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61" r:id="rId5"/>
    <p:sldId id="288" r:id="rId6"/>
    <p:sldId id="294" r:id="rId7"/>
    <p:sldId id="295" r:id="rId8"/>
    <p:sldId id="297" r:id="rId9"/>
    <p:sldId id="296" r:id="rId10"/>
    <p:sldId id="299" r:id="rId11"/>
    <p:sldId id="300" r:id="rId12"/>
    <p:sldId id="293" r:id="rId13"/>
    <p:sldId id="280" r:id="rId14"/>
  </p:sldIdLst>
  <p:sldSz cx="9144000" cy="6858000" type="screen4x3"/>
  <p:notesSz cx="6858000" cy="9144000"/>
  <p:custDataLst>
    <p:tags r:id="rId1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87" d="100"/>
          <a:sy n="87" d="100"/>
        </p:scale>
        <p:origin x="-738" y="-27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7/1/2015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17412"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97DB7B7-6811-444E-A2B8-87FB92F62592}" type="slidenum">
              <a:rPr lang="el-GR" altLang="el-GR" smtClean="0"/>
              <a:pPr fontAlgn="base">
                <a:spcBef>
                  <a:spcPct val="0"/>
                </a:spcBef>
                <a:spcAft>
                  <a:spcPct val="0"/>
                </a:spcAft>
                <a:defRPr/>
              </a:pPr>
              <a:t>5</a:t>
            </a:fld>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Η Διδασκαλία της </a:t>
            </a:r>
            <a:r>
              <a:rPr lang="el-GR" dirty="0" err="1" smtClean="0"/>
              <a:t>Πετοσφαίρισης</a:t>
            </a:r>
            <a:endParaRPr lang="el-GR"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dirty="0"/>
              <a:t>Ενότητα </a:t>
            </a:r>
            <a:r>
              <a:rPr lang="el-GR" sz="2800" b="1" dirty="0" smtClean="0"/>
              <a:t>10η:</a:t>
            </a:r>
            <a:r>
              <a:rPr lang="en-US" sz="2800" dirty="0" smtClean="0"/>
              <a:t> </a:t>
            </a:r>
            <a:r>
              <a:rPr lang="el-GR" sz="2800" dirty="0" smtClean="0"/>
              <a:t>Επίπεδα – Στάδια της προπόνησης Βόλεϊ</a:t>
            </a:r>
          </a:p>
          <a:p>
            <a:endParaRPr lang="en-US" sz="2800" dirty="0" smtClean="0"/>
          </a:p>
          <a:p>
            <a:r>
              <a:rPr lang="el-GR" sz="2800" dirty="0" err="1" smtClean="0"/>
              <a:t>Πατσιαούρας</a:t>
            </a:r>
            <a:r>
              <a:rPr lang="el-GR" sz="2800" dirty="0" smtClean="0"/>
              <a:t> Αστέριος</a:t>
            </a:r>
          </a:p>
          <a:p>
            <a:r>
              <a:rPr lang="el-GR" sz="2800" dirty="0" smtClean="0"/>
              <a:t>Τμήμα</a:t>
            </a:r>
            <a:r>
              <a:rPr lang="en-US" sz="2800" dirty="0" smtClean="0"/>
              <a:t> </a:t>
            </a:r>
            <a:r>
              <a:rPr lang="el-GR" sz="2800" dirty="0" smtClean="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cstate="print"/>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txBody>
          <a:bodyPr/>
          <a:lstStyle/>
          <a:p>
            <a:r>
              <a:rPr lang="el-GR" dirty="0" smtClean="0"/>
              <a:t>Εμπέδωση</a:t>
            </a:r>
            <a:endParaRPr lang="el-GR" dirty="0"/>
          </a:p>
        </p:txBody>
      </p:sp>
      <p:sp>
        <p:nvSpPr>
          <p:cNvPr id="3" name="Θέση περιεχομένου 2"/>
          <p:cNvSpPr>
            <a:spLocks noGrp="1"/>
          </p:cNvSpPr>
          <p:nvPr>
            <p:ph idx="1"/>
          </p:nvPr>
        </p:nvSpPr>
        <p:spPr>
          <a:xfrm>
            <a:off x="457200" y="1268760"/>
            <a:ext cx="8229600" cy="4857403"/>
          </a:xfrm>
        </p:spPr>
        <p:txBody>
          <a:bodyPr>
            <a:normAutofit fontScale="55000" lnSpcReduction="20000"/>
          </a:bodyPr>
          <a:lstStyle/>
          <a:p>
            <a:r>
              <a:rPr lang="el-GR" dirty="0" smtClean="0"/>
              <a:t>Στην εμπέδωση γίνεται η προσπάθεια για την αυτοματοποίηση της κίνησης με τη βοήθεια των </a:t>
            </a:r>
            <a:r>
              <a:rPr lang="el-GR" dirty="0"/>
              <a:t>παραλλαγών της δεξιότητας (αν υπάρχουν</a:t>
            </a:r>
            <a:r>
              <a:rPr lang="el-GR" dirty="0" smtClean="0"/>
              <a:t>).</a:t>
            </a:r>
          </a:p>
          <a:p>
            <a:r>
              <a:rPr lang="el-GR" dirty="0" smtClean="0"/>
              <a:t>Η εκτέλεση </a:t>
            </a:r>
            <a:r>
              <a:rPr lang="el-GR" dirty="0"/>
              <a:t>των ασκήσεων </a:t>
            </a:r>
            <a:r>
              <a:rPr lang="el-GR" dirty="0" smtClean="0"/>
              <a:t>γίνεται με </a:t>
            </a:r>
            <a:r>
              <a:rPr lang="el-GR" dirty="0"/>
              <a:t>παρουσία </a:t>
            </a:r>
            <a:r>
              <a:rPr lang="el-GR" dirty="0" smtClean="0"/>
              <a:t>συμπαίκτη/</a:t>
            </a:r>
            <a:r>
              <a:rPr lang="el-GR" dirty="0" err="1" smtClean="0"/>
              <a:t>τριας</a:t>
            </a:r>
            <a:r>
              <a:rPr lang="el-GR" dirty="0" smtClean="0"/>
              <a:t> ή αντιπάλου.</a:t>
            </a:r>
          </a:p>
          <a:p>
            <a:r>
              <a:rPr lang="el-GR" dirty="0" smtClean="0"/>
              <a:t>Το σημαντικό σημείο κλειδί που διαχωρίζει την εκμάθηση από την εμπέδωση είναι η αύξηση του δείκτη δυσκολίας.</a:t>
            </a:r>
          </a:p>
          <a:p>
            <a:r>
              <a:rPr lang="el-GR" dirty="0" smtClean="0"/>
              <a:t>Η αύξηση του δείκτη δυσκολίας γίνετε:</a:t>
            </a:r>
          </a:p>
          <a:p>
            <a:r>
              <a:rPr lang="el-GR" dirty="0"/>
              <a:t>α</a:t>
            </a:r>
            <a:r>
              <a:rPr lang="el-GR" dirty="0" smtClean="0"/>
              <a:t>) αυξάνοντας ή μειώνοντας την απόσταση μεταξύ των παικτών/</a:t>
            </a:r>
            <a:r>
              <a:rPr lang="el-GR" dirty="0" err="1" smtClean="0"/>
              <a:t>τριων</a:t>
            </a:r>
            <a:r>
              <a:rPr lang="el-GR" dirty="0" smtClean="0"/>
              <a:t>,</a:t>
            </a:r>
          </a:p>
          <a:p>
            <a:r>
              <a:rPr lang="el-GR" dirty="0"/>
              <a:t>β</a:t>
            </a:r>
            <a:r>
              <a:rPr lang="el-GR" dirty="0" smtClean="0"/>
              <a:t>) αυξάνοντας ή μειώνοντας τη χρονική διάρκεια μιας συγκεκριμένης άσκησης,</a:t>
            </a:r>
          </a:p>
          <a:p>
            <a:r>
              <a:rPr lang="el-GR" dirty="0"/>
              <a:t> </a:t>
            </a:r>
            <a:r>
              <a:rPr lang="el-GR" dirty="0" smtClean="0"/>
              <a:t>γ) αυξάνοντας ή μειώνοντας το ύψος –τροχιά της μπ</a:t>
            </a:r>
            <a:r>
              <a:rPr lang="el-GR" dirty="0"/>
              <a:t>ά</a:t>
            </a:r>
            <a:r>
              <a:rPr lang="el-GR" dirty="0" smtClean="0"/>
              <a:t>λας κατά την εκτέλεση μιας συγκεκριμένης άσκησης,</a:t>
            </a:r>
          </a:p>
          <a:p>
            <a:r>
              <a:rPr lang="el-GR" dirty="0"/>
              <a:t>δ</a:t>
            </a:r>
            <a:r>
              <a:rPr lang="el-GR" dirty="0" smtClean="0"/>
              <a:t>) αυξάνοντας ή μειώνοντας τον αριθμό των παικτών/τριών που συμμετέχουν σε μια άσκηση,</a:t>
            </a:r>
          </a:p>
          <a:p>
            <a:r>
              <a:rPr lang="el-GR" dirty="0"/>
              <a:t>ε</a:t>
            </a:r>
            <a:r>
              <a:rPr lang="el-GR" dirty="0" smtClean="0"/>
              <a:t>) βάζοντας τον φιλέ ανάμεσα και εκτελώντας άσκηση στην συγκεκριμένη δεξιότητα,</a:t>
            </a:r>
          </a:p>
          <a:p>
            <a:r>
              <a:rPr lang="el-GR" dirty="0"/>
              <a:t>σ</a:t>
            </a:r>
            <a:r>
              <a:rPr lang="el-GR" dirty="0" smtClean="0"/>
              <a:t>τ) αυξάνοντας ή μειώνοντας το ύψος του φιλ</a:t>
            </a:r>
            <a:r>
              <a:rPr lang="el-GR" dirty="0"/>
              <a:t>έ</a:t>
            </a:r>
            <a:r>
              <a:rPr lang="el-GR" dirty="0" smtClean="0"/>
              <a:t>.</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p14="http://schemas.microsoft.com/office/powerpoint/2010/main" val="2307535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Εφαρμογή</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smtClean="0"/>
              <a:t>Στην εφαρμογή χρησιμοποιούμε συνήθως ασκήσεις </a:t>
            </a:r>
            <a:r>
              <a:rPr lang="el-GR" dirty="0"/>
              <a:t>σε συνθήκες παιχνιδιού</a:t>
            </a:r>
            <a:r>
              <a:rPr lang="el-GR" dirty="0" smtClean="0"/>
              <a:t>.</a:t>
            </a:r>
          </a:p>
          <a:p>
            <a:r>
              <a:rPr lang="el-GR" dirty="0" smtClean="0"/>
              <a:t>Οι ασκήσεις αυτές μπορούν να είναι:</a:t>
            </a:r>
          </a:p>
          <a:p>
            <a:r>
              <a:rPr lang="el-GR" dirty="0"/>
              <a:t>α</a:t>
            </a:r>
            <a:r>
              <a:rPr lang="el-GR" dirty="0" smtClean="0"/>
              <a:t>) είτε μεμονωμένα κομμάτια του παιχνιδιού,</a:t>
            </a:r>
          </a:p>
          <a:p>
            <a:r>
              <a:rPr lang="el-GR" dirty="0"/>
              <a:t>β</a:t>
            </a:r>
            <a:r>
              <a:rPr lang="el-GR" dirty="0" smtClean="0"/>
              <a:t>) είτε ένα κανονικό παιχνίδι,</a:t>
            </a:r>
          </a:p>
          <a:p>
            <a:r>
              <a:rPr lang="el-GR" dirty="0"/>
              <a:t>γ</a:t>
            </a:r>
            <a:r>
              <a:rPr lang="el-GR" dirty="0" smtClean="0"/>
              <a:t>) είτε ένα παιχνίδι με τροποποιημένους κανονισμούς, π.χ. μικρότερο-μεγαλύτερο γήπεδο, μικρότερος-μεγαλύτερος αριθμός παικτών, ύψος φιλέ, επίθεση μόνο με πλασέ κλπ.</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p14="http://schemas.microsoft.com/office/powerpoint/2010/main" val="3079602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dirty="0" err="1"/>
              <a:t>Ζέτου</a:t>
            </a:r>
            <a:r>
              <a:rPr lang="el-GR" dirty="0"/>
              <a:t>, Ε., Χαριτωνίδης, Κ. (2001</a:t>
            </a:r>
            <a:r>
              <a:rPr lang="el-GR" dirty="0" smtClean="0"/>
              <a:t>). Η </a:t>
            </a:r>
            <a:r>
              <a:rPr lang="el-GR" dirty="0"/>
              <a:t>διδασκαλία </a:t>
            </a:r>
            <a:r>
              <a:rPr lang="el-GR" dirty="0" smtClean="0"/>
              <a:t>της </a:t>
            </a:r>
            <a:r>
              <a:rPr lang="el-GR" dirty="0" err="1" smtClean="0"/>
              <a:t>Πετοσφαίρισης</a:t>
            </a:r>
            <a:r>
              <a:rPr lang="el-GR" dirty="0"/>
              <a:t>. Τόμος Ι </a:t>
            </a:r>
            <a:r>
              <a:rPr lang="en-US" dirty="0"/>
              <a:t>University Studio press.</a:t>
            </a:r>
          </a:p>
          <a:p>
            <a:r>
              <a:rPr lang="el-GR" dirty="0" err="1" smtClean="0"/>
              <a:t>Ζέτου</a:t>
            </a:r>
            <a:r>
              <a:rPr lang="el-GR" dirty="0"/>
              <a:t>, Ε., Χαριτωνίδης, Κ. (2002</a:t>
            </a:r>
            <a:r>
              <a:rPr lang="el-GR" dirty="0" smtClean="0"/>
              <a:t>). Η </a:t>
            </a:r>
            <a:r>
              <a:rPr lang="el-GR" dirty="0"/>
              <a:t>διδασκαλία </a:t>
            </a:r>
            <a:r>
              <a:rPr lang="el-GR" dirty="0" smtClean="0"/>
              <a:t>της </a:t>
            </a:r>
            <a:r>
              <a:rPr lang="en-US" dirty="0" err="1" smtClean="0"/>
              <a:t>Πετοσφ</a:t>
            </a:r>
            <a:r>
              <a:rPr lang="en-US" dirty="0" smtClean="0"/>
              <a:t>αίρισης</a:t>
            </a:r>
            <a:r>
              <a:rPr lang="en-US" dirty="0"/>
              <a:t>. </a:t>
            </a:r>
            <a:r>
              <a:rPr lang="en-US" dirty="0" err="1"/>
              <a:t>Τόμος</a:t>
            </a:r>
            <a:r>
              <a:rPr lang="en-US" dirty="0"/>
              <a:t> IΙ University Studio press.</a:t>
            </a:r>
          </a:p>
          <a:p>
            <a:r>
              <a:rPr lang="en-US" dirty="0" err="1" smtClean="0"/>
              <a:t>Papageorgiou</a:t>
            </a:r>
            <a:r>
              <a:rPr lang="en-US" dirty="0" smtClean="0"/>
              <a:t> </a:t>
            </a:r>
            <a:r>
              <a:rPr lang="en-US" dirty="0"/>
              <a:t>, A., </a:t>
            </a:r>
            <a:r>
              <a:rPr lang="en-US" dirty="0" err="1"/>
              <a:t>Spitzley</a:t>
            </a:r>
            <a:r>
              <a:rPr lang="en-US" dirty="0"/>
              <a:t>, W. (1994). </a:t>
            </a:r>
            <a:r>
              <a:rPr lang="en-US" dirty="0" err="1"/>
              <a:t>Handbuch</a:t>
            </a:r>
            <a:r>
              <a:rPr lang="en-US" dirty="0"/>
              <a:t> </a:t>
            </a:r>
            <a:r>
              <a:rPr lang="en-US" dirty="0" err="1" smtClean="0"/>
              <a:t>fuer</a:t>
            </a:r>
            <a:r>
              <a:rPr lang="el-GR" dirty="0" smtClean="0"/>
              <a:t> </a:t>
            </a:r>
            <a:r>
              <a:rPr lang="en-US" dirty="0" smtClean="0"/>
              <a:t>Volleyball</a:t>
            </a:r>
            <a:r>
              <a:rPr lang="en-US" dirty="0"/>
              <a:t>.</a:t>
            </a:r>
          </a:p>
          <a:p>
            <a:r>
              <a:rPr lang="el-GR" dirty="0" err="1" smtClean="0"/>
              <a:t>Πατσιαούρας</a:t>
            </a:r>
            <a:r>
              <a:rPr lang="el-GR" dirty="0" smtClean="0"/>
              <a:t> </a:t>
            </a:r>
            <a:r>
              <a:rPr lang="el-GR" dirty="0"/>
              <a:t>Α. (2006). </a:t>
            </a:r>
            <a:r>
              <a:rPr lang="el-GR" dirty="0" err="1"/>
              <a:t>Πετοσφαίριση</a:t>
            </a:r>
            <a:r>
              <a:rPr lang="el-GR" dirty="0"/>
              <a:t>. Θεωρία</a:t>
            </a:r>
            <a:r>
              <a:rPr lang="el-GR" dirty="0" smtClean="0"/>
              <a:t>, τεχνική</a:t>
            </a:r>
            <a:r>
              <a:rPr lang="el-GR" dirty="0"/>
              <a:t>, μεθοδολογία, ειδική διδακτική &amp; κανονισμοί</a:t>
            </a:r>
            <a:r>
              <a:rPr lang="el-GR" dirty="0" smtClean="0"/>
              <a:t>. ΑΣΕΠ</a:t>
            </a:r>
            <a:r>
              <a:rPr lang="el-GR" dirty="0"/>
              <a:t>, κλάδος Φυσικής Αγωγής. Εκδόσεις ΣΑΛΤΟ</a:t>
            </a:r>
            <a:r>
              <a:rPr lang="el-GR" dirty="0" smtClean="0"/>
              <a:t>, Θεσσαλονίκη</a:t>
            </a:r>
            <a:r>
              <a:rPr lang="el-GR" dirty="0"/>
              <a:t>.</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p14="http://schemas.microsoft.com/office/powerpoint/2010/main" val="2524950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cstate="print"/>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7" name="Picture 12" descr="D:\Τεφαα Open e-Class\ΘΕΟΔΩΡΑΚΗΣ ΜΑΘΗΜΑ\BYNCS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a:t>
            </a:r>
            <a:r>
              <a:rPr lang="el-GR" sz="2400" b="1" smtClean="0"/>
              <a:t>Πανεπιστημίου Θεσσαλίας</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r>
              <a:rPr lang="el-GR" dirty="0" smtClean="0"/>
              <a:t>Να αναλυθούν </a:t>
            </a:r>
            <a:r>
              <a:rPr lang="el-GR" dirty="0"/>
              <a:t>τ</a:t>
            </a:r>
            <a:r>
              <a:rPr lang="el-GR" dirty="0" smtClean="0"/>
              <a:t>α στάδια – επίπεδα της διδασκαλίας που χρησιμοποιούνται στις δεξιότητες μιας ομάδας βόλεϊ.</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l-GR" altLang="el-GR" smtClean="0"/>
              <a:t>Περιεχόμενα ενότητας</a:t>
            </a:r>
          </a:p>
        </p:txBody>
      </p:sp>
      <p:sp>
        <p:nvSpPr>
          <p:cNvPr id="8195" name="Content Placeholder 2"/>
          <p:cNvSpPr>
            <a:spLocks noGrp="1"/>
          </p:cNvSpPr>
          <p:nvPr>
            <p:ph idx="1"/>
          </p:nvPr>
        </p:nvSpPr>
        <p:spPr/>
        <p:txBody>
          <a:bodyPr/>
          <a:lstStyle/>
          <a:p>
            <a:pPr eaLnBrk="1" hangingPunct="1"/>
            <a:r>
              <a:rPr lang="el-GR" altLang="el-GR" dirty="0" smtClean="0"/>
              <a:t>Τα βασικά στοιχεία που απαρτίζουν τα στάδια της διδασκαλίας των δεξιοτήτων των παικτών στο άθλημα του βόλεϊ, η εκμάθηση, η εμπέδωση, και η εφαρμογή.</a:t>
            </a:r>
          </a:p>
        </p:txBody>
      </p:sp>
      <p:sp>
        <p:nvSpPr>
          <p:cNvPr id="8196" name="Slide Number Placeholder 3"/>
          <p:cNvSpPr>
            <a:spLocks noGrp="1"/>
          </p:cNvSpPr>
          <p:nvPr>
            <p:ph type="sldNum" sz="quarter" idx="4294967295"/>
          </p:nvPr>
        </p:nvSpPr>
        <p:spPr bwMode="auto">
          <a:xfrm>
            <a:off x="6553200" y="6356350"/>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3D2AD3B-C63A-4EA4-9327-8FE3D1D418D1}" type="slidenum">
              <a:rPr lang="el-GR" altLang="el-GR" smtClean="0"/>
              <a:pPr fontAlgn="base">
                <a:spcBef>
                  <a:spcPct val="0"/>
                </a:spcBef>
                <a:spcAft>
                  <a:spcPct val="0"/>
                </a:spcAft>
                <a:defRPr/>
              </a:pPr>
              <a:t>5</a:t>
            </a:fld>
            <a:endParaRPr lang="el-GR" altLang="el-GR" smtClean="0"/>
          </a:p>
        </p:txBody>
      </p:sp>
    </p:spTree>
    <p:extLst>
      <p:ext uri="{BB962C8B-B14F-4D97-AF65-F5344CB8AC3E}">
        <p14:creationId xmlns:p14="http://schemas.microsoft.com/office/powerpoint/2010/main" val="594959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Γνωστικές διαδικασίες</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Η διόρθωση των λαθών από τον προπονητή για τους παίκτες του γίνεται μετά από την εκτέλεση της δεξιότητας του αθλητή και τη σύγκριση που γίνετε με την σωστή εκτέλεση της δεξιότητας.</a:t>
            </a:r>
          </a:p>
          <a:p>
            <a:r>
              <a:rPr lang="el-GR" dirty="0" smtClean="0"/>
              <a:t>Στη διόρθωση των λαθών υπάρχουν 2 προσεγγίσεις :</a:t>
            </a:r>
          </a:p>
          <a:p>
            <a:r>
              <a:rPr lang="el-GR" dirty="0" smtClean="0"/>
              <a:t>α) η αρνητική προσέγγιση, όπου ο προπονητής εντοπίζει τα λάθη στην εκτέλεση της δεξιότητας από τον παίκτη/</a:t>
            </a:r>
            <a:r>
              <a:rPr lang="el-GR" dirty="0" err="1" smtClean="0"/>
              <a:t>τρια</a:t>
            </a:r>
            <a:r>
              <a:rPr lang="el-GR" dirty="0" smtClean="0"/>
              <a:t>, αλλά όχι τα αίτια που τα προκαλούν.</a:t>
            </a:r>
          </a:p>
          <a:p>
            <a:r>
              <a:rPr lang="el-GR" dirty="0" smtClean="0"/>
              <a:t>β) η θετική προσέγγιση, όπου ο προπονητής χρησιμοποιώντας την επιβράβευση, τις απλές και κατανοητές πληροφορίες και τα κίνητρα προσπαθεί να τροποποιήσει το κινητικό του πρόγραμμα και με αυτόν τον τρόπο να διορθώσει τα λάθη του παίκτη του στην εκτέλεση της δεξιότητας.</a:t>
            </a:r>
          </a:p>
          <a:p>
            <a:r>
              <a:rPr lang="el-GR" dirty="0" smtClean="0"/>
              <a:t>Στην προπονητική και διδακτική πρακτική προτείνεται η χρησιμοποίηση της θετικής προσέγγισης.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extLst>
      <p:ext uri="{BB962C8B-B14F-4D97-AF65-F5344CB8AC3E}">
        <p14:creationId xmlns:p14="http://schemas.microsoft.com/office/powerpoint/2010/main" val="1432708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οργάνωση μιας προπόνησης</a:t>
            </a:r>
            <a:endParaRPr lang="el-GR" dirty="0"/>
          </a:p>
        </p:txBody>
      </p:sp>
      <p:sp>
        <p:nvSpPr>
          <p:cNvPr id="3" name="2 - Θέση περιεχομένου"/>
          <p:cNvSpPr>
            <a:spLocks noGrp="1"/>
          </p:cNvSpPr>
          <p:nvPr>
            <p:ph idx="1"/>
          </p:nvPr>
        </p:nvSpPr>
        <p:spPr>
          <a:xfrm>
            <a:off x="457200" y="1412776"/>
            <a:ext cx="8435280" cy="4968552"/>
          </a:xfrm>
        </p:spPr>
        <p:txBody>
          <a:bodyPr>
            <a:normAutofit fontScale="55000" lnSpcReduction="20000"/>
          </a:bodyPr>
          <a:lstStyle/>
          <a:p>
            <a:r>
              <a:rPr lang="el-GR" dirty="0" smtClean="0"/>
              <a:t>Οι τεχνικές εξάσκησης που χρησιμοποιούνται στην προπόνηση είναι:</a:t>
            </a:r>
          </a:p>
          <a:p>
            <a:r>
              <a:rPr lang="el-GR" dirty="0" smtClean="0"/>
              <a:t>α) η τεχνική καθοδήγηση για την ανάπτυξη μηχανισμών εντοπισμού διόρθωσης λαθών,</a:t>
            </a:r>
          </a:p>
          <a:p>
            <a:r>
              <a:rPr lang="el-GR" dirty="0" smtClean="0"/>
              <a:t>β) η ολική εξάσκηση της τεχνικής δεξιότητας,</a:t>
            </a:r>
          </a:p>
          <a:p>
            <a:r>
              <a:rPr lang="el-GR" dirty="0" smtClean="0"/>
              <a:t>γ) η μερική εξάσκηση των βασικών σημείων της δεξιότητας.</a:t>
            </a:r>
          </a:p>
          <a:p>
            <a:r>
              <a:rPr lang="el-GR" dirty="0" smtClean="0"/>
              <a:t>Για </a:t>
            </a:r>
            <a:r>
              <a:rPr lang="el-GR" dirty="0" smtClean="0"/>
              <a:t>να είναι αποτελεσματική η διαδικασία της εξάσκησης θα πρέπει ο προπονητής:</a:t>
            </a:r>
          </a:p>
          <a:p>
            <a:r>
              <a:rPr lang="el-GR" dirty="0" smtClean="0"/>
              <a:t>α) να δίνει κίνητρα με την ανατροφοδότηση στους παίκτες του,</a:t>
            </a:r>
          </a:p>
          <a:p>
            <a:r>
              <a:rPr lang="el-GR" dirty="0" smtClean="0"/>
              <a:t>β) να εξασκεί την δεξιότητα και σε συνθήκες αγώνα,</a:t>
            </a:r>
          </a:p>
          <a:p>
            <a:r>
              <a:rPr lang="el-GR" dirty="0" smtClean="0"/>
              <a:t>γ) να μην εξασκεί την δεξιότητα όταν είναι κουρασμένοι οι παίκτες του,</a:t>
            </a:r>
          </a:p>
          <a:p>
            <a:r>
              <a:rPr lang="el-GR" dirty="0" smtClean="0"/>
              <a:t>δ) να δίνεται έμφαση στην ταχύτητα και την ακρίβεια εκτέλεσης της δεξιότητας, και</a:t>
            </a:r>
          </a:p>
          <a:p>
            <a:r>
              <a:rPr lang="el-GR" dirty="0" smtClean="0"/>
              <a:t>ε) να αξιολογεί και να αναλύει την απόδοση των παικτών του στην συγκεκριμένη δεξιότητα.</a:t>
            </a:r>
          </a:p>
          <a:p>
            <a:r>
              <a:rPr lang="el-GR" dirty="0" smtClean="0"/>
              <a:t>Αν χρειάζεται να τροποποιεί το πρόγραμμά του για να επιλύσει τυχόν υπάρχοντα προβλήματα.</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p14="http://schemas.microsoft.com/office/powerpoint/2010/main" val="3087217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Μεθοδική διδασκαλία</a:t>
            </a:r>
            <a:endParaRPr lang="el-GR" dirty="0"/>
          </a:p>
        </p:txBody>
      </p:sp>
      <p:sp>
        <p:nvSpPr>
          <p:cNvPr id="3" name="Θέση περιεχομένου 2"/>
          <p:cNvSpPr>
            <a:spLocks noGrp="1"/>
          </p:cNvSpPr>
          <p:nvPr>
            <p:ph idx="1"/>
          </p:nvPr>
        </p:nvSpPr>
        <p:spPr/>
        <p:txBody>
          <a:bodyPr>
            <a:normAutofit/>
          </a:bodyPr>
          <a:lstStyle/>
          <a:p>
            <a:r>
              <a:rPr lang="el-GR" dirty="0"/>
              <a:t>Όσον αφορά στη μεθοδική διδασκαλία των δεξιοτήτων </a:t>
            </a:r>
            <a:r>
              <a:rPr lang="el-GR" dirty="0" smtClean="0"/>
              <a:t>θα </a:t>
            </a:r>
            <a:r>
              <a:rPr lang="el-GR" dirty="0"/>
              <a:t>πρέπει </a:t>
            </a:r>
            <a:r>
              <a:rPr lang="el-GR" dirty="0" smtClean="0"/>
              <a:t>να ακολουθούμε πάντα τα 3 επίπεδα στη διδασκαλία των δεξιοτήτων.</a:t>
            </a:r>
          </a:p>
          <a:p>
            <a:r>
              <a:rPr lang="el-GR" dirty="0" smtClean="0"/>
              <a:t>1. Εκμάθηση,</a:t>
            </a:r>
          </a:p>
          <a:p>
            <a:r>
              <a:rPr lang="el-GR" dirty="0" smtClean="0"/>
              <a:t>2. Εμπέδωση,</a:t>
            </a:r>
          </a:p>
          <a:p>
            <a:r>
              <a:rPr lang="el-GR" dirty="0" smtClean="0"/>
              <a:t>3. Εφαρμογή.</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val="1123112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Εκμάθηση</a:t>
            </a:r>
            <a:endParaRPr lang="el-GR" dirty="0"/>
          </a:p>
        </p:txBody>
      </p:sp>
      <p:sp>
        <p:nvSpPr>
          <p:cNvPr id="3" name="2 - Θέση περιεχομένου"/>
          <p:cNvSpPr>
            <a:spLocks noGrp="1"/>
          </p:cNvSpPr>
          <p:nvPr>
            <p:ph idx="1"/>
          </p:nvPr>
        </p:nvSpPr>
        <p:spPr/>
        <p:txBody>
          <a:bodyPr>
            <a:normAutofit fontScale="62500" lnSpcReduction="20000"/>
          </a:bodyPr>
          <a:lstStyle/>
          <a:p>
            <a:r>
              <a:rPr lang="el-GR" dirty="0" smtClean="0"/>
              <a:t>Στην εκμάθηση δεν πρέπει ποτέ </a:t>
            </a:r>
            <a:r>
              <a:rPr lang="el-GR" dirty="0"/>
              <a:t>να ξεχνούμε </a:t>
            </a:r>
            <a:r>
              <a:rPr lang="el-GR" dirty="0" smtClean="0"/>
              <a:t>ένα βασικό </a:t>
            </a:r>
            <a:r>
              <a:rPr lang="el-GR" dirty="0"/>
              <a:t>κανόνα </a:t>
            </a:r>
            <a:r>
              <a:rPr lang="el-GR" dirty="0" smtClean="0"/>
              <a:t>ότι </a:t>
            </a:r>
            <a:r>
              <a:rPr lang="el-GR" dirty="0"/>
              <a:t>η εκμάθηση </a:t>
            </a:r>
            <a:r>
              <a:rPr lang="el-GR" dirty="0" smtClean="0"/>
              <a:t>ξεκινάει </a:t>
            </a:r>
            <a:r>
              <a:rPr lang="el-GR" dirty="0"/>
              <a:t>και προχωρά από το εύκολο στο δύσκολο και από το απλό στο σύνθετο</a:t>
            </a:r>
            <a:r>
              <a:rPr lang="el-GR" dirty="0" smtClean="0"/>
              <a:t>. </a:t>
            </a:r>
          </a:p>
          <a:p>
            <a:r>
              <a:rPr lang="el-GR" dirty="0" smtClean="0"/>
              <a:t>Τα επίπεδα στην  εκμάθηση  όταν </a:t>
            </a:r>
            <a:r>
              <a:rPr lang="el-GR" dirty="0"/>
              <a:t>θέλουμε να διδάξουμε μια </a:t>
            </a:r>
            <a:r>
              <a:rPr lang="el-GR" dirty="0" smtClean="0"/>
              <a:t>δεξιότητα στο </a:t>
            </a:r>
            <a:r>
              <a:rPr lang="el-GR" dirty="0" smtClean="0"/>
              <a:t>βόλεϊ</a:t>
            </a:r>
            <a:r>
              <a:rPr lang="en-US" dirty="0" smtClean="0"/>
              <a:t>,</a:t>
            </a:r>
            <a:r>
              <a:rPr lang="el-GR" dirty="0" smtClean="0"/>
              <a:t> </a:t>
            </a:r>
            <a:r>
              <a:rPr lang="el-GR" dirty="0" smtClean="0"/>
              <a:t>τα </a:t>
            </a:r>
            <a:r>
              <a:rPr lang="el-GR" dirty="0"/>
              <a:t>βήματα που πρέπει να ακολουθήσουμε </a:t>
            </a:r>
            <a:r>
              <a:rPr lang="el-GR" dirty="0" smtClean="0"/>
              <a:t>δηλαδή </a:t>
            </a:r>
            <a:r>
              <a:rPr lang="el-GR" dirty="0" smtClean="0"/>
              <a:t>είναι</a:t>
            </a:r>
            <a:r>
              <a:rPr lang="el-GR" dirty="0"/>
              <a:t>:</a:t>
            </a:r>
            <a:br>
              <a:rPr lang="el-GR" dirty="0"/>
            </a:br>
            <a:r>
              <a:rPr lang="el-GR" dirty="0"/>
              <a:t>• Επίδειξη της δεξιότητας (από τον </a:t>
            </a:r>
            <a:r>
              <a:rPr lang="el-GR" dirty="0" smtClean="0"/>
              <a:t>προπονητή ΚΦΑ </a:t>
            </a:r>
            <a:r>
              <a:rPr lang="el-GR" dirty="0"/>
              <a:t>ή από κάποιον </a:t>
            </a:r>
            <a:r>
              <a:rPr lang="el-GR" dirty="0" smtClean="0"/>
              <a:t>παίκτη/</a:t>
            </a:r>
            <a:r>
              <a:rPr lang="el-GR" dirty="0" err="1" smtClean="0"/>
              <a:t>τρια</a:t>
            </a:r>
            <a:r>
              <a:rPr lang="el-GR" dirty="0" smtClean="0"/>
              <a:t> που </a:t>
            </a:r>
            <a:r>
              <a:rPr lang="el-GR" dirty="0"/>
              <a:t>γνωρίζει καλά τη δεξιότητα).</a:t>
            </a:r>
            <a:br>
              <a:rPr lang="el-GR" dirty="0"/>
            </a:br>
            <a:r>
              <a:rPr lang="el-GR" dirty="0"/>
              <a:t>• Αν είναι «μεγάλη - σύνθετη» </a:t>
            </a:r>
            <a:r>
              <a:rPr lang="el-GR" dirty="0" smtClean="0"/>
              <a:t>ή πολύπλοκη </a:t>
            </a:r>
            <a:r>
              <a:rPr lang="el-GR" dirty="0" smtClean="0"/>
              <a:t>δεξιότητα </a:t>
            </a:r>
            <a:r>
              <a:rPr lang="el-GR" dirty="0" smtClean="0"/>
              <a:t>τότε </a:t>
            </a:r>
            <a:r>
              <a:rPr lang="el-GR" dirty="0" smtClean="0"/>
              <a:t>η </a:t>
            </a:r>
            <a:r>
              <a:rPr lang="el-GR" dirty="0"/>
              <a:t>δεξιότητα </a:t>
            </a:r>
            <a:r>
              <a:rPr lang="el-GR" dirty="0" smtClean="0"/>
              <a:t>χωρίζεται στα επιμέρους σημεία της και διδάσκεται </a:t>
            </a:r>
            <a:r>
              <a:rPr lang="el-GR" dirty="0"/>
              <a:t>τμηματικά.</a:t>
            </a:r>
            <a:br>
              <a:rPr lang="el-GR" dirty="0"/>
            </a:br>
            <a:r>
              <a:rPr lang="el-GR" dirty="0"/>
              <a:t>• Εφαρμογή μιμητικών ασκήσεων της δεξιότητας χωρίς </a:t>
            </a:r>
            <a:r>
              <a:rPr lang="el-GR" dirty="0" smtClean="0"/>
              <a:t>μπάλα αρχικά ώστε να γίνει κατανοητή η δεξιότητα.</a:t>
            </a:r>
            <a:r>
              <a:rPr lang="el-GR" dirty="0"/>
              <a:t/>
            </a:r>
            <a:br>
              <a:rPr lang="el-GR" dirty="0"/>
            </a:br>
            <a:r>
              <a:rPr lang="el-GR" dirty="0"/>
              <a:t>• Εφαρμογή ασκήσεων της δεξιότητας </a:t>
            </a:r>
            <a:r>
              <a:rPr lang="el-GR" dirty="0" smtClean="0"/>
              <a:t>από τον παίκτη/</a:t>
            </a:r>
            <a:r>
              <a:rPr lang="el-GR" dirty="0" err="1" smtClean="0"/>
              <a:t>τρια</a:t>
            </a:r>
            <a:r>
              <a:rPr lang="el-GR" dirty="0" smtClean="0"/>
              <a:t> με </a:t>
            </a:r>
            <a:r>
              <a:rPr lang="el-GR" dirty="0"/>
              <a:t>μπάλα στατικά ή και με </a:t>
            </a:r>
            <a:r>
              <a:rPr lang="el-GR" dirty="0" smtClean="0"/>
              <a:t>βοηθό.</a:t>
            </a:r>
            <a:r>
              <a:rPr lang="el-GR" dirty="0"/>
              <a:t/>
            </a:r>
            <a:br>
              <a:rPr lang="el-GR" dirty="0"/>
            </a:br>
            <a:r>
              <a:rPr lang="el-GR" dirty="0"/>
              <a:t>• Εκτέλεση των ασκήσεων </a:t>
            </a:r>
            <a:r>
              <a:rPr lang="el-GR" dirty="0" smtClean="0"/>
              <a:t>κάνοντας ολοκληρωμένη τη δεξιότητα με κίνηση.</a:t>
            </a:r>
            <a:r>
              <a:rPr lang="el-GR" dirty="0"/>
              <a:t/>
            </a:r>
            <a:br>
              <a:rPr lang="el-GR" dirty="0"/>
            </a:br>
            <a:r>
              <a:rPr lang="el-GR" dirty="0"/>
              <a:t>• Εκτέλεση των ασκήσεων με </a:t>
            </a:r>
            <a:r>
              <a:rPr lang="el-GR" dirty="0" smtClean="0"/>
              <a:t>κ</a:t>
            </a:r>
            <a:r>
              <a:rPr lang="el-GR" dirty="0"/>
              <a:t>ί</a:t>
            </a:r>
            <a:r>
              <a:rPr lang="el-GR" dirty="0" smtClean="0"/>
              <a:t>νηση και βοηθό.</a:t>
            </a:r>
            <a:r>
              <a:rPr lang="el-GR" dirty="0"/>
              <a:t/>
            </a:r>
            <a:br>
              <a:rPr lang="el-GR" dirty="0"/>
            </a:br>
            <a:r>
              <a:rPr lang="el-GR" dirty="0"/>
              <a:t>• Εκτέλεση των ασκήσεων </a:t>
            </a:r>
            <a:r>
              <a:rPr lang="el-GR" dirty="0" smtClean="0"/>
              <a:t>της δεξιότητας σε ζευγάρια.</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p14="http://schemas.microsoft.com/office/powerpoint/2010/main" val="3004437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1468</TotalTime>
  <Words>833</Words>
  <Application>Microsoft Office PowerPoint</Application>
  <PresentationFormat>Προβολή στην οθόνη (4:3)</PresentationFormat>
  <Paragraphs>87</Paragraphs>
  <Slides>13</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Θέμα του Office</vt:lpstr>
      <vt:lpstr>Η Διδασκαλία της Πετοσφαίρισης</vt:lpstr>
      <vt:lpstr>Άδειες Χρήσης</vt:lpstr>
      <vt:lpstr>Χρηματοδότηση</vt:lpstr>
      <vt:lpstr>Σκοποί  ενότητας</vt:lpstr>
      <vt:lpstr>Περιεχόμενα ενότητας</vt:lpstr>
      <vt:lpstr>Γνωστικές διαδικασίες</vt:lpstr>
      <vt:lpstr>Η οργάνωση μιας προπόνησης</vt:lpstr>
      <vt:lpstr>Μεθοδική διδασκαλία</vt:lpstr>
      <vt:lpstr>Εκμάθηση</vt:lpstr>
      <vt:lpstr>Εμπέδωση</vt:lpstr>
      <vt:lpstr>Εφαρμογή</vt:lpstr>
      <vt:lpstr>Βιβλιογραφία</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pats</cp:lastModifiedBy>
  <cp:revision>234</cp:revision>
  <dcterms:created xsi:type="dcterms:W3CDTF">2012-09-06T09:03:05Z</dcterms:created>
  <dcterms:modified xsi:type="dcterms:W3CDTF">2015-01-07T12:24:26Z</dcterms:modified>
</cp:coreProperties>
</file>