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49.xml" ContentType="application/vnd.openxmlformats-officedocument.presentationml.tags+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ags/tag38.xml" ContentType="application/vnd.openxmlformats-officedocument.presentationml.tags+xml"/>
  <Override PartName="/ppt/tags/tag56.xml" ContentType="application/vnd.openxmlformats-officedocument.presentationml.tags+xml"/>
  <Override PartName="/ppt/notesSlides/notesSlide34.xml" ContentType="application/vnd.openxmlformats-officedocument.presentationml.notesSlide+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notesSlides/notesSlide23.xml" ContentType="application/vnd.openxmlformats-officedocument.presentationml.notesSlide+xml"/>
  <Override PartName="/ppt/tags/tag45.xml" ContentType="application/vnd.openxmlformats-officedocument.presentationml.tags+xml"/>
  <Override PartName="/ppt/tags/tag63.xml" ContentType="application/vnd.openxmlformats-officedocument.presentationml.tags+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tags/tag34.xml" ContentType="application/vnd.openxmlformats-officedocument.presentationml.tags+xml"/>
  <Override PartName="/ppt/tags/tag52.xml" ContentType="application/vnd.openxmlformats-officedocument.presentationml.tags+xml"/>
  <Override PartName="/ppt/notesSlides/notesSlide30.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23.xml" ContentType="application/vnd.openxmlformats-officedocument.presentationml.tags+xml"/>
  <Override PartName="/ppt/tags/tag41.xml" ContentType="application/vnd.openxmlformats-officedocument.presentationml.tags+xml"/>
  <Override PartName="/ppt/tags/tag70.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tags/tag39.xml" ContentType="application/vnd.openxmlformats-officedocument.presentationml.tags+xml"/>
  <Override PartName="/ppt/notesSlides/notesSlide28.xml" ContentType="application/vnd.openxmlformats-officedocument.presentationml.notesSlide+xml"/>
  <Override PartName="/ppt/tags/tag68.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tags/tag1.xml" ContentType="application/vnd.openxmlformats-officedocument.presentationml.tags+xml"/>
  <Override PartName="/ppt/tags/tag28.xml" ContentType="application/vnd.openxmlformats-officedocument.presentationml.tags+xml"/>
  <Override PartName="/ppt/notesSlides/notesSlide24.xml" ContentType="application/vnd.openxmlformats-officedocument.presentationml.notesSlide+xml"/>
  <Override PartName="/ppt/tags/tag57.xml" ContentType="application/vnd.openxmlformats-officedocument.presentationml.tags+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tags/tag17.xml" ContentType="application/vnd.openxmlformats-officedocument.presentationml.tags+xml"/>
  <Override PartName="/ppt/notesSlides/notesSlide13.xml" ContentType="application/vnd.openxmlformats-officedocument.presentationml.notesSlide+xml"/>
  <Override PartName="/ppt/tags/tag35.xml" ContentType="application/vnd.openxmlformats-officedocument.presentationml.tags+xml"/>
  <Override PartName="/ppt/tags/tag46.xml" ContentType="application/vnd.openxmlformats-officedocument.presentationml.tags+xml"/>
  <Override PartName="/ppt/tags/tag64.xml" ContentType="application/vnd.openxmlformats-officedocument.presentationml.tags+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ppt/tags/tag53.xml" ContentType="application/vnd.openxmlformats-officedocument.presentationml.tags+xml"/>
  <Override PartName="/ppt/notesSlides/notesSlide31.xml" ContentType="application/vnd.openxmlformats-officedocument.presentationml.notesSlide+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slides/slide8.xml" ContentType="application/vnd.openxmlformats-officedocument.presentationml.slide+xml"/>
  <Override PartName="/ppt/notesSlides/notesSlide4.xml" ContentType="application/vnd.openxmlformats-officedocument.presentationml.notes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tags/tag58.xml" ContentType="application/vnd.openxmlformats-officedocument.presentationml.tags+xml"/>
  <Override PartName="/ppt/notesSlides/notesSlide36.xml" ContentType="application/vnd.openxmlformats-officedocument.presentationml.notesSlide+xml"/>
  <Override PartName="/ppt/tags/tag69.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tags/tag29.xml" ContentType="application/vnd.openxmlformats-officedocument.presentationml.tags+xml"/>
  <Override PartName="/ppt/notesSlides/notesSlide25.xml" ContentType="application/vnd.openxmlformats-officedocument.presentationml.notesSlide+xml"/>
  <Override PartName="/ppt/tags/tag47.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notesSlides/notesSlide14.xml" ContentType="application/vnd.openxmlformats-officedocument.presentationml.notesSlide+xml"/>
  <Override PartName="/ppt/tags/tag36.xml" ContentType="application/vnd.openxmlformats-officedocument.presentationml.tags+xml"/>
  <Override PartName="/ppt/tags/tag54.xml" ContentType="application/vnd.openxmlformats-officedocument.presentationml.tags+xml"/>
  <Override PartName="/ppt/notesSlides/notesSlide32.xml" ContentType="application/vnd.openxmlformats-officedocument.presentationml.notesSlide+xml"/>
  <Override PartName="/ppt/tags/tag65.xml" ContentType="application/vnd.openxmlformats-officedocument.presentationml.tags+xml"/>
  <Override PartName="/ppt/commentAuthors.xml" ContentType="application/vnd.openxmlformats-officedocument.presentationml.commentAuthors+xml"/>
  <Override PartName="/ppt/tags/tag14.xml" ContentType="application/vnd.openxmlformats-officedocument.presentationml.tags+xml"/>
  <Override PartName="/ppt/notesSlides/notesSlide9.xml" ContentType="application/vnd.openxmlformats-officedocument.presentationml.notesSlide+xml"/>
  <Override PartName="/ppt/tags/tag25.xml" ContentType="application/vnd.openxmlformats-officedocument.presentationml.tags+xml"/>
  <Override PartName="/ppt/notesSlides/notesSlide21.xml" ContentType="application/vnd.openxmlformats-officedocument.presentationml.notesSlide+xml"/>
  <Override PartName="/ppt/tags/tag43.xml" ContentType="application/vnd.openxmlformats-officedocument.presentationml.tags+xml"/>
  <Override PartName="/ppt/tags/tag61.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tags/tag50.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tags/tag3.xml" ContentType="application/vnd.openxmlformats-officedocument.presentationml.tags+xml"/>
  <Override PartName="/ppt/tags/tag59.xml" ContentType="application/vnd.openxmlformats-officedocument.presentationml.tags+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notesSlides/notesSlide15.xml" ContentType="application/vnd.openxmlformats-officedocument.presentationml.notesSlide+xml"/>
  <Override PartName="/ppt/tags/tag37.xml" ContentType="application/vnd.openxmlformats-officedocument.presentationml.tags+xml"/>
  <Override PartName="/ppt/tags/tag48.xml" ContentType="application/vnd.openxmlformats-officedocument.presentationml.tags+xml"/>
  <Override PartName="/ppt/notesSlides/notesSlide26.xml" ContentType="application/vnd.openxmlformats-officedocument.presentationml.notesSlide+xml"/>
  <Override PartName="/ppt/tags/tag66.xml" ContentType="application/vnd.openxmlformats-officedocument.presentationml.tags+xml"/>
  <Override PartName="/ppt/slides/slide20.xml" ContentType="application/vnd.openxmlformats-officedocument.presentationml.slide+xml"/>
  <Override PartName="/ppt/tags/tag26.xml" ContentType="application/vnd.openxmlformats-officedocument.presentationml.tags+xml"/>
  <Override PartName="/ppt/notesSlides/notesSlide22.xml" ContentType="application/vnd.openxmlformats-officedocument.presentationml.notesSlide+xml"/>
  <Override PartName="/ppt/tags/tag55.xml" ContentType="application/vnd.openxmlformats-officedocument.presentationml.tags+xml"/>
  <Override PartName="/ppt/notesSlides/notesSlide33.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notesSlides/notesSlide40.xml" ContentType="application/vnd.openxmlformats-officedocument.presentationml.notesSlide+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49"/>
  </p:notesMasterIdLst>
  <p:sldIdLst>
    <p:sldId id="256" r:id="rId3"/>
    <p:sldId id="422" r:id="rId4"/>
    <p:sldId id="315" r:id="rId5"/>
    <p:sldId id="261" r:id="rId6"/>
    <p:sldId id="262" r:id="rId7"/>
    <p:sldId id="273" r:id="rId8"/>
    <p:sldId id="284" r:id="rId9"/>
    <p:sldId id="282" r:id="rId10"/>
    <p:sldId id="396" r:id="rId11"/>
    <p:sldId id="397" r:id="rId12"/>
    <p:sldId id="398" r:id="rId13"/>
    <p:sldId id="399" r:id="rId14"/>
    <p:sldId id="320" r:id="rId15"/>
    <p:sldId id="321" r:id="rId16"/>
    <p:sldId id="400" r:id="rId17"/>
    <p:sldId id="401" r:id="rId18"/>
    <p:sldId id="402" r:id="rId19"/>
    <p:sldId id="403" r:id="rId20"/>
    <p:sldId id="318" r:id="rId21"/>
    <p:sldId id="324" r:id="rId22"/>
    <p:sldId id="404" r:id="rId23"/>
    <p:sldId id="405" r:id="rId24"/>
    <p:sldId id="406" r:id="rId25"/>
    <p:sldId id="407" r:id="rId26"/>
    <p:sldId id="408" r:id="rId27"/>
    <p:sldId id="409" r:id="rId28"/>
    <p:sldId id="410" r:id="rId29"/>
    <p:sldId id="411" r:id="rId30"/>
    <p:sldId id="412" r:id="rId31"/>
    <p:sldId id="413" r:id="rId32"/>
    <p:sldId id="414" r:id="rId33"/>
    <p:sldId id="415" r:id="rId34"/>
    <p:sldId id="281" r:id="rId35"/>
    <p:sldId id="283" r:id="rId36"/>
    <p:sldId id="285" r:id="rId37"/>
    <p:sldId id="317" r:id="rId38"/>
    <p:sldId id="325" r:id="rId39"/>
    <p:sldId id="326" r:id="rId40"/>
    <p:sldId id="327" r:id="rId41"/>
    <p:sldId id="416" r:id="rId42"/>
    <p:sldId id="417" r:id="rId43"/>
    <p:sldId id="418" r:id="rId44"/>
    <p:sldId id="419" r:id="rId45"/>
    <p:sldId id="420" r:id="rId46"/>
    <p:sldId id="421" r:id="rId47"/>
    <p:sldId id="280" r:id="rId48"/>
  </p:sldIdLst>
  <p:sldSz cx="9144000" cy="6858000" type="screen4x3"/>
  <p:notesSz cx="6858000" cy="9144000"/>
  <p:custDataLst>
    <p:tags r:id="rId50"/>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08" autoAdjust="0"/>
    <p:restoredTop sz="99339" autoAdjust="0"/>
  </p:normalViewPr>
  <p:slideViewPr>
    <p:cSldViewPr>
      <p:cViewPr>
        <p:scale>
          <a:sx n="50" d="100"/>
          <a:sy n="50" d="100"/>
        </p:scale>
        <p:origin x="-3540" y="-1866"/>
      </p:cViewPr>
      <p:guideLst>
        <p:guide orient="horz" pos="2160"/>
        <p:guide pos="2880"/>
      </p:guideLst>
    </p:cSldViewPr>
  </p:slideViewPr>
  <p:outlineViewPr>
    <p:cViewPr>
      <p:scale>
        <a:sx n="33" d="100"/>
        <a:sy n="33" d="100"/>
      </p:scale>
      <p:origin x="0" y="276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tags" Target="tags/tag1.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pPr/>
              <a:t>5/11/2015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pPr/>
              <a:t>‹#›</a:t>
            </a:fld>
            <a:endParaRPr lang="el-GR"/>
          </a:p>
        </p:txBody>
      </p:sp>
    </p:spTree>
    <p:extLst>
      <p:ext uri="{BB962C8B-B14F-4D97-AF65-F5344CB8AC3E}">
        <p14:creationId xmlns=""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a:t>
            </a:fld>
            <a:endParaRPr lang="el-GR"/>
          </a:p>
        </p:txBody>
      </p:sp>
    </p:spTree>
    <p:extLst>
      <p:ext uri="{BB962C8B-B14F-4D97-AF65-F5344CB8AC3E}">
        <p14:creationId xmlns=""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11</a:t>
            </a:fld>
            <a:endParaRPr lang="el-GR"/>
          </a:p>
        </p:txBody>
      </p:sp>
    </p:spTree>
    <p:extLst>
      <p:ext uri="{BB962C8B-B14F-4D97-AF65-F5344CB8AC3E}">
        <p14:creationId xmlns="" xmlns:p14="http://schemas.microsoft.com/office/powerpoint/2010/main" val="3902994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12</a:t>
            </a:fld>
            <a:endParaRPr lang="el-GR"/>
          </a:p>
        </p:txBody>
      </p:sp>
    </p:spTree>
    <p:extLst>
      <p:ext uri="{BB962C8B-B14F-4D97-AF65-F5344CB8AC3E}">
        <p14:creationId xmlns="" xmlns:p14="http://schemas.microsoft.com/office/powerpoint/2010/main" val="3902994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13</a:t>
            </a:fld>
            <a:endParaRPr lang="el-GR"/>
          </a:p>
        </p:txBody>
      </p:sp>
    </p:spTree>
    <p:extLst>
      <p:ext uri="{BB962C8B-B14F-4D97-AF65-F5344CB8AC3E}">
        <p14:creationId xmlns="" xmlns:p14="http://schemas.microsoft.com/office/powerpoint/2010/main" val="981724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14</a:t>
            </a:fld>
            <a:endParaRPr lang="el-GR"/>
          </a:p>
        </p:txBody>
      </p:sp>
    </p:spTree>
    <p:extLst>
      <p:ext uri="{BB962C8B-B14F-4D97-AF65-F5344CB8AC3E}">
        <p14:creationId xmlns="" xmlns:p14="http://schemas.microsoft.com/office/powerpoint/2010/main" val="981724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15</a:t>
            </a:fld>
            <a:endParaRPr lang="el-GR"/>
          </a:p>
        </p:txBody>
      </p:sp>
    </p:spTree>
    <p:extLst>
      <p:ext uri="{BB962C8B-B14F-4D97-AF65-F5344CB8AC3E}">
        <p14:creationId xmlns="" xmlns:p14="http://schemas.microsoft.com/office/powerpoint/2010/main" val="981724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16</a:t>
            </a:fld>
            <a:endParaRPr lang="el-GR"/>
          </a:p>
        </p:txBody>
      </p:sp>
    </p:spTree>
    <p:extLst>
      <p:ext uri="{BB962C8B-B14F-4D97-AF65-F5344CB8AC3E}">
        <p14:creationId xmlns="" xmlns:p14="http://schemas.microsoft.com/office/powerpoint/2010/main" val="981724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17</a:t>
            </a:fld>
            <a:endParaRPr lang="el-GR"/>
          </a:p>
        </p:txBody>
      </p:sp>
    </p:spTree>
    <p:extLst>
      <p:ext uri="{BB962C8B-B14F-4D97-AF65-F5344CB8AC3E}">
        <p14:creationId xmlns="" xmlns:p14="http://schemas.microsoft.com/office/powerpoint/2010/main" val="981724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18</a:t>
            </a:fld>
            <a:endParaRPr lang="el-GR"/>
          </a:p>
        </p:txBody>
      </p:sp>
    </p:spTree>
    <p:extLst>
      <p:ext uri="{BB962C8B-B14F-4D97-AF65-F5344CB8AC3E}">
        <p14:creationId xmlns="" xmlns:p14="http://schemas.microsoft.com/office/powerpoint/2010/main" val="981724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20</a:t>
            </a:fld>
            <a:endParaRPr lang="el-GR"/>
          </a:p>
        </p:txBody>
      </p:sp>
    </p:spTree>
    <p:extLst>
      <p:ext uri="{BB962C8B-B14F-4D97-AF65-F5344CB8AC3E}">
        <p14:creationId xmlns="" xmlns:p14="http://schemas.microsoft.com/office/powerpoint/2010/main" val="981724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21</a:t>
            </a:fld>
            <a:endParaRPr lang="el-GR"/>
          </a:p>
        </p:txBody>
      </p:sp>
    </p:spTree>
    <p:extLst>
      <p:ext uri="{BB962C8B-B14F-4D97-AF65-F5344CB8AC3E}">
        <p14:creationId xmlns="" xmlns:p14="http://schemas.microsoft.com/office/powerpoint/2010/main" val="981724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0DCCA508-3B63-4BA9-93AF-AA2EFF565143}" type="slidenum">
              <a:rPr lang="el-GR" smtClean="0"/>
              <a:pPr/>
              <a:t>3</a:t>
            </a:fld>
            <a:endParaRPr lang="el-GR"/>
          </a:p>
        </p:txBody>
      </p:sp>
    </p:spTree>
    <p:extLst>
      <p:ext uri="{BB962C8B-B14F-4D97-AF65-F5344CB8AC3E}">
        <p14:creationId xmlns="" xmlns:p14="http://schemas.microsoft.com/office/powerpoint/2010/main" val="836342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22</a:t>
            </a:fld>
            <a:endParaRPr lang="el-GR"/>
          </a:p>
        </p:txBody>
      </p:sp>
    </p:spTree>
    <p:extLst>
      <p:ext uri="{BB962C8B-B14F-4D97-AF65-F5344CB8AC3E}">
        <p14:creationId xmlns="" xmlns:p14="http://schemas.microsoft.com/office/powerpoint/2010/main" val="981724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23</a:t>
            </a:fld>
            <a:endParaRPr lang="el-GR"/>
          </a:p>
        </p:txBody>
      </p:sp>
    </p:spTree>
    <p:extLst>
      <p:ext uri="{BB962C8B-B14F-4D97-AF65-F5344CB8AC3E}">
        <p14:creationId xmlns="" xmlns:p14="http://schemas.microsoft.com/office/powerpoint/2010/main" val="981724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24</a:t>
            </a:fld>
            <a:endParaRPr lang="el-GR"/>
          </a:p>
        </p:txBody>
      </p:sp>
    </p:spTree>
    <p:extLst>
      <p:ext uri="{BB962C8B-B14F-4D97-AF65-F5344CB8AC3E}">
        <p14:creationId xmlns="" xmlns:p14="http://schemas.microsoft.com/office/powerpoint/2010/main" val="981724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25</a:t>
            </a:fld>
            <a:endParaRPr lang="el-GR"/>
          </a:p>
        </p:txBody>
      </p:sp>
    </p:spTree>
    <p:extLst>
      <p:ext uri="{BB962C8B-B14F-4D97-AF65-F5344CB8AC3E}">
        <p14:creationId xmlns="" xmlns:p14="http://schemas.microsoft.com/office/powerpoint/2010/main" val="981724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26</a:t>
            </a:fld>
            <a:endParaRPr lang="el-GR"/>
          </a:p>
        </p:txBody>
      </p:sp>
    </p:spTree>
    <p:extLst>
      <p:ext uri="{BB962C8B-B14F-4D97-AF65-F5344CB8AC3E}">
        <p14:creationId xmlns="" xmlns:p14="http://schemas.microsoft.com/office/powerpoint/2010/main" val="9817244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27</a:t>
            </a:fld>
            <a:endParaRPr lang="el-GR"/>
          </a:p>
        </p:txBody>
      </p:sp>
    </p:spTree>
    <p:extLst>
      <p:ext uri="{BB962C8B-B14F-4D97-AF65-F5344CB8AC3E}">
        <p14:creationId xmlns="" xmlns:p14="http://schemas.microsoft.com/office/powerpoint/2010/main" val="981724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28</a:t>
            </a:fld>
            <a:endParaRPr lang="el-GR"/>
          </a:p>
        </p:txBody>
      </p:sp>
    </p:spTree>
    <p:extLst>
      <p:ext uri="{BB962C8B-B14F-4D97-AF65-F5344CB8AC3E}">
        <p14:creationId xmlns="" xmlns:p14="http://schemas.microsoft.com/office/powerpoint/2010/main" val="981724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29</a:t>
            </a:fld>
            <a:endParaRPr lang="el-GR"/>
          </a:p>
        </p:txBody>
      </p:sp>
    </p:spTree>
    <p:extLst>
      <p:ext uri="{BB962C8B-B14F-4D97-AF65-F5344CB8AC3E}">
        <p14:creationId xmlns="" xmlns:p14="http://schemas.microsoft.com/office/powerpoint/2010/main" val="981724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30</a:t>
            </a:fld>
            <a:endParaRPr lang="el-GR"/>
          </a:p>
        </p:txBody>
      </p:sp>
    </p:spTree>
    <p:extLst>
      <p:ext uri="{BB962C8B-B14F-4D97-AF65-F5344CB8AC3E}">
        <p14:creationId xmlns="" xmlns:p14="http://schemas.microsoft.com/office/powerpoint/2010/main" val="981724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31</a:t>
            </a:fld>
            <a:endParaRPr lang="el-GR"/>
          </a:p>
        </p:txBody>
      </p:sp>
    </p:spTree>
    <p:extLst>
      <p:ext uri="{BB962C8B-B14F-4D97-AF65-F5344CB8AC3E}">
        <p14:creationId xmlns="" xmlns:p14="http://schemas.microsoft.com/office/powerpoint/2010/main" val="981724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a:t>
            </a:fld>
            <a:endParaRPr lang="el-GR"/>
          </a:p>
        </p:txBody>
      </p:sp>
    </p:spTree>
    <p:extLst>
      <p:ext uri="{BB962C8B-B14F-4D97-AF65-F5344CB8AC3E}">
        <p14:creationId xmlns="" xmlns:p14="http://schemas.microsoft.com/office/powerpoint/2010/main" val="41568307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32</a:t>
            </a:fld>
            <a:endParaRPr lang="el-GR"/>
          </a:p>
        </p:txBody>
      </p:sp>
    </p:spTree>
    <p:extLst>
      <p:ext uri="{BB962C8B-B14F-4D97-AF65-F5344CB8AC3E}">
        <p14:creationId xmlns="" xmlns:p14="http://schemas.microsoft.com/office/powerpoint/2010/main" val="9817244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33</a:t>
            </a:fld>
            <a:endParaRPr lang="el-GR"/>
          </a:p>
        </p:txBody>
      </p:sp>
    </p:spTree>
    <p:extLst>
      <p:ext uri="{BB962C8B-B14F-4D97-AF65-F5344CB8AC3E}">
        <p14:creationId xmlns="" xmlns:p14="http://schemas.microsoft.com/office/powerpoint/2010/main" val="18417991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n-US" baseline="0" dirty="0" smtClean="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34</a:t>
            </a:fld>
            <a:endParaRPr lang="el-GR" dirty="0"/>
          </a:p>
        </p:txBody>
      </p:sp>
    </p:spTree>
    <p:extLst>
      <p:ext uri="{BB962C8B-B14F-4D97-AF65-F5344CB8AC3E}">
        <p14:creationId xmlns="" xmlns:p14="http://schemas.microsoft.com/office/powerpoint/2010/main" val="2404464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solidFill>
                  <a:srgbClr val="00B050"/>
                </a:solidFill>
              </a:rPr>
              <a:t> </a:t>
            </a:r>
            <a:endParaRPr lang="el-GR" dirty="0">
              <a:solidFill>
                <a:srgbClr val="00B05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35</a:t>
            </a:fld>
            <a:endParaRPr lang="el-GR" dirty="0"/>
          </a:p>
        </p:txBody>
      </p:sp>
    </p:spTree>
    <p:extLst>
      <p:ext uri="{BB962C8B-B14F-4D97-AF65-F5344CB8AC3E}">
        <p14:creationId xmlns="" xmlns:p14="http://schemas.microsoft.com/office/powerpoint/2010/main" val="32566696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37</a:t>
            </a:fld>
            <a:endParaRPr lang="el-GR"/>
          </a:p>
        </p:txBody>
      </p:sp>
    </p:spTree>
    <p:extLst>
      <p:ext uri="{BB962C8B-B14F-4D97-AF65-F5344CB8AC3E}">
        <p14:creationId xmlns="" xmlns:p14="http://schemas.microsoft.com/office/powerpoint/2010/main" val="9817244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38</a:t>
            </a:fld>
            <a:endParaRPr lang="el-GR"/>
          </a:p>
        </p:txBody>
      </p:sp>
    </p:spTree>
    <p:extLst>
      <p:ext uri="{BB962C8B-B14F-4D97-AF65-F5344CB8AC3E}">
        <p14:creationId xmlns="" xmlns:p14="http://schemas.microsoft.com/office/powerpoint/2010/main" val="9817244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39</a:t>
            </a:fld>
            <a:endParaRPr lang="el-GR"/>
          </a:p>
        </p:txBody>
      </p:sp>
    </p:spTree>
    <p:extLst>
      <p:ext uri="{BB962C8B-B14F-4D97-AF65-F5344CB8AC3E}">
        <p14:creationId xmlns="" xmlns:p14="http://schemas.microsoft.com/office/powerpoint/2010/main" val="9817244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40</a:t>
            </a:fld>
            <a:endParaRPr lang="el-GR"/>
          </a:p>
        </p:txBody>
      </p:sp>
    </p:spTree>
    <p:extLst>
      <p:ext uri="{BB962C8B-B14F-4D97-AF65-F5344CB8AC3E}">
        <p14:creationId xmlns="" xmlns:p14="http://schemas.microsoft.com/office/powerpoint/2010/main" val="9817244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41</a:t>
            </a:fld>
            <a:endParaRPr lang="el-GR"/>
          </a:p>
        </p:txBody>
      </p:sp>
    </p:spTree>
    <p:extLst>
      <p:ext uri="{BB962C8B-B14F-4D97-AF65-F5344CB8AC3E}">
        <p14:creationId xmlns="" xmlns:p14="http://schemas.microsoft.com/office/powerpoint/2010/main" val="9817244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42</a:t>
            </a:fld>
            <a:endParaRPr lang="el-GR"/>
          </a:p>
        </p:txBody>
      </p:sp>
    </p:spTree>
    <p:extLst>
      <p:ext uri="{BB962C8B-B14F-4D97-AF65-F5344CB8AC3E}">
        <p14:creationId xmlns="" xmlns:p14="http://schemas.microsoft.com/office/powerpoint/2010/main" val="981724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5</a:t>
            </a:fld>
            <a:endParaRPr lang="el-GR"/>
          </a:p>
        </p:txBody>
      </p:sp>
    </p:spTree>
    <p:extLst>
      <p:ext uri="{BB962C8B-B14F-4D97-AF65-F5344CB8AC3E}">
        <p14:creationId xmlns="" xmlns:p14="http://schemas.microsoft.com/office/powerpoint/2010/main" val="7537989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43</a:t>
            </a:fld>
            <a:endParaRPr lang="el-GR"/>
          </a:p>
        </p:txBody>
      </p:sp>
    </p:spTree>
    <p:extLst>
      <p:ext uri="{BB962C8B-B14F-4D97-AF65-F5344CB8AC3E}">
        <p14:creationId xmlns="" xmlns:p14="http://schemas.microsoft.com/office/powerpoint/2010/main" val="9817244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44</a:t>
            </a:fld>
            <a:endParaRPr lang="el-GR"/>
          </a:p>
        </p:txBody>
      </p:sp>
    </p:spTree>
    <p:extLst>
      <p:ext uri="{BB962C8B-B14F-4D97-AF65-F5344CB8AC3E}">
        <p14:creationId xmlns="" xmlns:p14="http://schemas.microsoft.com/office/powerpoint/2010/main" val="9817244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46</a:t>
            </a:fld>
            <a:endParaRPr lang="el-GR"/>
          </a:p>
        </p:txBody>
      </p:sp>
    </p:spTree>
    <p:extLst>
      <p:ext uri="{BB962C8B-B14F-4D97-AF65-F5344CB8AC3E}">
        <p14:creationId xmlns="" xmlns:p14="http://schemas.microsoft.com/office/powerpoint/2010/main" val="30179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6</a:t>
            </a:fld>
            <a:endParaRPr lang="el-GR"/>
          </a:p>
        </p:txBody>
      </p:sp>
    </p:spTree>
    <p:extLst>
      <p:ext uri="{BB962C8B-B14F-4D97-AF65-F5344CB8AC3E}">
        <p14:creationId xmlns="" xmlns:p14="http://schemas.microsoft.com/office/powerpoint/2010/main" val="350156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7</a:t>
            </a:fld>
            <a:endParaRPr lang="el-GR"/>
          </a:p>
        </p:txBody>
      </p:sp>
    </p:spTree>
    <p:extLst>
      <p:ext uri="{BB962C8B-B14F-4D97-AF65-F5344CB8AC3E}">
        <p14:creationId xmlns="" xmlns:p14="http://schemas.microsoft.com/office/powerpoint/2010/main" val="2268669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8</a:t>
            </a:fld>
            <a:endParaRPr lang="el-GR"/>
          </a:p>
        </p:txBody>
      </p:sp>
    </p:spTree>
    <p:extLst>
      <p:ext uri="{BB962C8B-B14F-4D97-AF65-F5344CB8AC3E}">
        <p14:creationId xmlns="" xmlns:p14="http://schemas.microsoft.com/office/powerpoint/2010/main" val="3902994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9</a:t>
            </a:fld>
            <a:endParaRPr lang="el-GR"/>
          </a:p>
        </p:txBody>
      </p:sp>
    </p:spTree>
    <p:extLst>
      <p:ext uri="{BB962C8B-B14F-4D97-AF65-F5344CB8AC3E}">
        <p14:creationId xmlns="" xmlns:p14="http://schemas.microsoft.com/office/powerpoint/2010/main" val="3902994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10</a:t>
            </a:fld>
            <a:endParaRPr lang="el-GR"/>
          </a:p>
        </p:txBody>
      </p:sp>
    </p:spTree>
    <p:extLst>
      <p:ext uri="{BB962C8B-B14F-4D97-AF65-F5344CB8AC3E}">
        <p14:creationId xmlns="" xmlns:p14="http://schemas.microsoft.com/office/powerpoint/2010/main" val="3902994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Tree>
    <p:extLst>
      <p:ext uri="{BB962C8B-B14F-4D97-AF65-F5344CB8AC3E}">
        <p14:creationId xmlns=""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pPr/>
              <a:t>‹#›</a:t>
            </a:fld>
            <a:endParaRPr lang="el-GR"/>
          </a:p>
        </p:txBody>
      </p:sp>
    </p:spTree>
    <p:extLst>
      <p:ext uri="{BB962C8B-B14F-4D97-AF65-F5344CB8AC3E}">
        <p14:creationId xmlns=""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pPr/>
              <a:t>‹#›</a:t>
            </a:fld>
            <a:endParaRPr lang="el-GR"/>
          </a:p>
        </p:txBody>
      </p:sp>
    </p:spTree>
    <p:extLst>
      <p:ext uri="{BB962C8B-B14F-4D97-AF65-F5344CB8AC3E}">
        <p14:creationId xmlns="" xmlns:p14="http://schemas.microsoft.com/office/powerpoint/2010/main" val="4238612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pPr/>
              <a:t>‹#›</a:t>
            </a:fld>
            <a:endParaRPr lang="el-GR" dirty="0"/>
          </a:p>
        </p:txBody>
      </p:sp>
    </p:spTree>
    <p:extLst>
      <p:ext uri="{BB962C8B-B14F-4D97-AF65-F5344CB8AC3E}">
        <p14:creationId xmlns=""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none" baseline="0"/>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6"/>
          <p:cNvSpPr>
            <a:spLocks noGrp="1"/>
          </p:cNvSpPr>
          <p:nvPr>
            <p:ph type="sldNum" sz="quarter" idx="12"/>
          </p:nvPr>
        </p:nvSpPr>
        <p:spPr/>
        <p:txBody>
          <a:bodyPr/>
          <a:lstStyle/>
          <a:p>
            <a:fld id="{53C4726A-630D-4CB4-B088-BAB00F4188E9}" type="slidenum">
              <a:rPr lang="el-GR" smtClean="0"/>
              <a:pPr/>
              <a:t>‹#›</a:t>
            </a:fld>
            <a:endParaRPr lang="el-GR"/>
          </a:p>
        </p:txBody>
      </p:sp>
    </p:spTree>
    <p:extLst>
      <p:ext uri="{BB962C8B-B14F-4D97-AF65-F5344CB8AC3E}">
        <p14:creationId xmlns=""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Θέση αριθμού διαφάνειας 8"/>
          <p:cNvSpPr>
            <a:spLocks noGrp="1"/>
          </p:cNvSpPr>
          <p:nvPr>
            <p:ph type="sldNum" sz="quarter" idx="12"/>
          </p:nvPr>
        </p:nvSpPr>
        <p:spPr/>
        <p:txBody>
          <a:bodyPr/>
          <a:lstStyle/>
          <a:p>
            <a:fld id="{53C4726A-630D-4CB4-B088-BAB00F4188E9}" type="slidenum">
              <a:rPr lang="el-GR" smtClean="0"/>
              <a:pPr/>
              <a:t>‹#›</a:t>
            </a:fld>
            <a:endParaRPr lang="el-GR"/>
          </a:p>
        </p:txBody>
      </p:sp>
    </p:spTree>
    <p:extLst>
      <p:ext uri="{BB962C8B-B14F-4D97-AF65-F5344CB8AC3E}">
        <p14:creationId xmlns=""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Στυλ κύριου τίτλου</a:t>
            </a:r>
            <a:endParaRPr lang="el-GR" dirty="0"/>
          </a:p>
        </p:txBody>
      </p:sp>
      <p:sp>
        <p:nvSpPr>
          <p:cNvPr id="5" name="Θέση αριθμού διαφάνειας 4"/>
          <p:cNvSpPr>
            <a:spLocks noGrp="1"/>
          </p:cNvSpPr>
          <p:nvPr>
            <p:ph type="sldNum" sz="quarter" idx="12"/>
          </p:nvPr>
        </p:nvSpPr>
        <p:spPr/>
        <p:txBody>
          <a:bodyPr/>
          <a:lstStyle/>
          <a:p>
            <a:fld id="{53C4726A-630D-4CB4-B088-BAB00F4188E9}" type="slidenum">
              <a:rPr lang="el-GR" smtClean="0"/>
              <a:pPr/>
              <a:t>‹#›</a:t>
            </a:fld>
            <a:endParaRPr lang="el-GR"/>
          </a:p>
        </p:txBody>
      </p:sp>
    </p:spTree>
    <p:extLst>
      <p:ext uri="{BB962C8B-B14F-4D97-AF65-F5344CB8AC3E}">
        <p14:creationId xmlns=""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2"/>
          </p:nvPr>
        </p:nvSpPr>
        <p:spPr/>
        <p:txBody>
          <a:bodyPr/>
          <a:lstStyle/>
          <a:p>
            <a:fld id="{53C4726A-630D-4CB4-B088-BAB00F4188E9}" type="slidenum">
              <a:rPr lang="el-GR" smtClean="0"/>
              <a:pPr/>
              <a:t>‹#›</a:t>
            </a:fld>
            <a:endParaRPr lang="el-GR"/>
          </a:p>
        </p:txBody>
      </p:sp>
    </p:spTree>
    <p:extLst>
      <p:ext uri="{BB962C8B-B14F-4D97-AF65-F5344CB8AC3E}">
        <p14:creationId xmlns=""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7" name="Θέση αριθμού διαφάνειας 6"/>
          <p:cNvSpPr>
            <a:spLocks noGrp="1"/>
          </p:cNvSpPr>
          <p:nvPr>
            <p:ph type="sldNum" sz="quarter" idx="12"/>
          </p:nvPr>
        </p:nvSpPr>
        <p:spPr/>
        <p:txBody>
          <a:bodyPr/>
          <a:lstStyle/>
          <a:p>
            <a:fld id="{53C4726A-630D-4CB4-B088-BAB00F4188E9}" type="slidenum">
              <a:rPr lang="el-GR" smtClean="0"/>
              <a:pPr/>
              <a:t>‹#›</a:t>
            </a:fld>
            <a:endParaRPr lang="el-G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a:lvl1pPr>
          </a:lstStyle>
          <a:p>
            <a:pPr lvl="0"/>
            <a:r>
              <a:rPr lang="el-GR" smtClean="0"/>
              <a:t>Στυλ κύριου τίτλου</a:t>
            </a:r>
            <a:endParaRPr lang="el-GR"/>
          </a:p>
        </p:txBody>
      </p:sp>
    </p:spTree>
    <p:extLst>
      <p:ext uri="{BB962C8B-B14F-4D97-AF65-F5344CB8AC3E}">
        <p14:creationId xmlns=""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7" name="Θέση αριθμού διαφάνειας 6"/>
          <p:cNvSpPr>
            <a:spLocks noGrp="1"/>
          </p:cNvSpPr>
          <p:nvPr>
            <p:ph type="sldNum" sz="quarter" idx="12"/>
          </p:nvPr>
        </p:nvSpPr>
        <p:spPr/>
        <p:txBody>
          <a:bodyPr/>
          <a:lstStyle/>
          <a:p>
            <a:fld id="{53C4726A-630D-4CB4-B088-BAB00F4188E9}" type="slidenum">
              <a:rPr lang="el-GR" smtClean="0"/>
              <a:pPr/>
              <a:t>‹#›</a:t>
            </a:fld>
            <a:endParaRPr lang="el-G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a:lvl1pPr>
          </a:lstStyle>
          <a:p>
            <a:pPr lvl="0"/>
            <a:r>
              <a:rPr lang="el-GR" smtClean="0"/>
              <a:t>Στυλ κύριου τίτλου</a:t>
            </a:r>
            <a:endParaRPr lang="el-GR"/>
          </a:p>
        </p:txBody>
      </p:sp>
    </p:spTree>
    <p:extLst>
      <p:ext uri="{BB962C8B-B14F-4D97-AF65-F5344CB8AC3E}">
        <p14:creationId xmlns=""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a:solidFill>
                  <a:schemeClr val="tx1"/>
                </a:solidFill>
              </a:defRPr>
            </a:lvl1pPr>
          </a:lstStyle>
          <a:p>
            <a:fld id="{53C4726A-630D-4CB4-B088-BAB00F4188E9}" type="slidenum">
              <a:rPr lang="el-GR" smtClean="0"/>
              <a:pPr/>
              <a:t>‹#›</a:t>
            </a:fld>
            <a:endParaRPr lang="el-GR" dirty="0"/>
          </a:p>
        </p:txBody>
      </p:sp>
    </p:spTree>
    <p:extLst>
      <p:ext uri="{BB962C8B-B14F-4D97-AF65-F5344CB8AC3E}">
        <p14:creationId xmlns=""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hyperlink" Target="http://www.edulll.gr/" TargetMode="External"/><Relationship Id="rId5" Type="http://schemas.openxmlformats.org/officeDocument/2006/relationships/image" Target="../media/image1.jpeg"/><Relationship Id="rId4" Type="http://schemas.openxmlformats.org/officeDocument/2006/relationships/hyperlink" Target="http://www.teilar.gr/"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5.jpe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tags" Target="../tags/tag29.xml"/><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tags" Target="../tags/tag32.xml"/></Relationships>
</file>

<file path=ppt/slides/_rels/slide2.xml.rels><?xml version="1.0" encoding="UTF-8" standalone="yes"?>
<Relationships xmlns="http://schemas.openxmlformats.org/package/2006/relationships"><Relationship Id="rId3" Type="http://schemas.openxmlformats.org/officeDocument/2006/relationships/hyperlink" Target="http://creativecommons.org/licenses/by-sa/3.0/deed.el" TargetMode="Externa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9.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8.xml"/><Relationship Id="rId1" Type="http://schemas.openxmlformats.org/officeDocument/2006/relationships/tags" Target="../tags/tag47.xml"/><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0.xml"/><Relationship Id="rId1" Type="http://schemas.openxmlformats.org/officeDocument/2006/relationships/tags" Target="../tags/tag49.xml"/><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hyperlink" Target="http://www.edulll.gr/"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image" Target="../media/image11.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55.xml"/><Relationship Id="rId5" Type="http://schemas.openxmlformats.org/officeDocument/2006/relationships/image" Target="../media/image13.jpeg"/><Relationship Id="rId4" Type="http://schemas.openxmlformats.org/officeDocument/2006/relationships/image" Target="../media/image12.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xml"/><Relationship Id="rId1" Type="http://schemas.openxmlformats.org/officeDocument/2006/relationships/tags" Target="../tags/tag56.xml"/><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0.xml"/><Relationship Id="rId1" Type="http://schemas.openxmlformats.org/officeDocument/2006/relationships/tags" Target="../tags/tag59.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67.xml"/><Relationship Id="rId4" Type="http://schemas.openxmlformats.org/officeDocument/2006/relationships/image" Target="../media/image15.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69.xml"/><Relationship Id="rId5" Type="http://schemas.openxmlformats.org/officeDocument/2006/relationships/image" Target="../media/image17.jpeg"/><Relationship Id="rId4" Type="http://schemas.openxmlformats.org/officeDocument/2006/relationships/image" Target="../media/image16.jpeg"/></Relationships>
</file>

<file path=ppt/slides/_rels/slide45.xml.rels><?xml version="1.0" encoding="UTF-8" standalone="yes"?>
<Relationships xmlns="http://schemas.openxmlformats.org/package/2006/relationships"><Relationship Id="rId2" Type="http://schemas.openxmlformats.org/officeDocument/2006/relationships/hyperlink" Target="https://www.google.gr/imghp?hl=el&amp;tab=wi&amp;ei=Z2ktVv-1NYO5swHG2rH4Ag&amp;ved=0CBEQqi4oAQ"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70.xml"/><Relationship Id="rId6" Type="http://schemas.openxmlformats.org/officeDocument/2006/relationships/hyperlink" Target="http://www.edulll.gr/" TargetMode="External"/><Relationship Id="rId5" Type="http://schemas.openxmlformats.org/officeDocument/2006/relationships/image" Target="../media/image18.png"/><Relationship Id="rId4" Type="http://schemas.openxmlformats.org/officeDocument/2006/relationships/hyperlink" Target="http://www.creativecommons.gr/?page_id=118"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εικόνα Τεχνολογικό Εκπαιδευτικό Ίδρυμα Θεσσαλίας">
            <a:hlinkClick r:id="rId4"/>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966891" y="44624"/>
            <a:ext cx="1210218" cy="144016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ctrTitle"/>
          </p:nvPr>
        </p:nvSpPr>
        <p:spPr>
          <a:xfrm>
            <a:off x="685800" y="1382911"/>
            <a:ext cx="7772400" cy="1254001"/>
          </a:xfrm>
        </p:spPr>
        <p:txBody>
          <a:bodyPr/>
          <a:lstStyle/>
          <a:p>
            <a:r>
              <a:rPr lang="el-GR" dirty="0"/>
              <a:t>Γενική Μικροβιολογία </a:t>
            </a:r>
          </a:p>
        </p:txBody>
      </p:sp>
      <p:sp>
        <p:nvSpPr>
          <p:cNvPr id="3" name="Υπότιτλος 2" descr="Διδάκτωρ Ηλίας Κ. Σάββας, &#10;Αναπληρωτής Καθηγητής,&#10;Τμήμα Μηχανικών Πληροφορικής Τεχνολογικής Εκπαίδευσης,&#10;Tεχνολογικό Εκπαιδευτικό Ίδρυμα Θεσσαλίας&#10;"/>
          <p:cNvSpPr>
            <a:spLocks noGrp="1"/>
          </p:cNvSpPr>
          <p:nvPr>
            <p:ph type="subTitle" idx="1"/>
          </p:nvPr>
        </p:nvSpPr>
        <p:spPr>
          <a:xfrm>
            <a:off x="683568" y="2540496"/>
            <a:ext cx="7776864" cy="4056856"/>
          </a:xfrm>
        </p:spPr>
        <p:txBody>
          <a:bodyPr>
            <a:noAutofit/>
          </a:bodyPr>
          <a:lstStyle/>
          <a:p>
            <a:r>
              <a:rPr lang="el-GR" sz="2800" b="1" dirty="0"/>
              <a:t>Ενότητα </a:t>
            </a:r>
            <a:r>
              <a:rPr lang="el-GR" sz="2800" b="1" dirty="0" smtClean="0"/>
              <a:t>6: </a:t>
            </a:r>
            <a:r>
              <a:rPr lang="el-GR" sz="2800" dirty="0" smtClean="0"/>
              <a:t>Παράγοντες ανάπτυξης των μικροοργανισμών.</a:t>
            </a:r>
          </a:p>
          <a:p>
            <a:endParaRPr lang="en-GB" sz="2800" dirty="0">
              <a:cs typeface="Times New Roman" pitchFamily="18" charset="0"/>
            </a:endParaRPr>
          </a:p>
          <a:p>
            <a:pPr>
              <a:lnSpc>
                <a:spcPct val="80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2800" dirty="0"/>
              <a:t>Ιωάννης </a:t>
            </a:r>
            <a:r>
              <a:rPr lang="el-GR" sz="2800" dirty="0" err="1"/>
              <a:t>Γιαβάσης</a:t>
            </a:r>
            <a:r>
              <a:rPr lang="fi-FI" sz="2800" dirty="0" smtClean="0"/>
              <a:t>, </a:t>
            </a:r>
            <a:endParaRPr lang="fi-FI" sz="2800" dirty="0"/>
          </a:p>
          <a:p>
            <a:pPr>
              <a:lnSpc>
                <a:spcPct val="80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2800" dirty="0" smtClean="0"/>
              <a:t>Καθηγητής</a:t>
            </a:r>
            <a:r>
              <a:rPr lang="fi-FI" sz="2800" dirty="0"/>
              <a:t>,</a:t>
            </a:r>
          </a:p>
          <a:p>
            <a:pPr>
              <a:lnSpc>
                <a:spcPct val="80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2800" dirty="0"/>
              <a:t>Τμήμα Τεχνολογίας Τροφίμων</a:t>
            </a:r>
            <a:r>
              <a:rPr lang="fi-FI" sz="2800" dirty="0" smtClean="0"/>
              <a:t>,</a:t>
            </a:r>
            <a:endParaRPr lang="fi-FI" sz="2800" dirty="0"/>
          </a:p>
          <a:p>
            <a:pPr>
              <a:lnSpc>
                <a:spcPct val="80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fi-FI" sz="2800" dirty="0"/>
              <a:t>T.E.I. </a:t>
            </a:r>
            <a:r>
              <a:rPr lang="el-GR" sz="2800" dirty="0" smtClean="0"/>
              <a:t>Θεσσαλίας</a:t>
            </a:r>
            <a:endParaRPr lang="fi-FI" sz="2800" dirty="0"/>
          </a:p>
        </p:txBody>
      </p:sp>
      <p:pic>
        <p:nvPicPr>
          <p:cNvPr id="5" name="Picture 3" descr="εικόνα Λογότυπο Επιχειρησιακού Προγράμματος Εκπαίδευση και Δια βίου Μάθηση του Υπουργείου Παιδείας ΕΣΠΑ 2007 2013 με τη σημαία της Ευρωπαϊκής Ένωσης, το οποίο συγχρηματοδοτείται από την Ευρωπαϊκή Ένωση (Ευρωπαϊκό Κοινωνικό Ταμείο) και από εθνικούς πόρους.">
            <a:hlinkClick r:id="rId6"/>
          </p:cNvPr>
          <p:cNvPicPr>
            <a:picLocks noChangeAspect="1" noChangeArrowheads="1"/>
          </p:cNvPicPr>
          <p:nvPr/>
        </p:nvPicPr>
        <p:blipFill>
          <a:blip r:embed="rId7" cstate="print"/>
          <a:srcRect/>
          <a:stretch>
            <a:fillRect/>
          </a:stretch>
        </p:blipFill>
        <p:spPr bwMode="auto">
          <a:xfrm>
            <a:off x="2416856" y="5643487"/>
            <a:ext cx="4310289" cy="1025873"/>
          </a:xfrm>
          <a:prstGeom prst="rect">
            <a:avLst/>
          </a:prstGeom>
          <a:noFill/>
        </p:spPr>
      </p:pic>
    </p:spTree>
    <p:custDataLst>
      <p:tags r:id="rId1"/>
    </p:custDataLst>
    <p:extLst>
      <p:ext uri="{BB962C8B-B14F-4D97-AF65-F5344CB8AC3E}">
        <p14:creationId xmlns="" xmlns:p14="http://schemas.microsoft.com/office/powerpoint/2010/main" val="3428195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41982" y="0"/>
            <a:ext cx="8424936" cy="1484784"/>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r>
              <a:rPr lang="el-GR" dirty="0"/>
              <a:t>Ενδογενείς παράγοντες ανάπτυξης</a:t>
            </a:r>
            <a:br>
              <a:rPr lang="el-GR" dirty="0"/>
            </a:br>
            <a:r>
              <a:rPr lang="el-GR" dirty="0" smtClean="0"/>
              <a:t>(4 </a:t>
            </a:r>
            <a:r>
              <a:rPr lang="el-GR" dirty="0"/>
              <a:t>από 22)</a:t>
            </a:r>
          </a:p>
        </p:txBody>
      </p:sp>
      <p:sp>
        <p:nvSpPr>
          <p:cNvPr id="2" name="Ορθογώνιο 1" descr="Μείωση της aw κάτω από ένα ελάχιστο όριο ανάπτυξης προκαλεί αναστολή μικροβιακής ανάπτυξης και ίσως θάνατο (ωσμωτικό stress),&#10;Η χαμηλότερη aw   για ανάπτυξη μικροβίων ισούται με 0 κόμμα 6 (ξηροφιλικοί μύκητες, οσμώφιλες ζύμες) όσμωση.   &#10;Ελάχιστη aw  για ανάπτυξη παθογόνων βακτηρίων ισούται με 0 κόμμα 85 (S. aureus),&#10;Αλόφιλα/οσμώφιλα  μικρόβια: ικανά να αναπτύσσονται σε υψηλές συγκεντρώσεις αλάτων (μεγαύτερο του 10 επί τοις εκατό αλάτι) - Staphylococcus, Vibrio, Micrococcus, Pediococcus, Corynebacterium, πολλοί μύκητες (παραδείγματος χάρην Aspergillus),&#10;"/>
          <p:cNvSpPr/>
          <p:nvPr/>
        </p:nvSpPr>
        <p:spPr>
          <a:xfrm>
            <a:off x="467544" y="1484784"/>
            <a:ext cx="8208912" cy="4154984"/>
          </a:xfrm>
          <a:prstGeom prst="rect">
            <a:avLst/>
          </a:prstGeom>
        </p:spPr>
        <p:txBody>
          <a:bodyPr wrap="square">
            <a:spAutoFit/>
          </a:bodyPr>
          <a:lstStyle/>
          <a:p>
            <a:pPr marL="342900" indent="-342900">
              <a:buClr>
                <a:schemeClr val="tx1"/>
              </a:buClr>
              <a:buFont typeface="Wingdings" panose="05000000000000000000" pitchFamily="2" charset="2"/>
              <a:buChar char="§"/>
            </a:pPr>
            <a:r>
              <a:rPr lang="el-GR" sz="2400" dirty="0"/>
              <a:t>Μείωση της </a:t>
            </a:r>
            <a:r>
              <a:rPr lang="en-US" sz="2400" dirty="0"/>
              <a:t>a</a:t>
            </a:r>
            <a:r>
              <a:rPr lang="en-US" sz="2400" baseline="-25000" dirty="0"/>
              <a:t>w</a:t>
            </a:r>
            <a:r>
              <a:rPr lang="en-US" sz="2400" dirty="0"/>
              <a:t> </a:t>
            </a:r>
            <a:r>
              <a:rPr lang="el-GR" sz="2400" dirty="0"/>
              <a:t>κάτω από ένα ελάχιστο όριο ανάπτυξης προκαλεί αναστολή μικροβιακής ανάπτυξης και ίσως θάνατο </a:t>
            </a:r>
            <a:r>
              <a:rPr lang="en-US" sz="2400" dirty="0"/>
              <a:t>(</a:t>
            </a:r>
            <a:r>
              <a:rPr lang="el-GR" sz="2400" dirty="0"/>
              <a:t>ωσμωτικό </a:t>
            </a:r>
            <a:r>
              <a:rPr lang="en-US" sz="2400" dirty="0"/>
              <a:t>stress</a:t>
            </a:r>
            <a:r>
              <a:rPr lang="en-US" sz="2400" dirty="0" smtClean="0"/>
              <a:t>),</a:t>
            </a:r>
            <a:endParaRPr lang="en-US" sz="2400" dirty="0"/>
          </a:p>
          <a:p>
            <a:pPr marL="342900" indent="-342900">
              <a:buClr>
                <a:schemeClr val="tx1"/>
              </a:buClr>
              <a:buFont typeface="Wingdings" panose="05000000000000000000" pitchFamily="2" charset="2"/>
              <a:buChar char="§"/>
            </a:pPr>
            <a:r>
              <a:rPr lang="el-GR" sz="2400" dirty="0">
                <a:solidFill>
                  <a:schemeClr val="accent4"/>
                </a:solidFill>
              </a:rPr>
              <a:t>Η χαμηλότερη </a:t>
            </a:r>
            <a:r>
              <a:rPr lang="en-US" sz="2400" dirty="0">
                <a:solidFill>
                  <a:schemeClr val="accent4"/>
                </a:solidFill>
              </a:rPr>
              <a:t>a</a:t>
            </a:r>
            <a:r>
              <a:rPr lang="en-US" sz="2400" baseline="-25000" dirty="0">
                <a:solidFill>
                  <a:schemeClr val="accent4"/>
                </a:solidFill>
              </a:rPr>
              <a:t>w</a:t>
            </a:r>
            <a:r>
              <a:rPr lang="en-US" sz="2400" baseline="-25000" dirty="0">
                <a:solidFill>
                  <a:srgbClr val="FFFF00"/>
                </a:solidFill>
              </a:rPr>
              <a:t> </a:t>
            </a:r>
            <a:r>
              <a:rPr lang="el-GR" sz="2400" dirty="0">
                <a:solidFill>
                  <a:srgbClr val="FFFF00"/>
                </a:solidFill>
              </a:rPr>
              <a:t>  </a:t>
            </a:r>
            <a:r>
              <a:rPr lang="el-GR" sz="2400" dirty="0"/>
              <a:t>για ανάπτυξη μικροβίων </a:t>
            </a:r>
            <a:r>
              <a:rPr lang="en-US" sz="2400" dirty="0"/>
              <a:t>= 0.6 (</a:t>
            </a:r>
            <a:r>
              <a:rPr lang="el-GR" sz="2400" dirty="0" err="1"/>
              <a:t>ξηροφιλικοί</a:t>
            </a:r>
            <a:r>
              <a:rPr lang="el-GR" sz="2400" dirty="0"/>
              <a:t> μύκητες, </a:t>
            </a:r>
            <a:r>
              <a:rPr lang="el-GR" sz="2400" dirty="0" err="1"/>
              <a:t>οσμώφιλες</a:t>
            </a:r>
            <a:r>
              <a:rPr lang="el-GR" sz="2400" dirty="0"/>
              <a:t> ζύμες</a:t>
            </a:r>
            <a:r>
              <a:rPr lang="en-US" sz="2400" dirty="0"/>
              <a:t>)</a:t>
            </a:r>
            <a:r>
              <a:rPr lang="el-GR" sz="2400" dirty="0"/>
              <a:t> </a:t>
            </a:r>
            <a:r>
              <a:rPr lang="el-GR" sz="2400" dirty="0" smtClean="0"/>
              <a:t>όσμωση.   </a:t>
            </a:r>
            <a:endParaRPr lang="en-US" sz="2400" dirty="0"/>
          </a:p>
          <a:p>
            <a:pPr marL="342900" indent="-342900">
              <a:buClr>
                <a:schemeClr val="tx1"/>
              </a:buClr>
              <a:buFont typeface="Wingdings" panose="05000000000000000000" pitchFamily="2" charset="2"/>
              <a:buChar char="§"/>
            </a:pPr>
            <a:r>
              <a:rPr lang="el-GR" sz="2400" dirty="0"/>
              <a:t>Ελάχιστη </a:t>
            </a:r>
            <a:r>
              <a:rPr lang="en-US" sz="2400" dirty="0"/>
              <a:t>a</a:t>
            </a:r>
            <a:r>
              <a:rPr lang="en-US" sz="2400" baseline="-25000" dirty="0"/>
              <a:t>w </a:t>
            </a:r>
            <a:r>
              <a:rPr lang="el-GR" sz="2400" baseline="-25000" dirty="0"/>
              <a:t> </a:t>
            </a:r>
            <a:r>
              <a:rPr lang="el-GR" sz="2400" dirty="0"/>
              <a:t>για ανάπτυξη παθογόνων βακτηρίων </a:t>
            </a:r>
            <a:r>
              <a:rPr lang="en-US" sz="2400" dirty="0"/>
              <a:t>= 0.85 (S. aureus</a:t>
            </a:r>
            <a:r>
              <a:rPr lang="en-US" sz="2400" dirty="0" smtClean="0"/>
              <a:t>),</a:t>
            </a:r>
            <a:endParaRPr lang="en-US" sz="2400" dirty="0"/>
          </a:p>
          <a:p>
            <a:pPr marL="342900" indent="-342900">
              <a:buClr>
                <a:schemeClr val="tx1"/>
              </a:buClr>
              <a:buFont typeface="Wingdings" panose="05000000000000000000" pitchFamily="2" charset="2"/>
              <a:buChar char="§"/>
            </a:pPr>
            <a:r>
              <a:rPr lang="el-GR" sz="2400" dirty="0" err="1">
                <a:solidFill>
                  <a:schemeClr val="accent4"/>
                </a:solidFill>
              </a:rPr>
              <a:t>Αλόφιλα</a:t>
            </a:r>
            <a:r>
              <a:rPr lang="el-GR" sz="2400" dirty="0">
                <a:solidFill>
                  <a:schemeClr val="accent4"/>
                </a:solidFill>
              </a:rPr>
              <a:t>/</a:t>
            </a:r>
            <a:r>
              <a:rPr lang="el-GR" sz="2400" dirty="0" err="1">
                <a:solidFill>
                  <a:schemeClr val="accent4"/>
                </a:solidFill>
              </a:rPr>
              <a:t>οσμώφιλα</a:t>
            </a:r>
            <a:r>
              <a:rPr lang="el-GR" sz="2400" dirty="0">
                <a:solidFill>
                  <a:schemeClr val="accent4"/>
                </a:solidFill>
              </a:rPr>
              <a:t>  μικρόβια</a:t>
            </a:r>
            <a:r>
              <a:rPr lang="en-US" sz="2400" dirty="0">
                <a:solidFill>
                  <a:schemeClr val="accent4"/>
                </a:solidFill>
              </a:rPr>
              <a:t>: </a:t>
            </a:r>
            <a:r>
              <a:rPr lang="el-GR" sz="2400" dirty="0">
                <a:solidFill>
                  <a:schemeClr val="accent4"/>
                </a:solidFill>
              </a:rPr>
              <a:t>ικανά να αναπτύσσονται σε υψηλές συγκεντρώσεις αλάτων (&gt;</a:t>
            </a:r>
            <a:r>
              <a:rPr lang="en-US" sz="2400" dirty="0">
                <a:solidFill>
                  <a:schemeClr val="accent4"/>
                </a:solidFill>
              </a:rPr>
              <a:t>10%</a:t>
            </a:r>
            <a:r>
              <a:rPr lang="el-GR" sz="2400" dirty="0">
                <a:solidFill>
                  <a:schemeClr val="accent4"/>
                </a:solidFill>
              </a:rPr>
              <a:t> αλάτι</a:t>
            </a:r>
            <a:r>
              <a:rPr lang="en-US" sz="2400" dirty="0" smtClean="0">
                <a:solidFill>
                  <a:schemeClr val="accent4"/>
                </a:solidFill>
              </a:rPr>
              <a:t>) </a:t>
            </a:r>
            <a:r>
              <a:rPr lang="en-US" sz="2400" dirty="0" smtClean="0"/>
              <a:t>- </a:t>
            </a:r>
            <a:r>
              <a:rPr lang="en-US" sz="2400" dirty="0"/>
              <a:t>Staphylococcus, Vibrio, Micrococcus, </a:t>
            </a:r>
            <a:r>
              <a:rPr lang="en-US" sz="2400" dirty="0" err="1"/>
              <a:t>Pediococcus</a:t>
            </a:r>
            <a:r>
              <a:rPr lang="en-US" sz="2400" dirty="0"/>
              <a:t>, </a:t>
            </a:r>
            <a:r>
              <a:rPr lang="en-US" sz="2400" dirty="0" err="1"/>
              <a:t>Corynebacterium</a:t>
            </a:r>
            <a:r>
              <a:rPr lang="en-US" sz="2400" dirty="0"/>
              <a:t>, </a:t>
            </a:r>
            <a:r>
              <a:rPr lang="el-GR" sz="2400" dirty="0"/>
              <a:t>πολλοί μύκητες (π.χ.</a:t>
            </a:r>
            <a:r>
              <a:rPr lang="en-US" sz="2400" dirty="0"/>
              <a:t> </a:t>
            </a:r>
            <a:r>
              <a:rPr lang="en-US" sz="2400" dirty="0" err="1"/>
              <a:t>Aspergillus</a:t>
            </a:r>
            <a:r>
              <a:rPr lang="en-US" sz="2400" dirty="0" smtClean="0"/>
              <a:t>)</a:t>
            </a:r>
            <a:r>
              <a:rPr lang="el-GR" sz="2400" dirty="0"/>
              <a:t>,</a:t>
            </a:r>
            <a:endParaRPr lang="en-US" sz="2400" dirty="0"/>
          </a:p>
        </p:txBody>
      </p:sp>
      <p:sp>
        <p:nvSpPr>
          <p:cNvPr id="9" name="Θέση υποσέλιδου 3" descr="."/>
          <p:cNvSpPr txBox="1">
            <a:spLocks/>
          </p:cNvSpPr>
          <p:nvPr/>
        </p:nvSpPr>
        <p:spPr>
          <a:xfrm>
            <a:off x="3181325" y="6382147"/>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10</a:t>
            </a:fld>
            <a:endParaRPr lang="el-GR" dirty="0"/>
          </a:p>
        </p:txBody>
      </p:sp>
    </p:spTree>
    <p:custDataLst>
      <p:tags r:id="rId1"/>
    </p:custDataLst>
    <p:extLst>
      <p:ext uri="{BB962C8B-B14F-4D97-AF65-F5344CB8AC3E}">
        <p14:creationId xmlns="" xmlns:p14="http://schemas.microsoft.com/office/powerpoint/2010/main" val="23155019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41982" y="0"/>
            <a:ext cx="8424936" cy="1412776"/>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r>
              <a:rPr lang="el-GR" dirty="0"/>
              <a:t>Ενδογενείς παράγοντες ανάπτυξης</a:t>
            </a:r>
            <a:br>
              <a:rPr lang="el-GR" dirty="0"/>
            </a:br>
            <a:r>
              <a:rPr lang="el-GR" dirty="0" smtClean="0"/>
              <a:t>(5 </a:t>
            </a:r>
            <a:r>
              <a:rPr lang="el-GR" dirty="0"/>
              <a:t>από 22)</a:t>
            </a:r>
          </a:p>
        </p:txBody>
      </p:sp>
      <p:sp>
        <p:nvSpPr>
          <p:cNvPr id="6" name="Ορθογώνιο 5" descr="Οσμώφιλα  μικρόβια : ικανά να αναπτύσσονται σε υψηλές συγκεντρώσεις διαλυτών στερεών (μεγαλύτερο του 20 επί τοις εκατό σάκχαρα) - Οσμώφιλα βακτήρια: Staphylococcus, Εnterococcus, Leuconostoc,Lactobacillus Zύμες: Zygosaccharomyces, Schizosaccharomyces. Mύκητες: Xeromyces, Aspergillus, Εurotium, και λοιπά.&#10;"/>
          <p:cNvSpPr/>
          <p:nvPr/>
        </p:nvSpPr>
        <p:spPr>
          <a:xfrm>
            <a:off x="467544" y="1988840"/>
            <a:ext cx="8208912" cy="2308324"/>
          </a:xfrm>
          <a:prstGeom prst="rect">
            <a:avLst/>
          </a:prstGeom>
        </p:spPr>
        <p:txBody>
          <a:bodyPr wrap="square">
            <a:spAutoFit/>
          </a:bodyPr>
          <a:lstStyle/>
          <a:p>
            <a:pPr marL="342900" indent="-342900">
              <a:buClr>
                <a:schemeClr val="tx1"/>
              </a:buClr>
              <a:buFont typeface="Wingdings" panose="05000000000000000000" pitchFamily="2" charset="2"/>
              <a:buChar char="§"/>
            </a:pPr>
            <a:r>
              <a:rPr lang="el-GR" sz="2400" dirty="0" err="1">
                <a:solidFill>
                  <a:schemeClr val="accent4"/>
                </a:solidFill>
              </a:rPr>
              <a:t>Οσμώφιλα</a:t>
            </a:r>
            <a:r>
              <a:rPr lang="el-GR" sz="2400" dirty="0">
                <a:solidFill>
                  <a:schemeClr val="accent4"/>
                </a:solidFill>
              </a:rPr>
              <a:t>  μικρόβια </a:t>
            </a:r>
            <a:r>
              <a:rPr lang="en-US" sz="2400" dirty="0">
                <a:solidFill>
                  <a:schemeClr val="accent4"/>
                </a:solidFill>
              </a:rPr>
              <a:t>: </a:t>
            </a:r>
            <a:r>
              <a:rPr lang="el-GR" sz="2400" dirty="0">
                <a:solidFill>
                  <a:schemeClr val="accent4"/>
                </a:solidFill>
              </a:rPr>
              <a:t>ικανά να αναπτύσσονται σε υψηλές συγκεντρώσεις διαλυτών στερεών (&gt;20% σάκχαρα</a:t>
            </a:r>
            <a:r>
              <a:rPr lang="en-US" sz="2400" dirty="0" smtClean="0">
                <a:solidFill>
                  <a:schemeClr val="accent4"/>
                </a:solidFill>
              </a:rPr>
              <a:t>)</a:t>
            </a:r>
            <a:r>
              <a:rPr lang="el-GR" sz="2400" dirty="0" smtClean="0">
                <a:solidFill>
                  <a:schemeClr val="accent4"/>
                </a:solidFill>
              </a:rPr>
              <a:t> </a:t>
            </a:r>
            <a:r>
              <a:rPr lang="en-US" sz="2400" dirty="0" smtClean="0"/>
              <a:t>- </a:t>
            </a:r>
            <a:r>
              <a:rPr lang="el-GR" sz="2400" dirty="0" err="1"/>
              <a:t>Οσμώφιλα</a:t>
            </a:r>
            <a:r>
              <a:rPr lang="el-GR" sz="2400" dirty="0"/>
              <a:t> βακτήρια: </a:t>
            </a:r>
            <a:r>
              <a:rPr lang="en-US" sz="2400" dirty="0"/>
              <a:t>Staphylococcus, </a:t>
            </a:r>
            <a:r>
              <a:rPr lang="el-GR" sz="2400" dirty="0"/>
              <a:t>Ε</a:t>
            </a:r>
            <a:r>
              <a:rPr lang="en-US" sz="2400" dirty="0" err="1"/>
              <a:t>nterococcus</a:t>
            </a:r>
            <a:r>
              <a:rPr lang="en-US" sz="2400" dirty="0"/>
              <a:t>, </a:t>
            </a:r>
            <a:r>
              <a:rPr lang="en-US" sz="2400" dirty="0" err="1"/>
              <a:t>Leuconostoc,Lactobacillus</a:t>
            </a:r>
            <a:r>
              <a:rPr lang="en-US" sz="2400" dirty="0"/>
              <a:t> Z</a:t>
            </a:r>
            <a:r>
              <a:rPr lang="el-GR" sz="2400" dirty="0" err="1"/>
              <a:t>ύμες</a:t>
            </a:r>
            <a:r>
              <a:rPr lang="en-US" sz="2400" dirty="0"/>
              <a:t>:</a:t>
            </a:r>
            <a:r>
              <a:rPr lang="el-GR" sz="2400" dirty="0"/>
              <a:t> </a:t>
            </a:r>
            <a:r>
              <a:rPr lang="en-US" sz="2400" dirty="0" err="1"/>
              <a:t>Zygosaccharomyces</a:t>
            </a:r>
            <a:r>
              <a:rPr lang="en-US" sz="2400" dirty="0"/>
              <a:t>, </a:t>
            </a:r>
            <a:r>
              <a:rPr lang="en-US" sz="2400" dirty="0" err="1" smtClean="0"/>
              <a:t>Schizosaccharomyces</a:t>
            </a:r>
            <a:r>
              <a:rPr lang="el-GR" sz="2400" dirty="0" smtClean="0"/>
              <a:t>. </a:t>
            </a:r>
            <a:r>
              <a:rPr lang="en-US" sz="2400" dirty="0" smtClean="0"/>
              <a:t>M</a:t>
            </a:r>
            <a:r>
              <a:rPr lang="el-GR" sz="2400" dirty="0" err="1"/>
              <a:t>ύκητες</a:t>
            </a:r>
            <a:r>
              <a:rPr lang="en-US" sz="2400" dirty="0"/>
              <a:t>:</a:t>
            </a:r>
            <a:r>
              <a:rPr lang="el-GR" sz="2400" dirty="0"/>
              <a:t> </a:t>
            </a:r>
            <a:r>
              <a:rPr lang="en-US" sz="2400" dirty="0" err="1"/>
              <a:t>Xeromyces</a:t>
            </a:r>
            <a:r>
              <a:rPr lang="en-US" sz="2400" dirty="0"/>
              <a:t>, </a:t>
            </a:r>
            <a:r>
              <a:rPr lang="en-US" sz="2400" dirty="0" err="1"/>
              <a:t>Aspergillus</a:t>
            </a:r>
            <a:r>
              <a:rPr lang="en-US" sz="2400" dirty="0"/>
              <a:t>, </a:t>
            </a:r>
            <a:r>
              <a:rPr lang="el-GR" sz="2400" dirty="0"/>
              <a:t>Ε</a:t>
            </a:r>
            <a:r>
              <a:rPr lang="en-US" sz="2400" dirty="0" err="1"/>
              <a:t>urotium</a:t>
            </a:r>
            <a:r>
              <a:rPr lang="en-US" sz="2400" dirty="0"/>
              <a:t>, </a:t>
            </a:r>
            <a:r>
              <a:rPr lang="el-GR" sz="2400" dirty="0" smtClean="0"/>
              <a:t>κλπ.</a:t>
            </a:r>
            <a:endParaRPr lang="en-US" sz="2400" dirty="0"/>
          </a:p>
        </p:txBody>
      </p:sp>
      <p:sp>
        <p:nvSpPr>
          <p:cNvPr id="9" name="Θέση υποσέλιδου 3" descr="."/>
          <p:cNvSpPr txBox="1">
            <a:spLocks/>
          </p:cNvSpPr>
          <p:nvPr/>
        </p:nvSpPr>
        <p:spPr>
          <a:xfrm>
            <a:off x="3181325" y="6382147"/>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11</a:t>
            </a:fld>
            <a:endParaRPr lang="el-GR" dirty="0"/>
          </a:p>
        </p:txBody>
      </p:sp>
    </p:spTree>
    <p:custDataLst>
      <p:tags r:id="rId1"/>
    </p:custDataLst>
    <p:extLst>
      <p:ext uri="{BB962C8B-B14F-4D97-AF65-F5344CB8AC3E}">
        <p14:creationId xmlns="" xmlns:p14="http://schemas.microsoft.com/office/powerpoint/2010/main" val="23155019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41982" y="0"/>
            <a:ext cx="8424936" cy="1412776"/>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r>
              <a:rPr lang="el-GR" dirty="0"/>
              <a:t>Ενδογενείς παράγοντες ανάπτυξης</a:t>
            </a:r>
            <a:br>
              <a:rPr lang="el-GR" dirty="0"/>
            </a:br>
            <a:r>
              <a:rPr lang="el-GR" dirty="0" smtClean="0"/>
              <a:t>(6 </a:t>
            </a:r>
            <a:r>
              <a:rPr lang="el-GR" dirty="0"/>
              <a:t>από 22)</a:t>
            </a:r>
          </a:p>
        </p:txBody>
      </p:sp>
      <p:sp>
        <p:nvSpPr>
          <p:cNvPr id="8" name="Ορθογώνιο 7" descr=".&#10;"/>
          <p:cNvSpPr/>
          <p:nvPr>
            <p:custDataLst>
              <p:tags r:id="rId3"/>
            </p:custDataLst>
          </p:nvPr>
        </p:nvSpPr>
        <p:spPr>
          <a:xfrm>
            <a:off x="395536" y="1424965"/>
            <a:ext cx="8219256" cy="461665"/>
          </a:xfrm>
          <a:prstGeom prst="rect">
            <a:avLst/>
          </a:prstGeom>
        </p:spPr>
        <p:txBody>
          <a:bodyPr wrap="square">
            <a:spAutoFit/>
          </a:bodyPr>
          <a:lstStyle/>
          <a:p>
            <a:pPr marL="342900" indent="-342900">
              <a:buFont typeface="Wingdings" panose="05000000000000000000" pitchFamily="2" charset="2"/>
              <a:buChar char="§"/>
            </a:pPr>
            <a:r>
              <a:rPr lang="el-GR" sz="2400" dirty="0"/>
              <a:t>Ελάχιστες τιμές </a:t>
            </a:r>
            <a:r>
              <a:rPr lang="en-US" sz="2400" dirty="0"/>
              <a:t>a</a:t>
            </a:r>
            <a:r>
              <a:rPr lang="en-US" sz="2400" baseline="-25000" dirty="0"/>
              <a:t>w</a:t>
            </a:r>
            <a:r>
              <a:rPr lang="en-US" sz="2400" dirty="0"/>
              <a:t> </a:t>
            </a:r>
            <a:r>
              <a:rPr lang="el-GR" sz="2400" dirty="0"/>
              <a:t>για ανάπτυξη </a:t>
            </a:r>
            <a:r>
              <a:rPr lang="el-GR" sz="2400" dirty="0" smtClean="0"/>
              <a:t>μικροβίων.</a:t>
            </a:r>
            <a:endParaRPr lang="en-US" sz="2400" dirty="0"/>
          </a:p>
        </p:txBody>
      </p:sp>
      <p:pic>
        <p:nvPicPr>
          <p:cNvPr id="10" name="Picture 4" descr="Πίνακας. Ελάχιστες τιμές aw για ανάπτυξη μικροβίων.&#10;"/>
          <p:cNvPicPr>
            <a:picLocks noGrp="1" noChangeAspect="1" noChangeArrowheads="1"/>
          </p:cNvPicPr>
          <p:nvPr>
            <p:ph sz="half" idx="4294967295"/>
          </p:nvPr>
        </p:nvPicPr>
        <p:blipFill>
          <a:blip r:embed="rId6" cstate="print"/>
          <a:srcRect/>
          <a:stretch>
            <a:fillRect/>
          </a:stretch>
        </p:blipFill>
        <p:spPr>
          <a:xfrm>
            <a:off x="1691680" y="1844824"/>
            <a:ext cx="6220266" cy="4537323"/>
          </a:xfrm>
          <a:prstGeom prst="rect">
            <a:avLst/>
          </a:prstGeom>
          <a:noFill/>
        </p:spPr>
      </p:pic>
      <p:sp>
        <p:nvSpPr>
          <p:cNvPr id="9" name="Θέση υποσέλιδου 3" descr="."/>
          <p:cNvSpPr txBox="1">
            <a:spLocks/>
          </p:cNvSpPr>
          <p:nvPr/>
        </p:nvSpPr>
        <p:spPr>
          <a:xfrm>
            <a:off x="3181325" y="6382147"/>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12</a:t>
            </a:fld>
            <a:endParaRPr lang="el-GR" dirty="0"/>
          </a:p>
        </p:txBody>
      </p:sp>
    </p:spTree>
    <p:custDataLst>
      <p:tags r:id="rId1"/>
    </p:custDataLst>
    <p:extLst>
      <p:ext uri="{BB962C8B-B14F-4D97-AF65-F5344CB8AC3E}">
        <p14:creationId xmlns="" xmlns:p14="http://schemas.microsoft.com/office/powerpoint/2010/main" val="23155019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descr="Σύστημα Ταξινόμησης Βακτηρίων σε Gram plus και Gram minus."/>
          <p:cNvSpPr>
            <a:spLocks noGrp="1" noChangeArrowheads="1"/>
          </p:cNvSpPr>
          <p:nvPr>
            <p:ph type="title"/>
          </p:nvPr>
        </p:nvSpPr>
        <p:spPr>
          <a:xfrm>
            <a:off x="467544" y="44623"/>
            <a:ext cx="8352928" cy="1380341"/>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Ενδογενείς παράγοντες ανάπτυξης</a:t>
            </a:r>
            <a:br>
              <a:rPr lang="el-GR" dirty="0"/>
            </a:br>
            <a:r>
              <a:rPr lang="el-GR" dirty="0" smtClean="0"/>
              <a:t>(7 </a:t>
            </a:r>
            <a:r>
              <a:rPr lang="el-GR" dirty="0"/>
              <a:t>από 22)</a:t>
            </a:r>
            <a:endParaRPr lang="el-GR" dirty="0">
              <a:latin typeface="+mn-lt"/>
            </a:endParaRPr>
          </a:p>
        </p:txBody>
      </p:sp>
      <p:sp>
        <p:nvSpPr>
          <p:cNvPr id="2" name="Ορθογώνιο 1" descr="Συσχέτιση της aw με την  υγρασία ενός τροφίμου. &#10;&#10;Ισόθερμη καμπύλη προσρόφησης/εκρόφησης νερού.&#10;Σε υψηλή συγκέντρωση υγρασίας, μια μεγάλη μείωση νερού αντιστοιχεί σε μικρή ελάττωση aw,&#10;Σε ένα συγκεκριμένο ποσοστό υγρασίας η aw είναι μικρότερη όταν αφαιρείται νερό, και μεγαλύτερη όταν προστίθεται νερό,&#10;Πολύ μεγάλη η σημασία της προσρόφησης νερού σε αφυδατωμένα-ξηρά τρόφιμα,&#10;Έστω και μια μικρή αύξηση υγρασίας σε σιτηρά-σκόνες-ξηρούς καρπούς (με χαμηλή aw) προκαλεί δυσανάλογα μεγάλη αύξηση της aw, αλλοίωση από μύκητες.&#10;"/>
          <p:cNvSpPr/>
          <p:nvPr/>
        </p:nvSpPr>
        <p:spPr>
          <a:xfrm>
            <a:off x="467544" y="1415673"/>
            <a:ext cx="8219256" cy="4893647"/>
          </a:xfrm>
          <a:prstGeom prst="rect">
            <a:avLst/>
          </a:prstGeom>
        </p:spPr>
        <p:txBody>
          <a:bodyPr wrap="square">
            <a:spAutoFit/>
          </a:bodyPr>
          <a:lstStyle/>
          <a:p>
            <a:r>
              <a:rPr lang="el-GR" sz="2400" b="1" dirty="0"/>
              <a:t>Συσχέτιση της </a:t>
            </a:r>
            <a:r>
              <a:rPr lang="en-US" sz="2400" b="1" dirty="0"/>
              <a:t>aw </a:t>
            </a:r>
            <a:r>
              <a:rPr lang="el-GR" sz="2400" b="1" dirty="0"/>
              <a:t>με την </a:t>
            </a:r>
            <a:r>
              <a:rPr lang="el-GR" sz="2400" b="1" dirty="0" smtClean="0"/>
              <a:t> υγρασία </a:t>
            </a:r>
            <a:r>
              <a:rPr lang="el-GR" sz="2400" b="1" dirty="0"/>
              <a:t>ενός </a:t>
            </a:r>
            <a:r>
              <a:rPr lang="el-GR" sz="2400" b="1" dirty="0" smtClean="0"/>
              <a:t>τροφίμου. </a:t>
            </a:r>
            <a:endParaRPr lang="el-GR" sz="2400" b="1" dirty="0"/>
          </a:p>
          <a:p>
            <a:endParaRPr lang="el-GR" sz="2400" dirty="0"/>
          </a:p>
          <a:p>
            <a:r>
              <a:rPr lang="el-GR" sz="2400" dirty="0">
                <a:solidFill>
                  <a:schemeClr val="accent4"/>
                </a:solidFill>
              </a:rPr>
              <a:t>Ισόθερμη καμπύλη </a:t>
            </a:r>
            <a:r>
              <a:rPr lang="el-GR" sz="2400" dirty="0" smtClean="0">
                <a:solidFill>
                  <a:schemeClr val="accent4"/>
                </a:solidFill>
              </a:rPr>
              <a:t>προσρόφησης / </a:t>
            </a:r>
            <a:r>
              <a:rPr lang="el-GR" sz="2400" dirty="0" err="1" smtClean="0">
                <a:solidFill>
                  <a:schemeClr val="accent4"/>
                </a:solidFill>
              </a:rPr>
              <a:t>εκρόφησης</a:t>
            </a:r>
            <a:r>
              <a:rPr lang="el-GR" sz="2400" dirty="0" smtClean="0">
                <a:solidFill>
                  <a:schemeClr val="accent4"/>
                </a:solidFill>
              </a:rPr>
              <a:t> νερού.</a:t>
            </a:r>
            <a:endParaRPr lang="en-US" sz="2400" dirty="0">
              <a:solidFill>
                <a:schemeClr val="accent4"/>
              </a:solidFill>
            </a:endParaRPr>
          </a:p>
          <a:p>
            <a:pPr marL="342900" indent="-342900">
              <a:buFont typeface="Wingdings" panose="05000000000000000000" pitchFamily="2" charset="2"/>
              <a:buChar char="§"/>
            </a:pPr>
            <a:r>
              <a:rPr lang="el-GR" sz="2400" dirty="0"/>
              <a:t>Σε υψηλή συγκέντρωση υγρασίας, </a:t>
            </a:r>
            <a:r>
              <a:rPr lang="el-GR" sz="2400" dirty="0" smtClean="0"/>
              <a:t>μια </a:t>
            </a:r>
            <a:r>
              <a:rPr lang="el-GR" sz="2400" dirty="0"/>
              <a:t>μεγάλη μείωση νερού </a:t>
            </a:r>
            <a:r>
              <a:rPr lang="el-GR" sz="2400" dirty="0" smtClean="0"/>
              <a:t>αντιστοιχεί </a:t>
            </a:r>
            <a:r>
              <a:rPr lang="el-GR" sz="2400" dirty="0"/>
              <a:t>σε μικρή ελάττωση </a:t>
            </a:r>
            <a:r>
              <a:rPr lang="en-US" sz="2400" dirty="0" smtClean="0"/>
              <a:t>aw</a:t>
            </a:r>
            <a:r>
              <a:rPr lang="el-GR" sz="2400" dirty="0" smtClean="0"/>
              <a:t>,</a:t>
            </a:r>
            <a:endParaRPr lang="en-US" sz="2400" dirty="0"/>
          </a:p>
          <a:p>
            <a:pPr marL="342900" indent="-342900">
              <a:buFont typeface="Wingdings" panose="05000000000000000000" pitchFamily="2" charset="2"/>
              <a:buChar char="§"/>
            </a:pPr>
            <a:r>
              <a:rPr lang="el-GR" sz="2400" dirty="0"/>
              <a:t>Σε ένα συγκεκριμένο ποσοστό </a:t>
            </a:r>
            <a:r>
              <a:rPr lang="el-GR" sz="2400" dirty="0" smtClean="0"/>
              <a:t>υγρασίας </a:t>
            </a:r>
            <a:r>
              <a:rPr lang="el-GR" sz="2400" dirty="0"/>
              <a:t>η </a:t>
            </a:r>
            <a:r>
              <a:rPr lang="en-US" sz="2400" dirty="0"/>
              <a:t>aw </a:t>
            </a:r>
            <a:r>
              <a:rPr lang="el-GR" sz="2400" dirty="0"/>
              <a:t>είναι μικρότερη όταν αφαιρείται νερό, και μεγαλύτερη </a:t>
            </a:r>
            <a:r>
              <a:rPr lang="el-GR" sz="2400" dirty="0" smtClean="0"/>
              <a:t>όταν </a:t>
            </a:r>
            <a:r>
              <a:rPr lang="el-GR" sz="2400" dirty="0"/>
              <a:t>προστίθεται </a:t>
            </a:r>
            <a:r>
              <a:rPr lang="el-GR" sz="2400" dirty="0" smtClean="0"/>
              <a:t>νερό,</a:t>
            </a:r>
            <a:endParaRPr lang="en-US" sz="2400" dirty="0"/>
          </a:p>
          <a:p>
            <a:pPr marL="342900" indent="-342900">
              <a:buFont typeface="Wingdings" panose="05000000000000000000" pitchFamily="2" charset="2"/>
              <a:buChar char="§"/>
            </a:pPr>
            <a:r>
              <a:rPr lang="el-GR" sz="2400" dirty="0"/>
              <a:t>Πολύ μεγάλη η σημασία της προσρόφησης νερού </a:t>
            </a:r>
            <a:r>
              <a:rPr lang="el-GR" sz="2400" dirty="0" smtClean="0"/>
              <a:t>σε αφυδατωμένα-ξηρά τρόφιμα,</a:t>
            </a:r>
          </a:p>
          <a:p>
            <a:pPr marL="342900" indent="-342900">
              <a:buFont typeface="Wingdings" panose="05000000000000000000" pitchFamily="2" charset="2"/>
              <a:buChar char="§"/>
            </a:pPr>
            <a:r>
              <a:rPr lang="el-GR" sz="2400" dirty="0" smtClean="0"/>
              <a:t>Έστω </a:t>
            </a:r>
            <a:r>
              <a:rPr lang="el-GR" sz="2400" dirty="0"/>
              <a:t>και μια μικρή αύξηση </a:t>
            </a:r>
            <a:r>
              <a:rPr lang="el-GR" sz="2400" dirty="0" smtClean="0"/>
              <a:t>υγρασίας </a:t>
            </a:r>
            <a:r>
              <a:rPr lang="el-GR" sz="2400" dirty="0"/>
              <a:t>σε σιτηρά-σκόνες-ξηρούς καρπούς (με χαμηλή </a:t>
            </a:r>
            <a:r>
              <a:rPr lang="en-US" sz="2400" dirty="0"/>
              <a:t>aw) </a:t>
            </a:r>
            <a:r>
              <a:rPr lang="el-GR" sz="2400" dirty="0"/>
              <a:t>προκαλεί </a:t>
            </a:r>
            <a:r>
              <a:rPr lang="el-GR" sz="2400" dirty="0" smtClean="0"/>
              <a:t>δυσανάλογα </a:t>
            </a:r>
            <a:r>
              <a:rPr lang="el-GR" sz="2400" dirty="0"/>
              <a:t>μεγάλη αύξηση </a:t>
            </a:r>
            <a:r>
              <a:rPr lang="el-GR" sz="2400" dirty="0" smtClean="0"/>
              <a:t>της </a:t>
            </a:r>
            <a:r>
              <a:rPr lang="en-US" sz="2400" dirty="0" smtClean="0"/>
              <a:t>aw</a:t>
            </a:r>
            <a:r>
              <a:rPr lang="el-GR" sz="2400" dirty="0" smtClean="0"/>
              <a:t>,</a:t>
            </a:r>
            <a:r>
              <a:rPr lang="en-US" sz="2400" dirty="0" smtClean="0"/>
              <a:t> </a:t>
            </a:r>
            <a:r>
              <a:rPr lang="el-GR" sz="2400" dirty="0"/>
              <a:t>αλλοίωση από </a:t>
            </a:r>
            <a:r>
              <a:rPr lang="el-GR" sz="2400" dirty="0" smtClean="0"/>
              <a:t>μύκητες.</a:t>
            </a:r>
            <a:endParaRPr lang="el-GR" sz="2400" dirty="0"/>
          </a:p>
        </p:txBody>
      </p:sp>
      <p:sp>
        <p:nvSpPr>
          <p:cNvPr id="5" name="Θέση υποσέλιδου 3" descr="."/>
          <p:cNvSpPr txBox="1">
            <a:spLocks/>
          </p:cNvSpPr>
          <p:nvPr/>
        </p:nvSpPr>
        <p:spPr>
          <a:xfrm>
            <a:off x="3181325" y="6382147"/>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13</a:t>
            </a:fld>
            <a:endParaRPr lang="el-GR" sz="1400" dirty="0"/>
          </a:p>
        </p:txBody>
      </p:sp>
    </p:spTree>
    <p:custDataLst>
      <p:tags r:id="rId1"/>
    </p:custDataLst>
    <p:extLst>
      <p:ext uri="{BB962C8B-B14F-4D97-AF65-F5344CB8AC3E}">
        <p14:creationId xmlns="" xmlns:p14="http://schemas.microsoft.com/office/powerpoint/2010/main" val="36065964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descr="Σύστημα Ταξινόμησης Βακτηρίων σε Gram plus και Gram minus."/>
          <p:cNvSpPr>
            <a:spLocks noGrp="1" noChangeArrowheads="1"/>
          </p:cNvSpPr>
          <p:nvPr>
            <p:ph type="title"/>
          </p:nvPr>
        </p:nvSpPr>
        <p:spPr>
          <a:xfrm>
            <a:off x="467544" y="44624"/>
            <a:ext cx="8352928" cy="1512168"/>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Ενδογενείς παράγοντες ανάπτυξης</a:t>
            </a:r>
            <a:br>
              <a:rPr lang="el-GR" dirty="0"/>
            </a:br>
            <a:r>
              <a:rPr lang="el-GR" dirty="0" smtClean="0"/>
              <a:t>(8 </a:t>
            </a:r>
            <a:r>
              <a:rPr lang="el-GR" dirty="0"/>
              <a:t>από 22)</a:t>
            </a:r>
            <a:endParaRPr lang="el-GR" dirty="0">
              <a:latin typeface="+mn-lt"/>
            </a:endParaRPr>
          </a:p>
        </p:txBody>
      </p:sp>
      <p:pic>
        <p:nvPicPr>
          <p:cNvPr id="6" name="Picture 4" descr="water sorption isotherm"/>
          <p:cNvPicPr>
            <a:picLocks noGrp="1" noChangeAspect="1" noChangeArrowheads="1"/>
          </p:cNvPicPr>
          <p:nvPr>
            <p:ph sz="half" idx="4294967295"/>
          </p:nvPr>
        </p:nvPicPr>
        <p:blipFill>
          <a:blip r:embed="rId4" cstate="print"/>
          <a:srcRect/>
          <a:stretch>
            <a:fillRect/>
          </a:stretch>
        </p:blipFill>
        <p:spPr>
          <a:xfrm>
            <a:off x="1835696" y="1412776"/>
            <a:ext cx="5508104" cy="4972050"/>
          </a:xfrm>
          <a:prstGeom prst="rect">
            <a:avLst/>
          </a:prstGeom>
          <a:noFill/>
        </p:spPr>
      </p:pic>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14</a:t>
            </a:fld>
            <a:endParaRPr lang="el-GR" sz="1400" dirty="0"/>
          </a:p>
        </p:txBody>
      </p:sp>
    </p:spTree>
    <p:custDataLst>
      <p:tags r:id="rId1"/>
    </p:custDataLst>
    <p:extLst>
      <p:ext uri="{BB962C8B-B14F-4D97-AF65-F5344CB8AC3E}">
        <p14:creationId xmlns="" xmlns:p14="http://schemas.microsoft.com/office/powerpoint/2010/main" val="36065964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descr="Σύστημα Ταξινόμησης Βακτηρίων σε Gram plus και Gram minus."/>
          <p:cNvSpPr>
            <a:spLocks noGrp="1" noChangeArrowheads="1"/>
          </p:cNvSpPr>
          <p:nvPr>
            <p:ph type="title"/>
          </p:nvPr>
        </p:nvSpPr>
        <p:spPr>
          <a:xfrm>
            <a:off x="467544" y="44624"/>
            <a:ext cx="8352928" cy="1368152"/>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Ενδογενείς παράγοντες ανάπτυξης</a:t>
            </a:r>
            <a:br>
              <a:rPr lang="el-GR" dirty="0"/>
            </a:br>
            <a:r>
              <a:rPr lang="el-GR" dirty="0" smtClean="0"/>
              <a:t>(9 </a:t>
            </a:r>
            <a:r>
              <a:rPr lang="el-GR" dirty="0"/>
              <a:t>από 22)</a:t>
            </a:r>
            <a:endParaRPr lang="el-GR" dirty="0">
              <a:latin typeface="+mn-lt"/>
            </a:endParaRPr>
          </a:p>
        </p:txBody>
      </p:sp>
      <p:sp>
        <p:nvSpPr>
          <p:cNvPr id="2" name="Ορθογώνιο 1" descr="3. pH και Οξύτητα.&#10;Τα περισσότερα μικρόβια προτιμούν ουδέτερο πεχά ( περίπου 7.0), λίγα αναπτύσσονται κάτω από 4.0,&#10;Τα βακτήρια είναι τα πλέον ευαίσθητα στην οξίνηση, ζύμες και κυρίως μύκητες πολύ ανθεκτικοί. Από τα βακτήρια τα πλέον ανθεκτικά είναι τα γαλακτικά,&#10;Η οξύτητα είναι από τους πιο σημαντικούς παράγοντες αναστολής της μικροβιακής ανάπτυξης (συντήρηση φρούτων, όξινων λαχανικών αναψυκτικών, ξυδιού,) και καθοριστικός για το ύψος μιας θερμικής επεξεργασίας (όξινες-μη όξινες κονσέρβες),&#10;Δεν αναπτύσσονται παθογόνα μικρόβια σε πεχά μικρότερο του 4.0, (εξαίρεση: μυκοτοξίνες μυκήτων Αspergillus, Penicillium, Fusarium)).&#10;"/>
          <p:cNvSpPr/>
          <p:nvPr>
            <p:custDataLst>
              <p:tags r:id="rId2"/>
            </p:custDataLst>
          </p:nvPr>
        </p:nvSpPr>
        <p:spPr>
          <a:xfrm>
            <a:off x="467544" y="1196752"/>
            <a:ext cx="8219256" cy="5262979"/>
          </a:xfrm>
          <a:prstGeom prst="rect">
            <a:avLst/>
          </a:prstGeom>
        </p:spPr>
        <p:txBody>
          <a:bodyPr wrap="square">
            <a:spAutoFit/>
          </a:bodyPr>
          <a:lstStyle/>
          <a:p>
            <a:pPr>
              <a:buClr>
                <a:schemeClr val="tx1"/>
              </a:buClr>
            </a:pPr>
            <a:r>
              <a:rPr lang="en-US" sz="2400" dirty="0">
                <a:solidFill>
                  <a:schemeClr val="tx2"/>
                </a:solidFill>
              </a:rPr>
              <a:t>3. pH </a:t>
            </a:r>
            <a:r>
              <a:rPr lang="el-GR" sz="2400" dirty="0">
                <a:solidFill>
                  <a:schemeClr val="tx2"/>
                </a:solidFill>
              </a:rPr>
              <a:t>και </a:t>
            </a:r>
            <a:r>
              <a:rPr lang="el-GR" sz="2400" dirty="0" smtClean="0">
                <a:solidFill>
                  <a:schemeClr val="tx2"/>
                </a:solidFill>
              </a:rPr>
              <a:t>Οξύτητα.</a:t>
            </a:r>
            <a:endParaRPr lang="en-US" sz="2400" dirty="0">
              <a:solidFill>
                <a:schemeClr val="tx2"/>
              </a:solidFill>
            </a:endParaRPr>
          </a:p>
          <a:p>
            <a:pPr marL="342900" indent="-342900">
              <a:buClr>
                <a:schemeClr val="tx1"/>
              </a:buClr>
              <a:buFont typeface="Wingdings" panose="05000000000000000000" pitchFamily="2" charset="2"/>
              <a:buChar char="§"/>
            </a:pPr>
            <a:r>
              <a:rPr lang="el-GR" sz="2400" dirty="0"/>
              <a:t>Τα περισσότερα μικρόβια προτιμούν ουδέτερο </a:t>
            </a:r>
            <a:r>
              <a:rPr lang="en-US" sz="2400" dirty="0"/>
              <a:t>pH </a:t>
            </a:r>
            <a:r>
              <a:rPr lang="el-GR" sz="2400" dirty="0"/>
              <a:t>(~</a:t>
            </a:r>
            <a:r>
              <a:rPr lang="en-US" sz="2400" dirty="0"/>
              <a:t>7.0</a:t>
            </a:r>
            <a:r>
              <a:rPr lang="el-GR" sz="2400" dirty="0"/>
              <a:t>)</a:t>
            </a:r>
            <a:r>
              <a:rPr lang="en-US" sz="2400" dirty="0"/>
              <a:t>, </a:t>
            </a:r>
            <a:r>
              <a:rPr lang="el-GR" sz="2400" dirty="0"/>
              <a:t>λίγα αναπτύσσονται κάτω από </a:t>
            </a:r>
            <a:r>
              <a:rPr lang="en-US" sz="2400" dirty="0" smtClean="0"/>
              <a:t>4.0</a:t>
            </a:r>
            <a:r>
              <a:rPr lang="el-GR" sz="2400" dirty="0" smtClean="0"/>
              <a:t>,</a:t>
            </a:r>
            <a:endParaRPr lang="en-US" sz="2400" dirty="0"/>
          </a:p>
          <a:p>
            <a:pPr marL="342900" indent="-342900">
              <a:buClr>
                <a:schemeClr val="tx1"/>
              </a:buClr>
              <a:buFont typeface="Wingdings" panose="05000000000000000000" pitchFamily="2" charset="2"/>
              <a:buChar char="§"/>
            </a:pPr>
            <a:r>
              <a:rPr lang="el-GR" sz="2400" dirty="0"/>
              <a:t>Τα </a:t>
            </a:r>
            <a:r>
              <a:rPr lang="el-GR" sz="2400" dirty="0">
                <a:solidFill>
                  <a:schemeClr val="accent4"/>
                </a:solidFill>
              </a:rPr>
              <a:t>βακτήρια είναι τα πλέον ευαίσθητα στην </a:t>
            </a:r>
            <a:r>
              <a:rPr lang="el-GR" sz="2400" dirty="0" err="1">
                <a:solidFill>
                  <a:schemeClr val="accent4"/>
                </a:solidFill>
              </a:rPr>
              <a:t>οξίνηση</a:t>
            </a:r>
            <a:r>
              <a:rPr lang="el-GR" sz="2400" dirty="0"/>
              <a:t>, ζύμες και κυρίως μύκητες πολύ ανθεκτικοί. Από τα βακτήρια τα πλέον ανθεκτικά είναι τα </a:t>
            </a:r>
            <a:r>
              <a:rPr lang="el-GR" sz="2400" dirty="0" smtClean="0"/>
              <a:t>γαλακτικά,</a:t>
            </a:r>
            <a:endParaRPr lang="el-GR" sz="2400" dirty="0"/>
          </a:p>
          <a:p>
            <a:pPr marL="342900" indent="-342900">
              <a:buClr>
                <a:schemeClr val="tx1"/>
              </a:buClr>
              <a:buFont typeface="Wingdings" panose="05000000000000000000" pitchFamily="2" charset="2"/>
              <a:buChar char="§"/>
            </a:pPr>
            <a:r>
              <a:rPr lang="el-GR" sz="2400" dirty="0"/>
              <a:t>Η οξύτητα είναι από τους πιο σημαντικούς παράγοντες αναστολής της μικροβιακής ανάπτυξης (συντήρηση φρούτων, όξινων λαχανικών αναψυκτικών, ξυδιού,) και καθοριστικός για το ύψος μιας θερμικής επεξεργασίας (όξινες-μη όξινες κονσέρβες</a:t>
            </a:r>
            <a:r>
              <a:rPr lang="el-GR" sz="2400" dirty="0" smtClean="0"/>
              <a:t>),</a:t>
            </a:r>
            <a:endParaRPr lang="en-US" sz="2400" dirty="0"/>
          </a:p>
          <a:p>
            <a:pPr marL="342900" indent="-342900">
              <a:buClr>
                <a:schemeClr val="tx1"/>
              </a:buClr>
              <a:buFont typeface="Wingdings" panose="05000000000000000000" pitchFamily="2" charset="2"/>
              <a:buChar char="§"/>
            </a:pPr>
            <a:r>
              <a:rPr lang="el-GR" sz="2400" dirty="0">
                <a:solidFill>
                  <a:schemeClr val="accent4"/>
                </a:solidFill>
              </a:rPr>
              <a:t>Δεν αναπτύσσονται παθογόνα μικρόβια σε </a:t>
            </a:r>
            <a:r>
              <a:rPr lang="en-US" sz="2400" dirty="0">
                <a:solidFill>
                  <a:schemeClr val="accent4"/>
                </a:solidFill>
              </a:rPr>
              <a:t>pH </a:t>
            </a:r>
            <a:r>
              <a:rPr lang="el-GR" sz="2400" dirty="0">
                <a:solidFill>
                  <a:schemeClr val="accent4"/>
                </a:solidFill>
              </a:rPr>
              <a:t>&lt;</a:t>
            </a:r>
            <a:r>
              <a:rPr lang="en-US" sz="2400" dirty="0">
                <a:solidFill>
                  <a:schemeClr val="accent4"/>
                </a:solidFill>
              </a:rPr>
              <a:t>4.0</a:t>
            </a:r>
            <a:r>
              <a:rPr lang="en-US" sz="2400" dirty="0"/>
              <a:t>, </a:t>
            </a:r>
            <a:r>
              <a:rPr lang="el-GR" sz="2400" dirty="0"/>
              <a:t>(εξαίρεση: </a:t>
            </a:r>
            <a:r>
              <a:rPr lang="el-GR" sz="2400" dirty="0" err="1"/>
              <a:t>μυκοτοξίνες</a:t>
            </a:r>
            <a:r>
              <a:rPr lang="el-GR" sz="2400" dirty="0"/>
              <a:t> μυκήτων Α</a:t>
            </a:r>
            <a:r>
              <a:rPr lang="en-US" sz="2400" dirty="0" err="1"/>
              <a:t>spergillus</a:t>
            </a:r>
            <a:r>
              <a:rPr lang="en-US" sz="2400" dirty="0"/>
              <a:t>, </a:t>
            </a:r>
            <a:r>
              <a:rPr lang="en-US" sz="2400" dirty="0" err="1"/>
              <a:t>Penicillium</a:t>
            </a:r>
            <a:r>
              <a:rPr lang="en-US" sz="2400" dirty="0"/>
              <a:t>, </a:t>
            </a:r>
            <a:r>
              <a:rPr lang="en-US" sz="2400" dirty="0" err="1"/>
              <a:t>Fusarium</a:t>
            </a:r>
            <a:r>
              <a:rPr lang="en-US" sz="2400" dirty="0"/>
              <a:t>)</a:t>
            </a:r>
            <a:r>
              <a:rPr lang="el-GR" sz="2400" dirty="0" smtClean="0"/>
              <a:t>).</a:t>
            </a:r>
            <a:endParaRPr lang="en-US" sz="2400" dirty="0"/>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15</a:t>
            </a:fld>
            <a:endParaRPr lang="el-GR" sz="1400" dirty="0"/>
          </a:p>
        </p:txBody>
      </p:sp>
    </p:spTree>
    <p:custDataLst>
      <p:tags r:id="rId1"/>
    </p:custDataLst>
    <p:extLst>
      <p:ext uri="{BB962C8B-B14F-4D97-AF65-F5344CB8AC3E}">
        <p14:creationId xmlns="" xmlns:p14="http://schemas.microsoft.com/office/powerpoint/2010/main" val="13028897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descr="Σύστημα Ταξινόμησης Βακτηρίων σε Gram plus και Gram minus."/>
          <p:cNvSpPr>
            <a:spLocks noGrp="1" noChangeArrowheads="1"/>
          </p:cNvSpPr>
          <p:nvPr>
            <p:ph type="title"/>
          </p:nvPr>
        </p:nvSpPr>
        <p:spPr>
          <a:xfrm>
            <a:off x="467544" y="44624"/>
            <a:ext cx="8352928" cy="1296144"/>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Ενδογενείς παράγοντες ανάπτυξης</a:t>
            </a:r>
            <a:br>
              <a:rPr lang="el-GR" dirty="0"/>
            </a:br>
            <a:r>
              <a:rPr lang="el-GR" dirty="0"/>
              <a:t>(</a:t>
            </a:r>
            <a:r>
              <a:rPr lang="el-GR" dirty="0" smtClean="0"/>
              <a:t>10 </a:t>
            </a:r>
            <a:r>
              <a:rPr lang="el-GR" dirty="0"/>
              <a:t>από 22)</a:t>
            </a:r>
            <a:endParaRPr lang="el-GR" dirty="0">
              <a:latin typeface="+mn-lt"/>
            </a:endParaRPr>
          </a:p>
        </p:txBody>
      </p:sp>
      <p:sp>
        <p:nvSpPr>
          <p:cNvPr id="2" name="Ορθογώνιο 1" descr="Πρωτεϊνούχα τρόφιμα έχουν ουδέτερο πεχά (buffering capacity-κρέας), &#10;Μεγάλη η σημασία της οξίνησης σε ζυμούμενα τρόφιμα (παραδείγματος χάρην τυριά, ή στην νεκρική ακαμψία και την ωρίμανση κρέατος), &#10;Διαφορετικά οξέα (οργανικά/ανόργανα επιδρούν σε διαφορετικό βαθμό: πιο ανασταλτικά τα οργανικά οξέα γαλακτικό, οξικό, κιτρικό, &#10;      - Ο μικροβιακός μεταβολισμός επηρεάζει το πεχά, άνω κάτω τελεία, παραγωγή γαλακτικού/οξικού/ κιτρικού/μυρμυγκικού ή παραγωγή αμμωνίας/αμινών  που αυξάνουν το πεχά. Oι ζύμες-μύκητες καταναλώνουν οξέα που οδηγεί σε αύξηση πεχά και αντίστοιχα οδηγεί σε οξυαντοχή ζυμομυκήτων.&#10;     - Πως δρα η οξύτητα στα μικροβιακά κύτταρα?  &#10;"/>
          <p:cNvSpPr/>
          <p:nvPr>
            <p:custDataLst>
              <p:tags r:id="rId2"/>
            </p:custDataLst>
          </p:nvPr>
        </p:nvSpPr>
        <p:spPr>
          <a:xfrm>
            <a:off x="467544" y="1412776"/>
            <a:ext cx="8219256" cy="4893647"/>
          </a:xfrm>
          <a:prstGeom prst="rect">
            <a:avLst/>
          </a:prstGeom>
        </p:spPr>
        <p:txBody>
          <a:bodyPr wrap="square">
            <a:spAutoFit/>
          </a:bodyPr>
          <a:lstStyle/>
          <a:p>
            <a:pPr marL="342900" indent="-342900">
              <a:buClr>
                <a:schemeClr val="tx1"/>
              </a:buClr>
              <a:buFont typeface="Wingdings" panose="05000000000000000000" pitchFamily="2" charset="2"/>
              <a:buChar char="§"/>
            </a:pPr>
            <a:r>
              <a:rPr lang="el-GR" sz="2400" dirty="0"/>
              <a:t>Πρωτεϊνούχα τρόφιμα έχουν ουδέτερο </a:t>
            </a:r>
            <a:r>
              <a:rPr lang="en-US" sz="2400" dirty="0"/>
              <a:t>pH</a:t>
            </a:r>
            <a:r>
              <a:rPr lang="el-GR" sz="2400" dirty="0"/>
              <a:t> (</a:t>
            </a:r>
            <a:r>
              <a:rPr lang="en-US" sz="2400" dirty="0"/>
              <a:t>buffering capacity</a:t>
            </a:r>
            <a:r>
              <a:rPr lang="el-GR" sz="2400" dirty="0"/>
              <a:t>-κρέας</a:t>
            </a:r>
            <a:r>
              <a:rPr lang="el-GR" sz="2400" dirty="0" smtClean="0"/>
              <a:t>),</a:t>
            </a:r>
            <a:r>
              <a:rPr lang="en-US" sz="2400" dirty="0" smtClean="0"/>
              <a:t> </a:t>
            </a:r>
            <a:endParaRPr lang="en-US" sz="2400" dirty="0"/>
          </a:p>
          <a:p>
            <a:pPr marL="342900" indent="-342900">
              <a:buClr>
                <a:schemeClr val="tx1"/>
              </a:buClr>
              <a:buFont typeface="Wingdings" panose="05000000000000000000" pitchFamily="2" charset="2"/>
              <a:buChar char="§"/>
            </a:pPr>
            <a:r>
              <a:rPr lang="el-GR" sz="2400" dirty="0"/>
              <a:t>Μεγάλη η σημασία της </a:t>
            </a:r>
            <a:r>
              <a:rPr lang="el-GR" sz="2400" dirty="0" err="1"/>
              <a:t>οξίνησης</a:t>
            </a:r>
            <a:r>
              <a:rPr lang="el-GR" sz="2400" dirty="0"/>
              <a:t> σε </a:t>
            </a:r>
            <a:r>
              <a:rPr lang="el-GR" sz="2400" dirty="0" err="1"/>
              <a:t>ζυμούμενα</a:t>
            </a:r>
            <a:r>
              <a:rPr lang="el-GR" sz="2400" dirty="0"/>
              <a:t> τρόφιμα (π.χ. τυριά, ή στην νεκρική ακαμψία και την ωρίμανση κρέατος</a:t>
            </a:r>
            <a:r>
              <a:rPr lang="el-GR" sz="2400" dirty="0" smtClean="0"/>
              <a:t>), </a:t>
            </a:r>
            <a:endParaRPr lang="en-US" sz="2400" dirty="0"/>
          </a:p>
          <a:p>
            <a:pPr marL="342900" indent="-342900">
              <a:buClr>
                <a:schemeClr val="tx1"/>
              </a:buClr>
              <a:buFont typeface="Wingdings" panose="05000000000000000000" pitchFamily="2" charset="2"/>
              <a:buChar char="§"/>
            </a:pPr>
            <a:r>
              <a:rPr lang="el-GR" sz="2400" dirty="0"/>
              <a:t>Διαφορετικά οξέα </a:t>
            </a:r>
            <a:r>
              <a:rPr lang="en-US" sz="2400" dirty="0"/>
              <a:t>(</a:t>
            </a:r>
            <a:r>
              <a:rPr lang="el-GR" sz="2400" dirty="0"/>
              <a:t>οργανικά/ανόργανα επιδρούν σε διαφορετικό βαθμό: πιο ανασταλτικά τα οργανικά οξέα γαλακτικό, οξικό, </a:t>
            </a:r>
            <a:r>
              <a:rPr lang="el-GR" sz="2400" dirty="0" smtClean="0"/>
              <a:t>κιτρικό,</a:t>
            </a:r>
            <a:r>
              <a:rPr lang="en-US" sz="2400" dirty="0" smtClean="0"/>
              <a:t> </a:t>
            </a:r>
            <a:endParaRPr lang="en-US" sz="2400" dirty="0"/>
          </a:p>
          <a:p>
            <a:pPr>
              <a:buClr>
                <a:schemeClr val="tx1"/>
              </a:buClr>
            </a:pPr>
            <a:r>
              <a:rPr lang="el-GR" sz="2400" dirty="0" smtClean="0">
                <a:solidFill>
                  <a:schemeClr val="accent4"/>
                </a:solidFill>
              </a:rPr>
              <a:t>      </a:t>
            </a:r>
            <a:r>
              <a:rPr lang="en-US" sz="2400" dirty="0" smtClean="0">
                <a:solidFill>
                  <a:schemeClr val="accent4"/>
                </a:solidFill>
              </a:rPr>
              <a:t>- </a:t>
            </a:r>
            <a:r>
              <a:rPr lang="el-GR" sz="2400" dirty="0">
                <a:solidFill>
                  <a:schemeClr val="accent4"/>
                </a:solidFill>
              </a:rPr>
              <a:t>Ο μικροβιακός μεταβολισμός επηρεάζει το </a:t>
            </a:r>
            <a:r>
              <a:rPr lang="en-US" sz="2400" dirty="0">
                <a:solidFill>
                  <a:schemeClr val="accent4"/>
                </a:solidFill>
              </a:rPr>
              <a:t>pH </a:t>
            </a:r>
            <a:r>
              <a:rPr lang="en-US" sz="2400" dirty="0"/>
              <a:t>: </a:t>
            </a:r>
            <a:r>
              <a:rPr lang="el-GR" sz="2400" dirty="0"/>
              <a:t>παραγωγή γαλακτικού/οξικού/ κιτρικού/</a:t>
            </a:r>
            <a:r>
              <a:rPr lang="el-GR" sz="2400" dirty="0" err="1"/>
              <a:t>μυρμυγκικού</a:t>
            </a:r>
            <a:r>
              <a:rPr lang="el-GR" sz="2400" dirty="0"/>
              <a:t> ή παραγωγή αμμωνίας/</a:t>
            </a:r>
            <a:r>
              <a:rPr lang="el-GR" sz="2400" dirty="0" err="1"/>
              <a:t>αμινών</a:t>
            </a:r>
            <a:r>
              <a:rPr lang="el-GR" sz="2400" dirty="0"/>
              <a:t>  που αυξάνουν το </a:t>
            </a:r>
            <a:r>
              <a:rPr lang="en-US" sz="2400" dirty="0" err="1"/>
              <a:t>pH.</a:t>
            </a:r>
            <a:r>
              <a:rPr lang="en-US" sz="2400" dirty="0"/>
              <a:t> O</a:t>
            </a:r>
            <a:r>
              <a:rPr lang="el-GR" sz="2400" dirty="0"/>
              <a:t>ι ζύμες-μύκητες καταναλώνουν οξέα </a:t>
            </a:r>
            <a:r>
              <a:rPr lang="el-GR" sz="2400" dirty="0" smtClean="0"/>
              <a:t>που οδηγεί σε αύξηση </a:t>
            </a:r>
            <a:r>
              <a:rPr lang="en-US" sz="2400" dirty="0" smtClean="0"/>
              <a:t>pH</a:t>
            </a:r>
            <a:r>
              <a:rPr lang="el-GR" sz="2400" dirty="0" smtClean="0"/>
              <a:t> και αντίστοιχα οδηγεί σε </a:t>
            </a:r>
            <a:r>
              <a:rPr lang="el-GR" sz="2400" dirty="0" err="1" smtClean="0">
                <a:solidFill>
                  <a:schemeClr val="accent4"/>
                </a:solidFill>
              </a:rPr>
              <a:t>οξυαντοχή</a:t>
            </a:r>
            <a:r>
              <a:rPr lang="el-GR" sz="2400" dirty="0" smtClean="0">
                <a:solidFill>
                  <a:schemeClr val="accent4"/>
                </a:solidFill>
              </a:rPr>
              <a:t> ζυμομυκήτων.</a:t>
            </a:r>
            <a:endParaRPr lang="en-US" sz="2400" dirty="0">
              <a:solidFill>
                <a:schemeClr val="accent4"/>
              </a:solidFill>
            </a:endParaRPr>
          </a:p>
          <a:p>
            <a:pPr>
              <a:buClr>
                <a:schemeClr val="tx1"/>
              </a:buClr>
            </a:pPr>
            <a:r>
              <a:rPr lang="el-GR" sz="2400" dirty="0">
                <a:solidFill>
                  <a:schemeClr val="accent4"/>
                </a:solidFill>
              </a:rPr>
              <a:t> </a:t>
            </a:r>
            <a:r>
              <a:rPr lang="el-GR" sz="2400" dirty="0" smtClean="0">
                <a:solidFill>
                  <a:schemeClr val="accent4"/>
                </a:solidFill>
              </a:rPr>
              <a:t>    </a:t>
            </a:r>
            <a:r>
              <a:rPr lang="en-US" sz="2400" dirty="0" smtClean="0">
                <a:solidFill>
                  <a:schemeClr val="accent4"/>
                </a:solidFill>
              </a:rPr>
              <a:t>- </a:t>
            </a:r>
            <a:r>
              <a:rPr lang="el-GR" sz="2400" dirty="0">
                <a:solidFill>
                  <a:schemeClr val="accent4"/>
                </a:solidFill>
              </a:rPr>
              <a:t>Πως δρα η οξύτητα στα μικροβιακά κύτταρα? </a:t>
            </a:r>
            <a:r>
              <a:rPr lang="en-US" sz="2400" dirty="0">
                <a:solidFill>
                  <a:schemeClr val="accent4"/>
                </a:solidFill>
              </a:rPr>
              <a:t> </a:t>
            </a:r>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16</a:t>
            </a:fld>
            <a:endParaRPr lang="el-GR" sz="1400" dirty="0"/>
          </a:p>
        </p:txBody>
      </p:sp>
    </p:spTree>
    <p:custDataLst>
      <p:tags r:id="rId1"/>
    </p:custDataLst>
    <p:extLst>
      <p:ext uri="{BB962C8B-B14F-4D97-AF65-F5344CB8AC3E}">
        <p14:creationId xmlns="" xmlns:p14="http://schemas.microsoft.com/office/powerpoint/2010/main" val="13028897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44624"/>
            <a:ext cx="8352928" cy="1351602"/>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Ενδογενείς παράγοντες ανάπτυξης</a:t>
            </a:r>
            <a:br>
              <a:rPr lang="el-GR" dirty="0"/>
            </a:br>
            <a:r>
              <a:rPr lang="el-GR" dirty="0"/>
              <a:t>(</a:t>
            </a:r>
            <a:r>
              <a:rPr lang="el-GR" dirty="0" smtClean="0"/>
              <a:t>11 </a:t>
            </a:r>
            <a:r>
              <a:rPr lang="el-GR" dirty="0"/>
              <a:t>από 22)</a:t>
            </a:r>
            <a:endParaRPr lang="el-GR" dirty="0">
              <a:latin typeface="+mn-lt"/>
            </a:endParaRPr>
          </a:p>
        </p:txBody>
      </p:sp>
      <p:sp>
        <p:nvSpPr>
          <p:cNvPr id="2" name="Ορθογώνιο 1" descr="Τα οργανικά οξέα εισέρχονται στο κύτταρο αδιάστατα και διίστανται σε H+ στο κυτταρόπλασμα. Ζωτικά ένζυμα, μεταφορικές πρωτεΐνες  μετουσιώνονται, καθώς και μόρια DNA, ATP. &#10;&#10;Όρια pH για ανάπτυξη μικροοργανισμών.&#10;LAB, άνω κάτω τελεία, τα πλέον οξυανθεκτικά  βακτήρια (επιβίωση σε πεχά μικρότερο του 4,0),&#10;S.aureus, άνω κάτω τελεία, το πλέον οξυανθεκτικό παθογόνα βακτήριο,&#10;Δεν αναπτύσσεται το Clostridium  botulinum σε  πεχά μικρότερο του 4 κόμμα 6. Το πεχά καθορίζει το  ύψος θερμικής επεξεργασίας σε κονσερβοποιημένα τρόφιμα, &#10;Αντοxή ζυμών-μυκήτων σε όξινα πεχά (διέγερση μυκήτων σε όξινο πεχά).&#10;"/>
          <p:cNvSpPr/>
          <p:nvPr>
            <p:custDataLst>
              <p:tags r:id="rId2"/>
            </p:custDataLst>
          </p:nvPr>
        </p:nvSpPr>
        <p:spPr>
          <a:xfrm>
            <a:off x="467544" y="1340768"/>
            <a:ext cx="8219256" cy="4893647"/>
          </a:xfrm>
          <a:prstGeom prst="rect">
            <a:avLst/>
          </a:prstGeom>
        </p:spPr>
        <p:txBody>
          <a:bodyPr wrap="square">
            <a:spAutoFit/>
          </a:bodyPr>
          <a:lstStyle/>
          <a:p>
            <a:pPr marL="342900" indent="-342900">
              <a:buFont typeface="Wingdings" panose="05000000000000000000" pitchFamily="2" charset="2"/>
              <a:buChar char="§"/>
            </a:pPr>
            <a:r>
              <a:rPr lang="el-GR" sz="2400" dirty="0"/>
              <a:t>Τα οργανικά οξέα εισέρχονται στο κύτταρο </a:t>
            </a:r>
            <a:r>
              <a:rPr lang="el-GR" sz="2400" dirty="0" err="1"/>
              <a:t>αδιάστατα</a:t>
            </a:r>
            <a:r>
              <a:rPr lang="el-GR" sz="2400" dirty="0"/>
              <a:t> και διίστανται σε </a:t>
            </a:r>
            <a:r>
              <a:rPr lang="en-US" sz="2400" dirty="0"/>
              <a:t>H+</a:t>
            </a:r>
            <a:r>
              <a:rPr lang="el-GR" sz="2400" dirty="0"/>
              <a:t> στο </a:t>
            </a:r>
            <a:r>
              <a:rPr lang="el-GR" sz="2400" dirty="0" smtClean="0"/>
              <a:t>κυτταρόπλασμα. Ζωτικά </a:t>
            </a:r>
            <a:r>
              <a:rPr lang="el-GR" sz="2400" dirty="0"/>
              <a:t>ένζυμα, μεταφορικές πρωτεΐνες  μετουσιώνονται, καθώς και μόρια </a:t>
            </a:r>
            <a:r>
              <a:rPr lang="en-US" sz="2400" dirty="0"/>
              <a:t>DNA, ATP. </a:t>
            </a:r>
            <a:endParaRPr lang="el-GR" sz="2400" dirty="0" smtClean="0"/>
          </a:p>
          <a:p>
            <a:pPr marL="342900" indent="-342900">
              <a:buFont typeface="Wingdings" panose="05000000000000000000" pitchFamily="2" charset="2"/>
              <a:buChar char="§"/>
            </a:pPr>
            <a:endParaRPr lang="el-GR" sz="2400" dirty="0" smtClean="0"/>
          </a:p>
          <a:p>
            <a:r>
              <a:rPr lang="el-GR" sz="2400" dirty="0">
                <a:solidFill>
                  <a:schemeClr val="tx2"/>
                </a:solidFill>
              </a:rPr>
              <a:t>Όρια </a:t>
            </a:r>
            <a:r>
              <a:rPr lang="en-US" sz="2400" dirty="0">
                <a:solidFill>
                  <a:schemeClr val="tx2"/>
                </a:solidFill>
              </a:rPr>
              <a:t>pH </a:t>
            </a:r>
            <a:r>
              <a:rPr lang="el-GR" sz="2400" dirty="0">
                <a:solidFill>
                  <a:schemeClr val="tx2"/>
                </a:solidFill>
              </a:rPr>
              <a:t>για ανάπτυξη </a:t>
            </a:r>
            <a:r>
              <a:rPr lang="el-GR" sz="2400" dirty="0" smtClean="0">
                <a:solidFill>
                  <a:schemeClr val="tx2"/>
                </a:solidFill>
              </a:rPr>
              <a:t>μικροοργανισμών.</a:t>
            </a:r>
            <a:endParaRPr lang="en-US" sz="2400" dirty="0"/>
          </a:p>
          <a:p>
            <a:pPr marL="342900" indent="-342900">
              <a:buClr>
                <a:schemeClr val="tx1"/>
              </a:buClr>
              <a:buFont typeface="Wingdings" panose="05000000000000000000" pitchFamily="2" charset="2"/>
              <a:buChar char="§"/>
            </a:pPr>
            <a:r>
              <a:rPr lang="en-US" sz="2400" dirty="0"/>
              <a:t>LAB</a:t>
            </a:r>
            <a:r>
              <a:rPr lang="el-GR" sz="2400" dirty="0"/>
              <a:t>: τα πλέον </a:t>
            </a:r>
            <a:r>
              <a:rPr lang="el-GR" sz="2400" dirty="0" err="1"/>
              <a:t>οξυανθεκτικά</a:t>
            </a:r>
            <a:r>
              <a:rPr lang="el-GR" sz="2400" dirty="0"/>
              <a:t>  βακτήρια (επιβίωση σε &lt;4,0</a:t>
            </a:r>
            <a:r>
              <a:rPr lang="el-GR" sz="2400" dirty="0" smtClean="0"/>
              <a:t>),</a:t>
            </a:r>
            <a:endParaRPr lang="el-GR" sz="2400" dirty="0"/>
          </a:p>
          <a:p>
            <a:pPr marL="342900" indent="-342900">
              <a:buClr>
                <a:schemeClr val="tx1"/>
              </a:buClr>
              <a:buFont typeface="Wingdings" panose="05000000000000000000" pitchFamily="2" charset="2"/>
              <a:buChar char="§"/>
            </a:pPr>
            <a:r>
              <a:rPr lang="en-US" sz="2400" dirty="0" err="1"/>
              <a:t>S.aureus</a:t>
            </a:r>
            <a:r>
              <a:rPr lang="en-US" sz="2400" dirty="0"/>
              <a:t> </a:t>
            </a:r>
            <a:r>
              <a:rPr lang="el-GR" sz="2400" dirty="0"/>
              <a:t>: το πλέον </a:t>
            </a:r>
            <a:r>
              <a:rPr lang="el-GR" sz="2400" dirty="0" err="1"/>
              <a:t>οξυανθεκτικό</a:t>
            </a:r>
            <a:r>
              <a:rPr lang="el-GR" sz="2400" dirty="0"/>
              <a:t> παθογόνα </a:t>
            </a:r>
            <a:r>
              <a:rPr lang="el-GR" sz="2400" dirty="0" smtClean="0"/>
              <a:t>βακτήριο,</a:t>
            </a:r>
            <a:endParaRPr lang="en-US" sz="2400" dirty="0"/>
          </a:p>
          <a:p>
            <a:pPr marL="342900" indent="-342900">
              <a:buClr>
                <a:schemeClr val="tx1"/>
              </a:buClr>
              <a:buFont typeface="Wingdings" panose="05000000000000000000" pitchFamily="2" charset="2"/>
              <a:buChar char="§"/>
            </a:pPr>
            <a:r>
              <a:rPr lang="el-GR" sz="2400" dirty="0"/>
              <a:t>Δεν αναπτύσσεται το </a:t>
            </a:r>
            <a:r>
              <a:rPr lang="en-US" sz="2400" dirty="0"/>
              <a:t>Clostridium  botulinum </a:t>
            </a:r>
            <a:r>
              <a:rPr lang="el-GR" sz="2400" dirty="0"/>
              <a:t>σε </a:t>
            </a:r>
            <a:r>
              <a:rPr lang="el-GR" sz="2400" dirty="0" smtClean="0"/>
              <a:t> </a:t>
            </a:r>
            <a:r>
              <a:rPr lang="en-US" sz="2400" dirty="0">
                <a:solidFill>
                  <a:schemeClr val="accent4"/>
                </a:solidFill>
              </a:rPr>
              <a:t>pH </a:t>
            </a:r>
            <a:r>
              <a:rPr lang="el-GR" sz="2400" dirty="0">
                <a:solidFill>
                  <a:schemeClr val="accent4"/>
                </a:solidFill>
              </a:rPr>
              <a:t>&lt;</a:t>
            </a:r>
            <a:r>
              <a:rPr lang="en-US" sz="2400" dirty="0">
                <a:solidFill>
                  <a:schemeClr val="accent4"/>
                </a:solidFill>
              </a:rPr>
              <a:t>4.6</a:t>
            </a:r>
            <a:r>
              <a:rPr lang="el-GR" sz="2400" dirty="0">
                <a:solidFill>
                  <a:schemeClr val="accent4"/>
                </a:solidFill>
              </a:rPr>
              <a:t> </a:t>
            </a:r>
            <a:r>
              <a:rPr lang="en-US" sz="2400" dirty="0">
                <a:solidFill>
                  <a:schemeClr val="accent4"/>
                </a:solidFill>
              </a:rPr>
              <a:t> </a:t>
            </a:r>
            <a:r>
              <a:rPr lang="el-GR" sz="2400" dirty="0">
                <a:solidFill>
                  <a:schemeClr val="accent4"/>
                </a:solidFill>
              </a:rPr>
              <a:t>     </a:t>
            </a:r>
            <a:r>
              <a:rPr lang="el-GR" sz="2400" dirty="0"/>
              <a:t>το </a:t>
            </a:r>
            <a:r>
              <a:rPr lang="en-US" sz="2400" dirty="0"/>
              <a:t>pH</a:t>
            </a:r>
            <a:r>
              <a:rPr lang="el-GR" sz="2400" dirty="0"/>
              <a:t> καθορίζει το  ύψος θερμικής επεξεργασίας σε </a:t>
            </a:r>
            <a:r>
              <a:rPr lang="el-GR" sz="2400" dirty="0">
                <a:solidFill>
                  <a:schemeClr val="accent4"/>
                </a:solidFill>
              </a:rPr>
              <a:t>κονσερβοποιημένα </a:t>
            </a:r>
            <a:r>
              <a:rPr lang="el-GR" sz="2400" dirty="0" smtClean="0">
                <a:solidFill>
                  <a:schemeClr val="accent4"/>
                </a:solidFill>
              </a:rPr>
              <a:t>τρόφιμα,</a:t>
            </a:r>
            <a:r>
              <a:rPr lang="en-US" sz="2400" dirty="0" smtClean="0">
                <a:solidFill>
                  <a:schemeClr val="accent4"/>
                </a:solidFill>
              </a:rPr>
              <a:t> </a:t>
            </a:r>
            <a:endParaRPr lang="en-US" sz="2400" dirty="0">
              <a:solidFill>
                <a:schemeClr val="accent4"/>
              </a:solidFill>
            </a:endParaRPr>
          </a:p>
          <a:p>
            <a:pPr marL="342900" indent="-342900">
              <a:buClr>
                <a:schemeClr val="tx1"/>
              </a:buClr>
              <a:buFont typeface="Wingdings" panose="05000000000000000000" pitchFamily="2" charset="2"/>
              <a:buChar char="§"/>
            </a:pPr>
            <a:r>
              <a:rPr lang="el-GR" sz="2400" dirty="0" err="1">
                <a:solidFill>
                  <a:schemeClr val="accent4"/>
                </a:solidFill>
              </a:rPr>
              <a:t>Αντο</a:t>
            </a:r>
            <a:r>
              <a:rPr lang="en-US" sz="2400" dirty="0">
                <a:solidFill>
                  <a:schemeClr val="accent4"/>
                </a:solidFill>
              </a:rPr>
              <a:t>x</a:t>
            </a:r>
            <a:r>
              <a:rPr lang="el-GR" sz="2400" dirty="0">
                <a:solidFill>
                  <a:schemeClr val="accent4"/>
                </a:solidFill>
              </a:rPr>
              <a:t>ή ζυμών-μυκήτων </a:t>
            </a:r>
            <a:r>
              <a:rPr lang="el-GR" sz="2400" dirty="0"/>
              <a:t>σε όξινα </a:t>
            </a:r>
            <a:r>
              <a:rPr lang="en-US" sz="2400" dirty="0"/>
              <a:t>pH</a:t>
            </a:r>
            <a:r>
              <a:rPr lang="el-GR" sz="2400" dirty="0"/>
              <a:t> (διέγερση μυκήτων σε όξινο </a:t>
            </a:r>
            <a:r>
              <a:rPr lang="en-US" sz="2400" dirty="0"/>
              <a:t>pH</a:t>
            </a:r>
            <a:r>
              <a:rPr lang="en-US" sz="2400" dirty="0" smtClean="0"/>
              <a:t>)</a:t>
            </a:r>
            <a:r>
              <a:rPr lang="el-GR" sz="2400" dirty="0" smtClean="0">
                <a:solidFill>
                  <a:srgbClr val="FFFF00"/>
                </a:solidFill>
              </a:rPr>
              <a:t>.</a:t>
            </a:r>
            <a:endParaRPr lang="en-US" sz="2400" dirty="0"/>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17</a:t>
            </a:fld>
            <a:endParaRPr lang="el-GR" sz="1400" dirty="0"/>
          </a:p>
        </p:txBody>
      </p:sp>
    </p:spTree>
    <p:custDataLst>
      <p:tags r:id="rId1"/>
    </p:custDataLst>
    <p:extLst>
      <p:ext uri="{BB962C8B-B14F-4D97-AF65-F5344CB8AC3E}">
        <p14:creationId xmlns="" xmlns:p14="http://schemas.microsoft.com/office/powerpoint/2010/main" val="13028897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44623"/>
            <a:ext cx="8352928" cy="1410543"/>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Ενδογενείς παράγοντες ανάπτυξης</a:t>
            </a:r>
            <a:br>
              <a:rPr lang="el-GR" dirty="0"/>
            </a:br>
            <a:r>
              <a:rPr lang="el-GR" dirty="0"/>
              <a:t>(</a:t>
            </a:r>
            <a:r>
              <a:rPr lang="el-GR" dirty="0" smtClean="0"/>
              <a:t>12 </a:t>
            </a:r>
            <a:r>
              <a:rPr lang="el-GR" dirty="0"/>
              <a:t>από 22)</a:t>
            </a:r>
            <a:endParaRPr lang="el-GR" dirty="0">
              <a:latin typeface="+mn-lt"/>
            </a:endParaRPr>
          </a:p>
        </p:txBody>
      </p:sp>
      <p:pic>
        <p:nvPicPr>
          <p:cNvPr id="8" name="Picture 4" descr="Πίνακας. Όρια pH για ανάπτυξη μικροοργανισμών."/>
          <p:cNvPicPr>
            <a:picLocks noGrp="1" noChangeAspect="1" noChangeArrowheads="1"/>
          </p:cNvPicPr>
          <p:nvPr>
            <p:ph sz="half" idx="4294967295"/>
          </p:nvPr>
        </p:nvPicPr>
        <p:blipFill>
          <a:blip r:embed="rId4" cstate="print"/>
          <a:srcRect/>
          <a:stretch>
            <a:fillRect/>
          </a:stretch>
        </p:blipFill>
        <p:spPr>
          <a:xfrm>
            <a:off x="2016224" y="1402883"/>
            <a:ext cx="5076056" cy="4906437"/>
          </a:xfrm>
          <a:prstGeom prst="rect">
            <a:avLst/>
          </a:prstGeom>
          <a:noFill/>
        </p:spPr>
      </p:pic>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18</a:t>
            </a:fld>
            <a:endParaRPr lang="el-GR" sz="1400" dirty="0"/>
          </a:p>
        </p:txBody>
      </p:sp>
    </p:spTree>
    <p:custDataLst>
      <p:tags r:id="rId1"/>
    </p:custDataLst>
    <p:extLst>
      <p:ext uri="{BB962C8B-B14F-4D97-AF65-F5344CB8AC3E}">
        <p14:creationId xmlns="" xmlns:p14="http://schemas.microsoft.com/office/powerpoint/2010/main" val="13028897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395536" y="116632"/>
            <a:ext cx="8424936" cy="1368152"/>
          </a:xfrm>
        </p:spPr>
        <p:txBody>
          <a:bodyPr>
            <a:noAutofit/>
          </a:bodyPr>
          <a:lstStyle/>
          <a:p>
            <a:r>
              <a:rPr lang="el-GR" dirty="0"/>
              <a:t>Ενδογενείς παράγοντες ανάπτυξης</a:t>
            </a:r>
            <a:br>
              <a:rPr lang="el-GR" dirty="0"/>
            </a:br>
            <a:r>
              <a:rPr lang="el-GR" dirty="0"/>
              <a:t>(</a:t>
            </a:r>
            <a:r>
              <a:rPr lang="el-GR" dirty="0" smtClean="0"/>
              <a:t>13 </a:t>
            </a:r>
            <a:r>
              <a:rPr lang="el-GR" dirty="0"/>
              <a:t>από 22)</a:t>
            </a:r>
            <a:endParaRPr lang="el-GR" dirty="0">
              <a:latin typeface="+mn-lt"/>
            </a:endParaRPr>
          </a:p>
        </p:txBody>
      </p:sp>
      <p:sp>
        <p:nvSpPr>
          <p:cNvPr id="2" name="Ορθογώνιο 1" descr="Μηχανισμοί αντίστασης σε αλλαγές του pH, άνω κάτω τελεία,&#10;Ομοιοστατική απόκριση, αντλία πρωτονίων διώχνει H+ εκτός κυττάρου (σε διαρκή λειτουργία),&#10;Απόκριση οξυαντοχής (Acid tolerance response, ATR),  μεμβρανικές πρωτείνες αντλούν Η+ ή ΟΗ- από το κυτταρόπλασμα προς το εξωκυτταρικό περιββάλον (ATPase proton pump), aminoacid decarboxylase σε χαμηλό πεχά, aminoacid deaminase σε υψηλό πεχά),&#10;Πρωτείνες όξινου shock, συντίθενται σε πεχά 3.0 εώς 5.0.&#10;"/>
          <p:cNvSpPr/>
          <p:nvPr/>
        </p:nvSpPr>
        <p:spPr>
          <a:xfrm>
            <a:off x="539552" y="1884888"/>
            <a:ext cx="8136904" cy="3416320"/>
          </a:xfrm>
          <a:prstGeom prst="rect">
            <a:avLst/>
          </a:prstGeom>
        </p:spPr>
        <p:txBody>
          <a:bodyPr wrap="square">
            <a:spAutoFit/>
          </a:bodyPr>
          <a:lstStyle/>
          <a:p>
            <a:r>
              <a:rPr lang="el-GR" sz="2400" dirty="0">
                <a:solidFill>
                  <a:schemeClr val="accent4"/>
                </a:solidFill>
              </a:rPr>
              <a:t>Μηχανισμοί αντίστασης σε αλλαγές του </a:t>
            </a:r>
            <a:r>
              <a:rPr lang="en-US" sz="2400" dirty="0">
                <a:solidFill>
                  <a:schemeClr val="accent4"/>
                </a:solidFill>
              </a:rPr>
              <a:t>pH:</a:t>
            </a:r>
          </a:p>
          <a:p>
            <a:pPr marL="342900" indent="-342900">
              <a:buClr>
                <a:schemeClr val="tx1"/>
              </a:buClr>
              <a:buFont typeface="Wingdings" panose="05000000000000000000" pitchFamily="2" charset="2"/>
              <a:buChar char="§"/>
            </a:pPr>
            <a:r>
              <a:rPr lang="el-GR" sz="2400" dirty="0" err="1">
                <a:solidFill>
                  <a:schemeClr val="accent4"/>
                </a:solidFill>
              </a:rPr>
              <a:t>Ομοιοστατική</a:t>
            </a:r>
            <a:r>
              <a:rPr lang="el-GR" sz="2400" dirty="0">
                <a:solidFill>
                  <a:schemeClr val="accent4"/>
                </a:solidFill>
              </a:rPr>
              <a:t> απόκριση</a:t>
            </a:r>
            <a:r>
              <a:rPr lang="en-US" sz="2400" dirty="0"/>
              <a:t> : </a:t>
            </a:r>
            <a:r>
              <a:rPr lang="el-GR" sz="2400" dirty="0"/>
              <a:t>αντλία πρωτονίων διώχνει </a:t>
            </a:r>
            <a:r>
              <a:rPr lang="en-US" sz="2400" dirty="0"/>
              <a:t>H+ </a:t>
            </a:r>
            <a:r>
              <a:rPr lang="el-GR" sz="2400" dirty="0"/>
              <a:t>εκτός κυττάρου </a:t>
            </a:r>
            <a:r>
              <a:rPr lang="en-US" sz="2400" dirty="0"/>
              <a:t>(</a:t>
            </a:r>
            <a:r>
              <a:rPr lang="el-GR" sz="2400" dirty="0"/>
              <a:t>σε διαρκή λειτουργία</a:t>
            </a:r>
            <a:r>
              <a:rPr lang="en-US" sz="2400" dirty="0" smtClean="0"/>
              <a:t>)</a:t>
            </a:r>
            <a:r>
              <a:rPr lang="el-GR" sz="2400" dirty="0" smtClean="0"/>
              <a:t>,</a:t>
            </a:r>
            <a:endParaRPr lang="en-US" sz="2400" dirty="0"/>
          </a:p>
          <a:p>
            <a:pPr marL="342900" indent="-342900">
              <a:buClr>
                <a:schemeClr val="tx1"/>
              </a:buClr>
              <a:buFont typeface="Wingdings" panose="05000000000000000000" pitchFamily="2" charset="2"/>
              <a:buChar char="§"/>
            </a:pPr>
            <a:r>
              <a:rPr lang="el-GR" sz="2400" dirty="0">
                <a:solidFill>
                  <a:schemeClr val="accent4"/>
                </a:solidFill>
              </a:rPr>
              <a:t>Απόκριση </a:t>
            </a:r>
            <a:r>
              <a:rPr lang="el-GR" sz="2400" dirty="0" err="1">
                <a:solidFill>
                  <a:schemeClr val="accent4"/>
                </a:solidFill>
              </a:rPr>
              <a:t>οξυαντοχής</a:t>
            </a:r>
            <a:r>
              <a:rPr lang="el-GR" sz="2400" dirty="0">
                <a:solidFill>
                  <a:schemeClr val="accent4"/>
                </a:solidFill>
              </a:rPr>
              <a:t> (</a:t>
            </a:r>
            <a:r>
              <a:rPr lang="en-US" sz="2400" dirty="0">
                <a:solidFill>
                  <a:schemeClr val="accent4"/>
                </a:solidFill>
              </a:rPr>
              <a:t>Acid tolerance response-ATR): </a:t>
            </a:r>
            <a:r>
              <a:rPr lang="en-US" sz="2400" dirty="0"/>
              <a:t> </a:t>
            </a:r>
            <a:r>
              <a:rPr lang="el-GR" sz="2400" dirty="0" err="1"/>
              <a:t>μεμβρανικές</a:t>
            </a:r>
            <a:r>
              <a:rPr lang="el-GR" sz="2400" dirty="0"/>
              <a:t> </a:t>
            </a:r>
            <a:r>
              <a:rPr lang="el-GR" sz="2400" dirty="0" err="1"/>
              <a:t>πρωτείνες</a:t>
            </a:r>
            <a:r>
              <a:rPr lang="el-GR" sz="2400" dirty="0"/>
              <a:t> αντλούν Η+ ή ΟΗ- από το κυτταρόπλασμα προς το </a:t>
            </a:r>
            <a:r>
              <a:rPr lang="el-GR" sz="2400" dirty="0" err="1"/>
              <a:t>εξωκυτταρικό</a:t>
            </a:r>
            <a:r>
              <a:rPr lang="el-GR" sz="2400" dirty="0"/>
              <a:t> </a:t>
            </a:r>
            <a:r>
              <a:rPr lang="el-GR" sz="2400" dirty="0" err="1"/>
              <a:t>περιββάλον</a:t>
            </a:r>
            <a:r>
              <a:rPr lang="el-GR" sz="2400" dirty="0"/>
              <a:t> (</a:t>
            </a:r>
            <a:r>
              <a:rPr lang="en-US" sz="2400" dirty="0"/>
              <a:t>ATPase-proton pump</a:t>
            </a:r>
            <a:r>
              <a:rPr lang="el-GR" sz="2400" dirty="0" smtClean="0"/>
              <a:t>):</a:t>
            </a:r>
            <a:r>
              <a:rPr lang="en-US" sz="2400" dirty="0" smtClean="0"/>
              <a:t> </a:t>
            </a:r>
            <a:r>
              <a:rPr lang="en-US" sz="2400" dirty="0" err="1"/>
              <a:t>aminoacid</a:t>
            </a:r>
            <a:r>
              <a:rPr lang="en-US" sz="2400" dirty="0"/>
              <a:t> decarboxylase</a:t>
            </a:r>
            <a:r>
              <a:rPr lang="el-GR" sz="2400" dirty="0"/>
              <a:t> σε χαμηλό </a:t>
            </a:r>
            <a:r>
              <a:rPr lang="en-US" sz="2400" dirty="0"/>
              <a:t>pH, </a:t>
            </a:r>
            <a:r>
              <a:rPr lang="en-US" sz="2400" dirty="0" err="1"/>
              <a:t>aminoacid</a:t>
            </a:r>
            <a:r>
              <a:rPr lang="en-US" sz="2400" dirty="0"/>
              <a:t> </a:t>
            </a:r>
            <a:r>
              <a:rPr lang="en-US" sz="2400" dirty="0" err="1"/>
              <a:t>deaminase</a:t>
            </a:r>
            <a:r>
              <a:rPr lang="en-US" sz="2400" dirty="0"/>
              <a:t> </a:t>
            </a:r>
            <a:r>
              <a:rPr lang="el-GR" sz="2400" dirty="0"/>
              <a:t>σε υψηλό </a:t>
            </a:r>
            <a:r>
              <a:rPr lang="en-US" sz="2400" dirty="0"/>
              <a:t>pH</a:t>
            </a:r>
            <a:r>
              <a:rPr lang="en-US" sz="2400" dirty="0" smtClean="0"/>
              <a:t>)</a:t>
            </a:r>
            <a:r>
              <a:rPr lang="el-GR" sz="2400" dirty="0" smtClean="0"/>
              <a:t>,</a:t>
            </a:r>
            <a:endParaRPr lang="en-US" sz="2400" dirty="0"/>
          </a:p>
          <a:p>
            <a:pPr marL="342900" indent="-342900">
              <a:buClr>
                <a:schemeClr val="tx1"/>
              </a:buClr>
              <a:buFont typeface="Wingdings" panose="05000000000000000000" pitchFamily="2" charset="2"/>
              <a:buChar char="§"/>
            </a:pPr>
            <a:r>
              <a:rPr lang="el-GR" sz="2400" dirty="0" err="1">
                <a:solidFill>
                  <a:schemeClr val="accent4"/>
                </a:solidFill>
              </a:rPr>
              <a:t>Πρωτείνες</a:t>
            </a:r>
            <a:r>
              <a:rPr lang="el-GR" sz="2400" dirty="0">
                <a:solidFill>
                  <a:schemeClr val="accent4"/>
                </a:solidFill>
              </a:rPr>
              <a:t> όξινου </a:t>
            </a:r>
            <a:r>
              <a:rPr lang="en-US" sz="2400" dirty="0">
                <a:solidFill>
                  <a:schemeClr val="accent4"/>
                </a:solidFill>
              </a:rPr>
              <a:t>shock</a:t>
            </a:r>
            <a:r>
              <a:rPr lang="en-US" sz="2400" dirty="0"/>
              <a:t>: </a:t>
            </a:r>
            <a:r>
              <a:rPr lang="el-GR" sz="2400" dirty="0"/>
              <a:t>συντίθενται σε </a:t>
            </a:r>
            <a:r>
              <a:rPr lang="en-US" sz="2400" dirty="0"/>
              <a:t>pH </a:t>
            </a:r>
            <a:r>
              <a:rPr lang="en-US" sz="2400" dirty="0" smtClean="0"/>
              <a:t>3.0</a:t>
            </a:r>
            <a:r>
              <a:rPr lang="el-GR" sz="2400" dirty="0" smtClean="0"/>
              <a:t> </a:t>
            </a:r>
            <a:r>
              <a:rPr lang="en-US" sz="2400" dirty="0" smtClean="0"/>
              <a:t>-</a:t>
            </a:r>
            <a:r>
              <a:rPr lang="el-GR" sz="2400" dirty="0" smtClean="0"/>
              <a:t> </a:t>
            </a:r>
            <a:r>
              <a:rPr lang="en-US" sz="2400" dirty="0" smtClean="0"/>
              <a:t>5.0</a:t>
            </a:r>
            <a:r>
              <a:rPr lang="el-GR" sz="2400" dirty="0" smtClean="0"/>
              <a:t>.</a:t>
            </a:r>
            <a:endParaRPr lang="en-US" sz="2400" dirty="0"/>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19</a:t>
            </a:fld>
            <a:endParaRPr lang="el-GR" dirty="0"/>
          </a:p>
        </p:txBody>
      </p:sp>
    </p:spTree>
    <p:custDataLst>
      <p:tags r:id="rId1"/>
    </p:custDataLst>
    <p:extLst>
      <p:ext uri="{BB962C8B-B14F-4D97-AF65-F5344CB8AC3E}">
        <p14:creationId xmlns="" xmlns:p14="http://schemas.microsoft.com/office/powerpoint/2010/main" val="28550127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Τίτλος 1"/>
          <p:cNvSpPr>
            <a:spLocks noGrp="1"/>
          </p:cNvSpPr>
          <p:nvPr>
            <p:ph type="title"/>
          </p:nvPr>
        </p:nvSpPr>
        <p:spPr/>
        <p:txBody>
          <a:bodyPr/>
          <a:lstStyle/>
          <a:p>
            <a:r>
              <a:rPr lang="el-GR" altLang="el-GR" b="1" dirty="0" smtClean="0">
                <a:latin typeface="Calibri" panose="020F0502020204030204" pitchFamily="34" charset="0"/>
              </a:rPr>
              <a:t>Άδειες χρήσης </a:t>
            </a:r>
            <a:endParaRPr lang="el-GR" altLang="el-GR" dirty="0" smtClean="0">
              <a:latin typeface="Calibri" panose="020F0502020204030204" pitchFamily="34" charset="0"/>
            </a:endParaRPr>
          </a:p>
        </p:txBody>
      </p:sp>
      <p:sp>
        <p:nvSpPr>
          <p:cNvPr id="3075" name="Θέση περιεχομένου 1" descr="Το παρόν εκπαιδευτικό υλικό υπόκειται στην παρακάτω άδεια χρήσης Creative Commons (C C): Αναφορά δημιουργού (B Y), Παρόμοια Διανομή (S A), 3.0, Μη εισαγόμενο. &#10;Για εκπαιδευτικό υλικό, όπως εικόνες, που υπόκειται σε άλλου τύπου άδειας χρήσης, η άδεια χρήσης αναφέρεται ρητώς. &#10;"/>
          <p:cNvSpPr>
            <a:spLocks noGrp="1"/>
          </p:cNvSpPr>
          <p:nvPr>
            <p:ph idx="1"/>
          </p:nvPr>
        </p:nvSpPr>
        <p:spPr/>
        <p:txBody>
          <a:bodyPr/>
          <a:lstStyle/>
          <a:p>
            <a:pPr>
              <a:spcBef>
                <a:spcPct val="0"/>
              </a:spcBef>
              <a:spcAft>
                <a:spcPts val="1200"/>
              </a:spcAft>
            </a:pPr>
            <a:r>
              <a:rPr lang="el-GR" altLang="el-GR" sz="2800" dirty="0" smtClean="0">
                <a:latin typeface="Calibri" panose="020F0502020204030204" pitchFamily="34" charset="0"/>
              </a:rPr>
              <a:t>Το παρόν εκπαιδευτικό υλικό υπόκειται στην παρακάτω άδεια χρήσης </a:t>
            </a:r>
            <a:r>
              <a:rPr lang="en-US" altLang="el-GR" sz="2800" dirty="0" smtClean="0">
                <a:latin typeface="Calibri" panose="020F0502020204030204" pitchFamily="34" charset="0"/>
              </a:rPr>
              <a:t>Creative Commons</a:t>
            </a:r>
            <a:r>
              <a:rPr lang="el-GR" altLang="el-GR" sz="2800" dirty="0" smtClean="0">
                <a:latin typeface="Calibri" panose="020F0502020204030204" pitchFamily="34" charset="0"/>
              </a:rPr>
              <a:t> (</a:t>
            </a:r>
            <a:r>
              <a:rPr lang="en-US" altLang="el-GR" sz="2800" dirty="0" smtClean="0">
                <a:latin typeface="Calibri" panose="020F0502020204030204" pitchFamily="34" charset="0"/>
              </a:rPr>
              <a:t>C C)</a:t>
            </a:r>
            <a:r>
              <a:rPr lang="el-GR" altLang="el-GR" sz="2800" dirty="0" smtClean="0">
                <a:latin typeface="Calibri" panose="020F0502020204030204" pitchFamily="34" charset="0"/>
              </a:rPr>
              <a:t>: </a:t>
            </a:r>
            <a:r>
              <a:rPr lang="el-GR" altLang="el-GR" sz="2400" b="1" dirty="0" smtClean="0">
                <a:latin typeface="Calibri" panose="020F0502020204030204" pitchFamily="34" charset="0"/>
              </a:rPr>
              <a:t>Αναφορά δημιουργού</a:t>
            </a:r>
            <a:r>
              <a:rPr lang="en-US" altLang="el-GR" sz="2400" b="1" dirty="0" smtClean="0">
                <a:latin typeface="Calibri" panose="020F0502020204030204" pitchFamily="34" charset="0"/>
              </a:rPr>
              <a:t> (B</a:t>
            </a:r>
            <a:r>
              <a:rPr lang="el-GR" altLang="el-GR" sz="2400" b="1" dirty="0" smtClean="0">
                <a:latin typeface="Calibri" panose="020F0502020204030204" pitchFamily="34" charset="0"/>
              </a:rPr>
              <a:t> </a:t>
            </a:r>
            <a:r>
              <a:rPr lang="en-US" altLang="el-GR" sz="2400" b="1" dirty="0" smtClean="0">
                <a:latin typeface="Calibri" panose="020F0502020204030204" pitchFamily="34" charset="0"/>
              </a:rPr>
              <a:t>Y)</a:t>
            </a:r>
            <a:r>
              <a:rPr lang="en-US" altLang="el-GR" sz="2400" dirty="0" smtClean="0">
                <a:latin typeface="Calibri" panose="020F0502020204030204" pitchFamily="34" charset="0"/>
              </a:rPr>
              <a:t>,</a:t>
            </a:r>
            <a:r>
              <a:rPr lang="el-GR" altLang="el-GR" sz="2400" dirty="0" smtClean="0">
                <a:latin typeface="Calibri" panose="020F0502020204030204" pitchFamily="34" charset="0"/>
              </a:rPr>
              <a:t> </a:t>
            </a:r>
            <a:r>
              <a:rPr lang="el-GR" altLang="el-GR" sz="2400" b="1" dirty="0" smtClean="0">
                <a:latin typeface="Calibri" panose="020F0502020204030204" pitchFamily="34" charset="0"/>
              </a:rPr>
              <a:t>Παρόμοια Διανομή</a:t>
            </a:r>
            <a:r>
              <a:rPr lang="en-US" altLang="el-GR" sz="2400" b="1" dirty="0" smtClean="0">
                <a:latin typeface="Calibri" panose="020F0502020204030204" pitchFamily="34" charset="0"/>
              </a:rPr>
              <a:t> (S A)</a:t>
            </a:r>
            <a:r>
              <a:rPr lang="en-US" altLang="el-GR" sz="2400" dirty="0" smtClean="0">
                <a:latin typeface="Calibri" panose="020F0502020204030204" pitchFamily="34" charset="0"/>
              </a:rPr>
              <a:t>,</a:t>
            </a:r>
            <a:r>
              <a:rPr lang="el-GR" altLang="el-GR" sz="2400" dirty="0" smtClean="0">
                <a:latin typeface="Calibri" panose="020F0502020204030204" pitchFamily="34" charset="0"/>
              </a:rPr>
              <a:t> </a:t>
            </a:r>
            <a:r>
              <a:rPr lang="el-GR" altLang="el-GR" sz="2400" b="1" dirty="0" smtClean="0">
                <a:latin typeface="Calibri" panose="020F0502020204030204" pitchFamily="34" charset="0"/>
              </a:rPr>
              <a:t>3.0</a:t>
            </a:r>
            <a:r>
              <a:rPr lang="en-US" altLang="el-GR" sz="2400" b="1" dirty="0" smtClean="0">
                <a:latin typeface="Calibri" panose="020F0502020204030204" pitchFamily="34" charset="0"/>
              </a:rPr>
              <a:t>,</a:t>
            </a:r>
            <a:r>
              <a:rPr lang="el-GR" altLang="el-GR" sz="2400" b="1" dirty="0" smtClean="0">
                <a:latin typeface="Calibri" panose="020F0502020204030204" pitchFamily="34" charset="0"/>
              </a:rPr>
              <a:t> Μη εισαγόμενο</a:t>
            </a:r>
            <a:r>
              <a:rPr lang="en-US" altLang="el-GR" sz="2400" b="1" dirty="0" smtClean="0">
                <a:latin typeface="Calibri" panose="020F0502020204030204" pitchFamily="34" charset="0"/>
              </a:rPr>
              <a:t>.</a:t>
            </a:r>
            <a:r>
              <a:rPr lang="en-US" altLang="el-GR" sz="2400" dirty="0" smtClean="0">
                <a:latin typeface="Calibri" panose="020F0502020204030204" pitchFamily="34" charset="0"/>
              </a:rPr>
              <a:t> </a:t>
            </a:r>
            <a:endParaRPr lang="el-GR" altLang="el-GR" sz="2400" dirty="0" smtClean="0">
              <a:latin typeface="Calibri" panose="020F0502020204030204" pitchFamily="34" charset="0"/>
            </a:endParaRPr>
          </a:p>
          <a:p>
            <a:r>
              <a:rPr lang="el-GR" altLang="el-GR" sz="2800" dirty="0" smtClean="0">
                <a:latin typeface="Calibri" panose="020F0502020204030204" pitchFamily="34" charset="0"/>
              </a:rPr>
              <a:t>Για εκπαιδευτικό υλικό, όπως εικόνες, που υπόκειται σε άλλου τύπου άδειας χρήσης, η άδεια χρήσης αναφέρεται ρητώς. </a:t>
            </a:r>
          </a:p>
        </p:txBody>
      </p:sp>
      <p:pic>
        <p:nvPicPr>
          <p:cNvPr id="1026" name="Εικόνα 1" descr=" Λογότυπο για Άδειες χρήσης Creative Commons, B Y, S A. ">
            <a:hlinkClick r:id="rId3" tooltip="Μετάβαση στην Άδεια Χρήσης"/>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26656" y="5516563"/>
            <a:ext cx="1690688" cy="591531"/>
          </a:xfrm>
          <a:prstGeom prst="rect">
            <a:avLst/>
          </a:prstGeom>
          <a:noFill/>
          <a:extLst>
            <a:ext uri="{909E8E84-426E-40DD-AFC4-6F175D3DCCD1}">
              <a14:hiddenFill xmlns:a14="http://schemas.microsoft.com/office/drawing/2010/main" xmlns="">
                <a:solidFill>
                  <a:srgbClr val="FFFFFF"/>
                </a:solidFill>
              </a14:hiddenFill>
            </a:ext>
          </a:extLst>
        </p:spPr>
      </p:pic>
      <p:sp>
        <p:nvSpPr>
          <p:cNvPr id="3077" name="Θέση αριθμού διαφάνειας 1" descr="."/>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B1592C4-C974-4E42-A8EF-7721567A32B8}" type="slidenum">
              <a:rPr lang="el-GR" altLang="el-GR" sz="1400">
                <a:solidFill>
                  <a:srgbClr val="000000"/>
                </a:solidFill>
              </a:rPr>
              <a:pPr fontAlgn="base">
                <a:spcBef>
                  <a:spcPct val="0"/>
                </a:spcBef>
                <a:spcAft>
                  <a:spcPct val="0"/>
                </a:spcAft>
              </a:pPr>
              <a:t>2</a:t>
            </a:fld>
            <a:endParaRPr lang="el-GR" altLang="el-GR" sz="1400" dirty="0">
              <a:solidFill>
                <a:srgbClr val="000000"/>
              </a:solidFill>
            </a:endParaRPr>
          </a:p>
        </p:txBody>
      </p:sp>
    </p:spTree>
    <p:custDataLst>
      <p:tags r:id="rId1"/>
    </p:custDataLst>
    <p:extLst>
      <p:ext uri="{BB962C8B-B14F-4D97-AF65-F5344CB8AC3E}">
        <p14:creationId xmlns:p14="http://schemas.microsoft.com/office/powerpoint/2010/main" xmlns="" val="24643096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79846"/>
            <a:ext cx="8352928" cy="1260922"/>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Ενδογενείς παράγοντες ανάπτυξης</a:t>
            </a:r>
            <a:br>
              <a:rPr lang="el-GR" dirty="0"/>
            </a:br>
            <a:r>
              <a:rPr lang="el-GR" dirty="0"/>
              <a:t>(</a:t>
            </a:r>
            <a:r>
              <a:rPr lang="el-GR" dirty="0" smtClean="0"/>
              <a:t>14 </a:t>
            </a:r>
            <a:r>
              <a:rPr lang="el-GR" dirty="0"/>
              <a:t>από 22)</a:t>
            </a:r>
            <a:endParaRPr lang="el-GR" dirty="0">
              <a:latin typeface="+mn-lt"/>
            </a:endParaRPr>
          </a:p>
        </p:txBody>
      </p:sp>
      <p:sp>
        <p:nvSpPr>
          <p:cNvPr id="2" name="Ορθογώνιο 1" descr="4. Συγκέντρωση οξυγόνου – Οξειδωαναγωγικό δυναμικό (Redox potential  - Eh).&#10;Oxidation / Reduction potential είναι η τάση ενός υποστρώματος να χάνει / αποκτάει ηλεκτρόνια, &#10;Οξειδωμένο υπόστρωμα, υψηλό Εh, &#10;Ανηγμένο υπόστρωμα, χαμηλό (αρνητικό) Eh,&#10;Αερόβιοι οργανισμοί (παραδείγματος χάρην Pseudomonas, μύκητες) απαιτούν Eh [τριακόσια εώς πεντακόσια mV],&#10;Αυστηρά αναερόβιοι  (παραδείγματος χάρην Clostridium, Desulfotomaculum) απαιτούν [εκατό έως μείον τριακόσια]mV,&#10;Προαιρετικά αναερόβιοι (παραδείγματος χάρην LAB, Listeria, coliforms) αναπτύσσονται σε οξειδωτικές ή ελαφρώς αναγωγικές συνθήκες  [τριακόσια εώς μείον εκατό] mV,&#10;"/>
          <p:cNvSpPr/>
          <p:nvPr>
            <p:custDataLst>
              <p:tags r:id="rId2"/>
            </p:custDataLst>
          </p:nvPr>
        </p:nvSpPr>
        <p:spPr>
          <a:xfrm>
            <a:off x="467544" y="1340768"/>
            <a:ext cx="8219256" cy="4893647"/>
          </a:xfrm>
          <a:prstGeom prst="rect">
            <a:avLst/>
          </a:prstGeom>
        </p:spPr>
        <p:txBody>
          <a:bodyPr wrap="square">
            <a:spAutoFit/>
          </a:bodyPr>
          <a:lstStyle/>
          <a:p>
            <a:r>
              <a:rPr lang="en-US" sz="2400" dirty="0">
                <a:solidFill>
                  <a:schemeClr val="tx2"/>
                </a:solidFill>
              </a:rPr>
              <a:t>4. </a:t>
            </a:r>
            <a:r>
              <a:rPr lang="el-GR" sz="2400" dirty="0">
                <a:solidFill>
                  <a:schemeClr val="tx2"/>
                </a:solidFill>
              </a:rPr>
              <a:t>Συγκέντρωση οξυγόνου – </a:t>
            </a:r>
            <a:r>
              <a:rPr lang="el-GR" sz="2400" dirty="0" err="1">
                <a:solidFill>
                  <a:schemeClr val="tx2"/>
                </a:solidFill>
              </a:rPr>
              <a:t>Οξειδωαναγωγικό</a:t>
            </a:r>
            <a:r>
              <a:rPr lang="el-GR" sz="2400" dirty="0">
                <a:solidFill>
                  <a:schemeClr val="tx2"/>
                </a:solidFill>
              </a:rPr>
              <a:t> δυναμικό (</a:t>
            </a:r>
            <a:r>
              <a:rPr lang="en-US" sz="2400" dirty="0">
                <a:solidFill>
                  <a:schemeClr val="tx2"/>
                </a:solidFill>
              </a:rPr>
              <a:t>Redox</a:t>
            </a:r>
            <a:r>
              <a:rPr lang="el-GR" sz="2400" dirty="0">
                <a:solidFill>
                  <a:schemeClr val="tx2"/>
                </a:solidFill>
              </a:rPr>
              <a:t> </a:t>
            </a:r>
            <a:r>
              <a:rPr lang="en-US" sz="2400" dirty="0">
                <a:solidFill>
                  <a:schemeClr val="tx2"/>
                </a:solidFill>
              </a:rPr>
              <a:t>potential </a:t>
            </a:r>
            <a:r>
              <a:rPr lang="el-GR" sz="2400" dirty="0">
                <a:solidFill>
                  <a:schemeClr val="tx2"/>
                </a:solidFill>
              </a:rPr>
              <a:t> -</a:t>
            </a:r>
            <a:r>
              <a:rPr lang="en-US" sz="2400" dirty="0">
                <a:solidFill>
                  <a:schemeClr val="tx2"/>
                </a:solidFill>
              </a:rPr>
              <a:t> Eh</a:t>
            </a:r>
            <a:r>
              <a:rPr lang="en-US" sz="2400" dirty="0" smtClean="0">
                <a:solidFill>
                  <a:schemeClr val="tx2"/>
                </a:solidFill>
              </a:rPr>
              <a:t>)</a:t>
            </a:r>
            <a:r>
              <a:rPr lang="el-GR" sz="2400" dirty="0" smtClean="0">
                <a:solidFill>
                  <a:schemeClr val="tx2"/>
                </a:solidFill>
              </a:rPr>
              <a:t>.</a:t>
            </a:r>
            <a:endParaRPr lang="en-US" sz="2400" dirty="0"/>
          </a:p>
          <a:p>
            <a:pPr marL="342900" indent="-342900">
              <a:buClr>
                <a:schemeClr val="tx1"/>
              </a:buClr>
              <a:buFont typeface="Wingdings" panose="05000000000000000000" pitchFamily="2" charset="2"/>
              <a:buChar char="§"/>
            </a:pPr>
            <a:r>
              <a:rPr lang="en-US" sz="2400" dirty="0"/>
              <a:t>Oxidation/Reduction potential =</a:t>
            </a:r>
            <a:r>
              <a:rPr lang="el-GR" sz="2400" dirty="0"/>
              <a:t> η τάση ενός υποστρώματος να χάνει / αποκτάει </a:t>
            </a:r>
            <a:r>
              <a:rPr lang="el-GR" sz="2400" dirty="0" smtClean="0"/>
              <a:t>ηλεκτρόνια,</a:t>
            </a:r>
            <a:r>
              <a:rPr lang="en-US" sz="2400" dirty="0" smtClean="0"/>
              <a:t> </a:t>
            </a:r>
            <a:endParaRPr lang="en-US" sz="2400" dirty="0"/>
          </a:p>
          <a:p>
            <a:pPr marL="342900" indent="-342900">
              <a:buClr>
                <a:schemeClr val="tx1"/>
              </a:buClr>
              <a:buFont typeface="Wingdings" panose="05000000000000000000" pitchFamily="2" charset="2"/>
              <a:buChar char="§"/>
            </a:pPr>
            <a:r>
              <a:rPr lang="el-GR" sz="2400" dirty="0"/>
              <a:t>Οξειδωμένο υπόστρωμα </a:t>
            </a:r>
            <a:r>
              <a:rPr lang="en-US" sz="2400" dirty="0"/>
              <a:t> </a:t>
            </a:r>
            <a:r>
              <a:rPr lang="en-US" sz="2400" dirty="0">
                <a:sym typeface="Symbol" pitchFamily="18" charset="2"/>
              </a:rPr>
              <a:t> </a:t>
            </a:r>
            <a:r>
              <a:rPr lang="el-GR" sz="2400" dirty="0">
                <a:sym typeface="Symbol" pitchFamily="18" charset="2"/>
              </a:rPr>
              <a:t>υψηλό Ε</a:t>
            </a:r>
            <a:r>
              <a:rPr lang="en-US" sz="2400" dirty="0" smtClean="0">
                <a:sym typeface="Symbol" pitchFamily="18" charset="2"/>
              </a:rPr>
              <a:t>h</a:t>
            </a:r>
            <a:r>
              <a:rPr lang="el-GR" sz="2400" dirty="0" smtClean="0">
                <a:sym typeface="Symbol" pitchFamily="18" charset="2"/>
              </a:rPr>
              <a:t>,</a:t>
            </a:r>
            <a:r>
              <a:rPr lang="en-US" sz="2400" dirty="0" smtClean="0">
                <a:sym typeface="Symbol" pitchFamily="18" charset="2"/>
              </a:rPr>
              <a:t> </a:t>
            </a:r>
            <a:endParaRPr lang="en-US" sz="2400" dirty="0">
              <a:sym typeface="Symbol" pitchFamily="18" charset="2"/>
            </a:endParaRPr>
          </a:p>
          <a:p>
            <a:pPr marL="342900" indent="-342900">
              <a:buClr>
                <a:schemeClr val="tx1"/>
              </a:buClr>
              <a:buFont typeface="Wingdings" panose="05000000000000000000" pitchFamily="2" charset="2"/>
              <a:buChar char="§"/>
            </a:pPr>
            <a:r>
              <a:rPr lang="el-GR" sz="2400" dirty="0" err="1">
                <a:sym typeface="Symbol" pitchFamily="18" charset="2"/>
              </a:rPr>
              <a:t>Ανηγμένο</a:t>
            </a:r>
            <a:r>
              <a:rPr lang="el-GR" sz="2400" dirty="0">
                <a:sym typeface="Symbol" pitchFamily="18" charset="2"/>
              </a:rPr>
              <a:t> υπόστρωμα </a:t>
            </a:r>
            <a:r>
              <a:rPr lang="en-US" sz="2400" dirty="0">
                <a:sym typeface="Symbol" pitchFamily="18" charset="2"/>
              </a:rPr>
              <a:t>  </a:t>
            </a:r>
            <a:r>
              <a:rPr lang="el-GR" sz="2400" dirty="0">
                <a:sym typeface="Symbol" pitchFamily="18" charset="2"/>
              </a:rPr>
              <a:t>χαμηλό (αρνητικό) </a:t>
            </a:r>
            <a:r>
              <a:rPr lang="en-US" sz="2400" dirty="0" smtClean="0">
                <a:sym typeface="Symbol" pitchFamily="18" charset="2"/>
              </a:rPr>
              <a:t>Eh</a:t>
            </a:r>
            <a:r>
              <a:rPr lang="el-GR" sz="2400" dirty="0" smtClean="0">
                <a:sym typeface="Symbol" pitchFamily="18" charset="2"/>
              </a:rPr>
              <a:t>,</a:t>
            </a:r>
            <a:endParaRPr lang="en-US" sz="2400" dirty="0">
              <a:solidFill>
                <a:srgbClr val="FFFF00"/>
              </a:solidFill>
              <a:sym typeface="Symbol" pitchFamily="18" charset="2"/>
            </a:endParaRPr>
          </a:p>
          <a:p>
            <a:pPr marL="342900" indent="-342900">
              <a:buClr>
                <a:schemeClr val="tx1"/>
              </a:buClr>
              <a:buFont typeface="Wingdings" panose="05000000000000000000" pitchFamily="2" charset="2"/>
              <a:buChar char="§"/>
            </a:pPr>
            <a:r>
              <a:rPr lang="el-GR" sz="2400" dirty="0">
                <a:solidFill>
                  <a:schemeClr val="accent4"/>
                </a:solidFill>
                <a:sym typeface="Symbol" pitchFamily="18" charset="2"/>
              </a:rPr>
              <a:t>Αερόβιοι οργανισμοί (π.χ. </a:t>
            </a:r>
            <a:r>
              <a:rPr lang="en-US" sz="2400" dirty="0">
                <a:solidFill>
                  <a:schemeClr val="accent4"/>
                </a:solidFill>
                <a:sym typeface="Symbol" pitchFamily="18" charset="2"/>
              </a:rPr>
              <a:t>Pseudomonas, </a:t>
            </a:r>
            <a:r>
              <a:rPr lang="el-GR" sz="2400" dirty="0">
                <a:solidFill>
                  <a:schemeClr val="accent4"/>
                </a:solidFill>
                <a:sym typeface="Symbol" pitchFamily="18" charset="2"/>
              </a:rPr>
              <a:t>μύκητες</a:t>
            </a:r>
            <a:r>
              <a:rPr lang="en-US" sz="2400" dirty="0">
                <a:solidFill>
                  <a:schemeClr val="accent4"/>
                </a:solidFill>
                <a:sym typeface="Symbol" pitchFamily="18" charset="2"/>
              </a:rPr>
              <a:t>) </a:t>
            </a:r>
            <a:r>
              <a:rPr lang="el-GR" sz="2400" dirty="0">
                <a:solidFill>
                  <a:schemeClr val="accent4"/>
                </a:solidFill>
                <a:sym typeface="Symbol" pitchFamily="18" charset="2"/>
              </a:rPr>
              <a:t>απαιτούν </a:t>
            </a:r>
            <a:r>
              <a:rPr lang="en-US" sz="2400" dirty="0">
                <a:sym typeface="Symbol" pitchFamily="18" charset="2"/>
              </a:rPr>
              <a:t>Eh [300-500mV</a:t>
            </a:r>
            <a:r>
              <a:rPr lang="en-US" sz="2400" dirty="0" smtClean="0">
                <a:sym typeface="Symbol" pitchFamily="18" charset="2"/>
              </a:rPr>
              <a:t>]</a:t>
            </a:r>
            <a:r>
              <a:rPr lang="el-GR" sz="2400" dirty="0" smtClean="0">
                <a:sym typeface="Symbol" pitchFamily="18" charset="2"/>
              </a:rPr>
              <a:t>,</a:t>
            </a:r>
            <a:endParaRPr lang="en-US" sz="2400" dirty="0">
              <a:sym typeface="Symbol" pitchFamily="18" charset="2"/>
            </a:endParaRPr>
          </a:p>
          <a:p>
            <a:pPr marL="342900" indent="-342900">
              <a:buClr>
                <a:schemeClr val="tx1"/>
              </a:buClr>
              <a:buFont typeface="Wingdings" panose="05000000000000000000" pitchFamily="2" charset="2"/>
              <a:buChar char="§"/>
            </a:pPr>
            <a:r>
              <a:rPr lang="el-GR" sz="2400" dirty="0">
                <a:solidFill>
                  <a:schemeClr val="accent4"/>
                </a:solidFill>
                <a:sym typeface="Symbol" pitchFamily="18" charset="2"/>
              </a:rPr>
              <a:t>Αυστηρά αναερόβιοι</a:t>
            </a:r>
            <a:r>
              <a:rPr lang="el-GR" sz="2400" dirty="0">
                <a:solidFill>
                  <a:srgbClr val="FFFF00"/>
                </a:solidFill>
                <a:sym typeface="Symbol" pitchFamily="18" charset="2"/>
              </a:rPr>
              <a:t> </a:t>
            </a:r>
            <a:r>
              <a:rPr lang="en-US" sz="2400" dirty="0">
                <a:sym typeface="Symbol" pitchFamily="18" charset="2"/>
              </a:rPr>
              <a:t> (</a:t>
            </a:r>
            <a:r>
              <a:rPr lang="el-GR" sz="2400" dirty="0" err="1">
                <a:sym typeface="Symbol" pitchFamily="18" charset="2"/>
              </a:rPr>
              <a:t>π.χ</a:t>
            </a:r>
            <a:r>
              <a:rPr lang="en-US" sz="2400" dirty="0">
                <a:sym typeface="Symbol" pitchFamily="18" charset="2"/>
              </a:rPr>
              <a:t>. Clostridium, </a:t>
            </a:r>
            <a:r>
              <a:rPr lang="en-US" sz="2400" dirty="0" err="1">
                <a:sym typeface="Symbol" pitchFamily="18" charset="2"/>
              </a:rPr>
              <a:t>Desulfotomaculum</a:t>
            </a:r>
            <a:r>
              <a:rPr lang="en-US" sz="2400" dirty="0">
                <a:sym typeface="Symbol" pitchFamily="18" charset="2"/>
              </a:rPr>
              <a:t>) </a:t>
            </a:r>
            <a:r>
              <a:rPr lang="el-GR" sz="2400" dirty="0">
                <a:sym typeface="Symbol" pitchFamily="18" charset="2"/>
              </a:rPr>
              <a:t>απαιτούν</a:t>
            </a:r>
            <a:r>
              <a:rPr lang="en-US" sz="2400" dirty="0">
                <a:sym typeface="Symbol" pitchFamily="18" charset="2"/>
              </a:rPr>
              <a:t> [(100</a:t>
            </a:r>
            <a:r>
              <a:rPr lang="el-GR" sz="2400" dirty="0">
                <a:sym typeface="Symbol" pitchFamily="18" charset="2"/>
              </a:rPr>
              <a:t> έως</a:t>
            </a:r>
            <a:r>
              <a:rPr lang="en-US" sz="2400" dirty="0">
                <a:sym typeface="Symbol" pitchFamily="18" charset="2"/>
              </a:rPr>
              <a:t> (-300)]</a:t>
            </a:r>
            <a:r>
              <a:rPr lang="en-US" sz="2400" dirty="0" smtClean="0">
                <a:sym typeface="Symbol" pitchFamily="18" charset="2"/>
              </a:rPr>
              <a:t>mV</a:t>
            </a:r>
            <a:r>
              <a:rPr lang="el-GR" sz="2400" dirty="0" smtClean="0">
                <a:sym typeface="Symbol" pitchFamily="18" charset="2"/>
              </a:rPr>
              <a:t>,</a:t>
            </a:r>
            <a:endParaRPr lang="en-US" sz="2400" dirty="0">
              <a:sym typeface="Symbol" pitchFamily="18" charset="2"/>
            </a:endParaRPr>
          </a:p>
          <a:p>
            <a:pPr marL="342900" indent="-342900">
              <a:buClr>
                <a:schemeClr val="tx1"/>
              </a:buClr>
              <a:buFont typeface="Wingdings" panose="05000000000000000000" pitchFamily="2" charset="2"/>
              <a:buChar char="§"/>
            </a:pPr>
            <a:r>
              <a:rPr lang="el-GR" sz="2400" dirty="0">
                <a:solidFill>
                  <a:schemeClr val="accent4"/>
                </a:solidFill>
                <a:sym typeface="Symbol" pitchFamily="18" charset="2"/>
              </a:rPr>
              <a:t>Προαιρετικά αναερόβιοι </a:t>
            </a:r>
            <a:r>
              <a:rPr lang="el-GR" sz="2400" dirty="0">
                <a:sym typeface="Symbol" pitchFamily="18" charset="2"/>
              </a:rPr>
              <a:t>(π.χ.</a:t>
            </a:r>
            <a:r>
              <a:rPr lang="en-US" sz="2400" dirty="0">
                <a:sym typeface="Symbol" pitchFamily="18" charset="2"/>
              </a:rPr>
              <a:t> LAB, Listeria, coliforms) </a:t>
            </a:r>
            <a:r>
              <a:rPr lang="el-GR" sz="2400" dirty="0">
                <a:sym typeface="Symbol" pitchFamily="18" charset="2"/>
              </a:rPr>
              <a:t>αναπτύσσονται σε οξειδωτικές ή ελαφρώς αναγωγικές συνθήκες </a:t>
            </a:r>
            <a:r>
              <a:rPr lang="en-US" sz="2400" dirty="0">
                <a:sym typeface="Symbol" pitchFamily="18" charset="2"/>
              </a:rPr>
              <a:t> [300</a:t>
            </a:r>
            <a:r>
              <a:rPr lang="el-GR" sz="2400" dirty="0">
                <a:sym typeface="Symbol" pitchFamily="18" charset="2"/>
              </a:rPr>
              <a:t> έως </a:t>
            </a:r>
            <a:r>
              <a:rPr lang="en-US" sz="2400" dirty="0">
                <a:sym typeface="Symbol" pitchFamily="18" charset="2"/>
              </a:rPr>
              <a:t>(-100)]</a:t>
            </a:r>
            <a:r>
              <a:rPr lang="en-US" sz="2400" dirty="0" smtClean="0">
                <a:sym typeface="Symbol" pitchFamily="18" charset="2"/>
              </a:rPr>
              <a:t>mV</a:t>
            </a:r>
            <a:r>
              <a:rPr lang="el-GR" sz="2400" dirty="0" smtClean="0">
                <a:sym typeface="Symbol" pitchFamily="18" charset="2"/>
              </a:rPr>
              <a:t>,</a:t>
            </a:r>
            <a:endParaRPr lang="en-US" sz="2400" dirty="0">
              <a:sym typeface="Symbol" pitchFamily="18" charset="2"/>
            </a:endParaRPr>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20</a:t>
            </a:fld>
            <a:endParaRPr lang="el-GR" sz="1400" dirty="0"/>
          </a:p>
        </p:txBody>
      </p:sp>
    </p:spTree>
    <p:custDataLst>
      <p:tags r:id="rId1"/>
    </p:custDataLst>
    <p:extLst>
      <p:ext uri="{BB962C8B-B14F-4D97-AF65-F5344CB8AC3E}">
        <p14:creationId xmlns="" xmlns:p14="http://schemas.microsoft.com/office/powerpoint/2010/main" val="36065964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27383"/>
            <a:ext cx="8352928" cy="1152128"/>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Ενδογενείς παράγοντες ανάπτυξης</a:t>
            </a:r>
            <a:br>
              <a:rPr lang="el-GR" dirty="0"/>
            </a:br>
            <a:r>
              <a:rPr lang="el-GR" dirty="0"/>
              <a:t>(</a:t>
            </a:r>
            <a:r>
              <a:rPr lang="el-GR" dirty="0" smtClean="0"/>
              <a:t>15 </a:t>
            </a:r>
            <a:r>
              <a:rPr lang="el-GR" dirty="0"/>
              <a:t>από 22)</a:t>
            </a:r>
            <a:endParaRPr lang="en-US" dirty="0">
              <a:latin typeface="+mn-lt"/>
            </a:endParaRPr>
          </a:p>
        </p:txBody>
      </p:sp>
      <p:sp>
        <p:nvSpPr>
          <p:cNvPr id="2" name="Ορθογώνιο 1" descr="Μικροαερόφιλα βακτήρια (παραδείγματος χάρην Campylobacter, Lactobacillus) απαιτούν λιγότερο οξυγόνο από αυτό της ατμόσφαιρας ή μικρές συγκεντρώσεις διοξειδίου του άνθρακα),&#10;Υψηλή συγκέντρωση οξυγόνου, O3, οξειδάσες, θετικό Eh, αερόβιες συνθήκες,&#10;Παρουσία διοξειδίου του άνθρακα, θειώδη αμινοξέα (SH-groups), ασκορβικό οξύ, αναγωγικά σάκχαρα, αναγωγάσες, αρνητικό Eh, αναερόβιες συνθήκες,&#10;Αλλά για αυστηρά αναερόβια βακτήρια  (Clostridium, Desulfotomaculum), η απουσία οξυγόνου είναι πιο σημαντική από το αρνητικό Eh (το οξυγόνο τα σκοτώνει), &#10;Φρούτα,λαχανικά, άνω κάτω τελεία, Eh ίσο με τριακόσια εώς πεντακόσια mV,&#10;Κρέας και τυριά (σε μεγάλα κομμάτια), άνω κάτω τελεία, μείον εκατό έως μείον διακόσια mV, &#10;Όμως ο κιμάς, άνω κάτω τελεία, διακόσια mV.&#10;"/>
          <p:cNvSpPr/>
          <p:nvPr>
            <p:custDataLst>
              <p:tags r:id="rId2"/>
            </p:custDataLst>
          </p:nvPr>
        </p:nvSpPr>
        <p:spPr>
          <a:xfrm>
            <a:off x="467544" y="1268760"/>
            <a:ext cx="8219256" cy="5262979"/>
          </a:xfrm>
          <a:prstGeom prst="rect">
            <a:avLst/>
          </a:prstGeom>
        </p:spPr>
        <p:txBody>
          <a:bodyPr wrap="square">
            <a:spAutoFit/>
          </a:bodyPr>
          <a:lstStyle/>
          <a:p>
            <a:pPr marL="342900" indent="-342900">
              <a:buClr>
                <a:schemeClr val="tx1"/>
              </a:buClr>
              <a:buFont typeface="Wingdings" panose="05000000000000000000" pitchFamily="2" charset="2"/>
              <a:buChar char="§"/>
            </a:pPr>
            <a:r>
              <a:rPr lang="el-GR" sz="2400" dirty="0" err="1">
                <a:solidFill>
                  <a:schemeClr val="accent4"/>
                </a:solidFill>
                <a:sym typeface="Symbol" pitchFamily="18" charset="2"/>
              </a:rPr>
              <a:t>Μικροαερόφιλα</a:t>
            </a:r>
            <a:r>
              <a:rPr lang="el-GR" sz="2400" dirty="0">
                <a:solidFill>
                  <a:schemeClr val="accent4"/>
                </a:solidFill>
                <a:sym typeface="Symbol" pitchFamily="18" charset="2"/>
              </a:rPr>
              <a:t> βακτήρια</a:t>
            </a:r>
            <a:r>
              <a:rPr lang="en-US" sz="2400" dirty="0">
                <a:solidFill>
                  <a:schemeClr val="accent4"/>
                </a:solidFill>
                <a:sym typeface="Symbol" pitchFamily="18" charset="2"/>
              </a:rPr>
              <a:t> </a:t>
            </a:r>
            <a:r>
              <a:rPr lang="en-US" sz="2400" dirty="0">
                <a:sym typeface="Symbol" pitchFamily="18" charset="2"/>
              </a:rPr>
              <a:t>(</a:t>
            </a:r>
            <a:r>
              <a:rPr lang="el-GR" sz="2400" dirty="0">
                <a:sym typeface="Symbol" pitchFamily="18" charset="2"/>
              </a:rPr>
              <a:t>π.χ.</a:t>
            </a:r>
            <a:r>
              <a:rPr lang="en-US" sz="2400" dirty="0">
                <a:sym typeface="Symbol" pitchFamily="18" charset="2"/>
              </a:rPr>
              <a:t> Campylobacter, Lactobacillus) </a:t>
            </a:r>
            <a:r>
              <a:rPr lang="el-GR" sz="2400" dirty="0">
                <a:sym typeface="Symbol" pitchFamily="18" charset="2"/>
              </a:rPr>
              <a:t>απαιτούν λιγότερο οξυγόνο από αυτό της ατμόσφαιρας ή μικρές συγκεντρώσεις </a:t>
            </a:r>
            <a:r>
              <a:rPr lang="en-US" sz="2400" dirty="0">
                <a:sym typeface="Symbol" pitchFamily="18" charset="2"/>
              </a:rPr>
              <a:t>CO2</a:t>
            </a:r>
            <a:r>
              <a:rPr lang="en-US" sz="2400" dirty="0" smtClean="0">
                <a:sym typeface="Symbol" pitchFamily="18" charset="2"/>
              </a:rPr>
              <a:t>)</a:t>
            </a:r>
            <a:r>
              <a:rPr lang="el-GR" sz="2400" dirty="0" smtClean="0">
                <a:sym typeface="Symbol" pitchFamily="18" charset="2"/>
              </a:rPr>
              <a:t>,</a:t>
            </a:r>
            <a:endParaRPr lang="en-US" sz="2400" dirty="0">
              <a:sym typeface="Symbol" pitchFamily="18" charset="2"/>
            </a:endParaRPr>
          </a:p>
          <a:p>
            <a:pPr marL="342900" indent="-342900">
              <a:buClr>
                <a:schemeClr val="tx1"/>
              </a:buClr>
              <a:buFont typeface="Wingdings" panose="05000000000000000000" pitchFamily="2" charset="2"/>
              <a:buChar char="§"/>
            </a:pPr>
            <a:r>
              <a:rPr lang="el-GR" sz="2400" dirty="0">
                <a:sym typeface="Symbol" pitchFamily="18" charset="2"/>
              </a:rPr>
              <a:t>Υψηλή συγκέντρωση οξυγόνου</a:t>
            </a:r>
            <a:r>
              <a:rPr lang="en-US" sz="2400" dirty="0">
                <a:sym typeface="Symbol" pitchFamily="18" charset="2"/>
              </a:rPr>
              <a:t>, O</a:t>
            </a:r>
            <a:r>
              <a:rPr lang="en-US" sz="2400" baseline="-25000" dirty="0">
                <a:sym typeface="Symbol" pitchFamily="18" charset="2"/>
              </a:rPr>
              <a:t>3</a:t>
            </a:r>
            <a:r>
              <a:rPr lang="en-US" sz="2400" dirty="0">
                <a:sym typeface="Symbol" pitchFamily="18" charset="2"/>
              </a:rPr>
              <a:t>, </a:t>
            </a:r>
            <a:r>
              <a:rPr lang="el-GR" sz="2400" dirty="0" err="1">
                <a:sym typeface="Symbol" pitchFamily="18" charset="2"/>
              </a:rPr>
              <a:t>οξειδάσες</a:t>
            </a:r>
            <a:r>
              <a:rPr lang="en-US" sz="2400" dirty="0">
                <a:sym typeface="Symbol" pitchFamily="18" charset="2"/>
              </a:rPr>
              <a:t>  </a:t>
            </a:r>
            <a:r>
              <a:rPr lang="el-GR" sz="2400" dirty="0">
                <a:sym typeface="Symbol" pitchFamily="18" charset="2"/>
              </a:rPr>
              <a:t>θετικό </a:t>
            </a:r>
            <a:r>
              <a:rPr lang="en-US" sz="2400" dirty="0">
                <a:sym typeface="Symbol" pitchFamily="18" charset="2"/>
              </a:rPr>
              <a:t>Eh  </a:t>
            </a:r>
            <a:r>
              <a:rPr lang="el-GR" sz="2400" dirty="0">
                <a:sym typeface="Symbol" pitchFamily="18" charset="2"/>
              </a:rPr>
              <a:t>αερόβιες </a:t>
            </a:r>
            <a:r>
              <a:rPr lang="el-GR" sz="2400" dirty="0" smtClean="0">
                <a:sym typeface="Symbol" pitchFamily="18" charset="2"/>
              </a:rPr>
              <a:t>συνθήκες,</a:t>
            </a:r>
            <a:endParaRPr lang="en-US" sz="2400" dirty="0">
              <a:sym typeface="Symbol" pitchFamily="18" charset="2"/>
            </a:endParaRPr>
          </a:p>
          <a:p>
            <a:pPr marL="342900" indent="-342900">
              <a:buClr>
                <a:schemeClr val="tx1"/>
              </a:buClr>
              <a:buFont typeface="Wingdings" panose="05000000000000000000" pitchFamily="2" charset="2"/>
              <a:buChar char="§"/>
            </a:pPr>
            <a:r>
              <a:rPr lang="el-GR" sz="2400" dirty="0">
                <a:sym typeface="Symbol" pitchFamily="18" charset="2"/>
              </a:rPr>
              <a:t>Παρουσία </a:t>
            </a:r>
            <a:r>
              <a:rPr lang="en-US" sz="2400" dirty="0">
                <a:sym typeface="Symbol" pitchFamily="18" charset="2"/>
              </a:rPr>
              <a:t>CO</a:t>
            </a:r>
            <a:r>
              <a:rPr lang="en-US" sz="2400" baseline="-25000" dirty="0">
                <a:sym typeface="Symbol" pitchFamily="18" charset="2"/>
              </a:rPr>
              <a:t>2</a:t>
            </a:r>
            <a:r>
              <a:rPr lang="en-US" sz="2400" dirty="0">
                <a:sym typeface="Symbol" pitchFamily="18" charset="2"/>
              </a:rPr>
              <a:t>, </a:t>
            </a:r>
            <a:r>
              <a:rPr lang="el-GR" sz="2400" dirty="0">
                <a:sym typeface="Symbol" pitchFamily="18" charset="2"/>
              </a:rPr>
              <a:t>θειώδη αμινοξέα (</a:t>
            </a:r>
            <a:r>
              <a:rPr lang="en-US" sz="2400" dirty="0">
                <a:sym typeface="Symbol" pitchFamily="18" charset="2"/>
              </a:rPr>
              <a:t>SH-groups</a:t>
            </a:r>
            <a:r>
              <a:rPr lang="el-GR" sz="2400" dirty="0">
                <a:sym typeface="Symbol" pitchFamily="18" charset="2"/>
              </a:rPr>
              <a:t>)</a:t>
            </a:r>
            <a:r>
              <a:rPr lang="en-US" sz="2400" dirty="0">
                <a:sym typeface="Symbol" pitchFamily="18" charset="2"/>
              </a:rPr>
              <a:t>, </a:t>
            </a:r>
            <a:r>
              <a:rPr lang="el-GR" sz="2400" dirty="0" err="1">
                <a:sym typeface="Symbol" pitchFamily="18" charset="2"/>
              </a:rPr>
              <a:t>ασκορβικό</a:t>
            </a:r>
            <a:r>
              <a:rPr lang="el-GR" sz="2400" dirty="0">
                <a:sym typeface="Symbol" pitchFamily="18" charset="2"/>
              </a:rPr>
              <a:t> οξύ</a:t>
            </a:r>
            <a:r>
              <a:rPr lang="en-US" sz="2400" dirty="0">
                <a:sym typeface="Symbol" pitchFamily="18" charset="2"/>
              </a:rPr>
              <a:t>, </a:t>
            </a:r>
            <a:r>
              <a:rPr lang="el-GR" sz="2400" dirty="0">
                <a:sym typeface="Symbol" pitchFamily="18" charset="2"/>
              </a:rPr>
              <a:t>αναγωγικά σάκχαρα, </a:t>
            </a:r>
            <a:r>
              <a:rPr lang="el-GR" sz="2400" dirty="0" err="1">
                <a:sym typeface="Symbol" pitchFamily="18" charset="2"/>
              </a:rPr>
              <a:t>αναγωγάσες</a:t>
            </a:r>
            <a:r>
              <a:rPr lang="en-US" sz="2400" dirty="0">
                <a:sym typeface="Symbol" pitchFamily="18" charset="2"/>
              </a:rPr>
              <a:t>  </a:t>
            </a:r>
            <a:r>
              <a:rPr lang="el-GR" sz="2400" dirty="0">
                <a:sym typeface="Symbol" pitchFamily="18" charset="2"/>
              </a:rPr>
              <a:t>αρνητικό</a:t>
            </a:r>
            <a:r>
              <a:rPr lang="en-US" sz="2400" dirty="0">
                <a:sym typeface="Symbol" pitchFamily="18" charset="2"/>
              </a:rPr>
              <a:t> Eh  </a:t>
            </a:r>
            <a:r>
              <a:rPr lang="el-GR" sz="2400" dirty="0">
                <a:sym typeface="Symbol" pitchFamily="18" charset="2"/>
              </a:rPr>
              <a:t>αναερόβιες </a:t>
            </a:r>
            <a:r>
              <a:rPr lang="el-GR" sz="2400" dirty="0" smtClean="0">
                <a:sym typeface="Symbol" pitchFamily="18" charset="2"/>
              </a:rPr>
              <a:t>συνθήκες,</a:t>
            </a:r>
            <a:endParaRPr lang="en-US" sz="2400" dirty="0">
              <a:solidFill>
                <a:srgbClr val="FFFF00"/>
              </a:solidFill>
              <a:sym typeface="Symbol" pitchFamily="18" charset="2"/>
            </a:endParaRPr>
          </a:p>
          <a:p>
            <a:pPr marL="342900" indent="-342900">
              <a:buClr>
                <a:schemeClr val="tx1"/>
              </a:buClr>
              <a:buFont typeface="Wingdings" panose="05000000000000000000" pitchFamily="2" charset="2"/>
              <a:buChar char="§"/>
            </a:pPr>
            <a:r>
              <a:rPr lang="el-GR" sz="2400" dirty="0">
                <a:solidFill>
                  <a:schemeClr val="accent4"/>
                </a:solidFill>
                <a:sym typeface="Symbol" pitchFamily="18" charset="2"/>
              </a:rPr>
              <a:t>Αλλά για αυστηρά αναερόβια βακτήρια </a:t>
            </a:r>
            <a:r>
              <a:rPr lang="en-US" sz="2400" dirty="0">
                <a:solidFill>
                  <a:schemeClr val="accent4"/>
                </a:solidFill>
                <a:sym typeface="Symbol" pitchFamily="18" charset="2"/>
              </a:rPr>
              <a:t> </a:t>
            </a:r>
            <a:r>
              <a:rPr lang="en-US" sz="2400" dirty="0">
                <a:sym typeface="Symbol" pitchFamily="18" charset="2"/>
              </a:rPr>
              <a:t>(Clostridium, </a:t>
            </a:r>
            <a:r>
              <a:rPr lang="en-US" sz="2400" dirty="0" err="1">
                <a:sym typeface="Symbol" pitchFamily="18" charset="2"/>
              </a:rPr>
              <a:t>Desulfotomaculum</a:t>
            </a:r>
            <a:r>
              <a:rPr lang="en-US" sz="2400" dirty="0">
                <a:sym typeface="Symbol" pitchFamily="18" charset="2"/>
              </a:rPr>
              <a:t>), </a:t>
            </a:r>
            <a:r>
              <a:rPr lang="el-GR" sz="2400" dirty="0">
                <a:sym typeface="Symbol" pitchFamily="18" charset="2"/>
              </a:rPr>
              <a:t>η απουσία</a:t>
            </a:r>
            <a:r>
              <a:rPr lang="en-US" sz="2400" dirty="0">
                <a:sym typeface="Symbol" pitchFamily="18" charset="2"/>
              </a:rPr>
              <a:t> O</a:t>
            </a:r>
            <a:r>
              <a:rPr lang="en-US" sz="2400" baseline="-25000" dirty="0">
                <a:sym typeface="Symbol" pitchFamily="18" charset="2"/>
              </a:rPr>
              <a:t>2</a:t>
            </a:r>
            <a:r>
              <a:rPr lang="en-US" sz="2400" dirty="0">
                <a:sym typeface="Symbol" pitchFamily="18" charset="2"/>
              </a:rPr>
              <a:t> </a:t>
            </a:r>
            <a:r>
              <a:rPr lang="el-GR" sz="2400" dirty="0">
                <a:sym typeface="Symbol" pitchFamily="18" charset="2"/>
              </a:rPr>
              <a:t>είναι πιο σημαντική από το αρνητικό </a:t>
            </a:r>
            <a:r>
              <a:rPr lang="en-US" sz="2400" dirty="0">
                <a:sym typeface="Symbol" pitchFamily="18" charset="2"/>
              </a:rPr>
              <a:t>Eh (</a:t>
            </a:r>
            <a:r>
              <a:rPr lang="el-GR" sz="2400" dirty="0">
                <a:sym typeface="Symbol" pitchFamily="18" charset="2"/>
              </a:rPr>
              <a:t>το Ο2 τα σκοτώνει </a:t>
            </a:r>
            <a:r>
              <a:rPr lang="el-GR" sz="2400" dirty="0" smtClean="0">
                <a:sym typeface="Symbol" pitchFamily="18" charset="2"/>
              </a:rPr>
              <a:t>!), </a:t>
            </a:r>
            <a:endParaRPr lang="en-US" sz="2400" dirty="0">
              <a:sym typeface="Symbol" pitchFamily="18" charset="2"/>
            </a:endParaRPr>
          </a:p>
          <a:p>
            <a:pPr marL="342900" indent="-342900">
              <a:buClr>
                <a:schemeClr val="tx1"/>
              </a:buClr>
              <a:buFont typeface="Wingdings" panose="05000000000000000000" pitchFamily="2" charset="2"/>
              <a:buChar char="§"/>
            </a:pPr>
            <a:r>
              <a:rPr lang="el-GR" sz="2400" dirty="0">
                <a:sym typeface="Symbol" pitchFamily="18" charset="2"/>
              </a:rPr>
              <a:t>Φρούτα-λαχανικά</a:t>
            </a:r>
            <a:r>
              <a:rPr lang="en-US" sz="2400" dirty="0">
                <a:sym typeface="Symbol" pitchFamily="18" charset="2"/>
              </a:rPr>
              <a:t>: Eh= 300 – </a:t>
            </a:r>
            <a:r>
              <a:rPr lang="en-US" sz="2400" dirty="0" smtClean="0">
                <a:sym typeface="Symbol" pitchFamily="18" charset="2"/>
              </a:rPr>
              <a:t>500mV</a:t>
            </a:r>
            <a:r>
              <a:rPr lang="el-GR" sz="2400" dirty="0" smtClean="0">
                <a:sym typeface="Symbol" pitchFamily="18" charset="2"/>
              </a:rPr>
              <a:t>,</a:t>
            </a:r>
            <a:endParaRPr lang="en-US" sz="2400" dirty="0">
              <a:sym typeface="Symbol" pitchFamily="18" charset="2"/>
            </a:endParaRPr>
          </a:p>
          <a:p>
            <a:pPr marL="342900" indent="-342900">
              <a:buClr>
                <a:schemeClr val="tx1"/>
              </a:buClr>
              <a:buFont typeface="Wingdings" panose="05000000000000000000" pitchFamily="2" charset="2"/>
              <a:buChar char="§"/>
            </a:pPr>
            <a:r>
              <a:rPr lang="el-GR" sz="2400" dirty="0">
                <a:sym typeface="Symbol" pitchFamily="18" charset="2"/>
              </a:rPr>
              <a:t>Κρέας και τυριά</a:t>
            </a:r>
            <a:r>
              <a:rPr lang="en-US" sz="2400" dirty="0">
                <a:sym typeface="Symbol" pitchFamily="18" charset="2"/>
              </a:rPr>
              <a:t> (</a:t>
            </a:r>
            <a:r>
              <a:rPr lang="el-GR" sz="2400" dirty="0">
                <a:sym typeface="Symbol" pitchFamily="18" charset="2"/>
              </a:rPr>
              <a:t>σε μεγάλα κομμάτια</a:t>
            </a:r>
            <a:r>
              <a:rPr lang="en-US" sz="2400" dirty="0">
                <a:sym typeface="Symbol" pitchFamily="18" charset="2"/>
              </a:rPr>
              <a:t>): (-100) </a:t>
            </a:r>
            <a:r>
              <a:rPr lang="el-GR" sz="2400" dirty="0">
                <a:sym typeface="Symbol" pitchFamily="18" charset="2"/>
              </a:rPr>
              <a:t>έως </a:t>
            </a:r>
            <a:r>
              <a:rPr lang="en-US" sz="2400" dirty="0">
                <a:sym typeface="Symbol" pitchFamily="18" charset="2"/>
              </a:rPr>
              <a:t>(-200)mV, </a:t>
            </a:r>
            <a:endParaRPr lang="el-GR" sz="2400" dirty="0">
              <a:sym typeface="Symbol" pitchFamily="18" charset="2"/>
            </a:endParaRPr>
          </a:p>
          <a:p>
            <a:pPr marL="342900" indent="-342900">
              <a:buClr>
                <a:schemeClr val="tx1"/>
              </a:buClr>
              <a:buFont typeface="Wingdings" panose="05000000000000000000" pitchFamily="2" charset="2"/>
              <a:buChar char="§"/>
            </a:pPr>
            <a:r>
              <a:rPr lang="el-GR" sz="2400" dirty="0">
                <a:sym typeface="Symbol" pitchFamily="18" charset="2"/>
              </a:rPr>
              <a:t>Όμως ο κιμάς</a:t>
            </a:r>
            <a:r>
              <a:rPr lang="en-US" sz="2400" dirty="0">
                <a:sym typeface="Symbol" pitchFamily="18" charset="2"/>
              </a:rPr>
              <a:t>:</a:t>
            </a:r>
            <a:r>
              <a:rPr lang="el-GR" sz="2400" dirty="0">
                <a:sym typeface="Symbol" pitchFamily="18" charset="2"/>
              </a:rPr>
              <a:t> </a:t>
            </a:r>
            <a:r>
              <a:rPr lang="en-US" sz="2400" dirty="0" smtClean="0">
                <a:sym typeface="Symbol" pitchFamily="18" charset="2"/>
              </a:rPr>
              <a:t>200mV</a:t>
            </a:r>
            <a:r>
              <a:rPr lang="el-GR" sz="2400" dirty="0" smtClean="0">
                <a:sym typeface="Symbol" pitchFamily="18" charset="2"/>
              </a:rPr>
              <a:t>.</a:t>
            </a:r>
            <a:endParaRPr lang="en-US" sz="2400" dirty="0">
              <a:sym typeface="Symbol" pitchFamily="18" charset="2"/>
            </a:endParaRPr>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21</a:t>
            </a:fld>
            <a:endParaRPr lang="el-GR" sz="1400" dirty="0"/>
          </a:p>
        </p:txBody>
      </p:sp>
    </p:spTree>
    <p:custDataLst>
      <p:tags r:id="rId1"/>
    </p:custDataLst>
    <p:extLst>
      <p:ext uri="{BB962C8B-B14F-4D97-AF65-F5344CB8AC3E}">
        <p14:creationId xmlns="" xmlns:p14="http://schemas.microsoft.com/office/powerpoint/2010/main" val="13028897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116632"/>
            <a:ext cx="8352928" cy="1224136"/>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Ενδογενείς παράγοντες ανάπτυξης</a:t>
            </a:r>
            <a:br>
              <a:rPr lang="el-GR" dirty="0"/>
            </a:br>
            <a:r>
              <a:rPr lang="el-GR" dirty="0"/>
              <a:t>(</a:t>
            </a:r>
            <a:r>
              <a:rPr lang="el-GR" dirty="0" smtClean="0"/>
              <a:t>16 </a:t>
            </a:r>
            <a:r>
              <a:rPr lang="el-GR" dirty="0"/>
              <a:t>από 22)</a:t>
            </a:r>
            <a:endParaRPr lang="en-US" dirty="0">
              <a:latin typeface="+mn-lt"/>
            </a:endParaRPr>
          </a:p>
        </p:txBody>
      </p:sp>
      <p:sp>
        <p:nvSpPr>
          <p:cNvPr id="2" name="Ορθογώνιο 1" descr="Το Eh αλλάζει με την ανάπτυξη των μικρόοργανισμών και τις επεξεργασίες τροφίμων (θέρμανση, συσκευασία).&#10;Ανάπτυξη αερόβιων μικροοργανισμών, πτώση Eh (εξάντληση Οξυγόνου),&#10;Το Eh είναι υψηλότερο σε όξινο περιβάλλον,&#10;Παραγωγή H2S, διοξειδίου του άνθρακα μειώνει το Eh,&#10;Θέρμανση απελευθερώνει  (ελαττώνει) το οξυγόνο, συσκευασία vacuum / MAP μειώνει το οξυγόνο. &#10;"/>
          <p:cNvSpPr/>
          <p:nvPr/>
        </p:nvSpPr>
        <p:spPr>
          <a:xfrm>
            <a:off x="467544" y="1988840"/>
            <a:ext cx="8219256" cy="3046988"/>
          </a:xfrm>
          <a:prstGeom prst="rect">
            <a:avLst/>
          </a:prstGeom>
        </p:spPr>
        <p:txBody>
          <a:bodyPr wrap="square">
            <a:spAutoFit/>
          </a:bodyPr>
          <a:lstStyle/>
          <a:p>
            <a:r>
              <a:rPr lang="el-GR" sz="2400" dirty="0">
                <a:solidFill>
                  <a:schemeClr val="accent4"/>
                </a:solidFill>
                <a:sym typeface="Symbol" pitchFamily="18" charset="2"/>
              </a:rPr>
              <a:t>Το </a:t>
            </a:r>
            <a:r>
              <a:rPr lang="en-US" sz="2400" dirty="0">
                <a:solidFill>
                  <a:schemeClr val="accent4"/>
                </a:solidFill>
                <a:sym typeface="Symbol" pitchFamily="18" charset="2"/>
              </a:rPr>
              <a:t>Eh </a:t>
            </a:r>
            <a:r>
              <a:rPr lang="el-GR" sz="2400" dirty="0">
                <a:solidFill>
                  <a:schemeClr val="accent4"/>
                </a:solidFill>
                <a:sym typeface="Symbol" pitchFamily="18" charset="2"/>
              </a:rPr>
              <a:t>αλλάζει με την ανάπτυξη των </a:t>
            </a:r>
            <a:r>
              <a:rPr lang="el-GR" sz="2400" dirty="0" err="1" smtClean="0">
                <a:solidFill>
                  <a:schemeClr val="accent4"/>
                </a:solidFill>
                <a:sym typeface="Symbol" pitchFamily="18" charset="2"/>
              </a:rPr>
              <a:t>μικρόοργανισμών</a:t>
            </a:r>
            <a:r>
              <a:rPr lang="el-GR" sz="2400" dirty="0" smtClean="0">
                <a:solidFill>
                  <a:schemeClr val="accent4"/>
                </a:solidFill>
                <a:sym typeface="Symbol" pitchFamily="18" charset="2"/>
              </a:rPr>
              <a:t> </a:t>
            </a:r>
            <a:r>
              <a:rPr lang="el-GR" sz="2400" dirty="0">
                <a:solidFill>
                  <a:schemeClr val="accent4"/>
                </a:solidFill>
                <a:sym typeface="Symbol" pitchFamily="18" charset="2"/>
              </a:rPr>
              <a:t>και τις επεξεργασίες τροφίμων (θέρμανση, συσκευασία</a:t>
            </a:r>
            <a:r>
              <a:rPr lang="en-US" sz="2400" dirty="0" smtClean="0">
                <a:solidFill>
                  <a:schemeClr val="accent4"/>
                </a:solidFill>
                <a:sym typeface="Symbol" pitchFamily="18" charset="2"/>
              </a:rPr>
              <a:t>)</a:t>
            </a:r>
            <a:r>
              <a:rPr lang="el-GR" sz="2400" dirty="0" smtClean="0">
                <a:solidFill>
                  <a:schemeClr val="accent4"/>
                </a:solidFill>
                <a:sym typeface="Symbol" pitchFamily="18" charset="2"/>
              </a:rPr>
              <a:t>.</a:t>
            </a:r>
            <a:endParaRPr lang="en-US" sz="2400" dirty="0">
              <a:solidFill>
                <a:schemeClr val="accent4"/>
              </a:solidFill>
              <a:sym typeface="Symbol" pitchFamily="18" charset="2"/>
            </a:endParaRPr>
          </a:p>
          <a:p>
            <a:pPr marL="342900" indent="-342900">
              <a:buFont typeface="Wingdings" panose="05000000000000000000" pitchFamily="2" charset="2"/>
              <a:buChar char="§"/>
            </a:pPr>
            <a:r>
              <a:rPr lang="el-GR" sz="2400" dirty="0">
                <a:sym typeface="Symbol" pitchFamily="18" charset="2"/>
              </a:rPr>
              <a:t>Ανάπτυξη </a:t>
            </a:r>
            <a:r>
              <a:rPr lang="el-GR" sz="2400" dirty="0" smtClean="0">
                <a:sym typeface="Symbol" pitchFamily="18" charset="2"/>
              </a:rPr>
              <a:t>αερόβιων μικροοργανισμών, πτώση </a:t>
            </a:r>
            <a:r>
              <a:rPr lang="en-US" sz="2400" dirty="0">
                <a:sym typeface="Symbol" pitchFamily="18" charset="2"/>
              </a:rPr>
              <a:t>Eh (</a:t>
            </a:r>
            <a:r>
              <a:rPr lang="el-GR" sz="2400" dirty="0">
                <a:sym typeface="Symbol" pitchFamily="18" charset="2"/>
              </a:rPr>
              <a:t>εξάντληση Ο2</a:t>
            </a:r>
            <a:r>
              <a:rPr lang="en-US" sz="2400" dirty="0" smtClean="0">
                <a:sym typeface="Symbol" pitchFamily="18" charset="2"/>
              </a:rPr>
              <a:t>)</a:t>
            </a:r>
            <a:r>
              <a:rPr lang="el-GR" sz="2400" dirty="0" smtClean="0">
                <a:sym typeface="Symbol" pitchFamily="18" charset="2"/>
              </a:rPr>
              <a:t>,</a:t>
            </a:r>
            <a:endParaRPr lang="en-US" sz="2400" dirty="0">
              <a:sym typeface="Symbol" pitchFamily="18" charset="2"/>
            </a:endParaRPr>
          </a:p>
          <a:p>
            <a:pPr marL="342900" indent="-342900">
              <a:buFont typeface="Wingdings" panose="05000000000000000000" pitchFamily="2" charset="2"/>
              <a:buChar char="§"/>
            </a:pPr>
            <a:r>
              <a:rPr lang="el-GR" sz="2400" dirty="0">
                <a:sym typeface="Symbol" pitchFamily="18" charset="2"/>
              </a:rPr>
              <a:t>Το </a:t>
            </a:r>
            <a:r>
              <a:rPr lang="en-US" sz="2400" dirty="0">
                <a:sym typeface="Symbol" pitchFamily="18" charset="2"/>
              </a:rPr>
              <a:t>Eh </a:t>
            </a:r>
            <a:r>
              <a:rPr lang="el-GR" sz="2400" dirty="0">
                <a:sym typeface="Symbol" pitchFamily="18" charset="2"/>
              </a:rPr>
              <a:t>είναι υψηλότερο σε όξινο </a:t>
            </a:r>
            <a:r>
              <a:rPr lang="el-GR" sz="2400" dirty="0" smtClean="0">
                <a:sym typeface="Symbol" pitchFamily="18" charset="2"/>
              </a:rPr>
              <a:t>περιβάλλον,</a:t>
            </a:r>
            <a:endParaRPr lang="en-US" sz="2400" dirty="0">
              <a:sym typeface="Symbol" pitchFamily="18" charset="2"/>
            </a:endParaRPr>
          </a:p>
          <a:p>
            <a:pPr marL="342900" indent="-342900">
              <a:buFont typeface="Wingdings" panose="05000000000000000000" pitchFamily="2" charset="2"/>
              <a:buChar char="§"/>
            </a:pPr>
            <a:r>
              <a:rPr lang="el-GR" sz="2400" dirty="0">
                <a:sym typeface="Symbol" pitchFamily="18" charset="2"/>
              </a:rPr>
              <a:t>Παραγωγή </a:t>
            </a:r>
            <a:r>
              <a:rPr lang="en-US" sz="2400" dirty="0">
                <a:sym typeface="Symbol" pitchFamily="18" charset="2"/>
              </a:rPr>
              <a:t>H2S, CO2 </a:t>
            </a:r>
            <a:r>
              <a:rPr lang="el-GR" sz="2400" dirty="0">
                <a:sym typeface="Symbol" pitchFamily="18" charset="2"/>
              </a:rPr>
              <a:t>μειώνει το </a:t>
            </a:r>
            <a:r>
              <a:rPr lang="en-US" sz="2400" dirty="0" smtClean="0">
                <a:sym typeface="Symbol" pitchFamily="18" charset="2"/>
              </a:rPr>
              <a:t>Eh</a:t>
            </a:r>
            <a:r>
              <a:rPr lang="el-GR" sz="2400" dirty="0" smtClean="0">
                <a:sym typeface="Symbol" pitchFamily="18" charset="2"/>
              </a:rPr>
              <a:t>,</a:t>
            </a:r>
            <a:endParaRPr lang="en-US" sz="2400" dirty="0">
              <a:sym typeface="Symbol" pitchFamily="18" charset="2"/>
            </a:endParaRPr>
          </a:p>
          <a:p>
            <a:pPr marL="342900" indent="-342900">
              <a:buFont typeface="Wingdings" panose="05000000000000000000" pitchFamily="2" charset="2"/>
              <a:buChar char="§"/>
            </a:pPr>
            <a:r>
              <a:rPr lang="el-GR" sz="2400" dirty="0">
                <a:sym typeface="Symbol" pitchFamily="18" charset="2"/>
              </a:rPr>
              <a:t>Θέρμανση απελευθερώνει  (ελαττώνει) το οξυγόνο, συσκευασία </a:t>
            </a:r>
            <a:r>
              <a:rPr lang="en-US" sz="2400" dirty="0">
                <a:sym typeface="Symbol" pitchFamily="18" charset="2"/>
              </a:rPr>
              <a:t>vacuum</a:t>
            </a:r>
            <a:r>
              <a:rPr lang="el-GR" sz="2400" dirty="0">
                <a:sym typeface="Symbol" pitchFamily="18" charset="2"/>
              </a:rPr>
              <a:t>/</a:t>
            </a:r>
            <a:r>
              <a:rPr lang="en-US" sz="2400" dirty="0">
                <a:sym typeface="Symbol" pitchFamily="18" charset="2"/>
              </a:rPr>
              <a:t>MAP </a:t>
            </a:r>
            <a:r>
              <a:rPr lang="el-GR" sz="2400" dirty="0">
                <a:sym typeface="Symbol" pitchFamily="18" charset="2"/>
              </a:rPr>
              <a:t>μειώνει το </a:t>
            </a:r>
            <a:r>
              <a:rPr lang="el-GR" sz="2400" dirty="0" smtClean="0">
                <a:sym typeface="Symbol" pitchFamily="18" charset="2"/>
              </a:rPr>
              <a:t>οξυγόνο.</a:t>
            </a:r>
            <a:r>
              <a:rPr lang="en-US" sz="2400" dirty="0" smtClean="0">
                <a:sym typeface="Symbol" pitchFamily="18" charset="2"/>
              </a:rPr>
              <a:t> </a:t>
            </a:r>
            <a:endParaRPr lang="el-GR" sz="2400" dirty="0" smtClean="0">
              <a:sym typeface="Symbol" pitchFamily="18" charset="2"/>
            </a:endParaRPr>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22</a:t>
            </a:fld>
            <a:endParaRPr lang="el-GR" sz="1400" dirty="0"/>
          </a:p>
        </p:txBody>
      </p:sp>
    </p:spTree>
    <p:custDataLst>
      <p:tags r:id="rId1"/>
    </p:custDataLst>
    <p:extLst>
      <p:ext uri="{BB962C8B-B14F-4D97-AF65-F5344CB8AC3E}">
        <p14:creationId xmlns="" xmlns:p14="http://schemas.microsoft.com/office/powerpoint/2010/main" val="37539917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44625"/>
            <a:ext cx="8352928" cy="1224135"/>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Ενδογενείς παράγοντες ανάπτυξης</a:t>
            </a:r>
            <a:br>
              <a:rPr lang="el-GR" dirty="0"/>
            </a:br>
            <a:r>
              <a:rPr lang="el-GR" dirty="0"/>
              <a:t>(</a:t>
            </a:r>
            <a:r>
              <a:rPr lang="el-GR" dirty="0" smtClean="0"/>
              <a:t>17 </a:t>
            </a:r>
            <a:r>
              <a:rPr lang="el-GR" dirty="0"/>
              <a:t>από 22)</a:t>
            </a:r>
            <a:endParaRPr lang="en-US" dirty="0">
              <a:latin typeface="+mn-lt"/>
            </a:endParaRPr>
          </a:p>
        </p:txBody>
      </p:sp>
      <p:sp>
        <p:nvSpPr>
          <p:cNvPr id="2" name="Ορθογώνιο 1" descr="Οι ζυμωτικοί οργανισμοί (ζύμες, γαλακτικά) παράγουν οργανικά οξέα, αιθανόλη, ακετόνη, αναεροβίως (σημαντικός ο ρόλος του οξυγόνου σε ζυμώσεις ζυμών).&#10;&#10;Άκρως οξειδωτικές συνθήκες  (όζον, ελεύθερες ρίζες υπεροξειδίων, και λοιπά) προκαλούν οξειδωτικό στρες , πιθανόν καταστροφικό,&#10;Τα αερόβια βακτήρια έχουν μηχανισμούς απόκρισης στο οξειδωτικό στρες (superoxide dismutase, catalase), που δεσμεύουν ελεύθερες ρίζες.&#10;"/>
          <p:cNvSpPr/>
          <p:nvPr>
            <p:custDataLst>
              <p:tags r:id="rId2"/>
            </p:custDataLst>
          </p:nvPr>
        </p:nvSpPr>
        <p:spPr>
          <a:xfrm>
            <a:off x="467544" y="1659572"/>
            <a:ext cx="8219256" cy="3785652"/>
          </a:xfrm>
          <a:prstGeom prst="rect">
            <a:avLst/>
          </a:prstGeom>
        </p:spPr>
        <p:txBody>
          <a:bodyPr wrap="square">
            <a:spAutoFit/>
          </a:bodyPr>
          <a:lstStyle/>
          <a:p>
            <a:r>
              <a:rPr lang="el-GR" sz="2400" dirty="0">
                <a:solidFill>
                  <a:schemeClr val="accent4"/>
                </a:solidFill>
                <a:sym typeface="Symbol" pitchFamily="18" charset="2"/>
              </a:rPr>
              <a:t>Οι ζυμωτικοί οργανισμοί (ζύμες, γαλακτικά) παράγουν οργανικά οξέα, αιθανόλη, ακετόνη, </a:t>
            </a:r>
            <a:r>
              <a:rPr lang="el-GR" sz="2400" dirty="0" err="1">
                <a:solidFill>
                  <a:schemeClr val="accent4"/>
                </a:solidFill>
                <a:sym typeface="Symbol" pitchFamily="18" charset="2"/>
              </a:rPr>
              <a:t>αναεροβίως</a:t>
            </a:r>
            <a:r>
              <a:rPr lang="el-GR" sz="2400" dirty="0">
                <a:solidFill>
                  <a:schemeClr val="accent4"/>
                </a:solidFill>
                <a:sym typeface="Symbol" pitchFamily="18" charset="2"/>
              </a:rPr>
              <a:t> </a:t>
            </a:r>
            <a:r>
              <a:rPr lang="en-US" sz="2400" dirty="0">
                <a:sym typeface="Symbol" pitchFamily="18" charset="2"/>
              </a:rPr>
              <a:t>(</a:t>
            </a:r>
            <a:r>
              <a:rPr lang="el-GR" sz="2400" dirty="0">
                <a:sym typeface="Symbol" pitchFamily="18" charset="2"/>
              </a:rPr>
              <a:t>σημαντικός ο ρόλος του οξυγόνου σε ζυμώσεις ζυμών</a:t>
            </a:r>
            <a:r>
              <a:rPr lang="en-US" sz="2400" dirty="0" smtClean="0">
                <a:sym typeface="Symbol" pitchFamily="18" charset="2"/>
              </a:rPr>
              <a:t>)</a:t>
            </a:r>
            <a:r>
              <a:rPr lang="el-GR" sz="2400" dirty="0" smtClean="0">
                <a:sym typeface="Symbol" pitchFamily="18" charset="2"/>
              </a:rPr>
              <a:t>.</a:t>
            </a:r>
            <a:endParaRPr lang="el-GR" sz="2400" dirty="0">
              <a:sym typeface="Symbol" pitchFamily="18" charset="2"/>
            </a:endParaRPr>
          </a:p>
          <a:p>
            <a:endParaRPr lang="en-US" sz="2400" dirty="0"/>
          </a:p>
          <a:p>
            <a:r>
              <a:rPr lang="el-GR" sz="2400" dirty="0">
                <a:solidFill>
                  <a:schemeClr val="accent4"/>
                </a:solidFill>
              </a:rPr>
              <a:t>Άκρως οξειδωτικές συνθήκες  (όζον, ελεύθερες ρίζες υπεροξειδίων, κλπ) προκαλούν οξειδωτικό στρες , πιθανόν </a:t>
            </a:r>
            <a:r>
              <a:rPr lang="el-GR" sz="2400" dirty="0" smtClean="0">
                <a:solidFill>
                  <a:schemeClr val="accent4"/>
                </a:solidFill>
              </a:rPr>
              <a:t>καταστροφικό,</a:t>
            </a:r>
            <a:endParaRPr lang="en-US" sz="2400" dirty="0">
              <a:solidFill>
                <a:schemeClr val="accent4"/>
              </a:solidFill>
            </a:endParaRPr>
          </a:p>
          <a:p>
            <a:pPr marL="342900" indent="-342900">
              <a:buFont typeface="Wingdings" panose="05000000000000000000" pitchFamily="2" charset="2"/>
              <a:buChar char="§"/>
            </a:pPr>
            <a:r>
              <a:rPr lang="el-GR" sz="2400" dirty="0"/>
              <a:t>Τα αερόβια βακτήρια έχουν μηχανισμούς απόκρισης στο οξειδωτικό στρες (</a:t>
            </a:r>
            <a:r>
              <a:rPr lang="en-US" sz="2400" dirty="0">
                <a:solidFill>
                  <a:schemeClr val="accent4"/>
                </a:solidFill>
              </a:rPr>
              <a:t>superoxide dismutase</a:t>
            </a:r>
            <a:r>
              <a:rPr lang="el-GR" sz="2400" dirty="0">
                <a:solidFill>
                  <a:schemeClr val="accent4"/>
                </a:solidFill>
              </a:rPr>
              <a:t>,</a:t>
            </a:r>
            <a:r>
              <a:rPr lang="en-US" sz="2400" dirty="0">
                <a:solidFill>
                  <a:schemeClr val="accent4"/>
                </a:solidFill>
              </a:rPr>
              <a:t> catalase), </a:t>
            </a:r>
            <a:r>
              <a:rPr lang="el-GR" sz="2400" dirty="0"/>
              <a:t>που δεσμεύουν ελεύθερες </a:t>
            </a:r>
            <a:r>
              <a:rPr lang="el-GR" sz="2400" dirty="0" smtClean="0"/>
              <a:t>ρίζες.</a:t>
            </a:r>
            <a:endParaRPr lang="el-GR" sz="2400" dirty="0"/>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23</a:t>
            </a:fld>
            <a:endParaRPr lang="el-GR" sz="1400" dirty="0"/>
          </a:p>
        </p:txBody>
      </p:sp>
    </p:spTree>
    <p:custDataLst>
      <p:tags r:id="rId1"/>
    </p:custDataLst>
    <p:extLst>
      <p:ext uri="{BB962C8B-B14F-4D97-AF65-F5344CB8AC3E}">
        <p14:creationId xmlns="" xmlns:p14="http://schemas.microsoft.com/office/powerpoint/2010/main" val="37539917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79846"/>
            <a:ext cx="8352928" cy="1332930"/>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Ενδογενείς παράγοντες ανάπτυξης</a:t>
            </a:r>
            <a:br>
              <a:rPr lang="el-GR" dirty="0"/>
            </a:br>
            <a:r>
              <a:rPr lang="el-GR" dirty="0"/>
              <a:t>(</a:t>
            </a:r>
            <a:r>
              <a:rPr lang="el-GR" dirty="0" smtClean="0"/>
              <a:t>18 </a:t>
            </a:r>
            <a:r>
              <a:rPr lang="el-GR" dirty="0"/>
              <a:t>από 22)</a:t>
            </a:r>
            <a:endParaRPr lang="el-GR" dirty="0">
              <a:latin typeface="+mn-lt"/>
            </a:endParaRPr>
          </a:p>
        </p:txBody>
      </p:sp>
      <p:sp>
        <p:nvSpPr>
          <p:cNvPr id="2" name="Ορθογώνιο 1" descr="."/>
          <p:cNvSpPr/>
          <p:nvPr/>
        </p:nvSpPr>
        <p:spPr>
          <a:xfrm>
            <a:off x="472852" y="1484784"/>
            <a:ext cx="8147248" cy="395173"/>
          </a:xfrm>
          <a:prstGeom prst="rect">
            <a:avLst/>
          </a:prstGeom>
        </p:spPr>
        <p:txBody>
          <a:bodyPr wrap="square">
            <a:spAutoFit/>
          </a:bodyPr>
          <a:lstStyle/>
          <a:p>
            <a:pPr>
              <a:lnSpc>
                <a:spcPct val="80000"/>
              </a:lnSpc>
            </a:pPr>
            <a:r>
              <a:rPr lang="el-GR" sz="2400" dirty="0"/>
              <a:t>Ανάπτυξη </a:t>
            </a:r>
            <a:r>
              <a:rPr lang="el-GR" sz="2400" dirty="0" smtClean="0"/>
              <a:t>μικροοργανισμών </a:t>
            </a:r>
            <a:r>
              <a:rPr lang="el-GR" sz="2400" dirty="0"/>
              <a:t>ανάλογα με την αντοχή σε </a:t>
            </a:r>
            <a:r>
              <a:rPr lang="el-GR" sz="2400" dirty="0" smtClean="0"/>
              <a:t>Ο2.</a:t>
            </a:r>
            <a:endParaRPr lang="el-GR" sz="2400" dirty="0"/>
          </a:p>
        </p:txBody>
      </p:sp>
      <p:pic>
        <p:nvPicPr>
          <p:cNvPr id="8" name="Picture 5" descr="εικόνα. Ανάπτυξη μικροοργανισμών ανάλογα με την αντοχή σε Οξυγόνο.&#10;"/>
          <p:cNvPicPr>
            <a:picLocks noGrp="1" noChangeAspect="1" noChangeArrowheads="1"/>
          </p:cNvPicPr>
          <p:nvPr>
            <p:ph sz="half" idx="4294967295"/>
          </p:nvPr>
        </p:nvPicPr>
        <p:blipFill>
          <a:blip r:embed="rId4" cstate="print"/>
          <a:srcRect/>
          <a:stretch>
            <a:fillRect/>
          </a:stretch>
        </p:blipFill>
        <p:spPr>
          <a:xfrm>
            <a:off x="1475656" y="1844824"/>
            <a:ext cx="6337300" cy="4508500"/>
          </a:xfrm>
          <a:prstGeom prst="rect">
            <a:avLst/>
          </a:prstGeom>
          <a:noFill/>
        </p:spPr>
      </p:pic>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24</a:t>
            </a:fld>
            <a:endParaRPr lang="el-GR" sz="1400" dirty="0"/>
          </a:p>
        </p:txBody>
      </p:sp>
    </p:spTree>
    <p:custDataLst>
      <p:tags r:id="rId1"/>
    </p:custDataLst>
    <p:extLst>
      <p:ext uri="{BB962C8B-B14F-4D97-AF65-F5344CB8AC3E}">
        <p14:creationId xmlns="" xmlns:p14="http://schemas.microsoft.com/office/powerpoint/2010/main" val="37539917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79846"/>
            <a:ext cx="8352928" cy="1116906"/>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Ενδογενείς παράγοντες ανάπτυξης</a:t>
            </a:r>
            <a:br>
              <a:rPr lang="el-GR" dirty="0"/>
            </a:br>
            <a:r>
              <a:rPr lang="el-GR" dirty="0"/>
              <a:t>(</a:t>
            </a:r>
            <a:r>
              <a:rPr lang="el-GR" dirty="0" smtClean="0"/>
              <a:t>19 </a:t>
            </a:r>
            <a:r>
              <a:rPr lang="el-GR" dirty="0"/>
              <a:t>από 22)</a:t>
            </a:r>
            <a:endParaRPr lang="el-GR" dirty="0">
              <a:latin typeface="+mn-lt"/>
            </a:endParaRPr>
          </a:p>
        </p:txBody>
      </p:sp>
      <p:sp>
        <p:nvSpPr>
          <p:cNvPr id="2" name="Ορθογώνιο 1" descr="5. Αντιμικροβιακά συστατικά τροφίμων.&#10;Αιθέρια έλαια αρωματικών φυτών, καρυκευμάτων (thymol, carvacrol, eugenol),&#10;Φαινόλες σε τσάι, κρασί, και λοιπά,&#10;Κουμαρικό, φερουλικό, καφεϊκό σε φρούτα, λαχανικά και τσάι,&#10;Γλυκοσινολίδια-Ισοκυανίδιανο, σε λάχανο, μπρόκολο,&#10;Λυσοζύμη, κοναλβουμίνη σε αυγά,&#10;Λακτοφερρίνη, λυσοζύμη, lactoperoxidase, agglutinin (rotavirus inhibitor) σε αγελαδινό γάλα,&#10;Διακετύλιο από LAB σε γαλακτοκομικά, &#10;Βακτηριοσίνες από LAB (nisin, reuterin, helveticin, mecedonicin, pedionisin),&#10;Αντιβιοτικά από Bacillus (polymixin, bacitracin), Streptomyces (streptomycin).&#10;"/>
          <p:cNvSpPr/>
          <p:nvPr>
            <p:custDataLst>
              <p:tags r:id="rId2"/>
            </p:custDataLst>
          </p:nvPr>
        </p:nvSpPr>
        <p:spPr>
          <a:xfrm>
            <a:off x="467544" y="1109057"/>
            <a:ext cx="8219256" cy="5632311"/>
          </a:xfrm>
          <a:prstGeom prst="rect">
            <a:avLst/>
          </a:prstGeom>
        </p:spPr>
        <p:txBody>
          <a:bodyPr wrap="square">
            <a:spAutoFit/>
          </a:bodyPr>
          <a:lstStyle/>
          <a:p>
            <a:r>
              <a:rPr lang="en-US" sz="2400" dirty="0">
                <a:solidFill>
                  <a:schemeClr val="tx2"/>
                </a:solidFill>
              </a:rPr>
              <a:t>5. </a:t>
            </a:r>
            <a:r>
              <a:rPr lang="el-GR" sz="2400" dirty="0" err="1">
                <a:solidFill>
                  <a:schemeClr val="tx2"/>
                </a:solidFill>
              </a:rPr>
              <a:t>Αντιμικροβιακά</a:t>
            </a:r>
            <a:r>
              <a:rPr lang="el-GR" sz="2400" dirty="0">
                <a:solidFill>
                  <a:schemeClr val="tx2"/>
                </a:solidFill>
              </a:rPr>
              <a:t> συστατικά </a:t>
            </a:r>
            <a:r>
              <a:rPr lang="el-GR" sz="2400" dirty="0" smtClean="0">
                <a:solidFill>
                  <a:schemeClr val="tx2"/>
                </a:solidFill>
              </a:rPr>
              <a:t>τροφίμων.</a:t>
            </a:r>
            <a:endParaRPr lang="en-US" sz="2400" dirty="0">
              <a:solidFill>
                <a:schemeClr val="tx2"/>
              </a:solidFill>
            </a:endParaRPr>
          </a:p>
          <a:p>
            <a:pPr marL="342900" indent="-342900">
              <a:buFont typeface="Wingdings" panose="05000000000000000000" pitchFamily="2" charset="2"/>
              <a:buChar char="§"/>
            </a:pPr>
            <a:r>
              <a:rPr lang="el-GR" sz="2400" dirty="0"/>
              <a:t>Αιθέρια έλαια αρωματικών </a:t>
            </a:r>
            <a:r>
              <a:rPr lang="el-GR" sz="2400" dirty="0" smtClean="0"/>
              <a:t>φυτών - καρυκευμάτων</a:t>
            </a:r>
            <a:r>
              <a:rPr lang="en-US" sz="2400" dirty="0" smtClean="0"/>
              <a:t> </a:t>
            </a:r>
            <a:r>
              <a:rPr lang="en-US" sz="2400" dirty="0"/>
              <a:t>(</a:t>
            </a:r>
            <a:r>
              <a:rPr lang="en-US" sz="2400" dirty="0" err="1"/>
              <a:t>thymol</a:t>
            </a:r>
            <a:r>
              <a:rPr lang="en-US" sz="2400" dirty="0"/>
              <a:t>, </a:t>
            </a:r>
            <a:r>
              <a:rPr lang="en-US" sz="2400" dirty="0" err="1"/>
              <a:t>carvacrol</a:t>
            </a:r>
            <a:r>
              <a:rPr lang="en-US" sz="2400" dirty="0"/>
              <a:t>, </a:t>
            </a:r>
            <a:r>
              <a:rPr lang="en-US" sz="2400" dirty="0" err="1"/>
              <a:t>eugenol</a:t>
            </a:r>
            <a:r>
              <a:rPr lang="en-US" sz="2400" dirty="0" smtClean="0"/>
              <a:t>)</a:t>
            </a:r>
            <a:r>
              <a:rPr lang="el-GR" sz="2400" dirty="0" smtClean="0"/>
              <a:t>,</a:t>
            </a:r>
            <a:endParaRPr lang="en-US" sz="2400" dirty="0"/>
          </a:p>
          <a:p>
            <a:pPr marL="342900" indent="-342900">
              <a:buFont typeface="Wingdings" panose="05000000000000000000" pitchFamily="2" charset="2"/>
              <a:buChar char="§"/>
            </a:pPr>
            <a:r>
              <a:rPr lang="el-GR" sz="2400" dirty="0"/>
              <a:t>Φαινόλες σε τσάι, κρασί, </a:t>
            </a:r>
            <a:r>
              <a:rPr lang="el-GR" sz="2400" dirty="0" smtClean="0"/>
              <a:t>κλπ,</a:t>
            </a:r>
            <a:endParaRPr lang="en-US" sz="2400" dirty="0"/>
          </a:p>
          <a:p>
            <a:pPr marL="342900" indent="-342900">
              <a:buFont typeface="Wingdings" panose="05000000000000000000" pitchFamily="2" charset="2"/>
              <a:buChar char="§"/>
            </a:pPr>
            <a:r>
              <a:rPr lang="el-GR" sz="2400" dirty="0" err="1"/>
              <a:t>Κουμαρικό</a:t>
            </a:r>
            <a:r>
              <a:rPr lang="el-GR" sz="2400" dirty="0"/>
              <a:t>, </a:t>
            </a:r>
            <a:r>
              <a:rPr lang="el-GR" sz="2400" dirty="0" err="1"/>
              <a:t>φερουλικό</a:t>
            </a:r>
            <a:r>
              <a:rPr lang="el-GR" sz="2400" dirty="0"/>
              <a:t>, </a:t>
            </a:r>
            <a:r>
              <a:rPr lang="el-GR" sz="2400" dirty="0" smtClean="0"/>
              <a:t>καφεϊκό σε </a:t>
            </a:r>
            <a:r>
              <a:rPr lang="el-GR" sz="2400" dirty="0"/>
              <a:t>φρούτα, λαχανικά και </a:t>
            </a:r>
            <a:r>
              <a:rPr lang="el-GR" sz="2400" dirty="0" smtClean="0"/>
              <a:t>τσάι,</a:t>
            </a:r>
            <a:endParaRPr lang="en-US" sz="2400" dirty="0"/>
          </a:p>
          <a:p>
            <a:pPr marL="342900" indent="-342900">
              <a:buFont typeface="Wingdings" panose="05000000000000000000" pitchFamily="2" charset="2"/>
              <a:buChar char="§"/>
            </a:pPr>
            <a:r>
              <a:rPr lang="el-GR" sz="2400" dirty="0" err="1"/>
              <a:t>Γλυκοσινολίδια</a:t>
            </a:r>
            <a:r>
              <a:rPr lang="el-GR" sz="2400" dirty="0"/>
              <a:t>-</a:t>
            </a:r>
            <a:r>
              <a:rPr lang="el-GR" sz="2400" dirty="0" err="1"/>
              <a:t>Ισοκυανίδιανο</a:t>
            </a:r>
            <a:r>
              <a:rPr lang="el-GR" sz="2400" dirty="0"/>
              <a:t>, σε λάχανο, </a:t>
            </a:r>
            <a:r>
              <a:rPr lang="el-GR" sz="2400" dirty="0" smtClean="0"/>
              <a:t>μπρόκολο,</a:t>
            </a:r>
            <a:endParaRPr lang="en-US" sz="2400" dirty="0"/>
          </a:p>
          <a:p>
            <a:pPr marL="342900" indent="-342900">
              <a:buFont typeface="Wingdings" panose="05000000000000000000" pitchFamily="2" charset="2"/>
              <a:buChar char="§"/>
            </a:pPr>
            <a:r>
              <a:rPr lang="el-GR" sz="2400" dirty="0" err="1"/>
              <a:t>Λυσοζύμη</a:t>
            </a:r>
            <a:r>
              <a:rPr lang="el-GR" sz="2400" dirty="0"/>
              <a:t>, </a:t>
            </a:r>
            <a:r>
              <a:rPr lang="el-GR" sz="2400" dirty="0" err="1"/>
              <a:t>κοναλβουμίνη</a:t>
            </a:r>
            <a:r>
              <a:rPr lang="el-GR" sz="2400" dirty="0"/>
              <a:t> σε </a:t>
            </a:r>
            <a:r>
              <a:rPr lang="el-GR" sz="2400" dirty="0" smtClean="0"/>
              <a:t>αυγά,</a:t>
            </a:r>
            <a:endParaRPr lang="en-US" sz="2400" dirty="0"/>
          </a:p>
          <a:p>
            <a:pPr marL="342900" indent="-342900">
              <a:buFont typeface="Wingdings" panose="05000000000000000000" pitchFamily="2" charset="2"/>
              <a:buChar char="§"/>
            </a:pPr>
            <a:r>
              <a:rPr lang="el-GR" sz="2400" dirty="0" err="1"/>
              <a:t>Λακτοφερρίνη</a:t>
            </a:r>
            <a:r>
              <a:rPr lang="el-GR" sz="2400" dirty="0"/>
              <a:t>, </a:t>
            </a:r>
            <a:r>
              <a:rPr lang="el-GR" sz="2400" dirty="0" err="1"/>
              <a:t>λυσοζύμη</a:t>
            </a:r>
            <a:r>
              <a:rPr lang="el-GR" sz="2400" dirty="0"/>
              <a:t>,</a:t>
            </a:r>
            <a:r>
              <a:rPr lang="en-US" sz="2400" dirty="0"/>
              <a:t> </a:t>
            </a:r>
            <a:r>
              <a:rPr lang="en-US" sz="2400" dirty="0" err="1"/>
              <a:t>lactoperoxidase</a:t>
            </a:r>
            <a:r>
              <a:rPr lang="en-US" sz="2400" dirty="0"/>
              <a:t>, agglutinin (rotavirus inhibitor</a:t>
            </a:r>
            <a:r>
              <a:rPr lang="el-GR" sz="2400" dirty="0"/>
              <a:t>)</a:t>
            </a:r>
            <a:r>
              <a:rPr lang="en-US" sz="2400" dirty="0"/>
              <a:t> </a:t>
            </a:r>
            <a:r>
              <a:rPr lang="el-GR" sz="2400" dirty="0"/>
              <a:t>σε αγελαδινό </a:t>
            </a:r>
            <a:r>
              <a:rPr lang="el-GR" sz="2400" dirty="0" smtClean="0"/>
              <a:t>γάλα,</a:t>
            </a:r>
            <a:endParaRPr lang="el-GR" sz="2400" dirty="0"/>
          </a:p>
          <a:p>
            <a:pPr marL="342900" indent="-342900">
              <a:buFont typeface="Wingdings" panose="05000000000000000000" pitchFamily="2" charset="2"/>
              <a:buChar char="§"/>
            </a:pPr>
            <a:r>
              <a:rPr lang="el-GR" sz="2400" dirty="0" err="1"/>
              <a:t>Διακετύλιο</a:t>
            </a:r>
            <a:r>
              <a:rPr lang="el-GR" sz="2400" dirty="0"/>
              <a:t> από </a:t>
            </a:r>
            <a:r>
              <a:rPr lang="en-US" sz="2400" dirty="0"/>
              <a:t>LAB </a:t>
            </a:r>
            <a:r>
              <a:rPr lang="el-GR" sz="2400" dirty="0"/>
              <a:t>σε </a:t>
            </a:r>
            <a:r>
              <a:rPr lang="el-GR" sz="2400" dirty="0" smtClean="0"/>
              <a:t>γαλακτοκομικά, </a:t>
            </a:r>
            <a:endParaRPr lang="en-US" sz="2400" dirty="0"/>
          </a:p>
          <a:p>
            <a:pPr marL="342900" indent="-342900">
              <a:buFont typeface="Wingdings" panose="05000000000000000000" pitchFamily="2" charset="2"/>
              <a:buChar char="§"/>
            </a:pPr>
            <a:r>
              <a:rPr lang="el-GR" sz="2400" dirty="0" err="1"/>
              <a:t>Βακτηριοσίνες</a:t>
            </a:r>
            <a:r>
              <a:rPr lang="el-GR" sz="2400" dirty="0"/>
              <a:t> από </a:t>
            </a:r>
            <a:r>
              <a:rPr lang="en-US" sz="2400" dirty="0"/>
              <a:t>LAB (</a:t>
            </a:r>
            <a:r>
              <a:rPr lang="en-US" sz="2400" dirty="0" err="1"/>
              <a:t>nisin</a:t>
            </a:r>
            <a:r>
              <a:rPr lang="en-US" sz="2400" dirty="0"/>
              <a:t>, </a:t>
            </a:r>
            <a:r>
              <a:rPr lang="en-US" sz="2400" dirty="0" err="1"/>
              <a:t>reuterin</a:t>
            </a:r>
            <a:r>
              <a:rPr lang="en-US" sz="2400" dirty="0"/>
              <a:t>, </a:t>
            </a:r>
            <a:r>
              <a:rPr lang="en-US" sz="2400" dirty="0" err="1"/>
              <a:t>helveticin</a:t>
            </a:r>
            <a:r>
              <a:rPr lang="en-US" sz="2400" dirty="0"/>
              <a:t>, </a:t>
            </a:r>
            <a:r>
              <a:rPr lang="en-US" sz="2400" dirty="0" err="1"/>
              <a:t>mecedonicin</a:t>
            </a:r>
            <a:r>
              <a:rPr lang="en-US" sz="2400" dirty="0"/>
              <a:t>, </a:t>
            </a:r>
            <a:r>
              <a:rPr lang="en-US" sz="2400" dirty="0" err="1"/>
              <a:t>pedionisin</a:t>
            </a:r>
            <a:r>
              <a:rPr lang="en-US" sz="2400" dirty="0" smtClean="0"/>
              <a:t>)</a:t>
            </a:r>
            <a:r>
              <a:rPr lang="el-GR" sz="2400" dirty="0" smtClean="0"/>
              <a:t>,</a:t>
            </a:r>
            <a:endParaRPr lang="en-US" sz="2400" dirty="0"/>
          </a:p>
          <a:p>
            <a:pPr marL="342900" indent="-342900">
              <a:buFont typeface="Wingdings" panose="05000000000000000000" pitchFamily="2" charset="2"/>
              <a:buChar char="§"/>
            </a:pPr>
            <a:r>
              <a:rPr lang="el-GR" sz="2400" dirty="0"/>
              <a:t>Αντιβιοτικά από </a:t>
            </a:r>
            <a:r>
              <a:rPr lang="en-US" sz="2400" dirty="0"/>
              <a:t>Bacillus (</a:t>
            </a:r>
            <a:r>
              <a:rPr lang="en-US" sz="2400" dirty="0" err="1"/>
              <a:t>polymixin</a:t>
            </a:r>
            <a:r>
              <a:rPr lang="en-US" sz="2400" dirty="0"/>
              <a:t>, bacitracin), Streptomyces (streptomycin</a:t>
            </a:r>
            <a:r>
              <a:rPr lang="en-US" sz="2400" dirty="0" smtClean="0"/>
              <a:t>)</a:t>
            </a:r>
            <a:r>
              <a:rPr lang="el-GR" sz="2400" dirty="0" smtClean="0"/>
              <a:t>.</a:t>
            </a:r>
            <a:r>
              <a:rPr lang="el-GR" sz="2400" dirty="0" smtClean="0">
                <a:solidFill>
                  <a:srgbClr val="FFFF00"/>
                </a:solidFill>
              </a:rPr>
              <a:t>.</a:t>
            </a:r>
            <a:endParaRPr lang="en-US" sz="2400" dirty="0"/>
          </a:p>
        </p:txBody>
      </p:sp>
      <p:sp>
        <p:nvSpPr>
          <p:cNvPr id="5" name="Θέση υποσέλιδου 3" descr="."/>
          <p:cNvSpPr txBox="1">
            <a:spLocks/>
          </p:cNvSpPr>
          <p:nvPr/>
        </p:nvSpPr>
        <p:spPr>
          <a:xfrm>
            <a:off x="3181325" y="6310139"/>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25</a:t>
            </a:fld>
            <a:endParaRPr lang="el-GR" sz="1400" dirty="0"/>
          </a:p>
        </p:txBody>
      </p:sp>
    </p:spTree>
    <p:custDataLst>
      <p:tags r:id="rId1"/>
    </p:custDataLst>
    <p:extLst>
      <p:ext uri="{BB962C8B-B14F-4D97-AF65-F5344CB8AC3E}">
        <p14:creationId xmlns="" xmlns:p14="http://schemas.microsoft.com/office/powerpoint/2010/main" val="37539917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79846"/>
            <a:ext cx="8352928" cy="1188914"/>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Ενδογενείς παράγοντες ανάπτυξης</a:t>
            </a:r>
            <a:br>
              <a:rPr lang="el-GR" dirty="0"/>
            </a:br>
            <a:r>
              <a:rPr lang="el-GR" dirty="0" smtClean="0"/>
              <a:t>(20 </a:t>
            </a:r>
            <a:r>
              <a:rPr lang="el-GR" dirty="0"/>
              <a:t>από 22)</a:t>
            </a:r>
            <a:endParaRPr lang="el-GR" dirty="0">
              <a:latin typeface="+mn-lt"/>
            </a:endParaRPr>
          </a:p>
        </p:txBody>
      </p:sp>
      <p:sp>
        <p:nvSpPr>
          <p:cNvPr id="2" name="Ορθογώνιο 1" descr="Τρόπος δράσης.&#10;Lactoperoxidase system (lactoperoxidase, thiocyanate, H2O2), δρά εναντίον  Gram minus  ψυχρόφιλων βακτηρίων, μειώνει τις τιμές D της απαιτούμενης θερμικής επεξεργασίας, &#10;Λυσοζύμη: υδρολύει κυτταρικό τοίχωμα σε Gram plus, &#10;Αιθέρια έλαια: ευρεία δράση (αναστολή ενζύμων),&#10;Διακετύλιο : βακτηριοκτόνο μέσω της αδρανοποίησης της αργινίνης σε ένζυμα.&#10;"/>
          <p:cNvSpPr/>
          <p:nvPr/>
        </p:nvSpPr>
        <p:spPr>
          <a:xfrm>
            <a:off x="467544" y="1859340"/>
            <a:ext cx="8219256" cy="3046988"/>
          </a:xfrm>
          <a:prstGeom prst="rect">
            <a:avLst/>
          </a:prstGeom>
        </p:spPr>
        <p:txBody>
          <a:bodyPr wrap="square">
            <a:spAutoFit/>
          </a:bodyPr>
          <a:lstStyle/>
          <a:p>
            <a:r>
              <a:rPr lang="el-GR" sz="2400" dirty="0">
                <a:solidFill>
                  <a:schemeClr val="accent4"/>
                </a:solidFill>
              </a:rPr>
              <a:t>Τρόπος </a:t>
            </a:r>
            <a:r>
              <a:rPr lang="el-GR" sz="2400" dirty="0" smtClean="0">
                <a:solidFill>
                  <a:schemeClr val="accent4"/>
                </a:solidFill>
              </a:rPr>
              <a:t>δράσης.</a:t>
            </a:r>
            <a:endParaRPr lang="en-US" sz="2400" dirty="0">
              <a:solidFill>
                <a:schemeClr val="accent4"/>
              </a:solidFill>
            </a:endParaRPr>
          </a:p>
          <a:p>
            <a:pPr marL="342900" indent="-342900">
              <a:buFont typeface="Wingdings" panose="05000000000000000000" pitchFamily="2" charset="2"/>
              <a:buChar char="§"/>
            </a:pPr>
            <a:r>
              <a:rPr lang="en-US" sz="2400" dirty="0" err="1"/>
              <a:t>Lactoperoxidase</a:t>
            </a:r>
            <a:r>
              <a:rPr lang="en-US" sz="2400" dirty="0"/>
              <a:t> system (</a:t>
            </a:r>
            <a:r>
              <a:rPr lang="en-US" sz="2400" dirty="0" err="1"/>
              <a:t>lactoperoxidase</a:t>
            </a:r>
            <a:r>
              <a:rPr lang="en-US" sz="2400" dirty="0"/>
              <a:t>, </a:t>
            </a:r>
            <a:r>
              <a:rPr lang="en-US" sz="2400" dirty="0" err="1"/>
              <a:t>thiocyanate</a:t>
            </a:r>
            <a:r>
              <a:rPr lang="en-US" sz="2400" dirty="0"/>
              <a:t>, H</a:t>
            </a:r>
            <a:r>
              <a:rPr lang="en-US" sz="2400" baseline="-25000" dirty="0"/>
              <a:t>2</a:t>
            </a:r>
            <a:r>
              <a:rPr lang="en-US" sz="2400" dirty="0"/>
              <a:t>O</a:t>
            </a:r>
            <a:r>
              <a:rPr lang="en-US" sz="2400" baseline="-25000" dirty="0"/>
              <a:t>2</a:t>
            </a:r>
            <a:r>
              <a:rPr lang="en-US" sz="2400" dirty="0"/>
              <a:t>): </a:t>
            </a:r>
            <a:r>
              <a:rPr lang="el-GR" sz="2400" dirty="0" err="1"/>
              <a:t>δρά</a:t>
            </a:r>
            <a:r>
              <a:rPr lang="el-GR" sz="2400" dirty="0"/>
              <a:t> εναντίον </a:t>
            </a:r>
            <a:r>
              <a:rPr lang="en-US" sz="2400" dirty="0"/>
              <a:t> Gram- </a:t>
            </a:r>
            <a:r>
              <a:rPr lang="el-GR" sz="2400" dirty="0"/>
              <a:t>ψυχρόφιλων βακτηρίων, μειώνει τις τιμές </a:t>
            </a:r>
            <a:r>
              <a:rPr lang="en-US" sz="2400" dirty="0"/>
              <a:t>D </a:t>
            </a:r>
            <a:r>
              <a:rPr lang="el-GR" sz="2400" dirty="0"/>
              <a:t>της απαιτούμενης θερμικής </a:t>
            </a:r>
            <a:r>
              <a:rPr lang="el-GR" sz="2400" dirty="0" smtClean="0"/>
              <a:t>επεξεργασίας,</a:t>
            </a:r>
            <a:r>
              <a:rPr lang="en-US" sz="2400" dirty="0" smtClean="0"/>
              <a:t> </a:t>
            </a:r>
            <a:endParaRPr lang="en-US" sz="2400" dirty="0"/>
          </a:p>
          <a:p>
            <a:pPr marL="342900" indent="-342900">
              <a:buFont typeface="Wingdings" panose="05000000000000000000" pitchFamily="2" charset="2"/>
              <a:buChar char="§"/>
            </a:pPr>
            <a:r>
              <a:rPr lang="el-GR" sz="2400" dirty="0" err="1"/>
              <a:t>Λυσοζύμη</a:t>
            </a:r>
            <a:r>
              <a:rPr lang="en-US" sz="2400" dirty="0"/>
              <a:t>: </a:t>
            </a:r>
            <a:r>
              <a:rPr lang="el-GR" sz="2400" dirty="0" err="1"/>
              <a:t>υδρολύει</a:t>
            </a:r>
            <a:r>
              <a:rPr lang="el-GR" sz="2400" dirty="0"/>
              <a:t> κυτταρικό τοίχωμα σε</a:t>
            </a:r>
            <a:r>
              <a:rPr lang="en-US" sz="2400" dirty="0"/>
              <a:t> Gram</a:t>
            </a:r>
            <a:r>
              <a:rPr lang="en-US" sz="2400" dirty="0" smtClean="0"/>
              <a:t>+</a:t>
            </a:r>
            <a:r>
              <a:rPr lang="el-GR" sz="2400" dirty="0" smtClean="0"/>
              <a:t>,</a:t>
            </a:r>
            <a:r>
              <a:rPr lang="en-US" sz="2400" dirty="0" smtClean="0"/>
              <a:t> </a:t>
            </a:r>
            <a:endParaRPr lang="en-US" sz="2400" dirty="0"/>
          </a:p>
          <a:p>
            <a:pPr marL="342900" indent="-342900">
              <a:buFont typeface="Wingdings" panose="05000000000000000000" pitchFamily="2" charset="2"/>
              <a:buChar char="§"/>
            </a:pPr>
            <a:r>
              <a:rPr lang="el-GR" sz="2400" dirty="0"/>
              <a:t>Αιθέρια έλαια: ευρεία δράση (αναστολή ενζύμων</a:t>
            </a:r>
            <a:r>
              <a:rPr lang="el-GR" sz="2400" dirty="0" smtClean="0"/>
              <a:t>),</a:t>
            </a:r>
            <a:endParaRPr lang="en-US" sz="2400" dirty="0"/>
          </a:p>
          <a:p>
            <a:pPr marL="342900" indent="-342900">
              <a:buFont typeface="Wingdings" panose="05000000000000000000" pitchFamily="2" charset="2"/>
              <a:buChar char="§"/>
            </a:pPr>
            <a:r>
              <a:rPr lang="el-GR" sz="2400" dirty="0" err="1"/>
              <a:t>Διακετύλιο</a:t>
            </a:r>
            <a:r>
              <a:rPr lang="el-GR" sz="2400" dirty="0"/>
              <a:t> </a:t>
            </a:r>
            <a:r>
              <a:rPr lang="en-US" sz="2400" dirty="0"/>
              <a:t>: </a:t>
            </a:r>
            <a:r>
              <a:rPr lang="el-GR" sz="2400" dirty="0"/>
              <a:t>βακτηριοκτόνο μέσω της αδρανοποίησης της </a:t>
            </a:r>
            <a:r>
              <a:rPr lang="el-GR" sz="2400" dirty="0" err="1"/>
              <a:t>αργινίνης</a:t>
            </a:r>
            <a:r>
              <a:rPr lang="el-GR" sz="2400" dirty="0"/>
              <a:t> σε </a:t>
            </a:r>
            <a:r>
              <a:rPr lang="el-GR" sz="2400" dirty="0" smtClean="0"/>
              <a:t>ένζυμα.</a:t>
            </a:r>
            <a:endParaRPr lang="el-GR" sz="2400" dirty="0"/>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26</a:t>
            </a:fld>
            <a:endParaRPr lang="el-GR" sz="1400" dirty="0"/>
          </a:p>
        </p:txBody>
      </p:sp>
    </p:spTree>
    <p:custDataLst>
      <p:tags r:id="rId1"/>
    </p:custDataLst>
    <p:extLst>
      <p:ext uri="{BB962C8B-B14F-4D97-AF65-F5344CB8AC3E}">
        <p14:creationId xmlns="" xmlns:p14="http://schemas.microsoft.com/office/powerpoint/2010/main" val="37539917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27384"/>
            <a:ext cx="8352928" cy="1224136"/>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Ενδογενείς παράγοντες ανάπτυξης</a:t>
            </a:r>
            <a:br>
              <a:rPr lang="el-GR" dirty="0"/>
            </a:br>
            <a:r>
              <a:rPr lang="el-GR" dirty="0" smtClean="0"/>
              <a:t>(21 </a:t>
            </a:r>
            <a:r>
              <a:rPr lang="el-GR" dirty="0"/>
              <a:t>από 22)</a:t>
            </a:r>
            <a:endParaRPr lang="el-GR" dirty="0">
              <a:latin typeface="+mn-lt"/>
            </a:endParaRPr>
          </a:p>
        </p:txBody>
      </p:sp>
      <p:sp>
        <p:nvSpPr>
          <p:cNvPr id="2" name="Ορθογώνιο 1" descr="."/>
          <p:cNvSpPr/>
          <p:nvPr>
            <p:custDataLst>
              <p:tags r:id="rId2"/>
            </p:custDataLst>
          </p:nvPr>
        </p:nvSpPr>
        <p:spPr>
          <a:xfrm>
            <a:off x="467544" y="1157843"/>
            <a:ext cx="8219256" cy="830997"/>
          </a:xfrm>
          <a:prstGeom prst="rect">
            <a:avLst/>
          </a:prstGeom>
        </p:spPr>
        <p:txBody>
          <a:bodyPr wrap="square">
            <a:spAutoFit/>
          </a:bodyPr>
          <a:lstStyle/>
          <a:p>
            <a:r>
              <a:rPr lang="en-US" sz="2400" dirty="0"/>
              <a:t>“</a:t>
            </a:r>
            <a:r>
              <a:rPr lang="el-GR" sz="2400" dirty="0"/>
              <a:t>Γαλακτικός ανταγωνισμός</a:t>
            </a:r>
            <a:r>
              <a:rPr lang="en-US" sz="2400" dirty="0"/>
              <a:t>” </a:t>
            </a:r>
            <a:r>
              <a:rPr lang="el-GR" sz="2400" dirty="0"/>
              <a:t>των </a:t>
            </a:r>
            <a:r>
              <a:rPr lang="en-US" sz="2400" dirty="0"/>
              <a:t>Lb. </a:t>
            </a:r>
            <a:r>
              <a:rPr lang="en-US" sz="2400" dirty="0" err="1"/>
              <a:t>plantarum</a:t>
            </a:r>
            <a:r>
              <a:rPr lang="en-US" sz="2400" dirty="0"/>
              <a:t> </a:t>
            </a:r>
            <a:r>
              <a:rPr lang="el-GR" sz="2400" dirty="0"/>
              <a:t>ή</a:t>
            </a:r>
            <a:r>
              <a:rPr lang="en-US" sz="2400" dirty="0"/>
              <a:t> P. </a:t>
            </a:r>
            <a:r>
              <a:rPr lang="en-US" sz="2400" dirty="0" err="1"/>
              <a:t>cerevisiae</a:t>
            </a:r>
            <a:r>
              <a:rPr lang="el-GR" sz="2400" dirty="0"/>
              <a:t> ενάντια στο </a:t>
            </a:r>
            <a:r>
              <a:rPr lang="en-US" sz="2400" dirty="0"/>
              <a:t>S. aureus </a:t>
            </a:r>
            <a:r>
              <a:rPr lang="el-GR" sz="2400" dirty="0"/>
              <a:t>σε μαγειρεμένο κρέας </a:t>
            </a:r>
            <a:r>
              <a:rPr lang="el-GR" sz="2400" dirty="0" smtClean="0"/>
              <a:t>κοτόπουλου.</a:t>
            </a:r>
            <a:endParaRPr lang="el-GR" sz="2400" dirty="0"/>
          </a:p>
        </p:txBody>
      </p:sp>
      <p:pic>
        <p:nvPicPr>
          <p:cNvPr id="10" name="Picture 4" descr="Εικόνα. “Γαλακτικός ανταγωνισμός” των Lb. plantarum ή P. cerevisiae ενάντια στο S. aureus σε μαγειρεμένο κρέας κοτόπουλου.&#10;"/>
          <p:cNvPicPr>
            <a:picLocks noGrp="1" noChangeAspect="1" noChangeArrowheads="1"/>
          </p:cNvPicPr>
          <p:nvPr>
            <p:ph sz="half" idx="4294967295"/>
          </p:nvPr>
        </p:nvPicPr>
        <p:blipFill>
          <a:blip r:embed="rId5" cstate="print"/>
          <a:srcRect/>
          <a:stretch>
            <a:fillRect/>
          </a:stretch>
        </p:blipFill>
        <p:spPr>
          <a:xfrm>
            <a:off x="1151756" y="1990493"/>
            <a:ext cx="6732612" cy="4390835"/>
          </a:xfrm>
          <a:prstGeom prst="rect">
            <a:avLst/>
          </a:prstGeom>
          <a:noFill/>
        </p:spPr>
      </p:pic>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27</a:t>
            </a:fld>
            <a:endParaRPr lang="el-GR" sz="1400" dirty="0"/>
          </a:p>
        </p:txBody>
      </p:sp>
    </p:spTree>
    <p:custDataLst>
      <p:tags r:id="rId1"/>
    </p:custDataLst>
    <p:extLst>
      <p:ext uri="{BB962C8B-B14F-4D97-AF65-F5344CB8AC3E}">
        <p14:creationId xmlns="" xmlns:p14="http://schemas.microsoft.com/office/powerpoint/2010/main" val="37539917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79846"/>
            <a:ext cx="8352928" cy="1260922"/>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Ενδογενείς παράγοντες ανάπτυξης</a:t>
            </a:r>
            <a:br>
              <a:rPr lang="el-GR" dirty="0"/>
            </a:br>
            <a:r>
              <a:rPr lang="el-GR" dirty="0"/>
              <a:t>(</a:t>
            </a:r>
            <a:r>
              <a:rPr lang="el-GR" dirty="0" smtClean="0"/>
              <a:t>22 </a:t>
            </a:r>
            <a:r>
              <a:rPr lang="el-GR" dirty="0"/>
              <a:t>από </a:t>
            </a:r>
            <a:r>
              <a:rPr lang="el-GR" dirty="0" smtClean="0"/>
              <a:t>22)</a:t>
            </a:r>
            <a:endParaRPr lang="el-GR" dirty="0">
              <a:latin typeface="+mn-lt"/>
            </a:endParaRPr>
          </a:p>
        </p:txBody>
      </p:sp>
      <p:sp>
        <p:nvSpPr>
          <p:cNvPr id="11" name="Ορθογώνιο 10" descr="6. Δομή-σχήμα τροφίμου.&#10;Φυσική προστασία σε αυγά (κέλυφος), καρπούς με κέλυφος, φρούτα (επιδερμίδα) κρέας-ψάρια (δέρμα), &#10;Μόλις διαταραχθεί η ακεραιότητα της επιφάνειας ενός τροφίμου (ιδίως σε φρούτα-λαχανικά), τα μικρόβια διεισδύουν,  &#10;Κιμάς : πιο ευαλλοίωτος από ότι ένα ενιαίο τεμάχιο κρέατος (μεγαλύτερη εκτεθειμένη επιφάνεια),&#10;Υγρά-ρευστά τρόφιμα : πιο ευαλλοίωτα από ότι στερεά με παρόμοια σύνθεση (ευκολότερη διάχυση μικροβίων στο υπόστρωμα),&#10;Πρόβλημα: ανομοιόμορφη θερμική επεξεργασία ή ψύξη ή ακτινοβολία σε τεμάχια διαφορετικών μεγεθών. &#10;"/>
          <p:cNvSpPr/>
          <p:nvPr>
            <p:custDataLst>
              <p:tags r:id="rId2"/>
            </p:custDataLst>
          </p:nvPr>
        </p:nvSpPr>
        <p:spPr>
          <a:xfrm>
            <a:off x="467544" y="1415673"/>
            <a:ext cx="8219256" cy="4893647"/>
          </a:xfrm>
          <a:prstGeom prst="rect">
            <a:avLst/>
          </a:prstGeom>
        </p:spPr>
        <p:txBody>
          <a:bodyPr wrap="square">
            <a:spAutoFit/>
          </a:bodyPr>
          <a:lstStyle/>
          <a:p>
            <a:r>
              <a:rPr lang="en-US" sz="2400" dirty="0">
                <a:solidFill>
                  <a:schemeClr val="tx2"/>
                </a:solidFill>
              </a:rPr>
              <a:t>6. </a:t>
            </a:r>
            <a:r>
              <a:rPr lang="el-GR" sz="2400" dirty="0">
                <a:solidFill>
                  <a:schemeClr val="tx2"/>
                </a:solidFill>
              </a:rPr>
              <a:t>Δομή-σχήμα </a:t>
            </a:r>
            <a:r>
              <a:rPr lang="el-GR" sz="2400" dirty="0" smtClean="0">
                <a:solidFill>
                  <a:schemeClr val="tx2"/>
                </a:solidFill>
              </a:rPr>
              <a:t>τροφίμου.</a:t>
            </a:r>
            <a:endParaRPr lang="en-US" sz="2400" dirty="0">
              <a:solidFill>
                <a:schemeClr val="tx2"/>
              </a:solidFill>
            </a:endParaRPr>
          </a:p>
          <a:p>
            <a:pPr marL="342900" indent="-342900">
              <a:buClr>
                <a:schemeClr val="tx1"/>
              </a:buClr>
              <a:buFont typeface="Wingdings" panose="05000000000000000000" pitchFamily="2" charset="2"/>
              <a:buChar char="§"/>
            </a:pPr>
            <a:r>
              <a:rPr lang="el-GR" sz="2400" dirty="0"/>
              <a:t>Φυσική προστασία σε αυγά (κέλυφος), καρπούς με κέλυφος, φρούτα (επιδερμίδα) κρέας-ψάρια (δέρμα</a:t>
            </a:r>
            <a:r>
              <a:rPr lang="el-GR" sz="2400" dirty="0" smtClean="0"/>
              <a:t>), </a:t>
            </a:r>
            <a:endParaRPr lang="el-GR" sz="2400" dirty="0"/>
          </a:p>
          <a:p>
            <a:pPr marL="342900" indent="-342900">
              <a:buClr>
                <a:schemeClr val="tx1"/>
              </a:buClr>
              <a:buFont typeface="Wingdings" panose="05000000000000000000" pitchFamily="2" charset="2"/>
              <a:buChar char="§"/>
            </a:pPr>
            <a:r>
              <a:rPr lang="el-GR" sz="2400" dirty="0"/>
              <a:t>Μόλις διαταραχθεί η ακεραιότητα της επιφάνειας ενός τροφίμου (ιδίως σε φρούτα-λαχανικά), τα μικρόβια </a:t>
            </a:r>
            <a:r>
              <a:rPr lang="el-GR" sz="2400" dirty="0" smtClean="0"/>
              <a:t>διεισδύουν, </a:t>
            </a:r>
            <a:r>
              <a:rPr lang="en-US" sz="2400" dirty="0" smtClean="0"/>
              <a:t> </a:t>
            </a:r>
            <a:endParaRPr lang="en-US" sz="2400" dirty="0"/>
          </a:p>
          <a:p>
            <a:pPr marL="342900" indent="-342900">
              <a:buClr>
                <a:schemeClr val="tx1"/>
              </a:buClr>
              <a:buFont typeface="Wingdings" panose="05000000000000000000" pitchFamily="2" charset="2"/>
              <a:buChar char="§"/>
            </a:pPr>
            <a:r>
              <a:rPr lang="el-GR" sz="2400" dirty="0"/>
              <a:t>Κιμάς : πιο </a:t>
            </a:r>
            <a:r>
              <a:rPr lang="el-GR" sz="2400" dirty="0" err="1"/>
              <a:t>ευαλλοίωτος</a:t>
            </a:r>
            <a:r>
              <a:rPr lang="el-GR" sz="2400" dirty="0"/>
              <a:t> από ότι ένα ενιαίο τεμάχιο κρέατος (μεγαλύτερη εκτεθειμένη επιφάνεια</a:t>
            </a:r>
            <a:r>
              <a:rPr lang="el-GR" sz="2400" dirty="0" smtClean="0"/>
              <a:t>),</a:t>
            </a:r>
            <a:endParaRPr lang="el-GR" sz="2400" dirty="0"/>
          </a:p>
          <a:p>
            <a:pPr marL="342900" indent="-342900">
              <a:buClr>
                <a:schemeClr val="tx1"/>
              </a:buClr>
              <a:buFont typeface="Wingdings" panose="05000000000000000000" pitchFamily="2" charset="2"/>
              <a:buChar char="§"/>
            </a:pPr>
            <a:r>
              <a:rPr lang="el-GR" sz="2400" dirty="0"/>
              <a:t>Υγρά-ρευστά τρόφιμα : πιο </a:t>
            </a:r>
            <a:r>
              <a:rPr lang="el-GR" sz="2400" dirty="0" err="1"/>
              <a:t>ευαλλοίωτα</a:t>
            </a:r>
            <a:r>
              <a:rPr lang="el-GR" sz="2400" dirty="0"/>
              <a:t> από ότι στερεά με παρόμοια σύνθεση (ευκολότερη διάχυση μικροβίων στο υπόστρωμα</a:t>
            </a:r>
            <a:r>
              <a:rPr lang="el-GR" sz="2400" dirty="0" smtClean="0"/>
              <a:t>),</a:t>
            </a:r>
            <a:endParaRPr lang="el-GR" sz="2400" dirty="0"/>
          </a:p>
          <a:p>
            <a:pPr marL="342900" indent="-342900">
              <a:buClr>
                <a:schemeClr val="tx1"/>
              </a:buClr>
              <a:buFont typeface="Wingdings" panose="05000000000000000000" pitchFamily="2" charset="2"/>
              <a:buChar char="§"/>
            </a:pPr>
            <a:r>
              <a:rPr lang="el-GR" sz="2400" dirty="0">
                <a:solidFill>
                  <a:schemeClr val="accent4"/>
                </a:solidFill>
              </a:rPr>
              <a:t>Πρόβλημα: </a:t>
            </a:r>
            <a:r>
              <a:rPr lang="el-GR" sz="2400" dirty="0"/>
              <a:t>ανομοιόμορφη θερμική επεξεργασία ή ψύξη ή ακτινοβολία σε τεμάχια διαφορετικών </a:t>
            </a:r>
            <a:r>
              <a:rPr lang="el-GR" sz="2400" dirty="0" smtClean="0"/>
              <a:t>μεγεθών. </a:t>
            </a:r>
            <a:endParaRPr lang="en-US" sz="2400" dirty="0"/>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28</a:t>
            </a:fld>
            <a:endParaRPr lang="el-GR" sz="1400" dirty="0"/>
          </a:p>
        </p:txBody>
      </p:sp>
    </p:spTree>
    <p:custDataLst>
      <p:tags r:id="rId1"/>
    </p:custDataLst>
    <p:extLst>
      <p:ext uri="{BB962C8B-B14F-4D97-AF65-F5344CB8AC3E}">
        <p14:creationId xmlns="" xmlns:p14="http://schemas.microsoft.com/office/powerpoint/2010/main" val="37539917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79846"/>
            <a:ext cx="8352928" cy="1260922"/>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pPr lvl="0">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smtClean="0"/>
              <a:t>Εξωγενείς </a:t>
            </a:r>
            <a:r>
              <a:rPr lang="el-GR" dirty="0"/>
              <a:t>παράγοντες ανάπτυξης</a:t>
            </a:r>
            <a:br>
              <a:rPr lang="el-GR" dirty="0"/>
            </a:br>
            <a:r>
              <a:rPr lang="el-GR" dirty="0" smtClean="0"/>
              <a:t>(1 </a:t>
            </a:r>
            <a:r>
              <a:rPr lang="el-GR" dirty="0"/>
              <a:t>από </a:t>
            </a:r>
            <a:r>
              <a:rPr lang="el-GR" dirty="0" smtClean="0"/>
              <a:t>12</a:t>
            </a:r>
            <a:r>
              <a:rPr lang="el-GR" dirty="0"/>
              <a:t>)</a:t>
            </a:r>
            <a:endParaRPr lang="el-GR" dirty="0">
              <a:latin typeface="+mn-lt"/>
            </a:endParaRPr>
          </a:p>
        </p:txBody>
      </p:sp>
      <p:sp>
        <p:nvSpPr>
          <p:cNvPr id="2" name="Ορθογώνιο 1" descr="1. Θερμοκρασία.&#10;Η θερμοκρασία επηρεάζει την ενζυμική δραστηριότητα και άρα τον μικροβιακό μεταβολισμό και την ανάπτυξη (περίπου μείωση ή αύξηση ενζυμικής ενεργότητας για κάθε μετατόπιση της θερμοκρασίας κατά 10 βαθμούς κελσίου)&#10;Τα μικρόβια έχουν ελάχιστη, μέγιστη και βέλτιστη θερμοκρασία ανάπτυξης&#10;Λίγο πάνω από την μέγιστη Θερμοκρασία, Tmax, (περίπου 10βαθμούς κελσίου μεγαλύτερο του Tmax), προκαλείται θανάτωση&#10;Κάτω από την ελάχιστη θερμοκρασία, Tmin, προκαλείται αναστολή αλλά όχι θάνατος  (εξαίρεση: κάποια κύτταρα τραυματίζονται κατά την ψύξη ή ιδίως την κατάψυξη και μπορεί να θανατωθούν&#10;"/>
          <p:cNvSpPr/>
          <p:nvPr>
            <p:custDataLst>
              <p:tags r:id="rId2"/>
            </p:custDataLst>
          </p:nvPr>
        </p:nvSpPr>
        <p:spPr>
          <a:xfrm>
            <a:off x="467544" y="1412776"/>
            <a:ext cx="8219256" cy="4524315"/>
          </a:xfrm>
          <a:prstGeom prst="rect">
            <a:avLst/>
          </a:prstGeom>
        </p:spPr>
        <p:txBody>
          <a:bodyPr wrap="square">
            <a:spAutoFit/>
          </a:bodyPr>
          <a:lstStyle/>
          <a:p>
            <a:r>
              <a:rPr lang="en-US" sz="2400" dirty="0">
                <a:solidFill>
                  <a:schemeClr val="tx2"/>
                </a:solidFill>
              </a:rPr>
              <a:t>1. </a:t>
            </a:r>
            <a:r>
              <a:rPr lang="el-GR" sz="2400" dirty="0" smtClean="0">
                <a:solidFill>
                  <a:schemeClr val="tx2"/>
                </a:solidFill>
              </a:rPr>
              <a:t>Θερμοκρασία</a:t>
            </a:r>
            <a:r>
              <a:rPr lang="en-US" sz="2400" dirty="0" smtClean="0">
                <a:solidFill>
                  <a:schemeClr val="tx2"/>
                </a:solidFill>
              </a:rPr>
              <a:t>.</a:t>
            </a:r>
            <a:endParaRPr lang="en-US" sz="2400" dirty="0">
              <a:solidFill>
                <a:schemeClr val="tx2"/>
              </a:solidFill>
            </a:endParaRPr>
          </a:p>
          <a:p>
            <a:pPr marL="342900" indent="-342900">
              <a:buFont typeface="Wingdings" panose="05000000000000000000" pitchFamily="2" charset="2"/>
              <a:buChar char="§"/>
            </a:pPr>
            <a:r>
              <a:rPr lang="el-GR" sz="2400" dirty="0"/>
              <a:t>Η θερμοκρασία επηρεάζει την </a:t>
            </a:r>
            <a:r>
              <a:rPr lang="el-GR" sz="2400" dirty="0" err="1">
                <a:solidFill>
                  <a:schemeClr val="accent4"/>
                </a:solidFill>
              </a:rPr>
              <a:t>ενζυμική</a:t>
            </a:r>
            <a:r>
              <a:rPr lang="el-GR" sz="2400" dirty="0">
                <a:solidFill>
                  <a:schemeClr val="accent4"/>
                </a:solidFill>
              </a:rPr>
              <a:t> δραστηριότητα</a:t>
            </a:r>
            <a:r>
              <a:rPr lang="el-GR" sz="2400" dirty="0">
                <a:solidFill>
                  <a:srgbClr val="FFFF00"/>
                </a:solidFill>
              </a:rPr>
              <a:t> </a:t>
            </a:r>
            <a:r>
              <a:rPr lang="el-GR" sz="2400" dirty="0"/>
              <a:t>και άρα τον μικροβιακό μεταβολισμό και την ανάπτυξη</a:t>
            </a:r>
            <a:r>
              <a:rPr lang="en-US" sz="2400" dirty="0"/>
              <a:t> (</a:t>
            </a:r>
            <a:r>
              <a:rPr lang="el-GR" sz="2400" dirty="0"/>
              <a:t>περίπου μείωση/αύξηση </a:t>
            </a:r>
            <a:r>
              <a:rPr lang="el-GR" sz="2400" dirty="0" err="1" smtClean="0"/>
              <a:t>ενζυμικής</a:t>
            </a:r>
            <a:r>
              <a:rPr lang="el-GR" sz="2400" dirty="0" smtClean="0"/>
              <a:t> </a:t>
            </a:r>
            <a:r>
              <a:rPr lang="el-GR" sz="2400" dirty="0" err="1" smtClean="0"/>
              <a:t>ενεργότητας</a:t>
            </a:r>
            <a:r>
              <a:rPr lang="el-GR" sz="2400" dirty="0" smtClean="0"/>
              <a:t> </a:t>
            </a:r>
            <a:r>
              <a:rPr lang="el-GR" sz="2400" dirty="0"/>
              <a:t>για κάθε μετατόπιση της θερμοκρασίας κατά </a:t>
            </a:r>
            <a:r>
              <a:rPr lang="en-US" sz="2400" dirty="0"/>
              <a:t>10</a:t>
            </a:r>
            <a:r>
              <a:rPr lang="en-US" sz="2400" dirty="0">
                <a:sym typeface="Symbol" pitchFamily="18" charset="2"/>
              </a:rPr>
              <a:t></a:t>
            </a:r>
            <a:r>
              <a:rPr lang="en-US" sz="2400" dirty="0"/>
              <a:t>C</a:t>
            </a:r>
            <a:r>
              <a:rPr lang="el-GR" sz="2400" dirty="0"/>
              <a:t>)</a:t>
            </a:r>
            <a:endParaRPr lang="en-US" sz="2400" dirty="0"/>
          </a:p>
          <a:p>
            <a:pPr marL="342900" indent="-342900">
              <a:buFont typeface="Wingdings" panose="05000000000000000000" pitchFamily="2" charset="2"/>
              <a:buChar char="§"/>
            </a:pPr>
            <a:r>
              <a:rPr lang="el-GR" sz="2400" dirty="0"/>
              <a:t>Τα μικρόβια έχουν ελάχιστη, μέγιστη και βέλτιστη θερμοκρασία ανάπτυξης</a:t>
            </a:r>
            <a:endParaRPr lang="en-US" sz="2400" dirty="0"/>
          </a:p>
          <a:p>
            <a:pPr marL="342900" indent="-342900">
              <a:buFont typeface="Wingdings" panose="05000000000000000000" pitchFamily="2" charset="2"/>
              <a:buChar char="§"/>
            </a:pPr>
            <a:r>
              <a:rPr lang="el-GR" sz="2400" dirty="0"/>
              <a:t>Λίγο πάνω από την μέγιστη </a:t>
            </a:r>
            <a:r>
              <a:rPr lang="en-US" sz="2400" dirty="0" err="1"/>
              <a:t>Tmax</a:t>
            </a:r>
            <a:r>
              <a:rPr lang="en-US" sz="2400" dirty="0"/>
              <a:t> </a:t>
            </a:r>
            <a:r>
              <a:rPr lang="el-GR" sz="2400" dirty="0"/>
              <a:t> </a:t>
            </a:r>
            <a:r>
              <a:rPr lang="en-US" sz="2400" dirty="0"/>
              <a:t>(~10</a:t>
            </a:r>
            <a:r>
              <a:rPr lang="en-US" sz="2400" dirty="0">
                <a:sym typeface="Symbol" pitchFamily="18" charset="2"/>
              </a:rPr>
              <a:t></a:t>
            </a:r>
            <a:r>
              <a:rPr lang="en-US" sz="2400" dirty="0"/>
              <a:t>C &gt; </a:t>
            </a:r>
            <a:r>
              <a:rPr lang="en-US" sz="2400" dirty="0" err="1"/>
              <a:t>Tmax</a:t>
            </a:r>
            <a:r>
              <a:rPr lang="en-US" sz="2400" dirty="0"/>
              <a:t>),</a:t>
            </a:r>
            <a:r>
              <a:rPr lang="el-GR" sz="2400" dirty="0"/>
              <a:t> προκαλείται θανάτωση</a:t>
            </a:r>
            <a:endParaRPr lang="en-US" sz="2400" dirty="0"/>
          </a:p>
          <a:p>
            <a:pPr marL="342900" indent="-342900">
              <a:buFont typeface="Wingdings" panose="05000000000000000000" pitchFamily="2" charset="2"/>
              <a:buChar char="§"/>
            </a:pPr>
            <a:r>
              <a:rPr lang="el-GR" sz="2400" dirty="0"/>
              <a:t>Κάτω από την ελάχιστη </a:t>
            </a:r>
            <a:r>
              <a:rPr lang="en-US" sz="2400" dirty="0" err="1"/>
              <a:t>Tmin</a:t>
            </a:r>
            <a:r>
              <a:rPr lang="en-US" sz="2400" dirty="0"/>
              <a:t> </a:t>
            </a:r>
            <a:r>
              <a:rPr lang="el-GR" sz="2400" dirty="0"/>
              <a:t>προκαλείται αναστολή αλλά όχι θάνατος </a:t>
            </a:r>
            <a:r>
              <a:rPr lang="en-US" sz="2400" dirty="0"/>
              <a:t> (</a:t>
            </a:r>
            <a:r>
              <a:rPr lang="el-GR" sz="2400" u="sng" dirty="0">
                <a:solidFill>
                  <a:schemeClr val="accent4"/>
                </a:solidFill>
              </a:rPr>
              <a:t>εξαίρεση</a:t>
            </a:r>
            <a:r>
              <a:rPr lang="en-US" sz="2400" dirty="0">
                <a:solidFill>
                  <a:schemeClr val="accent4"/>
                </a:solidFill>
              </a:rPr>
              <a:t>:</a:t>
            </a:r>
            <a:r>
              <a:rPr lang="en-US" sz="2400" dirty="0">
                <a:solidFill>
                  <a:srgbClr val="FFFF00"/>
                </a:solidFill>
              </a:rPr>
              <a:t> </a:t>
            </a:r>
            <a:r>
              <a:rPr lang="el-GR" sz="2400" dirty="0"/>
              <a:t>κάποια κύτταρα τραυματίζονται κατά την ψύξη ή ιδίως την κατάψυξη και μπορεί να </a:t>
            </a:r>
            <a:r>
              <a:rPr lang="el-GR" sz="2400" dirty="0" smtClean="0"/>
              <a:t>θανατωθούν</a:t>
            </a:r>
            <a:endParaRPr lang="en-US" sz="2400" dirty="0"/>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29</a:t>
            </a:fld>
            <a:endParaRPr lang="el-GR" sz="1400" dirty="0"/>
          </a:p>
        </p:txBody>
      </p:sp>
    </p:spTree>
    <p:custDataLst>
      <p:tags r:id="rId1"/>
    </p:custDataLst>
    <p:extLst>
      <p:ext uri="{BB962C8B-B14F-4D97-AF65-F5344CB8AC3E}">
        <p14:creationId xmlns="" xmlns:p14="http://schemas.microsoft.com/office/powerpoint/2010/main" val="37539917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Τίτλος 1"/>
          <p:cNvSpPr>
            <a:spLocks noGrp="1"/>
          </p:cNvSpPr>
          <p:nvPr>
            <p:ph type="title"/>
          </p:nvPr>
        </p:nvSpPr>
        <p:spPr/>
        <p:txBody>
          <a:bodyPr/>
          <a:lstStyle/>
          <a:p>
            <a:pPr eaLnBrk="1" hangingPunct="1"/>
            <a:r>
              <a:rPr lang="el-GR" b="1" dirty="0" smtClean="0"/>
              <a:t>Χρηματοδότηση </a:t>
            </a:r>
          </a:p>
        </p:txBody>
      </p:sp>
      <p:sp>
        <p:nvSpPr>
          <p:cNvPr id="4099" name="Θέση περιεχομένου 1"/>
          <p:cNvSpPr>
            <a:spLocks noGrp="1"/>
          </p:cNvSpPr>
          <p:nvPr>
            <p:ph idx="1"/>
          </p:nvPr>
        </p:nvSpPr>
        <p:spPr/>
        <p:txBody>
          <a:bodyPr>
            <a:normAutofit/>
          </a:bodyPr>
          <a:lstStyle/>
          <a:p>
            <a:pPr eaLnBrk="1" hangingPunct="1">
              <a:spcBef>
                <a:spcPts val="0"/>
              </a:spcBef>
              <a:spcAft>
                <a:spcPts val="600"/>
              </a:spcAft>
            </a:pPr>
            <a:r>
              <a:rPr lang="el-GR" sz="2000" dirty="0" smtClean="0"/>
              <a:t>Το παρόν εκπαιδευτικό υλικό έχει αναπτυχθεί στα πλαίσια του εκπαιδευτικού έργου του διδάσκοντα. </a:t>
            </a:r>
          </a:p>
          <a:p>
            <a:pPr lvl="0">
              <a:spcBef>
                <a:spcPts val="0"/>
              </a:spcBef>
              <a:spcAft>
                <a:spcPts val="600"/>
              </a:spcAft>
            </a:pPr>
            <a:r>
              <a:rPr lang="el-GR" sz="2000" dirty="0" smtClean="0">
                <a:solidFill>
                  <a:prstClr val="black"/>
                </a:solidFill>
              </a:rPr>
              <a:t>Το έργο «</a:t>
            </a:r>
            <a:r>
              <a:rPr lang="el-GR" sz="2000" b="1" dirty="0" smtClean="0">
                <a:solidFill>
                  <a:prstClr val="black"/>
                </a:solidFill>
              </a:rPr>
              <a:t>Ανοικτά Ακαδημαϊκά Μαθήματα στο ΤΕΙ Θεσσαλίας</a:t>
            </a:r>
            <a:r>
              <a:rPr lang="el-GR" sz="2000" dirty="0" smtClean="0">
                <a:solidFill>
                  <a:prstClr val="black"/>
                </a:solidFill>
              </a:rPr>
              <a:t>» έχει χρηματοδοτήσει μόνο τη αναδιαμόρφωση του εκπαιδευτικού υλικού.</a:t>
            </a:r>
            <a:endParaRPr lang="el-GR" sz="2000" dirty="0" smtClean="0"/>
          </a:p>
          <a:p>
            <a:pPr eaLnBrk="1" hangingPunct="1">
              <a:spcBef>
                <a:spcPts val="0"/>
              </a:spcBef>
            </a:pPr>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 </a:t>
            </a:r>
          </a:p>
        </p:txBody>
      </p:sp>
      <p:pic>
        <p:nvPicPr>
          <p:cNvPr id="6" name="Εικόνα 1" descr=" Λογότυπο Επιχειρησιακού Προγράμματος Εκπαίδευση και Δια βίου Μάθηση.   ">
            <a:hlinkClick r:id="rId4" tooltip="Μετάβαση σε www.edulll.gr"/>
          </p:cNvPr>
          <p:cNvPicPr>
            <a:picLocks noChangeAspect="1" noChangeArrowheads="1"/>
          </p:cNvPicPr>
          <p:nvPr/>
        </p:nvPicPr>
        <p:blipFill>
          <a:blip r:embed="rId5" cstate="print"/>
          <a:srcRect/>
          <a:stretch>
            <a:fillRect/>
          </a:stretch>
        </p:blipFill>
        <p:spPr bwMode="auto">
          <a:xfrm>
            <a:off x="684213" y="4221163"/>
            <a:ext cx="7848600" cy="2016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Θέση αριθμού διαφάνειας 1" descr="."/>
          <p:cNvSpPr>
            <a:spLocks noGrp="1"/>
          </p:cNvSpPr>
          <p:nvPr>
            <p:ph type="sldNum" sz="quarter" idx="12"/>
          </p:nvPr>
        </p:nvSpPr>
        <p:spPr/>
        <p:txBody>
          <a:bodyPr/>
          <a:lstStyle/>
          <a:p>
            <a:pPr>
              <a:defRPr/>
            </a:pPr>
            <a:fld id="{E034B054-DA0D-4AD9-A3C5-59235BE4FE8B}" type="slidenum">
              <a:rPr lang="el-GR" sz="1400" smtClean="0">
                <a:solidFill>
                  <a:prstClr val="black"/>
                </a:solidFill>
              </a:rPr>
              <a:pPr>
                <a:defRPr/>
              </a:pPr>
              <a:t>3</a:t>
            </a:fld>
            <a:endParaRPr lang="el-GR" sz="1400" dirty="0">
              <a:solidFill>
                <a:prstClr val="black"/>
              </a:solidFill>
            </a:endParaRPr>
          </a:p>
        </p:txBody>
      </p:sp>
    </p:spTree>
    <p:custDataLst>
      <p:tags r:id="rId1"/>
    </p:custDataLst>
    <p:extLst>
      <p:ext uri="{BB962C8B-B14F-4D97-AF65-F5344CB8AC3E}">
        <p14:creationId xmlns="" xmlns:p14="http://schemas.microsoft.com/office/powerpoint/2010/main" val="4015966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79846"/>
            <a:ext cx="8352928" cy="1260922"/>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Εξωγενείς παράγοντες ανάπτυξης</a:t>
            </a:r>
            <a:br>
              <a:rPr lang="el-GR" dirty="0"/>
            </a:br>
            <a:r>
              <a:rPr lang="el-GR" dirty="0" smtClean="0"/>
              <a:t>(2 </a:t>
            </a:r>
            <a:r>
              <a:rPr lang="el-GR" dirty="0"/>
              <a:t>από 12)</a:t>
            </a:r>
            <a:endParaRPr lang="el-GR" dirty="0">
              <a:latin typeface="+mn-lt"/>
            </a:endParaRPr>
          </a:p>
        </p:txBody>
      </p:sp>
      <p:sp>
        <p:nvSpPr>
          <p:cNvPr id="2" name="Ορθογώνιο 1" descr="Ελάχιστη θερμοκρασία ανάπτυξης μικροβίων : μείον 34 βαθμούς κελσίου, (στα τρόφιμα συνήθως μέχρι μείον 2 βαθμούς κελσίου),&#10;Μέγιστη θερμοκρασία ανάπτυξης: μεγαλύτερη των εκατό βαθμών κελσίου, (θερμές πηγές) στα τρόφιμα συνήθως μέχρι 75 εώς 80 βαθμούς κελσίου.&#10;&#10;Ταξινόμηση μικροοργανισμών με βάση τις θερμοκρασίες ανάπτυξης:&#10;Ψυχρόφιλα: (μείον 5) εώς 20 βαθμούς κελσίου, optimum περίπου10βαθμούς κελσίου, &#10;Ψυχρότροφα: 0 εώς 30 βαθμούς κελσίου, optimum 20 εώς 25 βαθμούς κελσίου, &#10;Μεσόφιλα: 5 εώς 45 βαθμούς κελσίου, optimum 30 εώς 40 βαθμούς κελσίου,&#10;Θερμόφιλα: 40 εώς 85 βαθμούς κελσίου, optimum 55 εώς 65 βαθμούς κελσίου.&#10;"/>
          <p:cNvSpPr/>
          <p:nvPr/>
        </p:nvSpPr>
        <p:spPr>
          <a:xfrm>
            <a:off x="467544" y="1506264"/>
            <a:ext cx="8219256" cy="4154984"/>
          </a:xfrm>
          <a:prstGeom prst="rect">
            <a:avLst/>
          </a:prstGeom>
        </p:spPr>
        <p:txBody>
          <a:bodyPr wrap="square">
            <a:spAutoFit/>
          </a:bodyPr>
          <a:lstStyle/>
          <a:p>
            <a:pPr marL="342900" indent="-342900">
              <a:buFont typeface="Wingdings" panose="05000000000000000000" pitchFamily="2" charset="2"/>
              <a:buChar char="§"/>
            </a:pPr>
            <a:r>
              <a:rPr lang="el-GR" sz="2400" dirty="0"/>
              <a:t>Ελάχιστη θερμοκρασία ανάπτυξης μικροβίων </a:t>
            </a:r>
            <a:r>
              <a:rPr lang="en-US" sz="2400" dirty="0"/>
              <a:t>: -34 </a:t>
            </a:r>
            <a:r>
              <a:rPr lang="en-US" sz="2400" dirty="0">
                <a:sym typeface="Symbol" pitchFamily="18" charset="2"/>
              </a:rPr>
              <a:t></a:t>
            </a:r>
            <a:r>
              <a:rPr lang="en-US" sz="2400" dirty="0"/>
              <a:t>C </a:t>
            </a:r>
            <a:r>
              <a:rPr lang="el-GR" sz="2400" dirty="0"/>
              <a:t>(στα τρόφιμα συνήθως μέχρι -2</a:t>
            </a:r>
            <a:r>
              <a:rPr lang="en-US" sz="2400" dirty="0">
                <a:sym typeface="Symbol" pitchFamily="18" charset="2"/>
              </a:rPr>
              <a:t> </a:t>
            </a:r>
            <a:r>
              <a:rPr lang="en-US" sz="2400" dirty="0"/>
              <a:t>C</a:t>
            </a:r>
            <a:r>
              <a:rPr lang="el-GR" sz="2400" dirty="0" smtClean="0"/>
              <a:t>),</a:t>
            </a:r>
            <a:endParaRPr lang="en-US" sz="2400" dirty="0"/>
          </a:p>
          <a:p>
            <a:pPr marL="342900" indent="-342900">
              <a:buFont typeface="Wingdings" panose="05000000000000000000" pitchFamily="2" charset="2"/>
              <a:buChar char="§"/>
            </a:pPr>
            <a:r>
              <a:rPr lang="el-GR" sz="2400" dirty="0"/>
              <a:t>Μέγιστη θερμοκρασία ανάπτυξης</a:t>
            </a:r>
            <a:r>
              <a:rPr lang="en-US" sz="2400" dirty="0"/>
              <a:t>: </a:t>
            </a:r>
            <a:r>
              <a:rPr lang="el-GR" sz="2400" dirty="0"/>
              <a:t>&gt;</a:t>
            </a:r>
            <a:r>
              <a:rPr lang="en-US" sz="2400" dirty="0"/>
              <a:t>100 </a:t>
            </a:r>
            <a:r>
              <a:rPr lang="en-US" sz="2400" dirty="0">
                <a:sym typeface="Symbol" pitchFamily="18" charset="2"/>
              </a:rPr>
              <a:t></a:t>
            </a:r>
            <a:r>
              <a:rPr lang="en-US" sz="2400" dirty="0"/>
              <a:t>C (</a:t>
            </a:r>
            <a:r>
              <a:rPr lang="el-GR" sz="2400" dirty="0"/>
              <a:t>θερμές πηγές</a:t>
            </a:r>
            <a:r>
              <a:rPr lang="en-US" sz="2400" dirty="0"/>
              <a:t>)</a:t>
            </a:r>
            <a:r>
              <a:rPr lang="el-GR" sz="2400" dirty="0"/>
              <a:t> στα τρόφιμα συνήθως μέχρι 75-80</a:t>
            </a:r>
            <a:r>
              <a:rPr lang="en-US" sz="2400" dirty="0">
                <a:sym typeface="Symbol" pitchFamily="18" charset="2"/>
              </a:rPr>
              <a:t> </a:t>
            </a:r>
            <a:r>
              <a:rPr lang="en-US" sz="2400" dirty="0" smtClean="0"/>
              <a:t>C</a:t>
            </a:r>
            <a:r>
              <a:rPr lang="el-GR" sz="2400" dirty="0" smtClean="0"/>
              <a:t>.</a:t>
            </a:r>
            <a:endParaRPr lang="en-US" sz="2400" dirty="0" smtClean="0"/>
          </a:p>
          <a:p>
            <a:pPr marL="342900" indent="-342900">
              <a:buFont typeface="Wingdings" panose="05000000000000000000" pitchFamily="2" charset="2"/>
              <a:buChar char="§"/>
            </a:pPr>
            <a:endParaRPr lang="en-US" sz="2400" dirty="0"/>
          </a:p>
          <a:p>
            <a:r>
              <a:rPr lang="el-GR" sz="2400" dirty="0"/>
              <a:t>Ταξινόμηση </a:t>
            </a:r>
            <a:r>
              <a:rPr lang="el-GR" sz="2400" dirty="0" smtClean="0"/>
              <a:t>μικροοργανισμών με </a:t>
            </a:r>
            <a:r>
              <a:rPr lang="el-GR" sz="2400" dirty="0"/>
              <a:t>βάση τις θερμοκρασίες ανάπτυξης:</a:t>
            </a:r>
            <a:endParaRPr lang="en-US" sz="2400" dirty="0"/>
          </a:p>
          <a:p>
            <a:pPr marL="342900" indent="-342900">
              <a:buFont typeface="Arial" panose="020B0604020202020204" pitchFamily="34" charset="0"/>
              <a:buChar char="•"/>
            </a:pPr>
            <a:r>
              <a:rPr lang="el-GR" sz="2400" dirty="0"/>
              <a:t>Ψυχρόφιλα</a:t>
            </a:r>
            <a:r>
              <a:rPr lang="en-US" sz="2400" dirty="0"/>
              <a:t>: </a:t>
            </a:r>
            <a:r>
              <a:rPr lang="el-GR" sz="2400" dirty="0"/>
              <a:t>(-5) </a:t>
            </a:r>
            <a:r>
              <a:rPr lang="en-US" sz="2400" dirty="0"/>
              <a:t>-</a:t>
            </a:r>
            <a:r>
              <a:rPr lang="el-GR" sz="2400" dirty="0"/>
              <a:t> </a:t>
            </a:r>
            <a:r>
              <a:rPr lang="en-US" sz="2400" dirty="0"/>
              <a:t>20</a:t>
            </a:r>
            <a:r>
              <a:rPr lang="en-US" sz="2400" dirty="0">
                <a:sym typeface="Symbol" pitchFamily="18" charset="2"/>
              </a:rPr>
              <a:t></a:t>
            </a:r>
            <a:r>
              <a:rPr lang="en-US" sz="2400" dirty="0"/>
              <a:t>C, optimum </a:t>
            </a:r>
            <a:r>
              <a:rPr lang="el-GR" sz="2400" dirty="0"/>
              <a:t>~</a:t>
            </a:r>
            <a:r>
              <a:rPr lang="en-US" sz="2400" dirty="0"/>
              <a:t>10</a:t>
            </a:r>
            <a:r>
              <a:rPr lang="en-US" sz="2400" dirty="0">
                <a:sym typeface="Symbol" pitchFamily="18" charset="2"/>
              </a:rPr>
              <a:t></a:t>
            </a:r>
            <a:r>
              <a:rPr lang="en-US" sz="2400" dirty="0" smtClean="0"/>
              <a:t>C</a:t>
            </a:r>
            <a:r>
              <a:rPr lang="el-GR" sz="2400" dirty="0" smtClean="0"/>
              <a:t>,</a:t>
            </a:r>
            <a:r>
              <a:rPr lang="en-US" sz="2400" dirty="0" smtClean="0"/>
              <a:t> </a:t>
            </a:r>
            <a:endParaRPr lang="en-US" sz="2400" dirty="0"/>
          </a:p>
          <a:p>
            <a:pPr marL="342900" indent="-342900">
              <a:buFont typeface="Arial" panose="020B0604020202020204" pitchFamily="34" charset="0"/>
              <a:buChar char="•"/>
            </a:pPr>
            <a:r>
              <a:rPr lang="el-GR" sz="2400" dirty="0" err="1"/>
              <a:t>Ψυχρότροφα</a:t>
            </a:r>
            <a:r>
              <a:rPr lang="en-US" sz="2400" dirty="0"/>
              <a:t>: 0</a:t>
            </a:r>
            <a:r>
              <a:rPr lang="el-GR" sz="2400" dirty="0"/>
              <a:t> </a:t>
            </a:r>
            <a:r>
              <a:rPr lang="en-US" sz="2400" dirty="0"/>
              <a:t>-</a:t>
            </a:r>
            <a:r>
              <a:rPr lang="el-GR" sz="2400" dirty="0"/>
              <a:t> </a:t>
            </a:r>
            <a:r>
              <a:rPr lang="en-US" sz="2400" dirty="0"/>
              <a:t>30</a:t>
            </a:r>
            <a:r>
              <a:rPr lang="en-US" sz="2400" dirty="0">
                <a:sym typeface="Symbol" pitchFamily="18" charset="2"/>
              </a:rPr>
              <a:t></a:t>
            </a:r>
            <a:r>
              <a:rPr lang="en-US" sz="2400" dirty="0"/>
              <a:t>C, optimum 20-25</a:t>
            </a:r>
            <a:r>
              <a:rPr lang="en-US" sz="2400" dirty="0">
                <a:sym typeface="Symbol" pitchFamily="18" charset="2"/>
              </a:rPr>
              <a:t></a:t>
            </a:r>
            <a:r>
              <a:rPr lang="en-US" sz="2400" dirty="0" smtClean="0"/>
              <a:t>C</a:t>
            </a:r>
            <a:r>
              <a:rPr lang="el-GR" sz="2400" dirty="0" smtClean="0"/>
              <a:t>,</a:t>
            </a:r>
            <a:r>
              <a:rPr lang="en-US" sz="2400" dirty="0" smtClean="0"/>
              <a:t> </a:t>
            </a:r>
            <a:endParaRPr lang="en-US" sz="2400" dirty="0"/>
          </a:p>
          <a:p>
            <a:pPr marL="342900" indent="-342900">
              <a:buFont typeface="Arial" panose="020B0604020202020204" pitchFamily="34" charset="0"/>
              <a:buChar char="•"/>
            </a:pPr>
            <a:r>
              <a:rPr lang="el-GR" sz="2400" dirty="0" err="1"/>
              <a:t>Μεσόφιλα</a:t>
            </a:r>
            <a:r>
              <a:rPr lang="en-US" sz="2400" dirty="0"/>
              <a:t>: </a:t>
            </a:r>
            <a:r>
              <a:rPr lang="el-GR" sz="2400" dirty="0"/>
              <a:t>5 </a:t>
            </a:r>
            <a:r>
              <a:rPr lang="en-US" sz="2400" dirty="0"/>
              <a:t>-</a:t>
            </a:r>
            <a:r>
              <a:rPr lang="el-GR" sz="2400" dirty="0"/>
              <a:t> </a:t>
            </a:r>
            <a:r>
              <a:rPr lang="en-US" sz="2400" dirty="0"/>
              <a:t>45</a:t>
            </a:r>
            <a:r>
              <a:rPr lang="en-US" sz="2400" dirty="0">
                <a:sym typeface="Symbol" pitchFamily="18" charset="2"/>
              </a:rPr>
              <a:t></a:t>
            </a:r>
            <a:r>
              <a:rPr lang="en-US" sz="2400" dirty="0"/>
              <a:t>C, optimum 30-</a:t>
            </a:r>
            <a:r>
              <a:rPr lang="el-GR" sz="2400" dirty="0"/>
              <a:t>40</a:t>
            </a:r>
            <a:r>
              <a:rPr lang="en-US" sz="2400" dirty="0">
                <a:sym typeface="Symbol" pitchFamily="18" charset="2"/>
              </a:rPr>
              <a:t></a:t>
            </a:r>
            <a:r>
              <a:rPr lang="en-US" sz="2400" dirty="0" smtClean="0"/>
              <a:t>C</a:t>
            </a:r>
            <a:r>
              <a:rPr lang="el-GR" sz="2400" dirty="0" smtClean="0"/>
              <a:t>,</a:t>
            </a:r>
            <a:endParaRPr lang="en-US" sz="2400" dirty="0"/>
          </a:p>
          <a:p>
            <a:pPr marL="342900" indent="-342900">
              <a:buFont typeface="Arial" panose="020B0604020202020204" pitchFamily="34" charset="0"/>
              <a:buChar char="•"/>
            </a:pPr>
            <a:r>
              <a:rPr lang="el-GR" sz="2400" dirty="0"/>
              <a:t>Θερμόφιλα</a:t>
            </a:r>
            <a:r>
              <a:rPr lang="en-US" sz="2400" dirty="0"/>
              <a:t>: 4</a:t>
            </a:r>
            <a:r>
              <a:rPr lang="el-GR" sz="2400" dirty="0"/>
              <a:t>0 </a:t>
            </a:r>
            <a:r>
              <a:rPr lang="en-US" sz="2400" dirty="0"/>
              <a:t>-</a:t>
            </a:r>
            <a:r>
              <a:rPr lang="el-GR" sz="2400" dirty="0"/>
              <a:t> </a:t>
            </a:r>
            <a:r>
              <a:rPr lang="en-US" sz="2400" dirty="0"/>
              <a:t>8</a:t>
            </a:r>
            <a:r>
              <a:rPr lang="el-GR" sz="2400" dirty="0"/>
              <a:t>5</a:t>
            </a:r>
            <a:r>
              <a:rPr lang="en-US" sz="2400" dirty="0">
                <a:sym typeface="Symbol" pitchFamily="18" charset="2"/>
              </a:rPr>
              <a:t></a:t>
            </a:r>
            <a:r>
              <a:rPr lang="en-US" sz="2400" dirty="0"/>
              <a:t>C, optimum 55-65</a:t>
            </a:r>
            <a:r>
              <a:rPr lang="en-US" sz="2400" dirty="0">
                <a:sym typeface="Symbol" pitchFamily="18" charset="2"/>
              </a:rPr>
              <a:t></a:t>
            </a:r>
            <a:r>
              <a:rPr lang="en-US" sz="2400" dirty="0" smtClean="0"/>
              <a:t>C</a:t>
            </a:r>
            <a:r>
              <a:rPr lang="el-GR" sz="2400" dirty="0" smtClean="0"/>
              <a:t>.</a:t>
            </a:r>
            <a:endParaRPr lang="el-GR" sz="2400" dirty="0"/>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30</a:t>
            </a:fld>
            <a:endParaRPr lang="el-GR" sz="1400" dirty="0"/>
          </a:p>
        </p:txBody>
      </p:sp>
    </p:spTree>
    <p:custDataLst>
      <p:tags r:id="rId1"/>
    </p:custDataLst>
    <p:extLst>
      <p:ext uri="{BB962C8B-B14F-4D97-AF65-F5344CB8AC3E}">
        <p14:creationId xmlns="" xmlns:p14="http://schemas.microsoft.com/office/powerpoint/2010/main" val="37539917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79846"/>
            <a:ext cx="8352928" cy="1260922"/>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Εξωγενείς παράγοντες ανάπτυξης</a:t>
            </a:r>
            <a:br>
              <a:rPr lang="el-GR" dirty="0"/>
            </a:br>
            <a:r>
              <a:rPr lang="el-GR" dirty="0" smtClean="0"/>
              <a:t>(3 </a:t>
            </a:r>
            <a:r>
              <a:rPr lang="el-GR" dirty="0"/>
              <a:t>από 12)</a:t>
            </a:r>
            <a:endParaRPr lang="el-GR" dirty="0">
              <a:latin typeface="+mn-lt"/>
            </a:endParaRPr>
          </a:p>
        </p:txBody>
      </p:sp>
      <p:sp>
        <p:nvSpPr>
          <p:cNvPr id="2" name="Ορθογώνιο 1" descr=".&#10;"/>
          <p:cNvSpPr/>
          <p:nvPr/>
        </p:nvSpPr>
        <p:spPr>
          <a:xfrm>
            <a:off x="467544" y="1412776"/>
            <a:ext cx="8219256" cy="461665"/>
          </a:xfrm>
          <a:prstGeom prst="rect">
            <a:avLst/>
          </a:prstGeom>
        </p:spPr>
        <p:txBody>
          <a:bodyPr wrap="square">
            <a:spAutoFit/>
          </a:bodyPr>
          <a:lstStyle/>
          <a:p>
            <a:r>
              <a:rPr lang="el-GR" sz="2400" dirty="0"/>
              <a:t>Όρια θερμοκρασιών ανάπτυξης </a:t>
            </a:r>
            <a:r>
              <a:rPr lang="el-GR" sz="2400" dirty="0" smtClean="0"/>
              <a:t>μικροοργανισμών.</a:t>
            </a:r>
            <a:endParaRPr lang="en-US" sz="2000" dirty="0"/>
          </a:p>
        </p:txBody>
      </p:sp>
      <p:pic>
        <p:nvPicPr>
          <p:cNvPr id="6" name="Picture 4" descr="Εικόνα, Όρια θερμοκρασιών ανάπτυξης μικροοργανισμών.&#10;"/>
          <p:cNvPicPr>
            <a:picLocks noGrp="1" noChangeAspect="1" noChangeArrowheads="1"/>
          </p:cNvPicPr>
          <p:nvPr>
            <p:ph sz="half" idx="4294967295"/>
          </p:nvPr>
        </p:nvPicPr>
        <p:blipFill>
          <a:blip r:embed="rId4" cstate="print"/>
          <a:srcRect/>
          <a:stretch>
            <a:fillRect/>
          </a:stretch>
        </p:blipFill>
        <p:spPr>
          <a:xfrm>
            <a:off x="1259632" y="1935790"/>
            <a:ext cx="6696744" cy="4478220"/>
          </a:xfrm>
          <a:prstGeom prst="rect">
            <a:avLst/>
          </a:prstGeom>
          <a:noFill/>
        </p:spPr>
      </p:pic>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31</a:t>
            </a:fld>
            <a:endParaRPr lang="el-GR" sz="1400" dirty="0"/>
          </a:p>
        </p:txBody>
      </p:sp>
    </p:spTree>
    <p:custDataLst>
      <p:tags r:id="rId1"/>
    </p:custDataLst>
    <p:extLst>
      <p:ext uri="{BB962C8B-B14F-4D97-AF65-F5344CB8AC3E}">
        <p14:creationId xmlns="" xmlns:p14="http://schemas.microsoft.com/office/powerpoint/2010/main" val="37539917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79846"/>
            <a:ext cx="8352928" cy="1260922"/>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Εξωγενείς παράγοντες ανάπτυξης</a:t>
            </a:r>
            <a:br>
              <a:rPr lang="el-GR" dirty="0"/>
            </a:br>
            <a:r>
              <a:rPr lang="el-GR" dirty="0" smtClean="0"/>
              <a:t>(4 </a:t>
            </a:r>
            <a:r>
              <a:rPr lang="el-GR" dirty="0"/>
              <a:t>από 12)</a:t>
            </a:r>
            <a:endParaRPr lang="el-GR" dirty="0">
              <a:latin typeface="+mn-lt"/>
            </a:endParaRPr>
          </a:p>
        </p:txBody>
      </p:sp>
      <p:sp>
        <p:nvSpPr>
          <p:cNvPr id="2" name="Ορθογώνιο 1" descr=".&#10;"/>
          <p:cNvSpPr/>
          <p:nvPr>
            <p:custDataLst>
              <p:tags r:id="rId2"/>
            </p:custDataLst>
          </p:nvPr>
        </p:nvSpPr>
        <p:spPr>
          <a:xfrm>
            <a:off x="467544" y="1301859"/>
            <a:ext cx="8219256" cy="461665"/>
          </a:xfrm>
          <a:prstGeom prst="rect">
            <a:avLst/>
          </a:prstGeom>
        </p:spPr>
        <p:txBody>
          <a:bodyPr wrap="square">
            <a:spAutoFit/>
          </a:bodyPr>
          <a:lstStyle/>
          <a:p>
            <a:r>
              <a:rPr lang="el-GR" sz="2400" dirty="0"/>
              <a:t>Επίδραση θερμοκρασίας στην μικροβιακή </a:t>
            </a:r>
            <a:r>
              <a:rPr lang="el-GR" sz="2400" dirty="0" smtClean="0"/>
              <a:t>ανάπτυξη.</a:t>
            </a:r>
            <a:endParaRPr lang="el-GR" sz="2400" dirty="0"/>
          </a:p>
        </p:txBody>
      </p:sp>
      <p:pic>
        <p:nvPicPr>
          <p:cNvPr id="10" name="Picture 7" descr="Εικόνα. Επίδραση θερμοκρασίας στην μικροβιακή ανάπτυξη.&#10;"/>
          <p:cNvPicPr>
            <a:picLocks noGrp="1" noChangeAspect="1" noChangeArrowheads="1"/>
          </p:cNvPicPr>
          <p:nvPr>
            <p:ph sz="half" idx="4294967295"/>
          </p:nvPr>
        </p:nvPicPr>
        <p:blipFill>
          <a:blip r:embed="rId5" cstate="print"/>
          <a:srcRect/>
          <a:stretch>
            <a:fillRect/>
          </a:stretch>
        </p:blipFill>
        <p:spPr>
          <a:xfrm>
            <a:off x="827584" y="1772816"/>
            <a:ext cx="7515051" cy="4588030"/>
          </a:xfrm>
          <a:prstGeom prst="rect">
            <a:avLst/>
          </a:prstGeom>
          <a:noFill/>
        </p:spPr>
      </p:pic>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32</a:t>
            </a:fld>
            <a:endParaRPr lang="el-GR" sz="1400" dirty="0"/>
          </a:p>
        </p:txBody>
      </p:sp>
    </p:spTree>
    <p:custDataLst>
      <p:tags r:id="rId1"/>
    </p:custDataLst>
    <p:extLst>
      <p:ext uri="{BB962C8B-B14F-4D97-AF65-F5344CB8AC3E}">
        <p14:creationId xmlns="" xmlns:p14="http://schemas.microsoft.com/office/powerpoint/2010/main" val="37539917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107504" y="44624"/>
            <a:ext cx="9036496" cy="1440159"/>
          </a:xfrm>
        </p:spPr>
        <p:txBody>
          <a:bodyPr>
            <a:noAutofit/>
          </a:bodyPr>
          <a:lstStyle/>
          <a:p>
            <a:pPr algn="ctr"/>
            <a:r>
              <a:rPr lang="el-GR" sz="4400" dirty="0"/>
              <a:t>Εξωγενείς παράγοντες ανάπτυξης</a:t>
            </a:r>
            <a:br>
              <a:rPr lang="el-GR" sz="4400" dirty="0"/>
            </a:br>
            <a:r>
              <a:rPr lang="el-GR" sz="4400" dirty="0" smtClean="0"/>
              <a:t>(5 </a:t>
            </a:r>
            <a:r>
              <a:rPr lang="el-GR" sz="4400" dirty="0"/>
              <a:t>από 12)</a:t>
            </a:r>
            <a:endParaRPr lang="el-GR" sz="4400" dirty="0">
              <a:latin typeface="+mn-lt"/>
            </a:endParaRPr>
          </a:p>
        </p:txBody>
      </p:sp>
      <p:sp>
        <p:nvSpPr>
          <p:cNvPr id="2" name="Ορθογώνιο 1" descr=".&#10;"/>
          <p:cNvSpPr/>
          <p:nvPr/>
        </p:nvSpPr>
        <p:spPr>
          <a:xfrm>
            <a:off x="529208" y="1412776"/>
            <a:ext cx="8147248" cy="461665"/>
          </a:xfrm>
          <a:prstGeom prst="rect">
            <a:avLst/>
          </a:prstGeom>
        </p:spPr>
        <p:txBody>
          <a:bodyPr wrap="square">
            <a:spAutoFit/>
          </a:bodyPr>
          <a:lstStyle/>
          <a:p>
            <a:r>
              <a:rPr lang="el-GR" sz="2400" dirty="0"/>
              <a:t>Επίδραση </a:t>
            </a:r>
            <a:r>
              <a:rPr lang="el-GR" sz="2400" dirty="0" smtClean="0"/>
              <a:t>ψύξης</a:t>
            </a:r>
            <a:r>
              <a:rPr lang="el-GR" sz="2400" dirty="0"/>
              <a:t>.</a:t>
            </a:r>
          </a:p>
        </p:txBody>
      </p:sp>
      <p:pic>
        <p:nvPicPr>
          <p:cNvPr id="6" name="Picture 2" descr="Εικόνα 1. Επίδραση ψύξης.&#10;"/>
          <p:cNvPicPr>
            <a:picLocks noChangeAspect="1" noChangeArrowheads="1"/>
          </p:cNvPicPr>
          <p:nvPr/>
        </p:nvPicPr>
        <p:blipFill>
          <a:blip r:embed="rId4" cstate="print"/>
          <a:srcRect/>
          <a:stretch>
            <a:fillRect/>
          </a:stretch>
        </p:blipFill>
        <p:spPr bwMode="auto">
          <a:xfrm>
            <a:off x="809236" y="1916832"/>
            <a:ext cx="4158189" cy="4464496"/>
          </a:xfrm>
          <a:prstGeom prst="rect">
            <a:avLst/>
          </a:prstGeom>
          <a:noFill/>
        </p:spPr>
      </p:pic>
      <p:pic>
        <p:nvPicPr>
          <p:cNvPr id="7" name="Picture 4" descr="Εικόνα 2. Επίδραση ψύξης.&#10;"/>
          <p:cNvPicPr>
            <a:picLocks noChangeAspect="1" noChangeArrowheads="1"/>
          </p:cNvPicPr>
          <p:nvPr/>
        </p:nvPicPr>
        <p:blipFill>
          <a:blip r:embed="rId5" cstate="print"/>
          <a:srcRect/>
          <a:stretch>
            <a:fillRect/>
          </a:stretch>
        </p:blipFill>
        <p:spPr bwMode="auto">
          <a:xfrm>
            <a:off x="5136309" y="2348880"/>
            <a:ext cx="3540147" cy="2376264"/>
          </a:xfrm>
          <a:prstGeom prst="rect">
            <a:avLst/>
          </a:prstGeom>
          <a:noFill/>
        </p:spPr>
      </p:pic>
      <p:sp>
        <p:nvSpPr>
          <p:cNvPr id="10"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9" name="Θέση αριθμού διαφάνειας 3" descr="."/>
          <p:cNvSpPr txBox="1">
            <a:spLocks/>
          </p:cNvSpPr>
          <p:nvPr/>
        </p:nvSpPr>
        <p:spPr>
          <a:xfrm>
            <a:off x="6553200" y="6520259"/>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33</a:t>
            </a:fld>
            <a:endParaRPr lang="el-GR" sz="1400" dirty="0"/>
          </a:p>
        </p:txBody>
      </p:sp>
    </p:spTree>
    <p:custDataLst>
      <p:tags r:id="rId1"/>
    </p:custDataLst>
    <p:extLst>
      <p:ext uri="{BB962C8B-B14F-4D97-AF65-F5344CB8AC3E}">
        <p14:creationId xmlns="" xmlns:p14="http://schemas.microsoft.com/office/powerpoint/2010/main" val="7173808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179512" y="-27384"/>
            <a:ext cx="8784976" cy="1440160"/>
          </a:xfrm>
          <a:ln/>
          <a:extLst>
            <a:ext uri="{91240B29-F687-4F45-9708-019B960494DF}">
              <a14:hiddenLine xmlns="" xmlns:a14="http://schemas.microsoft.com/office/drawing/2010/main" w="9525">
                <a:solidFill>
                  <a:srgbClr val="000000"/>
                </a:solidFill>
                <a:round/>
                <a:headEnd/>
                <a:tailEnd/>
              </a14:hiddenLine>
            </a:ext>
          </a:extLst>
        </p:spPr>
        <p:txBody>
          <a:bodyPr lIns="89964" tIns="46781" rIns="89964" bIns="46781">
            <a:noAutofit/>
          </a:bodyPr>
          <a:lstStyle/>
          <a:p>
            <a:r>
              <a:rPr lang="el-GR" dirty="0"/>
              <a:t>Εξωγενείς παράγοντες ανάπτυξης</a:t>
            </a:r>
            <a:br>
              <a:rPr lang="el-GR" dirty="0"/>
            </a:br>
            <a:r>
              <a:rPr lang="el-GR" dirty="0" smtClean="0"/>
              <a:t>(6 </a:t>
            </a:r>
            <a:r>
              <a:rPr lang="el-GR" dirty="0"/>
              <a:t>από 12)</a:t>
            </a:r>
          </a:p>
        </p:txBody>
      </p:sp>
      <p:sp>
        <p:nvSpPr>
          <p:cNvPr id="3" name="Ορθογώνιο 2" descr="Ψυχρότροφα βακτήρια τροφίμων, άνω κάτω τελεία, Pseudomonas, Enterobacter, Moraxella, Acinetobacter, Alcaligenes, Shewanella, Aeromonas, Brochothrix, Corynebacterium, Flavobacterium, Psychrobacter, Lactobacillus. Οι παραπάνω είναι κύριοι μικροοργανισμοί αλλοίωσης κατά την ψύξη. Ψυχρότροφα παθογόνα, άνω κάτω τελεία, Yersinia enterocolitica, Listeria monocytogenes, Clostridium type E, &#10;&#10;Τα περισσότερα βακτήρια είναι μεσόφιλα, κύριοι στόχοι της παστερίωσης και της ψύξης,&#10;Θερμόφιλα βακτήρια, άνω κάτω τελεία,  Clostridium και Bacillus (σπορογόνα) &#10;Θερμοάντοχα βακτήρια (μη σπορογόνα), άνω κάτω τελεία, Streptococcus, Enterococcus, Lactobacillus, Micrococcus, Pediococcus, &#10;"/>
          <p:cNvSpPr/>
          <p:nvPr/>
        </p:nvSpPr>
        <p:spPr>
          <a:xfrm>
            <a:off x="467544" y="1484784"/>
            <a:ext cx="8280920" cy="4632037"/>
          </a:xfrm>
          <a:prstGeom prst="rect">
            <a:avLst/>
          </a:prstGeom>
        </p:spPr>
        <p:txBody>
          <a:bodyPr wrap="square">
            <a:spAutoFit/>
          </a:bodyPr>
          <a:lstStyle/>
          <a:p>
            <a:pPr marL="342900" indent="-342900">
              <a:buClr>
                <a:schemeClr val="tx1"/>
              </a:buClr>
              <a:buFont typeface="Wingdings" panose="05000000000000000000" pitchFamily="2" charset="2"/>
              <a:buChar char="§"/>
            </a:pPr>
            <a:r>
              <a:rPr lang="el-GR" sz="2400" dirty="0" err="1">
                <a:solidFill>
                  <a:schemeClr val="accent4"/>
                </a:solidFill>
              </a:rPr>
              <a:t>Ψυχρότροφα</a:t>
            </a:r>
            <a:r>
              <a:rPr lang="el-GR" sz="2400" dirty="0">
                <a:solidFill>
                  <a:schemeClr val="accent4"/>
                </a:solidFill>
              </a:rPr>
              <a:t> βακτήρια τροφίμων</a:t>
            </a:r>
            <a:r>
              <a:rPr lang="en-US" sz="2400" dirty="0">
                <a:solidFill>
                  <a:schemeClr val="accent4"/>
                </a:solidFill>
              </a:rPr>
              <a:t>: </a:t>
            </a:r>
            <a:r>
              <a:rPr lang="en-US" sz="2400" dirty="0" smtClean="0"/>
              <a:t>Pseudomonas</a:t>
            </a:r>
            <a:r>
              <a:rPr lang="en-US" sz="2400" dirty="0"/>
              <a:t>, </a:t>
            </a:r>
            <a:r>
              <a:rPr lang="en-US" sz="2400" dirty="0" err="1"/>
              <a:t>Enterobacter</a:t>
            </a:r>
            <a:r>
              <a:rPr lang="en-US" sz="2400" dirty="0"/>
              <a:t>, Moraxella, </a:t>
            </a:r>
            <a:r>
              <a:rPr lang="en-US" sz="2400" dirty="0" err="1"/>
              <a:t>Acinetobacter</a:t>
            </a:r>
            <a:r>
              <a:rPr lang="en-US" sz="2400" dirty="0"/>
              <a:t>, </a:t>
            </a:r>
            <a:r>
              <a:rPr lang="en-US" sz="2400" dirty="0" err="1"/>
              <a:t>Alcaligenes</a:t>
            </a:r>
            <a:r>
              <a:rPr lang="en-US" sz="2400" dirty="0"/>
              <a:t>, </a:t>
            </a:r>
            <a:r>
              <a:rPr lang="en-US" sz="2400" dirty="0" err="1"/>
              <a:t>Shewanella</a:t>
            </a:r>
            <a:r>
              <a:rPr lang="en-US" sz="2400" dirty="0"/>
              <a:t>, </a:t>
            </a:r>
            <a:r>
              <a:rPr lang="en-US" sz="2400" dirty="0" err="1"/>
              <a:t>Aeromonas</a:t>
            </a:r>
            <a:r>
              <a:rPr lang="en-US" sz="2400" dirty="0"/>
              <a:t>, </a:t>
            </a:r>
            <a:r>
              <a:rPr lang="en-US" sz="2400" dirty="0" err="1"/>
              <a:t>Brochothrix</a:t>
            </a:r>
            <a:r>
              <a:rPr lang="en-US" sz="2400" dirty="0"/>
              <a:t>, </a:t>
            </a:r>
            <a:r>
              <a:rPr lang="en-US" sz="2400" dirty="0" err="1"/>
              <a:t>Corynebacterium</a:t>
            </a:r>
            <a:r>
              <a:rPr lang="en-US" sz="2400" dirty="0"/>
              <a:t>, </a:t>
            </a:r>
            <a:r>
              <a:rPr lang="en-US" sz="2400" dirty="0" err="1"/>
              <a:t>Flavobacterium</a:t>
            </a:r>
            <a:r>
              <a:rPr lang="en-US" sz="2400" dirty="0"/>
              <a:t>, </a:t>
            </a:r>
            <a:r>
              <a:rPr lang="en-US" sz="2400" dirty="0" err="1"/>
              <a:t>Psychrobacter</a:t>
            </a:r>
            <a:r>
              <a:rPr lang="en-US" sz="2400" dirty="0"/>
              <a:t>, Lactobacillus </a:t>
            </a:r>
            <a:r>
              <a:rPr lang="en-US" sz="2400" dirty="0">
                <a:sym typeface="Symbol" pitchFamily="18" charset="2"/>
              </a:rPr>
              <a:t> </a:t>
            </a:r>
            <a:r>
              <a:rPr lang="el-GR" sz="2400" dirty="0">
                <a:sym typeface="Symbol" pitchFamily="18" charset="2"/>
              </a:rPr>
              <a:t>κύριοι </a:t>
            </a:r>
            <a:r>
              <a:rPr lang="el-GR" sz="2400" dirty="0">
                <a:solidFill>
                  <a:schemeClr val="accent4"/>
                </a:solidFill>
                <a:sym typeface="Symbol" pitchFamily="18" charset="2"/>
              </a:rPr>
              <a:t>μικροοργανισμοί αλλοίωσης </a:t>
            </a:r>
            <a:r>
              <a:rPr lang="el-GR" sz="2400" dirty="0">
                <a:sym typeface="Symbol" pitchFamily="18" charset="2"/>
              </a:rPr>
              <a:t>κατά την </a:t>
            </a:r>
            <a:r>
              <a:rPr lang="el-GR" sz="2400" dirty="0" smtClean="0">
                <a:sym typeface="Symbol" pitchFamily="18" charset="2"/>
              </a:rPr>
              <a:t>ψύξη.</a:t>
            </a:r>
            <a:r>
              <a:rPr lang="en-US" sz="2400" dirty="0" smtClean="0">
                <a:solidFill>
                  <a:srgbClr val="FFFF00"/>
                </a:solidFill>
              </a:rPr>
              <a:t> </a:t>
            </a:r>
            <a:r>
              <a:rPr lang="el-GR" sz="2400" dirty="0" err="1">
                <a:solidFill>
                  <a:schemeClr val="accent4"/>
                </a:solidFill>
              </a:rPr>
              <a:t>Ψυχρότροφα</a:t>
            </a:r>
            <a:r>
              <a:rPr lang="el-GR" sz="2400" dirty="0">
                <a:solidFill>
                  <a:schemeClr val="accent4"/>
                </a:solidFill>
              </a:rPr>
              <a:t> παθογόνα:</a:t>
            </a:r>
            <a:r>
              <a:rPr lang="en-US" sz="2400" dirty="0">
                <a:solidFill>
                  <a:schemeClr val="accent4"/>
                </a:solidFill>
              </a:rPr>
              <a:t> </a:t>
            </a:r>
            <a:r>
              <a:rPr lang="en-US" sz="2400" dirty="0"/>
              <a:t>Yersinia </a:t>
            </a:r>
            <a:r>
              <a:rPr lang="en-US" sz="2400" dirty="0" err="1"/>
              <a:t>enterocolitica</a:t>
            </a:r>
            <a:r>
              <a:rPr lang="en-US" sz="2400" dirty="0"/>
              <a:t>, Listeria</a:t>
            </a:r>
            <a:r>
              <a:rPr lang="el-GR" sz="2400" dirty="0"/>
              <a:t> </a:t>
            </a:r>
            <a:r>
              <a:rPr lang="en-US" sz="2400" dirty="0" err="1"/>
              <a:t>monocytogenes</a:t>
            </a:r>
            <a:r>
              <a:rPr lang="el-GR" sz="2400" dirty="0"/>
              <a:t>, </a:t>
            </a:r>
            <a:r>
              <a:rPr lang="en-US" sz="2400" dirty="0"/>
              <a:t>Clostridium type </a:t>
            </a:r>
            <a:r>
              <a:rPr lang="en-US" sz="2400" dirty="0" smtClean="0"/>
              <a:t>E</a:t>
            </a:r>
            <a:r>
              <a:rPr lang="el-GR" sz="2400" dirty="0" smtClean="0"/>
              <a:t>,</a:t>
            </a:r>
            <a:r>
              <a:rPr lang="en-US" sz="2400" dirty="0" smtClean="0"/>
              <a:t> </a:t>
            </a:r>
            <a:endParaRPr lang="en-US" sz="2400" dirty="0">
              <a:sym typeface="Symbol" pitchFamily="18" charset="2"/>
            </a:endParaRPr>
          </a:p>
          <a:p>
            <a:pPr marL="171450" indent="-171450">
              <a:buClr>
                <a:schemeClr val="tx1"/>
              </a:buClr>
              <a:buFont typeface="Wingdings" panose="05000000000000000000" pitchFamily="2" charset="2"/>
              <a:buChar char="§"/>
            </a:pPr>
            <a:endParaRPr lang="en-US" sz="700" dirty="0">
              <a:sym typeface="Symbol" pitchFamily="18" charset="2"/>
            </a:endParaRPr>
          </a:p>
          <a:p>
            <a:pPr marL="342900" indent="-342900">
              <a:buClr>
                <a:schemeClr val="tx1"/>
              </a:buClr>
              <a:buFont typeface="Wingdings" panose="05000000000000000000" pitchFamily="2" charset="2"/>
              <a:buChar char="§"/>
            </a:pPr>
            <a:r>
              <a:rPr lang="el-GR" sz="2400" dirty="0">
                <a:solidFill>
                  <a:schemeClr val="accent4"/>
                </a:solidFill>
                <a:sym typeface="Symbol" pitchFamily="18" charset="2"/>
              </a:rPr>
              <a:t>Τα περισσότερα βακτήρια είναι </a:t>
            </a:r>
            <a:r>
              <a:rPr lang="el-GR" sz="2400" dirty="0" err="1">
                <a:solidFill>
                  <a:schemeClr val="accent4"/>
                </a:solidFill>
                <a:sym typeface="Symbol" pitchFamily="18" charset="2"/>
              </a:rPr>
              <a:t>μεσόφιλα</a:t>
            </a:r>
            <a:r>
              <a:rPr lang="en-US" sz="2400" dirty="0">
                <a:sym typeface="Symbol" pitchFamily="18" charset="2"/>
              </a:rPr>
              <a:t>  </a:t>
            </a:r>
            <a:r>
              <a:rPr lang="el-GR" sz="2400" dirty="0">
                <a:sym typeface="Symbol" pitchFamily="18" charset="2"/>
              </a:rPr>
              <a:t>κύριοι στόχοι της παστερίωσης και της </a:t>
            </a:r>
            <a:r>
              <a:rPr lang="el-GR" sz="2400" dirty="0" smtClean="0">
                <a:sym typeface="Symbol" pitchFamily="18" charset="2"/>
              </a:rPr>
              <a:t>ψύξης,</a:t>
            </a:r>
            <a:endParaRPr lang="en-US" sz="2400" dirty="0">
              <a:sym typeface="Symbol" pitchFamily="18" charset="2"/>
            </a:endParaRPr>
          </a:p>
          <a:p>
            <a:pPr marL="342900" indent="-342900">
              <a:buClr>
                <a:schemeClr val="tx1"/>
              </a:buClr>
              <a:buFont typeface="Wingdings" panose="05000000000000000000" pitchFamily="2" charset="2"/>
              <a:buChar char="§"/>
            </a:pPr>
            <a:r>
              <a:rPr lang="el-GR" sz="2400" dirty="0">
                <a:solidFill>
                  <a:schemeClr val="accent4"/>
                </a:solidFill>
              </a:rPr>
              <a:t>Θερμόφιλα βακτήρια</a:t>
            </a:r>
            <a:r>
              <a:rPr lang="en-US" sz="2400" dirty="0"/>
              <a:t>:</a:t>
            </a:r>
            <a:r>
              <a:rPr lang="el-GR" sz="2400" dirty="0"/>
              <a:t>  </a:t>
            </a:r>
            <a:r>
              <a:rPr lang="en-US" sz="2400" dirty="0"/>
              <a:t>Clostridium </a:t>
            </a:r>
            <a:r>
              <a:rPr lang="el-GR" sz="2400" dirty="0"/>
              <a:t>και </a:t>
            </a:r>
            <a:r>
              <a:rPr lang="en-US" sz="2400" dirty="0"/>
              <a:t>Bacillus (</a:t>
            </a:r>
            <a:r>
              <a:rPr lang="el-GR" sz="2400" dirty="0"/>
              <a:t>σπορογόνα</a:t>
            </a:r>
            <a:r>
              <a:rPr lang="en-US" sz="2400" dirty="0"/>
              <a:t>) </a:t>
            </a:r>
          </a:p>
          <a:p>
            <a:pPr marL="342900" indent="-342900">
              <a:buClr>
                <a:schemeClr val="tx1"/>
              </a:buClr>
              <a:buFont typeface="Wingdings" panose="05000000000000000000" pitchFamily="2" charset="2"/>
              <a:buChar char="§"/>
            </a:pPr>
            <a:r>
              <a:rPr lang="el-GR" sz="2400" dirty="0" err="1">
                <a:solidFill>
                  <a:schemeClr val="accent4"/>
                </a:solidFill>
              </a:rPr>
              <a:t>Θερμοάντοχα</a:t>
            </a:r>
            <a:r>
              <a:rPr lang="el-GR" sz="2400" dirty="0">
                <a:solidFill>
                  <a:schemeClr val="accent4"/>
                </a:solidFill>
              </a:rPr>
              <a:t> βακτήρια (μη σπορογόνα)</a:t>
            </a:r>
            <a:r>
              <a:rPr lang="el-GR" sz="2400" dirty="0">
                <a:solidFill>
                  <a:srgbClr val="FFFF00"/>
                </a:solidFill>
              </a:rPr>
              <a:t>:</a:t>
            </a:r>
            <a:r>
              <a:rPr lang="en-US" sz="2400" dirty="0"/>
              <a:t> Streptococcus</a:t>
            </a:r>
            <a:r>
              <a:rPr lang="el-GR" sz="2400" dirty="0"/>
              <a:t>,</a:t>
            </a:r>
            <a:r>
              <a:rPr lang="en-US" sz="2400" dirty="0"/>
              <a:t> Enterococcus, Lactobacillus, Micrococcus, </a:t>
            </a:r>
            <a:r>
              <a:rPr lang="en-US" sz="2400" dirty="0" err="1"/>
              <a:t>Pediococcus</a:t>
            </a:r>
            <a:r>
              <a:rPr lang="el-GR" sz="2400" dirty="0"/>
              <a:t>, </a:t>
            </a:r>
          </a:p>
        </p:txBody>
      </p:sp>
      <p:sp>
        <p:nvSpPr>
          <p:cNvPr id="10" name="Θέση υποσέλιδου 3" descr="."/>
          <p:cNvSpPr txBox="1">
            <a:spLocks/>
          </p:cNvSpPr>
          <p:nvPr/>
        </p:nvSpPr>
        <p:spPr>
          <a:xfrm>
            <a:off x="3181325" y="6382147"/>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34</a:t>
            </a:fld>
            <a:endParaRPr lang="el-GR" dirty="0"/>
          </a:p>
        </p:txBody>
      </p:sp>
    </p:spTree>
    <p:custDataLst>
      <p:tags r:id="rId1"/>
    </p:custDataLst>
    <p:extLst>
      <p:ext uri="{BB962C8B-B14F-4D97-AF65-F5344CB8AC3E}">
        <p14:creationId xmlns="" xmlns:p14="http://schemas.microsoft.com/office/powerpoint/2010/main" val="40766661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nvPr>
        </p:nvSpPr>
        <p:spPr>
          <a:xfrm>
            <a:off x="467545" y="8285"/>
            <a:ext cx="8496944" cy="1476499"/>
          </a:xfrm>
        </p:spPr>
        <p:txBody>
          <a:bodyPr>
            <a:noAutofit/>
          </a:bodyPr>
          <a:lstStyle/>
          <a:p>
            <a:pPr>
              <a:tabLst>
                <a:tab pos="457200" algn="l"/>
                <a:tab pos="1584325" algn="l"/>
              </a:tabLst>
            </a:pPr>
            <a:r>
              <a:rPr lang="el-GR" dirty="0"/>
              <a:t>Εξωγενείς παράγοντες ανάπτυξης</a:t>
            </a:r>
            <a:br>
              <a:rPr lang="el-GR" dirty="0"/>
            </a:br>
            <a:r>
              <a:rPr lang="el-GR" dirty="0" smtClean="0"/>
              <a:t>(7 </a:t>
            </a:r>
            <a:r>
              <a:rPr lang="el-GR" dirty="0"/>
              <a:t>από 12)</a:t>
            </a:r>
            <a:endParaRPr lang="el-GR" dirty="0">
              <a:latin typeface="+mn-lt"/>
            </a:endParaRPr>
          </a:p>
        </p:txBody>
      </p:sp>
      <p:sp>
        <p:nvSpPr>
          <p:cNvPr id="2" name="Ορθογώνιο 1" descr="Οι ζύμες και μύκητες συνήθως αναπτύσσονται υπό ψύξη και θανατώνονται με παστερίωση. Ωστόσο υπάρχουν και  θερμοάντοχοι μύκητες και ζύμες: Byssochlamys, Talaromyces, Eupenicillium, Neosartorya (πρόβλημα σε παστεριωμένους χυμούς και κονσέρβες φρούτων-όξινων λαχανικών)&#10;&#10;Κατά την ψύξη επιβραδύνεται η ανάπτυξη, και πολλές τοξίνες δεν παράγονται (παραδείγματος χάρην  S. aureus toxins)&#10;Σημείωση: η αλλοίωση στους 10 βαθμούς κελσίου (και η πιθανότητα ανάπτυξης κάποιου παθογόνου) είναι περίπου δύο φορές  αυξημένη σε σχέση με τους 5 βαθμούς κελσίου. Σημαντικό πρόβλημα: Οικιακά ψυγεία, ψυγεία σουπερμάρκετ.&#10;"/>
          <p:cNvSpPr/>
          <p:nvPr/>
        </p:nvSpPr>
        <p:spPr>
          <a:xfrm>
            <a:off x="467544" y="1484784"/>
            <a:ext cx="8208912" cy="4524315"/>
          </a:xfrm>
          <a:prstGeom prst="rect">
            <a:avLst/>
          </a:prstGeom>
        </p:spPr>
        <p:txBody>
          <a:bodyPr wrap="square">
            <a:spAutoFit/>
          </a:bodyPr>
          <a:lstStyle/>
          <a:p>
            <a:pPr marL="342900" indent="-342900">
              <a:buClr>
                <a:schemeClr val="tx1"/>
              </a:buClr>
              <a:buFont typeface="Wingdings" panose="05000000000000000000" pitchFamily="2" charset="2"/>
              <a:buChar char="§"/>
            </a:pPr>
            <a:r>
              <a:rPr lang="el-GR" sz="2400" dirty="0">
                <a:solidFill>
                  <a:schemeClr val="accent4"/>
                </a:solidFill>
              </a:rPr>
              <a:t>Οι ζύμες και μύκητες </a:t>
            </a:r>
            <a:r>
              <a:rPr lang="el-GR" sz="2400" dirty="0"/>
              <a:t>συνήθως αναπτύσσονται υπό ψύξη και </a:t>
            </a:r>
            <a:r>
              <a:rPr lang="el-GR" sz="2400" dirty="0">
                <a:solidFill>
                  <a:schemeClr val="accent4"/>
                </a:solidFill>
              </a:rPr>
              <a:t>θανατώνονται με παστερίωση. </a:t>
            </a:r>
            <a:r>
              <a:rPr lang="el-GR" sz="2400" dirty="0"/>
              <a:t>Ωστόσο υπάρχουν και  </a:t>
            </a:r>
            <a:r>
              <a:rPr lang="el-GR" sz="2400" dirty="0" err="1">
                <a:solidFill>
                  <a:schemeClr val="accent4"/>
                </a:solidFill>
              </a:rPr>
              <a:t>θερμοάντοχοι</a:t>
            </a:r>
            <a:r>
              <a:rPr lang="el-GR" sz="2400" dirty="0">
                <a:solidFill>
                  <a:schemeClr val="accent4"/>
                </a:solidFill>
              </a:rPr>
              <a:t> μύκητες και ζύμες</a:t>
            </a:r>
            <a:r>
              <a:rPr lang="el-GR" sz="2400" dirty="0"/>
              <a:t>: </a:t>
            </a:r>
            <a:r>
              <a:rPr lang="en-US" sz="2400" dirty="0" err="1"/>
              <a:t>Byssochlamys</a:t>
            </a:r>
            <a:r>
              <a:rPr lang="en-US" sz="2400" dirty="0"/>
              <a:t>, </a:t>
            </a:r>
            <a:r>
              <a:rPr lang="en-US" sz="2400" dirty="0" err="1"/>
              <a:t>Talaromyces</a:t>
            </a:r>
            <a:r>
              <a:rPr lang="en-US" sz="2400" dirty="0"/>
              <a:t>, </a:t>
            </a:r>
            <a:r>
              <a:rPr lang="en-US" sz="2400" dirty="0" err="1"/>
              <a:t>Eupenicillium</a:t>
            </a:r>
            <a:r>
              <a:rPr lang="en-US" sz="2400" dirty="0"/>
              <a:t>, </a:t>
            </a:r>
            <a:r>
              <a:rPr lang="en-US" sz="2400" dirty="0" err="1"/>
              <a:t>Neosartorya</a:t>
            </a:r>
            <a:r>
              <a:rPr lang="en-US" sz="2400" dirty="0"/>
              <a:t> </a:t>
            </a:r>
            <a:r>
              <a:rPr lang="el-GR" sz="2400" dirty="0"/>
              <a:t>(πρόβλημα σε παστεριωμένους χυμούς και κονσέρβες φρούτων-όξινων λαχανικών)</a:t>
            </a:r>
            <a:endParaRPr lang="en-US" sz="2400" dirty="0"/>
          </a:p>
          <a:p>
            <a:pPr marL="342900" indent="-342900">
              <a:buClr>
                <a:schemeClr val="tx1"/>
              </a:buClr>
              <a:buFont typeface="Wingdings" panose="05000000000000000000" pitchFamily="2" charset="2"/>
              <a:buChar char="§"/>
            </a:pPr>
            <a:endParaRPr lang="en-US" sz="2400" dirty="0"/>
          </a:p>
          <a:p>
            <a:pPr marL="342900" indent="-342900">
              <a:buClr>
                <a:schemeClr val="tx1"/>
              </a:buClr>
              <a:buFont typeface="Wingdings" panose="05000000000000000000" pitchFamily="2" charset="2"/>
              <a:buChar char="§"/>
            </a:pPr>
            <a:r>
              <a:rPr lang="el-GR" sz="2400" dirty="0"/>
              <a:t>Κατά την ψύξη επιβραδύνεται η ανάπτυξη, και πολλές τοξίνες δεν παράγονται (π.χ. </a:t>
            </a:r>
            <a:r>
              <a:rPr lang="en-US" sz="2400" dirty="0"/>
              <a:t> S. aureus toxins)</a:t>
            </a:r>
          </a:p>
          <a:p>
            <a:pPr marL="342900" indent="-342900">
              <a:buClr>
                <a:schemeClr val="tx1"/>
              </a:buClr>
              <a:buFont typeface="Wingdings" panose="05000000000000000000" pitchFamily="2" charset="2"/>
              <a:buChar char="§"/>
            </a:pPr>
            <a:r>
              <a:rPr lang="el-GR" sz="2400" dirty="0">
                <a:solidFill>
                  <a:schemeClr val="accent4"/>
                </a:solidFill>
              </a:rPr>
              <a:t>Σημείωση</a:t>
            </a:r>
            <a:r>
              <a:rPr lang="en-US" sz="2400" dirty="0">
                <a:solidFill>
                  <a:schemeClr val="accent4"/>
                </a:solidFill>
              </a:rPr>
              <a:t>: </a:t>
            </a:r>
            <a:r>
              <a:rPr lang="el-GR" sz="2400" dirty="0"/>
              <a:t>η αλλοίωση στους 10</a:t>
            </a:r>
            <a:r>
              <a:rPr lang="en-US" sz="2400" dirty="0">
                <a:sym typeface="Symbol" pitchFamily="18" charset="2"/>
              </a:rPr>
              <a:t>C </a:t>
            </a:r>
            <a:r>
              <a:rPr lang="el-GR" sz="2400" dirty="0">
                <a:sym typeface="Symbol" pitchFamily="18" charset="2"/>
              </a:rPr>
              <a:t>(και η πιθανότητα ανάπτυξης κάποιου παθογόνου) είναι περίπου δύο φορές  αυξημένη σε σχέση με τους </a:t>
            </a:r>
            <a:r>
              <a:rPr lang="en-US" sz="2400" dirty="0">
                <a:sym typeface="Symbol" pitchFamily="18" charset="2"/>
              </a:rPr>
              <a:t>5C</a:t>
            </a:r>
            <a:r>
              <a:rPr lang="el-GR" sz="2400" dirty="0">
                <a:sym typeface="Symbol" pitchFamily="18" charset="2"/>
              </a:rPr>
              <a:t>. </a:t>
            </a:r>
            <a:r>
              <a:rPr lang="el-GR" sz="2400" dirty="0">
                <a:solidFill>
                  <a:schemeClr val="accent4"/>
                </a:solidFill>
                <a:sym typeface="Symbol" pitchFamily="18" charset="2"/>
              </a:rPr>
              <a:t>Σημαντικό πρόβλημα: Οικιακά ψυγεία, ψυγεία </a:t>
            </a:r>
            <a:r>
              <a:rPr lang="el-GR" sz="2400" dirty="0" smtClean="0">
                <a:solidFill>
                  <a:schemeClr val="accent4"/>
                </a:solidFill>
                <a:sym typeface="Symbol" pitchFamily="18" charset="2"/>
              </a:rPr>
              <a:t>σουπερμάρκετ.</a:t>
            </a:r>
            <a:endParaRPr lang="en-US" sz="2400" dirty="0">
              <a:solidFill>
                <a:schemeClr val="accent4"/>
              </a:solidFill>
              <a:sym typeface="Symbol" pitchFamily="18" charset="2"/>
            </a:endParaRPr>
          </a:p>
        </p:txBody>
      </p:sp>
      <p:sp>
        <p:nvSpPr>
          <p:cNvPr id="10" name="Θέση υποσέλιδου 3" descr="."/>
          <p:cNvSpPr txBox="1">
            <a:spLocks/>
          </p:cNvSpPr>
          <p:nvPr/>
        </p:nvSpPr>
        <p:spPr>
          <a:xfrm>
            <a:off x="3181325" y="6382147"/>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35</a:t>
            </a:fld>
            <a:endParaRPr lang="el-GR" dirty="0"/>
          </a:p>
        </p:txBody>
      </p:sp>
    </p:spTree>
    <p:custDataLst>
      <p:tags r:id="rId1"/>
    </p:custDataLst>
    <p:extLst>
      <p:ext uri="{BB962C8B-B14F-4D97-AF65-F5344CB8AC3E}">
        <p14:creationId xmlns="" xmlns:p14="http://schemas.microsoft.com/office/powerpoint/2010/main" val="39769565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179512" y="-27384"/>
            <a:ext cx="8784975" cy="1440160"/>
          </a:xfrm>
        </p:spPr>
        <p:txBody>
          <a:bodyPr>
            <a:noAutofit/>
          </a:bodyPr>
          <a:lstStyle/>
          <a:p>
            <a:r>
              <a:rPr lang="el-GR" dirty="0"/>
              <a:t>Εξωγενείς παράγοντες ανάπτυξης</a:t>
            </a:r>
            <a:br>
              <a:rPr lang="el-GR" dirty="0"/>
            </a:br>
            <a:r>
              <a:rPr lang="el-GR" dirty="0" smtClean="0"/>
              <a:t>(8 </a:t>
            </a:r>
            <a:r>
              <a:rPr lang="el-GR" dirty="0"/>
              <a:t>από 12)</a:t>
            </a:r>
            <a:endParaRPr lang="el-GR" dirty="0">
              <a:latin typeface="+mn-lt"/>
            </a:endParaRPr>
          </a:p>
        </p:txBody>
      </p:sp>
      <p:sp>
        <p:nvSpPr>
          <p:cNvPr id="2" name="Ορθογώνιο 1" descr="Απαραίτητη η γρήγορη ψύξη μετά από κάθε θερμική επεξεργασία, αποφυγή ανάπτυξης θερμόφιλων βακτηρίων&#10;Συντήρηση κρεάτων και γαλακτοκομικών σε 0 εώς 4 βαθμούς κελσίου, φρούτων λαχανικών σε 5 εώς 10 βαθμούς κελσίου. &#10;&#10;2. Σχετική υγρασία της ατμόσφαιρας ( επί τοις εκατό RH).&#10;&#10;Υψηλή σχετική υγρασία αυξάνει την ενεργότητα νερού aw ιδίως σε ξηρά τρόφιμα, αλλοίωση από μύκητες, &#10;Μυκοτοξίνες παράγονται κατά την αποθήκευση σιτηρών, ζωοτροφών, ξηρών καρπών και ξηρών φρούτων σε περιβάλλον με υψηλή επί τοις εκατό RH,&#10;"/>
          <p:cNvSpPr/>
          <p:nvPr/>
        </p:nvSpPr>
        <p:spPr>
          <a:xfrm>
            <a:off x="467544" y="1340768"/>
            <a:ext cx="8208912" cy="4893647"/>
          </a:xfrm>
          <a:prstGeom prst="rect">
            <a:avLst/>
          </a:prstGeom>
        </p:spPr>
        <p:txBody>
          <a:bodyPr wrap="square">
            <a:spAutoFit/>
          </a:bodyPr>
          <a:lstStyle/>
          <a:p>
            <a:pPr marL="342900" indent="-342900">
              <a:buClr>
                <a:schemeClr val="tx1"/>
              </a:buClr>
              <a:buFont typeface="Wingdings" panose="05000000000000000000" pitchFamily="2" charset="2"/>
              <a:buChar char="§"/>
            </a:pPr>
            <a:r>
              <a:rPr lang="el-GR" sz="2400" dirty="0">
                <a:sym typeface="Symbol" pitchFamily="18" charset="2"/>
              </a:rPr>
              <a:t>Απαραίτητη η γρήγορη ψύξη μετά από κάθε θερμική επεξεργασία </a:t>
            </a:r>
            <a:r>
              <a:rPr lang="en-US" sz="2400" dirty="0">
                <a:sym typeface="Symbol" pitchFamily="18" charset="2"/>
              </a:rPr>
              <a:t></a:t>
            </a:r>
            <a:r>
              <a:rPr lang="el-GR" sz="2400" dirty="0">
                <a:sym typeface="Symbol" pitchFamily="18" charset="2"/>
              </a:rPr>
              <a:t> αποφυγή ανάπτυξης θερμόφιλων βακτηρίων</a:t>
            </a:r>
            <a:endParaRPr lang="en-US" sz="2400" dirty="0">
              <a:sym typeface="Symbol" pitchFamily="18" charset="2"/>
            </a:endParaRPr>
          </a:p>
          <a:p>
            <a:pPr marL="342900" indent="-342900">
              <a:buClr>
                <a:schemeClr val="tx1"/>
              </a:buClr>
              <a:buFont typeface="Wingdings" panose="05000000000000000000" pitchFamily="2" charset="2"/>
              <a:buChar char="§"/>
            </a:pPr>
            <a:r>
              <a:rPr lang="el-GR" sz="2400" dirty="0"/>
              <a:t>Συντήρηση κρεάτων και γαλακτοκομικών σε </a:t>
            </a:r>
            <a:r>
              <a:rPr lang="en-US" sz="2400" dirty="0"/>
              <a:t>0-4</a:t>
            </a:r>
            <a:r>
              <a:rPr lang="en-US" sz="2400" dirty="0">
                <a:sym typeface="Symbol" pitchFamily="18" charset="2"/>
              </a:rPr>
              <a:t>C, </a:t>
            </a:r>
            <a:r>
              <a:rPr lang="el-GR" sz="2400" dirty="0">
                <a:sym typeface="Symbol" pitchFamily="18" charset="2"/>
              </a:rPr>
              <a:t>φρούτων λαχανικών σε </a:t>
            </a:r>
            <a:r>
              <a:rPr lang="en-US" sz="2400" dirty="0">
                <a:sym typeface="Symbol" pitchFamily="18" charset="2"/>
              </a:rPr>
              <a:t>5-10</a:t>
            </a:r>
            <a:r>
              <a:rPr lang="en-US" sz="2400" dirty="0" smtClean="0">
                <a:sym typeface="Symbol" pitchFamily="18" charset="2"/>
              </a:rPr>
              <a:t>C</a:t>
            </a:r>
            <a:r>
              <a:rPr lang="el-GR" sz="2400" dirty="0" smtClean="0">
                <a:sym typeface="Symbol" pitchFamily="18" charset="2"/>
              </a:rPr>
              <a:t>.</a:t>
            </a:r>
            <a:r>
              <a:rPr lang="en-US" sz="2400" dirty="0" smtClean="0">
                <a:sym typeface="Symbol" pitchFamily="18" charset="2"/>
              </a:rPr>
              <a:t> </a:t>
            </a:r>
            <a:endParaRPr lang="el-GR" sz="2400" dirty="0" smtClean="0">
              <a:sym typeface="Symbol" pitchFamily="18" charset="2"/>
            </a:endParaRPr>
          </a:p>
          <a:p>
            <a:pPr marL="342900" indent="-342900">
              <a:buClr>
                <a:schemeClr val="tx1"/>
              </a:buClr>
              <a:buFont typeface="Wingdings" panose="05000000000000000000" pitchFamily="2" charset="2"/>
              <a:buChar char="§"/>
            </a:pPr>
            <a:endParaRPr lang="el-GR" sz="2400" dirty="0">
              <a:sym typeface="Symbol" pitchFamily="18" charset="2"/>
            </a:endParaRPr>
          </a:p>
          <a:p>
            <a:r>
              <a:rPr lang="en-US" sz="2400" dirty="0">
                <a:solidFill>
                  <a:schemeClr val="tx2"/>
                </a:solidFill>
              </a:rPr>
              <a:t>2. </a:t>
            </a:r>
            <a:r>
              <a:rPr lang="el-GR" sz="2400" dirty="0">
                <a:solidFill>
                  <a:schemeClr val="tx2"/>
                </a:solidFill>
              </a:rPr>
              <a:t>Σχετική υγρασία της ατμόσφαιρας </a:t>
            </a:r>
            <a:r>
              <a:rPr lang="en-US" sz="2400" dirty="0">
                <a:solidFill>
                  <a:schemeClr val="tx2"/>
                </a:solidFill>
              </a:rPr>
              <a:t>(%RH</a:t>
            </a:r>
            <a:r>
              <a:rPr lang="en-US" sz="2400" dirty="0" smtClean="0">
                <a:solidFill>
                  <a:schemeClr val="tx2"/>
                </a:solidFill>
              </a:rPr>
              <a:t>)</a:t>
            </a:r>
            <a:r>
              <a:rPr lang="el-GR" sz="2400" dirty="0" smtClean="0">
                <a:solidFill>
                  <a:schemeClr val="tx2"/>
                </a:solidFill>
              </a:rPr>
              <a:t>.</a:t>
            </a:r>
            <a:endParaRPr lang="en-US" sz="2400" dirty="0">
              <a:solidFill>
                <a:schemeClr val="tx2"/>
              </a:solidFill>
            </a:endParaRPr>
          </a:p>
          <a:p>
            <a:endParaRPr lang="en-US" sz="2400" dirty="0"/>
          </a:p>
          <a:p>
            <a:pPr marL="342900" indent="-342900">
              <a:buClr>
                <a:schemeClr val="tx1"/>
              </a:buClr>
              <a:buFont typeface="Wingdings" panose="05000000000000000000" pitchFamily="2" charset="2"/>
              <a:buChar char="§"/>
            </a:pPr>
            <a:r>
              <a:rPr lang="el-GR" sz="2400" dirty="0"/>
              <a:t>Υψηλή σχετική υγρασία </a:t>
            </a:r>
            <a:r>
              <a:rPr lang="el-GR" sz="2400" dirty="0">
                <a:solidFill>
                  <a:schemeClr val="accent4"/>
                </a:solidFill>
              </a:rPr>
              <a:t>αυξάνει την </a:t>
            </a:r>
            <a:r>
              <a:rPr lang="el-GR" sz="2400" dirty="0" err="1">
                <a:solidFill>
                  <a:schemeClr val="accent4"/>
                </a:solidFill>
              </a:rPr>
              <a:t>ενεργότητα</a:t>
            </a:r>
            <a:r>
              <a:rPr lang="el-GR" sz="2400" dirty="0">
                <a:solidFill>
                  <a:schemeClr val="accent4"/>
                </a:solidFill>
              </a:rPr>
              <a:t> νερού</a:t>
            </a:r>
            <a:r>
              <a:rPr lang="en-US" sz="2400" dirty="0">
                <a:solidFill>
                  <a:schemeClr val="accent4"/>
                </a:solidFill>
              </a:rPr>
              <a:t> </a:t>
            </a:r>
            <a:r>
              <a:rPr lang="en-US" sz="2400" dirty="0"/>
              <a:t>a</a:t>
            </a:r>
            <a:r>
              <a:rPr lang="en-US" sz="2400" baseline="-25000" dirty="0"/>
              <a:t>w</a:t>
            </a:r>
            <a:r>
              <a:rPr lang="en-US" sz="2400" dirty="0"/>
              <a:t> </a:t>
            </a:r>
            <a:r>
              <a:rPr lang="el-GR" sz="2400" dirty="0"/>
              <a:t>ιδίως σε ξηρά τρόφιμα</a:t>
            </a:r>
            <a:r>
              <a:rPr lang="en-US" sz="2400" dirty="0"/>
              <a:t> </a:t>
            </a:r>
            <a:r>
              <a:rPr lang="en-US" sz="2400" dirty="0">
                <a:sym typeface="Symbol" pitchFamily="18" charset="2"/>
              </a:rPr>
              <a:t> </a:t>
            </a:r>
            <a:r>
              <a:rPr lang="el-GR" sz="2400" dirty="0">
                <a:sym typeface="Symbol" pitchFamily="18" charset="2"/>
              </a:rPr>
              <a:t>αλλοίωση από </a:t>
            </a:r>
            <a:r>
              <a:rPr lang="el-GR" sz="2400" dirty="0" smtClean="0">
                <a:sym typeface="Symbol" pitchFamily="18" charset="2"/>
              </a:rPr>
              <a:t>μύκητες,</a:t>
            </a:r>
            <a:r>
              <a:rPr lang="en-US" sz="2400" dirty="0" smtClean="0">
                <a:sym typeface="Symbol" pitchFamily="18" charset="2"/>
              </a:rPr>
              <a:t> </a:t>
            </a:r>
            <a:endParaRPr lang="en-US" sz="2400" dirty="0">
              <a:sym typeface="Symbol" pitchFamily="18" charset="2"/>
            </a:endParaRPr>
          </a:p>
          <a:p>
            <a:pPr marL="342900" indent="-342900">
              <a:buClr>
                <a:schemeClr val="tx1"/>
              </a:buClr>
              <a:buFont typeface="Wingdings" panose="05000000000000000000" pitchFamily="2" charset="2"/>
              <a:buChar char="§"/>
            </a:pPr>
            <a:r>
              <a:rPr lang="el-GR" sz="2400" dirty="0" err="1">
                <a:solidFill>
                  <a:schemeClr val="accent4"/>
                </a:solidFill>
                <a:sym typeface="Symbol" pitchFamily="18" charset="2"/>
              </a:rPr>
              <a:t>Μυκοτοξίνες</a:t>
            </a:r>
            <a:r>
              <a:rPr lang="el-GR" sz="2400" dirty="0">
                <a:solidFill>
                  <a:schemeClr val="accent4"/>
                </a:solidFill>
                <a:sym typeface="Symbol" pitchFamily="18" charset="2"/>
              </a:rPr>
              <a:t> </a:t>
            </a:r>
            <a:r>
              <a:rPr lang="el-GR" sz="2400" dirty="0">
                <a:sym typeface="Symbol" pitchFamily="18" charset="2"/>
              </a:rPr>
              <a:t>παράγονται κατά την αποθήκευση σιτηρών, ζωοτροφών, ξηρών καρπών και ξηρών φρούτων σε περιβάλλον με</a:t>
            </a:r>
            <a:r>
              <a:rPr lang="en-US" sz="2400" dirty="0">
                <a:sym typeface="Symbol" pitchFamily="18" charset="2"/>
              </a:rPr>
              <a:t> </a:t>
            </a:r>
            <a:r>
              <a:rPr lang="el-GR" sz="2400" dirty="0">
                <a:sym typeface="Symbol" pitchFamily="18" charset="2"/>
              </a:rPr>
              <a:t>υψηλή </a:t>
            </a:r>
            <a:r>
              <a:rPr lang="en-US" sz="2400" dirty="0">
                <a:sym typeface="Symbol" pitchFamily="18" charset="2"/>
              </a:rPr>
              <a:t>%</a:t>
            </a:r>
            <a:r>
              <a:rPr lang="en-US" sz="2400" dirty="0" smtClean="0">
                <a:sym typeface="Symbol" pitchFamily="18" charset="2"/>
              </a:rPr>
              <a:t>RH</a:t>
            </a:r>
            <a:r>
              <a:rPr lang="el-GR" sz="2400" dirty="0" smtClean="0">
                <a:sym typeface="Symbol" pitchFamily="18" charset="2"/>
              </a:rPr>
              <a:t>,</a:t>
            </a:r>
            <a:endParaRPr lang="en-US" sz="2400" dirty="0">
              <a:sym typeface="Symbol" pitchFamily="18" charset="2"/>
            </a:endParaRPr>
          </a:p>
          <a:p>
            <a:pPr marL="342900" indent="-342900">
              <a:buClr>
                <a:schemeClr val="tx1"/>
              </a:buClr>
              <a:buFont typeface="Wingdings" panose="05000000000000000000" pitchFamily="2" charset="2"/>
              <a:buChar char="§"/>
            </a:pPr>
            <a:endParaRPr lang="el-GR" sz="2400" dirty="0">
              <a:sym typeface="Symbol" pitchFamily="18" charset="2"/>
            </a:endParaRPr>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36</a:t>
            </a:fld>
            <a:endParaRPr lang="el-GR" dirty="0"/>
          </a:p>
        </p:txBody>
      </p:sp>
    </p:spTree>
    <p:custDataLst>
      <p:tags r:id="rId1"/>
    </p:custDataLst>
    <p:extLst>
      <p:ext uri="{BB962C8B-B14F-4D97-AF65-F5344CB8AC3E}">
        <p14:creationId xmlns="" xmlns:p14="http://schemas.microsoft.com/office/powerpoint/2010/main" val="28550127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27384"/>
            <a:ext cx="8352928" cy="1260922"/>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Εξωγενείς παράγοντες ανάπτυξης</a:t>
            </a:r>
            <a:br>
              <a:rPr lang="el-GR" dirty="0"/>
            </a:br>
            <a:r>
              <a:rPr lang="el-GR" dirty="0" smtClean="0"/>
              <a:t>(9 </a:t>
            </a:r>
            <a:r>
              <a:rPr lang="el-GR" dirty="0"/>
              <a:t>από 12)</a:t>
            </a:r>
            <a:endParaRPr lang="el-GR" dirty="0">
              <a:latin typeface="+mn-lt"/>
            </a:endParaRPr>
          </a:p>
        </p:txBody>
      </p:sp>
      <p:sp>
        <p:nvSpPr>
          <p:cNvPr id="2" name="Ορθογώνιο 1" descr="Χρησιμότητα υδατοστεγούς συσκευασίας όπου είναι εφικτό, έλεγχος σχετικής υγρασίας και θερμοκρασίας σε αποθήκες σιτηρών, &#10;Όμως για το τρόφιμα με υψηλή υγρασία (φρούτα, λαχανικά, κρέας) η αποθήκευση σε χαμηλή RH επιδρά αρνητικά στα φυσικοχημικά χαρακτηριστικά και την οικονομική αξία του προϊόντος.&#10;&#10;3. Σύνθεση (μίγματος) αερίων σε συσκευασίες κενού / ΜΑΡ.&#10;Σε μη συσκευασμένα τρόφιμα : 18 εώς 21 τοις εκατό οξυγόνου 02, 0 εώς 2 τοις εκατό διοξειδίου του άνθρακα, περίπου 80 τοις εκατό N2, &#10;Ελεγχόμενη ατμόσφαιρα αποθήκευσης (CA storage): για φρούτα-λαχανικά: περίπου 10 τοις εκατό διοξειδίου του άνθρακα, επιβραδύνει την αλλοίωση από μύκητες,&#10;&#10;"/>
          <p:cNvSpPr/>
          <p:nvPr/>
        </p:nvSpPr>
        <p:spPr>
          <a:xfrm>
            <a:off x="467544" y="1340768"/>
            <a:ext cx="8219256" cy="4893647"/>
          </a:xfrm>
          <a:prstGeom prst="rect">
            <a:avLst/>
          </a:prstGeom>
        </p:spPr>
        <p:txBody>
          <a:bodyPr wrap="square">
            <a:spAutoFit/>
          </a:bodyPr>
          <a:lstStyle/>
          <a:p>
            <a:pPr marL="342900" indent="-342900">
              <a:buClr>
                <a:schemeClr val="tx1"/>
              </a:buClr>
              <a:buFont typeface="Wingdings" panose="05000000000000000000" pitchFamily="2" charset="2"/>
              <a:buChar char="§"/>
            </a:pPr>
            <a:r>
              <a:rPr lang="el-GR" sz="2400" dirty="0">
                <a:sym typeface="Symbol" pitchFamily="18" charset="2"/>
              </a:rPr>
              <a:t>Χρησιμότητα υδατοστεγούς συσκευασίας όπου είναι εφικτό, </a:t>
            </a:r>
            <a:r>
              <a:rPr lang="el-GR" sz="2400" dirty="0">
                <a:solidFill>
                  <a:schemeClr val="accent4"/>
                </a:solidFill>
                <a:sym typeface="Symbol" pitchFamily="18" charset="2"/>
              </a:rPr>
              <a:t>έλεγχος σχετικής υγρασίας </a:t>
            </a:r>
            <a:r>
              <a:rPr lang="el-GR" sz="2400" dirty="0">
                <a:sym typeface="Symbol" pitchFamily="18" charset="2"/>
              </a:rPr>
              <a:t>και θερμοκρασίας σε αποθήκες </a:t>
            </a:r>
            <a:r>
              <a:rPr lang="el-GR" sz="2400" dirty="0" smtClean="0">
                <a:sym typeface="Symbol" pitchFamily="18" charset="2"/>
              </a:rPr>
              <a:t>σιτηρών,</a:t>
            </a:r>
            <a:r>
              <a:rPr lang="en-US" sz="2400" dirty="0" smtClean="0">
                <a:sym typeface="Symbol" pitchFamily="18" charset="2"/>
              </a:rPr>
              <a:t> </a:t>
            </a:r>
            <a:endParaRPr lang="en-US" sz="2400" dirty="0">
              <a:sym typeface="Symbol" pitchFamily="18" charset="2"/>
            </a:endParaRPr>
          </a:p>
          <a:p>
            <a:pPr marL="342900" indent="-342900">
              <a:buClr>
                <a:schemeClr val="tx1"/>
              </a:buClr>
              <a:buFont typeface="Wingdings" panose="05000000000000000000" pitchFamily="2" charset="2"/>
              <a:buChar char="§"/>
            </a:pPr>
            <a:r>
              <a:rPr lang="el-GR" sz="2400" dirty="0">
                <a:solidFill>
                  <a:schemeClr val="accent4"/>
                </a:solidFill>
                <a:sym typeface="Symbol" pitchFamily="18" charset="2"/>
              </a:rPr>
              <a:t>Όμως για το τρόφιμα με υψηλή υγρασία </a:t>
            </a:r>
            <a:r>
              <a:rPr lang="en-US" sz="2400" dirty="0">
                <a:sym typeface="Symbol" pitchFamily="18" charset="2"/>
              </a:rPr>
              <a:t>(</a:t>
            </a:r>
            <a:r>
              <a:rPr lang="el-GR" sz="2400" dirty="0">
                <a:sym typeface="Symbol" pitchFamily="18" charset="2"/>
              </a:rPr>
              <a:t>φρούτα, λαχανικά, κρέας</a:t>
            </a:r>
            <a:r>
              <a:rPr lang="en-US" sz="2400" dirty="0">
                <a:sym typeface="Symbol" pitchFamily="18" charset="2"/>
              </a:rPr>
              <a:t>) </a:t>
            </a:r>
            <a:r>
              <a:rPr lang="el-GR" sz="2400" dirty="0">
                <a:sym typeface="Symbol" pitchFamily="18" charset="2"/>
              </a:rPr>
              <a:t>η αποθήκευση σε χαμηλή </a:t>
            </a:r>
            <a:r>
              <a:rPr lang="en-US" sz="2400" dirty="0">
                <a:sym typeface="Symbol" pitchFamily="18" charset="2"/>
              </a:rPr>
              <a:t>RH </a:t>
            </a:r>
            <a:r>
              <a:rPr lang="el-GR" sz="2400" dirty="0">
                <a:sym typeface="Symbol" pitchFamily="18" charset="2"/>
              </a:rPr>
              <a:t>επιδρά αρνητικά στα φυσικοχημικά χαρακτηριστικά και την οικονομική αξία του </a:t>
            </a:r>
            <a:r>
              <a:rPr lang="el-GR" sz="2400" dirty="0" smtClean="0">
                <a:sym typeface="Symbol" pitchFamily="18" charset="2"/>
              </a:rPr>
              <a:t>προϊόντος.</a:t>
            </a:r>
          </a:p>
          <a:p>
            <a:pPr marL="342900" indent="-342900">
              <a:buClr>
                <a:schemeClr val="tx1"/>
              </a:buClr>
              <a:buFont typeface="Wingdings" panose="05000000000000000000" pitchFamily="2" charset="2"/>
              <a:buChar char="§"/>
            </a:pPr>
            <a:endParaRPr lang="el-GR" sz="2400" dirty="0">
              <a:sym typeface="Symbol" pitchFamily="18" charset="2"/>
            </a:endParaRPr>
          </a:p>
          <a:p>
            <a:r>
              <a:rPr lang="en-US" sz="2400" dirty="0">
                <a:solidFill>
                  <a:schemeClr val="tx2"/>
                </a:solidFill>
              </a:rPr>
              <a:t>3. </a:t>
            </a:r>
            <a:r>
              <a:rPr lang="el-GR" sz="2400" dirty="0">
                <a:solidFill>
                  <a:schemeClr val="tx2"/>
                </a:solidFill>
              </a:rPr>
              <a:t>Σύνθεση (μίγματος) αερίων σε συσκευασίες </a:t>
            </a:r>
            <a:r>
              <a:rPr lang="el-GR" sz="2400" dirty="0" smtClean="0">
                <a:solidFill>
                  <a:schemeClr val="tx2"/>
                </a:solidFill>
              </a:rPr>
              <a:t>κενού/ΜΑΡ.</a:t>
            </a:r>
            <a:endParaRPr lang="en-US" sz="2400" dirty="0">
              <a:solidFill>
                <a:schemeClr val="tx2"/>
              </a:solidFill>
            </a:endParaRPr>
          </a:p>
          <a:p>
            <a:pPr marL="342900" indent="-342900">
              <a:buClr>
                <a:schemeClr val="tx1"/>
              </a:buClr>
              <a:buFont typeface="Wingdings" panose="05000000000000000000" pitchFamily="2" charset="2"/>
              <a:buChar char="§"/>
            </a:pPr>
            <a:r>
              <a:rPr lang="el-GR" sz="2400" dirty="0" smtClean="0">
                <a:solidFill>
                  <a:schemeClr val="accent4"/>
                </a:solidFill>
              </a:rPr>
              <a:t>Σε </a:t>
            </a:r>
            <a:r>
              <a:rPr lang="el-GR" sz="2400" dirty="0">
                <a:solidFill>
                  <a:schemeClr val="accent4"/>
                </a:solidFill>
              </a:rPr>
              <a:t>μη συσκευασμένα τρόφιμα </a:t>
            </a:r>
            <a:r>
              <a:rPr lang="en-US" sz="2400" dirty="0"/>
              <a:t>: 18</a:t>
            </a:r>
            <a:r>
              <a:rPr lang="el-GR" sz="2400" dirty="0"/>
              <a:t>-21</a:t>
            </a:r>
            <a:r>
              <a:rPr lang="en-US" sz="2400" dirty="0"/>
              <a:t>% 0</a:t>
            </a:r>
            <a:r>
              <a:rPr lang="en-US" sz="2400" baseline="-25000" dirty="0"/>
              <a:t>2</a:t>
            </a:r>
            <a:r>
              <a:rPr lang="en-US" sz="2400" dirty="0"/>
              <a:t>, </a:t>
            </a:r>
            <a:r>
              <a:rPr lang="el-GR" sz="2400" dirty="0"/>
              <a:t>0-</a:t>
            </a:r>
            <a:r>
              <a:rPr lang="en-US" sz="2400" dirty="0"/>
              <a:t>2%CO</a:t>
            </a:r>
            <a:r>
              <a:rPr lang="en-US" sz="2400" baseline="-25000" dirty="0"/>
              <a:t>2</a:t>
            </a:r>
            <a:r>
              <a:rPr lang="en-US" sz="2400" dirty="0"/>
              <a:t>, </a:t>
            </a:r>
            <a:r>
              <a:rPr lang="el-GR" sz="2400" dirty="0"/>
              <a:t>~</a:t>
            </a:r>
            <a:r>
              <a:rPr lang="en-US" sz="2400" dirty="0" smtClean="0"/>
              <a:t>80%N</a:t>
            </a:r>
            <a:r>
              <a:rPr lang="en-US" sz="2400" baseline="-25000" dirty="0" smtClean="0"/>
              <a:t>2</a:t>
            </a:r>
            <a:r>
              <a:rPr lang="el-GR" sz="2400" baseline="-25000" dirty="0" smtClean="0"/>
              <a:t>,</a:t>
            </a:r>
            <a:r>
              <a:rPr lang="en-US" sz="2400" dirty="0" smtClean="0"/>
              <a:t> </a:t>
            </a:r>
            <a:endParaRPr lang="en-US" sz="2400" dirty="0">
              <a:solidFill>
                <a:srgbClr val="FFFF00"/>
              </a:solidFill>
            </a:endParaRPr>
          </a:p>
          <a:p>
            <a:pPr marL="342900" indent="-342900">
              <a:buClr>
                <a:schemeClr val="tx1"/>
              </a:buClr>
              <a:buFont typeface="Wingdings" panose="05000000000000000000" pitchFamily="2" charset="2"/>
              <a:buChar char="§"/>
            </a:pPr>
            <a:r>
              <a:rPr lang="el-GR" sz="2400" dirty="0">
                <a:solidFill>
                  <a:schemeClr val="accent4"/>
                </a:solidFill>
              </a:rPr>
              <a:t>Ελεγχόμενη ατμόσφαιρα αποθήκευσης </a:t>
            </a:r>
            <a:r>
              <a:rPr lang="en-US" sz="2400" dirty="0">
                <a:solidFill>
                  <a:schemeClr val="accent4"/>
                </a:solidFill>
              </a:rPr>
              <a:t>(CA storage</a:t>
            </a:r>
            <a:r>
              <a:rPr lang="el-GR" sz="2400" dirty="0" smtClean="0">
                <a:solidFill>
                  <a:schemeClr val="accent4"/>
                </a:solidFill>
              </a:rPr>
              <a:t>)</a:t>
            </a:r>
            <a:r>
              <a:rPr lang="el-GR" sz="2400" dirty="0" smtClean="0"/>
              <a:t>: για </a:t>
            </a:r>
            <a:r>
              <a:rPr lang="el-GR" sz="2400" dirty="0"/>
              <a:t>φρούτα-λαχανικά</a:t>
            </a:r>
            <a:r>
              <a:rPr lang="en-US" sz="2400" dirty="0"/>
              <a:t>: ~10% CO</a:t>
            </a:r>
            <a:r>
              <a:rPr lang="en-US" sz="2400" baseline="-25000" dirty="0"/>
              <a:t>2</a:t>
            </a:r>
            <a:r>
              <a:rPr lang="en-US" sz="2400" dirty="0"/>
              <a:t> </a:t>
            </a:r>
            <a:r>
              <a:rPr lang="en-US" sz="2400" dirty="0">
                <a:sym typeface="Symbol" pitchFamily="18" charset="2"/>
              </a:rPr>
              <a:t> </a:t>
            </a:r>
            <a:r>
              <a:rPr lang="el-GR" sz="2400" dirty="0">
                <a:sym typeface="Symbol" pitchFamily="18" charset="2"/>
              </a:rPr>
              <a:t>επιβραδύνει την αλλοίωση από </a:t>
            </a:r>
            <a:r>
              <a:rPr lang="el-GR" sz="2400" dirty="0" smtClean="0">
                <a:sym typeface="Symbol" pitchFamily="18" charset="2"/>
              </a:rPr>
              <a:t>μύκητες,</a:t>
            </a:r>
            <a:endParaRPr lang="el-GR" sz="2400" dirty="0">
              <a:sym typeface="Symbol" pitchFamily="18" charset="2"/>
            </a:endParaRPr>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37</a:t>
            </a:fld>
            <a:endParaRPr lang="el-GR" sz="1400" dirty="0"/>
          </a:p>
        </p:txBody>
      </p:sp>
    </p:spTree>
    <p:custDataLst>
      <p:tags r:id="rId1"/>
    </p:custDataLst>
    <p:extLst>
      <p:ext uri="{BB962C8B-B14F-4D97-AF65-F5344CB8AC3E}">
        <p14:creationId xmlns="" xmlns:p14="http://schemas.microsoft.com/office/powerpoint/2010/main" val="36065964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7838"/>
            <a:ext cx="8352928" cy="1260922"/>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Εξωγενείς παράγοντες ανάπτυξης</a:t>
            </a:r>
            <a:br>
              <a:rPr lang="el-GR" dirty="0"/>
            </a:br>
            <a:r>
              <a:rPr lang="el-GR" dirty="0"/>
              <a:t>(</a:t>
            </a:r>
            <a:r>
              <a:rPr lang="el-GR" dirty="0" smtClean="0"/>
              <a:t>10 </a:t>
            </a:r>
            <a:r>
              <a:rPr lang="el-GR" dirty="0"/>
              <a:t>από 12)</a:t>
            </a:r>
            <a:endParaRPr lang="el-GR" dirty="0">
              <a:latin typeface="+mn-lt"/>
            </a:endParaRPr>
          </a:p>
        </p:txBody>
      </p:sp>
      <p:sp>
        <p:nvSpPr>
          <p:cNvPr id="2" name="Ορθογώνιο 1" descr="Συσκευασία Τροποποιημένης Ατμόσφαιρας (MAP), άνω κάτω τελεία, μίγμα αερίων διοξειδίου του άνθρακα, N2 (ή, και οξυγόνου), αναστολή αερόβιων μικροοργανισμών από το διοξείδιο του άνθρακα , αναερόβιες συνθήκες&#10;Το διοξείδιο του άνθρακα αναστέλλει  κυρίως τα Gram minus (αυξάνει τη διαπερατότηα της μεβράνης τους), αλλά όχι τα γαλακτικά και τα αναερόβια (Clostridium)&#10;Το N2 δεν προκαλεί αναστολή , αλλά είναι αδρανές και αντικαθιστά τον όγκο του οξυγόνου.  &#10;Το οξυγόνο σε χαμηλή συγκέντρωση (περίπου 5 τοις εκατό) είναι χρήσιμο για την αναστολή των κλωστρηδίων (καθώς και για τη διατήρηση του χρώματος σε νωπό κρέας)&#10;Τυπική σύνθεση μίγματος αερίων για νωπό κρέας, άνω κάτω τελεία, 10 τοις εκατό διοξείδιο του άνθρακα, σύν 5 τοις εκατό οξυγόνο, σύν 85 τοις εκατόN2   ή 20 τοις εκατό διοξείδιο του άνθρακα σύν 80 τοις εκατό N2, επιμήκυνση διάρκειας ζωής μέχρι και 30 μέρες στους 4 βαθμούς κελσίου.&#10;"/>
          <p:cNvSpPr/>
          <p:nvPr>
            <p:custDataLst>
              <p:tags r:id="rId2"/>
            </p:custDataLst>
          </p:nvPr>
        </p:nvSpPr>
        <p:spPr>
          <a:xfrm>
            <a:off x="503362" y="1196752"/>
            <a:ext cx="8219256" cy="5262979"/>
          </a:xfrm>
          <a:prstGeom prst="rect">
            <a:avLst/>
          </a:prstGeom>
        </p:spPr>
        <p:txBody>
          <a:bodyPr wrap="square">
            <a:spAutoFit/>
          </a:bodyPr>
          <a:lstStyle/>
          <a:p>
            <a:pPr marL="342900" indent="-342900">
              <a:buClr>
                <a:schemeClr val="tx1"/>
              </a:buClr>
              <a:buFont typeface="Wingdings" panose="05000000000000000000" pitchFamily="2" charset="2"/>
              <a:buChar char="§"/>
            </a:pPr>
            <a:r>
              <a:rPr lang="el-GR" sz="2400" dirty="0">
                <a:solidFill>
                  <a:schemeClr val="accent4"/>
                </a:solidFill>
              </a:rPr>
              <a:t>Συσκευασία Τροποποιημένης Ατμόσφαιρας </a:t>
            </a:r>
            <a:r>
              <a:rPr lang="en-US" sz="2400" dirty="0">
                <a:solidFill>
                  <a:schemeClr val="accent4"/>
                </a:solidFill>
              </a:rPr>
              <a:t>(MAP): </a:t>
            </a:r>
            <a:r>
              <a:rPr lang="el-GR" sz="2400" dirty="0"/>
              <a:t>μίγμα αερίων </a:t>
            </a:r>
            <a:r>
              <a:rPr lang="en-US" sz="2400" dirty="0"/>
              <a:t>CO</a:t>
            </a:r>
            <a:r>
              <a:rPr lang="en-US" sz="2400" baseline="-25000" dirty="0"/>
              <a:t>2</a:t>
            </a:r>
            <a:r>
              <a:rPr lang="en-US" sz="2400" dirty="0"/>
              <a:t>, N</a:t>
            </a:r>
            <a:r>
              <a:rPr lang="en-US" sz="2400" baseline="-25000" dirty="0"/>
              <a:t>2</a:t>
            </a:r>
            <a:r>
              <a:rPr lang="en-US" sz="2400" dirty="0"/>
              <a:t> (</a:t>
            </a:r>
            <a:r>
              <a:rPr lang="el-GR" sz="2400" dirty="0"/>
              <a:t>ή/και </a:t>
            </a:r>
            <a:r>
              <a:rPr lang="en-US" sz="2400" dirty="0"/>
              <a:t>0</a:t>
            </a:r>
            <a:r>
              <a:rPr lang="en-US" sz="2400" baseline="-25000" dirty="0"/>
              <a:t>2</a:t>
            </a:r>
            <a:r>
              <a:rPr lang="en-US" sz="2400" dirty="0"/>
              <a:t>) </a:t>
            </a:r>
            <a:r>
              <a:rPr lang="en-US" sz="2400" dirty="0">
                <a:sym typeface="Symbol" pitchFamily="18" charset="2"/>
              </a:rPr>
              <a:t> </a:t>
            </a:r>
            <a:r>
              <a:rPr lang="el-GR" sz="2400" dirty="0">
                <a:sym typeface="Symbol" pitchFamily="18" charset="2"/>
              </a:rPr>
              <a:t>αναστολή αερόβιων μ/ο από το </a:t>
            </a:r>
            <a:r>
              <a:rPr lang="en-US" sz="2400" dirty="0"/>
              <a:t>CO</a:t>
            </a:r>
            <a:r>
              <a:rPr lang="en-US" sz="2400" baseline="-25000" dirty="0"/>
              <a:t>2</a:t>
            </a:r>
            <a:r>
              <a:rPr lang="en-US" sz="2400" dirty="0">
                <a:sym typeface="Symbol" pitchFamily="18" charset="2"/>
              </a:rPr>
              <a:t> </a:t>
            </a:r>
            <a:r>
              <a:rPr lang="el-GR" sz="2400" dirty="0">
                <a:sym typeface="Symbol" pitchFamily="18" charset="2"/>
              </a:rPr>
              <a:t>, αναερόβιες συνθήκες</a:t>
            </a:r>
            <a:endParaRPr lang="en-US" sz="2400" dirty="0">
              <a:sym typeface="Symbol" pitchFamily="18" charset="2"/>
            </a:endParaRPr>
          </a:p>
          <a:p>
            <a:pPr marL="342900" indent="-342900">
              <a:buClr>
                <a:schemeClr val="tx1"/>
              </a:buClr>
              <a:buFont typeface="Wingdings" panose="05000000000000000000" pitchFamily="2" charset="2"/>
              <a:buChar char="§"/>
            </a:pPr>
            <a:r>
              <a:rPr lang="el-GR" sz="2400" dirty="0"/>
              <a:t>Το </a:t>
            </a:r>
            <a:r>
              <a:rPr lang="en-US" sz="2400" dirty="0"/>
              <a:t>CO</a:t>
            </a:r>
            <a:r>
              <a:rPr lang="en-US" sz="2400" baseline="-25000" dirty="0"/>
              <a:t>2</a:t>
            </a:r>
            <a:r>
              <a:rPr lang="en-US" sz="2400" dirty="0">
                <a:sym typeface="Symbol" pitchFamily="18" charset="2"/>
              </a:rPr>
              <a:t> </a:t>
            </a:r>
            <a:r>
              <a:rPr lang="el-GR" sz="2400" dirty="0">
                <a:sym typeface="Symbol" pitchFamily="18" charset="2"/>
              </a:rPr>
              <a:t>αναστέλλει  κυρίως τα </a:t>
            </a:r>
            <a:r>
              <a:rPr lang="en-US" sz="2400" dirty="0">
                <a:sym typeface="Symbol" pitchFamily="18" charset="2"/>
              </a:rPr>
              <a:t>Gram- (</a:t>
            </a:r>
            <a:r>
              <a:rPr lang="el-GR" sz="2400" dirty="0">
                <a:sym typeface="Symbol" pitchFamily="18" charset="2"/>
              </a:rPr>
              <a:t>αυξάνει τη </a:t>
            </a:r>
            <a:r>
              <a:rPr lang="el-GR" sz="2400" dirty="0" err="1">
                <a:sym typeface="Symbol" pitchFamily="18" charset="2"/>
              </a:rPr>
              <a:t>διαπερατότηα</a:t>
            </a:r>
            <a:r>
              <a:rPr lang="el-GR" sz="2400" dirty="0">
                <a:sym typeface="Symbol" pitchFamily="18" charset="2"/>
              </a:rPr>
              <a:t> της </a:t>
            </a:r>
            <a:r>
              <a:rPr lang="el-GR" sz="2400" dirty="0" err="1">
                <a:sym typeface="Symbol" pitchFamily="18" charset="2"/>
              </a:rPr>
              <a:t>μεβράνης</a:t>
            </a:r>
            <a:r>
              <a:rPr lang="el-GR" sz="2400" dirty="0">
                <a:sym typeface="Symbol" pitchFamily="18" charset="2"/>
              </a:rPr>
              <a:t> τους)</a:t>
            </a:r>
            <a:r>
              <a:rPr lang="en-US" sz="2400" dirty="0">
                <a:sym typeface="Symbol" pitchFamily="18" charset="2"/>
              </a:rPr>
              <a:t>, </a:t>
            </a:r>
            <a:r>
              <a:rPr lang="el-GR" sz="2400" dirty="0">
                <a:sym typeface="Symbol" pitchFamily="18" charset="2"/>
              </a:rPr>
              <a:t>αλλά όχι τα γαλακτικά και τα αναερόβια (</a:t>
            </a:r>
            <a:r>
              <a:rPr lang="en-US" sz="2400" dirty="0">
                <a:sym typeface="Symbol" pitchFamily="18" charset="2"/>
              </a:rPr>
              <a:t>Clostridium)</a:t>
            </a:r>
          </a:p>
          <a:p>
            <a:pPr marL="342900" indent="-342900">
              <a:buClr>
                <a:schemeClr val="tx1"/>
              </a:buClr>
              <a:buFont typeface="Wingdings" panose="05000000000000000000" pitchFamily="2" charset="2"/>
              <a:buChar char="§"/>
            </a:pPr>
            <a:r>
              <a:rPr lang="el-GR" sz="2400" dirty="0"/>
              <a:t>Το </a:t>
            </a:r>
            <a:r>
              <a:rPr lang="en-US" sz="2400" dirty="0"/>
              <a:t>N</a:t>
            </a:r>
            <a:r>
              <a:rPr lang="en-US" sz="2400" baseline="-25000" dirty="0"/>
              <a:t>2</a:t>
            </a:r>
            <a:r>
              <a:rPr lang="en-US" sz="2400" dirty="0">
                <a:sym typeface="Symbol" pitchFamily="18" charset="2"/>
              </a:rPr>
              <a:t> </a:t>
            </a:r>
            <a:r>
              <a:rPr lang="el-GR" sz="2400" dirty="0">
                <a:sym typeface="Symbol" pitchFamily="18" charset="2"/>
              </a:rPr>
              <a:t>δεν προκαλεί αναστολή </a:t>
            </a:r>
            <a:r>
              <a:rPr lang="en-US" sz="2400" dirty="0">
                <a:sym typeface="Symbol" pitchFamily="18" charset="2"/>
              </a:rPr>
              <a:t>, </a:t>
            </a:r>
            <a:r>
              <a:rPr lang="el-GR" sz="2400" dirty="0">
                <a:sym typeface="Symbol" pitchFamily="18" charset="2"/>
              </a:rPr>
              <a:t>αλλά είναι αδρανές και αντικαθιστά τον όγκο του οξυγόνου. </a:t>
            </a:r>
            <a:r>
              <a:rPr lang="en-US" sz="2400" dirty="0">
                <a:sym typeface="Symbol" pitchFamily="18" charset="2"/>
              </a:rPr>
              <a:t> </a:t>
            </a:r>
          </a:p>
          <a:p>
            <a:pPr marL="342900" indent="-342900">
              <a:buClr>
                <a:schemeClr val="tx1"/>
              </a:buClr>
              <a:buFont typeface="Wingdings" panose="05000000000000000000" pitchFamily="2" charset="2"/>
              <a:buChar char="§"/>
            </a:pPr>
            <a:r>
              <a:rPr lang="el-GR" sz="2400" dirty="0"/>
              <a:t>Το </a:t>
            </a:r>
            <a:r>
              <a:rPr lang="en-US" sz="2400" dirty="0"/>
              <a:t>0</a:t>
            </a:r>
            <a:r>
              <a:rPr lang="en-US" sz="2400" baseline="-25000" dirty="0"/>
              <a:t>2</a:t>
            </a:r>
            <a:r>
              <a:rPr lang="en-US" sz="2400" dirty="0">
                <a:sym typeface="Symbol" pitchFamily="18" charset="2"/>
              </a:rPr>
              <a:t> </a:t>
            </a:r>
            <a:r>
              <a:rPr lang="el-GR" sz="2400" dirty="0">
                <a:sym typeface="Symbol" pitchFamily="18" charset="2"/>
              </a:rPr>
              <a:t>σε χαμηλή συγκέντρωση (~5%) είναι χρήσιμο για την αναστολή των </a:t>
            </a:r>
            <a:r>
              <a:rPr lang="el-GR" sz="2400" dirty="0" err="1">
                <a:sym typeface="Symbol" pitchFamily="18" charset="2"/>
              </a:rPr>
              <a:t>κλωστρηδίων</a:t>
            </a:r>
            <a:r>
              <a:rPr lang="el-GR" sz="2400" dirty="0">
                <a:sym typeface="Symbol" pitchFamily="18" charset="2"/>
              </a:rPr>
              <a:t> (καθώς και για τη διατήρηση του χρώματος σε νωπό κρέας)</a:t>
            </a:r>
            <a:endParaRPr lang="en-US" sz="2400" dirty="0">
              <a:sym typeface="Symbol" pitchFamily="18" charset="2"/>
            </a:endParaRPr>
          </a:p>
          <a:p>
            <a:pPr marL="342900" indent="-342900">
              <a:buClr>
                <a:schemeClr val="tx1"/>
              </a:buClr>
              <a:buFont typeface="Wingdings" panose="05000000000000000000" pitchFamily="2" charset="2"/>
              <a:buChar char="§"/>
            </a:pPr>
            <a:r>
              <a:rPr lang="el-GR" sz="2400" dirty="0">
                <a:solidFill>
                  <a:schemeClr val="accent4"/>
                </a:solidFill>
                <a:sym typeface="Symbol" pitchFamily="18" charset="2"/>
              </a:rPr>
              <a:t>Τυπική σύνθεση μίγματος αερίων </a:t>
            </a:r>
            <a:r>
              <a:rPr lang="el-GR" sz="2400" dirty="0">
                <a:sym typeface="Symbol" pitchFamily="18" charset="2"/>
              </a:rPr>
              <a:t>για νωπό κρέας:</a:t>
            </a:r>
            <a:r>
              <a:rPr lang="en-US" sz="2400" dirty="0">
                <a:sym typeface="Symbol" pitchFamily="18" charset="2"/>
              </a:rPr>
              <a:t> 10%</a:t>
            </a:r>
            <a:r>
              <a:rPr lang="en-US" sz="2400" dirty="0"/>
              <a:t>CO</a:t>
            </a:r>
            <a:r>
              <a:rPr lang="en-US" sz="2400" baseline="-25000" dirty="0"/>
              <a:t>2</a:t>
            </a:r>
            <a:r>
              <a:rPr lang="en-US" sz="2400" dirty="0">
                <a:sym typeface="Symbol" pitchFamily="18" charset="2"/>
              </a:rPr>
              <a:t> + 5</a:t>
            </a:r>
            <a:r>
              <a:rPr lang="en-US" sz="2400" dirty="0"/>
              <a:t>%0</a:t>
            </a:r>
            <a:r>
              <a:rPr lang="en-US" sz="2400" baseline="-25000" dirty="0"/>
              <a:t>2</a:t>
            </a:r>
            <a:r>
              <a:rPr lang="en-US" sz="2400" dirty="0"/>
              <a:t> + 85%N</a:t>
            </a:r>
            <a:r>
              <a:rPr lang="en-US" sz="2400" baseline="-25000" dirty="0"/>
              <a:t>2</a:t>
            </a:r>
            <a:r>
              <a:rPr lang="en-US" sz="2400" dirty="0"/>
              <a:t>   </a:t>
            </a:r>
            <a:r>
              <a:rPr lang="el-GR" sz="2400" dirty="0"/>
              <a:t>ή</a:t>
            </a:r>
            <a:r>
              <a:rPr lang="en-US" sz="2400" dirty="0"/>
              <a:t> 20%CO</a:t>
            </a:r>
            <a:r>
              <a:rPr lang="en-US" sz="2400" baseline="-25000" dirty="0"/>
              <a:t>2 </a:t>
            </a:r>
            <a:r>
              <a:rPr lang="en-US" sz="2400" dirty="0">
                <a:sym typeface="Symbol" pitchFamily="18" charset="2"/>
              </a:rPr>
              <a:t>+ 80%</a:t>
            </a:r>
            <a:r>
              <a:rPr lang="en-US" sz="2400" dirty="0"/>
              <a:t>N</a:t>
            </a:r>
            <a:r>
              <a:rPr lang="en-US" sz="2400" baseline="-25000" dirty="0"/>
              <a:t>2</a:t>
            </a:r>
            <a:r>
              <a:rPr lang="en-US" sz="2400" dirty="0"/>
              <a:t> </a:t>
            </a:r>
            <a:r>
              <a:rPr lang="en-US" sz="2400" dirty="0">
                <a:sym typeface="Symbol" pitchFamily="18" charset="2"/>
              </a:rPr>
              <a:t> </a:t>
            </a:r>
            <a:r>
              <a:rPr lang="el-GR" sz="2400" dirty="0">
                <a:sym typeface="Symbol" pitchFamily="18" charset="2"/>
              </a:rPr>
              <a:t>επιμήκυνση διάρκειας ζωής μέχρι και 3</a:t>
            </a:r>
            <a:r>
              <a:rPr lang="en-US" sz="2400" dirty="0">
                <a:sym typeface="Symbol" pitchFamily="18" charset="2"/>
              </a:rPr>
              <a:t>0 days </a:t>
            </a:r>
            <a:r>
              <a:rPr lang="el-GR" sz="2400" dirty="0">
                <a:sym typeface="Symbol" pitchFamily="18" charset="2"/>
              </a:rPr>
              <a:t>στους </a:t>
            </a:r>
            <a:r>
              <a:rPr lang="en-US" sz="2400" dirty="0">
                <a:sym typeface="Symbol" pitchFamily="18" charset="2"/>
              </a:rPr>
              <a:t>4</a:t>
            </a:r>
            <a:r>
              <a:rPr lang="en-US" sz="2400" dirty="0" smtClean="0">
                <a:sym typeface="Symbol" pitchFamily="18" charset="2"/>
              </a:rPr>
              <a:t>C</a:t>
            </a:r>
            <a:endParaRPr lang="en-US" sz="2400" dirty="0">
              <a:sym typeface="Symbol" pitchFamily="18" charset="2"/>
            </a:endParaRPr>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38</a:t>
            </a:fld>
            <a:endParaRPr lang="el-GR" sz="1400" dirty="0"/>
          </a:p>
        </p:txBody>
      </p:sp>
    </p:spTree>
    <p:custDataLst>
      <p:tags r:id="rId1"/>
    </p:custDataLst>
    <p:extLst>
      <p:ext uri="{BB962C8B-B14F-4D97-AF65-F5344CB8AC3E}">
        <p14:creationId xmlns="" xmlns:p14="http://schemas.microsoft.com/office/powerpoint/2010/main" val="36065964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27384"/>
            <a:ext cx="8352928" cy="1260922"/>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Εξωγενείς παράγοντες ανάπτυξης</a:t>
            </a:r>
            <a:br>
              <a:rPr lang="el-GR" dirty="0"/>
            </a:br>
            <a:r>
              <a:rPr lang="el-GR" dirty="0"/>
              <a:t>(</a:t>
            </a:r>
            <a:r>
              <a:rPr lang="el-GR" dirty="0" smtClean="0"/>
              <a:t>11 </a:t>
            </a:r>
            <a:r>
              <a:rPr lang="el-GR" dirty="0"/>
              <a:t>από 12)</a:t>
            </a:r>
            <a:endParaRPr lang="el-GR" dirty="0">
              <a:latin typeface="+mn-lt"/>
            </a:endParaRPr>
          </a:p>
        </p:txBody>
      </p:sp>
      <p:sp>
        <p:nvSpPr>
          <p:cNvPr id="2" name="Ορθογώνιο 1" descr="Συσκευασία κενού περιέχει λίγο ή καθόλου αέρα, ανάλογα με το ύψος του κενού (υποπίεση) και τη διαπερατότητα της συσκευασίας σε οξυγόνο,&#10;&#10;Mικροχλωρίδα τροφίμων σε συσκευασία vacuum / MAP, άνω κάτω τελεία, LAB, Weissela viridescens, Brochothrix thermosphacta, Enterococcus, Serratia. Πρόβλημα: τυχόν ανάπτυξη Clostridium. &#10;"/>
          <p:cNvSpPr/>
          <p:nvPr/>
        </p:nvSpPr>
        <p:spPr>
          <a:xfrm>
            <a:off x="467544" y="1750164"/>
            <a:ext cx="8219256" cy="3046988"/>
          </a:xfrm>
          <a:prstGeom prst="rect">
            <a:avLst/>
          </a:prstGeom>
        </p:spPr>
        <p:txBody>
          <a:bodyPr wrap="square">
            <a:spAutoFit/>
          </a:bodyPr>
          <a:lstStyle/>
          <a:p>
            <a:pPr marL="342900" indent="-342900">
              <a:buClr>
                <a:schemeClr val="tx1"/>
              </a:buClr>
              <a:buFont typeface="Wingdings" panose="05000000000000000000" pitchFamily="2" charset="2"/>
              <a:buChar char="§"/>
            </a:pPr>
            <a:r>
              <a:rPr lang="el-GR" sz="2400" dirty="0" smtClean="0">
                <a:solidFill>
                  <a:schemeClr val="accent4"/>
                </a:solidFill>
                <a:sym typeface="Symbol" pitchFamily="18" charset="2"/>
              </a:rPr>
              <a:t>Συσκευασία </a:t>
            </a:r>
            <a:r>
              <a:rPr lang="el-GR" sz="2400" dirty="0">
                <a:solidFill>
                  <a:schemeClr val="accent4"/>
                </a:solidFill>
                <a:sym typeface="Symbol" pitchFamily="18" charset="2"/>
              </a:rPr>
              <a:t>κενού </a:t>
            </a:r>
            <a:r>
              <a:rPr lang="el-GR" sz="2400" dirty="0">
                <a:sym typeface="Symbol" pitchFamily="18" charset="2"/>
              </a:rPr>
              <a:t>περιέχει λίγο ή καθόλου αέρα, ανάλογα με το ύψος του κενού (</a:t>
            </a:r>
            <a:r>
              <a:rPr lang="el-GR" sz="2400" dirty="0" err="1">
                <a:sym typeface="Symbol" pitchFamily="18" charset="2"/>
              </a:rPr>
              <a:t>υποπίεση</a:t>
            </a:r>
            <a:r>
              <a:rPr lang="el-GR" sz="2400" dirty="0">
                <a:sym typeface="Symbol" pitchFamily="18" charset="2"/>
              </a:rPr>
              <a:t>) και τη διαπερατότητα της συσκευασίας σε </a:t>
            </a:r>
            <a:r>
              <a:rPr lang="el-GR" sz="2400" dirty="0" smtClean="0">
                <a:sym typeface="Symbol" pitchFamily="18" charset="2"/>
              </a:rPr>
              <a:t>οξυγόνο,</a:t>
            </a:r>
            <a:endParaRPr lang="en-US" sz="2400" dirty="0">
              <a:sym typeface="Symbol" pitchFamily="18" charset="2"/>
            </a:endParaRPr>
          </a:p>
          <a:p>
            <a:pPr marL="342900" indent="-342900">
              <a:buClr>
                <a:schemeClr val="tx1"/>
              </a:buClr>
              <a:buFont typeface="Wingdings" panose="05000000000000000000" pitchFamily="2" charset="2"/>
              <a:buChar char="§"/>
            </a:pPr>
            <a:endParaRPr lang="en-US" sz="2400" dirty="0">
              <a:solidFill>
                <a:srgbClr val="FFFF00"/>
              </a:solidFill>
              <a:sym typeface="Symbol" pitchFamily="18" charset="2"/>
            </a:endParaRPr>
          </a:p>
          <a:p>
            <a:pPr marL="342900" indent="-342900">
              <a:buClr>
                <a:schemeClr val="tx1"/>
              </a:buClr>
              <a:buFont typeface="Wingdings" panose="05000000000000000000" pitchFamily="2" charset="2"/>
              <a:buChar char="§"/>
            </a:pPr>
            <a:r>
              <a:rPr lang="en-US" sz="2400" dirty="0">
                <a:solidFill>
                  <a:schemeClr val="accent4"/>
                </a:solidFill>
                <a:sym typeface="Symbol" pitchFamily="18" charset="2"/>
              </a:rPr>
              <a:t>M</a:t>
            </a:r>
            <a:r>
              <a:rPr lang="el-GR" sz="2400" dirty="0" err="1">
                <a:solidFill>
                  <a:schemeClr val="accent4"/>
                </a:solidFill>
                <a:sym typeface="Symbol" pitchFamily="18" charset="2"/>
              </a:rPr>
              <a:t>ικροχλωρίδα</a:t>
            </a:r>
            <a:r>
              <a:rPr lang="el-GR" sz="2400" dirty="0">
                <a:solidFill>
                  <a:schemeClr val="accent4"/>
                </a:solidFill>
                <a:sym typeface="Symbol" pitchFamily="18" charset="2"/>
              </a:rPr>
              <a:t> τροφίμων σε συσκευασία </a:t>
            </a:r>
            <a:r>
              <a:rPr lang="en-US" sz="2400" dirty="0">
                <a:solidFill>
                  <a:schemeClr val="accent4"/>
                </a:solidFill>
                <a:sym typeface="Symbol" pitchFamily="18" charset="2"/>
              </a:rPr>
              <a:t>vacuum/MAP</a:t>
            </a:r>
            <a:r>
              <a:rPr lang="en-US" sz="2400" dirty="0">
                <a:sym typeface="Symbol" pitchFamily="18" charset="2"/>
              </a:rPr>
              <a:t>: LAB, </a:t>
            </a:r>
            <a:r>
              <a:rPr lang="en-US" sz="2400" dirty="0" err="1">
                <a:sym typeface="Symbol" pitchFamily="18" charset="2"/>
              </a:rPr>
              <a:t>Weissela</a:t>
            </a:r>
            <a:r>
              <a:rPr lang="en-US" sz="2400" dirty="0">
                <a:sym typeface="Symbol" pitchFamily="18" charset="2"/>
              </a:rPr>
              <a:t> </a:t>
            </a:r>
            <a:r>
              <a:rPr lang="en-US" sz="2400" dirty="0" err="1">
                <a:sym typeface="Symbol" pitchFamily="18" charset="2"/>
              </a:rPr>
              <a:t>viridescens</a:t>
            </a:r>
            <a:r>
              <a:rPr lang="en-US" sz="2400" dirty="0">
                <a:sym typeface="Symbol" pitchFamily="18" charset="2"/>
              </a:rPr>
              <a:t>, </a:t>
            </a:r>
            <a:r>
              <a:rPr lang="en-US" sz="2400" dirty="0" err="1">
                <a:sym typeface="Symbol" pitchFamily="18" charset="2"/>
              </a:rPr>
              <a:t>Brochothrix</a:t>
            </a:r>
            <a:r>
              <a:rPr lang="en-US" sz="2400" dirty="0">
                <a:sym typeface="Symbol" pitchFamily="18" charset="2"/>
              </a:rPr>
              <a:t> </a:t>
            </a:r>
            <a:r>
              <a:rPr lang="en-US" sz="2400" dirty="0" err="1">
                <a:sym typeface="Symbol" pitchFamily="18" charset="2"/>
              </a:rPr>
              <a:t>thermosphacta</a:t>
            </a:r>
            <a:r>
              <a:rPr lang="en-US" sz="2400" dirty="0">
                <a:sym typeface="Symbol" pitchFamily="18" charset="2"/>
              </a:rPr>
              <a:t>, Enterococcus, </a:t>
            </a:r>
            <a:r>
              <a:rPr lang="en-US" sz="2400" dirty="0" err="1">
                <a:sym typeface="Symbol" pitchFamily="18" charset="2"/>
              </a:rPr>
              <a:t>Serratia</a:t>
            </a:r>
            <a:r>
              <a:rPr lang="en-US" sz="2400" dirty="0">
                <a:sym typeface="Symbol" pitchFamily="18" charset="2"/>
              </a:rPr>
              <a:t>. </a:t>
            </a:r>
            <a:r>
              <a:rPr lang="el-GR" sz="2400" dirty="0">
                <a:solidFill>
                  <a:schemeClr val="accent4"/>
                </a:solidFill>
                <a:sym typeface="Symbol" pitchFamily="18" charset="2"/>
              </a:rPr>
              <a:t>Πρόβλημα</a:t>
            </a:r>
            <a:r>
              <a:rPr lang="en-US" sz="2400" dirty="0">
                <a:sym typeface="Symbol" pitchFamily="18" charset="2"/>
              </a:rPr>
              <a:t>: </a:t>
            </a:r>
            <a:r>
              <a:rPr lang="el-GR" sz="2400" dirty="0">
                <a:sym typeface="Symbol" pitchFamily="18" charset="2"/>
              </a:rPr>
              <a:t>τυχόν ανάπτυξη </a:t>
            </a:r>
            <a:r>
              <a:rPr lang="en-US" sz="2400" dirty="0" smtClean="0">
                <a:sym typeface="Symbol" pitchFamily="18" charset="2"/>
              </a:rPr>
              <a:t>Clostridium</a:t>
            </a:r>
            <a:r>
              <a:rPr lang="el-GR" sz="2400" dirty="0">
                <a:sym typeface="Symbol" pitchFamily="18" charset="2"/>
              </a:rPr>
              <a:t>.</a:t>
            </a:r>
            <a:r>
              <a:rPr lang="el-GR" sz="2400" dirty="0" smtClean="0">
                <a:sym typeface="Symbol" pitchFamily="18" charset="2"/>
              </a:rPr>
              <a:t> </a:t>
            </a:r>
            <a:endParaRPr lang="en-US" sz="2400" dirty="0">
              <a:sym typeface="Symbol" pitchFamily="18" charset="2"/>
            </a:endParaRPr>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39</a:t>
            </a:fld>
            <a:endParaRPr lang="el-GR" sz="1400" dirty="0"/>
          </a:p>
        </p:txBody>
      </p:sp>
    </p:spTree>
    <p:custDataLst>
      <p:tags r:id="rId1"/>
    </p:custDataLst>
    <p:extLst>
      <p:ext uri="{BB962C8B-B14F-4D97-AF65-F5344CB8AC3E}">
        <p14:creationId xmlns="" xmlns:p14="http://schemas.microsoft.com/office/powerpoint/2010/main" val="36065964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Σκοποί  ενότητας</a:t>
            </a:r>
            <a:endParaRPr lang="el-GR" dirty="0"/>
          </a:p>
        </p:txBody>
      </p:sp>
      <p:sp>
        <p:nvSpPr>
          <p:cNvPr id="3" name="Content Placeholder 2"/>
          <p:cNvSpPr>
            <a:spLocks noGrp="1"/>
          </p:cNvSpPr>
          <p:nvPr>
            <p:ph idx="1"/>
          </p:nvPr>
        </p:nvSpPr>
        <p:spPr>
          <a:xfrm>
            <a:off x="467544" y="1617587"/>
            <a:ext cx="8229600" cy="3971653"/>
          </a:xfrm>
        </p:spPr>
        <p:txBody>
          <a:bodyPr>
            <a:noAutofit/>
          </a:bodyPr>
          <a:lstStyle/>
          <a:p>
            <a:pPr>
              <a:buFont typeface="Wingdings" panose="05000000000000000000" pitchFamily="2" charset="2"/>
              <a:buChar char="§"/>
            </a:pPr>
            <a:r>
              <a:rPr lang="el-GR" sz="2800" dirty="0" smtClean="0"/>
              <a:t>Εξοικείωση των φοιτητών με τα παρακάτω:</a:t>
            </a:r>
          </a:p>
          <a:p>
            <a:pPr>
              <a:buNone/>
            </a:pPr>
            <a:r>
              <a:rPr lang="el-GR" sz="2800" dirty="0" smtClean="0"/>
              <a:t>	Περιγραφή των περιβαλλοντικών, φυσικοχημικών και άλλων παραγόντων (επεξεργασιών, συνθηκών, ή ουσιών) που επηρεάζουν την ανάπτυξη των μικροοργανισμών και των παραγόντων που μπορούν να επιφέρουν την αναστολή ανάπτυξης ή τη θανάτωση μικροοργανισμών</a:t>
            </a:r>
            <a:endParaRPr lang="el-GR" sz="2800" dirty="0"/>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6" name="Slide Number Placeholder 5" descr="."/>
          <p:cNvSpPr>
            <a:spLocks noGrp="1"/>
          </p:cNvSpPr>
          <p:nvPr>
            <p:ph type="sldNum" sz="quarter" idx="12"/>
          </p:nvPr>
        </p:nvSpPr>
        <p:spPr/>
        <p:txBody>
          <a:bodyPr/>
          <a:lstStyle/>
          <a:p>
            <a:fld id="{95390251-5B84-4D2F-A9C7-1C62C4738B3F}" type="slidenum">
              <a:rPr lang="el-GR" smtClean="0"/>
              <a:pPr/>
              <a:t>4</a:t>
            </a:fld>
            <a:endParaRPr lang="el-GR" dirty="0"/>
          </a:p>
        </p:txBody>
      </p:sp>
    </p:spTree>
    <p:custDataLst>
      <p:tags r:id="rId1"/>
    </p:custDataLst>
    <p:extLst>
      <p:ext uri="{BB962C8B-B14F-4D97-AF65-F5344CB8AC3E}">
        <p14:creationId xmlns="" xmlns:p14="http://schemas.microsoft.com/office/powerpoint/2010/main" val="20614974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27384"/>
            <a:ext cx="8352928" cy="1260922"/>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Εξωγενείς παράγοντες ανάπτυξης</a:t>
            </a:r>
            <a:br>
              <a:rPr lang="el-GR" dirty="0"/>
            </a:br>
            <a:r>
              <a:rPr lang="el-GR" dirty="0"/>
              <a:t>(</a:t>
            </a:r>
            <a:r>
              <a:rPr lang="el-GR" dirty="0" smtClean="0"/>
              <a:t>12 </a:t>
            </a:r>
            <a:r>
              <a:rPr lang="el-GR" dirty="0"/>
              <a:t>από 12)</a:t>
            </a:r>
            <a:endParaRPr lang="el-GR" dirty="0">
              <a:latin typeface="+mn-lt"/>
            </a:endParaRPr>
          </a:p>
        </p:txBody>
      </p:sp>
      <p:sp>
        <p:nvSpPr>
          <p:cNvPr id="2" name="Ορθογώνιο 1" descr=".&#10;"/>
          <p:cNvSpPr/>
          <p:nvPr/>
        </p:nvSpPr>
        <p:spPr>
          <a:xfrm>
            <a:off x="467544" y="1268760"/>
            <a:ext cx="8219256" cy="461665"/>
          </a:xfrm>
          <a:prstGeom prst="rect">
            <a:avLst/>
          </a:prstGeom>
        </p:spPr>
        <p:txBody>
          <a:bodyPr wrap="square">
            <a:spAutoFit/>
          </a:bodyPr>
          <a:lstStyle/>
          <a:p>
            <a:r>
              <a:rPr lang="el-GR" sz="2400" dirty="0"/>
              <a:t>Επίδραση κενού/ΜΑΡ σε κρέας συντηρημένο στους </a:t>
            </a:r>
            <a:r>
              <a:rPr lang="en-US" sz="2400" dirty="0"/>
              <a:t>4</a:t>
            </a:r>
            <a:r>
              <a:rPr lang="en-US" sz="2400" dirty="0">
                <a:sym typeface="Symbol" pitchFamily="18" charset="2"/>
              </a:rPr>
              <a:t></a:t>
            </a:r>
            <a:r>
              <a:rPr lang="en-US" sz="2400" dirty="0" smtClean="0">
                <a:sym typeface="Symbol" pitchFamily="18" charset="2"/>
              </a:rPr>
              <a:t>C</a:t>
            </a:r>
            <a:r>
              <a:rPr lang="el-GR" sz="2400" dirty="0" smtClean="0">
                <a:sym typeface="Symbol" pitchFamily="18" charset="2"/>
              </a:rPr>
              <a:t>.</a:t>
            </a:r>
            <a:endParaRPr lang="en-US" sz="2400" dirty="0">
              <a:sym typeface="Symbol" pitchFamily="18" charset="2"/>
            </a:endParaRPr>
          </a:p>
        </p:txBody>
      </p:sp>
      <p:pic>
        <p:nvPicPr>
          <p:cNvPr id="8" name="Picture 4" descr="Εικόνα. Επίδραση κενού/ΜΑΡ σε κρέας συντηρημένο στους 4 βαθμούς κελσίου.&#10;"/>
          <p:cNvPicPr>
            <a:picLocks noGrp="1" noChangeAspect="1" noChangeArrowheads="1"/>
          </p:cNvPicPr>
          <p:nvPr>
            <p:ph sz="half" idx="4294967295"/>
          </p:nvPr>
        </p:nvPicPr>
        <p:blipFill>
          <a:blip r:embed="rId4" cstate="print"/>
          <a:srcRect/>
          <a:stretch>
            <a:fillRect/>
          </a:stretch>
        </p:blipFill>
        <p:spPr>
          <a:xfrm>
            <a:off x="1158740" y="1780743"/>
            <a:ext cx="7013660" cy="4600586"/>
          </a:xfrm>
          <a:prstGeom prst="rect">
            <a:avLst/>
          </a:prstGeom>
          <a:noFill/>
        </p:spPr>
      </p:pic>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40</a:t>
            </a:fld>
            <a:endParaRPr lang="el-GR" sz="1400" dirty="0"/>
          </a:p>
        </p:txBody>
      </p:sp>
    </p:spTree>
    <p:custDataLst>
      <p:tags r:id="rId1"/>
    </p:custDataLst>
    <p:extLst>
      <p:ext uri="{BB962C8B-B14F-4D97-AF65-F5344CB8AC3E}">
        <p14:creationId xmlns="" xmlns:p14="http://schemas.microsoft.com/office/powerpoint/2010/main" val="35932805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27384"/>
            <a:ext cx="8352928" cy="1260922"/>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smtClean="0"/>
              <a:t>Απολύμανση – Αποστείρωση </a:t>
            </a:r>
            <a:br>
              <a:rPr lang="el-GR" dirty="0" smtClean="0"/>
            </a:br>
            <a:r>
              <a:rPr lang="el-GR" dirty="0" smtClean="0"/>
              <a:t>(1 από 4)</a:t>
            </a:r>
            <a:endParaRPr lang="el-GR" dirty="0">
              <a:latin typeface="+mn-lt"/>
            </a:endParaRPr>
          </a:p>
        </p:txBody>
      </p:sp>
      <p:sp>
        <p:nvSpPr>
          <p:cNvPr id="2" name="Ορθογώνιο 1" descr="Απολυμαντικές ουσίες.&#10;Χλώριο,&#10;Αμμωνιακά άλατα,&#10;Οξέα (φωσφορικό, υδροχλωρικό),&#10;Αλκάλια (καυστικό νάτριο, κάλιο),&#10;Αλκοόλες,&#10;Η2Ο2,&#10;Ο3,&#10;SO2.&#10;"/>
          <p:cNvSpPr/>
          <p:nvPr/>
        </p:nvSpPr>
        <p:spPr>
          <a:xfrm>
            <a:off x="467544" y="1668864"/>
            <a:ext cx="8219256" cy="3416320"/>
          </a:xfrm>
          <a:prstGeom prst="rect">
            <a:avLst/>
          </a:prstGeom>
        </p:spPr>
        <p:txBody>
          <a:bodyPr wrap="square">
            <a:spAutoFit/>
          </a:bodyPr>
          <a:lstStyle/>
          <a:p>
            <a:r>
              <a:rPr lang="el-GR" sz="2400" dirty="0">
                <a:solidFill>
                  <a:schemeClr val="tx2"/>
                </a:solidFill>
                <a:sym typeface="Symbol" pitchFamily="18" charset="2"/>
              </a:rPr>
              <a:t>Απολυμαντικές </a:t>
            </a:r>
            <a:r>
              <a:rPr lang="el-GR" sz="2400" dirty="0" smtClean="0">
                <a:solidFill>
                  <a:schemeClr val="tx2"/>
                </a:solidFill>
                <a:sym typeface="Symbol" pitchFamily="18" charset="2"/>
              </a:rPr>
              <a:t>ουσίες.</a:t>
            </a:r>
            <a:endParaRPr lang="el-GR" sz="2400" dirty="0">
              <a:solidFill>
                <a:schemeClr val="tx2"/>
              </a:solidFill>
              <a:sym typeface="Symbol" pitchFamily="18" charset="2"/>
            </a:endParaRPr>
          </a:p>
          <a:p>
            <a:pPr marL="342900" indent="-342900">
              <a:buFont typeface="Wingdings" panose="05000000000000000000" pitchFamily="2" charset="2"/>
              <a:buChar char="§"/>
            </a:pPr>
            <a:r>
              <a:rPr lang="el-GR" sz="2400" dirty="0" smtClean="0">
                <a:sym typeface="Symbol" pitchFamily="18" charset="2"/>
              </a:rPr>
              <a:t>Χλώριο,</a:t>
            </a:r>
            <a:endParaRPr lang="el-GR" sz="2400" dirty="0">
              <a:sym typeface="Symbol" pitchFamily="18" charset="2"/>
            </a:endParaRPr>
          </a:p>
          <a:p>
            <a:pPr marL="342900" indent="-342900">
              <a:buFont typeface="Wingdings" panose="05000000000000000000" pitchFamily="2" charset="2"/>
              <a:buChar char="§"/>
            </a:pPr>
            <a:r>
              <a:rPr lang="el-GR" sz="2400" dirty="0">
                <a:sym typeface="Symbol" pitchFamily="18" charset="2"/>
              </a:rPr>
              <a:t>Αμμωνιακά </a:t>
            </a:r>
            <a:r>
              <a:rPr lang="el-GR" sz="2400" dirty="0" smtClean="0">
                <a:sym typeface="Symbol" pitchFamily="18" charset="2"/>
              </a:rPr>
              <a:t>άλατα,</a:t>
            </a:r>
            <a:endParaRPr lang="el-GR" sz="2400" dirty="0">
              <a:sym typeface="Symbol" pitchFamily="18" charset="2"/>
            </a:endParaRPr>
          </a:p>
          <a:p>
            <a:pPr marL="342900" indent="-342900">
              <a:buFont typeface="Wingdings" panose="05000000000000000000" pitchFamily="2" charset="2"/>
              <a:buChar char="§"/>
            </a:pPr>
            <a:r>
              <a:rPr lang="el-GR" sz="2400" dirty="0">
                <a:sym typeface="Symbol" pitchFamily="18" charset="2"/>
              </a:rPr>
              <a:t>Οξέα</a:t>
            </a:r>
            <a:r>
              <a:rPr lang="en-US" sz="2400" dirty="0">
                <a:sym typeface="Symbol" pitchFamily="18" charset="2"/>
              </a:rPr>
              <a:t> (</a:t>
            </a:r>
            <a:r>
              <a:rPr lang="el-GR" sz="2400" dirty="0">
                <a:sym typeface="Symbol" pitchFamily="18" charset="2"/>
              </a:rPr>
              <a:t>φωσφορικό, υδροχλωρικό</a:t>
            </a:r>
            <a:r>
              <a:rPr lang="el-GR" sz="2400" dirty="0" smtClean="0">
                <a:sym typeface="Symbol" pitchFamily="18" charset="2"/>
              </a:rPr>
              <a:t>),</a:t>
            </a:r>
            <a:endParaRPr lang="el-GR" sz="2400" dirty="0">
              <a:sym typeface="Symbol" pitchFamily="18" charset="2"/>
            </a:endParaRPr>
          </a:p>
          <a:p>
            <a:pPr marL="342900" indent="-342900">
              <a:buFont typeface="Wingdings" panose="05000000000000000000" pitchFamily="2" charset="2"/>
              <a:buChar char="§"/>
            </a:pPr>
            <a:r>
              <a:rPr lang="el-GR" sz="2400" dirty="0">
                <a:sym typeface="Symbol" pitchFamily="18" charset="2"/>
              </a:rPr>
              <a:t>Αλκάλια (καυστικό νάτριο, κάλιο</a:t>
            </a:r>
            <a:r>
              <a:rPr lang="el-GR" sz="2400" dirty="0" smtClean="0">
                <a:sym typeface="Symbol" pitchFamily="18" charset="2"/>
              </a:rPr>
              <a:t>),</a:t>
            </a:r>
            <a:endParaRPr lang="el-GR" sz="2400" dirty="0">
              <a:sym typeface="Symbol" pitchFamily="18" charset="2"/>
            </a:endParaRPr>
          </a:p>
          <a:p>
            <a:pPr marL="342900" indent="-342900">
              <a:buFont typeface="Wingdings" panose="05000000000000000000" pitchFamily="2" charset="2"/>
              <a:buChar char="§"/>
            </a:pPr>
            <a:r>
              <a:rPr lang="el-GR" sz="2400" dirty="0" smtClean="0">
                <a:sym typeface="Symbol" pitchFamily="18" charset="2"/>
              </a:rPr>
              <a:t>Αλκοόλες,</a:t>
            </a:r>
            <a:endParaRPr lang="el-GR" sz="2400" dirty="0">
              <a:sym typeface="Symbol" pitchFamily="18" charset="2"/>
            </a:endParaRPr>
          </a:p>
          <a:p>
            <a:pPr marL="342900" indent="-342900">
              <a:buFont typeface="Wingdings" panose="05000000000000000000" pitchFamily="2" charset="2"/>
              <a:buChar char="§"/>
            </a:pPr>
            <a:r>
              <a:rPr lang="el-GR" sz="2400" dirty="0" smtClean="0">
                <a:sym typeface="Symbol" pitchFamily="18" charset="2"/>
              </a:rPr>
              <a:t>Η</a:t>
            </a:r>
            <a:r>
              <a:rPr lang="el-GR" sz="2400" baseline="-25000" dirty="0" smtClean="0">
                <a:sym typeface="Symbol" pitchFamily="18" charset="2"/>
              </a:rPr>
              <a:t>2</a:t>
            </a:r>
            <a:r>
              <a:rPr lang="el-GR" sz="2400" dirty="0" smtClean="0">
                <a:sym typeface="Symbol" pitchFamily="18" charset="2"/>
              </a:rPr>
              <a:t>Ο</a:t>
            </a:r>
            <a:r>
              <a:rPr lang="el-GR" sz="2400" baseline="-25000" dirty="0" smtClean="0">
                <a:sym typeface="Symbol" pitchFamily="18" charset="2"/>
              </a:rPr>
              <a:t>2,</a:t>
            </a:r>
            <a:endParaRPr lang="el-GR" sz="2400" baseline="-25000" dirty="0">
              <a:sym typeface="Symbol" pitchFamily="18" charset="2"/>
            </a:endParaRPr>
          </a:p>
          <a:p>
            <a:pPr marL="342900" indent="-342900">
              <a:buFont typeface="Wingdings" panose="05000000000000000000" pitchFamily="2" charset="2"/>
              <a:buChar char="§"/>
            </a:pPr>
            <a:r>
              <a:rPr lang="el-GR" sz="2400" dirty="0" smtClean="0">
                <a:sym typeface="Symbol" pitchFamily="18" charset="2"/>
              </a:rPr>
              <a:t>Ο</a:t>
            </a:r>
            <a:r>
              <a:rPr lang="el-GR" sz="2400" baseline="-25000" dirty="0" smtClean="0">
                <a:sym typeface="Symbol" pitchFamily="18" charset="2"/>
              </a:rPr>
              <a:t>3,</a:t>
            </a:r>
            <a:endParaRPr lang="el-GR" sz="2400" baseline="-25000" dirty="0">
              <a:sym typeface="Symbol" pitchFamily="18" charset="2"/>
            </a:endParaRPr>
          </a:p>
          <a:p>
            <a:pPr marL="342900" indent="-342900">
              <a:buFont typeface="Wingdings" panose="05000000000000000000" pitchFamily="2" charset="2"/>
              <a:buChar char="§"/>
            </a:pPr>
            <a:r>
              <a:rPr lang="en-US" sz="2400" dirty="0" smtClean="0">
                <a:sym typeface="Symbol" pitchFamily="18" charset="2"/>
              </a:rPr>
              <a:t>SO</a:t>
            </a:r>
            <a:r>
              <a:rPr lang="en-US" sz="2400" baseline="-25000" dirty="0" smtClean="0">
                <a:sym typeface="Symbol" pitchFamily="18" charset="2"/>
              </a:rPr>
              <a:t>2</a:t>
            </a:r>
            <a:r>
              <a:rPr lang="el-GR" sz="2400" baseline="-25000" dirty="0">
                <a:sym typeface="Symbol" pitchFamily="18" charset="2"/>
              </a:rPr>
              <a:t>.</a:t>
            </a:r>
            <a:endParaRPr lang="en-US" sz="2400" baseline="-25000" dirty="0">
              <a:sym typeface="Symbol" pitchFamily="18" charset="2"/>
            </a:endParaRPr>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41</a:t>
            </a:fld>
            <a:endParaRPr lang="el-GR" sz="1400" dirty="0"/>
          </a:p>
        </p:txBody>
      </p:sp>
    </p:spTree>
    <p:custDataLst>
      <p:tags r:id="rId1"/>
    </p:custDataLst>
    <p:extLst>
      <p:ext uri="{BB962C8B-B14F-4D97-AF65-F5344CB8AC3E}">
        <p14:creationId xmlns="" xmlns:p14="http://schemas.microsoft.com/office/powerpoint/2010/main" val="35932805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27384"/>
            <a:ext cx="8352928" cy="1260922"/>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Απολύμανση – Αποστείρωση </a:t>
            </a:r>
            <a:br>
              <a:rPr lang="el-GR" dirty="0"/>
            </a:br>
            <a:r>
              <a:rPr lang="el-GR" dirty="0" smtClean="0"/>
              <a:t>(2 </a:t>
            </a:r>
            <a:r>
              <a:rPr lang="el-GR" dirty="0"/>
              <a:t>από 4)</a:t>
            </a:r>
            <a:endParaRPr lang="el-GR" dirty="0">
              <a:latin typeface="+mn-lt"/>
            </a:endParaRPr>
          </a:p>
        </p:txBody>
      </p:sp>
      <p:pic>
        <p:nvPicPr>
          <p:cNvPr id="8" name="Picture 3" descr="Εικόνα. Ενδεικτικές κατηγορίες απορυπαντικών, απολυμαντικών και αντισηπτικών."/>
          <p:cNvPicPr>
            <a:picLocks noChangeAspect="1" noChangeArrowheads="1"/>
          </p:cNvPicPr>
          <p:nvPr/>
        </p:nvPicPr>
        <p:blipFill>
          <a:blip r:embed="rId4" cstate="print"/>
          <a:srcRect/>
          <a:stretch>
            <a:fillRect/>
          </a:stretch>
        </p:blipFill>
        <p:spPr bwMode="auto">
          <a:xfrm>
            <a:off x="2318536" y="1298868"/>
            <a:ext cx="4629728" cy="5082460"/>
          </a:xfrm>
          <a:prstGeom prst="rect">
            <a:avLst/>
          </a:prstGeom>
          <a:noFill/>
        </p:spPr>
      </p:pic>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42</a:t>
            </a:fld>
            <a:endParaRPr lang="el-GR" sz="1400" dirty="0"/>
          </a:p>
        </p:txBody>
      </p:sp>
    </p:spTree>
    <p:custDataLst>
      <p:tags r:id="rId1"/>
    </p:custDataLst>
    <p:extLst>
      <p:ext uri="{BB962C8B-B14F-4D97-AF65-F5344CB8AC3E}">
        <p14:creationId xmlns="" xmlns:p14="http://schemas.microsoft.com/office/powerpoint/2010/main" val="35932805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27384"/>
            <a:ext cx="8352928" cy="1260922"/>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Απολύμανση – Αποστείρωση </a:t>
            </a:r>
            <a:br>
              <a:rPr lang="el-GR" dirty="0"/>
            </a:br>
            <a:r>
              <a:rPr lang="el-GR" dirty="0" smtClean="0"/>
              <a:t>(3 </a:t>
            </a:r>
            <a:r>
              <a:rPr lang="el-GR" dirty="0"/>
              <a:t>από 4)</a:t>
            </a:r>
            <a:endParaRPr lang="el-GR" dirty="0">
              <a:latin typeface="+mn-lt"/>
            </a:endParaRPr>
          </a:p>
        </p:txBody>
      </p:sp>
      <p:sp>
        <p:nvSpPr>
          <p:cNvPr id="2" name="Ορθογώνιο 1" descr="Λοιπές Αντιμικροβιακές ουσίες.&#10;Αντιβιοτικά,&#10;Συντηρητικά,&#10;Βακτηριοσίνες,&#10;Αιθέρια έλαια,&#10;Φαινολικές ουσίες,&#10;‘Ενζυμα (λυσοζύμη),&#10;Άλατα,&#10;Λοιπές ουσίες.&#10;"/>
          <p:cNvSpPr/>
          <p:nvPr/>
        </p:nvSpPr>
        <p:spPr>
          <a:xfrm>
            <a:off x="395536" y="1726005"/>
            <a:ext cx="8219256" cy="4007251"/>
          </a:xfrm>
          <a:prstGeom prst="rect">
            <a:avLst/>
          </a:prstGeom>
        </p:spPr>
        <p:txBody>
          <a:bodyPr wrap="square">
            <a:spAutoFit/>
          </a:bodyPr>
          <a:lstStyle/>
          <a:p>
            <a:pPr marL="342900" lvl="0" indent="-342900" fontAlgn="base">
              <a:spcBef>
                <a:spcPct val="20000"/>
              </a:spcBef>
              <a:spcAft>
                <a:spcPct val="0"/>
              </a:spcAft>
              <a:buClr>
                <a:schemeClr val="hlink"/>
              </a:buClr>
              <a:buSzPct val="60000"/>
              <a:defRPr/>
            </a:pPr>
            <a:r>
              <a:rPr lang="el-GR" sz="2400" kern="0" dirty="0">
                <a:solidFill>
                  <a:schemeClr val="tx2"/>
                </a:solidFill>
                <a:sym typeface="Symbol" pitchFamily="18" charset="2"/>
              </a:rPr>
              <a:t>Λοιπές </a:t>
            </a:r>
            <a:r>
              <a:rPr lang="el-GR" sz="2400" kern="0" dirty="0" err="1">
                <a:solidFill>
                  <a:schemeClr val="tx2"/>
                </a:solidFill>
                <a:sym typeface="Symbol" pitchFamily="18" charset="2"/>
              </a:rPr>
              <a:t>Αντιμικροβιακές</a:t>
            </a:r>
            <a:r>
              <a:rPr lang="el-GR" sz="2400" kern="0" dirty="0">
                <a:solidFill>
                  <a:schemeClr val="tx2"/>
                </a:solidFill>
                <a:sym typeface="Symbol" pitchFamily="18" charset="2"/>
              </a:rPr>
              <a:t> </a:t>
            </a:r>
            <a:r>
              <a:rPr lang="el-GR" sz="2400" kern="0" dirty="0" smtClean="0">
                <a:solidFill>
                  <a:schemeClr val="tx2"/>
                </a:solidFill>
                <a:sym typeface="Symbol" pitchFamily="18" charset="2"/>
              </a:rPr>
              <a:t>ουσίες.</a:t>
            </a:r>
            <a:endParaRPr lang="el-GR" sz="2400" kern="0" dirty="0">
              <a:solidFill>
                <a:schemeClr val="tx2"/>
              </a:solidFill>
              <a:sym typeface="Symbol" pitchFamily="18" charset="2"/>
            </a:endParaRPr>
          </a:p>
          <a:p>
            <a:pPr marL="342900" lvl="0" indent="-342900" fontAlgn="base">
              <a:spcBef>
                <a:spcPct val="20000"/>
              </a:spcBef>
              <a:spcAft>
                <a:spcPct val="0"/>
              </a:spcAft>
              <a:buClr>
                <a:schemeClr val="tx1"/>
              </a:buClr>
              <a:buSzPct val="60000"/>
              <a:buFont typeface="Wingdings" panose="05000000000000000000" pitchFamily="2" charset="2"/>
              <a:buChar char="§"/>
              <a:defRPr/>
            </a:pPr>
            <a:r>
              <a:rPr lang="el-GR" sz="2400" kern="0" dirty="0" smtClean="0">
                <a:sym typeface="Symbol" pitchFamily="18" charset="2"/>
              </a:rPr>
              <a:t>Αντιβιοτικά,</a:t>
            </a:r>
            <a:endParaRPr lang="el-GR" sz="2400" kern="0" dirty="0">
              <a:sym typeface="Symbol" pitchFamily="18" charset="2"/>
            </a:endParaRPr>
          </a:p>
          <a:p>
            <a:pPr marL="342900" lvl="0" indent="-342900" fontAlgn="base">
              <a:spcBef>
                <a:spcPct val="20000"/>
              </a:spcBef>
              <a:spcAft>
                <a:spcPct val="0"/>
              </a:spcAft>
              <a:buClr>
                <a:schemeClr val="tx1"/>
              </a:buClr>
              <a:buSzPct val="60000"/>
              <a:buFont typeface="Wingdings" panose="05000000000000000000" pitchFamily="2" charset="2"/>
              <a:buChar char="§"/>
              <a:defRPr/>
            </a:pPr>
            <a:r>
              <a:rPr lang="el-GR" sz="2400" kern="0" dirty="0" smtClean="0">
                <a:sym typeface="Symbol" pitchFamily="18" charset="2"/>
              </a:rPr>
              <a:t>Συντηρητικά,</a:t>
            </a:r>
            <a:endParaRPr lang="el-GR" sz="2400" kern="0" dirty="0">
              <a:sym typeface="Symbol" pitchFamily="18" charset="2"/>
            </a:endParaRPr>
          </a:p>
          <a:p>
            <a:pPr marL="342900" lvl="0" indent="-342900" fontAlgn="base">
              <a:spcBef>
                <a:spcPct val="20000"/>
              </a:spcBef>
              <a:spcAft>
                <a:spcPct val="0"/>
              </a:spcAft>
              <a:buClr>
                <a:schemeClr val="tx1"/>
              </a:buClr>
              <a:buSzPct val="60000"/>
              <a:buFont typeface="Wingdings" panose="05000000000000000000" pitchFamily="2" charset="2"/>
              <a:buChar char="§"/>
              <a:defRPr/>
            </a:pPr>
            <a:r>
              <a:rPr lang="el-GR" sz="2400" kern="0" dirty="0" err="1" smtClean="0">
                <a:sym typeface="Symbol" pitchFamily="18" charset="2"/>
              </a:rPr>
              <a:t>Βακτηριοσίνες</a:t>
            </a:r>
            <a:r>
              <a:rPr lang="el-GR" sz="2400" kern="0" dirty="0" smtClean="0">
                <a:sym typeface="Symbol" pitchFamily="18" charset="2"/>
              </a:rPr>
              <a:t>,</a:t>
            </a:r>
            <a:endParaRPr lang="el-GR" sz="2400" kern="0" dirty="0">
              <a:sym typeface="Symbol" pitchFamily="18" charset="2"/>
            </a:endParaRPr>
          </a:p>
          <a:p>
            <a:pPr marL="342900" lvl="0" indent="-342900" fontAlgn="base">
              <a:spcBef>
                <a:spcPct val="20000"/>
              </a:spcBef>
              <a:spcAft>
                <a:spcPct val="0"/>
              </a:spcAft>
              <a:buClr>
                <a:schemeClr val="tx1"/>
              </a:buClr>
              <a:buSzPct val="60000"/>
              <a:buFont typeface="Wingdings" panose="05000000000000000000" pitchFamily="2" charset="2"/>
              <a:buChar char="§"/>
              <a:defRPr/>
            </a:pPr>
            <a:r>
              <a:rPr lang="el-GR" sz="2400" kern="0" dirty="0">
                <a:sym typeface="Symbol" pitchFamily="18" charset="2"/>
              </a:rPr>
              <a:t>Αιθέρια </a:t>
            </a:r>
            <a:r>
              <a:rPr lang="el-GR" sz="2400" kern="0" dirty="0" smtClean="0">
                <a:sym typeface="Symbol" pitchFamily="18" charset="2"/>
              </a:rPr>
              <a:t>έλαια,</a:t>
            </a:r>
            <a:endParaRPr lang="el-GR" sz="2400" kern="0" dirty="0">
              <a:sym typeface="Symbol" pitchFamily="18" charset="2"/>
            </a:endParaRPr>
          </a:p>
          <a:p>
            <a:pPr marL="342900" lvl="0" indent="-342900" fontAlgn="base">
              <a:spcBef>
                <a:spcPct val="20000"/>
              </a:spcBef>
              <a:spcAft>
                <a:spcPct val="0"/>
              </a:spcAft>
              <a:buClr>
                <a:schemeClr val="tx1"/>
              </a:buClr>
              <a:buSzPct val="60000"/>
              <a:buFont typeface="Wingdings" panose="05000000000000000000" pitchFamily="2" charset="2"/>
              <a:buChar char="§"/>
              <a:defRPr/>
            </a:pPr>
            <a:r>
              <a:rPr lang="el-GR" sz="2400" kern="0" dirty="0" err="1">
                <a:sym typeface="Symbol" pitchFamily="18" charset="2"/>
              </a:rPr>
              <a:t>Φαινολικές</a:t>
            </a:r>
            <a:r>
              <a:rPr lang="el-GR" sz="2400" kern="0" dirty="0">
                <a:sym typeface="Symbol" pitchFamily="18" charset="2"/>
              </a:rPr>
              <a:t> </a:t>
            </a:r>
            <a:r>
              <a:rPr lang="el-GR" sz="2400" kern="0" dirty="0" smtClean="0">
                <a:sym typeface="Symbol" pitchFamily="18" charset="2"/>
              </a:rPr>
              <a:t>ουσίες,</a:t>
            </a:r>
            <a:endParaRPr lang="el-GR" sz="2400" kern="0" dirty="0">
              <a:sym typeface="Symbol" pitchFamily="18" charset="2"/>
            </a:endParaRPr>
          </a:p>
          <a:p>
            <a:pPr marL="342900" lvl="0" indent="-342900" fontAlgn="base">
              <a:spcBef>
                <a:spcPct val="20000"/>
              </a:spcBef>
              <a:spcAft>
                <a:spcPct val="0"/>
              </a:spcAft>
              <a:buClr>
                <a:schemeClr val="tx1"/>
              </a:buClr>
              <a:buSzPct val="60000"/>
              <a:buFont typeface="Wingdings" panose="05000000000000000000" pitchFamily="2" charset="2"/>
              <a:buChar char="§"/>
              <a:defRPr/>
            </a:pPr>
            <a:r>
              <a:rPr lang="el-GR" sz="2400" kern="0" dirty="0">
                <a:sym typeface="Symbol" pitchFamily="18" charset="2"/>
              </a:rPr>
              <a:t>‘Ενζυμα (</a:t>
            </a:r>
            <a:r>
              <a:rPr lang="el-GR" sz="2400" kern="0" dirty="0" err="1">
                <a:sym typeface="Symbol" pitchFamily="18" charset="2"/>
              </a:rPr>
              <a:t>λυσοζύμη</a:t>
            </a:r>
            <a:r>
              <a:rPr lang="el-GR" sz="2400" kern="0" dirty="0" smtClean="0">
                <a:sym typeface="Symbol" pitchFamily="18" charset="2"/>
              </a:rPr>
              <a:t>),</a:t>
            </a:r>
            <a:endParaRPr lang="el-GR" sz="2400" kern="0" dirty="0">
              <a:sym typeface="Symbol" pitchFamily="18" charset="2"/>
            </a:endParaRPr>
          </a:p>
          <a:p>
            <a:pPr marL="342900" lvl="0" indent="-342900" fontAlgn="base">
              <a:spcBef>
                <a:spcPct val="20000"/>
              </a:spcBef>
              <a:spcAft>
                <a:spcPct val="0"/>
              </a:spcAft>
              <a:buClr>
                <a:schemeClr val="tx1"/>
              </a:buClr>
              <a:buSzPct val="60000"/>
              <a:buFont typeface="Wingdings" panose="05000000000000000000" pitchFamily="2" charset="2"/>
              <a:buChar char="§"/>
              <a:defRPr/>
            </a:pPr>
            <a:r>
              <a:rPr lang="el-GR" sz="2400" kern="0" dirty="0" smtClean="0">
                <a:sym typeface="Symbol" pitchFamily="18" charset="2"/>
              </a:rPr>
              <a:t>Άλατα,</a:t>
            </a:r>
            <a:endParaRPr lang="el-GR" sz="2400" kern="0" dirty="0">
              <a:sym typeface="Symbol" pitchFamily="18" charset="2"/>
            </a:endParaRPr>
          </a:p>
          <a:p>
            <a:pPr marL="342900" lvl="0" indent="-342900" fontAlgn="base">
              <a:spcBef>
                <a:spcPct val="20000"/>
              </a:spcBef>
              <a:spcAft>
                <a:spcPct val="0"/>
              </a:spcAft>
              <a:buClr>
                <a:schemeClr val="tx1"/>
              </a:buClr>
              <a:buSzPct val="60000"/>
              <a:buFont typeface="Wingdings" panose="05000000000000000000" pitchFamily="2" charset="2"/>
              <a:buChar char="§"/>
              <a:defRPr/>
            </a:pPr>
            <a:r>
              <a:rPr lang="el-GR" sz="2400" kern="0" dirty="0">
                <a:sym typeface="Symbol" pitchFamily="18" charset="2"/>
              </a:rPr>
              <a:t>Λοιπές </a:t>
            </a:r>
            <a:r>
              <a:rPr lang="el-GR" sz="2400" kern="0" dirty="0" smtClean="0">
                <a:sym typeface="Symbol" pitchFamily="18" charset="2"/>
              </a:rPr>
              <a:t>ουσίες.</a:t>
            </a:r>
            <a:endParaRPr lang="el-GR" sz="2400" kern="0" dirty="0">
              <a:sym typeface="Symbol" pitchFamily="18" charset="2"/>
            </a:endParaRPr>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43</a:t>
            </a:fld>
            <a:endParaRPr lang="el-GR" sz="1400" dirty="0"/>
          </a:p>
        </p:txBody>
      </p:sp>
    </p:spTree>
    <p:custDataLst>
      <p:tags r:id="rId1"/>
    </p:custDataLst>
    <p:extLst>
      <p:ext uri="{BB962C8B-B14F-4D97-AF65-F5344CB8AC3E}">
        <p14:creationId xmlns="" xmlns:p14="http://schemas.microsoft.com/office/powerpoint/2010/main" val="35932805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27384"/>
            <a:ext cx="8352928" cy="1260922"/>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Απολύμανση – Αποστείρωση </a:t>
            </a:r>
            <a:br>
              <a:rPr lang="el-GR" dirty="0"/>
            </a:br>
            <a:r>
              <a:rPr lang="el-GR" dirty="0" smtClean="0"/>
              <a:t>(4 </a:t>
            </a:r>
            <a:r>
              <a:rPr lang="el-GR" dirty="0"/>
              <a:t>από 4)</a:t>
            </a:r>
            <a:endParaRPr lang="el-GR" dirty="0">
              <a:latin typeface="+mn-lt"/>
            </a:endParaRPr>
          </a:p>
        </p:txBody>
      </p:sp>
      <p:pic>
        <p:nvPicPr>
          <p:cNvPr id="11" name="Picture 5" descr="http://www.fciencias.com/wp-content/uploads/2014/01/antibiograma.jpg"/>
          <p:cNvPicPr>
            <a:picLocks noChangeAspect="1" noChangeArrowheads="1"/>
          </p:cNvPicPr>
          <p:nvPr/>
        </p:nvPicPr>
        <p:blipFill>
          <a:blip r:embed="rId4" cstate="print"/>
          <a:srcRect/>
          <a:stretch>
            <a:fillRect/>
          </a:stretch>
        </p:blipFill>
        <p:spPr bwMode="auto">
          <a:xfrm>
            <a:off x="647564" y="1849453"/>
            <a:ext cx="4068452" cy="2731675"/>
          </a:xfrm>
          <a:prstGeom prst="rect">
            <a:avLst/>
          </a:prstGeom>
          <a:noFill/>
        </p:spPr>
      </p:pic>
      <p:pic>
        <p:nvPicPr>
          <p:cNvPr id="8" name="Picture 2" descr="C:\Users\user\Pictures\img065.jpg"/>
          <p:cNvPicPr>
            <a:picLocks noChangeAspect="1" noChangeArrowheads="1"/>
          </p:cNvPicPr>
          <p:nvPr/>
        </p:nvPicPr>
        <p:blipFill>
          <a:blip r:embed="rId5" cstate="print"/>
          <a:srcRect/>
          <a:stretch>
            <a:fillRect/>
          </a:stretch>
        </p:blipFill>
        <p:spPr bwMode="auto">
          <a:xfrm>
            <a:off x="5004048" y="1196752"/>
            <a:ext cx="3528020" cy="5067741"/>
          </a:xfrm>
          <a:prstGeom prst="rect">
            <a:avLst/>
          </a:prstGeom>
          <a:noFill/>
        </p:spPr>
      </p:pic>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44</a:t>
            </a:fld>
            <a:endParaRPr lang="el-GR" sz="1400" dirty="0"/>
          </a:p>
        </p:txBody>
      </p:sp>
    </p:spTree>
    <p:custDataLst>
      <p:tags r:id="rId1"/>
    </p:custDataLst>
    <p:extLst>
      <p:ext uri="{BB962C8B-B14F-4D97-AF65-F5344CB8AC3E}">
        <p14:creationId xmlns="" xmlns:p14="http://schemas.microsoft.com/office/powerpoint/2010/main" val="40222559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4525963"/>
          </a:xfrm>
        </p:spPr>
        <p:txBody>
          <a:bodyPr>
            <a:normAutofit fontScale="92500"/>
          </a:bodyPr>
          <a:lstStyle/>
          <a:p>
            <a:pPr>
              <a:buNone/>
            </a:pPr>
            <a:r>
              <a:rPr lang="en-US" altLang="el-GR" dirty="0" smtClean="0">
                <a:latin typeface="Calibri" panose="020F0502020204030204" pitchFamily="34" charset="0"/>
              </a:rPr>
              <a:t>    </a:t>
            </a:r>
            <a:r>
              <a:rPr lang="el-GR" altLang="el-GR" dirty="0" smtClean="0">
                <a:latin typeface="Calibri" panose="020F0502020204030204" pitchFamily="34" charset="0"/>
              </a:rPr>
              <a:t>Δηλώνεται </a:t>
            </a:r>
            <a:r>
              <a:rPr lang="el-GR" altLang="el-GR" dirty="0" smtClean="0">
                <a:latin typeface="Calibri" panose="020F0502020204030204" pitchFamily="34" charset="0"/>
              </a:rPr>
              <a:t>ότι όπου δεν αναφέρεται βιβλιογραφική πηγή σε εικόνες/πίνακες/διαγράμματα,  αυτά δεν αποτελούν πνευματική ιδιοκτησία του διδάσκοντα, αλλά προέρχονται από ηλεκτρονικές πηγές ελεύθερης πρόσβασης όπως το </a:t>
            </a:r>
            <a:r>
              <a:rPr lang="es-PR" altLang="el-GR" dirty="0" smtClean="0">
                <a:latin typeface="Calibri" panose="020F0502020204030204" pitchFamily="34" charset="0"/>
                <a:hlinkClick r:id="rId2"/>
              </a:rPr>
              <a:t>https://www.google.gr/imghp?hl=el&amp;tab=wi&amp;ei=Z2ktVv-1NYO5swHG2rH4Ag&amp;ved=0CBEQqi4oAQ</a:t>
            </a:r>
            <a:r>
              <a:rPr lang="el-GR" altLang="el-GR" dirty="0" smtClean="0">
                <a:latin typeface="Calibri" panose="020F0502020204030204" pitchFamily="34" charset="0"/>
              </a:rPr>
              <a:t> (εικόνες </a:t>
            </a:r>
            <a:r>
              <a:rPr lang="en-US" altLang="el-GR" dirty="0" smtClean="0">
                <a:latin typeface="Calibri" panose="020F0502020204030204" pitchFamily="34" charset="0"/>
              </a:rPr>
              <a:t>google.com)</a:t>
            </a:r>
            <a:r>
              <a:rPr lang="el-GR" altLang="el-GR" dirty="0" smtClean="0">
                <a:latin typeface="Calibri" panose="020F0502020204030204" pitchFamily="34" charset="0"/>
              </a:rPr>
              <a:t> </a:t>
            </a:r>
          </a:p>
          <a:p>
            <a:endParaRPr lang="el-GR" dirty="0"/>
          </a:p>
        </p:txBody>
      </p:sp>
      <p:sp>
        <p:nvSpPr>
          <p:cNvPr id="4" name="Slide Number Placeholder 3"/>
          <p:cNvSpPr>
            <a:spLocks noGrp="1"/>
          </p:cNvSpPr>
          <p:nvPr>
            <p:ph type="sldNum" sz="quarter" idx="12"/>
          </p:nvPr>
        </p:nvSpPr>
        <p:spPr/>
        <p:txBody>
          <a:bodyPr/>
          <a:lstStyle/>
          <a:p>
            <a:fld id="{53C4726A-630D-4CB4-B088-BAB00F4188E9}" type="slidenum">
              <a:rPr lang="el-GR" smtClean="0"/>
              <a:pPr/>
              <a:t>45</a:t>
            </a:fld>
            <a:endParaRPr lang="el-G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a:xfrm>
            <a:off x="685800" y="2030983"/>
            <a:ext cx="7772400" cy="1470025"/>
          </a:xfrm>
        </p:spPr>
        <p:txBody>
          <a:bodyPr/>
          <a:lstStyle/>
          <a:p>
            <a:r>
              <a:rPr lang="el-GR" dirty="0" smtClean="0"/>
              <a:t>Τέλος Ενότητας</a:t>
            </a:r>
            <a:endParaRPr lang="el-GR" dirty="0"/>
          </a:p>
        </p:txBody>
      </p:sp>
      <p:sp>
        <p:nvSpPr>
          <p:cNvPr id="2" name="Ορθογώνιο 1"/>
          <p:cNvSpPr/>
          <p:nvPr/>
        </p:nvSpPr>
        <p:spPr>
          <a:xfrm>
            <a:off x="5004048" y="4110171"/>
            <a:ext cx="3240360" cy="830997"/>
          </a:xfrm>
          <a:prstGeom prst="rect">
            <a:avLst/>
          </a:prstGeom>
        </p:spPr>
        <p:txBody>
          <a:bodyPr wrap="square">
            <a:spAutoFit/>
          </a:bodyPr>
          <a:lstStyle/>
          <a:p>
            <a:r>
              <a:rPr lang="el-GR" sz="2400" dirty="0" smtClean="0">
                <a:solidFill>
                  <a:schemeClr val="tx1">
                    <a:lumMod val="65000"/>
                    <a:lumOff val="35000"/>
                  </a:schemeClr>
                </a:solidFill>
              </a:rPr>
              <a:t>Επεξεργασία </a:t>
            </a:r>
            <a:r>
              <a:rPr lang="el-GR" sz="2400" dirty="0">
                <a:solidFill>
                  <a:schemeClr val="tx1">
                    <a:lumMod val="65000"/>
                    <a:lumOff val="35000"/>
                  </a:schemeClr>
                </a:solidFill>
              </a:rPr>
              <a:t>υλικού</a:t>
            </a:r>
            <a:r>
              <a:rPr lang="el-GR" sz="2400" dirty="0" smtClean="0">
                <a:solidFill>
                  <a:schemeClr val="tx1">
                    <a:lumMod val="65000"/>
                    <a:lumOff val="35000"/>
                  </a:schemeClr>
                </a:solidFill>
              </a:rPr>
              <a:t>:</a:t>
            </a:r>
            <a:endParaRPr lang="el-GR" sz="2400" dirty="0">
              <a:solidFill>
                <a:schemeClr val="tx1">
                  <a:lumMod val="65000"/>
                  <a:lumOff val="35000"/>
                </a:schemeClr>
              </a:solidFill>
            </a:endParaRPr>
          </a:p>
          <a:p>
            <a:r>
              <a:rPr lang="el-GR" sz="2400" dirty="0" err="1" smtClean="0">
                <a:solidFill>
                  <a:schemeClr val="tx1">
                    <a:lumMod val="65000"/>
                    <a:lumOff val="35000"/>
                  </a:schemeClr>
                </a:solidFill>
              </a:rPr>
              <a:t>Χαρτώνας</a:t>
            </a:r>
            <a:r>
              <a:rPr lang="el-GR" sz="2400" dirty="0" smtClean="0">
                <a:solidFill>
                  <a:schemeClr val="tx1">
                    <a:lumMod val="65000"/>
                    <a:lumOff val="35000"/>
                  </a:schemeClr>
                </a:solidFill>
              </a:rPr>
              <a:t> Αλέξανδρος</a:t>
            </a:r>
            <a:endParaRPr lang="el-GR" sz="2400" dirty="0">
              <a:solidFill>
                <a:schemeClr val="tx1">
                  <a:lumMod val="65000"/>
                  <a:lumOff val="35000"/>
                </a:schemeClr>
              </a:solidFill>
            </a:endParaRPr>
          </a:p>
        </p:txBody>
      </p:sp>
      <p:pic>
        <p:nvPicPr>
          <p:cNvPr id="9" name="7 - Εικόνα" descr="εικόνα Λογότυπο για Άδειες χρήσης Creative Commons">
            <a:hlinkClick r:id="rId4"/>
          </p:cNvPr>
          <p:cNvPicPr>
            <a:picLocks noChangeAspect="1"/>
          </p:cNvPicPr>
          <p:nvPr/>
        </p:nvPicPr>
        <p:blipFill>
          <a:blip r:embed="rId5" cstate="print"/>
          <a:stretch>
            <a:fillRect/>
          </a:stretch>
        </p:blipFill>
        <p:spPr>
          <a:xfrm>
            <a:off x="2080877" y="5827935"/>
            <a:ext cx="1581685" cy="553393"/>
          </a:xfrm>
          <a:prstGeom prst="rect">
            <a:avLst/>
          </a:prstGeom>
        </p:spPr>
      </p:pic>
      <p:pic>
        <p:nvPicPr>
          <p:cNvPr id="10" name="Picture 3" descr="εικόνα Λογότυπο Επιχειρησιακού Προγράμματος Εκπαίδευση και Δια βίου Μάθηση">
            <a:hlinkClick r:id="rId6"/>
          </p:cNvPr>
          <p:cNvPicPr>
            <a:picLocks noChangeAspect="1" noChangeArrowheads="1"/>
          </p:cNvPicPr>
          <p:nvPr/>
        </p:nvPicPr>
        <p:blipFill>
          <a:blip r:embed="rId7" cstate="print"/>
          <a:srcRect/>
          <a:stretch>
            <a:fillRect/>
          </a:stretch>
        </p:blipFill>
        <p:spPr bwMode="auto">
          <a:xfrm>
            <a:off x="3662562" y="5733256"/>
            <a:ext cx="3240360" cy="771224"/>
          </a:xfrm>
          <a:prstGeom prst="rect">
            <a:avLst/>
          </a:prstGeom>
          <a:noFill/>
        </p:spPr>
      </p:pic>
    </p:spTree>
    <p:custDataLst>
      <p:tags r:id="rId1"/>
    </p:custDataLst>
    <p:extLst>
      <p:ext uri="{BB962C8B-B14F-4D97-AF65-F5344CB8AC3E}">
        <p14:creationId xmlns="" xmlns:p14="http://schemas.microsoft.com/office/powerpoint/2010/main" val="212802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364" y="274638"/>
            <a:ext cx="8229600" cy="1143000"/>
          </a:xfrm>
        </p:spPr>
        <p:txBody>
          <a:bodyPr/>
          <a:lstStyle/>
          <a:p>
            <a:r>
              <a:rPr lang="el-GR" dirty="0" smtClean="0"/>
              <a:t>Περιεχόμενα ενότητας</a:t>
            </a:r>
            <a:endParaRPr lang="el-GR" dirty="0"/>
          </a:p>
        </p:txBody>
      </p:sp>
      <p:sp>
        <p:nvSpPr>
          <p:cNvPr id="3" name="Content Placeholder 2"/>
          <p:cNvSpPr>
            <a:spLocks noGrp="1"/>
          </p:cNvSpPr>
          <p:nvPr>
            <p:ph idx="1"/>
          </p:nvPr>
        </p:nvSpPr>
        <p:spPr>
          <a:xfrm>
            <a:off x="467544" y="1772816"/>
            <a:ext cx="8208912" cy="4104456"/>
          </a:xfrm>
        </p:spPr>
        <p:txBody>
          <a:bodyPr>
            <a:noAutofit/>
          </a:bodyPr>
          <a:lstStyle/>
          <a:p>
            <a:pPr>
              <a:buFont typeface="Wingdings" panose="05000000000000000000" pitchFamily="2" charset="2"/>
              <a:buChar char="§"/>
            </a:pPr>
            <a:r>
              <a:rPr lang="el-GR" sz="2800" dirty="0" smtClean="0"/>
              <a:t>Περιγραφή των περιβαλλοντικών, φυσικοχημικών και άλλων παραγόντων (επεξεργασιών, συνθηκών, ή ουσιών) που επηρεάζουν την ανάπτυξη των μικροοργανισμών και των παραγόντων που μπορούν να επιφέρουν την αναστολή ανάπτυξης ή τη θανάτωση μικροοργανισμών</a:t>
            </a:r>
            <a:endParaRPr lang="el-GR" sz="2800" dirty="0"/>
          </a:p>
        </p:txBody>
      </p:sp>
      <p:sp>
        <p:nvSpPr>
          <p:cNvPr id="5" name="Θέση υποσέλιδου 3" descr="."/>
          <p:cNvSpPr txBox="1">
            <a:spLocks/>
          </p:cNvSpPr>
          <p:nvPr/>
        </p:nvSpPr>
        <p:spPr>
          <a:xfrm>
            <a:off x="2909727" y="6382147"/>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5</a:t>
            </a:fld>
            <a:endParaRPr lang="el-GR"/>
          </a:p>
        </p:txBody>
      </p:sp>
    </p:spTree>
    <p:custDataLst>
      <p:tags r:id="rId1"/>
    </p:custDataLst>
    <p:extLst>
      <p:ext uri="{BB962C8B-B14F-4D97-AF65-F5344CB8AC3E}">
        <p14:creationId xmlns="" xmlns:p14="http://schemas.microsoft.com/office/powerpoint/2010/main" val="30382952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Τίτλος 1"/>
          <p:cNvSpPr>
            <a:spLocks noGrp="1" noChangeArrowheads="1"/>
          </p:cNvSpPr>
          <p:nvPr>
            <p:ph type="title"/>
          </p:nvPr>
        </p:nvSpPr>
        <p:spPr>
          <a:xfrm>
            <a:off x="467544" y="44624"/>
            <a:ext cx="8174484" cy="1224136"/>
          </a:xfrm>
        </p:spPr>
        <p:txBody>
          <a:bodyPr>
            <a:noAutofit/>
          </a:bodyPr>
          <a:lstStyle/>
          <a:p>
            <a:r>
              <a:rPr lang="el-GR" dirty="0" smtClean="0"/>
              <a:t>Παράγοντες μικροβιακής ανάπτυξης</a:t>
            </a:r>
            <a:endParaRPr lang="el-GR" dirty="0">
              <a:cs typeface="Times New Roman" pitchFamily="18" charset="0"/>
            </a:endParaRPr>
          </a:p>
        </p:txBody>
      </p:sp>
      <p:sp>
        <p:nvSpPr>
          <p:cNvPr id="2" name="Ορθογώνιο 1" descr="Ενδογενείς παράγοντες (εντός του τροφίμου), άνω κάτω τελεία, &#10;1. Θρεπτικά στοιχεία,&#10;2. Ενεργότητα νερού (aw),&#10;3. Οξύτητα,&#10;4. Συγκέντρωση οξυγόνου (δυναμικό οξειδοαναγωγής),&#10;5. Αντιμικροβιακές ουσίες, &#10;6. Δομή και σχήμα του τροφίμου.&#10;Εξογενείς παράγοντες (που επιβάλλονται έξωθεν), άνω κάτω τελεία,&#10;1. Θερμοκρασία,&#10;2. Σχετική υγρασία (επηρεάζει την ενεργότητα νερού του τροφίμου),&#10;3. Σύνθεση αερίων σε συσκευασία κενού ή τροποποιημένης ατμόσφαιρας (ΜΑΡ).&#10;"/>
          <p:cNvSpPr/>
          <p:nvPr>
            <p:custDataLst>
              <p:tags r:id="rId2"/>
            </p:custDataLst>
          </p:nvPr>
        </p:nvSpPr>
        <p:spPr>
          <a:xfrm>
            <a:off x="467544" y="1404059"/>
            <a:ext cx="8208912" cy="4893647"/>
          </a:xfrm>
          <a:prstGeom prst="rect">
            <a:avLst/>
          </a:prstGeom>
        </p:spPr>
        <p:txBody>
          <a:bodyPr wrap="square">
            <a:spAutoFit/>
          </a:bodyPr>
          <a:lstStyle/>
          <a:p>
            <a:pPr marL="342900" indent="-342900">
              <a:buClr>
                <a:schemeClr val="tx1"/>
              </a:buClr>
              <a:buFont typeface="Wingdings" panose="05000000000000000000" pitchFamily="2" charset="2"/>
              <a:buChar char="§"/>
            </a:pPr>
            <a:r>
              <a:rPr lang="el-GR" sz="2400" dirty="0">
                <a:solidFill>
                  <a:schemeClr val="tx2"/>
                </a:solidFill>
              </a:rPr>
              <a:t>Ενδογενείς παράγοντες (εντός του τροφίμου)</a:t>
            </a:r>
            <a:r>
              <a:rPr lang="en-US" sz="2400" dirty="0">
                <a:solidFill>
                  <a:schemeClr val="tx2"/>
                </a:solidFill>
              </a:rPr>
              <a:t>: </a:t>
            </a:r>
          </a:p>
          <a:p>
            <a:r>
              <a:rPr lang="en-US" sz="2400" dirty="0"/>
              <a:t>1. </a:t>
            </a:r>
            <a:r>
              <a:rPr lang="el-GR" sz="2400" dirty="0"/>
              <a:t>Θρεπτικά </a:t>
            </a:r>
            <a:r>
              <a:rPr lang="el-GR" sz="2400" dirty="0" smtClean="0"/>
              <a:t>στοιχεία,</a:t>
            </a:r>
            <a:endParaRPr lang="en-US" sz="2400" dirty="0"/>
          </a:p>
          <a:p>
            <a:r>
              <a:rPr lang="en-US" sz="2400" dirty="0"/>
              <a:t>2. </a:t>
            </a:r>
            <a:r>
              <a:rPr lang="el-GR" sz="2400" dirty="0" err="1"/>
              <a:t>Ενεργότητα</a:t>
            </a:r>
            <a:r>
              <a:rPr lang="el-GR" sz="2400" dirty="0"/>
              <a:t> νερού (</a:t>
            </a:r>
            <a:r>
              <a:rPr lang="en-US" sz="2400" dirty="0"/>
              <a:t>a</a:t>
            </a:r>
            <a:r>
              <a:rPr lang="en-US" sz="2400" baseline="-25000" dirty="0"/>
              <a:t>w</a:t>
            </a:r>
            <a:r>
              <a:rPr lang="el-GR" sz="2400" dirty="0" smtClean="0"/>
              <a:t>),</a:t>
            </a:r>
            <a:endParaRPr lang="en-US" sz="2400" dirty="0"/>
          </a:p>
          <a:p>
            <a:r>
              <a:rPr lang="en-US" sz="2400" dirty="0"/>
              <a:t>3. </a:t>
            </a:r>
            <a:r>
              <a:rPr lang="el-GR" sz="2400" dirty="0" smtClean="0"/>
              <a:t>Οξύτητα,</a:t>
            </a:r>
            <a:endParaRPr lang="en-US" sz="2400" dirty="0"/>
          </a:p>
          <a:p>
            <a:r>
              <a:rPr lang="en-US" sz="2400" dirty="0"/>
              <a:t>4. </a:t>
            </a:r>
            <a:r>
              <a:rPr lang="el-GR" sz="2400" dirty="0"/>
              <a:t>Συγκέντρωση οξυγόνου</a:t>
            </a:r>
            <a:r>
              <a:rPr lang="en-US" sz="2400" dirty="0"/>
              <a:t> </a:t>
            </a:r>
            <a:r>
              <a:rPr lang="el-GR" sz="2400" dirty="0"/>
              <a:t>(δυναμικό οξειδοαναγωγής</a:t>
            </a:r>
            <a:r>
              <a:rPr lang="el-GR" sz="2400" dirty="0" smtClean="0"/>
              <a:t>),</a:t>
            </a:r>
            <a:endParaRPr lang="en-US" sz="2400" dirty="0"/>
          </a:p>
          <a:p>
            <a:r>
              <a:rPr lang="en-US" sz="2400" dirty="0"/>
              <a:t>5. </a:t>
            </a:r>
            <a:r>
              <a:rPr lang="el-GR" sz="2400" dirty="0" err="1"/>
              <a:t>Αντιμικροβιακές</a:t>
            </a:r>
            <a:r>
              <a:rPr lang="el-GR" sz="2400" dirty="0"/>
              <a:t> </a:t>
            </a:r>
            <a:r>
              <a:rPr lang="el-GR" sz="2400" dirty="0" smtClean="0"/>
              <a:t>ουσίες, </a:t>
            </a:r>
            <a:endParaRPr lang="en-US" sz="2400" dirty="0"/>
          </a:p>
          <a:p>
            <a:r>
              <a:rPr lang="en-US" sz="2400" dirty="0"/>
              <a:t>6. </a:t>
            </a:r>
            <a:r>
              <a:rPr lang="el-GR" sz="2400" dirty="0"/>
              <a:t>Δομή και σχήμα του </a:t>
            </a:r>
            <a:r>
              <a:rPr lang="el-GR" sz="2400" dirty="0" smtClean="0"/>
              <a:t>τροφίμου.</a:t>
            </a:r>
            <a:endParaRPr lang="el-GR" sz="2400" dirty="0"/>
          </a:p>
          <a:p>
            <a:pPr marL="342900" indent="-342900">
              <a:buClr>
                <a:schemeClr val="tx1"/>
              </a:buClr>
              <a:buFont typeface="Wingdings" panose="05000000000000000000" pitchFamily="2" charset="2"/>
              <a:buChar char="§"/>
            </a:pPr>
            <a:r>
              <a:rPr lang="el-GR" sz="2400" dirty="0" err="1">
                <a:solidFill>
                  <a:schemeClr val="tx2"/>
                </a:solidFill>
              </a:rPr>
              <a:t>Εξογενείς</a:t>
            </a:r>
            <a:r>
              <a:rPr lang="el-GR" sz="2400" dirty="0">
                <a:solidFill>
                  <a:schemeClr val="tx2"/>
                </a:solidFill>
              </a:rPr>
              <a:t> παράγοντες (που επιβάλλονται έξωθεν)</a:t>
            </a:r>
            <a:r>
              <a:rPr lang="en-US" sz="2400" dirty="0">
                <a:solidFill>
                  <a:schemeClr val="tx2"/>
                </a:solidFill>
              </a:rPr>
              <a:t>:</a:t>
            </a:r>
          </a:p>
          <a:p>
            <a:r>
              <a:rPr lang="en-US" sz="2400" dirty="0"/>
              <a:t>1. </a:t>
            </a:r>
            <a:r>
              <a:rPr lang="el-GR" sz="2400" dirty="0" smtClean="0"/>
              <a:t>Θερμοκρασία,</a:t>
            </a:r>
            <a:endParaRPr lang="en-US" sz="2400" dirty="0"/>
          </a:p>
          <a:p>
            <a:r>
              <a:rPr lang="en-US" sz="2400" dirty="0"/>
              <a:t>2. </a:t>
            </a:r>
            <a:r>
              <a:rPr lang="el-GR" sz="2400" dirty="0"/>
              <a:t>Σχετική υγρασία (επηρεάζει την </a:t>
            </a:r>
            <a:r>
              <a:rPr lang="el-GR" sz="2400" dirty="0" err="1"/>
              <a:t>ενεργότητα</a:t>
            </a:r>
            <a:r>
              <a:rPr lang="el-GR" sz="2400" dirty="0"/>
              <a:t> νερού του τροφίμου</a:t>
            </a:r>
            <a:r>
              <a:rPr lang="el-GR" sz="2400" dirty="0" smtClean="0"/>
              <a:t>),</a:t>
            </a:r>
            <a:endParaRPr lang="en-US" sz="2400" dirty="0"/>
          </a:p>
          <a:p>
            <a:r>
              <a:rPr lang="en-US" sz="2400" dirty="0"/>
              <a:t>3. </a:t>
            </a:r>
            <a:r>
              <a:rPr lang="el-GR" sz="2400" dirty="0"/>
              <a:t>Σύνθεση αερίων σε συσκευασία κενού ή τροποποιημένης ατμόσφαιρας (ΜΑΡ</a:t>
            </a:r>
            <a:r>
              <a:rPr lang="el-GR" sz="2400" dirty="0" smtClean="0"/>
              <a:t>).</a:t>
            </a:r>
            <a:endParaRPr lang="en-US" sz="2400" dirty="0"/>
          </a:p>
        </p:txBody>
      </p:sp>
      <p:sp>
        <p:nvSpPr>
          <p:cNvPr id="15" name="Θέση υποσέλιδου 3" descr="."/>
          <p:cNvSpPr txBox="1">
            <a:spLocks/>
          </p:cNvSpPr>
          <p:nvPr/>
        </p:nvSpPr>
        <p:spPr>
          <a:xfrm>
            <a:off x="3181325" y="6382147"/>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6</a:t>
            </a:fld>
            <a:endParaRPr lang="el-GR" dirty="0"/>
          </a:p>
        </p:txBody>
      </p:sp>
    </p:spTree>
    <p:custDataLst>
      <p:tags r:id="rId1"/>
    </p:custDataLst>
    <p:extLst>
      <p:ext uri="{BB962C8B-B14F-4D97-AF65-F5344CB8AC3E}">
        <p14:creationId xmlns="" xmlns:p14="http://schemas.microsoft.com/office/powerpoint/2010/main" val="38887757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1"/>
          <p:cNvSpPr>
            <a:spLocks noGrp="1" noChangeArrowheads="1"/>
          </p:cNvSpPr>
          <p:nvPr>
            <p:ph type="title"/>
            <p:custDataLst>
              <p:tags r:id="rId2"/>
            </p:custDataLst>
          </p:nvPr>
        </p:nvSpPr>
        <p:spPr>
          <a:xfrm>
            <a:off x="467545" y="44624"/>
            <a:ext cx="8352928" cy="1358274"/>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r>
              <a:rPr lang="el-GR" dirty="0"/>
              <a:t>Ενδογενείς παράγοντες </a:t>
            </a:r>
            <a:r>
              <a:rPr lang="el-GR" dirty="0" smtClean="0"/>
              <a:t>ανάπτυξης</a:t>
            </a:r>
            <a:br>
              <a:rPr lang="el-GR" dirty="0" smtClean="0"/>
            </a:br>
            <a:r>
              <a:rPr lang="el-GR" dirty="0" smtClean="0"/>
              <a:t>(1 από </a:t>
            </a:r>
            <a:r>
              <a:rPr lang="el-GR" dirty="0"/>
              <a:t>22)</a:t>
            </a:r>
            <a:endParaRPr lang="el-GR" dirty="0">
              <a:cs typeface="Times New Roman" pitchFamily="18" charset="0"/>
            </a:endParaRPr>
          </a:p>
        </p:txBody>
      </p:sp>
      <p:sp>
        <p:nvSpPr>
          <p:cNvPr id="2" name="Ορθογώνιο 1" descr="1. Θρεπτικά στοιχεία&#10;Εκτός από νερό, οι μικροοργανισμοί απαιτούν στη διατροφή τους : &#10;  - μια πηγή άνθρακα (C) για παραγωγή ενέργειας (ΑΤΡ)   και για βιοσύνθεση πολυσακχαριτών του κυττάρου.  Πηγή άνθρακα : σάκχαρα, αμινοξέα, λιπίδια,&#10;  - μια πηγή αζώτου (Ν) για τη βιοσύνθεση νέων  πρωτεϊνών, ενζύμων, νουκλεοτιδίων , και λοιπά. Πηγή  αζώτου: πρωτεΐνες, πεπτίδια, αμινοξέα, άλατα νιτρώδη,  νιτρικά, αμμωνιακά), &#10;Μέταλλα και ιχνοστοιχεία (Κ, Νa, Mg, Mn, Fe, Ca, κλπ) για την ενεργοποίηση ενζύμων, τη σύνθεση βιταμινών, την αντίσταση στην ωσμωτική πίεση,&#10;Ενισχυτικούς παράγοντες όπως βιταμίνες, αμινοξέα, και λοιπά,&#10;"/>
          <p:cNvSpPr/>
          <p:nvPr/>
        </p:nvSpPr>
        <p:spPr>
          <a:xfrm>
            <a:off x="539552" y="1412776"/>
            <a:ext cx="8136904" cy="4745915"/>
          </a:xfrm>
          <a:prstGeom prst="rect">
            <a:avLst/>
          </a:prstGeom>
        </p:spPr>
        <p:txBody>
          <a:bodyPr wrap="square">
            <a:spAutoFit/>
          </a:bodyPr>
          <a:lstStyle/>
          <a:p>
            <a:pPr marL="457200" indent="-457200">
              <a:lnSpc>
                <a:spcPct val="90000"/>
              </a:lnSpc>
              <a:defRPr/>
            </a:pPr>
            <a:r>
              <a:rPr lang="el-GR" sz="2400" dirty="0">
                <a:solidFill>
                  <a:schemeClr val="tx2"/>
                </a:solidFill>
              </a:rPr>
              <a:t>1. Θρεπτικά στοιχεία</a:t>
            </a:r>
            <a:endParaRPr lang="en-US" sz="2400" dirty="0">
              <a:solidFill>
                <a:schemeClr val="tx2"/>
              </a:solidFill>
            </a:endParaRPr>
          </a:p>
          <a:p>
            <a:pPr marL="457200" indent="-457200">
              <a:lnSpc>
                <a:spcPct val="90000"/>
              </a:lnSpc>
              <a:buFont typeface="Wingdings" panose="05000000000000000000" pitchFamily="2" charset="2"/>
              <a:buChar char="§"/>
              <a:defRPr/>
            </a:pPr>
            <a:r>
              <a:rPr lang="el-GR" sz="2400" dirty="0"/>
              <a:t>Εκτός από νερό, οι μικροοργανισμοί απαιτούν στη διατροφή τους </a:t>
            </a:r>
            <a:r>
              <a:rPr lang="en-US" sz="2400" dirty="0"/>
              <a:t>: </a:t>
            </a:r>
            <a:endParaRPr lang="el-GR" sz="2400" dirty="0" smtClean="0"/>
          </a:p>
          <a:p>
            <a:pPr>
              <a:lnSpc>
                <a:spcPct val="90000"/>
              </a:lnSpc>
              <a:defRPr/>
            </a:pPr>
            <a:r>
              <a:rPr lang="el-GR" sz="2400" dirty="0" smtClean="0"/>
              <a:t>	</a:t>
            </a:r>
            <a:r>
              <a:rPr lang="en-US" sz="2400" dirty="0" smtClean="0"/>
              <a:t> </a:t>
            </a:r>
            <a:r>
              <a:rPr lang="en-US" sz="2400" dirty="0"/>
              <a:t>- </a:t>
            </a:r>
            <a:r>
              <a:rPr lang="el-GR" sz="2400" dirty="0"/>
              <a:t>μια </a:t>
            </a:r>
            <a:r>
              <a:rPr lang="el-GR" sz="2400" dirty="0">
                <a:solidFill>
                  <a:schemeClr val="accent4"/>
                </a:solidFill>
              </a:rPr>
              <a:t>πηγή άνθρακα (</a:t>
            </a:r>
            <a:r>
              <a:rPr lang="en-US" sz="2400" dirty="0">
                <a:solidFill>
                  <a:schemeClr val="accent4"/>
                </a:solidFill>
              </a:rPr>
              <a:t>C) </a:t>
            </a:r>
            <a:r>
              <a:rPr lang="el-GR" sz="2400" dirty="0"/>
              <a:t>για παραγωγή ενέργειας (ΑΤΡ)  </a:t>
            </a:r>
            <a:r>
              <a:rPr lang="el-GR" sz="2400" dirty="0" smtClean="0"/>
              <a:t>	και για </a:t>
            </a:r>
            <a:r>
              <a:rPr lang="el-GR" sz="2400" dirty="0"/>
              <a:t>βιοσύνθεση πολυσακχαριτών του κυττάρου. </a:t>
            </a:r>
            <a:r>
              <a:rPr lang="el-GR" sz="2400" dirty="0" smtClean="0"/>
              <a:t>	Πηγή </a:t>
            </a:r>
            <a:r>
              <a:rPr lang="el-GR" sz="2400" dirty="0"/>
              <a:t>άνθρακα : σάκχαρα, αμινοξέα, </a:t>
            </a:r>
            <a:r>
              <a:rPr lang="el-GR" sz="2400" dirty="0" smtClean="0"/>
              <a:t>λιπίδια,</a:t>
            </a:r>
            <a:endParaRPr lang="en-US" sz="2400" dirty="0"/>
          </a:p>
          <a:p>
            <a:pPr>
              <a:lnSpc>
                <a:spcPct val="90000"/>
              </a:lnSpc>
              <a:defRPr/>
            </a:pPr>
            <a:r>
              <a:rPr lang="el-GR" sz="2400" dirty="0" smtClean="0"/>
              <a:t>	</a:t>
            </a:r>
            <a:r>
              <a:rPr lang="en-US" sz="2400" dirty="0" smtClean="0"/>
              <a:t> </a:t>
            </a:r>
            <a:r>
              <a:rPr lang="en-US" sz="2400" dirty="0"/>
              <a:t>- </a:t>
            </a:r>
            <a:r>
              <a:rPr lang="el-GR" sz="2400" dirty="0"/>
              <a:t>μια </a:t>
            </a:r>
            <a:r>
              <a:rPr lang="el-GR" sz="2400" dirty="0">
                <a:solidFill>
                  <a:schemeClr val="accent4"/>
                </a:solidFill>
              </a:rPr>
              <a:t>πηγή αζώτου (Ν) </a:t>
            </a:r>
            <a:r>
              <a:rPr lang="el-GR" sz="2400" dirty="0"/>
              <a:t>για τη βιοσύνθεση νέων </a:t>
            </a:r>
            <a:r>
              <a:rPr lang="el-GR" sz="2400" dirty="0" smtClean="0"/>
              <a:t>	πρωτεϊνών</a:t>
            </a:r>
            <a:r>
              <a:rPr lang="el-GR" sz="2400" dirty="0"/>
              <a:t>, ενζύμων, </a:t>
            </a:r>
            <a:r>
              <a:rPr lang="el-GR" sz="2400" dirty="0" err="1"/>
              <a:t>νουκλεοτιδίων</a:t>
            </a:r>
            <a:r>
              <a:rPr lang="el-GR" sz="2400" dirty="0"/>
              <a:t> , κλπ. Πηγή </a:t>
            </a:r>
            <a:r>
              <a:rPr lang="el-GR" sz="2400" dirty="0" smtClean="0"/>
              <a:t>	αζώτου</a:t>
            </a:r>
            <a:r>
              <a:rPr lang="el-GR" sz="2400" dirty="0"/>
              <a:t>: πρωτεΐνες, πεπτίδια, αμινοξέα, άλατα νιτρώδη, </a:t>
            </a:r>
            <a:r>
              <a:rPr lang="el-GR" sz="2400" dirty="0" smtClean="0"/>
              <a:t>	νιτρικά</a:t>
            </a:r>
            <a:r>
              <a:rPr lang="el-GR" sz="2400" dirty="0"/>
              <a:t>, αμμωνιακά</a:t>
            </a:r>
            <a:r>
              <a:rPr lang="el-GR" sz="2400" dirty="0" smtClean="0"/>
              <a:t>),</a:t>
            </a:r>
            <a:r>
              <a:rPr lang="en-US" sz="2400" dirty="0" smtClean="0"/>
              <a:t> </a:t>
            </a:r>
            <a:endParaRPr lang="en-US" sz="2400" dirty="0"/>
          </a:p>
          <a:p>
            <a:pPr marL="342900" indent="-342900">
              <a:lnSpc>
                <a:spcPct val="90000"/>
              </a:lnSpc>
              <a:buFont typeface="Wingdings" panose="05000000000000000000" pitchFamily="2" charset="2"/>
              <a:buChar char="§"/>
              <a:defRPr/>
            </a:pPr>
            <a:r>
              <a:rPr lang="el-GR" sz="2400" dirty="0">
                <a:solidFill>
                  <a:schemeClr val="accent4"/>
                </a:solidFill>
              </a:rPr>
              <a:t>Μέταλλα και ιχνοστοιχεία (Κ, Ν</a:t>
            </a:r>
            <a:r>
              <a:rPr lang="en-US" sz="2400" dirty="0">
                <a:solidFill>
                  <a:schemeClr val="accent4"/>
                </a:solidFill>
              </a:rPr>
              <a:t>a, Mg, </a:t>
            </a:r>
            <a:r>
              <a:rPr lang="en-US" sz="2400" dirty="0" err="1">
                <a:solidFill>
                  <a:schemeClr val="accent4"/>
                </a:solidFill>
              </a:rPr>
              <a:t>Mn</a:t>
            </a:r>
            <a:r>
              <a:rPr lang="en-US" sz="2400" dirty="0">
                <a:solidFill>
                  <a:schemeClr val="accent4"/>
                </a:solidFill>
              </a:rPr>
              <a:t>, Fe, Ca, </a:t>
            </a:r>
            <a:r>
              <a:rPr lang="el-GR" sz="2400" dirty="0">
                <a:solidFill>
                  <a:schemeClr val="accent4"/>
                </a:solidFill>
              </a:rPr>
              <a:t>κλπ) </a:t>
            </a:r>
            <a:r>
              <a:rPr lang="el-GR" sz="2400" dirty="0"/>
              <a:t>για την ενεργοποίηση ενζύμων, τη σύνθεση βιταμινών, την αντίσταση στην ωσμωτική </a:t>
            </a:r>
            <a:r>
              <a:rPr lang="el-GR" sz="2400" dirty="0" smtClean="0"/>
              <a:t>πίεση,</a:t>
            </a:r>
            <a:endParaRPr lang="el-GR" sz="2400" dirty="0"/>
          </a:p>
          <a:p>
            <a:pPr marL="342900" indent="-342900">
              <a:lnSpc>
                <a:spcPct val="90000"/>
              </a:lnSpc>
              <a:buFont typeface="Wingdings" panose="05000000000000000000" pitchFamily="2" charset="2"/>
              <a:buChar char="§"/>
              <a:defRPr/>
            </a:pPr>
            <a:r>
              <a:rPr lang="el-GR" sz="2400" dirty="0">
                <a:solidFill>
                  <a:schemeClr val="accent4"/>
                </a:solidFill>
              </a:rPr>
              <a:t>Ενισχυτικούς παράγοντες </a:t>
            </a:r>
            <a:r>
              <a:rPr lang="el-GR" sz="2400" dirty="0"/>
              <a:t>όπως βιταμίνες, αμινοξέα, </a:t>
            </a:r>
            <a:r>
              <a:rPr lang="el-GR" sz="2400" dirty="0" smtClean="0"/>
              <a:t>κλπ</a:t>
            </a:r>
            <a:r>
              <a:rPr lang="el-GR" sz="2400" dirty="0"/>
              <a:t>,</a:t>
            </a:r>
            <a:endParaRPr lang="en-US" sz="2400" dirty="0"/>
          </a:p>
        </p:txBody>
      </p:sp>
      <p:sp>
        <p:nvSpPr>
          <p:cNvPr id="11" name="Θέση υποσέλιδου 3" descr="."/>
          <p:cNvSpPr txBox="1">
            <a:spLocks/>
          </p:cNvSpPr>
          <p:nvPr/>
        </p:nvSpPr>
        <p:spPr>
          <a:xfrm>
            <a:off x="3181325" y="6382147"/>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4" name="Slide Number Placeholder 3" descr="."/>
          <p:cNvSpPr>
            <a:spLocks noGrp="1"/>
          </p:cNvSpPr>
          <p:nvPr>
            <p:ph type="sldNum" sz="quarter" idx="12"/>
          </p:nvPr>
        </p:nvSpPr>
        <p:spPr>
          <a:xfrm>
            <a:off x="6553200" y="6309320"/>
            <a:ext cx="2133600" cy="365125"/>
          </a:xfrm>
        </p:spPr>
        <p:txBody>
          <a:bodyPr/>
          <a:lstStyle/>
          <a:p>
            <a:fld id="{95390251-5B84-4D2F-A9C7-1C62C4738B3F}" type="slidenum">
              <a:rPr lang="el-GR" smtClean="0"/>
              <a:pPr/>
              <a:t>7</a:t>
            </a:fld>
            <a:endParaRPr lang="el-GR" dirty="0"/>
          </a:p>
        </p:txBody>
      </p:sp>
    </p:spTree>
    <p:custDataLst>
      <p:tags r:id="rId1"/>
    </p:custDataLst>
    <p:extLst>
      <p:ext uri="{BB962C8B-B14F-4D97-AF65-F5344CB8AC3E}">
        <p14:creationId xmlns="" xmlns:p14="http://schemas.microsoft.com/office/powerpoint/2010/main" val="27941604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41982" y="0"/>
            <a:ext cx="8424936" cy="1556792"/>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r>
              <a:rPr lang="el-GR" dirty="0"/>
              <a:t>Ενδογενείς παράγοντες ανάπτυξης</a:t>
            </a:r>
            <a:br>
              <a:rPr lang="el-GR" dirty="0"/>
            </a:br>
            <a:r>
              <a:rPr lang="el-GR" dirty="0" smtClean="0"/>
              <a:t>(2 </a:t>
            </a:r>
            <a:r>
              <a:rPr lang="el-GR" dirty="0"/>
              <a:t>από 22)</a:t>
            </a:r>
          </a:p>
        </p:txBody>
      </p:sp>
      <p:sp>
        <p:nvSpPr>
          <p:cNvPr id="2" name="Ορθογώνιο 1" descr="Με άλλα λόγια, τρόφιμα πλούσιο σε θρεπτικά συστατικά ® εύκολη αλλοίωση, &#10;Οι μικροοργανισμοί προτιμούν συνήθως απλές πηγές άνθρακα, νάτριο (μονοσακχαρίτες, αμινοξέα ή άλατα αζώτου) από τις πιο σύνθετες πηγές (πολυσακχαρίτες ή πρωτεΐνες, αντίστοιχα). Έτσι, αναπτύσσονται πιο γρήγορα σε υπόστρωμα με γλυκόζη απ’ ότι σε άμυλο,&#10;Τα Gram plus βακτήρια έχουν γενικά μεγαλύτερες θρεπτικές απαιτήσεις από τα Gram minus ,&#10;Οι μύκητες έχουν τις λιγότερες απαιτήσεις σε θρεπτικά υλικά, καθώς μπορούν και συνθέτουν μεγάλη γκάμα ενζύμων και βιολογικών μορίων (εξηγεί την ανάπτυξη σε πολύ φτωχά υποστρώματα), &#10;"/>
          <p:cNvSpPr/>
          <p:nvPr/>
        </p:nvSpPr>
        <p:spPr>
          <a:xfrm>
            <a:off x="467544" y="1484784"/>
            <a:ext cx="8208912" cy="4893647"/>
          </a:xfrm>
          <a:prstGeom prst="rect">
            <a:avLst/>
          </a:prstGeom>
        </p:spPr>
        <p:txBody>
          <a:bodyPr wrap="square">
            <a:spAutoFit/>
          </a:bodyPr>
          <a:lstStyle/>
          <a:p>
            <a:pPr marL="342900" indent="-342900">
              <a:buFont typeface="Wingdings" panose="05000000000000000000" pitchFamily="2" charset="2"/>
              <a:buChar char="§"/>
              <a:defRPr/>
            </a:pPr>
            <a:r>
              <a:rPr lang="el-GR" sz="2400" dirty="0"/>
              <a:t>Με άλλα λόγια, τρόφιμα πλούσιο σε θρεπτικά συστατικά</a:t>
            </a:r>
            <a:r>
              <a:rPr lang="en-US" sz="2400" dirty="0"/>
              <a:t> </a:t>
            </a:r>
            <a:r>
              <a:rPr lang="en-US" sz="2400" dirty="0">
                <a:sym typeface="Symbol" pitchFamily="18" charset="2"/>
              </a:rPr>
              <a:t> </a:t>
            </a:r>
            <a:r>
              <a:rPr lang="el-GR" sz="2400" dirty="0">
                <a:sym typeface="Symbol" pitchFamily="18" charset="2"/>
              </a:rPr>
              <a:t>εύκολη </a:t>
            </a:r>
            <a:r>
              <a:rPr lang="el-GR" sz="2400" dirty="0" smtClean="0">
                <a:sym typeface="Symbol" pitchFamily="18" charset="2"/>
              </a:rPr>
              <a:t>αλλοίωση,</a:t>
            </a:r>
            <a:r>
              <a:rPr lang="en-US" sz="2400" dirty="0" smtClean="0"/>
              <a:t> </a:t>
            </a:r>
            <a:endParaRPr lang="en-US" sz="2400" dirty="0"/>
          </a:p>
          <a:p>
            <a:pPr marL="342900" indent="-342900">
              <a:buFont typeface="Wingdings" panose="05000000000000000000" pitchFamily="2" charset="2"/>
              <a:buChar char="§"/>
              <a:defRPr/>
            </a:pPr>
            <a:r>
              <a:rPr lang="el-GR" sz="2400" dirty="0"/>
              <a:t>Οι μικροοργανισμοί προτιμούν συνήθως </a:t>
            </a:r>
            <a:r>
              <a:rPr lang="el-GR" sz="2400" dirty="0">
                <a:solidFill>
                  <a:schemeClr val="accent4"/>
                </a:solidFill>
              </a:rPr>
              <a:t>απλές πηγές </a:t>
            </a:r>
            <a:r>
              <a:rPr lang="en-US" sz="2400" dirty="0">
                <a:solidFill>
                  <a:schemeClr val="accent4"/>
                </a:solidFill>
              </a:rPr>
              <a:t>C-N</a:t>
            </a:r>
            <a:r>
              <a:rPr lang="el-GR" sz="2400" dirty="0">
                <a:solidFill>
                  <a:schemeClr val="accent4"/>
                </a:solidFill>
              </a:rPr>
              <a:t> </a:t>
            </a:r>
            <a:r>
              <a:rPr lang="el-GR" sz="2400" dirty="0"/>
              <a:t>(μονοσακχαρίτες, αμινοξέα ή άλατα αζώτου) από τις πιο σύνθετες πηγές (πολυσακχαρίτες ή </a:t>
            </a:r>
            <a:r>
              <a:rPr lang="el-GR" sz="2400" dirty="0" smtClean="0"/>
              <a:t>πρωτεΐνες, </a:t>
            </a:r>
            <a:r>
              <a:rPr lang="el-GR" sz="2400" dirty="0"/>
              <a:t>αντίστοιχα). Έτσι, αναπτύσσονται πιο γρήγορα σε υπόστρωμα με γλυκόζη απ</a:t>
            </a:r>
            <a:r>
              <a:rPr lang="el-GR" sz="2400" dirty="0" smtClean="0"/>
              <a:t>’ ότι </a:t>
            </a:r>
            <a:r>
              <a:rPr lang="el-GR" sz="2400" dirty="0"/>
              <a:t>σε </a:t>
            </a:r>
            <a:r>
              <a:rPr lang="el-GR" sz="2400" dirty="0" smtClean="0"/>
              <a:t>άμυλο</a:t>
            </a:r>
            <a:r>
              <a:rPr lang="el-GR" sz="2400" dirty="0"/>
              <a:t>,</a:t>
            </a:r>
            <a:endParaRPr lang="en-US" sz="2400" dirty="0"/>
          </a:p>
          <a:p>
            <a:pPr marL="342900" indent="-342900">
              <a:buFont typeface="Wingdings" panose="05000000000000000000" pitchFamily="2" charset="2"/>
              <a:buChar char="§"/>
              <a:defRPr/>
            </a:pPr>
            <a:r>
              <a:rPr lang="el-GR" sz="2400" dirty="0"/>
              <a:t>Τα </a:t>
            </a:r>
            <a:r>
              <a:rPr lang="en-US" sz="2400" dirty="0"/>
              <a:t>Gram+ </a:t>
            </a:r>
            <a:r>
              <a:rPr lang="el-GR" sz="2400" dirty="0"/>
              <a:t>βακτήρια έχουν γενικά μεγαλύτερες θρεπτικές απαιτήσεις από τα </a:t>
            </a:r>
            <a:r>
              <a:rPr lang="en-US" sz="2400" dirty="0"/>
              <a:t>Gram- </a:t>
            </a:r>
            <a:r>
              <a:rPr lang="el-GR" sz="2400" dirty="0" smtClean="0"/>
              <a:t>,</a:t>
            </a:r>
            <a:endParaRPr lang="en-US" sz="2400" dirty="0"/>
          </a:p>
          <a:p>
            <a:pPr marL="342900" indent="-342900">
              <a:buFont typeface="Wingdings" panose="05000000000000000000" pitchFamily="2" charset="2"/>
              <a:buChar char="§"/>
              <a:defRPr/>
            </a:pPr>
            <a:r>
              <a:rPr lang="el-GR" sz="2400" dirty="0"/>
              <a:t>Οι </a:t>
            </a:r>
            <a:r>
              <a:rPr lang="el-GR" sz="2400" dirty="0">
                <a:solidFill>
                  <a:schemeClr val="accent4"/>
                </a:solidFill>
              </a:rPr>
              <a:t>μύκητες </a:t>
            </a:r>
            <a:r>
              <a:rPr lang="el-GR" sz="2400" dirty="0"/>
              <a:t>έχουν τις </a:t>
            </a:r>
            <a:r>
              <a:rPr lang="el-GR" sz="2400" dirty="0">
                <a:solidFill>
                  <a:schemeClr val="accent4"/>
                </a:solidFill>
              </a:rPr>
              <a:t>λιγότερες απαιτήσεις σε θρεπτικά </a:t>
            </a:r>
            <a:r>
              <a:rPr lang="el-GR" sz="2400" dirty="0"/>
              <a:t>υλικά, καθώς μπορούν και συνθέτουν μεγάλη γκάμα ενζύμων και βιολογικών μορίων (εξηγεί την ανάπτυξη σε πολύ φτωχά υποστρώματα</a:t>
            </a:r>
            <a:r>
              <a:rPr lang="el-GR" sz="2400" dirty="0" smtClean="0"/>
              <a:t>), </a:t>
            </a:r>
            <a:endParaRPr lang="el-GR" sz="2400" dirty="0"/>
          </a:p>
        </p:txBody>
      </p:sp>
      <p:sp>
        <p:nvSpPr>
          <p:cNvPr id="9" name="Θέση υποσέλιδου 3" descr="."/>
          <p:cNvSpPr txBox="1">
            <a:spLocks/>
          </p:cNvSpPr>
          <p:nvPr/>
        </p:nvSpPr>
        <p:spPr>
          <a:xfrm>
            <a:off x="3181325" y="6382147"/>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8</a:t>
            </a:fld>
            <a:endParaRPr lang="el-GR" dirty="0"/>
          </a:p>
        </p:txBody>
      </p:sp>
    </p:spTree>
    <p:custDataLst>
      <p:tags r:id="rId1"/>
    </p:custDataLst>
    <p:extLst>
      <p:ext uri="{BB962C8B-B14F-4D97-AF65-F5344CB8AC3E}">
        <p14:creationId xmlns="" xmlns:p14="http://schemas.microsoft.com/office/powerpoint/2010/main" val="29989218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41982" y="0"/>
            <a:ext cx="8424936" cy="1556792"/>
          </a:xfrm>
          <a:noFill/>
          <a:ln/>
          <a:extLst>
            <a:ext uri="{91240B29-F687-4F45-9708-019B960494DF}">
              <a14:hiddenLine xmlns="" xmlns:a14="http://schemas.microsoft.com/office/drawing/2010/main" w="9525">
                <a:solidFill>
                  <a:srgbClr val="000000"/>
                </a:solidFill>
                <a:round/>
                <a:headEnd/>
                <a:tailEnd/>
              </a14:hiddenLine>
            </a:ext>
          </a:extLst>
        </p:spPr>
        <p:txBody>
          <a:bodyPr lIns="0" tIns="16624" rIns="0" bIns="0" anchor="ctr">
            <a:noAutofit/>
          </a:bodyPr>
          <a:lstStyle/>
          <a:p>
            <a:r>
              <a:rPr lang="el-GR" dirty="0"/>
              <a:t>Ενδογενείς παράγοντες ανάπτυξης</a:t>
            </a:r>
            <a:br>
              <a:rPr lang="el-GR" dirty="0"/>
            </a:br>
            <a:r>
              <a:rPr lang="el-GR" dirty="0" smtClean="0"/>
              <a:t>(3 </a:t>
            </a:r>
            <a:r>
              <a:rPr lang="el-GR" dirty="0"/>
              <a:t>από 22)</a:t>
            </a:r>
          </a:p>
        </p:txBody>
      </p:sp>
      <p:sp>
        <p:nvSpPr>
          <p:cNvPr id="8" name="Rectangle 3" descr="Γενικά, σε πρωτεϊνούχα τρόφιμα ® ανάπτυξη βακτηρίων, ενώ σε αμυλούχα τρόφιμα (φυτικής προέλευσης) ® ανάπτυξη ζυμών,μυκήτων.&#10;2. Ενεργότητα νερού aw&#10;Δείκτης του ελεύθερου νερού, δηλαδή αυτού που δεν είναι δεσμευμένο σε άλλα μόρια (παραδείγματος χάρην πολυσακχαριτών, πρωτεϊνών) και παραμένει διαθέσιμο για την ανάπτυξη των μικροβίων &#10;aw ίσο με P διά Po (τάση ατμών του τροφίμου διά τάση ατμών απεσταγμένου νερού)&#10;Τα κύτταρα χρειάζονται το νερό ως διαλύτη, και ως συστατικό βιοχημικών αντιδράσεων (υδρόλυσης)   &#10;Μέγιστη τιμή aw  ίσο με 1,0 (στο απεσταγμένο νερό),"/>
          <p:cNvSpPr txBox="1">
            <a:spLocks noChangeArrowheads="1"/>
          </p:cNvSpPr>
          <p:nvPr>
            <p:custDataLst>
              <p:tags r:id="rId3"/>
            </p:custDataLst>
          </p:nvPr>
        </p:nvSpPr>
        <p:spPr>
          <a:xfrm>
            <a:off x="395288" y="1412775"/>
            <a:ext cx="8281168" cy="4969371"/>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buFont typeface="Wingdings" panose="05000000000000000000" pitchFamily="2" charset="2"/>
              <a:buChar char="§"/>
              <a:defRPr/>
            </a:pPr>
            <a:r>
              <a:rPr lang="el-GR" sz="2400" dirty="0"/>
              <a:t>Γενικά, σε πρωτεϊνούχα τρόφιμα</a:t>
            </a:r>
            <a:r>
              <a:rPr lang="el-GR" sz="2400" dirty="0">
                <a:sym typeface="Symbol" pitchFamily="18" charset="2"/>
              </a:rPr>
              <a:t> </a:t>
            </a:r>
            <a:r>
              <a:rPr lang="en-US" sz="2400" dirty="0">
                <a:sym typeface="Symbol" pitchFamily="18" charset="2"/>
              </a:rPr>
              <a:t></a:t>
            </a:r>
            <a:r>
              <a:rPr lang="el-GR" sz="2400" dirty="0">
                <a:sym typeface="Symbol" pitchFamily="18" charset="2"/>
              </a:rPr>
              <a:t> </a:t>
            </a:r>
            <a:r>
              <a:rPr lang="el-GR" sz="2400" dirty="0"/>
              <a:t>ανάπτυξη βακτηρίων, ενώ σε αμυλούχα τρόφιμα (φυτικής προέλευσης) </a:t>
            </a:r>
            <a:r>
              <a:rPr lang="en-US" sz="2400" dirty="0">
                <a:sym typeface="Symbol" pitchFamily="18" charset="2"/>
              </a:rPr>
              <a:t></a:t>
            </a:r>
            <a:r>
              <a:rPr lang="el-GR" sz="2400" dirty="0">
                <a:sym typeface="Symbol" pitchFamily="18" charset="2"/>
              </a:rPr>
              <a:t> </a:t>
            </a:r>
            <a:r>
              <a:rPr lang="el-GR" sz="2400" dirty="0"/>
              <a:t>ανάπτυξη </a:t>
            </a:r>
            <a:r>
              <a:rPr lang="el-GR" sz="2400" dirty="0" smtClean="0"/>
              <a:t>ζυμών-μυκήτων.</a:t>
            </a:r>
          </a:p>
          <a:p>
            <a:pPr marL="0" indent="0">
              <a:lnSpc>
                <a:spcPct val="80000"/>
              </a:lnSpc>
              <a:buClr>
                <a:schemeClr val="tx1"/>
              </a:buClr>
              <a:buNone/>
            </a:pPr>
            <a:r>
              <a:rPr lang="en-US" sz="2400" dirty="0">
                <a:solidFill>
                  <a:schemeClr val="tx2"/>
                </a:solidFill>
              </a:rPr>
              <a:t>2. </a:t>
            </a:r>
            <a:r>
              <a:rPr lang="el-GR" sz="2400" dirty="0" err="1">
                <a:solidFill>
                  <a:schemeClr val="tx2"/>
                </a:solidFill>
              </a:rPr>
              <a:t>Ενεργότητα</a:t>
            </a:r>
            <a:r>
              <a:rPr lang="el-GR" sz="2400" dirty="0">
                <a:solidFill>
                  <a:schemeClr val="tx2"/>
                </a:solidFill>
              </a:rPr>
              <a:t> νερού</a:t>
            </a:r>
            <a:r>
              <a:rPr lang="en-US" sz="2400" dirty="0">
                <a:solidFill>
                  <a:schemeClr val="tx2"/>
                </a:solidFill>
              </a:rPr>
              <a:t> </a:t>
            </a:r>
            <a:r>
              <a:rPr lang="en-US" sz="2400" dirty="0" smtClean="0">
                <a:solidFill>
                  <a:schemeClr val="tx2"/>
                </a:solidFill>
              </a:rPr>
              <a:t>a</a:t>
            </a:r>
            <a:r>
              <a:rPr lang="en-US" sz="2400" baseline="-25000" dirty="0" smtClean="0">
                <a:solidFill>
                  <a:schemeClr val="tx2"/>
                </a:solidFill>
              </a:rPr>
              <a:t>w</a:t>
            </a:r>
            <a:endParaRPr lang="en-US" sz="2400" dirty="0">
              <a:solidFill>
                <a:schemeClr val="tx2"/>
              </a:solidFill>
            </a:endParaRPr>
          </a:p>
          <a:p>
            <a:pPr>
              <a:lnSpc>
                <a:spcPct val="80000"/>
              </a:lnSpc>
              <a:buClr>
                <a:schemeClr val="tx1"/>
              </a:buClr>
              <a:buFont typeface="Wingdings" panose="05000000000000000000" pitchFamily="2" charset="2"/>
              <a:buChar char="§"/>
            </a:pPr>
            <a:r>
              <a:rPr lang="el-GR" sz="2400" dirty="0"/>
              <a:t>Δείκτης του ελεύθερου νερού</a:t>
            </a:r>
            <a:r>
              <a:rPr lang="en-US" sz="2400" dirty="0"/>
              <a:t>, </a:t>
            </a:r>
            <a:r>
              <a:rPr lang="el-GR" sz="2400" dirty="0"/>
              <a:t>δηλ. αυτού που δεν είναι δεσμευμένο σε άλλα μόρια (π.χ. πολυσακχαριτών, πρωτεϊνών) και παραμένει διαθέσιμο για την ανάπτυξη των </a:t>
            </a:r>
            <a:r>
              <a:rPr lang="el-GR" sz="2400" dirty="0" smtClean="0"/>
              <a:t>μικροβίων, </a:t>
            </a:r>
            <a:endParaRPr lang="en-US" sz="2400" dirty="0"/>
          </a:p>
          <a:p>
            <a:pPr>
              <a:lnSpc>
                <a:spcPct val="80000"/>
              </a:lnSpc>
              <a:buClr>
                <a:schemeClr val="tx1"/>
              </a:buClr>
              <a:buFont typeface="Wingdings" panose="05000000000000000000" pitchFamily="2" charset="2"/>
              <a:buChar char="§"/>
            </a:pPr>
            <a:r>
              <a:rPr lang="en-US" sz="2400" dirty="0">
                <a:solidFill>
                  <a:schemeClr val="accent4"/>
                </a:solidFill>
              </a:rPr>
              <a:t>a</a:t>
            </a:r>
            <a:r>
              <a:rPr lang="en-US" sz="2400" baseline="-25000" dirty="0">
                <a:solidFill>
                  <a:schemeClr val="accent4"/>
                </a:solidFill>
              </a:rPr>
              <a:t>w</a:t>
            </a:r>
            <a:r>
              <a:rPr lang="en-US" sz="2400" dirty="0">
                <a:solidFill>
                  <a:schemeClr val="accent4"/>
                </a:solidFill>
              </a:rPr>
              <a:t> = P</a:t>
            </a:r>
            <a:r>
              <a:rPr lang="el-GR" sz="2400" dirty="0">
                <a:solidFill>
                  <a:schemeClr val="accent4"/>
                </a:solidFill>
              </a:rPr>
              <a:t>/</a:t>
            </a:r>
            <a:r>
              <a:rPr lang="en-US" sz="2400" dirty="0">
                <a:solidFill>
                  <a:schemeClr val="accent4"/>
                </a:solidFill>
              </a:rPr>
              <a:t>Po</a:t>
            </a:r>
            <a:r>
              <a:rPr lang="el-GR" sz="2400" dirty="0">
                <a:solidFill>
                  <a:schemeClr val="accent4"/>
                </a:solidFill>
              </a:rPr>
              <a:t> </a:t>
            </a:r>
            <a:r>
              <a:rPr lang="el-GR" sz="2400" dirty="0"/>
              <a:t>(τάση ατμών του τροφίμου</a:t>
            </a:r>
            <a:r>
              <a:rPr lang="en-US" sz="2400" dirty="0"/>
              <a:t> / </a:t>
            </a:r>
            <a:r>
              <a:rPr lang="el-GR" sz="2400" dirty="0"/>
              <a:t>τάση ατμών </a:t>
            </a:r>
            <a:r>
              <a:rPr lang="el-GR" sz="2400" dirty="0" err="1"/>
              <a:t>απεσταγμένου</a:t>
            </a:r>
            <a:r>
              <a:rPr lang="el-GR" sz="2400" dirty="0"/>
              <a:t> νερού</a:t>
            </a:r>
            <a:r>
              <a:rPr lang="en-US" sz="2400" dirty="0" smtClean="0"/>
              <a:t>)</a:t>
            </a:r>
            <a:r>
              <a:rPr lang="el-GR" sz="2400" dirty="0" smtClean="0"/>
              <a:t>,</a:t>
            </a:r>
            <a:endParaRPr lang="en-US" sz="2400" dirty="0"/>
          </a:p>
          <a:p>
            <a:pPr>
              <a:lnSpc>
                <a:spcPct val="80000"/>
              </a:lnSpc>
              <a:buClr>
                <a:schemeClr val="tx1"/>
              </a:buClr>
              <a:buFont typeface="Wingdings" panose="05000000000000000000" pitchFamily="2" charset="2"/>
              <a:buChar char="§"/>
            </a:pPr>
            <a:r>
              <a:rPr lang="el-GR" sz="2400" dirty="0"/>
              <a:t>Τα κύτταρα χρειάζονται το νερό ως διαλύτη, και ως συστατικό βιοχημικών αντιδράσεων (υδρόλυσης</a:t>
            </a:r>
            <a:r>
              <a:rPr lang="el-GR" sz="2400" dirty="0" smtClean="0"/>
              <a:t>),</a:t>
            </a:r>
            <a:r>
              <a:rPr lang="en-US" sz="2400" dirty="0" smtClean="0"/>
              <a:t>   </a:t>
            </a:r>
            <a:endParaRPr lang="en-US" sz="2400" dirty="0"/>
          </a:p>
          <a:p>
            <a:pPr>
              <a:lnSpc>
                <a:spcPct val="80000"/>
              </a:lnSpc>
              <a:buClr>
                <a:schemeClr val="tx1"/>
              </a:buClr>
              <a:buFont typeface="Wingdings" panose="05000000000000000000" pitchFamily="2" charset="2"/>
              <a:buChar char="§"/>
            </a:pPr>
            <a:r>
              <a:rPr lang="el-GR" sz="2400" dirty="0">
                <a:solidFill>
                  <a:schemeClr val="accent4"/>
                </a:solidFill>
              </a:rPr>
              <a:t>Μέγιστη τιμή </a:t>
            </a:r>
            <a:r>
              <a:rPr lang="en-US" sz="2400" dirty="0">
                <a:solidFill>
                  <a:schemeClr val="accent4"/>
                </a:solidFill>
              </a:rPr>
              <a:t>a</a:t>
            </a:r>
            <a:r>
              <a:rPr lang="en-US" sz="2400" baseline="-25000" dirty="0">
                <a:solidFill>
                  <a:schemeClr val="accent4"/>
                </a:solidFill>
              </a:rPr>
              <a:t>w </a:t>
            </a:r>
            <a:r>
              <a:rPr lang="el-GR" sz="2400" baseline="-25000" dirty="0">
                <a:solidFill>
                  <a:schemeClr val="accent4"/>
                </a:solidFill>
              </a:rPr>
              <a:t> </a:t>
            </a:r>
            <a:r>
              <a:rPr lang="el-GR" sz="2400" dirty="0"/>
              <a:t>= 1,0 (στο </a:t>
            </a:r>
            <a:r>
              <a:rPr lang="el-GR" sz="2400" dirty="0" err="1"/>
              <a:t>απεσταγμένο</a:t>
            </a:r>
            <a:r>
              <a:rPr lang="el-GR" sz="2400" dirty="0"/>
              <a:t> νερό</a:t>
            </a:r>
            <a:r>
              <a:rPr lang="el-GR" sz="2400" dirty="0" smtClean="0"/>
              <a:t>), </a:t>
            </a:r>
            <a:endParaRPr lang="el-GR" sz="2400" dirty="0"/>
          </a:p>
          <a:p>
            <a:pPr>
              <a:buClr>
                <a:schemeClr val="tx1"/>
              </a:buClr>
              <a:buFont typeface="Wingdings" panose="05000000000000000000" pitchFamily="2" charset="2"/>
              <a:buChar char="§"/>
              <a:defRPr/>
            </a:pPr>
            <a:endParaRPr lang="el-GR" sz="2400" dirty="0"/>
          </a:p>
        </p:txBody>
      </p:sp>
      <p:sp>
        <p:nvSpPr>
          <p:cNvPr id="9" name="Θέση υποσέλιδου 3" descr="."/>
          <p:cNvSpPr txBox="1">
            <a:spLocks/>
          </p:cNvSpPr>
          <p:nvPr/>
        </p:nvSpPr>
        <p:spPr>
          <a:xfrm>
            <a:off x="3181325" y="6382147"/>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ανάπτυξης των μικροοργανισμών</a:t>
            </a:r>
            <a:endParaRPr lang="en-GB" sz="1400" dirty="0">
              <a:cs typeface="Times New Roman" pitchFamily="18" charset="0"/>
            </a:endParaRPr>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9</a:t>
            </a:fld>
            <a:endParaRPr lang="el-GR" dirty="0"/>
          </a:p>
        </p:txBody>
      </p:sp>
    </p:spTree>
    <p:custDataLst>
      <p:tags r:id="rId1"/>
    </p:custDataLst>
    <p:extLst>
      <p:ext uri="{BB962C8B-B14F-4D97-AF65-F5344CB8AC3E}">
        <p14:creationId xmlns="" xmlns:p14="http://schemas.microsoft.com/office/powerpoint/2010/main" val="231550195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ZHAW.ACCESSIBILITYADDIN.CHECKTIMEDATE" val="9/24/2014 1:21:03 PM"/>
</p:tagLst>
</file>

<file path=ppt/tags/tag10.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11.xml><?xml version="1.0" encoding="utf-8"?>
<p:tagLst xmlns:a="http://schemas.openxmlformats.org/drawingml/2006/main" xmlns:r="http://schemas.openxmlformats.org/officeDocument/2006/relationships" xmlns:p="http://schemas.openxmlformats.org/presentationml/2006/main">
  <p:tag name="ZHAW.ACCESSIBILITYADDIN.READINGORDER" val="7,2,9,4,"/>
</p:tagLst>
</file>

<file path=ppt/tags/tag12.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13.xml><?xml version="1.0" encoding="utf-8"?>
<p:tagLst xmlns:a="http://schemas.openxmlformats.org/drawingml/2006/main" xmlns:r="http://schemas.openxmlformats.org/officeDocument/2006/relationships" xmlns:p="http://schemas.openxmlformats.org/presentationml/2006/main">
  <p:tag name="ZHAW.ACCESSIBILITYADDIN.READINGORDER" val="7,8,9,4,"/>
</p:tagLst>
</file>

<file path=ppt/tags/tag14.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15.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16.xml><?xml version="1.0" encoding="utf-8"?>
<p:tagLst xmlns:a="http://schemas.openxmlformats.org/drawingml/2006/main" xmlns:r="http://schemas.openxmlformats.org/officeDocument/2006/relationships" xmlns:p="http://schemas.openxmlformats.org/presentationml/2006/main">
  <p:tag name="ZHAW.ACCESSIBILITYADDIN.READINGORDER" val="7,2,9,4,"/>
</p:tagLst>
</file>

<file path=ppt/tags/tag17.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18.xml><?xml version="1.0" encoding="utf-8"?>
<p:tagLst xmlns:a="http://schemas.openxmlformats.org/drawingml/2006/main" xmlns:r="http://schemas.openxmlformats.org/officeDocument/2006/relationships" xmlns:p="http://schemas.openxmlformats.org/presentationml/2006/main">
  <p:tag name="ZHAW.ACCESSIBILITYADDIN.READINGORDER" val="7,6,9,4,"/>
</p:tagLst>
</file>

<file path=ppt/tags/tag19.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2.xml><?xml version="1.0" encoding="utf-8"?>
<p:tagLst xmlns:a="http://schemas.openxmlformats.org/drawingml/2006/main" xmlns:r="http://schemas.openxmlformats.org/officeDocument/2006/relationships" xmlns:p="http://schemas.openxmlformats.org/presentationml/2006/main">
  <p:tag name="ZHAW.ACCESSIBILITYADDIN.READINGORDER" val="1026,2,3,5,"/>
</p:tagLst>
</file>

<file path=ppt/tags/tag20.xml><?xml version="1.0" encoding="utf-8"?>
<p:tagLst xmlns:a="http://schemas.openxmlformats.org/drawingml/2006/main" xmlns:r="http://schemas.openxmlformats.org/officeDocument/2006/relationships" xmlns:p="http://schemas.openxmlformats.org/presentationml/2006/main">
  <p:tag name="ZHAW.ACCESSIBILITYADDIN.READINGORDER" val="7,8,10,9,4,"/>
</p:tagLst>
</file>

<file path=ppt/tags/tag21.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22.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23.xml><?xml version="1.0" encoding="utf-8"?>
<p:tagLst xmlns:a="http://schemas.openxmlformats.org/drawingml/2006/main" xmlns:r="http://schemas.openxmlformats.org/officeDocument/2006/relationships" xmlns:p="http://schemas.openxmlformats.org/presentationml/2006/main">
  <p:tag name="ZHAW.ACCESSIBILITYADDIN.READINGORDER" val="7,2,5,9,"/>
</p:tagLst>
</file>

<file path=ppt/tags/tag24.xml><?xml version="1.0" encoding="utf-8"?>
<p:tagLst xmlns:a="http://schemas.openxmlformats.org/drawingml/2006/main" xmlns:r="http://schemas.openxmlformats.org/officeDocument/2006/relationships" xmlns:p="http://schemas.openxmlformats.org/presentationml/2006/main">
  <p:tag name="ZHAW.ACCESSIBILITYADDIN.READINGORDER" val="7,6,5,9,"/>
</p:tagLst>
</file>

<file path=ppt/tags/tag25.xml><?xml version="1.0" encoding="utf-8"?>
<p:tagLst xmlns:a="http://schemas.openxmlformats.org/drawingml/2006/main" xmlns:r="http://schemas.openxmlformats.org/officeDocument/2006/relationships" xmlns:p="http://schemas.openxmlformats.org/presentationml/2006/main">
  <p:tag name="ZHAW.ACCESSIBILITYADDIN.READINGORDER" val="7,2,5,9,"/>
</p:tagLst>
</file>

<file path=ppt/tags/tag26.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27.xml><?xml version="1.0" encoding="utf-8"?>
<p:tagLst xmlns:a="http://schemas.openxmlformats.org/drawingml/2006/main" xmlns:r="http://schemas.openxmlformats.org/officeDocument/2006/relationships" xmlns:p="http://schemas.openxmlformats.org/presentationml/2006/main">
  <p:tag name="ZHAW.ACCESSIBILITYADDIN.READINGORDER" val="7,2,5,9,"/>
</p:tagLst>
</file>

<file path=ppt/tags/tag28.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29.xml><?xml version="1.0" encoding="utf-8"?>
<p:tagLst xmlns:a="http://schemas.openxmlformats.org/drawingml/2006/main" xmlns:r="http://schemas.openxmlformats.org/officeDocument/2006/relationships" xmlns:p="http://schemas.openxmlformats.org/presentationml/2006/main">
  <p:tag name="ZHAW.ACCESSIBILITYADDIN.READINGORDER" val="7,2,5,9,"/>
</p:tagLst>
</file>

<file path=ppt/tags/tag3.xml><?xml version="1.0" encoding="utf-8"?>
<p:tagLst xmlns:a="http://schemas.openxmlformats.org/drawingml/2006/main" xmlns:r="http://schemas.openxmlformats.org/officeDocument/2006/relationships" xmlns:p="http://schemas.openxmlformats.org/presentationml/2006/main">
  <p:tag name="ZHAW.ACCESSIBILITYADDIN.READINGORDER" val="3074,3075,1026,3077,"/>
</p:tagLst>
</file>

<file path=ppt/tags/tag30.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31.xml><?xml version="1.0" encoding="utf-8"?>
<p:tagLst xmlns:a="http://schemas.openxmlformats.org/drawingml/2006/main" xmlns:r="http://schemas.openxmlformats.org/officeDocument/2006/relationships" xmlns:p="http://schemas.openxmlformats.org/presentationml/2006/main">
  <p:tag name="ZHAW.ACCESSIBILITYADDIN.READINGORDER" val="7,8,5,9,"/>
</p:tagLst>
</file>

<file path=ppt/tags/tag32.xml><?xml version="1.0" encoding="utf-8"?>
<p:tagLst xmlns:a="http://schemas.openxmlformats.org/drawingml/2006/main" xmlns:r="http://schemas.openxmlformats.org/officeDocument/2006/relationships" xmlns:p="http://schemas.openxmlformats.org/presentationml/2006/main">
  <p:tag name="ZHAW.ACCESSIBILITYADDIN.READINGORDER" val="5,2,7,4,"/>
</p:tagLst>
</file>

<file path=ppt/tags/tag33.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34.xml><?xml version="1.0" encoding="utf-8"?>
<p:tagLst xmlns:a="http://schemas.openxmlformats.org/drawingml/2006/main" xmlns:r="http://schemas.openxmlformats.org/officeDocument/2006/relationships" xmlns:p="http://schemas.openxmlformats.org/presentationml/2006/main">
  <p:tag name="ZHAW.ACCESSIBILITYADDIN.READINGORDER" val="7,2,5,9,"/>
</p:tagLst>
</file>

<file path=ppt/tags/tag35.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36.xml><?xml version="1.0" encoding="utf-8"?>
<p:tagLst xmlns:a="http://schemas.openxmlformats.org/drawingml/2006/main" xmlns:r="http://schemas.openxmlformats.org/officeDocument/2006/relationships" xmlns:p="http://schemas.openxmlformats.org/presentationml/2006/main">
  <p:tag name="ZHAW.ACCESSIBILITYADDIN.READINGORDER" val="7,2,5,9,"/>
</p:tagLst>
</file>

<file path=ppt/tags/tag37.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38.xml><?xml version="1.0" encoding="utf-8"?>
<p:tagLst xmlns:a="http://schemas.openxmlformats.org/drawingml/2006/main" xmlns:r="http://schemas.openxmlformats.org/officeDocument/2006/relationships" xmlns:p="http://schemas.openxmlformats.org/presentationml/2006/main">
  <p:tag name="ZHAW.ACCESSIBILITYADDIN.READINGORDER" val="7,2,5,9,"/>
</p:tagLst>
</file>

<file path=ppt/tags/tag39.xml><?xml version="1.0" encoding="utf-8"?>
<p:tagLst xmlns:a="http://schemas.openxmlformats.org/drawingml/2006/main" xmlns:r="http://schemas.openxmlformats.org/officeDocument/2006/relationships" xmlns:p="http://schemas.openxmlformats.org/presentationml/2006/main">
  <p:tag name="ZHAW.ACCESSIBILITYADDIN.READINGORDER" val="7,2,5,9,"/>
</p:tagLst>
</file>

<file path=ppt/tags/tag4.xml><?xml version="1.0" encoding="utf-8"?>
<p:tagLst xmlns:a="http://schemas.openxmlformats.org/drawingml/2006/main" xmlns:r="http://schemas.openxmlformats.org/officeDocument/2006/relationships" xmlns:p="http://schemas.openxmlformats.org/presentationml/2006/main">
  <p:tag name="ZHAW.ACCESSIBILITYADDIN.READINGORDER" val="4098,4099,6,3,"/>
</p:tagLst>
</file>

<file path=ppt/tags/tag40.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41.xml><?xml version="1.0" encoding="utf-8"?>
<p:tagLst xmlns:a="http://schemas.openxmlformats.org/drawingml/2006/main" xmlns:r="http://schemas.openxmlformats.org/officeDocument/2006/relationships" xmlns:p="http://schemas.openxmlformats.org/presentationml/2006/main">
  <p:tag name="ZHAW.ACCESSIBILITYADDIN.READINGORDER" val="7,2,8,5,9,"/>
</p:tagLst>
</file>

<file path=ppt/tags/tag42.xml><?xml version="1.0" encoding="utf-8"?>
<p:tagLst xmlns:a="http://schemas.openxmlformats.org/drawingml/2006/main" xmlns:r="http://schemas.openxmlformats.org/officeDocument/2006/relationships" xmlns:p="http://schemas.openxmlformats.org/presentationml/2006/main">
  <p:tag name="ZHAW.ACCESSIBILITYADDIN.READINGORDER" val="7,2,5,9,"/>
</p:tagLst>
</file>

<file path=ppt/tags/tag43.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44.xml><?xml version="1.0" encoding="utf-8"?>
<p:tagLst xmlns:a="http://schemas.openxmlformats.org/drawingml/2006/main" xmlns:r="http://schemas.openxmlformats.org/officeDocument/2006/relationships" xmlns:p="http://schemas.openxmlformats.org/presentationml/2006/main">
  <p:tag name="ZHAW.ACCESSIBILITYADDIN.READINGORDER" val="7,2,5,9,"/>
</p:tagLst>
</file>

<file path=ppt/tags/tag45.xml><?xml version="1.0" encoding="utf-8"?>
<p:tagLst xmlns:a="http://schemas.openxmlformats.org/drawingml/2006/main" xmlns:r="http://schemas.openxmlformats.org/officeDocument/2006/relationships" xmlns:p="http://schemas.openxmlformats.org/presentationml/2006/main">
  <p:tag name="ZHAW.ACCESSIBILITYADDIN.READINGORDER" val="7,2,10,5,9,"/>
</p:tagLst>
</file>

<file path=ppt/tags/tag46.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47.xml><?xml version="1.0" encoding="utf-8"?>
<p:tagLst xmlns:a="http://schemas.openxmlformats.org/drawingml/2006/main" xmlns:r="http://schemas.openxmlformats.org/officeDocument/2006/relationships" xmlns:p="http://schemas.openxmlformats.org/presentationml/2006/main">
  <p:tag name="ZHAW.ACCESSIBILITYADDIN.READINGORDER" val="7,11,5,9,"/>
</p:tagLst>
</file>

<file path=ppt/tags/tag48.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49.xml><?xml version="1.0" encoding="utf-8"?>
<p:tagLst xmlns:a="http://schemas.openxmlformats.org/drawingml/2006/main" xmlns:r="http://schemas.openxmlformats.org/officeDocument/2006/relationships" xmlns:p="http://schemas.openxmlformats.org/presentationml/2006/main">
  <p:tag name="ZHAW.ACCESSIBILITYADDIN.READINGORDER" val="7,2,5,9,"/>
</p:tagLst>
</file>

<file path=ppt/tags/tag5.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50.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51.xml><?xml version="1.0" encoding="utf-8"?>
<p:tagLst xmlns:a="http://schemas.openxmlformats.org/drawingml/2006/main" xmlns:r="http://schemas.openxmlformats.org/officeDocument/2006/relationships" xmlns:p="http://schemas.openxmlformats.org/presentationml/2006/main">
  <p:tag name="ZHAW.ACCESSIBILITYADDIN.READINGORDER" val="7,2,5,9,"/>
</p:tagLst>
</file>

<file path=ppt/tags/tag52.xml><?xml version="1.0" encoding="utf-8"?>
<p:tagLst xmlns:a="http://schemas.openxmlformats.org/drawingml/2006/main" xmlns:r="http://schemas.openxmlformats.org/officeDocument/2006/relationships" xmlns:p="http://schemas.openxmlformats.org/presentationml/2006/main">
  <p:tag name="ZHAW.ACCESSIBILITYADDIN.READINGORDER" val="7,2,6,5,9,"/>
</p:tagLst>
</file>

<file path=ppt/tags/tag53.xml><?xml version="1.0" encoding="utf-8"?>
<p:tagLst xmlns:a="http://schemas.openxmlformats.org/drawingml/2006/main" xmlns:r="http://schemas.openxmlformats.org/officeDocument/2006/relationships" xmlns:p="http://schemas.openxmlformats.org/presentationml/2006/main">
  <p:tag name="ZHAW.ACCESSIBILITYADDIN.READINGORDER" val="7,2,10,5,9,"/>
</p:tagLst>
</file>

<file path=ppt/tags/tag54.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55.xml><?xml version="1.0" encoding="utf-8"?>
<p:tagLst xmlns:a="http://schemas.openxmlformats.org/drawingml/2006/main" xmlns:r="http://schemas.openxmlformats.org/officeDocument/2006/relationships" xmlns:p="http://schemas.openxmlformats.org/presentationml/2006/main">
  <p:tag name="ZHAW.ACCESSIBILITYADDIN.READINGORDER" val="3,2,6,7,10,9,"/>
</p:tagLst>
</file>

<file path=ppt/tags/tag56.xml><?xml version="1.0" encoding="utf-8"?>
<p:tagLst xmlns:a="http://schemas.openxmlformats.org/drawingml/2006/main" xmlns:r="http://schemas.openxmlformats.org/officeDocument/2006/relationships" xmlns:p="http://schemas.openxmlformats.org/presentationml/2006/main">
  <p:tag name="ZHAW.ACCESSIBILITYADDIN.READINGORDER" val="7,3,10,4,"/>
</p:tagLst>
</file>

<file path=ppt/tags/tag57.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58.xml><?xml version="1.0" encoding="utf-8"?>
<p:tagLst xmlns:a="http://schemas.openxmlformats.org/drawingml/2006/main" xmlns:r="http://schemas.openxmlformats.org/officeDocument/2006/relationships" xmlns:p="http://schemas.openxmlformats.org/presentationml/2006/main">
  <p:tag name="ZHAW.ACCESSIBILITYADDIN.READINGORDER" val="7,2,10,4,"/>
</p:tagLst>
</file>

<file path=ppt/tags/tag59.xml><?xml version="1.0" encoding="utf-8"?>
<p:tagLst xmlns:a="http://schemas.openxmlformats.org/drawingml/2006/main" xmlns:r="http://schemas.openxmlformats.org/officeDocument/2006/relationships" xmlns:p="http://schemas.openxmlformats.org/presentationml/2006/main">
  <p:tag name="ZHAW.ACCESSIBILITYADDIN.READINGORDER" val="5,2,7,4,"/>
</p:tagLst>
</file>

<file path=ppt/tags/tag6.xml><?xml version="1.0" encoding="utf-8"?>
<p:tagLst xmlns:a="http://schemas.openxmlformats.org/drawingml/2006/main" xmlns:r="http://schemas.openxmlformats.org/officeDocument/2006/relationships" xmlns:p="http://schemas.openxmlformats.org/presentationml/2006/main">
  <p:tag name="ZHAW.ACCESSIBILITYADDIN.READINGORDER" val="2,3,5,4,"/>
</p:tagLst>
</file>

<file path=ppt/tags/tag60.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61.xml><?xml version="1.0" encoding="utf-8"?>
<p:tagLst xmlns:a="http://schemas.openxmlformats.org/drawingml/2006/main" xmlns:r="http://schemas.openxmlformats.org/officeDocument/2006/relationships" xmlns:p="http://schemas.openxmlformats.org/presentationml/2006/main">
  <p:tag name="ZHAW.ACCESSIBILITYADDIN.READINGORDER" val="7,2,5,9,"/>
</p:tagLst>
</file>

<file path=ppt/tags/tag62.xml><?xml version="1.0" encoding="utf-8"?>
<p:tagLst xmlns:a="http://schemas.openxmlformats.org/drawingml/2006/main" xmlns:r="http://schemas.openxmlformats.org/officeDocument/2006/relationships" xmlns:p="http://schemas.openxmlformats.org/presentationml/2006/main">
  <p:tag name="ZHAW.ACCESSIBILITYADDIN.READINGORDER" val="7,2,5,9,"/>
</p:tagLst>
</file>

<file path=ppt/tags/tag63.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64.xml><?xml version="1.0" encoding="utf-8"?>
<p:tagLst xmlns:a="http://schemas.openxmlformats.org/drawingml/2006/main" xmlns:r="http://schemas.openxmlformats.org/officeDocument/2006/relationships" xmlns:p="http://schemas.openxmlformats.org/presentationml/2006/main">
  <p:tag name="ZHAW.ACCESSIBILITYADDIN.READINGORDER" val="7,2,5,9,"/>
</p:tagLst>
</file>

<file path=ppt/tags/tag65.xml><?xml version="1.0" encoding="utf-8"?>
<p:tagLst xmlns:a="http://schemas.openxmlformats.org/drawingml/2006/main" xmlns:r="http://schemas.openxmlformats.org/officeDocument/2006/relationships" xmlns:p="http://schemas.openxmlformats.org/presentationml/2006/main">
  <p:tag name="ZHAW.ACCESSIBILITYADDIN.READINGORDER" val="7,2,8,5,9,"/>
</p:tagLst>
</file>

<file path=ppt/tags/tag66.xml><?xml version="1.0" encoding="utf-8"?>
<p:tagLst xmlns:a="http://schemas.openxmlformats.org/drawingml/2006/main" xmlns:r="http://schemas.openxmlformats.org/officeDocument/2006/relationships" xmlns:p="http://schemas.openxmlformats.org/presentationml/2006/main">
  <p:tag name="ZHAW.ACCESSIBILITYADDIN.READINGORDER" val="7,2,5,9,"/>
</p:tagLst>
</file>

<file path=ppt/tags/tag67.xml><?xml version="1.0" encoding="utf-8"?>
<p:tagLst xmlns:a="http://schemas.openxmlformats.org/drawingml/2006/main" xmlns:r="http://schemas.openxmlformats.org/officeDocument/2006/relationships" xmlns:p="http://schemas.openxmlformats.org/presentationml/2006/main">
  <p:tag name="ZHAW.ACCESSIBILITYADDIN.READINGORDER" val="7,8,5,9,"/>
</p:tagLst>
</file>

<file path=ppt/tags/tag68.xml><?xml version="1.0" encoding="utf-8"?>
<p:tagLst xmlns:a="http://schemas.openxmlformats.org/drawingml/2006/main" xmlns:r="http://schemas.openxmlformats.org/officeDocument/2006/relationships" xmlns:p="http://schemas.openxmlformats.org/presentationml/2006/main">
  <p:tag name="ZHAW.ACCESSIBILITYADDIN.READINGORDER" val="7,2,5,9,"/>
</p:tagLst>
</file>

<file path=ppt/tags/tag69.xml><?xml version="1.0" encoding="utf-8"?>
<p:tagLst xmlns:a="http://schemas.openxmlformats.org/drawingml/2006/main" xmlns:r="http://schemas.openxmlformats.org/officeDocument/2006/relationships" xmlns:p="http://schemas.openxmlformats.org/presentationml/2006/main">
  <p:tag name="ZHAW.ACCESSIBILITYADDIN.READINGORDER" val="7,11,8,5,9,"/>
</p:tagLst>
</file>

<file path=ppt/tags/tag7.xml><?xml version="1.0" encoding="utf-8"?>
<p:tagLst xmlns:a="http://schemas.openxmlformats.org/drawingml/2006/main" xmlns:r="http://schemas.openxmlformats.org/officeDocument/2006/relationships" xmlns:p="http://schemas.openxmlformats.org/presentationml/2006/main">
  <p:tag name="ZHAW.ACCESSIBILITYADDIN.READINGORDER" val="12,2,15,4,"/>
</p:tagLst>
</file>

<file path=ppt/tags/tag70.xml><?xml version="1.0" encoding="utf-8"?>
<p:tagLst xmlns:a="http://schemas.openxmlformats.org/drawingml/2006/main" xmlns:r="http://schemas.openxmlformats.org/officeDocument/2006/relationships" xmlns:p="http://schemas.openxmlformats.org/presentationml/2006/main">
  <p:tag name="ZHAW.ACCESSIBILITYADDIN.READINGORDER" val="7,2,9,10,"/>
</p:tagLst>
</file>

<file path=ppt/tags/tag8.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9.xml><?xml version="1.0" encoding="utf-8"?>
<p:tagLst xmlns:a="http://schemas.openxmlformats.org/drawingml/2006/main" xmlns:r="http://schemas.openxmlformats.org/officeDocument/2006/relationships" xmlns:p="http://schemas.openxmlformats.org/presentationml/2006/main">
  <p:tag name="ZHAW.ACCESSIBILITYADDIN.READINGORDER" val="9,2,11,4,"/>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3BDB649B-0D8E-403F-855C-8F7DC9470169}">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otalTime>9254</TotalTime>
  <Words>2931</Words>
  <Application>Microsoft Office PowerPoint</Application>
  <PresentationFormat>On-screen Show (4:3)</PresentationFormat>
  <Paragraphs>391</Paragraphs>
  <Slides>46</Slides>
  <Notes>42</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Θέμα του Office</vt:lpstr>
      <vt:lpstr>Γενική Μικροβιολογία </vt:lpstr>
      <vt:lpstr>Άδειες χρήσης </vt:lpstr>
      <vt:lpstr>Χρηματοδότηση </vt:lpstr>
      <vt:lpstr>Σκοποί  ενότητας</vt:lpstr>
      <vt:lpstr>Περιεχόμενα ενότητας</vt:lpstr>
      <vt:lpstr>Παράγοντες μικροβιακής ανάπτυξης</vt:lpstr>
      <vt:lpstr>Ενδογενείς παράγοντες ανάπτυξης (1 από 22)</vt:lpstr>
      <vt:lpstr>Ενδογενείς παράγοντες ανάπτυξης (2 από 22)</vt:lpstr>
      <vt:lpstr>Ενδογενείς παράγοντες ανάπτυξης (3 από 22)</vt:lpstr>
      <vt:lpstr>Ενδογενείς παράγοντες ανάπτυξης (4 από 22)</vt:lpstr>
      <vt:lpstr>Ενδογενείς παράγοντες ανάπτυξης (5 από 22)</vt:lpstr>
      <vt:lpstr>Ενδογενείς παράγοντες ανάπτυξης (6 από 22)</vt:lpstr>
      <vt:lpstr>Ενδογενείς παράγοντες ανάπτυξης (7 από 22)</vt:lpstr>
      <vt:lpstr>Ενδογενείς παράγοντες ανάπτυξης (8 από 22)</vt:lpstr>
      <vt:lpstr>Ενδογενείς παράγοντες ανάπτυξης (9 από 22)</vt:lpstr>
      <vt:lpstr>Ενδογενείς παράγοντες ανάπτυξης (10 από 22)</vt:lpstr>
      <vt:lpstr>Ενδογενείς παράγοντες ανάπτυξης (11 από 22)</vt:lpstr>
      <vt:lpstr>Ενδογενείς παράγοντες ανάπτυξης (12 από 22)</vt:lpstr>
      <vt:lpstr>Ενδογενείς παράγοντες ανάπτυξης (13 από 22)</vt:lpstr>
      <vt:lpstr>Ενδογενείς παράγοντες ανάπτυξης (14 από 22)</vt:lpstr>
      <vt:lpstr>Ενδογενείς παράγοντες ανάπτυξης (15 από 22)</vt:lpstr>
      <vt:lpstr>Ενδογενείς παράγοντες ανάπτυξης (16 από 22)</vt:lpstr>
      <vt:lpstr>Ενδογενείς παράγοντες ανάπτυξης (17 από 22)</vt:lpstr>
      <vt:lpstr>Ενδογενείς παράγοντες ανάπτυξης (18 από 22)</vt:lpstr>
      <vt:lpstr>Ενδογενείς παράγοντες ανάπτυξης (19 από 22)</vt:lpstr>
      <vt:lpstr>Ενδογενείς παράγοντες ανάπτυξης (20 από 22)</vt:lpstr>
      <vt:lpstr>Ενδογενείς παράγοντες ανάπτυξης (21 από 22)</vt:lpstr>
      <vt:lpstr>Ενδογενείς παράγοντες ανάπτυξης (22 από 22)</vt:lpstr>
      <vt:lpstr>Εξωγενείς παράγοντες ανάπτυξης (1 από 12)</vt:lpstr>
      <vt:lpstr>Εξωγενείς παράγοντες ανάπτυξης (2 από 12)</vt:lpstr>
      <vt:lpstr>Εξωγενείς παράγοντες ανάπτυξης (3 από 12)</vt:lpstr>
      <vt:lpstr>Εξωγενείς παράγοντες ανάπτυξης (4 από 12)</vt:lpstr>
      <vt:lpstr>Εξωγενείς παράγοντες ανάπτυξης (5 από 12)</vt:lpstr>
      <vt:lpstr>Εξωγενείς παράγοντες ανάπτυξης (6 από 12)</vt:lpstr>
      <vt:lpstr>Εξωγενείς παράγοντες ανάπτυξης (7 από 12)</vt:lpstr>
      <vt:lpstr>Εξωγενείς παράγοντες ανάπτυξης (8 από 12)</vt:lpstr>
      <vt:lpstr>Εξωγενείς παράγοντες ανάπτυξης (9 από 12)</vt:lpstr>
      <vt:lpstr>Εξωγενείς παράγοντες ανάπτυξης (10 από 12)</vt:lpstr>
      <vt:lpstr>Εξωγενείς παράγοντες ανάπτυξης (11 από 12)</vt:lpstr>
      <vt:lpstr>Εξωγενείς παράγοντες ανάπτυξης (12 από 12)</vt:lpstr>
      <vt:lpstr>Απολύμανση – Αποστείρωση  (1 από 4)</vt:lpstr>
      <vt:lpstr>Απολύμανση – Αποστείρωση  (2 από 4)</vt:lpstr>
      <vt:lpstr>Απολύμανση – Αποστείρωση  (3 από 4)</vt:lpstr>
      <vt:lpstr>Απολύμανση – Αποστείρωση  (4 από 4)</vt:lpstr>
      <vt:lpstr>Slide 45</vt:lpstr>
      <vt:lpstr>Τέλος Ενότητας</vt:lpstr>
    </vt:vector>
  </TitlesOfParts>
  <Company>Τεχνολογικό Εκπαιδευτικό Ίδρυμα Θεσσαλίας</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Γενική Μικροβιολογία: Παράγοντες ανάπτυξης των μικροοργανισμών.</dc:title>
  <dc:creator>Ιωάννης Γιαβάσης</dc:creator>
  <cp:keywords>Παράγοντες ανάπτυξης των μικροοργανισμών,</cp:keywords>
  <cp:lastModifiedBy>Alex</cp:lastModifiedBy>
  <cp:revision>726</cp:revision>
  <dcterms:created xsi:type="dcterms:W3CDTF">2012-09-06T09:03:05Z</dcterms:created>
  <dcterms:modified xsi:type="dcterms:W3CDTF">2015-11-05T12:39:51Z</dcterms:modified>
</cp:coreProperties>
</file>