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4.xml" ContentType="application/vnd.openxmlformats-officedocument.presentationml.notesSlide+xml"/>
  <Override PartName="/ppt/tags/tag19.xml" ContentType="application/vnd.openxmlformats-officedocument.presentationml.tags+xml"/>
  <Override PartName="/ppt/notesSlides/notesSlide1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6.xml" ContentType="application/vnd.openxmlformats-officedocument.presentationml.notesSlide+xml"/>
  <Override PartName="/ppt/tags/tag22.xml" ContentType="application/vnd.openxmlformats-officedocument.presentationml.tags+xml"/>
  <Override PartName="/ppt/notesSlides/notesSlide17.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8.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9.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20.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21.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7"/>
  </p:notesMasterIdLst>
  <p:sldIdLst>
    <p:sldId id="256" r:id="rId3"/>
    <p:sldId id="257" r:id="rId4"/>
    <p:sldId id="312" r:id="rId5"/>
    <p:sldId id="261" r:id="rId6"/>
    <p:sldId id="262" r:id="rId7"/>
    <p:sldId id="264" r:id="rId8"/>
    <p:sldId id="266" r:id="rId9"/>
    <p:sldId id="265" r:id="rId10"/>
    <p:sldId id="274" r:id="rId11"/>
    <p:sldId id="288" r:id="rId12"/>
    <p:sldId id="277" r:id="rId13"/>
    <p:sldId id="278" r:id="rId14"/>
    <p:sldId id="270" r:id="rId15"/>
    <p:sldId id="272" r:id="rId16"/>
    <p:sldId id="269" r:id="rId17"/>
    <p:sldId id="279" r:id="rId18"/>
    <p:sldId id="273" r:id="rId19"/>
    <p:sldId id="281" r:id="rId20"/>
    <p:sldId id="284" r:id="rId21"/>
    <p:sldId id="282" r:id="rId22"/>
    <p:sldId id="283" r:id="rId23"/>
    <p:sldId id="285" r:id="rId24"/>
    <p:sldId id="289" r:id="rId25"/>
    <p:sldId id="308" r:id="rId26"/>
    <p:sldId id="290" r:id="rId27"/>
    <p:sldId id="291" r:id="rId28"/>
    <p:sldId id="292" r:id="rId29"/>
    <p:sldId id="293" r:id="rId30"/>
    <p:sldId id="294" r:id="rId31"/>
    <p:sldId id="295" r:id="rId32"/>
    <p:sldId id="309" r:id="rId33"/>
    <p:sldId id="310" r:id="rId34"/>
    <p:sldId id="311" r:id="rId35"/>
    <p:sldId id="280" r:id="rId36"/>
  </p:sldIdLst>
  <p:sldSz cx="9144000" cy="6858000" type="screen4x3"/>
  <p:notesSz cx="6858000" cy="9144000"/>
  <p:custDataLst>
    <p:tags r:id="rId38"/>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8" autoAdjust="0"/>
    <p:restoredTop sz="99339" autoAdjust="0"/>
  </p:normalViewPr>
  <p:slideViewPr>
    <p:cSldViewPr>
      <p:cViewPr>
        <p:scale>
          <a:sx n="50" d="100"/>
          <a:sy n="50" d="100"/>
        </p:scale>
        <p:origin x="-3456" y="-1440"/>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17/2/2014</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2185088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268669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404464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256669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DCCA508-3B63-4BA9-93AF-AA2EFF565143}" type="slidenum">
              <a:rPr lang="el-GR" smtClean="0"/>
              <a:pPr/>
              <a:t>3</a:t>
            </a:fld>
            <a:endParaRPr lang="el-GR"/>
          </a:p>
        </p:txBody>
      </p:sp>
    </p:spTree>
    <p:extLst>
      <p:ext uri="{BB962C8B-B14F-4D97-AF65-F5344CB8AC3E}">
        <p14:creationId xmlns:p14="http://schemas.microsoft.com/office/powerpoint/2010/main" val="836342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tags" Target="../tags/tag1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19.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4.xml"/><Relationship Id="rId1" Type="http://schemas.openxmlformats.org/officeDocument/2006/relationships/tags" Target="../tags/tag3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hyperlink" Target="http://www.edulll.gr/" TargetMode="Externa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2.xml"/><Relationship Id="rId1" Type="http://schemas.openxmlformats.org/officeDocument/2006/relationships/tags" Target="../tags/tag4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46.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notesSlide" Target="../notesSlides/notesSlide5.xml"/><Relationship Id="rId7" Type="http://schemas.openxmlformats.org/officeDocument/2006/relationships/slide" Target="slide16.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slide" Target="slide15.xml"/><Relationship Id="rId5" Type="http://schemas.openxmlformats.org/officeDocument/2006/relationships/slide" Target="slide10.xml"/><Relationship Id="rId4" Type="http://schemas.openxmlformats.org/officeDocument/2006/relationships/slide" Target="slide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470025"/>
          </a:xfrm>
        </p:spPr>
        <p:txBody>
          <a:bodyPr/>
          <a:lstStyle/>
          <a:p>
            <a:r>
              <a:rPr lang="el-GR" dirty="0" smtClean="0"/>
              <a:t>Βάσεις Δεδομένων</a:t>
            </a:r>
            <a:r>
              <a:rPr lang="en-US" dirty="0" smtClean="0"/>
              <a:t> II</a:t>
            </a:r>
            <a:endParaRPr lang="el-GR"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924944"/>
            <a:ext cx="7776864" cy="4056856"/>
          </a:xfrm>
        </p:spPr>
        <p:txBody>
          <a:bodyPr>
            <a:noAutofit/>
          </a:bodyPr>
          <a:lstStyle/>
          <a:p>
            <a:r>
              <a:rPr lang="el-GR" sz="2800" b="1" dirty="0"/>
              <a:t>Ενότητα </a:t>
            </a:r>
            <a:r>
              <a:rPr lang="en-US" sz="2800" b="1" dirty="0" smtClean="0"/>
              <a:t>3</a:t>
            </a:r>
            <a:r>
              <a:rPr lang="el-GR" sz="2800" b="1" dirty="0" smtClean="0"/>
              <a:t>:</a:t>
            </a:r>
            <a:r>
              <a:rPr lang="en-US" sz="2800" dirty="0" smtClean="0"/>
              <a:t> </a:t>
            </a:r>
            <a:r>
              <a:rPr lang="el-GR" sz="2800" b="1" dirty="0"/>
              <a:t>Σχεσιακός λογισμός</a:t>
            </a:r>
            <a:r>
              <a:rPr lang="en-GB" sz="2800" b="1" dirty="0"/>
              <a:t> I</a:t>
            </a: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endParaRPr lang="en-US" altLang="el-GR"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2800" dirty="0"/>
              <a:t>Γεωργία </a:t>
            </a:r>
            <a:r>
              <a:rPr lang="el-GR" altLang="el-GR" sz="2800" dirty="0" err="1"/>
              <a:t>Γκαράνη</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Επίκουρος Καθηγήτρια</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Μηχανικών Πληροφορικής Τ.Ε.</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6" y="44624"/>
            <a:ext cx="8424936" cy="136815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cs typeface="Times New Roman" pitchFamily="18" charset="0"/>
              </a:rPr>
              <a:t>Μεταβλητές συστοιχιών (1 από 5)</a:t>
            </a:r>
            <a:endParaRPr lang="el-GR" dirty="0"/>
          </a:p>
        </p:txBody>
      </p:sp>
      <p:sp>
        <p:nvSpPr>
          <p:cNvPr id="2" name="Ορθογώνιο 1"/>
          <p:cNvSpPr/>
          <p:nvPr/>
        </p:nvSpPr>
        <p:spPr>
          <a:xfrm>
            <a:off x="467544" y="1506264"/>
            <a:ext cx="8219256" cy="4154984"/>
          </a:xfrm>
          <a:prstGeom prst="rect">
            <a:avLst/>
          </a:prstGeom>
        </p:spPr>
        <p:txBody>
          <a:bodyPr wrap="square">
            <a:spAutoFit/>
          </a:bodyPr>
          <a:lstStyle/>
          <a:p>
            <a:r>
              <a:rPr lang="el-GR" sz="2400" dirty="0" smtClean="0">
                <a:cs typeface="Times New Roman" pitchFamily="18" charset="0"/>
              </a:rPr>
              <a:t>Ένα θεμελιώδες χαρακτηριστικό του σχεσιακού λογισμού είναι η </a:t>
            </a:r>
            <a:r>
              <a:rPr lang="el-GR" sz="2400" b="1" dirty="0" smtClean="0">
                <a:solidFill>
                  <a:srgbClr val="7030A0"/>
                </a:solidFill>
                <a:cs typeface="Times New Roman" pitchFamily="18" charset="0"/>
              </a:rPr>
              <a:t>μεταβλητή συστοιχιών</a:t>
            </a:r>
            <a:r>
              <a:rPr lang="el-GR" sz="2400" dirty="0" smtClean="0">
                <a:cs typeface="Times New Roman" pitchFamily="18" charset="0"/>
              </a:rPr>
              <a:t>. </a:t>
            </a:r>
            <a:endParaRPr lang="el-GR" sz="2400" dirty="0" smtClean="0"/>
          </a:p>
          <a:p>
            <a:pPr algn="just"/>
            <a:endParaRPr lang="el-GR" sz="2400" dirty="0" smtClean="0"/>
          </a:p>
          <a:p>
            <a:pPr algn="just"/>
            <a:r>
              <a:rPr lang="el-GR" sz="2400" u="sng" dirty="0" smtClean="0">
                <a:solidFill>
                  <a:srgbClr val="7030A0"/>
                </a:solidFill>
              </a:rPr>
              <a:t>Ορισμός</a:t>
            </a:r>
            <a:r>
              <a:rPr lang="el-GR" sz="2400" dirty="0" smtClean="0"/>
              <a:t>:</a:t>
            </a:r>
          </a:p>
          <a:p>
            <a:pPr algn="just"/>
            <a:r>
              <a:rPr lang="el-GR" sz="2400" dirty="0" smtClean="0">
                <a:cs typeface="Times New Roman" pitchFamily="18" charset="0"/>
              </a:rPr>
              <a:t>Μια μεταβλητή συστοιχιών είναι μια μεταβλητή που έχει πεδίο τιμών κάποια σχέση – δηλαδή είναι μια μεταβλητή που οι μόνες επιτρεπτές τιμές της, είναι οι συστοιχίες αυτής της σχέσης. </a:t>
            </a:r>
            <a:endParaRPr lang="el-GR" sz="2400" dirty="0" smtClean="0"/>
          </a:p>
          <a:p>
            <a:pPr algn="just"/>
            <a:endParaRPr lang="el-GR" sz="2400" dirty="0" smtClean="0"/>
          </a:p>
          <a:p>
            <a:pPr algn="just"/>
            <a:r>
              <a:rPr lang="el-GR" sz="2400" dirty="0" smtClean="0">
                <a:cs typeface="Times New Roman" pitchFamily="18" charset="0"/>
              </a:rPr>
              <a:t>Αν η μεταβλητή συστοιχιών </a:t>
            </a:r>
            <a:r>
              <a:rPr lang="en-US" sz="2400" dirty="0" smtClean="0">
                <a:cs typeface="Times New Roman" pitchFamily="18" charset="0"/>
              </a:rPr>
              <a:t>Τ</a:t>
            </a:r>
            <a:r>
              <a:rPr lang="el-GR" sz="2400" dirty="0" smtClean="0">
                <a:cs typeface="Times New Roman" pitchFamily="18" charset="0"/>
              </a:rPr>
              <a:t> έχει πεδίο τιμών τη σχέση </a:t>
            </a:r>
            <a:r>
              <a:rPr lang="en-US" sz="2400" dirty="0" smtClean="0">
                <a:cs typeface="Times New Roman" pitchFamily="18" charset="0"/>
              </a:rPr>
              <a:t>R</a:t>
            </a:r>
            <a:r>
              <a:rPr lang="el-GR" sz="2400" dirty="0" smtClean="0">
                <a:cs typeface="Times New Roman" pitchFamily="18" charset="0"/>
              </a:rPr>
              <a:t>, τότε, οποιαδήποτε χρονική στιγμή, η </a:t>
            </a:r>
            <a:r>
              <a:rPr lang="en-US" sz="2400" dirty="0" smtClean="0">
                <a:cs typeface="Times New Roman" pitchFamily="18" charset="0"/>
              </a:rPr>
              <a:t>Τ</a:t>
            </a:r>
            <a:r>
              <a:rPr lang="el-GR" sz="2400" dirty="0" smtClean="0">
                <a:cs typeface="Times New Roman" pitchFamily="18" charset="0"/>
              </a:rPr>
              <a:t> αντιπροσωπεύει κάποια συστοιχία </a:t>
            </a:r>
            <a:r>
              <a:rPr lang="en-US" sz="2400" dirty="0" smtClean="0">
                <a:cs typeface="Times New Roman" pitchFamily="18" charset="0"/>
              </a:rPr>
              <a:t>t</a:t>
            </a:r>
            <a:r>
              <a:rPr lang="el-GR" sz="2400" dirty="0" smtClean="0">
                <a:cs typeface="Times New Roman" pitchFamily="18" charset="0"/>
              </a:rPr>
              <a:t> της σχέσης</a:t>
            </a:r>
            <a:r>
              <a:rPr lang="en-US" sz="2400" dirty="0" smtClean="0">
                <a:cs typeface="Times New Roman" pitchFamily="18" charset="0"/>
              </a:rPr>
              <a:t> R</a:t>
            </a:r>
            <a:r>
              <a:rPr lang="el-GR" sz="2400" dirty="0" smtClean="0">
                <a:cs typeface="Times New Roman" pitchFamily="18" charset="0"/>
              </a:rPr>
              <a:t>.</a:t>
            </a:r>
            <a:endParaRPr lang="el-GR" sz="2400" dirty="0">
              <a:cs typeface="Times New Roman" pitchFamily="18" charset="0"/>
            </a:endParaRPr>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Σχεσιακός λογισμός</a:t>
            </a:r>
            <a:r>
              <a:rPr lang="en-GB" sz="1400" dirty="0"/>
              <a:t> I</a:t>
            </a:r>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nvPr>
        </p:nvSpPr>
        <p:spPr>
          <a:xfrm>
            <a:off x="467544" y="152301"/>
            <a:ext cx="8352928" cy="1260475"/>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smtClean="0">
                <a:cs typeface="Times New Roman" pitchFamily="18" charset="0"/>
              </a:rPr>
              <a:t>Μεταβλητές </a:t>
            </a:r>
            <a:r>
              <a:rPr lang="el-GR" sz="4000" dirty="0">
                <a:cs typeface="Times New Roman" pitchFamily="18" charset="0"/>
              </a:rPr>
              <a:t>συστοιχιών </a:t>
            </a:r>
            <a:r>
              <a:rPr lang="el-GR" sz="4000" dirty="0" smtClean="0">
                <a:cs typeface="Times New Roman" pitchFamily="18" charset="0"/>
              </a:rPr>
              <a:t>(2 </a:t>
            </a:r>
            <a:r>
              <a:rPr lang="el-GR" sz="4000" dirty="0">
                <a:cs typeface="Times New Roman" pitchFamily="18" charset="0"/>
              </a:rPr>
              <a:t>από </a:t>
            </a:r>
            <a:r>
              <a:rPr lang="el-GR" sz="4000" dirty="0" smtClean="0">
                <a:cs typeface="Times New Roman" pitchFamily="18" charset="0"/>
              </a:rPr>
              <a:t>5)</a:t>
            </a:r>
            <a:endParaRPr lang="el-GR" sz="4000" dirty="0">
              <a:latin typeface="+mn-lt"/>
            </a:endParaRPr>
          </a:p>
        </p:txBody>
      </p:sp>
      <p:sp>
        <p:nvSpPr>
          <p:cNvPr id="10" name="Rectangle 3" descr="Παράδειγμα:&#10;«Να βρεθούν οι κωδικοί των προμηθευτών που έχουν έδρα το Λονδίνο.»,&#10;σε QUEL,&#10;RANGE OF SX IS S&#10;RETRIEVE, SX τελεία S#, WHERE SX τελεία CITY ίσο με London,&#10; &#10;Μεταβλητή συστοιχιών: SX,&#10;Πεδίο τιμών: η σχέση S,&#10;RANGE: ορισμός αυτής της μεταβλητής.&#10;&#10;"/>
          <p:cNvSpPr txBox="1">
            <a:spLocks noChangeArrowheads="1"/>
          </p:cNvSpPr>
          <p:nvPr/>
        </p:nvSpPr>
        <p:spPr>
          <a:xfrm>
            <a:off x="683568" y="1628800"/>
            <a:ext cx="7772400" cy="43204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just">
              <a:buNone/>
            </a:pPr>
            <a:r>
              <a:rPr lang="el-GR" sz="2400" u="sng" dirty="0">
                <a:solidFill>
                  <a:srgbClr val="7030A0"/>
                </a:solidFill>
                <a:cs typeface="Times New Roman" pitchFamily="18" charset="0"/>
              </a:rPr>
              <a:t>Παράδειγμα</a:t>
            </a:r>
            <a:r>
              <a:rPr lang="el-GR" sz="2400" dirty="0">
                <a:solidFill>
                  <a:srgbClr val="7030A0"/>
                </a:solidFill>
                <a:cs typeface="Times New Roman" pitchFamily="18" charset="0"/>
              </a:rPr>
              <a:t>:</a:t>
            </a:r>
          </a:p>
          <a:p>
            <a:pPr marL="0" indent="0" algn="just" eaLnBrk="0" hangingPunct="0">
              <a:buNone/>
            </a:pPr>
            <a:r>
              <a:rPr lang="el-GR" sz="2400" dirty="0">
                <a:cs typeface="Times New Roman" pitchFamily="18" charset="0"/>
              </a:rPr>
              <a:t>«Να βρεθούν οι κωδικοί των προμηθευτών που έχουν έδρα το Λονδίνο.»</a:t>
            </a:r>
          </a:p>
          <a:p>
            <a:pPr marL="0" indent="0" algn="just" eaLnBrk="0" hangingPunct="0">
              <a:buNone/>
            </a:pPr>
            <a:r>
              <a:rPr lang="en-GB" sz="2400" dirty="0">
                <a:cs typeface="Times New Roman" pitchFamily="18" charset="0"/>
              </a:rPr>
              <a:t>(</a:t>
            </a:r>
            <a:r>
              <a:rPr lang="el-GR" sz="2400" dirty="0">
                <a:cs typeface="Times New Roman" pitchFamily="18" charset="0"/>
              </a:rPr>
              <a:t>σε</a:t>
            </a:r>
            <a:r>
              <a:rPr lang="en-GB" sz="2400" dirty="0">
                <a:cs typeface="Times New Roman" pitchFamily="18" charset="0"/>
              </a:rPr>
              <a:t> QUEL):</a:t>
            </a:r>
            <a:endParaRPr lang="el-GR" sz="2400" dirty="0">
              <a:cs typeface="Times New Roman" pitchFamily="18" charset="0"/>
            </a:endParaRPr>
          </a:p>
          <a:p>
            <a:pPr marL="1371600" lvl="3" indent="0" algn="just" eaLnBrk="0" hangingPunct="0">
              <a:buNone/>
            </a:pPr>
            <a:r>
              <a:rPr lang="en-GB" sz="2400" dirty="0">
                <a:cs typeface="Times New Roman" pitchFamily="18" charset="0"/>
              </a:rPr>
              <a:t>RANGE OF SX IS S</a:t>
            </a:r>
            <a:endParaRPr lang="el-GR" sz="2400" dirty="0">
              <a:cs typeface="Times New Roman" pitchFamily="18" charset="0"/>
            </a:endParaRPr>
          </a:p>
          <a:p>
            <a:pPr marL="1371600" lvl="3" indent="0" algn="just" eaLnBrk="0" hangingPunct="0">
              <a:buNone/>
            </a:pPr>
            <a:r>
              <a:rPr lang="en-GB" sz="2400" dirty="0">
                <a:cs typeface="Times New Roman" pitchFamily="18" charset="0"/>
              </a:rPr>
              <a:t>RETRIEVE (SX.S#) WHERE SX.CITY = ‘London’</a:t>
            </a:r>
            <a:endParaRPr lang="el-GR" sz="2400" dirty="0">
              <a:cs typeface="Times New Roman" pitchFamily="18" charset="0"/>
            </a:endParaRPr>
          </a:p>
          <a:p>
            <a:pPr marL="0" indent="0" algn="just" eaLnBrk="0" hangingPunct="0">
              <a:buNone/>
            </a:pPr>
            <a:r>
              <a:rPr lang="en-GB" sz="2400" dirty="0">
                <a:cs typeface="Times New Roman" pitchFamily="18" charset="0"/>
              </a:rPr>
              <a:t> </a:t>
            </a:r>
            <a:endParaRPr lang="el-GR" sz="2400" dirty="0">
              <a:cs typeface="Times New Roman" pitchFamily="18" charset="0"/>
            </a:endParaRPr>
          </a:p>
          <a:p>
            <a:pPr marL="0" indent="0" algn="just" eaLnBrk="0" hangingPunct="0">
              <a:buNone/>
            </a:pPr>
            <a:r>
              <a:rPr lang="el-GR" sz="2400" dirty="0">
                <a:cs typeface="Times New Roman" pitchFamily="18" charset="0"/>
              </a:rPr>
              <a:t>Μεταβλητή συστοιχιών: </a:t>
            </a:r>
            <a:r>
              <a:rPr lang="en-GB" sz="2400" dirty="0">
                <a:cs typeface="Times New Roman" pitchFamily="18" charset="0"/>
              </a:rPr>
              <a:t>SX</a:t>
            </a:r>
            <a:endParaRPr lang="el-GR" sz="2400" dirty="0">
              <a:cs typeface="Times New Roman" pitchFamily="18" charset="0"/>
            </a:endParaRPr>
          </a:p>
          <a:p>
            <a:pPr marL="0" indent="0" algn="just" eaLnBrk="0" hangingPunct="0">
              <a:buNone/>
            </a:pPr>
            <a:r>
              <a:rPr lang="el-GR" sz="2400" dirty="0">
                <a:cs typeface="Times New Roman" pitchFamily="18" charset="0"/>
              </a:rPr>
              <a:t>Πεδίο τιμών: η σχέση </a:t>
            </a:r>
            <a:r>
              <a:rPr lang="en-GB" sz="2400" dirty="0">
                <a:cs typeface="Times New Roman" pitchFamily="18" charset="0"/>
              </a:rPr>
              <a:t>S</a:t>
            </a:r>
            <a:endParaRPr lang="el-GR" sz="2400" dirty="0">
              <a:cs typeface="Times New Roman" pitchFamily="18" charset="0"/>
            </a:endParaRPr>
          </a:p>
          <a:p>
            <a:pPr marL="0" indent="0" algn="just" eaLnBrk="0" hangingPunct="0">
              <a:buNone/>
            </a:pPr>
            <a:r>
              <a:rPr lang="en-GB" sz="2400" dirty="0">
                <a:cs typeface="Times New Roman" pitchFamily="18" charset="0"/>
              </a:rPr>
              <a:t>RANGE</a:t>
            </a:r>
            <a:r>
              <a:rPr lang="el-GR" sz="2400" dirty="0">
                <a:cs typeface="Times New Roman" pitchFamily="18" charset="0"/>
              </a:rPr>
              <a:t>: ορισμός αυτής της μεταβλητής</a:t>
            </a:r>
          </a:p>
          <a:p>
            <a:pPr marL="0" indent="0" eaLnBrk="0" hangingPunct="0">
              <a:buNone/>
            </a:pPr>
            <a:endParaRPr lang="el-GR" sz="2400" dirty="0"/>
          </a:p>
        </p:txBody>
      </p:sp>
      <p:sp>
        <p:nvSpPr>
          <p:cNvPr id="9"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Σχεσιακός λογισμός</a:t>
            </a:r>
            <a:r>
              <a:rPr lang="en-GB" sz="1400" dirty="0"/>
              <a:t> I</a:t>
            </a:r>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35669"/>
            <a:ext cx="8219256" cy="1089075"/>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r>
              <a:rPr lang="el-GR" dirty="0">
                <a:cs typeface="Times New Roman" pitchFamily="18" charset="0"/>
              </a:rPr>
              <a:t>Μεταβλητές </a:t>
            </a:r>
            <a:r>
              <a:rPr lang="el-GR" dirty="0" smtClean="0">
                <a:cs typeface="Times New Roman" pitchFamily="18" charset="0"/>
              </a:rPr>
              <a:t>συστοιχιών (3 από 5)</a:t>
            </a:r>
            <a:endParaRPr lang="el-GR" dirty="0">
              <a:cs typeface="Times New Roman" pitchFamily="18" charset="0"/>
            </a:endParaRPr>
          </a:p>
        </p:txBody>
      </p:sp>
      <p:sp>
        <p:nvSpPr>
          <p:cNvPr id="13" name="Rectangle 3" descr="Μια μεταβλητή συστοιχιών, ή πεδίου τιμών ορίζεται με μια εντολή της μορφής,&#10;  RANGE OF T IS X1, X2, …, Xn.&#10;&#10;όπου Τ είναι η μεταβλητή συστοιχιών που ορίζεται, και το καθένα από τα Xi, με i ίσο με 1,2,…, n, είναι είτε ένα όνομα σχέσης είτε μια παράσταση του λογισμού συστοιχιών. &#10;Έστω ότι το Xi δίνει ως αποτέλεσμα τη σχέση Ri, με i ίσο με 1,2,…, n.&#10; Οι σχέσεις R1, R2, ..., Rn πρέπει να έχουν συμβατότητα τύπου, δηλαδή πρέπει να έχουν τις ίδιες επικεφαλίδες. Τότε, η μεταβλητή συστοιχιών Τ πρέπει να έχει πεδίο τιμών την ένωση αυτών των σχέσεων.&#10;"/>
          <p:cNvSpPr>
            <a:spLocks noGrp="1" noChangeArrowheads="1"/>
          </p:cNvSpPr>
          <p:nvPr>
            <p:ph type="body" idx="1"/>
          </p:nvPr>
        </p:nvSpPr>
        <p:spPr>
          <a:xfrm>
            <a:off x="467545" y="1196752"/>
            <a:ext cx="8219256" cy="4896544"/>
          </a:xfrm>
        </p:spPr>
        <p:txBody>
          <a:bodyPr>
            <a:noAutofit/>
          </a:bodyPr>
          <a:lstStyle/>
          <a:p>
            <a:pPr algn="just" eaLnBrk="0" hangingPunct="0"/>
            <a:r>
              <a:rPr lang="el-GR" b="0" dirty="0">
                <a:cs typeface="Times New Roman" pitchFamily="18" charset="0"/>
              </a:rPr>
              <a:t>Μια μεταβλητή συστοιχιών (ή πεδίου τιμών) ορίζεται με μια εντολή της μορφής</a:t>
            </a:r>
          </a:p>
          <a:p>
            <a:pPr algn="just" eaLnBrk="0" hangingPunct="0"/>
            <a:r>
              <a:rPr lang="el-GR" b="0" dirty="0"/>
              <a:t>		</a:t>
            </a:r>
            <a:r>
              <a:rPr lang="en-GB" b="0" dirty="0">
                <a:solidFill>
                  <a:srgbClr val="FF66FF"/>
                </a:solidFill>
                <a:cs typeface="Times New Roman" pitchFamily="18" charset="0"/>
              </a:rPr>
              <a:t>RANGE OF T IS X</a:t>
            </a:r>
            <a:r>
              <a:rPr lang="en-GB" b="0" baseline="-30000" dirty="0">
                <a:solidFill>
                  <a:srgbClr val="FF66FF"/>
                </a:solidFill>
                <a:cs typeface="Times New Roman" pitchFamily="18" charset="0"/>
              </a:rPr>
              <a:t>1</a:t>
            </a:r>
            <a:r>
              <a:rPr lang="en-GB" b="0" dirty="0">
                <a:solidFill>
                  <a:srgbClr val="FF66FF"/>
                </a:solidFill>
                <a:cs typeface="Times New Roman" pitchFamily="18" charset="0"/>
              </a:rPr>
              <a:t>, X</a:t>
            </a:r>
            <a:r>
              <a:rPr lang="en-GB" b="0" baseline="-30000" dirty="0">
                <a:solidFill>
                  <a:srgbClr val="FF66FF"/>
                </a:solidFill>
                <a:cs typeface="Times New Roman" pitchFamily="18" charset="0"/>
              </a:rPr>
              <a:t>2</a:t>
            </a:r>
            <a:r>
              <a:rPr lang="en-GB" b="0" dirty="0">
                <a:solidFill>
                  <a:srgbClr val="FF66FF"/>
                </a:solidFill>
                <a:cs typeface="Times New Roman" pitchFamily="18" charset="0"/>
              </a:rPr>
              <a:t>, …, </a:t>
            </a:r>
            <a:r>
              <a:rPr lang="en-GB" b="0" dirty="0" err="1">
                <a:solidFill>
                  <a:srgbClr val="FF66FF"/>
                </a:solidFill>
                <a:cs typeface="Times New Roman" pitchFamily="18" charset="0"/>
              </a:rPr>
              <a:t>X</a:t>
            </a:r>
            <a:r>
              <a:rPr lang="en-GB" b="0" baseline="-30000" dirty="0" err="1">
                <a:solidFill>
                  <a:srgbClr val="FF66FF"/>
                </a:solidFill>
                <a:cs typeface="Times New Roman" pitchFamily="18" charset="0"/>
              </a:rPr>
              <a:t>n</a:t>
            </a:r>
            <a:r>
              <a:rPr lang="en-GB" b="0" dirty="0">
                <a:solidFill>
                  <a:srgbClr val="FF66FF"/>
                </a:solidFill>
                <a:cs typeface="Times New Roman" pitchFamily="18" charset="0"/>
              </a:rPr>
              <a:t>;</a:t>
            </a:r>
            <a:endParaRPr lang="el-GR" b="0" dirty="0">
              <a:solidFill>
                <a:srgbClr val="FF66FF"/>
              </a:solidFill>
            </a:endParaRPr>
          </a:p>
          <a:p>
            <a:pPr algn="just" eaLnBrk="0" hangingPunct="0"/>
            <a:endParaRPr lang="el-GR" b="0" dirty="0"/>
          </a:p>
          <a:p>
            <a:pPr algn="just" eaLnBrk="0" hangingPunct="0"/>
            <a:r>
              <a:rPr lang="el-GR" b="0" dirty="0">
                <a:cs typeface="Times New Roman" pitchFamily="18" charset="0"/>
              </a:rPr>
              <a:t>όπου Τ είναι η μεταβλητή συστοιχιών που ορίζεται, και το καθένα από τα </a:t>
            </a:r>
            <a:r>
              <a:rPr lang="en-GB" b="0" dirty="0">
                <a:cs typeface="Times New Roman" pitchFamily="18" charset="0"/>
              </a:rPr>
              <a:t>X</a:t>
            </a:r>
            <a:r>
              <a:rPr lang="en-GB" b="0" baseline="-30000" dirty="0">
                <a:cs typeface="Times New Roman" pitchFamily="18" charset="0"/>
              </a:rPr>
              <a:t>i</a:t>
            </a:r>
            <a:r>
              <a:rPr lang="el-GR" b="0" dirty="0">
                <a:cs typeface="Times New Roman" pitchFamily="18" charset="0"/>
              </a:rPr>
              <a:t> (</a:t>
            </a:r>
            <a:r>
              <a:rPr lang="en-GB" b="0" dirty="0" err="1">
                <a:cs typeface="Times New Roman" pitchFamily="18" charset="0"/>
              </a:rPr>
              <a:t>i</a:t>
            </a:r>
            <a:r>
              <a:rPr lang="el-GR" b="0" dirty="0">
                <a:cs typeface="Times New Roman" pitchFamily="18" charset="0"/>
              </a:rPr>
              <a:t>=1,2,…, </a:t>
            </a:r>
            <a:r>
              <a:rPr lang="en-GB" b="0" dirty="0">
                <a:cs typeface="Times New Roman" pitchFamily="18" charset="0"/>
              </a:rPr>
              <a:t>n</a:t>
            </a:r>
            <a:r>
              <a:rPr lang="el-GR" b="0" dirty="0">
                <a:cs typeface="Times New Roman" pitchFamily="18" charset="0"/>
              </a:rPr>
              <a:t>) είναι είτε ένα όνομα σχέσης είτε μια παράσταση του λογισμού συστοιχιών. </a:t>
            </a:r>
            <a:endParaRPr lang="el-GR" b="0" dirty="0"/>
          </a:p>
          <a:p>
            <a:pPr algn="just" eaLnBrk="0" hangingPunct="0"/>
            <a:r>
              <a:rPr lang="el-GR" b="0" dirty="0">
                <a:cs typeface="Times New Roman" pitchFamily="18" charset="0"/>
              </a:rPr>
              <a:t>Έστω ότι το </a:t>
            </a:r>
            <a:r>
              <a:rPr lang="en-GB" b="0" dirty="0">
                <a:cs typeface="Times New Roman" pitchFamily="18" charset="0"/>
              </a:rPr>
              <a:t>X</a:t>
            </a:r>
            <a:r>
              <a:rPr lang="en-GB" b="0" baseline="-30000" dirty="0">
                <a:cs typeface="Times New Roman" pitchFamily="18" charset="0"/>
              </a:rPr>
              <a:t>i</a:t>
            </a:r>
            <a:r>
              <a:rPr lang="el-GR" b="0" dirty="0">
                <a:cs typeface="Times New Roman" pitchFamily="18" charset="0"/>
              </a:rPr>
              <a:t> δίνει ως αποτέλεσμα τη σχέση </a:t>
            </a:r>
            <a:r>
              <a:rPr lang="en-GB" b="0" dirty="0" err="1">
                <a:cs typeface="Times New Roman" pitchFamily="18" charset="0"/>
              </a:rPr>
              <a:t>R</a:t>
            </a:r>
            <a:r>
              <a:rPr lang="en-GB" b="0" baseline="-30000" dirty="0" err="1">
                <a:cs typeface="Times New Roman" pitchFamily="18" charset="0"/>
              </a:rPr>
              <a:t>i</a:t>
            </a:r>
            <a:r>
              <a:rPr lang="el-GR" b="0" dirty="0">
                <a:cs typeface="Times New Roman" pitchFamily="18" charset="0"/>
              </a:rPr>
              <a:t> (</a:t>
            </a:r>
            <a:r>
              <a:rPr lang="en-GB" b="0" dirty="0" err="1">
                <a:cs typeface="Times New Roman" pitchFamily="18" charset="0"/>
              </a:rPr>
              <a:t>i</a:t>
            </a:r>
            <a:r>
              <a:rPr lang="el-GR" b="0" dirty="0">
                <a:cs typeface="Times New Roman" pitchFamily="18" charset="0"/>
              </a:rPr>
              <a:t>=1,2,…, </a:t>
            </a:r>
            <a:r>
              <a:rPr lang="en-GB" b="0" dirty="0">
                <a:cs typeface="Times New Roman" pitchFamily="18" charset="0"/>
              </a:rPr>
              <a:t>n</a:t>
            </a:r>
            <a:r>
              <a:rPr lang="el-GR" b="0" dirty="0">
                <a:cs typeface="Times New Roman" pitchFamily="18" charset="0"/>
              </a:rPr>
              <a:t>).</a:t>
            </a:r>
            <a:endParaRPr lang="el-GR" b="0" dirty="0"/>
          </a:p>
          <a:p>
            <a:pPr algn="just" eaLnBrk="0" hangingPunct="0"/>
            <a:r>
              <a:rPr lang="el-GR" b="0" dirty="0">
                <a:cs typeface="Times New Roman" pitchFamily="18" charset="0"/>
              </a:rPr>
              <a:t> Οι σχέσεις </a:t>
            </a:r>
            <a:r>
              <a:rPr lang="en-GB" b="0" dirty="0">
                <a:cs typeface="Times New Roman" pitchFamily="18" charset="0"/>
              </a:rPr>
              <a:t>R</a:t>
            </a:r>
            <a:r>
              <a:rPr lang="el-GR" b="0" baseline="-30000" dirty="0">
                <a:cs typeface="Times New Roman" pitchFamily="18" charset="0"/>
              </a:rPr>
              <a:t>1</a:t>
            </a:r>
            <a:r>
              <a:rPr lang="el-GR" b="0" dirty="0">
                <a:cs typeface="Times New Roman" pitchFamily="18" charset="0"/>
              </a:rPr>
              <a:t>, </a:t>
            </a:r>
            <a:r>
              <a:rPr lang="en-GB" b="0" dirty="0">
                <a:cs typeface="Times New Roman" pitchFamily="18" charset="0"/>
              </a:rPr>
              <a:t>R</a:t>
            </a:r>
            <a:r>
              <a:rPr lang="el-GR" b="0" baseline="-30000" dirty="0">
                <a:cs typeface="Times New Roman" pitchFamily="18" charset="0"/>
              </a:rPr>
              <a:t>2</a:t>
            </a:r>
            <a:r>
              <a:rPr lang="el-GR" b="0" dirty="0">
                <a:cs typeface="Times New Roman" pitchFamily="18" charset="0"/>
              </a:rPr>
              <a:t>, ..., </a:t>
            </a:r>
            <a:r>
              <a:rPr lang="en-GB" b="0" dirty="0" err="1">
                <a:cs typeface="Times New Roman" pitchFamily="18" charset="0"/>
              </a:rPr>
              <a:t>R</a:t>
            </a:r>
            <a:r>
              <a:rPr lang="en-GB" b="0" baseline="-30000" dirty="0" err="1">
                <a:cs typeface="Times New Roman" pitchFamily="18" charset="0"/>
              </a:rPr>
              <a:t>n</a:t>
            </a:r>
            <a:r>
              <a:rPr lang="el-GR" b="0" dirty="0">
                <a:cs typeface="Times New Roman" pitchFamily="18" charset="0"/>
              </a:rPr>
              <a:t> πρέπει να έχουν συμβατότητα τύπου, δηλ. πρέπει να έχουν τις ίδιες επικεφαλίδες. Τότε, η μεταβλητή συστοιχιών Τ πρέπει να έχει πεδίο τιμών την ένωση αυτών των σχέσεων.</a:t>
            </a:r>
          </a:p>
        </p:txBody>
      </p:sp>
      <p:sp>
        <p:nvSpPr>
          <p:cNvPr id="4"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Σχεσιακός λογισμός</a:t>
            </a:r>
            <a:r>
              <a:rPr lang="en-GB" sz="1400" dirty="0"/>
              <a:t> I</a:t>
            </a: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2133089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bwMode="gray">
          <a:xfrm>
            <a:off x="251520" y="8285"/>
            <a:ext cx="8435281" cy="118846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marL="381000">
              <a:tabLst>
                <a:tab pos="269875" algn="l"/>
              </a:tabLst>
            </a:pPr>
            <a:r>
              <a:rPr lang="el-GR" dirty="0" smtClean="0">
                <a:cs typeface="Times New Roman" pitchFamily="18" charset="0"/>
              </a:rPr>
              <a:t>Μεταβλητές συστοιχιών (4 από 5)</a:t>
            </a:r>
            <a:endParaRPr lang="el-GR" dirty="0">
              <a:cs typeface="Times New Roman" pitchFamily="18" charset="0"/>
            </a:endParaRPr>
          </a:p>
        </p:txBody>
      </p:sp>
      <p:sp>
        <p:nvSpPr>
          <p:cNvPr id="18" name="TextBox 4" descr="Παραδείγματα:&#10;&#10;RANGE OF SX IS S,&#10;&#10;RANGE OF SPX IS SP,&#10;&#10;RANGE OF SY IS, SX, WHERE SX τελεία CITY ίσο με London,&#10; SX, WHERE EXISTS SPX, &#10;   SPX τελεία S# ίσο με SX τελεία S#, AND SPX τελεία P# ίσο με P1.&#10;"/>
          <p:cNvSpPr txBox="1">
            <a:spLocks noChangeArrowheads="1"/>
          </p:cNvSpPr>
          <p:nvPr/>
        </p:nvSpPr>
        <p:spPr bwMode="auto">
          <a:xfrm>
            <a:off x="467545" y="1546914"/>
            <a:ext cx="8219256"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lgn="just"/>
            <a:r>
              <a:rPr lang="el-GR" sz="2800" u="sng" dirty="0">
                <a:solidFill>
                  <a:srgbClr val="7030A0"/>
                </a:solidFill>
                <a:cs typeface="Times New Roman" pitchFamily="18" charset="0"/>
              </a:rPr>
              <a:t>Παραδείγματα</a:t>
            </a:r>
            <a:r>
              <a:rPr lang="en-GB" sz="2800" dirty="0">
                <a:solidFill>
                  <a:srgbClr val="7030A0"/>
                </a:solidFill>
                <a:cs typeface="Times New Roman" pitchFamily="18" charset="0"/>
              </a:rPr>
              <a:t>:</a:t>
            </a:r>
            <a:endParaRPr lang="el-GR" sz="2800" dirty="0">
              <a:solidFill>
                <a:srgbClr val="7030A0"/>
              </a:solidFill>
              <a:cs typeface="Times New Roman" pitchFamily="18" charset="0"/>
            </a:endParaRPr>
          </a:p>
          <a:p>
            <a:pPr marL="457200" indent="-457200" algn="just" eaLnBrk="0" hangingPunct="0"/>
            <a:endParaRPr lang="el-GR" sz="2800" dirty="0"/>
          </a:p>
          <a:p>
            <a:pPr marL="457200" indent="-457200" algn="just" eaLnBrk="0" hangingPunct="0">
              <a:buFont typeface="Wingdings" pitchFamily="2" charset="2"/>
              <a:buAutoNum type="arabicPeriod"/>
            </a:pPr>
            <a:r>
              <a:rPr lang="en-GB" sz="2800" dirty="0">
                <a:cs typeface="Times New Roman" pitchFamily="18" charset="0"/>
              </a:rPr>
              <a:t>RANGE OF SX IS S;</a:t>
            </a:r>
            <a:endParaRPr lang="el-GR" sz="2800" dirty="0">
              <a:cs typeface="Times New Roman" pitchFamily="18" charset="0"/>
            </a:endParaRPr>
          </a:p>
          <a:p>
            <a:pPr marL="457200" indent="-457200" algn="just" eaLnBrk="0" hangingPunct="0">
              <a:buFont typeface="Wingdings" pitchFamily="2" charset="2"/>
              <a:buAutoNum type="arabicPeriod"/>
            </a:pPr>
            <a:endParaRPr lang="el-GR" sz="2800" dirty="0"/>
          </a:p>
          <a:p>
            <a:pPr marL="457200" indent="-457200" algn="just" eaLnBrk="0" hangingPunct="0">
              <a:buFont typeface="Wingdings" pitchFamily="2" charset="2"/>
              <a:buAutoNum type="arabicPeriod"/>
            </a:pPr>
            <a:r>
              <a:rPr lang="en-GB" sz="2800" dirty="0">
                <a:cs typeface="Times New Roman" pitchFamily="18" charset="0"/>
              </a:rPr>
              <a:t>RANGE OF SPX IS SP;</a:t>
            </a:r>
            <a:endParaRPr lang="el-GR" sz="2800" dirty="0">
              <a:cs typeface="Times New Roman" pitchFamily="18" charset="0"/>
            </a:endParaRPr>
          </a:p>
          <a:p>
            <a:pPr marL="457200" indent="-457200" algn="just" eaLnBrk="0" hangingPunct="0">
              <a:buFont typeface="Wingdings" pitchFamily="2" charset="2"/>
              <a:buAutoNum type="arabicPeriod"/>
            </a:pPr>
            <a:endParaRPr lang="el-GR" sz="2800" dirty="0"/>
          </a:p>
          <a:p>
            <a:pPr marL="457200" indent="-457200" algn="just" eaLnBrk="0" hangingPunct="0">
              <a:buFont typeface="Wingdings" pitchFamily="2" charset="2"/>
              <a:buAutoNum type="arabicPeriod"/>
            </a:pPr>
            <a:r>
              <a:rPr lang="en-GB" sz="2800" dirty="0">
                <a:cs typeface="Times New Roman" pitchFamily="18" charset="0"/>
              </a:rPr>
              <a:t>RANGE OF SY IS (SX) WHERE SX.CITY= ‘London’,</a:t>
            </a:r>
            <a:endParaRPr lang="el-GR" sz="2800" dirty="0">
              <a:cs typeface="Times New Roman" pitchFamily="18" charset="0"/>
            </a:endParaRPr>
          </a:p>
          <a:p>
            <a:pPr marL="457200" indent="-457200" algn="just" eaLnBrk="0" hangingPunct="0">
              <a:buFont typeface="Wingdings" pitchFamily="2" charset="2"/>
              <a:buNone/>
            </a:pPr>
            <a:r>
              <a:rPr lang="en-GB" sz="2800" dirty="0">
                <a:cs typeface="Times New Roman" pitchFamily="18" charset="0"/>
              </a:rPr>
              <a:t>	(SX) WHERE EXISTS SPX </a:t>
            </a:r>
            <a:endParaRPr lang="el-GR" sz="2800" dirty="0"/>
          </a:p>
          <a:p>
            <a:pPr marL="457200" indent="-457200" algn="just" eaLnBrk="0" hangingPunct="0">
              <a:buFont typeface="Wingdings" pitchFamily="2" charset="2"/>
              <a:buNone/>
            </a:pPr>
            <a:r>
              <a:rPr lang="el-GR" sz="2800" dirty="0"/>
              <a:t>			</a:t>
            </a:r>
            <a:r>
              <a:rPr lang="en-GB" sz="2800" dirty="0">
                <a:cs typeface="Times New Roman" pitchFamily="18" charset="0"/>
              </a:rPr>
              <a:t>(SPX.S# = SX.S# AND</a:t>
            </a:r>
            <a:r>
              <a:rPr lang="el-GR" sz="2800" dirty="0"/>
              <a:t> </a:t>
            </a:r>
            <a:r>
              <a:rPr lang="en-GB" sz="2800" dirty="0">
                <a:cs typeface="Times New Roman" pitchFamily="18" charset="0"/>
              </a:rPr>
              <a:t>SPX.P# = ‘P1</a:t>
            </a:r>
            <a:r>
              <a:rPr lang="en-GB" sz="2800" dirty="0" smtClean="0">
                <a:cs typeface="Times New Roman" pitchFamily="18" charset="0"/>
              </a:rPr>
              <a:t>’);</a:t>
            </a:r>
            <a:endParaRPr lang="el-GR" sz="2800" dirty="0">
              <a:cs typeface="Times New Roman" pitchFamily="18" charset="0"/>
            </a:endParaRPr>
          </a:p>
        </p:txBody>
      </p:sp>
      <p:sp>
        <p:nvSpPr>
          <p:cNvPr id="1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Σχεσιακός λογισμός</a:t>
            </a:r>
            <a:r>
              <a:rPr lang="en-GB" sz="1400" dirty="0"/>
              <a:t> I</a:t>
            </a:r>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15669933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7" y="8285"/>
            <a:ext cx="8291264" cy="1044451"/>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tabLst>
                <a:tab pos="457200" algn="l"/>
              </a:tabLst>
            </a:pPr>
            <a:r>
              <a:rPr lang="el-GR" dirty="0">
                <a:cs typeface="Times New Roman" pitchFamily="18" charset="0"/>
              </a:rPr>
              <a:t>Μεταβλητές συστοιχιών </a:t>
            </a:r>
            <a:r>
              <a:rPr lang="el-GR" dirty="0" smtClean="0">
                <a:cs typeface="Times New Roman" pitchFamily="18" charset="0"/>
              </a:rPr>
              <a:t>(5 </a:t>
            </a:r>
            <a:r>
              <a:rPr lang="el-GR" dirty="0">
                <a:cs typeface="Times New Roman" pitchFamily="18" charset="0"/>
              </a:rPr>
              <a:t>από 5)</a:t>
            </a:r>
          </a:p>
        </p:txBody>
      </p:sp>
      <p:sp>
        <p:nvSpPr>
          <p:cNvPr id="10" name="Rectangle 4" descr="Θεωρούμε παρακάτω ότι ισχύουν οι ακόλουθοι ορισμοί μεταβλητών πεδίων τιμών:&#10;RANGE OF SX IS S,&#10;RANGE OF SY IS S,&#10;RANGE OF SZ IS S,&#10; &#10;RANGE OF PX IS P,&#10;RANGE OF PY IS P,&#10;RANGE OF PZ IS P,&#10; &#10;RANGE OF SPX IS SP,&#10;RANGE OF SPY IS SP,&#10;RANGE OF SPZ IS SP.&#10;"/>
          <p:cNvSpPr>
            <a:spLocks noChangeArrowheads="1"/>
          </p:cNvSpPr>
          <p:nvPr/>
        </p:nvSpPr>
        <p:spPr bwMode="auto">
          <a:xfrm>
            <a:off x="467544" y="1199649"/>
            <a:ext cx="8219256"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l-GR" sz="2400" dirty="0">
                <a:cs typeface="Times New Roman" pitchFamily="18" charset="0"/>
              </a:rPr>
              <a:t>Θεωρούμε παρακάτω ότι ισχύουν οι ακόλουθοι ορισμοί μεταβλητών πεδίων τιμών</a:t>
            </a:r>
            <a:r>
              <a:rPr lang="el-GR" sz="2400" dirty="0" smtClean="0">
                <a:cs typeface="Times New Roman" pitchFamily="18" charset="0"/>
              </a:rPr>
              <a:t>:</a:t>
            </a:r>
            <a:endParaRPr lang="el-GR" sz="2400" dirty="0"/>
          </a:p>
          <a:p>
            <a:pPr algn="just" eaLnBrk="0" hangingPunct="0"/>
            <a:r>
              <a:rPr lang="en-GB" sz="2400" dirty="0">
                <a:solidFill>
                  <a:srgbClr val="FF66FF"/>
                </a:solidFill>
                <a:cs typeface="Times New Roman" pitchFamily="18" charset="0"/>
              </a:rPr>
              <a:t>RANGE OF SX IS S;</a:t>
            </a:r>
            <a:endParaRPr lang="el-GR" sz="2400" dirty="0">
              <a:solidFill>
                <a:srgbClr val="FF66FF"/>
              </a:solidFill>
              <a:cs typeface="Times New Roman" pitchFamily="18" charset="0"/>
            </a:endParaRPr>
          </a:p>
          <a:p>
            <a:pPr algn="just" eaLnBrk="0" hangingPunct="0"/>
            <a:r>
              <a:rPr lang="en-GB" sz="2400" dirty="0">
                <a:solidFill>
                  <a:srgbClr val="FF66FF"/>
                </a:solidFill>
                <a:cs typeface="Times New Roman" pitchFamily="18" charset="0"/>
              </a:rPr>
              <a:t>RANGE OF SY IS S;</a:t>
            </a:r>
            <a:endParaRPr lang="el-GR" sz="2400" dirty="0">
              <a:solidFill>
                <a:srgbClr val="FF66FF"/>
              </a:solidFill>
              <a:cs typeface="Times New Roman" pitchFamily="18" charset="0"/>
            </a:endParaRPr>
          </a:p>
          <a:p>
            <a:pPr algn="just" eaLnBrk="0" hangingPunct="0"/>
            <a:r>
              <a:rPr lang="en-GB" sz="2400" dirty="0">
                <a:solidFill>
                  <a:srgbClr val="FF66FF"/>
                </a:solidFill>
                <a:cs typeface="Times New Roman" pitchFamily="18" charset="0"/>
              </a:rPr>
              <a:t>RANGE OF SZ IS S;</a:t>
            </a:r>
            <a:endParaRPr lang="el-GR" sz="2400" dirty="0">
              <a:solidFill>
                <a:srgbClr val="FF66FF"/>
              </a:solidFill>
              <a:cs typeface="Times New Roman" pitchFamily="18" charset="0"/>
            </a:endParaRPr>
          </a:p>
          <a:p>
            <a:pPr algn="just" eaLnBrk="0" hangingPunct="0"/>
            <a:r>
              <a:rPr lang="en-GB" sz="2400" dirty="0">
                <a:cs typeface="Times New Roman" pitchFamily="18" charset="0"/>
              </a:rPr>
              <a:t> </a:t>
            </a:r>
            <a:endParaRPr lang="el-GR" sz="2400" dirty="0">
              <a:cs typeface="Times New Roman" pitchFamily="18" charset="0"/>
            </a:endParaRPr>
          </a:p>
          <a:p>
            <a:pPr algn="just" eaLnBrk="0" hangingPunct="0"/>
            <a:r>
              <a:rPr lang="en-GB" sz="2400" dirty="0">
                <a:solidFill>
                  <a:schemeClr val="accent1"/>
                </a:solidFill>
                <a:cs typeface="Times New Roman" pitchFamily="18" charset="0"/>
              </a:rPr>
              <a:t>RANGE OF PX IS P;</a:t>
            </a:r>
            <a:endParaRPr lang="el-GR" sz="2400" dirty="0">
              <a:solidFill>
                <a:schemeClr val="accent1"/>
              </a:solidFill>
              <a:cs typeface="Times New Roman" pitchFamily="18" charset="0"/>
            </a:endParaRPr>
          </a:p>
          <a:p>
            <a:pPr algn="just" eaLnBrk="0" hangingPunct="0"/>
            <a:r>
              <a:rPr lang="en-GB" sz="2400" dirty="0">
                <a:solidFill>
                  <a:schemeClr val="accent1"/>
                </a:solidFill>
                <a:cs typeface="Times New Roman" pitchFamily="18" charset="0"/>
              </a:rPr>
              <a:t>RANGE OF PY IS P;</a:t>
            </a:r>
            <a:endParaRPr lang="el-GR" sz="2400" dirty="0">
              <a:solidFill>
                <a:schemeClr val="accent1"/>
              </a:solidFill>
              <a:cs typeface="Times New Roman" pitchFamily="18" charset="0"/>
            </a:endParaRPr>
          </a:p>
          <a:p>
            <a:pPr algn="just" eaLnBrk="0" hangingPunct="0"/>
            <a:r>
              <a:rPr lang="en-GB" sz="2400" dirty="0">
                <a:solidFill>
                  <a:schemeClr val="accent1"/>
                </a:solidFill>
                <a:cs typeface="Times New Roman" pitchFamily="18" charset="0"/>
              </a:rPr>
              <a:t>RANGE OF PZ IS P;</a:t>
            </a:r>
            <a:endParaRPr lang="el-GR" sz="2400" dirty="0">
              <a:solidFill>
                <a:schemeClr val="accent1"/>
              </a:solidFill>
              <a:cs typeface="Times New Roman" pitchFamily="18" charset="0"/>
            </a:endParaRPr>
          </a:p>
          <a:p>
            <a:pPr algn="just" eaLnBrk="0" hangingPunct="0"/>
            <a:r>
              <a:rPr lang="en-GB" sz="2400" dirty="0">
                <a:cs typeface="Times New Roman" pitchFamily="18" charset="0"/>
              </a:rPr>
              <a:t> </a:t>
            </a:r>
            <a:endParaRPr lang="el-GR" sz="2400" dirty="0">
              <a:cs typeface="Times New Roman" pitchFamily="18" charset="0"/>
            </a:endParaRPr>
          </a:p>
          <a:p>
            <a:pPr algn="just" eaLnBrk="0" hangingPunct="0"/>
            <a:r>
              <a:rPr lang="en-GB" sz="2400" dirty="0">
                <a:solidFill>
                  <a:srgbClr val="FFCC00"/>
                </a:solidFill>
                <a:cs typeface="Times New Roman" pitchFamily="18" charset="0"/>
              </a:rPr>
              <a:t>RANGE OF SPX IS SP;</a:t>
            </a:r>
            <a:endParaRPr lang="el-GR" sz="2400" dirty="0">
              <a:solidFill>
                <a:srgbClr val="FFCC00"/>
              </a:solidFill>
              <a:cs typeface="Times New Roman" pitchFamily="18" charset="0"/>
            </a:endParaRPr>
          </a:p>
          <a:p>
            <a:pPr algn="just" eaLnBrk="0" hangingPunct="0"/>
            <a:r>
              <a:rPr lang="en-GB" sz="2400" dirty="0">
                <a:solidFill>
                  <a:srgbClr val="FFCC00"/>
                </a:solidFill>
                <a:cs typeface="Times New Roman" pitchFamily="18" charset="0"/>
              </a:rPr>
              <a:t>RANGE OF SPY IS SP;</a:t>
            </a:r>
            <a:endParaRPr lang="el-GR" sz="2400" dirty="0">
              <a:solidFill>
                <a:srgbClr val="FFCC00"/>
              </a:solidFill>
              <a:cs typeface="Times New Roman" pitchFamily="18" charset="0"/>
            </a:endParaRPr>
          </a:p>
          <a:p>
            <a:pPr algn="just" eaLnBrk="0" hangingPunct="0"/>
            <a:r>
              <a:rPr lang="en-GB" sz="2400" dirty="0">
                <a:solidFill>
                  <a:srgbClr val="FFCC00"/>
                </a:solidFill>
                <a:cs typeface="Times New Roman" pitchFamily="18" charset="0"/>
              </a:rPr>
              <a:t>RANGE OF SPZ IS SP</a:t>
            </a:r>
            <a:r>
              <a:rPr lang="en-GB" sz="2400" dirty="0" smtClean="0">
                <a:solidFill>
                  <a:srgbClr val="FFCC00"/>
                </a:solidFill>
                <a:cs typeface="Times New Roman" pitchFamily="18" charset="0"/>
              </a:rPr>
              <a:t>;</a:t>
            </a:r>
            <a:endParaRPr lang="el-GR" sz="2400" dirty="0">
              <a:solidFill>
                <a:srgbClr val="FFCC00"/>
              </a:solidFill>
              <a:cs typeface="Times New Roman" pitchFamily="18" charset="0"/>
            </a:endParaRPr>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Σχεσιακός λογισμός</a:t>
            </a:r>
            <a:r>
              <a:rPr lang="en-GB" sz="1400" dirty="0"/>
              <a:t> I</a:t>
            </a:r>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41647263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custDataLst>
              <p:tags r:id="rId2"/>
            </p:custDataLst>
          </p:nvPr>
        </p:nvSpPr>
        <p:spPr>
          <a:xfrm>
            <a:off x="467544" y="116632"/>
            <a:ext cx="8219256" cy="1224136"/>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marL="381000">
              <a:tabLst>
                <a:tab pos="269875" algn="l"/>
              </a:tabLst>
            </a:pPr>
            <a:r>
              <a:rPr lang="el-GR" dirty="0">
                <a:latin typeface="+mn-lt"/>
                <a:cs typeface="Times New Roman" pitchFamily="18" charset="0"/>
              </a:rPr>
              <a:t>Σχεσιακός λογισμός με βάση τη συστοιχία</a:t>
            </a:r>
          </a:p>
        </p:txBody>
      </p:sp>
      <p:sp>
        <p:nvSpPr>
          <p:cNvPr id="7" name="Rectangle 4" descr="ορισμός-μεταβλητής-πεδίου-τιμών&#10;::=RANGE OF μεταβλητή IS λισκομ-στοιχείων-πεδίου-ορισμού;&#10; &#10;&#10;στοιχείο-πεδίου-ορισμού&#10;::= σχέση ½ παράσταση&#10; &#10;&#10;παράσταση&#10;::= (λισκομ-ζητούμενων-στοιχείων) [WHERE κστ]&#10; &#10;"/>
          <p:cNvSpPr>
            <a:spLocks noGrp="1" noChangeArrowheads="1"/>
          </p:cNvSpPr>
          <p:nvPr>
            <p:ph type="body" sz="half" idx="1"/>
          </p:nvPr>
        </p:nvSpPr>
        <p:spPr>
          <a:xfrm>
            <a:off x="304800" y="1484784"/>
            <a:ext cx="3962400" cy="4114800"/>
          </a:xfrm>
          <a:ln>
            <a:solidFill>
              <a:schemeClr val="tx1"/>
            </a:solidFill>
            <a:miter lim="800000"/>
            <a:headEnd/>
            <a:tailEnd/>
          </a:ln>
        </p:spPr>
        <p:txBody>
          <a:bodyPr>
            <a:noAutofit/>
          </a:bodyPr>
          <a:lstStyle/>
          <a:p>
            <a:pPr algn="just">
              <a:lnSpc>
                <a:spcPct val="90000"/>
              </a:lnSpc>
              <a:spcBef>
                <a:spcPct val="0"/>
              </a:spcBef>
              <a:buFontTx/>
              <a:buNone/>
            </a:pPr>
            <a:r>
              <a:rPr lang="el-GR" sz="2000" i="1" dirty="0" smtClean="0">
                <a:solidFill>
                  <a:srgbClr val="A50021"/>
                </a:solidFill>
                <a:cs typeface="Times New Roman" pitchFamily="18" charset="0"/>
              </a:rPr>
              <a:t>ορισμός-μεταβλητής-πεδίου-τιμών</a:t>
            </a:r>
            <a:endParaRPr lang="el-GR" sz="2000" dirty="0" smtClean="0">
              <a:solidFill>
                <a:srgbClr val="A50021"/>
              </a:solidFill>
              <a:cs typeface="Times New Roman" pitchFamily="18" charset="0"/>
            </a:endParaRPr>
          </a:p>
          <a:p>
            <a:pPr algn="just">
              <a:lnSpc>
                <a:spcPct val="90000"/>
              </a:lnSpc>
              <a:spcBef>
                <a:spcPct val="0"/>
              </a:spcBef>
              <a:buFontTx/>
              <a:buNone/>
            </a:pPr>
            <a:r>
              <a:rPr lang="el-GR" sz="2000" dirty="0" smtClean="0">
                <a:cs typeface="Times New Roman" pitchFamily="18" charset="0"/>
              </a:rPr>
              <a:t>::=</a:t>
            </a:r>
            <a:r>
              <a:rPr lang="en-GB" sz="2000" dirty="0" smtClean="0">
                <a:cs typeface="Times New Roman" pitchFamily="18" charset="0"/>
              </a:rPr>
              <a:t>RANGE</a:t>
            </a:r>
            <a:r>
              <a:rPr lang="el-GR" sz="2000" dirty="0" smtClean="0">
                <a:cs typeface="Times New Roman" pitchFamily="18" charset="0"/>
              </a:rPr>
              <a:t> </a:t>
            </a:r>
            <a:r>
              <a:rPr lang="en-GB" sz="2000" dirty="0" smtClean="0">
                <a:cs typeface="Times New Roman" pitchFamily="18" charset="0"/>
              </a:rPr>
              <a:t>OF</a:t>
            </a:r>
            <a:r>
              <a:rPr lang="el-GR" sz="2000" dirty="0" smtClean="0">
                <a:cs typeface="Times New Roman" pitchFamily="18" charset="0"/>
              </a:rPr>
              <a:t> μεταβλητή </a:t>
            </a:r>
            <a:r>
              <a:rPr lang="en-GB" sz="2000" dirty="0" smtClean="0">
                <a:cs typeface="Times New Roman" pitchFamily="18" charset="0"/>
              </a:rPr>
              <a:t>IS</a:t>
            </a:r>
            <a:r>
              <a:rPr lang="el-GR" sz="2000" dirty="0" smtClean="0">
                <a:cs typeface="Times New Roman" pitchFamily="18" charset="0"/>
              </a:rPr>
              <a:t> </a:t>
            </a:r>
            <a:r>
              <a:rPr lang="el-GR" sz="2000" i="1" dirty="0" err="1" smtClean="0">
                <a:cs typeface="Times New Roman" pitchFamily="18" charset="0"/>
              </a:rPr>
              <a:t>λισκομ</a:t>
            </a:r>
            <a:r>
              <a:rPr lang="el-GR" sz="2000" i="1" dirty="0" smtClean="0">
                <a:cs typeface="Times New Roman" pitchFamily="18" charset="0"/>
              </a:rPr>
              <a:t>-στοιχείων-πεδίου-</a:t>
            </a:r>
            <a:r>
              <a:rPr lang="el-GR" sz="2000" i="1" dirty="0" err="1" smtClean="0">
                <a:cs typeface="Times New Roman" pitchFamily="18" charset="0"/>
              </a:rPr>
              <a:t>ορισμο</a:t>
            </a:r>
            <a:r>
              <a:rPr lang="el-GR" sz="2000" i="1" dirty="0" smtClean="0">
                <a:cs typeface="Times New Roman" pitchFamily="18" charset="0"/>
              </a:rPr>
              <a:t>ύ</a:t>
            </a:r>
            <a:r>
              <a:rPr lang="el-GR" sz="2000" dirty="0" smtClean="0">
                <a:cs typeface="Times New Roman" pitchFamily="18" charset="0"/>
              </a:rPr>
              <a:t>;</a:t>
            </a:r>
          </a:p>
          <a:p>
            <a:pPr algn="just">
              <a:lnSpc>
                <a:spcPct val="90000"/>
              </a:lnSpc>
              <a:spcBef>
                <a:spcPct val="0"/>
              </a:spcBef>
              <a:buFontTx/>
              <a:buNone/>
            </a:pPr>
            <a:r>
              <a:rPr lang="el-GR" sz="2000" dirty="0" smtClean="0">
                <a:cs typeface="Times New Roman" pitchFamily="18" charset="0"/>
              </a:rPr>
              <a:t> </a:t>
            </a:r>
          </a:p>
          <a:p>
            <a:pPr algn="just">
              <a:lnSpc>
                <a:spcPct val="90000"/>
              </a:lnSpc>
              <a:spcBef>
                <a:spcPct val="0"/>
              </a:spcBef>
              <a:buFontTx/>
              <a:buNone/>
            </a:pPr>
            <a:endParaRPr lang="el-GR" sz="2000" i="1" dirty="0" smtClean="0">
              <a:solidFill>
                <a:srgbClr val="A50021"/>
              </a:solidFill>
            </a:endParaRPr>
          </a:p>
          <a:p>
            <a:pPr algn="just">
              <a:lnSpc>
                <a:spcPct val="90000"/>
              </a:lnSpc>
              <a:spcBef>
                <a:spcPct val="0"/>
              </a:spcBef>
              <a:buFontTx/>
              <a:buNone/>
            </a:pPr>
            <a:r>
              <a:rPr lang="el-GR" sz="2000" i="1" dirty="0" smtClean="0">
                <a:solidFill>
                  <a:srgbClr val="A50021"/>
                </a:solidFill>
                <a:cs typeface="Times New Roman" pitchFamily="18" charset="0"/>
              </a:rPr>
              <a:t>στοιχείο-πεδίου-ορισμού</a:t>
            </a:r>
            <a:endParaRPr lang="el-GR" sz="2000" dirty="0" smtClean="0">
              <a:solidFill>
                <a:srgbClr val="A50021"/>
              </a:solidFill>
              <a:cs typeface="Times New Roman" pitchFamily="18" charset="0"/>
            </a:endParaRPr>
          </a:p>
          <a:p>
            <a:pPr algn="just">
              <a:lnSpc>
                <a:spcPct val="90000"/>
              </a:lnSpc>
              <a:spcBef>
                <a:spcPct val="0"/>
              </a:spcBef>
              <a:buFontTx/>
              <a:buNone/>
            </a:pPr>
            <a:r>
              <a:rPr lang="el-GR" sz="2000" dirty="0" smtClean="0">
                <a:cs typeface="Times New Roman" pitchFamily="18" charset="0"/>
              </a:rPr>
              <a:t>::= σχέση </a:t>
            </a:r>
            <a:r>
              <a:rPr lang="el-GR" sz="2000" dirty="0" smtClean="0">
                <a:cs typeface="Times New Roman" pitchFamily="18" charset="0"/>
                <a:sym typeface="Symbol" pitchFamily="18" charset="2"/>
              </a:rPr>
              <a:t></a:t>
            </a:r>
            <a:r>
              <a:rPr lang="el-GR" sz="2000" dirty="0" smtClean="0">
                <a:cs typeface="Times New Roman" pitchFamily="18" charset="0"/>
              </a:rPr>
              <a:t> </a:t>
            </a:r>
            <a:r>
              <a:rPr lang="el-GR" sz="2000" i="1" dirty="0" smtClean="0">
                <a:cs typeface="Times New Roman" pitchFamily="18" charset="0"/>
                <a:sym typeface="Symbol" pitchFamily="18" charset="2"/>
              </a:rPr>
              <a:t>παράσταση</a:t>
            </a:r>
            <a:endParaRPr lang="el-GR" sz="2000" dirty="0" smtClean="0">
              <a:cs typeface="Times New Roman" pitchFamily="18" charset="0"/>
              <a:sym typeface="Symbol" pitchFamily="18" charset="2"/>
            </a:endParaRPr>
          </a:p>
          <a:p>
            <a:pPr algn="just">
              <a:lnSpc>
                <a:spcPct val="90000"/>
              </a:lnSpc>
              <a:spcBef>
                <a:spcPct val="0"/>
              </a:spcBef>
              <a:buFontTx/>
              <a:buNone/>
            </a:pPr>
            <a:r>
              <a:rPr lang="el-GR" sz="2000" dirty="0" smtClean="0">
                <a:cs typeface="Times New Roman" pitchFamily="18" charset="0"/>
                <a:sym typeface="Symbol" pitchFamily="18" charset="2"/>
              </a:rPr>
              <a:t> </a:t>
            </a:r>
          </a:p>
          <a:p>
            <a:pPr algn="just">
              <a:lnSpc>
                <a:spcPct val="90000"/>
              </a:lnSpc>
              <a:spcBef>
                <a:spcPct val="0"/>
              </a:spcBef>
              <a:buFontTx/>
              <a:buNone/>
            </a:pPr>
            <a:endParaRPr lang="el-GR" sz="2000" i="1" dirty="0" smtClean="0">
              <a:solidFill>
                <a:srgbClr val="A50021"/>
              </a:solidFill>
              <a:sym typeface="Symbol" pitchFamily="18" charset="2"/>
            </a:endParaRPr>
          </a:p>
          <a:p>
            <a:pPr algn="just">
              <a:lnSpc>
                <a:spcPct val="90000"/>
              </a:lnSpc>
              <a:spcBef>
                <a:spcPct val="0"/>
              </a:spcBef>
              <a:buFontTx/>
              <a:buNone/>
            </a:pPr>
            <a:r>
              <a:rPr lang="el-GR" sz="2000" i="1" dirty="0" smtClean="0">
                <a:solidFill>
                  <a:srgbClr val="A50021"/>
                </a:solidFill>
                <a:cs typeface="Times New Roman" pitchFamily="18" charset="0"/>
                <a:sym typeface="Symbol" pitchFamily="18" charset="2"/>
              </a:rPr>
              <a:t>παράσταση</a:t>
            </a:r>
            <a:endParaRPr lang="el-GR" sz="2000" dirty="0" smtClean="0">
              <a:solidFill>
                <a:srgbClr val="A50021"/>
              </a:solidFill>
              <a:cs typeface="Times New Roman" pitchFamily="18" charset="0"/>
              <a:sym typeface="Symbol" pitchFamily="18" charset="2"/>
            </a:endParaRPr>
          </a:p>
          <a:p>
            <a:pPr algn="just">
              <a:lnSpc>
                <a:spcPct val="90000"/>
              </a:lnSpc>
              <a:spcBef>
                <a:spcPct val="0"/>
              </a:spcBef>
              <a:buFontTx/>
              <a:buNone/>
            </a:pPr>
            <a:r>
              <a:rPr lang="el-GR" sz="2000" dirty="0" smtClean="0">
                <a:cs typeface="Times New Roman" pitchFamily="18" charset="0"/>
                <a:sym typeface="Symbol" pitchFamily="18" charset="2"/>
              </a:rPr>
              <a:t>::= (</a:t>
            </a:r>
            <a:r>
              <a:rPr lang="el-GR" sz="2000" i="1" dirty="0" err="1" smtClean="0">
                <a:cs typeface="Times New Roman" pitchFamily="18" charset="0"/>
                <a:sym typeface="Symbol" pitchFamily="18" charset="2"/>
              </a:rPr>
              <a:t>λισκομ</a:t>
            </a:r>
            <a:r>
              <a:rPr lang="el-GR" sz="2000" i="1" dirty="0" smtClean="0">
                <a:cs typeface="Times New Roman" pitchFamily="18" charset="0"/>
                <a:sym typeface="Symbol" pitchFamily="18" charset="2"/>
              </a:rPr>
              <a:t>-ζητούμενων-</a:t>
            </a:r>
            <a:r>
              <a:rPr lang="el-GR" sz="2000" i="1" dirty="0" err="1" smtClean="0">
                <a:cs typeface="Times New Roman" pitchFamily="18" charset="0"/>
                <a:sym typeface="Symbol" pitchFamily="18" charset="2"/>
              </a:rPr>
              <a:t>στοιχείω</a:t>
            </a:r>
            <a:r>
              <a:rPr lang="el-GR" sz="2000" i="1" dirty="0" smtClean="0">
                <a:cs typeface="Times New Roman" pitchFamily="18" charset="0"/>
                <a:sym typeface="Symbol" pitchFamily="18" charset="2"/>
              </a:rPr>
              <a:t>ν</a:t>
            </a:r>
            <a:r>
              <a:rPr lang="el-GR" sz="2000" dirty="0" smtClean="0">
                <a:cs typeface="Times New Roman" pitchFamily="18" charset="0"/>
                <a:sym typeface="Symbol" pitchFamily="18" charset="2"/>
              </a:rPr>
              <a:t>) [WHERE κστ]</a:t>
            </a:r>
          </a:p>
          <a:p>
            <a:pPr algn="just">
              <a:lnSpc>
                <a:spcPct val="90000"/>
              </a:lnSpc>
              <a:spcBef>
                <a:spcPct val="0"/>
              </a:spcBef>
              <a:buFontTx/>
              <a:buNone/>
            </a:pPr>
            <a:r>
              <a:rPr lang="el-GR" sz="2000" dirty="0" smtClean="0">
                <a:cs typeface="Times New Roman" pitchFamily="18" charset="0"/>
                <a:sym typeface="Symbol" pitchFamily="18" charset="2"/>
              </a:rPr>
              <a:t> </a:t>
            </a:r>
            <a:endParaRPr lang="en-GB" sz="2000" dirty="0" smtClean="0"/>
          </a:p>
        </p:txBody>
      </p:sp>
      <p:sp>
        <p:nvSpPr>
          <p:cNvPr id="8" name="Rectangle 5" descr=" ζητούμενο-στοιχείο&#10;::= μεταβλητή ½ μεταβλητή . γνώρισμα [AS γνώρισμα]&#10;&#10;&#10;κστ&#10;::= συνθήκη&#10;½ NOT κστ&#10;½ συνθήκη AND κστ&#10;½ συνθήκη OR κστ&#10;½ IF συνθήκη THEN κστ&#10;½ EXISTS μεταβλητή (κστ)&#10;½ FORALL μεταβλητή (κστ)&#10;½ (κστ)&#10;&#10;"/>
          <p:cNvSpPr>
            <a:spLocks noGrp="1" noChangeArrowheads="1"/>
          </p:cNvSpPr>
          <p:nvPr>
            <p:ph type="body" sz="half" idx="2"/>
          </p:nvPr>
        </p:nvSpPr>
        <p:spPr>
          <a:xfrm>
            <a:off x="4648200" y="1484784"/>
            <a:ext cx="4038600" cy="4114800"/>
          </a:xfrm>
          <a:ln>
            <a:solidFill>
              <a:schemeClr val="tx1"/>
            </a:solidFill>
            <a:miter lim="800000"/>
            <a:headEnd/>
            <a:tailEnd/>
          </a:ln>
        </p:spPr>
        <p:txBody>
          <a:bodyPr/>
          <a:lstStyle/>
          <a:p>
            <a:pPr algn="just">
              <a:lnSpc>
                <a:spcPct val="90000"/>
              </a:lnSpc>
              <a:spcBef>
                <a:spcPct val="0"/>
              </a:spcBef>
              <a:buFontTx/>
              <a:buNone/>
            </a:pPr>
            <a:r>
              <a:rPr lang="el-GR" sz="2000" dirty="0" smtClean="0">
                <a:cs typeface="Times New Roman" pitchFamily="18" charset="0"/>
                <a:sym typeface="Symbol" pitchFamily="18" charset="2"/>
              </a:rPr>
              <a:t> </a:t>
            </a:r>
            <a:r>
              <a:rPr lang="el-GR" sz="2000" i="1" dirty="0" smtClean="0">
                <a:solidFill>
                  <a:srgbClr val="A50021"/>
                </a:solidFill>
                <a:cs typeface="Times New Roman" pitchFamily="18" charset="0"/>
                <a:sym typeface="Symbol" pitchFamily="18" charset="2"/>
              </a:rPr>
              <a:t>ζητούμενο-στοιχείο</a:t>
            </a:r>
            <a:endParaRPr lang="el-GR" sz="2000" dirty="0" smtClean="0">
              <a:solidFill>
                <a:srgbClr val="A50021"/>
              </a:solidFill>
              <a:cs typeface="Times New Roman" pitchFamily="18" charset="0"/>
              <a:sym typeface="Symbol" pitchFamily="18" charset="2"/>
            </a:endParaRPr>
          </a:p>
          <a:p>
            <a:pPr algn="just">
              <a:lnSpc>
                <a:spcPct val="90000"/>
              </a:lnSpc>
              <a:spcBef>
                <a:spcPct val="0"/>
              </a:spcBef>
              <a:buFontTx/>
              <a:buNone/>
            </a:pPr>
            <a:r>
              <a:rPr lang="el-GR" sz="2000" dirty="0" smtClean="0">
                <a:cs typeface="Times New Roman" pitchFamily="18" charset="0"/>
                <a:sym typeface="Symbol" pitchFamily="18" charset="2"/>
              </a:rPr>
              <a:t>::= μεταβλητή </a:t>
            </a:r>
            <a:r>
              <a:rPr lang="el-GR" sz="2000" dirty="0" smtClean="0">
                <a:cs typeface="Times New Roman" pitchFamily="18" charset="0"/>
              </a:rPr>
              <a:t> </a:t>
            </a:r>
            <a:r>
              <a:rPr lang="el-GR" sz="2000" dirty="0" smtClean="0">
                <a:cs typeface="Times New Roman" pitchFamily="18" charset="0"/>
                <a:sym typeface="Symbol" pitchFamily="18" charset="2"/>
              </a:rPr>
              <a:t>μεταβλητή . γνώρισμα [</a:t>
            </a:r>
            <a:r>
              <a:rPr lang="en-GB" sz="2000" dirty="0" smtClean="0">
                <a:cs typeface="Times New Roman" pitchFamily="18" charset="0"/>
                <a:sym typeface="Symbol" pitchFamily="18" charset="2"/>
              </a:rPr>
              <a:t>AS</a:t>
            </a:r>
            <a:r>
              <a:rPr lang="el-GR" sz="2000" dirty="0" smtClean="0">
                <a:cs typeface="Times New Roman" pitchFamily="18" charset="0"/>
                <a:sym typeface="Symbol" pitchFamily="18" charset="2"/>
              </a:rPr>
              <a:t> γνώρισμα]</a:t>
            </a:r>
          </a:p>
          <a:p>
            <a:pPr algn="just">
              <a:lnSpc>
                <a:spcPct val="90000"/>
              </a:lnSpc>
              <a:spcBef>
                <a:spcPct val="0"/>
              </a:spcBef>
              <a:buFontTx/>
              <a:buNone/>
            </a:pPr>
            <a:endParaRPr lang="el-GR" sz="2000" i="1" dirty="0" smtClean="0">
              <a:sym typeface="Symbol" pitchFamily="18" charset="2"/>
            </a:endParaRPr>
          </a:p>
          <a:p>
            <a:pPr algn="just">
              <a:lnSpc>
                <a:spcPct val="90000"/>
              </a:lnSpc>
              <a:spcBef>
                <a:spcPct val="0"/>
              </a:spcBef>
              <a:buFontTx/>
              <a:buNone/>
            </a:pPr>
            <a:endParaRPr lang="el-GR" sz="2000" i="1" dirty="0" smtClean="0">
              <a:solidFill>
                <a:srgbClr val="A50021"/>
              </a:solidFill>
              <a:sym typeface="Symbol" pitchFamily="18" charset="2"/>
            </a:endParaRPr>
          </a:p>
          <a:p>
            <a:pPr algn="just">
              <a:lnSpc>
                <a:spcPct val="90000"/>
              </a:lnSpc>
              <a:spcBef>
                <a:spcPct val="0"/>
              </a:spcBef>
              <a:buFontTx/>
              <a:buNone/>
            </a:pPr>
            <a:r>
              <a:rPr lang="el-GR" sz="2000" i="1" dirty="0" smtClean="0">
                <a:solidFill>
                  <a:srgbClr val="A50021"/>
                </a:solidFill>
                <a:cs typeface="Times New Roman" pitchFamily="18" charset="0"/>
                <a:sym typeface="Symbol" pitchFamily="18" charset="2"/>
              </a:rPr>
              <a:t>κστ</a:t>
            </a:r>
            <a:endParaRPr lang="el-GR" sz="2000" dirty="0" smtClean="0">
              <a:solidFill>
                <a:srgbClr val="A50021"/>
              </a:solidFill>
              <a:cs typeface="Times New Roman" pitchFamily="18" charset="0"/>
              <a:sym typeface="Symbol" pitchFamily="18" charset="2"/>
            </a:endParaRPr>
          </a:p>
          <a:p>
            <a:pPr algn="just">
              <a:lnSpc>
                <a:spcPct val="90000"/>
              </a:lnSpc>
              <a:spcBef>
                <a:spcPct val="0"/>
              </a:spcBef>
              <a:buFontTx/>
              <a:buNone/>
            </a:pPr>
            <a:r>
              <a:rPr lang="el-GR" sz="2000" dirty="0" smtClean="0">
                <a:cs typeface="Times New Roman" pitchFamily="18" charset="0"/>
                <a:sym typeface="Symbol" pitchFamily="18" charset="2"/>
              </a:rPr>
              <a:t>::= συνθήκη</a:t>
            </a:r>
          </a:p>
          <a:p>
            <a:pPr algn="just">
              <a:lnSpc>
                <a:spcPct val="90000"/>
              </a:lnSpc>
              <a:spcBef>
                <a:spcPct val="0"/>
              </a:spcBef>
              <a:buFontTx/>
              <a:buNone/>
            </a:pPr>
            <a:r>
              <a:rPr lang="el-GR" sz="2000" dirty="0" smtClean="0">
                <a:cs typeface="Times New Roman" pitchFamily="18" charset="0"/>
                <a:sym typeface="Symbol" pitchFamily="18" charset="2"/>
              </a:rPr>
              <a:t></a:t>
            </a:r>
            <a:r>
              <a:rPr lang="el-GR" sz="2000" dirty="0" smtClean="0">
                <a:cs typeface="Times New Roman" pitchFamily="18" charset="0"/>
              </a:rPr>
              <a:t> </a:t>
            </a:r>
            <a:r>
              <a:rPr lang="en-GB" sz="2000" dirty="0" smtClean="0">
                <a:cs typeface="Times New Roman" pitchFamily="18" charset="0"/>
                <a:sym typeface="Symbol" pitchFamily="18" charset="2"/>
              </a:rPr>
              <a:t>NOT</a:t>
            </a:r>
            <a:r>
              <a:rPr lang="el-GR" sz="2000" dirty="0" smtClean="0">
                <a:cs typeface="Times New Roman" pitchFamily="18" charset="0"/>
                <a:sym typeface="Symbol" pitchFamily="18" charset="2"/>
              </a:rPr>
              <a:t> κστ</a:t>
            </a:r>
          </a:p>
          <a:p>
            <a:pPr algn="just">
              <a:lnSpc>
                <a:spcPct val="90000"/>
              </a:lnSpc>
              <a:spcBef>
                <a:spcPct val="0"/>
              </a:spcBef>
              <a:buFontTx/>
              <a:buNone/>
            </a:pPr>
            <a:r>
              <a:rPr lang="el-GR" sz="2000" dirty="0" smtClean="0">
                <a:cs typeface="Times New Roman" pitchFamily="18" charset="0"/>
                <a:sym typeface="Symbol" pitchFamily="18" charset="2"/>
              </a:rPr>
              <a:t></a:t>
            </a:r>
            <a:r>
              <a:rPr lang="el-GR" sz="2000" dirty="0" smtClean="0">
                <a:cs typeface="Times New Roman" pitchFamily="18" charset="0"/>
              </a:rPr>
              <a:t> </a:t>
            </a:r>
            <a:r>
              <a:rPr lang="el-GR" sz="2000" dirty="0" smtClean="0">
                <a:cs typeface="Times New Roman" pitchFamily="18" charset="0"/>
                <a:sym typeface="Symbol" pitchFamily="18" charset="2"/>
              </a:rPr>
              <a:t>συνθήκη </a:t>
            </a:r>
            <a:r>
              <a:rPr lang="en-GB" sz="2000" dirty="0" smtClean="0">
                <a:cs typeface="Times New Roman" pitchFamily="18" charset="0"/>
                <a:sym typeface="Symbol" pitchFamily="18" charset="2"/>
              </a:rPr>
              <a:t>AND</a:t>
            </a:r>
            <a:r>
              <a:rPr lang="el-GR" sz="2000" dirty="0" smtClean="0">
                <a:cs typeface="Times New Roman" pitchFamily="18" charset="0"/>
                <a:sym typeface="Symbol" pitchFamily="18" charset="2"/>
              </a:rPr>
              <a:t> κστ</a:t>
            </a:r>
          </a:p>
          <a:p>
            <a:pPr algn="just">
              <a:lnSpc>
                <a:spcPct val="90000"/>
              </a:lnSpc>
              <a:spcBef>
                <a:spcPct val="0"/>
              </a:spcBef>
              <a:buFontTx/>
              <a:buNone/>
            </a:pPr>
            <a:r>
              <a:rPr lang="el-GR" sz="2000" dirty="0" smtClean="0">
                <a:cs typeface="Times New Roman" pitchFamily="18" charset="0"/>
                <a:sym typeface="Symbol" pitchFamily="18" charset="2"/>
              </a:rPr>
              <a:t></a:t>
            </a:r>
            <a:r>
              <a:rPr lang="el-GR" sz="2000" dirty="0" smtClean="0">
                <a:cs typeface="Times New Roman" pitchFamily="18" charset="0"/>
              </a:rPr>
              <a:t> </a:t>
            </a:r>
            <a:r>
              <a:rPr lang="el-GR" sz="2000" dirty="0" smtClean="0">
                <a:cs typeface="Times New Roman" pitchFamily="18" charset="0"/>
                <a:sym typeface="Symbol" pitchFamily="18" charset="2"/>
              </a:rPr>
              <a:t>συνθήκη </a:t>
            </a:r>
            <a:r>
              <a:rPr lang="en-GB" sz="2000" dirty="0" smtClean="0">
                <a:cs typeface="Times New Roman" pitchFamily="18" charset="0"/>
                <a:sym typeface="Symbol" pitchFamily="18" charset="2"/>
              </a:rPr>
              <a:t>OR</a:t>
            </a:r>
            <a:r>
              <a:rPr lang="el-GR" sz="2000" dirty="0" smtClean="0">
                <a:cs typeface="Times New Roman" pitchFamily="18" charset="0"/>
                <a:sym typeface="Symbol" pitchFamily="18" charset="2"/>
              </a:rPr>
              <a:t> κστ</a:t>
            </a:r>
          </a:p>
          <a:p>
            <a:pPr algn="just">
              <a:lnSpc>
                <a:spcPct val="90000"/>
              </a:lnSpc>
              <a:spcBef>
                <a:spcPct val="0"/>
              </a:spcBef>
              <a:buFontTx/>
              <a:buNone/>
            </a:pPr>
            <a:r>
              <a:rPr lang="el-GR" sz="2000" dirty="0" smtClean="0">
                <a:cs typeface="Times New Roman" pitchFamily="18" charset="0"/>
                <a:sym typeface="Symbol" pitchFamily="18" charset="2"/>
              </a:rPr>
              <a:t></a:t>
            </a:r>
            <a:r>
              <a:rPr lang="el-GR" sz="2000" dirty="0" smtClean="0">
                <a:cs typeface="Times New Roman" pitchFamily="18" charset="0"/>
              </a:rPr>
              <a:t> </a:t>
            </a:r>
            <a:r>
              <a:rPr lang="en-GB" sz="2000" dirty="0" smtClean="0">
                <a:cs typeface="Times New Roman" pitchFamily="18" charset="0"/>
                <a:sym typeface="Symbol" pitchFamily="18" charset="2"/>
              </a:rPr>
              <a:t>IF</a:t>
            </a:r>
            <a:r>
              <a:rPr lang="el-GR" sz="2000" dirty="0" smtClean="0">
                <a:cs typeface="Times New Roman" pitchFamily="18" charset="0"/>
                <a:sym typeface="Symbol" pitchFamily="18" charset="2"/>
              </a:rPr>
              <a:t> συνθήκη </a:t>
            </a:r>
            <a:r>
              <a:rPr lang="en-GB" sz="2000" dirty="0" smtClean="0">
                <a:cs typeface="Times New Roman" pitchFamily="18" charset="0"/>
                <a:sym typeface="Symbol" pitchFamily="18" charset="2"/>
              </a:rPr>
              <a:t>THEN</a:t>
            </a:r>
            <a:r>
              <a:rPr lang="el-GR" sz="2000" dirty="0" smtClean="0">
                <a:cs typeface="Times New Roman" pitchFamily="18" charset="0"/>
                <a:sym typeface="Symbol" pitchFamily="18" charset="2"/>
              </a:rPr>
              <a:t> κστ</a:t>
            </a:r>
          </a:p>
          <a:p>
            <a:pPr algn="just">
              <a:lnSpc>
                <a:spcPct val="90000"/>
              </a:lnSpc>
              <a:spcBef>
                <a:spcPct val="0"/>
              </a:spcBef>
              <a:buFontTx/>
              <a:buNone/>
            </a:pPr>
            <a:r>
              <a:rPr lang="el-GR" sz="2000" dirty="0" smtClean="0">
                <a:cs typeface="Times New Roman" pitchFamily="18" charset="0"/>
                <a:sym typeface="Symbol" pitchFamily="18" charset="2"/>
              </a:rPr>
              <a:t></a:t>
            </a:r>
            <a:r>
              <a:rPr lang="el-GR" sz="2000" dirty="0" smtClean="0">
                <a:cs typeface="Times New Roman" pitchFamily="18" charset="0"/>
              </a:rPr>
              <a:t> </a:t>
            </a:r>
            <a:r>
              <a:rPr lang="en-GB" sz="2000" dirty="0" smtClean="0">
                <a:cs typeface="Times New Roman" pitchFamily="18" charset="0"/>
                <a:sym typeface="Symbol" pitchFamily="18" charset="2"/>
              </a:rPr>
              <a:t>EXISTS</a:t>
            </a:r>
            <a:r>
              <a:rPr lang="el-GR" sz="2000" dirty="0" smtClean="0">
                <a:cs typeface="Times New Roman" pitchFamily="18" charset="0"/>
                <a:sym typeface="Symbol" pitchFamily="18" charset="2"/>
              </a:rPr>
              <a:t> μεταβλητή (κστ)</a:t>
            </a:r>
          </a:p>
          <a:p>
            <a:pPr algn="just">
              <a:lnSpc>
                <a:spcPct val="90000"/>
              </a:lnSpc>
              <a:spcBef>
                <a:spcPct val="0"/>
              </a:spcBef>
              <a:buFontTx/>
              <a:buNone/>
            </a:pPr>
            <a:r>
              <a:rPr lang="el-GR" sz="2000" dirty="0" smtClean="0">
                <a:cs typeface="Times New Roman" pitchFamily="18" charset="0"/>
                <a:sym typeface="Symbol" pitchFamily="18" charset="2"/>
              </a:rPr>
              <a:t></a:t>
            </a:r>
            <a:r>
              <a:rPr lang="el-GR" sz="2000" dirty="0" smtClean="0">
                <a:cs typeface="Times New Roman" pitchFamily="18" charset="0"/>
              </a:rPr>
              <a:t> </a:t>
            </a:r>
            <a:r>
              <a:rPr lang="en-GB" sz="2000" dirty="0" smtClean="0">
                <a:cs typeface="Times New Roman" pitchFamily="18" charset="0"/>
                <a:sym typeface="Symbol" pitchFamily="18" charset="2"/>
              </a:rPr>
              <a:t>FORALL</a:t>
            </a:r>
            <a:r>
              <a:rPr lang="el-GR" sz="2000" dirty="0" smtClean="0">
                <a:cs typeface="Times New Roman" pitchFamily="18" charset="0"/>
                <a:sym typeface="Symbol" pitchFamily="18" charset="2"/>
              </a:rPr>
              <a:t> μεταβλητή (κστ)</a:t>
            </a:r>
          </a:p>
          <a:p>
            <a:pPr algn="just">
              <a:lnSpc>
                <a:spcPct val="90000"/>
              </a:lnSpc>
              <a:spcBef>
                <a:spcPct val="0"/>
              </a:spcBef>
              <a:buFontTx/>
              <a:buNone/>
            </a:pPr>
            <a:r>
              <a:rPr lang="el-GR" sz="2000" dirty="0" smtClean="0">
                <a:cs typeface="Times New Roman" pitchFamily="18" charset="0"/>
                <a:sym typeface="Symbol" pitchFamily="18" charset="2"/>
              </a:rPr>
              <a:t></a:t>
            </a:r>
            <a:r>
              <a:rPr lang="el-GR" sz="2000" dirty="0" smtClean="0">
                <a:cs typeface="Times New Roman" pitchFamily="18" charset="0"/>
              </a:rPr>
              <a:t> </a:t>
            </a:r>
            <a:r>
              <a:rPr lang="en-GB" sz="2000" dirty="0" smtClean="0">
                <a:cs typeface="Times New Roman" pitchFamily="18" charset="0"/>
                <a:sym typeface="Symbol" pitchFamily="18" charset="2"/>
              </a:rPr>
              <a:t>(</a:t>
            </a:r>
            <a:r>
              <a:rPr lang="en-GB" sz="2000" dirty="0" err="1" smtClean="0">
                <a:cs typeface="Times New Roman" pitchFamily="18" charset="0"/>
                <a:sym typeface="Symbol" pitchFamily="18" charset="2"/>
              </a:rPr>
              <a:t>κστ</a:t>
            </a:r>
            <a:r>
              <a:rPr lang="en-GB" sz="2000" dirty="0" smtClean="0">
                <a:cs typeface="Times New Roman" pitchFamily="18" charset="0"/>
                <a:sym typeface="Symbol" pitchFamily="18" charset="2"/>
              </a:rPr>
              <a:t>)</a:t>
            </a:r>
            <a:endParaRPr lang="el-GR" sz="2000" dirty="0" smtClean="0">
              <a:cs typeface="Times New Roman" pitchFamily="18" charset="0"/>
              <a:sym typeface="Symbol" pitchFamily="18" charset="2"/>
            </a:endParaRPr>
          </a:p>
          <a:p>
            <a:pPr eaLnBrk="1" hangingPunct="1">
              <a:lnSpc>
                <a:spcPct val="90000"/>
              </a:lnSpc>
            </a:pPr>
            <a:endParaRPr lang="en-GB" sz="2000" dirty="0" smtClean="0"/>
          </a:p>
        </p:txBody>
      </p:sp>
      <p:sp>
        <p:nvSpPr>
          <p:cNvPr id="9" name="Rectangle 6"/>
          <p:cNvSpPr>
            <a:spLocks noChangeArrowheads="1"/>
          </p:cNvSpPr>
          <p:nvPr/>
        </p:nvSpPr>
        <p:spPr bwMode="auto">
          <a:xfrm>
            <a:off x="1746250" y="5805264"/>
            <a:ext cx="5697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l-GR" sz="2400" dirty="0" smtClean="0">
                <a:solidFill>
                  <a:schemeClr val="tx1"/>
                </a:solidFill>
                <a:cs typeface="Times New Roman" pitchFamily="18" charset="0"/>
                <a:sym typeface="Symbol" pitchFamily="18" charset="2"/>
              </a:rPr>
              <a:t>Γραμματική </a:t>
            </a:r>
            <a:r>
              <a:rPr lang="en-US" sz="2400" dirty="0" smtClean="0">
                <a:solidFill>
                  <a:schemeClr val="tx1"/>
                </a:solidFill>
                <a:cs typeface="Times New Roman" pitchFamily="18" charset="0"/>
                <a:sym typeface="Symbol" pitchFamily="18" charset="2"/>
              </a:rPr>
              <a:t>BNF</a:t>
            </a:r>
            <a:r>
              <a:rPr lang="el-GR" sz="2400" dirty="0" smtClean="0">
                <a:solidFill>
                  <a:schemeClr val="tx1"/>
                </a:solidFill>
                <a:cs typeface="Times New Roman" pitchFamily="18" charset="0"/>
                <a:sym typeface="Symbol" pitchFamily="18" charset="2"/>
              </a:rPr>
              <a:t> για το λογισμό συστοιχιών</a:t>
            </a:r>
            <a:endParaRPr lang="el-GR" sz="2400" dirty="0">
              <a:solidFill>
                <a:schemeClr val="tx1"/>
              </a:solidFill>
              <a:cs typeface="Times New Roman" pitchFamily="18" charset="0"/>
              <a:sym typeface="Symbol" pitchFamily="18" charset="2"/>
            </a:endParaRPr>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Σχεσιακός λογισμός</a:t>
            </a:r>
            <a:r>
              <a:rPr lang="en-GB" sz="1400" dirty="0"/>
              <a:t> I</a:t>
            </a:r>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23528" y="8285"/>
            <a:ext cx="8496943" cy="1260475"/>
          </a:xfrm>
        </p:spPr>
        <p:txBody>
          <a:bodyPr>
            <a:noAutofit/>
          </a:bodyPr>
          <a:lstStyle/>
          <a:p>
            <a:r>
              <a:rPr lang="el-GR" dirty="0">
                <a:cs typeface="Times New Roman" pitchFamily="18" charset="0"/>
              </a:rPr>
              <a:t>Ελεύθερες και δέσμιες </a:t>
            </a:r>
            <a:r>
              <a:rPr lang="el-GR" dirty="0" smtClean="0">
                <a:cs typeface="Times New Roman" pitchFamily="18" charset="0"/>
              </a:rPr>
              <a:t>μεταβλητές (1 από 5)</a:t>
            </a:r>
            <a:endParaRPr lang="el-GR" dirty="0"/>
          </a:p>
        </p:txBody>
      </p:sp>
      <p:sp>
        <p:nvSpPr>
          <p:cNvPr id="10" name="Rectangle 5" descr="Παρουσία μιας μεταβλητής συστοιχιών σε έναν ΚΣΤ, εννοούμε μια εμφάνιση του ονόματος της μεταβλητής μέσα στο δεδομένο ΚΣΤ. &#10;&#10;Μια μεταβλητή συστοιχιών Τ παρουσιάζεται μέσα σε ένα δεδομένο ΚΣΤ είτε &#10; (α) στα πλαίσια μιας αναφοράς γνωρίσματος με τη μορφή Τ τελεία Α (όπου Α είναι ένα γνώρισμα της σχέσης την οποία έχει πεδίο τιμών η Τ), είτε &#10; (β) είναι η μεταβλητή που ακολουθεί αμέσως μετά από έναν από τους ποσοδείκτες EXISTS (υπάρχει) και FORALL (για όλα).&#10;"/>
          <p:cNvSpPr>
            <a:spLocks noChangeArrowheads="1"/>
          </p:cNvSpPr>
          <p:nvPr/>
        </p:nvSpPr>
        <p:spPr bwMode="auto">
          <a:xfrm>
            <a:off x="467544" y="1484784"/>
            <a:ext cx="8208912"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r>
              <a:rPr lang="el-GR" sz="2400" b="1" dirty="0" smtClean="0">
                <a:solidFill>
                  <a:schemeClr val="accent1"/>
                </a:solidFill>
                <a:cs typeface="Times New Roman" pitchFamily="18" charset="0"/>
              </a:rPr>
              <a:t>Παρουσία μιας μεταβλητής συστοιχιών</a:t>
            </a:r>
            <a:r>
              <a:rPr lang="el-GR" sz="2400" dirty="0" smtClean="0">
                <a:cs typeface="Times New Roman" pitchFamily="18" charset="0"/>
              </a:rPr>
              <a:t> σε έναν ΚΣΤ, εννοούμε μια εμφάνιση του ονόματος της μεταβλητής μέσα στο δεδομένο ΚΣΤ. </a:t>
            </a:r>
            <a:endParaRPr lang="el-GR" sz="2400" dirty="0" smtClean="0"/>
          </a:p>
          <a:p>
            <a:pPr algn="just" eaLnBrk="0" hangingPunct="0"/>
            <a:endParaRPr lang="el-GR" sz="2400" dirty="0" smtClean="0"/>
          </a:p>
          <a:p>
            <a:pPr algn="just" eaLnBrk="0" hangingPunct="0"/>
            <a:r>
              <a:rPr lang="el-GR" sz="2400" dirty="0" smtClean="0">
                <a:cs typeface="Times New Roman" pitchFamily="18" charset="0"/>
              </a:rPr>
              <a:t>Μια μεταβλητή συστοιχιών </a:t>
            </a:r>
            <a:r>
              <a:rPr lang="en-US" sz="2400" dirty="0" smtClean="0">
                <a:cs typeface="Times New Roman" pitchFamily="18" charset="0"/>
              </a:rPr>
              <a:t>Τ</a:t>
            </a:r>
            <a:r>
              <a:rPr lang="el-GR" sz="2400" dirty="0" smtClean="0">
                <a:cs typeface="Times New Roman" pitchFamily="18" charset="0"/>
              </a:rPr>
              <a:t> παρουσιάζεται μέσα σε ένα δεδομένο ΚΣΤ είτε </a:t>
            </a:r>
            <a:endParaRPr lang="el-GR" sz="2400" dirty="0" smtClean="0"/>
          </a:p>
          <a:p>
            <a:pPr algn="just" eaLnBrk="0" hangingPunct="0"/>
            <a:r>
              <a:rPr lang="el-GR" sz="2400" dirty="0" smtClean="0"/>
              <a:t>	</a:t>
            </a:r>
            <a:r>
              <a:rPr lang="el-GR" sz="2400" dirty="0" smtClean="0">
                <a:cs typeface="Times New Roman" pitchFamily="18" charset="0"/>
              </a:rPr>
              <a:t>(α) στα πλαίσια μιας αναφοράς γνωρίσματος με τη μορφή Τ.Α (όπου Α είναι ένα γνώρισμα της σχέσης την οποία έχει πεδίο τιμών η Τ), είτε </a:t>
            </a:r>
            <a:endParaRPr lang="el-GR" sz="2400" dirty="0" smtClean="0"/>
          </a:p>
          <a:p>
            <a:pPr algn="just" eaLnBrk="0" hangingPunct="0"/>
            <a:r>
              <a:rPr lang="el-GR" sz="2400" dirty="0" smtClean="0"/>
              <a:t>	</a:t>
            </a:r>
            <a:r>
              <a:rPr lang="el-GR" sz="2400" dirty="0" smtClean="0">
                <a:cs typeface="Times New Roman" pitchFamily="18" charset="0"/>
              </a:rPr>
              <a:t>(β) είναι η μεταβλητή που ακολουθεί αμέσως μετά από έναν από τους </a:t>
            </a:r>
            <a:r>
              <a:rPr lang="el-GR" sz="2400" dirty="0" err="1" smtClean="0">
                <a:cs typeface="Times New Roman" pitchFamily="18" charset="0"/>
              </a:rPr>
              <a:t>ποσοδείκτες</a:t>
            </a:r>
            <a:r>
              <a:rPr lang="el-GR" sz="2400" dirty="0" smtClean="0">
                <a:cs typeface="Times New Roman" pitchFamily="18" charset="0"/>
              </a:rPr>
              <a:t> </a:t>
            </a:r>
            <a:r>
              <a:rPr lang="el-GR" sz="2400" b="1" dirty="0" smtClean="0">
                <a:solidFill>
                  <a:srgbClr val="FF66FF"/>
                </a:solidFill>
                <a:cs typeface="Times New Roman" pitchFamily="18" charset="0"/>
              </a:rPr>
              <a:t>EXISTS</a:t>
            </a:r>
            <a:r>
              <a:rPr lang="el-GR" sz="2400" dirty="0" smtClean="0">
                <a:cs typeface="Times New Roman" pitchFamily="18" charset="0"/>
              </a:rPr>
              <a:t> (υπάρχει) και </a:t>
            </a:r>
            <a:r>
              <a:rPr lang="el-GR" sz="2400" b="1" dirty="0" smtClean="0">
                <a:solidFill>
                  <a:srgbClr val="FF66FF"/>
                </a:solidFill>
                <a:cs typeface="Times New Roman" pitchFamily="18" charset="0"/>
              </a:rPr>
              <a:t>FORALL</a:t>
            </a:r>
            <a:r>
              <a:rPr lang="el-GR" sz="2400" dirty="0" smtClean="0">
                <a:cs typeface="Times New Roman" pitchFamily="18" charset="0"/>
              </a:rPr>
              <a:t> (για όλα).</a:t>
            </a:r>
            <a:endParaRPr lang="el-GR" sz="2400" dirty="0">
              <a:cs typeface="Times New Roman" pitchFamily="18" charset="0"/>
            </a:endParaRPr>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Σχεσιακός λογισμός</a:t>
            </a:r>
            <a:r>
              <a:rPr lang="en-GB" sz="1400" dirty="0"/>
              <a:t> I</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16</a:t>
            </a:fld>
            <a:endParaRPr lang="el-GR" dirty="0"/>
          </a:p>
        </p:txBody>
      </p:sp>
    </p:spTree>
    <p:custDataLst>
      <p:tags r:id="rId1"/>
    </p:custDataLst>
    <p:extLst>
      <p:ext uri="{BB962C8B-B14F-4D97-AF65-F5344CB8AC3E}">
        <p14:creationId xmlns:p14="http://schemas.microsoft.com/office/powerpoint/2010/main" val="1709911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
          <p:cNvSpPr>
            <a:spLocks noGrp="1" noChangeArrowheads="1"/>
          </p:cNvSpPr>
          <p:nvPr>
            <p:ph type="title"/>
          </p:nvPr>
        </p:nvSpPr>
        <p:spPr>
          <a:xfrm>
            <a:off x="467544" y="8285"/>
            <a:ext cx="8352928" cy="1260475"/>
          </a:xfrm>
        </p:spPr>
        <p:txBody>
          <a:bodyPr>
            <a:noAutofit/>
          </a:bodyPr>
          <a:lstStyle/>
          <a:p>
            <a:r>
              <a:rPr lang="el-GR" dirty="0" smtClean="0">
                <a:cs typeface="Times New Roman" pitchFamily="18" charset="0"/>
              </a:rPr>
              <a:t>Ελεύθερες και δέσμιες μεταβλητές (2 από 5)</a:t>
            </a:r>
            <a:endParaRPr lang="el-GR" dirty="0">
              <a:latin typeface="+mn-lt"/>
              <a:cs typeface="Times New Roman" pitchFamily="18" charset="0"/>
            </a:endParaRPr>
          </a:p>
        </p:txBody>
      </p:sp>
      <p:sp>
        <p:nvSpPr>
          <p:cNvPr id="10" name="TextBox 4" descr=" Μέσα σε μια απλή σύγκριση, όπως η “T τελεία A μικρότερο του U τελεία A”, όλες οι παρουσίες είναι ελεύθερες.&#10;&#10; Οι παρουσίες στους ΚΣΤ, “f” και “NOT f” είναι ελεύθερες ή δέσμιες, ανάλογα με το αν είναι ελεύθερες ή δέσμιες στην f. Οι παρουσίες στους ΚΣΤ  “f AND g”, “f OR g” και “IF f THEN g” είναι ελεύθερες ή δέσμιες, ανάλογα με το αν είναι ελεύθερες ή δέσμιες στην f ή στην g.&#10;&#10; Οι παρουσίες της Τ που είναι ελεύθερες στην f είναι δέσμιες στους ΚΣΤ “EXISTS T, f” και “FORALL T, f”. Οι άλλες παρουσίες στην f είναι ελεύθερες ή δέσμιες σε αυτούς τους ΚΣΤ, ανάλογα με το αν είναι ελεύθερες ή δέσμιες στην f.&#10;"/>
          <p:cNvSpPr txBox="1">
            <a:spLocks noChangeArrowheads="1"/>
          </p:cNvSpPr>
          <p:nvPr>
            <p:custDataLst>
              <p:tags r:id="rId2"/>
            </p:custDataLst>
          </p:nvPr>
        </p:nvSpPr>
        <p:spPr bwMode="auto">
          <a:xfrm>
            <a:off x="467544" y="1340768"/>
            <a:ext cx="8174484"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541338" indent="-342900" algn="just" eaLnBrk="0" hangingPunct="0">
              <a:buFont typeface="Wingdings" pitchFamily="2" charset="2"/>
              <a:buChar char="§"/>
              <a:tabLst>
                <a:tab pos="381000" algn="l"/>
              </a:tabLst>
            </a:pPr>
            <a:r>
              <a:rPr lang="el-GR" sz="2400" dirty="0"/>
              <a:t> Μέσα </a:t>
            </a:r>
            <a:r>
              <a:rPr lang="el-GR" sz="2400" dirty="0">
                <a:cs typeface="Times New Roman" pitchFamily="18" charset="0"/>
              </a:rPr>
              <a:t>σε μια απλή σύγκριση, όπως η “</a:t>
            </a:r>
            <a:r>
              <a:rPr lang="en-GB" sz="2400" dirty="0">
                <a:solidFill>
                  <a:schemeClr val="accent1"/>
                </a:solidFill>
                <a:cs typeface="Times New Roman" pitchFamily="18" charset="0"/>
              </a:rPr>
              <a:t>T</a:t>
            </a:r>
            <a:r>
              <a:rPr lang="el-GR" sz="2400" dirty="0">
                <a:solidFill>
                  <a:schemeClr val="accent1"/>
                </a:solidFill>
                <a:cs typeface="Times New Roman" pitchFamily="18" charset="0"/>
              </a:rPr>
              <a:t>.</a:t>
            </a:r>
            <a:r>
              <a:rPr lang="en-GB" sz="2400" dirty="0">
                <a:solidFill>
                  <a:schemeClr val="accent1"/>
                </a:solidFill>
                <a:cs typeface="Times New Roman" pitchFamily="18" charset="0"/>
              </a:rPr>
              <a:t>A</a:t>
            </a:r>
            <a:r>
              <a:rPr lang="el-GR" sz="2400" dirty="0">
                <a:solidFill>
                  <a:schemeClr val="accent1"/>
                </a:solidFill>
                <a:cs typeface="Times New Roman" pitchFamily="18" charset="0"/>
              </a:rPr>
              <a:t> &lt; </a:t>
            </a:r>
            <a:r>
              <a:rPr lang="en-GB" sz="2400" dirty="0">
                <a:solidFill>
                  <a:schemeClr val="accent1"/>
                </a:solidFill>
                <a:cs typeface="Times New Roman" pitchFamily="18" charset="0"/>
              </a:rPr>
              <a:t>U</a:t>
            </a:r>
            <a:r>
              <a:rPr lang="el-GR" sz="2400" dirty="0">
                <a:solidFill>
                  <a:schemeClr val="accent1"/>
                </a:solidFill>
                <a:cs typeface="Times New Roman" pitchFamily="18" charset="0"/>
              </a:rPr>
              <a:t>.</a:t>
            </a:r>
            <a:r>
              <a:rPr lang="en-GB" sz="2400" dirty="0">
                <a:solidFill>
                  <a:schemeClr val="accent1"/>
                </a:solidFill>
                <a:cs typeface="Times New Roman" pitchFamily="18" charset="0"/>
              </a:rPr>
              <a:t>A</a:t>
            </a:r>
            <a:r>
              <a:rPr lang="el-GR" sz="2400" dirty="0">
                <a:cs typeface="Times New Roman" pitchFamily="18" charset="0"/>
              </a:rPr>
              <a:t>”, όλες οι παρουσίες είναι </a:t>
            </a:r>
            <a:r>
              <a:rPr lang="el-GR" sz="2400" dirty="0">
                <a:solidFill>
                  <a:srgbClr val="FF66FF"/>
                </a:solidFill>
                <a:cs typeface="Times New Roman" pitchFamily="18" charset="0"/>
              </a:rPr>
              <a:t>ελεύθερες</a:t>
            </a:r>
            <a:r>
              <a:rPr lang="el-GR" sz="2400" dirty="0">
                <a:cs typeface="Times New Roman" pitchFamily="18" charset="0"/>
              </a:rPr>
              <a:t>.</a:t>
            </a:r>
            <a:endParaRPr lang="el-GR" sz="2400" dirty="0"/>
          </a:p>
          <a:p>
            <a:pPr marL="541338" indent="-342900" algn="just" eaLnBrk="0" hangingPunct="0">
              <a:buFont typeface="Wingdings" pitchFamily="2" charset="2"/>
              <a:buChar char="§"/>
              <a:tabLst>
                <a:tab pos="381000" algn="l"/>
              </a:tabLst>
            </a:pPr>
            <a:endParaRPr lang="el-GR" sz="2400" dirty="0"/>
          </a:p>
          <a:p>
            <a:pPr marL="541338" indent="-342900" algn="just" eaLnBrk="0" hangingPunct="0">
              <a:buFont typeface="Wingdings" pitchFamily="2" charset="2"/>
              <a:buChar char="§"/>
              <a:tabLst>
                <a:tab pos="381000" algn="l"/>
              </a:tabLst>
            </a:pPr>
            <a:r>
              <a:rPr lang="el-GR" sz="2400" dirty="0">
                <a:cs typeface="Times New Roman" pitchFamily="18" charset="0"/>
              </a:rPr>
              <a:t> Οι παρουσίες στους ΚΣΤ “</a:t>
            </a:r>
            <a:r>
              <a:rPr lang="el-GR" sz="2400" dirty="0">
                <a:solidFill>
                  <a:schemeClr val="accent1"/>
                </a:solidFill>
                <a:cs typeface="Times New Roman" pitchFamily="18" charset="0"/>
              </a:rPr>
              <a:t>(</a:t>
            </a:r>
            <a:r>
              <a:rPr lang="en-GB" sz="2400" dirty="0">
                <a:solidFill>
                  <a:schemeClr val="accent1"/>
                </a:solidFill>
                <a:cs typeface="Times New Roman" pitchFamily="18" charset="0"/>
              </a:rPr>
              <a:t>f</a:t>
            </a:r>
            <a:r>
              <a:rPr lang="el-GR" sz="2400" dirty="0">
                <a:solidFill>
                  <a:schemeClr val="accent1"/>
                </a:solidFill>
                <a:cs typeface="Times New Roman" pitchFamily="18" charset="0"/>
              </a:rPr>
              <a:t>)</a:t>
            </a:r>
            <a:r>
              <a:rPr lang="el-GR" sz="2400" dirty="0">
                <a:cs typeface="Times New Roman" pitchFamily="18" charset="0"/>
              </a:rPr>
              <a:t>” και “</a:t>
            </a:r>
            <a:r>
              <a:rPr lang="en-GB" sz="2400" dirty="0">
                <a:solidFill>
                  <a:schemeClr val="accent1"/>
                </a:solidFill>
                <a:cs typeface="Times New Roman" pitchFamily="18" charset="0"/>
              </a:rPr>
              <a:t>NOT</a:t>
            </a:r>
            <a:r>
              <a:rPr lang="el-GR" sz="2400" dirty="0">
                <a:solidFill>
                  <a:schemeClr val="accent1"/>
                </a:solidFill>
                <a:cs typeface="Times New Roman" pitchFamily="18" charset="0"/>
              </a:rPr>
              <a:t> </a:t>
            </a:r>
            <a:r>
              <a:rPr lang="en-GB" sz="2400" dirty="0">
                <a:solidFill>
                  <a:schemeClr val="accent1"/>
                </a:solidFill>
                <a:cs typeface="Times New Roman" pitchFamily="18" charset="0"/>
              </a:rPr>
              <a:t>f</a:t>
            </a:r>
            <a:r>
              <a:rPr lang="el-GR" sz="2400" dirty="0">
                <a:cs typeface="Times New Roman" pitchFamily="18" charset="0"/>
              </a:rPr>
              <a:t>” είναι </a:t>
            </a:r>
            <a:r>
              <a:rPr lang="el-GR" sz="2400" dirty="0">
                <a:solidFill>
                  <a:srgbClr val="FF66FF"/>
                </a:solidFill>
                <a:cs typeface="Times New Roman" pitchFamily="18" charset="0"/>
              </a:rPr>
              <a:t>ελεύθερες</a:t>
            </a:r>
            <a:r>
              <a:rPr lang="el-GR" sz="2400" dirty="0">
                <a:cs typeface="Times New Roman" pitchFamily="18" charset="0"/>
              </a:rPr>
              <a:t> ή </a:t>
            </a:r>
            <a:r>
              <a:rPr lang="el-GR" sz="2400" dirty="0">
                <a:solidFill>
                  <a:srgbClr val="FF66FF"/>
                </a:solidFill>
                <a:cs typeface="Times New Roman" pitchFamily="18" charset="0"/>
              </a:rPr>
              <a:t>δέσμιες</a:t>
            </a:r>
            <a:r>
              <a:rPr lang="el-GR" sz="2400" dirty="0">
                <a:cs typeface="Times New Roman" pitchFamily="18" charset="0"/>
              </a:rPr>
              <a:t>, ανάλογα με το αν είναι </a:t>
            </a:r>
            <a:r>
              <a:rPr lang="el-GR" sz="2400" dirty="0">
                <a:solidFill>
                  <a:srgbClr val="FF66FF"/>
                </a:solidFill>
                <a:cs typeface="Times New Roman" pitchFamily="18" charset="0"/>
              </a:rPr>
              <a:t>ελεύθερες</a:t>
            </a:r>
            <a:r>
              <a:rPr lang="el-GR" sz="2400" dirty="0">
                <a:cs typeface="Times New Roman" pitchFamily="18" charset="0"/>
              </a:rPr>
              <a:t> ή </a:t>
            </a:r>
            <a:r>
              <a:rPr lang="el-GR" sz="2400" dirty="0">
                <a:solidFill>
                  <a:srgbClr val="FF66FF"/>
                </a:solidFill>
                <a:cs typeface="Times New Roman" pitchFamily="18" charset="0"/>
              </a:rPr>
              <a:t>δέσμιες</a:t>
            </a:r>
            <a:r>
              <a:rPr lang="el-GR" sz="2400" dirty="0">
                <a:cs typeface="Times New Roman" pitchFamily="18" charset="0"/>
              </a:rPr>
              <a:t> στην </a:t>
            </a:r>
            <a:r>
              <a:rPr lang="en-GB" sz="2400" dirty="0">
                <a:solidFill>
                  <a:schemeClr val="accent1"/>
                </a:solidFill>
                <a:cs typeface="Times New Roman" pitchFamily="18" charset="0"/>
              </a:rPr>
              <a:t>f</a:t>
            </a:r>
            <a:r>
              <a:rPr lang="el-GR" sz="2400" dirty="0">
                <a:cs typeface="Times New Roman" pitchFamily="18" charset="0"/>
              </a:rPr>
              <a:t>. Οι παρουσίες στους ΚΣΤ  “</a:t>
            </a:r>
            <a:r>
              <a:rPr lang="en-GB" sz="2400" dirty="0">
                <a:solidFill>
                  <a:schemeClr val="accent1"/>
                </a:solidFill>
                <a:cs typeface="Times New Roman" pitchFamily="18" charset="0"/>
              </a:rPr>
              <a:t>f</a:t>
            </a:r>
            <a:r>
              <a:rPr lang="el-GR" sz="2400" dirty="0">
                <a:solidFill>
                  <a:schemeClr val="accent1"/>
                </a:solidFill>
                <a:cs typeface="Times New Roman" pitchFamily="18" charset="0"/>
              </a:rPr>
              <a:t> </a:t>
            </a:r>
            <a:r>
              <a:rPr lang="en-GB" sz="2400" dirty="0">
                <a:solidFill>
                  <a:schemeClr val="accent1"/>
                </a:solidFill>
                <a:cs typeface="Times New Roman" pitchFamily="18" charset="0"/>
              </a:rPr>
              <a:t>AND</a:t>
            </a:r>
            <a:r>
              <a:rPr lang="el-GR" sz="2400" dirty="0">
                <a:solidFill>
                  <a:schemeClr val="accent1"/>
                </a:solidFill>
                <a:cs typeface="Times New Roman" pitchFamily="18" charset="0"/>
              </a:rPr>
              <a:t> </a:t>
            </a:r>
            <a:r>
              <a:rPr lang="en-GB" sz="2400" dirty="0">
                <a:solidFill>
                  <a:schemeClr val="accent1"/>
                </a:solidFill>
                <a:cs typeface="Times New Roman" pitchFamily="18" charset="0"/>
              </a:rPr>
              <a:t>g</a:t>
            </a:r>
            <a:r>
              <a:rPr lang="el-GR" sz="2400" dirty="0">
                <a:cs typeface="Times New Roman" pitchFamily="18" charset="0"/>
              </a:rPr>
              <a:t>”, “</a:t>
            </a:r>
            <a:r>
              <a:rPr lang="en-GB" sz="2400" dirty="0">
                <a:solidFill>
                  <a:schemeClr val="accent1"/>
                </a:solidFill>
                <a:cs typeface="Times New Roman" pitchFamily="18" charset="0"/>
              </a:rPr>
              <a:t>f</a:t>
            </a:r>
            <a:r>
              <a:rPr lang="el-GR" sz="2400" dirty="0">
                <a:solidFill>
                  <a:schemeClr val="accent1"/>
                </a:solidFill>
                <a:cs typeface="Times New Roman" pitchFamily="18" charset="0"/>
              </a:rPr>
              <a:t> </a:t>
            </a:r>
            <a:r>
              <a:rPr lang="en-GB" sz="2400" dirty="0">
                <a:solidFill>
                  <a:schemeClr val="accent1"/>
                </a:solidFill>
                <a:cs typeface="Times New Roman" pitchFamily="18" charset="0"/>
              </a:rPr>
              <a:t>OR</a:t>
            </a:r>
            <a:r>
              <a:rPr lang="el-GR" sz="2400" dirty="0">
                <a:solidFill>
                  <a:schemeClr val="accent1"/>
                </a:solidFill>
                <a:cs typeface="Times New Roman" pitchFamily="18" charset="0"/>
              </a:rPr>
              <a:t> </a:t>
            </a:r>
            <a:r>
              <a:rPr lang="en-GB" sz="2400" dirty="0">
                <a:solidFill>
                  <a:schemeClr val="accent1"/>
                </a:solidFill>
                <a:cs typeface="Times New Roman" pitchFamily="18" charset="0"/>
              </a:rPr>
              <a:t>g</a:t>
            </a:r>
            <a:r>
              <a:rPr lang="el-GR" sz="2400" dirty="0">
                <a:cs typeface="Times New Roman" pitchFamily="18" charset="0"/>
              </a:rPr>
              <a:t>” και “</a:t>
            </a:r>
            <a:r>
              <a:rPr lang="en-GB" sz="2400" dirty="0">
                <a:solidFill>
                  <a:schemeClr val="accent1"/>
                </a:solidFill>
                <a:cs typeface="Times New Roman" pitchFamily="18" charset="0"/>
              </a:rPr>
              <a:t>IF</a:t>
            </a:r>
            <a:r>
              <a:rPr lang="el-GR" sz="2400" dirty="0">
                <a:solidFill>
                  <a:schemeClr val="accent1"/>
                </a:solidFill>
                <a:cs typeface="Times New Roman" pitchFamily="18" charset="0"/>
              </a:rPr>
              <a:t> </a:t>
            </a:r>
            <a:r>
              <a:rPr lang="en-GB" sz="2400" dirty="0">
                <a:solidFill>
                  <a:schemeClr val="accent1"/>
                </a:solidFill>
                <a:cs typeface="Times New Roman" pitchFamily="18" charset="0"/>
              </a:rPr>
              <a:t>f</a:t>
            </a:r>
            <a:r>
              <a:rPr lang="el-GR" sz="2400" dirty="0">
                <a:solidFill>
                  <a:schemeClr val="accent1"/>
                </a:solidFill>
                <a:cs typeface="Times New Roman" pitchFamily="18" charset="0"/>
              </a:rPr>
              <a:t> </a:t>
            </a:r>
            <a:r>
              <a:rPr lang="en-GB" sz="2400" dirty="0">
                <a:solidFill>
                  <a:schemeClr val="accent1"/>
                </a:solidFill>
                <a:cs typeface="Times New Roman" pitchFamily="18" charset="0"/>
              </a:rPr>
              <a:t>THEN</a:t>
            </a:r>
            <a:r>
              <a:rPr lang="el-GR" sz="2400" dirty="0">
                <a:solidFill>
                  <a:schemeClr val="accent1"/>
                </a:solidFill>
                <a:cs typeface="Times New Roman" pitchFamily="18" charset="0"/>
              </a:rPr>
              <a:t> </a:t>
            </a:r>
            <a:r>
              <a:rPr lang="en-GB" sz="2400" dirty="0">
                <a:solidFill>
                  <a:schemeClr val="accent1"/>
                </a:solidFill>
                <a:cs typeface="Times New Roman" pitchFamily="18" charset="0"/>
              </a:rPr>
              <a:t>g</a:t>
            </a:r>
            <a:r>
              <a:rPr lang="el-GR" sz="2400" dirty="0">
                <a:cs typeface="Times New Roman" pitchFamily="18" charset="0"/>
              </a:rPr>
              <a:t>” είναι </a:t>
            </a:r>
            <a:r>
              <a:rPr lang="el-GR" sz="2400" dirty="0">
                <a:solidFill>
                  <a:srgbClr val="FF66FF"/>
                </a:solidFill>
                <a:cs typeface="Times New Roman" pitchFamily="18" charset="0"/>
              </a:rPr>
              <a:t>ελεύθερες</a:t>
            </a:r>
            <a:r>
              <a:rPr lang="el-GR" sz="2400" dirty="0">
                <a:cs typeface="Times New Roman" pitchFamily="18" charset="0"/>
              </a:rPr>
              <a:t> ή </a:t>
            </a:r>
            <a:r>
              <a:rPr lang="el-GR" sz="2400" dirty="0">
                <a:solidFill>
                  <a:srgbClr val="FF66FF"/>
                </a:solidFill>
                <a:cs typeface="Times New Roman" pitchFamily="18" charset="0"/>
              </a:rPr>
              <a:t>δέσμιες</a:t>
            </a:r>
            <a:r>
              <a:rPr lang="el-GR" sz="2400" dirty="0">
                <a:cs typeface="Times New Roman" pitchFamily="18" charset="0"/>
              </a:rPr>
              <a:t>, ανάλογα με το αν είναι </a:t>
            </a:r>
            <a:r>
              <a:rPr lang="el-GR" sz="2400" dirty="0">
                <a:solidFill>
                  <a:srgbClr val="FF66FF"/>
                </a:solidFill>
                <a:cs typeface="Times New Roman" pitchFamily="18" charset="0"/>
              </a:rPr>
              <a:t>ελεύθερες</a:t>
            </a:r>
            <a:r>
              <a:rPr lang="el-GR" sz="2400" dirty="0">
                <a:cs typeface="Times New Roman" pitchFamily="18" charset="0"/>
              </a:rPr>
              <a:t> ή </a:t>
            </a:r>
            <a:r>
              <a:rPr lang="el-GR" sz="2400" dirty="0">
                <a:solidFill>
                  <a:srgbClr val="FF66FF"/>
                </a:solidFill>
                <a:cs typeface="Times New Roman" pitchFamily="18" charset="0"/>
              </a:rPr>
              <a:t>δέσμιες</a:t>
            </a:r>
            <a:r>
              <a:rPr lang="el-GR" sz="2400" dirty="0">
                <a:cs typeface="Times New Roman" pitchFamily="18" charset="0"/>
              </a:rPr>
              <a:t> στην </a:t>
            </a:r>
            <a:r>
              <a:rPr lang="en-GB" sz="2400" dirty="0">
                <a:solidFill>
                  <a:schemeClr val="accent1"/>
                </a:solidFill>
                <a:cs typeface="Times New Roman" pitchFamily="18" charset="0"/>
              </a:rPr>
              <a:t>f</a:t>
            </a:r>
            <a:r>
              <a:rPr lang="el-GR" sz="2400" dirty="0">
                <a:solidFill>
                  <a:schemeClr val="accent1"/>
                </a:solidFill>
                <a:cs typeface="Times New Roman" pitchFamily="18" charset="0"/>
              </a:rPr>
              <a:t> </a:t>
            </a:r>
            <a:r>
              <a:rPr lang="el-GR" sz="2400" dirty="0">
                <a:cs typeface="Times New Roman" pitchFamily="18" charset="0"/>
              </a:rPr>
              <a:t>ή στην </a:t>
            </a:r>
            <a:r>
              <a:rPr lang="en-GB" sz="2400" dirty="0">
                <a:solidFill>
                  <a:schemeClr val="accent1"/>
                </a:solidFill>
                <a:cs typeface="Times New Roman" pitchFamily="18" charset="0"/>
              </a:rPr>
              <a:t>g</a:t>
            </a:r>
            <a:r>
              <a:rPr lang="el-GR" sz="2400" dirty="0">
                <a:cs typeface="Times New Roman" pitchFamily="18" charset="0"/>
              </a:rPr>
              <a:t>.</a:t>
            </a:r>
            <a:endParaRPr lang="el-GR" sz="2400" dirty="0"/>
          </a:p>
          <a:p>
            <a:pPr marL="541338" indent="-342900" algn="just" eaLnBrk="0" hangingPunct="0">
              <a:buFont typeface="Wingdings" pitchFamily="2" charset="2"/>
              <a:buChar char="§"/>
              <a:tabLst>
                <a:tab pos="381000" algn="l"/>
              </a:tabLst>
            </a:pPr>
            <a:endParaRPr lang="el-GR" sz="2400" dirty="0"/>
          </a:p>
          <a:p>
            <a:pPr marL="541338" indent="-342900" algn="just" eaLnBrk="0" hangingPunct="0">
              <a:buFont typeface="Wingdings" pitchFamily="2" charset="2"/>
              <a:buChar char="§"/>
              <a:tabLst>
                <a:tab pos="381000" algn="l"/>
              </a:tabLst>
            </a:pPr>
            <a:r>
              <a:rPr lang="el-GR" sz="2400" dirty="0">
                <a:cs typeface="Times New Roman" pitchFamily="18" charset="0"/>
              </a:rPr>
              <a:t> Οι παρουσίες της Τ που είναι </a:t>
            </a:r>
            <a:r>
              <a:rPr lang="el-GR" sz="2400" dirty="0">
                <a:solidFill>
                  <a:srgbClr val="FF66FF"/>
                </a:solidFill>
                <a:cs typeface="Times New Roman" pitchFamily="18" charset="0"/>
              </a:rPr>
              <a:t>ελεύθερες</a:t>
            </a:r>
            <a:r>
              <a:rPr lang="el-GR" sz="2400" dirty="0">
                <a:cs typeface="Times New Roman" pitchFamily="18" charset="0"/>
              </a:rPr>
              <a:t> στην </a:t>
            </a:r>
            <a:r>
              <a:rPr lang="en-GB" sz="2400" dirty="0">
                <a:solidFill>
                  <a:schemeClr val="accent1"/>
                </a:solidFill>
                <a:cs typeface="Times New Roman" pitchFamily="18" charset="0"/>
              </a:rPr>
              <a:t>f</a:t>
            </a:r>
            <a:r>
              <a:rPr lang="el-GR" sz="2400" dirty="0">
                <a:solidFill>
                  <a:schemeClr val="accent1"/>
                </a:solidFill>
                <a:cs typeface="Times New Roman" pitchFamily="18" charset="0"/>
              </a:rPr>
              <a:t> </a:t>
            </a:r>
            <a:r>
              <a:rPr lang="el-GR" sz="2400" dirty="0">
                <a:cs typeface="Times New Roman" pitchFamily="18" charset="0"/>
              </a:rPr>
              <a:t>είναι </a:t>
            </a:r>
            <a:r>
              <a:rPr lang="el-GR" sz="2400" dirty="0">
                <a:solidFill>
                  <a:srgbClr val="FF66FF"/>
                </a:solidFill>
                <a:cs typeface="Times New Roman" pitchFamily="18" charset="0"/>
              </a:rPr>
              <a:t>δέσμιες</a:t>
            </a:r>
            <a:r>
              <a:rPr lang="el-GR" sz="2400" dirty="0">
                <a:cs typeface="Times New Roman" pitchFamily="18" charset="0"/>
              </a:rPr>
              <a:t> στους ΚΣΤ “</a:t>
            </a:r>
            <a:r>
              <a:rPr lang="en-GB" sz="2400" dirty="0">
                <a:solidFill>
                  <a:schemeClr val="accent1"/>
                </a:solidFill>
                <a:cs typeface="Times New Roman" pitchFamily="18" charset="0"/>
              </a:rPr>
              <a:t>EXISTS</a:t>
            </a:r>
            <a:r>
              <a:rPr lang="el-GR" sz="2400" dirty="0">
                <a:solidFill>
                  <a:schemeClr val="accent1"/>
                </a:solidFill>
                <a:cs typeface="Times New Roman" pitchFamily="18" charset="0"/>
              </a:rPr>
              <a:t> </a:t>
            </a:r>
            <a:r>
              <a:rPr lang="en-GB" sz="2400" dirty="0">
                <a:solidFill>
                  <a:schemeClr val="accent1"/>
                </a:solidFill>
                <a:cs typeface="Times New Roman" pitchFamily="18" charset="0"/>
              </a:rPr>
              <a:t>T</a:t>
            </a:r>
            <a:r>
              <a:rPr lang="el-GR" sz="2400" dirty="0">
                <a:solidFill>
                  <a:schemeClr val="accent1"/>
                </a:solidFill>
                <a:cs typeface="Times New Roman" pitchFamily="18" charset="0"/>
              </a:rPr>
              <a:t>(</a:t>
            </a:r>
            <a:r>
              <a:rPr lang="en-GB" sz="2400" dirty="0">
                <a:solidFill>
                  <a:schemeClr val="accent1"/>
                </a:solidFill>
                <a:cs typeface="Times New Roman" pitchFamily="18" charset="0"/>
              </a:rPr>
              <a:t>f</a:t>
            </a:r>
            <a:r>
              <a:rPr lang="el-GR" sz="2400" dirty="0">
                <a:solidFill>
                  <a:schemeClr val="accent1"/>
                </a:solidFill>
                <a:cs typeface="Times New Roman" pitchFamily="18" charset="0"/>
              </a:rPr>
              <a:t>)</a:t>
            </a:r>
            <a:r>
              <a:rPr lang="el-GR" sz="2400" dirty="0">
                <a:cs typeface="Times New Roman" pitchFamily="18" charset="0"/>
              </a:rPr>
              <a:t>” και “</a:t>
            </a:r>
            <a:r>
              <a:rPr lang="en-GB" sz="2400" dirty="0">
                <a:solidFill>
                  <a:schemeClr val="accent1"/>
                </a:solidFill>
                <a:cs typeface="Times New Roman" pitchFamily="18" charset="0"/>
              </a:rPr>
              <a:t>FORALL</a:t>
            </a:r>
            <a:r>
              <a:rPr lang="el-GR" sz="2400" dirty="0">
                <a:solidFill>
                  <a:schemeClr val="accent1"/>
                </a:solidFill>
                <a:cs typeface="Times New Roman" pitchFamily="18" charset="0"/>
              </a:rPr>
              <a:t> </a:t>
            </a:r>
            <a:r>
              <a:rPr lang="en-GB" sz="2400" dirty="0">
                <a:solidFill>
                  <a:schemeClr val="accent1"/>
                </a:solidFill>
                <a:cs typeface="Times New Roman" pitchFamily="18" charset="0"/>
              </a:rPr>
              <a:t>T</a:t>
            </a:r>
            <a:r>
              <a:rPr lang="el-GR" sz="2400" dirty="0">
                <a:solidFill>
                  <a:schemeClr val="accent1"/>
                </a:solidFill>
                <a:cs typeface="Times New Roman" pitchFamily="18" charset="0"/>
              </a:rPr>
              <a:t>(</a:t>
            </a:r>
            <a:r>
              <a:rPr lang="en-GB" sz="2400" dirty="0">
                <a:solidFill>
                  <a:schemeClr val="accent1"/>
                </a:solidFill>
                <a:cs typeface="Times New Roman" pitchFamily="18" charset="0"/>
              </a:rPr>
              <a:t>f</a:t>
            </a:r>
            <a:r>
              <a:rPr lang="el-GR" sz="2400" dirty="0">
                <a:solidFill>
                  <a:schemeClr val="accent1"/>
                </a:solidFill>
                <a:cs typeface="Times New Roman" pitchFamily="18" charset="0"/>
              </a:rPr>
              <a:t>)</a:t>
            </a:r>
            <a:r>
              <a:rPr lang="el-GR" sz="2400" dirty="0">
                <a:cs typeface="Times New Roman" pitchFamily="18" charset="0"/>
              </a:rPr>
              <a:t>”</a:t>
            </a:r>
            <a:r>
              <a:rPr lang="el-GR" sz="2400" dirty="0">
                <a:solidFill>
                  <a:schemeClr val="accent1"/>
                </a:solidFill>
                <a:cs typeface="Times New Roman" pitchFamily="18" charset="0"/>
              </a:rPr>
              <a:t>.</a:t>
            </a:r>
            <a:r>
              <a:rPr lang="el-GR" sz="2400" dirty="0">
                <a:cs typeface="Times New Roman" pitchFamily="18" charset="0"/>
              </a:rPr>
              <a:t> Οι άλλες παρουσίες στην </a:t>
            </a:r>
            <a:r>
              <a:rPr lang="en-GB" sz="2400" dirty="0">
                <a:cs typeface="Times New Roman" pitchFamily="18" charset="0"/>
              </a:rPr>
              <a:t>f</a:t>
            </a:r>
            <a:r>
              <a:rPr lang="el-GR" sz="2400" dirty="0">
                <a:cs typeface="Times New Roman" pitchFamily="18" charset="0"/>
              </a:rPr>
              <a:t> είναι </a:t>
            </a:r>
            <a:r>
              <a:rPr lang="el-GR" sz="2400" dirty="0">
                <a:solidFill>
                  <a:srgbClr val="FF66FF"/>
                </a:solidFill>
                <a:cs typeface="Times New Roman" pitchFamily="18" charset="0"/>
              </a:rPr>
              <a:t>ελεύθερες</a:t>
            </a:r>
            <a:r>
              <a:rPr lang="el-GR" sz="2400" dirty="0">
                <a:cs typeface="Times New Roman" pitchFamily="18" charset="0"/>
              </a:rPr>
              <a:t> ή </a:t>
            </a:r>
            <a:r>
              <a:rPr lang="el-GR" sz="2400" dirty="0">
                <a:solidFill>
                  <a:srgbClr val="FF66FF"/>
                </a:solidFill>
                <a:cs typeface="Times New Roman" pitchFamily="18" charset="0"/>
              </a:rPr>
              <a:t>δέσμιες</a:t>
            </a:r>
            <a:r>
              <a:rPr lang="el-GR" sz="2400" dirty="0">
                <a:cs typeface="Times New Roman" pitchFamily="18" charset="0"/>
              </a:rPr>
              <a:t> σε αυτούς τους </a:t>
            </a:r>
            <a:r>
              <a:rPr lang="el-GR" sz="2400" dirty="0">
                <a:solidFill>
                  <a:schemeClr val="accent1"/>
                </a:solidFill>
                <a:cs typeface="Times New Roman" pitchFamily="18" charset="0"/>
              </a:rPr>
              <a:t>ΚΣΤ</a:t>
            </a:r>
            <a:r>
              <a:rPr lang="el-GR" sz="2400" dirty="0">
                <a:cs typeface="Times New Roman" pitchFamily="18" charset="0"/>
              </a:rPr>
              <a:t>, </a:t>
            </a:r>
            <a:r>
              <a:rPr lang="el-GR" sz="2400" dirty="0">
                <a:solidFill>
                  <a:schemeClr val="accent1"/>
                </a:solidFill>
                <a:cs typeface="Times New Roman" pitchFamily="18" charset="0"/>
              </a:rPr>
              <a:t>ανάλογα</a:t>
            </a:r>
            <a:r>
              <a:rPr lang="el-GR" sz="2400" dirty="0">
                <a:cs typeface="Times New Roman" pitchFamily="18" charset="0"/>
              </a:rPr>
              <a:t> με το αν είναι </a:t>
            </a:r>
            <a:r>
              <a:rPr lang="el-GR" sz="2400" dirty="0">
                <a:solidFill>
                  <a:srgbClr val="FF66FF"/>
                </a:solidFill>
                <a:cs typeface="Times New Roman" pitchFamily="18" charset="0"/>
              </a:rPr>
              <a:t>ελεύθερες</a:t>
            </a:r>
            <a:r>
              <a:rPr lang="el-GR" sz="2400" dirty="0">
                <a:cs typeface="Times New Roman" pitchFamily="18" charset="0"/>
              </a:rPr>
              <a:t> ή </a:t>
            </a:r>
            <a:r>
              <a:rPr lang="el-GR" sz="2400" dirty="0">
                <a:solidFill>
                  <a:srgbClr val="FF66FF"/>
                </a:solidFill>
                <a:cs typeface="Times New Roman" pitchFamily="18" charset="0"/>
              </a:rPr>
              <a:t>δέσμιες</a:t>
            </a:r>
            <a:r>
              <a:rPr lang="el-GR" sz="2400" dirty="0">
                <a:cs typeface="Times New Roman" pitchFamily="18" charset="0"/>
              </a:rPr>
              <a:t> στην </a:t>
            </a:r>
            <a:r>
              <a:rPr lang="en-GB" sz="2400" dirty="0">
                <a:solidFill>
                  <a:schemeClr val="accent1"/>
                </a:solidFill>
                <a:cs typeface="Times New Roman" pitchFamily="18" charset="0"/>
              </a:rPr>
              <a:t>f</a:t>
            </a:r>
            <a:r>
              <a:rPr lang="el-GR" sz="2400" dirty="0" smtClean="0">
                <a:cs typeface="Times New Roman" pitchFamily="18" charset="0"/>
              </a:rPr>
              <a:t>.</a:t>
            </a:r>
            <a:endParaRPr lang="el-GR" sz="2400" dirty="0">
              <a:cs typeface="Times New Roman" pitchFamily="18" charset="0"/>
            </a:endParaRPr>
          </a:p>
        </p:txBody>
      </p:sp>
      <p:sp>
        <p:nvSpPr>
          <p:cNvPr id="1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Σχεσιακός λογισμός</a:t>
            </a:r>
            <a:r>
              <a:rPr lang="en-GB" sz="1400" dirty="0"/>
              <a:t> I</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17</a:t>
            </a:fld>
            <a:endParaRPr lang="el-GR" dirty="0"/>
          </a:p>
        </p:txBody>
      </p:sp>
    </p:spTree>
    <p:custDataLst>
      <p:tags r:id="rId1"/>
    </p:custDataLst>
    <p:extLst>
      <p:ext uri="{BB962C8B-B14F-4D97-AF65-F5344CB8AC3E}">
        <p14:creationId xmlns:p14="http://schemas.microsoft.com/office/powerpoint/2010/main" val="38887757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395536" y="116632"/>
            <a:ext cx="8291264" cy="1290067"/>
          </a:xfrm>
        </p:spPr>
        <p:txBody>
          <a:bodyPr>
            <a:noAutofit/>
          </a:bodyPr>
          <a:lstStyle/>
          <a:p>
            <a:pPr algn="ctr"/>
            <a:r>
              <a:rPr lang="el-GR" sz="4400" dirty="0">
                <a:cs typeface="Times New Roman" pitchFamily="18" charset="0"/>
              </a:rPr>
              <a:t>Ελεύθερες και δέσμιες μεταβλητές </a:t>
            </a:r>
            <a:r>
              <a:rPr lang="el-GR" sz="4400" dirty="0" smtClean="0">
                <a:cs typeface="Times New Roman" pitchFamily="18" charset="0"/>
              </a:rPr>
              <a:t>(3 </a:t>
            </a:r>
            <a:r>
              <a:rPr lang="el-GR" sz="4400" dirty="0">
                <a:cs typeface="Times New Roman" pitchFamily="18" charset="0"/>
              </a:rPr>
              <a:t>από 5)</a:t>
            </a:r>
            <a:endParaRPr lang="el-GR" sz="4400" dirty="0">
              <a:latin typeface="+mn-lt"/>
            </a:endParaRPr>
          </a:p>
        </p:txBody>
      </p:sp>
      <p:sp>
        <p:nvSpPr>
          <p:cNvPr id="2" name="Ορθογώνιο 1" descr="Παραδείγματα:&#10;Είναι ελέυθερες ή δέσμιες οι παρουσίες SX, PX και SPX στους παρακάτω ΚΣΤ,&#10;&#10;1. SX τελεία S# ίσο με ‘S1’,&#10;&#10;2. SX τελεία S# ίσο με SPX τελέια S#,&#10;&#10;3. SPX τελεία P#, ¹ PX τελεία P#.&#10;&#10;&#10;Όλες οι παρουσίες SX, PX και SPX είναι ελεύθερες.&#10;"/>
          <p:cNvSpPr/>
          <p:nvPr/>
        </p:nvSpPr>
        <p:spPr>
          <a:xfrm>
            <a:off x="467544" y="1568981"/>
            <a:ext cx="8219256" cy="4524315"/>
          </a:xfrm>
          <a:prstGeom prst="rect">
            <a:avLst/>
          </a:prstGeom>
        </p:spPr>
        <p:txBody>
          <a:bodyPr wrap="square">
            <a:spAutoFit/>
          </a:bodyPr>
          <a:lstStyle/>
          <a:p>
            <a:pPr algn="just"/>
            <a:r>
              <a:rPr lang="el-GR" sz="2400" u="sng" dirty="0">
                <a:solidFill>
                  <a:srgbClr val="7030A0"/>
                </a:solidFill>
                <a:cs typeface="Times New Roman" pitchFamily="18" charset="0"/>
              </a:rPr>
              <a:t>Παραδείγματα</a:t>
            </a:r>
            <a:r>
              <a:rPr lang="el-GR" sz="2400" dirty="0">
                <a:solidFill>
                  <a:srgbClr val="7030A0"/>
                </a:solidFill>
                <a:cs typeface="Times New Roman" pitchFamily="18" charset="0"/>
              </a:rPr>
              <a:t>:</a:t>
            </a:r>
            <a:endParaRPr lang="el-GR" sz="2400" dirty="0">
              <a:solidFill>
                <a:srgbClr val="7030A0"/>
              </a:solidFill>
            </a:endParaRPr>
          </a:p>
          <a:p>
            <a:pPr algn="just"/>
            <a:r>
              <a:rPr lang="el-GR" sz="2400" dirty="0"/>
              <a:t>Είναι </a:t>
            </a:r>
            <a:r>
              <a:rPr lang="el-GR" sz="2400" dirty="0" err="1"/>
              <a:t>ελέυθερες</a:t>
            </a:r>
            <a:r>
              <a:rPr lang="el-GR" sz="2400" dirty="0"/>
              <a:t> ή δέσμιες οι παρουσίες </a:t>
            </a:r>
            <a:r>
              <a:rPr lang="en-GB" sz="2400" dirty="0">
                <a:cs typeface="Times New Roman" pitchFamily="18" charset="0"/>
                <a:sym typeface="Symbol" pitchFamily="18" charset="2"/>
              </a:rPr>
              <a:t>SX</a:t>
            </a:r>
            <a:r>
              <a:rPr lang="el-GR" sz="2400" dirty="0">
                <a:cs typeface="Times New Roman" pitchFamily="18" charset="0"/>
                <a:sym typeface="Symbol" pitchFamily="18" charset="2"/>
              </a:rPr>
              <a:t>, </a:t>
            </a:r>
            <a:r>
              <a:rPr lang="en-GB" sz="2400" dirty="0">
                <a:cs typeface="Times New Roman" pitchFamily="18" charset="0"/>
                <a:sym typeface="Symbol" pitchFamily="18" charset="2"/>
              </a:rPr>
              <a:t>PX</a:t>
            </a:r>
            <a:r>
              <a:rPr lang="el-GR" sz="2400" dirty="0">
                <a:cs typeface="Times New Roman" pitchFamily="18" charset="0"/>
                <a:sym typeface="Symbol" pitchFamily="18" charset="2"/>
              </a:rPr>
              <a:t> και </a:t>
            </a:r>
            <a:r>
              <a:rPr lang="en-GB" sz="2400" dirty="0">
                <a:cs typeface="Times New Roman" pitchFamily="18" charset="0"/>
                <a:sym typeface="Symbol" pitchFamily="18" charset="2"/>
              </a:rPr>
              <a:t>SPX</a:t>
            </a:r>
            <a:r>
              <a:rPr lang="el-GR" sz="2400" dirty="0">
                <a:cs typeface="Times New Roman" pitchFamily="18" charset="0"/>
                <a:sym typeface="Symbol" pitchFamily="18" charset="2"/>
              </a:rPr>
              <a:t> </a:t>
            </a:r>
            <a:r>
              <a:rPr lang="el-GR" sz="2400" dirty="0"/>
              <a:t>στους παρακάτω ΚΣΤ;</a:t>
            </a:r>
          </a:p>
          <a:p>
            <a:pPr algn="just"/>
            <a:endParaRPr lang="el-GR" sz="2400" dirty="0"/>
          </a:p>
          <a:p>
            <a:pPr algn="just" eaLnBrk="0" hangingPunct="0"/>
            <a:r>
              <a:rPr lang="el-GR" sz="2400" dirty="0"/>
              <a:t>1. </a:t>
            </a:r>
            <a:r>
              <a:rPr lang="en-GB" sz="2400" dirty="0">
                <a:cs typeface="Times New Roman" pitchFamily="18" charset="0"/>
              </a:rPr>
              <a:t>SX</a:t>
            </a:r>
            <a:r>
              <a:rPr lang="el-GR" sz="2400" dirty="0">
                <a:cs typeface="Times New Roman" pitchFamily="18" charset="0"/>
              </a:rPr>
              <a:t>.</a:t>
            </a:r>
            <a:r>
              <a:rPr lang="en-GB" sz="2400" dirty="0">
                <a:cs typeface="Times New Roman" pitchFamily="18" charset="0"/>
              </a:rPr>
              <a:t>S</a:t>
            </a:r>
            <a:r>
              <a:rPr lang="el-GR" sz="2400" dirty="0">
                <a:cs typeface="Times New Roman" pitchFamily="18" charset="0"/>
              </a:rPr>
              <a:t># = ‘</a:t>
            </a:r>
            <a:r>
              <a:rPr lang="en-GB" sz="2400" dirty="0">
                <a:cs typeface="Times New Roman" pitchFamily="18" charset="0"/>
              </a:rPr>
              <a:t>S</a:t>
            </a:r>
            <a:r>
              <a:rPr lang="el-GR" sz="2400" dirty="0">
                <a:cs typeface="Times New Roman" pitchFamily="18" charset="0"/>
              </a:rPr>
              <a:t>1’</a:t>
            </a:r>
            <a:endParaRPr lang="el-GR" sz="2400" dirty="0"/>
          </a:p>
          <a:p>
            <a:pPr algn="just" eaLnBrk="0" hangingPunct="0"/>
            <a:endParaRPr lang="el-GR" sz="2400" dirty="0"/>
          </a:p>
          <a:p>
            <a:pPr algn="just" eaLnBrk="0" hangingPunct="0"/>
            <a:r>
              <a:rPr lang="el-GR" sz="2400" dirty="0"/>
              <a:t>2. </a:t>
            </a:r>
            <a:r>
              <a:rPr lang="en-GB" sz="2400" dirty="0">
                <a:cs typeface="Times New Roman" pitchFamily="18" charset="0"/>
              </a:rPr>
              <a:t>SX.S# = SPX.S#</a:t>
            </a:r>
            <a:endParaRPr lang="el-GR" sz="2400" dirty="0"/>
          </a:p>
          <a:p>
            <a:pPr algn="just" eaLnBrk="0" hangingPunct="0"/>
            <a:endParaRPr lang="el-GR" sz="2400" dirty="0"/>
          </a:p>
          <a:p>
            <a:pPr algn="just" eaLnBrk="0" hangingPunct="0"/>
            <a:r>
              <a:rPr lang="el-GR" sz="2400" dirty="0"/>
              <a:t>3. </a:t>
            </a:r>
            <a:r>
              <a:rPr lang="en-GB" sz="2400" dirty="0">
                <a:cs typeface="Times New Roman" pitchFamily="18" charset="0"/>
              </a:rPr>
              <a:t>SPX.P# </a:t>
            </a:r>
            <a:r>
              <a:rPr lang="en-GB" sz="2400" dirty="0">
                <a:cs typeface="Times New Roman" pitchFamily="18" charset="0"/>
                <a:sym typeface="Symbol" pitchFamily="18" charset="2"/>
              </a:rPr>
              <a:t></a:t>
            </a:r>
            <a:r>
              <a:rPr lang="en-GB" sz="2400" dirty="0">
                <a:cs typeface="Times New Roman" pitchFamily="18" charset="0"/>
              </a:rPr>
              <a:t> PX.P#</a:t>
            </a:r>
            <a:endParaRPr lang="el-GR" sz="2400" dirty="0"/>
          </a:p>
          <a:p>
            <a:pPr algn="just" eaLnBrk="0" hangingPunct="0"/>
            <a:endParaRPr lang="el-GR" sz="2400" dirty="0"/>
          </a:p>
          <a:p>
            <a:pPr algn="just" eaLnBrk="0" hangingPunct="0"/>
            <a:endParaRPr lang="el-GR" sz="2400" dirty="0">
              <a:sym typeface="Symbol" pitchFamily="18" charset="2"/>
            </a:endParaRPr>
          </a:p>
          <a:p>
            <a:pPr algn="just" eaLnBrk="0" hangingPunct="0"/>
            <a:r>
              <a:rPr lang="el-GR" sz="2400" dirty="0">
                <a:cs typeface="Times New Roman" pitchFamily="18" charset="0"/>
                <a:sym typeface="Symbol" pitchFamily="18" charset="2"/>
              </a:rPr>
              <a:t>Όλες οι παρουσίες </a:t>
            </a:r>
            <a:r>
              <a:rPr lang="en-GB" sz="2400" dirty="0">
                <a:cs typeface="Times New Roman" pitchFamily="18" charset="0"/>
                <a:sym typeface="Symbol" pitchFamily="18" charset="2"/>
              </a:rPr>
              <a:t>SX</a:t>
            </a:r>
            <a:r>
              <a:rPr lang="el-GR" sz="2400" dirty="0">
                <a:cs typeface="Times New Roman" pitchFamily="18" charset="0"/>
                <a:sym typeface="Symbol" pitchFamily="18" charset="2"/>
              </a:rPr>
              <a:t>, </a:t>
            </a:r>
            <a:r>
              <a:rPr lang="en-GB" sz="2400" dirty="0">
                <a:cs typeface="Times New Roman" pitchFamily="18" charset="0"/>
                <a:sym typeface="Symbol" pitchFamily="18" charset="2"/>
              </a:rPr>
              <a:t>PX</a:t>
            </a:r>
            <a:r>
              <a:rPr lang="el-GR" sz="2400" dirty="0">
                <a:cs typeface="Times New Roman" pitchFamily="18" charset="0"/>
                <a:sym typeface="Symbol" pitchFamily="18" charset="2"/>
              </a:rPr>
              <a:t> και </a:t>
            </a:r>
            <a:r>
              <a:rPr lang="en-GB" sz="2400" dirty="0">
                <a:cs typeface="Times New Roman" pitchFamily="18" charset="0"/>
                <a:sym typeface="Symbol" pitchFamily="18" charset="2"/>
              </a:rPr>
              <a:t>SPX</a:t>
            </a:r>
            <a:r>
              <a:rPr lang="el-GR" sz="2400" dirty="0">
                <a:cs typeface="Times New Roman" pitchFamily="18" charset="0"/>
                <a:sym typeface="Symbol" pitchFamily="18" charset="2"/>
              </a:rPr>
              <a:t> είναι </a:t>
            </a:r>
            <a:r>
              <a:rPr lang="el-GR" sz="2400" b="1" dirty="0">
                <a:solidFill>
                  <a:srgbClr val="FF66FF"/>
                </a:solidFill>
                <a:cs typeface="Times New Roman" pitchFamily="18" charset="0"/>
                <a:sym typeface="Symbol" pitchFamily="18" charset="2"/>
              </a:rPr>
              <a:t>ελεύθερες</a:t>
            </a:r>
            <a:r>
              <a:rPr lang="el-GR" sz="2400" dirty="0" smtClean="0">
                <a:cs typeface="Times New Roman" pitchFamily="18" charset="0"/>
                <a:sym typeface="Symbol" pitchFamily="18" charset="2"/>
              </a:rPr>
              <a:t>.</a:t>
            </a:r>
            <a:endParaRPr lang="el-GR" sz="2400" dirty="0">
              <a:cs typeface="Times New Roman" pitchFamily="18" charset="0"/>
              <a:sym typeface="Symbol" pitchFamily="18" charset="2"/>
            </a:endParaRPr>
          </a:p>
        </p:txBody>
      </p:sp>
      <p:sp>
        <p:nvSpPr>
          <p:cNvPr id="10"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Σχεσιακός λογισμός</a:t>
            </a:r>
            <a:r>
              <a:rPr lang="en-GB" sz="1400" dirty="0"/>
              <a:t> I</a:t>
            </a:r>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717380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467545" y="116632"/>
            <a:ext cx="8352928" cy="1440160"/>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r>
              <a:rPr lang="el-GR" dirty="0">
                <a:cs typeface="Times New Roman" pitchFamily="18" charset="0"/>
              </a:rPr>
              <a:t>Ελεύθερες και δέσμιες μεταβλητές </a:t>
            </a:r>
            <a:r>
              <a:rPr lang="el-GR" dirty="0" smtClean="0">
                <a:cs typeface="Times New Roman" pitchFamily="18" charset="0"/>
              </a:rPr>
              <a:t>(4 </a:t>
            </a:r>
            <a:r>
              <a:rPr lang="el-GR" dirty="0">
                <a:cs typeface="Times New Roman" pitchFamily="18" charset="0"/>
              </a:rPr>
              <a:t>από 5)</a:t>
            </a:r>
          </a:p>
        </p:txBody>
      </p:sp>
      <p:sp>
        <p:nvSpPr>
          <p:cNvPr id="10" name="Ορθογώνιο 9" descr="Παραδείγματα:&#10;Είναι ελέυθερες ή δέσμιες οι παρουσίες SX, PX και SPX στους παρακάτω ΚΣΤ,&#10;&#10;1. PX τελεία WEIGHT μικρότερο του 15 OR PX τελεία WEIGHT μεγαλύτερο του 25,&#10;&#10;2. NOT SX τελεία CITY ίσο με London,&#10;&#10;3. S τελεία S# ίσο με  SPX τελεία S#, AND SPX τελεία P#, ¹ PX τελεία P#,&#10;&#10;4. IF PX τελεία COLOR ίσο με Red, THEN PX τελεία CITY ίσο με London.&#10;"/>
          <p:cNvSpPr/>
          <p:nvPr>
            <p:custDataLst>
              <p:tags r:id="rId2"/>
            </p:custDataLst>
          </p:nvPr>
        </p:nvSpPr>
        <p:spPr>
          <a:xfrm>
            <a:off x="467544" y="1700808"/>
            <a:ext cx="8208912" cy="4154984"/>
          </a:xfrm>
          <a:prstGeom prst="rect">
            <a:avLst/>
          </a:prstGeom>
        </p:spPr>
        <p:txBody>
          <a:bodyPr wrap="square">
            <a:spAutoFit/>
          </a:bodyPr>
          <a:lstStyle/>
          <a:p>
            <a:pPr algn="just"/>
            <a:r>
              <a:rPr lang="el-GR" sz="2400" u="sng" dirty="0">
                <a:solidFill>
                  <a:srgbClr val="7030A0"/>
                </a:solidFill>
                <a:cs typeface="Times New Roman" pitchFamily="18" charset="0"/>
              </a:rPr>
              <a:t>Παραδείγματα</a:t>
            </a:r>
            <a:r>
              <a:rPr lang="el-GR" sz="2400" dirty="0">
                <a:solidFill>
                  <a:srgbClr val="7030A0"/>
                </a:solidFill>
                <a:cs typeface="Times New Roman" pitchFamily="18" charset="0"/>
              </a:rPr>
              <a:t>:</a:t>
            </a:r>
            <a:endParaRPr lang="el-GR" sz="2400" dirty="0">
              <a:solidFill>
                <a:srgbClr val="7030A0"/>
              </a:solidFill>
            </a:endParaRPr>
          </a:p>
          <a:p>
            <a:pPr algn="just"/>
            <a:r>
              <a:rPr lang="el-GR" sz="2400" dirty="0"/>
              <a:t>Είναι </a:t>
            </a:r>
            <a:r>
              <a:rPr lang="el-GR" sz="2400" dirty="0" err="1"/>
              <a:t>ελέυθερες</a:t>
            </a:r>
            <a:r>
              <a:rPr lang="el-GR" sz="2400" dirty="0"/>
              <a:t> ή δέσμιες οι παρουσίες </a:t>
            </a:r>
            <a:r>
              <a:rPr lang="en-GB" sz="2400" dirty="0">
                <a:cs typeface="Times New Roman" pitchFamily="18" charset="0"/>
                <a:sym typeface="Symbol" pitchFamily="18" charset="2"/>
              </a:rPr>
              <a:t>SX</a:t>
            </a:r>
            <a:r>
              <a:rPr lang="el-GR" sz="2400" dirty="0">
                <a:cs typeface="Times New Roman" pitchFamily="18" charset="0"/>
                <a:sym typeface="Symbol" pitchFamily="18" charset="2"/>
              </a:rPr>
              <a:t>, </a:t>
            </a:r>
            <a:r>
              <a:rPr lang="en-GB" sz="2400" dirty="0">
                <a:cs typeface="Times New Roman" pitchFamily="18" charset="0"/>
                <a:sym typeface="Symbol" pitchFamily="18" charset="2"/>
              </a:rPr>
              <a:t>PX</a:t>
            </a:r>
            <a:r>
              <a:rPr lang="el-GR" sz="2400" dirty="0">
                <a:cs typeface="Times New Roman" pitchFamily="18" charset="0"/>
                <a:sym typeface="Symbol" pitchFamily="18" charset="2"/>
              </a:rPr>
              <a:t> και </a:t>
            </a:r>
            <a:r>
              <a:rPr lang="en-GB" sz="2400" dirty="0">
                <a:cs typeface="Times New Roman" pitchFamily="18" charset="0"/>
                <a:sym typeface="Symbol" pitchFamily="18" charset="2"/>
              </a:rPr>
              <a:t>SPX</a:t>
            </a:r>
            <a:r>
              <a:rPr lang="el-GR" sz="2400" dirty="0">
                <a:cs typeface="Times New Roman" pitchFamily="18" charset="0"/>
                <a:sym typeface="Symbol" pitchFamily="18" charset="2"/>
              </a:rPr>
              <a:t> </a:t>
            </a:r>
            <a:r>
              <a:rPr lang="el-GR" sz="2400" dirty="0"/>
              <a:t>στους παρακάτω ΚΣΤ;</a:t>
            </a:r>
          </a:p>
          <a:p>
            <a:pPr algn="just"/>
            <a:endParaRPr lang="el-GR" sz="2400" dirty="0"/>
          </a:p>
          <a:p>
            <a:pPr algn="just"/>
            <a:r>
              <a:rPr lang="el-GR" sz="2400" dirty="0"/>
              <a:t>1. </a:t>
            </a:r>
            <a:r>
              <a:rPr lang="en-GB" sz="2400" dirty="0">
                <a:cs typeface="Times New Roman" pitchFamily="18" charset="0"/>
              </a:rPr>
              <a:t>PX.WEIGHT &lt; 15 OR PX.WEIGHT &gt; 25</a:t>
            </a:r>
            <a:endParaRPr lang="el-GR" sz="2400" dirty="0"/>
          </a:p>
          <a:p>
            <a:pPr algn="just"/>
            <a:endParaRPr lang="el-GR" sz="2400" dirty="0"/>
          </a:p>
          <a:p>
            <a:pPr algn="just" eaLnBrk="0" hangingPunct="0"/>
            <a:r>
              <a:rPr lang="el-GR" sz="2400" dirty="0"/>
              <a:t>2. </a:t>
            </a:r>
            <a:r>
              <a:rPr lang="en-GB" sz="2400" dirty="0">
                <a:cs typeface="Times New Roman" pitchFamily="18" charset="0"/>
              </a:rPr>
              <a:t>NOT (SX.CITY = ‘London’)</a:t>
            </a:r>
            <a:endParaRPr lang="el-GR" sz="2400" dirty="0"/>
          </a:p>
          <a:p>
            <a:pPr algn="just" eaLnBrk="0" hangingPunct="0"/>
            <a:endParaRPr lang="el-GR" sz="2400" dirty="0"/>
          </a:p>
          <a:p>
            <a:pPr algn="just" eaLnBrk="0" hangingPunct="0"/>
            <a:r>
              <a:rPr lang="el-GR" sz="2400" dirty="0"/>
              <a:t>3. </a:t>
            </a:r>
            <a:r>
              <a:rPr lang="en-GB" sz="2400" dirty="0">
                <a:cs typeface="Times New Roman" pitchFamily="18" charset="0"/>
              </a:rPr>
              <a:t>S.S# = SPX.S# AND SPX.P# </a:t>
            </a:r>
            <a:r>
              <a:rPr lang="en-GB" sz="2400" dirty="0">
                <a:cs typeface="Times New Roman" pitchFamily="18" charset="0"/>
                <a:sym typeface="Symbol" pitchFamily="18" charset="2"/>
              </a:rPr>
              <a:t></a:t>
            </a:r>
            <a:r>
              <a:rPr lang="en-GB" sz="2400" dirty="0">
                <a:cs typeface="Times New Roman" pitchFamily="18" charset="0"/>
              </a:rPr>
              <a:t> PX.P#</a:t>
            </a:r>
            <a:endParaRPr lang="el-GR" sz="2400" dirty="0"/>
          </a:p>
          <a:p>
            <a:pPr algn="just" eaLnBrk="0" hangingPunct="0"/>
            <a:endParaRPr lang="el-GR" sz="2400" dirty="0">
              <a:sym typeface="Symbol" pitchFamily="18" charset="2"/>
            </a:endParaRPr>
          </a:p>
          <a:p>
            <a:pPr algn="just" eaLnBrk="0" hangingPunct="0"/>
            <a:r>
              <a:rPr lang="el-GR" sz="2400" dirty="0">
                <a:sym typeface="Symbol" pitchFamily="18" charset="2"/>
              </a:rPr>
              <a:t>4. </a:t>
            </a:r>
            <a:r>
              <a:rPr lang="en-GB" sz="2400" dirty="0">
                <a:cs typeface="Times New Roman" pitchFamily="18" charset="0"/>
                <a:sym typeface="Symbol" pitchFamily="18" charset="2"/>
              </a:rPr>
              <a:t>IF PX.COLOR = ‘Red’ THEN PX.CITY = ‘London</a:t>
            </a:r>
            <a:r>
              <a:rPr lang="en-GB" sz="2400" dirty="0" smtClean="0">
                <a:cs typeface="Times New Roman" pitchFamily="18" charset="0"/>
                <a:sym typeface="Symbol" pitchFamily="18" charset="2"/>
              </a:rPr>
              <a:t>’</a:t>
            </a:r>
            <a:endParaRPr lang="el-GR" sz="2400" dirty="0">
              <a:sym typeface="Symbol" pitchFamily="18" charset="2"/>
            </a:endParaRPr>
          </a:p>
        </p:txBody>
      </p:sp>
      <p:sp>
        <p:nvSpPr>
          <p:cNvPr id="11"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Σχεσιακός λογισμός</a:t>
            </a:r>
            <a:r>
              <a:rPr lang="en-GB" sz="1400" dirty="0"/>
              <a:t> I</a:t>
            </a:r>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19</a:t>
            </a:fld>
            <a:endParaRPr lang="el-GR" dirty="0"/>
          </a:p>
        </p:txBody>
      </p:sp>
    </p:spTree>
    <p:custDataLst>
      <p:tags r:id="rId1"/>
    </p:custDataLst>
    <p:extLst>
      <p:ext uri="{BB962C8B-B14F-4D97-AF65-F5344CB8AC3E}">
        <p14:creationId xmlns:p14="http://schemas.microsoft.com/office/powerpoint/2010/main" val="2794160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395537" y="152301"/>
            <a:ext cx="8424936"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tabLst>
                <a:tab pos="457200" algn="l"/>
                <a:tab pos="1584325" algn="l"/>
              </a:tabLst>
            </a:pPr>
            <a:r>
              <a:rPr lang="el-GR" dirty="0">
                <a:cs typeface="Times New Roman" pitchFamily="18" charset="0"/>
              </a:rPr>
              <a:t>Ελεύθερες και δέσμιες μεταβλητές </a:t>
            </a:r>
            <a:r>
              <a:rPr lang="el-GR" dirty="0" smtClean="0">
                <a:cs typeface="Times New Roman" pitchFamily="18" charset="0"/>
              </a:rPr>
              <a:t>(5 </a:t>
            </a:r>
            <a:r>
              <a:rPr lang="el-GR" dirty="0">
                <a:cs typeface="Times New Roman" pitchFamily="18" charset="0"/>
              </a:rPr>
              <a:t>από 5)</a:t>
            </a:r>
            <a:endParaRPr lang="el-GR" dirty="0"/>
          </a:p>
        </p:txBody>
      </p:sp>
      <p:sp>
        <p:nvSpPr>
          <p:cNvPr id="8" name="Rectangle 4" descr="Παραδείγματα:&#10;Είναι ελεύθερες ή δέσμιες οι παρουσίες SX, PX και SPX στους παρακάτω ΚΣΤ,&#10;&#10;1. EXISTS SPX, SPX τελεία S# ίσο με  SX τελεία S#, AND SPX τελεία P# ίσο με P2,&#10;&#10;2. FORALL PX, PX τελεία COLOR ίσο με Red.&#10;&#10;"/>
          <p:cNvSpPr txBox="1">
            <a:spLocks noChangeArrowheads="1"/>
          </p:cNvSpPr>
          <p:nvPr>
            <p:custDataLst>
              <p:tags r:id="rId2"/>
            </p:custDataLst>
          </p:nvPr>
        </p:nvSpPr>
        <p:spPr>
          <a:xfrm>
            <a:off x="467545" y="1700808"/>
            <a:ext cx="8208912" cy="3888432"/>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l-GR" sz="2400" u="sng" dirty="0">
                <a:solidFill>
                  <a:srgbClr val="7030A0"/>
                </a:solidFill>
                <a:cs typeface="Times New Roman" pitchFamily="18" charset="0"/>
              </a:rPr>
              <a:t>Παραδείγματα</a:t>
            </a:r>
            <a:r>
              <a:rPr lang="el-GR" sz="2400" dirty="0">
                <a:solidFill>
                  <a:srgbClr val="7030A0"/>
                </a:solidFill>
                <a:cs typeface="Times New Roman" pitchFamily="18" charset="0"/>
              </a:rPr>
              <a:t>:</a:t>
            </a:r>
            <a:endParaRPr lang="el-GR" sz="2400" dirty="0">
              <a:solidFill>
                <a:srgbClr val="7030A0"/>
              </a:solidFill>
            </a:endParaRPr>
          </a:p>
          <a:p>
            <a:pPr marL="0" indent="0" algn="just">
              <a:buNone/>
            </a:pPr>
            <a:r>
              <a:rPr lang="el-GR" sz="2400" dirty="0"/>
              <a:t>Είναι ελεύθερες ή δέσμιες οι παρουσίες </a:t>
            </a:r>
            <a:r>
              <a:rPr lang="en-GB" sz="2400" dirty="0">
                <a:cs typeface="Times New Roman" pitchFamily="18" charset="0"/>
                <a:sym typeface="Symbol" pitchFamily="18" charset="2"/>
              </a:rPr>
              <a:t>SX</a:t>
            </a:r>
            <a:r>
              <a:rPr lang="el-GR" sz="2400" dirty="0">
                <a:cs typeface="Times New Roman" pitchFamily="18" charset="0"/>
                <a:sym typeface="Symbol" pitchFamily="18" charset="2"/>
              </a:rPr>
              <a:t>, </a:t>
            </a:r>
            <a:r>
              <a:rPr lang="en-GB" sz="2400" dirty="0">
                <a:cs typeface="Times New Roman" pitchFamily="18" charset="0"/>
                <a:sym typeface="Symbol" pitchFamily="18" charset="2"/>
              </a:rPr>
              <a:t>PX</a:t>
            </a:r>
            <a:r>
              <a:rPr lang="el-GR" sz="2400" dirty="0">
                <a:cs typeface="Times New Roman" pitchFamily="18" charset="0"/>
                <a:sym typeface="Symbol" pitchFamily="18" charset="2"/>
              </a:rPr>
              <a:t> και </a:t>
            </a:r>
            <a:r>
              <a:rPr lang="en-GB" sz="2400" dirty="0">
                <a:cs typeface="Times New Roman" pitchFamily="18" charset="0"/>
                <a:sym typeface="Symbol" pitchFamily="18" charset="2"/>
              </a:rPr>
              <a:t>SPX</a:t>
            </a:r>
            <a:r>
              <a:rPr lang="el-GR" sz="2400" dirty="0">
                <a:cs typeface="Times New Roman" pitchFamily="18" charset="0"/>
                <a:sym typeface="Symbol" pitchFamily="18" charset="2"/>
              </a:rPr>
              <a:t> </a:t>
            </a:r>
            <a:r>
              <a:rPr lang="el-GR" sz="2400" dirty="0"/>
              <a:t>στους παρακάτω ΚΣΤ;</a:t>
            </a:r>
          </a:p>
          <a:p>
            <a:pPr marL="0" indent="0" algn="just">
              <a:buNone/>
            </a:pPr>
            <a:endParaRPr lang="el-GR" sz="2400" dirty="0"/>
          </a:p>
          <a:p>
            <a:pPr marL="0" indent="0" algn="just">
              <a:buNone/>
            </a:pPr>
            <a:r>
              <a:rPr lang="el-GR" sz="2400" dirty="0" smtClean="0">
                <a:cs typeface="Times New Roman" pitchFamily="18" charset="0"/>
              </a:rPr>
              <a:t>1. </a:t>
            </a:r>
            <a:r>
              <a:rPr lang="en-GB" sz="2400" dirty="0" smtClean="0">
                <a:cs typeface="Times New Roman" pitchFamily="18" charset="0"/>
              </a:rPr>
              <a:t>EXISTS </a:t>
            </a:r>
            <a:r>
              <a:rPr lang="en-GB" sz="2400" dirty="0">
                <a:cs typeface="Times New Roman" pitchFamily="18" charset="0"/>
              </a:rPr>
              <a:t>SPX (SPX.S# = SX.S# AND SPX.P# = ‘P2’)</a:t>
            </a:r>
            <a:endParaRPr lang="el-GR" sz="2400" dirty="0"/>
          </a:p>
          <a:p>
            <a:pPr marL="0" indent="0" algn="just">
              <a:buNone/>
            </a:pPr>
            <a:endParaRPr lang="el-GR" sz="2400" dirty="0"/>
          </a:p>
          <a:p>
            <a:pPr marL="0" indent="0" algn="just" eaLnBrk="0" hangingPunct="0">
              <a:buNone/>
            </a:pPr>
            <a:r>
              <a:rPr lang="el-GR" sz="2400" dirty="0" smtClean="0"/>
              <a:t>2</a:t>
            </a:r>
            <a:r>
              <a:rPr lang="el-GR" sz="2400" dirty="0"/>
              <a:t>. </a:t>
            </a:r>
            <a:r>
              <a:rPr lang="en-GB" sz="2400" dirty="0">
                <a:cs typeface="Times New Roman" pitchFamily="18" charset="0"/>
              </a:rPr>
              <a:t>FORALL PX (PX.COLOR = ‘Red’)</a:t>
            </a:r>
            <a:endParaRPr lang="el-GR" sz="2400" dirty="0"/>
          </a:p>
          <a:p>
            <a:pPr marL="0" indent="0" algn="just" eaLnBrk="0" hangingPunct="0">
              <a:buNone/>
            </a:pPr>
            <a:endParaRPr lang="el-GR" sz="2400" dirty="0"/>
          </a:p>
        </p:txBody>
      </p:sp>
      <p:sp>
        <p:nvSpPr>
          <p:cNvPr id="9"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Σχεσιακός λογισμός</a:t>
            </a:r>
            <a:r>
              <a:rPr lang="en-GB" sz="1400" dirty="0"/>
              <a:t> I</a:t>
            </a: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20</a:t>
            </a:fld>
            <a:endParaRPr lang="el-GR" dirty="0"/>
          </a:p>
        </p:txBody>
      </p:sp>
    </p:spTree>
    <p:custDataLst>
      <p:tags r:id="rId1"/>
    </p:custDataLst>
    <p:extLst>
      <p:ext uri="{BB962C8B-B14F-4D97-AF65-F5344CB8AC3E}">
        <p14:creationId xmlns:p14="http://schemas.microsoft.com/office/powerpoint/2010/main" val="29989218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4" y="106610"/>
            <a:ext cx="8208912" cy="1234158"/>
          </a:xfrm>
          <a:ln/>
          <a:extLst>
            <a:ext uri="{91240B29-F687-4F45-9708-019B960494DF}">
              <a14:hiddenLine xmlns:a14="http://schemas.microsoft.com/office/drawing/2010/main" w="9525">
                <a:solidFill>
                  <a:srgbClr val="000000"/>
                </a:solidFill>
                <a:round/>
                <a:headEnd/>
                <a:tailEnd/>
              </a14:hiddenLine>
            </a:ext>
          </a:extLst>
        </p:spPr>
        <p:txBody>
          <a:bodyPr lIns="89964" tIns="46781" rIns="89964" bIns="46781">
            <a:noAutofit/>
          </a:bodyPr>
          <a:lstStyle/>
          <a:p>
            <a:r>
              <a:rPr lang="el-GR" dirty="0" smtClean="0">
                <a:cs typeface="Times New Roman" pitchFamily="18" charset="0"/>
              </a:rPr>
              <a:t>Ποσοδείκτες </a:t>
            </a:r>
            <a:r>
              <a:rPr lang="en-US" dirty="0" smtClean="0">
                <a:cs typeface="Times New Roman" pitchFamily="18" charset="0"/>
              </a:rPr>
              <a:t>EXISTS</a:t>
            </a:r>
            <a:r>
              <a:rPr lang="el-GR" dirty="0" smtClean="0">
                <a:cs typeface="Times New Roman" pitchFamily="18" charset="0"/>
              </a:rPr>
              <a:t>, </a:t>
            </a:r>
            <a:r>
              <a:rPr lang="en-US" dirty="0" smtClean="0">
                <a:cs typeface="Times New Roman" pitchFamily="18" charset="0"/>
              </a:rPr>
              <a:t>FORALL</a:t>
            </a:r>
            <a:r>
              <a:rPr lang="el-GR" dirty="0" smtClean="0">
                <a:cs typeface="Times New Roman" pitchFamily="18" charset="0"/>
              </a:rPr>
              <a:t> </a:t>
            </a:r>
            <a:br>
              <a:rPr lang="el-GR" dirty="0" smtClean="0">
                <a:cs typeface="Times New Roman" pitchFamily="18" charset="0"/>
              </a:rPr>
            </a:br>
            <a:r>
              <a:rPr lang="el-GR" dirty="0" smtClean="0">
                <a:cs typeface="Times New Roman" pitchFamily="18" charset="0"/>
              </a:rPr>
              <a:t>(1 από 6)</a:t>
            </a:r>
            <a:endParaRPr lang="el-GR" dirty="0"/>
          </a:p>
        </p:txBody>
      </p:sp>
      <p:sp>
        <p:nvSpPr>
          <p:cNvPr id="9" name="Rectangle 2" descr="Αν η f είναι ένας ΚΣΤ στον οποίο η μεταβλητή x είναι ελεύθερη, τότε οι παραστάσεις EXISTS x, f και FORALL x, f είναι και οι δύο επιτρεπτοί ΚΣΤ και η x είναι δέσμια και στις δύο. Η πρώτη σημαίνει: υπάρχει τουλάχιστον μια τιμή της μεταβλητής x τέτοια ώστε ο ΚΣΤ f να δίνει ως αποτέλεσμα την τιμή αληθές. Η δεύτερη σημαίνει: για όλες τις τιμές της μεταβλητής x, ο ΚΣΤ f δίνει ως αποτέλεσμα την τιμή αληθές. &#10;"/>
          <p:cNvSpPr txBox="1">
            <a:spLocks noChangeArrowheads="1"/>
          </p:cNvSpPr>
          <p:nvPr>
            <p:custDataLst>
              <p:tags r:id="rId2"/>
            </p:custDataLst>
          </p:nvPr>
        </p:nvSpPr>
        <p:spPr>
          <a:xfrm>
            <a:off x="467544" y="1700808"/>
            <a:ext cx="8208912" cy="3600400"/>
          </a:xfrm>
          <a:prstGeom prst="rect">
            <a:avLst/>
          </a:prstGeom>
          <a:ln/>
          <a:extLst>
            <a:ext uri="{91240B29-F687-4F45-9708-019B960494DF}">
              <a14:hiddenLine xmlns:a14="http://schemas.microsoft.com/office/drawing/2010/main" w="9525">
                <a:solidFill>
                  <a:srgbClr val="000000"/>
                </a:solidFill>
                <a:round/>
                <a:headEnd/>
                <a:tailEnd/>
              </a14:hiddenLine>
            </a:ext>
          </a:extLst>
        </p:spPr>
        <p:txBody>
          <a:bodyPr vert="horz" lIns="89964" tIns="46781" rIns="89964" bIns="46781"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eaLnBrk="0" hangingPunct="0">
              <a:buNone/>
            </a:pPr>
            <a:r>
              <a:rPr lang="el-GR" sz="2800" dirty="0">
                <a:cs typeface="Times New Roman" pitchFamily="18" charset="0"/>
              </a:rPr>
              <a:t>Αν η </a:t>
            </a:r>
            <a:r>
              <a:rPr lang="en-GB" sz="2800" dirty="0">
                <a:cs typeface="Times New Roman" pitchFamily="18" charset="0"/>
              </a:rPr>
              <a:t>f</a:t>
            </a:r>
            <a:r>
              <a:rPr lang="el-GR" sz="2800" dirty="0">
                <a:cs typeface="Times New Roman" pitchFamily="18" charset="0"/>
              </a:rPr>
              <a:t> είναι ένας ΚΣΤ στον οποίο η μεταβλητή </a:t>
            </a:r>
            <a:r>
              <a:rPr lang="en-GB" sz="2800" dirty="0">
                <a:cs typeface="Times New Roman" pitchFamily="18" charset="0"/>
              </a:rPr>
              <a:t>x</a:t>
            </a:r>
            <a:r>
              <a:rPr lang="el-GR" sz="2800" dirty="0">
                <a:cs typeface="Times New Roman" pitchFamily="18" charset="0"/>
              </a:rPr>
              <a:t> είναι ελεύθερη, τότε οι παραστάσεις </a:t>
            </a:r>
            <a:r>
              <a:rPr lang="en-GB" sz="2800" b="1" dirty="0">
                <a:solidFill>
                  <a:srgbClr val="FF66FF"/>
                </a:solidFill>
                <a:cs typeface="Times New Roman" pitchFamily="18" charset="0"/>
              </a:rPr>
              <a:t>EXISTS</a:t>
            </a:r>
            <a:r>
              <a:rPr lang="el-GR" sz="2800" b="1" dirty="0">
                <a:solidFill>
                  <a:srgbClr val="FF66FF"/>
                </a:solidFill>
                <a:cs typeface="Times New Roman" pitchFamily="18" charset="0"/>
              </a:rPr>
              <a:t> </a:t>
            </a:r>
            <a:r>
              <a:rPr lang="en-GB" sz="2800" b="1" dirty="0">
                <a:solidFill>
                  <a:srgbClr val="FF66FF"/>
                </a:solidFill>
                <a:cs typeface="Times New Roman" pitchFamily="18" charset="0"/>
              </a:rPr>
              <a:t>x</a:t>
            </a:r>
            <a:r>
              <a:rPr lang="el-GR" sz="2800" b="1" dirty="0">
                <a:solidFill>
                  <a:srgbClr val="FF66FF"/>
                </a:solidFill>
                <a:cs typeface="Times New Roman" pitchFamily="18" charset="0"/>
              </a:rPr>
              <a:t> (</a:t>
            </a:r>
            <a:r>
              <a:rPr lang="en-GB" sz="2800" b="1" dirty="0">
                <a:solidFill>
                  <a:srgbClr val="FF66FF"/>
                </a:solidFill>
                <a:cs typeface="Times New Roman" pitchFamily="18" charset="0"/>
              </a:rPr>
              <a:t>f</a:t>
            </a:r>
            <a:r>
              <a:rPr lang="el-GR" sz="2800" b="1" dirty="0">
                <a:solidFill>
                  <a:srgbClr val="FF66FF"/>
                </a:solidFill>
                <a:cs typeface="Times New Roman" pitchFamily="18" charset="0"/>
              </a:rPr>
              <a:t>)</a:t>
            </a:r>
            <a:r>
              <a:rPr lang="el-GR" sz="2800" dirty="0">
                <a:cs typeface="Times New Roman" pitchFamily="18" charset="0"/>
              </a:rPr>
              <a:t> και </a:t>
            </a:r>
            <a:r>
              <a:rPr lang="en-GB" sz="2800" b="1" dirty="0">
                <a:solidFill>
                  <a:schemeClr val="accent1"/>
                </a:solidFill>
                <a:cs typeface="Times New Roman" pitchFamily="18" charset="0"/>
              </a:rPr>
              <a:t>FORALL</a:t>
            </a:r>
            <a:r>
              <a:rPr lang="el-GR" sz="2800" b="1" dirty="0">
                <a:solidFill>
                  <a:schemeClr val="accent1"/>
                </a:solidFill>
                <a:cs typeface="Times New Roman" pitchFamily="18" charset="0"/>
              </a:rPr>
              <a:t> </a:t>
            </a:r>
            <a:r>
              <a:rPr lang="en-GB" sz="2800" b="1" dirty="0">
                <a:solidFill>
                  <a:schemeClr val="accent1"/>
                </a:solidFill>
                <a:cs typeface="Times New Roman" pitchFamily="18" charset="0"/>
              </a:rPr>
              <a:t>x</a:t>
            </a:r>
            <a:r>
              <a:rPr lang="el-GR" sz="2800" b="1" dirty="0">
                <a:solidFill>
                  <a:schemeClr val="accent1"/>
                </a:solidFill>
                <a:cs typeface="Times New Roman" pitchFamily="18" charset="0"/>
              </a:rPr>
              <a:t> (</a:t>
            </a:r>
            <a:r>
              <a:rPr lang="en-GB" sz="2800" b="1" dirty="0">
                <a:solidFill>
                  <a:schemeClr val="accent1"/>
                </a:solidFill>
                <a:cs typeface="Times New Roman" pitchFamily="18" charset="0"/>
              </a:rPr>
              <a:t>f</a:t>
            </a:r>
            <a:r>
              <a:rPr lang="el-GR" sz="2800" b="1" dirty="0">
                <a:solidFill>
                  <a:schemeClr val="accent1"/>
                </a:solidFill>
                <a:cs typeface="Times New Roman" pitchFamily="18" charset="0"/>
              </a:rPr>
              <a:t>)</a:t>
            </a:r>
            <a:r>
              <a:rPr lang="el-GR" sz="2800" dirty="0">
                <a:cs typeface="Times New Roman" pitchFamily="18" charset="0"/>
              </a:rPr>
              <a:t> είναι και οι δύο επιτρεπτοί ΚΣΤ και η </a:t>
            </a:r>
            <a:r>
              <a:rPr lang="en-GB" sz="2800" dirty="0">
                <a:cs typeface="Times New Roman" pitchFamily="18" charset="0"/>
              </a:rPr>
              <a:t>x</a:t>
            </a:r>
            <a:r>
              <a:rPr lang="el-GR" sz="2800" dirty="0">
                <a:cs typeface="Times New Roman" pitchFamily="18" charset="0"/>
              </a:rPr>
              <a:t> είναι δέσμια και στις δύο. Η πρώτη σημαίνει: </a:t>
            </a:r>
            <a:r>
              <a:rPr lang="el-GR" sz="2800" b="1" dirty="0">
                <a:solidFill>
                  <a:srgbClr val="FF66FF"/>
                </a:solidFill>
                <a:cs typeface="Times New Roman" pitchFamily="18" charset="0"/>
              </a:rPr>
              <a:t>υπάρχει τουλάχιστον μια τιμή</a:t>
            </a:r>
            <a:r>
              <a:rPr lang="el-GR" sz="2800" dirty="0">
                <a:cs typeface="Times New Roman" pitchFamily="18" charset="0"/>
              </a:rPr>
              <a:t> της μεταβλητής </a:t>
            </a:r>
            <a:r>
              <a:rPr lang="en-GB" sz="2800" dirty="0">
                <a:cs typeface="Times New Roman" pitchFamily="18" charset="0"/>
              </a:rPr>
              <a:t>x</a:t>
            </a:r>
            <a:r>
              <a:rPr lang="el-GR" sz="2800" dirty="0">
                <a:cs typeface="Times New Roman" pitchFamily="18" charset="0"/>
              </a:rPr>
              <a:t> τέτοια ώστε ο ΚΣΤ </a:t>
            </a:r>
            <a:r>
              <a:rPr lang="en-GB" sz="2800" dirty="0">
                <a:cs typeface="Times New Roman" pitchFamily="18" charset="0"/>
              </a:rPr>
              <a:t>f</a:t>
            </a:r>
            <a:r>
              <a:rPr lang="el-GR" sz="2800" dirty="0">
                <a:cs typeface="Times New Roman" pitchFamily="18" charset="0"/>
              </a:rPr>
              <a:t> να δίνει ως αποτέλεσμα την τιμή </a:t>
            </a:r>
            <a:r>
              <a:rPr lang="el-GR" sz="2800" i="1" dirty="0">
                <a:solidFill>
                  <a:schemeClr val="bg2">
                    <a:lumMod val="50000"/>
                  </a:schemeClr>
                </a:solidFill>
                <a:cs typeface="Times New Roman" pitchFamily="18" charset="0"/>
              </a:rPr>
              <a:t>αληθές</a:t>
            </a:r>
            <a:r>
              <a:rPr lang="el-GR" sz="2800" dirty="0">
                <a:cs typeface="Times New Roman" pitchFamily="18" charset="0"/>
              </a:rPr>
              <a:t>. Η δεύτερη σημαίνει: </a:t>
            </a:r>
            <a:r>
              <a:rPr lang="el-GR" sz="2800" b="1" dirty="0">
                <a:solidFill>
                  <a:schemeClr val="accent1"/>
                </a:solidFill>
                <a:cs typeface="Times New Roman" pitchFamily="18" charset="0"/>
              </a:rPr>
              <a:t>για όλες τις τιμές</a:t>
            </a:r>
            <a:r>
              <a:rPr lang="el-GR" sz="2800" dirty="0">
                <a:cs typeface="Times New Roman" pitchFamily="18" charset="0"/>
              </a:rPr>
              <a:t> της μεταβλητής </a:t>
            </a:r>
            <a:r>
              <a:rPr lang="en-GB" sz="2800" dirty="0">
                <a:cs typeface="Times New Roman" pitchFamily="18" charset="0"/>
              </a:rPr>
              <a:t>x</a:t>
            </a:r>
            <a:r>
              <a:rPr lang="el-GR" sz="2800" dirty="0">
                <a:cs typeface="Times New Roman" pitchFamily="18" charset="0"/>
              </a:rPr>
              <a:t>, ο ΚΣΤ </a:t>
            </a:r>
            <a:r>
              <a:rPr lang="en-GB" sz="2800" dirty="0">
                <a:cs typeface="Times New Roman" pitchFamily="18" charset="0"/>
              </a:rPr>
              <a:t>f</a:t>
            </a:r>
            <a:r>
              <a:rPr lang="el-GR" sz="2800" dirty="0">
                <a:cs typeface="Times New Roman" pitchFamily="18" charset="0"/>
              </a:rPr>
              <a:t> δίνει ως αποτέλεσμα την τιμή </a:t>
            </a:r>
            <a:r>
              <a:rPr lang="el-GR" sz="2800" i="1" dirty="0">
                <a:solidFill>
                  <a:schemeClr val="bg2">
                    <a:lumMod val="50000"/>
                  </a:schemeClr>
                </a:solidFill>
                <a:cs typeface="Times New Roman" pitchFamily="18" charset="0"/>
              </a:rPr>
              <a:t>αληθές</a:t>
            </a:r>
            <a:r>
              <a:rPr lang="el-GR" sz="2800" dirty="0">
                <a:cs typeface="Times New Roman" pitchFamily="18" charset="0"/>
              </a:rPr>
              <a:t>. </a:t>
            </a:r>
          </a:p>
        </p:txBody>
      </p:sp>
      <p:sp>
        <p:nvSpPr>
          <p:cNvPr id="10"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Σχεσιακός λογισμός</a:t>
            </a:r>
            <a:r>
              <a:rPr lang="en-GB" sz="1400" dirty="0"/>
              <a:t> I</a:t>
            </a: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21</a:t>
            </a:fld>
            <a:endParaRPr lang="el-GR" dirty="0"/>
          </a:p>
        </p:txBody>
      </p:sp>
    </p:spTree>
    <p:custDataLst>
      <p:tags r:id="rId1"/>
    </p:custDataLst>
    <p:extLst>
      <p:ext uri="{BB962C8B-B14F-4D97-AF65-F5344CB8AC3E}">
        <p14:creationId xmlns:p14="http://schemas.microsoft.com/office/powerpoint/2010/main" val="40766661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5" y="116632"/>
            <a:ext cx="8280920" cy="1188467"/>
          </a:xfrm>
        </p:spPr>
        <p:txBody>
          <a:bodyPr>
            <a:noAutofit/>
          </a:bodyPr>
          <a:lstStyle/>
          <a:p>
            <a:pPr>
              <a:tabLst>
                <a:tab pos="457200" algn="l"/>
                <a:tab pos="1584325" algn="l"/>
              </a:tabLst>
            </a:pPr>
            <a:r>
              <a:rPr lang="el-GR" dirty="0" smtClean="0">
                <a:cs typeface="Times New Roman" pitchFamily="18" charset="0"/>
              </a:rPr>
              <a:t>Ποσοδείκτες </a:t>
            </a:r>
            <a:r>
              <a:rPr lang="en-US" dirty="0" smtClean="0">
                <a:cs typeface="Times New Roman" pitchFamily="18" charset="0"/>
              </a:rPr>
              <a:t>EXISTS</a:t>
            </a:r>
            <a:r>
              <a:rPr lang="el-GR" dirty="0" smtClean="0">
                <a:cs typeface="Times New Roman" pitchFamily="18" charset="0"/>
              </a:rPr>
              <a:t>, </a:t>
            </a:r>
            <a:r>
              <a:rPr lang="en-US" dirty="0" smtClean="0">
                <a:cs typeface="Times New Roman" pitchFamily="18" charset="0"/>
              </a:rPr>
              <a:t>FORALL</a:t>
            </a:r>
            <a:r>
              <a:rPr lang="el-GR" dirty="0" smtClean="0">
                <a:cs typeface="Times New Roman" pitchFamily="18" charset="0"/>
              </a:rPr>
              <a:t> </a:t>
            </a:r>
            <a:br>
              <a:rPr lang="el-GR" dirty="0" smtClean="0">
                <a:cs typeface="Times New Roman" pitchFamily="18" charset="0"/>
              </a:rPr>
            </a:br>
            <a:r>
              <a:rPr lang="el-GR" dirty="0" smtClean="0">
                <a:cs typeface="Times New Roman" pitchFamily="18" charset="0"/>
              </a:rPr>
              <a:t>(2 από 6)</a:t>
            </a:r>
            <a:endParaRPr lang="el-GR" dirty="0"/>
          </a:p>
        </p:txBody>
      </p:sp>
      <p:sp>
        <p:nvSpPr>
          <p:cNvPr id="8" name="Text Box 2" descr="Το EXISTS ορίζεται και ως επαναληπτικό OR.&#10;EXISTS T, f, T, είναι ισοδύναμο με: &#10;&#10;ψευδές OR,  f,  T1, OR, … ,OR, f, Tm.&#10;"/>
          <p:cNvSpPr txBox="1">
            <a:spLocks noChangeArrowheads="1"/>
          </p:cNvSpPr>
          <p:nvPr>
            <p:custDataLst>
              <p:tags r:id="rId2"/>
            </p:custDataLst>
          </p:nvPr>
        </p:nvSpPr>
        <p:spPr bwMode="auto">
          <a:xfrm>
            <a:off x="467544" y="1988840"/>
            <a:ext cx="8280920" cy="1944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0000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64" tIns="69665" rIns="89964" bIns="44982"/>
          <a:lstStyle>
            <a:lvl1pPr>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1pPr>
            <a:lvl2pPr>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2pPr>
            <a:lvl3pPr indent="-230188">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3pPr>
            <a:lvl4pPr>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4pPr>
            <a:lvl5pPr>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9pPr>
          </a:lstStyle>
          <a:p>
            <a:pPr algn="just"/>
            <a:r>
              <a:rPr lang="el-GR" sz="2800" dirty="0">
                <a:solidFill>
                  <a:schemeClr val="tx1"/>
                </a:solidFill>
                <a:latin typeface="+mn-lt"/>
                <a:cs typeface="Times New Roman" pitchFamily="18" charset="0"/>
              </a:rPr>
              <a:t>Το </a:t>
            </a:r>
            <a:r>
              <a:rPr lang="en-GB" sz="2800" dirty="0">
                <a:solidFill>
                  <a:schemeClr val="tx1"/>
                </a:solidFill>
                <a:latin typeface="+mn-lt"/>
                <a:cs typeface="Times New Roman" pitchFamily="18" charset="0"/>
              </a:rPr>
              <a:t>EXISTS</a:t>
            </a:r>
            <a:r>
              <a:rPr lang="el-GR" sz="2800" dirty="0">
                <a:solidFill>
                  <a:schemeClr val="tx1"/>
                </a:solidFill>
                <a:latin typeface="+mn-lt"/>
                <a:cs typeface="Times New Roman" pitchFamily="18" charset="0"/>
              </a:rPr>
              <a:t> ορίζεται και ως επαναληπτικό </a:t>
            </a:r>
            <a:r>
              <a:rPr lang="en-GB" sz="2800" dirty="0">
                <a:solidFill>
                  <a:schemeClr val="tx1"/>
                </a:solidFill>
                <a:latin typeface="+mn-lt"/>
                <a:cs typeface="Times New Roman" pitchFamily="18" charset="0"/>
              </a:rPr>
              <a:t>OR</a:t>
            </a:r>
            <a:r>
              <a:rPr lang="el-GR" sz="2800" dirty="0">
                <a:solidFill>
                  <a:schemeClr val="tx1"/>
                </a:solidFill>
                <a:latin typeface="+mn-lt"/>
                <a:cs typeface="Times New Roman" pitchFamily="18" charset="0"/>
              </a:rPr>
              <a:t>.</a:t>
            </a:r>
          </a:p>
          <a:p>
            <a:pPr algn="just" eaLnBrk="0" hangingPunct="0"/>
            <a:r>
              <a:rPr lang="en-GB" sz="2800" dirty="0">
                <a:solidFill>
                  <a:schemeClr val="tx1"/>
                </a:solidFill>
                <a:latin typeface="+mn-lt"/>
                <a:cs typeface="Times New Roman" pitchFamily="18" charset="0"/>
              </a:rPr>
              <a:t>EXISTS</a:t>
            </a:r>
            <a:r>
              <a:rPr lang="el-GR" sz="2800" dirty="0">
                <a:solidFill>
                  <a:schemeClr val="tx1"/>
                </a:solidFill>
                <a:latin typeface="+mn-lt"/>
                <a:cs typeface="Times New Roman" pitchFamily="18" charset="0"/>
              </a:rPr>
              <a:t> </a:t>
            </a:r>
            <a:r>
              <a:rPr lang="en-GB" sz="2800" dirty="0">
                <a:solidFill>
                  <a:schemeClr val="tx1"/>
                </a:solidFill>
                <a:latin typeface="+mn-lt"/>
                <a:cs typeface="Times New Roman" pitchFamily="18" charset="0"/>
              </a:rPr>
              <a:t>T</a:t>
            </a:r>
            <a:r>
              <a:rPr lang="el-GR" sz="2800" dirty="0">
                <a:solidFill>
                  <a:schemeClr val="tx1"/>
                </a:solidFill>
                <a:latin typeface="+mn-lt"/>
                <a:cs typeface="Times New Roman" pitchFamily="18" charset="0"/>
              </a:rPr>
              <a:t> ( </a:t>
            </a:r>
            <a:r>
              <a:rPr lang="en-GB" sz="2800" dirty="0">
                <a:solidFill>
                  <a:schemeClr val="tx1"/>
                </a:solidFill>
                <a:latin typeface="+mn-lt"/>
                <a:cs typeface="Times New Roman" pitchFamily="18" charset="0"/>
              </a:rPr>
              <a:t>f</a:t>
            </a:r>
            <a:r>
              <a:rPr lang="el-GR" sz="2800" dirty="0">
                <a:solidFill>
                  <a:schemeClr val="tx1"/>
                </a:solidFill>
                <a:latin typeface="+mn-lt"/>
                <a:cs typeface="Times New Roman" pitchFamily="18" charset="0"/>
              </a:rPr>
              <a:t> ( </a:t>
            </a:r>
            <a:r>
              <a:rPr lang="en-GB" sz="2800" dirty="0">
                <a:solidFill>
                  <a:schemeClr val="tx1"/>
                </a:solidFill>
                <a:latin typeface="+mn-lt"/>
                <a:cs typeface="Times New Roman" pitchFamily="18" charset="0"/>
              </a:rPr>
              <a:t>T</a:t>
            </a:r>
            <a:r>
              <a:rPr lang="el-GR" sz="2800" dirty="0">
                <a:solidFill>
                  <a:schemeClr val="tx1"/>
                </a:solidFill>
                <a:latin typeface="+mn-lt"/>
                <a:cs typeface="Times New Roman" pitchFamily="18" charset="0"/>
              </a:rPr>
              <a:t> ) ) είναι ισοδύναμο με: </a:t>
            </a:r>
          </a:p>
          <a:p>
            <a:pPr algn="just" eaLnBrk="0" hangingPunct="0"/>
            <a:endParaRPr lang="el-GR" sz="2800" dirty="0">
              <a:solidFill>
                <a:schemeClr val="tx1"/>
              </a:solidFill>
              <a:latin typeface="+mn-lt"/>
            </a:endParaRPr>
          </a:p>
          <a:p>
            <a:pPr eaLnBrk="0" hangingPunct="0"/>
            <a:r>
              <a:rPr lang="el-GR" sz="2800" b="1" dirty="0">
                <a:solidFill>
                  <a:srgbClr val="FF66FF"/>
                </a:solidFill>
                <a:latin typeface="+mn-lt"/>
                <a:cs typeface="Times New Roman" pitchFamily="18" charset="0"/>
              </a:rPr>
              <a:t>ψευδές</a:t>
            </a:r>
            <a:r>
              <a:rPr lang="en-GB" sz="2800" b="1" dirty="0">
                <a:solidFill>
                  <a:srgbClr val="FF66FF"/>
                </a:solidFill>
                <a:latin typeface="+mn-lt"/>
                <a:cs typeface="Times New Roman" pitchFamily="18" charset="0"/>
              </a:rPr>
              <a:t> OR ( f (T1 ) ) OR … OR ( f ( Tm ) )</a:t>
            </a:r>
            <a:endParaRPr lang="en-GB" sz="2800" dirty="0">
              <a:latin typeface="+mn-lt"/>
              <a:cs typeface="Times New Roman" pitchFamily="18" charset="0"/>
            </a:endParaRPr>
          </a:p>
        </p:txBody>
      </p:sp>
      <p:sp>
        <p:nvSpPr>
          <p:cNvPr id="10"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Σχεσιακός λογισμός</a:t>
            </a:r>
            <a:r>
              <a:rPr lang="en-GB" sz="1400" dirty="0"/>
              <a:t> I</a:t>
            </a: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22</a:t>
            </a:fld>
            <a:endParaRPr lang="el-GR" dirty="0"/>
          </a:p>
        </p:txBody>
      </p:sp>
    </p:spTree>
    <p:custDataLst>
      <p:tags r:id="rId1"/>
    </p:custDataLst>
    <p:extLst>
      <p:ext uri="{BB962C8B-B14F-4D97-AF65-F5344CB8AC3E}">
        <p14:creationId xmlns:p14="http://schemas.microsoft.com/office/powerpoint/2010/main" val="39769565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95536" y="80293"/>
            <a:ext cx="8424936" cy="1260475"/>
          </a:xfrm>
        </p:spPr>
        <p:txBody>
          <a:bodyPr>
            <a:noAutofit/>
          </a:bodyPr>
          <a:lstStyle/>
          <a:p>
            <a:r>
              <a:rPr lang="el-GR" dirty="0" smtClean="0">
                <a:cs typeface="Times New Roman" pitchFamily="18" charset="0"/>
              </a:rPr>
              <a:t>Ποσοδείκτες </a:t>
            </a:r>
            <a:r>
              <a:rPr lang="en-US" dirty="0" smtClean="0">
                <a:cs typeface="Times New Roman" pitchFamily="18" charset="0"/>
              </a:rPr>
              <a:t>EXISTS</a:t>
            </a:r>
            <a:r>
              <a:rPr lang="el-GR" dirty="0" smtClean="0">
                <a:cs typeface="Times New Roman" pitchFamily="18" charset="0"/>
              </a:rPr>
              <a:t>, </a:t>
            </a:r>
            <a:r>
              <a:rPr lang="en-US" dirty="0" smtClean="0">
                <a:cs typeface="Times New Roman" pitchFamily="18" charset="0"/>
              </a:rPr>
              <a:t>FORALL</a:t>
            </a:r>
            <a:r>
              <a:rPr lang="el-GR" dirty="0" smtClean="0">
                <a:cs typeface="Times New Roman" pitchFamily="18" charset="0"/>
              </a:rPr>
              <a:t> </a:t>
            </a:r>
            <a:br>
              <a:rPr lang="el-GR" dirty="0" smtClean="0">
                <a:cs typeface="Times New Roman" pitchFamily="18" charset="0"/>
              </a:rPr>
            </a:br>
            <a:r>
              <a:rPr lang="el-GR" dirty="0" smtClean="0">
                <a:cs typeface="Times New Roman" pitchFamily="18" charset="0"/>
              </a:rPr>
              <a:t>(3 από 6)</a:t>
            </a:r>
            <a:endParaRPr lang="el-GR" dirty="0">
              <a:latin typeface="+mn-lt"/>
            </a:endParaRPr>
          </a:p>
        </p:txBody>
      </p:sp>
      <p:sp>
        <p:nvSpPr>
          <p:cNvPr id="6" name="Rectangle 6" descr="Παράδειγμα:&#10;EXISTS SPX, SPX τελεία S# ίσο με  SX τελεία S#, AND SPX τελεία P# ίσο με P2.&#10;&#10;Ο ΚΣΤ μπορεί να διαβαστεί ως εξής:&#10;Υπάρχει μια συστοιχία της SP, έστω SPX, τέτοια ώστε η τιμή του S# σε αυτή τη συστοιχία να είναι ίση με την τιμή του SX τελεία S#, όποια και αν είναι αυτή, και η τιμή του P# σε αυτή τη συστοιχία να είναι ίση με P2.&#10;"/>
          <p:cNvSpPr txBox="1">
            <a:spLocks noChangeArrowheads="1"/>
          </p:cNvSpPr>
          <p:nvPr>
            <p:custDataLst>
              <p:tags r:id="rId2"/>
            </p:custDataLst>
          </p:nvPr>
        </p:nvSpPr>
        <p:spPr>
          <a:xfrm>
            <a:off x="467545" y="1412776"/>
            <a:ext cx="8280920" cy="4248472"/>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l-GR" sz="2800" u="sng" dirty="0">
                <a:solidFill>
                  <a:srgbClr val="7030A0"/>
                </a:solidFill>
                <a:cs typeface="Times New Roman" pitchFamily="18" charset="0"/>
              </a:rPr>
              <a:t>Παράδειγμα</a:t>
            </a:r>
            <a:r>
              <a:rPr lang="en-GB" sz="2800" dirty="0">
                <a:solidFill>
                  <a:srgbClr val="7030A0"/>
                </a:solidFill>
                <a:cs typeface="Times New Roman" pitchFamily="18" charset="0"/>
              </a:rPr>
              <a:t>:</a:t>
            </a:r>
            <a:endParaRPr lang="el-GR" sz="2800" dirty="0">
              <a:solidFill>
                <a:srgbClr val="7030A0"/>
              </a:solidFill>
            </a:endParaRPr>
          </a:p>
          <a:p>
            <a:pPr marL="0" indent="0" algn="just" eaLnBrk="0" hangingPunct="0">
              <a:buNone/>
            </a:pPr>
            <a:r>
              <a:rPr lang="en-GB" sz="2800" dirty="0" smtClean="0">
                <a:cs typeface="Times New Roman" pitchFamily="18" charset="0"/>
              </a:rPr>
              <a:t>EXISTS </a:t>
            </a:r>
            <a:r>
              <a:rPr lang="en-GB" sz="2800" dirty="0">
                <a:cs typeface="Times New Roman" pitchFamily="18" charset="0"/>
              </a:rPr>
              <a:t>SPX (SPX.S# = SX.S# AND SPX.P# = ‘P2’)</a:t>
            </a:r>
            <a:endParaRPr lang="el-GR" sz="2800" dirty="0"/>
          </a:p>
          <a:p>
            <a:pPr marL="0" indent="0" algn="just" eaLnBrk="0" hangingPunct="0">
              <a:buNone/>
            </a:pPr>
            <a:endParaRPr lang="el-GR" sz="2800" dirty="0"/>
          </a:p>
          <a:p>
            <a:pPr marL="0" indent="0" algn="just" eaLnBrk="0" hangingPunct="0">
              <a:buNone/>
            </a:pPr>
            <a:r>
              <a:rPr lang="el-GR" sz="2800" dirty="0">
                <a:cs typeface="Times New Roman" pitchFamily="18" charset="0"/>
              </a:rPr>
              <a:t>Ο ΚΣΤ μπορεί να διαβαστεί ως εξής:</a:t>
            </a:r>
          </a:p>
          <a:p>
            <a:pPr marL="0" indent="0" algn="just" eaLnBrk="0" hangingPunct="0">
              <a:buNone/>
            </a:pPr>
            <a:r>
              <a:rPr lang="el-GR" sz="2800" dirty="0">
                <a:cs typeface="Times New Roman" pitchFamily="18" charset="0"/>
              </a:rPr>
              <a:t>Υπάρχει μια συστοιχία της </a:t>
            </a:r>
            <a:r>
              <a:rPr lang="en-GB" sz="2800" dirty="0">
                <a:cs typeface="Times New Roman" pitchFamily="18" charset="0"/>
              </a:rPr>
              <a:t>SP</a:t>
            </a:r>
            <a:r>
              <a:rPr lang="el-GR" sz="2800" dirty="0">
                <a:cs typeface="Times New Roman" pitchFamily="18" charset="0"/>
              </a:rPr>
              <a:t>, έστω </a:t>
            </a:r>
            <a:r>
              <a:rPr lang="en-GB" sz="2800" dirty="0">
                <a:cs typeface="Times New Roman" pitchFamily="18" charset="0"/>
              </a:rPr>
              <a:t>SPX</a:t>
            </a:r>
            <a:r>
              <a:rPr lang="el-GR" sz="2800" dirty="0">
                <a:cs typeface="Times New Roman" pitchFamily="18" charset="0"/>
              </a:rPr>
              <a:t>, τέτοια ώστε η τιμή του </a:t>
            </a:r>
            <a:r>
              <a:rPr lang="en-GB" sz="2800" dirty="0">
                <a:cs typeface="Times New Roman" pitchFamily="18" charset="0"/>
              </a:rPr>
              <a:t>S</a:t>
            </a:r>
            <a:r>
              <a:rPr lang="el-GR" sz="2800" dirty="0">
                <a:cs typeface="Times New Roman" pitchFamily="18" charset="0"/>
              </a:rPr>
              <a:t># σε αυτή τη συστοιχία να είναι ίση με την τιμή του </a:t>
            </a:r>
            <a:r>
              <a:rPr lang="en-GB" sz="2800" dirty="0">
                <a:cs typeface="Times New Roman" pitchFamily="18" charset="0"/>
              </a:rPr>
              <a:t>SX</a:t>
            </a:r>
            <a:r>
              <a:rPr lang="el-GR" sz="2800" dirty="0">
                <a:cs typeface="Times New Roman" pitchFamily="18" charset="0"/>
              </a:rPr>
              <a:t>.</a:t>
            </a:r>
            <a:r>
              <a:rPr lang="en-GB" sz="2800" dirty="0">
                <a:cs typeface="Times New Roman" pitchFamily="18" charset="0"/>
              </a:rPr>
              <a:t>S</a:t>
            </a:r>
            <a:r>
              <a:rPr lang="el-GR" sz="2800" dirty="0">
                <a:cs typeface="Times New Roman" pitchFamily="18" charset="0"/>
              </a:rPr>
              <a:t># -όποια και αν είναι αυτή- και η τιμή του </a:t>
            </a:r>
            <a:r>
              <a:rPr lang="en-GB" sz="2800" dirty="0">
                <a:cs typeface="Times New Roman" pitchFamily="18" charset="0"/>
              </a:rPr>
              <a:t>P</a:t>
            </a:r>
            <a:r>
              <a:rPr lang="el-GR" sz="2800" dirty="0">
                <a:cs typeface="Times New Roman" pitchFamily="18" charset="0"/>
              </a:rPr>
              <a:t># σε αυτή τη συστοιχία να είναι ίση με </a:t>
            </a:r>
            <a:r>
              <a:rPr lang="en-GB" sz="2800" dirty="0">
                <a:cs typeface="Times New Roman" pitchFamily="18" charset="0"/>
              </a:rPr>
              <a:t>P</a:t>
            </a:r>
            <a:r>
              <a:rPr lang="el-GR" sz="2800" dirty="0">
                <a:cs typeface="Times New Roman" pitchFamily="18" charset="0"/>
              </a:rPr>
              <a:t>2.</a:t>
            </a:r>
          </a:p>
        </p:txBody>
      </p:sp>
      <p:sp>
        <p:nvSpPr>
          <p:cNvPr id="7"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Σχεσιακός λογισμός</a:t>
            </a:r>
            <a:r>
              <a:rPr lang="en-GB" sz="1400" dirty="0"/>
              <a:t> I</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23</a:t>
            </a:fld>
            <a:endParaRPr lang="el-GR" dirty="0"/>
          </a:p>
        </p:txBody>
      </p:sp>
    </p:spTree>
    <p:custDataLst>
      <p:tags r:id="rId1"/>
    </p:custDataLst>
    <p:extLst>
      <p:ext uri="{BB962C8B-B14F-4D97-AF65-F5344CB8AC3E}">
        <p14:creationId xmlns:p14="http://schemas.microsoft.com/office/powerpoint/2010/main" val="14414225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1224136"/>
          </a:xfrm>
        </p:spPr>
        <p:txBody>
          <a:bodyPr>
            <a:noAutofit/>
          </a:bodyPr>
          <a:lstStyle/>
          <a:p>
            <a:r>
              <a:rPr lang="el-GR" dirty="0" smtClean="0">
                <a:cs typeface="Times New Roman" pitchFamily="18" charset="0"/>
              </a:rPr>
              <a:t>Ποσοδείκτες </a:t>
            </a:r>
            <a:r>
              <a:rPr lang="en-US" dirty="0" smtClean="0">
                <a:cs typeface="Times New Roman" pitchFamily="18" charset="0"/>
              </a:rPr>
              <a:t>EXISTS, FORALL</a:t>
            </a:r>
            <a:br>
              <a:rPr lang="en-US" dirty="0" smtClean="0">
                <a:cs typeface="Times New Roman" pitchFamily="18" charset="0"/>
              </a:rPr>
            </a:br>
            <a:r>
              <a:rPr lang="el-GR" dirty="0" smtClean="0">
                <a:cs typeface="Times New Roman" pitchFamily="18" charset="0"/>
              </a:rPr>
              <a:t> (4 από 6)</a:t>
            </a:r>
            <a:endParaRPr lang="el-GR" dirty="0"/>
          </a:p>
        </p:txBody>
      </p:sp>
      <p:sp>
        <p:nvSpPr>
          <p:cNvPr id="4" name="Ορθογώνιο 3" descr="Το FORALL ορίζεται και ως επαναληπτικό AND.&#10;FORALL T, f, T, είναι ισοδύναμο με:&#10;&#10;αληθές AND, f, Τ1, AND, … ,AND, f, Tm.&#10;"/>
          <p:cNvSpPr/>
          <p:nvPr>
            <p:custDataLst>
              <p:tags r:id="rId2"/>
            </p:custDataLst>
          </p:nvPr>
        </p:nvSpPr>
        <p:spPr>
          <a:xfrm>
            <a:off x="467545" y="2045166"/>
            <a:ext cx="8208912" cy="1815882"/>
          </a:xfrm>
          <a:prstGeom prst="rect">
            <a:avLst/>
          </a:prstGeom>
        </p:spPr>
        <p:txBody>
          <a:bodyPr wrap="square">
            <a:spAutoFit/>
          </a:bodyPr>
          <a:lstStyle/>
          <a:p>
            <a:pPr algn="just"/>
            <a:r>
              <a:rPr lang="el-GR" sz="2800" dirty="0">
                <a:cs typeface="Times New Roman" pitchFamily="18" charset="0"/>
              </a:rPr>
              <a:t>Το </a:t>
            </a:r>
            <a:r>
              <a:rPr lang="en-GB" sz="2800" dirty="0">
                <a:cs typeface="Times New Roman" pitchFamily="18" charset="0"/>
              </a:rPr>
              <a:t>FORALL</a:t>
            </a:r>
            <a:r>
              <a:rPr lang="el-GR" sz="2800" dirty="0">
                <a:cs typeface="Times New Roman" pitchFamily="18" charset="0"/>
              </a:rPr>
              <a:t> ορίζεται και ως επαναληπτικό </a:t>
            </a:r>
            <a:r>
              <a:rPr lang="en-GB" sz="2800" dirty="0">
                <a:cs typeface="Times New Roman" pitchFamily="18" charset="0"/>
              </a:rPr>
              <a:t>AND</a:t>
            </a:r>
            <a:r>
              <a:rPr lang="el-GR" sz="2800" dirty="0">
                <a:cs typeface="Times New Roman" pitchFamily="18" charset="0"/>
              </a:rPr>
              <a:t>.</a:t>
            </a:r>
          </a:p>
          <a:p>
            <a:pPr algn="just" eaLnBrk="0" hangingPunct="0"/>
            <a:r>
              <a:rPr lang="en-GB" sz="2800" dirty="0">
                <a:cs typeface="Times New Roman" pitchFamily="18" charset="0"/>
              </a:rPr>
              <a:t>FORALL</a:t>
            </a:r>
            <a:r>
              <a:rPr lang="el-GR" sz="2800" dirty="0">
                <a:cs typeface="Times New Roman" pitchFamily="18" charset="0"/>
              </a:rPr>
              <a:t> </a:t>
            </a:r>
            <a:r>
              <a:rPr lang="en-GB" sz="2800" dirty="0">
                <a:cs typeface="Times New Roman" pitchFamily="18" charset="0"/>
              </a:rPr>
              <a:t>T</a:t>
            </a:r>
            <a:r>
              <a:rPr lang="el-GR" sz="2800" dirty="0">
                <a:cs typeface="Times New Roman" pitchFamily="18" charset="0"/>
              </a:rPr>
              <a:t> ( </a:t>
            </a:r>
            <a:r>
              <a:rPr lang="en-GB" sz="2800" dirty="0">
                <a:cs typeface="Times New Roman" pitchFamily="18" charset="0"/>
              </a:rPr>
              <a:t>f</a:t>
            </a:r>
            <a:r>
              <a:rPr lang="el-GR" sz="2800" dirty="0">
                <a:cs typeface="Times New Roman" pitchFamily="18" charset="0"/>
              </a:rPr>
              <a:t> ( </a:t>
            </a:r>
            <a:r>
              <a:rPr lang="en-GB" sz="2800" dirty="0">
                <a:cs typeface="Times New Roman" pitchFamily="18" charset="0"/>
              </a:rPr>
              <a:t>T</a:t>
            </a:r>
            <a:r>
              <a:rPr lang="el-GR" sz="2800" dirty="0">
                <a:cs typeface="Times New Roman" pitchFamily="18" charset="0"/>
              </a:rPr>
              <a:t> ) ) είναι ισοδύναμο με:</a:t>
            </a:r>
          </a:p>
          <a:p>
            <a:pPr algn="just" eaLnBrk="0" hangingPunct="0"/>
            <a:endParaRPr lang="el-GR" sz="2800" dirty="0"/>
          </a:p>
          <a:p>
            <a:pPr eaLnBrk="0" hangingPunct="0"/>
            <a:r>
              <a:rPr lang="el-GR" sz="2800" b="1" dirty="0">
                <a:solidFill>
                  <a:srgbClr val="FF66FF"/>
                </a:solidFill>
                <a:cs typeface="Times New Roman" pitchFamily="18" charset="0"/>
              </a:rPr>
              <a:t>αληθές</a:t>
            </a:r>
            <a:r>
              <a:rPr lang="en-GB" sz="2800" b="1" dirty="0">
                <a:solidFill>
                  <a:srgbClr val="FF66FF"/>
                </a:solidFill>
                <a:cs typeface="Times New Roman" pitchFamily="18" charset="0"/>
              </a:rPr>
              <a:t> AND ( f ( Τ1 ) ) AND … AND ( f ( Tm) )</a:t>
            </a:r>
            <a:endParaRPr lang="en-GB" sz="2800" dirty="0"/>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Σχεσιακός λογισμός</a:t>
            </a:r>
            <a:r>
              <a:rPr lang="en-GB" sz="1400" dirty="0"/>
              <a:t> I</a:t>
            </a:r>
          </a:p>
        </p:txBody>
      </p:sp>
      <p:sp>
        <p:nvSpPr>
          <p:cNvPr id="3" name="Θέση αριθμού διαφάνειας 2" descr="."/>
          <p:cNvSpPr>
            <a:spLocks noGrp="1"/>
          </p:cNvSpPr>
          <p:nvPr>
            <p:ph type="sldNum" sz="quarter" idx="12"/>
          </p:nvPr>
        </p:nvSpPr>
        <p:spPr/>
        <p:txBody>
          <a:bodyPr/>
          <a:lstStyle/>
          <a:p>
            <a:fld id="{53C4726A-630D-4CB4-B088-BAB00F4188E9}" type="slidenum">
              <a:rPr lang="el-GR" smtClean="0"/>
              <a:t>24</a:t>
            </a:fld>
            <a:endParaRPr lang="el-GR" dirty="0"/>
          </a:p>
        </p:txBody>
      </p:sp>
    </p:spTree>
    <p:custDataLst>
      <p:tags r:id="rId1"/>
    </p:custDataLst>
    <p:extLst>
      <p:ext uri="{BB962C8B-B14F-4D97-AF65-F5344CB8AC3E}">
        <p14:creationId xmlns:p14="http://schemas.microsoft.com/office/powerpoint/2010/main" val="9214746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5" y="44624"/>
            <a:ext cx="8208912" cy="1296144"/>
          </a:xfrm>
        </p:spPr>
        <p:txBody>
          <a:bodyPr>
            <a:noAutofit/>
          </a:bodyPr>
          <a:lstStyle/>
          <a:p>
            <a:pPr eaLnBrk="0" hangingPunct="0">
              <a:tabLst>
                <a:tab pos="457200" algn="l"/>
                <a:tab pos="1584325" algn="l"/>
              </a:tabLst>
            </a:pPr>
            <a:r>
              <a:rPr lang="el-GR" dirty="0" smtClean="0">
                <a:cs typeface="Times New Roman" pitchFamily="18" charset="0"/>
              </a:rPr>
              <a:t>Ποσοδείκτες </a:t>
            </a:r>
            <a:r>
              <a:rPr lang="en-US" dirty="0" smtClean="0">
                <a:cs typeface="Times New Roman" pitchFamily="18" charset="0"/>
              </a:rPr>
              <a:t>EXISTS, FORALL </a:t>
            </a:r>
            <a:r>
              <a:rPr lang="el-GR" dirty="0" smtClean="0">
                <a:cs typeface="Times New Roman" pitchFamily="18" charset="0"/>
              </a:rPr>
              <a:t/>
            </a:r>
            <a:br>
              <a:rPr lang="el-GR" dirty="0" smtClean="0">
                <a:cs typeface="Times New Roman" pitchFamily="18" charset="0"/>
              </a:rPr>
            </a:br>
            <a:r>
              <a:rPr lang="el-GR" dirty="0" smtClean="0">
                <a:cs typeface="Times New Roman" pitchFamily="18" charset="0"/>
              </a:rPr>
              <a:t>(5 από 6)</a:t>
            </a:r>
            <a:endParaRPr lang="el-GR" dirty="0">
              <a:latin typeface="+mn-lt"/>
              <a:cs typeface="Times New Roman" pitchFamily="18" charset="0"/>
            </a:endParaRPr>
          </a:p>
        </p:txBody>
      </p:sp>
      <p:sp>
        <p:nvSpPr>
          <p:cNvPr id="8" name="Content Placeholder 2" descr="Παράδειγμα:&#10;FORALL PX, PX τελεία COLOR ίσο με Red.&#10;&#10;Για όλες τις συστοιχίες της P, έστω PX, η τιμή του γνωρίσματος COLOR σε αυτή τη συστοιχία είναι Red.&#10;"/>
          <p:cNvSpPr>
            <a:spLocks noGrp="1"/>
          </p:cNvSpPr>
          <p:nvPr>
            <p:ph idx="4294967295"/>
          </p:nvPr>
        </p:nvSpPr>
        <p:spPr>
          <a:xfrm>
            <a:off x="467545" y="2060848"/>
            <a:ext cx="8280920" cy="2592288"/>
          </a:xfrm>
        </p:spPr>
        <p:txBody>
          <a:bodyPr>
            <a:noAutofit/>
          </a:bodyPr>
          <a:lstStyle/>
          <a:p>
            <a:pPr marL="0" indent="0" algn="just">
              <a:buNone/>
            </a:pPr>
            <a:r>
              <a:rPr lang="el-GR" sz="2800" u="sng" dirty="0">
                <a:solidFill>
                  <a:srgbClr val="7030A0"/>
                </a:solidFill>
                <a:cs typeface="Times New Roman" pitchFamily="18" charset="0"/>
              </a:rPr>
              <a:t>Παράδειγμα</a:t>
            </a:r>
            <a:r>
              <a:rPr lang="en-GB" sz="2800" dirty="0">
                <a:solidFill>
                  <a:srgbClr val="7030A0"/>
                </a:solidFill>
                <a:cs typeface="Times New Roman" pitchFamily="18" charset="0"/>
              </a:rPr>
              <a:t>:</a:t>
            </a:r>
            <a:endParaRPr lang="el-GR" sz="2800" dirty="0">
              <a:solidFill>
                <a:srgbClr val="7030A0"/>
              </a:solidFill>
            </a:endParaRPr>
          </a:p>
          <a:p>
            <a:pPr marL="0" indent="0" algn="just" eaLnBrk="0" hangingPunct="0">
              <a:buNone/>
            </a:pPr>
            <a:r>
              <a:rPr lang="en-GB" sz="2800" dirty="0" smtClean="0">
                <a:cs typeface="Times New Roman" pitchFamily="18" charset="0"/>
              </a:rPr>
              <a:t>FORALL </a:t>
            </a:r>
            <a:r>
              <a:rPr lang="en-GB" sz="2800" dirty="0">
                <a:cs typeface="Times New Roman" pitchFamily="18" charset="0"/>
              </a:rPr>
              <a:t>PX (PX.COLOR = ‘Red’)</a:t>
            </a:r>
            <a:endParaRPr lang="el-GR" sz="2800" dirty="0"/>
          </a:p>
          <a:p>
            <a:pPr marL="0" indent="0" algn="just" eaLnBrk="0" hangingPunct="0">
              <a:buNone/>
            </a:pPr>
            <a:endParaRPr lang="el-GR" sz="2800" dirty="0"/>
          </a:p>
          <a:p>
            <a:pPr marL="0" indent="0" algn="just" eaLnBrk="0" hangingPunct="0">
              <a:buNone/>
            </a:pPr>
            <a:r>
              <a:rPr lang="el-GR" sz="2800" dirty="0">
                <a:cs typeface="Times New Roman" pitchFamily="18" charset="0"/>
              </a:rPr>
              <a:t>Για όλες τις συστοιχίες της </a:t>
            </a:r>
            <a:r>
              <a:rPr lang="en-GB" sz="2800" dirty="0">
                <a:cs typeface="Times New Roman" pitchFamily="18" charset="0"/>
              </a:rPr>
              <a:t>P</a:t>
            </a:r>
            <a:r>
              <a:rPr lang="el-GR" sz="2800" dirty="0">
                <a:cs typeface="Times New Roman" pitchFamily="18" charset="0"/>
              </a:rPr>
              <a:t>, έστω </a:t>
            </a:r>
            <a:r>
              <a:rPr lang="en-GB" sz="2800" dirty="0">
                <a:cs typeface="Times New Roman" pitchFamily="18" charset="0"/>
              </a:rPr>
              <a:t>PX</a:t>
            </a:r>
            <a:r>
              <a:rPr lang="el-GR" sz="2800" dirty="0">
                <a:cs typeface="Times New Roman" pitchFamily="18" charset="0"/>
              </a:rPr>
              <a:t>, η τιμή του γνωρίσματος </a:t>
            </a:r>
            <a:r>
              <a:rPr lang="en-GB" sz="2800" dirty="0">
                <a:cs typeface="Times New Roman" pitchFamily="18" charset="0"/>
              </a:rPr>
              <a:t>COLOR</a:t>
            </a:r>
            <a:r>
              <a:rPr lang="el-GR" sz="2800" dirty="0">
                <a:cs typeface="Times New Roman" pitchFamily="18" charset="0"/>
              </a:rPr>
              <a:t> σε αυτή τη συστοιχία είναι </a:t>
            </a:r>
            <a:r>
              <a:rPr lang="en-GB" sz="2800" dirty="0">
                <a:cs typeface="Times New Roman" pitchFamily="18" charset="0"/>
              </a:rPr>
              <a:t>Red</a:t>
            </a:r>
            <a:r>
              <a:rPr lang="el-GR" sz="2800" dirty="0">
                <a:cs typeface="Times New Roman" pitchFamily="18" charset="0"/>
              </a:rPr>
              <a:t>.</a:t>
            </a:r>
            <a:endParaRPr lang="el-GR" sz="2800" dirty="0"/>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Σχεσιακός λογισμός</a:t>
            </a:r>
            <a:r>
              <a:rPr lang="en-GB" sz="1400" dirty="0"/>
              <a:t> I</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25</a:t>
            </a:fld>
            <a:endParaRPr lang="el-GR" dirty="0"/>
          </a:p>
        </p:txBody>
      </p:sp>
    </p:spTree>
    <p:custDataLst>
      <p:tags r:id="rId1"/>
    </p:custDataLst>
    <p:extLst>
      <p:ext uri="{BB962C8B-B14F-4D97-AF65-F5344CB8AC3E}">
        <p14:creationId xmlns:p14="http://schemas.microsoft.com/office/powerpoint/2010/main" val="20921684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116632"/>
            <a:ext cx="8280920"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dirty="0" smtClean="0">
                <a:cs typeface="Times New Roman" pitchFamily="18" charset="0"/>
              </a:rPr>
              <a:t>Ποσοδείκτες </a:t>
            </a:r>
            <a:r>
              <a:rPr lang="en-US" dirty="0" smtClean="0">
                <a:cs typeface="Times New Roman" pitchFamily="18" charset="0"/>
              </a:rPr>
              <a:t>EXISTS, FORALL </a:t>
            </a:r>
            <a:r>
              <a:rPr lang="el-GR" dirty="0" smtClean="0">
                <a:cs typeface="Times New Roman" pitchFamily="18" charset="0"/>
              </a:rPr>
              <a:t/>
            </a:r>
            <a:br>
              <a:rPr lang="el-GR" dirty="0" smtClean="0">
                <a:cs typeface="Times New Roman" pitchFamily="18" charset="0"/>
              </a:rPr>
            </a:br>
            <a:r>
              <a:rPr lang="el-GR" dirty="0" smtClean="0">
                <a:cs typeface="Times New Roman" pitchFamily="18" charset="0"/>
              </a:rPr>
              <a:t>(6 από 6)</a:t>
            </a:r>
            <a:endParaRPr lang="el-GR" dirty="0">
              <a:cs typeface="Times New Roman" pitchFamily="18" charset="0"/>
            </a:endParaRPr>
          </a:p>
        </p:txBody>
      </p:sp>
      <p:sp>
        <p:nvSpPr>
          <p:cNvPr id="6" name="Rectangle 4" descr="Οι δύο προτάσεις είναι ισοδύναμες:&#10;&#10;Όλα τα x ικανοποιούν την f, &#10;Δεν υπάρχει κανένα x που δεν ικανοποιεί την f.&#10;FORALL x, f, º NOT EXISTS x, NOT f.&#10;"/>
          <p:cNvSpPr txBox="1">
            <a:spLocks noChangeArrowheads="1"/>
          </p:cNvSpPr>
          <p:nvPr/>
        </p:nvSpPr>
        <p:spPr>
          <a:xfrm>
            <a:off x="467545" y="1988840"/>
            <a:ext cx="8280920" cy="3024336"/>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l-GR" sz="2800" dirty="0">
                <a:cs typeface="Times New Roman" pitchFamily="18" charset="0"/>
              </a:rPr>
              <a:t>Οι δύο προτάσεις είναι ισοδύναμες:</a:t>
            </a:r>
            <a:endParaRPr lang="el-GR" sz="2800" dirty="0"/>
          </a:p>
          <a:p>
            <a:pPr marL="0" indent="0" algn="just">
              <a:buNone/>
            </a:pPr>
            <a:endParaRPr lang="el-GR" sz="2800" dirty="0"/>
          </a:p>
          <a:p>
            <a:pPr marL="0" indent="0" algn="just" eaLnBrk="0" hangingPunct="0">
              <a:buNone/>
            </a:pPr>
            <a:r>
              <a:rPr lang="el-GR" sz="2800" dirty="0">
                <a:cs typeface="Times New Roman" pitchFamily="18" charset="0"/>
              </a:rPr>
              <a:t>“Όλα τα </a:t>
            </a:r>
            <a:r>
              <a:rPr lang="en-GB" sz="2800" dirty="0">
                <a:cs typeface="Times New Roman" pitchFamily="18" charset="0"/>
              </a:rPr>
              <a:t>x</a:t>
            </a:r>
            <a:r>
              <a:rPr lang="el-GR" sz="2800" dirty="0">
                <a:cs typeface="Times New Roman" pitchFamily="18" charset="0"/>
              </a:rPr>
              <a:t> ικανοποιούν την </a:t>
            </a:r>
            <a:r>
              <a:rPr lang="en-GB" sz="2800" dirty="0">
                <a:cs typeface="Times New Roman" pitchFamily="18" charset="0"/>
              </a:rPr>
              <a:t>f</a:t>
            </a:r>
            <a:r>
              <a:rPr lang="el-GR" sz="2800" dirty="0">
                <a:cs typeface="Times New Roman" pitchFamily="18" charset="0"/>
              </a:rPr>
              <a:t>”, </a:t>
            </a:r>
            <a:endParaRPr lang="el-GR" sz="2800" dirty="0"/>
          </a:p>
          <a:p>
            <a:pPr marL="0" indent="0" algn="just" eaLnBrk="0" hangingPunct="0">
              <a:buNone/>
            </a:pPr>
            <a:r>
              <a:rPr lang="el-GR" sz="2800" dirty="0">
                <a:cs typeface="Times New Roman" pitchFamily="18" charset="0"/>
              </a:rPr>
              <a:t>“Δεν υπάρχει κανένα </a:t>
            </a:r>
            <a:r>
              <a:rPr lang="en-GB" sz="2800" dirty="0">
                <a:cs typeface="Times New Roman" pitchFamily="18" charset="0"/>
              </a:rPr>
              <a:t>x</a:t>
            </a:r>
            <a:r>
              <a:rPr lang="el-GR" sz="2800" dirty="0">
                <a:cs typeface="Times New Roman" pitchFamily="18" charset="0"/>
              </a:rPr>
              <a:t> που δεν ικανοποιεί την </a:t>
            </a:r>
            <a:r>
              <a:rPr lang="en-GB" sz="2800" dirty="0">
                <a:cs typeface="Times New Roman" pitchFamily="18" charset="0"/>
              </a:rPr>
              <a:t>f</a:t>
            </a:r>
            <a:r>
              <a:rPr lang="el-GR" sz="2800" dirty="0">
                <a:cs typeface="Times New Roman" pitchFamily="18" charset="0"/>
              </a:rPr>
              <a:t>”.</a:t>
            </a:r>
          </a:p>
          <a:p>
            <a:pPr marL="0" indent="0" eaLnBrk="0" hangingPunct="0">
              <a:buNone/>
            </a:pPr>
            <a:r>
              <a:rPr lang="en-GB" sz="2800" b="1" dirty="0" smtClean="0">
                <a:solidFill>
                  <a:srgbClr val="FF66FF"/>
                </a:solidFill>
                <a:cs typeface="Times New Roman" pitchFamily="18" charset="0"/>
              </a:rPr>
              <a:t>FORALL </a:t>
            </a:r>
            <a:r>
              <a:rPr lang="en-GB" sz="2800" b="1" dirty="0">
                <a:solidFill>
                  <a:srgbClr val="FF66FF"/>
                </a:solidFill>
                <a:cs typeface="Times New Roman" pitchFamily="18" charset="0"/>
              </a:rPr>
              <a:t>x ( f ) </a:t>
            </a:r>
            <a:r>
              <a:rPr lang="en-GB" sz="2800" b="1" dirty="0">
                <a:solidFill>
                  <a:srgbClr val="FF66FF"/>
                </a:solidFill>
                <a:cs typeface="Times New Roman" pitchFamily="18" charset="0"/>
                <a:sym typeface="Symbol" pitchFamily="18" charset="2"/>
              </a:rPr>
              <a:t></a:t>
            </a:r>
            <a:r>
              <a:rPr lang="en-GB" sz="2800" b="1" dirty="0">
                <a:solidFill>
                  <a:srgbClr val="FF66FF"/>
                </a:solidFill>
                <a:cs typeface="Times New Roman" pitchFamily="18" charset="0"/>
              </a:rPr>
              <a:t> NOT EXISTS x (NOT f )</a:t>
            </a:r>
            <a:endParaRPr lang="el-GR" sz="2800" b="1" dirty="0">
              <a:solidFill>
                <a:srgbClr val="FF66FF"/>
              </a:solidFill>
              <a:cs typeface="Times New Roman" pitchFamily="18" charset="0"/>
              <a:sym typeface="Symbol" pitchFamily="18" charset="2"/>
            </a:endParaRPr>
          </a:p>
          <a:p>
            <a:pPr marL="0" indent="0" eaLnBrk="0" hangingPunct="0">
              <a:buNone/>
            </a:pPr>
            <a:endParaRPr lang="el-GR" sz="2800" b="1" dirty="0">
              <a:solidFill>
                <a:srgbClr val="FF66FF"/>
              </a:solidFill>
              <a:cs typeface="Times New Roman" pitchFamily="18" charset="0"/>
              <a:sym typeface="Symbol" pitchFamily="18" charset="2"/>
            </a:endParaRPr>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Σχεσιακός λογισμός</a:t>
            </a:r>
            <a:r>
              <a:rPr lang="en-GB" sz="1400" dirty="0"/>
              <a:t> I</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26</a:t>
            </a:fld>
            <a:endParaRPr lang="el-GR" dirty="0"/>
          </a:p>
        </p:txBody>
      </p:sp>
    </p:spTree>
    <p:custDataLst>
      <p:tags r:id="rId1"/>
    </p:custDataLst>
    <p:extLst>
      <p:ext uri="{BB962C8B-B14F-4D97-AF65-F5344CB8AC3E}">
        <p14:creationId xmlns:p14="http://schemas.microsoft.com/office/powerpoint/2010/main" val="40391877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5" y="116632"/>
            <a:ext cx="8280920" cy="1296144"/>
          </a:xfrm>
        </p:spPr>
        <p:txBody>
          <a:bodyPr>
            <a:noAutofit/>
          </a:bodyPr>
          <a:lstStyle/>
          <a:p>
            <a:pPr indent="457200">
              <a:tabLst>
                <a:tab pos="457200" algn="l"/>
              </a:tabLst>
            </a:pPr>
            <a:r>
              <a:rPr lang="el-GR" dirty="0">
                <a:cs typeface="Times New Roman" pitchFamily="18" charset="0"/>
              </a:rPr>
              <a:t>Περισσότερα για τις ελεύθερες και δέσμιες μεταβλητές</a:t>
            </a:r>
            <a:endParaRPr lang="el-GR" dirty="0"/>
          </a:p>
        </p:txBody>
      </p:sp>
      <p:sp>
        <p:nvSpPr>
          <p:cNvPr id="2" name="Ορθογώνιο 1" descr="EXISTS x, x μεγαλύτερο του 3, ισοδύναμο με: EXISTS y, y μεγαλύτερο του 3,&#10; &#10;EXISTS x, x μεγαλύτερο του 3, AND x μικρότερο του 0 ισοδύναμο με: &#10;EXISTS y, y μεγαλύτερο του 3, AND x μικρότερο του 0 αλλά όχι με:&#10;EXISTS y, y μεγαλύτερο του 3, AND y μικρότερο του 0.&#10;&#10;Ένας ΚΣΤ που όλες οι μεταβλητές που περιέχει είναι δέσμιες ονομάζεται κλειστός ΚΣΤ. &#10;&#10;Ένας ανοιχτός ΚΣΤ είναι ένας ΚΣΤ που δεν είναι κλειστός, δηλαδή, ένας ΚΣΤ που περιέχει τουλάχιστον μια ελεύθερη μεταβλητή.&#10;"/>
          <p:cNvSpPr/>
          <p:nvPr>
            <p:custDataLst>
              <p:tags r:id="rId2"/>
            </p:custDataLst>
          </p:nvPr>
        </p:nvSpPr>
        <p:spPr>
          <a:xfrm>
            <a:off x="467544" y="1712997"/>
            <a:ext cx="8280920" cy="4524315"/>
          </a:xfrm>
          <a:prstGeom prst="rect">
            <a:avLst/>
          </a:prstGeom>
        </p:spPr>
        <p:txBody>
          <a:bodyPr wrap="square">
            <a:spAutoFit/>
          </a:bodyPr>
          <a:lstStyle/>
          <a:p>
            <a:pPr marL="457200" indent="-457200" algn="just" eaLnBrk="0" hangingPunct="0">
              <a:buFont typeface="Wingdings" panose="05000000000000000000" pitchFamily="2" charset="2"/>
              <a:buChar char="§"/>
              <a:tabLst>
                <a:tab pos="457200" algn="l"/>
              </a:tabLst>
            </a:pPr>
            <a:r>
              <a:rPr lang="en-GB" sz="2400" dirty="0" smtClean="0">
                <a:cs typeface="Times New Roman" pitchFamily="18" charset="0"/>
              </a:rPr>
              <a:t>EXISTS </a:t>
            </a:r>
            <a:r>
              <a:rPr lang="en-GB" sz="2400" dirty="0">
                <a:cs typeface="Times New Roman" pitchFamily="18" charset="0"/>
              </a:rPr>
              <a:t>x ( x &gt; 3 ) </a:t>
            </a:r>
            <a:r>
              <a:rPr lang="el-GR" sz="2400" dirty="0">
                <a:cs typeface="Times New Roman" pitchFamily="18" charset="0"/>
              </a:rPr>
              <a:t>ισοδύναμο με</a:t>
            </a:r>
            <a:r>
              <a:rPr lang="en-GB" sz="2400" dirty="0">
                <a:cs typeface="Times New Roman" pitchFamily="18" charset="0"/>
              </a:rPr>
              <a:t>: EXISTS y ( y &gt; 3 )</a:t>
            </a:r>
            <a:endParaRPr lang="el-GR" sz="2400" dirty="0">
              <a:cs typeface="Times New Roman" pitchFamily="18" charset="0"/>
            </a:endParaRPr>
          </a:p>
          <a:p>
            <a:pPr marL="457200" indent="-457200" algn="just" eaLnBrk="0" hangingPunct="0">
              <a:buFont typeface="Wingdings" panose="05000000000000000000" pitchFamily="2" charset="2"/>
              <a:buChar char="§"/>
              <a:tabLst>
                <a:tab pos="457200" algn="l"/>
              </a:tabLst>
            </a:pPr>
            <a:endParaRPr lang="el-GR" sz="2400" dirty="0">
              <a:cs typeface="Times New Roman" pitchFamily="18" charset="0"/>
            </a:endParaRPr>
          </a:p>
          <a:p>
            <a:pPr marL="457200" indent="-457200" algn="just" eaLnBrk="0" hangingPunct="0">
              <a:buFont typeface="Wingdings" panose="05000000000000000000" pitchFamily="2" charset="2"/>
              <a:buChar char="§"/>
              <a:tabLst>
                <a:tab pos="457200" algn="l"/>
              </a:tabLst>
            </a:pPr>
            <a:r>
              <a:rPr lang="en-GB" sz="2400" dirty="0" smtClean="0">
                <a:cs typeface="Times New Roman" pitchFamily="18" charset="0"/>
              </a:rPr>
              <a:t>EXISTS </a:t>
            </a:r>
            <a:r>
              <a:rPr lang="en-GB" sz="2400" dirty="0">
                <a:cs typeface="Times New Roman" pitchFamily="18" charset="0"/>
              </a:rPr>
              <a:t>x ( x &gt; 3 ) AND x &lt; 0 </a:t>
            </a:r>
            <a:r>
              <a:rPr lang="el-GR" sz="2400" dirty="0">
                <a:cs typeface="Times New Roman" pitchFamily="18" charset="0"/>
              </a:rPr>
              <a:t>ισοδύναμο με</a:t>
            </a:r>
            <a:r>
              <a:rPr lang="en-GB" sz="2400" dirty="0">
                <a:cs typeface="Times New Roman" pitchFamily="18" charset="0"/>
              </a:rPr>
              <a:t>: </a:t>
            </a:r>
            <a:endParaRPr lang="el-GR" sz="2400" dirty="0">
              <a:cs typeface="Times New Roman" pitchFamily="18" charset="0"/>
            </a:endParaRPr>
          </a:p>
          <a:p>
            <a:pPr algn="just" eaLnBrk="0" hangingPunct="0">
              <a:tabLst>
                <a:tab pos="457200" algn="l"/>
              </a:tabLst>
            </a:pPr>
            <a:r>
              <a:rPr lang="el-GR" sz="2400" dirty="0" smtClean="0">
                <a:cs typeface="Times New Roman" pitchFamily="18" charset="0"/>
              </a:rPr>
              <a:t>	</a:t>
            </a:r>
            <a:r>
              <a:rPr lang="en-GB" sz="2400" dirty="0" smtClean="0">
                <a:cs typeface="Times New Roman" pitchFamily="18" charset="0"/>
              </a:rPr>
              <a:t>EXISTS</a:t>
            </a:r>
            <a:r>
              <a:rPr lang="el-GR" sz="2400" dirty="0" smtClean="0">
                <a:cs typeface="Times New Roman" pitchFamily="18" charset="0"/>
              </a:rPr>
              <a:t> </a:t>
            </a:r>
            <a:r>
              <a:rPr lang="en-GB" sz="2400" dirty="0">
                <a:cs typeface="Times New Roman" pitchFamily="18" charset="0"/>
              </a:rPr>
              <a:t>y</a:t>
            </a:r>
            <a:r>
              <a:rPr lang="el-GR" sz="2400" dirty="0">
                <a:cs typeface="Times New Roman" pitchFamily="18" charset="0"/>
              </a:rPr>
              <a:t> ( </a:t>
            </a:r>
            <a:r>
              <a:rPr lang="en-GB" sz="2400" dirty="0">
                <a:cs typeface="Times New Roman" pitchFamily="18" charset="0"/>
              </a:rPr>
              <a:t>y</a:t>
            </a:r>
            <a:r>
              <a:rPr lang="el-GR" sz="2400" dirty="0">
                <a:cs typeface="Times New Roman" pitchFamily="18" charset="0"/>
              </a:rPr>
              <a:t> &gt; 3 ) </a:t>
            </a:r>
            <a:r>
              <a:rPr lang="en-GB" sz="2400" dirty="0">
                <a:cs typeface="Times New Roman" pitchFamily="18" charset="0"/>
              </a:rPr>
              <a:t>AND</a:t>
            </a:r>
            <a:r>
              <a:rPr lang="el-GR" sz="2400" dirty="0">
                <a:cs typeface="Times New Roman" pitchFamily="18" charset="0"/>
              </a:rPr>
              <a:t> </a:t>
            </a:r>
            <a:r>
              <a:rPr lang="en-GB" sz="2400" dirty="0">
                <a:cs typeface="Times New Roman" pitchFamily="18" charset="0"/>
              </a:rPr>
              <a:t>x</a:t>
            </a:r>
            <a:r>
              <a:rPr lang="el-GR" sz="2400" dirty="0">
                <a:cs typeface="Times New Roman" pitchFamily="18" charset="0"/>
              </a:rPr>
              <a:t> &lt; 0 αλλά όχι με:</a:t>
            </a:r>
          </a:p>
          <a:p>
            <a:pPr algn="just" eaLnBrk="0" hangingPunct="0">
              <a:tabLst>
                <a:tab pos="457200" algn="l"/>
              </a:tabLst>
            </a:pPr>
            <a:r>
              <a:rPr lang="el-GR" sz="2400" dirty="0" smtClean="0">
                <a:cs typeface="Times New Roman" pitchFamily="18" charset="0"/>
              </a:rPr>
              <a:t>	</a:t>
            </a:r>
            <a:r>
              <a:rPr lang="en-GB" sz="2400" dirty="0" smtClean="0">
                <a:cs typeface="Times New Roman" pitchFamily="18" charset="0"/>
              </a:rPr>
              <a:t>EXISTS </a:t>
            </a:r>
            <a:r>
              <a:rPr lang="en-GB" sz="2400" dirty="0">
                <a:cs typeface="Times New Roman" pitchFamily="18" charset="0"/>
              </a:rPr>
              <a:t>y ( y &gt; 3 ) AND y &lt; </a:t>
            </a:r>
            <a:r>
              <a:rPr lang="en-GB" sz="2400" dirty="0" smtClean="0">
                <a:cs typeface="Times New Roman" pitchFamily="18" charset="0"/>
              </a:rPr>
              <a:t>0</a:t>
            </a:r>
            <a:endParaRPr lang="el-GR" sz="2400" dirty="0" smtClean="0">
              <a:cs typeface="Times New Roman" pitchFamily="18" charset="0"/>
            </a:endParaRPr>
          </a:p>
          <a:p>
            <a:pPr indent="457200" algn="just" eaLnBrk="0" hangingPunct="0">
              <a:tabLst>
                <a:tab pos="457200" algn="l"/>
              </a:tabLst>
            </a:pPr>
            <a:endParaRPr lang="el-GR" sz="2400" dirty="0">
              <a:cs typeface="Times New Roman" pitchFamily="18" charset="0"/>
            </a:endParaRPr>
          </a:p>
          <a:p>
            <a:pPr algn="just"/>
            <a:r>
              <a:rPr lang="el-GR" sz="2400" dirty="0">
                <a:cs typeface="Times New Roman" pitchFamily="18" charset="0"/>
              </a:rPr>
              <a:t>Ένας ΚΣΤ που </a:t>
            </a:r>
            <a:r>
              <a:rPr lang="el-GR" sz="2400" dirty="0">
                <a:solidFill>
                  <a:srgbClr val="FF66FF"/>
                </a:solidFill>
                <a:cs typeface="Times New Roman" pitchFamily="18" charset="0"/>
              </a:rPr>
              <a:t>όλες</a:t>
            </a:r>
            <a:r>
              <a:rPr lang="el-GR" sz="2400" dirty="0">
                <a:cs typeface="Times New Roman" pitchFamily="18" charset="0"/>
              </a:rPr>
              <a:t> οι μεταβλητές που περιέχει είναι </a:t>
            </a:r>
            <a:r>
              <a:rPr lang="el-GR" sz="2400" dirty="0">
                <a:solidFill>
                  <a:srgbClr val="FF66FF"/>
                </a:solidFill>
                <a:cs typeface="Times New Roman" pitchFamily="18" charset="0"/>
              </a:rPr>
              <a:t>δέσμιες</a:t>
            </a:r>
            <a:r>
              <a:rPr lang="el-GR" sz="2400" dirty="0">
                <a:cs typeface="Times New Roman" pitchFamily="18" charset="0"/>
              </a:rPr>
              <a:t> ονομάζεται </a:t>
            </a:r>
            <a:r>
              <a:rPr lang="el-GR" sz="2400" b="1" dirty="0">
                <a:solidFill>
                  <a:schemeClr val="accent1"/>
                </a:solidFill>
                <a:cs typeface="Times New Roman" pitchFamily="18" charset="0"/>
              </a:rPr>
              <a:t>κλειστός ΚΣΤ</a:t>
            </a:r>
            <a:r>
              <a:rPr lang="el-GR" sz="2400" dirty="0">
                <a:cs typeface="Times New Roman" pitchFamily="18" charset="0"/>
              </a:rPr>
              <a:t>. </a:t>
            </a:r>
            <a:endParaRPr lang="el-GR" sz="2400" dirty="0"/>
          </a:p>
          <a:p>
            <a:pPr algn="just"/>
            <a:endParaRPr lang="el-GR" sz="2400" dirty="0"/>
          </a:p>
          <a:p>
            <a:pPr algn="just"/>
            <a:r>
              <a:rPr lang="el-GR" sz="2400" dirty="0">
                <a:cs typeface="Times New Roman" pitchFamily="18" charset="0"/>
              </a:rPr>
              <a:t>Ένας </a:t>
            </a:r>
            <a:r>
              <a:rPr lang="el-GR" sz="2400" b="1" dirty="0">
                <a:solidFill>
                  <a:schemeClr val="accent1"/>
                </a:solidFill>
                <a:cs typeface="Times New Roman" pitchFamily="18" charset="0"/>
              </a:rPr>
              <a:t>ανοιχτός ΚΣΤ</a:t>
            </a:r>
            <a:r>
              <a:rPr lang="el-GR" sz="2400" dirty="0">
                <a:cs typeface="Times New Roman" pitchFamily="18" charset="0"/>
              </a:rPr>
              <a:t> είναι ένας ΚΣΤ που δεν είναι κλειστός, δηλαδή, ένας ΚΣΤ που περιέχει τουλάχιστον </a:t>
            </a:r>
            <a:r>
              <a:rPr lang="el-GR" sz="2400" dirty="0">
                <a:solidFill>
                  <a:srgbClr val="FF66FF"/>
                </a:solidFill>
                <a:cs typeface="Times New Roman" pitchFamily="18" charset="0"/>
              </a:rPr>
              <a:t>μια</a:t>
            </a:r>
            <a:r>
              <a:rPr lang="el-GR" sz="2400" dirty="0">
                <a:cs typeface="Times New Roman" pitchFamily="18" charset="0"/>
              </a:rPr>
              <a:t> </a:t>
            </a:r>
            <a:r>
              <a:rPr lang="el-GR" sz="2400" dirty="0">
                <a:solidFill>
                  <a:srgbClr val="FF66FF"/>
                </a:solidFill>
                <a:cs typeface="Times New Roman" pitchFamily="18" charset="0"/>
              </a:rPr>
              <a:t>ελεύθερη</a:t>
            </a:r>
            <a:r>
              <a:rPr lang="el-GR" sz="2400" dirty="0">
                <a:cs typeface="Times New Roman" pitchFamily="18" charset="0"/>
              </a:rPr>
              <a:t> μεταβλητή</a:t>
            </a:r>
            <a:r>
              <a:rPr lang="el-GR" sz="2400" dirty="0" smtClean="0">
                <a:cs typeface="Times New Roman" pitchFamily="18" charset="0"/>
              </a:rPr>
              <a:t>.</a:t>
            </a:r>
            <a:endParaRPr lang="el-GR" sz="2400" dirty="0">
              <a:cs typeface="Times New Roman" pitchFamily="18" charset="0"/>
            </a:endParaRPr>
          </a:p>
        </p:txBody>
      </p:sp>
      <p:sp>
        <p:nvSpPr>
          <p:cNvPr id="10"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Σχεσιακός λογισμός</a:t>
            </a:r>
            <a:r>
              <a:rPr lang="en-GB" sz="1400" dirty="0"/>
              <a:t> I</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27</a:t>
            </a:fld>
            <a:endParaRPr lang="el-GR" dirty="0"/>
          </a:p>
        </p:txBody>
      </p:sp>
    </p:spTree>
    <p:custDataLst>
      <p:tags r:id="rId1"/>
    </p:custDataLst>
    <p:extLst>
      <p:ext uri="{BB962C8B-B14F-4D97-AF65-F5344CB8AC3E}">
        <p14:creationId xmlns:p14="http://schemas.microsoft.com/office/powerpoint/2010/main" val="30202697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p:cNvSpPr>
            <a:spLocks noGrp="1" noChangeArrowheads="1"/>
          </p:cNvSpPr>
          <p:nvPr>
            <p:ph type="title"/>
          </p:nvPr>
        </p:nvSpPr>
        <p:spPr>
          <a:xfrm>
            <a:off x="395536" y="188640"/>
            <a:ext cx="8424936" cy="1296144"/>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r>
              <a:rPr lang="el-GR" dirty="0" smtClean="0">
                <a:cs typeface="Times New Roman" pitchFamily="18" charset="0"/>
              </a:rPr>
              <a:t>Λίστες ζητούμενων στοιχείων </a:t>
            </a:r>
            <a:br>
              <a:rPr lang="el-GR" dirty="0" smtClean="0">
                <a:cs typeface="Times New Roman" pitchFamily="18" charset="0"/>
              </a:rPr>
            </a:br>
            <a:r>
              <a:rPr lang="el-GR" dirty="0" smtClean="0">
                <a:cs typeface="Times New Roman" pitchFamily="18" charset="0"/>
              </a:rPr>
              <a:t>(1 από 4)</a:t>
            </a:r>
            <a:endParaRPr lang="el-GR" dirty="0"/>
          </a:p>
        </p:txBody>
      </p:sp>
      <p:sp>
        <p:nvSpPr>
          <p:cNvPr id="8" name="Θέση περιεχομένου 4" descr="Κάθε ζητούμενο στοιχείο μέσα σε μια λίστα ζητούμενων στοιχείων που διαχωρίζονται με κόμματα είναι είτε ένα απλό όνομα μεταβλτητής, όπως το Τ (μεταβλητή συστοιχιών), είτε μια παράσταση με την εξής μορφή:&#10;T τελεία A, AS, X, όπου Α είναι ένα γνώρισμα της συνδεδεμένης σχέσης και το Χ είναι ένα όνομα γνωρίσματος για το αντίστοιχο γνώρισμα στο αποτέλεσμα που προκύπτει από την εκτίμηση της λίστας των ζητούμενων στοιχείων. &#10;"/>
          <p:cNvSpPr>
            <a:spLocks noGrp="1"/>
          </p:cNvSpPr>
          <p:nvPr>
            <p:ph idx="1"/>
          </p:nvPr>
        </p:nvSpPr>
        <p:spPr>
          <a:xfrm>
            <a:off x="467544" y="1700808"/>
            <a:ext cx="8280920" cy="4392488"/>
          </a:xfrm>
        </p:spPr>
        <p:txBody>
          <a:bodyPr>
            <a:noAutofit/>
          </a:bodyPr>
          <a:lstStyle/>
          <a:p>
            <a:pPr marL="0" indent="0" algn="just" eaLnBrk="0" hangingPunct="0">
              <a:buNone/>
            </a:pPr>
            <a:r>
              <a:rPr lang="el-GR" sz="2800" dirty="0" smtClean="0">
                <a:cs typeface="Times New Roman" pitchFamily="18" charset="0"/>
              </a:rPr>
              <a:t>Κάθε </a:t>
            </a:r>
            <a:r>
              <a:rPr lang="el-GR" sz="2800" b="1" dirty="0">
                <a:cs typeface="Times New Roman" pitchFamily="18" charset="0"/>
              </a:rPr>
              <a:t>ζητούμενο στοιχείο</a:t>
            </a:r>
            <a:r>
              <a:rPr lang="el-GR" sz="2800" dirty="0">
                <a:cs typeface="Times New Roman" pitchFamily="18" charset="0"/>
              </a:rPr>
              <a:t> μέσα σε μια λίστα ζητούμενων στοιχείων που διαχωρίζονται με κόμματα είναι είτε ένα απλό όνομα </a:t>
            </a:r>
            <a:r>
              <a:rPr lang="el-GR" sz="2800" dirty="0" err="1">
                <a:cs typeface="Times New Roman" pitchFamily="18" charset="0"/>
              </a:rPr>
              <a:t>μεταβλτητής</a:t>
            </a:r>
            <a:r>
              <a:rPr lang="el-GR" sz="2800" dirty="0">
                <a:cs typeface="Times New Roman" pitchFamily="18" charset="0"/>
              </a:rPr>
              <a:t>, όπως το Τ (μεταβλητή συστοιχιών), είτε μια παράσταση με την εξής μορφή:</a:t>
            </a:r>
          </a:p>
          <a:p>
            <a:pPr marL="0" indent="0" algn="just" eaLnBrk="0" hangingPunct="0">
              <a:buNone/>
            </a:pPr>
            <a:r>
              <a:rPr lang="en-GB" sz="2800" dirty="0">
                <a:cs typeface="Times New Roman" pitchFamily="18" charset="0"/>
              </a:rPr>
              <a:t>T</a:t>
            </a:r>
            <a:r>
              <a:rPr lang="el-GR" sz="2800" dirty="0">
                <a:cs typeface="Times New Roman" pitchFamily="18" charset="0"/>
              </a:rPr>
              <a:t>.</a:t>
            </a:r>
            <a:r>
              <a:rPr lang="en-GB" sz="2800" dirty="0">
                <a:cs typeface="Times New Roman" pitchFamily="18" charset="0"/>
              </a:rPr>
              <a:t>A</a:t>
            </a:r>
            <a:r>
              <a:rPr lang="el-GR" sz="2800" dirty="0">
                <a:cs typeface="Times New Roman" pitchFamily="18" charset="0"/>
              </a:rPr>
              <a:t> [ </a:t>
            </a:r>
            <a:r>
              <a:rPr lang="en-GB" sz="2800" dirty="0">
                <a:cs typeface="Times New Roman" pitchFamily="18" charset="0"/>
              </a:rPr>
              <a:t>AS</a:t>
            </a:r>
            <a:r>
              <a:rPr lang="el-GR" sz="2800" dirty="0">
                <a:cs typeface="Times New Roman" pitchFamily="18" charset="0"/>
              </a:rPr>
              <a:t> </a:t>
            </a:r>
            <a:r>
              <a:rPr lang="en-GB" sz="2800" dirty="0">
                <a:cs typeface="Times New Roman" pitchFamily="18" charset="0"/>
              </a:rPr>
              <a:t>X</a:t>
            </a:r>
            <a:r>
              <a:rPr lang="el-GR" sz="2800" dirty="0">
                <a:cs typeface="Times New Roman" pitchFamily="18" charset="0"/>
              </a:rPr>
              <a:t> ], όπου Α είναι ένα γνώρισμα της συνδεδεμένης σχέσης και το Χ είναι ένα όνομα γνωρίσματος για το αντίστοιχο γνώρισμα στο αποτέλεσμα που προκύπτει από την εκτίμηση της λίστας των ζητούμενων στοιχείων. </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Σχεσιακός λογισμός</a:t>
            </a:r>
            <a:r>
              <a:rPr lang="en-GB" sz="1400" dirty="0"/>
              <a:t> I</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28</a:t>
            </a:fld>
            <a:endParaRPr lang="el-GR" dirty="0"/>
          </a:p>
        </p:txBody>
      </p:sp>
    </p:spTree>
    <p:custDataLst>
      <p:tags r:id="rId1"/>
    </p:custDataLst>
    <p:extLst>
      <p:ext uri="{BB962C8B-B14F-4D97-AF65-F5344CB8AC3E}">
        <p14:creationId xmlns:p14="http://schemas.microsoft.com/office/powerpoint/2010/main" val="39018851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57200" y="222721"/>
            <a:ext cx="8435280" cy="126206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dirty="0" smtClean="0">
                <a:cs typeface="Times New Roman" pitchFamily="18" charset="0"/>
              </a:rPr>
              <a:t>Λίστες ζητούμενων στοιχείων </a:t>
            </a:r>
            <a:br>
              <a:rPr lang="el-GR" dirty="0" smtClean="0">
                <a:cs typeface="Times New Roman" pitchFamily="18" charset="0"/>
              </a:rPr>
            </a:br>
            <a:r>
              <a:rPr lang="el-GR" dirty="0" smtClean="0">
                <a:cs typeface="Times New Roman" pitchFamily="18" charset="0"/>
              </a:rPr>
              <a:t>(2 από 4)</a:t>
            </a:r>
            <a:endParaRPr lang="el-GR" dirty="0">
              <a:cs typeface="Times New Roman" pitchFamily="18" charset="0"/>
            </a:endParaRPr>
          </a:p>
        </p:txBody>
      </p:sp>
      <p:sp>
        <p:nvSpPr>
          <p:cNvPr id="11" name="Rectangle 3" descr="Παραδείγματα:&#10;1. SX τελεία S#,&#10;2. SX τελεία S#, AS, S N O,&#10;3. SX,&#10;4. SX τελεία S#, SX τελεία CITY, AS S CITY, PX τελεία P#, PX τελεία CITY, AS P CITY.&#10;"/>
          <p:cNvSpPr txBox="1">
            <a:spLocks noChangeArrowheads="1"/>
          </p:cNvSpPr>
          <p:nvPr/>
        </p:nvSpPr>
        <p:spPr>
          <a:xfrm>
            <a:off x="457200" y="1988840"/>
            <a:ext cx="8229600" cy="2952328"/>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l-GR" sz="2800" u="sng" dirty="0">
                <a:solidFill>
                  <a:srgbClr val="7030A0"/>
                </a:solidFill>
                <a:cs typeface="Times New Roman" pitchFamily="18" charset="0"/>
              </a:rPr>
              <a:t>Παραδείγματα</a:t>
            </a:r>
            <a:r>
              <a:rPr lang="el-GR" sz="2800" dirty="0">
                <a:solidFill>
                  <a:srgbClr val="7030A0"/>
                </a:solidFill>
                <a:cs typeface="Times New Roman" pitchFamily="18" charset="0"/>
              </a:rPr>
              <a:t>:</a:t>
            </a:r>
            <a:endParaRPr lang="el-GR" sz="2800" dirty="0">
              <a:solidFill>
                <a:srgbClr val="7030A0"/>
              </a:solidFill>
            </a:endParaRPr>
          </a:p>
          <a:p>
            <a:pPr marL="0" indent="0" algn="just" eaLnBrk="0" hangingPunct="0">
              <a:buNone/>
            </a:pPr>
            <a:r>
              <a:rPr lang="el-GR" sz="2800" dirty="0" smtClean="0"/>
              <a:t>1</a:t>
            </a:r>
            <a:r>
              <a:rPr lang="el-GR" sz="2800" dirty="0"/>
              <a:t>. </a:t>
            </a:r>
            <a:r>
              <a:rPr lang="en-GB" sz="2800" dirty="0">
                <a:cs typeface="Times New Roman" pitchFamily="18" charset="0"/>
              </a:rPr>
              <a:t>SX</a:t>
            </a:r>
            <a:r>
              <a:rPr lang="el-GR" sz="2800" dirty="0">
                <a:cs typeface="Times New Roman" pitchFamily="18" charset="0"/>
              </a:rPr>
              <a:t>.</a:t>
            </a:r>
            <a:r>
              <a:rPr lang="en-GB" sz="2800" dirty="0">
                <a:cs typeface="Times New Roman" pitchFamily="18" charset="0"/>
              </a:rPr>
              <a:t>S</a:t>
            </a:r>
            <a:r>
              <a:rPr lang="el-GR" sz="2800" dirty="0">
                <a:cs typeface="Times New Roman" pitchFamily="18" charset="0"/>
              </a:rPr>
              <a:t>#</a:t>
            </a:r>
            <a:endParaRPr lang="el-GR" sz="2800" dirty="0"/>
          </a:p>
          <a:p>
            <a:pPr marL="0" indent="0" algn="just" eaLnBrk="0" hangingPunct="0">
              <a:buNone/>
            </a:pPr>
            <a:r>
              <a:rPr lang="el-GR" sz="2800" dirty="0" smtClean="0"/>
              <a:t>2</a:t>
            </a:r>
            <a:r>
              <a:rPr lang="el-GR" sz="2800" dirty="0"/>
              <a:t>. </a:t>
            </a:r>
            <a:r>
              <a:rPr lang="en-GB" sz="2800" dirty="0">
                <a:cs typeface="Times New Roman" pitchFamily="18" charset="0"/>
              </a:rPr>
              <a:t>SX.S# AS SNO</a:t>
            </a:r>
            <a:endParaRPr lang="el-GR" sz="2800" dirty="0"/>
          </a:p>
          <a:p>
            <a:pPr marL="0" indent="0" algn="just" eaLnBrk="0" hangingPunct="0">
              <a:buNone/>
            </a:pPr>
            <a:r>
              <a:rPr lang="el-GR" sz="2800" dirty="0" smtClean="0"/>
              <a:t>3</a:t>
            </a:r>
            <a:r>
              <a:rPr lang="el-GR" sz="2800" dirty="0"/>
              <a:t>. </a:t>
            </a:r>
            <a:r>
              <a:rPr lang="en-GB" sz="2800" dirty="0">
                <a:cs typeface="Times New Roman" pitchFamily="18" charset="0"/>
              </a:rPr>
              <a:t>SX</a:t>
            </a:r>
            <a:endParaRPr lang="el-GR" sz="2800" dirty="0"/>
          </a:p>
          <a:p>
            <a:pPr marL="0" indent="0" algn="just" eaLnBrk="0" hangingPunct="0">
              <a:buNone/>
            </a:pPr>
            <a:r>
              <a:rPr lang="el-GR" sz="2800" dirty="0" smtClean="0"/>
              <a:t>4</a:t>
            </a:r>
            <a:r>
              <a:rPr lang="el-GR" sz="2800" dirty="0"/>
              <a:t>. </a:t>
            </a:r>
            <a:r>
              <a:rPr lang="en-GB" sz="2800" dirty="0">
                <a:cs typeface="Times New Roman" pitchFamily="18" charset="0"/>
              </a:rPr>
              <a:t>SX.S#, SX.CITY AS SCITY, PX.P#, PX.CITY AS PCITY</a:t>
            </a:r>
            <a:endParaRPr lang="el-GR" sz="2800" dirty="0">
              <a:cs typeface="Times New Roman" pitchFamily="18" charset="0"/>
            </a:endParaRPr>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Σχεσιακός λογισμός</a:t>
            </a:r>
            <a:r>
              <a:rPr lang="en-GB" sz="1400" dirty="0"/>
              <a:t> I</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29</a:t>
            </a:fld>
            <a:endParaRPr lang="el-GR" dirty="0"/>
          </a:p>
        </p:txBody>
      </p:sp>
    </p:spTree>
    <p:custDataLst>
      <p:tags r:id="rId1"/>
    </p:custDataLst>
    <p:extLst>
      <p:ext uri="{BB962C8B-B14F-4D97-AF65-F5344CB8AC3E}">
        <p14:creationId xmlns:p14="http://schemas.microsoft.com/office/powerpoint/2010/main" val="1530755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p:txBody>
          <a:bodyPr/>
          <a:lstStyle/>
          <a:p>
            <a:pPr eaLnBrk="1" hangingPunct="1"/>
            <a:r>
              <a:rPr lang="el-GR" b="1" dirty="0" smtClean="0"/>
              <a:t>Χρηματοδότηση </a:t>
            </a:r>
          </a:p>
        </p:txBody>
      </p:sp>
      <p:sp>
        <p:nvSpPr>
          <p:cNvPr id="4099" name="Θέση περιεχομένου 1"/>
          <p:cNvSpPr>
            <a:spLocks noGrp="1"/>
          </p:cNvSpPr>
          <p:nvPr>
            <p:ph idx="1"/>
          </p:nvPr>
        </p:nvSpPr>
        <p:spPr>
          <a:xfrm>
            <a:off x="457200" y="1484784"/>
            <a:ext cx="8229600" cy="4525963"/>
          </a:xfrm>
        </p:spPr>
        <p:txBody>
          <a:bodyPr>
            <a:normAutofit/>
          </a:bodyPr>
          <a:lstStyle/>
          <a:p>
            <a:pPr eaLnBrk="1" hangingPunct="1">
              <a:spcBef>
                <a:spcPts val="0"/>
              </a:spcBef>
              <a:spcAft>
                <a:spcPts val="600"/>
              </a:spcAft>
            </a:pPr>
            <a:r>
              <a:rPr lang="el-GR" sz="2000" dirty="0" smtClean="0"/>
              <a:t>Το παρόν εκπαιδευτικό υλικό έχει αναπτυχθεί στα πλαίσια του εκπαιδευτικού έργου του διδάσκοντα. </a:t>
            </a:r>
          </a:p>
          <a:p>
            <a:pPr lvl="0">
              <a:spcBef>
                <a:spcPts val="0"/>
              </a:spcBef>
              <a:spcAft>
                <a:spcPts val="600"/>
              </a:spcAft>
            </a:pPr>
            <a:r>
              <a:rPr lang="el-GR" sz="2000" dirty="0" smtClean="0">
                <a:solidFill>
                  <a:prstClr val="black"/>
                </a:solidFill>
              </a:rPr>
              <a:t>Το έργο «</a:t>
            </a:r>
            <a:r>
              <a:rPr lang="el-GR" sz="2000" b="1" dirty="0" smtClean="0">
                <a:solidFill>
                  <a:prstClr val="black"/>
                </a:solidFill>
              </a:rPr>
              <a:t>Ανοικτά Ακαδημαϊκά Μαθήματα στο ΤΕΙ Θεσσαλίας</a:t>
            </a:r>
            <a:r>
              <a:rPr lang="el-GR" sz="2000" dirty="0" smtClean="0">
                <a:solidFill>
                  <a:prstClr val="black"/>
                </a:solidFill>
              </a:rPr>
              <a:t>» έχει χρηματοδοτήσει μόνο τη αναδιαμόρφωση του εκπαιδευτικού υλικού.</a:t>
            </a:r>
            <a:endParaRPr lang="el-GR" sz="2000" dirty="0" smtClean="0"/>
          </a:p>
          <a:p>
            <a:pPr eaLnBrk="1" hangingPunct="1">
              <a:spcBef>
                <a:spcPts val="0"/>
              </a:spcBef>
            </a:pPr>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 </a:t>
            </a:r>
          </a:p>
        </p:txBody>
      </p:sp>
      <p:pic>
        <p:nvPicPr>
          <p:cNvPr id="6" name="Εικόνα 1" descr=" Λογότυπο Επιχειρησιακού Προγράμματος Εκπαίδευση και Δια βίου Μάθηση.   ">
            <a:hlinkClick r:id="rId4" tooltip="Μετάβαση σε www.edulll.gr"/>
          </p:cNvPr>
          <p:cNvPicPr>
            <a:picLocks noChangeAspect="1" noChangeArrowheads="1"/>
          </p:cNvPicPr>
          <p:nvPr/>
        </p:nvPicPr>
        <p:blipFill>
          <a:blip r:embed="rId5" cstate="print"/>
          <a:srcRect/>
          <a:stretch>
            <a:fillRect/>
          </a:stretch>
        </p:blipFill>
        <p:spPr bwMode="auto">
          <a:xfrm>
            <a:off x="684213" y="4221163"/>
            <a:ext cx="78486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prstClr val="black"/>
                </a:solidFill>
              </a:rPr>
              <a:pPr>
                <a:defRPr/>
              </a:pPr>
              <a:t>3</a:t>
            </a:fld>
            <a:endParaRPr lang="el-GR" sz="1400" dirty="0">
              <a:solidFill>
                <a:prstClr val="black"/>
              </a:solidFill>
            </a:endParaRPr>
          </a:p>
        </p:txBody>
      </p:sp>
    </p:spTree>
    <p:custDataLst>
      <p:tags r:id="rId1"/>
    </p:custDataLst>
    <p:extLst>
      <p:ext uri="{BB962C8B-B14F-4D97-AF65-F5344CB8AC3E}">
        <p14:creationId xmlns:p14="http://schemas.microsoft.com/office/powerpoint/2010/main" val="26393510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518864" y="224309"/>
            <a:ext cx="8229600" cy="1260475"/>
          </a:xfrm>
        </p:spPr>
        <p:txBody>
          <a:bodyPr>
            <a:noAutofit/>
          </a:bodyPr>
          <a:lstStyle/>
          <a:p>
            <a:pPr eaLnBrk="0" hangingPunct="0">
              <a:spcBef>
                <a:spcPct val="50000"/>
              </a:spcBef>
            </a:pPr>
            <a:r>
              <a:rPr lang="el-GR" dirty="0" smtClean="0">
                <a:cs typeface="Times New Roman" pitchFamily="18" charset="0"/>
              </a:rPr>
              <a:t>Λίστες ζητούμενων στοιχείων </a:t>
            </a:r>
            <a:br>
              <a:rPr lang="el-GR" dirty="0" smtClean="0">
                <a:cs typeface="Times New Roman" pitchFamily="18" charset="0"/>
              </a:rPr>
            </a:br>
            <a:r>
              <a:rPr lang="el-GR" dirty="0" smtClean="0">
                <a:cs typeface="Times New Roman" pitchFamily="18" charset="0"/>
              </a:rPr>
              <a:t>(3 από 4)</a:t>
            </a:r>
            <a:endParaRPr lang="el-GR" dirty="0">
              <a:cs typeface="Times New Roman" pitchFamily="18" charset="0"/>
            </a:endParaRPr>
          </a:p>
        </p:txBody>
      </p:sp>
      <p:sp>
        <p:nvSpPr>
          <p:cNvPr id="8" name="Rectangle 31"/>
          <p:cNvSpPr txBox="1">
            <a:spLocks noChangeArrowheads="1"/>
          </p:cNvSpPr>
          <p:nvPr/>
        </p:nvSpPr>
        <p:spPr>
          <a:xfrm>
            <a:off x="467544" y="1916832"/>
            <a:ext cx="8208912" cy="3168352"/>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0" algn="just" eaLnBrk="0" hangingPunct="0">
              <a:buNone/>
              <a:tabLst>
                <a:tab pos="457200" algn="l"/>
              </a:tabLst>
            </a:pPr>
            <a:r>
              <a:rPr lang="el-GR" sz="2800" dirty="0" smtClean="0"/>
              <a:t>Κ</a:t>
            </a:r>
            <a:r>
              <a:rPr lang="el-GR" sz="2800" dirty="0" smtClean="0">
                <a:cs typeface="Times New Roman" pitchFamily="18" charset="0"/>
              </a:rPr>
              <a:t>ατά την εκτίμηση μιας περιέχουσας παράστασης του λογισμού συστοιχιών αυτό που συμβαίνει είναι το εξής: </a:t>
            </a:r>
            <a:endParaRPr lang="el-GR" sz="2800" dirty="0" smtClean="0"/>
          </a:p>
          <a:p>
            <a:pPr indent="0" algn="just" eaLnBrk="0" hangingPunct="0">
              <a:buNone/>
              <a:tabLst>
                <a:tab pos="457200" algn="l"/>
              </a:tabLst>
            </a:pPr>
            <a:r>
              <a:rPr lang="el-GR" sz="2800" dirty="0" smtClean="0"/>
              <a:t>Έ</a:t>
            </a:r>
            <a:r>
              <a:rPr lang="el-GR" sz="2800" dirty="0" smtClean="0">
                <a:cs typeface="Times New Roman" pitchFamily="18" charset="0"/>
              </a:rPr>
              <a:t>στω ότι οι μεταβλητές συστοιχιών που έχουν καθοριστεί στη λίστα των ζητούμενων στοιχείων με τα διαχωριστικά κόμματα είναι </a:t>
            </a:r>
            <a:r>
              <a:rPr lang="en-US" sz="2800" dirty="0" smtClean="0">
                <a:cs typeface="Times New Roman" pitchFamily="18" charset="0"/>
              </a:rPr>
              <a:t>T, U, …, V</a:t>
            </a:r>
            <a:r>
              <a:rPr lang="el-GR" sz="2800" dirty="0" smtClean="0">
                <a:cs typeface="Times New Roman" pitchFamily="18" charset="0"/>
              </a:rPr>
              <a:t>. </a:t>
            </a:r>
            <a:endParaRPr lang="el-GR" sz="2800" dirty="0" smtClean="0"/>
          </a:p>
          <a:p>
            <a:pPr indent="0" algn="just" eaLnBrk="0" hangingPunct="0">
              <a:buNone/>
              <a:tabLst>
                <a:tab pos="457200" algn="l"/>
              </a:tabLst>
            </a:pPr>
            <a:r>
              <a:rPr lang="el-GR" sz="2800" dirty="0" smtClean="0">
                <a:cs typeface="Times New Roman" pitchFamily="18" charset="0"/>
              </a:rPr>
              <a:t>Έστω ότι οι αντίστοιχες σχέσεις είναι οι </a:t>
            </a:r>
            <a:r>
              <a:rPr lang="en-US" sz="2800" dirty="0" smtClean="0">
                <a:cs typeface="Times New Roman" pitchFamily="18" charset="0"/>
              </a:rPr>
              <a:t>TR, UR, …, VR</a:t>
            </a:r>
            <a:r>
              <a:rPr lang="el-GR" sz="2800" dirty="0" smtClean="0">
                <a:cs typeface="Times New Roman" pitchFamily="18" charset="0"/>
              </a:rPr>
              <a:t>, αντίστοιχα. </a:t>
            </a:r>
            <a:endParaRPr lang="el-GR" sz="2800" dirty="0"/>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Σχεσιακός λογισμός</a:t>
            </a:r>
            <a:r>
              <a:rPr lang="en-GB" sz="1400" dirty="0"/>
              <a:t> I</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30</a:t>
            </a:fld>
            <a:endParaRPr lang="el-GR" dirty="0"/>
          </a:p>
        </p:txBody>
      </p:sp>
    </p:spTree>
    <p:custDataLst>
      <p:tags r:id="rId1"/>
    </p:custDataLst>
    <p:extLst>
      <p:ext uri="{BB962C8B-B14F-4D97-AF65-F5344CB8AC3E}">
        <p14:creationId xmlns:p14="http://schemas.microsoft.com/office/powerpoint/2010/main" val="16969461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116632"/>
            <a:ext cx="8280920" cy="136815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marL="92075" eaLnBrk="0" hangingPunct="0">
              <a:tabLst>
                <a:tab pos="381000" algn="l"/>
              </a:tabLst>
            </a:pPr>
            <a:r>
              <a:rPr lang="el-GR" dirty="0" smtClean="0">
                <a:cs typeface="Times New Roman" pitchFamily="18" charset="0"/>
              </a:rPr>
              <a:t>Λίστες ζητούμενων στοιχείων </a:t>
            </a:r>
            <a:br>
              <a:rPr lang="el-GR" dirty="0" smtClean="0">
                <a:cs typeface="Times New Roman" pitchFamily="18" charset="0"/>
              </a:rPr>
            </a:br>
            <a:r>
              <a:rPr lang="el-GR" dirty="0" smtClean="0">
                <a:cs typeface="Times New Roman" pitchFamily="18" charset="0"/>
              </a:rPr>
              <a:t>(4 από 4)</a:t>
            </a:r>
            <a:endParaRPr lang="el-GR" dirty="0">
              <a:cs typeface="Times New Roman" pitchFamily="18" charset="0"/>
            </a:endParaRPr>
          </a:p>
        </p:txBody>
      </p:sp>
      <p:sp>
        <p:nvSpPr>
          <p:cNvPr id="6" name="Rectangle 4" descr="Έστω ότι τα γνωρίσματα του αποτελέσματος έχουν τα ονόματα X1, X2, …, Xr. Τότε,&#10;1. Πρώτα, κατασκευάζεται το επεκτεταμένο καρτεσιανό γινόμενο &#10;TR TIMES, UR TIMES, … TIMES VR.&#10;2.  Ύστερα οι συστοιχίες που δεν ικανοποιούν τον ΚΣΤ στη φράση WHERE (αν υπάρχει) απαλείφονται από το αποτέλεσμα του Βήματος 1.&#10;3. Τέλος, το αποτέλεσμα του Βήματος 2, προβάλλεται πάνω στα γνωρίσματα X1, X2, …, Xr. &#10;"/>
          <p:cNvSpPr txBox="1">
            <a:spLocks noChangeArrowheads="1"/>
          </p:cNvSpPr>
          <p:nvPr/>
        </p:nvSpPr>
        <p:spPr>
          <a:xfrm>
            <a:off x="467545" y="1556792"/>
            <a:ext cx="8280920" cy="4464496"/>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0" algn="just" eaLnBrk="0" hangingPunct="0">
              <a:buNone/>
              <a:tabLst>
                <a:tab pos="457200" algn="l"/>
              </a:tabLst>
            </a:pPr>
            <a:r>
              <a:rPr lang="el-GR" sz="2400" dirty="0">
                <a:cs typeface="Times New Roman" pitchFamily="18" charset="0"/>
              </a:rPr>
              <a:t>Έστω ότι τα γνωρίσματα του αποτελέσματος έχουν τα ονόματα </a:t>
            </a:r>
            <a:r>
              <a:rPr lang="en-GB" sz="2400" dirty="0">
                <a:cs typeface="Times New Roman" pitchFamily="18" charset="0"/>
              </a:rPr>
              <a:t>X</a:t>
            </a:r>
            <a:r>
              <a:rPr lang="el-GR" sz="2400" dirty="0">
                <a:cs typeface="Times New Roman" pitchFamily="18" charset="0"/>
              </a:rPr>
              <a:t>1, </a:t>
            </a:r>
            <a:r>
              <a:rPr lang="en-GB" sz="2400" dirty="0">
                <a:cs typeface="Times New Roman" pitchFamily="18" charset="0"/>
              </a:rPr>
              <a:t>X</a:t>
            </a:r>
            <a:r>
              <a:rPr lang="el-GR" sz="2400" dirty="0">
                <a:cs typeface="Times New Roman" pitchFamily="18" charset="0"/>
              </a:rPr>
              <a:t>2, …, </a:t>
            </a:r>
            <a:r>
              <a:rPr lang="en-GB" sz="2400" dirty="0" err="1">
                <a:cs typeface="Times New Roman" pitchFamily="18" charset="0"/>
              </a:rPr>
              <a:t>Xr</a:t>
            </a:r>
            <a:r>
              <a:rPr lang="el-GR" sz="2400" dirty="0">
                <a:cs typeface="Times New Roman" pitchFamily="18" charset="0"/>
              </a:rPr>
              <a:t>. Τότε,</a:t>
            </a:r>
          </a:p>
          <a:p>
            <a:pPr indent="0" algn="just" eaLnBrk="0" hangingPunct="0">
              <a:buNone/>
              <a:tabLst>
                <a:tab pos="457200" algn="l"/>
              </a:tabLst>
            </a:pPr>
            <a:r>
              <a:rPr lang="el-GR" sz="2400" dirty="0">
                <a:cs typeface="Times New Roman" pitchFamily="18" charset="0"/>
              </a:rPr>
              <a:t>1. Πρώτα, κατασκευάζεται το </a:t>
            </a:r>
            <a:r>
              <a:rPr lang="el-GR" sz="2400" dirty="0" err="1">
                <a:cs typeface="Times New Roman" pitchFamily="18" charset="0"/>
              </a:rPr>
              <a:t>επεκτεταμένο</a:t>
            </a:r>
            <a:r>
              <a:rPr lang="el-GR" sz="2400" dirty="0">
                <a:cs typeface="Times New Roman" pitchFamily="18" charset="0"/>
              </a:rPr>
              <a:t> καρτεσιανό γινόμενο </a:t>
            </a:r>
          </a:p>
          <a:p>
            <a:pPr indent="0" algn="just" eaLnBrk="0" hangingPunct="0">
              <a:buNone/>
              <a:tabLst>
                <a:tab pos="457200" algn="l"/>
              </a:tabLst>
            </a:pPr>
            <a:r>
              <a:rPr lang="en-GB" sz="2400" dirty="0">
                <a:cs typeface="Times New Roman" pitchFamily="18" charset="0"/>
              </a:rPr>
              <a:t>TR TIMES UR TIMES … TIMES</a:t>
            </a:r>
            <a:r>
              <a:rPr lang="el-GR" sz="2400" dirty="0">
                <a:cs typeface="Times New Roman" pitchFamily="18" charset="0"/>
              </a:rPr>
              <a:t> </a:t>
            </a:r>
            <a:r>
              <a:rPr lang="en-GB" sz="2400" dirty="0">
                <a:cs typeface="Times New Roman" pitchFamily="18" charset="0"/>
              </a:rPr>
              <a:t>VR</a:t>
            </a:r>
            <a:r>
              <a:rPr lang="el-GR" sz="2400" dirty="0">
                <a:cs typeface="Times New Roman" pitchFamily="18" charset="0"/>
              </a:rPr>
              <a:t>.</a:t>
            </a:r>
          </a:p>
          <a:p>
            <a:pPr indent="0" algn="just" eaLnBrk="0" hangingPunct="0">
              <a:buNone/>
              <a:tabLst>
                <a:tab pos="457200" algn="l"/>
              </a:tabLst>
            </a:pPr>
            <a:r>
              <a:rPr lang="el-GR" sz="2400" dirty="0">
                <a:cs typeface="Times New Roman" pitchFamily="18" charset="0"/>
              </a:rPr>
              <a:t>2.  Ύστερα οι συστοιχίες που δεν ικανοποιούν τον ΚΣΤ στη φράση </a:t>
            </a:r>
            <a:r>
              <a:rPr lang="en-GB" sz="2400" dirty="0">
                <a:cs typeface="Times New Roman" pitchFamily="18" charset="0"/>
              </a:rPr>
              <a:t>WHERE</a:t>
            </a:r>
            <a:r>
              <a:rPr lang="el-GR" sz="2400" dirty="0">
                <a:cs typeface="Times New Roman" pitchFamily="18" charset="0"/>
              </a:rPr>
              <a:t> (αν υπάρχει) απαλείφονται από το αποτέλεσμα του Βήματος 1.</a:t>
            </a:r>
          </a:p>
          <a:p>
            <a:pPr indent="0" algn="just" eaLnBrk="0" hangingPunct="0">
              <a:buNone/>
              <a:tabLst>
                <a:tab pos="457200" algn="l"/>
              </a:tabLst>
            </a:pPr>
            <a:r>
              <a:rPr lang="el-GR" sz="2400" dirty="0">
                <a:cs typeface="Times New Roman" pitchFamily="18" charset="0"/>
              </a:rPr>
              <a:t>3. Τέλος, το αποτέλεσμα του Βήματος 2, προβάλλεται πάνω στα γνωρίσματα </a:t>
            </a:r>
            <a:r>
              <a:rPr lang="en-GB" sz="2400" dirty="0">
                <a:cs typeface="Times New Roman" pitchFamily="18" charset="0"/>
              </a:rPr>
              <a:t>X</a:t>
            </a:r>
            <a:r>
              <a:rPr lang="el-GR" sz="2400" dirty="0">
                <a:cs typeface="Times New Roman" pitchFamily="18" charset="0"/>
              </a:rPr>
              <a:t>1, </a:t>
            </a:r>
            <a:r>
              <a:rPr lang="en-GB" sz="2400" dirty="0">
                <a:cs typeface="Times New Roman" pitchFamily="18" charset="0"/>
              </a:rPr>
              <a:t>X</a:t>
            </a:r>
            <a:r>
              <a:rPr lang="el-GR" sz="2400" dirty="0">
                <a:cs typeface="Times New Roman" pitchFamily="18" charset="0"/>
              </a:rPr>
              <a:t>2, …, </a:t>
            </a:r>
            <a:r>
              <a:rPr lang="en-GB" sz="2400" dirty="0" err="1">
                <a:cs typeface="Times New Roman" pitchFamily="18" charset="0"/>
              </a:rPr>
              <a:t>Xr</a:t>
            </a:r>
            <a:r>
              <a:rPr lang="el-GR" sz="2400" dirty="0">
                <a:cs typeface="Times New Roman" pitchFamily="18" charset="0"/>
              </a:rPr>
              <a:t>. </a:t>
            </a:r>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Σχεσιακός λογισμός</a:t>
            </a:r>
            <a:r>
              <a:rPr lang="en-GB" sz="1400" dirty="0"/>
              <a:t> I</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31</a:t>
            </a:fld>
            <a:endParaRPr lang="el-GR" dirty="0"/>
          </a:p>
        </p:txBody>
      </p:sp>
    </p:spTree>
    <p:custDataLst>
      <p:tags r:id="rId1"/>
    </p:custDataLst>
    <p:extLst>
      <p:ext uri="{BB962C8B-B14F-4D97-AF65-F5344CB8AC3E}">
        <p14:creationId xmlns:p14="http://schemas.microsoft.com/office/powerpoint/2010/main" val="25584212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188640"/>
            <a:ext cx="8280920" cy="1080120"/>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r>
              <a:rPr lang="el-GR" dirty="0" smtClean="0">
                <a:cs typeface="Times New Roman" pitchFamily="18" charset="0"/>
              </a:rPr>
              <a:t>Παραστάσεις (1 από 2)</a:t>
            </a:r>
            <a:endParaRPr lang="el-GR" dirty="0"/>
          </a:p>
        </p:txBody>
      </p:sp>
      <p:sp>
        <p:nvSpPr>
          <p:cNvPr id="6" name="Rectangle 4" descr="Μια παράσταση του λογισμού είναι μια παράσταση της μορφής:&#10;λισκομ, ζητούμενων, στοιχείων, WHERE f,&#10;στην οποία κάθε ελεύθερη μεταβλητή της f, αν υπάρχει, πρέπει να αναφέρεται στη λισκομ, ζητούμενων, στοιχείων.&#10;"/>
          <p:cNvSpPr txBox="1">
            <a:spLocks noChangeArrowheads="1"/>
          </p:cNvSpPr>
          <p:nvPr/>
        </p:nvSpPr>
        <p:spPr>
          <a:xfrm>
            <a:off x="467545" y="1988840"/>
            <a:ext cx="8280920" cy="3111388"/>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eaLnBrk="0" hangingPunct="0">
              <a:buNone/>
            </a:pPr>
            <a:r>
              <a:rPr lang="el-GR" sz="2800" dirty="0">
                <a:cs typeface="Times New Roman" pitchFamily="18" charset="0"/>
              </a:rPr>
              <a:t>Μια παράσταση του λογισμού είναι μια παράσταση της μορφής:</a:t>
            </a:r>
          </a:p>
          <a:p>
            <a:pPr marL="0" indent="0" eaLnBrk="0" hangingPunct="0">
              <a:buNone/>
            </a:pPr>
            <a:r>
              <a:rPr lang="el-GR" sz="2800" b="1" dirty="0">
                <a:solidFill>
                  <a:srgbClr val="FF66FF"/>
                </a:solidFill>
                <a:cs typeface="Times New Roman" pitchFamily="18" charset="0"/>
              </a:rPr>
              <a:t>( </a:t>
            </a:r>
            <a:r>
              <a:rPr lang="el-GR" sz="2800" b="1" i="1" dirty="0" err="1">
                <a:solidFill>
                  <a:srgbClr val="FF66FF"/>
                </a:solidFill>
                <a:cs typeface="Times New Roman" pitchFamily="18" charset="0"/>
              </a:rPr>
              <a:t>λισκομ</a:t>
            </a:r>
            <a:r>
              <a:rPr lang="el-GR" sz="2800" b="1" i="1" dirty="0">
                <a:solidFill>
                  <a:srgbClr val="FF66FF"/>
                </a:solidFill>
                <a:cs typeface="Times New Roman" pitchFamily="18" charset="0"/>
              </a:rPr>
              <a:t>-ζητούμενων-</a:t>
            </a:r>
            <a:r>
              <a:rPr lang="el-GR" sz="2800" b="1" i="1" dirty="0" err="1">
                <a:solidFill>
                  <a:srgbClr val="FF66FF"/>
                </a:solidFill>
                <a:cs typeface="Times New Roman" pitchFamily="18" charset="0"/>
              </a:rPr>
              <a:t>στοιχείω</a:t>
            </a:r>
            <a:r>
              <a:rPr lang="el-GR" sz="2800" b="1" i="1" dirty="0">
                <a:solidFill>
                  <a:srgbClr val="FF66FF"/>
                </a:solidFill>
                <a:cs typeface="Times New Roman" pitchFamily="18" charset="0"/>
              </a:rPr>
              <a:t>ν</a:t>
            </a:r>
            <a:r>
              <a:rPr lang="el-GR" sz="2800" b="1" dirty="0">
                <a:solidFill>
                  <a:srgbClr val="FF66FF"/>
                </a:solidFill>
                <a:cs typeface="Times New Roman" pitchFamily="18" charset="0"/>
              </a:rPr>
              <a:t>) [ </a:t>
            </a:r>
            <a:r>
              <a:rPr lang="en-GB" sz="2800" b="1" dirty="0">
                <a:solidFill>
                  <a:srgbClr val="FF66FF"/>
                </a:solidFill>
                <a:cs typeface="Times New Roman" pitchFamily="18" charset="0"/>
              </a:rPr>
              <a:t>WHERE</a:t>
            </a:r>
            <a:r>
              <a:rPr lang="el-GR" sz="2800" b="1" dirty="0">
                <a:solidFill>
                  <a:srgbClr val="FF66FF"/>
                </a:solidFill>
                <a:cs typeface="Times New Roman" pitchFamily="18" charset="0"/>
              </a:rPr>
              <a:t> </a:t>
            </a:r>
            <a:r>
              <a:rPr lang="en-GB" sz="2800" b="1" dirty="0">
                <a:solidFill>
                  <a:srgbClr val="FF66FF"/>
                </a:solidFill>
                <a:cs typeface="Times New Roman" pitchFamily="18" charset="0"/>
              </a:rPr>
              <a:t>f</a:t>
            </a:r>
            <a:r>
              <a:rPr lang="el-GR" sz="2800" b="1" dirty="0">
                <a:solidFill>
                  <a:srgbClr val="FF66FF"/>
                </a:solidFill>
                <a:cs typeface="Times New Roman" pitchFamily="18" charset="0"/>
              </a:rPr>
              <a:t> ]</a:t>
            </a:r>
          </a:p>
          <a:p>
            <a:pPr marL="0" indent="0" algn="just" eaLnBrk="0" hangingPunct="0">
              <a:buNone/>
            </a:pPr>
            <a:r>
              <a:rPr lang="el-GR" sz="2800" dirty="0">
                <a:cs typeface="Times New Roman" pitchFamily="18" charset="0"/>
              </a:rPr>
              <a:t>στην οποία κάθε ελεύθερη μεταβλητή της </a:t>
            </a:r>
            <a:r>
              <a:rPr lang="en-GB" sz="2800" dirty="0">
                <a:cs typeface="Times New Roman" pitchFamily="18" charset="0"/>
              </a:rPr>
              <a:t>f</a:t>
            </a:r>
            <a:r>
              <a:rPr lang="el-GR" sz="2800" dirty="0">
                <a:cs typeface="Times New Roman" pitchFamily="18" charset="0"/>
              </a:rPr>
              <a:t> (αν υπάρχει) πρέπει να αναφέρεται στη </a:t>
            </a:r>
            <a:r>
              <a:rPr lang="el-GR" sz="2800" dirty="0" err="1">
                <a:cs typeface="Times New Roman" pitchFamily="18" charset="0"/>
              </a:rPr>
              <a:t>λισκομ</a:t>
            </a:r>
            <a:r>
              <a:rPr lang="el-GR" sz="2800" dirty="0">
                <a:cs typeface="Times New Roman" pitchFamily="18" charset="0"/>
              </a:rPr>
              <a:t>-ζητούμενων-</a:t>
            </a:r>
            <a:r>
              <a:rPr lang="el-GR" sz="2800" dirty="0" err="1">
                <a:cs typeface="Times New Roman" pitchFamily="18" charset="0"/>
              </a:rPr>
              <a:t>στοιχείω</a:t>
            </a:r>
            <a:r>
              <a:rPr lang="el-GR" sz="2800" dirty="0">
                <a:cs typeface="Times New Roman" pitchFamily="18" charset="0"/>
              </a:rPr>
              <a:t>ν.</a:t>
            </a:r>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Σχεσιακός λογισμός</a:t>
            </a:r>
            <a:r>
              <a:rPr lang="en-GB" sz="1400" dirty="0"/>
              <a:t> I</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32</a:t>
            </a:fld>
            <a:endParaRPr lang="el-GR" dirty="0"/>
          </a:p>
        </p:txBody>
      </p:sp>
    </p:spTree>
    <p:custDataLst>
      <p:tags r:id="rId1"/>
    </p:custDataLst>
    <p:extLst>
      <p:ext uri="{BB962C8B-B14F-4D97-AF65-F5344CB8AC3E}">
        <p14:creationId xmlns:p14="http://schemas.microsoft.com/office/powerpoint/2010/main" val="25584212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116632"/>
            <a:ext cx="8280920"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dirty="0" smtClean="0">
                <a:cs typeface="Times New Roman" pitchFamily="18" charset="0"/>
              </a:rPr>
              <a:t>Παραστάσεις (2 από 2)</a:t>
            </a:r>
            <a:endParaRPr lang="el-GR" dirty="0">
              <a:cs typeface="Times New Roman" pitchFamily="18" charset="0"/>
            </a:endParaRPr>
          </a:p>
        </p:txBody>
      </p:sp>
      <p:sp>
        <p:nvSpPr>
          <p:cNvPr id="6" name="Rectangle 4" descr="Παραδείγματα:&#10;1. SX τελεία S#,&#10;2. SX τελεία S#, WHERE SX τελεία CITY ίσο με London,&#10;3. SX τελεία S#, AS S N O, WHERE SX τελεία CITY ίσο με London,&#10;4. SX τελεία S#, SX τελεία CITY, WHERE EXISTS SPX, &#10;   SPX τελεία S# ίσο με SX τελεία S#, AND SPX τελεία P# ίσο με P2,&#10;5. SX τελεία S#, PX τελεία P#, WHERE SX τελεία CITY ίσο με PX τελεία CITY,&#10;6. SX.&#10;&#10;"/>
          <p:cNvSpPr txBox="1">
            <a:spLocks noChangeArrowheads="1"/>
          </p:cNvSpPr>
          <p:nvPr/>
        </p:nvSpPr>
        <p:spPr>
          <a:xfrm>
            <a:off x="467545" y="1412776"/>
            <a:ext cx="8280920" cy="4608512"/>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l-GR" sz="2800" u="sng" dirty="0">
                <a:solidFill>
                  <a:srgbClr val="7030A0"/>
                </a:solidFill>
                <a:cs typeface="Times New Roman" pitchFamily="18" charset="0"/>
              </a:rPr>
              <a:t>Παραδείγματα:</a:t>
            </a:r>
            <a:endParaRPr lang="el-GR" sz="2800" u="sng" dirty="0">
              <a:solidFill>
                <a:srgbClr val="7030A0"/>
              </a:solidFill>
            </a:endParaRPr>
          </a:p>
          <a:p>
            <a:pPr marL="0" indent="0" algn="just" eaLnBrk="0" hangingPunct="0">
              <a:buNone/>
            </a:pPr>
            <a:r>
              <a:rPr lang="el-GR" sz="2800" dirty="0" smtClean="0"/>
              <a:t>1</a:t>
            </a:r>
            <a:r>
              <a:rPr lang="el-GR" sz="2800" dirty="0"/>
              <a:t>. </a:t>
            </a:r>
            <a:r>
              <a:rPr lang="el-GR" sz="2800" dirty="0">
                <a:cs typeface="Times New Roman" pitchFamily="18" charset="0"/>
              </a:rPr>
              <a:t>(</a:t>
            </a:r>
            <a:r>
              <a:rPr lang="en-GB" sz="2800" dirty="0">
                <a:cs typeface="Times New Roman" pitchFamily="18" charset="0"/>
              </a:rPr>
              <a:t>SX</a:t>
            </a:r>
            <a:r>
              <a:rPr lang="el-GR" sz="2800" dirty="0">
                <a:cs typeface="Times New Roman" pitchFamily="18" charset="0"/>
              </a:rPr>
              <a:t>.</a:t>
            </a:r>
            <a:r>
              <a:rPr lang="en-GB" sz="2800" dirty="0">
                <a:cs typeface="Times New Roman" pitchFamily="18" charset="0"/>
              </a:rPr>
              <a:t>S</a:t>
            </a:r>
            <a:r>
              <a:rPr lang="el-GR" sz="2800" dirty="0">
                <a:cs typeface="Times New Roman" pitchFamily="18" charset="0"/>
              </a:rPr>
              <a:t>#)</a:t>
            </a:r>
            <a:endParaRPr lang="el-GR" sz="2800" dirty="0"/>
          </a:p>
          <a:p>
            <a:pPr marL="0" indent="0" algn="just" eaLnBrk="0" hangingPunct="0">
              <a:buNone/>
            </a:pPr>
            <a:r>
              <a:rPr lang="el-GR" sz="2800" dirty="0" smtClean="0"/>
              <a:t>2</a:t>
            </a:r>
            <a:r>
              <a:rPr lang="el-GR" sz="2800" dirty="0"/>
              <a:t>. </a:t>
            </a:r>
            <a:r>
              <a:rPr lang="en-GB" sz="2800" dirty="0">
                <a:cs typeface="Times New Roman" pitchFamily="18" charset="0"/>
              </a:rPr>
              <a:t>(SX.S#) WHERE SX.CITY= ‘London’</a:t>
            </a:r>
            <a:endParaRPr lang="el-GR" sz="2800" dirty="0"/>
          </a:p>
          <a:p>
            <a:pPr marL="0" indent="0" algn="just" eaLnBrk="0" hangingPunct="0">
              <a:buNone/>
            </a:pPr>
            <a:r>
              <a:rPr lang="el-GR" sz="2800" dirty="0" smtClean="0"/>
              <a:t>3</a:t>
            </a:r>
            <a:r>
              <a:rPr lang="el-GR" sz="2800" dirty="0"/>
              <a:t>. </a:t>
            </a:r>
            <a:r>
              <a:rPr lang="en-GB" sz="2800" dirty="0">
                <a:cs typeface="Times New Roman" pitchFamily="18" charset="0"/>
              </a:rPr>
              <a:t>(SX.S# AS SNO) WHERE SX.CITY= ‘London’</a:t>
            </a:r>
            <a:endParaRPr lang="el-GR" sz="2800" dirty="0"/>
          </a:p>
          <a:p>
            <a:pPr marL="0" indent="0" algn="just" eaLnBrk="0" hangingPunct="0">
              <a:buNone/>
            </a:pPr>
            <a:r>
              <a:rPr lang="el-GR" sz="2800" dirty="0" smtClean="0"/>
              <a:t>4</a:t>
            </a:r>
            <a:r>
              <a:rPr lang="el-GR" sz="2800" dirty="0"/>
              <a:t>. </a:t>
            </a:r>
            <a:r>
              <a:rPr lang="en-GB" sz="2800" dirty="0">
                <a:cs typeface="Times New Roman" pitchFamily="18" charset="0"/>
              </a:rPr>
              <a:t>(SX.S#, SX.CITY) WHERE EXISTS SPX </a:t>
            </a:r>
            <a:endParaRPr lang="el-GR" sz="2800" dirty="0"/>
          </a:p>
          <a:p>
            <a:pPr marL="0" indent="0" algn="just" eaLnBrk="0" hangingPunct="0">
              <a:buNone/>
            </a:pPr>
            <a:r>
              <a:rPr lang="el-GR" sz="2800" dirty="0"/>
              <a:t>			</a:t>
            </a:r>
            <a:r>
              <a:rPr lang="en-GB" sz="2800" dirty="0">
                <a:cs typeface="Times New Roman" pitchFamily="18" charset="0"/>
              </a:rPr>
              <a:t>(SPX.S# = SX.S# AND SPX.P# = ‘P2’)</a:t>
            </a:r>
            <a:endParaRPr lang="el-GR" sz="2800" dirty="0"/>
          </a:p>
          <a:p>
            <a:pPr marL="0" indent="0" algn="just" eaLnBrk="0" hangingPunct="0">
              <a:buNone/>
            </a:pPr>
            <a:r>
              <a:rPr lang="el-GR" sz="2800" dirty="0" smtClean="0"/>
              <a:t>5</a:t>
            </a:r>
            <a:r>
              <a:rPr lang="el-GR" sz="2800" dirty="0"/>
              <a:t>. </a:t>
            </a:r>
            <a:r>
              <a:rPr lang="en-GB" sz="2800" dirty="0">
                <a:cs typeface="Times New Roman" pitchFamily="18" charset="0"/>
              </a:rPr>
              <a:t>(SX.S#, PX.P#) WHERE SX.CITY = PX.CITY</a:t>
            </a:r>
            <a:endParaRPr lang="el-GR" sz="2800" dirty="0">
              <a:cs typeface="Times New Roman" pitchFamily="18" charset="0"/>
            </a:endParaRPr>
          </a:p>
          <a:p>
            <a:pPr marL="0" indent="0" algn="just" eaLnBrk="0" hangingPunct="0">
              <a:buNone/>
            </a:pPr>
            <a:r>
              <a:rPr lang="el-GR" sz="2800" dirty="0" smtClean="0"/>
              <a:t>6</a:t>
            </a:r>
            <a:r>
              <a:rPr lang="el-GR" sz="2800" dirty="0"/>
              <a:t>. </a:t>
            </a:r>
            <a:r>
              <a:rPr lang="el-GR" sz="2800" dirty="0">
                <a:cs typeface="Times New Roman" pitchFamily="18" charset="0"/>
              </a:rPr>
              <a:t>(</a:t>
            </a:r>
            <a:r>
              <a:rPr lang="en-GB" sz="2800" dirty="0">
                <a:cs typeface="Times New Roman" pitchFamily="18" charset="0"/>
              </a:rPr>
              <a:t>SX</a:t>
            </a:r>
            <a:r>
              <a:rPr lang="el-GR" sz="2800" dirty="0">
                <a:cs typeface="Times New Roman" pitchFamily="18" charset="0"/>
              </a:rPr>
              <a:t>)</a:t>
            </a:r>
            <a:endParaRPr lang="el-GR" sz="2800" dirty="0"/>
          </a:p>
          <a:p>
            <a:pPr marL="0" indent="0" algn="just" eaLnBrk="0" hangingPunct="0">
              <a:buNone/>
            </a:pPr>
            <a:endParaRPr lang="el-GR" sz="2800" dirty="0"/>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Σχεσιακός λογισμός</a:t>
            </a:r>
            <a:r>
              <a:rPr lang="en-GB" sz="1400" dirty="0"/>
              <a:t> I</a:t>
            </a: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33</a:t>
            </a:fld>
            <a:endParaRPr lang="el-GR" dirty="0"/>
          </a:p>
        </p:txBody>
      </p:sp>
    </p:spTree>
    <p:custDataLst>
      <p:tags r:id="rId1"/>
    </p:custDataLst>
    <p:extLst>
      <p:ext uri="{BB962C8B-B14F-4D97-AF65-F5344CB8AC3E}">
        <p14:creationId xmlns:p14="http://schemas.microsoft.com/office/powerpoint/2010/main" val="25584212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sp>
        <p:nvSpPr>
          <p:cNvPr id="5" name="Ορθογώνιο 4"/>
          <p:cNvSpPr/>
          <p:nvPr/>
        </p:nvSpPr>
        <p:spPr>
          <a:xfrm>
            <a:off x="5004048" y="3894147"/>
            <a:ext cx="3240360" cy="830997"/>
          </a:xfrm>
          <a:prstGeom prst="rect">
            <a:avLst/>
          </a:prstGeom>
        </p:spPr>
        <p:txBody>
          <a:bodyPr wrap="square">
            <a:spAutoFit/>
          </a:bodyPr>
          <a:lstStyle/>
          <a:p>
            <a:r>
              <a:rPr lang="el-GR" sz="2400" dirty="0" smtClean="0">
                <a:solidFill>
                  <a:schemeClr val="tx1">
                    <a:lumMod val="65000"/>
                    <a:lumOff val="35000"/>
                  </a:schemeClr>
                </a:solidFill>
              </a:rPr>
              <a:t>Επεξεργασία </a:t>
            </a:r>
            <a:r>
              <a:rPr lang="el-GR" sz="2400" dirty="0">
                <a:solidFill>
                  <a:schemeClr val="tx1">
                    <a:lumMod val="65000"/>
                    <a:lumOff val="35000"/>
                  </a:schemeClr>
                </a:solidFill>
              </a:rPr>
              <a:t>υλικού</a:t>
            </a:r>
            <a:r>
              <a:rPr lang="el-GR" sz="2400" dirty="0" smtClean="0">
                <a:solidFill>
                  <a:schemeClr val="tx1">
                    <a:lumMod val="65000"/>
                    <a:lumOff val="35000"/>
                  </a:schemeClr>
                </a:solidFill>
              </a:rPr>
              <a:t>:</a:t>
            </a:r>
            <a:endParaRPr lang="el-GR" sz="2400" dirty="0">
              <a:solidFill>
                <a:schemeClr val="tx1">
                  <a:lumMod val="65000"/>
                  <a:lumOff val="35000"/>
                </a:schemeClr>
              </a:solidFill>
            </a:endParaRPr>
          </a:p>
          <a:p>
            <a:r>
              <a:rPr lang="el-GR" sz="2400" dirty="0" err="1" smtClean="0">
                <a:solidFill>
                  <a:schemeClr val="tx1">
                    <a:lumMod val="65000"/>
                    <a:lumOff val="35000"/>
                  </a:schemeClr>
                </a:solidFill>
              </a:rPr>
              <a:t>Χαρτώνας</a:t>
            </a:r>
            <a:r>
              <a:rPr lang="el-GR" sz="2400" dirty="0" smtClean="0">
                <a:solidFill>
                  <a:schemeClr val="tx1">
                    <a:lumMod val="65000"/>
                    <a:lumOff val="35000"/>
                  </a:schemeClr>
                </a:solidFill>
              </a:rPr>
              <a:t> Αλέξανδρος</a:t>
            </a:r>
            <a:endParaRPr lang="el-GR" sz="2400" dirty="0">
              <a:solidFill>
                <a:schemeClr val="tx1">
                  <a:lumMod val="65000"/>
                  <a:lumOff val="35000"/>
                </a:schemeClr>
              </a:solidFill>
            </a:endParaRPr>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395536" y="1196752"/>
            <a:ext cx="8229600" cy="5184576"/>
          </a:xfrm>
        </p:spPr>
        <p:txBody>
          <a:bodyPr>
            <a:noAutofit/>
          </a:bodyPr>
          <a:lstStyle/>
          <a:p>
            <a:pPr marL="693738" lvl="1" indent="-457200">
              <a:buFont typeface="Wingdings" pitchFamily="2" charset="2"/>
              <a:buChar char="§"/>
            </a:pPr>
            <a:r>
              <a:rPr lang="el-GR" dirty="0" smtClean="0"/>
              <a:t>Σαφής διαχωρισμός μεταξύ σχεσιακής άλγεβρας και σχεσιακού λογισμού,</a:t>
            </a:r>
          </a:p>
          <a:p>
            <a:pPr marL="693738" lvl="1" indent="-457200">
              <a:buFont typeface="Wingdings" pitchFamily="2" charset="2"/>
              <a:buChar char="§"/>
            </a:pPr>
            <a:r>
              <a:rPr lang="el-GR" dirty="0" smtClean="0"/>
              <a:t>Πλήρης κατανόηση του σχεσιακού λογισμού,</a:t>
            </a:r>
          </a:p>
          <a:p>
            <a:pPr marL="693738" lvl="1" indent="-457200">
              <a:buFont typeface="Wingdings" pitchFamily="2" charset="2"/>
              <a:buChar char="§"/>
            </a:pPr>
            <a:r>
              <a:rPr lang="el-GR" dirty="0" smtClean="0"/>
              <a:t>Κατανόηση των ελεύθερων και δέσμιων μεταβλητών με τη βοήθεια παραδειγμάτων,</a:t>
            </a:r>
          </a:p>
          <a:p>
            <a:pPr marL="693738" lvl="1" indent="-457200">
              <a:buFont typeface="Wingdings" pitchFamily="2" charset="2"/>
              <a:buChar char="§"/>
            </a:pPr>
            <a:r>
              <a:rPr lang="el-GR" dirty="0" smtClean="0"/>
              <a:t>Κατανόηση των </a:t>
            </a:r>
            <a:r>
              <a:rPr lang="el-GR" dirty="0" err="1" smtClean="0"/>
              <a:t>ποσοδεικτών</a:t>
            </a:r>
            <a:r>
              <a:rPr lang="el-GR" dirty="0" smtClean="0"/>
              <a:t> </a:t>
            </a:r>
            <a:r>
              <a:rPr lang="en-US" dirty="0" smtClean="0"/>
              <a:t>EXISTS</a:t>
            </a:r>
            <a:r>
              <a:rPr lang="el-GR" dirty="0" smtClean="0"/>
              <a:t> και </a:t>
            </a:r>
            <a:r>
              <a:rPr lang="en-US" dirty="0" smtClean="0"/>
              <a:t>FORALL</a:t>
            </a:r>
            <a:r>
              <a:rPr lang="el-GR" dirty="0" smtClean="0"/>
              <a:t> με τη βοήθεια παραδειγμάτων.</a:t>
            </a:r>
          </a:p>
          <a:p>
            <a:pPr marL="693738" lvl="1" indent="-457200">
              <a:buFont typeface="Wingdings" pitchFamily="2" charset="2"/>
              <a:buChar char="§"/>
            </a:pPr>
            <a:endParaRPr lang="el-GR" sz="1200" dirty="0" smtClean="0"/>
          </a:p>
          <a:p>
            <a:pPr marL="0" indent="0">
              <a:spcBef>
                <a:spcPts val="0"/>
              </a:spcBef>
              <a:buNone/>
            </a:pPr>
            <a:r>
              <a:rPr lang="el-GR" sz="2000" dirty="0" smtClean="0"/>
              <a:t>Σημείωση:</a:t>
            </a:r>
          </a:p>
          <a:p>
            <a:pPr marL="0" indent="0">
              <a:spcBef>
                <a:spcPts val="0"/>
              </a:spcBef>
              <a:buNone/>
            </a:pPr>
            <a:r>
              <a:rPr lang="el-GR" sz="2000" dirty="0" smtClean="0"/>
              <a:t>Οι διαφάνειες βασίζονται στο σύγγραμμα:</a:t>
            </a:r>
          </a:p>
          <a:p>
            <a:pPr marL="0" lvl="0" indent="0">
              <a:spcBef>
                <a:spcPts val="0"/>
              </a:spcBef>
              <a:buNone/>
            </a:pPr>
            <a:r>
              <a:rPr lang="en-US" sz="2000" dirty="0" smtClean="0"/>
              <a:t>C. J. Date</a:t>
            </a:r>
            <a:r>
              <a:rPr lang="el-GR" sz="2000" dirty="0" smtClean="0"/>
              <a:t>. </a:t>
            </a:r>
            <a:r>
              <a:rPr lang="el-GR" sz="2000" i="1" dirty="0" smtClean="0"/>
              <a:t>Εισαγωγή στα Συστήματα Βάσεων Δεδομένων</a:t>
            </a:r>
            <a:r>
              <a:rPr lang="el-GR" sz="2000" dirty="0" smtClean="0"/>
              <a:t>. 6</a:t>
            </a:r>
            <a:r>
              <a:rPr lang="el-GR" sz="2000" baseline="30000" dirty="0" smtClean="0"/>
              <a:t>η</a:t>
            </a:r>
            <a:r>
              <a:rPr lang="el-GR" sz="2000" dirty="0" smtClean="0"/>
              <a:t> έκδοση, Κλειδάριθμος, 1998. </a:t>
            </a:r>
          </a:p>
          <a:p>
            <a:pPr marL="693738" lvl="1" indent="-457200">
              <a:buFont typeface="Wingdings" pitchFamily="2" charset="2"/>
              <a:buChar char="§"/>
            </a:pPr>
            <a:endParaRPr lang="el-GR" sz="3200" dirty="0" smtClean="0"/>
          </a:p>
          <a:p>
            <a:pPr>
              <a:buFont typeface="Wingdings" pitchFamily="2" charset="2"/>
              <a:buChar char="§"/>
            </a:pPr>
            <a:endParaRPr lang="el-GR"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Σχεσιακός λογισμός</a:t>
            </a:r>
            <a:r>
              <a:rPr lang="en-GB" sz="1400" dirty="0"/>
              <a:t> I</a:t>
            </a:r>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1628800"/>
            <a:ext cx="8208912" cy="3528392"/>
          </a:xfrm>
        </p:spPr>
        <p:txBody>
          <a:bodyPr>
            <a:noAutofit/>
          </a:bodyPr>
          <a:lstStyle/>
          <a:p>
            <a:pPr marL="652463" lvl="1" indent="-457200">
              <a:lnSpc>
                <a:spcPct val="90000"/>
              </a:lnSpc>
              <a:buFont typeface="Wingdings" pitchFamily="2" charset="2"/>
              <a:buChar char="§"/>
            </a:pPr>
            <a:r>
              <a:rPr lang="el-GR" sz="3200" dirty="0" smtClean="0">
                <a:hlinkClick r:id="rId4" action="ppaction://hlinksldjump"/>
              </a:rPr>
              <a:t>Σχέση μεταξύ σχεσιακής άλγεβρας και σχεσιακού </a:t>
            </a:r>
            <a:r>
              <a:rPr lang="el-GR" sz="3200" dirty="0" smtClean="0">
                <a:hlinkClick r:id="rId4" action="ppaction://hlinksldjump"/>
              </a:rPr>
              <a:t>λογισμού</a:t>
            </a:r>
            <a:r>
              <a:rPr lang="en-US" sz="3200" dirty="0" smtClean="0">
                <a:hlinkClick r:id="rId4" action="ppaction://hlinksldjump"/>
              </a:rPr>
              <a:t>,</a:t>
            </a:r>
            <a:endParaRPr lang="el-GR" sz="3200" dirty="0" smtClean="0"/>
          </a:p>
          <a:p>
            <a:pPr marL="652463" lvl="1" indent="-457200">
              <a:lnSpc>
                <a:spcPct val="90000"/>
              </a:lnSpc>
              <a:buFont typeface="Wingdings" pitchFamily="2" charset="2"/>
              <a:buChar char="§"/>
            </a:pPr>
            <a:r>
              <a:rPr lang="el-GR" sz="3200" dirty="0" smtClean="0">
                <a:hlinkClick r:id="rId5" action="ppaction://hlinksldjump"/>
              </a:rPr>
              <a:t>Έννοια της μεταβλητής </a:t>
            </a:r>
            <a:r>
              <a:rPr lang="el-GR" sz="3200" dirty="0" smtClean="0">
                <a:hlinkClick r:id="rId5" action="ppaction://hlinksldjump"/>
              </a:rPr>
              <a:t>συστοιχιών</a:t>
            </a:r>
            <a:r>
              <a:rPr lang="en-US" sz="3200" dirty="0" smtClean="0">
                <a:hlinkClick r:id="rId5" action="ppaction://hlinksldjump"/>
              </a:rPr>
              <a:t>,</a:t>
            </a:r>
            <a:endParaRPr lang="el-GR" sz="3200" dirty="0" smtClean="0"/>
          </a:p>
          <a:p>
            <a:pPr marL="652463" lvl="1" indent="-457200">
              <a:lnSpc>
                <a:spcPct val="90000"/>
              </a:lnSpc>
              <a:buFont typeface="Wingdings" pitchFamily="2" charset="2"/>
              <a:buChar char="§"/>
            </a:pPr>
            <a:r>
              <a:rPr lang="el-GR" sz="3200" dirty="0" smtClean="0">
                <a:hlinkClick r:id="rId6" action="ppaction://hlinksldjump"/>
              </a:rPr>
              <a:t>Γραμματική </a:t>
            </a:r>
            <a:r>
              <a:rPr lang="en-US" sz="3200" dirty="0" smtClean="0">
                <a:hlinkClick r:id="rId6" action="ppaction://hlinksldjump"/>
              </a:rPr>
              <a:t>ΒΝF</a:t>
            </a:r>
            <a:r>
              <a:rPr lang="el-GR" sz="3200" dirty="0" smtClean="0">
                <a:hlinkClick r:id="rId6" action="ppaction://hlinksldjump"/>
              </a:rPr>
              <a:t> για το λογισμό </a:t>
            </a:r>
            <a:r>
              <a:rPr lang="el-GR" sz="3200" dirty="0" smtClean="0">
                <a:hlinkClick r:id="rId6" action="ppaction://hlinksldjump"/>
              </a:rPr>
              <a:t>συστοιχιών</a:t>
            </a:r>
            <a:r>
              <a:rPr lang="en-US" sz="3200" dirty="0" smtClean="0">
                <a:hlinkClick r:id="rId6" action="ppaction://hlinksldjump"/>
              </a:rPr>
              <a:t>,</a:t>
            </a:r>
            <a:endParaRPr lang="el-GR" sz="3200" dirty="0" smtClean="0"/>
          </a:p>
          <a:p>
            <a:pPr marL="652463" lvl="1" indent="-457200">
              <a:lnSpc>
                <a:spcPct val="90000"/>
              </a:lnSpc>
              <a:buFont typeface="Wingdings" pitchFamily="2" charset="2"/>
              <a:buChar char="§"/>
            </a:pPr>
            <a:r>
              <a:rPr lang="el-GR" sz="3200" dirty="0" smtClean="0">
                <a:hlinkClick r:id="rId7" action="ppaction://hlinksldjump"/>
              </a:rPr>
              <a:t>Ελεύθερες και δέσμιες </a:t>
            </a:r>
            <a:r>
              <a:rPr lang="el-GR" sz="3200" dirty="0" smtClean="0">
                <a:hlinkClick r:id="rId7" action="ppaction://hlinksldjump"/>
              </a:rPr>
              <a:t>μεταβλητές</a:t>
            </a:r>
            <a:r>
              <a:rPr lang="en-US" sz="3200" dirty="0" smtClean="0">
                <a:hlinkClick r:id="rId7" action="ppaction://hlinksldjump"/>
              </a:rPr>
              <a:t>,</a:t>
            </a:r>
            <a:endParaRPr lang="el-GR" sz="3200" dirty="0" smtClean="0"/>
          </a:p>
          <a:p>
            <a:pPr marL="652463" lvl="1" indent="-457200">
              <a:lnSpc>
                <a:spcPct val="90000"/>
              </a:lnSpc>
              <a:buFont typeface="Wingdings" pitchFamily="2" charset="2"/>
              <a:buChar char="§"/>
            </a:pPr>
            <a:r>
              <a:rPr lang="el-GR" sz="3200" dirty="0" smtClean="0">
                <a:hlinkClick r:id="rId8" action="ppaction://hlinksldjump"/>
              </a:rPr>
              <a:t>Ποσοδείκτες </a:t>
            </a:r>
            <a:r>
              <a:rPr lang="en-US" sz="3200" dirty="0" smtClean="0">
                <a:hlinkClick r:id="rId8" action="ppaction://hlinksldjump"/>
              </a:rPr>
              <a:t>EXISTS</a:t>
            </a:r>
            <a:r>
              <a:rPr lang="el-GR" sz="3200" dirty="0" smtClean="0">
                <a:hlinkClick r:id="rId8" action="ppaction://hlinksldjump"/>
              </a:rPr>
              <a:t> και </a:t>
            </a:r>
            <a:r>
              <a:rPr lang="en-US" sz="3200" dirty="0" smtClean="0">
                <a:hlinkClick r:id="rId8" action="ppaction://hlinksldjump"/>
              </a:rPr>
              <a:t>FORALL.</a:t>
            </a:r>
            <a:endParaRPr lang="el-GR" sz="3200" dirty="0"/>
          </a:p>
        </p:txBody>
      </p:sp>
      <p:sp>
        <p:nvSpPr>
          <p:cNvPr id="5" name="Θέση υποσέλιδου 3" descr="."/>
          <p:cNvSpPr txBox="1">
            <a:spLocks/>
          </p:cNvSpPr>
          <p:nvPr/>
        </p:nvSpPr>
        <p:spPr>
          <a:xfrm>
            <a:off x="2909727"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Σχεσιακός λογισμός</a:t>
            </a:r>
            <a:r>
              <a:rPr lang="en-GB" sz="1400" dirty="0"/>
              <a:t> I</a:t>
            </a: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67544" y="44624"/>
            <a:ext cx="8352928" cy="1296144"/>
          </a:xfrm>
        </p:spPr>
        <p:txBody>
          <a:bodyPr>
            <a:noAutofit/>
          </a:bodyPr>
          <a:lstStyle/>
          <a:p>
            <a:pPr eaLnBrk="0" hangingPunct="0"/>
            <a:r>
              <a:rPr lang="el-GR" dirty="0" smtClean="0">
                <a:cs typeface="Times New Roman" pitchFamily="18" charset="0"/>
              </a:rPr>
              <a:t>Σχεσιακός Λογισμός</a:t>
            </a:r>
            <a:endParaRPr lang="el-GR" dirty="0"/>
          </a:p>
        </p:txBody>
      </p:sp>
      <p:sp>
        <p:nvSpPr>
          <p:cNvPr id="7" name="Rectangle 330"/>
          <p:cNvSpPr>
            <a:spLocks noChangeArrowheads="1"/>
          </p:cNvSpPr>
          <p:nvPr/>
        </p:nvSpPr>
        <p:spPr bwMode="auto">
          <a:xfrm>
            <a:off x="467544" y="2090172"/>
            <a:ext cx="8219256"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bIns="0">
            <a:spAutoFit/>
          </a:bodyPr>
          <a:lstStyle/>
          <a:p>
            <a:pPr algn="just" eaLnBrk="0" hangingPunct="0"/>
            <a:r>
              <a:rPr lang="el-GR" sz="2800" dirty="0">
                <a:cs typeface="Times New Roman" pitchFamily="18" charset="0"/>
              </a:rPr>
              <a:t>Ο </a:t>
            </a:r>
            <a:r>
              <a:rPr lang="el-GR" sz="2800" b="1" dirty="0">
                <a:solidFill>
                  <a:srgbClr val="7030A0"/>
                </a:solidFill>
                <a:cs typeface="Times New Roman" pitchFamily="18" charset="0"/>
              </a:rPr>
              <a:t>σχεσιακός λογισμός</a:t>
            </a:r>
            <a:r>
              <a:rPr lang="el-GR" sz="2800" dirty="0">
                <a:cs typeface="Times New Roman" pitchFamily="18" charset="0"/>
              </a:rPr>
              <a:t> είναι θεμελιωμένος σε έναν κλάδο της μαθηματικής λογικής που ονομάζεται </a:t>
            </a:r>
            <a:r>
              <a:rPr lang="el-GR" sz="2800" b="1" dirty="0">
                <a:solidFill>
                  <a:srgbClr val="7030A0"/>
                </a:solidFill>
                <a:cs typeface="Times New Roman" pitchFamily="18" charset="0"/>
              </a:rPr>
              <a:t>κατηγορηματικός λογισμός</a:t>
            </a:r>
            <a:r>
              <a:rPr lang="el-GR" sz="2800" dirty="0">
                <a:cs typeface="Times New Roman" pitchFamily="18" charset="0"/>
              </a:rPr>
              <a:t>. </a:t>
            </a:r>
            <a:endParaRPr lang="el-GR" sz="2800" dirty="0"/>
          </a:p>
        </p:txBody>
      </p:sp>
      <p:sp>
        <p:nvSpPr>
          <p:cNvPr id="5" name="Θέση υποσέλιδου 3" descr="."/>
          <p:cNvSpPr txBox="1">
            <a:spLocks/>
          </p:cNvSpPr>
          <p:nvPr/>
        </p:nvSpPr>
        <p:spPr>
          <a:xfrm>
            <a:off x="3120356"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Σχεσιακός λογισμός</a:t>
            </a:r>
            <a:r>
              <a:rPr lang="en-GB" sz="1400" dirty="0"/>
              <a:t> I</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352928" cy="1293465"/>
          </a:xfrm>
        </p:spPr>
        <p:txBody>
          <a:bodyPr>
            <a:noAutofit/>
          </a:bodyPr>
          <a:lstStyle/>
          <a:p>
            <a:pPr eaLnBrk="0" hangingPunct="0"/>
            <a:r>
              <a:rPr lang="el-GR" dirty="0">
                <a:cs typeface="Times New Roman" pitchFamily="18" charset="0"/>
              </a:rPr>
              <a:t>Ά</a:t>
            </a:r>
            <a:r>
              <a:rPr lang="el-GR" dirty="0" smtClean="0">
                <a:cs typeface="Times New Roman" pitchFamily="18" charset="0"/>
              </a:rPr>
              <a:t>λγεβρα </a:t>
            </a:r>
            <a:r>
              <a:rPr lang="el-GR" dirty="0">
                <a:cs typeface="Times New Roman" pitchFamily="18" charset="0"/>
              </a:rPr>
              <a:t>και </a:t>
            </a:r>
            <a:r>
              <a:rPr lang="el-GR" dirty="0" smtClean="0">
                <a:cs typeface="Times New Roman" pitchFamily="18" charset="0"/>
              </a:rPr>
              <a:t>Λογισμός (1 από 3)</a:t>
            </a:r>
            <a:endParaRPr lang="el-GR" dirty="0"/>
          </a:p>
        </p:txBody>
      </p:sp>
      <p:sp>
        <p:nvSpPr>
          <p:cNvPr id="20" name="Rectangle 17" descr="Η άλγεβρα και ο λογισμός είναι δύο εναλλακτικές προσεγγίσεις. &#10;&#10;Η κυριότερη διαφορά μεταξύ τους είναι η εξής: &#10;η άλγεβρα παρέχει ένα σύνολο ρητών πράξεων –σύζευξη, ένωση, προβολή, και λοιπά, που μπορούν να χρησιμοποιηθούν για να υποδείξουν στο σύστημα πώς να κατασκευάσει κάποια ζητούμενη σχέση από τις δεδομένες σχέσεις της βάσης δεδομένων, &#10;ο λογισμός απλώς παρέχει ένα συμβολισμό για τη διατύπωση του ορισμού αυτής της ζητούμενης σχέσης με βάση τις δεδομένες σχέσεις. &#10;&#10;&#10;"/>
          <p:cNvSpPr txBox="1">
            <a:spLocks noChangeArrowheads="1"/>
          </p:cNvSpPr>
          <p:nvPr/>
        </p:nvSpPr>
        <p:spPr>
          <a:xfrm>
            <a:off x="467544" y="1267941"/>
            <a:ext cx="8219256" cy="482535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0" hangingPunct="0"/>
            <a:r>
              <a:rPr lang="el-GR" b="1" dirty="0" smtClean="0">
                <a:cs typeface="Times New Roman" pitchFamily="18" charset="0"/>
              </a:rPr>
              <a:t>Η άλγεβρα και ο λογισμός είναι</a:t>
            </a:r>
            <a:r>
              <a:rPr lang="el-GR" b="1" dirty="0" smtClean="0"/>
              <a:t> </a:t>
            </a:r>
            <a:r>
              <a:rPr lang="el-GR" b="1" dirty="0" smtClean="0">
                <a:cs typeface="Times New Roman" pitchFamily="18" charset="0"/>
              </a:rPr>
              <a:t>δύο εναλλακτικές προσεγγίσεις. </a:t>
            </a:r>
          </a:p>
          <a:p>
            <a:pPr algn="l" eaLnBrk="0" hangingPunct="0"/>
            <a:endParaRPr lang="el-GR" sz="2400" b="1" dirty="0" smtClean="0">
              <a:cs typeface="Times New Roman" pitchFamily="18" charset="0"/>
            </a:endParaRPr>
          </a:p>
          <a:p>
            <a:pPr algn="l" eaLnBrk="0" hangingPunct="0"/>
            <a:r>
              <a:rPr lang="el-GR" sz="2400" dirty="0" smtClean="0">
                <a:cs typeface="Times New Roman" pitchFamily="18" charset="0"/>
              </a:rPr>
              <a:t>Η κυριότερη </a:t>
            </a:r>
            <a:r>
              <a:rPr lang="el-GR" sz="2400" b="1" u="sng" dirty="0" smtClean="0">
                <a:solidFill>
                  <a:schemeClr val="accent1"/>
                </a:solidFill>
                <a:cs typeface="Times New Roman" pitchFamily="18" charset="0"/>
              </a:rPr>
              <a:t>διαφορά</a:t>
            </a:r>
            <a:r>
              <a:rPr lang="el-GR" sz="2400" dirty="0" smtClean="0">
                <a:cs typeface="Times New Roman" pitchFamily="18" charset="0"/>
              </a:rPr>
              <a:t> μεταξύ τους είναι η εξής: </a:t>
            </a:r>
            <a:endParaRPr lang="el-GR" sz="2400" dirty="0" smtClean="0"/>
          </a:p>
          <a:p>
            <a:pPr marL="342900" indent="-342900" algn="just" eaLnBrk="0" hangingPunct="0">
              <a:buFont typeface="Wingdings" pitchFamily="2" charset="2"/>
              <a:buChar char="§"/>
            </a:pPr>
            <a:r>
              <a:rPr lang="el-GR" sz="2400" dirty="0" smtClean="0">
                <a:cs typeface="Times New Roman" pitchFamily="18" charset="0"/>
              </a:rPr>
              <a:t>η </a:t>
            </a:r>
            <a:r>
              <a:rPr lang="el-GR" sz="2400" b="1" dirty="0" smtClean="0">
                <a:solidFill>
                  <a:schemeClr val="accent2"/>
                </a:solidFill>
                <a:cs typeface="Times New Roman" pitchFamily="18" charset="0"/>
              </a:rPr>
              <a:t>άλγεβρα</a:t>
            </a:r>
            <a:r>
              <a:rPr lang="el-GR" sz="2400" dirty="0" smtClean="0">
                <a:cs typeface="Times New Roman" pitchFamily="18" charset="0"/>
              </a:rPr>
              <a:t> παρέχει ένα </a:t>
            </a:r>
            <a:r>
              <a:rPr lang="el-GR" sz="2400" b="1" dirty="0" smtClean="0">
                <a:solidFill>
                  <a:srgbClr val="CC00CC"/>
                </a:solidFill>
                <a:cs typeface="Times New Roman" pitchFamily="18" charset="0"/>
              </a:rPr>
              <a:t>σύνολο ρητών πράξεων</a:t>
            </a:r>
            <a:r>
              <a:rPr lang="el-GR" sz="2400" dirty="0" smtClean="0">
                <a:cs typeface="Times New Roman" pitchFamily="18" charset="0"/>
              </a:rPr>
              <a:t> –σύζευξη, ένωση, προβολή, </a:t>
            </a:r>
            <a:r>
              <a:rPr lang="el-GR" sz="2400" dirty="0" err="1" smtClean="0">
                <a:cs typeface="Times New Roman" pitchFamily="18" charset="0"/>
              </a:rPr>
              <a:t>κ.λ.π</a:t>
            </a:r>
            <a:r>
              <a:rPr lang="el-GR" sz="2400" dirty="0" smtClean="0">
                <a:cs typeface="Times New Roman" pitchFamily="18" charset="0"/>
              </a:rPr>
              <a:t>.- που μπορούν να χρησιμοποιηθούν για να υποδείξουν στο σύστημα πώς να κατασκευάσει κάποια ζητούμενη σχέση από τις δεδομένες σχέσεις της βάσης δεδομένων, </a:t>
            </a:r>
            <a:endParaRPr lang="el-GR" sz="2400" dirty="0" smtClean="0"/>
          </a:p>
          <a:p>
            <a:pPr marL="342900" indent="-342900" algn="just" eaLnBrk="0" hangingPunct="0">
              <a:buFont typeface="Wingdings" pitchFamily="2" charset="2"/>
              <a:buChar char="§"/>
            </a:pPr>
            <a:r>
              <a:rPr lang="el-GR" sz="2400" dirty="0" smtClean="0">
                <a:cs typeface="Times New Roman" pitchFamily="18" charset="0"/>
              </a:rPr>
              <a:t>ο </a:t>
            </a:r>
            <a:r>
              <a:rPr lang="el-GR" sz="2400" b="1" dirty="0" smtClean="0">
                <a:solidFill>
                  <a:schemeClr val="accent2"/>
                </a:solidFill>
                <a:cs typeface="Times New Roman" pitchFamily="18" charset="0"/>
              </a:rPr>
              <a:t>λογισμός</a:t>
            </a:r>
            <a:r>
              <a:rPr lang="el-GR" sz="2400" dirty="0" smtClean="0">
                <a:cs typeface="Times New Roman" pitchFamily="18" charset="0"/>
              </a:rPr>
              <a:t> απλώς παρέχει ένα </a:t>
            </a:r>
            <a:r>
              <a:rPr lang="el-GR" sz="2400" b="1" dirty="0" smtClean="0">
                <a:solidFill>
                  <a:srgbClr val="CC00CC"/>
                </a:solidFill>
                <a:cs typeface="Times New Roman" pitchFamily="18" charset="0"/>
              </a:rPr>
              <a:t>συμβολισμό για τη διατύπωση του ορισμού</a:t>
            </a:r>
            <a:r>
              <a:rPr lang="el-GR" sz="2400" dirty="0" smtClean="0">
                <a:cs typeface="Times New Roman" pitchFamily="18" charset="0"/>
              </a:rPr>
              <a:t> αυτής της ζητούμενης σχέσης με βάση τις δεδομένες σχέσεις. </a:t>
            </a:r>
            <a:endParaRPr lang="el-GR" sz="2400" dirty="0" smtClean="0"/>
          </a:p>
          <a:p>
            <a:pPr algn="l" eaLnBrk="0" hangingPunct="0"/>
            <a:endParaRPr lang="el-GR" sz="2400" dirty="0" smtClean="0">
              <a:cs typeface="Times New Roman" pitchFamily="18" charset="0"/>
            </a:endParaRPr>
          </a:p>
          <a:p>
            <a:pPr algn="l" eaLnBrk="0" hangingPunct="0"/>
            <a:endParaRPr lang="el-GR" sz="2000" dirty="0">
              <a:solidFill>
                <a:srgbClr val="CC00CC"/>
              </a:solidFill>
              <a:cs typeface="Times New Roman" pitchFamily="18" charset="0"/>
            </a:endParaRPr>
          </a:p>
        </p:txBody>
      </p:sp>
      <p:sp>
        <p:nvSpPr>
          <p:cNvPr id="4"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Σχεσιακός λογισμός</a:t>
            </a:r>
            <a:r>
              <a:rPr lang="en-GB" sz="1400" dirty="0"/>
              <a:t> I</a:t>
            </a: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381000" y="136460"/>
            <a:ext cx="8305800" cy="980728"/>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dirty="0">
                <a:cs typeface="Times New Roman" pitchFamily="18" charset="0"/>
              </a:rPr>
              <a:t>Άλγεβρα και Λογισμός </a:t>
            </a:r>
            <a:r>
              <a:rPr lang="el-GR" dirty="0" smtClean="0">
                <a:cs typeface="Times New Roman" pitchFamily="18" charset="0"/>
              </a:rPr>
              <a:t>(2 </a:t>
            </a:r>
            <a:r>
              <a:rPr lang="el-GR" dirty="0">
                <a:cs typeface="Times New Roman" pitchFamily="18" charset="0"/>
              </a:rPr>
              <a:t>από </a:t>
            </a:r>
            <a:r>
              <a:rPr lang="el-GR" dirty="0" smtClean="0">
                <a:cs typeface="Times New Roman" pitchFamily="18" charset="0"/>
              </a:rPr>
              <a:t>3)</a:t>
            </a:r>
            <a:endParaRPr lang="el-GR" dirty="0"/>
          </a:p>
        </p:txBody>
      </p:sp>
      <p:sp>
        <p:nvSpPr>
          <p:cNvPr id="11" name="Rectangle 83" descr="Παράδειγμα: &#10;«Να βρεθούν οι κωδικοί προμηθευτών και οι πόλεις για τους προμηθευτές που διαθέτουν το εξάρτημα P2.»&#10;&#10;Μια διατύπωση για το σχεσιακό λογισμό είναι η ακόλουθη:&#10;«Να βρεθούν τα γνωρίσματα S# και CITY για τους προμηθευτές που είναι τέτοιοι ώστε να υπάρχει μια αποστολή SP με την ίδια τιμή S# και με τιμή P# ίση με P2.»&#10;"/>
          <p:cNvSpPr>
            <a:spLocks noChangeArrowheads="1"/>
          </p:cNvSpPr>
          <p:nvPr/>
        </p:nvSpPr>
        <p:spPr bwMode="auto">
          <a:xfrm>
            <a:off x="381000" y="1404059"/>
            <a:ext cx="83058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l-GR" sz="2800" u="sng" dirty="0">
                <a:solidFill>
                  <a:srgbClr val="7030A0"/>
                </a:solidFill>
                <a:cs typeface="Times New Roman" pitchFamily="18" charset="0"/>
              </a:rPr>
              <a:t>Παράδειγμα</a:t>
            </a:r>
            <a:r>
              <a:rPr lang="el-GR" sz="2800" dirty="0">
                <a:cs typeface="Times New Roman" pitchFamily="18" charset="0"/>
              </a:rPr>
              <a:t>: </a:t>
            </a:r>
          </a:p>
          <a:p>
            <a:pPr algn="just" eaLnBrk="0" hangingPunct="0"/>
            <a:r>
              <a:rPr lang="el-GR" sz="2800" dirty="0">
                <a:cs typeface="Times New Roman" pitchFamily="18" charset="0"/>
              </a:rPr>
              <a:t>«Να βρεθούν οι κωδικοί προμηθευτών και οι πόλεις για τους προμηθευτές που διαθέτουν το εξάρτημα </a:t>
            </a:r>
            <a:r>
              <a:rPr lang="en-GB" sz="2800" dirty="0">
                <a:cs typeface="Times New Roman" pitchFamily="18" charset="0"/>
              </a:rPr>
              <a:t>P</a:t>
            </a:r>
            <a:r>
              <a:rPr lang="el-GR" sz="2800" dirty="0">
                <a:cs typeface="Times New Roman" pitchFamily="18" charset="0"/>
              </a:rPr>
              <a:t>2.»</a:t>
            </a:r>
          </a:p>
          <a:p>
            <a:pPr algn="just" eaLnBrk="0" hangingPunct="0"/>
            <a:endParaRPr lang="el-GR" sz="2800" dirty="0"/>
          </a:p>
          <a:p>
            <a:pPr algn="just" eaLnBrk="0" hangingPunct="0"/>
            <a:r>
              <a:rPr lang="el-GR" sz="2800" dirty="0">
                <a:cs typeface="Times New Roman" pitchFamily="18" charset="0"/>
              </a:rPr>
              <a:t>Μια διατύπωση για το </a:t>
            </a:r>
            <a:r>
              <a:rPr lang="el-GR" sz="2800" dirty="0">
                <a:solidFill>
                  <a:schemeClr val="accent2"/>
                </a:solidFill>
                <a:cs typeface="Times New Roman" pitchFamily="18" charset="0"/>
              </a:rPr>
              <a:t>σχεσιακό λογισμό</a:t>
            </a:r>
            <a:r>
              <a:rPr lang="el-GR" sz="2800" dirty="0">
                <a:cs typeface="Times New Roman" pitchFamily="18" charset="0"/>
              </a:rPr>
              <a:t> είναι η ακόλουθη:</a:t>
            </a:r>
          </a:p>
          <a:p>
            <a:pPr algn="just" eaLnBrk="0" hangingPunct="0"/>
            <a:r>
              <a:rPr lang="el-GR" sz="2800" dirty="0">
                <a:cs typeface="Times New Roman" pitchFamily="18" charset="0"/>
              </a:rPr>
              <a:t>«Να βρεθούν τα γνωρίσματα </a:t>
            </a:r>
            <a:r>
              <a:rPr lang="en-GB" sz="2800" dirty="0">
                <a:cs typeface="Times New Roman" pitchFamily="18" charset="0"/>
              </a:rPr>
              <a:t>S</a:t>
            </a:r>
            <a:r>
              <a:rPr lang="el-GR" sz="2800" dirty="0">
                <a:cs typeface="Times New Roman" pitchFamily="18" charset="0"/>
              </a:rPr>
              <a:t># και </a:t>
            </a:r>
            <a:r>
              <a:rPr lang="en-GB" sz="2800" dirty="0">
                <a:cs typeface="Times New Roman" pitchFamily="18" charset="0"/>
              </a:rPr>
              <a:t>CITY</a:t>
            </a:r>
            <a:r>
              <a:rPr lang="el-GR" sz="2800" dirty="0">
                <a:cs typeface="Times New Roman" pitchFamily="18" charset="0"/>
              </a:rPr>
              <a:t> για τους προμηθευτές που είναι τέτοιοι ώστε να υπάρχει μια αποστολή </a:t>
            </a:r>
            <a:r>
              <a:rPr lang="en-GB" sz="2800" dirty="0">
                <a:cs typeface="Times New Roman" pitchFamily="18" charset="0"/>
              </a:rPr>
              <a:t>SP</a:t>
            </a:r>
            <a:r>
              <a:rPr lang="el-GR" sz="2800" dirty="0">
                <a:cs typeface="Times New Roman" pitchFamily="18" charset="0"/>
              </a:rPr>
              <a:t> με την ίδια τιμή </a:t>
            </a:r>
            <a:r>
              <a:rPr lang="en-GB" sz="2800" dirty="0">
                <a:cs typeface="Times New Roman" pitchFamily="18" charset="0"/>
              </a:rPr>
              <a:t>S</a:t>
            </a:r>
            <a:r>
              <a:rPr lang="el-GR" sz="2800" dirty="0">
                <a:cs typeface="Times New Roman" pitchFamily="18" charset="0"/>
              </a:rPr>
              <a:t># και με τιμή </a:t>
            </a:r>
            <a:r>
              <a:rPr lang="en-GB" sz="2800" dirty="0">
                <a:cs typeface="Times New Roman" pitchFamily="18" charset="0"/>
              </a:rPr>
              <a:t>P</a:t>
            </a:r>
            <a:r>
              <a:rPr lang="el-GR" sz="2800" dirty="0">
                <a:cs typeface="Times New Roman" pitchFamily="18" charset="0"/>
              </a:rPr>
              <a:t># ίση με </a:t>
            </a:r>
            <a:r>
              <a:rPr lang="en-GB" sz="2800" dirty="0">
                <a:cs typeface="Times New Roman" pitchFamily="18" charset="0"/>
              </a:rPr>
              <a:t>P</a:t>
            </a:r>
            <a:r>
              <a:rPr lang="el-GR" sz="2800" dirty="0">
                <a:cs typeface="Times New Roman" pitchFamily="18" charset="0"/>
              </a:rPr>
              <a:t>2</a:t>
            </a:r>
            <a:r>
              <a:rPr lang="el-GR" sz="2800" dirty="0" smtClean="0">
                <a:cs typeface="Times New Roman" pitchFamily="18" charset="0"/>
              </a:rPr>
              <a:t>.»</a:t>
            </a:r>
            <a:endParaRPr lang="el-GR" sz="2800" dirty="0"/>
          </a:p>
        </p:txBody>
      </p:sp>
      <p:sp>
        <p:nvSpPr>
          <p:cNvPr id="6"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Σχεσιακός λογισμός</a:t>
            </a:r>
            <a:r>
              <a:rPr lang="en-GB" sz="1400" dirty="0"/>
              <a:t> I</a:t>
            </a:r>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5" y="44624"/>
            <a:ext cx="8352928" cy="126092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cs typeface="Times New Roman" pitchFamily="18" charset="0"/>
              </a:rPr>
              <a:t>Άλγεβρα και Λογισμός </a:t>
            </a:r>
            <a:r>
              <a:rPr lang="el-GR" dirty="0" smtClean="0">
                <a:cs typeface="Times New Roman" pitchFamily="18" charset="0"/>
              </a:rPr>
              <a:t>(3 </a:t>
            </a:r>
            <a:r>
              <a:rPr lang="el-GR" dirty="0">
                <a:cs typeface="Times New Roman" pitchFamily="18" charset="0"/>
              </a:rPr>
              <a:t>από 3)</a:t>
            </a:r>
            <a:endParaRPr lang="el-GR" dirty="0"/>
          </a:p>
        </p:txBody>
      </p:sp>
      <p:sp>
        <p:nvSpPr>
          <p:cNvPr id="2" name="Ορθογώνιο 1"/>
          <p:cNvSpPr/>
          <p:nvPr/>
        </p:nvSpPr>
        <p:spPr>
          <a:xfrm>
            <a:off x="467544" y="2237848"/>
            <a:ext cx="8219256" cy="2677656"/>
          </a:xfrm>
          <a:prstGeom prst="rect">
            <a:avLst/>
          </a:prstGeom>
        </p:spPr>
        <p:txBody>
          <a:bodyPr wrap="square">
            <a:spAutoFit/>
          </a:bodyPr>
          <a:lstStyle/>
          <a:p>
            <a:r>
              <a:rPr lang="el-GR" sz="2800" dirty="0" smtClean="0">
                <a:cs typeface="Times New Roman" pitchFamily="18" charset="0"/>
              </a:rPr>
              <a:t>Η διατύπωση με το </a:t>
            </a:r>
            <a:r>
              <a:rPr lang="el-GR" sz="2800" dirty="0" smtClean="0">
                <a:solidFill>
                  <a:srgbClr val="7030A0"/>
                </a:solidFill>
                <a:cs typeface="Times New Roman" pitchFamily="18" charset="0"/>
              </a:rPr>
              <a:t>λογισμό</a:t>
            </a:r>
            <a:r>
              <a:rPr lang="el-GR" sz="2800" dirty="0" smtClean="0">
                <a:cs typeface="Times New Roman" pitchFamily="18" charset="0"/>
              </a:rPr>
              <a:t> είναι </a:t>
            </a:r>
            <a:r>
              <a:rPr lang="el-GR" sz="2800" dirty="0" smtClean="0">
                <a:solidFill>
                  <a:schemeClr val="accent1"/>
                </a:solidFill>
                <a:cs typeface="Times New Roman" pitchFamily="18" charset="0"/>
              </a:rPr>
              <a:t>περιγραφική</a:t>
            </a:r>
            <a:r>
              <a:rPr lang="el-GR" sz="2800" dirty="0" smtClean="0">
                <a:cs typeface="Times New Roman" pitchFamily="18" charset="0"/>
              </a:rPr>
              <a:t> ενώ η </a:t>
            </a:r>
            <a:r>
              <a:rPr lang="el-GR" sz="2800" dirty="0" smtClean="0">
                <a:solidFill>
                  <a:srgbClr val="7030A0"/>
                </a:solidFill>
                <a:cs typeface="Times New Roman" pitchFamily="18" charset="0"/>
              </a:rPr>
              <a:t>αλγεβρική διατύπωση</a:t>
            </a:r>
            <a:r>
              <a:rPr lang="el-GR" sz="2800" dirty="0" smtClean="0">
                <a:cs typeface="Times New Roman" pitchFamily="18" charset="0"/>
              </a:rPr>
              <a:t> είναι </a:t>
            </a:r>
            <a:r>
              <a:rPr lang="el-GR" sz="2800" dirty="0" err="1" smtClean="0">
                <a:solidFill>
                  <a:schemeClr val="accent1"/>
                </a:solidFill>
                <a:cs typeface="Times New Roman" pitchFamily="18" charset="0"/>
              </a:rPr>
              <a:t>οδηγιακή</a:t>
            </a:r>
            <a:r>
              <a:rPr lang="el-GR" sz="2800" dirty="0" smtClean="0">
                <a:cs typeface="Times New Roman" pitchFamily="18" charset="0"/>
              </a:rPr>
              <a:t>.</a:t>
            </a:r>
          </a:p>
          <a:p>
            <a:endParaRPr lang="el-GR" sz="2800" b="1" dirty="0">
              <a:cs typeface="Times New Roman" pitchFamily="18" charset="0"/>
            </a:endParaRPr>
          </a:p>
          <a:p>
            <a:r>
              <a:rPr lang="el-GR" sz="2800" dirty="0" smtClean="0">
                <a:cs typeface="Times New Roman" pitchFamily="18" charset="0"/>
              </a:rPr>
              <a:t>Ο </a:t>
            </a:r>
            <a:r>
              <a:rPr lang="el-GR" sz="2800" dirty="0" smtClean="0">
                <a:solidFill>
                  <a:srgbClr val="7030A0"/>
                </a:solidFill>
                <a:cs typeface="Times New Roman" pitchFamily="18" charset="0"/>
              </a:rPr>
              <a:t>λογισμός</a:t>
            </a:r>
            <a:r>
              <a:rPr lang="el-GR" sz="2800" dirty="0" smtClean="0">
                <a:cs typeface="Times New Roman" pitchFamily="18" charset="0"/>
              </a:rPr>
              <a:t> απλώς περιγράφει ποιο είναι το πρόβλημα ενώ η </a:t>
            </a:r>
            <a:r>
              <a:rPr lang="el-GR" sz="2800" dirty="0" smtClean="0">
                <a:solidFill>
                  <a:srgbClr val="7030A0"/>
                </a:solidFill>
                <a:cs typeface="Times New Roman" pitchFamily="18" charset="0"/>
              </a:rPr>
              <a:t>άλγεβρα</a:t>
            </a:r>
            <a:r>
              <a:rPr lang="el-GR" sz="2800" dirty="0" smtClean="0">
                <a:cs typeface="Times New Roman" pitchFamily="18" charset="0"/>
              </a:rPr>
              <a:t> καθορίζει μια διαδικασία για την επίλυση του προβλήματος.</a:t>
            </a:r>
            <a:endParaRPr lang="el-GR" sz="2800" dirty="0" smtClean="0"/>
          </a:p>
        </p:txBody>
      </p:sp>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Σχεσιακός λογισμός</a:t>
            </a:r>
            <a:r>
              <a:rPr lang="en-GB" sz="1400" dirty="0"/>
              <a:t> I</a:t>
            </a: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 - &amp;quot;Βάσεις Δεδομένων II&amp;quot;&quot;/&gt;&lt;property id=&quot;20307&quot; value=&quot;256&quot;/&gt;&lt;/object&gt;&lt;object type=&quot;3&quot; unique_id=&quot;10004&quot;&gt;&lt;property id=&quot;20148&quot; value=&quot;5&quot;/&gt;&lt;property id=&quot;20300&quot; value=&quot;Slide 2 - &amp;quot;Άδειες Χρήσης&amp;quot;&quot;/&gt;&lt;property id=&quot;20307&quot; value=&quot;257&quot;/&gt;&lt;/object&gt;&lt;object type=&quot;3&quot; unique_id=&quot;10005&quot;&gt;&lt;property id=&quot;20148&quot; value=&quot;5&quot;/&gt;&lt;property id=&quot;20300&quot; value=&quot;Slide 3 - &amp;quot;Χρηματοδότηση&amp;quot;&quot;/&gt;&lt;property id=&quot;20307&quot; value=&quot;259&quot;/&gt;&lt;/object&gt;&lt;object type=&quot;3&quot; unique_id=&quot;10006&quot;&gt;&lt;property id=&quot;20148&quot; value=&quot;5&quot;/&gt;&lt;property id=&quot;20300&quot; value=&quot;Slide 4 - &amp;quot;Σκοποί  ενότητας&amp;quot;&quot;/&gt;&lt;property id=&quot;20307&quot; value=&quot;261&quot;/&gt;&lt;/object&gt;&lt;object type=&quot;3&quot; unique_id=&quot;10007&quot;&gt;&lt;property id=&quot;20148&quot; value=&quot;5&quot;/&gt;&lt;property id=&quot;20300&quot; value=&quot;Slide 5 - &amp;quot;Περιεχόμενα ενότητας&amp;quot;&quot;/&gt;&lt;property id=&quot;20307&quot; value=&quot;262&quot;/&gt;&lt;/object&gt;&lt;object type=&quot;3&quot; unique_id=&quot;10008&quot;&gt;&lt;property id=&quot;20148&quot; value=&quot;5&quot;/&gt;&lt;property id=&quot;20300&quot; value=&quot;Slide 6 - &amp;quot;Σχεσιακός Λογισμός&amp;quot;&quot;/&gt;&lt;property id=&quot;20307&quot; value=&quot;264&quot;/&gt;&lt;/object&gt;&lt;object type=&quot;3&quot; unique_id=&quot;10009&quot;&gt;&lt;property id=&quot;20148&quot; value=&quot;5&quot;/&gt;&lt;property id=&quot;20300&quot; value=&quot;Slide 7 - &amp;quot;Άλγεβρα και Λογισμός (1 από 3)&amp;quot;&quot;/&gt;&lt;property id=&quot;20307&quot; value=&quot;266&quot;/&gt;&lt;/object&gt;&lt;object type=&quot;3&quot; unique_id=&quot;10010&quot;&gt;&lt;property id=&quot;20148&quot; value=&quot;5&quot;/&gt;&lt;property id=&quot;20300&quot; value=&quot;Slide 8 - &amp;quot;Άλγεβρα και Λογισμός (2 από 3)&amp;quot;&quot;/&gt;&lt;property id=&quot;20307&quot; value=&quot;265&quot;/&gt;&lt;/object&gt;&lt;object type=&quot;3&quot; unique_id=&quot;10011&quot;&gt;&lt;property id=&quot;20148&quot; value=&quot;5&quot;/&gt;&lt;property id=&quot;20300&quot; value=&quot;Slide 9 - &amp;quot;Άλγεβρα και Λογισμός (3 από 3)&amp;quot;&quot;/&gt;&lt;property id=&quot;20307&quot; value=&quot;274&quot;/&gt;&lt;/object&gt;&lt;object type=&quot;3&quot; unique_id=&quot;10012&quot;&gt;&lt;property id=&quot;20148&quot; value=&quot;5&quot;/&gt;&lt;property id=&quot;20300&quot; value=&quot;Slide 10 - &amp;quot;Μεταβλητές συστοιχιών (1 από 5)&amp;quot;&quot;/&gt;&lt;property id=&quot;20307&quot; value=&quot;288&quot;/&gt;&lt;/object&gt;&lt;object type=&quot;3&quot; unique_id=&quot;10013&quot;&gt;&lt;property id=&quot;20148&quot; value=&quot;5&quot;/&gt;&lt;property id=&quot;20300&quot; value=&quot;Slide 11 - &amp;quot;Μεταβλητές συστοιχιών (2 από 5)&amp;quot;&quot;/&gt;&lt;property id=&quot;20307&quot; value=&quot;277&quot;/&gt;&lt;/object&gt;&lt;object type=&quot;3&quot; unique_id=&quot;10014&quot;&gt;&lt;property id=&quot;20148&quot; value=&quot;5&quot;/&gt;&lt;property id=&quot;20300&quot; value=&quot;Slide 12 - &amp;quot;Μεταβλητές συστοιχιών (3 από 5)&amp;quot;&quot;/&gt;&lt;property id=&quot;20307&quot; value=&quot;278&quot;/&gt;&lt;/object&gt;&lt;object type=&quot;3&quot; unique_id=&quot;10015&quot;&gt;&lt;property id=&quot;20148&quot; value=&quot;5&quot;/&gt;&lt;property id=&quot;20300&quot; value=&quot;Slide 13 - &amp;quot;Μεταβλητές συστοιχιών (4 από 5)&amp;quot;&quot;/&gt;&lt;property id=&quot;20307&quot; value=&quot;270&quot;/&gt;&lt;/object&gt;&lt;object type=&quot;3&quot; unique_id=&quot;10016&quot;&gt;&lt;property id=&quot;20148&quot; value=&quot;5&quot;/&gt;&lt;property id=&quot;20300&quot; value=&quot;Slide 14 - &amp;quot;Μεταβλητές συστοιχιών (5 από 5)&amp;quot;&quot;/&gt;&lt;property id=&quot;20307&quot; value=&quot;272&quot;/&gt;&lt;/object&gt;&lt;object type=&quot;3&quot; unique_id=&quot;10017&quot;&gt;&lt;property id=&quot;20148&quot; value=&quot;5&quot;/&gt;&lt;property id=&quot;20300&quot; value=&quot;Slide 15 - &amp;quot;Σχεσιακός λογισμός με βάση τη συστοιχία&amp;quot;&quot;/&gt;&lt;property id=&quot;20307&quot; value=&quot;269&quot;/&gt;&lt;/object&gt;&lt;object type=&quot;3&quot; unique_id=&quot;10018&quot;&gt;&lt;property id=&quot;20148&quot; value=&quot;5&quot;/&gt;&lt;property id=&quot;20300&quot; value=&quot;Slide 16 - &amp;quot;Ελεύθερες και δέσμιες μεταβλητές (1 από 5)&amp;quot;&quot;/&gt;&lt;property id=&quot;20307&quot; value=&quot;279&quot;/&gt;&lt;/object&gt;&lt;object type=&quot;3&quot; unique_id=&quot;10019&quot;&gt;&lt;property id=&quot;20148&quot; value=&quot;5&quot;/&gt;&lt;property id=&quot;20300&quot; value=&quot;Slide 17 - &amp;quot;Ελεύθερες και δέσμιες μεταβλητές (2 από 5)&amp;quot;&quot;/&gt;&lt;property id=&quot;20307&quot; value=&quot;273&quot;/&gt;&lt;/object&gt;&lt;object type=&quot;3&quot; unique_id=&quot;10020&quot;&gt;&lt;property id=&quot;20148&quot; value=&quot;5&quot;/&gt;&lt;property id=&quot;20300&quot; value=&quot;Slide 18 - &amp;quot;Ελεύθερες και δέσμιες μεταβλητές (3 από 5)&amp;quot;&quot;/&gt;&lt;property id=&quot;20307&quot; value=&quot;281&quot;/&gt;&lt;/object&gt;&lt;object type=&quot;3&quot; unique_id=&quot;10021&quot;&gt;&lt;property id=&quot;20148&quot; value=&quot;5&quot;/&gt;&lt;property id=&quot;20300&quot; value=&quot;Slide 19 - &amp;quot;Ελεύθερες και δέσμιες μεταβλητές (4 από 5)&amp;quot;&quot;/&gt;&lt;property id=&quot;20307&quot; value=&quot;284&quot;/&gt;&lt;/object&gt;&lt;object type=&quot;3&quot; unique_id=&quot;10022&quot;&gt;&lt;property id=&quot;20148&quot; value=&quot;5&quot;/&gt;&lt;property id=&quot;20300&quot; value=&quot;Slide 20 - &amp;quot;Ελεύθερες και δέσμιες μεταβλητές (5 από 5)&amp;quot;&quot;/&gt;&lt;property id=&quot;20307&quot; value=&quot;282&quot;/&gt;&lt;/object&gt;&lt;object type=&quot;3&quot; unique_id=&quot;10023&quot;&gt;&lt;property id=&quot;20148&quot; value=&quot;5&quot;/&gt;&lt;property id=&quot;20300&quot; value=&quot;Slide 21 - &amp;quot;Ποσοδείκτες EXISTS, FORALL  (1 από 6)&amp;quot;&quot;/&gt;&lt;property id=&quot;20307&quot; value=&quot;283&quot;/&gt;&lt;/object&gt;&lt;object type=&quot;3&quot; unique_id=&quot;10024&quot;&gt;&lt;property id=&quot;20148&quot; value=&quot;5&quot;/&gt;&lt;property id=&quot;20300&quot; value=&quot;Slide 22 - &amp;quot;Ποσοδείκτες EXISTS, FORALL  (2 από 6)&amp;quot;&quot;/&gt;&lt;property id=&quot;20307&quot; value=&quot;285&quot;/&gt;&lt;/object&gt;&lt;object type=&quot;3&quot; unique_id=&quot;10025&quot;&gt;&lt;property id=&quot;20148&quot; value=&quot;5&quot;/&gt;&lt;property id=&quot;20300&quot; value=&quot;Slide 23 - &amp;quot;Ποσοδείκτες EXISTS, FORALL  (3 από 6)&amp;quot;&quot;/&gt;&lt;property id=&quot;20307&quot; value=&quot;289&quot;/&gt;&lt;/object&gt;&lt;object type=&quot;3&quot; unique_id=&quot;10026&quot;&gt;&lt;property id=&quot;20148&quot; value=&quot;5&quot;/&gt;&lt;property id=&quot;20300&quot; value=&quot;Slide 24 - &amp;quot;Ποσοδείκτες EXISTS, FORALL  (4 από 6)&amp;quot;&quot;/&gt;&lt;property id=&quot;20307&quot; value=&quot;308&quot;/&gt;&lt;/object&gt;&lt;object type=&quot;3&quot; unique_id=&quot;10027&quot;&gt;&lt;property id=&quot;20148&quot; value=&quot;5&quot;/&gt;&lt;property id=&quot;20300&quot; value=&quot;Slide 25 - &amp;quot;Ποσοδείκτες EXISTS, FORALL (5 από 6)&amp;quot;&quot;/&gt;&lt;property id=&quot;20307&quot; value=&quot;290&quot;/&gt;&lt;/object&gt;&lt;object type=&quot;3&quot; unique_id=&quot;10028&quot;&gt;&lt;property id=&quot;20148&quot; value=&quot;5&quot;/&gt;&lt;property id=&quot;20300&quot; value=&quot;Slide 26 - &amp;quot;Ποσοδείκτες EXISTS, FORALL  (6 από 6)&amp;quot;&quot;/&gt;&lt;property id=&quot;20307&quot; value=&quot;291&quot;/&gt;&lt;/object&gt;&lt;object type=&quot;3&quot; unique_id=&quot;10029&quot;&gt;&lt;property id=&quot;20148&quot; value=&quot;5&quot;/&gt;&lt;property id=&quot;20300&quot; value=&quot;Slide 27 - &amp;quot;Περισσότερα για τις ελεύθερες και δέσμιες μεταβλητές&amp;quot;&quot;/&gt;&lt;property id=&quot;20307&quot; value=&quot;292&quot;/&gt;&lt;/object&gt;&lt;object type=&quot;3&quot; unique_id=&quot;10030&quot;&gt;&lt;property id=&quot;20148&quot; value=&quot;5&quot;/&gt;&lt;property id=&quot;20300&quot; value=&quot;Slide 28 - &amp;quot;Λίστες ζητούμενων στοιχείων  (1 από 4)&amp;quot;&quot;/&gt;&lt;property id=&quot;20307&quot; value=&quot;293&quot;/&gt;&lt;/object&gt;&lt;object type=&quot;3&quot; unique_id=&quot;10031&quot;&gt;&lt;property id=&quot;20148&quot; value=&quot;5&quot;/&gt;&lt;property id=&quot;20300&quot; value=&quot;Slide 29 - &amp;quot;Λίστες ζητούμενων στοιχείων  (2 από 4)&amp;quot;&quot;/&gt;&lt;property id=&quot;20307&quot; value=&quot;294&quot;/&gt;&lt;/object&gt;&lt;object type=&quot;3&quot; unique_id=&quot;10032&quot;&gt;&lt;property id=&quot;20148&quot; value=&quot;5&quot;/&gt;&lt;property id=&quot;20300&quot; value=&quot;Slide 30 - &amp;quot;Λίστες ζητούμενων στοιχείων  (3 από 4)&amp;quot;&quot;/&gt;&lt;property id=&quot;20307&quot; value=&quot;295&quot;/&gt;&lt;/object&gt;&lt;object type=&quot;3&quot; unique_id=&quot;10033&quot;&gt;&lt;property id=&quot;20148&quot; value=&quot;5&quot;/&gt;&lt;property id=&quot;20300&quot; value=&quot;Slide 31 - &amp;quot;Λίστες ζητούμενων στοιχείων  (4 από 4)&amp;quot;&quot;/&gt;&lt;property id=&quot;20307&quot; value=&quot;309&quot;/&gt;&lt;/object&gt;&lt;object type=&quot;3&quot; unique_id=&quot;10034&quot;&gt;&lt;property id=&quot;20148&quot; value=&quot;5&quot;/&gt;&lt;property id=&quot;20300&quot; value=&quot;Slide 32 - &amp;quot;Παραστάσεις (1 από 2)&amp;quot;&quot;/&gt;&lt;property id=&quot;20307&quot; value=&quot;310&quot;/&gt;&lt;/object&gt;&lt;object type=&quot;3&quot; unique_id=&quot;10035&quot;&gt;&lt;property id=&quot;20148&quot; value=&quot;5&quot;/&gt;&lt;property id=&quot;20300&quot; value=&quot;Slide 33 - &amp;quot;Παραστάσεις (2 από 2)&amp;quot;&quot;/&gt;&lt;property id=&quot;20307&quot; value=&quot;311&quot;/&gt;&lt;/object&gt;&lt;object type=&quot;3&quot; unique_id=&quot;10036&quot;&gt;&lt;property id=&quot;20148&quot; value=&quot;5&quot;/&gt;&lt;property id=&quot;20300&quot; value=&quot;Slide 34 - &amp;quot;Τέλος Ενότητας&amp;quot;&quot;/&gt;&lt;property id=&quot;20307&quot; value=&quot;280&quot;/&gt;&lt;/object&gt;&lt;/object&gt;&lt;object type=&quot;8&quot; unique_id=&quot;10072&quot;&gt;&lt;/object&gt;&lt;/object&gt;&lt;/database&gt;"/>
  <p:tag name="SECTOMILLISECCONVERTED" val="1"/>
  <p:tag name="MMPROD_NEXTUNIQUEID" val="10009"/>
  <p:tag name="ZHAW.ACCESSIBILITYADDIN.CHECKTIMEDATE" val="2/17/2014 11:10:26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9,11,6,12,"/>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7,2,5,9,"/>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9,2,5,11,"/>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11,10,9,13,"/>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5,13,4,14,"/>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6,18,17,5,"/>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9,10,5,11,"/>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13,7,8,9,5,15,"/>
</p:tagLst>
</file>

<file path=ppt/tags/tag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9,10,5,4,"/>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12,10,15,4,"/>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2.xml><?xml version="1.0" encoding="utf-8"?>
<p:tagLst xmlns:a="http://schemas.openxmlformats.org/drawingml/2006/main" xmlns:r="http://schemas.openxmlformats.org/officeDocument/2006/relationships" xmlns:p="http://schemas.openxmlformats.org/presentationml/2006/main">
  <p:tag name="ZHAW.ACCESSIBILITYADDIN.READINGORDER" val="3,2,10,9,"/>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9,10,11,4,"/>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25.xml><?xml version="1.0" encoding="utf-8"?>
<p:tagLst xmlns:a="http://schemas.openxmlformats.org/drawingml/2006/main" xmlns:r="http://schemas.openxmlformats.org/officeDocument/2006/relationships" xmlns:p="http://schemas.openxmlformats.org/presentationml/2006/main">
  <p:tag name="ZHAW.ACCESSIBILITYADDIN.READINGORDER" val="7,8,9,4,"/>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27.xml><?xml version="1.0" encoding="utf-8"?>
<p:tagLst xmlns:a="http://schemas.openxmlformats.org/drawingml/2006/main" xmlns:r="http://schemas.openxmlformats.org/officeDocument/2006/relationships" xmlns:p="http://schemas.openxmlformats.org/presentationml/2006/main">
  <p:tag name="ZHAW.ACCESSIBILITYADDIN.READINGORDER" val="7,9,10,4,"/>
</p:tagLst>
</file>

<file path=ppt/tags/tag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9.xml><?xml version="1.0" encoding="utf-8"?>
<p:tagLst xmlns:a="http://schemas.openxmlformats.org/drawingml/2006/main" xmlns:r="http://schemas.openxmlformats.org/officeDocument/2006/relationships" xmlns:p="http://schemas.openxmlformats.org/presentationml/2006/main">
  <p:tag name="ZHAW.ACCESSIBILITYADDIN.READINGORDER" val="7,8,10,4,"/>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1.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3.xml><?xml version="1.0" encoding="utf-8"?>
<p:tagLst xmlns:a="http://schemas.openxmlformats.org/drawingml/2006/main" xmlns:r="http://schemas.openxmlformats.org/officeDocument/2006/relationships" xmlns:p="http://schemas.openxmlformats.org/presentationml/2006/main">
  <p:tag name="ZHAW.ACCESSIBILITYADDIN.READINGORDER" val="2,4,5,3,"/>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35.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36.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37.xml><?xml version="1.0" encoding="utf-8"?>
<p:tagLst xmlns:a="http://schemas.openxmlformats.org/drawingml/2006/main" xmlns:r="http://schemas.openxmlformats.org/officeDocument/2006/relationships" xmlns:p="http://schemas.openxmlformats.org/presentationml/2006/main">
  <p:tag name="ZHAW.ACCESSIBILITYADDIN.READINGORDER" val="5,2,10,4,"/>
</p:tagLst>
</file>

<file path=ppt/tags/tag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K"/>
</p:tagLst>
</file>

<file path=ppt/tags/tag39.xml><?xml version="1.0" encoding="utf-8"?>
<p:tagLst xmlns:a="http://schemas.openxmlformats.org/drawingml/2006/main" xmlns:r="http://schemas.openxmlformats.org/officeDocument/2006/relationships" xmlns:p="http://schemas.openxmlformats.org/presentationml/2006/main">
  <p:tag name="ZHAW.ACCESSIBILITYADDIN.READINGORDER" val="5,8,9,4,"/>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4098,4099,6,3,"/>
</p:tagLst>
</file>

<file path=ppt/tags/tag40.xml><?xml version="1.0" encoding="utf-8"?>
<p:tagLst xmlns:a="http://schemas.openxmlformats.org/drawingml/2006/main" xmlns:r="http://schemas.openxmlformats.org/officeDocument/2006/relationships" xmlns:p="http://schemas.openxmlformats.org/presentationml/2006/main">
  <p:tag name="ZHAW.ACCESSIBILITYADDIN.READINGORDER" val="5,11,7,4,"/>
</p:tagLst>
</file>

<file path=ppt/tags/tag41.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3.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44.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45.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46.xml><?xml version="1.0" encoding="utf-8"?>
<p:tagLst xmlns:a="http://schemas.openxmlformats.org/drawingml/2006/main" xmlns:r="http://schemas.openxmlformats.org/officeDocument/2006/relationships" xmlns:p="http://schemas.openxmlformats.org/presentationml/2006/main">
  <p:tag name="ZHAW.ACCESSIBILITYADDIN.READINGORDER" val="7,5,9,10,"/>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7,5,24,"/>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20,4,14,"/>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1B9BD9A5-535E-46CA-B78D-C5D2164480C7}">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5887</TotalTime>
  <Words>1870</Words>
  <Application>Microsoft Office PowerPoint</Application>
  <PresentationFormat>Προβολή στην οθόνη (4:3)</PresentationFormat>
  <Paragraphs>328</Paragraphs>
  <Slides>34</Slides>
  <Notes>22</Notes>
  <HiddenSlides>0</HiddenSlides>
  <MMClips>0</MMClips>
  <ScaleCrop>false</ScaleCrop>
  <HeadingPairs>
    <vt:vector size="4" baseType="variant">
      <vt:variant>
        <vt:lpstr>Θέμα</vt:lpstr>
      </vt:variant>
      <vt:variant>
        <vt:i4>1</vt:i4>
      </vt:variant>
      <vt:variant>
        <vt:lpstr>Τίτλοι διαφανειών</vt:lpstr>
      </vt:variant>
      <vt:variant>
        <vt:i4>34</vt:i4>
      </vt:variant>
    </vt:vector>
  </HeadingPairs>
  <TitlesOfParts>
    <vt:vector size="35" baseType="lpstr">
      <vt:lpstr>Θέμα του Office</vt:lpstr>
      <vt:lpstr>Βάσεις Δεδομένων II</vt:lpstr>
      <vt:lpstr>Άδειες Χρήσης</vt:lpstr>
      <vt:lpstr>Χρηματοδότηση </vt:lpstr>
      <vt:lpstr>Σκοποί  ενότητας</vt:lpstr>
      <vt:lpstr>Περιεχόμενα ενότητας</vt:lpstr>
      <vt:lpstr>Σχεσιακός Λογισμός</vt:lpstr>
      <vt:lpstr>Άλγεβρα και Λογισμός (1 από 3)</vt:lpstr>
      <vt:lpstr>Άλγεβρα και Λογισμός (2 από 3)</vt:lpstr>
      <vt:lpstr>Άλγεβρα και Λογισμός (3 από 3)</vt:lpstr>
      <vt:lpstr>Μεταβλητές συστοιχιών (1 από 5)</vt:lpstr>
      <vt:lpstr>Μεταβλητές συστοιχιών (2 από 5)</vt:lpstr>
      <vt:lpstr>Μεταβλητές συστοιχιών (3 από 5)</vt:lpstr>
      <vt:lpstr>Μεταβλητές συστοιχιών (4 από 5)</vt:lpstr>
      <vt:lpstr>Μεταβλητές συστοιχιών (5 από 5)</vt:lpstr>
      <vt:lpstr>Σχεσιακός λογισμός με βάση τη συστοιχία</vt:lpstr>
      <vt:lpstr>Ελεύθερες και δέσμιες μεταβλητές (1 από 5)</vt:lpstr>
      <vt:lpstr>Ελεύθερες και δέσμιες μεταβλητές (2 από 5)</vt:lpstr>
      <vt:lpstr>Ελεύθερες και δέσμιες μεταβλητές (3 από 5)</vt:lpstr>
      <vt:lpstr>Ελεύθερες και δέσμιες μεταβλητές (4 από 5)</vt:lpstr>
      <vt:lpstr>Ελεύθερες και δέσμιες μεταβλητές (5 από 5)</vt:lpstr>
      <vt:lpstr>Ποσοδείκτες EXISTS, FORALL  (1 από 6)</vt:lpstr>
      <vt:lpstr>Ποσοδείκτες EXISTS, FORALL  (2 από 6)</vt:lpstr>
      <vt:lpstr>Ποσοδείκτες EXISTS, FORALL  (3 από 6)</vt:lpstr>
      <vt:lpstr>Ποσοδείκτες EXISTS, FORALL  (4 από 6)</vt:lpstr>
      <vt:lpstr>Ποσοδείκτες EXISTS, FORALL  (5 από 6)</vt:lpstr>
      <vt:lpstr>Ποσοδείκτες EXISTS, FORALL  (6 από 6)</vt:lpstr>
      <vt:lpstr>Περισσότερα για τις ελεύθερες και δέσμιες μεταβλητές</vt:lpstr>
      <vt:lpstr>Λίστες ζητούμενων στοιχείων  (1 από 4)</vt:lpstr>
      <vt:lpstr>Λίστες ζητούμενων στοιχείων  (2 από 4)</vt:lpstr>
      <vt:lpstr>Λίστες ζητούμενων στοιχείων  (3 από 4)</vt:lpstr>
      <vt:lpstr>Λίστες ζητούμενων στοιχείων  (4 από 4)</vt:lpstr>
      <vt:lpstr>Παραστάσεις (1 από 2)</vt:lpstr>
      <vt:lpstr>Παραστάσεις (2 από 2)</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Βάσεις Δεδομένων ΙΙ:  Σχεσιακός λογισμός I</dc:title>
  <dc:creator>Γεωργία Γκαράνη</dc:creator>
  <cp:keywords>Βάσεις Δεδομένων ΙΙ, Σχεσιακός λογισμός I,  Σχέση μεταξύ σχεσιακής άλγεβρας και σχεσιακού λογισμού, Έννοια της μεταβλητής συστοιχιών, Γραμματική ΒΝF για το λογισμό συστοιχιών, Ελεύθερες και δέσμιες μεταβλητές, Ποσοδείκτες EXISTS και FORALL</cp:keywords>
  <cp:lastModifiedBy>Alex</cp:lastModifiedBy>
  <cp:revision>420</cp:revision>
  <dcterms:created xsi:type="dcterms:W3CDTF">2012-09-06T09:03:05Z</dcterms:created>
  <dcterms:modified xsi:type="dcterms:W3CDTF">2014-02-17T09:11:28Z</dcterms:modified>
</cp:coreProperties>
</file>