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4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4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46.xml" ContentType="application/vnd.openxmlformats-officedocument.presentationml.notesSlide+xml"/>
  <Override PartName="/ppt/tags/tag118.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280" r:id="rId50"/>
  </p:sldIdLst>
  <p:sldSz cx="9144000" cy="6858000" type="screen4x3"/>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e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notesSlide" Target="../notesSlides/notesSlide14.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1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emf"/><Relationship Id="rId2" Type="http://schemas.openxmlformats.org/officeDocument/2006/relationships/tags" Target="../tags/tag53.xml"/><Relationship Id="rId1" Type="http://schemas.openxmlformats.org/officeDocument/2006/relationships/vmlDrawing" Target="../drawings/vmlDrawing2.vml"/><Relationship Id="rId6" Type="http://schemas.openxmlformats.org/officeDocument/2006/relationships/oleObject" Target="../embeddings/Microsoft_Word_97_-_2003_Document2.doc"/><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7.emf"/><Relationship Id="rId2" Type="http://schemas.openxmlformats.org/officeDocument/2006/relationships/tags" Target="../tags/tag55.xml"/><Relationship Id="rId1" Type="http://schemas.openxmlformats.org/officeDocument/2006/relationships/vmlDrawing" Target="../drawings/vmlDrawing3.vml"/><Relationship Id="rId6" Type="http://schemas.openxmlformats.org/officeDocument/2006/relationships/oleObject" Target="../embeddings/Microsoft_Word_97_-_2003_Document3.doc"/><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notesSlide" Target="../notesSlides/notesSlide2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8.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1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28.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9</a:t>
            </a:r>
            <a:r>
              <a:rPr lang="el-GR" sz="2800" b="1" dirty="0" smtClean="0"/>
              <a:t>:</a:t>
            </a:r>
            <a:r>
              <a:rPr lang="en-US" sz="2800" b="1" dirty="0" smtClean="0"/>
              <a:t> </a:t>
            </a:r>
            <a:r>
              <a:rPr lang="el-GR" altLang="el-GR" sz="2800" b="1" dirty="0"/>
              <a:t>Μέθοδοι</a:t>
            </a:r>
            <a:r>
              <a:rPr lang="en-US" altLang="el-GR" sz="2800" b="1" dirty="0"/>
              <a:t>, </a:t>
            </a:r>
            <a:r>
              <a:rPr lang="el-GR" altLang="el-GR" sz="2800" b="1" dirty="0"/>
              <a:t>Τάξεις</a:t>
            </a:r>
            <a:r>
              <a:rPr lang="en-US" altLang="el-GR" sz="2800" b="1" dirty="0"/>
              <a:t> </a:t>
            </a:r>
            <a:r>
              <a:rPr lang="el-GR" altLang="el-GR" sz="2800" b="1" dirty="0"/>
              <a:t>και </a:t>
            </a:r>
            <a:r>
              <a:rPr lang="el-GR" altLang="el-GR" sz="2800" b="1" dirty="0" smtClean="0"/>
              <a:t>Αντικείμενα</a:t>
            </a:r>
            <a:endParaRPr lang="en-US" altLang="el-GR" sz="2800" b="1" dirty="0" smtClean="0"/>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27384"/>
            <a:ext cx="8229600" cy="1143000"/>
          </a:xfrm>
        </p:spPr>
        <p:txBody>
          <a:bodyPr>
            <a:normAutofit/>
          </a:bodyPr>
          <a:lstStyle/>
          <a:p>
            <a:r>
              <a:rPr lang="el-GR" altLang="el-GR" u="sng" dirty="0">
                <a:solidFill>
                  <a:schemeClr val="tx2"/>
                </a:solidFill>
              </a:rPr>
              <a:t>Τάξεις/Μέθοδοι του </a:t>
            </a:r>
            <a:r>
              <a:rPr lang="el-GR" altLang="el-GR" u="sng" dirty="0" smtClean="0">
                <a:solidFill>
                  <a:schemeClr val="tx2"/>
                </a:solidFill>
              </a:rPr>
              <a:t>.</a:t>
            </a:r>
            <a:r>
              <a:rPr lang="en-US" altLang="el-GR" u="sng" dirty="0" smtClean="0">
                <a:solidFill>
                  <a:schemeClr val="tx2"/>
                </a:solidFill>
              </a:rPr>
              <a:t>ΝΕΤ</a:t>
            </a:r>
            <a:r>
              <a:rPr lang="el-GR" altLang="el-GR" u="sng" dirty="0" smtClean="0">
                <a:solidFill>
                  <a:schemeClr val="tx2"/>
                </a:solidFill>
              </a:rPr>
              <a:t> </a:t>
            </a:r>
            <a:endParaRPr lang="el-GR" u="sng" dirty="0">
              <a:solidFill>
                <a:schemeClr val="tx2"/>
              </a:solidFill>
              <a:latin typeface="+mn-lt"/>
            </a:endParaRPr>
          </a:p>
        </p:txBody>
      </p:sp>
      <p:sp>
        <p:nvSpPr>
          <p:cNvPr id="2" name="Ορθογώνιο 1" descr="Το Framework Class Library (FCL) της C# ορίζει πολλές τάξεις όπως, παραδείγματος χάρην,&#10;Console,&#10;Int32,&#10;Math.&#10;Ο ορισμός μιας τάξης περιλαμβάνει και τον ορισμό των δεδομένων της αλλά και τον ορισμό των μεθόδων της:&#10;Μέθοδοι – Συναρτήσεις Μέλη, παραδείγματος χάρην,&#10;Console τελεία Write,&#10;Console τελεία Write Line,&#10;Int32 τελεία Parse,&#10;Δεδομένα – Ιδιότητες,&#10;Int32 τελεία Min Value,&#10;Int32 τελεία Max Value,&#10;Math τελεία PI,&#10;Math τελεία E.&#10;"/>
          <p:cNvSpPr/>
          <p:nvPr/>
        </p:nvSpPr>
        <p:spPr>
          <a:xfrm>
            <a:off x="467544" y="980728"/>
            <a:ext cx="8219256" cy="5410712"/>
          </a:xfrm>
          <a:prstGeom prst="rect">
            <a:avLst/>
          </a:prstGeom>
        </p:spPr>
        <p:txBody>
          <a:bodyPr wrap="square">
            <a:spAutoFit/>
          </a:bodyPr>
          <a:lstStyle/>
          <a:p>
            <a:pPr marL="342900" indent="-342900">
              <a:lnSpc>
                <a:spcPct val="90000"/>
              </a:lnSpc>
              <a:buFont typeface="Wingdings" panose="05000000000000000000" pitchFamily="2" charset="2"/>
              <a:buChar char="q"/>
              <a:defRPr/>
            </a:pPr>
            <a:r>
              <a:rPr lang="el-GR" sz="2400" dirty="0"/>
              <a:t>Το </a:t>
            </a:r>
            <a:r>
              <a:rPr lang="en-US" sz="2400" dirty="0"/>
              <a:t>Framework Class Library (FCL) </a:t>
            </a:r>
            <a:r>
              <a:rPr lang="el-GR" sz="2400" dirty="0"/>
              <a:t>της </a:t>
            </a:r>
            <a:r>
              <a:rPr lang="en-US" sz="2400" dirty="0"/>
              <a:t>C# </a:t>
            </a:r>
            <a:r>
              <a:rPr lang="el-GR" sz="2400" dirty="0"/>
              <a:t>ορίζει πολλές τάξεις όπως π.χ.</a:t>
            </a:r>
            <a:endParaRPr lang="en-US" sz="2400" dirty="0"/>
          </a:p>
          <a:p>
            <a:pPr marL="800100" lvl="1" indent="-342900">
              <a:lnSpc>
                <a:spcPct val="90000"/>
              </a:lnSpc>
              <a:buClr>
                <a:schemeClr val="tx1"/>
              </a:buClr>
              <a:buFont typeface="Wingdings" panose="05000000000000000000" pitchFamily="2" charset="2"/>
              <a:buChar char="§"/>
              <a:defRPr/>
            </a:pPr>
            <a:r>
              <a:rPr lang="en-US" sz="2400" b="1" dirty="0">
                <a:solidFill>
                  <a:schemeClr val="accent1">
                    <a:lumMod val="60000"/>
                    <a:lumOff val="40000"/>
                  </a:schemeClr>
                </a:solidFill>
              </a:rPr>
              <a:t>Console</a:t>
            </a:r>
          </a:p>
          <a:p>
            <a:pPr marL="800100" lvl="1" indent="-342900">
              <a:lnSpc>
                <a:spcPct val="90000"/>
              </a:lnSpc>
              <a:buClr>
                <a:schemeClr val="tx1"/>
              </a:buClr>
              <a:buFont typeface="Wingdings" panose="05000000000000000000" pitchFamily="2" charset="2"/>
              <a:buChar char="§"/>
              <a:defRPr/>
            </a:pPr>
            <a:r>
              <a:rPr lang="en-US" sz="2400" b="1" dirty="0">
                <a:solidFill>
                  <a:schemeClr val="accent1">
                    <a:lumMod val="60000"/>
                    <a:lumOff val="40000"/>
                  </a:schemeClr>
                </a:solidFill>
              </a:rPr>
              <a:t>Int32</a:t>
            </a:r>
          </a:p>
          <a:p>
            <a:pPr marL="800100" lvl="1" indent="-342900">
              <a:lnSpc>
                <a:spcPct val="90000"/>
              </a:lnSpc>
              <a:buClr>
                <a:schemeClr val="tx1"/>
              </a:buClr>
              <a:buFont typeface="Wingdings" panose="05000000000000000000" pitchFamily="2" charset="2"/>
              <a:buChar char="§"/>
              <a:defRPr/>
            </a:pPr>
            <a:r>
              <a:rPr lang="en-US" sz="2400" b="1" dirty="0">
                <a:solidFill>
                  <a:schemeClr val="accent1">
                    <a:lumMod val="60000"/>
                    <a:lumOff val="40000"/>
                  </a:schemeClr>
                </a:solidFill>
              </a:rPr>
              <a:t>Math</a:t>
            </a:r>
          </a:p>
          <a:p>
            <a:pPr marL="342900" indent="-342900">
              <a:lnSpc>
                <a:spcPct val="90000"/>
              </a:lnSpc>
              <a:buFont typeface="Wingdings" panose="05000000000000000000" pitchFamily="2" charset="2"/>
              <a:buChar char="q"/>
              <a:defRPr/>
            </a:pPr>
            <a:r>
              <a:rPr lang="el-GR" sz="2400" dirty="0"/>
              <a:t>Ο ορισμός μιας τάξης περιλαμβάνει και τον ορισμό των δεδομένων της αλλά και τον ορισμό των μεθόδων της</a:t>
            </a:r>
            <a:r>
              <a:rPr lang="en-US" sz="2400" dirty="0"/>
              <a:t>:</a:t>
            </a:r>
          </a:p>
          <a:p>
            <a:pPr lvl="1">
              <a:lnSpc>
                <a:spcPct val="90000"/>
              </a:lnSpc>
              <a:defRPr/>
            </a:pPr>
            <a:r>
              <a:rPr lang="el-GR" sz="2400" dirty="0"/>
              <a:t>Μέθοδοι</a:t>
            </a:r>
            <a:r>
              <a:rPr lang="en-US" sz="2400" dirty="0"/>
              <a:t> – </a:t>
            </a:r>
            <a:r>
              <a:rPr lang="el-GR" sz="2400" dirty="0"/>
              <a:t>Συναρτήσεις Μέλη</a:t>
            </a:r>
            <a:r>
              <a:rPr lang="en-US" sz="2400" dirty="0"/>
              <a:t>, </a:t>
            </a:r>
            <a:r>
              <a:rPr lang="el-GR" sz="2400" dirty="0"/>
              <a:t>π.χ.</a:t>
            </a:r>
            <a:endParaRPr lang="en-US" sz="2400" dirty="0"/>
          </a:p>
          <a:p>
            <a:pPr marL="1257300" lvl="2" indent="-342900">
              <a:lnSpc>
                <a:spcPct val="90000"/>
              </a:lnSpc>
              <a:buClr>
                <a:schemeClr val="tx1"/>
              </a:buClr>
              <a:buFont typeface="Arial" panose="020B0604020202020204" pitchFamily="34" charset="0"/>
              <a:buChar char="•"/>
              <a:defRPr/>
            </a:pPr>
            <a:r>
              <a:rPr lang="en-US" sz="2400" b="1" dirty="0" err="1">
                <a:solidFill>
                  <a:schemeClr val="accent1">
                    <a:lumMod val="60000"/>
                    <a:lumOff val="40000"/>
                  </a:schemeClr>
                </a:solidFill>
              </a:rPr>
              <a:t>Console</a:t>
            </a:r>
            <a:r>
              <a:rPr lang="en-US" sz="2400" b="1" dirty="0" err="1"/>
              <a:t>.Write</a:t>
            </a:r>
            <a:r>
              <a:rPr lang="en-US" sz="2400" b="1" dirty="0"/>
              <a:t>( </a:t>
            </a:r>
            <a:r>
              <a:rPr lang="el-GR" sz="2400" b="1" dirty="0"/>
              <a:t>… </a:t>
            </a:r>
            <a:r>
              <a:rPr lang="en-US" sz="2400" b="1" dirty="0"/>
              <a:t>)</a:t>
            </a:r>
          </a:p>
          <a:p>
            <a:pPr marL="1257300" lvl="2" indent="-342900">
              <a:lnSpc>
                <a:spcPct val="90000"/>
              </a:lnSpc>
              <a:buClr>
                <a:schemeClr val="tx1"/>
              </a:buClr>
              <a:buFont typeface="Arial" panose="020B0604020202020204" pitchFamily="34" charset="0"/>
              <a:buChar char="•"/>
              <a:defRPr/>
            </a:pPr>
            <a:r>
              <a:rPr lang="en-US" sz="2400" b="1" dirty="0" err="1">
                <a:solidFill>
                  <a:schemeClr val="accent1">
                    <a:lumMod val="60000"/>
                    <a:lumOff val="40000"/>
                  </a:schemeClr>
                </a:solidFill>
              </a:rPr>
              <a:t>Console</a:t>
            </a:r>
            <a:r>
              <a:rPr lang="en-US" sz="2400" b="1" dirty="0" err="1"/>
              <a:t>.WriteLine</a:t>
            </a:r>
            <a:r>
              <a:rPr lang="en-US" sz="2400" b="1" dirty="0"/>
              <a:t>(</a:t>
            </a:r>
            <a:r>
              <a:rPr lang="el-GR" sz="2400" b="1" dirty="0"/>
              <a:t> …</a:t>
            </a:r>
            <a:r>
              <a:rPr lang="en-US" sz="2400" b="1" dirty="0"/>
              <a:t> )</a:t>
            </a:r>
          </a:p>
          <a:p>
            <a:pPr marL="1257300" lvl="2" indent="-342900">
              <a:lnSpc>
                <a:spcPct val="90000"/>
              </a:lnSpc>
              <a:buClr>
                <a:schemeClr val="tx1"/>
              </a:buClr>
              <a:buFont typeface="Arial" panose="020B0604020202020204" pitchFamily="34" charset="0"/>
              <a:buChar char="•"/>
              <a:defRPr/>
            </a:pPr>
            <a:r>
              <a:rPr lang="en-US" sz="2400" b="1" dirty="0">
                <a:solidFill>
                  <a:schemeClr val="accent1">
                    <a:lumMod val="60000"/>
                    <a:lumOff val="40000"/>
                  </a:schemeClr>
                </a:solidFill>
              </a:rPr>
              <a:t>Int32</a:t>
            </a:r>
            <a:r>
              <a:rPr lang="en-US" sz="2400" b="1" dirty="0"/>
              <a:t>.Parse(</a:t>
            </a:r>
            <a:r>
              <a:rPr lang="el-GR" sz="2400" b="1" dirty="0"/>
              <a:t> …</a:t>
            </a:r>
            <a:r>
              <a:rPr lang="en-US" sz="2400" b="1" dirty="0"/>
              <a:t> )</a:t>
            </a:r>
          </a:p>
          <a:p>
            <a:pPr marL="800100" lvl="1" indent="-342900">
              <a:lnSpc>
                <a:spcPct val="90000"/>
              </a:lnSpc>
              <a:buFont typeface="Wingdings" panose="05000000000000000000" pitchFamily="2" charset="2"/>
              <a:buChar char="§"/>
              <a:defRPr/>
            </a:pPr>
            <a:r>
              <a:rPr lang="el-GR" sz="2400" dirty="0"/>
              <a:t>Δεδομένα – Ιδιότητες</a:t>
            </a:r>
            <a:r>
              <a:rPr lang="en-US" sz="2400" dirty="0"/>
              <a:t>,</a:t>
            </a:r>
          </a:p>
          <a:p>
            <a:pPr marL="1257300" lvl="2" indent="-342900">
              <a:lnSpc>
                <a:spcPct val="90000"/>
              </a:lnSpc>
              <a:buClr>
                <a:schemeClr val="tx1"/>
              </a:buClr>
              <a:buFont typeface="Arial" panose="020B0604020202020204" pitchFamily="34" charset="0"/>
              <a:buChar char="•"/>
              <a:defRPr/>
            </a:pPr>
            <a:r>
              <a:rPr lang="en-US" sz="2400" b="1" dirty="0">
                <a:solidFill>
                  <a:schemeClr val="accent1">
                    <a:lumMod val="60000"/>
                    <a:lumOff val="40000"/>
                  </a:schemeClr>
                </a:solidFill>
              </a:rPr>
              <a:t>Int32</a:t>
            </a:r>
            <a:r>
              <a:rPr lang="en-US" sz="2400" b="1" dirty="0"/>
              <a:t>.MinValue</a:t>
            </a:r>
          </a:p>
          <a:p>
            <a:pPr marL="1257300" lvl="2" indent="-342900">
              <a:lnSpc>
                <a:spcPct val="90000"/>
              </a:lnSpc>
              <a:buClr>
                <a:schemeClr val="tx1"/>
              </a:buClr>
              <a:buFont typeface="Arial" panose="020B0604020202020204" pitchFamily="34" charset="0"/>
              <a:buChar char="•"/>
              <a:defRPr/>
            </a:pPr>
            <a:r>
              <a:rPr lang="en-US" sz="2400" b="1" dirty="0">
                <a:solidFill>
                  <a:schemeClr val="accent1">
                    <a:lumMod val="60000"/>
                    <a:lumOff val="40000"/>
                  </a:schemeClr>
                </a:solidFill>
              </a:rPr>
              <a:t>Int32</a:t>
            </a:r>
            <a:r>
              <a:rPr lang="en-US" sz="2400" b="1" dirty="0"/>
              <a:t>.MaxValue</a:t>
            </a:r>
          </a:p>
          <a:p>
            <a:pPr marL="1257300" lvl="2" indent="-342900">
              <a:lnSpc>
                <a:spcPct val="90000"/>
              </a:lnSpc>
              <a:buClr>
                <a:schemeClr val="tx1"/>
              </a:buClr>
              <a:buFont typeface="Arial" panose="020B0604020202020204" pitchFamily="34" charset="0"/>
              <a:buChar char="•"/>
              <a:defRPr/>
            </a:pPr>
            <a:r>
              <a:rPr lang="en-US" sz="2400" b="1" dirty="0" err="1">
                <a:solidFill>
                  <a:schemeClr val="accent1">
                    <a:lumMod val="60000"/>
                    <a:lumOff val="40000"/>
                  </a:schemeClr>
                </a:solidFill>
              </a:rPr>
              <a:t>Math</a:t>
            </a:r>
            <a:r>
              <a:rPr lang="en-US" sz="2400" b="1" dirty="0" err="1"/>
              <a:t>.PI</a:t>
            </a:r>
            <a:endParaRPr lang="en-US" sz="2400" b="1" dirty="0"/>
          </a:p>
          <a:p>
            <a:pPr marL="1257300" lvl="2" indent="-342900">
              <a:lnSpc>
                <a:spcPct val="90000"/>
              </a:lnSpc>
              <a:buClr>
                <a:schemeClr val="tx1"/>
              </a:buClr>
              <a:buFont typeface="Arial" panose="020B0604020202020204" pitchFamily="34" charset="0"/>
              <a:buChar char="•"/>
              <a:defRPr/>
            </a:pPr>
            <a:r>
              <a:rPr lang="en-US" sz="2400" b="1" dirty="0" err="1">
                <a:solidFill>
                  <a:schemeClr val="accent1">
                    <a:lumMod val="60000"/>
                    <a:lumOff val="40000"/>
                  </a:schemeClr>
                </a:solidFill>
              </a:rPr>
              <a:t>Math</a:t>
            </a:r>
            <a:r>
              <a:rPr lang="en-US" sz="2400" b="1" dirty="0" err="1"/>
              <a:t>.E</a:t>
            </a:r>
            <a:endParaRPr lang="en-US"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Μέθοδοι</a:t>
            </a:r>
            <a:endParaRPr lang="el-GR" u="sng" dirty="0">
              <a:solidFill>
                <a:schemeClr val="tx2"/>
              </a:solidFill>
            </a:endParaRPr>
          </a:p>
        </p:txBody>
      </p:sp>
      <p:sp>
        <p:nvSpPr>
          <p:cNvPr id="6" name="Rectangle 3"/>
          <p:cNvSpPr txBox="1">
            <a:spLocks noChangeArrowheads="1"/>
          </p:cNvSpPr>
          <p:nvPr/>
        </p:nvSpPr>
        <p:spPr>
          <a:xfrm>
            <a:off x="533400" y="1052736"/>
            <a:ext cx="8077200" cy="2692896"/>
          </a:xfrm>
          <a:prstGeom prst="rect">
            <a:avLst/>
          </a:prstGeom>
          <a:noFill/>
        </p:spPr>
        <p:txBody>
          <a:bodyPr vert="horz" lIns="92075" tIns="46038" rIns="92075" bIns="46038"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Μια μέθοδος πρέπει να αποδίδει μια καλά ορισμένη και εύκολο - </a:t>
            </a:r>
            <a:r>
              <a:rPr lang="el-GR" altLang="el-GR" sz="2400" dirty="0" err="1" smtClean="0"/>
              <a:t>κατανοούμενη</a:t>
            </a:r>
            <a:r>
              <a:rPr lang="el-GR" altLang="el-GR" sz="2400" dirty="0" smtClean="0"/>
              <a:t> λειτουργικότητα</a:t>
            </a:r>
          </a:p>
          <a:p>
            <a:pPr lvl="1">
              <a:lnSpc>
                <a:spcPct val="90000"/>
              </a:lnSpc>
              <a:buFont typeface="Wingdings" panose="05000000000000000000" pitchFamily="2" charset="2"/>
              <a:buChar char="§"/>
            </a:pPr>
            <a:r>
              <a:rPr lang="el-GR" altLang="el-GR" dirty="0" smtClean="0"/>
              <a:t>Μία μέθοδος παίρνει ενδεχομένως δεδομένα εισόδου (</a:t>
            </a:r>
            <a:r>
              <a:rPr lang="en-US" altLang="el-GR" dirty="0" smtClean="0"/>
              <a:t>input parameters</a:t>
            </a:r>
            <a:r>
              <a:rPr lang="el-GR" altLang="el-GR" dirty="0" smtClean="0"/>
              <a:t>), εκτελεί κάποιο κώδικα, και μερικές φορές επιστρέφει μια τιμή</a:t>
            </a:r>
          </a:p>
          <a:p>
            <a:pPr lvl="1">
              <a:lnSpc>
                <a:spcPct val="90000"/>
              </a:lnSpc>
              <a:buFont typeface="Wingdings" panose="05000000000000000000" pitchFamily="2" charset="2"/>
              <a:buChar char="q"/>
            </a:pPr>
            <a:endParaRPr lang="el-GR" altLang="el-GR" dirty="0" smtClean="0"/>
          </a:p>
          <a:p>
            <a:pPr>
              <a:lnSpc>
                <a:spcPct val="90000"/>
              </a:lnSpc>
              <a:buFont typeface="Wingdings" panose="05000000000000000000" pitchFamily="2" charset="2"/>
              <a:buChar char="q"/>
            </a:pPr>
            <a:r>
              <a:rPr lang="el-GR" altLang="el-GR" sz="2400" dirty="0" smtClean="0"/>
              <a:t>Παράδειγμα: η χρήση της </a:t>
            </a:r>
            <a:r>
              <a:rPr lang="en-US" altLang="el-GR" sz="2400" dirty="0" err="1" smtClean="0"/>
              <a:t>WriteLine</a:t>
            </a:r>
            <a:r>
              <a:rPr lang="el-GR" altLang="el-GR" sz="2400" dirty="0" smtClean="0"/>
              <a:t> της τάξης </a:t>
            </a:r>
            <a:r>
              <a:rPr lang="en-US" altLang="el-GR" sz="2400" dirty="0" smtClean="0"/>
              <a:t>Console</a:t>
            </a:r>
            <a:r>
              <a:rPr lang="el-GR" altLang="el-GR" sz="2400" dirty="0" smtClean="0"/>
              <a:t>:</a:t>
            </a:r>
          </a:p>
          <a:p>
            <a:pPr>
              <a:lnSpc>
                <a:spcPct val="90000"/>
              </a:lnSpc>
              <a:buFont typeface="Wingdings" panose="05000000000000000000" pitchFamily="2" charset="2"/>
              <a:buChar char="q"/>
            </a:pPr>
            <a:endParaRPr lang="el-GR" altLang="el-GR" sz="2400" dirty="0" smtClean="0"/>
          </a:p>
          <a:p>
            <a:pPr>
              <a:lnSpc>
                <a:spcPct val="90000"/>
              </a:lnSpc>
              <a:buFont typeface="Wingdings" panose="05000000000000000000" pitchFamily="2" charset="2"/>
              <a:buChar char="q"/>
            </a:pPr>
            <a:endParaRPr lang="el-GR" altLang="el-GR" sz="2400" dirty="0" smtClean="0"/>
          </a:p>
          <a:p>
            <a:pPr>
              <a:lnSpc>
                <a:spcPct val="90000"/>
              </a:lnSpc>
              <a:buFont typeface="Wingdings" panose="05000000000000000000" pitchFamily="2" charset="2"/>
              <a:buChar char="q"/>
            </a:pPr>
            <a:endParaRPr lang="el-GR" altLang="el-GR" sz="2400" dirty="0" smtClean="0"/>
          </a:p>
          <a:p>
            <a:pPr>
              <a:lnSpc>
                <a:spcPct val="90000"/>
              </a:lnSpc>
              <a:buFont typeface="Wingdings" panose="05000000000000000000" pitchFamily="2" charset="2"/>
              <a:buChar char="q"/>
            </a:pPr>
            <a:endParaRPr lang="el-GR" altLang="el-GR" sz="2400" dirty="0" smtClean="0"/>
          </a:p>
          <a:p>
            <a:pPr>
              <a:lnSpc>
                <a:spcPct val="90000"/>
              </a:lnSpc>
              <a:buFont typeface="Wingdings" panose="05000000000000000000" pitchFamily="2" charset="2"/>
              <a:buChar char="q"/>
            </a:pPr>
            <a:endParaRPr lang="el-GR" altLang="el-GR" sz="2400" dirty="0" smtClean="0"/>
          </a:p>
          <a:p>
            <a:pPr marL="0" indent="0">
              <a:lnSpc>
                <a:spcPct val="90000"/>
              </a:lnSpc>
              <a:buNone/>
            </a:pPr>
            <a:r>
              <a:rPr lang="el-GR" altLang="el-GR" sz="2400" dirty="0" smtClean="0"/>
              <a:t> </a:t>
            </a:r>
          </a:p>
        </p:txBody>
      </p:sp>
      <p:sp>
        <p:nvSpPr>
          <p:cNvPr id="7" name="Text Box 4" descr="Console τελεία Write Line,  Κάποιο string για εκτύπωση.&#10;"/>
          <p:cNvSpPr txBox="1">
            <a:spLocks noChangeArrowheads="1"/>
          </p:cNvSpPr>
          <p:nvPr>
            <p:custDataLst>
              <p:tags r:id="rId2"/>
            </p:custDataLst>
          </p:nvPr>
        </p:nvSpPr>
        <p:spPr bwMode="auto">
          <a:xfrm>
            <a:off x="1627134" y="3933056"/>
            <a:ext cx="5753178" cy="400110"/>
          </a:xfrm>
          <a:prstGeom prst="rect">
            <a:avLst/>
          </a:prstGeom>
          <a:noFill/>
          <a:ln w="12700">
            <a:noFill/>
            <a:miter lim="800000"/>
            <a:headEnd type="none" w="sm" len="sm"/>
            <a:tailEnd type="none" w="sm" len="sm"/>
          </a:ln>
        </p:spPr>
        <p:txBody>
          <a:bodyPr wrap="none" anchorCtr="1">
            <a:spAutoFit/>
          </a:bodyPr>
          <a:lstStyle/>
          <a:p>
            <a:pPr>
              <a:defRPr/>
            </a:pPr>
            <a:r>
              <a:rPr lang="en-US" sz="2000" b="1" dirty="0" err="1">
                <a:solidFill>
                  <a:schemeClr val="accent1">
                    <a:lumMod val="60000"/>
                    <a:lumOff val="40000"/>
                  </a:schemeClr>
                </a:solidFill>
              </a:rPr>
              <a:t>Console</a:t>
            </a:r>
            <a:r>
              <a:rPr lang="en-US" sz="2000" b="1" dirty="0" err="1"/>
              <a:t>.WriteLine</a:t>
            </a:r>
            <a:r>
              <a:rPr lang="en-US" sz="2000" b="1" dirty="0"/>
              <a:t> ( </a:t>
            </a:r>
            <a:r>
              <a:rPr lang="en-US" sz="2000" b="1" dirty="0">
                <a:solidFill>
                  <a:srgbClr val="7030A0"/>
                </a:solidFill>
              </a:rPr>
              <a:t>“</a:t>
            </a:r>
            <a:r>
              <a:rPr lang="el-GR" sz="2000" b="1" dirty="0">
                <a:solidFill>
                  <a:srgbClr val="7030A0"/>
                </a:solidFill>
              </a:rPr>
              <a:t>Κάποιο </a:t>
            </a:r>
            <a:r>
              <a:rPr lang="en-US" sz="2000" b="1" dirty="0">
                <a:solidFill>
                  <a:srgbClr val="7030A0"/>
                </a:solidFill>
              </a:rPr>
              <a:t>string </a:t>
            </a:r>
            <a:r>
              <a:rPr lang="el-GR" sz="2000" b="1" dirty="0">
                <a:solidFill>
                  <a:srgbClr val="7030A0"/>
                </a:solidFill>
              </a:rPr>
              <a:t>για εκτύπωση</a:t>
            </a:r>
            <a:r>
              <a:rPr lang="en-US" sz="2000" b="1" dirty="0">
                <a:solidFill>
                  <a:srgbClr val="7030A0"/>
                </a:solidFill>
              </a:rPr>
              <a:t>” </a:t>
            </a:r>
            <a:r>
              <a:rPr lang="en-US" sz="2000" b="1" dirty="0"/>
              <a:t>);</a:t>
            </a:r>
          </a:p>
        </p:txBody>
      </p:sp>
      <p:grpSp>
        <p:nvGrpSpPr>
          <p:cNvPr id="8" name="Group 5" descr="[DECORATIVE]"/>
          <p:cNvGrpSpPr>
            <a:grpSpLocks/>
          </p:cNvGrpSpPr>
          <p:nvPr/>
        </p:nvGrpSpPr>
        <p:grpSpPr bwMode="auto">
          <a:xfrm>
            <a:off x="1795409" y="4390259"/>
            <a:ext cx="838200" cy="857251"/>
            <a:chOff x="672" y="2976"/>
            <a:chExt cx="816" cy="540"/>
          </a:xfrm>
        </p:grpSpPr>
        <p:sp>
          <p:nvSpPr>
            <p:cNvPr id="10" name="Text Box 6" descr="[DECORATIVE]"/>
            <p:cNvSpPr txBox="1">
              <a:spLocks noChangeArrowheads="1"/>
            </p:cNvSpPr>
            <p:nvPr/>
          </p:nvSpPr>
          <p:spPr bwMode="auto">
            <a:xfrm>
              <a:off x="748" y="3264"/>
              <a:ext cx="6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b="1" dirty="0">
                  <a:solidFill>
                    <a:srgbClr val="7030A0"/>
                  </a:solidFill>
                  <a:latin typeface="+mn-lt"/>
                </a:rPr>
                <a:t>τάξη</a:t>
              </a:r>
              <a:endParaRPr lang="en-US" altLang="el-GR" sz="2000" b="1" dirty="0">
                <a:solidFill>
                  <a:srgbClr val="7030A0"/>
                </a:solidFill>
                <a:latin typeface="+mn-lt"/>
              </a:endParaRPr>
            </a:p>
          </p:txBody>
        </p:sp>
        <p:sp>
          <p:nvSpPr>
            <p:cNvPr id="11" name="AutoShape 7" descr="[DECORATIVE]"/>
            <p:cNvSpPr>
              <a:spLocks/>
            </p:cNvSpPr>
            <p:nvPr/>
          </p:nvSpPr>
          <p:spPr bwMode="auto">
            <a:xfrm rot="-5400000">
              <a:off x="1008" y="2640"/>
              <a:ext cx="144" cy="816"/>
            </a:xfrm>
            <a:prstGeom prst="leftBrace">
              <a:avLst>
                <a:gd name="adj1" fmla="val 47222"/>
                <a:gd name="adj2" fmla="val 50000"/>
              </a:avLst>
            </a:prstGeom>
            <a:noFill/>
            <a:ln w="31750">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grpSp>
        <p:nvGrpSpPr>
          <p:cNvPr id="12" name="Group 8" descr="[DECORATIVE]"/>
          <p:cNvGrpSpPr>
            <a:grpSpLocks/>
          </p:cNvGrpSpPr>
          <p:nvPr/>
        </p:nvGrpSpPr>
        <p:grpSpPr bwMode="auto">
          <a:xfrm>
            <a:off x="2938410" y="4390258"/>
            <a:ext cx="1099124" cy="933451"/>
            <a:chOff x="1564" y="2928"/>
            <a:chExt cx="813" cy="588"/>
          </a:xfrm>
        </p:grpSpPr>
        <p:sp>
          <p:nvSpPr>
            <p:cNvPr id="14" name="Text Box 9" descr="[DECORATIVE]"/>
            <p:cNvSpPr txBox="1">
              <a:spLocks noChangeArrowheads="1"/>
            </p:cNvSpPr>
            <p:nvPr/>
          </p:nvSpPr>
          <p:spPr bwMode="auto">
            <a:xfrm>
              <a:off x="1564" y="3264"/>
              <a:ext cx="8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b="1" dirty="0">
                  <a:solidFill>
                    <a:srgbClr val="7030A0"/>
                  </a:solidFill>
                  <a:latin typeface="+mn-lt"/>
                </a:rPr>
                <a:t>μέθοδος</a:t>
              </a:r>
              <a:endParaRPr lang="en-US" altLang="el-GR" sz="2000" b="1" dirty="0">
                <a:solidFill>
                  <a:srgbClr val="7030A0"/>
                </a:solidFill>
                <a:latin typeface="+mn-lt"/>
              </a:endParaRPr>
            </a:p>
          </p:txBody>
        </p:sp>
        <p:sp>
          <p:nvSpPr>
            <p:cNvPr id="15" name="Line 10" descr="[DECORATIVE]"/>
            <p:cNvSpPr>
              <a:spLocks noChangeShapeType="1"/>
            </p:cNvSpPr>
            <p:nvPr/>
          </p:nvSpPr>
          <p:spPr bwMode="auto">
            <a:xfrm flipV="1">
              <a:off x="1872" y="2928"/>
              <a:ext cx="0" cy="288"/>
            </a:xfrm>
            <a:prstGeom prst="line">
              <a:avLst/>
            </a:prstGeom>
            <a:noFill/>
            <a:ln w="31750">
              <a:solidFill>
                <a:srgbClr val="7030A0"/>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l-GR"/>
            </a:p>
          </p:txBody>
        </p:sp>
      </p:grpSp>
      <p:grpSp>
        <p:nvGrpSpPr>
          <p:cNvPr id="16" name="Group 11" descr="[DECORATIVE]"/>
          <p:cNvGrpSpPr>
            <a:grpSpLocks/>
          </p:cNvGrpSpPr>
          <p:nvPr/>
        </p:nvGrpSpPr>
        <p:grpSpPr bwMode="auto">
          <a:xfrm>
            <a:off x="3875357" y="4390258"/>
            <a:ext cx="3182888" cy="933451"/>
            <a:chOff x="2448" y="3024"/>
            <a:chExt cx="2832" cy="588"/>
          </a:xfrm>
        </p:grpSpPr>
        <p:sp>
          <p:nvSpPr>
            <p:cNvPr id="17" name="Text Box 12" descr="[DECORATIVE]"/>
            <p:cNvSpPr txBox="1">
              <a:spLocks noChangeArrowheads="1"/>
            </p:cNvSpPr>
            <p:nvPr>
              <p:custDataLst>
                <p:tags r:id="rId3"/>
              </p:custDataLst>
            </p:nvPr>
          </p:nvSpPr>
          <p:spPr bwMode="auto">
            <a:xfrm>
              <a:off x="3354" y="3360"/>
              <a:ext cx="14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b="1" dirty="0" smtClean="0">
                  <a:solidFill>
                    <a:srgbClr val="7030A0"/>
                  </a:solidFill>
                  <a:latin typeface="+mn-lt"/>
                </a:rPr>
                <a:t>(παράμετροι)</a:t>
              </a:r>
              <a:endParaRPr lang="el-GR" altLang="el-GR" sz="2000" b="1" dirty="0">
                <a:solidFill>
                  <a:srgbClr val="7030A0"/>
                </a:solidFill>
                <a:latin typeface="+mn-lt"/>
              </a:endParaRPr>
            </a:p>
          </p:txBody>
        </p:sp>
        <p:sp>
          <p:nvSpPr>
            <p:cNvPr id="19" name="AutoShape 13" descr="[DECORATIVE]"/>
            <p:cNvSpPr>
              <a:spLocks/>
            </p:cNvSpPr>
            <p:nvPr/>
          </p:nvSpPr>
          <p:spPr bwMode="auto">
            <a:xfrm rot="-5400000">
              <a:off x="3744" y="1728"/>
              <a:ext cx="240" cy="2832"/>
            </a:xfrm>
            <a:prstGeom prst="leftBrace">
              <a:avLst>
                <a:gd name="adj1" fmla="val 98333"/>
                <a:gd name="adj2" fmla="val 49329"/>
              </a:avLst>
            </a:prstGeom>
            <a:noFill/>
            <a:ln w="31750">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grpSp>
        <p:nvGrpSpPr>
          <p:cNvPr id="20" name="Group 14" descr="[DECORATIVE]"/>
          <p:cNvGrpSpPr>
            <a:grpSpLocks/>
          </p:cNvGrpSpPr>
          <p:nvPr/>
        </p:nvGrpSpPr>
        <p:grpSpPr bwMode="auto">
          <a:xfrm>
            <a:off x="2355917" y="4390256"/>
            <a:ext cx="871030" cy="1453788"/>
            <a:chOff x="1517" y="2928"/>
            <a:chExt cx="723" cy="487"/>
          </a:xfrm>
        </p:grpSpPr>
        <p:sp>
          <p:nvSpPr>
            <p:cNvPr id="21" name="Text Box 15" descr="[DECORATIVE]"/>
            <p:cNvSpPr txBox="1">
              <a:spLocks noChangeArrowheads="1"/>
            </p:cNvSpPr>
            <p:nvPr/>
          </p:nvSpPr>
          <p:spPr bwMode="auto">
            <a:xfrm>
              <a:off x="1517" y="3281"/>
              <a:ext cx="7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b="1" dirty="0">
                  <a:solidFill>
                    <a:srgbClr val="7030A0"/>
                  </a:solidFill>
                  <a:latin typeface="+mn-lt"/>
                </a:rPr>
                <a:t>τελεία</a:t>
              </a:r>
              <a:endParaRPr lang="en-US" altLang="el-GR" sz="2000" b="1" dirty="0">
                <a:solidFill>
                  <a:srgbClr val="7030A0"/>
                </a:solidFill>
                <a:latin typeface="+mn-lt"/>
              </a:endParaRPr>
            </a:p>
          </p:txBody>
        </p:sp>
        <p:sp>
          <p:nvSpPr>
            <p:cNvPr id="22" name="Line 16" descr="[DECORATIVE]"/>
            <p:cNvSpPr>
              <a:spLocks noChangeShapeType="1"/>
            </p:cNvSpPr>
            <p:nvPr/>
          </p:nvSpPr>
          <p:spPr bwMode="auto">
            <a:xfrm flipV="1">
              <a:off x="1872" y="2928"/>
              <a:ext cx="0" cy="288"/>
            </a:xfrm>
            <a:prstGeom prst="line">
              <a:avLst/>
            </a:prstGeom>
            <a:noFill/>
            <a:ln w="31750">
              <a:solidFill>
                <a:srgbClr val="7030A0"/>
              </a:solidFill>
              <a:round/>
              <a:headEnd type="non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l-G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3"/>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smtClean="0">
                <a:solidFill>
                  <a:schemeClr val="tx2"/>
                </a:solidFill>
                <a:latin typeface="+mn-lt"/>
              </a:rPr>
              <a:t>Παράδειγμα: Οι μέθοδοι τάξης </a:t>
            </a:r>
            <a:r>
              <a:rPr lang="en-US" altLang="el-GR" u="sng" dirty="0" smtClean="0">
                <a:solidFill>
                  <a:schemeClr val="tx2"/>
                </a:solidFill>
                <a:latin typeface="+mn-lt"/>
              </a:rPr>
              <a:t>Math</a:t>
            </a:r>
            <a:endParaRPr lang="en-US" altLang="el-GR" u="sng" dirty="0">
              <a:solidFill>
                <a:schemeClr val="tx2"/>
              </a:solidFill>
              <a:latin typeface="+mn-lt"/>
            </a:endParaRPr>
          </a:p>
        </p:txBody>
      </p:sp>
      <p:graphicFrame>
        <p:nvGraphicFramePr>
          <p:cNvPr id="3" name="Αντικείμενο 2" descr="Πίνακας: Οι μέθοδοι της τάξης Math."/>
          <p:cNvGraphicFramePr>
            <a:graphicFrameLocks/>
          </p:cNvGraphicFramePr>
          <p:nvPr>
            <p:extLst>
              <p:ext uri="{D42A27DB-BD31-4B8C-83A1-F6EECF244321}">
                <p14:modId xmlns:p14="http://schemas.microsoft.com/office/powerpoint/2010/main" val="662722303"/>
              </p:ext>
            </p:extLst>
          </p:nvPr>
        </p:nvGraphicFramePr>
        <p:xfrm>
          <a:off x="2051720" y="1437754"/>
          <a:ext cx="5187280" cy="5015582"/>
        </p:xfrm>
        <a:graphic>
          <a:graphicData uri="http://schemas.openxmlformats.org/presentationml/2006/ole">
            <mc:AlternateContent xmlns:mc="http://schemas.openxmlformats.org/markup-compatibility/2006">
              <mc:Choice xmlns:v="urn:schemas-microsoft-com:vml" Requires="v">
                <p:oleObj spid="_x0000_s1051" name="Document" r:id="rId6" imgW="4615303" imgH="5510244" progId="Word.Document.8">
                  <p:embed/>
                </p:oleObj>
              </mc:Choice>
              <mc:Fallback>
                <p:oleObj name="Document" r:id="rId6" imgW="4615303" imgH="5510244"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437754"/>
                        <a:ext cx="5187280" cy="5015582"/>
                      </a:xfrm>
                      <a:prstGeom prst="rect">
                        <a:avLst/>
                      </a:prstGeom>
                      <a:noFill/>
                      <a:ln>
                        <a:noFill/>
                      </a:ln>
                      <a:effectLst/>
                    </p:spPr>
                  </p:pic>
                </p:oleObj>
              </mc:Fallback>
            </mc:AlternateContent>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2"/>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688257"/>
          </a:xfrm>
        </p:spPr>
        <p:txBody>
          <a:bodyPr>
            <a:noAutofit/>
          </a:bodyPr>
          <a:lstStyle/>
          <a:p>
            <a:pPr marL="342900" indent="-342900">
              <a:spcBef>
                <a:spcPct val="20000"/>
              </a:spcBef>
              <a:defRPr/>
            </a:pPr>
            <a:r>
              <a:rPr lang="el-GR" altLang="el-GR" sz="4000" u="sng" dirty="0">
                <a:solidFill>
                  <a:schemeClr val="tx2"/>
                </a:solidFill>
              </a:rPr>
              <a:t>Οι μέθοδοι προσδίδουν </a:t>
            </a:r>
            <a:r>
              <a:rPr lang="el-GR" altLang="el-GR" sz="4000" u="sng" dirty="0" err="1">
                <a:solidFill>
                  <a:schemeClr val="tx2"/>
                </a:solidFill>
              </a:rPr>
              <a:t>Αφαιρετικότητα</a:t>
            </a:r>
            <a:r>
              <a:rPr lang="el-GR" altLang="el-GR" sz="4000" u="sng" dirty="0">
                <a:solidFill>
                  <a:schemeClr val="tx2"/>
                </a:solidFill>
              </a:rPr>
              <a:t> και Επαναχρησιμοποίηση κώδικα</a:t>
            </a:r>
            <a:endParaRPr lang="el-GR" sz="4000" u="sng" dirty="0">
              <a:solidFill>
                <a:schemeClr val="tx2"/>
              </a:solidFill>
              <a:latin typeface="+mn-lt"/>
            </a:endParaRPr>
          </a:p>
        </p:txBody>
      </p:sp>
      <p:sp>
        <p:nvSpPr>
          <p:cNvPr id="122" name="Rectangle 3"/>
          <p:cNvSpPr txBox="1">
            <a:spLocks noChangeArrowheads="1"/>
          </p:cNvSpPr>
          <p:nvPr/>
        </p:nvSpPr>
        <p:spPr>
          <a:xfrm>
            <a:off x="616024" y="1960240"/>
            <a:ext cx="7772400" cy="4277072"/>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Μια μέθοδος είναι αφαιρετική (γενική) στο γεγονός ότι δεν πρέπει να σκεφτόμαστε τις εσωτερικές της λεπτομέρειες (δηλαδή τον κώδικά της) για να τη χρησιμοποιήσουμε</a:t>
            </a:r>
          </a:p>
          <a:p>
            <a:pPr lvl="1">
              <a:lnSpc>
                <a:spcPct val="90000"/>
              </a:lnSpc>
              <a:buFont typeface="Wingdings" panose="05000000000000000000" pitchFamily="2" charset="2"/>
              <a:buChar char="§"/>
            </a:pPr>
            <a:r>
              <a:rPr lang="el-GR" altLang="el-GR" sz="2400" dirty="0" smtClean="0"/>
              <a:t>Π.Χ., δεν πρέπει να γνωρίζουμε τον κώδικα της </a:t>
            </a:r>
            <a:r>
              <a:rPr lang="en-US" altLang="el-GR" sz="2400" dirty="0" err="1" smtClean="0"/>
              <a:t>WriteLine</a:t>
            </a:r>
            <a:r>
              <a:rPr lang="el-GR" altLang="el-GR" sz="2400" dirty="0" smtClean="0"/>
              <a:t> για να τη χρησιμοποιήσουμε</a:t>
            </a:r>
          </a:p>
          <a:p>
            <a:pPr>
              <a:lnSpc>
                <a:spcPct val="90000"/>
              </a:lnSpc>
              <a:buFont typeface="Wingdings" panose="05000000000000000000" pitchFamily="2" charset="2"/>
              <a:buChar char="q"/>
            </a:pPr>
            <a:r>
              <a:rPr lang="el-GR" altLang="el-GR" sz="2400" dirty="0" smtClean="0"/>
              <a:t>Γιατί </a:t>
            </a:r>
            <a:r>
              <a:rPr lang="el-GR" altLang="el-GR" sz="2400" dirty="0" err="1" smtClean="0"/>
              <a:t>Αφαιρετικότητα</a:t>
            </a:r>
            <a:r>
              <a:rPr lang="el-GR" altLang="el-GR" sz="2400" dirty="0" smtClean="0"/>
              <a:t>;</a:t>
            </a:r>
          </a:p>
          <a:p>
            <a:pPr lvl="1">
              <a:lnSpc>
                <a:spcPct val="90000"/>
              </a:lnSpc>
              <a:buFont typeface="Wingdings" panose="05000000000000000000" pitchFamily="2" charset="2"/>
              <a:buChar char="§"/>
            </a:pPr>
            <a:r>
              <a:rPr lang="el-GR" altLang="el-GR" sz="2400" dirty="0" smtClean="0"/>
              <a:t>Διαίρει και βασίλευε</a:t>
            </a:r>
          </a:p>
          <a:p>
            <a:pPr lvl="1">
              <a:lnSpc>
                <a:spcPct val="90000"/>
              </a:lnSpc>
              <a:buFont typeface="Wingdings" panose="05000000000000000000" pitchFamily="2" charset="2"/>
              <a:buChar char="§"/>
            </a:pPr>
            <a:r>
              <a:rPr lang="el-GR" altLang="el-GR" sz="2400" dirty="0" smtClean="0"/>
              <a:t>Επαναχρησιμοποίηση</a:t>
            </a:r>
          </a:p>
          <a:p>
            <a:pPr lvl="1">
              <a:lnSpc>
                <a:spcPct val="90000"/>
              </a:lnSpc>
              <a:buFont typeface="Wingdings" panose="05000000000000000000" pitchFamily="2" charset="2"/>
              <a:buChar char="§"/>
            </a:pPr>
            <a:r>
              <a:rPr lang="el-GR" altLang="el-GR" sz="2400" dirty="0" smtClean="0"/>
              <a:t>Ευκολία στην κατανόηση</a:t>
            </a: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smtClean="0">
                <a:solidFill>
                  <a:schemeClr val="tx2"/>
                </a:solidFill>
              </a:rPr>
              <a:t>Δήλωση Μεθόδων: Επικεφαλίδα </a:t>
            </a:r>
            <a:r>
              <a:rPr lang="en-US" altLang="el-GR" u="sng" dirty="0" smtClean="0">
                <a:solidFill>
                  <a:schemeClr val="tx2"/>
                </a:solidFill>
              </a:rPr>
              <a:t>Header</a:t>
            </a:r>
            <a:endParaRPr lang="en-US" u="sng" dirty="0">
              <a:solidFill>
                <a:schemeClr val="tx2"/>
              </a:solidFill>
              <a:latin typeface="+mn-lt"/>
            </a:endParaRPr>
          </a:p>
        </p:txBody>
      </p:sp>
      <p:sp>
        <p:nvSpPr>
          <p:cNvPr id="85" name="Rectangle 3"/>
          <p:cNvSpPr txBox="1">
            <a:spLocks noChangeArrowheads="1"/>
          </p:cNvSpPr>
          <p:nvPr/>
        </p:nvSpPr>
        <p:spPr>
          <a:xfrm>
            <a:off x="533400" y="1484784"/>
            <a:ext cx="8153400" cy="82232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Ο ορισμός μιας μεθόδου ξεκινά με την επικεφαλίδα της (</a:t>
            </a:r>
            <a:r>
              <a:rPr lang="en-US" altLang="el-GR" sz="2400" i="1" dirty="0" smtClean="0"/>
              <a:t>header</a:t>
            </a:r>
            <a:r>
              <a:rPr lang="el-GR" altLang="el-GR" sz="2400" i="1" dirty="0" smtClean="0"/>
              <a:t>)</a:t>
            </a:r>
            <a:endParaRPr lang="el-GR" altLang="el-GR" sz="2400" dirty="0" smtClean="0"/>
          </a:p>
        </p:txBody>
      </p:sp>
      <p:sp>
        <p:nvSpPr>
          <p:cNvPr id="94" name="Text Box 12" descr="class My Class, &#10;άγκιστρο,&#10;....&#10;  static (ιδιότητα) int (επιστρεφόμενη τιμή) Square Sum (Όνομα μαθόδου),  int num1, int num2 (παράμετροι).&#10;"/>
          <p:cNvSpPr txBox="1">
            <a:spLocks noChangeArrowheads="1"/>
          </p:cNvSpPr>
          <p:nvPr>
            <p:custDataLst>
              <p:tags r:id="rId3"/>
            </p:custDataLst>
          </p:nvPr>
        </p:nvSpPr>
        <p:spPr bwMode="auto">
          <a:xfrm>
            <a:off x="609600" y="23495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chemeClr val="accent4">
                    <a:lumMod val="75000"/>
                  </a:schemeClr>
                </a:solidFill>
                <a:latin typeface="+mn-lt"/>
              </a:rPr>
              <a:t>class</a:t>
            </a:r>
            <a:r>
              <a:rPr lang="en-US" altLang="el-GR" sz="2000" b="1" dirty="0">
                <a:latin typeface="+mn-lt"/>
              </a:rPr>
              <a:t> </a:t>
            </a:r>
            <a:r>
              <a:rPr lang="en-US" altLang="el-GR" sz="2000" b="1" dirty="0" err="1">
                <a:latin typeface="+mn-lt"/>
              </a:rPr>
              <a:t>MyClass</a:t>
            </a:r>
            <a:r>
              <a:rPr lang="en-US" altLang="el-GR" sz="2000" b="1" dirty="0">
                <a:latin typeface="+mn-lt"/>
              </a:rPr>
              <a:t> </a:t>
            </a:r>
          </a:p>
          <a:p>
            <a:pPr algn="l"/>
            <a:r>
              <a:rPr lang="en-US" altLang="el-GR" sz="2000" b="1" dirty="0">
                <a:latin typeface="+mn-lt"/>
              </a:rPr>
              <a:t>{</a:t>
            </a:r>
          </a:p>
          <a:p>
            <a:pPr algn="l"/>
            <a:r>
              <a:rPr lang="en-US" altLang="el-GR" sz="2000" b="1" dirty="0">
                <a:latin typeface="+mn-lt"/>
              </a:rPr>
              <a:t>  </a:t>
            </a:r>
            <a:r>
              <a:rPr lang="en-US" altLang="el-GR" sz="2000" b="1" dirty="0">
                <a:solidFill>
                  <a:schemeClr val="accent4">
                    <a:lumMod val="75000"/>
                  </a:schemeClr>
                </a:solidFill>
                <a:latin typeface="+mn-lt"/>
              </a:rPr>
              <a:t>static </a:t>
            </a: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err="1">
                <a:latin typeface="+mn-lt"/>
              </a:rPr>
              <a:t>SquareSum</a:t>
            </a:r>
            <a:r>
              <a:rPr lang="en-US" altLang="el-GR" sz="2000" b="1" dirty="0">
                <a:latin typeface="+mn-lt"/>
              </a:rPr>
              <a:t>( </a:t>
            </a:r>
            <a:r>
              <a:rPr lang="en-US" altLang="el-GR" sz="2000" b="1" dirty="0" err="1">
                <a:solidFill>
                  <a:schemeClr val="accent4">
                    <a:lumMod val="75000"/>
                  </a:schemeClr>
                </a:solidFill>
                <a:latin typeface="+mn-lt"/>
              </a:rPr>
              <a:t>int</a:t>
            </a:r>
            <a:r>
              <a:rPr lang="en-US" altLang="el-GR" sz="2000" b="1" dirty="0">
                <a:latin typeface="+mn-lt"/>
              </a:rPr>
              <a:t> num1, </a:t>
            </a: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num2 )</a:t>
            </a:r>
          </a:p>
        </p:txBody>
      </p:sp>
      <p:sp>
        <p:nvSpPr>
          <p:cNvPr id="92" name="Text Box 10"/>
          <p:cNvSpPr txBox="1">
            <a:spLocks noChangeArrowheads="1"/>
          </p:cNvSpPr>
          <p:nvPr/>
        </p:nvSpPr>
        <p:spPr bwMode="auto">
          <a:xfrm>
            <a:off x="3120356" y="4481825"/>
            <a:ext cx="5566444" cy="1323439"/>
          </a:xfrm>
          <a:prstGeom prst="rect">
            <a:avLst/>
          </a:prstGeom>
          <a:noFill/>
          <a:ln w="12700">
            <a:noFill/>
            <a:miter lim="800000"/>
            <a:headEnd type="none" w="sm" len="sm"/>
            <a:tailEnd type="none" w="sm" len="sm"/>
          </a:ln>
          <a:effectLst/>
        </p:spPr>
        <p:txBody>
          <a:bodyPr wrap="square">
            <a:spAutoFit/>
          </a:bodyPr>
          <a:lstStyle/>
          <a:p>
            <a:pPr algn="l">
              <a:defRPr/>
            </a:pPr>
            <a:r>
              <a:rPr lang="el-GR" sz="2000" b="1" dirty="0" smtClean="0">
                <a:solidFill>
                  <a:srgbClr val="15047A"/>
                </a:solidFill>
                <a:effectLst>
                  <a:outerShdw blurRad="38100" dist="38100" dir="2700000" algn="tl">
                    <a:srgbClr val="C0C0C0"/>
                  </a:outerShdw>
                </a:effectLst>
              </a:rPr>
              <a:t>Η λίστα των παραμέτρων δηλώνει και εξηγεί τον τύπο Δεδομένων και τα ονόματα των παραμέτρων</a:t>
            </a:r>
          </a:p>
          <a:p>
            <a:pPr algn="l">
              <a:defRPr/>
            </a:pPr>
            <a:r>
              <a:rPr lang="el-GR" sz="2000" b="1" dirty="0" smtClean="0">
                <a:solidFill>
                  <a:srgbClr val="15047A"/>
                </a:solidFill>
                <a:effectLst>
                  <a:outerShdw blurRad="38100" dist="38100" dir="2700000" algn="tl">
                    <a:srgbClr val="C0C0C0"/>
                  </a:outerShdw>
                </a:effectLst>
              </a:rPr>
              <a:t>Το όνομα της κάθε παραμέτρου στη μέθοδο καλείται τυπική παράμετρος, </a:t>
            </a:r>
            <a:r>
              <a:rPr lang="en-US" sz="2000" b="1" i="1" dirty="0" smtClean="0">
                <a:solidFill>
                  <a:schemeClr val="accent4">
                    <a:lumMod val="75000"/>
                  </a:schemeClr>
                </a:solidFill>
              </a:rPr>
              <a:t>formal argument</a:t>
            </a:r>
            <a:r>
              <a:rPr lang="el-GR" sz="2000" b="1" i="1" dirty="0" smtClean="0">
                <a:solidFill>
                  <a:schemeClr val="accent4">
                    <a:lumMod val="75000"/>
                  </a:schemeClr>
                </a:solidFill>
              </a:rPr>
              <a:t>.</a:t>
            </a:r>
            <a:endParaRPr lang="el-GR" sz="2000" b="1" dirty="0">
              <a:solidFill>
                <a:schemeClr val="accent4">
                  <a:lumMod val="75000"/>
                </a:schemeClr>
              </a:solidFill>
            </a:endParaRPr>
          </a:p>
        </p:txBody>
      </p:sp>
      <p:sp>
        <p:nvSpPr>
          <p:cNvPr id="86" name="Text Box 4" descr="."/>
          <p:cNvSpPr txBox="1">
            <a:spLocks noChangeArrowheads="1"/>
          </p:cNvSpPr>
          <p:nvPr/>
        </p:nvSpPr>
        <p:spPr bwMode="auto">
          <a:xfrm>
            <a:off x="1890861" y="4034408"/>
            <a:ext cx="1096963" cy="708025"/>
          </a:xfrm>
          <a:prstGeom prst="rect">
            <a:avLst/>
          </a:prstGeom>
          <a:noFill/>
          <a:ln w="12700">
            <a:noFill/>
            <a:miter lim="800000"/>
            <a:headEnd type="none" w="sm" len="sm"/>
            <a:tailEnd type="none" w="sm" len="sm"/>
          </a:ln>
          <a:effectLst/>
        </p:spPr>
        <p:txBody>
          <a:bodyPr wrap="none">
            <a:spAutoFit/>
          </a:bodyPr>
          <a:lstStyle/>
          <a:p>
            <a:pPr>
              <a:defRPr/>
            </a:pPr>
            <a:r>
              <a:rPr lang="el-GR" sz="2000" b="1" dirty="0">
                <a:solidFill>
                  <a:srgbClr val="15047A"/>
                </a:solidFill>
                <a:effectLst>
                  <a:outerShdw blurRad="38100" dist="38100" dir="2700000" algn="tl">
                    <a:srgbClr val="C0C0C0"/>
                  </a:outerShdw>
                </a:effectLst>
              </a:rPr>
              <a:t>Όνομα </a:t>
            </a:r>
          </a:p>
          <a:p>
            <a:pPr>
              <a:defRPr/>
            </a:pPr>
            <a:r>
              <a:rPr lang="el-GR" sz="2000" b="1" dirty="0">
                <a:solidFill>
                  <a:srgbClr val="15047A"/>
                </a:solidFill>
                <a:effectLst>
                  <a:outerShdw blurRad="38100" dist="38100" dir="2700000" algn="tl">
                    <a:srgbClr val="C0C0C0"/>
                  </a:outerShdw>
                </a:effectLst>
              </a:rPr>
              <a:t>μεθόδου</a:t>
            </a:r>
            <a:endParaRPr lang="en-US" sz="2000" b="1" dirty="0">
              <a:solidFill>
                <a:srgbClr val="15047A"/>
              </a:solidFill>
              <a:effectLst>
                <a:outerShdw blurRad="38100" dist="38100" dir="2700000" algn="tl">
                  <a:srgbClr val="C0C0C0"/>
                </a:outerShdw>
              </a:effectLst>
            </a:endParaRPr>
          </a:p>
        </p:txBody>
      </p:sp>
      <p:sp>
        <p:nvSpPr>
          <p:cNvPr id="87" name="Line 5" descr="."/>
          <p:cNvSpPr>
            <a:spLocks noChangeShapeType="1"/>
          </p:cNvSpPr>
          <p:nvPr/>
        </p:nvSpPr>
        <p:spPr bwMode="auto">
          <a:xfrm flipV="1">
            <a:off x="2424261" y="3501008"/>
            <a:ext cx="0" cy="457200"/>
          </a:xfrm>
          <a:prstGeom prst="line">
            <a:avLst/>
          </a:prstGeom>
          <a:noFill/>
          <a:ln w="31750">
            <a:solidFill>
              <a:srgbClr val="7030A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88" name="Text Box 6" descr="."/>
          <p:cNvSpPr txBox="1">
            <a:spLocks noChangeArrowheads="1"/>
          </p:cNvSpPr>
          <p:nvPr/>
        </p:nvSpPr>
        <p:spPr bwMode="auto">
          <a:xfrm>
            <a:off x="858416" y="5105400"/>
            <a:ext cx="2057400" cy="707886"/>
          </a:xfrm>
          <a:prstGeom prst="rect">
            <a:avLst/>
          </a:prstGeom>
          <a:noFill/>
          <a:ln w="12700">
            <a:noFill/>
            <a:miter lim="800000"/>
            <a:headEnd type="none" w="sm" len="sm"/>
            <a:tailEnd type="none" w="sm" len="sm"/>
          </a:ln>
          <a:effectLst/>
        </p:spPr>
        <p:txBody>
          <a:bodyPr wrap="square">
            <a:spAutoFit/>
          </a:bodyPr>
          <a:lstStyle/>
          <a:p>
            <a:pPr algn="ctr">
              <a:defRPr/>
            </a:pPr>
            <a:r>
              <a:rPr lang="el-GR" sz="2000" b="1" dirty="0">
                <a:solidFill>
                  <a:srgbClr val="15047A"/>
                </a:solidFill>
                <a:effectLst>
                  <a:outerShdw blurRad="38100" dist="38100" dir="2700000" algn="tl">
                    <a:srgbClr val="C0C0C0"/>
                  </a:outerShdw>
                </a:effectLst>
              </a:rPr>
              <a:t>επιστρεφόμενη</a:t>
            </a:r>
            <a:endParaRPr lang="en-US" sz="2000" b="1" dirty="0">
              <a:solidFill>
                <a:srgbClr val="15047A"/>
              </a:solidFill>
              <a:effectLst>
                <a:outerShdw blurRad="38100" dist="38100" dir="2700000" algn="tl">
                  <a:srgbClr val="C0C0C0"/>
                </a:outerShdw>
              </a:effectLst>
            </a:endParaRPr>
          </a:p>
          <a:p>
            <a:pPr algn="ctr">
              <a:defRPr/>
            </a:pPr>
            <a:r>
              <a:rPr lang="el-GR" sz="2000" b="1" dirty="0">
                <a:solidFill>
                  <a:srgbClr val="15047A"/>
                </a:solidFill>
                <a:effectLst>
                  <a:outerShdw blurRad="38100" dist="38100" dir="2700000" algn="tl">
                    <a:srgbClr val="C0C0C0"/>
                  </a:outerShdw>
                </a:effectLst>
              </a:rPr>
              <a:t>τιμή</a:t>
            </a:r>
            <a:endParaRPr lang="en-US" sz="2000" b="1" dirty="0">
              <a:solidFill>
                <a:srgbClr val="15047A"/>
              </a:solidFill>
              <a:effectLst>
                <a:outerShdw blurRad="38100" dist="38100" dir="2700000" algn="tl">
                  <a:srgbClr val="C0C0C0"/>
                </a:outerShdw>
              </a:effectLst>
            </a:endParaRPr>
          </a:p>
        </p:txBody>
      </p:sp>
      <p:sp>
        <p:nvSpPr>
          <p:cNvPr id="89" name="Line 7" descr="."/>
          <p:cNvSpPr>
            <a:spLocks noChangeShapeType="1"/>
          </p:cNvSpPr>
          <p:nvPr/>
        </p:nvSpPr>
        <p:spPr bwMode="auto">
          <a:xfrm flipV="1">
            <a:off x="1619672" y="3505200"/>
            <a:ext cx="0" cy="1447800"/>
          </a:xfrm>
          <a:prstGeom prst="line">
            <a:avLst/>
          </a:prstGeom>
          <a:noFill/>
          <a:ln w="31750">
            <a:solidFill>
              <a:srgbClr val="7030A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0" name="AutoShape 8" descr="."/>
          <p:cNvSpPr>
            <a:spLocks/>
          </p:cNvSpPr>
          <p:nvPr/>
        </p:nvSpPr>
        <p:spPr bwMode="auto">
          <a:xfrm rot="16200000">
            <a:off x="3982616" y="2362201"/>
            <a:ext cx="304800" cy="2438400"/>
          </a:xfrm>
          <a:prstGeom prst="leftBrace">
            <a:avLst>
              <a:gd name="adj1" fmla="val 66667"/>
              <a:gd name="adj2" fmla="val 50477"/>
            </a:avLst>
          </a:prstGeom>
          <a:noFill/>
          <a:ln w="31750">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1" name="Text Box 9" descr="."/>
          <p:cNvSpPr txBox="1">
            <a:spLocks noChangeArrowheads="1"/>
          </p:cNvSpPr>
          <p:nvPr/>
        </p:nvSpPr>
        <p:spPr bwMode="auto">
          <a:xfrm>
            <a:off x="3059832" y="3789040"/>
            <a:ext cx="3200400" cy="396875"/>
          </a:xfrm>
          <a:prstGeom prst="rect">
            <a:avLst/>
          </a:prstGeom>
          <a:noFill/>
          <a:ln w="12700">
            <a:noFill/>
            <a:miter lim="800000"/>
            <a:headEnd type="none" w="sm" len="sm"/>
            <a:tailEnd type="none" w="sm" len="sm"/>
          </a:ln>
          <a:effectLst/>
        </p:spPr>
        <p:txBody>
          <a:bodyPr>
            <a:spAutoFit/>
          </a:bodyPr>
          <a:lstStyle/>
          <a:p>
            <a:pPr>
              <a:defRPr/>
            </a:pPr>
            <a:r>
              <a:rPr lang="el-GR" sz="2000" b="1" dirty="0">
                <a:solidFill>
                  <a:srgbClr val="15047A"/>
                </a:solidFill>
                <a:effectLst>
                  <a:outerShdw blurRad="38100" dist="38100" dir="2700000" algn="tl">
                    <a:srgbClr val="C0C0C0"/>
                  </a:outerShdw>
                </a:effectLst>
              </a:rPr>
              <a:t>Λίστα παραμέτρων</a:t>
            </a:r>
            <a:endParaRPr lang="en-US" sz="2000" b="1" dirty="0">
              <a:solidFill>
                <a:srgbClr val="15047A"/>
              </a:solidFill>
              <a:effectLst>
                <a:outerShdw blurRad="38100" dist="38100" dir="2700000" algn="tl">
                  <a:srgbClr val="C0C0C0"/>
                </a:outerShdw>
              </a:effectLst>
            </a:endParaRPr>
          </a:p>
        </p:txBody>
      </p:sp>
      <p:sp>
        <p:nvSpPr>
          <p:cNvPr id="95" name="Text Box 13" descr="."/>
          <p:cNvSpPr txBox="1">
            <a:spLocks noChangeArrowheads="1"/>
          </p:cNvSpPr>
          <p:nvPr>
            <p:custDataLst>
              <p:tags r:id="rId4"/>
            </p:custDataLst>
          </p:nvPr>
        </p:nvSpPr>
        <p:spPr bwMode="auto">
          <a:xfrm>
            <a:off x="914400" y="278765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Courier New" pitchFamily="49" charset="0"/>
              </a:rPr>
              <a:t>…</a:t>
            </a:r>
          </a:p>
        </p:txBody>
      </p:sp>
      <p:sp>
        <p:nvSpPr>
          <p:cNvPr id="96" name="Line 14" descr="."/>
          <p:cNvSpPr>
            <a:spLocks noChangeShapeType="1"/>
          </p:cNvSpPr>
          <p:nvPr/>
        </p:nvSpPr>
        <p:spPr bwMode="auto">
          <a:xfrm flipV="1">
            <a:off x="1043608" y="3356992"/>
            <a:ext cx="0" cy="2362200"/>
          </a:xfrm>
          <a:prstGeom prst="line">
            <a:avLst/>
          </a:prstGeom>
          <a:noFill/>
          <a:ln w="31750">
            <a:solidFill>
              <a:srgbClr val="7030A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7" name="Text Box 15" descr="."/>
          <p:cNvSpPr txBox="1">
            <a:spLocks noChangeArrowheads="1"/>
          </p:cNvSpPr>
          <p:nvPr/>
        </p:nvSpPr>
        <p:spPr bwMode="auto">
          <a:xfrm>
            <a:off x="392088" y="5733256"/>
            <a:ext cx="1371600" cy="396875"/>
          </a:xfrm>
          <a:prstGeom prst="rect">
            <a:avLst/>
          </a:prstGeom>
          <a:noFill/>
          <a:ln w="12700">
            <a:noFill/>
            <a:miter lim="800000"/>
            <a:headEnd type="none" w="sm" len="sm"/>
            <a:tailEnd type="none" w="sm" len="sm"/>
          </a:ln>
          <a:effectLst/>
        </p:spPr>
        <p:txBody>
          <a:bodyPr>
            <a:spAutoFit/>
          </a:bodyPr>
          <a:lstStyle/>
          <a:p>
            <a:pPr>
              <a:defRPr/>
            </a:pPr>
            <a:r>
              <a:rPr lang="el-GR" sz="2000" b="1" dirty="0">
                <a:solidFill>
                  <a:srgbClr val="15047A"/>
                </a:solidFill>
                <a:effectLst>
                  <a:outerShdw blurRad="38100" dist="38100" dir="2700000" algn="tl">
                    <a:srgbClr val="C0C0C0"/>
                  </a:outerShdw>
                </a:effectLst>
              </a:rPr>
              <a:t>ιδιότητα</a:t>
            </a:r>
            <a:endParaRPr lang="en-US" sz="2000" b="1" dirty="0">
              <a:solidFill>
                <a:srgbClr val="15047A"/>
              </a:solidFill>
              <a:effectLst>
                <a:outerShdw blurRad="38100" dist="38100" dir="2700000" algn="tl">
                  <a:srgbClr val="C0C0C0"/>
                </a:outerShdw>
              </a:effectLs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rPr>
              <a:t>Δήλωση Μεθόδων: Σώμα</a:t>
            </a:r>
            <a:endParaRPr lang="el-GR" u="sng" dirty="0">
              <a:solidFill>
                <a:schemeClr val="tx2"/>
              </a:solidFill>
              <a:latin typeface="+mn-lt"/>
            </a:endParaRPr>
          </a:p>
        </p:txBody>
      </p:sp>
      <p:sp>
        <p:nvSpPr>
          <p:cNvPr id="6" name="Rectangle 3"/>
          <p:cNvSpPr txBox="1">
            <a:spLocks noChangeArrowheads="1"/>
          </p:cNvSpPr>
          <p:nvPr/>
        </p:nvSpPr>
        <p:spPr>
          <a:xfrm>
            <a:off x="457200" y="1447800"/>
            <a:ext cx="8077200" cy="6048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Η κεφαλίδα της μεθόδου ακολουθείται από το σώμα της</a:t>
            </a:r>
            <a:endParaRPr lang="el-GR" altLang="el-GR" sz="2400" dirty="0" smtClean="0"/>
          </a:p>
        </p:txBody>
      </p:sp>
      <p:grpSp>
        <p:nvGrpSpPr>
          <p:cNvPr id="7" name="Group 5" descr="class My Class,&#10;άγκιστρο, ....,&#10;static int Square Sum, int num1, int num2,&#10;άγκιστρο,&#10;int sum ίσο με num1 σύν num2,&#10;return sum επί sum,&#10;άγκιστρο,&#10;....&#10;άγκιστρο."/>
          <p:cNvGrpSpPr>
            <a:grpSpLocks/>
          </p:cNvGrpSpPr>
          <p:nvPr/>
        </p:nvGrpSpPr>
        <p:grpSpPr bwMode="auto">
          <a:xfrm>
            <a:off x="838201" y="2276872"/>
            <a:ext cx="5945198" cy="3738564"/>
            <a:chOff x="432" y="1238"/>
            <a:chExt cx="3745" cy="2355"/>
          </a:xfrm>
        </p:grpSpPr>
        <p:sp>
          <p:nvSpPr>
            <p:cNvPr id="8" name="Text Box 6" descr="class My Class,&#10;άγκιστρο, ....,&#10;static int Square Sum, int num1, int num2,&#10;άγκιστρο,&#10;int sum ίσο με num1 σύν num2,&#10;return sum επί sum,&#10;άγκιστρο,&#10;....&#10;άγκιστρο."/>
            <p:cNvSpPr txBox="1">
              <a:spLocks noChangeArrowheads="1"/>
            </p:cNvSpPr>
            <p:nvPr>
              <p:custDataLst>
                <p:tags r:id="rId3"/>
              </p:custDataLst>
            </p:nvPr>
          </p:nvSpPr>
          <p:spPr bwMode="auto">
            <a:xfrm>
              <a:off x="748" y="1766"/>
              <a:ext cx="34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4">
                      <a:lumMod val="75000"/>
                    </a:schemeClr>
                  </a:solidFill>
                  <a:latin typeface="+mn-lt"/>
                </a:rPr>
                <a:t>static </a:t>
              </a:r>
              <a:r>
                <a:rPr lang="en-US" altLang="el-GR" sz="2400" b="1" dirty="0" err="1">
                  <a:solidFill>
                    <a:schemeClr val="accent4">
                      <a:lumMod val="75000"/>
                    </a:schemeClr>
                  </a:solidFill>
                  <a:latin typeface="+mn-lt"/>
                </a:rPr>
                <a:t>int</a:t>
              </a:r>
              <a:r>
                <a:rPr lang="en-US" altLang="el-GR" sz="2400" b="1" dirty="0">
                  <a:solidFill>
                    <a:schemeClr val="accent4">
                      <a:lumMod val="75000"/>
                    </a:schemeClr>
                  </a:solidFill>
                  <a:latin typeface="+mn-lt"/>
                </a:rPr>
                <a:t> </a:t>
              </a:r>
              <a:r>
                <a:rPr lang="en-US" altLang="el-GR" sz="2400" b="1" dirty="0" err="1">
                  <a:latin typeface="+mn-lt"/>
                </a:rPr>
                <a:t>SquareSum</a:t>
              </a:r>
              <a:r>
                <a:rPr lang="en-US" altLang="el-GR" sz="2400" b="1" dirty="0">
                  <a:latin typeface="+mn-lt"/>
                </a:rPr>
                <a:t>(</a:t>
              </a:r>
              <a:r>
                <a:rPr lang="en-US" altLang="el-GR" sz="2400" b="1" dirty="0" err="1">
                  <a:solidFill>
                    <a:schemeClr val="accent4">
                      <a:lumMod val="75000"/>
                    </a:schemeClr>
                  </a:solidFill>
                  <a:latin typeface="+mn-lt"/>
                </a:rPr>
                <a:t>int</a:t>
              </a:r>
              <a:r>
                <a:rPr lang="en-US" altLang="el-GR" sz="2400" b="1" dirty="0">
                  <a:latin typeface="+mn-lt"/>
                </a:rPr>
                <a:t> num1, </a:t>
              </a:r>
              <a:r>
                <a:rPr lang="en-US" altLang="el-GR" sz="2400" b="1" dirty="0" err="1">
                  <a:solidFill>
                    <a:schemeClr val="accent4">
                      <a:lumMod val="75000"/>
                    </a:schemeClr>
                  </a:solidFill>
                  <a:latin typeface="+mn-lt"/>
                </a:rPr>
                <a:t>int</a:t>
              </a:r>
              <a:r>
                <a:rPr lang="en-US" altLang="el-GR" sz="2400" b="1" dirty="0">
                  <a:latin typeface="+mn-lt"/>
                </a:rPr>
                <a:t> num2)</a:t>
              </a:r>
            </a:p>
          </p:txBody>
        </p:sp>
        <p:sp>
          <p:nvSpPr>
            <p:cNvPr id="9" name="Text Box 7" descr="[DECORATIVE]"/>
            <p:cNvSpPr txBox="1">
              <a:spLocks noChangeArrowheads="1"/>
            </p:cNvSpPr>
            <p:nvPr>
              <p:custDataLst>
                <p:tags r:id="rId4"/>
              </p:custDataLst>
            </p:nvPr>
          </p:nvSpPr>
          <p:spPr bwMode="auto">
            <a:xfrm>
              <a:off x="720" y="1968"/>
              <a:ext cx="2238"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t>
              </a:r>
            </a:p>
            <a:p>
              <a:pPr algn="l"/>
              <a:r>
                <a:rPr lang="en-US" altLang="el-GR" sz="2400" b="1" dirty="0">
                  <a:latin typeface="+mn-lt"/>
                </a:rPr>
                <a:t>    </a:t>
              </a:r>
              <a:r>
                <a:rPr lang="en-US" altLang="el-GR" sz="2400" b="1" dirty="0" err="1">
                  <a:solidFill>
                    <a:schemeClr val="accent4">
                      <a:lumMod val="75000"/>
                    </a:schemeClr>
                  </a:solidFill>
                  <a:latin typeface="+mn-lt"/>
                </a:rPr>
                <a:t>int</a:t>
              </a:r>
              <a:r>
                <a:rPr lang="en-US" altLang="el-GR" sz="2400" b="1" dirty="0">
                  <a:latin typeface="+mn-lt"/>
                </a:rPr>
                <a:t> sum = num1 + num2;</a:t>
              </a:r>
            </a:p>
            <a:p>
              <a:pPr algn="l"/>
              <a:r>
                <a:rPr lang="en-US" altLang="el-GR" sz="2400" b="1" dirty="0">
                  <a:latin typeface="+mn-lt"/>
                </a:rPr>
                <a:t>    </a:t>
              </a:r>
              <a:r>
                <a:rPr lang="en-US" altLang="el-GR" sz="2400" b="1" dirty="0">
                  <a:solidFill>
                    <a:schemeClr val="accent4">
                      <a:lumMod val="75000"/>
                    </a:schemeClr>
                  </a:solidFill>
                  <a:latin typeface="+mn-lt"/>
                </a:rPr>
                <a:t>return</a:t>
              </a:r>
              <a:r>
                <a:rPr lang="en-US" altLang="el-GR" sz="2400" b="1" dirty="0">
                  <a:latin typeface="+mn-lt"/>
                </a:rPr>
                <a:t> sum * sum;</a:t>
              </a:r>
            </a:p>
            <a:p>
              <a:pPr algn="l"/>
              <a:r>
                <a:rPr lang="en-US" altLang="el-GR" sz="2400" b="1" dirty="0">
                  <a:latin typeface="+mn-lt"/>
                </a:rPr>
                <a:t>}</a:t>
              </a:r>
            </a:p>
          </p:txBody>
        </p:sp>
        <p:sp>
          <p:nvSpPr>
            <p:cNvPr id="10" name="Text Box 8" descr="[DECORATIVE]"/>
            <p:cNvSpPr txBox="1">
              <a:spLocks noChangeArrowheads="1"/>
            </p:cNvSpPr>
            <p:nvPr>
              <p:custDataLst>
                <p:tags r:id="rId5"/>
              </p:custDataLst>
            </p:nvPr>
          </p:nvSpPr>
          <p:spPr bwMode="auto">
            <a:xfrm>
              <a:off x="432" y="1238"/>
              <a:ext cx="120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4">
                      <a:lumMod val="75000"/>
                    </a:schemeClr>
                  </a:solidFill>
                  <a:latin typeface="+mn-lt"/>
                </a:rPr>
                <a:t>class</a:t>
              </a:r>
              <a:r>
                <a:rPr lang="en-US" altLang="el-GR" sz="2400" b="1" dirty="0">
                  <a:latin typeface="+mn-lt"/>
                </a:rPr>
                <a:t> </a:t>
              </a:r>
              <a:r>
                <a:rPr lang="en-US" altLang="el-GR" sz="2400" b="1" dirty="0" err="1">
                  <a:latin typeface="+mn-lt"/>
                </a:rPr>
                <a:t>MyClass</a:t>
              </a:r>
              <a:endParaRPr lang="en-US" altLang="el-GR" sz="2400" b="1" dirty="0">
                <a:latin typeface="+mn-lt"/>
              </a:endParaRPr>
            </a:p>
            <a:p>
              <a:pPr algn="l"/>
              <a:r>
                <a:rPr lang="en-US" altLang="el-GR" sz="2400" b="1" dirty="0">
                  <a:latin typeface="+mn-lt"/>
                </a:rPr>
                <a:t>{</a:t>
              </a:r>
            </a:p>
          </p:txBody>
        </p:sp>
        <p:sp>
          <p:nvSpPr>
            <p:cNvPr id="11" name="Text Box 9" descr="[DECORATIVE]"/>
            <p:cNvSpPr txBox="1">
              <a:spLocks noChangeArrowheads="1"/>
            </p:cNvSpPr>
            <p:nvPr>
              <p:custDataLst>
                <p:tags r:id="rId6"/>
              </p:custDataLst>
            </p:nvPr>
          </p:nvSpPr>
          <p:spPr bwMode="auto">
            <a:xfrm>
              <a:off x="768" y="153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Courier New" pitchFamily="49" charset="0"/>
                </a:rPr>
                <a:t>…</a:t>
              </a:r>
            </a:p>
          </p:txBody>
        </p:sp>
        <p:sp>
          <p:nvSpPr>
            <p:cNvPr id="12" name="Text Box 10" descr="[DECORATIVE]"/>
            <p:cNvSpPr txBox="1">
              <a:spLocks noChangeArrowheads="1"/>
            </p:cNvSpPr>
            <p:nvPr>
              <p:custDataLst>
                <p:tags r:id="rId7"/>
              </p:custDataLst>
            </p:nvPr>
          </p:nvSpPr>
          <p:spPr bwMode="auto">
            <a:xfrm>
              <a:off x="748" y="3072"/>
              <a:ext cx="25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t>
              </a:r>
            </a:p>
          </p:txBody>
        </p:sp>
        <p:sp>
          <p:nvSpPr>
            <p:cNvPr id="13" name="Text Box 11" descr="[DECORATIVE]"/>
            <p:cNvSpPr txBox="1">
              <a:spLocks noChangeArrowheads="1"/>
            </p:cNvSpPr>
            <p:nvPr>
              <p:custDataLst>
                <p:tags r:id="rId8"/>
              </p:custDataLst>
            </p:nvPr>
          </p:nvSpPr>
          <p:spPr bwMode="auto">
            <a:xfrm>
              <a:off x="508" y="3302"/>
              <a:ext cx="1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pPr marL="342900" indent="-342900">
              <a:spcBef>
                <a:spcPct val="20000"/>
              </a:spcBef>
              <a:defRPr/>
            </a:pPr>
            <a:r>
              <a:rPr lang="el-GR" altLang="el-GR" u="sng" dirty="0" smtClean="0">
                <a:solidFill>
                  <a:schemeClr val="tx2"/>
                </a:solidFill>
                <a:latin typeface="+mn-lt"/>
              </a:rPr>
              <a:t>Η εντολή </a:t>
            </a:r>
            <a:r>
              <a:rPr lang="en-US" altLang="el-GR" u="sng" dirty="0" smtClean="0">
                <a:solidFill>
                  <a:schemeClr val="tx2"/>
                </a:solidFill>
                <a:latin typeface="+mn-lt"/>
              </a:rPr>
              <a:t>return</a:t>
            </a:r>
            <a:endParaRPr lang="en-US" u="sng" dirty="0">
              <a:solidFill>
                <a:schemeClr val="tx2"/>
              </a:solidFill>
              <a:latin typeface="+mn-lt"/>
            </a:endParaRPr>
          </a:p>
        </p:txBody>
      </p:sp>
      <p:sp>
        <p:nvSpPr>
          <p:cNvPr id="30" name="Rectangle 3"/>
          <p:cNvSpPr txBox="1">
            <a:spLocks noChangeArrowheads="1"/>
          </p:cNvSpPr>
          <p:nvPr/>
        </p:nvSpPr>
        <p:spPr>
          <a:xfrm>
            <a:off x="616024" y="1412776"/>
            <a:ext cx="777240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Ο </a:t>
            </a:r>
            <a:r>
              <a:rPr lang="el-GR" altLang="el-GR" sz="2400" dirty="0" smtClean="0">
                <a:solidFill>
                  <a:srgbClr val="7030A0"/>
                </a:solidFill>
              </a:rPr>
              <a:t>τύπος δεδομένων επιστροφής </a:t>
            </a:r>
            <a:r>
              <a:rPr lang="el-GR" altLang="el-GR" sz="2400" dirty="0" smtClean="0"/>
              <a:t>μιας μεθόδου δηλώνει τον τύπο της τιμής που η μέθοδος επιστρέφει στο κομμάτι κώδικα που κάλεσε τη μέθοδο,</a:t>
            </a:r>
          </a:p>
          <a:p>
            <a:pPr>
              <a:buFont typeface="Wingdings" panose="05000000000000000000" pitchFamily="2" charset="2"/>
              <a:buChar char="q"/>
            </a:pPr>
            <a:r>
              <a:rPr lang="el-GR" altLang="el-GR" sz="2400" dirty="0" smtClean="0"/>
              <a:t>Μια μέθοδος η οποία δεν επιστρέφει κάτι δηλώνεται να έχει </a:t>
            </a:r>
            <a:r>
              <a:rPr lang="en-US" altLang="el-GR" sz="2400" b="1" dirty="0" smtClean="0">
                <a:solidFill>
                  <a:schemeClr val="accent4">
                    <a:lumMod val="75000"/>
                  </a:schemeClr>
                </a:solidFill>
              </a:rPr>
              <a:t>void</a:t>
            </a:r>
            <a:r>
              <a:rPr lang="el-GR" altLang="el-GR" sz="2400" dirty="0" smtClean="0">
                <a:solidFill>
                  <a:schemeClr val="accent4">
                    <a:lumMod val="75000"/>
                  </a:schemeClr>
                </a:solidFill>
              </a:rPr>
              <a:t> </a:t>
            </a:r>
            <a:r>
              <a:rPr lang="el-GR" altLang="el-GR" sz="2400" dirty="0" smtClean="0"/>
              <a:t>σαν επιστρεφόμενη τιμή,</a:t>
            </a:r>
          </a:p>
          <a:p>
            <a:pPr>
              <a:buFont typeface="Wingdings" panose="05000000000000000000" pitchFamily="2" charset="2"/>
              <a:buChar char="q"/>
            </a:pPr>
            <a:r>
              <a:rPr lang="el-GR" altLang="el-GR" sz="2400" dirty="0" smtClean="0"/>
              <a:t>Το </a:t>
            </a:r>
            <a:r>
              <a:rPr lang="en-US" altLang="el-GR" sz="2400" b="1" dirty="0" smtClean="0">
                <a:solidFill>
                  <a:schemeClr val="accent4">
                    <a:lumMod val="75000"/>
                  </a:schemeClr>
                </a:solidFill>
                <a:cs typeface="Courier New" pitchFamily="49" charset="0"/>
              </a:rPr>
              <a:t>return</a:t>
            </a:r>
            <a:r>
              <a:rPr lang="el-GR" altLang="el-GR" sz="2400" i="1" dirty="0" smtClean="0"/>
              <a:t>  </a:t>
            </a:r>
            <a:r>
              <a:rPr lang="el-GR" altLang="el-GR" sz="2400" dirty="0" smtClean="0"/>
              <a:t>ακολουθείται  από την τιμή η οποία θα επιστραφεί,</a:t>
            </a:r>
          </a:p>
          <a:p>
            <a:pPr>
              <a:buClr>
                <a:schemeClr val="tx1"/>
              </a:buClr>
              <a:buFont typeface="Wingdings" panose="05000000000000000000" pitchFamily="2" charset="2"/>
              <a:buChar char="q"/>
            </a:pPr>
            <a:r>
              <a:rPr lang="el-GR" altLang="el-GR" sz="2400" dirty="0" smtClean="0">
                <a:solidFill>
                  <a:srgbClr val="7030A0"/>
                </a:solidFill>
              </a:rPr>
              <a:t>Η τιμή που επιστρέφει το </a:t>
            </a:r>
            <a:r>
              <a:rPr lang="en-US" altLang="el-GR" sz="2400" b="1" dirty="0" smtClean="0">
                <a:solidFill>
                  <a:srgbClr val="7030A0"/>
                </a:solidFill>
                <a:cs typeface="Courier New" pitchFamily="49" charset="0"/>
              </a:rPr>
              <a:t>return</a:t>
            </a:r>
            <a:r>
              <a:rPr lang="el-GR" altLang="el-GR" sz="2400" dirty="0" smtClean="0">
                <a:solidFill>
                  <a:srgbClr val="7030A0"/>
                </a:solidFill>
              </a:rPr>
              <a:t> πρέπει να είναι του ίδιου τύπου με τον τύπο δεδομένων επιστροφής της μεθόδου.</a:t>
            </a:r>
            <a:endParaRPr lang="el-GR" altLang="el-GR" sz="2400" dirty="0">
              <a:solidFill>
                <a:srgbClr val="7030A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u="sng" dirty="0">
                <a:solidFill>
                  <a:schemeClr val="tx2"/>
                </a:solidFill>
              </a:rPr>
              <a:t>Κάλεσμα μιας Μεθόδου</a:t>
            </a:r>
            <a:endParaRPr lang="el-GR" altLang="el-GR" u="sng" dirty="0">
              <a:solidFill>
                <a:schemeClr val="tx2"/>
              </a:solidFill>
              <a:latin typeface="+mn-lt"/>
            </a:endParaRPr>
          </a:p>
        </p:txBody>
      </p:sp>
      <p:sp>
        <p:nvSpPr>
          <p:cNvPr id="30" name="Rectangle 3"/>
          <p:cNvSpPr txBox="1">
            <a:spLocks noChangeArrowheads="1"/>
          </p:cNvSpPr>
          <p:nvPr/>
        </p:nvSpPr>
        <p:spPr>
          <a:xfrm>
            <a:off x="616024" y="1268760"/>
            <a:ext cx="7772400"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Κάθε φορά που καλείται μια μέθοδος, οι πραγματικές παράμετροι </a:t>
            </a:r>
            <a:r>
              <a:rPr lang="el-GR" altLang="el-GR" sz="2400" dirty="0" smtClean="0">
                <a:solidFill>
                  <a:schemeClr val="accent4">
                    <a:lumMod val="75000"/>
                  </a:schemeClr>
                </a:solidFill>
              </a:rPr>
              <a:t>(</a:t>
            </a:r>
            <a:r>
              <a:rPr lang="en-US" altLang="el-GR" sz="2400" i="1" dirty="0" smtClean="0">
                <a:solidFill>
                  <a:schemeClr val="accent4">
                    <a:lumMod val="75000"/>
                  </a:schemeClr>
                </a:solidFill>
              </a:rPr>
              <a:t>actual arguments</a:t>
            </a:r>
            <a:r>
              <a:rPr lang="el-GR" altLang="el-GR" sz="2400" i="1" dirty="0" smtClean="0">
                <a:solidFill>
                  <a:schemeClr val="accent4">
                    <a:lumMod val="75000"/>
                  </a:schemeClr>
                </a:solidFill>
              </a:rPr>
              <a:t>)</a:t>
            </a:r>
            <a:r>
              <a:rPr lang="el-GR" altLang="el-GR" sz="2400" dirty="0" smtClean="0">
                <a:solidFill>
                  <a:schemeClr val="accent4">
                    <a:lumMod val="75000"/>
                  </a:schemeClr>
                </a:solidFill>
              </a:rPr>
              <a:t> </a:t>
            </a:r>
            <a:r>
              <a:rPr lang="el-GR" altLang="el-GR" sz="2400" dirty="0" smtClean="0"/>
              <a:t>αντιγράφονται στις τυπικές παραμέτρους </a:t>
            </a:r>
            <a:r>
              <a:rPr lang="el-GR" altLang="el-GR" sz="2400" dirty="0" smtClean="0">
                <a:solidFill>
                  <a:schemeClr val="accent4">
                    <a:lumMod val="75000"/>
                  </a:schemeClr>
                </a:solidFill>
              </a:rPr>
              <a:t>(</a:t>
            </a:r>
            <a:r>
              <a:rPr lang="en-US" altLang="el-GR" sz="2400" i="1" dirty="0" smtClean="0">
                <a:solidFill>
                  <a:schemeClr val="accent4">
                    <a:lumMod val="75000"/>
                  </a:schemeClr>
                </a:solidFill>
              </a:rPr>
              <a:t>formal arguments</a:t>
            </a:r>
            <a:r>
              <a:rPr lang="el-GR" altLang="el-GR" sz="2400" i="1" dirty="0" smtClean="0">
                <a:solidFill>
                  <a:schemeClr val="accent4">
                    <a:lumMod val="75000"/>
                  </a:schemeClr>
                </a:solidFill>
              </a:rPr>
              <a:t>)</a:t>
            </a:r>
            <a:endParaRPr lang="el-GR" altLang="el-GR" sz="2400" i="1" dirty="0" smtClean="0">
              <a:solidFill>
                <a:schemeClr val="accent4">
                  <a:lumMod val="75000"/>
                </a:schemeClr>
              </a:solidFill>
            </a:endParaRPr>
          </a:p>
        </p:txBody>
      </p:sp>
      <p:sp>
        <p:nvSpPr>
          <p:cNvPr id="34" name="Text Box 7" descr="int  num ίσο με Square Sum 2 , 3.&#10;"/>
          <p:cNvSpPr txBox="1">
            <a:spLocks noChangeArrowheads="1"/>
          </p:cNvSpPr>
          <p:nvPr>
            <p:custDataLst>
              <p:tags r:id="rId3"/>
            </p:custDataLst>
          </p:nvPr>
        </p:nvSpPr>
        <p:spPr bwMode="auto">
          <a:xfrm>
            <a:off x="2112268" y="2636912"/>
            <a:ext cx="4187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err="1">
                <a:latin typeface="+mn-lt"/>
              </a:rPr>
              <a:t>int</a:t>
            </a:r>
            <a:r>
              <a:rPr lang="en-US" altLang="el-GR" sz="2400" b="1" dirty="0">
                <a:latin typeface="+mn-lt"/>
              </a:rPr>
              <a:t>  </a:t>
            </a:r>
            <a:r>
              <a:rPr lang="en-US" altLang="el-GR" sz="2400" b="1" dirty="0" err="1">
                <a:latin typeface="+mn-lt"/>
              </a:rPr>
              <a:t>num</a:t>
            </a:r>
            <a:r>
              <a:rPr lang="en-US" altLang="el-GR" sz="2400" b="1" dirty="0">
                <a:latin typeface="+mn-lt"/>
              </a:rPr>
              <a:t> = </a:t>
            </a:r>
            <a:r>
              <a:rPr lang="en-US" altLang="el-GR" sz="2400" b="1" dirty="0" err="1" smtClean="0">
                <a:latin typeface="+mn-lt"/>
              </a:rPr>
              <a:t>SquareSum</a:t>
            </a:r>
            <a:r>
              <a:rPr lang="en-US" altLang="el-GR" sz="2400" b="1" dirty="0" smtClean="0">
                <a:latin typeface="+mn-lt"/>
              </a:rPr>
              <a:t> </a:t>
            </a:r>
            <a:r>
              <a:rPr lang="en-US" altLang="el-GR" sz="2400" b="1" dirty="0">
                <a:latin typeface="+mn-lt"/>
              </a:rPr>
              <a:t>(</a:t>
            </a:r>
            <a:r>
              <a:rPr lang="en-US" altLang="el-GR" sz="2400" b="1" dirty="0" smtClean="0">
                <a:latin typeface="+mn-lt"/>
              </a:rPr>
              <a:t>2</a:t>
            </a:r>
            <a:r>
              <a:rPr lang="el-GR" altLang="el-GR" sz="2400" b="1" dirty="0" smtClean="0">
                <a:latin typeface="+mn-lt"/>
              </a:rPr>
              <a:t> </a:t>
            </a:r>
            <a:r>
              <a:rPr lang="en-US" altLang="el-GR" sz="2400" b="1" dirty="0" smtClean="0">
                <a:latin typeface="+mn-lt"/>
              </a:rPr>
              <a:t>, 3</a:t>
            </a:r>
            <a:r>
              <a:rPr lang="en-US" altLang="el-GR" sz="2400" b="1" dirty="0">
                <a:latin typeface="+mn-lt"/>
              </a:rPr>
              <a:t>);</a:t>
            </a:r>
          </a:p>
        </p:txBody>
      </p:sp>
      <p:grpSp>
        <p:nvGrpSpPr>
          <p:cNvPr id="31" name="Group 4" descr="static int Square Sum, int num1, int num2,&#10;άγκιστρο,&#10;   int sum ίσο με num1 σύν num2,&#10;   return sum επί sum,&#10;άγκιστρο."/>
          <p:cNvGrpSpPr>
            <a:grpSpLocks/>
          </p:cNvGrpSpPr>
          <p:nvPr/>
        </p:nvGrpSpPr>
        <p:grpSpPr bwMode="auto">
          <a:xfrm>
            <a:off x="1292447" y="3711576"/>
            <a:ext cx="5511801" cy="1973263"/>
            <a:chOff x="658" y="2338"/>
            <a:chExt cx="3472" cy="1243"/>
          </a:xfrm>
        </p:grpSpPr>
        <p:sp>
          <p:nvSpPr>
            <p:cNvPr id="32" name="Text Box 5" descr="static int Square Sum, int num1, int num2,&#10;άγκιστρο,&#10;   int sum ίσο με num1 σύν num2,&#10;   return sum επί sum,&#10;άγκιστρο."/>
            <p:cNvSpPr txBox="1">
              <a:spLocks noChangeArrowheads="1"/>
            </p:cNvSpPr>
            <p:nvPr>
              <p:custDataLst>
                <p:tags r:id="rId4"/>
              </p:custDataLst>
            </p:nvPr>
          </p:nvSpPr>
          <p:spPr bwMode="auto">
            <a:xfrm>
              <a:off x="658" y="2338"/>
              <a:ext cx="3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static </a:t>
              </a:r>
              <a:r>
                <a:rPr lang="en-US" altLang="el-GR" sz="2400" b="1" dirty="0" err="1">
                  <a:latin typeface="+mn-lt"/>
                </a:rPr>
                <a:t>int</a:t>
              </a:r>
              <a:r>
                <a:rPr lang="en-US" altLang="el-GR" sz="2400" b="1" dirty="0">
                  <a:latin typeface="+mn-lt"/>
                </a:rPr>
                <a:t> </a:t>
              </a:r>
              <a:r>
                <a:rPr lang="en-US" altLang="el-GR" sz="2400" b="1" dirty="0" err="1">
                  <a:latin typeface="+mn-lt"/>
                </a:rPr>
                <a:t>SquareSum</a:t>
              </a:r>
              <a:r>
                <a:rPr lang="en-US" altLang="el-GR" sz="2400" b="1" dirty="0">
                  <a:latin typeface="+mn-lt"/>
                </a:rPr>
                <a:t> (</a:t>
              </a:r>
              <a:r>
                <a:rPr lang="en-US" altLang="el-GR" sz="2400" b="1" dirty="0" err="1">
                  <a:latin typeface="+mn-lt"/>
                </a:rPr>
                <a:t>int</a:t>
              </a:r>
              <a:r>
                <a:rPr lang="en-US" altLang="el-GR" sz="2400" b="1" dirty="0">
                  <a:latin typeface="+mn-lt"/>
                </a:rPr>
                <a:t> num1, </a:t>
              </a:r>
              <a:r>
                <a:rPr lang="en-US" altLang="el-GR" sz="2400" b="1" dirty="0" err="1">
                  <a:latin typeface="+mn-lt"/>
                </a:rPr>
                <a:t>int</a:t>
              </a:r>
              <a:r>
                <a:rPr lang="en-US" altLang="el-GR" sz="2400" b="1" dirty="0">
                  <a:latin typeface="+mn-lt"/>
                </a:rPr>
                <a:t> num2)</a:t>
              </a:r>
            </a:p>
          </p:txBody>
        </p:sp>
        <p:sp>
          <p:nvSpPr>
            <p:cNvPr id="33" name="Text Box 6" descr="[DECORATIVE]"/>
            <p:cNvSpPr txBox="1">
              <a:spLocks noChangeArrowheads="1"/>
            </p:cNvSpPr>
            <p:nvPr>
              <p:custDataLst>
                <p:tags r:id="rId5"/>
              </p:custDataLst>
            </p:nvPr>
          </p:nvSpPr>
          <p:spPr bwMode="auto">
            <a:xfrm>
              <a:off x="672" y="2592"/>
              <a:ext cx="2195"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t>
              </a:r>
            </a:p>
            <a:p>
              <a:pPr algn="l"/>
              <a:r>
                <a:rPr lang="en-US" altLang="el-GR" sz="2400" b="1" dirty="0">
                  <a:latin typeface="+mn-lt"/>
                </a:rPr>
                <a:t>   </a:t>
              </a:r>
              <a:r>
                <a:rPr lang="en-US" altLang="el-GR" sz="2400" b="1" dirty="0" err="1">
                  <a:latin typeface="+mn-lt"/>
                </a:rPr>
                <a:t>int</a:t>
              </a:r>
              <a:r>
                <a:rPr lang="en-US" altLang="el-GR" sz="2400" b="1" dirty="0">
                  <a:latin typeface="+mn-lt"/>
                </a:rPr>
                <a:t> sum = num1 + num2;</a:t>
              </a:r>
            </a:p>
            <a:p>
              <a:pPr algn="l"/>
              <a:r>
                <a:rPr lang="en-US" altLang="el-GR" sz="2400" b="1" dirty="0">
                  <a:latin typeface="+mn-lt"/>
                </a:rPr>
                <a:t>   return sum * sum;</a:t>
              </a:r>
            </a:p>
            <a:p>
              <a:pPr algn="l"/>
              <a:r>
                <a:rPr lang="en-US" altLang="el-GR" sz="2400" b="1" dirty="0">
                  <a:latin typeface="+mn-lt"/>
                </a:rPr>
                <a:t>}</a:t>
              </a:r>
            </a:p>
          </p:txBody>
        </p:sp>
      </p:grpSp>
      <p:sp>
        <p:nvSpPr>
          <p:cNvPr id="35" name="Line 8" descr="."/>
          <p:cNvSpPr>
            <a:spLocks noChangeShapeType="1"/>
          </p:cNvSpPr>
          <p:nvPr/>
        </p:nvSpPr>
        <p:spPr bwMode="auto">
          <a:xfrm>
            <a:off x="762000" y="3276600"/>
            <a:ext cx="8001000" cy="0"/>
          </a:xfrm>
          <a:prstGeom prst="line">
            <a:avLst/>
          </a:prstGeom>
          <a:noFill/>
          <a:ln w="317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grpSp>
        <p:nvGrpSpPr>
          <p:cNvPr id="36" name="Group 17" descr="[DECORATIVE]"/>
          <p:cNvGrpSpPr>
            <a:grpSpLocks/>
          </p:cNvGrpSpPr>
          <p:nvPr/>
        </p:nvGrpSpPr>
        <p:grpSpPr bwMode="auto">
          <a:xfrm>
            <a:off x="4847505" y="3048000"/>
            <a:ext cx="1263461" cy="663575"/>
            <a:chOff x="2935" y="1920"/>
            <a:chExt cx="943" cy="488"/>
          </a:xfrm>
        </p:grpSpPr>
        <p:cxnSp>
          <p:nvCxnSpPr>
            <p:cNvPr id="37" name="AutoShape 10" descr="[DECORATIVE]"/>
            <p:cNvCxnSpPr>
              <a:cxnSpLocks noChangeShapeType="1"/>
            </p:cNvCxnSpPr>
            <p:nvPr/>
          </p:nvCxnSpPr>
          <p:spPr bwMode="auto">
            <a:xfrm rot="5400000">
              <a:off x="2839" y="2016"/>
              <a:ext cx="480" cy="288"/>
            </a:xfrm>
            <a:prstGeom prst="bentConnector3">
              <a:avLst>
                <a:gd name="adj1" fmla="val 20620"/>
              </a:avLst>
            </a:prstGeom>
            <a:noFill/>
            <a:ln w="31750">
              <a:solidFill>
                <a:srgbClr val="7030A0"/>
              </a:solidFill>
              <a:miter lim="800000"/>
              <a:headEnd type="none" w="sm" len="sm"/>
              <a:tailEnd type="triangle" w="sm" len="sm"/>
            </a:ln>
            <a:extLst>
              <a:ext uri="{909E8E84-426E-40DD-AFC4-6F175D3DCCD1}">
                <a14:hiddenFill xmlns:a14="http://schemas.microsoft.com/office/drawing/2010/main">
                  <a:noFill/>
                </a14:hiddenFill>
              </a:ext>
            </a:extLst>
          </p:spPr>
        </p:cxnSp>
        <p:grpSp>
          <p:nvGrpSpPr>
            <p:cNvPr id="38" name="Group 12"/>
            <p:cNvGrpSpPr>
              <a:grpSpLocks/>
            </p:cNvGrpSpPr>
            <p:nvPr/>
          </p:nvGrpSpPr>
          <p:grpSpPr bwMode="auto">
            <a:xfrm>
              <a:off x="3590" y="1920"/>
              <a:ext cx="288" cy="488"/>
              <a:chOff x="3919" y="1824"/>
              <a:chExt cx="721" cy="488"/>
            </a:xfrm>
          </p:grpSpPr>
          <p:sp>
            <p:nvSpPr>
              <p:cNvPr id="39" name="Line 13" descr="[DECORATIVE]"/>
              <p:cNvSpPr>
                <a:spLocks noChangeShapeType="1"/>
              </p:cNvSpPr>
              <p:nvPr/>
            </p:nvSpPr>
            <p:spPr bwMode="auto">
              <a:xfrm>
                <a:off x="3936" y="1824"/>
                <a:ext cx="0" cy="96"/>
              </a:xfrm>
              <a:prstGeom prst="line">
                <a:avLst/>
              </a:prstGeom>
              <a:noFill/>
              <a:ln w="31750">
                <a:solidFill>
                  <a:srgbClr val="703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40" name="Line 14" descr="[DECORATIVE]"/>
              <p:cNvSpPr>
                <a:spLocks noChangeShapeType="1"/>
              </p:cNvSpPr>
              <p:nvPr/>
            </p:nvSpPr>
            <p:spPr bwMode="auto">
              <a:xfrm flipH="1">
                <a:off x="3919" y="1920"/>
                <a:ext cx="721" cy="0"/>
              </a:xfrm>
              <a:prstGeom prst="line">
                <a:avLst/>
              </a:prstGeom>
              <a:noFill/>
              <a:ln w="31750">
                <a:solidFill>
                  <a:srgbClr val="703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41" name="Line 15" descr="[DECORATIVE]"/>
              <p:cNvSpPr>
                <a:spLocks noChangeShapeType="1"/>
              </p:cNvSpPr>
              <p:nvPr/>
            </p:nvSpPr>
            <p:spPr bwMode="auto">
              <a:xfrm>
                <a:off x="4640" y="1928"/>
                <a:ext cx="0" cy="384"/>
              </a:xfrm>
              <a:prstGeom prst="line">
                <a:avLst/>
              </a:prstGeom>
              <a:noFill/>
              <a:ln w="31750">
                <a:solidFill>
                  <a:srgbClr val="7030A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a:solidFill>
                  <a:schemeClr val="tx2"/>
                </a:solidFill>
              </a:rPr>
              <a:t>Περισσότερα Παραδείγματα με μεθόδους</a:t>
            </a:r>
            <a:endParaRPr lang="el-GR" sz="4000" u="sng" dirty="0">
              <a:solidFill>
                <a:schemeClr val="tx2"/>
              </a:solidFill>
              <a:latin typeface="+mn-lt"/>
            </a:endParaRPr>
          </a:p>
        </p:txBody>
      </p:sp>
      <p:sp>
        <p:nvSpPr>
          <p:cNvPr id="32" name="Rectangle 3" descr="Η τάξη Console,&#10;Οι μέθοδοι Write και Write Line,&#10;&#10;Η τάξη String,&#10;Η μέθοδος Format, παραδείγματος χάρην,&#10;   String τελεία Format, { 0άνω κάτω τελεία C}, 2 τελεία 0.&#10;&#10;"/>
          <p:cNvSpPr txBox="1">
            <a:spLocks noChangeArrowheads="1"/>
          </p:cNvSpPr>
          <p:nvPr/>
        </p:nvSpPr>
        <p:spPr>
          <a:xfrm>
            <a:off x="457200" y="1700808"/>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Η τάξη </a:t>
            </a:r>
            <a:r>
              <a:rPr lang="en-US" sz="2400" dirty="0" smtClean="0">
                <a:solidFill>
                  <a:schemeClr val="accent1">
                    <a:lumMod val="60000"/>
                    <a:lumOff val="40000"/>
                  </a:schemeClr>
                </a:solidFill>
              </a:rPr>
              <a:t>Console</a:t>
            </a:r>
          </a:p>
          <a:p>
            <a:pPr lvl="1">
              <a:buFont typeface="Wingdings" panose="05000000000000000000" pitchFamily="2" charset="2"/>
              <a:buChar char="§"/>
              <a:defRPr/>
            </a:pPr>
            <a:r>
              <a:rPr lang="el-GR" sz="2400" dirty="0" smtClean="0"/>
              <a:t>Οι μέθοδοι </a:t>
            </a:r>
            <a:r>
              <a:rPr lang="en-US" sz="2400" dirty="0" smtClean="0"/>
              <a:t>Write </a:t>
            </a:r>
            <a:r>
              <a:rPr lang="el-GR" sz="2400" dirty="0" smtClean="0"/>
              <a:t>και</a:t>
            </a:r>
            <a:r>
              <a:rPr lang="en-US" sz="2400" dirty="0" smtClean="0"/>
              <a:t> </a:t>
            </a:r>
            <a:r>
              <a:rPr lang="en-US" sz="2400" dirty="0" err="1" smtClean="0"/>
              <a:t>WriteLine</a:t>
            </a:r>
            <a:endParaRPr lang="en-US" sz="2400" dirty="0" smtClean="0"/>
          </a:p>
          <a:p>
            <a:pPr marL="457200" lvl="1" indent="0">
              <a:buNone/>
              <a:defRPr/>
            </a:pPr>
            <a:endParaRPr lang="en-US" sz="2400" dirty="0" smtClean="0"/>
          </a:p>
          <a:p>
            <a:pPr>
              <a:buFont typeface="Wingdings" panose="05000000000000000000" pitchFamily="2" charset="2"/>
              <a:buChar char="q"/>
              <a:defRPr/>
            </a:pPr>
            <a:r>
              <a:rPr lang="el-GR" sz="2400" dirty="0" smtClean="0"/>
              <a:t>Η τάξη </a:t>
            </a:r>
            <a:r>
              <a:rPr lang="en-US" sz="2400" dirty="0" smtClean="0">
                <a:solidFill>
                  <a:schemeClr val="accent1">
                    <a:lumMod val="60000"/>
                    <a:lumOff val="40000"/>
                  </a:schemeClr>
                </a:solidFill>
              </a:rPr>
              <a:t>String</a:t>
            </a:r>
          </a:p>
          <a:p>
            <a:pPr lvl="1">
              <a:buFont typeface="Wingdings" panose="05000000000000000000" pitchFamily="2" charset="2"/>
              <a:buChar char="§"/>
              <a:defRPr/>
            </a:pPr>
            <a:r>
              <a:rPr lang="el-GR" sz="2400" dirty="0" smtClean="0"/>
              <a:t>Η μέθοδος </a:t>
            </a:r>
            <a:r>
              <a:rPr lang="en-US" sz="2400" dirty="0" smtClean="0"/>
              <a:t>Format </a:t>
            </a:r>
            <a:r>
              <a:rPr lang="el-GR" sz="2400" dirty="0" err="1" smtClean="0"/>
              <a:t>Π.χ</a:t>
            </a:r>
            <a:r>
              <a:rPr lang="en-US" sz="2400" dirty="0" smtClean="0"/>
              <a:t>,</a:t>
            </a:r>
            <a:br>
              <a:rPr lang="en-US" sz="2400" dirty="0" smtClean="0"/>
            </a:br>
            <a:r>
              <a:rPr lang="en-US" sz="2400" dirty="0" smtClean="0"/>
              <a:t>   </a:t>
            </a:r>
            <a:r>
              <a:rPr lang="en-US" sz="2400" b="1" dirty="0" err="1" smtClean="0">
                <a:solidFill>
                  <a:schemeClr val="accent1">
                    <a:lumMod val="60000"/>
                    <a:lumOff val="40000"/>
                  </a:schemeClr>
                </a:solidFill>
              </a:rPr>
              <a:t>String</a:t>
            </a:r>
            <a:r>
              <a:rPr lang="en-US" sz="2400" b="1" dirty="0" err="1" smtClean="0"/>
              <a:t>.Format</a:t>
            </a:r>
            <a:r>
              <a:rPr lang="en-US" sz="2400" b="1" dirty="0" smtClean="0"/>
              <a:t>( </a:t>
            </a:r>
            <a:r>
              <a:rPr lang="en-US" sz="2400" b="1" dirty="0" smtClean="0">
                <a:solidFill>
                  <a:schemeClr val="accent4">
                    <a:lumMod val="75000"/>
                  </a:schemeClr>
                </a:solidFill>
              </a:rPr>
              <a:t>“{0:C}”</a:t>
            </a:r>
            <a:r>
              <a:rPr lang="en-US" sz="2400" b="1" dirty="0" smtClean="0"/>
              <a:t>, 2.0 )</a:t>
            </a:r>
          </a:p>
          <a:p>
            <a:pPr lvl="1">
              <a:buFont typeface="ZapfDingbats" pitchFamily="82" charset="2"/>
              <a:buNone/>
              <a:defRPr/>
            </a:pPr>
            <a:endParaRPr lang="en-US"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u="sng" dirty="0" smtClean="0">
                <a:solidFill>
                  <a:schemeClr val="tx2"/>
                </a:solidFill>
              </a:rPr>
              <a:t>Περισσότερα Παραδείγματα με μεθόδους/τάξεις (1 από 3)</a:t>
            </a:r>
            <a:endParaRPr lang="el-GR" altLang="el-GR" u="sng" dirty="0">
              <a:solidFill>
                <a:schemeClr val="tx2"/>
              </a:solidFill>
              <a:latin typeface="+mn-lt"/>
            </a:endParaRPr>
          </a:p>
        </p:txBody>
      </p:sp>
      <p:sp>
        <p:nvSpPr>
          <p:cNvPr id="6" name="Rectangle 3" descr="Η τάξη MessageBox,&#10;Η μέθοδος Show χρησιμοποιεί 4 παραμέτρους,&#10;(Παράμετρος 1: Το μήνυμα που θα απεικονιστεί, Παράμετρος 2: Τίτλος παραθύρου (Προαιρετικό), Παράμετρος 3: OK dialog button. (Προαιρετικό), Παράμετρος 4: MessageBox Icon (Προαιρετικό).&#10;&#10;Το κείμενο που εμφανίζεται, λεζάντα, κουμπιά και εικονίδιο.&#10;"/>
          <p:cNvSpPr txBox="1">
            <a:spLocks noChangeArrowheads="1"/>
          </p:cNvSpPr>
          <p:nvPr/>
        </p:nvSpPr>
        <p:spPr>
          <a:xfrm>
            <a:off x="438472" y="1371600"/>
            <a:ext cx="8382000" cy="43616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Η τάξη </a:t>
            </a:r>
            <a:r>
              <a:rPr lang="en-US" altLang="el-GR" sz="2400" dirty="0" err="1" smtClean="0">
                <a:solidFill>
                  <a:schemeClr val="accent4">
                    <a:lumMod val="75000"/>
                  </a:schemeClr>
                </a:solidFill>
              </a:rPr>
              <a:t>MessageBox</a:t>
            </a:r>
            <a:r>
              <a:rPr lang="el-GR" altLang="el-GR" sz="2400" dirty="0" smtClean="0">
                <a:solidFill>
                  <a:schemeClr val="accent4">
                    <a:lumMod val="75000"/>
                  </a:schemeClr>
                </a:solidFill>
              </a:rPr>
              <a:t>,</a:t>
            </a:r>
            <a:endParaRPr lang="en-US" altLang="el-GR" sz="2400" dirty="0" smtClean="0">
              <a:solidFill>
                <a:schemeClr val="accent4">
                  <a:lumMod val="75000"/>
                </a:schemeClr>
              </a:solidFill>
            </a:endParaRPr>
          </a:p>
          <a:p>
            <a:pPr lvl="1">
              <a:buFont typeface="Wingdings" panose="05000000000000000000" pitchFamily="2" charset="2"/>
              <a:buChar char="§"/>
            </a:pPr>
            <a:r>
              <a:rPr lang="el-GR" altLang="el-GR" sz="2400" dirty="0" smtClean="0"/>
              <a:t>Η μέθοδος </a:t>
            </a:r>
            <a:r>
              <a:rPr lang="en-US" altLang="el-GR" sz="2400" dirty="0" smtClean="0"/>
              <a:t>Show</a:t>
            </a:r>
            <a:r>
              <a:rPr lang="el-GR" altLang="el-GR" sz="2400" dirty="0" smtClean="0"/>
              <a:t> χρησιμοποιεί 4 παραμέτρους,</a:t>
            </a:r>
          </a:p>
          <a:p>
            <a:pPr lvl="2"/>
            <a:r>
              <a:rPr lang="el-GR" altLang="el-GR" dirty="0" smtClean="0"/>
              <a:t>Το κείμενο που εμφανίζεται, λεζάντα, κουμπιά και εικονίδιο.</a:t>
            </a:r>
            <a:endParaRPr lang="el-GR" altLang="el-GR" dirty="0" smtClean="0"/>
          </a:p>
        </p:txBody>
      </p:sp>
      <p:grpSp>
        <p:nvGrpSpPr>
          <p:cNvPr id="7" name="Group 4" descr="Πίνακας Message box."/>
          <p:cNvGrpSpPr>
            <a:grpSpLocks/>
          </p:cNvGrpSpPr>
          <p:nvPr/>
        </p:nvGrpSpPr>
        <p:grpSpPr bwMode="auto">
          <a:xfrm>
            <a:off x="480130" y="3505205"/>
            <a:ext cx="8206671" cy="2809879"/>
            <a:chOff x="216" y="3120"/>
            <a:chExt cx="4752" cy="1770"/>
          </a:xfrm>
        </p:grpSpPr>
        <p:pic>
          <p:nvPicPr>
            <p:cNvPr id="8" name="Picture 5" descr="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3130"/>
              <a:ext cx="1680"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descr="."/>
            <p:cNvSpPr>
              <a:spLocks noChangeArrowheads="1"/>
            </p:cNvSpPr>
            <p:nvPr/>
          </p:nvSpPr>
          <p:spPr bwMode="auto">
            <a:xfrm>
              <a:off x="240" y="3120"/>
              <a:ext cx="86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Παράμετρος </a:t>
              </a:r>
              <a:r>
                <a:rPr lang="en-US" altLang="el-GR" sz="2000" dirty="0">
                  <a:solidFill>
                    <a:srgbClr val="000000"/>
                  </a:solidFill>
                  <a:latin typeface="+mn-lt"/>
                  <a:cs typeface="Times New Roman" pitchFamily="18" charset="0"/>
                </a:rPr>
                <a:t>4: </a:t>
              </a:r>
              <a:r>
                <a:rPr lang="en-US" altLang="el-GR" sz="2000" b="1" dirty="0" err="1">
                  <a:solidFill>
                    <a:srgbClr val="000000"/>
                  </a:solidFill>
                  <a:latin typeface="+mn-lt"/>
                  <a:cs typeface="Times New Roman" pitchFamily="18" charset="0"/>
                </a:rPr>
                <a:t>MessageBox</a:t>
              </a:r>
              <a:r>
                <a:rPr lang="en-US" altLang="el-GR" sz="2000" b="1" dirty="0">
                  <a:solidFill>
                    <a:srgbClr val="000000"/>
                  </a:solidFill>
                  <a:latin typeface="+mn-lt"/>
                  <a:cs typeface="Times New Roman" pitchFamily="18" charset="0"/>
                </a:rPr>
                <a:t> </a:t>
              </a:r>
              <a:r>
                <a:rPr lang="en-US" altLang="el-GR" sz="2000" dirty="0">
                  <a:solidFill>
                    <a:srgbClr val="000000"/>
                  </a:solidFill>
                  <a:latin typeface="+mn-lt"/>
                  <a:cs typeface="Times New Roman" pitchFamily="18" charset="0"/>
                </a:rPr>
                <a:t>Icon (</a:t>
              </a:r>
              <a:r>
                <a:rPr lang="el-GR" altLang="el-GR" sz="2000" dirty="0">
                  <a:solidFill>
                    <a:srgbClr val="000000"/>
                  </a:solidFill>
                  <a:latin typeface="+mn-lt"/>
                  <a:cs typeface="Times New Roman" pitchFamily="18" charset="0"/>
                </a:rPr>
                <a:t>Προαιρετικό</a:t>
              </a:r>
              <a:r>
                <a:rPr lang="en-US" altLang="el-GR" sz="2000" dirty="0">
                  <a:solidFill>
                    <a:srgbClr val="000000"/>
                  </a:solidFill>
                  <a:latin typeface="+mn-lt"/>
                  <a:cs typeface="Times New Roman" pitchFamily="18" charset="0"/>
                </a:rPr>
                <a:t>)</a:t>
              </a:r>
            </a:p>
          </p:txBody>
        </p:sp>
        <p:sp>
          <p:nvSpPr>
            <p:cNvPr id="11" name="Rectangle 7" descr="."/>
            <p:cNvSpPr>
              <a:spLocks noChangeArrowheads="1"/>
            </p:cNvSpPr>
            <p:nvPr/>
          </p:nvSpPr>
          <p:spPr bwMode="auto">
            <a:xfrm>
              <a:off x="216" y="4115"/>
              <a:ext cx="984"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Παράμετρος </a:t>
              </a:r>
              <a:r>
                <a:rPr lang="en-US" altLang="el-GR" sz="2000" dirty="0">
                  <a:solidFill>
                    <a:srgbClr val="000000"/>
                  </a:solidFill>
                  <a:latin typeface="+mn-lt"/>
                  <a:cs typeface="Times New Roman" pitchFamily="18" charset="0"/>
                </a:rPr>
                <a:t>3: </a:t>
              </a:r>
              <a:r>
                <a:rPr lang="en-US" altLang="el-GR" sz="2000" b="1" dirty="0">
                  <a:solidFill>
                    <a:srgbClr val="000000"/>
                  </a:solidFill>
                  <a:latin typeface="+mn-lt"/>
                  <a:cs typeface="Times New Roman" pitchFamily="18" charset="0"/>
                </a:rPr>
                <a:t>OK </a:t>
              </a:r>
              <a:r>
                <a:rPr lang="en-US" altLang="el-GR" sz="2000" dirty="0">
                  <a:solidFill>
                    <a:srgbClr val="000000"/>
                  </a:solidFill>
                  <a:latin typeface="+mn-lt"/>
                  <a:cs typeface="Times New Roman" pitchFamily="18" charset="0"/>
                </a:rPr>
                <a:t>dialog button. (</a:t>
              </a:r>
              <a:r>
                <a:rPr lang="el-GR" altLang="el-GR" sz="2000" dirty="0">
                  <a:solidFill>
                    <a:srgbClr val="000000"/>
                  </a:solidFill>
                  <a:latin typeface="+mn-lt"/>
                  <a:cs typeface="Times New Roman" pitchFamily="18" charset="0"/>
                </a:rPr>
                <a:t>Προαιρετικό</a:t>
              </a:r>
              <a:r>
                <a:rPr lang="en-US" altLang="el-GR" sz="2000" dirty="0">
                  <a:solidFill>
                    <a:srgbClr val="000000"/>
                  </a:solidFill>
                  <a:latin typeface="+mn-lt"/>
                  <a:cs typeface="Times New Roman" pitchFamily="18" charset="0"/>
                </a:rPr>
                <a:t>)</a:t>
              </a:r>
            </a:p>
          </p:txBody>
        </p:sp>
        <p:sp>
          <p:nvSpPr>
            <p:cNvPr id="12" name="Rectangle 8"/>
            <p:cNvSpPr>
              <a:spLocks noChangeArrowheads="1"/>
            </p:cNvSpPr>
            <p:nvPr>
              <p:custDataLst>
                <p:tags r:id="rId3"/>
              </p:custDataLst>
            </p:nvPr>
          </p:nvSpPr>
          <p:spPr bwMode="auto">
            <a:xfrm>
              <a:off x="1051" y="3831"/>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200" dirty="0">
                  <a:solidFill>
                    <a:srgbClr val="000000"/>
                  </a:solidFill>
                  <a:latin typeface="AvantGarde" pitchFamily="34" charset="0"/>
                  <a:cs typeface="Times New Roman" pitchFamily="18" charset="0"/>
                </a:rPr>
                <a:t> </a:t>
              </a:r>
              <a:endParaRPr lang="en-US" altLang="el-GR" sz="1600" dirty="0">
                <a:cs typeface="Times New Roman" pitchFamily="18" charset="0"/>
              </a:endParaRPr>
            </a:p>
          </p:txBody>
        </p:sp>
        <p:sp>
          <p:nvSpPr>
            <p:cNvPr id="13" name="Rectangle 9" descr="."/>
            <p:cNvSpPr>
              <a:spLocks noChangeArrowheads="1"/>
            </p:cNvSpPr>
            <p:nvPr/>
          </p:nvSpPr>
          <p:spPr bwMode="auto">
            <a:xfrm>
              <a:off x="3288" y="3264"/>
              <a:ext cx="168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Παράμετρος </a:t>
              </a:r>
              <a:r>
                <a:rPr lang="en-US" altLang="el-GR" sz="2000" dirty="0">
                  <a:solidFill>
                    <a:srgbClr val="000000"/>
                  </a:solidFill>
                  <a:latin typeface="+mn-lt"/>
                  <a:cs typeface="Times New Roman" pitchFamily="18" charset="0"/>
                </a:rPr>
                <a:t>2: </a:t>
              </a:r>
              <a:r>
                <a:rPr lang="el-GR" altLang="el-GR" sz="2000" dirty="0">
                  <a:solidFill>
                    <a:srgbClr val="000000"/>
                  </a:solidFill>
                  <a:latin typeface="+mn-lt"/>
                  <a:cs typeface="Times New Roman" pitchFamily="18" charset="0"/>
                </a:rPr>
                <a:t>Τίτλος παραθύρου</a:t>
              </a:r>
              <a:r>
                <a:rPr lang="en-US" altLang="el-GR" sz="2000" dirty="0">
                  <a:solidFill>
                    <a:srgbClr val="000000"/>
                  </a:solidFill>
                  <a:latin typeface="+mn-lt"/>
                  <a:cs typeface="Times New Roman" pitchFamily="18" charset="0"/>
                </a:rPr>
                <a:t> (</a:t>
              </a:r>
              <a:r>
                <a:rPr lang="el-GR" altLang="el-GR" sz="2000" dirty="0">
                  <a:solidFill>
                    <a:srgbClr val="000000"/>
                  </a:solidFill>
                  <a:latin typeface="+mn-lt"/>
                  <a:cs typeface="Times New Roman" pitchFamily="18" charset="0"/>
                </a:rPr>
                <a:t>Προαιρετικό</a:t>
              </a:r>
              <a:r>
                <a:rPr lang="en-US" altLang="el-GR" sz="2000" dirty="0">
                  <a:solidFill>
                    <a:srgbClr val="000000"/>
                  </a:solidFill>
                  <a:latin typeface="+mn-lt"/>
                  <a:cs typeface="Times New Roman" pitchFamily="18" charset="0"/>
                </a:rPr>
                <a:t>)</a:t>
              </a:r>
            </a:p>
          </p:txBody>
        </p:sp>
        <p:sp>
          <p:nvSpPr>
            <p:cNvPr id="14" name="Rectangle 10" descr="."/>
            <p:cNvSpPr>
              <a:spLocks noChangeArrowheads="1"/>
            </p:cNvSpPr>
            <p:nvPr/>
          </p:nvSpPr>
          <p:spPr bwMode="auto">
            <a:xfrm>
              <a:off x="3288" y="3839"/>
              <a:ext cx="954"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Παράμετρος </a:t>
              </a:r>
              <a:r>
                <a:rPr lang="en-US" altLang="el-GR" sz="2000" dirty="0">
                  <a:solidFill>
                    <a:srgbClr val="000000"/>
                  </a:solidFill>
                  <a:latin typeface="+mn-lt"/>
                  <a:cs typeface="Times New Roman" pitchFamily="18" charset="0"/>
                </a:rPr>
                <a:t>1: </a:t>
              </a:r>
              <a:r>
                <a:rPr lang="el-GR" altLang="el-GR" sz="2000" dirty="0">
                  <a:solidFill>
                    <a:srgbClr val="000000"/>
                  </a:solidFill>
                  <a:latin typeface="+mn-lt"/>
                  <a:cs typeface="Times New Roman" pitchFamily="18" charset="0"/>
                </a:rPr>
                <a:t>Το μήνυμα που θα απεικονιστεί </a:t>
              </a:r>
              <a:endParaRPr lang="en-US" altLang="el-GR" sz="2000" dirty="0">
                <a:solidFill>
                  <a:srgbClr val="000000"/>
                </a:solidFill>
                <a:latin typeface="+mn-lt"/>
                <a:cs typeface="Times New Roman" pitchFamily="18" charset="0"/>
              </a:endParaRPr>
            </a:p>
          </p:txBody>
        </p:sp>
        <p:sp>
          <p:nvSpPr>
            <p:cNvPr id="15" name="Line 11"/>
            <p:cNvSpPr>
              <a:spLocks noChangeShapeType="1"/>
            </p:cNvSpPr>
            <p:nvPr/>
          </p:nvSpPr>
          <p:spPr bwMode="auto">
            <a:xfrm flipV="1">
              <a:off x="959" y="3360"/>
              <a:ext cx="481"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Line 12"/>
            <p:cNvSpPr>
              <a:spLocks noChangeShapeType="1"/>
            </p:cNvSpPr>
            <p:nvPr/>
          </p:nvSpPr>
          <p:spPr bwMode="auto">
            <a:xfrm flipV="1">
              <a:off x="1152" y="3840"/>
              <a:ext cx="768" cy="6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Line 13"/>
            <p:cNvSpPr>
              <a:spLocks noChangeShapeType="1"/>
            </p:cNvSpPr>
            <p:nvPr/>
          </p:nvSpPr>
          <p:spPr bwMode="auto">
            <a:xfrm flipH="1" flipV="1">
              <a:off x="2592" y="3312"/>
              <a:ext cx="62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8" name="Line 14"/>
            <p:cNvSpPr>
              <a:spLocks noChangeShapeType="1"/>
            </p:cNvSpPr>
            <p:nvPr/>
          </p:nvSpPr>
          <p:spPr bwMode="auto">
            <a:xfrm flipH="1" flipV="1">
              <a:off x="2448" y="3504"/>
              <a:ext cx="840" cy="6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Περισσότερα Παραδείγματα με μεθόδους/τάξεις (2 από 3)</a:t>
            </a:r>
            <a:endParaRPr lang="el-GR" altLang="el-GR" sz="4000" u="sng" dirty="0">
              <a:solidFill>
                <a:schemeClr val="tx2"/>
              </a:solidFill>
              <a:latin typeface="+mn-lt"/>
            </a:endParaRPr>
          </a:p>
        </p:txBody>
      </p:sp>
      <p:sp>
        <p:nvSpPr>
          <p:cNvPr id="2" name="Ορθογώνιο 1" descr="// Sum τελεία cs,&#10;// Summation with the for structure.&#10;    &#10;using System,&#10;using System τελεία Windows τελεία Forms,&#10;   &#10;class Sum,&#10;άγκιστρο,&#10;static void Main, string[] args,&#10;άγκιστρο,&#10;int sum ίσο με 0,&#10;   &#10;for  int number ίσο με 2, number μικρότερο ή ίσο του 100, number σύν ίσο με 2,&#10;sum σύν ίσο με number,&#10;"/>
          <p:cNvSpPr/>
          <p:nvPr>
            <p:custDataLst>
              <p:tags r:id="rId3"/>
            </p:custDataLst>
          </p:nvPr>
        </p:nvSpPr>
        <p:spPr>
          <a:xfrm>
            <a:off x="467544" y="1384315"/>
            <a:ext cx="8219256" cy="4708981"/>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Sum.cs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Summation with the for structure.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System.Windows.Forms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Sum</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sum = </a:t>
            </a:r>
            <a:r>
              <a:rPr lang="en-US" altLang="el-GR" sz="2000" dirty="0">
                <a:solidFill>
                  <a:srgbClr val="4DA6FF"/>
                </a:solidFill>
                <a:cs typeface="Courier New" pitchFamily="49" charset="0"/>
              </a:rPr>
              <a:t>0</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13</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number = </a:t>
            </a:r>
            <a:r>
              <a:rPr lang="en-US" altLang="el-GR" sz="2000" dirty="0">
                <a:solidFill>
                  <a:srgbClr val="4DA6FF"/>
                </a:solidFill>
                <a:cs typeface="Courier New" pitchFamily="49" charset="0"/>
              </a:rPr>
              <a:t>2</a:t>
            </a:r>
            <a:r>
              <a:rPr lang="en-US" altLang="el-GR" sz="2000" dirty="0">
                <a:solidFill>
                  <a:srgbClr val="000000"/>
                </a:solidFill>
                <a:cs typeface="Times New Roman" pitchFamily="18" charset="0"/>
              </a:rPr>
              <a:t>; number &lt;= </a:t>
            </a:r>
            <a:r>
              <a:rPr lang="en-US" altLang="el-GR" sz="2000" dirty="0">
                <a:solidFill>
                  <a:srgbClr val="4DA6FF"/>
                </a:solidFill>
                <a:cs typeface="Courier New" pitchFamily="49" charset="0"/>
              </a:rPr>
              <a:t>100</a:t>
            </a:r>
            <a:r>
              <a:rPr lang="en-US" altLang="el-GR" sz="2000" dirty="0">
                <a:solidFill>
                  <a:srgbClr val="000000"/>
                </a:solidFill>
                <a:cs typeface="Times New Roman" pitchFamily="18" charset="0"/>
              </a:rPr>
              <a:t>; number += </a:t>
            </a:r>
            <a:r>
              <a:rPr lang="en-US" altLang="el-GR" sz="2000" dirty="0">
                <a:solidFill>
                  <a:srgbClr val="4DA6FF"/>
                </a:solidFill>
                <a:cs typeface="Courier New" pitchFamily="49" charset="0"/>
              </a:rPr>
              <a:t>2</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sum += number;</a:t>
            </a:r>
          </a:p>
          <a:p>
            <a:r>
              <a:rPr lang="en-US" altLang="el-GR" sz="2000" dirty="0">
                <a:solidFill>
                  <a:srgbClr val="5F5F5F"/>
                </a:solidFill>
                <a:cs typeface="Times New Roman" pitchFamily="18" charset="0"/>
              </a:rPr>
              <a:t>15 </a:t>
            </a:r>
            <a:endParaRPr lang="el-GR" sz="20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Περισσότερα Παραδείγματα με μεθόδους/τάξεις (3 από 3)</a:t>
            </a:r>
            <a:endParaRPr lang="el-GR" altLang="el-GR" sz="4000" u="sng" dirty="0">
              <a:solidFill>
                <a:schemeClr val="tx2"/>
              </a:solidFill>
              <a:latin typeface="+mn-lt"/>
            </a:endParaRPr>
          </a:p>
        </p:txBody>
      </p:sp>
      <p:sp>
        <p:nvSpPr>
          <p:cNvPr id="2" name="Ορθογώνιο 1" descr="Message Box τελεία Show, The sum is (σχόλιο: Το περιεχόμενο που θα εμφανίσει).,  σύν sum, &#10;Sum Even Integers from 2 to 100, (σχόλιο: Ο τίτλος του παραθύρου).&#10;&#10;Message Box Buttons τελεία OK, (σχόλιο: Επιλογή του OK button).&#10;&#10;Message Box Icon τελεία Information, (σχόλιο: Επιλέγουμε το εικονίδιο information icon).&#10;&#10;   &#10;άγκιστρο, // end method Main,&#10;   &#10; άγκιστρο, // end class Sum.&#10;"/>
          <p:cNvSpPr/>
          <p:nvPr>
            <p:custDataLst>
              <p:tags r:id="rId3"/>
            </p:custDataLst>
          </p:nvPr>
        </p:nvSpPr>
        <p:spPr>
          <a:xfrm>
            <a:off x="467544" y="2026583"/>
            <a:ext cx="8219256" cy="2554545"/>
          </a:xfrm>
          <a:prstGeom prst="rect">
            <a:avLst/>
          </a:prstGeom>
        </p:spPr>
        <p:txBody>
          <a:bodyPr wrap="square">
            <a:spAutoFit/>
          </a:bodyPr>
          <a:lstStyle/>
          <a:p>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"The sum is "</a:t>
            </a:r>
            <a:r>
              <a:rPr lang="en-US" altLang="el-GR" sz="2000" dirty="0">
                <a:solidFill>
                  <a:srgbClr val="000000"/>
                </a:solidFill>
                <a:cs typeface="Times New Roman" pitchFamily="18" charset="0"/>
              </a:rPr>
              <a:t> + sum, </a:t>
            </a:r>
          </a:p>
          <a:p>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 "Sum Even Integers from 2 to 100"</a:t>
            </a:r>
            <a:r>
              <a:rPr lang="en-US" altLang="el-GR" sz="2000" dirty="0">
                <a:solidFill>
                  <a:srgbClr val="000000"/>
                </a:solidFill>
                <a:cs typeface="Times New Roman" pitchFamily="18" charset="0"/>
              </a:rPr>
              <a:t>,</a:t>
            </a:r>
          </a:p>
          <a:p>
            <a:r>
              <a:rPr lang="en-US" altLang="el-GR" sz="2000" u="sng" dirty="0">
                <a:solidFill>
                  <a:srgbClr val="5F5F5F"/>
                </a:solidFill>
                <a:cs typeface="Times New Roman" pitchFamily="18" charset="0"/>
              </a:rPr>
              <a:t>18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a:t>
            </a:r>
          </a:p>
          <a:p>
            <a:r>
              <a:rPr lang="en-US" altLang="el-GR" sz="2000" u="sng" dirty="0">
                <a:solidFill>
                  <a:srgbClr val="5F5F5F"/>
                </a:solidFill>
                <a:cs typeface="Times New Roman" pitchFamily="18" charset="0"/>
              </a:rPr>
              <a:t>19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23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Sum</a:t>
            </a:r>
          </a:p>
        </p:txBody>
      </p:sp>
      <p:sp>
        <p:nvSpPr>
          <p:cNvPr id="45" name="Text Box 31" descr="."/>
          <p:cNvSpPr txBox="1">
            <a:spLocks noChangeArrowheads="1"/>
          </p:cNvSpPr>
          <p:nvPr/>
        </p:nvSpPr>
        <p:spPr bwMode="auto">
          <a:xfrm>
            <a:off x="3491880" y="1412776"/>
            <a:ext cx="3754746"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Το περιεχόμενο που θα εμφανίσει</a:t>
            </a:r>
            <a:endParaRPr lang="en-US" altLang="el-GR" sz="2000" dirty="0">
              <a:solidFill>
                <a:srgbClr val="000000"/>
              </a:solidFill>
              <a:latin typeface="+mn-lt"/>
              <a:cs typeface="Times New Roman" pitchFamily="18" charset="0"/>
            </a:endParaRPr>
          </a:p>
        </p:txBody>
      </p:sp>
      <p:sp>
        <p:nvSpPr>
          <p:cNvPr id="46" name="Line 32" descr="."/>
          <p:cNvSpPr>
            <a:spLocks noChangeShapeType="1"/>
          </p:cNvSpPr>
          <p:nvPr/>
        </p:nvSpPr>
        <p:spPr bwMode="auto">
          <a:xfrm flipH="1">
            <a:off x="3923680" y="1758851"/>
            <a:ext cx="30480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47" name="Text Box 34" descr="."/>
          <p:cNvSpPr txBox="1">
            <a:spLocks noChangeArrowheads="1"/>
          </p:cNvSpPr>
          <p:nvPr/>
        </p:nvSpPr>
        <p:spPr bwMode="auto">
          <a:xfrm>
            <a:off x="5866312" y="2038290"/>
            <a:ext cx="2760628"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Ο τίτλος του παραθύρου</a:t>
            </a:r>
            <a:endParaRPr lang="en-US" altLang="el-GR" sz="2000" dirty="0">
              <a:solidFill>
                <a:srgbClr val="000000"/>
              </a:solidFill>
              <a:latin typeface="+mn-lt"/>
              <a:cs typeface="Times New Roman" pitchFamily="18" charset="0"/>
            </a:endParaRPr>
          </a:p>
        </p:txBody>
      </p:sp>
      <p:sp>
        <p:nvSpPr>
          <p:cNvPr id="48" name="Line 35" descr="."/>
          <p:cNvSpPr>
            <a:spLocks noChangeShapeType="1"/>
          </p:cNvSpPr>
          <p:nvPr/>
        </p:nvSpPr>
        <p:spPr bwMode="auto">
          <a:xfrm flipH="1">
            <a:off x="4076080" y="2238345"/>
            <a:ext cx="1790232" cy="2000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49" name="Text Box 16" descr="."/>
          <p:cNvSpPr txBox="1">
            <a:spLocks noChangeArrowheads="1"/>
          </p:cNvSpPr>
          <p:nvPr/>
        </p:nvSpPr>
        <p:spPr bwMode="auto">
          <a:xfrm>
            <a:off x="5724128" y="2682815"/>
            <a:ext cx="2630848"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Επιλογή του</a:t>
            </a:r>
            <a:r>
              <a:rPr lang="en-US" altLang="el-GR" sz="2000" dirty="0">
                <a:solidFill>
                  <a:srgbClr val="000000"/>
                </a:solidFill>
                <a:latin typeface="+mn-lt"/>
                <a:cs typeface="Times New Roman" pitchFamily="18" charset="0"/>
              </a:rPr>
              <a:t> </a:t>
            </a:r>
            <a:r>
              <a:rPr lang="en-US" altLang="el-GR" sz="2000" b="1" dirty="0">
                <a:solidFill>
                  <a:srgbClr val="000000"/>
                </a:solidFill>
                <a:latin typeface="+mn-lt"/>
                <a:cs typeface="Times New Roman" pitchFamily="18" charset="0"/>
              </a:rPr>
              <a:t>OK</a:t>
            </a:r>
            <a:r>
              <a:rPr lang="en-US" altLang="el-GR" sz="2000" dirty="0">
                <a:solidFill>
                  <a:srgbClr val="000000"/>
                </a:solidFill>
                <a:latin typeface="+mn-lt"/>
                <a:cs typeface="Times New Roman" pitchFamily="18" charset="0"/>
              </a:rPr>
              <a:t> button</a:t>
            </a:r>
          </a:p>
        </p:txBody>
      </p:sp>
      <p:sp>
        <p:nvSpPr>
          <p:cNvPr id="50" name="Line 17" descr="."/>
          <p:cNvSpPr>
            <a:spLocks noChangeShapeType="1"/>
          </p:cNvSpPr>
          <p:nvPr/>
        </p:nvSpPr>
        <p:spPr bwMode="auto">
          <a:xfrm flipH="1">
            <a:off x="4808338" y="2882871"/>
            <a:ext cx="91578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1" name="Text Box 19" descr="."/>
          <p:cNvSpPr txBox="1">
            <a:spLocks noChangeArrowheads="1"/>
          </p:cNvSpPr>
          <p:nvPr/>
        </p:nvSpPr>
        <p:spPr bwMode="auto">
          <a:xfrm>
            <a:off x="5594350" y="3524250"/>
            <a:ext cx="2682875" cy="70788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Επιλέγουμε</a:t>
            </a:r>
            <a:r>
              <a:rPr lang="en-US" altLang="el-GR" sz="2000" dirty="0">
                <a:solidFill>
                  <a:srgbClr val="000000"/>
                </a:solidFill>
                <a:latin typeface="+mn-lt"/>
                <a:cs typeface="Times New Roman" pitchFamily="18" charset="0"/>
              </a:rPr>
              <a:t> </a:t>
            </a:r>
            <a:r>
              <a:rPr lang="el-GR" altLang="el-GR" sz="2000" dirty="0">
                <a:solidFill>
                  <a:srgbClr val="000000"/>
                </a:solidFill>
                <a:latin typeface="+mn-lt"/>
                <a:cs typeface="Times New Roman" pitchFamily="18" charset="0"/>
              </a:rPr>
              <a:t>το εικονίδιο </a:t>
            </a:r>
            <a:r>
              <a:rPr lang="en-US" altLang="el-GR" sz="2000" dirty="0">
                <a:solidFill>
                  <a:srgbClr val="000000"/>
                </a:solidFill>
                <a:latin typeface="+mn-lt"/>
                <a:cs typeface="Times New Roman" pitchFamily="18" charset="0"/>
              </a:rPr>
              <a:t>information icon</a:t>
            </a:r>
          </a:p>
        </p:txBody>
      </p:sp>
      <p:sp>
        <p:nvSpPr>
          <p:cNvPr id="52" name="Line 20" descr="."/>
          <p:cNvSpPr>
            <a:spLocks noChangeShapeType="1"/>
          </p:cNvSpPr>
          <p:nvPr/>
        </p:nvSpPr>
        <p:spPr bwMode="auto">
          <a:xfrm flipH="1" flipV="1">
            <a:off x="4800600" y="3257550"/>
            <a:ext cx="793750" cy="606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3"/>
            </p:custDataLst>
          </p:nvPr>
        </p:nvSpPr>
        <p:spPr>
          <a:xfrm>
            <a:off x="457200" y="-99392"/>
            <a:ext cx="8229600" cy="1296144"/>
          </a:xfrm>
        </p:spPr>
        <p:txBody>
          <a:bodyPr>
            <a:noAutofit/>
          </a:bodyPr>
          <a:lstStyle/>
          <a:p>
            <a:r>
              <a:rPr lang="en-US" altLang="el-GR" u="sng" dirty="0" err="1">
                <a:solidFill>
                  <a:schemeClr val="tx2"/>
                </a:solidFill>
              </a:rPr>
              <a:t>MessageBox</a:t>
            </a:r>
            <a:r>
              <a:rPr lang="en-US" altLang="el-GR" u="sng" dirty="0">
                <a:solidFill>
                  <a:schemeClr val="tx2"/>
                </a:solidFill>
              </a:rPr>
              <a:t> Buttons</a:t>
            </a:r>
            <a:endParaRPr lang="en-US" altLang="el-GR" u="sng" dirty="0">
              <a:solidFill>
                <a:schemeClr val="tx2"/>
              </a:solidFill>
              <a:latin typeface="+mn-lt"/>
            </a:endParaRPr>
          </a:p>
        </p:txBody>
      </p:sp>
      <p:graphicFrame>
        <p:nvGraphicFramePr>
          <p:cNvPr id="2" name="Αντικείμενο 1" descr="Πίνακας επεξήγησης των Message Box Buttons."/>
          <p:cNvGraphicFramePr>
            <a:graphicFrameLocks/>
          </p:cNvGraphicFramePr>
          <p:nvPr>
            <p:extLst>
              <p:ext uri="{D42A27DB-BD31-4B8C-83A1-F6EECF244321}">
                <p14:modId xmlns:p14="http://schemas.microsoft.com/office/powerpoint/2010/main" val="3510892457"/>
              </p:ext>
            </p:extLst>
          </p:nvPr>
        </p:nvGraphicFramePr>
        <p:xfrm>
          <a:off x="1179513" y="1127720"/>
          <a:ext cx="6707187" cy="5181600"/>
        </p:xfrm>
        <a:graphic>
          <a:graphicData uri="http://schemas.openxmlformats.org/presentationml/2006/ole">
            <mc:AlternateContent xmlns:mc="http://schemas.openxmlformats.org/markup-compatibility/2006">
              <mc:Choice xmlns:v="urn:schemas-microsoft-com:vml" Requires="v">
                <p:oleObj spid="_x0000_s2069" name="Document" r:id="rId6" imgW="5421938" imgH="4188289" progId="Word.Document.8">
                  <p:embed/>
                </p:oleObj>
              </mc:Choice>
              <mc:Fallback>
                <p:oleObj name="Document" r:id="rId6" imgW="5421938" imgH="4188289"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9513" y="1127720"/>
                        <a:ext cx="6707187"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99392"/>
            <a:ext cx="8229600" cy="1296144"/>
          </a:xfrm>
        </p:spPr>
        <p:txBody>
          <a:bodyPr>
            <a:noAutofit/>
          </a:bodyPr>
          <a:lstStyle/>
          <a:p>
            <a:pPr marL="342900" indent="-342900">
              <a:spcBef>
                <a:spcPct val="20000"/>
              </a:spcBef>
              <a:defRPr/>
            </a:pPr>
            <a:r>
              <a:rPr lang="en-US" altLang="el-GR" u="sng" dirty="0" err="1" smtClean="0">
                <a:solidFill>
                  <a:schemeClr val="tx2"/>
                </a:solidFill>
              </a:rPr>
              <a:t>MessageBox</a:t>
            </a:r>
            <a:r>
              <a:rPr lang="en-US" altLang="el-GR" u="sng" dirty="0" smtClean="0">
                <a:solidFill>
                  <a:schemeClr val="tx2"/>
                </a:solidFill>
              </a:rPr>
              <a:t> Icons</a:t>
            </a:r>
            <a:endParaRPr lang="en-US" u="sng" dirty="0">
              <a:solidFill>
                <a:schemeClr val="tx2"/>
              </a:solidFill>
              <a:latin typeface="+mn-lt"/>
            </a:endParaRPr>
          </a:p>
        </p:txBody>
      </p:sp>
      <p:graphicFrame>
        <p:nvGraphicFramePr>
          <p:cNvPr id="2" name="Αντικείμενο 1" descr="Πίνακας επεξήγησης των Message Box Icons."/>
          <p:cNvGraphicFramePr>
            <a:graphicFrameLocks/>
          </p:cNvGraphicFramePr>
          <p:nvPr>
            <p:extLst>
              <p:ext uri="{D42A27DB-BD31-4B8C-83A1-F6EECF244321}">
                <p14:modId xmlns:p14="http://schemas.microsoft.com/office/powerpoint/2010/main" val="1514568218"/>
              </p:ext>
            </p:extLst>
          </p:nvPr>
        </p:nvGraphicFramePr>
        <p:xfrm>
          <a:off x="952500" y="1268760"/>
          <a:ext cx="7086600" cy="4724400"/>
        </p:xfrm>
        <a:graphic>
          <a:graphicData uri="http://schemas.openxmlformats.org/presentationml/2006/ole">
            <mc:AlternateContent xmlns:mc="http://schemas.openxmlformats.org/markup-compatibility/2006">
              <mc:Choice xmlns:v="urn:schemas-microsoft-com:vml" Requires="v">
                <p:oleObj spid="_x0000_s3093" name="Document" r:id="rId6" imgW="6091962" imgH="4060821" progId="Word.Document.8">
                  <p:embed/>
                </p:oleObj>
              </mc:Choice>
              <mc:Fallback>
                <p:oleObj name="Document" r:id="rId6" imgW="6091962" imgH="4060821"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 y="1268760"/>
                        <a:ext cx="70866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altLang="el-GR" u="sng" dirty="0" smtClean="0">
                <a:solidFill>
                  <a:schemeClr val="tx2"/>
                </a:solidFill>
              </a:rPr>
              <a:t>….. (1 από 3)</a:t>
            </a:r>
            <a:endParaRPr lang="el-GR" u="sng" dirty="0">
              <a:solidFill>
                <a:schemeClr val="tx2"/>
              </a:solidFill>
            </a:endParaRPr>
          </a:p>
        </p:txBody>
      </p:sp>
      <p:sp>
        <p:nvSpPr>
          <p:cNvPr id="3" name="Ορθογώνιο 2" descr="// Interest τελεία cs,&#10;// Calculating compound interest, using MessageBox and Pow.&#10;    &#10;using System,&#10;using System τελεία Windows τελεία Forms,&#10;   &#10;class Interest,&#10;άγκιστρο,&#10;static void Main, string[] args,&#10;άγκιστρο,&#10;decimal amount, principal ίσο με  decimal  1000.00, &#10;double rate ίσο με  τελεία 05,&#10;string output,&#10;  &#10;output ίσο με Year \ t Amount on deposit \ n, (σχόλιο: Loops through 10 times starting at 1 and ending at 10, adding 1 to the counter (year) each time).&#10;           &#10;for int year ίσο με 1, year μικρότερο ή ίσο του 10, year++,&#10;άγκιστρο,&#10;"/>
          <p:cNvSpPr/>
          <p:nvPr>
            <p:custDataLst>
              <p:tags r:id="rId2"/>
            </p:custDataLst>
          </p:nvPr>
        </p:nvSpPr>
        <p:spPr>
          <a:xfrm>
            <a:off x="467544" y="1158999"/>
            <a:ext cx="8219256" cy="5078313"/>
          </a:xfrm>
          <a:prstGeom prst="rect">
            <a:avLst/>
          </a:prstGeom>
        </p:spPr>
        <p:txBody>
          <a:bodyPr wrap="square">
            <a:spAutoFit/>
          </a:bodyPr>
          <a:lstStyle/>
          <a:p>
            <a:pPr marL="228600" indent="-228600">
              <a:lnSpc>
                <a:spcPct val="90000"/>
              </a:lnSpc>
            </a:pPr>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Interest.cs</a:t>
            </a:r>
            <a:endParaRPr lang="en-US" altLang="el-GR" sz="2000" dirty="0">
              <a:solidFill>
                <a:schemeClr val="accent5">
                  <a:lumMod val="75000"/>
                </a:schemeClr>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Calculating compound interest, using </a:t>
            </a:r>
            <a:r>
              <a:rPr lang="en-US" altLang="el-GR" sz="2000" dirty="0" err="1">
                <a:solidFill>
                  <a:schemeClr val="accent5">
                    <a:lumMod val="75000"/>
                  </a:schemeClr>
                </a:solidFill>
                <a:cs typeface="Courier New" pitchFamily="49" charset="0"/>
              </a:rPr>
              <a:t>MessageBox</a:t>
            </a:r>
            <a:r>
              <a:rPr lang="en-US" altLang="el-GR" sz="2000" dirty="0">
                <a:solidFill>
                  <a:schemeClr val="accent5">
                    <a:lumMod val="75000"/>
                  </a:schemeClr>
                </a:solidFill>
                <a:cs typeface="Courier New" pitchFamily="49" charset="0"/>
              </a:rPr>
              <a:t> and </a:t>
            </a:r>
            <a:r>
              <a:rPr lang="en-US" altLang="el-GR" sz="2000" dirty="0" err="1">
                <a:solidFill>
                  <a:schemeClr val="accent5">
                    <a:lumMod val="75000"/>
                  </a:schemeClr>
                </a:solidFill>
                <a:cs typeface="Courier New" pitchFamily="49" charset="0"/>
              </a:rPr>
              <a:t>Pow</a:t>
            </a:r>
            <a:r>
              <a:rPr lang="en-US" altLang="el-GR" sz="2000" dirty="0">
                <a:solidFill>
                  <a:schemeClr val="accent5">
                    <a:lumMod val="75000"/>
                  </a:schemeClr>
                </a:solidFill>
                <a:cs typeface="Courier New" pitchFamily="49" charset="0"/>
              </a:rPr>
              <a:t>.</a:t>
            </a:r>
            <a:endParaRPr lang="en-US" altLang="el-GR" sz="2000" dirty="0">
              <a:solidFill>
                <a:schemeClr val="accent5">
                  <a:lumMod val="75000"/>
                </a:schemeClr>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pPr marL="228600" indent="-228600">
              <a:lnSpc>
                <a:spcPct val="90000"/>
              </a:lnSpc>
            </a:pPr>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System.Windows.Forms</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Interest</a:t>
            </a:r>
          </a:p>
          <a:p>
            <a:pPr marL="228600" indent="-228600">
              <a:lnSpc>
                <a:spcPct val="90000"/>
              </a:lnSpc>
            </a:pPr>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decimal</a:t>
            </a:r>
            <a:r>
              <a:rPr lang="en-US" altLang="el-GR" sz="2000" dirty="0">
                <a:solidFill>
                  <a:srgbClr val="000000"/>
                </a:solidFill>
                <a:cs typeface="Times New Roman" pitchFamily="18" charset="0"/>
              </a:rPr>
              <a:t> amount, principal = ( </a:t>
            </a:r>
            <a:r>
              <a:rPr lang="en-US" altLang="el-GR" sz="2000" dirty="0">
                <a:solidFill>
                  <a:srgbClr val="275AFF"/>
                </a:solidFill>
                <a:cs typeface="Courier New" pitchFamily="49" charset="0"/>
              </a:rPr>
              <a:t>decimal</a:t>
            </a:r>
            <a:r>
              <a:rPr lang="en-US" altLang="el-GR" sz="2000" dirty="0">
                <a:solidFill>
                  <a:srgbClr val="000000"/>
                </a:solidFill>
                <a:cs typeface="Times New Roman" pitchFamily="18" charset="0"/>
              </a:rPr>
              <a:t> ) </a:t>
            </a:r>
            <a:r>
              <a:rPr lang="en-US" altLang="el-GR" sz="2000" dirty="0">
                <a:solidFill>
                  <a:srgbClr val="4DA6FF"/>
                </a:solidFill>
                <a:cs typeface="Courier New" pitchFamily="49" charset="0"/>
              </a:rPr>
              <a:t>1000.00</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double</a:t>
            </a:r>
            <a:r>
              <a:rPr lang="en-US" altLang="el-GR" sz="2000" dirty="0">
                <a:solidFill>
                  <a:srgbClr val="000000"/>
                </a:solidFill>
                <a:cs typeface="Times New Roman" pitchFamily="18" charset="0"/>
              </a:rPr>
              <a:t> rate = </a:t>
            </a:r>
            <a:r>
              <a:rPr lang="en-US" altLang="el-GR" sz="2000" dirty="0">
                <a:solidFill>
                  <a:srgbClr val="4DA6FF"/>
                </a:solidFill>
                <a:cs typeface="Courier New" pitchFamily="49" charset="0"/>
              </a:rPr>
              <a:t>.05</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output;</a:t>
            </a:r>
          </a:p>
          <a:p>
            <a:pPr marL="228600" indent="-228600">
              <a:lnSpc>
                <a:spcPct val="90000"/>
              </a:lnSpc>
            </a:pPr>
            <a:r>
              <a:rPr lang="en-US" altLang="el-GR" sz="2000" dirty="0">
                <a:solidFill>
                  <a:srgbClr val="5F5F5F"/>
                </a:solidFill>
                <a:cs typeface="Times New Roman" pitchFamily="18" charset="0"/>
              </a:rPr>
              <a:t>14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15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"Year\</a:t>
            </a:r>
            <a:r>
              <a:rPr lang="en-US" altLang="el-GR" sz="2000" dirty="0" err="1">
                <a:solidFill>
                  <a:srgbClr val="4DA6FF"/>
                </a:solidFill>
                <a:cs typeface="Courier New" pitchFamily="49" charset="0"/>
              </a:rPr>
              <a:t>tAmount</a:t>
            </a:r>
            <a:r>
              <a:rPr lang="en-US" altLang="el-GR" sz="2000" dirty="0">
                <a:solidFill>
                  <a:srgbClr val="4DA6FF"/>
                </a:solidFill>
                <a:cs typeface="Courier New" pitchFamily="49" charset="0"/>
              </a:rPr>
              <a:t> on deposit\n"</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16   </a:t>
            </a:r>
            <a:r>
              <a:rPr lang="en-US" altLang="el-GR" sz="2000" dirty="0">
                <a:solidFill>
                  <a:srgbClr val="000000"/>
                </a:solidFill>
                <a:cs typeface="Times New Roman" pitchFamily="18" charset="0"/>
              </a:rPr>
              <a:t>        </a:t>
            </a:r>
          </a:p>
          <a:p>
            <a:pPr marL="228600" indent="-228600">
              <a:lnSpc>
                <a:spcPct val="90000"/>
              </a:lnSpc>
            </a:pPr>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year =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year &lt;= </a:t>
            </a:r>
            <a:r>
              <a:rPr lang="en-US" altLang="el-GR" sz="2000" dirty="0">
                <a:solidFill>
                  <a:srgbClr val="4DA6FF"/>
                </a:solidFill>
                <a:cs typeface="Courier New" pitchFamily="49" charset="0"/>
              </a:rPr>
              <a:t>10</a:t>
            </a:r>
            <a:r>
              <a:rPr lang="en-US" altLang="el-GR" sz="2000" dirty="0">
                <a:solidFill>
                  <a:srgbClr val="000000"/>
                </a:solidFill>
                <a:cs typeface="Times New Roman" pitchFamily="18" charset="0"/>
              </a:rPr>
              <a:t>; year++ )</a:t>
            </a:r>
          </a:p>
          <a:p>
            <a:pPr marL="228600" indent="-228600">
              <a:lnSpc>
                <a:spcPct val="90000"/>
              </a:lnSpc>
            </a:pPr>
            <a:r>
              <a:rPr lang="en-US" altLang="el-GR" sz="2000" dirty="0">
                <a:solidFill>
                  <a:srgbClr val="5F5F5F"/>
                </a:solidFill>
                <a:cs typeface="Times New Roman" pitchFamily="18" charset="0"/>
              </a:rPr>
              <a:t>18   </a:t>
            </a:r>
            <a:r>
              <a:rPr lang="en-US" altLang="el-GR" sz="2000" dirty="0">
                <a:solidFill>
                  <a:srgbClr val="000000"/>
                </a:solidFill>
                <a:cs typeface="Times New Roman" pitchFamily="18" charset="0"/>
              </a:rPr>
              <a:t>      {</a:t>
            </a:r>
          </a:p>
        </p:txBody>
      </p:sp>
      <p:sp>
        <p:nvSpPr>
          <p:cNvPr id="10" name="Text Box 8" descr="."/>
          <p:cNvSpPr txBox="1">
            <a:spLocks noChangeArrowheads="1"/>
          </p:cNvSpPr>
          <p:nvPr>
            <p:custDataLst>
              <p:tags r:id="rId3"/>
            </p:custDataLst>
          </p:nvPr>
        </p:nvSpPr>
        <p:spPr bwMode="auto">
          <a:xfrm>
            <a:off x="5950719" y="4365104"/>
            <a:ext cx="2708275" cy="1631216"/>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Loops through 10 times starting at 1 and ending at 10, adding 1 to the counter (year) each time</a:t>
            </a:r>
          </a:p>
        </p:txBody>
      </p:sp>
      <p:sp>
        <p:nvSpPr>
          <p:cNvPr id="11" name="Line 9" descr="."/>
          <p:cNvSpPr>
            <a:spLocks noChangeShapeType="1"/>
          </p:cNvSpPr>
          <p:nvPr/>
        </p:nvSpPr>
        <p:spPr bwMode="auto">
          <a:xfrm flipH="1" flipV="1">
            <a:off x="2843808" y="5013176"/>
            <a:ext cx="310691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a:bodyPr>
          <a:lstStyle/>
          <a:p>
            <a:r>
              <a:rPr lang="el-GR" altLang="el-GR" u="sng" dirty="0">
                <a:solidFill>
                  <a:schemeClr val="tx2"/>
                </a:solidFill>
              </a:rPr>
              <a:t>….. </a:t>
            </a:r>
            <a:r>
              <a:rPr lang="el-GR" altLang="el-GR" u="sng" dirty="0" smtClean="0">
                <a:solidFill>
                  <a:schemeClr val="tx2"/>
                </a:solidFill>
              </a:rPr>
              <a:t>(2 </a:t>
            </a:r>
            <a:r>
              <a:rPr lang="el-GR" altLang="el-GR" u="sng" dirty="0">
                <a:solidFill>
                  <a:schemeClr val="tx2"/>
                </a:solidFill>
              </a:rPr>
              <a:t>από 3)</a:t>
            </a:r>
            <a:endParaRPr lang="el-GR" u="sng" dirty="0">
              <a:solidFill>
                <a:schemeClr val="tx2"/>
              </a:solidFill>
            </a:endParaRPr>
          </a:p>
        </p:txBody>
      </p:sp>
      <p:sp>
        <p:nvSpPr>
          <p:cNvPr id="3" name="Ορθογώνιο 2" descr="amount ίσο με principal *,&#10; decimal Math τελεία Pow,  1.0 σύν rate, year,&#10;            &#10;output += year σύν. \ t σύν, (σχόλιο: Insert a Tab).&#10;String τελεία Format, {0 άνω κάτω τελεία C, amount σύν \ n, (σχόλιο: Formats amount to have a currency formatting ($0.00)).&#10; άγκιστρο,&#10;   &#10;Message Box τελεία Show, output, &#10;Compound Interest, &#10;Message Box Buttons τελεία OK,     &#10;Message Box Icon τελεία Information, (σχόλιο: Shows a message box that displays the output with a title of “Compound Interest” has an OK button and an information icon).&#10;   &#10;άγκιστρο, // end method Main,&#10;   &#10;άγκιστρο, // end class Interest.&#10;"/>
          <p:cNvSpPr/>
          <p:nvPr>
            <p:custDataLst>
              <p:tags r:id="rId2"/>
            </p:custDataLst>
          </p:nvPr>
        </p:nvSpPr>
        <p:spPr>
          <a:xfrm>
            <a:off x="467544" y="1139143"/>
            <a:ext cx="8219256" cy="4247317"/>
          </a:xfrm>
          <a:prstGeom prst="rect">
            <a:avLst/>
          </a:prstGeom>
        </p:spPr>
        <p:txBody>
          <a:bodyPr wrap="square">
            <a:spAutoFit/>
          </a:bodyPr>
          <a:lstStyle/>
          <a:p>
            <a:pPr marL="228600" indent="-228600">
              <a:lnSpc>
                <a:spcPct val="90000"/>
              </a:lnSpc>
            </a:pPr>
            <a:r>
              <a:rPr lang="en-US" altLang="el-GR" sz="2000" dirty="0">
                <a:solidFill>
                  <a:srgbClr val="5F5F5F"/>
                </a:solidFill>
                <a:cs typeface="Times New Roman" pitchFamily="18" charset="0"/>
              </a:rPr>
              <a:t>19   </a:t>
            </a:r>
            <a:r>
              <a:rPr lang="en-US" altLang="el-GR" sz="2000" dirty="0">
                <a:solidFill>
                  <a:srgbClr val="000000"/>
                </a:solidFill>
                <a:cs typeface="Times New Roman" pitchFamily="18" charset="0"/>
              </a:rPr>
              <a:t>         amount = principal *</a:t>
            </a:r>
          </a:p>
          <a:p>
            <a:pPr marL="228600" indent="-228600">
              <a:lnSpc>
                <a:spcPct val="90000"/>
              </a:lnSpc>
            </a:pPr>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decimal</a:t>
            </a:r>
            <a:r>
              <a:rPr lang="en-US" altLang="el-GR" sz="2000" dirty="0">
                <a:solidFill>
                  <a:srgbClr val="000000"/>
                </a:solidFill>
                <a:cs typeface="Times New Roman" pitchFamily="18" charset="0"/>
              </a:rPr>
              <a:t> ) </a:t>
            </a:r>
            <a:r>
              <a:rPr lang="en-US" altLang="el-GR" sz="2000" dirty="0" err="1">
                <a:solidFill>
                  <a:schemeClr val="accent4">
                    <a:lumMod val="75000"/>
                  </a:schemeClr>
                </a:solidFill>
                <a:cs typeface="Times New Roman" pitchFamily="18" charset="0"/>
              </a:rPr>
              <a:t>Math.Pow</a:t>
            </a:r>
            <a:r>
              <a:rPr lang="en-US" altLang="el-GR" sz="2000" dirty="0">
                <a:solidFill>
                  <a:schemeClr val="accent4">
                    <a:lumMod val="75000"/>
                  </a:schemeClr>
                </a:solidFill>
                <a:cs typeface="Times New Roman" pitchFamily="18" charset="0"/>
              </a:rPr>
              <a:t>( </a:t>
            </a:r>
            <a:r>
              <a:rPr lang="en-US" altLang="el-GR" sz="2000" dirty="0">
                <a:solidFill>
                  <a:schemeClr val="accent4">
                    <a:lumMod val="75000"/>
                  </a:schemeClr>
                </a:solidFill>
                <a:cs typeface="Courier New" pitchFamily="49" charset="0"/>
              </a:rPr>
              <a:t>1.0 </a:t>
            </a:r>
            <a:r>
              <a:rPr lang="en-US" altLang="el-GR" sz="2000" dirty="0">
                <a:solidFill>
                  <a:schemeClr val="accent4">
                    <a:lumMod val="75000"/>
                  </a:schemeClr>
                </a:solidFill>
                <a:cs typeface="Times New Roman" pitchFamily="18" charset="0"/>
              </a:rPr>
              <a:t>+ rate, year )</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a:t>
            </a:r>
          </a:p>
          <a:p>
            <a:pPr marL="228600" indent="-228600">
              <a:lnSpc>
                <a:spcPct val="90000"/>
              </a:lnSpc>
            </a:pPr>
            <a:r>
              <a:rPr lang="en-US" altLang="el-GR" sz="2000" u="sng" dirty="0">
                <a:solidFill>
                  <a:srgbClr val="5F5F5F"/>
                </a:solidFill>
                <a:cs typeface="Times New Roman" pitchFamily="18" charset="0"/>
              </a:rPr>
              <a:t>22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output += year + </a:t>
            </a:r>
            <a:r>
              <a:rPr lang="en-US" altLang="el-GR" sz="2000" dirty="0">
                <a:solidFill>
                  <a:srgbClr val="4DA6FF"/>
                </a:solidFill>
                <a:cs typeface="Courier New" pitchFamily="49" charset="0"/>
              </a:rPr>
              <a:t>"\t"</a:t>
            </a:r>
            <a:r>
              <a:rPr lang="en-US" altLang="el-GR" sz="2000" dirty="0">
                <a:solidFill>
                  <a:srgbClr val="000000"/>
                </a:solidFill>
                <a:cs typeface="Times New Roman" pitchFamily="18" charset="0"/>
              </a:rPr>
              <a:t> + </a:t>
            </a:r>
          </a:p>
          <a:p>
            <a:pPr marL="228600" indent="-228600">
              <a:lnSpc>
                <a:spcPct val="90000"/>
              </a:lnSpc>
            </a:pPr>
            <a:r>
              <a:rPr lang="en-US" altLang="el-GR" sz="2000" u="sng" dirty="0">
                <a:solidFill>
                  <a:srgbClr val="5F5F5F"/>
                </a:solidFill>
                <a:cs typeface="Times New Roman" pitchFamily="18" charset="0"/>
              </a:rPr>
              <a:t>23</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chemeClr val="accent4">
                    <a:lumMod val="75000"/>
                  </a:schemeClr>
                </a:solidFill>
                <a:cs typeface="Times New Roman" pitchFamily="18" charset="0"/>
              </a:rPr>
              <a:t>String.Format</a:t>
            </a:r>
            <a:r>
              <a:rPr lang="en-US" altLang="el-GR" sz="2000" dirty="0">
                <a:solidFill>
                  <a:schemeClr val="accent4">
                    <a:lumMod val="75000"/>
                  </a:schemeClr>
                </a:solidFill>
                <a:cs typeface="Times New Roman" pitchFamily="18" charset="0"/>
              </a:rPr>
              <a:t>( </a:t>
            </a:r>
            <a:r>
              <a:rPr lang="en-US" altLang="el-GR" sz="2000" dirty="0">
                <a:solidFill>
                  <a:schemeClr val="accent4">
                    <a:lumMod val="75000"/>
                  </a:schemeClr>
                </a:solidFill>
                <a:cs typeface="Courier New" pitchFamily="49" charset="0"/>
              </a:rPr>
              <a:t>"{0:C}"</a:t>
            </a:r>
            <a:r>
              <a:rPr lang="en-US" altLang="el-GR" sz="2000" dirty="0">
                <a:solidFill>
                  <a:schemeClr val="accent4">
                    <a:lumMod val="75000"/>
                  </a:schemeClr>
                </a:solidFill>
                <a:cs typeface="Times New Roman" pitchFamily="18" charset="0"/>
              </a:rPr>
              <a:t>, amount )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a:solidFill>
                  <a:srgbClr val="000000"/>
                </a:solidFill>
                <a:cs typeface="Times New Roman" pitchFamily="18" charset="0"/>
              </a:rPr>
              <a:t>;</a:t>
            </a:r>
          </a:p>
          <a:p>
            <a:pPr marL="228600" indent="-228600">
              <a:lnSpc>
                <a:spcPct val="90000"/>
              </a:lnSpc>
            </a:pPr>
            <a:r>
              <a:rPr lang="en-US" altLang="el-GR" sz="2000" dirty="0">
                <a:solidFill>
                  <a:srgbClr val="5F5F5F"/>
                </a:solidFill>
                <a:cs typeface="Times New Roman" pitchFamily="18" charset="0"/>
              </a:rPr>
              <a:t>24   </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pPr marL="228600" indent="-228600">
              <a:lnSpc>
                <a:spcPct val="90000"/>
              </a:lnSpc>
              <a:buFontTx/>
              <a:buAutoNum type="arabicPlain" startAt="26"/>
            </a:pP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MessageBox.Show</a:t>
            </a:r>
            <a:r>
              <a:rPr lang="en-US" altLang="el-GR" sz="2000" dirty="0">
                <a:solidFill>
                  <a:srgbClr val="000000"/>
                </a:solidFill>
                <a:cs typeface="Times New Roman" pitchFamily="18" charset="0"/>
              </a:rPr>
              <a:t>( output, </a:t>
            </a:r>
          </a:p>
          <a:p>
            <a:pPr marL="228600" indent="-228600">
              <a:lnSpc>
                <a:spcPct val="90000"/>
              </a:lnSpc>
              <a:buFontTx/>
              <a:buAutoNum type="arabicPlain" startAt="26"/>
            </a:pPr>
            <a:r>
              <a:rPr lang="en-US" altLang="el-GR" sz="2000" dirty="0">
                <a:solidFill>
                  <a:srgbClr val="4DA6FF"/>
                </a:solidFill>
                <a:cs typeface="Courier New" pitchFamily="49" charset="0"/>
              </a:rPr>
              <a:t>                          "Compound Interest"</a:t>
            </a:r>
            <a:r>
              <a:rPr lang="en-US" altLang="el-GR" sz="2000" dirty="0">
                <a:solidFill>
                  <a:srgbClr val="000000"/>
                </a:solidFill>
                <a:cs typeface="Times New Roman" pitchFamily="18" charset="0"/>
              </a:rPr>
              <a:t>, </a:t>
            </a:r>
          </a:p>
          <a:p>
            <a:pPr marL="228600" indent="-228600">
              <a:lnSpc>
                <a:spcPct val="90000"/>
              </a:lnSpc>
              <a:buFontTx/>
              <a:buAutoNum type="arabicPlain" startAt="27"/>
            </a:pP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MessageBoxButtons.</a:t>
            </a:r>
            <a:r>
              <a:rPr lang="en-US" altLang="el-GR" sz="2000" dirty="0" err="1">
                <a:solidFill>
                  <a:srgbClr val="4DA6FF"/>
                </a:solidFill>
                <a:cs typeface="Courier New" pitchFamily="49" charset="0"/>
              </a:rPr>
              <a:t>OK</a:t>
            </a:r>
            <a:r>
              <a:rPr lang="en-US" altLang="el-GR" sz="2000" dirty="0">
                <a:solidFill>
                  <a:srgbClr val="000000"/>
                </a:solidFill>
                <a:cs typeface="Times New Roman" pitchFamily="18" charset="0"/>
              </a:rPr>
              <a:t>,     </a:t>
            </a:r>
          </a:p>
          <a:p>
            <a:pPr marL="228600" indent="-228600">
              <a:lnSpc>
                <a:spcPct val="90000"/>
              </a:lnSpc>
              <a:buFontTx/>
              <a:buAutoNum type="arabicPlain" startAt="27"/>
            </a:pP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MessageBoxIcon.</a:t>
            </a:r>
            <a:r>
              <a:rPr lang="en-US" altLang="el-GR" sz="2000" dirty="0" err="1">
                <a:solidFill>
                  <a:srgbClr val="4DA6FF"/>
                </a:solidFill>
                <a:cs typeface="Courier New" pitchFamily="49" charset="0"/>
              </a:rPr>
              <a:t>Information</a:t>
            </a:r>
            <a:r>
              <a:rPr lang="en-US" altLang="el-GR" sz="2000" dirty="0">
                <a:solidFill>
                  <a:srgbClr val="000000"/>
                </a:solidFill>
                <a:cs typeface="Times New Roman" pitchFamily="18" charset="0"/>
              </a:rPr>
              <a:t> );</a:t>
            </a:r>
          </a:p>
          <a:p>
            <a:pPr marL="228600" indent="-228600">
              <a:lnSpc>
                <a:spcPct val="90000"/>
              </a:lnSpc>
            </a:pPr>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29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pPr marL="228600" indent="-228600">
              <a:lnSpc>
                <a:spcPct val="90000"/>
              </a:lnSpc>
            </a:pPr>
            <a:r>
              <a:rPr lang="en-US" altLang="el-GR" sz="2000" dirty="0">
                <a:solidFill>
                  <a:srgbClr val="5F5F5F"/>
                </a:solidFill>
                <a:cs typeface="Times New Roman" pitchFamily="18" charset="0"/>
              </a:rPr>
              <a:t>31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Interest</a:t>
            </a:r>
          </a:p>
        </p:txBody>
      </p:sp>
      <p:sp>
        <p:nvSpPr>
          <p:cNvPr id="9" name="Text Box 11" descr="."/>
          <p:cNvSpPr txBox="1">
            <a:spLocks noChangeArrowheads="1"/>
          </p:cNvSpPr>
          <p:nvPr>
            <p:custDataLst>
              <p:tags r:id="rId3"/>
            </p:custDataLst>
          </p:nvPr>
        </p:nvSpPr>
        <p:spPr bwMode="auto">
          <a:xfrm>
            <a:off x="6084168" y="1556792"/>
            <a:ext cx="2022376" cy="400110"/>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Insert a </a:t>
            </a:r>
            <a:r>
              <a:rPr lang="en-US" altLang="el-GR" sz="2000" i="1" dirty="0">
                <a:solidFill>
                  <a:srgbClr val="000000"/>
                </a:solidFill>
                <a:latin typeface="+mn-lt"/>
                <a:cs typeface="Times New Roman" pitchFamily="18" charset="0"/>
              </a:rPr>
              <a:t>Tab</a:t>
            </a:r>
          </a:p>
        </p:txBody>
      </p:sp>
      <p:sp>
        <p:nvSpPr>
          <p:cNvPr id="10" name="Line 12" descr="."/>
          <p:cNvSpPr>
            <a:spLocks noChangeShapeType="1"/>
          </p:cNvSpPr>
          <p:nvPr/>
        </p:nvSpPr>
        <p:spPr bwMode="auto">
          <a:xfrm flipH="1">
            <a:off x="3779911" y="1756847"/>
            <a:ext cx="2304255" cy="2000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4" descr="."/>
          <p:cNvSpPr txBox="1">
            <a:spLocks noChangeArrowheads="1"/>
          </p:cNvSpPr>
          <p:nvPr>
            <p:custDataLst>
              <p:tags r:id="rId4"/>
            </p:custDataLst>
          </p:nvPr>
        </p:nvSpPr>
        <p:spPr bwMode="auto">
          <a:xfrm>
            <a:off x="5148064" y="2586038"/>
            <a:ext cx="3154288"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Formats amount to have a currency formatting ($0.00)</a:t>
            </a:r>
          </a:p>
        </p:txBody>
      </p:sp>
      <p:sp>
        <p:nvSpPr>
          <p:cNvPr id="12" name="Line 15" descr="."/>
          <p:cNvSpPr>
            <a:spLocks noChangeShapeType="1"/>
          </p:cNvSpPr>
          <p:nvPr/>
        </p:nvSpPr>
        <p:spPr bwMode="auto">
          <a:xfrm flipH="1" flipV="1">
            <a:off x="3635896" y="2586038"/>
            <a:ext cx="1512168" cy="3539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3" name="Text Box 5" descr="."/>
          <p:cNvSpPr txBox="1">
            <a:spLocks noChangeArrowheads="1"/>
          </p:cNvSpPr>
          <p:nvPr>
            <p:custDataLst>
              <p:tags r:id="rId5"/>
            </p:custDataLst>
          </p:nvPr>
        </p:nvSpPr>
        <p:spPr bwMode="auto">
          <a:xfrm>
            <a:off x="4572000" y="4653136"/>
            <a:ext cx="3733800" cy="1323439"/>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Shows a message box that displays the output with a title of “Compound Interest” has an </a:t>
            </a:r>
            <a:r>
              <a:rPr lang="en-US" altLang="el-GR" sz="2000" b="1" dirty="0">
                <a:solidFill>
                  <a:srgbClr val="000000"/>
                </a:solidFill>
                <a:latin typeface="+mn-lt"/>
                <a:cs typeface="Times New Roman" pitchFamily="18" charset="0"/>
              </a:rPr>
              <a:t>OK</a:t>
            </a:r>
            <a:r>
              <a:rPr lang="en-US" altLang="el-GR" sz="2000" dirty="0">
                <a:solidFill>
                  <a:srgbClr val="000000"/>
                </a:solidFill>
                <a:latin typeface="+mn-lt"/>
                <a:cs typeface="Times New Roman" pitchFamily="18" charset="0"/>
              </a:rPr>
              <a:t> button and an information icon</a:t>
            </a:r>
          </a:p>
        </p:txBody>
      </p:sp>
      <p:sp>
        <p:nvSpPr>
          <p:cNvPr id="14" name="Line 6" descr="."/>
          <p:cNvSpPr>
            <a:spLocks noChangeShapeType="1"/>
          </p:cNvSpPr>
          <p:nvPr/>
        </p:nvSpPr>
        <p:spPr bwMode="auto">
          <a:xfrm flipH="1" flipV="1">
            <a:off x="4932038" y="4293096"/>
            <a:ext cx="1152128" cy="360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u="sng" dirty="0">
                <a:solidFill>
                  <a:schemeClr val="tx2"/>
                </a:solidFill>
              </a:rPr>
              <a:t>….. </a:t>
            </a:r>
            <a:r>
              <a:rPr lang="el-GR" altLang="el-GR" u="sng" dirty="0" smtClean="0">
                <a:solidFill>
                  <a:schemeClr val="tx2"/>
                </a:solidFill>
              </a:rPr>
              <a:t>(3 </a:t>
            </a:r>
            <a:r>
              <a:rPr lang="el-GR" altLang="el-GR" u="sng" dirty="0">
                <a:solidFill>
                  <a:schemeClr val="tx2"/>
                </a:solidFill>
              </a:rPr>
              <a:t>από 3)</a:t>
            </a:r>
            <a:endParaRPr lang="el-GR" u="sng" dirty="0">
              <a:solidFill>
                <a:schemeClr val="tx2"/>
              </a:solidFill>
              <a:latin typeface="+mn-lt"/>
            </a:endParaRPr>
          </a:p>
        </p:txBody>
      </p:sp>
      <p:pic>
        <p:nvPicPr>
          <p:cNvPr id="18" name="Picture 3" descr="Compound Interest, program output."/>
          <p:cNvPicPr>
            <a:picLocks noChangeAspect="1" noChangeArrowheads="1"/>
          </p:cNvPicPr>
          <p:nvPr/>
        </p:nvPicPr>
        <p:blipFill>
          <a:blip r:embed="rId5"/>
          <a:srcRect/>
          <a:stretch>
            <a:fillRect/>
          </a:stretch>
        </p:blipFill>
        <p:spPr bwMode="auto">
          <a:xfrm>
            <a:off x="2223063" y="1134616"/>
            <a:ext cx="4725201" cy="5102696"/>
          </a:xfrm>
          <a:prstGeom prst="rect">
            <a:avLst/>
          </a:prstGeom>
          <a:noFill/>
          <a:ln w="9525">
            <a:noFill/>
            <a:miter lim="800000"/>
            <a:headEnd/>
            <a:tailEnd/>
          </a:ln>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latin typeface="+mn-lt"/>
              </a:rPr>
              <a:t>Μέθοδοι Τάξεων (</a:t>
            </a:r>
            <a:r>
              <a:rPr lang="en-US" altLang="el-GR" sz="4000" u="sng" dirty="0" smtClean="0">
                <a:solidFill>
                  <a:schemeClr val="tx2"/>
                </a:solidFill>
                <a:latin typeface="+mn-lt"/>
              </a:rPr>
              <a:t>Static Methods</a:t>
            </a:r>
            <a:r>
              <a:rPr lang="el-GR" altLang="el-GR" sz="4000" u="sng" dirty="0" smtClean="0">
                <a:solidFill>
                  <a:schemeClr val="tx2"/>
                </a:solidFill>
                <a:latin typeface="+mn-lt"/>
              </a:rPr>
              <a:t>)</a:t>
            </a:r>
            <a:endParaRPr lang="el-GR" altLang="el-GR" sz="4000" u="sng" dirty="0">
              <a:solidFill>
                <a:schemeClr val="tx2"/>
              </a:solidFill>
              <a:latin typeface="+mn-lt"/>
            </a:endParaRPr>
          </a:p>
        </p:txBody>
      </p:sp>
      <p:sp>
        <p:nvSpPr>
          <p:cNvPr id="6" name="Rectangle 3"/>
          <p:cNvSpPr txBox="1">
            <a:spLocks noChangeArrowheads="1"/>
          </p:cNvSpPr>
          <p:nvPr/>
        </p:nvSpPr>
        <p:spPr>
          <a:xfrm>
            <a:off x="533400" y="1340768"/>
            <a:ext cx="7772400" cy="501558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20000"/>
              </a:spcBef>
              <a:buClr>
                <a:schemeClr val="tx1"/>
              </a:buClr>
              <a:buSzPct val="85000"/>
              <a:buFont typeface="ZapfDingbats" pitchFamily="82" charset="2"/>
              <a:buChar char="r"/>
              <a:defRPr/>
            </a:pPr>
            <a:r>
              <a:rPr lang="el-GR" sz="2400" dirty="0" smtClean="0"/>
              <a:t>Προηγουμένως χρησιμοποιήσαμε τις τάξεις βασικά για να ορίσουμε όλες τις μεθόδους μαζί που την αφορούν:</a:t>
            </a:r>
          </a:p>
          <a:p>
            <a:pPr lvl="1">
              <a:lnSpc>
                <a:spcPct val="80000"/>
              </a:lnSpc>
              <a:spcBef>
                <a:spcPct val="20000"/>
              </a:spcBef>
              <a:buClr>
                <a:schemeClr val="tx1"/>
              </a:buClr>
              <a:buSzPct val="75000"/>
              <a:buFont typeface="Wingdings" panose="05000000000000000000" pitchFamily="2" charset="2"/>
              <a:buChar char="§"/>
              <a:defRPr/>
            </a:pPr>
            <a:r>
              <a:rPr lang="el-GR" sz="2400" dirty="0" smtClean="0"/>
              <a:t>Για παράδειγμα όλες οι μέθοδοι σχετικά με τα μαθηματικά ορίζονται μέσα στη κλάση </a:t>
            </a:r>
            <a:r>
              <a:rPr lang="en-US" sz="2400" b="1" dirty="0" smtClean="0">
                <a:solidFill>
                  <a:schemeClr val="accent1">
                    <a:lumMod val="60000"/>
                    <a:lumOff val="40000"/>
                  </a:schemeClr>
                </a:solidFill>
              </a:rPr>
              <a:t>Math.</a:t>
            </a:r>
          </a:p>
          <a:p>
            <a:pPr>
              <a:lnSpc>
                <a:spcPct val="80000"/>
              </a:lnSpc>
              <a:spcBef>
                <a:spcPct val="20000"/>
              </a:spcBef>
              <a:buClr>
                <a:schemeClr val="tx1"/>
              </a:buClr>
              <a:buSzPct val="85000"/>
              <a:buFont typeface="ZapfDingbats" pitchFamily="82" charset="2"/>
              <a:buChar char="r"/>
              <a:defRPr/>
            </a:pPr>
            <a:r>
              <a:rPr lang="el-GR" sz="2400" dirty="0" smtClean="0"/>
              <a:t>Οι μέθοδοι που είδαμε π.χ. στην τάξη </a:t>
            </a:r>
            <a:r>
              <a:rPr lang="en-US" sz="2400" dirty="0" smtClean="0">
                <a:solidFill>
                  <a:schemeClr val="accent1">
                    <a:lumMod val="60000"/>
                    <a:lumOff val="40000"/>
                  </a:schemeClr>
                </a:solidFill>
              </a:rPr>
              <a:t>Math</a:t>
            </a:r>
            <a:r>
              <a:rPr lang="el-GR" sz="2400" dirty="0" smtClean="0"/>
              <a:t> είναι ορισμένες σαν μέθοδοι τύπου </a:t>
            </a:r>
            <a:r>
              <a:rPr lang="en-US" sz="2400" dirty="0" smtClean="0">
                <a:solidFill>
                  <a:schemeClr val="accent4">
                    <a:lumMod val="75000"/>
                  </a:schemeClr>
                </a:solidFill>
              </a:rPr>
              <a:t>static.</a:t>
            </a:r>
          </a:p>
          <a:p>
            <a:pPr>
              <a:spcBef>
                <a:spcPct val="20000"/>
              </a:spcBef>
              <a:buClr>
                <a:schemeClr val="tx1"/>
              </a:buClr>
              <a:buSzPct val="85000"/>
              <a:buFont typeface="ZapfDingbats" pitchFamily="82" charset="2"/>
              <a:buChar char="r"/>
              <a:defRPr/>
            </a:pPr>
            <a:r>
              <a:rPr lang="el-GR" sz="2400" dirty="0" smtClean="0"/>
              <a:t>Για να ορίσουμε μια μέθοδο ως </a:t>
            </a:r>
            <a:r>
              <a:rPr lang="en-US" sz="2400" dirty="0" smtClean="0"/>
              <a:t>static</a:t>
            </a:r>
            <a:r>
              <a:rPr lang="el-GR" sz="2400" dirty="0" smtClean="0"/>
              <a:t>, βάζουμε τον προσδιοριστή (</a:t>
            </a:r>
            <a:r>
              <a:rPr lang="en-US" sz="2400" dirty="0" smtClean="0"/>
              <a:t>modifier</a:t>
            </a:r>
            <a:r>
              <a:rPr lang="el-GR" sz="2400" dirty="0" smtClean="0"/>
              <a:t>) </a:t>
            </a:r>
            <a:r>
              <a:rPr lang="en-US" sz="2400" dirty="0" smtClean="0">
                <a:solidFill>
                  <a:schemeClr val="accent4">
                    <a:lumMod val="75000"/>
                  </a:schemeClr>
                </a:solidFill>
              </a:rPr>
              <a:t>static</a:t>
            </a:r>
            <a:r>
              <a:rPr lang="el-GR" sz="2400" dirty="0" smtClean="0"/>
              <a:t> στον ορισμό της</a:t>
            </a:r>
            <a:r>
              <a:rPr lang="en-GB" sz="2400" dirty="0" smtClean="0"/>
              <a:t>.</a:t>
            </a:r>
            <a:endParaRPr lang="el-GR" sz="2400" dirty="0" smtClean="0"/>
          </a:p>
          <a:p>
            <a:pPr>
              <a:spcBef>
                <a:spcPct val="20000"/>
              </a:spcBef>
              <a:buClr>
                <a:schemeClr val="tx1"/>
              </a:buClr>
              <a:buSzPct val="85000"/>
              <a:buFont typeface="ZapfDingbats" pitchFamily="82" charset="2"/>
              <a:buChar char="r"/>
              <a:defRPr/>
            </a:pPr>
            <a:r>
              <a:rPr lang="el-GR" sz="2400" i="1" dirty="0" smtClean="0">
                <a:solidFill>
                  <a:schemeClr val="accent4">
                    <a:lumMod val="75000"/>
                  </a:schemeClr>
                </a:solidFill>
              </a:rPr>
              <a:t>Το αποτέλεσμα της κλήσης κάθε τέτοιας μεθόδου καθορίζεται από τις παραμέτρους που περνάμε κατά την κλήση τους. </a:t>
            </a:r>
            <a:r>
              <a:rPr lang="el-GR" sz="2400" dirty="0" smtClean="0">
                <a:solidFill>
                  <a:schemeClr val="accent4">
                    <a:lumMod val="75000"/>
                  </a:schemeClr>
                </a:solidFill>
              </a:rPr>
              <a:t> </a:t>
            </a:r>
          </a:p>
          <a:p>
            <a:pPr>
              <a:lnSpc>
                <a:spcPct val="80000"/>
              </a:lnSpc>
              <a:spcBef>
                <a:spcPct val="20000"/>
              </a:spcBef>
              <a:buClr>
                <a:schemeClr val="tx1"/>
              </a:buClr>
              <a:buSzPct val="85000"/>
              <a:buNone/>
              <a:defRPr/>
            </a:pPr>
            <a:r>
              <a:rPr lang="el-GR" sz="2400" i="1" dirty="0" smtClean="0">
                <a:solidFill>
                  <a:schemeClr val="accent4">
                    <a:lumMod val="75000"/>
                  </a:schemeClr>
                </a:solidFill>
              </a:rPr>
              <a:t>     Το αποτέλεσμα του καλέσματος κάθε τέτοιας μεθόδου στην ουσία καθορίζεται από τις  παραμέτρους που περνάμε κατά την κλήση τους.</a:t>
            </a:r>
            <a:endParaRPr lang="el-GR" sz="2400" dirty="0">
              <a:solidFill>
                <a:schemeClr val="accent4">
                  <a:lumMod val="75000"/>
                </a:schemeClr>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n-US" altLang="el-GR" sz="4000" u="sng" dirty="0" err="1" smtClean="0">
                <a:solidFill>
                  <a:schemeClr val="tx2"/>
                </a:solidFill>
                <a:latin typeface="+mn-lt"/>
              </a:rPr>
              <a:t>Αντικείμεν</a:t>
            </a:r>
            <a:r>
              <a:rPr lang="en-US" altLang="el-GR" sz="4000" u="sng" dirty="0" smtClean="0">
                <a:solidFill>
                  <a:schemeClr val="tx2"/>
                </a:solidFill>
                <a:latin typeface="+mn-lt"/>
              </a:rPr>
              <a:t>α</a:t>
            </a:r>
            <a:endParaRPr lang="en-US" altLang="el-GR" sz="4000" u="sng" dirty="0">
              <a:solidFill>
                <a:schemeClr val="tx2"/>
              </a:solidFill>
              <a:latin typeface="+mn-lt"/>
            </a:endParaRPr>
          </a:p>
        </p:txBody>
      </p:sp>
      <p:sp>
        <p:nvSpPr>
          <p:cNvPr id="2" name="Ορθογώνιο 1" descr="&#10;Τάξη: η έννοια, &#10; π.χ. Αυτοκίνητο.&#10;&#10;Αντικείμενο,&#10;Ένα στιγμιότυπο της έννοιας, π.χ. το αυτοκίνητό μου,&#10;&#10;Κάθε αντικείμενο έχει μια εσωτερική κατάσταση (internal state) που είναι η τιμές των ιδιοτήτων του (μεταβλητών) της κλάσης,&#10;Αυτό ονομάζεται ενθυλάκωση (encapsulation).&#10;&#10;Η κάθε μέθοδος (method) μπορεί να εξαρτάται τόσο από τις παραμέτρους της όσο και από την εσωτερική κατάσταση (μεταβλητές μέλη) του αντικειμένου.&#10;"/>
          <p:cNvSpPr/>
          <p:nvPr>
            <p:custDataLst>
              <p:tags r:id="rId3"/>
            </p:custDataLst>
          </p:nvPr>
        </p:nvSpPr>
        <p:spPr>
          <a:xfrm>
            <a:off x="467544" y="908720"/>
            <a:ext cx="8219256" cy="5262979"/>
          </a:xfrm>
          <a:prstGeom prst="rect">
            <a:avLst/>
          </a:prstGeom>
        </p:spPr>
        <p:txBody>
          <a:bodyPr wrap="square">
            <a:spAutoFit/>
          </a:bodyPr>
          <a:lstStyle/>
          <a:p>
            <a:pPr marL="342900" indent="-342900">
              <a:lnSpc>
                <a:spcPct val="80000"/>
              </a:lnSpc>
              <a:spcBef>
                <a:spcPct val="20000"/>
              </a:spcBef>
              <a:buClr>
                <a:schemeClr val="tx1"/>
              </a:buClr>
              <a:buSzPct val="85000"/>
              <a:buFont typeface="Wingdings" panose="05000000000000000000" pitchFamily="2" charset="2"/>
              <a:buChar char="q"/>
              <a:defRPr/>
            </a:pPr>
            <a:endParaRPr lang="en-US" sz="2400" dirty="0"/>
          </a:p>
          <a:p>
            <a:pPr marL="342900" indent="-342900">
              <a:lnSpc>
                <a:spcPct val="80000"/>
              </a:lnSpc>
              <a:spcBef>
                <a:spcPct val="20000"/>
              </a:spcBef>
              <a:buClr>
                <a:schemeClr val="tx1"/>
              </a:buClr>
              <a:buSzPct val="85000"/>
              <a:buFont typeface="Wingdings" panose="05000000000000000000" pitchFamily="2" charset="2"/>
              <a:buChar char="q"/>
              <a:defRPr/>
            </a:pPr>
            <a:r>
              <a:rPr lang="el-GR" sz="2400" dirty="0"/>
              <a:t>Τάξη</a:t>
            </a:r>
            <a:r>
              <a:rPr lang="en-US" sz="2400" dirty="0"/>
              <a:t>: </a:t>
            </a:r>
            <a:r>
              <a:rPr lang="el-GR" sz="2400" dirty="0"/>
              <a:t>η έννοια</a:t>
            </a:r>
            <a:r>
              <a:rPr lang="en-US" sz="2400" dirty="0"/>
              <a:t>, </a:t>
            </a:r>
          </a:p>
          <a:p>
            <a:pPr marL="800100" lvl="1" indent="-342900">
              <a:lnSpc>
                <a:spcPct val="80000"/>
              </a:lnSpc>
              <a:spcBef>
                <a:spcPct val="20000"/>
              </a:spcBef>
              <a:buClr>
                <a:schemeClr val="tx1"/>
              </a:buClr>
              <a:buSzPct val="75000"/>
              <a:buFont typeface="Wingdings" panose="05000000000000000000" pitchFamily="2" charset="2"/>
              <a:buChar char="§"/>
              <a:defRPr/>
            </a:pPr>
            <a:r>
              <a:rPr lang="el-GR" sz="2400" dirty="0"/>
              <a:t> π.χ. </a:t>
            </a:r>
            <a:r>
              <a:rPr lang="el-GR" sz="2400" dirty="0" smtClean="0"/>
              <a:t>Αυτοκίνητο.</a:t>
            </a:r>
            <a:endParaRPr lang="en-US" sz="2400" dirty="0"/>
          </a:p>
          <a:p>
            <a:pPr marL="800100" lvl="1" indent="-342900">
              <a:lnSpc>
                <a:spcPct val="80000"/>
              </a:lnSpc>
              <a:spcBef>
                <a:spcPct val="20000"/>
              </a:spcBef>
              <a:buClr>
                <a:schemeClr val="tx1"/>
              </a:buClr>
              <a:buSzPct val="75000"/>
              <a:buFont typeface="Wingdings" panose="05000000000000000000" pitchFamily="2" charset="2"/>
              <a:buChar char="q"/>
              <a:defRPr/>
            </a:pPr>
            <a:endParaRPr lang="en-US" sz="2400" dirty="0"/>
          </a:p>
          <a:p>
            <a:pPr marL="342900" indent="-342900">
              <a:lnSpc>
                <a:spcPct val="80000"/>
              </a:lnSpc>
              <a:spcBef>
                <a:spcPct val="20000"/>
              </a:spcBef>
              <a:buClr>
                <a:schemeClr val="tx1"/>
              </a:buClr>
              <a:buSzPct val="85000"/>
              <a:buFont typeface="Wingdings" panose="05000000000000000000" pitchFamily="2" charset="2"/>
              <a:buChar char="q"/>
              <a:defRPr/>
            </a:pPr>
            <a:r>
              <a:rPr lang="el-GR" sz="2400" dirty="0" smtClean="0"/>
              <a:t>Αντικείμενο,</a:t>
            </a:r>
            <a:endParaRPr lang="en-US" sz="2400" dirty="0"/>
          </a:p>
          <a:p>
            <a:pPr marL="800100" lvl="1" indent="-342900">
              <a:lnSpc>
                <a:spcPct val="80000"/>
              </a:lnSpc>
              <a:spcBef>
                <a:spcPct val="20000"/>
              </a:spcBef>
              <a:buClr>
                <a:schemeClr val="tx1"/>
              </a:buClr>
              <a:buSzPct val="75000"/>
              <a:buFont typeface="Wingdings" panose="05000000000000000000" pitchFamily="2" charset="2"/>
              <a:buChar char="§"/>
              <a:defRPr/>
            </a:pPr>
            <a:r>
              <a:rPr lang="el-GR" sz="2400" dirty="0"/>
              <a:t>Ένα στιγμιότυπο της έννοιας</a:t>
            </a:r>
            <a:r>
              <a:rPr lang="en-US" sz="2400" dirty="0"/>
              <a:t>, </a:t>
            </a:r>
            <a:r>
              <a:rPr lang="el-GR" sz="2400" dirty="0"/>
              <a:t>π.χ. το αυτοκίνητό </a:t>
            </a:r>
            <a:r>
              <a:rPr lang="el-GR" sz="2400" dirty="0" smtClean="0"/>
              <a:t>μου,</a:t>
            </a:r>
            <a:endParaRPr lang="en-US" sz="2400" dirty="0"/>
          </a:p>
          <a:p>
            <a:pPr marL="800100" lvl="1" indent="-342900">
              <a:lnSpc>
                <a:spcPct val="80000"/>
              </a:lnSpc>
              <a:spcBef>
                <a:spcPct val="20000"/>
              </a:spcBef>
              <a:buClr>
                <a:schemeClr val="tx1"/>
              </a:buClr>
              <a:buSzPct val="75000"/>
              <a:buFont typeface="Wingdings" panose="05000000000000000000" pitchFamily="2" charset="2"/>
              <a:buChar char="§"/>
              <a:defRPr/>
            </a:pPr>
            <a:endParaRPr lang="en-US" sz="2400" dirty="0"/>
          </a:p>
          <a:p>
            <a:pPr marL="800100" lvl="1" indent="-342900">
              <a:lnSpc>
                <a:spcPct val="80000"/>
              </a:lnSpc>
              <a:spcBef>
                <a:spcPct val="20000"/>
              </a:spcBef>
              <a:buClr>
                <a:schemeClr val="tx1"/>
              </a:buClr>
              <a:buSzPct val="75000"/>
              <a:buFont typeface="Wingdings" panose="05000000000000000000" pitchFamily="2" charset="2"/>
              <a:buChar char="§"/>
              <a:defRPr/>
            </a:pPr>
            <a:r>
              <a:rPr lang="el-GR" sz="2400" dirty="0"/>
              <a:t>Κάθε αντικείμενο έχει μια </a:t>
            </a:r>
            <a:r>
              <a:rPr lang="el-GR" sz="2400" dirty="0">
                <a:solidFill>
                  <a:schemeClr val="accent4">
                    <a:lumMod val="75000"/>
                  </a:schemeClr>
                </a:solidFill>
              </a:rPr>
              <a:t>εσωτερική κατάσταση (</a:t>
            </a:r>
            <a:r>
              <a:rPr lang="en-US" sz="2400" dirty="0">
                <a:solidFill>
                  <a:schemeClr val="accent4">
                    <a:lumMod val="75000"/>
                  </a:schemeClr>
                </a:solidFill>
              </a:rPr>
              <a:t>internal state</a:t>
            </a:r>
            <a:r>
              <a:rPr lang="el-GR" sz="2400" dirty="0">
                <a:solidFill>
                  <a:schemeClr val="accent4">
                    <a:lumMod val="75000"/>
                  </a:schemeClr>
                </a:solidFill>
              </a:rPr>
              <a:t>)</a:t>
            </a:r>
            <a:r>
              <a:rPr lang="el-GR" sz="2400" dirty="0">
                <a:solidFill>
                  <a:schemeClr val="accent2"/>
                </a:solidFill>
              </a:rPr>
              <a:t> </a:t>
            </a:r>
            <a:r>
              <a:rPr lang="el-GR" sz="2400" dirty="0"/>
              <a:t>που είναι η τιμές των ιδιοτήτων του (μεταβλητών) της </a:t>
            </a:r>
            <a:r>
              <a:rPr lang="el-GR" sz="2400" dirty="0" smtClean="0"/>
              <a:t>κλάσης,</a:t>
            </a:r>
            <a:endParaRPr lang="en-US" sz="2400" dirty="0">
              <a:solidFill>
                <a:schemeClr val="accent2"/>
              </a:solidFill>
            </a:endParaRPr>
          </a:p>
          <a:p>
            <a:pPr marL="1257300" lvl="2" indent="-342900">
              <a:lnSpc>
                <a:spcPct val="80000"/>
              </a:lnSpc>
              <a:spcBef>
                <a:spcPct val="20000"/>
              </a:spcBef>
              <a:buClr>
                <a:schemeClr val="tx1"/>
              </a:buClr>
              <a:buFont typeface="Arial" panose="020B0604020202020204" pitchFamily="34" charset="0"/>
              <a:buChar char="•"/>
              <a:defRPr/>
            </a:pPr>
            <a:r>
              <a:rPr lang="el-GR" sz="2400" dirty="0"/>
              <a:t>Αυτό ονομάζεται </a:t>
            </a:r>
            <a:r>
              <a:rPr lang="el-GR" sz="2400" dirty="0">
                <a:solidFill>
                  <a:srgbClr val="6666FF"/>
                </a:solidFill>
              </a:rPr>
              <a:t>ενθυλάκωση</a:t>
            </a:r>
            <a:r>
              <a:rPr lang="el-GR" sz="2400" dirty="0"/>
              <a:t> </a:t>
            </a:r>
            <a:r>
              <a:rPr lang="el-GR" sz="2400" dirty="0">
                <a:solidFill>
                  <a:schemeClr val="accent4">
                    <a:lumMod val="75000"/>
                  </a:schemeClr>
                </a:solidFill>
              </a:rPr>
              <a:t>(</a:t>
            </a:r>
            <a:r>
              <a:rPr lang="en-US" sz="2400" i="1" dirty="0">
                <a:solidFill>
                  <a:schemeClr val="accent4">
                    <a:lumMod val="75000"/>
                  </a:schemeClr>
                </a:solidFill>
              </a:rPr>
              <a:t>encapsulation</a:t>
            </a:r>
            <a:r>
              <a:rPr lang="el-GR" sz="2400" i="1" dirty="0" smtClean="0">
                <a:solidFill>
                  <a:schemeClr val="accent4">
                    <a:lumMod val="75000"/>
                  </a:schemeClr>
                </a:solidFill>
              </a:rPr>
              <a:t>).</a:t>
            </a:r>
            <a:endParaRPr lang="en-US" sz="2400" i="1" dirty="0">
              <a:solidFill>
                <a:schemeClr val="accent4">
                  <a:lumMod val="75000"/>
                </a:schemeClr>
              </a:solidFill>
            </a:endParaRPr>
          </a:p>
          <a:p>
            <a:pPr marL="1257300" lvl="2" indent="-342900">
              <a:lnSpc>
                <a:spcPct val="80000"/>
              </a:lnSpc>
              <a:spcBef>
                <a:spcPct val="20000"/>
              </a:spcBef>
              <a:buClr>
                <a:schemeClr val="tx1"/>
              </a:buClr>
              <a:buFont typeface="Wingdings" panose="05000000000000000000" pitchFamily="2" charset="2"/>
              <a:buChar char="§"/>
              <a:defRPr/>
            </a:pPr>
            <a:endParaRPr lang="en-US" sz="2400" dirty="0"/>
          </a:p>
          <a:p>
            <a:pPr marL="800100" lvl="1" indent="-342900">
              <a:lnSpc>
                <a:spcPct val="80000"/>
              </a:lnSpc>
              <a:spcBef>
                <a:spcPct val="20000"/>
              </a:spcBef>
              <a:buClr>
                <a:schemeClr val="tx1"/>
              </a:buClr>
              <a:buSzPct val="75000"/>
              <a:buFont typeface="Wingdings" panose="05000000000000000000" pitchFamily="2" charset="2"/>
              <a:buChar char="§"/>
              <a:defRPr/>
            </a:pPr>
            <a:r>
              <a:rPr lang="el-GR" sz="2400" dirty="0"/>
              <a:t>Η κάθε μέθοδος </a:t>
            </a:r>
            <a:r>
              <a:rPr lang="en-US" sz="2400" dirty="0"/>
              <a:t>(method) </a:t>
            </a:r>
            <a:r>
              <a:rPr lang="el-GR" sz="2400" dirty="0"/>
              <a:t>μπορεί να εξαρτάται τόσο από τις παραμέτρους της όσο και από την εσωτερική κατάσταση (μεταβλητές μέλη) του αντικειμένου</a:t>
            </a:r>
            <a:r>
              <a:rPr lang="en-US"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Δημιουργία και πρόσβαση σε αντικείμενα</a:t>
            </a:r>
            <a:endParaRPr lang="el-GR" altLang="el-GR" sz="4000" u="sng" dirty="0">
              <a:solidFill>
                <a:schemeClr val="tx2"/>
              </a:solidFill>
              <a:latin typeface="+mn-lt"/>
            </a:endParaRPr>
          </a:p>
        </p:txBody>
      </p:sp>
      <p:sp>
        <p:nvSpPr>
          <p:cNvPr id="34" name="Rectangle 3"/>
          <p:cNvSpPr txBox="1">
            <a:spLocks noChangeArrowheads="1"/>
          </p:cNvSpPr>
          <p:nvPr/>
        </p:nvSpPr>
        <p:spPr>
          <a:xfrm>
            <a:off x="467544" y="1124744"/>
            <a:ext cx="8219256" cy="91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Χρησιμοποιούμε τον τελεστή </a:t>
            </a:r>
            <a:r>
              <a:rPr lang="en-US" sz="2400" dirty="0" smtClean="0">
                <a:solidFill>
                  <a:schemeClr val="accent4">
                    <a:lumMod val="75000"/>
                  </a:schemeClr>
                </a:solidFill>
                <a:latin typeface="+mj-lt"/>
              </a:rPr>
              <a:t>new</a:t>
            </a:r>
            <a:r>
              <a:rPr lang="el-GR" sz="2400" dirty="0" smtClean="0"/>
              <a:t> για να δημιουργήσουμε ένα αντικείμενο</a:t>
            </a:r>
            <a:r>
              <a:rPr lang="en-GB" sz="2400" dirty="0" smtClean="0"/>
              <a:t>,</a:t>
            </a:r>
            <a:r>
              <a:rPr lang="el-GR" sz="2400" dirty="0" smtClean="0"/>
              <a:t> </a:t>
            </a:r>
            <a:endParaRPr lang="el-GR" sz="2400" dirty="0" smtClean="0"/>
          </a:p>
        </p:txBody>
      </p:sp>
      <p:sp>
        <p:nvSpPr>
          <p:cNvPr id="35" name="Text Box 4" descr="Random my Random, //Δήλωση αντικειμένου,&#10;my Random ίσο με new Random(), (σχόλιο: Αυτό καλεί τον κατασκευαστή (constructor), της τάξης Random. (μια ειδική μέθοδος η οποία αρχικοποιεί το αντικείμενο).&#10;&#10; //Δημιουργία αντικειμένου&#10;"/>
          <p:cNvSpPr txBox="1">
            <a:spLocks noChangeArrowheads="1"/>
          </p:cNvSpPr>
          <p:nvPr>
            <p:custDataLst>
              <p:tags r:id="rId3"/>
            </p:custDataLst>
          </p:nvPr>
        </p:nvSpPr>
        <p:spPr bwMode="auto">
          <a:xfrm>
            <a:off x="685800" y="1886744"/>
            <a:ext cx="6302816" cy="769441"/>
          </a:xfrm>
          <a:prstGeom prst="rect">
            <a:avLst/>
          </a:prstGeom>
          <a:noFill/>
          <a:ln w="12700">
            <a:noFill/>
            <a:miter lim="800000"/>
            <a:headEnd type="none" w="sm" len="sm"/>
            <a:tailEnd type="none" w="sm" len="sm"/>
          </a:ln>
        </p:spPr>
        <p:txBody>
          <a:bodyPr wrap="none" anchorCtr="1">
            <a:spAutoFit/>
          </a:bodyPr>
          <a:lstStyle/>
          <a:p>
            <a:pPr algn="l">
              <a:defRPr/>
            </a:pPr>
            <a:r>
              <a:rPr lang="en-US" sz="2000" b="1" dirty="0">
                <a:solidFill>
                  <a:schemeClr val="accent1">
                    <a:lumMod val="60000"/>
                    <a:lumOff val="40000"/>
                  </a:schemeClr>
                </a:solidFill>
              </a:rPr>
              <a:t>Random</a:t>
            </a:r>
            <a:r>
              <a:rPr lang="en-US" sz="2000" b="1" dirty="0"/>
              <a:t> </a:t>
            </a:r>
            <a:r>
              <a:rPr lang="en-US" sz="2000" b="1" dirty="0" err="1"/>
              <a:t>myRandom</a:t>
            </a:r>
            <a:r>
              <a:rPr lang="en-US" sz="2000" b="1" dirty="0"/>
              <a:t>;</a:t>
            </a:r>
            <a:r>
              <a:rPr lang="el-GR" sz="2000" b="1" dirty="0"/>
              <a:t> </a:t>
            </a:r>
            <a:r>
              <a:rPr lang="el-GR" sz="2000" b="1" dirty="0">
                <a:solidFill>
                  <a:srgbClr val="00B0F0"/>
                </a:solidFill>
              </a:rPr>
              <a:t>//Δήλωση αντικειμένου</a:t>
            </a:r>
            <a:endParaRPr lang="en-US" sz="2000" b="1" dirty="0">
              <a:solidFill>
                <a:srgbClr val="00B0F0"/>
              </a:solidFill>
            </a:endParaRPr>
          </a:p>
          <a:p>
            <a:pPr algn="l">
              <a:defRPr/>
            </a:pPr>
            <a:r>
              <a:rPr lang="en-US" sz="2000" b="1" dirty="0" err="1"/>
              <a:t>myRandom</a:t>
            </a:r>
            <a:r>
              <a:rPr lang="en-US" sz="2000" b="1" dirty="0"/>
              <a:t> = </a:t>
            </a:r>
            <a:r>
              <a:rPr lang="en-US" sz="2000" b="1" dirty="0">
                <a:solidFill>
                  <a:schemeClr val="accent4">
                    <a:lumMod val="75000"/>
                  </a:schemeClr>
                </a:solidFill>
              </a:rPr>
              <a:t>new</a:t>
            </a:r>
            <a:r>
              <a:rPr lang="en-US" sz="2000" b="1" dirty="0"/>
              <a:t> </a:t>
            </a:r>
            <a:r>
              <a:rPr lang="en-US" sz="2000" b="1" dirty="0">
                <a:solidFill>
                  <a:schemeClr val="accent1">
                    <a:lumMod val="60000"/>
                    <a:lumOff val="40000"/>
                  </a:schemeClr>
                </a:solidFill>
              </a:rPr>
              <a:t>Random</a:t>
            </a:r>
            <a:r>
              <a:rPr lang="en-US" sz="2000" b="1" dirty="0"/>
              <a:t>();</a:t>
            </a:r>
            <a:r>
              <a:rPr lang="el-GR" sz="2400" b="1" dirty="0">
                <a:solidFill>
                  <a:srgbClr val="00B050"/>
                </a:solidFill>
              </a:rPr>
              <a:t> </a:t>
            </a:r>
            <a:r>
              <a:rPr lang="el-GR" sz="2000" b="1" dirty="0">
                <a:solidFill>
                  <a:srgbClr val="00B0F0"/>
                </a:solidFill>
              </a:rPr>
              <a:t>//Δημιουργία αντικειμένου</a:t>
            </a:r>
            <a:endParaRPr lang="en-US" sz="2000" dirty="0">
              <a:solidFill>
                <a:srgbClr val="00B0F0"/>
              </a:solidFill>
            </a:endParaRPr>
          </a:p>
        </p:txBody>
      </p:sp>
      <p:sp>
        <p:nvSpPr>
          <p:cNvPr id="38" name="Rectangle 7"/>
          <p:cNvSpPr>
            <a:spLocks noChangeArrowheads="1"/>
          </p:cNvSpPr>
          <p:nvPr/>
        </p:nvSpPr>
        <p:spPr bwMode="auto">
          <a:xfrm>
            <a:off x="467544" y="3944144"/>
            <a:ext cx="821925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400" dirty="0" smtClean="0">
                <a:latin typeface="+mn-lt"/>
              </a:rPr>
              <a:t>Η δημιουργία ενός αντικειμένου ονομάζεται </a:t>
            </a:r>
            <a:r>
              <a:rPr lang="en-US" altLang="el-GR" sz="2400" i="1" dirty="0" smtClean="0">
                <a:latin typeface="+mn-lt"/>
              </a:rPr>
              <a:t>instantiation</a:t>
            </a:r>
            <a:r>
              <a:rPr lang="el-GR" altLang="el-GR" sz="2400" i="1" dirty="0" smtClean="0">
                <a:latin typeface="+mn-lt"/>
              </a:rPr>
              <a:t> </a:t>
            </a:r>
            <a:r>
              <a:rPr lang="el-GR" altLang="el-GR" sz="2400" i="1" dirty="0" smtClean="0">
                <a:latin typeface="+mn-lt"/>
                <a:sym typeface="Wingdings" pitchFamily="2" charset="2"/>
              </a:rPr>
              <a:t> Δημιουργία Στιγμιότυπου.</a:t>
            </a:r>
            <a:endParaRPr lang="el-GR" altLang="el-GR" sz="2400" dirty="0">
              <a:latin typeface="+mn-lt"/>
            </a:endParaRPr>
          </a:p>
        </p:txBody>
      </p:sp>
      <p:sp>
        <p:nvSpPr>
          <p:cNvPr id="39" name="Rectangle 8" descr="Για να καλέσουμε μια μη στατική μέθοδο ενός αντικειμένου χρησιμοποιούμε το αντικείμενο και όχι την κλάση, παραδείγματος χάρην,&#10;         Random generator1 ίσο με new Random(),&#10;         int num ίσο με generator1 τελεία Next().&#10;"/>
          <p:cNvSpPr>
            <a:spLocks noChangeArrowheads="1"/>
          </p:cNvSpPr>
          <p:nvPr/>
        </p:nvSpPr>
        <p:spPr bwMode="auto">
          <a:xfrm>
            <a:off x="467544" y="4782344"/>
            <a:ext cx="8219256" cy="1598984"/>
          </a:xfrm>
          <a:prstGeom prst="rect">
            <a:avLst/>
          </a:prstGeom>
          <a:noFill/>
          <a:ln w="9525">
            <a:noFill/>
            <a:miter lim="800000"/>
            <a:headEnd/>
            <a:tailEnd/>
          </a:ln>
        </p:spPr>
        <p:txBody>
          <a:bodyPr/>
          <a:lstStyle/>
          <a:p>
            <a:pPr marL="342900" indent="-342900" algn="l">
              <a:spcBef>
                <a:spcPct val="20000"/>
              </a:spcBef>
              <a:buClr>
                <a:schemeClr val="tx1"/>
              </a:buClr>
              <a:buSzPct val="85000"/>
              <a:buFont typeface="ZapfDingbats" pitchFamily="82" charset="2"/>
              <a:buChar char="r"/>
              <a:defRPr/>
            </a:pPr>
            <a:r>
              <a:rPr lang="el-GR" sz="2400" dirty="0"/>
              <a:t>Για να καλέσουμε μια μη στατική μέθοδο ενός αντικειμένου χρησιμοποιούμε το αντικείμενο και όχι την κλάση πχ</a:t>
            </a:r>
            <a:r>
              <a:rPr lang="en-US" sz="2400" dirty="0"/>
              <a:t>,</a:t>
            </a:r>
          </a:p>
          <a:p>
            <a:pPr marL="342900" indent="-342900" algn="l">
              <a:spcBef>
                <a:spcPct val="20000"/>
              </a:spcBef>
              <a:buClr>
                <a:schemeClr val="accent2"/>
              </a:buClr>
              <a:buSzPct val="85000"/>
              <a:buFont typeface="ZapfDingbats" pitchFamily="82" charset="2"/>
              <a:buNone/>
              <a:defRPr/>
            </a:pPr>
            <a:r>
              <a:rPr lang="en-US" sz="2000" b="1" dirty="0"/>
              <a:t>         </a:t>
            </a:r>
            <a:r>
              <a:rPr lang="en-US" sz="2000" b="1" dirty="0">
                <a:solidFill>
                  <a:schemeClr val="accent1">
                    <a:lumMod val="60000"/>
                    <a:lumOff val="40000"/>
                  </a:schemeClr>
                </a:solidFill>
              </a:rPr>
              <a:t>Random</a:t>
            </a:r>
            <a:r>
              <a:rPr lang="en-US" sz="2000" b="1" dirty="0"/>
              <a:t> generator1 = </a:t>
            </a:r>
            <a:r>
              <a:rPr lang="en-US" sz="2000" b="1" dirty="0">
                <a:solidFill>
                  <a:schemeClr val="accent4">
                    <a:lumMod val="75000"/>
                  </a:schemeClr>
                </a:solidFill>
              </a:rPr>
              <a:t>new</a:t>
            </a:r>
            <a:r>
              <a:rPr lang="en-US" sz="2000" b="1" dirty="0"/>
              <a:t> </a:t>
            </a:r>
            <a:r>
              <a:rPr lang="en-US" sz="2000" b="1" dirty="0">
                <a:solidFill>
                  <a:schemeClr val="accent1">
                    <a:lumMod val="60000"/>
                    <a:lumOff val="40000"/>
                  </a:schemeClr>
                </a:solidFill>
              </a:rPr>
              <a:t>Random</a:t>
            </a:r>
            <a:r>
              <a:rPr lang="en-US" sz="2000" b="1" dirty="0"/>
              <a:t>();</a:t>
            </a:r>
          </a:p>
          <a:p>
            <a:pPr marL="342900" indent="-342900" algn="l">
              <a:spcBef>
                <a:spcPct val="20000"/>
              </a:spcBef>
              <a:buClr>
                <a:schemeClr val="accent2"/>
              </a:buClr>
              <a:buSzPct val="85000"/>
              <a:buFont typeface="ZapfDingbats" pitchFamily="82" charset="2"/>
              <a:buNone/>
              <a:defRPr/>
            </a:pPr>
            <a:r>
              <a:rPr lang="en-US" sz="2000" b="1" dirty="0"/>
              <a:t>         </a:t>
            </a:r>
            <a:r>
              <a:rPr lang="en-US" sz="2000" b="1" dirty="0" err="1">
                <a:solidFill>
                  <a:schemeClr val="accent4">
                    <a:lumMod val="75000"/>
                  </a:schemeClr>
                </a:solidFill>
              </a:rPr>
              <a:t>int</a:t>
            </a:r>
            <a:r>
              <a:rPr lang="en-US" sz="2000" b="1" dirty="0"/>
              <a:t> num = generator1.Next();</a:t>
            </a:r>
          </a:p>
        </p:txBody>
      </p:sp>
      <p:sp>
        <p:nvSpPr>
          <p:cNvPr id="36" name="Text Box 5" descr="."/>
          <p:cNvSpPr txBox="1">
            <a:spLocks noChangeArrowheads="1"/>
          </p:cNvSpPr>
          <p:nvPr/>
        </p:nvSpPr>
        <p:spPr bwMode="auto">
          <a:xfrm>
            <a:off x="304800" y="2953544"/>
            <a:ext cx="5562600" cy="1016000"/>
          </a:xfrm>
          <a:prstGeom prst="rect">
            <a:avLst/>
          </a:prstGeom>
          <a:noFill/>
          <a:ln w="12700">
            <a:noFill/>
            <a:miter lim="800000"/>
            <a:headEnd type="none" w="sm" len="sm"/>
            <a:tailEnd type="none" w="sm" len="sm"/>
          </a:ln>
          <a:effectLst/>
        </p:spPr>
        <p:txBody>
          <a:bodyPr anchorCtr="1">
            <a:spAutoFit/>
          </a:bodyPr>
          <a:lstStyle/>
          <a:p>
            <a:pPr>
              <a:defRPr/>
            </a:pPr>
            <a:r>
              <a:rPr lang="el-GR" sz="2000" b="1" dirty="0" smtClean="0">
                <a:solidFill>
                  <a:schemeClr val="accent4">
                    <a:lumMod val="75000"/>
                  </a:schemeClr>
                </a:solidFill>
              </a:rPr>
              <a:t>Αυτό καλεί τον</a:t>
            </a:r>
            <a:r>
              <a:rPr lang="en-US" sz="2000" b="1" dirty="0" smtClean="0">
                <a:solidFill>
                  <a:schemeClr val="accent4">
                    <a:lumMod val="75000"/>
                  </a:schemeClr>
                </a:solidFill>
              </a:rPr>
              <a:t> </a:t>
            </a:r>
            <a:r>
              <a:rPr lang="el-GR" sz="2000" b="1" dirty="0" smtClean="0">
                <a:solidFill>
                  <a:schemeClr val="accent4">
                    <a:lumMod val="75000"/>
                  </a:schemeClr>
                </a:solidFill>
              </a:rPr>
              <a:t>κατασκευαστή (</a:t>
            </a:r>
            <a:r>
              <a:rPr lang="en-US" sz="2000" b="1" i="1" dirty="0" smtClean="0">
                <a:solidFill>
                  <a:schemeClr val="accent4">
                    <a:lumMod val="75000"/>
                  </a:schemeClr>
                </a:solidFill>
              </a:rPr>
              <a:t>constructor</a:t>
            </a:r>
            <a:r>
              <a:rPr lang="el-GR" sz="2000" b="1" i="1" dirty="0" smtClean="0">
                <a:solidFill>
                  <a:schemeClr val="accent4">
                    <a:lumMod val="75000"/>
                  </a:schemeClr>
                </a:solidFill>
              </a:rPr>
              <a:t>)</a:t>
            </a:r>
            <a:r>
              <a:rPr lang="en-US" sz="2000" b="1" dirty="0" smtClean="0">
                <a:solidFill>
                  <a:schemeClr val="accent4">
                    <a:lumMod val="75000"/>
                  </a:schemeClr>
                </a:solidFill>
              </a:rPr>
              <a:t>, </a:t>
            </a:r>
            <a:r>
              <a:rPr lang="el-GR" sz="2000" b="1" dirty="0" smtClean="0">
                <a:solidFill>
                  <a:schemeClr val="accent4">
                    <a:lumMod val="75000"/>
                  </a:schemeClr>
                </a:solidFill>
              </a:rPr>
              <a:t>της τάξης </a:t>
            </a:r>
            <a:r>
              <a:rPr lang="en-US" sz="2000" b="1" dirty="0" smtClean="0">
                <a:solidFill>
                  <a:schemeClr val="accent4">
                    <a:lumMod val="75000"/>
                  </a:schemeClr>
                </a:solidFill>
              </a:rPr>
              <a:t>Random. (</a:t>
            </a:r>
            <a:r>
              <a:rPr lang="el-GR" sz="2000" b="1" dirty="0" smtClean="0">
                <a:solidFill>
                  <a:schemeClr val="accent4">
                    <a:lumMod val="75000"/>
                  </a:schemeClr>
                </a:solidFill>
              </a:rPr>
              <a:t>μια ειδική μέθοδος η οποία αρχικοποιεί το αντικείμενο</a:t>
            </a:r>
            <a:endParaRPr lang="en-US" sz="2400" dirty="0">
              <a:solidFill>
                <a:schemeClr val="accent4">
                  <a:lumMod val="75000"/>
                </a:schemeClr>
              </a:solidFill>
            </a:endParaRPr>
          </a:p>
        </p:txBody>
      </p:sp>
      <p:sp>
        <p:nvSpPr>
          <p:cNvPr id="37" name="AutoShape 6" descr="."/>
          <p:cNvSpPr>
            <a:spLocks/>
          </p:cNvSpPr>
          <p:nvPr/>
        </p:nvSpPr>
        <p:spPr bwMode="auto">
          <a:xfrm rot="16200000">
            <a:off x="2150927" y="1343460"/>
            <a:ext cx="373557" cy="2999009"/>
          </a:xfrm>
          <a:prstGeom prst="leftBrace">
            <a:avLst>
              <a:gd name="adj1" fmla="val 62483"/>
              <a:gd name="adj2" fmla="val 50000"/>
            </a:avLst>
          </a:prstGeom>
          <a:noFill/>
          <a:ln w="31750">
            <a:solidFill>
              <a:srgbClr val="7030A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sz="4000" u="sng" dirty="0" smtClean="0">
                <a:solidFill>
                  <a:schemeClr val="tx2"/>
                </a:solidFill>
              </a:rPr>
              <a:t>Παράδειγμα : Η τάξη </a:t>
            </a:r>
            <a:r>
              <a:rPr lang="en-US" sz="4000" u="sng" dirty="0" smtClean="0">
                <a:solidFill>
                  <a:schemeClr val="tx2"/>
                </a:solidFill>
              </a:rPr>
              <a:t>Random</a:t>
            </a:r>
            <a:endParaRPr lang="en-US" altLang="el-GR" sz="4000" u="sng" dirty="0">
              <a:solidFill>
                <a:schemeClr val="tx2"/>
              </a:solidFill>
              <a:latin typeface="+mn-lt"/>
            </a:endParaRPr>
          </a:p>
        </p:txBody>
      </p:sp>
      <p:grpSp>
        <p:nvGrpSpPr>
          <p:cNvPr id="7" name="Group 4" descr="Οι μέθοδοι της Random:&#10;&#10;1) Int Next(),&#10;   // επιστρέφει έναν ακέραιο από το 0 έως το  Int32 τελεία MaxValue,&#10;&#10;2) Int Next(int max),&#10;    // επιστρέφει έναν ακέραιο από το 0 έως το max, (χωρίς το max),&#10;&#10;3) Int Next(int min, int max),&#10;    // επιστρέφει έναν ακέραιο από το min έως το max, (χωρίς το max),&#10; &#10;4) double NextDouble( )&#10;   // επιστρέφει ένα  double number από το  0 έως το  1."/>
          <p:cNvGrpSpPr>
            <a:grpSpLocks/>
          </p:cNvGrpSpPr>
          <p:nvPr/>
        </p:nvGrpSpPr>
        <p:grpSpPr bwMode="auto">
          <a:xfrm>
            <a:off x="857200" y="1556792"/>
            <a:ext cx="7315200" cy="4351338"/>
            <a:chOff x="2640" y="1147"/>
            <a:chExt cx="2784" cy="2741"/>
          </a:xfrm>
        </p:grpSpPr>
        <p:sp>
          <p:nvSpPr>
            <p:cNvPr id="8" name="Rectangle 6" descr="Οι μέθοδοι της Random:&#10;&#10;1) Int Next(),&#10;   // επιστρέφει έναν ακέραιο από το 0 έως το  Int32 τελεία MaxValue,&#10;&#10;2) Int Next(int max),&#10;    // επιστρέφει έναν ακέραιο από το 0 έως το max, (χωρίς το max),&#10;&#10;3) Int Next(int min, int max),&#10;    // επιστρέφει έναν ακέραιο από το min έως το max, (χωρίς το max),&#10; &#10;4) double NextDouble( )&#10;   // επιστρέφει ένα  double number από το  0 έως το  1."/>
            <p:cNvSpPr>
              <a:spLocks noChangeArrowheads="1"/>
            </p:cNvSpPr>
            <p:nvPr/>
          </p:nvSpPr>
          <p:spPr bwMode="auto">
            <a:xfrm>
              <a:off x="2640" y="1296"/>
              <a:ext cx="2784" cy="25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 name="Text Box 7" descr="[DECORATIVE]"/>
            <p:cNvSpPr txBox="1">
              <a:spLocks noChangeArrowheads="1"/>
            </p:cNvSpPr>
            <p:nvPr/>
          </p:nvSpPr>
          <p:spPr bwMode="auto">
            <a:xfrm>
              <a:off x="2952" y="1147"/>
              <a:ext cx="1208" cy="465"/>
            </a:xfrm>
            <a:prstGeom prst="rect">
              <a:avLst/>
            </a:prstGeom>
            <a:solidFill>
              <a:srgbClr val="FFFFFF"/>
            </a:solidFill>
            <a:ln w="12700">
              <a:solidFill>
                <a:schemeClr val="bg1"/>
              </a:solidFill>
              <a:miter lim="800000"/>
              <a:headEnd/>
              <a:tailEnd/>
            </a:ln>
          </p:spPr>
          <p:txBody>
            <a:bodyPr wrap="none">
              <a:spAutoFit/>
            </a:bodyPr>
            <a:lstStyle/>
            <a:p>
              <a:pPr>
                <a:spcBef>
                  <a:spcPct val="20000"/>
                </a:spcBef>
                <a:buClr>
                  <a:schemeClr val="accent2"/>
                </a:buClr>
                <a:buSzPct val="85000"/>
                <a:buFont typeface="ZapfDingbats" pitchFamily="82" charset="2"/>
                <a:buNone/>
                <a:defRPr/>
              </a:pPr>
              <a:r>
                <a:rPr lang="el-GR" sz="2400" dirty="0"/>
                <a:t>Οι μέθοδοι της </a:t>
              </a:r>
              <a:r>
                <a:rPr lang="en-US" sz="2400" dirty="0">
                  <a:solidFill>
                    <a:schemeClr val="accent1">
                      <a:lumMod val="60000"/>
                      <a:lumOff val="40000"/>
                    </a:schemeClr>
                  </a:solidFill>
                </a:rPr>
                <a:t>Random</a:t>
              </a:r>
            </a:p>
            <a:p>
              <a:pPr>
                <a:defRPr/>
              </a:pPr>
              <a:endParaRPr lang="en-US" dirty="0"/>
            </a:p>
          </p:txBody>
        </p:sp>
      </p:grpSp>
      <p:sp>
        <p:nvSpPr>
          <p:cNvPr id="10" name="Rectangle 8" descr="."/>
          <p:cNvSpPr>
            <a:spLocks noChangeArrowheads="1"/>
          </p:cNvSpPr>
          <p:nvPr>
            <p:custDataLst>
              <p:tags r:id="rId3"/>
            </p:custDataLst>
          </p:nvPr>
        </p:nvSpPr>
        <p:spPr bwMode="auto">
          <a:xfrm>
            <a:off x="1238200" y="2060848"/>
            <a:ext cx="5759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b="1" dirty="0" err="1">
                <a:solidFill>
                  <a:schemeClr val="accent4">
                    <a:lumMod val="75000"/>
                  </a:schemeClr>
                </a:solidFill>
                <a:latin typeface="+mn-lt"/>
              </a:rPr>
              <a:t>Int</a:t>
            </a:r>
            <a:r>
              <a:rPr lang="en-US" altLang="el-GR" sz="2000" b="1" dirty="0">
                <a:latin typeface="+mn-lt"/>
              </a:rPr>
              <a:t> Next()</a:t>
            </a:r>
            <a:br>
              <a:rPr lang="en-US" altLang="el-GR" sz="2000" b="1" dirty="0">
                <a:latin typeface="+mn-lt"/>
              </a:rPr>
            </a:br>
            <a:r>
              <a:rPr lang="en-US" altLang="el-GR" sz="2000" b="1" dirty="0">
                <a:latin typeface="+mn-lt"/>
              </a:rPr>
              <a:t>            </a:t>
            </a:r>
            <a:r>
              <a:rPr lang="en-US" altLang="el-GR" sz="2000" b="1" dirty="0">
                <a:solidFill>
                  <a:srgbClr val="00B0F0"/>
                </a:solidFill>
                <a:latin typeface="+mn-lt"/>
              </a:rPr>
              <a:t>// </a:t>
            </a:r>
            <a:r>
              <a:rPr lang="el-GR" altLang="el-GR" sz="2000" b="1" dirty="0">
                <a:solidFill>
                  <a:srgbClr val="00B0F0"/>
                </a:solidFill>
                <a:latin typeface="+mn-lt"/>
              </a:rPr>
              <a:t>επιστρέφει έναν ακέραιο από το </a:t>
            </a:r>
            <a:r>
              <a:rPr lang="en-US" altLang="el-GR" sz="2000" b="1" dirty="0">
                <a:solidFill>
                  <a:srgbClr val="00B0F0"/>
                </a:solidFill>
                <a:latin typeface="+mn-lt"/>
              </a:rPr>
              <a:t>0 </a:t>
            </a:r>
            <a:r>
              <a:rPr lang="el-GR" altLang="el-GR" sz="2000" b="1" dirty="0">
                <a:solidFill>
                  <a:srgbClr val="00B0F0"/>
                </a:solidFill>
                <a:latin typeface="+mn-lt"/>
              </a:rPr>
              <a:t>έως το </a:t>
            </a:r>
            <a:r>
              <a:rPr lang="en-US" altLang="el-GR" sz="2000" b="1" dirty="0">
                <a:solidFill>
                  <a:srgbClr val="00B0F0"/>
                </a:solidFill>
                <a:latin typeface="+mn-lt"/>
              </a:rPr>
              <a:t> Int32.MaxValue</a:t>
            </a:r>
          </a:p>
        </p:txBody>
      </p:sp>
      <p:sp>
        <p:nvSpPr>
          <p:cNvPr id="11" name="Rectangle 12" descr="."/>
          <p:cNvSpPr>
            <a:spLocks noChangeArrowheads="1"/>
          </p:cNvSpPr>
          <p:nvPr>
            <p:custDataLst>
              <p:tags r:id="rId4"/>
            </p:custDataLst>
          </p:nvPr>
        </p:nvSpPr>
        <p:spPr bwMode="auto">
          <a:xfrm>
            <a:off x="1238200" y="3068960"/>
            <a:ext cx="655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Next(</a:t>
            </a:r>
            <a:r>
              <a:rPr lang="en-US" altLang="el-GR" sz="2000" b="1" dirty="0" err="1">
                <a:solidFill>
                  <a:schemeClr val="accent4">
                    <a:lumMod val="75000"/>
                  </a:schemeClr>
                </a:solidFill>
                <a:latin typeface="+mn-lt"/>
              </a:rPr>
              <a:t>int</a:t>
            </a:r>
            <a:r>
              <a:rPr lang="en-US" altLang="el-GR" sz="2000" b="1" dirty="0">
                <a:latin typeface="+mn-lt"/>
              </a:rPr>
              <a:t> max)</a:t>
            </a:r>
            <a:br>
              <a:rPr lang="en-US" altLang="el-GR" sz="2000" b="1" dirty="0">
                <a:latin typeface="+mn-lt"/>
              </a:rPr>
            </a:br>
            <a:r>
              <a:rPr lang="en-US" altLang="el-GR" sz="2000" b="1" dirty="0">
                <a:solidFill>
                  <a:srgbClr val="00B0F0"/>
                </a:solidFill>
                <a:latin typeface="+mn-lt"/>
              </a:rPr>
              <a:t>            // </a:t>
            </a:r>
            <a:r>
              <a:rPr lang="el-GR" altLang="el-GR" sz="2000" b="1" dirty="0">
                <a:solidFill>
                  <a:srgbClr val="00B0F0"/>
                </a:solidFill>
                <a:latin typeface="+mn-lt"/>
              </a:rPr>
              <a:t>επιστρέφει έναν ακέραιο από το </a:t>
            </a:r>
            <a:r>
              <a:rPr lang="en-US" altLang="el-GR" sz="2000" b="1" dirty="0">
                <a:solidFill>
                  <a:srgbClr val="00B0F0"/>
                </a:solidFill>
                <a:latin typeface="+mn-lt"/>
              </a:rPr>
              <a:t>0 </a:t>
            </a:r>
            <a:r>
              <a:rPr lang="el-GR" altLang="el-GR" sz="2000" b="1" dirty="0">
                <a:solidFill>
                  <a:srgbClr val="00B0F0"/>
                </a:solidFill>
                <a:latin typeface="+mn-lt"/>
              </a:rPr>
              <a:t>έως το </a:t>
            </a:r>
            <a:r>
              <a:rPr lang="en-US" altLang="el-GR" sz="2000" b="1" dirty="0">
                <a:solidFill>
                  <a:srgbClr val="00B0F0"/>
                </a:solidFill>
                <a:latin typeface="+mn-lt"/>
              </a:rPr>
              <a:t>max </a:t>
            </a:r>
            <a:r>
              <a:rPr lang="el-GR" altLang="el-GR" sz="2000" b="1" dirty="0" smtClean="0">
                <a:solidFill>
                  <a:srgbClr val="00B0F0"/>
                </a:solidFill>
                <a:latin typeface="+mn-lt"/>
              </a:rPr>
              <a:t>(χωρίς το </a:t>
            </a:r>
            <a:r>
              <a:rPr lang="en-US" altLang="el-GR" sz="2000" b="1" dirty="0" smtClean="0">
                <a:solidFill>
                  <a:srgbClr val="00B0F0"/>
                </a:solidFill>
                <a:latin typeface="+mn-lt"/>
              </a:rPr>
              <a:t>max</a:t>
            </a:r>
            <a:r>
              <a:rPr lang="en-US" altLang="el-GR" sz="2000" b="1" dirty="0">
                <a:solidFill>
                  <a:srgbClr val="00B0F0"/>
                </a:solidFill>
                <a:latin typeface="+mn-lt"/>
              </a:rPr>
              <a:t>)</a:t>
            </a:r>
          </a:p>
        </p:txBody>
      </p:sp>
      <p:sp>
        <p:nvSpPr>
          <p:cNvPr id="12" name="Rectangle 13" descr="."/>
          <p:cNvSpPr>
            <a:spLocks noChangeArrowheads="1"/>
          </p:cNvSpPr>
          <p:nvPr>
            <p:custDataLst>
              <p:tags r:id="rId5"/>
            </p:custDataLst>
          </p:nvPr>
        </p:nvSpPr>
        <p:spPr bwMode="auto">
          <a:xfrm>
            <a:off x="1238200" y="4077072"/>
            <a:ext cx="655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pP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Next(</a:t>
            </a:r>
            <a:r>
              <a:rPr lang="en-US" altLang="el-GR" sz="2000" b="1" dirty="0" err="1">
                <a:solidFill>
                  <a:schemeClr val="accent4">
                    <a:lumMod val="75000"/>
                  </a:schemeClr>
                </a:solidFill>
                <a:latin typeface="+mn-lt"/>
              </a:rPr>
              <a:t>int</a:t>
            </a:r>
            <a:r>
              <a:rPr lang="en-US" altLang="el-GR" sz="2000" b="1" dirty="0">
                <a:solidFill>
                  <a:schemeClr val="accent4">
                    <a:lumMod val="75000"/>
                  </a:schemeClr>
                </a:solidFill>
                <a:latin typeface="+mn-lt"/>
              </a:rPr>
              <a:t> </a:t>
            </a:r>
            <a:r>
              <a:rPr lang="en-US" altLang="el-GR" sz="2000" b="1" dirty="0">
                <a:latin typeface="+mn-lt"/>
              </a:rPr>
              <a:t>min, </a:t>
            </a:r>
            <a:r>
              <a:rPr lang="en-US" altLang="el-GR" sz="2000" b="1" dirty="0" err="1">
                <a:solidFill>
                  <a:schemeClr val="accent4">
                    <a:lumMod val="75000"/>
                  </a:schemeClr>
                </a:solidFill>
                <a:latin typeface="+mn-lt"/>
              </a:rPr>
              <a:t>int</a:t>
            </a:r>
            <a:r>
              <a:rPr lang="en-US" altLang="el-GR" sz="2000" b="1" dirty="0">
                <a:latin typeface="+mn-lt"/>
              </a:rPr>
              <a:t> max)</a:t>
            </a:r>
            <a:br>
              <a:rPr lang="en-US" altLang="el-GR" sz="2000" b="1" dirty="0">
                <a:latin typeface="+mn-lt"/>
              </a:rPr>
            </a:br>
            <a:r>
              <a:rPr lang="en-US" altLang="el-GR" sz="2000" b="1" dirty="0">
                <a:latin typeface="+mn-lt"/>
              </a:rPr>
              <a:t>            </a:t>
            </a:r>
            <a:r>
              <a:rPr lang="en-US" altLang="el-GR" sz="2000" b="1" dirty="0">
                <a:solidFill>
                  <a:srgbClr val="00B0F0"/>
                </a:solidFill>
                <a:latin typeface="+mn-lt"/>
              </a:rPr>
              <a:t>// </a:t>
            </a:r>
            <a:r>
              <a:rPr lang="el-GR" altLang="el-GR" sz="2000" b="1" dirty="0">
                <a:solidFill>
                  <a:srgbClr val="00B0F0"/>
                </a:solidFill>
                <a:latin typeface="+mn-lt"/>
              </a:rPr>
              <a:t>επιστρέφει έναν ακέραιο από το </a:t>
            </a:r>
            <a:r>
              <a:rPr lang="en-US" altLang="el-GR" sz="2000" b="1" dirty="0">
                <a:solidFill>
                  <a:srgbClr val="00B0F0"/>
                </a:solidFill>
                <a:latin typeface="+mn-lt"/>
              </a:rPr>
              <a:t>min </a:t>
            </a:r>
            <a:r>
              <a:rPr lang="el-GR" altLang="el-GR" sz="2000" b="1" dirty="0">
                <a:solidFill>
                  <a:srgbClr val="00B0F0"/>
                </a:solidFill>
                <a:latin typeface="+mn-lt"/>
              </a:rPr>
              <a:t>έως το </a:t>
            </a:r>
            <a:r>
              <a:rPr lang="en-US" altLang="el-GR" sz="2000" b="1" dirty="0">
                <a:solidFill>
                  <a:srgbClr val="00B0F0"/>
                </a:solidFill>
                <a:latin typeface="+mn-lt"/>
              </a:rPr>
              <a:t>max </a:t>
            </a:r>
            <a:r>
              <a:rPr lang="el-GR" altLang="el-GR" sz="2000" b="1" dirty="0" smtClean="0">
                <a:solidFill>
                  <a:srgbClr val="00B0F0"/>
                </a:solidFill>
                <a:latin typeface="+mn-lt"/>
              </a:rPr>
              <a:t>(χωρίς το</a:t>
            </a:r>
            <a:r>
              <a:rPr lang="en-US" altLang="el-GR" sz="2000" b="1" dirty="0" smtClean="0">
                <a:solidFill>
                  <a:srgbClr val="00B0F0"/>
                </a:solidFill>
                <a:latin typeface="+mn-lt"/>
              </a:rPr>
              <a:t> </a:t>
            </a:r>
            <a:r>
              <a:rPr lang="en-US" altLang="el-GR" sz="2000" b="1" dirty="0">
                <a:solidFill>
                  <a:srgbClr val="00B0F0"/>
                </a:solidFill>
                <a:latin typeface="+mn-lt"/>
              </a:rPr>
              <a:t>max)</a:t>
            </a:r>
          </a:p>
          <a:p>
            <a:pPr algn="l">
              <a:spcBef>
                <a:spcPct val="20000"/>
              </a:spcBef>
              <a:buClr>
                <a:schemeClr val="accent2"/>
              </a:buClr>
              <a:buSzPct val="85000"/>
              <a:buFont typeface="ZapfDingbats" pitchFamily="82" charset="2"/>
              <a:buNone/>
            </a:pPr>
            <a:r>
              <a:rPr lang="en-US" altLang="el-GR" sz="2000" b="1" dirty="0">
                <a:solidFill>
                  <a:srgbClr val="92D050"/>
                </a:solidFill>
                <a:latin typeface="+mn-lt"/>
              </a:rPr>
              <a:t> </a:t>
            </a:r>
          </a:p>
        </p:txBody>
      </p:sp>
      <p:sp>
        <p:nvSpPr>
          <p:cNvPr id="13" name="Rectangle 14" descr="."/>
          <p:cNvSpPr>
            <a:spLocks noChangeArrowheads="1"/>
          </p:cNvSpPr>
          <p:nvPr>
            <p:custDataLst>
              <p:tags r:id="rId6"/>
            </p:custDataLst>
          </p:nvPr>
        </p:nvSpPr>
        <p:spPr bwMode="auto">
          <a:xfrm>
            <a:off x="1238200" y="4941168"/>
            <a:ext cx="617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n-US" altLang="el-GR" sz="2000" b="1" dirty="0">
                <a:solidFill>
                  <a:schemeClr val="accent4">
                    <a:lumMod val="75000"/>
                  </a:schemeClr>
                </a:solidFill>
                <a:latin typeface="+mn-lt"/>
              </a:rPr>
              <a:t>double</a:t>
            </a:r>
            <a:r>
              <a:rPr lang="en-US" altLang="el-GR" sz="2000" b="1" dirty="0">
                <a:latin typeface="+mn-lt"/>
              </a:rPr>
              <a:t> </a:t>
            </a:r>
            <a:r>
              <a:rPr lang="en-US" altLang="el-GR" sz="2000" b="1" dirty="0" err="1">
                <a:latin typeface="+mn-lt"/>
              </a:rPr>
              <a:t>NextDouble</a:t>
            </a:r>
            <a:r>
              <a:rPr lang="en-US" altLang="el-GR" sz="2000" b="1" dirty="0">
                <a:latin typeface="+mn-lt"/>
              </a:rPr>
              <a:t>( )</a:t>
            </a:r>
            <a:br>
              <a:rPr lang="en-US" altLang="el-GR" sz="2000" b="1" dirty="0">
                <a:latin typeface="+mn-lt"/>
              </a:rPr>
            </a:br>
            <a:r>
              <a:rPr lang="en-US" altLang="el-GR" sz="2000" b="1" dirty="0">
                <a:solidFill>
                  <a:srgbClr val="92D050"/>
                </a:solidFill>
                <a:latin typeface="+mn-lt"/>
              </a:rPr>
              <a:t>            </a:t>
            </a:r>
            <a:r>
              <a:rPr lang="en-US" altLang="el-GR" sz="2000" b="1" dirty="0">
                <a:solidFill>
                  <a:srgbClr val="00B0F0"/>
                </a:solidFill>
                <a:latin typeface="+mn-lt"/>
              </a:rPr>
              <a:t>// </a:t>
            </a:r>
            <a:r>
              <a:rPr lang="el-GR" altLang="el-GR" sz="2000" b="1" dirty="0">
                <a:solidFill>
                  <a:srgbClr val="00B0F0"/>
                </a:solidFill>
                <a:latin typeface="+mn-lt"/>
              </a:rPr>
              <a:t>επιστρέφει ένα </a:t>
            </a:r>
            <a:r>
              <a:rPr lang="en-US" altLang="el-GR" sz="2000" b="1" dirty="0">
                <a:solidFill>
                  <a:srgbClr val="00B0F0"/>
                </a:solidFill>
                <a:latin typeface="+mn-lt"/>
              </a:rPr>
              <a:t> double number </a:t>
            </a:r>
            <a:r>
              <a:rPr lang="el-GR" altLang="el-GR" sz="2000" b="1" dirty="0">
                <a:solidFill>
                  <a:srgbClr val="00B0F0"/>
                </a:solidFill>
                <a:latin typeface="+mn-lt"/>
              </a:rPr>
              <a:t>από το </a:t>
            </a:r>
            <a:r>
              <a:rPr lang="en-US" altLang="el-GR" sz="2000" b="1" dirty="0">
                <a:solidFill>
                  <a:srgbClr val="00B0F0"/>
                </a:solidFill>
                <a:latin typeface="+mn-lt"/>
              </a:rPr>
              <a:t> 0 </a:t>
            </a:r>
            <a:r>
              <a:rPr lang="el-GR" altLang="el-GR" sz="2000" b="1" dirty="0">
                <a:solidFill>
                  <a:srgbClr val="00B0F0"/>
                </a:solidFill>
                <a:latin typeface="+mn-lt"/>
              </a:rPr>
              <a:t>έως το </a:t>
            </a:r>
            <a:r>
              <a:rPr lang="en-US" altLang="el-GR" sz="2000" b="1" dirty="0">
                <a:solidFill>
                  <a:srgbClr val="00B0F0"/>
                </a:solidFill>
                <a:latin typeface="+mn-lt"/>
              </a:rPr>
              <a:t> 1</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Κατασκευαστές (</a:t>
            </a:r>
            <a:r>
              <a:rPr lang="en-US" altLang="el-GR" sz="4000" u="sng" dirty="0" smtClean="0">
                <a:solidFill>
                  <a:schemeClr val="tx2"/>
                </a:solidFill>
              </a:rPr>
              <a:t>Constructors</a:t>
            </a:r>
            <a:r>
              <a:rPr lang="el-GR" altLang="el-GR" sz="4000" u="sng" dirty="0" smtClean="0">
                <a:solidFill>
                  <a:schemeClr val="tx2"/>
                </a:solidFill>
              </a:rPr>
              <a:t>) (1 από 2)</a:t>
            </a:r>
            <a:endParaRPr lang="el-GR" altLang="el-GR" sz="4000" u="sng" dirty="0">
              <a:solidFill>
                <a:schemeClr val="tx2"/>
              </a:solidFill>
              <a:latin typeface="+mn-lt"/>
            </a:endParaRPr>
          </a:p>
        </p:txBody>
      </p:sp>
      <p:sp>
        <p:nvSpPr>
          <p:cNvPr id="6" name="Rectangle 3" descr="Ο κατασκευαστής είναι μία μέθοδος, η οποία αρχικοποιεί ένα αντικείμενο της κλάσης όταν αυτό δημιουργείται, δηλαδή δίνει αρχικές τιμές στα δεδομένα του. Έχει το ίδιο όνομα με την κλάση αλλά δεν έχει ρητό επιστρεφόμενο τύπο.&#10;&#10;Η γενική μορφή ενός κατασκευαστή είναι η εξής:&#10;         προσπέλαση, όνομα χαμηλή παύλα κλάσης, παράμετροι,&#10;άγκιστρο,&#10; //κώδικας,&#10;         άγκιστρο.&#10;&#10;&#10;"/>
          <p:cNvSpPr txBox="1">
            <a:spLocks noChangeArrowheads="1"/>
          </p:cNvSpPr>
          <p:nvPr/>
        </p:nvSpPr>
        <p:spPr>
          <a:xfrm>
            <a:off x="533400" y="1744216"/>
            <a:ext cx="7772400" cy="4061048"/>
          </a:xfrm>
          <a:prstGeom prst="rect">
            <a:avLst/>
          </a:prstGeom>
          <a:noFill/>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Ο κατασκευαστής είναι μία </a:t>
            </a:r>
            <a:r>
              <a:rPr lang="el-GR" altLang="el-GR" sz="2400" i="1" dirty="0"/>
              <a:t>μέθοδος</a:t>
            </a:r>
            <a:r>
              <a:rPr lang="el-GR" altLang="el-GR" sz="2400" dirty="0"/>
              <a:t>, η οποία </a:t>
            </a:r>
            <a:r>
              <a:rPr lang="el-GR" altLang="el-GR" sz="2400" u="sng" dirty="0">
                <a:solidFill>
                  <a:srgbClr val="7030A0"/>
                </a:solidFill>
              </a:rPr>
              <a:t>αρχικοποιεί ένα αντικείμενο της κλάσης όταν αυτό δημιουργείται</a:t>
            </a:r>
            <a:r>
              <a:rPr lang="el-GR" altLang="el-GR" sz="2400" dirty="0"/>
              <a:t>, δηλαδή δίνει αρχικές τιμές στα δεδομένα του. Έχει το ίδιο όνομα με την κλάση αλλά δεν έχει ρητό επιστρεφόμενο τύπο</a:t>
            </a:r>
            <a:r>
              <a:rPr lang="el-GR" altLang="el-GR" sz="2400" dirty="0" smtClean="0"/>
              <a:t>.</a:t>
            </a:r>
            <a:endParaRPr lang="el-GR" altLang="el-GR" sz="2400" dirty="0"/>
          </a:p>
          <a:p>
            <a:pPr>
              <a:buFont typeface="Wingdings" panose="05000000000000000000" pitchFamily="2" charset="2"/>
              <a:buChar char="q"/>
            </a:pPr>
            <a:r>
              <a:rPr lang="el-GR" altLang="el-GR" sz="2400" dirty="0"/>
              <a:t>Η γενική μορφή ενός κατασκευαστή είναι η εξής:</a:t>
            </a:r>
            <a:endParaRPr lang="en-US" altLang="el-GR" sz="2400" dirty="0"/>
          </a:p>
          <a:p>
            <a:pPr marL="0" indent="0">
              <a:buNone/>
            </a:pPr>
            <a:r>
              <a:rPr lang="el-GR" altLang="el-GR" sz="2400" dirty="0" smtClean="0"/>
              <a:t>         </a:t>
            </a:r>
            <a:r>
              <a:rPr lang="el-GR" altLang="el-GR" sz="2400" dirty="0" smtClean="0">
                <a:solidFill>
                  <a:schemeClr val="accent4">
                    <a:lumMod val="75000"/>
                  </a:schemeClr>
                </a:solidFill>
              </a:rPr>
              <a:t>προσπέλαση</a:t>
            </a:r>
            <a:r>
              <a:rPr lang="el-GR" altLang="el-GR" sz="2400" dirty="0" smtClean="0"/>
              <a:t> </a:t>
            </a:r>
            <a:r>
              <a:rPr lang="el-GR" altLang="el-GR" sz="2400" dirty="0" err="1"/>
              <a:t>όνομα_κλάσης(παράμετροι</a:t>
            </a:r>
            <a:r>
              <a:rPr lang="el-GR" altLang="el-GR" sz="2400" dirty="0"/>
              <a:t>){</a:t>
            </a:r>
            <a:endParaRPr lang="en-US" altLang="el-GR" sz="2400" dirty="0"/>
          </a:p>
          <a:p>
            <a:pPr marL="0" indent="0">
              <a:buNone/>
            </a:pPr>
            <a:r>
              <a:rPr lang="el-GR" altLang="el-GR" sz="2400" dirty="0"/>
              <a:t>	//κώδικας</a:t>
            </a:r>
            <a:endParaRPr lang="en-US" altLang="el-GR" sz="2400" dirty="0"/>
          </a:p>
          <a:p>
            <a:pPr marL="0" indent="0">
              <a:buNone/>
            </a:pPr>
            <a:r>
              <a:rPr lang="el-GR" altLang="el-GR" sz="2400" dirty="0" smtClean="0"/>
              <a:t>         }</a:t>
            </a:r>
          </a:p>
          <a:p>
            <a:pPr>
              <a:buFont typeface="Wingdings" panose="05000000000000000000" pitchFamily="2" charset="2"/>
              <a:buChar char="q"/>
            </a:pPr>
            <a:endParaRPr lang="el-GR" altLang="el-GR" sz="2400" dirty="0" smtClean="0"/>
          </a:p>
          <a:p>
            <a:pPr>
              <a:buFont typeface="Wingdings" panose="05000000000000000000" pitchFamily="2" charset="2"/>
              <a:buChar char="q"/>
            </a:pP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Κατασκευαστές (</a:t>
            </a:r>
            <a:r>
              <a:rPr lang="en-US" altLang="el-GR" sz="4000" u="sng" dirty="0" smtClean="0">
                <a:solidFill>
                  <a:schemeClr val="tx2"/>
                </a:solidFill>
              </a:rPr>
              <a:t>Constructors</a:t>
            </a:r>
            <a:r>
              <a:rPr lang="el-GR" altLang="el-GR" sz="4000" u="sng" dirty="0" smtClean="0">
                <a:solidFill>
                  <a:schemeClr val="tx2"/>
                </a:solidFill>
              </a:rPr>
              <a:t>) (2 από 2)</a:t>
            </a:r>
            <a:endParaRPr lang="el-GR" altLang="el-GR" sz="4000"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539552" y="2051205"/>
            <a:ext cx="8147248" cy="2529923"/>
          </a:xfrm>
          <a:prstGeom prst="rect">
            <a:avLst/>
          </a:prstGeom>
        </p:spPr>
        <p:txBody>
          <a:bodyPr wrap="square">
            <a:spAutoFit/>
          </a:bodyPr>
          <a:lstStyle/>
          <a:p>
            <a:pPr>
              <a:spcBef>
                <a:spcPct val="20000"/>
              </a:spcBef>
              <a:buClr>
                <a:schemeClr val="tx1"/>
              </a:buClr>
              <a:buSzPct val="85000"/>
              <a:buFont typeface="ZapfDingbats" pitchFamily="82" charset="2"/>
              <a:buChar char="r"/>
            </a:pPr>
            <a:r>
              <a:rPr lang="el-GR" altLang="el-GR" sz="2400" dirty="0" smtClean="0"/>
              <a:t>Συνήθως, η </a:t>
            </a:r>
            <a:r>
              <a:rPr lang="el-GR" altLang="el-GR" sz="2400" i="1" dirty="0" smtClean="0"/>
              <a:t>προσπέλαση</a:t>
            </a:r>
            <a:r>
              <a:rPr lang="el-GR" altLang="el-GR" sz="2400" dirty="0" smtClean="0"/>
              <a:t> είναι </a:t>
            </a:r>
            <a:r>
              <a:rPr lang="en-US" altLang="el-GR" sz="2400" dirty="0" smtClean="0">
                <a:solidFill>
                  <a:schemeClr val="accent4">
                    <a:lumMod val="75000"/>
                  </a:schemeClr>
                </a:solidFill>
              </a:rPr>
              <a:t>public</a:t>
            </a:r>
            <a:r>
              <a:rPr lang="el-GR" altLang="el-GR" sz="2400" dirty="0" smtClean="0"/>
              <a:t> για να μπορεί να κληθεί εκτός της κλάσης και μπορεί να περιέχει ή όχι ορίσματα.</a:t>
            </a:r>
          </a:p>
          <a:p>
            <a:pPr>
              <a:spcBef>
                <a:spcPct val="20000"/>
              </a:spcBef>
              <a:buClr>
                <a:schemeClr val="tx1"/>
              </a:buClr>
              <a:buSzPct val="85000"/>
              <a:buFont typeface="ZapfDingbats" pitchFamily="82" charset="2"/>
              <a:buChar char="r"/>
            </a:pPr>
            <a:endParaRPr lang="el-GR" altLang="el-GR" sz="2400" dirty="0" smtClean="0"/>
          </a:p>
          <a:p>
            <a:pPr>
              <a:spcBef>
                <a:spcPct val="20000"/>
              </a:spcBef>
              <a:buClr>
                <a:schemeClr val="tx1"/>
              </a:buClr>
              <a:buSzPct val="85000"/>
              <a:buFont typeface="ZapfDingbats" pitchFamily="82" charset="2"/>
              <a:buChar char="r"/>
            </a:pPr>
            <a:r>
              <a:rPr lang="el-GR" altLang="el-GR" sz="2400" dirty="0" smtClean="0"/>
              <a:t>Όλες οι κλάσεις έχουν κατασκευαστές χωρίς ορίσματα. Αν δεν δηλώσουμε έναν εμείς, τότε τον δημιουργεί ο μεταγλωττιστής.</a:t>
            </a:r>
            <a:endParaRPr lang="el-GR" altLang="el-GR" sz="2400" b="1" dirty="0" smtClean="0">
              <a:latin typeface="Courier New" pitchFamily="49" charset="0"/>
            </a:endParaRPr>
          </a:p>
          <a:p>
            <a:pPr>
              <a:spcBef>
                <a:spcPct val="20000"/>
              </a:spcBef>
              <a:buClr>
                <a:schemeClr val="tx1"/>
              </a:buClr>
              <a:buSzPct val="85000"/>
              <a:buFont typeface="ZapfDingbats" pitchFamily="82" charset="2"/>
              <a:buChar char="r"/>
            </a:pPr>
            <a:endParaRPr lang="el-GR" altLang="el-GR" sz="2400" dirty="0">
              <a:latin typeface="Arial Unicode MS" pitchFamily="34" charset="-128"/>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Καταστροφείς (</a:t>
            </a:r>
            <a:r>
              <a:rPr lang="en-US" altLang="el-GR" sz="4000" u="sng" dirty="0" smtClean="0">
                <a:solidFill>
                  <a:schemeClr val="tx2"/>
                </a:solidFill>
              </a:rPr>
              <a:t>Destructors</a:t>
            </a:r>
            <a:r>
              <a:rPr lang="el-GR" altLang="el-GR" sz="4000" u="sng" dirty="0" smtClean="0">
                <a:solidFill>
                  <a:schemeClr val="tx2"/>
                </a:solidFill>
              </a:rPr>
              <a:t>) (1 από 2)</a:t>
            </a:r>
            <a:endParaRPr lang="el-GR" altLang="el-GR" sz="4000" u="sng" dirty="0">
              <a:solidFill>
                <a:schemeClr val="tx2"/>
              </a:solidFill>
              <a:latin typeface="+mn-lt"/>
            </a:endParaRPr>
          </a:p>
        </p:txBody>
      </p:sp>
      <p:sp>
        <p:nvSpPr>
          <p:cNvPr id="11" name="Rectangle 3" descr="Ο καταστροφέας είναι μία μέθοδος-μέλος, η οποία απελευθερώνει τη μνήμη που δεσμεύθηκε για τη δημιουργία ενός αντικειμένου (από τον τελεστή new). Στην ουσία καταστρέφει το αντικείμενο.&#10;&#10;Η γενική μορφή ενός καταστροφέα είναι η εξής:&#10; ~ όνομα χαμηλή παύλα κλάσης(),&#10;άγκιστρο,&#10;  //κώδικας,&#10; άγκιστρο.&#10;&#10;"/>
          <p:cNvSpPr txBox="1">
            <a:spLocks noChangeArrowheads="1"/>
          </p:cNvSpPr>
          <p:nvPr/>
        </p:nvSpPr>
        <p:spPr>
          <a:xfrm>
            <a:off x="467544" y="1587624"/>
            <a:ext cx="8219256" cy="42896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Ο καταστροφέας είναι μία μέθοδος-μέλος, η οποία </a:t>
            </a:r>
            <a:r>
              <a:rPr lang="el-GR" altLang="el-GR" sz="2400" dirty="0" smtClean="0">
                <a:solidFill>
                  <a:srgbClr val="7030A0"/>
                </a:solidFill>
              </a:rPr>
              <a:t>απελευθερώνει τη μνήμη που δεσμεύθηκε για τη δημιουργία ενός αντικειμένου </a:t>
            </a:r>
            <a:r>
              <a:rPr lang="el-GR" altLang="el-GR" sz="2400" dirty="0" smtClean="0"/>
              <a:t>(από τον τελεστή </a:t>
            </a:r>
            <a:r>
              <a:rPr lang="en-US" altLang="el-GR" sz="2400" dirty="0" smtClean="0"/>
              <a:t>new</a:t>
            </a:r>
            <a:r>
              <a:rPr lang="el-GR" altLang="el-GR" sz="2400" dirty="0" smtClean="0"/>
              <a:t>). Στην ουσία καταστρέφει το αντικείμενο.</a:t>
            </a:r>
          </a:p>
          <a:p>
            <a:pPr>
              <a:buFont typeface="Wingdings" panose="05000000000000000000" pitchFamily="2" charset="2"/>
              <a:buChar char="q"/>
            </a:pPr>
            <a:endParaRPr lang="el-GR" altLang="el-GR" sz="2400" dirty="0" smtClean="0"/>
          </a:p>
          <a:p>
            <a:pPr>
              <a:buFont typeface="Wingdings" panose="05000000000000000000" pitchFamily="2" charset="2"/>
              <a:buChar char="q"/>
            </a:pPr>
            <a:r>
              <a:rPr lang="el-GR" altLang="el-GR" sz="2400" dirty="0" smtClean="0"/>
              <a:t>Η γενική μορφή ενός καταστροφέα είναι η εξής:</a:t>
            </a:r>
            <a:endParaRPr lang="en-US" altLang="el-GR" sz="2400" dirty="0" smtClean="0"/>
          </a:p>
          <a:p>
            <a:pPr marL="0" indent="0">
              <a:buNone/>
            </a:pPr>
            <a:r>
              <a:rPr lang="el-GR" altLang="el-GR" sz="2400" dirty="0" smtClean="0"/>
              <a:t>	~</a:t>
            </a:r>
            <a:r>
              <a:rPr lang="el-GR" altLang="el-GR" sz="2400" dirty="0" err="1" smtClean="0"/>
              <a:t>όνομα_κλάσης</a:t>
            </a:r>
            <a:r>
              <a:rPr lang="el-GR" altLang="el-GR" sz="2400" dirty="0" smtClean="0"/>
              <a:t>(){</a:t>
            </a:r>
            <a:endParaRPr lang="en-US" altLang="el-GR" sz="2400" dirty="0" smtClean="0"/>
          </a:p>
          <a:p>
            <a:pPr marL="0" indent="0">
              <a:buNone/>
            </a:pPr>
            <a:r>
              <a:rPr lang="el-GR" altLang="el-GR" sz="2400" dirty="0" smtClean="0"/>
              <a:t>		//κώδικας</a:t>
            </a:r>
            <a:endParaRPr lang="en-US" altLang="el-GR" sz="2400" dirty="0" smtClean="0"/>
          </a:p>
          <a:p>
            <a:pPr marL="0" indent="0">
              <a:buNone/>
            </a:pPr>
            <a:r>
              <a:rPr lang="el-GR" altLang="el-GR" sz="2400" dirty="0" smtClean="0"/>
              <a:t>	}</a:t>
            </a:r>
          </a:p>
          <a:p>
            <a:pPr>
              <a:buFont typeface="Wingdings" panose="05000000000000000000" pitchFamily="2" charset="2"/>
              <a:buChar char="q"/>
            </a:pP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Καταστροφείς (</a:t>
            </a:r>
            <a:r>
              <a:rPr lang="en-US" altLang="el-GR" sz="4000" u="sng" dirty="0" smtClean="0">
                <a:solidFill>
                  <a:schemeClr val="tx2"/>
                </a:solidFill>
              </a:rPr>
              <a:t>Destructors</a:t>
            </a:r>
            <a:r>
              <a:rPr lang="el-GR" altLang="el-GR" sz="4000" u="sng" dirty="0" smtClean="0">
                <a:solidFill>
                  <a:schemeClr val="tx2"/>
                </a:solidFill>
              </a:rPr>
              <a:t>) (2 από 2)</a:t>
            </a:r>
            <a:endParaRPr lang="el-GR" altLang="el-GR" sz="4000" u="sng" dirty="0">
              <a:solidFill>
                <a:schemeClr val="tx2"/>
              </a:solidFill>
              <a:latin typeface="+mn-lt"/>
            </a:endParaRPr>
          </a:p>
        </p:txBody>
      </p:sp>
      <p:sp>
        <p:nvSpPr>
          <p:cNvPr id="10" name="Rectangle 8"/>
          <p:cNvSpPr>
            <a:spLocks noChangeArrowheads="1"/>
          </p:cNvSpPr>
          <p:nvPr/>
        </p:nvSpPr>
        <p:spPr bwMode="auto">
          <a:xfrm>
            <a:off x="467544" y="1844824"/>
            <a:ext cx="8219256" cy="3152328"/>
          </a:xfrm>
          <a:prstGeom prst="rect">
            <a:avLst/>
          </a:prstGeom>
          <a:noFill/>
          <a:ln w="9525">
            <a:noFill/>
            <a:miter lim="800000"/>
            <a:headEnd/>
            <a:tailEnd/>
          </a:ln>
        </p:spPr>
        <p:txBody>
          <a:bodyPr/>
          <a:lstStyle/>
          <a:p>
            <a:pPr marL="342900" indent="-342900" algn="l">
              <a:spcBef>
                <a:spcPct val="20000"/>
              </a:spcBef>
              <a:buClr>
                <a:schemeClr val="tx1"/>
              </a:buClr>
              <a:buSzPct val="85000"/>
              <a:buFont typeface="ZapfDingbats" pitchFamily="82" charset="2"/>
              <a:buChar char="r"/>
              <a:defRPr/>
            </a:pPr>
            <a:r>
              <a:rPr lang="el-GR" sz="2400" dirty="0" smtClean="0"/>
              <a:t>Ο καταστροφέας καλείται πριν από τη λεγόμενη </a:t>
            </a:r>
            <a:r>
              <a:rPr lang="el-GR" sz="2400" i="1" dirty="0" smtClean="0"/>
              <a:t>συλλογή απορριμμάτων (</a:t>
            </a:r>
            <a:r>
              <a:rPr lang="en-US" sz="2400" i="1" dirty="0" smtClean="0"/>
              <a:t>garbage collection</a:t>
            </a:r>
            <a:r>
              <a:rPr lang="el-GR" sz="2400" i="1" dirty="0" smtClean="0"/>
              <a:t>)</a:t>
            </a:r>
            <a:r>
              <a:rPr lang="el-GR" sz="2400" dirty="0" smtClean="0"/>
              <a:t>, κάτι που γίνεται στο παρασκήνιο (</a:t>
            </a:r>
            <a:r>
              <a:rPr lang="el-GR" sz="2400" i="1" dirty="0" smtClean="0"/>
              <a:t>χωρίς</a:t>
            </a:r>
            <a:r>
              <a:rPr lang="el-GR" sz="2400" dirty="0" smtClean="0"/>
              <a:t> τη συμμετοχή του προγραμματιστή), έτσι ώστε να απελευθερωθεί μνήμη.</a:t>
            </a:r>
          </a:p>
          <a:p>
            <a:pPr marL="342900" indent="-342900" algn="l">
              <a:spcBef>
                <a:spcPct val="20000"/>
              </a:spcBef>
              <a:buClr>
                <a:schemeClr val="tx1"/>
              </a:buClr>
              <a:buSzPct val="85000"/>
              <a:buFont typeface="ZapfDingbats" pitchFamily="82" charset="2"/>
              <a:buChar char="r"/>
              <a:defRPr/>
            </a:pPr>
            <a:endParaRPr lang="el-GR" sz="2400" dirty="0" smtClean="0"/>
          </a:p>
          <a:p>
            <a:pPr marL="342900" indent="-342900" algn="l">
              <a:spcBef>
                <a:spcPct val="20000"/>
              </a:spcBef>
              <a:buClr>
                <a:schemeClr val="tx1"/>
              </a:buClr>
              <a:buSzPct val="85000"/>
              <a:buFont typeface="ZapfDingbats" pitchFamily="82" charset="2"/>
              <a:buChar char="r"/>
              <a:defRPr/>
            </a:pPr>
            <a:r>
              <a:rPr lang="el-GR" sz="2400" dirty="0" smtClean="0"/>
              <a:t>Ο προγραμματιστής προσθέτει κώδικα όπως π.χ. για κλείσιμο αρχείων, αποσύνδεση από βάσεις δεδομένων κλπ.</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u="sng" dirty="0" smtClean="0">
                <a:solidFill>
                  <a:schemeClr val="tx2"/>
                </a:solidFill>
              </a:rPr>
              <a:t>Η λέξη-κλειδί </a:t>
            </a:r>
            <a:r>
              <a:rPr lang="en-US" altLang="el-GR" u="sng" dirty="0" smtClean="0">
                <a:solidFill>
                  <a:schemeClr val="tx2"/>
                </a:solidFill>
              </a:rPr>
              <a:t>this</a:t>
            </a:r>
            <a:r>
              <a:rPr lang="el-GR" altLang="el-GR" u="sng" dirty="0" smtClean="0">
                <a:solidFill>
                  <a:schemeClr val="tx2"/>
                </a:solidFill>
              </a:rPr>
              <a:t> (1 από 2)</a:t>
            </a:r>
            <a:endParaRPr lang="el-GR" altLang="el-GR" u="sng" dirty="0">
              <a:solidFill>
                <a:schemeClr val="tx2"/>
              </a:solidFill>
              <a:latin typeface="+mn-lt"/>
            </a:endParaRPr>
          </a:p>
        </p:txBody>
      </p:sp>
      <p:sp>
        <p:nvSpPr>
          <p:cNvPr id="6" name="Rectangle 3" descr="Η λέξη-κλειδί this είναι μία αναφορά στο αντικείμενο στο οποίο δρα μία μέθοδος που έχει κληθεί. Αυτό είναι αναγκαίο διότι: η C# επιτρέπει τα ονόματα των ορισμάτων μίας μεθόδου να είναι τα ίδια  με τα ονόματα των μεταβλητών που είναι μέλη της κλάσης.&#10; &#10;Παράδειγμα άνω κάτω τελεία,&#10; class Oxhma,&#10;άγκιστρο,&#10;     public string marka, kausimo,&#10;    public int epivates,&#10;&#10; &#10;"/>
          <p:cNvSpPr txBox="1">
            <a:spLocks noChangeArrowheads="1"/>
          </p:cNvSpPr>
          <p:nvPr/>
        </p:nvSpPr>
        <p:spPr>
          <a:xfrm>
            <a:off x="467544" y="1371600"/>
            <a:ext cx="8219256" cy="45056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el-GR" sz="2400" dirty="0" smtClean="0"/>
              <a:t>Η λέξη-κλειδί </a:t>
            </a:r>
            <a:r>
              <a:rPr lang="en-US" sz="2400" dirty="0" smtClean="0">
                <a:solidFill>
                  <a:schemeClr val="accent4">
                    <a:lumMod val="75000"/>
                  </a:schemeClr>
                </a:solidFill>
              </a:rPr>
              <a:t>this</a:t>
            </a:r>
            <a:r>
              <a:rPr lang="el-GR" sz="2400" dirty="0" smtClean="0"/>
              <a:t> είναι μία </a:t>
            </a:r>
            <a:r>
              <a:rPr lang="el-GR" sz="2400" i="1" dirty="0" smtClean="0"/>
              <a:t>αναφορά</a:t>
            </a:r>
            <a:r>
              <a:rPr lang="el-GR" sz="2400" dirty="0" smtClean="0"/>
              <a:t> στο αντικείμενο στο οποίο δρα μία μέθοδος που έχει κληθεί. Αυτό είναι αναγκαίο διότι: </a:t>
            </a:r>
            <a:r>
              <a:rPr lang="el-GR" sz="2400" dirty="0" smtClean="0">
                <a:solidFill>
                  <a:srgbClr val="7030A0"/>
                </a:solidFill>
              </a:rPr>
              <a:t>η </a:t>
            </a:r>
            <a:r>
              <a:rPr lang="en-US" sz="2400" u="sng" dirty="0" smtClean="0">
                <a:solidFill>
                  <a:srgbClr val="7030A0"/>
                </a:solidFill>
              </a:rPr>
              <a:t>C</a:t>
            </a:r>
            <a:r>
              <a:rPr lang="el-GR" sz="2400" u="sng" dirty="0" smtClean="0">
                <a:solidFill>
                  <a:srgbClr val="7030A0"/>
                </a:solidFill>
              </a:rPr>
              <a:t># επιτρέπει τα ονόματα των ορισμάτων μίας μεθόδου να είναι τα ίδια  με τα ονόματα των μεταβλητών που είναι μέλη της κλάσης</a:t>
            </a:r>
            <a:r>
              <a:rPr lang="el-GR" sz="2400" dirty="0" smtClean="0">
                <a:solidFill>
                  <a:srgbClr val="7030A0"/>
                </a:solidFill>
              </a:rPr>
              <a:t>.</a:t>
            </a:r>
          </a:p>
          <a:p>
            <a:pPr>
              <a:buFont typeface="ZapfDingbats" pitchFamily="82" charset="2"/>
              <a:buNone/>
              <a:defRPr/>
            </a:pPr>
            <a:r>
              <a:rPr lang="el-GR" sz="2400" dirty="0" smtClean="0"/>
              <a:t> </a:t>
            </a:r>
          </a:p>
          <a:p>
            <a:pPr>
              <a:buFont typeface="ZapfDingbats" pitchFamily="82" charset="2"/>
              <a:buNone/>
              <a:defRPr/>
            </a:pPr>
            <a:r>
              <a:rPr lang="el-GR" sz="2400" dirty="0" smtClean="0"/>
              <a:t>Παράδειγμα:</a:t>
            </a:r>
            <a:endParaRPr lang="en-US" sz="2400" dirty="0" smtClean="0"/>
          </a:p>
          <a:p>
            <a:pPr>
              <a:buFont typeface="ZapfDingbats" pitchFamily="82" charset="2"/>
              <a:buNone/>
              <a:defRPr/>
            </a:pPr>
            <a:r>
              <a:rPr lang="el-GR" sz="2400" dirty="0" smtClean="0"/>
              <a:t>	</a:t>
            </a:r>
            <a:r>
              <a:rPr lang="en-US" sz="2400" b="1" dirty="0" smtClean="0">
                <a:solidFill>
                  <a:schemeClr val="accent4">
                    <a:lumMod val="75000"/>
                  </a:schemeClr>
                </a:solidFill>
                <a:cs typeface="Courier New" pitchFamily="49" charset="0"/>
              </a:rPr>
              <a:t>class</a:t>
            </a:r>
            <a:r>
              <a:rPr lang="en-US" sz="2400" b="1" dirty="0" smtClean="0">
                <a:cs typeface="Courier New" pitchFamily="49" charset="0"/>
              </a:rPr>
              <a:t> </a:t>
            </a:r>
            <a:r>
              <a:rPr lang="en-US" sz="2400" b="1" dirty="0" err="1" smtClean="0">
                <a:solidFill>
                  <a:schemeClr val="accent1">
                    <a:lumMod val="60000"/>
                    <a:lumOff val="40000"/>
                  </a:schemeClr>
                </a:solidFill>
                <a:cs typeface="Courier New" pitchFamily="49" charset="0"/>
              </a:rPr>
              <a:t>Oxhma</a:t>
            </a:r>
            <a:r>
              <a:rPr lang="en-US" sz="2400" b="1" dirty="0" smtClean="0">
                <a:cs typeface="Courier New" pitchFamily="49" charset="0"/>
              </a:rPr>
              <a:t>{</a:t>
            </a:r>
          </a:p>
          <a:p>
            <a:pPr>
              <a:buFont typeface="ZapfDingbats" pitchFamily="82" charset="2"/>
              <a:buNone/>
              <a:defRPr/>
            </a:pPr>
            <a:r>
              <a:rPr lang="en-US" sz="2400" b="1" dirty="0" smtClean="0">
                <a:cs typeface="Courier New" pitchFamily="49" charset="0"/>
              </a:rPr>
              <a:t> </a:t>
            </a:r>
            <a:r>
              <a:rPr lang="el-GR" sz="2400" b="1" dirty="0" smtClean="0">
                <a:cs typeface="Courier New" pitchFamily="49" charset="0"/>
              </a:rPr>
              <a:t>	   </a:t>
            </a:r>
            <a:r>
              <a:rPr lang="en-US" sz="2400" b="1" dirty="0" smtClean="0">
                <a:solidFill>
                  <a:schemeClr val="accent4">
                    <a:lumMod val="75000"/>
                  </a:schemeClr>
                </a:solidFill>
                <a:cs typeface="Courier New" pitchFamily="49" charset="0"/>
              </a:rPr>
              <a:t>public string </a:t>
            </a:r>
            <a:r>
              <a:rPr lang="en-US" sz="2400" b="1" dirty="0" err="1" smtClean="0">
                <a:cs typeface="Courier New" pitchFamily="49" charset="0"/>
              </a:rPr>
              <a:t>marka</a:t>
            </a:r>
            <a:r>
              <a:rPr lang="en-US" sz="2400" b="1" dirty="0" smtClean="0">
                <a:cs typeface="Courier New" pitchFamily="49" charset="0"/>
              </a:rPr>
              <a:t>, </a:t>
            </a:r>
            <a:r>
              <a:rPr lang="en-US" sz="2400" b="1" dirty="0" err="1" smtClean="0">
                <a:cs typeface="Courier New" pitchFamily="49" charset="0"/>
              </a:rPr>
              <a:t>kausimo</a:t>
            </a:r>
            <a:r>
              <a:rPr lang="en-US" sz="2400" b="1" dirty="0" smtClean="0">
                <a:cs typeface="Courier New" pitchFamily="49" charset="0"/>
              </a:rPr>
              <a:t>;</a:t>
            </a:r>
          </a:p>
          <a:p>
            <a:pPr>
              <a:buFont typeface="ZapfDingbats" pitchFamily="82" charset="2"/>
              <a:buNone/>
              <a:defRPr/>
            </a:pPr>
            <a:r>
              <a:rPr lang="el-GR" sz="2400" b="1" dirty="0" smtClean="0">
                <a:solidFill>
                  <a:schemeClr val="accent2"/>
                </a:solidFill>
                <a:cs typeface="Courier New" pitchFamily="49" charset="0"/>
              </a:rPr>
              <a:t>	   </a:t>
            </a:r>
            <a:r>
              <a:rPr lang="en-US" sz="2400" b="1" dirty="0" smtClean="0">
                <a:solidFill>
                  <a:schemeClr val="accent4">
                    <a:lumMod val="75000"/>
                  </a:schemeClr>
                </a:solidFill>
                <a:cs typeface="Courier New" pitchFamily="49" charset="0"/>
              </a:rPr>
              <a:t>public </a:t>
            </a:r>
            <a:r>
              <a:rPr lang="en-US" sz="2400" b="1" dirty="0" err="1" smtClean="0">
                <a:solidFill>
                  <a:schemeClr val="accent4">
                    <a:lumMod val="75000"/>
                  </a:schemeClr>
                </a:solidFill>
                <a:cs typeface="Courier New" pitchFamily="49" charset="0"/>
              </a:rPr>
              <a:t>int</a:t>
            </a:r>
            <a:r>
              <a:rPr lang="en-US" sz="2400" b="1" dirty="0" smtClean="0">
                <a:solidFill>
                  <a:schemeClr val="accent4">
                    <a:lumMod val="75000"/>
                  </a:schemeClr>
                </a:solidFill>
                <a:cs typeface="Courier New" pitchFamily="49" charset="0"/>
              </a:rPr>
              <a:t> </a:t>
            </a:r>
            <a:r>
              <a:rPr lang="en-US" sz="2400" b="1" dirty="0" err="1" smtClean="0">
                <a:cs typeface="Courier New" pitchFamily="49" charset="0"/>
              </a:rPr>
              <a:t>epivates</a:t>
            </a:r>
            <a:r>
              <a:rPr lang="en-US" sz="2400" b="1" dirty="0" smtClean="0">
                <a:cs typeface="Courier New" pitchFamily="49" charset="0"/>
              </a:rPr>
              <a:t>;</a:t>
            </a:r>
            <a:endParaRPr lang="el-GR" sz="2400" b="1" dirty="0" smtClean="0">
              <a:cs typeface="Courier New" pitchFamily="49" charset="0"/>
            </a:endParaRPr>
          </a:p>
          <a:p>
            <a:pPr>
              <a:buFont typeface="ZapfDingbats" pitchFamily="82" charset="2"/>
              <a:buNone/>
              <a:defRPr/>
            </a:pPr>
            <a:endParaRPr lang="el-GR" sz="2400" b="1" dirty="0" smtClean="0">
              <a:cs typeface="Courier New" pitchFamily="49" charset="0"/>
            </a:endParaRPr>
          </a:p>
          <a:p>
            <a:pPr>
              <a:buFont typeface="ZapfDingbats" pitchFamily="82" charset="2"/>
              <a:buNone/>
              <a:defRPr/>
            </a:pPr>
            <a:r>
              <a:rPr lang="el-GR" sz="2400" b="1" dirty="0" smtClean="0">
                <a:solidFill>
                  <a:schemeClr val="accent2"/>
                </a:solidFill>
                <a:cs typeface="Courier New" pitchFamily="49" charset="0"/>
              </a:rPr>
              <a:t>	</a:t>
            </a:r>
            <a:endParaRPr lang="en-US"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Η λέξη-κλειδί </a:t>
            </a:r>
            <a:r>
              <a:rPr lang="en-US" altLang="el-GR" sz="4000" u="sng" dirty="0" smtClean="0">
                <a:solidFill>
                  <a:schemeClr val="tx2"/>
                </a:solidFill>
              </a:rPr>
              <a:t>this</a:t>
            </a:r>
            <a:r>
              <a:rPr lang="el-GR" altLang="el-GR" sz="4000" u="sng" dirty="0" smtClean="0">
                <a:solidFill>
                  <a:schemeClr val="tx2"/>
                </a:solidFill>
              </a:rPr>
              <a:t> (2 από 2)</a:t>
            </a:r>
            <a:endParaRPr lang="el-GR" altLang="el-GR" sz="4000" u="sng" dirty="0">
              <a:solidFill>
                <a:schemeClr val="tx2"/>
              </a:solidFill>
              <a:latin typeface="+mn-lt"/>
            </a:endParaRPr>
          </a:p>
        </p:txBody>
      </p:sp>
      <p:sp>
        <p:nvSpPr>
          <p:cNvPr id="2" name="Ορθογώνιο 1" descr="public Oxhma, string marka, int epivates, string kausimo,&#10;    άγκιστρο,&#10;       this τελεία marka ίσο με marka,&#10;       this τελεία epivates ίσο με epivates,&#10;       this τελεία kausimo ίσο με  kausimo,&#10;    άγκιστρο,&#10;   άγκιστρο.&#10;&#10;"/>
          <p:cNvSpPr/>
          <p:nvPr>
            <p:custDataLst>
              <p:tags r:id="rId3"/>
            </p:custDataLst>
          </p:nvPr>
        </p:nvSpPr>
        <p:spPr>
          <a:xfrm>
            <a:off x="467544" y="1916832"/>
            <a:ext cx="8219256" cy="3046988"/>
          </a:xfrm>
          <a:prstGeom prst="rect">
            <a:avLst/>
          </a:prstGeom>
        </p:spPr>
        <p:txBody>
          <a:bodyPr wrap="square">
            <a:spAutoFit/>
          </a:bodyPr>
          <a:lstStyle/>
          <a:p>
            <a:pPr>
              <a:buFont typeface="ZapfDingbats" pitchFamily="82" charset="2"/>
              <a:buNone/>
              <a:defRPr/>
            </a:pPr>
            <a:r>
              <a:rPr lang="en-US" sz="2400" b="1" dirty="0">
                <a:solidFill>
                  <a:schemeClr val="accent4">
                    <a:lumMod val="75000"/>
                  </a:schemeClr>
                </a:solidFill>
                <a:cs typeface="Courier New" pitchFamily="49" charset="0"/>
              </a:rPr>
              <a:t>public </a:t>
            </a:r>
            <a:r>
              <a:rPr lang="en-US" sz="2400" b="1" dirty="0" err="1">
                <a:cs typeface="Courier New" pitchFamily="49" charset="0"/>
              </a:rPr>
              <a:t>Oxhma</a:t>
            </a:r>
            <a:r>
              <a:rPr lang="en-US" sz="2400" b="1" dirty="0">
                <a:cs typeface="Courier New" pitchFamily="49" charset="0"/>
              </a:rPr>
              <a:t>(</a:t>
            </a:r>
            <a:r>
              <a:rPr lang="en-US" sz="2400" b="1" dirty="0">
                <a:solidFill>
                  <a:schemeClr val="accent4">
                    <a:lumMod val="75000"/>
                  </a:schemeClr>
                </a:solidFill>
                <a:cs typeface="Courier New" pitchFamily="49" charset="0"/>
              </a:rPr>
              <a:t>string</a:t>
            </a:r>
            <a:r>
              <a:rPr lang="en-US" sz="2400" b="1" dirty="0">
                <a:cs typeface="Courier New" pitchFamily="49" charset="0"/>
              </a:rPr>
              <a:t> </a:t>
            </a:r>
            <a:r>
              <a:rPr lang="en-US" sz="2400" b="1" dirty="0" err="1">
                <a:cs typeface="Courier New" pitchFamily="49" charset="0"/>
              </a:rPr>
              <a:t>marka</a:t>
            </a:r>
            <a:r>
              <a:rPr lang="en-US" sz="2400" b="1" dirty="0">
                <a:cs typeface="Courier New" pitchFamily="49" charset="0"/>
              </a:rPr>
              <a:t>, </a:t>
            </a:r>
            <a:r>
              <a:rPr lang="en-US" sz="2400" b="1" dirty="0" err="1">
                <a:solidFill>
                  <a:schemeClr val="accent4">
                    <a:lumMod val="75000"/>
                  </a:schemeClr>
                </a:solidFill>
                <a:cs typeface="Courier New" pitchFamily="49" charset="0"/>
              </a:rPr>
              <a:t>int</a:t>
            </a:r>
            <a:r>
              <a:rPr lang="en-US" sz="2400" b="1" dirty="0">
                <a:solidFill>
                  <a:schemeClr val="accent4">
                    <a:lumMod val="75000"/>
                  </a:schemeClr>
                </a:solidFill>
                <a:cs typeface="Courier New" pitchFamily="49" charset="0"/>
              </a:rPr>
              <a:t> </a:t>
            </a:r>
            <a:r>
              <a:rPr lang="en-US" sz="2400" b="1" dirty="0" err="1">
                <a:cs typeface="Courier New" pitchFamily="49" charset="0"/>
              </a:rPr>
              <a:t>epivates</a:t>
            </a:r>
            <a:r>
              <a:rPr lang="en-US" sz="2400" b="1" dirty="0">
                <a:cs typeface="Courier New" pitchFamily="49" charset="0"/>
              </a:rPr>
              <a:t>, </a:t>
            </a:r>
            <a:r>
              <a:rPr lang="en-US" sz="2400" b="1" dirty="0">
                <a:solidFill>
                  <a:schemeClr val="accent4">
                    <a:lumMod val="75000"/>
                  </a:schemeClr>
                </a:solidFill>
                <a:cs typeface="Courier New" pitchFamily="49" charset="0"/>
              </a:rPr>
              <a:t>string </a:t>
            </a:r>
            <a:r>
              <a:rPr lang="en-US" sz="2400" b="1" dirty="0" err="1">
                <a:cs typeface="Courier New" pitchFamily="49" charset="0"/>
              </a:rPr>
              <a:t>kausimo</a:t>
            </a:r>
            <a:r>
              <a:rPr lang="en-US" sz="2400" b="1" dirty="0">
                <a:cs typeface="Courier New" pitchFamily="49" charset="0"/>
              </a:rPr>
              <a:t>)</a:t>
            </a:r>
          </a:p>
          <a:p>
            <a:pPr>
              <a:buFont typeface="ZapfDingbats" pitchFamily="82" charset="2"/>
              <a:buNone/>
              <a:defRPr/>
            </a:pPr>
            <a:r>
              <a:rPr lang="el-GR" sz="2400" b="1" dirty="0">
                <a:cs typeface="Courier New" pitchFamily="49" charset="0"/>
              </a:rPr>
              <a:t>	   </a:t>
            </a:r>
            <a:r>
              <a:rPr lang="en-US" sz="2400" b="1" dirty="0">
                <a:cs typeface="Courier New" pitchFamily="49" charset="0"/>
              </a:rPr>
              <a:t>{</a:t>
            </a:r>
          </a:p>
          <a:p>
            <a:pPr>
              <a:buFont typeface="ZapfDingbats" pitchFamily="82" charset="2"/>
              <a:buNone/>
              <a:defRPr/>
            </a:pPr>
            <a:r>
              <a:rPr lang="el-GR" sz="2400" b="1" dirty="0">
                <a:cs typeface="Courier New" pitchFamily="49" charset="0"/>
              </a:rPr>
              <a:t>	</a:t>
            </a:r>
            <a:r>
              <a:rPr lang="en-US" sz="2400" b="1" dirty="0">
                <a:solidFill>
                  <a:schemeClr val="accent4">
                    <a:lumMod val="75000"/>
                  </a:schemeClr>
                </a:solidFill>
                <a:cs typeface="Courier New" pitchFamily="49" charset="0"/>
              </a:rPr>
              <a:t>   </a:t>
            </a:r>
            <a:r>
              <a:rPr lang="el-GR" sz="2400" b="1" dirty="0">
                <a:solidFill>
                  <a:schemeClr val="accent4">
                    <a:lumMod val="75000"/>
                  </a:schemeClr>
                </a:solidFill>
                <a:cs typeface="Courier New" pitchFamily="49" charset="0"/>
              </a:rPr>
              <a:t>   </a:t>
            </a:r>
            <a:r>
              <a:rPr lang="en-US" sz="2400" b="1" dirty="0" err="1">
                <a:solidFill>
                  <a:schemeClr val="accent4">
                    <a:lumMod val="75000"/>
                  </a:schemeClr>
                </a:solidFill>
                <a:cs typeface="Courier New" pitchFamily="49" charset="0"/>
              </a:rPr>
              <a:t>this</a:t>
            </a:r>
            <a:r>
              <a:rPr lang="en-US" sz="2400" b="1" dirty="0" err="1">
                <a:cs typeface="Courier New" pitchFamily="49" charset="0"/>
              </a:rPr>
              <a:t>.marka</a:t>
            </a:r>
            <a:r>
              <a:rPr lang="en-US" sz="2400" b="1" dirty="0">
                <a:cs typeface="Courier New" pitchFamily="49" charset="0"/>
              </a:rPr>
              <a:t> = </a:t>
            </a:r>
            <a:r>
              <a:rPr lang="en-US" sz="2400" b="1" dirty="0" err="1">
                <a:cs typeface="Courier New" pitchFamily="49" charset="0"/>
              </a:rPr>
              <a:t>marka</a:t>
            </a:r>
            <a:r>
              <a:rPr lang="en-US" sz="2400" b="1" dirty="0">
                <a:cs typeface="Courier New" pitchFamily="49" charset="0"/>
              </a:rPr>
              <a:t>;</a:t>
            </a:r>
          </a:p>
          <a:p>
            <a:pPr>
              <a:buFont typeface="ZapfDingbats" pitchFamily="82" charset="2"/>
              <a:buNone/>
              <a:defRPr/>
            </a:pPr>
            <a:r>
              <a:rPr lang="el-GR" sz="2400" b="1" dirty="0">
                <a:cs typeface="Courier New" pitchFamily="49" charset="0"/>
              </a:rPr>
              <a:t>	</a:t>
            </a:r>
            <a:r>
              <a:rPr lang="en-US" sz="2400" b="1" dirty="0">
                <a:cs typeface="Courier New" pitchFamily="49" charset="0"/>
              </a:rPr>
              <a:t>      </a:t>
            </a:r>
            <a:r>
              <a:rPr lang="en-US" sz="2400" b="1" dirty="0" err="1">
                <a:solidFill>
                  <a:schemeClr val="accent4">
                    <a:lumMod val="75000"/>
                  </a:schemeClr>
                </a:solidFill>
                <a:cs typeface="Courier New" pitchFamily="49" charset="0"/>
              </a:rPr>
              <a:t>this</a:t>
            </a:r>
            <a:r>
              <a:rPr lang="en-US" sz="2400" b="1" dirty="0" err="1">
                <a:cs typeface="Courier New" pitchFamily="49" charset="0"/>
              </a:rPr>
              <a:t>.epivates</a:t>
            </a:r>
            <a:r>
              <a:rPr lang="en-US" sz="2400" b="1" dirty="0">
                <a:cs typeface="Courier New" pitchFamily="49" charset="0"/>
              </a:rPr>
              <a:t> = </a:t>
            </a:r>
            <a:r>
              <a:rPr lang="en-US" sz="2400" b="1" dirty="0" err="1">
                <a:cs typeface="Courier New" pitchFamily="49" charset="0"/>
              </a:rPr>
              <a:t>epivates</a:t>
            </a:r>
            <a:r>
              <a:rPr lang="en-US" sz="2400" b="1" dirty="0">
                <a:cs typeface="Courier New" pitchFamily="49" charset="0"/>
              </a:rPr>
              <a:t>;</a:t>
            </a:r>
          </a:p>
          <a:p>
            <a:pPr>
              <a:buFont typeface="ZapfDingbats" pitchFamily="82" charset="2"/>
              <a:buNone/>
              <a:defRPr/>
            </a:pPr>
            <a:r>
              <a:rPr lang="el-GR" sz="2400" b="1" dirty="0">
                <a:cs typeface="Courier New" pitchFamily="49" charset="0"/>
              </a:rPr>
              <a:t>	</a:t>
            </a:r>
            <a:r>
              <a:rPr lang="en-US" sz="2400" b="1" dirty="0">
                <a:cs typeface="Courier New" pitchFamily="49" charset="0"/>
              </a:rPr>
              <a:t>      </a:t>
            </a:r>
            <a:r>
              <a:rPr lang="en-US" sz="2400" b="1" dirty="0" err="1">
                <a:solidFill>
                  <a:schemeClr val="accent4">
                    <a:lumMod val="75000"/>
                  </a:schemeClr>
                </a:solidFill>
                <a:cs typeface="Courier New" pitchFamily="49" charset="0"/>
              </a:rPr>
              <a:t>this</a:t>
            </a:r>
            <a:r>
              <a:rPr lang="en-US" sz="2400" b="1" dirty="0" err="1">
                <a:cs typeface="Courier New" pitchFamily="49" charset="0"/>
              </a:rPr>
              <a:t>.kausimo</a:t>
            </a:r>
            <a:r>
              <a:rPr lang="en-US" sz="2400" b="1" dirty="0">
                <a:cs typeface="Courier New" pitchFamily="49" charset="0"/>
              </a:rPr>
              <a:t> = </a:t>
            </a:r>
            <a:r>
              <a:rPr lang="en-US" sz="2400" b="1" dirty="0" err="1">
                <a:cs typeface="Courier New" pitchFamily="49" charset="0"/>
              </a:rPr>
              <a:t>kausimo</a:t>
            </a:r>
            <a:r>
              <a:rPr lang="en-US" sz="2400" b="1" dirty="0">
                <a:cs typeface="Courier New" pitchFamily="49" charset="0"/>
              </a:rPr>
              <a:t>;</a:t>
            </a:r>
          </a:p>
          <a:p>
            <a:pPr>
              <a:buFont typeface="ZapfDingbats" pitchFamily="82" charset="2"/>
              <a:buNone/>
              <a:defRPr/>
            </a:pPr>
            <a:r>
              <a:rPr lang="el-GR" sz="2400" b="1" dirty="0">
                <a:cs typeface="Courier New" pitchFamily="49" charset="0"/>
              </a:rPr>
              <a:t>	   }</a:t>
            </a:r>
          </a:p>
          <a:p>
            <a:pPr>
              <a:buFont typeface="ZapfDingbats" pitchFamily="82" charset="2"/>
              <a:buNone/>
              <a:defRPr/>
            </a:pPr>
            <a:r>
              <a:rPr lang="el-GR" sz="2400" b="1" dirty="0">
                <a:cs typeface="Courier New" pitchFamily="49" charset="0"/>
              </a:rPr>
              <a:t>   }</a:t>
            </a:r>
            <a:r>
              <a:rPr lang="en-US" sz="2400" b="1" dirty="0">
                <a:cs typeface="Courier New" pitchFamily="49" charset="0"/>
              </a:rPr>
              <a:t>     </a:t>
            </a:r>
          </a:p>
          <a:p>
            <a:pPr>
              <a:buFont typeface="ZapfDingbats" pitchFamily="82" charset="2"/>
              <a:buNone/>
              <a:defRPr/>
            </a:pPr>
            <a:endParaRPr lang="en-US"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rPr>
              <a:t>Ιδιότητες </a:t>
            </a:r>
            <a:r>
              <a:rPr lang="en-US" altLang="el-GR" u="sng" dirty="0" smtClean="0">
                <a:solidFill>
                  <a:schemeClr val="tx2"/>
                </a:solidFill>
              </a:rPr>
              <a:t>get</a:t>
            </a:r>
            <a:r>
              <a:rPr lang="el-GR" altLang="el-GR" u="sng" dirty="0" smtClean="0">
                <a:solidFill>
                  <a:schemeClr val="tx2"/>
                </a:solidFill>
              </a:rPr>
              <a:t>, </a:t>
            </a:r>
            <a:r>
              <a:rPr lang="en-US" altLang="el-GR" u="sng" dirty="0" smtClean="0">
                <a:solidFill>
                  <a:schemeClr val="tx2"/>
                </a:solidFill>
              </a:rPr>
              <a:t>set</a:t>
            </a:r>
            <a:r>
              <a:rPr lang="el-GR" altLang="el-GR" u="sng" dirty="0" smtClean="0">
                <a:solidFill>
                  <a:schemeClr val="tx2"/>
                </a:solidFill>
              </a:rPr>
              <a:t> (1 από 3) </a:t>
            </a:r>
            <a:endParaRPr lang="el-GR" altLang="el-GR" u="sng" dirty="0">
              <a:solidFill>
                <a:schemeClr val="tx2"/>
              </a:solidFill>
              <a:latin typeface="+mn-lt"/>
            </a:endParaRPr>
          </a:p>
        </p:txBody>
      </p:sp>
      <p:sp>
        <p:nvSpPr>
          <p:cNvPr id="19" name="Rectangle 3"/>
          <p:cNvSpPr txBox="1">
            <a:spLocks noChangeArrowheads="1"/>
          </p:cNvSpPr>
          <p:nvPr/>
        </p:nvSpPr>
        <p:spPr>
          <a:xfrm>
            <a:off x="467544" y="1659632"/>
            <a:ext cx="8219256" cy="3353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Σε μία κλάση, εκτός από μεταβλητές και μεθόδους, μπορούμε να δηλώσουμε ως μέλος και μία </a:t>
            </a:r>
            <a:r>
              <a:rPr lang="el-GR" altLang="el-GR" sz="2400" b="1" i="1" dirty="0" smtClean="0"/>
              <a:t>ιδιότητα</a:t>
            </a:r>
            <a:r>
              <a:rPr lang="el-GR" altLang="el-GR" sz="2400" i="1" dirty="0" smtClean="0"/>
              <a:t>. Μία ιδιότητα </a:t>
            </a:r>
            <a:r>
              <a:rPr lang="el-GR" altLang="el-GR" sz="2400" i="1" u="sng" dirty="0" smtClean="0"/>
              <a:t>συνδυάζει μία μεταβλητή μέλος με δύο ειδικές μεθόδους προσπέλασής της και δεν δεσμεύει χώρο αποθήκευσης.</a:t>
            </a:r>
          </a:p>
          <a:p>
            <a:pPr>
              <a:buFont typeface="Wingdings" panose="05000000000000000000" pitchFamily="2" charset="2"/>
              <a:buChar char="q"/>
            </a:pPr>
            <a:endParaRPr lang="el-GR" altLang="el-GR" sz="2400" dirty="0" smtClean="0"/>
          </a:p>
          <a:p>
            <a:pPr>
              <a:buFont typeface="Wingdings" panose="05000000000000000000" pitchFamily="2" charset="2"/>
              <a:buChar char="q"/>
            </a:pPr>
            <a:r>
              <a:rPr lang="el-GR" altLang="el-GR" sz="2400" dirty="0" smtClean="0"/>
              <a:t>Μία ιδιότητα αποτελείται από ένα </a:t>
            </a:r>
            <a:r>
              <a:rPr lang="el-GR" altLang="el-GR" sz="2400" i="1" dirty="0" smtClean="0"/>
              <a:t>όνομα</a:t>
            </a:r>
            <a:r>
              <a:rPr lang="el-GR" altLang="el-GR" sz="2400" dirty="0" smtClean="0"/>
              <a:t> και τους </a:t>
            </a:r>
            <a:r>
              <a:rPr lang="el-GR" altLang="el-GR" sz="2400" dirty="0" err="1" smtClean="0"/>
              <a:t>προσπελαστές</a:t>
            </a:r>
            <a:r>
              <a:rPr lang="el-GR" altLang="el-GR" sz="2400" dirty="0" smtClean="0"/>
              <a:t> </a:t>
            </a:r>
            <a:r>
              <a:rPr lang="en-US" altLang="el-GR" sz="2400" b="1" i="1" dirty="0" smtClean="0">
                <a:solidFill>
                  <a:schemeClr val="accent4">
                    <a:lumMod val="75000"/>
                  </a:schemeClr>
                </a:solidFill>
              </a:rPr>
              <a:t>get</a:t>
            </a:r>
            <a:r>
              <a:rPr lang="el-GR" altLang="el-GR" sz="2400" dirty="0" smtClean="0"/>
              <a:t>  και </a:t>
            </a:r>
            <a:r>
              <a:rPr lang="en-US" altLang="el-GR" sz="2400" b="1" i="1" dirty="0" smtClean="0">
                <a:solidFill>
                  <a:schemeClr val="accent4">
                    <a:lumMod val="75000"/>
                  </a:schemeClr>
                </a:solidFill>
              </a:rPr>
              <a:t>set</a:t>
            </a:r>
            <a:r>
              <a:rPr lang="el-GR" altLang="el-GR" sz="2400" dirty="0" smtClean="0"/>
              <a:t>.</a:t>
            </a:r>
          </a:p>
          <a:p>
            <a:pPr>
              <a:buFont typeface="Wingdings" panose="05000000000000000000" pitchFamily="2" charset="2"/>
              <a:buChar char="q"/>
            </a:pP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sz="4000" u="sng" dirty="0" smtClean="0">
                <a:solidFill>
                  <a:schemeClr val="tx2"/>
                </a:solidFill>
              </a:rPr>
              <a:t>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(2 από 3) </a:t>
            </a:r>
            <a:endParaRPr lang="el-GR" altLang="el-GR" sz="4000" u="sng" dirty="0">
              <a:solidFill>
                <a:schemeClr val="tx2"/>
              </a:solidFill>
              <a:latin typeface="+mn-lt"/>
            </a:endParaRPr>
          </a:p>
        </p:txBody>
      </p:sp>
      <p:sp>
        <p:nvSpPr>
          <p:cNvPr id="3" name="Ορθογώνιο 2" descr="Η γενική της μορφή φαίνεται παρακάτω:&#10;&#10; τύπος όνομα,&#10;άγκιστρο,&#10;  get,&#10;άγκιστρο,&#10;          //κώδικας,&#10;  άγκιστρο,&#10; &#10;  set, &#10;άγκιστρο,&#10;          //κώδικας,&#10;  άγκιστρο,&#10; άγκιστρο.&#10;"/>
          <p:cNvSpPr/>
          <p:nvPr/>
        </p:nvSpPr>
        <p:spPr>
          <a:xfrm>
            <a:off x="467544" y="1556792"/>
            <a:ext cx="8219256" cy="4154984"/>
          </a:xfrm>
          <a:prstGeom prst="rect">
            <a:avLst/>
          </a:prstGeom>
        </p:spPr>
        <p:txBody>
          <a:bodyPr wrap="square">
            <a:spAutoFit/>
          </a:bodyPr>
          <a:lstStyle/>
          <a:p>
            <a:pPr>
              <a:buFont typeface="ZapfDingbats" pitchFamily="82" charset="2"/>
              <a:buNone/>
            </a:pPr>
            <a:r>
              <a:rPr lang="el-GR" altLang="el-GR" sz="2400" dirty="0"/>
              <a:t>Η γενική της μορφή φαίνεται παρακάτω:</a:t>
            </a:r>
            <a:endParaRPr lang="en-US" altLang="el-GR" sz="2400" dirty="0"/>
          </a:p>
          <a:p>
            <a:endParaRPr lang="el-GR" altLang="el-GR" sz="2400" dirty="0"/>
          </a:p>
          <a:p>
            <a:pPr>
              <a:buFont typeface="ZapfDingbats" pitchFamily="82" charset="2"/>
              <a:buNone/>
            </a:pPr>
            <a:r>
              <a:rPr lang="el-GR" altLang="el-GR" sz="2400" b="1" dirty="0">
                <a:solidFill>
                  <a:schemeClr val="accent2"/>
                </a:solidFill>
              </a:rPr>
              <a:t>	</a:t>
            </a:r>
            <a:r>
              <a:rPr lang="el-GR" altLang="el-GR" sz="2400" b="1" dirty="0">
                <a:solidFill>
                  <a:schemeClr val="accent4">
                    <a:lumMod val="75000"/>
                  </a:schemeClr>
                </a:solidFill>
              </a:rPr>
              <a:t>τύπος</a:t>
            </a:r>
            <a:r>
              <a:rPr lang="el-GR" altLang="el-GR" sz="2400" dirty="0"/>
              <a:t> </a:t>
            </a:r>
            <a:r>
              <a:rPr lang="el-GR" altLang="el-GR" sz="2400" b="1" dirty="0"/>
              <a:t>όνομα</a:t>
            </a:r>
            <a:r>
              <a:rPr lang="el-GR" altLang="el-GR" sz="2400" dirty="0"/>
              <a:t>{</a:t>
            </a:r>
            <a:endParaRPr lang="en-US" altLang="el-GR" sz="2400" dirty="0"/>
          </a:p>
          <a:p>
            <a:pPr>
              <a:buFont typeface="ZapfDingbats" pitchFamily="82" charset="2"/>
              <a:buNone/>
            </a:pPr>
            <a:r>
              <a:rPr lang="el-GR" altLang="el-GR" sz="2400" b="1" dirty="0"/>
              <a:t>		</a:t>
            </a:r>
            <a:r>
              <a:rPr lang="en-US" altLang="el-GR" sz="2400" b="1" dirty="0">
                <a:solidFill>
                  <a:schemeClr val="accent4">
                    <a:lumMod val="75000"/>
                  </a:schemeClr>
                </a:solidFill>
              </a:rPr>
              <a:t>get</a:t>
            </a:r>
            <a:r>
              <a:rPr lang="el-GR" altLang="el-GR" sz="2400" dirty="0">
                <a:solidFill>
                  <a:schemeClr val="accent4">
                    <a:lumMod val="75000"/>
                  </a:schemeClr>
                </a:solidFill>
              </a:rPr>
              <a:t> </a:t>
            </a:r>
            <a:r>
              <a:rPr lang="el-GR" altLang="el-GR" sz="2400" dirty="0"/>
              <a:t>{</a:t>
            </a:r>
          </a:p>
          <a:p>
            <a:pPr>
              <a:buFont typeface="ZapfDingbats" pitchFamily="82" charset="2"/>
              <a:buNone/>
            </a:pPr>
            <a:r>
              <a:rPr lang="el-GR" altLang="el-GR" sz="2400" dirty="0"/>
              <a:t>	    	    </a:t>
            </a:r>
            <a:r>
              <a:rPr lang="el-GR" altLang="el-GR" sz="2400" b="1" dirty="0">
                <a:solidFill>
                  <a:srgbClr val="00B0F0"/>
                </a:solidFill>
              </a:rPr>
              <a:t>//κώδικας</a:t>
            </a:r>
          </a:p>
          <a:p>
            <a:pPr>
              <a:buFont typeface="ZapfDingbats" pitchFamily="82" charset="2"/>
              <a:buNone/>
            </a:pPr>
            <a:r>
              <a:rPr lang="el-GR" altLang="el-GR" sz="2400" dirty="0"/>
              <a:t>		}</a:t>
            </a:r>
            <a:endParaRPr lang="en-US" altLang="el-GR" sz="2400" dirty="0"/>
          </a:p>
          <a:p>
            <a:pPr>
              <a:buFont typeface="ZapfDingbats" pitchFamily="82" charset="2"/>
              <a:buNone/>
            </a:pPr>
            <a:r>
              <a:rPr lang="el-GR" altLang="el-GR" sz="2400" dirty="0"/>
              <a:t> </a:t>
            </a:r>
            <a:endParaRPr lang="en-US" altLang="el-GR" sz="2400" dirty="0"/>
          </a:p>
          <a:p>
            <a:pPr>
              <a:buFont typeface="ZapfDingbats" pitchFamily="82" charset="2"/>
              <a:buNone/>
            </a:pPr>
            <a:r>
              <a:rPr lang="el-GR" altLang="el-GR" sz="2400" b="1" dirty="0"/>
              <a:t>		</a:t>
            </a:r>
            <a:r>
              <a:rPr lang="en-US" altLang="el-GR" sz="2400" b="1" dirty="0">
                <a:solidFill>
                  <a:schemeClr val="accent4">
                    <a:lumMod val="75000"/>
                  </a:schemeClr>
                </a:solidFill>
              </a:rPr>
              <a:t>set</a:t>
            </a:r>
            <a:r>
              <a:rPr lang="el-GR" altLang="el-GR" sz="2400" dirty="0"/>
              <a:t> {</a:t>
            </a:r>
            <a:endParaRPr lang="en-US" altLang="el-GR" sz="2400" dirty="0"/>
          </a:p>
          <a:p>
            <a:pPr>
              <a:buFont typeface="ZapfDingbats" pitchFamily="82" charset="2"/>
              <a:buNone/>
            </a:pPr>
            <a:r>
              <a:rPr lang="el-GR" altLang="el-GR" sz="2400" dirty="0"/>
              <a:t>	</a:t>
            </a:r>
            <a:r>
              <a:rPr lang="el-GR" altLang="el-GR" sz="2400" b="1" dirty="0"/>
              <a:t>    	    </a:t>
            </a:r>
            <a:r>
              <a:rPr lang="en-US" altLang="el-GR" sz="2400" b="1" dirty="0">
                <a:solidFill>
                  <a:srgbClr val="00B0F0"/>
                </a:solidFill>
              </a:rPr>
              <a:t>//</a:t>
            </a:r>
            <a:r>
              <a:rPr lang="el-GR" altLang="el-GR" sz="2400" b="1" dirty="0">
                <a:solidFill>
                  <a:srgbClr val="00B0F0"/>
                </a:solidFill>
              </a:rPr>
              <a:t>κώδικας</a:t>
            </a:r>
          </a:p>
          <a:p>
            <a:pPr>
              <a:buFont typeface="ZapfDingbats" pitchFamily="82" charset="2"/>
              <a:buNone/>
            </a:pPr>
            <a:r>
              <a:rPr lang="el-GR" altLang="el-GR" sz="2400" dirty="0"/>
              <a:t>		}</a:t>
            </a:r>
            <a:endParaRPr lang="en-US" altLang="el-GR" sz="2400" dirty="0"/>
          </a:p>
          <a:p>
            <a:pPr>
              <a:buFont typeface="ZapfDingbats" pitchFamily="82" charset="2"/>
              <a:buNone/>
            </a:pPr>
            <a:r>
              <a:rPr lang="el-GR" altLang="el-GR" sz="2400" dirty="0"/>
              <a:t>	}</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sz="4000" u="sng" dirty="0" smtClean="0">
                <a:solidFill>
                  <a:schemeClr val="tx2"/>
                </a:solidFill>
              </a:rPr>
              <a:t>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(3 από 3) </a:t>
            </a:r>
            <a:endParaRPr lang="el-GR" altLang="el-GR" sz="4000" u="sng" dirty="0">
              <a:solidFill>
                <a:schemeClr val="tx2"/>
              </a:solidFill>
              <a:latin typeface="+mn-lt"/>
            </a:endParaRPr>
          </a:p>
        </p:txBody>
      </p:sp>
      <p:sp>
        <p:nvSpPr>
          <p:cNvPr id="7" name="Rectangle 3"/>
          <p:cNvSpPr txBox="1">
            <a:spLocks noChangeArrowheads="1"/>
          </p:cNvSpPr>
          <p:nvPr/>
        </p:nvSpPr>
        <p:spPr>
          <a:xfrm>
            <a:off x="467544" y="1676400"/>
            <a:ext cx="8219256" cy="4038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Κάθε χρήση του ονόματος της ιδιότητας έχει ως αποτέλεσμα </a:t>
            </a:r>
            <a:r>
              <a:rPr lang="el-GR" altLang="el-GR" sz="2400" u="sng" dirty="0" smtClean="0"/>
              <a:t>μία κλήση του κατάλληλου </a:t>
            </a:r>
            <a:r>
              <a:rPr lang="el-GR" altLang="el-GR" sz="2400" u="sng" dirty="0" err="1" smtClean="0"/>
              <a:t>προσπελαστή</a:t>
            </a:r>
            <a:r>
              <a:rPr lang="el-GR" altLang="el-GR" sz="2400" u="sng" dirty="0" smtClean="0"/>
              <a:t>:</a:t>
            </a:r>
            <a:endParaRPr lang="el-GR" altLang="el-GR" sz="2400" dirty="0" smtClean="0"/>
          </a:p>
          <a:p>
            <a:pPr>
              <a:buFont typeface="Wingdings" panose="05000000000000000000" pitchFamily="2" charset="2"/>
              <a:buChar char="q"/>
            </a:pPr>
            <a:r>
              <a:rPr lang="el-GR" altLang="el-GR" sz="2400" dirty="0" smtClean="0"/>
              <a:t>Ο </a:t>
            </a:r>
            <a:r>
              <a:rPr lang="el-GR" altLang="el-GR" sz="2400" dirty="0" err="1" smtClean="0"/>
              <a:t>προσπελαστής</a:t>
            </a:r>
            <a:r>
              <a:rPr lang="el-GR" altLang="el-GR" sz="2400" dirty="0" smtClean="0"/>
              <a:t> </a:t>
            </a:r>
            <a:r>
              <a:rPr lang="en-US" altLang="el-GR" sz="2400" b="1" dirty="0" smtClean="0">
                <a:solidFill>
                  <a:schemeClr val="accent4">
                    <a:lumMod val="75000"/>
                  </a:schemeClr>
                </a:solidFill>
              </a:rPr>
              <a:t>set</a:t>
            </a:r>
            <a:r>
              <a:rPr lang="el-GR" altLang="el-GR" sz="2400" dirty="0" smtClean="0"/>
              <a:t> </a:t>
            </a:r>
            <a:r>
              <a:rPr lang="el-GR" altLang="el-GR" sz="2400" i="1" u="sng" dirty="0" smtClean="0"/>
              <a:t>δέχεται</a:t>
            </a:r>
            <a:r>
              <a:rPr lang="el-GR" altLang="el-GR" sz="2400" i="1" dirty="0" smtClean="0"/>
              <a:t> αυτόματα μία παράμετρο</a:t>
            </a:r>
            <a:r>
              <a:rPr lang="el-GR" altLang="el-GR" sz="2400" dirty="0" smtClean="0"/>
              <a:t>, η τιμή της οποίας αποθηκεύεται στην προεπιλεγμένη μεταβλητή που έχει πάντα το όνομα </a:t>
            </a:r>
            <a:r>
              <a:rPr lang="en-US" altLang="el-GR" sz="2400" b="1" u="sng" dirty="0" smtClean="0">
                <a:solidFill>
                  <a:schemeClr val="accent4">
                    <a:lumMod val="75000"/>
                  </a:schemeClr>
                </a:solidFill>
              </a:rPr>
              <a:t>value</a:t>
            </a:r>
            <a:r>
              <a:rPr lang="el-GR" altLang="el-GR" sz="2400" dirty="0" smtClean="0"/>
              <a:t> και η οποία περιέχει την τιμή που ανατίθεται στην ιδιότητα.</a:t>
            </a:r>
          </a:p>
          <a:p>
            <a:pPr>
              <a:buFont typeface="Wingdings" panose="05000000000000000000" pitchFamily="2" charset="2"/>
              <a:buChar char="q"/>
            </a:pPr>
            <a:r>
              <a:rPr lang="el-GR" altLang="el-GR" sz="2400" dirty="0" smtClean="0"/>
              <a:t>Ο </a:t>
            </a:r>
            <a:r>
              <a:rPr lang="el-GR" altLang="el-GR" sz="2400" dirty="0" err="1" smtClean="0"/>
              <a:t>προσπελαστής</a:t>
            </a:r>
            <a:r>
              <a:rPr lang="el-GR" altLang="el-GR" sz="2400" dirty="0" smtClean="0"/>
              <a:t> </a:t>
            </a:r>
            <a:r>
              <a:rPr lang="en-US" altLang="el-GR" sz="2400" b="1" dirty="0" smtClean="0">
                <a:solidFill>
                  <a:schemeClr val="accent4">
                    <a:lumMod val="75000"/>
                  </a:schemeClr>
                </a:solidFill>
              </a:rPr>
              <a:t>get</a:t>
            </a:r>
            <a:r>
              <a:rPr lang="el-GR" altLang="el-GR" sz="2400" dirty="0" smtClean="0"/>
              <a:t> </a:t>
            </a:r>
            <a:r>
              <a:rPr lang="el-GR" altLang="el-GR" sz="2400" i="1" u="sng" dirty="0" smtClean="0"/>
              <a:t>επιστρέφει</a:t>
            </a:r>
            <a:r>
              <a:rPr lang="el-GR" altLang="el-GR" sz="2400" i="1" dirty="0" smtClean="0"/>
              <a:t> την τιμή της μεταβλητής</a:t>
            </a:r>
            <a:r>
              <a:rPr lang="el-GR" altLang="el-GR" sz="2400" dirty="0" smtClean="0"/>
              <a:t> που διαχειρίζεται και ο τύπος της επιστρεφόμενης τιμής πρέπει να συμφωνεί με τον τύπο της ιδιότητας</a:t>
            </a: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8937"/>
            <a:ext cx="8229600" cy="1152128"/>
          </a:xfrm>
        </p:spPr>
        <p:txBody>
          <a:bodyPr>
            <a:noAutofit/>
          </a:bodyPr>
          <a:lstStyle/>
          <a:p>
            <a:r>
              <a:rPr lang="el-GR" altLang="el-GR" sz="4000" u="sng" dirty="0" smtClean="0">
                <a:solidFill>
                  <a:schemeClr val="tx2"/>
                </a:solidFill>
              </a:rPr>
              <a:t>Παράδειγμα με 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(1 από 3) </a:t>
            </a:r>
            <a:endParaRPr lang="el-GR" altLang="el-GR" sz="4000" u="sng" dirty="0">
              <a:solidFill>
                <a:schemeClr val="tx2"/>
              </a:solidFill>
              <a:latin typeface="+mn-lt"/>
            </a:endParaRPr>
          </a:p>
        </p:txBody>
      </p:sp>
      <p:sp>
        <p:nvSpPr>
          <p:cNvPr id="3" name="Ορθογώνιο 2" descr="Παράδειγμα 1:&#10;&#10;using System,&#10; class Simp Prop, άγκιστρο,&#10;   private int prop, &#10;    public Simp Prop(), άγκιστρο, &#10;        prop ίσο με 0, &#10;   άγκιστρο,&#10;    public int My Prop, άγκιστρο,&#10;      get, άγκιστρο,&#10;         return prop,&#10;      άγκιστρο,&#10;      set, άγκιστρο,&#10;         if value μεγαλύτερο ή ίσο με το 0,&#10;            prop ίσο με value,&#10;      άγκιστρο,&#10;   άγκιστρο,&#10;άγκιστρο.&#10;"/>
          <p:cNvSpPr/>
          <p:nvPr/>
        </p:nvSpPr>
        <p:spPr>
          <a:xfrm>
            <a:off x="467544" y="1037049"/>
            <a:ext cx="8219256" cy="5632311"/>
          </a:xfrm>
          <a:prstGeom prst="rect">
            <a:avLst/>
          </a:prstGeom>
        </p:spPr>
        <p:txBody>
          <a:bodyPr wrap="square">
            <a:spAutoFit/>
          </a:bodyPr>
          <a:lstStyle/>
          <a:p>
            <a:pPr>
              <a:buFont typeface="ZapfDingbats" pitchFamily="82" charset="2"/>
              <a:buNone/>
              <a:defRPr/>
            </a:pPr>
            <a:r>
              <a:rPr lang="el-GR" sz="2000" b="1" u="sng" dirty="0" smtClean="0">
                <a:cs typeface="Courier New" pitchFamily="49" charset="0"/>
              </a:rPr>
              <a:t>Παράδειγμα 1:</a:t>
            </a:r>
          </a:p>
          <a:p>
            <a:pPr>
              <a:buFont typeface="ZapfDingbats" pitchFamily="82" charset="2"/>
              <a:buNone/>
              <a:defRPr/>
            </a:pPr>
            <a:endParaRPr lang="el-GR" sz="2000" b="1" u="sng" dirty="0" smtClean="0">
              <a:cs typeface="Courier New" pitchFamily="49" charset="0"/>
            </a:endParaRPr>
          </a:p>
          <a:p>
            <a:pPr>
              <a:buFont typeface="ZapfDingbats" pitchFamily="82" charset="2"/>
              <a:buNone/>
              <a:defRPr/>
            </a:pPr>
            <a:r>
              <a:rPr lang="en-US" sz="2000" b="1" dirty="0" smtClean="0">
                <a:solidFill>
                  <a:schemeClr val="accent4">
                    <a:lumMod val="75000"/>
                  </a:schemeClr>
                </a:solidFill>
                <a:cs typeface="Courier New" pitchFamily="49" charset="0"/>
              </a:rPr>
              <a:t>using</a:t>
            </a:r>
            <a:r>
              <a:rPr lang="en-US" sz="2000" b="1" dirty="0" smtClean="0">
                <a:cs typeface="Courier New" pitchFamily="49" charset="0"/>
              </a:rPr>
              <a:t> </a:t>
            </a:r>
            <a:r>
              <a:rPr lang="en-US" sz="2000" b="1" dirty="0">
                <a:cs typeface="Courier New" pitchFamily="49" charset="0"/>
              </a:rPr>
              <a:t>System;</a:t>
            </a:r>
          </a:p>
          <a:p>
            <a:pPr>
              <a:buFont typeface="ZapfDingbats" pitchFamily="82" charset="2"/>
              <a:buNone/>
              <a:defRPr/>
            </a:pPr>
            <a:r>
              <a:rPr lang="en-US" sz="2000" b="1" dirty="0">
                <a:solidFill>
                  <a:schemeClr val="accent4">
                    <a:lumMod val="75000"/>
                  </a:schemeClr>
                </a:solidFill>
                <a:cs typeface="Courier New" pitchFamily="49" charset="0"/>
              </a:rPr>
              <a:t> </a:t>
            </a:r>
            <a:r>
              <a:rPr lang="en-US" sz="2000" b="1" dirty="0" smtClean="0">
                <a:solidFill>
                  <a:schemeClr val="accent4">
                    <a:lumMod val="75000"/>
                  </a:schemeClr>
                </a:solidFill>
                <a:cs typeface="Courier New" pitchFamily="49" charset="0"/>
              </a:rPr>
              <a:t>class </a:t>
            </a:r>
            <a:r>
              <a:rPr lang="en-US" sz="2000" b="1" dirty="0" err="1">
                <a:solidFill>
                  <a:schemeClr val="accent1">
                    <a:lumMod val="60000"/>
                    <a:lumOff val="40000"/>
                  </a:schemeClr>
                </a:solidFill>
                <a:cs typeface="Courier New" pitchFamily="49" charset="0"/>
              </a:rPr>
              <a:t>SimpProp</a:t>
            </a:r>
            <a:r>
              <a:rPr lang="el-GR" sz="2000" b="1" dirty="0">
                <a:cs typeface="Courier New" pitchFamily="49" charset="0"/>
              </a:rPr>
              <a:t> </a:t>
            </a:r>
            <a:r>
              <a:rPr lang="en-US" sz="2000" b="1" dirty="0">
                <a:cs typeface="Courier New" pitchFamily="49" charset="0"/>
              </a:rPr>
              <a:t>{</a:t>
            </a:r>
          </a:p>
          <a:p>
            <a:pPr>
              <a:buFont typeface="ZapfDingbats" pitchFamily="82" charset="2"/>
              <a:buNone/>
              <a:defRPr/>
            </a:pPr>
            <a:r>
              <a:rPr lang="el-GR" sz="2000" b="1" dirty="0">
                <a:cs typeface="Courier New" pitchFamily="49" charset="0"/>
              </a:rPr>
              <a:t>   </a:t>
            </a:r>
            <a:r>
              <a:rPr lang="en-US" sz="2000" b="1" dirty="0">
                <a:solidFill>
                  <a:schemeClr val="accent4">
                    <a:lumMod val="75000"/>
                  </a:schemeClr>
                </a:solidFill>
                <a:cs typeface="Courier New" pitchFamily="49" charset="0"/>
              </a:rPr>
              <a:t>private </a:t>
            </a:r>
            <a:r>
              <a:rPr lang="en-US" sz="2000" b="1" dirty="0" err="1">
                <a:solidFill>
                  <a:schemeClr val="accent4">
                    <a:lumMod val="75000"/>
                  </a:schemeClr>
                </a:solidFill>
                <a:cs typeface="Courier New" pitchFamily="49" charset="0"/>
              </a:rPr>
              <a:t>int</a:t>
            </a:r>
            <a:r>
              <a:rPr lang="en-US" sz="2000" b="1" dirty="0">
                <a:solidFill>
                  <a:schemeClr val="accent4">
                    <a:lumMod val="75000"/>
                  </a:schemeClr>
                </a:solidFill>
                <a:cs typeface="Courier New" pitchFamily="49" charset="0"/>
              </a:rPr>
              <a:t> </a:t>
            </a:r>
            <a:r>
              <a:rPr lang="en-US" sz="2000" b="1" dirty="0">
                <a:cs typeface="Courier New" pitchFamily="49" charset="0"/>
              </a:rPr>
              <a:t>prop; </a:t>
            </a:r>
          </a:p>
          <a:p>
            <a:pPr>
              <a:buFont typeface="ZapfDingbats" pitchFamily="82" charset="2"/>
              <a:buNone/>
              <a:defRPr/>
            </a:pPr>
            <a:r>
              <a:rPr lang="en-US" sz="2000" b="1" dirty="0">
                <a:cs typeface="Courier New" pitchFamily="49" charset="0"/>
              </a:rPr>
              <a:t> </a:t>
            </a:r>
            <a:r>
              <a:rPr lang="en-US" sz="2000" b="1" dirty="0" smtClean="0">
                <a:cs typeface="Courier New" pitchFamily="49" charset="0"/>
              </a:rPr>
              <a:t>   </a:t>
            </a:r>
            <a:r>
              <a:rPr lang="en-US" sz="2000" b="1" dirty="0">
                <a:solidFill>
                  <a:schemeClr val="accent4">
                    <a:lumMod val="75000"/>
                  </a:schemeClr>
                </a:solidFill>
                <a:cs typeface="Courier New" pitchFamily="49" charset="0"/>
              </a:rPr>
              <a:t>public</a:t>
            </a:r>
            <a:r>
              <a:rPr lang="en-US" sz="2000" b="1" dirty="0">
                <a:cs typeface="Courier New" pitchFamily="49" charset="0"/>
              </a:rPr>
              <a:t> </a:t>
            </a:r>
            <a:r>
              <a:rPr lang="en-US" sz="2000" b="1" dirty="0" err="1">
                <a:cs typeface="Courier New" pitchFamily="49" charset="0"/>
              </a:rPr>
              <a:t>SimpProp</a:t>
            </a:r>
            <a:r>
              <a:rPr lang="en-US" sz="2000" b="1" dirty="0">
                <a:cs typeface="Courier New" pitchFamily="49" charset="0"/>
              </a:rPr>
              <a:t>() { </a:t>
            </a:r>
          </a:p>
          <a:p>
            <a:pPr>
              <a:buFont typeface="ZapfDingbats" pitchFamily="82" charset="2"/>
              <a:buNone/>
              <a:defRPr/>
            </a:pPr>
            <a:r>
              <a:rPr lang="en-US" sz="2000" b="1" dirty="0">
                <a:cs typeface="Courier New" pitchFamily="49" charset="0"/>
              </a:rPr>
              <a:t>        prop = 0; </a:t>
            </a:r>
          </a:p>
          <a:p>
            <a:pPr>
              <a:buFont typeface="ZapfDingbats" pitchFamily="82" charset="2"/>
              <a:buNone/>
              <a:defRPr/>
            </a:pPr>
            <a:r>
              <a:rPr lang="en-US" sz="2000" b="1" dirty="0">
                <a:cs typeface="Courier New" pitchFamily="49" charset="0"/>
              </a:rPr>
              <a:t>   }</a:t>
            </a:r>
          </a:p>
          <a:p>
            <a:pPr>
              <a:buFont typeface="ZapfDingbats" pitchFamily="82" charset="2"/>
              <a:buNone/>
              <a:defRPr/>
            </a:pPr>
            <a:r>
              <a:rPr lang="en-US" sz="2000" b="1" dirty="0">
                <a:cs typeface="Courier New" pitchFamily="49" charset="0"/>
              </a:rPr>
              <a:t> </a:t>
            </a:r>
            <a:r>
              <a:rPr lang="en-US" sz="2000" b="1" dirty="0" smtClean="0">
                <a:solidFill>
                  <a:schemeClr val="accent4">
                    <a:lumMod val="75000"/>
                  </a:schemeClr>
                </a:solidFill>
                <a:cs typeface="Courier New" pitchFamily="49" charset="0"/>
              </a:rPr>
              <a:t>   </a:t>
            </a:r>
            <a:r>
              <a:rPr lang="en-US" sz="2000" b="1" dirty="0">
                <a:solidFill>
                  <a:schemeClr val="accent4">
                    <a:lumMod val="75000"/>
                  </a:schemeClr>
                </a:solidFill>
                <a:cs typeface="Courier New" pitchFamily="49" charset="0"/>
              </a:rPr>
              <a:t>public </a:t>
            </a:r>
            <a:r>
              <a:rPr lang="en-US" sz="2000" b="1" dirty="0" err="1">
                <a:solidFill>
                  <a:schemeClr val="accent4">
                    <a:lumMod val="75000"/>
                  </a:schemeClr>
                </a:solidFill>
                <a:cs typeface="Courier New" pitchFamily="49" charset="0"/>
              </a:rPr>
              <a:t>int</a:t>
            </a:r>
            <a:r>
              <a:rPr lang="en-US" sz="2000" b="1" dirty="0">
                <a:solidFill>
                  <a:schemeClr val="accent4">
                    <a:lumMod val="75000"/>
                  </a:schemeClr>
                </a:solidFill>
                <a:cs typeface="Courier New" pitchFamily="49" charset="0"/>
              </a:rPr>
              <a:t> </a:t>
            </a:r>
            <a:r>
              <a:rPr lang="en-US" sz="2000" b="1" dirty="0" err="1">
                <a:cs typeface="Courier New" pitchFamily="49" charset="0"/>
              </a:rPr>
              <a:t>MyProp</a:t>
            </a:r>
            <a:r>
              <a:rPr lang="en-US" sz="2000" b="1" dirty="0">
                <a:cs typeface="Courier New" pitchFamily="49" charset="0"/>
              </a:rPr>
              <a:t> {</a:t>
            </a:r>
          </a:p>
          <a:p>
            <a:pPr>
              <a:buFont typeface="ZapfDingbats" pitchFamily="82" charset="2"/>
              <a:buNone/>
              <a:defRPr/>
            </a:pPr>
            <a:r>
              <a:rPr lang="en-US" sz="2000" b="1" dirty="0">
                <a:cs typeface="Courier New" pitchFamily="49" charset="0"/>
              </a:rPr>
              <a:t>   </a:t>
            </a:r>
            <a:r>
              <a:rPr lang="el-GR" sz="2000" b="1" dirty="0">
                <a:cs typeface="Courier New" pitchFamily="49" charset="0"/>
              </a:rPr>
              <a:t>   </a:t>
            </a:r>
            <a:r>
              <a:rPr lang="en-US" sz="2000" b="1" dirty="0">
                <a:solidFill>
                  <a:schemeClr val="accent4">
                    <a:lumMod val="75000"/>
                  </a:schemeClr>
                </a:solidFill>
                <a:cs typeface="Courier New" pitchFamily="49" charset="0"/>
              </a:rPr>
              <a:t>get</a:t>
            </a:r>
            <a:r>
              <a:rPr lang="en-US" sz="2000" b="1" dirty="0">
                <a:cs typeface="Courier New" pitchFamily="49" charset="0"/>
              </a:rPr>
              <a:t> {</a:t>
            </a:r>
          </a:p>
          <a:p>
            <a:pPr>
              <a:buFont typeface="ZapfDingbats" pitchFamily="82" charset="2"/>
              <a:buNone/>
              <a:defRPr/>
            </a:pPr>
            <a:r>
              <a:rPr lang="en-US" sz="2000" b="1" dirty="0">
                <a:cs typeface="Courier New" pitchFamily="49" charset="0"/>
              </a:rPr>
              <a:t>      </a:t>
            </a:r>
            <a:r>
              <a:rPr lang="el-GR" sz="2000" b="1" dirty="0">
                <a:cs typeface="Courier New" pitchFamily="49" charset="0"/>
              </a:rPr>
              <a:t>   </a:t>
            </a:r>
            <a:r>
              <a:rPr lang="en-US" sz="2000" b="1" dirty="0">
                <a:cs typeface="Courier New" pitchFamily="49" charset="0"/>
              </a:rPr>
              <a:t>return prop;</a:t>
            </a:r>
          </a:p>
          <a:p>
            <a:pPr>
              <a:buFont typeface="ZapfDingbats" pitchFamily="82" charset="2"/>
              <a:buNone/>
              <a:defRPr/>
            </a:pPr>
            <a:r>
              <a:rPr lang="en-US" sz="2000" b="1" dirty="0">
                <a:cs typeface="Courier New" pitchFamily="49" charset="0"/>
              </a:rPr>
              <a:t>      }</a:t>
            </a:r>
          </a:p>
          <a:p>
            <a:pPr>
              <a:buFont typeface="ZapfDingbats" pitchFamily="82" charset="2"/>
              <a:buNone/>
              <a:defRPr/>
            </a:pPr>
            <a:r>
              <a:rPr lang="en-US" sz="2000" b="1" dirty="0">
                <a:cs typeface="Courier New" pitchFamily="49" charset="0"/>
              </a:rPr>
              <a:t>      </a:t>
            </a:r>
            <a:r>
              <a:rPr lang="en-US" sz="2000" b="1" dirty="0">
                <a:solidFill>
                  <a:schemeClr val="accent4">
                    <a:lumMod val="75000"/>
                  </a:schemeClr>
                </a:solidFill>
                <a:cs typeface="Courier New" pitchFamily="49" charset="0"/>
              </a:rPr>
              <a:t>set</a:t>
            </a:r>
            <a:r>
              <a:rPr lang="en-US" sz="2000" b="1" dirty="0">
                <a:cs typeface="Courier New" pitchFamily="49" charset="0"/>
              </a:rPr>
              <a:t> {</a:t>
            </a:r>
          </a:p>
          <a:p>
            <a:pPr>
              <a:buFont typeface="ZapfDingbats" pitchFamily="82" charset="2"/>
              <a:buNone/>
              <a:defRPr/>
            </a:pPr>
            <a:r>
              <a:rPr lang="en-US" sz="2000" b="1" dirty="0">
                <a:cs typeface="Courier New" pitchFamily="49" charset="0"/>
              </a:rPr>
              <a:t>         </a:t>
            </a:r>
            <a:r>
              <a:rPr lang="en-US" sz="2000" b="1" dirty="0">
                <a:solidFill>
                  <a:schemeClr val="accent4">
                    <a:lumMod val="75000"/>
                  </a:schemeClr>
                </a:solidFill>
                <a:cs typeface="Courier New" pitchFamily="49" charset="0"/>
              </a:rPr>
              <a:t>if </a:t>
            </a:r>
            <a:r>
              <a:rPr lang="en-US" sz="2000" b="1" dirty="0">
                <a:cs typeface="Courier New" pitchFamily="49" charset="0"/>
              </a:rPr>
              <a:t>(</a:t>
            </a:r>
            <a:r>
              <a:rPr lang="en-US" sz="2000" b="1" dirty="0">
                <a:solidFill>
                  <a:schemeClr val="accent4">
                    <a:lumMod val="75000"/>
                  </a:schemeClr>
                </a:solidFill>
                <a:cs typeface="Courier New" pitchFamily="49" charset="0"/>
              </a:rPr>
              <a:t>value</a:t>
            </a:r>
            <a:r>
              <a:rPr lang="en-US" sz="2000" b="1" dirty="0">
                <a:cs typeface="Courier New" pitchFamily="49" charset="0"/>
              </a:rPr>
              <a:t> &gt;= 0)</a:t>
            </a:r>
            <a:endParaRPr lang="el-GR" sz="2000" b="1" dirty="0">
              <a:cs typeface="Courier New" pitchFamily="49" charset="0"/>
            </a:endParaRPr>
          </a:p>
          <a:p>
            <a:pPr>
              <a:buFont typeface="ZapfDingbats" pitchFamily="82" charset="2"/>
              <a:buNone/>
              <a:defRPr/>
            </a:pPr>
            <a:r>
              <a:rPr lang="el-GR" sz="2000" b="1" dirty="0">
                <a:cs typeface="Courier New" pitchFamily="49" charset="0"/>
              </a:rPr>
              <a:t>            </a:t>
            </a:r>
            <a:r>
              <a:rPr lang="en-US" sz="2000" b="1" dirty="0">
                <a:cs typeface="Courier New" pitchFamily="49" charset="0"/>
              </a:rPr>
              <a:t>prop = </a:t>
            </a:r>
            <a:r>
              <a:rPr lang="en-US" sz="2000" b="1" dirty="0">
                <a:solidFill>
                  <a:schemeClr val="accent4">
                    <a:lumMod val="75000"/>
                  </a:schemeClr>
                </a:solidFill>
                <a:cs typeface="Courier New" pitchFamily="49" charset="0"/>
              </a:rPr>
              <a:t>value</a:t>
            </a:r>
            <a:r>
              <a:rPr lang="en-US" sz="2000" b="1" dirty="0">
                <a:cs typeface="Courier New" pitchFamily="49" charset="0"/>
              </a:rPr>
              <a:t>;</a:t>
            </a:r>
          </a:p>
          <a:p>
            <a:pPr>
              <a:buFont typeface="ZapfDingbats" pitchFamily="82" charset="2"/>
              <a:buNone/>
              <a:defRPr/>
            </a:pPr>
            <a:r>
              <a:rPr lang="en-US" sz="2000" b="1" dirty="0">
                <a:cs typeface="Courier New" pitchFamily="49" charset="0"/>
              </a:rPr>
              <a:t>      }</a:t>
            </a:r>
          </a:p>
          <a:p>
            <a:pPr>
              <a:buFont typeface="ZapfDingbats" pitchFamily="82" charset="2"/>
              <a:buNone/>
              <a:defRPr/>
            </a:pPr>
            <a:r>
              <a:rPr lang="en-US" sz="2000" b="1" dirty="0">
                <a:cs typeface="Courier New" pitchFamily="49" charset="0"/>
              </a:rPr>
              <a:t>   }</a:t>
            </a:r>
          </a:p>
          <a:p>
            <a:pPr>
              <a:buFont typeface="ZapfDingbats" pitchFamily="82" charset="2"/>
              <a:buNone/>
              <a:defRPr/>
            </a:pPr>
            <a:r>
              <a:rPr lang="en-US" sz="2000" b="1" dirty="0">
                <a:cs typeface="Courier New" pitchFamily="49" charset="0"/>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440160"/>
          </a:xfrm>
        </p:spPr>
        <p:txBody>
          <a:bodyPr>
            <a:noAutofit/>
          </a:bodyPr>
          <a:lstStyle/>
          <a:p>
            <a:r>
              <a:rPr lang="el-GR" altLang="el-GR" sz="4000" u="sng" dirty="0" smtClean="0">
                <a:solidFill>
                  <a:schemeClr val="tx2"/>
                </a:solidFill>
              </a:rPr>
              <a:t>Παράδειγμα με 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(2 από 3) </a:t>
            </a:r>
            <a:endParaRPr lang="el-GR" altLang="el-GR" sz="4000" u="sng" dirty="0">
              <a:solidFill>
                <a:schemeClr val="tx2"/>
              </a:solidFill>
              <a:latin typeface="+mn-lt"/>
            </a:endParaRPr>
          </a:p>
        </p:txBody>
      </p:sp>
      <p:sp>
        <p:nvSpPr>
          <p:cNvPr id="3" name="Ορθογώνιο 2" descr="Παράδειγμα 2:&#10;&#10;class Property Demo,&#10;άγκιστρο,&#10;   static void Main(),&#10;   άγκιστρο,&#10;      Simp Prop ob ίσο με new Simp Prop(),&#10; &#10;      Console τελεία Write Line, Αρχική τιμή του ob τελεία My Prop άνω κάτω τελεία, σύν ob τελεία My Prop,&#10; &#10;      ob τελεία My Prop ίσο με 100,&#10;      Console τελεία Write Line, Τιμή του ob τελεία My Prop άνω κάτω τελεία, σύν ob τελεία My Prop,&#10; &#10;      Console τελεία Write Line, Απόπειρα ανάθεσης πλήν 10                     στο ob τελεία My Prop,&#10;"/>
          <p:cNvSpPr/>
          <p:nvPr/>
        </p:nvSpPr>
        <p:spPr>
          <a:xfrm>
            <a:off x="539552" y="1364570"/>
            <a:ext cx="8147248" cy="5016758"/>
          </a:xfrm>
          <a:prstGeom prst="rect">
            <a:avLst/>
          </a:prstGeom>
        </p:spPr>
        <p:txBody>
          <a:bodyPr wrap="square">
            <a:spAutoFit/>
          </a:bodyPr>
          <a:lstStyle/>
          <a:p>
            <a:pPr>
              <a:defRPr/>
            </a:pPr>
            <a:r>
              <a:rPr lang="el-GR" sz="2000" b="1" dirty="0" smtClean="0">
                <a:cs typeface="Courier New" pitchFamily="49" charset="0"/>
              </a:rPr>
              <a:t>Παράδειγμα 2:</a:t>
            </a:r>
          </a:p>
          <a:p>
            <a:pPr>
              <a:defRPr/>
            </a:pPr>
            <a:r>
              <a:rPr lang="en-US" sz="2000" b="1" dirty="0" smtClean="0">
                <a:solidFill>
                  <a:schemeClr val="accent4">
                    <a:lumMod val="75000"/>
                  </a:schemeClr>
                </a:solidFill>
                <a:cs typeface="Courier New" pitchFamily="49" charset="0"/>
              </a:rPr>
              <a:t>class</a:t>
            </a:r>
            <a:r>
              <a:rPr lang="en-US" sz="2000" b="1" dirty="0" smtClean="0">
                <a:cs typeface="Courier New" pitchFamily="49" charset="0"/>
              </a:rPr>
              <a:t> </a:t>
            </a:r>
            <a:r>
              <a:rPr lang="en-US" sz="2000" b="1" dirty="0" err="1">
                <a:solidFill>
                  <a:schemeClr val="accent1">
                    <a:lumMod val="60000"/>
                    <a:lumOff val="40000"/>
                  </a:schemeClr>
                </a:solidFill>
                <a:cs typeface="Courier New" pitchFamily="49" charset="0"/>
              </a:rPr>
              <a:t>PropertyDemo</a:t>
            </a:r>
            <a:endParaRPr lang="en-US" sz="2000" b="1" dirty="0">
              <a:solidFill>
                <a:schemeClr val="accent1">
                  <a:lumMod val="60000"/>
                  <a:lumOff val="40000"/>
                </a:schemeClr>
              </a:solidFill>
              <a:cs typeface="Courier New" pitchFamily="49" charset="0"/>
            </a:endParaRPr>
          </a:p>
          <a:p>
            <a:pPr>
              <a:defRPr/>
            </a:pPr>
            <a:r>
              <a:rPr lang="en-US" sz="2000" b="1" dirty="0">
                <a:cs typeface="Courier New" pitchFamily="49" charset="0"/>
              </a:rPr>
              <a:t>{</a:t>
            </a:r>
          </a:p>
          <a:p>
            <a:pPr>
              <a:defRPr/>
            </a:pPr>
            <a:r>
              <a:rPr lang="el-GR" sz="2000" b="1" dirty="0">
                <a:cs typeface="Courier New" pitchFamily="49" charset="0"/>
              </a:rPr>
              <a:t>   </a:t>
            </a:r>
            <a:r>
              <a:rPr lang="en-US" sz="2000" b="1" dirty="0">
                <a:solidFill>
                  <a:schemeClr val="accent4">
                    <a:lumMod val="75000"/>
                  </a:schemeClr>
                </a:solidFill>
                <a:cs typeface="Courier New" pitchFamily="49" charset="0"/>
              </a:rPr>
              <a:t>static void </a:t>
            </a:r>
            <a:r>
              <a:rPr lang="en-US" sz="2000" b="1" dirty="0">
                <a:cs typeface="Courier New" pitchFamily="49" charset="0"/>
              </a:rPr>
              <a:t>Main()</a:t>
            </a:r>
          </a:p>
          <a:p>
            <a:pPr>
              <a:defRPr/>
            </a:pPr>
            <a:r>
              <a:rPr lang="en-US" sz="2000" b="1" dirty="0">
                <a:cs typeface="Courier New" pitchFamily="49" charset="0"/>
              </a:rPr>
              <a:t>   {</a:t>
            </a:r>
          </a:p>
          <a:p>
            <a:pPr>
              <a:defRPr/>
            </a:pPr>
            <a:r>
              <a:rPr lang="en-US" sz="2000" b="1" dirty="0">
                <a:cs typeface="Courier New" pitchFamily="49" charset="0"/>
              </a:rPr>
              <a:t>   </a:t>
            </a:r>
            <a:r>
              <a:rPr lang="el-GR" sz="2000" b="1" dirty="0">
                <a:cs typeface="Courier New" pitchFamily="49" charset="0"/>
              </a:rPr>
              <a:t>   </a:t>
            </a:r>
            <a:r>
              <a:rPr lang="en-US" sz="2000" b="1" dirty="0" err="1">
                <a:solidFill>
                  <a:schemeClr val="accent1">
                    <a:lumMod val="60000"/>
                    <a:lumOff val="40000"/>
                  </a:schemeClr>
                </a:solidFill>
                <a:cs typeface="Courier New" pitchFamily="49" charset="0"/>
              </a:rPr>
              <a:t>SimpProp</a:t>
            </a:r>
            <a:r>
              <a:rPr lang="en-US" sz="2000" b="1" dirty="0">
                <a:cs typeface="Courier New" pitchFamily="49" charset="0"/>
              </a:rPr>
              <a:t> </a:t>
            </a:r>
            <a:r>
              <a:rPr lang="en-US" sz="2000" b="1" dirty="0" err="1">
                <a:cs typeface="Courier New" pitchFamily="49" charset="0"/>
              </a:rPr>
              <a:t>ob</a:t>
            </a:r>
            <a:r>
              <a:rPr lang="en-US" sz="2000" b="1" dirty="0">
                <a:cs typeface="Courier New" pitchFamily="49" charset="0"/>
              </a:rPr>
              <a:t> = new </a:t>
            </a:r>
            <a:r>
              <a:rPr lang="en-US" sz="2000" b="1" dirty="0" err="1">
                <a:solidFill>
                  <a:schemeClr val="accent1">
                    <a:lumMod val="60000"/>
                    <a:lumOff val="40000"/>
                  </a:schemeClr>
                </a:solidFill>
                <a:cs typeface="Courier New" pitchFamily="49" charset="0"/>
              </a:rPr>
              <a:t>SimpProp</a:t>
            </a:r>
            <a:r>
              <a:rPr lang="en-US" sz="2000" b="1" dirty="0">
                <a:cs typeface="Courier New" pitchFamily="49" charset="0"/>
              </a:rPr>
              <a:t>();</a:t>
            </a:r>
          </a:p>
          <a:p>
            <a:pPr>
              <a:defRPr/>
            </a:pPr>
            <a:r>
              <a:rPr lang="en-US" sz="2000" b="1" dirty="0">
                <a:cs typeface="Courier New" pitchFamily="49" charset="0"/>
              </a:rPr>
              <a:t> </a:t>
            </a:r>
          </a:p>
          <a:p>
            <a:pPr>
              <a:defRPr/>
            </a:pPr>
            <a:r>
              <a:rPr lang="en-US" sz="2000" b="1" dirty="0">
                <a:cs typeface="Courier New" pitchFamily="49" charset="0"/>
              </a:rPr>
              <a:t>      </a:t>
            </a:r>
            <a:r>
              <a:rPr lang="en-US" sz="2000" b="1" dirty="0" err="1">
                <a:solidFill>
                  <a:schemeClr val="accent1">
                    <a:lumMod val="60000"/>
                    <a:lumOff val="40000"/>
                  </a:schemeClr>
                </a:solidFill>
                <a:cs typeface="Courier New" pitchFamily="49" charset="0"/>
              </a:rPr>
              <a:t>Console</a:t>
            </a:r>
            <a:r>
              <a:rPr lang="en-US" sz="2000" b="1" dirty="0" err="1">
                <a:cs typeface="Courier New" pitchFamily="49" charset="0"/>
              </a:rPr>
              <a:t>.WriteLine</a:t>
            </a:r>
            <a:r>
              <a:rPr lang="en-US" sz="2000" b="1" dirty="0">
                <a:cs typeface="Courier New" pitchFamily="49" charset="0"/>
              </a:rPr>
              <a:t>(</a:t>
            </a:r>
            <a:r>
              <a:rPr lang="en-US" sz="2000" b="1" dirty="0">
                <a:solidFill>
                  <a:schemeClr val="accent4">
                    <a:lumMod val="75000"/>
                  </a:schemeClr>
                </a:solidFill>
                <a:cs typeface="Courier New" pitchFamily="49" charset="0"/>
              </a:rPr>
              <a:t>"</a:t>
            </a:r>
            <a:r>
              <a:rPr lang="el-GR" sz="2000" b="1" dirty="0">
                <a:solidFill>
                  <a:schemeClr val="accent4">
                    <a:lumMod val="75000"/>
                  </a:schemeClr>
                </a:solidFill>
                <a:cs typeface="Courier New" pitchFamily="49" charset="0"/>
              </a:rPr>
              <a:t>Αρχική τιμή του </a:t>
            </a:r>
            <a:r>
              <a:rPr lang="en-US" sz="2000" b="1" dirty="0">
                <a:solidFill>
                  <a:schemeClr val="accent4">
                    <a:lumMod val="75000"/>
                  </a:schemeClr>
                </a:solidFill>
                <a:cs typeface="Courier New" pitchFamily="49" charset="0"/>
              </a:rPr>
              <a:t> </a:t>
            </a:r>
            <a:endParaRPr lang="el-GR" sz="2000" b="1" dirty="0">
              <a:solidFill>
                <a:schemeClr val="accent4">
                  <a:lumMod val="75000"/>
                </a:schemeClr>
              </a:solidFill>
              <a:cs typeface="Courier New" pitchFamily="49" charset="0"/>
            </a:endParaRPr>
          </a:p>
          <a:p>
            <a:pPr>
              <a:defRPr/>
            </a:pPr>
            <a:r>
              <a:rPr lang="el-GR" sz="2000" b="1" dirty="0">
                <a:solidFill>
                  <a:schemeClr val="accent4">
                    <a:lumMod val="75000"/>
                  </a:schemeClr>
                </a:solidFill>
                <a:cs typeface="Courier New" pitchFamily="49" charset="0"/>
              </a:rPr>
              <a:t>                  </a:t>
            </a:r>
            <a:r>
              <a:rPr lang="en-US" sz="2000" b="1" dirty="0" err="1">
                <a:solidFill>
                  <a:schemeClr val="accent4">
                    <a:lumMod val="75000"/>
                  </a:schemeClr>
                </a:solidFill>
                <a:cs typeface="Courier New" pitchFamily="49" charset="0"/>
              </a:rPr>
              <a:t>ob.MyProp</a:t>
            </a:r>
            <a:r>
              <a:rPr lang="en-US" sz="2000" b="1" dirty="0">
                <a:solidFill>
                  <a:schemeClr val="accent4">
                    <a:lumMod val="75000"/>
                  </a:schemeClr>
                </a:solidFill>
                <a:cs typeface="Courier New" pitchFamily="49" charset="0"/>
              </a:rPr>
              <a:t>: "</a:t>
            </a:r>
            <a:r>
              <a:rPr lang="en-US" sz="2000" b="1" dirty="0">
                <a:cs typeface="Courier New" pitchFamily="49" charset="0"/>
              </a:rPr>
              <a:t> + </a:t>
            </a:r>
            <a:r>
              <a:rPr lang="en-US" sz="2000" b="1" dirty="0" err="1">
                <a:cs typeface="Courier New" pitchFamily="49" charset="0"/>
              </a:rPr>
              <a:t>ob.MyProp</a:t>
            </a:r>
            <a:r>
              <a:rPr lang="en-US" sz="2000" b="1" dirty="0">
                <a:cs typeface="Courier New" pitchFamily="49" charset="0"/>
              </a:rPr>
              <a:t>);</a:t>
            </a:r>
          </a:p>
          <a:p>
            <a:pPr>
              <a:defRPr/>
            </a:pPr>
            <a:r>
              <a:rPr lang="en-US" sz="2000" b="1" dirty="0">
                <a:cs typeface="Courier New" pitchFamily="49" charset="0"/>
              </a:rPr>
              <a:t> </a:t>
            </a:r>
          </a:p>
          <a:p>
            <a:pPr>
              <a:defRPr/>
            </a:pPr>
            <a:r>
              <a:rPr lang="en-US" sz="2000" b="1" dirty="0">
                <a:cs typeface="Courier New" pitchFamily="49" charset="0"/>
              </a:rPr>
              <a:t>      </a:t>
            </a:r>
            <a:r>
              <a:rPr lang="en-US" sz="2000" b="1" dirty="0" err="1">
                <a:cs typeface="Courier New" pitchFamily="49" charset="0"/>
              </a:rPr>
              <a:t>ob.MyProp</a:t>
            </a:r>
            <a:r>
              <a:rPr lang="en-US" sz="2000" b="1" dirty="0">
                <a:cs typeface="Courier New" pitchFamily="49" charset="0"/>
              </a:rPr>
              <a:t> = 100;</a:t>
            </a:r>
          </a:p>
          <a:p>
            <a:pPr>
              <a:defRPr/>
            </a:pPr>
            <a:r>
              <a:rPr lang="en-US" sz="2000" b="1" dirty="0">
                <a:cs typeface="Courier New" pitchFamily="49" charset="0"/>
              </a:rPr>
              <a:t>      </a:t>
            </a:r>
            <a:r>
              <a:rPr lang="en-US" sz="2000" b="1" dirty="0" err="1">
                <a:solidFill>
                  <a:schemeClr val="accent1">
                    <a:lumMod val="60000"/>
                    <a:lumOff val="40000"/>
                  </a:schemeClr>
                </a:solidFill>
                <a:cs typeface="Courier New" pitchFamily="49" charset="0"/>
              </a:rPr>
              <a:t>Console</a:t>
            </a:r>
            <a:r>
              <a:rPr lang="en-US" sz="2000" b="1" dirty="0" err="1">
                <a:cs typeface="Courier New" pitchFamily="49" charset="0"/>
              </a:rPr>
              <a:t>.WriteLine</a:t>
            </a:r>
            <a:r>
              <a:rPr lang="en-US" sz="2000" b="1" dirty="0">
                <a:cs typeface="Courier New" pitchFamily="49" charset="0"/>
              </a:rPr>
              <a:t>(</a:t>
            </a:r>
            <a:r>
              <a:rPr lang="en-US" sz="2000" b="1" dirty="0">
                <a:solidFill>
                  <a:schemeClr val="accent4">
                    <a:lumMod val="75000"/>
                  </a:schemeClr>
                </a:solidFill>
                <a:cs typeface="Courier New" pitchFamily="49" charset="0"/>
              </a:rPr>
              <a:t>"</a:t>
            </a:r>
            <a:r>
              <a:rPr lang="el-GR" sz="2000" b="1" dirty="0">
                <a:solidFill>
                  <a:schemeClr val="accent4">
                    <a:lumMod val="75000"/>
                  </a:schemeClr>
                </a:solidFill>
                <a:cs typeface="Courier New" pitchFamily="49" charset="0"/>
              </a:rPr>
              <a:t>Τιμή του</a:t>
            </a:r>
            <a:r>
              <a:rPr lang="en-US" sz="2000" b="1" dirty="0">
                <a:solidFill>
                  <a:schemeClr val="accent4">
                    <a:lumMod val="75000"/>
                  </a:schemeClr>
                </a:solidFill>
                <a:cs typeface="Courier New" pitchFamily="49" charset="0"/>
              </a:rPr>
              <a:t> </a:t>
            </a:r>
            <a:r>
              <a:rPr lang="en-US" sz="2000" b="1" dirty="0" err="1">
                <a:solidFill>
                  <a:schemeClr val="accent4">
                    <a:lumMod val="75000"/>
                  </a:schemeClr>
                </a:solidFill>
                <a:cs typeface="Courier New" pitchFamily="49" charset="0"/>
              </a:rPr>
              <a:t>ob.MyProp</a:t>
            </a:r>
            <a:r>
              <a:rPr lang="en-US" sz="2000" b="1" dirty="0">
                <a:solidFill>
                  <a:schemeClr val="accent4">
                    <a:lumMod val="75000"/>
                  </a:schemeClr>
                </a:solidFill>
                <a:cs typeface="Courier New" pitchFamily="49" charset="0"/>
              </a:rPr>
              <a:t>: " </a:t>
            </a:r>
            <a:r>
              <a:rPr lang="en-US" sz="2000" b="1" dirty="0">
                <a:cs typeface="Courier New" pitchFamily="49" charset="0"/>
              </a:rPr>
              <a:t>+</a:t>
            </a:r>
            <a:endParaRPr lang="el-GR" sz="2000" b="1" dirty="0">
              <a:cs typeface="Courier New" pitchFamily="49" charset="0"/>
            </a:endParaRPr>
          </a:p>
          <a:p>
            <a:pPr>
              <a:defRPr/>
            </a:pPr>
            <a:r>
              <a:rPr lang="el-GR" sz="2000" b="1" dirty="0">
                <a:cs typeface="Courier New" pitchFamily="49" charset="0"/>
              </a:rPr>
              <a:t>                        </a:t>
            </a:r>
            <a:r>
              <a:rPr lang="en-US" sz="2000" b="1" dirty="0">
                <a:cs typeface="Courier New" pitchFamily="49" charset="0"/>
              </a:rPr>
              <a:t> </a:t>
            </a:r>
            <a:r>
              <a:rPr lang="en-US" sz="2000" b="1" dirty="0" err="1">
                <a:cs typeface="Courier New" pitchFamily="49" charset="0"/>
              </a:rPr>
              <a:t>ob.MyProp</a:t>
            </a:r>
            <a:r>
              <a:rPr lang="en-US" sz="2000" b="1" dirty="0">
                <a:cs typeface="Courier New" pitchFamily="49" charset="0"/>
              </a:rPr>
              <a:t>);</a:t>
            </a:r>
          </a:p>
          <a:p>
            <a:pPr>
              <a:defRPr/>
            </a:pPr>
            <a:r>
              <a:rPr lang="en-US" sz="2000" b="1" dirty="0">
                <a:cs typeface="Courier New" pitchFamily="49" charset="0"/>
              </a:rPr>
              <a:t> </a:t>
            </a:r>
          </a:p>
          <a:p>
            <a:pPr>
              <a:defRPr/>
            </a:pPr>
            <a:r>
              <a:rPr lang="en-US" sz="2000" b="1" dirty="0">
                <a:cs typeface="Courier New" pitchFamily="49" charset="0"/>
              </a:rPr>
              <a:t>      </a:t>
            </a:r>
            <a:r>
              <a:rPr lang="en-US" sz="2000" b="1" dirty="0" err="1">
                <a:solidFill>
                  <a:schemeClr val="accent1">
                    <a:lumMod val="60000"/>
                    <a:lumOff val="40000"/>
                  </a:schemeClr>
                </a:solidFill>
                <a:cs typeface="Courier New" pitchFamily="49" charset="0"/>
              </a:rPr>
              <a:t>Console</a:t>
            </a:r>
            <a:r>
              <a:rPr lang="en-US" sz="2000" b="1" dirty="0" err="1">
                <a:cs typeface="Courier New" pitchFamily="49" charset="0"/>
              </a:rPr>
              <a:t>.WriteLine</a:t>
            </a:r>
            <a:r>
              <a:rPr lang="en-US" sz="2000" b="1" dirty="0">
                <a:cs typeface="Courier New" pitchFamily="49" charset="0"/>
              </a:rPr>
              <a:t>(</a:t>
            </a:r>
            <a:r>
              <a:rPr lang="en-US" sz="2000" b="1" dirty="0">
                <a:solidFill>
                  <a:schemeClr val="accent4">
                    <a:lumMod val="75000"/>
                  </a:schemeClr>
                </a:solidFill>
                <a:cs typeface="Courier New" pitchFamily="49" charset="0"/>
              </a:rPr>
              <a:t>"</a:t>
            </a:r>
            <a:r>
              <a:rPr lang="el-GR" sz="2000" b="1" dirty="0">
                <a:solidFill>
                  <a:schemeClr val="accent4">
                    <a:lumMod val="75000"/>
                  </a:schemeClr>
                </a:solidFill>
                <a:cs typeface="Courier New" pitchFamily="49" charset="0"/>
              </a:rPr>
              <a:t>Απόπειρα ανάθεσης</a:t>
            </a:r>
            <a:r>
              <a:rPr lang="en-US" sz="2000" b="1" dirty="0">
                <a:solidFill>
                  <a:schemeClr val="accent4">
                    <a:lumMod val="75000"/>
                  </a:schemeClr>
                </a:solidFill>
                <a:cs typeface="Courier New" pitchFamily="49" charset="0"/>
              </a:rPr>
              <a:t> -10</a:t>
            </a:r>
            <a:endParaRPr lang="el-GR" sz="2000" b="1" dirty="0">
              <a:solidFill>
                <a:schemeClr val="accent4">
                  <a:lumMod val="75000"/>
                </a:schemeClr>
              </a:solidFill>
              <a:cs typeface="Courier New" pitchFamily="49" charset="0"/>
            </a:endParaRPr>
          </a:p>
          <a:p>
            <a:pPr>
              <a:defRPr/>
            </a:pPr>
            <a:r>
              <a:rPr lang="el-GR" sz="2000" b="1" dirty="0">
                <a:solidFill>
                  <a:schemeClr val="accent4">
                    <a:lumMod val="75000"/>
                  </a:schemeClr>
                </a:solidFill>
                <a:cs typeface="Courier New" pitchFamily="49" charset="0"/>
              </a:rPr>
              <a:t>            </a:t>
            </a:r>
            <a:r>
              <a:rPr lang="en-US" sz="2000" b="1" dirty="0">
                <a:solidFill>
                  <a:schemeClr val="accent4">
                    <a:lumMod val="75000"/>
                  </a:schemeClr>
                </a:solidFill>
                <a:cs typeface="Courier New" pitchFamily="49" charset="0"/>
              </a:rPr>
              <a:t> </a:t>
            </a:r>
            <a:r>
              <a:rPr lang="el-GR" sz="2000" b="1" dirty="0">
                <a:solidFill>
                  <a:schemeClr val="accent4">
                    <a:lumMod val="75000"/>
                  </a:schemeClr>
                </a:solidFill>
                <a:cs typeface="Courier New" pitchFamily="49" charset="0"/>
              </a:rPr>
              <a:t>           στο</a:t>
            </a:r>
            <a:r>
              <a:rPr lang="en-US" sz="2000" b="1" dirty="0">
                <a:solidFill>
                  <a:schemeClr val="accent4">
                    <a:lumMod val="75000"/>
                  </a:schemeClr>
                </a:solidFill>
                <a:cs typeface="Courier New" pitchFamily="49" charset="0"/>
              </a:rPr>
              <a:t> </a:t>
            </a:r>
            <a:r>
              <a:rPr lang="en-US" sz="2000" b="1" dirty="0" err="1">
                <a:solidFill>
                  <a:schemeClr val="accent4">
                    <a:lumMod val="75000"/>
                  </a:schemeClr>
                </a:solidFill>
                <a:cs typeface="Courier New" pitchFamily="49" charset="0"/>
              </a:rPr>
              <a:t>ob.MyProp</a:t>
            </a:r>
            <a:r>
              <a:rPr lang="en-US" sz="2000" b="1" dirty="0" smtClean="0">
                <a:solidFill>
                  <a:schemeClr val="accent4">
                    <a:lumMod val="75000"/>
                  </a:schemeClr>
                </a:solidFill>
                <a:cs typeface="Courier New" pitchFamily="49" charset="0"/>
              </a:rPr>
              <a:t>"</a:t>
            </a:r>
            <a:r>
              <a:rPr lang="en-US" sz="2000" b="1" dirty="0" smtClean="0">
                <a:cs typeface="Courier New" pitchFamily="49" charset="0"/>
              </a:rPr>
              <a:t>);</a:t>
            </a:r>
            <a:endParaRPr lang="en-US" sz="2000" b="1" dirty="0">
              <a:cs typeface="Courier New" pitchFamily="49"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Παράδειγμα με 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(3 από 3) </a:t>
            </a:r>
            <a:endParaRPr lang="el-GR" altLang="el-GR" sz="4000" u="sng" dirty="0">
              <a:solidFill>
                <a:schemeClr val="tx2"/>
              </a:solidFill>
              <a:latin typeface="+mn-lt"/>
            </a:endParaRPr>
          </a:p>
        </p:txBody>
      </p:sp>
      <p:sp>
        <p:nvSpPr>
          <p:cNvPr id="3" name="Ορθογώνιο 2" descr=" ob τελεία My Prop ίσο με  μείον 10,&#10;      Console τελεία Write Line, Τιμή του ob τελεία My Prop άνω κάτω τελεία, σύν ob τελεία My Prop,&#10; &#10;      Console τελεία Read Key(),&#10;   άγκιστρο,&#10;άγκιστρο.&#10;"/>
          <p:cNvSpPr/>
          <p:nvPr>
            <p:custDataLst>
              <p:tags r:id="rId3"/>
            </p:custDataLst>
          </p:nvPr>
        </p:nvSpPr>
        <p:spPr>
          <a:xfrm>
            <a:off x="467544" y="2060848"/>
            <a:ext cx="8219256" cy="2246769"/>
          </a:xfrm>
          <a:prstGeom prst="rect">
            <a:avLst/>
          </a:prstGeom>
        </p:spPr>
        <p:txBody>
          <a:bodyPr wrap="square">
            <a:spAutoFit/>
          </a:bodyPr>
          <a:lstStyle/>
          <a:p>
            <a:pPr>
              <a:defRPr/>
            </a:pPr>
            <a:r>
              <a:rPr lang="en-US" sz="2000" b="1" dirty="0">
                <a:cs typeface="Courier New" pitchFamily="49" charset="0"/>
              </a:rPr>
              <a:t> </a:t>
            </a:r>
            <a:r>
              <a:rPr lang="en-US" sz="2000" b="1" dirty="0" err="1">
                <a:cs typeface="Courier New" pitchFamily="49" charset="0"/>
              </a:rPr>
              <a:t>ob.MyProp</a:t>
            </a:r>
            <a:r>
              <a:rPr lang="en-US" sz="2000" b="1" dirty="0">
                <a:cs typeface="Courier New" pitchFamily="49" charset="0"/>
              </a:rPr>
              <a:t> = -10;</a:t>
            </a:r>
          </a:p>
          <a:p>
            <a:pPr>
              <a:defRPr/>
            </a:pPr>
            <a:r>
              <a:rPr lang="en-US" sz="2000" b="1" dirty="0">
                <a:cs typeface="Courier New" pitchFamily="49" charset="0"/>
              </a:rPr>
              <a:t>      </a:t>
            </a:r>
            <a:r>
              <a:rPr lang="en-US" sz="2000" b="1" dirty="0" err="1">
                <a:solidFill>
                  <a:schemeClr val="accent1">
                    <a:lumMod val="60000"/>
                    <a:lumOff val="40000"/>
                  </a:schemeClr>
                </a:solidFill>
                <a:cs typeface="Courier New" pitchFamily="49" charset="0"/>
              </a:rPr>
              <a:t>Console</a:t>
            </a:r>
            <a:r>
              <a:rPr lang="en-US" sz="2000" b="1" dirty="0" err="1">
                <a:cs typeface="Courier New" pitchFamily="49" charset="0"/>
              </a:rPr>
              <a:t>.WriteLine</a:t>
            </a:r>
            <a:r>
              <a:rPr lang="en-US" sz="2000" b="1" dirty="0">
                <a:solidFill>
                  <a:srgbClr val="C00000"/>
                </a:solidFill>
                <a:cs typeface="Courier New" pitchFamily="49" charset="0"/>
              </a:rPr>
              <a:t> </a:t>
            </a:r>
            <a:r>
              <a:rPr lang="en-US" sz="2000" b="1" dirty="0">
                <a:solidFill>
                  <a:schemeClr val="accent4">
                    <a:lumMod val="75000"/>
                  </a:schemeClr>
                </a:solidFill>
                <a:cs typeface="Courier New" pitchFamily="49" charset="0"/>
              </a:rPr>
              <a:t>("</a:t>
            </a:r>
            <a:r>
              <a:rPr lang="el-GR" sz="2000" b="1" dirty="0">
                <a:solidFill>
                  <a:schemeClr val="accent4">
                    <a:lumMod val="75000"/>
                  </a:schemeClr>
                </a:solidFill>
                <a:cs typeface="Courier New" pitchFamily="49" charset="0"/>
              </a:rPr>
              <a:t>Τιμή του</a:t>
            </a:r>
            <a:r>
              <a:rPr lang="en-US" sz="2000" b="1" dirty="0">
                <a:solidFill>
                  <a:schemeClr val="accent4">
                    <a:lumMod val="75000"/>
                  </a:schemeClr>
                </a:solidFill>
                <a:cs typeface="Courier New" pitchFamily="49" charset="0"/>
              </a:rPr>
              <a:t> </a:t>
            </a:r>
            <a:r>
              <a:rPr lang="en-US" sz="2000" b="1" dirty="0" err="1">
                <a:solidFill>
                  <a:schemeClr val="accent4">
                    <a:lumMod val="75000"/>
                  </a:schemeClr>
                </a:solidFill>
                <a:cs typeface="Courier New" pitchFamily="49" charset="0"/>
              </a:rPr>
              <a:t>ob.MyProp</a:t>
            </a:r>
            <a:r>
              <a:rPr lang="en-US" sz="2000" b="1" dirty="0">
                <a:solidFill>
                  <a:schemeClr val="accent4">
                    <a:lumMod val="75000"/>
                  </a:schemeClr>
                </a:solidFill>
                <a:cs typeface="Courier New" pitchFamily="49" charset="0"/>
              </a:rPr>
              <a:t>: " </a:t>
            </a:r>
            <a:r>
              <a:rPr lang="en-US" sz="2000" b="1" dirty="0">
                <a:cs typeface="Courier New" pitchFamily="49" charset="0"/>
              </a:rPr>
              <a:t>+</a:t>
            </a:r>
            <a:endParaRPr lang="el-GR" sz="2000" b="1" dirty="0">
              <a:cs typeface="Courier New" pitchFamily="49" charset="0"/>
            </a:endParaRPr>
          </a:p>
          <a:p>
            <a:pPr>
              <a:defRPr/>
            </a:pPr>
            <a:r>
              <a:rPr lang="el-GR" sz="2000" b="1" dirty="0">
                <a:cs typeface="Courier New" pitchFamily="49" charset="0"/>
              </a:rPr>
              <a:t>                        </a:t>
            </a:r>
            <a:r>
              <a:rPr lang="en-US" sz="2000" b="1" dirty="0">
                <a:cs typeface="Courier New" pitchFamily="49" charset="0"/>
              </a:rPr>
              <a:t> </a:t>
            </a:r>
            <a:r>
              <a:rPr lang="en-US" sz="2000" b="1" dirty="0" err="1">
                <a:cs typeface="Courier New" pitchFamily="49" charset="0"/>
              </a:rPr>
              <a:t>ob.MyProp</a:t>
            </a:r>
            <a:r>
              <a:rPr lang="en-US" sz="2000" b="1" dirty="0">
                <a:cs typeface="Courier New" pitchFamily="49" charset="0"/>
              </a:rPr>
              <a:t>);</a:t>
            </a:r>
          </a:p>
          <a:p>
            <a:pPr>
              <a:defRPr/>
            </a:pPr>
            <a:r>
              <a:rPr lang="en-US" sz="2000" b="1" dirty="0">
                <a:cs typeface="Courier New" pitchFamily="49" charset="0"/>
              </a:rPr>
              <a:t> </a:t>
            </a:r>
          </a:p>
          <a:p>
            <a:pPr>
              <a:defRPr/>
            </a:pPr>
            <a:r>
              <a:rPr lang="en-US" sz="2000" b="1" dirty="0">
                <a:cs typeface="Courier New" pitchFamily="49" charset="0"/>
              </a:rPr>
              <a:t>      </a:t>
            </a:r>
            <a:r>
              <a:rPr lang="en-US" sz="2000" b="1" dirty="0">
                <a:solidFill>
                  <a:schemeClr val="accent1">
                    <a:lumMod val="60000"/>
                    <a:lumOff val="40000"/>
                  </a:schemeClr>
                </a:solidFill>
                <a:cs typeface="Courier New" pitchFamily="49" charset="0"/>
              </a:rPr>
              <a:t>Console</a:t>
            </a:r>
            <a:r>
              <a:rPr lang="el-GR" sz="2000" b="1" dirty="0">
                <a:cs typeface="Courier New" pitchFamily="49" charset="0"/>
              </a:rPr>
              <a:t>.</a:t>
            </a:r>
            <a:r>
              <a:rPr lang="en-US" sz="2000" b="1" dirty="0" err="1">
                <a:cs typeface="Courier New" pitchFamily="49" charset="0"/>
              </a:rPr>
              <a:t>ReadKey</a:t>
            </a:r>
            <a:r>
              <a:rPr lang="el-GR" sz="2000" b="1" dirty="0">
                <a:cs typeface="Courier New" pitchFamily="49" charset="0"/>
              </a:rPr>
              <a:t>();</a:t>
            </a:r>
            <a:endParaRPr lang="en-US" sz="2000" b="1" dirty="0">
              <a:cs typeface="Courier New" pitchFamily="49" charset="0"/>
            </a:endParaRPr>
          </a:p>
          <a:p>
            <a:pPr>
              <a:defRPr/>
            </a:pPr>
            <a:r>
              <a:rPr lang="el-GR" sz="2000" b="1" dirty="0">
                <a:cs typeface="Courier New" pitchFamily="49" charset="0"/>
              </a:rPr>
              <a:t>   }</a:t>
            </a:r>
            <a:endParaRPr lang="en-US" sz="2000" b="1" dirty="0">
              <a:cs typeface="Courier New" pitchFamily="49" charset="0"/>
            </a:endParaRPr>
          </a:p>
          <a:p>
            <a:pPr>
              <a:defRPr/>
            </a:pPr>
            <a:r>
              <a:rPr lang="el-GR" sz="2000" b="1" dirty="0">
                <a:cs typeface="Courier New" pitchFamily="49" charset="0"/>
              </a:rPr>
              <a:t>}</a:t>
            </a:r>
            <a:endParaRPr lang="el-GR" sz="20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34644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696248"/>
          </a:xfrm>
        </p:spPr>
        <p:txBody>
          <a:bodyPr>
            <a:noAutofit/>
          </a:bodyPr>
          <a:lstStyle/>
          <a:p>
            <a:r>
              <a:rPr lang="el-GR" altLang="el-GR" sz="4000" u="sng" dirty="0" smtClean="0">
                <a:solidFill>
                  <a:schemeClr val="tx2"/>
                </a:solidFill>
              </a:rPr>
              <a:t>Παράδειγμα με ιδιότητες </a:t>
            </a:r>
            <a:r>
              <a:rPr lang="en-US" altLang="el-GR" sz="4000" u="sng" dirty="0" smtClean="0">
                <a:solidFill>
                  <a:schemeClr val="tx2"/>
                </a:solidFill>
              </a:rPr>
              <a:t>get</a:t>
            </a:r>
            <a:r>
              <a:rPr lang="el-GR" altLang="el-GR" sz="4000" u="sng" dirty="0" smtClean="0">
                <a:solidFill>
                  <a:schemeClr val="tx2"/>
                </a:solidFill>
              </a:rPr>
              <a:t>, </a:t>
            </a:r>
            <a:r>
              <a:rPr lang="en-US" altLang="el-GR" sz="4000" u="sng" dirty="0" smtClean="0">
                <a:solidFill>
                  <a:schemeClr val="tx2"/>
                </a:solidFill>
              </a:rPr>
              <a:t>set</a:t>
            </a:r>
            <a:r>
              <a:rPr lang="el-GR" altLang="el-GR" sz="4000" u="sng" dirty="0" smtClean="0">
                <a:solidFill>
                  <a:schemeClr val="tx2"/>
                </a:solidFill>
              </a:rPr>
              <a:t> </a:t>
            </a:r>
            <a:br>
              <a:rPr lang="el-GR" altLang="el-GR" sz="4000" u="sng" dirty="0" smtClean="0">
                <a:solidFill>
                  <a:schemeClr val="tx2"/>
                </a:solidFill>
              </a:rPr>
            </a:br>
            <a:r>
              <a:rPr lang="el-GR" altLang="el-GR" sz="4000" u="sng" dirty="0" smtClean="0">
                <a:solidFill>
                  <a:schemeClr val="tx2"/>
                </a:solidFill>
              </a:rPr>
              <a:t>(αποτελέσματα εκτέλεσης)</a:t>
            </a:r>
            <a:endParaRPr lang="el-GR" altLang="el-GR" sz="4000" u="sng" dirty="0">
              <a:solidFill>
                <a:schemeClr val="tx2"/>
              </a:solidFill>
              <a:latin typeface="+mn-lt"/>
            </a:endParaRPr>
          </a:p>
        </p:txBody>
      </p:sp>
      <p:sp>
        <p:nvSpPr>
          <p:cNvPr id="14" name="Rectangle 3" descr="Original value of ob τελεία My Prop άνω κάτω τελεία 0,&#10;Value of ob τελεία My Prop άνω κάτω τελεία 100,&#10;Attempting to assign μείον 10 to ob τελεία My Prop,&#10;Value of ob τελεία My Prop άνω κάτω τελεία 100.&#10;&#10;"/>
          <p:cNvSpPr txBox="1">
            <a:spLocks noChangeArrowheads="1"/>
          </p:cNvSpPr>
          <p:nvPr>
            <p:custDataLst>
              <p:tags r:id="rId3"/>
            </p:custDataLst>
          </p:nvPr>
        </p:nvSpPr>
        <p:spPr>
          <a:xfrm>
            <a:off x="467544" y="2180456"/>
            <a:ext cx="8219256" cy="24726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n-US" altLang="el-GR" sz="2800" dirty="0" smtClean="0"/>
              <a:t>Original value of </a:t>
            </a:r>
            <a:r>
              <a:rPr lang="en-US" altLang="el-GR" sz="2800" dirty="0" err="1" smtClean="0"/>
              <a:t>ob.MyProp</a:t>
            </a:r>
            <a:r>
              <a:rPr lang="en-US" altLang="el-GR" sz="2800" dirty="0" smtClean="0"/>
              <a:t>: 0</a:t>
            </a:r>
          </a:p>
          <a:p>
            <a:pPr>
              <a:buFont typeface="ZapfDingbats" pitchFamily="82" charset="2"/>
              <a:buNone/>
            </a:pPr>
            <a:r>
              <a:rPr lang="en-US" altLang="el-GR" sz="2800" dirty="0" smtClean="0"/>
              <a:t>Value of </a:t>
            </a:r>
            <a:r>
              <a:rPr lang="en-US" altLang="el-GR" sz="2800" dirty="0" err="1" smtClean="0"/>
              <a:t>ob.MyProp</a:t>
            </a:r>
            <a:r>
              <a:rPr lang="en-US" altLang="el-GR" sz="2800" dirty="0" smtClean="0"/>
              <a:t>: 100</a:t>
            </a:r>
          </a:p>
          <a:p>
            <a:pPr>
              <a:buFont typeface="ZapfDingbats" pitchFamily="82" charset="2"/>
              <a:buNone/>
            </a:pPr>
            <a:r>
              <a:rPr lang="en-US" altLang="el-GR" sz="2800" dirty="0" smtClean="0"/>
              <a:t>Attempting to assign -10 to </a:t>
            </a:r>
            <a:r>
              <a:rPr lang="en-US" altLang="el-GR" sz="2800" dirty="0" err="1" smtClean="0"/>
              <a:t>ob.MyProp</a:t>
            </a:r>
            <a:endParaRPr lang="en-US" altLang="el-GR" sz="2800" dirty="0" smtClean="0"/>
          </a:p>
          <a:p>
            <a:pPr>
              <a:buFont typeface="ZapfDingbats" pitchFamily="82" charset="2"/>
              <a:buNone/>
            </a:pPr>
            <a:r>
              <a:rPr lang="en-US" altLang="el-GR" sz="2800" dirty="0" smtClean="0"/>
              <a:t>Value of </a:t>
            </a:r>
            <a:r>
              <a:rPr lang="en-US" altLang="el-GR" sz="2800" dirty="0" err="1" smtClean="0"/>
              <a:t>ob.MyProp</a:t>
            </a:r>
            <a:r>
              <a:rPr lang="en-US" altLang="el-GR" sz="2800" dirty="0" smtClean="0"/>
              <a:t>: 100</a:t>
            </a:r>
          </a:p>
          <a:p>
            <a:pPr>
              <a:buFont typeface="ZapfDingbats" pitchFamily="82" charset="2"/>
              <a:buNone/>
            </a:pPr>
            <a:endParaRPr lang="en-US" altLang="el-GR" sz="28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71400"/>
            <a:ext cx="8229600" cy="1152128"/>
          </a:xfrm>
        </p:spPr>
        <p:txBody>
          <a:bodyPr>
            <a:noAutofit/>
          </a:bodyPr>
          <a:lstStyle/>
          <a:p>
            <a:r>
              <a:rPr lang="el-GR" altLang="el-GR" sz="4000" u="sng" dirty="0">
                <a:solidFill>
                  <a:schemeClr val="tx2"/>
                </a:solidFill>
              </a:rPr>
              <a:t>Διάρκεια και Εμβέλεια Μεταβλητών</a:t>
            </a:r>
            <a:endParaRPr lang="el-GR" altLang="el-GR" sz="4000" u="sng" dirty="0">
              <a:solidFill>
                <a:schemeClr val="tx2"/>
              </a:solidFill>
              <a:latin typeface="+mn-lt"/>
            </a:endParaRPr>
          </a:p>
        </p:txBody>
      </p:sp>
      <p:sp>
        <p:nvSpPr>
          <p:cNvPr id="12" name="Rectangle 3"/>
          <p:cNvSpPr txBox="1">
            <a:spLocks noChangeArrowheads="1"/>
          </p:cNvSpPr>
          <p:nvPr/>
        </p:nvSpPr>
        <p:spPr>
          <a:xfrm>
            <a:off x="533400" y="764703"/>
            <a:ext cx="7772400" cy="574074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Διάρκεια,</a:t>
            </a:r>
          </a:p>
          <a:p>
            <a:pPr lvl="1">
              <a:lnSpc>
                <a:spcPct val="90000"/>
              </a:lnSpc>
              <a:buFont typeface="Wingdings" panose="05000000000000000000" pitchFamily="2" charset="2"/>
              <a:buChar char="§"/>
            </a:pPr>
            <a:r>
              <a:rPr lang="el-GR" altLang="el-GR" sz="2400" dirty="0" smtClean="0"/>
              <a:t>Υπενθύμιση: μία μεταβλητή καταλαμβάνει κάποιο χώρο στη μνήμη,</a:t>
            </a:r>
          </a:p>
          <a:p>
            <a:pPr lvl="1">
              <a:lnSpc>
                <a:spcPct val="90000"/>
              </a:lnSpc>
              <a:buFont typeface="Wingdings" panose="05000000000000000000" pitchFamily="2" charset="2"/>
              <a:buChar char="§"/>
            </a:pPr>
            <a:r>
              <a:rPr lang="el-GR" altLang="el-GR" sz="2400" dirty="0" smtClean="0"/>
              <a:t>Ο χρόνος κατά τον οποίο μία μεταβλητή </a:t>
            </a:r>
            <a:r>
              <a:rPr lang="el-GR" altLang="el-GR" sz="2400" dirty="0" err="1" smtClean="0"/>
              <a:t>καταλαβάνει</a:t>
            </a:r>
            <a:r>
              <a:rPr lang="el-GR" altLang="el-GR" sz="2400" dirty="0" smtClean="0"/>
              <a:t> χώρο στη μνήμη λέγεται </a:t>
            </a:r>
            <a:r>
              <a:rPr lang="el-GR" altLang="el-GR" sz="2400" b="1" dirty="0" smtClean="0"/>
              <a:t>Διάρκεια.</a:t>
            </a:r>
          </a:p>
          <a:p>
            <a:pPr>
              <a:lnSpc>
                <a:spcPct val="90000"/>
              </a:lnSpc>
              <a:buFont typeface="Wingdings" panose="05000000000000000000" pitchFamily="2" charset="2"/>
              <a:buChar char="q"/>
            </a:pPr>
            <a:r>
              <a:rPr lang="el-GR" altLang="el-GR" sz="2400" dirty="0" smtClean="0"/>
              <a:t>Εμβέλεια,</a:t>
            </a:r>
          </a:p>
          <a:p>
            <a:pPr lvl="1">
              <a:lnSpc>
                <a:spcPct val="90000"/>
              </a:lnSpc>
              <a:buFont typeface="Wingdings" panose="05000000000000000000" pitchFamily="2" charset="2"/>
              <a:buChar char="§"/>
            </a:pPr>
            <a:r>
              <a:rPr lang="el-GR" altLang="el-GR" sz="2400" dirty="0" smtClean="0"/>
              <a:t>Το τμήμα του προγράμματος στο οποίο είναι δυνατή η πρόσβαση στη μεταβλητή (είναι ορατή),</a:t>
            </a:r>
          </a:p>
          <a:p>
            <a:pPr lvl="1">
              <a:lnSpc>
                <a:spcPct val="90000"/>
              </a:lnSpc>
              <a:buFont typeface="Wingdings" panose="05000000000000000000" pitchFamily="2" charset="2"/>
              <a:buChar char="§"/>
            </a:pPr>
            <a:r>
              <a:rPr lang="el-GR" altLang="el-GR" sz="2400" dirty="0" smtClean="0"/>
              <a:t>Μία μεταβλητή μπορεί να έχει τρείς τύπους εμβέλειας</a:t>
            </a:r>
          </a:p>
          <a:p>
            <a:pPr lvl="2">
              <a:lnSpc>
                <a:spcPct val="90000"/>
              </a:lnSpc>
            </a:pPr>
            <a:r>
              <a:rPr lang="el-GR" altLang="el-GR" dirty="0" smtClean="0"/>
              <a:t>Εμβέλεια Τάξης,</a:t>
            </a:r>
          </a:p>
          <a:p>
            <a:pPr lvl="3">
              <a:lnSpc>
                <a:spcPct val="90000"/>
              </a:lnSpc>
              <a:buFont typeface="Courier New" panose="02070309020205020404" pitchFamily="49" charset="0"/>
              <a:buChar char="o"/>
            </a:pPr>
            <a:r>
              <a:rPr lang="el-GR" altLang="el-GR" sz="2400" dirty="0" smtClean="0"/>
              <a:t>Από την αρχή ({) έως το τέλος της τάξης (}),</a:t>
            </a:r>
          </a:p>
          <a:p>
            <a:pPr lvl="3">
              <a:lnSpc>
                <a:spcPct val="90000"/>
              </a:lnSpc>
              <a:buFont typeface="Courier New" panose="02070309020205020404" pitchFamily="49" charset="0"/>
              <a:buChar char="o"/>
            </a:pPr>
            <a:r>
              <a:rPr lang="el-GR" altLang="el-GR" sz="2400" dirty="0" smtClean="0"/>
              <a:t>Ορατή σε όλες τις μεθόδους της τάξης,</a:t>
            </a:r>
          </a:p>
          <a:p>
            <a:pPr lvl="2">
              <a:lnSpc>
                <a:spcPct val="90000"/>
              </a:lnSpc>
            </a:pPr>
            <a:r>
              <a:rPr lang="el-GR" altLang="el-GR" dirty="0" err="1" smtClean="0"/>
              <a:t>Block</a:t>
            </a:r>
            <a:r>
              <a:rPr lang="el-GR" altLang="el-GR" dirty="0" smtClean="0"/>
              <a:t> </a:t>
            </a:r>
            <a:r>
              <a:rPr lang="el-GR" altLang="el-GR" dirty="0" err="1" smtClean="0"/>
              <a:t>scope</a:t>
            </a:r>
            <a:r>
              <a:rPr lang="el-GR" altLang="el-GR" dirty="0" smtClean="0"/>
              <a:t>.</a:t>
            </a:r>
            <a:endParaRPr lang="el-GR" altLang="el-GR"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24136"/>
          </a:xfrm>
        </p:spPr>
        <p:txBody>
          <a:bodyPr>
            <a:noAutofit/>
          </a:bodyPr>
          <a:lstStyle/>
          <a:p>
            <a:r>
              <a:rPr lang="el-GR" altLang="el-GR" sz="4000" u="sng" dirty="0">
                <a:solidFill>
                  <a:schemeClr val="tx2"/>
                </a:solidFill>
              </a:rPr>
              <a:t>Τύποι Εμβέλειας Μεταβλητών</a:t>
            </a:r>
            <a:endParaRPr lang="el-GR" altLang="el-GR" sz="4000" u="sng" dirty="0">
              <a:solidFill>
                <a:schemeClr val="tx2"/>
              </a:solidFill>
              <a:latin typeface="+mn-lt"/>
            </a:endParaRPr>
          </a:p>
        </p:txBody>
      </p:sp>
      <p:sp>
        <p:nvSpPr>
          <p:cNvPr id="7" name="Rectangle 3"/>
          <p:cNvSpPr txBox="1">
            <a:spLocks noChangeArrowheads="1"/>
          </p:cNvSpPr>
          <p:nvPr/>
        </p:nvSpPr>
        <p:spPr bwMode="auto">
          <a:xfrm>
            <a:off x="323528" y="1124744"/>
            <a:ext cx="8219256" cy="5029200"/>
          </a:xfrm>
          <a:prstGeom prst="rect">
            <a:avLst/>
          </a:prstGeom>
          <a:noFill/>
          <a:ln w="9525">
            <a:noFill/>
            <a:miter lim="800000"/>
            <a:headEnd/>
            <a:tailEnd/>
          </a:ln>
        </p:spPr>
        <p:txBody>
          <a:bodyPr lIns="91411" tIns="45708" rIns="91411" bIns="45708"/>
          <a:lstStyle/>
          <a:p>
            <a:pPr marL="800100" lvl="1" indent="-342900" algn="l">
              <a:lnSpc>
                <a:spcPct val="90000"/>
              </a:lnSpc>
              <a:spcBef>
                <a:spcPct val="20000"/>
              </a:spcBef>
              <a:buClr>
                <a:schemeClr val="tx1"/>
              </a:buClr>
              <a:buSzPct val="75000"/>
              <a:buFont typeface="Wingdings" panose="05000000000000000000" pitchFamily="2" charset="2"/>
              <a:buChar char="q"/>
              <a:defRPr/>
            </a:pPr>
            <a:r>
              <a:rPr lang="el-GR" sz="2400" kern="0" dirty="0" smtClean="0"/>
              <a:t>Μία μεταβλητή μπορεί να έχει τρείς τύπους εμβέλειας,</a:t>
            </a:r>
          </a:p>
          <a:p>
            <a:pPr marL="1257300" lvl="2" indent="-342900" algn="l">
              <a:lnSpc>
                <a:spcPct val="90000"/>
              </a:lnSpc>
              <a:spcBef>
                <a:spcPct val="20000"/>
              </a:spcBef>
              <a:buFont typeface="Wingdings" panose="05000000000000000000" pitchFamily="2" charset="2"/>
              <a:buChar char="§"/>
              <a:defRPr/>
            </a:pPr>
            <a:r>
              <a:rPr lang="el-GR" sz="2400" kern="0" dirty="0" smtClean="0"/>
              <a:t>Εμβέλεια Τάξης,</a:t>
            </a:r>
          </a:p>
          <a:p>
            <a:pPr marL="1714500" lvl="3" indent="-342900" algn="l">
              <a:lnSpc>
                <a:spcPct val="90000"/>
              </a:lnSpc>
              <a:spcBef>
                <a:spcPct val="20000"/>
              </a:spcBef>
              <a:buFont typeface="Arial" panose="020B0604020202020204" pitchFamily="34" charset="0"/>
              <a:buChar char="•"/>
              <a:defRPr/>
            </a:pPr>
            <a:r>
              <a:rPr lang="el-GR" sz="2400" kern="0" dirty="0" smtClean="0"/>
              <a:t>Από την αρχή ({) έως το τέλος της τάξης (}),</a:t>
            </a:r>
          </a:p>
          <a:p>
            <a:pPr marL="1714500" lvl="3" indent="-342900" algn="l">
              <a:lnSpc>
                <a:spcPct val="90000"/>
              </a:lnSpc>
              <a:spcBef>
                <a:spcPct val="20000"/>
              </a:spcBef>
              <a:buFont typeface="Arial" panose="020B0604020202020204" pitchFamily="34" charset="0"/>
              <a:buChar char="•"/>
              <a:defRPr/>
            </a:pPr>
            <a:r>
              <a:rPr lang="el-GR" sz="2400" kern="0" dirty="0" smtClean="0"/>
              <a:t>Ορατή σε όλες τις μεθόδους της τάξης.</a:t>
            </a:r>
          </a:p>
          <a:p>
            <a:pPr marL="1714500" lvl="3" indent="-342900" algn="l">
              <a:lnSpc>
                <a:spcPct val="90000"/>
              </a:lnSpc>
              <a:spcBef>
                <a:spcPct val="20000"/>
              </a:spcBef>
              <a:buFont typeface="Wingdings" panose="05000000000000000000" pitchFamily="2" charset="2"/>
              <a:buChar char="§"/>
              <a:defRPr/>
            </a:pPr>
            <a:endParaRPr lang="el-GR" sz="2400" kern="0" dirty="0" smtClean="0"/>
          </a:p>
          <a:p>
            <a:pPr marL="1257300" lvl="2" indent="-342900" algn="l">
              <a:lnSpc>
                <a:spcPct val="90000"/>
              </a:lnSpc>
              <a:spcBef>
                <a:spcPct val="20000"/>
              </a:spcBef>
              <a:buFont typeface="Wingdings" panose="05000000000000000000" pitchFamily="2" charset="2"/>
              <a:buChar char="§"/>
              <a:defRPr/>
            </a:pPr>
            <a:r>
              <a:rPr lang="el-GR" sz="2400" kern="0" dirty="0" smtClean="0"/>
              <a:t>Εμβέλεια Τμήματος Τάξης,</a:t>
            </a:r>
          </a:p>
          <a:p>
            <a:pPr marL="1714500" lvl="3" indent="-342900" algn="l">
              <a:lnSpc>
                <a:spcPct val="90000"/>
              </a:lnSpc>
              <a:spcBef>
                <a:spcPct val="20000"/>
              </a:spcBef>
              <a:buFont typeface="Arial" panose="020B0604020202020204" pitchFamily="34" charset="0"/>
              <a:buChar char="•"/>
              <a:defRPr/>
            </a:pPr>
            <a:r>
              <a:rPr lang="el-GR" sz="2400" kern="0" dirty="0" smtClean="0">
                <a:cs typeface="Times New Roman" pitchFamily="18" charset="0"/>
              </a:rPr>
              <a:t>Μέσα σε μία μέθοδο,</a:t>
            </a:r>
          </a:p>
          <a:p>
            <a:pPr marL="1714500" lvl="3" indent="-342900" algn="l">
              <a:lnSpc>
                <a:spcPct val="90000"/>
              </a:lnSpc>
              <a:spcBef>
                <a:spcPct val="20000"/>
              </a:spcBef>
              <a:buFont typeface="Arial" panose="020B0604020202020204" pitchFamily="34" charset="0"/>
              <a:buChar char="•"/>
              <a:defRPr/>
            </a:pPr>
            <a:r>
              <a:rPr lang="el-GR" sz="2400" kern="0" dirty="0" smtClean="0">
                <a:cs typeface="Times New Roman" pitchFamily="18" charset="0"/>
              </a:rPr>
              <a:t>Μέσα σε ένα βρόγχο.</a:t>
            </a:r>
          </a:p>
          <a:p>
            <a:pPr marL="1714500" lvl="3" indent="-342900" algn="l">
              <a:lnSpc>
                <a:spcPct val="90000"/>
              </a:lnSpc>
              <a:spcBef>
                <a:spcPct val="20000"/>
              </a:spcBef>
              <a:buFont typeface="Arial" panose="020B0604020202020204" pitchFamily="34" charset="0"/>
              <a:buChar char="•"/>
              <a:defRPr/>
            </a:pPr>
            <a:endParaRPr lang="el-GR" sz="2400" kern="0" dirty="0" smtClean="0">
              <a:cs typeface="Times New Roman" pitchFamily="18" charset="0"/>
            </a:endParaRPr>
          </a:p>
          <a:p>
            <a:pPr marL="1257300" lvl="2" indent="-342900" algn="l">
              <a:lnSpc>
                <a:spcPct val="90000"/>
              </a:lnSpc>
              <a:spcBef>
                <a:spcPct val="20000"/>
              </a:spcBef>
              <a:buFont typeface="Wingdings" panose="05000000000000000000" pitchFamily="2" charset="2"/>
              <a:buChar char="§"/>
              <a:defRPr/>
            </a:pPr>
            <a:r>
              <a:rPr lang="el-GR" sz="2400" kern="0" dirty="0" smtClean="0"/>
              <a:t>Εμβέλεια Αντικειμένου,</a:t>
            </a:r>
          </a:p>
          <a:p>
            <a:pPr marL="1714500" lvl="3" indent="-342900" algn="l">
              <a:lnSpc>
                <a:spcPct val="90000"/>
              </a:lnSpc>
              <a:spcBef>
                <a:spcPct val="20000"/>
              </a:spcBef>
              <a:buFont typeface="Arial" panose="020B0604020202020204" pitchFamily="34" charset="0"/>
              <a:buChar char="•"/>
              <a:defRPr/>
            </a:pPr>
            <a:r>
              <a:rPr lang="el-GR" sz="2400" kern="0" dirty="0" smtClean="0">
                <a:cs typeface="Times New Roman" pitchFamily="18" charset="0"/>
              </a:rPr>
              <a:t>Μία μεταβλητή μέλος μιας τάξης, με προσπέλαση τύπου </a:t>
            </a:r>
            <a:r>
              <a:rPr lang="en-US" sz="2400" kern="0" dirty="0" smtClean="0">
                <a:cs typeface="Times New Roman" pitchFamily="18" charset="0"/>
              </a:rPr>
              <a:t>public</a:t>
            </a:r>
            <a:r>
              <a:rPr lang="el-GR" sz="2400" kern="0" dirty="0" smtClean="0">
                <a:cs typeface="Times New Roman" pitchFamily="18" charset="0"/>
              </a:rPr>
              <a:t>, είναι προσπελάσιμη από κάθε αντικείμενο της τάξης αυτής.</a:t>
            </a:r>
          </a:p>
          <a:p>
            <a:pPr marL="1600200" lvl="3" indent="-228600" algn="l">
              <a:lnSpc>
                <a:spcPct val="90000"/>
              </a:lnSpc>
              <a:spcBef>
                <a:spcPct val="20000"/>
              </a:spcBef>
              <a:buFont typeface="Times New Roman" pitchFamily="18" charset="0"/>
              <a:buChar char="–"/>
              <a:defRPr/>
            </a:pPr>
            <a:endParaRPr lang="el-GR" sz="2400" kern="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altLang="el-GR" sz="4000" u="sng" dirty="0" smtClean="0">
                <a:solidFill>
                  <a:schemeClr val="tx2"/>
                </a:solidFill>
              </a:rPr>
              <a:t>Εμβέλεια Τάξης (</a:t>
            </a:r>
            <a:r>
              <a:rPr lang="en-US" altLang="el-GR" sz="4000" u="sng" dirty="0" smtClean="0">
                <a:solidFill>
                  <a:schemeClr val="tx2"/>
                </a:solidFill>
              </a:rPr>
              <a:t>Class</a:t>
            </a:r>
            <a:r>
              <a:rPr lang="el-GR" altLang="el-GR" sz="4000" u="sng" dirty="0" smtClean="0">
                <a:solidFill>
                  <a:schemeClr val="tx2"/>
                </a:solidFill>
              </a:rPr>
              <a:t>) (1 από 2)</a:t>
            </a:r>
            <a:endParaRPr lang="el-GR" altLang="el-GR" sz="4000"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251520" y="980728"/>
            <a:ext cx="8147248" cy="5927777"/>
          </a:xfrm>
          <a:prstGeom prst="rect">
            <a:avLst/>
          </a:prstGeom>
        </p:spPr>
        <p:txBody>
          <a:bodyPr wrap="square">
            <a:spAutoFit/>
          </a:bodyPr>
          <a:lstStyle/>
          <a:p>
            <a:pPr marL="800100" lvl="1" indent="-342900">
              <a:lnSpc>
                <a:spcPct val="90000"/>
              </a:lnSpc>
              <a:spcBef>
                <a:spcPct val="20000"/>
              </a:spcBef>
              <a:buClr>
                <a:schemeClr val="tx1"/>
              </a:buClr>
              <a:buSzPct val="75000"/>
              <a:buFont typeface="Wingdings" panose="05000000000000000000" pitchFamily="2" charset="2"/>
              <a:buChar char="q"/>
              <a:defRPr/>
            </a:pPr>
            <a:r>
              <a:rPr lang="el-GR" sz="2400" kern="0" dirty="0" smtClean="0"/>
              <a:t>Μία τάξη μπορεί να έχει δύο τύπους εμβέλειας,</a:t>
            </a:r>
          </a:p>
          <a:p>
            <a:pPr marL="1257300" lvl="2" indent="-342900">
              <a:lnSpc>
                <a:spcPct val="90000"/>
              </a:lnSpc>
              <a:spcBef>
                <a:spcPct val="20000"/>
              </a:spcBef>
              <a:buFont typeface="Wingdings" panose="05000000000000000000" pitchFamily="2" charset="2"/>
              <a:buChar char="§"/>
              <a:defRPr/>
            </a:pPr>
            <a:r>
              <a:rPr lang="el-GR" sz="2400" kern="0" dirty="0" smtClean="0"/>
              <a:t>Εμβέλεια Αρχείου,</a:t>
            </a:r>
          </a:p>
          <a:p>
            <a:pPr marL="1714500" lvl="3" indent="-342900">
              <a:lnSpc>
                <a:spcPct val="90000"/>
              </a:lnSpc>
              <a:spcBef>
                <a:spcPct val="20000"/>
              </a:spcBef>
              <a:buFont typeface="Arial" panose="020B0604020202020204" pitchFamily="34" charset="0"/>
              <a:buChar char="•"/>
              <a:defRPr/>
            </a:pPr>
            <a:r>
              <a:rPr lang="el-GR" sz="2400" kern="0" dirty="0" smtClean="0"/>
              <a:t>Μέσα στο αρχείο στο οποίο έχει ορισθεί, </a:t>
            </a:r>
          </a:p>
          <a:p>
            <a:pPr marL="1714500" lvl="3" indent="-342900">
              <a:lnSpc>
                <a:spcPct val="90000"/>
              </a:lnSpc>
              <a:spcBef>
                <a:spcPct val="20000"/>
              </a:spcBef>
              <a:buFont typeface="Arial" panose="020B0604020202020204" pitchFamily="34" charset="0"/>
              <a:buChar char="•"/>
              <a:defRPr/>
            </a:pPr>
            <a:r>
              <a:rPr lang="el-GR" sz="2400" kern="0" dirty="0" smtClean="0"/>
              <a:t>Αν έχει ορισθεί μέσα σε άλλη τάξη, στο ίδιο αρχείο, τότε για να είναι ορατή πρέπει να είναι </a:t>
            </a:r>
            <a:r>
              <a:rPr lang="en-US" sz="2400" kern="0" dirty="0" smtClean="0">
                <a:solidFill>
                  <a:schemeClr val="accent4">
                    <a:lumMod val="75000"/>
                  </a:schemeClr>
                </a:solidFill>
              </a:rPr>
              <a:t>public</a:t>
            </a:r>
            <a:r>
              <a:rPr lang="el-GR" sz="2400" kern="0" dirty="0" smtClean="0">
                <a:solidFill>
                  <a:schemeClr val="accent4">
                    <a:lumMod val="75000"/>
                  </a:schemeClr>
                </a:solidFill>
              </a:rPr>
              <a:t>.</a:t>
            </a:r>
          </a:p>
          <a:p>
            <a:pPr marL="1257300" lvl="2" indent="-342900">
              <a:lnSpc>
                <a:spcPct val="90000"/>
              </a:lnSpc>
              <a:spcBef>
                <a:spcPct val="20000"/>
              </a:spcBef>
              <a:buFont typeface="Wingdings" panose="05000000000000000000" pitchFamily="2" charset="2"/>
              <a:buChar char="§"/>
              <a:defRPr/>
            </a:pPr>
            <a:r>
              <a:rPr lang="el-GR" sz="2400" kern="0" dirty="0" smtClean="0"/>
              <a:t>Εμβέλεια Χώρου Ονομάτων (</a:t>
            </a:r>
            <a:r>
              <a:rPr lang="en-US" sz="2400" kern="0" dirty="0" smtClean="0"/>
              <a:t>namespace</a:t>
            </a:r>
            <a:r>
              <a:rPr lang="el-GR" sz="2400" kern="0" dirty="0" smtClean="0"/>
              <a:t>),</a:t>
            </a:r>
          </a:p>
          <a:p>
            <a:pPr marL="1714500" lvl="3" indent="-342900">
              <a:lnSpc>
                <a:spcPct val="90000"/>
              </a:lnSpc>
              <a:spcBef>
                <a:spcPct val="20000"/>
              </a:spcBef>
              <a:buFont typeface="Arial" panose="020B0604020202020204" pitchFamily="34" charset="0"/>
              <a:buChar char="•"/>
              <a:defRPr/>
            </a:pPr>
            <a:r>
              <a:rPr lang="el-GR" sz="2400" kern="0" dirty="0" smtClean="0">
                <a:cs typeface="Times New Roman" pitchFamily="18" charset="0"/>
              </a:rPr>
              <a:t>Όλες οι τάξεις που ανήκουν στον ίδιο χώρο ονομάτων είναι ορατές μεταξύ τους. Ακόμα και αν βρίσκονται σε διαφορετικά αρχεία,</a:t>
            </a:r>
          </a:p>
          <a:p>
            <a:pPr marL="1714500" lvl="3" indent="-342900">
              <a:lnSpc>
                <a:spcPct val="90000"/>
              </a:lnSpc>
              <a:spcBef>
                <a:spcPct val="20000"/>
              </a:spcBef>
              <a:buFont typeface="Arial" panose="020B0604020202020204" pitchFamily="34" charset="0"/>
              <a:buChar char="•"/>
              <a:defRPr/>
            </a:pPr>
            <a:r>
              <a:rPr lang="el-GR" sz="2400" kern="0" dirty="0" smtClean="0">
                <a:cs typeface="Times New Roman" pitchFamily="18" charset="0"/>
              </a:rPr>
              <a:t>Για να έχουμε πρόσβαση σε τάξεις που ανήκουν σε διαφορετικό χώρο ονομάτων τότε πρέπει να χρησιμοποιήσουμε τη λέξη κλειδί </a:t>
            </a:r>
            <a:r>
              <a:rPr lang="en-US" sz="2400" kern="0" dirty="0" smtClean="0">
                <a:solidFill>
                  <a:schemeClr val="accent4">
                    <a:lumMod val="75000"/>
                  </a:schemeClr>
                </a:solidFill>
                <a:cs typeface="Times New Roman" pitchFamily="18" charset="0"/>
              </a:rPr>
              <a:t>using</a:t>
            </a:r>
            <a:r>
              <a:rPr lang="el-GR" sz="2400" kern="0" dirty="0" smtClean="0">
                <a:solidFill>
                  <a:schemeClr val="accent2"/>
                </a:solidFill>
                <a:cs typeface="Times New Roman" pitchFamily="18" charset="0"/>
              </a:rPr>
              <a:t> </a:t>
            </a:r>
            <a:r>
              <a:rPr lang="el-GR" sz="2400" kern="0" dirty="0" smtClean="0">
                <a:cs typeface="Times New Roman" pitchFamily="18" charset="0"/>
              </a:rPr>
              <a:t>στην αρχή του προγράμματος και έξω από το δικό μας χώρο ονομάτων.</a:t>
            </a:r>
            <a:endParaRPr lang="el-GR" sz="2400" kern="0" dirty="0" smtClean="0">
              <a:solidFill>
                <a:schemeClr val="accent2"/>
              </a:solidFill>
              <a:cs typeface="Times New Roman" pitchFamily="18" charset="0"/>
            </a:endParaRPr>
          </a:p>
          <a:p>
            <a:pPr marL="1600200" lvl="3" indent="-228600">
              <a:lnSpc>
                <a:spcPct val="90000"/>
              </a:lnSpc>
              <a:spcBef>
                <a:spcPct val="20000"/>
              </a:spcBef>
              <a:buFont typeface="Times New Roman" pitchFamily="18" charset="0"/>
              <a:buChar char="–"/>
              <a:defRPr/>
            </a:pPr>
            <a:endParaRPr lang="el-GR" sz="2400" kern="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101155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152128"/>
          </a:xfrm>
        </p:spPr>
        <p:txBody>
          <a:bodyPr>
            <a:noAutofit/>
          </a:bodyPr>
          <a:lstStyle/>
          <a:p>
            <a:r>
              <a:rPr lang="el-GR" altLang="el-GR" sz="4000" u="sng" dirty="0" smtClean="0">
                <a:solidFill>
                  <a:schemeClr val="tx2"/>
                </a:solidFill>
              </a:rPr>
              <a:t>Εμβέλεια Τάξης (</a:t>
            </a:r>
            <a:r>
              <a:rPr lang="en-US" altLang="el-GR" sz="4000" u="sng" dirty="0" smtClean="0">
                <a:solidFill>
                  <a:schemeClr val="tx2"/>
                </a:solidFill>
              </a:rPr>
              <a:t>Class</a:t>
            </a:r>
            <a:r>
              <a:rPr lang="el-GR" altLang="el-GR" sz="4000" u="sng" dirty="0" smtClean="0">
                <a:solidFill>
                  <a:schemeClr val="tx2"/>
                </a:solidFill>
              </a:rPr>
              <a:t>) (1 από 2)</a:t>
            </a:r>
            <a:endParaRPr lang="el-GR" altLang="el-GR" sz="4000"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251520" y="1552724"/>
            <a:ext cx="8147248" cy="2308324"/>
          </a:xfrm>
          <a:prstGeom prst="rect">
            <a:avLst/>
          </a:prstGeom>
        </p:spPr>
        <p:txBody>
          <a:bodyPr wrap="square">
            <a:spAutoFit/>
          </a:bodyPr>
          <a:lstStyle/>
          <a:p>
            <a:pPr marL="1714500" lvl="3" indent="-342900">
              <a:lnSpc>
                <a:spcPct val="90000"/>
              </a:lnSpc>
              <a:spcBef>
                <a:spcPct val="20000"/>
              </a:spcBef>
              <a:buFont typeface="Arial" panose="020B0604020202020204" pitchFamily="34" charset="0"/>
              <a:buChar char="•"/>
              <a:defRPr/>
            </a:pPr>
            <a:r>
              <a:rPr lang="el-GR" sz="2400" kern="0" dirty="0" smtClean="0">
                <a:cs typeface="Times New Roman" pitchFamily="18" charset="0"/>
              </a:rPr>
              <a:t>Π.χ. </a:t>
            </a:r>
            <a:r>
              <a:rPr lang="en-US" sz="2400" kern="0" dirty="0" smtClean="0">
                <a:solidFill>
                  <a:schemeClr val="accent4">
                    <a:lumMod val="75000"/>
                  </a:schemeClr>
                </a:solidFill>
                <a:cs typeface="Times New Roman" pitchFamily="18" charset="0"/>
              </a:rPr>
              <a:t>using</a:t>
            </a:r>
            <a:r>
              <a:rPr lang="en-US" sz="2400" kern="0" dirty="0" smtClean="0">
                <a:cs typeface="Times New Roman" pitchFamily="18" charset="0"/>
              </a:rPr>
              <a:t> system</a:t>
            </a:r>
            <a:r>
              <a:rPr lang="el-GR" sz="2400" kern="0" dirty="0" smtClean="0">
                <a:cs typeface="Times New Roman" pitchFamily="18" charset="0"/>
              </a:rPr>
              <a:t>,</a:t>
            </a:r>
            <a:endParaRPr lang="en-US" sz="2400" kern="0" dirty="0" smtClean="0">
              <a:cs typeface="Times New Roman" pitchFamily="18" charset="0"/>
            </a:endParaRPr>
          </a:p>
          <a:p>
            <a:pPr marL="1600200" lvl="3" indent="-228600">
              <a:lnSpc>
                <a:spcPct val="90000"/>
              </a:lnSpc>
              <a:spcBef>
                <a:spcPct val="20000"/>
              </a:spcBef>
              <a:buFont typeface="Times New Roman" pitchFamily="18" charset="0"/>
              <a:buChar char="–"/>
              <a:defRPr/>
            </a:pPr>
            <a:endParaRPr lang="el-GR" sz="2400" kern="0" dirty="0" smtClean="0">
              <a:cs typeface="Times New Roman" pitchFamily="18" charset="0"/>
            </a:endParaRPr>
          </a:p>
          <a:p>
            <a:pPr marL="1257300" lvl="2" indent="-342900">
              <a:lnSpc>
                <a:spcPct val="90000"/>
              </a:lnSpc>
              <a:spcBef>
                <a:spcPct val="20000"/>
              </a:spcBef>
              <a:buFont typeface="Wingdings" panose="05000000000000000000" pitchFamily="2" charset="2"/>
              <a:buChar char="§"/>
              <a:defRPr/>
            </a:pPr>
            <a:r>
              <a:rPr lang="el-GR" sz="2400" kern="0" dirty="0" smtClean="0"/>
              <a:t>Εμβέλεια Αντικειμένου,</a:t>
            </a:r>
          </a:p>
          <a:p>
            <a:pPr marL="1714500" lvl="3" indent="-342900">
              <a:lnSpc>
                <a:spcPct val="90000"/>
              </a:lnSpc>
              <a:spcBef>
                <a:spcPct val="20000"/>
              </a:spcBef>
              <a:buFont typeface="Arial" panose="020B0604020202020204" pitchFamily="34" charset="0"/>
              <a:buChar char="•"/>
              <a:defRPr/>
            </a:pPr>
            <a:r>
              <a:rPr lang="el-GR" sz="2400" kern="0" dirty="0" smtClean="0">
                <a:cs typeface="Times New Roman" pitchFamily="18" charset="0"/>
              </a:rPr>
              <a:t>Μία μεταβλητή μέλος μιας τάξης, με προσπέλαση τύπου </a:t>
            </a:r>
            <a:r>
              <a:rPr lang="en-US" sz="2400" kern="0" dirty="0" smtClean="0">
                <a:cs typeface="Times New Roman" pitchFamily="18" charset="0"/>
              </a:rPr>
              <a:t>public</a:t>
            </a:r>
            <a:r>
              <a:rPr lang="el-GR" sz="2400" kern="0" dirty="0" smtClean="0">
                <a:cs typeface="Times New Roman" pitchFamily="18" charset="0"/>
              </a:rPr>
              <a:t>, είναι προσπελάσιμη από κάθε αντικείμενο της τάξης αυτής.</a:t>
            </a:r>
            <a:endParaRPr lang="el-GR" sz="2400" kern="0" dirty="0">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939807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384"/>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1700809"/>
            <a:ext cx="8208912" cy="1296143"/>
          </a:xfrm>
        </p:spPr>
        <p:txBody>
          <a:bodyPr>
            <a:noAutofit/>
          </a:bodyPr>
          <a:lstStyle/>
          <a:p>
            <a:pPr>
              <a:spcBef>
                <a:spcPct val="20000"/>
              </a:spcBef>
              <a:buClr>
                <a:schemeClr val="tx1"/>
              </a:buClr>
              <a:buSzPct val="85000"/>
              <a:buFont typeface="Wingdings" panose="05000000000000000000" pitchFamily="2" charset="2"/>
              <a:buChar char="q"/>
            </a:pPr>
            <a:r>
              <a:rPr lang="el-GR" altLang="el-GR" sz="2800" dirty="0" smtClean="0">
                <a:hlinkClick r:id="rId4" action="ppaction://hlinksldjump"/>
              </a:rPr>
              <a:t>Τάξεις και Μέθοδοι</a:t>
            </a:r>
            <a:endParaRPr lang="el-GR" altLang="el-GR" sz="2800" dirty="0" smtClean="0"/>
          </a:p>
          <a:p>
            <a:pPr>
              <a:spcBef>
                <a:spcPct val="20000"/>
              </a:spcBef>
              <a:buClr>
                <a:schemeClr val="tx1"/>
              </a:buClr>
              <a:buSzPct val="85000"/>
              <a:buFont typeface="Wingdings" panose="05000000000000000000" pitchFamily="2" charset="2"/>
              <a:buChar char="q"/>
            </a:pPr>
            <a:r>
              <a:rPr lang="el-GR" altLang="el-GR" sz="2800" dirty="0" smtClean="0">
                <a:hlinkClick r:id="rId5" action="ppaction://hlinksldjump"/>
              </a:rPr>
              <a:t>Αντικείμενα: Μια πρώτη προσέγγιση </a:t>
            </a:r>
            <a:endParaRPr lang="el-GR" alt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a:solidFill>
                  <a:schemeClr val="tx2"/>
                </a:solidFill>
              </a:rPr>
              <a:t>Γενικά περί Κλάσεων</a:t>
            </a:r>
            <a:endParaRPr lang="el-GR" u="sng" dirty="0">
              <a:solidFill>
                <a:schemeClr val="tx2"/>
              </a:solidFill>
              <a:latin typeface="+mn-lt"/>
            </a:endParaRPr>
          </a:p>
        </p:txBody>
      </p:sp>
      <p:sp>
        <p:nvSpPr>
          <p:cNvPr id="19" name="Rectangle 3"/>
          <p:cNvSpPr txBox="1">
            <a:spLocks noChangeArrowheads="1"/>
          </p:cNvSpPr>
          <p:nvPr>
            <p:custDataLst>
              <p:tags r:id="rId3"/>
            </p:custDataLst>
          </p:nvPr>
        </p:nvSpPr>
        <p:spPr>
          <a:xfrm>
            <a:off x="609600" y="1556792"/>
            <a:ext cx="7772400" cy="42854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defRPr/>
            </a:pPr>
            <a:r>
              <a:rPr lang="el-GR" sz="2400" dirty="0" smtClean="0"/>
              <a:t>Η τάξη είναι ένα </a:t>
            </a:r>
            <a:r>
              <a:rPr lang="el-GR" sz="2400" i="1" dirty="0" smtClean="0"/>
              <a:t>πρότυπο</a:t>
            </a:r>
            <a:r>
              <a:rPr lang="el-GR" sz="2400" dirty="0" smtClean="0"/>
              <a:t> που ορίζει την μορφή ενός </a:t>
            </a:r>
            <a:r>
              <a:rPr lang="el-GR" sz="2400" i="1" dirty="0" smtClean="0"/>
              <a:t>αντικειμένου</a:t>
            </a:r>
            <a:r>
              <a:rPr lang="el-GR" sz="2400" dirty="0" smtClean="0"/>
              <a:t>. Καθορίζει τα </a:t>
            </a:r>
            <a:r>
              <a:rPr lang="el-GR" sz="2400" b="1" dirty="0" smtClean="0"/>
              <a:t>δεδομένα</a:t>
            </a:r>
            <a:r>
              <a:rPr lang="el-GR" sz="2400" dirty="0" smtClean="0"/>
              <a:t> και τον </a:t>
            </a:r>
            <a:r>
              <a:rPr lang="el-GR" sz="2400" b="1" dirty="0" smtClean="0"/>
              <a:t>κώδικα</a:t>
            </a:r>
            <a:r>
              <a:rPr lang="el-GR" sz="2400" dirty="0" smtClean="0"/>
              <a:t> που θα δρα πάνω σε αυτά τα δεδομένα. Τα αντικείμενα είναι </a:t>
            </a:r>
            <a:r>
              <a:rPr lang="el-GR" sz="2400" i="1" dirty="0" smtClean="0"/>
              <a:t>στιγμιότυπα</a:t>
            </a:r>
            <a:r>
              <a:rPr lang="el-GR" sz="2400" dirty="0" smtClean="0"/>
              <a:t> της κλάσης στην οποία ανήκουν. Ότι ανήκει μέσα σε μία κλάση αποτελεί </a:t>
            </a:r>
            <a:r>
              <a:rPr lang="el-GR" sz="2400" b="1" i="1" dirty="0" smtClean="0"/>
              <a:t>μέλος</a:t>
            </a:r>
            <a:r>
              <a:rPr lang="el-GR" sz="2400" dirty="0" smtClean="0"/>
              <a:t> της κλάσης.</a:t>
            </a:r>
          </a:p>
          <a:p>
            <a:pPr>
              <a:lnSpc>
                <a:spcPct val="90000"/>
              </a:lnSpc>
              <a:buFont typeface="Wingdings" panose="05000000000000000000" pitchFamily="2" charset="2"/>
              <a:buChar char="q"/>
              <a:defRPr/>
            </a:pPr>
            <a:r>
              <a:rPr lang="el-GR" sz="2400" dirty="0" smtClean="0"/>
              <a:t>Μία τάξη περιλαμβάνει κυρίως τον ορισμό των δεδομένων της αλλά και των μεθόδων της.</a:t>
            </a:r>
          </a:p>
          <a:p>
            <a:pPr>
              <a:buFont typeface="Wingdings" panose="05000000000000000000" pitchFamily="2" charset="2"/>
              <a:buChar char="q"/>
              <a:defRPr/>
            </a:pPr>
            <a:r>
              <a:rPr lang="el-GR" sz="2400" dirty="0" smtClean="0"/>
              <a:t>Γενικότερα, μία τάξη μπορεί να έχει ως μέλη τα εξής:</a:t>
            </a:r>
          </a:p>
          <a:p>
            <a:pPr lvl="1">
              <a:buFont typeface="Wingdings" panose="05000000000000000000" pitchFamily="2" charset="2"/>
              <a:buChar char="§"/>
              <a:defRPr/>
            </a:pPr>
            <a:r>
              <a:rPr lang="el-GR" sz="2400" i="1" dirty="0" smtClean="0"/>
              <a:t>μεταβλητές στιγμιότυπου, μεταβλητές στατικές, σταθερές, μεθόδους, κατασκευαστές, καταστροφείς, </a:t>
            </a:r>
            <a:r>
              <a:rPr lang="el-GR" sz="2400" i="1" dirty="0" err="1" smtClean="0"/>
              <a:t>δεικτοδότες</a:t>
            </a:r>
            <a:r>
              <a:rPr lang="el-GR" sz="2400" i="1" dirty="0" smtClean="0"/>
              <a:t>, συμβάντα, τελεστές και ιδιότητες. </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5"/>
            <a:ext cx="7772400" cy="1224136"/>
          </a:xfrm>
        </p:spPr>
        <p:txBody>
          <a:bodyPr>
            <a:normAutofit/>
          </a:bodyPr>
          <a:lstStyle/>
          <a:p>
            <a:r>
              <a:rPr lang="el-GR" altLang="el-GR" sz="4000" u="sng" dirty="0" smtClean="0">
                <a:solidFill>
                  <a:schemeClr val="tx2"/>
                </a:solidFill>
              </a:rPr>
              <a:t>Δημιουργία μίας κλάσης ( 1 από 2)</a:t>
            </a:r>
            <a:endParaRPr lang="el-GR" sz="4000" u="sng" dirty="0">
              <a:solidFill>
                <a:schemeClr val="tx2"/>
              </a:solidFill>
            </a:endParaRPr>
          </a:p>
        </p:txBody>
      </p:sp>
      <p:sp>
        <p:nvSpPr>
          <p:cNvPr id="3" name="Ορθογώνιο 2" descr="class Όνομα Κλάσης,&#10;άγκιστρο,&#10;   //δήλωση μεταβλητών,&#10; προσπέλαση τύπος όνομα κάτω παύλα μεταβλητής1,&#10; προσπέλαση τύπος όνομα κάτω παύλα μεταβλητής2,&#10; ...,&#10; προσπέλαση τύπος όνομα κάτω παύλα μεταβλητήςΝ,&#10; //δήλωση μεθόδων,&#10; προσπέλαση τύπος επιστροφής όνομα κατώ παύλα μεθόδου1, (παράμετροι),&#10; άγκιστρο,&#10;  //σώμα μεθόδου,&#10; άγκιστρο,&#10; προσπέλαση τύπος επιστροφής όνομα κάτω παύλα μεθόδου2, (παράμετροι),&#10; άγκιστρο,&#10;  //σώμα μεθόδου,&#10; άγκιστρο.&#10;"/>
          <p:cNvSpPr/>
          <p:nvPr>
            <p:custDataLst>
              <p:tags r:id="rId2"/>
            </p:custDataLst>
          </p:nvPr>
        </p:nvSpPr>
        <p:spPr>
          <a:xfrm>
            <a:off x="467544" y="1268760"/>
            <a:ext cx="8219256" cy="5016758"/>
          </a:xfrm>
          <a:prstGeom prst="rect">
            <a:avLst/>
          </a:prstGeom>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2000" b="1" dirty="0">
                <a:solidFill>
                  <a:schemeClr val="accent4">
                    <a:lumMod val="75000"/>
                  </a:schemeClr>
                </a:solidFill>
                <a:ea typeface="Cambria" pitchFamily="18" charset="0"/>
                <a:cs typeface="Courier New" pitchFamily="49" charset="0"/>
              </a:rPr>
              <a:t>class</a:t>
            </a:r>
            <a:r>
              <a:rPr lang="el-GR" sz="2000" b="1" dirty="0">
                <a:solidFill>
                  <a:srgbClr val="000000"/>
                </a:solidFill>
                <a:ea typeface="Cambria" pitchFamily="18" charset="0"/>
                <a:cs typeface="Courier New" pitchFamily="49" charset="0"/>
              </a:rPr>
              <a:t> </a:t>
            </a:r>
            <a:r>
              <a:rPr lang="el-GR" sz="2000" b="1" dirty="0" err="1">
                <a:solidFill>
                  <a:schemeClr val="accent1">
                    <a:lumMod val="60000"/>
                    <a:lumOff val="40000"/>
                  </a:schemeClr>
                </a:solidFill>
                <a:ea typeface="Cambria" pitchFamily="18" charset="0"/>
                <a:cs typeface="Courier New" pitchFamily="49" charset="0"/>
              </a:rPr>
              <a:t>ΌνομαΚλάσης</a:t>
            </a:r>
            <a:endParaRPr lang="el-GR" sz="2000" b="1" dirty="0">
              <a:solidFill>
                <a:schemeClr val="accent1">
                  <a:lumMod val="60000"/>
                  <a:lumOff val="40000"/>
                </a:schemeClr>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5">
                    <a:lumMod val="75000"/>
                  </a:schemeClr>
                </a:solidFill>
                <a:ea typeface="Cambria" pitchFamily="18" charset="0"/>
                <a:cs typeface="Courier New" pitchFamily="49" charset="0"/>
              </a:rPr>
              <a:t>//δήλωση μεταβλητών</a:t>
            </a:r>
            <a:endParaRPr lang="en-US" sz="2000" b="1" dirty="0">
              <a:solidFill>
                <a:schemeClr val="accent5">
                  <a:lumMod val="75000"/>
                </a:schemeClr>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τύπος </a:t>
            </a:r>
            <a:r>
              <a:rPr lang="el-GR" sz="2000" b="1" dirty="0">
                <a:solidFill>
                  <a:srgbClr val="000000"/>
                </a:solidFill>
                <a:ea typeface="Cambria" pitchFamily="18" charset="0"/>
                <a:cs typeface="Courier New" pitchFamily="49" charset="0"/>
              </a:rPr>
              <a:t>όνομα_μεταβλητής1;</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τύπος </a:t>
            </a:r>
            <a:r>
              <a:rPr lang="el-GR" sz="2000" b="1" dirty="0">
                <a:solidFill>
                  <a:srgbClr val="000000"/>
                </a:solidFill>
                <a:ea typeface="Cambria" pitchFamily="18" charset="0"/>
                <a:cs typeface="Courier New" pitchFamily="49" charset="0"/>
              </a:rPr>
              <a:t>όνομα_μεταβλητής2;</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τύπος </a:t>
            </a:r>
            <a:r>
              <a:rPr lang="el-GR" sz="2000" b="1" dirty="0" err="1">
                <a:solidFill>
                  <a:srgbClr val="000000"/>
                </a:solidFill>
                <a:ea typeface="Cambria" pitchFamily="18" charset="0"/>
                <a:cs typeface="Courier New" pitchFamily="49" charset="0"/>
              </a:rPr>
              <a:t>όνομα_μεταβλητήςΝ</a:t>
            </a:r>
            <a:r>
              <a:rPr lang="el-GR" sz="2000" b="1" dirty="0">
                <a:solidFill>
                  <a:srgbClr val="000000"/>
                </a:solidFill>
                <a:ea typeface="Cambria" pitchFamily="18" charset="0"/>
                <a:cs typeface="Courier New" pitchFamily="49" charset="0"/>
              </a:rPr>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5">
                    <a:lumMod val="75000"/>
                  </a:schemeClr>
                </a:solidFill>
                <a:ea typeface="Cambria" pitchFamily="18" charset="0"/>
                <a:cs typeface="Courier New" pitchFamily="49" charset="0"/>
              </a:rPr>
              <a:t>//δήλωση μεθόδων</a:t>
            </a:r>
            <a:endParaRPr lang="en-US" sz="2000" b="1" dirty="0">
              <a:solidFill>
                <a:schemeClr val="accent5">
                  <a:lumMod val="75000"/>
                </a:schemeClr>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a:t>
            </a:r>
            <a:r>
              <a:rPr lang="el-GR" sz="2000" b="1" dirty="0" smtClean="0">
                <a:solidFill>
                  <a:schemeClr val="accent4">
                    <a:lumMod val="75000"/>
                  </a:schemeClr>
                </a:solidFill>
                <a:ea typeface="Cambria" pitchFamily="18" charset="0"/>
                <a:cs typeface="Courier New" pitchFamily="49" charset="0"/>
              </a:rPr>
              <a:t>τύπος επιστροφής</a:t>
            </a:r>
            <a:r>
              <a:rPr lang="el-GR" sz="2000" b="1" dirty="0" smtClean="0">
                <a:solidFill>
                  <a:schemeClr val="accent2"/>
                </a:solidFill>
                <a:ea typeface="Cambria" pitchFamily="18" charset="0"/>
                <a:cs typeface="Courier New" pitchFamily="49" charset="0"/>
              </a:rPr>
              <a:t> </a:t>
            </a:r>
            <a:r>
              <a:rPr lang="el-GR" sz="2000" b="1" dirty="0">
                <a:solidFill>
                  <a:srgbClr val="000000"/>
                </a:solidFill>
                <a:ea typeface="Cambria" pitchFamily="18" charset="0"/>
                <a:cs typeface="Courier New" pitchFamily="49" charset="0"/>
              </a:rPr>
              <a:t>όνομα_μεθόδου1 (παράμετροι)</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5">
                    <a:lumMod val="75000"/>
                  </a:schemeClr>
                </a:solidFill>
                <a:ea typeface="Cambria" pitchFamily="18" charset="0"/>
                <a:cs typeface="Courier New" pitchFamily="49" charset="0"/>
              </a:rPr>
              <a:t>//σώμα μεθόδου</a:t>
            </a:r>
            <a:endParaRPr lang="en-US" sz="2000" b="1" dirty="0">
              <a:solidFill>
                <a:schemeClr val="accent5">
                  <a:lumMod val="75000"/>
                </a:schemeClr>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a:t>
            </a:r>
            <a:r>
              <a:rPr lang="el-GR" sz="2000" b="1" dirty="0" smtClean="0">
                <a:solidFill>
                  <a:schemeClr val="accent4">
                    <a:lumMod val="75000"/>
                  </a:schemeClr>
                </a:solidFill>
                <a:ea typeface="Cambria" pitchFamily="18" charset="0"/>
                <a:cs typeface="Courier New" pitchFamily="49" charset="0"/>
              </a:rPr>
              <a:t>τύπος επιστροφής </a:t>
            </a:r>
            <a:r>
              <a:rPr lang="el-GR" sz="2000" b="1" dirty="0">
                <a:solidFill>
                  <a:srgbClr val="000000"/>
                </a:solidFill>
                <a:ea typeface="Cambria" pitchFamily="18" charset="0"/>
                <a:cs typeface="Courier New" pitchFamily="49" charset="0"/>
              </a:rPr>
              <a:t>όνομα_μεθόδου2 (παράμετροι)</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5">
                    <a:lumMod val="75000"/>
                  </a:schemeClr>
                </a:solidFill>
                <a:ea typeface="Cambria" pitchFamily="18" charset="0"/>
                <a:cs typeface="Courier New" pitchFamily="49" charset="0"/>
              </a:rPr>
              <a:t>//σώμα μεθόδου</a:t>
            </a:r>
            <a:endParaRPr lang="en-US" sz="2000" b="1" dirty="0">
              <a:solidFill>
                <a:schemeClr val="accent5">
                  <a:lumMod val="75000"/>
                </a:schemeClr>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smtClean="0">
                <a:solidFill>
                  <a:srgbClr val="000000"/>
                </a:solidFill>
                <a:ea typeface="Cambria" pitchFamily="18" charset="0"/>
                <a:cs typeface="Courier New" pitchFamily="49" charset="0"/>
              </a:rPr>
              <a:t>}</a:t>
            </a:r>
            <a:endParaRPr lang="en-US" sz="2000" b="1" dirty="0">
              <a:solidFill>
                <a:srgbClr val="000000"/>
              </a:solidFill>
              <a:ea typeface="Cambria" pitchFamily="18" charset="0"/>
              <a:cs typeface="Courier New" pitchFamily="49" charset="0"/>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256"/>
            <a:ext cx="8229600" cy="1143000"/>
          </a:xfrm>
        </p:spPr>
        <p:txBody>
          <a:bodyPr>
            <a:normAutofit fontScale="90000"/>
          </a:bodyPr>
          <a:lstStyle/>
          <a:p>
            <a:r>
              <a:rPr lang="el-GR" altLang="el-GR" u="sng" dirty="0">
                <a:solidFill>
                  <a:schemeClr val="tx2"/>
                </a:solidFill>
              </a:rPr>
              <a:t>Δημιουργία μίας κλάσης</a:t>
            </a:r>
            <a:r>
              <a:rPr lang="en-US" altLang="el-GR" u="sng" dirty="0">
                <a:solidFill>
                  <a:schemeClr val="tx2"/>
                </a:solidFill>
              </a:rPr>
              <a:t> ( </a:t>
            </a:r>
            <a:r>
              <a:rPr lang="el-GR" altLang="el-GR" u="sng" dirty="0" smtClean="0">
                <a:solidFill>
                  <a:schemeClr val="tx2"/>
                </a:solidFill>
              </a:rPr>
              <a:t>2 </a:t>
            </a:r>
            <a:r>
              <a:rPr lang="el-GR" altLang="el-GR" u="sng" dirty="0">
                <a:solidFill>
                  <a:schemeClr val="tx2"/>
                </a:solidFill>
              </a:rPr>
              <a:t>από 2)</a:t>
            </a:r>
            <a:endParaRPr lang="el-GR" u="sng" dirty="0">
              <a:solidFill>
                <a:schemeClr val="tx2"/>
              </a:solidFill>
            </a:endParaRPr>
          </a:p>
        </p:txBody>
      </p:sp>
      <p:sp>
        <p:nvSpPr>
          <p:cNvPr id="4" name="Ορθογώνιο 3" descr=" ...,&#10; προσπέλαση τύπος_επιστροφής όνομα_μεθόδουΝ,&#10;(παράμετροι),&#10; άγκιστρο,&#10;  //σώμα μεθόδου,&#10; άγκιστρο,&#10;άγκιστρο.&#10;"/>
          <p:cNvSpPr/>
          <p:nvPr/>
        </p:nvSpPr>
        <p:spPr>
          <a:xfrm>
            <a:off x="467544" y="1628800"/>
            <a:ext cx="8219256" cy="1938992"/>
          </a:xfrm>
          <a:prstGeom prst="rect">
            <a:avLst/>
          </a:prstGeom>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4">
                    <a:lumMod val="75000"/>
                  </a:schemeClr>
                </a:solidFill>
                <a:ea typeface="Cambria" pitchFamily="18" charset="0"/>
                <a:cs typeface="Courier New" pitchFamily="49" charset="0"/>
              </a:rPr>
              <a:t>προσπέλαση </a:t>
            </a:r>
            <a:r>
              <a:rPr lang="el-GR" sz="2000" b="1" dirty="0" err="1">
                <a:solidFill>
                  <a:schemeClr val="accent4">
                    <a:lumMod val="75000"/>
                  </a:schemeClr>
                </a:solidFill>
                <a:ea typeface="Cambria" pitchFamily="18" charset="0"/>
                <a:cs typeface="Courier New" pitchFamily="49" charset="0"/>
              </a:rPr>
              <a:t>τύπος_επιστροφής</a:t>
            </a:r>
            <a:r>
              <a:rPr lang="el-GR" sz="2000" b="1" dirty="0">
                <a:solidFill>
                  <a:schemeClr val="accent2"/>
                </a:solidFill>
                <a:ea typeface="Cambria" pitchFamily="18" charset="0"/>
                <a:cs typeface="Courier New" pitchFamily="49" charset="0"/>
              </a:rPr>
              <a:t> </a:t>
            </a:r>
            <a:r>
              <a:rPr lang="el-GR" sz="2000" b="1" dirty="0" err="1">
                <a:solidFill>
                  <a:srgbClr val="000000"/>
                </a:solidFill>
                <a:ea typeface="Cambria" pitchFamily="18" charset="0"/>
                <a:cs typeface="Courier New" pitchFamily="49" charset="0"/>
              </a:rPr>
              <a:t>όνομα_μεθόδουΝ(παράμετροι</a:t>
            </a:r>
            <a:r>
              <a:rPr lang="el-GR" sz="2000" b="1" dirty="0">
                <a:solidFill>
                  <a:srgbClr val="000000"/>
                </a:solidFill>
                <a:ea typeface="Cambria" pitchFamily="18" charset="0"/>
                <a:cs typeface="Courier New" pitchFamily="49" charset="0"/>
              </a:rPr>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endParaRPr lang="en-US"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l-GR" sz="2000" b="1" dirty="0">
                <a:solidFill>
                  <a:schemeClr val="accent5">
                    <a:lumMod val="75000"/>
                  </a:schemeClr>
                </a:solidFill>
                <a:ea typeface="Cambria" pitchFamily="18" charset="0"/>
                <a:cs typeface="Courier New" pitchFamily="49" charset="0"/>
              </a:rPr>
              <a:t>//σώμα μεθόδου</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	}</a:t>
            </a:r>
            <a:r>
              <a:rPr lang="en-US" sz="2000" b="1" dirty="0">
                <a:solidFill>
                  <a:srgbClr val="000000"/>
                </a:solidFill>
                <a:ea typeface="Cambria" pitchFamily="18" charset="0"/>
                <a:cs typeface="Courier New" pitchFamily="49" charset="0"/>
              </a:rPr>
              <a:t> </a:t>
            </a:r>
            <a:endParaRPr lang="el-GR" sz="2000" b="1" dirty="0">
              <a:solidFill>
                <a:srgbClr val="000000"/>
              </a:solidFill>
              <a:ea typeface="Cambria" pitchFamily="18" charset="0"/>
              <a:cs typeface="Courier New" pitchFamily="49"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l-GR" sz="2000" b="1" dirty="0">
                <a:solidFill>
                  <a:srgbClr val="000000"/>
                </a:solidFill>
                <a:ea typeface="Cambria" pitchFamily="18" charset="0"/>
                <a:cs typeface="Courier New" pitchFamily="49" charset="0"/>
              </a:rPr>
              <a:t>}</a:t>
            </a:r>
            <a:endParaRPr lang="en-US" sz="2000" b="1" dirty="0">
              <a:solidFill>
                <a:srgbClr val="000000"/>
              </a:solidFill>
              <a:ea typeface="Cambria" pitchFamily="18" charset="0"/>
              <a:cs typeface="Courier New" pitchFamily="49" charset="0"/>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44624"/>
            <a:ext cx="7772400" cy="1143000"/>
          </a:xfrm>
        </p:spPr>
        <p:txBody>
          <a:bodyPr>
            <a:noAutofit/>
          </a:bodyPr>
          <a:lstStyle/>
          <a:p>
            <a:r>
              <a:rPr lang="el-GR" altLang="el-GR" sz="4000" u="sng" dirty="0" err="1">
                <a:solidFill>
                  <a:schemeClr val="tx2"/>
                </a:solidFill>
              </a:rPr>
              <a:t>Καθοριστές</a:t>
            </a:r>
            <a:r>
              <a:rPr lang="el-GR" altLang="el-GR" sz="4000" u="sng" dirty="0">
                <a:solidFill>
                  <a:schemeClr val="tx2"/>
                </a:solidFill>
              </a:rPr>
              <a:t> Προσπέλασης Μέλους</a:t>
            </a:r>
            <a:endParaRPr lang="el-GR" altLang="el-GR" sz="4000" u="sng" dirty="0" smtClean="0">
              <a:solidFill>
                <a:schemeClr val="tx2"/>
              </a:solidFill>
            </a:endParaRPr>
          </a:p>
        </p:txBody>
      </p:sp>
      <p:sp>
        <p:nvSpPr>
          <p:cNvPr id="62" name="Rectangle 3"/>
          <p:cNvSpPr txBox="1">
            <a:spLocks noChangeArrowheads="1"/>
          </p:cNvSpPr>
          <p:nvPr/>
        </p:nvSpPr>
        <p:spPr>
          <a:xfrm>
            <a:off x="533400" y="952128"/>
            <a:ext cx="8077200" cy="5429200"/>
          </a:xfrm>
          <a:prstGeom prst="rect">
            <a:avLst/>
          </a:prstGeom>
          <a:noFill/>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200" dirty="0" smtClean="0"/>
              <a:t>Ο </a:t>
            </a:r>
            <a:r>
              <a:rPr lang="el-GR" altLang="el-GR" sz="2200" dirty="0" err="1" smtClean="0"/>
              <a:t>καθοριστής</a:t>
            </a:r>
            <a:r>
              <a:rPr lang="el-GR" altLang="el-GR" sz="2200" dirty="0" smtClean="0"/>
              <a:t> προσπέλασης καθορίζει ποιος μπορεί να χρησιμοποιήσει την μεταβλητή ή τη μέθοδο μίας κλάσης. Υπάρχουν 4 </a:t>
            </a:r>
            <a:r>
              <a:rPr lang="el-GR" altLang="el-GR" sz="2200" dirty="0" err="1" smtClean="0"/>
              <a:t>καθοριστές</a:t>
            </a:r>
            <a:r>
              <a:rPr lang="el-GR" altLang="el-GR" sz="2200" dirty="0" smtClean="0"/>
              <a:t> προσπέλασης:</a:t>
            </a:r>
          </a:p>
          <a:p>
            <a:pPr lvl="1">
              <a:buClr>
                <a:schemeClr val="tx1"/>
              </a:buClr>
              <a:buFont typeface="Wingdings" panose="05000000000000000000" pitchFamily="2" charset="2"/>
              <a:buChar char="§"/>
            </a:pPr>
            <a:r>
              <a:rPr lang="en-US" altLang="el-GR" sz="2200" b="1" dirty="0" smtClean="0">
                <a:solidFill>
                  <a:schemeClr val="accent4">
                    <a:lumMod val="75000"/>
                  </a:schemeClr>
                </a:solidFill>
              </a:rPr>
              <a:t>public</a:t>
            </a:r>
            <a:r>
              <a:rPr lang="en-US" altLang="el-GR" sz="2200" dirty="0" smtClean="0">
                <a:solidFill>
                  <a:schemeClr val="accent4">
                    <a:lumMod val="75000"/>
                  </a:schemeClr>
                </a:solidFill>
              </a:rPr>
              <a:t> </a:t>
            </a:r>
            <a:r>
              <a:rPr lang="en-US" altLang="el-GR" sz="2200" dirty="0" smtClean="0"/>
              <a:t>(</a:t>
            </a:r>
            <a:r>
              <a:rPr lang="el-GR" altLang="el-GR" sz="2200" dirty="0" smtClean="0"/>
              <a:t>δημόσια):  το μέλος μπορεί να προσπελαύνεται από κάθε κώδικα που βρίσκεται μέσα σε ένα πρόγραμμα, φυσικά και εκτός της κλάσης.</a:t>
            </a:r>
          </a:p>
          <a:p>
            <a:pPr lvl="1">
              <a:buClr>
                <a:schemeClr val="tx1"/>
              </a:buClr>
              <a:buFont typeface="Wingdings" panose="05000000000000000000" pitchFamily="2" charset="2"/>
              <a:buChar char="§"/>
            </a:pPr>
            <a:r>
              <a:rPr lang="en-US" altLang="el-GR" sz="2200" b="1" dirty="0" smtClean="0">
                <a:solidFill>
                  <a:schemeClr val="accent4">
                    <a:lumMod val="75000"/>
                  </a:schemeClr>
                </a:solidFill>
              </a:rPr>
              <a:t>private</a:t>
            </a:r>
            <a:r>
              <a:rPr lang="en-US" altLang="el-GR" sz="2200" dirty="0" smtClean="0">
                <a:solidFill>
                  <a:schemeClr val="accent4">
                    <a:lumMod val="75000"/>
                  </a:schemeClr>
                </a:solidFill>
              </a:rPr>
              <a:t> </a:t>
            </a:r>
            <a:r>
              <a:rPr lang="el-GR" altLang="el-GR" sz="2200" dirty="0" smtClean="0"/>
              <a:t>(ιδιωτική):  το μέλος μπορεί να προσπελαστεί μόνο από άλλα μέλη της κλάσης στην οποία βρίσκεται.</a:t>
            </a:r>
          </a:p>
          <a:p>
            <a:pPr lvl="1">
              <a:buClr>
                <a:schemeClr val="tx1"/>
              </a:buClr>
              <a:buFont typeface="Wingdings" panose="05000000000000000000" pitchFamily="2" charset="2"/>
              <a:buChar char="§"/>
            </a:pPr>
            <a:r>
              <a:rPr lang="en-US" altLang="el-GR" sz="2200" b="1" dirty="0" smtClean="0">
                <a:solidFill>
                  <a:schemeClr val="accent4">
                    <a:lumMod val="75000"/>
                  </a:schemeClr>
                </a:solidFill>
              </a:rPr>
              <a:t>protected</a:t>
            </a:r>
            <a:r>
              <a:rPr lang="el-GR" altLang="el-GR" sz="2200" dirty="0" smtClean="0">
                <a:solidFill>
                  <a:schemeClr val="accent4">
                    <a:lumMod val="75000"/>
                  </a:schemeClr>
                </a:solidFill>
              </a:rPr>
              <a:t> </a:t>
            </a:r>
            <a:r>
              <a:rPr lang="el-GR" altLang="el-GR" sz="2200" dirty="0" smtClean="0"/>
              <a:t>(προστατευμένη):  Έχει σχέση με κληρονομικότητα που θα μελετήσουμε αργότερα.</a:t>
            </a:r>
          </a:p>
          <a:p>
            <a:pPr lvl="1">
              <a:buClr>
                <a:schemeClr val="tx1"/>
              </a:buClr>
              <a:buFont typeface="Wingdings" panose="05000000000000000000" pitchFamily="2" charset="2"/>
              <a:buChar char="§"/>
            </a:pPr>
            <a:r>
              <a:rPr lang="en-US" altLang="el-GR" sz="2200" b="1" dirty="0" smtClean="0">
                <a:solidFill>
                  <a:schemeClr val="accent4">
                    <a:lumMod val="75000"/>
                  </a:schemeClr>
                </a:solidFill>
              </a:rPr>
              <a:t>internal</a:t>
            </a:r>
            <a:r>
              <a:rPr lang="el-GR" altLang="el-GR" sz="2200" dirty="0" smtClean="0"/>
              <a:t> (εσωτερική):  Πρόσβαση μόνο από κώδικα στο ίδιο αρχείο ή πεδίο ονομάτων.</a:t>
            </a:r>
          </a:p>
          <a:p>
            <a:pPr>
              <a:lnSpc>
                <a:spcPct val="90000"/>
              </a:lnSpc>
              <a:buFont typeface="Wingdings" panose="05000000000000000000" pitchFamily="2" charset="2"/>
              <a:buChar char="q"/>
            </a:pPr>
            <a:r>
              <a:rPr lang="el-GR" altLang="el-GR" sz="2200" dirty="0" smtClean="0"/>
              <a:t>Ο </a:t>
            </a:r>
            <a:r>
              <a:rPr lang="el-GR" altLang="el-GR" sz="2200" dirty="0" err="1" smtClean="0"/>
              <a:t>καθοριστής</a:t>
            </a:r>
            <a:r>
              <a:rPr lang="el-GR" altLang="el-GR" sz="2200" dirty="0" smtClean="0"/>
              <a:t> προσπέλασης είναι </a:t>
            </a:r>
            <a:r>
              <a:rPr lang="el-GR" altLang="el-GR" sz="2200" i="1" dirty="0" smtClean="0">
                <a:solidFill>
                  <a:srgbClr val="7030A0"/>
                </a:solidFill>
              </a:rPr>
              <a:t>προαιρετικός</a:t>
            </a:r>
            <a:r>
              <a:rPr lang="el-GR" altLang="el-GR" sz="2200" dirty="0" smtClean="0"/>
              <a:t>. Αν λείπει, τότε το μέλος είναι </a:t>
            </a:r>
            <a:r>
              <a:rPr lang="en-US" altLang="el-GR" sz="2200" dirty="0" smtClean="0">
                <a:solidFill>
                  <a:schemeClr val="accent4">
                    <a:lumMod val="75000"/>
                  </a:schemeClr>
                </a:solidFill>
              </a:rPr>
              <a:t>private</a:t>
            </a:r>
            <a:r>
              <a:rPr lang="el-GR" altLang="el-GR" sz="2200" dirty="0" smtClean="0"/>
              <a:t> (ιδιωτικό).</a:t>
            </a: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Απλές Δομές Ελέγχου</a:t>
            </a: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5/2013 11:29:2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14,5,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22,12,5,2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4,6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6,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6,7,8,12,16,20,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2,122,5,2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85,94,92,86,87,88,89,90,91,95,96,97,5,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6,7,5,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2,30,5,2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30,34,31,35,36,5,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32,5,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6,7,5,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18,2,5,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11,2,45,46,47,48,49,50,51,52,5,2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2,5,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3,10,11,5,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3,9,10,11,12,13,14,5,2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2,18,5,2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34,35,38,39,36,37,5,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22,7,10,11,12,13,5,2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22,11,5,2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10,5,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98ED712-73DB-428D-8A85-84CEDBBCB97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5210</TotalTime>
  <Words>2729</Words>
  <Application>Microsoft Office PowerPoint</Application>
  <PresentationFormat>Προβολή στην οθόνη (4:3)</PresentationFormat>
  <Paragraphs>548</Paragraphs>
  <Slides>48</Slides>
  <Notes>47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48</vt:i4>
      </vt:variant>
    </vt:vector>
  </HeadingPairs>
  <TitlesOfParts>
    <vt:vector size="50" baseType="lpstr">
      <vt:lpstr>Θέμα του Office</vt:lpstr>
      <vt:lpstr>Document</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Γενικά περί Κλάσεων</vt:lpstr>
      <vt:lpstr>Δημιουργία μίας κλάσης ( 1 από 2)</vt:lpstr>
      <vt:lpstr>Δημιουργία μίας κλάσης ( 2 από 2)</vt:lpstr>
      <vt:lpstr>Καθοριστές Προσπέλασης Μέλους</vt:lpstr>
      <vt:lpstr>Τάξεις/Μέθοδοι του .ΝΕΤ </vt:lpstr>
      <vt:lpstr>Μέθοδοι</vt:lpstr>
      <vt:lpstr>Παράδειγμα: Οι μέθοδοι τάξης Math</vt:lpstr>
      <vt:lpstr>Οι μέθοδοι προσδίδουν Αφαιρετικότητα και Επαναχρησιμοποίηση κώδικα</vt:lpstr>
      <vt:lpstr>Δήλωση Μεθόδων: Επικεφαλίδα Header</vt:lpstr>
      <vt:lpstr>Δήλωση Μεθόδων: Σώμα</vt:lpstr>
      <vt:lpstr>Η εντολή return</vt:lpstr>
      <vt:lpstr>Κάλεσμα μιας Μεθόδου</vt:lpstr>
      <vt:lpstr>Περισσότερα Παραδείγματα με μεθόδους</vt:lpstr>
      <vt:lpstr>Περισσότερα Παραδείγματα με μεθόδους/τάξεις (1 από 3)</vt:lpstr>
      <vt:lpstr>Περισσότερα Παραδείγματα με μεθόδους/τάξεις (2 από 3)</vt:lpstr>
      <vt:lpstr>Περισσότερα Παραδείγματα με μεθόδους/τάξεις (3 από 3)</vt:lpstr>
      <vt:lpstr>MessageBox Buttons</vt:lpstr>
      <vt:lpstr>MessageBox Icons</vt:lpstr>
      <vt:lpstr>….. (1 από 3)</vt:lpstr>
      <vt:lpstr>….. (2 από 3)</vt:lpstr>
      <vt:lpstr>….. (3 από 3)</vt:lpstr>
      <vt:lpstr>Μέθοδοι Τάξεων (Static Methods)</vt:lpstr>
      <vt:lpstr>Αντικείμενα</vt:lpstr>
      <vt:lpstr>Δημιουργία και πρόσβαση σε αντικείμενα</vt:lpstr>
      <vt:lpstr>Παράδειγμα : Η τάξη Random</vt:lpstr>
      <vt:lpstr>Κατασκευαστές (Constructors) (1 από 2)</vt:lpstr>
      <vt:lpstr>Κατασκευαστές (Constructors) (2 από 2)</vt:lpstr>
      <vt:lpstr>Καταστροφείς (Destructors) (1 από 2)</vt:lpstr>
      <vt:lpstr>Καταστροφείς (Destructors) (2 από 2)</vt:lpstr>
      <vt:lpstr>Η λέξη-κλειδί this (1 από 2)</vt:lpstr>
      <vt:lpstr>Η λέξη-κλειδί this (2 από 2)</vt:lpstr>
      <vt:lpstr>Ιδιότητες get, set (1 από 3) </vt:lpstr>
      <vt:lpstr>Ιδιότητες get, set (2 από 3) </vt:lpstr>
      <vt:lpstr>Ιδιότητες get, set (3 από 3) </vt:lpstr>
      <vt:lpstr>Παράδειγμα με ιδιότητες get, set (1 από 3) </vt:lpstr>
      <vt:lpstr>Παράδειγμα με ιδιότητες get, set (2 από 3) </vt:lpstr>
      <vt:lpstr>Παράδειγμα με ιδιότητες get, set (3 από 3) </vt:lpstr>
      <vt:lpstr>Παράδειγμα με ιδιότητες get, set  (αποτελέσματα εκτέλεσης)</vt:lpstr>
      <vt:lpstr>Διάρκεια και Εμβέλεια Μεταβλητών</vt:lpstr>
      <vt:lpstr>Τύποι Εμβέλειας Μεταβλητών</vt:lpstr>
      <vt:lpstr>Εμβέλεια Τάξης (Class) (1 από 2)</vt:lpstr>
      <vt:lpstr>Εμβέλεια Τάξης (Class) (1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Μέθοδοι, Τάξεις και Αντικείμενα</dc:title>
  <dc:creator>Νικόλαος Θ. Λιόλιος</dc:creator>
  <cp:keywords>Αντικειμενοστραφής Προγραμματισμός ΙΙ,  Μέθοδοι, Τάξεις και Αντικείμενα</cp:keywords>
  <cp:lastModifiedBy>Windows User</cp:lastModifiedBy>
  <cp:revision>466</cp:revision>
  <dcterms:created xsi:type="dcterms:W3CDTF">2012-09-06T09:03:05Z</dcterms:created>
  <dcterms:modified xsi:type="dcterms:W3CDTF">2013-10-15T08:29:29Z</dcterms:modified>
</cp:coreProperties>
</file>