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8.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8"/>
  </p:notesMasterIdLst>
  <p:sldIdLst>
    <p:sldId id="257" r:id="rId3"/>
    <p:sldId id="264" r:id="rId4"/>
    <p:sldId id="268" r:id="rId5"/>
    <p:sldId id="269" r:id="rId6"/>
    <p:sldId id="270" r:id="rId7"/>
    <p:sldId id="297" r:id="rId8"/>
    <p:sldId id="298" r:id="rId9"/>
    <p:sldId id="299" r:id="rId10"/>
    <p:sldId id="300" r:id="rId11"/>
    <p:sldId id="301" r:id="rId12"/>
    <p:sldId id="302" r:id="rId13"/>
    <p:sldId id="303" r:id="rId14"/>
    <p:sldId id="305" r:id="rId15"/>
    <p:sldId id="307" r:id="rId16"/>
    <p:sldId id="309" r:id="rId17"/>
    <p:sldId id="310" r:id="rId18"/>
    <p:sldId id="312" r:id="rId19"/>
    <p:sldId id="313" r:id="rId20"/>
    <p:sldId id="314" r:id="rId21"/>
    <p:sldId id="315" r:id="rId22"/>
    <p:sldId id="316" r:id="rId23"/>
    <p:sldId id="318" r:id="rId24"/>
    <p:sldId id="319" r:id="rId25"/>
    <p:sldId id="320" r:id="rId26"/>
    <p:sldId id="322" r:id="rId27"/>
    <p:sldId id="323" r:id="rId28"/>
    <p:sldId id="352" r:id="rId29"/>
    <p:sldId id="266" r:id="rId30"/>
    <p:sldId id="271" r:id="rId31"/>
    <p:sldId id="258" r:id="rId32"/>
    <p:sldId id="259" r:id="rId33"/>
    <p:sldId id="260" r:id="rId34"/>
    <p:sldId id="272" r:id="rId35"/>
    <p:sldId id="273" r:id="rId36"/>
    <p:sldId id="261" r:id="rId37"/>
  </p:sldIdLst>
  <p:sldSz cx="9144000" cy="6858000" type="screen4x3"/>
  <p:notesSz cx="6858000" cy="9144000"/>
  <p:custDataLst>
    <p:tags r:id="rId3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25" autoAdjust="0"/>
    <p:restoredTop sz="94190" autoAdjust="0"/>
  </p:normalViewPr>
  <p:slideViewPr>
    <p:cSldViewPr>
      <p:cViewPr varScale="1">
        <p:scale>
          <a:sx n="102" d="100"/>
          <a:sy n="102" d="100"/>
        </p:scale>
        <p:origin x="19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1FAE34-A9BA-4005-8175-E6F8E72C8B1C}" type="datetimeFigureOut">
              <a:rPr lang="el-GR" smtClean="0"/>
              <a:t>4/11/2015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40790D-22C5-45BB-A770-83CDE294324C}" type="slidenum">
              <a:rPr lang="el-GR" smtClean="0"/>
              <a:t>‹#›</a:t>
            </a:fld>
            <a:endParaRPr lang="el-GR"/>
          </a:p>
        </p:txBody>
      </p:sp>
    </p:spTree>
    <p:extLst>
      <p:ext uri="{BB962C8B-B14F-4D97-AF65-F5344CB8AC3E}">
        <p14:creationId xmlns:p14="http://schemas.microsoft.com/office/powerpoint/2010/main" val="3796082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solidFill>
                  <a:prstClr val="black"/>
                </a:solidFill>
              </a:rPr>
              <a:pPr/>
              <a:t>2</a:t>
            </a:fld>
            <a:endParaRPr lang="el-GR">
              <a:solidFill>
                <a:prstClr val="black"/>
              </a:solidFill>
            </a:endParaRPr>
          </a:p>
        </p:txBody>
      </p:sp>
    </p:spTree>
    <p:extLst>
      <p:ext uri="{BB962C8B-B14F-4D97-AF65-F5344CB8AC3E}">
        <p14:creationId xmlns:p14="http://schemas.microsoft.com/office/powerpoint/2010/main" val="836342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1187057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F72778FE-CCD2-41F1-8A84-4E6A2B90B8E0}" type="datetimeFigureOut">
              <a:rPr lang="el-GR" smtClean="0"/>
              <a:t>4/11/2015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182162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72778FE-CCD2-41F1-8A84-4E6A2B90B8E0}" type="datetimeFigureOut">
              <a:rPr lang="el-GR" smtClean="0"/>
              <a:t>4/11/2015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2144907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72778FE-CCD2-41F1-8A84-4E6A2B90B8E0}" type="datetimeFigureOut">
              <a:rPr lang="el-GR" smtClean="0"/>
              <a:t>4/11/2015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4107737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72778FE-CCD2-41F1-8A84-4E6A2B90B8E0}" type="datetimeFigureOut">
              <a:rPr lang="el-GR" smtClean="0"/>
              <a:t>4/11/2015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3971063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F72778FE-CCD2-41F1-8A84-4E6A2B90B8E0}" type="datetimeFigureOut">
              <a:rPr lang="el-GR" smtClean="0"/>
              <a:t>4/11/2015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456059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F72778FE-CCD2-41F1-8A84-4E6A2B90B8E0}" type="datetimeFigureOut">
              <a:rPr lang="el-GR" smtClean="0"/>
              <a:t>4/11/2015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3115588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F72778FE-CCD2-41F1-8A84-4E6A2B90B8E0}" type="datetimeFigureOut">
              <a:rPr lang="el-GR" smtClean="0"/>
              <a:t>4/11/2015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111046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F72778FE-CCD2-41F1-8A84-4E6A2B90B8E0}" type="datetimeFigureOut">
              <a:rPr lang="el-GR" smtClean="0"/>
              <a:t>4/11/2015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4204798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72778FE-CCD2-41F1-8A84-4E6A2B90B8E0}" type="datetimeFigureOut">
              <a:rPr lang="el-GR" smtClean="0"/>
              <a:t>4/11/2015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74397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72778FE-CCD2-41F1-8A84-4E6A2B90B8E0}" type="datetimeFigureOut">
              <a:rPr lang="el-GR" smtClean="0"/>
              <a:t>4/11/2015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1177292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72778FE-CCD2-41F1-8A84-4E6A2B90B8E0}" type="datetimeFigureOut">
              <a:rPr lang="el-GR" smtClean="0"/>
              <a:t>4/11/2015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416752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2778FE-CCD2-41F1-8A84-4E6A2B90B8E0}" type="datetimeFigureOut">
              <a:rPr lang="el-GR" smtClean="0"/>
              <a:t>4/11/2015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EEB8D-302B-4BB7-AB7B-5E18E67E8EEA}" type="slidenum">
              <a:rPr lang="el-GR" smtClean="0"/>
              <a:t>‹#›</a:t>
            </a:fld>
            <a:endParaRPr lang="el-GR"/>
          </a:p>
        </p:txBody>
      </p:sp>
    </p:spTree>
    <p:extLst>
      <p:ext uri="{BB962C8B-B14F-4D97-AF65-F5344CB8AC3E}">
        <p14:creationId xmlns:p14="http://schemas.microsoft.com/office/powerpoint/2010/main" val="116253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teilar.gr/" TargetMode="External"/><Relationship Id="rId7" Type="http://schemas.openxmlformats.org/officeDocument/2006/relationships/hyperlink" Target="http://www.edulll.gr/" TargetMode="Externa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hyperlink" Target="http://creativecommons.org/licenses/by-nc-sa/4.0/deed.el" TargetMode="Externa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8.xml.rels><?xml version="1.0" encoding="UTF-8" standalone="yes"?>
<Relationships xmlns="http://schemas.openxmlformats.org/package/2006/relationships"><Relationship Id="rId3" Type="http://schemas.openxmlformats.org/officeDocument/2006/relationships/hyperlink" Target="http://creativecommons.org/licenses/by-nc-sa/4.0/deed.el" TargetMode="External"/><Relationship Id="rId2" Type="http://schemas.openxmlformats.org/officeDocument/2006/relationships/slideLayout" Target="../slideLayouts/slideLayout1.xml"/><Relationship Id="rId1" Type="http://schemas.openxmlformats.org/officeDocument/2006/relationships/tags" Target="../tags/tag27.xml"/><Relationship Id="rId6" Type="http://schemas.openxmlformats.org/officeDocument/2006/relationships/image" Target="../media/image3.png"/><Relationship Id="rId5" Type="http://schemas.openxmlformats.org/officeDocument/2006/relationships/hyperlink" Target="http://www.edulll.gr/" TargetMode="Externa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cdev.teilar.gr/courses/.../index.ph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13.png"/><Relationship Id="rId4" Type="http://schemas.openxmlformats.org/officeDocument/2006/relationships/hyperlink" Target="http://creativecommons.org/licenses/by-nc-sa/4.0/deed.el"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28.xml"/><Relationship Id="rId7" Type="http://schemas.openxmlformats.org/officeDocument/2006/relationships/slide" Target="slide12.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slide" Target="slide10.xml"/><Relationship Id="rId11" Type="http://schemas.openxmlformats.org/officeDocument/2006/relationships/slide" Target="slide21.xml"/><Relationship Id="rId5" Type="http://schemas.openxmlformats.org/officeDocument/2006/relationships/slide" Target="slide8.xml"/><Relationship Id="rId10" Type="http://schemas.openxmlformats.org/officeDocument/2006/relationships/slide" Target="slide16.xml"/><Relationship Id="rId4" Type="http://schemas.openxmlformats.org/officeDocument/2006/relationships/slide" Target="slide5.xml"/><Relationship Id="rId9" Type="http://schemas.openxmlformats.org/officeDocument/2006/relationships/slide" Target="slide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Ομάδα 1" descr="Λογότυπο του Τεϊ Θεσσαλίας. Τεχνολογικό εκπαιδευτικό ίδρυμα Θεσσαλίας."/>
          <p:cNvGrpSpPr>
            <a:grpSpLocks/>
          </p:cNvGrpSpPr>
          <p:nvPr/>
        </p:nvGrpSpPr>
        <p:grpSpPr bwMode="auto">
          <a:xfrm>
            <a:off x="611188" y="406400"/>
            <a:ext cx="3455987" cy="1093420"/>
            <a:chOff x="611559" y="406230"/>
            <a:chExt cx="3456384" cy="1093809"/>
          </a:xfrm>
        </p:grpSpPr>
        <p:pic>
          <p:nvPicPr>
            <p:cNvPr id="3" name="Εικόνα 1" descr="Λογότυπο του Τεϊ Θεσσαλίας." title="Λογότυπο του Ιδρύματος.">
              <a:hlinkClick r:id="rId3" tooltip="Μετάβαση στην ιστοσελίδα του Ιδρύματος"/>
            </p:cNvPr>
            <p:cNvPicPr>
              <a:picLocks noChangeAspect="1" noChangeArrowheads="1"/>
            </p:cNvPicPr>
            <p:nvPr/>
          </p:nvPicPr>
          <p:blipFill>
            <a:blip r:embed="rId4"/>
            <a:srcRect/>
            <a:stretch>
              <a:fillRect/>
            </a:stretch>
          </p:blipFill>
          <p:spPr bwMode="gray">
            <a:xfrm>
              <a:off x="611559" y="406230"/>
              <a:ext cx="1079624" cy="1041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Θέση περιεχομένου 1"/>
            <p:cNvSpPr txBox="1">
              <a:spLocks noChangeArrowheads="1"/>
            </p:cNvSpPr>
            <p:nvPr/>
          </p:nvSpPr>
          <p:spPr bwMode="auto">
            <a:xfrm>
              <a:off x="1810182" y="484376"/>
              <a:ext cx="225776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l-GR" sz="2000" dirty="0"/>
                <a:t>Τεχνολογικό Εκπαιδευτικό </a:t>
              </a:r>
            </a:p>
            <a:p>
              <a:pPr eaLnBrk="1" hangingPunct="1"/>
              <a:r>
                <a:rPr lang="el-GR" sz="2000" dirty="0"/>
                <a:t>Ίδρυμα Θεσσαλίας</a:t>
              </a:r>
            </a:p>
          </p:txBody>
        </p:sp>
      </p:grpSp>
      <p:sp>
        <p:nvSpPr>
          <p:cNvPr id="2" name="Τίτλος 1"/>
          <p:cNvSpPr>
            <a:spLocks noGrp="1"/>
          </p:cNvSpPr>
          <p:nvPr>
            <p:ph type="ctrTitle"/>
          </p:nvPr>
        </p:nvSpPr>
        <p:spPr>
          <a:xfrm>
            <a:off x="76200" y="1676400"/>
            <a:ext cx="8839200" cy="1470025"/>
          </a:xfrm>
        </p:spPr>
        <p:txBody>
          <a:bodyPr>
            <a:normAutofit fontScale="90000"/>
          </a:bodyPr>
          <a:lstStyle/>
          <a:p>
            <a:r>
              <a:rPr lang="el-GR" b="1" dirty="0" smtClean="0">
                <a:solidFill>
                  <a:prstClr val="black"/>
                </a:solidFill>
              </a:rPr>
              <a:t>Προγραμματισμός</a:t>
            </a:r>
            <a:r>
              <a:rPr lang="en-US" b="1" dirty="0" smtClean="0">
                <a:solidFill>
                  <a:prstClr val="black"/>
                </a:solidFill>
              </a:rPr>
              <a:t> </a:t>
            </a:r>
            <a:r>
              <a:rPr lang="el-GR" b="1" dirty="0" smtClean="0">
                <a:solidFill>
                  <a:prstClr val="black"/>
                </a:solidFill>
              </a:rPr>
              <a:t>                   Επιχειρησιακών Πόρων -                                                      </a:t>
            </a:r>
            <a:r>
              <a:rPr lang="en-US" b="1" dirty="0" smtClean="0">
                <a:solidFill>
                  <a:prstClr val="black"/>
                </a:solidFill>
              </a:rPr>
              <a:t>Enterprise </a:t>
            </a:r>
            <a:r>
              <a:rPr lang="en-US" b="1" dirty="0">
                <a:solidFill>
                  <a:prstClr val="black"/>
                </a:solidFill>
              </a:rPr>
              <a:t>Resource </a:t>
            </a:r>
            <a:r>
              <a:rPr lang="en-US" b="1" dirty="0" smtClean="0">
                <a:solidFill>
                  <a:prstClr val="black"/>
                </a:solidFill>
              </a:rPr>
              <a:t>Planning</a:t>
            </a:r>
            <a:endParaRPr lang="el-GR" dirty="0"/>
          </a:p>
        </p:txBody>
      </p:sp>
      <p:sp>
        <p:nvSpPr>
          <p:cNvPr id="6" name="Θέση περιεχομένου 2"/>
          <p:cNvSpPr txBox="1">
            <a:spLocks/>
          </p:cNvSpPr>
          <p:nvPr/>
        </p:nvSpPr>
        <p:spPr>
          <a:xfrm>
            <a:off x="1295400" y="3323930"/>
            <a:ext cx="6588967" cy="2362200"/>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spcAft>
                <a:spcPts val="1800"/>
              </a:spcAft>
              <a:buFont typeface="Arial" pitchFamily="34" charset="0"/>
              <a:buNone/>
              <a:defRPr/>
            </a:pPr>
            <a:r>
              <a:rPr lang="el-GR" sz="2800" b="1" dirty="0" smtClean="0">
                <a:solidFill>
                  <a:prstClr val="black"/>
                </a:solidFill>
                <a:ea typeface="+mj-ea"/>
                <a:cs typeface="+mj-cs"/>
              </a:rPr>
              <a:t>Ενότητα </a:t>
            </a:r>
            <a:r>
              <a:rPr lang="en-US" sz="2800" b="1" dirty="0" smtClean="0">
                <a:solidFill>
                  <a:prstClr val="black"/>
                </a:solidFill>
                <a:ea typeface="+mj-ea"/>
                <a:cs typeface="+mj-cs"/>
              </a:rPr>
              <a:t>3:</a:t>
            </a:r>
            <a:r>
              <a:rPr lang="el-GR" sz="2800" b="1" dirty="0" smtClean="0">
                <a:solidFill>
                  <a:prstClr val="black"/>
                </a:solidFill>
                <a:ea typeface="+mj-ea"/>
                <a:cs typeface="+mj-cs"/>
              </a:rPr>
              <a:t>  </a:t>
            </a:r>
            <a:r>
              <a:rPr lang="el-GR" sz="2800" dirty="0" smtClean="0">
                <a:solidFill>
                  <a:prstClr val="black"/>
                </a:solidFill>
                <a:ea typeface="+mj-ea"/>
                <a:cs typeface="+mj-cs"/>
              </a:rPr>
              <a:t>Διαχείριση Αποθήκης </a:t>
            </a:r>
          </a:p>
          <a:p>
            <a:pPr marL="0" indent="0" algn="ctr" fontAlgn="auto">
              <a:spcBef>
                <a:spcPts val="0"/>
              </a:spcBef>
              <a:spcAft>
                <a:spcPts val="1000"/>
              </a:spcAft>
              <a:buFont typeface="Arial" pitchFamily="34" charset="0"/>
              <a:buNone/>
              <a:defRPr/>
            </a:pPr>
            <a:r>
              <a:rPr lang="el-GR" sz="2800" dirty="0" smtClean="0">
                <a:solidFill>
                  <a:prstClr val="black"/>
                </a:solidFill>
                <a:ea typeface="+mj-ea"/>
                <a:cs typeface="+mj-cs"/>
              </a:rPr>
              <a:t> </a:t>
            </a:r>
            <a:r>
              <a:rPr lang="el-GR" sz="2800" dirty="0" smtClean="0"/>
              <a:t>   Καθηγητής Δρ. </a:t>
            </a:r>
            <a:r>
              <a:rPr lang="el-GR" sz="2800" dirty="0" smtClean="0">
                <a:solidFill>
                  <a:prstClr val="black"/>
                </a:solidFill>
                <a:ea typeface="+mj-ea"/>
                <a:cs typeface="+mj-cs"/>
              </a:rPr>
              <a:t>Παναγιώτης </a:t>
            </a:r>
            <a:r>
              <a:rPr lang="el-GR" sz="2800" dirty="0" err="1" smtClean="0">
                <a:solidFill>
                  <a:prstClr val="black"/>
                </a:solidFill>
                <a:ea typeface="+mj-ea"/>
                <a:cs typeface="+mj-cs"/>
              </a:rPr>
              <a:t>Φιτσιλής</a:t>
            </a:r>
            <a:r>
              <a:rPr lang="el-GR" sz="2800" dirty="0" smtClean="0">
                <a:solidFill>
                  <a:prstClr val="black"/>
                </a:solidFill>
                <a:ea typeface="+mj-ea"/>
                <a:cs typeface="+mj-cs"/>
              </a:rPr>
              <a:t> </a:t>
            </a:r>
          </a:p>
          <a:p>
            <a:pPr marL="0" indent="0" algn="ctr" fontAlgn="auto">
              <a:spcBef>
                <a:spcPts val="0"/>
              </a:spcBef>
              <a:buFont typeface="Arial" pitchFamily="34" charset="0"/>
              <a:buNone/>
              <a:defRPr/>
            </a:pPr>
            <a:r>
              <a:rPr lang="el-GR" sz="2800" dirty="0" smtClean="0">
                <a:solidFill>
                  <a:prstClr val="black"/>
                </a:solidFill>
                <a:ea typeface="+mj-ea"/>
                <a:cs typeface="+mj-cs"/>
              </a:rPr>
              <a:t>Σχολή Διοίκησης &amp; Οικονομίας</a:t>
            </a:r>
          </a:p>
          <a:p>
            <a:pPr marL="0" indent="0" algn="ctr">
              <a:spcBef>
                <a:spcPts val="0"/>
              </a:spcBef>
              <a:buNone/>
              <a:defRPr/>
            </a:pPr>
            <a:r>
              <a:rPr lang="el-GR" sz="2800" dirty="0">
                <a:solidFill>
                  <a:prstClr val="black"/>
                </a:solidFill>
              </a:rPr>
              <a:t>Τμήμα </a:t>
            </a:r>
            <a:r>
              <a:rPr lang="el-GR" sz="2800" dirty="0" smtClean="0">
                <a:solidFill>
                  <a:prstClr val="black"/>
                </a:solidFill>
              </a:rPr>
              <a:t>Διοίκησης Επιχειρήσεων </a:t>
            </a:r>
            <a:endParaRPr lang="el-GR" sz="2800" dirty="0">
              <a:solidFill>
                <a:prstClr val="black"/>
              </a:solidFill>
            </a:endParaRPr>
          </a:p>
        </p:txBody>
      </p:sp>
      <p:pic>
        <p:nvPicPr>
          <p:cNvPr id="9" name="Εικόνα 2" descr=" Λογότυπο για άδειες χρήσης creative commons, b y, n c, s a ">
            <a:hlinkClick r:id="rId5" tooltip="Μετάβαση στην Άδεια Χρήσης"/>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8175" y="5971167"/>
            <a:ext cx="1583921" cy="554177"/>
          </a:xfrm>
          <a:prstGeom prst="rect">
            <a:avLst/>
          </a:prstGeom>
        </p:spPr>
      </p:pic>
      <p:pic>
        <p:nvPicPr>
          <p:cNvPr id="8" name="Εικόνα 3" descr="Λογότυπο επιχειρησιακού προγράμματος εκπαίδευση και δια βίου μάθηση του υπουργείου παιδείας, ΕΣΠΑ 2007 - 2013, με τη σημαία της Ευρωπαϊκής Ένωσης, το οποίο συγχρηματοδοτείται από την Ευρωπαϊκή Ένωση (Ευρωπαϊκό κοινωνικό ταμείο) και από εθνικούς πόρους. " title="Λογότυπο χρηματοδότησης">
            <a:hlinkClick r:id="rId7" tooltip="Μετάβαση σε www.edulll.gr"/>
          </p:cNvPr>
          <p:cNvPicPr>
            <a:picLocks noChangeAspect="1" noChangeArrowheads="1"/>
          </p:cNvPicPr>
          <p:nvPr/>
        </p:nvPicPr>
        <p:blipFill>
          <a:blip r:embed="rId8"/>
          <a:srcRect/>
          <a:stretch>
            <a:fillRect/>
          </a:stretch>
        </p:blipFill>
        <p:spPr bwMode="auto">
          <a:xfrm>
            <a:off x="3492500" y="5657850"/>
            <a:ext cx="43100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289166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t>ABC Ταξινόμηση</a:t>
            </a:r>
            <a:endParaRPr lang="el-GR" b="1" dirty="0"/>
          </a:p>
        </p:txBody>
      </p:sp>
      <p:pic>
        <p:nvPicPr>
          <p:cNvPr id="3" name="Εικόνα 2" descr="A 80% αριθμός 15. B 15% αριθμός 30. C 5% αριθμός 55"/>
          <p:cNvPicPr>
            <a:picLocks noChangeAspect="1"/>
          </p:cNvPicPr>
          <p:nvPr/>
        </p:nvPicPr>
        <p:blipFill>
          <a:blip r:embed="rId3"/>
          <a:stretch>
            <a:fillRect/>
          </a:stretch>
        </p:blipFill>
        <p:spPr>
          <a:xfrm>
            <a:off x="304800" y="1408211"/>
            <a:ext cx="8077900" cy="4852837"/>
          </a:xfrm>
          <a:prstGeom prst="rect">
            <a:avLst/>
          </a:prstGeom>
        </p:spPr>
      </p:pic>
      <p:sp>
        <p:nvSpPr>
          <p:cNvPr id="9"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prstClr val="black"/>
                </a:solidFill>
              </a:rPr>
              <a:t>Διαχείριση Αποθήκης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10</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2743927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Ανεξάρτητη (</a:t>
            </a:r>
            <a:r>
              <a:rPr lang="el-GR" b="1" dirty="0" err="1"/>
              <a:t>Independent</a:t>
            </a:r>
            <a:r>
              <a:rPr lang="el-GR" b="1" dirty="0"/>
              <a:t>) – Εξαρτημένη (</a:t>
            </a:r>
            <a:r>
              <a:rPr lang="el-GR" b="1" dirty="0" err="1"/>
              <a:t>Dependent</a:t>
            </a:r>
            <a:r>
              <a:rPr lang="el-GR" b="1" dirty="0"/>
              <a:t>) Ζήτηση</a:t>
            </a:r>
          </a:p>
        </p:txBody>
      </p:sp>
      <p:sp>
        <p:nvSpPr>
          <p:cNvPr id="3" name="Ορθογώνιο 2"/>
          <p:cNvSpPr/>
          <p:nvPr/>
        </p:nvSpPr>
        <p:spPr>
          <a:xfrm>
            <a:off x="255084" y="2209800"/>
            <a:ext cx="8436429" cy="2343206"/>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defRPr/>
            </a:pPr>
            <a:r>
              <a:rPr lang="el-GR" altLang="el-GR" sz="2400" b="1" kern="0" dirty="0">
                <a:solidFill>
                  <a:prstClr val="black"/>
                </a:solidFill>
              </a:rPr>
              <a:t>Ανεξάρτητη</a:t>
            </a:r>
            <a:r>
              <a:rPr lang="el-GR" altLang="el-GR" sz="2400" kern="0" dirty="0">
                <a:solidFill>
                  <a:prstClr val="black"/>
                </a:solidFill>
              </a:rPr>
              <a:t> (</a:t>
            </a:r>
            <a:r>
              <a:rPr lang="el-GR" altLang="el-GR" sz="2400" kern="0" dirty="0" err="1">
                <a:solidFill>
                  <a:prstClr val="black"/>
                </a:solidFill>
              </a:rPr>
              <a:t>Independent</a:t>
            </a:r>
            <a:r>
              <a:rPr lang="el-GR" altLang="el-GR" sz="2400" kern="0" dirty="0">
                <a:solidFill>
                  <a:prstClr val="black"/>
                </a:solidFill>
              </a:rPr>
              <a:t> </a:t>
            </a:r>
            <a:r>
              <a:rPr lang="el-GR" altLang="el-GR" sz="2400" kern="0" dirty="0" err="1">
                <a:solidFill>
                  <a:prstClr val="black"/>
                </a:solidFill>
              </a:rPr>
              <a:t>demand</a:t>
            </a:r>
            <a:r>
              <a:rPr lang="el-GR" altLang="el-GR" sz="2400" kern="0" dirty="0">
                <a:solidFill>
                  <a:prstClr val="black"/>
                </a:solidFill>
              </a:rPr>
              <a:t>) – Η ζήτηση του υλικού δεν έχει άμεση σχέση από κάποιο άλλο </a:t>
            </a:r>
            <a:r>
              <a:rPr lang="el-GR" altLang="el-GR" sz="2400" kern="0" dirty="0" smtClean="0">
                <a:solidFill>
                  <a:prstClr val="black"/>
                </a:solidFill>
              </a:rPr>
              <a:t>προϊόν</a:t>
            </a:r>
            <a:r>
              <a:rPr lang="en-US" altLang="el-GR" sz="2400" kern="0" dirty="0" smtClean="0">
                <a:solidFill>
                  <a:prstClr val="black"/>
                </a:solidFill>
              </a:rPr>
              <a:t>.</a:t>
            </a:r>
            <a:endParaRPr lang="el-GR" altLang="el-GR" sz="2400" kern="0" dirty="0">
              <a:solidFill>
                <a:prstClr val="black"/>
              </a:solidFill>
            </a:endParaRPr>
          </a:p>
          <a:p>
            <a:pPr marL="228600" lvl="0" indent="-228600">
              <a:lnSpc>
                <a:spcPct val="90000"/>
              </a:lnSpc>
              <a:spcBef>
                <a:spcPts val="1000"/>
              </a:spcBef>
              <a:buFont typeface="Arial" panose="020B0604020202020204" pitchFamily="34" charset="0"/>
              <a:buChar char="•"/>
              <a:defRPr/>
            </a:pPr>
            <a:r>
              <a:rPr lang="el-GR" altLang="el-GR" sz="2400" b="1" kern="0" dirty="0">
                <a:solidFill>
                  <a:prstClr val="black"/>
                </a:solidFill>
              </a:rPr>
              <a:t>Εξαρτημένη</a:t>
            </a:r>
            <a:r>
              <a:rPr lang="el-GR" altLang="el-GR" sz="2400" kern="0" dirty="0">
                <a:solidFill>
                  <a:prstClr val="black"/>
                </a:solidFill>
              </a:rPr>
              <a:t> (</a:t>
            </a:r>
            <a:r>
              <a:rPr lang="el-GR" altLang="el-GR" sz="2400" kern="0" dirty="0" err="1">
                <a:solidFill>
                  <a:prstClr val="black"/>
                </a:solidFill>
              </a:rPr>
              <a:t>Dependent</a:t>
            </a:r>
            <a:r>
              <a:rPr lang="el-GR" altLang="el-GR" sz="2400" kern="0" dirty="0">
                <a:solidFill>
                  <a:prstClr val="black"/>
                </a:solidFill>
              </a:rPr>
              <a:t> </a:t>
            </a:r>
            <a:r>
              <a:rPr lang="el-GR" altLang="el-GR" sz="2400" kern="0" dirty="0" err="1">
                <a:solidFill>
                  <a:prstClr val="black"/>
                </a:solidFill>
              </a:rPr>
              <a:t>demand</a:t>
            </a:r>
            <a:r>
              <a:rPr lang="el-GR" altLang="el-GR" sz="2400" kern="0" dirty="0">
                <a:solidFill>
                  <a:prstClr val="black"/>
                </a:solidFill>
              </a:rPr>
              <a:t>) – Η ζήτηση του υλικού είναι σε άμεση σχέση με κάποιο άλλο </a:t>
            </a:r>
            <a:r>
              <a:rPr lang="el-GR" altLang="el-GR" sz="2400" kern="0" dirty="0" smtClean="0">
                <a:solidFill>
                  <a:prstClr val="black"/>
                </a:solidFill>
              </a:rPr>
              <a:t>υλικό</a:t>
            </a:r>
            <a:r>
              <a:rPr lang="en-US" altLang="el-GR" sz="2400" kern="0" dirty="0" smtClean="0">
                <a:solidFill>
                  <a:prstClr val="black"/>
                </a:solidFill>
              </a:rPr>
              <a:t>.</a:t>
            </a:r>
            <a:endParaRPr lang="el-GR" altLang="el-GR" sz="2400" kern="0" dirty="0">
              <a:solidFill>
                <a:prstClr val="black"/>
              </a:solidFill>
            </a:endParaRPr>
          </a:p>
          <a:p>
            <a:pPr marL="228600" lvl="0" indent="-228600">
              <a:lnSpc>
                <a:spcPct val="90000"/>
              </a:lnSpc>
              <a:spcBef>
                <a:spcPts val="1000"/>
              </a:spcBef>
              <a:buFont typeface="Arial" panose="020B0604020202020204" pitchFamily="34" charset="0"/>
              <a:buChar char="•"/>
              <a:defRPr/>
            </a:pPr>
            <a:r>
              <a:rPr lang="el-GR" altLang="el-GR" sz="2400" kern="0" dirty="0">
                <a:solidFill>
                  <a:prstClr val="black"/>
                </a:solidFill>
              </a:rPr>
              <a:t>Ο αριθμός των μηχανών που παράγονται έχει να κάνει με τον αριθμό των αυτοκινήτων που παράγονται.</a:t>
            </a:r>
          </a:p>
        </p:txBody>
      </p:sp>
      <p:sp>
        <p:nvSpPr>
          <p:cNvPr id="8"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prstClr val="black"/>
                </a:solidFill>
              </a:rPr>
              <a:t>Διαχείριση Αποθήκης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11</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1903492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Κόστος διαχείρισης αποθέματος</a:t>
            </a:r>
          </a:p>
        </p:txBody>
      </p:sp>
      <p:sp>
        <p:nvSpPr>
          <p:cNvPr id="8" name="Rectangle 3"/>
          <p:cNvSpPr txBox="1">
            <a:spLocks noChangeArrowheads="1"/>
          </p:cNvSpPr>
          <p:nvPr/>
        </p:nvSpPr>
        <p:spPr>
          <a:xfrm>
            <a:off x="457201" y="2241550"/>
            <a:ext cx="8153400" cy="4114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l-GR" altLang="el-GR" b="1" dirty="0">
                <a:solidFill>
                  <a:sysClr val="windowText" lastClr="000000"/>
                </a:solidFill>
              </a:rPr>
              <a:t>Κόστος </a:t>
            </a:r>
            <a:r>
              <a:rPr lang="el-GR" altLang="el-GR" b="1" dirty="0" err="1">
                <a:solidFill>
                  <a:sysClr val="windowText" lastClr="000000"/>
                </a:solidFill>
              </a:rPr>
              <a:t>διακράτησης</a:t>
            </a:r>
            <a:r>
              <a:rPr lang="el-GR" altLang="el-GR" b="1" dirty="0">
                <a:solidFill>
                  <a:sysClr val="windowText" lastClr="000000"/>
                </a:solidFill>
              </a:rPr>
              <a:t> </a:t>
            </a:r>
            <a:r>
              <a:rPr lang="el-GR" altLang="el-GR" dirty="0">
                <a:solidFill>
                  <a:sysClr val="windowText" lastClr="000000"/>
                </a:solidFill>
              </a:rPr>
              <a:t>(</a:t>
            </a:r>
            <a:r>
              <a:rPr lang="el-GR" altLang="el-GR" dirty="0" err="1">
                <a:solidFill>
                  <a:sysClr val="windowText" lastClr="000000"/>
                </a:solidFill>
              </a:rPr>
              <a:t>Holding</a:t>
            </a:r>
            <a:r>
              <a:rPr lang="el-GR" altLang="el-GR" dirty="0">
                <a:solidFill>
                  <a:sysClr val="windowText" lastClr="000000"/>
                </a:solidFill>
              </a:rPr>
              <a:t> </a:t>
            </a:r>
            <a:r>
              <a:rPr lang="el-GR" altLang="el-GR" dirty="0" err="1">
                <a:solidFill>
                  <a:sysClr val="windowText" lastClr="000000"/>
                </a:solidFill>
              </a:rPr>
              <a:t>costs</a:t>
            </a:r>
            <a:r>
              <a:rPr lang="el-GR" altLang="el-GR" dirty="0">
                <a:solidFill>
                  <a:sysClr val="windowText" lastClr="000000"/>
                </a:solidFill>
              </a:rPr>
              <a:t>) – σχετίζεται με το κόστος της αποθήκης, της </a:t>
            </a:r>
            <a:r>
              <a:rPr lang="el-GR" altLang="el-GR" dirty="0" err="1">
                <a:solidFill>
                  <a:sysClr val="windowText" lastClr="000000"/>
                </a:solidFill>
              </a:rPr>
              <a:t>εργατάστασης</a:t>
            </a:r>
            <a:r>
              <a:rPr lang="el-GR" altLang="el-GR" dirty="0">
                <a:solidFill>
                  <a:sysClr val="windowText" lastClr="000000"/>
                </a:solidFill>
              </a:rPr>
              <a:t> κ.λπ. Κόστος παραγγελίας (</a:t>
            </a:r>
            <a:r>
              <a:rPr lang="el-GR" altLang="el-GR" dirty="0" err="1">
                <a:solidFill>
                  <a:sysClr val="windowText" lastClr="000000"/>
                </a:solidFill>
              </a:rPr>
              <a:t>Ordering</a:t>
            </a:r>
            <a:r>
              <a:rPr lang="el-GR" altLang="el-GR" dirty="0">
                <a:solidFill>
                  <a:sysClr val="windowText" lastClr="000000"/>
                </a:solidFill>
              </a:rPr>
              <a:t> </a:t>
            </a:r>
            <a:r>
              <a:rPr lang="el-GR" altLang="el-GR" dirty="0" err="1">
                <a:solidFill>
                  <a:sysClr val="windowText" lastClr="000000"/>
                </a:solidFill>
              </a:rPr>
              <a:t>costs</a:t>
            </a:r>
            <a:r>
              <a:rPr lang="el-GR" altLang="el-GR" dirty="0">
                <a:solidFill>
                  <a:sysClr val="windowText" lastClr="000000"/>
                </a:solidFill>
              </a:rPr>
              <a:t>) – Σχετίζεται με το κόστος της διαδικασίας </a:t>
            </a:r>
            <a:r>
              <a:rPr lang="el-GR" altLang="el-GR" dirty="0" smtClean="0">
                <a:solidFill>
                  <a:sysClr val="windowText" lastClr="000000"/>
                </a:solidFill>
              </a:rPr>
              <a:t>παραγγελίας</a:t>
            </a:r>
            <a:r>
              <a:rPr lang="en-US" altLang="el-GR" dirty="0" smtClean="0">
                <a:solidFill>
                  <a:sysClr val="windowText" lastClr="000000"/>
                </a:solidFill>
              </a:rPr>
              <a:t>.</a:t>
            </a:r>
            <a:endParaRPr lang="el-GR" altLang="el-GR" dirty="0">
              <a:solidFill>
                <a:sysClr val="windowText" lastClr="000000"/>
              </a:solidFill>
            </a:endParaRPr>
          </a:p>
          <a:p>
            <a:pPr lvl="0">
              <a:defRPr/>
            </a:pPr>
            <a:r>
              <a:rPr lang="el-GR" altLang="el-GR" b="1" dirty="0">
                <a:solidFill>
                  <a:sysClr val="windowText" lastClr="000000"/>
                </a:solidFill>
              </a:rPr>
              <a:t>Κόστος </a:t>
            </a:r>
            <a:r>
              <a:rPr lang="el-GR" altLang="el-GR" b="1" dirty="0" err="1">
                <a:solidFill>
                  <a:sysClr val="windowText" lastClr="000000"/>
                </a:solidFill>
              </a:rPr>
              <a:t>Setup</a:t>
            </a:r>
            <a:r>
              <a:rPr lang="el-GR" altLang="el-GR" b="1" dirty="0">
                <a:solidFill>
                  <a:sysClr val="windowText" lastClr="000000"/>
                </a:solidFill>
              </a:rPr>
              <a:t> </a:t>
            </a:r>
            <a:r>
              <a:rPr lang="el-GR" altLang="el-GR" dirty="0">
                <a:solidFill>
                  <a:sysClr val="windowText" lastClr="000000"/>
                </a:solidFill>
              </a:rPr>
              <a:t>– σχετίζεται με το κόστος έναρξης της διαδικασίας </a:t>
            </a:r>
            <a:r>
              <a:rPr lang="el-GR" altLang="el-GR" dirty="0" smtClean="0">
                <a:solidFill>
                  <a:sysClr val="windowText" lastClr="000000"/>
                </a:solidFill>
              </a:rPr>
              <a:t>παραγωγής</a:t>
            </a:r>
            <a:r>
              <a:rPr lang="en-US" altLang="el-GR" dirty="0" smtClean="0">
                <a:solidFill>
                  <a:sysClr val="windowText" lastClr="000000"/>
                </a:solidFill>
              </a:rPr>
              <a:t>.</a:t>
            </a:r>
            <a:endParaRPr lang="el-GR" altLang="el-GR" dirty="0">
              <a:solidFill>
                <a:sysClr val="windowText" lastClr="000000"/>
              </a:solidFill>
            </a:endParaRPr>
          </a:p>
        </p:txBody>
      </p:sp>
      <p:sp>
        <p:nvSpPr>
          <p:cNvPr id="10"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prstClr val="black"/>
                </a:solidFill>
              </a:rPr>
              <a:t>Διαχείριση Αποθήκης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12</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0912809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Κόστος </a:t>
            </a:r>
            <a:r>
              <a:rPr lang="el-GR" b="1" dirty="0" err="1"/>
              <a:t>διακράτησης</a:t>
            </a:r>
            <a:r>
              <a:rPr lang="el-GR" b="1" dirty="0"/>
              <a:t> </a:t>
            </a:r>
          </a:p>
        </p:txBody>
      </p:sp>
      <p:sp>
        <p:nvSpPr>
          <p:cNvPr id="3" name="Ορθογώνιο 2"/>
          <p:cNvSpPr/>
          <p:nvPr/>
        </p:nvSpPr>
        <p:spPr>
          <a:xfrm>
            <a:off x="609600" y="1981200"/>
            <a:ext cx="8305800" cy="2937407"/>
          </a:xfrm>
          <a:prstGeom prst="rect">
            <a:avLst/>
          </a:prstGeom>
        </p:spPr>
        <p:txBody>
          <a:bodyPr wrap="square">
            <a:spAutoFit/>
          </a:bodyPr>
          <a:lstStyle/>
          <a:p>
            <a:pPr marL="228600" lvl="0" indent="-228600">
              <a:lnSpc>
                <a:spcPct val="80000"/>
              </a:lnSpc>
              <a:spcBef>
                <a:spcPts val="1000"/>
              </a:spcBef>
              <a:buFont typeface="Arial" panose="020B0604020202020204" pitchFamily="34" charset="0"/>
              <a:buChar char="•"/>
              <a:defRPr/>
            </a:pPr>
            <a:r>
              <a:rPr lang="el-GR" altLang="el-GR" sz="2400" kern="0" dirty="0">
                <a:solidFill>
                  <a:prstClr val="black"/>
                </a:solidFill>
              </a:rPr>
              <a:t>Κόστος αχρήστευσης – </a:t>
            </a:r>
            <a:r>
              <a:rPr lang="el-GR" altLang="el-GR" sz="2400" kern="0" dirty="0" smtClean="0">
                <a:solidFill>
                  <a:prstClr val="black"/>
                </a:solidFill>
              </a:rPr>
              <a:t>απαξίωσης</a:t>
            </a:r>
            <a:r>
              <a:rPr lang="en-US" altLang="el-GR" sz="2400" kern="0" dirty="0" smtClean="0">
                <a:solidFill>
                  <a:prstClr val="black"/>
                </a:solidFill>
              </a:rPr>
              <a:t>.</a:t>
            </a:r>
            <a:r>
              <a:rPr lang="el-GR" altLang="el-GR" sz="2400" kern="0" dirty="0" smtClean="0">
                <a:solidFill>
                  <a:prstClr val="black"/>
                </a:solidFill>
              </a:rPr>
              <a:t> </a:t>
            </a:r>
            <a:endParaRPr lang="el-GR" altLang="el-GR" sz="2400" kern="0" dirty="0">
              <a:solidFill>
                <a:prstClr val="black"/>
              </a:solidFill>
            </a:endParaRPr>
          </a:p>
          <a:p>
            <a:pPr marL="228600" lvl="0" indent="-228600">
              <a:lnSpc>
                <a:spcPct val="80000"/>
              </a:lnSpc>
              <a:spcBef>
                <a:spcPts val="1000"/>
              </a:spcBef>
              <a:buFont typeface="Arial" panose="020B0604020202020204" pitchFamily="34" charset="0"/>
              <a:buChar char="•"/>
              <a:defRPr/>
            </a:pPr>
            <a:r>
              <a:rPr lang="el-GR" altLang="el-GR" sz="2400" kern="0" dirty="0">
                <a:solidFill>
                  <a:prstClr val="black"/>
                </a:solidFill>
              </a:rPr>
              <a:t>Κόστος </a:t>
            </a:r>
            <a:r>
              <a:rPr lang="el-GR" altLang="el-GR" sz="2400" kern="0" dirty="0" smtClean="0">
                <a:solidFill>
                  <a:prstClr val="black"/>
                </a:solidFill>
              </a:rPr>
              <a:t>Ασφάλιση</a:t>
            </a:r>
            <a:r>
              <a:rPr lang="en-US" altLang="el-GR" sz="2400" kern="0" dirty="0" smtClean="0">
                <a:solidFill>
                  <a:prstClr val="black"/>
                </a:solidFill>
              </a:rPr>
              <a:t>.</a:t>
            </a:r>
            <a:endParaRPr lang="el-GR" altLang="el-GR" sz="2400" kern="0" dirty="0">
              <a:solidFill>
                <a:prstClr val="black"/>
              </a:solidFill>
            </a:endParaRPr>
          </a:p>
          <a:p>
            <a:pPr marL="228600" lvl="0" indent="-228600">
              <a:lnSpc>
                <a:spcPct val="80000"/>
              </a:lnSpc>
              <a:spcBef>
                <a:spcPts val="1000"/>
              </a:spcBef>
              <a:buFont typeface="Arial" panose="020B0604020202020204" pitchFamily="34" charset="0"/>
              <a:buChar char="•"/>
              <a:defRPr/>
            </a:pPr>
            <a:r>
              <a:rPr lang="el-GR" altLang="el-GR" sz="2400" kern="0" dirty="0">
                <a:solidFill>
                  <a:prstClr val="black"/>
                </a:solidFill>
              </a:rPr>
              <a:t>Κόστος αποθήκης ως </a:t>
            </a:r>
            <a:r>
              <a:rPr lang="el-GR" altLang="el-GR" sz="2400" kern="0" dirty="0" smtClean="0">
                <a:solidFill>
                  <a:prstClr val="black"/>
                </a:solidFill>
              </a:rPr>
              <a:t>εγκατάσταση</a:t>
            </a:r>
            <a:r>
              <a:rPr lang="en-US" altLang="el-GR" sz="2400" kern="0" dirty="0" smtClean="0">
                <a:solidFill>
                  <a:prstClr val="black"/>
                </a:solidFill>
              </a:rPr>
              <a:t>.</a:t>
            </a:r>
            <a:endParaRPr lang="el-GR" altLang="el-GR" sz="2400" kern="0" dirty="0">
              <a:solidFill>
                <a:prstClr val="black"/>
              </a:solidFill>
            </a:endParaRPr>
          </a:p>
          <a:p>
            <a:pPr marL="228600" lvl="0" indent="-228600">
              <a:lnSpc>
                <a:spcPct val="80000"/>
              </a:lnSpc>
              <a:spcBef>
                <a:spcPts val="1000"/>
              </a:spcBef>
              <a:buFont typeface="Arial" panose="020B0604020202020204" pitchFamily="34" charset="0"/>
              <a:buChar char="•"/>
              <a:defRPr/>
            </a:pPr>
            <a:r>
              <a:rPr lang="el-GR" altLang="el-GR" sz="2400" kern="0" dirty="0">
                <a:solidFill>
                  <a:prstClr val="black"/>
                </a:solidFill>
              </a:rPr>
              <a:t>Κόστος προσωπικού </a:t>
            </a:r>
            <a:r>
              <a:rPr lang="el-GR" altLang="el-GR" sz="2400" kern="0" dirty="0" smtClean="0">
                <a:solidFill>
                  <a:prstClr val="black"/>
                </a:solidFill>
              </a:rPr>
              <a:t>αποθήκης</a:t>
            </a:r>
            <a:r>
              <a:rPr lang="en-US" altLang="el-GR" sz="2400" kern="0" dirty="0" smtClean="0">
                <a:solidFill>
                  <a:prstClr val="black"/>
                </a:solidFill>
              </a:rPr>
              <a:t>.</a:t>
            </a:r>
            <a:r>
              <a:rPr lang="el-GR" altLang="el-GR" sz="2400" kern="0" dirty="0" smtClean="0">
                <a:solidFill>
                  <a:prstClr val="black"/>
                </a:solidFill>
              </a:rPr>
              <a:t> </a:t>
            </a:r>
            <a:endParaRPr lang="el-GR" altLang="el-GR" sz="2400" kern="0" dirty="0">
              <a:solidFill>
                <a:prstClr val="black"/>
              </a:solidFill>
            </a:endParaRPr>
          </a:p>
          <a:p>
            <a:pPr marL="228600" lvl="0" indent="-228600">
              <a:lnSpc>
                <a:spcPct val="80000"/>
              </a:lnSpc>
              <a:spcBef>
                <a:spcPts val="1000"/>
              </a:spcBef>
              <a:buFont typeface="Arial" panose="020B0604020202020204" pitchFamily="34" charset="0"/>
              <a:buChar char="•"/>
              <a:defRPr/>
            </a:pPr>
            <a:r>
              <a:rPr lang="el-GR" altLang="el-GR" sz="2400" kern="0" dirty="0">
                <a:solidFill>
                  <a:prstClr val="black"/>
                </a:solidFill>
              </a:rPr>
              <a:t>Χρηματοοικονομικό κόστος π.χ. </a:t>
            </a:r>
            <a:r>
              <a:rPr lang="el-GR" altLang="el-GR" sz="2400" kern="0" dirty="0" smtClean="0">
                <a:solidFill>
                  <a:prstClr val="black"/>
                </a:solidFill>
              </a:rPr>
              <a:t>Τόκος</a:t>
            </a:r>
            <a:r>
              <a:rPr lang="en-US" altLang="el-GR" sz="2400" kern="0" dirty="0" smtClean="0">
                <a:solidFill>
                  <a:prstClr val="black"/>
                </a:solidFill>
              </a:rPr>
              <a:t>.</a:t>
            </a:r>
            <a:endParaRPr lang="el-GR" altLang="el-GR" sz="2400" kern="0" dirty="0">
              <a:solidFill>
                <a:prstClr val="black"/>
              </a:solidFill>
            </a:endParaRPr>
          </a:p>
          <a:p>
            <a:pPr marL="228600" lvl="0" indent="-228600">
              <a:lnSpc>
                <a:spcPct val="80000"/>
              </a:lnSpc>
              <a:spcBef>
                <a:spcPts val="1000"/>
              </a:spcBef>
              <a:buFont typeface="Arial" panose="020B0604020202020204" pitchFamily="34" charset="0"/>
              <a:buChar char="•"/>
              <a:defRPr/>
            </a:pPr>
            <a:r>
              <a:rPr lang="el-GR" altLang="el-GR" sz="2400" kern="0" dirty="0">
                <a:solidFill>
                  <a:prstClr val="black"/>
                </a:solidFill>
              </a:rPr>
              <a:t>Κόστος κλοπών – υπεξαίρεσης </a:t>
            </a:r>
            <a:r>
              <a:rPr lang="el-GR" altLang="el-GR" sz="2400" kern="0" dirty="0" smtClean="0">
                <a:solidFill>
                  <a:prstClr val="black"/>
                </a:solidFill>
              </a:rPr>
              <a:t>υλικών</a:t>
            </a:r>
            <a:r>
              <a:rPr lang="en-US" altLang="el-GR" sz="2400" kern="0" dirty="0" smtClean="0">
                <a:solidFill>
                  <a:prstClr val="black"/>
                </a:solidFill>
              </a:rPr>
              <a:t>.</a:t>
            </a:r>
            <a:r>
              <a:rPr lang="el-GR" altLang="el-GR" sz="2400" kern="0" dirty="0" smtClean="0">
                <a:solidFill>
                  <a:prstClr val="black"/>
                </a:solidFill>
              </a:rPr>
              <a:t> </a:t>
            </a:r>
            <a:endParaRPr lang="el-GR" altLang="el-GR" sz="2400" kern="0" dirty="0">
              <a:solidFill>
                <a:prstClr val="black"/>
              </a:solidFill>
            </a:endParaRPr>
          </a:p>
          <a:p>
            <a:pPr marL="228600" lvl="0" indent="-228600">
              <a:lnSpc>
                <a:spcPct val="80000"/>
              </a:lnSpc>
              <a:spcBef>
                <a:spcPts val="1000"/>
              </a:spcBef>
              <a:buFont typeface="Arial" panose="020B0604020202020204" pitchFamily="34" charset="0"/>
              <a:buChar char="•"/>
              <a:defRPr/>
            </a:pPr>
            <a:r>
              <a:rPr lang="el-GR" altLang="el-GR" sz="2400" kern="0" dirty="0">
                <a:solidFill>
                  <a:prstClr val="black"/>
                </a:solidFill>
              </a:rPr>
              <a:t>Κόστος βλαβών λόγω </a:t>
            </a:r>
            <a:r>
              <a:rPr lang="el-GR" altLang="el-GR" sz="2400" kern="0" dirty="0" smtClean="0">
                <a:solidFill>
                  <a:prstClr val="black"/>
                </a:solidFill>
              </a:rPr>
              <a:t>αποθήκευσης</a:t>
            </a:r>
            <a:r>
              <a:rPr lang="en-US" altLang="el-GR" sz="2400" kern="0" dirty="0" smtClean="0">
                <a:solidFill>
                  <a:prstClr val="black"/>
                </a:solidFill>
              </a:rPr>
              <a:t>.</a:t>
            </a:r>
            <a:endParaRPr lang="el-GR" altLang="el-GR" sz="2400" kern="0" dirty="0">
              <a:solidFill>
                <a:prstClr val="black"/>
              </a:solidFill>
            </a:endParaRPr>
          </a:p>
        </p:txBody>
      </p:sp>
      <p:sp>
        <p:nvSpPr>
          <p:cNvPr id="8"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prstClr val="black"/>
                </a:solidFill>
              </a:rPr>
              <a:t>Διαχείριση Αποθήκης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13</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5455770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Ενδεικτικά </a:t>
            </a:r>
          </a:p>
        </p:txBody>
      </p:sp>
      <p:sp>
        <p:nvSpPr>
          <p:cNvPr id="3" name="Ορθογώνιο 2"/>
          <p:cNvSpPr/>
          <p:nvPr/>
        </p:nvSpPr>
        <p:spPr>
          <a:xfrm>
            <a:off x="457200" y="1312149"/>
            <a:ext cx="8458200" cy="4615623"/>
          </a:xfrm>
          <a:prstGeom prst="rect">
            <a:avLst/>
          </a:prstGeom>
        </p:spPr>
        <p:txBody>
          <a:bodyPr wrap="square">
            <a:spAutoFit/>
          </a:bodyPr>
          <a:lstStyle/>
          <a:p>
            <a:pPr>
              <a:lnSpc>
                <a:spcPct val="80000"/>
              </a:lnSpc>
              <a:spcBef>
                <a:spcPts val="1000"/>
              </a:spcBef>
              <a:defRPr/>
            </a:pPr>
            <a:r>
              <a:rPr lang="el-GR" altLang="el-GR" sz="1600" b="1" u="sng" kern="0" dirty="0">
                <a:solidFill>
                  <a:prstClr val="black"/>
                </a:solidFill>
              </a:rPr>
              <a:t>Κατηγορία </a:t>
            </a:r>
            <a:r>
              <a:rPr lang="el-GR" altLang="el-GR" sz="1600" b="1" u="sng" kern="0" dirty="0" smtClean="0">
                <a:solidFill>
                  <a:prstClr val="black"/>
                </a:solidFill>
              </a:rPr>
              <a:t>κόστους</a:t>
            </a:r>
            <a:r>
              <a:rPr lang="en-US" altLang="el-GR" sz="1600" b="1" kern="0" dirty="0" smtClean="0">
                <a:solidFill>
                  <a:prstClr val="black"/>
                </a:solidFill>
              </a:rPr>
              <a:t>                       </a:t>
            </a:r>
            <a:r>
              <a:rPr lang="el-GR" altLang="el-GR" sz="1600" b="1" u="sng" kern="0" dirty="0">
                <a:solidFill>
                  <a:prstClr val="black"/>
                </a:solidFill>
              </a:rPr>
              <a:t>Κόστος αποθήκης ως μέρος του συνολικού κόστους του υλικού</a:t>
            </a:r>
          </a:p>
          <a:p>
            <a:pPr marL="228600" lvl="0" indent="-228600">
              <a:lnSpc>
                <a:spcPct val="80000"/>
              </a:lnSpc>
              <a:spcBef>
                <a:spcPts val="1000"/>
              </a:spcBef>
              <a:buFont typeface="Arial" panose="020B0604020202020204" pitchFamily="34" charset="0"/>
              <a:buChar char="•"/>
              <a:defRPr/>
            </a:pPr>
            <a:endParaRPr lang="el-GR" altLang="el-GR" sz="1600" kern="0" dirty="0">
              <a:solidFill>
                <a:prstClr val="black"/>
              </a:solidFill>
            </a:endParaRPr>
          </a:p>
          <a:p>
            <a:pPr marL="228600" indent="-228600">
              <a:lnSpc>
                <a:spcPct val="80000"/>
              </a:lnSpc>
              <a:spcBef>
                <a:spcPts val="1000"/>
              </a:spcBef>
              <a:buFont typeface="Arial" panose="020B0604020202020204" pitchFamily="34" charset="0"/>
              <a:buChar char="•"/>
              <a:defRPr/>
            </a:pPr>
            <a:r>
              <a:rPr lang="el-GR" altLang="el-GR" sz="1600" kern="0" dirty="0" smtClean="0">
                <a:solidFill>
                  <a:schemeClr val="tx2">
                    <a:lumMod val="60000"/>
                    <a:lumOff val="40000"/>
                  </a:schemeClr>
                </a:solidFill>
              </a:rPr>
              <a:t>Κόστος </a:t>
            </a:r>
            <a:r>
              <a:rPr lang="el-GR" altLang="el-GR" sz="1600" kern="0" dirty="0">
                <a:solidFill>
                  <a:schemeClr val="tx2">
                    <a:lumMod val="60000"/>
                    <a:lumOff val="40000"/>
                  </a:schemeClr>
                </a:solidFill>
              </a:rPr>
              <a:t>αποθήκης (ενοίκιο, τρέχοντα έξοδα</a:t>
            </a:r>
            <a:r>
              <a:rPr lang="el-GR" altLang="el-GR" sz="1600" kern="0" dirty="0" smtClean="0">
                <a:solidFill>
                  <a:schemeClr val="tx2">
                    <a:lumMod val="60000"/>
                    <a:lumOff val="40000"/>
                  </a:schemeClr>
                </a:solidFill>
              </a:rPr>
              <a:t>)</a:t>
            </a:r>
            <a:r>
              <a:rPr lang="en-US" altLang="el-GR" sz="1600" kern="0" dirty="0" smtClean="0">
                <a:solidFill>
                  <a:schemeClr val="tx2">
                    <a:lumMod val="60000"/>
                    <a:lumOff val="40000"/>
                  </a:schemeClr>
                </a:solidFill>
              </a:rPr>
              <a:t>                       </a:t>
            </a:r>
            <a:r>
              <a:rPr lang="el-GR" altLang="el-GR" sz="1600" b="1" kern="0" dirty="0">
                <a:solidFill>
                  <a:schemeClr val="tx2">
                    <a:lumMod val="60000"/>
                    <a:lumOff val="40000"/>
                  </a:schemeClr>
                </a:solidFill>
              </a:rPr>
              <a:t>6% (3 - 10%)</a:t>
            </a:r>
          </a:p>
          <a:p>
            <a:pPr marL="228600" lvl="0" indent="-228600">
              <a:lnSpc>
                <a:spcPct val="80000"/>
              </a:lnSpc>
              <a:spcBef>
                <a:spcPts val="1000"/>
              </a:spcBef>
              <a:buFont typeface="Arial" panose="020B0604020202020204" pitchFamily="34" charset="0"/>
              <a:buChar char="•"/>
              <a:defRPr/>
            </a:pPr>
            <a:endParaRPr lang="el-GR" altLang="el-GR" sz="1600" kern="0" dirty="0">
              <a:solidFill>
                <a:prstClr val="black"/>
              </a:solidFill>
            </a:endParaRPr>
          </a:p>
          <a:p>
            <a:pPr marL="228600" indent="-228600">
              <a:lnSpc>
                <a:spcPct val="80000"/>
              </a:lnSpc>
              <a:spcBef>
                <a:spcPts val="1000"/>
              </a:spcBef>
              <a:buFont typeface="Arial" panose="020B0604020202020204" pitchFamily="34" charset="0"/>
              <a:buChar char="•"/>
              <a:defRPr/>
            </a:pPr>
            <a:r>
              <a:rPr lang="el-GR" altLang="el-GR" sz="1600" kern="0" dirty="0">
                <a:solidFill>
                  <a:prstClr val="black"/>
                </a:solidFill>
              </a:rPr>
              <a:t>Κόστος χειρισμού υλικών (π.χ.  Μηχανήματα</a:t>
            </a:r>
            <a:r>
              <a:rPr lang="el-GR" altLang="el-GR" sz="1600" kern="0" dirty="0" smtClean="0">
                <a:solidFill>
                  <a:prstClr val="black"/>
                </a:solidFill>
              </a:rPr>
              <a:t>)</a:t>
            </a:r>
            <a:r>
              <a:rPr lang="en-US" altLang="el-GR" sz="1600" kern="0" dirty="0" smtClean="0">
                <a:solidFill>
                  <a:prstClr val="black"/>
                </a:solidFill>
              </a:rPr>
              <a:t>                     </a:t>
            </a:r>
            <a:r>
              <a:rPr lang="el-GR" altLang="el-GR" sz="1600" b="1" kern="0" dirty="0" smtClean="0">
                <a:solidFill>
                  <a:prstClr val="black"/>
                </a:solidFill>
              </a:rPr>
              <a:t>3</a:t>
            </a:r>
            <a:r>
              <a:rPr lang="el-GR" altLang="el-GR" sz="1600" b="1" kern="0" dirty="0">
                <a:solidFill>
                  <a:prstClr val="black"/>
                </a:solidFill>
              </a:rPr>
              <a:t>% (1 - 3.5%)</a:t>
            </a:r>
          </a:p>
          <a:p>
            <a:pPr marL="228600" lvl="0" indent="-228600">
              <a:lnSpc>
                <a:spcPct val="80000"/>
              </a:lnSpc>
              <a:spcBef>
                <a:spcPts val="1000"/>
              </a:spcBef>
              <a:buFont typeface="Arial" panose="020B0604020202020204" pitchFamily="34" charset="0"/>
              <a:buChar char="•"/>
              <a:defRPr/>
            </a:pPr>
            <a:endParaRPr lang="el-GR" altLang="el-GR" sz="1600" kern="0" dirty="0">
              <a:solidFill>
                <a:prstClr val="black"/>
              </a:solidFill>
            </a:endParaRPr>
          </a:p>
          <a:p>
            <a:pPr marL="228600" indent="-228600">
              <a:lnSpc>
                <a:spcPct val="80000"/>
              </a:lnSpc>
              <a:spcBef>
                <a:spcPts val="1000"/>
              </a:spcBef>
              <a:buFont typeface="Arial" panose="020B0604020202020204" pitchFamily="34" charset="0"/>
              <a:buChar char="•"/>
              <a:defRPr/>
            </a:pPr>
            <a:r>
              <a:rPr lang="el-GR" altLang="el-GR" sz="1600" kern="0" dirty="0" smtClean="0">
                <a:solidFill>
                  <a:schemeClr val="tx2">
                    <a:lumMod val="60000"/>
                    <a:lumOff val="40000"/>
                  </a:schemeClr>
                </a:solidFill>
              </a:rPr>
              <a:t>Εργατικά</a:t>
            </a:r>
            <a:r>
              <a:rPr lang="en-US" altLang="el-GR" sz="1600" kern="0" dirty="0" smtClean="0">
                <a:solidFill>
                  <a:schemeClr val="tx2">
                    <a:lumMod val="60000"/>
                    <a:lumOff val="40000"/>
                  </a:schemeClr>
                </a:solidFill>
              </a:rPr>
              <a:t> 				          </a:t>
            </a:r>
            <a:r>
              <a:rPr lang="el-GR" altLang="el-GR" sz="1600" b="1" kern="0" dirty="0" smtClean="0">
                <a:solidFill>
                  <a:schemeClr val="tx2">
                    <a:lumMod val="60000"/>
                    <a:lumOff val="40000"/>
                  </a:schemeClr>
                </a:solidFill>
              </a:rPr>
              <a:t>3</a:t>
            </a:r>
            <a:r>
              <a:rPr lang="el-GR" altLang="el-GR" sz="1600" b="1" kern="0" dirty="0">
                <a:solidFill>
                  <a:schemeClr val="tx2">
                    <a:lumMod val="60000"/>
                    <a:lumOff val="40000"/>
                  </a:schemeClr>
                </a:solidFill>
              </a:rPr>
              <a:t>% (3 - 5%)</a:t>
            </a:r>
          </a:p>
          <a:p>
            <a:pPr marL="228600" lvl="0" indent="-228600">
              <a:lnSpc>
                <a:spcPct val="80000"/>
              </a:lnSpc>
              <a:spcBef>
                <a:spcPts val="1000"/>
              </a:spcBef>
              <a:buFont typeface="Arial" panose="020B0604020202020204" pitchFamily="34" charset="0"/>
              <a:buChar char="•"/>
              <a:defRPr/>
            </a:pPr>
            <a:endParaRPr lang="el-GR" altLang="el-GR" sz="1600" kern="0" dirty="0">
              <a:solidFill>
                <a:prstClr val="black"/>
              </a:solidFill>
            </a:endParaRPr>
          </a:p>
          <a:p>
            <a:pPr marL="228600" indent="-228600">
              <a:lnSpc>
                <a:spcPct val="80000"/>
              </a:lnSpc>
              <a:spcBef>
                <a:spcPts val="1000"/>
              </a:spcBef>
              <a:buFont typeface="Arial" panose="020B0604020202020204" pitchFamily="34" charset="0"/>
              <a:buChar char="•"/>
              <a:defRPr/>
            </a:pPr>
            <a:r>
              <a:rPr lang="el-GR" altLang="el-GR" sz="1600" kern="0" dirty="0">
                <a:solidFill>
                  <a:prstClr val="black"/>
                </a:solidFill>
              </a:rPr>
              <a:t>Χρηματοοικονομικά </a:t>
            </a:r>
            <a:r>
              <a:rPr lang="el-GR" altLang="el-GR" sz="1600" kern="0" dirty="0" smtClean="0">
                <a:solidFill>
                  <a:prstClr val="black"/>
                </a:solidFill>
              </a:rPr>
              <a:t>κόστη</a:t>
            </a:r>
            <a:r>
              <a:rPr lang="en-US" altLang="el-GR" sz="1600" kern="0" dirty="0" smtClean="0">
                <a:solidFill>
                  <a:prstClr val="black"/>
                </a:solidFill>
              </a:rPr>
              <a:t> 			         </a:t>
            </a:r>
            <a:r>
              <a:rPr lang="el-GR" altLang="el-GR" sz="1600" b="1" kern="0" dirty="0" smtClean="0">
                <a:solidFill>
                  <a:prstClr val="black"/>
                </a:solidFill>
              </a:rPr>
              <a:t>11</a:t>
            </a:r>
            <a:r>
              <a:rPr lang="el-GR" altLang="el-GR" sz="1600" b="1" kern="0" dirty="0">
                <a:solidFill>
                  <a:prstClr val="black"/>
                </a:solidFill>
              </a:rPr>
              <a:t>% (6 - 24%)</a:t>
            </a:r>
          </a:p>
          <a:p>
            <a:pPr marL="228600" lvl="0" indent="-228600">
              <a:lnSpc>
                <a:spcPct val="80000"/>
              </a:lnSpc>
              <a:spcBef>
                <a:spcPts val="1000"/>
              </a:spcBef>
              <a:buFont typeface="Arial" panose="020B0604020202020204" pitchFamily="34" charset="0"/>
              <a:buChar char="•"/>
              <a:defRPr/>
            </a:pPr>
            <a:endParaRPr lang="el-GR" altLang="el-GR" sz="1600" kern="0" dirty="0">
              <a:solidFill>
                <a:prstClr val="black"/>
              </a:solidFill>
            </a:endParaRPr>
          </a:p>
          <a:p>
            <a:pPr marL="228600" indent="-228600">
              <a:lnSpc>
                <a:spcPct val="80000"/>
              </a:lnSpc>
              <a:spcBef>
                <a:spcPts val="1000"/>
              </a:spcBef>
              <a:buFont typeface="Arial" panose="020B0604020202020204" pitchFamily="34" charset="0"/>
              <a:buChar char="•"/>
              <a:defRPr/>
            </a:pPr>
            <a:r>
              <a:rPr lang="el-GR" altLang="el-GR" sz="1600" kern="0" dirty="0">
                <a:solidFill>
                  <a:schemeClr val="tx2">
                    <a:lumMod val="60000"/>
                    <a:lumOff val="40000"/>
                  </a:schemeClr>
                </a:solidFill>
              </a:rPr>
              <a:t>Απαξίωση - Κλοπές </a:t>
            </a:r>
            <a:r>
              <a:rPr lang="en-US" altLang="el-GR" sz="1600" kern="0" dirty="0" smtClean="0">
                <a:solidFill>
                  <a:schemeClr val="tx2">
                    <a:lumMod val="60000"/>
                    <a:lumOff val="40000"/>
                  </a:schemeClr>
                </a:solidFill>
              </a:rPr>
              <a:t>			          </a:t>
            </a:r>
            <a:r>
              <a:rPr lang="el-GR" altLang="el-GR" sz="1600" b="1" kern="0" dirty="0" smtClean="0">
                <a:solidFill>
                  <a:schemeClr val="tx2">
                    <a:lumMod val="60000"/>
                    <a:lumOff val="40000"/>
                  </a:schemeClr>
                </a:solidFill>
              </a:rPr>
              <a:t>3</a:t>
            </a:r>
            <a:r>
              <a:rPr lang="el-GR" altLang="el-GR" sz="1600" b="1" kern="0" dirty="0">
                <a:solidFill>
                  <a:schemeClr val="tx2">
                    <a:lumMod val="60000"/>
                    <a:lumOff val="40000"/>
                  </a:schemeClr>
                </a:solidFill>
              </a:rPr>
              <a:t>% (2 - 5%)</a:t>
            </a:r>
          </a:p>
          <a:p>
            <a:pPr marL="228600" lvl="0" indent="-228600">
              <a:lnSpc>
                <a:spcPct val="80000"/>
              </a:lnSpc>
              <a:spcBef>
                <a:spcPts val="1000"/>
              </a:spcBef>
              <a:buFont typeface="Arial" panose="020B0604020202020204" pitchFamily="34" charset="0"/>
              <a:buChar char="•"/>
              <a:defRPr/>
            </a:pPr>
            <a:endParaRPr lang="en-US" altLang="el-GR" sz="1600" kern="0" dirty="0" smtClean="0">
              <a:solidFill>
                <a:prstClr val="black"/>
              </a:solidFill>
            </a:endParaRPr>
          </a:p>
          <a:p>
            <a:pPr>
              <a:lnSpc>
                <a:spcPct val="80000"/>
              </a:lnSpc>
              <a:spcBef>
                <a:spcPts val="1000"/>
              </a:spcBef>
              <a:defRPr/>
            </a:pPr>
            <a:r>
              <a:rPr lang="el-GR" altLang="el-GR" sz="2000" b="1" kern="0" dirty="0" smtClean="0">
                <a:solidFill>
                  <a:srgbClr val="FF0000"/>
                </a:solidFill>
              </a:rPr>
              <a:t>Συνολικό </a:t>
            </a:r>
            <a:r>
              <a:rPr lang="el-GR" altLang="el-GR" sz="2000" b="1" kern="0" dirty="0">
                <a:solidFill>
                  <a:srgbClr val="FF0000"/>
                </a:solidFill>
              </a:rPr>
              <a:t>μέσο </a:t>
            </a:r>
            <a:r>
              <a:rPr lang="el-GR" altLang="el-GR" sz="2000" b="1" kern="0" dirty="0" smtClean="0">
                <a:solidFill>
                  <a:srgbClr val="FF0000"/>
                </a:solidFill>
              </a:rPr>
              <a:t>κόστος</a:t>
            </a:r>
            <a:r>
              <a:rPr lang="en-US" altLang="el-GR" sz="2000" b="1" kern="0" dirty="0" smtClean="0">
                <a:solidFill>
                  <a:srgbClr val="FF0000"/>
                </a:solidFill>
              </a:rPr>
              <a:t>                                                   </a:t>
            </a:r>
            <a:r>
              <a:rPr lang="el-GR" altLang="el-GR" sz="2000" b="1" kern="0" dirty="0" smtClean="0">
                <a:solidFill>
                  <a:srgbClr val="FF0000"/>
                </a:solidFill>
              </a:rPr>
              <a:t>26</a:t>
            </a:r>
            <a:r>
              <a:rPr lang="el-GR" altLang="el-GR" sz="2000" b="1" kern="0" dirty="0">
                <a:solidFill>
                  <a:srgbClr val="FF0000"/>
                </a:solidFill>
              </a:rPr>
              <a:t>% </a:t>
            </a:r>
          </a:p>
          <a:p>
            <a:pPr marL="228600" lvl="0" indent="-228600">
              <a:lnSpc>
                <a:spcPct val="80000"/>
              </a:lnSpc>
              <a:spcBef>
                <a:spcPts val="1000"/>
              </a:spcBef>
              <a:buFont typeface="Arial" panose="020B0604020202020204" pitchFamily="34" charset="0"/>
              <a:buChar char="•"/>
              <a:defRPr/>
            </a:pPr>
            <a:endParaRPr lang="el-GR" altLang="el-GR" sz="2000" b="1" kern="0" dirty="0">
              <a:solidFill>
                <a:srgbClr val="FF0000"/>
              </a:solidFill>
            </a:endParaRPr>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prstClr val="black"/>
                </a:solidFill>
              </a:rPr>
              <a:t>Διαχείριση Αποθήκης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14</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6228515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Μοντέλα αποθέματος </a:t>
            </a:r>
          </a:p>
        </p:txBody>
      </p:sp>
      <p:sp>
        <p:nvSpPr>
          <p:cNvPr id="3" name="Ορθογώνιο 2"/>
          <p:cNvSpPr/>
          <p:nvPr/>
        </p:nvSpPr>
        <p:spPr>
          <a:xfrm>
            <a:off x="448559" y="2286000"/>
            <a:ext cx="5867400" cy="2395528"/>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defRPr/>
            </a:pPr>
            <a:r>
              <a:rPr lang="el-GR" sz="2000" kern="0" dirty="0">
                <a:solidFill>
                  <a:prstClr val="black"/>
                </a:solidFill>
              </a:rPr>
              <a:t>Σταθερής ποσότητας (</a:t>
            </a:r>
            <a:r>
              <a:rPr lang="en-US" sz="2000" kern="0" dirty="0">
                <a:solidFill>
                  <a:prstClr val="black"/>
                </a:solidFill>
              </a:rPr>
              <a:t>Fixed order-quantity)</a:t>
            </a:r>
          </a:p>
          <a:p>
            <a:pPr marL="228600" lvl="0" indent="-228600">
              <a:lnSpc>
                <a:spcPct val="90000"/>
              </a:lnSpc>
              <a:spcBef>
                <a:spcPts val="1000"/>
              </a:spcBef>
              <a:buFont typeface="Arial" panose="020B0604020202020204" pitchFamily="34" charset="0"/>
              <a:buChar char="•"/>
              <a:defRPr/>
            </a:pPr>
            <a:r>
              <a:rPr lang="en-US" sz="2000" kern="0" dirty="0">
                <a:solidFill>
                  <a:prstClr val="black"/>
                </a:solidFill>
              </a:rPr>
              <a:t>Economic order quantity</a:t>
            </a:r>
          </a:p>
          <a:p>
            <a:pPr marL="228600" lvl="0" indent="-228600">
              <a:lnSpc>
                <a:spcPct val="90000"/>
              </a:lnSpc>
              <a:spcBef>
                <a:spcPts val="1000"/>
              </a:spcBef>
              <a:buFont typeface="Arial" panose="020B0604020202020204" pitchFamily="34" charset="0"/>
              <a:buChar char="•"/>
              <a:defRPr/>
            </a:pPr>
            <a:r>
              <a:rPr lang="en-US" sz="2000" kern="0" dirty="0">
                <a:solidFill>
                  <a:prstClr val="black"/>
                </a:solidFill>
              </a:rPr>
              <a:t>Production order quantity</a:t>
            </a:r>
          </a:p>
          <a:p>
            <a:pPr marL="228600" lvl="0" indent="-228600">
              <a:lnSpc>
                <a:spcPct val="90000"/>
              </a:lnSpc>
              <a:spcBef>
                <a:spcPts val="1000"/>
              </a:spcBef>
              <a:buFont typeface="Arial" panose="020B0604020202020204" pitchFamily="34" charset="0"/>
              <a:buChar char="•"/>
              <a:defRPr/>
            </a:pPr>
            <a:r>
              <a:rPr lang="en-US" sz="2000" kern="0" dirty="0">
                <a:solidFill>
                  <a:prstClr val="black"/>
                </a:solidFill>
              </a:rPr>
              <a:t>Quantity discount</a:t>
            </a:r>
          </a:p>
          <a:p>
            <a:pPr marL="228600" lvl="0" indent="-228600">
              <a:lnSpc>
                <a:spcPct val="90000"/>
              </a:lnSpc>
              <a:spcBef>
                <a:spcPts val="1000"/>
              </a:spcBef>
              <a:buFont typeface="Arial" panose="020B0604020202020204" pitchFamily="34" charset="0"/>
              <a:buChar char="•"/>
              <a:defRPr/>
            </a:pPr>
            <a:r>
              <a:rPr lang="el-GR" sz="2000" kern="0" dirty="0">
                <a:solidFill>
                  <a:prstClr val="black"/>
                </a:solidFill>
              </a:rPr>
              <a:t>Με βάση τις πιθανότητες</a:t>
            </a:r>
          </a:p>
          <a:p>
            <a:pPr marL="228600" lvl="0" indent="-228600">
              <a:lnSpc>
                <a:spcPct val="90000"/>
              </a:lnSpc>
              <a:spcBef>
                <a:spcPts val="1000"/>
              </a:spcBef>
              <a:buFont typeface="Arial" panose="020B0604020202020204" pitchFamily="34" charset="0"/>
              <a:buChar char="•"/>
              <a:defRPr/>
            </a:pPr>
            <a:r>
              <a:rPr lang="el-GR" sz="2000" kern="0" dirty="0">
                <a:solidFill>
                  <a:prstClr val="black"/>
                </a:solidFill>
              </a:rPr>
              <a:t>Σταθερής περιόδου (</a:t>
            </a:r>
            <a:r>
              <a:rPr lang="en-US" sz="2000" kern="0" dirty="0">
                <a:solidFill>
                  <a:prstClr val="black"/>
                </a:solidFill>
              </a:rPr>
              <a:t>Fixed order-period models)</a:t>
            </a:r>
          </a:p>
        </p:txBody>
      </p:sp>
      <p:pic>
        <p:nvPicPr>
          <p:cNvPr id="4" name="Εικόνα 3" descr="[DECORATIVE]"/>
          <p:cNvPicPr>
            <a:picLocks noChangeAspect="1"/>
          </p:cNvPicPr>
          <p:nvPr/>
        </p:nvPicPr>
        <p:blipFill>
          <a:blip r:embed="rId3"/>
          <a:stretch>
            <a:fillRect/>
          </a:stretch>
        </p:blipFill>
        <p:spPr>
          <a:xfrm>
            <a:off x="5791200" y="2133600"/>
            <a:ext cx="2475825" cy="2928139"/>
          </a:xfrm>
          <a:prstGeom prst="rect">
            <a:avLst/>
          </a:prstGeom>
        </p:spPr>
      </p:pic>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prstClr val="black"/>
                </a:solidFill>
              </a:rPr>
              <a:t>Διαχείριση Αποθήκης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15</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5575364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Προγραμματισμός παραγωγής</a:t>
            </a:r>
          </a:p>
        </p:txBody>
      </p:sp>
      <p:sp>
        <p:nvSpPr>
          <p:cNvPr id="4" name="Ορθογώνιο 3"/>
          <p:cNvSpPr/>
          <p:nvPr/>
        </p:nvSpPr>
        <p:spPr>
          <a:xfrm>
            <a:off x="487052" y="1525835"/>
            <a:ext cx="8356600" cy="3448123"/>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defRPr/>
            </a:pPr>
            <a:r>
              <a:rPr lang="el-GR" sz="2800" kern="0" dirty="0">
                <a:solidFill>
                  <a:prstClr val="black"/>
                </a:solidFill>
              </a:rPr>
              <a:t>Προγραμματισμός πωλήσεων και </a:t>
            </a:r>
            <a:r>
              <a:rPr lang="el-GR" sz="2800" kern="0" dirty="0" smtClean="0">
                <a:solidFill>
                  <a:prstClr val="black"/>
                </a:solidFill>
              </a:rPr>
              <a:t>παραγωγής</a:t>
            </a:r>
            <a:r>
              <a:rPr lang="en-US" sz="2800" kern="0" dirty="0" smtClean="0">
                <a:solidFill>
                  <a:prstClr val="black"/>
                </a:solidFill>
              </a:rPr>
              <a:t>.</a:t>
            </a:r>
            <a:endParaRPr lang="el-GR" sz="2800" kern="0" dirty="0">
              <a:solidFill>
                <a:prstClr val="black"/>
              </a:solidFill>
            </a:endParaRPr>
          </a:p>
          <a:p>
            <a:pPr marL="228600" lvl="0" indent="-228600">
              <a:lnSpc>
                <a:spcPct val="90000"/>
              </a:lnSpc>
              <a:spcBef>
                <a:spcPts val="1000"/>
              </a:spcBef>
              <a:buFont typeface="Arial" panose="020B0604020202020204" pitchFamily="34" charset="0"/>
              <a:buChar char="•"/>
              <a:defRPr/>
            </a:pPr>
            <a:r>
              <a:rPr lang="el-GR" sz="2800" kern="0" dirty="0">
                <a:solidFill>
                  <a:prstClr val="black"/>
                </a:solidFill>
              </a:rPr>
              <a:t>Προγραμματισμός δυναμικότητας (</a:t>
            </a:r>
            <a:r>
              <a:rPr lang="el-GR" sz="2800" kern="0" dirty="0" err="1">
                <a:solidFill>
                  <a:prstClr val="black"/>
                </a:solidFill>
              </a:rPr>
              <a:t>Capacity</a:t>
            </a:r>
            <a:r>
              <a:rPr lang="el-GR" sz="2800" kern="0" dirty="0">
                <a:solidFill>
                  <a:prstClr val="black"/>
                </a:solidFill>
              </a:rPr>
              <a:t> </a:t>
            </a:r>
            <a:r>
              <a:rPr lang="el-GR" sz="2800" kern="0" dirty="0" err="1">
                <a:solidFill>
                  <a:prstClr val="black"/>
                </a:solidFill>
              </a:rPr>
              <a:t>planning</a:t>
            </a:r>
            <a:r>
              <a:rPr lang="el-GR" sz="2800" kern="0" dirty="0" smtClean="0">
                <a:solidFill>
                  <a:prstClr val="black"/>
                </a:solidFill>
              </a:rPr>
              <a:t>)</a:t>
            </a:r>
            <a:r>
              <a:rPr lang="en-US" sz="2800" kern="0" dirty="0" smtClean="0">
                <a:solidFill>
                  <a:prstClr val="black"/>
                </a:solidFill>
              </a:rPr>
              <a:t>.</a:t>
            </a:r>
            <a:endParaRPr lang="el-GR" sz="2800" kern="0" dirty="0">
              <a:solidFill>
                <a:prstClr val="black"/>
              </a:solidFill>
            </a:endParaRPr>
          </a:p>
          <a:p>
            <a:pPr marL="228600" lvl="0" indent="-228600">
              <a:lnSpc>
                <a:spcPct val="90000"/>
              </a:lnSpc>
              <a:spcBef>
                <a:spcPts val="1000"/>
              </a:spcBef>
              <a:buFont typeface="Arial" panose="020B0604020202020204" pitchFamily="34" charset="0"/>
              <a:buChar char="•"/>
              <a:defRPr/>
            </a:pPr>
            <a:r>
              <a:rPr lang="el-GR" sz="2800" kern="0" dirty="0">
                <a:solidFill>
                  <a:prstClr val="black"/>
                </a:solidFill>
              </a:rPr>
              <a:t>Κύριο πρόγραμμα παραγωγής (</a:t>
            </a:r>
            <a:r>
              <a:rPr lang="el-GR" sz="2800" kern="0" dirty="0" err="1">
                <a:solidFill>
                  <a:prstClr val="black"/>
                </a:solidFill>
              </a:rPr>
              <a:t>Master</a:t>
            </a:r>
            <a:r>
              <a:rPr lang="el-GR" sz="2800" kern="0" dirty="0">
                <a:solidFill>
                  <a:prstClr val="black"/>
                </a:solidFill>
              </a:rPr>
              <a:t> </a:t>
            </a:r>
            <a:r>
              <a:rPr lang="el-GR" sz="2800" kern="0" dirty="0" err="1">
                <a:solidFill>
                  <a:prstClr val="black"/>
                </a:solidFill>
              </a:rPr>
              <a:t>planning</a:t>
            </a:r>
            <a:r>
              <a:rPr lang="el-GR" sz="2800" kern="0" dirty="0" smtClean="0">
                <a:solidFill>
                  <a:prstClr val="black"/>
                </a:solidFill>
              </a:rPr>
              <a:t>)</a:t>
            </a:r>
            <a:r>
              <a:rPr lang="en-US" sz="2800" kern="0" dirty="0" smtClean="0">
                <a:solidFill>
                  <a:prstClr val="black"/>
                </a:solidFill>
              </a:rPr>
              <a:t>.</a:t>
            </a:r>
            <a:endParaRPr lang="el-GR" sz="2800" kern="0" dirty="0">
              <a:solidFill>
                <a:prstClr val="black"/>
              </a:solidFill>
            </a:endParaRPr>
          </a:p>
          <a:p>
            <a:pPr marL="228600" lvl="0" indent="-228600">
              <a:lnSpc>
                <a:spcPct val="90000"/>
              </a:lnSpc>
              <a:spcBef>
                <a:spcPts val="1000"/>
              </a:spcBef>
              <a:buFont typeface="Arial" panose="020B0604020202020204" pitchFamily="34" charset="0"/>
              <a:buChar char="•"/>
              <a:defRPr/>
            </a:pPr>
            <a:r>
              <a:rPr lang="el-GR" sz="2800" kern="0" dirty="0">
                <a:solidFill>
                  <a:prstClr val="black"/>
                </a:solidFill>
              </a:rPr>
              <a:t>Προγραμματισμός Απαιτήσεων σε Υλικά (</a:t>
            </a:r>
            <a:r>
              <a:rPr lang="el-GR" sz="2800" kern="0" dirty="0" err="1">
                <a:solidFill>
                  <a:prstClr val="black"/>
                </a:solidFill>
              </a:rPr>
              <a:t>Material</a:t>
            </a:r>
            <a:r>
              <a:rPr lang="el-GR" sz="2800" kern="0" dirty="0">
                <a:solidFill>
                  <a:prstClr val="black"/>
                </a:solidFill>
              </a:rPr>
              <a:t> </a:t>
            </a:r>
            <a:r>
              <a:rPr lang="el-GR" sz="2800" kern="0" dirty="0" err="1">
                <a:solidFill>
                  <a:prstClr val="black"/>
                </a:solidFill>
              </a:rPr>
              <a:t>Requirement</a:t>
            </a:r>
            <a:r>
              <a:rPr lang="el-GR" sz="2800" kern="0" dirty="0">
                <a:solidFill>
                  <a:prstClr val="black"/>
                </a:solidFill>
              </a:rPr>
              <a:t> </a:t>
            </a:r>
            <a:r>
              <a:rPr lang="el-GR" sz="2800" kern="0" dirty="0" err="1">
                <a:solidFill>
                  <a:prstClr val="black"/>
                </a:solidFill>
              </a:rPr>
              <a:t>Planning</a:t>
            </a:r>
            <a:r>
              <a:rPr lang="el-GR" sz="2800" kern="0" dirty="0" smtClean="0">
                <a:solidFill>
                  <a:prstClr val="black"/>
                </a:solidFill>
              </a:rPr>
              <a:t>)</a:t>
            </a:r>
            <a:r>
              <a:rPr lang="en-US" sz="2800" kern="0" dirty="0" smtClean="0">
                <a:solidFill>
                  <a:prstClr val="black"/>
                </a:solidFill>
              </a:rPr>
              <a:t>.</a:t>
            </a:r>
            <a:endParaRPr lang="el-GR" sz="2800" kern="0" dirty="0">
              <a:solidFill>
                <a:prstClr val="black"/>
              </a:solidFill>
            </a:endParaRPr>
          </a:p>
          <a:p>
            <a:pPr marL="228600" lvl="0" indent="-228600">
              <a:lnSpc>
                <a:spcPct val="90000"/>
              </a:lnSpc>
              <a:spcBef>
                <a:spcPts val="1000"/>
              </a:spcBef>
              <a:buFont typeface="Arial" panose="020B0604020202020204" pitchFamily="34" charset="0"/>
              <a:buChar char="•"/>
              <a:defRPr/>
            </a:pPr>
            <a:r>
              <a:rPr lang="el-GR" sz="2800" kern="0" dirty="0">
                <a:solidFill>
                  <a:prstClr val="black"/>
                </a:solidFill>
              </a:rPr>
              <a:t>Εντολές παραγωγής (</a:t>
            </a:r>
            <a:r>
              <a:rPr lang="el-GR" sz="2800" kern="0" dirty="0" err="1">
                <a:solidFill>
                  <a:prstClr val="black"/>
                </a:solidFill>
              </a:rPr>
              <a:t>Production</a:t>
            </a:r>
            <a:r>
              <a:rPr lang="el-GR" sz="2800" kern="0" dirty="0">
                <a:solidFill>
                  <a:prstClr val="black"/>
                </a:solidFill>
              </a:rPr>
              <a:t> </a:t>
            </a:r>
            <a:r>
              <a:rPr lang="el-GR" sz="2800" kern="0" dirty="0" err="1">
                <a:solidFill>
                  <a:prstClr val="black"/>
                </a:solidFill>
              </a:rPr>
              <a:t>orders</a:t>
            </a:r>
            <a:r>
              <a:rPr lang="el-GR" sz="2800" kern="0" dirty="0" smtClean="0">
                <a:solidFill>
                  <a:prstClr val="black"/>
                </a:solidFill>
              </a:rPr>
              <a:t>)</a:t>
            </a:r>
            <a:r>
              <a:rPr lang="en-US" sz="2800" kern="0" dirty="0" smtClean="0">
                <a:solidFill>
                  <a:prstClr val="black"/>
                </a:solidFill>
              </a:rPr>
              <a:t>.</a:t>
            </a:r>
            <a:endParaRPr lang="el-GR" sz="2800" kern="0" dirty="0">
              <a:solidFill>
                <a:prstClr val="black"/>
              </a:solidFill>
            </a:endParaRPr>
          </a:p>
          <a:p>
            <a:pPr marL="228600" lvl="0" indent="-228600">
              <a:lnSpc>
                <a:spcPct val="90000"/>
              </a:lnSpc>
              <a:spcBef>
                <a:spcPts val="1000"/>
              </a:spcBef>
              <a:buFont typeface="Arial" panose="020B0604020202020204" pitchFamily="34" charset="0"/>
              <a:buChar char="•"/>
              <a:defRPr/>
            </a:pPr>
            <a:endParaRPr lang="el-GR" sz="2800" kern="0" dirty="0">
              <a:solidFill>
                <a:prstClr val="black"/>
              </a:solidFill>
            </a:endParaRPr>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prstClr val="black"/>
                </a:solidFill>
              </a:rPr>
              <a:t>Διαχείριση Αποθήκης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16</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9609320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Διαχείριση αποθέματος</a:t>
            </a:r>
          </a:p>
        </p:txBody>
      </p:sp>
      <p:sp>
        <p:nvSpPr>
          <p:cNvPr id="4" name="Ορθογώνιο 3"/>
          <p:cNvSpPr/>
          <p:nvPr/>
        </p:nvSpPr>
        <p:spPr>
          <a:xfrm>
            <a:off x="0" y="1575554"/>
            <a:ext cx="8686800" cy="4241161"/>
          </a:xfrm>
          <a:prstGeom prst="rect">
            <a:avLst/>
          </a:prstGeom>
        </p:spPr>
        <p:txBody>
          <a:bodyPr wrap="square">
            <a:spAutoFit/>
          </a:bodyPr>
          <a:lstStyle/>
          <a:p>
            <a:pPr lvl="0">
              <a:lnSpc>
                <a:spcPct val="90000"/>
              </a:lnSpc>
              <a:spcBef>
                <a:spcPts val="1000"/>
              </a:spcBef>
              <a:defRPr/>
            </a:pPr>
            <a:r>
              <a:rPr lang="el-GR" sz="2000" b="1" u="sng" kern="0" dirty="0">
                <a:solidFill>
                  <a:prstClr val="black"/>
                </a:solidFill>
              </a:rPr>
              <a:t>Η διαχείριση αποθέματος γίνεται με τέσσερα βασικά είδη κινήσεων: </a:t>
            </a:r>
          </a:p>
          <a:p>
            <a:pPr marL="228600" lvl="0" indent="-228600">
              <a:lnSpc>
                <a:spcPct val="90000"/>
              </a:lnSpc>
              <a:spcBef>
                <a:spcPts val="1000"/>
              </a:spcBef>
              <a:buFont typeface="Arial" panose="020B0604020202020204" pitchFamily="34" charset="0"/>
              <a:buChar char="•"/>
              <a:defRPr/>
            </a:pPr>
            <a:endParaRPr lang="el-GR" sz="1600" kern="0" dirty="0">
              <a:solidFill>
                <a:prstClr val="black"/>
              </a:solidFill>
            </a:endParaRPr>
          </a:p>
          <a:p>
            <a:pPr marL="228600" lvl="0" indent="-228600">
              <a:lnSpc>
                <a:spcPct val="90000"/>
              </a:lnSpc>
              <a:spcBef>
                <a:spcPts val="1000"/>
              </a:spcBef>
              <a:buFont typeface="Arial" panose="020B0604020202020204" pitchFamily="34" charset="0"/>
              <a:buChar char="•"/>
              <a:defRPr/>
            </a:pPr>
            <a:r>
              <a:rPr lang="el-GR" sz="1600" b="1" kern="0" dirty="0">
                <a:solidFill>
                  <a:prstClr val="black"/>
                </a:solidFill>
              </a:rPr>
              <a:t>Παραλαβή αποθέματος (</a:t>
            </a:r>
            <a:r>
              <a:rPr lang="el-GR" sz="1600" b="1" kern="0" dirty="0" err="1">
                <a:solidFill>
                  <a:prstClr val="black"/>
                </a:solidFill>
              </a:rPr>
              <a:t>goods</a:t>
            </a:r>
            <a:r>
              <a:rPr lang="el-GR" sz="1600" b="1" kern="0" dirty="0">
                <a:solidFill>
                  <a:prstClr val="black"/>
                </a:solidFill>
              </a:rPr>
              <a:t> </a:t>
            </a:r>
            <a:r>
              <a:rPr lang="el-GR" sz="1600" b="1" kern="0" dirty="0" err="1">
                <a:solidFill>
                  <a:prstClr val="black"/>
                </a:solidFill>
              </a:rPr>
              <a:t>receipt</a:t>
            </a:r>
            <a:r>
              <a:rPr lang="el-GR" sz="1600" b="1" kern="0" dirty="0">
                <a:solidFill>
                  <a:prstClr val="black"/>
                </a:solidFill>
              </a:rPr>
              <a:t>).</a:t>
            </a:r>
            <a:r>
              <a:rPr lang="el-GR" sz="1600" kern="0" dirty="0">
                <a:solidFill>
                  <a:prstClr val="black"/>
                </a:solidFill>
              </a:rPr>
              <a:t> Η αποθήκη παραλαμβάνει πρώτες ύλες και προϊόντα από τους προμηθευτές, καθώς και ημιτελή και τελειωμένα προϊόντα από την παραγωγή. Η παραλαβή των αγαθών συνοδεύεται με αύξηση του διαθέσιμου αποθέματος.</a:t>
            </a:r>
          </a:p>
          <a:p>
            <a:pPr marL="228600" lvl="0" indent="-228600">
              <a:lnSpc>
                <a:spcPct val="90000"/>
              </a:lnSpc>
              <a:spcBef>
                <a:spcPts val="1000"/>
              </a:spcBef>
              <a:buFont typeface="Arial" panose="020B0604020202020204" pitchFamily="34" charset="0"/>
              <a:buChar char="•"/>
              <a:defRPr/>
            </a:pPr>
            <a:r>
              <a:rPr lang="el-GR" sz="1600" b="1" kern="0" dirty="0">
                <a:solidFill>
                  <a:prstClr val="black"/>
                </a:solidFill>
              </a:rPr>
              <a:t>Χορήγηση αποθέματος (</a:t>
            </a:r>
            <a:r>
              <a:rPr lang="el-GR" sz="1600" b="1" kern="0" dirty="0" err="1">
                <a:solidFill>
                  <a:prstClr val="black"/>
                </a:solidFill>
              </a:rPr>
              <a:t>goods</a:t>
            </a:r>
            <a:r>
              <a:rPr lang="el-GR" sz="1600" b="1" kern="0" dirty="0">
                <a:solidFill>
                  <a:prstClr val="black"/>
                </a:solidFill>
              </a:rPr>
              <a:t> </a:t>
            </a:r>
            <a:r>
              <a:rPr lang="el-GR" sz="1600" b="1" kern="0" dirty="0" err="1">
                <a:solidFill>
                  <a:prstClr val="black"/>
                </a:solidFill>
              </a:rPr>
              <a:t>issue</a:t>
            </a:r>
            <a:r>
              <a:rPr lang="el-GR" sz="1600" b="1" kern="0" dirty="0">
                <a:solidFill>
                  <a:prstClr val="black"/>
                </a:solidFill>
              </a:rPr>
              <a:t>)</a:t>
            </a:r>
            <a:r>
              <a:rPr lang="el-GR" sz="1600" kern="0" dirty="0">
                <a:solidFill>
                  <a:prstClr val="black"/>
                </a:solidFill>
              </a:rPr>
              <a:t> γίνεται για δύο βασικούς λόγους. Είτε για την ικανοποίηση μιας παραγγελίας πελάτη οπότε χορηγούμε τελειωμένα προϊόντα, είτε για την εκτέλεση μιας εντολής παραγωγής οπότε χορηγούμε πρώτες ύλες ή ημιτελή προϊόντα. Η χορήγηση αγαθών συνοδεύεται με μείωση του διαθέσιμου αποθέματος.</a:t>
            </a:r>
          </a:p>
          <a:p>
            <a:pPr marL="228600" lvl="0" indent="-228600">
              <a:lnSpc>
                <a:spcPct val="90000"/>
              </a:lnSpc>
              <a:spcBef>
                <a:spcPts val="1000"/>
              </a:spcBef>
              <a:buFont typeface="Arial" panose="020B0604020202020204" pitchFamily="34" charset="0"/>
              <a:buChar char="•"/>
              <a:defRPr/>
            </a:pPr>
            <a:r>
              <a:rPr lang="el-GR" sz="1600" b="1" kern="0" dirty="0">
                <a:solidFill>
                  <a:prstClr val="black"/>
                </a:solidFill>
              </a:rPr>
              <a:t>Μεταφορά αποθεμάτων (</a:t>
            </a:r>
            <a:r>
              <a:rPr lang="el-GR" sz="1600" b="1" kern="0" dirty="0" err="1">
                <a:solidFill>
                  <a:prstClr val="black"/>
                </a:solidFill>
              </a:rPr>
              <a:t>stock</a:t>
            </a:r>
            <a:r>
              <a:rPr lang="el-GR" sz="1600" b="1" kern="0" dirty="0">
                <a:solidFill>
                  <a:prstClr val="black"/>
                </a:solidFill>
              </a:rPr>
              <a:t> </a:t>
            </a:r>
            <a:r>
              <a:rPr lang="el-GR" sz="1600" b="1" kern="0" dirty="0" err="1">
                <a:solidFill>
                  <a:prstClr val="black"/>
                </a:solidFill>
              </a:rPr>
              <a:t>transfer</a:t>
            </a:r>
            <a:r>
              <a:rPr lang="el-GR" sz="1600" b="1" kern="0" dirty="0">
                <a:solidFill>
                  <a:prstClr val="black"/>
                </a:solidFill>
              </a:rPr>
              <a:t>) </a:t>
            </a:r>
            <a:r>
              <a:rPr lang="el-GR" sz="1600" kern="0" dirty="0">
                <a:solidFill>
                  <a:prstClr val="black"/>
                </a:solidFill>
              </a:rPr>
              <a:t>που αναφέρεται στη μετακίνηση αποθέματος από ένα σημείο της επιχείρησης σε ένα </a:t>
            </a:r>
            <a:r>
              <a:rPr lang="el-GR" sz="1600" kern="0" dirty="0" smtClean="0">
                <a:solidFill>
                  <a:prstClr val="black"/>
                </a:solidFill>
              </a:rPr>
              <a:t>άλλο</a:t>
            </a:r>
            <a:r>
              <a:rPr lang="en-US" sz="1600" kern="0" dirty="0" smtClean="0">
                <a:solidFill>
                  <a:prstClr val="black"/>
                </a:solidFill>
              </a:rPr>
              <a:t>.</a:t>
            </a:r>
            <a:endParaRPr lang="el-GR" sz="1600" kern="0" dirty="0">
              <a:solidFill>
                <a:prstClr val="black"/>
              </a:solidFill>
            </a:endParaRPr>
          </a:p>
          <a:p>
            <a:pPr marL="228600" lvl="0" indent="-228600">
              <a:lnSpc>
                <a:spcPct val="90000"/>
              </a:lnSpc>
              <a:spcBef>
                <a:spcPts val="1000"/>
              </a:spcBef>
              <a:buFont typeface="Arial" panose="020B0604020202020204" pitchFamily="34" charset="0"/>
              <a:buChar char="•"/>
              <a:defRPr/>
            </a:pPr>
            <a:r>
              <a:rPr lang="el-GR" sz="1600" b="1" kern="0" dirty="0">
                <a:solidFill>
                  <a:prstClr val="black"/>
                </a:solidFill>
              </a:rPr>
              <a:t>Καταχώρηση μεταφοράς (</a:t>
            </a:r>
            <a:r>
              <a:rPr lang="el-GR" sz="1600" b="1" kern="0" dirty="0" err="1">
                <a:solidFill>
                  <a:prstClr val="black"/>
                </a:solidFill>
              </a:rPr>
              <a:t>transfer</a:t>
            </a:r>
            <a:r>
              <a:rPr lang="el-GR" sz="1600" b="1" kern="0" dirty="0">
                <a:solidFill>
                  <a:prstClr val="black"/>
                </a:solidFill>
              </a:rPr>
              <a:t> </a:t>
            </a:r>
            <a:r>
              <a:rPr lang="el-GR" sz="1600" b="1" kern="0" dirty="0" err="1">
                <a:solidFill>
                  <a:prstClr val="black"/>
                </a:solidFill>
              </a:rPr>
              <a:t>posting</a:t>
            </a:r>
            <a:r>
              <a:rPr lang="el-GR" sz="1600" b="1" kern="0" dirty="0">
                <a:solidFill>
                  <a:prstClr val="black"/>
                </a:solidFill>
              </a:rPr>
              <a:t>)</a:t>
            </a:r>
            <a:r>
              <a:rPr lang="el-GR" sz="1600" kern="0" dirty="0">
                <a:solidFill>
                  <a:prstClr val="black"/>
                </a:solidFill>
              </a:rPr>
              <a:t> που αφορά την αλλαγή της κατάστασης του υλικού π.χ. από ελεύθερο σε δεσμευμένο. Η καταχώρηση μεταφοράς δεν αφορά απαραίτητα φυσική μετακίνηση του υλικού.</a:t>
            </a:r>
          </a:p>
          <a:p>
            <a:pPr marL="228600" lvl="0" indent="-228600">
              <a:lnSpc>
                <a:spcPct val="90000"/>
              </a:lnSpc>
              <a:spcBef>
                <a:spcPts val="1000"/>
              </a:spcBef>
              <a:buFont typeface="Arial" panose="020B0604020202020204" pitchFamily="34" charset="0"/>
              <a:buChar char="•"/>
              <a:defRPr/>
            </a:pPr>
            <a:endParaRPr lang="el-GR" sz="1600" kern="0" dirty="0">
              <a:solidFill>
                <a:prstClr val="black"/>
              </a:solidFill>
            </a:endParaRPr>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prstClr val="black"/>
                </a:solidFill>
              </a:rPr>
              <a:t>Διαχείριση Αποθήκης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17</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0279739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Λογική εικόνα διαχείρισης αποθεμάτων</a:t>
            </a:r>
          </a:p>
        </p:txBody>
      </p:sp>
      <p:pic>
        <p:nvPicPr>
          <p:cNvPr id="4" name="Εικόνα 3" descr="[DECORATIVE]"/>
          <p:cNvPicPr>
            <a:picLocks noChangeAspect="1"/>
          </p:cNvPicPr>
          <p:nvPr/>
        </p:nvPicPr>
        <p:blipFill>
          <a:blip r:embed="rId3"/>
          <a:stretch>
            <a:fillRect/>
          </a:stretch>
        </p:blipFill>
        <p:spPr>
          <a:xfrm>
            <a:off x="1081737" y="1417638"/>
            <a:ext cx="6980525" cy="4645555"/>
          </a:xfrm>
          <a:prstGeom prst="rect">
            <a:avLst/>
          </a:prstGeom>
        </p:spPr>
      </p:pic>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prstClr val="black"/>
                </a:solidFill>
              </a:rPr>
              <a:t>Διαχείριση Αποθήκης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18</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4126821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Παραστατικά</a:t>
            </a:r>
          </a:p>
        </p:txBody>
      </p:sp>
      <p:sp>
        <p:nvSpPr>
          <p:cNvPr id="6" name="Content Placeholder 2"/>
          <p:cNvSpPr>
            <a:spLocks noGrp="1"/>
          </p:cNvSpPr>
          <p:nvPr>
            <p:ph sz="half" idx="1"/>
          </p:nvPr>
        </p:nvSpPr>
        <p:spPr>
          <a:xfrm>
            <a:off x="152400" y="1746250"/>
            <a:ext cx="5181600" cy="4351338"/>
          </a:xfrm>
        </p:spPr>
        <p:txBody>
          <a:bodyPr>
            <a:normAutofit/>
          </a:bodyPr>
          <a:lstStyle/>
          <a:p>
            <a:r>
              <a:rPr lang="el-GR" sz="2000" b="1" dirty="0" smtClean="0"/>
              <a:t>Παραλαβή αποθέματος</a:t>
            </a:r>
          </a:p>
          <a:p>
            <a:pPr lvl="1"/>
            <a:r>
              <a:rPr lang="el-GR" sz="1800" dirty="0"/>
              <a:t>Εντολές αγοράς παραλαβής </a:t>
            </a:r>
            <a:r>
              <a:rPr lang="el-GR" sz="1800" dirty="0" smtClean="0"/>
              <a:t>αγαθών</a:t>
            </a:r>
            <a:r>
              <a:rPr lang="en-US" sz="1800" dirty="0" smtClean="0"/>
              <a:t>.</a:t>
            </a:r>
            <a:endParaRPr lang="el-GR" sz="1800" dirty="0"/>
          </a:p>
          <a:p>
            <a:pPr lvl="1"/>
            <a:r>
              <a:rPr lang="el-GR" sz="1800" dirty="0"/>
              <a:t>Πιστωτικό σημείωμα (εισπρακτέοι λογαριασμοί</a:t>
            </a:r>
            <a:r>
              <a:rPr lang="el-GR" sz="1800" dirty="0" smtClean="0"/>
              <a:t>)</a:t>
            </a:r>
            <a:r>
              <a:rPr lang="en-US" sz="1800" dirty="0" smtClean="0"/>
              <a:t>.</a:t>
            </a:r>
            <a:endParaRPr lang="el-GR" sz="1800" dirty="0"/>
          </a:p>
          <a:p>
            <a:pPr lvl="1"/>
            <a:r>
              <a:rPr lang="el-GR" sz="1800" dirty="0"/>
              <a:t>Τιμολόγια (πληρωτέοι λογαριασμοί</a:t>
            </a:r>
            <a:r>
              <a:rPr lang="el-GR" sz="1800" dirty="0" smtClean="0"/>
              <a:t>)</a:t>
            </a:r>
            <a:r>
              <a:rPr lang="en-US" sz="1800" dirty="0" smtClean="0"/>
              <a:t>.</a:t>
            </a:r>
            <a:endParaRPr lang="el-GR" sz="1800" dirty="0"/>
          </a:p>
          <a:p>
            <a:pPr lvl="1"/>
            <a:r>
              <a:rPr lang="el-GR" sz="1800" dirty="0"/>
              <a:t>Παραλαβή </a:t>
            </a:r>
            <a:r>
              <a:rPr lang="el-GR" sz="1800" dirty="0" smtClean="0"/>
              <a:t>αγαθών</a:t>
            </a:r>
            <a:r>
              <a:rPr lang="en-US" sz="1800" dirty="0" smtClean="0"/>
              <a:t>.</a:t>
            </a:r>
            <a:endParaRPr lang="el-GR" sz="1800" dirty="0"/>
          </a:p>
          <a:p>
            <a:pPr lvl="1"/>
            <a:r>
              <a:rPr lang="el-GR" sz="1800" dirty="0"/>
              <a:t>Παραλαβές από </a:t>
            </a:r>
            <a:r>
              <a:rPr lang="el-GR" sz="1800" dirty="0" smtClean="0"/>
              <a:t>παραγωγή</a:t>
            </a:r>
            <a:r>
              <a:rPr lang="en-US" sz="1800" dirty="0"/>
              <a:t>.</a:t>
            </a:r>
            <a:endParaRPr lang="el-GR" sz="1800" dirty="0"/>
          </a:p>
        </p:txBody>
      </p:sp>
      <p:sp>
        <p:nvSpPr>
          <p:cNvPr id="8" name="Content Placeholder 3"/>
          <p:cNvSpPr txBox="1">
            <a:spLocks/>
          </p:cNvSpPr>
          <p:nvPr/>
        </p:nvSpPr>
        <p:spPr>
          <a:xfrm>
            <a:off x="4419600" y="1724025"/>
            <a:ext cx="5181600" cy="435133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l-GR" sz="2000" b="1" dirty="0" smtClean="0"/>
              <a:t>Χορήγηση αποθέματος</a:t>
            </a:r>
          </a:p>
          <a:p>
            <a:pPr lvl="1"/>
            <a:r>
              <a:rPr lang="el-GR" sz="1800" dirty="0" smtClean="0"/>
              <a:t>Επιστροφές αγαθών</a:t>
            </a:r>
            <a:r>
              <a:rPr lang="en-US" sz="1800" dirty="0" smtClean="0"/>
              <a:t>.</a:t>
            </a:r>
            <a:endParaRPr lang="el-GR" sz="1800" dirty="0" smtClean="0"/>
          </a:p>
          <a:p>
            <a:pPr lvl="1"/>
            <a:r>
              <a:rPr lang="el-GR" sz="1800" dirty="0" smtClean="0"/>
              <a:t>Πιστωτικό σημείωμα (πληρωτέοι λογαριασμοί)</a:t>
            </a:r>
            <a:r>
              <a:rPr lang="en-US" sz="1800" dirty="0" smtClean="0"/>
              <a:t>.</a:t>
            </a:r>
            <a:endParaRPr lang="el-GR" sz="1800" dirty="0" smtClean="0"/>
          </a:p>
          <a:p>
            <a:pPr lvl="1"/>
            <a:r>
              <a:rPr lang="el-GR" sz="1800" dirty="0" smtClean="0"/>
              <a:t>Τιμολόγια (εισπρακτέοι λογαριασμοί)</a:t>
            </a:r>
            <a:r>
              <a:rPr lang="en-US" sz="1800" dirty="0" smtClean="0"/>
              <a:t>.</a:t>
            </a:r>
            <a:endParaRPr lang="el-GR" sz="1800" dirty="0" smtClean="0"/>
          </a:p>
          <a:p>
            <a:pPr lvl="1"/>
            <a:r>
              <a:rPr lang="el-GR" sz="1800" dirty="0" smtClean="0"/>
              <a:t>Παραδόσεις</a:t>
            </a:r>
            <a:r>
              <a:rPr lang="en-US" sz="1800" dirty="0" smtClean="0"/>
              <a:t>.</a:t>
            </a:r>
            <a:endParaRPr lang="el-GR" sz="1800" dirty="0" smtClean="0"/>
          </a:p>
          <a:p>
            <a:pPr lvl="1"/>
            <a:r>
              <a:rPr lang="el-GR" sz="1800" dirty="0" smtClean="0"/>
              <a:t>Επιστροφές</a:t>
            </a:r>
            <a:r>
              <a:rPr lang="en-US" sz="1800" dirty="0" smtClean="0"/>
              <a:t>.</a:t>
            </a:r>
            <a:endParaRPr lang="el-GR" sz="1800" dirty="0" smtClean="0"/>
          </a:p>
          <a:p>
            <a:pPr lvl="1"/>
            <a:r>
              <a:rPr lang="el-GR" sz="1800" dirty="0" smtClean="0"/>
              <a:t>Χορήγηση αγαθών</a:t>
            </a:r>
            <a:r>
              <a:rPr lang="en-US" sz="1800" dirty="0" smtClean="0"/>
              <a:t>.</a:t>
            </a:r>
            <a:endParaRPr lang="el-GR" sz="1800" dirty="0" smtClean="0"/>
          </a:p>
          <a:p>
            <a:pPr lvl="1"/>
            <a:r>
              <a:rPr lang="el-GR" sz="1800" dirty="0" smtClean="0"/>
              <a:t>Κινήσεις αποθεμάτων</a:t>
            </a:r>
            <a:r>
              <a:rPr lang="en-US" sz="1800" dirty="0" smtClean="0"/>
              <a:t>.</a:t>
            </a:r>
            <a:endParaRPr lang="el-GR" sz="1800" dirty="0" smtClean="0"/>
          </a:p>
          <a:p>
            <a:pPr lvl="1"/>
            <a:r>
              <a:rPr lang="el-GR" sz="1800" dirty="0" smtClean="0"/>
              <a:t>Χορήγηση για</a:t>
            </a:r>
            <a:r>
              <a:rPr lang="en-US" sz="1800" dirty="0" smtClean="0"/>
              <a:t> παραγωγή.</a:t>
            </a:r>
            <a:endParaRPr lang="el-GR" sz="1800" dirty="0"/>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prstClr val="black"/>
                </a:solidFill>
              </a:rPr>
              <a:t>Διαχείριση Αποθήκης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19</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6067827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latin typeface="Calibri" panose="020F0502020204030204" pitchFamily="34" charset="0"/>
              </a:rPr>
              <a:t>Χρηματοδότηση</a:t>
            </a:r>
            <a:r>
              <a:rPr lang="el-GR" b="1" dirty="0" smtClean="0"/>
              <a:t> </a:t>
            </a:r>
          </a:p>
        </p:txBody>
      </p:sp>
      <p:sp>
        <p:nvSpPr>
          <p:cNvPr id="4099" name="Θέση περιεχομένου 1"/>
          <p:cNvSpPr>
            <a:spLocks noGrp="1"/>
          </p:cNvSpPr>
          <p:nvPr>
            <p:ph idx="1"/>
          </p:nvPr>
        </p:nvSpPr>
        <p:spPr/>
        <p:txBody>
          <a:bodyPr>
            <a:normAutofit/>
          </a:bodyPr>
          <a:lstStyle/>
          <a:p>
            <a:pPr eaLnBrk="1" hangingPunct="1">
              <a:spcBef>
                <a:spcPts val="0"/>
              </a:spcBef>
              <a:spcAft>
                <a:spcPts val="600"/>
              </a:spcAft>
            </a:pPr>
            <a:r>
              <a:rPr lang="el-GR" sz="2000" dirty="0" smtClean="0">
                <a:latin typeface="Calibri" panose="020F0502020204030204" pitchFamily="34" charset="0"/>
              </a:rPr>
              <a:t>Το παρόν εκπαιδευτικό υλικό έχει </a:t>
            </a:r>
            <a:r>
              <a:rPr lang="el-GR" sz="2000" smtClean="0">
                <a:latin typeface="Calibri" panose="020F0502020204030204" pitchFamily="34" charset="0"/>
              </a:rPr>
              <a:t>αναπτυχθεί στο πλαίσιο </a:t>
            </a:r>
            <a:r>
              <a:rPr lang="el-GR" sz="2000" dirty="0" smtClean="0">
                <a:latin typeface="Calibri" panose="020F0502020204030204" pitchFamily="34" charset="0"/>
              </a:rPr>
              <a:t>του εκπαιδευτικού έργου του διδάσκοντα</a:t>
            </a:r>
            <a:r>
              <a:rPr lang="en-US" sz="2000" dirty="0" smtClean="0">
                <a:latin typeface="Calibri" panose="020F0502020204030204" pitchFamily="34" charset="0"/>
              </a:rPr>
              <a:t>.</a:t>
            </a:r>
            <a:r>
              <a:rPr lang="el-GR" sz="2000" dirty="0" smtClean="0">
                <a:latin typeface="Calibri" panose="020F0502020204030204" pitchFamily="34" charset="0"/>
              </a:rPr>
              <a:t> </a:t>
            </a:r>
            <a:endParaRPr lang="en-US" sz="2000" dirty="0" smtClean="0">
              <a:latin typeface="Calibri" panose="020F0502020204030204" pitchFamily="34" charset="0"/>
            </a:endParaRPr>
          </a:p>
          <a:p>
            <a:pPr lvl="0">
              <a:spcBef>
                <a:spcPts val="0"/>
              </a:spcBef>
              <a:spcAft>
                <a:spcPts val="600"/>
              </a:spcAft>
            </a:pPr>
            <a:r>
              <a:rPr lang="el-GR" sz="2000" dirty="0">
                <a:solidFill>
                  <a:prstClr val="black"/>
                </a:solidFill>
                <a:latin typeface="Calibri" panose="020F0502020204030204" pitchFamily="34" charset="0"/>
              </a:rPr>
              <a:t>Το έργο «</a:t>
            </a:r>
            <a:r>
              <a:rPr lang="el-GR" sz="2000" b="1" dirty="0">
                <a:solidFill>
                  <a:prstClr val="black"/>
                </a:solidFill>
                <a:latin typeface="Calibri" panose="020F0502020204030204" pitchFamily="34" charset="0"/>
              </a:rPr>
              <a:t>Ανοικτά Ακαδημαϊκά Μαθήματα στο </a:t>
            </a:r>
            <a:r>
              <a:rPr lang="el-GR" sz="2000" b="1" dirty="0" smtClean="0">
                <a:solidFill>
                  <a:prstClr val="black"/>
                </a:solidFill>
                <a:latin typeface="Calibri" panose="020F0502020204030204" pitchFamily="34" charset="0"/>
              </a:rPr>
              <a:t>Τ.Ε.Ι. </a:t>
            </a:r>
            <a:r>
              <a:rPr lang="el-GR" sz="2000" b="1" dirty="0">
                <a:solidFill>
                  <a:prstClr val="black"/>
                </a:solidFill>
                <a:latin typeface="Calibri" panose="020F0502020204030204" pitchFamily="34" charset="0"/>
              </a:rPr>
              <a:t>Θεσσαλίας</a:t>
            </a:r>
            <a:r>
              <a:rPr lang="el-GR" sz="2000" dirty="0">
                <a:solidFill>
                  <a:prstClr val="black"/>
                </a:solidFill>
                <a:latin typeface="Calibri" panose="020F0502020204030204" pitchFamily="34" charset="0"/>
              </a:rPr>
              <a:t>» έχει χρηματοδοτήσει μόνο τη αναδιαμόρφωση του εκπαιδευτικού υλικού</a:t>
            </a:r>
            <a:r>
              <a:rPr lang="el-GR" sz="2000" dirty="0" smtClean="0">
                <a:solidFill>
                  <a:prstClr val="black"/>
                </a:solidFill>
                <a:latin typeface="Calibri" panose="020F0502020204030204" pitchFamily="34" charset="0"/>
              </a:rPr>
              <a:t>.</a:t>
            </a:r>
            <a:endParaRPr lang="el-GR" sz="2000" dirty="0" smtClean="0">
              <a:latin typeface="Calibri" panose="020F0502020204030204" pitchFamily="34" charset="0"/>
            </a:endParaRPr>
          </a:p>
          <a:p>
            <a:pPr eaLnBrk="1" hangingPunct="1">
              <a:spcBef>
                <a:spcPts val="0"/>
              </a:spcBef>
            </a:pPr>
            <a:r>
              <a:rPr lang="el-GR" sz="2000" dirty="0" smtClean="0">
                <a:latin typeface="Calibri" panose="020F0502020204030204" pitchFamily="34" charset="0"/>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r>
              <a:rPr lang="en-US" sz="2000" dirty="0" smtClean="0">
                <a:latin typeface="Calibri" panose="020F0502020204030204" pitchFamily="34" charset="0"/>
              </a:rPr>
              <a:t>. </a:t>
            </a:r>
            <a:endParaRPr lang="el-GR" sz="2000" dirty="0" smtClean="0">
              <a:latin typeface="Calibri" panose="020F0502020204030204" pitchFamily="34" charset="0"/>
            </a:endParaRP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2</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25734755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Συνολική εικόνα αποθέματος στο σύστημα SAP</a:t>
            </a:r>
          </a:p>
        </p:txBody>
      </p:sp>
      <p:pic>
        <p:nvPicPr>
          <p:cNvPr id="3" name="Εικόνα 2" descr="[DECORATIVE]"/>
          <p:cNvPicPr>
            <a:picLocks noChangeAspect="1"/>
          </p:cNvPicPr>
          <p:nvPr/>
        </p:nvPicPr>
        <p:blipFill>
          <a:blip r:embed="rId3"/>
          <a:stretch>
            <a:fillRect/>
          </a:stretch>
        </p:blipFill>
        <p:spPr>
          <a:xfrm>
            <a:off x="914400" y="1526497"/>
            <a:ext cx="6767147" cy="4663844"/>
          </a:xfrm>
          <a:prstGeom prst="rect">
            <a:avLst/>
          </a:prstGeom>
        </p:spPr>
      </p:pic>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prstClr val="black"/>
                </a:solidFill>
              </a:rPr>
              <a:t>Διαχείριση Αποθήκης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20</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0870120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Η δομή της αποθήκης</a:t>
            </a:r>
          </a:p>
        </p:txBody>
      </p:sp>
      <p:pic>
        <p:nvPicPr>
          <p:cNvPr id="4" name="Εικόνα 3" descr="[DECORATIVE]"/>
          <p:cNvPicPr>
            <a:picLocks noChangeAspect="1"/>
          </p:cNvPicPr>
          <p:nvPr/>
        </p:nvPicPr>
        <p:blipFill>
          <a:blip r:embed="rId3"/>
          <a:stretch>
            <a:fillRect/>
          </a:stretch>
        </p:blipFill>
        <p:spPr>
          <a:xfrm>
            <a:off x="1066800" y="1436688"/>
            <a:ext cx="6852498" cy="4560203"/>
          </a:xfrm>
          <a:prstGeom prst="rect">
            <a:avLst/>
          </a:prstGeom>
        </p:spPr>
      </p:pic>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prstClr val="black"/>
                </a:solidFill>
              </a:rPr>
              <a:t>Διαχείριση Αποθήκης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21</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1919832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Η διάταξη της αποθήκης</a:t>
            </a:r>
          </a:p>
        </p:txBody>
      </p:sp>
      <p:sp>
        <p:nvSpPr>
          <p:cNvPr id="3" name="Ορθογώνιο 2"/>
          <p:cNvSpPr/>
          <p:nvPr/>
        </p:nvSpPr>
        <p:spPr>
          <a:xfrm>
            <a:off x="533400" y="1417638"/>
            <a:ext cx="8153400" cy="4483279"/>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defRPr/>
            </a:pPr>
            <a:r>
              <a:rPr lang="el-GR" sz="2000" kern="0" dirty="0">
                <a:solidFill>
                  <a:prstClr val="black"/>
                </a:solidFill>
              </a:rPr>
              <a:t>Βάσει του </a:t>
            </a:r>
            <a:r>
              <a:rPr lang="el-GR" sz="2000" kern="0" dirty="0" err="1">
                <a:solidFill>
                  <a:prstClr val="black"/>
                </a:solidFill>
              </a:rPr>
              <a:t>μοναδιαίου</a:t>
            </a:r>
            <a:r>
              <a:rPr lang="el-GR" sz="2000" kern="0" dirty="0">
                <a:solidFill>
                  <a:prstClr val="black"/>
                </a:solidFill>
              </a:rPr>
              <a:t> φορτίου που χρησιμοποιεί η επιχείρηση (παλέτες, χαρτοκιβώτια, κ.λπ.).</a:t>
            </a:r>
          </a:p>
          <a:p>
            <a:pPr marL="228600" lvl="0" indent="-228600">
              <a:lnSpc>
                <a:spcPct val="90000"/>
              </a:lnSpc>
              <a:spcBef>
                <a:spcPts val="1000"/>
              </a:spcBef>
              <a:buFont typeface="Arial" panose="020B0604020202020204" pitchFamily="34" charset="0"/>
              <a:buChar char="•"/>
              <a:defRPr/>
            </a:pPr>
            <a:r>
              <a:rPr lang="el-GR" sz="2000" kern="0" dirty="0">
                <a:solidFill>
                  <a:prstClr val="black"/>
                </a:solidFill>
              </a:rPr>
              <a:t>Βάσει του κωδικού του του προϊόντος (προμηθευτή ή εταιρείας). </a:t>
            </a:r>
          </a:p>
          <a:p>
            <a:pPr marL="228600" lvl="0" indent="-228600">
              <a:lnSpc>
                <a:spcPct val="90000"/>
              </a:lnSpc>
              <a:spcBef>
                <a:spcPts val="1000"/>
              </a:spcBef>
              <a:buFont typeface="Arial" panose="020B0604020202020204" pitchFamily="34" charset="0"/>
              <a:buChar char="•"/>
              <a:defRPr/>
            </a:pPr>
            <a:r>
              <a:rPr lang="el-GR" sz="2000" kern="0" dirty="0">
                <a:solidFill>
                  <a:prstClr val="black"/>
                </a:solidFill>
              </a:rPr>
              <a:t>Βάσει της κίνησης του προϊόντος. Για παράδειγμα, επιλέγονται τα ταχυκίνητα και τοποθετούνται κοντά στο χώρο εξυπηρέτησης των παραγγελιών. </a:t>
            </a:r>
          </a:p>
          <a:p>
            <a:pPr marL="228600" lvl="0" indent="-228600">
              <a:lnSpc>
                <a:spcPct val="90000"/>
              </a:lnSpc>
              <a:spcBef>
                <a:spcPts val="1000"/>
              </a:spcBef>
              <a:buFont typeface="Arial" panose="020B0604020202020204" pitchFamily="34" charset="0"/>
              <a:buChar char="•"/>
              <a:defRPr/>
            </a:pPr>
            <a:r>
              <a:rPr lang="el-GR" sz="2000" kern="0" dirty="0">
                <a:solidFill>
                  <a:prstClr val="black"/>
                </a:solidFill>
              </a:rPr>
              <a:t>Βάσει της κατηγορίας προϊόντος Η </a:t>
            </a:r>
            <a:r>
              <a:rPr lang="el-GR" sz="2000" kern="0" dirty="0" err="1">
                <a:solidFill>
                  <a:prstClr val="black"/>
                </a:solidFill>
              </a:rPr>
              <a:t>κατηγοροποίηση</a:t>
            </a:r>
            <a:r>
              <a:rPr lang="el-GR" sz="2000" kern="0" dirty="0">
                <a:solidFill>
                  <a:prstClr val="black"/>
                </a:solidFill>
              </a:rPr>
              <a:t> μπορεί να γίνει με κριτήριο τις διαστάσεις, το βάρος, προϊόντα που απαιτούν ίδιες συνθήκες ψύξης, ασφάλεια (τοξικά, εύφλεκτα). </a:t>
            </a:r>
          </a:p>
          <a:p>
            <a:pPr marL="228600" lvl="0" indent="-228600">
              <a:lnSpc>
                <a:spcPct val="90000"/>
              </a:lnSpc>
              <a:spcBef>
                <a:spcPts val="1000"/>
              </a:spcBef>
              <a:buFont typeface="Arial" panose="020B0604020202020204" pitchFamily="34" charset="0"/>
              <a:buChar char="•"/>
              <a:defRPr/>
            </a:pPr>
            <a:r>
              <a:rPr lang="el-GR" sz="2000" kern="0" dirty="0">
                <a:solidFill>
                  <a:prstClr val="black"/>
                </a:solidFill>
              </a:rPr>
              <a:t>Βάσει της ροής κυκλοφορίας, δηλαδή στην περίπτωση εφαρμογής της φιλοσοφίας FIFO (First-In-First-</a:t>
            </a:r>
            <a:r>
              <a:rPr lang="el-GR" sz="2000" kern="0" dirty="0" err="1">
                <a:solidFill>
                  <a:prstClr val="black"/>
                </a:solidFill>
              </a:rPr>
              <a:t>Out</a:t>
            </a:r>
            <a:r>
              <a:rPr lang="el-GR" sz="2000" kern="0" dirty="0">
                <a:solidFill>
                  <a:prstClr val="black"/>
                </a:solidFill>
              </a:rPr>
              <a:t>) απαιτείται πρόσβαση σε όλες τις θέσεις και εξασφάλιση εξαγωγής αυτών που λήγουν, ενώ στην περίπτωση της LIFO (</a:t>
            </a:r>
            <a:r>
              <a:rPr lang="el-GR" sz="2000" kern="0" dirty="0" err="1">
                <a:solidFill>
                  <a:prstClr val="black"/>
                </a:solidFill>
              </a:rPr>
              <a:t>Last</a:t>
            </a:r>
            <a:r>
              <a:rPr lang="el-GR" sz="2000" kern="0" dirty="0">
                <a:solidFill>
                  <a:prstClr val="black"/>
                </a:solidFill>
              </a:rPr>
              <a:t>-In-First-</a:t>
            </a:r>
            <a:r>
              <a:rPr lang="el-GR" sz="2000" kern="0" dirty="0" err="1">
                <a:solidFill>
                  <a:prstClr val="black"/>
                </a:solidFill>
              </a:rPr>
              <a:t>Out</a:t>
            </a:r>
            <a:r>
              <a:rPr lang="el-GR" sz="2000" kern="0" dirty="0">
                <a:solidFill>
                  <a:prstClr val="black"/>
                </a:solidFill>
              </a:rPr>
              <a:t>) υπάρχει απαίτηση για μικρότερους χώρους και περισσότερα επίπεδα βάθους.</a:t>
            </a:r>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prstClr val="black"/>
                </a:solidFill>
              </a:rPr>
              <a:t>Διαχείριση Αποθήκης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22</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41513193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Σχηματική διάταξη αποθήκης</a:t>
            </a:r>
          </a:p>
        </p:txBody>
      </p:sp>
      <p:pic>
        <p:nvPicPr>
          <p:cNvPr id="3" name="Εικόνα 2" descr="[DECORATIVE]"/>
          <p:cNvPicPr>
            <a:picLocks noChangeAspect="1"/>
          </p:cNvPicPr>
          <p:nvPr/>
        </p:nvPicPr>
        <p:blipFill>
          <a:blip r:embed="rId3"/>
          <a:stretch>
            <a:fillRect/>
          </a:stretch>
        </p:blipFill>
        <p:spPr>
          <a:xfrm>
            <a:off x="1676400" y="1417638"/>
            <a:ext cx="5383235" cy="4791871"/>
          </a:xfrm>
          <a:prstGeom prst="rect">
            <a:avLst/>
          </a:prstGeom>
        </p:spPr>
      </p:pic>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prstClr val="black"/>
                </a:solidFill>
              </a:rPr>
              <a:t>Διαχείριση Αποθήκης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23</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6939109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Βασικές λειτουργίες ενός συστήματος αποθήκης </a:t>
            </a:r>
            <a:r>
              <a:rPr lang="el-GR" b="1" dirty="0" smtClean="0"/>
              <a:t> </a:t>
            </a:r>
            <a:r>
              <a:rPr lang="el-GR" b="1" dirty="0"/>
              <a:t>1</a:t>
            </a:r>
          </a:p>
        </p:txBody>
      </p:sp>
      <p:sp>
        <p:nvSpPr>
          <p:cNvPr id="4" name="Ορθογώνιο 3"/>
          <p:cNvSpPr/>
          <p:nvPr/>
        </p:nvSpPr>
        <p:spPr>
          <a:xfrm>
            <a:off x="266700" y="1981200"/>
            <a:ext cx="8610600" cy="3077766"/>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l-GR" sz="2000" b="1" kern="0" dirty="0">
                <a:solidFill>
                  <a:prstClr val="black"/>
                </a:solidFill>
              </a:rPr>
              <a:t>Διαχείριση πολύπλοκων δομών αποθήκης, καθώς και πολλαπλών λειτουργιών, όπως:</a:t>
            </a:r>
          </a:p>
          <a:p>
            <a:pPr marL="742950" lvl="1" indent="-285750">
              <a:lnSpc>
                <a:spcPct val="90000"/>
              </a:lnSpc>
              <a:spcBef>
                <a:spcPts val="1000"/>
              </a:spcBef>
              <a:buFont typeface="Courier New" panose="02070309020205020404" pitchFamily="49" charset="0"/>
              <a:buChar char="o"/>
            </a:pPr>
            <a:r>
              <a:rPr lang="el-GR" sz="2000" kern="0" dirty="0" smtClean="0">
                <a:solidFill>
                  <a:prstClr val="black"/>
                </a:solidFill>
              </a:rPr>
              <a:t>Αυτοματοποιημένες </a:t>
            </a:r>
            <a:r>
              <a:rPr lang="el-GR" sz="2000" kern="0" dirty="0">
                <a:solidFill>
                  <a:prstClr val="black"/>
                </a:solidFill>
              </a:rPr>
              <a:t>αποθήκες.</a:t>
            </a:r>
          </a:p>
          <a:p>
            <a:pPr marL="742950" lvl="1" indent="-285750">
              <a:lnSpc>
                <a:spcPct val="90000"/>
              </a:lnSpc>
              <a:spcBef>
                <a:spcPts val="1000"/>
              </a:spcBef>
              <a:buFont typeface="Courier New" panose="02070309020205020404" pitchFamily="49" charset="0"/>
              <a:buChar char="o"/>
            </a:pPr>
            <a:r>
              <a:rPr lang="el-GR" sz="2000" kern="0" dirty="0" err="1">
                <a:solidFill>
                  <a:prstClr val="black"/>
                </a:solidFill>
              </a:rPr>
              <a:t>Παραμετροποιημένος</a:t>
            </a:r>
            <a:r>
              <a:rPr lang="el-GR" sz="2000" kern="0" dirty="0">
                <a:solidFill>
                  <a:prstClr val="black"/>
                </a:solidFill>
              </a:rPr>
              <a:t> σχεδιασμός αποθηκευτικών περιοχών. </a:t>
            </a:r>
          </a:p>
          <a:p>
            <a:pPr marL="742950" lvl="1" indent="-285750">
              <a:lnSpc>
                <a:spcPct val="90000"/>
              </a:lnSpc>
              <a:spcBef>
                <a:spcPts val="1000"/>
              </a:spcBef>
              <a:buFont typeface="Courier New" panose="02070309020205020404" pitchFamily="49" charset="0"/>
              <a:buChar char="o"/>
            </a:pPr>
            <a:r>
              <a:rPr lang="el-GR" sz="2000" kern="0" dirty="0" smtClean="0">
                <a:solidFill>
                  <a:prstClr val="black"/>
                </a:solidFill>
              </a:rPr>
              <a:t>Αποθήκευση </a:t>
            </a:r>
            <a:r>
              <a:rPr lang="el-GR" sz="2000" kern="0" dirty="0">
                <a:solidFill>
                  <a:prstClr val="black"/>
                </a:solidFill>
              </a:rPr>
              <a:t>σε ράφια διαφόρων </a:t>
            </a:r>
            <a:r>
              <a:rPr lang="el-GR" sz="2000" kern="0" dirty="0" smtClean="0">
                <a:solidFill>
                  <a:prstClr val="black"/>
                </a:solidFill>
              </a:rPr>
              <a:t>διαστάσεων.</a:t>
            </a:r>
            <a:endParaRPr lang="el-GR" sz="2000" kern="0" dirty="0">
              <a:solidFill>
                <a:prstClr val="black"/>
              </a:solidFill>
            </a:endParaRPr>
          </a:p>
          <a:p>
            <a:pPr marL="742950" lvl="1" indent="-285750">
              <a:lnSpc>
                <a:spcPct val="90000"/>
              </a:lnSpc>
              <a:spcBef>
                <a:spcPts val="1000"/>
              </a:spcBef>
              <a:buFont typeface="Courier New" panose="02070309020205020404" pitchFamily="49" charset="0"/>
              <a:buChar char="o"/>
            </a:pPr>
            <a:r>
              <a:rPr lang="el-GR" sz="2000" kern="0" dirty="0" smtClean="0">
                <a:solidFill>
                  <a:prstClr val="black"/>
                </a:solidFill>
              </a:rPr>
              <a:t>Αποθήκευση </a:t>
            </a:r>
            <a:r>
              <a:rPr lang="el-GR" sz="2000" kern="0" dirty="0" err="1">
                <a:solidFill>
                  <a:prstClr val="black"/>
                </a:solidFill>
              </a:rPr>
              <a:t>στοίβαξης</a:t>
            </a:r>
            <a:r>
              <a:rPr lang="el-GR" sz="2000" kern="0" dirty="0">
                <a:solidFill>
                  <a:prstClr val="black"/>
                </a:solidFill>
              </a:rPr>
              <a:t> (</a:t>
            </a:r>
            <a:r>
              <a:rPr lang="el-GR" sz="2000" kern="0" dirty="0" err="1">
                <a:solidFill>
                  <a:prstClr val="black"/>
                </a:solidFill>
              </a:rPr>
              <a:t>Bulk</a:t>
            </a:r>
            <a:r>
              <a:rPr lang="el-GR" sz="2000" kern="0" dirty="0" smtClean="0">
                <a:solidFill>
                  <a:prstClr val="black"/>
                </a:solidFill>
              </a:rPr>
              <a:t>).</a:t>
            </a:r>
            <a:endParaRPr lang="el-GR" sz="2000" kern="0" dirty="0">
              <a:solidFill>
                <a:prstClr val="black"/>
              </a:solidFill>
            </a:endParaRPr>
          </a:p>
          <a:p>
            <a:pPr marL="742950" lvl="1" indent="-285750">
              <a:lnSpc>
                <a:spcPct val="90000"/>
              </a:lnSpc>
              <a:spcBef>
                <a:spcPts val="1000"/>
              </a:spcBef>
              <a:buFont typeface="Courier New" panose="02070309020205020404" pitchFamily="49" charset="0"/>
              <a:buChar char="o"/>
            </a:pPr>
            <a:r>
              <a:rPr lang="el-GR" sz="2000" kern="0" dirty="0" smtClean="0">
                <a:solidFill>
                  <a:prstClr val="black"/>
                </a:solidFill>
              </a:rPr>
              <a:t>Αποθήκευση </a:t>
            </a:r>
            <a:r>
              <a:rPr lang="el-GR" sz="2000" kern="0" dirty="0">
                <a:solidFill>
                  <a:prstClr val="black"/>
                </a:solidFill>
              </a:rPr>
              <a:t>σε σταθερές θέσεις (</a:t>
            </a:r>
            <a:r>
              <a:rPr lang="el-GR" sz="2000" kern="0" dirty="0" err="1">
                <a:solidFill>
                  <a:prstClr val="black"/>
                </a:solidFill>
              </a:rPr>
              <a:t>Fixed</a:t>
            </a:r>
            <a:r>
              <a:rPr lang="el-GR" sz="2000" kern="0" dirty="0">
                <a:solidFill>
                  <a:prstClr val="black"/>
                </a:solidFill>
              </a:rPr>
              <a:t> </a:t>
            </a:r>
            <a:r>
              <a:rPr lang="el-GR" sz="2000" kern="0" dirty="0" err="1">
                <a:solidFill>
                  <a:prstClr val="black"/>
                </a:solidFill>
              </a:rPr>
              <a:t>Bin</a:t>
            </a:r>
            <a:r>
              <a:rPr lang="el-GR" sz="2000" kern="0" dirty="0">
                <a:solidFill>
                  <a:prstClr val="black"/>
                </a:solidFill>
              </a:rPr>
              <a:t>).</a:t>
            </a:r>
          </a:p>
          <a:p>
            <a:pPr marL="285750" indent="-285750">
              <a:lnSpc>
                <a:spcPct val="90000"/>
              </a:lnSpc>
              <a:spcBef>
                <a:spcPts val="1000"/>
              </a:spcBef>
              <a:buFont typeface="Arial" panose="020B0604020202020204" pitchFamily="34" charset="0"/>
              <a:buChar char="•"/>
            </a:pPr>
            <a:r>
              <a:rPr lang="el-GR" sz="2000" b="1" kern="0" dirty="0" smtClean="0">
                <a:solidFill>
                  <a:prstClr val="black"/>
                </a:solidFill>
              </a:rPr>
              <a:t>Ορισμός </a:t>
            </a:r>
            <a:r>
              <a:rPr lang="el-GR" sz="2000" b="1" kern="0" dirty="0">
                <a:solidFill>
                  <a:prstClr val="black"/>
                </a:solidFill>
              </a:rPr>
              <a:t>και υιοθέτηση απεριόριστου πλήθους θέσεων </a:t>
            </a:r>
            <a:r>
              <a:rPr lang="el-GR" sz="2000" b="1" kern="0" dirty="0" smtClean="0">
                <a:solidFill>
                  <a:prstClr val="black"/>
                </a:solidFill>
              </a:rPr>
              <a:t>αποθήκευσης</a:t>
            </a:r>
            <a:r>
              <a:rPr lang="el-GR" sz="2000" b="1" kern="0" dirty="0">
                <a:solidFill>
                  <a:prstClr val="black"/>
                </a:solidFill>
              </a:rPr>
              <a:t>.</a:t>
            </a:r>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prstClr val="black"/>
                </a:solidFill>
              </a:rPr>
              <a:t>Διαχείριση Αποθήκης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24</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7896417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Βασικές λειτουργίες ενός συστήματος αποθήκης </a:t>
            </a:r>
            <a:r>
              <a:rPr lang="el-GR" b="1" dirty="0" smtClean="0"/>
              <a:t> 2</a:t>
            </a:r>
            <a:endParaRPr lang="el-GR" b="1" dirty="0"/>
          </a:p>
        </p:txBody>
      </p:sp>
      <p:sp>
        <p:nvSpPr>
          <p:cNvPr id="4" name="Ορθογώνιο 3"/>
          <p:cNvSpPr/>
          <p:nvPr/>
        </p:nvSpPr>
        <p:spPr>
          <a:xfrm>
            <a:off x="304800" y="1828800"/>
            <a:ext cx="8267700" cy="4414542"/>
          </a:xfrm>
          <a:prstGeom prst="rect">
            <a:avLst/>
          </a:prstGeom>
        </p:spPr>
        <p:txBody>
          <a:bodyPr wrap="square">
            <a:spAutoFit/>
          </a:bodyPr>
          <a:lstStyle/>
          <a:p>
            <a:pPr marL="342900" indent="-342900">
              <a:lnSpc>
                <a:spcPct val="90000"/>
              </a:lnSpc>
              <a:spcBef>
                <a:spcPts val="1000"/>
              </a:spcBef>
              <a:buFont typeface="Arial" panose="020B0604020202020204" pitchFamily="34" charset="0"/>
              <a:buChar char="•"/>
              <a:defRPr/>
            </a:pPr>
            <a:r>
              <a:rPr lang="el-GR" sz="2000" b="1" kern="0" dirty="0" smtClean="0">
                <a:solidFill>
                  <a:prstClr val="black"/>
                </a:solidFill>
              </a:rPr>
              <a:t>Επεξεργασία </a:t>
            </a:r>
            <a:r>
              <a:rPr lang="el-GR" sz="2000" b="1" kern="0" dirty="0">
                <a:solidFill>
                  <a:prstClr val="black"/>
                </a:solidFill>
              </a:rPr>
              <a:t>όλων των δραστηριοτήτων που σχετίζονται με την αποθήκευση, όπως:</a:t>
            </a:r>
          </a:p>
          <a:p>
            <a:pPr marL="800100" lvl="1" indent="-342900">
              <a:lnSpc>
                <a:spcPct val="90000"/>
              </a:lnSpc>
              <a:spcBef>
                <a:spcPts val="1000"/>
              </a:spcBef>
              <a:buFont typeface="Courier New" panose="02070309020205020404" pitchFamily="49" charset="0"/>
              <a:buChar char="o"/>
              <a:defRPr/>
            </a:pPr>
            <a:r>
              <a:rPr lang="el-GR" kern="0" dirty="0" smtClean="0">
                <a:solidFill>
                  <a:prstClr val="black"/>
                </a:solidFill>
              </a:rPr>
              <a:t>Παραλαβές </a:t>
            </a:r>
            <a:r>
              <a:rPr lang="el-GR" kern="0" dirty="0">
                <a:solidFill>
                  <a:prstClr val="black"/>
                </a:solidFill>
              </a:rPr>
              <a:t>- παραδόσεις.</a:t>
            </a:r>
          </a:p>
          <a:p>
            <a:pPr marL="800100" lvl="1" indent="-342900">
              <a:lnSpc>
                <a:spcPct val="90000"/>
              </a:lnSpc>
              <a:spcBef>
                <a:spcPts val="1000"/>
              </a:spcBef>
              <a:buFont typeface="Courier New" panose="02070309020205020404" pitchFamily="49" charset="0"/>
              <a:buChar char="o"/>
              <a:defRPr/>
            </a:pPr>
            <a:r>
              <a:rPr lang="el-GR" kern="0" dirty="0" smtClean="0">
                <a:solidFill>
                  <a:prstClr val="black"/>
                </a:solidFill>
              </a:rPr>
              <a:t>Εσωτερικές </a:t>
            </a:r>
            <a:r>
              <a:rPr lang="el-GR" kern="0" dirty="0">
                <a:solidFill>
                  <a:prstClr val="black"/>
                </a:solidFill>
              </a:rPr>
              <a:t>και εξωτερικές μεταφορές αποθεμάτων.</a:t>
            </a:r>
          </a:p>
          <a:p>
            <a:pPr marL="800100" lvl="1" indent="-342900">
              <a:lnSpc>
                <a:spcPct val="90000"/>
              </a:lnSpc>
              <a:spcBef>
                <a:spcPts val="1000"/>
              </a:spcBef>
              <a:buFont typeface="Courier New" panose="02070309020205020404" pitchFamily="49" charset="0"/>
              <a:buChar char="o"/>
              <a:defRPr/>
            </a:pPr>
            <a:r>
              <a:rPr lang="el-GR" kern="0" dirty="0" smtClean="0">
                <a:solidFill>
                  <a:prstClr val="black"/>
                </a:solidFill>
              </a:rPr>
              <a:t>Αυτοματοποιημένος </a:t>
            </a:r>
            <a:r>
              <a:rPr lang="el-GR" kern="0" dirty="0">
                <a:solidFill>
                  <a:prstClr val="black"/>
                </a:solidFill>
              </a:rPr>
              <a:t>ανεφοδιασμός των αποθηκευτικών θέσεων.</a:t>
            </a:r>
          </a:p>
          <a:p>
            <a:pPr marL="800100" lvl="1" indent="-342900">
              <a:lnSpc>
                <a:spcPct val="90000"/>
              </a:lnSpc>
              <a:spcBef>
                <a:spcPts val="1000"/>
              </a:spcBef>
              <a:buFont typeface="Courier New" panose="02070309020205020404" pitchFamily="49" charset="0"/>
              <a:buChar char="o"/>
              <a:defRPr/>
            </a:pPr>
            <a:r>
              <a:rPr lang="el-GR" kern="0" dirty="0" smtClean="0">
                <a:solidFill>
                  <a:prstClr val="black"/>
                </a:solidFill>
              </a:rPr>
              <a:t>Οργάνωση </a:t>
            </a:r>
            <a:r>
              <a:rPr lang="el-GR" kern="0" dirty="0">
                <a:solidFill>
                  <a:prstClr val="black"/>
                </a:solidFill>
              </a:rPr>
              <a:t>των υλικών στους χώρους παραγωγής.</a:t>
            </a:r>
          </a:p>
          <a:p>
            <a:pPr marL="800100" lvl="1" indent="-342900">
              <a:lnSpc>
                <a:spcPct val="90000"/>
              </a:lnSpc>
              <a:spcBef>
                <a:spcPts val="1000"/>
              </a:spcBef>
              <a:buFont typeface="Courier New" panose="02070309020205020404" pitchFamily="49" charset="0"/>
              <a:buChar char="o"/>
              <a:defRPr/>
            </a:pPr>
            <a:r>
              <a:rPr lang="el-GR" kern="0" dirty="0">
                <a:solidFill>
                  <a:prstClr val="black"/>
                </a:solidFill>
              </a:rPr>
              <a:t>Διαχείριση αποκλίσεων αποθεμάτων.</a:t>
            </a:r>
          </a:p>
          <a:p>
            <a:pPr marL="342900" indent="-342900">
              <a:lnSpc>
                <a:spcPct val="90000"/>
              </a:lnSpc>
              <a:spcBef>
                <a:spcPts val="1000"/>
              </a:spcBef>
              <a:buFont typeface="Arial" panose="020B0604020202020204" pitchFamily="34" charset="0"/>
              <a:buChar char="•"/>
              <a:defRPr/>
            </a:pPr>
            <a:r>
              <a:rPr lang="el-GR" b="1" kern="0" dirty="0" smtClean="0">
                <a:solidFill>
                  <a:prstClr val="black"/>
                </a:solidFill>
              </a:rPr>
              <a:t>Βελτιστοποίηση </a:t>
            </a:r>
            <a:r>
              <a:rPr lang="el-GR" b="1" kern="0" dirty="0">
                <a:solidFill>
                  <a:prstClr val="black"/>
                </a:solidFill>
              </a:rPr>
              <a:t>της χωρητικότητας και της διακίνησης υλικών με τη χρήση μονάδων αποθήκευσης μέσα στην αποθήκη.</a:t>
            </a:r>
          </a:p>
          <a:p>
            <a:pPr marL="342900" indent="-342900">
              <a:lnSpc>
                <a:spcPct val="90000"/>
              </a:lnSpc>
              <a:spcBef>
                <a:spcPts val="1000"/>
              </a:spcBef>
              <a:buFont typeface="Arial" panose="020B0604020202020204" pitchFamily="34" charset="0"/>
              <a:buChar char="•"/>
              <a:defRPr/>
            </a:pPr>
            <a:r>
              <a:rPr lang="el-GR" b="1" kern="0" dirty="0">
                <a:solidFill>
                  <a:prstClr val="black"/>
                </a:solidFill>
              </a:rPr>
              <a:t>Έλεγχος των αποθεμάτων κάθε στιγμή και περιληπτικές εκτιμήσεις για όλων των τύπων διακινήσεων αγαθών, χρησιμοποιώντας εργαλεία ελέγχου.</a:t>
            </a:r>
          </a:p>
          <a:p>
            <a:pPr marL="342900" indent="-342900">
              <a:lnSpc>
                <a:spcPct val="90000"/>
              </a:lnSpc>
              <a:spcBef>
                <a:spcPts val="1000"/>
              </a:spcBef>
              <a:buFont typeface="Arial" panose="020B0604020202020204" pitchFamily="34" charset="0"/>
              <a:buChar char="•"/>
              <a:defRPr/>
            </a:pPr>
            <a:r>
              <a:rPr lang="el-GR" b="1" kern="0" dirty="0">
                <a:solidFill>
                  <a:prstClr val="black"/>
                </a:solidFill>
              </a:rPr>
              <a:t>Ποικιλία στρατηγικών για την αποθήκευση και συλλογή, καθώς και τη δυνατότητα δημιουργία νέων </a:t>
            </a:r>
            <a:r>
              <a:rPr lang="el-GR" b="1" kern="0" dirty="0" smtClean="0">
                <a:solidFill>
                  <a:prstClr val="black"/>
                </a:solidFill>
              </a:rPr>
              <a:t>στρατηγικών.</a:t>
            </a:r>
            <a:endParaRPr lang="el-GR" b="1" kern="0" dirty="0">
              <a:solidFill>
                <a:prstClr val="black"/>
              </a:solidFill>
            </a:endParaRPr>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prstClr val="black"/>
                </a:solidFill>
              </a:rPr>
              <a:t>Διαχείριση Αποθήκης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25</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110986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Βασικές λειτουργίες ενός συστήματος αποθήκης </a:t>
            </a:r>
            <a:r>
              <a:rPr lang="el-GR" b="1" dirty="0" smtClean="0"/>
              <a:t> 3</a:t>
            </a:r>
            <a:endParaRPr lang="el-GR" b="1" dirty="0"/>
          </a:p>
        </p:txBody>
      </p:sp>
      <p:sp>
        <p:nvSpPr>
          <p:cNvPr id="4" name="Ορθογώνιο 3"/>
          <p:cNvSpPr/>
          <p:nvPr/>
        </p:nvSpPr>
        <p:spPr>
          <a:xfrm>
            <a:off x="304800" y="1444626"/>
            <a:ext cx="8267700" cy="5220916"/>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l-GR" dirty="0" smtClean="0">
                <a:solidFill>
                  <a:prstClr val="black"/>
                </a:solidFill>
              </a:rPr>
              <a:t>Υποστήριξη </a:t>
            </a:r>
            <a:r>
              <a:rPr lang="el-GR" dirty="0">
                <a:solidFill>
                  <a:prstClr val="black"/>
                </a:solidFill>
              </a:rPr>
              <a:t>της αποθήκευσης και της διακίνησης των επικίνδυνων υλικών και όλων των άλλων αγαθών που απαιτούν ειδική μεταχείριση.</a:t>
            </a:r>
          </a:p>
          <a:p>
            <a:pPr marL="228600" lvl="0" indent="-228600">
              <a:lnSpc>
                <a:spcPct val="90000"/>
              </a:lnSpc>
              <a:spcBef>
                <a:spcPts val="1000"/>
              </a:spcBef>
              <a:buFont typeface="Arial" panose="020B0604020202020204" pitchFamily="34" charset="0"/>
              <a:buChar char="•"/>
            </a:pPr>
            <a:r>
              <a:rPr lang="el-GR" dirty="0" smtClean="0">
                <a:solidFill>
                  <a:prstClr val="black"/>
                </a:solidFill>
              </a:rPr>
              <a:t>Επεξεργασία </a:t>
            </a:r>
            <a:r>
              <a:rPr lang="el-GR" dirty="0">
                <a:solidFill>
                  <a:prstClr val="black"/>
                </a:solidFill>
              </a:rPr>
              <a:t>πολλαπλών κινήσεων αγαθών, πληρώντας ταυτόχρονα τις προδιαγραφές για την έκδοση των απαραίτητων εγγράφων.</a:t>
            </a:r>
          </a:p>
          <a:p>
            <a:pPr marL="228600" lvl="0" indent="-228600">
              <a:lnSpc>
                <a:spcPct val="90000"/>
              </a:lnSpc>
              <a:spcBef>
                <a:spcPts val="1000"/>
              </a:spcBef>
              <a:buFont typeface="Arial" panose="020B0604020202020204" pitchFamily="34" charset="0"/>
              <a:buChar char="•"/>
            </a:pPr>
            <a:r>
              <a:rPr lang="el-GR" dirty="0">
                <a:solidFill>
                  <a:prstClr val="black"/>
                </a:solidFill>
              </a:rPr>
              <a:t>Υποστήριξη απογραφής. Η φυσική απογραφή είναι μια διαδικασία που εκτελείται σε τακτά χρονικά διαστήματα με στόχο να γίνει φυσική καταμέτρηση των αποθεμάτων στους αποθηκευτικούς χώρους και στη συνέχεια να ενημερωθεί κατάλληλα το λογιστικό υπόλοιπό τους. Σύμφωνα με τη νομοθεσία η απογραφή θα πρέπει να πραγματοποιείτε σε ετήσια βάση. Τα στάδια που περιλαμβάνει συνοψίζονται στα παρακάτω:</a:t>
            </a:r>
          </a:p>
          <a:p>
            <a:pPr marL="742950" lvl="1" indent="-285750">
              <a:lnSpc>
                <a:spcPct val="90000"/>
              </a:lnSpc>
              <a:spcBef>
                <a:spcPts val="1000"/>
              </a:spcBef>
              <a:buFont typeface="Courier New" panose="02070309020205020404" pitchFamily="49" charset="0"/>
              <a:buChar char="o"/>
            </a:pPr>
            <a:r>
              <a:rPr lang="el-GR" dirty="0">
                <a:solidFill>
                  <a:prstClr val="black"/>
                </a:solidFill>
              </a:rPr>
              <a:t>Διεξάγεται φυσική καταμέτρηση του πραγματικού αποθέματος στις αποθήκες.</a:t>
            </a:r>
          </a:p>
          <a:p>
            <a:pPr marL="742950" lvl="1" indent="-285750">
              <a:lnSpc>
                <a:spcPct val="90000"/>
              </a:lnSpc>
              <a:spcBef>
                <a:spcPts val="1000"/>
              </a:spcBef>
              <a:buFont typeface="Courier New" panose="02070309020205020404" pitchFamily="49" charset="0"/>
              <a:buChar char="o"/>
            </a:pPr>
            <a:r>
              <a:rPr lang="el-GR" dirty="0">
                <a:solidFill>
                  <a:prstClr val="black"/>
                </a:solidFill>
              </a:rPr>
              <a:t>Καταχωρούνται στην εφαρμογή οι ενδείξεις υπολοίπων βάσει των αποτελεσμάτων της φυσικής μέτρησης (με παραστατικά καταχώρησης φυσικής απογραφής).</a:t>
            </a:r>
          </a:p>
          <a:p>
            <a:pPr marL="742950" lvl="1" indent="-285750">
              <a:lnSpc>
                <a:spcPct val="90000"/>
              </a:lnSpc>
              <a:spcBef>
                <a:spcPts val="1000"/>
              </a:spcBef>
              <a:buFont typeface="Courier New" panose="02070309020205020404" pitchFamily="49" charset="0"/>
              <a:buChar char="o"/>
            </a:pPr>
            <a:r>
              <a:rPr lang="el-GR" dirty="0">
                <a:solidFill>
                  <a:prstClr val="black"/>
                </a:solidFill>
              </a:rPr>
              <a:t>Δημιουργούνται (αυτόματα από εργασία) διορθωτικά παραστατικά Αποθήκης που αποκαθιστούν τις ορθές –σύμφωνες με την πραγματικότητα –μηχανογραφικές ενδείξεις.</a:t>
            </a:r>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prstClr val="black"/>
                </a:solidFill>
              </a:rPr>
              <a:t>Διαχείριση Αποθήκης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26</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9604798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Βασικές λειτουργίες ενός συστήματος αποθήκης </a:t>
            </a:r>
            <a:r>
              <a:rPr lang="el-GR" b="1" dirty="0" smtClean="0"/>
              <a:t> 4</a:t>
            </a:r>
            <a:endParaRPr lang="el-GR" b="1" dirty="0"/>
          </a:p>
        </p:txBody>
      </p:sp>
      <p:sp>
        <p:nvSpPr>
          <p:cNvPr id="4" name="Ορθογώνιο 3"/>
          <p:cNvSpPr/>
          <p:nvPr/>
        </p:nvSpPr>
        <p:spPr>
          <a:xfrm>
            <a:off x="304800" y="1828800"/>
            <a:ext cx="8267700" cy="2564805"/>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l-GR" sz="2000" dirty="0" smtClean="0">
                <a:solidFill>
                  <a:prstClr val="black"/>
                </a:solidFill>
              </a:rPr>
              <a:t>Υποστήριξη </a:t>
            </a:r>
            <a:r>
              <a:rPr lang="el-GR" sz="2000" dirty="0">
                <a:solidFill>
                  <a:prstClr val="black"/>
                </a:solidFill>
              </a:rPr>
              <a:t>της χρήσης των συστημάτων ραβδωτού κώδικα (</a:t>
            </a:r>
            <a:r>
              <a:rPr lang="el-GR" sz="2000" dirty="0" err="1">
                <a:solidFill>
                  <a:prstClr val="black"/>
                </a:solidFill>
              </a:rPr>
              <a:t>bar</a:t>
            </a:r>
            <a:r>
              <a:rPr lang="el-GR" sz="2000" dirty="0">
                <a:solidFill>
                  <a:prstClr val="black"/>
                </a:solidFill>
              </a:rPr>
              <a:t> </a:t>
            </a:r>
            <a:r>
              <a:rPr lang="el-GR" sz="2000" dirty="0" err="1">
                <a:solidFill>
                  <a:prstClr val="black"/>
                </a:solidFill>
              </a:rPr>
              <a:t>code</a:t>
            </a:r>
            <a:r>
              <a:rPr lang="el-GR" sz="2000" dirty="0">
                <a:solidFill>
                  <a:prstClr val="black"/>
                </a:solidFill>
              </a:rPr>
              <a:t> </a:t>
            </a:r>
            <a:r>
              <a:rPr lang="el-GR" sz="2000" dirty="0" err="1">
                <a:solidFill>
                  <a:prstClr val="black"/>
                </a:solidFill>
              </a:rPr>
              <a:t>scanners</a:t>
            </a:r>
            <a:r>
              <a:rPr lang="el-GR" sz="2000" dirty="0">
                <a:solidFill>
                  <a:prstClr val="black"/>
                </a:solidFill>
              </a:rPr>
              <a:t>), της τεχνολογίας ράδιο συχνοτήτων (</a:t>
            </a:r>
            <a:r>
              <a:rPr lang="el-GR" sz="2000" dirty="0" err="1">
                <a:solidFill>
                  <a:prstClr val="black"/>
                </a:solidFill>
              </a:rPr>
              <a:t>Radio</a:t>
            </a:r>
            <a:r>
              <a:rPr lang="el-GR" sz="2000" dirty="0">
                <a:solidFill>
                  <a:prstClr val="black"/>
                </a:solidFill>
              </a:rPr>
              <a:t> </a:t>
            </a:r>
            <a:r>
              <a:rPr lang="el-GR" sz="2000" dirty="0" err="1">
                <a:solidFill>
                  <a:prstClr val="black"/>
                </a:solidFill>
              </a:rPr>
              <a:t>Frequency</a:t>
            </a:r>
            <a:r>
              <a:rPr lang="el-GR" sz="2000" dirty="0">
                <a:solidFill>
                  <a:prstClr val="black"/>
                </a:solidFill>
              </a:rPr>
              <a:t>) και αυτοματοποιημένων συστημάτων </a:t>
            </a:r>
            <a:r>
              <a:rPr lang="el-GR" sz="2000" dirty="0" err="1">
                <a:solidFill>
                  <a:prstClr val="black"/>
                </a:solidFill>
              </a:rPr>
              <a:t>περονοφόρων</a:t>
            </a:r>
            <a:r>
              <a:rPr lang="el-GR" sz="2000" dirty="0">
                <a:solidFill>
                  <a:prstClr val="black"/>
                </a:solidFill>
              </a:rPr>
              <a:t> (</a:t>
            </a:r>
            <a:r>
              <a:rPr lang="el-GR" sz="2000" dirty="0" err="1">
                <a:solidFill>
                  <a:prstClr val="black"/>
                </a:solidFill>
              </a:rPr>
              <a:t>forklift</a:t>
            </a:r>
            <a:r>
              <a:rPr lang="el-GR" sz="2000" dirty="0">
                <a:solidFill>
                  <a:prstClr val="black"/>
                </a:solidFill>
              </a:rPr>
              <a:t>) για όλες τις κινήσεις των αποθεμάτων μέσω αυτοματοποιημένης διασύνδεσης για τον έλεγχο της αποθήκης</a:t>
            </a:r>
            <a:r>
              <a:rPr lang="el-GR" sz="2000" dirty="0" smtClean="0">
                <a:solidFill>
                  <a:prstClr val="black"/>
                </a:solidFill>
              </a:rPr>
              <a:t>.</a:t>
            </a:r>
          </a:p>
          <a:p>
            <a:pPr marL="228600" lvl="0" indent="-228600">
              <a:lnSpc>
                <a:spcPct val="90000"/>
              </a:lnSpc>
              <a:spcBef>
                <a:spcPts val="1000"/>
              </a:spcBef>
              <a:buFont typeface="Arial" panose="020B0604020202020204" pitchFamily="34" charset="0"/>
              <a:buChar char="•"/>
            </a:pPr>
            <a:endParaRPr lang="el-GR" sz="2000" dirty="0">
              <a:solidFill>
                <a:prstClr val="black"/>
              </a:solidFill>
            </a:endParaRPr>
          </a:p>
          <a:p>
            <a:pPr marL="228600" lvl="0" indent="-228600">
              <a:lnSpc>
                <a:spcPct val="90000"/>
              </a:lnSpc>
              <a:spcBef>
                <a:spcPts val="1000"/>
              </a:spcBef>
              <a:buFont typeface="Arial" panose="020B0604020202020204" pitchFamily="34" charset="0"/>
              <a:buChar char="•"/>
            </a:pPr>
            <a:r>
              <a:rPr lang="el-GR" sz="2000" dirty="0">
                <a:solidFill>
                  <a:prstClr val="black"/>
                </a:solidFill>
              </a:rPr>
              <a:t>Δημιουργία περιοχών συλλογής και περιοχών παραγωγής με αυτόματο και συνεχή ανεφοδιασμό (π.χ. </a:t>
            </a:r>
            <a:r>
              <a:rPr lang="el-GR" sz="2000" dirty="0" err="1">
                <a:solidFill>
                  <a:prstClr val="black"/>
                </a:solidFill>
              </a:rPr>
              <a:t>kanban</a:t>
            </a:r>
            <a:r>
              <a:rPr lang="el-GR" sz="2000" dirty="0">
                <a:solidFill>
                  <a:prstClr val="black"/>
                </a:solidFill>
              </a:rPr>
              <a:t> ή ανεφοδιασμό σε συγκεκριμένο όριο).</a:t>
            </a:r>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prstClr val="black"/>
                </a:solidFill>
              </a:rPr>
              <a:t>Διαχείριση Αποθήκης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27</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478804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b="1" smtClean="0"/>
              <a:t>Τέλος ενότητας</a:t>
            </a:r>
            <a:endParaRPr lang="el-GR" b="1" dirty="0"/>
          </a:p>
        </p:txBody>
      </p:sp>
      <p:sp>
        <p:nvSpPr>
          <p:cNvPr id="3" name="Υπότιτλος 1"/>
          <p:cNvSpPr>
            <a:spLocks noGrp="1"/>
          </p:cNvSpPr>
          <p:nvPr>
            <p:ph type="subTitle" idx="1"/>
          </p:nvPr>
        </p:nvSpPr>
        <p:spPr bwMode="gray"/>
        <p:txBody>
          <a:bodyPr>
            <a:normAutofit/>
          </a:bodyPr>
          <a:lstStyle/>
          <a:p>
            <a:pPr algn="r"/>
            <a:endParaRPr lang="el-GR" sz="4400" dirty="0" smtClean="0">
              <a:solidFill>
                <a:schemeClr val="tx1">
                  <a:lumMod val="65000"/>
                  <a:lumOff val="35000"/>
                </a:schemeClr>
              </a:solidFill>
            </a:endParaRPr>
          </a:p>
          <a:p>
            <a:pPr algn="r"/>
            <a:r>
              <a:rPr lang="el-GR" sz="2000" dirty="0" smtClean="0">
                <a:solidFill>
                  <a:schemeClr val="tx1">
                    <a:lumMod val="65000"/>
                    <a:lumOff val="35000"/>
                  </a:schemeClr>
                </a:solidFill>
              </a:rPr>
              <a:t>Επεξεργασία: Μέγας Χρήστος</a:t>
            </a:r>
            <a:endParaRPr lang="el-GR" sz="2000" dirty="0">
              <a:solidFill>
                <a:schemeClr val="tx1">
                  <a:lumMod val="65000"/>
                  <a:lumOff val="35000"/>
                </a:schemeClr>
              </a:solidFill>
            </a:endParaRPr>
          </a:p>
        </p:txBody>
      </p:sp>
      <p:pic>
        <p:nvPicPr>
          <p:cNvPr id="6" name="Εικόνα 1" descr=" Λογότυπο για άδειες χρήσης creative commons, b y, n c, s a ">
            <a:hlinkClick r:id="rId3" tooltip="Μετάβαση στην Άδεια Χρήσης"/>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7959" y="5949280"/>
            <a:ext cx="1583921" cy="554177"/>
          </a:xfrm>
          <a:prstGeom prst="rect">
            <a:avLst/>
          </a:prstGeom>
        </p:spPr>
      </p:pic>
      <p:pic>
        <p:nvPicPr>
          <p:cNvPr id="7" name="Εικόνα 2" descr="Λογότυπο επιχειρησιακού προγράμματος εκπαίδευση και δια βίου μάθηση ">
            <a:hlinkClick r:id="rId5" tooltip="Μετάβαση στο www.edulll.gr/"/>
          </p:cNvPr>
          <p:cNvPicPr>
            <a:picLocks noChangeAspect="1" noChangeArrowheads="1"/>
          </p:cNvPicPr>
          <p:nvPr/>
        </p:nvPicPr>
        <p:blipFill>
          <a:blip r:embed="rId6" cstate="print"/>
          <a:srcRect/>
          <a:stretch>
            <a:fillRect/>
          </a:stretch>
        </p:blipFill>
        <p:spPr bwMode="auto">
          <a:xfrm>
            <a:off x="3492500" y="5638800"/>
            <a:ext cx="43100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4856408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cap="none" dirty="0" smtClean="0"/>
              <a:t>Σημειώματα</a:t>
            </a:r>
            <a:endParaRPr lang="el-GR" cap="none" dirty="0"/>
          </a:p>
        </p:txBody>
      </p:sp>
    </p:spTree>
    <p:extLst>
      <p:ext uri="{BB962C8B-B14F-4D97-AF65-F5344CB8AC3E}">
        <p14:creationId xmlns:p14="http://schemas.microsoft.com/office/powerpoint/2010/main" val="2543429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Τίτλος 1"/>
          <p:cNvSpPr>
            <a:spLocks noGrp="1"/>
          </p:cNvSpPr>
          <p:nvPr>
            <p:ph type="title"/>
          </p:nvPr>
        </p:nvSpPr>
        <p:spPr/>
        <p:txBody>
          <a:bodyPr/>
          <a:lstStyle/>
          <a:p>
            <a:pPr eaLnBrk="1" hangingPunct="1"/>
            <a:r>
              <a:rPr lang="el-GR" b="1" smtClean="0"/>
              <a:t>Σκοποί ενότητας </a:t>
            </a:r>
          </a:p>
        </p:txBody>
      </p:sp>
      <p:sp>
        <p:nvSpPr>
          <p:cNvPr id="5122" name="Θέση περιεχομένου 1"/>
          <p:cNvSpPr>
            <a:spLocks noGrp="1"/>
          </p:cNvSpPr>
          <p:nvPr>
            <p:ph idx="1"/>
          </p:nvPr>
        </p:nvSpPr>
        <p:spPr/>
        <p:txBody>
          <a:bodyPr>
            <a:normAutofit lnSpcReduction="10000"/>
          </a:bodyPr>
          <a:lstStyle/>
          <a:p>
            <a:pPr marL="0" indent="0" eaLnBrk="1" hangingPunct="1">
              <a:spcBef>
                <a:spcPts val="0"/>
              </a:spcBef>
              <a:spcAft>
                <a:spcPts val="1800"/>
              </a:spcAft>
              <a:buNone/>
            </a:pPr>
            <a:r>
              <a:rPr lang="el-GR" dirty="0" smtClean="0"/>
              <a:t>Ο αναγνώστης να μπορεί να:</a:t>
            </a:r>
          </a:p>
          <a:p>
            <a:pPr marL="1314450" lvl="2" indent="-514350" eaLnBrk="1" hangingPunct="1">
              <a:spcBef>
                <a:spcPts val="0"/>
              </a:spcBef>
              <a:buFont typeface="+mj-lt"/>
              <a:buAutoNum type="arabicParenR"/>
            </a:pPr>
            <a:r>
              <a:rPr lang="el-GR" sz="2800" dirty="0" smtClean="0"/>
              <a:t>Περιγράφει τη διαδικασία διαχείρισης αποθεματικών και αποθήκης.</a:t>
            </a:r>
          </a:p>
          <a:p>
            <a:pPr marL="1314450" lvl="2" indent="-514350" eaLnBrk="1" hangingPunct="1">
              <a:spcBef>
                <a:spcPts val="0"/>
              </a:spcBef>
              <a:buFont typeface="+mj-lt"/>
              <a:buAutoNum type="arabicParenR"/>
            </a:pPr>
            <a:r>
              <a:rPr lang="el-GR" sz="2800" dirty="0" smtClean="0"/>
              <a:t>Αναφέρει τα πλεονεκτήματα και τα μειονεκτήματα της διατήρησης υψηλών αποθεματικών.</a:t>
            </a:r>
          </a:p>
          <a:p>
            <a:pPr marL="1314450" lvl="2" indent="-514350" eaLnBrk="1" hangingPunct="1">
              <a:spcBef>
                <a:spcPts val="0"/>
              </a:spcBef>
              <a:buFont typeface="+mj-lt"/>
              <a:buAutoNum type="arabicParenR"/>
            </a:pPr>
            <a:r>
              <a:rPr lang="el-GR" sz="2800" dirty="0" smtClean="0"/>
              <a:t>Ορίζει τους τρόπους οργάνωσης του αποθέματος και το κόστος διαχείρισής του.</a:t>
            </a:r>
          </a:p>
          <a:p>
            <a:pPr marL="1314450" lvl="2" indent="-514350" eaLnBrk="1" hangingPunct="1">
              <a:spcBef>
                <a:spcPts val="0"/>
              </a:spcBef>
              <a:buFont typeface="+mj-lt"/>
              <a:buAutoNum type="arabicParenR"/>
            </a:pPr>
            <a:r>
              <a:rPr lang="el-GR" sz="2800" dirty="0" smtClean="0"/>
              <a:t>Περιγράφει τη δομή και τη διάταξη μιας αποθήκης.</a:t>
            </a:r>
          </a:p>
          <a:p>
            <a:pPr marL="1314450" lvl="2" indent="-514350" eaLnBrk="1" hangingPunct="1">
              <a:spcBef>
                <a:spcPts val="0"/>
              </a:spcBef>
              <a:buFont typeface="+mj-lt"/>
              <a:buAutoNum type="arabicParenR"/>
            </a:pPr>
            <a:endParaRPr lang="el-GR" sz="2800" dirty="0" smtClean="0"/>
          </a:p>
        </p:txBody>
      </p:sp>
      <p:sp>
        <p:nvSpPr>
          <p:cNvPr id="2" name="Θέση υποσέλιδου 1" descr="."/>
          <p:cNvSpPr>
            <a:spLocks noGrp="1"/>
          </p:cNvSpPr>
          <p:nvPr>
            <p:ph type="ftr" sz="quarter" idx="11"/>
          </p:nvPr>
        </p:nvSpPr>
        <p:spPr/>
        <p:txBody>
          <a:bodyPr/>
          <a:lstStyle/>
          <a:p>
            <a:pPr>
              <a:defRPr/>
            </a:pPr>
            <a:r>
              <a:rPr lang="el-GR" sz="1400" dirty="0" smtClean="0">
                <a:solidFill>
                  <a:prstClr val="black"/>
                </a:solidFill>
              </a:rPr>
              <a:t>Διαχείριση Αποθήκης</a:t>
            </a:r>
            <a:endParaRPr lang="el-GR" sz="1400" dirty="0">
              <a:solidFill>
                <a:schemeClr val="tx1"/>
              </a:solidFill>
            </a:endParaRPr>
          </a:p>
        </p:txBody>
      </p:sp>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schemeClr val="tx1"/>
                </a:solidFill>
              </a:rPr>
              <a:pPr>
                <a:defRPr/>
              </a:pPr>
              <a:t>3</a:t>
            </a:fld>
            <a:endParaRPr lang="el-GR" sz="1400" dirty="0">
              <a:solidFill>
                <a:schemeClr val="tx1"/>
              </a:solidFill>
            </a:endParaRPr>
          </a:p>
        </p:txBody>
      </p:sp>
    </p:spTree>
    <p:extLst>
      <p:ext uri="{BB962C8B-B14F-4D97-AF65-F5344CB8AC3E}">
        <p14:creationId xmlns:p14="http://schemas.microsoft.com/office/powerpoint/2010/main" val="42383662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p:txBody>
          <a:bodyPr>
            <a:noAutofit/>
          </a:bodyPr>
          <a:lstStyle/>
          <a:p>
            <a:r>
              <a:rPr lang="el-GR" sz="4000" b="1" dirty="0"/>
              <a:t>Σημείωμα Ιστορικού </a:t>
            </a:r>
            <a:r>
              <a:rPr lang="el-GR" sz="4000" b="1" dirty="0" smtClean="0"/>
              <a:t/>
            </a:r>
            <a:br>
              <a:rPr lang="el-GR" sz="4000" b="1" dirty="0" smtClean="0"/>
            </a:br>
            <a:r>
              <a:rPr lang="el-GR" sz="4000" b="1" dirty="0" smtClean="0"/>
              <a:t>Εκδόσεων</a:t>
            </a:r>
            <a:r>
              <a:rPr lang="en-US" sz="4000" b="1" dirty="0" smtClean="0"/>
              <a:t> </a:t>
            </a:r>
            <a:r>
              <a:rPr lang="el-GR" sz="4000" b="1" dirty="0" smtClean="0"/>
              <a:t>Έργου</a:t>
            </a:r>
            <a:endParaRPr lang="el-GR" sz="4000" b="1" dirty="0"/>
          </a:p>
        </p:txBody>
      </p:sp>
      <p:sp>
        <p:nvSpPr>
          <p:cNvPr id="5" name="Θέση περιεχομένου 1"/>
          <p:cNvSpPr>
            <a:spLocks noGrp="1"/>
          </p:cNvSpPr>
          <p:nvPr>
            <p:ph idx="1"/>
          </p:nvPr>
        </p:nvSpPr>
        <p:spPr/>
        <p:txBody>
          <a:bodyPr>
            <a:normAutofit/>
          </a:bodyPr>
          <a:lstStyle/>
          <a:p>
            <a:pPr marL="0" indent="0">
              <a:spcBef>
                <a:spcPts val="0"/>
              </a:spcBef>
              <a:buNone/>
            </a:pPr>
            <a:endParaRPr lang="el-GR" sz="2000" dirty="0" smtClean="0"/>
          </a:p>
          <a:p>
            <a:pPr marL="0" indent="0">
              <a:spcBef>
                <a:spcPts val="0"/>
              </a:spcBef>
              <a:spcAft>
                <a:spcPts val="4200"/>
              </a:spcAft>
              <a:buNone/>
            </a:pPr>
            <a:r>
              <a:rPr lang="el-GR" sz="2800" dirty="0" smtClean="0"/>
              <a:t>Το </a:t>
            </a:r>
            <a:r>
              <a:rPr lang="el-GR" sz="2800" dirty="0"/>
              <a:t>παρόν έργο αποτελεί την έκδοση </a:t>
            </a:r>
            <a:r>
              <a:rPr lang="el-GR" sz="2800" dirty="0">
                <a:solidFill>
                  <a:srgbClr val="FF0000"/>
                </a:solidFill>
              </a:rPr>
              <a:t>Χ</a:t>
            </a:r>
            <a:r>
              <a:rPr lang="el-GR" sz="2800" dirty="0"/>
              <a:t>.</a:t>
            </a:r>
            <a:r>
              <a:rPr lang="el-GR" sz="2800" dirty="0">
                <a:solidFill>
                  <a:srgbClr val="FF0000"/>
                </a:solidFill>
              </a:rPr>
              <a:t>ΥΖ</a:t>
            </a:r>
            <a:r>
              <a:rPr lang="el-GR" sz="2800" dirty="0" smtClean="0"/>
              <a:t>.</a:t>
            </a:r>
            <a:endParaRPr lang="el-GR" sz="2800" dirty="0"/>
          </a:p>
          <a:p>
            <a:pPr marL="0" indent="0">
              <a:spcBef>
                <a:spcPts val="0"/>
              </a:spcBef>
              <a:spcAft>
                <a:spcPts val="1800"/>
              </a:spcAft>
              <a:buNone/>
            </a:pPr>
            <a:r>
              <a:rPr lang="el-GR" sz="2400" dirty="0"/>
              <a:t>Έχουν προηγηθεί οι κάτωθι εκδόσεις:</a:t>
            </a:r>
          </a:p>
          <a:p>
            <a:pPr lvl="1">
              <a:spcBef>
                <a:spcPts val="0"/>
              </a:spcBef>
              <a:spcAft>
                <a:spcPts val="1200"/>
              </a:spcAft>
              <a:buFont typeface="Arial" panose="020B0604020202020204" pitchFamily="34" charset="0"/>
              <a:buChar char="•"/>
            </a:pPr>
            <a:r>
              <a:rPr lang="el-GR" sz="2000" dirty="0" smtClean="0"/>
              <a:t>Έκδοση </a:t>
            </a:r>
            <a:r>
              <a:rPr lang="el-GR" sz="2000" dirty="0">
                <a:solidFill>
                  <a:srgbClr val="FF0000"/>
                </a:solidFill>
              </a:rPr>
              <a:t>Χ1</a:t>
            </a:r>
            <a:r>
              <a:rPr lang="el-GR" sz="2000" dirty="0"/>
              <a:t>.</a:t>
            </a:r>
            <a:r>
              <a:rPr lang="el-GR" sz="2000" dirty="0">
                <a:solidFill>
                  <a:srgbClr val="FF0000"/>
                </a:solidFill>
              </a:rPr>
              <a:t>Υ1Ζ1</a:t>
            </a:r>
            <a:r>
              <a:rPr lang="el-GR" sz="2000" dirty="0"/>
              <a:t> διαθέσιμη εδώ. </a:t>
            </a:r>
            <a:r>
              <a:rPr lang="el-GR" sz="2000" dirty="0">
                <a:solidFill>
                  <a:srgbClr val="92D050"/>
                </a:solidFill>
              </a:rPr>
              <a:t>(Συνδέστε στο «εδώ» τον </a:t>
            </a:r>
            <a:r>
              <a:rPr lang="el-GR" sz="2000" dirty="0" err="1">
                <a:solidFill>
                  <a:srgbClr val="92D050"/>
                </a:solidFill>
              </a:rPr>
              <a:t>υπερσύνδεσμο</a:t>
            </a:r>
            <a:r>
              <a:rPr lang="el-GR" sz="2000" dirty="0">
                <a:solidFill>
                  <a:srgbClr val="92D050"/>
                </a:solidFill>
              </a:rPr>
              <a:t>). </a:t>
            </a:r>
          </a:p>
          <a:p>
            <a:pPr lvl="1">
              <a:spcBef>
                <a:spcPts val="0"/>
              </a:spcBef>
              <a:spcAft>
                <a:spcPts val="1200"/>
              </a:spcAft>
              <a:buFont typeface="Arial" panose="020B0604020202020204" pitchFamily="34" charset="0"/>
              <a:buChar char="•"/>
            </a:pPr>
            <a:r>
              <a:rPr lang="el-GR" sz="2000" dirty="0" smtClean="0"/>
              <a:t>Έκδοση </a:t>
            </a:r>
            <a:r>
              <a:rPr lang="el-GR" sz="2000" dirty="0">
                <a:solidFill>
                  <a:srgbClr val="FF0000"/>
                </a:solidFill>
              </a:rPr>
              <a:t>Χ2</a:t>
            </a:r>
            <a:r>
              <a:rPr lang="el-GR" sz="2000" dirty="0"/>
              <a:t>.</a:t>
            </a:r>
            <a:r>
              <a:rPr lang="el-GR" sz="2000" dirty="0">
                <a:solidFill>
                  <a:srgbClr val="FF0000"/>
                </a:solidFill>
              </a:rPr>
              <a:t>Υ2Ζ2</a:t>
            </a:r>
            <a:r>
              <a:rPr lang="el-GR" sz="2000" dirty="0"/>
              <a:t> διαθέσιμη εδώ. </a:t>
            </a:r>
            <a:r>
              <a:rPr lang="el-GR" sz="2000" dirty="0">
                <a:solidFill>
                  <a:srgbClr val="92D050"/>
                </a:solidFill>
              </a:rPr>
              <a:t>(Συνδέστε στο «εδώ» τον </a:t>
            </a:r>
            <a:r>
              <a:rPr lang="el-GR" sz="2000" dirty="0" err="1">
                <a:solidFill>
                  <a:srgbClr val="92D050"/>
                </a:solidFill>
              </a:rPr>
              <a:t>υπερσύνδεσμο</a:t>
            </a:r>
            <a:r>
              <a:rPr lang="el-GR" sz="2000" dirty="0">
                <a:solidFill>
                  <a:srgbClr val="92D050"/>
                </a:solidFill>
              </a:rPr>
              <a:t>). </a:t>
            </a:r>
          </a:p>
          <a:p>
            <a:pPr lvl="1">
              <a:spcBef>
                <a:spcPts val="0"/>
              </a:spcBef>
              <a:buFont typeface="Arial" panose="020B0604020202020204" pitchFamily="34" charset="0"/>
              <a:buChar char="•"/>
            </a:pPr>
            <a:r>
              <a:rPr lang="el-GR" sz="2000" dirty="0" smtClean="0"/>
              <a:t>Έκδοση </a:t>
            </a:r>
            <a:r>
              <a:rPr lang="el-GR" sz="2000" dirty="0">
                <a:solidFill>
                  <a:srgbClr val="FF0000"/>
                </a:solidFill>
              </a:rPr>
              <a:t>Χ3</a:t>
            </a:r>
            <a:r>
              <a:rPr lang="el-GR" sz="2000" dirty="0"/>
              <a:t>.</a:t>
            </a:r>
            <a:r>
              <a:rPr lang="el-GR" sz="2000" dirty="0">
                <a:solidFill>
                  <a:srgbClr val="FF0000"/>
                </a:solidFill>
              </a:rPr>
              <a:t>Υ3Ζ3</a:t>
            </a:r>
            <a:r>
              <a:rPr lang="el-GR" sz="2000" dirty="0"/>
              <a:t> διαθέσιμη εδώ. </a:t>
            </a:r>
            <a:r>
              <a:rPr lang="el-GR" sz="2000" dirty="0">
                <a:solidFill>
                  <a:srgbClr val="92D050"/>
                </a:solidFill>
              </a:rPr>
              <a:t>(Συνδέστε στο «εδώ» τον </a:t>
            </a:r>
            <a:r>
              <a:rPr lang="el-GR" sz="2000" dirty="0" err="1">
                <a:solidFill>
                  <a:srgbClr val="92D050"/>
                </a:solidFill>
              </a:rPr>
              <a:t>υπερσύνδεσμο</a:t>
            </a:r>
            <a:r>
              <a:rPr lang="el-GR" sz="2000" dirty="0">
                <a:solidFill>
                  <a:srgbClr val="92D050"/>
                </a:solidFill>
              </a:rPr>
              <a:t>). </a:t>
            </a:r>
          </a:p>
          <a:p>
            <a:endParaRPr lang="el-GR" sz="2000" dirty="0"/>
          </a:p>
        </p:txBody>
      </p:sp>
    </p:spTree>
    <p:extLst>
      <p:ext uri="{BB962C8B-B14F-4D97-AF65-F5344CB8AC3E}">
        <p14:creationId xmlns:p14="http://schemas.microsoft.com/office/powerpoint/2010/main" val="24025970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Σημείωμα </a:t>
            </a:r>
            <a:r>
              <a:rPr lang="el-GR" b="1" dirty="0" smtClean="0"/>
              <a:t>Αναφοράς</a:t>
            </a:r>
            <a:endParaRPr lang="el-GR" b="1" dirty="0"/>
          </a:p>
        </p:txBody>
      </p:sp>
      <p:sp>
        <p:nvSpPr>
          <p:cNvPr id="3" name="Θέση περιεχομένου 1"/>
          <p:cNvSpPr>
            <a:spLocks noGrp="1"/>
          </p:cNvSpPr>
          <p:nvPr>
            <p:ph idx="1"/>
          </p:nvPr>
        </p:nvSpPr>
        <p:spPr/>
        <p:txBody>
          <a:bodyPr>
            <a:normAutofit/>
          </a:bodyPr>
          <a:lstStyle/>
          <a:p>
            <a:pPr marL="0" indent="0">
              <a:buNone/>
            </a:pPr>
            <a:endParaRPr lang="el-GR" sz="2400" dirty="0" smtClean="0"/>
          </a:p>
          <a:p>
            <a:pPr marL="0" indent="0">
              <a:buNone/>
            </a:pPr>
            <a:endParaRPr lang="el-GR" sz="2400" dirty="0"/>
          </a:p>
          <a:p>
            <a:pPr marL="0" indent="0">
              <a:buNone/>
            </a:pPr>
            <a:r>
              <a:rPr lang="en-US" sz="2400" dirty="0" smtClean="0"/>
              <a:t>Copyright</a:t>
            </a:r>
            <a:r>
              <a:rPr lang="el-GR" sz="2400" dirty="0" smtClean="0"/>
              <a:t> Τεχνολογικό Εκπαιδευτικό Ίδρυμα Θεσσαλίας</a:t>
            </a:r>
            <a:r>
              <a:rPr lang="en-US" sz="2400" dirty="0" smtClean="0"/>
              <a:t>, </a:t>
            </a:r>
            <a:r>
              <a:rPr lang="el-GR" sz="2400" dirty="0" smtClean="0"/>
              <a:t>Παναγιώτης </a:t>
            </a:r>
            <a:r>
              <a:rPr lang="el-GR" sz="2400" dirty="0" err="1" smtClean="0"/>
              <a:t>Φιτσιλής</a:t>
            </a:r>
            <a:r>
              <a:rPr lang="el-GR" sz="2400" dirty="0" smtClean="0"/>
              <a:t> 2015. Παναγιώτης </a:t>
            </a:r>
            <a:r>
              <a:rPr lang="el-GR" sz="2400" dirty="0" err="1" smtClean="0"/>
              <a:t>Φιτσιλής</a:t>
            </a:r>
            <a:r>
              <a:rPr lang="el-GR" sz="2400" dirty="0" smtClean="0"/>
              <a:t> «Προγραμματισμός Επιχειρησιακών Πόρων» Έκδοση 1.0 Λάρισα  01/09/2015 . </a:t>
            </a:r>
            <a:r>
              <a:rPr lang="el-GR" sz="2400" dirty="0"/>
              <a:t>Διαθέσιμο από τη δικτυακή </a:t>
            </a:r>
            <a:r>
              <a:rPr lang="el-GR" sz="2400" dirty="0" smtClean="0"/>
              <a:t>διεύθυνση: </a:t>
            </a:r>
            <a:r>
              <a:rPr lang="en-US" sz="2400" dirty="0" smtClean="0">
                <a:solidFill>
                  <a:srgbClr val="FF0000"/>
                </a:solidFill>
                <a:hlinkClick r:id="rId3" tooltip="Μετάβαση στην ιστοσελίδα του μαθήματος"/>
              </a:rPr>
              <a:t>http</a:t>
            </a:r>
            <a:r>
              <a:rPr lang="en-US" sz="2400" smtClean="0">
                <a:solidFill>
                  <a:srgbClr val="FF0000"/>
                </a:solidFill>
                <a:hlinkClick r:id="rId3" tooltip="Μετάβαση στην ιστοσελίδα του μαθήματος"/>
              </a:rPr>
              <a:t>://</a:t>
            </a:r>
            <a:r>
              <a:rPr lang="en-US" sz="2400" smtClean="0">
                <a:solidFill>
                  <a:srgbClr val="FF0000"/>
                </a:solidFill>
                <a:hlinkClick r:id="rId3" tooltip="Μετάβαση στην ιστοσελίδα του μαθήματος"/>
              </a:rPr>
              <a:t>cdev.teilar.gr/courses/DDE105</a:t>
            </a:r>
            <a:r>
              <a:rPr lang="en-US" sz="2400" smtClean="0">
                <a:solidFill>
                  <a:srgbClr val="FF0000"/>
                </a:solidFill>
                <a:hlinkClick r:id="rId3" tooltip="Μετάβαση στην ιστοσελίδα του μαθήματος"/>
              </a:rPr>
              <a:t>/index.php</a:t>
            </a:r>
            <a:r>
              <a:rPr lang="el-GR" sz="2400" dirty="0" smtClean="0"/>
              <a:t>.</a:t>
            </a:r>
            <a:endParaRPr lang="el-GR" sz="2400" dirty="0"/>
          </a:p>
          <a:p>
            <a:endParaRPr lang="el-GR" sz="2000" dirty="0"/>
          </a:p>
        </p:txBody>
      </p:sp>
    </p:spTree>
    <p:extLst>
      <p:ext uri="{BB962C8B-B14F-4D97-AF65-F5344CB8AC3E}">
        <p14:creationId xmlns:p14="http://schemas.microsoft.com/office/powerpoint/2010/main" val="8351068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Σημείωμα </a:t>
            </a:r>
            <a:r>
              <a:rPr lang="el-GR" b="1" dirty="0" smtClean="0"/>
              <a:t>Αδειοδότησης</a:t>
            </a:r>
            <a:endParaRPr lang="el-GR" b="1" dirty="0"/>
          </a:p>
        </p:txBody>
      </p:sp>
      <p:sp>
        <p:nvSpPr>
          <p:cNvPr id="3" name="Θέση περιεχομένου 1"/>
          <p:cNvSpPr>
            <a:spLocks noGrp="1"/>
          </p:cNvSpPr>
          <p:nvPr>
            <p:ph idx="1"/>
          </p:nvPr>
        </p:nvSpPr>
        <p:spPr>
          <a:xfrm>
            <a:off x="457200" y="1524000"/>
            <a:ext cx="8229600" cy="1905000"/>
          </a:xfrm>
        </p:spPr>
        <p:txBody>
          <a:bodyPr>
            <a:noAutofit/>
          </a:bodyPr>
          <a:lstStyle/>
          <a:p>
            <a:pPr>
              <a:spcBef>
                <a:spcPts val="0"/>
              </a:spcBef>
            </a:pPr>
            <a:r>
              <a:rPr lang="el-GR" sz="2000" dirty="0" smtClean="0"/>
              <a:t>Το </a:t>
            </a:r>
            <a:r>
              <a:rPr lang="el-GR" sz="2000" dirty="0"/>
              <a:t>παρόν υλικό διατίθεται με τους όρους της άδειας χρήσης </a:t>
            </a:r>
            <a:r>
              <a:rPr lang="en-US" sz="2000" dirty="0" smtClean="0"/>
              <a:t>Creative Commons</a:t>
            </a:r>
            <a:r>
              <a:rPr lang="el-GR" sz="2000" dirty="0" smtClean="0"/>
              <a:t>: Αναφορά - </a:t>
            </a:r>
            <a:r>
              <a:rPr lang="el-GR" sz="2000" dirty="0"/>
              <a:t>Μη Εμπορική </a:t>
            </a:r>
            <a:r>
              <a:rPr lang="el-GR" sz="2000" dirty="0" smtClean="0"/>
              <a:t>Χρήση - </a:t>
            </a:r>
            <a:r>
              <a:rPr lang="el-GR" sz="2000" dirty="0"/>
              <a:t>Παρόμοια </a:t>
            </a:r>
            <a:r>
              <a:rPr lang="el-GR" sz="2000" dirty="0" smtClean="0"/>
              <a:t>Διανομή, </a:t>
            </a:r>
            <a:r>
              <a:rPr lang="el-GR" sz="2000" dirty="0"/>
              <a:t>4.0 [1] ή μεταγενέστερη, Διεθνής </a:t>
            </a:r>
            <a:r>
              <a:rPr lang="el-GR" sz="2000" dirty="0" smtClean="0"/>
              <a:t>Έκδοση.</a:t>
            </a:r>
            <a:r>
              <a:rPr lang="en-US" sz="2000" dirty="0" smtClean="0"/>
              <a:t> </a:t>
            </a:r>
            <a:r>
              <a:rPr lang="el-GR" sz="2000" dirty="0" smtClean="0"/>
              <a:t>Εξαιρούνται </a:t>
            </a:r>
            <a:r>
              <a:rPr lang="el-GR" sz="2000" dirty="0"/>
              <a:t>τα αυτοτελή έργα τρίτων π.χ. φωτογραφίες, διαγράμματα </a:t>
            </a:r>
            <a:r>
              <a:rPr lang="el-GR" sz="2000" dirty="0" smtClean="0"/>
              <a:t>κ.λπ., τα </a:t>
            </a:r>
            <a:r>
              <a:rPr lang="el-GR" sz="2000" dirty="0"/>
              <a:t>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Εικόνα 1" descr=" Λογότυπο για άδειες χρήσης creative commons, b y, n c, s a " title="Λογότυπο creative commons">
            <a:hlinkClick r:id="rId4" tooltip="Μετάβαση στην Άδεια Χρήσης"/>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1422" y="358140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Θέση περιεχομένου 2"/>
          <p:cNvSpPr txBox="1"/>
          <p:nvPr/>
        </p:nvSpPr>
        <p:spPr>
          <a:xfrm>
            <a:off x="533400" y="4224704"/>
            <a:ext cx="8229600" cy="2252296"/>
          </a:xfrm>
          <a:prstGeom prst="rect">
            <a:avLst/>
          </a:prstGeom>
        </p:spPr>
        <p:txBody>
          <a:bodyPr vert="horz" wrap="square" lIns="91440" tIns="45720" rIns="91440" bIns="45720" rtlCol="0" anchor="ctr">
            <a:normAutofit/>
          </a:bodyPr>
          <a:lstStyle/>
          <a:p>
            <a:pPr>
              <a:spcAft>
                <a:spcPts val="600"/>
              </a:spcAft>
            </a:pPr>
            <a:r>
              <a:rPr lang="el-GR" sz="1400" dirty="0"/>
              <a:t>[1] </a:t>
            </a:r>
            <a:r>
              <a:rPr lang="en-US" sz="1400" dirty="0" smtClean="0">
                <a:hlinkClick r:id="rId4" tooltip="Μετάβαση στην Άδεια Χρήσης"/>
              </a:rPr>
              <a:t>http://creativecommons.org/licenses/by-nc-sa/4.0/</a:t>
            </a:r>
            <a:endParaRPr lang="el-GR" sz="1400" dirty="0"/>
          </a:p>
          <a:p>
            <a:r>
              <a:rPr lang="el-GR" sz="1400" dirty="0"/>
              <a:t>Ως </a:t>
            </a:r>
            <a:r>
              <a:rPr lang="el-GR" sz="1400" b="1" dirty="0"/>
              <a:t>Μη Εμπορική</a:t>
            </a:r>
            <a:r>
              <a:rPr lang="el-GR" sz="1400" dirty="0"/>
              <a:t> ορίζεται η χρήση:</a:t>
            </a:r>
          </a:p>
          <a:p>
            <a:pPr marL="800100" lvl="1" indent="-342900">
              <a:buFont typeface="Arial" panose="020B0604020202020204" pitchFamily="34" charset="0"/>
              <a:buChar char="•"/>
            </a:pPr>
            <a:r>
              <a:rPr lang="el-GR" sz="1400" dirty="0"/>
              <a:t>που δεν περιλαμβάνει άμεσο ή έμμεσο οικονομικό όφελος από την χρήση του έργου, για το διανομέα του έργου και </a:t>
            </a:r>
            <a:r>
              <a:rPr lang="el-GR" sz="1400" dirty="0" err="1" smtClean="0"/>
              <a:t>αδειοδόχο</a:t>
            </a:r>
            <a:r>
              <a:rPr lang="el-GR" sz="1400" dirty="0"/>
              <a:t>,</a:t>
            </a:r>
          </a:p>
          <a:p>
            <a:pPr marL="800100" lvl="1" indent="-342900">
              <a:buFont typeface="Arial" panose="020B0604020202020204" pitchFamily="34" charset="0"/>
              <a:buChar char="•"/>
            </a:pPr>
            <a:r>
              <a:rPr lang="el-GR" sz="1400" dirty="0"/>
              <a:t>που</a:t>
            </a:r>
            <a:r>
              <a:rPr lang="en-GB" sz="1400" dirty="0"/>
              <a:t> </a:t>
            </a:r>
            <a:r>
              <a:rPr lang="el-GR" sz="1400" dirty="0"/>
              <a:t>δεν περιλαμβάνει οικονομική συναλλαγή ως προϋπόθεση για τη χρήση ή πρόσβαση στο </a:t>
            </a:r>
            <a:r>
              <a:rPr lang="el-GR" sz="1400" dirty="0" smtClean="0"/>
              <a:t>έργο,</a:t>
            </a:r>
            <a:endParaRPr lang="el-GR" sz="1400" dirty="0"/>
          </a:p>
          <a:p>
            <a:pPr marL="800100" lvl="1" indent="-342900">
              <a:spcAft>
                <a:spcPts val="600"/>
              </a:spcAft>
              <a:buFont typeface="Arial" panose="020B0604020202020204" pitchFamily="34" charset="0"/>
              <a:buChar char="•"/>
            </a:pPr>
            <a:r>
              <a:rPr lang="el-GR" sz="1400" dirty="0"/>
              <a:t>που</a:t>
            </a:r>
            <a:r>
              <a:rPr lang="en-GB" sz="1400" dirty="0"/>
              <a:t> </a:t>
            </a:r>
            <a:r>
              <a:rPr lang="el-GR" sz="1400" dirty="0"/>
              <a:t>δεν προσπορίζει στο διανομέα του έργου και</a:t>
            </a:r>
            <a:r>
              <a:rPr lang="en-GB" sz="1400" dirty="0"/>
              <a:t> </a:t>
            </a:r>
            <a:r>
              <a:rPr lang="el-GR" sz="1400" dirty="0" err="1"/>
              <a:t>αδειοδόχο</a:t>
            </a:r>
            <a:r>
              <a:rPr lang="en-GB" sz="1400" dirty="0"/>
              <a:t> </a:t>
            </a:r>
            <a:r>
              <a:rPr lang="el-GR" sz="1400" dirty="0"/>
              <a:t>έμμεσο οικονομικό όφελος (π.χ. διαφημίσεις) από την προβολή του έργου σε διαδικτυακό </a:t>
            </a:r>
            <a:r>
              <a:rPr lang="el-GR" sz="1400" dirty="0" smtClean="0"/>
              <a:t>τόπο.</a:t>
            </a:r>
            <a:endParaRPr lang="el-GR" sz="1400" dirty="0"/>
          </a:p>
          <a:p>
            <a:r>
              <a:rPr lang="el-GR" sz="1400" dirty="0" smtClean="0"/>
              <a:t>Ο </a:t>
            </a:r>
            <a:r>
              <a:rPr lang="el-GR" sz="1400" dirty="0"/>
              <a:t>δικαιούχος μπορεί να παρέχει στον </a:t>
            </a:r>
            <a:r>
              <a:rPr lang="el-GR" sz="1400" dirty="0" err="1"/>
              <a:t>αδειοδόχο</a:t>
            </a:r>
            <a:r>
              <a:rPr lang="el-GR" sz="1400" dirty="0"/>
              <a:t> ξεχωριστή άδεια να χρησιμοποιεί το έργο για εμπορική χρήση, εφόσον αυτό του ζητηθεί</a:t>
            </a:r>
            <a:r>
              <a:rPr lang="el-GR" sz="1400" dirty="0" smtClean="0"/>
              <a:t>.</a:t>
            </a:r>
            <a:endParaRPr lang="el-GR" sz="1400" dirty="0"/>
          </a:p>
        </p:txBody>
      </p:sp>
    </p:spTree>
    <p:custDataLst>
      <p:tags r:id="rId1"/>
    </p:custDataLst>
    <p:extLst>
      <p:ext uri="{BB962C8B-B14F-4D97-AF65-F5344CB8AC3E}">
        <p14:creationId xmlns:p14="http://schemas.microsoft.com/office/powerpoint/2010/main" val="11516761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b="1" dirty="0"/>
              <a:t>Σημείωμα Χρήσης </a:t>
            </a:r>
            <a:r>
              <a:rPr lang="el-GR" sz="4000" b="1" dirty="0" smtClean="0"/>
              <a:t>Έργων Τρίτων</a:t>
            </a:r>
            <a:r>
              <a:rPr lang="en-US" sz="4000" b="1" dirty="0" smtClean="0"/>
              <a:t> </a:t>
            </a:r>
            <a:r>
              <a:rPr lang="el-GR" sz="4000" b="1" dirty="0" smtClean="0"/>
              <a:t/>
            </a:r>
            <a:br>
              <a:rPr lang="el-GR" sz="4000" b="1" dirty="0" smtClean="0"/>
            </a:br>
            <a:r>
              <a:rPr lang="en-US" sz="4000" b="1" dirty="0" smtClean="0"/>
              <a:t>(1/2)</a:t>
            </a:r>
            <a:endParaRPr lang="el-GR" sz="4000" b="1" dirty="0"/>
          </a:p>
        </p:txBody>
      </p:sp>
      <p:sp>
        <p:nvSpPr>
          <p:cNvPr id="3" name="Θέση περιεχομένου 1"/>
          <p:cNvSpPr>
            <a:spLocks noGrp="1"/>
          </p:cNvSpPr>
          <p:nvPr>
            <p:ph idx="1"/>
          </p:nvPr>
        </p:nvSpPr>
        <p:spPr/>
        <p:txBody>
          <a:bodyPr>
            <a:noAutofit/>
          </a:bodyPr>
          <a:lstStyle/>
          <a:p>
            <a:pPr marL="0" indent="0">
              <a:buNone/>
            </a:pPr>
            <a:r>
              <a:rPr lang="el-GR" sz="2400" dirty="0" smtClean="0"/>
              <a:t>Το </a:t>
            </a:r>
            <a:r>
              <a:rPr lang="el-GR" sz="2400" dirty="0"/>
              <a:t>Έργο αυτό κάνει χρήση των ακόλουθων έργων:</a:t>
            </a:r>
          </a:p>
          <a:p>
            <a:pPr marL="0" indent="0">
              <a:buNone/>
            </a:pPr>
            <a:r>
              <a:rPr lang="el-GR" sz="2400" b="1" dirty="0" smtClean="0"/>
              <a:t>Εικόνες/Σχήματα/Διαγράμματα</a:t>
            </a:r>
            <a:r>
              <a:rPr lang="en-US" sz="2400" b="1" dirty="0" smtClean="0"/>
              <a:t>/</a:t>
            </a:r>
            <a:r>
              <a:rPr lang="el-GR" sz="2400" b="1" dirty="0" smtClean="0"/>
              <a:t>Φωτογραφίες</a:t>
            </a:r>
          </a:p>
          <a:p>
            <a:pPr marL="0" indent="0">
              <a:buNone/>
            </a:pPr>
            <a:r>
              <a:rPr lang="el-GR" sz="2000" dirty="0" smtClean="0">
                <a:solidFill>
                  <a:srgbClr val="FF0000"/>
                </a:solidFill>
              </a:rPr>
              <a:t>Εικόνα 1: &lt;αναφορά</a:t>
            </a:r>
            <a:r>
              <a:rPr lang="el-GR" sz="2000" dirty="0">
                <a:solidFill>
                  <a:srgbClr val="FF0000"/>
                </a:solidFill>
              </a:rPr>
              <a:t>&gt;&lt;άδεια με την οποία διατίθεται&gt; </a:t>
            </a:r>
            <a:r>
              <a:rPr lang="el-GR" sz="2000" dirty="0" smtClean="0">
                <a:solidFill>
                  <a:srgbClr val="FF0000"/>
                </a:solidFill>
              </a:rPr>
              <a:t>&lt;σύνδεσμος&gt;&lt;πηγή&gt;&lt;</a:t>
            </a:r>
            <a:r>
              <a:rPr lang="el-GR" sz="2000" dirty="0" err="1" smtClean="0">
                <a:solidFill>
                  <a:srgbClr val="FF0000"/>
                </a:solidFill>
              </a:rPr>
              <a:t>κ.τ.λ</a:t>
            </a:r>
            <a:r>
              <a:rPr lang="el-GR" sz="2000" dirty="0" smtClean="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2: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a:t>
            </a:r>
            <a:r>
              <a:rPr lang="el-GR" sz="2000" dirty="0">
                <a:solidFill>
                  <a:srgbClr val="FF0000"/>
                </a:solidFill>
              </a:rPr>
              <a:t>πηγή</a:t>
            </a:r>
            <a:r>
              <a:rPr lang="el-GR" sz="2000" dirty="0" smtClean="0">
                <a:solidFill>
                  <a:srgbClr val="FF0000"/>
                </a:solidFill>
              </a:rPr>
              <a:t>&gt;&lt;</a:t>
            </a:r>
            <a:r>
              <a:rPr lang="el-GR" sz="2000" dirty="0" err="1">
                <a:solidFill>
                  <a:srgbClr val="FF0000"/>
                </a:solidFill>
              </a:rPr>
              <a:t>κ.τ.λ</a:t>
            </a:r>
            <a:r>
              <a:rPr lang="el-GR" sz="2000" dirty="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3: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a:solidFill>
                  <a:srgbClr val="FF0000"/>
                </a:solidFill>
              </a:rPr>
              <a:t>κ.τ.λ</a:t>
            </a:r>
            <a:r>
              <a:rPr lang="el-GR" sz="2000" dirty="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4: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a:solidFill>
                  <a:srgbClr val="FF0000"/>
                </a:solidFill>
              </a:rPr>
              <a:t>κ.τ.λ</a:t>
            </a:r>
            <a:r>
              <a:rPr lang="el-GR" sz="2000" dirty="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5: </a:t>
            </a:r>
            <a:r>
              <a:rPr lang="el-GR" sz="2000" dirty="0">
                <a:solidFill>
                  <a:srgbClr val="FF0000"/>
                </a:solidFill>
              </a:rPr>
              <a:t>&lt;αναφορά&gt;&lt;άδεια με την οποία διατίθεται&gt; &lt;</a:t>
            </a:r>
            <a:r>
              <a:rPr lang="el-GR" sz="2000" dirty="0" err="1">
                <a:solidFill>
                  <a:srgbClr val="FF0000"/>
                </a:solidFill>
              </a:rPr>
              <a:t>σύνδεσμος</a:t>
            </a:r>
            <a:r>
              <a:rPr lang="el-GR" sz="2000" dirty="0" err="1" smtClean="0">
                <a:solidFill>
                  <a:srgbClr val="FF0000"/>
                </a:solidFill>
              </a:rPr>
              <a:t>&gt;&lt;πηγή&gt;&lt;</a:t>
            </a:r>
            <a:r>
              <a:rPr lang="el-GR" sz="2000" dirty="0" err="1">
                <a:solidFill>
                  <a:srgbClr val="FF0000"/>
                </a:solidFill>
              </a:rPr>
              <a:t>κ.τ.λ</a:t>
            </a:r>
            <a:r>
              <a:rPr lang="el-GR" sz="2000" dirty="0" smtClean="0">
                <a:solidFill>
                  <a:srgbClr val="FF0000"/>
                </a:solidFill>
              </a:rPr>
              <a:t>&gt;</a:t>
            </a:r>
            <a:endParaRPr lang="el-GR" sz="2000" dirty="0">
              <a:solidFill>
                <a:srgbClr val="FF0000"/>
              </a:solidFill>
            </a:endParaRPr>
          </a:p>
        </p:txBody>
      </p:sp>
    </p:spTree>
    <p:extLst>
      <p:ext uri="{BB962C8B-B14F-4D97-AF65-F5344CB8AC3E}">
        <p14:creationId xmlns:p14="http://schemas.microsoft.com/office/powerpoint/2010/main" val="28976229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b="1" dirty="0"/>
              <a:t>Σημείωμα Χρήσης </a:t>
            </a:r>
            <a:r>
              <a:rPr lang="el-GR" sz="4000" b="1" dirty="0" smtClean="0"/>
              <a:t>Έργων Τρίτων</a:t>
            </a:r>
            <a:r>
              <a:rPr lang="en-US" sz="4000" b="1" dirty="0" smtClean="0"/>
              <a:t> </a:t>
            </a:r>
            <a:r>
              <a:rPr lang="el-GR" sz="4000" b="1" dirty="0" smtClean="0"/>
              <a:t/>
            </a:r>
            <a:br>
              <a:rPr lang="el-GR" sz="4000" b="1" dirty="0" smtClean="0"/>
            </a:br>
            <a:r>
              <a:rPr lang="en-US" sz="4000" b="1" dirty="0" smtClean="0"/>
              <a:t>(2/2)</a:t>
            </a:r>
            <a:r>
              <a:rPr lang="el-GR" sz="4000" b="1" dirty="0" smtClean="0"/>
              <a:t> </a:t>
            </a:r>
            <a:endParaRPr lang="el-GR" sz="4000" b="1" dirty="0"/>
          </a:p>
        </p:txBody>
      </p:sp>
      <p:sp>
        <p:nvSpPr>
          <p:cNvPr id="3" name="Θέση περιεχομένου 1"/>
          <p:cNvSpPr>
            <a:spLocks noGrp="1"/>
          </p:cNvSpPr>
          <p:nvPr>
            <p:ph idx="1"/>
          </p:nvPr>
        </p:nvSpPr>
        <p:spPr/>
        <p:txBody>
          <a:bodyPr>
            <a:normAutofit/>
          </a:bodyPr>
          <a:lstStyle/>
          <a:p>
            <a:pPr marL="0" indent="0">
              <a:buNone/>
            </a:pPr>
            <a:r>
              <a:rPr lang="el-GR" sz="2400" dirty="0" smtClean="0"/>
              <a:t>Το </a:t>
            </a:r>
            <a:r>
              <a:rPr lang="el-GR" sz="2400" dirty="0"/>
              <a:t>Έργο αυτό κάνει χρήση των ακόλουθων έργων:</a:t>
            </a:r>
          </a:p>
          <a:p>
            <a:pPr marL="0" indent="0">
              <a:buNone/>
            </a:pPr>
            <a:r>
              <a:rPr lang="el-GR" sz="2400" b="1" dirty="0" smtClean="0"/>
              <a:t>Πίνακες</a:t>
            </a:r>
          </a:p>
          <a:p>
            <a:pPr marL="0" indent="0">
              <a:buNone/>
            </a:pPr>
            <a:r>
              <a:rPr lang="el-GR" sz="2000" dirty="0" smtClean="0">
                <a:solidFill>
                  <a:srgbClr val="FF0000"/>
                </a:solidFill>
              </a:rPr>
              <a:t>Πίνακας 1: &lt;αναφορά</a:t>
            </a:r>
            <a:r>
              <a:rPr lang="el-GR" sz="2000" dirty="0">
                <a:solidFill>
                  <a:srgbClr val="FF0000"/>
                </a:solidFill>
              </a:rPr>
              <a:t>&gt;&lt;άδεια με την οποία διατίθεται&gt; </a:t>
            </a:r>
            <a:r>
              <a:rPr lang="el-GR" sz="2000" dirty="0" smtClean="0">
                <a:solidFill>
                  <a:srgbClr val="FF0000"/>
                </a:solidFill>
              </a:rPr>
              <a:t>&lt;σύνδεσμος&gt;&lt;πηγή&gt;&lt;</a:t>
            </a:r>
            <a:r>
              <a:rPr lang="el-GR" sz="2000" dirty="0" err="1" smtClean="0">
                <a:solidFill>
                  <a:srgbClr val="FF0000"/>
                </a:solidFill>
              </a:rPr>
              <a:t>κ.τ.λ</a:t>
            </a:r>
            <a:r>
              <a:rPr lang="el-GR" sz="2000" dirty="0" smtClean="0">
                <a:solidFill>
                  <a:srgbClr val="FF0000"/>
                </a:solidFill>
              </a:rPr>
              <a:t>&gt;</a:t>
            </a:r>
          </a:p>
          <a:p>
            <a:pPr marL="0" indent="0">
              <a:buNone/>
            </a:pPr>
            <a:r>
              <a:rPr lang="el-GR" sz="2000" dirty="0" smtClean="0">
                <a:solidFill>
                  <a:srgbClr val="FF0000"/>
                </a:solidFill>
              </a:rPr>
              <a:t>Πίνακας 2: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a:solidFill>
                  <a:srgbClr val="FF0000"/>
                </a:solidFill>
              </a:rPr>
              <a:t>κ.τ.λ</a:t>
            </a:r>
            <a:r>
              <a:rPr lang="el-GR" sz="2000" dirty="0">
                <a:solidFill>
                  <a:srgbClr val="FF0000"/>
                </a:solidFill>
              </a:rPr>
              <a:t>&gt;</a:t>
            </a:r>
          </a:p>
          <a:p>
            <a:pPr marL="0" indent="0">
              <a:buNone/>
            </a:pPr>
            <a:r>
              <a:rPr lang="el-GR" sz="2000" dirty="0" smtClean="0">
                <a:solidFill>
                  <a:srgbClr val="FF0000"/>
                </a:solidFill>
              </a:rPr>
              <a:t>Πίνακας 3: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smtClean="0">
                <a:solidFill>
                  <a:srgbClr val="FF0000"/>
                </a:solidFill>
              </a:rPr>
              <a:t>κ.τ.λ</a:t>
            </a:r>
            <a:r>
              <a:rPr lang="el-GR" sz="2000" dirty="0" smtClean="0">
                <a:solidFill>
                  <a:srgbClr val="FF0000"/>
                </a:solidFill>
              </a:rPr>
              <a:t>&gt;</a:t>
            </a:r>
            <a:endParaRPr lang="el-GR" sz="2000" dirty="0">
              <a:solidFill>
                <a:srgbClr val="FF0000"/>
              </a:solidFill>
            </a:endParaRPr>
          </a:p>
        </p:txBody>
      </p:sp>
    </p:spTree>
    <p:extLst>
      <p:ext uri="{BB962C8B-B14F-4D97-AF65-F5344CB8AC3E}">
        <p14:creationId xmlns:p14="http://schemas.microsoft.com/office/powerpoint/2010/main" val="7621430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Διατήρηση </a:t>
            </a:r>
            <a:r>
              <a:rPr lang="el-GR" b="1" dirty="0" smtClean="0"/>
              <a:t>Σημειωμάτων</a:t>
            </a:r>
            <a:endParaRPr lang="el-GR" b="1" dirty="0"/>
          </a:p>
        </p:txBody>
      </p:sp>
      <p:sp>
        <p:nvSpPr>
          <p:cNvPr id="3" name="Θέση περιεχομένου 1"/>
          <p:cNvSpPr>
            <a:spLocks noGrp="1"/>
          </p:cNvSpPr>
          <p:nvPr>
            <p:ph idx="1"/>
          </p:nvPr>
        </p:nvSpPr>
        <p:spPr/>
        <p:txBody>
          <a:bodyPr>
            <a:normAutofit/>
          </a:bodyPr>
          <a:lstStyle/>
          <a:p>
            <a:pPr marL="0" indent="0">
              <a:spcBef>
                <a:spcPts val="0"/>
              </a:spcBef>
              <a:buNone/>
            </a:pPr>
            <a:endParaRPr lang="el-GR" sz="2400" dirty="0" smtClean="0"/>
          </a:p>
          <a:p>
            <a:pPr marL="0" indent="0">
              <a:spcBef>
                <a:spcPts val="0"/>
              </a:spcBef>
              <a:spcAft>
                <a:spcPts val="1800"/>
              </a:spcAft>
              <a:buNone/>
            </a:pPr>
            <a:r>
              <a:rPr lang="el-GR" sz="2400" dirty="0" smtClean="0"/>
              <a:t>Οποιαδήποτε </a:t>
            </a:r>
            <a:r>
              <a:rPr lang="el-GR" sz="2400" dirty="0"/>
              <a:t>αναπαραγωγή ή διασκευή του υλικού θα πρέπει να συμπεριλαμβάνει:</a:t>
            </a:r>
          </a:p>
          <a:p>
            <a:pPr lvl="2" indent="-347472">
              <a:spcBef>
                <a:spcPts val="0"/>
              </a:spcBef>
              <a:spcAft>
                <a:spcPts val="600"/>
              </a:spcAft>
              <a:buFont typeface="Wingdings" panose="05000000000000000000" pitchFamily="2" charset="2"/>
              <a:buChar char="§"/>
            </a:pPr>
            <a:r>
              <a:rPr lang="el-GR" sz="2000" dirty="0" smtClean="0"/>
              <a:t>το</a:t>
            </a:r>
            <a:r>
              <a:rPr lang="en-US" sz="2000" dirty="0" smtClean="0"/>
              <a:t> </a:t>
            </a:r>
            <a:r>
              <a:rPr lang="el-GR" sz="2000" dirty="0" smtClean="0"/>
              <a:t>Σημείωμα</a:t>
            </a:r>
            <a:r>
              <a:rPr lang="en-US" sz="2000" dirty="0" smtClean="0"/>
              <a:t> Αναφοράς</a:t>
            </a:r>
            <a:r>
              <a:rPr lang="el-GR" sz="2000" dirty="0" smtClean="0"/>
              <a:t>,</a:t>
            </a:r>
            <a:endParaRPr lang="el-GR" sz="2000" dirty="0"/>
          </a:p>
          <a:p>
            <a:pPr lvl="2" indent="-347472">
              <a:spcBef>
                <a:spcPts val="0"/>
              </a:spcBef>
              <a:spcAft>
                <a:spcPts val="600"/>
              </a:spcAft>
              <a:buFont typeface="Wingdings" panose="05000000000000000000" pitchFamily="2" charset="2"/>
              <a:buChar char="§"/>
            </a:pPr>
            <a:r>
              <a:rPr lang="el-GR" sz="2000" dirty="0" smtClean="0"/>
              <a:t>το</a:t>
            </a:r>
            <a:r>
              <a:rPr lang="en-US" sz="2000" dirty="0" smtClean="0"/>
              <a:t> </a:t>
            </a:r>
            <a:r>
              <a:rPr lang="el-GR" sz="2000" dirty="0" smtClean="0"/>
              <a:t>Σημείωμα</a:t>
            </a:r>
            <a:r>
              <a:rPr lang="en-US" sz="2000" dirty="0" smtClean="0"/>
              <a:t> Αδειοδότησης</a:t>
            </a:r>
            <a:r>
              <a:rPr lang="el-GR" sz="2000" dirty="0" smtClean="0"/>
              <a:t>,</a:t>
            </a:r>
            <a:endParaRPr lang="el-GR" sz="2000" dirty="0"/>
          </a:p>
          <a:p>
            <a:pPr lvl="2" indent="-347472">
              <a:spcBef>
                <a:spcPts val="0"/>
              </a:spcBef>
              <a:spcAft>
                <a:spcPts val="600"/>
              </a:spcAft>
              <a:buFont typeface="Wingdings" panose="05000000000000000000" pitchFamily="2" charset="2"/>
              <a:buChar char="§"/>
            </a:pPr>
            <a:r>
              <a:rPr lang="el-GR" sz="2000" dirty="0" smtClean="0"/>
              <a:t>τη</a:t>
            </a:r>
            <a:r>
              <a:rPr lang="en-US" sz="2000" dirty="0" smtClean="0"/>
              <a:t> </a:t>
            </a:r>
            <a:r>
              <a:rPr lang="el-GR" sz="2000" dirty="0"/>
              <a:t>Δ</a:t>
            </a:r>
            <a:r>
              <a:rPr lang="el-GR" sz="2000" dirty="0" smtClean="0"/>
              <a:t>ήλωση</a:t>
            </a:r>
            <a:r>
              <a:rPr lang="en-US" sz="2000" dirty="0" smtClean="0"/>
              <a:t> </a:t>
            </a:r>
            <a:r>
              <a:rPr lang="el-GR" sz="2000" dirty="0" smtClean="0"/>
              <a:t>Διατήρησης Σημειωμάτων,</a:t>
            </a:r>
            <a:endParaRPr lang="el-GR" sz="2000" dirty="0"/>
          </a:p>
          <a:p>
            <a:pPr lvl="2" indent="-347472">
              <a:spcBef>
                <a:spcPts val="0"/>
              </a:spcBef>
              <a:spcAft>
                <a:spcPts val="1800"/>
              </a:spcAft>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a:spcBef>
                <a:spcPts val="0"/>
              </a:spcBef>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1684982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1"/>
          <p:cNvSpPr>
            <a:spLocks noGrp="1"/>
          </p:cNvSpPr>
          <p:nvPr>
            <p:ph type="title"/>
          </p:nvPr>
        </p:nvSpPr>
        <p:spPr/>
        <p:txBody>
          <a:bodyPr/>
          <a:lstStyle/>
          <a:p>
            <a:pPr eaLnBrk="1" hangingPunct="1"/>
            <a:r>
              <a:rPr lang="el-GR" b="1" dirty="0" smtClean="0"/>
              <a:t>Περιεχόμενα ενότητας</a:t>
            </a:r>
          </a:p>
        </p:txBody>
      </p:sp>
      <p:sp>
        <p:nvSpPr>
          <p:cNvPr id="14" name="Θέση περιεχομένου 1">
            <a:hlinkClick r:id="rId3" action="ppaction://hlinksldjump" tooltip="Μετάβαση στη Διαφάνεια 6"/>
          </p:cNvPr>
          <p:cNvSpPr txBox="1"/>
          <p:nvPr/>
        </p:nvSpPr>
        <p:spPr>
          <a:xfrm>
            <a:off x="809254" y="1556792"/>
            <a:ext cx="9020546" cy="461665"/>
          </a:xfrm>
          <a:prstGeom prst="rect">
            <a:avLst/>
          </a:prstGeom>
          <a:noFill/>
        </p:spPr>
        <p:txBody>
          <a:bodyPr wrap="square" rtlCol="0">
            <a:spAutoFit/>
          </a:bodyPr>
          <a:lstStyle/>
          <a:p>
            <a:r>
              <a:rPr lang="el-GR" sz="2400" i="1" dirty="0" smtClean="0">
                <a:solidFill>
                  <a:srgbClr val="0070C0"/>
                </a:solidFill>
                <a:hlinkClick r:id="rId4" action="ppaction://hlinksldjump"/>
              </a:rPr>
              <a:t>1) Διαχείριση </a:t>
            </a:r>
            <a:r>
              <a:rPr lang="el-GR" sz="2400" i="1" dirty="0">
                <a:solidFill>
                  <a:srgbClr val="0070C0"/>
                </a:solidFill>
                <a:hlinkClick r:id="rId4" action="ppaction://hlinksldjump"/>
              </a:rPr>
              <a:t>αποθεμάτων </a:t>
            </a:r>
            <a:r>
              <a:rPr lang="el-GR" sz="2400" i="1" dirty="0" smtClean="0">
                <a:solidFill>
                  <a:srgbClr val="0070C0"/>
                </a:solidFill>
                <a:hlinkClick r:id="rId4" action="ppaction://hlinksldjump"/>
              </a:rPr>
              <a:t>- Μειονεκτήματα/πλεονεκτήματα.    </a:t>
            </a:r>
            <a:endParaRPr lang="el-GR" sz="2400" i="1" dirty="0">
              <a:solidFill>
                <a:srgbClr val="0070C0"/>
              </a:solidFill>
            </a:endParaRPr>
          </a:p>
        </p:txBody>
      </p:sp>
      <p:sp>
        <p:nvSpPr>
          <p:cNvPr id="9" name="Θέση περιεχομένου 2">
            <a:hlinkClick r:id="rId4" action="ppaction://hlinksldjump" tooltip="Μετάβαση στη Διαφάνεια 13"/>
          </p:cNvPr>
          <p:cNvSpPr txBox="1"/>
          <p:nvPr/>
        </p:nvSpPr>
        <p:spPr>
          <a:xfrm>
            <a:off x="809262" y="1981200"/>
            <a:ext cx="7435149" cy="461665"/>
          </a:xfrm>
          <a:prstGeom prst="rect">
            <a:avLst/>
          </a:prstGeom>
          <a:noFill/>
        </p:spPr>
        <p:txBody>
          <a:bodyPr wrap="square" rtlCol="0">
            <a:spAutoFit/>
          </a:bodyPr>
          <a:lstStyle/>
          <a:p>
            <a:r>
              <a:rPr lang="el-GR" sz="2400" i="1" dirty="0" smtClean="0">
                <a:solidFill>
                  <a:srgbClr val="0070C0"/>
                </a:solidFill>
                <a:hlinkClick r:id="rId5" action="ppaction://hlinksldjump"/>
              </a:rPr>
              <a:t>2) </a:t>
            </a:r>
            <a:r>
              <a:rPr lang="el-GR" sz="2400" i="1" dirty="0">
                <a:solidFill>
                  <a:srgbClr val="0070C0"/>
                </a:solidFill>
                <a:hlinkClick r:id="rId5" action="ppaction://hlinksldjump"/>
              </a:rPr>
              <a:t>Τρόποι οργάνωσης </a:t>
            </a:r>
            <a:r>
              <a:rPr lang="el-GR" sz="2400" i="1" dirty="0" smtClean="0">
                <a:solidFill>
                  <a:srgbClr val="0070C0"/>
                </a:solidFill>
                <a:hlinkClick r:id="rId5" action="ppaction://hlinksldjump"/>
              </a:rPr>
              <a:t>αποθέματος.</a:t>
            </a:r>
            <a:endParaRPr lang="en-US" sz="2400" i="1" dirty="0">
              <a:solidFill>
                <a:srgbClr val="0070C0"/>
              </a:solidFill>
              <a:latin typeface="+mn-lt"/>
            </a:endParaRPr>
          </a:p>
        </p:txBody>
      </p:sp>
      <p:sp>
        <p:nvSpPr>
          <p:cNvPr id="10" name="Θέση περιεχομένου 3">
            <a:hlinkClick r:id="" action="ppaction://noaction"/>
          </p:cNvPr>
          <p:cNvSpPr txBox="1"/>
          <p:nvPr/>
        </p:nvSpPr>
        <p:spPr>
          <a:xfrm>
            <a:off x="809254" y="2438400"/>
            <a:ext cx="7435157" cy="461665"/>
          </a:xfrm>
          <a:prstGeom prst="rect">
            <a:avLst/>
          </a:prstGeom>
          <a:noFill/>
        </p:spPr>
        <p:txBody>
          <a:bodyPr wrap="square" rtlCol="0">
            <a:spAutoFit/>
          </a:bodyPr>
          <a:lstStyle/>
          <a:p>
            <a:r>
              <a:rPr lang="el-GR" sz="2400" i="1" dirty="0" smtClean="0">
                <a:solidFill>
                  <a:srgbClr val="0070C0"/>
                </a:solidFill>
                <a:hlinkClick r:id="rId6" action="ppaction://hlinksldjump"/>
              </a:rPr>
              <a:t>3) Ταξινόμηση </a:t>
            </a:r>
            <a:r>
              <a:rPr lang="en-US" sz="2400" i="1" dirty="0" smtClean="0">
                <a:solidFill>
                  <a:srgbClr val="0070C0"/>
                </a:solidFill>
                <a:hlinkClick r:id="rId6" action="ppaction://hlinksldjump"/>
              </a:rPr>
              <a:t>ABC</a:t>
            </a:r>
            <a:r>
              <a:rPr lang="el-GR" sz="2400" i="1" dirty="0" smtClean="0">
                <a:solidFill>
                  <a:srgbClr val="0070C0"/>
                </a:solidFill>
                <a:hlinkClick r:id="rId6" action="ppaction://hlinksldjump"/>
              </a:rPr>
              <a:t>.</a:t>
            </a:r>
            <a:endParaRPr lang="en-US" sz="2400" i="1" dirty="0">
              <a:solidFill>
                <a:srgbClr val="0070C0"/>
              </a:solidFill>
              <a:latin typeface="+mn-lt"/>
            </a:endParaRPr>
          </a:p>
        </p:txBody>
      </p:sp>
      <p:sp>
        <p:nvSpPr>
          <p:cNvPr id="11" name="Θέση περιεχομένου 4">
            <a:hlinkClick r:id="" action="ppaction://noaction"/>
          </p:cNvPr>
          <p:cNvSpPr txBox="1"/>
          <p:nvPr/>
        </p:nvSpPr>
        <p:spPr>
          <a:xfrm>
            <a:off x="809254" y="2971800"/>
            <a:ext cx="7435152" cy="461665"/>
          </a:xfrm>
          <a:prstGeom prst="rect">
            <a:avLst/>
          </a:prstGeom>
          <a:noFill/>
        </p:spPr>
        <p:txBody>
          <a:bodyPr wrap="square" rtlCol="0">
            <a:spAutoFit/>
          </a:bodyPr>
          <a:lstStyle/>
          <a:p>
            <a:r>
              <a:rPr lang="el-GR" sz="2400" i="1" dirty="0">
                <a:solidFill>
                  <a:srgbClr val="0070C0"/>
                </a:solidFill>
                <a:hlinkClick r:id="rId7" action="ppaction://hlinksldjump"/>
              </a:rPr>
              <a:t>4</a:t>
            </a:r>
            <a:r>
              <a:rPr lang="el-GR" sz="2400" i="1" dirty="0" smtClean="0">
                <a:solidFill>
                  <a:srgbClr val="0070C0"/>
                </a:solidFill>
                <a:hlinkClick r:id="rId7" action="ppaction://hlinksldjump"/>
              </a:rPr>
              <a:t>) </a:t>
            </a:r>
            <a:r>
              <a:rPr lang="el-GR" sz="2400" i="1" dirty="0">
                <a:solidFill>
                  <a:srgbClr val="0070C0"/>
                </a:solidFill>
                <a:hlinkClick r:id="rId7" action="ppaction://hlinksldjump"/>
              </a:rPr>
              <a:t>Κόστος διαχείρισης </a:t>
            </a:r>
            <a:r>
              <a:rPr lang="el-GR" sz="2400" i="1" dirty="0" smtClean="0">
                <a:solidFill>
                  <a:srgbClr val="0070C0"/>
                </a:solidFill>
                <a:hlinkClick r:id="rId7" action="ppaction://hlinksldjump"/>
              </a:rPr>
              <a:t>αποθέματος.</a:t>
            </a:r>
            <a:endParaRPr lang="el-GR" sz="2400" i="1" dirty="0">
              <a:solidFill>
                <a:srgbClr val="0070C0"/>
              </a:solidFill>
              <a:latin typeface="+mn-lt"/>
            </a:endParaRPr>
          </a:p>
        </p:txBody>
      </p:sp>
      <p:sp>
        <p:nvSpPr>
          <p:cNvPr id="12" name="Θέση περιεχομένου 5">
            <a:hlinkClick r:id="" action="ppaction://noaction"/>
          </p:cNvPr>
          <p:cNvSpPr txBox="1"/>
          <p:nvPr/>
        </p:nvSpPr>
        <p:spPr>
          <a:xfrm>
            <a:off x="809254" y="3505200"/>
            <a:ext cx="7435155" cy="461665"/>
          </a:xfrm>
          <a:prstGeom prst="rect">
            <a:avLst/>
          </a:prstGeom>
          <a:noFill/>
        </p:spPr>
        <p:txBody>
          <a:bodyPr wrap="square" rtlCol="0">
            <a:spAutoFit/>
          </a:bodyPr>
          <a:lstStyle/>
          <a:p>
            <a:r>
              <a:rPr lang="el-GR" sz="2400" i="1" dirty="0">
                <a:solidFill>
                  <a:srgbClr val="0070C0"/>
                </a:solidFill>
                <a:hlinkClick r:id="rId8" action="ppaction://hlinksldjump"/>
              </a:rPr>
              <a:t>5</a:t>
            </a:r>
            <a:r>
              <a:rPr lang="el-GR" sz="2400" i="1" dirty="0" smtClean="0">
                <a:solidFill>
                  <a:srgbClr val="0070C0"/>
                </a:solidFill>
                <a:hlinkClick r:id="rId8" action="ppaction://hlinksldjump"/>
              </a:rPr>
              <a:t>) </a:t>
            </a:r>
            <a:r>
              <a:rPr lang="el-GR" sz="2400" i="1" dirty="0">
                <a:solidFill>
                  <a:srgbClr val="0070C0"/>
                </a:solidFill>
                <a:hlinkClick r:id="rId8" action="ppaction://hlinksldjump"/>
              </a:rPr>
              <a:t>Κόστος </a:t>
            </a:r>
            <a:r>
              <a:rPr lang="el-GR" sz="2400" i="1" dirty="0" err="1">
                <a:solidFill>
                  <a:srgbClr val="0070C0"/>
                </a:solidFill>
                <a:hlinkClick r:id="rId8" action="ppaction://hlinksldjump"/>
              </a:rPr>
              <a:t>διακράτησης</a:t>
            </a:r>
            <a:r>
              <a:rPr lang="el-GR" sz="2400" i="1" dirty="0">
                <a:solidFill>
                  <a:srgbClr val="0070C0"/>
                </a:solidFill>
                <a:hlinkClick r:id="rId8" action="ppaction://hlinksldjump"/>
              </a:rPr>
              <a:t> </a:t>
            </a:r>
            <a:r>
              <a:rPr lang="el-GR" sz="2400" i="1" dirty="0" smtClean="0">
                <a:solidFill>
                  <a:srgbClr val="0070C0"/>
                </a:solidFill>
                <a:hlinkClick r:id="rId8" action="ppaction://hlinksldjump"/>
              </a:rPr>
              <a:t>.</a:t>
            </a:r>
            <a:endParaRPr lang="el-GR" sz="2400" i="1" dirty="0">
              <a:solidFill>
                <a:srgbClr val="0070C0"/>
              </a:solidFill>
              <a:latin typeface="+mn-lt"/>
            </a:endParaRPr>
          </a:p>
        </p:txBody>
      </p:sp>
      <p:sp>
        <p:nvSpPr>
          <p:cNvPr id="15" name="Θέση περιεχομένου 6">
            <a:hlinkClick r:id="" action="ppaction://noaction"/>
          </p:cNvPr>
          <p:cNvSpPr txBox="1"/>
          <p:nvPr/>
        </p:nvSpPr>
        <p:spPr>
          <a:xfrm>
            <a:off x="809253" y="4034135"/>
            <a:ext cx="7435151" cy="461665"/>
          </a:xfrm>
          <a:prstGeom prst="rect">
            <a:avLst/>
          </a:prstGeom>
          <a:noFill/>
        </p:spPr>
        <p:txBody>
          <a:bodyPr wrap="square" rtlCol="0">
            <a:spAutoFit/>
          </a:bodyPr>
          <a:lstStyle/>
          <a:p>
            <a:r>
              <a:rPr lang="el-GR" sz="2400" i="1" dirty="0" smtClean="0">
                <a:solidFill>
                  <a:srgbClr val="0070C0"/>
                </a:solidFill>
                <a:hlinkClick r:id="rId9" action="ppaction://hlinksldjump"/>
              </a:rPr>
              <a:t>6) </a:t>
            </a:r>
            <a:r>
              <a:rPr lang="el-GR" sz="2400" i="1" dirty="0">
                <a:solidFill>
                  <a:srgbClr val="0070C0"/>
                </a:solidFill>
                <a:hlinkClick r:id="rId9" action="ppaction://hlinksldjump"/>
              </a:rPr>
              <a:t>Μοντέλα </a:t>
            </a:r>
            <a:r>
              <a:rPr lang="el-GR" sz="2400" i="1" dirty="0" smtClean="0">
                <a:solidFill>
                  <a:srgbClr val="0070C0"/>
                </a:solidFill>
                <a:hlinkClick r:id="rId9" action="ppaction://hlinksldjump"/>
              </a:rPr>
              <a:t>αποθέματος.</a:t>
            </a:r>
            <a:endParaRPr lang="el-GR" sz="2400" i="1" dirty="0">
              <a:solidFill>
                <a:srgbClr val="0070C0"/>
              </a:solidFill>
              <a:latin typeface="+mn-lt"/>
            </a:endParaRPr>
          </a:p>
        </p:txBody>
      </p:sp>
      <p:sp>
        <p:nvSpPr>
          <p:cNvPr id="13" name="Θέση περιεχομένου 6">
            <a:hlinkClick r:id="" action="ppaction://noaction"/>
          </p:cNvPr>
          <p:cNvSpPr txBox="1"/>
          <p:nvPr/>
        </p:nvSpPr>
        <p:spPr>
          <a:xfrm>
            <a:off x="794449" y="4572000"/>
            <a:ext cx="7435151" cy="461665"/>
          </a:xfrm>
          <a:prstGeom prst="rect">
            <a:avLst/>
          </a:prstGeom>
          <a:noFill/>
        </p:spPr>
        <p:txBody>
          <a:bodyPr wrap="square" rtlCol="0">
            <a:spAutoFit/>
          </a:bodyPr>
          <a:lstStyle/>
          <a:p>
            <a:r>
              <a:rPr lang="el-GR" sz="2400" i="1" dirty="0" smtClean="0">
                <a:solidFill>
                  <a:srgbClr val="0070C0"/>
                </a:solidFill>
                <a:hlinkClick r:id="rId10" action="ppaction://hlinksldjump"/>
              </a:rPr>
              <a:t>7) Προγραμματισμός παραγωγής.</a:t>
            </a:r>
            <a:endParaRPr lang="el-GR" sz="2400" i="1" dirty="0">
              <a:solidFill>
                <a:srgbClr val="0070C0"/>
              </a:solidFill>
              <a:latin typeface="+mn-lt"/>
            </a:endParaRPr>
          </a:p>
        </p:txBody>
      </p:sp>
      <p:sp>
        <p:nvSpPr>
          <p:cNvPr id="16" name="Θέση περιεχομένου 6">
            <a:hlinkClick r:id="" action="ppaction://noaction"/>
          </p:cNvPr>
          <p:cNvSpPr txBox="1"/>
          <p:nvPr/>
        </p:nvSpPr>
        <p:spPr>
          <a:xfrm>
            <a:off x="794449" y="5030787"/>
            <a:ext cx="7435151" cy="461665"/>
          </a:xfrm>
          <a:prstGeom prst="rect">
            <a:avLst/>
          </a:prstGeom>
          <a:noFill/>
        </p:spPr>
        <p:txBody>
          <a:bodyPr wrap="square" rtlCol="0">
            <a:spAutoFit/>
          </a:bodyPr>
          <a:lstStyle/>
          <a:p>
            <a:r>
              <a:rPr lang="el-GR" sz="2400" i="1" dirty="0" smtClean="0">
                <a:solidFill>
                  <a:srgbClr val="0070C0"/>
                </a:solidFill>
                <a:hlinkClick r:id="rId11" action="ppaction://hlinksldjump"/>
              </a:rPr>
              <a:t>8) Η Δομή της αποθήκης.</a:t>
            </a:r>
            <a:endParaRPr lang="el-GR" sz="2400" i="1" dirty="0">
              <a:solidFill>
                <a:srgbClr val="0070C0"/>
              </a:solidFill>
              <a:latin typeface="+mn-lt"/>
            </a:endParaRPr>
          </a:p>
        </p:txBody>
      </p:sp>
      <p:sp>
        <p:nvSpPr>
          <p:cNvPr id="17"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prstClr val="black"/>
                </a:solidFill>
              </a:rPr>
              <a:t>Διαχείριση Αποθήκης</a:t>
            </a:r>
            <a:endParaRPr lang="el-GR" sz="1400" dirty="0">
              <a:solidFill>
                <a:schemeClr val="tx1"/>
              </a:solidFill>
            </a:endParaRPr>
          </a:p>
        </p:txBody>
      </p:sp>
      <p:sp>
        <p:nvSpPr>
          <p:cNvPr id="6" name="Θέση αριθμού διαφάνειας 1" descr="."/>
          <p:cNvSpPr>
            <a:spLocks noGrp="1"/>
          </p:cNvSpPr>
          <p:nvPr>
            <p:ph type="sldNum" sz="quarter" idx="12"/>
          </p:nvPr>
        </p:nvSpPr>
        <p:spPr/>
        <p:txBody>
          <a:bodyPr/>
          <a:lstStyle/>
          <a:p>
            <a:pPr>
              <a:defRPr/>
            </a:pPr>
            <a:fld id="{00AE728C-E611-4819-AE43-A6ECB79E445A}" type="slidenum">
              <a:rPr lang="el-GR" sz="1400" smtClean="0">
                <a:solidFill>
                  <a:schemeClr val="tx1"/>
                </a:solidFill>
              </a:rPr>
              <a:pPr>
                <a:defRPr/>
              </a:pPr>
              <a:t>4</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339178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Διαχείριση αποθεμάτων και Διαχείριση Αποθήκης</a:t>
            </a:r>
          </a:p>
        </p:txBody>
      </p:sp>
      <p:sp>
        <p:nvSpPr>
          <p:cNvPr id="3" name="Θέση περιεχομένου 1"/>
          <p:cNvSpPr>
            <a:spLocks noGrp="1"/>
          </p:cNvSpPr>
          <p:nvPr>
            <p:ph idx="1"/>
          </p:nvPr>
        </p:nvSpPr>
        <p:spPr>
          <a:xfrm>
            <a:off x="446202" y="2057400"/>
            <a:ext cx="8229600" cy="2590800"/>
          </a:xfrm>
        </p:spPr>
        <p:txBody>
          <a:bodyPr>
            <a:noAutofit/>
          </a:bodyPr>
          <a:lstStyle/>
          <a:p>
            <a:pPr>
              <a:lnSpc>
                <a:spcPct val="90000"/>
              </a:lnSpc>
            </a:pPr>
            <a:r>
              <a:rPr lang="el-GR" altLang="el-GR" sz="2800" dirty="0"/>
              <a:t>Η διαχείριση αποθεμάτων (</a:t>
            </a:r>
            <a:r>
              <a:rPr lang="el-GR" altLang="el-GR" sz="2800" dirty="0" err="1"/>
              <a:t>Inventory</a:t>
            </a:r>
            <a:r>
              <a:rPr lang="el-GR" altLang="el-GR" sz="2800" dirty="0"/>
              <a:t> </a:t>
            </a:r>
            <a:r>
              <a:rPr lang="el-GR" altLang="el-GR" sz="2800" dirty="0" err="1"/>
              <a:t>Management</a:t>
            </a:r>
            <a:r>
              <a:rPr lang="el-GR" altLang="el-GR" sz="2800" dirty="0"/>
              <a:t>) περιλαμβάνει την κυκλοφορία των εμπορευμάτων εντός και εκτός της επιχείρησης.</a:t>
            </a:r>
          </a:p>
          <a:p>
            <a:pPr>
              <a:lnSpc>
                <a:spcPct val="90000"/>
              </a:lnSpc>
            </a:pPr>
            <a:r>
              <a:rPr lang="el-GR" altLang="el-GR" sz="2800" dirty="0"/>
              <a:t>Η διαχείριση αποθήκης (</a:t>
            </a:r>
            <a:r>
              <a:rPr lang="el-GR" altLang="el-GR" sz="2800" dirty="0" err="1"/>
              <a:t>warehouse</a:t>
            </a:r>
            <a:r>
              <a:rPr lang="el-GR" altLang="el-GR" sz="2800" dirty="0"/>
              <a:t> </a:t>
            </a:r>
            <a:r>
              <a:rPr lang="el-GR" altLang="el-GR" sz="2800" dirty="0" err="1"/>
              <a:t>management</a:t>
            </a:r>
            <a:r>
              <a:rPr lang="el-GR" altLang="el-GR" sz="2800" dirty="0"/>
              <a:t>) περιλαμβάνει τις διαδικασίες που επιτρέπουν την διαχείριση των υλικών στο φυσικό χώρο αποθήκευσής τους και είναι ιδιαίτερα χρήσιμη σε επιχειρήσεις που έχουν μεγάλες ποσότητες ακριβών αποθεμάτων. </a:t>
            </a:r>
          </a:p>
          <a:p>
            <a:pPr>
              <a:lnSpc>
                <a:spcPct val="90000"/>
              </a:lnSpc>
            </a:pPr>
            <a:endParaRPr lang="el-GR" altLang="el-GR" sz="2800" dirty="0"/>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prstClr val="black"/>
                </a:solidFill>
              </a:rPr>
              <a:t>Διαχείριση Αποθήκης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5</a:t>
            </a:fld>
            <a:endParaRPr lang="el-GR" sz="1400" dirty="0">
              <a:solidFill>
                <a:schemeClr val="tx1"/>
              </a:solidFill>
            </a:endParaRPr>
          </a:p>
        </p:txBody>
      </p:sp>
    </p:spTree>
    <p:extLst>
      <p:ext uri="{BB962C8B-B14F-4D97-AF65-F5344CB8AC3E}">
        <p14:creationId xmlns:p14="http://schemas.microsoft.com/office/powerpoint/2010/main" val="3365100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Μειονεκτήματα/πλεονεκτήματα  διατήρησης υψηλών αποθεμάτων </a:t>
            </a:r>
          </a:p>
        </p:txBody>
      </p:sp>
      <p:sp>
        <p:nvSpPr>
          <p:cNvPr id="3" name="Ορθογώνιο 2"/>
          <p:cNvSpPr/>
          <p:nvPr/>
        </p:nvSpPr>
        <p:spPr>
          <a:xfrm>
            <a:off x="304800" y="1713543"/>
            <a:ext cx="8686800" cy="3206006"/>
          </a:xfrm>
          <a:prstGeom prst="rect">
            <a:avLst/>
          </a:prstGeom>
        </p:spPr>
        <p:txBody>
          <a:bodyPr wrap="square">
            <a:spAutoFit/>
          </a:bodyPr>
          <a:lstStyle/>
          <a:p>
            <a:pPr marL="312738" lvl="0" indent="-312738" defTabSz="836613">
              <a:lnSpc>
                <a:spcPct val="90000"/>
              </a:lnSpc>
              <a:spcBef>
                <a:spcPts val="1000"/>
              </a:spcBef>
              <a:buFont typeface="Arial" panose="020B0604020202020204" pitchFamily="34" charset="0"/>
              <a:buChar char="•"/>
              <a:defRPr/>
            </a:pPr>
            <a:r>
              <a:rPr lang="el-GR" altLang="el-GR" sz="2000" b="1" kern="0" dirty="0" smtClean="0">
                <a:solidFill>
                  <a:prstClr val="black"/>
                </a:solidFill>
              </a:rPr>
              <a:t>Μειονεκτήματα. </a:t>
            </a:r>
            <a:endParaRPr lang="el-GR" altLang="el-GR" sz="2000" b="1" kern="0" dirty="0">
              <a:solidFill>
                <a:prstClr val="black"/>
              </a:solidFill>
            </a:endParaRPr>
          </a:p>
          <a:p>
            <a:pPr marL="769938" lvl="1" indent="-312738" defTabSz="836613">
              <a:lnSpc>
                <a:spcPct val="90000"/>
              </a:lnSpc>
              <a:spcBef>
                <a:spcPts val="1000"/>
              </a:spcBef>
              <a:buFont typeface="Arial" panose="020B0604020202020204" pitchFamily="34" charset="0"/>
              <a:buChar char="•"/>
              <a:defRPr/>
            </a:pPr>
            <a:r>
              <a:rPr lang="el-GR" altLang="el-GR" sz="2000" kern="0" dirty="0">
                <a:solidFill>
                  <a:prstClr val="black"/>
                </a:solidFill>
              </a:rPr>
              <a:t>Αυξάνει το </a:t>
            </a:r>
            <a:r>
              <a:rPr lang="el-GR" altLang="el-GR" sz="2000" kern="0" dirty="0" smtClean="0">
                <a:solidFill>
                  <a:prstClr val="black"/>
                </a:solidFill>
              </a:rPr>
              <a:t>κόστος. </a:t>
            </a:r>
            <a:endParaRPr lang="el-GR" altLang="el-GR" sz="2000" kern="0" dirty="0">
              <a:solidFill>
                <a:prstClr val="black"/>
              </a:solidFill>
            </a:endParaRPr>
          </a:p>
          <a:p>
            <a:pPr marL="769938" lvl="1" indent="-312738" defTabSz="836613">
              <a:lnSpc>
                <a:spcPct val="90000"/>
              </a:lnSpc>
              <a:spcBef>
                <a:spcPts val="1000"/>
              </a:spcBef>
              <a:buFont typeface="Arial" panose="020B0604020202020204" pitchFamily="34" charset="0"/>
              <a:buChar char="•"/>
              <a:defRPr/>
            </a:pPr>
            <a:r>
              <a:rPr lang="el-GR" altLang="el-GR" sz="2000" kern="0" dirty="0">
                <a:solidFill>
                  <a:prstClr val="black"/>
                </a:solidFill>
              </a:rPr>
              <a:t>Κόστος διαχείρισης </a:t>
            </a:r>
            <a:r>
              <a:rPr lang="el-GR" altLang="el-GR" sz="2000" kern="0" dirty="0" smtClean="0">
                <a:solidFill>
                  <a:prstClr val="black"/>
                </a:solidFill>
              </a:rPr>
              <a:t>αποθεμάτων.</a:t>
            </a:r>
            <a:endParaRPr lang="el-GR" altLang="el-GR" sz="2000" kern="0" dirty="0">
              <a:solidFill>
                <a:prstClr val="black"/>
              </a:solidFill>
            </a:endParaRPr>
          </a:p>
          <a:p>
            <a:pPr marL="769938" lvl="1" indent="-312738" defTabSz="836613">
              <a:lnSpc>
                <a:spcPct val="90000"/>
              </a:lnSpc>
              <a:spcBef>
                <a:spcPts val="1000"/>
              </a:spcBef>
              <a:buFont typeface="Arial" panose="020B0604020202020204" pitchFamily="34" charset="0"/>
              <a:buChar char="•"/>
              <a:defRPr/>
            </a:pPr>
            <a:r>
              <a:rPr lang="el-GR" altLang="el-GR" sz="2000" kern="0" dirty="0">
                <a:solidFill>
                  <a:prstClr val="black"/>
                </a:solidFill>
              </a:rPr>
              <a:t>Δύσκολος ο </a:t>
            </a:r>
            <a:r>
              <a:rPr lang="el-GR" altLang="el-GR" sz="2000" kern="0" dirty="0" smtClean="0">
                <a:solidFill>
                  <a:prstClr val="black"/>
                </a:solidFill>
              </a:rPr>
              <a:t>έλεγχος.</a:t>
            </a:r>
          </a:p>
          <a:p>
            <a:pPr marL="312738" lvl="0" indent="-312738" defTabSz="836613">
              <a:lnSpc>
                <a:spcPct val="90000"/>
              </a:lnSpc>
              <a:spcBef>
                <a:spcPts val="1000"/>
              </a:spcBef>
              <a:buFont typeface="Arial" panose="020B0604020202020204" pitchFamily="34" charset="0"/>
              <a:buChar char="•"/>
              <a:defRPr/>
            </a:pPr>
            <a:endParaRPr lang="el-GR" altLang="el-GR" sz="2000" kern="0" dirty="0">
              <a:solidFill>
                <a:prstClr val="black"/>
              </a:solidFill>
            </a:endParaRPr>
          </a:p>
          <a:p>
            <a:pPr marL="312738" lvl="0" indent="-312738" defTabSz="836613">
              <a:lnSpc>
                <a:spcPct val="90000"/>
              </a:lnSpc>
              <a:spcBef>
                <a:spcPts val="1000"/>
              </a:spcBef>
              <a:buFont typeface="Arial" panose="020B0604020202020204" pitchFamily="34" charset="0"/>
              <a:buChar char="•"/>
              <a:defRPr/>
            </a:pPr>
            <a:r>
              <a:rPr lang="el-GR" altLang="el-GR" sz="2000" b="1" kern="0" dirty="0" smtClean="0">
                <a:solidFill>
                  <a:prstClr val="black"/>
                </a:solidFill>
              </a:rPr>
              <a:t>Πλεονεκτήματα.</a:t>
            </a:r>
            <a:endParaRPr lang="el-GR" altLang="el-GR" sz="2000" b="1" kern="0" dirty="0">
              <a:solidFill>
                <a:prstClr val="black"/>
              </a:solidFill>
            </a:endParaRPr>
          </a:p>
          <a:p>
            <a:pPr marL="769938" lvl="1" indent="-312738" defTabSz="836613">
              <a:lnSpc>
                <a:spcPct val="90000"/>
              </a:lnSpc>
              <a:spcBef>
                <a:spcPts val="1000"/>
              </a:spcBef>
              <a:buFont typeface="Arial" panose="020B0604020202020204" pitchFamily="34" charset="0"/>
              <a:buChar char="•"/>
              <a:defRPr/>
            </a:pPr>
            <a:r>
              <a:rPr lang="el-GR" altLang="el-GR" sz="2000" kern="0" dirty="0">
                <a:solidFill>
                  <a:prstClr val="black"/>
                </a:solidFill>
              </a:rPr>
              <a:t>Υποκρύπτει  τα προβλήματα </a:t>
            </a:r>
            <a:r>
              <a:rPr lang="el-GR" altLang="el-GR" sz="2000" kern="0" dirty="0" smtClean="0">
                <a:solidFill>
                  <a:prstClr val="black"/>
                </a:solidFill>
              </a:rPr>
              <a:t>παραγωγής.</a:t>
            </a:r>
            <a:endParaRPr lang="el-GR" altLang="el-GR" sz="2000" kern="0" dirty="0">
              <a:solidFill>
                <a:prstClr val="black"/>
              </a:solidFill>
            </a:endParaRPr>
          </a:p>
          <a:p>
            <a:pPr marL="769938" lvl="1" indent="-312738" defTabSz="836613">
              <a:lnSpc>
                <a:spcPct val="90000"/>
              </a:lnSpc>
              <a:spcBef>
                <a:spcPts val="1000"/>
              </a:spcBef>
              <a:buFont typeface="Arial" panose="020B0604020202020204" pitchFamily="34" charset="0"/>
              <a:buChar char="•"/>
              <a:defRPr/>
            </a:pPr>
            <a:r>
              <a:rPr lang="el-GR" altLang="el-GR" sz="2000" kern="0" dirty="0">
                <a:solidFill>
                  <a:prstClr val="black"/>
                </a:solidFill>
              </a:rPr>
              <a:t>Βελτιώνει την ταχύτητα εξυπηρέτησης πελατών.</a:t>
            </a:r>
          </a:p>
        </p:txBody>
      </p:sp>
      <p:sp>
        <p:nvSpPr>
          <p:cNvPr id="8"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prstClr val="black"/>
                </a:solidFill>
              </a:rPr>
              <a:t>Διαχείριση Αποθήκης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6</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4008554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Υψηλό απόθεμα κρύβει τα προβλήματα παραγωγής</a:t>
            </a:r>
          </a:p>
        </p:txBody>
      </p:sp>
      <p:pic>
        <p:nvPicPr>
          <p:cNvPr id="3" name="Εικόνα 2" descr="[DECORATIVE]"/>
          <p:cNvPicPr>
            <a:picLocks noChangeAspect="1"/>
          </p:cNvPicPr>
          <p:nvPr/>
        </p:nvPicPr>
        <p:blipFill>
          <a:blip r:embed="rId3"/>
          <a:stretch>
            <a:fillRect/>
          </a:stretch>
        </p:blipFill>
        <p:spPr>
          <a:xfrm>
            <a:off x="703752" y="1669019"/>
            <a:ext cx="7736495" cy="4462659"/>
          </a:xfrm>
          <a:prstGeom prst="rect">
            <a:avLst/>
          </a:prstGeom>
        </p:spPr>
      </p:pic>
      <p:sp>
        <p:nvSpPr>
          <p:cNvPr id="8"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prstClr val="black"/>
                </a:solidFill>
              </a:rPr>
              <a:t>Διαχείριση Αποθήκης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7</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801850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Τρόποι οργάνωσης αποθέματος</a:t>
            </a:r>
          </a:p>
        </p:txBody>
      </p:sp>
      <p:pic>
        <p:nvPicPr>
          <p:cNvPr id="3" name="Εικόνα 2" descr="[DECORATIVE]"/>
          <p:cNvPicPr>
            <a:picLocks noChangeAspect="1"/>
          </p:cNvPicPr>
          <p:nvPr/>
        </p:nvPicPr>
        <p:blipFill>
          <a:blip r:embed="rId3"/>
          <a:stretch>
            <a:fillRect/>
          </a:stretch>
        </p:blipFill>
        <p:spPr>
          <a:xfrm>
            <a:off x="218722" y="1219200"/>
            <a:ext cx="8468078" cy="4743099"/>
          </a:xfrm>
          <a:prstGeom prst="rect">
            <a:avLst/>
          </a:prstGeom>
        </p:spPr>
      </p:pic>
      <p:sp>
        <p:nvSpPr>
          <p:cNvPr id="9"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prstClr val="black"/>
                </a:solidFill>
              </a:rPr>
              <a:t>Διαχείριση Αποθήκης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8</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534944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Παράδειγμα – Ανάλυση </a:t>
            </a:r>
            <a:r>
              <a:rPr lang="en-US" b="1" dirty="0"/>
              <a:t>ABC</a:t>
            </a:r>
            <a:endParaRPr lang="el-GR" b="1" dirty="0"/>
          </a:p>
        </p:txBody>
      </p:sp>
      <p:sp>
        <p:nvSpPr>
          <p:cNvPr id="8" name="Rectangle 3"/>
          <p:cNvSpPr txBox="1">
            <a:spLocks noChangeArrowheads="1"/>
          </p:cNvSpPr>
          <p:nvPr/>
        </p:nvSpPr>
        <p:spPr>
          <a:xfrm>
            <a:off x="685800" y="1752600"/>
            <a:ext cx="7848600" cy="4117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l-GR" altLang="el-GR" dirty="0">
                <a:solidFill>
                  <a:sysClr val="windowText" lastClr="000000"/>
                </a:solidFill>
              </a:rPr>
              <a:t>Χωρίζει το απόθεμα σε 3 κατηγορίες </a:t>
            </a:r>
          </a:p>
          <a:p>
            <a:pPr lvl="0">
              <a:defRPr/>
            </a:pPr>
            <a:r>
              <a:rPr lang="el-GR" altLang="el-GR" dirty="0">
                <a:solidFill>
                  <a:sysClr val="windowText" lastClr="000000"/>
                </a:solidFill>
              </a:rPr>
              <a:t>Κατηγορία A, Κατηγορία B, Κατηγορία C</a:t>
            </a:r>
          </a:p>
          <a:p>
            <a:pPr lvl="0">
              <a:defRPr/>
            </a:pPr>
            <a:r>
              <a:rPr lang="el-GR" altLang="el-GR" dirty="0">
                <a:solidFill>
                  <a:sysClr val="windowText" lastClr="000000"/>
                </a:solidFill>
              </a:rPr>
              <a:t>Η βάση είναι η ετήσια αξία σε €</a:t>
            </a:r>
          </a:p>
          <a:p>
            <a:pPr lvl="0">
              <a:defRPr/>
            </a:pPr>
            <a:r>
              <a:rPr lang="el-GR" altLang="el-GR" dirty="0">
                <a:solidFill>
                  <a:sysClr val="windowText" lastClr="000000"/>
                </a:solidFill>
              </a:rPr>
              <a:t>Αξία σε € = Ετήσια ζήτηση x Κόστος Μονάδας</a:t>
            </a:r>
          </a:p>
          <a:p>
            <a:pPr lvl="0">
              <a:defRPr/>
            </a:pPr>
            <a:r>
              <a:rPr lang="el-GR" altLang="el-GR" dirty="0">
                <a:solidFill>
                  <a:sysClr val="windowText" lastClr="000000"/>
                </a:solidFill>
              </a:rPr>
              <a:t>Δίνουμε ιδιαίτερη έμφαση στα υλικά κατηγορίας Α που είναι αυτά με τη μεγαλύτερη αξία.</a:t>
            </a:r>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prstClr val="black"/>
                </a:solidFill>
              </a:rPr>
              <a:t>Διαχείριση Αποθήκης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9</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551516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30/10/2015 1:57:30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3,8,5,"/>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2,8,10,5,"/>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2,3,8,5,"/>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7,5,"/>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2,3,4,7,5,"/>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6,8,7,5,"/>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2,3,7,5,"/>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2050,2,6,9,8,"/>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2,3,7,5,"/>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2,3,7,5,"/>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2,3,6,7,"/>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2,3,2056,6,"/>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6146,14,9,10,11,12,15,13,16,17,6,"/>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8,5,"/>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8,5,"/>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3,9,5,"/>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2,8,7,5,"/>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9,5,"/>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8545B66F-AFCC-42A5-B637-4D5456528A52}">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3827</TotalTime>
  <Words>1831</Words>
  <Application>Microsoft Office PowerPoint</Application>
  <PresentationFormat>Προβολή στην οθόνη (4:3)</PresentationFormat>
  <Paragraphs>254</Paragraphs>
  <Slides>35</Slides>
  <Notes>7</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35</vt:i4>
      </vt:variant>
    </vt:vector>
  </HeadingPairs>
  <TitlesOfParts>
    <vt:vector size="40" baseType="lpstr">
      <vt:lpstr>Arial</vt:lpstr>
      <vt:lpstr>Calibri</vt:lpstr>
      <vt:lpstr>Courier New</vt:lpstr>
      <vt:lpstr>Wingdings</vt:lpstr>
      <vt:lpstr>Θέμα του Office</vt:lpstr>
      <vt:lpstr>Προγραμματισμός                    Επιχειρησιακών Πόρων -                                                      Enterprise Resource Planning</vt:lpstr>
      <vt:lpstr>Χρηματοδότηση </vt:lpstr>
      <vt:lpstr>Σκοποί ενότητας </vt:lpstr>
      <vt:lpstr>Περιεχόμενα ενότητας</vt:lpstr>
      <vt:lpstr>Διαχείριση αποθεμάτων και Διαχείριση Αποθήκης</vt:lpstr>
      <vt:lpstr>Μειονεκτήματα/πλεονεκτήματα  διατήρησης υψηλών αποθεμάτων </vt:lpstr>
      <vt:lpstr>Υψηλό απόθεμα κρύβει τα προβλήματα παραγωγής</vt:lpstr>
      <vt:lpstr>Τρόποι οργάνωσης αποθέματος</vt:lpstr>
      <vt:lpstr>Παράδειγμα – Ανάλυση ABC</vt:lpstr>
      <vt:lpstr>ABC Ταξινόμηση</vt:lpstr>
      <vt:lpstr>Ανεξάρτητη (Independent) – Εξαρτημένη (Dependent) Ζήτηση</vt:lpstr>
      <vt:lpstr>Κόστος διαχείρισης αποθέματος</vt:lpstr>
      <vt:lpstr>Κόστος διακράτησης </vt:lpstr>
      <vt:lpstr>Ενδεικτικά </vt:lpstr>
      <vt:lpstr>Μοντέλα αποθέματος </vt:lpstr>
      <vt:lpstr>Προγραμματισμός παραγωγής</vt:lpstr>
      <vt:lpstr>Διαχείριση αποθέματος</vt:lpstr>
      <vt:lpstr>Λογική εικόνα διαχείρισης αποθεμάτων</vt:lpstr>
      <vt:lpstr>Παραστατικά</vt:lpstr>
      <vt:lpstr>Συνολική εικόνα αποθέματος στο σύστημα SAP</vt:lpstr>
      <vt:lpstr>Η δομή της αποθήκης</vt:lpstr>
      <vt:lpstr>Η διάταξη της αποθήκης</vt:lpstr>
      <vt:lpstr>Σχηματική διάταξη αποθήκης</vt:lpstr>
      <vt:lpstr>Βασικές λειτουργίες ενός συστήματος αποθήκης  1</vt:lpstr>
      <vt:lpstr>Βασικές λειτουργίες ενός συστήματος αποθήκης  2</vt:lpstr>
      <vt:lpstr>Βασικές λειτουργίες ενός συστήματος αποθήκης  3</vt:lpstr>
      <vt:lpstr>Βασικές λειτουργίες ενός συστήματος αποθήκης  4</vt:lpstr>
      <vt:lpstr>Τέλος ενότητας</vt:lpstr>
      <vt:lpstr>Σημειώματα</vt:lpstr>
      <vt:lpstr>Σημείωμα Ιστορικού  Εκδόσεων Έργου</vt:lpstr>
      <vt:lpstr>Σημείωμα Αναφοράς</vt:lpstr>
      <vt:lpstr>Σημείωμα Αδειοδότησης</vt:lpstr>
      <vt:lpstr>Σημείωμα Χρήσης Έργων Τρίτων  (1/2)</vt:lpstr>
      <vt:lpstr>Σημείωμα Χρήσης Έργων Τρίτων  (2/2) </vt:lpstr>
      <vt:lpstr>Διατήρηση Σημειωμάτων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Προγραμματισμός Επιχειρησιακών Πόρων ERP</dc:title>
  <cp:lastModifiedBy>Tilemahos Stilianos</cp:lastModifiedBy>
  <cp:revision>133</cp:revision>
  <dcterms:created xsi:type="dcterms:W3CDTF">2014-09-20T14:32:06Z</dcterms:created>
  <dcterms:modified xsi:type="dcterms:W3CDTF">2015-11-04T06:57:57Z</dcterms:modified>
</cp:coreProperties>
</file>