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1"/>
  </p:notesMasterIdLst>
  <p:sldIdLst>
    <p:sldId id="257" r:id="rId3"/>
    <p:sldId id="258" r:id="rId4"/>
    <p:sldId id="324" r:id="rId5"/>
    <p:sldId id="261"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25" r:id="rId30"/>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a:srgbClr val="66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6" y="-8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5C097-04B7-44E1-9968-25C5DB2563B3}" type="datetimeFigureOut">
              <a:rPr lang="el-GR" smtClean="0"/>
              <a:pPr/>
              <a:t>5/5/2014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EBB63-910B-484B-BBB9-ECB9018BB688}" type="slidenum">
              <a:rPr lang="el-GR" smtClean="0"/>
              <a:pPr/>
              <a:t>‹#›</a:t>
            </a:fld>
            <a:endParaRPr lang="el-GR"/>
          </a:p>
        </p:txBody>
      </p:sp>
    </p:spTree>
    <p:extLst>
      <p:ext uri="{BB962C8B-B14F-4D97-AF65-F5344CB8AC3E}">
        <p14:creationId xmlns:p14="http://schemas.microsoft.com/office/powerpoint/2010/main" val="361663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 Θέση εικόνας διαφάνειας"/>
          <p:cNvSpPr>
            <a:spLocks noGrp="1" noRot="1" noChangeAspect="1" noTextEdit="1"/>
          </p:cNvSpPr>
          <p:nvPr>
            <p:ph type="sldImg"/>
          </p:nvPr>
        </p:nvSpPr>
        <p:spPr>
          <a:ln/>
        </p:spPr>
      </p:sp>
      <p:sp>
        <p:nvSpPr>
          <p:cNvPr id="141315"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l-GR" altLang="el-GR" smtClean="0"/>
          </a:p>
        </p:txBody>
      </p:sp>
      <p:sp>
        <p:nvSpPr>
          <p:cNvPr id="141316"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1DFE5DB1-153E-40CE-A6DB-BA1D45AE01B1}" type="slidenum">
              <a:rPr lang="en-US" altLang="el-GR" smtClean="0">
                <a:latin typeface="Arial" charset="0"/>
              </a:rPr>
              <a:pPr eaLnBrk="1" hangingPunct="1"/>
              <a:t>6</a:t>
            </a:fld>
            <a:endParaRPr lang="en-US" altLang="el-GR"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 Θέση εικόνας διαφάνειας"/>
          <p:cNvSpPr>
            <a:spLocks noGrp="1" noRot="1" noChangeAspect="1" noTextEdit="1"/>
          </p:cNvSpPr>
          <p:nvPr>
            <p:ph type="sldImg"/>
          </p:nvPr>
        </p:nvSpPr>
        <p:spPr>
          <a:ln/>
        </p:spPr>
      </p:sp>
      <p:sp>
        <p:nvSpPr>
          <p:cNvPr id="142339"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l-GR" altLang="el-GR" smtClean="0">
              <a:latin typeface="Comic Sans MS" pitchFamily="66" charset="0"/>
            </a:endParaRPr>
          </a:p>
        </p:txBody>
      </p:sp>
      <p:sp>
        <p:nvSpPr>
          <p:cNvPr id="142340"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A9DFF267-3605-40FF-B07C-E6D4C4E6D1C2}" type="slidenum">
              <a:rPr lang="el-GR" altLang="el-GR" smtClean="0">
                <a:latin typeface="Arial" charset="0"/>
              </a:rPr>
              <a:pPr eaLnBrk="1" hangingPunct="1"/>
              <a:t>7</a:t>
            </a:fld>
            <a:endParaRPr lang="el-GR" altLang="el-GR"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DC27ACE-FA03-481B-A944-F1F9C7A6C06F}"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62404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D626B94-859F-45E2-B6D8-3F4AFDAAC21C}"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5576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F0188-CD73-4327-92F5-0C2ACE29070A}"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94741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ACC11A5-92E4-41C3-A138-80175CE53EEE}"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274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B3F53F2-A09B-4F33-86D2-2171A68C2F17}"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5526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AC4CEF-F073-49D3-932D-0B9F3A7A3387}"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365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00F522-D308-4C46-9631-85DCDE932B3B}" type="datetime1">
              <a:rPr lang="el-GR" smtClean="0"/>
              <a:t>5/5/2014</a:t>
            </a:fld>
            <a:endParaRPr lang="el-GR"/>
          </a:p>
        </p:txBody>
      </p:sp>
      <p:sp>
        <p:nvSpPr>
          <p:cNvPr id="8" name="Θέση υποσέλιδου 7"/>
          <p:cNvSpPr>
            <a:spLocks noGrp="1"/>
          </p:cNvSpPr>
          <p:nvPr>
            <p:ph type="ftr" sz="quarter" idx="11"/>
          </p:nvPr>
        </p:nvSpPr>
        <p:spPr/>
        <p:txBody>
          <a:bodyPr/>
          <a:lstStyle/>
          <a:p>
            <a:r>
              <a:rPr lang="el-GR" smtClean="0"/>
              <a:t>Αρχιτεκτονική και Μέθοδοι Σχεδίασης</a:t>
            </a:r>
            <a:endParaRPr lang="el-GR"/>
          </a:p>
        </p:txBody>
      </p:sp>
      <p:sp>
        <p:nvSpPr>
          <p:cNvPr id="9" name="Θέση αριθμού διαφάνειας 8"/>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746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D64D696-4110-4762-B606-4FBA003638FA}" type="datetime1">
              <a:rPr lang="el-GR" smtClean="0"/>
              <a:t>5/5/2014</a:t>
            </a:fld>
            <a:endParaRPr lang="el-G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7782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9B8A22E-252A-4435-8A91-0FD7DD753584}" type="datetime1">
              <a:rPr lang="el-GR" smtClean="0"/>
              <a:t>5/5/2014</a:t>
            </a:fld>
            <a:endParaRPr lang="el-GR"/>
          </a:p>
        </p:txBody>
      </p:sp>
      <p:sp>
        <p:nvSpPr>
          <p:cNvPr id="3" name="Θέση υποσέλιδου 2"/>
          <p:cNvSpPr>
            <a:spLocks noGrp="1"/>
          </p:cNvSpPr>
          <p:nvPr>
            <p:ph type="ftr" sz="quarter" idx="11"/>
          </p:nvPr>
        </p:nvSpPr>
        <p:spPr/>
        <p:txBody>
          <a:bodyPr/>
          <a:lstStyle/>
          <a:p>
            <a:r>
              <a:rPr lang="el-GR" smtClean="0"/>
              <a:t>Αρχιτεκτονική και Μέθοδοι Σχεδίασης</a:t>
            </a:r>
            <a:endParaRPr lang="el-GR"/>
          </a:p>
        </p:txBody>
      </p:sp>
      <p:sp>
        <p:nvSpPr>
          <p:cNvPr id="4" name="Θέση αριθμού διαφάνειας 3"/>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16768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BB1BFB-F172-4C6C-AD0E-487A054C8E7F}"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4370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C1213E7-D3A6-48AC-AE05-509EA4E0676C}"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89536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8960F-44CE-484C-879C-8FD0FE5CB10F}" type="datetime1">
              <a:rPr lang="el-GR" smtClean="0"/>
              <a:t>5/5/2014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3E41E-24DC-44E5-A242-12538B377EB6}" type="slidenum">
              <a:rPr lang="el-GR" smtClean="0"/>
              <a:pPr/>
              <a:t>‹#›</a:t>
            </a:fld>
            <a:endParaRPr lang="el-GR"/>
          </a:p>
        </p:txBody>
      </p:sp>
    </p:spTree>
    <p:extLst>
      <p:ext uri="{BB962C8B-B14F-4D97-AF65-F5344CB8AC3E}">
        <p14:creationId xmlns:p14="http://schemas.microsoft.com/office/powerpoint/2010/main" val="421620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0.xml"/><Relationship Id="rId5" Type="http://schemas.microsoft.com/office/2007/relationships/hdphoto" Target="../media/hdphoto1.wdp"/><Relationship Id="rId4" Type="http://schemas.openxmlformats.org/officeDocument/2006/relationships/image" Target="../media/image6.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3.xml"/><Relationship Id="rId5" Type="http://schemas.microsoft.com/office/2007/relationships/hdphoto" Target="../media/hdphoto1.wdp"/><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4.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25.xml"/><Relationship Id="rId5" Type="http://schemas.openxmlformats.org/officeDocument/2006/relationships/slide" Target="slide7.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1"/>
            <a:ext cx="7628012" cy="936103"/>
          </a:xfrm>
        </p:spPr>
        <p:txBody>
          <a:bodyPr>
            <a:noAutofit/>
          </a:bodyPr>
          <a:lstStyle/>
          <a:p>
            <a:r>
              <a:rPr lang="el-GR" sz="4100" b="1" dirty="0" smtClean="0">
                <a:solidFill>
                  <a:prstClr val="black"/>
                </a:solidFill>
              </a:rPr>
              <a:t>Οργάνωση και Διοίκηση Επιχειρήσεων</a:t>
            </a:r>
            <a:endParaRPr lang="el-GR" sz="4100" dirty="0"/>
          </a:p>
        </p:txBody>
      </p:sp>
      <p:sp>
        <p:nvSpPr>
          <p:cNvPr id="3" name="Θέση περιεχομένου 1"/>
          <p:cNvSpPr>
            <a:spLocks noGrp="1"/>
          </p:cNvSpPr>
          <p:nvPr>
            <p:ph type="subTitle" idx="1"/>
          </p:nvPr>
        </p:nvSpPr>
        <p:spPr>
          <a:xfrm>
            <a:off x="395536" y="2708920"/>
            <a:ext cx="8352928" cy="2948930"/>
          </a:xfrm>
        </p:spPr>
        <p:txBody>
          <a:bodyPr>
            <a:normAutofit/>
          </a:bodyPr>
          <a:lstStyle/>
          <a:p>
            <a:pPr lvl="0">
              <a:lnSpc>
                <a:spcPct val="110000"/>
              </a:lnSpc>
              <a:spcBef>
                <a:spcPts val="0"/>
              </a:spcBef>
              <a:defRPr/>
            </a:pPr>
            <a:r>
              <a:rPr lang="el-GR" sz="3000" b="1" dirty="0">
                <a:solidFill>
                  <a:prstClr val="black"/>
                </a:solidFill>
                <a:cs typeface="Arial" charset="0"/>
              </a:rPr>
              <a:t>Ενότητα </a:t>
            </a:r>
            <a:r>
              <a:rPr lang="el-GR" sz="3000" b="1" dirty="0">
                <a:solidFill>
                  <a:prstClr val="black"/>
                </a:solidFill>
                <a:cs typeface="Arial" charset="0"/>
              </a:rPr>
              <a:t>3</a:t>
            </a:r>
            <a:r>
              <a:rPr lang="en-US" sz="3000" b="1" dirty="0" smtClean="0">
                <a:solidFill>
                  <a:prstClr val="black"/>
                </a:solidFill>
                <a:cs typeface="Arial" charset="0"/>
              </a:rPr>
              <a:t>:</a:t>
            </a:r>
            <a:r>
              <a:rPr lang="el-GR" sz="3000" b="1" dirty="0" smtClean="0">
                <a:solidFill>
                  <a:prstClr val="black"/>
                </a:solidFill>
                <a:cs typeface="Arial" charset="0"/>
              </a:rPr>
              <a:t>  </a:t>
            </a:r>
            <a:r>
              <a:rPr lang="el-GR" sz="3000" dirty="0" smtClean="0">
                <a:solidFill>
                  <a:prstClr val="black"/>
                </a:solidFill>
                <a:cs typeface="Arial" charset="0"/>
              </a:rPr>
              <a:t>Ηγεσία</a:t>
            </a:r>
            <a:r>
              <a:rPr lang="en-US" sz="3000" dirty="0" smtClean="0">
                <a:solidFill>
                  <a:prstClr val="black"/>
                </a:solidFill>
                <a:cs typeface="Arial" charset="0"/>
              </a:rPr>
              <a:t>.</a:t>
            </a:r>
            <a:endParaRPr lang="el-GR" sz="3000" dirty="0">
              <a:solidFill>
                <a:prstClr val="black"/>
              </a:solidFill>
              <a:cs typeface="Arial" charset="0"/>
            </a:endParaRPr>
          </a:p>
          <a:p>
            <a:pPr lvl="0">
              <a:lnSpc>
                <a:spcPct val="110000"/>
              </a:lnSpc>
              <a:spcBef>
                <a:spcPts val="0"/>
              </a:spcBef>
              <a:defRPr/>
            </a:pPr>
            <a:r>
              <a:rPr lang="el-GR" sz="3000" dirty="0" smtClean="0">
                <a:solidFill>
                  <a:prstClr val="black"/>
                </a:solidFill>
                <a:cs typeface="Arial" charset="0"/>
              </a:rPr>
              <a:t>Διδάσκων</a:t>
            </a:r>
            <a:r>
              <a:rPr lang="el-GR" sz="3000" dirty="0">
                <a:solidFill>
                  <a:prstClr val="black"/>
                </a:solidFill>
                <a:cs typeface="Arial" charset="0"/>
              </a:rPr>
              <a:t>: </a:t>
            </a:r>
            <a:r>
              <a:rPr lang="el-GR" sz="3000" dirty="0" smtClean="0">
                <a:solidFill>
                  <a:prstClr val="black"/>
                </a:solidFill>
                <a:cs typeface="Arial" charset="0"/>
              </a:rPr>
              <a:t>Γεώργιος </a:t>
            </a:r>
            <a:r>
              <a:rPr lang="el-GR" sz="3000" dirty="0" err="1" smtClean="0">
                <a:solidFill>
                  <a:prstClr val="black"/>
                </a:solidFill>
                <a:cs typeface="Arial" charset="0"/>
              </a:rPr>
              <a:t>Ασπρίδης</a:t>
            </a:r>
            <a:r>
              <a:rPr lang="el-GR" sz="3000" dirty="0" smtClean="0">
                <a:solidFill>
                  <a:prstClr val="black"/>
                </a:solidFill>
                <a:cs typeface="Arial" charset="0"/>
              </a:rPr>
              <a:t>,</a:t>
            </a:r>
          </a:p>
          <a:p>
            <a:pPr lvl="0">
              <a:lnSpc>
                <a:spcPct val="110000"/>
              </a:lnSpc>
              <a:spcBef>
                <a:spcPts val="0"/>
              </a:spcBef>
              <a:spcAft>
                <a:spcPts val="1200"/>
              </a:spcAft>
              <a:defRPr/>
            </a:pPr>
            <a:r>
              <a:rPr lang="el-GR" sz="3000" dirty="0" smtClean="0">
                <a:solidFill>
                  <a:prstClr val="black"/>
                </a:solidFill>
                <a:cs typeface="Arial" charset="0"/>
              </a:rPr>
              <a:t>Επίκουρος Καθηγητής</a:t>
            </a:r>
            <a:r>
              <a:rPr lang="el-GR" sz="3000" dirty="0">
                <a:solidFill>
                  <a:prstClr val="black"/>
                </a:solidFill>
                <a:cs typeface="Arial" charset="0"/>
              </a:rPr>
              <a:t>.</a:t>
            </a:r>
          </a:p>
          <a:p>
            <a:pPr lvl="0">
              <a:lnSpc>
                <a:spcPct val="110000"/>
              </a:lnSpc>
              <a:spcBef>
                <a:spcPts val="0"/>
              </a:spcBef>
              <a:defRPr/>
            </a:pPr>
            <a:r>
              <a:rPr lang="el-GR" sz="3000" dirty="0">
                <a:solidFill>
                  <a:prstClr val="black"/>
                </a:solidFill>
                <a:cs typeface="Arial" charset="0"/>
              </a:rPr>
              <a:t>Τμήμα </a:t>
            </a:r>
            <a:r>
              <a:rPr lang="el-GR" sz="3000" dirty="0" smtClean="0">
                <a:solidFill>
                  <a:prstClr val="black"/>
                </a:solidFill>
                <a:cs typeface="Arial" charset="0"/>
              </a:rPr>
              <a:t>Διοίκησης Επιχειρήσεων</a:t>
            </a:r>
            <a:r>
              <a:rPr lang="el-GR" sz="2800" dirty="0" smtClean="0">
                <a:solidFill>
                  <a:prstClr val="black"/>
                </a:solidFill>
                <a:cs typeface="Arial" charset="0"/>
              </a:rPr>
              <a:t>.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06603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539750" y="1484313"/>
            <a:ext cx="7848600" cy="4868862"/>
          </a:xfrm>
        </p:spPr>
        <p:txBody>
          <a:bodyPr/>
          <a:lstStyle/>
          <a:p>
            <a:pPr algn="just" eaLnBrk="1" hangingPunct="1">
              <a:lnSpc>
                <a:spcPct val="90000"/>
              </a:lnSpc>
            </a:pPr>
            <a:r>
              <a:rPr lang="el-GR" altLang="el-GR" sz="2400" smtClean="0">
                <a:latin typeface="Times New Roman" pitchFamily="18" charset="0"/>
                <a:cs typeface="Times New Roman" pitchFamily="18" charset="0"/>
              </a:rPr>
              <a:t>Η επιτυχία ή όχι κάθε οργανισμού εξαρτάται σε μεγάλο βαθμό από την ποιότητα των ηγετών του.</a:t>
            </a:r>
            <a:endParaRPr lang="en-US" altLang="el-GR" sz="2400" smtClean="0">
              <a:latin typeface="Times New Roman" pitchFamily="18" charset="0"/>
              <a:cs typeface="Times New Roman" pitchFamily="18" charset="0"/>
            </a:endParaRPr>
          </a:p>
          <a:p>
            <a:pPr algn="just" eaLnBrk="1" hangingPunct="1">
              <a:lnSpc>
                <a:spcPct val="90000"/>
              </a:lnSpc>
            </a:pPr>
            <a:r>
              <a:rPr lang="el-GR" altLang="el-GR" sz="2400" smtClean="0">
                <a:latin typeface="Times New Roman" pitchFamily="18" charset="0"/>
                <a:cs typeface="Times New Roman" pitchFamily="18" charset="0"/>
              </a:rPr>
              <a:t>Οι μισές από τις νέες επιχειρήσεις αποτυγχάνουν στα πρώτα 2 χρόνια της λειτουργίας τους</a:t>
            </a:r>
            <a:r>
              <a:rPr lang="en-US" altLang="el-GR" sz="2400" smtClean="0">
                <a:latin typeface="Times New Roman" pitchFamily="18" charset="0"/>
                <a:cs typeface="Times New Roman" pitchFamily="18" charset="0"/>
              </a:rPr>
              <a:t> – </a:t>
            </a:r>
            <a:r>
              <a:rPr lang="el-GR" altLang="el-GR" sz="2400" smtClean="0">
                <a:latin typeface="Times New Roman" pitchFamily="18" charset="0"/>
                <a:cs typeface="Times New Roman" pitchFamily="18" charset="0"/>
              </a:rPr>
              <a:t>Μόνο το ένα τρίτο επιβιώνει 5 χρόνια</a:t>
            </a:r>
            <a:r>
              <a:rPr lang="en-US" altLang="el-GR" sz="2400" smtClean="0">
                <a:latin typeface="Times New Roman" pitchFamily="18" charset="0"/>
                <a:cs typeface="Times New Roman" pitchFamily="18" charset="0"/>
              </a:rPr>
              <a:t> &gt; </a:t>
            </a:r>
            <a:r>
              <a:rPr lang="el-GR" altLang="el-GR" sz="2400" smtClean="0">
                <a:latin typeface="Times New Roman" pitchFamily="18" charset="0"/>
                <a:cs typeface="Times New Roman" pitchFamily="18" charset="0"/>
              </a:rPr>
              <a:t>στις περισσότερες περιπτώσεις η αποτυχία αυτή σχετίζεται με τις κακές πρακτικές ηγεσίας που ακολουθούνται.</a:t>
            </a:r>
            <a:endParaRPr lang="en-US" altLang="el-GR" sz="2400" smtClean="0">
              <a:latin typeface="Times New Roman" pitchFamily="18" charset="0"/>
              <a:cs typeface="Times New Roman" pitchFamily="18" charset="0"/>
            </a:endParaRPr>
          </a:p>
          <a:p>
            <a:pPr algn="just" eaLnBrk="1" hangingPunct="1">
              <a:lnSpc>
                <a:spcPct val="90000"/>
              </a:lnSpc>
            </a:pPr>
            <a:r>
              <a:rPr lang="el-GR" altLang="el-GR" sz="2400" smtClean="0">
                <a:latin typeface="Times New Roman" pitchFamily="18" charset="0"/>
                <a:cs typeface="Times New Roman" pitchFamily="18" charset="0"/>
              </a:rPr>
              <a:t>Η ηγεσία επηρεάζει το ηθικό, τα κίνητρα, την επίδοση, την παραίτηση και την απουσία των εργαζομένων.</a:t>
            </a:r>
            <a:endParaRPr lang="en-US" altLang="el-GR" sz="2400" smtClean="0">
              <a:latin typeface="Times New Roman" pitchFamily="18" charset="0"/>
              <a:cs typeface="Times New Roman" pitchFamily="18" charset="0"/>
            </a:endParaRPr>
          </a:p>
        </p:txBody>
      </p:sp>
      <p:sp>
        <p:nvSpPr>
          <p:cNvPr id="8194" name="Rectangle 2"/>
          <p:cNvSpPr>
            <a:spLocks noGrp="1" noChangeArrowheads="1"/>
          </p:cNvSpPr>
          <p:nvPr>
            <p:ph type="title"/>
          </p:nvPr>
        </p:nvSpPr>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Η σημασία της ηγεσίας</a:t>
            </a:r>
            <a:endParaRPr lang="en-US"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10</a:t>
            </a:fld>
            <a:endParaRPr lang="el-GR" sz="1400" dirty="0">
              <a:solidFill>
                <a:prstClr val="black"/>
              </a:solidFill>
            </a:endParaRPr>
          </a:p>
        </p:txBody>
      </p:sp>
    </p:spTree>
    <p:extLst>
      <p:ext uri="{BB962C8B-B14F-4D97-AF65-F5344CB8AC3E}">
        <p14:creationId xmlns:p14="http://schemas.microsoft.com/office/powerpoint/2010/main" val="31126157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 Θέση περιεχομένου"/>
          <p:cNvSpPr>
            <a:spLocks noGrp="1"/>
          </p:cNvSpPr>
          <p:nvPr>
            <p:ph idx="1"/>
          </p:nvPr>
        </p:nvSpPr>
        <p:spPr/>
        <p:txBody>
          <a:bodyPr/>
          <a:lstStyle/>
          <a:p>
            <a:pPr algn="just" eaLnBrk="1" hangingPunct="1"/>
            <a:r>
              <a:rPr lang="el-GR" altLang="el-GR" sz="2400" smtClean="0">
                <a:latin typeface="Times New Roman" pitchFamily="18" charset="0"/>
                <a:cs typeface="Times New Roman" pitchFamily="18" charset="0"/>
              </a:rPr>
              <a:t>Η </a:t>
            </a:r>
            <a:r>
              <a:rPr lang="el-GR" altLang="el-GR" sz="2400" b="1" smtClean="0">
                <a:latin typeface="Times New Roman" pitchFamily="18" charset="0"/>
                <a:cs typeface="Times New Roman" pitchFamily="18" charset="0"/>
              </a:rPr>
              <a:t>παραδοσιακή εξουσία,</a:t>
            </a:r>
            <a:r>
              <a:rPr lang="el-GR" altLang="el-GR" sz="2400" smtClean="0">
                <a:latin typeface="Times New Roman" pitchFamily="18" charset="0"/>
                <a:cs typeface="Times New Roman" pitchFamily="18" charset="0"/>
              </a:rPr>
              <a:t> στηρίζεται στην πίστη για την ιερότητα της ισχύος των παραδόσεων και την νομιμότητα των προσώπων, που είναι φορείς αυτών των παραδόσεων, όπως είναι για παράδειγμα ο βασιλιάς.</a:t>
            </a:r>
          </a:p>
          <a:p>
            <a:pPr algn="just" eaLnBrk="1" hangingPunct="1"/>
            <a:r>
              <a:rPr lang="el-GR" altLang="el-GR" sz="2400" smtClean="0">
                <a:latin typeface="Times New Roman" pitchFamily="18" charset="0"/>
                <a:cs typeface="Times New Roman" pitchFamily="18" charset="0"/>
              </a:rPr>
              <a:t>Η </a:t>
            </a:r>
            <a:r>
              <a:rPr lang="el-GR" altLang="el-GR" sz="2400" b="1" smtClean="0">
                <a:latin typeface="Times New Roman" pitchFamily="18" charset="0"/>
                <a:cs typeface="Times New Roman" pitchFamily="18" charset="0"/>
              </a:rPr>
              <a:t>νόμιμη – ορθολογική,</a:t>
            </a:r>
            <a:r>
              <a:rPr lang="el-GR" altLang="el-GR" sz="2400" smtClean="0">
                <a:latin typeface="Times New Roman" pitchFamily="18" charset="0"/>
                <a:cs typeface="Times New Roman" pitchFamily="18" charset="0"/>
              </a:rPr>
              <a:t> στηρίζεται στην πίστη για τη νομιμότητα των διατάξεων του θετικού δικαίου, όπως είναι για παράδειγμα ο εκλεγμένος πρωθυπουργός μιας χώρας.</a:t>
            </a:r>
          </a:p>
          <a:p>
            <a:pPr algn="just" eaLnBrk="1" hangingPunct="1"/>
            <a:r>
              <a:rPr lang="el-GR" altLang="el-GR" sz="2400" smtClean="0">
                <a:latin typeface="Times New Roman" pitchFamily="18" charset="0"/>
                <a:cs typeface="Times New Roman" pitchFamily="18" charset="0"/>
              </a:rPr>
              <a:t>Η </a:t>
            </a:r>
            <a:r>
              <a:rPr lang="el-GR" altLang="el-GR" sz="2400" b="1" smtClean="0">
                <a:latin typeface="Times New Roman" pitchFamily="18" charset="0"/>
                <a:cs typeface="Times New Roman" pitchFamily="18" charset="0"/>
              </a:rPr>
              <a:t>χαρισματική εξουσία,</a:t>
            </a:r>
            <a:r>
              <a:rPr lang="el-GR" altLang="el-GR" sz="2400" smtClean="0">
                <a:latin typeface="Times New Roman" pitchFamily="18" charset="0"/>
                <a:cs typeface="Times New Roman" pitchFamily="18" charset="0"/>
              </a:rPr>
              <a:t> στηρίζεται στην αφοσίωση, την ιερότητα και στις εξαιρετικές ικανότητες του προσώπου, όπως για παράδειγμα συμβαίνει με πολλούς πολιτικούς.</a:t>
            </a:r>
          </a:p>
          <a:p>
            <a:pPr eaLnBrk="1" hangingPunct="1"/>
            <a:endParaRPr lang="el-GR" altLang="el-GR" smtClean="0"/>
          </a:p>
        </p:txBody>
      </p:sp>
      <p:sp>
        <p:nvSpPr>
          <p:cNvPr id="3" name="2 - Τίτλος"/>
          <p:cNvSpPr>
            <a:spLocks noGrp="1"/>
          </p:cNvSpPr>
          <p:nvPr>
            <p:ph type="title"/>
            <p:custDataLst>
              <p:tags r:id="rId1"/>
            </p:custDataLst>
          </p:nvPr>
        </p:nvSpPr>
        <p:spPr/>
        <p:txBody>
          <a:bodyPr/>
          <a:lstStyle/>
          <a:p>
            <a:pPr algn="ctr" eaLnBrk="1" fontAlgn="auto" hangingPunct="1">
              <a:spcAft>
                <a:spcPts val="0"/>
              </a:spcAft>
              <a:defRPr/>
            </a:pPr>
            <a:r>
              <a:rPr lang="en-US" b="1" dirty="0" smtClean="0">
                <a:solidFill>
                  <a:schemeClr val="tx1"/>
                </a:solidFill>
                <a:latin typeface="Times New Roman" pitchFamily="18" charset="0"/>
                <a:cs typeface="Times New Roman" pitchFamily="18" charset="0"/>
              </a:rPr>
              <a:t>Max Weber</a:t>
            </a:r>
            <a:endParaRPr lang="el-GR"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11</a:t>
            </a:fld>
            <a:endParaRPr lang="el-GR" sz="1400" dirty="0">
              <a:solidFill>
                <a:prstClr val="black"/>
              </a:solidFill>
            </a:endParaRPr>
          </a:p>
        </p:txBody>
      </p:sp>
    </p:spTree>
    <p:extLst>
      <p:ext uri="{BB962C8B-B14F-4D97-AF65-F5344CB8AC3E}">
        <p14:creationId xmlns:p14="http://schemas.microsoft.com/office/powerpoint/2010/main" val="1335358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250825" y="1052513"/>
            <a:ext cx="8424863" cy="5400675"/>
          </a:xfrm>
        </p:spPr>
        <p:txBody>
          <a:bodyPr/>
          <a:lstStyle/>
          <a:p>
            <a:pPr marL="609600" indent="-609600" algn="just" eaLnBrk="1" hangingPunct="1">
              <a:lnSpc>
                <a:spcPct val="150000"/>
              </a:lnSpc>
              <a:spcBef>
                <a:spcPct val="0"/>
              </a:spcBef>
            </a:pPr>
            <a:r>
              <a:rPr lang="el-GR" altLang="el-GR" sz="2400" smtClean="0">
                <a:latin typeface="Times New Roman" pitchFamily="18" charset="0"/>
                <a:cs typeface="Times New Roman" pitchFamily="18" charset="0"/>
              </a:rPr>
              <a:t>Ισχύς αμοιβής</a:t>
            </a:r>
          </a:p>
          <a:p>
            <a:pPr marL="609600" indent="-609600" algn="just" eaLnBrk="1" hangingPunct="1">
              <a:lnSpc>
                <a:spcPct val="150000"/>
              </a:lnSpc>
              <a:spcBef>
                <a:spcPct val="0"/>
              </a:spcBef>
            </a:pPr>
            <a:r>
              <a:rPr lang="el-GR" altLang="el-GR" sz="2400" smtClean="0">
                <a:latin typeface="Times New Roman" pitchFamily="18" charset="0"/>
                <a:cs typeface="Times New Roman" pitchFamily="18" charset="0"/>
              </a:rPr>
              <a:t>Ισχύς καταναγκασμού </a:t>
            </a:r>
          </a:p>
          <a:p>
            <a:pPr marL="609600" indent="-609600" algn="just" eaLnBrk="1" hangingPunct="1">
              <a:lnSpc>
                <a:spcPct val="150000"/>
              </a:lnSpc>
              <a:spcBef>
                <a:spcPct val="0"/>
              </a:spcBef>
            </a:pPr>
            <a:r>
              <a:rPr lang="el-GR" altLang="el-GR" sz="2400" smtClean="0">
                <a:latin typeface="Times New Roman" pitchFamily="18" charset="0"/>
                <a:cs typeface="Times New Roman" pitchFamily="18" charset="0"/>
              </a:rPr>
              <a:t>Νόμιμη ισχύς</a:t>
            </a:r>
          </a:p>
          <a:p>
            <a:pPr marL="609600" indent="-609600" algn="just" eaLnBrk="1" hangingPunct="1">
              <a:lnSpc>
                <a:spcPct val="150000"/>
              </a:lnSpc>
              <a:spcBef>
                <a:spcPct val="0"/>
              </a:spcBef>
            </a:pPr>
            <a:r>
              <a:rPr lang="el-GR" altLang="el-GR" sz="2400" smtClean="0">
                <a:latin typeface="Times New Roman" pitchFamily="18" charset="0"/>
                <a:cs typeface="Times New Roman" pitchFamily="18" charset="0"/>
              </a:rPr>
              <a:t>Ισχύς αναφοράς</a:t>
            </a:r>
          </a:p>
          <a:p>
            <a:pPr marL="609600" indent="-609600" algn="just" eaLnBrk="1" hangingPunct="1">
              <a:lnSpc>
                <a:spcPct val="150000"/>
              </a:lnSpc>
              <a:spcBef>
                <a:spcPct val="0"/>
              </a:spcBef>
            </a:pPr>
            <a:r>
              <a:rPr lang="el-GR" altLang="el-GR" sz="2400" smtClean="0">
                <a:latin typeface="Times New Roman" pitchFamily="18" charset="0"/>
                <a:cs typeface="Times New Roman" pitchFamily="18" charset="0"/>
              </a:rPr>
              <a:t>Ισχύς αυθεντίας</a:t>
            </a:r>
            <a:endParaRPr lang="en-US" altLang="el-GR" sz="2400" smtClean="0">
              <a:latin typeface="Times New Roman" pitchFamily="18" charset="0"/>
              <a:cs typeface="Times New Roman" pitchFamily="18" charset="0"/>
            </a:endParaRPr>
          </a:p>
        </p:txBody>
      </p:sp>
      <p:sp>
        <p:nvSpPr>
          <p:cNvPr id="26626" name="Rectangle 2"/>
          <p:cNvSpPr>
            <a:spLocks noGrp="1" noChangeArrowheads="1"/>
          </p:cNvSpPr>
          <p:nvPr>
            <p:ph type="title"/>
          </p:nvPr>
        </p:nvSpPr>
        <p:spPr>
          <a:xfrm>
            <a:off x="1403648" y="332656"/>
            <a:ext cx="6624984" cy="648370"/>
          </a:xfrm>
        </p:spPr>
        <p:txBody>
          <a:bodyPr>
            <a:normAutofit fontScale="90000"/>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Μορφές Επιρροής &amp; Ισχύος</a:t>
            </a:r>
            <a:endParaRPr lang="en-US"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12</a:t>
            </a:fld>
            <a:endParaRPr lang="el-GR" sz="1400" dirty="0">
              <a:solidFill>
                <a:prstClr val="black"/>
              </a:solidFill>
            </a:endParaRPr>
          </a:p>
        </p:txBody>
      </p:sp>
    </p:spTree>
    <p:extLst>
      <p:ext uri="{BB962C8B-B14F-4D97-AF65-F5344CB8AC3E}">
        <p14:creationId xmlns:p14="http://schemas.microsoft.com/office/powerpoint/2010/main" val="9546871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 Θέση περιεχομένου"/>
          <p:cNvSpPr>
            <a:spLocks noGrp="1"/>
          </p:cNvSpPr>
          <p:nvPr>
            <p:ph idx="1"/>
          </p:nvPr>
        </p:nvSpPr>
        <p:spPr/>
        <p:txBody>
          <a:bodyPr/>
          <a:lstStyle/>
          <a:p>
            <a:pPr eaLnBrk="1" hangingPunct="1"/>
            <a:r>
              <a:rPr lang="el-GR" altLang="el-GR" smtClean="0">
                <a:latin typeface="Times New Roman" pitchFamily="18" charset="0"/>
                <a:cs typeface="Times New Roman" pitchFamily="18" charset="0"/>
              </a:rPr>
              <a:t>Ικανότητα (</a:t>
            </a:r>
            <a:r>
              <a:rPr lang="el-GR" altLang="el-GR" i="1" smtClean="0">
                <a:latin typeface="Times New Roman" pitchFamily="18" charset="0"/>
                <a:cs typeface="Times New Roman" pitchFamily="18" charset="0"/>
              </a:rPr>
              <a:t>ετοιμότητα, κρίση, ευφυΐα</a:t>
            </a:r>
            <a:r>
              <a:rPr lang="el-GR" altLang="el-GR" smtClean="0">
                <a:latin typeface="Times New Roman" pitchFamily="18" charset="0"/>
                <a:cs typeface="Times New Roman" pitchFamily="18" charset="0"/>
              </a:rPr>
              <a:t>), </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Επιτεύγματα (</a:t>
            </a:r>
            <a:r>
              <a:rPr lang="el-GR" altLang="el-GR" i="1" smtClean="0">
                <a:latin typeface="Times New Roman" pitchFamily="18" charset="0"/>
                <a:cs typeface="Times New Roman" pitchFamily="18" charset="0"/>
              </a:rPr>
              <a:t>γνώσεις, ακαδημαϊκή παιδεία</a:t>
            </a:r>
            <a:r>
              <a:rPr lang="el-GR" altLang="el-GR" smtClean="0">
                <a:latin typeface="Times New Roman" pitchFamily="18" charset="0"/>
                <a:cs typeface="Times New Roman" pitchFamily="18" charset="0"/>
              </a:rPr>
              <a:t>), </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Ευθύνη (</a:t>
            </a:r>
            <a:r>
              <a:rPr lang="el-GR" altLang="el-GR" i="1" smtClean="0">
                <a:latin typeface="Times New Roman" pitchFamily="18" charset="0"/>
                <a:cs typeface="Times New Roman" pitchFamily="18" charset="0"/>
              </a:rPr>
              <a:t>υπευθυνότητα, πρωτοβουλία, επιμονή</a:t>
            </a:r>
            <a:r>
              <a:rPr lang="el-GR" altLang="el-GR" smtClean="0">
                <a:latin typeface="Times New Roman" pitchFamily="18" charset="0"/>
                <a:cs typeface="Times New Roman" pitchFamily="18" charset="0"/>
              </a:rPr>
              <a:t>), </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Συμμετοχή (</a:t>
            </a:r>
            <a:r>
              <a:rPr lang="el-GR" altLang="el-GR" i="1" smtClean="0">
                <a:latin typeface="Times New Roman" pitchFamily="18" charset="0"/>
                <a:cs typeface="Times New Roman" pitchFamily="18" charset="0"/>
              </a:rPr>
              <a:t>δραστηριότητα, συνεργασία</a:t>
            </a:r>
            <a:r>
              <a:rPr lang="el-GR" altLang="el-GR" smtClean="0">
                <a:latin typeface="Times New Roman" pitchFamily="18" charset="0"/>
                <a:cs typeface="Times New Roman" pitchFamily="18" charset="0"/>
              </a:rPr>
              <a:t>), </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Θέση (</a:t>
            </a:r>
            <a:r>
              <a:rPr lang="el-GR" altLang="el-GR" i="1" smtClean="0">
                <a:latin typeface="Times New Roman" pitchFamily="18" charset="0"/>
                <a:cs typeface="Times New Roman" pitchFamily="18" charset="0"/>
              </a:rPr>
              <a:t>επαγγελματική, κοινωνικοοικονομική</a:t>
            </a:r>
            <a:r>
              <a:rPr lang="el-GR" altLang="el-GR" smtClean="0">
                <a:latin typeface="Times New Roman" pitchFamily="18" charset="0"/>
                <a:cs typeface="Times New Roman" pitchFamily="18" charset="0"/>
              </a:rPr>
              <a:t>)</a:t>
            </a:r>
            <a:r>
              <a:rPr lang="en-US" altLang="el-GR" smtClean="0">
                <a:latin typeface="Times New Roman" pitchFamily="18" charset="0"/>
                <a:cs typeface="Times New Roman" pitchFamily="18" charset="0"/>
              </a:rPr>
              <a:t>,</a:t>
            </a:r>
          </a:p>
          <a:p>
            <a:pPr eaLnBrk="1" hangingPunct="1"/>
            <a:r>
              <a:rPr lang="el-GR" altLang="el-GR" smtClean="0">
                <a:latin typeface="Times New Roman" pitchFamily="18" charset="0"/>
                <a:cs typeface="Times New Roman" pitchFamily="18" charset="0"/>
              </a:rPr>
              <a:t>Κατάσταση (</a:t>
            </a:r>
            <a:r>
              <a:rPr lang="el-GR" altLang="el-GR" i="1" smtClean="0">
                <a:latin typeface="Times New Roman" pitchFamily="18" charset="0"/>
                <a:cs typeface="Times New Roman" pitchFamily="18" charset="0"/>
              </a:rPr>
              <a:t>διανοητικό επίπεδο, δεξιότητες, ανάγκες</a:t>
            </a:r>
            <a:r>
              <a:rPr lang="el-GR" altLang="el-GR" smtClean="0">
                <a:latin typeface="Times New Roman" pitchFamily="18" charset="0"/>
                <a:cs typeface="Times New Roman" pitchFamily="18" charset="0"/>
              </a:rPr>
              <a:t>).</a:t>
            </a:r>
          </a:p>
          <a:p>
            <a:pPr eaLnBrk="1" hangingPunct="1"/>
            <a:endParaRPr lang="el-GR" altLang="el-GR" smtClean="0"/>
          </a:p>
        </p:txBody>
      </p:sp>
      <p:sp>
        <p:nvSpPr>
          <p:cNvPr id="3" name="2 - Τίτλος"/>
          <p:cNvSpPr>
            <a:spLocks noGrp="1"/>
          </p:cNvSpPr>
          <p:nvPr>
            <p:ph type="title"/>
            <p:custDataLst>
              <p:tags r:id="rId1"/>
            </p:custDataLst>
          </p:nvPr>
        </p:nvSpPr>
        <p:spPr/>
        <p:txBody>
          <a:bodyPr/>
          <a:lstStyle/>
          <a:p>
            <a:pPr algn="ctr" eaLnBrk="1" fontAlgn="auto" hangingPunct="1">
              <a:spcAft>
                <a:spcPts val="0"/>
              </a:spcAft>
              <a:defRPr/>
            </a:pPr>
            <a:r>
              <a:rPr lang="en-US" b="1" dirty="0" smtClean="0">
                <a:solidFill>
                  <a:schemeClr val="tx1"/>
                </a:solidFill>
                <a:latin typeface="Times New Roman" pitchFamily="18" charset="0"/>
                <a:cs typeface="Times New Roman" pitchFamily="18" charset="0"/>
              </a:rPr>
              <a:t>Stodgill</a:t>
            </a:r>
            <a:endParaRPr lang="el-GR"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13</a:t>
            </a:fld>
            <a:endParaRPr lang="el-GR" sz="1400" dirty="0">
              <a:solidFill>
                <a:prstClr val="black"/>
              </a:solidFill>
            </a:endParaRPr>
          </a:p>
        </p:txBody>
      </p:sp>
    </p:spTree>
    <p:extLst>
      <p:ext uri="{BB962C8B-B14F-4D97-AF65-F5344CB8AC3E}">
        <p14:creationId xmlns:p14="http://schemas.microsoft.com/office/powerpoint/2010/main" val="71610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 Θέση περιεχομένου"/>
          <p:cNvSpPr>
            <a:spLocks noGrp="1"/>
          </p:cNvSpPr>
          <p:nvPr>
            <p:ph idx="1"/>
          </p:nvPr>
        </p:nvSpPr>
        <p:spPr/>
        <p:txBody>
          <a:bodyPr>
            <a:normAutofit fontScale="92500" lnSpcReduction="10000"/>
          </a:bodyPr>
          <a:lstStyle/>
          <a:p>
            <a:pPr eaLnBrk="1" hangingPunct="1"/>
            <a:r>
              <a:rPr lang="el-GR" altLang="el-GR" smtClean="0">
                <a:latin typeface="Times New Roman" pitchFamily="18" charset="0"/>
                <a:cs typeface="Times New Roman" pitchFamily="18" charset="0"/>
              </a:rPr>
              <a:t>Ευφυΐα</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Υποκίνηση των υφισταμένων τους</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Ικανότητες</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Συνέπεια</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Αυτοπεποίθηση</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Σύνεση του να είναι ικανός να παράσχει κάθε δυνατή βοήθεια</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Δυνατότητα να είναι μέλος σε μια ομάδα </a:t>
            </a:r>
            <a:endParaRPr lang="en-US" altLang="el-GR" smtClean="0">
              <a:latin typeface="Times New Roman" pitchFamily="18" charset="0"/>
              <a:cs typeface="Times New Roman" pitchFamily="18" charset="0"/>
            </a:endParaRPr>
          </a:p>
          <a:p>
            <a:pPr eaLnBrk="1" hangingPunct="1"/>
            <a:r>
              <a:rPr lang="el-GR" altLang="el-GR" smtClean="0">
                <a:latin typeface="Times New Roman" pitchFamily="18" charset="0"/>
                <a:cs typeface="Times New Roman" pitchFamily="18" charset="0"/>
              </a:rPr>
              <a:t>Ικανότητα αποκέντρωσης της εξουσίας</a:t>
            </a:r>
            <a:r>
              <a:rPr lang="en-US" altLang="el-GR" smtClean="0">
                <a:latin typeface="Times New Roman" pitchFamily="18" charset="0"/>
                <a:cs typeface="Times New Roman" pitchFamily="18" charset="0"/>
              </a:rPr>
              <a:t>.</a:t>
            </a:r>
            <a:endParaRPr lang="el-GR" altLang="el-GR" smtClean="0">
              <a:latin typeface="Times New Roman" pitchFamily="18" charset="0"/>
              <a:cs typeface="Times New Roman" pitchFamily="18" charset="0"/>
            </a:endParaRPr>
          </a:p>
          <a:p>
            <a:pPr eaLnBrk="1" hangingPunct="1"/>
            <a:endParaRPr lang="el-GR" altLang="el-GR" smtClean="0"/>
          </a:p>
        </p:txBody>
      </p:sp>
      <p:sp>
        <p:nvSpPr>
          <p:cNvPr id="3" name="2 - Τίτλος"/>
          <p:cNvSpPr>
            <a:spLocks noGrp="1"/>
          </p:cNvSpPr>
          <p:nvPr>
            <p:ph type="title"/>
          </p:nvPr>
        </p:nvSpPr>
        <p:spPr/>
        <p:txBody>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Ross - </a:t>
            </a:r>
            <a:r>
              <a:rPr lang="el-GR" b="1" dirty="0" err="1" smtClean="0">
                <a:solidFill>
                  <a:schemeClr val="tx1"/>
                </a:solidFill>
                <a:latin typeface="Times New Roman" pitchFamily="18" charset="0"/>
                <a:cs typeface="Times New Roman" pitchFamily="18" charset="0"/>
              </a:rPr>
              <a:t>Hendrey</a:t>
            </a:r>
            <a:endParaRPr lang="el-GR"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14</a:t>
            </a:fld>
            <a:endParaRPr lang="el-GR" sz="1400" dirty="0">
              <a:solidFill>
                <a:prstClr val="black"/>
              </a:solidFill>
            </a:endParaRPr>
          </a:p>
        </p:txBody>
      </p:sp>
    </p:spTree>
    <p:extLst>
      <p:ext uri="{BB962C8B-B14F-4D97-AF65-F5344CB8AC3E}">
        <p14:creationId xmlns:p14="http://schemas.microsoft.com/office/powerpoint/2010/main" val="712077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Θέση περιεχομένου"/>
          <p:cNvSpPr>
            <a:spLocks noGrp="1"/>
          </p:cNvSpPr>
          <p:nvPr>
            <p:ph idx="1"/>
          </p:nvPr>
        </p:nvSpPr>
        <p:spPr/>
        <p:txBody>
          <a:bodyPr/>
          <a:lstStyle/>
          <a:p>
            <a:pPr eaLnBrk="1" hangingPunct="1"/>
            <a:r>
              <a:rPr lang="el-GR" altLang="el-GR" dirty="0" smtClean="0"/>
              <a:t>	</a:t>
            </a:r>
            <a:r>
              <a:rPr lang="el-GR" altLang="el-GR" dirty="0" smtClean="0">
                <a:latin typeface="Times New Roman" pitchFamily="18" charset="0"/>
                <a:cs typeface="Times New Roman" pitchFamily="18" charset="0"/>
              </a:rPr>
              <a:t>Η ικανότητα κατανόησης και υποκίνησης των ατόμων, </a:t>
            </a:r>
          </a:p>
          <a:p>
            <a:pPr eaLnBrk="1" hangingPunct="1"/>
            <a:r>
              <a:rPr lang="el-GR" altLang="el-GR" dirty="0" smtClean="0">
                <a:latin typeface="Times New Roman" pitchFamily="18" charset="0"/>
                <a:cs typeface="Times New Roman" pitchFamily="18" charset="0"/>
              </a:rPr>
              <a:t>	Η ικανότητα έμπνευσης και εμψύχωσης των μελών της ομάδας της οποίας ηγούνται  και τέλος</a:t>
            </a:r>
          </a:p>
          <a:p>
            <a:pPr eaLnBrk="1" hangingPunct="1"/>
            <a:r>
              <a:rPr lang="el-GR" altLang="el-GR" dirty="0" smtClean="0">
                <a:latin typeface="Times New Roman" pitchFamily="18" charset="0"/>
                <a:cs typeface="Times New Roman" pitchFamily="18" charset="0"/>
              </a:rPr>
              <a:t>	Η ικανότητα δημιουργίας ενός ικανοποιητικού κλίματος στην ομάδα τους.</a:t>
            </a:r>
          </a:p>
          <a:p>
            <a:pPr eaLnBrk="1" hangingPunct="1"/>
            <a:endParaRPr lang="el-GR" altLang="el-GR" dirty="0" smtClean="0"/>
          </a:p>
        </p:txBody>
      </p:sp>
      <p:sp>
        <p:nvSpPr>
          <p:cNvPr id="3" name="2 - Τίτλος"/>
          <p:cNvSpPr>
            <a:spLocks noGrp="1"/>
          </p:cNvSpPr>
          <p:nvPr>
            <p:ph type="title"/>
            <p:custDataLst>
              <p:tags r:id="rId1"/>
            </p:custDataLst>
          </p:nvPr>
        </p:nvSpPr>
        <p:spPr/>
        <p:txBody>
          <a:bodyPr/>
          <a:lstStyle/>
          <a:p>
            <a:pPr algn="ctr" eaLnBrk="1" fontAlgn="auto" hangingPunct="1">
              <a:spcAft>
                <a:spcPts val="0"/>
              </a:spcAft>
              <a:defRPr/>
            </a:pPr>
            <a:r>
              <a:rPr lang="en-US" sz="3600" b="1" dirty="0" smtClean="0">
                <a:solidFill>
                  <a:schemeClr val="tx1"/>
                </a:solidFill>
                <a:latin typeface="Times New Roman" pitchFamily="18" charset="0"/>
                <a:cs typeface="Times New Roman" pitchFamily="18" charset="0"/>
              </a:rPr>
              <a:t>Koontz</a:t>
            </a:r>
            <a:r>
              <a:rPr lang="el-GR" sz="3600" b="1" dirty="0" smtClean="0">
                <a:solidFill>
                  <a:schemeClr val="tx1"/>
                </a:solidFill>
                <a:latin typeface="Times New Roman" pitchFamily="18" charset="0"/>
                <a:cs typeface="Times New Roman" pitchFamily="18" charset="0"/>
              </a:rPr>
              <a:t>, </a:t>
            </a:r>
            <a:r>
              <a:rPr lang="en-US" sz="3600" b="1" dirty="0" smtClean="0">
                <a:solidFill>
                  <a:schemeClr val="tx1"/>
                </a:solidFill>
                <a:latin typeface="Times New Roman" pitchFamily="18" charset="0"/>
                <a:cs typeface="Times New Roman" pitchFamily="18" charset="0"/>
              </a:rPr>
              <a:t>O' Donnell</a:t>
            </a:r>
            <a:r>
              <a:rPr lang="el-GR" sz="3600" b="1" i="1" dirty="0" smtClean="0">
                <a:solidFill>
                  <a:schemeClr val="tx1"/>
                </a:solidFill>
                <a:latin typeface="Times New Roman" pitchFamily="18" charset="0"/>
                <a:cs typeface="Times New Roman" pitchFamily="18" charset="0"/>
              </a:rPr>
              <a:t> </a:t>
            </a:r>
            <a:r>
              <a:rPr lang="en-US" sz="3600" b="1" dirty="0" smtClean="0">
                <a:solidFill>
                  <a:schemeClr val="tx1"/>
                </a:solidFill>
                <a:latin typeface="Times New Roman" pitchFamily="18" charset="0"/>
                <a:cs typeface="Times New Roman" pitchFamily="18" charset="0"/>
              </a:rPr>
              <a:t>and </a:t>
            </a:r>
            <a:r>
              <a:rPr lang="en-US" sz="3600" b="1" dirty="0" err="1" smtClean="0">
                <a:solidFill>
                  <a:schemeClr val="tx1"/>
                </a:solidFill>
                <a:latin typeface="Times New Roman" pitchFamily="18" charset="0"/>
                <a:cs typeface="Times New Roman" pitchFamily="18" charset="0"/>
              </a:rPr>
              <a:t>Weilrich</a:t>
            </a:r>
            <a:endParaRPr lang="en-US" sz="3600"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15</a:t>
            </a:fld>
            <a:endParaRPr lang="el-GR" sz="1400" dirty="0">
              <a:solidFill>
                <a:prstClr val="black"/>
              </a:solidFill>
            </a:endParaRPr>
          </a:p>
        </p:txBody>
      </p:sp>
    </p:spTree>
    <p:extLst>
      <p:ext uri="{BB962C8B-B14F-4D97-AF65-F5344CB8AC3E}">
        <p14:creationId xmlns:p14="http://schemas.microsoft.com/office/powerpoint/2010/main" val="2647574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539750" y="1341438"/>
            <a:ext cx="8047038" cy="4248150"/>
          </a:xfrm>
        </p:spPr>
        <p:txBody>
          <a:bodyPr/>
          <a:lstStyle/>
          <a:p>
            <a:pPr algn="just" eaLnBrk="1" hangingPunct="1">
              <a:lnSpc>
                <a:spcPct val="90000"/>
              </a:lnSpc>
              <a:buFont typeface="Symbol" pitchFamily="18" charset="2"/>
              <a:buChar char=""/>
            </a:pPr>
            <a:r>
              <a:rPr lang="el-GR" altLang="el-GR" sz="2400" smtClean="0">
                <a:latin typeface="Times New Roman" pitchFamily="18" charset="0"/>
                <a:cs typeface="Times New Roman" pitchFamily="18" charset="0"/>
              </a:rPr>
              <a:t>Η ηγεσία βασίζεται σε υποθέσεις σχετικά με την ανθρώπινη φύση και συμπεριφορά.</a:t>
            </a:r>
            <a:endParaRPr lang="en-US" altLang="el-GR" sz="2400" smtClean="0">
              <a:latin typeface="Times New Roman" pitchFamily="18" charset="0"/>
              <a:cs typeface="Times New Roman" pitchFamily="18" charset="0"/>
            </a:endParaRPr>
          </a:p>
          <a:p>
            <a:pPr algn="just" eaLnBrk="1" hangingPunct="1">
              <a:lnSpc>
                <a:spcPct val="90000"/>
              </a:lnSpc>
              <a:buFont typeface="Symbol" pitchFamily="18" charset="2"/>
              <a:buChar char=""/>
            </a:pPr>
            <a:r>
              <a:rPr lang="el-GR" altLang="el-GR" sz="2400" b="1" smtClean="0">
                <a:latin typeface="Times New Roman" pitchFamily="18" charset="0"/>
                <a:cs typeface="Times New Roman" pitchFamily="18" charset="0"/>
              </a:rPr>
              <a:t>Αρχές 20</a:t>
            </a:r>
            <a:r>
              <a:rPr lang="el-GR" altLang="el-GR" sz="2400" b="1" baseline="30000" smtClean="0">
                <a:latin typeface="Times New Roman" pitchFamily="18" charset="0"/>
                <a:cs typeface="Times New Roman" pitchFamily="18" charset="0"/>
              </a:rPr>
              <a:t>ου</a:t>
            </a:r>
            <a:r>
              <a:rPr lang="el-GR" altLang="el-GR" sz="2400" b="1" smtClean="0">
                <a:latin typeface="Times New Roman" pitchFamily="18" charset="0"/>
                <a:cs typeface="Times New Roman" pitchFamily="18" charset="0"/>
              </a:rPr>
              <a:t> αιώνα</a:t>
            </a:r>
            <a:r>
              <a:rPr lang="en-US" altLang="el-GR" sz="2400" smtClean="0">
                <a:latin typeface="Times New Roman" pitchFamily="18" charset="0"/>
                <a:cs typeface="Times New Roman" pitchFamily="18" charset="0"/>
              </a:rPr>
              <a:t> &gt; </a:t>
            </a:r>
            <a:r>
              <a:rPr lang="en-US" altLang="el-GR" sz="2400" b="1" smtClean="0">
                <a:latin typeface="Times New Roman" pitchFamily="18" charset="0"/>
                <a:cs typeface="Times New Roman" pitchFamily="18" charset="0"/>
              </a:rPr>
              <a:t>Fr</a:t>
            </a:r>
            <a:r>
              <a:rPr lang="el-GR" altLang="el-GR" sz="2400" b="1" smtClean="0">
                <a:latin typeface="Times New Roman" pitchFamily="18" charset="0"/>
                <a:cs typeface="Times New Roman" pitchFamily="18" charset="0"/>
              </a:rPr>
              <a:t>.</a:t>
            </a:r>
            <a:r>
              <a:rPr lang="en-US" altLang="el-GR" sz="2400" b="1" smtClean="0">
                <a:latin typeface="Times New Roman" pitchFamily="18" charset="0"/>
                <a:cs typeface="Times New Roman" pitchFamily="18" charset="0"/>
              </a:rPr>
              <a:t> W. Taylor</a:t>
            </a:r>
            <a:r>
              <a:rPr lang="en-US" altLang="el-GR" sz="2400" smtClean="0">
                <a:latin typeface="Times New Roman" pitchFamily="18" charset="0"/>
                <a:cs typeface="Times New Roman" pitchFamily="18" charset="0"/>
              </a:rPr>
              <a:t> &gt; </a:t>
            </a:r>
            <a:r>
              <a:rPr lang="el-GR" altLang="el-GR" sz="2400" b="1" smtClean="0">
                <a:latin typeface="Times New Roman" pitchFamily="18" charset="0"/>
                <a:cs typeface="Times New Roman" pitchFamily="18" charset="0"/>
              </a:rPr>
              <a:t>Επιστημονική Διοίκηση</a:t>
            </a:r>
            <a:r>
              <a:rPr lang="el-GR" altLang="el-GR" sz="2400" smtClean="0">
                <a:latin typeface="Times New Roman" pitchFamily="18" charset="0"/>
                <a:cs typeface="Times New Roman" pitchFamily="18" charset="0"/>
              </a:rPr>
              <a:t>.</a:t>
            </a:r>
            <a:endParaRPr lang="en-US" altLang="el-GR" sz="2400" smtClean="0">
              <a:latin typeface="Times New Roman" pitchFamily="18" charset="0"/>
              <a:cs typeface="Times New Roman" pitchFamily="18" charset="0"/>
            </a:endParaRPr>
          </a:p>
          <a:p>
            <a:pPr algn="just" eaLnBrk="1" hangingPunct="1">
              <a:lnSpc>
                <a:spcPct val="90000"/>
              </a:lnSpc>
            </a:pPr>
            <a:r>
              <a:rPr lang="el-GR" altLang="el-GR" sz="2400" smtClean="0">
                <a:latin typeface="Times New Roman" pitchFamily="18" charset="0"/>
                <a:cs typeface="Times New Roman" pitchFamily="18" charset="0"/>
              </a:rPr>
              <a:t>Δεκαετίες </a:t>
            </a:r>
            <a:r>
              <a:rPr lang="en-US" altLang="el-GR" sz="2400" smtClean="0">
                <a:latin typeface="Times New Roman" pitchFamily="18" charset="0"/>
                <a:cs typeface="Times New Roman" pitchFamily="18" charset="0"/>
              </a:rPr>
              <a:t>1920 </a:t>
            </a:r>
            <a:r>
              <a:rPr lang="el-GR" altLang="el-GR" sz="2400" smtClean="0">
                <a:latin typeface="Times New Roman" pitchFamily="18" charset="0"/>
                <a:cs typeface="Times New Roman" pitchFamily="18" charset="0"/>
              </a:rPr>
              <a:t>και</a:t>
            </a:r>
            <a:r>
              <a:rPr lang="en-US" altLang="el-GR" sz="2400" smtClean="0">
                <a:latin typeface="Times New Roman" pitchFamily="18" charset="0"/>
                <a:cs typeface="Times New Roman" pitchFamily="18" charset="0"/>
              </a:rPr>
              <a:t> 1930 </a:t>
            </a:r>
            <a:r>
              <a:rPr lang="el-GR" altLang="el-GR" sz="2400" smtClean="0">
                <a:latin typeface="Times New Roman" pitchFamily="18" charset="0"/>
                <a:cs typeface="Times New Roman" pitchFamily="18" charset="0"/>
              </a:rPr>
              <a:t>και υπό την επιρροή των πειραμάτων</a:t>
            </a:r>
            <a:r>
              <a:rPr lang="en-US" altLang="el-GR" sz="2400" smtClean="0">
                <a:latin typeface="Times New Roman" pitchFamily="18" charset="0"/>
                <a:cs typeface="Times New Roman" pitchFamily="18" charset="0"/>
              </a:rPr>
              <a:t> Hawthorne &gt; </a:t>
            </a:r>
            <a:r>
              <a:rPr lang="el-GR" altLang="el-GR" sz="2400" b="1" u="sng" smtClean="0">
                <a:latin typeface="Times New Roman" pitchFamily="18" charset="0"/>
                <a:cs typeface="Times New Roman" pitchFamily="18" charset="0"/>
              </a:rPr>
              <a:t>Κίνημα των Ανθρωπίνων Σχέσεων</a:t>
            </a:r>
            <a:r>
              <a:rPr lang="el-GR" altLang="el-GR" sz="2400" smtClean="0">
                <a:latin typeface="Times New Roman" pitchFamily="18" charset="0"/>
                <a:cs typeface="Times New Roman" pitchFamily="18" charset="0"/>
              </a:rPr>
              <a:t>.</a:t>
            </a:r>
            <a:endParaRPr lang="en-US" altLang="el-GR" sz="2400" smtClean="0">
              <a:latin typeface="Times New Roman" pitchFamily="18" charset="0"/>
              <a:cs typeface="Times New Roman" pitchFamily="18" charset="0"/>
            </a:endParaRPr>
          </a:p>
        </p:txBody>
      </p:sp>
      <p:sp>
        <p:nvSpPr>
          <p:cNvPr id="9218" name="Rectangle 2"/>
          <p:cNvSpPr>
            <a:spLocks noGrp="1" noChangeArrowheads="1"/>
          </p:cNvSpPr>
          <p:nvPr>
            <p:ph type="title"/>
          </p:nvPr>
        </p:nvSpPr>
        <p:spPr>
          <a:xfrm>
            <a:off x="1066800" y="304801"/>
            <a:ext cx="7537648" cy="963960"/>
          </a:xfrm>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Προσεγγίσεις στην </a:t>
            </a:r>
            <a:r>
              <a:rPr lang="el-GR" b="1" dirty="0" smtClean="0">
                <a:solidFill>
                  <a:schemeClr val="tx1"/>
                </a:solidFill>
                <a:latin typeface="Times New Roman" pitchFamily="18" charset="0"/>
                <a:cs typeface="Times New Roman" pitchFamily="18" charset="0"/>
              </a:rPr>
              <a:t>ηγεσία [1]</a:t>
            </a:r>
            <a:endParaRPr lang="en-US"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16</a:t>
            </a:fld>
            <a:endParaRPr lang="el-GR" sz="1400" dirty="0">
              <a:solidFill>
                <a:prstClr val="black"/>
              </a:solidFill>
            </a:endParaRPr>
          </a:p>
        </p:txBody>
      </p:sp>
    </p:spTree>
    <p:extLst>
      <p:ext uri="{BB962C8B-B14F-4D97-AF65-F5344CB8AC3E}">
        <p14:creationId xmlns:p14="http://schemas.microsoft.com/office/powerpoint/2010/main" val="37653474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971550" y="1412875"/>
            <a:ext cx="7543800" cy="4876800"/>
          </a:xfrm>
        </p:spPr>
        <p:txBody>
          <a:bodyPr/>
          <a:lstStyle/>
          <a:p>
            <a:pPr algn="just" eaLnBrk="1" hangingPunct="1">
              <a:lnSpc>
                <a:spcPct val="90000"/>
              </a:lnSpc>
            </a:pPr>
            <a:r>
              <a:rPr lang="el-GR" altLang="el-GR" sz="2400" b="1" smtClean="0">
                <a:latin typeface="Times New Roman" pitchFamily="18" charset="0"/>
                <a:cs typeface="Times New Roman" pitchFamily="18" charset="0"/>
              </a:rPr>
              <a:t>Θεωρίες</a:t>
            </a:r>
            <a:r>
              <a:rPr lang="en-US" altLang="el-GR" sz="2400" b="1" smtClean="0">
                <a:latin typeface="Times New Roman" pitchFamily="18" charset="0"/>
                <a:cs typeface="Times New Roman" pitchFamily="18" charset="0"/>
              </a:rPr>
              <a:t> X </a:t>
            </a:r>
            <a:r>
              <a:rPr lang="el-GR" altLang="el-GR" sz="2400" b="1" smtClean="0">
                <a:latin typeface="Times New Roman" pitchFamily="18" charset="0"/>
                <a:cs typeface="Times New Roman" pitchFamily="18" charset="0"/>
              </a:rPr>
              <a:t>και</a:t>
            </a:r>
            <a:r>
              <a:rPr lang="en-US" altLang="el-GR" sz="2400" b="1" smtClean="0">
                <a:latin typeface="Times New Roman" pitchFamily="18" charset="0"/>
                <a:cs typeface="Times New Roman" pitchFamily="18" charset="0"/>
              </a:rPr>
              <a:t> Y - Douglas McGregor</a:t>
            </a:r>
            <a:r>
              <a:rPr lang="el-GR" altLang="el-GR" sz="2400" smtClean="0">
                <a:latin typeface="Times New Roman" pitchFamily="18" charset="0"/>
                <a:cs typeface="Times New Roman" pitchFamily="18" charset="0"/>
              </a:rPr>
              <a:t>.</a:t>
            </a:r>
            <a:endParaRPr lang="en-US" altLang="el-GR" sz="2400" smtClean="0">
              <a:latin typeface="Times New Roman" pitchFamily="18" charset="0"/>
              <a:cs typeface="Times New Roman" pitchFamily="18" charset="0"/>
            </a:endParaRPr>
          </a:p>
          <a:p>
            <a:pPr algn="just" eaLnBrk="1" hangingPunct="1">
              <a:lnSpc>
                <a:spcPct val="90000"/>
              </a:lnSpc>
            </a:pPr>
            <a:r>
              <a:rPr lang="el-GR" altLang="el-GR" sz="2400" b="1" u="sng" smtClean="0">
                <a:latin typeface="Times New Roman" pitchFamily="18" charset="0"/>
                <a:cs typeface="Times New Roman" pitchFamily="18" charset="0"/>
              </a:rPr>
              <a:t>Θεωρία</a:t>
            </a:r>
            <a:r>
              <a:rPr lang="en-US" altLang="el-GR" sz="2400" b="1" u="sng" smtClean="0">
                <a:latin typeface="Times New Roman" pitchFamily="18" charset="0"/>
                <a:cs typeface="Times New Roman" pitchFamily="18" charset="0"/>
              </a:rPr>
              <a:t> X:</a:t>
            </a:r>
            <a:r>
              <a:rPr lang="en-US" altLang="el-GR" sz="2400" b="1" i="1" smtClean="0">
                <a:latin typeface="Times New Roman" pitchFamily="18" charset="0"/>
                <a:cs typeface="Times New Roman" pitchFamily="18" charset="0"/>
              </a:rPr>
              <a:t> </a:t>
            </a:r>
            <a:r>
              <a:rPr lang="el-GR" altLang="el-GR" sz="2400" smtClean="0">
                <a:latin typeface="Times New Roman" pitchFamily="18" charset="0"/>
                <a:cs typeface="Times New Roman" pitchFamily="18" charset="0"/>
              </a:rPr>
              <a:t>υποθέτει ότι οι άνθρωποι είναι τεμπέληδες και απεχθάνονται την εργασία και ως εκ τούτου πρέπει να καθοδηγούνται και να διοικούνται.</a:t>
            </a:r>
            <a:endParaRPr lang="en-US" altLang="el-GR" sz="2400" smtClean="0">
              <a:latin typeface="Times New Roman" pitchFamily="18" charset="0"/>
              <a:cs typeface="Times New Roman" pitchFamily="18" charset="0"/>
            </a:endParaRPr>
          </a:p>
          <a:p>
            <a:pPr algn="just" eaLnBrk="1" hangingPunct="1">
              <a:lnSpc>
                <a:spcPct val="90000"/>
              </a:lnSpc>
            </a:pPr>
            <a:r>
              <a:rPr lang="el-GR" altLang="el-GR" sz="2400" b="1" u="sng" smtClean="0">
                <a:latin typeface="Times New Roman" pitchFamily="18" charset="0"/>
                <a:cs typeface="Times New Roman" pitchFamily="18" charset="0"/>
              </a:rPr>
              <a:t>Γραφειοκρατία</a:t>
            </a:r>
            <a:r>
              <a:rPr lang="en-US" altLang="el-GR" sz="2400" smtClean="0">
                <a:latin typeface="Times New Roman" pitchFamily="18" charset="0"/>
                <a:cs typeface="Times New Roman" pitchFamily="18" charset="0"/>
              </a:rPr>
              <a:t>: </a:t>
            </a:r>
            <a:r>
              <a:rPr lang="el-GR" altLang="el-GR" sz="2400" smtClean="0">
                <a:latin typeface="Times New Roman" pitchFamily="18" charset="0"/>
                <a:cs typeface="Times New Roman" pitchFamily="18" charset="0"/>
              </a:rPr>
              <a:t>επίσημη και λογική οργάνωση των επιχειρήσεων και των λειτουργιών τους.</a:t>
            </a:r>
          </a:p>
          <a:p>
            <a:pPr algn="just" eaLnBrk="1" hangingPunct="1">
              <a:lnSpc>
                <a:spcPct val="90000"/>
              </a:lnSpc>
            </a:pPr>
            <a:r>
              <a:rPr lang="el-GR" altLang="el-GR" sz="2400" b="1" u="sng" smtClean="0">
                <a:latin typeface="Times New Roman" pitchFamily="18" charset="0"/>
                <a:cs typeface="Times New Roman" pitchFamily="18" charset="0"/>
              </a:rPr>
              <a:t>Θεωρία</a:t>
            </a:r>
            <a:r>
              <a:rPr lang="en-US" altLang="el-GR" sz="2400" b="1" u="sng" smtClean="0">
                <a:latin typeface="Times New Roman" pitchFamily="18" charset="0"/>
                <a:cs typeface="Times New Roman" pitchFamily="18" charset="0"/>
              </a:rPr>
              <a:t> </a:t>
            </a:r>
            <a:r>
              <a:rPr lang="el-GR" altLang="el-GR" sz="2400" b="1" u="sng" smtClean="0">
                <a:latin typeface="Times New Roman" pitchFamily="18" charset="0"/>
                <a:cs typeface="Times New Roman" pitchFamily="18" charset="0"/>
              </a:rPr>
              <a:t>Ψ (</a:t>
            </a:r>
            <a:r>
              <a:rPr lang="en-US" altLang="el-GR" sz="2400" b="1" u="sng" smtClean="0">
                <a:latin typeface="Times New Roman" pitchFamily="18" charset="0"/>
                <a:cs typeface="Times New Roman" pitchFamily="18" charset="0"/>
              </a:rPr>
              <a:t>Y</a:t>
            </a:r>
            <a:r>
              <a:rPr lang="el-GR" altLang="el-GR" sz="2400" b="1" u="sng" smtClean="0">
                <a:latin typeface="Times New Roman" pitchFamily="18" charset="0"/>
                <a:cs typeface="Times New Roman" pitchFamily="18" charset="0"/>
              </a:rPr>
              <a:t>)</a:t>
            </a:r>
            <a:r>
              <a:rPr lang="en-US" altLang="el-GR" sz="2400" b="1" u="sng" smtClean="0">
                <a:latin typeface="Times New Roman" pitchFamily="18" charset="0"/>
                <a:cs typeface="Times New Roman" pitchFamily="18" charset="0"/>
              </a:rPr>
              <a:t>:</a:t>
            </a:r>
            <a:r>
              <a:rPr lang="en-US" altLang="el-GR" sz="2400" b="1" i="1" smtClean="0">
                <a:latin typeface="Times New Roman" pitchFamily="18" charset="0"/>
                <a:cs typeface="Times New Roman" pitchFamily="18" charset="0"/>
              </a:rPr>
              <a:t> </a:t>
            </a:r>
            <a:r>
              <a:rPr lang="el-GR" altLang="el-GR" sz="2400" smtClean="0">
                <a:latin typeface="Times New Roman" pitchFamily="18" charset="0"/>
                <a:cs typeface="Times New Roman" pitchFamily="18" charset="0"/>
              </a:rPr>
              <a:t>υποθέτει ότι οι άνθρωποι βρίσκουν ικανοποίηση στην εργασία τους και λειτουργούν καλύτερα υπό τη διοίκηση ενός ηγέτη που τους επιτρέπει να συμμετέχουν για την επίτευξη των στόχων τους.</a:t>
            </a:r>
            <a:endParaRPr lang="en-US" altLang="el-GR" sz="2400" smtClean="0">
              <a:latin typeface="Times New Roman" pitchFamily="18" charset="0"/>
              <a:cs typeface="Times New Roman" pitchFamily="18" charset="0"/>
            </a:endParaRPr>
          </a:p>
          <a:p>
            <a:pPr algn="just" eaLnBrk="1" hangingPunct="1">
              <a:lnSpc>
                <a:spcPct val="90000"/>
              </a:lnSpc>
            </a:pPr>
            <a:r>
              <a:rPr lang="el-GR" altLang="el-GR" sz="2400" smtClean="0">
                <a:latin typeface="Times New Roman" pitchFamily="18" charset="0"/>
                <a:cs typeface="Times New Roman" pitchFamily="18" charset="0"/>
              </a:rPr>
              <a:t>Παράδειγμα: στοχοθετική διαχείριση.</a:t>
            </a:r>
            <a:endParaRPr lang="en-US" altLang="el-GR" sz="2400" smtClean="0">
              <a:latin typeface="Times New Roman" pitchFamily="18" charset="0"/>
              <a:cs typeface="Times New Roman" pitchFamily="18" charset="0"/>
            </a:endParaRPr>
          </a:p>
        </p:txBody>
      </p:sp>
      <p:sp>
        <p:nvSpPr>
          <p:cNvPr id="10242" name="Rectangle 2"/>
          <p:cNvSpPr>
            <a:spLocks noGrp="1" noChangeArrowheads="1"/>
          </p:cNvSpPr>
          <p:nvPr>
            <p:ph type="title"/>
          </p:nvPr>
        </p:nvSpPr>
        <p:spPr>
          <a:xfrm>
            <a:off x="1066800" y="304801"/>
            <a:ext cx="7177608" cy="1035968"/>
          </a:xfrm>
        </p:spPr>
        <p:txBody>
          <a:bodyPr>
            <a:normAutofit fontScale="90000"/>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Προσεγγίσεις στην </a:t>
            </a:r>
            <a:r>
              <a:rPr lang="el-GR" b="1" dirty="0" smtClean="0">
                <a:solidFill>
                  <a:schemeClr val="tx1"/>
                </a:solidFill>
                <a:latin typeface="Times New Roman" pitchFamily="18" charset="0"/>
                <a:cs typeface="Times New Roman" pitchFamily="18" charset="0"/>
              </a:rPr>
              <a:t>ηγεσία [2]</a:t>
            </a:r>
            <a:endParaRPr lang="en-US"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17</a:t>
            </a:fld>
            <a:endParaRPr lang="el-GR" sz="1400" dirty="0">
              <a:solidFill>
                <a:prstClr val="black"/>
              </a:solidFill>
            </a:endParaRPr>
          </a:p>
        </p:txBody>
      </p:sp>
    </p:spTree>
    <p:extLst>
      <p:ext uri="{BB962C8B-B14F-4D97-AF65-F5344CB8AC3E}">
        <p14:creationId xmlns:p14="http://schemas.microsoft.com/office/powerpoint/2010/main" val="23986864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274638"/>
            <a:ext cx="8229600" cy="922114"/>
          </a:xfrm>
        </p:spPr>
        <p:txBody>
          <a:bodyPr>
            <a:normAutofit/>
          </a:bodyPr>
          <a:lstStyle/>
          <a:p>
            <a:pPr algn="ctr" eaLnBrk="1" fontAlgn="auto" hangingPunct="1">
              <a:spcAft>
                <a:spcPts val="0"/>
              </a:spcAft>
              <a:defRPr/>
            </a:pPr>
            <a:r>
              <a:rPr lang="el-GR" sz="3800" b="1" dirty="0" smtClean="0">
                <a:solidFill>
                  <a:schemeClr val="tx1"/>
                </a:solidFill>
                <a:latin typeface="Times New Roman" pitchFamily="18" charset="0"/>
                <a:cs typeface="Times New Roman" pitchFamily="18" charset="0"/>
              </a:rPr>
              <a:t>Δημοκρατικός και αυταρχικός ηγέτης</a:t>
            </a:r>
            <a:endParaRPr lang="el-GR" sz="3800" b="1" dirty="0">
              <a:solidFill>
                <a:schemeClr val="tx1"/>
              </a:solidFill>
              <a:latin typeface="Times New Roman" pitchFamily="18" charset="0"/>
              <a:cs typeface="Times New Roman" pitchFamily="18" charset="0"/>
            </a:endParaRPr>
          </a:p>
        </p:txBody>
      </p:sp>
      <p:sp>
        <p:nvSpPr>
          <p:cNvPr id="4" name="2 - Θέση περιεχομένου"/>
          <p:cNvSpPr>
            <a:spLocks noGrp="1"/>
          </p:cNvSpPr>
          <p:nvPr>
            <p:ph idx="1"/>
          </p:nvPr>
        </p:nvSpPr>
        <p:spPr>
          <a:xfrm>
            <a:off x="457200" y="1124744"/>
            <a:ext cx="8229600" cy="5112568"/>
          </a:xfrm>
          <a:ln>
            <a:miter lim="800000"/>
            <a:headEnd/>
            <a:tailEnd/>
          </a:ln>
        </p:spPr>
        <p:txBody>
          <a:bodyPr numCol="2" rtlCol="0">
            <a:noAutofit/>
          </a:bodyPr>
          <a:lstStyle/>
          <a:p>
            <a:pPr marL="274320" indent="-274320" eaLnBrk="1" fontAlgn="auto" hangingPunct="1">
              <a:spcBef>
                <a:spcPts val="0"/>
              </a:spcBef>
              <a:spcAft>
                <a:spcPts val="0"/>
              </a:spcAft>
              <a:buFont typeface="Wingdings 2"/>
              <a:buNone/>
              <a:defRPr/>
            </a:pPr>
            <a:r>
              <a:rPr lang="el-GR" sz="2200" dirty="0" smtClean="0">
                <a:solidFill>
                  <a:schemeClr val="bg1"/>
                </a:solidFill>
                <a:latin typeface="Comic Sans MS" pitchFamily="66" charset="0"/>
              </a:rPr>
              <a:t> </a:t>
            </a:r>
            <a:r>
              <a:rPr lang="el-GR" sz="2200" b="1"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Στους </a:t>
            </a:r>
            <a:r>
              <a:rPr lang="el-GR" sz="2200" b="1" dirty="0" smtClean="0">
                <a:latin typeface="Times New Roman" pitchFamily="18" charset="0"/>
                <a:cs typeface="Times New Roman" pitchFamily="18" charset="0"/>
              </a:rPr>
              <a:t>αυταρχικούς-θεωρία Χ- </a:t>
            </a:r>
            <a:r>
              <a:rPr lang="el-GR" sz="2200" dirty="0" smtClean="0">
                <a:latin typeface="Times New Roman" pitchFamily="18" charset="0"/>
                <a:cs typeface="Times New Roman" pitchFamily="18" charset="0"/>
              </a:rPr>
              <a:t>που θεωρούν ότι το προσωπικό δεν θέλει να εργάζεται, προτιμά τον ελεύθερο χρόνο και την χαλάρωση.  </a:t>
            </a:r>
            <a:endParaRPr lang="el-GR" sz="2200" dirty="0" smtClean="0">
              <a:latin typeface="Times New Roman" pitchFamily="18" charset="0"/>
              <a:cs typeface="Times New Roman" pitchFamily="18" charset="0"/>
            </a:endParaRPr>
          </a:p>
          <a:p>
            <a:pPr marL="274320" indent="-274320" eaLnBrk="1" fontAlgn="auto" hangingPunct="1">
              <a:spcBef>
                <a:spcPts val="0"/>
              </a:spcBef>
              <a:spcAft>
                <a:spcPts val="0"/>
              </a:spcAft>
              <a:buFont typeface="Wingdings 2"/>
              <a:buNone/>
              <a:defRPr/>
            </a:pPr>
            <a:endParaRPr lang="el-GR" sz="2200" dirty="0" smtClean="0">
              <a:latin typeface="Times New Roman" pitchFamily="18" charset="0"/>
              <a:cs typeface="Times New Roman" pitchFamily="18" charset="0"/>
            </a:endParaRPr>
          </a:p>
          <a:p>
            <a:pPr marL="274320" indent="-274320" eaLnBrk="1" fontAlgn="auto" hangingPunct="1">
              <a:spcBef>
                <a:spcPts val="0"/>
              </a:spcBef>
              <a:spcAft>
                <a:spcPts val="0"/>
              </a:spcAft>
              <a:buFont typeface="Wingdings 2"/>
              <a:buNone/>
              <a:defRPr/>
            </a:pPr>
            <a:r>
              <a:rPr lang="el-GR" sz="2200" dirty="0">
                <a:latin typeface="Times New Roman" pitchFamily="18" charset="0"/>
                <a:cs typeface="Times New Roman" pitchFamily="18" charset="0"/>
              </a:rPr>
              <a:t>	</a:t>
            </a:r>
            <a:r>
              <a:rPr lang="el-GR" sz="2200" dirty="0" smtClean="0">
                <a:latin typeface="Times New Roman" pitchFamily="18" charset="0"/>
                <a:cs typeface="Times New Roman" pitchFamily="18" charset="0"/>
              </a:rPr>
              <a:t>Οι  </a:t>
            </a:r>
            <a:r>
              <a:rPr lang="el-GR" sz="2200" dirty="0" smtClean="0">
                <a:latin typeface="Times New Roman" pitchFamily="18" charset="0"/>
                <a:cs typeface="Times New Roman" pitchFamily="18" charset="0"/>
              </a:rPr>
              <a:t>περισσότεροι άνθρωποι πρέπει να πιέζονται, να καθοδηγούνται στενά  και να απειλούνται ακόμα και με τιμωρία. </a:t>
            </a:r>
            <a:r>
              <a:rPr lang="el-GR" sz="2200" dirty="0" smtClean="0">
                <a:latin typeface="Times New Roman" pitchFamily="18" charset="0"/>
                <a:cs typeface="Times New Roman" pitchFamily="18" charset="0"/>
              </a:rPr>
              <a:t>Για αυτούς ο μέσος άνθρωπος προτιμά να  κατευθύνεται παρά να ηγείται. </a:t>
            </a:r>
          </a:p>
          <a:p>
            <a:pPr marL="274320" indent="-274320" eaLnBrk="1" fontAlgn="auto" hangingPunct="1">
              <a:spcBef>
                <a:spcPts val="0"/>
              </a:spcBef>
              <a:spcAft>
                <a:spcPts val="0"/>
              </a:spcAft>
              <a:buFont typeface="Wingdings 2"/>
              <a:buNone/>
              <a:defRPr/>
            </a:pPr>
            <a:endParaRPr lang="el-GR" sz="2200" dirty="0" smtClean="0">
              <a:latin typeface="Times New Roman" pitchFamily="18" charset="0"/>
              <a:cs typeface="Times New Roman" pitchFamily="18" charset="0"/>
            </a:endParaRPr>
          </a:p>
          <a:p>
            <a:pPr marL="274320" indent="-274320" eaLnBrk="1" fontAlgn="auto" hangingPunct="1">
              <a:spcBef>
                <a:spcPts val="0"/>
              </a:spcBef>
              <a:spcAft>
                <a:spcPts val="0"/>
              </a:spcAft>
              <a:buFont typeface="Wingdings 2"/>
              <a:buNone/>
              <a:defRPr/>
            </a:pPr>
            <a:endParaRPr lang="el-GR" sz="2200" dirty="0" smtClean="0">
              <a:latin typeface="Times New Roman" pitchFamily="18" charset="0"/>
              <a:cs typeface="Times New Roman" pitchFamily="18" charset="0"/>
            </a:endParaRPr>
          </a:p>
          <a:p>
            <a:pPr marL="274320" indent="-274320" eaLnBrk="1" fontAlgn="auto" hangingPunct="1">
              <a:spcBef>
                <a:spcPts val="0"/>
              </a:spcBef>
              <a:spcAft>
                <a:spcPts val="0"/>
              </a:spcAft>
              <a:buFont typeface="Wingdings 3" pitchFamily="18" charset="2"/>
              <a:buNone/>
              <a:defRPr/>
            </a:pPr>
            <a:r>
              <a:rPr lang="el-GR" sz="2200" dirty="0" smtClean="0">
                <a:latin typeface="Times New Roman" pitchFamily="18" charset="0"/>
                <a:cs typeface="Times New Roman" pitchFamily="18" charset="0"/>
              </a:rPr>
              <a:t>	Στους </a:t>
            </a:r>
            <a:r>
              <a:rPr lang="el-GR" sz="2200" b="1" dirty="0" smtClean="0">
                <a:latin typeface="Times New Roman" pitchFamily="18" charset="0"/>
                <a:cs typeface="Times New Roman" pitchFamily="18" charset="0"/>
              </a:rPr>
              <a:t>δημοκρατικούς ηγέτες-θεωρία Υ- </a:t>
            </a:r>
            <a:r>
              <a:rPr lang="el-GR" sz="2200" dirty="0" smtClean="0">
                <a:latin typeface="Times New Roman" pitchFamily="18" charset="0"/>
                <a:cs typeface="Times New Roman" pitchFamily="18" charset="0"/>
              </a:rPr>
              <a:t>που θεωρούν ότι η σωματική και πνευματική προσπάθεια για την περαίωση της εργασίας αποτελεί  ικανοποιητική δραστηριότητα όπως η ψυχαγωγία και το παιχνίδι.  </a:t>
            </a:r>
            <a:endParaRPr lang="el-GR" sz="2200" dirty="0" smtClean="0">
              <a:latin typeface="Times New Roman" pitchFamily="18" charset="0"/>
              <a:cs typeface="Times New Roman" pitchFamily="18" charset="0"/>
            </a:endParaRPr>
          </a:p>
          <a:p>
            <a:pPr marL="274320" indent="-274320" eaLnBrk="1" fontAlgn="auto" hangingPunct="1">
              <a:spcBef>
                <a:spcPts val="0"/>
              </a:spcBef>
              <a:spcAft>
                <a:spcPts val="0"/>
              </a:spcAft>
              <a:buFont typeface="Wingdings 3" pitchFamily="18" charset="2"/>
              <a:buNone/>
              <a:defRPr/>
            </a:pPr>
            <a:r>
              <a:rPr lang="el-GR" sz="2200" dirty="0">
                <a:latin typeface="Times New Roman" pitchFamily="18" charset="0"/>
                <a:cs typeface="Times New Roman" pitchFamily="18" charset="0"/>
              </a:rPr>
              <a:t>	</a:t>
            </a:r>
            <a:r>
              <a:rPr lang="el-GR" sz="2200" dirty="0" smtClean="0">
                <a:latin typeface="Times New Roman" pitchFamily="18" charset="0"/>
                <a:cs typeface="Times New Roman" pitchFamily="18" charset="0"/>
              </a:rPr>
              <a:t>Η  </a:t>
            </a:r>
            <a:r>
              <a:rPr lang="el-GR" sz="2200" dirty="0" smtClean="0">
                <a:latin typeface="Times New Roman" pitchFamily="18" charset="0"/>
                <a:cs typeface="Times New Roman" pitchFamily="18" charset="0"/>
              </a:rPr>
              <a:t>απειλή ποινής δεν είναι αποτελεσματικός τρόπος κινητοποίησης των  μελών και ότι αν νιώσουν δέσμευση θα αναπτύξουν αυτοέλεγχο στους σκοπούς της οργάνωσης (</a:t>
            </a:r>
            <a:r>
              <a:rPr lang="el-GR" sz="2200" dirty="0" err="1" smtClean="0">
                <a:latin typeface="Times New Roman" pitchFamily="18" charset="0"/>
                <a:cs typeface="Times New Roman" pitchFamily="18" charset="0"/>
              </a:rPr>
              <a:t>Kanter</a:t>
            </a:r>
            <a:r>
              <a:rPr lang="el-GR" sz="2200" dirty="0" smtClean="0">
                <a:latin typeface="Times New Roman" pitchFamily="18" charset="0"/>
                <a:cs typeface="Times New Roman" pitchFamily="18" charset="0"/>
              </a:rPr>
              <a:t> </a:t>
            </a:r>
            <a:r>
              <a:rPr lang="el-GR" sz="2200" i="1" dirty="0" err="1" smtClean="0">
                <a:latin typeface="Times New Roman" pitchFamily="18" charset="0"/>
                <a:cs typeface="Times New Roman" pitchFamily="18" charset="0"/>
              </a:rPr>
              <a:t>et</a:t>
            </a:r>
            <a:r>
              <a:rPr lang="el-GR" sz="2200" i="1" dirty="0" smtClean="0">
                <a:latin typeface="Times New Roman" pitchFamily="18" charset="0"/>
                <a:cs typeface="Times New Roman" pitchFamily="18" charset="0"/>
              </a:rPr>
              <a:t> </a:t>
            </a:r>
            <a:r>
              <a:rPr lang="el-GR" sz="2200" i="1" dirty="0" err="1" smtClean="0">
                <a:latin typeface="Times New Roman" pitchFamily="18" charset="0"/>
                <a:cs typeface="Times New Roman" pitchFamily="18" charset="0"/>
              </a:rPr>
              <a:t>al</a:t>
            </a:r>
            <a:r>
              <a:rPr lang="el-GR" sz="2200" dirty="0" smtClean="0">
                <a:latin typeface="Times New Roman" pitchFamily="18" charset="0"/>
                <a:cs typeface="Times New Roman" pitchFamily="18" charset="0"/>
              </a:rPr>
              <a:t>, 1992).</a:t>
            </a:r>
            <a:endParaRPr lang="el-GR" sz="2200" dirty="0">
              <a:latin typeface="Times New Roman" pitchFamily="18" charset="0"/>
              <a:cs typeface="Times New Roman" pitchFamily="18" charset="0"/>
            </a:endParaRPr>
          </a:p>
        </p:txBody>
      </p:sp>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18</a:t>
            </a:fld>
            <a:endParaRPr lang="el-GR" sz="1400" dirty="0">
              <a:solidFill>
                <a:prstClr val="black"/>
              </a:solidFill>
            </a:endParaRPr>
          </a:p>
        </p:txBody>
      </p:sp>
    </p:spTree>
    <p:extLst>
      <p:ext uri="{BB962C8B-B14F-4D97-AF65-F5344CB8AC3E}">
        <p14:creationId xmlns:p14="http://schemas.microsoft.com/office/powerpoint/2010/main" val="1650048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468313" y="1341438"/>
            <a:ext cx="8207375" cy="4679950"/>
          </a:xfrm>
        </p:spPr>
        <p:txBody>
          <a:bodyPr/>
          <a:lstStyle/>
          <a:p>
            <a:pPr lvl="1" algn="just" eaLnBrk="1" hangingPunct="1">
              <a:lnSpc>
                <a:spcPct val="150000"/>
              </a:lnSpc>
              <a:spcBef>
                <a:spcPct val="0"/>
              </a:spcBef>
            </a:pPr>
            <a:r>
              <a:rPr lang="el-GR" altLang="el-GR" sz="2800" smtClean="0">
                <a:latin typeface="Times New Roman" pitchFamily="18" charset="0"/>
                <a:cs typeface="Times New Roman" pitchFamily="18" charset="0"/>
              </a:rPr>
              <a:t>Διαπραγματευτική ηγεσία</a:t>
            </a:r>
            <a:endParaRPr lang="en-US" altLang="el-GR" sz="2800" smtClean="0">
              <a:latin typeface="Times New Roman" pitchFamily="18" charset="0"/>
              <a:cs typeface="Times New Roman" pitchFamily="18" charset="0"/>
            </a:endParaRPr>
          </a:p>
          <a:p>
            <a:pPr lvl="1" algn="just" eaLnBrk="1" hangingPunct="1">
              <a:lnSpc>
                <a:spcPct val="150000"/>
              </a:lnSpc>
              <a:spcBef>
                <a:spcPct val="0"/>
              </a:spcBef>
            </a:pPr>
            <a:r>
              <a:rPr lang="el-GR" altLang="el-GR" sz="2800" smtClean="0">
                <a:latin typeface="Times New Roman" pitchFamily="18" charset="0"/>
                <a:cs typeface="Times New Roman" pitchFamily="18" charset="0"/>
              </a:rPr>
              <a:t>Μετασχηματιστική ηγεσία</a:t>
            </a:r>
            <a:endParaRPr lang="en-US" altLang="el-GR" sz="2800" smtClean="0">
              <a:latin typeface="Times New Roman" pitchFamily="18" charset="0"/>
              <a:cs typeface="Times New Roman" pitchFamily="18" charset="0"/>
            </a:endParaRPr>
          </a:p>
        </p:txBody>
      </p:sp>
      <p:sp>
        <p:nvSpPr>
          <p:cNvPr id="23554" name="Rectangle 2"/>
          <p:cNvSpPr>
            <a:spLocks noGrp="1" noChangeArrowheads="1"/>
          </p:cNvSpPr>
          <p:nvPr>
            <p:ph type="title"/>
          </p:nvPr>
        </p:nvSpPr>
        <p:spPr>
          <a:xfrm>
            <a:off x="1116013" y="333375"/>
            <a:ext cx="7543800" cy="1036638"/>
          </a:xfrm>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Μορφές </a:t>
            </a:r>
            <a:r>
              <a:rPr lang="el-GR" b="1" dirty="0" smtClean="0">
                <a:solidFill>
                  <a:schemeClr val="tx1"/>
                </a:solidFill>
                <a:latin typeface="Times New Roman" pitchFamily="18" charset="0"/>
                <a:cs typeface="Times New Roman" pitchFamily="18" charset="0"/>
              </a:rPr>
              <a:t>Ηγεσίας</a:t>
            </a:r>
            <a:endParaRPr lang="en-US"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19</a:t>
            </a:fld>
            <a:endParaRPr lang="el-GR" sz="1400" dirty="0">
              <a:solidFill>
                <a:prstClr val="black"/>
              </a:solidFill>
            </a:endParaRPr>
          </a:p>
        </p:txBody>
      </p:sp>
    </p:spTree>
    <p:extLst>
      <p:ext uri="{BB962C8B-B14F-4D97-AF65-F5344CB8AC3E}">
        <p14:creationId xmlns:p14="http://schemas.microsoft.com/office/powerpoint/2010/main" val="37927427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4690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a:xfrm>
            <a:off x="179388" y="1196975"/>
            <a:ext cx="8532812" cy="4824413"/>
          </a:xfrm>
        </p:spPr>
        <p:txBody>
          <a:bodyPr/>
          <a:lstStyle/>
          <a:p>
            <a:pPr algn="just" eaLnBrk="1" hangingPunct="1">
              <a:buFont typeface="Symbol" pitchFamily="18" charset="2"/>
              <a:buChar char=""/>
            </a:pPr>
            <a:r>
              <a:rPr lang="el-GR" altLang="el-GR" sz="2800" smtClean="0">
                <a:latin typeface="Times New Roman" pitchFamily="18" charset="0"/>
                <a:cs typeface="Times New Roman" pitchFamily="18" charset="0"/>
              </a:rPr>
              <a:t>Προϊστάμενοι μέσης διοίκησης</a:t>
            </a:r>
            <a:endParaRPr lang="en-US" altLang="el-GR" sz="2800" smtClean="0">
              <a:latin typeface="Times New Roman" pitchFamily="18" charset="0"/>
              <a:cs typeface="Times New Roman" pitchFamily="18" charset="0"/>
            </a:endParaRPr>
          </a:p>
          <a:p>
            <a:pPr algn="just" eaLnBrk="1" hangingPunct="1"/>
            <a:r>
              <a:rPr lang="el-GR" altLang="el-GR" sz="2800" smtClean="0">
                <a:latin typeface="Times New Roman" pitchFamily="18" charset="0"/>
                <a:cs typeface="Times New Roman" pitchFamily="18" charset="0"/>
              </a:rPr>
              <a:t>Αυτοδιαχειριζόμενες ομάδες εργασίας</a:t>
            </a:r>
            <a:endParaRPr lang="en-US" altLang="el-GR" sz="2800" smtClean="0">
              <a:latin typeface="Times New Roman" pitchFamily="18" charset="0"/>
              <a:cs typeface="Times New Roman" pitchFamily="18" charset="0"/>
            </a:endParaRPr>
          </a:p>
          <a:p>
            <a:pPr algn="just" eaLnBrk="1" hangingPunct="1">
              <a:buFont typeface="Symbol" pitchFamily="18" charset="2"/>
              <a:buChar char=""/>
            </a:pPr>
            <a:r>
              <a:rPr lang="el-GR" altLang="el-GR" sz="2800" smtClean="0">
                <a:latin typeface="Times New Roman" pitchFamily="18" charset="0"/>
                <a:cs typeface="Times New Roman" pitchFamily="18" charset="0"/>
              </a:rPr>
              <a:t>Ανώτερα διευθυντικά στελέχη</a:t>
            </a:r>
            <a:endParaRPr lang="en-US" altLang="el-GR" sz="2800" smtClean="0">
              <a:latin typeface="Times New Roman" pitchFamily="18" charset="0"/>
              <a:cs typeface="Times New Roman" pitchFamily="18" charset="0"/>
            </a:endParaRPr>
          </a:p>
          <a:p>
            <a:pPr algn="just" eaLnBrk="1" hangingPunct="1">
              <a:buFont typeface="Symbol" pitchFamily="18" charset="2"/>
              <a:buChar char=""/>
            </a:pPr>
            <a:r>
              <a:rPr lang="el-GR" altLang="el-GR" sz="2800" smtClean="0">
                <a:latin typeface="Times New Roman" pitchFamily="18" charset="0"/>
                <a:cs typeface="Times New Roman" pitchFamily="18" charset="0"/>
              </a:rPr>
              <a:t>Γυναίκες σε διευθυντικά πόστα</a:t>
            </a:r>
            <a:endParaRPr lang="en-US" altLang="el-GR" sz="2800" smtClean="0">
              <a:latin typeface="Times New Roman" pitchFamily="18" charset="0"/>
              <a:cs typeface="Times New Roman" pitchFamily="18" charset="0"/>
            </a:endParaRPr>
          </a:p>
          <a:p>
            <a:pPr algn="just" eaLnBrk="1" hangingPunct="1">
              <a:buFont typeface="Symbol" pitchFamily="18" charset="2"/>
              <a:buChar char=""/>
            </a:pPr>
            <a:r>
              <a:rPr lang="el-GR" altLang="el-GR" sz="2800" smtClean="0">
                <a:latin typeface="Times New Roman" pitchFamily="18" charset="0"/>
                <a:cs typeface="Times New Roman" pitchFamily="18" charset="0"/>
              </a:rPr>
              <a:t>Μειονότητες σε διευθυντικά πόστα</a:t>
            </a:r>
            <a:endParaRPr lang="en-US" altLang="el-GR" sz="2800" smtClean="0">
              <a:latin typeface="Times New Roman" pitchFamily="18" charset="0"/>
              <a:cs typeface="Times New Roman" pitchFamily="18" charset="0"/>
            </a:endParaRPr>
          </a:p>
        </p:txBody>
      </p:sp>
      <p:sp>
        <p:nvSpPr>
          <p:cNvPr id="53250" name="Rectangle 2"/>
          <p:cNvSpPr>
            <a:spLocks noGrp="1" noChangeArrowheads="1"/>
          </p:cNvSpPr>
          <p:nvPr>
            <p:ph type="title"/>
          </p:nvPr>
        </p:nvSpPr>
        <p:spPr>
          <a:xfrm>
            <a:off x="1042988" y="188913"/>
            <a:ext cx="7543800" cy="892175"/>
          </a:xfrm>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Προβλήματα Ηγεσίας</a:t>
            </a:r>
            <a:endParaRPr lang="en-US"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20</a:t>
            </a:fld>
            <a:endParaRPr lang="el-GR" sz="1400" dirty="0">
              <a:solidFill>
                <a:prstClr val="black"/>
              </a:solidFill>
            </a:endParaRPr>
          </a:p>
        </p:txBody>
      </p:sp>
    </p:spTree>
    <p:extLst>
      <p:ext uri="{BB962C8B-B14F-4D97-AF65-F5344CB8AC3E}">
        <p14:creationId xmlns:p14="http://schemas.microsoft.com/office/powerpoint/2010/main" val="73571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idx="1"/>
          </p:nvPr>
        </p:nvSpPr>
        <p:spPr>
          <a:xfrm>
            <a:off x="395288" y="1125538"/>
            <a:ext cx="8424862" cy="5083175"/>
          </a:xfrm>
        </p:spPr>
        <p:txBody>
          <a:bodyPr/>
          <a:lstStyle/>
          <a:p>
            <a:pPr eaLnBrk="1" hangingPunct="1">
              <a:lnSpc>
                <a:spcPct val="80000"/>
              </a:lnSpc>
            </a:pPr>
            <a:r>
              <a:rPr lang="el-GR" altLang="el-GR" sz="2800" smtClean="0">
                <a:latin typeface="Times New Roman" pitchFamily="18" charset="0"/>
                <a:cs typeface="Times New Roman" pitchFamily="18" charset="0"/>
              </a:rPr>
              <a:t>Τα χαρακτηριστικά που διέπουν την επιτυχημένη ηγεσία ποικίλουν ανάλογα με τη θέση του ηγέτη στην οργανωτική ιεραρχία </a:t>
            </a:r>
            <a:r>
              <a:rPr lang="en-US" altLang="el-GR" sz="2800" smtClean="0">
                <a:latin typeface="Times New Roman" pitchFamily="18" charset="0"/>
                <a:cs typeface="Times New Roman" pitchFamily="18" charset="0"/>
              </a:rPr>
              <a:t>&gt; </a:t>
            </a:r>
            <a:r>
              <a:rPr lang="el-GR" altLang="el-GR" sz="2800" smtClean="0">
                <a:latin typeface="Times New Roman" pitchFamily="18" charset="0"/>
                <a:cs typeface="Times New Roman" pitchFamily="18" charset="0"/>
              </a:rPr>
              <a:t>όσο πιο ψηλά στην οργανωτική ιεραρχία είναι ο ηγέτης, τόσο περισσότερο ασχολείται με τη θεμελίωση υποδομής</a:t>
            </a:r>
          </a:p>
          <a:p>
            <a:pPr eaLnBrk="1" hangingPunct="1">
              <a:lnSpc>
                <a:spcPct val="80000"/>
              </a:lnSpc>
              <a:buFont typeface="Wingdings" pitchFamily="2" charset="2"/>
              <a:buNone/>
            </a:pPr>
            <a:endParaRPr lang="en-US" altLang="el-GR" sz="2800" smtClean="0">
              <a:latin typeface="Times New Roman" pitchFamily="18" charset="0"/>
              <a:cs typeface="Times New Roman" pitchFamily="18" charset="0"/>
            </a:endParaRPr>
          </a:p>
          <a:p>
            <a:pPr eaLnBrk="1" hangingPunct="1">
              <a:lnSpc>
                <a:spcPct val="80000"/>
              </a:lnSpc>
            </a:pPr>
            <a:r>
              <a:rPr lang="el-GR" altLang="el-GR" sz="2800" u="sng" smtClean="0">
                <a:latin typeface="Times New Roman" pitchFamily="18" charset="0"/>
                <a:cs typeface="Times New Roman" pitchFamily="18" charset="0"/>
              </a:rPr>
              <a:t>Προϊστάμενοι μέσης διοίκησης</a:t>
            </a:r>
            <a:r>
              <a:rPr lang="en-US" altLang="el-GR" sz="2800" u="sng" smtClean="0">
                <a:latin typeface="Times New Roman" pitchFamily="18" charset="0"/>
                <a:cs typeface="Times New Roman" pitchFamily="18" charset="0"/>
              </a:rPr>
              <a:t> </a:t>
            </a:r>
            <a:r>
              <a:rPr lang="en-US" altLang="el-GR" sz="2800" smtClean="0">
                <a:latin typeface="Times New Roman" pitchFamily="18" charset="0"/>
                <a:cs typeface="Times New Roman" pitchFamily="18" charset="0"/>
              </a:rPr>
              <a:t>&gt; </a:t>
            </a:r>
            <a:r>
              <a:rPr lang="el-GR" altLang="el-GR" sz="2800" smtClean="0">
                <a:latin typeface="Times New Roman" pitchFamily="18" charset="0"/>
                <a:cs typeface="Times New Roman" pitchFamily="18" charset="0"/>
              </a:rPr>
              <a:t>η ηγεσία των πιο πετυχημένων προϊσταμένων έχει τα εξής χαρακτηριστικά</a:t>
            </a:r>
            <a:r>
              <a:rPr lang="en-US" altLang="el-GR" sz="2800" smtClean="0">
                <a:latin typeface="Times New Roman" pitchFamily="18" charset="0"/>
                <a:cs typeface="Times New Roman" pitchFamily="18" charset="0"/>
              </a:rPr>
              <a:t>:</a:t>
            </a:r>
          </a:p>
          <a:p>
            <a:pPr eaLnBrk="1" hangingPunct="1">
              <a:lnSpc>
                <a:spcPct val="80000"/>
              </a:lnSpc>
            </a:pPr>
            <a:r>
              <a:rPr lang="el-GR" altLang="el-GR" sz="2800" smtClean="0">
                <a:latin typeface="Times New Roman" pitchFamily="18" charset="0"/>
                <a:cs typeface="Times New Roman" pitchFamily="18" charset="0"/>
              </a:rPr>
              <a:t>Προσωποκεντρική διοίκηση</a:t>
            </a:r>
          </a:p>
          <a:p>
            <a:pPr eaLnBrk="1" hangingPunct="1">
              <a:lnSpc>
                <a:spcPct val="80000"/>
              </a:lnSpc>
            </a:pPr>
            <a:r>
              <a:rPr lang="el-GR" altLang="el-GR" sz="2800" smtClean="0">
                <a:latin typeface="Times New Roman" pitchFamily="18" charset="0"/>
                <a:cs typeface="Times New Roman" pitchFamily="18" charset="0"/>
              </a:rPr>
              <a:t>Υποστήριξη υφισταμένων</a:t>
            </a:r>
            <a:r>
              <a:rPr lang="en-US" altLang="el-GR" sz="2800" smtClean="0">
                <a:latin typeface="Times New Roman" pitchFamily="18" charset="0"/>
                <a:cs typeface="Times New Roman" pitchFamily="18" charset="0"/>
              </a:rPr>
              <a:t> </a:t>
            </a:r>
            <a:endParaRPr lang="el-GR" altLang="el-GR" sz="2800" smtClean="0">
              <a:latin typeface="Times New Roman" pitchFamily="18" charset="0"/>
              <a:cs typeface="Times New Roman" pitchFamily="18" charset="0"/>
            </a:endParaRPr>
          </a:p>
          <a:p>
            <a:pPr eaLnBrk="1" hangingPunct="1">
              <a:lnSpc>
                <a:spcPct val="80000"/>
              </a:lnSpc>
            </a:pPr>
            <a:r>
              <a:rPr lang="el-GR" altLang="el-GR" sz="2800" smtClean="0">
                <a:latin typeface="Times New Roman" pitchFamily="18" charset="0"/>
                <a:cs typeface="Times New Roman" pitchFamily="18" charset="0"/>
              </a:rPr>
              <a:t>Δημοκρατική διαχείριση</a:t>
            </a:r>
          </a:p>
          <a:p>
            <a:pPr eaLnBrk="1" hangingPunct="1">
              <a:lnSpc>
                <a:spcPct val="80000"/>
              </a:lnSpc>
            </a:pPr>
            <a:r>
              <a:rPr lang="el-GR" altLang="el-GR" sz="2800" smtClean="0">
                <a:latin typeface="Times New Roman" pitchFamily="18" charset="0"/>
                <a:cs typeface="Times New Roman" pitchFamily="18" charset="0"/>
              </a:rPr>
              <a:t>Ευελιξία</a:t>
            </a:r>
            <a:endParaRPr lang="en-US" altLang="el-GR" sz="2800" smtClean="0">
              <a:latin typeface="Times New Roman" pitchFamily="18" charset="0"/>
              <a:cs typeface="Times New Roman" pitchFamily="18" charset="0"/>
            </a:endParaRPr>
          </a:p>
        </p:txBody>
      </p:sp>
      <p:sp>
        <p:nvSpPr>
          <p:cNvPr id="38914" name="Rectangle 2"/>
          <p:cNvSpPr>
            <a:spLocks noGrp="1" noChangeArrowheads="1"/>
          </p:cNvSpPr>
          <p:nvPr>
            <p:ph type="title"/>
          </p:nvPr>
        </p:nvSpPr>
        <p:spPr>
          <a:xfrm>
            <a:off x="827088" y="304801"/>
            <a:ext cx="6985272" cy="747936"/>
          </a:xfrm>
        </p:spPr>
        <p:txBody>
          <a:bodyPr>
            <a:normAutofit fontScale="90000"/>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Χαρακτηριστικά </a:t>
            </a:r>
            <a:r>
              <a:rPr lang="el-GR" b="1" dirty="0" smtClean="0">
                <a:solidFill>
                  <a:schemeClr val="tx1"/>
                </a:solidFill>
                <a:latin typeface="Times New Roman" pitchFamily="18" charset="0"/>
                <a:cs typeface="Times New Roman" pitchFamily="18" charset="0"/>
              </a:rPr>
              <a:t>Ηγεσίας [1]</a:t>
            </a:r>
            <a:endParaRPr lang="en-US"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21</a:t>
            </a:fld>
            <a:endParaRPr lang="el-GR" sz="1400" dirty="0">
              <a:solidFill>
                <a:prstClr val="black"/>
              </a:solidFill>
            </a:endParaRPr>
          </a:p>
        </p:txBody>
      </p:sp>
    </p:spTree>
    <p:extLst>
      <p:ext uri="{BB962C8B-B14F-4D97-AF65-F5344CB8AC3E}">
        <p14:creationId xmlns:p14="http://schemas.microsoft.com/office/powerpoint/2010/main" val="9258830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idx="1"/>
          </p:nvPr>
        </p:nvSpPr>
        <p:spPr>
          <a:xfrm>
            <a:off x="611188" y="1196975"/>
            <a:ext cx="7543800" cy="4687888"/>
          </a:xfrm>
        </p:spPr>
        <p:txBody>
          <a:bodyPr/>
          <a:lstStyle/>
          <a:p>
            <a:pPr marL="838200" lvl="1" indent="-381000" algn="just" eaLnBrk="1" hangingPunct="1">
              <a:buFontTx/>
              <a:buNone/>
            </a:pPr>
            <a:r>
              <a:rPr lang="el-GR" altLang="el-GR" sz="3200" b="1" u="sng" smtClean="0">
                <a:latin typeface="Times New Roman" pitchFamily="18" charset="0"/>
                <a:cs typeface="Times New Roman" pitchFamily="18" charset="0"/>
              </a:rPr>
              <a:t>Ανώτερα διευθυντικά στελέχη</a:t>
            </a:r>
            <a:endParaRPr lang="en-US" altLang="el-GR" sz="3200" b="1" smtClean="0">
              <a:latin typeface="Times New Roman" pitchFamily="18" charset="0"/>
              <a:cs typeface="Times New Roman" pitchFamily="18" charset="0"/>
            </a:endParaRPr>
          </a:p>
          <a:p>
            <a:pPr marL="457200" indent="-457200" algn="just" eaLnBrk="1" hangingPunct="1"/>
            <a:r>
              <a:rPr lang="el-GR" altLang="el-GR" sz="2800" smtClean="0">
                <a:latin typeface="Times New Roman" pitchFamily="18" charset="0"/>
                <a:cs typeface="Times New Roman" pitchFamily="18" charset="0"/>
              </a:rPr>
              <a:t>Θεμελιώνουν την οργανωτική υποδομή και εστιάζουν περισσότερο στη σωστή διεξαγωγή της εργασίας και στην επίτευξη οργανωτικών στόχων και λιγότερο στον άνθρωπο</a:t>
            </a:r>
            <a:endParaRPr lang="en-US" altLang="el-GR" sz="2800" b="1" smtClean="0">
              <a:latin typeface="Times New Roman" pitchFamily="18" charset="0"/>
              <a:cs typeface="Times New Roman" pitchFamily="18" charset="0"/>
            </a:endParaRPr>
          </a:p>
          <a:p>
            <a:pPr marL="457200" indent="-457200" algn="just" eaLnBrk="1" hangingPunct="1"/>
            <a:r>
              <a:rPr lang="el-GR" altLang="el-GR" sz="2800" smtClean="0">
                <a:latin typeface="Times New Roman" pitchFamily="18" charset="0"/>
                <a:cs typeface="Times New Roman" pitchFamily="18" charset="0"/>
              </a:rPr>
              <a:t>Μορφωτικό επίπεδο</a:t>
            </a:r>
            <a:endParaRPr lang="en-US" altLang="el-GR" sz="2800" smtClean="0">
              <a:latin typeface="Times New Roman" pitchFamily="18" charset="0"/>
              <a:cs typeface="Times New Roman" pitchFamily="18" charset="0"/>
            </a:endParaRPr>
          </a:p>
          <a:p>
            <a:pPr marL="457200" indent="-457200" algn="just" eaLnBrk="1" hangingPunct="1"/>
            <a:r>
              <a:rPr lang="el-GR" altLang="el-GR" sz="2800" smtClean="0">
                <a:latin typeface="Times New Roman" pitchFamily="18" charset="0"/>
                <a:cs typeface="Times New Roman" pitchFamily="18" charset="0"/>
              </a:rPr>
              <a:t>Ειδίκευση</a:t>
            </a:r>
            <a:r>
              <a:rPr lang="en-US" altLang="el-GR" sz="2800" smtClean="0">
                <a:latin typeface="Times New Roman" pitchFamily="18" charset="0"/>
                <a:cs typeface="Times New Roman" pitchFamily="18" charset="0"/>
              </a:rPr>
              <a:t> &gt; </a:t>
            </a:r>
            <a:r>
              <a:rPr lang="el-GR" altLang="el-GR" sz="2800" smtClean="0">
                <a:latin typeface="Times New Roman" pitchFamily="18" charset="0"/>
                <a:cs typeface="Times New Roman" pitchFamily="18" charset="0"/>
              </a:rPr>
              <a:t>Ταχύτερη ανέλιξη για απόφοιτους ανθρωπιστικών και κοινωνικών επιστημών</a:t>
            </a:r>
            <a:endParaRPr lang="en-US" altLang="el-GR" sz="2800" smtClean="0">
              <a:latin typeface="Times New Roman" pitchFamily="18" charset="0"/>
              <a:cs typeface="Times New Roman" pitchFamily="18" charset="0"/>
            </a:endParaRPr>
          </a:p>
        </p:txBody>
      </p:sp>
      <p:sp>
        <p:nvSpPr>
          <p:cNvPr id="50178" name="Rectangle 2"/>
          <p:cNvSpPr>
            <a:spLocks noGrp="1" noChangeArrowheads="1"/>
          </p:cNvSpPr>
          <p:nvPr>
            <p:ph type="title"/>
          </p:nvPr>
        </p:nvSpPr>
        <p:spPr>
          <a:xfrm>
            <a:off x="827088" y="304801"/>
            <a:ext cx="7057280" cy="891952"/>
          </a:xfrm>
        </p:spPr>
        <p:txBody>
          <a:bodyPr>
            <a:normAutofit fontScale="90000"/>
          </a:bodyPr>
          <a:lstStyle/>
          <a:p>
            <a:pPr algn="ctr" eaLnBrk="1" fontAlgn="auto" hangingPunct="1">
              <a:spcAft>
                <a:spcPts val="0"/>
              </a:spcAft>
              <a:defRPr/>
            </a:pPr>
            <a:r>
              <a:rPr lang="el-GR" b="1" dirty="0">
                <a:solidFill>
                  <a:schemeClr val="tx1"/>
                </a:solidFill>
                <a:latin typeface="Times New Roman" pitchFamily="18" charset="0"/>
                <a:ea typeface="Batang" pitchFamily="18" charset="-127"/>
                <a:cs typeface="Times New Roman" pitchFamily="18" charset="0"/>
              </a:rPr>
              <a:t>Χαρακτηριστικά </a:t>
            </a:r>
            <a:r>
              <a:rPr lang="el-GR" b="1" dirty="0" smtClean="0">
                <a:solidFill>
                  <a:schemeClr val="tx1"/>
                </a:solidFill>
                <a:latin typeface="Times New Roman" pitchFamily="18" charset="0"/>
                <a:ea typeface="Batang" pitchFamily="18" charset="-127"/>
                <a:cs typeface="Times New Roman" pitchFamily="18" charset="0"/>
              </a:rPr>
              <a:t>Ηγεσίας [2]</a:t>
            </a:r>
            <a:endParaRPr lang="en-US" b="1" dirty="0">
              <a:solidFill>
                <a:schemeClr val="tx1"/>
              </a:solidFill>
              <a:latin typeface="Times New Roman" pitchFamily="18" charset="0"/>
              <a:ea typeface="Batang" pitchFamily="18" charset="-127"/>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22</a:t>
            </a:fld>
            <a:endParaRPr lang="el-GR" sz="1400" dirty="0">
              <a:solidFill>
                <a:prstClr val="black"/>
              </a:solidFill>
            </a:endParaRPr>
          </a:p>
        </p:txBody>
      </p:sp>
    </p:spTree>
    <p:extLst>
      <p:ext uri="{BB962C8B-B14F-4D97-AF65-F5344CB8AC3E}">
        <p14:creationId xmlns:p14="http://schemas.microsoft.com/office/powerpoint/2010/main" val="32838492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Θέση περιεχομένου"/>
          <p:cNvSpPr>
            <a:spLocks noGrp="1"/>
          </p:cNvSpPr>
          <p:nvPr>
            <p:ph idx="1"/>
          </p:nvPr>
        </p:nvSpPr>
        <p:spPr>
          <a:xfrm>
            <a:off x="457200" y="981075"/>
            <a:ext cx="8229600" cy="5543550"/>
          </a:xfrm>
        </p:spPr>
        <p:txBody>
          <a:bodyPr/>
          <a:lstStyle/>
          <a:p>
            <a:pPr marL="0" indent="0" algn="just" eaLnBrk="1" hangingPunct="1">
              <a:spcBef>
                <a:spcPct val="0"/>
              </a:spcBef>
            </a:pPr>
            <a:r>
              <a:rPr lang="el-GR" altLang="el-GR" sz="2800" smtClean="0">
                <a:latin typeface="Times New Roman" pitchFamily="18" charset="0"/>
                <a:cs typeface="Times New Roman" pitchFamily="18" charset="0"/>
              </a:rPr>
              <a:t>Να χαρακτηρίζεται από ευρύτητα πνεύματος.</a:t>
            </a:r>
          </a:p>
          <a:p>
            <a:pPr marL="0" indent="0" algn="just" eaLnBrk="1" hangingPunct="1">
              <a:spcBef>
                <a:spcPct val="0"/>
              </a:spcBef>
            </a:pPr>
            <a:r>
              <a:rPr lang="el-GR" altLang="el-GR" sz="2800" smtClean="0">
                <a:latin typeface="Times New Roman" pitchFamily="18" charset="0"/>
                <a:cs typeface="Times New Roman" pitchFamily="18" charset="0"/>
              </a:rPr>
              <a:t>Να είναι διορατικός.</a:t>
            </a:r>
          </a:p>
          <a:p>
            <a:pPr marL="0" indent="0" algn="just" eaLnBrk="1" hangingPunct="1">
              <a:spcBef>
                <a:spcPct val="0"/>
              </a:spcBef>
            </a:pPr>
            <a:r>
              <a:rPr lang="el-GR" altLang="el-GR" sz="2800" smtClean="0">
                <a:latin typeface="Times New Roman" pitchFamily="18" charset="0"/>
                <a:cs typeface="Times New Roman" pitchFamily="18" charset="0"/>
              </a:rPr>
              <a:t>Να λαμβάνει άμεσες αποφάσεις.</a:t>
            </a:r>
          </a:p>
          <a:p>
            <a:pPr marL="0" indent="0" algn="just" eaLnBrk="1" hangingPunct="1">
              <a:spcBef>
                <a:spcPct val="0"/>
              </a:spcBef>
            </a:pPr>
            <a:r>
              <a:rPr lang="el-GR" altLang="el-GR" sz="2800" smtClean="0">
                <a:latin typeface="Times New Roman" pitchFamily="18" charset="0"/>
                <a:cs typeface="Times New Roman" pitchFamily="18" charset="0"/>
              </a:rPr>
              <a:t>Να είναι ακέραιος και έντιμος χαρακτήρας.</a:t>
            </a:r>
          </a:p>
          <a:p>
            <a:pPr marL="0" indent="0" algn="just" eaLnBrk="1" hangingPunct="1">
              <a:spcBef>
                <a:spcPct val="0"/>
              </a:spcBef>
            </a:pPr>
            <a:r>
              <a:rPr lang="el-GR" altLang="el-GR" sz="2800" smtClean="0">
                <a:latin typeface="Times New Roman" pitchFamily="18" charset="0"/>
                <a:cs typeface="Times New Roman" pitchFamily="18" charset="0"/>
              </a:rPr>
              <a:t>Να είναι αξιόπιστος.</a:t>
            </a:r>
          </a:p>
          <a:p>
            <a:pPr marL="0" indent="0" algn="just" eaLnBrk="1" hangingPunct="1">
              <a:spcBef>
                <a:spcPct val="0"/>
              </a:spcBef>
            </a:pPr>
            <a:r>
              <a:rPr lang="el-GR" altLang="el-GR" sz="2800" smtClean="0">
                <a:latin typeface="Times New Roman" pitchFamily="18" charset="0"/>
                <a:cs typeface="Times New Roman" pitchFamily="18" charset="0"/>
              </a:rPr>
              <a:t>Να είναι συνετός.</a:t>
            </a:r>
          </a:p>
          <a:p>
            <a:pPr marL="0" indent="0" algn="just" eaLnBrk="1" hangingPunct="1">
              <a:spcBef>
                <a:spcPct val="0"/>
              </a:spcBef>
            </a:pPr>
            <a:r>
              <a:rPr lang="el-GR" altLang="el-GR" sz="2800" smtClean="0">
                <a:latin typeface="Times New Roman" pitchFamily="18" charset="0"/>
                <a:cs typeface="Times New Roman" pitchFamily="18" charset="0"/>
              </a:rPr>
              <a:t>Να έχει τη δυνατότητα να λαμβάνει σωστές και άμεσες αποφάσεις με βάση τα δεδομένα.</a:t>
            </a:r>
          </a:p>
          <a:p>
            <a:pPr marL="0" indent="0" algn="just" eaLnBrk="1" hangingPunct="1">
              <a:spcBef>
                <a:spcPct val="0"/>
              </a:spcBef>
            </a:pPr>
            <a:r>
              <a:rPr lang="el-GR" altLang="el-GR" sz="2800" smtClean="0">
                <a:latin typeface="Times New Roman" pitchFamily="18" charset="0"/>
                <a:cs typeface="Times New Roman" pitchFamily="18" charset="0"/>
              </a:rPr>
              <a:t>Να κατέχει την τέχνη του συμβιβασμού.</a:t>
            </a:r>
          </a:p>
        </p:txBody>
      </p:sp>
      <p:sp>
        <p:nvSpPr>
          <p:cNvPr id="3" name="2 - Τίτλος"/>
          <p:cNvSpPr>
            <a:spLocks noGrp="1"/>
          </p:cNvSpPr>
          <p:nvPr>
            <p:ph type="title"/>
          </p:nvPr>
        </p:nvSpPr>
        <p:spPr>
          <a:xfrm>
            <a:off x="457200" y="274638"/>
            <a:ext cx="8229600" cy="634082"/>
          </a:xfrm>
        </p:spPr>
        <p:txBody>
          <a:bodyPr>
            <a:normAutofit fontScale="90000"/>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Γενικά χαρακτηριστικά ηγέτη [1]</a:t>
            </a:r>
            <a:endParaRPr lang="el-GR" b="1" dirty="0">
              <a:solidFill>
                <a:schemeClr val="tx1"/>
              </a:solidFill>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23</a:t>
            </a:fld>
            <a:endParaRPr lang="el-GR" sz="1400" dirty="0">
              <a:solidFill>
                <a:prstClr val="black"/>
              </a:solidFill>
            </a:endParaRPr>
          </a:p>
        </p:txBody>
      </p:sp>
    </p:spTree>
    <p:extLst>
      <p:ext uri="{BB962C8B-B14F-4D97-AF65-F5344CB8AC3E}">
        <p14:creationId xmlns:p14="http://schemas.microsoft.com/office/powerpoint/2010/main" val="20374075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περιεχομένου"/>
          <p:cNvSpPr>
            <a:spLocks noGrp="1"/>
          </p:cNvSpPr>
          <p:nvPr>
            <p:ph idx="1"/>
          </p:nvPr>
        </p:nvSpPr>
        <p:spPr>
          <a:xfrm>
            <a:off x="457200" y="981075"/>
            <a:ext cx="8229600" cy="5543550"/>
          </a:xfrm>
        </p:spPr>
        <p:txBody>
          <a:bodyPr/>
          <a:lstStyle/>
          <a:p>
            <a:pPr marL="0" indent="0" algn="just" eaLnBrk="1" hangingPunct="1">
              <a:spcBef>
                <a:spcPct val="0"/>
              </a:spcBef>
            </a:pPr>
            <a:r>
              <a:rPr lang="el-GR" altLang="el-GR" sz="2400" smtClean="0">
                <a:latin typeface="Times New Roman" pitchFamily="18" charset="0"/>
                <a:cs typeface="Times New Roman" pitchFamily="18" charset="0"/>
              </a:rPr>
              <a:t>Να γνωρίζει το γενικό καλό και το συμφέρον της ομάδας του.</a:t>
            </a:r>
          </a:p>
          <a:p>
            <a:pPr marL="0" indent="0" algn="just" eaLnBrk="1" hangingPunct="1">
              <a:spcBef>
                <a:spcPct val="0"/>
              </a:spcBef>
            </a:pPr>
            <a:r>
              <a:rPr lang="el-GR" altLang="el-GR" sz="2400" smtClean="0">
                <a:latin typeface="Times New Roman" pitchFamily="18" charset="0"/>
                <a:cs typeface="Times New Roman" pitchFamily="18" charset="0"/>
              </a:rPr>
              <a:t>Να έχει γλωσσική ικανότητα.</a:t>
            </a:r>
          </a:p>
          <a:p>
            <a:pPr marL="0" indent="0" algn="just" eaLnBrk="1" hangingPunct="1">
              <a:spcBef>
                <a:spcPct val="0"/>
              </a:spcBef>
            </a:pPr>
            <a:r>
              <a:rPr lang="el-GR" altLang="el-GR" sz="2400" smtClean="0">
                <a:latin typeface="Times New Roman" pitchFamily="18" charset="0"/>
                <a:cs typeface="Times New Roman" pitchFamily="18" charset="0"/>
              </a:rPr>
              <a:t>Να δημιουργεί θετικό κλίμα στα πλαίσια του περιβάλλοντος της ομάδας στην οποία ηγείται.</a:t>
            </a:r>
          </a:p>
          <a:p>
            <a:pPr marL="0" indent="0" algn="just" eaLnBrk="1" hangingPunct="1">
              <a:spcBef>
                <a:spcPct val="0"/>
              </a:spcBef>
            </a:pPr>
            <a:r>
              <a:rPr lang="el-GR" altLang="el-GR" sz="2400" smtClean="0">
                <a:latin typeface="Times New Roman" pitchFamily="18" charset="0"/>
                <a:cs typeface="Times New Roman" pitchFamily="18" charset="0"/>
              </a:rPr>
              <a:t>Να εκχωρεί εξουσίες, αφού είναι αδύνατο να τα κάνει όλα μόνος του.</a:t>
            </a:r>
          </a:p>
          <a:p>
            <a:pPr marL="0" indent="0" algn="just" eaLnBrk="1" hangingPunct="1">
              <a:spcBef>
                <a:spcPct val="0"/>
              </a:spcBef>
            </a:pPr>
            <a:r>
              <a:rPr lang="el-GR" altLang="el-GR" sz="2400" smtClean="0">
                <a:latin typeface="Times New Roman" pitchFamily="18" charset="0"/>
                <a:cs typeface="Times New Roman" pitchFamily="18" charset="0"/>
              </a:rPr>
              <a:t>Διοικητικές και οργανωτικές ικανότητες.</a:t>
            </a:r>
          </a:p>
          <a:p>
            <a:pPr marL="0" indent="0" algn="just" eaLnBrk="1" hangingPunct="1">
              <a:spcBef>
                <a:spcPct val="0"/>
              </a:spcBef>
            </a:pPr>
            <a:r>
              <a:rPr lang="el-GR" altLang="el-GR" sz="2400" smtClean="0">
                <a:latin typeface="Times New Roman" pitchFamily="18" charset="0"/>
                <a:cs typeface="Times New Roman" pitchFamily="18" charset="0"/>
              </a:rPr>
              <a:t>Εστίαση προς ανέλιξη.</a:t>
            </a:r>
          </a:p>
          <a:p>
            <a:pPr marL="0" indent="0" algn="just" eaLnBrk="1" hangingPunct="1">
              <a:spcBef>
                <a:spcPct val="0"/>
              </a:spcBef>
            </a:pPr>
            <a:r>
              <a:rPr lang="el-GR" altLang="el-GR" sz="2400" smtClean="0">
                <a:latin typeface="Times New Roman" pitchFamily="18" charset="0"/>
                <a:cs typeface="Times New Roman" pitchFamily="18" charset="0"/>
              </a:rPr>
              <a:t>Γνωστικές ικανότητες.</a:t>
            </a:r>
          </a:p>
          <a:p>
            <a:pPr marL="0" indent="0" algn="just" eaLnBrk="1" hangingPunct="1">
              <a:spcBef>
                <a:spcPct val="0"/>
              </a:spcBef>
            </a:pPr>
            <a:r>
              <a:rPr lang="el-GR" altLang="el-GR" sz="2400" smtClean="0">
                <a:latin typeface="Times New Roman" pitchFamily="18" charset="0"/>
                <a:cs typeface="Times New Roman" pitchFamily="18" charset="0"/>
              </a:rPr>
              <a:t>Σταθερότητα επίδοσης.</a:t>
            </a:r>
          </a:p>
          <a:p>
            <a:pPr marL="0" indent="0" algn="just" eaLnBrk="1" hangingPunct="1">
              <a:spcBef>
                <a:spcPct val="0"/>
              </a:spcBef>
            </a:pPr>
            <a:r>
              <a:rPr lang="el-GR" altLang="el-GR" sz="2400" smtClean="0">
                <a:latin typeface="Times New Roman" pitchFamily="18" charset="0"/>
                <a:cs typeface="Times New Roman" pitchFamily="18" charset="0"/>
              </a:rPr>
              <a:t>Κίνητρα.</a:t>
            </a:r>
          </a:p>
          <a:p>
            <a:pPr marL="0" indent="0" algn="just" eaLnBrk="1" hangingPunct="1">
              <a:spcBef>
                <a:spcPct val="0"/>
              </a:spcBef>
            </a:pPr>
            <a:r>
              <a:rPr lang="el-GR" altLang="el-GR" sz="2400" smtClean="0">
                <a:latin typeface="Times New Roman" pitchFamily="18" charset="0"/>
                <a:cs typeface="Times New Roman" pitchFamily="18" charset="0"/>
              </a:rPr>
              <a:t>Ανεξαρτησία.</a:t>
            </a:r>
          </a:p>
        </p:txBody>
      </p:sp>
      <p:sp>
        <p:nvSpPr>
          <p:cNvPr id="3" name="2 - Τίτλος"/>
          <p:cNvSpPr>
            <a:spLocks noGrp="1"/>
          </p:cNvSpPr>
          <p:nvPr>
            <p:ph type="title"/>
          </p:nvPr>
        </p:nvSpPr>
        <p:spPr>
          <a:xfrm>
            <a:off x="457200" y="274638"/>
            <a:ext cx="8229600" cy="634082"/>
          </a:xfrm>
        </p:spPr>
        <p:txBody>
          <a:bodyPr>
            <a:normAutofit fontScale="90000"/>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Γενικά χαρακτηριστικά ηγέτη [2]</a:t>
            </a:r>
            <a:endParaRPr lang="el-GR" b="1" dirty="0">
              <a:solidFill>
                <a:schemeClr val="tx1"/>
              </a:solidFill>
              <a:latin typeface="Times New Roman" pitchFamily="18" charset="0"/>
              <a:cs typeface="Times New Roman" pitchFamily="18" charset="0"/>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24</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3008143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Θέση περιεχομένου"/>
          <p:cNvSpPr>
            <a:spLocks noGrp="1"/>
          </p:cNvSpPr>
          <p:nvPr>
            <p:ph idx="1"/>
            <p:custDataLst>
              <p:tags r:id="rId1"/>
            </p:custDataLst>
          </p:nvPr>
        </p:nvSpPr>
        <p:spPr/>
        <p:txBody>
          <a:bodyPr/>
          <a:lstStyle/>
          <a:p>
            <a:pPr algn="ctr">
              <a:buFont typeface="Wingdings 3" pitchFamily="18" charset="2"/>
              <a:buNone/>
            </a:pPr>
            <a:endParaRPr lang="en-US" altLang="el-GR" b="1" dirty="0" smtClean="0">
              <a:latin typeface="Times New Roman" pitchFamily="18" charset="0"/>
              <a:cs typeface="Times New Roman" pitchFamily="18" charset="0"/>
            </a:endParaRPr>
          </a:p>
          <a:p>
            <a:pPr algn="ctr">
              <a:buFont typeface="Wingdings 3" pitchFamily="18" charset="2"/>
              <a:buNone/>
            </a:pPr>
            <a:endParaRPr lang="en-US" altLang="el-GR" b="1" dirty="0" smtClean="0">
              <a:latin typeface="Times New Roman" pitchFamily="18" charset="0"/>
              <a:cs typeface="Times New Roman" pitchFamily="18" charset="0"/>
            </a:endParaRPr>
          </a:p>
          <a:p>
            <a:pPr algn="ctr">
              <a:buFont typeface="Wingdings 3" pitchFamily="18" charset="2"/>
              <a:buNone/>
            </a:pPr>
            <a:endParaRPr lang="en-US" altLang="el-GR" b="1" dirty="0" smtClean="0">
              <a:latin typeface="Times New Roman" pitchFamily="18" charset="0"/>
              <a:cs typeface="Times New Roman" pitchFamily="18" charset="0"/>
            </a:endParaRPr>
          </a:p>
        </p:txBody>
      </p:sp>
      <p:sp>
        <p:nvSpPr>
          <p:cNvPr id="3" name="2 - Τίτλος"/>
          <p:cNvSpPr>
            <a:spLocks noGrp="1"/>
          </p:cNvSpPr>
          <p:nvPr>
            <p:ph type="title"/>
          </p:nvPr>
        </p:nvSpPr>
        <p:spPr>
          <a:xfrm>
            <a:off x="323528" y="1916832"/>
            <a:ext cx="8229600" cy="1143000"/>
          </a:xfrm>
        </p:spPr>
        <p:txBody>
          <a:bodyPr>
            <a:normAutofit fontScale="90000"/>
          </a:bodyPr>
          <a:lstStyle/>
          <a:p>
            <a:pPr>
              <a:defRPr/>
            </a:pPr>
            <a:r>
              <a:rPr lang="el-GR" altLang="el-GR" b="1" dirty="0">
                <a:latin typeface="Times New Roman" pitchFamily="18" charset="0"/>
                <a:cs typeface="Times New Roman" pitchFamily="18" charset="0"/>
              </a:rPr>
              <a:t>ΗΓΕΤΗΣ </a:t>
            </a:r>
            <a:r>
              <a:rPr lang="en-US" altLang="el-GR" b="1" dirty="0">
                <a:latin typeface="Times New Roman" pitchFamily="18" charset="0"/>
                <a:cs typeface="Times New Roman" pitchFamily="18" charset="0"/>
              </a:rPr>
              <a:t>vs MANAGER</a:t>
            </a:r>
            <a:r>
              <a:rPr lang="el-GR" altLang="el-GR" b="1" dirty="0">
                <a:latin typeface="Times New Roman" pitchFamily="18" charset="0"/>
                <a:cs typeface="Times New Roman" pitchFamily="18" charset="0"/>
              </a:rPr>
              <a:t/>
            </a:r>
            <a:br>
              <a:rPr lang="el-GR" altLang="el-GR" b="1" dirty="0">
                <a:latin typeface="Times New Roman" pitchFamily="18" charset="0"/>
                <a:cs typeface="Times New Roman" pitchFamily="18" charset="0"/>
              </a:rPr>
            </a:br>
            <a:endParaRPr lang="el-GR" dirty="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25</a:t>
            </a:fld>
            <a:endParaRPr lang="el-GR" sz="1400" dirty="0">
              <a:solidFill>
                <a:prstClr val="black"/>
              </a:solidFill>
            </a:endParaRPr>
          </a:p>
        </p:txBody>
      </p:sp>
    </p:spTree>
    <p:extLst>
      <p:ext uri="{BB962C8B-B14F-4D97-AF65-F5344CB8AC3E}">
        <p14:creationId xmlns:p14="http://schemas.microsoft.com/office/powerpoint/2010/main" val="6279257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custDataLst>
              <p:tags r:id="rId1"/>
            </p:custDataLst>
            <p:extLst>
              <p:ext uri="{D42A27DB-BD31-4B8C-83A1-F6EECF244321}">
                <p14:modId xmlns:p14="http://schemas.microsoft.com/office/powerpoint/2010/main" val="2929813657"/>
              </p:ext>
            </p:extLst>
          </p:nvPr>
        </p:nvGraphicFramePr>
        <p:xfrm>
          <a:off x="107504" y="1412777"/>
          <a:ext cx="8640936" cy="5052027"/>
        </p:xfrm>
        <a:graphic>
          <a:graphicData uri="http://schemas.openxmlformats.org/drawingml/2006/table">
            <a:tbl>
              <a:tblPr firstRow="1"/>
              <a:tblGrid>
                <a:gridCol w="565952"/>
                <a:gridCol w="3756366"/>
                <a:gridCol w="4318618"/>
              </a:tblGrid>
              <a:tr h="483862">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Times New Roman" pitchFamily="18" charset="0"/>
                          <a:cs typeface="Times New Roman" pitchFamily="18" charset="0"/>
                        </a:rPr>
                        <a:t>Α/Α</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Times New Roman" pitchFamily="18" charset="0"/>
                          <a:cs typeface="Times New Roman" pitchFamily="18" charset="0"/>
                        </a:rPr>
                        <a:t>ΗΓΕΣΙΑ</a:t>
                      </a:r>
                      <a:endParaRPr kumimoji="0" lang="el-GR" sz="16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ΔΙΟΙΚΗΣΗ</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r>
              <a:tr h="66928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1" fontAlgn="base" latinLnBrk="0" hangingPunct="1">
                        <a:lnSpc>
                          <a:spcPct val="150000"/>
                        </a:lnSpc>
                        <a:spcBef>
                          <a:spcPct val="0"/>
                        </a:spcBef>
                        <a:spcAft>
                          <a:spcPct val="0"/>
                        </a:spcAft>
                        <a:buClrTx/>
                        <a:buSzTx/>
                        <a:buFontTx/>
                        <a:buNone/>
                        <a:tabLst>
                          <a:tab pos="1335088" algn="ctr"/>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	Ευθυγράμμιση όλων των συμμετεχόντων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7BF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Δημιουργία δομών για την υλοποίηση των δράσεων</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7BFDE"/>
                    </a:solidFill>
                  </a:tcPr>
                </a:tc>
              </a:tr>
              <a:tr h="66928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Επικοινωνία με στόχο την κατανόηση του οράματος</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Καθορισμός αρμοδιοτήτωνν και υπευθυνοτήτων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FEE"/>
                    </a:solidFill>
                  </a:tcPr>
                </a:tc>
              </a:tr>
              <a:tr h="102524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cs typeface="Times New Roman" pitchFamily="18" charset="0"/>
                        </a:rPr>
                        <a:t>Επιρροή στις ομάδες ώστε να έχουν το ίδιο όραμα</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7BF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Καθιέρωση πολιτικής και διαδικασιών και ανάοτυξη συστήματος παρακολούθησης της εφαρμογής</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7BFDE"/>
                    </a:solidFill>
                  </a:tcPr>
                </a:tc>
              </a:tr>
              <a:tr h="967723">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cs typeface="Times New Roman" pitchFamily="18" charset="0"/>
                        </a:rPr>
                        <a:t>Παρακίνηση, έμπνευση, ώθηση στην αλλαγή</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cs typeface="Times New Roman" pitchFamily="18" charset="0"/>
                        </a:rPr>
                        <a:t>Έλεγχος και επίλυση προβλημάτων, καταγραφή αποτελεσμάτων</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FEE"/>
                    </a:solidFill>
                  </a:tcPr>
                </a:tc>
              </a:tr>
              <a:tr h="483862">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Επίτευξη αλλαγών στις οργανώσεις</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7BFD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Δημιουργία συστήματος μέτρησης</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A7BFDE"/>
                    </a:solidFill>
                  </a:tcPr>
                </a:tc>
              </a:tr>
              <a:tr h="66928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el-GR" sz="1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smtClean="0">
                          <a:ln>
                            <a:noFill/>
                          </a:ln>
                          <a:solidFill>
                            <a:schemeClr val="tx1"/>
                          </a:solidFill>
                          <a:effectLst/>
                          <a:latin typeface="Times New Roman" pitchFamily="18" charset="0"/>
                          <a:cs typeface="Times New Roman" pitchFamily="18" charset="0"/>
                        </a:rPr>
                        <a:t>Νέες προσεγγίσεις, νέα προϊόντα και νέες αγορές</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FEE"/>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cs typeface="Times New Roman" pitchFamily="18" charset="0"/>
                        </a:rPr>
                        <a:t>Προσδιορισμός δεικτών απόδοσης</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3DFEE"/>
                    </a:solidFill>
                  </a:tcPr>
                </a:tc>
              </a:tr>
            </a:tbl>
          </a:graphicData>
        </a:graphic>
      </p:graphicFrame>
      <p:sp>
        <p:nvSpPr>
          <p:cNvPr id="3" name="2 - Τίτλος"/>
          <p:cNvSpPr>
            <a:spLocks noGrp="1"/>
          </p:cNvSpPr>
          <p:nvPr>
            <p:ph type="title"/>
          </p:nvPr>
        </p:nvSpPr>
        <p:spPr/>
        <p:txBody>
          <a:bodyPr>
            <a:normAutofit fontScale="90000"/>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Διαφορές μεταξύ ηγεσίας και </a:t>
            </a:r>
            <a:r>
              <a:rPr lang="en-US" b="1" dirty="0" smtClean="0">
                <a:solidFill>
                  <a:schemeClr val="tx1"/>
                </a:solidFill>
                <a:latin typeface="Times New Roman" pitchFamily="18" charset="0"/>
                <a:cs typeface="Times New Roman" pitchFamily="18" charset="0"/>
              </a:rPr>
              <a:t>manager</a:t>
            </a:r>
            <a:endParaRPr lang="el-GR" b="1" dirty="0">
              <a:solidFill>
                <a:schemeClr val="tx1"/>
              </a:solidFill>
              <a:latin typeface="Times New Roman" pitchFamily="18" charset="0"/>
              <a:cs typeface="Times New Roman" pitchFamily="18" charset="0"/>
            </a:endParaRPr>
          </a:p>
        </p:txBody>
      </p:sp>
      <p:sp>
        <p:nvSpPr>
          <p:cNvPr id="5" name="Θέση υποσέλιδου 1" descr="."/>
          <p:cNvSpPr>
            <a:spLocks noGrp="1"/>
          </p:cNvSpPr>
          <p:nvPr>
            <p:ph type="ftr" sz="quarter" idx="11"/>
          </p:nvPr>
        </p:nvSpPr>
        <p:spPr>
          <a:xfrm>
            <a:off x="3052192" y="6453336"/>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26</a:t>
            </a:fld>
            <a:endParaRPr lang="el-GR" sz="1400" dirty="0">
              <a:solidFill>
                <a:prstClr val="black"/>
              </a:solidFill>
            </a:endParaRPr>
          </a:p>
        </p:txBody>
      </p:sp>
    </p:spTree>
    <p:extLst>
      <p:ext uri="{BB962C8B-B14F-4D97-AF65-F5344CB8AC3E}">
        <p14:creationId xmlns:p14="http://schemas.microsoft.com/office/powerpoint/2010/main" val="280494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 Θέση περιεχομένου"/>
          <p:cNvSpPr>
            <a:spLocks noGrp="1"/>
          </p:cNvSpPr>
          <p:nvPr>
            <p:ph idx="1"/>
          </p:nvPr>
        </p:nvSpPr>
        <p:spPr/>
        <p:txBody>
          <a:bodyPr>
            <a:normAutofit fontScale="85000" lnSpcReduction="10000"/>
          </a:bodyPr>
          <a:lstStyle/>
          <a:p>
            <a:pPr marL="273050" indent="-273050" eaLnBrk="1" hangingPunct="1">
              <a:lnSpc>
                <a:spcPct val="200000"/>
              </a:lnSpc>
              <a:buFont typeface="Wingdings 2" pitchFamily="18" charset="2"/>
              <a:buChar char=""/>
            </a:pPr>
            <a:r>
              <a:rPr lang="el-GR" altLang="el-GR" smtClean="0">
                <a:latin typeface="Times New Roman" pitchFamily="18" charset="0"/>
                <a:cs typeface="Times New Roman" pitchFamily="18" charset="0"/>
              </a:rPr>
              <a:t>Η διάρκεια</a:t>
            </a:r>
          </a:p>
          <a:p>
            <a:pPr marL="273050" indent="-273050" eaLnBrk="1" hangingPunct="1">
              <a:lnSpc>
                <a:spcPct val="200000"/>
              </a:lnSpc>
              <a:buFont typeface="Wingdings 2" pitchFamily="18" charset="2"/>
              <a:buChar char=""/>
            </a:pPr>
            <a:r>
              <a:rPr lang="el-GR" altLang="el-GR" smtClean="0">
                <a:latin typeface="Times New Roman" pitchFamily="18" charset="0"/>
                <a:cs typeface="Times New Roman" pitchFamily="18" charset="0"/>
              </a:rPr>
              <a:t>Το όραμα</a:t>
            </a:r>
          </a:p>
          <a:p>
            <a:pPr marL="273050" indent="-273050" eaLnBrk="1" hangingPunct="1">
              <a:lnSpc>
                <a:spcPct val="200000"/>
              </a:lnSpc>
              <a:buFont typeface="Wingdings 2" pitchFamily="18" charset="2"/>
              <a:buChar char=""/>
            </a:pPr>
            <a:r>
              <a:rPr lang="el-GR" altLang="el-GR" smtClean="0">
                <a:latin typeface="Times New Roman" pitchFamily="18" charset="0"/>
                <a:cs typeface="Times New Roman" pitchFamily="18" charset="0"/>
              </a:rPr>
              <a:t>Η πειθώ</a:t>
            </a:r>
          </a:p>
          <a:p>
            <a:pPr marL="273050" indent="-273050" eaLnBrk="1" hangingPunct="1">
              <a:lnSpc>
                <a:spcPct val="200000"/>
              </a:lnSpc>
              <a:buFont typeface="Wingdings 2" pitchFamily="18" charset="2"/>
              <a:buChar char=""/>
            </a:pPr>
            <a:r>
              <a:rPr lang="el-GR" altLang="el-GR" smtClean="0">
                <a:latin typeface="Times New Roman" pitchFamily="18" charset="0"/>
                <a:cs typeface="Times New Roman" pitchFamily="18" charset="0"/>
              </a:rPr>
              <a:t>Πίστη υπηκόων </a:t>
            </a:r>
          </a:p>
          <a:p>
            <a:pPr marL="273050" indent="-273050" eaLnBrk="1" hangingPunct="1">
              <a:lnSpc>
                <a:spcPct val="200000"/>
              </a:lnSpc>
              <a:buFont typeface="Wingdings 2" pitchFamily="18" charset="2"/>
              <a:buChar char=""/>
            </a:pPr>
            <a:r>
              <a:rPr lang="el-GR" altLang="el-GR" smtClean="0">
                <a:latin typeface="Times New Roman" pitchFamily="18" charset="0"/>
                <a:cs typeface="Times New Roman" pitchFamily="18" charset="0"/>
              </a:rPr>
              <a:t>Η μη κατάχρηση εξουσίας</a:t>
            </a:r>
          </a:p>
        </p:txBody>
      </p:sp>
      <p:sp>
        <p:nvSpPr>
          <p:cNvPr id="41986" name="2 - Τίτλος"/>
          <p:cNvSpPr>
            <a:spLocks noGrp="1"/>
          </p:cNvSpPr>
          <p:nvPr>
            <p:ph type="title"/>
          </p:nvPr>
        </p:nvSpPr>
        <p:spPr/>
        <p:txBody>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Γνωρίσματα ηγέτη</a:t>
            </a: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27</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1082812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smtClean="0">
                <a:solidFill>
                  <a:schemeClr val="tx1">
                    <a:lumMod val="65000"/>
                    <a:lumOff val="35000"/>
                  </a:schemeClr>
                </a:solidFill>
              </a:rPr>
              <a:t>Μέγας Χρήστος</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71789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01819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4" action="ppaction://hlinksldjump"/>
              </a:rPr>
              <a:t>1) </a:t>
            </a:r>
            <a:r>
              <a:rPr lang="el-GR" sz="2800" i="1" dirty="0" smtClean="0">
                <a:solidFill>
                  <a:srgbClr val="0070C0"/>
                </a:solidFill>
                <a:hlinkClick r:id="rId4" action="ppaction://hlinksldjump"/>
              </a:rPr>
              <a:t>Ηγεσία</a:t>
            </a:r>
            <a:endParaRPr lang="el-GR" i="1" dirty="0">
              <a:solidFill>
                <a:srgbClr val="0070C0"/>
              </a:solidFill>
            </a:endParaRPr>
          </a:p>
        </p:txBody>
      </p:sp>
      <p:sp>
        <p:nvSpPr>
          <p:cNvPr id="14" name="Θέση περιεχομένου 2">
            <a:hlinkClick r:id="rId5" action="ppaction://hlinksldjump" tooltip="Μετάβαση στη Διαφάνεια 9"/>
          </p:cNvPr>
          <p:cNvSpPr/>
          <p:nvPr>
            <p:custDataLst>
              <p:tags r:id="rId2"/>
            </p:custDataLst>
          </p:nvPr>
        </p:nvSpPr>
        <p:spPr>
          <a:xfrm>
            <a:off x="809258" y="2685952"/>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6" action="ppaction://hlinksldjump"/>
              </a:rPr>
              <a:t>2) Ηγέτης - </a:t>
            </a:r>
            <a:r>
              <a:rPr lang="en-US" sz="2800" i="1" dirty="0" smtClean="0">
                <a:solidFill>
                  <a:srgbClr val="0070C0"/>
                </a:solidFill>
                <a:hlinkClick r:id="rId6" action="ppaction://hlinksldjump"/>
              </a:rPr>
              <a:t>Manager</a:t>
            </a:r>
            <a:endParaRPr lang="el-GR" sz="2800" i="1" dirty="0">
              <a:solidFill>
                <a:srgbClr val="0070C0"/>
              </a:solidFill>
            </a:endParaRPr>
          </a:p>
        </p:txBody>
      </p:sp>
      <p:sp>
        <p:nvSpPr>
          <p:cNvPr id="9"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4</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075515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536" y="2060848"/>
            <a:ext cx="8229600" cy="1143000"/>
          </a:xfrm>
        </p:spPr>
        <p:txBody>
          <a:bodyPr/>
          <a:lstStyle/>
          <a:p>
            <a:r>
              <a:rPr lang="el-GR" b="1" dirty="0" smtClean="0"/>
              <a:t>ΗΓΕΣΙΑ</a:t>
            </a:r>
            <a:endParaRPr lang="el-GR" b="1" dirty="0"/>
          </a:p>
        </p:txBody>
      </p:sp>
      <p:sp>
        <p:nvSpPr>
          <p:cNvPr id="3" name="Θέση υποσέλιδου 1" descr="."/>
          <p:cNvSpPr>
            <a:spLocks noGrp="1"/>
          </p:cNvSpPr>
          <p:nvPr>
            <p:ph type="ftr" sz="quarter" idx="11"/>
          </p:nvPr>
        </p:nvSpPr>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extLst>
      <p:ext uri="{BB962C8B-B14F-4D97-AF65-F5344CB8AC3E}">
        <p14:creationId xmlns:p14="http://schemas.microsoft.com/office/powerpoint/2010/main" val="14968123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 Θέση περιεχομένου"/>
          <p:cNvSpPr>
            <a:spLocks noGrp="1"/>
          </p:cNvSpPr>
          <p:nvPr>
            <p:ph idx="1"/>
          </p:nvPr>
        </p:nvSpPr>
        <p:spPr>
          <a:xfrm>
            <a:off x="457200" y="1268413"/>
            <a:ext cx="8229600" cy="5184775"/>
          </a:xfrm>
        </p:spPr>
        <p:txBody>
          <a:bodyPr/>
          <a:lstStyle/>
          <a:p>
            <a:pPr algn="just" eaLnBrk="1" hangingPunct="1">
              <a:buFont typeface="Wingdings 3" pitchFamily="18" charset="2"/>
              <a:buNone/>
            </a:pPr>
            <a:r>
              <a:rPr lang="el-GR" altLang="el-GR" sz="2400" smtClean="0">
                <a:latin typeface="Times New Roman" pitchFamily="18" charset="0"/>
                <a:cs typeface="Times New Roman" pitchFamily="18" charset="0"/>
              </a:rPr>
              <a:t>	«Οι επιτυχημένοι ηγέτες μεταφράζουν τις προσδοκίες των εξωτερικών καταναλωτών σε εσωτερικές συμπεριφορές εργαζομένων και ικανότητες της οργάνωσης» </a:t>
            </a:r>
            <a:r>
              <a:rPr lang="en-US" altLang="el-GR" sz="2400" b="1" smtClean="0">
                <a:latin typeface="Times New Roman" pitchFamily="18" charset="0"/>
                <a:cs typeface="Times New Roman" pitchFamily="18" charset="0"/>
              </a:rPr>
              <a:t>D</a:t>
            </a:r>
            <a:r>
              <a:rPr lang="el-GR" altLang="el-GR" sz="2400" b="1" smtClean="0">
                <a:latin typeface="Times New Roman" pitchFamily="18" charset="0"/>
                <a:cs typeface="Times New Roman" pitchFamily="18" charset="0"/>
              </a:rPr>
              <a:t>.</a:t>
            </a:r>
            <a:r>
              <a:rPr lang="en-US" altLang="el-GR" sz="2400" b="1" smtClean="0">
                <a:latin typeface="Times New Roman" pitchFamily="18" charset="0"/>
                <a:cs typeface="Times New Roman" pitchFamily="18" charset="0"/>
              </a:rPr>
              <a:t> Ulrich</a:t>
            </a:r>
            <a:endParaRPr lang="el-GR" altLang="el-GR" sz="2400" smtClean="0">
              <a:latin typeface="Times New Roman" pitchFamily="18" charset="0"/>
              <a:cs typeface="Times New Roman" pitchFamily="18" charset="0"/>
            </a:endParaRPr>
          </a:p>
          <a:p>
            <a:pPr algn="just" eaLnBrk="1" hangingPunct="1">
              <a:buFont typeface="Wingdings 3" pitchFamily="18" charset="2"/>
              <a:buNone/>
            </a:pPr>
            <a:r>
              <a:rPr lang="el-GR" altLang="el-GR" sz="2400" smtClean="0">
                <a:latin typeface="Times New Roman" pitchFamily="18" charset="0"/>
                <a:cs typeface="Times New Roman" pitchFamily="18" charset="0"/>
              </a:rPr>
              <a:t> </a:t>
            </a:r>
          </a:p>
          <a:p>
            <a:pPr algn="just" eaLnBrk="1" hangingPunct="1">
              <a:buFont typeface="Wingdings 3" pitchFamily="18" charset="2"/>
              <a:buNone/>
            </a:pPr>
            <a:r>
              <a:rPr lang="el-GR" altLang="el-GR" sz="2400" smtClean="0">
                <a:latin typeface="Times New Roman" pitchFamily="18" charset="0"/>
                <a:cs typeface="Times New Roman" pitchFamily="18" charset="0"/>
              </a:rPr>
              <a:t>	«Ο αρχηγός μιας ομάδας πρέπει να μπορεί να πει : «</a:t>
            </a:r>
            <a:r>
              <a:rPr lang="el-GR" altLang="el-GR" sz="2400" i="1" smtClean="0">
                <a:latin typeface="Times New Roman" pitchFamily="18" charset="0"/>
                <a:cs typeface="Times New Roman" pitchFamily="18" charset="0"/>
              </a:rPr>
              <a:t>Αυτό πρέπει να γίνει. Θα το κάνεις εσύ. Μ' αυτόν τον τρόπο</a:t>
            </a:r>
            <a:r>
              <a:rPr lang="el-GR" altLang="el-GR" sz="2400" smtClean="0">
                <a:latin typeface="Times New Roman" pitchFamily="18" charset="0"/>
                <a:cs typeface="Times New Roman" pitchFamily="18" charset="0"/>
              </a:rPr>
              <a:t>». Η επιβίωση της ομάδας εξαρτάται από αυτήν την αδιαμφισβήτητη εξουσία. Χωρίς αυτήν, κανένας δεν αισθάνεται σιγουριά» </a:t>
            </a:r>
            <a:r>
              <a:rPr lang="en-US" altLang="el-GR" sz="2400" b="1" smtClean="0">
                <a:latin typeface="Times New Roman" pitchFamily="18" charset="0"/>
                <a:cs typeface="Times New Roman" pitchFamily="18" charset="0"/>
              </a:rPr>
              <a:t>P</a:t>
            </a:r>
            <a:r>
              <a:rPr lang="el-GR" altLang="el-GR" sz="2400" b="1" smtClean="0">
                <a:latin typeface="Times New Roman" pitchFamily="18" charset="0"/>
                <a:cs typeface="Times New Roman" pitchFamily="18" charset="0"/>
              </a:rPr>
              <a:t>.</a:t>
            </a:r>
            <a:r>
              <a:rPr lang="en-US" altLang="el-GR" sz="2400" b="1" smtClean="0">
                <a:latin typeface="Times New Roman" pitchFamily="18" charset="0"/>
                <a:cs typeface="Times New Roman" pitchFamily="18" charset="0"/>
              </a:rPr>
              <a:t> Drucker</a:t>
            </a:r>
            <a:endParaRPr lang="el-GR" altLang="el-GR" sz="2400" smtClean="0">
              <a:latin typeface="Times New Roman" pitchFamily="18" charset="0"/>
              <a:cs typeface="Times New Roman" pitchFamily="18" charset="0"/>
            </a:endParaRPr>
          </a:p>
          <a:p>
            <a:pPr algn="just" eaLnBrk="1" hangingPunct="1">
              <a:buFont typeface="Wingdings" pitchFamily="2" charset="2"/>
              <a:buNone/>
            </a:pPr>
            <a:endParaRPr lang="el-GR" altLang="el-GR" sz="2400" smtClean="0">
              <a:latin typeface="Times New Roman" pitchFamily="18" charset="0"/>
              <a:cs typeface="Times New Roman" pitchFamily="18" charset="0"/>
            </a:endParaRPr>
          </a:p>
          <a:p>
            <a:pPr algn="just" eaLnBrk="1" hangingPunct="1">
              <a:buFont typeface="Wingdings" pitchFamily="2" charset="2"/>
              <a:buNone/>
            </a:pPr>
            <a:r>
              <a:rPr lang="el-GR" altLang="el-GR" sz="2400" smtClean="0">
                <a:latin typeface="Times New Roman" pitchFamily="18" charset="0"/>
                <a:cs typeface="Times New Roman" pitchFamily="18" charset="0"/>
              </a:rPr>
              <a:t>	«</a:t>
            </a:r>
            <a:r>
              <a:rPr lang="en-US" altLang="el-GR" sz="2400" i="1" smtClean="0">
                <a:latin typeface="Times New Roman" pitchFamily="18" charset="0"/>
                <a:cs typeface="Times New Roman" pitchFamily="18" charset="0"/>
              </a:rPr>
              <a:t>Leadership cannot really be taught. It can only be learned</a:t>
            </a:r>
            <a:r>
              <a:rPr lang="el-GR" altLang="el-GR" sz="2400" smtClean="0">
                <a:latin typeface="Times New Roman" pitchFamily="18" charset="0"/>
                <a:cs typeface="Times New Roman" pitchFamily="18" charset="0"/>
              </a:rPr>
              <a:t>»</a:t>
            </a:r>
            <a:endParaRPr lang="en-US" altLang="el-GR" sz="2400" smtClean="0">
              <a:latin typeface="Times New Roman" pitchFamily="18" charset="0"/>
              <a:cs typeface="Times New Roman" pitchFamily="18" charset="0"/>
            </a:endParaRPr>
          </a:p>
          <a:p>
            <a:pPr algn="just" eaLnBrk="1" hangingPunct="1">
              <a:buFont typeface="Wingdings" pitchFamily="2" charset="2"/>
              <a:buNone/>
            </a:pPr>
            <a:r>
              <a:rPr lang="en-US" altLang="el-GR" sz="2400" b="1" smtClean="0">
                <a:latin typeface="Times New Roman" pitchFamily="18" charset="0"/>
                <a:cs typeface="Times New Roman" pitchFamily="18" charset="0"/>
              </a:rPr>
              <a:t>	H. Geneen</a:t>
            </a:r>
            <a:endParaRPr lang="el-GR" altLang="el-GR" sz="2400" b="1" smtClean="0">
              <a:latin typeface="Times New Roman" pitchFamily="18" charset="0"/>
              <a:cs typeface="Times New Roman" pitchFamily="18" charset="0"/>
            </a:endParaRPr>
          </a:p>
        </p:txBody>
      </p:sp>
      <p:sp>
        <p:nvSpPr>
          <p:cNvPr id="2" name="1 - Τίτλος"/>
          <p:cNvSpPr>
            <a:spLocks noGrp="1"/>
          </p:cNvSpPr>
          <p:nvPr>
            <p:ph type="title"/>
          </p:nvPr>
        </p:nvSpPr>
        <p:spPr/>
        <p:txBody>
          <a:bodyPr/>
          <a:lstStyle/>
          <a:p>
            <a:pPr algn="ctr" eaLnBrk="1" fontAlgn="auto" hangingPunct="1">
              <a:spcAft>
                <a:spcPts val="0"/>
              </a:spcAft>
              <a:defRPr/>
            </a:pPr>
            <a:r>
              <a:rPr lang="el-GR" b="1" dirty="0" smtClean="0">
                <a:solidFill>
                  <a:schemeClr val="tx1"/>
                </a:solidFill>
                <a:latin typeface="Times New Roman" pitchFamily="18" charset="0"/>
              </a:rPr>
              <a:t>Σκέψεις για την </a:t>
            </a:r>
            <a:r>
              <a:rPr lang="el-GR" b="1" dirty="0" smtClean="0">
                <a:solidFill>
                  <a:schemeClr val="tx1"/>
                </a:solidFill>
                <a:latin typeface="Times New Roman" pitchFamily="18" charset="0"/>
              </a:rPr>
              <a:t>ηγεσία (1/2)</a:t>
            </a:r>
            <a:endParaRPr lang="el-GR" b="1" dirty="0">
              <a:solidFill>
                <a:schemeClr val="tx1"/>
              </a:solidFill>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6</a:t>
            </a:fld>
            <a:endParaRPr lang="el-GR" sz="1400" dirty="0">
              <a:solidFill>
                <a:prstClr val="black"/>
              </a:solidFill>
            </a:endParaRPr>
          </a:p>
        </p:txBody>
      </p:sp>
    </p:spTree>
    <p:extLst>
      <p:ext uri="{BB962C8B-B14F-4D97-AF65-F5344CB8AC3E}">
        <p14:creationId xmlns:p14="http://schemas.microsoft.com/office/powerpoint/2010/main" val="16943478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latin typeface="Times New Roman" pitchFamily="18" charset="0"/>
              </a:rPr>
              <a:t>Σκέψεις για την ηγεσία </a:t>
            </a:r>
            <a:r>
              <a:rPr lang="el-GR" b="1" dirty="0" smtClean="0">
                <a:latin typeface="Times New Roman" pitchFamily="18" charset="0"/>
              </a:rPr>
              <a:t>(2/2</a:t>
            </a:r>
            <a:r>
              <a:rPr lang="el-GR" b="1" dirty="0">
                <a:latin typeface="Times New Roman" pitchFamily="18" charset="0"/>
              </a:rPr>
              <a:t>)</a:t>
            </a:r>
            <a:endParaRPr lang="el-GR" dirty="0"/>
          </a:p>
        </p:txBody>
      </p:sp>
      <p:sp>
        <p:nvSpPr>
          <p:cNvPr id="3" name="2 - Θέση περιεχομένου"/>
          <p:cNvSpPr>
            <a:spLocks noGrp="1"/>
          </p:cNvSpPr>
          <p:nvPr>
            <p:ph idx="1"/>
          </p:nvPr>
        </p:nvSpPr>
        <p:spPr/>
        <p:txBody>
          <a:bodyPr rtlCol="0">
            <a:normAutofit lnSpcReduction="10000"/>
          </a:bodyPr>
          <a:lstStyle/>
          <a:p>
            <a:pPr marL="274320" indent="-274320" eaLnBrk="1" fontAlgn="auto" hangingPunct="1">
              <a:spcAft>
                <a:spcPts val="0"/>
              </a:spcAft>
              <a:buFont typeface="Wingdings 2"/>
              <a:buNone/>
              <a:defRPr/>
            </a:pPr>
            <a:r>
              <a:rPr lang="el-GR" sz="2800" b="1" i="1" dirty="0" smtClean="0">
                <a:solidFill>
                  <a:srgbClr val="002060"/>
                </a:solidFill>
                <a:latin typeface="Comic Sans MS" pitchFamily="66" charset="0"/>
              </a:rPr>
              <a:t> 	</a:t>
            </a:r>
            <a:r>
              <a:rPr lang="el-GR" sz="2800" dirty="0" smtClean="0">
                <a:latin typeface="Times New Roman" pitchFamily="18" charset="0"/>
                <a:cs typeface="Times New Roman" pitchFamily="18" charset="0"/>
              </a:rPr>
              <a:t>«</a:t>
            </a:r>
            <a:r>
              <a:rPr lang="el-GR" sz="2800" i="1" dirty="0" smtClean="0">
                <a:latin typeface="Times New Roman" pitchFamily="18" charset="0"/>
                <a:cs typeface="Times New Roman" pitchFamily="18" charset="0"/>
              </a:rPr>
              <a:t>Ηγέτης είναι εκείνο το πρόσωπο που ασκεί επιρροή πάνω σε άλλους ανθρώπους, κερδίζει την εμπιστοσύνη τους και τους κάνει να τον ακολουθούν εθελοντικά και πρόθυμα. Αυτή είναι η θεμελιώδης διαφορά του από τον μάνατζερ</a:t>
            </a:r>
            <a:r>
              <a:rPr lang="el-G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l-GR" sz="2800" b="1" dirty="0" smtClean="0">
                <a:latin typeface="Times New Roman" pitchFamily="18" charset="0"/>
                <a:cs typeface="Times New Roman" pitchFamily="18" charset="0"/>
              </a:rPr>
              <a:t>Μ</a:t>
            </a:r>
            <a:r>
              <a:rPr lang="en-US" sz="2800" b="1" dirty="0" smtClean="0">
                <a:latin typeface="Times New Roman" pitchFamily="18" charset="0"/>
                <a:cs typeface="Times New Roman" pitchFamily="18" charset="0"/>
              </a:rPr>
              <a:t>.Weber</a:t>
            </a:r>
            <a:endParaRPr lang="el-GR" sz="2800" b="1" dirty="0" smtClean="0">
              <a:latin typeface="Times New Roman" pitchFamily="18" charset="0"/>
              <a:cs typeface="Times New Roman" pitchFamily="18" charset="0"/>
            </a:endParaRPr>
          </a:p>
          <a:p>
            <a:pPr marL="274320" indent="-274320" eaLnBrk="1" fontAlgn="auto" hangingPunct="1">
              <a:spcAft>
                <a:spcPts val="0"/>
              </a:spcAft>
              <a:buFont typeface="Wingdings 2"/>
              <a:buNone/>
              <a:defRPr/>
            </a:pPr>
            <a:endParaRPr lang="el-GR" sz="2800" dirty="0" smtClean="0">
              <a:latin typeface="Times New Roman" pitchFamily="18" charset="0"/>
              <a:cs typeface="Times New Roman" pitchFamily="18" charset="0"/>
            </a:endParaRPr>
          </a:p>
          <a:p>
            <a:pPr marL="274320" indent="-274320" algn="just" eaLnBrk="1" fontAlgn="auto" hangingPunct="1">
              <a:spcAft>
                <a:spcPts val="0"/>
              </a:spcAft>
              <a:buFont typeface="Wingdings 3" pitchFamily="18" charset="2"/>
              <a:buNone/>
              <a:defRPr/>
            </a:pPr>
            <a:r>
              <a:rPr lang="el-GR" sz="2800" i="1" dirty="0" smtClean="0">
                <a:solidFill>
                  <a:srgbClr val="002060"/>
                </a:solidFill>
                <a:latin typeface="Comic Sans MS" pitchFamily="66" charset="0"/>
              </a:rPr>
              <a:t>	«</a:t>
            </a:r>
            <a:r>
              <a:rPr lang="el-GR" sz="2800" i="1" dirty="0" smtClean="0">
                <a:latin typeface="Times New Roman" pitchFamily="18" charset="0"/>
                <a:cs typeface="Times New Roman" pitchFamily="18" charset="0"/>
              </a:rPr>
              <a:t>Αν γεννηθήκατε ηγέτης δεν χρειάζεται να κάνετε τίποτα διότι θα γίνετε. Αν δεν γεννηθήκατε, επίσης δεν χρειάζεται να κάνετε τίποτα διότι δεν πρόκειται να γίνετε» </a:t>
            </a:r>
            <a:r>
              <a:rPr lang="el-GR" sz="2800" b="1" dirty="0" smtClean="0">
                <a:latin typeface="Times New Roman" pitchFamily="18" charset="0"/>
                <a:cs typeface="Times New Roman" pitchFamily="18" charset="0"/>
              </a:rPr>
              <a:t>Δ. </a:t>
            </a:r>
            <a:r>
              <a:rPr lang="el-GR" sz="2800" b="1" dirty="0" err="1" smtClean="0">
                <a:latin typeface="Times New Roman" pitchFamily="18" charset="0"/>
                <a:cs typeface="Times New Roman" pitchFamily="18" charset="0"/>
              </a:rPr>
              <a:t>Μπουραντάς</a:t>
            </a:r>
            <a:endParaRPr lang="el-GR" sz="2800" b="1" dirty="0" smtClean="0">
              <a:latin typeface="Times New Roman" pitchFamily="18" charset="0"/>
              <a:cs typeface="Times New Roman" pitchFamily="18" charset="0"/>
            </a:endParaRPr>
          </a:p>
          <a:p>
            <a:pPr marL="274320" indent="-274320" eaLnBrk="1" fontAlgn="auto" hangingPunct="1">
              <a:spcAft>
                <a:spcPts val="0"/>
              </a:spcAft>
              <a:buFont typeface="Wingdings 2"/>
              <a:buNone/>
              <a:defRPr/>
            </a:pPr>
            <a:endParaRPr lang="el-GR" sz="2800" dirty="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7</a:t>
            </a:fld>
            <a:endParaRPr lang="el-GR" sz="1400" dirty="0">
              <a:solidFill>
                <a:prstClr val="black"/>
              </a:solidFill>
            </a:endParaRPr>
          </a:p>
        </p:txBody>
      </p:sp>
    </p:spTree>
    <p:extLst>
      <p:ext uri="{BB962C8B-B14F-4D97-AF65-F5344CB8AC3E}">
        <p14:creationId xmlns:p14="http://schemas.microsoft.com/office/powerpoint/2010/main" val="3348547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meganisinews.eu/wp-content/uploads/2010/12/jesus1.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2484438" y="1557338"/>
            <a:ext cx="4140200" cy="4572000"/>
          </a:xfrm>
        </p:spPr>
      </p:pic>
      <p:sp>
        <p:nvSpPr>
          <p:cNvPr id="3" name="2 - Τίτλος"/>
          <p:cNvSpPr>
            <a:spLocks noGrp="1"/>
          </p:cNvSpPr>
          <p:nvPr>
            <p:ph type="title"/>
          </p:nvPr>
        </p:nvSpPr>
        <p:spPr/>
        <p:txBody>
          <a:bodyPr/>
          <a:lstStyle/>
          <a:p>
            <a:pPr algn="ctr" eaLnBrk="1" fontAlgn="auto" hangingPunct="1">
              <a:spcAft>
                <a:spcPts val="0"/>
              </a:spcAft>
              <a:defRPr/>
            </a:pPr>
            <a:r>
              <a:rPr lang="el-GR" sz="3200" b="1" dirty="0" smtClean="0">
                <a:solidFill>
                  <a:schemeClr val="tx1"/>
                </a:solidFill>
                <a:latin typeface="Times New Roman" pitchFamily="18" charset="0"/>
                <a:cs typeface="Times New Roman" pitchFamily="18" charset="0"/>
              </a:rPr>
              <a:t>Τελικά ποιος είναι ο πραγματικός ηγέτες ανά τους αιώνες</a:t>
            </a:r>
            <a:endParaRPr lang="el-GR" sz="3200" b="1" dirty="0">
              <a:solidFill>
                <a:schemeClr val="tx1"/>
              </a:solidFill>
              <a:latin typeface="Times New Roman" pitchFamily="18" charset="0"/>
              <a:cs typeface="Times New Roman" pitchFamily="18" charset="0"/>
            </a:endParaRPr>
          </a:p>
        </p:txBody>
      </p:sp>
      <p:sp>
        <p:nvSpPr>
          <p:cNvPr id="5"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8</a:t>
            </a:fld>
            <a:endParaRPr lang="el-GR" sz="1400" dirty="0">
              <a:solidFill>
                <a:prstClr val="black"/>
              </a:solidFill>
            </a:endParaRPr>
          </a:p>
        </p:txBody>
      </p:sp>
    </p:spTree>
    <p:extLst>
      <p:ext uri="{BB962C8B-B14F-4D97-AF65-F5344CB8AC3E}">
        <p14:creationId xmlns:p14="http://schemas.microsoft.com/office/powerpoint/2010/main" val="2782199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Θέση περιεχομένου"/>
          <p:cNvSpPr>
            <a:spLocks noGrp="1"/>
          </p:cNvSpPr>
          <p:nvPr>
            <p:ph idx="1"/>
          </p:nvPr>
        </p:nvSpPr>
        <p:spPr/>
        <p:txBody>
          <a:bodyPr>
            <a:normAutofit lnSpcReduction="10000"/>
          </a:bodyPr>
          <a:lstStyle/>
          <a:p>
            <a:pPr eaLnBrk="1" hangingPunct="1">
              <a:buFont typeface="Wingdings 3" pitchFamily="18" charset="2"/>
              <a:buNone/>
            </a:pPr>
            <a:r>
              <a:rPr lang="el-GR" altLang="el-GR" sz="2000" smtClean="0">
                <a:latin typeface="Times New Roman" pitchFamily="18" charset="0"/>
                <a:cs typeface="Times New Roman" pitchFamily="18" charset="0"/>
              </a:rPr>
              <a:t>	Ο </a:t>
            </a:r>
            <a:r>
              <a:rPr lang="el-GR" altLang="el-GR" sz="2000" b="1" smtClean="0">
                <a:latin typeface="Times New Roman" pitchFamily="18" charset="0"/>
                <a:cs typeface="Times New Roman" pitchFamily="18" charset="0"/>
              </a:rPr>
              <a:t>ηγέτης</a:t>
            </a:r>
            <a:r>
              <a:rPr lang="el-GR" altLang="el-GR" sz="2000" smtClean="0">
                <a:latin typeface="Times New Roman" pitchFamily="18" charset="0"/>
                <a:cs typeface="Times New Roman" pitchFamily="18" charset="0"/>
              </a:rPr>
              <a:t> είναι  ένα άτομο το οποίο μπορεί να καθοδηγεί μια ομάδα αλλά και να έχει την ικανότητα να πετυχαίνει τους στόχους, τους οποίους έχει θέσει η ομάδα αυτή και να έχει συνέχεια – διάρκεια στο έργο του.</a:t>
            </a:r>
            <a:endParaRPr lang="en-US" altLang="el-GR" sz="2000" smtClean="0">
              <a:latin typeface="Times New Roman" pitchFamily="18" charset="0"/>
              <a:cs typeface="Times New Roman" pitchFamily="18" charset="0"/>
            </a:endParaRPr>
          </a:p>
          <a:p>
            <a:pPr algn="just" eaLnBrk="1" hangingPunct="1">
              <a:buFont typeface="Wingdings 3" pitchFamily="18" charset="2"/>
              <a:buNone/>
            </a:pPr>
            <a:r>
              <a:rPr lang="en-US" altLang="el-GR" sz="2000" smtClean="0">
                <a:latin typeface="Times New Roman" pitchFamily="18" charset="0"/>
                <a:cs typeface="Times New Roman" pitchFamily="18" charset="0"/>
              </a:rPr>
              <a:t>	</a:t>
            </a:r>
            <a:r>
              <a:rPr lang="el-GR" altLang="el-GR" sz="2000" smtClean="0">
                <a:latin typeface="Times New Roman" pitchFamily="18" charset="0"/>
                <a:cs typeface="Times New Roman" pitchFamily="18" charset="0"/>
              </a:rPr>
              <a:t>Με τον όρο ηγεσία εννοούμε τη διαδικασία επηρεασμού των ατόμων, ώστε πρόθυμα να συμπράξουν για την επίτευξη των ομαδικών στόχων.  </a:t>
            </a:r>
          </a:p>
          <a:p>
            <a:pPr algn="just" eaLnBrk="1" hangingPunct="1">
              <a:buFont typeface="Wingdings 3" pitchFamily="18" charset="2"/>
              <a:buNone/>
            </a:pPr>
            <a:r>
              <a:rPr lang="el-GR" altLang="el-GR" sz="2000" smtClean="0">
                <a:latin typeface="Times New Roman" pitchFamily="18" charset="0"/>
                <a:cs typeface="Times New Roman" pitchFamily="18" charset="0"/>
              </a:rPr>
              <a:t>	Η διαδικασία επηρεασμού των πράξεων, της συμπεριφοράς μιας μικρής ή μεγάλης, τυπικής ή άτυπης ομάδας ανθρώπων από ένα ηγέτη, με τέτοιο τρόπο, ώστε εθελοντικά, πρόθυμα και με την κατάλληλη συνεργασία να προσπαθούν να υλοποιήσουν τους στόχους, που απορρέουν από την αποστολή της ομάδας, με τη μεγαλύτερη δυνατή αποτελεσματικότητα.  </a:t>
            </a:r>
          </a:p>
          <a:p>
            <a:pPr algn="just" eaLnBrk="1" hangingPunct="1">
              <a:buFont typeface="Wingdings 3" pitchFamily="18" charset="2"/>
              <a:buNone/>
            </a:pPr>
            <a:r>
              <a:rPr lang="el-GR" altLang="el-GR" sz="2000" smtClean="0">
                <a:latin typeface="Times New Roman" pitchFamily="18" charset="0"/>
                <a:cs typeface="Times New Roman" pitchFamily="18" charset="0"/>
              </a:rPr>
              <a:t>	Η διαδικασία επηρεασμού των υφισταμένων από τα ηγετικά στελέχη, που οφείλεται σε μια σειρά επικοινωνιακών διαδικασιών, ορίζεται από διάφορες καταστάσεις, προσανατολίζεται σε μελλοντικούς στόχους και οδηγεί σε κοινωνικοοικονομικές συνέπειες</a:t>
            </a:r>
            <a:r>
              <a:rPr lang="en-US" altLang="el-GR" sz="2000" smtClean="0">
                <a:latin typeface="Times New Roman" pitchFamily="18" charset="0"/>
                <a:cs typeface="Times New Roman" pitchFamily="18" charset="0"/>
              </a:rPr>
              <a:t>.</a:t>
            </a:r>
            <a:endParaRPr lang="el-GR" altLang="el-GR" sz="2000" smtClean="0"/>
          </a:p>
          <a:p>
            <a:pPr eaLnBrk="1" hangingPunct="1">
              <a:buFont typeface="Wingdings 3" pitchFamily="18" charset="2"/>
              <a:buNone/>
            </a:pPr>
            <a:endParaRPr lang="el-GR" altLang="el-GR" sz="2000" smtClean="0">
              <a:latin typeface="Times New Roman" pitchFamily="18" charset="0"/>
              <a:cs typeface="Times New Roman" pitchFamily="18" charset="0"/>
            </a:endParaRPr>
          </a:p>
        </p:txBody>
      </p:sp>
      <p:sp>
        <p:nvSpPr>
          <p:cNvPr id="3" name="2 - Τίτλος"/>
          <p:cNvSpPr>
            <a:spLocks noGrp="1"/>
          </p:cNvSpPr>
          <p:nvPr>
            <p:ph type="title"/>
          </p:nvPr>
        </p:nvSpPr>
        <p:spPr/>
        <p:txBody>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Εννοιολογικές οριοθετήσεις</a:t>
            </a:r>
            <a:endParaRPr lang="el-GR" b="1" dirty="0">
              <a:solidFill>
                <a:schemeClr val="tx1"/>
              </a:solidFill>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smtClean="0">
                <a:solidFill>
                  <a:prstClr val="black"/>
                </a:solidFill>
                <a:cs typeface="Arial" charset="0"/>
              </a:rPr>
              <a:t>Ηγεσία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9</a:t>
            </a:fld>
            <a:endParaRPr lang="el-GR" sz="1400" dirty="0">
              <a:solidFill>
                <a:prstClr val="black"/>
              </a:solidFill>
            </a:endParaRPr>
          </a:p>
        </p:txBody>
      </p:sp>
    </p:spTree>
    <p:extLst>
      <p:ext uri="{BB962C8B-B14F-4D97-AF65-F5344CB8AC3E}">
        <p14:creationId xmlns:p14="http://schemas.microsoft.com/office/powerpoint/2010/main" val="23471020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5/5/2014 12:44:59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64514,3,6,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67586,41986,6,4,5,"/>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9,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D606C95-5E08-472B-BA7C-E63C9A96C38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1156</TotalTime>
  <Words>1021</Words>
  <Application>Microsoft Office PowerPoint</Application>
  <PresentationFormat>On-screen Show (4:3)</PresentationFormat>
  <Paragraphs>214</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Θέμα του Office</vt:lpstr>
      <vt:lpstr>Οργάνωση και Διοίκηση Επιχειρήσεων</vt:lpstr>
      <vt:lpstr>Άδειες χρήσης </vt:lpstr>
      <vt:lpstr>Χρηματοδότηση </vt:lpstr>
      <vt:lpstr>Περιεχόμενα ενότητας</vt:lpstr>
      <vt:lpstr>ΗΓΕΣΙΑ</vt:lpstr>
      <vt:lpstr>Σκέψεις για την ηγεσία (1/2)</vt:lpstr>
      <vt:lpstr>Σκέψεις για την ηγεσία (2/2)</vt:lpstr>
      <vt:lpstr>Τελικά ποιος είναι ο πραγματικός ηγέτες ανά τους αιώνες</vt:lpstr>
      <vt:lpstr>Εννοιολογικές οριοθετήσεις</vt:lpstr>
      <vt:lpstr>Η σημασία της ηγεσίας</vt:lpstr>
      <vt:lpstr>Max Weber</vt:lpstr>
      <vt:lpstr>Μορφές Επιρροής &amp; Ισχύος</vt:lpstr>
      <vt:lpstr>Stodgill</vt:lpstr>
      <vt:lpstr>Ross - Hendrey</vt:lpstr>
      <vt:lpstr>Koontz, O' Donnell and Weilrich</vt:lpstr>
      <vt:lpstr>Προσεγγίσεις στην ηγεσία [1]</vt:lpstr>
      <vt:lpstr>Προσεγγίσεις στην ηγεσία [2]</vt:lpstr>
      <vt:lpstr>Δημοκρατικός και αυταρχικός ηγέτης</vt:lpstr>
      <vt:lpstr>Μορφές Ηγεσίας</vt:lpstr>
      <vt:lpstr>Προβλήματα Ηγεσίας</vt:lpstr>
      <vt:lpstr>Χαρακτηριστικά Ηγεσίας [1]</vt:lpstr>
      <vt:lpstr>Χαρακτηριστικά Ηγεσίας [2]</vt:lpstr>
      <vt:lpstr>Γενικά χαρακτηριστικά ηγέτη [1]</vt:lpstr>
      <vt:lpstr>Γενικά χαρακτηριστικά ηγέτη [2]</vt:lpstr>
      <vt:lpstr>ΗΓΕΤΗΣ vs MANAGER </vt:lpstr>
      <vt:lpstr>Διαφορές μεταξύ ηγεσίας και manager</vt:lpstr>
      <vt:lpstr>Γνωρίσματα ηγέτη</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Οργάνωση και Διοίκηση Επιχειρήσεων</dc:title>
  <dc:subject>Οργάνωση και Διοίκηση Επιχειρήσεων</dc:subject>
  <dc:creator>Ασπρίδης Γεώργιος</dc:creator>
  <cp:keywords/>
  <dc:description>Οργάνωση και Διοίκηση Επιχειρήσεων</dc:description>
  <cp:lastModifiedBy>chris</cp:lastModifiedBy>
  <cp:revision>291</cp:revision>
  <dcterms:created xsi:type="dcterms:W3CDTF">2013-10-22T19:39:27Z</dcterms:created>
  <dcterms:modified xsi:type="dcterms:W3CDTF">2014-05-05T09:45:04Z</dcterms:modified>
  <cp:category>ΑΝΟΙΧΤΑ ΑΚΑΔΗΜΑΙΚΑ ΜΑΘΗΜΑΤΑ </cp:category>
  <cp:contentStatus>Τελικό</cp:contentStatus>
</cp:coreProperties>
</file>