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8.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0.xml" ContentType="application/vnd.openxmlformats-officedocument.presentationml.notesSlide+xml"/>
  <Override PartName="/ppt/tags/tag36.xml" ContentType="application/vnd.openxmlformats-officedocument.presentationml.tags+xml"/>
  <Override PartName="/ppt/notesSlides/notesSlide2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0"/>
  </p:notesMasterIdLst>
  <p:sldIdLst>
    <p:sldId id="256" r:id="rId3"/>
    <p:sldId id="257" r:id="rId4"/>
    <p:sldId id="259" r:id="rId5"/>
    <p:sldId id="261" r:id="rId6"/>
    <p:sldId id="262" r:id="rId7"/>
    <p:sldId id="264" r:id="rId8"/>
    <p:sldId id="266" r:id="rId9"/>
    <p:sldId id="265" r:id="rId10"/>
    <p:sldId id="274" r:id="rId11"/>
    <p:sldId id="288" r:id="rId12"/>
    <p:sldId id="277" r:id="rId13"/>
    <p:sldId id="269" r:id="rId14"/>
    <p:sldId id="278" r:id="rId15"/>
    <p:sldId id="270" r:id="rId16"/>
    <p:sldId id="272" r:id="rId17"/>
    <p:sldId id="279" r:id="rId18"/>
    <p:sldId id="273" r:id="rId19"/>
    <p:sldId id="281" r:id="rId20"/>
    <p:sldId id="284" r:id="rId21"/>
    <p:sldId id="282" r:id="rId22"/>
    <p:sldId id="283" r:id="rId23"/>
    <p:sldId id="285" r:id="rId24"/>
    <p:sldId id="289" r:id="rId25"/>
    <p:sldId id="308" r:id="rId26"/>
    <p:sldId id="290" r:id="rId27"/>
    <p:sldId id="291" r:id="rId28"/>
    <p:sldId id="309" r:id="rId29"/>
    <p:sldId id="292" r:id="rId30"/>
    <p:sldId id="293" r:id="rId31"/>
    <p:sldId id="310" r:id="rId32"/>
    <p:sldId id="294" r:id="rId33"/>
    <p:sldId id="295" r:id="rId34"/>
    <p:sldId id="296" r:id="rId35"/>
    <p:sldId id="297" r:id="rId36"/>
    <p:sldId id="298" r:id="rId37"/>
    <p:sldId id="299" r:id="rId38"/>
    <p:sldId id="280" r:id="rId39"/>
  </p:sldIdLst>
  <p:sldSz cx="9144000" cy="6858000" type="screen4x3"/>
  <p:notesSz cx="6858000" cy="9144000"/>
  <p:custDataLst>
    <p:tags r:id="rId4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A3D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8" autoAdjust="0"/>
    <p:restoredTop sz="99339" autoAdjust="0"/>
  </p:normalViewPr>
  <p:slideViewPr>
    <p:cSldViewPr>
      <p:cViewPr>
        <p:scale>
          <a:sx n="50" d="100"/>
          <a:sy n="50" d="100"/>
        </p:scale>
        <p:origin x="-1092"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1/10/2013</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404464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2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2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s>
</file>

<file path=ppt/slides/_rels/slide24.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s>
</file>

<file path=ppt/slides/_rels/slide26.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69.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notesSlide" Target="../notesSlides/notesSlide5.xml"/><Relationship Id="rId7" Type="http://schemas.openxmlformats.org/officeDocument/2006/relationships/slide" Target="slide20.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19.xml"/><Relationship Id="rId5" Type="http://schemas.openxmlformats.org/officeDocument/2006/relationships/slide" Target="slide7.xml"/><Relationship Id="rId4" Type="http://schemas.openxmlformats.org/officeDocument/2006/relationships/slide" Target="slide6.xml"/><Relationship Id="rId9" Type="http://schemas.openxmlformats.org/officeDocument/2006/relationships/slide" Target="slide33.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notesSlide" Target="../notesSlides/notesSlide6.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xml"/><Relationship Id="rId5" Type="http://schemas.openxmlformats.org/officeDocument/2006/relationships/tags" Target="../tags/tag11.xml"/><Relationship Id="rId4" Type="http://schemas.openxmlformats.org/officeDocument/2006/relationships/tags" Target="../tags/tag10.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86767"/>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smtClean="0"/>
              <a:t>Δομές Δεδομένων και Αρχεία</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n-US" sz="2800" b="1" dirty="0"/>
              <a:t>2</a:t>
            </a:r>
            <a:r>
              <a:rPr lang="el-GR" sz="2800" b="1" dirty="0" smtClean="0"/>
              <a:t>:</a:t>
            </a:r>
            <a:r>
              <a:rPr lang="en-US" sz="2800" dirty="0" smtClean="0"/>
              <a:t> </a:t>
            </a:r>
            <a:r>
              <a:rPr lang="el-GR" sz="2800" dirty="0" smtClean="0"/>
              <a:t>Αρχεία Δομών</a:t>
            </a:r>
            <a:r>
              <a:rPr lang="en-GB" sz="2800" dirty="0" smtClean="0"/>
              <a:t>  I </a:t>
            </a:r>
            <a:r>
              <a:rPr lang="el-GR" sz="2800" dirty="0" smtClean="0"/>
              <a:t>(</a:t>
            </a:r>
            <a:r>
              <a:rPr lang="en-GB" sz="2800" dirty="0"/>
              <a:t>Binary </a:t>
            </a:r>
            <a:r>
              <a:rPr lang="en-GB" sz="2800" dirty="0" smtClean="0"/>
              <a:t>Files)</a:t>
            </a:r>
            <a:endParaRPr lang="el-GR" sz="2800" dirty="0" smtClean="0"/>
          </a:p>
          <a:p>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Ηλίας </a:t>
            </a:r>
            <a:r>
              <a:rPr lang="el-GR" sz="2800" dirty="0"/>
              <a:t>Κ. Σάββας</a:t>
            </a:r>
            <a:r>
              <a:rPr lang="fi-FI" sz="2800" dirty="0"/>
              <a:t>, </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Αναπληρωτής Καθηγητής</a:t>
            </a:r>
            <a:r>
              <a:rPr lang="fi-FI" sz="2800" dirty="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4354" y="44624"/>
            <a:ext cx="9074150"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Δομή Αρχείου Ν Εγγραφών</a:t>
            </a:r>
          </a:p>
        </p:txBody>
      </p:sp>
      <p:pic>
        <p:nvPicPr>
          <p:cNvPr id="6" name="Picture 2" descr="Πίνακας δομής αρχείου εγγράφω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5" y="1484784"/>
            <a:ext cx="8219256" cy="42402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a:t>
            </a:r>
            <a:r>
              <a:rPr lang="en-GB" sz="1400" dirty="0"/>
              <a:t>  I </a:t>
            </a:r>
            <a:r>
              <a:rPr lang="el-GR" sz="1400" dirty="0"/>
              <a:t>(</a:t>
            </a:r>
            <a:r>
              <a:rPr lang="en-GB" sz="1400" dirty="0"/>
              <a:t>Binary Files)</a:t>
            </a:r>
            <a:endParaRPr lang="el-GR"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467544" y="44624"/>
            <a:ext cx="8352928"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Διάβασμα</a:t>
            </a:r>
            <a:r>
              <a:rPr lang="en-IE" dirty="0"/>
              <a:t>/</a:t>
            </a:r>
            <a:r>
              <a:rPr lang="el-GR" dirty="0"/>
              <a:t>Γράψιμο</a:t>
            </a:r>
            <a:r>
              <a:rPr lang="en-IE" dirty="0"/>
              <a:t> </a:t>
            </a:r>
            <a:r>
              <a:rPr lang="el-GR" dirty="0"/>
              <a:t>από</a:t>
            </a:r>
            <a:r>
              <a:rPr lang="en-IE" dirty="0"/>
              <a:t>/</a:t>
            </a:r>
            <a:r>
              <a:rPr lang="el-GR" dirty="0"/>
              <a:t>προς</a:t>
            </a:r>
            <a:r>
              <a:rPr lang="en-IE" dirty="0"/>
              <a:t> </a:t>
            </a:r>
            <a:r>
              <a:rPr lang="el-GR" dirty="0"/>
              <a:t>Αρχείο</a:t>
            </a:r>
          </a:p>
        </p:txBody>
      </p:sp>
      <p:sp>
        <p:nvSpPr>
          <p:cNvPr id="7" name="Ορθογώνιο 6" descr="Διάβασμα: f read, διεύθυνση μεταβλητής, block σε bytes που θα διαβασθεί, ποσότητα blocks που θα διαβαστούν, μεταβλητή αρχείου.&#10; f read, &amp; r, size of struct Pelatis, 1, P.&#10;&#10;Γράψιμο: f write, διεύθυνση μεταβλητής, block σε bytes που θα γραφεί, ποσότητα blocks που θα γραφούν, μεταβλητή αρχείου.&#10; f write, &amp; r, size of struct Pelatis, 1, P.&#10;&#10;"/>
          <p:cNvSpPr/>
          <p:nvPr/>
        </p:nvSpPr>
        <p:spPr>
          <a:xfrm>
            <a:off x="467544" y="1762938"/>
            <a:ext cx="8219256" cy="4401205"/>
          </a:xfrm>
          <a:prstGeom prst="rect">
            <a:avLst/>
          </a:prstGeom>
        </p:spPr>
        <p:txBody>
          <a:bodyPr wrap="square">
            <a:spAutoFit/>
          </a:bodyPr>
          <a:lstStyle/>
          <a:p>
            <a:pPr marL="457200" indent="-457200">
              <a:buFont typeface="Wingdings" pitchFamily="2" charset="2"/>
              <a:buChar char="q"/>
              <a:defRPr/>
            </a:pPr>
            <a:r>
              <a:rPr lang="el-GR" sz="2800" dirty="0"/>
              <a:t>Διάβασμα</a:t>
            </a:r>
            <a:r>
              <a:rPr lang="en-IE" sz="2800" dirty="0"/>
              <a:t>: </a:t>
            </a:r>
            <a:r>
              <a:rPr lang="en-IE" sz="2800" b="1" dirty="0" err="1"/>
              <a:t>fread</a:t>
            </a:r>
            <a:r>
              <a:rPr lang="el-GR" sz="2800" b="1" dirty="0"/>
              <a:t>(διεύθυνση μεταβλητής, </a:t>
            </a:r>
            <a:r>
              <a:rPr lang="el-GR" sz="2800" b="1" dirty="0" err="1"/>
              <a:t>block</a:t>
            </a:r>
            <a:r>
              <a:rPr lang="el-GR" sz="2800" b="1" dirty="0"/>
              <a:t> σε </a:t>
            </a:r>
            <a:r>
              <a:rPr lang="el-GR" sz="2800" b="1" dirty="0" err="1"/>
              <a:t>bytes</a:t>
            </a:r>
            <a:r>
              <a:rPr lang="el-GR" sz="2800" b="1" dirty="0"/>
              <a:t> που θα διαβασθεί, ποσότητα </a:t>
            </a:r>
            <a:r>
              <a:rPr lang="el-GR" sz="2800" b="1" dirty="0" err="1"/>
              <a:t>blocks</a:t>
            </a:r>
            <a:r>
              <a:rPr lang="el-GR" sz="2800" b="1" dirty="0"/>
              <a:t> που θα διαβαστούν, μεταβλητή αρχείου)</a:t>
            </a:r>
            <a:r>
              <a:rPr lang="en-US" sz="2800" dirty="0"/>
              <a:t>;</a:t>
            </a:r>
            <a:endParaRPr lang="en-IE" sz="2800" dirty="0"/>
          </a:p>
          <a:p>
            <a:pPr marL="742950" lvl="1" indent="-285750">
              <a:buClr>
                <a:schemeClr val="tx1"/>
              </a:buClr>
              <a:buFont typeface="Wingdings" pitchFamily="2" charset="2"/>
              <a:buChar char="§"/>
              <a:defRPr/>
            </a:pPr>
            <a:r>
              <a:rPr lang="en-IE" sz="2800" b="1" dirty="0">
                <a:solidFill>
                  <a:srgbClr val="FF3300"/>
                </a:solidFill>
              </a:rPr>
              <a:t> </a:t>
            </a:r>
            <a:r>
              <a:rPr lang="en-IE" sz="2400" b="1" dirty="0" err="1">
                <a:solidFill>
                  <a:srgbClr val="7030A0"/>
                </a:solidFill>
              </a:rPr>
              <a:t>fread</a:t>
            </a:r>
            <a:r>
              <a:rPr lang="en-IE" sz="2400" b="1" dirty="0">
                <a:solidFill>
                  <a:srgbClr val="7030A0"/>
                </a:solidFill>
              </a:rPr>
              <a:t>(&amp;r, </a:t>
            </a:r>
            <a:r>
              <a:rPr lang="en-IE" sz="2400" b="1" dirty="0" err="1">
                <a:solidFill>
                  <a:srgbClr val="7030A0"/>
                </a:solidFill>
              </a:rPr>
              <a:t>sizeof</a:t>
            </a:r>
            <a:r>
              <a:rPr lang="en-IE" sz="2400" b="1" dirty="0">
                <a:solidFill>
                  <a:srgbClr val="7030A0"/>
                </a:solidFill>
              </a:rPr>
              <a:t>(</a:t>
            </a:r>
            <a:r>
              <a:rPr lang="en-IE" sz="2400" b="1" dirty="0" err="1">
                <a:solidFill>
                  <a:srgbClr val="7030A0"/>
                </a:solidFill>
              </a:rPr>
              <a:t>struct</a:t>
            </a:r>
            <a:r>
              <a:rPr lang="en-IE" sz="2400" b="1" dirty="0">
                <a:solidFill>
                  <a:srgbClr val="7030A0"/>
                </a:solidFill>
              </a:rPr>
              <a:t> </a:t>
            </a:r>
            <a:r>
              <a:rPr lang="en-IE" sz="2400" b="1" dirty="0" err="1">
                <a:solidFill>
                  <a:srgbClr val="7030A0"/>
                </a:solidFill>
              </a:rPr>
              <a:t>Pelatis</a:t>
            </a:r>
            <a:r>
              <a:rPr lang="en-IE" sz="2400" b="1" dirty="0">
                <a:solidFill>
                  <a:srgbClr val="7030A0"/>
                </a:solidFill>
              </a:rPr>
              <a:t>), 1, P);</a:t>
            </a:r>
            <a:endParaRPr lang="el-GR" sz="2400" b="1" dirty="0">
              <a:solidFill>
                <a:srgbClr val="7030A0"/>
              </a:solidFill>
            </a:endParaRPr>
          </a:p>
          <a:p>
            <a:pPr marL="742950" lvl="1" indent="-285750">
              <a:buFont typeface="Wingdings" pitchFamily="2" charset="2"/>
              <a:buChar char="q"/>
              <a:defRPr/>
            </a:pPr>
            <a:endParaRPr lang="en-IE" sz="2800" dirty="0"/>
          </a:p>
          <a:p>
            <a:pPr marL="457200" indent="-457200">
              <a:buFont typeface="Wingdings" pitchFamily="2" charset="2"/>
              <a:buChar char="q"/>
              <a:defRPr/>
            </a:pPr>
            <a:r>
              <a:rPr lang="el-GR" sz="2800" dirty="0"/>
              <a:t>Γράψιμο</a:t>
            </a:r>
            <a:r>
              <a:rPr lang="en-IE" sz="2800" dirty="0"/>
              <a:t>: </a:t>
            </a:r>
            <a:r>
              <a:rPr lang="en-IE" sz="2800" b="1" dirty="0"/>
              <a:t>f</a:t>
            </a:r>
            <a:r>
              <a:rPr lang="en-US" sz="2800" b="1" dirty="0"/>
              <a:t>write</a:t>
            </a:r>
            <a:r>
              <a:rPr lang="el-GR" sz="2800" b="1" dirty="0"/>
              <a:t>(διεύθυνση μεταβλητής, </a:t>
            </a:r>
            <a:r>
              <a:rPr lang="el-GR" sz="2800" b="1" dirty="0" err="1"/>
              <a:t>block</a:t>
            </a:r>
            <a:r>
              <a:rPr lang="el-GR" sz="2800" b="1" dirty="0"/>
              <a:t> σε </a:t>
            </a:r>
            <a:r>
              <a:rPr lang="el-GR" sz="2800" b="1" dirty="0" err="1"/>
              <a:t>bytes</a:t>
            </a:r>
            <a:r>
              <a:rPr lang="el-GR" sz="2800" b="1" dirty="0"/>
              <a:t> που θα γραφεί, ποσότητα </a:t>
            </a:r>
            <a:r>
              <a:rPr lang="el-GR" sz="2800" b="1" dirty="0" err="1"/>
              <a:t>blocks</a:t>
            </a:r>
            <a:r>
              <a:rPr lang="el-GR" sz="2800" b="1" dirty="0"/>
              <a:t> που θα γραφούν, μεταβλητή αρχείου)</a:t>
            </a:r>
            <a:r>
              <a:rPr lang="en-US" sz="2800" dirty="0"/>
              <a:t>;</a:t>
            </a:r>
            <a:endParaRPr lang="en-IE" sz="2800" dirty="0"/>
          </a:p>
          <a:p>
            <a:pPr marL="742950" lvl="1" indent="-285750">
              <a:buClr>
                <a:schemeClr val="tx1"/>
              </a:buClr>
              <a:buFont typeface="Wingdings" pitchFamily="2" charset="2"/>
              <a:buChar char="§"/>
              <a:defRPr/>
            </a:pPr>
            <a:r>
              <a:rPr lang="en-IE" sz="2400" b="1" dirty="0">
                <a:solidFill>
                  <a:srgbClr val="000099"/>
                </a:solidFill>
              </a:rPr>
              <a:t> </a:t>
            </a:r>
            <a:r>
              <a:rPr lang="en-IE" sz="2400" b="1" dirty="0" err="1">
                <a:solidFill>
                  <a:srgbClr val="000099"/>
                </a:solidFill>
              </a:rPr>
              <a:t>fwrite</a:t>
            </a:r>
            <a:r>
              <a:rPr lang="en-IE" sz="2400" b="1" dirty="0">
                <a:solidFill>
                  <a:srgbClr val="000099"/>
                </a:solidFill>
              </a:rPr>
              <a:t>(&amp;r, </a:t>
            </a:r>
            <a:r>
              <a:rPr lang="en-IE" sz="2400" b="1" dirty="0" err="1">
                <a:solidFill>
                  <a:srgbClr val="000099"/>
                </a:solidFill>
              </a:rPr>
              <a:t>sizeof</a:t>
            </a:r>
            <a:r>
              <a:rPr lang="en-IE" sz="2400" b="1" dirty="0">
                <a:solidFill>
                  <a:srgbClr val="000099"/>
                </a:solidFill>
              </a:rPr>
              <a:t>(</a:t>
            </a:r>
            <a:r>
              <a:rPr lang="en-IE" sz="2400" b="1" dirty="0" err="1">
                <a:solidFill>
                  <a:srgbClr val="000099"/>
                </a:solidFill>
              </a:rPr>
              <a:t>struct</a:t>
            </a:r>
            <a:r>
              <a:rPr lang="en-IE" sz="2400" b="1" dirty="0">
                <a:solidFill>
                  <a:srgbClr val="000099"/>
                </a:solidFill>
              </a:rPr>
              <a:t> </a:t>
            </a:r>
            <a:r>
              <a:rPr lang="en-IE" sz="2400" b="1" dirty="0" err="1">
                <a:solidFill>
                  <a:srgbClr val="000099"/>
                </a:solidFill>
              </a:rPr>
              <a:t>Pelatis</a:t>
            </a:r>
            <a:r>
              <a:rPr lang="en-IE" sz="2400" b="1" dirty="0">
                <a:solidFill>
                  <a:srgbClr val="000099"/>
                </a:solidFill>
              </a:rPr>
              <a:t>), 1, P);</a:t>
            </a:r>
          </a:p>
          <a:p>
            <a:pPr marL="804863" lvl="1" indent="-285750">
              <a:buFont typeface="Wingdings" pitchFamily="2" charset="2"/>
              <a:buChar char="q"/>
              <a:defRPr/>
            </a:pPr>
            <a:endParaRPr lang="en-IE" sz="28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a:t>
            </a:r>
            <a:r>
              <a:rPr lang="en-GB" sz="1400" dirty="0"/>
              <a:t>  I </a:t>
            </a:r>
            <a:r>
              <a:rPr lang="el-GR" sz="1400" dirty="0"/>
              <a:t>(</a:t>
            </a:r>
            <a:r>
              <a:rPr lang="en-GB" sz="1400" dirty="0"/>
              <a:t>Binary Files)</a:t>
            </a:r>
            <a:endParaRPr lang="el-GR"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nvPr>
        </p:nvSpPr>
        <p:spPr>
          <a:xfrm>
            <a:off x="35941" y="-243408"/>
            <a:ext cx="9072563"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Τέλος Αρχείου</a:t>
            </a:r>
          </a:p>
        </p:txBody>
      </p:sp>
      <p:sp>
        <p:nvSpPr>
          <p:cNvPr id="14" name="Rectangle 4"/>
          <p:cNvSpPr>
            <a:spLocks noGrp="1" noChangeArrowheads="1"/>
          </p:cNvSpPr>
          <p:nvPr>
            <p:ph type="body" idx="1"/>
            <p:custDataLst>
              <p:tags r:id="rId2"/>
            </p:custDataLst>
          </p:nvPr>
        </p:nvSpPr>
        <p:spPr>
          <a:xfrm>
            <a:off x="467545" y="1052736"/>
            <a:ext cx="8219256" cy="4968552"/>
          </a:xfrm>
        </p:spPr>
        <p:txBody>
          <a:bodyPr>
            <a:noAutofit/>
          </a:bodyPr>
          <a:lstStyle/>
          <a:p>
            <a:pPr marL="457200" indent="-457200">
              <a:buFont typeface="Wingdings" pitchFamily="2" charset="2"/>
              <a:buChar char="q"/>
              <a:defRPr/>
            </a:pPr>
            <a:r>
              <a:rPr lang="el-GR" sz="2800" dirty="0"/>
              <a:t>Η συνάρτηση</a:t>
            </a:r>
            <a:r>
              <a:rPr lang="en-IE" sz="2800" dirty="0"/>
              <a:t> </a:t>
            </a:r>
            <a:r>
              <a:rPr lang="en-IE" sz="2800" dirty="0" err="1"/>
              <a:t>feof</a:t>
            </a:r>
            <a:r>
              <a:rPr lang="en-IE" sz="2800" dirty="0"/>
              <a:t>(</a:t>
            </a:r>
            <a:r>
              <a:rPr lang="el-GR" sz="2800" dirty="0"/>
              <a:t>δείκτης αρχείου</a:t>
            </a:r>
            <a:r>
              <a:rPr lang="en-IE" sz="2800" dirty="0"/>
              <a:t>) </a:t>
            </a:r>
            <a:r>
              <a:rPr lang="el-GR" sz="2800" dirty="0"/>
              <a:t>μας επιτρέπει να ελέγχουμε εάν έχουμε φτάσει στο τέλος του αρχείου</a:t>
            </a:r>
            <a:r>
              <a:rPr lang="en-IE" sz="2800" dirty="0"/>
              <a:t>,</a:t>
            </a:r>
          </a:p>
          <a:p>
            <a:pPr marL="457200" indent="-457200">
              <a:buFont typeface="Wingdings" pitchFamily="2" charset="2"/>
              <a:buChar char="q"/>
              <a:defRPr/>
            </a:pPr>
            <a:r>
              <a:rPr lang="el-GR" sz="2800" dirty="0"/>
              <a:t>Σύνταξη: </a:t>
            </a:r>
            <a:r>
              <a:rPr lang="en-IE" sz="2800" dirty="0"/>
              <a:t> </a:t>
            </a:r>
            <a:r>
              <a:rPr lang="en-IE" sz="2800" dirty="0" err="1"/>
              <a:t>feof</a:t>
            </a:r>
            <a:r>
              <a:rPr lang="en-IE" sz="2800" dirty="0"/>
              <a:t>(</a:t>
            </a:r>
            <a:r>
              <a:rPr lang="el-GR" sz="2800" dirty="0"/>
              <a:t>δείκτης αρχείου</a:t>
            </a:r>
            <a:r>
              <a:rPr lang="en-IE" sz="2800" dirty="0"/>
              <a:t>)</a:t>
            </a:r>
            <a:r>
              <a:rPr lang="el-GR" sz="2800" dirty="0"/>
              <a:t> </a:t>
            </a:r>
            <a:r>
              <a:rPr lang="el-GR" sz="2800" dirty="0">
                <a:sym typeface="Wingdings" pitchFamily="2" charset="2"/>
              </a:rPr>
              <a:t> Αληθής/Ψευδής</a:t>
            </a:r>
            <a:r>
              <a:rPr lang="en-IE" sz="3200" dirty="0"/>
              <a:t>:</a:t>
            </a:r>
          </a:p>
          <a:p>
            <a:pPr marL="800100" lvl="1" indent="-342900">
              <a:buFont typeface="Wingdings" pitchFamily="2" charset="2"/>
              <a:buChar char="§"/>
              <a:defRPr/>
            </a:pPr>
            <a:r>
              <a:rPr lang="en-IE" sz="2400" dirty="0"/>
              <a:t> if ( ! </a:t>
            </a:r>
            <a:r>
              <a:rPr lang="en-IE" sz="2400" dirty="0" err="1"/>
              <a:t>feof</a:t>
            </a:r>
            <a:r>
              <a:rPr lang="en-IE" sz="2400" dirty="0"/>
              <a:t>(f) )</a:t>
            </a:r>
          </a:p>
          <a:p>
            <a:pPr marL="1200150" lvl="2" indent="-285750">
              <a:buFont typeface="Arial" pitchFamily="34" charset="0"/>
              <a:buChar char="•"/>
              <a:defRPr/>
            </a:pPr>
            <a:r>
              <a:rPr lang="el-GR" sz="2200" dirty="0"/>
              <a:t>Ενέργειες για </a:t>
            </a:r>
            <a:r>
              <a:rPr lang="en-IE" sz="2200" dirty="0"/>
              <a:t>&lt;</a:t>
            </a:r>
            <a:r>
              <a:rPr lang="el-GR" sz="2200" dirty="0"/>
              <a:t>δεν είμαστε στο τέλος του αρχείου</a:t>
            </a:r>
            <a:r>
              <a:rPr lang="en-IE" sz="2200" dirty="0"/>
              <a:t>&gt;</a:t>
            </a:r>
          </a:p>
          <a:p>
            <a:pPr marL="862013" lvl="1" indent="-342900">
              <a:buFont typeface="Wingdings" pitchFamily="2" charset="2"/>
              <a:buChar char="§"/>
              <a:defRPr/>
            </a:pPr>
            <a:r>
              <a:rPr lang="el-GR" sz="2400" dirty="0"/>
              <a:t>	</a:t>
            </a:r>
            <a:r>
              <a:rPr lang="en-IE" sz="2400" dirty="0"/>
              <a:t>else</a:t>
            </a:r>
          </a:p>
          <a:p>
            <a:pPr marL="1200150" lvl="2" indent="-285750">
              <a:buFont typeface="Arial" pitchFamily="34" charset="0"/>
              <a:buChar char="•"/>
              <a:defRPr/>
            </a:pPr>
            <a:r>
              <a:rPr lang="el-GR" sz="2200" dirty="0"/>
              <a:t>Ενέργειες για</a:t>
            </a:r>
            <a:r>
              <a:rPr lang="en-IE" sz="2200" dirty="0"/>
              <a:t> &lt;</a:t>
            </a:r>
            <a:r>
              <a:rPr lang="el-GR" sz="2200" dirty="0"/>
              <a:t> βρισκόμαστε στο τέλος του αρχείου </a:t>
            </a:r>
            <a:r>
              <a:rPr lang="en-IE" sz="2200" dirty="0"/>
              <a:t>&gt;</a:t>
            </a:r>
          </a:p>
          <a:p>
            <a:pPr marL="800100" lvl="1" indent="-342900">
              <a:buFont typeface="Wingdings" pitchFamily="2" charset="2"/>
              <a:buChar char="§"/>
              <a:defRPr/>
            </a:pPr>
            <a:r>
              <a:rPr lang="en-IE" sz="2400" dirty="0"/>
              <a:t> while ( ! </a:t>
            </a:r>
            <a:r>
              <a:rPr lang="en-IE" sz="2400" dirty="0" err="1"/>
              <a:t>feof</a:t>
            </a:r>
            <a:r>
              <a:rPr lang="en-IE" sz="2400" dirty="0"/>
              <a:t>(f)) </a:t>
            </a:r>
          </a:p>
          <a:p>
            <a:pPr marL="1200150" lvl="2" indent="-285750">
              <a:buFont typeface="Arial" pitchFamily="34" charset="0"/>
              <a:buChar char="•"/>
              <a:defRPr/>
            </a:pPr>
            <a:r>
              <a:rPr lang="en-IE" sz="2400" dirty="0"/>
              <a:t> </a:t>
            </a:r>
            <a:r>
              <a:rPr lang="el-GR" sz="2200" dirty="0"/>
              <a:t>διάβασε από το αρχείο</a:t>
            </a:r>
            <a:r>
              <a:rPr lang="en-IE" sz="2200" dirty="0"/>
              <a:t>.</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a:t>
            </a:r>
            <a:r>
              <a:rPr lang="en-GB" sz="1400" dirty="0"/>
              <a:t>  I </a:t>
            </a:r>
            <a:r>
              <a:rPr lang="el-GR" sz="1400" dirty="0"/>
              <a:t>(</a:t>
            </a:r>
            <a:r>
              <a:rPr lang="en-GB" sz="1400" dirty="0"/>
              <a:t>Binary Files)</a:t>
            </a:r>
            <a:endParaRPr lang="el-GR" sz="1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171400"/>
            <a:ext cx="8219256"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Παράδειγμα</a:t>
            </a:r>
            <a:r>
              <a:rPr lang="en-IE" dirty="0"/>
              <a:t> </a:t>
            </a:r>
            <a:r>
              <a:rPr lang="en-IE" dirty="0" smtClean="0"/>
              <a:t>1</a:t>
            </a:r>
            <a:r>
              <a:rPr lang="en-IE" dirty="0"/>
              <a:t>: </a:t>
            </a:r>
            <a:r>
              <a:rPr lang="el-GR" dirty="0"/>
              <a:t>Διαβάζοντας από ένα Αρχείο</a:t>
            </a:r>
          </a:p>
        </p:txBody>
      </p:sp>
      <p:sp>
        <p:nvSpPr>
          <p:cNvPr id="13" name="Rectangle 3" descr=" &#10;    P = f open, διαδρομή αρχείου.&#10;    if,  P == NULL, άγκιστρο.&#10;        print f, \ n \ n Πρόβλημα με το αρχείο!\ n \ n,&#10;        return μείον 1,&#10;    άγκιστρο.&#10;    while, ! f eof P άγκιστρο.&#10;        fread, &amp;r, size of struct Pelatis, 1, P,&#10;        print f \ n % 5 d, % 20 s, % 15 s, % 10 τελεία 2 f, r τελεία kodikos, r τελεία epi, r τελεία ono, r τελεία xreosi,&#10;    άγκιστρο.&#10;    f close P,&#10;    return 0,&#10;άγκιστρο.&#10;"/>
          <p:cNvSpPr>
            <a:spLocks noGrp="1" noChangeArrowheads="1"/>
          </p:cNvSpPr>
          <p:nvPr>
            <p:ph type="body" idx="1"/>
            <p:custDataLst>
              <p:tags r:id="rId2"/>
            </p:custDataLst>
          </p:nvPr>
        </p:nvSpPr>
        <p:spPr>
          <a:xfrm>
            <a:off x="467545" y="1196752"/>
            <a:ext cx="8219256" cy="5616624"/>
          </a:xfrm>
        </p:spPr>
        <p:txBody>
          <a:bodyPr>
            <a:noAutofit/>
          </a:bodyPr>
          <a:lstStyle/>
          <a:p>
            <a:r>
              <a:rPr lang="en-US" sz="2000" dirty="0" smtClean="0"/>
              <a:t> </a:t>
            </a:r>
          </a:p>
          <a:p>
            <a:r>
              <a:rPr lang="en-US" sz="2000" dirty="0" smtClean="0">
                <a:solidFill>
                  <a:srgbClr val="FF0000"/>
                </a:solidFill>
              </a:rPr>
              <a:t>    </a:t>
            </a:r>
            <a:r>
              <a:rPr lang="en-US" dirty="0" smtClean="0">
                <a:solidFill>
                  <a:srgbClr val="7030A0"/>
                </a:solidFill>
              </a:rPr>
              <a:t>P = </a:t>
            </a:r>
            <a:r>
              <a:rPr lang="en-US" dirty="0" err="1" smtClean="0">
                <a:solidFill>
                  <a:srgbClr val="7030A0"/>
                </a:solidFill>
              </a:rPr>
              <a:t>fopen</a:t>
            </a:r>
            <a:r>
              <a:rPr lang="en-US" dirty="0" smtClean="0">
                <a:solidFill>
                  <a:srgbClr val="7030A0"/>
                </a:solidFill>
              </a:rPr>
              <a:t>("C:\\data\\pelates.</a:t>
            </a:r>
            <a:r>
              <a:rPr lang="en-US" dirty="0" err="1" smtClean="0">
                <a:solidFill>
                  <a:srgbClr val="7030A0"/>
                </a:solidFill>
              </a:rPr>
              <a:t>dat</a:t>
            </a:r>
            <a:r>
              <a:rPr lang="en-US" dirty="0" smtClean="0">
                <a:solidFill>
                  <a:srgbClr val="7030A0"/>
                </a:solidFill>
              </a:rPr>
              <a:t>","</a:t>
            </a:r>
            <a:r>
              <a:rPr lang="en-US" dirty="0" err="1" smtClean="0">
                <a:solidFill>
                  <a:srgbClr val="7030A0"/>
                </a:solidFill>
              </a:rPr>
              <a:t>rb</a:t>
            </a:r>
            <a:r>
              <a:rPr lang="en-US" dirty="0" smtClean="0">
                <a:solidFill>
                  <a:srgbClr val="7030A0"/>
                </a:solidFill>
              </a:rPr>
              <a:t>");</a:t>
            </a:r>
          </a:p>
          <a:p>
            <a:r>
              <a:rPr lang="en-US" dirty="0" smtClean="0"/>
              <a:t>    if </a:t>
            </a:r>
            <a:r>
              <a:rPr lang="en-US" dirty="0" smtClean="0">
                <a:solidFill>
                  <a:srgbClr val="7030A0"/>
                </a:solidFill>
              </a:rPr>
              <a:t>( P == NULL)</a:t>
            </a:r>
            <a:r>
              <a:rPr lang="en-US" dirty="0" smtClean="0"/>
              <a:t> {</a:t>
            </a:r>
          </a:p>
          <a:p>
            <a:r>
              <a:rPr lang="en-US" dirty="0" smtClean="0"/>
              <a:t>        </a:t>
            </a:r>
            <a:r>
              <a:rPr lang="en-US" dirty="0" err="1" smtClean="0"/>
              <a:t>printf</a:t>
            </a:r>
            <a:r>
              <a:rPr lang="en-US" dirty="0" smtClean="0"/>
              <a:t>("\n\</a:t>
            </a:r>
            <a:r>
              <a:rPr lang="en-US" dirty="0" err="1" smtClean="0"/>
              <a:t>nΠρό</a:t>
            </a:r>
            <a:r>
              <a:rPr lang="en-US" dirty="0" smtClean="0"/>
              <a:t>βλημα με το αρχείο!\n\n");</a:t>
            </a:r>
          </a:p>
          <a:p>
            <a:r>
              <a:rPr lang="en-US" dirty="0" smtClean="0"/>
              <a:t>        return -1;</a:t>
            </a:r>
          </a:p>
          <a:p>
            <a:r>
              <a:rPr lang="en-US" dirty="0" smtClean="0"/>
              <a:t>    }</a:t>
            </a:r>
          </a:p>
          <a:p>
            <a:r>
              <a:rPr lang="en-US" dirty="0" smtClean="0"/>
              <a:t>    while </a:t>
            </a:r>
            <a:r>
              <a:rPr lang="en-US" dirty="0" smtClean="0">
                <a:solidFill>
                  <a:srgbClr val="7030A0"/>
                </a:solidFill>
              </a:rPr>
              <a:t>(! </a:t>
            </a:r>
            <a:r>
              <a:rPr lang="en-US" dirty="0" err="1" smtClean="0">
                <a:solidFill>
                  <a:srgbClr val="7030A0"/>
                </a:solidFill>
              </a:rPr>
              <a:t>feof</a:t>
            </a:r>
            <a:r>
              <a:rPr lang="en-US" dirty="0" smtClean="0">
                <a:solidFill>
                  <a:srgbClr val="7030A0"/>
                </a:solidFill>
              </a:rPr>
              <a:t>(P)</a:t>
            </a:r>
            <a:r>
              <a:rPr lang="en-US" dirty="0" smtClean="0"/>
              <a:t>) {</a:t>
            </a:r>
          </a:p>
          <a:p>
            <a:pPr marL="0" lvl="1"/>
            <a:r>
              <a:rPr lang="en-US" sz="2400" dirty="0" smtClean="0">
                <a:solidFill>
                  <a:srgbClr val="000099"/>
                </a:solidFill>
              </a:rPr>
              <a:t>        </a:t>
            </a:r>
            <a:r>
              <a:rPr lang="en-US" sz="2400" dirty="0" err="1" smtClean="0">
                <a:solidFill>
                  <a:srgbClr val="000099"/>
                </a:solidFill>
              </a:rPr>
              <a:t>fread</a:t>
            </a:r>
            <a:r>
              <a:rPr lang="en-US" sz="2400" dirty="0" smtClean="0">
                <a:solidFill>
                  <a:srgbClr val="000099"/>
                </a:solidFill>
              </a:rPr>
              <a:t>(&amp;r, </a:t>
            </a:r>
            <a:r>
              <a:rPr lang="en-US" sz="2400" dirty="0" err="1" smtClean="0">
                <a:solidFill>
                  <a:srgbClr val="000099"/>
                </a:solidFill>
              </a:rPr>
              <a:t>sizeof</a:t>
            </a:r>
            <a:r>
              <a:rPr lang="en-US" sz="2400" dirty="0" smtClean="0">
                <a:solidFill>
                  <a:srgbClr val="000099"/>
                </a:solidFill>
              </a:rPr>
              <a:t>(</a:t>
            </a:r>
            <a:r>
              <a:rPr lang="en-US" sz="2400" dirty="0" err="1" smtClean="0">
                <a:solidFill>
                  <a:srgbClr val="000099"/>
                </a:solidFill>
              </a:rPr>
              <a:t>struct</a:t>
            </a:r>
            <a:r>
              <a:rPr lang="en-US" sz="2400" dirty="0" smtClean="0">
                <a:solidFill>
                  <a:srgbClr val="000099"/>
                </a:solidFill>
              </a:rPr>
              <a:t> </a:t>
            </a:r>
            <a:r>
              <a:rPr lang="en-US" sz="2400" dirty="0" err="1" smtClean="0">
                <a:solidFill>
                  <a:srgbClr val="000099"/>
                </a:solidFill>
              </a:rPr>
              <a:t>Pelatis</a:t>
            </a:r>
            <a:r>
              <a:rPr lang="en-US" sz="2400" dirty="0" smtClean="0">
                <a:solidFill>
                  <a:srgbClr val="000099"/>
                </a:solidFill>
              </a:rPr>
              <a:t>), 1, P);</a:t>
            </a:r>
          </a:p>
          <a:p>
            <a:r>
              <a:rPr lang="en-US" dirty="0" smtClean="0"/>
              <a:t>        </a:t>
            </a:r>
            <a:r>
              <a:rPr lang="en-US" dirty="0" err="1" smtClean="0"/>
              <a:t>printf</a:t>
            </a:r>
            <a:r>
              <a:rPr lang="en-US" dirty="0" smtClean="0"/>
              <a:t>(“\n %5d %20s %15s %10.2f", </a:t>
            </a:r>
            <a:r>
              <a:rPr lang="en-US" dirty="0" err="1" smtClean="0"/>
              <a:t>r.kodikos</a:t>
            </a:r>
            <a:r>
              <a:rPr lang="en-US" dirty="0" smtClean="0"/>
              <a:t>, </a:t>
            </a:r>
            <a:r>
              <a:rPr lang="en-US" dirty="0" err="1" smtClean="0"/>
              <a:t>r.epi</a:t>
            </a:r>
            <a:r>
              <a:rPr lang="en-US" dirty="0" smtClean="0"/>
              <a:t>, </a:t>
            </a:r>
            <a:r>
              <a:rPr lang="en-US" dirty="0" err="1" smtClean="0"/>
              <a:t>r.ono</a:t>
            </a:r>
            <a:r>
              <a:rPr lang="en-US" dirty="0" smtClean="0"/>
              <a:t>, </a:t>
            </a:r>
            <a:r>
              <a:rPr lang="en-US" dirty="0" err="1" smtClean="0"/>
              <a:t>r.xreosi</a:t>
            </a:r>
            <a:r>
              <a:rPr lang="en-US" dirty="0" smtClean="0"/>
              <a:t>);</a:t>
            </a:r>
          </a:p>
          <a:p>
            <a:r>
              <a:rPr lang="en-US" dirty="0" smtClean="0"/>
              <a:t>    }</a:t>
            </a:r>
          </a:p>
          <a:p>
            <a:r>
              <a:rPr lang="en-US" dirty="0" smtClean="0"/>
              <a:t>    </a:t>
            </a:r>
            <a:r>
              <a:rPr lang="en-US" dirty="0" err="1" smtClean="0">
                <a:solidFill>
                  <a:srgbClr val="7030A0"/>
                </a:solidFill>
              </a:rPr>
              <a:t>fclose</a:t>
            </a:r>
            <a:r>
              <a:rPr lang="en-US" dirty="0" smtClean="0">
                <a:solidFill>
                  <a:srgbClr val="7030A0"/>
                </a:solidFill>
              </a:rPr>
              <a:t>(P);</a:t>
            </a:r>
          </a:p>
          <a:p>
            <a:r>
              <a:rPr lang="en-US" dirty="0" smtClean="0"/>
              <a:t>    return 0;</a:t>
            </a:r>
          </a:p>
          <a:p>
            <a:r>
              <a:rPr lang="en-US" dirty="0" smtClean="0"/>
              <a:t>}</a:t>
            </a:r>
            <a:endParaRPr lang="en-US" sz="240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a:t>
            </a:r>
            <a:r>
              <a:rPr lang="en-GB" sz="1400" dirty="0"/>
              <a:t>  I </a:t>
            </a:r>
            <a:r>
              <a:rPr lang="el-GR" sz="1400" dirty="0"/>
              <a:t>(</a:t>
            </a:r>
            <a:r>
              <a:rPr lang="en-GB" sz="1400" dirty="0"/>
              <a:t>Binary Files)</a:t>
            </a:r>
            <a:endParaRPr lang="el-GR"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467545" y="8285"/>
            <a:ext cx="821925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Παράδειγμα</a:t>
            </a:r>
            <a:r>
              <a:rPr lang="en-IE" sz="4000" dirty="0"/>
              <a:t> </a:t>
            </a:r>
            <a:r>
              <a:rPr lang="en-IE" sz="4000" dirty="0" smtClean="0"/>
              <a:t>2</a:t>
            </a:r>
            <a:r>
              <a:rPr lang="en-IE" sz="4000" dirty="0"/>
              <a:t>: </a:t>
            </a:r>
            <a:r>
              <a:rPr lang="el-GR" sz="4000" dirty="0"/>
              <a:t>Γράφοντας σε ένα Αρχείο</a:t>
            </a:r>
          </a:p>
        </p:txBody>
      </p:sp>
      <p:sp>
        <p:nvSpPr>
          <p:cNvPr id="18" name="TextBox 4" descr=" P = f open, διαδρομή αρχείου.&#10; &#10;do  άγκιστρο.&#10;&#10; print f, \ n Εισαγωγή Κωδικού, επίθετου, ονόματος και χρέωσης πελάτη&#10;      scan f, % d, % s, % s, % f, &amp; r τελεία kodikos, &amp; r τελεία epi, &amp; r τελεία ono, &amp; r τελεία xreosi,&#10; &#10;      f write, &amp; r, size of struct Pelatis, 1, P,&#10; &#10;άγκστρο, while,  κάποια συνθήκη τερματισμού.&#10;"/>
          <p:cNvSpPr txBox="1">
            <a:spLocks noChangeArrowheads="1"/>
          </p:cNvSpPr>
          <p:nvPr>
            <p:custDataLst>
              <p:tags r:id="rId2"/>
            </p:custDataLst>
          </p:nvPr>
        </p:nvSpPr>
        <p:spPr bwMode="auto">
          <a:xfrm>
            <a:off x="467545" y="1412776"/>
            <a:ext cx="8219256"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1" dirty="0">
                <a:solidFill>
                  <a:srgbClr val="FF0000"/>
                </a:solidFill>
              </a:rPr>
              <a:t> </a:t>
            </a:r>
            <a:r>
              <a:rPr lang="en-US" sz="2400" b="1" dirty="0">
                <a:solidFill>
                  <a:srgbClr val="7030A0"/>
                </a:solidFill>
              </a:rPr>
              <a:t>P</a:t>
            </a:r>
            <a:r>
              <a:rPr lang="en-IE" sz="2400" b="1" dirty="0">
                <a:solidFill>
                  <a:srgbClr val="7030A0"/>
                </a:solidFill>
              </a:rPr>
              <a:t> = </a:t>
            </a:r>
            <a:r>
              <a:rPr lang="en-IE" sz="2400" b="1" dirty="0" err="1">
                <a:solidFill>
                  <a:srgbClr val="7030A0"/>
                </a:solidFill>
              </a:rPr>
              <a:t>fopen</a:t>
            </a:r>
            <a:r>
              <a:rPr lang="en-IE" sz="2400" b="1" dirty="0">
                <a:solidFill>
                  <a:srgbClr val="7030A0"/>
                </a:solidFill>
              </a:rPr>
              <a:t>("C:</a:t>
            </a:r>
            <a:r>
              <a:rPr lang="el-GR" sz="2400" b="1" dirty="0">
                <a:solidFill>
                  <a:srgbClr val="7030A0"/>
                </a:solidFill>
              </a:rPr>
              <a:t>\</a:t>
            </a:r>
            <a:r>
              <a:rPr lang="en-US" sz="2400" b="1" dirty="0">
                <a:solidFill>
                  <a:srgbClr val="7030A0"/>
                </a:solidFill>
              </a:rPr>
              <a:t>\data\\pelates.dat</a:t>
            </a:r>
            <a:r>
              <a:rPr lang="en-IE" sz="2400" b="1" dirty="0">
                <a:solidFill>
                  <a:srgbClr val="7030A0"/>
                </a:solidFill>
              </a:rPr>
              <a:t>",“</a:t>
            </a:r>
            <a:r>
              <a:rPr lang="en-IE" sz="2400" b="1" dirty="0" err="1">
                <a:solidFill>
                  <a:srgbClr val="7030A0"/>
                </a:solidFill>
              </a:rPr>
              <a:t>wb</a:t>
            </a:r>
            <a:r>
              <a:rPr lang="en-IE" sz="2400" b="1" dirty="0">
                <a:solidFill>
                  <a:srgbClr val="7030A0"/>
                </a:solidFill>
              </a:rPr>
              <a:t>");</a:t>
            </a:r>
          </a:p>
          <a:p>
            <a:r>
              <a:rPr lang="en-IE" sz="2400" b="1" dirty="0">
                <a:solidFill>
                  <a:srgbClr val="FF0000"/>
                </a:solidFill>
              </a:rPr>
              <a:t> </a:t>
            </a:r>
          </a:p>
          <a:p>
            <a:pPr marL="0" lvl="1"/>
            <a:r>
              <a:rPr lang="en-IE" sz="2400" b="1" dirty="0"/>
              <a:t>do  {</a:t>
            </a:r>
          </a:p>
          <a:p>
            <a:pPr marL="0" lvl="1"/>
            <a:endParaRPr lang="en-IE" sz="2400" b="1" dirty="0"/>
          </a:p>
          <a:p>
            <a:r>
              <a:rPr lang="en-IE" sz="2400" dirty="0"/>
              <a:t>	</a:t>
            </a:r>
            <a:r>
              <a:rPr lang="en-IE" sz="2400" dirty="0" err="1"/>
              <a:t>printf</a:t>
            </a:r>
            <a:r>
              <a:rPr lang="en-IE" sz="2400" dirty="0"/>
              <a:t>(“\n</a:t>
            </a:r>
            <a:r>
              <a:rPr lang="el-GR" sz="2400" dirty="0"/>
              <a:t>Εισαγωγή Κωδικού, επίθετου, ονόματος και χρέωσης πελάτη:</a:t>
            </a:r>
            <a:r>
              <a:rPr lang="en-US" sz="2400" dirty="0"/>
              <a:t>”);</a:t>
            </a:r>
          </a:p>
          <a:p>
            <a:r>
              <a:rPr lang="en-US" sz="2400" dirty="0"/>
              <a:t>      </a:t>
            </a:r>
            <a:r>
              <a:rPr lang="en-US" sz="2400" dirty="0" err="1"/>
              <a:t>scanf</a:t>
            </a:r>
            <a:r>
              <a:rPr lang="en-US" sz="2400" dirty="0"/>
              <a:t>(“%</a:t>
            </a:r>
            <a:r>
              <a:rPr lang="en-US" sz="2400" dirty="0" err="1"/>
              <a:t>d%s%s%f</a:t>
            </a:r>
            <a:r>
              <a:rPr lang="en-US" sz="2400" dirty="0"/>
              <a:t>”, &amp;</a:t>
            </a:r>
            <a:r>
              <a:rPr lang="en-US" sz="2400" dirty="0" err="1"/>
              <a:t>r.kodikos</a:t>
            </a:r>
            <a:r>
              <a:rPr lang="en-US" sz="2400" dirty="0"/>
              <a:t>, &amp;</a:t>
            </a:r>
            <a:r>
              <a:rPr lang="en-US" sz="2400" dirty="0" err="1"/>
              <a:t>r.epi</a:t>
            </a:r>
            <a:r>
              <a:rPr lang="en-US" sz="2400" dirty="0"/>
              <a:t>, &amp;</a:t>
            </a:r>
            <a:r>
              <a:rPr lang="en-US" sz="2400" dirty="0" err="1"/>
              <a:t>r.ono</a:t>
            </a:r>
            <a:r>
              <a:rPr lang="en-US" sz="2400" dirty="0"/>
              <a:t>, &amp;</a:t>
            </a:r>
            <a:r>
              <a:rPr lang="en-US" sz="2400" dirty="0" err="1"/>
              <a:t>r.xreosi</a:t>
            </a:r>
            <a:r>
              <a:rPr lang="en-US" sz="2400" dirty="0"/>
              <a:t>);</a:t>
            </a:r>
            <a:endParaRPr lang="en-IE" sz="2400" dirty="0"/>
          </a:p>
          <a:p>
            <a:r>
              <a:rPr lang="en-IE" sz="2400" dirty="0"/>
              <a:t>	</a:t>
            </a:r>
          </a:p>
          <a:p>
            <a:pPr marL="0" lvl="1"/>
            <a:r>
              <a:rPr lang="en-IE" sz="2400" b="1" dirty="0">
                <a:solidFill>
                  <a:srgbClr val="000099"/>
                </a:solidFill>
              </a:rPr>
              <a:t>      </a:t>
            </a:r>
            <a:r>
              <a:rPr lang="en-IE" sz="2400" b="1" dirty="0" err="1">
                <a:solidFill>
                  <a:srgbClr val="000099"/>
                </a:solidFill>
              </a:rPr>
              <a:t>fwrite</a:t>
            </a:r>
            <a:r>
              <a:rPr lang="en-IE" sz="2400" b="1" dirty="0">
                <a:solidFill>
                  <a:srgbClr val="000099"/>
                </a:solidFill>
              </a:rPr>
              <a:t>(&amp;r, </a:t>
            </a:r>
            <a:r>
              <a:rPr lang="en-IE" sz="2400" b="1" dirty="0" err="1">
                <a:solidFill>
                  <a:srgbClr val="000099"/>
                </a:solidFill>
              </a:rPr>
              <a:t>sizeof</a:t>
            </a:r>
            <a:r>
              <a:rPr lang="en-IE" sz="2400" b="1" dirty="0">
                <a:solidFill>
                  <a:srgbClr val="000099"/>
                </a:solidFill>
              </a:rPr>
              <a:t>(</a:t>
            </a:r>
            <a:r>
              <a:rPr lang="en-IE" sz="2400" b="1" dirty="0" err="1">
                <a:solidFill>
                  <a:srgbClr val="000099"/>
                </a:solidFill>
              </a:rPr>
              <a:t>struct</a:t>
            </a:r>
            <a:r>
              <a:rPr lang="en-IE" sz="2400" b="1" dirty="0">
                <a:solidFill>
                  <a:srgbClr val="000099"/>
                </a:solidFill>
              </a:rPr>
              <a:t> </a:t>
            </a:r>
            <a:r>
              <a:rPr lang="en-IE" sz="2400" b="1" dirty="0" err="1">
                <a:solidFill>
                  <a:srgbClr val="000099"/>
                </a:solidFill>
              </a:rPr>
              <a:t>Pelatis</a:t>
            </a:r>
            <a:r>
              <a:rPr lang="en-IE" sz="2400" b="1" dirty="0">
                <a:solidFill>
                  <a:srgbClr val="000099"/>
                </a:solidFill>
              </a:rPr>
              <a:t>), 1, P);</a:t>
            </a:r>
          </a:p>
          <a:p>
            <a:pPr marL="0" lvl="1"/>
            <a:r>
              <a:rPr lang="en-IE" sz="2400" dirty="0"/>
              <a:t> </a:t>
            </a:r>
          </a:p>
          <a:p>
            <a:pPr marL="0" lvl="1"/>
            <a:r>
              <a:rPr lang="en-IE" sz="2400" b="1" dirty="0"/>
              <a:t>} while ( </a:t>
            </a:r>
            <a:r>
              <a:rPr lang="el-GR" sz="2400" b="1" dirty="0"/>
              <a:t>κάποια συνθήκη τερματισμού</a:t>
            </a:r>
            <a:r>
              <a:rPr lang="en-US" sz="2400" b="1" dirty="0"/>
              <a:t>);</a:t>
            </a:r>
            <a:endParaRPr lang="en-IE" sz="2400" b="1" dirty="0"/>
          </a:p>
        </p:txBody>
      </p:sp>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a:t>
            </a:r>
            <a:r>
              <a:rPr lang="en-GB" sz="1400" dirty="0"/>
              <a:t>  I </a:t>
            </a:r>
            <a:r>
              <a:rPr lang="el-GR" sz="1400" dirty="0"/>
              <a:t>(</a:t>
            </a:r>
            <a:r>
              <a:rPr lang="en-GB" sz="1400" dirty="0"/>
              <a:t>Binary Files)</a:t>
            </a:r>
            <a:endParaRPr lang="el-GR"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5496" y="-99392"/>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Άμεση </a:t>
            </a:r>
            <a:r>
              <a:rPr lang="el-GR" dirty="0" smtClean="0"/>
              <a:t>Προσπέλαση</a:t>
            </a:r>
            <a:endParaRPr lang="el-GR" dirty="0"/>
          </a:p>
        </p:txBody>
      </p:sp>
      <p:sp>
        <p:nvSpPr>
          <p:cNvPr id="6" name="TextBox 4"/>
          <p:cNvSpPr txBox="1">
            <a:spLocks noChangeArrowheads="1"/>
          </p:cNvSpPr>
          <p:nvPr/>
        </p:nvSpPr>
        <p:spPr bwMode="auto">
          <a:xfrm>
            <a:off x="467544" y="1472585"/>
            <a:ext cx="8219256"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Font typeface="Wingdings" pitchFamily="2" charset="2"/>
              <a:buChar char="q"/>
            </a:pPr>
            <a:r>
              <a:rPr lang="el-GR" sz="2800" dirty="0" smtClean="0"/>
              <a:t>Τα </a:t>
            </a:r>
            <a:r>
              <a:rPr lang="en-US" sz="2800" dirty="0" smtClean="0"/>
              <a:t>binary files</a:t>
            </a:r>
            <a:r>
              <a:rPr lang="el-GR" sz="2800" dirty="0" smtClean="0"/>
              <a:t> ονομάζονται και αρχεία </a:t>
            </a:r>
            <a:r>
              <a:rPr lang="el-GR" sz="2800" b="1" dirty="0" smtClean="0"/>
              <a:t>άμεσης ή τυχαίας προσπέλασης</a:t>
            </a:r>
            <a:r>
              <a:rPr lang="el-GR" sz="2800" dirty="0" smtClean="0"/>
              <a:t> (</a:t>
            </a:r>
            <a:r>
              <a:rPr lang="en-US" sz="2800" b="1" dirty="0" smtClean="0"/>
              <a:t>random</a:t>
            </a:r>
            <a:r>
              <a:rPr lang="el-GR" sz="2800" b="1" dirty="0" smtClean="0"/>
              <a:t>/</a:t>
            </a:r>
            <a:r>
              <a:rPr lang="en-US" sz="2800" b="1" dirty="0" smtClean="0"/>
              <a:t>direct access files</a:t>
            </a:r>
            <a:r>
              <a:rPr lang="el-GR" sz="2800" dirty="0" smtClean="0"/>
              <a:t>) γιατί μπορούμε να μεταβούμε σε όποια εγγραφή του αρχείου θέλουμε χωρίς απαραίτητα να προσπελάσουμε σειριακά όλες τις προηγούμενες.</a:t>
            </a:r>
          </a:p>
          <a:p>
            <a:pPr marL="457200" indent="-457200">
              <a:buFont typeface="Wingdings" pitchFamily="2" charset="2"/>
              <a:buChar char="q"/>
            </a:pPr>
            <a:r>
              <a:rPr lang="el-GR" sz="2800" dirty="0" smtClean="0"/>
              <a:t>Αυτό οφείλεται και στο ότι η κάθε εγγραφή έχει σταθερό μέγεθος.</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a:t>
            </a:r>
            <a:r>
              <a:rPr lang="en-GB" sz="1400" dirty="0"/>
              <a:t>  I </a:t>
            </a:r>
            <a:r>
              <a:rPr lang="el-GR" sz="1400" dirty="0"/>
              <a:t>(</a:t>
            </a:r>
            <a:r>
              <a:rPr lang="en-GB" sz="1400" dirty="0"/>
              <a:t>Binary Files)</a:t>
            </a:r>
            <a:endParaRPr lang="el-GR"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5496" y="-99392"/>
            <a:ext cx="9072563" cy="1260475"/>
          </a:xfrm>
        </p:spPr>
        <p:txBody>
          <a:bodyPr>
            <a:normAutofit/>
          </a:bodyPr>
          <a:lstStyle/>
          <a:p>
            <a:r>
              <a:rPr lang="el-GR" dirty="0"/>
              <a:t>Άμεση Μετάβαση</a:t>
            </a:r>
          </a:p>
        </p:txBody>
      </p:sp>
      <p:sp>
        <p:nvSpPr>
          <p:cNvPr id="7" name="TextBox 4"/>
          <p:cNvSpPr txBox="1">
            <a:spLocks noChangeArrowheads="1"/>
          </p:cNvSpPr>
          <p:nvPr/>
        </p:nvSpPr>
        <p:spPr bwMode="auto">
          <a:xfrm>
            <a:off x="467544" y="1105574"/>
            <a:ext cx="8208912"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Font typeface="Wingdings" pitchFamily="2" charset="2"/>
              <a:buChar char="q"/>
            </a:pPr>
            <a:r>
              <a:rPr lang="el-GR" sz="3200" dirty="0"/>
              <a:t>Εάν είναι γνωστός ο αριθμός της εγγραφής που θέλουμε να διαχειριστούμε (διαβάσουμε, γράψουμε, διορθώσουμε, κλπ) τότε:</a:t>
            </a:r>
          </a:p>
          <a:p>
            <a:pPr marL="457200" indent="-457200">
              <a:buClr>
                <a:schemeClr val="tx1"/>
              </a:buClr>
              <a:buFont typeface="Wingdings" pitchFamily="2" charset="2"/>
              <a:buChar char="q"/>
            </a:pPr>
            <a:r>
              <a:rPr lang="en-US" sz="3200" b="1" dirty="0" err="1" smtClean="0">
                <a:solidFill>
                  <a:srgbClr val="7030A0"/>
                </a:solidFill>
              </a:rPr>
              <a:t>fseek</a:t>
            </a:r>
            <a:r>
              <a:rPr lang="el-GR" sz="3200" b="1" dirty="0" smtClean="0">
                <a:solidFill>
                  <a:srgbClr val="7030A0"/>
                </a:solidFill>
              </a:rPr>
              <a:t>(</a:t>
            </a:r>
            <a:r>
              <a:rPr lang="el-GR" sz="3200" b="1" dirty="0" err="1" smtClean="0">
                <a:solidFill>
                  <a:srgbClr val="7030A0"/>
                </a:solidFill>
              </a:rPr>
              <a:t>δεικτης</a:t>
            </a:r>
            <a:r>
              <a:rPr lang="el-GR" sz="3200" b="1" dirty="0" smtClean="0">
                <a:solidFill>
                  <a:srgbClr val="7030A0"/>
                </a:solidFill>
              </a:rPr>
              <a:t> αρχείου, μήκος σε </a:t>
            </a:r>
            <a:r>
              <a:rPr lang="en-US" sz="3200" b="1" dirty="0" smtClean="0">
                <a:solidFill>
                  <a:srgbClr val="7030A0"/>
                </a:solidFill>
              </a:rPr>
              <a:t>bytes</a:t>
            </a:r>
            <a:r>
              <a:rPr lang="el-GR" sz="3200" b="1" dirty="0" smtClean="0">
                <a:solidFill>
                  <a:srgbClr val="7030A0"/>
                </a:solidFill>
              </a:rPr>
              <a:t>, </a:t>
            </a:r>
            <a:r>
              <a:rPr lang="el-GR" sz="3200" b="1" dirty="0" smtClean="0">
                <a:solidFill>
                  <a:srgbClr val="000099"/>
                </a:solidFill>
              </a:rPr>
              <a:t>αφετηρία)</a:t>
            </a:r>
            <a:r>
              <a:rPr lang="el-GR" sz="3200" b="1" dirty="0" smtClean="0">
                <a:solidFill>
                  <a:srgbClr val="7030A0"/>
                </a:solidFill>
              </a:rPr>
              <a:t>;</a:t>
            </a:r>
          </a:p>
          <a:p>
            <a:pPr marL="457200" indent="-457200">
              <a:buClr>
                <a:schemeClr val="tx1"/>
              </a:buClr>
              <a:buFont typeface="Wingdings" pitchFamily="2" charset="2"/>
              <a:buChar char="q"/>
            </a:pPr>
            <a:r>
              <a:rPr lang="el-GR" sz="3200" b="1" dirty="0" smtClean="0">
                <a:solidFill>
                  <a:srgbClr val="000099"/>
                </a:solidFill>
              </a:rPr>
              <a:t>Αφετηρία</a:t>
            </a:r>
            <a:r>
              <a:rPr lang="el-GR" sz="3200" dirty="0" smtClean="0"/>
              <a:t>:</a:t>
            </a:r>
          </a:p>
          <a:p>
            <a:pPr marL="914400" lvl="1" indent="-457200">
              <a:buFont typeface="Wingdings" pitchFamily="2" charset="2"/>
              <a:buChar char="§"/>
            </a:pPr>
            <a:r>
              <a:rPr lang="en-US" sz="2800" b="1" dirty="0" smtClean="0"/>
              <a:t>SEEK</a:t>
            </a:r>
            <a:r>
              <a:rPr lang="el-GR" sz="2800" b="1" dirty="0" smtClean="0"/>
              <a:t>_</a:t>
            </a:r>
            <a:r>
              <a:rPr lang="en-US" sz="2800" b="1" dirty="0" smtClean="0"/>
              <a:t>SET</a:t>
            </a:r>
            <a:r>
              <a:rPr lang="en-US" sz="2800" dirty="0" smtClean="0"/>
              <a:t> </a:t>
            </a:r>
            <a:r>
              <a:rPr lang="el-GR" sz="2800" dirty="0" smtClean="0"/>
              <a:t>: Αρχή του αρχείου,</a:t>
            </a:r>
          </a:p>
          <a:p>
            <a:pPr marL="914400" lvl="1" indent="-457200">
              <a:buFont typeface="Wingdings" pitchFamily="2" charset="2"/>
              <a:buChar char="§"/>
            </a:pPr>
            <a:r>
              <a:rPr lang="en-US" sz="2800" b="1" dirty="0" smtClean="0"/>
              <a:t>SEEK</a:t>
            </a:r>
            <a:r>
              <a:rPr lang="el-GR" sz="2800" b="1" dirty="0" smtClean="0"/>
              <a:t>_</a:t>
            </a:r>
            <a:r>
              <a:rPr lang="en-US" sz="2800" b="1" dirty="0" smtClean="0"/>
              <a:t>END</a:t>
            </a:r>
            <a:r>
              <a:rPr lang="el-GR" sz="2800" dirty="0" smtClean="0"/>
              <a:t> : Τέλος του αρχείου,</a:t>
            </a:r>
          </a:p>
          <a:p>
            <a:pPr marL="914400" lvl="1" indent="-457200">
              <a:buFont typeface="Wingdings" pitchFamily="2" charset="2"/>
              <a:buChar char="§"/>
            </a:pPr>
            <a:r>
              <a:rPr lang="en-US" sz="2800" b="1" dirty="0" smtClean="0"/>
              <a:t>SEEK</a:t>
            </a:r>
            <a:r>
              <a:rPr lang="el-GR" sz="2800" b="1" dirty="0" smtClean="0"/>
              <a:t>_</a:t>
            </a:r>
            <a:r>
              <a:rPr lang="en-US" sz="2800" b="1" dirty="0" smtClean="0"/>
              <a:t>CUR</a:t>
            </a:r>
            <a:r>
              <a:rPr lang="el-GR" sz="2800" dirty="0" smtClean="0"/>
              <a:t> </a:t>
            </a:r>
            <a:r>
              <a:rPr lang="el-GR" sz="2800" dirty="0"/>
              <a:t>: Τρέχουσα θέση.</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a:t>
            </a:r>
            <a:r>
              <a:rPr lang="en-GB" sz="1400" dirty="0"/>
              <a:t>  I </a:t>
            </a:r>
            <a:r>
              <a:rPr lang="el-GR" sz="1400" dirty="0"/>
              <a:t>(</a:t>
            </a:r>
            <a:r>
              <a:rPr lang="en-GB" sz="1400" dirty="0"/>
              <a:t>Binary Files)</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16</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nvPr>
        </p:nvSpPr>
        <p:spPr>
          <a:xfrm>
            <a:off x="35941" y="-99392"/>
            <a:ext cx="9072563" cy="1260475"/>
          </a:xfrm>
        </p:spPr>
        <p:txBody>
          <a:bodyPr>
            <a:noAutofit/>
          </a:bodyPr>
          <a:lstStyle/>
          <a:p>
            <a:r>
              <a:rPr lang="el-GR" sz="4000" dirty="0"/>
              <a:t>Παράδειγμα</a:t>
            </a:r>
          </a:p>
        </p:txBody>
      </p:sp>
      <p:sp>
        <p:nvSpPr>
          <p:cNvPr id="10" name="TextBox 4" descr="Άμεση μετάβαση στη 21η εγγραφή άνω κάτω τελεία,&#10;f seek, P, 20 * size of struct Pelatis, SEEK κάτω παύλα SET,&#10;&#10;Και όχι (σειριακή προσπέλαση) άνω κάτω τελεία,&#10; for i ίσο με 0, i μικρότερο ή ίσο με 20 i συν συν,&#10;f read, &amp;r, size of struct Pelatis, 1, P.&#10;"/>
          <p:cNvSpPr txBox="1">
            <a:spLocks noChangeArrowheads="1"/>
          </p:cNvSpPr>
          <p:nvPr>
            <p:custDataLst>
              <p:tags r:id="rId2"/>
            </p:custDataLst>
          </p:nvPr>
        </p:nvSpPr>
        <p:spPr bwMode="auto">
          <a:xfrm>
            <a:off x="467544" y="1687448"/>
            <a:ext cx="828092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buFont typeface="Wingdings" pitchFamily="2" charset="2"/>
              <a:buChar char="q"/>
            </a:pPr>
            <a:r>
              <a:rPr lang="el-GR" sz="2800" b="1" dirty="0" smtClean="0"/>
              <a:t>Άμεση μετάβαση</a:t>
            </a:r>
            <a:r>
              <a:rPr lang="el-GR" sz="2800" dirty="0" smtClean="0"/>
              <a:t> στη 21</a:t>
            </a:r>
            <a:r>
              <a:rPr lang="el-GR" sz="2800" baseline="30000" dirty="0" smtClean="0"/>
              <a:t>η</a:t>
            </a:r>
            <a:r>
              <a:rPr lang="el-GR" sz="2800" dirty="0" smtClean="0"/>
              <a:t> εγγραφή:</a:t>
            </a:r>
          </a:p>
          <a:p>
            <a:pPr marL="742950" lvl="1" indent="-285750">
              <a:buFont typeface="Wingdings" pitchFamily="2" charset="2"/>
              <a:buChar char="§"/>
            </a:pPr>
            <a:r>
              <a:rPr lang="en-US" sz="2800" dirty="0" err="1" smtClean="0"/>
              <a:t>fseek</a:t>
            </a:r>
            <a:r>
              <a:rPr lang="en-US" sz="2800" dirty="0" smtClean="0"/>
              <a:t>(P</a:t>
            </a:r>
            <a:r>
              <a:rPr lang="en-US" sz="2800" dirty="0"/>
              <a:t>, 20*</a:t>
            </a:r>
            <a:r>
              <a:rPr lang="en-US" sz="2800" dirty="0" err="1"/>
              <a:t>sizeof</a:t>
            </a:r>
            <a:r>
              <a:rPr lang="en-US" sz="2800" dirty="0"/>
              <a:t>(</a:t>
            </a:r>
            <a:r>
              <a:rPr lang="en-US" sz="2800" dirty="0" err="1"/>
              <a:t>struct</a:t>
            </a:r>
            <a:r>
              <a:rPr lang="en-US" sz="2800" dirty="0"/>
              <a:t> </a:t>
            </a:r>
            <a:r>
              <a:rPr lang="en-US" sz="2800" dirty="0" err="1"/>
              <a:t>Pelatis</a:t>
            </a:r>
            <a:r>
              <a:rPr lang="en-US" sz="2800" dirty="0"/>
              <a:t>), SEEK_SET);</a:t>
            </a:r>
          </a:p>
          <a:p>
            <a:pPr marL="742950" lvl="1" indent="-285750">
              <a:buFont typeface="Wingdings" pitchFamily="2" charset="2"/>
              <a:buChar char="q"/>
            </a:pPr>
            <a:endParaRPr lang="en-US" sz="2800" dirty="0"/>
          </a:p>
          <a:p>
            <a:pPr marL="285750" indent="-285750">
              <a:buFont typeface="Wingdings" pitchFamily="2" charset="2"/>
              <a:buChar char="q"/>
            </a:pPr>
            <a:r>
              <a:rPr lang="el-GR" sz="2800" dirty="0"/>
              <a:t>Και όχι</a:t>
            </a:r>
            <a:r>
              <a:rPr lang="en-US" sz="2800" dirty="0"/>
              <a:t> (</a:t>
            </a:r>
            <a:r>
              <a:rPr lang="el-GR" sz="2800" b="1" dirty="0"/>
              <a:t>σειριακή προσπέλαση</a:t>
            </a:r>
            <a:r>
              <a:rPr lang="el-GR" sz="2800" dirty="0"/>
              <a:t>):</a:t>
            </a:r>
          </a:p>
          <a:p>
            <a:pPr marL="742950" lvl="1" indent="-285750">
              <a:buFont typeface="Wingdings" pitchFamily="2" charset="2"/>
              <a:buChar char="§"/>
            </a:pPr>
            <a:r>
              <a:rPr lang="el-GR" sz="2800" dirty="0"/>
              <a:t> </a:t>
            </a:r>
            <a:r>
              <a:rPr lang="en-US" sz="2800" dirty="0"/>
              <a:t>for (</a:t>
            </a:r>
            <a:r>
              <a:rPr lang="en-US" sz="2800" dirty="0" err="1"/>
              <a:t>i</a:t>
            </a:r>
            <a:r>
              <a:rPr lang="en-US" sz="2800" dirty="0"/>
              <a:t>=0; </a:t>
            </a:r>
            <a:r>
              <a:rPr lang="en-US" sz="2800" dirty="0" err="1"/>
              <a:t>i</a:t>
            </a:r>
            <a:r>
              <a:rPr lang="en-US" sz="2800" dirty="0"/>
              <a:t>&lt;=20; </a:t>
            </a:r>
            <a:r>
              <a:rPr lang="en-US" sz="2800" dirty="0" err="1"/>
              <a:t>i</a:t>
            </a:r>
            <a:r>
              <a:rPr lang="en-US" sz="2800" dirty="0"/>
              <a:t>++)</a:t>
            </a:r>
          </a:p>
          <a:p>
            <a:pPr marL="1200150" lvl="2" indent="-285750">
              <a:buFont typeface="Arial" pitchFamily="34" charset="0"/>
              <a:buChar char="•"/>
            </a:pPr>
            <a:r>
              <a:rPr lang="en-US" sz="2800" dirty="0" err="1"/>
              <a:t>fread</a:t>
            </a:r>
            <a:r>
              <a:rPr lang="en-US" sz="2800" dirty="0"/>
              <a:t>(&amp;r, </a:t>
            </a:r>
            <a:r>
              <a:rPr lang="en-US" sz="2800" dirty="0" err="1"/>
              <a:t>sizeof</a:t>
            </a:r>
            <a:r>
              <a:rPr lang="en-US" sz="2800" dirty="0"/>
              <a:t>(</a:t>
            </a:r>
            <a:r>
              <a:rPr lang="en-US" sz="2800" dirty="0" err="1"/>
              <a:t>struct</a:t>
            </a:r>
            <a:r>
              <a:rPr lang="en-US" sz="2800" dirty="0"/>
              <a:t> </a:t>
            </a:r>
            <a:r>
              <a:rPr lang="en-US" sz="2800" dirty="0" err="1"/>
              <a:t>Pelatis</a:t>
            </a:r>
            <a:r>
              <a:rPr lang="en-US" sz="2800" dirty="0"/>
              <a:t>), 1, P)</a:t>
            </a:r>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a:t>
            </a:r>
            <a:r>
              <a:rPr lang="en-GB" sz="1400" dirty="0"/>
              <a:t>  I </a:t>
            </a:r>
            <a:r>
              <a:rPr lang="el-GR" sz="1400" dirty="0"/>
              <a:t>(</a:t>
            </a:r>
            <a:r>
              <a:rPr lang="en-GB" sz="1400" dirty="0"/>
              <a:t>Binary Files)</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194717"/>
            <a:ext cx="7772400" cy="1362075"/>
          </a:xfrm>
        </p:spPr>
        <p:txBody>
          <a:bodyPr/>
          <a:lstStyle/>
          <a:p>
            <a:pPr algn="ctr"/>
            <a:r>
              <a:rPr lang="el-GR" dirty="0"/>
              <a:t>Πλήθος Εγγραφών</a:t>
            </a:r>
          </a:p>
        </p:txBody>
      </p:sp>
      <p:sp>
        <p:nvSpPr>
          <p:cNvPr id="11" name="TextBox 4" descr="f seek P, 0, SEEK_END,  /* μετάβαση στο τέλος του αρχείου */,&#10;&#10; m ίσο με f tell  P,  /* αριθμός σε bytes που δείχνει ο δείκτης αρχείου */,&#10;&#10; N ίσο με m, / size of struct Pelatis / * Πλήθος εγγραφών */.&#10;"/>
          <p:cNvSpPr txBox="1">
            <a:spLocks noChangeArrowheads="1"/>
          </p:cNvSpPr>
          <p:nvPr>
            <p:custDataLst>
              <p:tags r:id="rId2"/>
            </p:custDataLst>
          </p:nvPr>
        </p:nvSpPr>
        <p:spPr bwMode="auto">
          <a:xfrm>
            <a:off x="467544" y="1412776"/>
            <a:ext cx="8219256"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200" dirty="0"/>
              <a:t> </a:t>
            </a:r>
            <a:r>
              <a:rPr lang="en-US" sz="3200" dirty="0" err="1"/>
              <a:t>fseek</a:t>
            </a:r>
            <a:r>
              <a:rPr lang="en-US" sz="3200" dirty="0"/>
              <a:t>(P, 0, SEEK_END); /* </a:t>
            </a:r>
            <a:r>
              <a:rPr lang="el-GR" sz="3200" dirty="0"/>
              <a:t>μετάβαση στο τέλος του αρχείου */</a:t>
            </a:r>
          </a:p>
          <a:p>
            <a:endParaRPr lang="el-GR" sz="3200" dirty="0"/>
          </a:p>
          <a:p>
            <a:r>
              <a:rPr lang="el-GR" sz="3200" dirty="0"/>
              <a:t> </a:t>
            </a:r>
            <a:r>
              <a:rPr lang="en-US" sz="3200" dirty="0"/>
              <a:t>m = </a:t>
            </a:r>
            <a:r>
              <a:rPr lang="en-US" sz="3200" b="1" dirty="0" err="1">
                <a:solidFill>
                  <a:srgbClr val="000099"/>
                </a:solidFill>
              </a:rPr>
              <a:t>ftell</a:t>
            </a:r>
            <a:r>
              <a:rPr lang="en-US" sz="3200" b="1" dirty="0">
                <a:solidFill>
                  <a:srgbClr val="000099"/>
                </a:solidFill>
              </a:rPr>
              <a:t>(P)</a:t>
            </a:r>
            <a:r>
              <a:rPr lang="en-US" sz="3200" dirty="0"/>
              <a:t>; /* </a:t>
            </a:r>
            <a:r>
              <a:rPr lang="el-GR" sz="3200" dirty="0"/>
              <a:t>αριθμός σε </a:t>
            </a:r>
            <a:r>
              <a:rPr lang="en-US" sz="3200" dirty="0"/>
              <a:t>bytes </a:t>
            </a:r>
            <a:r>
              <a:rPr lang="el-GR" sz="3200" dirty="0"/>
              <a:t>που δείχνει ο δείκτης αρχείου */</a:t>
            </a:r>
          </a:p>
          <a:p>
            <a:endParaRPr lang="el-GR" sz="3200" dirty="0"/>
          </a:p>
          <a:p>
            <a:r>
              <a:rPr lang="el-GR" sz="3200" dirty="0"/>
              <a:t> </a:t>
            </a:r>
            <a:r>
              <a:rPr lang="en-US" sz="3200" dirty="0"/>
              <a:t>N = m / </a:t>
            </a:r>
            <a:r>
              <a:rPr lang="en-US" sz="3200" dirty="0" err="1"/>
              <a:t>sizeof</a:t>
            </a:r>
            <a:r>
              <a:rPr lang="en-US" sz="3200" dirty="0"/>
              <a:t>(</a:t>
            </a:r>
            <a:r>
              <a:rPr lang="en-US" sz="3200" dirty="0" err="1"/>
              <a:t>struct</a:t>
            </a:r>
            <a:r>
              <a:rPr lang="en-US" sz="3200" dirty="0"/>
              <a:t> </a:t>
            </a:r>
            <a:r>
              <a:rPr lang="en-US" sz="3200" dirty="0" err="1"/>
              <a:t>Pelatis</a:t>
            </a:r>
            <a:r>
              <a:rPr lang="en-US" sz="3200" dirty="0"/>
              <a:t>); /* </a:t>
            </a:r>
            <a:r>
              <a:rPr lang="el-GR" sz="3200" dirty="0"/>
              <a:t>Πλήθος εγγραφών */</a:t>
            </a:r>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a:t>
            </a:r>
            <a:r>
              <a:rPr lang="en-GB" sz="1400" dirty="0"/>
              <a:t>  I </a:t>
            </a:r>
            <a:r>
              <a:rPr lang="el-GR" sz="1400" dirty="0"/>
              <a:t>(</a:t>
            </a:r>
            <a:r>
              <a:rPr lang="en-GB" sz="1400" dirty="0"/>
              <a:t>Binary Files)</a:t>
            </a:r>
            <a:endParaRPr lang="el-GR"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5496"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Επέκταση Αρχείου</a:t>
            </a:r>
          </a:p>
        </p:txBody>
      </p:sp>
      <p:sp>
        <p:nvSpPr>
          <p:cNvPr id="10" name="Ορθογώνιο 9" descr=" P ίσο με f open Pelates τελεία dat, r b συν, /* άνοιγμα αρχείου για διάβασμα αλλά και γράψιμο σε αυτό */,&#10;&#10; f seek, P, 0 , SEEK_END, /* μετάβαση στο τέλος του αρχείου */,&#10;&#10; εισαγωγή εγγραφής r, &#10;&#10; f write, &amp; r, size of struct Pelatis, 1 P, /*  η εγγραφή r θα γραφεί στο τέλος του αρχείου */.&#10;"/>
          <p:cNvSpPr/>
          <p:nvPr>
            <p:custDataLst>
              <p:tags r:id="rId2"/>
            </p:custDataLst>
          </p:nvPr>
        </p:nvSpPr>
        <p:spPr>
          <a:xfrm>
            <a:off x="467544" y="1343665"/>
            <a:ext cx="8280920" cy="4401205"/>
          </a:xfrm>
          <a:prstGeom prst="rect">
            <a:avLst/>
          </a:prstGeom>
        </p:spPr>
        <p:txBody>
          <a:bodyPr wrap="square">
            <a:spAutoFit/>
          </a:bodyPr>
          <a:lstStyle/>
          <a:p>
            <a:r>
              <a:rPr lang="el-GR" sz="2800" dirty="0"/>
              <a:t> </a:t>
            </a:r>
            <a:r>
              <a:rPr lang="en-US" sz="2800" dirty="0"/>
              <a:t>P = </a:t>
            </a:r>
            <a:r>
              <a:rPr lang="en-US" sz="2800" dirty="0" err="1"/>
              <a:t>fopen</a:t>
            </a:r>
            <a:r>
              <a:rPr lang="en-US" sz="2800" dirty="0"/>
              <a:t>(“Pelates.dat”, “</a:t>
            </a:r>
            <a:r>
              <a:rPr lang="en-US" sz="2800" dirty="0" err="1"/>
              <a:t>rb</a:t>
            </a:r>
            <a:r>
              <a:rPr lang="en-US" sz="2800" dirty="0"/>
              <a:t>+”); /*</a:t>
            </a:r>
            <a:r>
              <a:rPr lang="el-GR" sz="2800" dirty="0"/>
              <a:t> άνοιγμα αρχείου για διάβασμα αλλά και γράψιμο σε αυτό */</a:t>
            </a:r>
          </a:p>
          <a:p>
            <a:endParaRPr lang="el-GR" sz="2800" dirty="0"/>
          </a:p>
          <a:p>
            <a:r>
              <a:rPr lang="el-GR" sz="2800" dirty="0"/>
              <a:t> </a:t>
            </a:r>
            <a:r>
              <a:rPr lang="en-US" sz="2800" b="1" dirty="0" err="1">
                <a:solidFill>
                  <a:srgbClr val="000099"/>
                </a:solidFill>
              </a:rPr>
              <a:t>fseek</a:t>
            </a:r>
            <a:r>
              <a:rPr lang="en-US" sz="2800" b="1" dirty="0">
                <a:solidFill>
                  <a:srgbClr val="000099"/>
                </a:solidFill>
              </a:rPr>
              <a:t>(P, 0 , SEEK_END); </a:t>
            </a:r>
            <a:r>
              <a:rPr lang="el-GR" sz="2800" b="1" dirty="0">
                <a:solidFill>
                  <a:srgbClr val="000099"/>
                </a:solidFill>
              </a:rPr>
              <a:t>/* μετάβαση στο τέλος του αρχείου */</a:t>
            </a:r>
          </a:p>
          <a:p>
            <a:endParaRPr lang="el-GR" sz="2800" dirty="0"/>
          </a:p>
          <a:p>
            <a:r>
              <a:rPr lang="el-GR" sz="2800" dirty="0"/>
              <a:t> εισαγωγή εγγραφής </a:t>
            </a:r>
            <a:r>
              <a:rPr lang="en-US" sz="2800" dirty="0"/>
              <a:t>r </a:t>
            </a:r>
            <a:endParaRPr lang="el-GR" sz="2800" dirty="0"/>
          </a:p>
          <a:p>
            <a:endParaRPr lang="en-US" sz="2800" dirty="0"/>
          </a:p>
          <a:p>
            <a:r>
              <a:rPr lang="en-US" sz="2800" dirty="0"/>
              <a:t> </a:t>
            </a:r>
            <a:r>
              <a:rPr lang="en-US" sz="2800" b="1" dirty="0" err="1">
                <a:solidFill>
                  <a:srgbClr val="7030A0"/>
                </a:solidFill>
              </a:rPr>
              <a:t>fwrite</a:t>
            </a:r>
            <a:r>
              <a:rPr lang="en-US" sz="2800" b="1" dirty="0">
                <a:solidFill>
                  <a:srgbClr val="7030A0"/>
                </a:solidFill>
              </a:rPr>
              <a:t>(&amp;r, </a:t>
            </a:r>
            <a:r>
              <a:rPr lang="en-US" sz="2800" b="1" dirty="0" err="1">
                <a:solidFill>
                  <a:srgbClr val="7030A0"/>
                </a:solidFill>
              </a:rPr>
              <a:t>sizeof</a:t>
            </a:r>
            <a:r>
              <a:rPr lang="en-US" sz="2800" b="1" dirty="0">
                <a:solidFill>
                  <a:srgbClr val="7030A0"/>
                </a:solidFill>
              </a:rPr>
              <a:t>(</a:t>
            </a:r>
            <a:r>
              <a:rPr lang="en-US" sz="2800" b="1" dirty="0" err="1">
                <a:solidFill>
                  <a:srgbClr val="7030A0"/>
                </a:solidFill>
              </a:rPr>
              <a:t>struct</a:t>
            </a:r>
            <a:r>
              <a:rPr lang="en-US" sz="2800" b="1" dirty="0">
                <a:solidFill>
                  <a:srgbClr val="7030A0"/>
                </a:solidFill>
              </a:rPr>
              <a:t> </a:t>
            </a:r>
            <a:r>
              <a:rPr lang="en-US" sz="2800" b="1" dirty="0" err="1">
                <a:solidFill>
                  <a:srgbClr val="7030A0"/>
                </a:solidFill>
              </a:rPr>
              <a:t>Pelatis</a:t>
            </a:r>
            <a:r>
              <a:rPr lang="en-US" sz="2800" b="1" dirty="0">
                <a:solidFill>
                  <a:srgbClr val="7030A0"/>
                </a:solidFill>
              </a:rPr>
              <a:t>), 1 P); /* </a:t>
            </a:r>
            <a:r>
              <a:rPr lang="el-GR" sz="2800" b="1" dirty="0">
                <a:solidFill>
                  <a:srgbClr val="7030A0"/>
                </a:solidFill>
              </a:rPr>
              <a:t> η εγγραφή </a:t>
            </a:r>
            <a:r>
              <a:rPr lang="en-US" sz="2800" b="1" dirty="0">
                <a:solidFill>
                  <a:srgbClr val="7030A0"/>
                </a:solidFill>
              </a:rPr>
              <a:t>r </a:t>
            </a:r>
            <a:r>
              <a:rPr lang="el-GR" sz="2800" b="1" dirty="0">
                <a:solidFill>
                  <a:srgbClr val="7030A0"/>
                </a:solidFill>
              </a:rPr>
              <a:t>θα γραφεί στο τέλος του αρχείου */</a:t>
            </a:r>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a:t>
            </a:r>
            <a:r>
              <a:rPr lang="en-GB" sz="1400" dirty="0"/>
              <a:t>  I </a:t>
            </a:r>
            <a:r>
              <a:rPr lang="el-GR" sz="1400" dirty="0"/>
              <a:t>(</a:t>
            </a:r>
            <a:r>
              <a:rPr lang="en-GB" sz="1400" dirty="0"/>
              <a:t>Binary Files)</a:t>
            </a:r>
            <a:endParaRPr lang="el-GR"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19</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5496"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Δημιουργία ή Επέκταση</a:t>
            </a:r>
          </a:p>
        </p:txBody>
      </p:sp>
      <p:sp>
        <p:nvSpPr>
          <p:cNvPr id="8" name="Rectangle 4" descr="   while  ! f eof, fp 1, άγκιστρο&#10; c = f get c, fp 1&#10; f put c, c, fp 2&#10; counter++&#10;    άγκιστρο&#10;   print f, \ n \ n Αντιγράφηκαν %d bytes... \ n \ n κόμμα, counter&#10;   f close, fp 1&#10;   f close, fp 2&#10;   return 0&#10;άγκιστρο&#10;"/>
          <p:cNvSpPr txBox="1">
            <a:spLocks noChangeArrowheads="1"/>
          </p:cNvSpPr>
          <p:nvPr>
            <p:custDataLst>
              <p:tags r:id="rId2"/>
            </p:custDataLst>
          </p:nvPr>
        </p:nvSpPr>
        <p:spPr>
          <a:xfrm>
            <a:off x="467545" y="1495449"/>
            <a:ext cx="8280920" cy="1141463"/>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800" dirty="0"/>
              <a:t>Εάν το αρχείο δεν υπάρχει τότε </a:t>
            </a:r>
            <a:r>
              <a:rPr lang="el-GR" sz="2800" b="1" dirty="0">
                <a:solidFill>
                  <a:srgbClr val="000099"/>
                </a:solidFill>
              </a:rPr>
              <a:t>ΔΗΜΙΟΥΡΓΙΑ</a:t>
            </a:r>
            <a:r>
              <a:rPr lang="el-GR" sz="2800" dirty="0"/>
              <a:t> αλλιώς </a:t>
            </a:r>
            <a:r>
              <a:rPr lang="el-GR" sz="2800" b="1" dirty="0">
                <a:solidFill>
                  <a:srgbClr val="7030A0"/>
                </a:solidFill>
              </a:rPr>
              <a:t>ΕΠΕΚΤΑΣΗ</a:t>
            </a:r>
          </a:p>
        </p:txBody>
      </p:sp>
      <p:sp>
        <p:nvSpPr>
          <p:cNvPr id="6" name="TextBox 5" descr=" P ίσο με f open, Pelates τελεία dat, r b συν, /* Άνοιγμα για επέκταση */,&#10;&#10; if  ! P,&#10; P ίσο με f open, Pelates τελεία dat, w b, /* Το αρχείο δεν υπάρχει επομένως άνοιγμα για δημιουργία */,&#10;&#10; else, /*  το αρχείο υπάρχει, επομένως προετοιμασία για επέκταση */,&#10; f seek P, 0, SEEK κάτω παύλα END.&#10;&#10;"/>
          <p:cNvSpPr txBox="1">
            <a:spLocks noChangeArrowheads="1"/>
          </p:cNvSpPr>
          <p:nvPr/>
        </p:nvSpPr>
        <p:spPr bwMode="auto">
          <a:xfrm>
            <a:off x="467545" y="2564904"/>
            <a:ext cx="828092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2400" dirty="0"/>
              <a:t> </a:t>
            </a:r>
            <a:r>
              <a:rPr lang="en-US" sz="2400" dirty="0"/>
              <a:t>P = </a:t>
            </a:r>
            <a:r>
              <a:rPr lang="en-US" sz="2400" dirty="0" err="1"/>
              <a:t>fopen</a:t>
            </a:r>
            <a:r>
              <a:rPr lang="en-US" sz="2400" dirty="0"/>
              <a:t>(“Pelates.dat”, “</a:t>
            </a:r>
            <a:r>
              <a:rPr lang="en-US" sz="2400" dirty="0" err="1"/>
              <a:t>rb</a:t>
            </a:r>
            <a:r>
              <a:rPr lang="en-US" sz="2400" dirty="0"/>
              <a:t>+”); </a:t>
            </a:r>
            <a:r>
              <a:rPr lang="el-GR" sz="2400" dirty="0"/>
              <a:t>/* Άνοιγμα για επέκταση */</a:t>
            </a:r>
          </a:p>
          <a:p>
            <a:endParaRPr lang="el-GR" sz="2400" dirty="0"/>
          </a:p>
          <a:p>
            <a:r>
              <a:rPr lang="el-GR" sz="2400" b="1" dirty="0">
                <a:solidFill>
                  <a:srgbClr val="000099"/>
                </a:solidFill>
              </a:rPr>
              <a:t> </a:t>
            </a:r>
            <a:r>
              <a:rPr lang="en-US" sz="2400" b="1" dirty="0">
                <a:solidFill>
                  <a:srgbClr val="000099"/>
                </a:solidFill>
              </a:rPr>
              <a:t>if ( ! P)</a:t>
            </a:r>
          </a:p>
          <a:p>
            <a:r>
              <a:rPr lang="en-US" sz="2400" b="1" dirty="0">
                <a:solidFill>
                  <a:srgbClr val="000099"/>
                </a:solidFill>
              </a:rPr>
              <a:t>	P = </a:t>
            </a:r>
            <a:r>
              <a:rPr lang="en-US" sz="2400" b="1" dirty="0" err="1">
                <a:solidFill>
                  <a:srgbClr val="000099"/>
                </a:solidFill>
              </a:rPr>
              <a:t>fopen</a:t>
            </a:r>
            <a:r>
              <a:rPr lang="en-US" sz="2400" b="1" dirty="0">
                <a:solidFill>
                  <a:srgbClr val="000099"/>
                </a:solidFill>
              </a:rPr>
              <a:t>(“Pelates.dat”, “</a:t>
            </a:r>
            <a:r>
              <a:rPr lang="en-US" sz="2400" b="1" dirty="0" err="1">
                <a:solidFill>
                  <a:srgbClr val="000099"/>
                </a:solidFill>
              </a:rPr>
              <a:t>wb</a:t>
            </a:r>
            <a:r>
              <a:rPr lang="en-US" sz="2400" b="1" dirty="0">
                <a:solidFill>
                  <a:srgbClr val="000099"/>
                </a:solidFill>
              </a:rPr>
              <a:t>”);</a:t>
            </a:r>
            <a:r>
              <a:rPr lang="en-US" sz="2400" dirty="0"/>
              <a:t> </a:t>
            </a:r>
            <a:r>
              <a:rPr lang="el-GR" sz="2400" dirty="0"/>
              <a:t>/* Το αρχείο δεν υπάρχει επομένως άνοιγμα για</a:t>
            </a:r>
            <a:r>
              <a:rPr lang="en-US" sz="2400" dirty="0"/>
              <a:t> </a:t>
            </a:r>
            <a:r>
              <a:rPr lang="el-GR" sz="2400" dirty="0"/>
              <a:t>δημιουργία */</a:t>
            </a:r>
            <a:endParaRPr lang="en-US" sz="2400" dirty="0"/>
          </a:p>
          <a:p>
            <a:endParaRPr lang="el-GR" sz="2400" dirty="0"/>
          </a:p>
          <a:p>
            <a:r>
              <a:rPr lang="el-GR" sz="2400" b="1" dirty="0">
                <a:solidFill>
                  <a:srgbClr val="FF3300"/>
                </a:solidFill>
              </a:rPr>
              <a:t> </a:t>
            </a:r>
            <a:r>
              <a:rPr lang="en-US" sz="2400" b="1" dirty="0">
                <a:solidFill>
                  <a:srgbClr val="7030A0"/>
                </a:solidFill>
              </a:rPr>
              <a:t>else</a:t>
            </a:r>
            <a:r>
              <a:rPr lang="en-US" sz="2400" dirty="0"/>
              <a:t>   /* </a:t>
            </a:r>
            <a:r>
              <a:rPr lang="el-GR" sz="2400" dirty="0"/>
              <a:t> το αρχείο υπάρχει, επομένως προετοιμασία για επέκταση */</a:t>
            </a:r>
          </a:p>
          <a:p>
            <a:r>
              <a:rPr lang="el-GR" sz="2400" dirty="0"/>
              <a:t>	</a:t>
            </a:r>
            <a:r>
              <a:rPr lang="en-US" sz="2400" b="1" dirty="0" err="1">
                <a:solidFill>
                  <a:srgbClr val="7030A0"/>
                </a:solidFill>
              </a:rPr>
              <a:t>fseek</a:t>
            </a:r>
            <a:r>
              <a:rPr lang="en-US" sz="2400" b="1" dirty="0">
                <a:solidFill>
                  <a:srgbClr val="7030A0"/>
                </a:solidFill>
              </a:rPr>
              <a:t>(P, 0, SEEK_END);</a:t>
            </a:r>
            <a:endParaRPr lang="el-GR" sz="2400" b="1" dirty="0">
              <a:solidFill>
                <a:srgbClr val="7030A0"/>
              </a:solidFill>
            </a:endParaRPr>
          </a:p>
          <a:p>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a:t>
            </a:r>
            <a:r>
              <a:rPr lang="en-GB" sz="1400" dirty="0"/>
              <a:t>  I </a:t>
            </a:r>
            <a:r>
              <a:rPr lang="el-GR" sz="1400" dirty="0"/>
              <a:t>(</a:t>
            </a:r>
            <a:r>
              <a:rPr lang="en-GB" sz="1400" dirty="0"/>
              <a:t>Binary Files)</a:t>
            </a:r>
            <a:endParaRPr lang="el-GR"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5496" y="106610"/>
            <a:ext cx="9108504" cy="1018134"/>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pPr>
              <a:buSzPct val="45000"/>
              <a:tabLst>
                <a:tab pos="723900" algn="l"/>
                <a:tab pos="1447800" algn="l"/>
                <a:tab pos="2171700" algn="l"/>
                <a:tab pos="2895600" algn="l"/>
                <a:tab pos="3619500" algn="l"/>
                <a:tab pos="4343400" algn="l"/>
                <a:tab pos="5065713" algn="l"/>
                <a:tab pos="5791200" algn="l"/>
                <a:tab pos="6515100" algn="l"/>
                <a:tab pos="7235825" algn="l"/>
              </a:tabLst>
            </a:pPr>
            <a:r>
              <a:rPr lang="el-GR" dirty="0" smtClean="0"/>
              <a:t>Αναζήτηση Εγγραφής (σειριακά)</a:t>
            </a:r>
            <a:endParaRPr lang="el-GR" dirty="0"/>
          </a:p>
        </p:txBody>
      </p:sp>
      <p:sp>
        <p:nvSpPr>
          <p:cNvPr id="6" name="TextBox 4"/>
          <p:cNvSpPr txBox="1">
            <a:spLocks noChangeArrowheads="1"/>
          </p:cNvSpPr>
          <p:nvPr/>
        </p:nvSpPr>
        <p:spPr bwMode="auto">
          <a:xfrm>
            <a:off x="467544" y="1556792"/>
            <a:ext cx="208823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2800" dirty="0" smtClean="0"/>
              <a:t>Έστω </a:t>
            </a:r>
            <a:r>
              <a:rPr lang="en-US" sz="2800" dirty="0" err="1" smtClean="0"/>
              <a:t>epitheto</a:t>
            </a:r>
            <a:r>
              <a:rPr lang="el-GR" sz="2800" dirty="0" smtClean="0"/>
              <a:t> είναι το επίθετο του πελάτη που αναζητούμε:</a:t>
            </a:r>
            <a:endParaRPr lang="el-GR" sz="2800" dirty="0"/>
          </a:p>
        </p:txBody>
      </p:sp>
      <p:sp>
        <p:nvSpPr>
          <p:cNvPr id="8" name="TextBox 5" descr=" flag = 0, &#10;while  ! f eof P, &amp; &amp; flag ίσο ίσο 0, άγκιστρο,&#10; f read, &amp; r, size of struct Pelatis, 1, P,&#10; if  strcmp epitheto, r τελεία epi ίσο ίσο 0, άγκιστρο,&#10;            ΒΡΕΘΗΚΕ!!!!!,&#10;   flag ίσο με 1,&#10; άγκιστρο,&#10; άγκιστρο.&#10; if flag == 0, άγκιστρο,&#10; ΔΕΝ ΒΡΕΘΗΚΕ!!!,&#10;άγκιστρο.&#10;"/>
          <p:cNvSpPr txBox="1">
            <a:spLocks noChangeArrowheads="1"/>
          </p:cNvSpPr>
          <p:nvPr>
            <p:custDataLst>
              <p:tags r:id="rId2"/>
            </p:custDataLst>
          </p:nvPr>
        </p:nvSpPr>
        <p:spPr bwMode="auto">
          <a:xfrm>
            <a:off x="2988246" y="1844824"/>
            <a:ext cx="568821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dirty="0"/>
              <a:t> flag = 0;</a:t>
            </a:r>
            <a:r>
              <a:rPr lang="el-GR" sz="2400" dirty="0"/>
              <a:t> </a:t>
            </a:r>
            <a:endParaRPr lang="en-US" sz="2400" dirty="0"/>
          </a:p>
          <a:p>
            <a:r>
              <a:rPr lang="en-US" sz="2400" dirty="0"/>
              <a:t>while ( ! </a:t>
            </a:r>
            <a:r>
              <a:rPr lang="en-US" sz="2400" dirty="0" err="1"/>
              <a:t>feof</a:t>
            </a:r>
            <a:r>
              <a:rPr lang="en-US" sz="2400" dirty="0"/>
              <a:t>(P) &amp;&amp; flag==0) {</a:t>
            </a:r>
          </a:p>
          <a:p>
            <a:r>
              <a:rPr lang="en-US" sz="2400" dirty="0"/>
              <a:t>	</a:t>
            </a:r>
            <a:r>
              <a:rPr lang="en-US" sz="2400" b="1" dirty="0" err="1"/>
              <a:t>fread</a:t>
            </a:r>
            <a:r>
              <a:rPr lang="en-US" sz="2400" b="1" dirty="0"/>
              <a:t>(&amp;r, </a:t>
            </a:r>
            <a:r>
              <a:rPr lang="en-US" sz="2400" b="1" dirty="0" err="1"/>
              <a:t>sizeof</a:t>
            </a:r>
            <a:r>
              <a:rPr lang="en-US" sz="2400" b="1" dirty="0"/>
              <a:t>(</a:t>
            </a:r>
            <a:r>
              <a:rPr lang="en-US" sz="2400" b="1" dirty="0" err="1"/>
              <a:t>struct</a:t>
            </a:r>
            <a:r>
              <a:rPr lang="en-US" sz="2400" b="1" dirty="0"/>
              <a:t> </a:t>
            </a:r>
            <a:r>
              <a:rPr lang="en-US" sz="2400" b="1" dirty="0" err="1"/>
              <a:t>Pelatis</a:t>
            </a:r>
            <a:r>
              <a:rPr lang="en-US" sz="2400" b="1" dirty="0"/>
              <a:t>), 1, P);</a:t>
            </a:r>
          </a:p>
          <a:p>
            <a:r>
              <a:rPr lang="en-US" sz="2400" b="1" dirty="0"/>
              <a:t>	</a:t>
            </a:r>
            <a:r>
              <a:rPr lang="en-US" sz="2400" b="1" dirty="0">
                <a:solidFill>
                  <a:srgbClr val="7030A0"/>
                </a:solidFill>
              </a:rPr>
              <a:t>if ( </a:t>
            </a:r>
            <a:r>
              <a:rPr lang="en-US" sz="2400" b="1" dirty="0" err="1">
                <a:solidFill>
                  <a:srgbClr val="7030A0"/>
                </a:solidFill>
              </a:rPr>
              <a:t>strcmp</a:t>
            </a:r>
            <a:r>
              <a:rPr lang="en-US" sz="2400" b="1" dirty="0">
                <a:solidFill>
                  <a:srgbClr val="7030A0"/>
                </a:solidFill>
              </a:rPr>
              <a:t>(</a:t>
            </a:r>
            <a:r>
              <a:rPr lang="en-US" sz="2400" b="1" dirty="0" err="1">
                <a:solidFill>
                  <a:srgbClr val="7030A0"/>
                </a:solidFill>
              </a:rPr>
              <a:t>epitheto</a:t>
            </a:r>
            <a:r>
              <a:rPr lang="en-US" sz="2400" b="1" dirty="0">
                <a:solidFill>
                  <a:srgbClr val="7030A0"/>
                </a:solidFill>
              </a:rPr>
              <a:t>, </a:t>
            </a:r>
            <a:r>
              <a:rPr lang="en-US" sz="2400" b="1" dirty="0" err="1">
                <a:solidFill>
                  <a:srgbClr val="7030A0"/>
                </a:solidFill>
              </a:rPr>
              <a:t>r.epi</a:t>
            </a:r>
            <a:r>
              <a:rPr lang="en-US" sz="2400" b="1" dirty="0">
                <a:solidFill>
                  <a:srgbClr val="7030A0"/>
                </a:solidFill>
              </a:rPr>
              <a:t>) == 0) {</a:t>
            </a:r>
          </a:p>
          <a:p>
            <a:r>
              <a:rPr lang="en-US" sz="2400" b="1" dirty="0">
                <a:solidFill>
                  <a:srgbClr val="7030A0"/>
                </a:solidFill>
              </a:rPr>
              <a:t>        </a:t>
            </a:r>
            <a:r>
              <a:rPr lang="el-GR" sz="2400" b="1" dirty="0">
                <a:solidFill>
                  <a:srgbClr val="7030A0"/>
                </a:solidFill>
              </a:rPr>
              <a:t>	</a:t>
            </a:r>
            <a:r>
              <a:rPr lang="en-US" sz="2400" b="1" dirty="0">
                <a:solidFill>
                  <a:srgbClr val="7030A0"/>
                </a:solidFill>
              </a:rPr>
              <a:t>  </a:t>
            </a:r>
            <a:r>
              <a:rPr lang="el-GR" sz="2400" b="1" dirty="0">
                <a:solidFill>
                  <a:srgbClr val="7030A0"/>
                </a:solidFill>
              </a:rPr>
              <a:t>	ΒΡΕΘΗΚΕ!!!!!</a:t>
            </a:r>
          </a:p>
          <a:p>
            <a:r>
              <a:rPr lang="el-GR" sz="2400" b="1" dirty="0">
                <a:solidFill>
                  <a:srgbClr val="7030A0"/>
                </a:solidFill>
              </a:rPr>
              <a:t>			</a:t>
            </a:r>
            <a:r>
              <a:rPr lang="en-US" sz="2400" b="1" dirty="0">
                <a:solidFill>
                  <a:srgbClr val="7030A0"/>
                </a:solidFill>
              </a:rPr>
              <a:t>flag = 1;</a:t>
            </a:r>
            <a:endParaRPr lang="el-GR" sz="2400" b="1" dirty="0">
              <a:solidFill>
                <a:srgbClr val="7030A0"/>
              </a:solidFill>
            </a:endParaRPr>
          </a:p>
          <a:p>
            <a:r>
              <a:rPr lang="el-GR" sz="2400" b="1" dirty="0"/>
              <a:t>	}</a:t>
            </a:r>
          </a:p>
          <a:p>
            <a:r>
              <a:rPr lang="el-GR" sz="2400" dirty="0"/>
              <a:t> }</a:t>
            </a:r>
            <a:endParaRPr lang="en-US" sz="2400" dirty="0"/>
          </a:p>
          <a:p>
            <a:r>
              <a:rPr lang="en-US" sz="2400" dirty="0"/>
              <a:t> if (flag == 0) {</a:t>
            </a:r>
          </a:p>
          <a:p>
            <a:r>
              <a:rPr lang="en-US" sz="2400" dirty="0"/>
              <a:t>	</a:t>
            </a:r>
            <a:r>
              <a:rPr lang="el-GR" sz="2400" dirty="0"/>
              <a:t>ΔΕΝ ΒΡΕΘΗΚΕ!!!</a:t>
            </a:r>
          </a:p>
          <a:p>
            <a:r>
              <a:rPr lang="el-GR" sz="2400" dirty="0"/>
              <a:t>}</a:t>
            </a: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a:t>
            </a:r>
            <a:r>
              <a:rPr lang="en-GB" sz="1400" dirty="0"/>
              <a:t>  I </a:t>
            </a:r>
            <a:r>
              <a:rPr lang="el-GR" sz="1400" dirty="0"/>
              <a:t>(</a:t>
            </a:r>
            <a:r>
              <a:rPr lang="en-GB" sz="1400" dirty="0"/>
              <a:t>Binary Files)</a:t>
            </a:r>
            <a:endParaRPr lang="el-GR"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5496" y="-135731"/>
            <a:ext cx="9072563" cy="1260475"/>
          </a:xfrm>
        </p:spPr>
        <p:txBody>
          <a:bodyPr>
            <a:normAutofit/>
          </a:bodyPr>
          <a:lstStyle/>
          <a:p>
            <a:r>
              <a:rPr lang="el-GR" dirty="0" smtClean="0"/>
              <a:t>Διόρθωση </a:t>
            </a:r>
            <a:r>
              <a:rPr lang="el-GR" dirty="0"/>
              <a:t>Εγγραφής</a:t>
            </a:r>
            <a:endParaRPr lang="en-US" dirty="0"/>
          </a:p>
        </p:txBody>
      </p:sp>
      <p:sp>
        <p:nvSpPr>
          <p:cNvPr id="6" name="TextBox 4"/>
          <p:cNvSpPr txBox="1">
            <a:spLocks noChangeArrowheads="1"/>
          </p:cNvSpPr>
          <p:nvPr/>
        </p:nvSpPr>
        <p:spPr bwMode="auto">
          <a:xfrm>
            <a:off x="467544" y="1268760"/>
            <a:ext cx="820891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2800" dirty="0"/>
              <a:t>Έστω ότι η εγγραφή βρέθηκε (με την προηγούμενη διαδικασία της αναζήτησης) και έχει εισαχθεί η διορθωμένη εγγραφή από τον χρήστη.</a:t>
            </a:r>
          </a:p>
        </p:txBody>
      </p:sp>
      <p:sp>
        <p:nvSpPr>
          <p:cNvPr id="9" name="TextBox 5" descr=" f seek, P, μείον size of struct Pelatis, SEEK κάτω παύλα CUR, /* Μεταφορά του δείκτη αρχείου στην προς διόρθωση εγγραφή γιατί με την τελευταία fread έχει προωθηθεί στην επόμενη */, &#10;&#10; f write, &amp; r, size of struct Pelatis, 1, P, /* γράψιμο της διορθωμένης εγγραφής στην σωστή θέση */.&#10;"/>
          <p:cNvSpPr txBox="1">
            <a:spLocks noChangeArrowheads="1"/>
          </p:cNvSpPr>
          <p:nvPr/>
        </p:nvSpPr>
        <p:spPr bwMode="auto">
          <a:xfrm>
            <a:off x="467545" y="3068539"/>
            <a:ext cx="820891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dirty="0"/>
              <a:t> </a:t>
            </a:r>
            <a:r>
              <a:rPr lang="en-US" sz="2400" b="1" dirty="0" err="1" smtClean="0">
                <a:solidFill>
                  <a:srgbClr val="7030A0"/>
                </a:solidFill>
              </a:rPr>
              <a:t>fseek</a:t>
            </a:r>
            <a:r>
              <a:rPr lang="el-GR" sz="2400" b="1" dirty="0" smtClean="0">
                <a:solidFill>
                  <a:srgbClr val="7030A0"/>
                </a:solidFill>
              </a:rPr>
              <a:t>(</a:t>
            </a:r>
            <a:r>
              <a:rPr lang="en-US" sz="2400" b="1" dirty="0" smtClean="0">
                <a:solidFill>
                  <a:srgbClr val="7030A0"/>
                </a:solidFill>
              </a:rPr>
              <a:t>P, -</a:t>
            </a:r>
            <a:r>
              <a:rPr lang="en-US" sz="2400" b="1" dirty="0" err="1" smtClean="0">
                <a:solidFill>
                  <a:srgbClr val="7030A0"/>
                </a:solidFill>
              </a:rPr>
              <a:t>sizeof</a:t>
            </a:r>
            <a:r>
              <a:rPr lang="el-GR" sz="2400" b="1" dirty="0" smtClean="0">
                <a:solidFill>
                  <a:srgbClr val="7030A0"/>
                </a:solidFill>
              </a:rPr>
              <a:t>(</a:t>
            </a:r>
            <a:r>
              <a:rPr lang="en-US" sz="2400" b="1" dirty="0" err="1" smtClean="0">
                <a:solidFill>
                  <a:srgbClr val="7030A0"/>
                </a:solidFill>
              </a:rPr>
              <a:t>struct</a:t>
            </a:r>
            <a:r>
              <a:rPr lang="en-US" sz="2400" b="1" dirty="0" smtClean="0">
                <a:solidFill>
                  <a:srgbClr val="7030A0"/>
                </a:solidFill>
              </a:rPr>
              <a:t> </a:t>
            </a:r>
            <a:r>
              <a:rPr lang="en-US" sz="2400" b="1" dirty="0" err="1" smtClean="0">
                <a:solidFill>
                  <a:srgbClr val="7030A0"/>
                </a:solidFill>
              </a:rPr>
              <a:t>Pelatis</a:t>
            </a:r>
            <a:r>
              <a:rPr lang="el-GR" sz="2400" b="1" dirty="0" smtClean="0">
                <a:solidFill>
                  <a:srgbClr val="7030A0"/>
                </a:solidFill>
              </a:rPr>
              <a:t>), </a:t>
            </a:r>
            <a:r>
              <a:rPr lang="en-US" sz="2400" b="1" dirty="0" smtClean="0">
                <a:solidFill>
                  <a:srgbClr val="7030A0"/>
                </a:solidFill>
              </a:rPr>
              <a:t>SEEK</a:t>
            </a:r>
            <a:r>
              <a:rPr lang="el-GR" sz="2400" b="1" dirty="0" smtClean="0">
                <a:solidFill>
                  <a:srgbClr val="7030A0"/>
                </a:solidFill>
              </a:rPr>
              <a:t>_</a:t>
            </a:r>
            <a:r>
              <a:rPr lang="en-US" sz="2400" b="1" dirty="0" smtClean="0">
                <a:solidFill>
                  <a:srgbClr val="7030A0"/>
                </a:solidFill>
              </a:rPr>
              <a:t>CUR</a:t>
            </a:r>
            <a:r>
              <a:rPr lang="el-GR" sz="2400" b="1" dirty="0" smtClean="0">
                <a:solidFill>
                  <a:srgbClr val="7030A0"/>
                </a:solidFill>
              </a:rPr>
              <a:t>);</a:t>
            </a:r>
            <a:r>
              <a:rPr lang="en-US" sz="2400" b="1" dirty="0" smtClean="0">
                <a:solidFill>
                  <a:srgbClr val="7030A0"/>
                </a:solidFill>
              </a:rPr>
              <a:t> </a:t>
            </a:r>
            <a:r>
              <a:rPr lang="el-GR" sz="2400" b="1" dirty="0" smtClean="0"/>
              <a:t>/* Μεταφορά του δείκτη αρχείου στην προς διόρθωση εγγραφή γιατί με την τελευταία </a:t>
            </a:r>
            <a:r>
              <a:rPr lang="en-US" sz="2400" b="1" dirty="0" err="1" smtClean="0"/>
              <a:t>fread</a:t>
            </a:r>
            <a:r>
              <a:rPr lang="en-US" sz="2400" b="1" dirty="0" smtClean="0"/>
              <a:t> </a:t>
            </a:r>
            <a:r>
              <a:rPr lang="el-GR" sz="2400" b="1" dirty="0" smtClean="0"/>
              <a:t>έχει προωθηθεί στην επόμενη */ </a:t>
            </a:r>
          </a:p>
          <a:p>
            <a:endParaRPr lang="en-US" sz="2400" b="1" dirty="0">
              <a:solidFill>
                <a:srgbClr val="000099"/>
              </a:solidFill>
            </a:endParaRPr>
          </a:p>
          <a:p>
            <a:r>
              <a:rPr lang="en-US" sz="2400" b="1" dirty="0">
                <a:solidFill>
                  <a:srgbClr val="000099"/>
                </a:solidFill>
              </a:rPr>
              <a:t> </a:t>
            </a:r>
            <a:r>
              <a:rPr lang="en-US" sz="2400" b="1" dirty="0" err="1" smtClean="0">
                <a:solidFill>
                  <a:srgbClr val="000099"/>
                </a:solidFill>
              </a:rPr>
              <a:t>fwrite</a:t>
            </a:r>
            <a:r>
              <a:rPr lang="el-GR" sz="2400" b="1" dirty="0" smtClean="0">
                <a:solidFill>
                  <a:srgbClr val="000099"/>
                </a:solidFill>
              </a:rPr>
              <a:t>(</a:t>
            </a:r>
            <a:r>
              <a:rPr lang="en-US" sz="2400" b="1" dirty="0" smtClean="0">
                <a:solidFill>
                  <a:srgbClr val="000099"/>
                </a:solidFill>
              </a:rPr>
              <a:t>&amp;r, </a:t>
            </a:r>
            <a:r>
              <a:rPr lang="en-US" sz="2400" b="1" dirty="0" err="1" smtClean="0">
                <a:solidFill>
                  <a:srgbClr val="000099"/>
                </a:solidFill>
              </a:rPr>
              <a:t>sizeof</a:t>
            </a:r>
            <a:r>
              <a:rPr lang="el-GR" sz="2400" b="1" dirty="0" smtClean="0">
                <a:solidFill>
                  <a:srgbClr val="000099"/>
                </a:solidFill>
              </a:rPr>
              <a:t>(</a:t>
            </a:r>
            <a:r>
              <a:rPr lang="en-US" sz="2400" b="1" dirty="0" err="1" smtClean="0">
                <a:solidFill>
                  <a:srgbClr val="000099"/>
                </a:solidFill>
              </a:rPr>
              <a:t>struct</a:t>
            </a:r>
            <a:r>
              <a:rPr lang="en-US" sz="2400" b="1" dirty="0" smtClean="0">
                <a:solidFill>
                  <a:srgbClr val="000099"/>
                </a:solidFill>
              </a:rPr>
              <a:t> </a:t>
            </a:r>
            <a:r>
              <a:rPr lang="en-US" sz="2400" b="1" dirty="0" err="1" smtClean="0">
                <a:solidFill>
                  <a:srgbClr val="000099"/>
                </a:solidFill>
              </a:rPr>
              <a:t>Pelatis</a:t>
            </a:r>
            <a:r>
              <a:rPr lang="el-GR" sz="2400" b="1" dirty="0" smtClean="0">
                <a:solidFill>
                  <a:srgbClr val="000099"/>
                </a:solidFill>
              </a:rPr>
              <a:t>,</a:t>
            </a:r>
            <a:r>
              <a:rPr lang="en-US" sz="2400" b="1" dirty="0" smtClean="0">
                <a:solidFill>
                  <a:srgbClr val="000099"/>
                </a:solidFill>
              </a:rPr>
              <a:t> </a:t>
            </a:r>
            <a:r>
              <a:rPr lang="el-GR" sz="2400" b="1" dirty="0" smtClean="0">
                <a:solidFill>
                  <a:srgbClr val="000099"/>
                </a:solidFill>
              </a:rPr>
              <a:t>1, </a:t>
            </a:r>
            <a:r>
              <a:rPr lang="en-US" sz="2400" b="1" dirty="0" smtClean="0">
                <a:solidFill>
                  <a:srgbClr val="000099"/>
                </a:solidFill>
              </a:rPr>
              <a:t>P</a:t>
            </a:r>
            <a:r>
              <a:rPr lang="el-GR" sz="2400" b="1" dirty="0" smtClean="0">
                <a:solidFill>
                  <a:srgbClr val="000099"/>
                </a:solidFill>
              </a:rPr>
              <a:t>); </a:t>
            </a:r>
            <a:r>
              <a:rPr lang="el-GR" sz="2400" b="1" dirty="0" smtClean="0"/>
              <a:t>/* γράψιμο της διορθωμένης εγγραφής στην σωστή θέση */</a:t>
            </a:r>
            <a:endParaRPr lang="el-GR" sz="2400" b="1"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a:t>
            </a:r>
            <a:r>
              <a:rPr lang="en-GB" sz="1400" dirty="0"/>
              <a:t>  I </a:t>
            </a:r>
            <a:r>
              <a:rPr lang="el-GR" sz="1400" dirty="0"/>
              <a:t>(</a:t>
            </a:r>
            <a:r>
              <a:rPr lang="en-GB" sz="1400" dirty="0"/>
              <a:t>Binary Files)</a:t>
            </a:r>
            <a:endParaRPr lang="el-GR"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8285"/>
            <a:ext cx="9072563" cy="1260475"/>
          </a:xfrm>
        </p:spPr>
        <p:txBody>
          <a:bodyPr>
            <a:noAutofit/>
          </a:bodyPr>
          <a:lstStyle/>
          <a:p>
            <a:r>
              <a:rPr lang="el-GR" dirty="0"/>
              <a:t>Συνήθεις Διαδικασίες Αρχείου</a:t>
            </a:r>
          </a:p>
        </p:txBody>
      </p:sp>
      <p:sp>
        <p:nvSpPr>
          <p:cNvPr id="6" name="Rectangle 6"/>
          <p:cNvSpPr txBox="1">
            <a:spLocks noChangeArrowheads="1"/>
          </p:cNvSpPr>
          <p:nvPr>
            <p:custDataLst>
              <p:tags r:id="rId2"/>
            </p:custDataLst>
          </p:nvPr>
        </p:nvSpPr>
        <p:spPr>
          <a:xfrm>
            <a:off x="467545" y="1412776"/>
            <a:ext cx="8280920" cy="388843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Times New Roman" pitchFamily="18" charset="0"/>
              <a:buAutoNum type="arabicPeriod"/>
            </a:pPr>
            <a:r>
              <a:rPr lang="el-GR" sz="2800" b="1" dirty="0"/>
              <a:t>Δημιουργία / Επέκταση,</a:t>
            </a:r>
          </a:p>
          <a:p>
            <a:pPr>
              <a:buFont typeface="Times New Roman" pitchFamily="18" charset="0"/>
              <a:buAutoNum type="arabicPeriod"/>
            </a:pPr>
            <a:r>
              <a:rPr lang="el-GR" sz="2800" b="1" dirty="0"/>
              <a:t>Προβολή,</a:t>
            </a:r>
          </a:p>
          <a:p>
            <a:pPr>
              <a:buFont typeface="Times New Roman" pitchFamily="18" charset="0"/>
              <a:buAutoNum type="arabicPeriod"/>
            </a:pPr>
            <a:r>
              <a:rPr lang="el-GR" sz="2800" b="1" dirty="0"/>
              <a:t>Αναζητήσεις,</a:t>
            </a:r>
          </a:p>
          <a:p>
            <a:pPr>
              <a:buFont typeface="Times New Roman" pitchFamily="18" charset="0"/>
              <a:buAutoNum type="arabicPeriod"/>
            </a:pPr>
            <a:r>
              <a:rPr lang="el-GR" sz="2800" dirty="0"/>
              <a:t>Διόρθωση,</a:t>
            </a:r>
          </a:p>
          <a:p>
            <a:pPr>
              <a:buFont typeface="Times New Roman" pitchFamily="18" charset="0"/>
              <a:buAutoNum type="arabicPeriod"/>
            </a:pPr>
            <a:r>
              <a:rPr lang="el-GR" sz="2800" dirty="0"/>
              <a:t>Διαγραφή,</a:t>
            </a:r>
          </a:p>
          <a:p>
            <a:pPr>
              <a:buFont typeface="Times New Roman" pitchFamily="18" charset="0"/>
              <a:buAutoNum type="arabicPeriod"/>
            </a:pPr>
            <a:r>
              <a:rPr lang="el-GR" sz="2800" dirty="0"/>
              <a:t>Ταξινόμηση.</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a:t>
            </a:r>
            <a:r>
              <a:rPr lang="en-GB" sz="1400" dirty="0"/>
              <a:t>  I </a:t>
            </a:r>
            <a:r>
              <a:rPr lang="el-GR" sz="1400" dirty="0"/>
              <a:t>(</a:t>
            </a:r>
            <a:r>
              <a:rPr lang="en-GB" sz="1400" dirty="0"/>
              <a:t>Binary Files)</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23</a:t>
            </a:fld>
            <a:endParaRPr lang="el-GR" dirty="0"/>
          </a:p>
        </p:txBody>
      </p:sp>
    </p:spTree>
    <p:custDataLst>
      <p:tags r:id="rId1"/>
    </p:custDataLst>
    <p:extLst>
      <p:ext uri="{BB962C8B-B14F-4D97-AF65-F5344CB8AC3E}">
        <p14:creationId xmlns:p14="http://schemas.microsoft.com/office/powerpoint/2010/main" val="1441422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143000"/>
          </a:xfrm>
        </p:spPr>
        <p:txBody>
          <a:bodyPr>
            <a:normAutofit/>
          </a:bodyPr>
          <a:lstStyle/>
          <a:p>
            <a:r>
              <a:rPr lang="el-GR" dirty="0"/>
              <a:t>Άσκηση</a:t>
            </a:r>
          </a:p>
        </p:txBody>
      </p:sp>
      <p:sp>
        <p:nvSpPr>
          <p:cNvPr id="4" name="Ορθογώνιο 3" descr=" while  ! f eof, fibon, άγκιστρο&#10;        f scan f, fibon,%d %d, &amp;i, &amp;a&#10;        print f, \ n %10d %10d, i, a&#10;    άγκιστρο&#10;    f close, fibon&#10;    return 0&#10;άγκιστρο.&#10;"/>
          <p:cNvSpPr/>
          <p:nvPr>
            <p:custDataLst>
              <p:tags r:id="rId2"/>
            </p:custDataLst>
          </p:nvPr>
        </p:nvSpPr>
        <p:spPr>
          <a:xfrm>
            <a:off x="611262" y="1268760"/>
            <a:ext cx="8137202" cy="954107"/>
          </a:xfrm>
          <a:prstGeom prst="rect">
            <a:avLst/>
          </a:prstGeom>
        </p:spPr>
        <p:txBody>
          <a:bodyPr wrap="square">
            <a:spAutoFit/>
          </a:bodyPr>
          <a:lstStyle/>
          <a:p>
            <a:pPr marL="342900" indent="-342900">
              <a:buFont typeface="Wingdings" pitchFamily="2" charset="2"/>
              <a:buChar char="q"/>
            </a:pPr>
            <a:r>
              <a:rPr lang="el-GR" sz="2800" dirty="0"/>
              <a:t>Δημιουργία ενός πλήρους προγράμματος διαχείρισης πελατολογίου.</a:t>
            </a:r>
          </a:p>
        </p:txBody>
      </p:sp>
      <p:sp>
        <p:nvSpPr>
          <p:cNvPr id="6" name="TextBox 5" descr="struct Pelatis άγκιστρο,&#10;    char Kod 10,&#10;    char Epi 20,&#10;    char Ono 10,&#10;    float Ypo,&#10;άγκιστρο,&#10;FILE * pel, /* Δείκτης Αρχείου */,&#10;struct Pelatis P, /* Καθολική Μεταβλητή */,&#10;char Pelates ίσο Pelatologio τελεία dat, /* Φυσικό όνομα αρχείου */.&#10;&#10;"/>
          <p:cNvSpPr txBox="1">
            <a:spLocks noChangeArrowheads="1"/>
          </p:cNvSpPr>
          <p:nvPr>
            <p:custDataLst>
              <p:tags r:id="rId3"/>
            </p:custDataLst>
          </p:nvPr>
        </p:nvSpPr>
        <p:spPr bwMode="auto">
          <a:xfrm>
            <a:off x="611262" y="2298352"/>
            <a:ext cx="777716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dirty="0" err="1">
                <a:solidFill>
                  <a:srgbClr val="7030A0"/>
                </a:solidFill>
              </a:rPr>
              <a:t>struct</a:t>
            </a:r>
            <a:r>
              <a:rPr lang="en-US" sz="2400" b="1" dirty="0">
                <a:solidFill>
                  <a:srgbClr val="7030A0"/>
                </a:solidFill>
              </a:rPr>
              <a:t> </a:t>
            </a:r>
            <a:r>
              <a:rPr lang="en-US" sz="2400" b="1" dirty="0" err="1">
                <a:solidFill>
                  <a:srgbClr val="7030A0"/>
                </a:solidFill>
              </a:rPr>
              <a:t>Pelatis</a:t>
            </a:r>
            <a:r>
              <a:rPr lang="en-US" sz="2400" b="1" dirty="0">
                <a:solidFill>
                  <a:srgbClr val="7030A0"/>
                </a:solidFill>
              </a:rPr>
              <a:t> {</a:t>
            </a:r>
          </a:p>
          <a:p>
            <a:r>
              <a:rPr lang="en-US" sz="2400" b="1" dirty="0">
                <a:solidFill>
                  <a:srgbClr val="7030A0"/>
                </a:solidFill>
              </a:rPr>
              <a:t>    char </a:t>
            </a:r>
            <a:r>
              <a:rPr lang="en-US" sz="2400" b="1" dirty="0" err="1">
                <a:solidFill>
                  <a:srgbClr val="7030A0"/>
                </a:solidFill>
              </a:rPr>
              <a:t>Kod</a:t>
            </a:r>
            <a:r>
              <a:rPr lang="en-US" sz="2400" b="1" dirty="0">
                <a:solidFill>
                  <a:srgbClr val="7030A0"/>
                </a:solidFill>
              </a:rPr>
              <a:t>[10];</a:t>
            </a:r>
          </a:p>
          <a:p>
            <a:r>
              <a:rPr lang="en-US" sz="2400" b="1" dirty="0">
                <a:solidFill>
                  <a:srgbClr val="7030A0"/>
                </a:solidFill>
              </a:rPr>
              <a:t>    char </a:t>
            </a:r>
            <a:r>
              <a:rPr lang="en-US" sz="2400" b="1" dirty="0" err="1">
                <a:solidFill>
                  <a:srgbClr val="7030A0"/>
                </a:solidFill>
              </a:rPr>
              <a:t>Epi</a:t>
            </a:r>
            <a:r>
              <a:rPr lang="en-US" sz="2400" b="1" dirty="0">
                <a:solidFill>
                  <a:srgbClr val="7030A0"/>
                </a:solidFill>
              </a:rPr>
              <a:t>[20];</a:t>
            </a:r>
          </a:p>
          <a:p>
            <a:r>
              <a:rPr lang="en-US" sz="2400" b="1" dirty="0">
                <a:solidFill>
                  <a:srgbClr val="7030A0"/>
                </a:solidFill>
              </a:rPr>
              <a:t>    char Ono[10];</a:t>
            </a:r>
          </a:p>
          <a:p>
            <a:r>
              <a:rPr lang="en-US" sz="2400" b="1" dirty="0">
                <a:solidFill>
                  <a:srgbClr val="7030A0"/>
                </a:solidFill>
              </a:rPr>
              <a:t>    float </a:t>
            </a:r>
            <a:r>
              <a:rPr lang="en-US" sz="2400" b="1" dirty="0" err="1">
                <a:solidFill>
                  <a:srgbClr val="7030A0"/>
                </a:solidFill>
              </a:rPr>
              <a:t>Ypo</a:t>
            </a:r>
            <a:r>
              <a:rPr lang="en-US" sz="2400" b="1" dirty="0">
                <a:solidFill>
                  <a:srgbClr val="7030A0"/>
                </a:solidFill>
              </a:rPr>
              <a:t>;</a:t>
            </a:r>
          </a:p>
          <a:p>
            <a:r>
              <a:rPr lang="en-US" sz="2400" b="1" dirty="0">
                <a:solidFill>
                  <a:srgbClr val="7030A0"/>
                </a:solidFill>
              </a:rPr>
              <a:t>};</a:t>
            </a:r>
          </a:p>
          <a:p>
            <a:r>
              <a:rPr lang="en-US" sz="2400" b="1" dirty="0"/>
              <a:t>FILE *</a:t>
            </a:r>
            <a:r>
              <a:rPr lang="en-US" sz="2400" b="1" dirty="0" err="1"/>
              <a:t>pel</a:t>
            </a:r>
            <a:r>
              <a:rPr lang="en-US" sz="2400" b="1" dirty="0"/>
              <a:t>; /* </a:t>
            </a:r>
            <a:r>
              <a:rPr lang="el-GR" sz="2400" b="1" dirty="0"/>
              <a:t>Δείκτης Αρχείου */</a:t>
            </a:r>
            <a:endParaRPr lang="en-US" sz="2400" b="1" dirty="0"/>
          </a:p>
          <a:p>
            <a:r>
              <a:rPr lang="en-US" sz="2400" b="1" dirty="0" err="1">
                <a:solidFill>
                  <a:schemeClr val="tx2"/>
                </a:solidFill>
              </a:rPr>
              <a:t>struct</a:t>
            </a:r>
            <a:r>
              <a:rPr lang="en-US" sz="2400" b="1" dirty="0">
                <a:solidFill>
                  <a:schemeClr val="tx2"/>
                </a:solidFill>
              </a:rPr>
              <a:t> </a:t>
            </a:r>
            <a:r>
              <a:rPr lang="en-US" sz="2400" b="1" dirty="0" err="1">
                <a:solidFill>
                  <a:schemeClr val="tx2"/>
                </a:solidFill>
              </a:rPr>
              <a:t>Pelatis</a:t>
            </a:r>
            <a:r>
              <a:rPr lang="en-US" sz="2400" b="1" dirty="0">
                <a:solidFill>
                  <a:schemeClr val="tx2"/>
                </a:solidFill>
              </a:rPr>
              <a:t> P;</a:t>
            </a:r>
            <a:r>
              <a:rPr lang="el-GR" sz="2400" b="1" dirty="0">
                <a:solidFill>
                  <a:schemeClr val="tx2"/>
                </a:solidFill>
              </a:rPr>
              <a:t> /* Καθολική Μεταβλητή */</a:t>
            </a:r>
            <a:endParaRPr lang="en-US" sz="2400" b="1" dirty="0">
              <a:solidFill>
                <a:schemeClr val="tx2"/>
              </a:solidFill>
            </a:endParaRPr>
          </a:p>
          <a:p>
            <a:r>
              <a:rPr lang="en-US" sz="2400" b="1" dirty="0">
                <a:solidFill>
                  <a:schemeClr val="bg2">
                    <a:lumMod val="50000"/>
                  </a:schemeClr>
                </a:solidFill>
              </a:rPr>
              <a:t>char </a:t>
            </a:r>
            <a:r>
              <a:rPr lang="en-US" sz="2400" b="1" dirty="0" err="1">
                <a:solidFill>
                  <a:schemeClr val="bg2">
                    <a:lumMod val="50000"/>
                  </a:schemeClr>
                </a:solidFill>
              </a:rPr>
              <a:t>Pelates</a:t>
            </a:r>
            <a:r>
              <a:rPr lang="en-US" sz="2400" b="1" dirty="0">
                <a:solidFill>
                  <a:schemeClr val="bg2">
                    <a:lumMod val="50000"/>
                  </a:schemeClr>
                </a:solidFill>
              </a:rPr>
              <a:t>[] = "Pelatologio.dat";</a:t>
            </a:r>
            <a:r>
              <a:rPr lang="el-GR" sz="2400" b="1" dirty="0">
                <a:solidFill>
                  <a:schemeClr val="bg2">
                    <a:lumMod val="50000"/>
                  </a:schemeClr>
                </a:solidFill>
              </a:rPr>
              <a:t> /* Φυσικό όνομα αρχείου */</a:t>
            </a:r>
            <a:endParaRPr lang="en-US" sz="2400" b="1" dirty="0">
              <a:solidFill>
                <a:schemeClr val="bg2">
                  <a:lumMod val="50000"/>
                </a:schemeClr>
              </a:solidFill>
            </a:endParaRPr>
          </a:p>
          <a:p>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a:t>
            </a:r>
            <a:r>
              <a:rPr lang="en-GB" sz="1400" dirty="0"/>
              <a:t>  I </a:t>
            </a:r>
            <a:r>
              <a:rPr lang="el-GR" sz="1400" dirty="0"/>
              <a:t>(</a:t>
            </a:r>
            <a:r>
              <a:rPr lang="en-GB" sz="1400" dirty="0"/>
              <a:t>Binary Files)</a:t>
            </a:r>
            <a:endParaRPr lang="el-GR" sz="1400" dirty="0"/>
          </a:p>
        </p:txBody>
      </p:sp>
      <p:sp>
        <p:nvSpPr>
          <p:cNvPr id="3" name="Θέση αριθμού διαφάνειας 2" descr="."/>
          <p:cNvSpPr>
            <a:spLocks noGrp="1"/>
          </p:cNvSpPr>
          <p:nvPr>
            <p:ph type="sldNum" sz="quarter" idx="12"/>
          </p:nvPr>
        </p:nvSpPr>
        <p:spPr/>
        <p:txBody>
          <a:bodyPr/>
          <a:lstStyle/>
          <a:p>
            <a:fld id="{53C4726A-630D-4CB4-B088-BAB00F4188E9}" type="slidenum">
              <a:rPr lang="el-GR" smtClean="0"/>
              <a:t>24</a:t>
            </a:fld>
            <a:endParaRPr lang="el-GR" dirty="0"/>
          </a:p>
        </p:txBody>
      </p:sp>
    </p:spTree>
    <p:custDataLst>
      <p:tags r:id="rId1"/>
    </p:custDataLst>
    <p:extLst>
      <p:ext uri="{BB962C8B-B14F-4D97-AF65-F5344CB8AC3E}">
        <p14:creationId xmlns:p14="http://schemas.microsoft.com/office/powerpoint/2010/main" val="921474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496" y="-171400"/>
            <a:ext cx="9072563" cy="1260475"/>
          </a:xfrm>
        </p:spPr>
        <p:txBody>
          <a:bodyPr>
            <a:noAutofit/>
          </a:bodyPr>
          <a:lstStyle/>
          <a:p>
            <a:r>
              <a:rPr lang="el-GR" dirty="0"/>
              <a:t>Πελατολόγιο</a:t>
            </a:r>
          </a:p>
        </p:txBody>
      </p:sp>
      <p:sp>
        <p:nvSpPr>
          <p:cNvPr id="8" name="Content Placeholder 2" descr="include stdio τελεία h,&#10;include string τελεία h,&#10;include dialeksi κάτω παύλα 2 κάτω παύλα 3 τελεία h,&#10;&#10;int menu void,&#10;&#10;void dim κάτω παύλα epekt void,&#10;void provoli void,&#10;&#10;void anazitisi void,&#10;void anazitisi κάτω παύλα xreoston void.&#10;"/>
          <p:cNvSpPr>
            <a:spLocks noGrp="1"/>
          </p:cNvSpPr>
          <p:nvPr>
            <p:ph idx="4294967295"/>
            <p:custDataLst>
              <p:tags r:id="rId2"/>
            </p:custDataLst>
          </p:nvPr>
        </p:nvSpPr>
        <p:spPr>
          <a:xfrm>
            <a:off x="467545" y="1268760"/>
            <a:ext cx="8208911" cy="4741863"/>
          </a:xfrm>
        </p:spPr>
        <p:txBody>
          <a:bodyPr>
            <a:normAutofit lnSpcReduction="10000"/>
          </a:bodyPr>
          <a:lstStyle/>
          <a:p>
            <a:pPr marL="0" indent="0">
              <a:buNone/>
            </a:pPr>
            <a:r>
              <a:rPr lang="en-US" sz="2800" dirty="0"/>
              <a:t>#include &lt;</a:t>
            </a:r>
            <a:r>
              <a:rPr lang="en-US" sz="2800" dirty="0" err="1"/>
              <a:t>stdio.h</a:t>
            </a:r>
            <a:r>
              <a:rPr lang="en-US" sz="2800" dirty="0"/>
              <a:t>&gt;</a:t>
            </a:r>
          </a:p>
          <a:p>
            <a:pPr marL="0" indent="0">
              <a:buNone/>
            </a:pPr>
            <a:r>
              <a:rPr lang="en-US" sz="2800" dirty="0"/>
              <a:t>#include &lt;</a:t>
            </a:r>
            <a:r>
              <a:rPr lang="en-US" sz="2800" dirty="0" err="1"/>
              <a:t>string.h</a:t>
            </a:r>
            <a:r>
              <a:rPr lang="en-US" sz="2800" dirty="0"/>
              <a:t>&gt;</a:t>
            </a:r>
          </a:p>
          <a:p>
            <a:pPr marL="0" indent="0">
              <a:buNone/>
            </a:pPr>
            <a:r>
              <a:rPr lang="en-US" sz="2800" dirty="0"/>
              <a:t>#include "</a:t>
            </a:r>
            <a:r>
              <a:rPr lang="en-US" sz="2800" dirty="0" smtClean="0"/>
              <a:t>dialeksi_2_3.h«</a:t>
            </a:r>
            <a:endParaRPr lang="el-GR" sz="2800" dirty="0" smtClean="0"/>
          </a:p>
          <a:p>
            <a:pPr marL="0" indent="0">
              <a:buNone/>
            </a:pPr>
            <a:endParaRPr lang="en-US" sz="2800" dirty="0"/>
          </a:p>
          <a:p>
            <a:pPr marL="0" indent="0">
              <a:buNone/>
            </a:pPr>
            <a:r>
              <a:rPr lang="en-US" sz="2800" dirty="0" err="1"/>
              <a:t>int</a:t>
            </a:r>
            <a:r>
              <a:rPr lang="en-US" sz="2800" dirty="0"/>
              <a:t> menu(void</a:t>
            </a:r>
            <a:r>
              <a:rPr lang="en-US" sz="2800" dirty="0" smtClean="0"/>
              <a:t>);</a:t>
            </a:r>
            <a:endParaRPr lang="el-GR" sz="2800" dirty="0" smtClean="0"/>
          </a:p>
          <a:p>
            <a:pPr marL="0" indent="0">
              <a:buNone/>
            </a:pPr>
            <a:endParaRPr lang="en-US" sz="2800" dirty="0"/>
          </a:p>
          <a:p>
            <a:pPr marL="0" indent="0">
              <a:buNone/>
            </a:pPr>
            <a:r>
              <a:rPr lang="en-US" sz="2800" dirty="0"/>
              <a:t>void </a:t>
            </a:r>
            <a:r>
              <a:rPr lang="en-US" sz="2800" dirty="0" err="1"/>
              <a:t>dim_epekt</a:t>
            </a:r>
            <a:r>
              <a:rPr lang="en-US" sz="2800" dirty="0"/>
              <a:t>(void);</a:t>
            </a:r>
          </a:p>
          <a:p>
            <a:pPr marL="0" indent="0">
              <a:buNone/>
            </a:pPr>
            <a:r>
              <a:rPr lang="en-US" sz="2800" dirty="0"/>
              <a:t>void </a:t>
            </a:r>
            <a:r>
              <a:rPr lang="en-US" sz="2800" dirty="0" err="1"/>
              <a:t>provoli</a:t>
            </a:r>
            <a:r>
              <a:rPr lang="en-US" sz="2800" dirty="0"/>
              <a:t>(void);</a:t>
            </a:r>
          </a:p>
          <a:p>
            <a:pPr marL="0" indent="0">
              <a:buNone/>
            </a:pPr>
            <a:r>
              <a:rPr lang="en-US" sz="2800" dirty="0"/>
              <a:t>void </a:t>
            </a:r>
            <a:r>
              <a:rPr lang="en-US" sz="2800" dirty="0" err="1"/>
              <a:t>anazitisi</a:t>
            </a:r>
            <a:r>
              <a:rPr lang="en-US" sz="2800" dirty="0"/>
              <a:t>(void);</a:t>
            </a:r>
          </a:p>
          <a:p>
            <a:pPr marL="0" indent="0">
              <a:buNone/>
            </a:pPr>
            <a:r>
              <a:rPr lang="en-US" sz="2800" dirty="0"/>
              <a:t>void </a:t>
            </a:r>
            <a:r>
              <a:rPr lang="en-US" sz="2800" dirty="0" err="1"/>
              <a:t>anazitisi_xreoston</a:t>
            </a:r>
            <a:r>
              <a:rPr lang="en-US" sz="2800" dirty="0"/>
              <a:t>(void</a:t>
            </a:r>
            <a:r>
              <a:rPr lang="en-US" sz="2800" dirty="0" smtClean="0"/>
              <a:t>);</a:t>
            </a:r>
            <a:endParaRPr lang="en-US" sz="28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a:t>
            </a:r>
            <a:r>
              <a:rPr lang="en-GB" sz="1400" dirty="0"/>
              <a:t>  I </a:t>
            </a:r>
            <a:r>
              <a:rPr lang="el-GR" sz="1400" dirty="0"/>
              <a:t>(</a:t>
            </a:r>
            <a:r>
              <a:rPr lang="en-GB" sz="1400" dirty="0"/>
              <a:t>Binary Files)</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25</a:t>
            </a:fld>
            <a:endParaRPr lang="el-GR" dirty="0"/>
          </a:p>
        </p:txBody>
      </p:sp>
    </p:spTree>
    <p:custDataLst>
      <p:tags r:id="rId1"/>
    </p:custDataLst>
    <p:extLst>
      <p:ext uri="{BB962C8B-B14F-4D97-AF65-F5344CB8AC3E}">
        <p14:creationId xmlns:p14="http://schemas.microsoft.com/office/powerpoint/2010/main" val="2092168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35941" y="-171400"/>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dirty="0" smtClean="0"/>
              <a:t>Main</a:t>
            </a:r>
            <a:r>
              <a:rPr lang="el-GR" dirty="0" smtClean="0"/>
              <a:t>() (1 από 2)</a:t>
            </a:r>
            <a:endParaRPr lang="el-GR" dirty="0"/>
          </a:p>
        </p:txBody>
      </p:sp>
      <p:sp>
        <p:nvSpPr>
          <p:cNvPr id="6" name="Rectangle 4" descr="int main,&#10;άγκιστρο,&#10;    int epilogi, counter,&#10;    do άγκιστρο,&#10;        epilogi ίσο με menu(),&#10;        switch epilogi άγκιστρο,&#10;            case 1 άνω κάτω τελεία, dim κάτω παύλα epekt(), break.&#10;            case 2 άνω κάτω τελεία provoli(), break.&#10;            case 3 άνω κάτω τελεία anazitisi(), break.&#10;            case 4 άνω κάτω τελεία anazitisi κάτω παύλα xreoston(), break.&#10;        άγκιστρο.&#10;"/>
          <p:cNvSpPr txBox="1">
            <a:spLocks noChangeArrowheads="1"/>
          </p:cNvSpPr>
          <p:nvPr>
            <p:custDataLst>
              <p:tags r:id="rId3"/>
            </p:custDataLst>
          </p:nvPr>
        </p:nvSpPr>
        <p:spPr>
          <a:xfrm>
            <a:off x="467545" y="764704"/>
            <a:ext cx="8208912" cy="561662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err="1"/>
              <a:t>int</a:t>
            </a:r>
            <a:r>
              <a:rPr lang="en-US" sz="2400" dirty="0"/>
              <a:t> main()</a:t>
            </a:r>
          </a:p>
          <a:p>
            <a:pPr marL="0" indent="0">
              <a:buNone/>
            </a:pPr>
            <a:r>
              <a:rPr lang="en-US" sz="2400" dirty="0"/>
              <a:t>{</a:t>
            </a:r>
          </a:p>
          <a:p>
            <a:pPr marL="0" indent="0">
              <a:buNone/>
            </a:pPr>
            <a:r>
              <a:rPr lang="en-US" sz="2400" dirty="0"/>
              <a:t>    </a:t>
            </a:r>
            <a:r>
              <a:rPr lang="en-US" sz="2400" dirty="0" err="1"/>
              <a:t>int</a:t>
            </a:r>
            <a:r>
              <a:rPr lang="en-US" sz="2400" dirty="0"/>
              <a:t> </a:t>
            </a:r>
            <a:r>
              <a:rPr lang="en-US" sz="2400" dirty="0" err="1"/>
              <a:t>epilogi</a:t>
            </a:r>
            <a:r>
              <a:rPr lang="en-US" sz="2400" dirty="0"/>
              <a:t>, counter;</a:t>
            </a:r>
          </a:p>
          <a:p>
            <a:pPr marL="0" indent="0">
              <a:buNone/>
            </a:pPr>
            <a:r>
              <a:rPr lang="en-US" sz="2400" dirty="0"/>
              <a:t>    </a:t>
            </a:r>
            <a:r>
              <a:rPr lang="en-US" sz="2400" b="1" dirty="0">
                <a:solidFill>
                  <a:srgbClr val="7030A0"/>
                </a:solidFill>
              </a:rPr>
              <a:t>do {</a:t>
            </a:r>
          </a:p>
          <a:p>
            <a:pPr marL="0" indent="0">
              <a:buNone/>
            </a:pPr>
            <a:r>
              <a:rPr lang="en-US" sz="2400" b="1" dirty="0">
                <a:solidFill>
                  <a:srgbClr val="7030A0"/>
                </a:solidFill>
              </a:rPr>
              <a:t>        </a:t>
            </a:r>
            <a:r>
              <a:rPr lang="en-US" sz="2400" b="1" dirty="0" err="1">
                <a:solidFill>
                  <a:srgbClr val="7030A0"/>
                </a:solidFill>
              </a:rPr>
              <a:t>epilogi</a:t>
            </a:r>
            <a:r>
              <a:rPr lang="en-US" sz="2400" b="1" dirty="0">
                <a:solidFill>
                  <a:srgbClr val="7030A0"/>
                </a:solidFill>
              </a:rPr>
              <a:t> = menu();</a:t>
            </a:r>
          </a:p>
          <a:p>
            <a:pPr marL="0" indent="0">
              <a:buNone/>
            </a:pPr>
            <a:r>
              <a:rPr lang="en-US" sz="2400" b="1" dirty="0">
                <a:solidFill>
                  <a:srgbClr val="7030A0"/>
                </a:solidFill>
              </a:rPr>
              <a:t>        switch (</a:t>
            </a:r>
            <a:r>
              <a:rPr lang="en-US" sz="2400" b="1" dirty="0" err="1">
                <a:solidFill>
                  <a:srgbClr val="7030A0"/>
                </a:solidFill>
              </a:rPr>
              <a:t>epilogi</a:t>
            </a:r>
            <a:r>
              <a:rPr lang="en-US" sz="2400" b="1" dirty="0">
                <a:solidFill>
                  <a:srgbClr val="7030A0"/>
                </a:solidFill>
              </a:rPr>
              <a:t>) {</a:t>
            </a:r>
          </a:p>
          <a:p>
            <a:pPr marL="0" indent="0">
              <a:buNone/>
            </a:pPr>
            <a:r>
              <a:rPr lang="en-US" sz="2400" b="1" dirty="0">
                <a:solidFill>
                  <a:srgbClr val="7030A0"/>
                </a:solidFill>
              </a:rPr>
              <a:t>            case 1: </a:t>
            </a:r>
            <a:r>
              <a:rPr lang="en-US" sz="2400" b="1" dirty="0" err="1">
                <a:solidFill>
                  <a:srgbClr val="7030A0"/>
                </a:solidFill>
              </a:rPr>
              <a:t>dim_epekt</a:t>
            </a:r>
            <a:r>
              <a:rPr lang="en-US" sz="2400" b="1" dirty="0">
                <a:solidFill>
                  <a:srgbClr val="7030A0"/>
                </a:solidFill>
              </a:rPr>
              <a:t>(); break;</a:t>
            </a:r>
          </a:p>
          <a:p>
            <a:pPr marL="0" indent="0">
              <a:buNone/>
            </a:pPr>
            <a:r>
              <a:rPr lang="en-US" sz="2400" b="1" dirty="0">
                <a:solidFill>
                  <a:srgbClr val="7030A0"/>
                </a:solidFill>
              </a:rPr>
              <a:t>            case 2: </a:t>
            </a:r>
            <a:r>
              <a:rPr lang="en-US" sz="2400" b="1" dirty="0" err="1">
                <a:solidFill>
                  <a:srgbClr val="7030A0"/>
                </a:solidFill>
              </a:rPr>
              <a:t>provoli</a:t>
            </a:r>
            <a:r>
              <a:rPr lang="en-US" sz="2400" b="1" dirty="0">
                <a:solidFill>
                  <a:srgbClr val="7030A0"/>
                </a:solidFill>
              </a:rPr>
              <a:t>(); break;</a:t>
            </a:r>
          </a:p>
          <a:p>
            <a:pPr marL="0" indent="0">
              <a:buNone/>
            </a:pPr>
            <a:r>
              <a:rPr lang="en-US" sz="2400" b="1" dirty="0">
                <a:solidFill>
                  <a:srgbClr val="7030A0"/>
                </a:solidFill>
              </a:rPr>
              <a:t>            case 3: </a:t>
            </a:r>
            <a:r>
              <a:rPr lang="en-US" sz="2400" b="1" dirty="0" err="1">
                <a:solidFill>
                  <a:srgbClr val="7030A0"/>
                </a:solidFill>
              </a:rPr>
              <a:t>anazitisi</a:t>
            </a:r>
            <a:r>
              <a:rPr lang="en-US" sz="2400" b="1" dirty="0">
                <a:solidFill>
                  <a:srgbClr val="7030A0"/>
                </a:solidFill>
              </a:rPr>
              <a:t>(); break;</a:t>
            </a:r>
          </a:p>
          <a:p>
            <a:pPr marL="0" indent="0">
              <a:buNone/>
            </a:pPr>
            <a:r>
              <a:rPr lang="en-US" sz="2400" b="1" dirty="0">
                <a:solidFill>
                  <a:srgbClr val="7030A0"/>
                </a:solidFill>
              </a:rPr>
              <a:t>            case 4: </a:t>
            </a:r>
            <a:r>
              <a:rPr lang="en-US" sz="2400" b="1" dirty="0" err="1">
                <a:solidFill>
                  <a:srgbClr val="7030A0"/>
                </a:solidFill>
              </a:rPr>
              <a:t>anazitisi_xreoston</a:t>
            </a:r>
            <a:r>
              <a:rPr lang="en-US" sz="2400" b="1" dirty="0">
                <a:solidFill>
                  <a:srgbClr val="7030A0"/>
                </a:solidFill>
              </a:rPr>
              <a:t>(); break;</a:t>
            </a:r>
          </a:p>
          <a:p>
            <a:pPr marL="0" indent="0">
              <a:buNone/>
            </a:pPr>
            <a:r>
              <a:rPr lang="en-US" sz="2400" b="1" dirty="0">
                <a:solidFill>
                  <a:srgbClr val="7030A0"/>
                </a:solidFill>
              </a:rPr>
              <a:t>        </a:t>
            </a:r>
            <a:r>
              <a:rPr lang="en-US" sz="2400" b="1" dirty="0" smtClean="0">
                <a:solidFill>
                  <a:srgbClr val="7030A0"/>
                </a:solidFill>
              </a:rPr>
              <a:t>}</a:t>
            </a:r>
            <a:endParaRPr lang="en-US" sz="2400" b="1" dirty="0">
              <a:solidFill>
                <a:srgbClr val="7030A0"/>
              </a:solidFill>
            </a:endParaRP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a:t>
            </a:r>
            <a:r>
              <a:rPr lang="en-GB" sz="1400" dirty="0"/>
              <a:t>  I </a:t>
            </a:r>
            <a:r>
              <a:rPr lang="el-GR" sz="1400" dirty="0"/>
              <a:t>(</a:t>
            </a:r>
            <a:r>
              <a:rPr lang="en-GB" sz="1400" dirty="0"/>
              <a:t>Binary Files)</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26</a:t>
            </a:fld>
            <a:endParaRPr lang="el-GR" dirty="0"/>
          </a:p>
        </p:txBody>
      </p:sp>
    </p:spTree>
    <p:custDataLst>
      <p:tags r:id="rId1"/>
    </p:custDataLst>
    <p:extLst>
      <p:ext uri="{BB962C8B-B14F-4D97-AF65-F5344CB8AC3E}">
        <p14:creationId xmlns:p14="http://schemas.microsoft.com/office/powerpoint/2010/main" val="4039187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p:txBody>
          <a:bodyPr/>
          <a:lstStyle/>
          <a:p>
            <a:r>
              <a:rPr lang="en-US" dirty="0" smtClean="0"/>
              <a:t>Main</a:t>
            </a:r>
            <a:r>
              <a:rPr lang="el-GR" dirty="0" smtClean="0"/>
              <a:t>() (2 από 2)</a:t>
            </a:r>
            <a:endParaRPr lang="el-GR" dirty="0"/>
          </a:p>
        </p:txBody>
      </p:sp>
      <p:sp>
        <p:nvSpPr>
          <p:cNvPr id="3" name="Θέση περιεχομένου 2" descr=" άγκιστρο, while, epilogi μεγαλύτερο ή ίσο1, &amp; &amp; epilogi μικρότερο ή ίσο 4,&#10;    print f, \ n \ n \ t \ t ΤΕΛΟΣ ΠΡΟΓΡΑΜΜΑΤΟΣ! \ n \ n,&#10;    return 0,&#10;άγκιστρο.&#10;"/>
          <p:cNvSpPr>
            <a:spLocks noGrp="1"/>
          </p:cNvSpPr>
          <p:nvPr>
            <p:ph idx="1"/>
            <p:custDataLst>
              <p:tags r:id="rId3"/>
            </p:custDataLst>
          </p:nvPr>
        </p:nvSpPr>
        <p:spPr>
          <a:xfrm>
            <a:off x="457200" y="1639341"/>
            <a:ext cx="8229600" cy="4525963"/>
          </a:xfrm>
        </p:spPr>
        <p:txBody>
          <a:bodyPr>
            <a:normAutofit/>
          </a:bodyPr>
          <a:lstStyle/>
          <a:p>
            <a:pPr marL="0" indent="0">
              <a:buNone/>
            </a:pPr>
            <a:r>
              <a:rPr lang="en-US" sz="2400" b="1" dirty="0">
                <a:solidFill>
                  <a:srgbClr val="7030A0"/>
                </a:solidFill>
              </a:rPr>
              <a:t> } while ( </a:t>
            </a:r>
            <a:r>
              <a:rPr lang="en-US" sz="2400" b="1" dirty="0" err="1">
                <a:solidFill>
                  <a:srgbClr val="7030A0"/>
                </a:solidFill>
              </a:rPr>
              <a:t>epilogi</a:t>
            </a:r>
            <a:r>
              <a:rPr lang="en-US" sz="2400" b="1" dirty="0">
                <a:solidFill>
                  <a:srgbClr val="7030A0"/>
                </a:solidFill>
              </a:rPr>
              <a:t>&gt;=1 &amp;&amp; </a:t>
            </a:r>
            <a:r>
              <a:rPr lang="en-US" sz="2400" b="1" dirty="0" err="1">
                <a:solidFill>
                  <a:srgbClr val="7030A0"/>
                </a:solidFill>
              </a:rPr>
              <a:t>epilogi</a:t>
            </a:r>
            <a:r>
              <a:rPr lang="en-US" sz="2400" b="1" dirty="0">
                <a:solidFill>
                  <a:srgbClr val="7030A0"/>
                </a:solidFill>
              </a:rPr>
              <a:t>&lt;=4);</a:t>
            </a:r>
          </a:p>
          <a:p>
            <a:pPr marL="0" indent="0">
              <a:buNone/>
            </a:pPr>
            <a:r>
              <a:rPr lang="en-US" sz="2400" dirty="0"/>
              <a:t>    </a:t>
            </a:r>
            <a:r>
              <a:rPr lang="en-US" sz="2400" dirty="0" err="1"/>
              <a:t>printf</a:t>
            </a:r>
            <a:r>
              <a:rPr lang="en-US" sz="2400" dirty="0"/>
              <a:t>("\n\n\t\t </a:t>
            </a:r>
            <a:r>
              <a:rPr lang="el-GR" sz="2400" dirty="0"/>
              <a:t>ΤΕΛΟΣ ΠΡΟΓΡΑΜΜΑΤΟΣ! \</a:t>
            </a:r>
            <a:r>
              <a:rPr lang="en-US" sz="2400" dirty="0"/>
              <a:t>n\n");</a:t>
            </a:r>
          </a:p>
          <a:p>
            <a:pPr marL="0" indent="0">
              <a:buNone/>
            </a:pPr>
            <a:r>
              <a:rPr lang="en-US" sz="2400" dirty="0"/>
              <a:t>    return 0;</a:t>
            </a:r>
          </a:p>
          <a:p>
            <a:pPr marL="0" indent="0">
              <a:buNone/>
            </a:pPr>
            <a:r>
              <a:rPr lang="en-US" sz="2400" dirty="0"/>
              <a:t>}</a:t>
            </a: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a:t>
            </a:r>
            <a:r>
              <a:rPr lang="en-GB" sz="1400" dirty="0"/>
              <a:t>  I </a:t>
            </a:r>
            <a:r>
              <a:rPr lang="el-GR" sz="1400" dirty="0"/>
              <a:t>(</a:t>
            </a:r>
            <a:r>
              <a:rPr lang="en-GB" sz="1400" dirty="0"/>
              <a:t>Binary Files)</a:t>
            </a:r>
            <a:endParaRPr lang="el-GR" sz="1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27</a:t>
            </a:fld>
            <a:endParaRPr lang="el-GR" dirty="0"/>
          </a:p>
        </p:txBody>
      </p:sp>
    </p:spTree>
    <p:custDataLst>
      <p:tags r:id="rId1"/>
    </p:custDataLst>
    <p:extLst>
      <p:ext uri="{BB962C8B-B14F-4D97-AF65-F5344CB8AC3E}">
        <p14:creationId xmlns:p14="http://schemas.microsoft.com/office/powerpoint/2010/main" val="764704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35496" y="-222846"/>
            <a:ext cx="9072563" cy="1260475"/>
          </a:xfrm>
        </p:spPr>
        <p:txBody>
          <a:bodyPr>
            <a:noAutofit/>
          </a:bodyPr>
          <a:lstStyle/>
          <a:p>
            <a:r>
              <a:rPr lang="en-US" dirty="0" err="1" smtClean="0"/>
              <a:t>int</a:t>
            </a:r>
            <a:r>
              <a:rPr lang="en-US" dirty="0" smtClean="0"/>
              <a:t> menu</a:t>
            </a:r>
            <a:r>
              <a:rPr lang="el-GR" dirty="0" smtClean="0"/>
              <a:t>(</a:t>
            </a:r>
            <a:r>
              <a:rPr lang="en-US" dirty="0" smtClean="0"/>
              <a:t>void</a:t>
            </a:r>
            <a:r>
              <a:rPr lang="el-GR" dirty="0" smtClean="0"/>
              <a:t>)</a:t>
            </a:r>
            <a:endParaRPr lang="el-GR" dirty="0"/>
          </a:p>
        </p:txBody>
      </p:sp>
      <p:sp>
        <p:nvSpPr>
          <p:cNvPr id="11" name="TextBox 5" descr="int menu void,&#10;άγκιστρο,&#10;    int e,&#10;    print f, \ n \ n \ n \ n \ n \ n,&#10;    print f, \ n \ t \ t  ΠΙΝΑΚΑΣ ΕΠΙΛΟΓΩΝ, &#10;    print f, \ n \ t \ t ===================,&#10;    print f, \ n \ t 1. Δημιουργία / Επέκταση Πελατολογίου,&#10;    print f, \ n \ t 2. Προβολή Πελατών, &#10;    print f, \ n \ t 3. Αναζήτηση Πελάτη ,&#10;    print f, \ n \ t 4. Προβολή Χρεωστικών Πελατών, &#10;    print f, \ n \ t 0. Τέλος Προγράμματος, &#10;    do άγκιστρο.&#10;        print f, \ n \ n \ t Εισαγωγή Επιλογής 0-4, &#10;        scan f, &amp; d, &amp; e,&#10;    άγκιστρο while e μικρότερο του 0 || e μεγαλύτερο του 4, &#10;    return e.&#10;άγκιστρο.&#10;"/>
          <p:cNvSpPr txBox="1">
            <a:spLocks noChangeArrowheads="1"/>
          </p:cNvSpPr>
          <p:nvPr>
            <p:custDataLst>
              <p:tags r:id="rId3"/>
            </p:custDataLst>
          </p:nvPr>
        </p:nvSpPr>
        <p:spPr bwMode="auto">
          <a:xfrm>
            <a:off x="467544" y="677589"/>
            <a:ext cx="8208912"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200" dirty="0" err="1"/>
              <a:t>int</a:t>
            </a:r>
            <a:r>
              <a:rPr lang="en-US" sz="2200" dirty="0"/>
              <a:t> menu(void)</a:t>
            </a:r>
          </a:p>
          <a:p>
            <a:r>
              <a:rPr lang="en-US" sz="2200" dirty="0"/>
              <a:t>{</a:t>
            </a:r>
          </a:p>
          <a:p>
            <a:r>
              <a:rPr lang="en-US" sz="2200" dirty="0"/>
              <a:t>    </a:t>
            </a:r>
            <a:r>
              <a:rPr lang="en-US" sz="2200" dirty="0" err="1"/>
              <a:t>int</a:t>
            </a:r>
            <a:r>
              <a:rPr lang="en-US" sz="2200" dirty="0"/>
              <a:t> e;</a:t>
            </a:r>
          </a:p>
          <a:p>
            <a:r>
              <a:rPr lang="en-US" sz="2200" dirty="0"/>
              <a:t>    </a:t>
            </a:r>
            <a:r>
              <a:rPr lang="en-US" sz="2200" dirty="0" err="1"/>
              <a:t>printf</a:t>
            </a:r>
            <a:r>
              <a:rPr lang="en-US" sz="2200" dirty="0"/>
              <a:t>("\n\n\n\n\n\n");</a:t>
            </a:r>
          </a:p>
          <a:p>
            <a:r>
              <a:rPr lang="en-US" sz="2200" dirty="0"/>
              <a:t>    </a:t>
            </a:r>
            <a:r>
              <a:rPr lang="en-US" sz="2200" dirty="0" err="1"/>
              <a:t>printf</a:t>
            </a:r>
            <a:r>
              <a:rPr lang="en-US" sz="2200" dirty="0"/>
              <a:t>("\n\t\t  </a:t>
            </a:r>
            <a:r>
              <a:rPr lang="el-GR" sz="2200" dirty="0"/>
              <a:t>ΠΙΝΑΚΑΣ ΕΠΙΛΟΓΩΝ ");</a:t>
            </a:r>
          </a:p>
          <a:p>
            <a:r>
              <a:rPr lang="el-GR" sz="2200" dirty="0"/>
              <a:t>    </a:t>
            </a:r>
            <a:r>
              <a:rPr lang="en-US" sz="2200" dirty="0" err="1"/>
              <a:t>printf</a:t>
            </a:r>
            <a:r>
              <a:rPr lang="en-US" sz="2200" dirty="0"/>
              <a:t>("\n\t\t===================");</a:t>
            </a:r>
          </a:p>
          <a:p>
            <a:r>
              <a:rPr lang="en-US" sz="2200" dirty="0"/>
              <a:t>    </a:t>
            </a:r>
            <a:r>
              <a:rPr lang="en-US" sz="2200" dirty="0" err="1"/>
              <a:t>printf</a:t>
            </a:r>
            <a:r>
              <a:rPr lang="en-US" sz="2200" dirty="0"/>
              <a:t>("\n\t1. </a:t>
            </a:r>
            <a:r>
              <a:rPr lang="el-GR" sz="2200" dirty="0"/>
              <a:t>Δημιουργία / Επέκταση Πελατολογίου");</a:t>
            </a:r>
          </a:p>
          <a:p>
            <a:r>
              <a:rPr lang="el-GR" sz="2200" dirty="0"/>
              <a:t>    </a:t>
            </a:r>
            <a:r>
              <a:rPr lang="en-US" sz="2200" dirty="0" err="1"/>
              <a:t>printf</a:t>
            </a:r>
            <a:r>
              <a:rPr lang="en-US" sz="2200" dirty="0"/>
              <a:t>("\n\t2. </a:t>
            </a:r>
            <a:r>
              <a:rPr lang="el-GR" sz="2200" dirty="0"/>
              <a:t>Προβολή Πελατών ");</a:t>
            </a:r>
          </a:p>
          <a:p>
            <a:r>
              <a:rPr lang="el-GR" sz="2200" dirty="0"/>
              <a:t>    </a:t>
            </a:r>
            <a:r>
              <a:rPr lang="en-US" sz="2200" dirty="0" err="1"/>
              <a:t>printf</a:t>
            </a:r>
            <a:r>
              <a:rPr lang="en-US" sz="2200" dirty="0"/>
              <a:t>("\n\t3. </a:t>
            </a:r>
            <a:r>
              <a:rPr lang="el-GR" sz="2200" dirty="0"/>
              <a:t>Αναζήτηση Πελάτη ");</a:t>
            </a:r>
          </a:p>
          <a:p>
            <a:r>
              <a:rPr lang="el-GR" sz="2200" dirty="0"/>
              <a:t>    </a:t>
            </a:r>
            <a:r>
              <a:rPr lang="en-US" sz="2200" dirty="0" err="1"/>
              <a:t>printf</a:t>
            </a:r>
            <a:r>
              <a:rPr lang="en-US" sz="2200" dirty="0"/>
              <a:t>("\n\t4. </a:t>
            </a:r>
            <a:r>
              <a:rPr lang="el-GR" sz="2200" dirty="0"/>
              <a:t>Προβολή Χρεωστικών Πελατών ");</a:t>
            </a:r>
          </a:p>
          <a:p>
            <a:r>
              <a:rPr lang="el-GR" sz="2200" dirty="0"/>
              <a:t>    </a:t>
            </a:r>
            <a:r>
              <a:rPr lang="en-US" sz="2200" dirty="0" err="1"/>
              <a:t>printf</a:t>
            </a:r>
            <a:r>
              <a:rPr lang="en-US" sz="2200" dirty="0"/>
              <a:t>("\n\t0. </a:t>
            </a:r>
            <a:r>
              <a:rPr lang="el-GR" sz="2200" dirty="0"/>
              <a:t>Τέλος Προγράμματος ");</a:t>
            </a:r>
          </a:p>
          <a:p>
            <a:r>
              <a:rPr lang="el-GR" sz="2200" dirty="0">
                <a:solidFill>
                  <a:srgbClr val="7030A0"/>
                </a:solidFill>
              </a:rPr>
              <a:t>    </a:t>
            </a:r>
            <a:r>
              <a:rPr lang="en-US" sz="2200" b="1" dirty="0">
                <a:solidFill>
                  <a:srgbClr val="7030A0"/>
                </a:solidFill>
              </a:rPr>
              <a:t>do {</a:t>
            </a:r>
          </a:p>
          <a:p>
            <a:r>
              <a:rPr lang="en-US" sz="2200" b="1" dirty="0">
                <a:solidFill>
                  <a:srgbClr val="7030A0"/>
                </a:solidFill>
              </a:rPr>
              <a:t>        </a:t>
            </a:r>
            <a:r>
              <a:rPr lang="en-US" sz="2200" b="1" dirty="0" err="1">
                <a:solidFill>
                  <a:srgbClr val="7030A0"/>
                </a:solidFill>
              </a:rPr>
              <a:t>printf</a:t>
            </a:r>
            <a:r>
              <a:rPr lang="en-US" sz="2200" b="1" dirty="0">
                <a:solidFill>
                  <a:srgbClr val="7030A0"/>
                </a:solidFill>
              </a:rPr>
              <a:t>("\n\n\t</a:t>
            </a:r>
            <a:r>
              <a:rPr lang="el-GR" sz="2200" b="1" dirty="0">
                <a:solidFill>
                  <a:srgbClr val="7030A0"/>
                </a:solidFill>
              </a:rPr>
              <a:t>Εισαγωγή Επιλογής (0-4): ");</a:t>
            </a:r>
          </a:p>
          <a:p>
            <a:r>
              <a:rPr lang="el-GR" sz="2200" b="1" dirty="0">
                <a:solidFill>
                  <a:srgbClr val="7030A0"/>
                </a:solidFill>
              </a:rPr>
              <a:t>        </a:t>
            </a:r>
            <a:r>
              <a:rPr lang="en-US" sz="2200" b="1" dirty="0" err="1">
                <a:solidFill>
                  <a:srgbClr val="7030A0"/>
                </a:solidFill>
              </a:rPr>
              <a:t>scanf</a:t>
            </a:r>
            <a:r>
              <a:rPr lang="en-US" sz="2200" b="1" dirty="0">
                <a:solidFill>
                  <a:srgbClr val="7030A0"/>
                </a:solidFill>
              </a:rPr>
              <a:t>("&amp;d", &amp;e);</a:t>
            </a:r>
          </a:p>
          <a:p>
            <a:r>
              <a:rPr lang="en-US" sz="2200" b="1" dirty="0">
                <a:solidFill>
                  <a:srgbClr val="7030A0"/>
                </a:solidFill>
              </a:rPr>
              <a:t>    } while (e&lt;0 || e&gt;4);</a:t>
            </a:r>
            <a:r>
              <a:rPr lang="en-US" sz="2200" dirty="0">
                <a:solidFill>
                  <a:srgbClr val="7030A0"/>
                </a:solidFill>
              </a:rPr>
              <a:t> </a:t>
            </a:r>
          </a:p>
          <a:p>
            <a:r>
              <a:rPr lang="en-US" sz="2200" dirty="0"/>
              <a:t>    return e;</a:t>
            </a:r>
          </a:p>
          <a:p>
            <a:r>
              <a:rPr lang="en-US" sz="2200" dirty="0"/>
              <a:t>}</a:t>
            </a: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a:t>
            </a:r>
            <a:r>
              <a:rPr lang="en-GB" sz="1400" dirty="0"/>
              <a:t>  I </a:t>
            </a:r>
            <a:r>
              <a:rPr lang="el-GR" sz="1400" dirty="0"/>
              <a:t>(</a:t>
            </a:r>
            <a:r>
              <a:rPr lang="en-GB" sz="1400" dirty="0"/>
              <a:t>Binary Files)</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28</a:t>
            </a:fld>
            <a:endParaRPr lang="el-GR" dirty="0"/>
          </a:p>
        </p:txBody>
      </p:sp>
    </p:spTree>
    <p:custDataLst>
      <p:tags r:id="rId1"/>
    </p:custDataLst>
    <p:extLst>
      <p:ext uri="{BB962C8B-B14F-4D97-AF65-F5344CB8AC3E}">
        <p14:creationId xmlns:p14="http://schemas.microsoft.com/office/powerpoint/2010/main" val="30202697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p:cNvSpPr>
            <a:spLocks noGrp="1" noChangeArrowheads="1"/>
          </p:cNvSpPr>
          <p:nvPr>
            <p:ph type="title"/>
          </p:nvPr>
        </p:nvSpPr>
        <p:spPr>
          <a:xfrm>
            <a:off x="35496" y="-243408"/>
            <a:ext cx="9074150" cy="11715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Δημιουργία / </a:t>
            </a:r>
            <a:r>
              <a:rPr lang="el-GR" dirty="0" smtClean="0"/>
              <a:t>Επέκταση (1 από 2)</a:t>
            </a:r>
            <a:endParaRPr lang="el-GR" dirty="0"/>
          </a:p>
        </p:txBody>
      </p:sp>
      <p:sp>
        <p:nvSpPr>
          <p:cNvPr id="8" name="Θέση περιεχομένου 4" descr="void dim κάτω παύλα epekt void, &#10;άγκιστρο,&#10;    int synexeia,&#10;    pel ίσο με f open, Pelates, r b σύν, &#10;    if pel ίσο ίσο NULL, &#10;        pel ίσο με f open, Pelates, w b, /* Δημιουργία */,&#10;    else,&#10;        f seek pel, 0, SEEK κάτω παύλα END, /* Επέκταση */,&#10;    do  άγκιστρο.&#10;        print f, \ n \ n  Κωδικός πελάτη άνω κάτω τελεία,&#10;  scan f, % s, &amp; P τελεία Kod.&#10;&#10;"/>
          <p:cNvSpPr>
            <a:spLocks noGrp="1"/>
          </p:cNvSpPr>
          <p:nvPr>
            <p:ph idx="1"/>
            <p:custDataLst>
              <p:tags r:id="rId2"/>
            </p:custDataLst>
          </p:nvPr>
        </p:nvSpPr>
        <p:spPr>
          <a:xfrm>
            <a:off x="467544" y="764704"/>
            <a:ext cx="8208912" cy="5544616"/>
          </a:xfrm>
        </p:spPr>
        <p:txBody>
          <a:bodyPr>
            <a:noAutofit/>
          </a:bodyPr>
          <a:lstStyle/>
          <a:p>
            <a:pPr marL="0" indent="0">
              <a:buNone/>
            </a:pPr>
            <a:r>
              <a:rPr lang="en-US" sz="2400" dirty="0"/>
              <a:t>void </a:t>
            </a:r>
            <a:r>
              <a:rPr lang="en-US" sz="2400" dirty="0" err="1"/>
              <a:t>dim_epekt</a:t>
            </a:r>
            <a:r>
              <a:rPr lang="en-US" sz="2400" dirty="0"/>
              <a:t>(void) </a:t>
            </a:r>
          </a:p>
          <a:p>
            <a:pPr marL="0" indent="0">
              <a:buNone/>
            </a:pPr>
            <a:r>
              <a:rPr lang="en-US" sz="2400" dirty="0"/>
              <a:t>{</a:t>
            </a:r>
          </a:p>
          <a:p>
            <a:pPr marL="0" indent="0">
              <a:buNone/>
            </a:pPr>
            <a:r>
              <a:rPr lang="en-US" sz="2400" dirty="0"/>
              <a:t>    </a:t>
            </a:r>
            <a:r>
              <a:rPr lang="en-US" sz="2400" dirty="0" err="1"/>
              <a:t>int</a:t>
            </a:r>
            <a:r>
              <a:rPr lang="en-US" sz="2400" dirty="0"/>
              <a:t> </a:t>
            </a:r>
            <a:r>
              <a:rPr lang="en-US" sz="2400" dirty="0" err="1"/>
              <a:t>synexeia</a:t>
            </a:r>
            <a:r>
              <a:rPr lang="en-US" sz="2400" dirty="0"/>
              <a:t>;</a:t>
            </a:r>
          </a:p>
          <a:p>
            <a:pPr marL="0" indent="0">
              <a:buNone/>
            </a:pPr>
            <a:r>
              <a:rPr lang="en-US" sz="2400" dirty="0"/>
              <a:t>    </a:t>
            </a:r>
            <a:r>
              <a:rPr lang="en-US" sz="2400" dirty="0" err="1"/>
              <a:t>pel</a:t>
            </a:r>
            <a:r>
              <a:rPr lang="en-US" sz="2400" dirty="0"/>
              <a:t> = </a:t>
            </a:r>
            <a:r>
              <a:rPr lang="en-US" sz="2400" dirty="0" err="1"/>
              <a:t>fopen</a:t>
            </a:r>
            <a:r>
              <a:rPr lang="en-US" sz="2400" dirty="0"/>
              <a:t>(</a:t>
            </a:r>
            <a:r>
              <a:rPr lang="en-US" sz="2400" dirty="0" err="1"/>
              <a:t>Pelates</a:t>
            </a:r>
            <a:r>
              <a:rPr lang="en-US" sz="2400" dirty="0"/>
              <a:t>, "</a:t>
            </a:r>
            <a:r>
              <a:rPr lang="en-US" sz="2400" dirty="0" err="1"/>
              <a:t>rb</a:t>
            </a:r>
            <a:r>
              <a:rPr lang="en-US" sz="2400" dirty="0"/>
              <a:t>+");</a:t>
            </a:r>
          </a:p>
          <a:p>
            <a:pPr marL="0" indent="0">
              <a:buNone/>
            </a:pPr>
            <a:r>
              <a:rPr lang="en-US" sz="2400" b="1" dirty="0">
                <a:solidFill>
                  <a:srgbClr val="C00000"/>
                </a:solidFill>
              </a:rPr>
              <a:t>    </a:t>
            </a:r>
            <a:r>
              <a:rPr lang="en-US" sz="2400" b="1" dirty="0">
                <a:solidFill>
                  <a:srgbClr val="7030A0"/>
                </a:solidFill>
              </a:rPr>
              <a:t>if (</a:t>
            </a:r>
            <a:r>
              <a:rPr lang="en-US" sz="2400" b="1" dirty="0" err="1">
                <a:solidFill>
                  <a:srgbClr val="7030A0"/>
                </a:solidFill>
              </a:rPr>
              <a:t>pel</a:t>
            </a:r>
            <a:r>
              <a:rPr lang="en-US" sz="2400" b="1" dirty="0">
                <a:solidFill>
                  <a:srgbClr val="7030A0"/>
                </a:solidFill>
              </a:rPr>
              <a:t> == NULL) </a:t>
            </a:r>
          </a:p>
          <a:p>
            <a:pPr marL="0" indent="0">
              <a:buNone/>
            </a:pPr>
            <a:r>
              <a:rPr lang="en-US" sz="2400" b="1" dirty="0">
                <a:solidFill>
                  <a:srgbClr val="7030A0"/>
                </a:solidFill>
              </a:rPr>
              <a:t>        </a:t>
            </a:r>
            <a:r>
              <a:rPr lang="en-US" sz="2400" b="1" dirty="0" err="1">
                <a:solidFill>
                  <a:srgbClr val="7030A0"/>
                </a:solidFill>
              </a:rPr>
              <a:t>pel</a:t>
            </a:r>
            <a:r>
              <a:rPr lang="en-US" sz="2400" b="1" dirty="0">
                <a:solidFill>
                  <a:srgbClr val="7030A0"/>
                </a:solidFill>
              </a:rPr>
              <a:t> = </a:t>
            </a:r>
            <a:r>
              <a:rPr lang="en-US" sz="2400" b="1" dirty="0" err="1">
                <a:solidFill>
                  <a:srgbClr val="7030A0"/>
                </a:solidFill>
              </a:rPr>
              <a:t>fopen</a:t>
            </a:r>
            <a:r>
              <a:rPr lang="en-US" sz="2400" b="1" dirty="0">
                <a:solidFill>
                  <a:srgbClr val="7030A0"/>
                </a:solidFill>
              </a:rPr>
              <a:t>(</a:t>
            </a:r>
            <a:r>
              <a:rPr lang="en-US" sz="2400" b="1" dirty="0" err="1">
                <a:solidFill>
                  <a:srgbClr val="7030A0"/>
                </a:solidFill>
              </a:rPr>
              <a:t>Pelates</a:t>
            </a:r>
            <a:r>
              <a:rPr lang="en-US" sz="2400" b="1" dirty="0">
                <a:solidFill>
                  <a:srgbClr val="7030A0"/>
                </a:solidFill>
              </a:rPr>
              <a:t>, "</a:t>
            </a:r>
            <a:r>
              <a:rPr lang="en-US" sz="2400" b="1" dirty="0" err="1">
                <a:solidFill>
                  <a:srgbClr val="7030A0"/>
                </a:solidFill>
              </a:rPr>
              <a:t>wb</a:t>
            </a:r>
            <a:r>
              <a:rPr lang="en-US" sz="2400" b="1" dirty="0">
                <a:solidFill>
                  <a:srgbClr val="7030A0"/>
                </a:solidFill>
              </a:rPr>
              <a:t>"); /* </a:t>
            </a:r>
            <a:r>
              <a:rPr lang="el-GR" sz="2400" b="1" dirty="0" smtClean="0">
                <a:solidFill>
                  <a:srgbClr val="7030A0"/>
                </a:solidFill>
              </a:rPr>
              <a:t>Δημιουργία </a:t>
            </a:r>
            <a:r>
              <a:rPr lang="el-GR" sz="2400" b="1" dirty="0">
                <a:solidFill>
                  <a:srgbClr val="7030A0"/>
                </a:solidFill>
              </a:rPr>
              <a:t>*/</a:t>
            </a:r>
          </a:p>
          <a:p>
            <a:pPr marL="0" indent="0">
              <a:buNone/>
            </a:pPr>
            <a:r>
              <a:rPr lang="el-GR" sz="2400" b="1" dirty="0">
                <a:solidFill>
                  <a:srgbClr val="7030A0"/>
                </a:solidFill>
              </a:rPr>
              <a:t>    </a:t>
            </a:r>
            <a:r>
              <a:rPr lang="en-US" sz="2400" b="1" dirty="0">
                <a:solidFill>
                  <a:srgbClr val="7030A0"/>
                </a:solidFill>
              </a:rPr>
              <a:t>else</a:t>
            </a:r>
          </a:p>
          <a:p>
            <a:pPr marL="0" indent="0">
              <a:buNone/>
            </a:pPr>
            <a:r>
              <a:rPr lang="en-US" sz="2400" b="1" dirty="0">
                <a:solidFill>
                  <a:srgbClr val="7030A0"/>
                </a:solidFill>
              </a:rPr>
              <a:t>        </a:t>
            </a:r>
            <a:r>
              <a:rPr lang="en-US" sz="2400" b="1" dirty="0" err="1">
                <a:solidFill>
                  <a:srgbClr val="7030A0"/>
                </a:solidFill>
              </a:rPr>
              <a:t>fseek</a:t>
            </a:r>
            <a:r>
              <a:rPr lang="en-US" sz="2400" b="1" dirty="0">
                <a:solidFill>
                  <a:srgbClr val="7030A0"/>
                </a:solidFill>
              </a:rPr>
              <a:t>(</a:t>
            </a:r>
            <a:r>
              <a:rPr lang="en-US" sz="2400" b="1" dirty="0" err="1">
                <a:solidFill>
                  <a:srgbClr val="7030A0"/>
                </a:solidFill>
              </a:rPr>
              <a:t>pel</a:t>
            </a:r>
            <a:r>
              <a:rPr lang="en-US" sz="2400" b="1" dirty="0">
                <a:solidFill>
                  <a:srgbClr val="7030A0"/>
                </a:solidFill>
              </a:rPr>
              <a:t>, 0, SEEK_END); /* </a:t>
            </a:r>
            <a:r>
              <a:rPr lang="el-GR" sz="2400" b="1" dirty="0">
                <a:solidFill>
                  <a:srgbClr val="7030A0"/>
                </a:solidFill>
              </a:rPr>
              <a:t>Επέκταση */</a:t>
            </a:r>
          </a:p>
          <a:p>
            <a:pPr marL="0" indent="0">
              <a:buNone/>
            </a:pPr>
            <a:r>
              <a:rPr lang="el-GR" sz="2400" dirty="0"/>
              <a:t>    </a:t>
            </a:r>
            <a:r>
              <a:rPr lang="en-US" sz="2400" dirty="0"/>
              <a:t>do {</a:t>
            </a:r>
          </a:p>
          <a:p>
            <a:pPr marL="0" indent="0">
              <a:buNone/>
            </a:pPr>
            <a:r>
              <a:rPr lang="en-US" sz="2400" dirty="0"/>
              <a:t>        </a:t>
            </a:r>
            <a:r>
              <a:rPr lang="en-US" sz="2400" dirty="0" err="1"/>
              <a:t>printf</a:t>
            </a:r>
            <a:r>
              <a:rPr lang="en-US" sz="2400" dirty="0"/>
              <a:t>("\n\n </a:t>
            </a:r>
            <a:r>
              <a:rPr lang="el-GR" sz="2400" dirty="0"/>
              <a:t>Κωδικός πελάτη : </a:t>
            </a:r>
            <a:r>
              <a:rPr lang="el-GR" sz="2400" dirty="0" smtClean="0"/>
              <a:t>");</a:t>
            </a:r>
          </a:p>
          <a:p>
            <a:pPr marL="0" indent="0">
              <a:buNone/>
            </a:pPr>
            <a:r>
              <a:rPr lang="en-US" sz="2400" dirty="0"/>
              <a:t>	</a:t>
            </a:r>
            <a:r>
              <a:rPr lang="en-US" sz="2400" dirty="0" err="1"/>
              <a:t>scanf</a:t>
            </a:r>
            <a:r>
              <a:rPr lang="en-US" sz="2400" dirty="0"/>
              <a:t>("%s", &amp;</a:t>
            </a:r>
            <a:r>
              <a:rPr lang="en-US" sz="2400" dirty="0" err="1"/>
              <a:t>P.Kod</a:t>
            </a:r>
            <a:r>
              <a:rPr lang="en-US" sz="2400" dirty="0"/>
              <a:t>);</a:t>
            </a:r>
          </a:p>
          <a:p>
            <a:pPr marL="0" indent="0">
              <a:buNone/>
            </a:pPr>
            <a:endParaRPr lang="en-US"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a:t>
            </a:r>
            <a:r>
              <a:rPr lang="en-GB" sz="1400" dirty="0"/>
              <a:t>  I </a:t>
            </a:r>
            <a:r>
              <a:rPr lang="el-GR" sz="1400" dirty="0"/>
              <a:t>(</a:t>
            </a:r>
            <a:r>
              <a:rPr lang="en-GB" sz="1400" dirty="0"/>
              <a:t>Binary Files)</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29</a:t>
            </a:fld>
            <a:endParaRPr lang="el-GR" dirty="0"/>
          </a:p>
        </p:txBody>
      </p:sp>
    </p:spTree>
    <p:custDataLst>
      <p:tags r:id="rId1"/>
    </p:custDataLst>
    <p:extLst>
      <p:ext uri="{BB962C8B-B14F-4D97-AF65-F5344CB8AC3E}">
        <p14:creationId xmlns:p14="http://schemas.microsoft.com/office/powerpoint/2010/main" val="3901885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71400"/>
            <a:ext cx="8229600" cy="1143000"/>
          </a:xfrm>
        </p:spPr>
        <p:txBody>
          <a:bodyPr/>
          <a:lstStyle/>
          <a:p>
            <a:r>
              <a:rPr lang="el-GR" dirty="0" smtClean="0"/>
              <a:t>Δημιουργία / Επέκταση (2 από 2)</a:t>
            </a:r>
            <a:endParaRPr lang="el-GR" dirty="0"/>
          </a:p>
        </p:txBody>
      </p:sp>
      <p:sp>
        <p:nvSpPr>
          <p:cNvPr id="3" name="Θέση περιεχομένου 2" descr=" print f, \ n \ n  Επίθετο άνω κάτω τελεία,    &#10;        scan f, % s, &amp; P τελεία Epi,&#10;        print f, \ n \ n Όνομα άνω κάτω τελεία,&#10;           scan f, % s, &amp; P τελεία Ono,&#10;        print f, \ n \ n Υπόλοιπο άνω κάτω τελεία,&#10;           scan f, % f, &amp; P τελεία Ypo,&#10;        f write, &amp; P, size of struct Pelatis, 1, pel,&#10;        print f,  \ n \ n Θέλετα νέα καταχώρηση, ανοίγει παρένθεση, 0 ίσο Όχι, 1 ίσο ΝΑΙ, κλείνει παρένθεση, άνω κάτω τελεία, &#10; scan f, &amp; d, &amp; synexeia,&#10;    άγκιστρο, while, synexeia ίσο ίσο 1,&#10;    f close, pel.&#10;άγκιστρο.&#10;"/>
          <p:cNvSpPr>
            <a:spLocks noGrp="1"/>
          </p:cNvSpPr>
          <p:nvPr>
            <p:ph idx="1"/>
            <p:custDataLst>
              <p:tags r:id="rId2"/>
            </p:custDataLst>
          </p:nvPr>
        </p:nvSpPr>
        <p:spPr>
          <a:xfrm>
            <a:off x="457200" y="908720"/>
            <a:ext cx="8229600" cy="5949280"/>
          </a:xfrm>
        </p:spPr>
        <p:txBody>
          <a:bodyPr>
            <a:noAutofit/>
          </a:bodyPr>
          <a:lstStyle/>
          <a:p>
            <a:pPr marL="0" indent="0">
              <a:buNone/>
            </a:pPr>
            <a:r>
              <a:rPr lang="en-US" sz="2200" dirty="0"/>
              <a:t> </a:t>
            </a:r>
            <a:r>
              <a:rPr lang="en-US" sz="2200" dirty="0" err="1"/>
              <a:t>printf</a:t>
            </a:r>
            <a:r>
              <a:rPr lang="en-US" sz="2200" dirty="0"/>
              <a:t>("\n\n </a:t>
            </a:r>
            <a:r>
              <a:rPr lang="el-GR" sz="2200" dirty="0" smtClean="0"/>
              <a:t>Επίθετο: ");</a:t>
            </a:r>
            <a:r>
              <a:rPr lang="en-US" sz="2200" dirty="0" smtClean="0"/>
              <a:t> </a:t>
            </a:r>
            <a:r>
              <a:rPr lang="el-GR" sz="2200" dirty="0" smtClean="0"/>
              <a:t>    </a:t>
            </a:r>
            <a:r>
              <a:rPr lang="en-US" sz="2200" dirty="0" smtClean="0"/>
              <a:t>		</a:t>
            </a:r>
            <a:r>
              <a:rPr lang="el-GR" sz="2200" dirty="0" smtClean="0"/>
              <a:t>    </a:t>
            </a:r>
            <a:r>
              <a:rPr lang="en-US" sz="2200" dirty="0" smtClean="0"/>
              <a:t>	</a:t>
            </a:r>
            <a:endParaRPr lang="el-GR" sz="2200" dirty="0" smtClean="0"/>
          </a:p>
          <a:p>
            <a:pPr marL="0" indent="0">
              <a:buNone/>
            </a:pPr>
            <a:r>
              <a:rPr lang="el-GR" sz="2200" dirty="0" smtClean="0"/>
              <a:t>	</a:t>
            </a:r>
            <a:r>
              <a:rPr lang="en-US" sz="2200" dirty="0" err="1" smtClean="0"/>
              <a:t>scanf</a:t>
            </a:r>
            <a:r>
              <a:rPr lang="en-US" sz="2200" dirty="0"/>
              <a:t>("%s", &amp;</a:t>
            </a:r>
            <a:r>
              <a:rPr lang="en-US" sz="2200" dirty="0" err="1"/>
              <a:t>P.Epi</a:t>
            </a:r>
            <a:r>
              <a:rPr lang="en-US" sz="2200" dirty="0"/>
              <a:t>);</a:t>
            </a:r>
          </a:p>
          <a:p>
            <a:pPr marL="0" indent="0">
              <a:buNone/>
            </a:pPr>
            <a:r>
              <a:rPr lang="en-US" sz="2200" dirty="0"/>
              <a:t> </a:t>
            </a:r>
            <a:r>
              <a:rPr lang="en-US" sz="2200" dirty="0" smtClean="0"/>
              <a:t>       </a:t>
            </a:r>
            <a:r>
              <a:rPr lang="en-US" sz="2200" dirty="0" err="1" smtClean="0"/>
              <a:t>printf</a:t>
            </a:r>
            <a:r>
              <a:rPr lang="en-US" sz="2200" dirty="0"/>
              <a:t>("\n\n </a:t>
            </a:r>
            <a:r>
              <a:rPr lang="el-GR" sz="2200" dirty="0" smtClean="0"/>
              <a:t>Όνομα: ");</a:t>
            </a:r>
            <a:r>
              <a:rPr lang="en-US" sz="2200" dirty="0" smtClean="0"/>
              <a:t> </a:t>
            </a:r>
            <a:r>
              <a:rPr lang="el-GR" sz="2200" dirty="0" smtClean="0"/>
              <a:t>        </a:t>
            </a:r>
            <a:r>
              <a:rPr lang="en-US" sz="2200" dirty="0"/>
              <a:t>		</a:t>
            </a:r>
            <a:endParaRPr lang="el-GR" sz="2200" dirty="0" smtClean="0"/>
          </a:p>
          <a:p>
            <a:pPr marL="0" indent="0">
              <a:buNone/>
            </a:pPr>
            <a:r>
              <a:rPr lang="el-GR" sz="2200" dirty="0" smtClean="0"/>
              <a:t>	</a:t>
            </a:r>
            <a:r>
              <a:rPr lang="en-US" sz="2200" dirty="0" err="1" smtClean="0"/>
              <a:t>scanf</a:t>
            </a:r>
            <a:r>
              <a:rPr lang="en-US" sz="2200" dirty="0"/>
              <a:t>("%s", &amp;</a:t>
            </a:r>
            <a:r>
              <a:rPr lang="en-US" sz="2200" dirty="0" err="1"/>
              <a:t>P.Ono</a:t>
            </a:r>
            <a:r>
              <a:rPr lang="en-US" sz="2200" dirty="0"/>
              <a:t>);</a:t>
            </a:r>
          </a:p>
          <a:p>
            <a:pPr marL="0" indent="0">
              <a:buNone/>
            </a:pPr>
            <a:r>
              <a:rPr lang="en-US" sz="2200" dirty="0"/>
              <a:t>        </a:t>
            </a:r>
            <a:r>
              <a:rPr lang="en-US" sz="2200" dirty="0" err="1"/>
              <a:t>printf</a:t>
            </a:r>
            <a:r>
              <a:rPr lang="en-US" sz="2200" dirty="0"/>
              <a:t>("\n\n </a:t>
            </a:r>
            <a:r>
              <a:rPr lang="el-GR" sz="2200" dirty="0" smtClean="0"/>
              <a:t>Υπόλοιπο: </a:t>
            </a:r>
            <a:r>
              <a:rPr lang="el-GR" sz="2200" dirty="0"/>
              <a:t>");</a:t>
            </a:r>
            <a:r>
              <a:rPr lang="en-US" sz="2200" dirty="0"/>
              <a:t> </a:t>
            </a:r>
            <a:r>
              <a:rPr lang="el-GR" sz="2200" dirty="0"/>
              <a:t>        </a:t>
            </a:r>
            <a:r>
              <a:rPr lang="en-US" sz="2200" dirty="0"/>
              <a:t>		</a:t>
            </a:r>
            <a:endParaRPr lang="el-GR" sz="2200" dirty="0" smtClean="0"/>
          </a:p>
          <a:p>
            <a:pPr marL="0" indent="0">
              <a:buNone/>
            </a:pPr>
            <a:r>
              <a:rPr lang="el-GR" sz="2200" dirty="0" smtClean="0"/>
              <a:t>	</a:t>
            </a:r>
            <a:r>
              <a:rPr lang="en-US" sz="2200" dirty="0" err="1" smtClean="0"/>
              <a:t>scanf</a:t>
            </a:r>
            <a:r>
              <a:rPr lang="en-US" sz="2200" dirty="0"/>
              <a:t>("%f", &amp;</a:t>
            </a:r>
            <a:r>
              <a:rPr lang="en-US" sz="2200" dirty="0" err="1"/>
              <a:t>P.Ypo</a:t>
            </a:r>
            <a:r>
              <a:rPr lang="en-US" sz="2200" dirty="0"/>
              <a:t>);</a:t>
            </a:r>
          </a:p>
          <a:p>
            <a:pPr marL="0" indent="0">
              <a:buNone/>
            </a:pPr>
            <a:r>
              <a:rPr lang="en-US" sz="2200" b="1" dirty="0">
                <a:solidFill>
                  <a:srgbClr val="7030A0"/>
                </a:solidFill>
              </a:rPr>
              <a:t>        </a:t>
            </a:r>
            <a:r>
              <a:rPr lang="en-US" sz="2200" b="1" dirty="0" err="1">
                <a:solidFill>
                  <a:srgbClr val="7030A0"/>
                </a:solidFill>
              </a:rPr>
              <a:t>fwrite</a:t>
            </a:r>
            <a:r>
              <a:rPr lang="en-US" sz="2200" b="1" dirty="0">
                <a:solidFill>
                  <a:srgbClr val="7030A0"/>
                </a:solidFill>
              </a:rPr>
              <a:t>(&amp;P, </a:t>
            </a:r>
            <a:r>
              <a:rPr lang="en-US" sz="2200" b="1" dirty="0" err="1">
                <a:solidFill>
                  <a:srgbClr val="7030A0"/>
                </a:solidFill>
              </a:rPr>
              <a:t>sizeof</a:t>
            </a:r>
            <a:r>
              <a:rPr lang="en-US" sz="2200" b="1" dirty="0">
                <a:solidFill>
                  <a:srgbClr val="7030A0"/>
                </a:solidFill>
              </a:rPr>
              <a:t>(</a:t>
            </a:r>
            <a:r>
              <a:rPr lang="en-US" sz="2200" b="1" dirty="0" err="1">
                <a:solidFill>
                  <a:srgbClr val="7030A0"/>
                </a:solidFill>
              </a:rPr>
              <a:t>struct</a:t>
            </a:r>
            <a:r>
              <a:rPr lang="en-US" sz="2200" b="1" dirty="0">
                <a:solidFill>
                  <a:srgbClr val="7030A0"/>
                </a:solidFill>
              </a:rPr>
              <a:t> </a:t>
            </a:r>
            <a:r>
              <a:rPr lang="en-US" sz="2200" b="1" dirty="0" err="1">
                <a:solidFill>
                  <a:srgbClr val="7030A0"/>
                </a:solidFill>
              </a:rPr>
              <a:t>Pelatis</a:t>
            </a:r>
            <a:r>
              <a:rPr lang="en-US" sz="2200" b="1" dirty="0">
                <a:solidFill>
                  <a:srgbClr val="7030A0"/>
                </a:solidFill>
              </a:rPr>
              <a:t>), 1, </a:t>
            </a:r>
            <a:r>
              <a:rPr lang="en-US" sz="2200" b="1" dirty="0" err="1">
                <a:solidFill>
                  <a:srgbClr val="7030A0"/>
                </a:solidFill>
              </a:rPr>
              <a:t>pel</a:t>
            </a:r>
            <a:r>
              <a:rPr lang="en-US" sz="2200" b="1" dirty="0">
                <a:solidFill>
                  <a:srgbClr val="7030A0"/>
                </a:solidFill>
              </a:rPr>
              <a:t>);</a:t>
            </a:r>
          </a:p>
          <a:p>
            <a:pPr marL="0" indent="0">
              <a:buNone/>
            </a:pPr>
            <a:r>
              <a:rPr lang="en-US" sz="2200" dirty="0"/>
              <a:t>        </a:t>
            </a:r>
            <a:r>
              <a:rPr lang="en-US" sz="2200" dirty="0" err="1"/>
              <a:t>printf</a:t>
            </a:r>
            <a:r>
              <a:rPr lang="en-US" sz="2200" dirty="0"/>
              <a:t>("\n\n </a:t>
            </a:r>
            <a:r>
              <a:rPr lang="el-GR" sz="2200" dirty="0" err="1"/>
              <a:t>Θέλετα</a:t>
            </a:r>
            <a:r>
              <a:rPr lang="el-GR" sz="2200" dirty="0"/>
              <a:t> νέα καταχώρηση (0=Όχι, 1=ΝΑΙ) : ");</a:t>
            </a:r>
            <a:r>
              <a:rPr lang="en-US" sz="2200" dirty="0"/>
              <a:t> </a:t>
            </a:r>
            <a:r>
              <a:rPr lang="el-GR" sz="2200" dirty="0" smtClean="0"/>
              <a:t>	</a:t>
            </a:r>
            <a:r>
              <a:rPr lang="en-US" sz="2200" dirty="0" err="1" smtClean="0"/>
              <a:t>scanf</a:t>
            </a:r>
            <a:r>
              <a:rPr lang="en-US" sz="2200" dirty="0"/>
              <a:t>("&amp;d", &amp;</a:t>
            </a:r>
            <a:r>
              <a:rPr lang="en-US" sz="2200" dirty="0" err="1"/>
              <a:t>synexeia</a:t>
            </a:r>
            <a:r>
              <a:rPr lang="en-US" sz="2200" dirty="0"/>
              <a:t>);</a:t>
            </a:r>
          </a:p>
          <a:p>
            <a:pPr marL="0" indent="0">
              <a:buNone/>
            </a:pPr>
            <a:r>
              <a:rPr lang="en-US" sz="2200" dirty="0"/>
              <a:t>    } while (</a:t>
            </a:r>
            <a:r>
              <a:rPr lang="en-US" sz="2200" dirty="0" err="1"/>
              <a:t>synexeia</a:t>
            </a:r>
            <a:r>
              <a:rPr lang="en-US" sz="2200" dirty="0"/>
              <a:t> == 1);</a:t>
            </a:r>
          </a:p>
          <a:p>
            <a:pPr marL="0" indent="0">
              <a:buNone/>
            </a:pPr>
            <a:r>
              <a:rPr lang="en-US" sz="2200" dirty="0"/>
              <a:t>    </a:t>
            </a:r>
            <a:r>
              <a:rPr lang="en-US" sz="2200" dirty="0" err="1"/>
              <a:t>fclose</a:t>
            </a:r>
            <a:r>
              <a:rPr lang="en-US" sz="2200" dirty="0"/>
              <a:t>(</a:t>
            </a:r>
            <a:r>
              <a:rPr lang="en-US" sz="2200" dirty="0" err="1"/>
              <a:t>pel</a:t>
            </a:r>
            <a:r>
              <a:rPr lang="en-US" sz="2200" dirty="0"/>
              <a:t>);</a:t>
            </a:r>
          </a:p>
          <a:p>
            <a:pPr marL="0" indent="0">
              <a:buNone/>
            </a:pPr>
            <a:r>
              <a:rPr lang="en-US" sz="2200" dirty="0"/>
              <a:t>}</a:t>
            </a:r>
            <a:endParaRPr lang="el-GR" sz="22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a:t>
            </a:r>
            <a:r>
              <a:rPr lang="en-GB" sz="1400" dirty="0"/>
              <a:t>  I </a:t>
            </a:r>
            <a:r>
              <a:rPr lang="el-GR" sz="1400" dirty="0"/>
              <a:t>(</a:t>
            </a:r>
            <a:r>
              <a:rPr lang="en-GB" sz="1400" dirty="0"/>
              <a:t>Binary Files)</a:t>
            </a:r>
            <a:endParaRPr lang="el-GR" sz="1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30</a:t>
            </a:fld>
            <a:endParaRPr lang="el-GR" dirty="0"/>
          </a:p>
        </p:txBody>
      </p:sp>
    </p:spTree>
    <p:custDataLst>
      <p:tags r:id="rId1"/>
    </p:custDataLst>
    <p:extLst>
      <p:ext uri="{BB962C8B-B14F-4D97-AF65-F5344CB8AC3E}">
        <p14:creationId xmlns:p14="http://schemas.microsoft.com/office/powerpoint/2010/main" val="2286640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496" y="44624"/>
            <a:ext cx="9074150"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Προβολή </a:t>
            </a:r>
            <a:r>
              <a:rPr lang="el-GR" dirty="0" smtClean="0"/>
              <a:t>Αρχείου (1 από 2)</a:t>
            </a:r>
            <a:endParaRPr lang="el-GR" dirty="0"/>
          </a:p>
        </p:txBody>
      </p:sp>
      <p:sp>
        <p:nvSpPr>
          <p:cNvPr id="10" name="TextBox 5" descr="void provoli, void,&#10;άγκιστρο,&#10;    int a a ίσο με 0, /*Μετρητής */,&#10;    float synolo ίσο με 0 τελεία 0, /* Σύνολο οφειλών */,&#10;&#10;    pel ίσο με f open, Pelates, r b.&#10;&#10;    if pel ίσο ίσο NULL, άγκιστρο,&#10;        print f, \ n \ n Το Πελατολόγιο Δεν έχει δημιουργηθεί ακόμη!,&#10;        print f, \ n Συνεχίστε με δημιουργία του!!! \ n \ n,&#10;        return,&#10;    άγκιστρο.&#10;"/>
          <p:cNvSpPr txBox="1">
            <a:spLocks noChangeArrowheads="1"/>
          </p:cNvSpPr>
          <p:nvPr>
            <p:custDataLst>
              <p:tags r:id="rId2"/>
            </p:custDataLst>
          </p:nvPr>
        </p:nvSpPr>
        <p:spPr bwMode="auto">
          <a:xfrm>
            <a:off x="467545" y="1340768"/>
            <a:ext cx="828092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dirty="0"/>
              <a:t>void </a:t>
            </a:r>
            <a:r>
              <a:rPr lang="en-US" sz="2400" dirty="0" err="1"/>
              <a:t>provoli</a:t>
            </a:r>
            <a:r>
              <a:rPr lang="en-US" sz="2400" dirty="0"/>
              <a:t>(void)</a:t>
            </a:r>
          </a:p>
          <a:p>
            <a:r>
              <a:rPr lang="en-US" sz="2400" dirty="0"/>
              <a:t>{</a:t>
            </a:r>
          </a:p>
          <a:p>
            <a:r>
              <a:rPr lang="en-US" sz="2400" dirty="0"/>
              <a:t>    </a:t>
            </a:r>
            <a:r>
              <a:rPr lang="en-US" sz="2400" dirty="0" err="1"/>
              <a:t>int</a:t>
            </a:r>
            <a:r>
              <a:rPr lang="en-US" sz="2400" dirty="0"/>
              <a:t> </a:t>
            </a:r>
            <a:r>
              <a:rPr lang="en-US" sz="2400" dirty="0" err="1"/>
              <a:t>aa</a:t>
            </a:r>
            <a:r>
              <a:rPr lang="en-US" sz="2400" dirty="0"/>
              <a:t>=0; /*</a:t>
            </a:r>
            <a:r>
              <a:rPr lang="el-GR" sz="2400" dirty="0"/>
              <a:t>Μετρητής */</a:t>
            </a:r>
          </a:p>
          <a:p>
            <a:r>
              <a:rPr lang="el-GR" sz="2400" dirty="0"/>
              <a:t>    </a:t>
            </a:r>
            <a:r>
              <a:rPr lang="en-US" sz="2400" dirty="0"/>
              <a:t>float </a:t>
            </a:r>
            <a:r>
              <a:rPr lang="en-US" sz="2400" dirty="0" err="1"/>
              <a:t>synolo</a:t>
            </a:r>
            <a:r>
              <a:rPr lang="en-US" sz="2400" dirty="0"/>
              <a:t> = 0.0; /* </a:t>
            </a:r>
            <a:r>
              <a:rPr lang="el-GR" sz="2400" dirty="0"/>
              <a:t>Σύνολο οφειλών */</a:t>
            </a:r>
          </a:p>
          <a:p>
            <a:endParaRPr lang="el-GR" sz="2400" dirty="0"/>
          </a:p>
          <a:p>
            <a:r>
              <a:rPr lang="el-GR" sz="2400" dirty="0">
                <a:solidFill>
                  <a:srgbClr val="7030A0"/>
                </a:solidFill>
              </a:rPr>
              <a:t>    </a:t>
            </a:r>
            <a:r>
              <a:rPr lang="en-US" sz="2400" b="1" dirty="0" err="1">
                <a:solidFill>
                  <a:srgbClr val="7030A0"/>
                </a:solidFill>
              </a:rPr>
              <a:t>pel</a:t>
            </a:r>
            <a:r>
              <a:rPr lang="en-US" sz="2400" b="1" dirty="0">
                <a:solidFill>
                  <a:srgbClr val="7030A0"/>
                </a:solidFill>
              </a:rPr>
              <a:t> = </a:t>
            </a:r>
            <a:r>
              <a:rPr lang="en-US" sz="2400" b="1" dirty="0" err="1">
                <a:solidFill>
                  <a:srgbClr val="7030A0"/>
                </a:solidFill>
              </a:rPr>
              <a:t>fopen</a:t>
            </a:r>
            <a:r>
              <a:rPr lang="en-US" sz="2400" b="1" dirty="0">
                <a:solidFill>
                  <a:srgbClr val="7030A0"/>
                </a:solidFill>
              </a:rPr>
              <a:t>(</a:t>
            </a:r>
            <a:r>
              <a:rPr lang="en-US" sz="2400" b="1" dirty="0" err="1">
                <a:solidFill>
                  <a:srgbClr val="7030A0"/>
                </a:solidFill>
              </a:rPr>
              <a:t>Pelates</a:t>
            </a:r>
            <a:r>
              <a:rPr lang="en-US" sz="2400" b="1" dirty="0">
                <a:solidFill>
                  <a:srgbClr val="7030A0"/>
                </a:solidFill>
              </a:rPr>
              <a:t>, "</a:t>
            </a:r>
            <a:r>
              <a:rPr lang="en-US" sz="2400" b="1" dirty="0" err="1">
                <a:solidFill>
                  <a:srgbClr val="7030A0"/>
                </a:solidFill>
              </a:rPr>
              <a:t>rb</a:t>
            </a:r>
            <a:r>
              <a:rPr lang="en-US" sz="2400" b="1" dirty="0">
                <a:solidFill>
                  <a:srgbClr val="7030A0"/>
                </a:solidFill>
              </a:rPr>
              <a:t>");</a:t>
            </a:r>
            <a:endParaRPr lang="el-GR" sz="2400" b="1" dirty="0">
              <a:solidFill>
                <a:srgbClr val="7030A0"/>
              </a:solidFill>
            </a:endParaRPr>
          </a:p>
          <a:p>
            <a:endParaRPr lang="en-US" sz="2400" b="1" dirty="0">
              <a:solidFill>
                <a:srgbClr val="C00000"/>
              </a:solidFill>
            </a:endParaRPr>
          </a:p>
          <a:p>
            <a:r>
              <a:rPr lang="en-US" sz="2400" dirty="0"/>
              <a:t>    if (</a:t>
            </a:r>
            <a:r>
              <a:rPr lang="en-US" sz="2400" b="1" dirty="0" err="1">
                <a:solidFill>
                  <a:srgbClr val="7030A0"/>
                </a:solidFill>
              </a:rPr>
              <a:t>pel</a:t>
            </a:r>
            <a:r>
              <a:rPr lang="en-US" sz="2400" b="1" dirty="0">
                <a:solidFill>
                  <a:srgbClr val="7030A0"/>
                </a:solidFill>
              </a:rPr>
              <a:t> == NULL</a:t>
            </a:r>
            <a:r>
              <a:rPr lang="en-US" sz="2400" dirty="0"/>
              <a:t>) {</a:t>
            </a:r>
          </a:p>
          <a:p>
            <a:r>
              <a:rPr lang="en-US" sz="2400" dirty="0"/>
              <a:t>        </a:t>
            </a:r>
            <a:r>
              <a:rPr lang="en-US" sz="2400" dirty="0" err="1"/>
              <a:t>printf</a:t>
            </a:r>
            <a:r>
              <a:rPr lang="en-US" sz="2400" dirty="0"/>
              <a:t>("\n\n</a:t>
            </a:r>
            <a:r>
              <a:rPr lang="el-GR" sz="2400" dirty="0"/>
              <a:t>Το Πελατολόγιο Δεν έχει δημιουργηθεί ακόμη! ");</a:t>
            </a:r>
          </a:p>
          <a:p>
            <a:r>
              <a:rPr lang="el-GR" sz="2400" dirty="0"/>
              <a:t>        </a:t>
            </a:r>
            <a:r>
              <a:rPr lang="en-US" sz="2400" dirty="0" err="1"/>
              <a:t>printf</a:t>
            </a:r>
            <a:r>
              <a:rPr lang="en-US" sz="2400" dirty="0"/>
              <a:t>("\n</a:t>
            </a:r>
            <a:r>
              <a:rPr lang="el-GR" sz="2400" dirty="0"/>
              <a:t>Συνεχίστε με δημιουργία του!!! \</a:t>
            </a:r>
            <a:r>
              <a:rPr lang="en-US" sz="2400" dirty="0"/>
              <a:t>n\n ");</a:t>
            </a:r>
          </a:p>
          <a:p>
            <a:r>
              <a:rPr lang="en-US" sz="2400" dirty="0"/>
              <a:t>        return;</a:t>
            </a:r>
          </a:p>
          <a:p>
            <a:r>
              <a:rPr lang="en-US" sz="2400" dirty="0"/>
              <a:t>    }   </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a:t>
            </a:r>
            <a:r>
              <a:rPr lang="en-GB" sz="1400" dirty="0"/>
              <a:t>  I </a:t>
            </a:r>
            <a:r>
              <a:rPr lang="el-GR" sz="1400" dirty="0"/>
              <a:t>(</a:t>
            </a:r>
            <a:r>
              <a:rPr lang="en-GB" sz="1400" dirty="0"/>
              <a:t>Binary Files)</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31</a:t>
            </a:fld>
            <a:endParaRPr lang="el-GR" dirty="0"/>
          </a:p>
        </p:txBody>
      </p:sp>
    </p:spTree>
    <p:custDataLst>
      <p:tags r:id="rId1"/>
    </p:custDataLst>
    <p:extLst>
      <p:ext uri="{BB962C8B-B14F-4D97-AF65-F5344CB8AC3E}">
        <p14:creationId xmlns:p14="http://schemas.microsoft.com/office/powerpoint/2010/main" val="1530755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p:spPr>
        <p:txBody>
          <a:bodyPr>
            <a:normAutofit/>
          </a:bodyPr>
          <a:lstStyle/>
          <a:p>
            <a:r>
              <a:rPr lang="el-GR" dirty="0" smtClean="0"/>
              <a:t>Προβολή Αρχείου (2 από 2)</a:t>
            </a:r>
            <a:endParaRPr lang="el-GR" dirty="0"/>
          </a:p>
        </p:txBody>
      </p:sp>
      <p:sp>
        <p:nvSpPr>
          <p:cNvPr id="10" name="TextBox 4" descr=" while ! feo f, pel, άγκιστρο,&#10;        f read, &amp; P, size of struct Pelatis, 1, pel,&#10;        if  ! feo f, pel, άγκιστρο,&#10;            a a σύν σύν,&#10;            synolo σύν ίσο P τελεία Ypo,&#10;            print f, \ n % 5 d % 10 s % 20 s % 10 s % 10 τελεία 2 f, a a, P τελεία Kod, P τελειά Epi, P τελεία Ono, P τελεία Ypo,&#10;        άγκιστρο,&#10;    άγκιστρο.&#10;    &#10;    print f, \ n \ n Σύνολοο Ωφειλών ίσο με  % 10 τελεία 2 f \ n \ n, synolo,&#10;    f close, pel.&#10;άγκιστρο.&#10;"/>
          <p:cNvSpPr txBox="1">
            <a:spLocks noChangeArrowheads="1"/>
          </p:cNvSpPr>
          <p:nvPr>
            <p:custDataLst>
              <p:tags r:id="rId2"/>
            </p:custDataLst>
          </p:nvPr>
        </p:nvSpPr>
        <p:spPr bwMode="auto">
          <a:xfrm>
            <a:off x="683568" y="1484784"/>
            <a:ext cx="8066087"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 </a:t>
            </a:r>
            <a:r>
              <a:rPr lang="en-US" sz="2400" dirty="0"/>
              <a:t>while (</a:t>
            </a:r>
            <a:r>
              <a:rPr lang="en-US" sz="2400" b="1" dirty="0">
                <a:solidFill>
                  <a:srgbClr val="7030A0"/>
                </a:solidFill>
              </a:rPr>
              <a:t>! </a:t>
            </a:r>
            <a:r>
              <a:rPr lang="en-US" sz="2400" b="1" dirty="0" err="1">
                <a:solidFill>
                  <a:srgbClr val="7030A0"/>
                </a:solidFill>
              </a:rPr>
              <a:t>feof</a:t>
            </a:r>
            <a:r>
              <a:rPr lang="en-US" sz="2400" b="1" dirty="0">
                <a:solidFill>
                  <a:srgbClr val="7030A0"/>
                </a:solidFill>
              </a:rPr>
              <a:t>(</a:t>
            </a:r>
            <a:r>
              <a:rPr lang="en-US" sz="2400" b="1" dirty="0" err="1">
                <a:solidFill>
                  <a:srgbClr val="7030A0"/>
                </a:solidFill>
              </a:rPr>
              <a:t>pel</a:t>
            </a:r>
            <a:r>
              <a:rPr lang="en-US" sz="2400" b="1" dirty="0">
                <a:solidFill>
                  <a:srgbClr val="7030A0"/>
                </a:solidFill>
              </a:rPr>
              <a:t>)</a:t>
            </a:r>
            <a:r>
              <a:rPr lang="en-US" sz="2400" dirty="0">
                <a:solidFill>
                  <a:srgbClr val="7030A0"/>
                </a:solidFill>
              </a:rPr>
              <a:t> </a:t>
            </a:r>
            <a:r>
              <a:rPr lang="en-US" sz="2400" dirty="0"/>
              <a:t>) {</a:t>
            </a:r>
          </a:p>
          <a:p>
            <a:r>
              <a:rPr lang="en-US" sz="2400" dirty="0"/>
              <a:t>        </a:t>
            </a:r>
            <a:r>
              <a:rPr lang="en-US" sz="2400" b="1" dirty="0" err="1">
                <a:solidFill>
                  <a:srgbClr val="7030A0"/>
                </a:solidFill>
              </a:rPr>
              <a:t>fread</a:t>
            </a:r>
            <a:r>
              <a:rPr lang="en-US" sz="2400" b="1" dirty="0">
                <a:solidFill>
                  <a:srgbClr val="7030A0"/>
                </a:solidFill>
              </a:rPr>
              <a:t>(&amp;P, </a:t>
            </a:r>
            <a:r>
              <a:rPr lang="en-US" sz="2400" b="1" dirty="0" err="1">
                <a:solidFill>
                  <a:srgbClr val="7030A0"/>
                </a:solidFill>
              </a:rPr>
              <a:t>sizeof</a:t>
            </a:r>
            <a:r>
              <a:rPr lang="en-US" sz="2400" b="1" dirty="0">
                <a:solidFill>
                  <a:srgbClr val="7030A0"/>
                </a:solidFill>
              </a:rPr>
              <a:t>(</a:t>
            </a:r>
            <a:r>
              <a:rPr lang="en-US" sz="2400" b="1" dirty="0" err="1">
                <a:solidFill>
                  <a:srgbClr val="7030A0"/>
                </a:solidFill>
              </a:rPr>
              <a:t>struct</a:t>
            </a:r>
            <a:r>
              <a:rPr lang="en-US" sz="2400" b="1" dirty="0">
                <a:solidFill>
                  <a:srgbClr val="7030A0"/>
                </a:solidFill>
              </a:rPr>
              <a:t> </a:t>
            </a:r>
            <a:r>
              <a:rPr lang="en-US" sz="2400" b="1" dirty="0" err="1">
                <a:solidFill>
                  <a:srgbClr val="7030A0"/>
                </a:solidFill>
              </a:rPr>
              <a:t>Pelatis</a:t>
            </a:r>
            <a:r>
              <a:rPr lang="en-US" sz="2400" b="1" dirty="0">
                <a:solidFill>
                  <a:srgbClr val="7030A0"/>
                </a:solidFill>
              </a:rPr>
              <a:t>), 1, </a:t>
            </a:r>
            <a:r>
              <a:rPr lang="en-US" sz="2400" b="1" dirty="0" err="1">
                <a:solidFill>
                  <a:srgbClr val="7030A0"/>
                </a:solidFill>
              </a:rPr>
              <a:t>pel</a:t>
            </a:r>
            <a:r>
              <a:rPr lang="en-US" sz="2400" b="1" dirty="0">
                <a:solidFill>
                  <a:srgbClr val="7030A0"/>
                </a:solidFill>
              </a:rPr>
              <a:t>);</a:t>
            </a:r>
          </a:p>
          <a:p>
            <a:r>
              <a:rPr lang="en-US" sz="2400" dirty="0"/>
              <a:t>        if ( </a:t>
            </a:r>
            <a:r>
              <a:rPr lang="en-US" sz="2400" b="1" dirty="0">
                <a:solidFill>
                  <a:srgbClr val="7030A0"/>
                </a:solidFill>
              </a:rPr>
              <a:t>! </a:t>
            </a:r>
            <a:r>
              <a:rPr lang="en-US" sz="2400" b="1" dirty="0" err="1">
                <a:solidFill>
                  <a:srgbClr val="7030A0"/>
                </a:solidFill>
              </a:rPr>
              <a:t>feof</a:t>
            </a:r>
            <a:r>
              <a:rPr lang="en-US" sz="2400" b="1" dirty="0">
                <a:solidFill>
                  <a:srgbClr val="7030A0"/>
                </a:solidFill>
              </a:rPr>
              <a:t>(</a:t>
            </a:r>
            <a:r>
              <a:rPr lang="en-US" sz="2400" b="1" dirty="0" err="1">
                <a:solidFill>
                  <a:srgbClr val="7030A0"/>
                </a:solidFill>
              </a:rPr>
              <a:t>pel</a:t>
            </a:r>
            <a:r>
              <a:rPr lang="en-US" sz="2400" b="1" dirty="0">
                <a:solidFill>
                  <a:srgbClr val="7030A0"/>
                </a:solidFill>
              </a:rPr>
              <a:t>) </a:t>
            </a:r>
            <a:r>
              <a:rPr lang="en-US" sz="2400" dirty="0"/>
              <a:t>) {</a:t>
            </a:r>
          </a:p>
          <a:p>
            <a:r>
              <a:rPr lang="en-US" sz="2400" dirty="0"/>
              <a:t>            </a:t>
            </a:r>
            <a:r>
              <a:rPr lang="en-US" sz="2400" dirty="0" err="1"/>
              <a:t>aa</a:t>
            </a:r>
            <a:r>
              <a:rPr lang="en-US" sz="2400" dirty="0"/>
              <a:t>++;</a:t>
            </a:r>
          </a:p>
          <a:p>
            <a:r>
              <a:rPr lang="en-US" sz="2400" dirty="0"/>
              <a:t>            </a:t>
            </a:r>
            <a:r>
              <a:rPr lang="en-US" sz="2400" dirty="0" err="1"/>
              <a:t>synolo</a:t>
            </a:r>
            <a:r>
              <a:rPr lang="en-US" sz="2400" dirty="0"/>
              <a:t> += </a:t>
            </a:r>
            <a:r>
              <a:rPr lang="en-US" sz="2400" dirty="0" err="1"/>
              <a:t>P.Ypo</a:t>
            </a:r>
            <a:r>
              <a:rPr lang="en-US" sz="2400" dirty="0"/>
              <a:t>;</a:t>
            </a:r>
          </a:p>
          <a:p>
            <a:r>
              <a:rPr lang="en-US" sz="2400" dirty="0"/>
              <a:t>            </a:t>
            </a:r>
            <a:r>
              <a:rPr lang="en-US" sz="2400" dirty="0" err="1"/>
              <a:t>printf</a:t>
            </a:r>
            <a:r>
              <a:rPr lang="en-US" sz="2400" dirty="0"/>
              <a:t>("\n%5d %10s %20s %10s %10.2f", </a:t>
            </a:r>
            <a:r>
              <a:rPr lang="en-US" sz="2400" dirty="0" err="1"/>
              <a:t>aa</a:t>
            </a:r>
            <a:r>
              <a:rPr lang="en-US" sz="2400" dirty="0"/>
              <a:t>, </a:t>
            </a:r>
            <a:r>
              <a:rPr lang="en-US" sz="2400" dirty="0" err="1"/>
              <a:t>P.Kod</a:t>
            </a:r>
            <a:r>
              <a:rPr lang="en-US" sz="2400" dirty="0"/>
              <a:t>, </a:t>
            </a:r>
            <a:r>
              <a:rPr lang="en-US" sz="2400" dirty="0" err="1"/>
              <a:t>P.Epi</a:t>
            </a:r>
            <a:r>
              <a:rPr lang="en-US" sz="2400" dirty="0"/>
              <a:t>, </a:t>
            </a:r>
            <a:r>
              <a:rPr lang="en-US" sz="2400" dirty="0" err="1"/>
              <a:t>P.Ono</a:t>
            </a:r>
            <a:r>
              <a:rPr lang="en-US" sz="2400" dirty="0"/>
              <a:t>, </a:t>
            </a:r>
            <a:r>
              <a:rPr lang="en-US" sz="2400" dirty="0" err="1"/>
              <a:t>P.Ypo</a:t>
            </a:r>
            <a:r>
              <a:rPr lang="en-US" sz="2400" dirty="0"/>
              <a:t>);</a:t>
            </a:r>
          </a:p>
          <a:p>
            <a:r>
              <a:rPr lang="en-US" sz="2400" dirty="0"/>
              <a:t>        }</a:t>
            </a:r>
          </a:p>
          <a:p>
            <a:r>
              <a:rPr lang="en-US" sz="2400" dirty="0"/>
              <a:t>    }</a:t>
            </a:r>
          </a:p>
          <a:p>
            <a:r>
              <a:rPr lang="en-US" sz="2400" dirty="0"/>
              <a:t>    </a:t>
            </a:r>
          </a:p>
          <a:p>
            <a:r>
              <a:rPr lang="en-US" sz="2400" dirty="0"/>
              <a:t>    </a:t>
            </a:r>
            <a:r>
              <a:rPr lang="en-US" sz="2400" dirty="0" err="1"/>
              <a:t>printf</a:t>
            </a:r>
            <a:r>
              <a:rPr lang="en-US" sz="2400" dirty="0"/>
              <a:t>("\n\n</a:t>
            </a:r>
            <a:r>
              <a:rPr lang="el-GR" sz="2400" dirty="0" err="1"/>
              <a:t>Σύνολοο</a:t>
            </a:r>
            <a:r>
              <a:rPr lang="el-GR" sz="2400" dirty="0"/>
              <a:t> </a:t>
            </a:r>
            <a:r>
              <a:rPr lang="el-GR" sz="2400" dirty="0" err="1"/>
              <a:t>Ωφειλών</a:t>
            </a:r>
            <a:r>
              <a:rPr lang="el-GR" sz="2400" dirty="0"/>
              <a:t> = %10.2</a:t>
            </a:r>
            <a:r>
              <a:rPr lang="en-US" sz="2400" dirty="0"/>
              <a:t>f\n\n", </a:t>
            </a:r>
            <a:r>
              <a:rPr lang="en-US" sz="2400" dirty="0" err="1"/>
              <a:t>synolo</a:t>
            </a:r>
            <a:r>
              <a:rPr lang="en-US" sz="2400" dirty="0"/>
              <a:t>);</a:t>
            </a:r>
          </a:p>
          <a:p>
            <a:r>
              <a:rPr lang="en-US" sz="2400" b="1" dirty="0">
                <a:solidFill>
                  <a:srgbClr val="7030A0"/>
                </a:solidFill>
              </a:rPr>
              <a:t>    </a:t>
            </a:r>
            <a:r>
              <a:rPr lang="en-US" sz="2400" b="1" dirty="0" err="1">
                <a:solidFill>
                  <a:srgbClr val="7030A0"/>
                </a:solidFill>
              </a:rPr>
              <a:t>fclose</a:t>
            </a:r>
            <a:r>
              <a:rPr lang="en-US" sz="2400" b="1" dirty="0">
                <a:solidFill>
                  <a:srgbClr val="7030A0"/>
                </a:solidFill>
              </a:rPr>
              <a:t>(</a:t>
            </a:r>
            <a:r>
              <a:rPr lang="en-US" sz="2400" b="1" dirty="0" err="1">
                <a:solidFill>
                  <a:srgbClr val="7030A0"/>
                </a:solidFill>
              </a:rPr>
              <a:t>pel</a:t>
            </a:r>
            <a:r>
              <a:rPr lang="en-US" sz="2400" b="1" dirty="0">
                <a:solidFill>
                  <a:srgbClr val="7030A0"/>
                </a:solidFill>
              </a:rPr>
              <a:t>);</a:t>
            </a:r>
          </a:p>
          <a:p>
            <a:r>
              <a:rPr lang="en-US" sz="2400" dirty="0"/>
              <a:t>}</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a:t>
            </a:r>
            <a:r>
              <a:rPr lang="en-GB" sz="1400" dirty="0"/>
              <a:t>  I </a:t>
            </a:r>
            <a:r>
              <a:rPr lang="el-GR" sz="1400" dirty="0"/>
              <a:t>(</a:t>
            </a:r>
            <a:r>
              <a:rPr lang="en-GB" sz="1400" dirty="0"/>
              <a:t>Binary Files)</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32</a:t>
            </a:fld>
            <a:endParaRPr lang="el-GR" dirty="0"/>
          </a:p>
        </p:txBody>
      </p:sp>
    </p:spTree>
    <p:custDataLst>
      <p:tags r:id="rId1"/>
    </p:custDataLst>
    <p:extLst>
      <p:ext uri="{BB962C8B-B14F-4D97-AF65-F5344CB8AC3E}">
        <p14:creationId xmlns:p14="http://schemas.microsoft.com/office/powerpoint/2010/main" val="16969461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496" y="-315416"/>
            <a:ext cx="9074150"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Αναζήτηση (1 από 2)</a:t>
            </a:r>
            <a:endParaRPr lang="el-GR" dirty="0"/>
          </a:p>
        </p:txBody>
      </p:sp>
      <p:sp>
        <p:nvSpPr>
          <p:cNvPr id="8" name="Content Placeholder 2" descr="void anazitisi, void,&#10;άγκιστρο,&#10;    char kodikos 5,&#10;    int vrethike ίσο με 0.&#10;   &#10;    pel ίσο με f open, Pelates, r b,&#10;    if pel ίσο ίσο NULL, άγκιστρο,&#10;        print f, \ n \ n Το Πελατολόγιο Δεν έχει δημιουργηθεί ακόμη!,&#10;        print f, \ n Συνεχίστε με δημιουργία του!!! \ n \ n,&#10;        return,&#10;    άγκιστρο,&#10;    print f, \ n \ n Εισαγωγή του κωδικού πελάτη άνω κάτω τελεία,&#10;    scan f, % s, kodikos.&#10;"/>
          <p:cNvSpPr>
            <a:spLocks noGrp="1"/>
          </p:cNvSpPr>
          <p:nvPr>
            <p:ph idx="4294967295"/>
            <p:custDataLst>
              <p:tags r:id="rId2"/>
            </p:custDataLst>
          </p:nvPr>
        </p:nvSpPr>
        <p:spPr>
          <a:xfrm>
            <a:off x="467545" y="692696"/>
            <a:ext cx="8280920" cy="5868242"/>
          </a:xfrm>
        </p:spPr>
        <p:txBody>
          <a:bodyPr>
            <a:noAutofit/>
          </a:bodyPr>
          <a:lstStyle/>
          <a:p>
            <a:pPr marL="0" indent="0">
              <a:buNone/>
            </a:pPr>
            <a:r>
              <a:rPr lang="en-US" sz="2400" dirty="0"/>
              <a:t>void </a:t>
            </a:r>
            <a:r>
              <a:rPr lang="en-US" sz="2400" dirty="0" err="1"/>
              <a:t>anazitisi</a:t>
            </a:r>
            <a:r>
              <a:rPr lang="en-US" sz="2400" dirty="0"/>
              <a:t>(void)</a:t>
            </a:r>
          </a:p>
          <a:p>
            <a:pPr marL="0" indent="0">
              <a:buNone/>
            </a:pPr>
            <a:r>
              <a:rPr lang="en-US" sz="2400" dirty="0"/>
              <a:t>{</a:t>
            </a:r>
          </a:p>
          <a:p>
            <a:pPr marL="0" indent="0">
              <a:buNone/>
            </a:pPr>
            <a:r>
              <a:rPr lang="en-US" sz="2400" dirty="0"/>
              <a:t>    char </a:t>
            </a:r>
            <a:r>
              <a:rPr lang="en-US" sz="2400" dirty="0" err="1"/>
              <a:t>kodikos</a:t>
            </a:r>
            <a:r>
              <a:rPr lang="en-US" sz="2400" dirty="0"/>
              <a:t>[5];</a:t>
            </a:r>
          </a:p>
          <a:p>
            <a:pPr marL="0" indent="0">
              <a:buNone/>
            </a:pPr>
            <a:r>
              <a:rPr lang="en-US" sz="2400" dirty="0"/>
              <a:t>    </a:t>
            </a:r>
            <a:r>
              <a:rPr lang="en-US" sz="2400" dirty="0" err="1"/>
              <a:t>int</a:t>
            </a:r>
            <a:r>
              <a:rPr lang="en-US" sz="2400" dirty="0"/>
              <a:t> </a:t>
            </a:r>
            <a:r>
              <a:rPr lang="en-US" sz="2400" dirty="0" err="1"/>
              <a:t>vrethike</a:t>
            </a:r>
            <a:r>
              <a:rPr lang="en-US" sz="2400" dirty="0"/>
              <a:t> = 0</a:t>
            </a:r>
            <a:r>
              <a:rPr lang="en-US" sz="2400" dirty="0" smtClean="0"/>
              <a:t>;</a:t>
            </a:r>
            <a:endParaRPr lang="en-US" sz="2400" dirty="0"/>
          </a:p>
          <a:p>
            <a:pPr marL="0" indent="0">
              <a:buNone/>
            </a:pPr>
            <a:r>
              <a:rPr lang="en-US" sz="2400" dirty="0">
                <a:solidFill>
                  <a:srgbClr val="7030A0"/>
                </a:solidFill>
              </a:rPr>
              <a:t>    </a:t>
            </a:r>
            <a:r>
              <a:rPr lang="en-US" sz="2400" b="1" dirty="0" err="1">
                <a:solidFill>
                  <a:srgbClr val="7030A0"/>
                </a:solidFill>
              </a:rPr>
              <a:t>pel</a:t>
            </a:r>
            <a:r>
              <a:rPr lang="en-US" sz="2400" b="1" dirty="0">
                <a:solidFill>
                  <a:srgbClr val="7030A0"/>
                </a:solidFill>
              </a:rPr>
              <a:t> = </a:t>
            </a:r>
            <a:r>
              <a:rPr lang="en-US" sz="2400" b="1" dirty="0" err="1">
                <a:solidFill>
                  <a:srgbClr val="7030A0"/>
                </a:solidFill>
              </a:rPr>
              <a:t>fopen</a:t>
            </a:r>
            <a:r>
              <a:rPr lang="en-US" sz="2400" b="1" dirty="0">
                <a:solidFill>
                  <a:srgbClr val="7030A0"/>
                </a:solidFill>
              </a:rPr>
              <a:t>(</a:t>
            </a:r>
            <a:r>
              <a:rPr lang="en-US" sz="2400" b="1" dirty="0" err="1">
                <a:solidFill>
                  <a:srgbClr val="7030A0"/>
                </a:solidFill>
              </a:rPr>
              <a:t>Pelates</a:t>
            </a:r>
            <a:r>
              <a:rPr lang="en-US" sz="2400" b="1" dirty="0">
                <a:solidFill>
                  <a:srgbClr val="7030A0"/>
                </a:solidFill>
              </a:rPr>
              <a:t>, "</a:t>
            </a:r>
            <a:r>
              <a:rPr lang="en-US" sz="2400" b="1" dirty="0" err="1">
                <a:solidFill>
                  <a:srgbClr val="7030A0"/>
                </a:solidFill>
              </a:rPr>
              <a:t>rb</a:t>
            </a:r>
            <a:r>
              <a:rPr lang="en-US" sz="2400" b="1" dirty="0">
                <a:solidFill>
                  <a:srgbClr val="7030A0"/>
                </a:solidFill>
              </a:rPr>
              <a:t>");</a:t>
            </a:r>
          </a:p>
          <a:p>
            <a:pPr marL="0" indent="0">
              <a:buNone/>
            </a:pPr>
            <a:r>
              <a:rPr lang="en-US" sz="2400" dirty="0"/>
              <a:t>    if (</a:t>
            </a:r>
            <a:r>
              <a:rPr lang="en-US" sz="2400" b="1" dirty="0" err="1">
                <a:solidFill>
                  <a:srgbClr val="7030A0"/>
                </a:solidFill>
              </a:rPr>
              <a:t>pel</a:t>
            </a:r>
            <a:r>
              <a:rPr lang="en-US" sz="2400" b="1" dirty="0">
                <a:solidFill>
                  <a:srgbClr val="7030A0"/>
                </a:solidFill>
              </a:rPr>
              <a:t> == NULL</a:t>
            </a:r>
            <a:r>
              <a:rPr lang="en-US" sz="2400" dirty="0"/>
              <a:t>) {</a:t>
            </a:r>
          </a:p>
          <a:p>
            <a:pPr marL="0" indent="0">
              <a:buNone/>
            </a:pPr>
            <a:r>
              <a:rPr lang="en-US" sz="2400" dirty="0"/>
              <a:t>        </a:t>
            </a:r>
            <a:r>
              <a:rPr lang="en-US" sz="2400" dirty="0" err="1"/>
              <a:t>printf</a:t>
            </a:r>
            <a:r>
              <a:rPr lang="en-US" sz="2400" dirty="0"/>
              <a:t>("\n\n</a:t>
            </a:r>
            <a:r>
              <a:rPr lang="el-GR" sz="2400" dirty="0"/>
              <a:t>Το Πελατολόγιο Δεν έχει δημιουργηθεί ακόμη! ");</a:t>
            </a:r>
          </a:p>
          <a:p>
            <a:pPr marL="0" indent="0">
              <a:buNone/>
            </a:pPr>
            <a:r>
              <a:rPr lang="el-GR" sz="2400" dirty="0"/>
              <a:t>        </a:t>
            </a:r>
            <a:r>
              <a:rPr lang="en-US" sz="2400" dirty="0" err="1"/>
              <a:t>printf</a:t>
            </a:r>
            <a:r>
              <a:rPr lang="en-US" sz="2400" dirty="0"/>
              <a:t>("\n</a:t>
            </a:r>
            <a:r>
              <a:rPr lang="el-GR" sz="2400" dirty="0"/>
              <a:t>Συνεχίστε με δημιουργία του!!! \</a:t>
            </a:r>
            <a:r>
              <a:rPr lang="en-US" sz="2400" dirty="0"/>
              <a:t>n\n ");</a:t>
            </a:r>
          </a:p>
          <a:p>
            <a:pPr marL="0" indent="0">
              <a:buNone/>
            </a:pPr>
            <a:r>
              <a:rPr lang="en-US" sz="2400" dirty="0"/>
              <a:t>        return;</a:t>
            </a:r>
          </a:p>
          <a:p>
            <a:pPr marL="0" indent="0">
              <a:buNone/>
            </a:pPr>
            <a:r>
              <a:rPr lang="en-US" sz="2400" dirty="0"/>
              <a:t>    }</a:t>
            </a:r>
          </a:p>
          <a:p>
            <a:pPr marL="0" indent="0">
              <a:buNone/>
            </a:pPr>
            <a:r>
              <a:rPr lang="en-US" sz="2400" b="1" dirty="0">
                <a:solidFill>
                  <a:srgbClr val="000099"/>
                </a:solidFill>
              </a:rPr>
              <a:t>    </a:t>
            </a:r>
            <a:r>
              <a:rPr lang="en-US" sz="2400" b="1" dirty="0" err="1">
                <a:solidFill>
                  <a:srgbClr val="000099"/>
                </a:solidFill>
              </a:rPr>
              <a:t>printf</a:t>
            </a:r>
            <a:r>
              <a:rPr lang="en-US" sz="2400" b="1" dirty="0">
                <a:solidFill>
                  <a:srgbClr val="000099"/>
                </a:solidFill>
              </a:rPr>
              <a:t>("\n\n</a:t>
            </a:r>
            <a:r>
              <a:rPr lang="el-GR" sz="2400" b="1" dirty="0">
                <a:solidFill>
                  <a:srgbClr val="000099"/>
                </a:solidFill>
              </a:rPr>
              <a:t>Εισαγωγή του κωδικού πελάτη : ");</a:t>
            </a:r>
          </a:p>
          <a:p>
            <a:pPr marL="0" indent="0">
              <a:buNone/>
            </a:pPr>
            <a:r>
              <a:rPr lang="el-GR" sz="2400" b="1" dirty="0">
                <a:solidFill>
                  <a:srgbClr val="000099"/>
                </a:solidFill>
              </a:rPr>
              <a:t>    </a:t>
            </a:r>
            <a:r>
              <a:rPr lang="en-US" sz="2400" b="1" dirty="0" err="1">
                <a:solidFill>
                  <a:srgbClr val="000099"/>
                </a:solidFill>
              </a:rPr>
              <a:t>scanf</a:t>
            </a:r>
            <a:r>
              <a:rPr lang="en-US" sz="2400" b="1" dirty="0">
                <a:solidFill>
                  <a:srgbClr val="000099"/>
                </a:solidFill>
              </a:rPr>
              <a:t>("%s", </a:t>
            </a:r>
            <a:r>
              <a:rPr lang="en-US" sz="2400" b="1" dirty="0" err="1">
                <a:solidFill>
                  <a:srgbClr val="000099"/>
                </a:solidFill>
              </a:rPr>
              <a:t>kodikos</a:t>
            </a:r>
            <a:r>
              <a:rPr lang="en-US" sz="2400" b="1" dirty="0">
                <a:solidFill>
                  <a:srgbClr val="000099"/>
                </a:solidFill>
              </a:rPr>
              <a:t>);</a:t>
            </a:r>
            <a:endParaRPr lang="el-GR" sz="2400" b="1" dirty="0">
              <a:solidFill>
                <a:srgbClr val="000099"/>
              </a:solidFill>
            </a:endParaRP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a:t>
            </a:r>
            <a:r>
              <a:rPr lang="en-GB" sz="1400" dirty="0"/>
              <a:t>  I </a:t>
            </a:r>
            <a:r>
              <a:rPr lang="el-GR" sz="1400" dirty="0"/>
              <a:t>(</a:t>
            </a:r>
            <a:r>
              <a:rPr lang="en-GB" sz="1400" dirty="0"/>
              <a:t>Binary Files)</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33</a:t>
            </a:fld>
            <a:endParaRPr lang="el-GR" dirty="0"/>
          </a:p>
        </p:txBody>
      </p:sp>
    </p:spTree>
    <p:custDataLst>
      <p:tags r:id="rId1"/>
    </p:custDataLst>
    <p:extLst>
      <p:ext uri="{BB962C8B-B14F-4D97-AF65-F5344CB8AC3E}">
        <p14:creationId xmlns:p14="http://schemas.microsoft.com/office/powerpoint/2010/main" val="13634148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a:xfrm>
            <a:off x="35496" y="44624"/>
            <a:ext cx="9072563" cy="1260475"/>
          </a:xfrm>
        </p:spPr>
        <p:txBody>
          <a:bodyPr>
            <a:normAutofit/>
          </a:bodyPr>
          <a:lstStyle/>
          <a:p>
            <a:r>
              <a:rPr lang="el-GR" dirty="0" smtClean="0"/>
              <a:t>Αναζήτηση (2 από 2)</a:t>
            </a:r>
            <a:endParaRPr lang="el-GR" dirty="0"/>
          </a:p>
        </p:txBody>
      </p:sp>
      <p:sp>
        <p:nvSpPr>
          <p:cNvPr id="8" name="Content Placeholder 2" descr=" while ! feo f, pel  &amp; &amp; vrethike ίσο ίσο 0, άγκιστρο,&#10;        f read, &amp; P, size of struct Pelatis, 1, pel,&#10;        if  strc m p, kodikos, P τελεία Kod, ίσο ίσο 0, άγκιστρο,&#10;            vrethike ίσο με 1,&#10;            print f, \ n % 10 s % 20 s % 10 s % 10 τελεία 2f, P τελεία Kod, P τελεία Epi, P τελεία Ono, P τελεία Ypo,&#10;        άγκιστρο,&#10;    άγκιστρο.&#10;    &#10;    if vrethike ίσο ίσο 0,&#10;        print f, \ n \ n Δεν βρέθηκε πελάτης με τον κωδικό που δώσατε. \ n,&#10;    f close, pel,&#10;άγκιστρο.&#10;"/>
          <p:cNvSpPr>
            <a:spLocks noGrp="1"/>
          </p:cNvSpPr>
          <p:nvPr>
            <p:ph idx="4294967295"/>
            <p:custDataLst>
              <p:tags r:id="rId2"/>
            </p:custDataLst>
          </p:nvPr>
        </p:nvSpPr>
        <p:spPr>
          <a:xfrm>
            <a:off x="467544" y="1268760"/>
            <a:ext cx="8208912" cy="4741863"/>
          </a:xfrm>
        </p:spPr>
        <p:txBody>
          <a:bodyPr>
            <a:normAutofit fontScale="77500" lnSpcReduction="20000"/>
          </a:bodyPr>
          <a:lstStyle/>
          <a:p>
            <a:pPr marL="0" indent="0">
              <a:buNone/>
            </a:pPr>
            <a:r>
              <a:rPr lang="en-US" sz="2800" dirty="0"/>
              <a:t> while (</a:t>
            </a:r>
            <a:r>
              <a:rPr lang="en-US" sz="2800" b="1" dirty="0">
                <a:solidFill>
                  <a:srgbClr val="7030A0"/>
                </a:solidFill>
              </a:rPr>
              <a:t>! </a:t>
            </a:r>
            <a:r>
              <a:rPr lang="en-US" sz="2800" b="1" dirty="0" err="1">
                <a:solidFill>
                  <a:srgbClr val="7030A0"/>
                </a:solidFill>
              </a:rPr>
              <a:t>feof</a:t>
            </a:r>
            <a:r>
              <a:rPr lang="en-US" sz="2800" b="1" dirty="0">
                <a:solidFill>
                  <a:srgbClr val="7030A0"/>
                </a:solidFill>
              </a:rPr>
              <a:t>(</a:t>
            </a:r>
            <a:r>
              <a:rPr lang="en-US" sz="2800" b="1" dirty="0" err="1">
                <a:solidFill>
                  <a:srgbClr val="7030A0"/>
                </a:solidFill>
              </a:rPr>
              <a:t>pel</a:t>
            </a:r>
            <a:r>
              <a:rPr lang="en-US" sz="2800" b="1" dirty="0">
                <a:solidFill>
                  <a:srgbClr val="7030A0"/>
                </a:solidFill>
              </a:rPr>
              <a:t>)  &amp;&amp; (</a:t>
            </a:r>
            <a:r>
              <a:rPr lang="en-US" sz="2800" b="1" dirty="0" err="1">
                <a:solidFill>
                  <a:srgbClr val="7030A0"/>
                </a:solidFill>
              </a:rPr>
              <a:t>vrethike</a:t>
            </a:r>
            <a:r>
              <a:rPr lang="en-US" sz="2800" b="1" dirty="0">
                <a:solidFill>
                  <a:srgbClr val="7030A0"/>
                </a:solidFill>
              </a:rPr>
              <a:t> == 0)</a:t>
            </a:r>
            <a:r>
              <a:rPr lang="en-US" sz="2800" dirty="0"/>
              <a:t>) {</a:t>
            </a:r>
          </a:p>
          <a:p>
            <a:pPr marL="0" indent="0">
              <a:buNone/>
            </a:pPr>
            <a:r>
              <a:rPr lang="en-US" sz="2800" dirty="0"/>
              <a:t>        </a:t>
            </a:r>
            <a:r>
              <a:rPr lang="en-US" sz="2800" b="1" dirty="0" err="1">
                <a:solidFill>
                  <a:srgbClr val="7030A0"/>
                </a:solidFill>
              </a:rPr>
              <a:t>fread</a:t>
            </a:r>
            <a:r>
              <a:rPr lang="en-US" sz="2800" b="1" dirty="0">
                <a:solidFill>
                  <a:srgbClr val="7030A0"/>
                </a:solidFill>
              </a:rPr>
              <a:t>(&amp;P, </a:t>
            </a:r>
            <a:r>
              <a:rPr lang="en-US" sz="2800" b="1" dirty="0" err="1">
                <a:solidFill>
                  <a:srgbClr val="7030A0"/>
                </a:solidFill>
              </a:rPr>
              <a:t>sizeof</a:t>
            </a:r>
            <a:r>
              <a:rPr lang="en-US" sz="2800" b="1" dirty="0">
                <a:solidFill>
                  <a:srgbClr val="7030A0"/>
                </a:solidFill>
              </a:rPr>
              <a:t>(</a:t>
            </a:r>
            <a:r>
              <a:rPr lang="en-US" sz="2800" b="1" dirty="0" err="1">
                <a:solidFill>
                  <a:srgbClr val="7030A0"/>
                </a:solidFill>
              </a:rPr>
              <a:t>struct</a:t>
            </a:r>
            <a:r>
              <a:rPr lang="en-US" sz="2800" b="1" dirty="0">
                <a:solidFill>
                  <a:srgbClr val="7030A0"/>
                </a:solidFill>
              </a:rPr>
              <a:t> </a:t>
            </a:r>
            <a:r>
              <a:rPr lang="en-US" sz="2800" b="1" dirty="0" err="1">
                <a:solidFill>
                  <a:srgbClr val="7030A0"/>
                </a:solidFill>
              </a:rPr>
              <a:t>Pelatis</a:t>
            </a:r>
            <a:r>
              <a:rPr lang="en-US" sz="2800" b="1" dirty="0">
                <a:solidFill>
                  <a:srgbClr val="7030A0"/>
                </a:solidFill>
              </a:rPr>
              <a:t>), 1, </a:t>
            </a:r>
            <a:r>
              <a:rPr lang="en-US" sz="2800" b="1" dirty="0" err="1">
                <a:solidFill>
                  <a:srgbClr val="7030A0"/>
                </a:solidFill>
              </a:rPr>
              <a:t>pel</a:t>
            </a:r>
            <a:r>
              <a:rPr lang="en-US" sz="2800" b="1" dirty="0">
                <a:solidFill>
                  <a:srgbClr val="7030A0"/>
                </a:solidFill>
              </a:rPr>
              <a:t>);</a:t>
            </a:r>
          </a:p>
          <a:p>
            <a:pPr marL="0" indent="0">
              <a:buNone/>
            </a:pPr>
            <a:r>
              <a:rPr lang="en-US" sz="2800" dirty="0"/>
              <a:t>        if ( </a:t>
            </a:r>
            <a:r>
              <a:rPr lang="en-US" sz="2800" b="1" dirty="0" err="1">
                <a:solidFill>
                  <a:srgbClr val="000099"/>
                </a:solidFill>
              </a:rPr>
              <a:t>strcmp</a:t>
            </a:r>
            <a:r>
              <a:rPr lang="en-US" sz="2800" b="1" dirty="0">
                <a:solidFill>
                  <a:srgbClr val="000099"/>
                </a:solidFill>
              </a:rPr>
              <a:t>(</a:t>
            </a:r>
            <a:r>
              <a:rPr lang="en-US" sz="2800" b="1" dirty="0" err="1">
                <a:solidFill>
                  <a:srgbClr val="000099"/>
                </a:solidFill>
              </a:rPr>
              <a:t>kodikos</a:t>
            </a:r>
            <a:r>
              <a:rPr lang="en-US" sz="2800" b="1" dirty="0">
                <a:solidFill>
                  <a:srgbClr val="000099"/>
                </a:solidFill>
              </a:rPr>
              <a:t>, </a:t>
            </a:r>
            <a:r>
              <a:rPr lang="en-US" sz="2800" b="1" dirty="0" err="1">
                <a:solidFill>
                  <a:srgbClr val="000099"/>
                </a:solidFill>
              </a:rPr>
              <a:t>P.Kod</a:t>
            </a:r>
            <a:r>
              <a:rPr lang="en-US" sz="2800" b="1" dirty="0">
                <a:solidFill>
                  <a:srgbClr val="000099"/>
                </a:solidFill>
              </a:rPr>
              <a:t>) == 0 </a:t>
            </a:r>
            <a:r>
              <a:rPr lang="en-US" sz="2800" dirty="0"/>
              <a:t>) {</a:t>
            </a:r>
          </a:p>
          <a:p>
            <a:pPr marL="0" indent="0">
              <a:buNone/>
            </a:pPr>
            <a:r>
              <a:rPr lang="en-US" sz="2800" dirty="0"/>
              <a:t>            </a:t>
            </a:r>
            <a:r>
              <a:rPr lang="en-US" sz="2800" dirty="0" err="1"/>
              <a:t>vrethike</a:t>
            </a:r>
            <a:r>
              <a:rPr lang="en-US" sz="2800" dirty="0"/>
              <a:t> = 1;</a:t>
            </a:r>
          </a:p>
          <a:p>
            <a:pPr marL="0" indent="0">
              <a:buNone/>
            </a:pPr>
            <a:r>
              <a:rPr lang="en-US" sz="2800" dirty="0"/>
              <a:t>            </a:t>
            </a:r>
            <a:r>
              <a:rPr lang="en-US" sz="2800" dirty="0" err="1"/>
              <a:t>printf</a:t>
            </a:r>
            <a:r>
              <a:rPr lang="en-US" sz="2800" dirty="0"/>
              <a:t>("\n%10s %20s %10s %10.2f", </a:t>
            </a:r>
            <a:r>
              <a:rPr lang="en-US" sz="2800" dirty="0" err="1"/>
              <a:t>P.Kod</a:t>
            </a:r>
            <a:r>
              <a:rPr lang="en-US" sz="2800" dirty="0"/>
              <a:t>, </a:t>
            </a:r>
            <a:r>
              <a:rPr lang="en-US" sz="2800" dirty="0" err="1"/>
              <a:t>P.Epi</a:t>
            </a:r>
            <a:r>
              <a:rPr lang="en-US" sz="2800" dirty="0"/>
              <a:t>, </a:t>
            </a:r>
            <a:r>
              <a:rPr lang="en-US" sz="2800" dirty="0" err="1"/>
              <a:t>P.Ono</a:t>
            </a:r>
            <a:r>
              <a:rPr lang="en-US" sz="2800" dirty="0"/>
              <a:t>, </a:t>
            </a:r>
            <a:r>
              <a:rPr lang="en-US" sz="2800" dirty="0" err="1"/>
              <a:t>P.Ypo</a:t>
            </a:r>
            <a:r>
              <a:rPr lang="en-US" sz="2800" dirty="0"/>
              <a:t>);</a:t>
            </a:r>
          </a:p>
          <a:p>
            <a:pPr marL="0" indent="0">
              <a:buNone/>
            </a:pPr>
            <a:r>
              <a:rPr lang="en-US" sz="2800" dirty="0"/>
              <a:t>        }</a:t>
            </a:r>
          </a:p>
          <a:p>
            <a:pPr marL="0" indent="0">
              <a:buNone/>
            </a:pPr>
            <a:r>
              <a:rPr lang="en-US" sz="2800" dirty="0"/>
              <a:t>    }</a:t>
            </a:r>
          </a:p>
          <a:p>
            <a:pPr marL="0" indent="0">
              <a:buNone/>
            </a:pPr>
            <a:r>
              <a:rPr lang="en-US" sz="2800" dirty="0"/>
              <a:t>    </a:t>
            </a:r>
          </a:p>
          <a:p>
            <a:pPr marL="0" indent="0">
              <a:buNone/>
            </a:pPr>
            <a:r>
              <a:rPr lang="en-US" sz="2800" dirty="0"/>
              <a:t>    if (</a:t>
            </a:r>
            <a:r>
              <a:rPr lang="en-US" sz="2800" dirty="0" err="1"/>
              <a:t>vrethike</a:t>
            </a:r>
            <a:r>
              <a:rPr lang="en-US" sz="2800" dirty="0"/>
              <a:t> == 0)</a:t>
            </a:r>
          </a:p>
          <a:p>
            <a:pPr marL="0" indent="0">
              <a:buNone/>
            </a:pPr>
            <a:r>
              <a:rPr lang="en-US" sz="2800" dirty="0"/>
              <a:t>        </a:t>
            </a:r>
            <a:r>
              <a:rPr lang="en-US" sz="2800" dirty="0" err="1"/>
              <a:t>printf</a:t>
            </a:r>
            <a:r>
              <a:rPr lang="en-US" sz="2800" dirty="0"/>
              <a:t>("\n\n</a:t>
            </a:r>
            <a:r>
              <a:rPr lang="el-GR" sz="2800" dirty="0"/>
              <a:t>Δεν βρέθηκε πελάτης με τον κωδικό που δώσατε. \</a:t>
            </a:r>
            <a:r>
              <a:rPr lang="en-US" sz="2800" dirty="0"/>
              <a:t>n");</a:t>
            </a:r>
          </a:p>
          <a:p>
            <a:pPr marL="0" indent="0">
              <a:buNone/>
            </a:pPr>
            <a:r>
              <a:rPr lang="en-US" sz="2800" dirty="0"/>
              <a:t>    </a:t>
            </a:r>
            <a:r>
              <a:rPr lang="en-US" sz="2800" b="1" dirty="0" err="1">
                <a:solidFill>
                  <a:srgbClr val="7030A0"/>
                </a:solidFill>
              </a:rPr>
              <a:t>fclose</a:t>
            </a:r>
            <a:r>
              <a:rPr lang="en-US" sz="2800" b="1" dirty="0">
                <a:solidFill>
                  <a:srgbClr val="7030A0"/>
                </a:solidFill>
              </a:rPr>
              <a:t>(</a:t>
            </a:r>
            <a:r>
              <a:rPr lang="en-US" sz="2800" b="1" dirty="0" err="1">
                <a:solidFill>
                  <a:srgbClr val="7030A0"/>
                </a:solidFill>
              </a:rPr>
              <a:t>pel</a:t>
            </a:r>
            <a:r>
              <a:rPr lang="en-US" sz="2800" b="1" dirty="0">
                <a:solidFill>
                  <a:srgbClr val="7030A0"/>
                </a:solidFill>
              </a:rPr>
              <a:t>);</a:t>
            </a:r>
          </a:p>
          <a:p>
            <a:pPr marL="0" indent="0">
              <a:buNone/>
            </a:pPr>
            <a:r>
              <a:rPr lang="el-GR" sz="2800" dirty="0"/>
              <a:t>}</a:t>
            </a:r>
            <a:endParaRPr lang="en-IE" dirty="0" smtClean="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a:t>
            </a:r>
            <a:r>
              <a:rPr lang="en-GB" sz="1400" dirty="0"/>
              <a:t>  I </a:t>
            </a:r>
            <a:r>
              <a:rPr lang="el-GR" sz="1400" dirty="0"/>
              <a:t>(</a:t>
            </a:r>
            <a:r>
              <a:rPr lang="en-GB" sz="1400" dirty="0"/>
              <a:t>Binary Files)</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34</a:t>
            </a:fld>
            <a:endParaRPr lang="el-GR" dirty="0"/>
          </a:p>
        </p:txBody>
      </p:sp>
    </p:spTree>
    <p:custDataLst>
      <p:tags r:id="rId1"/>
    </p:custDataLst>
    <p:extLst>
      <p:ext uri="{BB962C8B-B14F-4D97-AF65-F5344CB8AC3E}">
        <p14:creationId xmlns:p14="http://schemas.microsoft.com/office/powerpoint/2010/main" val="5794651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5496"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Αναζήτηση </a:t>
            </a:r>
            <a:r>
              <a:rPr lang="el-GR" dirty="0" smtClean="0"/>
              <a:t>Χρεωστών (1 από 2)</a:t>
            </a:r>
            <a:endParaRPr lang="el-GR" dirty="0"/>
          </a:p>
        </p:txBody>
      </p:sp>
      <p:sp>
        <p:nvSpPr>
          <p:cNvPr id="9" name="Content Placeholder 2" descr="void anazitisi κάτω παύλα xreoston, void,&#10;άγκιστρο,&#10;    int a aίσο με 0, /*Μετρητής */,&#10;    float synolo ίσο με 0τελεία 0, /* Σύνολο ωφειλών */,&#10;    &#10;    pel ίσο με f open, Pelates, r b,&#10;    if pel ίσο ίσο NULL, άγκιστρο,&#10;        print f, \ n \ n Το Πελατολόγιο Δεν έχει δημιουργηθεί ακόμη!,&#10;        print f, \ n Συνεχίστε με δημιουργία του!!! \ n \ n,&#10;        return,&#10;    άγκιστρο.&#10;"/>
          <p:cNvSpPr>
            <a:spLocks noGrp="1"/>
          </p:cNvSpPr>
          <p:nvPr>
            <p:ph idx="4294967295"/>
            <p:custDataLst>
              <p:tags r:id="rId2"/>
            </p:custDataLst>
          </p:nvPr>
        </p:nvSpPr>
        <p:spPr>
          <a:xfrm>
            <a:off x="467544" y="1196752"/>
            <a:ext cx="8208912" cy="4741863"/>
          </a:xfrm>
        </p:spPr>
        <p:txBody>
          <a:bodyPr>
            <a:noAutofit/>
          </a:bodyPr>
          <a:lstStyle/>
          <a:p>
            <a:pPr marL="0" indent="0">
              <a:buNone/>
            </a:pPr>
            <a:r>
              <a:rPr lang="en-US" sz="2400" dirty="0"/>
              <a:t>void </a:t>
            </a:r>
            <a:r>
              <a:rPr lang="en-US" sz="2400" dirty="0" err="1"/>
              <a:t>anazitisi_xreoston</a:t>
            </a:r>
            <a:r>
              <a:rPr lang="en-US" sz="2400" dirty="0"/>
              <a:t>(void)</a:t>
            </a:r>
          </a:p>
          <a:p>
            <a:pPr marL="0" indent="0">
              <a:buNone/>
            </a:pPr>
            <a:r>
              <a:rPr lang="en-US" sz="2400" dirty="0"/>
              <a:t>{</a:t>
            </a:r>
          </a:p>
          <a:p>
            <a:pPr marL="0" indent="0">
              <a:buNone/>
            </a:pPr>
            <a:r>
              <a:rPr lang="en-US" sz="2400" dirty="0"/>
              <a:t>    </a:t>
            </a:r>
            <a:r>
              <a:rPr lang="en-US" sz="2400" dirty="0" err="1"/>
              <a:t>int</a:t>
            </a:r>
            <a:r>
              <a:rPr lang="en-US" sz="2400" dirty="0"/>
              <a:t> </a:t>
            </a:r>
            <a:r>
              <a:rPr lang="en-US" sz="2400" dirty="0" err="1"/>
              <a:t>aa</a:t>
            </a:r>
            <a:r>
              <a:rPr lang="en-US" sz="2400" dirty="0"/>
              <a:t>=0; /*</a:t>
            </a:r>
            <a:r>
              <a:rPr lang="el-GR" sz="2400" dirty="0"/>
              <a:t>Μετρητής */</a:t>
            </a:r>
          </a:p>
          <a:p>
            <a:pPr marL="0" indent="0">
              <a:buNone/>
            </a:pPr>
            <a:r>
              <a:rPr lang="el-GR" sz="2400" dirty="0"/>
              <a:t>    </a:t>
            </a:r>
            <a:r>
              <a:rPr lang="en-US" sz="2400" dirty="0"/>
              <a:t>float </a:t>
            </a:r>
            <a:r>
              <a:rPr lang="en-US" sz="2400" dirty="0" err="1"/>
              <a:t>synolo</a:t>
            </a:r>
            <a:r>
              <a:rPr lang="en-US" sz="2400" dirty="0"/>
              <a:t> = 0.0; /* </a:t>
            </a:r>
            <a:r>
              <a:rPr lang="el-GR" sz="2400" dirty="0"/>
              <a:t>Σύνολο </a:t>
            </a:r>
            <a:r>
              <a:rPr lang="el-GR" sz="2400" dirty="0" err="1"/>
              <a:t>ωφειλών</a:t>
            </a:r>
            <a:r>
              <a:rPr lang="el-GR" sz="2400" dirty="0"/>
              <a:t> */</a:t>
            </a:r>
          </a:p>
          <a:p>
            <a:pPr marL="0" indent="0">
              <a:buNone/>
            </a:pPr>
            <a:r>
              <a:rPr lang="el-GR" sz="2400" dirty="0"/>
              <a:t>    </a:t>
            </a:r>
          </a:p>
          <a:p>
            <a:pPr marL="0" indent="0">
              <a:buNone/>
            </a:pPr>
            <a:r>
              <a:rPr lang="el-GR" sz="2400" dirty="0"/>
              <a:t>   </a:t>
            </a:r>
            <a:r>
              <a:rPr lang="el-GR" sz="2400" b="1" dirty="0">
                <a:solidFill>
                  <a:srgbClr val="C00000"/>
                </a:solidFill>
              </a:rPr>
              <a:t> </a:t>
            </a:r>
            <a:r>
              <a:rPr lang="en-US" sz="2400" b="1" dirty="0" err="1">
                <a:solidFill>
                  <a:srgbClr val="7030A0"/>
                </a:solidFill>
              </a:rPr>
              <a:t>pel</a:t>
            </a:r>
            <a:r>
              <a:rPr lang="en-US" sz="2400" b="1" dirty="0">
                <a:solidFill>
                  <a:srgbClr val="7030A0"/>
                </a:solidFill>
              </a:rPr>
              <a:t> = </a:t>
            </a:r>
            <a:r>
              <a:rPr lang="en-US" sz="2400" b="1" dirty="0" err="1">
                <a:solidFill>
                  <a:srgbClr val="7030A0"/>
                </a:solidFill>
              </a:rPr>
              <a:t>fopen</a:t>
            </a:r>
            <a:r>
              <a:rPr lang="en-US" sz="2400" b="1" dirty="0">
                <a:solidFill>
                  <a:srgbClr val="7030A0"/>
                </a:solidFill>
              </a:rPr>
              <a:t>(</a:t>
            </a:r>
            <a:r>
              <a:rPr lang="en-US" sz="2400" b="1" dirty="0" err="1">
                <a:solidFill>
                  <a:srgbClr val="7030A0"/>
                </a:solidFill>
              </a:rPr>
              <a:t>Pelates</a:t>
            </a:r>
            <a:r>
              <a:rPr lang="en-US" sz="2400" b="1" dirty="0">
                <a:solidFill>
                  <a:srgbClr val="7030A0"/>
                </a:solidFill>
              </a:rPr>
              <a:t>, "</a:t>
            </a:r>
            <a:r>
              <a:rPr lang="en-US" sz="2400" b="1" dirty="0" err="1">
                <a:solidFill>
                  <a:srgbClr val="7030A0"/>
                </a:solidFill>
              </a:rPr>
              <a:t>rb</a:t>
            </a:r>
            <a:r>
              <a:rPr lang="en-US" sz="2400" b="1" dirty="0">
                <a:solidFill>
                  <a:srgbClr val="7030A0"/>
                </a:solidFill>
              </a:rPr>
              <a:t>");</a:t>
            </a:r>
          </a:p>
          <a:p>
            <a:pPr marL="0" indent="0">
              <a:buNone/>
            </a:pPr>
            <a:r>
              <a:rPr lang="en-US" sz="2400" dirty="0"/>
              <a:t>    if (</a:t>
            </a:r>
            <a:r>
              <a:rPr lang="en-US" sz="2400" b="1" dirty="0" err="1">
                <a:solidFill>
                  <a:srgbClr val="7030A0"/>
                </a:solidFill>
              </a:rPr>
              <a:t>pel</a:t>
            </a:r>
            <a:r>
              <a:rPr lang="en-US" sz="2400" b="1" dirty="0">
                <a:solidFill>
                  <a:srgbClr val="7030A0"/>
                </a:solidFill>
              </a:rPr>
              <a:t> == NULL</a:t>
            </a:r>
            <a:r>
              <a:rPr lang="en-US" sz="2400" dirty="0"/>
              <a:t>) {</a:t>
            </a:r>
          </a:p>
          <a:p>
            <a:pPr marL="0" indent="0">
              <a:buNone/>
            </a:pPr>
            <a:r>
              <a:rPr lang="en-US" sz="2400" dirty="0"/>
              <a:t>        </a:t>
            </a:r>
            <a:r>
              <a:rPr lang="en-US" sz="2400" dirty="0" err="1"/>
              <a:t>printf</a:t>
            </a:r>
            <a:r>
              <a:rPr lang="en-US" sz="2400" dirty="0"/>
              <a:t>("\n\n</a:t>
            </a:r>
            <a:r>
              <a:rPr lang="el-GR" sz="2400" dirty="0"/>
              <a:t>Το Πελατολόγιο Δεν έχει δημιουργηθεί ακόμη! ");</a:t>
            </a:r>
          </a:p>
          <a:p>
            <a:pPr marL="0" indent="0">
              <a:buNone/>
            </a:pPr>
            <a:r>
              <a:rPr lang="el-GR" sz="2400" dirty="0"/>
              <a:t>        </a:t>
            </a:r>
            <a:r>
              <a:rPr lang="en-US" sz="2400" dirty="0" err="1"/>
              <a:t>printf</a:t>
            </a:r>
            <a:r>
              <a:rPr lang="en-US" sz="2400" dirty="0"/>
              <a:t>("\n</a:t>
            </a:r>
            <a:r>
              <a:rPr lang="el-GR" sz="2400" dirty="0"/>
              <a:t>Συνεχίστε με δημιουργία του!!! \</a:t>
            </a:r>
            <a:r>
              <a:rPr lang="en-US" sz="2400" dirty="0"/>
              <a:t>n\n ");</a:t>
            </a:r>
          </a:p>
          <a:p>
            <a:pPr marL="0" indent="0">
              <a:buNone/>
            </a:pPr>
            <a:r>
              <a:rPr lang="en-US" sz="2400" dirty="0"/>
              <a:t>        return;</a:t>
            </a:r>
          </a:p>
          <a:p>
            <a:pPr marL="0" indent="0">
              <a:buNone/>
            </a:pPr>
            <a:r>
              <a:rPr lang="en-US" sz="2400" dirty="0"/>
              <a:t>    }</a:t>
            </a:r>
            <a:endParaRPr 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a:t>
            </a:r>
            <a:r>
              <a:rPr lang="en-GB" sz="1400" dirty="0"/>
              <a:t>  I </a:t>
            </a:r>
            <a:r>
              <a:rPr lang="el-GR" sz="1400" dirty="0"/>
              <a:t>(</a:t>
            </a:r>
            <a:r>
              <a:rPr lang="en-GB" sz="1400" dirty="0"/>
              <a:t>Binary Files)</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35</a:t>
            </a:fld>
            <a:endParaRPr lang="el-GR" dirty="0"/>
          </a:p>
        </p:txBody>
      </p:sp>
    </p:spTree>
    <p:custDataLst>
      <p:tags r:id="rId1"/>
    </p:custDataLst>
    <p:extLst>
      <p:ext uri="{BB962C8B-B14F-4D97-AF65-F5344CB8AC3E}">
        <p14:creationId xmlns:p14="http://schemas.microsoft.com/office/powerpoint/2010/main" val="40336297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a:xfrm>
            <a:off x="35496" y="-243408"/>
            <a:ext cx="9072563" cy="1260475"/>
          </a:xfrm>
        </p:spPr>
        <p:txBody>
          <a:bodyPr>
            <a:normAutofit/>
          </a:bodyPr>
          <a:lstStyle/>
          <a:p>
            <a:r>
              <a:rPr lang="el-GR" dirty="0" smtClean="0"/>
              <a:t>Αναζήτηση Χρεωστών (2 από 2)</a:t>
            </a:r>
            <a:endParaRPr lang="el-GR" dirty="0"/>
          </a:p>
        </p:txBody>
      </p:sp>
      <p:sp>
        <p:nvSpPr>
          <p:cNvPr id="7" name="TextBox 4" descr="while ! feo f, pel, άγκιστρο,&#10;        f read, &amp; P, size of struct Pelatis, 1, pel, &#10;        if  ! feo f, pel &amp; &amp;  P τελεία Ypo μεγαλύτερο ή ίσο με  0 τελεία 01, άγκιστρο.&#10;            a a σύν σύν,&#10;            synolo σύν ίσο με P τελεία Ypo,&#10;            print f, \ n % 5 d % 10 s % 20 s % 10 s % 10 τελεία 2 f, a a, P τελεία Kod, P τελεία Epi, P τελεία Ono, P τελεία Ypo.&#10;        άγκιστρο,&#10;    άγκιστρο.&#10;    &#10;    print f, \ n \ n Σύνολο Ωφειλών ίσο με % 10 τελεία 2 f, \ n \ n, synolo,&#10;    f close, pel.&#10;άγκιστρο.&#10;&#10;"/>
          <p:cNvSpPr txBox="1">
            <a:spLocks noChangeArrowheads="1"/>
          </p:cNvSpPr>
          <p:nvPr>
            <p:custDataLst>
              <p:tags r:id="rId2"/>
            </p:custDataLst>
          </p:nvPr>
        </p:nvSpPr>
        <p:spPr bwMode="auto">
          <a:xfrm>
            <a:off x="467544" y="1196752"/>
            <a:ext cx="8208912"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dirty="0"/>
              <a:t>while (</a:t>
            </a:r>
            <a:r>
              <a:rPr lang="en-US" sz="2400" b="1" dirty="0">
                <a:solidFill>
                  <a:srgbClr val="7030A0"/>
                </a:solidFill>
              </a:rPr>
              <a:t>! </a:t>
            </a:r>
            <a:r>
              <a:rPr lang="en-US" sz="2400" b="1" dirty="0" err="1">
                <a:solidFill>
                  <a:srgbClr val="7030A0"/>
                </a:solidFill>
              </a:rPr>
              <a:t>feof</a:t>
            </a:r>
            <a:r>
              <a:rPr lang="en-US" sz="2400" b="1" dirty="0">
                <a:solidFill>
                  <a:srgbClr val="7030A0"/>
                </a:solidFill>
              </a:rPr>
              <a:t>(</a:t>
            </a:r>
            <a:r>
              <a:rPr lang="en-US" sz="2400" b="1" dirty="0" err="1">
                <a:solidFill>
                  <a:srgbClr val="7030A0"/>
                </a:solidFill>
              </a:rPr>
              <a:t>pel</a:t>
            </a:r>
            <a:r>
              <a:rPr lang="en-US" sz="2400" b="1" dirty="0">
                <a:solidFill>
                  <a:srgbClr val="7030A0"/>
                </a:solidFill>
              </a:rPr>
              <a:t>)</a:t>
            </a:r>
            <a:r>
              <a:rPr lang="en-US" sz="2400" dirty="0">
                <a:solidFill>
                  <a:srgbClr val="7030A0"/>
                </a:solidFill>
              </a:rPr>
              <a:t> </a:t>
            </a:r>
            <a:r>
              <a:rPr lang="en-US" sz="2400" dirty="0"/>
              <a:t>) {</a:t>
            </a:r>
          </a:p>
          <a:p>
            <a:r>
              <a:rPr lang="en-US" sz="2400" dirty="0"/>
              <a:t>        </a:t>
            </a:r>
            <a:r>
              <a:rPr lang="en-US" sz="2400" b="1" dirty="0" err="1">
                <a:solidFill>
                  <a:srgbClr val="7030A0"/>
                </a:solidFill>
              </a:rPr>
              <a:t>fread</a:t>
            </a:r>
            <a:r>
              <a:rPr lang="en-US" sz="2400" b="1" dirty="0">
                <a:solidFill>
                  <a:srgbClr val="7030A0"/>
                </a:solidFill>
              </a:rPr>
              <a:t>(&amp;P, </a:t>
            </a:r>
            <a:r>
              <a:rPr lang="en-US" sz="2400" b="1" dirty="0" err="1">
                <a:solidFill>
                  <a:srgbClr val="7030A0"/>
                </a:solidFill>
              </a:rPr>
              <a:t>sizeof</a:t>
            </a:r>
            <a:r>
              <a:rPr lang="en-US" sz="2400" b="1" dirty="0">
                <a:solidFill>
                  <a:srgbClr val="7030A0"/>
                </a:solidFill>
              </a:rPr>
              <a:t>(</a:t>
            </a:r>
            <a:r>
              <a:rPr lang="en-US" sz="2400" b="1" dirty="0" err="1">
                <a:solidFill>
                  <a:srgbClr val="7030A0"/>
                </a:solidFill>
              </a:rPr>
              <a:t>struct</a:t>
            </a:r>
            <a:r>
              <a:rPr lang="en-US" sz="2400" b="1" dirty="0">
                <a:solidFill>
                  <a:srgbClr val="7030A0"/>
                </a:solidFill>
              </a:rPr>
              <a:t> </a:t>
            </a:r>
            <a:r>
              <a:rPr lang="en-US" sz="2400" b="1" dirty="0" err="1">
                <a:solidFill>
                  <a:srgbClr val="7030A0"/>
                </a:solidFill>
              </a:rPr>
              <a:t>Pelatis</a:t>
            </a:r>
            <a:r>
              <a:rPr lang="en-US" sz="2400" b="1" dirty="0">
                <a:solidFill>
                  <a:srgbClr val="7030A0"/>
                </a:solidFill>
              </a:rPr>
              <a:t>), 1, </a:t>
            </a:r>
            <a:r>
              <a:rPr lang="en-US" sz="2400" b="1" dirty="0" err="1">
                <a:solidFill>
                  <a:srgbClr val="7030A0"/>
                </a:solidFill>
              </a:rPr>
              <a:t>pel</a:t>
            </a:r>
            <a:r>
              <a:rPr lang="en-US" sz="2400" b="1" dirty="0">
                <a:solidFill>
                  <a:srgbClr val="7030A0"/>
                </a:solidFill>
              </a:rPr>
              <a:t>); </a:t>
            </a:r>
          </a:p>
          <a:p>
            <a:r>
              <a:rPr lang="en-US" sz="2400" dirty="0"/>
              <a:t>        if ( </a:t>
            </a:r>
            <a:r>
              <a:rPr lang="en-US" sz="2400" b="1" dirty="0">
                <a:solidFill>
                  <a:srgbClr val="7030A0"/>
                </a:solidFill>
              </a:rPr>
              <a:t>! </a:t>
            </a:r>
            <a:r>
              <a:rPr lang="en-US" sz="2400" b="1" dirty="0" err="1">
                <a:solidFill>
                  <a:srgbClr val="7030A0"/>
                </a:solidFill>
              </a:rPr>
              <a:t>feof</a:t>
            </a:r>
            <a:r>
              <a:rPr lang="en-US" sz="2400" b="1" dirty="0">
                <a:solidFill>
                  <a:srgbClr val="7030A0"/>
                </a:solidFill>
              </a:rPr>
              <a:t>(</a:t>
            </a:r>
            <a:r>
              <a:rPr lang="en-US" sz="2400" b="1" dirty="0" err="1">
                <a:solidFill>
                  <a:srgbClr val="7030A0"/>
                </a:solidFill>
              </a:rPr>
              <a:t>pel</a:t>
            </a:r>
            <a:r>
              <a:rPr lang="en-US" sz="2400" b="1" dirty="0">
                <a:solidFill>
                  <a:srgbClr val="7030A0"/>
                </a:solidFill>
              </a:rPr>
              <a:t>) </a:t>
            </a:r>
            <a:r>
              <a:rPr lang="en-US" sz="2400" b="1" dirty="0">
                <a:solidFill>
                  <a:srgbClr val="000099"/>
                </a:solidFill>
              </a:rPr>
              <a:t>&amp;&amp; </a:t>
            </a:r>
            <a:r>
              <a:rPr lang="en-US" sz="2400" b="1" dirty="0" err="1">
                <a:solidFill>
                  <a:srgbClr val="000099"/>
                </a:solidFill>
              </a:rPr>
              <a:t>P.Ypo</a:t>
            </a:r>
            <a:r>
              <a:rPr lang="en-US" sz="2400" b="1" dirty="0">
                <a:solidFill>
                  <a:srgbClr val="000099"/>
                </a:solidFill>
              </a:rPr>
              <a:t> &gt;=  0.01 </a:t>
            </a:r>
            <a:r>
              <a:rPr lang="en-US" sz="2400" dirty="0"/>
              <a:t>)  {</a:t>
            </a:r>
          </a:p>
          <a:p>
            <a:r>
              <a:rPr lang="en-US" sz="2400" dirty="0"/>
              <a:t>            </a:t>
            </a:r>
            <a:r>
              <a:rPr lang="en-US" sz="2400" dirty="0" err="1"/>
              <a:t>aa</a:t>
            </a:r>
            <a:r>
              <a:rPr lang="en-US" sz="2400" dirty="0"/>
              <a:t>++;</a:t>
            </a:r>
          </a:p>
          <a:p>
            <a:r>
              <a:rPr lang="en-US" sz="2400" dirty="0"/>
              <a:t>            </a:t>
            </a:r>
            <a:r>
              <a:rPr lang="en-US" sz="2400" dirty="0" err="1"/>
              <a:t>synolo</a:t>
            </a:r>
            <a:r>
              <a:rPr lang="en-US" sz="2400" dirty="0"/>
              <a:t> += </a:t>
            </a:r>
            <a:r>
              <a:rPr lang="en-US" sz="2400" dirty="0" err="1"/>
              <a:t>P.Ypo</a:t>
            </a:r>
            <a:r>
              <a:rPr lang="en-US" sz="2400" dirty="0"/>
              <a:t>;</a:t>
            </a:r>
          </a:p>
          <a:p>
            <a:r>
              <a:rPr lang="en-US" sz="2400" dirty="0"/>
              <a:t>            </a:t>
            </a:r>
            <a:r>
              <a:rPr lang="en-US" sz="2400" dirty="0" err="1"/>
              <a:t>printf</a:t>
            </a:r>
            <a:r>
              <a:rPr lang="en-US" sz="2400" dirty="0"/>
              <a:t>("\n%5d %10s %20s %10s %10.2f", </a:t>
            </a:r>
            <a:r>
              <a:rPr lang="en-US" sz="2400" dirty="0" err="1"/>
              <a:t>aa</a:t>
            </a:r>
            <a:r>
              <a:rPr lang="en-US" sz="2400" dirty="0"/>
              <a:t>, </a:t>
            </a:r>
            <a:r>
              <a:rPr lang="en-US" sz="2400" dirty="0" err="1"/>
              <a:t>P.Kod</a:t>
            </a:r>
            <a:r>
              <a:rPr lang="en-US" sz="2400" dirty="0"/>
              <a:t>, </a:t>
            </a:r>
            <a:r>
              <a:rPr lang="en-US" sz="2400" dirty="0" err="1"/>
              <a:t>P.Epi</a:t>
            </a:r>
            <a:r>
              <a:rPr lang="en-US" sz="2400" dirty="0"/>
              <a:t>, </a:t>
            </a:r>
            <a:r>
              <a:rPr lang="en-US" sz="2400" dirty="0" err="1"/>
              <a:t>P.Ono</a:t>
            </a:r>
            <a:r>
              <a:rPr lang="en-US" sz="2400" dirty="0"/>
              <a:t>, </a:t>
            </a:r>
            <a:r>
              <a:rPr lang="en-US" sz="2400" dirty="0" err="1"/>
              <a:t>P.Ypo</a:t>
            </a:r>
            <a:r>
              <a:rPr lang="en-US" sz="2400" dirty="0"/>
              <a:t>);</a:t>
            </a:r>
          </a:p>
          <a:p>
            <a:r>
              <a:rPr lang="en-US" sz="2400" dirty="0"/>
              <a:t>        }</a:t>
            </a:r>
          </a:p>
          <a:p>
            <a:r>
              <a:rPr lang="en-US" sz="2400" dirty="0"/>
              <a:t>    }</a:t>
            </a:r>
          </a:p>
          <a:p>
            <a:r>
              <a:rPr lang="en-US" sz="2400" dirty="0"/>
              <a:t>    </a:t>
            </a:r>
          </a:p>
          <a:p>
            <a:r>
              <a:rPr lang="en-US" sz="2400" dirty="0"/>
              <a:t>    </a:t>
            </a:r>
            <a:r>
              <a:rPr lang="en-US" sz="2400" dirty="0" err="1"/>
              <a:t>printf</a:t>
            </a:r>
            <a:r>
              <a:rPr lang="en-US" sz="2400" dirty="0"/>
              <a:t>("\n\n</a:t>
            </a:r>
            <a:r>
              <a:rPr lang="el-GR" sz="2400" dirty="0"/>
              <a:t>Σύνολο </a:t>
            </a:r>
            <a:r>
              <a:rPr lang="el-GR" sz="2400" dirty="0" err="1"/>
              <a:t>Ωφειλών</a:t>
            </a:r>
            <a:r>
              <a:rPr lang="el-GR" sz="2400" dirty="0"/>
              <a:t> = %10.2</a:t>
            </a:r>
            <a:r>
              <a:rPr lang="en-US" sz="2400" dirty="0"/>
              <a:t>f\n\n", </a:t>
            </a:r>
            <a:r>
              <a:rPr lang="en-US" sz="2400" dirty="0" err="1"/>
              <a:t>synolo</a:t>
            </a:r>
            <a:r>
              <a:rPr lang="en-US" sz="2400" dirty="0"/>
              <a:t>);</a:t>
            </a:r>
          </a:p>
          <a:p>
            <a:r>
              <a:rPr lang="en-US" sz="2400" dirty="0"/>
              <a:t>    </a:t>
            </a:r>
            <a:r>
              <a:rPr lang="en-US" sz="2400" b="1" dirty="0" err="1">
                <a:solidFill>
                  <a:srgbClr val="7030A0"/>
                </a:solidFill>
              </a:rPr>
              <a:t>fclose</a:t>
            </a:r>
            <a:r>
              <a:rPr lang="en-US" sz="2400" b="1" dirty="0">
                <a:solidFill>
                  <a:srgbClr val="7030A0"/>
                </a:solidFill>
              </a:rPr>
              <a:t>(</a:t>
            </a:r>
            <a:r>
              <a:rPr lang="en-US" sz="2400" b="1" dirty="0" err="1">
                <a:solidFill>
                  <a:srgbClr val="7030A0"/>
                </a:solidFill>
              </a:rPr>
              <a:t>pel</a:t>
            </a:r>
            <a:r>
              <a:rPr lang="en-US" sz="2400" b="1" dirty="0">
                <a:solidFill>
                  <a:srgbClr val="7030A0"/>
                </a:solidFill>
              </a:rPr>
              <a:t>);</a:t>
            </a:r>
          </a:p>
          <a:p>
            <a:r>
              <a:rPr lang="en-US" sz="2400" dirty="0"/>
              <a:t>}</a:t>
            </a:r>
          </a:p>
          <a:p>
            <a:endParaRPr lang="el-GR"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a:t>
            </a:r>
            <a:r>
              <a:rPr lang="en-GB" sz="1400" dirty="0"/>
              <a:t>  I </a:t>
            </a:r>
            <a:r>
              <a:rPr lang="el-GR" sz="1400" dirty="0"/>
              <a:t>(</a:t>
            </a:r>
            <a:r>
              <a:rPr lang="en-GB" sz="1400" dirty="0"/>
              <a:t>Binary Files)</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36</a:t>
            </a:fld>
            <a:endParaRPr lang="el-GR" dirty="0"/>
          </a:p>
        </p:txBody>
      </p:sp>
    </p:spTree>
    <p:custDataLst>
      <p:tags r:id="rId1"/>
    </p:custDataLst>
    <p:extLst>
      <p:ext uri="{BB962C8B-B14F-4D97-AF65-F5344CB8AC3E}">
        <p14:creationId xmlns:p14="http://schemas.microsoft.com/office/powerpoint/2010/main" val="29662418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1742951"/>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2204864"/>
            <a:ext cx="8229600" cy="2099445"/>
          </a:xfrm>
        </p:spPr>
        <p:txBody>
          <a:bodyPr>
            <a:noAutofit/>
          </a:bodyPr>
          <a:lstStyle/>
          <a:p>
            <a:pPr marL="0" indent="0">
              <a:buNone/>
            </a:pPr>
            <a:r>
              <a:rPr lang="el-GR" sz="2800" dirty="0" smtClean="0"/>
              <a:t>Ο Αναγνώστης να μπορεί να: </a:t>
            </a:r>
          </a:p>
          <a:p>
            <a:pPr marL="114300" indent="-457200">
              <a:buFont typeface="Wingdings" panose="05000000000000000000" pitchFamily="2" charset="2"/>
              <a:buChar char="q"/>
            </a:pPr>
            <a:r>
              <a:rPr lang="el-GR" sz="2800" dirty="0" smtClean="0"/>
              <a:t>Διαχειρίζεται αρχεία δομών και ειδικότερα να τα δημιουργεί, επεκτείνει, εμφανίζει και αναζητά εγγραφές. </a:t>
            </a:r>
          </a:p>
          <a:p>
            <a:pPr marL="0" indent="0">
              <a:buNone/>
            </a:pPr>
            <a:r>
              <a:rPr lang="el-GR" sz="2800" dirty="0" smtClean="0"/>
              <a:t/>
            </a:r>
            <a:br>
              <a:rPr lang="el-GR" sz="2800" dirty="0" smtClean="0"/>
            </a:b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a:t>
            </a:r>
            <a:r>
              <a:rPr lang="en-GB" sz="1400" dirty="0"/>
              <a:t>  I </a:t>
            </a:r>
            <a:r>
              <a:rPr lang="el-GR" sz="1400" dirty="0"/>
              <a:t>(</a:t>
            </a:r>
            <a:r>
              <a:rPr lang="en-GB" sz="1400" dirty="0"/>
              <a:t>Binary Files)</a:t>
            </a:r>
            <a:endParaRPr lang="el-GR"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855365"/>
            <a:ext cx="8280920" cy="4525963"/>
          </a:xfrm>
        </p:spPr>
        <p:txBody>
          <a:bodyPr>
            <a:noAutofit/>
          </a:bodyPr>
          <a:lstStyle/>
          <a:p>
            <a:pPr lvl="1">
              <a:buFont typeface="Wingdings" pitchFamily="2" charset="2"/>
              <a:buChar char="§"/>
            </a:pPr>
            <a:r>
              <a:rPr lang="el-GR" dirty="0">
                <a:hlinkClick r:id="rId4" action="ppaction://hlinksldjump"/>
              </a:rPr>
              <a:t>Αρχεία Δομών (εγγραφών) – </a:t>
            </a:r>
            <a:r>
              <a:rPr lang="en-US" dirty="0">
                <a:hlinkClick r:id="rId4" action="ppaction://hlinksldjump"/>
              </a:rPr>
              <a:t>Binary Files</a:t>
            </a:r>
            <a:r>
              <a:rPr lang="el-GR" dirty="0">
                <a:hlinkClick r:id="rId4" action="ppaction://hlinksldjump"/>
              </a:rPr>
              <a:t>,</a:t>
            </a:r>
            <a:endParaRPr lang="el-GR" dirty="0"/>
          </a:p>
          <a:p>
            <a:pPr lvl="1">
              <a:buFont typeface="Wingdings" pitchFamily="2" charset="2"/>
              <a:buChar char="§"/>
            </a:pPr>
            <a:r>
              <a:rPr lang="el-GR" dirty="0">
                <a:hlinkClick r:id="rId5" action="ppaction://hlinksldjump"/>
              </a:rPr>
              <a:t>Εντολές Διαχείρισης Αρχείων Δομών,</a:t>
            </a:r>
            <a:endParaRPr lang="el-GR" dirty="0"/>
          </a:p>
          <a:p>
            <a:pPr lvl="1">
              <a:buFont typeface="Wingdings" pitchFamily="2" charset="2"/>
              <a:buChar char="§"/>
            </a:pPr>
            <a:r>
              <a:rPr lang="el-GR" dirty="0">
                <a:hlinkClick r:id="rId6" action="ppaction://hlinksldjump"/>
              </a:rPr>
              <a:t>Διαχείριση Αρχείων Δομών:</a:t>
            </a:r>
            <a:endParaRPr lang="el-GR" dirty="0"/>
          </a:p>
          <a:p>
            <a:pPr lvl="2"/>
            <a:r>
              <a:rPr lang="el-GR" sz="2800" dirty="0">
                <a:hlinkClick r:id="rId7" action="ppaction://hlinksldjump"/>
              </a:rPr>
              <a:t>Δημιουργία / Επέκταση,</a:t>
            </a:r>
            <a:endParaRPr lang="el-GR" sz="2800" dirty="0"/>
          </a:p>
          <a:p>
            <a:pPr lvl="2"/>
            <a:r>
              <a:rPr lang="el-GR" sz="2800" dirty="0">
                <a:hlinkClick r:id="rId8" action="ppaction://hlinksldjump"/>
              </a:rPr>
              <a:t>Προβολή,</a:t>
            </a:r>
            <a:endParaRPr lang="el-GR" sz="2800" dirty="0"/>
          </a:p>
          <a:p>
            <a:pPr lvl="2"/>
            <a:r>
              <a:rPr lang="el-GR" sz="2800" dirty="0">
                <a:hlinkClick r:id="rId9" action="ppaction://hlinksldjump"/>
              </a:rPr>
              <a:t>Αναζήτηση.</a:t>
            </a:r>
            <a:endParaRPr lang="el-GR" sz="2800" dirty="0"/>
          </a:p>
          <a:p>
            <a:pPr>
              <a:buFont typeface="Wingdings" pitchFamily="2" charset="2"/>
              <a:buChar char="§"/>
            </a:pPr>
            <a:endParaRPr lang="el-GR" sz="2800"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a:t>
            </a:r>
            <a:r>
              <a:rPr lang="en-GB" sz="1400" dirty="0"/>
              <a:t>  I </a:t>
            </a:r>
            <a:r>
              <a:rPr lang="el-GR" sz="1400" dirty="0"/>
              <a:t>(</a:t>
            </a:r>
            <a:r>
              <a:rPr lang="en-GB" sz="1400" dirty="0"/>
              <a:t>Binary Files)</a:t>
            </a:r>
            <a:endParaRPr lang="el-GR"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Αρχεία Δομών - </a:t>
            </a:r>
            <a:r>
              <a:rPr lang="en-US" dirty="0" smtClean="0"/>
              <a:t>Binary Files</a:t>
            </a:r>
            <a:endParaRPr lang="en-US" dirty="0"/>
          </a:p>
        </p:txBody>
      </p:sp>
      <p:sp>
        <p:nvSpPr>
          <p:cNvPr id="23" name="Rectangle 3"/>
          <p:cNvSpPr>
            <a:spLocks noGrp="1" noChangeArrowheads="1"/>
          </p:cNvSpPr>
          <p:nvPr>
            <p:ph idx="1"/>
            <p:custDataLst>
              <p:tags r:id="rId3"/>
            </p:custDataLst>
          </p:nvPr>
        </p:nvSpPr>
        <p:spPr>
          <a:xfrm>
            <a:off x="457200" y="1268760"/>
            <a:ext cx="8229600" cy="2908920"/>
          </a:xfrm>
        </p:spPr>
        <p:txBody>
          <a:bodyPr>
            <a:normAutofit/>
          </a:bodyPr>
          <a:lstStyle/>
          <a:p>
            <a:pPr>
              <a:buFont typeface="Wingdings" pitchFamily="2" charset="2"/>
              <a:buChar char="q"/>
            </a:pPr>
            <a:r>
              <a:rPr lang="en-US" sz="2800" dirty="0" smtClean="0"/>
              <a:t>Binary files</a:t>
            </a:r>
            <a:r>
              <a:rPr lang="en-IE" sz="2800" dirty="0" smtClean="0"/>
              <a:t>: </a:t>
            </a:r>
            <a:r>
              <a:rPr lang="el-GR" sz="2800" dirty="0" smtClean="0"/>
              <a:t>Αποθηκεύουν τους αριθμητικούς τύπους δεδομένων σε δυαδική μορφή,</a:t>
            </a:r>
          </a:p>
          <a:p>
            <a:pPr lvl="1">
              <a:buFont typeface="Wingdings" pitchFamily="2" charset="2"/>
              <a:buChar char="§"/>
            </a:pPr>
            <a:r>
              <a:rPr lang="en-US" sz="2400" dirty="0" smtClean="0"/>
              <a:t>Text files</a:t>
            </a:r>
            <a:r>
              <a:rPr lang="el-GR" sz="2400" dirty="0" smtClean="0"/>
              <a:t>: Αποθηκεύουν τους αριθμητικούς τύπους δεδομένων σε </a:t>
            </a:r>
            <a:r>
              <a:rPr lang="en-US" sz="2400" dirty="0" smtClean="0"/>
              <a:t>ASCII </a:t>
            </a:r>
            <a:r>
              <a:rPr lang="el-GR" sz="2400" dirty="0" smtClean="0"/>
              <a:t>μορφή.</a:t>
            </a:r>
          </a:p>
          <a:p>
            <a:pPr>
              <a:buFont typeface="Wingdings" pitchFamily="2" charset="2"/>
              <a:buChar char="q"/>
            </a:pPr>
            <a:r>
              <a:rPr lang="el-GR" sz="2800" dirty="0" smtClean="0"/>
              <a:t>Παράδειγμα:</a:t>
            </a:r>
            <a:r>
              <a:rPr lang="en-IE" sz="2800" dirty="0" smtClean="0"/>
              <a:t> </a:t>
            </a:r>
            <a:r>
              <a:rPr lang="en-US" sz="2800" dirty="0" smtClean="0"/>
              <a:t>char name</a:t>
            </a:r>
            <a:r>
              <a:rPr lang="el-GR" sz="2800" dirty="0" smtClean="0"/>
              <a:t>[20]=“Γιώργος”; </a:t>
            </a:r>
            <a:r>
              <a:rPr lang="en-US" sz="2800" dirty="0" err="1" smtClean="0"/>
              <a:t>int</a:t>
            </a:r>
            <a:r>
              <a:rPr lang="en-US" sz="2800" dirty="0" smtClean="0"/>
              <a:t> v</a:t>
            </a:r>
            <a:r>
              <a:rPr lang="el-GR" sz="2800" dirty="0" smtClean="0"/>
              <a:t>=123;</a:t>
            </a:r>
            <a:endParaRPr lang="el-GR" sz="2800" dirty="0"/>
          </a:p>
        </p:txBody>
      </p:sp>
      <p:sp>
        <p:nvSpPr>
          <p:cNvPr id="6" name="TextBox 5" descr="Binary File: Γιώργος 0000000001111011.&#10;Text File: Γιώργος 1 2 3.&#10;"/>
          <p:cNvSpPr txBox="1">
            <a:spLocks noChangeArrowheads="1"/>
          </p:cNvSpPr>
          <p:nvPr>
            <p:custDataLst>
              <p:tags r:id="rId4"/>
            </p:custDataLst>
          </p:nvPr>
        </p:nvSpPr>
        <p:spPr bwMode="auto">
          <a:xfrm>
            <a:off x="1223963" y="3933056"/>
            <a:ext cx="67865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dirty="0" smtClean="0">
                <a:solidFill>
                  <a:srgbClr val="7030A0"/>
                </a:solidFill>
              </a:rPr>
              <a:t>Binary File</a:t>
            </a:r>
            <a:r>
              <a:rPr lang="el-GR" sz="2400" b="1" dirty="0" smtClean="0">
                <a:solidFill>
                  <a:srgbClr val="7030A0"/>
                </a:solidFill>
              </a:rPr>
              <a:t>: Γιώργος 0000000001111011</a:t>
            </a:r>
          </a:p>
          <a:p>
            <a:r>
              <a:rPr lang="en-US" sz="2400" b="1" dirty="0" smtClean="0">
                <a:solidFill>
                  <a:srgbClr val="000099"/>
                </a:solidFill>
              </a:rPr>
              <a:t>Text File</a:t>
            </a:r>
            <a:r>
              <a:rPr lang="el-GR" sz="2400" b="1" dirty="0" smtClean="0">
                <a:solidFill>
                  <a:srgbClr val="000099"/>
                </a:solidFill>
              </a:rPr>
              <a:t>: Γιώργος 1 2 3</a:t>
            </a:r>
            <a:endParaRPr lang="el-GR" sz="2400" b="1" dirty="0">
              <a:solidFill>
                <a:srgbClr val="000099"/>
              </a:solidFill>
            </a:endParaRPr>
          </a:p>
        </p:txBody>
      </p:sp>
      <p:sp>
        <p:nvSpPr>
          <p:cNvPr id="7" name="TextBox 6"/>
          <p:cNvSpPr txBox="1">
            <a:spLocks noChangeArrowheads="1"/>
          </p:cNvSpPr>
          <p:nvPr>
            <p:custDataLst>
              <p:tags r:id="rId5"/>
            </p:custDataLst>
          </p:nvPr>
        </p:nvSpPr>
        <p:spPr bwMode="auto">
          <a:xfrm>
            <a:off x="467545" y="4869160"/>
            <a:ext cx="821925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b="1" dirty="0" smtClean="0">
                <a:solidFill>
                  <a:srgbClr val="7030A0"/>
                </a:solidFill>
              </a:rPr>
              <a:t>Binary Files</a:t>
            </a:r>
            <a:r>
              <a:rPr lang="el-GR" sz="2400" b="1" dirty="0" smtClean="0">
                <a:solidFill>
                  <a:srgbClr val="7030A0"/>
                </a:solidFill>
              </a:rPr>
              <a:t>: Χρήσιμα για δομημένη πληροφορία, ταχύτατα, δύσκολα στην διαχείριση. </a:t>
            </a:r>
          </a:p>
          <a:p>
            <a:r>
              <a:rPr lang="en-US" sz="2400" b="1" dirty="0" smtClean="0">
                <a:solidFill>
                  <a:srgbClr val="000099"/>
                </a:solidFill>
              </a:rPr>
              <a:t>Text files</a:t>
            </a:r>
            <a:r>
              <a:rPr lang="en-IE" sz="2400" b="1" dirty="0" smtClean="0">
                <a:solidFill>
                  <a:srgbClr val="000099"/>
                </a:solidFill>
              </a:rPr>
              <a:t>: </a:t>
            </a:r>
            <a:r>
              <a:rPr lang="el-GR" sz="2400" b="1" dirty="0" smtClean="0">
                <a:solidFill>
                  <a:srgbClr val="000099"/>
                </a:solidFill>
              </a:rPr>
              <a:t>Χρήσιμα για αδόμητη πληροφορία, εύκολη διαχείριση.</a:t>
            </a:r>
            <a:endParaRPr lang="el-GR" sz="2400" b="1" dirty="0">
              <a:solidFill>
                <a:srgbClr val="000099"/>
              </a:solidFill>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a:t>
            </a:r>
            <a:r>
              <a:rPr lang="en-GB" sz="1400" dirty="0"/>
              <a:t>  I </a:t>
            </a:r>
            <a:r>
              <a:rPr lang="el-GR" sz="1400" dirty="0"/>
              <a:t>(</a:t>
            </a:r>
            <a:r>
              <a:rPr lang="en-GB" sz="1400" dirty="0"/>
              <a:t>Binary Files)</a:t>
            </a:r>
            <a:endParaRPr lang="el-GR"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99392"/>
            <a:ext cx="7772400" cy="1628800"/>
          </a:xfrm>
        </p:spPr>
        <p:txBody>
          <a:bodyPr>
            <a:noAutofit/>
          </a:bodyPr>
          <a:lstStyle/>
          <a:p>
            <a:r>
              <a:rPr lang="el-GR" dirty="0"/>
              <a:t>Δήλωση Μεταβλητής Αρχείου</a:t>
            </a:r>
          </a:p>
        </p:txBody>
      </p:sp>
      <p:sp>
        <p:nvSpPr>
          <p:cNvPr id="9" name="Rectangle 3"/>
          <p:cNvSpPr txBox="1">
            <a:spLocks noChangeArrowheads="1"/>
          </p:cNvSpPr>
          <p:nvPr>
            <p:custDataLst>
              <p:tags r:id="rId2"/>
            </p:custDataLst>
          </p:nvPr>
        </p:nvSpPr>
        <p:spPr>
          <a:xfrm>
            <a:off x="467544" y="1351433"/>
            <a:ext cx="8219256" cy="4741863"/>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Wingdings" pitchFamily="2" charset="2"/>
              <a:buChar char="q"/>
            </a:pPr>
            <a:r>
              <a:rPr lang="el-GR" sz="2800" dirty="0"/>
              <a:t>Μία μεταβλητή αρχείου είναι ένας δείκτης σε ένα αρχείο:</a:t>
            </a:r>
            <a:r>
              <a:rPr lang="en-IE" sz="2800" b="1" dirty="0">
                <a:solidFill>
                  <a:srgbClr val="7030A0"/>
                </a:solidFill>
              </a:rPr>
              <a:t>FILE *f; /* f </a:t>
            </a:r>
            <a:r>
              <a:rPr lang="en-IE" sz="2800" b="1" dirty="0">
                <a:solidFill>
                  <a:srgbClr val="7030A0"/>
                </a:solidFill>
                <a:sym typeface="Wingdings" pitchFamily="2" charset="2"/>
              </a:rPr>
              <a:t> </a:t>
            </a:r>
            <a:r>
              <a:rPr lang="el-GR" sz="2800" b="1" dirty="0">
                <a:solidFill>
                  <a:srgbClr val="7030A0"/>
                </a:solidFill>
                <a:sym typeface="Wingdings" pitchFamily="2" charset="2"/>
              </a:rPr>
              <a:t>μεταβλητή αρχείου</a:t>
            </a:r>
            <a:r>
              <a:rPr lang="en-IE" sz="2800" b="1" dirty="0">
                <a:solidFill>
                  <a:srgbClr val="7030A0"/>
                </a:solidFill>
                <a:sym typeface="Wingdings" pitchFamily="2" charset="2"/>
              </a:rPr>
              <a:t> /</a:t>
            </a:r>
            <a:r>
              <a:rPr lang="el-GR" sz="2800" b="1" dirty="0">
                <a:solidFill>
                  <a:srgbClr val="7030A0"/>
                </a:solidFill>
                <a:sym typeface="Wingdings" pitchFamily="2" charset="2"/>
              </a:rPr>
              <a:t>*</a:t>
            </a:r>
            <a:r>
              <a:rPr lang="en-IE" sz="2800" b="1" dirty="0">
                <a:solidFill>
                  <a:srgbClr val="7030A0"/>
                </a:solidFill>
                <a:sym typeface="Wingdings" pitchFamily="2" charset="2"/>
              </a:rPr>
              <a:t> </a:t>
            </a:r>
            <a:r>
              <a:rPr lang="el-GR" sz="2800" b="1" dirty="0">
                <a:solidFill>
                  <a:srgbClr val="7030A0"/>
                </a:solidFill>
                <a:sym typeface="Wingdings" pitchFamily="2" charset="2"/>
              </a:rPr>
              <a:t>δείκτης</a:t>
            </a:r>
            <a:r>
              <a:rPr lang="en-IE" sz="2800" b="1" dirty="0">
                <a:solidFill>
                  <a:srgbClr val="7030A0"/>
                </a:solidFill>
                <a:sym typeface="Wingdings" pitchFamily="2" charset="2"/>
              </a:rPr>
              <a:t> */</a:t>
            </a:r>
          </a:p>
          <a:p>
            <a:pPr marL="457200" indent="-457200" algn="l">
              <a:buFont typeface="Wingdings" pitchFamily="2" charset="2"/>
              <a:buChar char="q"/>
            </a:pPr>
            <a:r>
              <a:rPr lang="el-GR" sz="2800" dirty="0">
                <a:sym typeface="Wingdings" pitchFamily="2" charset="2"/>
              </a:rPr>
              <a:t>Όταν ανοίγουμε ένα αρχείο, ο δείκτη αρχείου δείχνει την αρχή των πληροφοριών που υπάρχουν σε αυτό το αρχείο</a:t>
            </a:r>
            <a:r>
              <a:rPr lang="en-IE" sz="2800" dirty="0">
                <a:sym typeface="Wingdings" pitchFamily="2" charset="2"/>
              </a:rPr>
              <a:t>.</a:t>
            </a:r>
          </a:p>
          <a:p>
            <a:pPr marL="457200" indent="-457200" algn="l">
              <a:buFont typeface="Wingdings" pitchFamily="2" charset="2"/>
              <a:buChar char="q"/>
            </a:pPr>
            <a:r>
              <a:rPr lang="el-GR" sz="2800" dirty="0">
                <a:sym typeface="Wingdings" pitchFamily="2" charset="2"/>
              </a:rPr>
              <a:t>Όπως διαβάζουμε ή γράφουμε πληροφορίες στο αρχείο, ο δείκτης αρχείου αυτόματα δείχνει το επόμενο </a:t>
            </a:r>
            <a:r>
              <a:rPr lang="en-US" sz="2800" dirty="0">
                <a:sym typeface="Wingdings" pitchFamily="2" charset="2"/>
              </a:rPr>
              <a:t>byte </a:t>
            </a:r>
            <a:r>
              <a:rPr lang="el-GR" sz="2800" dirty="0">
                <a:sym typeface="Wingdings" pitchFamily="2" charset="2"/>
              </a:rPr>
              <a:t>του αρχείου</a:t>
            </a:r>
            <a:r>
              <a:rPr lang="en-IE" sz="2800" dirty="0">
                <a:sym typeface="Wingdings" pitchFamily="2" charset="2"/>
              </a:rPr>
              <a:t>.</a:t>
            </a:r>
          </a:p>
          <a:p>
            <a:pPr marL="457200" indent="-457200" algn="l">
              <a:buFont typeface="Wingdings" pitchFamily="2" charset="2"/>
              <a:buChar char="q"/>
            </a:pPr>
            <a:r>
              <a:rPr lang="el-GR" sz="2800" dirty="0">
                <a:sym typeface="Wingdings" pitchFamily="2" charset="2"/>
              </a:rPr>
              <a:t>ΠΡΟΣΟΧΗ</a:t>
            </a:r>
            <a:r>
              <a:rPr lang="en-IE" sz="2800" dirty="0">
                <a:sym typeface="Wingdings" pitchFamily="2" charset="2"/>
              </a:rPr>
              <a:t>: FILE </a:t>
            </a:r>
            <a:r>
              <a:rPr lang="el-GR" sz="2800" dirty="0">
                <a:sym typeface="Wingdings" pitchFamily="2" charset="2"/>
              </a:rPr>
              <a:t>με κεφαλαία γράμματα</a:t>
            </a:r>
            <a:r>
              <a:rPr lang="en-IE" sz="2800" dirty="0">
                <a:sym typeface="Wingdings" pitchFamily="2" charset="2"/>
              </a:rPr>
              <a:t> (</a:t>
            </a:r>
            <a:r>
              <a:rPr lang="el-GR" sz="2800" dirty="0">
                <a:sym typeface="Wingdings" pitchFamily="2" charset="2"/>
              </a:rPr>
              <a:t>ορίζεται στο</a:t>
            </a:r>
            <a:r>
              <a:rPr lang="en-IE" sz="2800" dirty="0">
                <a:sym typeface="Wingdings" pitchFamily="2" charset="2"/>
              </a:rPr>
              <a:t> </a:t>
            </a:r>
            <a:r>
              <a:rPr lang="en-IE" sz="2800" dirty="0" err="1">
                <a:sym typeface="Wingdings" pitchFamily="2" charset="2"/>
              </a:rPr>
              <a:t>stdio.h</a:t>
            </a:r>
            <a:r>
              <a:rPr lang="en-IE" sz="2800" dirty="0">
                <a:sym typeface="Wingdings" pitchFamily="2" charset="2"/>
              </a:rPr>
              <a:t>).</a:t>
            </a:r>
            <a:r>
              <a:rPr lang="en-IE" sz="2800" dirty="0"/>
              <a:t> </a:t>
            </a: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a:t>
            </a:r>
            <a:r>
              <a:rPr lang="en-GB" sz="1400" dirty="0"/>
              <a:t>  I </a:t>
            </a:r>
            <a:r>
              <a:rPr lang="el-GR" sz="1400" dirty="0"/>
              <a:t>(</a:t>
            </a:r>
            <a:r>
              <a:rPr lang="en-GB" sz="1400" dirty="0"/>
              <a:t>Binary Files)</a:t>
            </a:r>
            <a:endParaRPr lang="el-GR"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4354" y="-243408"/>
            <a:ext cx="9074150" cy="11715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Άνοιγμα / Κλείσιμο Αρχείων</a:t>
            </a:r>
            <a:endParaRPr lang="el-GR" dirty="0"/>
          </a:p>
        </p:txBody>
      </p:sp>
      <p:sp>
        <p:nvSpPr>
          <p:cNvPr id="7" name="Content Placeholder 2"/>
          <p:cNvSpPr>
            <a:spLocks noGrp="1"/>
          </p:cNvSpPr>
          <p:nvPr>
            <p:ph idx="4294967295"/>
          </p:nvPr>
        </p:nvSpPr>
        <p:spPr>
          <a:xfrm>
            <a:off x="467545" y="693515"/>
            <a:ext cx="8219256" cy="6191869"/>
          </a:xfrm>
        </p:spPr>
        <p:txBody>
          <a:bodyPr>
            <a:noAutofit/>
          </a:bodyPr>
          <a:lstStyle/>
          <a:p>
            <a:pPr>
              <a:buFont typeface="Wingdings" pitchFamily="2" charset="2"/>
              <a:buChar char="q"/>
            </a:pPr>
            <a:r>
              <a:rPr lang="el-GR" sz="2400" dirty="0"/>
              <a:t>Πριν χρησιμοποιήσουμε (προσπελάσουμε) ένα αρχείο πρέπει πρώτα να το ανοίξουμε</a:t>
            </a:r>
            <a:r>
              <a:rPr lang="el-GR" sz="2400" dirty="0">
                <a:latin typeface="Arial" charset="0"/>
              </a:rPr>
              <a:t> (</a:t>
            </a:r>
            <a:r>
              <a:rPr lang="en-IE" sz="2400" b="1" dirty="0"/>
              <a:t>open</a:t>
            </a:r>
            <a:r>
              <a:rPr lang="el-GR" sz="2400" b="1" dirty="0">
                <a:latin typeface="Arial" charset="0"/>
              </a:rPr>
              <a:t>)</a:t>
            </a:r>
            <a:r>
              <a:rPr lang="en-IE" sz="2400" dirty="0"/>
              <a:t> :</a:t>
            </a:r>
          </a:p>
          <a:p>
            <a:pPr lvl="1">
              <a:buFont typeface="Wingdings" pitchFamily="2" charset="2"/>
              <a:buChar char="§"/>
            </a:pPr>
            <a:r>
              <a:rPr lang="el-GR" sz="2200" dirty="0"/>
              <a:t>Δείκτης Αρχείου</a:t>
            </a:r>
            <a:r>
              <a:rPr lang="en-IE" sz="2200" dirty="0"/>
              <a:t> = </a:t>
            </a:r>
            <a:r>
              <a:rPr lang="en-IE" sz="2200" dirty="0" err="1"/>
              <a:t>fopen</a:t>
            </a:r>
            <a:r>
              <a:rPr lang="en-IE" sz="2200" dirty="0"/>
              <a:t>(“</a:t>
            </a:r>
            <a:r>
              <a:rPr lang="el-GR" sz="2200" dirty="0"/>
              <a:t>φυσικό όνομα αρχείου</a:t>
            </a:r>
            <a:r>
              <a:rPr lang="en-IE" sz="2200" dirty="0"/>
              <a:t>”, “</a:t>
            </a:r>
            <a:r>
              <a:rPr lang="el-GR" sz="2200" dirty="0"/>
              <a:t>ενέργεια</a:t>
            </a:r>
            <a:r>
              <a:rPr lang="en-IE" sz="2200" dirty="0"/>
              <a:t>”)</a:t>
            </a:r>
          </a:p>
          <a:p>
            <a:pPr lvl="1">
              <a:buFont typeface="Wingdings" pitchFamily="2" charset="2"/>
              <a:buChar char="§"/>
            </a:pPr>
            <a:r>
              <a:rPr lang="en-IE" sz="2200" dirty="0"/>
              <a:t> f = </a:t>
            </a:r>
            <a:r>
              <a:rPr lang="en-IE" sz="2200" dirty="0" err="1"/>
              <a:t>fopen</a:t>
            </a:r>
            <a:r>
              <a:rPr lang="en-IE" sz="2200" dirty="0"/>
              <a:t>(“Pelates.dat”, “r</a:t>
            </a:r>
            <a:r>
              <a:rPr lang="en-US" sz="2200" dirty="0"/>
              <a:t>b</a:t>
            </a:r>
            <a:r>
              <a:rPr lang="en-IE" sz="2200" dirty="0"/>
              <a:t>”);</a:t>
            </a:r>
          </a:p>
          <a:p>
            <a:pPr>
              <a:buFont typeface="Wingdings" pitchFamily="2" charset="2"/>
              <a:buChar char="q"/>
            </a:pPr>
            <a:r>
              <a:rPr lang="el-GR" sz="2400" dirty="0"/>
              <a:t>Ενέργεια</a:t>
            </a:r>
            <a:r>
              <a:rPr lang="en-IE" sz="2400" dirty="0"/>
              <a:t>:</a:t>
            </a:r>
          </a:p>
          <a:p>
            <a:pPr lvl="1">
              <a:buFont typeface="Wingdings" pitchFamily="2" charset="2"/>
              <a:buChar char="§"/>
            </a:pPr>
            <a:r>
              <a:rPr lang="en-IE" sz="2200" dirty="0"/>
              <a:t>“</a:t>
            </a:r>
            <a:r>
              <a:rPr lang="en-IE" sz="2200" b="1" dirty="0" err="1">
                <a:solidFill>
                  <a:srgbClr val="7030A0"/>
                </a:solidFill>
              </a:rPr>
              <a:t>rb</a:t>
            </a:r>
            <a:r>
              <a:rPr lang="en-IE" sz="2200" dirty="0"/>
              <a:t>”: </a:t>
            </a:r>
            <a:r>
              <a:rPr lang="el-GR" sz="2200" dirty="0"/>
              <a:t>ανοίγει ένα αρχείο μόνο για διάβασμα. Το αρχείο πρέπει να υπάρχει</a:t>
            </a:r>
            <a:r>
              <a:rPr lang="el-GR" sz="2200" dirty="0">
                <a:latin typeface="Arial" charset="0"/>
              </a:rPr>
              <a:t>.</a:t>
            </a:r>
            <a:r>
              <a:rPr lang="en-IE" sz="2200" dirty="0"/>
              <a:t> </a:t>
            </a:r>
            <a:endParaRPr lang="el-GR" sz="2200" dirty="0">
              <a:latin typeface="Arial" charset="0"/>
            </a:endParaRPr>
          </a:p>
          <a:p>
            <a:pPr lvl="1">
              <a:buFont typeface="Wingdings" pitchFamily="2" charset="2"/>
              <a:buChar char="§"/>
            </a:pPr>
            <a:r>
              <a:rPr lang="en-IE" sz="2200" dirty="0"/>
              <a:t>“</a:t>
            </a:r>
            <a:r>
              <a:rPr lang="en-IE" sz="2200" b="1" dirty="0" err="1">
                <a:solidFill>
                  <a:srgbClr val="000099"/>
                </a:solidFill>
              </a:rPr>
              <a:t>wb</a:t>
            </a:r>
            <a:r>
              <a:rPr lang="en-IE" sz="2200" dirty="0"/>
              <a:t>”: </a:t>
            </a:r>
            <a:r>
              <a:rPr lang="el-GR" sz="2200" dirty="0"/>
              <a:t>ανοίγει ένα αρχείο μόνο για γράψιμο</a:t>
            </a:r>
            <a:r>
              <a:rPr lang="en-IE" sz="2200" dirty="0"/>
              <a:t>. </a:t>
            </a:r>
            <a:r>
              <a:rPr lang="el-GR" sz="2200" dirty="0"/>
              <a:t>Το αρχείο δημιουργείται αν δεν υπάρχει. Ένα υπάρχον αρχείο θα </a:t>
            </a:r>
            <a:r>
              <a:rPr lang="el-GR" sz="2200" b="1" dirty="0"/>
              <a:t>αντικατασταθεί</a:t>
            </a:r>
            <a:r>
              <a:rPr lang="el-GR" sz="2200" dirty="0"/>
              <a:t>!</a:t>
            </a:r>
            <a:r>
              <a:rPr lang="en-IE" sz="2200" dirty="0"/>
              <a:t> </a:t>
            </a:r>
            <a:endParaRPr lang="el-GR" sz="2200" dirty="0"/>
          </a:p>
          <a:p>
            <a:pPr lvl="1">
              <a:buFont typeface="Wingdings" pitchFamily="2" charset="2"/>
              <a:buChar char="§"/>
            </a:pPr>
            <a:r>
              <a:rPr lang="en-IE" sz="2200" dirty="0"/>
              <a:t>“</a:t>
            </a:r>
            <a:r>
              <a:rPr lang="en-IE" sz="2200" b="1" dirty="0" err="1">
                <a:solidFill>
                  <a:srgbClr val="7030A0"/>
                </a:solidFill>
              </a:rPr>
              <a:t>ab</a:t>
            </a:r>
            <a:r>
              <a:rPr lang="en-IE" sz="2200" dirty="0"/>
              <a:t>”: </a:t>
            </a:r>
            <a:r>
              <a:rPr lang="el-GR" sz="2200" dirty="0"/>
              <a:t>ανοίγει ένα αρχείο μόνο για</a:t>
            </a:r>
            <a:r>
              <a:rPr lang="el-GR" sz="2200" dirty="0">
                <a:latin typeface="Arial" charset="0"/>
              </a:rPr>
              <a:t> </a:t>
            </a:r>
            <a:r>
              <a:rPr lang="el-GR" sz="2200" dirty="0"/>
              <a:t>γράψιμο</a:t>
            </a:r>
            <a:r>
              <a:rPr lang="en-IE" sz="2200" dirty="0"/>
              <a:t>, </a:t>
            </a:r>
            <a:r>
              <a:rPr lang="el-GR" sz="2200" dirty="0"/>
              <a:t>οι πληροφορίες θα τοποθετηθούν στο </a:t>
            </a:r>
            <a:r>
              <a:rPr lang="el-GR" sz="2200" b="1" dirty="0"/>
              <a:t>τέλος</a:t>
            </a:r>
            <a:r>
              <a:rPr lang="el-GR" sz="2200" dirty="0"/>
              <a:t> του αρχείου</a:t>
            </a:r>
            <a:r>
              <a:rPr lang="en-IE" sz="2200" dirty="0"/>
              <a:t>,</a:t>
            </a:r>
          </a:p>
          <a:p>
            <a:pPr lvl="1">
              <a:buFont typeface="Wingdings" pitchFamily="2" charset="2"/>
              <a:buChar char="§"/>
            </a:pPr>
            <a:r>
              <a:rPr lang="en-IE" sz="2200" dirty="0"/>
              <a:t>“</a:t>
            </a:r>
            <a:r>
              <a:rPr lang="en-IE" sz="2200" b="1" dirty="0" err="1">
                <a:solidFill>
                  <a:srgbClr val="000099"/>
                </a:solidFill>
              </a:rPr>
              <a:t>rb</a:t>
            </a:r>
            <a:r>
              <a:rPr lang="en-IE" sz="2200" b="1" dirty="0">
                <a:solidFill>
                  <a:srgbClr val="000099"/>
                </a:solidFill>
              </a:rPr>
              <a:t>+</a:t>
            </a:r>
            <a:r>
              <a:rPr lang="en-IE" sz="2200" dirty="0"/>
              <a:t>”: </a:t>
            </a:r>
            <a:r>
              <a:rPr lang="el-GR" sz="2200" dirty="0"/>
              <a:t>ανοίγει ένα αρχείο  διάβασμα</a:t>
            </a:r>
            <a:r>
              <a:rPr lang="el-GR" sz="2200" dirty="0">
                <a:latin typeface="Arial" charset="0"/>
              </a:rPr>
              <a:t> </a:t>
            </a:r>
            <a:r>
              <a:rPr lang="el-GR" sz="2200" dirty="0"/>
              <a:t>και γράψιμο. Το αρχείο πρέπει να υπάρχει ήδη</a:t>
            </a:r>
            <a:r>
              <a:rPr lang="el-GR" sz="2200" dirty="0">
                <a:latin typeface="Arial" charset="0"/>
              </a:rPr>
              <a:t>.</a:t>
            </a:r>
            <a:r>
              <a:rPr lang="el-GR" sz="2200" b="1" dirty="0"/>
              <a:t> </a:t>
            </a:r>
            <a:endParaRPr lang="el-GR" sz="2200" b="1" dirty="0">
              <a:latin typeface="Arial" charset="0"/>
            </a:endParaRPr>
          </a:p>
          <a:p>
            <a:pPr>
              <a:buFont typeface="Wingdings" pitchFamily="2" charset="2"/>
              <a:buChar char="q"/>
            </a:pPr>
            <a:r>
              <a:rPr lang="el-GR" sz="2400" b="1" dirty="0"/>
              <a:t>Κλείνοντας</a:t>
            </a:r>
            <a:r>
              <a:rPr lang="el-GR" sz="2400" dirty="0"/>
              <a:t> το αρχείο</a:t>
            </a:r>
            <a:r>
              <a:rPr lang="en-IE" sz="2400" dirty="0"/>
              <a:t>: </a:t>
            </a:r>
            <a:r>
              <a:rPr lang="en-IE" sz="2400" dirty="0" err="1"/>
              <a:t>fclose</a:t>
            </a:r>
            <a:r>
              <a:rPr lang="en-IE" sz="2400" dirty="0"/>
              <a:t>(</a:t>
            </a:r>
            <a:r>
              <a:rPr lang="el-GR" sz="2400" dirty="0"/>
              <a:t>δείκτης αρχείου</a:t>
            </a:r>
            <a:r>
              <a:rPr lang="en-IE" sz="2400" dirty="0"/>
              <a:t>); </a:t>
            </a:r>
            <a:r>
              <a:rPr lang="en-IE" sz="2400" dirty="0">
                <a:sym typeface="Wingdings" pitchFamily="2" charset="2"/>
              </a:rPr>
              <a:t> </a:t>
            </a:r>
            <a:r>
              <a:rPr lang="en-IE" sz="2400" dirty="0" err="1">
                <a:sym typeface="Wingdings" pitchFamily="2" charset="2"/>
              </a:rPr>
              <a:t>fclose</a:t>
            </a:r>
            <a:r>
              <a:rPr lang="en-IE" sz="2400" dirty="0">
                <a:sym typeface="Wingdings" pitchFamily="2" charset="2"/>
              </a:rPr>
              <a:t>(f);</a:t>
            </a:r>
          </a:p>
        </p:txBody>
      </p:sp>
      <p:sp>
        <p:nvSpPr>
          <p:cNvPr id="6"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a:t>
            </a:r>
            <a:r>
              <a:rPr lang="en-GB" sz="1400" dirty="0"/>
              <a:t>  I </a:t>
            </a:r>
            <a:r>
              <a:rPr lang="el-GR" sz="1400" dirty="0"/>
              <a:t>(</a:t>
            </a:r>
            <a:r>
              <a:rPr lang="en-GB" sz="1400" dirty="0"/>
              <a:t>Binary Files)</a:t>
            </a:r>
            <a:endParaRPr lang="el-GR" sz="1400" dirty="0"/>
          </a:p>
        </p:txBody>
      </p:sp>
      <p:sp>
        <p:nvSpPr>
          <p:cNvPr id="12" name="Θέση αριθμού διαφάνειας 5" descr="."/>
          <p:cNvSpPr txBox="1">
            <a:spLocks/>
          </p:cNvSpPr>
          <p:nvPr/>
        </p:nvSpPr>
        <p:spPr>
          <a:xfrm>
            <a:off x="6553200" y="6429177"/>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35496" y="-207739"/>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Παράδειγμα</a:t>
            </a:r>
          </a:p>
        </p:txBody>
      </p:sp>
      <p:sp>
        <p:nvSpPr>
          <p:cNvPr id="6" name="Θέση περιεχομένου 2" descr=" struct Pelatis, άγκιστρο,&#10; int kodikos,&#10; char epi 20,&#10; char ono 15,&#10; float xreosi,&#10;άγκιστρο,&#10;----------------------------------------&#10; struct Pelatis r,&#10; FILE P,  / Αρχείο πελατών /.&#10;&#10;"/>
          <p:cNvSpPr>
            <a:spLocks noGrp="1"/>
          </p:cNvSpPr>
          <p:nvPr>
            <p:ph idx="1"/>
          </p:nvPr>
        </p:nvSpPr>
        <p:spPr>
          <a:xfrm>
            <a:off x="467544" y="908720"/>
            <a:ext cx="8219256" cy="5400600"/>
          </a:xfrm>
        </p:spPr>
        <p:txBody>
          <a:bodyPr>
            <a:noAutofit/>
          </a:bodyPr>
          <a:lstStyle/>
          <a:p>
            <a:pPr marL="0" indent="0">
              <a:buNone/>
            </a:pPr>
            <a:r>
              <a:rPr lang="el-GR" sz="2800" dirty="0"/>
              <a:t> </a:t>
            </a:r>
            <a:r>
              <a:rPr lang="en-US" sz="2800" dirty="0" err="1"/>
              <a:t>struct</a:t>
            </a:r>
            <a:r>
              <a:rPr lang="en-US" sz="2800" dirty="0"/>
              <a:t> </a:t>
            </a:r>
            <a:r>
              <a:rPr lang="en-US" sz="2800" dirty="0" err="1"/>
              <a:t>Pelatis</a:t>
            </a:r>
            <a:r>
              <a:rPr lang="en-US" sz="2800" dirty="0"/>
              <a:t> {</a:t>
            </a:r>
          </a:p>
          <a:p>
            <a:pPr marL="0" indent="0">
              <a:buNone/>
            </a:pPr>
            <a:r>
              <a:rPr lang="en-US" sz="2800" dirty="0"/>
              <a:t>	</a:t>
            </a:r>
            <a:r>
              <a:rPr lang="en-US" sz="2800" dirty="0" err="1"/>
              <a:t>int</a:t>
            </a:r>
            <a:r>
              <a:rPr lang="en-US" sz="2800" dirty="0"/>
              <a:t> </a:t>
            </a:r>
            <a:r>
              <a:rPr lang="en-US" sz="2800" dirty="0" err="1"/>
              <a:t>kodikos</a:t>
            </a:r>
            <a:r>
              <a:rPr lang="en-US" sz="2800" dirty="0"/>
              <a:t>;</a:t>
            </a:r>
          </a:p>
          <a:p>
            <a:pPr marL="0" indent="0">
              <a:buNone/>
            </a:pPr>
            <a:r>
              <a:rPr lang="en-US" sz="2800" dirty="0"/>
              <a:t>	char </a:t>
            </a:r>
            <a:r>
              <a:rPr lang="en-US" sz="2800" dirty="0" err="1"/>
              <a:t>epi</a:t>
            </a:r>
            <a:r>
              <a:rPr lang="en-US" sz="2800" dirty="0"/>
              <a:t>[20];</a:t>
            </a:r>
          </a:p>
          <a:p>
            <a:pPr marL="0" indent="0">
              <a:buNone/>
            </a:pPr>
            <a:r>
              <a:rPr lang="en-US" sz="2800" dirty="0"/>
              <a:t>	char </a:t>
            </a:r>
            <a:r>
              <a:rPr lang="en-US" sz="2800" dirty="0" err="1"/>
              <a:t>ono</a:t>
            </a:r>
            <a:r>
              <a:rPr lang="en-US" sz="2800" dirty="0"/>
              <a:t>[15];</a:t>
            </a:r>
          </a:p>
          <a:p>
            <a:pPr marL="0" indent="0">
              <a:buNone/>
            </a:pPr>
            <a:r>
              <a:rPr lang="en-US" sz="2800" dirty="0"/>
              <a:t>	float </a:t>
            </a:r>
            <a:r>
              <a:rPr lang="en-US" sz="2800" dirty="0" err="1"/>
              <a:t>xreosi</a:t>
            </a:r>
            <a:r>
              <a:rPr lang="en-US" sz="2800" dirty="0"/>
              <a:t>;</a:t>
            </a:r>
          </a:p>
          <a:p>
            <a:pPr marL="0" indent="0">
              <a:buNone/>
            </a:pPr>
            <a:r>
              <a:rPr lang="en-US" sz="2800" dirty="0" smtClean="0"/>
              <a:t>};</a:t>
            </a:r>
            <a:endParaRPr lang="en-US" sz="2800" dirty="0"/>
          </a:p>
          <a:p>
            <a:pPr marL="0" indent="0">
              <a:buNone/>
            </a:pPr>
            <a:r>
              <a:rPr lang="en-US" sz="2800" dirty="0" smtClean="0"/>
              <a:t>----------------------------------------</a:t>
            </a:r>
            <a:endParaRPr lang="en-US" sz="2800" dirty="0"/>
          </a:p>
          <a:p>
            <a:pPr marL="0" indent="0">
              <a:buNone/>
            </a:pPr>
            <a:r>
              <a:rPr lang="en-US" sz="2800" dirty="0"/>
              <a:t> </a:t>
            </a:r>
            <a:r>
              <a:rPr lang="en-US" sz="2800" dirty="0" err="1"/>
              <a:t>struct</a:t>
            </a:r>
            <a:r>
              <a:rPr lang="en-US" sz="2800" dirty="0"/>
              <a:t> </a:t>
            </a:r>
            <a:r>
              <a:rPr lang="en-US" sz="2800" dirty="0" err="1"/>
              <a:t>Pelatis</a:t>
            </a:r>
            <a:r>
              <a:rPr lang="en-US" sz="2800" dirty="0"/>
              <a:t> r;</a:t>
            </a:r>
            <a:r>
              <a:rPr lang="el-GR" sz="2800" dirty="0"/>
              <a:t> </a:t>
            </a:r>
            <a:endParaRPr lang="en-US" sz="2800" dirty="0"/>
          </a:p>
          <a:p>
            <a:pPr marL="0" indent="0">
              <a:buNone/>
            </a:pPr>
            <a:r>
              <a:rPr lang="en-US" sz="2800" dirty="0"/>
              <a:t> FILE *P;   /*</a:t>
            </a:r>
            <a:r>
              <a:rPr lang="el-GR" sz="2800" dirty="0"/>
              <a:t>Αρχείο πελατών */</a:t>
            </a:r>
            <a:endParaRPr lang="en-US" sz="2800" dirty="0"/>
          </a:p>
          <a:p>
            <a:pPr marL="0" indent="0">
              <a:buNone/>
            </a:pPr>
            <a:endParaRPr lang="el-GR" sz="2800" dirty="0"/>
          </a:p>
        </p:txBody>
      </p:sp>
      <p:sp>
        <p:nvSpPr>
          <p:cNvPr id="5"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Αρχεία Δομών</a:t>
            </a:r>
            <a:r>
              <a:rPr lang="en-GB" sz="1400" dirty="0"/>
              <a:t>  I </a:t>
            </a:r>
            <a:r>
              <a:rPr lang="el-GR" sz="1400" dirty="0"/>
              <a:t>(</a:t>
            </a:r>
            <a:r>
              <a:rPr lang="en-GB" sz="1400" dirty="0"/>
              <a:t>Binary Files)</a:t>
            </a:r>
            <a:endParaRPr lang="el-GR"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1/2013 9:42:10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ags/tag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7,6,5,9,"/>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11,7,9,13,"/>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13,14,5,15,"/>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6,18,17,5,"/>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9,7,5,4,"/>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9,10,11,4,"/>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7,8,6,9,4,"/>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7,6,8,10,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7,6,9,10,4,"/>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2,4,6,5,3,"/>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5,11,10,4,"/>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5,8,9,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5.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7.xml><?xml version="1.0" encoding="utf-8"?>
<p:tagLst xmlns:a="http://schemas.openxmlformats.org/drawingml/2006/main" xmlns:r="http://schemas.openxmlformats.org/officeDocument/2006/relationships" xmlns:p="http://schemas.openxmlformats.org/presentationml/2006/main">
  <p:tag name="ZHAW.ACCESSIBILITYADDIN.READINGORDER" val="5,10,7,4,"/>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5,10,7,4,"/>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1.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6,8,5,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5.xml><?xml version="1.0" encoding="utf-8"?>
<p:tagLst xmlns:a="http://schemas.openxmlformats.org/drawingml/2006/main" xmlns:r="http://schemas.openxmlformats.org/officeDocument/2006/relationships" xmlns:p="http://schemas.openxmlformats.org/presentationml/2006/main">
  <p:tag name="ZHAW.ACCESSIBILITYADDIN.READINGORDER" val="7,9,6,4,"/>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7.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9.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6,7,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5DC11707-8FEA-436C-8700-C11F6B6CDC47}">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4755</TotalTime>
  <Words>2295</Words>
  <Application>Microsoft Office PowerPoint</Application>
  <PresentationFormat>Προβολή στην οθόνη (4:3)</PresentationFormat>
  <Paragraphs>420</Paragraphs>
  <Slides>37</Slides>
  <Notes>22</Notes>
  <HiddenSlides>0</HiddenSlides>
  <MMClips>0</MMClips>
  <ScaleCrop>false</ScaleCrop>
  <HeadingPairs>
    <vt:vector size="4" baseType="variant">
      <vt:variant>
        <vt:lpstr>Θέμα</vt:lpstr>
      </vt:variant>
      <vt:variant>
        <vt:i4>1</vt:i4>
      </vt:variant>
      <vt:variant>
        <vt:lpstr>Τίτλοι διαφανειών</vt:lpstr>
      </vt:variant>
      <vt:variant>
        <vt:i4>37</vt:i4>
      </vt:variant>
    </vt:vector>
  </HeadingPairs>
  <TitlesOfParts>
    <vt:vector size="38" baseType="lpstr">
      <vt:lpstr>Θέμα του Office</vt:lpstr>
      <vt:lpstr>Δομές Δεδομένων και Αρχεία</vt:lpstr>
      <vt:lpstr>Άδειες Χρήσης</vt:lpstr>
      <vt:lpstr>Χρηματοδότηση</vt:lpstr>
      <vt:lpstr>Σκοποί  ενότητας</vt:lpstr>
      <vt:lpstr>Περιεχόμενα ενότητας</vt:lpstr>
      <vt:lpstr>Αρχεία Δομών - Binary Files</vt:lpstr>
      <vt:lpstr>Δήλωση Μεταβλητής Αρχείου</vt:lpstr>
      <vt:lpstr>Άνοιγμα / Κλείσιμο Αρχείων</vt:lpstr>
      <vt:lpstr>Παράδειγμα</vt:lpstr>
      <vt:lpstr>Δομή Αρχείου Ν Εγγραφών</vt:lpstr>
      <vt:lpstr>Διάβασμα/Γράψιμο από/προς Αρχείο</vt:lpstr>
      <vt:lpstr>Τέλος Αρχείου</vt:lpstr>
      <vt:lpstr>Παράδειγμα 1: Διαβάζοντας από ένα Αρχείο</vt:lpstr>
      <vt:lpstr>Παράδειγμα 2: Γράφοντας σε ένα Αρχείο</vt:lpstr>
      <vt:lpstr>Άμεση Προσπέλαση</vt:lpstr>
      <vt:lpstr>Άμεση Μετάβαση</vt:lpstr>
      <vt:lpstr>Παράδειγμα</vt:lpstr>
      <vt:lpstr>Πλήθος Εγγραφών</vt:lpstr>
      <vt:lpstr>Επέκταση Αρχείου</vt:lpstr>
      <vt:lpstr>Δημιουργία ή Επέκταση</vt:lpstr>
      <vt:lpstr>Αναζήτηση Εγγραφής (σειριακά)</vt:lpstr>
      <vt:lpstr>Διόρθωση Εγγραφής</vt:lpstr>
      <vt:lpstr>Συνήθεις Διαδικασίες Αρχείου</vt:lpstr>
      <vt:lpstr>Άσκηση</vt:lpstr>
      <vt:lpstr>Πελατολόγιο</vt:lpstr>
      <vt:lpstr>Main() (1 από 2)</vt:lpstr>
      <vt:lpstr>Main() (2 από 2)</vt:lpstr>
      <vt:lpstr>int menu(void)</vt:lpstr>
      <vt:lpstr>Δημιουργία / Επέκταση (1 από 2)</vt:lpstr>
      <vt:lpstr>Δημιουργία / Επέκταση (2 από 2)</vt:lpstr>
      <vt:lpstr>Προβολή Αρχείου (1 από 2)</vt:lpstr>
      <vt:lpstr>Προβολή Αρχείου (2 από 2)</vt:lpstr>
      <vt:lpstr>Αναζήτηση (1 από 2)</vt:lpstr>
      <vt:lpstr>Αναζήτηση (2 από 2)</vt:lpstr>
      <vt:lpstr>Αναζήτηση Χρεωστών (1 από 2)</vt:lpstr>
      <vt:lpstr>Αναζήτηση Χρεωστών (2 από 2)</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Δομές Δεδομένων και Αρχεία:  Αρχεία Δομών  I (Binary Files)</dc:title>
  <dc:creator>Ηλίας Κ. Σάββας</dc:creator>
  <cp:keywords>Δομές Δεδομένων και Αρχεία, Αρχεία Δομών  I (Binary Files), Αρχεία Δομών (εγγραφών) – Binary Files, §Εντολές Διαχείρισης Αρχείων Δομών, Διαχείριση Αρχείων Δομών.</cp:keywords>
  <cp:lastModifiedBy>Windows User</cp:lastModifiedBy>
  <cp:revision>375</cp:revision>
  <dcterms:created xsi:type="dcterms:W3CDTF">2012-09-06T09:03:05Z</dcterms:created>
  <dcterms:modified xsi:type="dcterms:W3CDTF">2013-10-01T06:42:25Z</dcterms:modified>
</cp:coreProperties>
</file>