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41"/>
  </p:notesMasterIdLst>
  <p:sldIdLst>
    <p:sldId id="299" r:id="rId3"/>
    <p:sldId id="298" r:id="rId4"/>
    <p:sldId id="258" r:id="rId5"/>
    <p:sldId id="273" r:id="rId6"/>
    <p:sldId id="291" r:id="rId7"/>
    <p:sldId id="259" r:id="rId8"/>
    <p:sldId id="260" r:id="rId9"/>
    <p:sldId id="262" r:id="rId10"/>
    <p:sldId id="278" r:id="rId11"/>
    <p:sldId id="274" r:id="rId12"/>
    <p:sldId id="292" r:id="rId13"/>
    <p:sldId id="281" r:id="rId14"/>
    <p:sldId id="280" r:id="rId15"/>
    <p:sldId id="282" r:id="rId16"/>
    <p:sldId id="279" r:id="rId17"/>
    <p:sldId id="285" r:id="rId18"/>
    <p:sldId id="283" r:id="rId19"/>
    <p:sldId id="286" r:id="rId20"/>
    <p:sldId id="287" r:id="rId21"/>
    <p:sldId id="284" r:id="rId22"/>
    <p:sldId id="297" r:id="rId23"/>
    <p:sldId id="294" r:id="rId24"/>
    <p:sldId id="272" r:id="rId25"/>
    <p:sldId id="276" r:id="rId26"/>
    <p:sldId id="263" r:id="rId27"/>
    <p:sldId id="271" r:id="rId28"/>
    <p:sldId id="265" r:id="rId29"/>
    <p:sldId id="266" r:id="rId30"/>
    <p:sldId id="293" r:id="rId31"/>
    <p:sldId id="288" r:id="rId32"/>
    <p:sldId id="289" r:id="rId33"/>
    <p:sldId id="290" r:id="rId34"/>
    <p:sldId id="295" r:id="rId35"/>
    <p:sldId id="277" r:id="rId36"/>
    <p:sldId id="300" r:id="rId37"/>
    <p:sldId id="301" r:id="rId38"/>
    <p:sldId id="302" r:id="rId39"/>
    <p:sldId id="303" r:id="rId40"/>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96433" autoAdjust="0"/>
  </p:normalViewPr>
  <p:slideViewPr>
    <p:cSldViewPr>
      <p:cViewPr varScale="1">
        <p:scale>
          <a:sx n="69" d="100"/>
          <a:sy n="69" d="100"/>
        </p:scale>
        <p:origin x="1436"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l-G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l-G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B7598F9-7001-42DE-A010-F697AD619F40}" type="slidenum">
              <a:rPr lang="el-GR" altLang="el-GR"/>
              <a:pPr>
                <a:defRPr/>
              </a:pPr>
              <a:t>‹#›</a:t>
            </a:fld>
            <a:endParaRPr lang="el-GR" altLang="el-GR"/>
          </a:p>
        </p:txBody>
      </p:sp>
    </p:spTree>
    <p:extLst>
      <p:ext uri="{BB962C8B-B14F-4D97-AF65-F5344CB8AC3E}">
        <p14:creationId xmlns:p14="http://schemas.microsoft.com/office/powerpoint/2010/main" val="2369637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smtClean="0">
              <a:solidFill>
                <a:srgbClr val="FF0000"/>
              </a:solidFill>
              <a:latin typeface="Arial" panose="020B0604020202020204" pitchFamily="34" charset="0"/>
              <a:cs typeface="Arial" panose="020B0604020202020204" pitchFamily="34" charset="0"/>
            </a:endParaRPr>
          </a:p>
        </p:txBody>
      </p:sp>
      <p:sp>
        <p:nvSpPr>
          <p:cNvPr id="819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90852F5-DDE2-4B1C-990C-EB276E73B18E}" type="slidenum">
              <a:rPr lang="el-GR" altLang="el-GR" smtClean="0">
                <a:latin typeface="Arial" panose="020B0604020202020204" pitchFamily="34" charset="0"/>
              </a:rPr>
              <a:pPr/>
              <a:t>1</a:t>
            </a:fld>
            <a:endParaRPr lang="el-GR" altLang="el-GR" smtClean="0">
              <a:latin typeface="Arial" panose="020B0604020202020204" pitchFamily="34" charset="0"/>
            </a:endParaRPr>
          </a:p>
        </p:txBody>
      </p:sp>
    </p:spTree>
    <p:extLst>
      <p:ext uri="{BB962C8B-B14F-4D97-AF65-F5344CB8AC3E}">
        <p14:creationId xmlns:p14="http://schemas.microsoft.com/office/powerpoint/2010/main" val="288574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a:ln/>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cs typeface="Arial" panose="020B0604020202020204" pitchFamily="34" charset="0"/>
            </a:endParaRPr>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F4E8ECA-F16C-43DD-8AFE-E5A676843C44}" type="slidenum">
              <a:rPr lang="el-GR" altLang="el-GR" smtClean="0">
                <a:latin typeface="Arial" panose="020B0604020202020204" pitchFamily="34" charset="0"/>
              </a:rPr>
              <a:pPr/>
              <a:t>35</a:t>
            </a:fld>
            <a:endParaRPr lang="el-GR" altLang="el-GR" smtClean="0">
              <a:latin typeface="Arial" panose="020B0604020202020204" pitchFamily="34" charset="0"/>
            </a:endParaRPr>
          </a:p>
        </p:txBody>
      </p:sp>
    </p:spTree>
    <p:extLst>
      <p:ext uri="{BB962C8B-B14F-4D97-AF65-F5344CB8AC3E}">
        <p14:creationId xmlns:p14="http://schemas.microsoft.com/office/powerpoint/2010/main" val="286934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smtClean="0">
              <a:latin typeface="Arial" panose="020B0604020202020204" pitchFamily="34" charset="0"/>
              <a:cs typeface="Arial" panose="020B0604020202020204" pitchFamily="34" charset="0"/>
            </a:endParaRPr>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B48C410-DD1A-42C7-AD0F-DC6EDF131D0E}" type="slidenum">
              <a:rPr lang="el-GR" altLang="el-GR" smtClean="0">
                <a:latin typeface="Arial" panose="020B0604020202020204" pitchFamily="34" charset="0"/>
              </a:rPr>
              <a:pPr/>
              <a:t>36</a:t>
            </a:fld>
            <a:endParaRPr lang="el-GR" altLang="el-GR" smtClean="0">
              <a:latin typeface="Arial" panose="020B0604020202020204" pitchFamily="34" charset="0"/>
            </a:endParaRPr>
          </a:p>
        </p:txBody>
      </p:sp>
    </p:spTree>
    <p:extLst>
      <p:ext uri="{BB962C8B-B14F-4D97-AF65-F5344CB8AC3E}">
        <p14:creationId xmlns:p14="http://schemas.microsoft.com/office/powerpoint/2010/main" val="313280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4DBACB7-BC1F-4B90-B48B-BA10BC0CEE4E}" type="slidenum">
              <a:rPr lang="el-GR" altLang="el-GR" smtClean="0">
                <a:latin typeface="Arial" panose="020B0604020202020204" pitchFamily="34" charset="0"/>
              </a:rPr>
              <a:pPr/>
              <a:t>37</a:t>
            </a:fld>
            <a:endParaRPr lang="el-GR" altLang="el-GR" smtClean="0">
              <a:latin typeface="Arial" panose="020B0604020202020204" pitchFamily="34" charset="0"/>
            </a:endParaRPr>
          </a:p>
        </p:txBody>
      </p:sp>
    </p:spTree>
    <p:extLst>
      <p:ext uri="{BB962C8B-B14F-4D97-AF65-F5344CB8AC3E}">
        <p14:creationId xmlns:p14="http://schemas.microsoft.com/office/powerpoint/2010/main" val="228622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547FD08-56ED-4C3E-AAEF-EB2814D4C763}" type="slidenum">
              <a:rPr lang="el-GR" altLang="el-GR" smtClean="0">
                <a:latin typeface="Arial" panose="020B0604020202020204" pitchFamily="34" charset="0"/>
              </a:rPr>
              <a:pPr/>
              <a:t>38</a:t>
            </a:fld>
            <a:endParaRPr lang="el-GR" altLang="el-GR" smtClean="0">
              <a:latin typeface="Arial" panose="020B0604020202020204" pitchFamily="34" charset="0"/>
            </a:endParaRPr>
          </a:p>
        </p:txBody>
      </p:sp>
    </p:spTree>
    <p:extLst>
      <p:ext uri="{BB962C8B-B14F-4D97-AF65-F5344CB8AC3E}">
        <p14:creationId xmlns:p14="http://schemas.microsoft.com/office/powerpoint/2010/main" val="187339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67D9F6-AC4B-417A-BE4A-6307A3033784}" type="slidenum">
              <a:rPr lang="el-GR" altLang="el-GR" smtClean="0"/>
              <a:pPr>
                <a:spcBef>
                  <a:spcPct val="0"/>
                </a:spcBef>
              </a:pPr>
              <a:t>3</a:t>
            </a:fld>
            <a:endParaRPr lang="el-GR" altLang="el-GR" smtClean="0"/>
          </a:p>
        </p:txBody>
      </p:sp>
      <p:sp>
        <p:nvSpPr>
          <p:cNvPr id="112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B0D37D4-96F9-4B54-A46C-FCFDFFDEBEF9}" type="slidenum">
              <a:rPr lang="el-GR" altLang="el-GR"/>
              <a:pPr algn="r" eaLnBrk="1" hangingPunct="1">
                <a:spcBef>
                  <a:spcPct val="0"/>
                </a:spcBef>
              </a:pPr>
              <a:t>3</a:t>
            </a:fld>
            <a:endParaRPr lang="el-GR" altLang="el-G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xfrm>
            <a:off x="687388" y="4237038"/>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l-GR" smtClean="0">
                <a:latin typeface="Arial" panose="020B0604020202020204" pitchFamily="34" charset="0"/>
                <a:cs typeface="Arial" panose="020B0604020202020204" pitchFamily="34" charset="0"/>
              </a:rPr>
              <a:t>The technique of vaccination was first used more than 200 years ago to protect people against smallpox</a:t>
            </a:r>
            <a:r>
              <a:rPr lang="en-US" altLang="el-GR" baseline="30000" smtClean="0">
                <a:latin typeface="Arial" panose="020B0604020202020204" pitchFamily="34" charset="0"/>
                <a:cs typeface="Arial" panose="020B0604020202020204" pitchFamily="34" charset="0"/>
              </a:rPr>
              <a:t>1</a:t>
            </a:r>
            <a:r>
              <a:rPr lang="en-US" altLang="el-GR" smtClean="0">
                <a:solidFill>
                  <a:srgbClr val="FF0000"/>
                </a:solidFill>
                <a:latin typeface="Arial" panose="020B0604020202020204" pitchFamily="34" charset="0"/>
                <a:cs typeface="Arial" panose="020B0604020202020204" pitchFamily="34" charset="0"/>
              </a:rPr>
              <a:t>. </a:t>
            </a:r>
            <a:r>
              <a:rPr lang="en-US" altLang="el-GR" smtClean="0">
                <a:latin typeface="Arial" panose="020B0604020202020204" pitchFamily="34" charset="0"/>
                <a:cs typeface="Arial" panose="020B0604020202020204" pitchFamily="34" charset="0"/>
              </a:rPr>
              <a:t>Since that time many vaccines have been developed to protect people from debilitating viral and bacterial infectious.</a:t>
            </a:r>
          </a:p>
          <a:p>
            <a:pPr marL="228600" indent="-228600" eaLnBrk="1" hangingPunct="1">
              <a:spcBef>
                <a:spcPct val="0"/>
              </a:spcBef>
            </a:pPr>
            <a:r>
              <a:rPr lang="en-US" altLang="el-GR" smtClean="0">
                <a:latin typeface="Arial" panose="020B0604020202020204" pitchFamily="34" charset="0"/>
                <a:cs typeface="Arial" panose="020B0604020202020204" pitchFamily="34" charset="0"/>
              </a:rPr>
              <a:t>The results of vaccination programmes are very impressive. The threat of many infectious diseases has been drastically reduced with their virtual elimination from some countries where they formerly caused considerable disability and many deaths.  </a:t>
            </a:r>
            <a:r>
              <a:rPr lang="en-US" altLang="el-GR" baseline="30000" smtClean="0">
                <a:latin typeface="Arial" panose="020B0604020202020204" pitchFamily="34" charset="0"/>
                <a:cs typeface="Arial" panose="020B0604020202020204" pitchFamily="34" charset="0"/>
              </a:rPr>
              <a:t> </a:t>
            </a:r>
          </a:p>
          <a:p>
            <a:pPr marL="228600" indent="-228600" eaLnBrk="1" hangingPunct="1">
              <a:spcBef>
                <a:spcPct val="0"/>
              </a:spcBef>
            </a:pPr>
            <a:endParaRPr lang="en-US" altLang="el-GR" smtClean="0">
              <a:latin typeface="Arial" panose="020B0604020202020204" pitchFamily="34" charset="0"/>
              <a:cs typeface="Arial" panose="020B0604020202020204" pitchFamily="34" charset="0"/>
            </a:endParaRPr>
          </a:p>
          <a:p>
            <a:pPr marL="228600" indent="-228600" eaLnBrk="1" hangingPunct="1">
              <a:spcBef>
                <a:spcPct val="0"/>
              </a:spcBef>
            </a:pPr>
            <a:r>
              <a:rPr lang="fr-BE" altLang="el-GR" b="1" smtClean="0">
                <a:latin typeface="Arial" panose="020B0604020202020204" pitchFamily="34" charset="0"/>
                <a:cs typeface="Arial" panose="020B0604020202020204" pitchFamily="34" charset="0"/>
              </a:rPr>
              <a:t>References</a:t>
            </a:r>
          </a:p>
          <a:p>
            <a:pPr marL="228600" indent="-228600" eaLnBrk="1" hangingPunct="1">
              <a:spcBef>
                <a:spcPct val="0"/>
              </a:spcBef>
              <a:buFontTx/>
              <a:buAutoNum type="arabicPeriod"/>
            </a:pPr>
            <a:r>
              <a:rPr lang="en-GB" altLang="el-GR" smtClean="0">
                <a:latin typeface="Arial" panose="020B0604020202020204" pitchFamily="34" charset="0"/>
                <a:cs typeface="Arial" panose="020B0604020202020204" pitchFamily="34" charset="0"/>
              </a:rPr>
              <a:t>Andre FE</a:t>
            </a:r>
            <a:r>
              <a:rPr lang="en-GB" altLang="el-GR" smtClean="0">
                <a:solidFill>
                  <a:srgbClr val="FF0000"/>
                </a:solidFill>
                <a:latin typeface="Arial" panose="020B0604020202020204" pitchFamily="34" charset="0"/>
                <a:cs typeface="Arial" panose="020B0604020202020204" pitchFamily="34" charset="0"/>
              </a:rPr>
              <a:t>.</a:t>
            </a:r>
            <a:r>
              <a:rPr lang="en-GB" altLang="el-GR" smtClean="0">
                <a:latin typeface="Arial" panose="020B0604020202020204" pitchFamily="34" charset="0"/>
                <a:cs typeface="Arial" panose="020B0604020202020204" pitchFamily="34" charset="0"/>
              </a:rPr>
              <a:t> Vaccinology: past achievements, present roadblocks and future promises. </a:t>
            </a:r>
            <a:r>
              <a:rPr lang="en-GB" altLang="el-GR" i="1" smtClean="0">
                <a:latin typeface="Arial" panose="020B0604020202020204" pitchFamily="34" charset="0"/>
                <a:cs typeface="Arial" panose="020B0604020202020204" pitchFamily="34" charset="0"/>
              </a:rPr>
              <a:t>Vaccine</a:t>
            </a:r>
            <a:r>
              <a:rPr lang="en-GB" altLang="el-GR" smtClean="0">
                <a:latin typeface="Arial" panose="020B0604020202020204" pitchFamily="34" charset="0"/>
                <a:cs typeface="Arial" panose="020B0604020202020204" pitchFamily="34" charset="0"/>
              </a:rPr>
              <a:t> 2003: 30; 21 (7</a:t>
            </a:r>
            <a:r>
              <a:rPr lang="en-US" altLang="el-GR" smtClean="0">
                <a:latin typeface="Arial" panose="020B0604020202020204" pitchFamily="34" charset="0"/>
                <a:cs typeface="Arial" panose="020B0604020202020204" pitchFamily="34" charset="0"/>
              </a:rPr>
              <a:t>–</a:t>
            </a:r>
            <a:r>
              <a:rPr lang="en-GB" altLang="el-GR" smtClean="0">
                <a:latin typeface="Arial" panose="020B0604020202020204" pitchFamily="34" charset="0"/>
                <a:cs typeface="Arial" panose="020B0604020202020204" pitchFamily="34" charset="0"/>
              </a:rPr>
              <a:t>8): 593</a:t>
            </a:r>
            <a:r>
              <a:rPr lang="en-US" altLang="el-GR" smtClean="0">
                <a:latin typeface="Arial" panose="020B0604020202020204" pitchFamily="34" charset="0"/>
                <a:cs typeface="Arial" panose="020B0604020202020204" pitchFamily="34" charset="0"/>
              </a:rPr>
              <a:t>–</a:t>
            </a:r>
            <a:r>
              <a:rPr lang="en-GB" altLang="el-GR" smtClean="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1654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6918BB-BB19-4501-9751-72DDE8B39C24}" type="slidenum">
              <a:rPr lang="el-GR" altLang="el-GR" smtClean="0"/>
              <a:pPr>
                <a:spcBef>
                  <a:spcPct val="0"/>
                </a:spcBef>
              </a:pPr>
              <a:t>4</a:t>
            </a:fld>
            <a:endParaRPr lang="el-GR" altLang="el-GR" smtClean="0"/>
          </a:p>
        </p:txBody>
      </p:sp>
      <p:sp>
        <p:nvSpPr>
          <p:cNvPr id="133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E99EF46-C733-487F-B3AD-23952BEAC7C5}" type="slidenum">
              <a:rPr lang="el-GR" altLang="el-GR"/>
              <a:pPr algn="r" eaLnBrk="1" hangingPunct="1">
                <a:spcBef>
                  <a:spcPct val="0"/>
                </a:spcBef>
              </a:pPr>
              <a:t>4</a:t>
            </a:fld>
            <a:endParaRPr lang="el-GR" altLang="el-G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l-GR" smtClean="0">
                <a:latin typeface="Arial" panose="020B0604020202020204" pitchFamily="34" charset="0"/>
                <a:cs typeface="Arial" panose="020B0604020202020204" pitchFamily="34" charset="0"/>
              </a:rPr>
              <a:t>Before the advent of vaccines, adults and children worldwide were at risk of serious illness, disability and death from diseases such as polio and measles, which are now preventable by vaccination</a:t>
            </a:r>
            <a:r>
              <a:rPr lang="en-US" altLang="el-GR" baseline="30000" smtClean="0">
                <a:latin typeface="Arial" panose="020B0604020202020204" pitchFamily="34" charset="0"/>
                <a:cs typeface="Arial" panose="020B0604020202020204" pitchFamily="34" charset="0"/>
              </a:rPr>
              <a:t>1</a:t>
            </a:r>
            <a:r>
              <a:rPr lang="en-US" altLang="el-GR" smtClean="0">
                <a:latin typeface="Arial" panose="020B0604020202020204" pitchFamily="34" charset="0"/>
                <a:cs typeface="Arial" panose="020B0604020202020204" pitchFamily="34" charset="0"/>
              </a:rPr>
              <a:t>.  </a:t>
            </a:r>
          </a:p>
          <a:p>
            <a:pPr eaLnBrk="1" hangingPunct="1">
              <a:spcBef>
                <a:spcPct val="0"/>
              </a:spcBef>
            </a:pPr>
            <a:r>
              <a:rPr lang="en-US" altLang="el-GR" smtClean="0">
                <a:latin typeface="Arial" panose="020B0604020202020204" pitchFamily="34" charset="0"/>
                <a:cs typeface="Arial" panose="020B0604020202020204" pitchFamily="34" charset="0"/>
              </a:rPr>
              <a:t>In 1952, more than 21,000 people were paralysed by polio in the USA. People with severe paralysis were placed in an iron lung machine (</a:t>
            </a:r>
            <a:r>
              <a:rPr lang="en-AU" altLang="el-GR" smtClean="0">
                <a:latin typeface="Arial" panose="020B0604020202020204" pitchFamily="34" charset="0"/>
                <a:cs typeface="Arial" panose="020B0604020202020204" pitchFamily="34" charset="0"/>
              </a:rPr>
              <a:t>negative pressure ventilator</a:t>
            </a:r>
            <a:r>
              <a:rPr lang="en-US" altLang="el-GR" smtClean="0">
                <a:latin typeface="Arial" panose="020B0604020202020204" pitchFamily="34" charset="0"/>
                <a:cs typeface="Arial" panose="020B0604020202020204" pitchFamily="34" charset="0"/>
              </a:rPr>
              <a:t>), as shown in this slide. </a:t>
            </a:r>
            <a:r>
              <a:rPr lang="en-US" altLang="el-GR" baseline="30000" smtClean="0">
                <a:latin typeface="Arial" panose="020B0604020202020204" pitchFamily="34" charset="0"/>
                <a:cs typeface="Arial" panose="020B0604020202020204" pitchFamily="34" charset="0"/>
              </a:rPr>
              <a:t>2</a:t>
            </a:r>
          </a:p>
          <a:p>
            <a:pPr eaLnBrk="1" hangingPunct="1">
              <a:spcBef>
                <a:spcPct val="0"/>
              </a:spcBef>
            </a:pPr>
            <a:endParaRPr lang="fr-BE" altLang="el-GR" baseline="30000" smtClean="0">
              <a:latin typeface="Arial" panose="020B0604020202020204" pitchFamily="34" charset="0"/>
              <a:cs typeface="Arial" panose="020B0604020202020204" pitchFamily="34" charset="0"/>
            </a:endParaRPr>
          </a:p>
          <a:p>
            <a:pPr eaLnBrk="1" hangingPunct="1">
              <a:spcBef>
                <a:spcPct val="0"/>
              </a:spcBef>
            </a:pPr>
            <a:r>
              <a:rPr lang="en-US" altLang="el-GR" smtClean="0">
                <a:latin typeface="Arial" panose="020B0604020202020204" pitchFamily="34" charset="0"/>
                <a:cs typeface="Arial" panose="020B0604020202020204" pitchFamily="34" charset="0"/>
              </a:rPr>
              <a:t>In the 1964–65 German measles, or rubella, epidemic, there were more than 12 million cases. Children born to mothers with rubella are at risk of deafness, blindness and/or mental retardation. </a:t>
            </a:r>
            <a:r>
              <a:rPr lang="en-US" altLang="el-GR" baseline="30000" smtClean="0">
                <a:latin typeface="Arial" panose="020B0604020202020204" pitchFamily="34" charset="0"/>
                <a:cs typeface="Arial" panose="020B0604020202020204" pitchFamily="34" charset="0"/>
              </a:rPr>
              <a:t>3</a:t>
            </a:r>
          </a:p>
          <a:p>
            <a:pPr eaLnBrk="1" hangingPunct="1">
              <a:spcBef>
                <a:spcPct val="0"/>
              </a:spcBef>
            </a:pPr>
            <a:endParaRPr lang="en-US" altLang="el-GR" baseline="30000" smtClean="0">
              <a:latin typeface="Arial" panose="020B0604020202020204" pitchFamily="34" charset="0"/>
              <a:cs typeface="Arial" panose="020B0604020202020204" pitchFamily="34" charset="0"/>
            </a:endParaRPr>
          </a:p>
          <a:p>
            <a:pPr eaLnBrk="1" hangingPunct="1">
              <a:spcBef>
                <a:spcPct val="0"/>
              </a:spcBef>
            </a:pPr>
            <a:r>
              <a:rPr lang="en-US" altLang="el-GR" smtClean="0">
                <a:latin typeface="Arial" panose="020B0604020202020204" pitchFamily="34" charset="0"/>
                <a:cs typeface="Arial" panose="020B0604020202020204" pitchFamily="34" charset="0"/>
              </a:rPr>
              <a:t>Haemophilus influenza type b, or Hib, which can cause meningitis and pneumonia, was a serious threat to c</a:t>
            </a: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r>
              <a:rPr lang="en-US" altLang="el-GR" smtClean="0">
                <a:latin typeface="Arial" panose="020B0604020202020204" pitchFamily="34" charset="0"/>
                <a:cs typeface="Arial" panose="020B0604020202020204" pitchFamily="34" charset="0"/>
              </a:rPr>
              <a:t>These are facts and figures on notable disease that had devastating consequences before vaccines were introduced. Many of these diseases resulted in disabilities and death e.g. polio and measles</a:t>
            </a:r>
          </a:p>
        </p:txBody>
      </p:sp>
    </p:spTree>
    <p:extLst>
      <p:ext uri="{BB962C8B-B14F-4D97-AF65-F5344CB8AC3E}">
        <p14:creationId xmlns:p14="http://schemas.microsoft.com/office/powerpoint/2010/main" val="142065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27D873-4D20-485D-96BF-720A798BA710}" type="slidenum">
              <a:rPr lang="el-GR" altLang="el-GR" smtClean="0"/>
              <a:pPr>
                <a:spcBef>
                  <a:spcPct val="0"/>
                </a:spcBef>
              </a:pPr>
              <a:t>6</a:t>
            </a:fld>
            <a:endParaRPr lang="el-GR" altLang="el-GR" smtClean="0"/>
          </a:p>
        </p:txBody>
      </p:sp>
      <p:sp>
        <p:nvSpPr>
          <p:cNvPr id="163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0A82B3E-DF26-4AF0-BB28-0E2645F27096}" type="slidenum">
              <a:rPr lang="el-GR" altLang="el-GR"/>
              <a:pPr algn="r" eaLnBrk="1" hangingPunct="1">
                <a:spcBef>
                  <a:spcPct val="0"/>
                </a:spcBef>
              </a:pPr>
              <a:t>6</a:t>
            </a:fld>
            <a:endParaRPr lang="el-GR" altLang="el-G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lstStyle/>
          <a:p>
            <a:pPr eaLnBrk="1" hangingPunct="1">
              <a:spcBef>
                <a:spcPct val="0"/>
              </a:spcBef>
            </a:pPr>
            <a:r>
              <a:rPr lang="en-US" altLang="el-GR" smtClean="0">
                <a:latin typeface="Arial" panose="020B0604020202020204" pitchFamily="34" charset="0"/>
                <a:cs typeface="Arial" panose="020B0604020202020204" pitchFamily="34" charset="0"/>
              </a:rPr>
              <a:t>The reduced years of healthy life expectancy and productivity due to early death or chronic illness are called life years. </a:t>
            </a:r>
            <a:endParaRPr lang="fr-BE" altLang="el-GR" baseline="30000" smtClean="0">
              <a:latin typeface="Arial" panose="020B0604020202020204" pitchFamily="34" charset="0"/>
              <a:cs typeface="Arial" panose="020B0604020202020204" pitchFamily="34" charset="0"/>
            </a:endParaRPr>
          </a:p>
          <a:p>
            <a:pPr eaLnBrk="1" hangingPunct="1">
              <a:spcBef>
                <a:spcPct val="0"/>
              </a:spcBef>
            </a:pPr>
            <a:r>
              <a:rPr lang="en-US" altLang="el-GR" smtClean="0">
                <a:latin typeface="Arial" panose="020B0604020202020204" pitchFamily="34" charset="0"/>
                <a:cs typeface="Arial" panose="020B0604020202020204" pitchFamily="34" charset="0"/>
              </a:rPr>
              <a:t>Every year, immunisation  prevents millions of deaths and helps prevent as many as 750,000 disabilities in children.</a:t>
            </a:r>
            <a:r>
              <a:rPr lang="en-US" altLang="el-GR" baseline="30000" smtClean="0">
                <a:latin typeface="Arial" panose="020B0604020202020204" pitchFamily="34" charset="0"/>
                <a:cs typeface="Arial" panose="020B0604020202020204" pitchFamily="34" charset="0"/>
              </a:rPr>
              <a:t>1</a:t>
            </a:r>
            <a:r>
              <a:rPr lang="en-US" altLang="el-GR" smtClean="0">
                <a:latin typeface="Arial" panose="020B0604020202020204" pitchFamily="34" charset="0"/>
                <a:cs typeface="Arial" panose="020B0604020202020204" pitchFamily="34" charset="0"/>
              </a:rPr>
              <a:t>  </a:t>
            </a:r>
          </a:p>
          <a:p>
            <a:pPr eaLnBrk="1" hangingPunct="1">
              <a:spcBef>
                <a:spcPct val="0"/>
              </a:spcBef>
            </a:pPr>
            <a:endParaRPr lang="en-US" altLang="el-GR" baseline="30000" smtClean="0">
              <a:latin typeface="Arial" panose="020B0604020202020204" pitchFamily="34" charset="0"/>
              <a:cs typeface="Arial" panose="020B0604020202020204" pitchFamily="34" charset="0"/>
            </a:endParaRPr>
          </a:p>
          <a:p>
            <a:pPr eaLnBrk="1" hangingPunct="1">
              <a:spcBef>
                <a:spcPct val="0"/>
              </a:spcBef>
            </a:pPr>
            <a:r>
              <a:rPr lang="en-US" altLang="el-GR" smtClean="0">
                <a:latin typeface="Arial" panose="020B0604020202020204" pitchFamily="34" charset="0"/>
                <a:cs typeface="Arial" panose="020B0604020202020204" pitchFamily="34" charset="0"/>
              </a:rPr>
              <a:t> </a:t>
            </a:r>
          </a:p>
          <a:p>
            <a:pPr eaLnBrk="1" hangingPunct="1">
              <a:spcBef>
                <a:spcPct val="0"/>
              </a:spcBef>
            </a:pPr>
            <a:r>
              <a:rPr lang="en-US" altLang="el-GR" b="1" smtClean="0">
                <a:latin typeface="Arial" panose="020B0604020202020204" pitchFamily="34" charset="0"/>
                <a:cs typeface="Arial" panose="020B0604020202020204" pitchFamily="34" charset="0"/>
              </a:rPr>
              <a:t>References</a:t>
            </a:r>
          </a:p>
          <a:p>
            <a:pPr eaLnBrk="1" hangingPunct="1">
              <a:spcBef>
                <a:spcPct val="0"/>
              </a:spcBef>
            </a:pPr>
            <a:r>
              <a:rPr lang="en-US" altLang="el-GR" smtClean="0">
                <a:latin typeface="Arial" panose="020B0604020202020204" pitchFamily="34" charset="0"/>
                <a:cs typeface="Arial" panose="020B0604020202020204" pitchFamily="34" charset="0"/>
              </a:rPr>
              <a:t>1. Ehreth J. The value of vaccination: a global perspective. </a:t>
            </a:r>
            <a:r>
              <a:rPr lang="en-US" altLang="el-GR" i="1" smtClean="0">
                <a:latin typeface="Arial" panose="020B0604020202020204" pitchFamily="34" charset="0"/>
                <a:cs typeface="Arial" panose="020B0604020202020204" pitchFamily="34" charset="0"/>
              </a:rPr>
              <a:t>Vaccine</a:t>
            </a:r>
            <a:r>
              <a:rPr lang="en-US" altLang="el-GR" smtClean="0">
                <a:latin typeface="Arial" panose="020B0604020202020204" pitchFamily="34" charset="0"/>
                <a:cs typeface="Arial" panose="020B0604020202020204" pitchFamily="34" charset="0"/>
              </a:rPr>
              <a:t> 2003; 21: 4105–17.</a:t>
            </a: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r>
              <a:rPr lang="fr-BE" altLang="el-GR" sz="1000" b="1" smtClean="0">
                <a:latin typeface="Arial" panose="020B0604020202020204" pitchFamily="34" charset="0"/>
                <a:cs typeface="Arial" panose="020B0604020202020204" pitchFamily="34" charset="0"/>
              </a:rPr>
              <a:t> </a:t>
            </a:r>
          </a:p>
          <a:p>
            <a:pPr eaLnBrk="1" hangingPunct="1">
              <a:spcBef>
                <a:spcPct val="0"/>
              </a:spcBef>
            </a:pPr>
            <a:r>
              <a:rPr lang="fr-BE" altLang="el-GR" sz="1000" smtClean="0">
                <a:latin typeface="Arial" panose="020B0604020202020204" pitchFamily="34" charset="0"/>
                <a:cs typeface="Arial" panose="020B0604020202020204" pitchFamily="34" charset="0"/>
              </a:rPr>
              <a:t> </a:t>
            </a:r>
            <a:endParaRPr lang="en-US" altLang="el-GR" b="1" smtClean="0">
              <a:latin typeface="Arial" panose="020B0604020202020204" pitchFamily="34" charset="0"/>
              <a:cs typeface="Arial" panose="020B0604020202020204" pitchFamily="34" charset="0"/>
            </a:endParaRPr>
          </a:p>
          <a:p>
            <a:pPr eaLnBrk="1" hangingPunct="1">
              <a:spcBef>
                <a:spcPct val="0"/>
              </a:spcBef>
            </a:pPr>
            <a:r>
              <a:rPr lang="fr-BE" altLang="el-GR" smtClean="0">
                <a:latin typeface="Arial" panose="020B0604020202020204" pitchFamily="34" charset="0"/>
                <a:cs typeface="Arial" panose="020B0604020202020204" pitchFamily="34" charset="0"/>
              </a:rPr>
              <a:t> </a:t>
            </a:r>
            <a:endParaRPr lang="fr-BE" altLang="el-GR" i="1" smtClean="0">
              <a:latin typeface="Arial" panose="020B0604020202020204" pitchFamily="34" charset="0"/>
              <a:cs typeface="Arial" panose="020B0604020202020204" pitchFamily="34" charset="0"/>
            </a:endParaRPr>
          </a:p>
          <a:p>
            <a:pPr eaLnBrk="1" hangingPunct="1">
              <a:spcBef>
                <a:spcPct val="0"/>
              </a:spcBef>
            </a:pPr>
            <a:r>
              <a:rPr lang="fr-BE" altLang="el-GR" b="1" i="1" smtClean="0">
                <a:latin typeface="Arial" panose="020B0604020202020204" pitchFamily="34" charset="0"/>
                <a:cs typeface="Arial" panose="020B0604020202020204" pitchFamily="34" charset="0"/>
              </a:rPr>
              <a:t> </a:t>
            </a:r>
            <a:endParaRPr lang="en-US" altLang="el-GR" b="1" i="1" smtClean="0">
              <a:latin typeface="Arial" panose="020B0604020202020204" pitchFamily="34" charset="0"/>
              <a:cs typeface="Arial" panose="020B0604020202020204" pitchFamily="34" charset="0"/>
            </a:endParaRPr>
          </a:p>
          <a:p>
            <a:pPr eaLnBrk="1" hangingPunct="1">
              <a:spcBef>
                <a:spcPct val="0"/>
              </a:spcBef>
            </a:pPr>
            <a:r>
              <a:rPr lang="fr-BE" altLang="el-GR" b="1" i="1" smtClean="0">
                <a:latin typeface="Arial" panose="020B0604020202020204" pitchFamily="34" charset="0"/>
                <a:cs typeface="Arial" panose="020B0604020202020204" pitchFamily="34" charset="0"/>
              </a:rPr>
              <a:t> </a:t>
            </a:r>
            <a:endParaRPr lang="en-US" altLang="el-GR" b="1" i="1" smtClean="0">
              <a:latin typeface="Arial" panose="020B0604020202020204" pitchFamily="34" charset="0"/>
              <a:cs typeface="Arial" panose="020B0604020202020204" pitchFamily="34" charset="0"/>
            </a:endParaRPr>
          </a:p>
          <a:p>
            <a:pPr eaLnBrk="1" hangingPunct="1">
              <a:spcBef>
                <a:spcPct val="0"/>
              </a:spcBef>
            </a:pPr>
            <a:endParaRPr lang="en-US" altLang="el-GR"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28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968889-4C71-47E6-B66C-92A3197151BB}" type="slidenum">
              <a:rPr lang="el-GR" altLang="el-GR" smtClean="0"/>
              <a:pPr>
                <a:spcBef>
                  <a:spcPct val="0"/>
                </a:spcBef>
              </a:pPr>
              <a:t>7</a:t>
            </a:fld>
            <a:endParaRPr lang="el-GR" altLang="el-GR" smtClean="0"/>
          </a:p>
        </p:txBody>
      </p:sp>
      <p:sp>
        <p:nvSpPr>
          <p:cNvPr id="184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B96D244-0925-4437-8C7F-40573F6F8F13}" type="slidenum">
              <a:rPr lang="el-GR" altLang="el-GR"/>
              <a:pPr algn="r" eaLnBrk="1" hangingPunct="1">
                <a:spcBef>
                  <a:spcPct val="0"/>
                </a:spcBef>
              </a:pPr>
              <a:t>7</a:t>
            </a:fld>
            <a:endParaRPr lang="el-GR" altLang="el-G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l-GR" smtClean="0">
                <a:latin typeface="Arial" panose="020B0604020202020204" pitchFamily="34" charset="0"/>
                <a:cs typeface="Arial" panose="020B0604020202020204" pitchFamily="34" charset="0"/>
              </a:rPr>
              <a:t>For example, vaccination programmes resulted in the global eradication of smallpox, which was a major cause of death and suffering in many countries. Other disabling or potentially deadly diseases, like polio and measles, have either been eliminated from some countries or are under control, targeted for global eradication.</a:t>
            </a:r>
            <a:r>
              <a:rPr lang="en-US" altLang="el-GR" baseline="30000" smtClean="0">
                <a:latin typeface="Arial" panose="020B0604020202020204" pitchFamily="34" charset="0"/>
                <a:cs typeface="Arial" panose="020B0604020202020204" pitchFamily="34" charset="0"/>
              </a:rPr>
              <a:t>1,2</a:t>
            </a:r>
          </a:p>
          <a:p>
            <a:pPr eaLnBrk="1" hangingPunct="1">
              <a:spcBef>
                <a:spcPct val="0"/>
              </a:spcBef>
            </a:pPr>
            <a:endParaRPr lang="en-US" altLang="el-GR" baseline="30000" smtClean="0">
              <a:latin typeface="Arial" panose="020B0604020202020204" pitchFamily="34" charset="0"/>
              <a:cs typeface="Arial" panose="020B0604020202020204" pitchFamily="34" charset="0"/>
            </a:endParaRPr>
          </a:p>
          <a:p>
            <a:pPr eaLnBrk="1" hangingPunct="1">
              <a:spcBef>
                <a:spcPct val="0"/>
              </a:spcBef>
            </a:pPr>
            <a:r>
              <a:rPr lang="en-US" altLang="el-GR" b="1" smtClean="0">
                <a:latin typeface="Arial" panose="020B0604020202020204" pitchFamily="34" charset="0"/>
                <a:cs typeface="Arial" panose="020B0604020202020204" pitchFamily="34" charset="0"/>
              </a:rPr>
              <a:t>References</a:t>
            </a:r>
          </a:p>
          <a:p>
            <a:pPr eaLnBrk="1" hangingPunct="1">
              <a:spcBef>
                <a:spcPct val="0"/>
              </a:spcBef>
            </a:pPr>
            <a:r>
              <a:rPr lang="en-GB" altLang="el-GR" smtClean="0">
                <a:latin typeface="Arial" panose="020B0604020202020204" pitchFamily="34" charset="0"/>
                <a:cs typeface="Arial" panose="020B0604020202020204" pitchFamily="34" charset="0"/>
              </a:rPr>
              <a:t>1. Andre FE</a:t>
            </a:r>
            <a:r>
              <a:rPr lang="en-GB" altLang="el-GR" smtClean="0">
                <a:solidFill>
                  <a:srgbClr val="FF0000"/>
                </a:solidFill>
                <a:latin typeface="Arial" panose="020B0604020202020204" pitchFamily="34" charset="0"/>
                <a:cs typeface="Arial" panose="020B0604020202020204" pitchFamily="34" charset="0"/>
              </a:rPr>
              <a:t>.</a:t>
            </a:r>
            <a:r>
              <a:rPr lang="en-GB" altLang="el-GR" smtClean="0">
                <a:latin typeface="Arial" panose="020B0604020202020204" pitchFamily="34" charset="0"/>
                <a:cs typeface="Arial" panose="020B0604020202020204" pitchFamily="34" charset="0"/>
              </a:rPr>
              <a:t> Vaccinology: past achievements, present roadblocks and future promises. </a:t>
            </a:r>
            <a:r>
              <a:rPr lang="en-GB" altLang="el-GR" i="1" smtClean="0">
                <a:latin typeface="Arial" panose="020B0604020202020204" pitchFamily="34" charset="0"/>
                <a:cs typeface="Arial" panose="020B0604020202020204" pitchFamily="34" charset="0"/>
              </a:rPr>
              <a:t>Vaccine</a:t>
            </a:r>
            <a:r>
              <a:rPr lang="en-GB" altLang="el-GR" smtClean="0">
                <a:latin typeface="Arial" panose="020B0604020202020204" pitchFamily="34" charset="0"/>
                <a:cs typeface="Arial" panose="020B0604020202020204" pitchFamily="34" charset="0"/>
              </a:rPr>
              <a:t> 2003:  21: 593</a:t>
            </a:r>
            <a:r>
              <a:rPr lang="en-US" altLang="el-GR" smtClean="0">
                <a:latin typeface="Arial" panose="020B0604020202020204" pitchFamily="34" charset="0"/>
                <a:cs typeface="Arial" panose="020B0604020202020204" pitchFamily="34" charset="0"/>
              </a:rPr>
              <a:t>–</a:t>
            </a:r>
            <a:r>
              <a:rPr lang="en-GB" altLang="el-GR" smtClean="0">
                <a:latin typeface="Arial" panose="020B0604020202020204" pitchFamily="34" charset="0"/>
                <a:cs typeface="Arial" panose="020B0604020202020204" pitchFamily="34" charset="0"/>
              </a:rPr>
              <a:t>5</a:t>
            </a:r>
          </a:p>
          <a:p>
            <a:pPr eaLnBrk="1" hangingPunct="1">
              <a:spcBef>
                <a:spcPct val="0"/>
              </a:spcBef>
            </a:pPr>
            <a:r>
              <a:rPr lang="en-US" altLang="el-GR" i="1" smtClean="0">
                <a:latin typeface="Arial" panose="020B0604020202020204" pitchFamily="34" charset="0"/>
                <a:cs typeface="Arial" panose="020B0604020202020204" pitchFamily="34" charset="0"/>
              </a:rPr>
              <a:t>2.</a:t>
            </a:r>
            <a:r>
              <a:rPr lang="fr-BE" altLang="el-GR" smtClean="0">
                <a:latin typeface="Arial" panose="020B0604020202020204" pitchFamily="34" charset="0"/>
                <a:cs typeface="Arial" panose="020B0604020202020204" pitchFamily="34" charset="0"/>
              </a:rPr>
              <a:t> </a:t>
            </a:r>
            <a:r>
              <a:rPr lang="en-US" altLang="el-GR" smtClean="0">
                <a:solidFill>
                  <a:schemeClr val="bg2"/>
                </a:solidFill>
                <a:latin typeface="Arial" panose="020B0604020202020204" pitchFamily="34" charset="0"/>
                <a:cs typeface="Arial" panose="020B0604020202020204" pitchFamily="34" charset="0"/>
              </a:rPr>
              <a:t>Ehreth J. The value of vaccination: a global perspective. Vaccine (2003); 21: 4105-4117.</a:t>
            </a: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a:p>
            <a:pPr eaLnBrk="1" hangingPunct="1">
              <a:spcBef>
                <a:spcPct val="0"/>
              </a:spcBef>
            </a:pPr>
            <a:endParaRPr lang="en-US"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05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60119F-CA48-4135-9A89-5D391250D5D1}" type="slidenum">
              <a:rPr lang="el-GR" altLang="el-GR" smtClean="0"/>
              <a:pPr>
                <a:spcBef>
                  <a:spcPct val="0"/>
                </a:spcBef>
              </a:pPr>
              <a:t>8</a:t>
            </a:fld>
            <a:endParaRPr lang="el-GR" altLang="el-GR" smtClean="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0788257-7875-4F3D-91AC-D3518AC99C44}" type="slidenum">
              <a:rPr lang="el-GR" altLang="el-GR"/>
              <a:pPr algn="r" eaLnBrk="1" hangingPunct="1">
                <a:spcBef>
                  <a:spcPct val="0"/>
                </a:spcBef>
              </a:pPr>
              <a:t>8</a:t>
            </a:fld>
            <a:endParaRPr lang="el-GR" altLang="el-G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l-GR" sz="1000" smtClean="0">
                <a:latin typeface="Arial" panose="020B0604020202020204" pitchFamily="34" charset="0"/>
                <a:cs typeface="Arial" panose="020B0604020202020204" pitchFamily="34" charset="0"/>
              </a:rPr>
              <a:t>Many infectious disease caused high mortality rates in both children and adults. </a:t>
            </a:r>
          </a:p>
        </p:txBody>
      </p:sp>
    </p:spTree>
    <p:extLst>
      <p:ext uri="{BB962C8B-B14F-4D97-AF65-F5344CB8AC3E}">
        <p14:creationId xmlns:p14="http://schemas.microsoft.com/office/powerpoint/2010/main" val="427011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D5A27D-15BB-473C-8909-534CDDE7BAE4}" type="slidenum">
              <a:rPr lang="el-GR" altLang="el-GR" smtClean="0"/>
              <a:pPr>
                <a:spcBef>
                  <a:spcPct val="0"/>
                </a:spcBef>
              </a:pPr>
              <a:t>10</a:t>
            </a:fld>
            <a:endParaRPr lang="el-GR" altLang="el-GR" smtClean="0"/>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BBFA229-8D9F-45EC-8801-3276BC5B17FB}" type="slidenum">
              <a:rPr lang="el-GR" altLang="el-GR"/>
              <a:pPr algn="r" eaLnBrk="1" hangingPunct="1">
                <a:spcBef>
                  <a:spcPct val="0"/>
                </a:spcBef>
              </a:pPr>
              <a:t>10</a:t>
            </a:fld>
            <a:endParaRPr lang="el-GR" altLang="el-G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l-GR" smtClean="0">
                <a:latin typeface="Arial" panose="020B0604020202020204" pitchFamily="34" charset="0"/>
                <a:cs typeface="Arial" panose="020B0604020202020204" pitchFamily="34" charset="0"/>
              </a:rPr>
              <a:t>Vaccination is important to the economies of developed and developing countries. </a:t>
            </a:r>
          </a:p>
          <a:p>
            <a:pPr marL="228600" indent="-228600" eaLnBrk="1" hangingPunct="1"/>
            <a:r>
              <a:rPr lang="en-US" altLang="el-GR" smtClean="0">
                <a:latin typeface="Arial" panose="020B0604020202020204" pitchFamily="34" charset="0"/>
                <a:cs typeface="Arial" panose="020B0604020202020204" pitchFamily="34" charset="0"/>
              </a:rPr>
              <a:t>Vaccines reduce the prevalence of  infectious diseases and so result in fewer hospitalisations, fewer deaths</a:t>
            </a:r>
            <a:r>
              <a:rPr lang="en-US" altLang="el-GR" baseline="30000" smtClean="0">
                <a:latin typeface="Arial" panose="020B0604020202020204" pitchFamily="34" charset="0"/>
                <a:cs typeface="Arial" panose="020B0604020202020204" pitchFamily="34" charset="0"/>
              </a:rPr>
              <a:t>1</a:t>
            </a:r>
            <a:r>
              <a:rPr lang="en-US" altLang="el-GR" smtClean="0">
                <a:latin typeface="Arial" panose="020B0604020202020204" pitchFamily="34" charset="0"/>
                <a:cs typeface="Arial" panose="020B0604020202020204" pitchFamily="34" charset="0"/>
              </a:rPr>
              <a:t>, fewer permanent mental and physical handicaps, and a reduction in expensive treatments.</a:t>
            </a:r>
          </a:p>
          <a:p>
            <a:pPr marL="228600" indent="-228600" eaLnBrk="1" hangingPunct="1"/>
            <a:r>
              <a:rPr lang="en-US" altLang="el-GR" smtClean="0">
                <a:latin typeface="Arial" panose="020B0604020202020204" pitchFamily="34" charset="0"/>
                <a:cs typeface="Arial" panose="020B0604020202020204" pitchFamily="34" charset="0"/>
              </a:rPr>
              <a:t>Vaccines significantly reduce the burden on healthcare systems, and on the governments, insurers and other funding bodies that pay for health care. </a:t>
            </a:r>
          </a:p>
          <a:p>
            <a:pPr marL="228600" indent="-228600" eaLnBrk="1" hangingPunct="1"/>
            <a:r>
              <a:rPr lang="en-US" altLang="el-GR" smtClean="0">
                <a:latin typeface="Arial" panose="020B0604020202020204" pitchFamily="34" charset="0"/>
                <a:cs typeface="Arial" panose="020B0604020202020204" pitchFamily="34" charset="0"/>
              </a:rPr>
              <a:t>Vaccines also reduce absence from school and work caused by vaccine-preventable diseases. </a:t>
            </a:r>
          </a:p>
          <a:p>
            <a:pPr marL="228600" indent="-228600" eaLnBrk="1" hangingPunct="1"/>
            <a:endParaRPr lang="en-US" altLang="el-GR" smtClean="0">
              <a:latin typeface="Arial" panose="020B0604020202020204" pitchFamily="34" charset="0"/>
              <a:cs typeface="Arial" panose="020B0604020202020204" pitchFamily="34" charset="0"/>
            </a:endParaRPr>
          </a:p>
          <a:p>
            <a:pPr marL="228600" indent="-228600" eaLnBrk="1" hangingPunct="1"/>
            <a:r>
              <a:rPr lang="en-US" altLang="el-GR" b="1" smtClean="0">
                <a:latin typeface="Arial" panose="020B0604020202020204" pitchFamily="34" charset="0"/>
                <a:cs typeface="Arial" panose="020B0604020202020204" pitchFamily="34" charset="0"/>
              </a:rPr>
              <a:t>Reference</a:t>
            </a:r>
          </a:p>
          <a:p>
            <a:pPr marL="228600" indent="-228600" eaLnBrk="1" hangingPunct="1">
              <a:buFontTx/>
              <a:buAutoNum type="arabicPeriod"/>
            </a:pPr>
            <a:r>
              <a:rPr lang="en-US" altLang="el-GR" smtClean="0">
                <a:latin typeface="Arial" panose="020B0604020202020204" pitchFamily="34" charset="0"/>
                <a:cs typeface="Arial" panose="020B0604020202020204" pitchFamily="34" charset="0"/>
              </a:rPr>
              <a:t>Ehreth J. The global value of vaccination</a:t>
            </a:r>
            <a:r>
              <a:rPr lang="en-US" altLang="el-GR" i="1" smtClean="0">
                <a:latin typeface="Arial" panose="020B0604020202020204" pitchFamily="34" charset="0"/>
                <a:cs typeface="Arial" panose="020B0604020202020204" pitchFamily="34" charset="0"/>
              </a:rPr>
              <a:t>. Vaccine</a:t>
            </a:r>
            <a:r>
              <a:rPr lang="en-US" altLang="el-GR" smtClean="0">
                <a:latin typeface="Arial" panose="020B0604020202020204" pitchFamily="34" charset="0"/>
                <a:cs typeface="Arial" panose="020B0604020202020204" pitchFamily="34" charset="0"/>
              </a:rPr>
              <a:t> 2003; 21: 596–600. </a:t>
            </a:r>
            <a:endParaRPr lang="fr-BE" altLang="el-GR" smtClean="0">
              <a:latin typeface="Arial" panose="020B0604020202020204" pitchFamily="34" charset="0"/>
              <a:cs typeface="Arial" panose="020B0604020202020204" pitchFamily="34" charset="0"/>
            </a:endParaRPr>
          </a:p>
          <a:p>
            <a:pPr marL="228600" indent="-228600" eaLnBrk="1" hangingPunct="1"/>
            <a:r>
              <a:rPr lang="fr-BE" altLang="el-GR" i="1" smtClean="0">
                <a:latin typeface="Arial" panose="020B0604020202020204" pitchFamily="34" charset="0"/>
                <a:cs typeface="Arial" panose="020B0604020202020204" pitchFamily="34" charset="0"/>
              </a:rPr>
              <a:t> </a:t>
            </a:r>
            <a:endParaRPr lang="en-US" altLang="el-GR" b="1" i="1" smtClean="0">
              <a:latin typeface="Arial" panose="020B0604020202020204" pitchFamily="34" charset="0"/>
              <a:cs typeface="Arial" panose="020B0604020202020204" pitchFamily="34" charset="0"/>
            </a:endParaRPr>
          </a:p>
          <a:p>
            <a:pPr marL="228600" indent="-228600" eaLnBrk="1" hangingPunct="1"/>
            <a:endParaRPr lang="en-US" altLang="el-GR" sz="1400"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74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56EA8F-E9DC-4A1C-90A4-EE5770039BA9}" type="slidenum">
              <a:rPr lang="el-GR" altLang="el-GR" smtClean="0"/>
              <a:pPr>
                <a:spcBef>
                  <a:spcPct val="0"/>
                </a:spcBef>
              </a:pPr>
              <a:t>23</a:t>
            </a:fld>
            <a:endParaRPr lang="el-GR" altLang="el-GR"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CCBDB52-CDB9-4723-BF68-AEB6ED8D937F}" type="slidenum">
              <a:rPr lang="el-GR" altLang="el-GR"/>
              <a:pPr algn="r" eaLnBrk="1" hangingPunct="1">
                <a:spcBef>
                  <a:spcPct val="0"/>
                </a:spcBef>
              </a:pPr>
              <a:t>23</a:t>
            </a:fld>
            <a:endParaRPr lang="el-GR" altLang="el-GR"/>
          </a:p>
        </p:txBody>
      </p:sp>
      <p:sp>
        <p:nvSpPr>
          <p:cNvPr id="37892" name="Rectangle 2"/>
          <p:cNvSpPr>
            <a:spLocks noGrp="1" noRot="1" noChangeAspect="1" noChangeArrowheads="1" noTextEdit="1"/>
          </p:cNvSpPr>
          <p:nvPr>
            <p:ph type="sldImg"/>
          </p:nvPr>
        </p:nvSpPr>
        <p:spPr>
          <a:xfrm>
            <a:off x="1138238" y="531813"/>
            <a:ext cx="4616450" cy="3462337"/>
          </a:xfrm>
          <a:ln/>
        </p:spPr>
      </p:sp>
      <p:sp>
        <p:nvSpPr>
          <p:cNvPr id="37893" name="Rectangle 3"/>
          <p:cNvSpPr>
            <a:spLocks noGrp="1" noChangeArrowheads="1"/>
          </p:cNvSpPr>
          <p:nvPr>
            <p:ph type="body" idx="1"/>
          </p:nvPr>
        </p:nvSpPr>
        <p:spPr>
          <a:xfrm>
            <a:off x="835025" y="4262438"/>
            <a:ext cx="5305425" cy="4687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0" tIns="45775" rIns="91550" bIns="45775"/>
          <a:lstStyle/>
          <a:p>
            <a:pPr eaLnBrk="1" hangingPunct="1">
              <a:spcBef>
                <a:spcPct val="0"/>
              </a:spcBef>
            </a:pPr>
            <a:endParaRPr lang="en-US"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73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ACBD5E-31CB-4D06-B6ED-BE123FE4EE4A}" type="slidenum">
              <a:rPr lang="el-GR" altLang="el-GR" smtClean="0"/>
              <a:pPr>
                <a:spcBef>
                  <a:spcPct val="0"/>
                </a:spcBef>
              </a:pPr>
              <a:t>25</a:t>
            </a:fld>
            <a:endParaRPr lang="el-GR" altLang="el-GR" smtClean="0"/>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455F9CC-9DA9-43BC-B4A3-291CF983047E}" type="slidenum">
              <a:rPr lang="el-GR" altLang="el-GR"/>
              <a:pPr algn="r" eaLnBrk="1" hangingPunct="1">
                <a:spcBef>
                  <a:spcPct val="0"/>
                </a:spcBef>
              </a:pPr>
              <a:t>25</a:t>
            </a:fld>
            <a:endParaRPr lang="el-GR" altLang="el-GR"/>
          </a:p>
        </p:txBody>
      </p:sp>
      <p:sp>
        <p:nvSpPr>
          <p:cNvPr id="40964" name="Rectangle 2"/>
          <p:cNvSpPr>
            <a:spLocks noGrp="1" noRot="1" noChangeAspect="1" noChangeArrowheads="1" noTextEdit="1"/>
          </p:cNvSpPr>
          <p:nvPr>
            <p:ph type="sldImg"/>
          </p:nvPr>
        </p:nvSpPr>
        <p:spPr>
          <a:xfrm>
            <a:off x="1141413" y="560388"/>
            <a:ext cx="4618037" cy="3463925"/>
          </a:xfrm>
          <a:ln/>
        </p:spPr>
      </p:sp>
      <p:sp>
        <p:nvSpPr>
          <p:cNvPr id="40965" name="Rectangle 3"/>
          <p:cNvSpPr>
            <a:spLocks noGrp="1" noChangeArrowheads="1"/>
          </p:cNvSpPr>
          <p:nvPr>
            <p:ph type="body" idx="1"/>
          </p:nvPr>
        </p:nvSpPr>
        <p:spPr>
          <a:xfrm>
            <a:off x="835025" y="4262438"/>
            <a:ext cx="5305425" cy="4687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0" tIns="45775" rIns="91550" bIns="45775"/>
          <a:lstStyle/>
          <a:p>
            <a:pPr eaLnBrk="1" hangingPunct="1">
              <a:spcBef>
                <a:spcPct val="0"/>
              </a:spcBef>
            </a:pPr>
            <a:endParaRPr lang="en-US"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70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17FF72D-B07A-4811-AC18-3D4F3AEB9BB1}" type="slidenum">
              <a:rPr lang="el-GR" altLang="el-GR"/>
              <a:pPr>
                <a:defRPr/>
              </a:pPr>
              <a:t>‹#›</a:t>
            </a:fld>
            <a:endParaRPr lang="el-GR" altLang="el-GR"/>
          </a:p>
        </p:txBody>
      </p:sp>
    </p:spTree>
    <p:extLst>
      <p:ext uri="{BB962C8B-B14F-4D97-AF65-F5344CB8AC3E}">
        <p14:creationId xmlns:p14="http://schemas.microsoft.com/office/powerpoint/2010/main" val="362811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D4172EA-E411-4108-BDEC-AF9537018A6E}" type="slidenum">
              <a:rPr lang="el-GR" altLang="el-GR"/>
              <a:pPr>
                <a:defRPr/>
              </a:pPr>
              <a:t>‹#›</a:t>
            </a:fld>
            <a:endParaRPr lang="el-GR" altLang="el-GR"/>
          </a:p>
        </p:txBody>
      </p:sp>
    </p:spTree>
    <p:extLst>
      <p:ext uri="{BB962C8B-B14F-4D97-AF65-F5344CB8AC3E}">
        <p14:creationId xmlns:p14="http://schemas.microsoft.com/office/powerpoint/2010/main" val="29985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7D9314C-B2FA-49A8-B8B6-869B0730A3CC}" type="slidenum">
              <a:rPr lang="el-GR" altLang="el-GR"/>
              <a:pPr>
                <a:defRPr/>
              </a:pPr>
              <a:t>‹#›</a:t>
            </a:fld>
            <a:endParaRPr lang="el-GR" altLang="el-GR"/>
          </a:p>
        </p:txBody>
      </p:sp>
    </p:spTree>
    <p:extLst>
      <p:ext uri="{BB962C8B-B14F-4D97-AF65-F5344CB8AC3E}">
        <p14:creationId xmlns:p14="http://schemas.microsoft.com/office/powerpoint/2010/main" val="378500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BA71C04-98DA-489B-819B-D02BBBDA5BB0}" type="slidenum">
              <a:rPr lang="el-GR" altLang="el-GR"/>
              <a:pPr>
                <a:defRPr/>
              </a:pPr>
              <a:t>‹#›</a:t>
            </a:fld>
            <a:endParaRPr lang="el-GR" altLang="el-GR"/>
          </a:p>
        </p:txBody>
      </p:sp>
    </p:spTree>
    <p:extLst>
      <p:ext uri="{BB962C8B-B14F-4D97-AF65-F5344CB8AC3E}">
        <p14:creationId xmlns:p14="http://schemas.microsoft.com/office/powerpoint/2010/main" val="147583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TextBox 3"/>
          <p:cNvSpPr txBox="1"/>
          <p:nvPr/>
        </p:nvSpPr>
        <p:spPr>
          <a:xfrm>
            <a:off x="179388" y="6464300"/>
            <a:ext cx="7921625" cy="277813"/>
          </a:xfrm>
          <a:prstGeom prst="rect">
            <a:avLst/>
          </a:prstGeom>
          <a:solidFill>
            <a:schemeClr val="bg1">
              <a:lumMod val="95000"/>
            </a:schemeClr>
          </a:solidFill>
        </p:spPr>
        <p:txBody>
          <a:bodyPr>
            <a:spAutoFit/>
          </a:bodyPr>
          <a:lstStyle/>
          <a:p>
            <a:pPr>
              <a:defRPr/>
            </a:pPr>
            <a:r>
              <a:rPr lang="el-GR" sz="1200" dirty="0">
                <a:latin typeface="+mn-lt"/>
              </a:rPr>
              <a:t>Ενότητα 1.1: Εμβόλια Πριν και Μετά</a:t>
            </a:r>
          </a:p>
        </p:txBody>
      </p:sp>
      <p:sp>
        <p:nvSpPr>
          <p:cNvPr id="5" name="TextBox 4"/>
          <p:cNvSpPr txBox="1"/>
          <p:nvPr/>
        </p:nvSpPr>
        <p:spPr>
          <a:xfrm>
            <a:off x="8234363" y="6464300"/>
            <a:ext cx="658812" cy="277813"/>
          </a:xfrm>
          <a:prstGeom prst="rect">
            <a:avLst/>
          </a:prstGeom>
          <a:solidFill>
            <a:schemeClr val="bg1">
              <a:lumMod val="95000"/>
            </a:schemeClr>
          </a:solidFill>
        </p:spPr>
        <p:txBody>
          <a:bodyPr>
            <a:spAutoFit/>
          </a:bodyPr>
          <a:lstStyle/>
          <a:p>
            <a:pPr algn="ctr">
              <a:defRPr/>
            </a:pPr>
            <a:r>
              <a:rPr lang="el-GR" sz="1200" dirty="0">
                <a:latin typeface="+mn-lt"/>
              </a:rPr>
              <a:t>-</a:t>
            </a:r>
            <a:fld id="{A9ED77E2-6C40-4901-B9F2-7E4F51C3F23F}" type="slidenum">
              <a:rPr lang="el-GR" sz="1200">
                <a:latin typeface="+mn-lt"/>
              </a:rPr>
              <a:pPr algn="ctr">
                <a:defRPr/>
              </a:pPr>
              <a:t>‹#›</a:t>
            </a:fld>
            <a:r>
              <a:rPr lang="el-GR" sz="1200" dirty="0">
                <a:latin typeface="+mn-lt"/>
              </a:rPr>
              <a:t>-</a:t>
            </a:r>
          </a:p>
        </p:txBody>
      </p:sp>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18555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F037728-B84D-4D87-B189-71547A766942}" type="slidenum">
              <a:rPr lang="el-GR" altLang="el-GR"/>
              <a:pPr>
                <a:defRPr/>
              </a:pPr>
              <a:t>‹#›</a:t>
            </a:fld>
            <a:endParaRPr lang="el-GR" altLang="el-GR"/>
          </a:p>
        </p:txBody>
      </p:sp>
    </p:spTree>
    <p:extLst>
      <p:ext uri="{BB962C8B-B14F-4D97-AF65-F5344CB8AC3E}">
        <p14:creationId xmlns:p14="http://schemas.microsoft.com/office/powerpoint/2010/main" val="714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1C17CA4-7DA8-4900-B6C7-DFA2C78B54A5}" type="slidenum">
              <a:rPr lang="el-GR" altLang="el-GR"/>
              <a:pPr>
                <a:defRPr/>
              </a:pPr>
              <a:t>‹#›</a:t>
            </a:fld>
            <a:endParaRPr lang="el-GR" altLang="el-GR"/>
          </a:p>
        </p:txBody>
      </p:sp>
    </p:spTree>
    <p:extLst>
      <p:ext uri="{BB962C8B-B14F-4D97-AF65-F5344CB8AC3E}">
        <p14:creationId xmlns:p14="http://schemas.microsoft.com/office/powerpoint/2010/main" val="1833894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5F234A59-C4BE-4595-BE26-31FBD6E96C8F}" type="slidenum">
              <a:rPr lang="el-GR" altLang="el-GR"/>
              <a:pPr>
                <a:defRPr/>
              </a:pPr>
              <a:t>‹#›</a:t>
            </a:fld>
            <a:endParaRPr lang="el-GR" altLang="el-GR"/>
          </a:p>
        </p:txBody>
      </p:sp>
    </p:spTree>
    <p:extLst>
      <p:ext uri="{BB962C8B-B14F-4D97-AF65-F5344CB8AC3E}">
        <p14:creationId xmlns:p14="http://schemas.microsoft.com/office/powerpoint/2010/main" val="144177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46097BB-50C6-490A-B72B-F55183EEDF79}" type="slidenum">
              <a:rPr lang="el-GR" altLang="el-GR"/>
              <a:pPr>
                <a:defRPr/>
              </a:pPr>
              <a:t>‹#›</a:t>
            </a:fld>
            <a:endParaRPr lang="el-GR" altLang="el-GR"/>
          </a:p>
        </p:txBody>
      </p:sp>
    </p:spTree>
    <p:extLst>
      <p:ext uri="{BB962C8B-B14F-4D97-AF65-F5344CB8AC3E}">
        <p14:creationId xmlns:p14="http://schemas.microsoft.com/office/powerpoint/2010/main" val="1078089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smtClean="0"/>
            </a:lvl1pPr>
          </a:lstStyle>
          <a:p>
            <a:pPr>
              <a:defRPr/>
            </a:pPr>
            <a:fld id="{01D3EBE9-DBC6-4DBD-ABF2-09DD21033B9F}" type="slidenum">
              <a:rPr lang="el-GR" altLang="el-GR"/>
              <a:pPr>
                <a:defRPr/>
              </a:pPr>
              <a:t>‹#›</a:t>
            </a:fld>
            <a:endParaRPr lang="el-GR" altLang="el-GR"/>
          </a:p>
        </p:txBody>
      </p:sp>
    </p:spTree>
    <p:extLst>
      <p:ext uri="{BB962C8B-B14F-4D97-AF65-F5344CB8AC3E}">
        <p14:creationId xmlns:p14="http://schemas.microsoft.com/office/powerpoint/2010/main" val="2993643483"/>
      </p:ext>
    </p:extLst>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8CA7B0D-AC7C-471E-96C6-5943BFFFFA4A}" type="slidenum">
              <a:rPr lang="el-GR" altLang="el-GR"/>
              <a:pPr>
                <a:defRPr/>
              </a:pPr>
              <a:t>‹#›</a:t>
            </a:fld>
            <a:endParaRPr lang="el-GR" altLang="el-GR"/>
          </a:p>
        </p:txBody>
      </p:sp>
    </p:spTree>
    <p:extLst>
      <p:ext uri="{BB962C8B-B14F-4D97-AF65-F5344CB8AC3E}">
        <p14:creationId xmlns:p14="http://schemas.microsoft.com/office/powerpoint/2010/main" val="17223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E4F8FA2-FAB4-4ED5-82B2-24F47015D50B}" type="slidenum">
              <a:rPr lang="el-GR" altLang="el-GR"/>
              <a:pPr>
                <a:defRPr/>
              </a:pPr>
              <a:t>‹#›</a:t>
            </a:fld>
            <a:endParaRPr lang="el-GR" altLang="el-GR"/>
          </a:p>
        </p:txBody>
      </p:sp>
    </p:spTree>
    <p:extLst>
      <p:ext uri="{BB962C8B-B14F-4D97-AF65-F5344CB8AC3E}">
        <p14:creationId xmlns:p14="http://schemas.microsoft.com/office/powerpoint/2010/main" val="261165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E49B5EA-4D16-470A-BBEF-C809E9947EFC}" type="slidenum">
              <a:rPr lang="el-GR" altLang="el-GR"/>
              <a:pPr>
                <a:defRPr/>
              </a:pPr>
              <a:t>‹#›</a:t>
            </a:fld>
            <a:endParaRPr lang="el-GR" altLang="el-GR"/>
          </a:p>
        </p:txBody>
      </p:sp>
    </p:spTree>
    <p:extLst>
      <p:ext uri="{BB962C8B-B14F-4D97-AF65-F5344CB8AC3E}">
        <p14:creationId xmlns:p14="http://schemas.microsoft.com/office/powerpoint/2010/main" val="255379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98E3E20-C802-48CF-B579-7D31CA5EFA46}" type="slidenum">
              <a:rPr lang="el-GR" altLang="el-GR"/>
              <a:pPr>
                <a:defRPr/>
              </a:pPr>
              <a:t>‹#›</a:t>
            </a:fld>
            <a:endParaRPr lang="el-GR" altLang="el-GR"/>
          </a:p>
        </p:txBody>
      </p:sp>
    </p:spTree>
    <p:extLst>
      <p:ext uri="{BB962C8B-B14F-4D97-AF65-F5344CB8AC3E}">
        <p14:creationId xmlns:p14="http://schemas.microsoft.com/office/powerpoint/2010/main" val="180665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A9F07C3-AB01-4D8B-AD0A-C3B0837595EC}" type="slidenum">
              <a:rPr lang="el-GR" altLang="el-GR"/>
              <a:pPr>
                <a:defRPr/>
              </a:pPr>
              <a:t>‹#›</a:t>
            </a:fld>
            <a:endParaRPr lang="el-GR" altLang="el-GR"/>
          </a:p>
        </p:txBody>
      </p:sp>
    </p:spTree>
    <p:extLst>
      <p:ext uri="{BB962C8B-B14F-4D97-AF65-F5344CB8AC3E}">
        <p14:creationId xmlns:p14="http://schemas.microsoft.com/office/powerpoint/2010/main" val="4272999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smtClean="0"/>
            </a:lvl1pPr>
          </a:lstStyle>
          <a:p>
            <a:pPr>
              <a:defRPr/>
            </a:pPr>
            <a:fld id="{9F94B2A6-9DDC-4A64-81F9-1B8F26D7B4C0}" type="slidenum">
              <a:rPr lang="el-GR" altLang="el-GR"/>
              <a:pPr>
                <a:defRPr/>
              </a:pPr>
              <a:t>‹#›</a:t>
            </a:fld>
            <a:endParaRPr lang="el-GR" altLang="el-GR"/>
          </a:p>
        </p:txBody>
      </p:sp>
    </p:spTree>
    <p:extLst>
      <p:ext uri="{BB962C8B-B14F-4D97-AF65-F5344CB8AC3E}">
        <p14:creationId xmlns:p14="http://schemas.microsoft.com/office/powerpoint/2010/main" val="5231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1E30CE0-7A30-4714-898B-5FF03E21776A}" type="slidenum">
              <a:rPr lang="el-GR" altLang="el-GR"/>
              <a:pPr>
                <a:defRPr/>
              </a:pPr>
              <a:t>‹#›</a:t>
            </a:fld>
            <a:endParaRPr lang="el-GR" altLang="el-GR"/>
          </a:p>
        </p:txBody>
      </p:sp>
    </p:spTree>
    <p:extLst>
      <p:ext uri="{BB962C8B-B14F-4D97-AF65-F5344CB8AC3E}">
        <p14:creationId xmlns:p14="http://schemas.microsoft.com/office/powerpoint/2010/main" val="14110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3984768-01EA-4D9B-9496-DECEFCB4B36F}" type="slidenum">
              <a:rPr lang="el-GR" altLang="el-GR"/>
              <a:pPr>
                <a:defRPr/>
              </a:pPr>
              <a:t>‹#›</a:t>
            </a:fld>
            <a:endParaRPr lang="el-GR" altLang="el-GR"/>
          </a:p>
        </p:txBody>
      </p:sp>
    </p:spTree>
    <p:extLst>
      <p:ext uri="{BB962C8B-B14F-4D97-AF65-F5344CB8AC3E}">
        <p14:creationId xmlns:p14="http://schemas.microsoft.com/office/powerpoint/2010/main" val="327767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A89BC9CC-3AC3-4DAA-923D-1B6D3E211788}" type="slidenum">
              <a:rPr lang="el-GR" altLang="el-GR"/>
              <a:pPr>
                <a:defRPr/>
              </a:pPr>
              <a:t>‹#›</a:t>
            </a:fld>
            <a:endParaRPr lang="el-GR" altLang="el-GR"/>
          </a:p>
        </p:txBody>
      </p:sp>
    </p:spTree>
    <p:extLst>
      <p:ext uri="{BB962C8B-B14F-4D97-AF65-F5344CB8AC3E}">
        <p14:creationId xmlns:p14="http://schemas.microsoft.com/office/powerpoint/2010/main" val="66593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8BAD9A57-1A63-4120-A580-DBBEDD8C5116}" type="slidenum">
              <a:rPr lang="el-GR" altLang="el-GR"/>
              <a:pPr>
                <a:defRPr/>
              </a:pPr>
              <a:t>‹#›</a:t>
            </a:fld>
            <a:endParaRPr lang="el-GR" altLang="el-GR"/>
          </a:p>
        </p:txBody>
      </p:sp>
    </p:spTree>
    <p:extLst>
      <p:ext uri="{BB962C8B-B14F-4D97-AF65-F5344CB8AC3E}">
        <p14:creationId xmlns:p14="http://schemas.microsoft.com/office/powerpoint/2010/main" val="301417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8C3A3488-0653-4AFA-A020-BB4BABE3ED4F}" type="slidenum">
              <a:rPr lang="el-GR" altLang="el-GR"/>
              <a:pPr>
                <a:defRPr/>
              </a:pPr>
              <a:t>‹#›</a:t>
            </a:fld>
            <a:endParaRPr lang="el-GR" altLang="el-GR"/>
          </a:p>
        </p:txBody>
      </p:sp>
    </p:spTree>
    <p:extLst>
      <p:ext uri="{BB962C8B-B14F-4D97-AF65-F5344CB8AC3E}">
        <p14:creationId xmlns:p14="http://schemas.microsoft.com/office/powerpoint/2010/main" val="4590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2B7EC38-39EC-46C7-A5D4-54776469756F}" type="slidenum">
              <a:rPr lang="el-GR" altLang="el-GR"/>
              <a:pPr>
                <a:defRPr/>
              </a:pPr>
              <a:t>‹#›</a:t>
            </a:fld>
            <a:endParaRPr lang="el-GR" altLang="el-GR"/>
          </a:p>
        </p:txBody>
      </p:sp>
    </p:spTree>
    <p:extLst>
      <p:ext uri="{BB962C8B-B14F-4D97-AF65-F5344CB8AC3E}">
        <p14:creationId xmlns:p14="http://schemas.microsoft.com/office/powerpoint/2010/main" val="406682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A740D7B-F3FD-4D30-BC5A-7EAFF4033996}" type="slidenum">
              <a:rPr lang="el-GR" altLang="el-GR"/>
              <a:pPr>
                <a:defRPr/>
              </a:pPr>
              <a:t>‹#›</a:t>
            </a:fld>
            <a:endParaRPr lang="el-GR" altLang="el-GR"/>
          </a:p>
        </p:txBody>
      </p:sp>
    </p:spTree>
    <p:extLst>
      <p:ext uri="{BB962C8B-B14F-4D97-AF65-F5344CB8AC3E}">
        <p14:creationId xmlns:p14="http://schemas.microsoft.com/office/powerpoint/2010/main" val="394188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5CA54F9-939A-4682-B919-6773307120F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E2A357E-EB41-4C18-A6AF-FFE76A485F0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26" r:id="rId1"/>
    <p:sldLayoutId id="2147483735" r:id="rId2"/>
    <p:sldLayoutId id="2147483727" r:id="rId3"/>
    <p:sldLayoutId id="2147483728" r:id="rId4"/>
    <p:sldLayoutId id="2147483729" r:id="rId5"/>
    <p:sldLayoutId id="2147483730" r:id="rId6"/>
    <p:sldLayoutId id="2147483736" r:id="rId7"/>
    <p:sldLayoutId id="2147483731" r:id="rId8"/>
    <p:sldLayoutId id="2147483732" r:id="rId9"/>
    <p:sldLayoutId id="2147483733" r:id="rId10"/>
    <p:sldLayoutId id="2147483734" r:id="rId11"/>
    <p:sldLayoutId id="214748373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ctrTitle"/>
          </p:nvPr>
        </p:nvSpPr>
        <p:spPr>
          <a:xfrm>
            <a:off x="611188" y="1268413"/>
            <a:ext cx="7772400" cy="1439862"/>
          </a:xfrm>
        </p:spPr>
        <p:txBody>
          <a:bodyPr/>
          <a:lstStyle/>
          <a:p>
            <a:r>
              <a:rPr lang="el-GR" altLang="el-GR" sz="5400" b="1" smtClean="0">
                <a:solidFill>
                  <a:srgbClr val="5075BC"/>
                </a:solidFill>
              </a:rPr>
              <a:t>Αγωγή υγείας</a:t>
            </a:r>
            <a:endParaRPr lang="el-GR" altLang="el-GR" sz="6600" b="1" smtClean="0">
              <a:solidFill>
                <a:srgbClr val="0070C0"/>
              </a:solidFill>
            </a:endParaRPr>
          </a:p>
        </p:txBody>
      </p:sp>
      <p:sp>
        <p:nvSpPr>
          <p:cNvPr id="3" name="Υπότιτλος 2"/>
          <p:cNvSpPr>
            <a:spLocks noGrp="1"/>
          </p:cNvSpPr>
          <p:nvPr>
            <p:ph type="subTitle" idx="1"/>
          </p:nvPr>
        </p:nvSpPr>
        <p:spPr>
          <a:xfrm>
            <a:off x="395288" y="2924175"/>
            <a:ext cx="8323262" cy="3313113"/>
          </a:xfrm>
        </p:spPr>
        <p:txBody>
          <a:bodyPr>
            <a:noAutofit/>
          </a:bodyPr>
          <a:lstStyle/>
          <a:p>
            <a:pPr>
              <a:defRPr/>
            </a:pPr>
            <a:r>
              <a:rPr lang="el-GR" sz="2800" b="1" dirty="0" smtClean="0">
                <a:latin typeface="+mj-lt"/>
                <a:ea typeface="+mj-ea"/>
                <a:cs typeface="+mj-cs"/>
              </a:rPr>
              <a:t>Ενότητα 1.</a:t>
            </a:r>
            <a:r>
              <a:rPr lang="en-US" sz="2800" b="1" dirty="0" smtClean="0">
                <a:latin typeface="+mj-lt"/>
                <a:ea typeface="+mj-ea"/>
                <a:cs typeface="+mj-cs"/>
              </a:rPr>
              <a:t>2</a:t>
            </a:r>
            <a:r>
              <a:rPr lang="en-US" sz="2800" dirty="0" smtClean="0">
                <a:latin typeface="+mj-lt"/>
                <a:ea typeface="+mj-ea"/>
                <a:cs typeface="+mj-cs"/>
              </a:rPr>
              <a:t> </a:t>
            </a:r>
            <a:endParaRPr lang="el-GR" sz="2800" dirty="0" smtClean="0">
              <a:latin typeface="+mj-lt"/>
              <a:ea typeface="+mj-ea"/>
              <a:cs typeface="+mj-cs"/>
            </a:endParaRPr>
          </a:p>
          <a:p>
            <a:pPr>
              <a:defRPr/>
            </a:pPr>
            <a:r>
              <a:rPr lang="el-GR" sz="3600" b="1" dirty="0" smtClean="0">
                <a:solidFill>
                  <a:srgbClr val="0070C0"/>
                </a:solidFill>
                <a:latin typeface="+mj-lt"/>
                <a:ea typeface="+mj-ea"/>
                <a:cs typeface="+mj-cs"/>
              </a:rPr>
              <a:t>Εμβόλια Πριν και Μετά</a:t>
            </a:r>
            <a:endParaRPr lang="en-US" sz="3600" b="1" dirty="0" smtClean="0">
              <a:solidFill>
                <a:srgbClr val="0070C0"/>
              </a:solidFill>
              <a:latin typeface="+mj-lt"/>
              <a:ea typeface="+mj-ea"/>
              <a:cs typeface="+mj-cs"/>
            </a:endParaRPr>
          </a:p>
          <a:p>
            <a:pPr>
              <a:defRPr/>
            </a:pPr>
            <a:endParaRPr lang="en-US" sz="2800" dirty="0" smtClean="0"/>
          </a:p>
          <a:p>
            <a:pPr>
              <a:defRPr/>
            </a:pPr>
            <a:r>
              <a:rPr lang="el-GR" sz="2400" dirty="0" smtClean="0"/>
              <a:t>Ιουλία Νησιώτου</a:t>
            </a:r>
          </a:p>
          <a:p>
            <a:pPr>
              <a:defRPr/>
            </a:pPr>
            <a:r>
              <a:rPr lang="el-GR" sz="2400" dirty="0" smtClean="0"/>
              <a:t>Παιδαγωγικό </a:t>
            </a:r>
            <a:r>
              <a:rPr lang="el-GR" sz="2400" dirty="0" smtClean="0"/>
              <a:t>Τμήμα Ειδικής Αγωγής</a:t>
            </a:r>
            <a:endParaRPr lang="en-US" sz="2400" dirty="0" smtClean="0"/>
          </a:p>
          <a:p>
            <a:pPr>
              <a:defRPr/>
            </a:pPr>
            <a:endParaRPr lang="el-GR" sz="2800" dirty="0" smtClean="0"/>
          </a:p>
        </p:txBody>
      </p:sp>
      <p:pic>
        <p:nvPicPr>
          <p:cNvPr id="7172"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441325"/>
            <a:ext cx="34766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057525" y="2281238"/>
            <a:ext cx="2968625" cy="2968625"/>
          </a:xfrm>
          <a:prstGeom prst="ellipse">
            <a:avLst/>
          </a:prstGeom>
          <a:gradFill rotWithShape="1">
            <a:gsLst>
              <a:gs pos="0">
                <a:srgbClr val="FF6D00">
                  <a:alpha val="50000"/>
                </a:srgbClr>
              </a:gs>
              <a:gs pos="100000">
                <a:srgbClr val="FFFF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16387" name="Rectangle 3"/>
          <p:cNvSpPr>
            <a:spLocks noGrp="1" noChangeArrowheads="1"/>
          </p:cNvSpPr>
          <p:nvPr>
            <p:ph type="title"/>
          </p:nvPr>
        </p:nvSpPr>
        <p:spPr>
          <a:xfrm>
            <a:off x="457200" y="274638"/>
            <a:ext cx="8229600" cy="987425"/>
          </a:xfrm>
        </p:spPr>
        <p:txBody>
          <a:bodyPr/>
          <a:lstStyle/>
          <a:p>
            <a:pPr>
              <a:defRPr/>
            </a:pPr>
            <a:r>
              <a:rPr lang="el-GR" altLang="el-GR" dirty="0" smtClean="0">
                <a:latin typeface="+mn-lt"/>
                <a:ea typeface="Arial Unicode MS" panose="020B0604020202020204" pitchFamily="34" charset="-128"/>
                <a:cs typeface="Arial Unicode MS" panose="020B0604020202020204" pitchFamily="34" charset="-128"/>
              </a:rPr>
              <a:t>Εμβολιασμός</a:t>
            </a:r>
            <a:r>
              <a:rPr lang="en-US" altLang="el-GR" dirty="0" smtClean="0">
                <a:latin typeface="+mn-lt"/>
                <a:ea typeface="Arial Unicode MS" panose="020B0604020202020204" pitchFamily="34" charset="-128"/>
                <a:cs typeface="Arial Unicode MS" panose="020B0604020202020204" pitchFamily="34" charset="-128"/>
              </a:rPr>
              <a:t> </a:t>
            </a:r>
            <a:r>
              <a:rPr lang="el-GR" altLang="el-GR" dirty="0" smtClean="0">
                <a:latin typeface="+mn-lt"/>
                <a:ea typeface="Arial Unicode MS" panose="020B0604020202020204" pitchFamily="34" charset="-128"/>
                <a:cs typeface="Arial Unicode MS" panose="020B0604020202020204" pitchFamily="34" charset="-128"/>
              </a:rPr>
              <a:t>και  Οικονομία</a:t>
            </a:r>
            <a:endParaRPr lang="en-GB" altLang="el-GR" dirty="0" smtClean="0">
              <a:latin typeface="+mn-lt"/>
              <a:ea typeface="Arial Unicode MS" panose="020B0604020202020204" pitchFamily="34" charset="-128"/>
              <a:cs typeface="Arial Unicode MS" panose="020B0604020202020204" pitchFamily="34" charset="-128"/>
            </a:endParaRPr>
          </a:p>
        </p:txBody>
      </p:sp>
      <p:sp>
        <p:nvSpPr>
          <p:cNvPr id="139268" name="Text Box 4"/>
          <p:cNvSpPr txBox="1">
            <a:spLocks noChangeArrowheads="1"/>
          </p:cNvSpPr>
          <p:nvPr/>
        </p:nvSpPr>
        <p:spPr bwMode="auto">
          <a:xfrm>
            <a:off x="3508375" y="3294063"/>
            <a:ext cx="1935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l-GR" altLang="el-GR" sz="1800" i="1">
                <a:latin typeface="Arial Unicode MS" panose="020B0604020202020204" pitchFamily="34" charset="-128"/>
              </a:rPr>
              <a:t>Συμβολή στην κοινωνική</a:t>
            </a:r>
            <a:r>
              <a:rPr lang="en-US" altLang="el-GR" sz="1800" i="1">
                <a:latin typeface="Arial Unicode MS" panose="020B0604020202020204" pitchFamily="34" charset="-128"/>
              </a:rPr>
              <a:t> &amp; </a:t>
            </a:r>
            <a:r>
              <a:rPr lang="el-GR" altLang="el-GR" sz="1800" i="1">
                <a:latin typeface="Arial Unicode MS" panose="020B0604020202020204" pitchFamily="34" charset="-128"/>
              </a:rPr>
              <a:t>οικονομική ανάπτυξη</a:t>
            </a:r>
            <a:endParaRPr lang="en-US" altLang="el-GR" sz="1800" i="1">
              <a:latin typeface="Arial Unicode MS" panose="020B0604020202020204" pitchFamily="34" charset="-128"/>
            </a:endParaRPr>
          </a:p>
        </p:txBody>
      </p:sp>
      <p:sp>
        <p:nvSpPr>
          <p:cNvPr id="22533" name="AutoShape 5"/>
          <p:cNvSpPr>
            <a:spLocks noChangeArrowheads="1"/>
          </p:cNvSpPr>
          <p:nvPr/>
        </p:nvSpPr>
        <p:spPr bwMode="auto">
          <a:xfrm rot="-8148185">
            <a:off x="3305175" y="2138363"/>
            <a:ext cx="952500" cy="992187"/>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22534" name="Text Box 6"/>
          <p:cNvSpPr txBox="1">
            <a:spLocks noChangeArrowheads="1"/>
          </p:cNvSpPr>
          <p:nvPr/>
        </p:nvSpPr>
        <p:spPr bwMode="auto">
          <a:xfrm>
            <a:off x="1204913" y="1524000"/>
            <a:ext cx="2224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l-GR" altLang="el-GR" sz="1800">
                <a:latin typeface="Arial Unicode MS" panose="020B0604020202020204" pitchFamily="34" charset="-128"/>
              </a:rPr>
              <a:t>Λιγότερες νοσηλείες και θάνατοι</a:t>
            </a:r>
            <a:endParaRPr lang="en-US" altLang="el-GR" sz="1800">
              <a:latin typeface="Arial Unicode MS" panose="020B0604020202020204" pitchFamily="34" charset="-128"/>
            </a:endParaRPr>
          </a:p>
        </p:txBody>
      </p:sp>
      <p:sp>
        <p:nvSpPr>
          <p:cNvPr id="22535" name="AutoShape 7"/>
          <p:cNvSpPr>
            <a:spLocks noChangeArrowheads="1"/>
          </p:cNvSpPr>
          <p:nvPr/>
        </p:nvSpPr>
        <p:spPr bwMode="auto">
          <a:xfrm rot="-2808354">
            <a:off x="4752181" y="2162969"/>
            <a:ext cx="893763" cy="968375"/>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AU" altLang="el-GR" sz="1800">
              <a:solidFill>
                <a:srgbClr val="6F0040"/>
              </a:solidFill>
              <a:latin typeface="Arial Unicode MS" panose="020B0604020202020204" pitchFamily="34" charset="-128"/>
            </a:endParaRPr>
          </a:p>
        </p:txBody>
      </p:sp>
      <p:sp>
        <p:nvSpPr>
          <p:cNvPr id="22536" name="Text Box 8"/>
          <p:cNvSpPr txBox="1">
            <a:spLocks noChangeArrowheads="1"/>
          </p:cNvSpPr>
          <p:nvPr/>
        </p:nvSpPr>
        <p:spPr bwMode="auto">
          <a:xfrm>
            <a:off x="5435600" y="1527175"/>
            <a:ext cx="247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a:latin typeface="Arial Unicode MS" panose="020B0604020202020204" pitchFamily="34" charset="-128"/>
              </a:rPr>
              <a:t>Μικρότερη ανάγκη για ακριβές θεραπείες</a:t>
            </a:r>
            <a:endParaRPr lang="en-US" altLang="el-GR" sz="1800">
              <a:latin typeface="Arial Unicode MS" panose="020B0604020202020204" pitchFamily="34" charset="-128"/>
            </a:endParaRPr>
          </a:p>
        </p:txBody>
      </p:sp>
      <p:sp>
        <p:nvSpPr>
          <p:cNvPr id="22537" name="AutoShape 9"/>
          <p:cNvSpPr>
            <a:spLocks noChangeArrowheads="1"/>
          </p:cNvSpPr>
          <p:nvPr/>
        </p:nvSpPr>
        <p:spPr bwMode="auto">
          <a:xfrm rot="10800000">
            <a:off x="2706688" y="3317875"/>
            <a:ext cx="917575" cy="968375"/>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22538" name="Text Box 10"/>
          <p:cNvSpPr txBox="1">
            <a:spLocks noChangeArrowheads="1"/>
          </p:cNvSpPr>
          <p:nvPr/>
        </p:nvSpPr>
        <p:spPr bwMode="auto">
          <a:xfrm>
            <a:off x="482600" y="3432175"/>
            <a:ext cx="20431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l-GR" altLang="el-GR" sz="1800">
                <a:latin typeface="Arial Unicode MS" panose="020B0604020202020204" pitchFamily="34" charset="-128"/>
              </a:rPr>
              <a:t>Μικρότερη Απώλεια Παραγωγικότητας</a:t>
            </a:r>
            <a:endParaRPr lang="en-US" altLang="el-GR" sz="1800">
              <a:latin typeface="Arial Unicode MS" panose="020B0604020202020204" pitchFamily="34" charset="-128"/>
            </a:endParaRPr>
          </a:p>
        </p:txBody>
      </p:sp>
      <p:sp>
        <p:nvSpPr>
          <p:cNvPr id="22539" name="AutoShape 11"/>
          <p:cNvSpPr>
            <a:spLocks noChangeArrowheads="1"/>
          </p:cNvSpPr>
          <p:nvPr/>
        </p:nvSpPr>
        <p:spPr bwMode="auto">
          <a:xfrm>
            <a:off x="5545138" y="3294063"/>
            <a:ext cx="865187" cy="998537"/>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22540" name="Text Box 12"/>
          <p:cNvSpPr txBox="1">
            <a:spLocks noChangeArrowheads="1"/>
          </p:cNvSpPr>
          <p:nvPr/>
        </p:nvSpPr>
        <p:spPr bwMode="auto">
          <a:xfrm>
            <a:off x="6426200" y="3394075"/>
            <a:ext cx="2017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a:latin typeface="Arial Unicode MS" panose="020B0604020202020204" pitchFamily="34" charset="-128"/>
              </a:rPr>
              <a:t>Λιγότερες μόνιμες αναπηρίες</a:t>
            </a:r>
            <a:endParaRPr lang="en-US" altLang="el-GR" sz="1800">
              <a:latin typeface="Arial Unicode MS" panose="020B0604020202020204" pitchFamily="34" charset="-128"/>
            </a:endParaRPr>
          </a:p>
        </p:txBody>
      </p:sp>
      <p:sp>
        <p:nvSpPr>
          <p:cNvPr id="22541" name="AutoShape 13"/>
          <p:cNvSpPr>
            <a:spLocks noChangeArrowheads="1"/>
          </p:cNvSpPr>
          <p:nvPr/>
        </p:nvSpPr>
        <p:spPr bwMode="auto">
          <a:xfrm rot="7330876">
            <a:off x="3140869" y="4312444"/>
            <a:ext cx="893763" cy="968375"/>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22542" name="Text Box 14"/>
          <p:cNvSpPr txBox="1">
            <a:spLocks noChangeArrowheads="1"/>
          </p:cNvSpPr>
          <p:nvPr/>
        </p:nvSpPr>
        <p:spPr bwMode="auto">
          <a:xfrm>
            <a:off x="457200" y="4868863"/>
            <a:ext cx="2763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l-GR" altLang="el-GR" sz="1800">
                <a:latin typeface="Arial" panose="020B0604020202020204" pitchFamily="34" charset="0"/>
              </a:rPr>
              <a:t>Λιγότερες </a:t>
            </a:r>
            <a:r>
              <a:rPr lang="el-GR" altLang="el-GR" sz="1800">
                <a:latin typeface="Arial Unicode MS" panose="020B0604020202020204" pitchFamily="34" charset="-128"/>
              </a:rPr>
              <a:t>μακροχρόνι</a:t>
            </a:r>
            <a:r>
              <a:rPr lang="el-GR" altLang="el-GR" sz="1800">
                <a:latin typeface="Arial" panose="020B0604020202020204" pitchFamily="34" charset="0"/>
              </a:rPr>
              <a:t>ες </a:t>
            </a:r>
            <a:r>
              <a:rPr lang="el-GR" altLang="el-GR" sz="1800">
                <a:latin typeface="Arial Unicode MS" panose="020B0604020202020204" pitchFamily="34" charset="-128"/>
              </a:rPr>
              <a:t>επι</a:t>
            </a:r>
            <a:r>
              <a:rPr lang="el-GR" altLang="el-GR" sz="1800">
                <a:latin typeface="Arial" panose="020B0604020202020204" pitchFamily="34" charset="0"/>
              </a:rPr>
              <a:t>πλοκές</a:t>
            </a:r>
            <a:r>
              <a:rPr lang="el-GR" altLang="el-GR" sz="1800">
                <a:latin typeface="Arial Unicode MS" panose="020B0604020202020204" pitchFamily="34" charset="-128"/>
              </a:rPr>
              <a:t> των λοιμώξεων</a:t>
            </a:r>
            <a:endParaRPr lang="en-US" altLang="el-GR" sz="1800">
              <a:latin typeface="Arial Unicode MS" panose="020B0604020202020204" pitchFamily="34" charset="-128"/>
            </a:endParaRPr>
          </a:p>
        </p:txBody>
      </p:sp>
      <p:sp>
        <p:nvSpPr>
          <p:cNvPr id="22543" name="Text Box 15"/>
          <p:cNvSpPr txBox="1">
            <a:spLocks noChangeArrowheads="1"/>
          </p:cNvSpPr>
          <p:nvPr/>
        </p:nvSpPr>
        <p:spPr bwMode="auto">
          <a:xfrm>
            <a:off x="5516563" y="5172075"/>
            <a:ext cx="2236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1800">
                <a:latin typeface="Arial Unicode MS" panose="020B0604020202020204" pitchFamily="34" charset="-128"/>
              </a:rPr>
              <a:t>Λιγότερες επιδημίες</a:t>
            </a:r>
            <a:endParaRPr lang="en-US" altLang="el-GR" sz="1800">
              <a:latin typeface="Arial Unicode MS" panose="020B0604020202020204" pitchFamily="34" charset="-128"/>
            </a:endParaRPr>
          </a:p>
        </p:txBody>
      </p:sp>
      <p:sp>
        <p:nvSpPr>
          <p:cNvPr id="22544" name="AutoShape 16"/>
          <p:cNvSpPr>
            <a:spLocks noChangeArrowheads="1"/>
          </p:cNvSpPr>
          <p:nvPr/>
        </p:nvSpPr>
        <p:spPr bwMode="auto">
          <a:xfrm rot="3190144">
            <a:off x="5204619" y="4255294"/>
            <a:ext cx="865188" cy="1054100"/>
          </a:xfrm>
          <a:prstGeom prst="rightArrow">
            <a:avLst>
              <a:gd name="adj1" fmla="val 48731"/>
              <a:gd name="adj2" fmla="val 60537"/>
            </a:avLst>
          </a:prstGeom>
          <a:solidFill>
            <a:srgbClr val="FF91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
        <p:nvSpPr>
          <p:cNvPr id="22545" name="Text Box 17"/>
          <p:cNvSpPr txBox="1">
            <a:spLocks noChangeArrowheads="1"/>
          </p:cNvSpPr>
          <p:nvPr/>
        </p:nvSpPr>
        <p:spPr bwMode="auto">
          <a:xfrm>
            <a:off x="76200" y="6142038"/>
            <a:ext cx="87931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000" i="1">
                <a:solidFill>
                  <a:srgbClr val="808080"/>
                </a:solidFill>
                <a:latin typeface="Arial Unicode MS" panose="020B0604020202020204" pitchFamily="34" charset="-128"/>
              </a:rPr>
              <a:t>International Federation of Pharmaceutical Manufacturing Associations. May 2003</a:t>
            </a:r>
            <a:r>
              <a:rPr lang="el-GR" altLang="el-GR" sz="1000" i="1">
                <a:solidFill>
                  <a:srgbClr val="808080"/>
                </a:solidFill>
                <a:latin typeface="Arial Unicode MS" panose="020B0604020202020204" pitchFamily="34" charset="-128"/>
              </a:rPr>
              <a:t> </a:t>
            </a:r>
            <a:r>
              <a:rPr lang="en-US" altLang="el-GR" sz="1000" i="1">
                <a:solidFill>
                  <a:srgbClr val="808080"/>
                </a:solidFill>
                <a:latin typeface="Arial Unicode MS" panose="020B0604020202020204" pitchFamily="34" charset="-128"/>
              </a:rPr>
              <a:t>Ehreth J. The Global Value of Vaccination. Vaccine 2003; 21: 4105–17.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dissolve">
                                      <p:cBhvr>
                                        <p:cTn id="7"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87425"/>
          </a:xfrm>
        </p:spPr>
        <p:txBody>
          <a:bodyPr/>
          <a:lstStyle/>
          <a:p>
            <a:r>
              <a:rPr lang="el-GR" altLang="el-GR" smtClean="0"/>
              <a:t>21</a:t>
            </a:r>
            <a:r>
              <a:rPr lang="el-GR" altLang="el-GR" baseline="30000" smtClean="0"/>
              <a:t>ος</a:t>
            </a:r>
            <a:r>
              <a:rPr lang="el-GR" altLang="el-GR" smtClean="0"/>
              <a:t> αιώνας: Νεότερα εμβόλια</a:t>
            </a:r>
          </a:p>
        </p:txBody>
      </p:sp>
      <p:sp>
        <p:nvSpPr>
          <p:cNvPr id="24579" name="Rectangle 3"/>
          <p:cNvSpPr>
            <a:spLocks noGrp="1" noChangeArrowheads="1"/>
          </p:cNvSpPr>
          <p:nvPr>
            <p:ph idx="1"/>
          </p:nvPr>
        </p:nvSpPr>
        <p:spPr>
          <a:xfrm>
            <a:off x="2209800" y="1828800"/>
            <a:ext cx="5410200" cy="2971800"/>
          </a:xfrm>
        </p:spPr>
        <p:txBody>
          <a:bodyPr/>
          <a:lstStyle/>
          <a:p>
            <a:r>
              <a:rPr lang="el-GR" altLang="el-GR" smtClean="0"/>
              <a:t>ΠΝΕΥΜΟΝΙΟΚΚΟΣ</a:t>
            </a:r>
          </a:p>
          <a:p>
            <a:r>
              <a:rPr lang="el-GR" altLang="el-GR" smtClean="0"/>
              <a:t>ΜΗΝΙΓΓΙΤΙΔΟΚΟΚΚΟΣ</a:t>
            </a:r>
          </a:p>
          <a:p>
            <a:r>
              <a:rPr lang="en-US" altLang="el-GR" smtClean="0"/>
              <a:t>HPV</a:t>
            </a:r>
          </a:p>
          <a:p>
            <a:r>
              <a:rPr lang="en-US" altLang="el-GR" smtClean="0"/>
              <a:t>Rota-</a:t>
            </a:r>
            <a:r>
              <a:rPr lang="el-GR" altLang="el-GR" smtClean="0"/>
              <a:t>ιός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87425"/>
          </a:xfrm>
        </p:spPr>
        <p:txBody>
          <a:bodyPr/>
          <a:lstStyle/>
          <a:p>
            <a:r>
              <a:rPr lang="el-GR" altLang="el-GR" smtClean="0"/>
              <a:t>ΠΝΕΥΜΟΝΙΟΚΟΚΚΟΣ</a:t>
            </a:r>
          </a:p>
        </p:txBody>
      </p:sp>
      <p:sp>
        <p:nvSpPr>
          <p:cNvPr id="25603" name="Rectangle 3"/>
          <p:cNvSpPr>
            <a:spLocks noGrp="1" noChangeArrowheads="1"/>
          </p:cNvSpPr>
          <p:nvPr>
            <p:ph idx="1"/>
          </p:nvPr>
        </p:nvSpPr>
        <p:spPr/>
        <p:txBody>
          <a:bodyPr/>
          <a:lstStyle/>
          <a:p>
            <a:r>
              <a:rPr lang="el-GR" altLang="el-GR" dirty="0" smtClean="0"/>
              <a:t>Ένα από τα συχνότερα αίτια </a:t>
            </a:r>
            <a:r>
              <a:rPr lang="el-GR" altLang="el-GR" dirty="0" err="1" smtClean="0"/>
              <a:t>βακτηριακής</a:t>
            </a:r>
            <a:r>
              <a:rPr lang="el-GR" altLang="el-GR" dirty="0" smtClean="0"/>
              <a:t> μηνιγγίτιδας, μαζί με τον </a:t>
            </a:r>
            <a:r>
              <a:rPr lang="el-GR" altLang="el-GR" dirty="0" err="1" smtClean="0"/>
              <a:t>μηνιγγιτιδόκκοκο</a:t>
            </a:r>
            <a:endParaRPr lang="el-GR" altLang="el-GR" dirty="0" smtClean="0"/>
          </a:p>
          <a:p>
            <a:r>
              <a:rPr lang="el-GR" altLang="el-GR" dirty="0"/>
              <a:t>Έ</a:t>
            </a:r>
            <a:r>
              <a:rPr lang="el-GR" altLang="el-GR" dirty="0" smtClean="0"/>
              <a:t>να </a:t>
            </a:r>
            <a:r>
              <a:rPr lang="el-GR" altLang="el-GR" dirty="0" smtClean="0"/>
              <a:t>από τα δύο συχνότερα αίτια μέσης ωτίτιδας</a:t>
            </a:r>
          </a:p>
          <a:p>
            <a:r>
              <a:rPr lang="el-GR" altLang="el-GR" dirty="0" smtClean="0"/>
              <a:t>Προκαλεί πνευμονία σε πολύ νεαρά ή </a:t>
            </a:r>
            <a:r>
              <a:rPr lang="el-GR" altLang="el-GR" dirty="0" smtClean="0"/>
              <a:t>ηλικιωμένα άτομα……</a:t>
            </a:r>
            <a:endParaRPr lang="el-GR" altLang="el-G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066800" y="1447800"/>
            <a:ext cx="7239000" cy="2667000"/>
          </a:xfrm>
        </p:spPr>
        <p:txBody>
          <a:bodyPr/>
          <a:lstStyle/>
          <a:p>
            <a:pPr marL="0" indent="0">
              <a:buFont typeface="Arial" panose="020B0604020202020204" pitchFamily="34" charset="0"/>
              <a:buNone/>
            </a:pPr>
            <a:r>
              <a:rPr lang="el-GR" altLang="el-GR" dirty="0" smtClean="0"/>
              <a:t>Μπορεί να προκαλέσει οξεία </a:t>
            </a:r>
            <a:r>
              <a:rPr lang="el-GR" altLang="el-GR" dirty="0" smtClean="0"/>
              <a:t>ιγμορίτιδα, σηψαιμία, οστεομυελίτιδα, σηπτική αρθρίτιδα, ενδοκαρδίτιδα, περιτονίτιδα, περικαρδίτιδα και εγκεφαλικά αποστήματα.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87425"/>
          </a:xfrm>
        </p:spPr>
        <p:txBody>
          <a:bodyPr/>
          <a:lstStyle/>
          <a:p>
            <a:r>
              <a:rPr lang="en-US" altLang="el-GR" smtClean="0"/>
              <a:t>PREVENAR</a:t>
            </a:r>
            <a:endParaRPr lang="el-GR" altLang="el-GR" smtClean="0"/>
          </a:p>
        </p:txBody>
      </p:sp>
      <p:sp>
        <p:nvSpPr>
          <p:cNvPr id="27651" name="Rectangle 3"/>
          <p:cNvSpPr>
            <a:spLocks noGrp="1" noChangeArrowheads="1"/>
          </p:cNvSpPr>
          <p:nvPr>
            <p:ph idx="1"/>
          </p:nvPr>
        </p:nvSpPr>
        <p:spPr>
          <a:xfrm>
            <a:off x="2057400" y="1981200"/>
            <a:ext cx="6858000" cy="2286000"/>
          </a:xfrm>
        </p:spPr>
        <p:txBody>
          <a:bodyPr/>
          <a:lstStyle/>
          <a:p>
            <a:r>
              <a:rPr lang="en-US" altLang="el-GR" smtClean="0"/>
              <a:t>2000 </a:t>
            </a:r>
            <a:r>
              <a:rPr lang="el-GR" altLang="el-GR" smtClean="0"/>
              <a:t>επταδύναμο</a:t>
            </a:r>
          </a:p>
          <a:p>
            <a:r>
              <a:rPr lang="el-GR" altLang="el-GR" smtClean="0"/>
              <a:t>2007 δεκαδύναμο</a:t>
            </a:r>
          </a:p>
          <a:p>
            <a:r>
              <a:rPr lang="el-GR" altLang="el-GR" smtClean="0"/>
              <a:t>2010 δεκατριδύναμο</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987425"/>
          </a:xfrm>
        </p:spPr>
        <p:txBody>
          <a:bodyPr rtlCol="0">
            <a:normAutofit fontScale="90000"/>
          </a:bodyPr>
          <a:lstStyle/>
          <a:p>
            <a:pPr fontAlgn="auto">
              <a:spcAft>
                <a:spcPts val="0"/>
              </a:spcAft>
              <a:defRPr/>
            </a:pPr>
            <a:r>
              <a:rPr lang="el-GR" sz="4000" dirty="0" smtClean="0"/>
              <a:t/>
            </a:r>
            <a:br>
              <a:rPr lang="el-GR" sz="4000" dirty="0" smtClean="0"/>
            </a:br>
            <a:r>
              <a:rPr lang="el-GR" sz="4000" dirty="0" smtClean="0"/>
              <a:t>ΜΗΝΙΓΓΙΤΙΔΟΚΟΚΚΟΣ</a:t>
            </a:r>
            <a:br>
              <a:rPr lang="el-GR" sz="4000" dirty="0" smtClean="0"/>
            </a:br>
            <a:endParaRPr lang="el-GR" sz="4000" dirty="0" smtClean="0"/>
          </a:p>
        </p:txBody>
      </p:sp>
      <p:sp>
        <p:nvSpPr>
          <p:cNvPr id="28675" name="Rectangle 3"/>
          <p:cNvSpPr>
            <a:spLocks noGrp="1" noChangeArrowheads="1"/>
          </p:cNvSpPr>
          <p:nvPr>
            <p:ph idx="1"/>
          </p:nvPr>
        </p:nvSpPr>
        <p:spPr>
          <a:xfrm>
            <a:off x="457200" y="1981200"/>
            <a:ext cx="8229600" cy="3505200"/>
          </a:xfrm>
        </p:spPr>
        <p:txBody>
          <a:bodyPr/>
          <a:lstStyle/>
          <a:p>
            <a:r>
              <a:rPr lang="el-GR" altLang="el-GR" sz="2800" smtClean="0"/>
              <a:t>Η μηνιγγοκοκκική νόσος είναι σημαντικό αίτιο βακτηριακής μηνιγγίτιδας και σηψαιμίας, που οδηγεί σε υψηλά ποσοστά αναπηρίας και θνησιμότητας παγκοσμίως.</a:t>
            </a:r>
          </a:p>
          <a:p>
            <a:r>
              <a:rPr lang="el-GR" altLang="el-GR" sz="2800" smtClean="0"/>
              <a:t>Προκαλεί επιδημίες μηνιγγίτιδας</a:t>
            </a:r>
          </a:p>
          <a:p>
            <a:r>
              <a:rPr lang="el-GR" altLang="el-GR" sz="2800" smtClean="0"/>
              <a:t>Θανατηφόρα έκβαση στο 10% των περιπτώσεων, ιδίως αν υπάρχει διαταραχή του ανοσοποιητικού</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295400"/>
            <a:ext cx="8229600" cy="4525963"/>
          </a:xfrm>
        </p:spPr>
        <p:txBody>
          <a:bodyPr/>
          <a:lstStyle/>
          <a:p>
            <a:r>
              <a:rPr lang="el-GR" altLang="el-GR" smtClean="0"/>
              <a:t>Υπολογίζεται ότι στην αφρικανική ζώνη Μηνιγγίτιδας, με 300 εκατομύρια κατοίκους, μια επιδημία μηνιγγιτιδοκόκκκου μπορεί να προσβάλει 1000-100.000 άτομα την εποχή της ξηρασίας. </a:t>
            </a:r>
          </a:p>
          <a:p>
            <a:r>
              <a:rPr lang="el-GR" altLang="el-GR" smtClean="0"/>
              <a:t>Στην Ευρώπη, </a:t>
            </a:r>
            <a:r>
              <a:rPr lang="en-GB" altLang="el-GR" smtClean="0"/>
              <a:t> 0.3 </a:t>
            </a:r>
            <a:r>
              <a:rPr lang="el-GR" altLang="el-GR" smtClean="0"/>
              <a:t>περιστατικά σε </a:t>
            </a:r>
            <a:r>
              <a:rPr lang="en-GB" altLang="el-GR" smtClean="0"/>
              <a:t>100</a:t>
            </a:r>
            <a:r>
              <a:rPr lang="el-GR" altLang="el-GR" smtClean="0"/>
              <a:t>.</a:t>
            </a:r>
            <a:r>
              <a:rPr lang="en-GB" altLang="el-GR" smtClean="0"/>
              <a:t>000</a:t>
            </a:r>
            <a:r>
              <a:rPr lang="el-GR" altLang="el-GR" smtClean="0"/>
              <a:t> κατοίκους</a:t>
            </a:r>
            <a:r>
              <a:rPr lang="en-GB" altLang="el-GR" smtClean="0"/>
              <a:t>.</a:t>
            </a:r>
            <a:endParaRPr lang="el-GR" altLang="el-G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87425"/>
          </a:xfrm>
        </p:spPr>
        <p:txBody>
          <a:bodyPr/>
          <a:lstStyle/>
          <a:p>
            <a:r>
              <a:rPr lang="el-GR" altLang="el-GR" dirty="0" err="1" smtClean="0"/>
              <a:t>Menveo</a:t>
            </a:r>
            <a:r>
              <a:rPr lang="el-GR" altLang="el-GR" dirty="0" smtClean="0"/>
              <a:t> ή </a:t>
            </a:r>
            <a:r>
              <a:rPr lang="en-US" altLang="el-GR" dirty="0" err="1" smtClean="0"/>
              <a:t>Nimenrix</a:t>
            </a:r>
            <a:endParaRPr lang="el-GR" altLang="el-GR" dirty="0" smtClean="0"/>
          </a:p>
        </p:txBody>
      </p:sp>
      <p:sp>
        <p:nvSpPr>
          <p:cNvPr id="30723" name="Rectangle 3"/>
          <p:cNvSpPr>
            <a:spLocks noGrp="1" noChangeArrowheads="1"/>
          </p:cNvSpPr>
          <p:nvPr>
            <p:ph idx="1"/>
          </p:nvPr>
        </p:nvSpPr>
        <p:spPr>
          <a:xfrm>
            <a:off x="533400" y="1828800"/>
            <a:ext cx="8229600" cy="2667000"/>
          </a:xfrm>
        </p:spPr>
        <p:txBody>
          <a:bodyPr/>
          <a:lstStyle/>
          <a:p>
            <a:r>
              <a:rPr lang="el-GR" altLang="el-GR" sz="2800" dirty="0"/>
              <a:t>Κ</a:t>
            </a:r>
            <a:r>
              <a:rPr lang="el-GR" altLang="el-GR" sz="2800" dirty="0" smtClean="0"/>
              <a:t>αλύπτει </a:t>
            </a:r>
            <a:r>
              <a:rPr lang="el-GR" altLang="el-GR" sz="2800" dirty="0" smtClean="0"/>
              <a:t>τις τέσσερις από τις πέντε μεγάλες ομάδες </a:t>
            </a:r>
            <a:r>
              <a:rPr lang="el-GR" altLang="el-GR" sz="2800" dirty="0" err="1" smtClean="0"/>
              <a:t>μηνιγγοκοκκικής</a:t>
            </a:r>
            <a:r>
              <a:rPr lang="el-GR" altLang="el-GR" sz="2800" dirty="0" smtClean="0"/>
              <a:t> νόσου.</a:t>
            </a:r>
          </a:p>
          <a:p>
            <a:r>
              <a:rPr lang="el-GR" altLang="el-GR" sz="2800" dirty="0" smtClean="0"/>
              <a:t>Μέχρι σήμερα γίνεται σε εφήβους &gt;11 ετών</a:t>
            </a:r>
          </a:p>
          <a:p>
            <a:endParaRPr lang="el-GR" altLang="el-GR"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87425"/>
          </a:xfrm>
        </p:spPr>
        <p:txBody>
          <a:bodyPr/>
          <a:lstStyle/>
          <a:p>
            <a:r>
              <a:rPr lang="el-GR" altLang="el-GR" smtClean="0"/>
              <a:t>Γιατί οι έφηβοι</a:t>
            </a:r>
            <a:r>
              <a:rPr lang="en-US" altLang="el-GR" smtClean="0"/>
              <a:t>;</a:t>
            </a:r>
            <a:endParaRPr lang="el-GR" altLang="el-GR" smtClean="0"/>
          </a:p>
        </p:txBody>
      </p:sp>
      <p:sp>
        <p:nvSpPr>
          <p:cNvPr id="31747" name="Rectangle 3"/>
          <p:cNvSpPr>
            <a:spLocks noGrp="1" noChangeArrowheads="1"/>
          </p:cNvSpPr>
          <p:nvPr>
            <p:ph idx="1"/>
          </p:nvPr>
        </p:nvSpPr>
        <p:spPr/>
        <p:txBody>
          <a:bodyPr/>
          <a:lstStyle/>
          <a:p>
            <a:pPr>
              <a:lnSpc>
                <a:spcPct val="90000"/>
              </a:lnSpc>
            </a:pPr>
            <a:r>
              <a:rPr lang="el-GR" altLang="el-GR" sz="2800" dirty="0" smtClean="0"/>
              <a:t>30% των περιστατικών στις ΗΠΑ αφορούν εφήβους και νέους</a:t>
            </a:r>
          </a:p>
          <a:p>
            <a:pPr>
              <a:lnSpc>
                <a:spcPct val="90000"/>
              </a:lnSpc>
            </a:pPr>
            <a:r>
              <a:rPr lang="el-GR" altLang="el-GR" sz="2800" dirty="0" smtClean="0"/>
              <a:t>Ο κίνδυνος προσβολής είναι διπλάσιος στις ηλικίες 17-20,    σε σχέση με το γενικό πληθυσμό</a:t>
            </a:r>
          </a:p>
          <a:p>
            <a:pPr>
              <a:lnSpc>
                <a:spcPct val="90000"/>
              </a:lnSpc>
            </a:pPr>
            <a:r>
              <a:rPr lang="el-GR" altLang="el-GR" sz="2800" b="1" dirty="0" smtClean="0">
                <a:ea typeface="Arial Unicode MS" panose="020B0604020202020204" pitchFamily="34" charset="-128"/>
                <a:cs typeface="Arial Unicode MS" panose="020B0604020202020204" pitchFamily="34" charset="-128"/>
              </a:rPr>
              <a:t>Θνητότητα 1:5</a:t>
            </a:r>
            <a:r>
              <a:rPr lang="el-GR" altLang="el-GR" sz="2800" dirty="0" smtClean="0"/>
              <a:t>, νευρολογικά κατάλοιπα </a:t>
            </a:r>
          </a:p>
          <a:p>
            <a:pPr>
              <a:lnSpc>
                <a:spcPct val="90000"/>
              </a:lnSpc>
            </a:pPr>
            <a:r>
              <a:rPr lang="el-GR" altLang="el-GR" sz="2800" dirty="0" smtClean="0"/>
              <a:t>Ο τρόπος ζωής των εφήβων, </a:t>
            </a:r>
          </a:p>
          <a:p>
            <a:pPr>
              <a:lnSpc>
                <a:spcPct val="90000"/>
              </a:lnSpc>
              <a:buFont typeface="Wingdings" panose="05000000000000000000" pitchFamily="2" charset="2"/>
              <a:buNone/>
            </a:pPr>
            <a:r>
              <a:rPr lang="el-GR" altLang="el-GR" sz="2800" dirty="0" smtClean="0"/>
              <a:t>   </a:t>
            </a:r>
            <a:r>
              <a:rPr lang="el-GR" altLang="el-GR" sz="2800" dirty="0" smtClean="0"/>
              <a:t> ο </a:t>
            </a:r>
            <a:r>
              <a:rPr lang="el-GR" altLang="el-GR" sz="2800" dirty="0" smtClean="0"/>
              <a:t>συγχρωτισμός  και η συγκατοίκηση συμβάλλουν στη διασπορά της νόσου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87425"/>
          </a:xfrm>
        </p:spPr>
        <p:txBody>
          <a:bodyPr/>
          <a:lstStyle/>
          <a:p>
            <a:r>
              <a:rPr lang="el-GR" altLang="el-GR" sz="4000" smtClean="0"/>
              <a:t>Άλλες ομάδες υψηλού κινδύνου</a:t>
            </a:r>
          </a:p>
        </p:txBody>
      </p:sp>
      <p:sp>
        <p:nvSpPr>
          <p:cNvPr id="32771" name="Rectangle 3"/>
          <p:cNvSpPr>
            <a:spLocks noGrp="1" noChangeArrowheads="1"/>
          </p:cNvSpPr>
          <p:nvPr>
            <p:ph idx="1"/>
          </p:nvPr>
        </p:nvSpPr>
        <p:spPr>
          <a:xfrm>
            <a:off x="457200" y="1600200"/>
            <a:ext cx="8229600" cy="3048000"/>
          </a:xfrm>
        </p:spPr>
        <p:txBody>
          <a:bodyPr/>
          <a:lstStyle/>
          <a:p>
            <a:r>
              <a:rPr lang="el-GR" altLang="el-GR" dirty="0" smtClean="0"/>
              <a:t>Στρατιωτικοί και νεοσύλλεκτοι</a:t>
            </a:r>
          </a:p>
          <a:p>
            <a:r>
              <a:rPr lang="el-GR" altLang="el-GR" dirty="0" smtClean="0"/>
              <a:t>Όσοι ζουν ή εργάζονται σε οικοτροφεία</a:t>
            </a:r>
          </a:p>
          <a:p>
            <a:r>
              <a:rPr lang="el-GR" altLang="el-GR" dirty="0" smtClean="0"/>
              <a:t>Όσοι ταξιδεύουν σε </a:t>
            </a:r>
            <a:r>
              <a:rPr lang="el-GR" altLang="el-GR" smtClean="0"/>
              <a:t>ενδημικές </a:t>
            </a:r>
            <a:r>
              <a:rPr lang="el-GR" altLang="el-GR" smtClean="0"/>
              <a:t>περιοχές</a:t>
            </a:r>
            <a:endParaRPr lang="el-GR" alt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l-GR" altLang="el-GR" sz="4800" b="1" dirty="0" smtClean="0">
                <a:solidFill>
                  <a:srgbClr val="0070C0"/>
                </a:solidFill>
              </a:rPr>
              <a:t>Τα Εμβόλια </a:t>
            </a:r>
            <a:r>
              <a:rPr lang="el-GR" altLang="el-GR" sz="4800" b="1" dirty="0" smtClean="0">
                <a:solidFill>
                  <a:srgbClr val="0070C0"/>
                </a:solidFill>
              </a:rPr>
              <a:t>στον </a:t>
            </a:r>
            <a:r>
              <a:rPr lang="el-GR" altLang="el-GR" sz="4800" b="1" dirty="0" smtClean="0">
                <a:solidFill>
                  <a:srgbClr val="0070C0"/>
                </a:solidFill>
              </a:rPr>
              <a:t>21</a:t>
            </a:r>
            <a:r>
              <a:rPr lang="el-GR" altLang="el-GR" sz="4800" b="1" baseline="30000" dirty="0" smtClean="0">
                <a:solidFill>
                  <a:srgbClr val="0070C0"/>
                </a:solidFill>
              </a:rPr>
              <a:t>ο</a:t>
            </a:r>
            <a:r>
              <a:rPr lang="el-GR" altLang="el-GR" sz="4800" b="1" dirty="0" smtClean="0">
                <a:solidFill>
                  <a:srgbClr val="0070C0"/>
                </a:solidFill>
              </a:rPr>
              <a:t> </a:t>
            </a:r>
            <a:r>
              <a:rPr lang="el-GR" altLang="el-GR" sz="4800" b="1" dirty="0" smtClean="0">
                <a:solidFill>
                  <a:srgbClr val="0070C0"/>
                </a:solidFill>
              </a:rPr>
              <a:t>αιώνα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987425"/>
          </a:xfrm>
        </p:spPr>
        <p:txBody>
          <a:bodyPr/>
          <a:lstStyle/>
          <a:p>
            <a:r>
              <a:rPr lang="el-GR" altLang="el-GR" smtClean="0"/>
              <a:t>Αλλαγές</a:t>
            </a:r>
          </a:p>
        </p:txBody>
      </p:sp>
      <p:sp>
        <p:nvSpPr>
          <p:cNvPr id="33795" name="Rectangle 3"/>
          <p:cNvSpPr>
            <a:spLocks noGrp="1" noChangeArrowheads="1"/>
          </p:cNvSpPr>
          <p:nvPr>
            <p:ph idx="1"/>
          </p:nvPr>
        </p:nvSpPr>
        <p:spPr>
          <a:xfrm>
            <a:off x="1447800" y="1905000"/>
            <a:ext cx="6324600" cy="2286000"/>
          </a:xfrm>
        </p:spPr>
        <p:txBody>
          <a:bodyPr/>
          <a:lstStyle/>
          <a:p>
            <a:r>
              <a:rPr lang="el-GR" altLang="el-GR" smtClean="0">
                <a:ea typeface="Arial Unicode MS" panose="020B0604020202020204" pitchFamily="34" charset="-128"/>
                <a:cs typeface="Arial Unicode MS" panose="020B0604020202020204" pitchFamily="34" charset="-128"/>
              </a:rPr>
              <a:t>Menveo</a:t>
            </a:r>
            <a:r>
              <a:rPr lang="el-GR" altLang="el-GR" smtClean="0"/>
              <a:t> για παιδιά &gt; 2 ετών</a:t>
            </a:r>
          </a:p>
          <a:p>
            <a:r>
              <a:rPr lang="en-US" altLang="el-GR" smtClean="0"/>
              <a:t>Nimenrix</a:t>
            </a:r>
            <a:r>
              <a:rPr lang="el-GR" altLang="el-GR" smtClean="0"/>
              <a:t> για παιδιά &gt; 1 έτους</a:t>
            </a:r>
          </a:p>
          <a:p>
            <a:r>
              <a:rPr lang="en-US" altLang="el-GR" smtClean="0"/>
              <a:t>Bexsero </a:t>
            </a:r>
            <a:r>
              <a:rPr lang="el-GR" altLang="el-GR" smtClean="0"/>
              <a:t>(μηνιγγιτιδόκοκκος Β)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87425"/>
          </a:xfrm>
        </p:spPr>
        <p:txBody>
          <a:bodyPr/>
          <a:lstStyle/>
          <a:p>
            <a:r>
              <a:rPr lang="en-US" altLang="el-GR" smtClean="0">
                <a:ea typeface="Arial Unicode MS" panose="020B0604020202020204" pitchFamily="34" charset="-128"/>
                <a:cs typeface="Arial Unicode MS" panose="020B0604020202020204" pitchFamily="34" charset="-128"/>
              </a:rPr>
              <a:t>      </a:t>
            </a:r>
            <a:r>
              <a:rPr lang="el-GR" altLang="el-GR" smtClean="0">
                <a:ea typeface="Arial Unicode MS" panose="020B0604020202020204" pitchFamily="34" charset="-128"/>
                <a:cs typeface="Arial Unicode MS" panose="020B0604020202020204" pitchFamily="34" charset="-128"/>
              </a:rPr>
              <a:t>Εμβόλιο για τους ιούς </a:t>
            </a:r>
            <a:r>
              <a:rPr lang="en-US" altLang="el-GR" smtClean="0">
                <a:ea typeface="Arial Unicode MS" panose="020B0604020202020204" pitchFamily="34" charset="-128"/>
                <a:cs typeface="Arial Unicode MS" panose="020B0604020202020204" pitchFamily="34" charset="-128"/>
              </a:rPr>
              <a:t>Rota</a:t>
            </a:r>
            <a:endParaRPr lang="el-GR" altLang="el-GR" smtClean="0">
              <a:ea typeface="Arial Unicode MS" panose="020B0604020202020204" pitchFamily="34" charset="-128"/>
              <a:cs typeface="Arial Unicode MS" panose="020B0604020202020204" pitchFamily="34" charset="-128"/>
            </a:endParaRPr>
          </a:p>
        </p:txBody>
      </p:sp>
      <p:sp>
        <p:nvSpPr>
          <p:cNvPr id="34819" name="Rectangle 3"/>
          <p:cNvSpPr>
            <a:spLocks noGrp="1" noChangeArrowheads="1"/>
          </p:cNvSpPr>
          <p:nvPr>
            <p:ph idx="1"/>
          </p:nvPr>
        </p:nvSpPr>
        <p:spPr>
          <a:xfrm>
            <a:off x="457200" y="1600200"/>
            <a:ext cx="8534400" cy="4038600"/>
          </a:xfrm>
        </p:spPr>
        <p:txBody>
          <a:bodyPr/>
          <a:lstStyle/>
          <a:p>
            <a:pPr>
              <a:lnSpc>
                <a:spcPct val="80000"/>
              </a:lnSpc>
              <a:buFont typeface="Wingdings" panose="05000000000000000000" pitchFamily="2" charset="2"/>
              <a:buChar char="§"/>
            </a:pPr>
            <a:r>
              <a:rPr lang="el-GR" altLang="el-GR" sz="2400" b="1" smtClean="0">
                <a:ea typeface="Arial Unicode MS" panose="020B0604020202020204" pitchFamily="34" charset="-128"/>
                <a:cs typeface="Arial Unicode MS" panose="020B0604020202020204" pitchFamily="34" charset="-128"/>
              </a:rPr>
              <a:t>Rotateq (RV5).</a:t>
            </a:r>
            <a:r>
              <a:rPr lang="el-GR" altLang="el-GR" sz="2400" b="1" smtClean="0"/>
              <a:t> </a:t>
            </a:r>
            <a:r>
              <a:rPr lang="el-GR" altLang="el-GR" sz="2400" smtClean="0"/>
              <a:t>Είναι πενταδύναμο εμβόλιο και χορηγείται σε 3 δόσεις. Η πρώτη δόση χορηγείται στην ηλικία των 6-8 εβδομάδων, και η 2η και 3η με μεσοδιαστήματα ενός μηνός</a:t>
            </a:r>
          </a:p>
          <a:p>
            <a:pPr>
              <a:lnSpc>
                <a:spcPct val="80000"/>
              </a:lnSpc>
              <a:buFont typeface="Wingdings" panose="05000000000000000000" pitchFamily="2" charset="2"/>
              <a:buChar char="§"/>
            </a:pPr>
            <a:r>
              <a:rPr lang="el-GR" altLang="el-GR" sz="2400" b="1" smtClean="0">
                <a:ea typeface="Arial Unicode MS" panose="020B0604020202020204" pitchFamily="34" charset="-128"/>
                <a:cs typeface="Arial Unicode MS" panose="020B0604020202020204" pitchFamily="34" charset="-128"/>
              </a:rPr>
              <a:t>Rotarix (RV1).</a:t>
            </a:r>
            <a:r>
              <a:rPr lang="el-GR" altLang="el-GR" sz="2400" b="1" smtClean="0"/>
              <a:t> </a:t>
            </a:r>
            <a:r>
              <a:rPr lang="el-GR" altLang="el-GR" sz="2400" smtClean="0"/>
              <a:t>Είναι μονοδύναμο εμβόλιο και χορηγείται σε 2 δόσεις. Η πρώτη δόση χορηγείται στην ηλικία των 6-8 εβδομάδων και η 2η μετά από ένα μήνα. </a:t>
            </a:r>
            <a:br>
              <a:rPr lang="el-GR" altLang="el-GR" sz="2400" smtClean="0"/>
            </a:br>
            <a:endParaRPr lang="el-GR" altLang="el-GR" sz="2400" smtClean="0"/>
          </a:p>
          <a:p>
            <a:pPr>
              <a:lnSpc>
                <a:spcPct val="80000"/>
              </a:lnSpc>
              <a:buFont typeface="Wingdings" panose="05000000000000000000" pitchFamily="2" charset="2"/>
              <a:buChar char="§"/>
            </a:pPr>
            <a:r>
              <a:rPr lang="el-GR" altLang="el-GR" sz="2400" smtClean="0"/>
              <a:t>Όλες οι δόσεις και των δυο εμβολίων πρέπει να συμπληρωθούν πριν την ηλικία των 26 εβδομάδων</a:t>
            </a:r>
          </a:p>
          <a:p>
            <a:pPr>
              <a:lnSpc>
                <a:spcPct val="80000"/>
              </a:lnSpc>
              <a:buFont typeface="Wingdings" panose="05000000000000000000" pitchFamily="2" charset="2"/>
              <a:buNone/>
            </a:pPr>
            <a:r>
              <a:rPr lang="el-GR" altLang="el-GR" sz="2400" smtClean="0"/>
              <a:t>    (7 μηνών). </a:t>
            </a:r>
            <a:br>
              <a:rPr lang="el-GR" altLang="el-GR" sz="2400" smtClean="0"/>
            </a:br>
            <a:r>
              <a:rPr lang="el-GR" altLang="el-GR" sz="2400" smtClean="0"/>
              <a:t/>
            </a:r>
            <a:br>
              <a:rPr lang="el-GR" altLang="el-GR" sz="2400" smtClean="0"/>
            </a:br>
            <a:r>
              <a:rPr lang="el-GR" altLang="el-GR" sz="2400" b="1" smtClean="0"/>
              <a:t>Οδός χορήγησης του εμβολίου: </a:t>
            </a:r>
            <a:r>
              <a:rPr lang="el-GR" altLang="el-GR" sz="2400" smtClean="0"/>
              <a:t>από το στόμα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477962"/>
          </a:xfrm>
        </p:spPr>
        <p:txBody>
          <a:bodyPr/>
          <a:lstStyle/>
          <a:p>
            <a:r>
              <a:rPr lang="el-GR" altLang="el-GR" smtClean="0"/>
              <a:t>Πρόληψη του καρκίνου με εμβολιασμούς</a:t>
            </a:r>
          </a:p>
        </p:txBody>
      </p:sp>
      <p:sp>
        <p:nvSpPr>
          <p:cNvPr id="35843" name="Rectangle 3"/>
          <p:cNvSpPr>
            <a:spLocks noGrp="1" noChangeArrowheads="1"/>
          </p:cNvSpPr>
          <p:nvPr>
            <p:ph idx="1"/>
          </p:nvPr>
        </p:nvSpPr>
        <p:spPr>
          <a:xfrm>
            <a:off x="2362200" y="2514600"/>
            <a:ext cx="4572000" cy="1524000"/>
          </a:xfrm>
        </p:spPr>
        <p:txBody>
          <a:bodyPr/>
          <a:lstStyle/>
          <a:p>
            <a:r>
              <a:rPr lang="el-GR" altLang="el-GR" sz="4000" smtClean="0"/>
              <a:t>Ηπατίτιδα Β</a:t>
            </a:r>
          </a:p>
          <a:p>
            <a:r>
              <a:rPr lang="en-US" altLang="el-GR" sz="4000" smtClean="0"/>
              <a:t>HPV</a:t>
            </a:r>
            <a:endParaRPr lang="el-GR" altLang="el-GR" sz="4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87425"/>
          </a:xfrm>
        </p:spPr>
        <p:txBody>
          <a:bodyPr rtlCol="0">
            <a:normAutofit fontScale="90000"/>
          </a:bodyPr>
          <a:lstStyle/>
          <a:p>
            <a:pPr fontAlgn="auto">
              <a:spcAft>
                <a:spcPts val="0"/>
              </a:spcAft>
              <a:defRPr/>
            </a:pPr>
            <a:r>
              <a:rPr lang="el-GR" dirty="0" smtClean="0"/>
              <a:t>Τα αποτελέσματα</a:t>
            </a:r>
            <a:r>
              <a:rPr lang="en-GB" dirty="0" smtClean="0"/>
              <a:t> </a:t>
            </a:r>
            <a:r>
              <a:rPr lang="el-GR" dirty="0" smtClean="0"/>
              <a:t>της </a:t>
            </a:r>
            <a:r>
              <a:rPr lang="en-GB" dirty="0" smtClean="0"/>
              <a:t>HPV </a:t>
            </a:r>
            <a:r>
              <a:rPr lang="el-GR" dirty="0" smtClean="0"/>
              <a:t>λοίμωξης</a:t>
            </a:r>
            <a:endParaRPr lang="en-GB" dirty="0" smtClean="0"/>
          </a:p>
        </p:txBody>
      </p:sp>
      <p:sp>
        <p:nvSpPr>
          <p:cNvPr id="36867" name="Text Box 3"/>
          <p:cNvSpPr txBox="1">
            <a:spLocks noChangeArrowheads="1"/>
          </p:cNvSpPr>
          <p:nvPr/>
        </p:nvSpPr>
        <p:spPr bwMode="auto">
          <a:xfrm>
            <a:off x="2751138" y="1371600"/>
            <a:ext cx="2952750" cy="514350"/>
          </a:xfrm>
          <a:prstGeom prst="rect">
            <a:avLst/>
          </a:prstGeom>
          <a:solidFill>
            <a:srgbClr val="FF6600"/>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l-GR" sz="1600">
                <a:latin typeface="Arial" panose="020B0604020202020204" pitchFamily="34" charset="0"/>
              </a:rPr>
              <a:t>HPV </a:t>
            </a:r>
            <a:r>
              <a:rPr lang="el-GR" altLang="el-GR" sz="1600">
                <a:latin typeface="Arial" panose="020B0604020202020204" pitchFamily="34" charset="0"/>
              </a:rPr>
              <a:t>λοίμωξη</a:t>
            </a:r>
            <a:r>
              <a:rPr lang="en-GB" altLang="el-GR" sz="1600" baseline="30000">
                <a:latin typeface="Arial" panose="020B0604020202020204" pitchFamily="34" charset="0"/>
              </a:rPr>
              <a:t>1,2</a:t>
            </a:r>
          </a:p>
        </p:txBody>
      </p:sp>
      <p:cxnSp>
        <p:nvCxnSpPr>
          <p:cNvPr id="36868" name="AutoShape 5"/>
          <p:cNvCxnSpPr>
            <a:cxnSpLocks noChangeShapeType="1"/>
            <a:stCxn id="36867" idx="2"/>
            <a:endCxn id="36883" idx="0"/>
          </p:cNvCxnSpPr>
          <p:nvPr/>
        </p:nvCxnSpPr>
        <p:spPr bwMode="auto">
          <a:xfrm rot="16200000" flipH="1">
            <a:off x="5043488" y="1084263"/>
            <a:ext cx="473075" cy="2105025"/>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6869" name="AutoShape 7"/>
          <p:cNvCxnSpPr>
            <a:cxnSpLocks noChangeShapeType="1"/>
            <a:stCxn id="36880" idx="2"/>
            <a:endCxn id="36881" idx="0"/>
          </p:cNvCxnSpPr>
          <p:nvPr/>
        </p:nvCxnSpPr>
        <p:spPr bwMode="auto">
          <a:xfrm flipH="1">
            <a:off x="6289675" y="3267075"/>
            <a:ext cx="42863" cy="349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70" name="Text Box 9"/>
          <p:cNvSpPr txBox="1">
            <a:spLocks noChangeArrowheads="1"/>
          </p:cNvSpPr>
          <p:nvPr/>
        </p:nvSpPr>
        <p:spPr bwMode="auto">
          <a:xfrm>
            <a:off x="6310313" y="4332288"/>
            <a:ext cx="22320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l-GR" sz="1600">
                <a:latin typeface="Arial" panose="020B0604020202020204" pitchFamily="34" charset="0"/>
              </a:rPr>
              <a:t>CIN II/III</a:t>
            </a:r>
          </a:p>
        </p:txBody>
      </p:sp>
      <p:cxnSp>
        <p:nvCxnSpPr>
          <p:cNvPr id="36871" name="AutoShape 10"/>
          <p:cNvCxnSpPr>
            <a:cxnSpLocks noChangeShapeType="1"/>
            <a:stCxn id="36881" idx="2"/>
            <a:endCxn id="36882" idx="0"/>
          </p:cNvCxnSpPr>
          <p:nvPr/>
        </p:nvCxnSpPr>
        <p:spPr bwMode="auto">
          <a:xfrm rot="5400000">
            <a:off x="5485606" y="3528220"/>
            <a:ext cx="282575" cy="1325562"/>
          </a:xfrm>
          <a:prstGeom prst="bentConnector3">
            <a:avLst>
              <a:gd name="adj1" fmla="val 4719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6872" name="AutoShape 11"/>
          <p:cNvCxnSpPr>
            <a:cxnSpLocks noChangeShapeType="1"/>
            <a:stCxn id="36881" idx="2"/>
            <a:endCxn id="36870" idx="0"/>
          </p:cNvCxnSpPr>
          <p:nvPr/>
        </p:nvCxnSpPr>
        <p:spPr bwMode="auto">
          <a:xfrm rot="16200000" flipH="1">
            <a:off x="6716712" y="3622676"/>
            <a:ext cx="282575" cy="1136650"/>
          </a:xfrm>
          <a:prstGeom prst="bentConnector3">
            <a:avLst>
              <a:gd name="adj1" fmla="val 4719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36873" name="Group 12"/>
          <p:cNvGrpSpPr>
            <a:grpSpLocks/>
          </p:cNvGrpSpPr>
          <p:nvPr/>
        </p:nvGrpSpPr>
        <p:grpSpPr bwMode="auto">
          <a:xfrm>
            <a:off x="-381000" y="1885950"/>
            <a:ext cx="4943475" cy="3013075"/>
            <a:chOff x="-10" y="1170"/>
            <a:chExt cx="2819" cy="1898"/>
          </a:xfrm>
        </p:grpSpPr>
        <p:sp>
          <p:nvSpPr>
            <p:cNvPr id="36885" name="Text Box 13"/>
            <p:cNvSpPr txBox="1">
              <a:spLocks noChangeArrowheads="1"/>
            </p:cNvSpPr>
            <p:nvPr/>
          </p:nvSpPr>
          <p:spPr bwMode="auto">
            <a:xfrm>
              <a:off x="703" y="1751"/>
              <a:ext cx="1406" cy="273"/>
            </a:xfrm>
            <a:prstGeom prst="rect">
              <a:avLst/>
            </a:prstGeom>
            <a:solidFill>
              <a:srgbClr val="DDDDDD"/>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l-GR" sz="1600">
                  <a:latin typeface="Arial" panose="020B0604020202020204" pitchFamily="34" charset="0"/>
                </a:rPr>
                <a:t>6, 11, </a:t>
              </a:r>
              <a:r>
                <a:rPr lang="el-GR" altLang="el-GR" sz="1600">
                  <a:latin typeface="Arial" panose="020B0604020202020204" pitchFamily="34" charset="0"/>
                </a:rPr>
                <a:t>άλλα</a:t>
              </a:r>
              <a:endParaRPr lang="en-GB" altLang="el-GR" sz="1600">
                <a:latin typeface="Arial" panose="020B0604020202020204" pitchFamily="34" charset="0"/>
              </a:endParaRPr>
            </a:p>
          </p:txBody>
        </p:sp>
        <p:cxnSp>
          <p:nvCxnSpPr>
            <p:cNvPr id="36886" name="AutoShape 14"/>
            <p:cNvCxnSpPr>
              <a:cxnSpLocks noChangeShapeType="1"/>
              <a:stCxn id="36867" idx="2"/>
              <a:endCxn id="36893" idx="0"/>
            </p:cNvCxnSpPr>
            <p:nvPr/>
          </p:nvCxnSpPr>
          <p:spPr bwMode="auto">
            <a:xfrm rot="5400000">
              <a:off x="1836" y="740"/>
              <a:ext cx="309" cy="116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6887" name="Text Box 15"/>
            <p:cNvSpPr txBox="1">
              <a:spLocks noChangeArrowheads="1"/>
            </p:cNvSpPr>
            <p:nvPr/>
          </p:nvSpPr>
          <p:spPr bwMode="auto">
            <a:xfrm>
              <a:off x="703" y="2160"/>
              <a:ext cx="1406" cy="273"/>
            </a:xfrm>
            <a:prstGeom prst="rect">
              <a:avLst/>
            </a:prstGeom>
            <a:solidFill>
              <a:srgbClr val="DDDDDD"/>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b="1">
                  <a:latin typeface="Arial" panose="020B0604020202020204" pitchFamily="34" charset="0"/>
                  <a:ea typeface="Arial Unicode MS" panose="020B0604020202020204" pitchFamily="34" charset="-128"/>
                  <a:cs typeface="Arial Unicode MS" panose="020B0604020202020204" pitchFamily="34" charset="-128"/>
                </a:rPr>
                <a:t>Κονδυλώματα</a:t>
              </a:r>
              <a:r>
                <a:rPr lang="en-GB" altLang="el-GR" sz="1600" b="1">
                  <a:latin typeface="Arial" panose="020B0604020202020204" pitchFamily="34" charset="0"/>
                  <a:ea typeface="Arial Unicode MS" panose="020B0604020202020204" pitchFamily="34" charset="-128"/>
                  <a:cs typeface="Arial Unicode MS" panose="020B0604020202020204" pitchFamily="34" charset="-128"/>
                </a:rPr>
                <a:t>/CIN</a:t>
              </a:r>
              <a:r>
                <a:rPr lang="en-GB" altLang="el-GR" sz="1600">
                  <a:latin typeface="Arial" panose="020B0604020202020204" pitchFamily="34" charset="0"/>
                </a:rPr>
                <a:t> I</a:t>
              </a:r>
            </a:p>
          </p:txBody>
        </p:sp>
        <p:cxnSp>
          <p:nvCxnSpPr>
            <p:cNvPr id="36888" name="AutoShape 16"/>
            <p:cNvCxnSpPr>
              <a:cxnSpLocks noChangeShapeType="1"/>
              <a:stCxn id="36885" idx="2"/>
              <a:endCxn id="36887" idx="0"/>
            </p:cNvCxnSpPr>
            <p:nvPr/>
          </p:nvCxnSpPr>
          <p:spPr bwMode="auto">
            <a:xfrm>
              <a:off x="1406" y="2033"/>
              <a:ext cx="0" cy="11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89" name="Text Box 17"/>
            <p:cNvSpPr txBox="1">
              <a:spLocks noChangeArrowheads="1"/>
            </p:cNvSpPr>
            <p:nvPr/>
          </p:nvSpPr>
          <p:spPr bwMode="auto">
            <a:xfrm>
              <a:off x="-10" y="2931"/>
              <a:ext cx="140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a:latin typeface="Arial" panose="020B0604020202020204" pitchFamily="34" charset="0"/>
                </a:rPr>
                <a:t>Υποστροφή</a:t>
              </a:r>
              <a:endParaRPr lang="en-GB" altLang="el-GR" sz="1600">
                <a:latin typeface="Arial" panose="020B0604020202020204" pitchFamily="34" charset="0"/>
              </a:endParaRPr>
            </a:p>
          </p:txBody>
        </p:sp>
        <p:sp>
          <p:nvSpPr>
            <p:cNvPr id="36890" name="Text Box 18"/>
            <p:cNvSpPr txBox="1">
              <a:spLocks noChangeArrowheads="1"/>
            </p:cNvSpPr>
            <p:nvPr/>
          </p:nvSpPr>
          <p:spPr bwMode="auto">
            <a:xfrm>
              <a:off x="1403" y="2703"/>
              <a:ext cx="140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a:latin typeface="Arial" panose="020B0604020202020204" pitchFamily="34" charset="0"/>
                </a:rPr>
                <a:t>Θεραπεία</a:t>
              </a:r>
              <a:endParaRPr lang="en-GB" altLang="el-GR" sz="1600">
                <a:latin typeface="Arial" panose="020B0604020202020204" pitchFamily="34" charset="0"/>
              </a:endParaRPr>
            </a:p>
          </p:txBody>
        </p:sp>
        <p:cxnSp>
          <p:nvCxnSpPr>
            <p:cNvPr id="36891" name="AutoShape 19"/>
            <p:cNvCxnSpPr>
              <a:cxnSpLocks noChangeShapeType="1"/>
              <a:stCxn id="36887" idx="2"/>
              <a:endCxn id="36889" idx="0"/>
            </p:cNvCxnSpPr>
            <p:nvPr/>
          </p:nvCxnSpPr>
          <p:spPr bwMode="auto">
            <a:xfrm rot="5400000">
              <a:off x="805" y="2330"/>
              <a:ext cx="489" cy="713"/>
            </a:xfrm>
            <a:prstGeom prst="bentConnector3">
              <a:avLst>
                <a:gd name="adj1" fmla="val 49079"/>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6892" name="AutoShape 20"/>
            <p:cNvCxnSpPr>
              <a:cxnSpLocks noChangeShapeType="1"/>
              <a:stCxn id="36887" idx="2"/>
              <a:endCxn id="36890" idx="0"/>
            </p:cNvCxnSpPr>
            <p:nvPr/>
          </p:nvCxnSpPr>
          <p:spPr bwMode="auto">
            <a:xfrm rot="16200000" flipH="1">
              <a:off x="1625" y="2223"/>
              <a:ext cx="261" cy="700"/>
            </a:xfrm>
            <a:prstGeom prst="bentConnector3">
              <a:avLst>
                <a:gd name="adj1" fmla="val 48278"/>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6893" name="Text Box 21"/>
            <p:cNvSpPr txBox="1">
              <a:spLocks noChangeArrowheads="1"/>
            </p:cNvSpPr>
            <p:nvPr/>
          </p:nvSpPr>
          <p:spPr bwMode="auto">
            <a:xfrm>
              <a:off x="703" y="1479"/>
              <a:ext cx="1406" cy="273"/>
            </a:xfrm>
            <a:prstGeom prst="rect">
              <a:avLst/>
            </a:prstGeom>
            <a:solidFill>
              <a:srgbClr val="DDDDDD"/>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el-GR" altLang="el-GR" sz="1600">
                  <a:latin typeface="Arial" panose="020B0604020202020204" pitchFamily="34" charset="0"/>
                  <a:ea typeface="Arial Unicode MS" panose="020B0604020202020204" pitchFamily="34" charset="-128"/>
                  <a:cs typeface="Arial Unicode MS" panose="020B0604020202020204" pitchFamily="34" charset="-128"/>
                </a:rPr>
                <a:t>Χαμηλού κινδύνου τύποι</a:t>
              </a:r>
              <a:endParaRPr lang="en-GB" altLang="el-GR" sz="1600">
                <a:latin typeface="Arial" panose="020B0604020202020204" pitchFamily="34" charset="0"/>
                <a:ea typeface="Arial Unicode MS" panose="020B0604020202020204" pitchFamily="34" charset="-128"/>
                <a:cs typeface="Arial Unicode MS" panose="020B0604020202020204" pitchFamily="34" charset="-128"/>
              </a:endParaRPr>
            </a:p>
          </p:txBody>
        </p:sp>
      </p:grpSp>
      <p:sp>
        <p:nvSpPr>
          <p:cNvPr id="36874" name="Text Box 23"/>
          <p:cNvSpPr txBox="1">
            <a:spLocks noChangeArrowheads="1"/>
          </p:cNvSpPr>
          <p:nvPr/>
        </p:nvSpPr>
        <p:spPr bwMode="auto">
          <a:xfrm>
            <a:off x="4065588" y="5127625"/>
            <a:ext cx="22320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a:latin typeface="Arial" panose="020B0604020202020204" pitchFamily="34" charset="0"/>
              </a:rPr>
              <a:t>Υποστροφή</a:t>
            </a:r>
            <a:endParaRPr lang="en-GB" altLang="el-GR" sz="1600">
              <a:latin typeface="Arial" panose="020B0604020202020204" pitchFamily="34" charset="0"/>
            </a:endParaRPr>
          </a:p>
        </p:txBody>
      </p:sp>
      <p:grpSp>
        <p:nvGrpSpPr>
          <p:cNvPr id="36875" name="Group 29"/>
          <p:cNvGrpSpPr>
            <a:grpSpLocks/>
          </p:cNvGrpSpPr>
          <p:nvPr/>
        </p:nvGrpSpPr>
        <p:grpSpPr bwMode="auto">
          <a:xfrm>
            <a:off x="3614738" y="2387600"/>
            <a:ext cx="5148262" cy="3521075"/>
            <a:chOff x="2802" y="1802"/>
            <a:chExt cx="2682" cy="2218"/>
          </a:xfrm>
        </p:grpSpPr>
        <p:sp>
          <p:nvSpPr>
            <p:cNvPr id="36880" name="Text Box 4"/>
            <p:cNvSpPr txBox="1">
              <a:spLocks noChangeArrowheads="1"/>
            </p:cNvSpPr>
            <p:nvPr/>
          </p:nvSpPr>
          <p:spPr bwMode="auto">
            <a:xfrm>
              <a:off x="3515" y="2074"/>
              <a:ext cx="1406" cy="273"/>
            </a:xfrm>
            <a:prstGeom prst="rect">
              <a:avLst/>
            </a:prstGeom>
            <a:solidFill>
              <a:srgbClr val="6699FF"/>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l-GR" sz="1600">
                  <a:latin typeface="Arial" panose="020B0604020202020204" pitchFamily="34" charset="0"/>
                </a:rPr>
                <a:t>16, 18, </a:t>
              </a:r>
              <a:r>
                <a:rPr lang="el-GR" altLang="el-GR" sz="1600">
                  <a:latin typeface="Arial" panose="020B0604020202020204" pitchFamily="34" charset="0"/>
                </a:rPr>
                <a:t>45, 31, άλλα</a:t>
              </a:r>
              <a:endParaRPr lang="en-GB" altLang="el-GR" sz="1600">
                <a:latin typeface="Arial" panose="020B0604020202020204" pitchFamily="34" charset="0"/>
              </a:endParaRPr>
            </a:p>
          </p:txBody>
        </p:sp>
        <p:sp>
          <p:nvSpPr>
            <p:cNvPr id="36881" name="Text Box 6"/>
            <p:cNvSpPr txBox="1">
              <a:spLocks noChangeArrowheads="1"/>
            </p:cNvSpPr>
            <p:nvPr/>
          </p:nvSpPr>
          <p:spPr bwMode="auto">
            <a:xfrm>
              <a:off x="3470" y="2387"/>
              <a:ext cx="1451" cy="453"/>
            </a:xfrm>
            <a:prstGeom prst="rect">
              <a:avLst/>
            </a:prstGeom>
            <a:solidFill>
              <a:srgbClr val="6699FF"/>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a:latin typeface="Arial" panose="020B0604020202020204" pitchFamily="34" charset="0"/>
                </a:rPr>
                <a:t>Λοίμωξη τραχήλου της μήτρας</a:t>
              </a:r>
              <a:endParaRPr lang="en-GB" altLang="el-GR" sz="1600">
                <a:latin typeface="Arial" panose="020B0604020202020204" pitchFamily="34" charset="0"/>
              </a:endParaRPr>
            </a:p>
          </p:txBody>
        </p:sp>
        <p:sp>
          <p:nvSpPr>
            <p:cNvPr id="36882" name="Text Box 8"/>
            <p:cNvSpPr txBox="1">
              <a:spLocks noChangeArrowheads="1"/>
            </p:cNvSpPr>
            <p:nvPr/>
          </p:nvSpPr>
          <p:spPr bwMode="auto">
            <a:xfrm>
              <a:off x="2802" y="3027"/>
              <a:ext cx="140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l-GR" sz="1600">
                  <a:latin typeface="Arial" panose="020B0604020202020204" pitchFamily="34" charset="0"/>
                </a:rPr>
                <a:t>CIN I/II</a:t>
              </a:r>
            </a:p>
          </p:txBody>
        </p:sp>
        <p:sp>
          <p:nvSpPr>
            <p:cNvPr id="36883" name="Text Box 22"/>
            <p:cNvSpPr txBox="1">
              <a:spLocks noChangeArrowheads="1"/>
            </p:cNvSpPr>
            <p:nvPr/>
          </p:nvSpPr>
          <p:spPr bwMode="auto">
            <a:xfrm>
              <a:off x="3515" y="1802"/>
              <a:ext cx="1406" cy="273"/>
            </a:xfrm>
            <a:prstGeom prst="rect">
              <a:avLst/>
            </a:prstGeom>
            <a:solidFill>
              <a:srgbClr val="6699FF"/>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a:latin typeface="Arial" panose="020B0604020202020204" pitchFamily="34" charset="0"/>
                </a:rPr>
                <a:t>Ογκογόνοι τύποι</a:t>
              </a:r>
              <a:endParaRPr lang="en-GB" altLang="el-GR" sz="1600">
                <a:latin typeface="Arial" panose="020B0604020202020204" pitchFamily="34" charset="0"/>
              </a:endParaRPr>
            </a:p>
          </p:txBody>
        </p:sp>
        <p:sp>
          <p:nvSpPr>
            <p:cNvPr id="36884" name="Text Box 24"/>
            <p:cNvSpPr txBox="1">
              <a:spLocks noChangeArrowheads="1"/>
            </p:cNvSpPr>
            <p:nvPr/>
          </p:nvSpPr>
          <p:spPr bwMode="auto">
            <a:xfrm>
              <a:off x="4332" y="3482"/>
              <a:ext cx="1152" cy="538"/>
            </a:xfrm>
            <a:prstGeom prst="rect">
              <a:avLst/>
            </a:prstGeom>
            <a:solidFill>
              <a:srgbClr val="6699FF"/>
            </a:solidFill>
            <a:ln w="28575">
              <a:solidFill>
                <a:schemeClr val="tx1"/>
              </a:solidFill>
              <a:miter lim="800000"/>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l-GR" altLang="el-GR" sz="1600" b="1">
                  <a:solidFill>
                    <a:schemeClr val="bg2"/>
                  </a:solidFill>
                  <a:latin typeface="Arial" panose="020B0604020202020204" pitchFamily="34" charset="0"/>
                  <a:ea typeface="Arial Unicode MS" panose="020B0604020202020204" pitchFamily="34" charset="-128"/>
                  <a:cs typeface="Arial Unicode MS" panose="020B0604020202020204" pitchFamily="34" charset="-128"/>
                </a:rPr>
                <a:t>Καρκίνος του τραχήλου της μήτρας</a:t>
              </a:r>
              <a:endParaRPr lang="en-GB" altLang="el-GR" sz="1600" b="1">
                <a:solidFill>
                  <a:schemeClr val="bg2"/>
                </a:solidFill>
                <a:latin typeface="Arial" panose="020B0604020202020204" pitchFamily="34" charset="0"/>
                <a:ea typeface="Arial Unicode MS" panose="020B0604020202020204" pitchFamily="34" charset="-128"/>
                <a:cs typeface="Arial Unicode MS" panose="020B0604020202020204" pitchFamily="34" charset="-128"/>
              </a:endParaRPr>
            </a:p>
          </p:txBody>
        </p:sp>
      </p:grpSp>
      <p:cxnSp>
        <p:nvCxnSpPr>
          <p:cNvPr id="36876" name="AutoShape 25"/>
          <p:cNvCxnSpPr>
            <a:cxnSpLocks noChangeShapeType="1"/>
            <a:stCxn id="36882" idx="2"/>
            <a:endCxn id="36874" idx="0"/>
          </p:cNvCxnSpPr>
          <p:nvPr/>
        </p:nvCxnSpPr>
        <p:spPr bwMode="auto">
          <a:xfrm>
            <a:off x="4964113" y="4621213"/>
            <a:ext cx="217487" cy="50641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77" name="AutoShape 26"/>
          <p:cNvCxnSpPr>
            <a:cxnSpLocks noChangeShapeType="1"/>
            <a:stCxn id="36870" idx="2"/>
            <a:endCxn id="36884" idx="0"/>
          </p:cNvCxnSpPr>
          <p:nvPr/>
        </p:nvCxnSpPr>
        <p:spPr bwMode="auto">
          <a:xfrm>
            <a:off x="7426325" y="4621213"/>
            <a:ext cx="231775" cy="4191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878" name="Line 27"/>
          <p:cNvSpPr>
            <a:spLocks noChangeShapeType="1"/>
          </p:cNvSpPr>
          <p:nvPr/>
        </p:nvSpPr>
        <p:spPr bwMode="auto">
          <a:xfrm flipH="1">
            <a:off x="5630863" y="4549775"/>
            <a:ext cx="1368425" cy="5032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79" name="Text Box 28"/>
          <p:cNvSpPr txBox="1">
            <a:spLocks noChangeArrowheads="1"/>
          </p:cNvSpPr>
          <p:nvPr/>
        </p:nvSpPr>
        <p:spPr bwMode="auto">
          <a:xfrm>
            <a:off x="84138" y="6118225"/>
            <a:ext cx="554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l-GR" sz="1000">
                <a:latin typeface="Arial" panose="020B0604020202020204" pitchFamily="34" charset="0"/>
              </a:rPr>
              <a:t>1. Bosch FX </a:t>
            </a:r>
            <a:r>
              <a:rPr lang="fr-FR" altLang="el-GR" sz="1000" i="1">
                <a:latin typeface="Arial" panose="020B0604020202020204" pitchFamily="34" charset="0"/>
              </a:rPr>
              <a:t>et al</a:t>
            </a:r>
            <a:r>
              <a:rPr lang="fr-FR" altLang="el-GR" sz="1000">
                <a:latin typeface="Arial" panose="020B0604020202020204" pitchFamily="34" charset="0"/>
              </a:rPr>
              <a:t>. </a:t>
            </a:r>
            <a:r>
              <a:rPr lang="fr-FR" altLang="el-GR" sz="1000" i="1">
                <a:latin typeface="Arial" panose="020B0604020202020204" pitchFamily="34" charset="0"/>
              </a:rPr>
              <a:t>J Clin Pathol</a:t>
            </a:r>
            <a:r>
              <a:rPr lang="fr-FR" altLang="el-GR" sz="1000">
                <a:latin typeface="Arial" panose="020B0604020202020204" pitchFamily="34" charset="0"/>
              </a:rPr>
              <a:t> 2002; 55: 244–65; 2. Burd EM </a:t>
            </a:r>
            <a:r>
              <a:rPr lang="fr-FR" altLang="el-GR" sz="1000" i="1">
                <a:latin typeface="Arial" panose="020B0604020202020204" pitchFamily="34" charset="0"/>
              </a:rPr>
              <a:t>Clin Microbiol Rev</a:t>
            </a:r>
            <a:r>
              <a:rPr lang="fr-FR" altLang="el-GR" sz="1000">
                <a:latin typeface="Arial" panose="020B0604020202020204" pitchFamily="34" charset="0"/>
              </a:rPr>
              <a:t> 2003; 16: 1-17</a:t>
            </a:r>
            <a:endParaRPr lang="en-GB" altLang="el-GR" sz="10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987425"/>
          </a:xfrm>
        </p:spPr>
        <p:txBody>
          <a:bodyPr/>
          <a:lstStyle/>
          <a:p>
            <a:r>
              <a:rPr lang="el-GR" altLang="el-GR" sz="4300" smtClean="0"/>
              <a:t>Καρκίνος του τραχήλου της μήτρας</a:t>
            </a:r>
          </a:p>
        </p:txBody>
      </p:sp>
      <p:sp>
        <p:nvSpPr>
          <p:cNvPr id="38915" name="Rectangle 3"/>
          <p:cNvSpPr>
            <a:spLocks noGrp="1" noChangeArrowheads="1"/>
          </p:cNvSpPr>
          <p:nvPr>
            <p:ph idx="1"/>
          </p:nvPr>
        </p:nvSpPr>
        <p:spPr>
          <a:xfrm>
            <a:off x="457200" y="1600200"/>
            <a:ext cx="5410200" cy="1446213"/>
          </a:xfrm>
        </p:spPr>
        <p:txBody>
          <a:bodyPr/>
          <a:lstStyle/>
          <a:p>
            <a:pPr>
              <a:buFont typeface="Wingdings" panose="05000000000000000000" pitchFamily="2" charset="2"/>
              <a:buNone/>
            </a:pPr>
            <a:r>
              <a:rPr lang="el-GR" altLang="el-GR" sz="3600" smtClean="0"/>
              <a:t>…προκαλείται από έναν ιό:</a:t>
            </a:r>
            <a:endParaRPr lang="en-US" altLang="el-GR" sz="3600" smtClean="0"/>
          </a:p>
          <a:p>
            <a:pPr>
              <a:buFont typeface="Wingdings" panose="05000000000000000000" pitchFamily="2" charset="2"/>
              <a:buNone/>
            </a:pPr>
            <a:r>
              <a:rPr lang="en-US" altLang="el-GR" sz="3600" smtClean="0"/>
              <a:t>Human Papiloma Virus</a:t>
            </a:r>
            <a:endParaRPr lang="el-GR" altLang="el-GR" i="1" smtClean="0">
              <a:solidFill>
                <a:schemeClr val="bg1"/>
              </a:solidFill>
            </a:endParaRPr>
          </a:p>
        </p:txBody>
      </p:sp>
      <p:pic>
        <p:nvPicPr>
          <p:cNvPr id="58381" name="Picture 13" descr="bpv_bi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67400" y="2219325"/>
            <a:ext cx="253523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381000" y="3922713"/>
            <a:ext cx="5562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l-GR" altLang="el-GR" sz="3600" dirty="0" smtClean="0">
                <a:latin typeface="+mn-lt"/>
              </a:rPr>
              <a:t>…που μεταδίδεται συνήθως μέσω της σεξουαλικής επαφής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81"/>
                                        </p:tgtEl>
                                        <p:attrNameLst>
                                          <p:attrName>style.visibility</p:attrName>
                                        </p:attrNameLst>
                                      </p:cBhvr>
                                      <p:to>
                                        <p:strVal val="visible"/>
                                      </p:to>
                                    </p:set>
                                    <p:animEffect transition="in" filter="fade">
                                      <p:cBhvr>
                                        <p:cTn id="7" dur="20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87425"/>
          </a:xfrm>
        </p:spPr>
        <p:txBody>
          <a:bodyPr/>
          <a:lstStyle/>
          <a:p>
            <a:r>
              <a:rPr lang="el-GR" altLang="el-GR" smtClean="0">
                <a:solidFill>
                  <a:srgbClr val="0070C0"/>
                </a:solidFill>
              </a:rPr>
              <a:t>Εξέλιξη της νόσου</a:t>
            </a:r>
            <a:endParaRPr lang="en-GB" altLang="el-GR" smtClean="0">
              <a:solidFill>
                <a:srgbClr val="0070C0"/>
              </a:solidFill>
            </a:endParaRPr>
          </a:p>
        </p:txBody>
      </p:sp>
      <p:sp>
        <p:nvSpPr>
          <p:cNvPr id="39939" name="Rectangle 3"/>
          <p:cNvSpPr>
            <a:spLocks noGrp="1" noChangeArrowheads="1"/>
          </p:cNvSpPr>
          <p:nvPr>
            <p:ph idx="1"/>
          </p:nvPr>
        </p:nvSpPr>
        <p:spPr>
          <a:xfrm>
            <a:off x="457200" y="1371600"/>
            <a:ext cx="8229600" cy="4114800"/>
          </a:xfrm>
        </p:spPr>
        <p:txBody>
          <a:bodyPr/>
          <a:lstStyle/>
          <a:p>
            <a:r>
              <a:rPr lang="el-GR" altLang="el-GR" sz="2400" smtClean="0"/>
              <a:t>Για κάθε</a:t>
            </a:r>
            <a:r>
              <a:rPr lang="en-GB" altLang="el-GR" sz="2400" smtClean="0"/>
              <a:t> </a:t>
            </a:r>
            <a:r>
              <a:rPr lang="en-GB" altLang="el-GR" sz="2400" b="1" smtClean="0"/>
              <a:t>1,000,000</a:t>
            </a:r>
            <a:r>
              <a:rPr lang="en-GB" altLang="el-GR" sz="2400" smtClean="0"/>
              <a:t> </a:t>
            </a:r>
            <a:r>
              <a:rPr lang="el-GR" altLang="el-GR" sz="2400" smtClean="0"/>
              <a:t>γυναίκες με </a:t>
            </a:r>
            <a:r>
              <a:rPr lang="en-GB" altLang="el-GR" sz="2400" smtClean="0"/>
              <a:t>HPV </a:t>
            </a:r>
            <a:r>
              <a:rPr lang="el-GR" altLang="el-GR" sz="2400" smtClean="0"/>
              <a:t>λοίμωξη</a:t>
            </a:r>
            <a:r>
              <a:rPr lang="en-GB" altLang="el-GR" sz="2400" baseline="30000" smtClean="0"/>
              <a:t>1</a:t>
            </a:r>
            <a:r>
              <a:rPr lang="en-GB" altLang="el-GR" sz="2400" smtClean="0"/>
              <a:t>:</a:t>
            </a:r>
            <a:endParaRPr lang="en-GB" altLang="el-GR" sz="2400" baseline="30000" smtClean="0"/>
          </a:p>
          <a:p>
            <a:pPr lvl="1"/>
            <a:r>
              <a:rPr lang="en-GB" altLang="el-GR" sz="2400" b="1" smtClean="0"/>
              <a:t>100</a:t>
            </a:r>
            <a:r>
              <a:rPr lang="el-GR" altLang="el-GR" sz="2400" b="1" smtClean="0"/>
              <a:t>.</a:t>
            </a:r>
            <a:r>
              <a:rPr lang="en-GB" altLang="el-GR" sz="2400" b="1" smtClean="0"/>
              <a:t>000</a:t>
            </a:r>
            <a:r>
              <a:rPr lang="en-GB" altLang="el-GR" sz="2400" smtClean="0"/>
              <a:t> </a:t>
            </a:r>
            <a:r>
              <a:rPr lang="el-GR" altLang="el-GR" sz="2400" smtClean="0"/>
              <a:t>θα αναπτύξουν προ-καρκινικές αλλοιώσεις</a:t>
            </a:r>
            <a:endParaRPr lang="en-US" altLang="el-GR" sz="2400" smtClean="0"/>
          </a:p>
          <a:p>
            <a:pPr lvl="1"/>
            <a:r>
              <a:rPr lang="en-GB" altLang="el-GR" sz="2400" b="1" smtClean="0"/>
              <a:t>8</a:t>
            </a:r>
            <a:r>
              <a:rPr lang="el-GR" altLang="el-GR" sz="2400" b="1" smtClean="0"/>
              <a:t>.</a:t>
            </a:r>
            <a:r>
              <a:rPr lang="en-GB" altLang="el-GR" sz="2400" b="1" smtClean="0"/>
              <a:t>000</a:t>
            </a:r>
            <a:r>
              <a:rPr lang="en-GB" altLang="el-GR" sz="2400" smtClean="0"/>
              <a:t> </a:t>
            </a:r>
            <a:r>
              <a:rPr lang="el-GR" altLang="el-GR" sz="2400" smtClean="0"/>
              <a:t>θα αναπτύξουν καρκίνωμα </a:t>
            </a:r>
            <a:r>
              <a:rPr lang="en-GB" altLang="el-GR" sz="2400" i="1" smtClean="0"/>
              <a:t>in situ</a:t>
            </a:r>
            <a:endParaRPr lang="en-GB" altLang="el-GR" sz="2400" smtClean="0"/>
          </a:p>
          <a:p>
            <a:pPr lvl="1"/>
            <a:r>
              <a:rPr lang="en-GB" altLang="el-GR" sz="2400" b="1" smtClean="0"/>
              <a:t>1</a:t>
            </a:r>
            <a:r>
              <a:rPr lang="el-GR" altLang="el-GR" sz="2400" b="1" smtClean="0"/>
              <a:t>.</a:t>
            </a:r>
            <a:r>
              <a:rPr lang="en-GB" altLang="el-GR" sz="2400" b="1" smtClean="0"/>
              <a:t>600</a:t>
            </a:r>
            <a:r>
              <a:rPr lang="en-GB" altLang="el-GR" sz="2400" smtClean="0"/>
              <a:t> </a:t>
            </a:r>
            <a:r>
              <a:rPr lang="el-GR" altLang="el-GR" sz="2400" smtClean="0"/>
              <a:t>θα αναπτύξουν διηθητικό καρκίνο του τραχήλου </a:t>
            </a:r>
            <a:r>
              <a:rPr lang="en-GB" altLang="el-GR" sz="2400" smtClean="0"/>
              <a:t>(</a:t>
            </a:r>
            <a:r>
              <a:rPr lang="el-GR" altLang="el-GR" sz="2400" smtClean="0"/>
              <a:t>εκτός αν οι προ-καρκινικές βλάβες και το </a:t>
            </a:r>
            <a:r>
              <a:rPr lang="en-US" altLang="el-GR" sz="2400" smtClean="0"/>
              <a:t>C</a:t>
            </a:r>
            <a:r>
              <a:rPr lang="en-GB" altLang="el-GR" sz="2400" smtClean="0"/>
              <a:t>IS </a:t>
            </a:r>
            <a:r>
              <a:rPr lang="el-GR" altLang="el-GR" sz="2400" smtClean="0"/>
              <a:t>εντοπιστούν και θεραπευθούν</a:t>
            </a:r>
            <a:r>
              <a:rPr lang="en-GB" altLang="el-GR" sz="2400" smtClean="0"/>
              <a:t>)</a:t>
            </a:r>
          </a:p>
          <a:p>
            <a:r>
              <a:rPr lang="el-GR" altLang="el-GR" sz="2400" smtClean="0"/>
              <a:t>Ο καρκίνος του τραχήλου της μήτρας είναι το </a:t>
            </a:r>
            <a:r>
              <a:rPr lang="el-GR" altLang="el-GR" sz="2400" b="1" smtClean="0"/>
              <a:t>σπάνιο αποτέλεσμα μιας συνηθισμένης λοίμωξης</a:t>
            </a:r>
            <a:r>
              <a:rPr lang="el-GR" altLang="el-GR" sz="2400" smtClean="0"/>
              <a:t> με ογκογόνο </a:t>
            </a:r>
            <a:r>
              <a:rPr lang="en-US" altLang="el-GR" sz="2400" smtClean="0"/>
              <a:t>HPV</a:t>
            </a:r>
            <a:r>
              <a:rPr lang="en-GB" altLang="el-GR" sz="2400" baseline="30000" smtClean="0"/>
              <a:t>2</a:t>
            </a:r>
          </a:p>
          <a:p>
            <a:r>
              <a:rPr lang="el-GR" altLang="el-GR" sz="2400" smtClean="0"/>
              <a:t>Οι περισσότερες</a:t>
            </a:r>
            <a:r>
              <a:rPr lang="en-GB" altLang="el-GR" sz="2400" smtClean="0"/>
              <a:t> (</a:t>
            </a:r>
            <a:r>
              <a:rPr lang="el-GR" altLang="el-GR" sz="2400" smtClean="0"/>
              <a:t>πάνω από</a:t>
            </a:r>
            <a:r>
              <a:rPr lang="en-GB" altLang="el-GR" sz="2400" smtClean="0"/>
              <a:t> 80%) </a:t>
            </a:r>
            <a:r>
              <a:rPr lang="en-US" altLang="el-GR" sz="2400" smtClean="0"/>
              <a:t>HPV</a:t>
            </a:r>
            <a:r>
              <a:rPr lang="en-GB" altLang="el-GR" sz="2400" smtClean="0"/>
              <a:t> </a:t>
            </a:r>
            <a:r>
              <a:rPr lang="el-GR" altLang="el-GR" sz="2400" smtClean="0"/>
              <a:t>λοιμώξεις είναι παροδικές, ασυμπτωματικές και υποστρέφουν άμεσα</a:t>
            </a:r>
            <a:r>
              <a:rPr lang="en-US" altLang="el-GR" sz="2400" baseline="30000" smtClean="0"/>
              <a:t>3,4,5,6</a:t>
            </a:r>
            <a:endParaRPr lang="en-GB" altLang="el-GR" sz="2400" baseline="30000" smtClean="0"/>
          </a:p>
        </p:txBody>
      </p:sp>
      <p:sp>
        <p:nvSpPr>
          <p:cNvPr id="39940" name="Text Box 4"/>
          <p:cNvSpPr txBox="1">
            <a:spLocks noChangeArrowheads="1"/>
          </p:cNvSpPr>
          <p:nvPr/>
        </p:nvSpPr>
        <p:spPr bwMode="auto">
          <a:xfrm>
            <a:off x="69850" y="5867400"/>
            <a:ext cx="90662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None/>
            </a:pPr>
            <a:r>
              <a:rPr lang="en-GB" altLang="el-GR" sz="1000">
                <a:latin typeface="Arial" panose="020B0604020202020204" pitchFamily="34" charset="0"/>
              </a:rPr>
              <a:t>1. McIntosh N. JHPIEGO strategy paper. 2000; 2. Bosch FX </a:t>
            </a:r>
            <a:r>
              <a:rPr lang="en-GB" altLang="el-GR" sz="1000" i="1">
                <a:latin typeface="Arial" panose="020B0604020202020204" pitchFamily="34" charset="0"/>
              </a:rPr>
              <a:t>et al. J Clin Pathol </a:t>
            </a:r>
            <a:r>
              <a:rPr lang="en-GB" altLang="el-GR" sz="1000">
                <a:latin typeface="Arial" panose="020B0604020202020204" pitchFamily="34" charset="0"/>
              </a:rPr>
              <a:t> 2002; 55: 244</a:t>
            </a:r>
            <a:r>
              <a:rPr lang="en-GB" altLang="el-GR" sz="1000">
                <a:latin typeface="Arial" panose="020B0604020202020204" pitchFamily="34" charset="0"/>
                <a:sym typeface="Symbol" panose="05050102010706020507" pitchFamily="18" charset="2"/>
              </a:rPr>
              <a:t>65; </a:t>
            </a:r>
            <a:r>
              <a:rPr lang="en-US" altLang="el-GR" sz="1000">
                <a:latin typeface="Arial" panose="020B0604020202020204" pitchFamily="34" charset="0"/>
                <a:sym typeface="Symbol" panose="05050102010706020507" pitchFamily="18" charset="2"/>
              </a:rPr>
              <a:t>3. Ho GY </a:t>
            </a:r>
            <a:r>
              <a:rPr lang="en-US" altLang="el-GR" sz="1000" i="1">
                <a:latin typeface="Arial" panose="020B0604020202020204" pitchFamily="34" charset="0"/>
                <a:sym typeface="Symbol" panose="05050102010706020507" pitchFamily="18" charset="2"/>
              </a:rPr>
              <a:t>et al. N Engl J Med </a:t>
            </a:r>
            <a:r>
              <a:rPr lang="en-US" altLang="el-GR" sz="1000">
                <a:latin typeface="Arial" panose="020B0604020202020204" pitchFamily="34" charset="0"/>
                <a:sym typeface="Symbol" panose="05050102010706020507" pitchFamily="18" charset="2"/>
              </a:rPr>
              <a:t>1998; 338: 423–8; </a:t>
            </a:r>
          </a:p>
          <a:p>
            <a:pPr eaLnBrk="1" hangingPunct="1">
              <a:spcBef>
                <a:spcPct val="30000"/>
              </a:spcBef>
              <a:buFontTx/>
              <a:buNone/>
            </a:pPr>
            <a:r>
              <a:rPr lang="en-GB" altLang="el-GR" sz="1000">
                <a:latin typeface="Arial" panose="020B0604020202020204" pitchFamily="34" charset="0"/>
                <a:sym typeface="Symbol" panose="05050102010706020507" pitchFamily="18" charset="2"/>
              </a:rPr>
              <a:t>313;</a:t>
            </a:r>
            <a:r>
              <a:rPr lang="en-US" altLang="el-GR" sz="1000">
                <a:latin typeface="Arial" panose="020B0604020202020204" pitchFamily="34" charset="0"/>
                <a:sym typeface="Symbol" panose="05050102010706020507" pitchFamily="18" charset="2"/>
              </a:rPr>
              <a:t> 4. Moscicki AB </a:t>
            </a:r>
            <a:r>
              <a:rPr lang="en-US" altLang="el-GR" sz="1000" i="1">
                <a:latin typeface="Arial" panose="020B0604020202020204" pitchFamily="34" charset="0"/>
                <a:sym typeface="Symbol" panose="05050102010706020507" pitchFamily="18" charset="2"/>
              </a:rPr>
              <a:t>et al. J Pediatr </a:t>
            </a:r>
            <a:r>
              <a:rPr lang="en-US" altLang="el-GR" sz="1000">
                <a:latin typeface="Arial" panose="020B0604020202020204" pitchFamily="34" charset="0"/>
                <a:sym typeface="Symbol" panose="05050102010706020507" pitchFamily="18" charset="2"/>
              </a:rPr>
              <a:t>1998: 132:277–84; 5. Giuliano AR </a:t>
            </a:r>
            <a:r>
              <a:rPr lang="en-US" altLang="el-GR" sz="1000" i="1">
                <a:latin typeface="Arial" panose="020B0604020202020204" pitchFamily="34" charset="0"/>
                <a:sym typeface="Symbol" panose="05050102010706020507" pitchFamily="18" charset="2"/>
              </a:rPr>
              <a:t>et al. J Infect Dis </a:t>
            </a:r>
            <a:r>
              <a:rPr lang="en-US" altLang="el-GR" sz="1000">
                <a:latin typeface="Arial" panose="020B0604020202020204" pitchFamily="34" charset="0"/>
                <a:sym typeface="Symbol" panose="05050102010706020507" pitchFamily="18" charset="2"/>
              </a:rPr>
              <a:t>2002; 186: 462–9; 6. Franco EL </a:t>
            </a:r>
            <a:r>
              <a:rPr lang="en-US" altLang="el-GR" sz="1000" i="1">
                <a:latin typeface="Arial" panose="020B0604020202020204" pitchFamily="34" charset="0"/>
                <a:sym typeface="Symbol" panose="05050102010706020507" pitchFamily="18" charset="2"/>
              </a:rPr>
              <a:t>et al. J Infect Dis </a:t>
            </a:r>
            <a:r>
              <a:rPr lang="en-US" altLang="el-GR" sz="1000">
                <a:latin typeface="Arial" panose="020B0604020202020204" pitchFamily="34" charset="0"/>
                <a:sym typeface="Symbol" panose="05050102010706020507" pitchFamily="18" charset="2"/>
              </a:rPr>
              <a:t>1999; 180: 1415–23.</a:t>
            </a:r>
            <a:endParaRPr lang="en-GB" altLang="el-GR" sz="10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457200" y="274638"/>
            <a:ext cx="8229600" cy="987425"/>
          </a:xfrm>
        </p:spPr>
        <p:txBody>
          <a:bodyPr/>
          <a:lstStyle/>
          <a:p>
            <a:r>
              <a:rPr lang="el-GR" altLang="el-GR" sz="4000" smtClean="0"/>
              <a:t>Μπορεί να προληφθεί ο καρκίνος του τραχήλου της μήτρας;</a:t>
            </a:r>
          </a:p>
        </p:txBody>
      </p:sp>
      <p:graphicFrame>
        <p:nvGraphicFramePr>
          <p:cNvPr id="104453" name="Object 5"/>
          <p:cNvGraphicFramePr>
            <a:graphicFrameLocks noGrp="1" noChangeAspect="1"/>
          </p:cNvGraphicFramePr>
          <p:nvPr>
            <p:ph idx="1"/>
          </p:nvPr>
        </p:nvGraphicFramePr>
        <p:xfrm>
          <a:off x="5181600" y="1752600"/>
          <a:ext cx="3248025" cy="4343400"/>
        </p:xfrm>
        <a:graphic>
          <a:graphicData uri="http://schemas.openxmlformats.org/presentationml/2006/ole">
            <mc:AlternateContent xmlns:mc="http://schemas.openxmlformats.org/markup-compatibility/2006">
              <mc:Choice xmlns:v="urn:schemas-microsoft-com:vml" Requires="v">
                <p:oleObj spid="_x0000_s41998" name="Photo Editor Photo" r:id="rId3" imgW="3247619" imgH="4466667" progId="MSPhotoEd.3">
                  <p:embed/>
                </p:oleObj>
              </mc:Choice>
              <mc:Fallback>
                <p:oleObj name="Photo Editor Photo" r:id="rId3" imgW="3247619" imgH="4466667" progId="MSPhotoEd.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248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4452"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63" y="1752600"/>
            <a:ext cx="3470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par>
                                <p:cTn id="8" presetID="9" presetClass="entr" presetSubtype="0" fill="hold"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dissolve">
                                      <p:cBhvr>
                                        <p:cTn id="10"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987425"/>
          </a:xfrm>
        </p:spPr>
        <p:txBody>
          <a:bodyPr rtlCol="0">
            <a:normAutofit fontScale="90000"/>
          </a:bodyPr>
          <a:lstStyle/>
          <a:p>
            <a:pPr fontAlgn="auto">
              <a:spcAft>
                <a:spcPts val="0"/>
              </a:spcAft>
              <a:defRPr/>
            </a:pPr>
            <a:r>
              <a:rPr lang="el-GR" smtClean="0"/>
              <a:t>Σήμερα υπάρχει η δυνατότητα πρωτογενούς πρόληψης</a:t>
            </a:r>
          </a:p>
        </p:txBody>
      </p:sp>
      <p:sp>
        <p:nvSpPr>
          <p:cNvPr id="43011" name="Rectangle 3"/>
          <p:cNvSpPr>
            <a:spLocks noGrp="1" noChangeArrowheads="1"/>
          </p:cNvSpPr>
          <p:nvPr>
            <p:ph idx="1"/>
          </p:nvPr>
        </p:nvSpPr>
        <p:spPr/>
        <p:txBody>
          <a:bodyPr/>
          <a:lstStyle/>
          <a:p>
            <a:r>
              <a:rPr lang="el-GR" altLang="el-GR" sz="2800" smtClean="0"/>
              <a:t>Τα εμβόλια προφυλάσσουν από τον ιό </a:t>
            </a:r>
            <a:r>
              <a:rPr lang="en-GB" altLang="el-GR" sz="2800" smtClean="0"/>
              <a:t>HPV </a:t>
            </a:r>
            <a:r>
              <a:rPr lang="el-GR" altLang="el-GR" sz="2800" smtClean="0"/>
              <a:t>που θεωρείται απαραίτητη αιτία για τον καρκίνο του τραχήλου της μήτρας</a:t>
            </a:r>
          </a:p>
          <a:p>
            <a:r>
              <a:rPr lang="el-GR" altLang="el-GR" sz="2800" smtClean="0"/>
              <a:t>Τα εμβόλια </a:t>
            </a:r>
            <a:r>
              <a:rPr lang="el-GR" altLang="el-GR" sz="2800" b="1" smtClean="0"/>
              <a:t>δεν περιέχουν τον ιό</a:t>
            </a:r>
            <a:r>
              <a:rPr lang="el-GR" altLang="el-GR" sz="2800" smtClean="0"/>
              <a:t>, άρα δεν μπορούν να προκαλέσουν καρκίνο</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609600" y="990600"/>
            <a:ext cx="8229600" cy="3810000"/>
          </a:xfrm>
        </p:spPr>
        <p:txBody>
          <a:bodyPr rtlCol="0">
            <a:normAutofit/>
          </a:bodyPr>
          <a:lstStyle/>
          <a:p>
            <a:pPr marL="0" indent="0" fontAlgn="auto">
              <a:spcAft>
                <a:spcPts val="0"/>
              </a:spcAft>
              <a:buFont typeface="Arial" panose="020B0604020202020204" pitchFamily="34" charset="0"/>
              <a:buNone/>
              <a:defRPr/>
            </a:pPr>
            <a:r>
              <a:rPr lang="el-GR" dirty="0" smtClean="0"/>
              <a:t>Σύμφωνα με το Εθνικό Πρόγραμμα</a:t>
            </a:r>
            <a:r>
              <a:rPr lang="en-US" dirty="0" smtClean="0"/>
              <a:t>  </a:t>
            </a:r>
            <a:r>
              <a:rPr lang="el-GR" dirty="0" smtClean="0"/>
              <a:t> </a:t>
            </a:r>
            <a:r>
              <a:rPr lang="en-US" dirty="0" smtClean="0"/>
              <a:t>                     </a:t>
            </a:r>
            <a:r>
              <a:rPr lang="el-GR" dirty="0" smtClean="0"/>
              <a:t>Εμβολιασμών:</a:t>
            </a:r>
          </a:p>
          <a:p>
            <a:pPr lvl="1" fontAlgn="auto">
              <a:spcAft>
                <a:spcPts val="0"/>
              </a:spcAft>
              <a:defRPr/>
            </a:pPr>
            <a:r>
              <a:rPr lang="el-GR" dirty="0" smtClean="0"/>
              <a:t>Υποχρεωτικός εμβολιασμός σε κορίτσια 12-15 ετών</a:t>
            </a:r>
          </a:p>
          <a:p>
            <a:pPr lvl="1" fontAlgn="auto">
              <a:spcAft>
                <a:spcPts val="0"/>
              </a:spcAft>
              <a:defRPr/>
            </a:pPr>
            <a:r>
              <a:rPr lang="el-GR" dirty="0" smtClean="0"/>
              <a:t>Υποχρεωτικός εμβολιασμός σε γυναίκες 16-26 ετών, εφόσον δεν έχουν εμβολιασθεί σε μικρότερη ηλικία</a:t>
            </a:r>
          </a:p>
          <a:p>
            <a:pPr fontAlgn="auto">
              <a:spcAft>
                <a:spcPts val="0"/>
              </a:spcAft>
              <a:defRPr/>
            </a:pPr>
            <a:endParaRPr lang="el-GR" dirty="0"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987425"/>
          </a:xfrm>
        </p:spPr>
        <p:txBody>
          <a:bodyPr/>
          <a:lstStyle/>
          <a:p>
            <a:r>
              <a:rPr lang="el-GR" altLang="el-GR" sz="4000" smtClean="0">
                <a:ea typeface="Arial Unicode MS" panose="020B0604020202020204" pitchFamily="34" charset="-128"/>
                <a:cs typeface="Arial Unicode MS" panose="020B0604020202020204" pitchFamily="34" charset="-128"/>
              </a:rPr>
              <a:t>    Ποια εμβόλια προσδοκούμε</a:t>
            </a:r>
          </a:p>
        </p:txBody>
      </p:sp>
      <p:pic>
        <p:nvPicPr>
          <p:cNvPr id="45059" name="Picture 8" descr="paraskeyi embolio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638800" y="1828800"/>
            <a:ext cx="2038350" cy="3886200"/>
          </a:xfrm>
          <a:noFill/>
        </p:spPr>
      </p:pic>
      <p:pic>
        <p:nvPicPr>
          <p:cNvPr id="45060" name="Picture 7" descr="%CE%BD%CE%B5%CF%81%CE%AC%CE%B9%CE%B4%CE%B1-%CE%B1%CF%81%CE%BA%CE%B5%CF%84%CE%AC-thumb13261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29146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87425"/>
          </a:xfrm>
        </p:spPr>
        <p:txBody>
          <a:bodyPr/>
          <a:lstStyle/>
          <a:p>
            <a:pPr>
              <a:defRPr/>
            </a:pPr>
            <a:r>
              <a:rPr lang="el-GR" altLang="el-GR" sz="3200" dirty="0" smtClean="0">
                <a:latin typeface="+mn-lt"/>
                <a:ea typeface="Arial Unicode MS" panose="020B0604020202020204" pitchFamily="34" charset="-128"/>
                <a:cs typeface="Arial Unicode MS" panose="020B0604020202020204" pitchFamily="34" charset="-128"/>
              </a:rPr>
              <a:t> Από τον 18</a:t>
            </a:r>
            <a:r>
              <a:rPr lang="el-GR" altLang="el-GR" sz="3200" baseline="30000" dirty="0" smtClean="0">
                <a:latin typeface="+mn-lt"/>
                <a:ea typeface="Arial Unicode MS" panose="020B0604020202020204" pitchFamily="34" charset="-128"/>
                <a:cs typeface="Arial Unicode MS" panose="020B0604020202020204" pitchFamily="34" charset="-128"/>
              </a:rPr>
              <a:t>ο</a:t>
            </a:r>
            <a:r>
              <a:rPr lang="el-GR" altLang="el-GR" sz="3200" dirty="0" smtClean="0">
                <a:latin typeface="+mn-lt"/>
                <a:ea typeface="Arial Unicode MS" panose="020B0604020202020204" pitchFamily="34" charset="-128"/>
                <a:cs typeface="Arial Unicode MS" panose="020B0604020202020204" pitchFamily="34" charset="-128"/>
              </a:rPr>
              <a:t> μέχρι το τέλος του 20</a:t>
            </a:r>
            <a:r>
              <a:rPr lang="el-GR" altLang="el-GR" sz="3200" baseline="30000" dirty="0" smtClean="0">
                <a:latin typeface="+mn-lt"/>
                <a:ea typeface="Arial Unicode MS" panose="020B0604020202020204" pitchFamily="34" charset="-128"/>
                <a:cs typeface="Arial Unicode MS" panose="020B0604020202020204" pitchFamily="34" charset="-128"/>
              </a:rPr>
              <a:t>ου</a:t>
            </a:r>
            <a:r>
              <a:rPr lang="el-GR" altLang="el-GR" sz="3200" dirty="0" smtClean="0">
                <a:latin typeface="+mn-lt"/>
                <a:ea typeface="Arial Unicode MS" panose="020B0604020202020204" pitchFamily="34" charset="-128"/>
                <a:cs typeface="Arial Unicode MS" panose="020B0604020202020204" pitchFamily="34" charset="-128"/>
              </a:rPr>
              <a:t> αιώνα</a:t>
            </a:r>
            <a:endParaRPr lang="en-US" altLang="el-GR" sz="3200" dirty="0" smtClean="0">
              <a:latin typeface="+mn-lt"/>
              <a:ea typeface="Arial Unicode MS" panose="020B0604020202020204" pitchFamily="34" charset="-128"/>
              <a:cs typeface="Arial Unicode MS" panose="020B0604020202020204" pitchFamily="34" charset="-128"/>
            </a:endParaRPr>
          </a:p>
        </p:txBody>
      </p:sp>
      <p:sp>
        <p:nvSpPr>
          <p:cNvPr id="10243" name="Rectangle 41"/>
          <p:cNvSpPr>
            <a:spLocks noGrp="1" noChangeArrowheads="1"/>
          </p:cNvSpPr>
          <p:nvPr>
            <p:ph idx="1"/>
          </p:nvPr>
        </p:nvSpPr>
        <p:spPr>
          <a:xfrm>
            <a:off x="1381125" y="1555750"/>
            <a:ext cx="6542088" cy="533400"/>
          </a:xfrm>
        </p:spPr>
        <p:txBody>
          <a:bodyPr/>
          <a:lstStyle/>
          <a:p>
            <a:pPr marL="268288" indent="-268288" algn="ctr">
              <a:buFont typeface="Wingdings" panose="05000000000000000000" pitchFamily="2" charset="2"/>
              <a:buNone/>
            </a:pPr>
            <a:r>
              <a:rPr lang="el-GR" altLang="el-GR" sz="2200" smtClean="0"/>
              <a:t>Ημερομηνίες εισαγωγής των κοινών εμβολίων</a:t>
            </a:r>
            <a:endParaRPr lang="en-US" altLang="el-GR" sz="2200" smtClean="0"/>
          </a:p>
          <a:p>
            <a:pPr marL="268288" indent="-268288">
              <a:buFont typeface="Wingdings" panose="05000000000000000000" pitchFamily="2" charset="2"/>
              <a:buNone/>
            </a:pPr>
            <a:endParaRPr lang="en-US" altLang="el-GR" sz="2200" smtClean="0"/>
          </a:p>
        </p:txBody>
      </p:sp>
      <p:sp>
        <p:nvSpPr>
          <p:cNvPr id="4100" name="Rectangle 3"/>
          <p:cNvSpPr>
            <a:spLocks noChangeArrowheads="1"/>
          </p:cNvSpPr>
          <p:nvPr/>
        </p:nvSpPr>
        <p:spPr bwMode="auto">
          <a:xfrm>
            <a:off x="327025" y="2713038"/>
            <a:ext cx="17557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25000"/>
              </a:spcBef>
              <a:buFontTx/>
              <a:buNone/>
              <a:defRPr/>
            </a:pPr>
            <a:r>
              <a:rPr lang="en-US" altLang="el-GR" sz="1600" dirty="0" smtClean="0">
                <a:latin typeface="+mn-lt"/>
              </a:rPr>
              <a:t>18</a:t>
            </a:r>
            <a:r>
              <a:rPr lang="el-GR" altLang="el-GR" sz="1600" baseline="30000" dirty="0" err="1" smtClean="0">
                <a:latin typeface="+mn-lt"/>
              </a:rPr>
              <a:t>ος</a:t>
            </a:r>
            <a:r>
              <a:rPr lang="en-US" altLang="el-GR" sz="1600" dirty="0" smtClean="0">
                <a:latin typeface="+mn-lt"/>
              </a:rPr>
              <a:t> </a:t>
            </a:r>
            <a:r>
              <a:rPr lang="el-GR" altLang="el-GR" sz="1600" dirty="0" smtClean="0">
                <a:latin typeface="+mn-lt"/>
              </a:rPr>
              <a:t>αι.</a:t>
            </a:r>
            <a:r>
              <a:rPr lang="en-US" altLang="el-GR" sz="1600" dirty="0" smtClean="0">
                <a:latin typeface="+mn-lt"/>
              </a:rPr>
              <a:t> – 19</a:t>
            </a:r>
            <a:r>
              <a:rPr lang="el-GR" altLang="el-GR" sz="1600" baseline="30000" dirty="0" err="1" smtClean="0">
                <a:latin typeface="+mn-lt"/>
              </a:rPr>
              <a:t>ος</a:t>
            </a:r>
            <a:r>
              <a:rPr lang="en-US" altLang="el-GR" sz="1600" dirty="0" smtClean="0">
                <a:latin typeface="+mn-lt"/>
              </a:rPr>
              <a:t> </a:t>
            </a:r>
            <a:r>
              <a:rPr lang="el-GR" altLang="el-GR" sz="1600" dirty="0" smtClean="0">
                <a:latin typeface="+mn-lt"/>
              </a:rPr>
              <a:t>αι.</a:t>
            </a:r>
            <a:endParaRPr lang="en-US" altLang="el-GR" sz="1600" dirty="0" smtClean="0">
              <a:latin typeface="+mn-lt"/>
            </a:endParaRPr>
          </a:p>
        </p:txBody>
      </p:sp>
      <p:sp>
        <p:nvSpPr>
          <p:cNvPr id="4101" name="Rectangle 4"/>
          <p:cNvSpPr>
            <a:spLocks noChangeArrowheads="1"/>
          </p:cNvSpPr>
          <p:nvPr/>
        </p:nvSpPr>
        <p:spPr bwMode="auto">
          <a:xfrm>
            <a:off x="2084388" y="2670175"/>
            <a:ext cx="1933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25000"/>
              </a:spcBef>
              <a:buFontTx/>
              <a:buNone/>
              <a:defRPr/>
            </a:pPr>
            <a:r>
              <a:rPr lang="el-GR" altLang="el-GR" sz="1600" dirty="0" smtClean="0">
                <a:latin typeface="+mn-lt"/>
              </a:rPr>
              <a:t>Μετά τον 1</a:t>
            </a:r>
            <a:r>
              <a:rPr lang="el-GR" altLang="el-GR" sz="1600" baseline="30000" dirty="0" smtClean="0">
                <a:latin typeface="+mn-lt"/>
              </a:rPr>
              <a:t>ο</a:t>
            </a:r>
            <a:r>
              <a:rPr lang="el-GR" altLang="el-GR" sz="1600" dirty="0" smtClean="0">
                <a:latin typeface="+mn-lt"/>
              </a:rPr>
              <a:t> Παγκόσμιο Πόλεμο</a:t>
            </a:r>
            <a:endParaRPr lang="en-US" altLang="el-GR" sz="1600" dirty="0" smtClean="0">
              <a:latin typeface="+mn-lt"/>
            </a:endParaRPr>
          </a:p>
        </p:txBody>
      </p:sp>
      <p:sp>
        <p:nvSpPr>
          <p:cNvPr id="4102" name="Rectangle 5"/>
          <p:cNvSpPr>
            <a:spLocks noChangeArrowheads="1"/>
          </p:cNvSpPr>
          <p:nvPr/>
        </p:nvSpPr>
        <p:spPr bwMode="auto">
          <a:xfrm>
            <a:off x="4383088" y="2667000"/>
            <a:ext cx="1885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25000"/>
              </a:spcBef>
              <a:buFontTx/>
              <a:buNone/>
              <a:defRPr/>
            </a:pPr>
            <a:r>
              <a:rPr lang="el-GR" altLang="el-GR" sz="1600" dirty="0" smtClean="0">
                <a:latin typeface="+mn-lt"/>
              </a:rPr>
              <a:t>Μετά τον 2</a:t>
            </a:r>
            <a:r>
              <a:rPr lang="el-GR" altLang="el-GR" sz="1600" baseline="30000" dirty="0" smtClean="0">
                <a:latin typeface="+mn-lt"/>
              </a:rPr>
              <a:t>ο</a:t>
            </a:r>
            <a:r>
              <a:rPr lang="el-GR" altLang="el-GR" sz="1600" dirty="0" smtClean="0">
                <a:latin typeface="+mn-lt"/>
              </a:rPr>
              <a:t> Παγκόσμιο Πόλεμο</a:t>
            </a:r>
            <a:endParaRPr lang="en-US" altLang="el-GR" sz="1600" dirty="0" smtClean="0">
              <a:latin typeface="+mn-lt"/>
            </a:endParaRPr>
          </a:p>
        </p:txBody>
      </p:sp>
      <p:sp>
        <p:nvSpPr>
          <p:cNvPr id="4103" name="Line 7"/>
          <p:cNvSpPr>
            <a:spLocks noChangeShapeType="1"/>
          </p:cNvSpPr>
          <p:nvPr/>
        </p:nvSpPr>
        <p:spPr bwMode="auto">
          <a:xfrm>
            <a:off x="3476625"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4" name="Line 8"/>
          <p:cNvSpPr>
            <a:spLocks noChangeShapeType="1"/>
          </p:cNvSpPr>
          <p:nvPr/>
        </p:nvSpPr>
        <p:spPr bwMode="auto">
          <a:xfrm>
            <a:off x="2305050"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5" name="Line 9"/>
          <p:cNvSpPr>
            <a:spLocks noChangeShapeType="1"/>
          </p:cNvSpPr>
          <p:nvPr/>
        </p:nvSpPr>
        <p:spPr bwMode="auto">
          <a:xfrm>
            <a:off x="5205413"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6" name="Line 10"/>
          <p:cNvSpPr>
            <a:spLocks noChangeShapeType="1"/>
          </p:cNvSpPr>
          <p:nvPr/>
        </p:nvSpPr>
        <p:spPr bwMode="auto">
          <a:xfrm>
            <a:off x="4505325"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7" name="Line 11"/>
          <p:cNvSpPr>
            <a:spLocks noChangeShapeType="1"/>
          </p:cNvSpPr>
          <p:nvPr/>
        </p:nvSpPr>
        <p:spPr bwMode="auto">
          <a:xfrm>
            <a:off x="8275638"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8" name="Line 12"/>
          <p:cNvSpPr>
            <a:spLocks noChangeShapeType="1"/>
          </p:cNvSpPr>
          <p:nvPr/>
        </p:nvSpPr>
        <p:spPr bwMode="auto">
          <a:xfrm>
            <a:off x="7702550"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09" name="Line 13"/>
          <p:cNvSpPr>
            <a:spLocks noChangeShapeType="1"/>
          </p:cNvSpPr>
          <p:nvPr/>
        </p:nvSpPr>
        <p:spPr bwMode="auto">
          <a:xfrm>
            <a:off x="1028700"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0" name="Line 14"/>
          <p:cNvSpPr>
            <a:spLocks noChangeShapeType="1"/>
          </p:cNvSpPr>
          <p:nvPr/>
        </p:nvSpPr>
        <p:spPr bwMode="auto">
          <a:xfrm>
            <a:off x="6399213" y="3971925"/>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1" name="Line 15"/>
          <p:cNvSpPr>
            <a:spLocks noChangeShapeType="1"/>
          </p:cNvSpPr>
          <p:nvPr/>
        </p:nvSpPr>
        <p:spPr bwMode="auto">
          <a:xfrm>
            <a:off x="2657475"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2" name="Line 16"/>
          <p:cNvSpPr>
            <a:spLocks noChangeShapeType="1"/>
          </p:cNvSpPr>
          <p:nvPr/>
        </p:nvSpPr>
        <p:spPr bwMode="auto">
          <a:xfrm>
            <a:off x="1568450"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3" name="Line 17"/>
          <p:cNvSpPr>
            <a:spLocks noChangeShapeType="1"/>
          </p:cNvSpPr>
          <p:nvPr/>
        </p:nvSpPr>
        <p:spPr bwMode="auto">
          <a:xfrm>
            <a:off x="4968875"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4" name="Line 18"/>
          <p:cNvSpPr>
            <a:spLocks noChangeShapeType="1"/>
          </p:cNvSpPr>
          <p:nvPr/>
        </p:nvSpPr>
        <p:spPr bwMode="auto">
          <a:xfrm>
            <a:off x="3722688"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5" name="Line 19"/>
          <p:cNvSpPr>
            <a:spLocks noChangeShapeType="1"/>
          </p:cNvSpPr>
          <p:nvPr/>
        </p:nvSpPr>
        <p:spPr bwMode="auto">
          <a:xfrm>
            <a:off x="7043738"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6" name="Line 20"/>
          <p:cNvSpPr>
            <a:spLocks noChangeShapeType="1"/>
          </p:cNvSpPr>
          <p:nvPr/>
        </p:nvSpPr>
        <p:spPr bwMode="auto">
          <a:xfrm>
            <a:off x="735013"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7" name="Line 21"/>
          <p:cNvSpPr>
            <a:spLocks noChangeShapeType="1"/>
          </p:cNvSpPr>
          <p:nvPr/>
        </p:nvSpPr>
        <p:spPr bwMode="auto">
          <a:xfrm>
            <a:off x="5908675" y="3741738"/>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18" name="Rectangle 22"/>
          <p:cNvSpPr>
            <a:spLocks noChangeArrowheads="1"/>
          </p:cNvSpPr>
          <p:nvPr/>
        </p:nvSpPr>
        <p:spPr bwMode="auto">
          <a:xfrm>
            <a:off x="1841500" y="4360863"/>
            <a:ext cx="9144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dirty="0" smtClean="0">
                <a:latin typeface="+mn-lt"/>
              </a:rPr>
              <a:t>1923</a:t>
            </a:r>
          </a:p>
          <a:p>
            <a:pPr algn="ctr" eaLnBrk="1" hangingPunct="1">
              <a:lnSpc>
                <a:spcPct val="85000"/>
              </a:lnSpc>
              <a:spcBef>
                <a:spcPct val="25000"/>
              </a:spcBef>
              <a:buFontTx/>
              <a:buNone/>
              <a:defRPr/>
            </a:pPr>
            <a:r>
              <a:rPr lang="el-GR" altLang="el-GR" sz="1400" dirty="0" smtClean="0">
                <a:latin typeface="+mn-lt"/>
              </a:rPr>
              <a:t>Διφθερίτιδα</a:t>
            </a:r>
            <a:endParaRPr lang="en-US" altLang="el-GR" sz="1400" dirty="0" smtClean="0">
              <a:latin typeface="+mn-lt"/>
            </a:endParaRPr>
          </a:p>
        </p:txBody>
      </p:sp>
      <p:sp>
        <p:nvSpPr>
          <p:cNvPr id="4119" name="Rectangle 23"/>
          <p:cNvSpPr>
            <a:spLocks noChangeArrowheads="1"/>
          </p:cNvSpPr>
          <p:nvPr/>
        </p:nvSpPr>
        <p:spPr bwMode="auto">
          <a:xfrm>
            <a:off x="285750" y="3305175"/>
            <a:ext cx="8826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smtClean="0">
                <a:latin typeface="+mn-lt"/>
              </a:rPr>
              <a:t>Ευλογιά</a:t>
            </a:r>
            <a:endParaRPr lang="en-US" altLang="el-GR" sz="1400" smtClean="0">
              <a:latin typeface="+mn-lt"/>
            </a:endParaRPr>
          </a:p>
          <a:p>
            <a:pPr algn="ctr" eaLnBrk="1" hangingPunct="1">
              <a:lnSpc>
                <a:spcPct val="85000"/>
              </a:lnSpc>
              <a:spcBef>
                <a:spcPct val="25000"/>
              </a:spcBef>
              <a:buFontTx/>
              <a:buNone/>
              <a:defRPr/>
            </a:pPr>
            <a:r>
              <a:rPr lang="en-US" altLang="el-GR" sz="1400" smtClean="0">
                <a:latin typeface="+mn-lt"/>
              </a:rPr>
              <a:t>1796</a:t>
            </a:r>
          </a:p>
        </p:txBody>
      </p:sp>
      <p:sp>
        <p:nvSpPr>
          <p:cNvPr id="4120" name="Rectangle 24"/>
          <p:cNvSpPr>
            <a:spLocks noChangeArrowheads="1"/>
          </p:cNvSpPr>
          <p:nvPr/>
        </p:nvSpPr>
        <p:spPr bwMode="auto">
          <a:xfrm>
            <a:off x="576263" y="4360863"/>
            <a:ext cx="8921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dirty="0" smtClean="0">
                <a:latin typeface="+mn-lt"/>
              </a:rPr>
              <a:t>1885</a:t>
            </a:r>
            <a:endParaRPr lang="el-GR" altLang="el-GR" sz="1400" dirty="0" smtClean="0">
              <a:latin typeface="+mn-lt"/>
            </a:endParaRPr>
          </a:p>
          <a:p>
            <a:pPr algn="ctr" eaLnBrk="1" hangingPunct="1">
              <a:lnSpc>
                <a:spcPct val="85000"/>
              </a:lnSpc>
              <a:spcBef>
                <a:spcPct val="25000"/>
              </a:spcBef>
              <a:buFontTx/>
              <a:buNone/>
              <a:defRPr/>
            </a:pPr>
            <a:r>
              <a:rPr lang="el-GR" altLang="el-GR" sz="1400" dirty="0" smtClean="0">
                <a:latin typeface="+mn-lt"/>
              </a:rPr>
              <a:t>Λύσσα</a:t>
            </a:r>
            <a:endParaRPr lang="en-US" altLang="el-GR" sz="1400" dirty="0" smtClean="0">
              <a:latin typeface="+mn-lt"/>
            </a:endParaRPr>
          </a:p>
        </p:txBody>
      </p:sp>
      <p:sp>
        <p:nvSpPr>
          <p:cNvPr id="4121" name="Rectangle 25"/>
          <p:cNvSpPr>
            <a:spLocks noChangeArrowheads="1"/>
          </p:cNvSpPr>
          <p:nvPr/>
        </p:nvSpPr>
        <p:spPr bwMode="auto">
          <a:xfrm>
            <a:off x="1138238" y="3305175"/>
            <a:ext cx="847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smtClean="0">
                <a:latin typeface="+mn-lt"/>
              </a:rPr>
              <a:t>Πανώλη</a:t>
            </a:r>
            <a:endParaRPr lang="en-US" altLang="el-GR" sz="1400" smtClean="0">
              <a:latin typeface="+mn-lt"/>
            </a:endParaRPr>
          </a:p>
          <a:p>
            <a:pPr algn="ctr" eaLnBrk="1" hangingPunct="1">
              <a:lnSpc>
                <a:spcPct val="85000"/>
              </a:lnSpc>
              <a:spcBef>
                <a:spcPct val="25000"/>
              </a:spcBef>
              <a:buFontTx/>
              <a:buNone/>
              <a:defRPr/>
            </a:pPr>
            <a:r>
              <a:rPr lang="en-US" altLang="el-GR" sz="1400" smtClean="0">
                <a:latin typeface="+mn-lt"/>
              </a:rPr>
              <a:t>1896</a:t>
            </a:r>
          </a:p>
        </p:txBody>
      </p:sp>
      <p:sp>
        <p:nvSpPr>
          <p:cNvPr id="4122" name="Rectangle 26"/>
          <p:cNvSpPr>
            <a:spLocks noChangeArrowheads="1"/>
          </p:cNvSpPr>
          <p:nvPr/>
        </p:nvSpPr>
        <p:spPr bwMode="auto">
          <a:xfrm>
            <a:off x="2212975" y="3359150"/>
            <a:ext cx="87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dirty="0" err="1" smtClean="0">
                <a:latin typeface="+mn-lt"/>
              </a:rPr>
              <a:t>Κοκκύτης</a:t>
            </a:r>
            <a:r>
              <a:rPr lang="el-GR" altLang="el-GR" sz="1400" dirty="0" smtClean="0">
                <a:latin typeface="+mn-lt"/>
              </a:rPr>
              <a:t> </a:t>
            </a:r>
            <a:r>
              <a:rPr lang="en-US" altLang="el-GR" sz="1400" dirty="0" smtClean="0">
                <a:latin typeface="+mn-lt"/>
              </a:rPr>
              <a:t>1926</a:t>
            </a:r>
          </a:p>
        </p:txBody>
      </p:sp>
      <p:sp>
        <p:nvSpPr>
          <p:cNvPr id="4123" name="Rectangle 27"/>
          <p:cNvSpPr>
            <a:spLocks noChangeArrowheads="1"/>
          </p:cNvSpPr>
          <p:nvPr/>
        </p:nvSpPr>
        <p:spPr bwMode="auto">
          <a:xfrm>
            <a:off x="2901950" y="4360863"/>
            <a:ext cx="11366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dirty="0" smtClean="0">
                <a:latin typeface="+mn-lt"/>
              </a:rPr>
              <a:t>1927</a:t>
            </a:r>
          </a:p>
          <a:p>
            <a:pPr algn="ctr" eaLnBrk="1" hangingPunct="1">
              <a:lnSpc>
                <a:spcPct val="85000"/>
              </a:lnSpc>
              <a:spcBef>
                <a:spcPct val="25000"/>
              </a:spcBef>
              <a:buFontTx/>
              <a:buNone/>
              <a:defRPr/>
            </a:pPr>
            <a:r>
              <a:rPr lang="el-GR" altLang="el-GR" sz="1400" dirty="0" smtClean="0">
                <a:latin typeface="+mn-lt"/>
              </a:rPr>
              <a:t>Φυματίωση</a:t>
            </a:r>
            <a:endParaRPr lang="en-US" altLang="el-GR" sz="1400" dirty="0" smtClean="0">
              <a:latin typeface="+mn-lt"/>
            </a:endParaRPr>
          </a:p>
          <a:p>
            <a:pPr algn="ctr" eaLnBrk="1" hangingPunct="1">
              <a:lnSpc>
                <a:spcPct val="85000"/>
              </a:lnSpc>
              <a:spcBef>
                <a:spcPct val="25000"/>
              </a:spcBef>
              <a:buFontTx/>
              <a:buNone/>
              <a:defRPr/>
            </a:pPr>
            <a:r>
              <a:rPr lang="el-GR" altLang="el-GR" sz="1400" dirty="0" smtClean="0">
                <a:latin typeface="+mn-lt"/>
              </a:rPr>
              <a:t>Τέτανος</a:t>
            </a:r>
            <a:endParaRPr lang="en-US" altLang="el-GR" sz="1400" dirty="0" smtClean="0">
              <a:latin typeface="+mn-lt"/>
            </a:endParaRPr>
          </a:p>
        </p:txBody>
      </p:sp>
      <p:sp>
        <p:nvSpPr>
          <p:cNvPr id="4124" name="Rectangle 28"/>
          <p:cNvSpPr>
            <a:spLocks noChangeArrowheads="1"/>
          </p:cNvSpPr>
          <p:nvPr/>
        </p:nvSpPr>
        <p:spPr bwMode="auto">
          <a:xfrm>
            <a:off x="3146425" y="3122613"/>
            <a:ext cx="1139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smtClean="0">
                <a:latin typeface="+mn-lt"/>
              </a:rPr>
              <a:t>Κίτρινος Πυρετός</a:t>
            </a:r>
            <a:endParaRPr lang="en-US" altLang="el-GR" sz="1400" smtClean="0">
              <a:latin typeface="+mn-lt"/>
            </a:endParaRPr>
          </a:p>
          <a:p>
            <a:pPr algn="ctr" eaLnBrk="1" hangingPunct="1">
              <a:lnSpc>
                <a:spcPct val="85000"/>
              </a:lnSpc>
              <a:spcBef>
                <a:spcPct val="25000"/>
              </a:spcBef>
              <a:buFontTx/>
              <a:buNone/>
              <a:defRPr/>
            </a:pPr>
            <a:r>
              <a:rPr lang="en-US" altLang="el-GR" sz="1400" smtClean="0">
                <a:latin typeface="+mn-lt"/>
              </a:rPr>
              <a:t>1935</a:t>
            </a:r>
          </a:p>
        </p:txBody>
      </p:sp>
      <p:sp>
        <p:nvSpPr>
          <p:cNvPr id="4125" name="Rectangle 29"/>
          <p:cNvSpPr>
            <a:spLocks noChangeArrowheads="1"/>
          </p:cNvSpPr>
          <p:nvPr/>
        </p:nvSpPr>
        <p:spPr bwMode="auto">
          <a:xfrm>
            <a:off x="4062413" y="4360863"/>
            <a:ext cx="717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smtClean="0">
                <a:latin typeface="+mn-lt"/>
              </a:rPr>
              <a:t>1955</a:t>
            </a:r>
          </a:p>
          <a:p>
            <a:pPr algn="ctr" eaLnBrk="1" hangingPunct="1">
              <a:lnSpc>
                <a:spcPct val="85000"/>
              </a:lnSpc>
              <a:spcBef>
                <a:spcPct val="25000"/>
              </a:spcBef>
              <a:buFontTx/>
              <a:buNone/>
              <a:defRPr/>
            </a:pPr>
            <a:r>
              <a:rPr lang="el-GR" altLang="el-GR" sz="1400" smtClean="0">
                <a:latin typeface="+mn-lt"/>
              </a:rPr>
              <a:t>Πολιομυελίτιδα</a:t>
            </a:r>
            <a:endParaRPr lang="en-US" altLang="el-GR" sz="1400" smtClean="0">
              <a:latin typeface="+mn-lt"/>
            </a:endParaRPr>
          </a:p>
        </p:txBody>
      </p:sp>
      <p:sp>
        <p:nvSpPr>
          <p:cNvPr id="4126" name="Rectangle 30"/>
          <p:cNvSpPr>
            <a:spLocks noChangeArrowheads="1"/>
          </p:cNvSpPr>
          <p:nvPr/>
        </p:nvSpPr>
        <p:spPr bwMode="auto">
          <a:xfrm>
            <a:off x="4581525" y="3305175"/>
            <a:ext cx="762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dirty="0" smtClean="0">
                <a:latin typeface="+mn-lt"/>
              </a:rPr>
              <a:t>Ιλαρά</a:t>
            </a:r>
            <a:endParaRPr lang="en-US" altLang="el-GR" sz="1400" dirty="0" smtClean="0">
              <a:latin typeface="+mn-lt"/>
            </a:endParaRPr>
          </a:p>
          <a:p>
            <a:pPr algn="ctr" eaLnBrk="1" hangingPunct="1">
              <a:lnSpc>
                <a:spcPct val="85000"/>
              </a:lnSpc>
              <a:spcBef>
                <a:spcPct val="25000"/>
              </a:spcBef>
              <a:buFontTx/>
              <a:buNone/>
              <a:defRPr/>
            </a:pPr>
            <a:r>
              <a:rPr lang="en-US" altLang="el-GR" sz="1400" dirty="0" smtClean="0">
                <a:latin typeface="+mn-lt"/>
              </a:rPr>
              <a:t>1963</a:t>
            </a:r>
          </a:p>
        </p:txBody>
      </p:sp>
      <p:sp>
        <p:nvSpPr>
          <p:cNvPr id="4127" name="Rectangle 31"/>
          <p:cNvSpPr>
            <a:spLocks noChangeArrowheads="1"/>
          </p:cNvSpPr>
          <p:nvPr/>
        </p:nvSpPr>
        <p:spPr bwMode="auto">
          <a:xfrm>
            <a:off x="4845050" y="4360863"/>
            <a:ext cx="9286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smtClean="0">
                <a:latin typeface="+mn-lt"/>
              </a:rPr>
              <a:t>1967</a:t>
            </a:r>
          </a:p>
          <a:p>
            <a:pPr algn="ctr" eaLnBrk="1" hangingPunct="1">
              <a:lnSpc>
                <a:spcPct val="85000"/>
              </a:lnSpc>
              <a:spcBef>
                <a:spcPct val="25000"/>
              </a:spcBef>
              <a:buFontTx/>
              <a:buNone/>
              <a:defRPr/>
            </a:pPr>
            <a:r>
              <a:rPr lang="el-GR" altLang="el-GR" sz="1400" smtClean="0">
                <a:latin typeface="+mn-lt"/>
              </a:rPr>
              <a:t>Παρωτίτιδα</a:t>
            </a:r>
            <a:endParaRPr lang="en-US" altLang="el-GR" sz="1400" smtClean="0">
              <a:latin typeface="+mn-lt"/>
            </a:endParaRPr>
          </a:p>
        </p:txBody>
      </p:sp>
      <p:sp>
        <p:nvSpPr>
          <p:cNvPr id="4128" name="Rectangle 32"/>
          <p:cNvSpPr>
            <a:spLocks noChangeArrowheads="1"/>
          </p:cNvSpPr>
          <p:nvPr/>
        </p:nvSpPr>
        <p:spPr bwMode="auto">
          <a:xfrm>
            <a:off x="5546725" y="3359150"/>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dirty="0" smtClean="0">
                <a:latin typeface="+mn-lt"/>
              </a:rPr>
              <a:t>Ερυθρά </a:t>
            </a:r>
            <a:r>
              <a:rPr lang="en-US" altLang="el-GR" sz="1400" dirty="0" smtClean="0">
                <a:latin typeface="+mn-lt"/>
              </a:rPr>
              <a:t>1969</a:t>
            </a:r>
          </a:p>
        </p:txBody>
      </p:sp>
      <p:sp>
        <p:nvSpPr>
          <p:cNvPr id="4129" name="Rectangle 33"/>
          <p:cNvSpPr>
            <a:spLocks noChangeArrowheads="1"/>
          </p:cNvSpPr>
          <p:nvPr/>
        </p:nvSpPr>
        <p:spPr bwMode="auto">
          <a:xfrm>
            <a:off x="6537325" y="3363913"/>
            <a:ext cx="1000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dirty="0" smtClean="0">
                <a:latin typeface="+mn-lt"/>
              </a:rPr>
              <a:t>Ηπατίτιδα </a:t>
            </a:r>
            <a:r>
              <a:rPr lang="en-US" altLang="el-GR" sz="1400" dirty="0" smtClean="0">
                <a:latin typeface="+mn-lt"/>
              </a:rPr>
              <a:t>B 1981</a:t>
            </a:r>
          </a:p>
        </p:txBody>
      </p:sp>
      <p:sp>
        <p:nvSpPr>
          <p:cNvPr id="4130" name="Rectangle 34"/>
          <p:cNvSpPr>
            <a:spLocks noChangeArrowheads="1"/>
          </p:cNvSpPr>
          <p:nvPr/>
        </p:nvSpPr>
        <p:spPr bwMode="auto">
          <a:xfrm>
            <a:off x="7392988" y="4356100"/>
            <a:ext cx="606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smtClean="0">
                <a:latin typeface="+mn-lt"/>
              </a:rPr>
              <a:t>Hib</a:t>
            </a:r>
          </a:p>
          <a:p>
            <a:pPr algn="ctr" eaLnBrk="1" hangingPunct="1">
              <a:lnSpc>
                <a:spcPct val="85000"/>
              </a:lnSpc>
              <a:spcBef>
                <a:spcPct val="25000"/>
              </a:spcBef>
              <a:buFontTx/>
              <a:buNone/>
              <a:defRPr/>
            </a:pPr>
            <a:r>
              <a:rPr lang="en-US" altLang="el-GR" sz="1400" smtClean="0">
                <a:latin typeface="+mn-lt"/>
              </a:rPr>
              <a:t>1988</a:t>
            </a:r>
          </a:p>
        </p:txBody>
      </p:sp>
      <p:sp>
        <p:nvSpPr>
          <p:cNvPr id="4131" name="Rectangle 35"/>
          <p:cNvSpPr>
            <a:spLocks noChangeArrowheads="1"/>
          </p:cNvSpPr>
          <p:nvPr/>
        </p:nvSpPr>
        <p:spPr bwMode="auto">
          <a:xfrm>
            <a:off x="7707313" y="3128963"/>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dirty="0" smtClean="0">
                <a:latin typeface="+mn-lt"/>
              </a:rPr>
              <a:t>Ηπατίτιδα</a:t>
            </a:r>
            <a:r>
              <a:rPr lang="en-US" altLang="el-GR" sz="1400" dirty="0" smtClean="0">
                <a:latin typeface="+mn-lt"/>
              </a:rPr>
              <a:t> A 1991</a:t>
            </a:r>
          </a:p>
        </p:txBody>
      </p:sp>
      <p:sp>
        <p:nvSpPr>
          <p:cNvPr id="4132" name="Rectangle 36"/>
          <p:cNvSpPr>
            <a:spLocks noChangeArrowheads="1"/>
          </p:cNvSpPr>
          <p:nvPr/>
        </p:nvSpPr>
        <p:spPr bwMode="auto">
          <a:xfrm>
            <a:off x="5773738" y="4376738"/>
            <a:ext cx="14398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n-US" altLang="el-GR" sz="1400" smtClean="0">
                <a:latin typeface="+mn-lt"/>
              </a:rPr>
              <a:t>1976</a:t>
            </a:r>
          </a:p>
          <a:p>
            <a:pPr algn="ctr" eaLnBrk="1" hangingPunct="1">
              <a:lnSpc>
                <a:spcPct val="85000"/>
              </a:lnSpc>
              <a:spcBef>
                <a:spcPct val="25000"/>
              </a:spcBef>
              <a:buFontTx/>
              <a:buNone/>
              <a:defRPr/>
            </a:pPr>
            <a:r>
              <a:rPr lang="el-GR" altLang="el-GR" sz="1400" smtClean="0">
                <a:latin typeface="+mn-lt"/>
              </a:rPr>
              <a:t>Πνευμονιόκοκκος</a:t>
            </a:r>
            <a:endParaRPr lang="en-US" altLang="el-GR" sz="1400" smtClean="0">
              <a:latin typeface="+mn-lt"/>
            </a:endParaRPr>
          </a:p>
        </p:txBody>
      </p:sp>
      <p:sp>
        <p:nvSpPr>
          <p:cNvPr id="4133" name="AutoShape 37"/>
          <p:cNvSpPr>
            <a:spLocks noChangeArrowheads="1"/>
          </p:cNvSpPr>
          <p:nvPr/>
        </p:nvSpPr>
        <p:spPr bwMode="auto">
          <a:xfrm>
            <a:off x="300038" y="3910013"/>
            <a:ext cx="8758237" cy="123825"/>
          </a:xfrm>
          <a:prstGeom prst="homePlate">
            <a:avLst>
              <a:gd name="adj" fmla="val 203351"/>
            </a:avLst>
          </a:prstGeom>
          <a:gradFill rotWithShape="1">
            <a:gsLst>
              <a:gs pos="0">
                <a:srgbClr val="CECECE"/>
              </a:gs>
              <a:gs pos="50000">
                <a:srgbClr val="EAEAEA"/>
              </a:gs>
              <a:gs pos="100000">
                <a:srgbClr val="CECECE"/>
              </a:gs>
            </a:gsLst>
            <a:lin ang="5400000" scaled="1"/>
          </a:gradFill>
          <a:ln w="9525" algn="ctr">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l-GR" altLang="el-GR" sz="1800" smtClean="0">
              <a:latin typeface="+mn-lt"/>
            </a:endParaRPr>
          </a:p>
        </p:txBody>
      </p:sp>
      <p:sp>
        <p:nvSpPr>
          <p:cNvPr id="4134" name="Line 38"/>
          <p:cNvSpPr>
            <a:spLocks noChangeShapeType="1"/>
          </p:cNvSpPr>
          <p:nvPr/>
        </p:nvSpPr>
        <p:spPr bwMode="auto">
          <a:xfrm>
            <a:off x="300038" y="2667000"/>
            <a:ext cx="0" cy="135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35" name="Line 39"/>
          <p:cNvSpPr>
            <a:spLocks noChangeShapeType="1"/>
          </p:cNvSpPr>
          <p:nvPr/>
        </p:nvSpPr>
        <p:spPr bwMode="auto">
          <a:xfrm>
            <a:off x="1987550" y="2670175"/>
            <a:ext cx="0" cy="13525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36" name="Line 40"/>
          <p:cNvSpPr>
            <a:spLocks noChangeShapeType="1"/>
          </p:cNvSpPr>
          <p:nvPr/>
        </p:nvSpPr>
        <p:spPr bwMode="auto">
          <a:xfrm>
            <a:off x="4286250" y="2670175"/>
            <a:ext cx="0" cy="13525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37" name="Line 43"/>
          <p:cNvSpPr>
            <a:spLocks noChangeShapeType="1"/>
          </p:cNvSpPr>
          <p:nvPr/>
        </p:nvSpPr>
        <p:spPr bwMode="auto">
          <a:xfrm>
            <a:off x="8788400" y="4017963"/>
            <a:ext cx="0" cy="228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l-GR">
              <a:latin typeface="+mn-lt"/>
            </a:endParaRPr>
          </a:p>
        </p:txBody>
      </p:sp>
      <p:sp>
        <p:nvSpPr>
          <p:cNvPr id="4138" name="Rectangle 44"/>
          <p:cNvSpPr>
            <a:spLocks noChangeArrowheads="1"/>
          </p:cNvSpPr>
          <p:nvPr/>
        </p:nvSpPr>
        <p:spPr bwMode="auto">
          <a:xfrm>
            <a:off x="8293100" y="4376738"/>
            <a:ext cx="927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25000"/>
              </a:spcBef>
              <a:buFontTx/>
              <a:buNone/>
              <a:defRPr/>
            </a:pPr>
            <a:r>
              <a:rPr lang="el-GR" altLang="el-GR" sz="1400" smtClean="0">
                <a:latin typeface="+mn-lt"/>
              </a:rPr>
              <a:t>Ροτα</a:t>
            </a:r>
            <a:r>
              <a:rPr lang="el-GR" altLang="el-GR" sz="1400" smtClean="0">
                <a:latin typeface="+mn-lt"/>
                <a:ea typeface="Arial Unicode MS" panose="020B0604020202020204" pitchFamily="34" charset="-128"/>
                <a:cs typeface="Arial Unicode MS" panose="020B0604020202020204" pitchFamily="34" charset="-128"/>
              </a:rPr>
              <a:t>ϊ</a:t>
            </a:r>
            <a:r>
              <a:rPr lang="el-GR" altLang="el-GR" sz="1400" smtClean="0">
                <a:latin typeface="+mn-lt"/>
              </a:rPr>
              <a:t>ός</a:t>
            </a:r>
            <a:r>
              <a:rPr lang="en-US" altLang="el-GR" sz="1400" smtClean="0">
                <a:latin typeface="+mn-lt"/>
              </a:rPr>
              <a:t> 1998</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987425"/>
          </a:xfrm>
        </p:spPr>
        <p:txBody>
          <a:bodyPr/>
          <a:lstStyle/>
          <a:p>
            <a:r>
              <a:rPr lang="el-GR" altLang="el-GR" smtClean="0"/>
              <a:t>ΦΥΜΑΤΙΩΣΗ</a:t>
            </a:r>
          </a:p>
        </p:txBody>
      </p:sp>
      <p:sp>
        <p:nvSpPr>
          <p:cNvPr id="46083" name="Rectangle 3"/>
          <p:cNvSpPr>
            <a:spLocks noGrp="1" noChangeArrowheads="1"/>
          </p:cNvSpPr>
          <p:nvPr>
            <p:ph idx="1"/>
          </p:nvPr>
        </p:nvSpPr>
        <p:spPr>
          <a:xfrm>
            <a:off x="457200" y="1600200"/>
            <a:ext cx="8229600" cy="3733800"/>
          </a:xfrm>
        </p:spPr>
        <p:txBody>
          <a:bodyPr/>
          <a:lstStyle/>
          <a:p>
            <a:pPr>
              <a:lnSpc>
                <a:spcPct val="90000"/>
              </a:lnSpc>
            </a:pPr>
            <a:r>
              <a:rPr lang="en-US" altLang="el-GR" smtClean="0"/>
              <a:t>T</a:t>
            </a:r>
            <a:r>
              <a:rPr lang="el-GR" altLang="el-GR" smtClean="0"/>
              <a:t>ο μόνο διαθέσιμο εμβόλιο μέχρι σήμερα είναι το </a:t>
            </a:r>
            <a:r>
              <a:rPr lang="en-US" altLang="el-GR" smtClean="0"/>
              <a:t>BCG, </a:t>
            </a:r>
            <a:r>
              <a:rPr lang="el-GR" altLang="el-GR" smtClean="0"/>
              <a:t>το οποίο δεν παρέχει πλήρη κάλυψη από την πνευμονική μορφή της νόσου.</a:t>
            </a:r>
          </a:p>
          <a:p>
            <a:pPr>
              <a:lnSpc>
                <a:spcPct val="90000"/>
              </a:lnSpc>
            </a:pPr>
            <a:r>
              <a:rPr lang="el-GR" altLang="el-GR" smtClean="0"/>
              <a:t>Νέα εμβόλια δοκιμάζονται αυτή τη στιγμή. Το ζητούμενο είναι να είναι ασφαλή και αποτελεσματικά.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274638"/>
            <a:ext cx="8839200" cy="987425"/>
          </a:xfrm>
        </p:spPr>
        <p:txBody>
          <a:bodyPr/>
          <a:lstStyle/>
          <a:p>
            <a:r>
              <a:rPr lang="el-GR" altLang="el-GR" sz="2800" smtClean="0">
                <a:ea typeface="Arial Unicode MS" panose="020B0604020202020204" pitchFamily="34" charset="-128"/>
                <a:cs typeface="Arial Unicode MS" panose="020B0604020202020204" pitchFamily="34" charset="-128"/>
              </a:rPr>
              <a:t>Εμβόλιο για τον Η</a:t>
            </a:r>
            <a:r>
              <a:rPr lang="en-US" altLang="el-GR" sz="2800" smtClean="0">
                <a:ea typeface="Arial Unicode MS" panose="020B0604020202020204" pitchFamily="34" charset="-128"/>
                <a:cs typeface="Arial Unicode MS" panose="020B0604020202020204" pitchFamily="34" charset="-128"/>
              </a:rPr>
              <a:t>IV</a:t>
            </a:r>
            <a:r>
              <a:rPr lang="el-GR" altLang="el-GR" sz="2800" smtClean="0">
                <a:ea typeface="Arial Unicode MS" panose="020B0604020202020204" pitchFamily="34" charset="-128"/>
                <a:cs typeface="Arial Unicode MS" panose="020B0604020202020204" pitchFamily="34" charset="-128"/>
              </a:rPr>
              <a:t>. </a:t>
            </a:r>
            <a:br>
              <a:rPr lang="el-GR" altLang="el-GR" sz="2800" smtClean="0">
                <a:ea typeface="Arial Unicode MS" panose="020B0604020202020204" pitchFamily="34" charset="-128"/>
                <a:cs typeface="Arial Unicode MS" panose="020B0604020202020204" pitchFamily="34" charset="-128"/>
              </a:rPr>
            </a:br>
            <a:r>
              <a:rPr lang="el-GR" altLang="el-GR" sz="2800" smtClean="0">
                <a:ea typeface="Arial Unicode MS" panose="020B0604020202020204" pitchFamily="34" charset="-128"/>
                <a:cs typeface="Arial Unicode MS" panose="020B0604020202020204" pitchFamily="34" charset="-128"/>
              </a:rPr>
              <a:t>Δοκιμές  εμβολίων, αλλά με χαμηλή απόδοση. Αισιοδοξία</a:t>
            </a:r>
            <a:r>
              <a:rPr lang="el-GR" altLang="el-GR" sz="2800" smtClean="0"/>
              <a:t> </a:t>
            </a:r>
          </a:p>
        </p:txBody>
      </p:sp>
      <p:pic>
        <p:nvPicPr>
          <p:cNvPr id="47107" name="Picture 5" descr="hiv"/>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71800" y="1524000"/>
            <a:ext cx="3402013" cy="4525963"/>
          </a:xfrm>
          <a:noFill/>
        </p:spPr>
      </p:pic>
      <p:sp>
        <p:nvSpPr>
          <p:cNvPr id="47108" name="Rectangle 4"/>
          <p:cNvSpPr>
            <a:spLocks noChangeArrowheads="1"/>
          </p:cNvSpPr>
          <p:nvPr/>
        </p:nvSpPr>
        <p:spPr bwMode="auto">
          <a:xfrm>
            <a:off x="1239838" y="3244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l-GR" altLang="el-GR"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987425"/>
          </a:xfrm>
        </p:spPr>
        <p:txBody>
          <a:bodyPr/>
          <a:lstStyle/>
          <a:p>
            <a:r>
              <a:rPr lang="el-GR" altLang="el-GR" sz="4000" smtClean="0">
                <a:ea typeface="Arial Unicode MS" panose="020B0604020202020204" pitchFamily="34" charset="-128"/>
                <a:cs typeface="Arial Unicode MS" panose="020B0604020202020204" pitchFamily="34" charset="-128"/>
              </a:rPr>
              <a:t>    Εμβολιασμοί για την Ελονοσία</a:t>
            </a:r>
          </a:p>
        </p:txBody>
      </p:sp>
      <p:sp>
        <p:nvSpPr>
          <p:cNvPr id="48131" name="Rectangle 3"/>
          <p:cNvSpPr>
            <a:spLocks noGrp="1" noChangeArrowheads="1"/>
          </p:cNvSpPr>
          <p:nvPr>
            <p:ph idx="1"/>
          </p:nvPr>
        </p:nvSpPr>
        <p:spPr>
          <a:xfrm>
            <a:off x="457200" y="1366838"/>
            <a:ext cx="8458200" cy="1066800"/>
          </a:xfrm>
        </p:spPr>
        <p:txBody>
          <a:bodyPr/>
          <a:lstStyle/>
          <a:p>
            <a:pPr marL="0" indent="0">
              <a:buFont typeface="Wingdings" panose="05000000000000000000" pitchFamily="2" charset="2"/>
              <a:buNone/>
            </a:pPr>
            <a:r>
              <a:rPr lang="el-GR" altLang="el-GR" smtClean="0"/>
              <a:t>Κάθε λεπτό ένα παιδί πεθαίνει από ελονοσία στις περιοχές ενδημίας</a:t>
            </a:r>
          </a:p>
        </p:txBody>
      </p:sp>
      <p:pic>
        <p:nvPicPr>
          <p:cNvPr id="48132" name="Picture 5" descr="map3-10-malaria-endemic-countries-eastern-hemisphere-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667000"/>
            <a:ext cx="53101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0038"/>
            <a:ext cx="8382000" cy="987425"/>
          </a:xfrm>
        </p:spPr>
        <p:txBody>
          <a:bodyPr/>
          <a:lstStyle/>
          <a:p>
            <a:r>
              <a:rPr lang="el-GR" altLang="el-GR" smtClean="0"/>
              <a:t>Προοπτικές</a:t>
            </a:r>
          </a:p>
        </p:txBody>
      </p:sp>
      <p:sp>
        <p:nvSpPr>
          <p:cNvPr id="49155" name="Rectangle 3"/>
          <p:cNvSpPr>
            <a:spLocks noGrp="1" noChangeArrowheads="1"/>
          </p:cNvSpPr>
          <p:nvPr>
            <p:ph idx="1"/>
          </p:nvPr>
        </p:nvSpPr>
        <p:spPr>
          <a:xfrm>
            <a:off x="228600" y="2286000"/>
            <a:ext cx="8167688" cy="3886200"/>
          </a:xfrm>
        </p:spPr>
        <p:txBody>
          <a:bodyPr/>
          <a:lstStyle/>
          <a:p>
            <a:pPr>
              <a:lnSpc>
                <a:spcPct val="80000"/>
              </a:lnSpc>
            </a:pPr>
            <a:r>
              <a:rPr lang="el-GR" altLang="el-GR" sz="2800" smtClean="0"/>
              <a:t>Εμβολιασμός όχι μόνο των παιδιών, αλλά και των εφήβων και των ενηλίκων</a:t>
            </a:r>
          </a:p>
          <a:p>
            <a:pPr>
              <a:lnSpc>
                <a:spcPct val="80000"/>
              </a:lnSpc>
            </a:pPr>
            <a:r>
              <a:rPr lang="el-GR" altLang="el-GR" sz="2800" smtClean="0"/>
              <a:t>Πολυδύναμα εμβόλια</a:t>
            </a:r>
          </a:p>
          <a:p>
            <a:pPr>
              <a:lnSpc>
                <a:spcPct val="80000"/>
              </a:lnSpc>
            </a:pPr>
            <a:r>
              <a:rPr lang="el-GR" altLang="el-GR" sz="2800" smtClean="0"/>
              <a:t>Νέοι τρόποι χορήγησης (δερματικά patches, aerosols, γενετικά τροποποιημένα τρόφιμα.</a:t>
            </a:r>
          </a:p>
          <a:p>
            <a:pPr>
              <a:lnSpc>
                <a:spcPct val="80000"/>
              </a:lnSpc>
            </a:pPr>
            <a:r>
              <a:rPr lang="el-GR" altLang="el-GR" sz="2800" smtClean="0"/>
              <a:t>Εμβόλια για χρόνια νοσήματα και καρκίνο</a:t>
            </a:r>
          </a:p>
          <a:p>
            <a:pPr>
              <a:lnSpc>
                <a:spcPct val="80000"/>
              </a:lnSpc>
            </a:pPr>
            <a:r>
              <a:rPr lang="el-GR" altLang="el-GR" sz="2800" smtClean="0"/>
              <a:t>Εμβόλια για την περίπτωση χημικού πολέμου (άνθρακας,  ευλογία, πανώλης)</a:t>
            </a:r>
          </a:p>
          <a:p>
            <a:pPr>
              <a:lnSpc>
                <a:spcPct val="80000"/>
              </a:lnSpc>
            </a:pPr>
            <a:r>
              <a:rPr lang="el-GR" altLang="el-GR" sz="2800" smtClean="0"/>
              <a:t>Αλλαγή των στρατηγικών εμβολιασμού, ανάλογα με το φύλο, την εγκυμοσύνη κλπ</a:t>
            </a:r>
          </a:p>
        </p:txBody>
      </p:sp>
      <p:pic>
        <p:nvPicPr>
          <p:cNvPr id="49156" name="Picture 5" descr="ANd9GcQ_IQ_8ccy77gC3L7eyIrugFh4LMhyI7DlKm3OuO_97FeahmJvi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85800"/>
            <a:ext cx="2466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1173162"/>
          </a:xfrm>
        </p:spPr>
        <p:txBody>
          <a:bodyPr/>
          <a:lstStyle/>
          <a:p>
            <a:r>
              <a:rPr lang="el-GR" altLang="el-GR" sz="3600" smtClean="0"/>
              <a:t>Ενημερώνουμε… Προστατεύουμε…</a:t>
            </a:r>
            <a:br>
              <a:rPr lang="el-GR" altLang="el-GR" sz="3600" smtClean="0"/>
            </a:br>
            <a:r>
              <a:rPr lang="el-GR" altLang="el-GR" sz="3600" smtClean="0"/>
              <a:t>Προστατευόμαστε…….</a:t>
            </a:r>
          </a:p>
        </p:txBody>
      </p:sp>
      <p:graphicFrame>
        <p:nvGraphicFramePr>
          <p:cNvPr id="50179" name="Object 3"/>
          <p:cNvGraphicFramePr>
            <a:graphicFrameLocks noGrp="1" noChangeAspect="1"/>
          </p:cNvGraphicFramePr>
          <p:nvPr>
            <p:ph idx="1"/>
          </p:nvPr>
        </p:nvGraphicFramePr>
        <p:xfrm>
          <a:off x="914400" y="1803400"/>
          <a:ext cx="3357563" cy="4064000"/>
        </p:xfrm>
        <a:graphic>
          <a:graphicData uri="http://schemas.openxmlformats.org/presentationml/2006/ole">
            <mc:AlternateContent xmlns:mc="http://schemas.openxmlformats.org/markup-compatibility/2006">
              <mc:Choice xmlns:v="urn:schemas-microsoft-com:vml" Requires="v">
                <p:oleObj spid="_x0000_s50199" name="Photo Editor Photo" r:id="rId3" imgW="2762636" imgH="3343742" progId="MSPhotoEd.3">
                  <p:embed/>
                </p:oleObj>
              </mc:Choice>
              <mc:Fallback>
                <p:oleObj name="Photo Editor Photo" r:id="rId3" imgW="2762636" imgH="3343742" progId="MSPhotoEd.3">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03400"/>
                        <a:ext cx="335756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0" name="Object 2"/>
          <p:cNvGraphicFramePr>
            <a:graphicFrameLocks noChangeAspect="1"/>
          </p:cNvGraphicFramePr>
          <p:nvPr/>
        </p:nvGraphicFramePr>
        <p:xfrm>
          <a:off x="5181600" y="1803400"/>
          <a:ext cx="2990850" cy="4064000"/>
        </p:xfrm>
        <a:graphic>
          <a:graphicData uri="http://schemas.openxmlformats.org/presentationml/2006/ole">
            <mc:AlternateContent xmlns:mc="http://schemas.openxmlformats.org/markup-compatibility/2006">
              <mc:Choice xmlns:v="urn:schemas-microsoft-com:vml" Requires="v">
                <p:oleObj spid="_x0000_s50200" name="Photo Editor Photo" r:id="rId5" imgW="3247619" imgH="4466667" progId="MSPhotoEd.3">
                  <p:embed/>
                </p:oleObj>
              </mc:Choice>
              <mc:Fallback>
                <p:oleObj name="Photo Editor Photo" r:id="rId5" imgW="3247619" imgH="4466667" progId="MSPhotoEd.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803400"/>
                        <a:ext cx="29908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6"/>
          <p:cNvSpPr>
            <a:spLocks noGrp="1"/>
          </p:cNvSpPr>
          <p:nvPr>
            <p:ph type="ctrTitle"/>
          </p:nvPr>
        </p:nvSpPr>
        <p:spPr/>
        <p:txBody>
          <a:bodyPr/>
          <a:lstStyle/>
          <a:p>
            <a:r>
              <a:rPr lang="el-GR" altLang="el-GR" b="1" smtClean="0">
                <a:solidFill>
                  <a:srgbClr val="0070C0"/>
                </a:solidFill>
              </a:rPr>
              <a:t>Τέλος Ενότητας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altLang="el-GR" b="1" smtClean="0">
                <a:solidFill>
                  <a:srgbClr val="0070C0"/>
                </a:solidFill>
              </a:rPr>
              <a:t>Χρηματοδότηση</a:t>
            </a:r>
          </a:p>
        </p:txBody>
      </p:sp>
      <p:sp>
        <p:nvSpPr>
          <p:cNvPr id="53251" name="Content Placeholder 2"/>
          <p:cNvSpPr>
            <a:spLocks noGrp="1"/>
          </p:cNvSpPr>
          <p:nvPr>
            <p:ph idx="1"/>
          </p:nvPr>
        </p:nvSpPr>
        <p:spPr>
          <a:xfrm>
            <a:off x="457200" y="1341438"/>
            <a:ext cx="8229600" cy="31670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3252" name="Logo espa"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p:cNvSpPr>
            <a:spLocks noGrp="1"/>
          </p:cNvSpPr>
          <p:nvPr>
            <p:ph type="title"/>
          </p:nvPr>
        </p:nvSpPr>
        <p:spPr>
          <a:xfrm>
            <a:off x="511175" y="44450"/>
            <a:ext cx="8229600" cy="792163"/>
          </a:xfrm>
        </p:spPr>
        <p:txBody>
          <a:bodyPr/>
          <a:lstStyle/>
          <a:p>
            <a:r>
              <a:rPr lang="el-GR" altLang="el-GR" b="1" smtClean="0">
                <a:solidFill>
                  <a:srgbClr val="0070C0"/>
                </a:solidFill>
              </a:rPr>
              <a:t>Σημείωμα Αδειοδότησης</a:t>
            </a:r>
          </a:p>
        </p:txBody>
      </p:sp>
      <p:sp>
        <p:nvSpPr>
          <p:cNvPr id="55299" name="Content Placeholder"/>
          <p:cNvSpPr>
            <a:spLocks noGrp="1"/>
          </p:cNvSpPr>
          <p:nvPr>
            <p:ph idx="1"/>
          </p:nvPr>
        </p:nvSpPr>
        <p:spPr>
          <a:xfrm>
            <a:off x="120650" y="800100"/>
            <a:ext cx="8928100" cy="1657350"/>
          </a:xfrm>
        </p:spPr>
        <p:txBody>
          <a:bodyPr/>
          <a:lstStyle/>
          <a:p>
            <a:pPr marL="0" indent="0">
              <a:buFont typeface="Arial" panose="020B0604020202020204" pitchFamily="34" charset="0"/>
              <a:buNone/>
            </a:pPr>
            <a:r>
              <a:rPr lang="el-GR" altLang="el-GR" sz="2000" smtClean="0"/>
              <a:t>Το παρόν υλικό διατίθεται με τους όρους </a:t>
            </a:r>
            <a:r>
              <a:rPr lang="el-GR" altLang="el-GR" sz="2000" b="1" smtClean="0"/>
              <a:t>της</a:t>
            </a:r>
            <a:r>
              <a:rPr lang="el-GR" altLang="el-GR" sz="2000" smtClean="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l-GR" sz="2000" smtClean="0"/>
          </a:p>
        </p:txBody>
      </p:sp>
      <p:pic>
        <p:nvPicPr>
          <p:cNvPr id="55300"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p:cNvSpPr txBox="1"/>
          <p:nvPr/>
        </p:nvSpPr>
        <p:spPr>
          <a:xfrm>
            <a:off x="107950" y="2924175"/>
            <a:ext cx="9036050" cy="3457575"/>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558800"/>
            <a:ext cx="9144000" cy="1143000"/>
          </a:xfrm>
        </p:spPr>
        <p:txBody>
          <a:bodyPr/>
          <a:lstStyle/>
          <a:p>
            <a:r>
              <a:rPr lang="el-GR" altLang="el-GR" b="1" smtClean="0">
                <a:solidFill>
                  <a:srgbClr val="0070C0"/>
                </a:solidFill>
              </a:rPr>
              <a:t>Σημείωμα Χρήσης Έργων Τρίτων</a:t>
            </a:r>
          </a:p>
        </p:txBody>
      </p:sp>
      <p:sp>
        <p:nvSpPr>
          <p:cNvPr id="57347" name="Content Placeholder 2"/>
          <p:cNvSpPr>
            <a:spLocks noGrp="1"/>
          </p:cNvSpPr>
          <p:nvPr>
            <p:ph idx="1"/>
          </p:nvPr>
        </p:nvSpPr>
        <p:spPr>
          <a:xfrm>
            <a:off x="971550" y="1722438"/>
            <a:ext cx="6913563" cy="3816350"/>
          </a:xfrm>
        </p:spPr>
        <p:txBody>
          <a:bodyPr/>
          <a:lstStyle/>
          <a:p>
            <a:pPr marL="0" indent="0" algn="ctr">
              <a:buFont typeface="Arial" panose="020B0604020202020204" pitchFamily="34" charset="0"/>
              <a:buNone/>
            </a:pPr>
            <a:endParaRPr lang="en-US" altLang="el-GR" sz="2000" smtClean="0"/>
          </a:p>
          <a:p>
            <a:pPr marL="0" indent="0" algn="ctr">
              <a:buFont typeface="Arial" panose="020B0604020202020204" pitchFamily="34" charset="0"/>
              <a:buNone/>
            </a:pPr>
            <a:endParaRPr lang="en-US" altLang="el-GR" sz="2000" smtClean="0"/>
          </a:p>
          <a:p>
            <a:pPr marL="0" indent="0" algn="ctr">
              <a:buFont typeface="Arial" panose="020B0604020202020204" pitchFamily="34" charset="0"/>
              <a:buNone/>
            </a:pPr>
            <a:r>
              <a:rPr lang="el-GR" altLang="el-GR" sz="2000" smtClean="0"/>
              <a:t>Το Έργο αυτό κάνει χρήση των ακόλουθων έργων:</a:t>
            </a:r>
          </a:p>
          <a:p>
            <a:pPr marL="0" indent="0" algn="ctr">
              <a:buFont typeface="Arial" panose="020B0604020202020204" pitchFamily="34" charset="0"/>
              <a:buNone/>
            </a:pPr>
            <a:r>
              <a:rPr lang="el-GR" altLang="el-GR" sz="2000" b="1" smtClean="0"/>
              <a:t>Εικόνες</a:t>
            </a:r>
            <a:r>
              <a:rPr lang="en-US" altLang="el-GR" sz="2000" b="1" smtClean="0"/>
              <a:t>/</a:t>
            </a:r>
            <a:r>
              <a:rPr lang="el-GR" altLang="el-GR" sz="2000" b="1" smtClean="0"/>
              <a:t>Φωτογραφίες</a:t>
            </a:r>
            <a:endParaRPr lang="en-US" altLang="el-GR" sz="2000" b="1" smtClean="0"/>
          </a:p>
          <a:p>
            <a:pPr marL="0" indent="0" algn="ctr">
              <a:buFont typeface="Arial" panose="020B0604020202020204" pitchFamily="34" charset="0"/>
              <a:buNone/>
            </a:pPr>
            <a:endParaRPr lang="el-GR" altLang="el-GR" sz="2000" b="1" smtClean="0"/>
          </a:p>
          <a:p>
            <a:pPr marL="0" indent="0" algn="ctr">
              <a:buFont typeface="Arial" panose="020B0604020202020204" pitchFamily="34" charset="0"/>
              <a:buNone/>
            </a:pPr>
            <a:r>
              <a:rPr lang="el-GR" altLang="el-GR" sz="2000" i="1" smtClean="0"/>
              <a:t>Τα εν λόγω έργα έχουν ανακτηθεί από το διαδίκτυο για εκπαιδευτικούς σκοπούς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87425"/>
          </a:xfrm>
        </p:spPr>
        <p:txBody>
          <a:bodyPr/>
          <a:lstStyle/>
          <a:p>
            <a:r>
              <a:rPr lang="el-GR" altLang="el-GR" smtClean="0">
                <a:latin typeface="Arial Unicode MS" panose="020B0604020202020204" pitchFamily="34" charset="-128"/>
              </a:rPr>
              <a:t>Πριν τα Εμβόλια</a:t>
            </a:r>
            <a:r>
              <a:rPr lang="en-US" altLang="el-GR" smtClean="0">
                <a:latin typeface="Arial Unicode MS" panose="020B0604020202020204" pitchFamily="34" charset="-128"/>
              </a:rPr>
              <a:t>…</a:t>
            </a:r>
          </a:p>
        </p:txBody>
      </p:sp>
      <p:sp>
        <p:nvSpPr>
          <p:cNvPr id="12291" name="Rectangle 3"/>
          <p:cNvSpPr>
            <a:spLocks noGrp="1" noChangeArrowheads="1"/>
          </p:cNvSpPr>
          <p:nvPr>
            <p:ph idx="1"/>
          </p:nvPr>
        </p:nvSpPr>
        <p:spPr>
          <a:xfrm>
            <a:off x="609600" y="2076450"/>
            <a:ext cx="8229600" cy="2036763"/>
          </a:xfrm>
        </p:spPr>
        <p:txBody>
          <a:bodyPr/>
          <a:lstStyle/>
          <a:p>
            <a:pPr marL="268288" indent="-268288">
              <a:lnSpc>
                <a:spcPct val="80000"/>
              </a:lnSpc>
            </a:pPr>
            <a:r>
              <a:rPr lang="el-GR" altLang="el-GR" sz="2200" dirty="0" smtClean="0"/>
              <a:t>Μόνο το </a:t>
            </a:r>
            <a:r>
              <a:rPr lang="en-US" altLang="el-GR" sz="2200" dirty="0" smtClean="0"/>
              <a:t>1952, </a:t>
            </a:r>
            <a:r>
              <a:rPr lang="el-GR" altLang="el-GR" sz="2200" dirty="0" smtClean="0"/>
              <a:t>στις ΗΠΑ</a:t>
            </a:r>
            <a:r>
              <a:rPr lang="en-US" altLang="el-GR" sz="2200" dirty="0" smtClean="0"/>
              <a:t>, </a:t>
            </a:r>
            <a:r>
              <a:rPr lang="el-GR" altLang="el-GR" sz="2200" dirty="0" smtClean="0"/>
              <a:t>η </a:t>
            </a:r>
            <a:r>
              <a:rPr lang="el-GR" altLang="el-GR" sz="2200" b="1" dirty="0" smtClean="0"/>
              <a:t>πολιομυελίτιδα</a:t>
            </a:r>
            <a:r>
              <a:rPr lang="en-US" altLang="el-GR" sz="2200" dirty="0" smtClean="0"/>
              <a:t> </a:t>
            </a:r>
            <a:r>
              <a:rPr lang="el-GR" altLang="el-GR" sz="2200" dirty="0" smtClean="0"/>
              <a:t>προκάλεσε παράλυση σε περισσότερους από</a:t>
            </a:r>
            <a:r>
              <a:rPr lang="en-US" altLang="el-GR" sz="2200" dirty="0" smtClean="0"/>
              <a:t> </a:t>
            </a:r>
            <a:r>
              <a:rPr lang="en-US" altLang="el-GR" sz="2200" dirty="0" smtClean="0"/>
              <a:t>21</a:t>
            </a:r>
            <a:r>
              <a:rPr lang="el-GR" altLang="el-GR" sz="2200" dirty="0" smtClean="0"/>
              <a:t>.</a:t>
            </a:r>
            <a:r>
              <a:rPr lang="en-US" altLang="el-GR" sz="2200" dirty="0" smtClean="0"/>
              <a:t>000 </a:t>
            </a:r>
            <a:r>
              <a:rPr lang="el-GR" altLang="el-GR" sz="2200" dirty="0" smtClean="0"/>
              <a:t>ανθρώπους</a:t>
            </a:r>
            <a:endParaRPr lang="en-US" altLang="el-GR" sz="2200" baseline="30000" dirty="0" smtClean="0"/>
          </a:p>
          <a:p>
            <a:pPr marL="268288" indent="-268288">
              <a:lnSpc>
                <a:spcPct val="80000"/>
              </a:lnSpc>
            </a:pPr>
            <a:r>
              <a:rPr lang="el-GR" altLang="el-GR" sz="2200" dirty="0" smtClean="0"/>
              <a:t>Πριν το</a:t>
            </a:r>
            <a:r>
              <a:rPr lang="en-US" altLang="el-GR" sz="2200" dirty="0" smtClean="0"/>
              <a:t> 1963, </a:t>
            </a:r>
            <a:r>
              <a:rPr lang="el-GR" altLang="el-GR" sz="2200" dirty="0" smtClean="0"/>
              <a:t>καταγράφηκαν ετησίως περίπου</a:t>
            </a:r>
            <a:r>
              <a:rPr lang="en-US" altLang="el-GR" sz="2200" dirty="0" smtClean="0"/>
              <a:t> </a:t>
            </a:r>
            <a:r>
              <a:rPr lang="en-US" altLang="el-GR" sz="2200" dirty="0" smtClean="0"/>
              <a:t>500</a:t>
            </a:r>
            <a:r>
              <a:rPr lang="el-GR" altLang="el-GR" sz="2200" dirty="0" smtClean="0"/>
              <a:t>.</a:t>
            </a:r>
            <a:r>
              <a:rPr lang="en-US" altLang="el-GR" sz="2200" dirty="0" smtClean="0"/>
              <a:t>000 </a:t>
            </a:r>
            <a:r>
              <a:rPr lang="el-GR" altLang="el-GR" sz="2200" dirty="0" smtClean="0"/>
              <a:t>περιστατικά και</a:t>
            </a:r>
            <a:r>
              <a:rPr lang="en-US" altLang="el-GR" sz="2200" dirty="0" smtClean="0"/>
              <a:t> 500 </a:t>
            </a:r>
            <a:r>
              <a:rPr lang="el-GR" altLang="el-GR" sz="2200" dirty="0" smtClean="0"/>
              <a:t>θάνατοι</a:t>
            </a:r>
            <a:endParaRPr lang="en-US" altLang="el-GR" sz="2200" baseline="30000" dirty="0" smtClean="0"/>
          </a:p>
          <a:p>
            <a:pPr marL="268288" indent="-268288">
              <a:lnSpc>
                <a:spcPct val="80000"/>
              </a:lnSpc>
            </a:pPr>
            <a:r>
              <a:rPr lang="el-GR" altLang="el-GR" sz="2200" dirty="0" smtClean="0"/>
              <a:t>Πριν το</a:t>
            </a:r>
            <a:r>
              <a:rPr lang="en-US" altLang="el-GR" sz="2200" dirty="0" smtClean="0"/>
              <a:t> 1985 </a:t>
            </a:r>
            <a:r>
              <a:rPr lang="el-GR" altLang="el-GR" sz="2200" dirty="0" smtClean="0"/>
              <a:t>στις ΗΠΑ</a:t>
            </a:r>
            <a:r>
              <a:rPr lang="en-US" altLang="el-GR" sz="2200" dirty="0" smtClean="0"/>
              <a:t>, o </a:t>
            </a:r>
            <a:r>
              <a:rPr lang="en-US" altLang="el-GR" sz="2200" b="1" i="1" dirty="0" err="1" smtClean="0"/>
              <a:t>Haemophilus</a:t>
            </a:r>
            <a:r>
              <a:rPr lang="en-US" altLang="el-GR" sz="2200" b="1" i="1" dirty="0" smtClean="0"/>
              <a:t> </a:t>
            </a:r>
            <a:r>
              <a:rPr lang="en-US" altLang="el-GR" sz="2200" b="1" i="1" dirty="0" err="1" smtClean="0"/>
              <a:t>influenzae</a:t>
            </a:r>
            <a:r>
              <a:rPr lang="en-US" altLang="el-GR" sz="2200" b="1" dirty="0" smtClean="0"/>
              <a:t> </a:t>
            </a:r>
            <a:r>
              <a:rPr lang="el-GR" altLang="el-GR" sz="2200" b="1" dirty="0" smtClean="0"/>
              <a:t>τύπου </a:t>
            </a:r>
            <a:r>
              <a:rPr lang="en-US" altLang="el-GR" sz="2200" b="1" dirty="0" smtClean="0"/>
              <a:t>b</a:t>
            </a:r>
            <a:r>
              <a:rPr lang="en-US" altLang="el-GR" sz="2200" dirty="0" smtClean="0"/>
              <a:t> (Hib) </a:t>
            </a:r>
            <a:r>
              <a:rPr lang="el-GR" altLang="el-GR" sz="2200" dirty="0" smtClean="0"/>
              <a:t>προκαλούσε σοβαρές λοιμώξεις σε</a:t>
            </a:r>
            <a:r>
              <a:rPr lang="en-US" altLang="el-GR" sz="2200" dirty="0" smtClean="0"/>
              <a:t> </a:t>
            </a:r>
            <a:r>
              <a:rPr lang="en-US" altLang="el-GR" sz="2200" dirty="0" smtClean="0"/>
              <a:t>20</a:t>
            </a:r>
            <a:r>
              <a:rPr lang="el-GR" altLang="el-GR" sz="2200" dirty="0" smtClean="0"/>
              <a:t>.</a:t>
            </a:r>
            <a:r>
              <a:rPr lang="en-US" altLang="el-GR" sz="2200" dirty="0" smtClean="0"/>
              <a:t>000 </a:t>
            </a:r>
            <a:r>
              <a:rPr lang="el-GR" altLang="el-GR" sz="2200" dirty="0" smtClean="0"/>
              <a:t>παιδιά ετησίως</a:t>
            </a:r>
            <a:endParaRPr lang="en-US" altLang="el-GR" sz="2200" dirty="0" smtClean="0">
              <a:latin typeface="Arial Unicode MS" panose="020B0604020202020204" pitchFamily="34" charset="-128"/>
            </a:endParaRPr>
          </a:p>
        </p:txBody>
      </p:sp>
      <p:pic>
        <p:nvPicPr>
          <p:cNvPr id="12292" name="Picture 4" descr="slide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4021138"/>
            <a:ext cx="2752725" cy="2066925"/>
          </a:xfrm>
          <a:prstGeom prst="rect">
            <a:avLst/>
          </a:prstGeom>
          <a:noFill/>
          <a:ln>
            <a:noFill/>
          </a:ln>
          <a:effectLst>
            <a:outerShdw dist="35921" dir="2700000" algn="ctr" rotWithShape="0">
              <a:srgbClr val="808080">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olio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3932238"/>
            <a:ext cx="1685925" cy="2244725"/>
          </a:xfrm>
          <a:prstGeom prst="rect">
            <a:avLst/>
          </a:prstGeom>
          <a:noFill/>
          <a:ln>
            <a:noFill/>
          </a:ln>
          <a:effectLst>
            <a:outerShdw dist="35921" dir="2700000" algn="ctr" rotWithShape="0">
              <a:srgbClr val="808080">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771525" y="1190625"/>
            <a:ext cx="791527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marL="231775" indent="-231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l-GR" sz="2100">
                <a:latin typeface="GillSans" pitchFamily="34" charset="0"/>
              </a:rPr>
              <a:t>…</a:t>
            </a:r>
            <a:r>
              <a:rPr lang="el-GR" altLang="el-GR" sz="2100">
                <a:latin typeface="Arial" panose="020B0604020202020204" pitchFamily="34" charset="0"/>
              </a:rPr>
              <a:t>λοιμώδεις νόσοι απειλούσαν την υγεία και τις ζωές δεκάδων χιλιάδων παιδιών και ενηλίκων κάθε χρόνο</a:t>
            </a:r>
            <a:endParaRPr lang="en-US" altLang="el-GR" sz="2100">
              <a:latin typeface="Arial Unicode MS" panose="020B0604020202020204" pitchFamily="34" charset="-128"/>
            </a:endParaRPr>
          </a:p>
        </p:txBody>
      </p:sp>
      <p:sp>
        <p:nvSpPr>
          <p:cNvPr id="12295" name="Text Box 7"/>
          <p:cNvSpPr txBox="1">
            <a:spLocks noChangeArrowheads="1"/>
          </p:cNvSpPr>
          <p:nvPr/>
        </p:nvSpPr>
        <p:spPr bwMode="auto">
          <a:xfrm rot="360000">
            <a:off x="2136775" y="6145213"/>
            <a:ext cx="28384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0"/>
              </a:spcBef>
              <a:buFontTx/>
              <a:buNone/>
            </a:pPr>
            <a:r>
              <a:rPr lang="en-US" altLang="el-GR" sz="800" b="1" i="1">
                <a:solidFill>
                  <a:srgbClr val="808080"/>
                </a:solidFill>
                <a:latin typeface="Arial Unicode MS" panose="020B0604020202020204" pitchFamily="34" charset="-128"/>
              </a:rPr>
              <a:t>photo courtesy of W.H.O.</a:t>
            </a:r>
          </a:p>
        </p:txBody>
      </p:sp>
      <p:sp>
        <p:nvSpPr>
          <p:cNvPr id="12296" name="Text Box 9"/>
          <p:cNvSpPr txBox="1">
            <a:spLocks noChangeArrowheads="1"/>
          </p:cNvSpPr>
          <p:nvPr/>
        </p:nvSpPr>
        <p:spPr bwMode="auto">
          <a:xfrm>
            <a:off x="7010400" y="6164263"/>
            <a:ext cx="14922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0"/>
              </a:spcBef>
              <a:buFontTx/>
              <a:buNone/>
            </a:pPr>
            <a:r>
              <a:rPr lang="en-US" altLang="el-GR" sz="800" b="1" i="1">
                <a:solidFill>
                  <a:srgbClr val="808080"/>
                </a:solidFill>
                <a:latin typeface="Arial Unicode MS" panose="020B0604020202020204" pitchFamily="34" charset="-128"/>
              </a:rPr>
              <a:t>US GSK Image bank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6fb5feb7f1ee71b7e725277d3099916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304800"/>
            <a:ext cx="4343400" cy="59213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87425"/>
          </a:xfrm>
        </p:spPr>
        <p:txBody>
          <a:bodyPr/>
          <a:lstStyle/>
          <a:p>
            <a:r>
              <a:rPr lang="el-GR" altLang="el-GR" smtClean="0">
                <a:latin typeface="Arial Unicode MS" panose="020B0604020202020204" pitchFamily="34" charset="-128"/>
              </a:rPr>
              <a:t>Η σημασία των Εμβολίων </a:t>
            </a:r>
            <a:endParaRPr lang="en-US" altLang="el-GR" smtClean="0">
              <a:latin typeface="Arial Unicode MS" panose="020B0604020202020204" pitchFamily="34" charset="-128"/>
            </a:endParaRPr>
          </a:p>
        </p:txBody>
      </p:sp>
      <p:sp>
        <p:nvSpPr>
          <p:cNvPr id="15363" name="Rectangle 3"/>
          <p:cNvSpPr>
            <a:spLocks noGrp="1" noChangeArrowheads="1"/>
          </p:cNvSpPr>
          <p:nvPr>
            <p:ph idx="1"/>
          </p:nvPr>
        </p:nvSpPr>
        <p:spPr>
          <a:xfrm>
            <a:off x="3048000" y="1600200"/>
            <a:ext cx="5638800" cy="4525963"/>
          </a:xfrm>
        </p:spPr>
        <p:txBody>
          <a:bodyPr/>
          <a:lstStyle/>
          <a:p>
            <a:pPr marL="268288" indent="-268288">
              <a:buFontTx/>
              <a:buNone/>
            </a:pPr>
            <a:r>
              <a:rPr lang="el-GR" altLang="el-GR" b="1" smtClean="0">
                <a:latin typeface="Arial Unicode MS" panose="020B0604020202020204" pitchFamily="34" charset="-128"/>
                <a:ea typeface="Arial Unicode MS" panose="020B0604020202020204" pitchFamily="34" charset="-128"/>
                <a:cs typeface="Arial Unicode MS" panose="020B0604020202020204" pitchFamily="34" charset="-128"/>
              </a:rPr>
              <a:t>Κάθε χρόνο</a:t>
            </a:r>
            <a:r>
              <a:rPr lang="en-US" altLang="el-GR" b="1"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68288" indent="-268288">
              <a:buFontTx/>
              <a:buNone/>
            </a:pPr>
            <a:endParaRPr lang="en-US" altLang="el-GR" b="1"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68288" indent="-268288"/>
            <a:r>
              <a:rPr lang="el-GR" altLang="el-GR" smtClean="0">
                <a:latin typeface="Arial Unicode MS" panose="020B0604020202020204" pitchFamily="34" charset="-128"/>
              </a:rPr>
              <a:t>Προλαμβάνονται </a:t>
            </a:r>
            <a:r>
              <a:rPr lang="en-US" altLang="el-GR" smtClean="0">
                <a:latin typeface="Arial Unicode MS" panose="020B0604020202020204" pitchFamily="34" charset="-128"/>
              </a:rPr>
              <a:t>3 </a:t>
            </a:r>
            <a:r>
              <a:rPr lang="el-GR" altLang="el-GR" smtClean="0">
                <a:latin typeface="Arial Unicode MS" panose="020B0604020202020204" pitchFamily="34" charset="-128"/>
              </a:rPr>
              <a:t>εκατομμύρια θάνατοι</a:t>
            </a:r>
            <a:r>
              <a:rPr lang="en-US" altLang="el-GR" smtClean="0">
                <a:latin typeface="Arial Unicode MS" panose="020B0604020202020204" pitchFamily="34" charset="-128"/>
              </a:rPr>
              <a:t>. </a:t>
            </a:r>
          </a:p>
          <a:p>
            <a:pPr marL="268288" indent="-268288"/>
            <a:r>
              <a:rPr lang="el-GR" altLang="el-GR" smtClean="0">
                <a:latin typeface="Arial Unicode MS" panose="020B0604020202020204" pitchFamily="34" charset="-128"/>
              </a:rPr>
              <a:t>Σώζονται </a:t>
            </a:r>
            <a:r>
              <a:rPr lang="en-US" altLang="el-GR" smtClean="0">
                <a:latin typeface="Arial Unicode MS" panose="020B0604020202020204" pitchFamily="34" charset="-128"/>
              </a:rPr>
              <a:t>750</a:t>
            </a:r>
            <a:r>
              <a:rPr lang="el-GR" altLang="el-GR" smtClean="0">
                <a:latin typeface="Arial Unicode MS" panose="020B0604020202020204" pitchFamily="34" charset="-128"/>
              </a:rPr>
              <a:t>.</a:t>
            </a:r>
            <a:r>
              <a:rPr lang="en-US" altLang="el-GR" smtClean="0">
                <a:latin typeface="Arial Unicode MS" panose="020B0604020202020204" pitchFamily="34" charset="-128"/>
              </a:rPr>
              <a:t>000 </a:t>
            </a:r>
            <a:r>
              <a:rPr lang="el-GR" altLang="el-GR" smtClean="0">
                <a:latin typeface="Arial Unicode MS" panose="020B0604020202020204" pitchFamily="34" charset="-128"/>
              </a:rPr>
              <a:t>παιδιά από αναπηρία</a:t>
            </a:r>
            <a:r>
              <a:rPr lang="en-US" altLang="el-GR" smtClean="0">
                <a:latin typeface="Arial Unicode MS" panose="020B0604020202020204" pitchFamily="34" charset="-128"/>
              </a:rPr>
              <a:t>.</a:t>
            </a:r>
            <a:endParaRPr lang="en-US" altLang="el-GR" baseline="30000" smtClean="0">
              <a:latin typeface="Arial Unicode MS" panose="020B0604020202020204" pitchFamily="34" charset="-128"/>
            </a:endParaRPr>
          </a:p>
          <a:p>
            <a:pPr marL="268288" indent="-268288"/>
            <a:endParaRPr lang="en-US" altLang="el-GR" sz="1300" baseline="30000" smtClean="0">
              <a:latin typeface="Arial Unicode MS" panose="020B0604020202020204" pitchFamily="34" charset="-128"/>
            </a:endParaRPr>
          </a:p>
          <a:p>
            <a:pPr marL="268288" indent="-268288">
              <a:buFontTx/>
              <a:buNone/>
            </a:pPr>
            <a:r>
              <a:rPr lang="en-US" altLang="el-GR" b="1"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l-GR" altLang="el-GR" b="1" smtClean="0">
                <a:latin typeface="Arial Unicode MS" panose="020B0604020202020204" pitchFamily="34" charset="-128"/>
                <a:ea typeface="Arial Unicode MS" panose="020B0604020202020204" pitchFamily="34" charset="-128"/>
                <a:cs typeface="Arial Unicode MS" panose="020B0604020202020204" pitchFamily="34" charset="-128"/>
              </a:rPr>
              <a:t>χάρη στα εμβόλια</a:t>
            </a:r>
            <a:r>
              <a:rPr lang="en-US" altLang="el-GR" b="1" smtClean="0">
                <a:solidFill>
                  <a:schemeClr val="bg2"/>
                </a:solidFill>
                <a:latin typeface="Arial Unicode MS" panose="020B0604020202020204" pitchFamily="34" charset="-128"/>
              </a:rPr>
              <a:t>.</a:t>
            </a:r>
          </a:p>
        </p:txBody>
      </p:sp>
      <p:sp>
        <p:nvSpPr>
          <p:cNvPr id="15364" name="Text Box 4"/>
          <p:cNvSpPr txBox="1">
            <a:spLocks noChangeArrowheads="1"/>
          </p:cNvSpPr>
          <p:nvPr/>
        </p:nvSpPr>
        <p:spPr bwMode="auto">
          <a:xfrm>
            <a:off x="2079625" y="6423025"/>
            <a:ext cx="6858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n-US" altLang="el-GR" sz="1000" i="1">
                <a:solidFill>
                  <a:srgbClr val="808080"/>
                </a:solidFill>
                <a:latin typeface="Arial Unicode MS" panose="020B0604020202020204" pitchFamily="34" charset="-128"/>
              </a:rPr>
              <a:t>Ehreth J. The value of vaccination: a global perspective. Vaccine 2003; 21: 4105-4117.</a:t>
            </a:r>
          </a:p>
        </p:txBody>
      </p:sp>
      <p:graphicFrame>
        <p:nvGraphicFramePr>
          <p:cNvPr id="15365" name="Object 5"/>
          <p:cNvGraphicFramePr>
            <a:graphicFrameLocks noChangeAspect="1"/>
          </p:cNvGraphicFramePr>
          <p:nvPr/>
        </p:nvGraphicFramePr>
        <p:xfrm>
          <a:off x="449263" y="1525588"/>
          <a:ext cx="1981200" cy="4394200"/>
        </p:xfrm>
        <a:graphic>
          <a:graphicData uri="http://schemas.openxmlformats.org/presentationml/2006/ole">
            <mc:AlternateContent xmlns:mc="http://schemas.openxmlformats.org/markup-compatibility/2006">
              <mc:Choice xmlns:v="urn:schemas-microsoft-com:vml" Requires="v">
                <p:oleObj spid="_x0000_s15375" name="CorelDRAW" r:id="rId4" imgW="6413602" imgH="9090660" progId="CorelDRAW.Graphic.11">
                  <p:embed/>
                </p:oleObj>
              </mc:Choice>
              <mc:Fallback>
                <p:oleObj name="CorelDRAW" r:id="rId4" imgW="6413602" imgH="9090660" progId="CorelDRAW.Graphic.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7583" r="20465"/>
                      <a:stretch>
                        <a:fillRect/>
                      </a:stretch>
                    </p:blipFill>
                    <p:spPr bwMode="auto">
                      <a:xfrm>
                        <a:off x="449263" y="1525588"/>
                        <a:ext cx="1981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87425"/>
          </a:xfrm>
        </p:spPr>
        <p:txBody>
          <a:bodyPr/>
          <a:lstStyle/>
          <a:p>
            <a:r>
              <a:rPr lang="el-GR" altLang="el-GR" sz="4000" smtClean="0">
                <a:latin typeface="Arial" panose="020B0604020202020204" pitchFamily="34" charset="0"/>
                <a:ea typeface="Arial Unicode MS" panose="020B0604020202020204" pitchFamily="34" charset="-128"/>
                <a:cs typeface="Arial Unicode MS" panose="020B0604020202020204" pitchFamily="34" charset="-128"/>
              </a:rPr>
              <a:t>Επιτυχίες- εκπλήρωση  στόχων</a:t>
            </a:r>
            <a:endParaRPr lang="en-US" altLang="el-GR" sz="4000" smtClean="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411" name="Rectangle 3"/>
          <p:cNvSpPr>
            <a:spLocks noGrp="1" noChangeArrowheads="1"/>
          </p:cNvSpPr>
          <p:nvPr>
            <p:ph idx="1"/>
          </p:nvPr>
        </p:nvSpPr>
        <p:spPr>
          <a:xfrm>
            <a:off x="609600" y="1612900"/>
            <a:ext cx="7924800" cy="4525963"/>
          </a:xfrm>
        </p:spPr>
        <p:txBody>
          <a:bodyPr/>
          <a:lstStyle/>
          <a:p>
            <a:pPr marL="268288" indent="-268288"/>
            <a:r>
              <a:rPr lang="el-GR" altLang="el-GR" dirty="0" smtClean="0"/>
              <a:t>Ευλογιά</a:t>
            </a:r>
            <a:r>
              <a:rPr lang="en-US" altLang="el-GR" dirty="0" smtClean="0"/>
              <a:t> – </a:t>
            </a:r>
            <a:r>
              <a:rPr lang="el-GR" altLang="el-GR" dirty="0" smtClean="0"/>
              <a:t>Εξαλείφθηκε</a:t>
            </a:r>
            <a:r>
              <a:rPr lang="en-US" altLang="el-GR" dirty="0" smtClean="0"/>
              <a:t>.</a:t>
            </a:r>
          </a:p>
          <a:p>
            <a:pPr marL="268288" indent="-268288"/>
            <a:r>
              <a:rPr lang="el-GR" altLang="el-GR" dirty="0" smtClean="0"/>
              <a:t>Πολιομυελίτιδα</a:t>
            </a:r>
            <a:r>
              <a:rPr lang="en-US" altLang="el-GR" dirty="0" smtClean="0"/>
              <a:t> – </a:t>
            </a:r>
            <a:r>
              <a:rPr lang="el-GR" altLang="el-GR" dirty="0" smtClean="0"/>
              <a:t>Εξαλείφθηκε</a:t>
            </a:r>
            <a:r>
              <a:rPr lang="en-GB" altLang="el-GR" dirty="0" smtClean="0"/>
              <a:t> </a:t>
            </a:r>
            <a:r>
              <a:rPr lang="el-GR" altLang="el-GR" dirty="0" smtClean="0"/>
              <a:t>στο Δυτικό Ημισφαίριο</a:t>
            </a:r>
            <a:r>
              <a:rPr lang="en-US" altLang="el-GR" dirty="0" smtClean="0"/>
              <a:t>. </a:t>
            </a:r>
          </a:p>
          <a:p>
            <a:pPr marL="268288" indent="-268288"/>
            <a:r>
              <a:rPr lang="el-GR" altLang="el-GR" dirty="0" smtClean="0"/>
              <a:t>Τέτανος</a:t>
            </a:r>
            <a:r>
              <a:rPr lang="en-US" altLang="el-GR" dirty="0" smtClean="0"/>
              <a:t>, </a:t>
            </a:r>
            <a:r>
              <a:rPr lang="el-GR" altLang="el-GR" dirty="0" smtClean="0"/>
              <a:t>Διφθερίτιδα</a:t>
            </a:r>
            <a:r>
              <a:rPr lang="en-US" altLang="el-GR" dirty="0" smtClean="0"/>
              <a:t>, </a:t>
            </a:r>
            <a:r>
              <a:rPr lang="el-GR" altLang="el-GR" dirty="0" smtClean="0"/>
              <a:t>Ερυθρά</a:t>
            </a:r>
            <a:r>
              <a:rPr lang="en-US" altLang="el-GR" dirty="0" smtClean="0"/>
              <a:t>, </a:t>
            </a:r>
            <a:r>
              <a:rPr lang="el-GR" altLang="el-GR" dirty="0" smtClean="0"/>
              <a:t>Μηνιγγίτιδα </a:t>
            </a:r>
            <a:r>
              <a:rPr lang="en-US" altLang="el-GR" dirty="0" smtClean="0"/>
              <a:t>&amp; </a:t>
            </a:r>
            <a:r>
              <a:rPr lang="el-GR" altLang="el-GR" dirty="0" smtClean="0"/>
              <a:t>Καρκίνος του Ήπατος</a:t>
            </a:r>
            <a:r>
              <a:rPr lang="en-US" altLang="el-GR" dirty="0" smtClean="0"/>
              <a:t> (</a:t>
            </a:r>
            <a:r>
              <a:rPr lang="el-GR" altLang="el-GR" dirty="0" smtClean="0"/>
              <a:t>λόγω Ηπατίτιδας Β</a:t>
            </a:r>
            <a:r>
              <a:rPr lang="en-US" altLang="el-GR" dirty="0" smtClean="0"/>
              <a:t>)  - </a:t>
            </a:r>
            <a:r>
              <a:rPr lang="el-GR" altLang="el-GR" dirty="0" smtClean="0"/>
              <a:t>Δραματική μείωση</a:t>
            </a:r>
            <a:r>
              <a:rPr lang="en-US" altLang="el-GR" dirty="0" smtClean="0"/>
              <a:t>. </a:t>
            </a:r>
          </a:p>
        </p:txBody>
      </p:sp>
      <p:sp>
        <p:nvSpPr>
          <p:cNvPr id="17412" name="Rectangle 4"/>
          <p:cNvSpPr>
            <a:spLocks noChangeArrowheads="1"/>
          </p:cNvSpPr>
          <p:nvPr/>
        </p:nvSpPr>
        <p:spPr bwMode="auto">
          <a:xfrm>
            <a:off x="0" y="6489700"/>
            <a:ext cx="63817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1200" i="1">
                <a:solidFill>
                  <a:schemeClr val="bg2"/>
                </a:solidFill>
                <a:latin typeface="Arial Unicode MS" panose="020B0604020202020204" pitchFamily="34" charset="-128"/>
              </a:rPr>
              <a:t>1. Andre FE Vaccine 2003; 21: 593-595</a:t>
            </a:r>
          </a:p>
          <a:p>
            <a:pPr>
              <a:spcBef>
                <a:spcPct val="0"/>
              </a:spcBef>
              <a:buFontTx/>
              <a:buNone/>
            </a:pPr>
            <a:r>
              <a:rPr lang="en-US" altLang="el-GR" sz="1200" i="1">
                <a:solidFill>
                  <a:schemeClr val="bg2"/>
                </a:solidFill>
                <a:latin typeface="Arial Unicode MS" panose="020B0604020202020204" pitchFamily="34" charset="-128"/>
              </a:rPr>
              <a:t>2. Ehreth J. The value of vaccination: a global perspective. Vaccine (2003); 21: 4105-4117.</a:t>
            </a:r>
          </a:p>
          <a:p>
            <a:pPr>
              <a:spcBef>
                <a:spcPct val="0"/>
              </a:spcBef>
              <a:buFontTx/>
              <a:buNone/>
            </a:pPr>
            <a:endParaRPr lang="en-US" altLang="el-GR" sz="1200" i="1">
              <a:solidFill>
                <a:schemeClr val="bg2"/>
              </a:solidFill>
              <a:latin typeface="Arial Unicode MS" panose="020B0604020202020204" pitchFamily="34" charset="-128"/>
            </a:endParaRPr>
          </a:p>
          <a:p>
            <a:pPr eaLnBrk="1" hangingPunct="1">
              <a:spcBef>
                <a:spcPct val="30000"/>
              </a:spcBef>
              <a:buFontTx/>
              <a:buNone/>
            </a:pPr>
            <a:endParaRPr lang="en-GB" altLang="el-GR" sz="1200" i="1">
              <a:solidFill>
                <a:schemeClr val="bg2"/>
              </a:solidFill>
              <a:latin typeface="Arial Unicode MS" panose="020B0604020202020204" pitchFamily="34"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3581400"/>
            <a:ext cx="8229600" cy="2819400"/>
          </a:xfrm>
        </p:spPr>
        <p:txBody>
          <a:bodyPr/>
          <a:lstStyle/>
          <a:p>
            <a:pPr marL="268288" indent="-268288">
              <a:lnSpc>
                <a:spcPct val="80000"/>
              </a:lnSpc>
              <a:defRPr/>
            </a:pPr>
            <a:r>
              <a:rPr lang="el-GR" altLang="el-GR" sz="2400" dirty="0" smtClean="0"/>
              <a:t>Η ευλογιά</a:t>
            </a:r>
            <a:r>
              <a:rPr lang="en-GB" altLang="el-GR" sz="2400" dirty="0" smtClean="0"/>
              <a:t>, </a:t>
            </a:r>
            <a:r>
              <a:rPr lang="el-GR" altLang="el-GR" sz="2400" dirty="0" smtClean="0"/>
              <a:t>η οποία σκότωνε δύο εκατομμύρια ανθρώπους ετησίως μέχρι τα τέλη του 1960</a:t>
            </a:r>
            <a:r>
              <a:rPr lang="en-GB" altLang="el-GR" sz="2400" dirty="0" smtClean="0"/>
              <a:t>, </a:t>
            </a:r>
            <a:r>
              <a:rPr lang="el-GR" altLang="el-GR" sz="2400" dirty="0" smtClean="0"/>
              <a:t>εξαλείφθηκε το</a:t>
            </a:r>
            <a:r>
              <a:rPr lang="en-GB" altLang="el-GR" sz="2400" dirty="0" smtClean="0"/>
              <a:t> 19</a:t>
            </a:r>
            <a:r>
              <a:rPr lang="el-GR" altLang="el-GR" sz="2400" dirty="0" smtClean="0"/>
              <a:t>80</a:t>
            </a:r>
            <a:r>
              <a:rPr lang="en-GB" altLang="el-GR" sz="2400" dirty="0" smtClean="0"/>
              <a:t> </a:t>
            </a:r>
            <a:r>
              <a:rPr lang="el-GR" altLang="el-GR" sz="2400" dirty="0" smtClean="0"/>
              <a:t>μετά από μία καμπάνια παγκόσμιου μαζικού εμβολιασμού</a:t>
            </a:r>
          </a:p>
          <a:p>
            <a:pPr marL="0" indent="0">
              <a:lnSpc>
                <a:spcPct val="80000"/>
              </a:lnSpc>
              <a:buFont typeface="Arial" panose="020B0604020202020204" pitchFamily="34" charset="0"/>
              <a:buNone/>
              <a:defRPr/>
            </a:pPr>
            <a:r>
              <a:rPr lang="el-GR" altLang="el-GR" sz="2400" i="1" dirty="0" smtClean="0">
                <a:solidFill>
                  <a:srgbClr val="FF9900"/>
                </a:solidFill>
              </a:rPr>
              <a:t>         </a:t>
            </a:r>
            <a:r>
              <a:rPr lang="en-US" altLang="el-GR" sz="2400" b="1" dirty="0" smtClean="0"/>
              <a:t>…</a:t>
            </a:r>
            <a:r>
              <a:rPr lang="el-GR" altLang="el-GR" sz="2400" b="1" dirty="0"/>
              <a:t>η επίδραση των εμβολίων είναι τεράστια</a:t>
            </a:r>
            <a:endParaRPr lang="en-US" altLang="el-GR" sz="2400" b="1" dirty="0"/>
          </a:p>
          <a:p>
            <a:pPr marL="268288" indent="-268288">
              <a:lnSpc>
                <a:spcPct val="80000"/>
              </a:lnSpc>
              <a:defRPr/>
            </a:pPr>
            <a:r>
              <a:rPr lang="el-GR" altLang="el-GR" sz="2400" dirty="0" smtClean="0"/>
              <a:t>Η πολιομυελίτιδα εξαλείφθηκε στο Δυτικό Ημισφαίριο και ο αριθμός των περιστατικών πολιομυελίτιδας</a:t>
            </a:r>
            <a:r>
              <a:rPr lang="en-GB" altLang="el-GR" sz="2400" dirty="0" smtClean="0"/>
              <a:t> </a:t>
            </a:r>
            <a:r>
              <a:rPr lang="el-GR" altLang="el-GR" sz="2400" dirty="0" smtClean="0"/>
              <a:t>μειώθηκε από </a:t>
            </a:r>
            <a:r>
              <a:rPr lang="en-GB" altLang="el-GR" sz="2400" dirty="0" smtClean="0"/>
              <a:t>300</a:t>
            </a:r>
            <a:r>
              <a:rPr lang="el-GR" altLang="el-GR" sz="2400" dirty="0" smtClean="0"/>
              <a:t>.</a:t>
            </a:r>
            <a:r>
              <a:rPr lang="en-GB" altLang="el-GR" sz="2400" dirty="0" smtClean="0"/>
              <a:t>000 </a:t>
            </a:r>
            <a:r>
              <a:rPr lang="el-GR" altLang="el-GR" sz="2400" dirty="0" smtClean="0"/>
              <a:t>ετησίως, τη δεκαετία του </a:t>
            </a:r>
            <a:r>
              <a:rPr lang="en-GB" altLang="el-GR" sz="2400" dirty="0" smtClean="0"/>
              <a:t>1980</a:t>
            </a:r>
            <a:r>
              <a:rPr lang="el-GR" altLang="el-GR" sz="2400" dirty="0" smtClean="0"/>
              <a:t>, σε μόλις</a:t>
            </a:r>
            <a:r>
              <a:rPr lang="en-GB" altLang="el-GR" sz="2400" dirty="0" smtClean="0"/>
              <a:t> 2</a:t>
            </a:r>
            <a:r>
              <a:rPr lang="el-GR" altLang="el-GR" sz="2400" dirty="0" smtClean="0"/>
              <a:t>.</a:t>
            </a:r>
            <a:r>
              <a:rPr lang="en-GB" altLang="el-GR" sz="2400" dirty="0" smtClean="0"/>
              <a:t>000 </a:t>
            </a:r>
            <a:r>
              <a:rPr lang="el-GR" altLang="el-GR" sz="2400" dirty="0" smtClean="0"/>
              <a:t>το</a:t>
            </a:r>
            <a:r>
              <a:rPr lang="en-GB" altLang="el-GR" sz="2400" dirty="0" smtClean="0"/>
              <a:t> 2002</a:t>
            </a:r>
            <a:r>
              <a:rPr lang="el-GR" altLang="el-GR" sz="2400" dirty="0" smtClean="0"/>
              <a:t> στις υπόλοιπες χώρες</a:t>
            </a:r>
            <a:endParaRPr lang="en-GB" altLang="el-GR" sz="2400" dirty="0" smtClean="0"/>
          </a:p>
        </p:txBody>
      </p:sp>
      <p:pic>
        <p:nvPicPr>
          <p:cNvPr id="19459" name="Picture 6" descr="listen_ch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20713"/>
            <a:ext cx="284162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838200" y="447675"/>
            <a:ext cx="3962400" cy="3046413"/>
          </a:xfrm>
          <a:prstGeom prst="rect">
            <a:avLst/>
          </a:prstGeom>
        </p:spPr>
        <p:txBody>
          <a:bodyPr>
            <a:spAutoFit/>
          </a:bodyPr>
          <a:lstStyle/>
          <a:p>
            <a:pPr>
              <a:defRPr/>
            </a:pPr>
            <a:r>
              <a:rPr lang="el-GR" sz="2400" dirty="0">
                <a:latin typeface="+mn-lt"/>
                <a:ea typeface="Arial Unicode MS" pitchFamily="34" charset="-128"/>
                <a:cs typeface="Arial Unicode MS" pitchFamily="34" charset="-128"/>
              </a:rPr>
              <a:t>Μετά την εξασφάλιση καθαρού πόσιμου νερού, καμία άλλη υγειονομική παρέμβαση δεν έχει επιδράσει τόσο αποτελεσματικά στη μείωση της θνητότητας και θνησιμότητας παγκοσμίως</a:t>
            </a:r>
            <a:endParaRPr lang="el-GR" sz="2400" dirty="0">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a:lnSpc>
                <a:spcPct val="90000"/>
              </a:lnSpc>
            </a:pPr>
            <a:r>
              <a:rPr lang="el-GR" altLang="el-GR" sz="2600" dirty="0" smtClean="0"/>
              <a:t>Ο εμβολιασμός μείωσε σημαντικά τους θανάτους λόγω ιλαράς</a:t>
            </a:r>
            <a:r>
              <a:rPr lang="en-GB" altLang="el-GR" sz="2600" dirty="0" smtClean="0"/>
              <a:t>. </a:t>
            </a:r>
            <a:r>
              <a:rPr lang="el-GR" altLang="el-GR" sz="2600" dirty="0" smtClean="0"/>
              <a:t>Συνολικά</a:t>
            </a:r>
            <a:r>
              <a:rPr lang="en-GB" altLang="el-GR" sz="2600" dirty="0" smtClean="0"/>
              <a:t>, </a:t>
            </a:r>
            <a:r>
              <a:rPr lang="el-GR" altLang="el-GR" sz="2600" dirty="0" smtClean="0"/>
              <a:t>το παγκόσμιο ποσοστό θνητότητας από ιλαρά μειώθηκε κατά</a:t>
            </a:r>
            <a:r>
              <a:rPr lang="en-GB" altLang="el-GR" sz="2600" dirty="0" smtClean="0"/>
              <a:t> 68% </a:t>
            </a:r>
            <a:r>
              <a:rPr lang="el-GR" altLang="el-GR" sz="2600" dirty="0" smtClean="0"/>
              <a:t>μεταξύ </a:t>
            </a:r>
            <a:r>
              <a:rPr lang="en-GB" altLang="el-GR" sz="2600" dirty="0" smtClean="0"/>
              <a:t>2000 </a:t>
            </a:r>
            <a:r>
              <a:rPr lang="el-GR" altLang="el-GR" sz="2600" dirty="0" smtClean="0"/>
              <a:t>και </a:t>
            </a:r>
            <a:r>
              <a:rPr lang="en-GB" altLang="el-GR" sz="2600" dirty="0" smtClean="0"/>
              <a:t>2006</a:t>
            </a:r>
            <a:endParaRPr lang="el-GR" altLang="el-GR" sz="2600" dirty="0" smtClean="0"/>
          </a:p>
          <a:p>
            <a:pPr marL="0" indent="0">
              <a:lnSpc>
                <a:spcPct val="90000"/>
              </a:lnSpc>
              <a:buNone/>
            </a:pPr>
            <a:r>
              <a:rPr lang="el-GR" altLang="el-GR" sz="2600" dirty="0" smtClean="0"/>
              <a:t>    </a:t>
            </a:r>
            <a:r>
              <a:rPr lang="el-GR" altLang="el-GR" sz="2600" dirty="0" smtClean="0">
                <a:solidFill>
                  <a:srgbClr val="FF0000"/>
                </a:solidFill>
              </a:rPr>
              <a:t>Πρόσφατες </a:t>
            </a:r>
            <a:r>
              <a:rPr lang="el-GR" altLang="el-GR" sz="2600" dirty="0">
                <a:solidFill>
                  <a:srgbClr val="FF0000"/>
                </a:solidFill>
              </a:rPr>
              <a:t>ε</a:t>
            </a:r>
            <a:r>
              <a:rPr lang="el-GR" altLang="el-GR" sz="2600" dirty="0" smtClean="0">
                <a:solidFill>
                  <a:srgbClr val="FF0000"/>
                </a:solidFill>
              </a:rPr>
              <a:t>πιδημίες ιλαράς σε ΗΠΑ και Ευρώπη, λόγω         του </a:t>
            </a:r>
            <a:r>
              <a:rPr lang="el-GR" altLang="el-GR" sz="2600" dirty="0" err="1" smtClean="0">
                <a:solidFill>
                  <a:srgbClr val="FF0000"/>
                </a:solidFill>
              </a:rPr>
              <a:t>αντιεμβολιαστικού</a:t>
            </a:r>
            <a:r>
              <a:rPr lang="el-GR" altLang="el-GR" sz="2600" dirty="0" smtClean="0">
                <a:solidFill>
                  <a:srgbClr val="FF0000"/>
                </a:solidFill>
              </a:rPr>
              <a:t> κινήματος</a:t>
            </a:r>
            <a:endParaRPr lang="en-GB" altLang="el-GR" sz="2600" dirty="0" smtClean="0">
              <a:solidFill>
                <a:srgbClr val="FF0000"/>
              </a:solidFill>
            </a:endParaRPr>
          </a:p>
          <a:p>
            <a:pPr>
              <a:lnSpc>
                <a:spcPct val="90000"/>
              </a:lnSpc>
            </a:pPr>
            <a:r>
              <a:rPr lang="el-GR" altLang="el-GR" sz="2600" dirty="0" smtClean="0"/>
              <a:t>Τα δύο τρίτα των αναπτυσσόμενων χωρών έχουν εξαλείψει το νεογνικό τέτανο</a:t>
            </a:r>
            <a:endParaRPr lang="en-GB" altLang="el-GR" sz="2600" dirty="0" smtClean="0"/>
          </a:p>
          <a:p>
            <a:pPr>
              <a:lnSpc>
                <a:spcPct val="90000"/>
              </a:lnSpc>
            </a:pPr>
            <a:r>
              <a:rPr lang="el-GR" altLang="el-GR" sz="2600" dirty="0" smtClean="0"/>
              <a:t>Τα περιστατικά </a:t>
            </a:r>
            <a:r>
              <a:rPr lang="el-GR" altLang="el-GR" sz="2600" dirty="0" err="1" smtClean="0"/>
              <a:t>κοκκύτη</a:t>
            </a:r>
            <a:r>
              <a:rPr lang="en-GB" altLang="el-GR" sz="2600" dirty="0" smtClean="0"/>
              <a:t> </a:t>
            </a:r>
            <a:r>
              <a:rPr lang="el-GR" altLang="el-GR" sz="2600" dirty="0" smtClean="0"/>
              <a:t>έχουν μειωθεί από 3 εκατομμύρια ετησίως σε λιγότερο από ένα τέταρτο του εκατομμυρίου</a:t>
            </a:r>
            <a:endParaRPr lang="en-GB" altLang="el-GR" sz="2600" dirty="0" smtClean="0"/>
          </a:p>
          <a:p>
            <a:pPr>
              <a:lnSpc>
                <a:spcPct val="90000"/>
              </a:lnSpc>
              <a:buFontTx/>
              <a:buNone/>
            </a:pPr>
            <a:endParaRPr lang="en-US" altLang="el-GR" sz="2600" dirty="0" smtClean="0">
              <a:latin typeface="Arial Unicode MS" panose="020B0604020202020204" pitchFamily="34" charset="-128"/>
            </a:endParaRPr>
          </a:p>
          <a:p>
            <a:pPr>
              <a:lnSpc>
                <a:spcPct val="90000"/>
              </a:lnSpc>
            </a:pPr>
            <a:endParaRPr lang="el-GR" altLang="el-GR"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TotalTime>
  <Words>2067</Words>
  <Application>Microsoft Office PowerPoint</Application>
  <PresentationFormat>Προβολή στην οθόνη (4:3)</PresentationFormat>
  <Paragraphs>396</Paragraphs>
  <Slides>38</Slides>
  <Notes>13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38</vt:i4>
      </vt:variant>
    </vt:vector>
  </HeadingPairs>
  <TitlesOfParts>
    <vt:vector size="49" baseType="lpstr">
      <vt:lpstr>Arial</vt:lpstr>
      <vt:lpstr>Arial Unicode MS</vt:lpstr>
      <vt:lpstr>Calibri</vt:lpstr>
      <vt:lpstr>GillSans</vt:lpstr>
      <vt:lpstr>Symbol</vt:lpstr>
      <vt:lpstr>Tahoma</vt:lpstr>
      <vt:lpstr>Wingdings</vt:lpstr>
      <vt:lpstr>Θέμα του Office</vt:lpstr>
      <vt:lpstr>eclass</vt:lpstr>
      <vt:lpstr>CorelDRAW</vt:lpstr>
      <vt:lpstr>Photo Editor Photo</vt:lpstr>
      <vt:lpstr>Αγωγή υγείας</vt:lpstr>
      <vt:lpstr>Τα Εμβόλια στον 21ο αιώνα </vt:lpstr>
      <vt:lpstr> Από τον 18ο μέχρι το τέλος του 20ου αιώνα</vt:lpstr>
      <vt:lpstr>Πριν τα Εμβόλια…</vt:lpstr>
      <vt:lpstr>Παρουσίαση του PowerPoint</vt:lpstr>
      <vt:lpstr>Η σημασία των Εμβολίων </vt:lpstr>
      <vt:lpstr>Επιτυχίες- εκπλήρωση  στόχων</vt:lpstr>
      <vt:lpstr>Παρουσίαση του PowerPoint</vt:lpstr>
      <vt:lpstr>Παρουσίαση του PowerPoint</vt:lpstr>
      <vt:lpstr>Εμβολιασμός και  Οικονομία</vt:lpstr>
      <vt:lpstr>21ος αιώνας: Νεότερα εμβόλια</vt:lpstr>
      <vt:lpstr>ΠΝΕΥΜΟΝΙΟΚΟΚΚΟΣ</vt:lpstr>
      <vt:lpstr>Παρουσίαση του PowerPoint</vt:lpstr>
      <vt:lpstr>PREVENAR</vt:lpstr>
      <vt:lpstr> ΜΗΝΙΓΓΙΤΙΔΟΚΟΚΚΟΣ </vt:lpstr>
      <vt:lpstr>Παρουσίαση του PowerPoint</vt:lpstr>
      <vt:lpstr>Menveo ή Nimenrix</vt:lpstr>
      <vt:lpstr>Γιατί οι έφηβοι;</vt:lpstr>
      <vt:lpstr>Άλλες ομάδες υψηλού κινδύνου</vt:lpstr>
      <vt:lpstr>Αλλαγές</vt:lpstr>
      <vt:lpstr>      Εμβόλιο για τους ιούς Rota</vt:lpstr>
      <vt:lpstr>Πρόληψη του καρκίνου με εμβολιασμούς</vt:lpstr>
      <vt:lpstr>Τα αποτελέσματα της HPV λοίμωξης</vt:lpstr>
      <vt:lpstr>Καρκίνος του τραχήλου της μήτρας</vt:lpstr>
      <vt:lpstr>Εξέλιξη της νόσου</vt:lpstr>
      <vt:lpstr>Μπορεί να προληφθεί ο καρκίνος του τραχήλου της μήτρας;</vt:lpstr>
      <vt:lpstr>Σήμερα υπάρχει η δυνατότητα πρωτογενούς πρόληψης</vt:lpstr>
      <vt:lpstr>Παρουσίαση του PowerPoint</vt:lpstr>
      <vt:lpstr>    Ποια εμβόλια προσδοκούμε</vt:lpstr>
      <vt:lpstr>ΦΥΜΑΤΙΩΣΗ</vt:lpstr>
      <vt:lpstr>Εμβόλιο για τον ΗIV.  Δοκιμές  εμβολίων, αλλά με χαμηλή απόδοση. Αισιοδοξία </vt:lpstr>
      <vt:lpstr>    Εμβολιασμοί για την Ελονοσία</vt:lpstr>
      <vt:lpstr>Προοπτικές</vt:lpstr>
      <vt:lpstr>Ενημερώνουμε… Προστατεύουμε… Προστατευόμαστε…….</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67</cp:revision>
  <cp:lastPrinted>1601-01-01T00:00:00Z</cp:lastPrinted>
  <dcterms:created xsi:type="dcterms:W3CDTF">2012-10-24T10:13:39Z</dcterms:created>
  <dcterms:modified xsi:type="dcterms:W3CDTF">2019-06-02T04:57:04Z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