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42"/>
  </p:notesMasterIdLst>
  <p:handoutMasterIdLst>
    <p:handoutMasterId r:id="rId43"/>
  </p:handoutMasterIdLst>
  <p:sldIdLst>
    <p:sldId id="257" r:id="rId3"/>
    <p:sldId id="264" r:id="rId4"/>
    <p:sldId id="414" r:id="rId5"/>
    <p:sldId id="483" r:id="rId6"/>
    <p:sldId id="442" r:id="rId7"/>
    <p:sldId id="489" r:id="rId8"/>
    <p:sldId id="490" r:id="rId9"/>
    <p:sldId id="511" r:id="rId10"/>
    <p:sldId id="512" r:id="rId11"/>
    <p:sldId id="513" r:id="rId12"/>
    <p:sldId id="485" r:id="rId13"/>
    <p:sldId id="514" r:id="rId14"/>
    <p:sldId id="515" r:id="rId15"/>
    <p:sldId id="516" r:id="rId16"/>
    <p:sldId id="517" r:id="rId17"/>
    <p:sldId id="518" r:id="rId18"/>
    <p:sldId id="519" r:id="rId19"/>
    <p:sldId id="520" r:id="rId20"/>
    <p:sldId id="521" r:id="rId21"/>
    <p:sldId id="522" r:id="rId22"/>
    <p:sldId id="523" r:id="rId23"/>
    <p:sldId id="524" r:id="rId24"/>
    <p:sldId id="525" r:id="rId25"/>
    <p:sldId id="494" r:id="rId26"/>
    <p:sldId id="526" r:id="rId27"/>
    <p:sldId id="501" r:id="rId28"/>
    <p:sldId id="529" r:id="rId29"/>
    <p:sldId id="528" r:id="rId30"/>
    <p:sldId id="527" r:id="rId31"/>
    <p:sldId id="530" r:id="rId32"/>
    <p:sldId id="531" r:id="rId33"/>
    <p:sldId id="325" r:id="rId34"/>
    <p:sldId id="271" r:id="rId35"/>
    <p:sldId id="258" r:id="rId36"/>
    <p:sldId id="259" r:id="rId37"/>
    <p:sldId id="260" r:id="rId38"/>
    <p:sldId id="272" r:id="rId39"/>
    <p:sldId id="273" r:id="rId40"/>
    <p:sldId id="261" r:id="rId41"/>
  </p:sldIdLst>
  <p:sldSz cx="9144000" cy="6858000" type="screen4x3"/>
  <p:notesSz cx="6858000" cy="9144000"/>
  <p:custDataLst>
    <p:tags r:id="rId44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Μεσαίο στυλ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Μεσαίο στυλ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53" autoAdjust="0"/>
    <p:restoredTop sz="94660"/>
  </p:normalViewPr>
  <p:slideViewPr>
    <p:cSldViewPr>
      <p:cViewPr varScale="1">
        <p:scale>
          <a:sx n="89" d="100"/>
          <a:sy n="89" d="100"/>
        </p:scale>
        <p:origin x="96" y="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171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EF50A-55ED-4A03-87BC-716CA1045112}" type="datetimeFigureOut">
              <a:rPr lang="el-GR" smtClean="0"/>
              <a:t>19/2/2016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F05BE-2FF4-4054-B69B-EBAD88308E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82861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FAE34-A9BA-4005-8175-E6F8E72C8B1C}" type="datetimeFigureOut">
              <a:rPr lang="el-GR" smtClean="0"/>
              <a:t>19/2/2016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0790D-22C5-45BB-A770-83CDE29432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60820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62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7509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7453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8203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3995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006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05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6342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3580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88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512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504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152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2288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99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495F7-EA5A-4BF1-97BD-3EA59B1C7344}" type="datetime1">
              <a:rPr lang="el-GR" smtClean="0"/>
              <a:t>19/2/2016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2F6EEB8D-302B-4BB7-AB7B-5E18E67E8EEA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16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B6F5-F0C7-458C-A13A-62C9F54F26FB}" type="datetime1">
              <a:rPr lang="el-GR" smtClean="0"/>
              <a:t>19/2/2016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490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451EE-4AFD-4E30-94E7-779BB40A6C08}" type="datetime1">
              <a:rPr lang="el-GR" smtClean="0"/>
              <a:t>19/2/2016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773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4D9E6-9565-4989-AE67-B0B222932FCC}" type="datetime1">
              <a:rPr lang="el-GR" smtClean="0"/>
              <a:t>19/2/2016</a:t>
            </a:fld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Τίτλο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11" name="Θέση υποσέλιδου 1" descr="[DECORATIVE]"/>
          <p:cNvSpPr txBox="1">
            <a:spLocks/>
          </p:cNvSpPr>
          <p:nvPr userDrawn="1"/>
        </p:nvSpPr>
        <p:spPr>
          <a:xfrm>
            <a:off x="2514600" y="6356350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l-GR" sz="1200" dirty="0" smtClean="0">
                <a:solidFill>
                  <a:prstClr val="black"/>
                </a:solidFill>
              </a:rPr>
              <a:t>Εργαστηριακό</a:t>
            </a:r>
            <a:r>
              <a:rPr lang="el-GR" sz="1200" baseline="0" dirty="0" smtClean="0">
                <a:solidFill>
                  <a:prstClr val="black"/>
                </a:solidFill>
              </a:rPr>
              <a:t> μάθημα  7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6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44DB-6D97-497F-BD65-D3248C0465B8}" type="datetime1">
              <a:rPr lang="el-GR" smtClean="0"/>
              <a:t>19/2/2016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</p:spPr>
        <p:txBody>
          <a:bodyPr/>
          <a:lstStyle>
            <a:lvl1pPr>
              <a:defRPr sz="1200"/>
            </a:lvl1pPr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05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A372-A07A-4F9E-AB9D-249D071CA329}" type="datetime1">
              <a:rPr lang="el-GR" smtClean="0"/>
              <a:t>19/2/2016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558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9470-2C9B-4770-A0BB-AA86A47F2429}" type="datetime1">
              <a:rPr lang="el-GR" smtClean="0"/>
              <a:t>19/2/2016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04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7F7D-A137-40D2-8B5B-46F1E696C3E3}" type="datetime1">
              <a:rPr lang="el-GR" smtClean="0"/>
              <a:t>19/2/2016</a:t>
            </a:fld>
            <a:endParaRPr lang="el-GR"/>
          </a:p>
        </p:txBody>
      </p:sp>
      <p:sp>
        <p:nvSpPr>
          <p:cNvPr id="6" name="Ορθογώνιο 5" descr="[DECORATIVE]"/>
          <p:cNvSpPr/>
          <p:nvPr userDrawn="1"/>
        </p:nvSpPr>
        <p:spPr>
          <a:xfrm>
            <a:off x="3651012" y="6397823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000" dirty="0" smtClean="0"/>
              <a:t>Εργαστηριακό μάθημα 3</a:t>
            </a:r>
            <a:endParaRPr lang="el-GR" sz="1000" dirty="0"/>
          </a:p>
        </p:txBody>
      </p:sp>
      <p:sp>
        <p:nvSpPr>
          <p:cNvPr id="7" name="Ορθογώνιο 6" descr="[DECORATIVE]"/>
          <p:cNvSpPr/>
          <p:nvPr userDrawn="1"/>
        </p:nvSpPr>
        <p:spPr>
          <a:xfrm>
            <a:off x="8001000" y="6352143"/>
            <a:ext cx="3353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F6EEB8D-302B-4BB7-AB7B-5E18E67E8EEA}" type="slidenum">
              <a:rPr lang="el-GR" sz="1000" smtClean="0"/>
              <a:pPr/>
              <a:t>‹#›</a:t>
            </a:fld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420479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EBF60-C644-404F-9D80-F5A58E5BEFAD}" type="datetime1">
              <a:rPr lang="el-GR" smtClean="0"/>
              <a:t>19/2/2016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39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2B2C-BCC9-47A6-A818-E481BEA29FEF}" type="datetime1">
              <a:rPr lang="el-GR" smtClean="0"/>
              <a:t>19/2/2016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729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FF57-4A9C-49A1-B1AF-59DE18437DEC}" type="datetime1">
              <a:rPr lang="el-GR" smtClean="0"/>
              <a:t>19/2/2016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752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48FB7-7C6D-4000-9B4E-97B23EE7D007}" type="datetime1">
              <a:rPr lang="el-GR" smtClean="0"/>
              <a:t>19/2/2016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5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ulll.gr/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hyperlink" Target="http://creativecommons.org/licenses/by-nc-sa/4.0/deed.el" TargetMode="External"/><Relationship Id="rId5" Type="http://schemas.openxmlformats.org/officeDocument/2006/relationships/image" Target="../media/image1.jpeg"/><Relationship Id="rId4" Type="http://schemas.openxmlformats.org/officeDocument/2006/relationships/hyperlink" Target="http://www.teilar.gr/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hyperlink" Target="http://www.edulll.gr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4.xml"/><Relationship Id="rId7" Type="http://schemas.openxmlformats.org/officeDocument/2006/relationships/slide" Target="slide2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slide" Target="slide31.xml"/><Relationship Id="rId5" Type="http://schemas.openxmlformats.org/officeDocument/2006/relationships/slide" Target="slide13.xml"/><Relationship Id="rId10" Type="http://schemas.openxmlformats.org/officeDocument/2006/relationships/slide" Target="slide30.xml"/><Relationship Id="rId4" Type="http://schemas.openxmlformats.org/officeDocument/2006/relationships/slide" Target="slide11.xml"/><Relationship Id="rId9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hyperlink" Target="http://www.edulll.gr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creativecommons.org/licenses/by-nc-sa/4.0/deed.e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dev.teilar.gr/courses/DDE105/index.ph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1.png"/><Relationship Id="rId4" Type="http://schemas.openxmlformats.org/officeDocument/2006/relationships/hyperlink" Target="http://creativecommons.org/licenses/by-nc-sa/4.0/deed.e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Ομάδα 1" descr="Λογότυπο του Τεϊ Θεσσαλίας. Τεχνολογικό εκπαιδευτικό ίδρυμα Θεσσαλίας."/>
          <p:cNvGrpSpPr>
            <a:grpSpLocks/>
          </p:cNvGrpSpPr>
          <p:nvPr/>
        </p:nvGrpSpPr>
        <p:grpSpPr bwMode="auto">
          <a:xfrm>
            <a:off x="611188" y="406400"/>
            <a:ext cx="3455987" cy="1093420"/>
            <a:chOff x="611559" y="406230"/>
            <a:chExt cx="3456384" cy="1093809"/>
          </a:xfrm>
        </p:grpSpPr>
        <p:pic>
          <p:nvPicPr>
            <p:cNvPr id="3" name="Εικόνα 1" descr="Λογότυπο του Τεϊ Θεσσαλίας." title="Λογότυπο του Ιδρύματος.">
              <a:hlinkClick r:id="rId4" tooltip="Μετάβαση στην ιστοσελίδα του Ιδρύματος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611559" y="406230"/>
              <a:ext cx="1079624" cy="104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Θέση περιεχομένου 1"/>
            <p:cNvSpPr txBox="1">
              <a:spLocks noChangeArrowheads="1"/>
            </p:cNvSpPr>
            <p:nvPr/>
          </p:nvSpPr>
          <p:spPr bwMode="auto">
            <a:xfrm>
              <a:off x="1810182" y="484376"/>
              <a:ext cx="225776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l-GR" sz="2000" dirty="0" smtClean="0"/>
                <a:t>Τεχνολογικό Εκπαιδευτικό </a:t>
              </a:r>
            </a:p>
            <a:p>
              <a:pPr eaLnBrk="1" hangingPunct="1"/>
              <a:r>
                <a:rPr lang="el-GR" sz="2000" dirty="0" smtClean="0"/>
                <a:t>Ίδρυμα Θεσσαλίας</a:t>
              </a:r>
              <a:endParaRPr lang="el-GR" sz="2000" dirty="0"/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6200" y="1676400"/>
            <a:ext cx="8839200" cy="1470025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prstClr val="black"/>
                </a:solidFill>
              </a:rPr>
              <a:t>Αρδευτική Μηχανική</a:t>
            </a:r>
            <a:endParaRPr lang="el-GR" dirty="0"/>
          </a:p>
        </p:txBody>
      </p:sp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1295400" y="3323930"/>
            <a:ext cx="6588967" cy="23622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l-GR" sz="2800" b="1" dirty="0" smtClean="0">
                <a:solidFill>
                  <a:prstClr val="black"/>
                </a:solidFill>
                <a:ea typeface="+mj-ea"/>
                <a:cs typeface="+mj-cs"/>
              </a:rPr>
              <a:t>Εργαστήριο </a:t>
            </a:r>
            <a:r>
              <a:rPr lang="en-US" sz="2800" b="1" dirty="0" smtClean="0">
                <a:solidFill>
                  <a:prstClr val="black"/>
                </a:solidFill>
                <a:ea typeface="+mj-ea"/>
                <a:cs typeface="+mj-cs"/>
              </a:rPr>
              <a:t>7</a:t>
            </a:r>
            <a:r>
              <a:rPr lang="el-GR" sz="2800" b="1" dirty="0" smtClean="0">
                <a:solidFill>
                  <a:prstClr val="black"/>
                </a:solidFill>
                <a:ea typeface="+mj-ea"/>
                <a:cs typeface="+mj-cs"/>
              </a:rPr>
              <a:t>: 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Μονάδα Ελέγχου Συστήματος Μικροάρδευσης:</a:t>
            </a:r>
            <a:r>
              <a:rPr lang="en-US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Υδρολίπανση</a:t>
            </a:r>
          </a:p>
          <a:p>
            <a:pPr marL="0" indent="0" algn="ctr" fontAlgn="auto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l-GR" sz="2800" dirty="0" smtClean="0"/>
              <a:t>   Καθηγητής 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Παναγιώτης </a:t>
            </a:r>
            <a:r>
              <a:rPr lang="el-GR" sz="2800" dirty="0" err="1" smtClean="0">
                <a:solidFill>
                  <a:prstClr val="black"/>
                </a:solidFill>
                <a:ea typeface="+mj-ea"/>
                <a:cs typeface="+mj-cs"/>
              </a:rPr>
              <a:t>Βύρλας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pPr marL="0" indent="0" algn="ctr" fontAlgn="auto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Σχολή Τεχνολόγων Γεωπόνων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l-GR" sz="2800" dirty="0" smtClean="0">
                <a:solidFill>
                  <a:prstClr val="black"/>
                </a:solidFill>
              </a:rPr>
              <a:t>Τμήμα Τεχνολόγων Γεωπόνων </a:t>
            </a:r>
            <a:endParaRPr lang="el-GR" sz="2800" dirty="0">
              <a:solidFill>
                <a:prstClr val="black"/>
              </a:solidFill>
            </a:endParaRPr>
          </a:p>
        </p:txBody>
      </p:sp>
      <p:pic>
        <p:nvPicPr>
          <p:cNvPr id="9" name="Εικόνα 2" descr=" Λογότυπο για άδειες χρήσης creative commons, b y, n c, s a ">
            <a:hlinkClick r:id="rId6" tooltip="Μετάβαση στην Άδεια Χρήσης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75" y="5971167"/>
            <a:ext cx="1583921" cy="554177"/>
          </a:xfrm>
          <a:prstGeom prst="rect">
            <a:avLst/>
          </a:prstGeom>
        </p:spPr>
      </p:pic>
      <p:pic>
        <p:nvPicPr>
          <p:cNvPr id="8" name="Εικόνα 3" descr="Λογότυπο επιχειρησιακού προγράμματος εκπαίδευση και δια βίου μάθηση του υπουργείου παιδείας, ΕΣΠΑ 2007 - 2013, με τη σημαία της Ευρωπαϊκής Ένωσης, το οποίο συγχρηματοδοτείται από την Ευρωπαϊκή Ένωση (Ευρωπαϊκό κοινωνικό ταμείο) και από εθνικούς πόρους. " title="Λογότυπο χρηματοδότησης">
            <a:hlinkClick r:id="rId8" tooltip="Μετάβαση σε www.edulll.gr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5657850"/>
            <a:ext cx="431006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1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Μονάδα ελέγχου - </a:t>
            </a:r>
            <a:r>
              <a:rPr lang="el-GR" dirty="0" smtClean="0"/>
              <a:t>7</a:t>
            </a:r>
            <a:endParaRPr lang="el-GR" altLang="el-GR" dirty="0" smtClean="0"/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l-GR" sz="2800" dirty="0"/>
              <a:t>Διαφορική πίεση (υδρολιπαντήρες)</a:t>
            </a:r>
          </a:p>
          <a:p>
            <a:r>
              <a:rPr lang="el-GR" altLang="el-GR" sz="2800" dirty="0"/>
              <a:t>Άντληση </a:t>
            </a:r>
          </a:p>
          <a:p>
            <a:r>
              <a:rPr lang="el-GR" altLang="el-GR" sz="2800" dirty="0"/>
              <a:t>Αντλίες αναρρόφησης (</a:t>
            </a:r>
            <a:r>
              <a:rPr lang="el-GR" altLang="el-GR" sz="2800" dirty="0" smtClean="0"/>
              <a:t>venturi, φυγοκεντρικές</a:t>
            </a:r>
            <a:r>
              <a:rPr lang="el-GR" altLang="el-GR" sz="2800" dirty="0"/>
              <a:t>)</a:t>
            </a:r>
          </a:p>
          <a:p>
            <a:r>
              <a:rPr lang="el-GR" altLang="el-GR" sz="2800" dirty="0"/>
              <a:t>Αντλίες κατάθλιψης (υδραυλικές, ηλεκτρικές)</a:t>
            </a:r>
          </a:p>
          <a:p>
            <a:endParaRPr lang="fr-CA" altLang="el-GR" sz="2800" dirty="0" smtClean="0"/>
          </a:p>
        </p:txBody>
      </p:sp>
      <p:pic>
        <p:nvPicPr>
          <p:cNvPr id="2" name="Εικόνα 1" descr="Απεικόνιση εικόνας για μονάδα ελέγχου για υδρολίπανσ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739751"/>
            <a:ext cx="3158002" cy="1670449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10</a:t>
            </a:fld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0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44" name="AutoShape 13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Υδρολιπαντήρες - 1</a:t>
            </a:r>
            <a:endParaRPr lang="en-GB" dirty="0" smtClean="0"/>
          </a:p>
        </p:txBody>
      </p:sp>
      <p:pic>
        <p:nvPicPr>
          <p:cNvPr id="3" name="Θέση περιεχομένου 2" descr="Απεικόνιση εικόνας για υδρολιπαντήρες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6975" y="1600200"/>
            <a:ext cx="3410049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391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44" name="AutoShape 13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Υδρολιπαντήρες - 2</a:t>
            </a:r>
            <a:endParaRPr lang="en-GB" dirty="0" smtClean="0"/>
          </a:p>
        </p:txBody>
      </p:sp>
      <p:pic>
        <p:nvPicPr>
          <p:cNvPr id="4" name="Θέση περιεχομένου 3" descr="Απεικόνιση εικόνας για υδρολιπαντήρες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3253" y="1726348"/>
            <a:ext cx="6157494" cy="4273666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79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εξαρτήματας αντλίας Ventur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7514" y="1600200"/>
            <a:ext cx="5628971" cy="4525963"/>
          </a:xfrm>
          <a:prstGeom prst="rect">
            <a:avLst/>
          </a:prstGeom>
        </p:spPr>
      </p:pic>
      <p:sp>
        <p:nvSpPr>
          <p:cNvPr id="583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- 1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97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αντλία Ventur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7323" y="1600200"/>
            <a:ext cx="5469354" cy="4525963"/>
          </a:xfrm>
          <a:prstGeom prst="rect">
            <a:avLst/>
          </a:prstGeom>
        </p:spPr>
      </p:pic>
      <p:sp>
        <p:nvSpPr>
          <p:cNvPr id="593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- 2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07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αντλία Ventur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963" y="2082995"/>
            <a:ext cx="6194073" cy="3560373"/>
          </a:xfrm>
          <a:prstGeom prst="rect">
            <a:avLst/>
          </a:prstGeom>
        </p:spPr>
      </p:pic>
      <p:sp>
        <p:nvSpPr>
          <p:cNvPr id="604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- 3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54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αντλία Ventur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4792" y="1600200"/>
            <a:ext cx="4334416" cy="4525963"/>
          </a:xfrm>
          <a:prstGeom prst="rect">
            <a:avLst/>
          </a:prstGeom>
        </p:spPr>
      </p:pic>
      <p:sp>
        <p:nvSpPr>
          <p:cNvPr id="614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- 4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75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αντλία Ventur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052" y="1600200"/>
            <a:ext cx="4153896" cy="4525963"/>
          </a:xfrm>
          <a:prstGeom prst="rect">
            <a:avLst/>
          </a:prstGeom>
        </p:spPr>
      </p:pic>
      <p:sp>
        <p:nvSpPr>
          <p:cNvPr id="624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- 5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35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αντλία Ventur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015" y="1600200"/>
            <a:ext cx="4251970" cy="4525963"/>
          </a:xfrm>
          <a:prstGeom prst="rect">
            <a:avLst/>
          </a:prstGeom>
        </p:spPr>
      </p:pic>
      <p:sp>
        <p:nvSpPr>
          <p:cNvPr id="634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- 6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55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αντλία Ventur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654" y="1600200"/>
            <a:ext cx="5306691" cy="4525963"/>
          </a:xfrm>
          <a:prstGeom prst="rect">
            <a:avLst/>
          </a:prstGeom>
        </p:spPr>
      </p:pic>
      <p:sp>
        <p:nvSpPr>
          <p:cNvPr id="645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- 7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41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l-GR" b="1" dirty="0" smtClean="0">
                <a:latin typeface="Calibri" panose="020F0502020204030204" pitchFamily="34" charset="0"/>
              </a:rPr>
              <a:t>Χρηματοδότηση</a:t>
            </a:r>
            <a:r>
              <a:rPr lang="el-GR" b="1" dirty="0" smtClean="0"/>
              <a:t> </a:t>
            </a:r>
          </a:p>
        </p:txBody>
      </p:sp>
      <p:sp>
        <p:nvSpPr>
          <p:cNvPr id="4099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l-GR" sz="2000" dirty="0" smtClean="0">
                <a:latin typeface="Calibri" panose="020F0502020204030204" pitchFamily="34" charset="0"/>
              </a:rPr>
              <a:t>Το παρόν εκπαιδευτικό υλικό έχει αναπτυχθεί στο πλαίσιο του εκπαιδευτικού έργου του διδάσκοντα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r>
              <a:rPr lang="el-GR" sz="2000" dirty="0" smtClean="0">
                <a:latin typeface="Calibri" panose="020F0502020204030204" pitchFamily="34" charset="0"/>
              </a:rPr>
              <a:t>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</a:rPr>
              <a:t>Το έργο «</a:t>
            </a:r>
            <a:r>
              <a:rPr lang="el-G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Ανοικτά Ακαδημαϊκά Μαθήματα στο </a:t>
            </a:r>
            <a:r>
              <a:rPr lang="el-GR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Τ.Ε.Ι. </a:t>
            </a:r>
            <a:r>
              <a:rPr lang="el-G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Θεσσαλίας</a:t>
            </a: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</a:rPr>
              <a:t>» έχει χρηματοδοτήσει μόνο τη αναδιαμόρφωση του εκπαιδευτικού υλικού</a:t>
            </a:r>
            <a:r>
              <a:rPr lang="el-GR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endParaRPr lang="el-GR" sz="20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l-GR" sz="2000" dirty="0" smtClean="0">
                <a:latin typeface="Calibri" panose="020F0502020204030204" pitchFamily="34" charset="0"/>
              </a:rPr>
              <a:t>Το έργο υλοποιείται στο πλαίσιο του Επιχειρησιακού Προγράμματος  «Εκπαίδευση και Δια Βίου Μάθηση» και συγχρηματοδοτείται από την Ευρωπαϊκή Ένωση (Ευρωπαϊκό Κοινωνικό Ταμείο) και από εθνικούς πόρους</a:t>
            </a:r>
            <a:r>
              <a:rPr lang="en-US" sz="2000" dirty="0" smtClean="0">
                <a:latin typeface="Calibri" panose="020F0502020204030204" pitchFamily="34" charset="0"/>
              </a:rPr>
              <a:t>. </a:t>
            </a:r>
            <a:endParaRPr lang="el-GR" sz="2000" dirty="0" smtClean="0">
              <a:latin typeface="Calibri" panose="020F0502020204030204" pitchFamily="34" charset="0"/>
            </a:endParaRPr>
          </a:p>
        </p:txBody>
      </p:sp>
      <p:pic>
        <p:nvPicPr>
          <p:cNvPr id="6" name="Εικόνα 1" descr=" Λογότυπο επιχειρησιακού προγράμματος εκπαίδευση και δια βίου μάθηση.   ">
            <a:hlinkClick r:id="rId4" tooltip="Μετάβαση σε www.edulll.gr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221163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</a:t>
            </a:fld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4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αντλία Ventur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85" y="1866568"/>
            <a:ext cx="5041829" cy="3993226"/>
          </a:xfrm>
          <a:prstGeom prst="rect">
            <a:avLst/>
          </a:prstGeom>
        </p:spPr>
      </p:pic>
      <p:sp>
        <p:nvSpPr>
          <p:cNvPr id="655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- 8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815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αντλία Venturi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761" y="1665383"/>
            <a:ext cx="4956478" cy="4395597"/>
          </a:xfrm>
          <a:prstGeom prst="rect">
            <a:avLst/>
          </a:prstGeom>
        </p:spPr>
      </p:pic>
      <p:sp>
        <p:nvSpPr>
          <p:cNvPr id="665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- 9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20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 descr="Απεικόνιση εικόνας για αντλία Venturi σε εφαρμογή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832" y="1600200"/>
            <a:ext cx="6288336" cy="4525963"/>
          </a:xfrm>
          <a:prstGeom prst="rect">
            <a:avLst/>
          </a:prstGeom>
        </p:spPr>
      </p:pic>
      <p:sp>
        <p:nvSpPr>
          <p:cNvPr id="686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Αντλία </a:t>
            </a:r>
            <a:r>
              <a:rPr lang="en-US" altLang="el-GR" dirty="0" smtClean="0"/>
              <a:t>Venturi</a:t>
            </a:r>
            <a:r>
              <a:rPr lang="el-GR" altLang="el-GR" dirty="0" smtClean="0"/>
              <a:t> - 10</a:t>
            </a:r>
            <a:endParaRPr lang="fr-CA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807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Υδραυλική αντλία</a:t>
            </a:r>
          </a:p>
        </p:txBody>
      </p:sp>
      <p:pic>
        <p:nvPicPr>
          <p:cNvPr id="4" name="Θέση περιεχομένου 3" descr="Απεικόνιση εικόνας για υδραυλική αντλία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9614" y="1600200"/>
            <a:ext cx="2404772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499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Υδραυλικές αντλίες</a:t>
            </a:r>
          </a:p>
        </p:txBody>
      </p:sp>
      <p:pic>
        <p:nvPicPr>
          <p:cNvPr id="4" name="Θέση περιεχομένου 3" descr="Απεικόνιση εικόνας για διάφρους τύπους υδραυλικών αντλιών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136" y="1600200"/>
            <a:ext cx="5653727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97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Ηλεκτρικές αντλίες</a:t>
            </a:r>
          </a:p>
        </p:txBody>
      </p:sp>
      <p:pic>
        <p:nvPicPr>
          <p:cNvPr id="3" name="Θέση περιεχομένου 2" descr="Απεικόνιση εικόνας για ηλεκτρική αντλία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9020" y="1600200"/>
            <a:ext cx="5345960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0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Μονάδα ελέγχου</a:t>
            </a:r>
          </a:p>
        </p:txBody>
      </p:sp>
      <p:sp>
        <p:nvSpPr>
          <p:cNvPr id="4301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dirty="0"/>
              <a:t>Έλεγχος υπομονάδων</a:t>
            </a:r>
          </a:p>
          <a:p>
            <a:r>
              <a:rPr lang="el-GR" altLang="el-GR" dirty="0"/>
              <a:t>Έλεγχος πίεσης </a:t>
            </a:r>
          </a:p>
          <a:p>
            <a:r>
              <a:rPr lang="el-GR" altLang="el-GR" dirty="0"/>
              <a:t>Έλεγχος ροής </a:t>
            </a:r>
          </a:p>
          <a:p>
            <a:r>
              <a:rPr lang="el-GR" altLang="el-GR" dirty="0"/>
              <a:t>Αυτοματισμοί </a:t>
            </a:r>
          </a:p>
          <a:p>
            <a:endParaRPr lang="fr-CA" alt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79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Βαλβίδες - 1</a:t>
            </a:r>
          </a:p>
        </p:txBody>
      </p:sp>
      <p:pic>
        <p:nvPicPr>
          <p:cNvPr id="5" name="Θέση περιεχομένου 4" descr="Απεικόνιση εικόνας για βαλβίδε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1265" y="1600200"/>
            <a:ext cx="5701470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57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Βαλβίδες - 2</a:t>
            </a:r>
          </a:p>
        </p:txBody>
      </p:sp>
      <p:pic>
        <p:nvPicPr>
          <p:cNvPr id="4" name="Θέση περιεχομένου 3" descr="Απεικόνιση εικόνας για βαλβίδε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576" y="1600200"/>
            <a:ext cx="5824848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88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Βαλβίδες - 3</a:t>
            </a:r>
          </a:p>
        </p:txBody>
      </p:sp>
      <p:pic>
        <p:nvPicPr>
          <p:cNvPr id="4" name="Θέση περιεχομένου 3" descr="Απεικόνιση εικόνας για βαλβίδες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628" y="1600200"/>
            <a:ext cx="6044743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185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</a:pPr>
            <a:r>
              <a:rPr lang="el-GR" sz="2800" dirty="0" smtClean="0">
                <a:solidFill>
                  <a:srgbClr val="0070C0"/>
                </a:solidFill>
                <a:hlinkClick r:id="rId3" action="ppaction://hlinksldjump"/>
              </a:rPr>
              <a:t>Μονάδα ελέγχου</a:t>
            </a:r>
            <a:endParaRPr lang="el-GR" sz="2800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800" dirty="0" smtClean="0">
                <a:solidFill>
                  <a:srgbClr val="0070C0"/>
                </a:solidFill>
                <a:hlinkClick r:id="rId4" action="ppaction://hlinksldjump"/>
              </a:rPr>
              <a:t>Υδρολιπαντήρες</a:t>
            </a:r>
            <a:endParaRPr lang="el-GR" sz="2800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800" dirty="0" smtClean="0">
                <a:solidFill>
                  <a:srgbClr val="0070C0"/>
                </a:solidFill>
                <a:hlinkClick r:id="rId5" action="ppaction://hlinksldjump"/>
              </a:rPr>
              <a:t>Αντλία </a:t>
            </a:r>
            <a:r>
              <a:rPr lang="en-US" sz="2800" dirty="0" smtClean="0">
                <a:solidFill>
                  <a:srgbClr val="0070C0"/>
                </a:solidFill>
                <a:hlinkClick r:id="rId5" action="ppaction://hlinksldjump"/>
              </a:rPr>
              <a:t>Venturi</a:t>
            </a:r>
            <a:endParaRPr lang="en-US" sz="28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800" dirty="0" smtClean="0">
                <a:solidFill>
                  <a:srgbClr val="0070C0"/>
                </a:solidFill>
                <a:hlinkClick r:id="rId6" action="ppaction://hlinksldjump"/>
              </a:rPr>
              <a:t>Υδραυλική αντλία</a:t>
            </a:r>
            <a:endParaRPr lang="el-GR" sz="28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800" dirty="0" smtClean="0">
                <a:solidFill>
                  <a:srgbClr val="0070C0"/>
                </a:solidFill>
                <a:hlinkClick r:id="rId7" action="ppaction://hlinksldjump"/>
              </a:rPr>
              <a:t>Υδραυλικές αντλίες</a:t>
            </a:r>
            <a:endParaRPr lang="el-GR" sz="28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800" dirty="0" smtClean="0">
                <a:solidFill>
                  <a:srgbClr val="0070C0"/>
                </a:solidFill>
                <a:hlinkClick r:id="rId8" action="ppaction://hlinksldjump"/>
              </a:rPr>
              <a:t>Ηλεκτρικές αντλίες</a:t>
            </a:r>
            <a:endParaRPr lang="el-GR" sz="28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800" dirty="0" smtClean="0">
                <a:solidFill>
                  <a:srgbClr val="0070C0"/>
                </a:solidFill>
                <a:hlinkClick r:id="rId9" action="ppaction://hlinksldjump"/>
              </a:rPr>
              <a:t>Βαλβίδες</a:t>
            </a:r>
            <a:endParaRPr lang="el-GR" sz="28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800" dirty="0" smtClean="0">
                <a:solidFill>
                  <a:srgbClr val="0070C0"/>
                </a:solidFill>
                <a:hlinkClick r:id="rId10" action="ppaction://hlinksldjump"/>
              </a:rPr>
              <a:t>Υδρόμετρα</a:t>
            </a:r>
            <a:endParaRPr lang="el-GR" sz="2800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sz="2800" dirty="0" smtClean="0">
                <a:solidFill>
                  <a:srgbClr val="0070C0"/>
                </a:solidFill>
                <a:hlinkClick r:id="rId11" action="ppaction://hlinksldjump"/>
              </a:rPr>
              <a:t>Προγραμματιστές</a:t>
            </a:r>
            <a:endParaRPr lang="el-GR" sz="2800" dirty="0" smtClean="0">
              <a:solidFill>
                <a:srgbClr val="0070C0"/>
              </a:solidFill>
            </a:endParaRPr>
          </a:p>
        </p:txBody>
      </p:sp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 dirty="0" smtClean="0"/>
              <a:t>Περιεχόμενα ενότητας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70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Υδρόμετρα</a:t>
            </a:r>
            <a:endParaRPr lang="el-GR" altLang="el-GR" dirty="0" smtClean="0"/>
          </a:p>
        </p:txBody>
      </p:sp>
      <p:pic>
        <p:nvPicPr>
          <p:cNvPr id="3" name="Θέση περιεχομένου 2" descr="Απεικόνιση εικόνας για υδρόμετρα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584" y="1600200"/>
            <a:ext cx="5124831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Προγραμματιστές</a:t>
            </a:r>
          </a:p>
        </p:txBody>
      </p:sp>
      <p:pic>
        <p:nvPicPr>
          <p:cNvPr id="4" name="Θέση περιεχομένου 3" descr="Απεικόνιση εικόνας για Προγραμματιστές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3083" y="1600200"/>
            <a:ext cx="6997834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340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Τέλος ενότητας</a:t>
            </a:r>
            <a:endParaRPr lang="el-GR" b="1" dirty="0"/>
          </a:p>
        </p:txBody>
      </p:sp>
      <p:sp>
        <p:nvSpPr>
          <p:cNvPr id="3" name="Υπότιτλος 1"/>
          <p:cNvSpPr>
            <a:spLocks noGrp="1"/>
          </p:cNvSpPr>
          <p:nvPr>
            <p:ph type="subTitle" idx="1"/>
          </p:nvPr>
        </p:nvSpPr>
        <p:spPr bwMode="gray"/>
        <p:txBody>
          <a:bodyPr>
            <a:normAutofit/>
          </a:bodyPr>
          <a:lstStyle/>
          <a:p>
            <a:pPr algn="r"/>
            <a:endParaRPr lang="el-GR" sz="4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Επεξεργασία: Μέγας Χρήστος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Εικόνα 1" descr=" Λογότυπο για άδειες χρήσης creative commons, b y, n c, s a ">
            <a:hlinkClick r:id="rId4" tooltip="Μετάβαση στην Άδεια Χρήσης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59" y="5949280"/>
            <a:ext cx="1583921" cy="554177"/>
          </a:xfrm>
          <a:prstGeom prst="rect">
            <a:avLst/>
          </a:prstGeom>
        </p:spPr>
      </p:pic>
      <p:pic>
        <p:nvPicPr>
          <p:cNvPr id="7" name="Εικόνα 2" descr="Λογότυπο επιχειρησιακού προγράμματος εκπαίδευση και δια βίου μάθηση ">
            <a:hlinkClick r:id="rId6" tooltip="Μετάβαση στο www.edulll.gr/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2500" y="5638800"/>
            <a:ext cx="431006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pPr/>
              <a:t>32</a:t>
            </a:fld>
            <a:endParaRPr lang="el-G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5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cap="none" dirty="0" smtClean="0"/>
              <a:t>Σημειώματα</a:t>
            </a:r>
            <a:endParaRPr lang="el-GR" cap="none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342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/>
              <a:t>Σημείωμα Ιστορικού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Εκδόσεων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Έργου</a:t>
            </a:r>
            <a:endParaRPr lang="el-GR" sz="4000" b="1" dirty="0"/>
          </a:p>
        </p:txBody>
      </p:sp>
      <p:sp>
        <p:nvSpPr>
          <p:cNvPr id="5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l-GR" sz="2000" dirty="0" smtClean="0"/>
          </a:p>
          <a:p>
            <a:pPr marL="0" indent="0">
              <a:spcBef>
                <a:spcPts val="0"/>
              </a:spcBef>
              <a:spcAft>
                <a:spcPts val="4200"/>
              </a:spcAft>
              <a:buNone/>
            </a:pPr>
            <a:r>
              <a:rPr lang="el-GR" sz="2800" dirty="0" smtClean="0"/>
              <a:t>Το </a:t>
            </a:r>
            <a:r>
              <a:rPr lang="el-GR" sz="2800" dirty="0"/>
              <a:t>παρόν έργο αποτελεί την έκδοση </a:t>
            </a:r>
            <a:r>
              <a:rPr lang="en-US" sz="2800" dirty="0" smtClean="0"/>
              <a:t>1</a:t>
            </a:r>
            <a:r>
              <a:rPr lang="el-GR" sz="2800" dirty="0" smtClean="0"/>
              <a:t>.</a:t>
            </a:r>
            <a:r>
              <a:rPr lang="en-US" sz="2800" dirty="0" smtClean="0"/>
              <a:t>00</a:t>
            </a:r>
            <a:r>
              <a:rPr lang="el-GR" sz="2800" dirty="0" smtClean="0"/>
              <a:t>.</a:t>
            </a:r>
            <a:endParaRPr lang="el-GR" sz="28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dirty="0" smtClean="0"/>
              <a:t>Έχουν προηγηθεί οι κάτωθι εκδόσεις: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000" dirty="0" smtClean="0"/>
              <a:t>Έκδοση </a:t>
            </a:r>
            <a:r>
              <a:rPr lang="el-GR" sz="2000" dirty="0" smtClean="0">
                <a:solidFill>
                  <a:srgbClr val="FF0000"/>
                </a:solidFill>
              </a:rPr>
              <a:t>Χ1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Υ1Ζ1</a:t>
            </a:r>
            <a:r>
              <a:rPr lang="el-GR" sz="2000" dirty="0" smtClean="0"/>
              <a:t> διαθέσιμη εδώ. </a:t>
            </a:r>
            <a:r>
              <a:rPr lang="el-GR" sz="2000" dirty="0" smtClean="0">
                <a:solidFill>
                  <a:srgbClr val="92D050"/>
                </a:solidFill>
              </a:rPr>
              <a:t>(Συνδέστε στο «εδώ» τον </a:t>
            </a:r>
            <a:r>
              <a:rPr lang="el-GR" sz="2000" dirty="0" err="1" smtClean="0">
                <a:solidFill>
                  <a:srgbClr val="92D050"/>
                </a:solidFill>
              </a:rPr>
              <a:t>υπερσύνδεσμο</a:t>
            </a:r>
            <a:r>
              <a:rPr lang="el-GR" sz="2000" dirty="0" smtClean="0">
                <a:solidFill>
                  <a:srgbClr val="92D050"/>
                </a:solidFill>
              </a:rPr>
              <a:t>).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000" dirty="0" smtClean="0"/>
              <a:t>Έκδοση </a:t>
            </a:r>
            <a:r>
              <a:rPr lang="el-GR" sz="2000" dirty="0" smtClean="0">
                <a:solidFill>
                  <a:srgbClr val="FF0000"/>
                </a:solidFill>
              </a:rPr>
              <a:t>Χ2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Υ2Ζ2</a:t>
            </a:r>
            <a:r>
              <a:rPr lang="el-GR" sz="2000" dirty="0" smtClean="0"/>
              <a:t> διαθέσιμη εδώ. </a:t>
            </a:r>
            <a:r>
              <a:rPr lang="el-GR" sz="2000" dirty="0" smtClean="0">
                <a:solidFill>
                  <a:srgbClr val="92D050"/>
                </a:solidFill>
              </a:rPr>
              <a:t>(Συνδέστε στο «εδώ» τον </a:t>
            </a:r>
            <a:r>
              <a:rPr lang="el-GR" sz="2000" dirty="0" err="1" smtClean="0">
                <a:solidFill>
                  <a:srgbClr val="92D050"/>
                </a:solidFill>
              </a:rPr>
              <a:t>υπερσύνδεσμο</a:t>
            </a:r>
            <a:r>
              <a:rPr lang="el-GR" sz="2000" dirty="0" smtClean="0">
                <a:solidFill>
                  <a:srgbClr val="92D050"/>
                </a:solidFill>
              </a:rPr>
              <a:t>).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000" dirty="0" smtClean="0"/>
              <a:t>Έκδοση </a:t>
            </a:r>
            <a:r>
              <a:rPr lang="el-GR" sz="2000" dirty="0" smtClean="0">
                <a:solidFill>
                  <a:srgbClr val="FF0000"/>
                </a:solidFill>
              </a:rPr>
              <a:t>Χ3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Υ3Ζ3</a:t>
            </a:r>
            <a:r>
              <a:rPr lang="el-GR" sz="2000" dirty="0" smtClean="0"/>
              <a:t> διαθέσιμη εδώ. </a:t>
            </a:r>
            <a:r>
              <a:rPr lang="el-GR" sz="2000" dirty="0" smtClean="0">
                <a:solidFill>
                  <a:srgbClr val="92D050"/>
                </a:solidFill>
              </a:rPr>
              <a:t>(Συνδέστε στο «εδώ» τον </a:t>
            </a:r>
            <a:r>
              <a:rPr lang="el-GR" sz="2000" dirty="0" err="1" smtClean="0">
                <a:solidFill>
                  <a:srgbClr val="92D050"/>
                </a:solidFill>
              </a:rPr>
              <a:t>υπερσύνδεσμο</a:t>
            </a:r>
            <a:r>
              <a:rPr lang="el-GR" sz="2000" dirty="0" smtClean="0">
                <a:solidFill>
                  <a:srgbClr val="92D050"/>
                </a:solidFill>
              </a:rPr>
              <a:t>). </a:t>
            </a:r>
          </a:p>
          <a:p>
            <a:endParaRPr lang="el-GR" sz="20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25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Αναφοράς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n-US" sz="2400" dirty="0" smtClean="0"/>
              <a:t>Copyright</a:t>
            </a:r>
            <a:r>
              <a:rPr lang="el-GR" sz="2400" dirty="0" smtClean="0"/>
              <a:t> Τεχνολογικό Εκπαιδευτικό Ίδρυμα Θεσσαλίας</a:t>
            </a:r>
            <a:r>
              <a:rPr lang="en-US" sz="2400" dirty="0" smtClean="0"/>
              <a:t>, </a:t>
            </a:r>
            <a:r>
              <a:rPr lang="el-GR" sz="2400" dirty="0" smtClean="0"/>
              <a:t>Παναγιώτης </a:t>
            </a:r>
            <a:r>
              <a:rPr lang="el-GR" sz="2400" dirty="0" err="1" smtClean="0"/>
              <a:t>Βύρλας</a:t>
            </a:r>
            <a:r>
              <a:rPr lang="el-GR" sz="2400" dirty="0" smtClean="0"/>
              <a:t> 2015. Παναγιώτης </a:t>
            </a:r>
            <a:r>
              <a:rPr lang="el-GR" sz="2400" dirty="0" err="1" smtClean="0"/>
              <a:t>Βύρλας</a:t>
            </a:r>
            <a:r>
              <a:rPr lang="el-GR" sz="2400" dirty="0" smtClean="0"/>
              <a:t> </a:t>
            </a:r>
            <a:br>
              <a:rPr lang="el-GR" sz="2400" dirty="0" smtClean="0"/>
            </a:br>
            <a:r>
              <a:rPr lang="el-GR" sz="2400" dirty="0" smtClean="0"/>
              <a:t>«Αρδευτική Μηχανική» Έκδοση 1.0 Λάρισα  01/09/2015 . </a:t>
            </a:r>
            <a:r>
              <a:rPr lang="el-GR" sz="2400" dirty="0"/>
              <a:t>Διαθέσιμο από τη δικτυακή </a:t>
            </a:r>
            <a:r>
              <a:rPr lang="el-GR" sz="2400" dirty="0" smtClean="0"/>
              <a:t>διεύθυνση: </a:t>
            </a:r>
            <a:r>
              <a:rPr lang="en-US" sz="2400" dirty="0" smtClean="0">
                <a:solidFill>
                  <a:srgbClr val="FF0000"/>
                </a:solidFill>
                <a:hlinkClick r:id="rId3" tooltip="Μετάβαση στην ιστοσελίδα του μαθήματος"/>
              </a:rPr>
              <a:t>http://cdev.teilar.gr/courses/AGR100/index.php</a:t>
            </a:r>
            <a:r>
              <a:rPr lang="el-GR" sz="2400" dirty="0" smtClean="0"/>
              <a:t>.</a:t>
            </a:r>
            <a:endParaRPr lang="el-GR" sz="2400" dirty="0"/>
          </a:p>
          <a:p>
            <a:endParaRPr lang="el-GR" sz="200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51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905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</a:t>
            </a:r>
            <a:r>
              <a:rPr lang="en-US" sz="2000" dirty="0" smtClean="0"/>
              <a:t>Creative Commons</a:t>
            </a:r>
            <a:r>
              <a:rPr lang="el-GR" sz="2000" dirty="0" smtClean="0"/>
              <a:t>: Αναφορά - </a:t>
            </a:r>
            <a:r>
              <a:rPr lang="el-GR" sz="2000" dirty="0"/>
              <a:t>Μη Εμπορική </a:t>
            </a:r>
            <a:r>
              <a:rPr lang="el-GR" sz="2000" dirty="0" smtClean="0"/>
              <a:t>Χρήση - </a:t>
            </a:r>
            <a:r>
              <a:rPr lang="el-GR" sz="2000" dirty="0"/>
              <a:t>Παρόμοια </a:t>
            </a:r>
            <a:r>
              <a:rPr lang="el-GR" sz="2000" dirty="0" smtClean="0"/>
              <a:t>Διανομή, </a:t>
            </a:r>
            <a:r>
              <a:rPr lang="el-GR" sz="2000" dirty="0"/>
              <a:t>4.0 [1] ή μεταγενέστερη, Διεθνής </a:t>
            </a:r>
            <a:r>
              <a:rPr lang="el-GR" sz="2000" dirty="0" smtClean="0"/>
              <a:t>Έκδοση.</a:t>
            </a:r>
            <a:r>
              <a:rPr lang="en-US" sz="2000" dirty="0" smtClean="0"/>
              <a:t> </a:t>
            </a:r>
            <a:r>
              <a:rPr lang="el-GR" sz="2000" dirty="0" smtClean="0"/>
              <a:t>Εξαιρούνται </a:t>
            </a:r>
            <a:r>
              <a:rPr lang="el-GR" sz="2000" dirty="0"/>
              <a:t>τα αυτοτελή έργα τρίτων π.χ. φωτογραφίες, διαγράμματα </a:t>
            </a:r>
            <a:r>
              <a:rPr lang="el-GR" sz="2000" dirty="0" smtClean="0"/>
              <a:t>κ.λπ., τα </a:t>
            </a:r>
            <a:r>
              <a:rPr lang="el-GR" sz="2000" dirty="0"/>
              <a:t>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Εικόνα 1" descr=" Λογότυπο για άδειες χρήσης creative commons, b y, n c, s a " title="Λογότυπο creative commons">
            <a:hlinkClick r:id="rId4" tooltip="Μετάβαση στην Άδεια Χρήσης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22" y="358140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Θέση περιεχομένου 2"/>
          <p:cNvSpPr txBox="1"/>
          <p:nvPr/>
        </p:nvSpPr>
        <p:spPr>
          <a:xfrm>
            <a:off x="533400" y="4224704"/>
            <a:ext cx="8229600" cy="22522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sz="1400" dirty="0"/>
              <a:t>[1] </a:t>
            </a:r>
            <a:r>
              <a:rPr lang="en-US" sz="1400" dirty="0" smtClean="0">
                <a:hlinkClick r:id="rId4" tooltip="Μετάβαση στην Άδεια Χρήσης"/>
              </a:rPr>
              <a:t>http://creativecommons.org/licenses/by-nc-sa/4.0/</a:t>
            </a:r>
            <a:endParaRPr lang="el-GR" sz="1400" dirty="0"/>
          </a:p>
          <a:p>
            <a:r>
              <a:rPr lang="el-GR" sz="1400" dirty="0"/>
              <a:t>Ως </a:t>
            </a:r>
            <a:r>
              <a:rPr lang="el-GR" sz="1400" b="1" dirty="0"/>
              <a:t>Μη Εμπορική</a:t>
            </a:r>
            <a:r>
              <a:rPr lang="el-GR" sz="1400" dirty="0"/>
              <a:t> ορίζεται η χρήση: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sz="1400" dirty="0" err="1" smtClean="0"/>
              <a:t>αδειοδόχο</a:t>
            </a:r>
            <a:r>
              <a:rPr lang="el-GR" sz="1400" dirty="0"/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dirty="0"/>
              <a:t>που</a:t>
            </a:r>
            <a:r>
              <a:rPr lang="en-GB" sz="1400" dirty="0"/>
              <a:t> </a:t>
            </a:r>
            <a:r>
              <a:rPr lang="el-GR" sz="1400" dirty="0"/>
              <a:t>δεν περιλαμβάνει οικονομική συναλλαγή ως προϋπόθεση για τη χρήση ή πρόσβαση στο </a:t>
            </a:r>
            <a:r>
              <a:rPr lang="el-GR" sz="1400" dirty="0" smtClean="0"/>
              <a:t>έργο,</a:t>
            </a:r>
            <a:endParaRPr lang="el-GR" sz="14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400" dirty="0"/>
              <a:t>που</a:t>
            </a:r>
            <a:r>
              <a:rPr lang="en-GB" sz="1400" dirty="0"/>
              <a:t> </a:t>
            </a:r>
            <a:r>
              <a:rPr lang="el-GR" sz="1400" dirty="0"/>
              <a:t>δεν προσπορίζει στο διανομέα του έργου και</a:t>
            </a:r>
            <a:r>
              <a:rPr lang="en-GB" sz="1400" dirty="0"/>
              <a:t> </a:t>
            </a:r>
            <a:r>
              <a:rPr lang="el-GR" sz="1400" dirty="0" err="1"/>
              <a:t>αδειοδόχο</a:t>
            </a:r>
            <a:r>
              <a:rPr lang="en-GB" sz="1400" dirty="0"/>
              <a:t> </a:t>
            </a:r>
            <a:r>
              <a:rPr lang="el-GR" sz="1400" dirty="0"/>
              <a:t>έμμεσο οικονομικό όφελος (π.χ. διαφημίσεις) από την προβολή του έργου σε διαδικτυακό </a:t>
            </a:r>
            <a:r>
              <a:rPr lang="el-GR" sz="1400" dirty="0" smtClean="0"/>
              <a:t>τόπο.</a:t>
            </a:r>
            <a:endParaRPr lang="el-GR" sz="1400" dirty="0"/>
          </a:p>
          <a:p>
            <a:r>
              <a:rPr lang="el-GR" sz="1400" dirty="0" smtClean="0"/>
              <a:t>Ο </a:t>
            </a:r>
            <a:r>
              <a:rPr lang="el-GR" sz="1400" dirty="0"/>
              <a:t>δικαιούχος μπορεί να παρέχει στον </a:t>
            </a:r>
            <a:r>
              <a:rPr lang="el-GR" sz="1400" dirty="0" err="1"/>
              <a:t>αδειοδόχο</a:t>
            </a:r>
            <a:r>
              <a:rPr lang="el-GR" sz="1400" dirty="0"/>
              <a:t> ξεχωριστή άδεια να χρησιμοποιεί το έργο για εμπορική χρήση, εφόσον αυτό του ζητηθεί</a:t>
            </a:r>
            <a:r>
              <a:rPr lang="el-GR" sz="1400" dirty="0" smtClean="0"/>
              <a:t>.</a:t>
            </a:r>
            <a:endParaRPr lang="el-GR" sz="140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36</a:t>
            </a:fld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6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/>
              <a:t>Σημείωμα Χρήσης </a:t>
            </a:r>
            <a:r>
              <a:rPr lang="el-GR" sz="4000" b="1" dirty="0" smtClean="0"/>
              <a:t>Έργων 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n-US" sz="4000" b="1" dirty="0" smtClean="0"/>
              <a:t>(1/2)</a:t>
            </a:r>
            <a:endParaRPr lang="el-GR" sz="4000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400" b="1" dirty="0" smtClean="0"/>
              <a:t>Εικόνες/Σχήματα/Διαγράμματα</a:t>
            </a:r>
            <a:r>
              <a:rPr lang="en-US" sz="2400" b="1" dirty="0" smtClean="0"/>
              <a:t>/</a:t>
            </a:r>
            <a:r>
              <a:rPr lang="el-GR" sz="24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1: &lt;αναφορά</a:t>
            </a:r>
            <a:r>
              <a:rPr lang="el-GR" sz="2000" dirty="0">
                <a:solidFill>
                  <a:srgbClr val="FF0000"/>
                </a:solidFill>
              </a:rPr>
              <a:t>&gt;&lt;άδεια με την οποία διατίθεται&gt; </a:t>
            </a:r>
            <a:r>
              <a:rPr lang="el-GR" sz="2000" dirty="0" smtClean="0">
                <a:solidFill>
                  <a:srgbClr val="FF0000"/>
                </a:solidFill>
              </a:rPr>
              <a:t>&lt;σύνδεσμος&gt;&lt;πηγή&gt;&lt;</a:t>
            </a:r>
            <a:r>
              <a:rPr lang="el-GR" sz="2000" dirty="0" err="1" smtClean="0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2: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</a:t>
            </a:r>
            <a:r>
              <a:rPr lang="el-GR" sz="2000" dirty="0">
                <a:solidFill>
                  <a:srgbClr val="FF0000"/>
                </a:solidFill>
              </a:rPr>
              <a:t>πηγή</a:t>
            </a:r>
            <a:r>
              <a:rPr lang="el-GR" sz="2000" dirty="0" smtClean="0">
                <a:solidFill>
                  <a:srgbClr val="FF0000"/>
                </a:solidFill>
              </a:rPr>
              <a:t>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3: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4: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5: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</a:t>
            </a:r>
            <a:r>
              <a:rPr lang="el-GR" sz="2000" dirty="0" err="1">
                <a:solidFill>
                  <a:srgbClr val="FF0000"/>
                </a:solidFill>
              </a:rPr>
              <a:t>σύνδεσμος</a:t>
            </a:r>
            <a:r>
              <a:rPr lang="el-GR" sz="2000" dirty="0" err="1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76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/>
              <a:t>Σημείωμα Χρήσης </a:t>
            </a:r>
            <a:r>
              <a:rPr lang="el-GR" sz="4000" b="1" dirty="0" smtClean="0"/>
              <a:t>Έργων 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n-US" sz="4000" b="1" dirty="0" smtClean="0"/>
              <a:t>(2/2)</a:t>
            </a:r>
            <a:r>
              <a:rPr lang="el-GR" sz="4000" b="1" dirty="0" smtClean="0"/>
              <a:t> </a:t>
            </a:r>
            <a:endParaRPr lang="el-GR" sz="4000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400" b="1" dirty="0" smtClean="0"/>
              <a:t>Πίνακες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Πίνακας 1: &lt;αναφορά</a:t>
            </a:r>
            <a:r>
              <a:rPr lang="el-GR" sz="2000" dirty="0">
                <a:solidFill>
                  <a:srgbClr val="FF0000"/>
                </a:solidFill>
              </a:rPr>
              <a:t>&gt;&lt;άδεια με την οποία διατίθεται&gt; </a:t>
            </a:r>
            <a:r>
              <a:rPr lang="el-GR" sz="2000" dirty="0" smtClean="0">
                <a:solidFill>
                  <a:srgbClr val="FF0000"/>
                </a:solidFill>
              </a:rPr>
              <a:t>&lt;σύνδεσμος&gt;&lt;πηγή&gt;&lt;</a:t>
            </a:r>
            <a:r>
              <a:rPr lang="el-GR" sz="2000" dirty="0" err="1" smtClean="0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Πίνακας 2: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Πίνακας 3: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 smtClean="0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21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l-GR" sz="2400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το</a:t>
            </a:r>
            <a:r>
              <a:rPr lang="en-US" sz="2000" dirty="0" smtClean="0"/>
              <a:t> </a:t>
            </a:r>
            <a:r>
              <a:rPr lang="el-GR" sz="2000" dirty="0" smtClean="0"/>
              <a:t>Σημείωμα</a:t>
            </a:r>
            <a:r>
              <a:rPr lang="en-US" sz="2000" dirty="0" smtClean="0"/>
              <a:t> Αναφοράς</a:t>
            </a:r>
            <a:r>
              <a:rPr lang="el-GR" sz="2000" dirty="0" smtClean="0"/>
              <a:t>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το</a:t>
            </a:r>
            <a:r>
              <a:rPr lang="en-US" sz="2000" dirty="0" smtClean="0"/>
              <a:t> </a:t>
            </a:r>
            <a:r>
              <a:rPr lang="el-GR" sz="2000" dirty="0" smtClean="0"/>
              <a:t>Σημείωμα</a:t>
            </a:r>
            <a:r>
              <a:rPr lang="en-US" sz="2000" dirty="0" smtClean="0"/>
              <a:t> Αδειοδότησης</a:t>
            </a:r>
            <a:r>
              <a:rPr lang="el-GR" sz="2000" dirty="0" smtClean="0"/>
              <a:t>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τη</a:t>
            </a:r>
            <a:r>
              <a:rPr lang="en-US" sz="2000" dirty="0" smtClean="0"/>
              <a:t> </a:t>
            </a:r>
            <a:r>
              <a:rPr lang="el-GR" sz="2000" dirty="0"/>
              <a:t>Δ</a:t>
            </a:r>
            <a:r>
              <a:rPr lang="el-GR" sz="2000" dirty="0" smtClean="0"/>
              <a:t>ήλωση</a:t>
            </a:r>
            <a:r>
              <a:rPr lang="en-US" sz="2000" dirty="0" smtClean="0"/>
              <a:t> </a:t>
            </a:r>
            <a:r>
              <a:rPr lang="el-GR" sz="2000" dirty="0" smtClean="0"/>
              <a:t>Διατήρησης Σημειωμάτων,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</a:t>
            </a:r>
            <a:r>
              <a:rPr lang="el-GR" sz="2000" dirty="0" smtClean="0"/>
              <a:t>).</a:t>
            </a:r>
            <a:endParaRPr lang="el-GR" sz="2000" dirty="0"/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49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AutoShape 2"/>
          <p:cNvSpPr>
            <a:spLocks noGrp="1" noChangeArrowheads="1"/>
          </p:cNvSpPr>
          <p:nvPr>
            <p:ph type="title"/>
          </p:nvPr>
        </p:nvSpPr>
        <p:spPr>
          <a:ln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Μονάδα ελέγχου - 1</a:t>
            </a: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Επεξεργασία νερού</a:t>
            </a:r>
          </a:p>
          <a:p>
            <a:r>
              <a:rPr lang="el-GR" sz="2400" dirty="0" smtClean="0"/>
              <a:t>Έγχυση χημικών</a:t>
            </a:r>
          </a:p>
          <a:p>
            <a:r>
              <a:rPr lang="el-GR" sz="2400" dirty="0" smtClean="0"/>
              <a:t>Κεντρικός έλεγχος</a:t>
            </a:r>
          </a:p>
          <a:p>
            <a:pPr marL="0" indent="0">
              <a:buNone/>
            </a:pPr>
            <a:endParaRPr lang="el-GR" sz="2400" dirty="0" smtClean="0"/>
          </a:p>
          <a:p>
            <a:endParaRPr lang="el-GR" sz="24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162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44" name="AutoShape 1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Μονάδα ελέγχου - 2</a:t>
            </a:r>
            <a:endParaRPr lang="en-GB" dirty="0" smtClean="0"/>
          </a:p>
        </p:txBody>
      </p:sp>
      <p:pic>
        <p:nvPicPr>
          <p:cNvPr id="5" name="Θέση περιεχομένου 4" descr="Εικόνα απεικόνισης μονάδας ελέγχου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6239" y="1600200"/>
            <a:ext cx="7151522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776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44" name="AutoShape 1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Μονάδα ελέγχου - </a:t>
            </a:r>
            <a:r>
              <a:rPr lang="en-US" dirty="0" smtClean="0"/>
              <a:t>3</a:t>
            </a:r>
            <a:endParaRPr lang="en-GB" dirty="0" smtClean="0"/>
          </a:p>
        </p:txBody>
      </p:sp>
      <p:pic>
        <p:nvPicPr>
          <p:cNvPr id="4" name="Θέση περιεχομένου 3" descr="Απεικόνιση εικόνας για μονάδα ελέγχου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6168" y="1600200"/>
            <a:ext cx="4911664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7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44" name="AutoShape 1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Μονάδα ελέγχου - 4</a:t>
            </a:r>
            <a:endParaRPr lang="en-GB" dirty="0" smtClean="0"/>
          </a:p>
        </p:txBody>
      </p:sp>
      <p:pic>
        <p:nvPicPr>
          <p:cNvPr id="3" name="Θέση περιεχομένου 2" descr="Απεικόνιση εικόνας για μονάδα ελέγχου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2760" y="1600200"/>
            <a:ext cx="6038480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89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44" name="AutoShape 1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Μονάδα ελέγχου - 5</a:t>
            </a:r>
            <a:endParaRPr lang="en-GB" dirty="0" smtClean="0"/>
          </a:p>
        </p:txBody>
      </p:sp>
      <p:pic>
        <p:nvPicPr>
          <p:cNvPr id="4" name="Θέση περιεχομένου 3" descr="Απεικόνιση εικόνας για μονάδα ελέγχου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0800" y="1600200"/>
            <a:ext cx="6802399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18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44" name="AutoShape 1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Μονάδα ελέγχου - 6</a:t>
            </a:r>
            <a:endParaRPr lang="en-GB" dirty="0" smtClean="0"/>
          </a:p>
        </p:txBody>
      </p:sp>
      <p:pic>
        <p:nvPicPr>
          <p:cNvPr id="4" name="Θέση περιεχομένου 3" descr="Απεικόνιση εικόνας για μονάδα ελέγχου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5352" y="1600200"/>
            <a:ext cx="4973296" cy="4525963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95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DEFAULTLANGUAGE" val="msoLanguageIDGreek"/>
  <p:tag name="ZHAW.ACCESSIBILITYADDIN.CHECKTIMEDATE" val="19/2/2016 16:04:20 μμ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050,2,6,9,8,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4098,4099,6,2,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43010,43011,2,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6,7,4,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2056,6,4,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d = " h t t p : / / w w w . w 3 . o r g / 2 0 0 1 / X M L S c h e m a "   x m l n s : x s i = " h t t p : / / w w w . w 3 . o r g / 2 0 0 1 / X M L S c h e m a - i n s t a n c e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F811AF56-1C23-470A-BB85-7B0DAF1C1CBD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680</Words>
  <Application>Microsoft Office PowerPoint</Application>
  <PresentationFormat>Προβολή στην οθόνη (4:3)</PresentationFormat>
  <Paragraphs>143</Paragraphs>
  <Slides>39</Slides>
  <Notes>20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Θέμα του Office</vt:lpstr>
      <vt:lpstr>Αρδευτική Μηχανική</vt:lpstr>
      <vt:lpstr>Χρηματοδότηση </vt:lpstr>
      <vt:lpstr>Περιεχόμενα ενότητας</vt:lpstr>
      <vt:lpstr>Μονάδα ελέγχου - 1</vt:lpstr>
      <vt:lpstr>Μονάδα ελέγχου - 2</vt:lpstr>
      <vt:lpstr>Μονάδα ελέγχου - 3</vt:lpstr>
      <vt:lpstr>Μονάδα ελέγχου - 4</vt:lpstr>
      <vt:lpstr>Μονάδα ελέγχου - 5</vt:lpstr>
      <vt:lpstr>Μονάδα ελέγχου - 6</vt:lpstr>
      <vt:lpstr>Μονάδα ελέγχου - 7</vt:lpstr>
      <vt:lpstr>Υδρολιπαντήρες - 1</vt:lpstr>
      <vt:lpstr>Υδρολιπαντήρες - 2</vt:lpstr>
      <vt:lpstr>Αντλία Venturi - 1</vt:lpstr>
      <vt:lpstr>Αντλία Venturi - 2</vt:lpstr>
      <vt:lpstr>Αντλία Venturi - 3</vt:lpstr>
      <vt:lpstr>Αντλία Venturi - 4</vt:lpstr>
      <vt:lpstr>Αντλία Venturi - 5</vt:lpstr>
      <vt:lpstr>Αντλία Venturi - 6</vt:lpstr>
      <vt:lpstr>Αντλία Venturi - 7</vt:lpstr>
      <vt:lpstr>Αντλία Venturi - 8</vt:lpstr>
      <vt:lpstr>Αντλία Venturi - 9</vt:lpstr>
      <vt:lpstr>Αντλία Venturi - 10</vt:lpstr>
      <vt:lpstr>Υδραυλική αντλία</vt:lpstr>
      <vt:lpstr>Υδραυλικές αντλίες</vt:lpstr>
      <vt:lpstr>Ηλεκτρικές αντλίες</vt:lpstr>
      <vt:lpstr>Μονάδα ελέγχου</vt:lpstr>
      <vt:lpstr>Βαλβίδες - 1</vt:lpstr>
      <vt:lpstr>Βαλβίδες - 2</vt:lpstr>
      <vt:lpstr>Βαλβίδες - 3</vt:lpstr>
      <vt:lpstr>Υδρόμετρα</vt:lpstr>
      <vt:lpstr>Προγραμματιστές</vt:lpstr>
      <vt:lpstr>Τέλος ενότητας</vt:lpstr>
      <vt:lpstr>Σημειώματα</vt:lpstr>
      <vt:lpstr>Σημείωμα Ιστορικού  Εκδόσεων Έργου</vt:lpstr>
      <vt:lpstr>Σημείωμα Αναφοράς</vt:lpstr>
      <vt:lpstr>Σημείωμα Αδειοδότησης</vt:lpstr>
      <vt:lpstr>Σημείωμα Χρήσης Έργων Τρίτων  (1/2)</vt:lpstr>
      <vt:lpstr>Σημείωμα Χρήσης Έργων Τρίτων  (2/2) </vt:lpstr>
      <vt:lpstr>Διατήρηση Σημειωμάτων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Προγραμματισμός Επιχειρησιακών Πόρων ERP</dc:title>
  <dc:creator>IOANNIS TZIGOYRAS</dc:creator>
  <cp:lastModifiedBy>I.B.ΤΖΙΓΚ</cp:lastModifiedBy>
  <cp:revision>183</cp:revision>
  <dcterms:created xsi:type="dcterms:W3CDTF">2014-09-20T14:32:06Z</dcterms:created>
  <dcterms:modified xsi:type="dcterms:W3CDTF">2016-02-19T14:07:54Z</dcterms:modified>
</cp:coreProperties>
</file>