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6.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8.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3.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45.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56" r:id="rId3"/>
    <p:sldId id="257" r:id="rId4"/>
    <p:sldId id="259" r:id="rId5"/>
    <p:sldId id="261" r:id="rId6"/>
    <p:sldId id="262" r:id="rId7"/>
    <p:sldId id="378" r:id="rId8"/>
    <p:sldId id="428" r:id="rId9"/>
    <p:sldId id="476"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344" r:id="rId47"/>
    <p:sldId id="280" r:id="rId48"/>
  </p:sldIdLst>
  <p:sldSz cx="9144000" cy="6858000" type="screen4x3"/>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4545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66444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58051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88308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83002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5485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12888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3569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62071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1503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300194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615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78078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9678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07858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301211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807644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61134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765200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86005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85011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54199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306008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277364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91725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35623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091839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672786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307409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5714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457864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23878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991777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20345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908236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59528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365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2595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10" Type="http://schemas.microsoft.com/office/2007/relationships/hdphoto" Target="../media/hdphoto1.wdp"/><Relationship Id="rId4" Type="http://schemas.openxmlformats.org/officeDocument/2006/relationships/tags" Target="../tags/tag136.xml"/><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notesSlide" Target="../notesSlides/notesSlide30.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notesSlide" Target="../notesSlides/notesSlide3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32.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3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3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3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3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3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35.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notesSlide" Target="../notesSlides/notesSlide35.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3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74.xml"/><Relationship Id="rId7" Type="http://schemas.openxmlformats.org/officeDocument/2006/relationships/notesSlide" Target="../notesSlides/notesSlide36.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xml"/><Relationship Id="rId5" Type="http://schemas.openxmlformats.org/officeDocument/2006/relationships/tags" Target="../tags/tag176.xml"/><Relationship Id="rId10" Type="http://schemas.microsoft.com/office/2007/relationships/hdphoto" Target="../media/hdphoto1.wdp"/><Relationship Id="rId4" Type="http://schemas.openxmlformats.org/officeDocument/2006/relationships/tags" Target="../tags/tag175.xml"/><Relationship Id="rId9"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notesSlide" Target="../notesSlides/notesSlide37.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38.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notesSlide" Target="../notesSlides/notesSlide3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3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notesSlide" Target="../notesSlides/notesSlide40.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1.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notesSlide" Target="../notesSlides/notesSlide41.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42.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42.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43.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notesSlide" Target="../notesSlides/notesSlide4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44.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notesSlide" Target="../notesSlides/notesSlide4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45.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20.xml"/></Relationships>
</file>

<file path=ppt/slides/_rels/slide4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8.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0.xml"/><Relationship Id="rId5" Type="http://schemas.openxmlformats.org/officeDocument/2006/relationships/tags" Target="../tags/tag22.xml"/><Relationship Id="rId10" Type="http://schemas.openxmlformats.org/officeDocument/2006/relationships/slide" Target="slide16.xml"/><Relationship Id="rId4" Type="http://schemas.openxmlformats.org/officeDocument/2006/relationships/tags" Target="../tags/tag21.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microsoft.com/office/2007/relationships/hdphoto" Target="../media/hdphoto1.wdp"/><Relationship Id="rId4" Type="http://schemas.openxmlformats.org/officeDocument/2006/relationships/tags" Target="../tags/tag41.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13</a:t>
            </a:r>
            <a:r>
              <a:rPr lang="el-GR" sz="2800" b="1" dirty="0" smtClean="0"/>
              <a:t>:</a:t>
            </a:r>
            <a:r>
              <a:rPr lang="en-US" sz="2800" dirty="0" smtClean="0"/>
              <a:t> </a:t>
            </a:r>
            <a:r>
              <a:rPr lang="el-GR" sz="2800" dirty="0" smtClean="0"/>
              <a:t>Ζωτικά Σημεία – Αρτηριακός Σφυγμός</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Σημεία Ψηλάφησης του  Σφυγμού</a:t>
            </a:r>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a:solidFill>
                  <a:srgbClr val="C00000"/>
                </a:solidFill>
              </a:rPr>
              <a:t>Κροταφική αρτηρία</a:t>
            </a:r>
            <a:r>
              <a:rPr lang="el-GR" sz="2400" dirty="0"/>
              <a:t>: βρίσκεται μπροστά ή πάνω από το </a:t>
            </a:r>
            <a:r>
              <a:rPr lang="el-GR" sz="2400" dirty="0" smtClean="0"/>
              <a:t>αυτί.</a:t>
            </a:r>
            <a:endParaRPr lang="el-GR" sz="2400" dirty="0"/>
          </a:p>
          <a:p>
            <a:r>
              <a:rPr lang="el-GR" sz="2400" b="1" dirty="0">
                <a:solidFill>
                  <a:srgbClr val="C00000"/>
                </a:solidFill>
              </a:rPr>
              <a:t>Καρωτιδική αρτηρία</a:t>
            </a:r>
            <a:r>
              <a:rPr lang="el-GR" sz="2400" dirty="0"/>
              <a:t>: βρίσκεται στη μέση του λαιμού στην έσω επιφάνεια του </a:t>
            </a:r>
            <a:r>
              <a:rPr lang="el-GR" sz="2400" dirty="0" err="1"/>
              <a:t>στερνοκλειδομαστοειδούς</a:t>
            </a:r>
            <a:r>
              <a:rPr lang="el-GR" sz="2400" dirty="0"/>
              <a:t> μυός, κάτω από τη γωνία της κάτω </a:t>
            </a:r>
            <a:r>
              <a:rPr lang="el-GR" sz="2400" dirty="0" smtClean="0"/>
              <a:t>γνάθου.</a:t>
            </a:r>
            <a:endParaRPr lang="el-GR" sz="2400" dirty="0"/>
          </a:p>
        </p:txBody>
      </p:sp>
      <p:pic>
        <p:nvPicPr>
          <p:cNvPr id="2" name="Εικόνα 1" descr="[DECORATIVE]"/>
          <p:cNvPicPr>
            <a:picLocks noChangeAspect="1"/>
          </p:cNvPicPr>
          <p:nvPr/>
        </p:nvPicPr>
        <p:blipFill>
          <a:blip r:embed="rId8"/>
          <a:stretch>
            <a:fillRect/>
          </a:stretch>
        </p:blipFill>
        <p:spPr>
          <a:xfrm>
            <a:off x="5004048" y="1772815"/>
            <a:ext cx="3598792" cy="3063435"/>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4478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err="1" smtClean="0"/>
              <a:t>Βραχίονιος</a:t>
            </a:r>
            <a:endParaRPr lang="el-GR" altLang="el-GR" dirty="0"/>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err="1" smtClean="0">
                <a:solidFill>
                  <a:srgbClr val="C00000"/>
                </a:solidFill>
              </a:rPr>
              <a:t>Βραχιόνιος</a:t>
            </a:r>
            <a:r>
              <a:rPr lang="el-GR" sz="2400" b="1" dirty="0" smtClean="0">
                <a:solidFill>
                  <a:srgbClr val="C00000"/>
                </a:solidFill>
              </a:rPr>
              <a:t>: </a:t>
            </a:r>
            <a:r>
              <a:rPr lang="el-GR" sz="2400" dirty="0" smtClean="0"/>
              <a:t>βρίσκεται </a:t>
            </a:r>
            <a:r>
              <a:rPr lang="el-GR" sz="2400" dirty="0"/>
              <a:t>ακριβώς στην έσω επιφάνεια (γωνία) του αγκώνα στο δικέφαλο </a:t>
            </a:r>
            <a:r>
              <a:rPr lang="el-GR" sz="2400" dirty="0" err="1"/>
              <a:t>βραχιόνιο</a:t>
            </a:r>
            <a:r>
              <a:rPr lang="el-GR" sz="2400" dirty="0"/>
              <a:t> τένοντα.</a:t>
            </a:r>
          </a:p>
        </p:txBody>
      </p:sp>
      <p:pic>
        <p:nvPicPr>
          <p:cNvPr id="3" name="Εικόνα 2" descr="[DECORATIVE]"/>
          <p:cNvPicPr>
            <a:picLocks noChangeAspect="1"/>
          </p:cNvPicPr>
          <p:nvPr/>
        </p:nvPicPr>
        <p:blipFill>
          <a:blip r:embed="rId8"/>
          <a:stretch>
            <a:fillRect/>
          </a:stretch>
        </p:blipFill>
        <p:spPr>
          <a:xfrm>
            <a:off x="4860032" y="1692624"/>
            <a:ext cx="3966859" cy="2322936"/>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531697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err="1"/>
              <a:t>Κερκιδική</a:t>
            </a:r>
            <a:endParaRPr lang="el-GR" altLang="el-GR" dirty="0"/>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err="1">
                <a:solidFill>
                  <a:srgbClr val="C00000"/>
                </a:solidFill>
              </a:rPr>
              <a:t>Κερκιδική</a:t>
            </a:r>
            <a:r>
              <a:rPr lang="el-GR" sz="2400" b="1" dirty="0">
                <a:solidFill>
                  <a:srgbClr val="C00000"/>
                </a:solidFill>
              </a:rPr>
              <a:t> : </a:t>
            </a:r>
            <a:r>
              <a:rPr lang="el-GR" sz="2400" dirty="0"/>
              <a:t>Βρίσκεται στην αύλακα του σφυγμού μεταξύ των τενόντων του </a:t>
            </a:r>
            <a:r>
              <a:rPr lang="el-GR" sz="2400" dirty="0" err="1"/>
              <a:t>βραχιονοκερκιδικού</a:t>
            </a:r>
            <a:r>
              <a:rPr lang="el-GR" sz="2400" dirty="0"/>
              <a:t> και </a:t>
            </a:r>
            <a:r>
              <a:rPr lang="el-GR" sz="2400" dirty="0" err="1"/>
              <a:t>κερκιδικού</a:t>
            </a:r>
            <a:r>
              <a:rPr lang="el-GR" sz="2400" dirty="0"/>
              <a:t> καμπτήρα μυός του </a:t>
            </a:r>
            <a:r>
              <a:rPr lang="el-GR" sz="2400" dirty="0" smtClean="0"/>
              <a:t>καρπού.</a:t>
            </a:r>
          </a:p>
        </p:txBody>
      </p:sp>
      <p:pic>
        <p:nvPicPr>
          <p:cNvPr id="2" name="Εικόνα 1" descr="[DECORATIVE]"/>
          <p:cNvPicPr>
            <a:picLocks noChangeAspect="1"/>
          </p:cNvPicPr>
          <p:nvPr/>
        </p:nvPicPr>
        <p:blipFill>
          <a:blip r:embed="rId8"/>
          <a:stretch>
            <a:fillRect/>
          </a:stretch>
        </p:blipFill>
        <p:spPr>
          <a:xfrm>
            <a:off x="5148065" y="1772816"/>
            <a:ext cx="3538736" cy="3055562"/>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83654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Μηριαία αρτηρία</a:t>
            </a:r>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a:solidFill>
                  <a:srgbClr val="C00000"/>
                </a:solidFill>
              </a:rPr>
              <a:t>Μηριαία αρτηρία</a:t>
            </a:r>
            <a:r>
              <a:rPr lang="el-GR" sz="2400" dirty="0"/>
              <a:t>: βρίσκεται στη </a:t>
            </a:r>
            <a:r>
              <a:rPr lang="el-GR" sz="2400" dirty="0" err="1"/>
              <a:t>μηροβουβωνική</a:t>
            </a:r>
            <a:r>
              <a:rPr lang="el-GR" sz="2400" dirty="0"/>
              <a:t> </a:t>
            </a:r>
            <a:r>
              <a:rPr lang="el-GR" sz="2400" dirty="0" smtClean="0"/>
              <a:t>πτυχή. </a:t>
            </a:r>
            <a:endParaRPr lang="el-GR" sz="2400" dirty="0"/>
          </a:p>
          <a:p>
            <a:r>
              <a:rPr lang="el-GR" sz="2400" b="1" dirty="0">
                <a:solidFill>
                  <a:srgbClr val="C00000"/>
                </a:solidFill>
              </a:rPr>
              <a:t>Ιγνυακή αρτηρία: </a:t>
            </a:r>
            <a:r>
              <a:rPr lang="el-GR" sz="2400" dirty="0"/>
              <a:t>στον Ιγνυακό </a:t>
            </a:r>
            <a:r>
              <a:rPr lang="el-GR" sz="2400" dirty="0" smtClean="0"/>
              <a:t>βόθρο.</a:t>
            </a:r>
            <a:endParaRPr lang="el-GR" sz="2400" dirty="0"/>
          </a:p>
          <a:p>
            <a:endParaRPr lang="el-GR" sz="2400" b="1" dirty="0" err="1">
              <a:solidFill>
                <a:srgbClr val="C00000"/>
              </a:solidFill>
            </a:endParaRPr>
          </a:p>
        </p:txBody>
      </p:sp>
      <p:pic>
        <p:nvPicPr>
          <p:cNvPr id="3" name="Εικόνα 2" descr="[DECORATIVE]"/>
          <p:cNvPicPr>
            <a:picLocks noChangeAspect="1"/>
          </p:cNvPicPr>
          <p:nvPr/>
        </p:nvPicPr>
        <p:blipFill>
          <a:blip r:embed="rId8"/>
          <a:stretch>
            <a:fillRect/>
          </a:stretch>
        </p:blipFill>
        <p:spPr>
          <a:xfrm>
            <a:off x="4860033" y="1756655"/>
            <a:ext cx="3824858" cy="2336615"/>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21132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Αρτηρία ραχιαίας επιφάνειας του άκρου ποδιού </a:t>
            </a:r>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a:solidFill>
                  <a:srgbClr val="C00000"/>
                </a:solidFill>
              </a:rPr>
              <a:t>Οπίσθια </a:t>
            </a:r>
            <a:r>
              <a:rPr lang="el-GR" sz="2400" b="1" dirty="0" err="1">
                <a:solidFill>
                  <a:srgbClr val="C00000"/>
                </a:solidFill>
              </a:rPr>
              <a:t>κνημιαία</a:t>
            </a:r>
            <a:r>
              <a:rPr lang="el-GR" sz="2400" b="1" dirty="0">
                <a:solidFill>
                  <a:srgbClr val="C00000"/>
                </a:solidFill>
              </a:rPr>
              <a:t> αρτηρία: </a:t>
            </a:r>
            <a:r>
              <a:rPr lang="el-GR" sz="2400" dirty="0"/>
              <a:t>πίσω και λίγο εμπρός στο έσω σφυρό της </a:t>
            </a:r>
            <a:r>
              <a:rPr lang="el-GR" sz="2400" dirty="0" err="1"/>
              <a:t>ποδοκνημικής</a:t>
            </a:r>
            <a:r>
              <a:rPr lang="el-GR" sz="2400" dirty="0"/>
              <a:t> άρθρωσης</a:t>
            </a:r>
          </a:p>
        </p:txBody>
      </p:sp>
      <p:pic>
        <p:nvPicPr>
          <p:cNvPr id="2" name="Εικόνα 1" descr="[DECORATIVE]"/>
          <p:cNvPicPr>
            <a:picLocks noChangeAspect="1"/>
          </p:cNvPicPr>
          <p:nvPr/>
        </p:nvPicPr>
        <p:blipFill>
          <a:blip r:embed="rId8"/>
          <a:stretch>
            <a:fillRect/>
          </a:stretch>
        </p:blipFill>
        <p:spPr>
          <a:xfrm>
            <a:off x="4860031" y="1844824"/>
            <a:ext cx="3870905" cy="2880320"/>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405817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Οπίσθια </a:t>
            </a:r>
            <a:r>
              <a:rPr lang="el-GR" altLang="el-GR" dirty="0" err="1"/>
              <a:t>κνημιαία</a:t>
            </a:r>
            <a:r>
              <a:rPr lang="el-GR" altLang="el-GR" dirty="0"/>
              <a:t> </a:t>
            </a:r>
            <a:r>
              <a:rPr lang="el-GR" altLang="el-GR" dirty="0" smtClean="0"/>
              <a:t>αρτηρία</a:t>
            </a:r>
            <a:endParaRPr lang="el-GR" altLang="el-GR" dirty="0"/>
          </a:p>
        </p:txBody>
      </p:sp>
      <p:sp>
        <p:nvSpPr>
          <p:cNvPr id="9" name="Θέση περιεχομένου 8"/>
          <p:cNvSpPr>
            <a:spLocks noGrp="1"/>
          </p:cNvSpPr>
          <p:nvPr>
            <p:ph idx="1"/>
            <p:custDataLst>
              <p:tags r:id="rId3"/>
            </p:custDataLst>
          </p:nvPr>
        </p:nvSpPr>
        <p:spPr>
          <a:xfrm>
            <a:off x="457200" y="1628800"/>
            <a:ext cx="4402832" cy="2351139"/>
          </a:xfrm>
        </p:spPr>
        <p:txBody>
          <a:bodyPr>
            <a:noAutofit/>
          </a:bodyPr>
          <a:lstStyle/>
          <a:p>
            <a:r>
              <a:rPr lang="el-GR" sz="2400" b="1" dirty="0">
                <a:solidFill>
                  <a:srgbClr val="C00000"/>
                </a:solidFill>
              </a:rPr>
              <a:t>Αρτηρία ραχιαίας επιφάνειας του άκρου ποδιού : </a:t>
            </a:r>
            <a:r>
              <a:rPr lang="el-GR" sz="2400" dirty="0"/>
              <a:t>στη μεσότητα της ραχιαίας επιφάνειας περίπου</a:t>
            </a:r>
          </a:p>
        </p:txBody>
      </p:sp>
      <p:pic>
        <p:nvPicPr>
          <p:cNvPr id="3" name="Εικόνα 2" descr="[DECORATIVE]"/>
          <p:cNvPicPr>
            <a:picLocks noChangeAspect="1"/>
          </p:cNvPicPr>
          <p:nvPr/>
        </p:nvPicPr>
        <p:blipFill>
          <a:blip r:embed="rId8"/>
          <a:stretch>
            <a:fillRect/>
          </a:stretch>
        </p:blipFill>
        <p:spPr>
          <a:xfrm>
            <a:off x="5004467" y="1657390"/>
            <a:ext cx="3682333" cy="2779722"/>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442266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Χαρακτηριστικά του Σφυγμού</a:t>
            </a:r>
          </a:p>
        </p:txBody>
      </p:sp>
      <p:sp>
        <p:nvSpPr>
          <p:cNvPr id="9" name="Θέση περιεχομένου 8"/>
          <p:cNvSpPr>
            <a:spLocks noGrp="1"/>
          </p:cNvSpPr>
          <p:nvPr>
            <p:ph idx="1"/>
            <p:custDataLst>
              <p:tags r:id="rId3"/>
            </p:custDataLst>
          </p:nvPr>
        </p:nvSpPr>
        <p:spPr>
          <a:xfrm>
            <a:off x="457200" y="1628800"/>
            <a:ext cx="7859216" cy="2351139"/>
          </a:xfrm>
        </p:spPr>
        <p:txBody>
          <a:bodyPr>
            <a:noAutofit/>
          </a:bodyPr>
          <a:lstStyle/>
          <a:p>
            <a:r>
              <a:rPr lang="el-GR" sz="2400" dirty="0"/>
              <a:t>Όταν ψηλαφούμε το σφυγμό, εξετάζουμε τα εξής κυρίως χαρακτηριστικά, τα οποία μας αφορούν όταν πρόκειται να δώσουμε πρώτες βοήθειες: </a:t>
            </a:r>
          </a:p>
          <a:p>
            <a:pPr marL="800100" lvl="2" indent="0">
              <a:buNone/>
            </a:pPr>
            <a:r>
              <a:rPr lang="el-GR" dirty="0"/>
              <a:t>α) η </a:t>
            </a:r>
            <a:r>
              <a:rPr lang="el-GR" dirty="0" smtClean="0"/>
              <a:t>συχνότητα.</a:t>
            </a:r>
            <a:endParaRPr lang="el-GR" dirty="0"/>
          </a:p>
          <a:p>
            <a:pPr marL="800100" lvl="2" indent="0">
              <a:buNone/>
            </a:pPr>
            <a:r>
              <a:rPr lang="el-GR" dirty="0" smtClean="0"/>
              <a:t>β</a:t>
            </a:r>
            <a:r>
              <a:rPr lang="el-GR" dirty="0"/>
              <a:t>) το </a:t>
            </a:r>
            <a:r>
              <a:rPr lang="el-GR" dirty="0" smtClean="0"/>
              <a:t>ρυθμό.    </a:t>
            </a:r>
            <a:endParaRPr lang="el-GR" dirty="0"/>
          </a:p>
          <a:p>
            <a:pPr marL="800100" lvl="2" indent="0">
              <a:buNone/>
            </a:pPr>
            <a:r>
              <a:rPr lang="el-GR" dirty="0" smtClean="0"/>
              <a:t>γ</a:t>
            </a:r>
            <a:r>
              <a:rPr lang="el-GR" dirty="0"/>
              <a:t>) την ένταση.</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89028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Συχνότητα</a:t>
            </a:r>
          </a:p>
        </p:txBody>
      </p:sp>
      <p:sp>
        <p:nvSpPr>
          <p:cNvPr id="9" name="Θέση περιεχομένου 8"/>
          <p:cNvSpPr>
            <a:spLocks noGrp="1"/>
          </p:cNvSpPr>
          <p:nvPr>
            <p:ph idx="1"/>
            <p:custDataLst>
              <p:tags r:id="rId3"/>
            </p:custDataLst>
          </p:nvPr>
        </p:nvSpPr>
        <p:spPr>
          <a:xfrm>
            <a:off x="797893" y="1427842"/>
            <a:ext cx="7859216" cy="2351139"/>
          </a:xfrm>
        </p:spPr>
        <p:txBody>
          <a:bodyPr>
            <a:noAutofit/>
          </a:bodyPr>
          <a:lstStyle/>
          <a:p>
            <a:r>
              <a:rPr lang="el-GR" sz="2000" dirty="0"/>
              <a:t>Η συχνότητα είναι ο αριθμός των σφίξεων ανά λεπτό. </a:t>
            </a:r>
          </a:p>
          <a:p>
            <a:r>
              <a:rPr lang="el-GR" sz="2000" dirty="0"/>
              <a:t>Στους φυσιολογικές ενήλικες, ο σφυγμός κυμαίνεται μεταξύ 65-80/</a:t>
            </a:r>
            <a:r>
              <a:rPr lang="el-GR" sz="2000" dirty="0" err="1"/>
              <a:t>min</a:t>
            </a:r>
            <a:r>
              <a:rPr lang="el-GR" sz="2000" dirty="0"/>
              <a:t>. </a:t>
            </a:r>
          </a:p>
          <a:p>
            <a:r>
              <a:rPr lang="el-GR" sz="2000" dirty="0"/>
              <a:t>Στα παιδιά, η συχνότητα είναι μεγαλύτερη, λόγω του μεγαλύτερου μεταβολισμού και κυμαίνεται μεταξύ 90-110/</a:t>
            </a:r>
            <a:r>
              <a:rPr lang="el-GR" sz="2000" dirty="0" err="1"/>
              <a:t>min</a:t>
            </a:r>
            <a:r>
              <a:rPr lang="el-GR" sz="2000" dirty="0"/>
              <a:t>. Στα μεγαλύτερα άτομα της τρίτης ηλικίας, η συχνότητα είναι 55-65/</a:t>
            </a:r>
            <a:r>
              <a:rPr lang="el-GR" sz="2000" dirty="0" err="1"/>
              <a:t>min</a:t>
            </a:r>
            <a:r>
              <a:rPr lang="el-GR" sz="2000" dirty="0"/>
              <a:t>.</a:t>
            </a:r>
          </a:p>
          <a:p>
            <a:r>
              <a:rPr lang="el-GR" sz="2000" dirty="0"/>
              <a:t>Η αύξηση του σφυγμού καλείται ταχυκαρδία και το αντίθετο, δηλαδή η ελάττωση, βραδυκαρδία. </a:t>
            </a:r>
          </a:p>
          <a:p>
            <a:r>
              <a:rPr lang="el-GR" sz="2000" dirty="0"/>
              <a:t>Η συχνότητα αυξάνεται με την άσκηση, με έντονα συναισθήματα όπως φόβος, οργή και σε παθολογικές καταστάσεις όπως αναιμία. Υπερθυρεοειδισμός κλπ.</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254997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Ρυθμός</a:t>
            </a:r>
          </a:p>
        </p:txBody>
      </p:sp>
      <p:sp>
        <p:nvSpPr>
          <p:cNvPr id="9" name="Θέση περιεχομένου 8"/>
          <p:cNvSpPr>
            <a:spLocks noGrp="1"/>
          </p:cNvSpPr>
          <p:nvPr>
            <p:ph idx="1"/>
            <p:custDataLst>
              <p:tags r:id="rId3"/>
            </p:custDataLst>
          </p:nvPr>
        </p:nvSpPr>
        <p:spPr>
          <a:xfrm>
            <a:off x="797893" y="1427842"/>
            <a:ext cx="7859216" cy="2351139"/>
          </a:xfrm>
        </p:spPr>
        <p:txBody>
          <a:bodyPr>
            <a:noAutofit/>
          </a:bodyPr>
          <a:lstStyle/>
          <a:p>
            <a:r>
              <a:rPr lang="el-GR" sz="2800" dirty="0"/>
              <a:t>Ο ρυθμός του σφυγμού είναι φυσιολογικός, όταν κατά την ψηλάφηση τα «κύματα αίματος», γίνονται αισθητά σε κανονικά χρονικά διαστήματα. </a:t>
            </a:r>
          </a:p>
          <a:p>
            <a:r>
              <a:rPr lang="el-GR" sz="2800" dirty="0"/>
              <a:t>Σε διάφορες παθολογικές καταστάσεις, όπως π.χ. σε παθήσεις της καρδιάς, τα κύματα είναι άρρυθμα και ο σφυγμός καλείται άρρυθμος.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620494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Ένταση</a:t>
            </a:r>
          </a:p>
        </p:txBody>
      </p:sp>
      <p:sp>
        <p:nvSpPr>
          <p:cNvPr id="9" name="Θέση περιεχομένου 8"/>
          <p:cNvSpPr>
            <a:spLocks noGrp="1"/>
          </p:cNvSpPr>
          <p:nvPr>
            <p:ph idx="1"/>
            <p:custDataLst>
              <p:tags r:id="rId3"/>
            </p:custDataLst>
          </p:nvPr>
        </p:nvSpPr>
        <p:spPr>
          <a:xfrm>
            <a:off x="323528" y="1291657"/>
            <a:ext cx="8496944" cy="2351139"/>
          </a:xfrm>
        </p:spPr>
        <p:txBody>
          <a:bodyPr>
            <a:noAutofit/>
          </a:bodyPr>
          <a:lstStyle/>
          <a:p>
            <a:r>
              <a:rPr lang="el-GR" sz="2400" dirty="0"/>
              <a:t>Η ένταση του σφυγμού, αν είναι δηλαδή δυνατό ή αδύνατο το κύμα το οποίο αντανακλάται στις περιφερικές αρτηρίες, π.χ. </a:t>
            </a:r>
            <a:r>
              <a:rPr lang="el-GR" sz="2400" dirty="0" err="1"/>
              <a:t>κερκιδική</a:t>
            </a:r>
            <a:r>
              <a:rPr lang="el-GR" sz="2400" dirty="0"/>
              <a:t> αρτηρία, εξαρτάται από το μέγεθος του σφυγμού. </a:t>
            </a:r>
          </a:p>
          <a:p>
            <a:r>
              <a:rPr lang="el-GR" sz="2400" dirty="0"/>
              <a:t>Δηλαδή πόσο πολύ ή λίγο εκπτύσσονται τα τοιχώματα των αγγείων. </a:t>
            </a:r>
          </a:p>
          <a:p>
            <a:r>
              <a:rPr lang="el-GR" sz="2400" dirty="0"/>
              <a:t>Οπωσδήποτε αυτό σχετίζεται με την αντλητική ικανότητα της καρδιάς. </a:t>
            </a:r>
          </a:p>
          <a:p>
            <a:r>
              <a:rPr lang="el-GR" sz="2400" dirty="0"/>
              <a:t>Και πάλι, σε παθολογικές καταστάσεις, η ένταση του σφυγμού μεταβάλλεται.</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755576" y="515719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19420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Διεργασία Μέτρησης του Αρτηριακού </a:t>
            </a:r>
            <a:r>
              <a:rPr lang="el-GR" altLang="el-GR" dirty="0" smtClean="0"/>
              <a:t>Σφυγμού (α)</a:t>
            </a:r>
            <a:endParaRPr lang="el-GR" altLang="el-GR" dirty="0"/>
          </a:p>
        </p:txBody>
      </p:sp>
      <p:sp>
        <p:nvSpPr>
          <p:cNvPr id="9" name="Θέση περιεχομένου 8"/>
          <p:cNvSpPr>
            <a:spLocks noGrp="1"/>
          </p:cNvSpPr>
          <p:nvPr>
            <p:ph idx="1"/>
            <p:custDataLst>
              <p:tags r:id="rId3"/>
            </p:custDataLst>
          </p:nvPr>
        </p:nvSpPr>
        <p:spPr>
          <a:xfrm>
            <a:off x="125759" y="1242568"/>
            <a:ext cx="8784976" cy="2351139"/>
          </a:xfrm>
        </p:spPr>
        <p:txBody>
          <a:bodyPr>
            <a:noAutofit/>
          </a:bodyPr>
          <a:lstStyle/>
          <a:p>
            <a:pPr marL="0" indent="0">
              <a:buNone/>
            </a:pPr>
            <a:r>
              <a:rPr lang="el-GR" sz="2800" dirty="0" smtClean="0"/>
              <a:t>Σκοποί:</a:t>
            </a:r>
            <a:endParaRPr lang="el-GR" sz="2800" dirty="0"/>
          </a:p>
          <a:p>
            <a:r>
              <a:rPr lang="el-GR" sz="2000" dirty="0"/>
              <a:t>Να δημιουργηθεί μια βάση δεδομένων για μετέπειτα εκτίμηση.</a:t>
            </a:r>
          </a:p>
          <a:p>
            <a:r>
              <a:rPr lang="el-GR" sz="2000" dirty="0"/>
              <a:t>Να εξακριβωθεί αν ο σφυγμός κυμαίνεται σε φυσιολογικά επίπεδα.</a:t>
            </a:r>
          </a:p>
          <a:p>
            <a:r>
              <a:rPr lang="el-GR" sz="2000" dirty="0"/>
              <a:t>Να καθοριστεί αν ο ρυθμός του σφυγμού είναι κανονικός και η ένταση του σφυγμού κατάλληλη.</a:t>
            </a:r>
          </a:p>
          <a:p>
            <a:r>
              <a:rPr lang="el-GR" sz="2000" dirty="0"/>
              <a:t>Να συγκριθεί η ισότητα των αντίστοιχων περιφερειακών σφυγμών σε κάθε πλευρά του σώματος. </a:t>
            </a:r>
            <a:endParaRPr lang="el-GR" sz="2000" dirty="0" smtClean="0"/>
          </a:p>
          <a:p>
            <a:r>
              <a:rPr lang="el-GR" sz="2000" dirty="0" smtClean="0"/>
              <a:t>Να </a:t>
            </a:r>
            <a:r>
              <a:rPr lang="el-GR" sz="2000" dirty="0"/>
              <a:t>ελεγχθούν και να εκτιμηθούν οι αλλαγές στην κατάσταση της υγείας του ασθενή.</a:t>
            </a:r>
          </a:p>
          <a:p>
            <a:r>
              <a:rPr lang="el-GR" sz="2000" dirty="0"/>
              <a:t>Να παρακολουθούνται και να ελέγχονται ασθενείς που διατρέχουν κίνδυνο αλλοίωσης του σφυγμού (π.χ. αυτοί που έχουν ιστορικό καρδιακών παθήσεων ή βιώνουν καρδιακές αρρυθμίες, αιμορραγία, οξύ πόνο, έγχυση μεγάλης ποσότητας υγρών, πυρετό).</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634230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Διεργασία Μέτρησης του Αρτηριακού </a:t>
            </a:r>
            <a:r>
              <a:rPr lang="el-GR" altLang="el-GR" dirty="0" smtClean="0"/>
              <a:t>Σφυγμού</a:t>
            </a:r>
            <a:r>
              <a:rPr lang="en-US" altLang="el-GR" dirty="0" smtClean="0"/>
              <a:t> (</a:t>
            </a:r>
            <a:r>
              <a:rPr lang="el-GR" altLang="el-GR" dirty="0" smtClean="0"/>
              <a:t>β</a:t>
            </a:r>
            <a:r>
              <a:rPr lang="en-US" altLang="el-GR" dirty="0" smtClean="0"/>
              <a:t>)</a:t>
            </a:r>
            <a:endParaRPr lang="el-GR" altLang="el-GR" dirty="0"/>
          </a:p>
        </p:txBody>
      </p:sp>
      <p:sp>
        <p:nvSpPr>
          <p:cNvPr id="9" name="Θέση περιεχομένου 8"/>
          <p:cNvSpPr>
            <a:spLocks noGrp="1"/>
          </p:cNvSpPr>
          <p:nvPr>
            <p:ph idx="1"/>
            <p:custDataLst>
              <p:tags r:id="rId3"/>
            </p:custDataLst>
          </p:nvPr>
        </p:nvSpPr>
        <p:spPr>
          <a:xfrm>
            <a:off x="251520" y="1556792"/>
            <a:ext cx="8784976" cy="2351139"/>
          </a:xfrm>
        </p:spPr>
        <p:txBody>
          <a:bodyPr>
            <a:noAutofit/>
          </a:bodyPr>
          <a:lstStyle/>
          <a:p>
            <a:pPr marL="0" indent="0">
              <a:buNone/>
            </a:pPr>
            <a:r>
              <a:rPr lang="el-GR" sz="2400" dirty="0"/>
              <a:t>Υπολογίστε : </a:t>
            </a:r>
          </a:p>
          <a:p>
            <a:r>
              <a:rPr lang="el-GR" sz="2400" dirty="0"/>
              <a:t>Τα κλινικά σημάδια καρδιοαγγειακών μεταβολών, εκτός της συχνότητας του σφυγμού, του ρυθμού ή της έντασής του (π.χ. δύσπνοια, κόπωση, ωχρότητα, κυάνωση, αίσθημα παλμών, λιποθυμία, </a:t>
            </a:r>
            <a:r>
              <a:rPr lang="el-GR" sz="2400" dirty="0" err="1"/>
              <a:t>εξασθενισμένη</a:t>
            </a:r>
            <a:r>
              <a:rPr lang="el-GR" sz="2400" dirty="0"/>
              <a:t> διαπότιση του περιφερειακού ιστού όπως αποδεικνύεται από τον αποχρωματισμό του δέρματος και τη δροσερή θερμοκρασία).</a:t>
            </a:r>
          </a:p>
          <a:p>
            <a:r>
              <a:rPr lang="el-GR" sz="2400" dirty="0"/>
              <a:t>Τους παράγοντες που μπορεί να μεταβάλλουν τη συχνότητα του σφυγμού (π.χ. η συναισθηματική κατάσταση και το επίπεδο της άσκησης).</a:t>
            </a:r>
          </a:p>
          <a:p>
            <a:r>
              <a:rPr lang="el-GR" sz="2400" dirty="0"/>
              <a:t>Την πιο κατάλληλη θέση και το κατάλληλο σημείο για εκτίμηση.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75574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Υπολογίστε :</a:t>
            </a:r>
          </a:p>
        </p:txBody>
      </p:sp>
      <p:sp>
        <p:nvSpPr>
          <p:cNvPr id="9" name="Θέση περιεχομένου 8"/>
          <p:cNvSpPr>
            <a:spLocks noGrp="1"/>
          </p:cNvSpPr>
          <p:nvPr>
            <p:ph idx="1"/>
            <p:custDataLst>
              <p:tags r:id="rId3"/>
            </p:custDataLst>
          </p:nvPr>
        </p:nvSpPr>
        <p:spPr>
          <a:xfrm>
            <a:off x="251520" y="1556792"/>
            <a:ext cx="8784976" cy="2351139"/>
          </a:xfrm>
        </p:spPr>
        <p:txBody>
          <a:bodyPr>
            <a:noAutofit/>
          </a:bodyPr>
          <a:lstStyle/>
          <a:p>
            <a:pPr>
              <a:buFont typeface="Wingdings" panose="05000000000000000000" pitchFamily="2" charset="2"/>
              <a:buChar char="ü"/>
            </a:pPr>
            <a:r>
              <a:rPr lang="el-GR" sz="2400" dirty="0"/>
              <a:t>Τα κλινικά σημάδια καρδιοαγγειακών μεταβολών, εκτός της συχνότητας του σφυγμού, του ρυθμού ή της έντασής του (π.χ. δύσπνοια, κόπωση, ωχρότητα, κυάνωση, αίσθημα παλμών, λιποθυμία, </a:t>
            </a:r>
            <a:r>
              <a:rPr lang="el-GR" sz="2400" dirty="0" err="1"/>
              <a:t>εξασθενισμένη</a:t>
            </a:r>
            <a:r>
              <a:rPr lang="el-GR" sz="2400" dirty="0"/>
              <a:t> διαπότιση του περιφερειακού ιστού όπως αποδεικνύεται από τον αποχρωματισμό του δέρματος και τη δροσερή θερμοκρασία).</a:t>
            </a:r>
          </a:p>
          <a:p>
            <a:pPr>
              <a:buFont typeface="Wingdings" panose="05000000000000000000" pitchFamily="2" charset="2"/>
              <a:buChar char="ü"/>
            </a:pPr>
            <a:r>
              <a:rPr lang="el-GR" sz="2400" dirty="0"/>
              <a:t>Τους παράγοντες που μπορεί να μεταβάλλουν τη συχνότητα του σφυγμού (π.χ. η συναισθηματική κατάσταση και το επίπεδο της άσκησης).</a:t>
            </a:r>
          </a:p>
          <a:p>
            <a:pPr>
              <a:buFont typeface="Wingdings" panose="05000000000000000000" pitchFamily="2" charset="2"/>
              <a:buChar char="ü"/>
            </a:pPr>
            <a:r>
              <a:rPr lang="el-GR" sz="2400" dirty="0"/>
              <a:t>Την πιο κατάλληλη θέση και το κατάλληλο σημείο για εκτίμηση.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41120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Εξοπλισμός</a:t>
            </a:r>
          </a:p>
        </p:txBody>
      </p:sp>
      <p:sp>
        <p:nvSpPr>
          <p:cNvPr id="9" name="Θέση περιεχομένου 8"/>
          <p:cNvSpPr>
            <a:spLocks noGrp="1"/>
          </p:cNvSpPr>
          <p:nvPr>
            <p:ph idx="1"/>
            <p:custDataLst>
              <p:tags r:id="rId3"/>
            </p:custDataLst>
          </p:nvPr>
        </p:nvSpPr>
        <p:spPr>
          <a:xfrm>
            <a:off x="251520" y="1556792"/>
            <a:ext cx="8784976" cy="2351139"/>
          </a:xfrm>
        </p:spPr>
        <p:txBody>
          <a:bodyPr>
            <a:noAutofit/>
          </a:bodyPr>
          <a:lstStyle/>
          <a:p>
            <a:pPr>
              <a:buFont typeface="Wingdings" panose="05000000000000000000" pitchFamily="2" charset="2"/>
              <a:buChar char="ü"/>
            </a:pPr>
            <a:r>
              <a:rPr lang="el-GR" sz="2400" dirty="0"/>
              <a:t>Ρολόι με δεύτερο </a:t>
            </a:r>
            <a:r>
              <a:rPr lang="el-GR" sz="2400" dirty="0" smtClean="0"/>
              <a:t>δείκτη.</a:t>
            </a:r>
            <a:endParaRPr lang="el-GR" sz="2400" dirty="0"/>
          </a:p>
          <a:p>
            <a:pPr>
              <a:buFont typeface="Wingdings" panose="05000000000000000000" pitchFamily="2" charset="2"/>
              <a:buChar char="ü"/>
            </a:pPr>
            <a:r>
              <a:rPr lang="el-GR" sz="2400" dirty="0"/>
              <a:t>Αν χρησιμοποιείτε στηθοσκόπιο υπέρηχου </a:t>
            </a:r>
            <a:r>
              <a:rPr lang="el-GR" sz="2400" dirty="0" err="1"/>
              <a:t>Doppler</a:t>
            </a:r>
            <a:r>
              <a:rPr lang="el-GR" sz="2400" dirty="0"/>
              <a:t> (DUS), ο καθετήρας του μετατροπέα, τα ακουστικά του στηθοσκοπίου, ζελέ μετάδοσης και χαρτομάντιλα / πανάκια.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296764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Εκτέλεση (α)</a:t>
            </a:r>
            <a:endParaRPr lang="el-GR" altLang="el-GR" dirty="0"/>
          </a:p>
        </p:txBody>
      </p:sp>
      <p:sp>
        <p:nvSpPr>
          <p:cNvPr id="9" name="Θέση περιεχομένου 8"/>
          <p:cNvSpPr>
            <a:spLocks noGrp="1"/>
          </p:cNvSpPr>
          <p:nvPr>
            <p:ph idx="1"/>
            <p:custDataLst>
              <p:tags r:id="rId3"/>
            </p:custDataLst>
          </p:nvPr>
        </p:nvSpPr>
        <p:spPr>
          <a:xfrm>
            <a:off x="251520" y="1556792"/>
            <a:ext cx="8784976" cy="2351139"/>
          </a:xfrm>
        </p:spPr>
        <p:txBody>
          <a:bodyPr>
            <a:noAutofit/>
          </a:bodyPr>
          <a:lstStyle/>
          <a:p>
            <a:pPr>
              <a:buFont typeface="Wingdings" panose="05000000000000000000" pitchFamily="2" charset="2"/>
              <a:buChar char="ü"/>
            </a:pPr>
            <a:r>
              <a:rPr lang="el-GR" sz="2400" dirty="0"/>
              <a:t>Εξηγήστε στον ασθενή τι πρόκειται να κάνετε, γιατί είναι απαραίτητο και πως αυτός ή αυτή μπορεί να συνεργαστεί. Συζητήστε πως τα αποτελέσματα θα χρησιμοποιηθούν για τον προγραμματισμό της περαιτέρω φροντίδας ή θεραπείας.</a:t>
            </a:r>
          </a:p>
          <a:p>
            <a:pPr>
              <a:buFont typeface="Wingdings" panose="05000000000000000000" pitchFamily="2" charset="2"/>
              <a:buChar char="ü"/>
            </a:pPr>
            <a:r>
              <a:rPr lang="el-GR" sz="2400" dirty="0"/>
              <a:t>Πλύνετε τα χέρια και ακολουθείστε  τις κατάλληλες διαδικασίες για τον έλεγχο λοιμώξεων.</a:t>
            </a:r>
          </a:p>
          <a:p>
            <a:pPr>
              <a:buFont typeface="Wingdings" panose="05000000000000000000" pitchFamily="2" charset="2"/>
              <a:buChar char="ü"/>
            </a:pPr>
            <a:r>
              <a:rPr lang="el-GR" sz="2400" dirty="0"/>
              <a:t>Φροντίστε για την ηρεμία του ασθενή.</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54099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Εκτέλεση (β)</a:t>
            </a:r>
            <a:endParaRPr lang="el-GR" altLang="el-GR" dirty="0"/>
          </a:p>
        </p:txBody>
      </p:sp>
      <p:sp>
        <p:nvSpPr>
          <p:cNvPr id="9" name="Θέση περιεχομένου 8"/>
          <p:cNvSpPr>
            <a:spLocks noGrp="1"/>
          </p:cNvSpPr>
          <p:nvPr>
            <p:ph idx="1"/>
            <p:custDataLst>
              <p:tags r:id="rId3"/>
            </p:custDataLst>
          </p:nvPr>
        </p:nvSpPr>
        <p:spPr>
          <a:xfrm>
            <a:off x="323603" y="1171923"/>
            <a:ext cx="8784976" cy="2351139"/>
          </a:xfrm>
        </p:spPr>
        <p:txBody>
          <a:bodyPr>
            <a:noAutofit/>
          </a:bodyPr>
          <a:lstStyle/>
          <a:p>
            <a:pPr>
              <a:buFont typeface="Wingdings" panose="05000000000000000000" pitchFamily="2" charset="2"/>
              <a:buChar char="ü"/>
            </a:pPr>
            <a:r>
              <a:rPr lang="el-GR" sz="2400" dirty="0"/>
              <a:t>Επιλέξτε το σημείο σφυγμού. Κανονικά, μετριέται ο </a:t>
            </a:r>
            <a:r>
              <a:rPr lang="el-GR" sz="2400" dirty="0" err="1"/>
              <a:t>κερκιδικός</a:t>
            </a:r>
            <a:r>
              <a:rPr lang="el-GR" sz="2400" dirty="0"/>
              <a:t> σφυγμός, εκτός αν δεν μπορεί να μετρηθεί (αποκαλυφθεί) ή πρέπει να υπολογιστεί η κυκλοφορία σε κάποιο άλλο σημείο του σώματος.</a:t>
            </a:r>
          </a:p>
          <a:p>
            <a:pPr>
              <a:buFont typeface="Wingdings" panose="05000000000000000000" pitchFamily="2" charset="2"/>
              <a:buChar char="ü"/>
            </a:pPr>
            <a:r>
              <a:rPr lang="el-GR" sz="2400" dirty="0"/>
              <a:t>Βοηθήστε τον ασθενή, ώστε να πάρει μια βολική, ξεκούραστη στάση. Όταν μετριέται ο </a:t>
            </a:r>
            <a:r>
              <a:rPr lang="el-GR" sz="2400" dirty="0" err="1"/>
              <a:t>κερκιδικός</a:t>
            </a:r>
            <a:r>
              <a:rPr lang="el-GR" sz="2400" dirty="0"/>
              <a:t> σφυγμός, με την παλάμη να κοιτάει προς τα κάτω, το χέρι του ασθενή μπορεί να ξεκουράζεται κατά μήκος του σώματος ή ο </a:t>
            </a:r>
            <a:r>
              <a:rPr lang="el-GR" sz="2400" dirty="0" err="1"/>
              <a:t>αντιβραχίονας</a:t>
            </a:r>
            <a:r>
              <a:rPr lang="el-GR" sz="2400" dirty="0"/>
              <a:t> μπορεί να ξεκουράζεται σε γωνία 90 μοιρών απέναντι από το στήθος. Για τον ασθενή που μπορεί να καθίσει ο βραχίονας μπορεί να ξεκουράζεται κατά μήκος του μηρού με την παλάμη του χεριού να κοιτάει προς τα κάτω ή προς τα μέσα.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655503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Εκτέλεση (γ)</a:t>
            </a:r>
            <a:endParaRPr lang="el-GR" altLang="el-GR" dirty="0"/>
          </a:p>
        </p:txBody>
      </p:sp>
      <p:sp>
        <p:nvSpPr>
          <p:cNvPr id="9" name="Θέση περιεχομένου 8"/>
          <p:cNvSpPr>
            <a:spLocks noGrp="1"/>
          </p:cNvSpPr>
          <p:nvPr>
            <p:ph idx="1"/>
            <p:custDataLst>
              <p:tags r:id="rId3"/>
            </p:custDataLst>
          </p:nvPr>
        </p:nvSpPr>
        <p:spPr>
          <a:xfrm>
            <a:off x="323603" y="1171923"/>
            <a:ext cx="8784976" cy="2351139"/>
          </a:xfrm>
        </p:spPr>
        <p:txBody>
          <a:bodyPr>
            <a:noAutofit/>
          </a:bodyPr>
          <a:lstStyle/>
          <a:p>
            <a:pPr>
              <a:buFont typeface="Wingdings" panose="05000000000000000000" pitchFamily="2" charset="2"/>
              <a:buChar char="ü"/>
            </a:pPr>
            <a:r>
              <a:rPr lang="el-GR" sz="2400" dirty="0"/>
              <a:t>Ψηλαφίστε και μετρήστε το σφυγμό. Τοποθετήστε τα τρία δάχτυλα (τις άκρες των δακτύλων) ελαφρά και σταθερά πάνω στο σημείο του σφυγμού Η χρήση του αντίχειρα αντενδείκνυται γιατί ο αντίχειρας έχει δικό του  σφυγμό που ο νοσηλευτής θα μπορούσε να μπερδέψει με τον σφυγμό του ασθενή.</a:t>
            </a:r>
          </a:p>
          <a:p>
            <a:pPr>
              <a:buFont typeface="Wingdings" panose="05000000000000000000" pitchFamily="2" charset="2"/>
              <a:buChar char="ü"/>
            </a:pPr>
            <a:r>
              <a:rPr lang="el-GR" sz="2400" dirty="0"/>
              <a:t>Μετρήστε για 1 λεπτό. Καταγράψτε τον σφυγμό σε χτύπους ανά λεπτό στο φύλλο εργασίας σας. </a:t>
            </a:r>
          </a:p>
          <a:p>
            <a:pPr>
              <a:buFont typeface="Wingdings" panose="05000000000000000000" pitchFamily="2" charset="2"/>
              <a:buChar char="ü"/>
            </a:pPr>
            <a:r>
              <a:rPr lang="el-GR" sz="2400" dirty="0"/>
              <a:t>Η καταγραφή στο θερμομετρικό διάγραμμα γίνεται πάντοτε με κόκκινο στυλό.</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385771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Εκτέλεση (δ)</a:t>
            </a:r>
            <a:endParaRPr lang="el-GR" altLang="el-GR" dirty="0"/>
          </a:p>
        </p:txBody>
      </p:sp>
      <p:sp>
        <p:nvSpPr>
          <p:cNvPr id="9" name="Θέση περιεχομένου 8"/>
          <p:cNvSpPr>
            <a:spLocks noGrp="1"/>
          </p:cNvSpPr>
          <p:nvPr>
            <p:ph idx="1"/>
            <p:custDataLst>
              <p:tags r:id="rId3"/>
            </p:custDataLst>
          </p:nvPr>
        </p:nvSpPr>
        <p:spPr>
          <a:xfrm>
            <a:off x="323603" y="1171923"/>
            <a:ext cx="8784976" cy="2351139"/>
          </a:xfrm>
        </p:spPr>
        <p:txBody>
          <a:bodyPr>
            <a:noAutofit/>
          </a:bodyPr>
          <a:lstStyle/>
          <a:p>
            <a:pPr>
              <a:buFont typeface="Wingdings" panose="05000000000000000000" pitchFamily="2" charset="2"/>
              <a:buChar char="ü"/>
            </a:pPr>
            <a:r>
              <a:rPr lang="el-GR" sz="2400" dirty="0"/>
              <a:t>Υπολογίστε το ρυθμό και την ένταση του </a:t>
            </a:r>
            <a:r>
              <a:rPr lang="el-GR" sz="2400" dirty="0" smtClean="0"/>
              <a:t>σφυγμού.</a:t>
            </a:r>
            <a:endParaRPr lang="el-GR" sz="2400" dirty="0"/>
          </a:p>
          <a:p>
            <a:pPr>
              <a:buFont typeface="Wingdings" panose="05000000000000000000" pitchFamily="2" charset="2"/>
              <a:buChar char="ü"/>
            </a:pPr>
            <a:r>
              <a:rPr lang="el-GR" sz="2400" dirty="0"/>
              <a:t>Καταγράψτε με λεπτομέρεια τη συχνότητα, το ρυθμό και την ένταση του σφυγμού καθώς και τις ενέργειές σας (στο αρχείο) στον φάκελο του ασθενή. Επίσης καταγράψτε κατάλληλα σχετιζόμενα δεδομένα όπως μεταβολές στη συχνότητα του σφυγμού σε σύγκριση με το φυσιολογικό και μη φυσιολογικό χρώμα του δέρματος του ασθενή και τη θερμοκρασία του δέρματος στις νοσηλευτικές σημειώσεις.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865786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Πότε πρέπει να </a:t>
            </a:r>
            <a:r>
              <a:rPr lang="el-GR" altLang="el-GR" dirty="0" err="1"/>
              <a:t>μετράται</a:t>
            </a:r>
            <a:r>
              <a:rPr lang="el-GR" altLang="el-GR" dirty="0"/>
              <a:t> ο Αρτηριακός Σφυγμός</a:t>
            </a:r>
          </a:p>
        </p:txBody>
      </p:sp>
      <p:sp>
        <p:nvSpPr>
          <p:cNvPr id="9" name="Θέση περιεχομένου 8"/>
          <p:cNvSpPr>
            <a:spLocks noGrp="1"/>
          </p:cNvSpPr>
          <p:nvPr>
            <p:ph idx="1"/>
            <p:custDataLst>
              <p:tags r:id="rId3"/>
            </p:custDataLst>
          </p:nvPr>
        </p:nvSpPr>
        <p:spPr>
          <a:xfrm>
            <a:off x="251520" y="1700808"/>
            <a:ext cx="8784976" cy="2351139"/>
          </a:xfrm>
        </p:spPr>
        <p:txBody>
          <a:bodyPr>
            <a:noAutofit/>
          </a:bodyPr>
          <a:lstStyle/>
          <a:p>
            <a:pPr>
              <a:buFont typeface="Wingdings" panose="05000000000000000000" pitchFamily="2" charset="2"/>
              <a:buChar char="ü"/>
            </a:pPr>
            <a:r>
              <a:rPr lang="el-GR" sz="2400" dirty="0" smtClean="0"/>
              <a:t>Κατά </a:t>
            </a:r>
            <a:r>
              <a:rPr lang="el-GR" sz="2400" dirty="0"/>
              <a:t>την εισαγωγή του αρρώστου στο νοσοκομείο.</a:t>
            </a:r>
          </a:p>
          <a:p>
            <a:pPr>
              <a:buFont typeface="Wingdings" panose="05000000000000000000" pitchFamily="2" charset="2"/>
              <a:buChar char="ü"/>
            </a:pPr>
            <a:r>
              <a:rPr lang="el-GR" sz="2400" dirty="0"/>
              <a:t>Μία φορά την ημέρα, συνήθως το πρωί, παίρνονται οι σφίξεις σε όλους τους αρρώστους του νοσηλευτικού τμήματος.</a:t>
            </a:r>
          </a:p>
          <a:p>
            <a:pPr>
              <a:buFont typeface="Wingdings" panose="05000000000000000000" pitchFamily="2" charset="2"/>
              <a:buChar char="ü"/>
            </a:pPr>
            <a:r>
              <a:rPr lang="el-GR" sz="2400" dirty="0"/>
              <a:t>Κάθε τρεις ώρες παίρνονται οι σφίξεις σε αρρώστους χειρουργημένους τις δύο πρώτες μετεγχειρητικές ημέρες και σε αρρώστους με πυρετό.</a:t>
            </a:r>
          </a:p>
          <a:p>
            <a:pPr>
              <a:buFont typeface="Wingdings" panose="05000000000000000000" pitchFamily="2" charset="2"/>
              <a:buChar char="ü"/>
            </a:pPr>
            <a:r>
              <a:rPr lang="el-GR" sz="2400" dirty="0"/>
              <a:t>Κάθε 15-30 λεπτά ή αραιότερα σε αρρώστους με εντατική παρακολούθηση. Σε αυτές τις περιπτώσεις ο άρρωστος μπορεί να συνδεθεί με </a:t>
            </a:r>
            <a:r>
              <a:rPr lang="el-GR" sz="2400" dirty="0" err="1"/>
              <a:t>monitor</a:t>
            </a:r>
            <a:r>
              <a:rPr lang="el-GR" sz="2400" dirty="0"/>
              <a:t>, για να υπάρχει δυνατότητα συνεχούς ελέγχου του καρδιακού παλμού.</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83568" y="5887474"/>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952958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Είδη Αρτηριακού Σφυγμού </a:t>
            </a:r>
            <a:endParaRPr lang="el-GR" altLang="el-GR" dirty="0"/>
          </a:p>
        </p:txBody>
      </p:sp>
      <p:pic>
        <p:nvPicPr>
          <p:cNvPr id="3" name="Εικόνα 2" descr="Φυσιολογικός, Ανάκροτος, Δικόρυφος, Εναλλασσόμενος, Δίκροτος, Αλλόμενος."/>
          <p:cNvPicPr>
            <a:picLocks noChangeAspect="1"/>
          </p:cNvPicPr>
          <p:nvPr/>
        </p:nvPicPr>
        <p:blipFill>
          <a:blip r:embed="rId7"/>
          <a:stretch>
            <a:fillRect/>
          </a:stretch>
        </p:blipFill>
        <p:spPr>
          <a:xfrm>
            <a:off x="459110" y="1455455"/>
            <a:ext cx="7565792" cy="4688230"/>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18622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Μεγάλος ισχυρός σφυγμός</a:t>
            </a:r>
          </a:p>
        </p:txBody>
      </p:sp>
      <p:sp>
        <p:nvSpPr>
          <p:cNvPr id="9" name="Θέση περιεχομένου 8"/>
          <p:cNvSpPr>
            <a:spLocks noGrp="1"/>
          </p:cNvSpPr>
          <p:nvPr>
            <p:ph idx="1"/>
            <p:custDataLst>
              <p:tags r:id="rId3"/>
            </p:custDataLst>
          </p:nvPr>
        </p:nvSpPr>
        <p:spPr>
          <a:xfrm>
            <a:off x="251520" y="1700808"/>
            <a:ext cx="8784976" cy="2351139"/>
          </a:xfrm>
        </p:spPr>
        <p:txBody>
          <a:bodyPr>
            <a:noAutofit/>
          </a:bodyPr>
          <a:lstStyle/>
          <a:p>
            <a:pPr>
              <a:buFont typeface="Wingdings" panose="05000000000000000000" pitchFamily="2" charset="2"/>
              <a:buChar char="ü"/>
            </a:pPr>
            <a:r>
              <a:rPr lang="el-GR" sz="2400" dirty="0"/>
              <a:t> Οφείλεται σε αύξηση τον όγκου παλμού της αριστερής κοιλίας και συνδυάζεται με αύξηση της διαφορικής αρτηριακής  πίεσης και ελάττωση των περιφερικών αγγειακών αντιστάσεων. </a:t>
            </a:r>
          </a:p>
          <a:p>
            <a:pPr>
              <a:buFont typeface="Wingdings" panose="05000000000000000000" pitchFamily="2" charset="2"/>
              <a:buChar char="ü"/>
            </a:pPr>
            <a:r>
              <a:rPr lang="el-GR" sz="2400" dirty="0"/>
              <a:t>Παρατηρείται κυρίως σε ανεπάρκεια της αορτής (</a:t>
            </a:r>
            <a:r>
              <a:rPr lang="el-GR" sz="2400" dirty="0" err="1"/>
              <a:t>αλλόμενος</a:t>
            </a:r>
            <a:r>
              <a:rPr lang="el-GR" sz="2400" dirty="0"/>
              <a:t> σφυγμός ή σφυγμός τον </a:t>
            </a:r>
            <a:r>
              <a:rPr lang="el-GR" sz="2400" dirty="0" err="1"/>
              <a:t>Corrigan</a:t>
            </a:r>
            <a:r>
              <a:rPr lang="el-GR" sz="2400" dirty="0"/>
              <a:t>) και κατά δεύτερο λόγο σε ανοικτό αρτηριακό πόρο, ρήξη κόλπου τον </a:t>
            </a:r>
            <a:r>
              <a:rPr lang="el-GR" sz="2400" dirty="0" err="1"/>
              <a:t>Valsalva</a:t>
            </a:r>
            <a:r>
              <a:rPr lang="el-GR" sz="2400" dirty="0"/>
              <a:t> στο δεξιό κόλπο ή άλλες κοιλότητες κ.ά. </a:t>
            </a:r>
          </a:p>
          <a:p>
            <a:pPr>
              <a:buFont typeface="Wingdings" panose="05000000000000000000" pitchFamily="2" charset="2"/>
              <a:buChar char="ü"/>
            </a:pPr>
            <a:r>
              <a:rPr lang="el-GR" sz="2400" dirty="0"/>
              <a:t>Επίσης παρατηρείται σε καταστάσεις με υπερκινητική κυκλοφορία, όπως σε υπερθυρεοειδισμό, αναιμία, πυρετό ή φυσιολογικά άτομα με έντονη ανησυχία ή σωματική κόπωση. </a:t>
            </a:r>
            <a:br>
              <a:rPr lang="el-GR" sz="2400" dirty="0"/>
            </a:br>
            <a:r>
              <a:rPr lang="el-GR" sz="2400" dirty="0"/>
              <a:t/>
            </a:r>
            <a:br>
              <a:rPr lang="el-GR" sz="2400" dirty="0"/>
            </a:b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99160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Μικρός ή ασθενής σφυγμός</a:t>
            </a:r>
          </a:p>
        </p:txBody>
      </p:sp>
      <p:sp>
        <p:nvSpPr>
          <p:cNvPr id="9" name="Θέση περιεχομένου 8"/>
          <p:cNvSpPr>
            <a:spLocks noGrp="1"/>
          </p:cNvSpPr>
          <p:nvPr>
            <p:ph idx="1"/>
            <p:custDataLst>
              <p:tags r:id="rId3"/>
            </p:custDataLst>
          </p:nvPr>
        </p:nvSpPr>
        <p:spPr>
          <a:xfrm>
            <a:off x="251520" y="1242568"/>
            <a:ext cx="8784976" cy="2351139"/>
          </a:xfrm>
        </p:spPr>
        <p:txBody>
          <a:bodyPr>
            <a:noAutofit/>
          </a:bodyPr>
          <a:lstStyle/>
          <a:p>
            <a:pPr>
              <a:buFont typeface="Wingdings" panose="05000000000000000000" pitchFamily="2" charset="2"/>
              <a:buChar char="ü"/>
            </a:pPr>
            <a:r>
              <a:rPr lang="el-GR" sz="2000" dirty="0"/>
              <a:t>Παρατηρείται σε  καταστάσεις με ελαττωμένο όγκο παλμού της αριστερής κοιλίας, μικρή διαφορική  αρτηριακή πίεση και αυξημένες περιφερικές αγγειακές αντιστάσεις. </a:t>
            </a:r>
          </a:p>
          <a:p>
            <a:pPr>
              <a:buFont typeface="Wingdings" panose="05000000000000000000" pitchFamily="2" charset="2"/>
              <a:buChar char="ü"/>
            </a:pPr>
            <a:r>
              <a:rPr lang="el-GR" sz="2000" dirty="0"/>
              <a:t>Συνήθεις αιτίες είναι η αριστερή καρδιακή ανεπάρκεια και η συμπιεστική </a:t>
            </a:r>
            <a:r>
              <a:rPr lang="el-GR" sz="2000" dirty="0" err="1"/>
              <a:t>περικαρδίτις</a:t>
            </a:r>
            <a:r>
              <a:rPr lang="el-GR" sz="2000" dirty="0"/>
              <a:t>. Στις  περιπτώσεις αυτές η περίοδος εξωθήσεως της αριστερής κοιλίας είναι ελαττωμένη.  </a:t>
            </a:r>
          </a:p>
          <a:p>
            <a:pPr>
              <a:buFont typeface="Wingdings" panose="05000000000000000000" pitchFamily="2" charset="2"/>
              <a:buChar char="ü"/>
            </a:pPr>
            <a:r>
              <a:rPr lang="el-GR" sz="2000" dirty="0"/>
              <a:t>Σε στένωση της αορτής χωρίς καρδιακή ανεπάρκεια και με φυσιολογικό όγκο παλμού ο  αρτηριακός σφυγμός είναι σχετικά μικρός, λόγω τον κωλύματος που υπάρχει στην  έξοδο αίματος από την αριστερή κοιλία προς την αορτή. Εδώ η διατήρηση τον όγκου παλμού εντός των φυσιολογικών ορίων επιτυγχάνεται με αντισταθμιστική αύξηση της περιόδου εξωθήσεως. </a:t>
            </a:r>
          </a:p>
          <a:p>
            <a:pPr>
              <a:buFont typeface="Wingdings" panose="05000000000000000000" pitchFamily="2" charset="2"/>
              <a:buChar char="ü"/>
            </a:pPr>
            <a:r>
              <a:rPr lang="el-GR" sz="2000" dirty="0"/>
              <a:t>Ο σφυγμός της στενώσεως της αορτής ονομάζεται </a:t>
            </a:r>
            <a:r>
              <a:rPr lang="el-GR" sz="2000" dirty="0" err="1"/>
              <a:t>ανάκροτος</a:t>
            </a:r>
            <a:r>
              <a:rPr lang="el-GR" sz="2000" dirty="0"/>
              <a:t> και χαρακτηρίζεται από βραδεία φάση ανόδου κατά την οποία συνήθως </a:t>
            </a:r>
            <a:r>
              <a:rPr lang="el-GR" sz="2000" dirty="0" err="1"/>
              <a:t>ψηλαφάται</a:t>
            </a:r>
            <a:r>
              <a:rPr lang="el-GR" sz="2000" dirty="0"/>
              <a:t> και  συστολικός </a:t>
            </a:r>
            <a:r>
              <a:rPr lang="el-GR" sz="2000" dirty="0" err="1"/>
              <a:t>ροίζος</a:t>
            </a:r>
            <a:r>
              <a:rPr lang="el-GR" sz="2000" dirty="0"/>
              <a:t>. </a:t>
            </a:r>
            <a:br>
              <a:rPr lang="el-GR" sz="2000" dirty="0"/>
            </a:br>
            <a:r>
              <a:rPr lang="el-GR" sz="2000" dirty="0"/>
              <a:t/>
            </a:r>
            <a:br>
              <a:rPr lang="el-GR" sz="2000" dirty="0"/>
            </a:b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532209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err="1"/>
              <a:t>Δικόρυφος</a:t>
            </a:r>
            <a:r>
              <a:rPr lang="el-GR" altLang="el-GR" dirty="0"/>
              <a:t> σφυγμός (</a:t>
            </a:r>
            <a:r>
              <a:rPr lang="en-US" altLang="el-GR" dirty="0" err="1"/>
              <a:t>Bisferiens</a:t>
            </a:r>
            <a:r>
              <a:rPr lang="en-US" altLang="el-GR" dirty="0"/>
              <a:t>)</a:t>
            </a:r>
            <a:endParaRPr lang="el-GR" altLang="el-GR" dirty="0"/>
          </a:p>
        </p:txBody>
      </p:sp>
      <p:sp>
        <p:nvSpPr>
          <p:cNvPr id="9" name="Θέση περιεχομένου 8"/>
          <p:cNvSpPr>
            <a:spLocks noGrp="1"/>
          </p:cNvSpPr>
          <p:nvPr>
            <p:ph idx="1"/>
            <p:custDataLst>
              <p:tags r:id="rId3"/>
            </p:custDataLst>
          </p:nvPr>
        </p:nvSpPr>
        <p:spPr>
          <a:xfrm>
            <a:off x="251520" y="1242568"/>
            <a:ext cx="8784976" cy="2351139"/>
          </a:xfrm>
        </p:spPr>
        <p:txBody>
          <a:bodyPr>
            <a:noAutofit/>
          </a:bodyPr>
          <a:lstStyle/>
          <a:p>
            <a:pPr>
              <a:buFont typeface="Wingdings" panose="05000000000000000000" pitchFamily="2" charset="2"/>
              <a:buChar char="ü"/>
            </a:pPr>
            <a:r>
              <a:rPr lang="el-GR" sz="2800" dirty="0" err="1"/>
              <a:t>Ψηλαφώνται</a:t>
            </a:r>
            <a:r>
              <a:rPr lang="el-GR" sz="2800" dirty="0"/>
              <a:t> δυο κύματα  κατά τη συστολική περίοδο. </a:t>
            </a:r>
          </a:p>
          <a:p>
            <a:pPr>
              <a:buFont typeface="Wingdings" panose="05000000000000000000" pitchFamily="2" charset="2"/>
              <a:buChar char="ü"/>
            </a:pPr>
            <a:r>
              <a:rPr lang="el-GR" sz="2800" dirty="0"/>
              <a:t>Εδώ η περίοδος εξωθήσεως της αριστερής κοιλίας είναι αυξημένη. </a:t>
            </a:r>
          </a:p>
          <a:p>
            <a:pPr>
              <a:buFont typeface="Wingdings" panose="05000000000000000000" pitchFamily="2" charset="2"/>
              <a:buChar char="ü"/>
            </a:pPr>
            <a:r>
              <a:rPr lang="el-GR" sz="2800" dirty="0"/>
              <a:t>Συνήθως παρατηρείται σε υπερτροφική αποφρακτική μυοκαρδιοπάθεια και σε ανεπάρκεια ή διπλή πάθηση της αορτής. </a:t>
            </a:r>
            <a:br>
              <a:rPr lang="el-GR" sz="2800" dirty="0"/>
            </a:br>
            <a:r>
              <a:rPr lang="el-GR" sz="2800" dirty="0"/>
              <a:t/>
            </a:r>
            <a:br>
              <a:rPr lang="el-GR" sz="2800" dirty="0"/>
            </a:b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89001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err="1"/>
              <a:t>Δίκροτος</a:t>
            </a:r>
            <a:r>
              <a:rPr lang="el-GR" altLang="el-GR" dirty="0"/>
              <a:t> σφυγμός</a:t>
            </a:r>
          </a:p>
        </p:txBody>
      </p:sp>
      <p:sp>
        <p:nvSpPr>
          <p:cNvPr id="9" name="Θέση περιεχομένου 8"/>
          <p:cNvSpPr>
            <a:spLocks noGrp="1"/>
          </p:cNvSpPr>
          <p:nvPr>
            <p:ph idx="1"/>
            <p:custDataLst>
              <p:tags r:id="rId3"/>
            </p:custDataLst>
          </p:nvPr>
        </p:nvSpPr>
        <p:spPr>
          <a:xfrm>
            <a:off x="251520" y="1242568"/>
            <a:ext cx="8784976" cy="2351139"/>
          </a:xfrm>
        </p:spPr>
        <p:txBody>
          <a:bodyPr>
            <a:noAutofit/>
          </a:bodyPr>
          <a:lstStyle/>
          <a:p>
            <a:pPr>
              <a:buFont typeface="Wingdings" panose="05000000000000000000" pitchFamily="2" charset="2"/>
              <a:buChar char="ü"/>
            </a:pPr>
            <a:r>
              <a:rPr lang="el-GR" sz="2800" dirty="0"/>
              <a:t>Μετά τον κανονικό  συστολικό σφυγμό, δηλαδή μετά το 2ο τόνο, </a:t>
            </a:r>
            <a:r>
              <a:rPr lang="el-GR" sz="2800" dirty="0" err="1"/>
              <a:t>ψηλαφάται</a:t>
            </a:r>
            <a:r>
              <a:rPr lang="el-GR" sz="2800" dirty="0"/>
              <a:t> ένα δεύτερο, μικρότερο κύμα. </a:t>
            </a:r>
          </a:p>
          <a:p>
            <a:pPr>
              <a:buFont typeface="Wingdings" panose="05000000000000000000" pitchFamily="2" charset="2"/>
              <a:buChar char="ü"/>
            </a:pPr>
            <a:r>
              <a:rPr lang="el-GR" sz="2800" dirty="0"/>
              <a:t>Συνηθέστερα εμφανίζεται σε καρδιακή ανεπάρκεια και σε εμπύρετα  λοιμώδη νοσήματα. </a:t>
            </a:r>
            <a:br>
              <a:rPr lang="el-GR" sz="2800" dirty="0"/>
            </a:br>
            <a:r>
              <a:rPr lang="el-GR" sz="2800" dirty="0"/>
              <a:t/>
            </a:r>
            <a:br>
              <a:rPr lang="el-GR" sz="2800" dirty="0"/>
            </a:b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959118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Εναλλασσόμενος σφυγμός</a:t>
            </a:r>
          </a:p>
        </p:txBody>
      </p:sp>
      <p:sp>
        <p:nvSpPr>
          <p:cNvPr id="9" name="Θέση περιεχομένου 8"/>
          <p:cNvSpPr>
            <a:spLocks noGrp="1"/>
          </p:cNvSpPr>
          <p:nvPr>
            <p:ph idx="1"/>
            <p:custDataLst>
              <p:tags r:id="rId3"/>
            </p:custDataLst>
          </p:nvPr>
        </p:nvSpPr>
        <p:spPr>
          <a:xfrm>
            <a:off x="251520" y="1242568"/>
            <a:ext cx="8784976" cy="2351139"/>
          </a:xfrm>
        </p:spPr>
        <p:txBody>
          <a:bodyPr>
            <a:noAutofit/>
          </a:bodyPr>
          <a:lstStyle/>
          <a:p>
            <a:pPr>
              <a:buFont typeface="Wingdings" panose="05000000000000000000" pitchFamily="2" charset="2"/>
              <a:buChar char="ü"/>
            </a:pPr>
            <a:r>
              <a:rPr lang="el-GR" sz="2800" dirty="0"/>
              <a:t>Είναι σημείο καρδιακής ανεπάρκειας και χαρακτηρίζεται από συνεχή εναλλαγή ενός μεγάλου και ενός μικρού σφυγμού. </a:t>
            </a:r>
          </a:p>
          <a:p>
            <a:pPr>
              <a:buFont typeface="Wingdings" panose="05000000000000000000" pitchFamily="2" charset="2"/>
              <a:buChar char="ü"/>
            </a:pPr>
            <a:r>
              <a:rPr lang="el-GR" sz="2800" dirty="0"/>
              <a:t>Η συστολική αρτηριακή πίεση του μεγάλου σφυγμού διαφέρει από εκείνη του μικρού σφυγμού κατά 5-20 </a:t>
            </a:r>
            <a:r>
              <a:rPr lang="el-GR" sz="2800" dirty="0" err="1"/>
              <a:t>mmHg</a:t>
            </a:r>
            <a:r>
              <a:rPr lang="el-GR" sz="2800" dirty="0"/>
              <a:t>. </a:t>
            </a:r>
            <a:br>
              <a:rPr lang="el-GR" sz="2800" dirty="0"/>
            </a:b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30711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Δίδυμος σφυγμός</a:t>
            </a:r>
          </a:p>
        </p:txBody>
      </p:sp>
      <p:sp>
        <p:nvSpPr>
          <p:cNvPr id="9" name="Θέση περιεχομένου 8"/>
          <p:cNvSpPr>
            <a:spLocks noGrp="1"/>
          </p:cNvSpPr>
          <p:nvPr>
            <p:ph idx="1"/>
            <p:custDataLst>
              <p:tags r:id="rId3"/>
            </p:custDataLst>
          </p:nvPr>
        </p:nvSpPr>
        <p:spPr>
          <a:xfrm>
            <a:off x="179512" y="1772816"/>
            <a:ext cx="8784976" cy="2351139"/>
          </a:xfrm>
        </p:spPr>
        <p:txBody>
          <a:bodyPr>
            <a:noAutofit/>
          </a:bodyPr>
          <a:lstStyle/>
          <a:p>
            <a:pPr>
              <a:buFont typeface="Wingdings" panose="05000000000000000000" pitchFamily="2" charset="2"/>
              <a:buChar char="ü"/>
            </a:pPr>
            <a:r>
              <a:rPr lang="el-GR" sz="2400" dirty="0"/>
              <a:t>Υπάρχει συνεχής εναλλαγή ενός μεγάλου προς ένα μικρότερο σφυγμό, όπως και στον εναλλασσόμενο  σφυγμό, με τη διαφορά ότι εδώ ο μικρός σφυγμός βρίσκεται κοντά στο μεγάλο που προηγείται, έτσι ώστε έχουμε ζεύγη σφυγμικών κυμάτων μεταξύ των οποίων υπάρχει  αναπληρωματική παύλα. </a:t>
            </a:r>
          </a:p>
          <a:p>
            <a:pPr>
              <a:buFont typeface="Wingdings" panose="05000000000000000000" pitchFamily="2" charset="2"/>
              <a:buChar char="ü"/>
            </a:pPr>
            <a:r>
              <a:rPr lang="el-GR" sz="2400" dirty="0"/>
              <a:t>Παρατηρείται σε διδυμία, δηλαδή αρρυθμία κατά την οποία  κάθε </a:t>
            </a:r>
            <a:r>
              <a:rPr lang="el-GR" sz="2400" dirty="0" err="1"/>
              <a:t>νομότοπη</a:t>
            </a:r>
            <a:r>
              <a:rPr lang="el-GR" sz="2400" dirty="0"/>
              <a:t> συστολή ακολουθείται από μία έκτακτη.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025708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Παράδοξος σφυγμός</a:t>
            </a:r>
          </a:p>
        </p:txBody>
      </p:sp>
      <p:sp>
        <p:nvSpPr>
          <p:cNvPr id="9" name="Θέση περιεχομένου 8"/>
          <p:cNvSpPr>
            <a:spLocks noGrp="1"/>
          </p:cNvSpPr>
          <p:nvPr>
            <p:ph idx="1"/>
            <p:custDataLst>
              <p:tags r:id="rId3"/>
            </p:custDataLst>
          </p:nvPr>
        </p:nvSpPr>
        <p:spPr>
          <a:xfrm>
            <a:off x="179512" y="1243734"/>
            <a:ext cx="8784976" cy="2351139"/>
          </a:xfrm>
        </p:spPr>
        <p:txBody>
          <a:bodyPr>
            <a:noAutofit/>
          </a:bodyPr>
          <a:lstStyle/>
          <a:p>
            <a:pPr>
              <a:buFont typeface="Wingdings" panose="05000000000000000000" pitchFamily="2" charset="2"/>
              <a:buChar char="ü"/>
            </a:pPr>
            <a:r>
              <a:rPr lang="el-GR" sz="2400" dirty="0"/>
              <a:t>Κατά  την εισπνοή συμβαίνει ελάττωση του μεγέθους του σφυγμού και της συστολικής αρτηριακής πίεσης περισσότερο από 10 </a:t>
            </a:r>
            <a:r>
              <a:rPr lang="el-GR" sz="2400" dirty="0" err="1"/>
              <a:t>mmHg</a:t>
            </a:r>
            <a:r>
              <a:rPr lang="el-GR" sz="2400" dirty="0"/>
              <a:t> λόγω ελαττώσεως του όγκου παλμού της  αριστερής κοιλίας. </a:t>
            </a:r>
          </a:p>
          <a:p>
            <a:pPr>
              <a:buFont typeface="Wingdings" panose="05000000000000000000" pitchFamily="2" charset="2"/>
              <a:buChar char="ü"/>
            </a:pPr>
            <a:r>
              <a:rPr lang="el-GR" sz="2400" dirty="0"/>
              <a:t>Τέτοιες μεταβολές, αλλά σε μικρότερο βαθμό, αποτελούν φυσιολογικό φαινόμενο που προκαλείται από την εισπνευστική </a:t>
            </a:r>
            <a:r>
              <a:rPr lang="el-GR" sz="2400" dirty="0" err="1"/>
              <a:t>έκπτυξη</a:t>
            </a:r>
            <a:r>
              <a:rPr lang="el-GR" sz="2400" dirty="0"/>
              <a:t> των πνευμόνων και την αρνητική ενδοθωρακική πίεση, ένεκα της οποίας αυξάνεται ο όγκος αίματος στους πνεύμονες και ελαττώνεται η ροή αίματος δια των πνευμονικών φλεβών προς τις αριστερές καρδιακές κοιλότητες. </a:t>
            </a:r>
          </a:p>
          <a:p>
            <a:pPr>
              <a:buFont typeface="Wingdings" panose="05000000000000000000" pitchFamily="2" charset="2"/>
              <a:buChar char="ü"/>
            </a:pPr>
            <a:r>
              <a:rPr lang="el-GR" sz="2400" dirty="0"/>
              <a:t>Ο παράδοξος σφυγμός εμφανίζεται σε υγρή  περικαρδίτιδα με επιπωματισμό και σπανιότερα στη συμπιεστική περικαρδίτιδα, το βρογχικό άσθμα και το πνευμονικό εμφύσημα.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662"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538168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Εκτίμηση Κορυφαίου </a:t>
            </a:r>
            <a:r>
              <a:rPr lang="el-GR" altLang="el-GR" dirty="0" smtClean="0"/>
              <a:t>Σφυγμού</a:t>
            </a:r>
            <a:endParaRPr lang="el-GR" altLang="el-GR" dirty="0"/>
          </a:p>
        </p:txBody>
      </p:sp>
      <p:sp>
        <p:nvSpPr>
          <p:cNvPr id="9" name="Θέση περιεχομένου 8"/>
          <p:cNvSpPr>
            <a:spLocks noGrp="1"/>
          </p:cNvSpPr>
          <p:nvPr>
            <p:ph idx="1"/>
            <p:custDataLst>
              <p:tags r:id="rId3"/>
            </p:custDataLst>
          </p:nvPr>
        </p:nvSpPr>
        <p:spPr>
          <a:xfrm>
            <a:off x="179512" y="1243734"/>
            <a:ext cx="8784976" cy="2351139"/>
          </a:xfrm>
        </p:spPr>
        <p:txBody>
          <a:bodyPr>
            <a:noAutofit/>
          </a:bodyPr>
          <a:lstStyle/>
          <a:p>
            <a:pPr>
              <a:buFont typeface="Wingdings" panose="05000000000000000000" pitchFamily="2" charset="2"/>
              <a:buChar char="ü"/>
            </a:pPr>
            <a:r>
              <a:rPr lang="el-GR" sz="2400" dirty="0"/>
              <a:t>Ο υπολογισμός του κορυφαίου σφυγμού ενδείκνυται για ασθενείς των οποίων ο περιφερειακός σφυγμός είναι ανώμαλος ή δεν είναι προσιτός, καθώς επίσης και για ασθενείς με γνωστές καρδιοαγγειακές, πνευμονικές και νεφρικές ασθένειες. </a:t>
            </a:r>
          </a:p>
          <a:p>
            <a:pPr>
              <a:buFont typeface="Wingdings" panose="05000000000000000000" pitchFamily="2" charset="2"/>
              <a:buChar char="ü"/>
            </a:pPr>
            <a:r>
              <a:rPr lang="el-GR" sz="2400" dirty="0"/>
              <a:t>Συνήθως υπολογίζεται πριν τη χορήγηση φαρμακευτικής αγωγής που επηρεάζει την συχνότητα της καρδιάς. </a:t>
            </a:r>
          </a:p>
          <a:p>
            <a:pPr>
              <a:buFont typeface="Wingdings" panose="05000000000000000000" pitchFamily="2" charset="2"/>
              <a:buChar char="ü"/>
            </a:pPr>
            <a:r>
              <a:rPr lang="el-GR" sz="2400" dirty="0"/>
              <a:t>Το σημείο του κορυφαίου σφυγμού χρησιμοποιείται επίσης για τον υπολογισμό του σφυγμού στα νεογέννητα, τα βρέφη και τα παιδιά ηλικίας μέχρι 2 – 3 ετών.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578961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a:t>Υπολογισμός του Κορυφαίου Σφυγμού</a:t>
            </a:r>
          </a:p>
        </p:txBody>
      </p:sp>
      <p:sp>
        <p:nvSpPr>
          <p:cNvPr id="9" name="Θέση περιεχομένου 8"/>
          <p:cNvSpPr>
            <a:spLocks noGrp="1"/>
          </p:cNvSpPr>
          <p:nvPr>
            <p:ph idx="1"/>
            <p:custDataLst>
              <p:tags r:id="rId3"/>
            </p:custDataLst>
          </p:nvPr>
        </p:nvSpPr>
        <p:spPr>
          <a:xfrm>
            <a:off x="179512" y="836712"/>
            <a:ext cx="8784976" cy="2351139"/>
          </a:xfrm>
        </p:spPr>
        <p:txBody>
          <a:bodyPr>
            <a:noAutofit/>
          </a:bodyPr>
          <a:lstStyle/>
          <a:p>
            <a:pPr>
              <a:buFont typeface="Wingdings" panose="05000000000000000000" pitchFamily="2" charset="2"/>
              <a:buChar char="ü"/>
            </a:pPr>
            <a:endParaRPr lang="el-GR" sz="2400" dirty="0"/>
          </a:p>
          <a:p>
            <a:pPr marL="0" indent="0">
              <a:buNone/>
            </a:pPr>
            <a:r>
              <a:rPr lang="el-GR" sz="3600" dirty="0" smtClean="0"/>
              <a:t>Σκοποί:</a:t>
            </a:r>
            <a:endParaRPr lang="el-GR" sz="3600" dirty="0"/>
          </a:p>
          <a:p>
            <a:pPr>
              <a:buFont typeface="Wingdings" panose="05000000000000000000" pitchFamily="2" charset="2"/>
              <a:buChar char="ü"/>
            </a:pPr>
            <a:r>
              <a:rPr lang="el-GR" sz="2400" dirty="0"/>
              <a:t>Να μετρήσει την καρδιακή συχνότητα νεογέννητων, βρεφών και παιδιών 2 με 3 χρόνων ή ενός ενήλικα με ανώμαλο περιφερειακό σφυγμό.</a:t>
            </a:r>
          </a:p>
          <a:p>
            <a:pPr>
              <a:buFont typeface="Wingdings" panose="05000000000000000000" pitchFamily="2" charset="2"/>
              <a:buChar char="ü"/>
            </a:pPr>
            <a:r>
              <a:rPr lang="el-GR" sz="2400" dirty="0"/>
              <a:t>Να δημιουργηθεί μια βάση δεδομένων για μετέπειτα εκτίμηση.</a:t>
            </a:r>
          </a:p>
          <a:p>
            <a:pPr>
              <a:buFont typeface="Wingdings" panose="05000000000000000000" pitchFamily="2" charset="2"/>
              <a:buChar char="ü"/>
            </a:pPr>
            <a:r>
              <a:rPr lang="el-GR" sz="2400" dirty="0"/>
              <a:t>Να καθοριστεί αν η καρδιακή συχνότητα κυμαίνεται μέσα σε φυσιολογικά επίπεδα και ο ρυθμός είναι ομαλός.</a:t>
            </a:r>
          </a:p>
          <a:p>
            <a:pPr>
              <a:buFont typeface="Wingdings" panose="05000000000000000000" pitchFamily="2" charset="2"/>
              <a:buChar char="ü"/>
            </a:pPr>
            <a:r>
              <a:rPr lang="el-GR" sz="2400" dirty="0"/>
              <a:t>Να παρακολουθούνται και να ελέγχονται ασθενείς με καρδιακές ασθένειες και αυτοί που λαμβάνουν φαρμακευτική αγωγή για να βελτιώσουν τη λειτουργία της καρδιάς.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689566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smtClean="0"/>
              <a:t>Υπολογίστε:</a:t>
            </a:r>
            <a:endParaRPr lang="el-GR" altLang="el-GR" sz="4000" dirty="0"/>
          </a:p>
        </p:txBody>
      </p:sp>
      <p:sp>
        <p:nvSpPr>
          <p:cNvPr id="9" name="Θέση περιεχομένου 8"/>
          <p:cNvSpPr>
            <a:spLocks noGrp="1"/>
          </p:cNvSpPr>
          <p:nvPr>
            <p:ph idx="1"/>
            <p:custDataLst>
              <p:tags r:id="rId3"/>
            </p:custDataLst>
          </p:nvPr>
        </p:nvSpPr>
        <p:spPr>
          <a:xfrm>
            <a:off x="179512" y="1772816"/>
            <a:ext cx="8784976" cy="2351139"/>
          </a:xfrm>
        </p:spPr>
        <p:txBody>
          <a:bodyPr>
            <a:noAutofit/>
          </a:bodyPr>
          <a:lstStyle/>
          <a:p>
            <a:pPr>
              <a:buFont typeface="Wingdings" panose="05000000000000000000" pitchFamily="2" charset="2"/>
              <a:buChar char="ü"/>
            </a:pPr>
            <a:r>
              <a:rPr lang="el-GR" sz="2400" dirty="0"/>
              <a:t>Τα κλινικά σημάδια καρδιοαγγειακών μεταβολών, εκτός της συχνότητας του σφυγμού, του ρυθμού ή της έντασής του (π.χ. δύσπνοια, κόπωση, ωχρότητα, κυάνωση, λιποθυμία).</a:t>
            </a:r>
          </a:p>
          <a:p>
            <a:pPr>
              <a:buFont typeface="Wingdings" panose="05000000000000000000" pitchFamily="2" charset="2"/>
              <a:buChar char="ü"/>
            </a:pPr>
            <a:r>
              <a:rPr lang="el-GR" sz="2400" dirty="0"/>
              <a:t>Τους παράγοντες που μπορούν να μεταβάλουν τη συχνότητα του σφυγμού (π.χ. η συναισθηματική κατάσταση, το επίπεδο της άσκησης και φαρμακευτικές αγωγές που μπορούν να επηρεάσουν τη συχνότητα της καρδιάς όπως  οι βήτα αναστολείς ή οι αναστολείς των διαύλων ασβεστίου).</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73398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a:t>Εξοπλισμός</a:t>
            </a:r>
          </a:p>
        </p:txBody>
      </p:sp>
      <p:sp>
        <p:nvSpPr>
          <p:cNvPr id="9" name="Θέση περιεχομένου 8"/>
          <p:cNvSpPr>
            <a:spLocks noGrp="1"/>
          </p:cNvSpPr>
          <p:nvPr>
            <p:ph idx="1"/>
            <p:custDataLst>
              <p:tags r:id="rId3"/>
            </p:custDataLst>
          </p:nvPr>
        </p:nvSpPr>
        <p:spPr>
          <a:xfrm>
            <a:off x="179512" y="1484784"/>
            <a:ext cx="8784976" cy="2351139"/>
          </a:xfrm>
        </p:spPr>
        <p:txBody>
          <a:bodyPr>
            <a:noAutofit/>
          </a:bodyPr>
          <a:lstStyle/>
          <a:p>
            <a:pPr>
              <a:buFont typeface="Wingdings" panose="05000000000000000000" pitchFamily="2" charset="2"/>
              <a:buChar char="ü"/>
            </a:pPr>
            <a:r>
              <a:rPr lang="el-GR" sz="2400" dirty="0"/>
              <a:t>Ρολόι με δεύτερο </a:t>
            </a:r>
            <a:r>
              <a:rPr lang="el-GR" sz="2400" dirty="0" smtClean="0"/>
              <a:t>δείκτη.</a:t>
            </a:r>
            <a:endParaRPr lang="el-GR" sz="2400" dirty="0"/>
          </a:p>
          <a:p>
            <a:pPr>
              <a:buFont typeface="Wingdings" panose="05000000000000000000" pitchFamily="2" charset="2"/>
              <a:buChar char="ü"/>
            </a:pPr>
            <a:r>
              <a:rPr lang="el-GR" sz="2400" dirty="0" smtClean="0"/>
              <a:t>Στηθοσκόπιο.</a:t>
            </a:r>
            <a:endParaRPr lang="el-GR" sz="2400" dirty="0"/>
          </a:p>
          <a:p>
            <a:pPr>
              <a:buFont typeface="Wingdings" panose="05000000000000000000" pitchFamily="2" charset="2"/>
              <a:buChar char="ü"/>
            </a:pPr>
            <a:r>
              <a:rPr lang="el-GR" sz="2400" dirty="0"/>
              <a:t>Αντισηπτικά </a:t>
            </a:r>
            <a:r>
              <a:rPr lang="el-GR" sz="2400" dirty="0" smtClean="0"/>
              <a:t>μαντηλάκια.</a:t>
            </a:r>
            <a:endParaRPr lang="el-GR" sz="2400" dirty="0"/>
          </a:p>
          <a:p>
            <a:pPr>
              <a:buFont typeface="Wingdings" panose="05000000000000000000" pitchFamily="2" charset="2"/>
              <a:buChar char="ü"/>
            </a:pPr>
            <a:r>
              <a:rPr lang="el-GR" sz="2400" dirty="0"/>
              <a:t>Αν χρησιμοποιείται στηθοσκόπιο υπέρηχου </a:t>
            </a:r>
            <a:r>
              <a:rPr lang="el-GR" sz="2400" dirty="0" err="1"/>
              <a:t>Doppler</a:t>
            </a:r>
            <a:r>
              <a:rPr lang="el-GR" sz="2400" dirty="0"/>
              <a:t> (DUS), ο καθετήρας του μετατροπέα, τα ακουστικά του στηθοσκοπίου, ζελέ μετάδοσης και χαρτομάντιλα / πανάκια.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4135938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smtClean="0"/>
              <a:t>Εκτέλεση (α)</a:t>
            </a:r>
            <a:endParaRPr lang="el-GR" altLang="el-GR" sz="4000" dirty="0"/>
          </a:p>
        </p:txBody>
      </p:sp>
      <p:sp>
        <p:nvSpPr>
          <p:cNvPr id="9" name="Θέση περιεχομένου 8"/>
          <p:cNvSpPr>
            <a:spLocks noGrp="1"/>
          </p:cNvSpPr>
          <p:nvPr>
            <p:ph idx="1"/>
            <p:custDataLst>
              <p:tags r:id="rId3"/>
            </p:custDataLst>
          </p:nvPr>
        </p:nvSpPr>
        <p:spPr>
          <a:xfrm>
            <a:off x="179512" y="1484784"/>
            <a:ext cx="8784976" cy="2351139"/>
          </a:xfrm>
        </p:spPr>
        <p:txBody>
          <a:bodyPr>
            <a:noAutofit/>
          </a:bodyPr>
          <a:lstStyle/>
          <a:p>
            <a:pPr>
              <a:buFont typeface="Wingdings" panose="05000000000000000000" pitchFamily="2" charset="2"/>
              <a:buChar char="ü"/>
            </a:pPr>
            <a:r>
              <a:rPr lang="el-GR" sz="2400" dirty="0"/>
              <a:t>Εξηγήστε στον ασθενή τι πρόκειται να κάνετε, γιατί είναι απαραίτητο και πως αυτός ή αυτή μπορεί να συνεργαστεί. Συζητήστε πως τα αποτελέσματα θα χρησιμοποιηθούν για τον προγραμματισμό της περαιτέρω φροντίδας ή θεραπείας.</a:t>
            </a:r>
          </a:p>
          <a:p>
            <a:pPr>
              <a:buFont typeface="Wingdings" panose="05000000000000000000" pitchFamily="2" charset="2"/>
              <a:buChar char="ü"/>
            </a:pPr>
            <a:r>
              <a:rPr lang="el-GR" sz="2400" dirty="0"/>
              <a:t>Παρατηρήστε τις κατάλληλες διαδικασίες για τον έλεγχο λοιμώξεων.</a:t>
            </a:r>
          </a:p>
          <a:p>
            <a:pPr>
              <a:buFont typeface="Wingdings" panose="05000000000000000000" pitchFamily="2" charset="2"/>
              <a:buChar char="ü"/>
            </a:pPr>
            <a:r>
              <a:rPr lang="el-GR" sz="2400" dirty="0"/>
              <a:t>Φροντίστε για την ηρεμία του ασθενή.</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1827087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smtClean="0"/>
              <a:t>Εκτέλεση (β)</a:t>
            </a:r>
            <a:endParaRPr lang="el-GR" altLang="el-GR" sz="4000" dirty="0"/>
          </a:p>
        </p:txBody>
      </p:sp>
      <p:sp>
        <p:nvSpPr>
          <p:cNvPr id="9" name="Θέση περιεχομένου 8"/>
          <p:cNvSpPr>
            <a:spLocks noGrp="1"/>
          </p:cNvSpPr>
          <p:nvPr>
            <p:ph idx="1"/>
            <p:custDataLst>
              <p:tags r:id="rId3"/>
            </p:custDataLst>
          </p:nvPr>
        </p:nvSpPr>
        <p:spPr>
          <a:xfrm>
            <a:off x="179512" y="1484784"/>
            <a:ext cx="8784976" cy="2351139"/>
          </a:xfrm>
        </p:spPr>
        <p:txBody>
          <a:bodyPr>
            <a:noAutofit/>
          </a:bodyPr>
          <a:lstStyle/>
          <a:p>
            <a:pPr>
              <a:buFont typeface="Wingdings" panose="05000000000000000000" pitchFamily="2" charset="2"/>
              <a:buChar char="ü"/>
            </a:pPr>
            <a:r>
              <a:rPr lang="el-GR" sz="2400" dirty="0"/>
              <a:t>Τοποθετήστε τον ασθενή σωστά σε μια άνετη ύπτια στάση ή καθισμένο. Επιδείξτε την περιοχή του στήθους πάνω από την κορυφή της καρδιάς.</a:t>
            </a:r>
          </a:p>
          <a:p>
            <a:pPr>
              <a:buFont typeface="Wingdings" panose="05000000000000000000" pitchFamily="2" charset="2"/>
              <a:buChar char="ü"/>
            </a:pPr>
            <a:r>
              <a:rPr lang="el-GR" sz="2400" dirty="0"/>
              <a:t>Εντοπίστε την κορυφαία ώση (ώθηση). Είναι το σημείο πάνω από την κορυφή της καρδιάς όπου ο κορυφαίος σφυγμός μπορεί να ακουστεί καθαρότερα. Αναφέρεται επίσης και ως το σημείο της μέγιστης </a:t>
            </a:r>
            <a:r>
              <a:rPr lang="el-GR" sz="2400" dirty="0" smtClean="0"/>
              <a:t>ώσεως.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1754987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smtClean="0"/>
              <a:t>Εκτέλεση (γ)</a:t>
            </a:r>
            <a:endParaRPr lang="el-GR" altLang="el-GR" sz="4000" dirty="0"/>
          </a:p>
        </p:txBody>
      </p:sp>
      <p:sp>
        <p:nvSpPr>
          <p:cNvPr id="9" name="Θέση περιεχομένου 8"/>
          <p:cNvSpPr>
            <a:spLocks noGrp="1"/>
          </p:cNvSpPr>
          <p:nvPr>
            <p:ph idx="1"/>
            <p:custDataLst>
              <p:tags r:id="rId3"/>
            </p:custDataLst>
          </p:nvPr>
        </p:nvSpPr>
        <p:spPr>
          <a:xfrm>
            <a:off x="143508" y="1386889"/>
            <a:ext cx="8784976" cy="2351139"/>
          </a:xfrm>
        </p:spPr>
        <p:txBody>
          <a:bodyPr>
            <a:noAutofit/>
          </a:bodyPr>
          <a:lstStyle/>
          <a:p>
            <a:pPr>
              <a:buFont typeface="Wingdings" panose="05000000000000000000" pitchFamily="2" charset="2"/>
              <a:buChar char="ü"/>
            </a:pPr>
            <a:r>
              <a:rPr lang="el-GR" sz="2000" dirty="0"/>
              <a:t>Ψηλαφίστε τη Λουδοβίκεια γωνία (η γωνία μεταξύ της λαβής, το πάνω τμήμα του στέρνου, και του σώματος του στέρνου). </a:t>
            </a:r>
            <a:r>
              <a:rPr lang="el-GR" sz="2000" dirty="0" err="1"/>
              <a:t>Ψηλαφείται</a:t>
            </a:r>
            <a:r>
              <a:rPr lang="el-GR" sz="2000" dirty="0"/>
              <a:t> ακριβώς κάτω από την </a:t>
            </a:r>
            <a:r>
              <a:rPr lang="el-GR" sz="2000" dirty="0" err="1"/>
              <a:t>υπερστερνική</a:t>
            </a:r>
            <a:r>
              <a:rPr lang="el-GR" sz="2000" dirty="0"/>
              <a:t> εγκοπή και γίνεται αισθητή σαν μια προεξοχή .</a:t>
            </a:r>
          </a:p>
          <a:p>
            <a:pPr>
              <a:buFont typeface="Wingdings" panose="05000000000000000000" pitchFamily="2" charset="2"/>
              <a:buChar char="ü"/>
            </a:pPr>
            <a:r>
              <a:rPr lang="el-GR" sz="2000" dirty="0"/>
              <a:t>Γλιστρήστε το δείκτη του χεριού ακριβώς στα αριστερά του στέρνου του ασθενή και ψηλαφίστε το δεύτερο μεσοπλεύριο διάστημα.</a:t>
            </a:r>
          </a:p>
          <a:p>
            <a:pPr>
              <a:buFont typeface="Wingdings" panose="05000000000000000000" pitchFamily="2" charset="2"/>
              <a:buChar char="ü"/>
            </a:pPr>
            <a:r>
              <a:rPr lang="el-GR" sz="2000" dirty="0"/>
              <a:t>Τοποθετήστε το μεσαίο ή το επόμενο δάχτυλό σας στο τρίτο μεσοπλεύριο διάστημα και συνεχίστε να ψηλαφίζετε προς τα κάτω μέχρι να εντοπίσετε το πέμπτο μεσοπλεύριο διάστημα.</a:t>
            </a:r>
          </a:p>
          <a:p>
            <a:pPr>
              <a:buFont typeface="Wingdings" panose="05000000000000000000" pitchFamily="2" charset="2"/>
              <a:buChar char="ü"/>
            </a:pPr>
            <a:r>
              <a:rPr lang="el-GR" sz="2000" dirty="0"/>
              <a:t> Μετακινήστε τον δείκτη σας πλάγια κατά μήκος του πέμπτου μεσοπλεύριου διαστήματος προς τη </a:t>
            </a:r>
            <a:r>
              <a:rPr lang="el-GR" sz="2000" dirty="0" err="1"/>
              <a:t>μεσοκλείδια</a:t>
            </a:r>
            <a:r>
              <a:rPr lang="el-GR" sz="2000" dirty="0"/>
              <a:t> γραμμή. Κανονικά, η κορυφαία ώση μπορεί να </a:t>
            </a:r>
            <a:r>
              <a:rPr lang="el-GR" sz="2000" dirty="0" err="1"/>
              <a:t>ψηλαφιθεί</a:t>
            </a:r>
            <a:r>
              <a:rPr lang="el-GR" sz="2000" dirty="0"/>
              <a:t> στην </a:t>
            </a:r>
            <a:r>
              <a:rPr lang="el-GR" sz="2000" dirty="0" err="1"/>
              <a:t>μεσοκλείδια</a:t>
            </a:r>
            <a:r>
              <a:rPr lang="el-GR" sz="2000" dirty="0"/>
              <a:t> γραμμή  ή ακριβώς στο μέσο αυτής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193473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712968" cy="940966"/>
          </a:xfrm>
        </p:spPr>
        <p:txBody>
          <a:bodyPr>
            <a:noAutofit/>
          </a:bodyPr>
          <a:lstStyle/>
          <a:p>
            <a:r>
              <a:rPr lang="el-GR" altLang="el-GR" sz="4000" dirty="0" smtClean="0"/>
              <a:t>Εκτέλεση (δ)</a:t>
            </a:r>
            <a:endParaRPr lang="el-GR" altLang="el-GR" sz="4000" dirty="0"/>
          </a:p>
        </p:txBody>
      </p:sp>
      <p:sp>
        <p:nvSpPr>
          <p:cNvPr id="9" name="Θέση περιεχομένου 8"/>
          <p:cNvSpPr>
            <a:spLocks noGrp="1"/>
          </p:cNvSpPr>
          <p:nvPr>
            <p:ph idx="1"/>
            <p:custDataLst>
              <p:tags r:id="rId3"/>
            </p:custDataLst>
          </p:nvPr>
        </p:nvSpPr>
        <p:spPr>
          <a:xfrm>
            <a:off x="143508" y="1386889"/>
            <a:ext cx="8784976" cy="2351139"/>
          </a:xfrm>
        </p:spPr>
        <p:txBody>
          <a:bodyPr>
            <a:noAutofit/>
          </a:bodyPr>
          <a:lstStyle/>
          <a:p>
            <a:pPr>
              <a:buFont typeface="Wingdings" panose="05000000000000000000" pitchFamily="2" charset="2"/>
              <a:buChar char="ü"/>
            </a:pPr>
            <a:r>
              <a:rPr lang="el-GR" sz="2000" dirty="0"/>
              <a:t>Ακροαστείτε και μετρήστε τους χτύπους της </a:t>
            </a:r>
            <a:r>
              <a:rPr lang="el-GR" sz="2000" dirty="0" smtClean="0"/>
              <a:t>καρδιάς.</a:t>
            </a:r>
            <a:endParaRPr lang="el-GR" sz="2000" dirty="0"/>
          </a:p>
          <a:p>
            <a:pPr>
              <a:buFont typeface="Wingdings" panose="05000000000000000000" pitchFamily="2" charset="2"/>
              <a:buChar char="ü"/>
            </a:pPr>
            <a:r>
              <a:rPr lang="el-GR" sz="2000" dirty="0"/>
              <a:t>Υπολογίστε το ρυθμό και τη δύναμη του καρδιακού </a:t>
            </a:r>
            <a:r>
              <a:rPr lang="el-GR" sz="2000" dirty="0" smtClean="0"/>
              <a:t>παλμού.</a:t>
            </a:r>
            <a:endParaRPr lang="el-GR" sz="2000" dirty="0"/>
          </a:p>
          <a:p>
            <a:pPr>
              <a:buFont typeface="Wingdings" panose="05000000000000000000" pitchFamily="2" charset="2"/>
              <a:buChar char="ü"/>
            </a:pPr>
            <a:r>
              <a:rPr lang="el-GR" sz="2000" dirty="0"/>
              <a:t>Καταγράψτε λεπτομερειακά το σημείο του σφυγμού, τη συχνότητα, το ρυθμό και την έντασή του καθώς και τις ενέργειές σας στο φάκελο (αρχείο) του </a:t>
            </a:r>
            <a:r>
              <a:rPr lang="el-GR" sz="2000" dirty="0" smtClean="0"/>
              <a:t>ασθενή.</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85602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Ορισμός Αρτηριακού Σφυγμού.</a:t>
            </a:r>
            <a:endParaRPr lang="el-GR" sz="2400" dirty="0" smtClean="0">
              <a:hlinkClick r:id="rId8" action="ppaction://hlinksldjump"/>
            </a:endParaRPr>
          </a:p>
          <a:p>
            <a:pPr lvl="1">
              <a:buFont typeface="Wingdings" pitchFamily="2" charset="2"/>
              <a:buChar char="§"/>
            </a:pPr>
            <a:r>
              <a:rPr lang="el-GR" sz="2400" dirty="0">
                <a:hlinkClick r:id="rId9" action="ppaction://hlinksldjump"/>
              </a:rPr>
              <a:t>Σημεία Ψηλάφησης του  Σφυγμού.</a:t>
            </a:r>
            <a:endParaRPr lang="el-GR" sz="2400" dirty="0" smtClean="0">
              <a:hlinkClick r:id="rId8" action="ppaction://hlinksldjump"/>
            </a:endParaRPr>
          </a:p>
          <a:p>
            <a:pPr lvl="1">
              <a:buFont typeface="Wingdings" pitchFamily="2" charset="2"/>
              <a:buChar char="§"/>
            </a:pPr>
            <a:r>
              <a:rPr lang="el-GR" sz="2400" dirty="0">
                <a:hlinkClick r:id="rId10" action="ppaction://hlinksldjump"/>
              </a:rPr>
              <a:t>Χαρακτηριστικά του Σφυγμού</a:t>
            </a:r>
            <a:r>
              <a:rPr lang="el-GR" sz="2400" dirty="0" smtClean="0">
                <a:hlinkClick r:id="rId10" action="ppaction://hlinksldjump"/>
              </a:rPr>
              <a:t>.</a:t>
            </a:r>
            <a:endParaRPr lang="el-GR" sz="2400" dirty="0" smtClean="0"/>
          </a:p>
          <a:p>
            <a:pPr lvl="1">
              <a:buFont typeface="Wingdings" pitchFamily="2" charset="2"/>
              <a:buChar char="§"/>
            </a:pPr>
            <a:r>
              <a:rPr lang="el-GR" altLang="el-GR" sz="2400" dirty="0">
                <a:hlinkClick r:id="rId11" action="ppaction://hlinksldjump"/>
              </a:rPr>
              <a:t>Διεργασία Μέτρησης του Αρτηριακού </a:t>
            </a:r>
            <a:r>
              <a:rPr lang="el-GR" altLang="el-GR" sz="2400" dirty="0" smtClean="0">
                <a:hlinkClick r:id="rId11" action="ppaction://hlinksldjump"/>
              </a:rPr>
              <a:t>Σφυγμού.</a:t>
            </a:r>
            <a:endParaRPr lang="el-GR" altLang="el-GR" sz="2400" dirty="0" smtClean="0"/>
          </a:p>
          <a:p>
            <a:pPr lvl="1">
              <a:buFont typeface="Wingdings" pitchFamily="2" charset="2"/>
              <a:buChar char="§"/>
            </a:pPr>
            <a:r>
              <a:rPr lang="el-GR" altLang="el-GR" sz="2400" dirty="0">
                <a:hlinkClick r:id="rId12" action="ppaction://hlinksldjump"/>
              </a:rPr>
              <a:t>Είδη Αρτηριακού </a:t>
            </a:r>
            <a:r>
              <a:rPr lang="el-GR" altLang="el-GR" sz="2400" dirty="0" smtClean="0">
                <a:hlinkClick r:id="rId12" action="ppaction://hlinksldjump"/>
              </a:rPr>
              <a:t>Σφυγμού.</a:t>
            </a:r>
            <a:endParaRPr lang="el-GR" altLang="el-GR" sz="2400" dirty="0" smtClean="0"/>
          </a:p>
          <a:p>
            <a:pPr lvl="1">
              <a:buFont typeface="Wingdings" pitchFamily="2" charset="2"/>
              <a:buChar char="§"/>
            </a:pPr>
            <a:r>
              <a:rPr lang="el-GR" altLang="el-GR" sz="2400" dirty="0">
                <a:hlinkClick r:id="rId13" action="ppaction://hlinksldjump"/>
              </a:rPr>
              <a:t>Υπολογισμός του Κορυφαίου </a:t>
            </a:r>
            <a:r>
              <a:rPr lang="el-GR" altLang="el-GR" sz="2400" dirty="0" smtClean="0">
                <a:hlinkClick r:id="rId13" action="ppaction://hlinksldjump"/>
              </a:rPr>
              <a:t>Σφυγμού.</a:t>
            </a:r>
            <a:endParaRPr lang="el-GR" altLang="el-GR" sz="2400" dirty="0" smtClean="0"/>
          </a:p>
          <a:p>
            <a:pPr lvl="1">
              <a:buFont typeface="Wingdings" pitchFamily="2" charset="2"/>
              <a:buChar char="§"/>
            </a:pPr>
            <a:endParaRPr lang="el-GR" altLang="el-GR" sz="2400" dirty="0" smtClean="0"/>
          </a:p>
          <a:p>
            <a:pPr lvl="1">
              <a:buFont typeface="Wingdings" pitchFamily="2" charset="2"/>
              <a:buChar char="§"/>
            </a:pPr>
            <a:endParaRPr lang="el-GR" altLang="el-GR" sz="2400" dirty="0" smtClean="0"/>
          </a:p>
          <a:p>
            <a:pPr lvl="1">
              <a:buFont typeface="Wingdings" pitchFamily="2" charset="2"/>
              <a:buChar char="§"/>
            </a:pPr>
            <a:endParaRPr lang="en-US"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ΖΩΤΙΚΑ ΣΗΜΕΙΑ</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pPr marL="0" indent="0" algn="ctr">
              <a:buNone/>
            </a:pPr>
            <a:r>
              <a:rPr lang="el-GR" sz="2800" dirty="0"/>
              <a:t>ΜΕΡΟΣ   </a:t>
            </a:r>
            <a:r>
              <a:rPr lang="el-GR" sz="2800" dirty="0" smtClean="0"/>
              <a:t>ΤΕΤΑΡΤΟ</a:t>
            </a:r>
            <a:endParaRPr lang="el-GR" sz="2800" dirty="0"/>
          </a:p>
          <a:p>
            <a:pPr marL="0" indent="0" algn="ctr">
              <a:buNone/>
            </a:pPr>
            <a:r>
              <a:rPr lang="el-GR" sz="2800" dirty="0" smtClean="0"/>
              <a:t>ΑΡΤΗΡΙΑΚΟΣ ΣΦΥΓΜΟΣ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Ορισμός Αρτηριακού Σφυγμού</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800" b="1" dirty="0">
                <a:solidFill>
                  <a:srgbClr val="C00000"/>
                </a:solidFill>
              </a:rPr>
              <a:t>Αρτηριακός Σφυγμός</a:t>
            </a:r>
            <a:r>
              <a:rPr lang="el-GR" sz="2800" dirty="0"/>
              <a:t> ονομάζεται το κύμα πίεσης το οποίο προκαλείται κάθε φορά που συστέλλεται η καρδιά, διοχετεύοντας αίμα στην ήδη γεμάτη αορτή.</a:t>
            </a:r>
          </a:p>
          <a:p>
            <a:r>
              <a:rPr lang="el-GR" sz="2800" dirty="0"/>
              <a:t>Τα τοιχώματα των αρτηριών του αγγειακού συστήματος διατείνονται, προκειμένου να δεχθούν την αύξηση της </a:t>
            </a:r>
            <a:r>
              <a:rPr lang="el-GR" sz="2800" dirty="0" smtClean="0"/>
              <a:t>πίεσης.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58437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Αναλυτικά</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800" dirty="0"/>
              <a:t>Αρτηριακός σφυγμός είναι επομένως η διαδοχική διαστολή και συστολή των τοιχωμάτων των αρτηριών, που προκαλείται από κύματα του </a:t>
            </a:r>
            <a:r>
              <a:rPr lang="el-GR" sz="2800" dirty="0" err="1"/>
              <a:t>κυκλοφορούντος</a:t>
            </a:r>
            <a:r>
              <a:rPr lang="el-GR" sz="2800" dirty="0"/>
              <a:t> αίματος, καθώς η αριστερή κοιλία συστέλλεται και εκτοξεύει αίμα δια της αορτής στην </a:t>
            </a:r>
            <a:r>
              <a:rPr lang="el-GR" sz="2800" dirty="0" smtClean="0"/>
              <a:t>περιφέρεια.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39366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Παράγοντες που επηρεάζουν </a:t>
            </a:r>
            <a:r>
              <a:rPr lang="el-GR" altLang="el-GR" dirty="0" smtClean="0"/>
              <a:t>        τον </a:t>
            </a:r>
            <a:r>
              <a:rPr lang="el-GR" altLang="el-GR" dirty="0"/>
              <a:t>Σφυγμό</a:t>
            </a:r>
          </a:p>
        </p:txBody>
      </p:sp>
      <p:sp>
        <p:nvSpPr>
          <p:cNvPr id="9" name="Θέση περιεχομένου 8"/>
          <p:cNvSpPr>
            <a:spLocks noGrp="1"/>
          </p:cNvSpPr>
          <p:nvPr>
            <p:ph idx="1"/>
            <p:custDataLst>
              <p:tags r:id="rId3"/>
            </p:custDataLst>
          </p:nvPr>
        </p:nvSpPr>
        <p:spPr>
          <a:xfrm>
            <a:off x="971600" y="1628800"/>
            <a:ext cx="3096344" cy="2351139"/>
          </a:xfrm>
        </p:spPr>
        <p:txBody>
          <a:bodyPr>
            <a:noAutofit/>
          </a:bodyPr>
          <a:lstStyle/>
          <a:p>
            <a:r>
              <a:rPr lang="el-GR" sz="2400" dirty="0" smtClean="0"/>
              <a:t>Ηλικία. </a:t>
            </a:r>
            <a:endParaRPr lang="el-GR" sz="2400" dirty="0"/>
          </a:p>
          <a:p>
            <a:r>
              <a:rPr lang="el-GR" sz="2400" dirty="0"/>
              <a:t>Φύλο </a:t>
            </a:r>
            <a:r>
              <a:rPr lang="el-GR" sz="2400" dirty="0" smtClean="0"/>
              <a:t>.</a:t>
            </a:r>
            <a:endParaRPr lang="el-GR" sz="2400" dirty="0"/>
          </a:p>
          <a:p>
            <a:r>
              <a:rPr lang="el-GR" sz="2400" dirty="0" smtClean="0"/>
              <a:t>Άσκηση.</a:t>
            </a:r>
            <a:endParaRPr lang="el-GR" sz="2400" dirty="0"/>
          </a:p>
          <a:p>
            <a:r>
              <a:rPr lang="el-GR" sz="2400" dirty="0" smtClean="0"/>
              <a:t>Πυρετός. </a:t>
            </a:r>
            <a:endParaRPr lang="el-GR" sz="2400" dirty="0"/>
          </a:p>
          <a:p>
            <a:r>
              <a:rPr lang="el-GR" sz="2400" dirty="0" smtClean="0"/>
              <a:t>Φάρμακα. </a:t>
            </a:r>
            <a:endParaRPr lang="el-GR" sz="2400" dirty="0"/>
          </a:p>
          <a:p>
            <a:r>
              <a:rPr lang="el-GR" sz="2400" dirty="0" err="1" smtClean="0"/>
              <a:t>Υπογκαιμία</a:t>
            </a:r>
            <a:r>
              <a:rPr lang="el-GR" sz="2400" dirty="0" smtClean="0"/>
              <a:t>.</a:t>
            </a:r>
            <a:endParaRPr lang="el-GR" sz="2400" dirty="0"/>
          </a:p>
          <a:p>
            <a:r>
              <a:rPr lang="el-GR" sz="2400" dirty="0"/>
              <a:t> </a:t>
            </a:r>
            <a:r>
              <a:rPr lang="el-GR" sz="2400" dirty="0" smtClean="0"/>
              <a:t>Στρες. </a:t>
            </a:r>
            <a:endParaRPr lang="el-GR" sz="2400" dirty="0"/>
          </a:p>
          <a:p>
            <a:r>
              <a:rPr lang="el-GR" sz="2400" dirty="0"/>
              <a:t>Αλλαγές </a:t>
            </a:r>
            <a:r>
              <a:rPr lang="el-GR" sz="2400" dirty="0" smtClean="0"/>
              <a:t>θέσης. </a:t>
            </a:r>
            <a:endParaRPr lang="el-GR" sz="2400" dirty="0"/>
          </a:p>
          <a:p>
            <a:r>
              <a:rPr lang="el-GR" sz="2400" dirty="0" smtClean="0"/>
              <a:t>Παθολογία.</a:t>
            </a:r>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251520" y="5874873"/>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72119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55:55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3,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3,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3,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F07646B-DBFE-49B5-8614-8C429F3C126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5006</TotalTime>
  <Words>2289</Words>
  <Application>Microsoft Office PowerPoint</Application>
  <PresentationFormat>Προβολή στην οθόνη (4:3)</PresentationFormat>
  <Paragraphs>319</Paragraphs>
  <Slides>46</Slides>
  <Notes>46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ΖΩΤΙΚΑ ΣΗΜΕΙΑ</vt:lpstr>
      <vt:lpstr>Ορισμός Αρτηριακού Σφυγμού</vt:lpstr>
      <vt:lpstr>Αναλυτικά</vt:lpstr>
      <vt:lpstr>Παράγοντες που επηρεάζουν         τον Σφυγμό</vt:lpstr>
      <vt:lpstr>Σημεία Ψηλάφησης του  Σφυγμού</vt:lpstr>
      <vt:lpstr>Βραχίονιος</vt:lpstr>
      <vt:lpstr>Κερκιδική</vt:lpstr>
      <vt:lpstr>Μηριαία αρτηρία</vt:lpstr>
      <vt:lpstr>Αρτηρία ραχιαίας επιφάνειας του άκρου ποδιού </vt:lpstr>
      <vt:lpstr>Οπίσθια κνημιαία αρτηρία</vt:lpstr>
      <vt:lpstr>Χαρακτηριστικά του Σφυγμού</vt:lpstr>
      <vt:lpstr>Συχνότητα</vt:lpstr>
      <vt:lpstr>Ρυθμός</vt:lpstr>
      <vt:lpstr>Ένταση</vt:lpstr>
      <vt:lpstr>Διεργασία Μέτρησης του Αρτηριακού Σφυγμού (α)</vt:lpstr>
      <vt:lpstr>Διεργασία Μέτρησης του Αρτηριακού Σφυγμού (β)</vt:lpstr>
      <vt:lpstr>Υπολογίστε :</vt:lpstr>
      <vt:lpstr>Εξοπλισμός</vt:lpstr>
      <vt:lpstr>Εκτέλεση (α)</vt:lpstr>
      <vt:lpstr>Εκτέλεση (β)</vt:lpstr>
      <vt:lpstr>Εκτέλεση (γ)</vt:lpstr>
      <vt:lpstr>Εκτέλεση (δ)</vt:lpstr>
      <vt:lpstr>Πότε πρέπει να μετράται ο Αρτηριακός Σφυγμός</vt:lpstr>
      <vt:lpstr>Είδη Αρτηριακού Σφυγμού </vt:lpstr>
      <vt:lpstr>Μεγάλος ισχυρός σφυγμός</vt:lpstr>
      <vt:lpstr>Μικρός ή ασθενής σφυγμός</vt:lpstr>
      <vt:lpstr>Δικόρυφος σφυγμός (Bisferiens)</vt:lpstr>
      <vt:lpstr>Δίκροτος σφυγμός</vt:lpstr>
      <vt:lpstr>Εναλλασσόμενος σφυγμός</vt:lpstr>
      <vt:lpstr>Δίδυμος σφυγμός</vt:lpstr>
      <vt:lpstr>Παράδοξος σφυγμός</vt:lpstr>
      <vt:lpstr>Εκτίμηση Κορυφαίου Σφυγμού</vt:lpstr>
      <vt:lpstr>Υπολογισμός του Κορυφαίου Σφυγμού</vt:lpstr>
      <vt:lpstr>Υπολογίστε:</vt:lpstr>
      <vt:lpstr>Εξοπλισμός</vt:lpstr>
      <vt:lpstr>Εκτέλεση (α)</vt:lpstr>
      <vt:lpstr>Εκτέλεση (β)</vt:lpstr>
      <vt:lpstr>Εκτέλεση (γ)</vt:lpstr>
      <vt:lpstr>Εκτέλεση (δ)</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4</cp:revision>
  <dcterms:created xsi:type="dcterms:W3CDTF">2014-04-07T11:24:35Z</dcterms:created>
  <dcterms:modified xsi:type="dcterms:W3CDTF">2015-04-22T15:55:57Z</dcterms:modified>
</cp:coreProperties>
</file>