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7"/>
  </p:notesMasterIdLst>
  <p:sldIdLst>
    <p:sldId id="256" r:id="rId3"/>
    <p:sldId id="257" r:id="rId4"/>
    <p:sldId id="333"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309" r:id="rId33"/>
    <p:sldId id="310" r:id="rId34"/>
    <p:sldId id="311" r:id="rId35"/>
    <p:sldId id="312" r:id="rId36"/>
    <p:sldId id="313"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280" r:id="rId56"/>
  </p:sldIdLst>
  <p:sldSz cx="9144000" cy="6858000" type="screen4x3"/>
  <p:notesSz cx="6858000" cy="9144000"/>
  <p:custDataLst>
    <p:tags r:id="rId5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70" d="100"/>
          <a:sy n="70" d="100"/>
        </p:scale>
        <p:origin x="-2886" y="-10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Microsoft_Word_97_-_2003_Document1.doc"/><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Microsoft_Word_97_-_2003_Document2.doc"/><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Microsoft_Word_97_-_2003_Document3.doc"/></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4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7.xml"/><Relationship Id="rId5" Type="http://schemas.openxmlformats.org/officeDocument/2006/relationships/slide" Target="slide11.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wmf"/><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a:t>
            </a:r>
            <a:r>
              <a:rPr lang="el-GR" sz="2800" b="1" dirty="0"/>
              <a:t>Απόψεις</a:t>
            </a:r>
            <a:endParaRPr lang="en-GB"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Σε τι χρειάζονται οι απόψεις;</a:t>
            </a:r>
            <a:endParaRPr lang="el-GR" altLang="el-GR" dirty="0"/>
          </a:p>
        </p:txBody>
      </p:sp>
      <p:sp>
        <p:nvSpPr>
          <p:cNvPr id="2" name="Ορθογώνιο 1"/>
          <p:cNvSpPr/>
          <p:nvPr/>
        </p:nvSpPr>
        <p:spPr>
          <a:xfrm>
            <a:off x="467544" y="1052736"/>
            <a:ext cx="8219256" cy="5355312"/>
          </a:xfrm>
          <a:prstGeom prst="rect">
            <a:avLst/>
          </a:prstGeom>
        </p:spPr>
        <p:txBody>
          <a:bodyPr wrap="square">
            <a:spAutoFit/>
          </a:bodyPr>
          <a:lstStyle/>
          <a:p>
            <a:pPr algn="just"/>
            <a:r>
              <a:rPr lang="el-GR" altLang="el-GR" sz="2400" dirty="0" smtClean="0">
                <a:cs typeface="Times New Roman" pitchFamily="18" charset="0"/>
              </a:rPr>
              <a:t>Οι απόψεις μπορούν να παρέχουν αυτό που λέμε </a:t>
            </a:r>
            <a:r>
              <a:rPr lang="el-GR" altLang="el-GR" sz="2400" b="1" dirty="0" smtClean="0">
                <a:solidFill>
                  <a:schemeClr val="accent1"/>
                </a:solidFill>
                <a:cs typeface="Times New Roman" pitchFamily="18" charset="0"/>
              </a:rPr>
              <a:t>λογική ανεξαρτησία</a:t>
            </a:r>
            <a:r>
              <a:rPr lang="el-GR" altLang="el-GR" sz="2400" dirty="0" smtClean="0">
                <a:solidFill>
                  <a:schemeClr val="accent1"/>
                </a:solidFill>
                <a:cs typeface="Times New Roman" pitchFamily="18" charset="0"/>
              </a:rPr>
              <a:t> </a:t>
            </a:r>
            <a:r>
              <a:rPr lang="el-GR" altLang="el-GR" sz="2400" b="1" dirty="0" smtClean="0">
                <a:solidFill>
                  <a:schemeClr val="accent1"/>
                </a:solidFill>
                <a:cs typeface="Times New Roman" pitchFamily="18" charset="0"/>
              </a:rPr>
              <a:t>δεδομένων</a:t>
            </a:r>
            <a:r>
              <a:rPr lang="el-GR" altLang="el-GR" sz="2400" dirty="0" smtClean="0">
                <a:cs typeface="Times New Roman" pitchFamily="18" charset="0"/>
              </a:rPr>
              <a:t> – ονομάζεται έτσι για να διακρίνεται από τη φυσική ανεξαρτησία δεδομένων.</a:t>
            </a:r>
          </a:p>
          <a:p>
            <a:pPr marL="342900" indent="-342900" algn="just">
              <a:lnSpc>
                <a:spcPct val="125000"/>
              </a:lnSpc>
              <a:buFont typeface="Wingdings" panose="05000000000000000000" pitchFamily="2" charset="2"/>
              <a:buChar char="§"/>
            </a:pPr>
            <a:r>
              <a:rPr lang="el-GR" altLang="el-GR" sz="2400" dirty="0" smtClean="0">
                <a:cs typeface="Times New Roman" pitchFamily="18" charset="0"/>
              </a:rPr>
              <a:t>Ένα σύστημα παρέχει </a:t>
            </a:r>
            <a:r>
              <a:rPr lang="el-GR" altLang="el-GR" sz="2400" b="1" dirty="0" smtClean="0">
                <a:solidFill>
                  <a:schemeClr val="accent1"/>
                </a:solidFill>
                <a:cs typeface="Times New Roman" pitchFamily="18" charset="0"/>
              </a:rPr>
              <a:t>φυσική ανεξαρτησία δεδομένων</a:t>
            </a:r>
            <a:r>
              <a:rPr lang="el-GR" altLang="el-GR" sz="2400" dirty="0" smtClean="0">
                <a:cs typeface="Times New Roman" pitchFamily="18" charset="0"/>
              </a:rPr>
              <a:t> αν οι χρήστες και τα προγράμματα των χρηστών δεν επηρεάζονται από μεταβολές στη φυσική δομή της αποθηκευμένης βάσης δεδομένων.</a:t>
            </a:r>
            <a:endParaRPr lang="el-GR" altLang="el-GR" sz="2400" dirty="0" smtClean="0"/>
          </a:p>
          <a:p>
            <a:pPr marL="342900" indent="-342900" algn="just">
              <a:lnSpc>
                <a:spcPct val="125000"/>
              </a:lnSpc>
              <a:buFont typeface="Wingdings" panose="05000000000000000000" pitchFamily="2" charset="2"/>
              <a:buChar char="§"/>
            </a:pPr>
            <a:r>
              <a:rPr lang="el-GR" altLang="el-GR" sz="2400" dirty="0" smtClean="0">
                <a:cs typeface="Times New Roman" pitchFamily="18" charset="0"/>
              </a:rPr>
              <a:t>Ένα σύστημα παρέχει </a:t>
            </a:r>
            <a:r>
              <a:rPr lang="el-GR" altLang="el-GR" sz="2400" b="1" dirty="0" smtClean="0">
                <a:solidFill>
                  <a:schemeClr val="accent1"/>
                </a:solidFill>
                <a:cs typeface="Times New Roman" pitchFamily="18" charset="0"/>
              </a:rPr>
              <a:t>λογική ανεξαρτησία δεδομένων</a:t>
            </a:r>
            <a:r>
              <a:rPr lang="el-GR" altLang="el-GR" sz="2400" dirty="0" smtClean="0">
                <a:cs typeface="Times New Roman" pitchFamily="18" charset="0"/>
              </a:rPr>
              <a:t> αν οι χρήστες και τα προγράμματα των χρηστών δεν επηρεάζονται ούτε από μεταβολές στη λογική δομή της βάσης δεδομένων. </a:t>
            </a:r>
            <a:endParaRPr lang="el-GR" altLang="el-GR" sz="2400" dirty="0" smtClean="0"/>
          </a:p>
          <a:p>
            <a:pPr algn="just">
              <a:lnSpc>
                <a:spcPct val="125000"/>
              </a:lnSpc>
            </a:pPr>
            <a:r>
              <a:rPr lang="el-GR" altLang="el-GR" sz="2400" dirty="0" smtClean="0">
                <a:cs typeface="Times New Roman" pitchFamily="18" charset="0"/>
              </a:rPr>
              <a:t>Αυτό το τελευταίο είδος ανεξαρτησίας έχει δύο πτυχές: την     </a:t>
            </a:r>
            <a:r>
              <a:rPr lang="el-GR" altLang="el-GR" sz="2400" b="1" dirty="0" smtClean="0">
                <a:solidFill>
                  <a:srgbClr val="FF66FF"/>
                </a:solidFill>
                <a:cs typeface="Times New Roman" pitchFamily="18" charset="0"/>
              </a:rPr>
              <a:t>ανάπτυξη</a:t>
            </a:r>
            <a:r>
              <a:rPr lang="el-GR" altLang="el-GR" sz="2400" dirty="0" smtClean="0">
                <a:cs typeface="Times New Roman" pitchFamily="18" charset="0"/>
              </a:rPr>
              <a:t> και την </a:t>
            </a:r>
            <a:r>
              <a:rPr lang="el-GR" altLang="el-GR" sz="2400" b="1" dirty="0" smtClean="0">
                <a:solidFill>
                  <a:srgbClr val="FF66FF"/>
                </a:solidFill>
                <a:cs typeface="Times New Roman" pitchFamily="18" charset="0"/>
              </a:rPr>
              <a:t>αναδόμηση</a:t>
            </a:r>
            <a:r>
              <a:rPr lang="el-GR" altLang="el-GR" sz="2400" dirty="0" smtClean="0">
                <a:cs typeface="Times New Roman" pitchFamily="18" charset="0"/>
              </a:rPr>
              <a:t> της βάσης δεδομένων.</a:t>
            </a:r>
            <a:endParaRPr lang="el-GR" alt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828427"/>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r>
              <a:rPr lang="el-GR" altLang="el-GR" dirty="0">
                <a:cs typeface="Times New Roman" pitchFamily="18" charset="0"/>
              </a:rPr>
              <a:t>Ανάπτυξη</a:t>
            </a:r>
          </a:p>
        </p:txBody>
      </p:sp>
      <p:sp>
        <p:nvSpPr>
          <p:cNvPr id="10" name="Rectangle 3"/>
          <p:cNvSpPr txBox="1">
            <a:spLocks noChangeArrowheads="1"/>
          </p:cNvSpPr>
          <p:nvPr/>
        </p:nvSpPr>
        <p:spPr>
          <a:xfrm>
            <a:off x="762000" y="1017414"/>
            <a:ext cx="7772400" cy="533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r>
              <a:rPr lang="el-GR" altLang="el-GR" sz="2400" dirty="0" smtClean="0">
                <a:cs typeface="Times New Roman" pitchFamily="18" charset="0"/>
              </a:rPr>
              <a:t>Όπως η βάση δεδομένων αναπτύσσεται για να συμπεριλαμβάνει νέα είδη πληροφοριών, έτσι και ο ορισμός της πρέπει να αναπτύσσεται και αυτός με αντίστοιχο τρόπο. Υπάρχουν δύο πιθανοί τύποι ανάπτυξης που μπορεί να παρουσιαστούν:</a:t>
            </a:r>
            <a:endParaRPr lang="el-GR" altLang="el-GR" sz="2400" dirty="0" smtClean="0"/>
          </a:p>
          <a:p>
            <a:pPr algn="just"/>
            <a:endParaRPr lang="el-GR" altLang="el-GR" sz="2400" dirty="0" smtClean="0"/>
          </a:p>
          <a:p>
            <a:pPr algn="just">
              <a:buFontTx/>
              <a:buAutoNum type="arabicPeriod"/>
            </a:pPr>
            <a:r>
              <a:rPr lang="el-GR" altLang="el-GR" sz="2400" dirty="0" smtClean="0">
                <a:cs typeface="Times New Roman" pitchFamily="18" charset="0"/>
              </a:rPr>
              <a:t>Η επέκταση μιας υπάρχουσας βασικής σχέσης για να συμπεριλάβει ένα νέο γνώρισμα, που αντιστοιχεί στην προσθήκη νέων πληροφοριών οι οποίες αφορούν κάποιον υπάρχοντα τύπο αντικειμένου.</a:t>
            </a:r>
            <a:endParaRPr lang="el-GR" altLang="el-GR" sz="2400" dirty="0" smtClean="0"/>
          </a:p>
          <a:p>
            <a:pPr algn="just">
              <a:buFontTx/>
              <a:buAutoNum type="arabicPeriod"/>
            </a:pPr>
            <a:endParaRPr lang="el-GR" altLang="el-GR" sz="2400" dirty="0" smtClean="0"/>
          </a:p>
          <a:p>
            <a:pPr marL="457200" indent="-457200" algn="just">
              <a:buFont typeface="+mj-lt"/>
              <a:buAutoNum type="arabicPeriod"/>
            </a:pPr>
            <a:r>
              <a:rPr lang="el-GR" altLang="el-GR" sz="2400" dirty="0" smtClean="0">
                <a:cs typeface="Times New Roman" pitchFamily="18" charset="0"/>
              </a:rPr>
              <a:t>Η προσθήκη μιας νέας βασικής σχέσης, που αντιστοιχεί στην προσθήκη ενός νέου τύπου αντικειμένων.</a:t>
            </a:r>
            <a:endParaRPr lang="el-GR" altLang="el-GR" sz="2400" dirty="0">
              <a:cs typeface="Times New Roman" pitchFamily="18" charset="0"/>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93610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0000"/>
              </a:lnSpc>
            </a:pPr>
            <a:r>
              <a:rPr lang="el-GR" altLang="el-GR" dirty="0" smtClean="0">
                <a:cs typeface="Times New Roman" pitchFamily="18" charset="0"/>
              </a:rPr>
              <a:t>Αναδόμηση</a:t>
            </a:r>
            <a:endParaRPr lang="el-GR" altLang="el-GR" dirty="0">
              <a:cs typeface="Times New Roman" pitchFamily="18" charset="0"/>
            </a:endParaRPr>
          </a:p>
        </p:txBody>
      </p:sp>
      <p:sp>
        <p:nvSpPr>
          <p:cNvPr id="2" name="Ορθογώνιο 1"/>
          <p:cNvSpPr/>
          <p:nvPr/>
        </p:nvSpPr>
        <p:spPr>
          <a:xfrm>
            <a:off x="467544" y="2053239"/>
            <a:ext cx="8219256" cy="2751522"/>
          </a:xfrm>
          <a:prstGeom prst="rect">
            <a:avLst/>
          </a:prstGeom>
        </p:spPr>
        <p:txBody>
          <a:bodyPr wrap="square">
            <a:spAutoFit/>
          </a:bodyPr>
          <a:lstStyle/>
          <a:p>
            <a:pPr algn="just">
              <a:lnSpc>
                <a:spcPct val="120000"/>
              </a:lnSpc>
            </a:pPr>
            <a:r>
              <a:rPr lang="el-GR" altLang="el-GR" sz="2400" dirty="0">
                <a:cs typeface="Times New Roman" pitchFamily="18" charset="0"/>
              </a:rPr>
              <a:t>Μερικές φορές μπορεί να παρουσιαστεί ανάγκη να αναδομηθεί η βάση δεδομένων έτσι ώστε, αν και το συνολικό πληροφοριακό περιεχόμενο θα παραμείνει το ίδιο, ο τρόπος τοποθέτησης των πληροφοριών στη βάση δεδομένων θα αλλάξει –δηλαδή, η κατανομή των γνωρισμάτων στις βασικές σχέσεις θα τροποποιηθεί με κάποιον τρόπο.</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Παράδειγμα</a:t>
            </a:r>
            <a:endParaRPr lang="el-GR" altLang="el-GR" dirty="0">
              <a:cs typeface="Times New Roman" pitchFamily="18" charset="0"/>
            </a:endParaRPr>
          </a:p>
        </p:txBody>
      </p:sp>
      <p:sp>
        <p:nvSpPr>
          <p:cNvPr id="13" name="Rectangle 3" descr="Αντικαθιστούμε τη σχέση S με τις δύο παρακάτω σχέσεις:&#10;SNC, S#, S NAME, CITY,&#10; PRIMARY KEY, S#,&#10; &#10;ST, S#, STATUS,&#10; PRIMARY KEY, S#,&#10;Η παλιά σχέση S είναι η σύζευξη των δύο νέων σχέσεων, SNC και ST (και οι SNC και ST είναι και οι δύο προβολές αυτής της παλιάς σχέσης S). Δημιουργούμε λοιπόν μια άποψη που είναι ακριβώς αυτή η σύζευξη, και την ονομάζουμε S:&#10;CREATE VIEW S AS SNC JOIN ST,&#10;&#10;"/>
          <p:cNvSpPr>
            <a:spLocks noGrp="1" noChangeArrowheads="1"/>
          </p:cNvSpPr>
          <p:nvPr>
            <p:ph type="body" idx="1"/>
          </p:nvPr>
        </p:nvSpPr>
        <p:spPr>
          <a:xfrm>
            <a:off x="467544" y="980728"/>
            <a:ext cx="8219256" cy="5184576"/>
          </a:xfrm>
        </p:spPr>
        <p:txBody>
          <a:bodyPr>
            <a:noAutofit/>
          </a:bodyPr>
          <a:lstStyle/>
          <a:p>
            <a:pPr algn="just"/>
            <a:r>
              <a:rPr lang="el-GR" altLang="el-GR" b="0" dirty="0" smtClean="0">
                <a:cs typeface="Times New Roman" pitchFamily="18" charset="0"/>
              </a:rPr>
              <a:t>Αντικαθιστούμε </a:t>
            </a:r>
            <a:r>
              <a:rPr lang="el-GR" altLang="el-GR" b="0" dirty="0">
                <a:cs typeface="Times New Roman" pitchFamily="18" charset="0"/>
              </a:rPr>
              <a:t>τη σχέση </a:t>
            </a:r>
            <a:r>
              <a:rPr lang="en-GB" altLang="el-GR" b="0" dirty="0">
                <a:cs typeface="Times New Roman" pitchFamily="18" charset="0"/>
              </a:rPr>
              <a:t>S</a:t>
            </a:r>
            <a:r>
              <a:rPr lang="el-GR" altLang="el-GR" b="0" dirty="0">
                <a:cs typeface="Times New Roman" pitchFamily="18" charset="0"/>
              </a:rPr>
              <a:t> με τις δύο παρακάτω σχέσεις:</a:t>
            </a:r>
          </a:p>
          <a:p>
            <a:pPr algn="just"/>
            <a:r>
              <a:rPr lang="en-GB" altLang="el-GR" b="0" dirty="0">
                <a:solidFill>
                  <a:srgbClr val="FF66FF"/>
                </a:solidFill>
                <a:cs typeface="Times New Roman" pitchFamily="18" charset="0"/>
              </a:rPr>
              <a:t>SNC (S#, SNAME, CITY)</a:t>
            </a:r>
            <a:endParaRPr lang="el-GR" altLang="el-GR" b="0" dirty="0">
              <a:solidFill>
                <a:srgbClr val="FF66FF"/>
              </a:solidFill>
              <a:cs typeface="Times New Roman" pitchFamily="18" charset="0"/>
            </a:endParaRPr>
          </a:p>
          <a:p>
            <a:pPr algn="just"/>
            <a:r>
              <a:rPr lang="en-GB" altLang="el-GR" b="0" dirty="0">
                <a:solidFill>
                  <a:srgbClr val="FF66FF"/>
                </a:solidFill>
                <a:cs typeface="Times New Roman" pitchFamily="18" charset="0"/>
              </a:rPr>
              <a:t>	PRIMARY KEY (S#)</a:t>
            </a:r>
            <a:endParaRPr lang="el-GR" altLang="el-GR" b="0" dirty="0">
              <a:solidFill>
                <a:srgbClr val="FF66FF"/>
              </a:solidFill>
              <a:cs typeface="Times New Roman" pitchFamily="18" charset="0"/>
            </a:endParaRPr>
          </a:p>
          <a:p>
            <a:pPr algn="just"/>
            <a:r>
              <a:rPr lang="en-GB" altLang="el-GR" b="0" dirty="0">
                <a:solidFill>
                  <a:srgbClr val="FF66FF"/>
                </a:solidFill>
                <a:cs typeface="Times New Roman" pitchFamily="18" charset="0"/>
              </a:rPr>
              <a:t> </a:t>
            </a:r>
            <a:endParaRPr lang="el-GR" altLang="el-GR" b="0" dirty="0">
              <a:solidFill>
                <a:srgbClr val="FF66FF"/>
              </a:solidFill>
              <a:cs typeface="Times New Roman" pitchFamily="18" charset="0"/>
            </a:endParaRPr>
          </a:p>
          <a:p>
            <a:pPr algn="just"/>
            <a:r>
              <a:rPr lang="en-GB" altLang="el-GR" b="0" dirty="0">
                <a:solidFill>
                  <a:srgbClr val="FF66FF"/>
                </a:solidFill>
                <a:cs typeface="Times New Roman" pitchFamily="18" charset="0"/>
              </a:rPr>
              <a:t>ST (S#, STATUS)</a:t>
            </a:r>
            <a:endParaRPr lang="el-GR" altLang="el-GR" b="0" dirty="0">
              <a:solidFill>
                <a:srgbClr val="FF66FF"/>
              </a:solidFill>
              <a:cs typeface="Times New Roman" pitchFamily="18" charset="0"/>
            </a:endParaRPr>
          </a:p>
          <a:p>
            <a:pPr algn="just"/>
            <a:r>
              <a:rPr lang="en-GB" altLang="el-GR" b="0" dirty="0">
                <a:solidFill>
                  <a:srgbClr val="FF66FF"/>
                </a:solidFill>
                <a:cs typeface="Times New Roman" pitchFamily="18" charset="0"/>
              </a:rPr>
              <a:t>	PRIMARY KEY (S#)</a:t>
            </a:r>
            <a:endParaRPr lang="el-GR" altLang="el-GR" b="0" dirty="0">
              <a:solidFill>
                <a:srgbClr val="FF66FF"/>
              </a:solidFill>
              <a:cs typeface="Times New Roman" pitchFamily="18" charset="0"/>
            </a:endParaRPr>
          </a:p>
          <a:p>
            <a:pPr algn="just"/>
            <a:r>
              <a:rPr lang="el-GR" altLang="el-GR" b="0" dirty="0" smtClean="0">
                <a:cs typeface="Times New Roman" pitchFamily="18" charset="0"/>
              </a:rPr>
              <a:t>Η </a:t>
            </a:r>
            <a:r>
              <a:rPr lang="el-GR" altLang="el-GR" b="0" dirty="0">
                <a:cs typeface="Times New Roman" pitchFamily="18" charset="0"/>
              </a:rPr>
              <a:t>παλιά σχέση </a:t>
            </a:r>
            <a:r>
              <a:rPr lang="en-GB" altLang="el-GR" b="0" dirty="0">
                <a:cs typeface="Times New Roman" pitchFamily="18" charset="0"/>
              </a:rPr>
              <a:t>S</a:t>
            </a:r>
            <a:r>
              <a:rPr lang="el-GR" altLang="el-GR" b="0" dirty="0">
                <a:cs typeface="Times New Roman" pitchFamily="18" charset="0"/>
              </a:rPr>
              <a:t> είναι η σύζευξη των δύο νέων σχέσεων, </a:t>
            </a:r>
            <a:r>
              <a:rPr lang="en-GB" altLang="el-GR" b="0" dirty="0">
                <a:cs typeface="Times New Roman" pitchFamily="18" charset="0"/>
              </a:rPr>
              <a:t>SNC</a:t>
            </a:r>
            <a:r>
              <a:rPr lang="el-GR" altLang="el-GR" b="0" dirty="0">
                <a:cs typeface="Times New Roman" pitchFamily="18" charset="0"/>
              </a:rPr>
              <a:t> και </a:t>
            </a:r>
            <a:r>
              <a:rPr lang="en-GB" altLang="el-GR" b="0" dirty="0">
                <a:cs typeface="Times New Roman" pitchFamily="18" charset="0"/>
              </a:rPr>
              <a:t>ST</a:t>
            </a:r>
            <a:r>
              <a:rPr lang="el-GR" altLang="el-GR" b="0" dirty="0">
                <a:cs typeface="Times New Roman" pitchFamily="18" charset="0"/>
              </a:rPr>
              <a:t> (και οι </a:t>
            </a:r>
            <a:r>
              <a:rPr lang="en-GB" altLang="el-GR" b="0" dirty="0">
                <a:cs typeface="Times New Roman" pitchFamily="18" charset="0"/>
              </a:rPr>
              <a:t>SNC</a:t>
            </a:r>
            <a:r>
              <a:rPr lang="el-GR" altLang="el-GR" b="0" dirty="0">
                <a:cs typeface="Times New Roman" pitchFamily="18" charset="0"/>
              </a:rPr>
              <a:t> και </a:t>
            </a:r>
            <a:r>
              <a:rPr lang="en-GB" altLang="el-GR" b="0" dirty="0">
                <a:cs typeface="Times New Roman" pitchFamily="18" charset="0"/>
              </a:rPr>
              <a:t>ST</a:t>
            </a:r>
            <a:r>
              <a:rPr lang="el-GR" altLang="el-GR" b="0" dirty="0">
                <a:cs typeface="Times New Roman" pitchFamily="18" charset="0"/>
              </a:rPr>
              <a:t> είναι και οι δύο προβολές αυτής της παλιάς σχέσης </a:t>
            </a:r>
            <a:r>
              <a:rPr lang="en-GB" altLang="el-GR" b="0" dirty="0">
                <a:cs typeface="Times New Roman" pitchFamily="18" charset="0"/>
              </a:rPr>
              <a:t>S</a:t>
            </a:r>
            <a:r>
              <a:rPr lang="el-GR" altLang="el-GR" b="0" dirty="0">
                <a:cs typeface="Times New Roman" pitchFamily="18" charset="0"/>
              </a:rPr>
              <a:t>). Δημιουργούμε λοιπόν μια άποψη που είναι ακριβώς αυτή η σύζευξη, και την ονομάζουμε </a:t>
            </a:r>
            <a:r>
              <a:rPr lang="en-GB" altLang="el-GR" b="0" dirty="0">
                <a:cs typeface="Times New Roman" pitchFamily="18" charset="0"/>
              </a:rPr>
              <a:t>S</a:t>
            </a:r>
            <a:r>
              <a:rPr lang="el-GR" altLang="el-GR" b="0" dirty="0">
                <a:cs typeface="Times New Roman" pitchFamily="18" charset="0"/>
              </a:rPr>
              <a:t>:</a:t>
            </a:r>
            <a:endParaRPr lang="el-GR" altLang="el-GR" b="0" dirty="0"/>
          </a:p>
          <a:p>
            <a:pPr algn="just"/>
            <a:r>
              <a:rPr lang="en-GB" altLang="el-GR" b="0" dirty="0" smtClean="0">
                <a:solidFill>
                  <a:srgbClr val="FF66FF"/>
                </a:solidFill>
                <a:cs typeface="Times New Roman" pitchFamily="18" charset="0"/>
              </a:rPr>
              <a:t>CREATE </a:t>
            </a:r>
            <a:r>
              <a:rPr lang="en-GB" altLang="el-GR" b="0" dirty="0">
                <a:solidFill>
                  <a:srgbClr val="FF66FF"/>
                </a:solidFill>
                <a:cs typeface="Times New Roman" pitchFamily="18" charset="0"/>
              </a:rPr>
              <a:t>VIEW S AS SNC JOIN ST;</a:t>
            </a:r>
            <a:endParaRPr lang="el-GR" altLang="el-GR" b="0" dirty="0">
              <a:solidFill>
                <a:srgbClr val="FF66FF"/>
              </a:solidFill>
              <a:cs typeface="Times New Roman" pitchFamily="18" charset="0"/>
            </a:endParaRPr>
          </a:p>
          <a:p>
            <a:endParaRPr lang="el-GR" altLang="el-GR" b="0" dirty="0">
              <a:solidFill>
                <a:srgbClr val="FF66FF"/>
              </a:solidFill>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40449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cs typeface="Times New Roman" pitchFamily="18" charset="0"/>
              </a:rPr>
              <a:t>Άλλες χρήσεις και πλεονεκτήματα των απόψεων</a:t>
            </a:r>
            <a:endParaRPr lang="el-GR" dirty="0">
              <a:cs typeface="Times New Roman" pitchFamily="18" charset="0"/>
            </a:endParaRPr>
          </a:p>
        </p:txBody>
      </p:sp>
      <p:sp>
        <p:nvSpPr>
          <p:cNvPr id="18" name="TextBox 4"/>
          <p:cNvSpPr txBox="1">
            <a:spLocks noChangeArrowheads="1"/>
          </p:cNvSpPr>
          <p:nvPr/>
        </p:nvSpPr>
        <p:spPr bwMode="auto">
          <a:xfrm>
            <a:off x="467545" y="1834946"/>
            <a:ext cx="821925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buFont typeface="Wingdings" panose="05000000000000000000" pitchFamily="2" charset="2"/>
              <a:buChar char="q"/>
            </a:pPr>
            <a:r>
              <a:rPr lang="el-GR" altLang="el-GR" sz="2800" dirty="0">
                <a:cs typeface="Times New Roman" pitchFamily="18" charset="0"/>
              </a:rPr>
              <a:t>Οι απόψεις επιτρέπουν να εμφανίζονται τα ίδια δεδομένα με διαφορετικό τρόπο σε διαφορετικούς χρήστες ταυτόχρονα.</a:t>
            </a:r>
            <a:endParaRPr lang="el-GR" altLang="el-GR" sz="2800" dirty="0"/>
          </a:p>
          <a:p>
            <a:pPr marL="457200" indent="-457200" algn="just">
              <a:buFont typeface="Wingdings" panose="05000000000000000000" pitchFamily="2" charset="2"/>
              <a:buChar char="q"/>
            </a:pPr>
            <a:endParaRPr lang="el-GR" altLang="el-GR" sz="2800" dirty="0"/>
          </a:p>
          <a:p>
            <a:pPr marL="457200" indent="-457200" algn="just">
              <a:buFont typeface="Wingdings" panose="05000000000000000000" pitchFamily="2" charset="2"/>
              <a:buChar char="q"/>
            </a:pPr>
            <a:r>
              <a:rPr lang="el-GR" altLang="el-GR" sz="2800" dirty="0">
                <a:cs typeface="Times New Roman" pitchFamily="18" charset="0"/>
              </a:rPr>
              <a:t>Οι απόψεις παρέχουν τη δυνατότητα συντομογραφιών ή “</a:t>
            </a:r>
            <a:r>
              <a:rPr lang="el-GR" altLang="el-GR" sz="2800" dirty="0" err="1">
                <a:cs typeface="Times New Roman" pitchFamily="18" charset="0"/>
              </a:rPr>
              <a:t>μακροεντολών</a:t>
            </a:r>
            <a:r>
              <a:rPr lang="el-GR" altLang="el-GR" sz="2800" dirty="0">
                <a:cs typeface="Times New Roman" pitchFamily="18" charset="0"/>
              </a:rPr>
              <a:t>”. </a:t>
            </a:r>
            <a:endParaRPr lang="el-GR" altLang="el-GR" sz="2800" dirty="0"/>
          </a:p>
          <a:p>
            <a:pPr marL="457200" indent="-457200" algn="just">
              <a:buFont typeface="Wingdings" panose="05000000000000000000" pitchFamily="2" charset="2"/>
              <a:buChar char="q"/>
            </a:pPr>
            <a:endParaRPr lang="el-GR" altLang="el-GR" sz="2800" dirty="0"/>
          </a:p>
          <a:p>
            <a:pPr marL="457200" indent="-457200" algn="just">
              <a:buFont typeface="Wingdings" panose="05000000000000000000" pitchFamily="2" charset="2"/>
              <a:buChar char="q"/>
            </a:pPr>
            <a:r>
              <a:rPr lang="el-GR" altLang="el-GR" sz="2800" dirty="0">
                <a:cs typeface="Times New Roman" pitchFamily="18" charset="0"/>
              </a:rPr>
              <a:t>Οι απόψεις παρέχουν αυτόματη ασφάλεια για τα κρυφά δεδομένα</a:t>
            </a:r>
            <a:r>
              <a:rPr lang="el-GR" altLang="el-GR" sz="2800" dirty="0" smtClean="0">
                <a:cs typeface="Times New Roman" pitchFamily="18" charset="0"/>
              </a:rPr>
              <a:t>.</a:t>
            </a:r>
            <a:endParaRPr lang="el-GR" altLang="el-GR" sz="2800" dirty="0">
              <a:cs typeface="Times New Roman" pitchFamily="18" charset="0"/>
            </a:endParaRP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smtClean="0">
                <a:cs typeface="Times New Roman" pitchFamily="18" charset="0"/>
              </a:rPr>
              <a:t>Ορισμός </a:t>
            </a:r>
            <a:r>
              <a:rPr lang="el-GR" altLang="el-GR" dirty="0" smtClean="0"/>
              <a:t>άποψης (1 από 5)</a:t>
            </a:r>
            <a:endParaRPr lang="el-GR" dirty="0">
              <a:cs typeface="Times New Roman" pitchFamily="18" charset="0"/>
            </a:endParaRPr>
          </a:p>
        </p:txBody>
      </p:sp>
      <p:sp>
        <p:nvSpPr>
          <p:cNvPr id="10" name="Rectangle 4" descr="Η γενική σύνταξη της εντολής CREATE VIEW είναι η εξής:&#10;CREATE VIEW άποψη AS παράσταση,&#10;όπου άποψη είναι το όνομα της νέας άποψης και παράσταση (μια παράσταση της σχεσιακής άλγεβρας ή του σχεσιακού λογισμού) είναι ο ορισμός αυτής της άποψης.&#10;"/>
          <p:cNvSpPr>
            <a:spLocks noChangeArrowheads="1"/>
          </p:cNvSpPr>
          <p:nvPr/>
        </p:nvSpPr>
        <p:spPr bwMode="auto">
          <a:xfrm>
            <a:off x="467544" y="1127641"/>
            <a:ext cx="82192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a:cs typeface="Times New Roman" pitchFamily="18" charset="0"/>
              </a:rPr>
              <a:t>Η γενική σύνταξη της εντολής </a:t>
            </a:r>
            <a:r>
              <a:rPr lang="en-GB" altLang="el-GR" sz="2400" dirty="0">
                <a:cs typeface="Times New Roman" pitchFamily="18" charset="0"/>
              </a:rPr>
              <a:t>CREATE</a:t>
            </a:r>
            <a:r>
              <a:rPr lang="el-GR" altLang="el-GR" sz="2400" dirty="0">
                <a:cs typeface="Times New Roman" pitchFamily="18" charset="0"/>
              </a:rPr>
              <a:t> </a:t>
            </a:r>
            <a:r>
              <a:rPr lang="en-GB" altLang="el-GR" sz="2400" dirty="0">
                <a:cs typeface="Times New Roman" pitchFamily="18" charset="0"/>
              </a:rPr>
              <a:t>VIEW</a:t>
            </a:r>
            <a:r>
              <a:rPr lang="el-GR" altLang="el-GR" sz="2400" dirty="0">
                <a:cs typeface="Times New Roman" pitchFamily="18" charset="0"/>
              </a:rPr>
              <a:t> είναι η εξής:</a:t>
            </a:r>
          </a:p>
          <a:p>
            <a:r>
              <a:rPr lang="en-GB" altLang="el-GR" sz="2400" b="1" dirty="0">
                <a:solidFill>
                  <a:srgbClr val="FF66FF"/>
                </a:solidFill>
                <a:cs typeface="Times New Roman" pitchFamily="18" charset="0"/>
              </a:rPr>
              <a:t>CREATE VIEW </a:t>
            </a:r>
            <a:r>
              <a:rPr lang="el-GR" altLang="el-GR" sz="2400" b="1" i="1" dirty="0">
                <a:solidFill>
                  <a:srgbClr val="FF66FF"/>
                </a:solidFill>
                <a:cs typeface="Times New Roman" pitchFamily="18" charset="0"/>
              </a:rPr>
              <a:t>άποψη</a:t>
            </a:r>
            <a:r>
              <a:rPr lang="en-GB" altLang="el-GR" sz="2400" b="1" dirty="0">
                <a:solidFill>
                  <a:srgbClr val="FF66FF"/>
                </a:solidFill>
                <a:cs typeface="Times New Roman" pitchFamily="18" charset="0"/>
              </a:rPr>
              <a:t> AS </a:t>
            </a:r>
            <a:r>
              <a:rPr lang="el-GR" altLang="el-GR" sz="2400" b="1" i="1" dirty="0">
                <a:solidFill>
                  <a:srgbClr val="FF66FF"/>
                </a:solidFill>
                <a:cs typeface="Times New Roman" pitchFamily="18" charset="0"/>
              </a:rPr>
              <a:t>παράσταση</a:t>
            </a:r>
            <a:r>
              <a:rPr lang="en-GB" altLang="el-GR" sz="2400" b="1" dirty="0">
                <a:solidFill>
                  <a:srgbClr val="FF66FF"/>
                </a:solidFill>
                <a:cs typeface="Times New Roman" pitchFamily="18" charset="0"/>
              </a:rPr>
              <a:t>;</a:t>
            </a:r>
            <a:endParaRPr lang="el-GR" altLang="el-GR" sz="2400" b="1" dirty="0">
              <a:solidFill>
                <a:srgbClr val="FF66FF"/>
              </a:solidFill>
              <a:cs typeface="Times New Roman" pitchFamily="18" charset="0"/>
            </a:endParaRPr>
          </a:p>
          <a:p>
            <a:pPr algn="just"/>
            <a:r>
              <a:rPr lang="el-GR" altLang="el-GR" sz="2400" dirty="0">
                <a:cs typeface="Times New Roman" pitchFamily="18" charset="0"/>
              </a:rPr>
              <a:t>όπου </a:t>
            </a:r>
            <a:r>
              <a:rPr lang="el-GR" altLang="el-GR" sz="2400" i="1" dirty="0">
                <a:solidFill>
                  <a:srgbClr val="FF66FF"/>
                </a:solidFill>
                <a:cs typeface="Times New Roman" pitchFamily="18" charset="0"/>
              </a:rPr>
              <a:t>άποψη</a:t>
            </a:r>
            <a:r>
              <a:rPr lang="el-GR" altLang="el-GR" sz="2400" dirty="0">
                <a:cs typeface="Times New Roman" pitchFamily="18" charset="0"/>
              </a:rPr>
              <a:t> είναι το όνομα της νέας άποψης και </a:t>
            </a:r>
            <a:r>
              <a:rPr lang="el-GR" altLang="el-GR" sz="2400" i="1" dirty="0">
                <a:solidFill>
                  <a:srgbClr val="FF66FF"/>
                </a:solidFill>
                <a:cs typeface="Times New Roman" pitchFamily="18" charset="0"/>
              </a:rPr>
              <a:t>παράσταση</a:t>
            </a:r>
            <a:r>
              <a:rPr lang="el-GR" altLang="el-GR" sz="2400" dirty="0">
                <a:cs typeface="Times New Roman" pitchFamily="18" charset="0"/>
              </a:rPr>
              <a:t> (μια παράσταση της σχεσιακής άλγεβρας ή του σχεσιακού λογισμού) είναι ο ορισμός αυτής της άποψης.</a:t>
            </a:r>
          </a:p>
        </p:txBody>
      </p:sp>
      <p:sp>
        <p:nvSpPr>
          <p:cNvPr id="2" name="Ορθογώνιο 1" descr="Παραδείγματα: &#10;&#10;1. CREATE VIEW REDPARTS AS, &#10; P WHERE COLOR ίσο με Red, P#, P NAME,      WEIGHT, CITY,&#10;    RENAME WEIGHT AS WT.&#10;"/>
          <p:cNvSpPr/>
          <p:nvPr>
            <p:custDataLst>
              <p:tags r:id="rId2"/>
            </p:custDataLst>
          </p:nvPr>
        </p:nvSpPr>
        <p:spPr>
          <a:xfrm>
            <a:off x="391344" y="3473976"/>
            <a:ext cx="8295456" cy="2308324"/>
          </a:xfrm>
          <a:prstGeom prst="rect">
            <a:avLst/>
          </a:prstGeom>
        </p:spPr>
        <p:txBody>
          <a:bodyPr wrap="square">
            <a:spAutoFit/>
          </a:bodyPr>
          <a:lstStyle/>
          <a:p>
            <a:pPr algn="just"/>
            <a:r>
              <a:rPr lang="en-GB" altLang="el-GR" sz="2400" b="1" u="sng" dirty="0">
                <a:solidFill>
                  <a:srgbClr val="7030A0"/>
                </a:solidFill>
                <a:cs typeface="Times New Roman" pitchFamily="18" charset="0"/>
              </a:rPr>
              <a:t>Παρα</a:t>
            </a:r>
            <a:r>
              <a:rPr lang="en-GB" altLang="el-GR" sz="2400" b="1" u="sng" dirty="0" err="1">
                <a:solidFill>
                  <a:srgbClr val="7030A0"/>
                </a:solidFill>
                <a:cs typeface="Times New Roman" pitchFamily="18" charset="0"/>
              </a:rPr>
              <a:t>δείγμ</a:t>
            </a:r>
            <a:r>
              <a:rPr lang="en-GB" altLang="el-GR" sz="2400" b="1" u="sng" dirty="0">
                <a:solidFill>
                  <a:srgbClr val="7030A0"/>
                </a:solidFill>
                <a:cs typeface="Times New Roman" pitchFamily="18" charset="0"/>
              </a:rPr>
              <a:t>ατα</a:t>
            </a:r>
            <a:r>
              <a:rPr lang="en-GB" altLang="el-GR" sz="2400" b="1" dirty="0">
                <a:solidFill>
                  <a:srgbClr val="7030A0"/>
                </a:solidFill>
                <a:cs typeface="Times New Roman" pitchFamily="18" charset="0"/>
              </a:rPr>
              <a:t>: </a:t>
            </a:r>
            <a:endParaRPr lang="el-GR" altLang="el-GR" sz="2400" b="1" dirty="0">
              <a:solidFill>
                <a:srgbClr val="7030A0"/>
              </a:solidFill>
            </a:endParaRPr>
          </a:p>
          <a:p>
            <a:pPr algn="just"/>
            <a:endParaRPr lang="el-GR" altLang="el-GR" sz="2400" b="1" dirty="0">
              <a:solidFill>
                <a:srgbClr val="FF9900"/>
              </a:solidFill>
            </a:endParaRPr>
          </a:p>
          <a:p>
            <a:pPr algn="just"/>
            <a:r>
              <a:rPr lang="en-GB" altLang="el-GR" sz="2400" b="1" dirty="0">
                <a:cs typeface="Times New Roman" pitchFamily="18" charset="0"/>
              </a:rPr>
              <a:t>1.</a:t>
            </a:r>
            <a:r>
              <a:rPr lang="en-GB" altLang="el-GR" sz="2400" dirty="0">
                <a:cs typeface="Times New Roman" pitchFamily="18" charset="0"/>
              </a:rPr>
              <a:t> </a:t>
            </a:r>
            <a:r>
              <a:rPr lang="en-GB" altLang="el-GR" sz="2400" b="1" dirty="0">
                <a:solidFill>
                  <a:srgbClr val="FF66FF"/>
                </a:solidFill>
                <a:cs typeface="Times New Roman" pitchFamily="18" charset="0"/>
              </a:rPr>
              <a:t>CREATE VIEW REDPARTS AS </a:t>
            </a:r>
            <a:endParaRPr lang="el-GR" altLang="el-GR" sz="2400" b="1" dirty="0">
              <a:solidFill>
                <a:srgbClr val="FF66FF"/>
              </a:solidFill>
              <a:cs typeface="Times New Roman" pitchFamily="18" charset="0"/>
            </a:endParaRPr>
          </a:p>
          <a:p>
            <a:pPr algn="just"/>
            <a:r>
              <a:rPr lang="en-GB" altLang="el-GR" sz="2400" b="1" dirty="0">
                <a:solidFill>
                  <a:srgbClr val="FF66FF"/>
                </a:solidFill>
                <a:cs typeface="Times New Roman" pitchFamily="18" charset="0"/>
              </a:rPr>
              <a:t>	((P WHERE COLOR = ‘Red’) [P#, PNAME, </a:t>
            </a:r>
            <a:r>
              <a:rPr lang="el-GR" altLang="el-GR" sz="2400" b="1" dirty="0">
                <a:solidFill>
                  <a:srgbClr val="FF66FF"/>
                </a:solidFill>
              </a:rPr>
              <a:t>					</a:t>
            </a:r>
            <a:r>
              <a:rPr lang="en-GB" altLang="el-GR" sz="2400" b="1" dirty="0">
                <a:solidFill>
                  <a:srgbClr val="FF66FF"/>
                </a:solidFill>
                <a:cs typeface="Times New Roman" pitchFamily="18" charset="0"/>
              </a:rPr>
              <a:t>WEIGHT, CITY])</a:t>
            </a:r>
            <a:endParaRPr lang="el-GR" altLang="el-GR" sz="2400" b="1" dirty="0">
              <a:solidFill>
                <a:srgbClr val="FF66FF"/>
              </a:solidFill>
              <a:cs typeface="Times New Roman" pitchFamily="18" charset="0"/>
            </a:endParaRPr>
          </a:p>
          <a:p>
            <a:pPr algn="just"/>
            <a:r>
              <a:rPr lang="en-GB" altLang="el-GR" sz="2400" b="1" dirty="0">
                <a:solidFill>
                  <a:srgbClr val="FF66FF"/>
                </a:solidFill>
                <a:cs typeface="Times New Roman" pitchFamily="18" charset="0"/>
              </a:rPr>
              <a:t>				RENAME WEIGHT AS WT;</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972443"/>
          </a:xfrm>
        </p:spPr>
        <p:txBody>
          <a:bodyPr>
            <a:noAutofit/>
          </a:bodyPr>
          <a:lstStyle/>
          <a:p>
            <a:r>
              <a:rPr lang="el-GR" altLang="el-GR" dirty="0">
                <a:cs typeface="Times New Roman" pitchFamily="18" charset="0"/>
              </a:rPr>
              <a:t>Ορισμός </a:t>
            </a:r>
            <a:r>
              <a:rPr lang="el-GR" altLang="el-GR" dirty="0"/>
              <a:t>άποψης</a:t>
            </a:r>
            <a:r>
              <a:rPr lang="en-US" altLang="el-GR" dirty="0"/>
              <a:t> </a:t>
            </a:r>
            <a:r>
              <a:rPr lang="en-US" altLang="el-GR" dirty="0" smtClean="0"/>
              <a:t>(</a:t>
            </a:r>
            <a:r>
              <a:rPr lang="el-GR" altLang="el-GR" dirty="0" smtClean="0"/>
              <a:t>2</a:t>
            </a:r>
            <a:r>
              <a:rPr lang="en-US" altLang="el-GR" dirty="0" smtClean="0"/>
              <a:t> </a:t>
            </a:r>
            <a:r>
              <a:rPr lang="el-GR" altLang="el-GR" dirty="0"/>
              <a:t>από 5)</a:t>
            </a:r>
            <a:endParaRPr lang="el-GR" dirty="0">
              <a:latin typeface="+mn-lt"/>
              <a:cs typeface="Times New Roman" pitchFamily="18" charset="0"/>
            </a:endParaRPr>
          </a:p>
        </p:txBody>
      </p:sp>
      <p:sp>
        <p:nvSpPr>
          <p:cNvPr id="10" name="Rectangle 5" descr="Αποτέλεσμα:&#10;Η δημιουργία μιας άποψης, RED PARTS, η οποία περιέχει συστοιχίες μόνο για τα κόκκινα εξαρτήματα, με τέσσερα γνωρίσματα P#, P NAME, WT, CITY που αντιστοιχούν στα γνωρίσματα P#, P NAME, WEIGHT, CITY της υποκείμενης βασική σχέσης P.&#10;"/>
          <p:cNvSpPr>
            <a:spLocks noChangeArrowheads="1"/>
          </p:cNvSpPr>
          <p:nvPr/>
        </p:nvSpPr>
        <p:spPr bwMode="auto">
          <a:xfrm>
            <a:off x="467544" y="908720"/>
            <a:ext cx="82089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400" dirty="0">
                <a:solidFill>
                  <a:srgbClr val="7030A0"/>
                </a:solidFill>
              </a:rPr>
              <a:t>Αποτέλεσμα:</a:t>
            </a:r>
          </a:p>
          <a:p>
            <a:pPr algn="just"/>
            <a:r>
              <a:rPr lang="el-GR" altLang="el-GR" sz="2400" dirty="0"/>
              <a:t>Η δημιουργία μιας άποψης, </a:t>
            </a:r>
            <a:r>
              <a:rPr lang="en-GB" altLang="el-GR" sz="2400" dirty="0">
                <a:cs typeface="Times New Roman" pitchFamily="18" charset="0"/>
              </a:rPr>
              <a:t>REDPARTS</a:t>
            </a:r>
            <a:r>
              <a:rPr lang="el-GR" altLang="el-GR" sz="2400" dirty="0"/>
              <a:t>,</a:t>
            </a:r>
            <a:r>
              <a:rPr lang="en-GB" altLang="el-GR" sz="2400" dirty="0">
                <a:cs typeface="Times New Roman" pitchFamily="18" charset="0"/>
              </a:rPr>
              <a:t> </a:t>
            </a:r>
            <a:r>
              <a:rPr lang="el-GR" altLang="el-GR" sz="2400" dirty="0"/>
              <a:t>η οποία περιέχει συστοιχίες μόνο για τα κόκκινα εξαρτήματα, με τέσσερα γνωρίσματα </a:t>
            </a:r>
            <a:r>
              <a:rPr lang="en-GB" altLang="el-GR" sz="2400" dirty="0">
                <a:cs typeface="Times New Roman" pitchFamily="18" charset="0"/>
              </a:rPr>
              <a:t>P#, PNAME, WT, CITY</a:t>
            </a:r>
            <a:r>
              <a:rPr lang="el-GR" altLang="el-GR" sz="2400" dirty="0"/>
              <a:t> που αντιστοιχούν στα γνωρίσματα </a:t>
            </a:r>
            <a:r>
              <a:rPr lang="en-GB" altLang="el-GR" sz="2400" dirty="0">
                <a:cs typeface="Times New Roman" pitchFamily="18" charset="0"/>
              </a:rPr>
              <a:t>P#, PNAME, WEIGHT, CITY</a:t>
            </a:r>
            <a:r>
              <a:rPr lang="el-GR" altLang="el-GR" sz="2400" dirty="0"/>
              <a:t> της υποκείμενης βασική σχέσης </a:t>
            </a:r>
            <a:r>
              <a:rPr lang="en-GB" altLang="el-GR" sz="2400" dirty="0">
                <a:cs typeface="Times New Roman" pitchFamily="18" charset="0"/>
              </a:rPr>
              <a:t>P</a:t>
            </a:r>
            <a:r>
              <a:rPr lang="el-GR" altLang="el-GR" sz="2400" dirty="0" smtClean="0"/>
              <a:t>.</a:t>
            </a:r>
            <a:endParaRPr lang="el-GR" altLang="el-GR" sz="2400" dirty="0"/>
          </a:p>
        </p:txBody>
      </p:sp>
      <p:sp>
        <p:nvSpPr>
          <p:cNvPr id="6" name="Rectangle 3" descr="2. CREATE VIEW PQ AS,&#10;    SUMMARIZE SP BY, P#, ADD SUM QTY, AS TOT QTY. &#10;"/>
          <p:cNvSpPr>
            <a:spLocks noChangeArrowheads="1"/>
          </p:cNvSpPr>
          <p:nvPr/>
        </p:nvSpPr>
        <p:spPr bwMode="auto">
          <a:xfrm>
            <a:off x="467544" y="3462099"/>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57200" algn="l"/>
              </a:tabLst>
              <a:defRPr sz="2800">
                <a:solidFill>
                  <a:schemeClr val="tx2"/>
                </a:solidFill>
                <a:latin typeface="Times New Roman" pitchFamily="18" charset="0"/>
              </a:defRPr>
            </a:lvl1pPr>
            <a:lvl2pPr marL="742950" indent="-285750" eaLnBrk="0" hangingPunct="0">
              <a:tabLst>
                <a:tab pos="457200" algn="l"/>
              </a:tabLst>
              <a:defRPr sz="2800">
                <a:solidFill>
                  <a:schemeClr val="tx2"/>
                </a:solidFill>
                <a:latin typeface="Times New Roman" pitchFamily="18" charset="0"/>
              </a:defRPr>
            </a:lvl2pPr>
            <a:lvl3pPr marL="1143000" indent="-228600" eaLnBrk="0" hangingPunct="0">
              <a:tabLst>
                <a:tab pos="457200" algn="l"/>
              </a:tabLst>
              <a:defRPr sz="2800">
                <a:solidFill>
                  <a:schemeClr val="tx2"/>
                </a:solidFill>
                <a:latin typeface="Times New Roman" pitchFamily="18" charset="0"/>
              </a:defRPr>
            </a:lvl3pPr>
            <a:lvl4pPr marL="1600200" indent="-228600" eaLnBrk="0" hangingPunct="0">
              <a:tabLst>
                <a:tab pos="457200" algn="l"/>
              </a:tabLst>
              <a:defRPr sz="2800">
                <a:solidFill>
                  <a:schemeClr val="tx2"/>
                </a:solidFill>
                <a:latin typeface="Times New Roman" pitchFamily="18" charset="0"/>
              </a:defRPr>
            </a:lvl4pPr>
            <a:lvl5pPr marL="2057400" indent="-228600" eaLnBrk="0" hangingPunct="0">
              <a:tabLst>
                <a:tab pos="457200" algn="l"/>
              </a:tabLst>
              <a:defRPr sz="2800">
                <a:solidFill>
                  <a:schemeClr val="tx2"/>
                </a:solidFill>
                <a:latin typeface="Times New Roman" pitchFamily="18" charset="0"/>
              </a:defRPr>
            </a:lvl5pPr>
            <a:lvl6pPr marL="2514600" indent="-228600" algn="ctr" eaLnBrk="0" fontAlgn="base" hangingPunct="0">
              <a:spcBef>
                <a:spcPct val="0"/>
              </a:spcBef>
              <a:spcAft>
                <a:spcPct val="0"/>
              </a:spcAft>
              <a:tabLst>
                <a:tab pos="457200" algn="l"/>
              </a:tabLst>
              <a:defRPr sz="2800">
                <a:solidFill>
                  <a:schemeClr val="tx2"/>
                </a:solidFill>
                <a:latin typeface="Times New Roman" pitchFamily="18" charset="0"/>
              </a:defRPr>
            </a:lvl6pPr>
            <a:lvl7pPr marL="2971800" indent="-228600" algn="ctr" eaLnBrk="0" fontAlgn="base" hangingPunct="0">
              <a:spcBef>
                <a:spcPct val="0"/>
              </a:spcBef>
              <a:spcAft>
                <a:spcPct val="0"/>
              </a:spcAft>
              <a:tabLst>
                <a:tab pos="457200" algn="l"/>
              </a:tabLst>
              <a:defRPr sz="2800">
                <a:solidFill>
                  <a:schemeClr val="tx2"/>
                </a:solidFill>
                <a:latin typeface="Times New Roman" pitchFamily="18" charset="0"/>
              </a:defRPr>
            </a:lvl7pPr>
            <a:lvl8pPr marL="3429000" indent="-228600" algn="ctr" eaLnBrk="0" fontAlgn="base" hangingPunct="0">
              <a:spcBef>
                <a:spcPct val="0"/>
              </a:spcBef>
              <a:spcAft>
                <a:spcPct val="0"/>
              </a:spcAft>
              <a:tabLst>
                <a:tab pos="457200" algn="l"/>
              </a:tabLst>
              <a:defRPr sz="2800">
                <a:solidFill>
                  <a:schemeClr val="tx2"/>
                </a:solidFill>
                <a:latin typeface="Times New Roman" pitchFamily="18" charset="0"/>
              </a:defRPr>
            </a:lvl8pPr>
            <a:lvl9pPr marL="3886200" indent="-228600" algn="ctr" eaLnBrk="0" fontAlgn="base" hangingPunct="0">
              <a:spcBef>
                <a:spcPct val="0"/>
              </a:spcBef>
              <a:spcAft>
                <a:spcPct val="0"/>
              </a:spcAft>
              <a:tabLst>
                <a:tab pos="457200" algn="l"/>
              </a:tabLst>
              <a:defRPr sz="2800">
                <a:solidFill>
                  <a:schemeClr val="tx2"/>
                </a:solidFill>
                <a:latin typeface="Times New Roman" pitchFamily="18" charset="0"/>
              </a:defRPr>
            </a:lvl9pPr>
          </a:lstStyle>
          <a:p>
            <a:pPr algn="just" eaLnBrk="1" hangingPunct="1"/>
            <a:r>
              <a:rPr lang="el-GR" altLang="el-GR" sz="2400" b="1" dirty="0">
                <a:solidFill>
                  <a:schemeClr val="tx1"/>
                </a:solidFill>
                <a:latin typeface="+mn-lt"/>
              </a:rPr>
              <a:t>2. </a:t>
            </a:r>
            <a:r>
              <a:rPr lang="en-GB" altLang="el-GR" sz="2400" b="1" dirty="0">
                <a:solidFill>
                  <a:srgbClr val="FF66FF"/>
                </a:solidFill>
                <a:latin typeface="+mn-lt"/>
                <a:cs typeface="Times New Roman" pitchFamily="18" charset="0"/>
              </a:rPr>
              <a:t>CREATE VIEW PQ AS</a:t>
            </a:r>
            <a:endParaRPr lang="el-GR" altLang="el-GR" sz="2400" b="1" dirty="0">
              <a:solidFill>
                <a:srgbClr val="FF66FF"/>
              </a:solidFill>
              <a:latin typeface="+mn-lt"/>
              <a:cs typeface="Times New Roman" pitchFamily="18" charset="0"/>
            </a:endParaRPr>
          </a:p>
          <a:p>
            <a:pPr algn="l"/>
            <a:r>
              <a:rPr lang="en-GB" altLang="el-GR" sz="2400" b="1" dirty="0">
                <a:solidFill>
                  <a:srgbClr val="FF66FF"/>
                </a:solidFill>
                <a:latin typeface="+mn-lt"/>
                <a:cs typeface="Times New Roman" pitchFamily="18" charset="0"/>
              </a:rPr>
              <a:t>    SUMMARIZE SP BY (P#) ADD SUM (QTY) AS TOTQTY;</a:t>
            </a:r>
            <a:r>
              <a:rPr lang="en-GB" altLang="el-GR" sz="2400" dirty="0">
                <a:solidFill>
                  <a:srgbClr val="FF66FF"/>
                </a:solidFill>
                <a:latin typeface="+mn-lt"/>
              </a:rPr>
              <a:t> </a:t>
            </a:r>
            <a:endParaRPr lang="en-GB" altLang="el-GR" sz="2400" dirty="0">
              <a:solidFill>
                <a:schemeClr val="tx1"/>
              </a:solidFill>
              <a:latin typeface="+mn-lt"/>
            </a:endParaRPr>
          </a:p>
        </p:txBody>
      </p:sp>
      <p:sp>
        <p:nvSpPr>
          <p:cNvPr id="7" name="Rectangle 4" descr="Αποτέλεσμα:&#10;Η δημιουργία μιας άποψης, PQ, ως είδος στατιστικής σύνοψης της υποκείμενης βασικής σχέσης P. Περιέχει τους κωδικούς εξαρτημάτων μαζί με την αντίστοιχη συνολική ποσότητα.&#10;"/>
          <p:cNvSpPr>
            <a:spLocks noChangeArrowheads="1"/>
          </p:cNvSpPr>
          <p:nvPr/>
        </p:nvSpPr>
        <p:spPr bwMode="auto">
          <a:xfrm>
            <a:off x="467543" y="4595644"/>
            <a:ext cx="8208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57200" algn="l"/>
              </a:tabLst>
              <a:defRPr sz="2800">
                <a:solidFill>
                  <a:schemeClr val="tx2"/>
                </a:solidFill>
                <a:latin typeface="Times New Roman" pitchFamily="18" charset="0"/>
              </a:defRPr>
            </a:lvl1pPr>
            <a:lvl2pPr marL="742950" indent="-285750" eaLnBrk="0" hangingPunct="0">
              <a:tabLst>
                <a:tab pos="457200" algn="l"/>
              </a:tabLst>
              <a:defRPr sz="2800">
                <a:solidFill>
                  <a:schemeClr val="tx2"/>
                </a:solidFill>
                <a:latin typeface="Times New Roman" pitchFamily="18" charset="0"/>
              </a:defRPr>
            </a:lvl2pPr>
            <a:lvl3pPr marL="1143000" indent="-228600" eaLnBrk="0" hangingPunct="0">
              <a:tabLst>
                <a:tab pos="457200" algn="l"/>
              </a:tabLst>
              <a:defRPr sz="2800">
                <a:solidFill>
                  <a:schemeClr val="tx2"/>
                </a:solidFill>
                <a:latin typeface="Times New Roman" pitchFamily="18" charset="0"/>
              </a:defRPr>
            </a:lvl3pPr>
            <a:lvl4pPr marL="1600200" indent="-228600" eaLnBrk="0" hangingPunct="0">
              <a:tabLst>
                <a:tab pos="457200" algn="l"/>
              </a:tabLst>
              <a:defRPr sz="2800">
                <a:solidFill>
                  <a:schemeClr val="tx2"/>
                </a:solidFill>
                <a:latin typeface="Times New Roman" pitchFamily="18" charset="0"/>
              </a:defRPr>
            </a:lvl4pPr>
            <a:lvl5pPr marL="2057400" indent="-228600" eaLnBrk="0" hangingPunct="0">
              <a:tabLst>
                <a:tab pos="457200" algn="l"/>
              </a:tabLst>
              <a:defRPr sz="2800">
                <a:solidFill>
                  <a:schemeClr val="tx2"/>
                </a:solidFill>
                <a:latin typeface="Times New Roman" pitchFamily="18" charset="0"/>
              </a:defRPr>
            </a:lvl5pPr>
            <a:lvl6pPr marL="2514600" indent="-228600" algn="ctr" eaLnBrk="0" fontAlgn="base" hangingPunct="0">
              <a:spcBef>
                <a:spcPct val="0"/>
              </a:spcBef>
              <a:spcAft>
                <a:spcPct val="0"/>
              </a:spcAft>
              <a:tabLst>
                <a:tab pos="457200" algn="l"/>
              </a:tabLst>
              <a:defRPr sz="2800">
                <a:solidFill>
                  <a:schemeClr val="tx2"/>
                </a:solidFill>
                <a:latin typeface="Times New Roman" pitchFamily="18" charset="0"/>
              </a:defRPr>
            </a:lvl6pPr>
            <a:lvl7pPr marL="2971800" indent="-228600" algn="ctr" eaLnBrk="0" fontAlgn="base" hangingPunct="0">
              <a:spcBef>
                <a:spcPct val="0"/>
              </a:spcBef>
              <a:spcAft>
                <a:spcPct val="0"/>
              </a:spcAft>
              <a:tabLst>
                <a:tab pos="457200" algn="l"/>
              </a:tabLst>
              <a:defRPr sz="2800">
                <a:solidFill>
                  <a:schemeClr val="tx2"/>
                </a:solidFill>
                <a:latin typeface="Times New Roman" pitchFamily="18" charset="0"/>
              </a:defRPr>
            </a:lvl7pPr>
            <a:lvl8pPr marL="3429000" indent="-228600" algn="ctr" eaLnBrk="0" fontAlgn="base" hangingPunct="0">
              <a:spcBef>
                <a:spcPct val="0"/>
              </a:spcBef>
              <a:spcAft>
                <a:spcPct val="0"/>
              </a:spcAft>
              <a:tabLst>
                <a:tab pos="457200" algn="l"/>
              </a:tabLst>
              <a:defRPr sz="2800">
                <a:solidFill>
                  <a:schemeClr val="tx2"/>
                </a:solidFill>
                <a:latin typeface="Times New Roman" pitchFamily="18" charset="0"/>
              </a:defRPr>
            </a:lvl8pPr>
            <a:lvl9pPr marL="3886200" indent="-228600" algn="ctr" eaLnBrk="0" fontAlgn="base" hangingPunct="0">
              <a:spcBef>
                <a:spcPct val="0"/>
              </a:spcBef>
              <a:spcAft>
                <a:spcPct val="0"/>
              </a:spcAft>
              <a:tabLst>
                <a:tab pos="457200" algn="l"/>
              </a:tabLst>
              <a:defRPr sz="2800">
                <a:solidFill>
                  <a:schemeClr val="tx2"/>
                </a:solidFill>
                <a:latin typeface="Times New Roman" pitchFamily="18" charset="0"/>
              </a:defRPr>
            </a:lvl9pPr>
          </a:lstStyle>
          <a:p>
            <a:pPr algn="just"/>
            <a:r>
              <a:rPr lang="el-GR" altLang="el-GR" sz="2400" dirty="0">
                <a:solidFill>
                  <a:srgbClr val="7030A0"/>
                </a:solidFill>
                <a:latin typeface="+mn-lt"/>
              </a:rPr>
              <a:t>Αποτέλεσμα:</a:t>
            </a:r>
          </a:p>
          <a:p>
            <a:pPr algn="just"/>
            <a:r>
              <a:rPr lang="el-GR" altLang="el-GR" sz="2400" dirty="0">
                <a:solidFill>
                  <a:schemeClr val="tx1"/>
                </a:solidFill>
                <a:latin typeface="+mn-lt"/>
              </a:rPr>
              <a:t>Η δημιουργία μιας άποψης, </a:t>
            </a:r>
            <a:r>
              <a:rPr lang="en-GB" altLang="el-GR" sz="2400" dirty="0">
                <a:solidFill>
                  <a:schemeClr val="tx1"/>
                </a:solidFill>
                <a:latin typeface="+mn-lt"/>
                <a:cs typeface="Times New Roman" pitchFamily="18" charset="0"/>
              </a:rPr>
              <a:t>PQ</a:t>
            </a:r>
            <a:r>
              <a:rPr lang="el-GR" altLang="el-GR" sz="2400" dirty="0">
                <a:solidFill>
                  <a:schemeClr val="tx1"/>
                </a:solidFill>
                <a:latin typeface="+mn-lt"/>
              </a:rPr>
              <a:t>,</a:t>
            </a:r>
            <a:r>
              <a:rPr lang="en-GB" altLang="el-GR" sz="2400" dirty="0">
                <a:solidFill>
                  <a:srgbClr val="FF66FF"/>
                </a:solidFill>
                <a:latin typeface="+mn-lt"/>
                <a:cs typeface="Times New Roman" pitchFamily="18" charset="0"/>
              </a:rPr>
              <a:t> </a:t>
            </a:r>
            <a:r>
              <a:rPr lang="el-GR" altLang="el-GR" sz="2400" dirty="0">
                <a:solidFill>
                  <a:schemeClr val="tx1"/>
                </a:solidFill>
                <a:latin typeface="+mn-lt"/>
              </a:rPr>
              <a:t>ως είδος στατιστικής σύνοψης της υποκείμενης βασικής σχέσης </a:t>
            </a:r>
            <a:r>
              <a:rPr lang="en-GB" altLang="el-GR" sz="2400" dirty="0">
                <a:solidFill>
                  <a:schemeClr val="tx1"/>
                </a:solidFill>
                <a:latin typeface="+mn-lt"/>
              </a:rPr>
              <a:t>P</a:t>
            </a:r>
            <a:r>
              <a:rPr lang="el-GR" altLang="el-GR" sz="2400" dirty="0">
                <a:solidFill>
                  <a:schemeClr val="tx1"/>
                </a:solidFill>
                <a:latin typeface="+mn-lt"/>
              </a:rPr>
              <a:t>. Περιέχει τους κωδικούς εξαρτημάτων μαζί με την αντίστοιχη συνολική ποσότητα.</a:t>
            </a:r>
            <a:endParaRPr lang="en-GB" altLang="el-GR" sz="2400" dirty="0">
              <a:solidFill>
                <a:schemeClr val="tx1"/>
              </a:solidFill>
              <a:latin typeface="+mn-lt"/>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044451"/>
          </a:xfrm>
        </p:spPr>
        <p:txBody>
          <a:bodyPr>
            <a:noAutofit/>
          </a:bodyPr>
          <a:lstStyle/>
          <a:p>
            <a:r>
              <a:rPr lang="el-GR" altLang="el-GR" dirty="0" smtClean="0">
                <a:cs typeface="Times New Roman" pitchFamily="18" charset="0"/>
              </a:rPr>
              <a:t>Ορισμός </a:t>
            </a:r>
            <a:r>
              <a:rPr lang="el-GR" altLang="el-GR" dirty="0" smtClean="0"/>
              <a:t>άποψης (3 από 5)</a:t>
            </a:r>
            <a:endParaRPr lang="el-GR" dirty="0">
              <a:latin typeface="+mn-lt"/>
              <a:cs typeface="Times New Roman" pitchFamily="18" charset="0"/>
            </a:endParaRPr>
          </a:p>
        </p:txBody>
      </p:sp>
      <p:sp>
        <p:nvSpPr>
          <p:cNvPr id="10" name="TextBox 4" descr="3.  CREATE VIEW CITY κάτω παύλα PAIRS AS,&#10;  S RENAME CITY AS S CITY, JOIN SP JOIN,&#10;           P RENAME CITY AS P CITY, S CITY, P CITY. &#10;&#10;Αποτέλεσμα:&#10;Η δημιουργία μιας άποψης, CITY κάτω παύλα PAIRS, με γνωρίσματα S CITY, P CITY, τέτοια ώστε ένα ζεύγος ονομάτων πόλεων, άγκιστρο, S CITY άνω κάτω τελεία x, P CITY άνω κάτω τελεία y, άγκιστρο, να εμφανίζεται στην άποψη αν και μόνο αν ένας προμηθευτής που έχει έδρα την πόλη x διαθέτει ένα εξάρτημα που είναι αποθηκευμένο στην πόλη y. &#10;"/>
          <p:cNvSpPr txBox="1">
            <a:spLocks noChangeArrowheads="1"/>
          </p:cNvSpPr>
          <p:nvPr>
            <p:custDataLst>
              <p:tags r:id="rId2"/>
            </p:custDataLst>
          </p:nvPr>
        </p:nvSpPr>
        <p:spPr bwMode="auto">
          <a:xfrm>
            <a:off x="467544" y="1556792"/>
            <a:ext cx="81744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l-GR" altLang="el-GR" sz="2400" b="1" dirty="0"/>
              <a:t>3. </a:t>
            </a:r>
            <a:r>
              <a:rPr lang="en-GB" altLang="el-GR" sz="2400" b="1" dirty="0">
                <a:cs typeface="Times New Roman" pitchFamily="18" charset="0"/>
              </a:rPr>
              <a:t> </a:t>
            </a:r>
            <a:r>
              <a:rPr lang="en-GB" altLang="el-GR" sz="2400" b="1" dirty="0">
                <a:solidFill>
                  <a:srgbClr val="FF66FF"/>
                </a:solidFill>
                <a:cs typeface="Times New Roman" pitchFamily="18" charset="0"/>
              </a:rPr>
              <a:t>CREATE VIEW CITY_PAIRS AS</a:t>
            </a:r>
            <a:endParaRPr lang="el-GR" altLang="el-GR" sz="2400" b="1" dirty="0">
              <a:solidFill>
                <a:srgbClr val="FF66FF"/>
              </a:solidFill>
              <a:cs typeface="Times New Roman" pitchFamily="18" charset="0"/>
            </a:endParaRPr>
          </a:p>
          <a:p>
            <a:pPr algn="just"/>
            <a:r>
              <a:rPr lang="en-GB" altLang="el-GR" sz="2400" b="1" dirty="0">
                <a:solidFill>
                  <a:srgbClr val="FF66FF"/>
                </a:solidFill>
                <a:cs typeface="Times New Roman" pitchFamily="18" charset="0"/>
              </a:rPr>
              <a:t>		((S RENAME CITY AS SCITY) JOIN SP JOIN</a:t>
            </a:r>
            <a:endParaRPr lang="el-GR" altLang="el-GR" sz="2400" b="1" dirty="0">
              <a:solidFill>
                <a:srgbClr val="FF66FF"/>
              </a:solidFill>
              <a:cs typeface="Times New Roman" pitchFamily="18" charset="0"/>
            </a:endParaRPr>
          </a:p>
          <a:p>
            <a:r>
              <a:rPr lang="en-GB" altLang="el-GR" sz="2400" b="1" dirty="0">
                <a:solidFill>
                  <a:srgbClr val="FF66FF"/>
                </a:solidFill>
                <a:cs typeface="Times New Roman" pitchFamily="18" charset="0"/>
              </a:rPr>
              <a:t>   </a:t>
            </a:r>
            <a:r>
              <a:rPr lang="el-GR" altLang="el-GR" sz="2400" b="1" dirty="0">
                <a:solidFill>
                  <a:srgbClr val="FF66FF"/>
                </a:solidFill>
              </a:rPr>
              <a:t>		      </a:t>
            </a:r>
            <a:r>
              <a:rPr lang="en-GB" altLang="el-GR" sz="2400" b="1" dirty="0">
                <a:solidFill>
                  <a:srgbClr val="FF66FF"/>
                </a:solidFill>
                <a:cs typeface="Times New Roman" pitchFamily="18" charset="0"/>
              </a:rPr>
              <a:t>(P RENAME CITY AS PCITY)) [SCITY, PCITY];</a:t>
            </a:r>
            <a:r>
              <a:rPr lang="en-GB" altLang="el-GR" sz="2400" b="1" dirty="0">
                <a:solidFill>
                  <a:srgbClr val="FF66FF"/>
                </a:solidFill>
              </a:rPr>
              <a:t> </a:t>
            </a:r>
            <a:endParaRPr lang="el-GR" altLang="el-GR" sz="2400" b="1" dirty="0" smtClean="0">
              <a:solidFill>
                <a:srgbClr val="FF66FF"/>
              </a:solidFill>
            </a:endParaRPr>
          </a:p>
          <a:p>
            <a:endParaRPr lang="el-GR" altLang="el-GR" sz="2400" b="1" dirty="0">
              <a:solidFill>
                <a:srgbClr val="FF66FF"/>
              </a:solidFill>
            </a:endParaRPr>
          </a:p>
          <a:p>
            <a:pPr algn="just"/>
            <a:r>
              <a:rPr lang="el-GR" altLang="el-GR" sz="2400" dirty="0">
                <a:solidFill>
                  <a:srgbClr val="7030A0"/>
                </a:solidFill>
              </a:rPr>
              <a:t>Αποτέλεσμα:</a:t>
            </a:r>
          </a:p>
          <a:p>
            <a:pPr algn="just"/>
            <a:r>
              <a:rPr lang="el-GR" altLang="el-GR" sz="2400" dirty="0"/>
              <a:t>Η δημιουργία μιας άποψης, </a:t>
            </a:r>
            <a:r>
              <a:rPr lang="en-GB" altLang="el-GR" sz="2400" dirty="0">
                <a:cs typeface="Times New Roman" pitchFamily="18" charset="0"/>
              </a:rPr>
              <a:t>CITY_PAIRS</a:t>
            </a:r>
            <a:r>
              <a:rPr lang="el-GR" altLang="el-GR" sz="2400" dirty="0"/>
              <a:t>,</a:t>
            </a:r>
            <a:r>
              <a:rPr lang="en-GB" altLang="el-GR" sz="2400" dirty="0">
                <a:cs typeface="Times New Roman" pitchFamily="18" charset="0"/>
              </a:rPr>
              <a:t> </a:t>
            </a:r>
            <a:r>
              <a:rPr lang="el-GR" altLang="el-GR" sz="2400" dirty="0"/>
              <a:t>με γνωρίσματα </a:t>
            </a:r>
            <a:r>
              <a:rPr lang="en-GB" altLang="el-GR" sz="2400" dirty="0">
                <a:cs typeface="Times New Roman" pitchFamily="18" charset="0"/>
              </a:rPr>
              <a:t>SCITY, PCITY</a:t>
            </a:r>
            <a:r>
              <a:rPr lang="el-GR" altLang="el-GR" sz="2400" dirty="0"/>
              <a:t>, τέτοια ώστε ένα ζεύγος ονομάτων πόλεων </a:t>
            </a:r>
            <a:r>
              <a:rPr lang="en-GB" altLang="el-GR" sz="2400" dirty="0"/>
              <a:t>{</a:t>
            </a:r>
            <a:r>
              <a:rPr lang="en-GB" altLang="el-GR" sz="2400" dirty="0" err="1">
                <a:cs typeface="Times New Roman" pitchFamily="18" charset="0"/>
              </a:rPr>
              <a:t>SCITY:x</a:t>
            </a:r>
            <a:r>
              <a:rPr lang="en-GB" altLang="el-GR" sz="2400" dirty="0">
                <a:cs typeface="Times New Roman" pitchFamily="18" charset="0"/>
              </a:rPr>
              <a:t>, PCITY</a:t>
            </a:r>
            <a:r>
              <a:rPr lang="el-GR" altLang="el-GR" sz="2400" dirty="0"/>
              <a:t>:</a:t>
            </a:r>
            <a:r>
              <a:rPr lang="en-GB" altLang="el-GR" sz="2400" dirty="0"/>
              <a:t>y</a:t>
            </a:r>
            <a:r>
              <a:rPr lang="el-GR" altLang="el-GR" sz="2400" dirty="0"/>
              <a:t>} να εμφανίζεται στην άποψη αν και μόνο αν ένας προμηθευτής που έχει έδρα την πόλη </a:t>
            </a:r>
            <a:r>
              <a:rPr lang="en-GB" altLang="el-GR" sz="2400" dirty="0"/>
              <a:t>x </a:t>
            </a:r>
            <a:r>
              <a:rPr lang="el-GR" altLang="el-GR" sz="2400" dirty="0"/>
              <a:t>διαθέτει ένα εξάρτημα που είναι αποθηκευμένο στην πόλη </a:t>
            </a:r>
            <a:r>
              <a:rPr lang="en-GB" altLang="el-GR" sz="2400" dirty="0"/>
              <a:t>y. </a:t>
            </a: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930027"/>
          </a:xfrm>
        </p:spPr>
        <p:txBody>
          <a:bodyPr>
            <a:normAutofit/>
          </a:bodyPr>
          <a:lstStyle/>
          <a:p>
            <a:pPr algn="ctr"/>
            <a:r>
              <a:rPr lang="el-GR" altLang="el-GR" sz="4400" dirty="0" smtClean="0">
                <a:cs typeface="Times New Roman" pitchFamily="18" charset="0"/>
              </a:rPr>
              <a:t>Ορισμός </a:t>
            </a:r>
            <a:r>
              <a:rPr lang="el-GR" altLang="el-GR" sz="4400" dirty="0" smtClean="0"/>
              <a:t>άποψης (4 από 5)</a:t>
            </a:r>
            <a:endParaRPr lang="el-GR" sz="4400" dirty="0">
              <a:latin typeface="+mn-lt"/>
            </a:endParaRPr>
          </a:p>
        </p:txBody>
      </p:sp>
      <p:sp>
        <p:nvSpPr>
          <p:cNvPr id="6" name="Rectangle 2" descr="4.  CREATE VIEW LONDON κάτω παύλα RED PARTS AS,&#10;RED PARTS WHERE CITY ίσο με London.&#10;(Ορισμός άποψης με βάση άλλες απόψεις). &#10;"/>
          <p:cNvSpPr>
            <a:spLocks noChangeArrowheads="1"/>
          </p:cNvSpPr>
          <p:nvPr>
            <p:custDataLst>
              <p:tags r:id="rId2"/>
            </p:custDataLst>
          </p:nvPr>
        </p:nvSpPr>
        <p:spPr bwMode="auto">
          <a:xfrm>
            <a:off x="467544" y="1602016"/>
            <a:ext cx="82192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57200" algn="l"/>
              </a:tabLst>
              <a:defRPr sz="2800">
                <a:solidFill>
                  <a:schemeClr val="tx2"/>
                </a:solidFill>
                <a:latin typeface="Times New Roman" pitchFamily="18" charset="0"/>
              </a:defRPr>
            </a:lvl1pPr>
            <a:lvl2pPr marL="742950" indent="-285750" eaLnBrk="0" hangingPunct="0">
              <a:tabLst>
                <a:tab pos="457200" algn="l"/>
              </a:tabLst>
              <a:defRPr sz="2800">
                <a:solidFill>
                  <a:schemeClr val="tx2"/>
                </a:solidFill>
                <a:latin typeface="Times New Roman" pitchFamily="18" charset="0"/>
              </a:defRPr>
            </a:lvl2pPr>
            <a:lvl3pPr marL="1143000" indent="-228600" eaLnBrk="0" hangingPunct="0">
              <a:tabLst>
                <a:tab pos="457200" algn="l"/>
              </a:tabLst>
              <a:defRPr sz="2800">
                <a:solidFill>
                  <a:schemeClr val="tx2"/>
                </a:solidFill>
                <a:latin typeface="Times New Roman" pitchFamily="18" charset="0"/>
              </a:defRPr>
            </a:lvl3pPr>
            <a:lvl4pPr marL="1600200" indent="-228600" eaLnBrk="0" hangingPunct="0">
              <a:tabLst>
                <a:tab pos="457200" algn="l"/>
              </a:tabLst>
              <a:defRPr sz="2800">
                <a:solidFill>
                  <a:schemeClr val="tx2"/>
                </a:solidFill>
                <a:latin typeface="Times New Roman" pitchFamily="18" charset="0"/>
              </a:defRPr>
            </a:lvl4pPr>
            <a:lvl5pPr marL="2057400" indent="-228600" eaLnBrk="0" hangingPunct="0">
              <a:tabLst>
                <a:tab pos="457200" algn="l"/>
              </a:tabLst>
              <a:defRPr sz="2800">
                <a:solidFill>
                  <a:schemeClr val="tx2"/>
                </a:solidFill>
                <a:latin typeface="Times New Roman" pitchFamily="18" charset="0"/>
              </a:defRPr>
            </a:lvl5pPr>
            <a:lvl6pPr marL="2514600" indent="-228600" algn="ctr" eaLnBrk="0" fontAlgn="base" hangingPunct="0">
              <a:spcBef>
                <a:spcPct val="0"/>
              </a:spcBef>
              <a:spcAft>
                <a:spcPct val="0"/>
              </a:spcAft>
              <a:tabLst>
                <a:tab pos="457200" algn="l"/>
              </a:tabLst>
              <a:defRPr sz="2800">
                <a:solidFill>
                  <a:schemeClr val="tx2"/>
                </a:solidFill>
                <a:latin typeface="Times New Roman" pitchFamily="18" charset="0"/>
              </a:defRPr>
            </a:lvl6pPr>
            <a:lvl7pPr marL="2971800" indent="-228600" algn="ctr" eaLnBrk="0" fontAlgn="base" hangingPunct="0">
              <a:spcBef>
                <a:spcPct val="0"/>
              </a:spcBef>
              <a:spcAft>
                <a:spcPct val="0"/>
              </a:spcAft>
              <a:tabLst>
                <a:tab pos="457200" algn="l"/>
              </a:tabLst>
              <a:defRPr sz="2800">
                <a:solidFill>
                  <a:schemeClr val="tx2"/>
                </a:solidFill>
                <a:latin typeface="Times New Roman" pitchFamily="18" charset="0"/>
              </a:defRPr>
            </a:lvl7pPr>
            <a:lvl8pPr marL="3429000" indent="-228600" algn="ctr" eaLnBrk="0" fontAlgn="base" hangingPunct="0">
              <a:spcBef>
                <a:spcPct val="0"/>
              </a:spcBef>
              <a:spcAft>
                <a:spcPct val="0"/>
              </a:spcAft>
              <a:tabLst>
                <a:tab pos="457200" algn="l"/>
              </a:tabLst>
              <a:defRPr sz="2800">
                <a:solidFill>
                  <a:schemeClr val="tx2"/>
                </a:solidFill>
                <a:latin typeface="Times New Roman" pitchFamily="18" charset="0"/>
              </a:defRPr>
            </a:lvl8pPr>
            <a:lvl9pPr marL="3886200" indent="-228600" algn="ctr" eaLnBrk="0" fontAlgn="base" hangingPunct="0">
              <a:spcBef>
                <a:spcPct val="0"/>
              </a:spcBef>
              <a:spcAft>
                <a:spcPct val="0"/>
              </a:spcAft>
              <a:tabLst>
                <a:tab pos="457200" algn="l"/>
              </a:tabLst>
              <a:defRPr sz="2800">
                <a:solidFill>
                  <a:schemeClr val="tx2"/>
                </a:solidFill>
                <a:latin typeface="Times New Roman" pitchFamily="18" charset="0"/>
              </a:defRPr>
            </a:lvl9pPr>
          </a:lstStyle>
          <a:p>
            <a:pPr algn="just" eaLnBrk="1" hangingPunct="1"/>
            <a:r>
              <a:rPr lang="en-GB" altLang="el-GR" sz="2400" b="1" dirty="0" smtClean="0">
                <a:solidFill>
                  <a:schemeClr val="tx1"/>
                </a:solidFill>
                <a:latin typeface="+mn-lt"/>
                <a:cs typeface="Times New Roman" pitchFamily="18" charset="0"/>
              </a:rPr>
              <a:t>4</a:t>
            </a:r>
            <a:r>
              <a:rPr lang="el-GR" altLang="el-GR" sz="2400" b="1" dirty="0">
                <a:solidFill>
                  <a:schemeClr val="tx1"/>
                </a:solidFill>
                <a:latin typeface="+mn-lt"/>
                <a:cs typeface="Times New Roman" pitchFamily="18" charset="0"/>
              </a:rPr>
              <a:t>.</a:t>
            </a:r>
            <a:r>
              <a:rPr lang="en-GB" altLang="el-GR" sz="2400" b="1" dirty="0" smtClean="0">
                <a:solidFill>
                  <a:srgbClr val="FF66FF"/>
                </a:solidFill>
                <a:latin typeface="+mn-lt"/>
                <a:cs typeface="Times New Roman" pitchFamily="18" charset="0"/>
              </a:rPr>
              <a:t>  </a:t>
            </a:r>
            <a:r>
              <a:rPr lang="en-GB" altLang="el-GR" sz="2400" b="1" dirty="0">
                <a:solidFill>
                  <a:srgbClr val="FF66FF"/>
                </a:solidFill>
                <a:latin typeface="+mn-lt"/>
                <a:cs typeface="Times New Roman" pitchFamily="18" charset="0"/>
              </a:rPr>
              <a:t>CREATE VIEW LONDON_REDPARTS AS</a:t>
            </a:r>
            <a:endParaRPr lang="el-GR" altLang="el-GR" sz="2400" b="1" dirty="0">
              <a:solidFill>
                <a:srgbClr val="FF66FF"/>
              </a:solidFill>
              <a:latin typeface="+mn-lt"/>
              <a:cs typeface="Times New Roman" pitchFamily="18" charset="0"/>
            </a:endParaRPr>
          </a:p>
          <a:p>
            <a:pPr algn="just"/>
            <a:r>
              <a:rPr lang="en-GB" altLang="el-GR" sz="2400" b="1" dirty="0">
                <a:solidFill>
                  <a:srgbClr val="FF66FF"/>
                </a:solidFill>
                <a:latin typeface="+mn-lt"/>
                <a:cs typeface="Times New Roman" pitchFamily="18" charset="0"/>
              </a:rPr>
              <a:t>REDPARTS WHERE CITY= ‘London’;</a:t>
            </a:r>
            <a:endParaRPr lang="el-GR" altLang="el-GR" sz="2400" b="1" dirty="0">
              <a:solidFill>
                <a:srgbClr val="FF66FF"/>
              </a:solidFill>
              <a:latin typeface="+mn-lt"/>
              <a:cs typeface="Times New Roman" pitchFamily="18" charset="0"/>
            </a:endParaRPr>
          </a:p>
          <a:p>
            <a:pPr algn="l"/>
            <a:r>
              <a:rPr lang="en-GB" altLang="el-GR" sz="2400" dirty="0">
                <a:solidFill>
                  <a:schemeClr val="tx1"/>
                </a:solidFill>
                <a:latin typeface="+mn-lt"/>
                <a:cs typeface="Times New Roman" pitchFamily="18" charset="0"/>
              </a:rPr>
              <a:t>(</a:t>
            </a:r>
            <a:r>
              <a:rPr lang="en-GB" altLang="el-GR" sz="2400" dirty="0" err="1">
                <a:solidFill>
                  <a:schemeClr val="tx1"/>
                </a:solidFill>
                <a:latin typeface="+mn-lt"/>
                <a:cs typeface="Times New Roman" pitchFamily="18" charset="0"/>
              </a:rPr>
              <a:t>Ορισμός</a:t>
            </a:r>
            <a:r>
              <a:rPr lang="en-GB" altLang="el-GR" sz="2400" dirty="0">
                <a:solidFill>
                  <a:schemeClr val="tx1"/>
                </a:solidFill>
                <a:latin typeface="+mn-lt"/>
                <a:cs typeface="Times New Roman" pitchFamily="18" charset="0"/>
              </a:rPr>
              <a:t> άπ</a:t>
            </a:r>
            <a:r>
              <a:rPr lang="en-GB" altLang="el-GR" sz="2400" dirty="0" err="1">
                <a:solidFill>
                  <a:schemeClr val="tx1"/>
                </a:solidFill>
                <a:latin typeface="+mn-lt"/>
                <a:cs typeface="Times New Roman" pitchFamily="18" charset="0"/>
              </a:rPr>
              <a:t>οψης</a:t>
            </a:r>
            <a:r>
              <a:rPr lang="en-GB" altLang="el-GR" sz="2400" dirty="0">
                <a:solidFill>
                  <a:schemeClr val="tx1"/>
                </a:solidFill>
                <a:latin typeface="+mn-lt"/>
                <a:cs typeface="Times New Roman" pitchFamily="18" charset="0"/>
              </a:rPr>
              <a:t> </a:t>
            </a:r>
            <a:r>
              <a:rPr lang="en-GB" altLang="el-GR" sz="2400" dirty="0" err="1">
                <a:solidFill>
                  <a:schemeClr val="tx1"/>
                </a:solidFill>
                <a:latin typeface="+mn-lt"/>
                <a:cs typeface="Times New Roman" pitchFamily="18" charset="0"/>
              </a:rPr>
              <a:t>με</a:t>
            </a:r>
            <a:r>
              <a:rPr lang="en-GB" altLang="el-GR" sz="2400" dirty="0">
                <a:solidFill>
                  <a:schemeClr val="tx1"/>
                </a:solidFill>
                <a:latin typeface="+mn-lt"/>
                <a:cs typeface="Times New Roman" pitchFamily="18" charset="0"/>
              </a:rPr>
              <a:t> β</a:t>
            </a:r>
            <a:r>
              <a:rPr lang="en-GB" altLang="el-GR" sz="2400" dirty="0" err="1">
                <a:solidFill>
                  <a:schemeClr val="tx1"/>
                </a:solidFill>
                <a:latin typeface="+mn-lt"/>
                <a:cs typeface="Times New Roman" pitchFamily="18" charset="0"/>
              </a:rPr>
              <a:t>άση</a:t>
            </a:r>
            <a:r>
              <a:rPr lang="en-GB" altLang="el-GR" sz="2400" dirty="0">
                <a:solidFill>
                  <a:schemeClr val="tx1"/>
                </a:solidFill>
                <a:latin typeface="+mn-lt"/>
                <a:cs typeface="Times New Roman" pitchFamily="18" charset="0"/>
              </a:rPr>
              <a:t> </a:t>
            </a:r>
            <a:r>
              <a:rPr lang="en-GB" altLang="el-GR" sz="2400" dirty="0" err="1">
                <a:solidFill>
                  <a:schemeClr val="tx1"/>
                </a:solidFill>
                <a:latin typeface="+mn-lt"/>
                <a:cs typeface="Times New Roman" pitchFamily="18" charset="0"/>
              </a:rPr>
              <a:t>άλλες</a:t>
            </a:r>
            <a:r>
              <a:rPr lang="en-GB" altLang="el-GR" sz="2400" dirty="0">
                <a:solidFill>
                  <a:schemeClr val="tx1"/>
                </a:solidFill>
                <a:latin typeface="+mn-lt"/>
                <a:cs typeface="Times New Roman" pitchFamily="18" charset="0"/>
              </a:rPr>
              <a:t> απ</a:t>
            </a:r>
            <a:r>
              <a:rPr lang="en-GB" altLang="el-GR" sz="2400" dirty="0" err="1">
                <a:solidFill>
                  <a:schemeClr val="tx1"/>
                </a:solidFill>
                <a:latin typeface="+mn-lt"/>
                <a:cs typeface="Times New Roman" pitchFamily="18" charset="0"/>
              </a:rPr>
              <a:t>όψεις</a:t>
            </a:r>
            <a:r>
              <a:rPr lang="en-GB" altLang="el-GR" sz="2400" dirty="0">
                <a:solidFill>
                  <a:schemeClr val="tx1"/>
                </a:solidFill>
                <a:latin typeface="+mn-lt"/>
                <a:cs typeface="Times New Roman" pitchFamily="18" charset="0"/>
              </a:rPr>
              <a:t>)</a:t>
            </a:r>
            <a:r>
              <a:rPr lang="en-GB" altLang="el-GR" sz="2400" dirty="0">
                <a:solidFill>
                  <a:schemeClr val="tx1"/>
                </a:solidFill>
                <a:latin typeface="+mn-lt"/>
              </a:rPr>
              <a:t> </a:t>
            </a:r>
          </a:p>
        </p:txBody>
      </p:sp>
      <p:sp>
        <p:nvSpPr>
          <p:cNvPr id="7" name="Rectangle 3" descr="Αποτέλεσμα:&#10;Η δημιουργία μιας άποψης, LONDON κάτω παύλα RED PARTS, η οποία περιέχει συστοιχίες μόνο για τα κόκκινα εξαρτήματα που βρίσκονται στο Λονδίνο.&#10;"/>
          <p:cNvSpPr>
            <a:spLocks noChangeArrowheads="1"/>
          </p:cNvSpPr>
          <p:nvPr/>
        </p:nvSpPr>
        <p:spPr bwMode="auto">
          <a:xfrm>
            <a:off x="467544" y="3443516"/>
            <a:ext cx="82192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57200" algn="l"/>
              </a:tabLst>
              <a:defRPr sz="2800">
                <a:solidFill>
                  <a:schemeClr val="tx2"/>
                </a:solidFill>
                <a:latin typeface="Times New Roman" pitchFamily="18" charset="0"/>
              </a:defRPr>
            </a:lvl1pPr>
            <a:lvl2pPr marL="742950" indent="-285750" eaLnBrk="0" hangingPunct="0">
              <a:tabLst>
                <a:tab pos="457200" algn="l"/>
              </a:tabLst>
              <a:defRPr sz="2800">
                <a:solidFill>
                  <a:schemeClr val="tx2"/>
                </a:solidFill>
                <a:latin typeface="Times New Roman" pitchFamily="18" charset="0"/>
              </a:defRPr>
            </a:lvl2pPr>
            <a:lvl3pPr marL="1143000" indent="-228600" eaLnBrk="0" hangingPunct="0">
              <a:tabLst>
                <a:tab pos="457200" algn="l"/>
              </a:tabLst>
              <a:defRPr sz="2800">
                <a:solidFill>
                  <a:schemeClr val="tx2"/>
                </a:solidFill>
                <a:latin typeface="Times New Roman" pitchFamily="18" charset="0"/>
              </a:defRPr>
            </a:lvl3pPr>
            <a:lvl4pPr marL="1600200" indent="-228600" eaLnBrk="0" hangingPunct="0">
              <a:tabLst>
                <a:tab pos="457200" algn="l"/>
              </a:tabLst>
              <a:defRPr sz="2800">
                <a:solidFill>
                  <a:schemeClr val="tx2"/>
                </a:solidFill>
                <a:latin typeface="Times New Roman" pitchFamily="18" charset="0"/>
              </a:defRPr>
            </a:lvl4pPr>
            <a:lvl5pPr marL="2057400" indent="-228600" eaLnBrk="0" hangingPunct="0">
              <a:tabLst>
                <a:tab pos="457200" algn="l"/>
              </a:tabLst>
              <a:defRPr sz="2800">
                <a:solidFill>
                  <a:schemeClr val="tx2"/>
                </a:solidFill>
                <a:latin typeface="Times New Roman" pitchFamily="18" charset="0"/>
              </a:defRPr>
            </a:lvl5pPr>
            <a:lvl6pPr marL="2514600" indent="-228600" algn="ctr" eaLnBrk="0" fontAlgn="base" hangingPunct="0">
              <a:spcBef>
                <a:spcPct val="0"/>
              </a:spcBef>
              <a:spcAft>
                <a:spcPct val="0"/>
              </a:spcAft>
              <a:tabLst>
                <a:tab pos="457200" algn="l"/>
              </a:tabLst>
              <a:defRPr sz="2800">
                <a:solidFill>
                  <a:schemeClr val="tx2"/>
                </a:solidFill>
                <a:latin typeface="Times New Roman" pitchFamily="18" charset="0"/>
              </a:defRPr>
            </a:lvl6pPr>
            <a:lvl7pPr marL="2971800" indent="-228600" algn="ctr" eaLnBrk="0" fontAlgn="base" hangingPunct="0">
              <a:spcBef>
                <a:spcPct val="0"/>
              </a:spcBef>
              <a:spcAft>
                <a:spcPct val="0"/>
              </a:spcAft>
              <a:tabLst>
                <a:tab pos="457200" algn="l"/>
              </a:tabLst>
              <a:defRPr sz="2800">
                <a:solidFill>
                  <a:schemeClr val="tx2"/>
                </a:solidFill>
                <a:latin typeface="Times New Roman" pitchFamily="18" charset="0"/>
              </a:defRPr>
            </a:lvl7pPr>
            <a:lvl8pPr marL="3429000" indent="-228600" algn="ctr" eaLnBrk="0" fontAlgn="base" hangingPunct="0">
              <a:spcBef>
                <a:spcPct val="0"/>
              </a:spcBef>
              <a:spcAft>
                <a:spcPct val="0"/>
              </a:spcAft>
              <a:tabLst>
                <a:tab pos="457200" algn="l"/>
              </a:tabLst>
              <a:defRPr sz="2800">
                <a:solidFill>
                  <a:schemeClr val="tx2"/>
                </a:solidFill>
                <a:latin typeface="Times New Roman" pitchFamily="18" charset="0"/>
              </a:defRPr>
            </a:lvl8pPr>
            <a:lvl9pPr marL="3886200" indent="-228600" algn="ctr" eaLnBrk="0" fontAlgn="base" hangingPunct="0">
              <a:spcBef>
                <a:spcPct val="0"/>
              </a:spcBef>
              <a:spcAft>
                <a:spcPct val="0"/>
              </a:spcAft>
              <a:tabLst>
                <a:tab pos="457200" algn="l"/>
              </a:tabLst>
              <a:defRPr sz="2800">
                <a:solidFill>
                  <a:schemeClr val="tx2"/>
                </a:solidFill>
                <a:latin typeface="Times New Roman" pitchFamily="18" charset="0"/>
              </a:defRPr>
            </a:lvl9pPr>
          </a:lstStyle>
          <a:p>
            <a:pPr algn="l"/>
            <a:r>
              <a:rPr lang="el-GR" altLang="el-GR" sz="2400" dirty="0">
                <a:solidFill>
                  <a:srgbClr val="7030A0"/>
                </a:solidFill>
                <a:latin typeface="+mn-lt"/>
              </a:rPr>
              <a:t>Αποτέλεσμα:</a:t>
            </a:r>
          </a:p>
          <a:p>
            <a:pPr algn="just"/>
            <a:r>
              <a:rPr lang="el-GR" altLang="el-GR" sz="2400" dirty="0">
                <a:solidFill>
                  <a:schemeClr val="tx1"/>
                </a:solidFill>
                <a:latin typeface="+mn-lt"/>
              </a:rPr>
              <a:t>Η δημιουργία μιας άποψης, </a:t>
            </a:r>
            <a:r>
              <a:rPr lang="en-GB" altLang="el-GR" sz="2400" dirty="0">
                <a:solidFill>
                  <a:schemeClr val="tx1"/>
                </a:solidFill>
                <a:latin typeface="+mn-lt"/>
              </a:rPr>
              <a:t>LONDON_REDPARTS,</a:t>
            </a:r>
            <a:r>
              <a:rPr lang="el-GR" altLang="el-GR" sz="2400" dirty="0">
                <a:solidFill>
                  <a:schemeClr val="tx1"/>
                </a:solidFill>
                <a:latin typeface="+mn-lt"/>
              </a:rPr>
              <a:t> η οποία περιέχει συστοιχίες μόνο για τα κόκκινα εξαρτήματα που βρίσκονται στο Λονδίνο.</a:t>
            </a:r>
            <a:endParaRPr lang="en-GB" altLang="el-GR" sz="2400" dirty="0">
              <a:solidFill>
                <a:schemeClr val="tx1"/>
              </a:solidFill>
              <a:latin typeface="+mn-lt"/>
            </a:endParaRPr>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27384"/>
            <a:ext cx="8352928"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Ορισμός </a:t>
            </a:r>
            <a:r>
              <a:rPr lang="el-GR" altLang="el-GR" dirty="0" smtClean="0"/>
              <a:t>άποψης (5 από 5)</a:t>
            </a:r>
            <a:endParaRPr lang="el-GR" dirty="0">
              <a:cs typeface="Times New Roman" pitchFamily="18" charset="0"/>
            </a:endParaRPr>
          </a:p>
        </p:txBody>
      </p:sp>
      <p:sp>
        <p:nvSpPr>
          <p:cNvPr id="10" name="Ορθογώνιο 9" descr="Η σύνταξη της εντολής DESTROY VIEW (κατάργηση άποψης) είναι:&#10;DESTROY VIEW άποψη.&#10;Η καθορισμένη άποψη καταργείται (δηλαδή, ο ορισμός της διαγράφεται από τον κατάλογο).&#10; &#10;Παράδειγμα:&#10;DESTROY VIEW RED PARTS.&#10;"/>
          <p:cNvSpPr/>
          <p:nvPr>
            <p:custDataLst>
              <p:tags r:id="rId2"/>
            </p:custDataLst>
          </p:nvPr>
        </p:nvSpPr>
        <p:spPr>
          <a:xfrm>
            <a:off x="467544" y="1628800"/>
            <a:ext cx="8208912" cy="3539430"/>
          </a:xfrm>
          <a:prstGeom prst="rect">
            <a:avLst/>
          </a:prstGeom>
        </p:spPr>
        <p:txBody>
          <a:bodyPr wrap="square">
            <a:spAutoFit/>
          </a:bodyPr>
          <a:lstStyle/>
          <a:p>
            <a:pPr algn="just"/>
            <a:r>
              <a:rPr lang="el-GR" altLang="el-GR" sz="2800" dirty="0">
                <a:cs typeface="Times New Roman" pitchFamily="18" charset="0"/>
              </a:rPr>
              <a:t>Η σύνταξη της εντολής </a:t>
            </a:r>
            <a:r>
              <a:rPr lang="en-GB" altLang="el-GR" sz="2800" dirty="0">
                <a:cs typeface="Times New Roman" pitchFamily="18" charset="0"/>
              </a:rPr>
              <a:t>DESTROY</a:t>
            </a:r>
            <a:r>
              <a:rPr lang="el-GR" altLang="el-GR" sz="2800" dirty="0">
                <a:cs typeface="Times New Roman" pitchFamily="18" charset="0"/>
              </a:rPr>
              <a:t> </a:t>
            </a:r>
            <a:r>
              <a:rPr lang="en-GB" altLang="el-GR" sz="2800" dirty="0">
                <a:cs typeface="Times New Roman" pitchFamily="18" charset="0"/>
              </a:rPr>
              <a:t>VIEW</a:t>
            </a:r>
            <a:r>
              <a:rPr lang="el-GR" altLang="el-GR" sz="2800" dirty="0">
                <a:cs typeface="Times New Roman" pitchFamily="18" charset="0"/>
              </a:rPr>
              <a:t> (κατάργηση άποψης) είναι:</a:t>
            </a:r>
          </a:p>
          <a:p>
            <a:r>
              <a:rPr lang="en-GB" altLang="el-GR" sz="2800" b="1" dirty="0">
                <a:solidFill>
                  <a:schemeClr val="accent1"/>
                </a:solidFill>
                <a:cs typeface="Times New Roman" pitchFamily="18" charset="0"/>
              </a:rPr>
              <a:t>DESTROY VIEW </a:t>
            </a:r>
            <a:r>
              <a:rPr lang="el-GR" altLang="el-GR" sz="2800" b="1" i="1" dirty="0">
                <a:solidFill>
                  <a:schemeClr val="accent1"/>
                </a:solidFill>
                <a:cs typeface="Times New Roman" pitchFamily="18" charset="0"/>
              </a:rPr>
              <a:t>άποψη</a:t>
            </a:r>
            <a:r>
              <a:rPr lang="en-GB" altLang="el-GR" sz="2800" b="1" dirty="0">
                <a:solidFill>
                  <a:schemeClr val="accent1"/>
                </a:solidFill>
                <a:cs typeface="Times New Roman" pitchFamily="18" charset="0"/>
              </a:rPr>
              <a:t>;</a:t>
            </a:r>
            <a:endParaRPr lang="el-GR" altLang="el-GR" sz="2800" b="1" dirty="0">
              <a:solidFill>
                <a:schemeClr val="accent1"/>
              </a:solidFill>
              <a:cs typeface="Times New Roman" pitchFamily="18" charset="0"/>
            </a:endParaRPr>
          </a:p>
          <a:p>
            <a:pPr algn="just"/>
            <a:r>
              <a:rPr lang="el-GR" altLang="el-GR" sz="2800" dirty="0">
                <a:cs typeface="Times New Roman" pitchFamily="18" charset="0"/>
              </a:rPr>
              <a:t>Η καθορισμένη άποψη καταργείται (δηλαδή, ο ορισμός της διαγράφεται από τον κατάλογο).</a:t>
            </a:r>
          </a:p>
          <a:p>
            <a:pPr algn="just"/>
            <a:r>
              <a:rPr lang="el-GR" altLang="el-GR" sz="2800" dirty="0">
                <a:solidFill>
                  <a:srgbClr val="7030A0"/>
                </a:solidFill>
                <a:cs typeface="Times New Roman" pitchFamily="18" charset="0"/>
              </a:rPr>
              <a:t> </a:t>
            </a:r>
          </a:p>
          <a:p>
            <a:pPr algn="just"/>
            <a:r>
              <a:rPr lang="el-GR" altLang="el-GR" sz="2800" b="1" u="sng" dirty="0">
                <a:solidFill>
                  <a:srgbClr val="7030A0"/>
                </a:solidFill>
                <a:cs typeface="Times New Roman" pitchFamily="18" charset="0"/>
              </a:rPr>
              <a:t>Παράδειγμα</a:t>
            </a:r>
            <a:r>
              <a:rPr lang="en-GB" altLang="el-GR" sz="2800" b="1" u="sng" dirty="0">
                <a:solidFill>
                  <a:srgbClr val="7030A0"/>
                </a:solidFill>
                <a:cs typeface="Times New Roman" pitchFamily="18" charset="0"/>
              </a:rPr>
              <a:t>:</a:t>
            </a:r>
            <a:endParaRPr lang="el-GR" altLang="el-GR" sz="2800" b="1" u="sng" dirty="0">
              <a:solidFill>
                <a:srgbClr val="7030A0"/>
              </a:solidFill>
              <a:cs typeface="Times New Roman" pitchFamily="18" charset="0"/>
            </a:endParaRPr>
          </a:p>
          <a:p>
            <a:r>
              <a:rPr lang="en-GB" altLang="el-GR" sz="2800" b="1" dirty="0">
                <a:solidFill>
                  <a:srgbClr val="FF66FF"/>
                </a:solidFill>
                <a:cs typeface="Times New Roman" pitchFamily="18" charset="0"/>
              </a:rPr>
              <a:t>DESTROY VIEW REDPARTS; </a:t>
            </a:r>
            <a:endParaRPr lang="en-GB" altLang="el-GR" sz="2800" b="1" dirty="0">
              <a:solidFill>
                <a:srgbClr val="FF66FF"/>
              </a:solidFill>
            </a:endParaRP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16632"/>
            <a:ext cx="8424936"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Χειρισμός δεδομένων: πράξεις ανάκλησης</a:t>
            </a:r>
          </a:p>
        </p:txBody>
      </p:sp>
      <p:sp>
        <p:nvSpPr>
          <p:cNvPr id="8" name="Rectangle 4"/>
          <p:cNvSpPr txBox="1">
            <a:spLocks noChangeArrowheads="1"/>
          </p:cNvSpPr>
          <p:nvPr>
            <p:custDataLst>
              <p:tags r:id="rId2"/>
            </p:custDataLst>
          </p:nvPr>
        </p:nvSpPr>
        <p:spPr>
          <a:xfrm>
            <a:off x="467545" y="2420888"/>
            <a:ext cx="8208912" cy="20882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l-GR" altLang="el-GR" sz="2800" dirty="0">
                <a:cs typeface="Times New Roman" pitchFamily="18" charset="0"/>
              </a:rPr>
              <a:t>Μια πράξη ανάκλησης δεδομένων πάνω σε μια άποψη μετατρέπεται σε ισοδύναμες πράξεις πάνω στις υποκείμενες βασικές σχέσεις.</a:t>
            </a:r>
            <a:endParaRPr lang="el-GR" altLang="el-GR" sz="28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450182"/>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altLang="el-GR" sz="4800" dirty="0">
                <a:cs typeface="Times New Roman" pitchFamily="18" charset="0"/>
              </a:rPr>
              <a:t>Χειρισμός δεδομένων: πράξεις ενημέρωσης</a:t>
            </a:r>
          </a:p>
        </p:txBody>
      </p:sp>
      <p:sp>
        <p:nvSpPr>
          <p:cNvPr id="9" name="Rectangle 2"/>
          <p:cNvSpPr txBox="1">
            <a:spLocks noChangeArrowheads="1"/>
          </p:cNvSpPr>
          <p:nvPr>
            <p:custDataLst>
              <p:tags r:id="rId2"/>
            </p:custDataLst>
          </p:nvPr>
        </p:nvSpPr>
        <p:spPr>
          <a:xfrm>
            <a:off x="467544" y="2204864"/>
            <a:ext cx="8208912" cy="273630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5000"/>
              </a:lnSpc>
              <a:buNone/>
            </a:pPr>
            <a:r>
              <a:rPr lang="el-GR" altLang="el-GR" sz="2800" dirty="0" smtClean="0">
                <a:cs typeface="Times New Roman" pitchFamily="18" charset="0"/>
              </a:rPr>
              <a:t>Το πρόβλημα της ενημέρωσης των απόψεων είναι το εξής: αν δοθεί μια συγκεκριμένη ενημέρωση πάνω σε μια συγκεκριμένη άποψη, ποιες ενημερώσεις χρειάζεται να γίνουν και σε ποιες υποκείμενες σχέσεις, για να υλοποιηθεί η αρχική ενημέρωση της άποψης;</a:t>
            </a:r>
            <a:r>
              <a:rPr lang="el-GR" altLang="el-GR" sz="2800" dirty="0" smtClean="0"/>
              <a:t> </a:t>
            </a:r>
            <a:endParaRPr lang="el-GR" altLang="el-GR" sz="28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548507"/>
          </a:xfrm>
        </p:spPr>
        <p:txBody>
          <a:bodyPr>
            <a:noAutofit/>
          </a:bodyPr>
          <a:lstStyle/>
          <a:p>
            <a:pPr>
              <a:tabLst>
                <a:tab pos="457200" algn="l"/>
                <a:tab pos="1584325" algn="l"/>
              </a:tabLst>
            </a:pPr>
            <a:r>
              <a:rPr lang="el-GR" altLang="el-GR" dirty="0">
                <a:cs typeface="Times New Roman" pitchFamily="18" charset="0"/>
              </a:rPr>
              <a:t>Μερικές σημαντικές αρχές</a:t>
            </a:r>
            <a:br>
              <a:rPr lang="el-GR" altLang="el-GR" dirty="0">
                <a:cs typeface="Times New Roman" pitchFamily="18" charset="0"/>
              </a:rPr>
            </a:br>
            <a:r>
              <a:rPr lang="el-GR" dirty="0" smtClean="0">
                <a:cs typeface="Times New Roman" pitchFamily="18" charset="0"/>
              </a:rPr>
              <a:t> (1 </a:t>
            </a:r>
            <a:r>
              <a:rPr lang="el-GR" dirty="0">
                <a:cs typeface="Times New Roman" pitchFamily="18" charset="0"/>
              </a:rPr>
              <a:t>από </a:t>
            </a:r>
            <a:r>
              <a:rPr lang="el-GR" dirty="0" smtClean="0">
                <a:cs typeface="Times New Roman" pitchFamily="18" charset="0"/>
              </a:rPr>
              <a:t>5)</a:t>
            </a:r>
            <a:endParaRPr lang="el-GR" dirty="0"/>
          </a:p>
        </p:txBody>
      </p:sp>
      <p:sp>
        <p:nvSpPr>
          <p:cNvPr id="8" name="Text Box 2"/>
          <p:cNvSpPr txBox="1">
            <a:spLocks noChangeArrowheads="1"/>
          </p:cNvSpPr>
          <p:nvPr>
            <p:custDataLst>
              <p:tags r:id="rId2"/>
            </p:custDataLst>
          </p:nvPr>
        </p:nvSpPr>
        <p:spPr bwMode="auto">
          <a:xfrm>
            <a:off x="467544" y="1844824"/>
            <a:ext cx="8280920" cy="4248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marL="342900" indent="-342900" algn="just">
              <a:lnSpc>
                <a:spcPct val="125000"/>
              </a:lnSpc>
              <a:buClr>
                <a:schemeClr val="tx1"/>
              </a:buClr>
              <a:buFont typeface="Wingdings" panose="05000000000000000000" pitchFamily="2" charset="2"/>
              <a:buChar char="§"/>
            </a:pPr>
            <a:r>
              <a:rPr lang="el-GR" altLang="el-GR" sz="2400" dirty="0" smtClean="0">
                <a:solidFill>
                  <a:schemeClr val="tx1"/>
                </a:solidFill>
                <a:latin typeface="+mn-lt"/>
                <a:cs typeface="Times New Roman" pitchFamily="18" charset="0"/>
              </a:rPr>
              <a:t>Μια δεδομένη συστοιχία μπορεί να εμφανίζεται μέσα σε μια </a:t>
            </a:r>
          </a:p>
          <a:p>
            <a:pPr algn="just">
              <a:lnSpc>
                <a:spcPct val="125000"/>
              </a:lnSpc>
              <a:buClr>
                <a:srgbClr val="FF5050"/>
              </a:buClr>
            </a:pPr>
            <a:r>
              <a:rPr lang="el-GR" altLang="el-GR" sz="2400" dirty="0" smtClean="0">
                <a:solidFill>
                  <a:schemeClr val="tx1"/>
                </a:solidFill>
                <a:latin typeface="+mn-lt"/>
                <a:cs typeface="Times New Roman" pitchFamily="18" charset="0"/>
              </a:rPr>
              <a:t>δεδομένη σχέση μόνο αν αυτή η συστοιχία ικανοποιεί το </a:t>
            </a:r>
          </a:p>
          <a:p>
            <a:pPr algn="just">
              <a:lnSpc>
                <a:spcPct val="125000"/>
              </a:lnSpc>
              <a:buClr>
                <a:srgbClr val="FF5050"/>
              </a:buClr>
            </a:pPr>
            <a:r>
              <a:rPr lang="el-GR" altLang="el-GR" sz="2400" dirty="0" smtClean="0">
                <a:solidFill>
                  <a:schemeClr val="tx1"/>
                </a:solidFill>
                <a:latin typeface="+mn-lt"/>
                <a:cs typeface="Times New Roman" pitchFamily="18" charset="0"/>
              </a:rPr>
              <a:t>κατηγόρημα αυτής της σχέσης – και αυτό ισχύει τόσο για μια </a:t>
            </a:r>
          </a:p>
          <a:p>
            <a:pPr algn="just">
              <a:lnSpc>
                <a:spcPct val="125000"/>
              </a:lnSpc>
              <a:buClr>
                <a:srgbClr val="FF5050"/>
              </a:buClr>
            </a:pPr>
            <a:r>
              <a:rPr lang="el-GR" altLang="el-GR" sz="2400" dirty="0" smtClean="0">
                <a:solidFill>
                  <a:schemeClr val="tx1"/>
                </a:solidFill>
                <a:latin typeface="+mn-lt"/>
                <a:cs typeface="Times New Roman" pitchFamily="18" charset="0"/>
              </a:rPr>
              <a:t>άποψη όσο και για μια βασική σχέση.</a:t>
            </a:r>
            <a:r>
              <a:rPr lang="el-GR" altLang="el-GR" sz="2400" dirty="0" smtClean="0">
                <a:solidFill>
                  <a:schemeClr val="tx1"/>
                </a:solidFill>
                <a:latin typeface="+mn-lt"/>
              </a:rPr>
              <a:t> </a:t>
            </a:r>
          </a:p>
          <a:p>
            <a:pPr algn="just">
              <a:lnSpc>
                <a:spcPct val="125000"/>
              </a:lnSpc>
              <a:buClr>
                <a:srgbClr val="FF5050"/>
              </a:buClr>
            </a:pPr>
            <a:endParaRPr lang="el-GR" altLang="el-GR" sz="2400" dirty="0" smtClean="0">
              <a:solidFill>
                <a:schemeClr val="tx1"/>
              </a:solidFill>
              <a:latin typeface="+mn-lt"/>
            </a:endParaRPr>
          </a:p>
          <a:p>
            <a:pPr marL="342900" indent="-342900" algn="just">
              <a:lnSpc>
                <a:spcPct val="125000"/>
              </a:lnSpc>
              <a:buClr>
                <a:schemeClr val="tx1"/>
              </a:buClr>
              <a:buFont typeface="Wingdings" panose="05000000000000000000" pitchFamily="2" charset="2"/>
              <a:buChar char="§"/>
            </a:pPr>
            <a:r>
              <a:rPr lang="el-GR" altLang="el-GR" sz="2400" dirty="0" smtClean="0">
                <a:solidFill>
                  <a:schemeClr val="tx1"/>
                </a:solidFill>
                <a:latin typeface="+mn-lt"/>
                <a:cs typeface="Times New Roman" pitchFamily="18" charset="0"/>
              </a:rPr>
              <a:t>Η </a:t>
            </a:r>
            <a:r>
              <a:rPr lang="el-GR" altLang="el-GR" sz="2400" dirty="0" err="1" smtClean="0">
                <a:solidFill>
                  <a:schemeClr val="tx1"/>
                </a:solidFill>
                <a:latin typeface="+mn-lt"/>
                <a:cs typeface="Times New Roman" pitchFamily="18" charset="0"/>
              </a:rPr>
              <a:t>ενημερωσιμότητα</a:t>
            </a:r>
            <a:r>
              <a:rPr lang="el-GR" altLang="el-GR" sz="2400" dirty="0" smtClean="0">
                <a:solidFill>
                  <a:schemeClr val="tx1"/>
                </a:solidFill>
                <a:latin typeface="+mn-lt"/>
                <a:cs typeface="Times New Roman" pitchFamily="18" charset="0"/>
              </a:rPr>
              <a:t> ή όχι μιας δεδομένης άποψης είναι </a:t>
            </a:r>
          </a:p>
          <a:p>
            <a:pPr algn="just">
              <a:lnSpc>
                <a:spcPct val="125000"/>
              </a:lnSpc>
              <a:buClr>
                <a:srgbClr val="FF5050"/>
              </a:buClr>
            </a:pPr>
            <a:r>
              <a:rPr lang="el-GR" altLang="el-GR" sz="2400" dirty="0" smtClean="0">
                <a:solidFill>
                  <a:schemeClr val="tx1"/>
                </a:solidFill>
                <a:latin typeface="+mn-lt"/>
                <a:cs typeface="Times New Roman" pitchFamily="18" charset="0"/>
              </a:rPr>
              <a:t>σημασιολογικό, και όχι συντακτικό ζήτημα – δηλαδή, δεν πρέπει </a:t>
            </a:r>
          </a:p>
          <a:p>
            <a:pPr algn="just">
              <a:lnSpc>
                <a:spcPct val="125000"/>
              </a:lnSpc>
              <a:buClr>
                <a:srgbClr val="FF5050"/>
              </a:buClr>
            </a:pPr>
            <a:r>
              <a:rPr lang="el-GR" altLang="el-GR" sz="2400" dirty="0" smtClean="0">
                <a:solidFill>
                  <a:schemeClr val="tx1"/>
                </a:solidFill>
                <a:latin typeface="+mn-lt"/>
                <a:cs typeface="Times New Roman" pitchFamily="18" charset="0"/>
              </a:rPr>
              <a:t>να εξαρτάται από τη συγκεκριμένη μορφή με την οποία τυχαίνει </a:t>
            </a:r>
          </a:p>
          <a:p>
            <a:pPr algn="just">
              <a:lnSpc>
                <a:spcPct val="125000"/>
              </a:lnSpc>
              <a:buClr>
                <a:srgbClr val="FF5050"/>
              </a:buClr>
            </a:pPr>
            <a:r>
              <a:rPr lang="el-GR" altLang="el-GR" sz="2400" dirty="0" smtClean="0">
                <a:solidFill>
                  <a:schemeClr val="tx1"/>
                </a:solidFill>
                <a:latin typeface="+mn-lt"/>
                <a:cs typeface="Times New Roman" pitchFamily="18" charset="0"/>
              </a:rPr>
              <a:t>να είναι διατυπωμένος ο ορισμός της άποψης.</a:t>
            </a:r>
            <a:r>
              <a:rPr lang="el-GR" altLang="el-GR" sz="2400" dirty="0" smtClean="0">
                <a:solidFill>
                  <a:schemeClr val="tx1"/>
                </a:solidFill>
                <a:latin typeface="+mn-lt"/>
              </a:rPr>
              <a:t> </a:t>
            </a:r>
          </a:p>
          <a:p>
            <a:pPr algn="just">
              <a:lnSpc>
                <a:spcPct val="125000"/>
              </a:lnSpc>
              <a:buClr>
                <a:srgbClr val="FF5050"/>
              </a:buClr>
            </a:pPr>
            <a:endParaRPr lang="el-GR" altLang="el-GR" sz="2400" dirty="0">
              <a:solidFill>
                <a:schemeClr val="tx1"/>
              </a:solidFill>
              <a:latin typeface="+mn-lt"/>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96144"/>
          </a:xfrm>
        </p:spPr>
        <p:txBody>
          <a:bodyPr>
            <a:noAutofit/>
          </a:bodyPr>
          <a:lstStyle/>
          <a:p>
            <a:r>
              <a:rPr lang="el-GR" altLang="el-GR" dirty="0">
                <a:cs typeface="Times New Roman" pitchFamily="18" charset="0"/>
              </a:rPr>
              <a:t>Μερικές σημαντικές αρχές</a:t>
            </a:r>
            <a:br>
              <a:rPr lang="el-GR" altLang="el-GR" dirty="0">
                <a:cs typeface="Times New Roman" pitchFamily="18" charset="0"/>
              </a:rPr>
            </a:br>
            <a:r>
              <a:rPr lang="el-GR" dirty="0">
                <a:cs typeface="Times New Roman" pitchFamily="18" charset="0"/>
              </a:rPr>
              <a:t> </a:t>
            </a:r>
            <a:r>
              <a:rPr lang="el-GR" dirty="0" smtClean="0">
                <a:cs typeface="Times New Roman" pitchFamily="18" charset="0"/>
              </a:rPr>
              <a:t>(2 </a:t>
            </a:r>
            <a:r>
              <a:rPr lang="el-GR" dirty="0">
                <a:cs typeface="Times New Roman" pitchFamily="18" charset="0"/>
              </a:rPr>
              <a:t>από 5)</a:t>
            </a:r>
            <a:endParaRPr lang="el-GR" dirty="0">
              <a:latin typeface="+mn-lt"/>
            </a:endParaRPr>
          </a:p>
        </p:txBody>
      </p:sp>
      <p:sp>
        <p:nvSpPr>
          <p:cNvPr id="6" name="Rectangle 6" descr=" Οι κανόνες ενημερωσιμότητας των απόψεων πρέπει να λειτουργούν σωστά στην ειδική περίπτωση που η «άποψη» είναι στην πραγματικότητα βασική σχέση. Έτσι, οι κανόνες για την ενημέρωση μιας άποψης ένωσης, όταν εφαρμόζονται στην άποψη V ίσο με B UNION B, πρέπει να δίνουν ακριβώς το ίδιο αποτέλεσμα σαν να είχαν γίνει οι ενημερώσεις άποψης απευθείας στη βασική σχέση Β. &#10;&#10; Οι κανόνες πρέπει να διατηρούν τη συμμετρία, όπου χρειάζεται. &#10;&#10;"/>
          <p:cNvSpPr txBox="1">
            <a:spLocks noChangeArrowheads="1"/>
          </p:cNvSpPr>
          <p:nvPr>
            <p:custDataLst>
              <p:tags r:id="rId2"/>
            </p:custDataLst>
          </p:nvPr>
        </p:nvSpPr>
        <p:spPr>
          <a:xfrm>
            <a:off x="467545" y="1340768"/>
            <a:ext cx="828092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Οι κανόνες </a:t>
            </a:r>
            <a:r>
              <a:rPr lang="el-GR" altLang="el-GR" sz="2400" dirty="0" err="1" smtClean="0">
                <a:cs typeface="Times New Roman" pitchFamily="18" charset="0"/>
              </a:rPr>
              <a:t>ενημερωσιμότητας</a:t>
            </a:r>
            <a:r>
              <a:rPr lang="el-GR" altLang="el-GR" sz="2400" dirty="0" smtClean="0">
                <a:cs typeface="Times New Roman" pitchFamily="18" charset="0"/>
              </a:rPr>
              <a:t> των απόψεων πρέπει να λειτουργούν σωστά στην ειδική περίπτωση που η «άποψη» είναι στην πραγματικότητα βασική σχέση. Έτσι, οι κανόνες για την ενημέρωση μιας άποψης ένωσης, όταν εφαρμόζονται στην άποψη V = B UNION B, πρέπει να δίνουν ακριβώς το ίδιο αποτέλεσμα σαν να είχαν γίνει οι ενημερώσεις άποψης απευθείας στη βασική σχέση Β.</a:t>
            </a:r>
            <a:r>
              <a:rPr lang="el-GR" altLang="el-GR" sz="2400" dirty="0" smtClean="0"/>
              <a:t> </a:t>
            </a:r>
          </a:p>
          <a:p>
            <a:pPr algn="just">
              <a:lnSpc>
                <a:spcPct val="125000"/>
              </a:lnSpc>
              <a:buClr>
                <a:schemeClr val="tx1"/>
              </a:buClr>
              <a:buFont typeface="Wingdings" panose="05000000000000000000" pitchFamily="2" charset="2"/>
              <a:buChar char="§"/>
            </a:pPr>
            <a:endParaRPr lang="el-GR" altLang="el-GR" sz="2400" dirty="0" smtClean="0"/>
          </a:p>
          <a:p>
            <a:pPr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Οι κανόνες πρέπει να διατηρούν τη συμμετρία, όπου χρειάζεται.</a:t>
            </a:r>
            <a:r>
              <a:rPr lang="el-GR" altLang="el-GR" sz="2400" dirty="0" smtClean="0"/>
              <a:t> </a:t>
            </a:r>
          </a:p>
          <a:p>
            <a:pPr algn="just">
              <a:lnSpc>
                <a:spcPct val="125000"/>
              </a:lnSpc>
              <a:buClr>
                <a:schemeClr val="tx1"/>
              </a:buClr>
              <a:buFont typeface="Wingdings" panose="05000000000000000000" pitchFamily="2" charset="2"/>
              <a:buChar char="§"/>
            </a:pPr>
            <a:endParaRPr lang="el-GR" altLang="el-GR" sz="2400" dirty="0"/>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224136"/>
          </a:xfrm>
        </p:spPr>
        <p:txBody>
          <a:bodyPr>
            <a:noAutofit/>
          </a:bodyPr>
          <a:lstStyle/>
          <a:p>
            <a:r>
              <a:rPr lang="el-GR" altLang="el-GR" dirty="0">
                <a:cs typeface="Times New Roman" pitchFamily="18" charset="0"/>
              </a:rPr>
              <a:t>Μερικές σημαντικές αρχές</a:t>
            </a:r>
            <a:br>
              <a:rPr lang="el-GR" altLang="el-GR" dirty="0">
                <a:cs typeface="Times New Roman" pitchFamily="18" charset="0"/>
              </a:rPr>
            </a:br>
            <a:r>
              <a:rPr lang="el-GR" dirty="0">
                <a:cs typeface="Times New Roman" pitchFamily="18" charset="0"/>
              </a:rPr>
              <a:t> </a:t>
            </a:r>
            <a:r>
              <a:rPr lang="el-GR" dirty="0" smtClean="0">
                <a:cs typeface="Times New Roman" pitchFamily="18" charset="0"/>
              </a:rPr>
              <a:t>(3 </a:t>
            </a:r>
            <a:r>
              <a:rPr lang="el-GR" dirty="0">
                <a:cs typeface="Times New Roman" pitchFamily="18" charset="0"/>
              </a:rPr>
              <a:t>από 5)</a:t>
            </a:r>
            <a:endParaRPr lang="el-GR" dirty="0"/>
          </a:p>
        </p:txBody>
      </p:sp>
      <p:sp>
        <p:nvSpPr>
          <p:cNvPr id="4" name="Ορθογώνιο 3"/>
          <p:cNvSpPr/>
          <p:nvPr>
            <p:custDataLst>
              <p:tags r:id="rId2"/>
            </p:custDataLst>
          </p:nvPr>
        </p:nvSpPr>
        <p:spPr>
          <a:xfrm>
            <a:off x="467545" y="1282690"/>
            <a:ext cx="8208912" cy="5170646"/>
          </a:xfrm>
          <a:prstGeom prst="rect">
            <a:avLst/>
          </a:prstGeom>
        </p:spPr>
        <p:txBody>
          <a:bodyPr wrap="square">
            <a:spAutoFit/>
          </a:bodyPr>
          <a:lstStyle/>
          <a:p>
            <a:pPr marL="342900" indent="-342900"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Οι κανόνες πρέπει να παίρνουν υπόψη τους οποιεσδήποτε τυχόν πυροδοτούμενες ενέργειες, όπως η αλυσιδωτή διαγραφή.</a:t>
            </a:r>
            <a:r>
              <a:rPr lang="el-GR" altLang="el-GR" sz="2400" dirty="0" smtClean="0"/>
              <a:t> </a:t>
            </a:r>
          </a:p>
          <a:p>
            <a:pPr marL="342900" indent="-342900" algn="just">
              <a:lnSpc>
                <a:spcPct val="125000"/>
              </a:lnSpc>
              <a:buClr>
                <a:schemeClr val="tx1"/>
              </a:buClr>
              <a:buFont typeface="Wingdings" panose="05000000000000000000" pitchFamily="2" charset="2"/>
              <a:buChar char="§"/>
            </a:pPr>
            <a:endParaRPr lang="el-GR" altLang="el-GR" sz="2400" dirty="0" smtClean="0"/>
          </a:p>
          <a:p>
            <a:pPr marL="342900" indent="-342900"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Η πράξη </a:t>
            </a:r>
            <a:r>
              <a:rPr lang="en-US" altLang="el-GR" sz="2400" b="1" dirty="0" smtClean="0">
                <a:solidFill>
                  <a:srgbClr val="7030A0"/>
                </a:solidFill>
                <a:cs typeface="Times New Roman" pitchFamily="18" charset="0"/>
              </a:rPr>
              <a:t>UPDATE</a:t>
            </a:r>
            <a:r>
              <a:rPr lang="el-GR" altLang="el-GR" sz="2400" dirty="0" smtClean="0">
                <a:cs typeface="Times New Roman" pitchFamily="18" charset="0"/>
              </a:rPr>
              <a:t> είναι επιθυμητό να θεωρείται συντομογραφία της ακολουθίας πράξεων </a:t>
            </a:r>
            <a:r>
              <a:rPr lang="en-US" altLang="el-GR" sz="2400" b="1" dirty="0" smtClean="0">
                <a:solidFill>
                  <a:srgbClr val="7030A0"/>
                </a:solidFill>
                <a:cs typeface="Times New Roman" pitchFamily="18" charset="0"/>
              </a:rPr>
              <a:t>DELETE</a:t>
            </a:r>
            <a:r>
              <a:rPr lang="el-GR" altLang="el-GR" sz="2400" dirty="0" smtClean="0">
                <a:cs typeface="Times New Roman" pitchFamily="18" charset="0"/>
              </a:rPr>
              <a:t> και μετά </a:t>
            </a:r>
            <a:r>
              <a:rPr lang="en-US" altLang="el-GR" sz="2400" b="1" dirty="0" smtClean="0">
                <a:solidFill>
                  <a:srgbClr val="7030A0"/>
                </a:solidFill>
                <a:cs typeface="Times New Roman" pitchFamily="18" charset="0"/>
              </a:rPr>
              <a:t>INSERT</a:t>
            </a:r>
            <a:r>
              <a:rPr lang="el-GR" altLang="el-GR" sz="2400" dirty="0" smtClean="0">
                <a:cs typeface="Times New Roman" pitchFamily="18" charset="0"/>
              </a:rPr>
              <a:t>.</a:t>
            </a:r>
            <a:r>
              <a:rPr lang="el-GR" altLang="el-GR" sz="2400" dirty="0" smtClean="0"/>
              <a:t> </a:t>
            </a:r>
          </a:p>
          <a:p>
            <a:pPr marL="342900" indent="-342900" algn="just">
              <a:lnSpc>
                <a:spcPct val="125000"/>
              </a:lnSpc>
              <a:buClr>
                <a:schemeClr val="tx1"/>
              </a:buClr>
              <a:buFont typeface="Wingdings" panose="05000000000000000000" pitchFamily="2" charset="2"/>
              <a:buChar char="§"/>
            </a:pPr>
            <a:endParaRPr lang="el-GR" altLang="el-GR" sz="2400" dirty="0" smtClean="0"/>
          </a:p>
          <a:p>
            <a:pPr marL="342900" indent="-342900"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Όλες οι πράξεις ενημέρωσης πάνω σε απόψεις υλοποιούνται με πράξεις ενημέρωσης του ίδιου είδους πάνω στις υποκείμενες σχέσεις.</a:t>
            </a:r>
            <a:r>
              <a:rPr lang="el-GR" altLang="el-GR" sz="2400" dirty="0" smtClean="0"/>
              <a:t> </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296144"/>
          </a:xfrm>
        </p:spPr>
        <p:txBody>
          <a:bodyPr>
            <a:noAutofit/>
          </a:bodyPr>
          <a:lstStyle/>
          <a:p>
            <a:pPr eaLnBrk="0" hangingPunct="0">
              <a:tabLst>
                <a:tab pos="457200" algn="l"/>
                <a:tab pos="1584325" algn="l"/>
              </a:tabLst>
            </a:pPr>
            <a:r>
              <a:rPr lang="el-GR" altLang="el-GR" sz="4000" dirty="0">
                <a:cs typeface="Times New Roman" pitchFamily="18" charset="0"/>
              </a:rPr>
              <a:t>Μερικές σημαντικές αρχές</a:t>
            </a:r>
            <a:br>
              <a:rPr lang="el-GR" altLang="el-GR" sz="4000" dirty="0">
                <a:cs typeface="Times New Roman" pitchFamily="18" charset="0"/>
              </a:rPr>
            </a:br>
            <a:r>
              <a:rPr lang="el-GR" sz="4000" dirty="0">
                <a:cs typeface="Times New Roman" pitchFamily="18" charset="0"/>
              </a:rPr>
              <a:t> </a:t>
            </a:r>
            <a:r>
              <a:rPr lang="el-GR" sz="4000" dirty="0" smtClean="0">
                <a:cs typeface="Times New Roman" pitchFamily="18" charset="0"/>
              </a:rPr>
              <a:t>(4 </a:t>
            </a:r>
            <a:r>
              <a:rPr lang="el-GR" sz="4000" dirty="0">
                <a:cs typeface="Times New Roman" pitchFamily="18" charset="0"/>
              </a:rPr>
              <a:t>από 5)</a:t>
            </a:r>
            <a:endParaRPr lang="el-GR" sz="4000" dirty="0">
              <a:latin typeface="+mn-lt"/>
              <a:cs typeface="Times New Roman" pitchFamily="18" charset="0"/>
            </a:endParaRPr>
          </a:p>
        </p:txBody>
      </p:sp>
      <p:sp>
        <p:nvSpPr>
          <p:cNvPr id="8" name="Content Placeholder 2"/>
          <p:cNvSpPr>
            <a:spLocks noGrp="1"/>
          </p:cNvSpPr>
          <p:nvPr>
            <p:ph idx="4294967295"/>
          </p:nvPr>
        </p:nvSpPr>
        <p:spPr>
          <a:xfrm>
            <a:off x="467545" y="1196752"/>
            <a:ext cx="8280920" cy="5256584"/>
          </a:xfrm>
        </p:spPr>
        <p:txBody>
          <a:bodyPr>
            <a:noAutofit/>
          </a:bodyPr>
          <a:lstStyle/>
          <a:p>
            <a:pPr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Όταν οι κανόνες εφαρμόζονται σε μια δεδομένη άποψη </a:t>
            </a:r>
            <a:r>
              <a:rPr lang="en-US" altLang="el-GR" sz="2400" dirty="0" smtClean="0">
                <a:cs typeface="Times New Roman" pitchFamily="18" charset="0"/>
              </a:rPr>
              <a:t>V</a:t>
            </a:r>
            <a:r>
              <a:rPr lang="el-GR" altLang="el-GR" sz="2400" dirty="0" smtClean="0">
                <a:cs typeface="Times New Roman" pitchFamily="18" charset="0"/>
              </a:rPr>
              <a:t>, καθορίζουν τις πράξεις που πρέπει να εφαρμοστούν στις σχέσεις με βάση τις οποίες ορίζεται η </a:t>
            </a:r>
            <a:r>
              <a:rPr lang="en-US" altLang="el-GR" sz="2400" dirty="0" smtClean="0">
                <a:cs typeface="Times New Roman" pitchFamily="18" charset="0"/>
              </a:rPr>
              <a:t>V</a:t>
            </a:r>
            <a:r>
              <a:rPr lang="el-GR" altLang="el-GR" sz="2400" dirty="0" smtClean="0">
                <a:cs typeface="Times New Roman" pitchFamily="18" charset="0"/>
              </a:rPr>
              <a:t>. Και οι κανόνες αυτοί πρέπει να λειτουργούν σωστά ακόμα και όταν αυτές οι υποκείμενες σχέσεις είναι και οι ίδιες, με τη σειρά τους, παράγωγες σχέσεις. Οι κανόνες πρέπει να έχουν τη δυνατότητα </a:t>
            </a:r>
            <a:r>
              <a:rPr lang="el-GR" altLang="el-GR" sz="2400" i="1" dirty="0" smtClean="0">
                <a:solidFill>
                  <a:srgbClr val="A50021"/>
                </a:solidFill>
                <a:cs typeface="Times New Roman" pitchFamily="18" charset="0"/>
              </a:rPr>
              <a:t>αναδρομικής εφαρμογής</a:t>
            </a:r>
            <a:r>
              <a:rPr lang="el-GR" altLang="el-GR" sz="2400" dirty="0" smtClean="0">
                <a:cs typeface="Times New Roman" pitchFamily="18" charset="0"/>
              </a:rPr>
              <a:t>.</a:t>
            </a:r>
            <a:r>
              <a:rPr lang="el-GR" altLang="el-GR" sz="2400" dirty="0" smtClean="0"/>
              <a:t> </a:t>
            </a:r>
          </a:p>
          <a:p>
            <a:pPr algn="just">
              <a:lnSpc>
                <a:spcPct val="125000"/>
              </a:lnSpc>
              <a:buClr>
                <a:schemeClr val="tx1"/>
              </a:buClr>
              <a:buFont typeface="Wingdings" panose="05000000000000000000" pitchFamily="2" charset="2"/>
              <a:buChar char="§"/>
            </a:pPr>
            <a:endParaRPr lang="el-GR" altLang="el-GR" sz="2400" dirty="0" smtClean="0"/>
          </a:p>
          <a:p>
            <a:pPr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Οι κανόνες δεν μπορούν να θεωρούν δεδομένο ότι η βάση δεδομένων είναι καλά σχεδιασμένη (δηλαδή πλήρως </a:t>
            </a:r>
            <a:r>
              <a:rPr lang="el-GR" altLang="el-GR" sz="2400" dirty="0" err="1" smtClean="0">
                <a:cs typeface="Times New Roman" pitchFamily="18" charset="0"/>
              </a:rPr>
              <a:t>κανονικοποιημένη</a:t>
            </a:r>
            <a:r>
              <a:rPr lang="el-GR" altLang="el-GR" sz="2400" dirty="0" smtClean="0">
                <a:cs typeface="Times New Roman" pitchFamily="18" charset="0"/>
              </a:rPr>
              <a:t>).</a:t>
            </a:r>
            <a:r>
              <a:rPr lang="el-GR" altLang="el-GR" sz="2400" dirty="0" smtClean="0"/>
              <a:t> </a:t>
            </a:r>
          </a:p>
          <a:p>
            <a:pPr algn="just">
              <a:lnSpc>
                <a:spcPct val="125000"/>
              </a:lnSpc>
              <a:buClr>
                <a:schemeClr val="tx1"/>
              </a:buClr>
              <a:buFont typeface="Wingdings" panose="05000000000000000000" pitchFamily="2" charset="2"/>
              <a:buChar char="§"/>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Μερικές σημαντικές αρχές</a:t>
            </a:r>
            <a:br>
              <a:rPr lang="el-GR" altLang="el-GR" dirty="0">
                <a:cs typeface="Times New Roman" pitchFamily="18" charset="0"/>
              </a:rPr>
            </a:br>
            <a:r>
              <a:rPr lang="el-GR" dirty="0">
                <a:cs typeface="Times New Roman" pitchFamily="18" charset="0"/>
              </a:rPr>
              <a:t> </a:t>
            </a:r>
            <a:r>
              <a:rPr lang="el-GR" dirty="0" smtClean="0">
                <a:cs typeface="Times New Roman" pitchFamily="18" charset="0"/>
              </a:rPr>
              <a:t>(5 </a:t>
            </a:r>
            <a:r>
              <a:rPr lang="el-GR" dirty="0">
                <a:cs typeface="Times New Roman" pitchFamily="18" charset="0"/>
              </a:rPr>
              <a:t>από 5)</a:t>
            </a:r>
          </a:p>
        </p:txBody>
      </p:sp>
      <p:sp>
        <p:nvSpPr>
          <p:cNvPr id="6" name="Rectangle 4"/>
          <p:cNvSpPr txBox="1">
            <a:spLocks noChangeArrowheads="1"/>
          </p:cNvSpPr>
          <p:nvPr>
            <p:custDataLst>
              <p:tags r:id="rId2"/>
            </p:custDataLst>
          </p:nvPr>
        </p:nvSpPr>
        <p:spPr>
          <a:xfrm>
            <a:off x="467545" y="1844824"/>
            <a:ext cx="8280920" cy="32403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Αν μια άποψη είναι </a:t>
            </a:r>
            <a:r>
              <a:rPr lang="el-GR" altLang="el-GR" sz="2400" dirty="0" err="1" smtClean="0">
                <a:cs typeface="Times New Roman" pitchFamily="18" charset="0"/>
              </a:rPr>
              <a:t>ενημερώσιμη</a:t>
            </a:r>
            <a:r>
              <a:rPr lang="el-GR" altLang="el-GR" sz="2400" dirty="0" smtClean="0">
                <a:cs typeface="Times New Roman" pitchFamily="18" charset="0"/>
              </a:rPr>
              <a:t>, δε θα πρέπει να υπάρχει κανένας προφανής λόγος για να επιτρέπονται κάποιες ενημερώσεις αλλά όχι κάποιες άλλες.</a:t>
            </a:r>
            <a:r>
              <a:rPr lang="el-GR" altLang="el-GR" sz="2400" dirty="0" smtClean="0"/>
              <a:t> </a:t>
            </a:r>
          </a:p>
          <a:p>
            <a:pPr algn="just">
              <a:lnSpc>
                <a:spcPct val="125000"/>
              </a:lnSpc>
              <a:buClr>
                <a:schemeClr val="tx1"/>
              </a:buClr>
              <a:buFont typeface="Wingdings" panose="05000000000000000000" pitchFamily="2" charset="2"/>
              <a:buChar char="§"/>
            </a:pPr>
            <a:endParaRPr lang="el-GR" altLang="el-GR" sz="2400" dirty="0" smtClean="0"/>
          </a:p>
          <a:p>
            <a:pPr algn="just">
              <a:lnSpc>
                <a:spcPct val="125000"/>
              </a:lnSpc>
              <a:buClr>
                <a:schemeClr val="tx1"/>
              </a:buClr>
              <a:buFont typeface="Wingdings" panose="05000000000000000000" pitchFamily="2" charset="2"/>
              <a:buChar char="§"/>
            </a:pPr>
            <a:r>
              <a:rPr lang="el-GR" altLang="el-GR" sz="2400" dirty="0" smtClean="0"/>
              <a:t> </a:t>
            </a:r>
            <a:r>
              <a:rPr lang="el-GR" altLang="el-GR" sz="2400" dirty="0" smtClean="0">
                <a:cs typeface="Times New Roman" pitchFamily="18" charset="0"/>
              </a:rPr>
              <a:t>Οι πράξεις </a:t>
            </a:r>
            <a:r>
              <a:rPr lang="en-US" altLang="el-GR" sz="2400" b="1" dirty="0" smtClean="0">
                <a:solidFill>
                  <a:srgbClr val="7030A0"/>
                </a:solidFill>
                <a:cs typeface="Times New Roman" pitchFamily="18" charset="0"/>
              </a:rPr>
              <a:t>INSERT</a:t>
            </a:r>
            <a:r>
              <a:rPr lang="el-GR" altLang="el-GR" sz="2400" dirty="0" smtClean="0">
                <a:cs typeface="Times New Roman" pitchFamily="18" charset="0"/>
              </a:rPr>
              <a:t> και </a:t>
            </a:r>
            <a:r>
              <a:rPr lang="en-US" altLang="el-GR" sz="2400" b="1" dirty="0" smtClean="0">
                <a:solidFill>
                  <a:srgbClr val="7030A0"/>
                </a:solidFill>
                <a:cs typeface="Times New Roman" pitchFamily="18" charset="0"/>
              </a:rPr>
              <a:t>DELETE</a:t>
            </a:r>
            <a:r>
              <a:rPr lang="el-GR" altLang="el-GR" sz="2400" dirty="0" smtClean="0">
                <a:cs typeface="Times New Roman" pitchFamily="18" charset="0"/>
              </a:rPr>
              <a:t> θα πρέπει να είναι αντίστροφες μεταξύ τους, στο βαθμό που είναι δυνατό.</a:t>
            </a:r>
            <a:r>
              <a:rPr lang="el-GR" altLang="el-GR" sz="2400" dirty="0" smtClean="0"/>
              <a:t> </a:t>
            </a:r>
          </a:p>
          <a:p>
            <a:pPr algn="just">
              <a:lnSpc>
                <a:spcPct val="125000"/>
              </a:lnSpc>
              <a:buClr>
                <a:schemeClr val="tx1"/>
              </a:buClr>
              <a:buFont typeface="Wingdings" panose="05000000000000000000" pitchFamily="2" charset="2"/>
              <a:buChar char="§"/>
            </a:pPr>
            <a:endParaRPr lang="el-GR" altLang="el-GR" sz="2400" dirty="0" smtClean="0"/>
          </a:p>
          <a:p>
            <a:pPr algn="just">
              <a:lnSpc>
                <a:spcPct val="125000"/>
              </a:lnSpc>
              <a:buClr>
                <a:schemeClr val="tx1"/>
              </a:buClr>
              <a:buFont typeface="Wingdings" panose="05000000000000000000" pitchFamily="2" charset="2"/>
              <a:buChar char="§"/>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r>
              <a:rPr lang="el-GR" altLang="el-GR" dirty="0">
                <a:cs typeface="Times New Roman" pitchFamily="18" charset="0"/>
              </a:rPr>
              <a:t>Ενημέρωση απόψεων ένωσης, τομής και </a:t>
            </a:r>
            <a:r>
              <a:rPr lang="el-GR" altLang="el-GR" dirty="0" smtClean="0">
                <a:cs typeface="Times New Roman" pitchFamily="18" charset="0"/>
              </a:rPr>
              <a:t>διαφοράς (1 από 6)</a:t>
            </a:r>
            <a:endParaRPr lang="el-GR" altLang="el-GR" dirty="0">
              <a:cs typeface="Times New Roman" pitchFamily="18" charset="0"/>
            </a:endParaRPr>
          </a:p>
        </p:txBody>
      </p:sp>
      <p:sp>
        <p:nvSpPr>
          <p:cNvPr id="2" name="Ορθογώνιο 1" descr="Ένωση (A UNION B)&#10;INSERT: Η νέα συστοιχία πρέπει να ικανοποιεί το κατηγόρημα σχέσης PA ή PB ή και τα δύο. Αν ικανοποιεί το PA, η συστοιχία εισάγεται στη σχέση A (σημειώστε ότι αυτή η πράξη INSERT μπορεί να έχει την παρενέργεια να εισαχθεί η συστοιχία και στην B). Αν ικανοποιεί το PB, η συστοιχία εισάγεται στην B, εκτός αν έχει ήδη εισαχθεί στην B, ως παρενέργεια της εισαγωγής της στην A.&#10;"/>
          <p:cNvSpPr/>
          <p:nvPr/>
        </p:nvSpPr>
        <p:spPr>
          <a:xfrm>
            <a:off x="467544" y="2110204"/>
            <a:ext cx="8280920" cy="3046988"/>
          </a:xfrm>
          <a:prstGeom prst="rect">
            <a:avLst/>
          </a:prstGeom>
        </p:spPr>
        <p:txBody>
          <a:bodyPr wrap="square">
            <a:spAutoFit/>
          </a:bodyPr>
          <a:lstStyle/>
          <a:p>
            <a:pPr algn="just"/>
            <a:r>
              <a:rPr lang="el-GR" altLang="el-GR" sz="2400" b="1" dirty="0">
                <a:solidFill>
                  <a:srgbClr val="7030A0"/>
                </a:solidFill>
                <a:cs typeface="Times New Roman" pitchFamily="18" charset="0"/>
              </a:rPr>
              <a:t>Ένωση</a:t>
            </a:r>
            <a:r>
              <a:rPr lang="en-GB" altLang="el-GR" sz="2400" b="1" dirty="0">
                <a:solidFill>
                  <a:srgbClr val="7030A0"/>
                </a:solidFill>
                <a:cs typeface="Times New Roman" pitchFamily="18" charset="0"/>
              </a:rPr>
              <a:t> (A UNION B)</a:t>
            </a:r>
            <a:endParaRPr lang="el-GR" altLang="el-GR" sz="2400" dirty="0">
              <a:solidFill>
                <a:srgbClr val="7030A0"/>
              </a:solidFill>
              <a:cs typeface="Times New Roman" pitchFamily="18" charset="0"/>
            </a:endParaRPr>
          </a:p>
          <a:p>
            <a:pPr algn="just"/>
            <a:r>
              <a:rPr lang="en-GB" altLang="el-GR" sz="2400" b="1" u="sng" dirty="0">
                <a:solidFill>
                  <a:schemeClr val="accent1"/>
                </a:solidFill>
                <a:cs typeface="Times New Roman" pitchFamily="18" charset="0"/>
              </a:rPr>
              <a:t>INSERT</a:t>
            </a:r>
            <a:r>
              <a:rPr lang="el-GR" altLang="el-GR" sz="2400" b="1" dirty="0">
                <a:solidFill>
                  <a:schemeClr val="accent1"/>
                </a:solidFill>
                <a:cs typeface="Times New Roman" pitchFamily="18" charset="0"/>
              </a:rPr>
              <a:t>:</a:t>
            </a:r>
            <a:r>
              <a:rPr lang="el-GR" altLang="el-GR" sz="2400" dirty="0">
                <a:cs typeface="Times New Roman" pitchFamily="18" charset="0"/>
              </a:rPr>
              <a:t> Η νέα συστοιχία πρέπει να ικανοποιεί το κατηγόρημα σχέσης </a:t>
            </a:r>
            <a:r>
              <a:rPr lang="en-GB" altLang="el-GR" sz="2400" dirty="0">
                <a:cs typeface="Times New Roman" pitchFamily="18" charset="0"/>
              </a:rPr>
              <a:t>PA</a:t>
            </a:r>
            <a:r>
              <a:rPr lang="el-GR" altLang="el-GR" sz="2400" dirty="0">
                <a:cs typeface="Times New Roman" pitchFamily="18" charset="0"/>
              </a:rPr>
              <a:t> ή </a:t>
            </a:r>
            <a:r>
              <a:rPr lang="en-GB" altLang="el-GR" sz="2400" dirty="0">
                <a:cs typeface="Times New Roman" pitchFamily="18" charset="0"/>
              </a:rPr>
              <a:t>PB</a:t>
            </a:r>
            <a:r>
              <a:rPr lang="el-GR" altLang="el-GR" sz="2400" dirty="0">
                <a:cs typeface="Times New Roman" pitchFamily="18" charset="0"/>
              </a:rPr>
              <a:t> ή και τα δύο. Αν ικανοποιεί το </a:t>
            </a:r>
            <a:r>
              <a:rPr lang="en-GB" altLang="el-GR" sz="2400" dirty="0">
                <a:cs typeface="Times New Roman" pitchFamily="18" charset="0"/>
              </a:rPr>
              <a:t>PA</a:t>
            </a:r>
            <a:r>
              <a:rPr lang="el-GR" altLang="el-GR" sz="2400" dirty="0">
                <a:cs typeface="Times New Roman" pitchFamily="18" charset="0"/>
              </a:rPr>
              <a:t>, η συστοιχία εισάγεται στη σχέση </a:t>
            </a:r>
            <a:r>
              <a:rPr lang="en-GB" altLang="el-GR" sz="2400" dirty="0">
                <a:cs typeface="Times New Roman" pitchFamily="18" charset="0"/>
              </a:rPr>
              <a:t>A</a:t>
            </a:r>
            <a:r>
              <a:rPr lang="el-GR" altLang="el-GR" sz="2400" dirty="0">
                <a:cs typeface="Times New Roman" pitchFamily="18" charset="0"/>
              </a:rPr>
              <a:t> (σημειώστε ότι αυτή η πράξη </a:t>
            </a:r>
            <a:r>
              <a:rPr lang="en-GB" altLang="el-GR" sz="2400" dirty="0">
                <a:cs typeface="Times New Roman" pitchFamily="18" charset="0"/>
              </a:rPr>
              <a:t>INSERT</a:t>
            </a:r>
            <a:r>
              <a:rPr lang="el-GR" altLang="el-GR" sz="2400" dirty="0">
                <a:cs typeface="Times New Roman" pitchFamily="18" charset="0"/>
              </a:rPr>
              <a:t> μπορεί να έχει την παρενέργεια να εισαχθεί η συστοιχία και στην </a:t>
            </a:r>
            <a:r>
              <a:rPr lang="en-GB" altLang="el-GR" sz="2400" dirty="0">
                <a:cs typeface="Times New Roman" pitchFamily="18" charset="0"/>
              </a:rPr>
              <a:t>B</a:t>
            </a:r>
            <a:r>
              <a:rPr lang="el-GR" altLang="el-GR" sz="2400" dirty="0">
                <a:cs typeface="Times New Roman" pitchFamily="18" charset="0"/>
              </a:rPr>
              <a:t>). Αν ικανοποιεί το </a:t>
            </a:r>
            <a:r>
              <a:rPr lang="en-GB" altLang="el-GR" sz="2400" dirty="0">
                <a:cs typeface="Times New Roman" pitchFamily="18" charset="0"/>
              </a:rPr>
              <a:t>PB</a:t>
            </a:r>
            <a:r>
              <a:rPr lang="el-GR" altLang="el-GR" sz="2400" dirty="0">
                <a:cs typeface="Times New Roman" pitchFamily="18" charset="0"/>
              </a:rPr>
              <a:t>, η συστοιχία εισάγεται στην </a:t>
            </a:r>
            <a:r>
              <a:rPr lang="en-GB" altLang="el-GR" sz="2400" dirty="0">
                <a:cs typeface="Times New Roman" pitchFamily="18" charset="0"/>
              </a:rPr>
              <a:t>B</a:t>
            </a:r>
            <a:r>
              <a:rPr lang="el-GR" altLang="el-GR" sz="2400" dirty="0">
                <a:cs typeface="Times New Roman" pitchFamily="18" charset="0"/>
              </a:rPr>
              <a:t>, εκτός αν έχει ήδη εισαχθεί στην </a:t>
            </a:r>
            <a:r>
              <a:rPr lang="en-GB" altLang="el-GR" sz="2400" dirty="0">
                <a:cs typeface="Times New Roman" pitchFamily="18" charset="0"/>
              </a:rPr>
              <a:t>B</a:t>
            </a:r>
            <a:r>
              <a:rPr lang="el-GR" altLang="el-GR" sz="2400" dirty="0">
                <a:cs typeface="Times New Roman" pitchFamily="18" charset="0"/>
              </a:rPr>
              <a:t>, ως παρενέργεια της εισαγωγής της στην </a:t>
            </a:r>
            <a:r>
              <a:rPr lang="en-GB" altLang="el-GR" sz="2400" dirty="0">
                <a:cs typeface="Times New Roman" pitchFamily="18" charset="0"/>
              </a:rPr>
              <a:t>A</a:t>
            </a:r>
            <a:r>
              <a:rPr lang="el-GR" altLang="el-GR" sz="2400" dirty="0" smtClean="0">
                <a:cs typeface="Times New Roman" pitchFamily="18" charset="0"/>
              </a:rPr>
              <a:t>.</a:t>
            </a:r>
            <a:endParaRPr lang="el-GR" alt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23528"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indent="-381000">
              <a:tabLst>
                <a:tab pos="381000" algn="l"/>
              </a:tabLst>
            </a:pPr>
            <a:r>
              <a:rPr lang="el-GR" altLang="el-GR" dirty="0" smtClean="0">
                <a:cs typeface="Times New Roman" pitchFamily="18" charset="0"/>
              </a:rPr>
              <a:t>   Ενημέρωση </a:t>
            </a:r>
            <a:r>
              <a:rPr lang="el-GR" altLang="el-GR" dirty="0">
                <a:cs typeface="Times New Roman" pitchFamily="18" charset="0"/>
              </a:rPr>
              <a:t>απόψεων </a:t>
            </a:r>
            <a:r>
              <a:rPr lang="el-GR" altLang="el-GR" dirty="0" smtClean="0">
                <a:cs typeface="Times New Roman" pitchFamily="18" charset="0"/>
              </a:rPr>
              <a:t>ένωσης,</a:t>
            </a:r>
            <a:br>
              <a:rPr lang="el-GR" altLang="el-GR" dirty="0" smtClean="0">
                <a:cs typeface="Times New Roman" pitchFamily="18" charset="0"/>
              </a:rPr>
            </a:br>
            <a:r>
              <a:rPr lang="el-GR" altLang="el-GR" dirty="0" smtClean="0">
                <a:cs typeface="Times New Roman" pitchFamily="18" charset="0"/>
              </a:rPr>
              <a:t>τομής </a:t>
            </a:r>
            <a:r>
              <a:rPr lang="el-GR" altLang="el-GR" dirty="0">
                <a:cs typeface="Times New Roman" pitchFamily="18" charset="0"/>
              </a:rPr>
              <a:t>και διαφοράς </a:t>
            </a:r>
            <a:r>
              <a:rPr lang="el-GR" altLang="el-GR" dirty="0" smtClean="0">
                <a:cs typeface="Times New Roman" pitchFamily="18" charset="0"/>
              </a:rPr>
              <a:t>(2 </a:t>
            </a:r>
            <a:r>
              <a:rPr lang="el-GR" altLang="el-GR" dirty="0">
                <a:cs typeface="Times New Roman" pitchFamily="18" charset="0"/>
              </a:rPr>
              <a:t>από </a:t>
            </a:r>
            <a:r>
              <a:rPr lang="el-GR" altLang="el-GR" dirty="0" smtClean="0">
                <a:cs typeface="Times New Roman" pitchFamily="18" charset="0"/>
              </a:rPr>
              <a:t>6)</a:t>
            </a:r>
            <a:endParaRPr lang="el-GR" dirty="0"/>
          </a:p>
        </p:txBody>
      </p:sp>
      <p:sp>
        <p:nvSpPr>
          <p:cNvPr id="8" name="Θέση περιεχομένου 4" descr="Παράδειγμα:&#10;Έστω ότι η άποψη UV ορίζεται με την παράσταση:&#10;S WHERE STATUS μεγαλύτερο του 25, &#10;UNION,&#10;S WHERE CITY ίσο με Paris.&#10;"/>
          <p:cNvSpPr>
            <a:spLocks noGrp="1"/>
          </p:cNvSpPr>
          <p:nvPr>
            <p:ph idx="1"/>
          </p:nvPr>
        </p:nvSpPr>
        <p:spPr>
          <a:xfrm>
            <a:off x="467544" y="1556792"/>
            <a:ext cx="8280920" cy="2592288"/>
          </a:xfrm>
        </p:spPr>
        <p:txBody>
          <a:bodyPr>
            <a:noAutofit/>
          </a:bodyPr>
          <a:lstStyle/>
          <a:p>
            <a:pPr marL="0" indent="0" algn="just">
              <a:buNone/>
            </a:pPr>
            <a:r>
              <a:rPr lang="el-GR" altLang="el-GR" sz="2400" b="1" u="sng" dirty="0">
                <a:solidFill>
                  <a:srgbClr val="7030A0"/>
                </a:solidFill>
                <a:cs typeface="Times New Roman" pitchFamily="18" charset="0"/>
              </a:rPr>
              <a:t>Παράδειγμα</a:t>
            </a:r>
            <a:r>
              <a:rPr lang="el-GR" altLang="el-GR" sz="2400" b="1" dirty="0">
                <a:solidFill>
                  <a:srgbClr val="7030A0"/>
                </a:solidFill>
                <a:cs typeface="Times New Roman" pitchFamily="18" charset="0"/>
              </a:rPr>
              <a:t>:</a:t>
            </a:r>
          </a:p>
          <a:p>
            <a:pPr marL="0" indent="0" algn="just">
              <a:buNone/>
            </a:pPr>
            <a:r>
              <a:rPr lang="el-GR" altLang="el-GR" sz="2400" dirty="0">
                <a:cs typeface="Times New Roman" pitchFamily="18" charset="0"/>
              </a:rPr>
              <a:t>Έστω ότι η άποψη </a:t>
            </a:r>
            <a:r>
              <a:rPr lang="en-GB" altLang="el-GR" sz="2400" dirty="0">
                <a:cs typeface="Times New Roman" pitchFamily="18" charset="0"/>
              </a:rPr>
              <a:t>UV</a:t>
            </a:r>
            <a:r>
              <a:rPr lang="el-GR" altLang="el-GR" sz="2400" dirty="0">
                <a:cs typeface="Times New Roman" pitchFamily="18" charset="0"/>
              </a:rPr>
              <a:t> ορίζεται με την παράσταση:</a:t>
            </a:r>
          </a:p>
          <a:p>
            <a:pPr marL="1828800" lvl="4" indent="0" algn="just">
              <a:buNone/>
            </a:pPr>
            <a:r>
              <a:rPr lang="en-GB" altLang="el-GR" sz="2400" b="1" dirty="0">
                <a:solidFill>
                  <a:srgbClr val="FF66FF"/>
                </a:solidFill>
                <a:cs typeface="Times New Roman" pitchFamily="18" charset="0"/>
              </a:rPr>
              <a:t>(S WHERE STATUS &gt; 25) </a:t>
            </a:r>
            <a:endParaRPr lang="el-GR" altLang="el-GR" sz="2400" b="1" dirty="0">
              <a:solidFill>
                <a:srgbClr val="FF66FF"/>
              </a:solidFill>
            </a:endParaRPr>
          </a:p>
          <a:p>
            <a:pPr marL="1828800" lvl="4" indent="0" algn="just">
              <a:buNone/>
            </a:pPr>
            <a:r>
              <a:rPr lang="en-GB" altLang="el-GR" sz="2400" b="1" dirty="0">
                <a:solidFill>
                  <a:srgbClr val="FF66FF"/>
                </a:solidFill>
                <a:cs typeface="Times New Roman" pitchFamily="18" charset="0"/>
              </a:rPr>
              <a:t>UNION</a:t>
            </a:r>
            <a:endParaRPr lang="el-GR" altLang="el-GR" sz="2400" b="1" dirty="0">
              <a:solidFill>
                <a:srgbClr val="FF66FF"/>
              </a:solidFill>
            </a:endParaRPr>
          </a:p>
          <a:p>
            <a:pPr marL="1828800" lvl="4" indent="0" algn="just">
              <a:buNone/>
            </a:pPr>
            <a:r>
              <a:rPr lang="en-GB" altLang="el-GR" sz="2400" b="1" dirty="0">
                <a:solidFill>
                  <a:srgbClr val="FF66FF"/>
                </a:solidFill>
                <a:cs typeface="Times New Roman" pitchFamily="18" charset="0"/>
              </a:rPr>
              <a:t> (S WHERE CITY = ‘Paris</a:t>
            </a:r>
            <a:r>
              <a:rPr lang="en-GB" altLang="el-GR" sz="2400" b="1" dirty="0" smtClean="0">
                <a:solidFill>
                  <a:srgbClr val="FF66FF"/>
                </a:solidFill>
                <a:cs typeface="Times New Roman" pitchFamily="18" charset="0"/>
              </a:rPr>
              <a:t>’)</a:t>
            </a:r>
            <a:endParaRPr lang="el-GR" altLang="el-GR" sz="2400" b="1" dirty="0">
              <a:solidFill>
                <a:srgbClr val="FF66FF"/>
              </a:solidFill>
              <a:cs typeface="Times New Roman" pitchFamily="18" charset="0"/>
            </a:endParaRPr>
          </a:p>
        </p:txBody>
      </p:sp>
      <p:graphicFrame>
        <p:nvGraphicFramePr>
          <p:cNvPr id="6" name="Object 3" descr="."/>
          <p:cNvGraphicFramePr>
            <a:graphicFrameLocks noChangeAspect="1"/>
          </p:cNvGraphicFramePr>
          <p:nvPr>
            <p:extLst>
              <p:ext uri="{D42A27DB-BD31-4B8C-83A1-F6EECF244321}">
                <p14:modId xmlns:p14="http://schemas.microsoft.com/office/powerpoint/2010/main" val="1285521670"/>
              </p:ext>
            </p:extLst>
          </p:nvPr>
        </p:nvGraphicFramePr>
        <p:xfrm>
          <a:off x="2195736" y="4377257"/>
          <a:ext cx="6229350" cy="5143500"/>
        </p:xfrm>
        <a:graphic>
          <a:graphicData uri="http://schemas.openxmlformats.org/presentationml/2006/ole">
            <mc:AlternateContent xmlns:mc="http://schemas.openxmlformats.org/markup-compatibility/2006">
              <mc:Choice xmlns:v="urn:schemas-microsoft-com:vml" Requires="v">
                <p:oleObj spid="_x0000_s14377" name="Document" r:id="rId5" imgW="6233927" imgH="5164471" progId="Word.Document.8">
                  <p:embed/>
                </p:oleObj>
              </mc:Choice>
              <mc:Fallback>
                <p:oleObj name="Document" r:id="rId5" imgW="6233927" imgH="5164471" progId="Word.Document.8">
                  <p:embed/>
                  <p:pic>
                    <p:nvPicPr>
                      <p:cNvPr id="0" name=""/>
                      <p:cNvPicPr>
                        <a:picLocks noChangeAspect="1" noChangeArrowheads="1"/>
                      </p:cNvPicPr>
                      <p:nvPr/>
                    </p:nvPicPr>
                    <p:blipFill>
                      <a:blip r:embed="rId6"/>
                      <a:srcRect/>
                      <a:stretch>
                        <a:fillRect/>
                      </a:stretch>
                    </p:blipFill>
                    <p:spPr bwMode="auto">
                      <a:xfrm>
                        <a:off x="2195736" y="4377257"/>
                        <a:ext cx="622935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4" descr="."/>
          <p:cNvSpPr>
            <a:spLocks noChangeArrowheads="1"/>
          </p:cNvSpPr>
          <p:nvPr>
            <p:custDataLst>
              <p:tags r:id="rId3"/>
            </p:custDataLst>
          </p:nvPr>
        </p:nvSpPr>
        <p:spPr bwMode="auto">
          <a:xfrm>
            <a:off x="1090389" y="434456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defRPr>
            </a:lvl9pPr>
          </a:lstStyle>
          <a:p>
            <a:r>
              <a:rPr lang="en-GB" altLang="el-GR" sz="2400" b="1" dirty="0">
                <a:solidFill>
                  <a:schemeClr val="tx1"/>
                </a:solidFill>
                <a:latin typeface="+mn-lt"/>
                <a:cs typeface="Times New Roman" pitchFamily="18" charset="0"/>
              </a:rPr>
              <a:t>UV</a:t>
            </a:r>
            <a:endParaRPr lang="el-GR" altLang="el-GR" sz="2400" b="1" dirty="0">
              <a:solidFill>
                <a:schemeClr val="tx1"/>
              </a:solidFill>
              <a:latin typeface="+mn-lt"/>
              <a:cs typeface="Times New Roman" pitchFamily="18" charset="0"/>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2"/>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27384"/>
            <a:ext cx="8435280"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απόψεων ένωσης, τομής και διαφοράς </a:t>
            </a:r>
            <a:r>
              <a:rPr lang="el-GR" altLang="el-GR" dirty="0" smtClean="0">
                <a:cs typeface="Times New Roman" pitchFamily="18" charset="0"/>
              </a:rPr>
              <a:t>(3 </a:t>
            </a:r>
            <a:r>
              <a:rPr lang="el-GR" altLang="el-GR" dirty="0">
                <a:cs typeface="Times New Roman" pitchFamily="18" charset="0"/>
              </a:rPr>
              <a:t>από </a:t>
            </a:r>
            <a:r>
              <a:rPr lang="el-GR" altLang="el-GR" dirty="0" smtClean="0">
                <a:cs typeface="Times New Roman" pitchFamily="18" charset="0"/>
              </a:rPr>
              <a:t>6)</a:t>
            </a:r>
            <a:endParaRPr lang="el-GR" dirty="0">
              <a:cs typeface="Times New Roman" pitchFamily="18" charset="0"/>
            </a:endParaRPr>
          </a:p>
        </p:txBody>
      </p:sp>
      <p:sp>
        <p:nvSpPr>
          <p:cNvPr id="11" name="Rectangle 3" descr=" Έστω ότι η συστοιχία που θα εισαχθεί είναι η (S 6, Smith, 50, Rome). Αυτή η συστοιχία ικανοποιεί το κατηγόρημα σχέσης της S WHERE STATUS μεγαλύτερο του 25.  Εισάγεται λοιπόν στην S WHERE STATUS μεγαλύτερο του 25.  Λόγω των κανόνων για την πράξη INSERT σε έναν περιορισμό, το αποτέλεσμα είναι να εισαχθεί η νέα συστοιχία στη βασική σχέση των προμηθευτών.&#10;&#10; Έστω ότι η συστοιχία που θα εισαχθεί είναι η (S 7, Jones, 50, Paris). Αυτή η συστοιχία ικανοποιεί το κατηγόρημα σχέσης της S WHERE STATUS μεγαλύτερο του 25 και το κατηγόρημα σχέσης της S WHERE CITY ίσο με Paris. Εισάγεται λοπόν, λογικά και στις δύο σχέσεις.&#10;"/>
          <p:cNvSpPr txBox="1">
            <a:spLocks noChangeArrowheads="1"/>
          </p:cNvSpPr>
          <p:nvPr>
            <p:custDataLst>
              <p:tags r:id="rId2"/>
            </p:custDataLst>
          </p:nvPr>
        </p:nvSpPr>
        <p:spPr>
          <a:xfrm>
            <a:off x="457200" y="1484784"/>
            <a:ext cx="8229600" cy="48245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
            </a:pPr>
            <a:r>
              <a:rPr lang="el-GR" altLang="el-GR" sz="2400" dirty="0"/>
              <a:t> </a:t>
            </a:r>
            <a:r>
              <a:rPr lang="el-GR" altLang="el-GR" sz="2400" dirty="0">
                <a:cs typeface="Times New Roman" pitchFamily="18" charset="0"/>
              </a:rPr>
              <a:t>Έστω ότι η συστοιχία που θα εισαχθεί είναι η (</a:t>
            </a:r>
            <a:r>
              <a:rPr lang="en-GB" altLang="el-GR" sz="2400" dirty="0">
                <a:cs typeface="Times New Roman" pitchFamily="18" charset="0"/>
              </a:rPr>
              <a:t>S</a:t>
            </a:r>
            <a:r>
              <a:rPr lang="el-GR" altLang="el-GR" sz="2400" dirty="0">
                <a:cs typeface="Times New Roman" pitchFamily="18" charset="0"/>
              </a:rPr>
              <a:t>6, </a:t>
            </a:r>
            <a:r>
              <a:rPr lang="en-GB" altLang="el-GR" sz="2400" dirty="0">
                <a:cs typeface="Times New Roman" pitchFamily="18" charset="0"/>
              </a:rPr>
              <a:t>Smith</a:t>
            </a:r>
            <a:r>
              <a:rPr lang="el-GR" altLang="el-GR" sz="2400" dirty="0">
                <a:cs typeface="Times New Roman" pitchFamily="18" charset="0"/>
              </a:rPr>
              <a:t>, 50, </a:t>
            </a:r>
            <a:r>
              <a:rPr lang="en-GB" altLang="el-GR" sz="2400" dirty="0">
                <a:cs typeface="Times New Roman" pitchFamily="18" charset="0"/>
              </a:rPr>
              <a:t>Rome</a:t>
            </a:r>
            <a:r>
              <a:rPr lang="el-GR" altLang="el-GR" sz="2400" dirty="0">
                <a:cs typeface="Times New Roman" pitchFamily="18" charset="0"/>
              </a:rPr>
              <a:t>). Αυτή η συστοιχία ικανοποιεί το κατηγόρημα σχέσης της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WHERE</a:t>
            </a:r>
            <a:r>
              <a:rPr lang="el-GR" altLang="el-GR" sz="2400" dirty="0">
                <a:cs typeface="Times New Roman" pitchFamily="18" charset="0"/>
              </a:rPr>
              <a:t> </a:t>
            </a:r>
            <a:r>
              <a:rPr lang="en-GB" altLang="el-GR" sz="2400" dirty="0">
                <a:cs typeface="Times New Roman" pitchFamily="18" charset="0"/>
              </a:rPr>
              <a:t>STATUS</a:t>
            </a:r>
            <a:r>
              <a:rPr lang="el-GR" altLang="el-GR" sz="2400" dirty="0">
                <a:cs typeface="Times New Roman" pitchFamily="18" charset="0"/>
              </a:rPr>
              <a:t> &gt; 25.  Εισάγεται λοιπόν στην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WHERE</a:t>
            </a:r>
            <a:r>
              <a:rPr lang="el-GR" altLang="el-GR" sz="2400" dirty="0">
                <a:cs typeface="Times New Roman" pitchFamily="18" charset="0"/>
              </a:rPr>
              <a:t> </a:t>
            </a:r>
            <a:r>
              <a:rPr lang="en-GB" altLang="el-GR" sz="2400" dirty="0">
                <a:cs typeface="Times New Roman" pitchFamily="18" charset="0"/>
              </a:rPr>
              <a:t>STATUS</a:t>
            </a:r>
            <a:r>
              <a:rPr lang="el-GR" altLang="el-GR" sz="2400" dirty="0">
                <a:cs typeface="Times New Roman" pitchFamily="18" charset="0"/>
              </a:rPr>
              <a:t> &gt; 25.  Λόγω των κανόνων για την πράξη </a:t>
            </a:r>
            <a:r>
              <a:rPr lang="en-GB" altLang="el-GR" sz="2400" dirty="0">
                <a:cs typeface="Times New Roman" pitchFamily="18" charset="0"/>
              </a:rPr>
              <a:t>INSERT</a:t>
            </a:r>
            <a:r>
              <a:rPr lang="el-GR" altLang="el-GR" sz="2400" dirty="0">
                <a:cs typeface="Times New Roman" pitchFamily="18" charset="0"/>
              </a:rPr>
              <a:t> σε έναν περιορισμό, το αποτέλεσμα είναι να εισαχθεί η νέα συστοιχία στη βασική σχέση των προμηθευτών.</a:t>
            </a:r>
            <a:endParaRPr lang="el-GR" altLang="el-GR" sz="2400" dirty="0"/>
          </a:p>
          <a:p>
            <a:pPr algn="just"/>
            <a:endParaRPr lang="el-GR" altLang="el-GR" sz="2400" dirty="0"/>
          </a:p>
          <a:p>
            <a:pPr algn="just">
              <a:buFont typeface="Wingdings" pitchFamily="2" charset="2"/>
              <a:buChar char="§"/>
            </a:pPr>
            <a:r>
              <a:rPr lang="el-GR" altLang="el-GR" sz="2400" dirty="0">
                <a:cs typeface="Times New Roman" pitchFamily="18" charset="0"/>
              </a:rPr>
              <a:t> Έστω ότι η συστοιχία που θα εισαχθεί είναι η (</a:t>
            </a:r>
            <a:r>
              <a:rPr lang="en-GB" altLang="el-GR" sz="2400" dirty="0">
                <a:cs typeface="Times New Roman" pitchFamily="18" charset="0"/>
              </a:rPr>
              <a:t>S</a:t>
            </a:r>
            <a:r>
              <a:rPr lang="el-GR" altLang="el-GR" sz="2400" dirty="0">
                <a:cs typeface="Times New Roman" pitchFamily="18" charset="0"/>
              </a:rPr>
              <a:t>7, </a:t>
            </a:r>
            <a:r>
              <a:rPr lang="en-GB" altLang="el-GR" sz="2400" dirty="0">
                <a:cs typeface="Times New Roman" pitchFamily="18" charset="0"/>
              </a:rPr>
              <a:t>Jones</a:t>
            </a:r>
            <a:r>
              <a:rPr lang="el-GR" altLang="el-GR" sz="2400" dirty="0">
                <a:cs typeface="Times New Roman" pitchFamily="18" charset="0"/>
              </a:rPr>
              <a:t>, 50, </a:t>
            </a:r>
            <a:r>
              <a:rPr lang="en-GB" altLang="el-GR" sz="2400" dirty="0">
                <a:cs typeface="Times New Roman" pitchFamily="18" charset="0"/>
              </a:rPr>
              <a:t>Paris</a:t>
            </a:r>
            <a:r>
              <a:rPr lang="el-GR" altLang="el-GR" sz="2400" dirty="0">
                <a:cs typeface="Times New Roman" pitchFamily="18" charset="0"/>
              </a:rPr>
              <a:t>). Αυτή η συστοιχία ικανοποιεί το κατηγόρημα σχέσης της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WHERE</a:t>
            </a:r>
            <a:r>
              <a:rPr lang="el-GR" altLang="el-GR" sz="2400" dirty="0">
                <a:cs typeface="Times New Roman" pitchFamily="18" charset="0"/>
              </a:rPr>
              <a:t> </a:t>
            </a:r>
            <a:r>
              <a:rPr lang="en-GB" altLang="el-GR" sz="2400" dirty="0">
                <a:cs typeface="Times New Roman" pitchFamily="18" charset="0"/>
              </a:rPr>
              <a:t>STATUS</a:t>
            </a:r>
            <a:r>
              <a:rPr lang="el-GR" altLang="el-GR" sz="2400" dirty="0">
                <a:cs typeface="Times New Roman" pitchFamily="18" charset="0"/>
              </a:rPr>
              <a:t> &gt; 25 και το κατηγόρημα σχέσης της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WHERE</a:t>
            </a:r>
            <a:r>
              <a:rPr lang="el-GR" altLang="el-GR" sz="2400" dirty="0">
                <a:cs typeface="Times New Roman" pitchFamily="18" charset="0"/>
              </a:rPr>
              <a:t> </a:t>
            </a:r>
            <a:r>
              <a:rPr lang="en-GB" altLang="el-GR" sz="2400" dirty="0">
                <a:cs typeface="Times New Roman" pitchFamily="18" charset="0"/>
              </a:rPr>
              <a:t>CITY</a:t>
            </a:r>
            <a:r>
              <a:rPr lang="el-GR" altLang="el-GR" sz="2400" dirty="0">
                <a:cs typeface="Times New Roman" pitchFamily="18" charset="0"/>
              </a:rPr>
              <a:t> = ‘</a:t>
            </a:r>
            <a:r>
              <a:rPr lang="en-GB" altLang="el-GR" sz="2400" dirty="0">
                <a:cs typeface="Times New Roman" pitchFamily="18" charset="0"/>
              </a:rPr>
              <a:t>Paris</a:t>
            </a:r>
            <a:r>
              <a:rPr lang="el-GR" altLang="el-GR" sz="2400" dirty="0">
                <a:cs typeface="Times New Roman" pitchFamily="18" charset="0"/>
              </a:rPr>
              <a:t>’. Εισάγεται </a:t>
            </a:r>
            <a:r>
              <a:rPr lang="el-GR" altLang="el-GR" sz="2400" dirty="0" err="1">
                <a:cs typeface="Times New Roman" pitchFamily="18" charset="0"/>
              </a:rPr>
              <a:t>λοπόν</a:t>
            </a:r>
            <a:r>
              <a:rPr lang="el-GR" altLang="el-GR" sz="2400" dirty="0">
                <a:cs typeface="Times New Roman" pitchFamily="18" charset="0"/>
              </a:rPr>
              <a:t>, λογικά και στις δύο σχέσεις.</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886590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46856" y="-27384"/>
            <a:ext cx="8229600" cy="1512168"/>
          </a:xfrm>
        </p:spPr>
        <p:txBody>
          <a:bodyPr>
            <a:noAutofit/>
          </a:bodyPr>
          <a:lstStyle/>
          <a:p>
            <a:pPr eaLnBrk="0" hangingPunct="0">
              <a:spcBef>
                <a:spcPct val="50000"/>
              </a:spcBef>
            </a:pPr>
            <a:r>
              <a:rPr lang="el-GR" altLang="el-GR" dirty="0">
                <a:cs typeface="Times New Roman" pitchFamily="18" charset="0"/>
              </a:rPr>
              <a:t>Ενημέρωση απόψεων ένωσης, τομής και διαφοράς </a:t>
            </a:r>
            <a:r>
              <a:rPr lang="el-GR" altLang="el-GR" dirty="0" smtClean="0">
                <a:cs typeface="Times New Roman" pitchFamily="18" charset="0"/>
              </a:rPr>
              <a:t>(4 </a:t>
            </a:r>
            <a:r>
              <a:rPr lang="el-GR" altLang="el-GR" dirty="0">
                <a:cs typeface="Times New Roman" pitchFamily="18" charset="0"/>
              </a:rPr>
              <a:t>από </a:t>
            </a:r>
            <a:r>
              <a:rPr lang="el-GR" altLang="el-GR" dirty="0" smtClean="0">
                <a:cs typeface="Times New Roman" pitchFamily="18" charset="0"/>
              </a:rPr>
              <a:t>6)</a:t>
            </a:r>
            <a:endParaRPr lang="el-GR" dirty="0">
              <a:cs typeface="Times New Roman" pitchFamily="18" charset="0"/>
            </a:endParaRPr>
          </a:p>
        </p:txBody>
      </p:sp>
      <p:sp>
        <p:nvSpPr>
          <p:cNvPr id="8" name="Rectangle 31" descr="DELETE: Αν η συστοιχία που θα διαγραφεί εμφανίζεται στην Α, τότε διαγράφεται από την Α. Αν η συστοιχία εξακολουθεί να εμφανίζεται στην Β, τότε διαγράφεται από την Β. &#10;&#10;UPDATE: Η συστοιχία που θα ενημερωθεί πρέπει να είναι τέτοια ώστε η ενημερωμένη εκδοχή της να ικανοποιεί το κατηγόρημα σχέσης PA ή PB ή και τα δύο. Αν η συστοιχία που θα ενημερωθεί εμφανίζεται στην A, θα διαγραφεί από την A χωρίς να εκτελεστούν οποιεσδήποτε πυροδοτούμενες ενέργειες (αλυσιδωτή διαγραφή και λοιπά) που κανονικά θα προκαλούσε μια τέτοια πράξη DELETE, και επίσης χωρίς να ελεγχθεί το κατηγόρημα σχέσης της A. &#10;&#10;"/>
          <p:cNvSpPr txBox="1">
            <a:spLocks noChangeArrowheads="1"/>
          </p:cNvSpPr>
          <p:nvPr>
            <p:custDataLst>
              <p:tags r:id="rId3"/>
            </p:custDataLst>
          </p:nvPr>
        </p:nvSpPr>
        <p:spPr>
          <a:xfrm>
            <a:off x="467544" y="1449190"/>
            <a:ext cx="8208912" cy="493213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u="sng" dirty="0" smtClean="0">
                <a:solidFill>
                  <a:schemeClr val="accent1"/>
                </a:solidFill>
                <a:cs typeface="Times New Roman" pitchFamily="18" charset="0"/>
              </a:rPr>
              <a:t>DELETE</a:t>
            </a:r>
            <a:r>
              <a:rPr lang="en-GB" altLang="el-GR" sz="2400" b="1" dirty="0" smtClean="0">
                <a:solidFill>
                  <a:schemeClr val="accent1"/>
                </a:solidFill>
                <a:cs typeface="Times New Roman" pitchFamily="18" charset="0"/>
              </a:rPr>
              <a:t>:</a:t>
            </a:r>
            <a:r>
              <a:rPr lang="en-GB" altLang="el-GR" sz="2400" dirty="0" smtClean="0">
                <a:cs typeface="Times New Roman" pitchFamily="18" charset="0"/>
              </a:rPr>
              <a:t> </a:t>
            </a:r>
            <a:r>
              <a:rPr lang="en-GB" altLang="el-GR" sz="2400" dirty="0" err="1" smtClean="0">
                <a:cs typeface="Times New Roman" pitchFamily="18" charset="0"/>
              </a:rPr>
              <a:t>Αν</a:t>
            </a:r>
            <a:r>
              <a:rPr lang="en-GB" altLang="el-GR" sz="2400" dirty="0" smtClean="0">
                <a:cs typeface="Times New Roman" pitchFamily="18" charset="0"/>
              </a:rPr>
              <a:t> η </a:t>
            </a:r>
            <a:r>
              <a:rPr lang="en-GB" altLang="el-GR" sz="2400" dirty="0" err="1" smtClean="0">
                <a:cs typeface="Times New Roman" pitchFamily="18" charset="0"/>
              </a:rPr>
              <a:t>συστοιχί</a:t>
            </a:r>
            <a:r>
              <a:rPr lang="en-GB" altLang="el-GR" sz="2400" dirty="0" smtClean="0">
                <a:cs typeface="Times New Roman" pitchFamily="18" charset="0"/>
              </a:rPr>
              <a:t>α που θα διαγραφεί εμφανίζεται στην Α, τότε διαγράφεται από την Α. </a:t>
            </a:r>
            <a:r>
              <a:rPr lang="en-GB" altLang="el-GR" sz="2400" dirty="0" err="1" smtClean="0">
                <a:cs typeface="Times New Roman" pitchFamily="18" charset="0"/>
              </a:rPr>
              <a:t>Αν</a:t>
            </a:r>
            <a:r>
              <a:rPr lang="en-GB" altLang="el-GR" sz="2400" dirty="0" smtClean="0">
                <a:cs typeface="Times New Roman" pitchFamily="18" charset="0"/>
              </a:rPr>
              <a:t> η </a:t>
            </a:r>
            <a:r>
              <a:rPr lang="en-GB" altLang="el-GR" sz="2400" dirty="0" err="1" smtClean="0">
                <a:cs typeface="Times New Roman" pitchFamily="18" charset="0"/>
              </a:rPr>
              <a:t>συστοιχί</a:t>
            </a:r>
            <a:r>
              <a:rPr lang="en-GB" altLang="el-GR" sz="2400" dirty="0" smtClean="0">
                <a:cs typeface="Times New Roman" pitchFamily="18" charset="0"/>
              </a:rPr>
              <a:t>α εξακολουθεί να εμφανίζεται στην Β, τότε διαγράφεται από την Β.</a:t>
            </a:r>
            <a:r>
              <a:rPr lang="en-GB" altLang="el-GR" sz="2400" dirty="0" smtClean="0"/>
              <a:t> </a:t>
            </a:r>
            <a:endParaRPr lang="el-GR" altLang="el-GR" sz="2400" dirty="0" smtClean="0"/>
          </a:p>
          <a:p>
            <a:pPr marL="0" indent="0" algn="just">
              <a:buNone/>
            </a:pPr>
            <a:endParaRPr lang="el-GR" altLang="el-GR" sz="2400" dirty="0" smtClean="0"/>
          </a:p>
          <a:p>
            <a:pPr marL="0" indent="0" algn="just">
              <a:buNone/>
            </a:pPr>
            <a:r>
              <a:rPr lang="en-GB" altLang="el-GR" sz="2400" b="1" u="sng" dirty="0" smtClean="0">
                <a:solidFill>
                  <a:schemeClr val="accent1"/>
                </a:solidFill>
                <a:cs typeface="Times New Roman" pitchFamily="18" charset="0"/>
              </a:rPr>
              <a:t>UPDATE</a:t>
            </a:r>
            <a:r>
              <a:rPr lang="el-GR" altLang="el-GR" sz="2400" b="1" dirty="0" smtClean="0">
                <a:solidFill>
                  <a:schemeClr val="accent1"/>
                </a:solidFill>
                <a:cs typeface="Times New Roman" pitchFamily="18" charset="0"/>
              </a:rPr>
              <a:t>:</a:t>
            </a:r>
            <a:r>
              <a:rPr lang="el-GR" altLang="el-GR" sz="2400" dirty="0" smtClean="0">
                <a:cs typeface="Times New Roman" pitchFamily="18" charset="0"/>
              </a:rPr>
              <a:t> Η συστοιχία που θα ενημερωθεί πρέπει να είναι τέτοια ώστε η ενημερωμένη εκδοχή της να ικανοποιεί το κατηγόρημα σχέσης </a:t>
            </a:r>
            <a:r>
              <a:rPr lang="en-GB" altLang="el-GR" sz="2400" dirty="0" smtClean="0">
                <a:cs typeface="Times New Roman" pitchFamily="18" charset="0"/>
              </a:rPr>
              <a:t>PA</a:t>
            </a:r>
            <a:r>
              <a:rPr lang="el-GR" altLang="el-GR" sz="2400" dirty="0" smtClean="0">
                <a:cs typeface="Times New Roman" pitchFamily="18" charset="0"/>
              </a:rPr>
              <a:t> ή </a:t>
            </a:r>
            <a:r>
              <a:rPr lang="en-GB" altLang="el-GR" sz="2400" dirty="0" smtClean="0">
                <a:cs typeface="Times New Roman" pitchFamily="18" charset="0"/>
              </a:rPr>
              <a:t>PB</a:t>
            </a:r>
            <a:r>
              <a:rPr lang="el-GR" altLang="el-GR" sz="2400" dirty="0" smtClean="0">
                <a:cs typeface="Times New Roman" pitchFamily="18" charset="0"/>
              </a:rPr>
              <a:t> ή και τα δύο. Αν η συστοιχία που θα ενημερωθεί εμφανίζεται στην </a:t>
            </a:r>
            <a:r>
              <a:rPr lang="en-GB" altLang="el-GR" sz="2400" dirty="0" smtClean="0">
                <a:cs typeface="Times New Roman" pitchFamily="18" charset="0"/>
              </a:rPr>
              <a:t>A</a:t>
            </a:r>
            <a:r>
              <a:rPr lang="el-GR" altLang="el-GR" sz="2400" dirty="0" smtClean="0">
                <a:cs typeface="Times New Roman" pitchFamily="18" charset="0"/>
              </a:rPr>
              <a:t>, θα διαγραφεί από την </a:t>
            </a:r>
            <a:r>
              <a:rPr lang="en-GB" altLang="el-GR" sz="2400" dirty="0" smtClean="0">
                <a:cs typeface="Times New Roman" pitchFamily="18" charset="0"/>
              </a:rPr>
              <a:t>A</a:t>
            </a:r>
            <a:r>
              <a:rPr lang="el-GR" altLang="el-GR" sz="2400" dirty="0" smtClean="0">
                <a:cs typeface="Times New Roman" pitchFamily="18" charset="0"/>
              </a:rPr>
              <a:t> χωρίς να εκτελεστούν οποιεσδήποτε πυροδοτούμενες ενέργειες (αλυσιδωτή διαγραφή </a:t>
            </a:r>
            <a:r>
              <a:rPr lang="el-GR" altLang="el-GR" sz="2400" dirty="0" err="1" smtClean="0">
                <a:cs typeface="Times New Roman" pitchFamily="18" charset="0"/>
              </a:rPr>
              <a:t>κ.λ.π</a:t>
            </a:r>
            <a:r>
              <a:rPr lang="el-GR" altLang="el-GR" sz="2400" dirty="0" smtClean="0">
                <a:cs typeface="Times New Roman" pitchFamily="18" charset="0"/>
              </a:rPr>
              <a:t>.) που κανονικά θα προκαλούσε μια τέτοια πράξη </a:t>
            </a:r>
            <a:r>
              <a:rPr lang="en-GB" altLang="el-GR" sz="2400" dirty="0" smtClean="0">
                <a:cs typeface="Times New Roman" pitchFamily="18" charset="0"/>
              </a:rPr>
              <a:t>DELETE</a:t>
            </a:r>
            <a:r>
              <a:rPr lang="el-GR" altLang="el-GR" sz="2400" dirty="0" smtClean="0">
                <a:cs typeface="Times New Roman" pitchFamily="18" charset="0"/>
              </a:rPr>
              <a:t>, και επίσης χωρίς να ελεγχθεί το κατηγόρημα σχέσης της </a:t>
            </a:r>
            <a:r>
              <a:rPr lang="en-GB" altLang="el-GR" sz="2400" dirty="0" smtClean="0">
                <a:cs typeface="Times New Roman" pitchFamily="18" charset="0"/>
              </a:rPr>
              <a:t>A</a:t>
            </a:r>
            <a:r>
              <a:rPr lang="el-GR" altLang="el-GR" sz="2400" dirty="0" smtClean="0">
                <a:cs typeface="Times New Roman" pitchFamily="18" charset="0"/>
              </a:rPr>
              <a:t>. </a:t>
            </a:r>
            <a:endParaRPr lang="el-GR" altLang="el-GR" sz="2400" dirty="0" smtClean="0"/>
          </a:p>
          <a:p>
            <a:pPr marL="0" indent="0" algn="just">
              <a:buNone/>
            </a:pP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92075" eaLnBrk="0" hangingPunct="0">
              <a:tabLst>
                <a:tab pos="381000" algn="l"/>
              </a:tabLst>
            </a:pPr>
            <a:r>
              <a:rPr lang="el-GR" altLang="el-GR" dirty="0">
                <a:cs typeface="Times New Roman" pitchFamily="18" charset="0"/>
              </a:rPr>
              <a:t>Ενημέρωση απόψεων ένωσης, τομής και διαφοράς </a:t>
            </a:r>
            <a:r>
              <a:rPr lang="el-GR" altLang="el-GR" dirty="0" smtClean="0">
                <a:cs typeface="Times New Roman" pitchFamily="18" charset="0"/>
              </a:rPr>
              <a:t>(5 </a:t>
            </a:r>
            <a:r>
              <a:rPr lang="el-GR" altLang="el-GR" dirty="0">
                <a:cs typeface="Times New Roman" pitchFamily="18" charset="0"/>
              </a:rPr>
              <a:t>από </a:t>
            </a:r>
            <a:r>
              <a:rPr lang="el-GR" altLang="el-GR" dirty="0" smtClean="0">
                <a:cs typeface="Times New Roman" pitchFamily="18" charset="0"/>
              </a:rPr>
              <a:t>6)</a:t>
            </a:r>
            <a:endParaRPr lang="el-GR" dirty="0">
              <a:cs typeface="Times New Roman" pitchFamily="18" charset="0"/>
            </a:endParaRPr>
          </a:p>
        </p:txBody>
      </p:sp>
      <p:sp>
        <p:nvSpPr>
          <p:cNvPr id="6" name="Rectangle 4" descr="Αν η συστοιχία εξακολουθεί να εμφανίζεται στην Β, τότε διαγράφεται από την Β. Στην συνέχεια, αν η ενημερωμένη εκδοχή της συστοιχίας ικανοποιεί το PΑ, εισάγεται στην Α. Τέλος, αν η ενημερωμένη εκδοχή ικανοποιεί το PΒ, τότε εισάγεται στην Β,  εκτός αν έχει ήδη εισαχθεί στην Β ως παρενέργεια της εισαγωγής της στη Α.&#10;"/>
          <p:cNvSpPr txBox="1">
            <a:spLocks noChangeArrowheads="1"/>
          </p:cNvSpPr>
          <p:nvPr/>
        </p:nvSpPr>
        <p:spPr>
          <a:xfrm>
            <a:off x="467545" y="1340768"/>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Αν η συστοιχία εξακολουθεί να εμφανίζεται στην Β, τότε διαγράφεται από την Β. Στην συνέχεια, αν η ενημερωμένη εκδοχή της συστοιχίας ικανοποιεί το </a:t>
            </a:r>
            <a:r>
              <a:rPr lang="en-GB" altLang="el-GR" sz="2400" dirty="0">
                <a:cs typeface="Times New Roman" pitchFamily="18" charset="0"/>
              </a:rPr>
              <a:t>P</a:t>
            </a:r>
            <a:r>
              <a:rPr lang="el-GR" altLang="el-GR" sz="2400" dirty="0">
                <a:cs typeface="Times New Roman" pitchFamily="18" charset="0"/>
              </a:rPr>
              <a:t>Α, εισάγεται στην Α. Τέλος, αν η ενημερωμένη εκδοχή ικανοποιεί το </a:t>
            </a:r>
            <a:r>
              <a:rPr lang="en-GB" altLang="el-GR" sz="2400" dirty="0">
                <a:cs typeface="Times New Roman" pitchFamily="18" charset="0"/>
              </a:rPr>
              <a:t>P</a:t>
            </a:r>
            <a:r>
              <a:rPr lang="el-GR" altLang="el-GR" sz="2400" dirty="0">
                <a:cs typeface="Times New Roman" pitchFamily="18" charset="0"/>
              </a:rPr>
              <a:t>Β, τότε εισάγεται στην Β,  εκτός αν έχει ήδη εισαχθεί στην Β ως παρενέργεια της εισαγωγής της στη Α.</a:t>
            </a:r>
          </a:p>
        </p:txBody>
      </p:sp>
      <p:sp>
        <p:nvSpPr>
          <p:cNvPr id="8" name="Rectangle 2" descr="Παράδειγμα&#10;H ενημέρωση της συστοιχίας (S 5, Adams, 30, Athens) που βρίσκεται στην άποψη UV σε (S 5, Adams, 15, Paris) θα προκαλέσει τη διαγραφή της υπάρχουσας συστοιχίας του προμηθευτή S 5 από την SA και την εισαγωγή της ενημερωμένης συστοιχίας στην SB.&#10;"/>
          <p:cNvSpPr>
            <a:spLocks noChangeArrowheads="1"/>
          </p:cNvSpPr>
          <p:nvPr/>
        </p:nvSpPr>
        <p:spPr bwMode="auto">
          <a:xfrm>
            <a:off x="467544" y="3784972"/>
            <a:ext cx="82809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l-GR" altLang="el-GR" sz="2400" b="1" u="sng" dirty="0">
                <a:solidFill>
                  <a:srgbClr val="7030A0"/>
                </a:solidFill>
                <a:latin typeface="+mn-lt"/>
                <a:cs typeface="Times New Roman" pitchFamily="18" charset="0"/>
              </a:rPr>
              <a:t>Παράδειγμα</a:t>
            </a:r>
            <a:endParaRPr lang="el-GR" altLang="el-GR" sz="2400" b="1" u="sng" dirty="0">
              <a:solidFill>
                <a:srgbClr val="7030A0"/>
              </a:solidFill>
              <a:latin typeface="+mn-lt"/>
            </a:endParaRPr>
          </a:p>
          <a:p>
            <a:pPr algn="just" eaLnBrk="1" hangingPunct="1"/>
            <a:r>
              <a:rPr lang="en-GB" altLang="el-GR" sz="2400" dirty="0">
                <a:solidFill>
                  <a:schemeClr val="tx1"/>
                </a:solidFill>
                <a:latin typeface="+mn-lt"/>
                <a:cs typeface="Times New Roman" pitchFamily="18" charset="0"/>
              </a:rPr>
              <a:t>H</a:t>
            </a:r>
            <a:r>
              <a:rPr lang="el-GR" altLang="el-GR" sz="2400" dirty="0">
                <a:solidFill>
                  <a:schemeClr val="tx1"/>
                </a:solidFill>
                <a:latin typeface="+mn-lt"/>
                <a:cs typeface="Times New Roman" pitchFamily="18" charset="0"/>
              </a:rPr>
              <a:t> ενημέρωση της συστοιχίας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5, </a:t>
            </a:r>
            <a:r>
              <a:rPr lang="en-GB" altLang="el-GR" sz="2400" dirty="0">
                <a:solidFill>
                  <a:schemeClr val="tx1"/>
                </a:solidFill>
                <a:latin typeface="+mn-lt"/>
                <a:cs typeface="Times New Roman" pitchFamily="18" charset="0"/>
              </a:rPr>
              <a:t>Adams</a:t>
            </a:r>
            <a:r>
              <a:rPr lang="el-GR" altLang="el-GR" sz="2400" dirty="0">
                <a:solidFill>
                  <a:schemeClr val="tx1"/>
                </a:solidFill>
                <a:latin typeface="+mn-lt"/>
                <a:cs typeface="Times New Roman" pitchFamily="18" charset="0"/>
              </a:rPr>
              <a:t>, 30, </a:t>
            </a:r>
            <a:r>
              <a:rPr lang="en-GB" altLang="el-GR" sz="2400" dirty="0">
                <a:solidFill>
                  <a:schemeClr val="tx1"/>
                </a:solidFill>
                <a:latin typeface="+mn-lt"/>
                <a:cs typeface="Times New Roman" pitchFamily="18" charset="0"/>
              </a:rPr>
              <a:t>Athens</a:t>
            </a:r>
            <a:r>
              <a:rPr lang="el-GR" altLang="el-GR" sz="2400" dirty="0">
                <a:solidFill>
                  <a:schemeClr val="tx1"/>
                </a:solidFill>
                <a:latin typeface="+mn-lt"/>
                <a:cs typeface="Times New Roman" pitchFamily="18" charset="0"/>
              </a:rPr>
              <a:t>) που βρίσκεται στην άποψη </a:t>
            </a:r>
            <a:r>
              <a:rPr lang="en-GB" altLang="el-GR" sz="2400" dirty="0">
                <a:solidFill>
                  <a:schemeClr val="tx1"/>
                </a:solidFill>
                <a:latin typeface="+mn-lt"/>
                <a:cs typeface="Times New Roman" pitchFamily="18" charset="0"/>
              </a:rPr>
              <a:t>UV</a:t>
            </a:r>
            <a:r>
              <a:rPr lang="el-GR" altLang="el-GR" sz="2400" dirty="0">
                <a:solidFill>
                  <a:schemeClr val="tx1"/>
                </a:solidFill>
                <a:latin typeface="+mn-lt"/>
                <a:cs typeface="Times New Roman" pitchFamily="18" charset="0"/>
              </a:rPr>
              <a:t> σε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5, </a:t>
            </a:r>
            <a:r>
              <a:rPr lang="en-GB" altLang="el-GR" sz="2400" dirty="0">
                <a:solidFill>
                  <a:schemeClr val="tx1"/>
                </a:solidFill>
                <a:latin typeface="+mn-lt"/>
                <a:cs typeface="Times New Roman" pitchFamily="18" charset="0"/>
              </a:rPr>
              <a:t>Adams</a:t>
            </a:r>
            <a:r>
              <a:rPr lang="el-GR" altLang="el-GR" sz="2400" dirty="0">
                <a:solidFill>
                  <a:schemeClr val="tx1"/>
                </a:solidFill>
                <a:latin typeface="+mn-lt"/>
                <a:cs typeface="Times New Roman" pitchFamily="18" charset="0"/>
              </a:rPr>
              <a:t>, 15, </a:t>
            </a:r>
            <a:r>
              <a:rPr lang="en-GB" altLang="el-GR" sz="2400" dirty="0">
                <a:solidFill>
                  <a:schemeClr val="tx1"/>
                </a:solidFill>
                <a:latin typeface="+mn-lt"/>
                <a:cs typeface="Times New Roman" pitchFamily="18" charset="0"/>
              </a:rPr>
              <a:t>Paris</a:t>
            </a:r>
            <a:r>
              <a:rPr lang="el-GR" altLang="el-GR" sz="2400" dirty="0">
                <a:solidFill>
                  <a:schemeClr val="tx1"/>
                </a:solidFill>
                <a:latin typeface="+mn-lt"/>
                <a:cs typeface="Times New Roman" pitchFamily="18" charset="0"/>
              </a:rPr>
              <a:t>) θα προκαλέσει τη διαγραφή της υπάρχουσας συστοιχίας του προμηθευτή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5 από την </a:t>
            </a:r>
            <a:r>
              <a:rPr lang="en-GB" altLang="el-GR" sz="2400" dirty="0">
                <a:solidFill>
                  <a:schemeClr val="tx1"/>
                </a:solidFill>
                <a:latin typeface="+mn-lt"/>
                <a:cs typeface="Times New Roman" pitchFamily="18" charset="0"/>
              </a:rPr>
              <a:t>SA</a:t>
            </a:r>
            <a:r>
              <a:rPr lang="el-GR" altLang="el-GR" sz="2400" dirty="0">
                <a:solidFill>
                  <a:schemeClr val="tx1"/>
                </a:solidFill>
                <a:latin typeface="+mn-lt"/>
                <a:cs typeface="Times New Roman" pitchFamily="18" charset="0"/>
              </a:rPr>
              <a:t> και την εισαγωγή της ενημερωμένης συστοιχίας στην </a:t>
            </a:r>
            <a:r>
              <a:rPr lang="en-GB" altLang="el-GR" sz="2400" dirty="0">
                <a:solidFill>
                  <a:schemeClr val="tx1"/>
                </a:solidFill>
                <a:latin typeface="+mn-lt"/>
                <a:cs typeface="Times New Roman" pitchFamily="18" charset="0"/>
              </a:rPr>
              <a:t>SB</a:t>
            </a:r>
            <a:r>
              <a:rPr lang="el-GR" altLang="el-GR" sz="2400" dirty="0" smtClean="0">
                <a:solidFill>
                  <a:schemeClr val="tx1"/>
                </a:solidFill>
                <a:latin typeface="+mn-lt"/>
                <a:cs typeface="Times New Roman" pitchFamily="18" charset="0"/>
              </a:rPr>
              <a:t>.</a:t>
            </a:r>
            <a:endParaRPr lang="el-GR" altLang="el-GR" sz="2400" dirty="0">
              <a:solidFill>
                <a:schemeClr val="tx1"/>
              </a:solidFill>
              <a:latin typeface="+mn-lt"/>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απόψεων ένωσης, τομής και διαφοράς </a:t>
            </a:r>
            <a:r>
              <a:rPr lang="el-GR" altLang="el-GR" dirty="0" smtClean="0">
                <a:cs typeface="Times New Roman" pitchFamily="18" charset="0"/>
              </a:rPr>
              <a:t>(6 </a:t>
            </a:r>
            <a:r>
              <a:rPr lang="el-GR" altLang="el-GR" dirty="0">
                <a:cs typeface="Times New Roman" pitchFamily="18" charset="0"/>
              </a:rPr>
              <a:t>από </a:t>
            </a:r>
            <a:r>
              <a:rPr lang="el-GR" altLang="el-GR" dirty="0" smtClean="0">
                <a:cs typeface="Times New Roman" pitchFamily="18" charset="0"/>
              </a:rPr>
              <a:t>6)</a:t>
            </a:r>
            <a:endParaRPr lang="el-GR" dirty="0">
              <a:cs typeface="Times New Roman" pitchFamily="18" charset="0"/>
            </a:endParaRPr>
          </a:p>
        </p:txBody>
      </p:sp>
      <p:sp>
        <p:nvSpPr>
          <p:cNvPr id="6" name="Rectangle 4" descr="Παράδειγμα:&#10;CREATE BASE RELATION DEPENDENT,&#10; EMP#, …,&#10;.…,&#10;FOREIGN KEY, EMP#, REFERENCES EMP,&#10;  DELETE CASCADES,&#10;  UPDATE CASCADES.&#10;To πρωτεύον κλειδί στην περίπτωση αυτή είναι ή ο συνδυασμός του ξένου κλειδιού και του «κλειδιού» της ασθενής οντότητας από το διάγραμμα οντοτήτων/συσχετίσεων ή ένα νέο γνώρισμα που να μην είναι σύνθετο, για να εξυπηρετεί ως πρωτεύον κλειδί.&#10;"/>
          <p:cNvSpPr txBox="1">
            <a:spLocks noChangeArrowheads="1"/>
          </p:cNvSpPr>
          <p:nvPr>
            <p:custDataLst>
              <p:tags r:id="rId3"/>
            </p:custDataLst>
          </p:nvPr>
        </p:nvSpPr>
        <p:spPr>
          <a:xfrm>
            <a:off x="395536" y="1988840"/>
            <a:ext cx="8280920" cy="4320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l-GR" sz="2400" dirty="0" smtClean="0">
                <a:cs typeface="Times New Roman" pitchFamily="18" charset="0"/>
              </a:rPr>
              <a:t>SA				      SB</a:t>
            </a:r>
            <a:endParaRPr lang="en-US" altLang="el-GR" sz="2400" dirty="0">
              <a:cs typeface="Times New Roman" pitchFamily="18" charset="0"/>
            </a:endParaRPr>
          </a:p>
        </p:txBody>
      </p:sp>
      <p:graphicFrame>
        <p:nvGraphicFramePr>
          <p:cNvPr id="2" name="Αντικείμενο 1" descr="."/>
          <p:cNvGraphicFramePr>
            <a:graphicFrameLocks noChangeAspect="1"/>
          </p:cNvGraphicFramePr>
          <p:nvPr>
            <p:extLst>
              <p:ext uri="{D42A27DB-BD31-4B8C-83A1-F6EECF244321}">
                <p14:modId xmlns:p14="http://schemas.microsoft.com/office/powerpoint/2010/main" val="1729362326"/>
              </p:ext>
            </p:extLst>
          </p:nvPr>
        </p:nvGraphicFramePr>
        <p:xfrm>
          <a:off x="420688" y="2492896"/>
          <a:ext cx="8208912" cy="4781550"/>
        </p:xfrm>
        <a:graphic>
          <a:graphicData uri="http://schemas.openxmlformats.org/presentationml/2006/ole">
            <mc:AlternateContent xmlns:mc="http://schemas.openxmlformats.org/markup-compatibility/2006">
              <mc:Choice xmlns:v="urn:schemas-microsoft-com:vml" Requires="v">
                <p:oleObj spid="_x0000_s13354" name="Document" r:id="rId5" imgW="6236208" imgH="4605528" progId="Word.Document.8">
                  <p:embed/>
                </p:oleObj>
              </mc:Choice>
              <mc:Fallback>
                <p:oleObj name="Document" r:id="rId5" imgW="6236208" imgH="4605528"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2492896"/>
                        <a:ext cx="8208912" cy="4781550"/>
                      </a:xfrm>
                      <a:prstGeom prst="rect">
                        <a:avLst/>
                      </a:prstGeom>
                      <a:noFill/>
                      <a:ln>
                        <a:noFill/>
                      </a:ln>
                      <a:effectLst/>
                    </p:spPr>
                  </p:pic>
                </p:oleObj>
              </mc:Fallback>
            </mc:AlternateContent>
          </a:graphicData>
        </a:graphic>
      </p:graphicFrame>
      <p:sp>
        <p:nvSpPr>
          <p:cNvPr id="3" name="Ορθογώνιο 2"/>
          <p:cNvSpPr/>
          <p:nvPr/>
        </p:nvSpPr>
        <p:spPr>
          <a:xfrm>
            <a:off x="395536" y="4047455"/>
            <a:ext cx="8280920" cy="830997"/>
          </a:xfrm>
          <a:prstGeom prst="rect">
            <a:avLst/>
          </a:prstGeom>
        </p:spPr>
        <p:txBody>
          <a:bodyPr wrap="square">
            <a:spAutoFit/>
          </a:bodyPr>
          <a:lstStyle/>
          <a:p>
            <a:r>
              <a:rPr lang="el-GR" altLang="el-GR" sz="2400" dirty="0">
                <a:cs typeface="Times New Roman" pitchFamily="18" charset="0"/>
              </a:rPr>
              <a:t>Ανάλογα ισχύουν για την </a:t>
            </a:r>
            <a:r>
              <a:rPr lang="el-GR" altLang="el-GR" sz="2400" b="1" dirty="0">
                <a:solidFill>
                  <a:schemeClr val="accent1"/>
                </a:solidFill>
                <a:cs typeface="Times New Roman" pitchFamily="18" charset="0"/>
              </a:rPr>
              <a:t>Τομή</a:t>
            </a:r>
            <a:r>
              <a:rPr lang="el-GR" altLang="el-GR" sz="2400" dirty="0">
                <a:cs typeface="Times New Roman" pitchFamily="18" charset="0"/>
              </a:rPr>
              <a:t> και τη </a:t>
            </a:r>
            <a:r>
              <a:rPr lang="el-GR" altLang="el-GR" sz="2400" b="1" dirty="0">
                <a:solidFill>
                  <a:schemeClr val="accent1"/>
                </a:solidFill>
                <a:cs typeface="Times New Roman" pitchFamily="18" charset="0"/>
              </a:rPr>
              <a:t>Διαφορά</a:t>
            </a:r>
            <a:endParaRPr lang="el-GR" altLang="el-GR" sz="2400" dirty="0">
              <a:cs typeface="Times New Roman" pitchFamily="18" charset="0"/>
            </a:endParaRPr>
          </a:p>
          <a:p>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2"/>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Ενημέρωση άλλων </a:t>
            </a:r>
            <a:r>
              <a:rPr lang="el-GR" altLang="el-GR" dirty="0" smtClean="0">
                <a:cs typeface="Times New Roman" pitchFamily="18" charset="0"/>
              </a:rPr>
              <a:t>απόψεων -  Περιορισμός (1 από 2)</a:t>
            </a:r>
            <a:endParaRPr lang="el-GR" altLang="el-GR" dirty="0">
              <a:cs typeface="Times New Roman" pitchFamily="18" charset="0"/>
            </a:endParaRPr>
          </a:p>
        </p:txBody>
      </p:sp>
      <p:sp>
        <p:nvSpPr>
          <p:cNvPr id="6" name="Rectangle 4" descr="Το κατηγόρημα της σχέσης που προκύπτει από την παρακάτω πράξη περιορισμού:&#10;A WHERE συνθήκη,&#10;είναι το PA, AND συνθήκη.&#10;&#10;Παράδειγμα:&#10;Το κατηγόρημα σχέσης του περιορισμού S WHERE CITY ίσο με London, είναι το PS AND CITY ίσο με London, όπου PS είναι το κατηγόρημα της σχέσης S.&#10;&#10;&#10;"/>
          <p:cNvSpPr txBox="1">
            <a:spLocks noChangeArrowheads="1"/>
          </p:cNvSpPr>
          <p:nvPr/>
        </p:nvSpPr>
        <p:spPr>
          <a:xfrm>
            <a:off x="467545" y="1844824"/>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Το κατηγόρημα της σχέσης που προκύπτει από την παρακάτω πράξη περιορισμού:</a:t>
            </a:r>
          </a:p>
          <a:p>
            <a:pPr marL="1828800" lvl="4" indent="0" algn="just">
              <a:buNone/>
            </a:pPr>
            <a:r>
              <a:rPr lang="en-GB" altLang="el-GR" sz="2400" b="1" dirty="0" smtClean="0">
                <a:solidFill>
                  <a:srgbClr val="FF66FF"/>
                </a:solidFill>
                <a:cs typeface="Times New Roman" pitchFamily="18" charset="0"/>
              </a:rPr>
              <a:t>A</a:t>
            </a:r>
            <a:r>
              <a:rPr lang="el-GR" altLang="el-GR" sz="2400" b="1" dirty="0" smtClean="0">
                <a:solidFill>
                  <a:srgbClr val="FF66FF"/>
                </a:solidFill>
                <a:cs typeface="Times New Roman" pitchFamily="18" charset="0"/>
              </a:rPr>
              <a:t> </a:t>
            </a:r>
            <a:r>
              <a:rPr lang="en-GB" altLang="el-GR" sz="2400" b="1" dirty="0">
                <a:solidFill>
                  <a:srgbClr val="FF66FF"/>
                </a:solidFill>
                <a:cs typeface="Times New Roman" pitchFamily="18" charset="0"/>
              </a:rPr>
              <a:t>WHERE</a:t>
            </a:r>
            <a:r>
              <a:rPr lang="el-GR" altLang="el-GR" sz="2400" b="1" dirty="0">
                <a:solidFill>
                  <a:srgbClr val="FF66FF"/>
                </a:solidFill>
                <a:cs typeface="Times New Roman" pitchFamily="18" charset="0"/>
              </a:rPr>
              <a:t> </a:t>
            </a:r>
            <a:r>
              <a:rPr lang="el-GR" altLang="el-GR" sz="2400" b="1" i="1" dirty="0">
                <a:solidFill>
                  <a:srgbClr val="FF66FF"/>
                </a:solidFill>
                <a:cs typeface="Times New Roman" pitchFamily="18" charset="0"/>
              </a:rPr>
              <a:t>συνθήκη</a:t>
            </a:r>
            <a:endParaRPr lang="el-GR" altLang="el-GR" sz="2400" b="1" i="1" dirty="0">
              <a:solidFill>
                <a:srgbClr val="FF66FF"/>
              </a:solidFill>
            </a:endParaRPr>
          </a:p>
          <a:p>
            <a:pPr marL="0" indent="0" algn="just">
              <a:buNone/>
            </a:pPr>
            <a:r>
              <a:rPr lang="el-GR" altLang="el-GR" sz="2400" dirty="0"/>
              <a:t>είναι το </a:t>
            </a:r>
            <a:r>
              <a:rPr lang="en-GB" altLang="el-GR" sz="2400" dirty="0">
                <a:solidFill>
                  <a:srgbClr val="FF66FF"/>
                </a:solidFill>
              </a:rPr>
              <a:t>(PA) AND </a:t>
            </a:r>
            <a:r>
              <a:rPr lang="el-GR" altLang="el-GR" sz="2400" dirty="0">
                <a:solidFill>
                  <a:srgbClr val="FF66FF"/>
                </a:solidFill>
              </a:rPr>
              <a:t>(συνθήκη</a:t>
            </a:r>
            <a:r>
              <a:rPr lang="el-GR" altLang="el-GR" sz="2400" dirty="0" smtClean="0">
                <a:solidFill>
                  <a:srgbClr val="FF66FF"/>
                </a:solidFill>
              </a:rPr>
              <a:t>)</a:t>
            </a:r>
            <a:r>
              <a:rPr lang="el-GR" altLang="el-GR" sz="2400" dirty="0" smtClean="0"/>
              <a:t>.</a:t>
            </a:r>
          </a:p>
          <a:p>
            <a:pPr marL="0" indent="0" algn="just">
              <a:buNone/>
            </a:pPr>
            <a:endParaRPr lang="el-GR" altLang="el-GR" sz="2400" dirty="0"/>
          </a:p>
          <a:p>
            <a:pPr marL="0" indent="0" algn="just">
              <a:buNone/>
            </a:pPr>
            <a:r>
              <a:rPr lang="el-GR" altLang="el-GR" sz="2400" b="1" u="sng" dirty="0">
                <a:solidFill>
                  <a:srgbClr val="7030A0"/>
                </a:solidFill>
                <a:cs typeface="Times New Roman" pitchFamily="18" charset="0"/>
              </a:rPr>
              <a:t>Παράδειγμα</a:t>
            </a:r>
            <a:r>
              <a:rPr lang="el-GR" altLang="el-GR" sz="2400" b="1" dirty="0">
                <a:solidFill>
                  <a:srgbClr val="7030A0"/>
                </a:solidFill>
                <a:cs typeface="Times New Roman" pitchFamily="18" charset="0"/>
              </a:rPr>
              <a:t>:</a:t>
            </a:r>
          </a:p>
          <a:p>
            <a:pPr marL="0" indent="0" algn="just">
              <a:buNone/>
            </a:pPr>
            <a:r>
              <a:rPr lang="el-GR" altLang="el-GR" sz="2400" dirty="0">
                <a:cs typeface="Times New Roman" pitchFamily="18" charset="0"/>
              </a:rPr>
              <a:t>Το κατηγόρημα σχέσης του περιορισμού </a:t>
            </a:r>
            <a:r>
              <a:rPr lang="en-GB" altLang="el-GR" sz="2400" dirty="0">
                <a:cs typeface="Times New Roman" pitchFamily="18" charset="0"/>
              </a:rPr>
              <a:t>S</a:t>
            </a:r>
            <a:r>
              <a:rPr lang="el-GR" altLang="el-GR" sz="2400" dirty="0">
                <a:cs typeface="Times New Roman" pitchFamily="18" charset="0"/>
              </a:rPr>
              <a:t> </a:t>
            </a:r>
            <a:r>
              <a:rPr lang="en-GB" altLang="el-GR" sz="2400" dirty="0">
                <a:cs typeface="Times New Roman" pitchFamily="18" charset="0"/>
              </a:rPr>
              <a:t>WHERE</a:t>
            </a:r>
            <a:r>
              <a:rPr lang="el-GR" altLang="el-GR" sz="2400" dirty="0">
                <a:cs typeface="Times New Roman" pitchFamily="18" charset="0"/>
              </a:rPr>
              <a:t> </a:t>
            </a:r>
            <a:r>
              <a:rPr lang="en-GB" altLang="el-GR" sz="2400" dirty="0">
                <a:cs typeface="Times New Roman" pitchFamily="18" charset="0"/>
              </a:rPr>
              <a:t>CITY</a:t>
            </a:r>
            <a:r>
              <a:rPr lang="el-GR" altLang="el-GR" sz="2400" dirty="0">
                <a:cs typeface="Times New Roman" pitchFamily="18" charset="0"/>
              </a:rPr>
              <a:t>= ‘</a:t>
            </a:r>
            <a:r>
              <a:rPr lang="en-GB" altLang="el-GR" sz="2400" dirty="0">
                <a:cs typeface="Times New Roman" pitchFamily="18" charset="0"/>
              </a:rPr>
              <a:t>London</a:t>
            </a:r>
            <a:r>
              <a:rPr lang="el-GR" altLang="el-GR" sz="2400" dirty="0">
                <a:cs typeface="Times New Roman" pitchFamily="18" charset="0"/>
              </a:rPr>
              <a:t>’ είναι το (</a:t>
            </a:r>
            <a:r>
              <a:rPr lang="en-GB" altLang="el-GR" sz="2400" dirty="0">
                <a:cs typeface="Times New Roman" pitchFamily="18" charset="0"/>
              </a:rPr>
              <a:t>PS</a:t>
            </a:r>
            <a:r>
              <a:rPr lang="el-GR" altLang="el-GR" sz="2400" dirty="0">
                <a:cs typeface="Times New Roman" pitchFamily="18" charset="0"/>
              </a:rPr>
              <a:t>) </a:t>
            </a:r>
            <a:r>
              <a:rPr lang="en-GB" altLang="el-GR" sz="2400" dirty="0">
                <a:cs typeface="Times New Roman" pitchFamily="18" charset="0"/>
              </a:rPr>
              <a:t>AND</a:t>
            </a:r>
            <a:r>
              <a:rPr lang="el-GR" altLang="el-GR" sz="2400" dirty="0">
                <a:cs typeface="Times New Roman" pitchFamily="18" charset="0"/>
              </a:rPr>
              <a:t> </a:t>
            </a:r>
            <a:r>
              <a:rPr lang="en-GB" altLang="el-GR" sz="2400" dirty="0">
                <a:cs typeface="Times New Roman" pitchFamily="18" charset="0"/>
              </a:rPr>
              <a:t>CITY</a:t>
            </a:r>
            <a:r>
              <a:rPr lang="el-GR" altLang="el-GR" sz="2400" dirty="0">
                <a:cs typeface="Times New Roman" pitchFamily="18" charset="0"/>
              </a:rPr>
              <a:t>= ‘</a:t>
            </a:r>
            <a:r>
              <a:rPr lang="en-GB" altLang="el-GR" sz="2400" dirty="0">
                <a:cs typeface="Times New Roman" pitchFamily="18" charset="0"/>
              </a:rPr>
              <a:t>London</a:t>
            </a:r>
            <a:r>
              <a:rPr lang="el-GR" altLang="el-GR" sz="2400" dirty="0">
                <a:cs typeface="Times New Roman" pitchFamily="18" charset="0"/>
              </a:rPr>
              <a:t>’, όπου </a:t>
            </a:r>
            <a:r>
              <a:rPr lang="en-GB" altLang="el-GR" sz="2400" dirty="0">
                <a:cs typeface="Times New Roman" pitchFamily="18" charset="0"/>
              </a:rPr>
              <a:t>PS</a:t>
            </a:r>
            <a:r>
              <a:rPr lang="el-GR" altLang="el-GR" sz="2400" dirty="0">
                <a:cs typeface="Times New Roman" pitchFamily="18" charset="0"/>
              </a:rPr>
              <a:t> είναι το κατηγόρημα της σχέσης </a:t>
            </a:r>
            <a:r>
              <a:rPr lang="en-GB" altLang="el-GR" sz="2400" dirty="0">
                <a:cs typeface="Times New Roman" pitchFamily="18" charset="0"/>
              </a:rPr>
              <a:t>S</a:t>
            </a:r>
            <a:r>
              <a:rPr lang="el-GR" altLang="el-GR" sz="2400" dirty="0">
                <a:cs typeface="Times New Roman" pitchFamily="18" charset="0"/>
              </a:rPr>
              <a:t>.</a:t>
            </a:r>
          </a:p>
          <a:p>
            <a:pPr marL="0" indent="0">
              <a:buNone/>
            </a:pPr>
            <a:endParaRPr lang="el-GR" altLang="el-GR" sz="2400" dirty="0"/>
          </a:p>
          <a:p>
            <a:pPr marL="0" indent="0" algn="just">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a:cs typeface="Times New Roman" pitchFamily="18" charset="0"/>
              </a:rPr>
              <a:t>Ενημέρωση άλλων απόψεων -  </a:t>
            </a:r>
            <a:r>
              <a:rPr lang="el-GR" altLang="el-GR" dirty="0" smtClean="0"/>
              <a:t>Περιορισμός</a:t>
            </a:r>
            <a:r>
              <a:rPr lang="el-GR" altLang="el-GR" dirty="0" smtClean="0">
                <a:cs typeface="Times New Roman" pitchFamily="18" charset="0"/>
              </a:rPr>
              <a:t> (2 </a:t>
            </a:r>
            <a:r>
              <a:rPr lang="el-GR" altLang="el-GR" dirty="0">
                <a:cs typeface="Times New Roman" pitchFamily="18" charset="0"/>
              </a:rPr>
              <a:t>από 2)</a:t>
            </a:r>
            <a:endParaRPr lang="el-GR" dirty="0">
              <a:cs typeface="Times New Roman" pitchFamily="18" charset="0"/>
            </a:endParaRPr>
          </a:p>
        </p:txBody>
      </p:sp>
      <p:sp>
        <p:nvSpPr>
          <p:cNvPr id="6" name="Rectangle 4" descr="Οι κανόνες ενημέρωσης της A WHERE συνθήκη είναι:&#10;INSERT: Η νέα συστοιχία πρέπει να ικανοποιεί και την PA και τη συνθήκη. Εισάγεται στη σχέση A.&#10;DELETE: H συστοιχία διαγράφεται από την Α.&#10;UPDATE: Η συστοιχία που θα ενημερωθεί πρέπει να είναι τέτοια ώστε η ενημερωμένη εκδοχή της να ικανοποιεί και την PA και τη συνθήκη. Η συστοιχία διαγράφεται από την Α, χωρίς να εκτελεστούν οποιεσδήποτε πυροδοτούμενες ενέργειες ή έλεγχοι κατηγορημάτων σχέσεων. Η ενημερωμένη εκδοχή της συστοιχίας εισάγεται στη συνέχεια στην Α.&#10;&#10;"/>
          <p:cNvSpPr txBox="1">
            <a:spLocks noChangeArrowheads="1"/>
          </p:cNvSpPr>
          <p:nvPr/>
        </p:nvSpPr>
        <p:spPr>
          <a:xfrm>
            <a:off x="467545" y="1772816"/>
            <a:ext cx="8280920" cy="43204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Οι κανόνες ενημέρωσης της </a:t>
            </a:r>
            <a:r>
              <a:rPr lang="en-GB" altLang="el-GR" sz="2400" b="1" dirty="0">
                <a:solidFill>
                  <a:srgbClr val="FF66FF"/>
                </a:solidFill>
                <a:cs typeface="Times New Roman" pitchFamily="18" charset="0"/>
              </a:rPr>
              <a:t>A</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WHERE</a:t>
            </a:r>
            <a:r>
              <a:rPr lang="el-GR" altLang="el-GR" sz="2400" b="1" dirty="0">
                <a:solidFill>
                  <a:srgbClr val="FF66FF"/>
                </a:solidFill>
                <a:cs typeface="Times New Roman" pitchFamily="18" charset="0"/>
              </a:rPr>
              <a:t> </a:t>
            </a:r>
            <a:r>
              <a:rPr lang="el-GR" altLang="el-GR" sz="2400" b="1" i="1" dirty="0">
                <a:solidFill>
                  <a:srgbClr val="FF66FF"/>
                </a:solidFill>
                <a:cs typeface="Times New Roman" pitchFamily="18" charset="0"/>
              </a:rPr>
              <a:t>συνθήκη</a:t>
            </a:r>
            <a:r>
              <a:rPr lang="el-GR" altLang="el-GR" sz="2400" dirty="0">
                <a:cs typeface="Times New Roman" pitchFamily="18" charset="0"/>
              </a:rPr>
              <a:t> είναι:</a:t>
            </a:r>
          </a:p>
          <a:p>
            <a:pPr marL="0" indent="0" algn="just">
              <a:buNone/>
            </a:pPr>
            <a:r>
              <a:rPr lang="en-GB" altLang="el-GR" sz="2400" b="1" u="sng" dirty="0">
                <a:solidFill>
                  <a:srgbClr val="7030A0"/>
                </a:solidFill>
                <a:cs typeface="Times New Roman" pitchFamily="18" charset="0"/>
              </a:rPr>
              <a:t>INSERT</a:t>
            </a:r>
            <a:r>
              <a:rPr lang="el-GR" altLang="el-GR" sz="2400" dirty="0">
                <a:cs typeface="Times New Roman" pitchFamily="18" charset="0"/>
              </a:rPr>
              <a:t>: Η νέα συστοιχία πρέπει να ικανοποιεί και την </a:t>
            </a:r>
            <a:r>
              <a:rPr lang="en-GB" altLang="el-GR" sz="2400" dirty="0">
                <a:cs typeface="Times New Roman" pitchFamily="18" charset="0"/>
              </a:rPr>
              <a:t>PA</a:t>
            </a:r>
            <a:r>
              <a:rPr lang="el-GR" altLang="el-GR" sz="2400" dirty="0">
                <a:cs typeface="Times New Roman" pitchFamily="18" charset="0"/>
              </a:rPr>
              <a:t> και τη </a:t>
            </a:r>
            <a:r>
              <a:rPr lang="el-GR" altLang="el-GR" sz="2400" i="1" dirty="0">
                <a:cs typeface="Times New Roman" pitchFamily="18" charset="0"/>
              </a:rPr>
              <a:t>συνθήκη</a:t>
            </a:r>
            <a:r>
              <a:rPr lang="el-GR" altLang="el-GR" sz="2400" dirty="0">
                <a:cs typeface="Times New Roman" pitchFamily="18" charset="0"/>
              </a:rPr>
              <a:t>. Εισάγεται στη σχέση </a:t>
            </a:r>
            <a:r>
              <a:rPr lang="en-GB" altLang="el-GR" sz="2400" dirty="0">
                <a:cs typeface="Times New Roman" pitchFamily="18" charset="0"/>
              </a:rPr>
              <a:t>A</a:t>
            </a:r>
            <a:r>
              <a:rPr lang="el-GR" altLang="el-GR" sz="2400" dirty="0">
                <a:cs typeface="Times New Roman" pitchFamily="18" charset="0"/>
              </a:rPr>
              <a:t>.</a:t>
            </a:r>
          </a:p>
          <a:p>
            <a:pPr marL="0" indent="0" algn="just">
              <a:buNone/>
            </a:pPr>
            <a:r>
              <a:rPr lang="en-GB" altLang="el-GR" sz="2400" b="1" u="sng" dirty="0" smtClean="0">
                <a:solidFill>
                  <a:srgbClr val="7030A0"/>
                </a:solidFill>
                <a:cs typeface="Times New Roman" pitchFamily="18" charset="0"/>
              </a:rPr>
              <a:t>DELETE</a:t>
            </a:r>
            <a:r>
              <a:rPr lang="el-GR" altLang="el-GR" sz="2400" dirty="0">
                <a:cs typeface="Times New Roman" pitchFamily="18" charset="0"/>
              </a:rPr>
              <a:t>: H συστοιχία διαγράφεται από την Α.</a:t>
            </a:r>
          </a:p>
          <a:p>
            <a:pPr marL="0" indent="0" algn="just">
              <a:buNone/>
            </a:pPr>
            <a:r>
              <a:rPr lang="en-GB" altLang="el-GR" sz="2400" b="1" u="sng" dirty="0" smtClean="0">
                <a:solidFill>
                  <a:srgbClr val="7030A0"/>
                </a:solidFill>
                <a:cs typeface="Times New Roman" pitchFamily="18" charset="0"/>
              </a:rPr>
              <a:t>UPDATE</a:t>
            </a:r>
            <a:r>
              <a:rPr lang="el-GR" altLang="el-GR" sz="2400" dirty="0">
                <a:cs typeface="Times New Roman" pitchFamily="18" charset="0"/>
              </a:rPr>
              <a:t>: Η συστοιχία που θα ενημερωθεί πρέπει να είναι τέτοια ώστε η ενημερωμένη εκδοχή της να ικανοποιεί και την </a:t>
            </a:r>
            <a:r>
              <a:rPr lang="en-GB" altLang="el-GR" sz="2400" dirty="0">
                <a:cs typeface="Times New Roman" pitchFamily="18" charset="0"/>
              </a:rPr>
              <a:t>PA</a:t>
            </a:r>
            <a:r>
              <a:rPr lang="el-GR" altLang="el-GR" sz="2400" dirty="0">
                <a:cs typeface="Times New Roman" pitchFamily="18" charset="0"/>
              </a:rPr>
              <a:t> και τη </a:t>
            </a:r>
            <a:r>
              <a:rPr lang="el-GR" altLang="el-GR" sz="2400" i="1" dirty="0">
                <a:cs typeface="Times New Roman" pitchFamily="18" charset="0"/>
              </a:rPr>
              <a:t>συνθήκη</a:t>
            </a:r>
            <a:r>
              <a:rPr lang="el-GR" altLang="el-GR" sz="2400" dirty="0">
                <a:cs typeface="Times New Roman" pitchFamily="18" charset="0"/>
              </a:rPr>
              <a:t>. Η συστοιχία διαγράφεται από την Α, χωρίς να εκτελεστούν οποιεσδήποτε πυροδοτούμενες ενέργειες ή έλεγχοι κατηγορημάτων σχέσεων. Η ενημερωμένη εκδοχή της συστοιχίας εισάγεται στη συνέχεια στην Α.</a:t>
            </a:r>
          </a:p>
          <a:p>
            <a:pPr marL="0" inden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Προβολή (1 </a:t>
            </a:r>
            <a:r>
              <a:rPr lang="el-GR" altLang="el-GR" dirty="0">
                <a:cs typeface="Times New Roman" pitchFamily="18" charset="0"/>
              </a:rPr>
              <a:t>από </a:t>
            </a:r>
            <a:r>
              <a:rPr lang="el-GR" altLang="el-GR" dirty="0" smtClean="0">
                <a:cs typeface="Times New Roman" pitchFamily="18" charset="0"/>
              </a:rPr>
              <a:t>4)</a:t>
            </a:r>
            <a:endParaRPr lang="el-GR" dirty="0">
              <a:cs typeface="Times New Roman" pitchFamily="18" charset="0"/>
            </a:endParaRPr>
          </a:p>
        </p:txBody>
      </p:sp>
      <p:sp>
        <p:nvSpPr>
          <p:cNvPr id="6" name="Rectangle 4" descr="Έστω, ότι τα γνωρίσματα της σχέσης Α διαμερίζονται σε δύο ξένες ομάδες, Χ και Υ. Θεωρήστε το καθένα από τα Χ και Υ ως ένα ενιαίο σύνθετο γνώρισμα. Είναι τότε σαφές, ότι μια δεδομένη συστοιχία {X:x} θα εμφανίζεται στην προβολή Α[Χ] αν και μόνο αν υπάρχει κάποια τιμή y από το πεδίο τιμών Υ, τέτοια ώστε η συστοιχία {Χ:x, Y:y} να εμφανίζεται στη σχέση Α.&#10;Οι κανόνες για την ενημέρωση της Α[Χ] είναι: &#10;INSERT: Έστω ότι η συστοιχία που θα εισαχθεί είναι η (x). Έστω ότι η προεπιλεγμένη τιμή του Y είναι η y (είναι σφάλμα αν δεν υπάρχει τέτοια προεπιλεγμένη τιμή, δηλαδή, αν έχει καθοριστεί για το Y ότι δεν επιτρέπονται οι προεπιλογές). Η συστοιχία (x, y) (η οποία πρέπει να ικανοποιεί το PA) εισάγεται στη σχέση Α.&#10;&#10;"/>
          <p:cNvSpPr txBox="1">
            <a:spLocks noChangeArrowheads="1"/>
          </p:cNvSpPr>
          <p:nvPr/>
        </p:nvSpPr>
        <p:spPr>
          <a:xfrm>
            <a:off x="467545" y="1485603"/>
            <a:ext cx="8280920" cy="475170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Έστω, ότι τα γνωρίσματα της σχέσης Α διαμερίζονται σε δύο ξένες ομάδες, Χ και Υ. Θεωρήστε το καθένα από τα Χ και Υ ως ένα ενιαίο σύνθετο γνώρισμα. Είναι τότε σαφές, ότι μια δεδομένη συστοιχία {</a:t>
            </a:r>
            <a:r>
              <a:rPr lang="en-GB" altLang="el-GR" sz="2400" dirty="0">
                <a:cs typeface="Times New Roman" pitchFamily="18" charset="0"/>
              </a:rPr>
              <a:t>X</a:t>
            </a:r>
            <a:r>
              <a:rPr lang="el-GR" altLang="el-GR" sz="2400" dirty="0">
                <a:cs typeface="Times New Roman" pitchFamily="18" charset="0"/>
              </a:rPr>
              <a:t>:</a:t>
            </a:r>
            <a:r>
              <a:rPr lang="en-GB" altLang="el-GR" sz="2400" dirty="0">
                <a:cs typeface="Times New Roman" pitchFamily="18" charset="0"/>
              </a:rPr>
              <a:t>x</a:t>
            </a:r>
            <a:r>
              <a:rPr lang="el-GR" altLang="el-GR" sz="2400" dirty="0">
                <a:cs typeface="Times New Roman" pitchFamily="18" charset="0"/>
              </a:rPr>
              <a:t>} θα εμφανίζεται στην προβολή Α[Χ] αν και μόνο αν υπάρχει κάποια τιμή </a:t>
            </a:r>
            <a:r>
              <a:rPr lang="en-GB" altLang="el-GR" sz="2400" dirty="0">
                <a:cs typeface="Times New Roman" pitchFamily="18" charset="0"/>
              </a:rPr>
              <a:t>y</a:t>
            </a:r>
            <a:r>
              <a:rPr lang="el-GR" altLang="el-GR" sz="2400" dirty="0">
                <a:cs typeface="Times New Roman" pitchFamily="18" charset="0"/>
              </a:rPr>
              <a:t> από το πεδίο τιμών Υ, τέτοια ώστε η συστοιχία {Χ:</a:t>
            </a:r>
            <a:r>
              <a:rPr lang="en-GB" altLang="el-GR" sz="2400" dirty="0">
                <a:cs typeface="Times New Roman" pitchFamily="18" charset="0"/>
              </a:rPr>
              <a:t>x</a:t>
            </a:r>
            <a:r>
              <a:rPr lang="el-GR" altLang="el-GR" sz="2400" dirty="0">
                <a:cs typeface="Times New Roman" pitchFamily="18" charset="0"/>
              </a:rPr>
              <a:t>, </a:t>
            </a:r>
            <a:r>
              <a:rPr lang="en-GB" altLang="el-GR" sz="2400" dirty="0">
                <a:cs typeface="Times New Roman" pitchFamily="18" charset="0"/>
              </a:rPr>
              <a:t>Y</a:t>
            </a:r>
            <a:r>
              <a:rPr lang="el-GR" altLang="el-GR" sz="2400" dirty="0">
                <a:cs typeface="Times New Roman" pitchFamily="18" charset="0"/>
              </a:rPr>
              <a:t>:</a:t>
            </a:r>
            <a:r>
              <a:rPr lang="en-GB" altLang="el-GR" sz="2400" dirty="0">
                <a:cs typeface="Times New Roman" pitchFamily="18" charset="0"/>
              </a:rPr>
              <a:t>y</a:t>
            </a:r>
            <a:r>
              <a:rPr lang="el-GR" altLang="el-GR" sz="2400" dirty="0">
                <a:cs typeface="Times New Roman" pitchFamily="18" charset="0"/>
              </a:rPr>
              <a:t>} να εμφανίζεται στη σχέση Α</a:t>
            </a:r>
            <a:r>
              <a:rPr lang="el-GR" altLang="el-GR" sz="2400" dirty="0" smtClean="0">
                <a:cs typeface="Times New Roman" pitchFamily="18" charset="0"/>
              </a:rPr>
              <a:t>.</a:t>
            </a:r>
          </a:p>
          <a:p>
            <a:pPr algn="just">
              <a:buFont typeface="Wingdings" panose="05000000000000000000" pitchFamily="2" charset="2"/>
              <a:buChar char="§"/>
            </a:pPr>
            <a:r>
              <a:rPr lang="el-GR" altLang="el-GR" sz="2400" dirty="0" smtClean="0">
                <a:cs typeface="Times New Roman" pitchFamily="18" charset="0"/>
              </a:rPr>
              <a:t>Οι </a:t>
            </a:r>
            <a:r>
              <a:rPr lang="el-GR" altLang="el-GR" sz="2400" dirty="0">
                <a:cs typeface="Times New Roman" pitchFamily="18" charset="0"/>
              </a:rPr>
              <a:t>κανόνες για την ενημέρωση της Α[Χ] είναι: </a:t>
            </a:r>
          </a:p>
          <a:p>
            <a:pPr marL="0" indent="0" algn="just">
              <a:buNone/>
            </a:pPr>
            <a:r>
              <a:rPr lang="en-GB" altLang="el-GR" sz="2400" b="1" u="sng" dirty="0">
                <a:solidFill>
                  <a:srgbClr val="7030A0"/>
                </a:solidFill>
                <a:cs typeface="Times New Roman" pitchFamily="18" charset="0"/>
              </a:rPr>
              <a:t>INSERT</a:t>
            </a:r>
            <a:r>
              <a:rPr lang="el-GR" altLang="el-GR" sz="2400" dirty="0">
                <a:cs typeface="Times New Roman" pitchFamily="18" charset="0"/>
              </a:rPr>
              <a:t>: Έστω ότι η συστοιχία που θα εισαχθεί είναι η (</a:t>
            </a:r>
            <a:r>
              <a:rPr lang="en-GB" altLang="el-GR" sz="2400" dirty="0">
                <a:cs typeface="Times New Roman" pitchFamily="18" charset="0"/>
              </a:rPr>
              <a:t>x</a:t>
            </a:r>
            <a:r>
              <a:rPr lang="el-GR" altLang="el-GR" sz="2400" dirty="0">
                <a:cs typeface="Times New Roman" pitchFamily="18" charset="0"/>
              </a:rPr>
              <a:t>). Έστω ότι η προεπιλεγμένη τιμή του </a:t>
            </a:r>
            <a:r>
              <a:rPr lang="en-GB" altLang="el-GR" sz="2400" dirty="0">
                <a:cs typeface="Times New Roman" pitchFamily="18" charset="0"/>
              </a:rPr>
              <a:t>Y</a:t>
            </a:r>
            <a:r>
              <a:rPr lang="el-GR" altLang="el-GR" sz="2400" dirty="0">
                <a:cs typeface="Times New Roman" pitchFamily="18" charset="0"/>
              </a:rPr>
              <a:t> είναι η </a:t>
            </a:r>
            <a:r>
              <a:rPr lang="en-GB" altLang="el-GR" sz="2400" dirty="0">
                <a:cs typeface="Times New Roman" pitchFamily="18" charset="0"/>
              </a:rPr>
              <a:t>y</a:t>
            </a:r>
            <a:r>
              <a:rPr lang="el-GR" altLang="el-GR" sz="2400" dirty="0">
                <a:cs typeface="Times New Roman" pitchFamily="18" charset="0"/>
              </a:rPr>
              <a:t> (είναι σφάλμα αν δεν υπάρχει τέτοια προεπιλεγμένη τιμή, δηλαδή, αν έχει καθοριστεί για το </a:t>
            </a:r>
            <a:r>
              <a:rPr lang="en-GB" altLang="el-GR" sz="2400" dirty="0">
                <a:cs typeface="Times New Roman" pitchFamily="18" charset="0"/>
              </a:rPr>
              <a:t>Y</a:t>
            </a:r>
            <a:r>
              <a:rPr lang="el-GR" altLang="el-GR" sz="2400" dirty="0">
                <a:cs typeface="Times New Roman" pitchFamily="18" charset="0"/>
              </a:rPr>
              <a:t> ότι δεν επιτρέπονται οι προεπιλογές). Η συστοιχία (</a:t>
            </a:r>
            <a:r>
              <a:rPr lang="en-GB" altLang="el-GR" sz="2400" dirty="0">
                <a:cs typeface="Times New Roman" pitchFamily="18" charset="0"/>
              </a:rPr>
              <a:t>x</a:t>
            </a:r>
            <a:r>
              <a:rPr lang="el-GR" altLang="el-GR" sz="2400" dirty="0">
                <a:cs typeface="Times New Roman" pitchFamily="18" charset="0"/>
              </a:rPr>
              <a:t>, </a:t>
            </a:r>
            <a:r>
              <a:rPr lang="en-GB" altLang="el-GR" sz="2400" dirty="0">
                <a:cs typeface="Times New Roman" pitchFamily="18" charset="0"/>
              </a:rPr>
              <a:t>y</a:t>
            </a:r>
            <a:r>
              <a:rPr lang="el-GR" altLang="el-GR" sz="2400" dirty="0">
                <a:cs typeface="Times New Roman" pitchFamily="18" charset="0"/>
              </a:rPr>
              <a:t>) (η οποία πρέπει να ικανοποιεί το </a:t>
            </a:r>
            <a:r>
              <a:rPr lang="en-GB" altLang="el-GR" sz="2400" dirty="0">
                <a:cs typeface="Times New Roman" pitchFamily="18" charset="0"/>
              </a:rPr>
              <a:t>PA</a:t>
            </a:r>
            <a:r>
              <a:rPr lang="el-GR" altLang="el-GR" sz="2400" dirty="0">
                <a:cs typeface="Times New Roman" pitchFamily="18" charset="0"/>
              </a:rPr>
              <a:t>) εισάγεται στη σχέση Α</a:t>
            </a:r>
            <a:r>
              <a:rPr lang="el-GR" altLang="el-GR" sz="2400" dirty="0" smtClean="0">
                <a:cs typeface="Times New Roman" pitchFamily="18" charset="0"/>
              </a:rPr>
              <a:t>.</a:t>
            </a:r>
            <a:endParaRPr lang="el-GR" altLang="el-GR" sz="2400" dirty="0"/>
          </a:p>
          <a:p>
            <a:pPr marL="0" indent="0" algn="just">
              <a:buNone/>
            </a:pP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Προβολή (2 </a:t>
            </a:r>
            <a:r>
              <a:rPr lang="el-GR" altLang="el-GR" dirty="0">
                <a:cs typeface="Times New Roman" pitchFamily="18" charset="0"/>
              </a:rPr>
              <a:t>από </a:t>
            </a:r>
            <a:r>
              <a:rPr lang="el-GR" altLang="el-GR" dirty="0" smtClean="0">
                <a:cs typeface="Times New Roman" pitchFamily="18" charset="0"/>
              </a:rPr>
              <a:t>4)</a:t>
            </a:r>
            <a:endParaRPr lang="el-GR" dirty="0">
              <a:cs typeface="Times New Roman" pitchFamily="18" charset="0"/>
            </a:endParaRPr>
          </a:p>
        </p:txBody>
      </p:sp>
      <p:sp>
        <p:nvSpPr>
          <p:cNvPr id="6" name="Rectangle 4" descr="DELETE: Όλες οι συστοιχίες της Α, που έχουν την ίδια τιμή Χ με τη συστοιχία που θα διαγραφεί από την Α[Χ] διαγράφονται από την Α.&#10;UPDATE: Έστω ότι η συστοιχία που θα ενημερωθεί είναι η (x), και έστω ότι η ενημερωμένη εκδοχή της είναι η (x΄). Έστω α μια συστοιχία της σχέσης Α που έχει στο γνώρισμα Χ την ίδια τιμή x, και έστω ότι η τιμή του Υ στη συστοιχία α είναι y. Όλες αυτές οι συστοιχίες α διαγράφονται από τη σχέση Α χωρίς να εκτελεστούν οποιεσδήποτε πυροδοτούμενες ενέργειες ή έλεγχοι κατηγορημάτων σχέσεων. Στη συνέχεια, για κάθε τέτοια τιμή y, η συστοιχία (x΄, y) (η οποία πρέπει να ικανοποιεί το PA) εισάγεται στην A.&#10;&#10;&#10;&#10;"/>
          <p:cNvSpPr txBox="1">
            <a:spLocks noChangeArrowheads="1"/>
          </p:cNvSpPr>
          <p:nvPr/>
        </p:nvSpPr>
        <p:spPr>
          <a:xfrm>
            <a:off x="467545" y="1485603"/>
            <a:ext cx="8280920" cy="475170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l-GR" altLang="el-GR" sz="2400" b="1" u="sng" dirty="0" smtClean="0">
                <a:solidFill>
                  <a:srgbClr val="7030A0"/>
                </a:solidFill>
                <a:cs typeface="Times New Roman" pitchFamily="18" charset="0"/>
              </a:rPr>
              <a:t>DELETE</a:t>
            </a:r>
            <a:r>
              <a:rPr lang="el-GR" altLang="el-GR" sz="2400" dirty="0" smtClean="0">
                <a:cs typeface="Times New Roman" pitchFamily="18" charset="0"/>
              </a:rPr>
              <a:t>: Όλες οι συστοιχίες της Α, που έχουν την ίδια τιμή Χ με τη συστοιχία που θα διαγραφεί από την Α[Χ] διαγράφονται από την Α.</a:t>
            </a:r>
          </a:p>
          <a:p>
            <a:pPr marL="0" indent="0" algn="just">
              <a:buNone/>
            </a:pPr>
            <a:r>
              <a:rPr lang="el-GR" altLang="el-GR" sz="2400" b="1" u="sng" dirty="0" smtClean="0">
                <a:solidFill>
                  <a:srgbClr val="7030A0"/>
                </a:solidFill>
                <a:cs typeface="Times New Roman" pitchFamily="18" charset="0"/>
              </a:rPr>
              <a:t>UPDATE</a:t>
            </a:r>
            <a:r>
              <a:rPr lang="el-GR" altLang="el-GR" sz="2400" dirty="0" smtClean="0">
                <a:cs typeface="Times New Roman" pitchFamily="18" charset="0"/>
              </a:rPr>
              <a:t>: Έστω ότι η συστοιχία που θα ενημερωθεί είναι η (x), και έστω ότι η ενημερωμένη εκδοχή της είναι η (</a:t>
            </a:r>
            <a:r>
              <a:rPr lang="el-GR" altLang="el-GR" sz="2400" dirty="0" err="1" smtClean="0">
                <a:cs typeface="Times New Roman" pitchFamily="18" charset="0"/>
              </a:rPr>
              <a:t>x΄</a:t>
            </a:r>
            <a:r>
              <a:rPr lang="el-GR" altLang="el-GR" sz="2400" dirty="0" smtClean="0">
                <a:cs typeface="Times New Roman" pitchFamily="18" charset="0"/>
              </a:rPr>
              <a:t>). Έστω </a:t>
            </a:r>
            <a:r>
              <a:rPr lang="el-GR" altLang="el-GR" sz="2400" i="1" dirty="0" smtClean="0">
                <a:cs typeface="Times New Roman" pitchFamily="18" charset="0"/>
              </a:rPr>
              <a:t>α</a:t>
            </a:r>
            <a:r>
              <a:rPr lang="el-GR" altLang="el-GR" sz="2400" dirty="0" smtClean="0">
                <a:cs typeface="Times New Roman" pitchFamily="18" charset="0"/>
              </a:rPr>
              <a:t> μια συστοιχία της σχέσης Α που έχει στο γνώρισμα Χ την ίδια τιμή x, και έστω ότι η τιμή του Υ στη συστοιχία </a:t>
            </a:r>
            <a:r>
              <a:rPr lang="el-GR" altLang="el-GR" sz="2400" i="1" dirty="0" smtClean="0">
                <a:cs typeface="Times New Roman" pitchFamily="18" charset="0"/>
              </a:rPr>
              <a:t>α</a:t>
            </a:r>
            <a:r>
              <a:rPr lang="el-GR" altLang="el-GR" sz="2400" dirty="0" smtClean="0">
                <a:cs typeface="Times New Roman" pitchFamily="18" charset="0"/>
              </a:rPr>
              <a:t> είναι y. Όλες αυτές οι συστοιχίες </a:t>
            </a:r>
            <a:r>
              <a:rPr lang="el-GR" altLang="el-GR" sz="2400" i="1" dirty="0" smtClean="0">
                <a:cs typeface="Times New Roman" pitchFamily="18" charset="0"/>
              </a:rPr>
              <a:t>α</a:t>
            </a:r>
            <a:r>
              <a:rPr lang="el-GR" altLang="el-GR" sz="2400" dirty="0" smtClean="0">
                <a:cs typeface="Times New Roman" pitchFamily="18" charset="0"/>
              </a:rPr>
              <a:t> διαγράφονται από τη σχέση Α χωρίς να εκτελεστούν οποιεσδήποτε πυροδοτούμενες ενέργειες ή έλεγχοι κατηγορημάτων σχέσεων. Στη συνέχεια, για κάθε τέτοια τιμή y, η συστοιχία (</a:t>
            </a:r>
            <a:r>
              <a:rPr lang="el-GR" altLang="el-GR" sz="2400" dirty="0" err="1" smtClean="0">
                <a:cs typeface="Times New Roman" pitchFamily="18" charset="0"/>
              </a:rPr>
              <a:t>x΄</a:t>
            </a:r>
            <a:r>
              <a:rPr lang="el-GR" altLang="el-GR" sz="2400" dirty="0" smtClean="0">
                <a:cs typeface="Times New Roman" pitchFamily="18" charset="0"/>
              </a:rPr>
              <a:t>, y) (η οποία πρέπει να ικανοποιεί το PA) εισάγεται στην A.</a:t>
            </a:r>
          </a:p>
          <a:p>
            <a:pPr marL="0" indent="0">
              <a:buNone/>
            </a:pPr>
            <a:endParaRPr lang="el-GR" altLang="el-GR" sz="2400" dirty="0" smtClean="0"/>
          </a:p>
          <a:p>
            <a:pPr marL="0" indent="0" algn="just">
              <a:lnSpc>
                <a:spcPct val="120000"/>
              </a:lnSpc>
              <a:buNone/>
            </a:pPr>
            <a:endParaRPr lang="el-GR" altLang="el-GR" sz="2400" dirty="0" smtClean="0">
              <a:cs typeface="Times New Roman" pitchFamily="18" charset="0"/>
            </a:endParaRPr>
          </a:p>
          <a:p>
            <a:pPr marL="0" inden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Προβολή (3 </a:t>
            </a:r>
            <a:r>
              <a:rPr lang="el-GR" altLang="el-GR" dirty="0">
                <a:cs typeface="Times New Roman" pitchFamily="18" charset="0"/>
              </a:rPr>
              <a:t>από </a:t>
            </a:r>
            <a:r>
              <a:rPr lang="el-GR" altLang="el-GR" dirty="0" smtClean="0">
                <a:cs typeface="Times New Roman" pitchFamily="18" charset="0"/>
              </a:rPr>
              <a:t>4)</a:t>
            </a:r>
            <a:endParaRPr lang="el-GR" dirty="0">
              <a:cs typeface="Times New Roman" pitchFamily="18" charset="0"/>
            </a:endParaRPr>
          </a:p>
        </p:txBody>
      </p:sp>
      <p:sp>
        <p:nvSpPr>
          <p:cNvPr id="8" name="Rectangle 2" descr="Παράδειγμα:&#10;Έστω ότι η άποψη SC ορίζεται έτσι:&#10;S. S#, CITY,&#10;SC.&#10;"/>
          <p:cNvSpPr>
            <a:spLocks noChangeArrowheads="1"/>
          </p:cNvSpPr>
          <p:nvPr/>
        </p:nvSpPr>
        <p:spPr bwMode="auto">
          <a:xfrm>
            <a:off x="457200" y="2060848"/>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l-GR" altLang="el-GR" sz="2400" b="1" u="sng" dirty="0">
                <a:solidFill>
                  <a:srgbClr val="7030A0"/>
                </a:solidFill>
                <a:latin typeface="+mn-lt"/>
                <a:cs typeface="Times New Roman" pitchFamily="18" charset="0"/>
              </a:rPr>
              <a:t>Παράδειγμα</a:t>
            </a:r>
            <a:r>
              <a:rPr lang="el-GR" altLang="el-GR" sz="2400" b="1" dirty="0">
                <a:solidFill>
                  <a:srgbClr val="7030A0"/>
                </a:solidFill>
                <a:latin typeface="+mn-lt"/>
                <a:cs typeface="Times New Roman" pitchFamily="18" charset="0"/>
              </a:rPr>
              <a:t>:</a:t>
            </a:r>
          </a:p>
          <a:p>
            <a:pPr algn="just"/>
            <a:r>
              <a:rPr lang="el-GR" altLang="el-GR" sz="2400" dirty="0">
                <a:solidFill>
                  <a:schemeClr val="tx1"/>
                </a:solidFill>
                <a:latin typeface="+mn-lt"/>
                <a:cs typeface="Times New Roman" pitchFamily="18" charset="0"/>
              </a:rPr>
              <a:t>Έστω ότι η άποψη </a:t>
            </a:r>
            <a:r>
              <a:rPr lang="en-GB" altLang="el-GR" sz="2400" dirty="0">
                <a:solidFill>
                  <a:schemeClr val="tx1"/>
                </a:solidFill>
                <a:latin typeface="+mn-lt"/>
                <a:cs typeface="Times New Roman" pitchFamily="18" charset="0"/>
              </a:rPr>
              <a:t>SC</a:t>
            </a:r>
            <a:r>
              <a:rPr lang="el-GR" altLang="el-GR" sz="2400" dirty="0">
                <a:solidFill>
                  <a:schemeClr val="tx1"/>
                </a:solidFill>
                <a:latin typeface="+mn-lt"/>
                <a:cs typeface="Times New Roman" pitchFamily="18" charset="0"/>
              </a:rPr>
              <a:t> ορίζεται έτσι:</a:t>
            </a:r>
          </a:p>
          <a:p>
            <a:pPr algn="just"/>
            <a:r>
              <a:rPr lang="en-GB" altLang="el-GR" sz="2400" b="1" dirty="0">
                <a:solidFill>
                  <a:srgbClr val="FF66FF"/>
                </a:solidFill>
                <a:latin typeface="+mn-lt"/>
                <a:cs typeface="Times New Roman" pitchFamily="18" charset="0"/>
              </a:rPr>
              <a:t>S [S#, CITY]</a:t>
            </a:r>
            <a:endParaRPr lang="el-GR" altLang="el-GR" sz="2400" b="1" dirty="0">
              <a:solidFill>
                <a:srgbClr val="FF66FF"/>
              </a:solidFill>
              <a:latin typeface="+mn-lt"/>
              <a:cs typeface="Times New Roman" pitchFamily="18" charset="0"/>
            </a:endParaRPr>
          </a:p>
          <a:p>
            <a:pPr algn="just"/>
            <a:r>
              <a:rPr lang="en-GB" altLang="el-GR" sz="2400" dirty="0">
                <a:solidFill>
                  <a:schemeClr val="tx1"/>
                </a:solidFill>
                <a:latin typeface="+mn-lt"/>
                <a:cs typeface="Times New Roman" pitchFamily="18" charset="0"/>
              </a:rPr>
              <a:t>SC</a:t>
            </a:r>
            <a:endParaRPr lang="el-GR" altLang="el-GR" sz="2400" dirty="0">
              <a:solidFill>
                <a:schemeClr val="tx1"/>
              </a:solidFill>
              <a:latin typeface="+mn-lt"/>
            </a:endParaRPr>
          </a:p>
        </p:txBody>
      </p:sp>
      <p:graphicFrame>
        <p:nvGraphicFramePr>
          <p:cNvPr id="9" name="Object 1024" descr="."/>
          <p:cNvGraphicFramePr>
            <a:graphicFrameLocks noChangeAspect="1"/>
          </p:cNvGraphicFramePr>
          <p:nvPr>
            <p:extLst>
              <p:ext uri="{D42A27DB-BD31-4B8C-83A1-F6EECF244321}">
                <p14:modId xmlns:p14="http://schemas.microsoft.com/office/powerpoint/2010/main" val="1680387317"/>
              </p:ext>
            </p:extLst>
          </p:nvPr>
        </p:nvGraphicFramePr>
        <p:xfrm>
          <a:off x="2195736" y="3284984"/>
          <a:ext cx="6229350" cy="5848350"/>
        </p:xfrm>
        <a:graphic>
          <a:graphicData uri="http://schemas.openxmlformats.org/presentationml/2006/ole">
            <mc:AlternateContent xmlns:mc="http://schemas.openxmlformats.org/markup-compatibility/2006">
              <mc:Choice xmlns:v="urn:schemas-microsoft-com:vml" Requires="v">
                <p:oleObj spid="_x0000_s15398" name="Document" r:id="rId4" imgW="6218477" imgH="5859744" progId="Word.Document.8">
                  <p:embed/>
                </p:oleObj>
              </mc:Choice>
              <mc:Fallback>
                <p:oleObj name="Document" r:id="rId4" imgW="6218477" imgH="5859744" progId="Word.Document.8">
                  <p:embed/>
                  <p:pic>
                    <p:nvPicPr>
                      <p:cNvPr id="0" name=""/>
                      <p:cNvPicPr>
                        <a:picLocks noChangeAspect="1" noChangeArrowheads="1"/>
                      </p:cNvPicPr>
                      <p:nvPr/>
                    </p:nvPicPr>
                    <p:blipFill>
                      <a:blip r:embed="rId5"/>
                      <a:srcRect/>
                      <a:stretch>
                        <a:fillRect/>
                      </a:stretch>
                    </p:blipFill>
                    <p:spPr bwMode="auto">
                      <a:xfrm>
                        <a:off x="2195736" y="3284984"/>
                        <a:ext cx="6229350" cy="584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2"/>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Προβολή (4 </a:t>
            </a:r>
            <a:r>
              <a:rPr lang="el-GR" altLang="el-GR" dirty="0">
                <a:cs typeface="Times New Roman" pitchFamily="18" charset="0"/>
              </a:rPr>
              <a:t>από </a:t>
            </a:r>
            <a:r>
              <a:rPr lang="el-GR" altLang="el-GR" dirty="0" smtClean="0">
                <a:cs typeface="Times New Roman" pitchFamily="18" charset="0"/>
              </a:rPr>
              <a:t>4)</a:t>
            </a:r>
            <a:endParaRPr lang="el-GR" dirty="0">
              <a:cs typeface="Times New Roman" pitchFamily="18" charset="0"/>
            </a:endParaRPr>
          </a:p>
        </p:txBody>
      </p:sp>
      <p:sp>
        <p:nvSpPr>
          <p:cNvPr id="8" name="Rectangle 4" descr="Θα επιτύχει να εισαχθεί η συστοιχία S 6, London στην άποψη SC,&#10;Θα επιτύχει να εισαχθεί η συστοιχία S 1, London στην άποψη SC,&#10;Θα επιτύχει να διαγραφεί η συστοιχία S 1, London από την άποψη SC,&#10;Θα επιτύχει να ενημερωθεί η συστοιχία S 1, London σε S 1, Athens στην άποψη SC,&#10;Θα επιτύχει να ενημερωθεί η συστοιχία S 1, London σε S 2, London στην άποψη SC.&#10;"/>
          <p:cNvSpPr>
            <a:spLocks noChangeArrowheads="1"/>
          </p:cNvSpPr>
          <p:nvPr/>
        </p:nvSpPr>
        <p:spPr bwMode="auto">
          <a:xfrm>
            <a:off x="467544" y="1803588"/>
            <a:ext cx="82089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tabLst>
                <a:tab pos="457200" algn="l"/>
              </a:tabLst>
              <a:defRPr sz="2800">
                <a:solidFill>
                  <a:schemeClr val="tx2"/>
                </a:solidFill>
                <a:latin typeface="Times New Roman" pitchFamily="18" charset="0"/>
              </a:defRPr>
            </a:lvl1pPr>
            <a:lvl2pPr marL="742950" indent="-285750" eaLnBrk="0" hangingPunct="0">
              <a:tabLst>
                <a:tab pos="457200" algn="l"/>
              </a:tabLst>
              <a:defRPr sz="2800">
                <a:solidFill>
                  <a:schemeClr val="tx2"/>
                </a:solidFill>
                <a:latin typeface="Times New Roman" pitchFamily="18" charset="0"/>
              </a:defRPr>
            </a:lvl2pPr>
            <a:lvl3pPr marL="1143000" indent="-228600" eaLnBrk="0" hangingPunct="0">
              <a:tabLst>
                <a:tab pos="457200" algn="l"/>
              </a:tabLst>
              <a:defRPr sz="2800">
                <a:solidFill>
                  <a:schemeClr val="tx2"/>
                </a:solidFill>
                <a:latin typeface="Times New Roman" pitchFamily="18" charset="0"/>
              </a:defRPr>
            </a:lvl3pPr>
            <a:lvl4pPr marL="1600200" indent="-228600" eaLnBrk="0" hangingPunct="0">
              <a:tabLst>
                <a:tab pos="457200" algn="l"/>
              </a:tabLst>
              <a:defRPr sz="2800">
                <a:solidFill>
                  <a:schemeClr val="tx2"/>
                </a:solidFill>
                <a:latin typeface="Times New Roman" pitchFamily="18" charset="0"/>
              </a:defRPr>
            </a:lvl4pPr>
            <a:lvl5pPr marL="2057400" indent="-228600" eaLnBrk="0" hangingPunct="0">
              <a:tabLst>
                <a:tab pos="457200" algn="l"/>
              </a:tabLst>
              <a:defRPr sz="2800">
                <a:solidFill>
                  <a:schemeClr val="tx2"/>
                </a:solidFill>
                <a:latin typeface="Times New Roman" pitchFamily="18" charset="0"/>
              </a:defRPr>
            </a:lvl5pPr>
            <a:lvl6pPr marL="2514600" indent="-228600" algn="ctr" eaLnBrk="0" fontAlgn="base" hangingPunct="0">
              <a:spcBef>
                <a:spcPct val="0"/>
              </a:spcBef>
              <a:spcAft>
                <a:spcPct val="0"/>
              </a:spcAft>
              <a:tabLst>
                <a:tab pos="457200" algn="l"/>
              </a:tabLst>
              <a:defRPr sz="2800">
                <a:solidFill>
                  <a:schemeClr val="tx2"/>
                </a:solidFill>
                <a:latin typeface="Times New Roman" pitchFamily="18" charset="0"/>
              </a:defRPr>
            </a:lvl6pPr>
            <a:lvl7pPr marL="2971800" indent="-228600" algn="ctr" eaLnBrk="0" fontAlgn="base" hangingPunct="0">
              <a:spcBef>
                <a:spcPct val="0"/>
              </a:spcBef>
              <a:spcAft>
                <a:spcPct val="0"/>
              </a:spcAft>
              <a:tabLst>
                <a:tab pos="457200" algn="l"/>
              </a:tabLst>
              <a:defRPr sz="2800">
                <a:solidFill>
                  <a:schemeClr val="tx2"/>
                </a:solidFill>
                <a:latin typeface="Times New Roman" pitchFamily="18" charset="0"/>
              </a:defRPr>
            </a:lvl7pPr>
            <a:lvl8pPr marL="3429000" indent="-228600" algn="ctr" eaLnBrk="0" fontAlgn="base" hangingPunct="0">
              <a:spcBef>
                <a:spcPct val="0"/>
              </a:spcBef>
              <a:spcAft>
                <a:spcPct val="0"/>
              </a:spcAft>
              <a:tabLst>
                <a:tab pos="457200" algn="l"/>
              </a:tabLst>
              <a:defRPr sz="2800">
                <a:solidFill>
                  <a:schemeClr val="tx2"/>
                </a:solidFill>
                <a:latin typeface="Times New Roman" pitchFamily="18" charset="0"/>
              </a:defRPr>
            </a:lvl8pPr>
            <a:lvl9pPr marL="3886200" indent="-228600" algn="ctr" eaLnBrk="0" fontAlgn="base" hangingPunct="0">
              <a:spcBef>
                <a:spcPct val="0"/>
              </a:spcBef>
              <a:spcAft>
                <a:spcPct val="0"/>
              </a:spcAft>
              <a:tabLst>
                <a:tab pos="457200" algn="l"/>
              </a:tabLst>
              <a:defRPr sz="2800">
                <a:solidFill>
                  <a:schemeClr val="tx2"/>
                </a:solidFill>
                <a:latin typeface="Times New Roman" pitchFamily="18" charset="0"/>
              </a:defRPr>
            </a:lvl9pPr>
          </a:lstStyle>
          <a:p>
            <a:pPr algn="just" eaLnBrk="1" hangingPunct="1">
              <a:buFont typeface="Wingdings" pitchFamily="2" charset="2"/>
              <a:buAutoNum type="arabicPeriod"/>
            </a:pPr>
            <a:r>
              <a:rPr lang="el-GR" altLang="el-GR" sz="2400" dirty="0">
                <a:solidFill>
                  <a:schemeClr val="tx1"/>
                </a:solidFill>
                <a:latin typeface="+mn-lt"/>
                <a:cs typeface="Times New Roman" pitchFamily="18" charset="0"/>
              </a:rPr>
              <a:t>Θα επιτύχει να εισαχθεί η συστοιχία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6, </a:t>
            </a:r>
            <a:r>
              <a:rPr lang="en-GB" altLang="el-GR" sz="2400" dirty="0">
                <a:solidFill>
                  <a:schemeClr val="tx1"/>
                </a:solidFill>
                <a:latin typeface="+mn-lt"/>
                <a:cs typeface="Times New Roman" pitchFamily="18" charset="0"/>
              </a:rPr>
              <a:t>London</a:t>
            </a:r>
            <a:r>
              <a:rPr lang="el-GR" altLang="el-GR" sz="2400" dirty="0">
                <a:solidFill>
                  <a:schemeClr val="tx1"/>
                </a:solidFill>
                <a:latin typeface="+mn-lt"/>
                <a:cs typeface="Times New Roman" pitchFamily="18" charset="0"/>
              </a:rPr>
              <a:t>) στην άποψη </a:t>
            </a:r>
            <a:r>
              <a:rPr lang="en-GB" altLang="el-GR" sz="2400" dirty="0">
                <a:solidFill>
                  <a:schemeClr val="tx1"/>
                </a:solidFill>
                <a:latin typeface="+mn-lt"/>
                <a:cs typeface="Times New Roman" pitchFamily="18" charset="0"/>
              </a:rPr>
              <a:t>SC</a:t>
            </a:r>
            <a:r>
              <a:rPr lang="el-GR" altLang="el-GR" sz="2400" dirty="0">
                <a:solidFill>
                  <a:schemeClr val="tx1"/>
                </a:solidFill>
                <a:latin typeface="+mn-lt"/>
                <a:cs typeface="Times New Roman" pitchFamily="18" charset="0"/>
              </a:rPr>
              <a:t>;</a:t>
            </a:r>
          </a:p>
          <a:p>
            <a:pPr algn="just">
              <a:buFont typeface="Wingdings" pitchFamily="2" charset="2"/>
              <a:buAutoNum type="arabicPeriod"/>
            </a:pPr>
            <a:r>
              <a:rPr lang="el-GR" altLang="el-GR" sz="2400" dirty="0">
                <a:solidFill>
                  <a:schemeClr val="tx1"/>
                </a:solidFill>
                <a:latin typeface="+mn-lt"/>
                <a:cs typeface="Times New Roman" pitchFamily="18" charset="0"/>
              </a:rPr>
              <a:t>Θα επιτύχει να εισαχθεί η συστοιχία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1, </a:t>
            </a:r>
            <a:r>
              <a:rPr lang="en-GB" altLang="el-GR" sz="2400" dirty="0">
                <a:solidFill>
                  <a:schemeClr val="tx1"/>
                </a:solidFill>
                <a:latin typeface="+mn-lt"/>
                <a:cs typeface="Times New Roman" pitchFamily="18" charset="0"/>
              </a:rPr>
              <a:t>London</a:t>
            </a:r>
            <a:r>
              <a:rPr lang="el-GR" altLang="el-GR" sz="2400" dirty="0">
                <a:solidFill>
                  <a:schemeClr val="tx1"/>
                </a:solidFill>
                <a:latin typeface="+mn-lt"/>
                <a:cs typeface="Times New Roman" pitchFamily="18" charset="0"/>
              </a:rPr>
              <a:t>) στην άποψη </a:t>
            </a:r>
            <a:r>
              <a:rPr lang="en-GB" altLang="el-GR" sz="2400" dirty="0">
                <a:solidFill>
                  <a:schemeClr val="tx1"/>
                </a:solidFill>
                <a:latin typeface="+mn-lt"/>
                <a:cs typeface="Times New Roman" pitchFamily="18" charset="0"/>
              </a:rPr>
              <a:t>SC</a:t>
            </a:r>
            <a:r>
              <a:rPr lang="el-GR" altLang="el-GR" sz="2400" dirty="0">
                <a:solidFill>
                  <a:schemeClr val="tx1"/>
                </a:solidFill>
                <a:latin typeface="+mn-lt"/>
                <a:cs typeface="Times New Roman" pitchFamily="18" charset="0"/>
              </a:rPr>
              <a:t>;</a:t>
            </a:r>
          </a:p>
          <a:p>
            <a:pPr algn="just">
              <a:buFont typeface="Wingdings" pitchFamily="2" charset="2"/>
              <a:buAutoNum type="arabicPeriod"/>
            </a:pPr>
            <a:r>
              <a:rPr lang="el-GR" altLang="el-GR" sz="2400" dirty="0">
                <a:solidFill>
                  <a:schemeClr val="tx1"/>
                </a:solidFill>
                <a:latin typeface="+mn-lt"/>
                <a:cs typeface="Times New Roman" pitchFamily="18" charset="0"/>
              </a:rPr>
              <a:t>Θα επιτύχει να διαγραφεί η συστοιχία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1, </a:t>
            </a:r>
            <a:r>
              <a:rPr lang="en-GB" altLang="el-GR" sz="2400" dirty="0">
                <a:solidFill>
                  <a:schemeClr val="tx1"/>
                </a:solidFill>
                <a:latin typeface="+mn-lt"/>
                <a:cs typeface="Times New Roman" pitchFamily="18" charset="0"/>
              </a:rPr>
              <a:t>London</a:t>
            </a:r>
            <a:r>
              <a:rPr lang="el-GR" altLang="el-GR" sz="2400" dirty="0">
                <a:solidFill>
                  <a:schemeClr val="tx1"/>
                </a:solidFill>
                <a:latin typeface="+mn-lt"/>
                <a:cs typeface="Times New Roman" pitchFamily="18" charset="0"/>
              </a:rPr>
              <a:t>) από την άποψη </a:t>
            </a:r>
            <a:r>
              <a:rPr lang="en-GB" altLang="el-GR" sz="2400" dirty="0">
                <a:solidFill>
                  <a:schemeClr val="tx1"/>
                </a:solidFill>
                <a:latin typeface="+mn-lt"/>
                <a:cs typeface="Times New Roman" pitchFamily="18" charset="0"/>
              </a:rPr>
              <a:t>SC</a:t>
            </a:r>
            <a:r>
              <a:rPr lang="el-GR" altLang="el-GR" sz="2400" dirty="0">
                <a:solidFill>
                  <a:schemeClr val="tx1"/>
                </a:solidFill>
                <a:latin typeface="+mn-lt"/>
                <a:cs typeface="Times New Roman" pitchFamily="18" charset="0"/>
              </a:rPr>
              <a:t>;</a:t>
            </a:r>
          </a:p>
          <a:p>
            <a:pPr algn="just">
              <a:buFont typeface="Wingdings" pitchFamily="2" charset="2"/>
              <a:buAutoNum type="arabicPeriod"/>
            </a:pPr>
            <a:r>
              <a:rPr lang="el-GR" altLang="el-GR" sz="2400" dirty="0">
                <a:solidFill>
                  <a:schemeClr val="tx1"/>
                </a:solidFill>
                <a:latin typeface="+mn-lt"/>
                <a:cs typeface="Times New Roman" pitchFamily="18" charset="0"/>
              </a:rPr>
              <a:t>Θα επιτύχει να ενημερωθεί η συστοιχία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1, </a:t>
            </a:r>
            <a:r>
              <a:rPr lang="en-GB" altLang="el-GR" sz="2400" dirty="0">
                <a:solidFill>
                  <a:schemeClr val="tx1"/>
                </a:solidFill>
                <a:latin typeface="+mn-lt"/>
                <a:cs typeface="Times New Roman" pitchFamily="18" charset="0"/>
              </a:rPr>
              <a:t>London</a:t>
            </a:r>
            <a:r>
              <a:rPr lang="el-GR" altLang="el-GR" sz="2400" dirty="0">
                <a:solidFill>
                  <a:schemeClr val="tx1"/>
                </a:solidFill>
                <a:latin typeface="+mn-lt"/>
                <a:cs typeface="Times New Roman" pitchFamily="18" charset="0"/>
              </a:rPr>
              <a:t>) σε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1, </a:t>
            </a:r>
            <a:r>
              <a:rPr lang="en-GB" altLang="el-GR" sz="2400" dirty="0">
                <a:solidFill>
                  <a:schemeClr val="tx1"/>
                </a:solidFill>
                <a:latin typeface="+mn-lt"/>
                <a:cs typeface="Times New Roman" pitchFamily="18" charset="0"/>
              </a:rPr>
              <a:t>Athens</a:t>
            </a:r>
            <a:r>
              <a:rPr lang="el-GR" altLang="el-GR" sz="2400" dirty="0">
                <a:solidFill>
                  <a:schemeClr val="tx1"/>
                </a:solidFill>
                <a:latin typeface="+mn-lt"/>
                <a:cs typeface="Times New Roman" pitchFamily="18" charset="0"/>
              </a:rPr>
              <a:t>) στην άποψη </a:t>
            </a:r>
            <a:r>
              <a:rPr lang="en-GB" altLang="el-GR" sz="2400" dirty="0">
                <a:solidFill>
                  <a:schemeClr val="tx1"/>
                </a:solidFill>
                <a:latin typeface="+mn-lt"/>
                <a:cs typeface="Times New Roman" pitchFamily="18" charset="0"/>
              </a:rPr>
              <a:t>SC</a:t>
            </a:r>
            <a:r>
              <a:rPr lang="el-GR" altLang="el-GR" sz="2400" dirty="0">
                <a:solidFill>
                  <a:schemeClr val="tx1"/>
                </a:solidFill>
                <a:latin typeface="+mn-lt"/>
                <a:cs typeface="Times New Roman" pitchFamily="18" charset="0"/>
              </a:rPr>
              <a:t>;</a:t>
            </a:r>
          </a:p>
          <a:p>
            <a:pPr algn="just">
              <a:buFont typeface="Wingdings" pitchFamily="2" charset="2"/>
              <a:buAutoNum type="arabicPeriod"/>
            </a:pPr>
            <a:r>
              <a:rPr lang="el-GR" altLang="el-GR" sz="2400" dirty="0">
                <a:solidFill>
                  <a:schemeClr val="tx1"/>
                </a:solidFill>
                <a:latin typeface="+mn-lt"/>
                <a:cs typeface="Times New Roman" pitchFamily="18" charset="0"/>
              </a:rPr>
              <a:t>Θα επιτύχει να ενημερωθεί η συστοιχία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1, </a:t>
            </a:r>
            <a:r>
              <a:rPr lang="en-GB" altLang="el-GR" sz="2400" dirty="0">
                <a:solidFill>
                  <a:schemeClr val="tx1"/>
                </a:solidFill>
                <a:latin typeface="+mn-lt"/>
                <a:cs typeface="Times New Roman" pitchFamily="18" charset="0"/>
              </a:rPr>
              <a:t>London</a:t>
            </a:r>
            <a:r>
              <a:rPr lang="el-GR" altLang="el-GR" sz="2400" dirty="0">
                <a:solidFill>
                  <a:schemeClr val="tx1"/>
                </a:solidFill>
                <a:latin typeface="+mn-lt"/>
                <a:cs typeface="Times New Roman" pitchFamily="18" charset="0"/>
              </a:rPr>
              <a:t>) σε (</a:t>
            </a:r>
            <a:r>
              <a:rPr lang="en-GB" altLang="el-GR" sz="2400" dirty="0">
                <a:solidFill>
                  <a:schemeClr val="tx1"/>
                </a:solidFill>
                <a:latin typeface="+mn-lt"/>
                <a:cs typeface="Times New Roman" pitchFamily="18" charset="0"/>
              </a:rPr>
              <a:t>S</a:t>
            </a:r>
            <a:r>
              <a:rPr lang="el-GR" altLang="el-GR" sz="2400" dirty="0">
                <a:solidFill>
                  <a:schemeClr val="tx1"/>
                </a:solidFill>
                <a:latin typeface="+mn-lt"/>
                <a:cs typeface="Times New Roman" pitchFamily="18" charset="0"/>
              </a:rPr>
              <a:t>2, </a:t>
            </a:r>
            <a:r>
              <a:rPr lang="en-GB" altLang="el-GR" sz="2400" dirty="0">
                <a:solidFill>
                  <a:schemeClr val="tx1"/>
                </a:solidFill>
                <a:latin typeface="+mn-lt"/>
                <a:cs typeface="Times New Roman" pitchFamily="18" charset="0"/>
              </a:rPr>
              <a:t>London</a:t>
            </a:r>
            <a:r>
              <a:rPr lang="el-GR" altLang="el-GR" sz="2400" dirty="0">
                <a:solidFill>
                  <a:schemeClr val="tx1"/>
                </a:solidFill>
                <a:latin typeface="+mn-lt"/>
                <a:cs typeface="Times New Roman" pitchFamily="18" charset="0"/>
              </a:rPr>
              <a:t>) στην άποψη </a:t>
            </a:r>
            <a:r>
              <a:rPr lang="en-GB" altLang="el-GR" sz="2400" dirty="0">
                <a:solidFill>
                  <a:schemeClr val="tx1"/>
                </a:solidFill>
                <a:latin typeface="+mn-lt"/>
                <a:cs typeface="Times New Roman" pitchFamily="18" charset="0"/>
              </a:rPr>
              <a:t>SC</a:t>
            </a:r>
            <a:r>
              <a:rPr lang="el-GR" altLang="el-GR" sz="2400" dirty="0">
                <a:solidFill>
                  <a:schemeClr val="tx1"/>
                </a:solidFill>
                <a:latin typeface="+mn-lt"/>
                <a:cs typeface="Times New Roman" pitchFamily="18" charset="0"/>
              </a:rPr>
              <a:t>;</a:t>
            </a:r>
            <a:endParaRPr lang="el-GR" altLang="el-GR" sz="2400" dirty="0">
              <a:solidFill>
                <a:schemeClr val="tx1"/>
              </a:solidFill>
              <a:latin typeface="+mn-lt"/>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Επέκταση (1 </a:t>
            </a:r>
            <a:r>
              <a:rPr lang="el-GR" altLang="el-GR" dirty="0">
                <a:cs typeface="Times New Roman" pitchFamily="18" charset="0"/>
              </a:rPr>
              <a:t>από </a:t>
            </a:r>
            <a:r>
              <a:rPr lang="el-GR" altLang="el-GR" dirty="0" smtClean="0">
                <a:cs typeface="Times New Roman" pitchFamily="18" charset="0"/>
              </a:rPr>
              <a:t>3)</a:t>
            </a:r>
            <a:endParaRPr lang="el-GR" dirty="0">
              <a:cs typeface="Times New Roman" pitchFamily="18" charset="0"/>
            </a:endParaRPr>
          </a:p>
        </p:txBody>
      </p:sp>
      <p:sp>
        <p:nvSpPr>
          <p:cNvPr id="6" name="Rectangle 4" descr="Το κατηγόρημα PE της σχέσης Ε που προκύπτει από την πράξη επέκτασης&#10; EXTEND A ADD παράσταση, AS X.&#10;είναι το εξής:&#10; PA, α, AND e.X ίο με παράσταση α.&#10;Εδώ το e είναι μια συστοιχία της σχέσης Ε και το α είναι η προβολή αυτής της συστοιχίας e πάνω σε όλα τα γνωρίσματα της σχέσης Α. &#10;"/>
          <p:cNvSpPr txBox="1">
            <a:spLocks noChangeArrowheads="1"/>
          </p:cNvSpPr>
          <p:nvPr/>
        </p:nvSpPr>
        <p:spPr>
          <a:xfrm>
            <a:off x="467545" y="1917651"/>
            <a:ext cx="8280920" cy="367158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Το κατηγόρημα </a:t>
            </a:r>
            <a:r>
              <a:rPr lang="en-GB" altLang="el-GR" sz="2400" dirty="0">
                <a:cs typeface="Times New Roman" pitchFamily="18" charset="0"/>
              </a:rPr>
              <a:t>PE</a:t>
            </a:r>
            <a:r>
              <a:rPr lang="el-GR" altLang="el-GR" sz="2400" dirty="0">
                <a:cs typeface="Times New Roman" pitchFamily="18" charset="0"/>
              </a:rPr>
              <a:t> της σχέσης Ε που προκύπτει από την πράξη επέκτασης</a:t>
            </a:r>
          </a:p>
          <a:p>
            <a:pPr marL="0" indent="0">
              <a:buNone/>
            </a:pP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EXTEND </a:t>
            </a:r>
            <a:r>
              <a:rPr lang="en-GB" altLang="el-GR" sz="2400" b="1" dirty="0">
                <a:solidFill>
                  <a:srgbClr val="FF66FF"/>
                </a:solidFill>
                <a:cs typeface="Times New Roman" pitchFamily="18" charset="0"/>
              </a:rPr>
              <a:t>A ADD </a:t>
            </a:r>
            <a:r>
              <a:rPr lang="el-GR" altLang="el-GR" sz="2400" b="1" i="1" dirty="0">
                <a:solidFill>
                  <a:srgbClr val="FF66FF"/>
                </a:solidFill>
                <a:cs typeface="Times New Roman" pitchFamily="18" charset="0"/>
              </a:rPr>
              <a:t>παράσταση</a:t>
            </a:r>
            <a:r>
              <a:rPr lang="en-GB" altLang="el-GR" sz="2400" b="1" dirty="0">
                <a:solidFill>
                  <a:srgbClr val="FF66FF"/>
                </a:solidFill>
                <a:cs typeface="Times New Roman" pitchFamily="18" charset="0"/>
              </a:rPr>
              <a:t> AS X</a:t>
            </a:r>
            <a:endParaRPr lang="el-GR" altLang="el-GR" sz="2400" b="1" dirty="0">
              <a:solidFill>
                <a:srgbClr val="FF66FF"/>
              </a:solidFill>
              <a:cs typeface="Times New Roman" pitchFamily="18" charset="0"/>
            </a:endParaRPr>
          </a:p>
          <a:p>
            <a:pPr marL="0" indent="0" algn="just">
              <a:buNone/>
            </a:pPr>
            <a:r>
              <a:rPr lang="el-GR" altLang="el-GR" sz="2400" dirty="0">
                <a:cs typeface="Times New Roman" pitchFamily="18" charset="0"/>
              </a:rPr>
              <a:t>είναι το εξής:</a:t>
            </a:r>
          </a:p>
          <a:p>
            <a:pPr marL="0" indent="0">
              <a:buNone/>
            </a:pP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PA</a:t>
            </a:r>
            <a:r>
              <a:rPr lang="el-GR" altLang="el-GR" sz="2400" b="1" dirty="0" smtClean="0">
                <a:solidFill>
                  <a:srgbClr val="FF66FF"/>
                </a:solidFill>
                <a:cs typeface="Times New Roman" pitchFamily="18" charset="0"/>
              </a:rPr>
              <a:t> </a:t>
            </a:r>
            <a:r>
              <a:rPr lang="el-GR" altLang="el-GR" sz="2400" b="1" dirty="0">
                <a:solidFill>
                  <a:srgbClr val="FF66FF"/>
                </a:solidFill>
                <a:cs typeface="Times New Roman" pitchFamily="18" charset="0"/>
              </a:rPr>
              <a:t>(</a:t>
            </a:r>
            <a:r>
              <a:rPr lang="el-GR" altLang="el-GR" sz="2400" b="1" i="1" dirty="0">
                <a:solidFill>
                  <a:srgbClr val="FF66FF"/>
                </a:solidFill>
                <a:cs typeface="Times New Roman" pitchFamily="18" charset="0"/>
              </a:rPr>
              <a:t>α</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AND</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e</a:t>
            </a:r>
            <a:r>
              <a:rPr lang="el-GR" altLang="el-GR" sz="2400" b="1" dirty="0">
                <a:solidFill>
                  <a:srgbClr val="FF66FF"/>
                </a:solidFill>
                <a:cs typeface="Times New Roman" pitchFamily="18" charset="0"/>
              </a:rPr>
              <a:t>.</a:t>
            </a:r>
            <a:r>
              <a:rPr lang="en-GB" altLang="el-GR" sz="2400" b="1" dirty="0">
                <a:solidFill>
                  <a:srgbClr val="FF66FF"/>
                </a:solidFill>
                <a:cs typeface="Times New Roman" pitchFamily="18" charset="0"/>
              </a:rPr>
              <a:t>X</a:t>
            </a:r>
            <a:r>
              <a:rPr lang="el-GR" altLang="el-GR" sz="2400" b="1" dirty="0">
                <a:solidFill>
                  <a:srgbClr val="FF66FF"/>
                </a:solidFill>
                <a:cs typeface="Times New Roman" pitchFamily="18" charset="0"/>
              </a:rPr>
              <a:t> = </a:t>
            </a:r>
            <a:r>
              <a:rPr lang="el-GR" altLang="el-GR" sz="2400" b="1" i="1" dirty="0">
                <a:solidFill>
                  <a:srgbClr val="FF66FF"/>
                </a:solidFill>
                <a:cs typeface="Times New Roman" pitchFamily="18" charset="0"/>
              </a:rPr>
              <a:t>παράσταση</a:t>
            </a:r>
            <a:r>
              <a:rPr lang="el-GR" altLang="el-GR" sz="2400" b="1" dirty="0">
                <a:solidFill>
                  <a:srgbClr val="FF66FF"/>
                </a:solidFill>
                <a:cs typeface="Times New Roman" pitchFamily="18" charset="0"/>
              </a:rPr>
              <a:t> (</a:t>
            </a:r>
            <a:r>
              <a:rPr lang="el-GR" altLang="el-GR" sz="2400" b="1" i="1" dirty="0">
                <a:solidFill>
                  <a:srgbClr val="FF66FF"/>
                </a:solidFill>
                <a:cs typeface="Times New Roman" pitchFamily="18" charset="0"/>
              </a:rPr>
              <a:t>α</a:t>
            </a:r>
            <a:r>
              <a:rPr lang="el-GR" altLang="el-GR" sz="2400" b="1" dirty="0">
                <a:solidFill>
                  <a:srgbClr val="FF66FF"/>
                </a:solidFill>
                <a:cs typeface="Times New Roman" pitchFamily="18" charset="0"/>
              </a:rPr>
              <a:t>)</a:t>
            </a:r>
          </a:p>
          <a:p>
            <a:pPr marL="0" indent="0" algn="just">
              <a:buNone/>
            </a:pPr>
            <a:r>
              <a:rPr lang="el-GR" altLang="el-GR" sz="2400" dirty="0">
                <a:cs typeface="Times New Roman" pitchFamily="18" charset="0"/>
              </a:rPr>
              <a:t>Εδώ το </a:t>
            </a:r>
            <a:r>
              <a:rPr lang="en-GB" altLang="el-GR" sz="2400" dirty="0">
                <a:cs typeface="Times New Roman" pitchFamily="18" charset="0"/>
              </a:rPr>
              <a:t>e</a:t>
            </a:r>
            <a:r>
              <a:rPr lang="el-GR" altLang="el-GR" sz="2400" dirty="0">
                <a:cs typeface="Times New Roman" pitchFamily="18" charset="0"/>
              </a:rPr>
              <a:t> είναι μια συστοιχία της σχέσης Ε και το </a:t>
            </a:r>
            <a:r>
              <a:rPr lang="el-GR" altLang="el-GR" sz="2400" i="1" dirty="0">
                <a:cs typeface="Times New Roman" pitchFamily="18" charset="0"/>
              </a:rPr>
              <a:t>α </a:t>
            </a:r>
            <a:r>
              <a:rPr lang="el-GR" altLang="el-GR" sz="2400" dirty="0">
                <a:cs typeface="Times New Roman" pitchFamily="18" charset="0"/>
              </a:rPr>
              <a:t>είναι η προβολή αυτής της συστοιχίας </a:t>
            </a:r>
            <a:r>
              <a:rPr lang="en-GB" altLang="el-GR" sz="2400" dirty="0">
                <a:cs typeface="Times New Roman" pitchFamily="18" charset="0"/>
              </a:rPr>
              <a:t>e</a:t>
            </a:r>
            <a:r>
              <a:rPr lang="el-GR" altLang="el-GR" sz="2400" dirty="0">
                <a:cs typeface="Times New Roman" pitchFamily="18" charset="0"/>
              </a:rPr>
              <a:t> πάνω σε όλα τα γνωρίσματα της σχέσης Α. </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4691733"/>
          </a:xfrm>
        </p:spPr>
        <p:txBody>
          <a:bodyPr>
            <a:noAutofit/>
          </a:bodyPr>
          <a:lstStyle/>
          <a:p>
            <a:pPr marL="693738" lvl="1" indent="-457200">
              <a:lnSpc>
                <a:spcPct val="90000"/>
              </a:lnSpc>
              <a:buFont typeface="Wingdings" panose="05000000000000000000" pitchFamily="2" charset="2"/>
              <a:buChar char="§"/>
            </a:pPr>
            <a:r>
              <a:rPr lang="el-GR" altLang="el-GR" dirty="0" smtClean="0"/>
              <a:t>Χρησιμότητα των απόψεων,</a:t>
            </a:r>
          </a:p>
          <a:p>
            <a:pPr marL="693738" lvl="1" indent="-457200">
              <a:lnSpc>
                <a:spcPct val="90000"/>
              </a:lnSpc>
              <a:buFont typeface="Wingdings" panose="05000000000000000000" pitchFamily="2" charset="2"/>
              <a:buChar char="§"/>
            </a:pPr>
            <a:r>
              <a:rPr lang="el-GR" altLang="el-GR" dirty="0" smtClean="0"/>
              <a:t>Ικανότητα διατύπωσης απόψεων σε σχεσιακή άλγεβρα και σε </a:t>
            </a:r>
            <a:r>
              <a:rPr lang="en-US" altLang="el-GR" dirty="0" smtClean="0"/>
              <a:t>SQL</a:t>
            </a:r>
            <a:r>
              <a:rPr lang="el-GR" altLang="el-GR" dirty="0" smtClean="0"/>
              <a:t> με τη βοήθεια παραδειγμάτων,</a:t>
            </a:r>
          </a:p>
          <a:p>
            <a:pPr marL="693738" lvl="1" indent="-457200">
              <a:lnSpc>
                <a:spcPct val="90000"/>
              </a:lnSpc>
              <a:buFont typeface="Wingdings" panose="05000000000000000000" pitchFamily="2" charset="2"/>
              <a:buChar char="§"/>
            </a:pPr>
            <a:r>
              <a:rPr lang="el-GR" altLang="el-GR" dirty="0" smtClean="0"/>
              <a:t>Κατανόηση των μεταβολών βασικών σχέσεων από τις οποίες προέρχονται οι απόψεις, λόγω πράξεων ενημέρωσης πάνω στις απόψεις.</a:t>
            </a:r>
          </a:p>
          <a:p>
            <a:pPr marL="693738" lvl="1" indent="-457200">
              <a:lnSpc>
                <a:spcPct val="90000"/>
              </a:lnSpc>
              <a:buFont typeface="Wingdings" panose="05000000000000000000" pitchFamily="2" charset="2"/>
              <a:buChar char="§"/>
            </a:pPr>
            <a:endParaRPr lang="el-GR" altLang="el-GR" sz="800" b="1"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693738" lvl="1" indent="-457200">
              <a:lnSpc>
                <a:spcPct val="90000"/>
              </a:lnSpc>
              <a:buFont typeface="Wingdings" panose="05000000000000000000" pitchFamily="2" charset="2"/>
              <a:buChar char="§"/>
            </a:pPr>
            <a:endParaRPr lang="el-GR" altLang="el-GR" sz="3200" b="1"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Ενημέρωση άλλων απόψεων - </a:t>
            </a:r>
            <a:r>
              <a:rPr lang="el-GR" altLang="el-GR" dirty="0">
                <a:cs typeface="Times New Roman" pitchFamily="18" charset="0"/>
              </a:rPr>
              <a:t>Επέκταση</a:t>
            </a:r>
            <a:r>
              <a:rPr lang="el-GR" altLang="el-GR" dirty="0" smtClean="0">
                <a:cs typeface="Times New Roman" pitchFamily="18" charset="0"/>
              </a:rPr>
              <a:t> (2 από 3)</a:t>
            </a:r>
            <a:endParaRPr lang="el-GR" dirty="0">
              <a:cs typeface="Times New Roman" pitchFamily="18" charset="0"/>
            </a:endParaRPr>
          </a:p>
        </p:txBody>
      </p:sp>
      <p:sp>
        <p:nvSpPr>
          <p:cNvPr id="6" name="Rectangle 4" descr="INSERT: Έστω e η συστοιχία που θα εισαχθεί. Η e πρέπει να ικανοποιεί το PE. Η συστοιχία α που παράγεται από την e με την απαλοιφή με προβολή της τιμής e τελεία X εισάγεται στη σχέση Α.&#10; &#10;DELETE: Έστω e η συστοιχία που θα διαγραφεί. Η συστοιχία α που παράγεται από την e με την απαλοιφή με προβολή της τιμής e τελεία X διαγράφεται από τη σχέση Α.&#10;&#10;"/>
          <p:cNvSpPr txBox="1">
            <a:spLocks noChangeArrowheads="1"/>
          </p:cNvSpPr>
          <p:nvPr>
            <p:custDataLst>
              <p:tags r:id="rId2"/>
            </p:custDataLst>
          </p:nvPr>
        </p:nvSpPr>
        <p:spPr>
          <a:xfrm>
            <a:off x="467545" y="1988840"/>
            <a:ext cx="8280920" cy="309552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u="sng" dirty="0">
                <a:solidFill>
                  <a:srgbClr val="7030A0"/>
                </a:solidFill>
                <a:cs typeface="Times New Roman" pitchFamily="18" charset="0"/>
              </a:rPr>
              <a:t>INSERT</a:t>
            </a:r>
            <a:r>
              <a:rPr lang="el-GR" altLang="el-GR" sz="2400" dirty="0">
                <a:cs typeface="Times New Roman" pitchFamily="18" charset="0"/>
              </a:rPr>
              <a:t>: Έστω </a:t>
            </a:r>
            <a:r>
              <a:rPr lang="en-GB" altLang="el-GR" sz="2400" dirty="0">
                <a:cs typeface="Times New Roman" pitchFamily="18" charset="0"/>
              </a:rPr>
              <a:t>e</a:t>
            </a:r>
            <a:r>
              <a:rPr lang="el-GR" altLang="el-GR" sz="2400" dirty="0">
                <a:cs typeface="Times New Roman" pitchFamily="18" charset="0"/>
              </a:rPr>
              <a:t> η συστοιχία που θα εισαχθεί. Η </a:t>
            </a:r>
            <a:r>
              <a:rPr lang="en-GB" altLang="el-GR" sz="2400" dirty="0">
                <a:cs typeface="Times New Roman" pitchFamily="18" charset="0"/>
              </a:rPr>
              <a:t>e</a:t>
            </a:r>
            <a:r>
              <a:rPr lang="el-GR" altLang="el-GR" sz="2400" dirty="0">
                <a:cs typeface="Times New Roman" pitchFamily="18" charset="0"/>
              </a:rPr>
              <a:t> πρέπει να ικανοποιεί το </a:t>
            </a:r>
            <a:r>
              <a:rPr lang="en-GB" altLang="el-GR" sz="2400" dirty="0">
                <a:cs typeface="Times New Roman" pitchFamily="18" charset="0"/>
              </a:rPr>
              <a:t>PE</a:t>
            </a:r>
            <a:r>
              <a:rPr lang="el-GR" altLang="el-GR" sz="2400" dirty="0">
                <a:cs typeface="Times New Roman" pitchFamily="18" charset="0"/>
              </a:rPr>
              <a:t>. Η συστοιχία </a:t>
            </a:r>
            <a:r>
              <a:rPr lang="el-GR" altLang="el-GR" sz="2400" i="1" dirty="0">
                <a:cs typeface="Times New Roman" pitchFamily="18" charset="0"/>
              </a:rPr>
              <a:t>α</a:t>
            </a:r>
            <a:r>
              <a:rPr lang="el-GR" altLang="el-GR" sz="2400" dirty="0">
                <a:cs typeface="Times New Roman" pitchFamily="18" charset="0"/>
              </a:rPr>
              <a:t> που παράγεται από την </a:t>
            </a:r>
            <a:r>
              <a:rPr lang="en-GB" altLang="el-GR" sz="2400" dirty="0">
                <a:cs typeface="Times New Roman" pitchFamily="18" charset="0"/>
              </a:rPr>
              <a:t>e</a:t>
            </a:r>
            <a:r>
              <a:rPr lang="el-GR" altLang="el-GR" sz="2400" dirty="0">
                <a:cs typeface="Times New Roman" pitchFamily="18" charset="0"/>
              </a:rPr>
              <a:t> με την απαλοιφή με προβολή της τιμής </a:t>
            </a:r>
            <a:r>
              <a:rPr lang="en-GB" altLang="el-GR" sz="2400" dirty="0">
                <a:cs typeface="Times New Roman" pitchFamily="18" charset="0"/>
              </a:rPr>
              <a:t>e</a:t>
            </a:r>
            <a:r>
              <a:rPr lang="el-GR" altLang="el-GR" sz="2400" dirty="0">
                <a:cs typeface="Times New Roman" pitchFamily="18" charset="0"/>
              </a:rPr>
              <a:t>.</a:t>
            </a:r>
            <a:r>
              <a:rPr lang="en-GB" altLang="el-GR" sz="2400" dirty="0">
                <a:cs typeface="Times New Roman" pitchFamily="18" charset="0"/>
              </a:rPr>
              <a:t>X</a:t>
            </a:r>
            <a:r>
              <a:rPr lang="el-GR" altLang="el-GR" sz="2400" dirty="0">
                <a:cs typeface="Times New Roman" pitchFamily="18" charset="0"/>
              </a:rPr>
              <a:t> εισάγεται στη σχέση Α.</a:t>
            </a:r>
          </a:p>
          <a:p>
            <a:pPr marL="0" indent="0" algn="just">
              <a:buNone/>
            </a:pPr>
            <a:r>
              <a:rPr lang="el-GR" altLang="el-GR" sz="2400" dirty="0">
                <a:cs typeface="Times New Roman" pitchFamily="18" charset="0"/>
              </a:rPr>
              <a:t> </a:t>
            </a:r>
          </a:p>
          <a:p>
            <a:pPr marL="0" indent="0" algn="just">
              <a:buNone/>
            </a:pPr>
            <a:r>
              <a:rPr lang="en-GB" altLang="el-GR" sz="2400" b="1" u="sng" dirty="0">
                <a:solidFill>
                  <a:srgbClr val="7030A0"/>
                </a:solidFill>
                <a:cs typeface="Times New Roman" pitchFamily="18" charset="0"/>
              </a:rPr>
              <a:t>DELETE</a:t>
            </a:r>
            <a:r>
              <a:rPr lang="el-GR" altLang="el-GR" sz="2400" dirty="0">
                <a:cs typeface="Times New Roman" pitchFamily="18" charset="0"/>
              </a:rPr>
              <a:t>: Έστω </a:t>
            </a:r>
            <a:r>
              <a:rPr lang="en-GB" altLang="el-GR" sz="2400" dirty="0">
                <a:cs typeface="Times New Roman" pitchFamily="18" charset="0"/>
              </a:rPr>
              <a:t>e</a:t>
            </a:r>
            <a:r>
              <a:rPr lang="el-GR" altLang="el-GR" sz="2400" dirty="0">
                <a:cs typeface="Times New Roman" pitchFamily="18" charset="0"/>
              </a:rPr>
              <a:t> η συστοιχία που θα διαγραφεί. Η συστοιχία </a:t>
            </a:r>
            <a:r>
              <a:rPr lang="el-GR" altLang="el-GR" sz="2400" i="1" dirty="0">
                <a:cs typeface="Times New Roman" pitchFamily="18" charset="0"/>
              </a:rPr>
              <a:t>α</a:t>
            </a:r>
            <a:r>
              <a:rPr lang="el-GR" altLang="el-GR" sz="2400" dirty="0">
                <a:cs typeface="Times New Roman" pitchFamily="18" charset="0"/>
              </a:rPr>
              <a:t> που παράγεται από την </a:t>
            </a:r>
            <a:r>
              <a:rPr lang="en-GB" altLang="el-GR" sz="2400" dirty="0">
                <a:cs typeface="Times New Roman" pitchFamily="18" charset="0"/>
              </a:rPr>
              <a:t>e</a:t>
            </a:r>
            <a:r>
              <a:rPr lang="el-GR" altLang="el-GR" sz="2400" dirty="0">
                <a:cs typeface="Times New Roman" pitchFamily="18" charset="0"/>
              </a:rPr>
              <a:t> με την απαλοιφή με προβολή της τιμής </a:t>
            </a:r>
            <a:r>
              <a:rPr lang="en-GB" altLang="el-GR" sz="2400" dirty="0">
                <a:cs typeface="Times New Roman" pitchFamily="18" charset="0"/>
              </a:rPr>
              <a:t>e</a:t>
            </a:r>
            <a:r>
              <a:rPr lang="el-GR" altLang="el-GR" sz="2400" dirty="0">
                <a:cs typeface="Times New Roman" pitchFamily="18" charset="0"/>
              </a:rPr>
              <a:t>.</a:t>
            </a:r>
            <a:r>
              <a:rPr lang="en-GB" altLang="el-GR" sz="2400" dirty="0">
                <a:cs typeface="Times New Roman" pitchFamily="18" charset="0"/>
              </a:rPr>
              <a:t>X</a:t>
            </a:r>
            <a:r>
              <a:rPr lang="el-GR" altLang="el-GR" sz="2400" dirty="0">
                <a:cs typeface="Times New Roman" pitchFamily="18" charset="0"/>
              </a:rPr>
              <a:t> διαγράφεται από τη σχέση Α.</a:t>
            </a:r>
          </a:p>
          <a:p>
            <a:pPr marL="0" inden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 </a:t>
            </a:r>
            <a:r>
              <a:rPr lang="el-GR" altLang="el-GR" dirty="0">
                <a:cs typeface="Times New Roman" pitchFamily="18" charset="0"/>
              </a:rPr>
              <a:t>Επέκταση</a:t>
            </a:r>
            <a:r>
              <a:rPr lang="el-GR" altLang="el-GR" dirty="0" smtClean="0">
                <a:cs typeface="Times New Roman" pitchFamily="18" charset="0"/>
              </a:rPr>
              <a:t> (3 </a:t>
            </a:r>
            <a:r>
              <a:rPr lang="el-GR" altLang="el-GR" dirty="0">
                <a:cs typeface="Times New Roman" pitchFamily="18" charset="0"/>
              </a:rPr>
              <a:t>από </a:t>
            </a:r>
            <a:r>
              <a:rPr lang="el-GR" altLang="el-GR" dirty="0" smtClean="0">
                <a:cs typeface="Times New Roman" pitchFamily="18" charset="0"/>
              </a:rPr>
              <a:t>3)</a:t>
            </a:r>
            <a:endParaRPr lang="el-GR" dirty="0">
              <a:cs typeface="Times New Roman" pitchFamily="18" charset="0"/>
            </a:endParaRPr>
          </a:p>
        </p:txBody>
      </p:sp>
      <p:sp>
        <p:nvSpPr>
          <p:cNvPr id="6" name="Rectangle 4" descr="UPDATE: Έστω e η συστοιχία που θα διαγραφεί και έστω e΄ η ενημερωμένη εκδοχή της. Η e΄ πρέπει να ικανοποιεί  το PE. Η συστοιχία α που παράγεται από την e με την απαλοιφή με προβολή της τιμής e τελεία X  διαγράφεται από την Α, χωρίς να εκτελεστούν οποιεσδήποτε πυροδοτούμενες ενέργειες ή έλεγχοι κατηγορημάτων σχέσεων. Η συστοιχία α΄ που παράγεται από την e τόνος  με την απαλοιφή με προβολή την  τιμή e τόνος τελεία X εισάγεται στη σχέση Α.&#10;&#10;"/>
          <p:cNvSpPr txBox="1">
            <a:spLocks noChangeArrowheads="1"/>
          </p:cNvSpPr>
          <p:nvPr>
            <p:custDataLst>
              <p:tags r:id="rId2"/>
            </p:custDataLst>
          </p:nvPr>
        </p:nvSpPr>
        <p:spPr>
          <a:xfrm>
            <a:off x="467545" y="1988840"/>
            <a:ext cx="8280920" cy="309552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u="sng" dirty="0">
                <a:solidFill>
                  <a:srgbClr val="7030A0"/>
                </a:solidFill>
                <a:cs typeface="Times New Roman" pitchFamily="18" charset="0"/>
              </a:rPr>
              <a:t>UPDATE</a:t>
            </a:r>
            <a:r>
              <a:rPr lang="el-GR" altLang="el-GR" sz="2400" dirty="0">
                <a:cs typeface="Times New Roman" pitchFamily="18" charset="0"/>
              </a:rPr>
              <a:t>: Έστω </a:t>
            </a:r>
            <a:r>
              <a:rPr lang="en-GB" altLang="el-GR" sz="2400" dirty="0">
                <a:cs typeface="Times New Roman" pitchFamily="18" charset="0"/>
              </a:rPr>
              <a:t>e</a:t>
            </a:r>
            <a:r>
              <a:rPr lang="el-GR" altLang="el-GR" sz="2400" dirty="0">
                <a:cs typeface="Times New Roman" pitchFamily="18" charset="0"/>
              </a:rPr>
              <a:t> η συστοιχία που θα διαγραφεί και έστω </a:t>
            </a:r>
            <a:r>
              <a:rPr lang="en-GB" altLang="el-GR" sz="2400" dirty="0">
                <a:cs typeface="Times New Roman" pitchFamily="18" charset="0"/>
              </a:rPr>
              <a:t>e</a:t>
            </a:r>
            <a:r>
              <a:rPr lang="el-GR" altLang="el-GR" sz="2400" dirty="0">
                <a:cs typeface="Times New Roman" pitchFamily="18" charset="0"/>
              </a:rPr>
              <a:t>΄ η ενημερωμένη εκδοχή της. Η </a:t>
            </a:r>
            <a:r>
              <a:rPr lang="en-GB" altLang="el-GR" sz="2400" dirty="0">
                <a:cs typeface="Times New Roman" pitchFamily="18" charset="0"/>
              </a:rPr>
              <a:t>e</a:t>
            </a:r>
            <a:r>
              <a:rPr lang="el-GR" altLang="el-GR" sz="2400" dirty="0">
                <a:cs typeface="Times New Roman" pitchFamily="18" charset="0"/>
              </a:rPr>
              <a:t>΄ πρέπει να ικανοποιεί  το </a:t>
            </a:r>
            <a:r>
              <a:rPr lang="en-GB" altLang="el-GR" sz="2400" dirty="0">
                <a:cs typeface="Times New Roman" pitchFamily="18" charset="0"/>
              </a:rPr>
              <a:t>PE</a:t>
            </a:r>
            <a:r>
              <a:rPr lang="el-GR" altLang="el-GR" sz="2400" dirty="0">
                <a:cs typeface="Times New Roman" pitchFamily="18" charset="0"/>
              </a:rPr>
              <a:t>. Η συστοιχία </a:t>
            </a:r>
            <a:r>
              <a:rPr lang="el-GR" altLang="el-GR" sz="2400" i="1" dirty="0">
                <a:cs typeface="Times New Roman" pitchFamily="18" charset="0"/>
              </a:rPr>
              <a:t>α</a:t>
            </a:r>
            <a:r>
              <a:rPr lang="el-GR" altLang="el-GR" sz="2400" dirty="0">
                <a:cs typeface="Times New Roman" pitchFamily="18" charset="0"/>
              </a:rPr>
              <a:t> που παράγεται από την </a:t>
            </a:r>
            <a:r>
              <a:rPr lang="en-GB" altLang="el-GR" sz="2400" dirty="0">
                <a:cs typeface="Times New Roman" pitchFamily="18" charset="0"/>
              </a:rPr>
              <a:t>e</a:t>
            </a:r>
            <a:r>
              <a:rPr lang="el-GR" altLang="el-GR" sz="2400" dirty="0">
                <a:cs typeface="Times New Roman" pitchFamily="18" charset="0"/>
              </a:rPr>
              <a:t> με την απαλοιφή με προβολή της τιμής </a:t>
            </a:r>
            <a:r>
              <a:rPr lang="en-GB" altLang="el-GR" sz="2400" dirty="0">
                <a:cs typeface="Times New Roman" pitchFamily="18" charset="0"/>
              </a:rPr>
              <a:t>e</a:t>
            </a:r>
            <a:r>
              <a:rPr lang="el-GR" altLang="el-GR" sz="2400" dirty="0">
                <a:cs typeface="Times New Roman" pitchFamily="18" charset="0"/>
              </a:rPr>
              <a:t>.</a:t>
            </a:r>
            <a:r>
              <a:rPr lang="en-GB" altLang="el-GR" sz="2400" dirty="0">
                <a:cs typeface="Times New Roman" pitchFamily="18" charset="0"/>
              </a:rPr>
              <a:t>X</a:t>
            </a:r>
            <a:r>
              <a:rPr lang="el-GR" altLang="el-GR" sz="2400" dirty="0">
                <a:cs typeface="Times New Roman" pitchFamily="18" charset="0"/>
              </a:rPr>
              <a:t>  διαγράφεται από την Α, χωρίς να εκτελεστούν οποιεσδήποτε πυροδοτούμενες ενέργειες ή έλεγχοι κατηγορημάτων σχέσεων. Η συστοιχία </a:t>
            </a:r>
            <a:r>
              <a:rPr lang="el-GR" altLang="el-GR" sz="2400" dirty="0" err="1">
                <a:cs typeface="Times New Roman" pitchFamily="18" charset="0"/>
              </a:rPr>
              <a:t>α΄</a:t>
            </a:r>
            <a:r>
              <a:rPr lang="el-GR" altLang="el-GR" sz="2400" dirty="0">
                <a:cs typeface="Times New Roman" pitchFamily="18" charset="0"/>
              </a:rPr>
              <a:t> που παράγεται από την </a:t>
            </a:r>
            <a:r>
              <a:rPr lang="en-GB" altLang="el-GR" sz="2400" dirty="0">
                <a:cs typeface="Times New Roman" pitchFamily="18" charset="0"/>
              </a:rPr>
              <a:t>e</a:t>
            </a:r>
            <a:r>
              <a:rPr lang="el-GR" altLang="el-GR" sz="2400" dirty="0">
                <a:cs typeface="Times New Roman" pitchFamily="18" charset="0"/>
              </a:rPr>
              <a:t>΄ με την απαλοιφή με προβολή την  τιμή </a:t>
            </a:r>
            <a:r>
              <a:rPr lang="en-GB" altLang="el-GR" sz="2400" dirty="0">
                <a:cs typeface="Times New Roman" pitchFamily="18" charset="0"/>
              </a:rPr>
              <a:t>e</a:t>
            </a:r>
            <a:r>
              <a:rPr lang="el-GR" altLang="el-GR" sz="2400" dirty="0">
                <a:cs typeface="Times New Roman" pitchFamily="18" charset="0"/>
              </a:rPr>
              <a:t>΄.</a:t>
            </a:r>
            <a:r>
              <a:rPr lang="en-GB" altLang="el-GR" sz="2400" dirty="0">
                <a:cs typeface="Times New Roman" pitchFamily="18" charset="0"/>
              </a:rPr>
              <a:t>X</a:t>
            </a:r>
            <a:r>
              <a:rPr lang="el-GR" altLang="el-GR" sz="2400" dirty="0">
                <a:cs typeface="Times New Roman" pitchFamily="18" charset="0"/>
              </a:rPr>
              <a:t> εισάγεται στη σχέση Α.</a:t>
            </a:r>
          </a:p>
          <a:p>
            <a:pPr marL="0" indent="0">
              <a:buNone/>
            </a:pP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a:t>
            </a:r>
            <a:r>
              <a:rPr lang="el-GR" altLang="el-GR" dirty="0" smtClean="0">
                <a:cs typeface="Times New Roman" pitchFamily="18" charset="0"/>
              </a:rPr>
              <a:t>Σύζευξη (1 </a:t>
            </a:r>
            <a:r>
              <a:rPr lang="el-GR" altLang="el-GR" dirty="0">
                <a:cs typeface="Times New Roman" pitchFamily="18" charset="0"/>
              </a:rPr>
              <a:t>από </a:t>
            </a:r>
            <a:r>
              <a:rPr lang="el-GR" altLang="el-GR" dirty="0" smtClean="0">
                <a:cs typeface="Times New Roman" pitchFamily="18" charset="0"/>
              </a:rPr>
              <a:t>6)</a:t>
            </a:r>
            <a:endParaRPr lang="el-GR" dirty="0">
              <a:cs typeface="Times New Roman" pitchFamily="18" charset="0"/>
            </a:endParaRPr>
          </a:p>
        </p:txBody>
      </p:sp>
      <p:sp>
        <p:nvSpPr>
          <p:cNvPr id="6" name="Rectangle 4" descr="Έστω η συζευξη J ίσο με A JOIN B, όπου οι σχέσεις A, B και J έχουν τις επικεφαλίδες {X, Y}, {Y, Z} και {X, Y, Z}, αντίστοιχα. Έστω ότι τα κατηγορήματα των σχέσεων Α και Β είναι PA και PB, αντίστοιχα. Τότε, το κατηγόρημα PJ της σχέσης J είναι:&#10; PA (a) AND PB (b)&#10;Κάθε συστοιχία της σύζευξης είναι τέτοια ώστε το τμήμα Α να ικανοποιεί το PΑ και το τμήμα Β να ικανοποιεί το PΒ.&#10;"/>
          <p:cNvSpPr txBox="1">
            <a:spLocks noChangeArrowheads="1"/>
          </p:cNvSpPr>
          <p:nvPr/>
        </p:nvSpPr>
        <p:spPr>
          <a:xfrm>
            <a:off x="467545" y="1989659"/>
            <a:ext cx="8280920" cy="302351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Έστω η </a:t>
            </a:r>
            <a:r>
              <a:rPr lang="el-GR" altLang="el-GR" sz="2400" dirty="0" err="1">
                <a:cs typeface="Times New Roman" pitchFamily="18" charset="0"/>
              </a:rPr>
              <a:t>συζευξη</a:t>
            </a:r>
            <a:r>
              <a:rPr lang="el-GR" altLang="el-GR" sz="2400" dirty="0">
                <a:cs typeface="Times New Roman" pitchFamily="18" charset="0"/>
              </a:rPr>
              <a:t> </a:t>
            </a:r>
            <a:r>
              <a:rPr lang="en-GB" altLang="el-GR" sz="2400" dirty="0">
                <a:cs typeface="Times New Roman" pitchFamily="18" charset="0"/>
              </a:rPr>
              <a:t>J</a:t>
            </a:r>
            <a:r>
              <a:rPr lang="el-GR" altLang="el-GR" sz="2400" dirty="0">
                <a:cs typeface="Times New Roman" pitchFamily="18" charset="0"/>
              </a:rPr>
              <a:t> = </a:t>
            </a:r>
            <a:r>
              <a:rPr lang="en-GB" altLang="el-GR" sz="2400" dirty="0">
                <a:cs typeface="Times New Roman" pitchFamily="18" charset="0"/>
              </a:rPr>
              <a:t>A</a:t>
            </a:r>
            <a:r>
              <a:rPr lang="el-GR" altLang="el-GR" sz="2400" dirty="0">
                <a:cs typeface="Times New Roman" pitchFamily="18" charset="0"/>
              </a:rPr>
              <a:t> </a:t>
            </a:r>
            <a:r>
              <a:rPr lang="en-GB" altLang="el-GR" sz="2400" dirty="0">
                <a:cs typeface="Times New Roman" pitchFamily="18" charset="0"/>
              </a:rPr>
              <a:t>JOIN</a:t>
            </a:r>
            <a:r>
              <a:rPr lang="el-GR" altLang="el-GR" sz="2400" dirty="0">
                <a:cs typeface="Times New Roman" pitchFamily="18" charset="0"/>
              </a:rPr>
              <a:t> </a:t>
            </a:r>
            <a:r>
              <a:rPr lang="en-GB" altLang="el-GR" sz="2400" dirty="0">
                <a:cs typeface="Times New Roman" pitchFamily="18" charset="0"/>
              </a:rPr>
              <a:t>B</a:t>
            </a:r>
            <a:r>
              <a:rPr lang="el-GR" altLang="el-GR" sz="2400" dirty="0">
                <a:cs typeface="Times New Roman" pitchFamily="18" charset="0"/>
              </a:rPr>
              <a:t>, όπου οι σχέσεις </a:t>
            </a:r>
            <a:r>
              <a:rPr lang="en-GB" altLang="el-GR" sz="2400" dirty="0">
                <a:cs typeface="Times New Roman" pitchFamily="18" charset="0"/>
              </a:rPr>
              <a:t>A</a:t>
            </a:r>
            <a:r>
              <a:rPr lang="el-GR" altLang="el-GR" sz="2400" dirty="0">
                <a:cs typeface="Times New Roman" pitchFamily="18" charset="0"/>
              </a:rPr>
              <a:t>, </a:t>
            </a:r>
            <a:r>
              <a:rPr lang="en-GB" altLang="el-GR" sz="2400" dirty="0">
                <a:cs typeface="Times New Roman" pitchFamily="18" charset="0"/>
              </a:rPr>
              <a:t>B</a:t>
            </a:r>
            <a:r>
              <a:rPr lang="el-GR" altLang="el-GR" sz="2400" dirty="0">
                <a:cs typeface="Times New Roman" pitchFamily="18" charset="0"/>
              </a:rPr>
              <a:t> και </a:t>
            </a:r>
            <a:r>
              <a:rPr lang="en-GB" altLang="el-GR" sz="2400" dirty="0">
                <a:cs typeface="Times New Roman" pitchFamily="18" charset="0"/>
              </a:rPr>
              <a:t>J</a:t>
            </a:r>
            <a:r>
              <a:rPr lang="el-GR" altLang="el-GR" sz="2400" dirty="0">
                <a:cs typeface="Times New Roman" pitchFamily="18" charset="0"/>
              </a:rPr>
              <a:t> έχουν τις επικεφαλίδες {</a:t>
            </a:r>
            <a:r>
              <a:rPr lang="en-GB" altLang="el-GR" sz="2400" dirty="0">
                <a:cs typeface="Times New Roman" pitchFamily="18" charset="0"/>
              </a:rPr>
              <a:t>X</a:t>
            </a:r>
            <a:r>
              <a:rPr lang="el-GR" altLang="el-GR" sz="2400" dirty="0">
                <a:cs typeface="Times New Roman" pitchFamily="18" charset="0"/>
              </a:rPr>
              <a:t>, </a:t>
            </a:r>
            <a:r>
              <a:rPr lang="en-GB" altLang="el-GR" sz="2400" dirty="0">
                <a:cs typeface="Times New Roman" pitchFamily="18" charset="0"/>
              </a:rPr>
              <a:t>Y</a:t>
            </a:r>
            <a:r>
              <a:rPr lang="el-GR" altLang="el-GR" sz="2400" dirty="0">
                <a:cs typeface="Times New Roman" pitchFamily="18" charset="0"/>
              </a:rPr>
              <a:t>}, {</a:t>
            </a:r>
            <a:r>
              <a:rPr lang="en-GB" altLang="el-GR" sz="2400" dirty="0">
                <a:cs typeface="Times New Roman" pitchFamily="18" charset="0"/>
              </a:rPr>
              <a:t>Y</a:t>
            </a:r>
            <a:r>
              <a:rPr lang="el-GR" altLang="el-GR" sz="2400" dirty="0">
                <a:cs typeface="Times New Roman" pitchFamily="18" charset="0"/>
              </a:rPr>
              <a:t>, </a:t>
            </a:r>
            <a:r>
              <a:rPr lang="en-GB" altLang="el-GR" sz="2400" dirty="0">
                <a:cs typeface="Times New Roman" pitchFamily="18" charset="0"/>
              </a:rPr>
              <a:t>Z</a:t>
            </a:r>
            <a:r>
              <a:rPr lang="el-GR" altLang="el-GR" sz="2400" dirty="0">
                <a:cs typeface="Times New Roman" pitchFamily="18" charset="0"/>
              </a:rPr>
              <a:t>} και {</a:t>
            </a:r>
            <a:r>
              <a:rPr lang="en-GB" altLang="el-GR" sz="2400" dirty="0">
                <a:cs typeface="Times New Roman" pitchFamily="18" charset="0"/>
              </a:rPr>
              <a:t>X</a:t>
            </a:r>
            <a:r>
              <a:rPr lang="el-GR" altLang="el-GR" sz="2400" dirty="0">
                <a:cs typeface="Times New Roman" pitchFamily="18" charset="0"/>
              </a:rPr>
              <a:t>, </a:t>
            </a:r>
            <a:r>
              <a:rPr lang="en-GB" altLang="el-GR" sz="2400" dirty="0">
                <a:cs typeface="Times New Roman" pitchFamily="18" charset="0"/>
              </a:rPr>
              <a:t>Y</a:t>
            </a:r>
            <a:r>
              <a:rPr lang="el-GR" altLang="el-GR" sz="2400" dirty="0">
                <a:cs typeface="Times New Roman" pitchFamily="18" charset="0"/>
              </a:rPr>
              <a:t>, </a:t>
            </a:r>
            <a:r>
              <a:rPr lang="en-GB" altLang="el-GR" sz="2400" dirty="0">
                <a:cs typeface="Times New Roman" pitchFamily="18" charset="0"/>
              </a:rPr>
              <a:t>Z</a:t>
            </a:r>
            <a:r>
              <a:rPr lang="el-GR" altLang="el-GR" sz="2400" dirty="0">
                <a:cs typeface="Times New Roman" pitchFamily="18" charset="0"/>
              </a:rPr>
              <a:t>}, αντίστοιχα. Έστω ότι τα κατηγορήματα των σχέσεων Α και Β είναι </a:t>
            </a:r>
            <a:r>
              <a:rPr lang="en-GB" altLang="el-GR" sz="2400" dirty="0">
                <a:cs typeface="Times New Roman" pitchFamily="18" charset="0"/>
              </a:rPr>
              <a:t>PA</a:t>
            </a:r>
            <a:r>
              <a:rPr lang="el-GR" altLang="el-GR" sz="2400" dirty="0">
                <a:cs typeface="Times New Roman" pitchFamily="18" charset="0"/>
              </a:rPr>
              <a:t> και </a:t>
            </a:r>
            <a:r>
              <a:rPr lang="en-GB" altLang="el-GR" sz="2400" dirty="0">
                <a:cs typeface="Times New Roman" pitchFamily="18" charset="0"/>
              </a:rPr>
              <a:t>PB</a:t>
            </a:r>
            <a:r>
              <a:rPr lang="el-GR" altLang="el-GR" sz="2400" dirty="0">
                <a:cs typeface="Times New Roman" pitchFamily="18" charset="0"/>
              </a:rPr>
              <a:t>, αντίστοιχα. Τότε, το κατηγόρημα </a:t>
            </a:r>
            <a:r>
              <a:rPr lang="en-GB" altLang="el-GR" sz="2400" dirty="0">
                <a:cs typeface="Times New Roman" pitchFamily="18" charset="0"/>
              </a:rPr>
              <a:t>PJ</a:t>
            </a:r>
            <a:r>
              <a:rPr lang="el-GR" altLang="el-GR" sz="2400" dirty="0">
                <a:cs typeface="Times New Roman" pitchFamily="18" charset="0"/>
              </a:rPr>
              <a:t> της σχέσης </a:t>
            </a:r>
            <a:r>
              <a:rPr lang="en-GB" altLang="el-GR" sz="2400" dirty="0">
                <a:cs typeface="Times New Roman" pitchFamily="18" charset="0"/>
              </a:rPr>
              <a:t>J</a:t>
            </a:r>
            <a:r>
              <a:rPr lang="el-GR" altLang="el-GR" sz="2400" dirty="0">
                <a:cs typeface="Times New Roman" pitchFamily="18" charset="0"/>
              </a:rPr>
              <a:t> είναι:</a:t>
            </a:r>
          </a:p>
          <a:p>
            <a:pPr marL="0" indent="0">
              <a:buNone/>
            </a:pP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PA </a:t>
            </a:r>
            <a:r>
              <a:rPr lang="en-GB" altLang="el-GR" sz="2400" b="1" dirty="0">
                <a:solidFill>
                  <a:srgbClr val="FF66FF"/>
                </a:solidFill>
                <a:cs typeface="Times New Roman" pitchFamily="18" charset="0"/>
              </a:rPr>
              <a:t>(a) AND PB (b)</a:t>
            </a:r>
            <a:endParaRPr lang="el-GR" altLang="el-GR" sz="2400" b="1" dirty="0">
              <a:solidFill>
                <a:srgbClr val="FF66FF"/>
              </a:solidFill>
              <a:cs typeface="Times New Roman" pitchFamily="18" charset="0"/>
            </a:endParaRPr>
          </a:p>
          <a:p>
            <a:pPr marL="0" indent="0" algn="just">
              <a:buNone/>
            </a:pPr>
            <a:r>
              <a:rPr lang="el-GR" altLang="el-GR" sz="2400" dirty="0">
                <a:cs typeface="Times New Roman" pitchFamily="18" charset="0"/>
              </a:rPr>
              <a:t>Κάθε συστοιχία της σύζευξης είναι τέτοια ώστε το τμήμα Α να ικανοποιεί το PΑ και το τμήμα Β να ικανοποιεί το </a:t>
            </a:r>
            <a:r>
              <a:rPr lang="en-GB" altLang="el-GR" sz="2400" dirty="0">
                <a:cs typeface="Times New Roman" pitchFamily="18" charset="0"/>
              </a:rPr>
              <a:t>P</a:t>
            </a:r>
            <a:r>
              <a:rPr lang="el-GR" altLang="el-GR" sz="2400" dirty="0">
                <a:cs typeface="Times New Roman" pitchFamily="18" charset="0"/>
              </a:rPr>
              <a:t>Β.</a:t>
            </a:r>
            <a:endParaRPr lang="el-GR"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Σύζευξη </a:t>
            </a:r>
            <a:r>
              <a:rPr lang="el-GR" altLang="el-GR" dirty="0" smtClean="0">
                <a:cs typeface="Times New Roman" pitchFamily="18" charset="0"/>
              </a:rPr>
              <a:t>(2 από </a:t>
            </a:r>
            <a:r>
              <a:rPr lang="el-GR" altLang="el-GR" dirty="0">
                <a:cs typeface="Times New Roman" pitchFamily="18" charset="0"/>
              </a:rPr>
              <a:t>6)</a:t>
            </a:r>
            <a:endParaRPr lang="el-GR" dirty="0">
              <a:cs typeface="Times New Roman" pitchFamily="18" charset="0"/>
            </a:endParaRPr>
          </a:p>
        </p:txBody>
      </p:sp>
      <p:sp>
        <p:nvSpPr>
          <p:cNvPr id="6" name="Rectangle 4" descr="Οι κανόνες για την ενημέρωση της J ίσο με A JOIN B είναι:&#10;&#10;INSERT: Η νέα συστοιχία j πρέπει να ικανοποιεί το κατηγόρημα σχέσης PJ. Αν το τμήμα Α της j δεν εμφανίζεται στην Α, τότε εισάγεται στη σχέση Α. Αν το τμήμα Β της j δεν εμφανίζεται στην Β, τότε εισάγεται στην Β.&#10; &#10;DELETE: Το τμήμα Α της συστοιχίας διαγράφεται από την Α και το τμήμα Β διαγράφεται από την Β.&#10;"/>
          <p:cNvSpPr txBox="1">
            <a:spLocks noChangeArrowheads="1"/>
          </p:cNvSpPr>
          <p:nvPr/>
        </p:nvSpPr>
        <p:spPr>
          <a:xfrm>
            <a:off x="467545" y="1701627"/>
            <a:ext cx="8280920" cy="410363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Οι κανόνες για την ενημέρωση της </a:t>
            </a:r>
            <a:r>
              <a:rPr lang="en-GB" altLang="el-GR" sz="2400" b="1" dirty="0">
                <a:solidFill>
                  <a:srgbClr val="FF66FF"/>
                </a:solidFill>
                <a:cs typeface="Times New Roman" pitchFamily="18" charset="0"/>
              </a:rPr>
              <a:t>J</a:t>
            </a:r>
            <a:r>
              <a:rPr lang="el-GR" altLang="el-GR" sz="2400" b="1" dirty="0">
                <a:solidFill>
                  <a:srgbClr val="FF66FF"/>
                </a:solidFill>
                <a:cs typeface="Times New Roman" pitchFamily="18" charset="0"/>
              </a:rPr>
              <a:t> = </a:t>
            </a:r>
            <a:r>
              <a:rPr lang="en-GB" altLang="el-GR" sz="2400" b="1" dirty="0">
                <a:solidFill>
                  <a:srgbClr val="FF66FF"/>
                </a:solidFill>
                <a:cs typeface="Times New Roman" pitchFamily="18" charset="0"/>
              </a:rPr>
              <a:t>A</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JOIN</a:t>
            </a:r>
            <a:r>
              <a:rPr lang="el-GR" altLang="el-GR" sz="2400" b="1" dirty="0">
                <a:solidFill>
                  <a:srgbClr val="FF66FF"/>
                </a:solidFill>
                <a:cs typeface="Times New Roman" pitchFamily="18" charset="0"/>
              </a:rPr>
              <a:t> </a:t>
            </a:r>
            <a:r>
              <a:rPr lang="en-GB" altLang="el-GR" sz="2400" b="1" dirty="0">
                <a:solidFill>
                  <a:srgbClr val="FF66FF"/>
                </a:solidFill>
                <a:cs typeface="Times New Roman" pitchFamily="18" charset="0"/>
              </a:rPr>
              <a:t>B</a:t>
            </a:r>
            <a:r>
              <a:rPr lang="el-GR" altLang="el-GR" sz="2400" dirty="0">
                <a:cs typeface="Times New Roman" pitchFamily="18" charset="0"/>
              </a:rPr>
              <a:t> είναι:</a:t>
            </a:r>
          </a:p>
          <a:p>
            <a:pPr marL="0" indent="0" algn="just">
              <a:buNone/>
            </a:pPr>
            <a:endParaRPr lang="el-GR" altLang="el-GR" sz="2400" b="1" u="sng" dirty="0">
              <a:solidFill>
                <a:srgbClr val="A50021"/>
              </a:solidFill>
            </a:endParaRPr>
          </a:p>
          <a:p>
            <a:pPr marL="0" indent="0" algn="just">
              <a:buNone/>
            </a:pPr>
            <a:r>
              <a:rPr lang="en-GB" altLang="el-GR" sz="2400" b="1" u="sng" dirty="0">
                <a:solidFill>
                  <a:srgbClr val="7030A0"/>
                </a:solidFill>
                <a:cs typeface="Times New Roman" pitchFamily="18" charset="0"/>
              </a:rPr>
              <a:t>INSERT</a:t>
            </a:r>
            <a:r>
              <a:rPr lang="el-GR" altLang="el-GR" sz="2400" dirty="0">
                <a:cs typeface="Times New Roman" pitchFamily="18" charset="0"/>
              </a:rPr>
              <a:t>: Η νέα συστοιχία </a:t>
            </a:r>
            <a:r>
              <a:rPr lang="en-GB" altLang="el-GR" sz="2400" dirty="0">
                <a:cs typeface="Times New Roman" pitchFamily="18" charset="0"/>
              </a:rPr>
              <a:t>j</a:t>
            </a:r>
            <a:r>
              <a:rPr lang="el-GR" altLang="el-GR" sz="2400" dirty="0">
                <a:cs typeface="Times New Roman" pitchFamily="18" charset="0"/>
              </a:rPr>
              <a:t> πρέπει να ικανοποιεί το κατηγόρημα σχέσης </a:t>
            </a:r>
            <a:r>
              <a:rPr lang="en-GB" altLang="el-GR" sz="2400" dirty="0">
                <a:cs typeface="Times New Roman" pitchFamily="18" charset="0"/>
              </a:rPr>
              <a:t>PJ</a:t>
            </a:r>
            <a:r>
              <a:rPr lang="el-GR" altLang="el-GR" sz="2400" dirty="0">
                <a:cs typeface="Times New Roman" pitchFamily="18" charset="0"/>
              </a:rPr>
              <a:t>. Αν το τμήμα Α της </a:t>
            </a:r>
            <a:r>
              <a:rPr lang="en-GB" altLang="el-GR" sz="2400" dirty="0">
                <a:cs typeface="Times New Roman" pitchFamily="18" charset="0"/>
              </a:rPr>
              <a:t>j</a:t>
            </a:r>
            <a:r>
              <a:rPr lang="el-GR" altLang="el-GR" sz="2400" dirty="0">
                <a:cs typeface="Times New Roman" pitchFamily="18" charset="0"/>
              </a:rPr>
              <a:t> δεν εμφανίζεται στην Α, τότε εισάγεται στη σχέση Α. Αν το τμήμα Β της </a:t>
            </a:r>
            <a:r>
              <a:rPr lang="en-GB" altLang="el-GR" sz="2400" dirty="0">
                <a:cs typeface="Times New Roman" pitchFamily="18" charset="0"/>
              </a:rPr>
              <a:t>j</a:t>
            </a:r>
            <a:r>
              <a:rPr lang="el-GR" altLang="el-GR" sz="2400" dirty="0">
                <a:cs typeface="Times New Roman" pitchFamily="18" charset="0"/>
              </a:rPr>
              <a:t> δεν εμφανίζεται στην Β, τότε εισάγεται στην Β.</a:t>
            </a:r>
          </a:p>
          <a:p>
            <a:pPr marL="0" indent="0" algn="just">
              <a:buNone/>
            </a:pPr>
            <a:r>
              <a:rPr lang="el-GR" altLang="el-GR" sz="2400" dirty="0">
                <a:cs typeface="Times New Roman" pitchFamily="18" charset="0"/>
              </a:rPr>
              <a:t> </a:t>
            </a:r>
          </a:p>
          <a:p>
            <a:pPr marL="0" indent="0" algn="just">
              <a:buNone/>
            </a:pPr>
            <a:r>
              <a:rPr lang="en-GB" altLang="el-GR" sz="2400" b="1" u="sng" dirty="0">
                <a:solidFill>
                  <a:srgbClr val="7030A0"/>
                </a:solidFill>
                <a:cs typeface="Times New Roman" pitchFamily="18" charset="0"/>
              </a:rPr>
              <a:t>DELETE</a:t>
            </a:r>
            <a:r>
              <a:rPr lang="el-GR" altLang="el-GR" sz="2400" dirty="0">
                <a:cs typeface="Times New Roman" pitchFamily="18" charset="0"/>
              </a:rPr>
              <a:t>: Το τμήμα Α της συστοιχίας διαγράφεται από την Α και το τμήμα Β διαγράφεται από την Β</a:t>
            </a:r>
            <a:r>
              <a:rPr lang="el-GR" altLang="el-GR" sz="2400" dirty="0" smtClean="0">
                <a:cs typeface="Times New Roman" pitchFamily="18" charset="0"/>
              </a:rPr>
              <a:t>.</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Σύζευξη </a:t>
            </a:r>
            <a:r>
              <a:rPr lang="el-GR" altLang="el-GR" dirty="0" smtClean="0">
                <a:cs typeface="Times New Roman" pitchFamily="18" charset="0"/>
              </a:rPr>
              <a:t>(3 </a:t>
            </a:r>
            <a:r>
              <a:rPr lang="el-GR" altLang="el-GR" dirty="0">
                <a:cs typeface="Times New Roman" pitchFamily="18" charset="0"/>
              </a:rPr>
              <a:t>από 6)</a:t>
            </a:r>
            <a:endParaRPr lang="el-GR" dirty="0">
              <a:cs typeface="Times New Roman" pitchFamily="18" charset="0"/>
            </a:endParaRPr>
          </a:p>
        </p:txBody>
      </p:sp>
      <p:sp>
        <p:nvSpPr>
          <p:cNvPr id="6" name="Rectangle 4" descr="UPDATE: Η συστοιχία που θα ενημερωθεί πρέπει να είναι τέτοια ώστε η ενημερωμένη εκδοχή της να ικανοποιεί το PJ. Το τμήμα A διαγράφεται από τη σχέση A, χωρίς να εκτελεστούν οποισδήποτε πυροδοτούμενες ενέργειες ή έλεγχοι κατηγορημάτων σχέσεων, και το τμήμα B διαγράφεται από την B, και πάλι χωρίς να εκτελεστούν οποιεσδήποτε πυροδοτούμενες ενέργειες ή έλεγχοι κατηγορημάτων σχέσεων. Στη συνέχεια, αν το τμήμα Α της ενημερωμένης εκδοχής της συστοιχίας δεν εμφανίζεται στην Α, εισάγεται στην Α. Τέλος, αν το τμήμα Β δεν εμφανίζεται στην Β, εισάγεται στην Β.&#10;"/>
          <p:cNvSpPr txBox="1">
            <a:spLocks noChangeArrowheads="1"/>
          </p:cNvSpPr>
          <p:nvPr>
            <p:custDataLst>
              <p:tags r:id="rId2"/>
            </p:custDataLst>
          </p:nvPr>
        </p:nvSpPr>
        <p:spPr>
          <a:xfrm>
            <a:off x="467545" y="1845643"/>
            <a:ext cx="8280920" cy="381560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altLang="el-GR" sz="2400" b="1" u="sng" dirty="0">
                <a:solidFill>
                  <a:srgbClr val="7030A0"/>
                </a:solidFill>
                <a:cs typeface="Times New Roman" pitchFamily="18" charset="0"/>
              </a:rPr>
              <a:t>UPDATE</a:t>
            </a:r>
            <a:r>
              <a:rPr lang="el-GR" altLang="el-GR" sz="2400" dirty="0">
                <a:cs typeface="Times New Roman" pitchFamily="18" charset="0"/>
              </a:rPr>
              <a:t>: Η συστοιχία που θα ενημερωθεί πρέπει να είναι τέτοια ώστε η ενημερωμένη εκδοχή της να ικανοποιεί το </a:t>
            </a:r>
            <a:r>
              <a:rPr lang="en-GB" altLang="el-GR" sz="2400" dirty="0">
                <a:cs typeface="Times New Roman" pitchFamily="18" charset="0"/>
              </a:rPr>
              <a:t>PJ</a:t>
            </a:r>
            <a:r>
              <a:rPr lang="el-GR" altLang="el-GR" sz="2400" dirty="0">
                <a:cs typeface="Times New Roman" pitchFamily="18" charset="0"/>
              </a:rPr>
              <a:t>. Το τμήμα </a:t>
            </a:r>
            <a:r>
              <a:rPr lang="en-GB" altLang="el-GR" sz="2400" dirty="0">
                <a:cs typeface="Times New Roman" pitchFamily="18" charset="0"/>
              </a:rPr>
              <a:t>A</a:t>
            </a:r>
            <a:r>
              <a:rPr lang="el-GR" altLang="el-GR" sz="2400" dirty="0">
                <a:cs typeface="Times New Roman" pitchFamily="18" charset="0"/>
              </a:rPr>
              <a:t> διαγράφεται από τη σχέση </a:t>
            </a:r>
            <a:r>
              <a:rPr lang="en-GB" altLang="el-GR" sz="2400" dirty="0">
                <a:cs typeface="Times New Roman" pitchFamily="18" charset="0"/>
              </a:rPr>
              <a:t>A</a:t>
            </a:r>
            <a:r>
              <a:rPr lang="el-GR" altLang="el-GR" sz="2400" dirty="0">
                <a:cs typeface="Times New Roman" pitchFamily="18" charset="0"/>
              </a:rPr>
              <a:t>, χωρίς να εκτελεστούν </a:t>
            </a:r>
            <a:r>
              <a:rPr lang="el-GR" altLang="el-GR" sz="2400" dirty="0" err="1">
                <a:cs typeface="Times New Roman" pitchFamily="18" charset="0"/>
              </a:rPr>
              <a:t>οποισδήποτε</a:t>
            </a:r>
            <a:r>
              <a:rPr lang="el-GR" altLang="el-GR" sz="2400" dirty="0">
                <a:cs typeface="Times New Roman" pitchFamily="18" charset="0"/>
              </a:rPr>
              <a:t> πυροδοτούμενες ενέργειες ή έλεγχοι κατηγορημάτων σχέσεων, και το τμήμα </a:t>
            </a:r>
            <a:r>
              <a:rPr lang="en-GB" altLang="el-GR" sz="2400" dirty="0">
                <a:cs typeface="Times New Roman" pitchFamily="18" charset="0"/>
              </a:rPr>
              <a:t>B</a:t>
            </a:r>
            <a:r>
              <a:rPr lang="el-GR" altLang="el-GR" sz="2400" dirty="0">
                <a:cs typeface="Times New Roman" pitchFamily="18" charset="0"/>
              </a:rPr>
              <a:t> διαγράφεται από την </a:t>
            </a:r>
            <a:r>
              <a:rPr lang="en-GB" altLang="el-GR" sz="2400" dirty="0">
                <a:cs typeface="Times New Roman" pitchFamily="18" charset="0"/>
              </a:rPr>
              <a:t>B</a:t>
            </a:r>
            <a:r>
              <a:rPr lang="el-GR" altLang="el-GR" sz="2400" dirty="0">
                <a:cs typeface="Times New Roman" pitchFamily="18" charset="0"/>
              </a:rPr>
              <a:t>, και πάλι χωρίς να εκτελεστούν οποιεσδήποτε πυροδοτούμενες ενέργειες ή έλεγχοι κατηγορημάτων σχέσεων. Στη συνέχεια, αν το τμήμα Α της ενημερωμένης εκδοχής της συστοιχίας δεν εμφανίζεται στην Α, εισάγεται στην Α. Τέλος, αν το τμήμα Β δεν εμφανίζεται στην Β, εισάγεται στην Β</a:t>
            </a:r>
            <a:r>
              <a:rPr lang="el-GR" altLang="el-GR" sz="2400" dirty="0" smtClean="0">
                <a:cs typeface="Times New Roman" pitchFamily="18" charset="0"/>
              </a:rPr>
              <a:t>.</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Σύζευξη </a:t>
            </a:r>
            <a:r>
              <a:rPr lang="el-GR" altLang="el-GR" dirty="0" smtClean="0">
                <a:cs typeface="Times New Roman" pitchFamily="18" charset="0"/>
              </a:rPr>
              <a:t>(4 </a:t>
            </a:r>
            <a:r>
              <a:rPr lang="el-GR" altLang="el-GR" dirty="0">
                <a:cs typeface="Times New Roman" pitchFamily="18" charset="0"/>
              </a:rPr>
              <a:t>από 6)</a:t>
            </a:r>
            <a:endParaRPr lang="el-GR" dirty="0">
              <a:cs typeface="Times New Roman" pitchFamily="18" charset="0"/>
            </a:endParaRPr>
          </a:p>
        </p:txBody>
      </p:sp>
      <p:sp>
        <p:nvSpPr>
          <p:cNvPr id="8" name="Rectangle 3" descr="Παράδειγμα:&#10;Έστω ότι η άποψη SS P ορίζεται έτσι: S JOIN SP,&#10;SS P. &#10;&#10;"/>
          <p:cNvSpPr txBox="1">
            <a:spLocks noChangeArrowheads="1"/>
          </p:cNvSpPr>
          <p:nvPr/>
        </p:nvSpPr>
        <p:spPr>
          <a:xfrm>
            <a:off x="323528" y="1412776"/>
            <a:ext cx="7772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l-GR" altLang="el-GR" sz="2400" u="sng" dirty="0" smtClean="0">
                <a:solidFill>
                  <a:srgbClr val="7030A0"/>
                </a:solidFill>
                <a:cs typeface="Times New Roman" pitchFamily="18" charset="0"/>
              </a:rPr>
              <a:t>Παράδειγμα</a:t>
            </a:r>
            <a:r>
              <a:rPr lang="el-GR" altLang="el-GR" sz="2400" dirty="0" smtClean="0">
                <a:solidFill>
                  <a:srgbClr val="7030A0"/>
                </a:solidFill>
                <a:cs typeface="Times New Roman" pitchFamily="18" charset="0"/>
              </a:rPr>
              <a:t>:</a:t>
            </a:r>
            <a:r>
              <a:rPr lang="el-GR" altLang="el-GR" sz="2400" dirty="0" smtClean="0">
                <a:solidFill>
                  <a:srgbClr val="FF9900"/>
                </a:solidFill>
                <a:cs typeface="Times New Roman" pitchFamily="18" charset="0"/>
              </a:rPr>
              <a:t/>
            </a:r>
            <a:br>
              <a:rPr lang="el-GR" altLang="el-GR" sz="2400" dirty="0" smtClean="0">
                <a:solidFill>
                  <a:srgbClr val="FF9900"/>
                </a:solidFill>
                <a:cs typeface="Times New Roman" pitchFamily="18" charset="0"/>
              </a:rPr>
            </a:br>
            <a:r>
              <a:rPr lang="el-GR" altLang="el-GR" sz="2400" dirty="0" smtClean="0">
                <a:cs typeface="Times New Roman" pitchFamily="18" charset="0"/>
              </a:rPr>
              <a:t>Έστω ότι η άποψη </a:t>
            </a:r>
            <a:r>
              <a:rPr lang="en-GB" altLang="el-GR" sz="2400" dirty="0" smtClean="0">
                <a:cs typeface="Times New Roman" pitchFamily="18" charset="0"/>
              </a:rPr>
              <a:t>SSP</a:t>
            </a:r>
            <a:r>
              <a:rPr lang="el-GR" altLang="el-GR" sz="2400" dirty="0" smtClean="0">
                <a:cs typeface="Times New Roman" pitchFamily="18" charset="0"/>
              </a:rPr>
              <a:t> ορίζεται έτσι:</a:t>
            </a:r>
            <a:r>
              <a:rPr lang="el-GR" altLang="el-GR" sz="2400" dirty="0" smtClean="0"/>
              <a:t> </a:t>
            </a:r>
            <a:r>
              <a:rPr lang="en-GB" altLang="el-GR" sz="2400" dirty="0" smtClean="0">
                <a:cs typeface="Times New Roman" pitchFamily="18" charset="0"/>
              </a:rPr>
              <a:t>S JOIN SP</a:t>
            </a:r>
            <a:r>
              <a:rPr lang="el-GR" altLang="el-GR" sz="2400" dirty="0" smtClean="0">
                <a:cs typeface="Times New Roman" pitchFamily="18" charset="0"/>
              </a:rPr>
              <a:t/>
            </a:r>
            <a:br>
              <a:rPr lang="el-GR" altLang="el-GR" sz="2400" dirty="0" smtClean="0">
                <a:cs typeface="Times New Roman" pitchFamily="18" charset="0"/>
              </a:rPr>
            </a:br>
            <a:r>
              <a:rPr lang="en-GB" altLang="el-GR" sz="2400" dirty="0" smtClean="0">
                <a:cs typeface="Times New Roman" pitchFamily="18" charset="0"/>
              </a:rPr>
              <a:t>SSP </a:t>
            </a:r>
            <a:r>
              <a:rPr lang="el-GR" altLang="el-GR" sz="2400" dirty="0" smtClean="0">
                <a:cs typeface="Times New Roman" pitchFamily="18" charset="0"/>
              </a:rPr>
              <a:t/>
            </a:r>
            <a:br>
              <a:rPr lang="el-GR" altLang="el-GR" sz="2400" dirty="0" smtClean="0">
                <a:cs typeface="Times New Roman" pitchFamily="18" charset="0"/>
              </a:rPr>
            </a:br>
            <a:endParaRPr lang="en-GB" altLang="el-GR" sz="2400" dirty="0" smtClean="0">
              <a:cs typeface="Times New Roman" pitchFamily="18" charset="0"/>
            </a:endParaRPr>
          </a:p>
        </p:txBody>
      </p:sp>
      <p:graphicFrame>
        <p:nvGraphicFramePr>
          <p:cNvPr id="9" name="Object 6" descr="."/>
          <p:cNvGraphicFramePr>
            <a:graphicFrameLocks noChangeAspect="1"/>
          </p:cNvGraphicFramePr>
          <p:nvPr>
            <p:extLst>
              <p:ext uri="{D42A27DB-BD31-4B8C-83A1-F6EECF244321}">
                <p14:modId xmlns:p14="http://schemas.microsoft.com/office/powerpoint/2010/main" val="3877711792"/>
              </p:ext>
            </p:extLst>
          </p:nvPr>
        </p:nvGraphicFramePr>
        <p:xfrm>
          <a:off x="1948037" y="2054373"/>
          <a:ext cx="6156325" cy="9007475"/>
        </p:xfrm>
        <a:graphic>
          <a:graphicData uri="http://schemas.openxmlformats.org/presentationml/2006/ole">
            <mc:AlternateContent xmlns:mc="http://schemas.openxmlformats.org/markup-compatibility/2006">
              <mc:Choice xmlns:v="urn:schemas-microsoft-com:vml" Requires="v">
                <p:oleObj spid="_x0000_s16421" name="Document" r:id="rId4" imgW="6042660" imgH="8845296" progId="Word.Document.8">
                  <p:embed/>
                </p:oleObj>
              </mc:Choice>
              <mc:Fallback>
                <p:oleObj name="Document" r:id="rId4" imgW="6042660" imgH="88452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037" y="2054373"/>
                        <a:ext cx="6156325" cy="900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2"/>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Σύζευξη </a:t>
            </a:r>
            <a:r>
              <a:rPr lang="el-GR" altLang="el-GR" dirty="0" smtClean="0">
                <a:cs typeface="Times New Roman" pitchFamily="18" charset="0"/>
              </a:rPr>
              <a:t>(5 </a:t>
            </a:r>
            <a:r>
              <a:rPr lang="el-GR" altLang="el-GR" dirty="0">
                <a:cs typeface="Times New Roman" pitchFamily="18" charset="0"/>
              </a:rPr>
              <a:t>από 6)</a:t>
            </a:r>
            <a:endParaRPr lang="el-GR" dirty="0">
              <a:cs typeface="Times New Roman" pitchFamily="18" charset="0"/>
            </a:endParaRPr>
          </a:p>
        </p:txBody>
      </p:sp>
      <p:sp>
        <p:nvSpPr>
          <p:cNvPr id="6" name="Rectangle 4" descr="1.  Θα επιτύχει να εισαχθεί η συστοιχία S 4, Clark, 20, London, P 6, 100 στη σχέση SS P.&#10;2.  Θα επιτύχει να εισαχθεί η συστοιχία S 5, Adams, 30, Athens, P 6, 100 στη σχέση SS P.&#10;3.  Θα επιτύχει να εισαχθεί η συστοιχία S 6, Green, 20, London, P 6, 100 στη σχέση SS P.&#10;4.  Θα επιτύχει να εισαχθεί η συστοιχία S 4, Clark, 20, Athens, P 6, 100 στη σχέση SS P.&#10;5.  Θα επιτύχει να εισαχθεί η συστοιχία S 5, Adams, 30, London, P 6, 100 στη σχέση SS P&#10;6.  Θα επιτύχει να εισαχθεί η συστοιχία S 1, Smith, 20, London, P 1, 400 στη σχέση SS P.&#10;"/>
          <p:cNvSpPr txBox="1">
            <a:spLocks noChangeArrowheads="1"/>
          </p:cNvSpPr>
          <p:nvPr/>
        </p:nvSpPr>
        <p:spPr>
          <a:xfrm>
            <a:off x="467545" y="1476103"/>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ct val="50000"/>
              </a:spcBef>
              <a:buNone/>
            </a:pPr>
            <a:r>
              <a:rPr lang="el-GR" altLang="el-GR" sz="2400" b="1" dirty="0" smtClean="0">
                <a:cs typeface="Times New Roman" pitchFamily="18" charset="0"/>
              </a:rPr>
              <a:t>1.  </a:t>
            </a:r>
            <a:r>
              <a:rPr lang="el-GR" altLang="el-GR" sz="2400" dirty="0" smtClean="0">
                <a:cs typeface="Times New Roman" pitchFamily="18" charset="0"/>
              </a:rPr>
              <a:t>Θα </a:t>
            </a:r>
            <a:r>
              <a:rPr lang="el-GR" altLang="el-GR" sz="2400" dirty="0">
                <a:cs typeface="Times New Roman" pitchFamily="18" charset="0"/>
              </a:rPr>
              <a:t>επιτύχει να εισαχθεί η συστοιχία (</a:t>
            </a:r>
            <a:r>
              <a:rPr lang="en-GB" altLang="el-GR" sz="2400" dirty="0">
                <a:cs typeface="Times New Roman" pitchFamily="18" charset="0"/>
              </a:rPr>
              <a:t>S</a:t>
            </a:r>
            <a:r>
              <a:rPr lang="el-GR" altLang="el-GR" sz="2400" dirty="0">
                <a:cs typeface="Times New Roman" pitchFamily="18" charset="0"/>
              </a:rPr>
              <a:t>4, </a:t>
            </a:r>
            <a:r>
              <a:rPr lang="en-GB" altLang="el-GR" sz="2400" dirty="0">
                <a:cs typeface="Times New Roman" pitchFamily="18" charset="0"/>
              </a:rPr>
              <a:t>Clark</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6, 100) στη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2.  </a:t>
            </a:r>
            <a:r>
              <a:rPr lang="el-GR" altLang="el-GR" sz="2400" dirty="0" smtClean="0">
                <a:cs typeface="Times New Roman" pitchFamily="18" charset="0"/>
              </a:rPr>
              <a:t>Θα </a:t>
            </a:r>
            <a:r>
              <a:rPr lang="el-GR" altLang="el-GR" sz="2400" dirty="0">
                <a:cs typeface="Times New Roman" pitchFamily="18" charset="0"/>
              </a:rPr>
              <a:t>επιτύχει να εισαχθεί η συστοιχία (</a:t>
            </a:r>
            <a:r>
              <a:rPr lang="en-GB" altLang="el-GR" sz="2400" dirty="0">
                <a:cs typeface="Times New Roman" pitchFamily="18" charset="0"/>
              </a:rPr>
              <a:t>S</a:t>
            </a:r>
            <a:r>
              <a:rPr lang="el-GR" altLang="el-GR" sz="2400" dirty="0">
                <a:cs typeface="Times New Roman" pitchFamily="18" charset="0"/>
              </a:rPr>
              <a:t>5, </a:t>
            </a:r>
            <a:r>
              <a:rPr lang="en-GB" altLang="el-GR" sz="2400" dirty="0">
                <a:cs typeface="Times New Roman" pitchFamily="18" charset="0"/>
              </a:rPr>
              <a:t>Adams</a:t>
            </a:r>
            <a:r>
              <a:rPr lang="el-GR" altLang="el-GR" sz="2400" dirty="0">
                <a:cs typeface="Times New Roman" pitchFamily="18" charset="0"/>
              </a:rPr>
              <a:t>, 30, </a:t>
            </a:r>
            <a:r>
              <a:rPr lang="en-GB" altLang="el-GR" sz="2400" dirty="0">
                <a:cs typeface="Times New Roman" pitchFamily="18" charset="0"/>
              </a:rPr>
              <a:t>Athens</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6, 100) στη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3.  </a:t>
            </a:r>
            <a:r>
              <a:rPr lang="el-GR" altLang="el-GR" sz="2400" dirty="0" smtClean="0">
                <a:cs typeface="Times New Roman" pitchFamily="18" charset="0"/>
              </a:rPr>
              <a:t>Θα </a:t>
            </a:r>
            <a:r>
              <a:rPr lang="el-GR" altLang="el-GR" sz="2400" dirty="0">
                <a:cs typeface="Times New Roman" pitchFamily="18" charset="0"/>
              </a:rPr>
              <a:t>επιτύχει να εισαχθεί η συστοιχία (</a:t>
            </a:r>
            <a:r>
              <a:rPr lang="en-GB" altLang="el-GR" sz="2400" dirty="0">
                <a:cs typeface="Times New Roman" pitchFamily="18" charset="0"/>
              </a:rPr>
              <a:t>S</a:t>
            </a:r>
            <a:r>
              <a:rPr lang="el-GR" altLang="el-GR" sz="2400" dirty="0">
                <a:cs typeface="Times New Roman" pitchFamily="18" charset="0"/>
              </a:rPr>
              <a:t>6, </a:t>
            </a:r>
            <a:r>
              <a:rPr lang="en-GB" altLang="el-GR" sz="2400" dirty="0">
                <a:cs typeface="Times New Roman" pitchFamily="18" charset="0"/>
              </a:rPr>
              <a:t>Green</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6, 100) στη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4.  </a:t>
            </a:r>
            <a:r>
              <a:rPr lang="el-GR" altLang="el-GR" sz="2400" dirty="0" smtClean="0">
                <a:cs typeface="Times New Roman" pitchFamily="18" charset="0"/>
              </a:rPr>
              <a:t>Θα </a:t>
            </a:r>
            <a:r>
              <a:rPr lang="el-GR" altLang="el-GR" sz="2400" dirty="0">
                <a:cs typeface="Times New Roman" pitchFamily="18" charset="0"/>
              </a:rPr>
              <a:t>επιτύχει να εισαχθεί η συστοιχία (</a:t>
            </a:r>
            <a:r>
              <a:rPr lang="en-GB" altLang="el-GR" sz="2400" dirty="0">
                <a:cs typeface="Times New Roman" pitchFamily="18" charset="0"/>
              </a:rPr>
              <a:t>S</a:t>
            </a:r>
            <a:r>
              <a:rPr lang="el-GR" altLang="el-GR" sz="2400" dirty="0">
                <a:cs typeface="Times New Roman" pitchFamily="18" charset="0"/>
              </a:rPr>
              <a:t>4, </a:t>
            </a:r>
            <a:r>
              <a:rPr lang="en-GB" altLang="el-GR" sz="2400" dirty="0">
                <a:cs typeface="Times New Roman" pitchFamily="18" charset="0"/>
              </a:rPr>
              <a:t>Clark</a:t>
            </a:r>
            <a:r>
              <a:rPr lang="el-GR" altLang="el-GR" sz="2400" dirty="0">
                <a:cs typeface="Times New Roman" pitchFamily="18" charset="0"/>
              </a:rPr>
              <a:t>, 20, </a:t>
            </a:r>
            <a:r>
              <a:rPr lang="en-GB" altLang="el-GR" sz="2400" dirty="0">
                <a:cs typeface="Times New Roman" pitchFamily="18" charset="0"/>
              </a:rPr>
              <a:t>Athens</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6, 100) στη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5.  </a:t>
            </a:r>
            <a:r>
              <a:rPr lang="el-GR" altLang="el-GR" sz="2400" dirty="0" smtClean="0">
                <a:cs typeface="Times New Roman" pitchFamily="18" charset="0"/>
              </a:rPr>
              <a:t>Θα </a:t>
            </a:r>
            <a:r>
              <a:rPr lang="el-GR" altLang="el-GR" sz="2400" dirty="0">
                <a:cs typeface="Times New Roman" pitchFamily="18" charset="0"/>
              </a:rPr>
              <a:t>επιτύχει να εισαχθεί η συστοιχία (</a:t>
            </a:r>
            <a:r>
              <a:rPr lang="en-GB" altLang="el-GR" sz="2400" dirty="0">
                <a:cs typeface="Times New Roman" pitchFamily="18" charset="0"/>
              </a:rPr>
              <a:t>S</a:t>
            </a:r>
            <a:r>
              <a:rPr lang="el-GR" altLang="el-GR" sz="2400" dirty="0">
                <a:cs typeface="Times New Roman" pitchFamily="18" charset="0"/>
              </a:rPr>
              <a:t>5, </a:t>
            </a:r>
            <a:r>
              <a:rPr lang="en-GB" altLang="el-GR" sz="2400" dirty="0">
                <a:cs typeface="Times New Roman" pitchFamily="18" charset="0"/>
              </a:rPr>
              <a:t>Adams</a:t>
            </a:r>
            <a:r>
              <a:rPr lang="el-GR" altLang="el-GR" sz="2400" dirty="0">
                <a:cs typeface="Times New Roman" pitchFamily="18" charset="0"/>
              </a:rPr>
              <a:t>, 30,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6, 100) στη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6.  </a:t>
            </a:r>
            <a:r>
              <a:rPr lang="el-GR" altLang="el-GR" sz="2400" dirty="0" smtClean="0">
                <a:cs typeface="Times New Roman" pitchFamily="18" charset="0"/>
              </a:rPr>
              <a:t>Θα </a:t>
            </a:r>
            <a:r>
              <a:rPr lang="el-GR" altLang="el-GR" sz="2400" dirty="0">
                <a:cs typeface="Times New Roman" pitchFamily="18" charset="0"/>
              </a:rPr>
              <a:t>επιτύχει να εισαχθεί η συστοιχία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400) στη σχέση </a:t>
            </a:r>
            <a:r>
              <a:rPr lang="en-GB" altLang="el-GR" sz="2400" dirty="0">
                <a:cs typeface="Times New Roman" pitchFamily="18" charset="0"/>
              </a:rPr>
              <a:t>SSP</a:t>
            </a:r>
            <a:r>
              <a:rPr lang="el-GR" altLang="el-GR" sz="2400" dirty="0" smtClean="0">
                <a:cs typeface="Times New Roman" pitchFamily="18" charset="0"/>
              </a:rPr>
              <a:t>;</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Ενημέρωση άλλων απόψεων -  Σύζευξη </a:t>
            </a:r>
            <a:r>
              <a:rPr lang="el-GR" altLang="el-GR" dirty="0" smtClean="0">
                <a:cs typeface="Times New Roman" pitchFamily="18" charset="0"/>
              </a:rPr>
              <a:t>(6 </a:t>
            </a:r>
            <a:r>
              <a:rPr lang="el-GR" altLang="el-GR" dirty="0">
                <a:cs typeface="Times New Roman" pitchFamily="18" charset="0"/>
              </a:rPr>
              <a:t>από 6)</a:t>
            </a:r>
            <a:endParaRPr lang="el-GR" dirty="0">
              <a:cs typeface="Times New Roman" pitchFamily="18" charset="0"/>
            </a:endParaRPr>
          </a:p>
        </p:txBody>
      </p:sp>
      <p:sp>
        <p:nvSpPr>
          <p:cNvPr id="6" name="Rectangle 4" descr="7.  Θα επιτύχει να διαγραφεί η συστοιχία S 3, Blake, 30, Paris, P 2, 200 από τη σχέση SS P.&#10;8.  Θα επιτύχει να διαγραφεί η συστοιχία S 1, Smith, 20, London, P 1, 300 από τη σχέση SS P.&#10;9. Θα επιτύχει να ενημερωθεί η συστοιχία S 1, Smith, 20, London, P 1, 300 σε S 1, Smith, 20, London, P 1, 400 στη σχέση SS P.&#10;10. Θα επιτύχει να ενημερωθεί η συστοιχία S 1, Smith, 20, London, P 1, 300 σε S 1, Smith, 20, Athens, P 1, 400 στη σχέση SS P.&#10;11. Θα επιτύχει να ενημερωθεί η συστοιχία S 1, Smith, 20, London, P 1, 300 σε S 6, Smith, 20, London, P1, 300 στη σχέση SS P.&#10;&#10;"/>
          <p:cNvSpPr txBox="1">
            <a:spLocks noChangeArrowheads="1"/>
          </p:cNvSpPr>
          <p:nvPr/>
        </p:nvSpPr>
        <p:spPr>
          <a:xfrm>
            <a:off x="467545" y="1412776"/>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ct val="50000"/>
              </a:spcBef>
              <a:buNone/>
            </a:pPr>
            <a:r>
              <a:rPr lang="el-GR" altLang="el-GR" sz="2400" b="1" dirty="0" smtClean="0">
                <a:cs typeface="Times New Roman" pitchFamily="18" charset="0"/>
              </a:rPr>
              <a:t>7.  </a:t>
            </a:r>
            <a:r>
              <a:rPr lang="el-GR" altLang="el-GR" sz="2400" dirty="0" smtClean="0">
                <a:cs typeface="Times New Roman" pitchFamily="18" charset="0"/>
              </a:rPr>
              <a:t>Θα </a:t>
            </a:r>
            <a:r>
              <a:rPr lang="el-GR" altLang="el-GR" sz="2400" dirty="0">
                <a:cs typeface="Times New Roman" pitchFamily="18" charset="0"/>
              </a:rPr>
              <a:t>επιτύχει να διαγραφεί η συστοιχία (</a:t>
            </a:r>
            <a:r>
              <a:rPr lang="en-GB" altLang="el-GR" sz="2400" dirty="0">
                <a:cs typeface="Times New Roman" pitchFamily="18" charset="0"/>
              </a:rPr>
              <a:t>S</a:t>
            </a:r>
            <a:r>
              <a:rPr lang="el-GR" altLang="el-GR" sz="2400" dirty="0">
                <a:cs typeface="Times New Roman" pitchFamily="18" charset="0"/>
              </a:rPr>
              <a:t>3, </a:t>
            </a:r>
            <a:r>
              <a:rPr lang="en-GB" altLang="el-GR" sz="2400" dirty="0">
                <a:cs typeface="Times New Roman" pitchFamily="18" charset="0"/>
              </a:rPr>
              <a:t>Blake</a:t>
            </a:r>
            <a:r>
              <a:rPr lang="el-GR" altLang="el-GR" sz="2400" dirty="0">
                <a:cs typeface="Times New Roman" pitchFamily="18" charset="0"/>
              </a:rPr>
              <a:t>, 30, </a:t>
            </a:r>
            <a:r>
              <a:rPr lang="en-GB" altLang="el-GR" sz="2400" dirty="0">
                <a:cs typeface="Times New Roman" pitchFamily="18" charset="0"/>
              </a:rPr>
              <a:t>Paris</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2, 200) από τη σχέση </a:t>
            </a:r>
            <a:r>
              <a:rPr lang="en-GB" altLang="el-GR" sz="2400" dirty="0">
                <a:cs typeface="Times New Roman" pitchFamily="18" charset="0"/>
              </a:rPr>
              <a:t>SSP</a:t>
            </a:r>
            <a:r>
              <a:rPr lang="el-GR" altLang="el-GR" sz="2400" dirty="0" smtClean="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8.  </a:t>
            </a:r>
            <a:r>
              <a:rPr lang="el-GR" altLang="el-GR" sz="2400" dirty="0" smtClean="0">
                <a:cs typeface="Times New Roman" pitchFamily="18" charset="0"/>
              </a:rPr>
              <a:t>Θα </a:t>
            </a:r>
            <a:r>
              <a:rPr lang="el-GR" altLang="el-GR" sz="2400" dirty="0">
                <a:cs typeface="Times New Roman" pitchFamily="18" charset="0"/>
              </a:rPr>
              <a:t>επιτύχει να διαγραφεί η συστοιχία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300) από 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9. </a:t>
            </a:r>
            <a:r>
              <a:rPr lang="el-GR" altLang="el-GR" sz="2400" dirty="0" smtClean="0">
                <a:cs typeface="Times New Roman" pitchFamily="18" charset="0"/>
              </a:rPr>
              <a:t>Θα </a:t>
            </a:r>
            <a:r>
              <a:rPr lang="el-GR" altLang="el-GR" sz="2400" dirty="0">
                <a:cs typeface="Times New Roman" pitchFamily="18" charset="0"/>
              </a:rPr>
              <a:t>επιτύχει να ενημερωθεί η συστοιχία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300) σε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400) στη σχέση </a:t>
            </a:r>
            <a:r>
              <a:rPr lang="en-GB" altLang="el-GR" sz="2400" dirty="0">
                <a:cs typeface="Times New Roman" pitchFamily="18" charset="0"/>
              </a:rPr>
              <a:t>SSP</a:t>
            </a:r>
            <a:r>
              <a:rPr lang="el-GR" altLang="el-GR" sz="2400" dirty="0">
                <a:cs typeface="Times New Roman" pitchFamily="18" charset="0"/>
              </a:rPr>
              <a:t>;</a:t>
            </a:r>
            <a:endParaRPr lang="el-GR" altLang="el-GR" sz="2400" dirty="0"/>
          </a:p>
          <a:p>
            <a:pPr marL="0" indent="0" algn="just">
              <a:lnSpc>
                <a:spcPct val="90000"/>
              </a:lnSpc>
              <a:spcBef>
                <a:spcPct val="50000"/>
              </a:spcBef>
              <a:buNone/>
            </a:pPr>
            <a:r>
              <a:rPr lang="el-GR" altLang="el-GR" sz="2400" b="1" dirty="0" smtClean="0">
                <a:cs typeface="Times New Roman" pitchFamily="18" charset="0"/>
              </a:rPr>
              <a:t>10. </a:t>
            </a:r>
            <a:r>
              <a:rPr lang="el-GR" altLang="el-GR" sz="2400" dirty="0" smtClean="0">
                <a:cs typeface="Times New Roman" pitchFamily="18" charset="0"/>
              </a:rPr>
              <a:t>Θα </a:t>
            </a:r>
            <a:r>
              <a:rPr lang="el-GR" altLang="el-GR" sz="2400" dirty="0">
                <a:cs typeface="Times New Roman" pitchFamily="18" charset="0"/>
              </a:rPr>
              <a:t>επιτύχει να ενημερωθεί η συστοιχία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300) σε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Athens</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400) στη σχέση </a:t>
            </a:r>
            <a:r>
              <a:rPr lang="en-GB" altLang="el-GR" sz="2400" dirty="0">
                <a:cs typeface="Times New Roman" pitchFamily="18" charset="0"/>
              </a:rPr>
              <a:t>SSP</a:t>
            </a:r>
            <a:r>
              <a:rPr lang="el-GR" altLang="el-GR" sz="2400" dirty="0">
                <a:cs typeface="Times New Roman" pitchFamily="18" charset="0"/>
              </a:rPr>
              <a:t>;</a:t>
            </a:r>
          </a:p>
          <a:p>
            <a:pPr marL="0" indent="0" algn="just">
              <a:lnSpc>
                <a:spcPct val="90000"/>
              </a:lnSpc>
              <a:spcBef>
                <a:spcPct val="50000"/>
              </a:spcBef>
              <a:buNone/>
            </a:pPr>
            <a:r>
              <a:rPr lang="el-GR" altLang="el-GR" sz="2400" b="1" dirty="0" smtClean="0">
                <a:cs typeface="Times New Roman" pitchFamily="18" charset="0"/>
              </a:rPr>
              <a:t>11. </a:t>
            </a:r>
            <a:r>
              <a:rPr lang="el-GR" altLang="el-GR" sz="2400" dirty="0" smtClean="0">
                <a:cs typeface="Times New Roman" pitchFamily="18" charset="0"/>
              </a:rPr>
              <a:t>Θα </a:t>
            </a:r>
            <a:r>
              <a:rPr lang="el-GR" altLang="el-GR" sz="2400" dirty="0">
                <a:cs typeface="Times New Roman" pitchFamily="18" charset="0"/>
              </a:rPr>
              <a:t>επιτύχει να ενημερωθεί η συστοιχία (</a:t>
            </a:r>
            <a:r>
              <a:rPr lang="en-GB" altLang="el-GR" sz="2400" dirty="0">
                <a:cs typeface="Times New Roman" pitchFamily="18" charset="0"/>
              </a:rPr>
              <a:t>S</a:t>
            </a:r>
            <a:r>
              <a:rPr lang="el-GR" altLang="el-GR" sz="2400" dirty="0">
                <a:cs typeface="Times New Roman" pitchFamily="18" charset="0"/>
              </a:rPr>
              <a:t>1,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300) σε (</a:t>
            </a:r>
            <a:r>
              <a:rPr lang="en-GB" altLang="el-GR" sz="2400" dirty="0">
                <a:cs typeface="Times New Roman" pitchFamily="18" charset="0"/>
              </a:rPr>
              <a:t>S</a:t>
            </a:r>
            <a:r>
              <a:rPr lang="el-GR" altLang="el-GR" sz="2400" dirty="0">
                <a:cs typeface="Times New Roman" pitchFamily="18" charset="0"/>
              </a:rPr>
              <a:t>6, </a:t>
            </a:r>
            <a:r>
              <a:rPr lang="en-GB" altLang="el-GR" sz="2400" dirty="0">
                <a:cs typeface="Times New Roman" pitchFamily="18" charset="0"/>
              </a:rPr>
              <a:t>Smith</a:t>
            </a:r>
            <a:r>
              <a:rPr lang="el-GR" altLang="el-GR" sz="2400" dirty="0">
                <a:cs typeface="Times New Roman" pitchFamily="18" charset="0"/>
              </a:rPr>
              <a:t>, 20, </a:t>
            </a:r>
            <a:r>
              <a:rPr lang="en-GB" altLang="el-GR" sz="2400" dirty="0">
                <a:cs typeface="Times New Roman" pitchFamily="18" charset="0"/>
              </a:rPr>
              <a:t>London</a:t>
            </a:r>
            <a:r>
              <a:rPr lang="el-GR" altLang="el-GR" sz="2400" dirty="0">
                <a:cs typeface="Times New Roman" pitchFamily="18" charset="0"/>
              </a:rPr>
              <a:t>, </a:t>
            </a:r>
            <a:r>
              <a:rPr lang="en-GB" altLang="el-GR" sz="2400" dirty="0">
                <a:cs typeface="Times New Roman" pitchFamily="18" charset="0"/>
              </a:rPr>
              <a:t>P</a:t>
            </a:r>
            <a:r>
              <a:rPr lang="el-GR" altLang="el-GR" sz="2400" dirty="0">
                <a:cs typeface="Times New Roman" pitchFamily="18" charset="0"/>
              </a:rPr>
              <a:t>1, 300) στη σχέση </a:t>
            </a:r>
            <a:r>
              <a:rPr lang="en-GB" altLang="el-GR" sz="2400" dirty="0">
                <a:cs typeface="Times New Roman" pitchFamily="18" charset="0"/>
              </a:rPr>
              <a:t>SSP</a:t>
            </a:r>
            <a:r>
              <a:rPr lang="el-GR" altLang="el-GR" sz="2400" dirty="0">
                <a:cs typeface="Times New Roman" pitchFamily="18" charset="0"/>
              </a:rPr>
              <a:t>;</a:t>
            </a:r>
            <a:endParaRPr lang="en-GB" altLang="el-GR" sz="2400" dirty="0"/>
          </a:p>
          <a:p>
            <a:pPr marL="0" indent="0" algn="just">
              <a:lnSpc>
                <a:spcPct val="90000"/>
              </a:lnSpc>
              <a:spcBef>
                <a:spcPct val="50000"/>
              </a:spcBef>
              <a:buNone/>
            </a:pP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dirty="0" smtClean="0">
                <a:cs typeface="Times New Roman" pitchFamily="18" charset="0"/>
              </a:rPr>
              <a:t>Υποστήριξη από την </a:t>
            </a:r>
            <a:r>
              <a:rPr lang="en-US" altLang="el-GR" dirty="0" smtClean="0">
                <a:cs typeface="Times New Roman" pitchFamily="18" charset="0"/>
              </a:rPr>
              <a:t>SQL</a:t>
            </a:r>
            <a:r>
              <a:rPr lang="el-GR" altLang="el-GR" dirty="0" smtClean="0">
                <a:cs typeface="Times New Roman" pitchFamily="18" charset="0"/>
              </a:rPr>
              <a:t> (1 από 5)</a:t>
            </a:r>
            <a:endParaRPr lang="el-GR" altLang="el-GR" dirty="0">
              <a:cs typeface="Times New Roman" pitchFamily="18" charset="0"/>
            </a:endParaRPr>
          </a:p>
        </p:txBody>
      </p:sp>
      <p:sp>
        <p:nvSpPr>
          <p:cNvPr id="6" name="Rectangle 4" descr="Η σύνταξη της εντολής CREATE VIEW είναι:&#10;  CREATE VIEW άποψη AS, παράσταση, πίνακα, &#10;   WITH CHECK OPTION.&#10; όπου: &#10;παράσταση-πίνακα είναι η παράσταση ορισμού της άποψης.&#10;Η φράση WITH CHECK OPTION (με δυνατότητα ελέγχου), αν χρησιμοποιηθεί, σημαίνει ότι οι πράξεις INSERT και UPDATE στην άποψη θα απορρίπτονται αν παραβιάζουν τη συνθήκη ορισμού της άποψης. Οι πράξεις αυτές θα αποτύχουν μόνο αν χρησιμοποιείται η επιλογή WITH CHECK OPTION –δηλαδή, η προεπιλογή είναι να μην αποτυγχάνουν.&#10;"/>
          <p:cNvSpPr txBox="1">
            <a:spLocks noChangeArrowheads="1"/>
          </p:cNvSpPr>
          <p:nvPr/>
        </p:nvSpPr>
        <p:spPr>
          <a:xfrm>
            <a:off x="467545" y="1268760"/>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dirty="0">
                <a:cs typeface="Times New Roman" pitchFamily="18" charset="0"/>
              </a:rPr>
              <a:t>Η σύνταξη της εντολής </a:t>
            </a:r>
            <a:r>
              <a:rPr lang="en-GB" altLang="el-GR" sz="2400" dirty="0">
                <a:cs typeface="Times New Roman" pitchFamily="18" charset="0"/>
              </a:rPr>
              <a:t>CREATE</a:t>
            </a:r>
            <a:r>
              <a:rPr lang="el-GR" altLang="el-GR" sz="2400" dirty="0">
                <a:cs typeface="Times New Roman" pitchFamily="18" charset="0"/>
              </a:rPr>
              <a:t> </a:t>
            </a:r>
            <a:r>
              <a:rPr lang="en-GB" altLang="el-GR" sz="2400" dirty="0">
                <a:cs typeface="Times New Roman" pitchFamily="18" charset="0"/>
              </a:rPr>
              <a:t>VIEW</a:t>
            </a:r>
            <a:r>
              <a:rPr lang="el-GR" altLang="el-GR" sz="2400" dirty="0">
                <a:cs typeface="Times New Roman" pitchFamily="18" charset="0"/>
              </a:rPr>
              <a:t> είναι:</a:t>
            </a:r>
          </a:p>
          <a:p>
            <a:pPr marL="0" indent="0" algn="just">
              <a:buNone/>
            </a:pPr>
            <a:r>
              <a:rPr lang="el-GR" altLang="el-GR" sz="2400" b="1" dirty="0">
                <a:solidFill>
                  <a:srgbClr val="FF66FF"/>
                </a:solidFill>
              </a:rPr>
              <a:t>		</a:t>
            </a:r>
            <a:r>
              <a:rPr lang="en-GB" altLang="el-GR" sz="2400" b="1" dirty="0">
                <a:solidFill>
                  <a:srgbClr val="FF66FF"/>
                </a:solidFill>
                <a:cs typeface="Times New Roman" pitchFamily="18" charset="0"/>
              </a:rPr>
              <a:t>CREATE VIEW </a:t>
            </a:r>
            <a:r>
              <a:rPr lang="el-GR" altLang="el-GR" sz="2400" b="1" i="1" dirty="0">
                <a:solidFill>
                  <a:srgbClr val="FF66FF"/>
                </a:solidFill>
                <a:cs typeface="Times New Roman" pitchFamily="18" charset="0"/>
              </a:rPr>
              <a:t>άποψη</a:t>
            </a:r>
            <a:r>
              <a:rPr lang="en-GB" altLang="el-GR" sz="2400" b="1" dirty="0">
                <a:solidFill>
                  <a:srgbClr val="FF66FF"/>
                </a:solidFill>
                <a:cs typeface="Times New Roman" pitchFamily="18" charset="0"/>
              </a:rPr>
              <a:t> AS </a:t>
            </a:r>
            <a:r>
              <a:rPr lang="el-GR" altLang="el-GR" sz="2400" b="1" i="1" dirty="0">
                <a:solidFill>
                  <a:srgbClr val="FF66FF"/>
                </a:solidFill>
                <a:cs typeface="Times New Roman" pitchFamily="18" charset="0"/>
              </a:rPr>
              <a:t>παράσταση</a:t>
            </a:r>
            <a:r>
              <a:rPr lang="en-GB" altLang="el-GR" sz="2400" b="1" i="1" dirty="0">
                <a:solidFill>
                  <a:srgbClr val="FF66FF"/>
                </a:solidFill>
                <a:cs typeface="Times New Roman" pitchFamily="18" charset="0"/>
              </a:rPr>
              <a:t>-</a:t>
            </a:r>
            <a:r>
              <a:rPr lang="el-GR" altLang="el-GR" sz="2400" b="1" i="1" dirty="0">
                <a:solidFill>
                  <a:srgbClr val="FF66FF"/>
                </a:solidFill>
                <a:cs typeface="Times New Roman" pitchFamily="18" charset="0"/>
              </a:rPr>
              <a:t>πίνακα</a:t>
            </a:r>
            <a:r>
              <a:rPr lang="en-GB" altLang="el-GR" sz="2400" b="1" dirty="0">
                <a:solidFill>
                  <a:srgbClr val="FF66FF"/>
                </a:solidFill>
                <a:cs typeface="Times New Roman" pitchFamily="18" charset="0"/>
              </a:rPr>
              <a:t> </a:t>
            </a:r>
            <a:endParaRPr lang="el-GR" altLang="el-GR" sz="2400" b="1" dirty="0">
              <a:solidFill>
                <a:srgbClr val="FF66FF"/>
              </a:solidFill>
            </a:endParaRPr>
          </a:p>
          <a:p>
            <a:pPr marL="0" indent="0" algn="just">
              <a:buNone/>
            </a:pPr>
            <a:r>
              <a:rPr lang="el-GR" altLang="el-GR" sz="2400" b="1" dirty="0">
                <a:solidFill>
                  <a:srgbClr val="FF66FF"/>
                </a:solidFill>
              </a:rPr>
              <a:t>			</a:t>
            </a:r>
            <a:r>
              <a:rPr lang="en-GB" altLang="el-GR" sz="2400" b="1" dirty="0">
                <a:solidFill>
                  <a:srgbClr val="FF66FF"/>
                </a:solidFill>
                <a:cs typeface="Times New Roman" pitchFamily="18" charset="0"/>
              </a:rPr>
              <a:t>[WITH CHECK OPTION];</a:t>
            </a:r>
            <a:endParaRPr lang="el-GR" altLang="el-GR" sz="2400" b="1" dirty="0">
              <a:solidFill>
                <a:srgbClr val="FF66FF"/>
              </a:solidFill>
              <a:cs typeface="Times New Roman" pitchFamily="18" charset="0"/>
            </a:endParaRPr>
          </a:p>
          <a:p>
            <a:pPr marL="0" indent="0" algn="just">
              <a:buNone/>
            </a:pPr>
            <a:r>
              <a:rPr lang="en-GB" altLang="el-GR" sz="2400" dirty="0">
                <a:cs typeface="Times New Roman" pitchFamily="18" charset="0"/>
              </a:rPr>
              <a:t> </a:t>
            </a:r>
            <a:r>
              <a:rPr lang="el-GR" altLang="el-GR" sz="2400" dirty="0" smtClean="0">
                <a:cs typeface="Times New Roman" pitchFamily="18" charset="0"/>
              </a:rPr>
              <a:t>όπου</a:t>
            </a:r>
            <a:r>
              <a:rPr lang="el-GR" altLang="el-GR" sz="2400" dirty="0">
                <a:cs typeface="Times New Roman" pitchFamily="18" charset="0"/>
              </a:rPr>
              <a:t>: </a:t>
            </a:r>
          </a:p>
          <a:p>
            <a:pPr marL="0" indent="0" algn="just">
              <a:buNone/>
            </a:pPr>
            <a:r>
              <a:rPr lang="el-GR" altLang="el-GR" sz="2400" i="1" dirty="0">
                <a:cs typeface="Times New Roman" pitchFamily="18" charset="0"/>
              </a:rPr>
              <a:t>παράσταση-πίνακα</a:t>
            </a:r>
            <a:r>
              <a:rPr lang="el-GR" altLang="el-GR" sz="2400" dirty="0">
                <a:cs typeface="Times New Roman" pitchFamily="18" charset="0"/>
              </a:rPr>
              <a:t> είναι η παράσταση ορισμού της άποψης.</a:t>
            </a:r>
          </a:p>
          <a:p>
            <a:pPr marL="0" indent="0" algn="just">
              <a:buNone/>
            </a:pPr>
            <a:r>
              <a:rPr lang="el-GR" altLang="el-GR" sz="2400" dirty="0">
                <a:cs typeface="Times New Roman" pitchFamily="18" charset="0"/>
              </a:rPr>
              <a:t>Η φράση </a:t>
            </a:r>
            <a:r>
              <a:rPr lang="en-GB" altLang="el-GR" sz="2400" dirty="0">
                <a:cs typeface="Times New Roman" pitchFamily="18" charset="0"/>
              </a:rPr>
              <a:t>WITH</a:t>
            </a:r>
            <a:r>
              <a:rPr lang="el-GR" altLang="el-GR" sz="2400" dirty="0">
                <a:cs typeface="Times New Roman" pitchFamily="18" charset="0"/>
              </a:rPr>
              <a:t> </a:t>
            </a:r>
            <a:r>
              <a:rPr lang="en-GB" altLang="el-GR" sz="2400" dirty="0">
                <a:cs typeface="Times New Roman" pitchFamily="18" charset="0"/>
              </a:rPr>
              <a:t>CHECK</a:t>
            </a:r>
            <a:r>
              <a:rPr lang="el-GR" altLang="el-GR" sz="2400" dirty="0">
                <a:cs typeface="Times New Roman" pitchFamily="18" charset="0"/>
              </a:rPr>
              <a:t> </a:t>
            </a:r>
            <a:r>
              <a:rPr lang="en-GB" altLang="el-GR" sz="2400" dirty="0">
                <a:cs typeface="Times New Roman" pitchFamily="18" charset="0"/>
              </a:rPr>
              <a:t>OPTION</a:t>
            </a:r>
            <a:r>
              <a:rPr lang="el-GR" altLang="el-GR" sz="2400" dirty="0">
                <a:cs typeface="Times New Roman" pitchFamily="18" charset="0"/>
              </a:rPr>
              <a:t> (με δυνατότητα ελέγχου), αν χρησιμοποιηθεί, σημαίνει ότι οι πράξεις </a:t>
            </a:r>
            <a:r>
              <a:rPr lang="en-GB" altLang="el-GR" sz="2400" dirty="0">
                <a:cs typeface="Times New Roman" pitchFamily="18" charset="0"/>
              </a:rPr>
              <a:t>INSERT</a:t>
            </a:r>
            <a:r>
              <a:rPr lang="el-GR" altLang="el-GR" sz="2400" dirty="0">
                <a:cs typeface="Times New Roman" pitchFamily="18" charset="0"/>
              </a:rPr>
              <a:t> και </a:t>
            </a:r>
            <a:r>
              <a:rPr lang="en-GB" altLang="el-GR" sz="2400" dirty="0">
                <a:cs typeface="Times New Roman" pitchFamily="18" charset="0"/>
              </a:rPr>
              <a:t>UPDATE</a:t>
            </a:r>
            <a:r>
              <a:rPr lang="el-GR" altLang="el-GR" sz="2400" dirty="0">
                <a:cs typeface="Times New Roman" pitchFamily="18" charset="0"/>
              </a:rPr>
              <a:t> στην άποψη θα απορρίπτονται αν παραβιάζουν τη συνθήκη ορισμού της άποψης. Οι πράξεις αυτές θα αποτύχουν μόνο αν χρησιμοποιείται η επιλογή </a:t>
            </a:r>
            <a:r>
              <a:rPr lang="en-GB" altLang="el-GR" sz="2400" dirty="0">
                <a:cs typeface="Times New Roman" pitchFamily="18" charset="0"/>
              </a:rPr>
              <a:t>WITH</a:t>
            </a:r>
            <a:r>
              <a:rPr lang="el-GR" altLang="el-GR" sz="2400" dirty="0">
                <a:cs typeface="Times New Roman" pitchFamily="18" charset="0"/>
              </a:rPr>
              <a:t> </a:t>
            </a:r>
            <a:r>
              <a:rPr lang="en-GB" altLang="el-GR" sz="2400" dirty="0">
                <a:cs typeface="Times New Roman" pitchFamily="18" charset="0"/>
              </a:rPr>
              <a:t>CHECK</a:t>
            </a:r>
            <a:r>
              <a:rPr lang="el-GR" altLang="el-GR" sz="2400" dirty="0">
                <a:cs typeface="Times New Roman" pitchFamily="18" charset="0"/>
              </a:rPr>
              <a:t> </a:t>
            </a:r>
            <a:r>
              <a:rPr lang="en-GB" altLang="el-GR" sz="2400" dirty="0">
                <a:cs typeface="Times New Roman" pitchFamily="18" charset="0"/>
              </a:rPr>
              <a:t>OPTION</a:t>
            </a:r>
            <a:r>
              <a:rPr lang="el-GR" altLang="el-GR" sz="2400" dirty="0">
                <a:cs typeface="Times New Roman" pitchFamily="18" charset="0"/>
              </a:rPr>
              <a:t> –δηλαδή, η προεπιλογή είναι να μην αποτυγχάνουν.</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48</a:t>
            </a:fld>
            <a:endParaRPr lang="el-GR" dirty="0"/>
          </a:p>
        </p:txBody>
      </p:sp>
    </p:spTree>
    <p:custDataLst>
      <p:tags r:id="rId1"/>
    </p:custDataLst>
    <p:extLst>
      <p:ext uri="{BB962C8B-B14F-4D97-AF65-F5344CB8AC3E}">
        <p14:creationId xmlns:p14="http://schemas.microsoft.com/office/powerpoint/2010/main" val="3517251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Υποστήριξη από την </a:t>
            </a:r>
            <a:r>
              <a:rPr lang="en-US" altLang="el-GR" dirty="0" smtClean="0">
                <a:cs typeface="Times New Roman" pitchFamily="18" charset="0"/>
              </a:rPr>
              <a:t>SQL</a:t>
            </a:r>
            <a:r>
              <a:rPr lang="el-GR" altLang="el-GR" dirty="0" smtClean="0">
                <a:cs typeface="Times New Roman" pitchFamily="18" charset="0"/>
              </a:rPr>
              <a:t> (2 από 5)</a:t>
            </a:r>
            <a:endParaRPr lang="el-GR" dirty="0">
              <a:cs typeface="Times New Roman" pitchFamily="18" charset="0"/>
            </a:endParaRPr>
          </a:p>
        </p:txBody>
      </p:sp>
      <p:sp>
        <p:nvSpPr>
          <p:cNvPr id="6" name="Rectangle 4" descr="Παραδείγματα:&#10;1.  CREATE VIEW RED PARTS,&#10; AS SELECT P τελεία P#, P τελεία P NAME, P τελεία WEIGHT, P τελεία CITY,&#10; FROM P,&#10; WHERE P τελεία COLOR ίσο με Red,&#10; WITH CHECK OPTION.&#10;Αποτέλεσμα:&#10;Η δημιουργία μιας άποψης, RED PARTS, η οποία περιέχει συστοιχίες μόνο για τα κόκκινα εξαρτήματα, με τέσσερα γνωρίσματα P#, P NAME, W T, CITY που αντιστοιχούν στα γνωρίσματα P#, P NAME, WEIGHT, CITY της υποκείμενης βασική σχέσης P.&#10;&#10;&#10;"/>
          <p:cNvSpPr txBox="1">
            <a:spLocks noChangeArrowheads="1"/>
          </p:cNvSpPr>
          <p:nvPr/>
        </p:nvSpPr>
        <p:spPr>
          <a:xfrm>
            <a:off x="467545" y="980728"/>
            <a:ext cx="8280920" cy="540141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b="1" u="sng" dirty="0">
                <a:solidFill>
                  <a:srgbClr val="7030A0"/>
                </a:solidFill>
                <a:cs typeface="Times New Roman" pitchFamily="18" charset="0"/>
              </a:rPr>
              <a:t>Παραδείγματα</a:t>
            </a:r>
            <a:r>
              <a:rPr lang="en-GB" altLang="el-GR" sz="2400" b="1" dirty="0">
                <a:solidFill>
                  <a:srgbClr val="7030A0"/>
                </a:solidFill>
                <a:cs typeface="Times New Roman" pitchFamily="18" charset="0"/>
              </a:rPr>
              <a:t>:</a:t>
            </a:r>
            <a:endParaRPr lang="el-GR" altLang="el-GR" sz="2400" b="1" dirty="0">
              <a:solidFill>
                <a:srgbClr val="7030A0"/>
              </a:solidFill>
              <a:cs typeface="Times New Roman" pitchFamily="18" charset="0"/>
            </a:endParaRPr>
          </a:p>
          <a:p>
            <a:pPr marL="0" indent="0" algn="just">
              <a:buNone/>
            </a:pPr>
            <a:r>
              <a:rPr lang="el-GR" altLang="el-GR" sz="2400" b="1" dirty="0"/>
              <a:t>1.  </a:t>
            </a:r>
            <a:r>
              <a:rPr lang="en-GB" altLang="el-GR" sz="2400" b="1" dirty="0">
                <a:solidFill>
                  <a:srgbClr val="FF66FF"/>
                </a:solidFill>
                <a:cs typeface="Times New Roman" pitchFamily="18" charset="0"/>
              </a:rPr>
              <a:t>CREATE VIEW REDPARTS</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cs typeface="Times New Roman" pitchFamily="18" charset="0"/>
              </a:rPr>
              <a:t> </a:t>
            </a: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AS </a:t>
            </a:r>
            <a:r>
              <a:rPr lang="en-GB" altLang="el-GR" sz="2400" b="1" dirty="0">
                <a:solidFill>
                  <a:srgbClr val="FF66FF"/>
                </a:solidFill>
                <a:cs typeface="Times New Roman" pitchFamily="18" charset="0"/>
              </a:rPr>
              <a:t>SELECT P.P#, P.PNAME, P.WEIGHT, P.CITY</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l-GR" altLang="el-GR" sz="2400" b="1" dirty="0" smtClean="0">
                <a:solidFill>
                  <a:srgbClr val="FF66FF"/>
                </a:solidFill>
              </a:rPr>
              <a:t>     </a:t>
            </a:r>
            <a:r>
              <a:rPr lang="en-GB" altLang="el-GR" sz="2400" b="1" dirty="0" smtClean="0">
                <a:solidFill>
                  <a:srgbClr val="FF66FF"/>
                </a:solidFill>
                <a:cs typeface="Times New Roman" pitchFamily="18" charset="0"/>
              </a:rPr>
              <a:t>FROM P</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cs typeface="Times New Roman" pitchFamily="18" charset="0"/>
              </a:rPr>
              <a:t> </a:t>
            </a: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WHERE </a:t>
            </a:r>
            <a:r>
              <a:rPr lang="en-GB" altLang="el-GR" sz="2400" b="1" dirty="0">
                <a:solidFill>
                  <a:srgbClr val="FF66FF"/>
                </a:solidFill>
                <a:cs typeface="Times New Roman" pitchFamily="18" charset="0"/>
              </a:rPr>
              <a:t>P.COLOR= ‘</a:t>
            </a:r>
            <a:r>
              <a:rPr lang="en-GB" altLang="el-GR" sz="2400" b="1" dirty="0" smtClean="0">
                <a:solidFill>
                  <a:srgbClr val="FF66FF"/>
                </a:solidFill>
                <a:cs typeface="Times New Roman" pitchFamily="18" charset="0"/>
              </a:rPr>
              <a:t>Red’</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cs typeface="Times New Roman" pitchFamily="18" charset="0"/>
              </a:rPr>
              <a:t> </a:t>
            </a: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WITH </a:t>
            </a:r>
            <a:r>
              <a:rPr lang="en-GB" altLang="el-GR" sz="2400" b="1" dirty="0">
                <a:solidFill>
                  <a:srgbClr val="FF66FF"/>
                </a:solidFill>
                <a:cs typeface="Times New Roman" pitchFamily="18" charset="0"/>
              </a:rPr>
              <a:t>CHECK OPTION</a:t>
            </a:r>
            <a:r>
              <a:rPr lang="en-GB" altLang="el-GR" sz="2400" b="1" dirty="0" smtClean="0">
                <a:solidFill>
                  <a:srgbClr val="FF66FF"/>
                </a:solidFill>
                <a:cs typeface="Times New Roman" pitchFamily="18" charset="0"/>
              </a:rPr>
              <a:t>;</a:t>
            </a:r>
            <a:endParaRPr lang="el-GR" altLang="el-GR" sz="2400" b="1" dirty="0">
              <a:solidFill>
                <a:srgbClr val="FF66FF"/>
              </a:solidFill>
              <a:cs typeface="Times New Roman" pitchFamily="18" charset="0"/>
            </a:endParaRPr>
          </a:p>
          <a:p>
            <a:pPr marL="0" indent="0" algn="just">
              <a:buNone/>
            </a:pPr>
            <a:r>
              <a:rPr lang="el-GR" altLang="el-GR" sz="2400" dirty="0">
                <a:solidFill>
                  <a:srgbClr val="7030A0"/>
                </a:solidFill>
              </a:rPr>
              <a:t>Αποτέλεσμα:</a:t>
            </a:r>
          </a:p>
          <a:p>
            <a:pPr marL="0" indent="0" algn="just">
              <a:buNone/>
            </a:pPr>
            <a:r>
              <a:rPr lang="el-GR" altLang="el-GR" sz="2400" dirty="0"/>
              <a:t>Η δημιουργία μιας άποψης, </a:t>
            </a:r>
            <a:r>
              <a:rPr lang="en-GB" altLang="el-GR" sz="2400" dirty="0">
                <a:cs typeface="Times New Roman" pitchFamily="18" charset="0"/>
              </a:rPr>
              <a:t>REDPARTS</a:t>
            </a:r>
            <a:r>
              <a:rPr lang="el-GR" altLang="el-GR" sz="2400" dirty="0"/>
              <a:t>,</a:t>
            </a:r>
            <a:r>
              <a:rPr lang="en-GB" altLang="el-GR" sz="2400" dirty="0">
                <a:cs typeface="Times New Roman" pitchFamily="18" charset="0"/>
              </a:rPr>
              <a:t> </a:t>
            </a:r>
            <a:r>
              <a:rPr lang="el-GR" altLang="el-GR" sz="2400" dirty="0"/>
              <a:t>η οποία περιέχει συστοιχίες μόνο για τα κόκκινα εξαρτήματα, με τέσσερα γνωρίσματα </a:t>
            </a:r>
            <a:r>
              <a:rPr lang="en-GB" altLang="el-GR" sz="2400" dirty="0">
                <a:cs typeface="Times New Roman" pitchFamily="18" charset="0"/>
              </a:rPr>
              <a:t>P#, PNAME, WT, CITY</a:t>
            </a:r>
            <a:r>
              <a:rPr lang="el-GR" altLang="el-GR" sz="2400" dirty="0"/>
              <a:t> που αντιστοιχούν στα γνωρίσματα </a:t>
            </a:r>
            <a:r>
              <a:rPr lang="en-GB" altLang="el-GR" sz="2400" dirty="0">
                <a:cs typeface="Times New Roman" pitchFamily="18" charset="0"/>
              </a:rPr>
              <a:t>P#, PNAME, WEIGHT, CITY</a:t>
            </a:r>
            <a:r>
              <a:rPr lang="el-GR" altLang="el-GR" sz="2400" dirty="0"/>
              <a:t> της υποκείμενης βασική σχέσης </a:t>
            </a:r>
            <a:r>
              <a:rPr lang="en-GB" altLang="el-GR" sz="2400" dirty="0">
                <a:cs typeface="Times New Roman" pitchFamily="18" charset="0"/>
              </a:rPr>
              <a:t>P</a:t>
            </a:r>
            <a:r>
              <a:rPr lang="el-GR" altLang="el-GR" sz="2400" dirty="0"/>
              <a:t>.</a:t>
            </a:r>
          </a:p>
          <a:p>
            <a:pPr marL="0" indent="0">
              <a:buNone/>
            </a:pPr>
            <a:endParaRPr lang="el-GR" altLang="el-GR" sz="2400" b="1" dirty="0">
              <a:solidFill>
                <a:srgbClr val="FF66FF"/>
              </a:solidFill>
            </a:endParaRPr>
          </a:p>
          <a:p>
            <a:pPr marL="0" indent="0" algn="just">
              <a:buNone/>
            </a:pPr>
            <a:endParaRPr lang="el-GR" altLang="el-GR" sz="2400" b="1" dirty="0">
              <a:solidFill>
                <a:srgbClr val="FF66FF"/>
              </a:solidFill>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49</a:t>
            </a:fld>
            <a:endParaRPr lang="el-GR" dirty="0"/>
          </a:p>
        </p:txBody>
      </p:sp>
    </p:spTree>
    <p:custDataLst>
      <p:tags r:id="rId1"/>
    </p:custDataLst>
    <p:extLst>
      <p:ext uri="{BB962C8B-B14F-4D97-AF65-F5344CB8AC3E}">
        <p14:creationId xmlns:p14="http://schemas.microsoft.com/office/powerpoint/2010/main" val="3291617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56792"/>
            <a:ext cx="8208912" cy="4237931"/>
          </a:xfrm>
        </p:spPr>
        <p:txBody>
          <a:bodyPr>
            <a:noAutofit/>
          </a:bodyPr>
          <a:lstStyle/>
          <a:p>
            <a:pPr marL="652463" lvl="1" indent="-457200">
              <a:buFont typeface="Wingdings" panose="05000000000000000000" pitchFamily="2" charset="2"/>
              <a:buChar char="§"/>
            </a:pPr>
            <a:r>
              <a:rPr lang="el-GR" altLang="el-GR" sz="3200" dirty="0" smtClean="0">
                <a:hlinkClick r:id="rId4" action="ppaction://hlinksldjump"/>
              </a:rPr>
              <a:t>Έννοια της άποψης,</a:t>
            </a:r>
            <a:endParaRPr lang="el-GR" altLang="el-GR" sz="3200" dirty="0" smtClean="0"/>
          </a:p>
          <a:p>
            <a:pPr marL="652463" lvl="1" indent="-457200">
              <a:buFont typeface="Wingdings" panose="05000000000000000000" pitchFamily="2" charset="2"/>
              <a:buChar char="§"/>
            </a:pPr>
            <a:r>
              <a:rPr lang="el-GR" altLang="el-GR" sz="3200" dirty="0" smtClean="0">
                <a:hlinkClick r:id="rId5" action="ppaction://hlinksldjump"/>
              </a:rPr>
              <a:t>Διαφορά μεταξύ βασικής σχέσης και άποψης,</a:t>
            </a:r>
            <a:endParaRPr lang="el-GR" altLang="el-GR" sz="3200" dirty="0" smtClean="0"/>
          </a:p>
          <a:p>
            <a:pPr marL="652463" lvl="1" indent="-457200">
              <a:buFont typeface="Wingdings" panose="05000000000000000000" pitchFamily="2" charset="2"/>
              <a:buChar char="§"/>
            </a:pPr>
            <a:r>
              <a:rPr lang="el-GR" altLang="el-GR" sz="3200" dirty="0" smtClean="0">
                <a:hlinkClick r:id="rId6" action="ppaction://hlinksldjump"/>
              </a:rPr>
              <a:t>Ενημέρωση απόψεων που προκύπτουν από τις πράξεις της σχεσιακής άλγεβρας,</a:t>
            </a:r>
            <a:endParaRPr lang="el-GR" altLang="el-GR" sz="3200" dirty="0" smtClean="0"/>
          </a:p>
          <a:p>
            <a:pPr marL="652463" lvl="1" indent="-457200">
              <a:buFont typeface="Wingdings" panose="05000000000000000000" pitchFamily="2" charset="2"/>
              <a:buChar char="§"/>
            </a:pPr>
            <a:r>
              <a:rPr lang="el-GR" altLang="el-GR" sz="3200" dirty="0" smtClean="0">
                <a:hlinkClick r:id="rId7" action="ppaction://hlinksldjump"/>
              </a:rPr>
              <a:t>Υποστήριξη απόψεων από την </a:t>
            </a:r>
            <a:r>
              <a:rPr lang="en-US" altLang="el-GR" sz="3200" dirty="0" smtClean="0">
                <a:hlinkClick r:id="rId7" action="ppaction://hlinksldjump"/>
              </a:rPr>
              <a:t>SQL</a:t>
            </a:r>
            <a:r>
              <a:rPr lang="el-GR" altLang="el-GR" sz="3200" dirty="0" smtClean="0">
                <a:hlinkClick r:id="rId7" action="ppaction://hlinksldjump"/>
              </a:rPr>
              <a:t>.</a:t>
            </a:r>
            <a:endParaRPr lang="el-GR" altLang="el-GR" sz="32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Υποστήριξη από την SQL (3 από 5)</a:t>
            </a:r>
            <a:endParaRPr lang="el-GR" dirty="0">
              <a:cs typeface="Times New Roman" pitchFamily="18" charset="0"/>
            </a:endParaRPr>
          </a:p>
        </p:txBody>
      </p:sp>
      <p:sp>
        <p:nvSpPr>
          <p:cNvPr id="6" name="Rectangle 4" descr=" 2. CREATE VIEW L RED PARTS,&#10; AS SELECT RED PARTS τελεία P#, RED PARTS τελεία WEIGHT,&#10; FROM RED PARTS,&#10; WHERE RED PARTS τελεία CITY ίσο με London,&#10; WITH CHECK OPTION.&#10;Αποτέλεσμα:&#10;Η δημιουργία μιας άποψης, L RED PARTS, η οποία περιέχει συστοιχίες μόνο για τα κόκκινα εξαρτήματα που βρίσκονται στο Λονδίνο.&#10; &#10;"/>
          <p:cNvSpPr txBox="1">
            <a:spLocks noChangeArrowheads="1"/>
          </p:cNvSpPr>
          <p:nvPr/>
        </p:nvSpPr>
        <p:spPr>
          <a:xfrm>
            <a:off x="467545" y="1340768"/>
            <a:ext cx="8280920" cy="4463677"/>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b="1" dirty="0"/>
              <a:t> </a:t>
            </a:r>
            <a:r>
              <a:rPr lang="el-GR" altLang="el-GR" sz="2400" b="1" dirty="0" smtClean="0"/>
              <a:t>2.</a:t>
            </a:r>
            <a:r>
              <a:rPr lang="el-GR" altLang="el-GR" sz="2400" dirty="0"/>
              <a:t> </a:t>
            </a:r>
            <a:r>
              <a:rPr lang="en-GB" altLang="el-GR" sz="2400" b="1" dirty="0" smtClean="0">
                <a:solidFill>
                  <a:srgbClr val="FF66FF"/>
                </a:solidFill>
                <a:cs typeface="Times New Roman" pitchFamily="18" charset="0"/>
              </a:rPr>
              <a:t>CREATE </a:t>
            </a:r>
            <a:r>
              <a:rPr lang="en-GB" altLang="el-GR" sz="2400" b="1" dirty="0">
                <a:solidFill>
                  <a:srgbClr val="FF66FF"/>
                </a:solidFill>
                <a:cs typeface="Times New Roman" pitchFamily="18" charset="0"/>
              </a:rPr>
              <a:t>VIEW </a:t>
            </a:r>
            <a:r>
              <a:rPr lang="en-GB" altLang="el-GR" sz="2400" b="1" dirty="0" smtClean="0">
                <a:solidFill>
                  <a:srgbClr val="FF66FF"/>
                </a:solidFill>
                <a:cs typeface="Times New Roman" pitchFamily="18" charset="0"/>
              </a:rPr>
              <a:t>LREDPARTS</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cs typeface="Times New Roman" pitchFamily="18" charset="0"/>
              </a:rPr>
              <a:t> </a:t>
            </a: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AS </a:t>
            </a:r>
            <a:r>
              <a:rPr lang="en-GB" altLang="el-GR" sz="2400" b="1" dirty="0">
                <a:solidFill>
                  <a:srgbClr val="FF66FF"/>
                </a:solidFill>
                <a:cs typeface="Times New Roman" pitchFamily="18" charset="0"/>
              </a:rPr>
              <a:t>SELECT REDPARTS.P#, REDPARTS.WEIGHT</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l-GR" altLang="el-GR" sz="2400" b="1" dirty="0" smtClean="0">
                <a:solidFill>
                  <a:srgbClr val="FF66FF"/>
                </a:solidFill>
              </a:rPr>
              <a:t>    </a:t>
            </a:r>
            <a:r>
              <a:rPr lang="en-GB" altLang="el-GR" sz="2400" b="1" dirty="0" smtClean="0">
                <a:solidFill>
                  <a:srgbClr val="FF66FF"/>
                </a:solidFill>
                <a:cs typeface="Times New Roman" pitchFamily="18" charset="0"/>
              </a:rPr>
              <a:t>FROM </a:t>
            </a:r>
            <a:r>
              <a:rPr lang="en-GB" altLang="el-GR" sz="2400" b="1" dirty="0">
                <a:solidFill>
                  <a:srgbClr val="FF66FF"/>
                </a:solidFill>
                <a:cs typeface="Times New Roman" pitchFamily="18" charset="0"/>
              </a:rPr>
              <a:t>REDPARTS</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l-GR" altLang="el-GR" sz="2400" b="1" dirty="0" smtClean="0">
                <a:solidFill>
                  <a:srgbClr val="FF66FF"/>
                </a:solidFill>
              </a:rPr>
              <a:t>    </a:t>
            </a:r>
            <a:r>
              <a:rPr lang="en-GB" altLang="el-GR" sz="2400" b="1" dirty="0" smtClean="0">
                <a:solidFill>
                  <a:srgbClr val="FF66FF"/>
                </a:solidFill>
                <a:cs typeface="Times New Roman" pitchFamily="18" charset="0"/>
              </a:rPr>
              <a:t>WHERE </a:t>
            </a:r>
            <a:r>
              <a:rPr lang="en-GB" altLang="el-GR" sz="2400" b="1" dirty="0">
                <a:solidFill>
                  <a:srgbClr val="FF66FF"/>
                </a:solidFill>
                <a:cs typeface="Times New Roman" pitchFamily="18" charset="0"/>
              </a:rPr>
              <a:t>REDPARTS.CITY = ‘London’</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l-GR" altLang="el-GR" sz="2400" b="1" dirty="0" smtClean="0">
                <a:solidFill>
                  <a:srgbClr val="FF66FF"/>
                </a:solidFill>
              </a:rPr>
              <a:t>    </a:t>
            </a:r>
            <a:r>
              <a:rPr lang="en-GB" altLang="el-GR" sz="2400" b="1" dirty="0" smtClean="0">
                <a:solidFill>
                  <a:srgbClr val="FF66FF"/>
                </a:solidFill>
                <a:cs typeface="Times New Roman" pitchFamily="18" charset="0"/>
              </a:rPr>
              <a:t>WITH </a:t>
            </a:r>
            <a:r>
              <a:rPr lang="en-GB" altLang="el-GR" sz="2400" b="1" dirty="0">
                <a:solidFill>
                  <a:srgbClr val="FF66FF"/>
                </a:solidFill>
                <a:cs typeface="Times New Roman" pitchFamily="18" charset="0"/>
              </a:rPr>
              <a:t>CHECK OPTION</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a:p>
            <a:pPr marL="0" indent="0">
              <a:buNone/>
            </a:pPr>
            <a:r>
              <a:rPr lang="el-GR" altLang="el-GR" sz="2400" dirty="0">
                <a:solidFill>
                  <a:srgbClr val="7030A0"/>
                </a:solidFill>
              </a:rPr>
              <a:t>Αποτέλεσμα:</a:t>
            </a:r>
          </a:p>
          <a:p>
            <a:pPr marL="0" indent="0" algn="just">
              <a:buNone/>
            </a:pPr>
            <a:r>
              <a:rPr lang="el-GR" altLang="el-GR" sz="2400" dirty="0"/>
              <a:t>Η δημιουργία μιας άποψης, </a:t>
            </a:r>
            <a:r>
              <a:rPr lang="en-GB" altLang="el-GR" sz="2400" dirty="0"/>
              <a:t>LREDPARTS,</a:t>
            </a:r>
            <a:r>
              <a:rPr lang="el-GR" altLang="el-GR" sz="2400" dirty="0"/>
              <a:t> η οποία περιέχει συστοιχίες μόνο για τα κόκκινα εξαρτήματα που βρίσκονται στο Λονδίνο</a:t>
            </a:r>
            <a:r>
              <a:rPr lang="el-GR" altLang="el-GR" sz="2400" dirty="0" smtClean="0"/>
              <a:t>.</a:t>
            </a:r>
            <a:endParaRPr lang="el-GR" altLang="el-GR" sz="2400" b="1" dirty="0">
              <a:solidFill>
                <a:srgbClr val="FF66FF"/>
              </a:solidFill>
            </a:endParaRPr>
          </a:p>
          <a:p>
            <a:pPr marL="0" indent="0" algn="just">
              <a:buNone/>
            </a:pPr>
            <a:r>
              <a:rPr lang="en-GB" altLang="el-GR" sz="2400" b="1" dirty="0">
                <a:solidFill>
                  <a:srgbClr val="FF66FF"/>
                </a:solidFill>
                <a:cs typeface="Times New Roman" pitchFamily="18" charset="0"/>
              </a:rPr>
              <a:t>	</a:t>
            </a: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50</a:t>
            </a:fld>
            <a:endParaRPr lang="el-GR" dirty="0"/>
          </a:p>
        </p:txBody>
      </p:sp>
    </p:spTree>
    <p:custDataLst>
      <p:tags r:id="rId1"/>
    </p:custDataLst>
    <p:extLst>
      <p:ext uri="{BB962C8B-B14F-4D97-AF65-F5344CB8AC3E}">
        <p14:creationId xmlns:p14="http://schemas.microsoft.com/office/powerpoint/2010/main" val="3291617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Υποστήριξη από την </a:t>
            </a:r>
            <a:r>
              <a:rPr lang="en-US" altLang="el-GR" dirty="0" smtClean="0">
                <a:cs typeface="Times New Roman" pitchFamily="18" charset="0"/>
              </a:rPr>
              <a:t>SQL</a:t>
            </a:r>
            <a:r>
              <a:rPr lang="el-GR" altLang="el-GR" dirty="0" smtClean="0">
                <a:cs typeface="Times New Roman" pitchFamily="18" charset="0"/>
              </a:rPr>
              <a:t> (4 από 5)</a:t>
            </a:r>
            <a:endParaRPr lang="el-GR" dirty="0">
              <a:cs typeface="Times New Roman" pitchFamily="18" charset="0"/>
            </a:endParaRPr>
          </a:p>
        </p:txBody>
      </p:sp>
      <p:sp>
        <p:nvSpPr>
          <p:cNvPr id="6" name="Rectangle 4" descr=" 3.  CREATE VIEW CITY PAIRS,&#10;  AS SELECT DISTINCT S τελεία CITY AS S CITY, &#10;            P τελεία CITY AS P CITY,&#10; FROM S, SP, P,&#10; WHERE S τελεία S# ίσο με SP τελεία S#,&#10; AND SP τελεία P# ίσο με P τελεία P#.&#10;Αποτέλεσμα:&#10;Η δημιουργία μιας άποψης, CITY PAIRS, με γνωρίσματα S CITY, P CITY, τέτοια ώστε ένα ζεύγος ονομάτων πόλεων, άγκιστρο, S CITY άνω κάτω τελεία x, P CITY άνω κάτω τελεία y, άγκιστρο, να εμφανίζεται στην άποψη αν και μόνο αν ένας προμηθευτής που έχει έδρα την πόλη x διαθέτει ένα εξάρτημα που είναι αποθηκευμένο στην πόλη y. &#10;&#10;&#10;"/>
          <p:cNvSpPr txBox="1">
            <a:spLocks noChangeArrowheads="1"/>
          </p:cNvSpPr>
          <p:nvPr/>
        </p:nvSpPr>
        <p:spPr>
          <a:xfrm>
            <a:off x="467545" y="980728"/>
            <a:ext cx="8280920" cy="5399781"/>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b="1" dirty="0"/>
              <a:t> 3. </a:t>
            </a:r>
            <a:r>
              <a:rPr lang="en-GB" altLang="el-GR" sz="2400" b="1" dirty="0" smtClean="0">
                <a:solidFill>
                  <a:srgbClr val="FF66FF"/>
                </a:solidFill>
                <a:cs typeface="Times New Roman" pitchFamily="18" charset="0"/>
              </a:rPr>
              <a:t>CREATE </a:t>
            </a:r>
            <a:r>
              <a:rPr lang="en-GB" altLang="el-GR" sz="2400" b="1" dirty="0">
                <a:solidFill>
                  <a:srgbClr val="FF66FF"/>
                </a:solidFill>
                <a:cs typeface="Times New Roman" pitchFamily="18" charset="0"/>
              </a:rPr>
              <a:t>VIEW CITYPAIRS</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n-GB" altLang="el-GR" sz="2400" b="1" dirty="0" smtClean="0">
                <a:solidFill>
                  <a:srgbClr val="FF66FF"/>
                </a:solidFill>
                <a:cs typeface="Times New Roman" pitchFamily="18" charset="0"/>
              </a:rPr>
              <a:t>AS </a:t>
            </a:r>
            <a:r>
              <a:rPr lang="en-GB" altLang="el-GR" sz="2400" b="1" dirty="0">
                <a:solidFill>
                  <a:srgbClr val="FF66FF"/>
                </a:solidFill>
                <a:cs typeface="Times New Roman" pitchFamily="18" charset="0"/>
              </a:rPr>
              <a:t>SELECT DISTINCT S.CITY AS SCITY, </a:t>
            </a:r>
            <a:r>
              <a:rPr lang="en-GB" altLang="el-GR" sz="2400" b="1" dirty="0" smtClean="0">
                <a:solidFill>
                  <a:srgbClr val="FF66FF"/>
                </a:solidFill>
                <a:cs typeface="Times New Roman" pitchFamily="18" charset="0"/>
              </a:rPr>
              <a:t>P.CITY </a:t>
            </a:r>
            <a:r>
              <a:rPr lang="en-GB" altLang="el-GR" sz="2400" b="1" dirty="0">
                <a:solidFill>
                  <a:srgbClr val="FF66FF"/>
                </a:solidFill>
                <a:cs typeface="Times New Roman" pitchFamily="18" charset="0"/>
              </a:rPr>
              <a:t>AS </a:t>
            </a:r>
            <a:r>
              <a:rPr lang="en-GB" altLang="el-GR" sz="2400" b="1" dirty="0" smtClean="0">
                <a:solidFill>
                  <a:srgbClr val="FF66FF"/>
                </a:solidFill>
                <a:cs typeface="Times New Roman" pitchFamily="18" charset="0"/>
              </a:rPr>
              <a:t>PCITY</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cs typeface="Times New Roman" pitchFamily="18" charset="0"/>
              </a:rPr>
              <a:t> </a:t>
            </a: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FROM </a:t>
            </a:r>
            <a:r>
              <a:rPr lang="en-GB" altLang="el-GR" sz="2400" b="1" dirty="0">
                <a:solidFill>
                  <a:srgbClr val="FF66FF"/>
                </a:solidFill>
                <a:cs typeface="Times New Roman" pitchFamily="18" charset="0"/>
              </a:rPr>
              <a:t>S, SP, P</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l-GR" altLang="el-GR" sz="2400" b="1" dirty="0" smtClean="0">
                <a:solidFill>
                  <a:srgbClr val="FF66FF"/>
                </a:solidFill>
              </a:rPr>
              <a:t>     </a:t>
            </a:r>
            <a:r>
              <a:rPr lang="en-GB" altLang="el-GR" sz="2400" b="1" dirty="0" smtClean="0">
                <a:solidFill>
                  <a:srgbClr val="FF66FF"/>
                </a:solidFill>
                <a:cs typeface="Times New Roman" pitchFamily="18" charset="0"/>
              </a:rPr>
              <a:t>WHERE </a:t>
            </a:r>
            <a:r>
              <a:rPr lang="en-GB" altLang="el-GR" sz="2400" b="1" dirty="0">
                <a:solidFill>
                  <a:srgbClr val="FF66FF"/>
                </a:solidFill>
                <a:cs typeface="Times New Roman" pitchFamily="18" charset="0"/>
              </a:rPr>
              <a:t>S.S# = SP.S#</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l-GR" altLang="el-GR" sz="2400" b="1" dirty="0" smtClean="0">
                <a:solidFill>
                  <a:srgbClr val="FF66FF"/>
                </a:solidFill>
              </a:rPr>
              <a:t>     </a:t>
            </a:r>
            <a:r>
              <a:rPr lang="en-GB" altLang="el-GR" sz="2400" b="1" dirty="0" smtClean="0">
                <a:solidFill>
                  <a:srgbClr val="FF66FF"/>
                </a:solidFill>
                <a:cs typeface="Times New Roman" pitchFamily="18" charset="0"/>
              </a:rPr>
              <a:t>AND </a:t>
            </a:r>
            <a:r>
              <a:rPr lang="en-GB" altLang="el-GR" sz="2400" b="1" dirty="0">
                <a:solidFill>
                  <a:srgbClr val="FF66FF"/>
                </a:solidFill>
                <a:cs typeface="Times New Roman" pitchFamily="18" charset="0"/>
              </a:rPr>
              <a:t>SP.P# = P.P</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a:p>
            <a:pPr marL="0" indent="0" algn="just">
              <a:buNone/>
            </a:pPr>
            <a:r>
              <a:rPr lang="el-GR" altLang="el-GR" sz="2400" dirty="0">
                <a:solidFill>
                  <a:srgbClr val="7030A0"/>
                </a:solidFill>
              </a:rPr>
              <a:t>Αποτέλεσμα:</a:t>
            </a:r>
          </a:p>
          <a:p>
            <a:pPr marL="0" indent="0" algn="just">
              <a:buNone/>
            </a:pPr>
            <a:r>
              <a:rPr lang="el-GR" altLang="el-GR" sz="2400" dirty="0"/>
              <a:t>Η δημιουργία μιας άποψης, </a:t>
            </a:r>
            <a:r>
              <a:rPr lang="en-GB" altLang="el-GR" sz="2400" dirty="0">
                <a:cs typeface="Times New Roman" pitchFamily="18" charset="0"/>
              </a:rPr>
              <a:t>CITYPAIRS</a:t>
            </a:r>
            <a:r>
              <a:rPr lang="el-GR" altLang="el-GR" sz="2400" dirty="0"/>
              <a:t>,</a:t>
            </a:r>
            <a:r>
              <a:rPr lang="en-GB" altLang="el-GR" sz="2400" dirty="0">
                <a:cs typeface="Times New Roman" pitchFamily="18" charset="0"/>
              </a:rPr>
              <a:t> </a:t>
            </a:r>
            <a:r>
              <a:rPr lang="el-GR" altLang="el-GR" sz="2400" dirty="0"/>
              <a:t>με γνωρίσματα </a:t>
            </a:r>
            <a:r>
              <a:rPr lang="en-GB" altLang="el-GR" sz="2400" dirty="0">
                <a:cs typeface="Times New Roman" pitchFamily="18" charset="0"/>
              </a:rPr>
              <a:t>SCITY, PCITY</a:t>
            </a:r>
            <a:r>
              <a:rPr lang="el-GR" altLang="el-GR" sz="2400" dirty="0"/>
              <a:t>, τέτοια ώστε ένα ζεύγος ονομάτων πόλεων </a:t>
            </a:r>
            <a:r>
              <a:rPr lang="en-GB" altLang="el-GR" sz="2400" dirty="0"/>
              <a:t>{</a:t>
            </a:r>
            <a:r>
              <a:rPr lang="en-GB" altLang="el-GR" sz="2400" dirty="0" err="1">
                <a:cs typeface="Times New Roman" pitchFamily="18" charset="0"/>
              </a:rPr>
              <a:t>SCITY:x</a:t>
            </a:r>
            <a:r>
              <a:rPr lang="en-GB" altLang="el-GR" sz="2400" dirty="0">
                <a:cs typeface="Times New Roman" pitchFamily="18" charset="0"/>
              </a:rPr>
              <a:t>, PCITY</a:t>
            </a:r>
            <a:r>
              <a:rPr lang="el-GR" altLang="el-GR" sz="2400" dirty="0"/>
              <a:t>:</a:t>
            </a:r>
            <a:r>
              <a:rPr lang="en-GB" altLang="el-GR" sz="2400" dirty="0"/>
              <a:t>y</a:t>
            </a:r>
            <a:r>
              <a:rPr lang="el-GR" altLang="el-GR" sz="2400" dirty="0"/>
              <a:t>} να εμφανίζεται στην άποψη αν και μόνο αν ένας προμηθευτής που έχει έδρα την πόλη </a:t>
            </a:r>
            <a:r>
              <a:rPr lang="en-GB" altLang="el-GR" sz="2400" dirty="0"/>
              <a:t>x </a:t>
            </a:r>
            <a:r>
              <a:rPr lang="el-GR" altLang="el-GR" sz="2400" dirty="0"/>
              <a:t>διαθέτει ένα εξάρτημα που είναι αποθηκευμένο στην πόλη </a:t>
            </a:r>
            <a:r>
              <a:rPr lang="en-GB" altLang="el-GR" sz="2400" dirty="0"/>
              <a:t>y. </a:t>
            </a:r>
          </a:p>
          <a:p>
            <a:pPr marL="0" indent="0">
              <a:buNone/>
            </a:pPr>
            <a:endParaRPr lang="el-GR" altLang="el-GR" sz="2400" b="1" dirty="0">
              <a:solidFill>
                <a:srgbClr val="FF66FF"/>
              </a:solidFill>
            </a:endParaRPr>
          </a:p>
          <a:p>
            <a:pPr marL="0" indent="0" algn="just">
              <a:buNone/>
            </a:pPr>
            <a:endParaRPr lang="el-GR" alt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51</a:t>
            </a:fld>
            <a:endParaRPr lang="el-GR" dirty="0"/>
          </a:p>
        </p:txBody>
      </p:sp>
    </p:spTree>
    <p:custDataLst>
      <p:tags r:id="rId1"/>
    </p:custDataLst>
    <p:extLst>
      <p:ext uri="{BB962C8B-B14F-4D97-AF65-F5344CB8AC3E}">
        <p14:creationId xmlns:p14="http://schemas.microsoft.com/office/powerpoint/2010/main" val="3291617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Υποστήριξη από την </a:t>
            </a:r>
            <a:r>
              <a:rPr lang="en-US" altLang="el-GR" dirty="0" smtClean="0">
                <a:cs typeface="Times New Roman" pitchFamily="18" charset="0"/>
              </a:rPr>
              <a:t>SQL</a:t>
            </a:r>
            <a:r>
              <a:rPr lang="el-GR" altLang="el-GR" dirty="0" smtClean="0">
                <a:cs typeface="Times New Roman" pitchFamily="18" charset="0"/>
              </a:rPr>
              <a:t> (5 από 5)</a:t>
            </a:r>
            <a:endParaRPr lang="el-GR" dirty="0">
              <a:cs typeface="Times New Roman" pitchFamily="18" charset="0"/>
            </a:endParaRPr>
          </a:p>
        </p:txBody>
      </p:sp>
      <p:sp>
        <p:nvSpPr>
          <p:cNvPr id="6" name="Rectangle 4" descr="4.  CREATE VIEW PQ,&#10; AS SELECT SP τελεία P#, SUM SP τελεία QTY, AS TOTAL QTY&#10;     FROM SP,&#10;     GROUP BY SP τελεία P#.&#10;Αποτέλεσμα:&#10;Η δημιουργία μιας άποψης, PQ, ως είδος στατιστικής σύνοψης της υποκείμενης βασικής σχέσης P. Περιέχει τους κωδικούς εξαρτημάτων μαζί με την αντίστοιχη συνολική ποσότητα.&#10;"/>
          <p:cNvSpPr txBox="1">
            <a:spLocks noChangeArrowheads="1"/>
          </p:cNvSpPr>
          <p:nvPr/>
        </p:nvSpPr>
        <p:spPr>
          <a:xfrm>
            <a:off x="467545" y="1701627"/>
            <a:ext cx="8280920" cy="381560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altLang="el-GR" sz="2400" b="1" dirty="0"/>
              <a:t>4.  </a:t>
            </a:r>
            <a:r>
              <a:rPr lang="en-GB" altLang="el-GR" sz="2400" b="1" dirty="0">
                <a:solidFill>
                  <a:srgbClr val="FF66FF"/>
                </a:solidFill>
                <a:cs typeface="Times New Roman" pitchFamily="18" charset="0"/>
              </a:rPr>
              <a:t>CREATE VIEW PQ</a:t>
            </a:r>
            <a:endParaRPr lang="el-GR" altLang="el-GR" sz="2400" b="1" dirty="0">
              <a:solidFill>
                <a:srgbClr val="FF66FF"/>
              </a:solidFill>
              <a:cs typeface="Times New Roman" pitchFamily="18" charset="0"/>
            </a:endParaRPr>
          </a:p>
          <a:p>
            <a:pPr marL="0" indent="0" algn="just">
              <a:buNone/>
            </a:pPr>
            <a:r>
              <a:rPr lang="en-GB" altLang="el-GR" sz="2400" b="1" dirty="0">
                <a:solidFill>
                  <a:srgbClr val="FF66FF"/>
                </a:solidFill>
                <a:cs typeface="Times New Roman" pitchFamily="18" charset="0"/>
              </a:rPr>
              <a:t>	AS SELECT SP.P#, SUM (SP.QTY) AS TOTALQTY</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n-GB" altLang="el-GR" sz="2400" b="1" dirty="0">
                <a:solidFill>
                  <a:srgbClr val="FF66FF"/>
                </a:solidFill>
                <a:cs typeface="Times New Roman" pitchFamily="18" charset="0"/>
              </a:rPr>
              <a:t>FROM SP</a:t>
            </a:r>
            <a:endParaRPr lang="el-GR" altLang="el-GR" sz="2400" b="1" dirty="0">
              <a:solidFill>
                <a:srgbClr val="FF66FF"/>
              </a:solidFill>
              <a:cs typeface="Times New Roman" pitchFamily="18" charset="0"/>
            </a:endParaRPr>
          </a:p>
          <a:p>
            <a:pPr marL="0" indent="0" algn="just">
              <a:buNone/>
            </a:pPr>
            <a:r>
              <a:rPr lang="el-GR" altLang="el-GR" sz="2400" b="1" dirty="0">
                <a:solidFill>
                  <a:srgbClr val="FF66FF"/>
                </a:solidFill>
              </a:rPr>
              <a:t>     </a:t>
            </a:r>
            <a:r>
              <a:rPr lang="en-GB" altLang="el-GR" sz="2400" b="1" dirty="0">
                <a:solidFill>
                  <a:srgbClr val="FF66FF"/>
                </a:solidFill>
                <a:cs typeface="Times New Roman" pitchFamily="18" charset="0"/>
              </a:rPr>
              <a:t>GROUP BY SP.P</a:t>
            </a:r>
            <a:r>
              <a:rPr lang="en-GB" altLang="el-GR" sz="2400" b="1" dirty="0" smtClean="0">
                <a:solidFill>
                  <a:srgbClr val="FF66FF"/>
                </a:solidFill>
                <a:cs typeface="Times New Roman" pitchFamily="18" charset="0"/>
              </a:rPr>
              <a:t>#;</a:t>
            </a:r>
            <a:endParaRPr lang="el-GR" altLang="el-GR" sz="2400" b="1" dirty="0" smtClean="0">
              <a:solidFill>
                <a:srgbClr val="FF66FF"/>
              </a:solidFill>
              <a:cs typeface="Times New Roman" pitchFamily="18" charset="0"/>
            </a:endParaRPr>
          </a:p>
          <a:p>
            <a:pPr marL="0" indent="0" algn="just">
              <a:buNone/>
            </a:pPr>
            <a:r>
              <a:rPr lang="el-GR" altLang="el-GR" sz="2400" dirty="0">
                <a:solidFill>
                  <a:srgbClr val="7030A0"/>
                </a:solidFill>
              </a:rPr>
              <a:t>Αποτέλεσμα:</a:t>
            </a:r>
          </a:p>
          <a:p>
            <a:pPr marL="0" indent="0" algn="just">
              <a:buNone/>
            </a:pPr>
            <a:r>
              <a:rPr lang="el-GR" altLang="el-GR" sz="2400" dirty="0"/>
              <a:t>Η δημιουργία μιας άποψης, </a:t>
            </a:r>
            <a:r>
              <a:rPr lang="en-GB" altLang="el-GR" sz="2400" dirty="0">
                <a:cs typeface="Times New Roman" pitchFamily="18" charset="0"/>
              </a:rPr>
              <a:t>PQ</a:t>
            </a:r>
            <a:r>
              <a:rPr lang="el-GR" altLang="el-GR" sz="2400" dirty="0"/>
              <a:t>,</a:t>
            </a:r>
            <a:r>
              <a:rPr lang="en-GB" altLang="el-GR" sz="2400" dirty="0">
                <a:solidFill>
                  <a:srgbClr val="FF66FF"/>
                </a:solidFill>
                <a:cs typeface="Times New Roman" pitchFamily="18" charset="0"/>
              </a:rPr>
              <a:t> </a:t>
            </a:r>
            <a:r>
              <a:rPr lang="el-GR" altLang="el-GR" sz="2400" dirty="0"/>
              <a:t>ως είδος στατιστικής σύνοψης της υποκείμενης βασικής σχέσης </a:t>
            </a:r>
            <a:r>
              <a:rPr lang="en-GB" altLang="el-GR" sz="2400" dirty="0"/>
              <a:t>P</a:t>
            </a:r>
            <a:r>
              <a:rPr lang="el-GR" altLang="el-GR" sz="2400" dirty="0"/>
              <a:t>. Περιέχει τους κωδικούς εξαρτημάτων μαζί με την αντίστοιχη συνολική ποσότητα</a:t>
            </a:r>
            <a:r>
              <a:rPr lang="el-GR" altLang="el-GR" sz="2400" dirty="0" smtClean="0"/>
              <a:t>.</a:t>
            </a:r>
            <a:endParaRPr lang="en-GB" alt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52</a:t>
            </a:fld>
            <a:endParaRPr lang="el-GR" dirty="0"/>
          </a:p>
        </p:txBody>
      </p:sp>
    </p:spTree>
    <p:custDataLst>
      <p:tags r:id="rId1"/>
    </p:custDataLst>
    <p:extLst>
      <p:ext uri="{BB962C8B-B14F-4D97-AF65-F5344CB8AC3E}">
        <p14:creationId xmlns:p14="http://schemas.microsoft.com/office/powerpoint/2010/main" val="3291617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125000"/>
              </a:lnSpc>
            </a:pPr>
            <a:r>
              <a:rPr lang="el-GR" altLang="el-GR" dirty="0"/>
              <a:t>Κατάργηση άποψης</a:t>
            </a:r>
          </a:p>
        </p:txBody>
      </p:sp>
      <p:sp>
        <p:nvSpPr>
          <p:cNvPr id="6" name="Rectangle 4" descr="Μια υπάρχουσα άποψη μπορεί να καταργηθεί με την εντολή DROP VIEW, που έχει την παρακάτω σύνταξη:&#10; DROP VIEW άποψη επιλογή.&#10;όπου η επιλογή είναι RESΤRICTED ή CASCADE.&#10;"/>
          <p:cNvSpPr txBox="1">
            <a:spLocks noChangeArrowheads="1"/>
          </p:cNvSpPr>
          <p:nvPr/>
        </p:nvSpPr>
        <p:spPr>
          <a:xfrm>
            <a:off x="467545" y="1917242"/>
            <a:ext cx="8280920" cy="237585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5000"/>
              </a:lnSpc>
              <a:buNone/>
            </a:pPr>
            <a:r>
              <a:rPr lang="el-GR" altLang="el-GR" sz="2400" dirty="0">
                <a:cs typeface="Times New Roman" pitchFamily="18" charset="0"/>
              </a:rPr>
              <a:t>Μια υπάρχουσα άποψη μπορεί να καταργηθεί με την εντολή </a:t>
            </a:r>
            <a:r>
              <a:rPr lang="en-GB" altLang="el-GR" sz="2400" dirty="0">
                <a:cs typeface="Times New Roman" pitchFamily="18" charset="0"/>
              </a:rPr>
              <a:t>DROP</a:t>
            </a:r>
            <a:r>
              <a:rPr lang="el-GR" altLang="el-GR" sz="2400" dirty="0">
                <a:cs typeface="Times New Roman" pitchFamily="18" charset="0"/>
              </a:rPr>
              <a:t> </a:t>
            </a:r>
            <a:r>
              <a:rPr lang="en-GB" altLang="el-GR" sz="2400" dirty="0">
                <a:cs typeface="Times New Roman" pitchFamily="18" charset="0"/>
              </a:rPr>
              <a:t>VIEW</a:t>
            </a:r>
            <a:r>
              <a:rPr lang="el-GR" altLang="el-GR" sz="2400" dirty="0">
                <a:cs typeface="Times New Roman" pitchFamily="18" charset="0"/>
              </a:rPr>
              <a:t>, που έχει την παρακάτω σύνταξη:</a:t>
            </a:r>
          </a:p>
          <a:p>
            <a:pPr marL="0" indent="0">
              <a:lnSpc>
                <a:spcPct val="125000"/>
              </a:lnSpc>
              <a:buNone/>
            </a:pPr>
            <a:r>
              <a:rPr lang="el-GR" altLang="el-GR" sz="2400" b="1" dirty="0" smtClean="0">
                <a:solidFill>
                  <a:srgbClr val="FF66FF"/>
                </a:solidFill>
                <a:cs typeface="Times New Roman" pitchFamily="18" charset="0"/>
              </a:rPr>
              <a:t>	</a:t>
            </a:r>
            <a:r>
              <a:rPr lang="en-GB" altLang="el-GR" sz="2400" b="1" dirty="0" smtClean="0">
                <a:solidFill>
                  <a:srgbClr val="FF66FF"/>
                </a:solidFill>
                <a:cs typeface="Times New Roman" pitchFamily="18" charset="0"/>
              </a:rPr>
              <a:t>DROP</a:t>
            </a:r>
            <a:r>
              <a:rPr lang="el-GR" altLang="el-GR" sz="2400" b="1" dirty="0" smtClean="0">
                <a:solidFill>
                  <a:srgbClr val="FF66FF"/>
                </a:solidFill>
                <a:cs typeface="Times New Roman" pitchFamily="18" charset="0"/>
              </a:rPr>
              <a:t> </a:t>
            </a:r>
            <a:r>
              <a:rPr lang="en-GB" altLang="el-GR" sz="2400" b="1" dirty="0">
                <a:solidFill>
                  <a:srgbClr val="FF66FF"/>
                </a:solidFill>
                <a:cs typeface="Times New Roman" pitchFamily="18" charset="0"/>
              </a:rPr>
              <a:t>VIEW</a:t>
            </a:r>
            <a:r>
              <a:rPr lang="el-GR" altLang="el-GR" sz="2400" b="1" dirty="0">
                <a:solidFill>
                  <a:srgbClr val="FF66FF"/>
                </a:solidFill>
                <a:cs typeface="Times New Roman" pitchFamily="18" charset="0"/>
              </a:rPr>
              <a:t> </a:t>
            </a:r>
            <a:r>
              <a:rPr lang="el-GR" altLang="el-GR" sz="2400" b="1" i="1" dirty="0">
                <a:solidFill>
                  <a:srgbClr val="FF66FF"/>
                </a:solidFill>
                <a:cs typeface="Times New Roman" pitchFamily="18" charset="0"/>
              </a:rPr>
              <a:t>άποψη</a:t>
            </a:r>
            <a:r>
              <a:rPr lang="el-GR" altLang="el-GR" sz="2400" b="1" dirty="0">
                <a:solidFill>
                  <a:srgbClr val="FF66FF"/>
                </a:solidFill>
                <a:cs typeface="Times New Roman" pitchFamily="18" charset="0"/>
              </a:rPr>
              <a:t> </a:t>
            </a:r>
            <a:r>
              <a:rPr lang="el-GR" altLang="el-GR" sz="2400" b="1" i="1" dirty="0">
                <a:solidFill>
                  <a:srgbClr val="FF66FF"/>
                </a:solidFill>
                <a:cs typeface="Times New Roman" pitchFamily="18" charset="0"/>
              </a:rPr>
              <a:t>επιλογή</a:t>
            </a:r>
            <a:r>
              <a:rPr lang="el-GR" altLang="el-GR" sz="2400" b="1" dirty="0">
                <a:solidFill>
                  <a:srgbClr val="FF66FF"/>
                </a:solidFill>
                <a:cs typeface="Times New Roman" pitchFamily="18" charset="0"/>
              </a:rPr>
              <a:t>;</a:t>
            </a:r>
          </a:p>
          <a:p>
            <a:pPr marL="0" indent="0" algn="just">
              <a:lnSpc>
                <a:spcPct val="125000"/>
              </a:lnSpc>
              <a:buNone/>
            </a:pPr>
            <a:r>
              <a:rPr lang="el-GR" altLang="el-GR" sz="2400" dirty="0">
                <a:cs typeface="Times New Roman" pitchFamily="18" charset="0"/>
              </a:rPr>
              <a:t>όπου η </a:t>
            </a:r>
            <a:r>
              <a:rPr lang="el-GR" altLang="el-GR" sz="2400" i="1" dirty="0">
                <a:cs typeface="Times New Roman" pitchFamily="18" charset="0"/>
              </a:rPr>
              <a:t>επιλογή</a:t>
            </a:r>
            <a:r>
              <a:rPr lang="el-GR" altLang="el-GR" sz="2400" dirty="0">
                <a:cs typeface="Times New Roman" pitchFamily="18" charset="0"/>
              </a:rPr>
              <a:t> είναι </a:t>
            </a:r>
            <a:r>
              <a:rPr lang="en-GB" altLang="el-GR" sz="2400" dirty="0">
                <a:cs typeface="Times New Roman" pitchFamily="18" charset="0"/>
              </a:rPr>
              <a:t>RES</a:t>
            </a:r>
            <a:r>
              <a:rPr lang="el-GR" altLang="el-GR" sz="2400" dirty="0">
                <a:cs typeface="Times New Roman" pitchFamily="18" charset="0"/>
              </a:rPr>
              <a:t>Τ</a:t>
            </a:r>
            <a:r>
              <a:rPr lang="en-GB" altLang="el-GR" sz="2400" dirty="0">
                <a:cs typeface="Times New Roman" pitchFamily="18" charset="0"/>
              </a:rPr>
              <a:t>RICTED</a:t>
            </a:r>
            <a:r>
              <a:rPr lang="el-GR" altLang="el-GR" sz="2400" dirty="0">
                <a:cs typeface="Times New Roman" pitchFamily="18" charset="0"/>
              </a:rPr>
              <a:t> ή </a:t>
            </a:r>
            <a:r>
              <a:rPr lang="en-GB" altLang="el-GR" sz="2400" dirty="0">
                <a:cs typeface="Times New Roman" pitchFamily="18" charset="0"/>
              </a:rPr>
              <a:t>CASCADE</a:t>
            </a:r>
            <a:r>
              <a:rPr lang="el-GR" altLang="el-GR" sz="2400" dirty="0">
                <a:cs typeface="Times New Roman" pitchFamily="18" charset="0"/>
              </a:rPr>
              <a:t>.</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53</a:t>
            </a:fld>
            <a:endParaRPr lang="el-GR" dirty="0"/>
          </a:p>
        </p:txBody>
      </p:sp>
    </p:spTree>
    <p:custDataLst>
      <p:tags r:id="rId1"/>
    </p:custDataLst>
    <p:extLst>
      <p:ext uri="{BB962C8B-B14F-4D97-AF65-F5344CB8AC3E}">
        <p14:creationId xmlns:p14="http://schemas.microsoft.com/office/powerpoint/2010/main" val="3291617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67544" y="44624"/>
            <a:ext cx="8352928" cy="1296144"/>
          </a:xfrm>
        </p:spPr>
        <p:txBody>
          <a:bodyPr>
            <a:noAutofit/>
          </a:bodyPr>
          <a:lstStyle/>
          <a:p>
            <a:r>
              <a:rPr lang="el-GR" altLang="el-GR" dirty="0" smtClean="0"/>
              <a:t>Άποψη (1 από 4)</a:t>
            </a:r>
            <a:endParaRPr lang="el-GR" altLang="el-GR" dirty="0"/>
          </a:p>
        </p:txBody>
      </p:sp>
      <p:sp>
        <p:nvSpPr>
          <p:cNvPr id="7" name="Rectangle 330"/>
          <p:cNvSpPr>
            <a:spLocks noChangeArrowheads="1"/>
          </p:cNvSpPr>
          <p:nvPr/>
        </p:nvSpPr>
        <p:spPr bwMode="auto">
          <a:xfrm>
            <a:off x="467544" y="1237227"/>
            <a:ext cx="8219256" cy="96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nSpc>
                <a:spcPct val="130000"/>
              </a:lnSpc>
            </a:pPr>
            <a:r>
              <a:rPr lang="el-GR" altLang="el-GR" sz="2400" dirty="0" smtClean="0">
                <a:cs typeface="Times New Roman" pitchFamily="18" charset="0"/>
              </a:rPr>
              <a:t>Μία άποψη ουσιαστικά είναι μία επώνυμη παράσταση</a:t>
            </a:r>
            <a:r>
              <a:rPr lang="el-GR" altLang="el-GR" sz="2400" dirty="0" smtClean="0"/>
              <a:t> </a:t>
            </a:r>
            <a:r>
              <a:rPr lang="el-GR" altLang="el-GR" sz="2400" dirty="0" smtClean="0">
                <a:cs typeface="Times New Roman" pitchFamily="18" charset="0"/>
              </a:rPr>
              <a:t>της σχεσιακής άλγεβρας ή του σχεσιακού λογισμού.</a:t>
            </a:r>
            <a:r>
              <a:rPr lang="el-GR" altLang="el-GR" sz="2400" dirty="0" smtClean="0"/>
              <a:t> </a:t>
            </a:r>
            <a:endParaRPr lang="el-GR" altLang="el-GR" sz="2400" dirty="0"/>
          </a:p>
        </p:txBody>
      </p:sp>
      <p:sp>
        <p:nvSpPr>
          <p:cNvPr id="6" name="Rectangle 2" descr=" Παράδειγμα: &#10;CREATE VIEW GOOD κάτω παύλα SUPPLIERS AS,&#10; S WHERE STATUS μεγαλύτερο του 15, S#, STATUS, CITY,&#10;GOOD κάτω παύλα SUPPLIERS. &#10;"/>
          <p:cNvSpPr>
            <a:spLocks noChangeArrowheads="1"/>
          </p:cNvSpPr>
          <p:nvPr/>
        </p:nvSpPr>
        <p:spPr bwMode="auto">
          <a:xfrm>
            <a:off x="381000" y="2619876"/>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l-GR" altLang="el-GR" sz="2400" dirty="0">
                <a:solidFill>
                  <a:srgbClr val="7030A0"/>
                </a:solidFill>
                <a:latin typeface="+mn-lt"/>
                <a:cs typeface="Times New Roman" pitchFamily="18" charset="0"/>
              </a:rPr>
              <a:t> </a:t>
            </a:r>
            <a:r>
              <a:rPr lang="en-GB" altLang="el-GR" sz="2400" u="sng" dirty="0" smtClean="0">
                <a:solidFill>
                  <a:srgbClr val="7030A0"/>
                </a:solidFill>
                <a:latin typeface="+mn-lt"/>
                <a:cs typeface="Times New Roman" pitchFamily="18" charset="0"/>
              </a:rPr>
              <a:t>Πα</a:t>
            </a:r>
            <a:r>
              <a:rPr lang="en-GB" altLang="el-GR" sz="2400" u="sng" dirty="0" err="1" smtClean="0">
                <a:solidFill>
                  <a:srgbClr val="7030A0"/>
                </a:solidFill>
                <a:latin typeface="+mn-lt"/>
                <a:cs typeface="Times New Roman" pitchFamily="18" charset="0"/>
              </a:rPr>
              <a:t>ράδειγμ</a:t>
            </a:r>
            <a:r>
              <a:rPr lang="en-GB" altLang="el-GR" sz="2400" u="sng" dirty="0" smtClean="0">
                <a:solidFill>
                  <a:srgbClr val="7030A0"/>
                </a:solidFill>
                <a:latin typeface="+mn-lt"/>
                <a:cs typeface="Times New Roman" pitchFamily="18" charset="0"/>
              </a:rPr>
              <a:t>α</a:t>
            </a:r>
            <a:r>
              <a:rPr lang="en-GB" altLang="el-GR" sz="2400" u="sng" dirty="0">
                <a:solidFill>
                  <a:srgbClr val="7030A0"/>
                </a:solidFill>
                <a:latin typeface="+mn-lt"/>
                <a:cs typeface="Times New Roman" pitchFamily="18" charset="0"/>
              </a:rPr>
              <a:t>:</a:t>
            </a:r>
            <a:r>
              <a:rPr lang="en-GB" altLang="el-GR" sz="2400" dirty="0">
                <a:solidFill>
                  <a:srgbClr val="7030A0"/>
                </a:solidFill>
                <a:latin typeface="+mn-lt"/>
              </a:rPr>
              <a:t> </a:t>
            </a:r>
            <a:endParaRPr lang="el-GR" altLang="el-GR" sz="2400" dirty="0">
              <a:solidFill>
                <a:srgbClr val="7030A0"/>
              </a:solidFill>
              <a:latin typeface="+mn-lt"/>
            </a:endParaRPr>
          </a:p>
          <a:p>
            <a:pPr algn="just" eaLnBrk="1" hangingPunct="1"/>
            <a:r>
              <a:rPr lang="en-GB" altLang="el-GR" sz="2400" b="1" dirty="0">
                <a:solidFill>
                  <a:srgbClr val="FF66FF"/>
                </a:solidFill>
                <a:latin typeface="+mn-lt"/>
                <a:cs typeface="Times New Roman" pitchFamily="18" charset="0"/>
              </a:rPr>
              <a:t>CREATE</a:t>
            </a:r>
            <a:r>
              <a:rPr lang="el-GR" altLang="el-GR" sz="2400" b="1" dirty="0">
                <a:solidFill>
                  <a:srgbClr val="FF66FF"/>
                </a:solidFill>
                <a:latin typeface="+mn-lt"/>
                <a:cs typeface="Times New Roman" pitchFamily="18" charset="0"/>
              </a:rPr>
              <a:t> </a:t>
            </a:r>
            <a:r>
              <a:rPr lang="en-GB" altLang="el-GR" sz="2400" b="1" dirty="0">
                <a:solidFill>
                  <a:srgbClr val="FF66FF"/>
                </a:solidFill>
                <a:latin typeface="+mn-lt"/>
                <a:cs typeface="Times New Roman" pitchFamily="18" charset="0"/>
              </a:rPr>
              <a:t>VIEW</a:t>
            </a:r>
            <a:r>
              <a:rPr lang="el-GR" altLang="el-GR" sz="2400" b="1" dirty="0">
                <a:solidFill>
                  <a:srgbClr val="FF66FF"/>
                </a:solidFill>
                <a:latin typeface="+mn-lt"/>
                <a:cs typeface="Times New Roman" pitchFamily="18" charset="0"/>
              </a:rPr>
              <a:t> </a:t>
            </a:r>
            <a:r>
              <a:rPr lang="en-GB" altLang="el-GR" sz="2400" b="1" dirty="0">
                <a:solidFill>
                  <a:srgbClr val="FF66FF"/>
                </a:solidFill>
                <a:latin typeface="+mn-lt"/>
                <a:cs typeface="Times New Roman" pitchFamily="18" charset="0"/>
              </a:rPr>
              <a:t>GOOD</a:t>
            </a:r>
            <a:r>
              <a:rPr lang="el-GR" altLang="el-GR" sz="2400" b="1" dirty="0">
                <a:solidFill>
                  <a:srgbClr val="FF66FF"/>
                </a:solidFill>
                <a:latin typeface="+mn-lt"/>
                <a:cs typeface="Times New Roman" pitchFamily="18" charset="0"/>
              </a:rPr>
              <a:t>_</a:t>
            </a:r>
            <a:r>
              <a:rPr lang="en-GB" altLang="el-GR" sz="2400" b="1" dirty="0">
                <a:solidFill>
                  <a:srgbClr val="FF66FF"/>
                </a:solidFill>
                <a:latin typeface="+mn-lt"/>
                <a:cs typeface="Times New Roman" pitchFamily="18" charset="0"/>
              </a:rPr>
              <a:t>SUPPLIERS AS</a:t>
            </a:r>
            <a:endParaRPr lang="el-GR" altLang="el-GR" sz="2400" b="1" dirty="0">
              <a:solidFill>
                <a:srgbClr val="FF66FF"/>
              </a:solidFill>
              <a:latin typeface="+mn-lt"/>
              <a:cs typeface="Times New Roman" pitchFamily="18" charset="0"/>
            </a:endParaRPr>
          </a:p>
          <a:p>
            <a:pPr algn="just"/>
            <a:r>
              <a:rPr lang="en-GB" altLang="el-GR" sz="2400" b="1" dirty="0">
                <a:solidFill>
                  <a:srgbClr val="FF66FF"/>
                </a:solidFill>
                <a:latin typeface="+mn-lt"/>
                <a:cs typeface="Times New Roman" pitchFamily="18" charset="0"/>
              </a:rPr>
              <a:t>	(S WHERE STATUS &gt; 15) [S#, STATUS, CITY];</a:t>
            </a:r>
            <a:endParaRPr lang="el-GR" altLang="el-GR" sz="2400" b="1" dirty="0">
              <a:solidFill>
                <a:srgbClr val="FF66FF"/>
              </a:solidFill>
              <a:latin typeface="+mn-lt"/>
            </a:endParaRPr>
          </a:p>
          <a:p>
            <a:pPr algn="l"/>
            <a:r>
              <a:rPr lang="en-GB" altLang="el-GR" sz="2400" b="1" dirty="0" smtClean="0">
                <a:solidFill>
                  <a:schemeClr val="tx1"/>
                </a:solidFill>
                <a:latin typeface="+mn-lt"/>
                <a:cs typeface="Times New Roman" pitchFamily="18" charset="0"/>
              </a:rPr>
              <a:t>GOOD_SUPPLIERS</a:t>
            </a:r>
            <a:r>
              <a:rPr lang="en-GB" altLang="el-GR" sz="2400" b="1" dirty="0" smtClean="0">
                <a:solidFill>
                  <a:schemeClr val="tx1"/>
                </a:solidFill>
                <a:latin typeface="+mn-lt"/>
              </a:rPr>
              <a:t> </a:t>
            </a:r>
            <a:endParaRPr lang="el-GR" altLang="el-GR" sz="2400" b="1" dirty="0">
              <a:solidFill>
                <a:schemeClr val="tx1"/>
              </a:solidFill>
              <a:latin typeface="+mn-lt"/>
            </a:endParaRPr>
          </a:p>
        </p:txBody>
      </p:sp>
      <p:graphicFrame>
        <p:nvGraphicFramePr>
          <p:cNvPr id="8" name="Object 3" descr="Πίανακς παραδείγματος Good suppliers."/>
          <p:cNvGraphicFramePr>
            <a:graphicFrameLocks noChangeAspect="1"/>
          </p:cNvGraphicFramePr>
          <p:nvPr>
            <p:extLst>
              <p:ext uri="{D42A27DB-BD31-4B8C-83A1-F6EECF244321}">
                <p14:modId xmlns:p14="http://schemas.microsoft.com/office/powerpoint/2010/main" val="355330539"/>
              </p:ext>
            </p:extLst>
          </p:nvPr>
        </p:nvGraphicFramePr>
        <p:xfrm>
          <a:off x="2051720" y="4189536"/>
          <a:ext cx="6232525" cy="4064000"/>
        </p:xfrm>
        <a:graphic>
          <a:graphicData uri="http://schemas.openxmlformats.org/presentationml/2006/ole">
            <mc:AlternateContent xmlns:mc="http://schemas.openxmlformats.org/markup-compatibility/2006">
              <mc:Choice xmlns:v="urn:schemas-microsoft-com:vml" Requires="v">
                <p:oleObj spid="_x0000_s10297" name="Document" r:id="rId6" imgW="6233160" imgH="4064508" progId="Word.Document.8">
                  <p:embed/>
                </p:oleObj>
              </mc:Choice>
              <mc:Fallback>
                <p:oleObj name="Document" r:id="rId6" imgW="6233160" imgH="4064508"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189536"/>
                        <a:ext cx="6232525"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2"/>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a:t>Άποψη</a:t>
            </a:r>
            <a:r>
              <a:rPr lang="en-US" altLang="el-GR" dirty="0"/>
              <a:t> </a:t>
            </a:r>
            <a:r>
              <a:rPr lang="en-US" altLang="el-GR" dirty="0" smtClean="0"/>
              <a:t>(</a:t>
            </a:r>
            <a:r>
              <a:rPr lang="el-GR" altLang="el-GR" dirty="0" smtClean="0"/>
              <a:t>2 </a:t>
            </a:r>
            <a:r>
              <a:rPr lang="el-GR" altLang="el-GR" dirty="0"/>
              <a:t>από 4)</a:t>
            </a:r>
            <a:endParaRPr lang="el-GR" dirty="0"/>
          </a:p>
        </p:txBody>
      </p:sp>
      <p:sp>
        <p:nvSpPr>
          <p:cNvPr id="20" name="Rectangle 17"/>
          <p:cNvSpPr txBox="1">
            <a:spLocks noChangeArrowheads="1"/>
          </p:cNvSpPr>
          <p:nvPr/>
        </p:nvSpPr>
        <p:spPr>
          <a:xfrm>
            <a:off x="467544" y="1556792"/>
            <a:ext cx="8219256" cy="46111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l-GR" altLang="el-GR" sz="2400" dirty="0">
                <a:cs typeface="Times New Roman" pitchFamily="18" charset="0"/>
              </a:rPr>
              <a:t>Μια </a:t>
            </a:r>
            <a:r>
              <a:rPr lang="el-GR" altLang="el-GR" sz="2400" b="1" dirty="0">
                <a:solidFill>
                  <a:schemeClr val="accent1"/>
                </a:solidFill>
                <a:cs typeface="Times New Roman" pitchFamily="18" charset="0"/>
              </a:rPr>
              <a:t>άποψη</a:t>
            </a:r>
            <a:r>
              <a:rPr lang="el-GR" altLang="el-GR" sz="2400" dirty="0">
                <a:cs typeface="Times New Roman" pitchFamily="18" charset="0"/>
              </a:rPr>
              <a:t> είναι απλώς ένα </a:t>
            </a:r>
            <a:r>
              <a:rPr lang="el-GR" altLang="el-GR" sz="2400" b="1" dirty="0">
                <a:solidFill>
                  <a:schemeClr val="accent1"/>
                </a:solidFill>
                <a:cs typeface="Times New Roman" pitchFamily="18" charset="0"/>
              </a:rPr>
              <a:t>παράθυρο</a:t>
            </a:r>
            <a:r>
              <a:rPr lang="el-GR" altLang="el-GR" sz="2400" dirty="0">
                <a:cs typeface="Times New Roman" pitchFamily="18" charset="0"/>
              </a:rPr>
              <a:t> στα υποκείμενα δεδομένα. </a:t>
            </a:r>
            <a:endParaRPr lang="el-GR" altLang="el-GR" sz="2400" dirty="0"/>
          </a:p>
          <a:p>
            <a:pPr algn="just"/>
            <a:endParaRPr lang="el-GR" altLang="el-GR" sz="2400" dirty="0"/>
          </a:p>
          <a:p>
            <a:pPr algn="just"/>
            <a:r>
              <a:rPr lang="el-GR" altLang="el-GR" sz="2400" dirty="0">
                <a:cs typeface="Times New Roman" pitchFamily="18" charset="0"/>
              </a:rPr>
              <a:t>Οποιεσδήποτε μεταβολές στα υποκείμενα δεδομένα γίνονται αυτόματα και αμέσως ορατές μέσα από αυτό το παράθυρο. </a:t>
            </a:r>
            <a:endParaRPr lang="el-GR" altLang="el-GR" sz="2400" dirty="0"/>
          </a:p>
          <a:p>
            <a:pPr algn="just"/>
            <a:endParaRPr lang="el-GR" altLang="el-GR" sz="2400" dirty="0"/>
          </a:p>
          <a:p>
            <a:pPr algn="just"/>
            <a:r>
              <a:rPr lang="el-GR" altLang="el-GR" sz="2400" dirty="0">
                <a:cs typeface="Times New Roman" pitchFamily="18" charset="0"/>
              </a:rPr>
              <a:t>Ανάλογα, οι μεταβολές που γίνονται στην άποψη εφαρμόζονται αυτόματα και αμέσως στα υποκείμενα δεδομένα και, επομένως, είναι ορατές και μέσα από το παράθυρο.</a:t>
            </a:r>
          </a:p>
          <a:p>
            <a:pPr algn="l"/>
            <a:endParaRPr lang="el-GR" alt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0"/>
            <a:ext cx="8305800" cy="12687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t>Άποψη (3 από 4)</a:t>
            </a:r>
            <a:endParaRPr lang="el-GR" dirty="0"/>
          </a:p>
        </p:txBody>
      </p:sp>
      <p:sp>
        <p:nvSpPr>
          <p:cNvPr id="7" name="Rectangle 2" descr="Παράδειγμα ερωτήματος στην GOOD κάτω παύλα SUPPLIERS:&#10;T1 άνω κάτω τελεία ίσο με GOOD κάτω παύλα SUPPLIERS where CITY διάφορο του London.&#10; &#10;Αποτέλεσμα:&#10;Τ1&#10;"/>
          <p:cNvSpPr>
            <a:spLocks noChangeArrowheads="1"/>
          </p:cNvSpPr>
          <p:nvPr/>
        </p:nvSpPr>
        <p:spPr bwMode="auto">
          <a:xfrm>
            <a:off x="539552" y="980728"/>
            <a:ext cx="81472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defRPr>
            </a:lvl1pPr>
            <a:lvl2pPr marL="742950" indent="-285750" eaLnBrk="0" hangingPunct="0">
              <a:defRPr sz="2800">
                <a:solidFill>
                  <a:schemeClr val="tx2"/>
                </a:solidFill>
                <a:latin typeface="Times New Roman" pitchFamily="18" charset="0"/>
              </a:defRPr>
            </a:lvl2pPr>
            <a:lvl3pPr marL="1143000" indent="-228600" eaLnBrk="0" hangingPunct="0">
              <a:defRPr sz="2800">
                <a:solidFill>
                  <a:schemeClr val="tx2"/>
                </a:solidFill>
                <a:latin typeface="Times New Roman" pitchFamily="18" charset="0"/>
              </a:defRPr>
            </a:lvl3pPr>
            <a:lvl4pPr marL="1600200" indent="-228600" eaLnBrk="0" hangingPunct="0">
              <a:defRPr sz="2800">
                <a:solidFill>
                  <a:schemeClr val="tx2"/>
                </a:solidFill>
                <a:latin typeface="Times New Roman" pitchFamily="18" charset="0"/>
              </a:defRPr>
            </a:lvl4pPr>
            <a:lvl5pPr marL="2057400" indent="-228600" eaLnBrk="0" hangingPunct="0">
              <a:defRPr sz="2800">
                <a:solidFill>
                  <a:schemeClr val="tx2"/>
                </a:solidFill>
                <a:latin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defRPr>
            </a:lvl9pPr>
          </a:lstStyle>
          <a:p>
            <a:pPr algn="just" eaLnBrk="1" hangingPunct="1"/>
            <a:r>
              <a:rPr lang="el-GR" altLang="el-GR" sz="2400" b="1" u="sng" dirty="0">
                <a:solidFill>
                  <a:srgbClr val="7030A0"/>
                </a:solidFill>
                <a:latin typeface="+mn-lt"/>
                <a:cs typeface="Times New Roman" pitchFamily="18" charset="0"/>
              </a:rPr>
              <a:t>Παράδειγμα ερωτήματος στην </a:t>
            </a:r>
            <a:r>
              <a:rPr lang="en-GB" altLang="el-GR" sz="2400" b="1" u="sng" dirty="0">
                <a:solidFill>
                  <a:srgbClr val="7030A0"/>
                </a:solidFill>
                <a:latin typeface="+mn-lt"/>
                <a:cs typeface="Times New Roman" pitchFamily="18" charset="0"/>
              </a:rPr>
              <a:t>GOOD</a:t>
            </a:r>
            <a:r>
              <a:rPr lang="el-GR" altLang="el-GR" sz="2400" b="1" u="sng" dirty="0">
                <a:solidFill>
                  <a:srgbClr val="7030A0"/>
                </a:solidFill>
                <a:latin typeface="+mn-lt"/>
                <a:cs typeface="Times New Roman" pitchFamily="18" charset="0"/>
              </a:rPr>
              <a:t>_</a:t>
            </a:r>
            <a:r>
              <a:rPr lang="en-GB" altLang="el-GR" sz="2400" b="1" u="sng" dirty="0">
                <a:solidFill>
                  <a:srgbClr val="7030A0"/>
                </a:solidFill>
                <a:latin typeface="+mn-lt"/>
                <a:cs typeface="Times New Roman" pitchFamily="18" charset="0"/>
              </a:rPr>
              <a:t>SUPPLIERS</a:t>
            </a:r>
            <a:r>
              <a:rPr lang="el-GR" altLang="el-GR" sz="2400" b="1" u="sng" dirty="0">
                <a:solidFill>
                  <a:srgbClr val="7030A0"/>
                </a:solidFill>
                <a:latin typeface="+mn-lt"/>
                <a:cs typeface="Times New Roman" pitchFamily="18" charset="0"/>
              </a:rPr>
              <a:t>:</a:t>
            </a:r>
            <a:endParaRPr lang="en-GB" altLang="el-GR" sz="2400" b="1" dirty="0">
              <a:solidFill>
                <a:srgbClr val="7030A0"/>
              </a:solidFill>
              <a:latin typeface="+mn-lt"/>
              <a:cs typeface="Times New Roman" pitchFamily="18" charset="0"/>
            </a:endParaRPr>
          </a:p>
          <a:p>
            <a:pPr algn="just"/>
            <a:r>
              <a:rPr lang="en-GB" altLang="el-GR" sz="2400" b="1" dirty="0">
                <a:solidFill>
                  <a:srgbClr val="FF66FF"/>
                </a:solidFill>
                <a:latin typeface="+mn-lt"/>
                <a:cs typeface="Times New Roman" pitchFamily="18" charset="0"/>
              </a:rPr>
              <a:t>T1 := GOOD_SUPPLIERS where CITY </a:t>
            </a:r>
            <a:r>
              <a:rPr lang="en-GB" altLang="el-GR" sz="2400" b="1" dirty="0">
                <a:solidFill>
                  <a:srgbClr val="FF66FF"/>
                </a:solidFill>
                <a:latin typeface="+mn-lt"/>
                <a:cs typeface="Times New Roman" pitchFamily="18" charset="0"/>
                <a:sym typeface="Symbol" pitchFamily="18" charset="2"/>
              </a:rPr>
              <a:t></a:t>
            </a:r>
            <a:r>
              <a:rPr lang="en-GB" altLang="el-GR" sz="2400" b="1" dirty="0">
                <a:solidFill>
                  <a:srgbClr val="FF66FF"/>
                </a:solidFill>
                <a:latin typeface="+mn-lt"/>
                <a:cs typeface="Times New Roman" pitchFamily="18" charset="0"/>
              </a:rPr>
              <a:t> ‘London’;</a:t>
            </a:r>
            <a:endParaRPr lang="en-GB" altLang="el-GR" sz="2400" b="1" dirty="0">
              <a:solidFill>
                <a:srgbClr val="FF66FF"/>
              </a:solidFill>
              <a:latin typeface="+mn-lt"/>
              <a:cs typeface="Times New Roman" pitchFamily="18" charset="0"/>
              <a:sym typeface="Symbol" pitchFamily="18" charset="2"/>
            </a:endParaRPr>
          </a:p>
          <a:p>
            <a:pPr algn="just"/>
            <a:r>
              <a:rPr lang="en-GB" altLang="el-GR" sz="2400" dirty="0">
                <a:solidFill>
                  <a:schemeClr val="tx1"/>
                </a:solidFill>
                <a:latin typeface="+mn-lt"/>
                <a:cs typeface="Times New Roman" pitchFamily="18" charset="0"/>
                <a:sym typeface="Symbol" pitchFamily="18" charset="2"/>
              </a:rPr>
              <a:t> </a:t>
            </a:r>
          </a:p>
          <a:p>
            <a:pPr algn="just"/>
            <a:r>
              <a:rPr lang="el-GR" altLang="el-GR" sz="2400" dirty="0">
                <a:solidFill>
                  <a:srgbClr val="7030A0"/>
                </a:solidFill>
                <a:latin typeface="+mn-lt"/>
                <a:cs typeface="Times New Roman" pitchFamily="18" charset="0"/>
                <a:sym typeface="Symbol" pitchFamily="18" charset="2"/>
              </a:rPr>
              <a:t>Αποτέλεσμα:</a:t>
            </a:r>
            <a:endParaRPr lang="en-GB" altLang="el-GR" sz="2400" dirty="0">
              <a:solidFill>
                <a:srgbClr val="7030A0"/>
              </a:solidFill>
              <a:latin typeface="+mn-lt"/>
              <a:cs typeface="Times New Roman" pitchFamily="18" charset="0"/>
              <a:sym typeface="Symbol" pitchFamily="18" charset="2"/>
            </a:endParaRPr>
          </a:p>
          <a:p>
            <a:pPr algn="just"/>
            <a:r>
              <a:rPr lang="el-GR" altLang="el-GR" sz="2400" dirty="0" smtClean="0">
                <a:solidFill>
                  <a:schemeClr val="tx1"/>
                </a:solidFill>
                <a:latin typeface="+mn-lt"/>
                <a:cs typeface="Times New Roman" pitchFamily="18" charset="0"/>
                <a:sym typeface="Symbol" pitchFamily="18" charset="2"/>
              </a:rPr>
              <a:t>Τ1</a:t>
            </a:r>
            <a:endParaRPr lang="en-GB" altLang="el-GR" sz="2400" dirty="0">
              <a:solidFill>
                <a:schemeClr val="tx1"/>
              </a:solidFill>
              <a:latin typeface="+mn-lt"/>
              <a:cs typeface="Times New Roman" pitchFamily="18" charset="0"/>
              <a:sym typeface="Symbol" pitchFamily="18" charset="2"/>
            </a:endParaRPr>
          </a:p>
        </p:txBody>
      </p:sp>
      <p:graphicFrame>
        <p:nvGraphicFramePr>
          <p:cNvPr id="8" name="Object 33" descr="Πίοανακς αποτελεσμάτων στην ερώτηση στη good suppliers."/>
          <p:cNvGraphicFramePr>
            <a:graphicFrameLocks noChangeAspect="1"/>
          </p:cNvGraphicFramePr>
          <p:nvPr>
            <p:extLst>
              <p:ext uri="{D42A27DB-BD31-4B8C-83A1-F6EECF244321}">
                <p14:modId xmlns:p14="http://schemas.microsoft.com/office/powerpoint/2010/main" val="2118940632"/>
              </p:ext>
            </p:extLst>
          </p:nvPr>
        </p:nvGraphicFramePr>
        <p:xfrm>
          <a:off x="1115616" y="2492896"/>
          <a:ext cx="6235700" cy="4868863"/>
        </p:xfrm>
        <a:graphic>
          <a:graphicData uri="http://schemas.openxmlformats.org/presentationml/2006/ole">
            <mc:AlternateContent xmlns:mc="http://schemas.openxmlformats.org/markup-compatibility/2006">
              <mc:Choice xmlns:v="urn:schemas-microsoft-com:vml" Requires="v">
                <p:oleObj spid="_x0000_s11319" name="Document" r:id="rId5" imgW="6236208" imgH="4869180" progId="Word.Document.8">
                  <p:embed/>
                </p:oleObj>
              </mc:Choice>
              <mc:Fallback>
                <p:oleObj name="Document" r:id="rId5" imgW="6236208" imgH="48691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2492896"/>
                        <a:ext cx="6235700"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Ορθογώνιο 1"/>
          <p:cNvSpPr/>
          <p:nvPr/>
        </p:nvSpPr>
        <p:spPr>
          <a:xfrm>
            <a:off x="539552" y="3836655"/>
            <a:ext cx="8147248" cy="2400657"/>
          </a:xfrm>
          <a:prstGeom prst="rect">
            <a:avLst/>
          </a:prstGeom>
        </p:spPr>
        <p:txBody>
          <a:bodyPr wrap="square">
            <a:spAutoFit/>
          </a:bodyPr>
          <a:lstStyle/>
          <a:p>
            <a:pPr algn="just">
              <a:lnSpc>
                <a:spcPct val="125000"/>
              </a:lnSpc>
            </a:pPr>
            <a:r>
              <a:rPr lang="el-GR" altLang="el-GR" sz="2400" dirty="0" smtClean="0">
                <a:cs typeface="Times New Roman" pitchFamily="18" charset="0"/>
              </a:rPr>
              <a:t>Η διαδικασία </a:t>
            </a:r>
            <a:r>
              <a:rPr lang="el-GR" altLang="el-GR" sz="2400" b="1" dirty="0" smtClean="0">
                <a:solidFill>
                  <a:schemeClr val="accent1"/>
                </a:solidFill>
                <a:cs typeface="Times New Roman" pitchFamily="18" charset="0"/>
              </a:rPr>
              <a:t>υποκατάστασης</a:t>
            </a:r>
            <a:r>
              <a:rPr lang="el-GR" altLang="el-GR" sz="2400" dirty="0" smtClean="0">
                <a:cs typeface="Times New Roman" pitchFamily="18" charset="0"/>
              </a:rPr>
              <a:t> – δηλαδή, η διαδικασία της αντικατάστασης του ονόματος της άποψης με την παράσταση ορισμού της- λειτουργεί ακριβώς λόγω της </a:t>
            </a:r>
            <a:r>
              <a:rPr lang="el-GR" altLang="el-GR" sz="2400" b="1" dirty="0" smtClean="0">
                <a:solidFill>
                  <a:schemeClr val="accent1"/>
                </a:solidFill>
                <a:cs typeface="Times New Roman" pitchFamily="18" charset="0"/>
              </a:rPr>
              <a:t>σχεσιακής ιδιότητας της κλειστότητας</a:t>
            </a:r>
            <a:r>
              <a:rPr lang="el-GR" altLang="el-GR" sz="2400" dirty="0" smtClean="0">
                <a:cs typeface="Times New Roman" pitchFamily="18" charset="0"/>
              </a:rPr>
              <a:t>. </a:t>
            </a:r>
          </a:p>
          <a:p>
            <a:pPr>
              <a:lnSpc>
                <a:spcPct val="125000"/>
              </a:lnSpc>
            </a:pPr>
            <a:endParaRPr lang="el-GR" alt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Άποψη (4 από 4)</a:t>
            </a:r>
            <a:endParaRPr lang="el-GR" dirty="0"/>
          </a:p>
        </p:txBody>
      </p:sp>
      <p:sp>
        <p:nvSpPr>
          <p:cNvPr id="2" name="Ορθογώνιο 1" descr="Οι πράξεις ενημέρωσης (UPDATE) αντιμετωπίζονται με παρόμοιο τρόπο. &#10;&#10;Παράδειγμα:&#10;UPDATE GOOD κάτω παύλα SUPPLIERS WHERE CITY ίσο με Paris,&#10; STATUS άνω κάτω τελεία ίσο με STATUS σύν 10,&#10; &#10;UPDATE S WHERE STATUS μεγαλύτερο του 15 AND CITY ίσο με Paris,&#10; STATUS άνω κάτω τελεία ίσο με STATUS σύν 10.&#10; &#10;Οι πράξεις INSERT και DELETE αντιμετωπίζονται με ανάλογο τρόπο.&#10;"/>
          <p:cNvSpPr/>
          <p:nvPr/>
        </p:nvSpPr>
        <p:spPr>
          <a:xfrm>
            <a:off x="467544" y="1340768"/>
            <a:ext cx="8219256" cy="4524315"/>
          </a:xfrm>
          <a:prstGeom prst="rect">
            <a:avLst/>
          </a:prstGeom>
        </p:spPr>
        <p:txBody>
          <a:bodyPr wrap="square">
            <a:spAutoFit/>
          </a:bodyPr>
          <a:lstStyle/>
          <a:p>
            <a:pPr algn="just"/>
            <a:r>
              <a:rPr lang="el-GR" altLang="el-GR" sz="2400" dirty="0">
                <a:cs typeface="Times New Roman" pitchFamily="18" charset="0"/>
              </a:rPr>
              <a:t>Οι πράξεις ενημέρωσης </a:t>
            </a:r>
            <a:r>
              <a:rPr lang="el-GR" altLang="el-GR" sz="2400" dirty="0"/>
              <a:t>(</a:t>
            </a:r>
            <a:r>
              <a:rPr lang="en-GB" altLang="el-GR" sz="2400" b="1" dirty="0">
                <a:solidFill>
                  <a:srgbClr val="7030A0"/>
                </a:solidFill>
                <a:cs typeface="Times New Roman" pitchFamily="18" charset="0"/>
              </a:rPr>
              <a:t>UPDATE</a:t>
            </a:r>
            <a:r>
              <a:rPr lang="el-GR" altLang="el-GR" sz="2400" dirty="0"/>
              <a:t>)</a:t>
            </a:r>
            <a:r>
              <a:rPr lang="en-GB" altLang="el-GR" sz="2400" dirty="0">
                <a:cs typeface="Times New Roman" pitchFamily="18" charset="0"/>
              </a:rPr>
              <a:t> </a:t>
            </a:r>
            <a:r>
              <a:rPr lang="el-GR" altLang="el-GR" sz="2400" dirty="0">
                <a:cs typeface="Times New Roman" pitchFamily="18" charset="0"/>
              </a:rPr>
              <a:t>αντιμετωπίζονται με παρόμοιο τρόπο. </a:t>
            </a:r>
            <a:endParaRPr lang="el-GR" altLang="el-GR" sz="2400" dirty="0"/>
          </a:p>
          <a:p>
            <a:pPr algn="just"/>
            <a:endParaRPr lang="en-GB" altLang="el-GR" sz="2400" dirty="0">
              <a:solidFill>
                <a:srgbClr val="FF9900"/>
              </a:solidFill>
            </a:endParaRPr>
          </a:p>
          <a:p>
            <a:pPr algn="just"/>
            <a:r>
              <a:rPr lang="el-GR" altLang="el-GR" sz="2400" b="1" u="sng" dirty="0">
                <a:solidFill>
                  <a:srgbClr val="7030A0"/>
                </a:solidFill>
              </a:rPr>
              <a:t>Π</a:t>
            </a:r>
            <a:r>
              <a:rPr lang="el-GR" altLang="el-GR" sz="2400" b="1" u="sng" dirty="0">
                <a:solidFill>
                  <a:srgbClr val="7030A0"/>
                </a:solidFill>
                <a:cs typeface="Times New Roman" pitchFamily="18" charset="0"/>
              </a:rPr>
              <a:t>αράδειγμα</a:t>
            </a:r>
            <a:r>
              <a:rPr lang="en-GB" altLang="el-GR" sz="2400" dirty="0">
                <a:solidFill>
                  <a:srgbClr val="7030A0"/>
                </a:solidFill>
                <a:cs typeface="Times New Roman" pitchFamily="18" charset="0"/>
              </a:rPr>
              <a:t>:</a:t>
            </a:r>
          </a:p>
          <a:p>
            <a:pPr algn="just"/>
            <a:r>
              <a:rPr lang="en-GB" altLang="el-GR" sz="2400" dirty="0">
                <a:cs typeface="Times New Roman" pitchFamily="18" charset="0"/>
              </a:rPr>
              <a:t>UPDATE GOOD_SUPPLIERS WHERE CITY = ‘Paris’</a:t>
            </a:r>
          </a:p>
          <a:p>
            <a:pPr algn="just"/>
            <a:r>
              <a:rPr lang="en-GB" altLang="el-GR" sz="2400" dirty="0">
                <a:cs typeface="Times New Roman" pitchFamily="18" charset="0"/>
              </a:rPr>
              <a:t>	STATUS := STATUS + 10;</a:t>
            </a:r>
          </a:p>
          <a:p>
            <a:pPr algn="just"/>
            <a:r>
              <a:rPr lang="en-GB" altLang="el-GR" sz="2400" dirty="0">
                <a:cs typeface="Times New Roman" pitchFamily="18" charset="0"/>
              </a:rPr>
              <a:t> </a:t>
            </a:r>
          </a:p>
          <a:p>
            <a:pPr algn="just"/>
            <a:r>
              <a:rPr lang="en-GB" altLang="el-GR" sz="2400" dirty="0">
                <a:cs typeface="Times New Roman" pitchFamily="18" charset="0"/>
              </a:rPr>
              <a:t>UPDATE S WHERE STATUS &gt; 15 AND CITY = ‘Paris’</a:t>
            </a:r>
          </a:p>
          <a:p>
            <a:pPr algn="just"/>
            <a:r>
              <a:rPr lang="en-GB" altLang="el-GR" sz="2400" dirty="0">
                <a:cs typeface="Times New Roman" pitchFamily="18" charset="0"/>
              </a:rPr>
              <a:t>	STATUS</a:t>
            </a:r>
            <a:r>
              <a:rPr lang="el-GR" altLang="el-GR" sz="2400" dirty="0">
                <a:cs typeface="Times New Roman" pitchFamily="18" charset="0"/>
              </a:rPr>
              <a:t> := </a:t>
            </a:r>
            <a:r>
              <a:rPr lang="en-GB" altLang="el-GR" sz="2400" dirty="0">
                <a:cs typeface="Times New Roman" pitchFamily="18" charset="0"/>
              </a:rPr>
              <a:t>STATUS</a:t>
            </a:r>
            <a:r>
              <a:rPr lang="el-GR" altLang="el-GR" sz="2400" dirty="0">
                <a:cs typeface="Times New Roman" pitchFamily="18" charset="0"/>
              </a:rPr>
              <a:t> + 10;</a:t>
            </a:r>
            <a:endParaRPr lang="en-GB" altLang="el-GR" sz="2400" dirty="0">
              <a:cs typeface="Times New Roman" pitchFamily="18" charset="0"/>
            </a:endParaRPr>
          </a:p>
          <a:p>
            <a:pPr algn="just"/>
            <a:r>
              <a:rPr lang="el-GR" altLang="el-GR" sz="2400" dirty="0">
                <a:cs typeface="Times New Roman" pitchFamily="18" charset="0"/>
              </a:rPr>
              <a:t> </a:t>
            </a:r>
            <a:endParaRPr lang="en-GB" altLang="el-GR" sz="2400" dirty="0">
              <a:cs typeface="Times New Roman" pitchFamily="18" charset="0"/>
            </a:endParaRPr>
          </a:p>
          <a:p>
            <a:pPr algn="just"/>
            <a:r>
              <a:rPr lang="el-GR" altLang="el-GR" sz="2400" dirty="0">
                <a:cs typeface="Times New Roman" pitchFamily="18" charset="0"/>
              </a:rPr>
              <a:t>Οι πράξεις </a:t>
            </a:r>
            <a:r>
              <a:rPr lang="en-GB" altLang="el-GR" sz="2400" b="1" dirty="0">
                <a:solidFill>
                  <a:srgbClr val="7030A0"/>
                </a:solidFill>
                <a:cs typeface="Times New Roman" pitchFamily="18" charset="0"/>
              </a:rPr>
              <a:t>INSERT</a:t>
            </a:r>
            <a:r>
              <a:rPr lang="el-GR" altLang="el-GR" sz="2400" dirty="0">
                <a:cs typeface="Times New Roman" pitchFamily="18" charset="0"/>
              </a:rPr>
              <a:t> και </a:t>
            </a:r>
            <a:r>
              <a:rPr lang="en-GB" altLang="el-GR" sz="2400" b="1" dirty="0">
                <a:solidFill>
                  <a:srgbClr val="7030A0"/>
                </a:solidFill>
                <a:cs typeface="Times New Roman" pitchFamily="18" charset="0"/>
              </a:rPr>
              <a:t>DELETE</a:t>
            </a:r>
            <a:r>
              <a:rPr lang="el-GR" altLang="el-GR" sz="2400" dirty="0">
                <a:cs typeface="Times New Roman" pitchFamily="18" charset="0"/>
              </a:rPr>
              <a:t> αντιμετωπίζονται με ανάλογο τρόπο</a:t>
            </a:r>
            <a:r>
              <a:rPr lang="el-GR" altLang="el-GR" sz="2400" dirty="0" smtClean="0">
                <a:cs typeface="Times New Roman" pitchFamily="18" charset="0"/>
              </a:rPr>
              <a:t>.</a:t>
            </a:r>
            <a:endParaRPr lang="en-GB" altLang="el-GR" sz="2400" dirty="0">
              <a:cs typeface="Times New Roman" pitchFamily="18" charset="0"/>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Απόψεις</a:t>
            </a:r>
            <a:endParaRPr lang="en-GB"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0/2014 10:17:4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8,2,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0,2,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0,6,7,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6,7,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8,6,7,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6,2,3,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6,8,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1B9799A-802A-4925-BBAC-BDCEE1B3AC8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6444</TotalTime>
  <Words>3657</Words>
  <Application>Microsoft Office PowerPoint</Application>
  <PresentationFormat>Προβολή στην οθόνη (4:3)</PresentationFormat>
  <Paragraphs>427</Paragraphs>
  <Slides>54</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56" baseType="lpstr">
      <vt:lpstr>Θέμα του Office</vt:lpstr>
      <vt:lpstr>Document</vt:lpstr>
      <vt:lpstr>Βάσεις Δεδομένων II</vt:lpstr>
      <vt:lpstr>Άδειες Χρήσης</vt:lpstr>
      <vt:lpstr>Χρηματοδότηση </vt:lpstr>
      <vt:lpstr>Σκοποί  ενότητας</vt:lpstr>
      <vt:lpstr>Περιεχόμενα ενότητας</vt:lpstr>
      <vt:lpstr>Άποψη (1 από 4)</vt:lpstr>
      <vt:lpstr>Άποψη (2 από 4)</vt:lpstr>
      <vt:lpstr>Άποψη (3 από 4)</vt:lpstr>
      <vt:lpstr>Άποψη (4 από 4)</vt:lpstr>
      <vt:lpstr>Σε τι χρειάζονται οι απόψεις;</vt:lpstr>
      <vt:lpstr>Ανάπτυξη</vt:lpstr>
      <vt:lpstr>Αναδόμηση</vt:lpstr>
      <vt:lpstr>Παράδειγμα</vt:lpstr>
      <vt:lpstr>Άλλες χρήσεις και πλεονεκτήματα των απόψεων</vt:lpstr>
      <vt:lpstr>Ορισμός άποψης (1 από 5)</vt:lpstr>
      <vt:lpstr>Ορισμός άποψης (2 από 5)</vt:lpstr>
      <vt:lpstr>Ορισμός άποψης (3 από 5)</vt:lpstr>
      <vt:lpstr>Ορισμός άποψης (4 από 5)</vt:lpstr>
      <vt:lpstr>Ορισμός άποψης (5 από 5)</vt:lpstr>
      <vt:lpstr>Χειρισμός δεδομένων: πράξεις ανάκλησης</vt:lpstr>
      <vt:lpstr>Χειρισμός δεδομένων: πράξεις ενημέρωσης</vt:lpstr>
      <vt:lpstr>Μερικές σημαντικές αρχές  (1 από 5)</vt:lpstr>
      <vt:lpstr>Μερικές σημαντικές αρχές  (2 από 5)</vt:lpstr>
      <vt:lpstr>Μερικές σημαντικές αρχές  (3 από 5)</vt:lpstr>
      <vt:lpstr>Μερικές σημαντικές αρχές  (4 από 5)</vt:lpstr>
      <vt:lpstr>Μερικές σημαντικές αρχές  (5 από 5)</vt:lpstr>
      <vt:lpstr>Ενημέρωση απόψεων ένωσης, τομής και διαφοράς (1 από 6)</vt:lpstr>
      <vt:lpstr>   Ενημέρωση απόψεων ένωσης, τομής και διαφοράς (2 από 6)</vt:lpstr>
      <vt:lpstr>Ενημέρωση απόψεων ένωσης, τομής και διαφοράς (3 από 6)</vt:lpstr>
      <vt:lpstr>Ενημέρωση απόψεων ένωσης, τομής και διαφοράς (4 από 6)</vt:lpstr>
      <vt:lpstr>Ενημέρωση απόψεων ένωσης, τομής και διαφοράς (5 από 6)</vt:lpstr>
      <vt:lpstr>Ενημέρωση απόψεων ένωσης, τομής και διαφοράς (6 από 6)</vt:lpstr>
      <vt:lpstr>Ενημέρωση άλλων απόψεων -  Περιορισμός (1 από 2)</vt:lpstr>
      <vt:lpstr>Ενημέρωση άλλων απόψεων -  Περιορισμός (2 από 2)</vt:lpstr>
      <vt:lpstr>Ενημέρωση άλλων απόψεων -  Προβολή (1 από 4)</vt:lpstr>
      <vt:lpstr>Ενημέρωση άλλων απόψεων -  Προβολή (2 από 4)</vt:lpstr>
      <vt:lpstr>Ενημέρωση άλλων απόψεων -  Προβολή (3 από 4)</vt:lpstr>
      <vt:lpstr>Ενημέρωση άλλων απόψεων -  Προβολή (4 από 4)</vt:lpstr>
      <vt:lpstr>Ενημέρωση άλλων απόψεων -  Επέκταση (1 από 3)</vt:lpstr>
      <vt:lpstr>Ενημέρωση άλλων απόψεων - Επέκταση (2 από 3)</vt:lpstr>
      <vt:lpstr>Ενημέρωση άλλων απόψεων -   Επέκταση (3 από 3)</vt:lpstr>
      <vt:lpstr>Ενημέρωση άλλων απόψεων -  Σύζευξη (1 από 6)</vt:lpstr>
      <vt:lpstr>Ενημέρωση άλλων απόψεων -  Σύζευξη (2 από 6)</vt:lpstr>
      <vt:lpstr>Ενημέρωση άλλων απόψεων -  Σύζευξη (3 από 6)</vt:lpstr>
      <vt:lpstr>Ενημέρωση άλλων απόψεων -  Σύζευξη (4 από 6)</vt:lpstr>
      <vt:lpstr>Ενημέρωση άλλων απόψεων -  Σύζευξη (5 από 6)</vt:lpstr>
      <vt:lpstr>Ενημέρωση άλλων απόψεων -  Σύζευξη (6 από 6)</vt:lpstr>
      <vt:lpstr>Υποστήριξη από την SQL (1 από 5)</vt:lpstr>
      <vt:lpstr>Υποστήριξη από την SQL (2 από 5)</vt:lpstr>
      <vt:lpstr>Υποστήριξη από την SQL (3 από 5)</vt:lpstr>
      <vt:lpstr>Υποστήριξη από την SQL (4 από 5)</vt:lpstr>
      <vt:lpstr>Υποστήριξη από την SQL (5 από 5)</vt:lpstr>
      <vt:lpstr>Κατάργηση άποψης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Απόψεις</dc:title>
  <dc:creator>Γεωργία Γκαράνη</dc:creator>
  <cp:keywords>Βάσεις Δεδομένων ΙΙ, Απόψεις, Έννοια της άποψης, Διαφορά μεταξύ βασικής σχέσης και άποψης, Ενημέρωση απόψεων που προκύπτουν από τις πράξεις της σχεσιακής άλγεβρας, Υποστήριξη απόψεων από την SQL.</cp:keywords>
  <cp:lastModifiedBy>Alex</cp:lastModifiedBy>
  <cp:revision>460</cp:revision>
  <dcterms:created xsi:type="dcterms:W3CDTF">2012-09-06T09:03:05Z</dcterms:created>
  <dcterms:modified xsi:type="dcterms:W3CDTF">2014-02-20T08:41:03Z</dcterms:modified>
</cp:coreProperties>
</file>