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256" r:id="rId3"/>
    <p:sldId id="257" r:id="rId4"/>
    <p:sldId id="259" r:id="rId5"/>
    <p:sldId id="261" r:id="rId6"/>
    <p:sldId id="262" r:id="rId7"/>
    <p:sldId id="317" r:id="rId8"/>
    <p:sldId id="318" r:id="rId9"/>
    <p:sldId id="319" r:id="rId10"/>
    <p:sldId id="320" r:id="rId11"/>
    <p:sldId id="321" r:id="rId12"/>
    <p:sldId id="322" r:id="rId13"/>
    <p:sldId id="323" r:id="rId14"/>
    <p:sldId id="324" r:id="rId15"/>
    <p:sldId id="325" r:id="rId16"/>
    <p:sldId id="326" r:id="rId17"/>
    <p:sldId id="327" r:id="rId18"/>
    <p:sldId id="280"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74" d="100"/>
          <a:sy n="74" d="100"/>
        </p:scale>
        <p:origin x="1080" y="6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20/10/2015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05015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3.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1.xml"/><Relationship Id="rId5" Type="http://schemas.openxmlformats.org/officeDocument/2006/relationships/tags" Target="../tags/tag22.xml"/><Relationship Id="rId10" Type="http://schemas.openxmlformats.org/officeDocument/2006/relationships/slide" Target="slide9.xml"/><Relationship Id="rId4" Type="http://schemas.openxmlformats.org/officeDocument/2006/relationships/tags" Target="../tags/tag21.xml"/><Relationship Id="rId9" Type="http://schemas.openxmlformats.org/officeDocument/2006/relationships/slide" Target="slide17.xml"/><Relationship Id="rId14" Type="http://schemas.openxmlformats.org/officeDocument/2006/relationships/slide" Target="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Στατιστική Επιχειρήσεων</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5</a:t>
            </a:r>
            <a:r>
              <a:rPr lang="el-GR" sz="2800" b="1" dirty="0" smtClean="0"/>
              <a:t>:</a:t>
            </a:r>
            <a:r>
              <a:rPr lang="en-US" sz="2800" dirty="0" smtClean="0"/>
              <a:t>  </a:t>
            </a:r>
            <a:r>
              <a:rPr lang="el-GR" sz="2800" dirty="0" smtClean="0"/>
              <a:t>Τυχαία Πειράματα Ενδεχόμενα και Πιθανότητες.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b="1" dirty="0" smtClean="0"/>
              <a:t>Ασκήσεις Πράξης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Σαντουρίδης</a:t>
            </a:r>
            <a:r>
              <a:rPr lang="el-GR" sz="2800" dirty="0" smtClean="0"/>
              <a:t> Ηλίας </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Λογιστικής και Χρηματοοικονομικής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2 (Λύση)</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10</a:t>
            </a:fld>
            <a:endParaRPr kumimoji="0" lang="en-US" dirty="0"/>
          </a:p>
        </p:txBody>
      </p:sp>
      <p:sp>
        <p:nvSpPr>
          <p:cNvPr id="4" name="Θέση περιεχομένου 3"/>
          <p:cNvSpPr>
            <a:spLocks noGrp="1"/>
          </p:cNvSpPr>
          <p:nvPr>
            <p:ph sz="quarter" idx="1"/>
          </p:nvPr>
        </p:nvSpPr>
        <p:spPr>
          <a:xfrm>
            <a:off x="971599" y="3996835"/>
            <a:ext cx="2890664" cy="1877070"/>
          </a:xfrm>
        </p:spPr>
        <p:txBody>
          <a:bodyPr>
            <a:noAutofit/>
          </a:bodyPr>
          <a:lstStyle/>
          <a:p>
            <a:pPr marL="0" indent="0">
              <a:buNone/>
            </a:pPr>
            <a:r>
              <a:rPr lang="el-GR" sz="2800" dirty="0" smtClean="0"/>
              <a:t>άρα:</a:t>
            </a:r>
          </a:p>
          <a:p>
            <a:pPr marL="0" indent="0">
              <a:buNone/>
            </a:pPr>
            <a:r>
              <a:rPr lang="el-GR" sz="2800" dirty="0" smtClean="0"/>
              <a:t>Ρ(Β)</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2132856"/>
            <a:ext cx="5016557"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4221088"/>
            <a:ext cx="1924595" cy="714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22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3</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11</a:t>
            </a:fld>
            <a:endParaRPr kumimoji="0" lang="en-US" dirty="0"/>
          </a:p>
        </p:txBody>
      </p:sp>
      <p:sp>
        <p:nvSpPr>
          <p:cNvPr id="4" name="Θέση περιεχομένου 3"/>
          <p:cNvSpPr>
            <a:spLocks noGrp="1"/>
          </p:cNvSpPr>
          <p:nvPr>
            <p:ph sz="quarter" idx="1"/>
          </p:nvPr>
        </p:nvSpPr>
        <p:spPr/>
        <p:txBody>
          <a:bodyPr/>
          <a:lstStyle/>
          <a:p>
            <a:pPr marL="0" indent="0">
              <a:buNone/>
            </a:pPr>
            <a:r>
              <a:rPr lang="el-GR" dirty="0" smtClean="0"/>
              <a:t>Για το παράδειγμα στη διαφάνεια της σελίδας 18 της παρουσίασης της θεωρίας, να υπολογιστεί η υπό- </a:t>
            </a:r>
            <a:r>
              <a:rPr lang="el-GR" dirty="0"/>
              <a:t>συνθήκη </a:t>
            </a:r>
            <a:r>
              <a:rPr lang="el-GR" dirty="0" smtClean="0"/>
              <a:t>πιθανότητα ότι το </a:t>
            </a:r>
            <a:r>
              <a:rPr lang="el-GR" dirty="0"/>
              <a:t>αποτέλεσμα του </a:t>
            </a:r>
            <a:r>
              <a:rPr lang="el-GR" dirty="0" smtClean="0"/>
              <a:t>ελέγχου Κ</a:t>
            </a:r>
            <a:r>
              <a:rPr lang="el-GR" baseline="-25000" dirty="0" smtClean="0"/>
              <a:t>2</a:t>
            </a:r>
            <a:r>
              <a:rPr lang="el-GR" dirty="0" smtClean="0"/>
              <a:t> </a:t>
            </a:r>
            <a:r>
              <a:rPr lang="el-GR" dirty="0"/>
              <a:t>είναι θετικό, όταν </a:t>
            </a:r>
            <a:r>
              <a:rPr lang="el-GR" dirty="0" smtClean="0"/>
              <a:t>αυτό του </a:t>
            </a:r>
            <a:r>
              <a:rPr lang="el-GR" dirty="0"/>
              <a:t>Κ</a:t>
            </a:r>
            <a:r>
              <a:rPr lang="el-GR" baseline="-25000" dirty="0"/>
              <a:t>1</a:t>
            </a:r>
            <a:r>
              <a:rPr lang="el-GR" dirty="0"/>
              <a:t> </a:t>
            </a:r>
            <a:r>
              <a:rPr lang="el-GR" dirty="0" smtClean="0"/>
              <a:t>είναι αρνητικό.</a:t>
            </a:r>
          </a:p>
          <a:p>
            <a:pPr marL="0" indent="0">
              <a:buNone/>
            </a:pPr>
            <a:endParaRPr lang="el-GR" dirty="0" smtClean="0"/>
          </a:p>
          <a:p>
            <a:pPr marL="0" indent="0">
              <a:buNone/>
            </a:pPr>
            <a:r>
              <a:rPr lang="el-GR" dirty="0" smtClean="0">
                <a:solidFill>
                  <a:srgbClr val="FF3300"/>
                </a:solidFill>
              </a:rPr>
              <a:t>Λύση</a:t>
            </a:r>
            <a:endParaRPr lang="el-GR" dirty="0">
              <a:solidFill>
                <a:srgbClr val="FF33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399" y="4702746"/>
            <a:ext cx="518457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38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4</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12</a:t>
            </a:fld>
            <a:endParaRPr kumimoji="0" lang="en-US" dirty="0"/>
          </a:p>
        </p:txBody>
      </p:sp>
      <p:sp>
        <p:nvSpPr>
          <p:cNvPr id="4" name="Θέση περιεχομένου 3"/>
          <p:cNvSpPr>
            <a:spLocks noGrp="1"/>
          </p:cNvSpPr>
          <p:nvPr>
            <p:ph sz="quarter" idx="1"/>
          </p:nvPr>
        </p:nvSpPr>
        <p:spPr/>
        <p:txBody>
          <a:bodyPr>
            <a:normAutofit/>
          </a:bodyPr>
          <a:lstStyle/>
          <a:p>
            <a:pPr marL="0" indent="0">
              <a:buNone/>
            </a:pPr>
            <a:r>
              <a:rPr lang="el-GR" sz="2200" dirty="0"/>
              <a:t>Μια εταιρεία κατασκευάζει ένα καταναλωτικό προϊόν σε τρεις μηχανές με διαφορετική παραγωγική δυναμικότητα</a:t>
            </a:r>
            <a:r>
              <a:rPr lang="el-GR" sz="2200" dirty="0" smtClean="0"/>
              <a:t>:</a:t>
            </a:r>
          </a:p>
          <a:p>
            <a:pPr marL="0" indent="0">
              <a:buNone/>
            </a:pPr>
            <a:endParaRPr lang="el-GR" sz="2200" dirty="0"/>
          </a:p>
          <a:p>
            <a:pPr marL="0" indent="0">
              <a:buNone/>
            </a:pPr>
            <a:endParaRPr lang="el-GR" sz="2200" dirty="0" smtClean="0"/>
          </a:p>
          <a:p>
            <a:pPr marL="0" indent="0">
              <a:buNone/>
            </a:pPr>
            <a:endParaRPr lang="el-GR" sz="2200" dirty="0"/>
          </a:p>
          <a:p>
            <a:pPr marL="0" indent="0">
              <a:buNone/>
            </a:pPr>
            <a:r>
              <a:rPr lang="el-GR" sz="2200" dirty="0"/>
              <a:t>Από τη συνολική παραγωγή επιλέγεται τυχαία ένα </a:t>
            </a:r>
            <a:r>
              <a:rPr lang="el-GR" sz="2200" dirty="0" smtClean="0"/>
              <a:t>τεμάχιο. Ποια </a:t>
            </a:r>
            <a:r>
              <a:rPr lang="el-GR" sz="2200" dirty="0"/>
              <a:t>είναι η πιθανότητα να είναι αυτό το τεμάχιο ελαττωματικό</a:t>
            </a:r>
            <a:r>
              <a:rPr lang="el-GR" sz="2200" dirty="0" smtClean="0"/>
              <a:t>;</a:t>
            </a:r>
          </a:p>
          <a:p>
            <a:pPr marL="0" indent="0">
              <a:buNone/>
            </a:pPr>
            <a:endParaRPr lang="el-GR" sz="2200" dirty="0"/>
          </a:p>
          <a:p>
            <a:pPr marL="0" indent="0">
              <a:buNone/>
            </a:pPr>
            <a:r>
              <a:rPr lang="el-GR" sz="2200" dirty="0" smtClean="0">
                <a:solidFill>
                  <a:srgbClr val="FF3300"/>
                </a:solidFill>
              </a:rPr>
              <a:t>Λύση</a:t>
            </a:r>
            <a:endParaRPr lang="el-GR" sz="2200" dirty="0">
              <a:solidFill>
                <a:srgbClr val="FF3300"/>
              </a:solidFill>
            </a:endParaRPr>
          </a:p>
          <a:p>
            <a:pPr marL="0" indent="0">
              <a:buNone/>
            </a:pPr>
            <a:endParaRPr lang="el-GR" dirty="0"/>
          </a:p>
          <a:p>
            <a:pPr marL="0" indent="0">
              <a:buNone/>
            </a:pPr>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624" y="2492896"/>
            <a:ext cx="10538106" cy="1367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5161137"/>
            <a:ext cx="6967261"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255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5</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13</a:t>
            </a:fld>
            <a:endParaRPr kumimoji="0" lang="en-US" dirty="0"/>
          </a:p>
        </p:txBody>
      </p:sp>
      <p:sp>
        <p:nvSpPr>
          <p:cNvPr id="4" name="Θέση περιεχομένου 3"/>
          <p:cNvSpPr>
            <a:spLocks noGrp="1"/>
          </p:cNvSpPr>
          <p:nvPr>
            <p:ph sz="quarter" idx="1"/>
          </p:nvPr>
        </p:nvSpPr>
        <p:spPr/>
        <p:txBody>
          <a:bodyPr>
            <a:normAutofit fontScale="85000" lnSpcReduction="10000"/>
          </a:bodyPr>
          <a:lstStyle/>
          <a:p>
            <a:pPr marL="0" indent="0">
              <a:buNone/>
            </a:pPr>
            <a:r>
              <a:rPr lang="el-GR" dirty="0"/>
              <a:t>Σε μια επιχείρηση διεξάγεται η κατασκευή ενός συγκεκριμένου προϊόντος σε δύο διαδοχικά και ανεξάρτητα μεταξύ τους στάδια εργασίας. Μετά την κατασκευή του προϊόντος κάθε τεμάχιο ελέγχεται και θεωρείται ως ελαττωματικό, όταν κατά την </a:t>
            </a:r>
            <a:r>
              <a:rPr lang="el-GR" dirty="0" smtClean="0"/>
              <a:t>παρασκευή </a:t>
            </a:r>
            <a:r>
              <a:rPr lang="el-GR" dirty="0"/>
              <a:t>του έχει συμβεί κάποιο σφάλμα σε (τουλάχιστον) ένα από τα δύο στάδια </a:t>
            </a:r>
            <a:r>
              <a:rPr lang="el-GR" dirty="0" smtClean="0"/>
              <a:t>εργασίας</a:t>
            </a:r>
            <a:r>
              <a:rPr lang="el-GR" dirty="0"/>
              <a:t>. Η πιθανότητα για την παραγωγή ελαττωματικού τεμαχίου ανέρχεται σε </a:t>
            </a:r>
            <a:r>
              <a:rPr lang="el-GR" dirty="0" smtClean="0"/>
              <a:t> 8/100. Επίσης, κατά </a:t>
            </a:r>
            <a:r>
              <a:rPr lang="el-GR" dirty="0"/>
              <a:t>το πρώτο στάδιο </a:t>
            </a:r>
            <a:r>
              <a:rPr lang="el-GR" dirty="0" smtClean="0"/>
              <a:t>συμβαίνει ένα </a:t>
            </a:r>
            <a:r>
              <a:rPr lang="el-GR" dirty="0"/>
              <a:t>σφάλμα με πιθανότητα </a:t>
            </a:r>
            <a:r>
              <a:rPr lang="el-GR" dirty="0" smtClean="0"/>
              <a:t>1/24. </a:t>
            </a:r>
            <a:r>
              <a:rPr lang="el-GR" dirty="0"/>
              <a:t>Πόσο </a:t>
            </a:r>
            <a:r>
              <a:rPr lang="el-GR" dirty="0" smtClean="0"/>
              <a:t>μεγάλη </a:t>
            </a:r>
            <a:r>
              <a:rPr lang="el-GR" dirty="0"/>
              <a:t>είναι η πιθανότητα σφάλματος στο δεύτερο στάδιο εργασίας;</a:t>
            </a:r>
          </a:p>
          <a:p>
            <a:pPr marL="0" indent="0">
              <a:buNone/>
            </a:pPr>
            <a:endParaRPr lang="el-GR" dirty="0"/>
          </a:p>
        </p:txBody>
      </p:sp>
    </p:spTree>
    <p:extLst>
      <p:ext uri="{BB962C8B-B14F-4D97-AF65-F5344CB8AC3E}">
        <p14:creationId xmlns:p14="http://schemas.microsoft.com/office/powerpoint/2010/main" val="162478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5 (Λύση)</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14</a:t>
            </a:fld>
            <a:endParaRPr kumimoji="0" lang="en-US" dirty="0"/>
          </a:p>
        </p:txBody>
      </p:sp>
      <p:sp>
        <p:nvSpPr>
          <p:cNvPr id="4" name="Θέση περιεχομένου 3"/>
          <p:cNvSpPr>
            <a:spLocks noGrp="1"/>
          </p:cNvSpPr>
          <p:nvPr>
            <p:ph sz="quarter" idx="1"/>
          </p:nvPr>
        </p:nvSpPr>
        <p:spPr/>
        <p:txBody>
          <a:bodyPr>
            <a:normAutofit/>
          </a:bodyPr>
          <a:lstStyle/>
          <a:p>
            <a:pPr marL="0" indent="0">
              <a:buNone/>
            </a:pPr>
            <a:endParaRPr lang="el-GR" dirty="0" smtClean="0">
              <a:solidFill>
                <a:srgbClr val="FF3300"/>
              </a:solidFill>
            </a:endParaRPr>
          </a:p>
          <a:p>
            <a:pPr marL="0" indent="0">
              <a:buNone/>
            </a:pPr>
            <a:r>
              <a:rPr lang="en-US" dirty="0" smtClean="0"/>
              <a:t>A</a:t>
            </a:r>
            <a:r>
              <a:rPr lang="en-US" baseline="-25000" dirty="0" smtClean="0"/>
              <a:t>i</a:t>
            </a:r>
            <a:r>
              <a:rPr lang="el-GR" dirty="0" smtClean="0"/>
              <a:t>: «σφάλμα </a:t>
            </a:r>
            <a:r>
              <a:rPr lang="el-GR" dirty="0"/>
              <a:t>κατά το στάδιο εργασίας </a:t>
            </a:r>
            <a:r>
              <a:rPr lang="en-US" dirty="0" err="1"/>
              <a:t>i</a:t>
            </a:r>
            <a:r>
              <a:rPr lang="el-GR" dirty="0"/>
              <a:t>», </a:t>
            </a:r>
            <a:r>
              <a:rPr lang="en-US" dirty="0" err="1"/>
              <a:t>i</a:t>
            </a:r>
            <a:r>
              <a:rPr lang="el-GR" dirty="0"/>
              <a:t> = 1, 2. </a:t>
            </a:r>
          </a:p>
          <a:p>
            <a:pPr marL="0" indent="0">
              <a:buNone/>
            </a:pPr>
            <a:r>
              <a:rPr lang="el-GR" dirty="0" smtClean="0"/>
              <a:t>Ρ </a:t>
            </a:r>
            <a:r>
              <a:rPr lang="el-GR" dirty="0"/>
              <a:t>(«ελάττωμα») = Ρ (Α</a:t>
            </a:r>
            <a:r>
              <a:rPr lang="el-GR" baseline="-25000" dirty="0"/>
              <a:t>1</a:t>
            </a:r>
            <a:r>
              <a:rPr lang="el-GR" dirty="0"/>
              <a:t> </a:t>
            </a:r>
            <a:r>
              <a:rPr lang="el-GR" dirty="0" smtClean="0"/>
              <a:t>⋃ Α</a:t>
            </a:r>
            <a:r>
              <a:rPr lang="el-GR" baseline="-25000" dirty="0" smtClean="0"/>
              <a:t>2</a:t>
            </a:r>
            <a:r>
              <a:rPr lang="el-GR" dirty="0"/>
              <a:t>), </a:t>
            </a:r>
            <a:endParaRPr lang="el-GR" dirty="0" smtClean="0"/>
          </a:p>
          <a:p>
            <a:pPr marL="0" indent="0">
              <a:buNone/>
            </a:pPr>
            <a:endParaRPr lang="el-GR" dirty="0" smtClean="0"/>
          </a:p>
          <a:p>
            <a:pPr marL="0" indent="0">
              <a:buNone/>
            </a:pPr>
            <a:r>
              <a:rPr lang="el-GR" dirty="0" smtClean="0"/>
              <a:t>Ισχύει:</a:t>
            </a:r>
          </a:p>
          <a:p>
            <a:pPr marL="0" indent="0">
              <a:buNone/>
            </a:pPr>
            <a:endParaRPr lang="el-GR" dirty="0"/>
          </a:p>
          <a:p>
            <a:pPr marL="0" indent="0">
              <a:buNone/>
            </a:pPr>
            <a:endParaRPr lang="el-GR"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548" y="3868886"/>
            <a:ext cx="7482286"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204222"/>
            <a:ext cx="492756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639001" y="5457120"/>
            <a:ext cx="942887" cy="646331"/>
          </a:xfrm>
          <a:prstGeom prst="rect">
            <a:avLst/>
          </a:prstGeom>
        </p:spPr>
        <p:txBody>
          <a:bodyPr wrap="none">
            <a:spAutoFit/>
          </a:bodyPr>
          <a:lstStyle/>
          <a:p>
            <a:r>
              <a:rPr lang="el-GR" sz="3600" dirty="0"/>
              <a:t>άρα</a:t>
            </a:r>
          </a:p>
        </p:txBody>
      </p:sp>
    </p:spTree>
    <p:extLst>
      <p:ext uri="{BB962C8B-B14F-4D97-AF65-F5344CB8AC3E}">
        <p14:creationId xmlns:p14="http://schemas.microsoft.com/office/powerpoint/2010/main" val="266512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6</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15</a:t>
            </a:fld>
            <a:endParaRPr kumimoji="0" lang="en-US" dirty="0"/>
          </a:p>
        </p:txBody>
      </p:sp>
      <p:sp>
        <p:nvSpPr>
          <p:cNvPr id="4" name="Θέση περιεχομένου 3"/>
          <p:cNvSpPr>
            <a:spLocks noGrp="1"/>
          </p:cNvSpPr>
          <p:nvPr>
            <p:ph sz="quarter" idx="1"/>
          </p:nvPr>
        </p:nvSpPr>
        <p:spPr/>
        <p:txBody>
          <a:bodyPr>
            <a:normAutofit fontScale="92500"/>
          </a:bodyPr>
          <a:lstStyle/>
          <a:p>
            <a:pPr marL="0" indent="0">
              <a:buNone/>
            </a:pPr>
            <a:r>
              <a:rPr lang="el-GR" dirty="0" smtClean="0"/>
              <a:t>Να ελεγχθεί </a:t>
            </a:r>
            <a:r>
              <a:rPr lang="el-GR" dirty="0"/>
              <a:t>εάν τα δύο ενδεχόμενα Α</a:t>
            </a:r>
            <a:r>
              <a:rPr lang="en-US" dirty="0" err="1"/>
              <a:t>i</a:t>
            </a:r>
            <a:r>
              <a:rPr lang="el-GR" dirty="0"/>
              <a:t>: «το αποτέλεσμα σε </a:t>
            </a:r>
            <a:r>
              <a:rPr lang="en-US" dirty="0"/>
              <a:t>Ki </a:t>
            </a:r>
            <a:r>
              <a:rPr lang="el-GR" dirty="0"/>
              <a:t>είναι θετικό» που ορίζονται στο παράδειγμα </a:t>
            </a:r>
            <a:r>
              <a:rPr lang="el-GR" dirty="0" smtClean="0"/>
              <a:t>της διαφάνειας 18 της παρουσίασης της θεωρίας είναι </a:t>
            </a:r>
            <a:r>
              <a:rPr lang="el-GR" dirty="0"/>
              <a:t>ανεξάρτητα το ένα από το άλλο</a:t>
            </a:r>
            <a:r>
              <a:rPr lang="el-GR" dirty="0" smtClean="0"/>
              <a:t>.</a:t>
            </a:r>
          </a:p>
          <a:p>
            <a:pPr marL="0" indent="0">
              <a:buNone/>
            </a:pPr>
            <a:endParaRPr lang="el-GR" dirty="0"/>
          </a:p>
          <a:p>
            <a:pPr marL="0" indent="0">
              <a:buNone/>
            </a:pPr>
            <a:r>
              <a:rPr lang="el-GR" dirty="0" smtClean="0">
                <a:solidFill>
                  <a:srgbClr val="FF3300"/>
                </a:solidFill>
              </a:rPr>
              <a:t>Λύση</a:t>
            </a:r>
          </a:p>
          <a:p>
            <a:pPr marL="0" indent="0">
              <a:buNone/>
            </a:pPr>
            <a:endParaRPr lang="el-GR" dirty="0" smtClean="0"/>
          </a:p>
          <a:p>
            <a:pPr marL="0" indent="0">
              <a:buNone/>
            </a:pPr>
            <a:r>
              <a:rPr lang="el-GR" dirty="0"/>
              <a:t>Όχι, εφόσον </a:t>
            </a:r>
          </a:p>
          <a:p>
            <a:pPr marL="0" indent="0">
              <a:buNone/>
            </a:pPr>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5373216"/>
            <a:ext cx="4392488" cy="65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858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nvSpPr>
        <p:spPr>
          <a:xfrm>
            <a:off x="323528" y="1340768"/>
            <a:ext cx="8568952" cy="2031325"/>
          </a:xfrm>
          <a:prstGeom prst="rect">
            <a:avLst/>
          </a:prstGeom>
        </p:spPr>
        <p:txBody>
          <a:bodyPr wrap="square">
            <a:spAutoFit/>
          </a:bodyPr>
          <a:lstStyle/>
          <a:p>
            <a:r>
              <a:rPr lang="el-GR" dirty="0"/>
              <a:t>Μεγάλο μέρος του περιεχομένου των παρουσιάσεων του μαθήματος Στατιστική Επιχειρήσεων που διδάσκεται στο τμήμα Λογιστικής και Χρηματοοικονομικής του ΤΕΙ Θεσσαλίας προέρχεται από το βιβλίο:</a:t>
            </a:r>
          </a:p>
          <a:p>
            <a:endParaRPr lang="el-GR" dirty="0"/>
          </a:p>
          <a:p>
            <a:r>
              <a:rPr lang="el-GR" dirty="0" err="1"/>
              <a:t>Gunter</a:t>
            </a:r>
            <a:r>
              <a:rPr lang="el-GR" dirty="0"/>
              <a:t> </a:t>
            </a:r>
            <a:r>
              <a:rPr lang="el-GR" dirty="0" err="1"/>
              <a:t>Bamberg</a:t>
            </a:r>
            <a:r>
              <a:rPr lang="el-GR" dirty="0"/>
              <a:t>, </a:t>
            </a:r>
            <a:r>
              <a:rPr lang="el-GR" dirty="0" err="1"/>
              <a:t>Franz</a:t>
            </a:r>
            <a:r>
              <a:rPr lang="el-GR" dirty="0"/>
              <a:t> </a:t>
            </a:r>
            <a:r>
              <a:rPr lang="el-GR" dirty="0" err="1"/>
              <a:t>Bauer</a:t>
            </a:r>
            <a:r>
              <a:rPr lang="el-GR" dirty="0"/>
              <a:t> και Michael </a:t>
            </a:r>
            <a:r>
              <a:rPr lang="el-GR" dirty="0" err="1"/>
              <a:t>Krapp</a:t>
            </a:r>
            <a:r>
              <a:rPr lang="el-GR" dirty="0"/>
              <a:t>  (2009) Στατιστική, 15η έκδοση, Εκδόσεις Προπομπός</a:t>
            </a:r>
          </a:p>
          <a:p>
            <a:endParaRPr lang="el-GR" dirty="0"/>
          </a:p>
        </p:txBody>
      </p:sp>
      <p:sp>
        <p:nvSpPr>
          <p:cNvPr id="14" name="Θέση αριθμού διαφάνειας 5" descr="."/>
          <p:cNvSpPr txBox="1">
            <a:spLocks/>
          </p:cNvSpPr>
          <p:nvPr>
            <p:custDataLst>
              <p:tags r:id="rId3"/>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
        <p:nvSpPr>
          <p:cNvPr id="6" name="Θέση υποσέλιδου 3" descr="."/>
          <p:cNvSpPr txBox="1">
            <a:spLocks/>
          </p:cNvSpPr>
          <p:nvPr>
            <p:custDataLst>
              <p:tags r:id="rId4"/>
            </p:custDataLst>
          </p:nvPr>
        </p:nvSpPr>
        <p:spPr>
          <a:xfrm>
            <a:off x="2636168" y="6310139"/>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Tree>
    <p:custDataLst>
      <p:tags r:id="rId1"/>
    </p:custDataLst>
    <p:extLst>
      <p:ext uri="{BB962C8B-B14F-4D97-AF65-F5344CB8AC3E}">
        <p14:creationId xmlns:p14="http://schemas.microsoft.com/office/powerpoint/2010/main" val="1931906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sp>
        <p:nvSpPr>
          <p:cNvPr id="2" name="TextBox 1"/>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3260" y="1855365"/>
            <a:ext cx="8229600" cy="4525963"/>
          </a:xfrm>
        </p:spPr>
        <p:txBody>
          <a:bodyPr>
            <a:normAutofit/>
          </a:bodyPr>
          <a:lstStyle/>
          <a:p>
            <a:pPr marL="0" lvl="0" indent="0">
              <a:buNone/>
            </a:pPr>
            <a:r>
              <a:rPr lang="el-GR" sz="2800" dirty="0" smtClean="0"/>
              <a:t>Να μπορεί ο σπουδαστής να:</a:t>
            </a:r>
            <a:endParaRPr lang="en-US" sz="2800" dirty="0" smtClean="0"/>
          </a:p>
          <a:p>
            <a:pPr lvl="0"/>
            <a:r>
              <a:rPr lang="el-GR" sz="2800" dirty="0" smtClean="0"/>
              <a:t>Επιλύει ασκήσεις Τυχαίων Πειραμάτων.</a:t>
            </a:r>
          </a:p>
          <a:p>
            <a:r>
              <a:rPr lang="el-GR" sz="2800" dirty="0"/>
              <a:t>Επιλύει ασκήσεις </a:t>
            </a:r>
            <a:r>
              <a:rPr lang="el-GR" sz="2800" dirty="0" smtClean="0"/>
              <a:t>με ενδεχόμενα.</a:t>
            </a:r>
            <a:endParaRPr lang="el-GR" sz="2800" dirty="0"/>
          </a:p>
          <a:p>
            <a:r>
              <a:rPr lang="el-GR" sz="2800" dirty="0"/>
              <a:t>Επιλύει ασκήσεις </a:t>
            </a:r>
            <a:r>
              <a:rPr lang="el-GR" sz="2800" dirty="0" smtClean="0"/>
              <a:t>πιθανοτήτων.</a:t>
            </a:r>
            <a:endParaRPr lang="el-GR" sz="2800" dirty="0"/>
          </a:p>
        </p:txBody>
      </p:sp>
      <p:sp>
        <p:nvSpPr>
          <p:cNvPr id="5" name="Θέση υποσέλιδου 3" descr="."/>
          <p:cNvSpPr txBox="1">
            <a:spLocks/>
          </p:cNvSpPr>
          <p:nvPr>
            <p:custDataLst>
              <p:tags r:id="rId4"/>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417638"/>
            <a:ext cx="9036496" cy="4525963"/>
          </a:xfrm>
        </p:spPr>
        <p:txBody>
          <a:bodyPr>
            <a:noAutofit/>
          </a:bodyPr>
          <a:lstStyle/>
          <a:p>
            <a:pPr lvl="1">
              <a:buFont typeface="Wingdings" pitchFamily="2" charset="2"/>
              <a:buChar char="§"/>
            </a:pPr>
            <a:r>
              <a:rPr lang="el-GR" sz="3200" dirty="0" smtClean="0">
                <a:hlinkClick r:id="rId8" action="ppaction://hlinksldjump"/>
              </a:rPr>
              <a:t>Άσκηση 1 </a:t>
            </a:r>
            <a:endParaRPr lang="el-GR" sz="3200" dirty="0" smtClean="0">
              <a:hlinkClick r:id="rId9" action="ppaction://hlinksldjump"/>
            </a:endParaRPr>
          </a:p>
          <a:p>
            <a:pPr lvl="1">
              <a:buFont typeface="Wingdings" pitchFamily="2" charset="2"/>
              <a:buChar char="§"/>
            </a:pPr>
            <a:r>
              <a:rPr lang="el-GR" sz="3200" dirty="0">
                <a:hlinkClick r:id="rId10" action="ppaction://hlinksldjump"/>
              </a:rPr>
              <a:t>Άσκηση </a:t>
            </a:r>
            <a:r>
              <a:rPr lang="el-GR" sz="3200" dirty="0" smtClean="0">
                <a:hlinkClick r:id="rId10" action="ppaction://hlinksldjump"/>
              </a:rPr>
              <a:t>2 </a:t>
            </a:r>
            <a:endParaRPr lang="el-GR" sz="3200" dirty="0" smtClean="0"/>
          </a:p>
          <a:p>
            <a:pPr lvl="1">
              <a:buFont typeface="Wingdings" pitchFamily="2" charset="2"/>
              <a:buChar char="§"/>
            </a:pPr>
            <a:r>
              <a:rPr lang="el-GR" sz="3200" dirty="0">
                <a:hlinkClick r:id="rId11" action="ppaction://hlinksldjump"/>
              </a:rPr>
              <a:t>Άσκηση </a:t>
            </a:r>
            <a:r>
              <a:rPr lang="el-GR" sz="3200" dirty="0" smtClean="0">
                <a:hlinkClick r:id="rId11" action="ppaction://hlinksldjump"/>
              </a:rPr>
              <a:t>3 </a:t>
            </a:r>
            <a:endParaRPr lang="el-GR" sz="3200" dirty="0" smtClean="0"/>
          </a:p>
          <a:p>
            <a:pPr lvl="1">
              <a:buFont typeface="Wingdings" pitchFamily="2" charset="2"/>
              <a:buChar char="§"/>
            </a:pPr>
            <a:r>
              <a:rPr lang="el-GR" sz="3200" dirty="0">
                <a:hlinkClick r:id="rId12" action="ppaction://hlinksldjump"/>
              </a:rPr>
              <a:t>Άσκηση 4</a:t>
            </a:r>
            <a:r>
              <a:rPr lang="el-GR" sz="3200" dirty="0" smtClean="0">
                <a:hlinkClick r:id="rId12" action="ppaction://hlinksldjump"/>
              </a:rPr>
              <a:t> </a:t>
            </a:r>
            <a:endParaRPr lang="el-GR" sz="3200" dirty="0" smtClean="0"/>
          </a:p>
          <a:p>
            <a:pPr lvl="1">
              <a:buFont typeface="Wingdings" pitchFamily="2" charset="2"/>
              <a:buChar char="§"/>
            </a:pPr>
            <a:r>
              <a:rPr lang="el-GR" sz="3200" dirty="0">
                <a:hlinkClick r:id="rId13" action="ppaction://hlinksldjump"/>
              </a:rPr>
              <a:t>Άσκηση </a:t>
            </a:r>
            <a:r>
              <a:rPr lang="el-GR" sz="3200" dirty="0" smtClean="0">
                <a:hlinkClick r:id="rId13" action="ppaction://hlinksldjump"/>
              </a:rPr>
              <a:t>5</a:t>
            </a:r>
            <a:endParaRPr lang="el-GR" sz="3200" dirty="0" smtClean="0">
              <a:hlinkClick r:id="rId8" action="ppaction://hlinksldjump"/>
            </a:endParaRPr>
          </a:p>
          <a:p>
            <a:pPr lvl="1">
              <a:buFont typeface="Wingdings" pitchFamily="2" charset="2"/>
              <a:buChar char="§"/>
            </a:pPr>
            <a:r>
              <a:rPr lang="el-GR" sz="3200" dirty="0">
                <a:hlinkClick r:id="rId14" action="ppaction://hlinksldjump"/>
              </a:rPr>
              <a:t>Άσκηση </a:t>
            </a:r>
            <a:r>
              <a:rPr lang="el-GR" sz="3200" dirty="0" smtClean="0">
                <a:hlinkClick r:id="rId14" action="ppaction://hlinksldjump"/>
              </a:rPr>
              <a:t>6 </a:t>
            </a:r>
            <a:endParaRPr lang="el-GR" sz="3600" dirty="0"/>
          </a:p>
        </p:txBody>
      </p:sp>
      <p:sp>
        <p:nvSpPr>
          <p:cNvPr id="4" name="Slide Number Placeholder 3" descr="."/>
          <p:cNvSpPr>
            <a:spLocks noGrp="1"/>
          </p:cNvSpPr>
          <p:nvPr>
            <p:ph type="sldNum" sz="quarter" idx="12"/>
            <p:custDataLst>
              <p:tags r:id="rId4"/>
            </p:custDataLst>
          </p:nvPr>
        </p:nvSpPr>
        <p:spPr/>
        <p:txBody>
          <a:bodyPr/>
          <a:lstStyle/>
          <a:p>
            <a:fld id="{95390251-5B84-4D2F-A9C7-1C62C4738B3F}" type="slidenum">
              <a:rPr lang="el-GR" smtClean="0"/>
              <a:pPr/>
              <a:t>5</a:t>
            </a:fld>
            <a:endParaRPr lang="el-GR" dirty="0"/>
          </a:p>
        </p:txBody>
      </p:sp>
      <p:sp>
        <p:nvSpPr>
          <p:cNvPr id="6" name="Θέση υποσέλιδου 3" descr="."/>
          <p:cNvSpPr txBox="1">
            <a:spLocks/>
          </p:cNvSpPr>
          <p:nvPr>
            <p:custDataLst>
              <p:tags r:id="rId5"/>
            </p:custDataLst>
          </p:nvPr>
        </p:nvSpPr>
        <p:spPr>
          <a:xfrm>
            <a:off x="2483768" y="6362636"/>
            <a:ext cx="5328592"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t>Τυχαία Πειράματα Ενδεχόμενα και Πιθανότητες.</a:t>
            </a:r>
            <a:endParaRPr lang="en-US" sz="1400"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ΑΣΚΗΣΗ 1</a:t>
            </a:r>
            <a:endParaRPr lang="el-GR" dirty="0"/>
          </a:p>
        </p:txBody>
      </p:sp>
      <p:sp>
        <p:nvSpPr>
          <p:cNvPr id="3" name="2 - Θέση περιεχομένου"/>
          <p:cNvSpPr>
            <a:spLocks noGrp="1"/>
          </p:cNvSpPr>
          <p:nvPr>
            <p:ph sz="quarter" idx="1"/>
          </p:nvPr>
        </p:nvSpPr>
        <p:spPr/>
        <p:txBody>
          <a:bodyPr>
            <a:normAutofit fontScale="85000" lnSpcReduction="10000"/>
          </a:bodyPr>
          <a:lstStyle/>
          <a:p>
            <a:pPr marL="0" indent="0">
              <a:buNone/>
            </a:pPr>
            <a:r>
              <a:rPr lang="el-GR" sz="3200" dirty="0" smtClean="0"/>
              <a:t>Στο παράδειγμα της διαφάνειας 18 της παρουσίασης της θεωρίας </a:t>
            </a:r>
            <a:r>
              <a:rPr lang="el-GR" sz="3200" dirty="0"/>
              <a:t>δίδονται για τα γεγονότα </a:t>
            </a:r>
            <a:r>
              <a:rPr lang="en-US" sz="3200" dirty="0"/>
              <a:t>Ai</a:t>
            </a:r>
            <a:r>
              <a:rPr lang="el-GR" sz="3200" dirty="0"/>
              <a:t>: «το αποτέλεσμα </a:t>
            </a:r>
            <a:r>
              <a:rPr lang="el-GR" sz="3200" dirty="0" smtClean="0"/>
              <a:t>του ελέγχου </a:t>
            </a:r>
            <a:r>
              <a:rPr lang="el-GR" sz="3200" dirty="0"/>
              <a:t>Κ</a:t>
            </a:r>
            <a:r>
              <a:rPr lang="en-US" sz="3200" baseline="-25000" dirty="0" err="1"/>
              <a:t>i</a:t>
            </a:r>
            <a:r>
              <a:rPr lang="en-US" sz="3200" dirty="0"/>
              <a:t> </a:t>
            </a:r>
            <a:r>
              <a:rPr lang="el-GR" sz="3200" dirty="0"/>
              <a:t>είναι θετικό» οι πιθανότητες </a:t>
            </a:r>
            <a:r>
              <a:rPr lang="el-GR" sz="3200" dirty="0" smtClean="0"/>
              <a:t>Ρ(Α</a:t>
            </a:r>
            <a:r>
              <a:rPr lang="el-GR" sz="3200" baseline="-25000" dirty="0" smtClean="0"/>
              <a:t>1</a:t>
            </a:r>
            <a:r>
              <a:rPr lang="el-GR" sz="3200" dirty="0" smtClean="0"/>
              <a:t>)=1/8, Ρ</a:t>
            </a:r>
            <a:r>
              <a:rPr lang="en-US" sz="3200" dirty="0" smtClean="0"/>
              <a:t>(</a:t>
            </a:r>
            <a:r>
              <a:rPr lang="el-GR" sz="3200" dirty="0" smtClean="0"/>
              <a:t>Α</a:t>
            </a:r>
            <a:r>
              <a:rPr lang="en-US" sz="3200" baseline="-25000" dirty="0"/>
              <a:t>2</a:t>
            </a:r>
            <a:r>
              <a:rPr lang="en-US" sz="3200" dirty="0" smtClean="0"/>
              <a:t>)</a:t>
            </a:r>
            <a:r>
              <a:rPr lang="el-GR" sz="3200" dirty="0" smtClean="0"/>
              <a:t> = 1/10 και Ρ(Α</a:t>
            </a:r>
            <a:r>
              <a:rPr lang="el-GR" sz="3200" baseline="-25000" dirty="0"/>
              <a:t>1</a:t>
            </a:r>
            <a:r>
              <a:rPr lang="el-GR" sz="3200" dirty="0" smtClean="0"/>
              <a:t>⋂Α</a:t>
            </a:r>
            <a:r>
              <a:rPr lang="el-GR" sz="3200" baseline="-25000" dirty="0"/>
              <a:t>2</a:t>
            </a:r>
            <a:r>
              <a:rPr lang="el-GR" sz="3200" dirty="0" smtClean="0"/>
              <a:t>) = 1/20. </a:t>
            </a:r>
          </a:p>
          <a:p>
            <a:pPr marL="0" indent="0">
              <a:buNone/>
            </a:pPr>
            <a:r>
              <a:rPr lang="el-GR" sz="3200" dirty="0" smtClean="0"/>
              <a:t>Να υπολογιστούν οι πιθανότητες, </a:t>
            </a:r>
            <a:r>
              <a:rPr lang="el-GR" sz="3200" dirty="0"/>
              <a:t>σε ένα βοοειδές που προέρχεται από το εν λόγω κράτος,</a:t>
            </a:r>
          </a:p>
          <a:p>
            <a:pPr marL="514350" indent="-514350">
              <a:buFont typeface="+mj-lt"/>
              <a:buAutoNum type="arabicPeriod"/>
            </a:pPr>
            <a:r>
              <a:rPr lang="el-GR" sz="3200" dirty="0" smtClean="0"/>
              <a:t>να </a:t>
            </a:r>
            <a:r>
              <a:rPr lang="el-GR" sz="3200" dirty="0"/>
              <a:t>δώσει το Κ</a:t>
            </a:r>
            <a:r>
              <a:rPr lang="el-GR" sz="3200" baseline="-25000" dirty="0"/>
              <a:t>1</a:t>
            </a:r>
            <a:r>
              <a:rPr lang="el-GR" sz="3200" dirty="0"/>
              <a:t> θετικό αποτέλεσμα και το Κ</a:t>
            </a:r>
            <a:r>
              <a:rPr lang="el-GR" sz="3200" baseline="-25000" dirty="0"/>
              <a:t>2</a:t>
            </a:r>
            <a:r>
              <a:rPr lang="el-GR" sz="3200" dirty="0"/>
              <a:t> αρνητικό </a:t>
            </a:r>
            <a:r>
              <a:rPr lang="el-GR" sz="3200" dirty="0" smtClean="0"/>
              <a:t>αποτέλεσμα</a:t>
            </a:r>
            <a:endParaRPr lang="el-GR" sz="3200" dirty="0"/>
          </a:p>
          <a:p>
            <a:pPr marL="514350" indent="-514350">
              <a:buFont typeface="+mj-lt"/>
              <a:buAutoNum type="arabicPeriod"/>
            </a:pPr>
            <a:r>
              <a:rPr lang="el-GR" sz="3200" dirty="0" smtClean="0"/>
              <a:t>να </a:t>
            </a:r>
            <a:r>
              <a:rPr lang="el-GR" sz="3200" dirty="0"/>
              <a:t>ανακαλυφθούν κατάλοιπα το </a:t>
            </a:r>
            <a:r>
              <a:rPr lang="el-GR" sz="3200" dirty="0" smtClean="0"/>
              <a:t>πολύ, τουλάχιστον </a:t>
            </a:r>
            <a:r>
              <a:rPr lang="el-GR" sz="3200" dirty="0"/>
              <a:t>ή </a:t>
            </a:r>
            <a:r>
              <a:rPr lang="el-GR" sz="3200" dirty="0" smtClean="0"/>
              <a:t>ακριβώς σε </a:t>
            </a:r>
            <a:r>
              <a:rPr lang="el-GR" sz="3200" dirty="0"/>
              <a:t>έναν από τους </a:t>
            </a:r>
            <a:r>
              <a:rPr lang="el-GR" sz="3200" dirty="0" smtClean="0"/>
              <a:t>δύο ελέγχους</a:t>
            </a:r>
            <a:r>
              <a:rPr lang="el-GR" sz="3200" dirty="0"/>
              <a:t>.</a:t>
            </a:r>
          </a:p>
          <a:p>
            <a:pPr marL="0" indent="0">
              <a:buNone/>
            </a:pPr>
            <a:endParaRPr lang="el-GR" sz="3200" dirty="0"/>
          </a:p>
        </p:txBody>
      </p:sp>
      <p:sp>
        <p:nvSpPr>
          <p:cNvPr id="4" name="3 - Θέση αριθμού διαφάνειας"/>
          <p:cNvSpPr>
            <a:spLocks noGrp="1"/>
          </p:cNvSpPr>
          <p:nvPr>
            <p:ph type="sldNum" sz="quarter" idx="12"/>
          </p:nvPr>
        </p:nvSpPr>
        <p:spPr/>
        <p:txBody>
          <a:bodyPr/>
          <a:lstStyle/>
          <a:p>
            <a:fld id="{6F42FDE4-A7DD-41A7-A0A6-9B649FB43336}" type="slidenum">
              <a:rPr kumimoji="0" lang="en-US" smtClean="0"/>
              <a:pPr/>
              <a:t>6</a:t>
            </a:fld>
            <a:endParaRPr kumimoji="0" lang="en-US" dirty="0"/>
          </a:p>
        </p:txBody>
      </p:sp>
    </p:spTree>
    <p:extLst>
      <p:ext uri="{BB962C8B-B14F-4D97-AF65-F5344CB8AC3E}">
        <p14:creationId xmlns:p14="http://schemas.microsoft.com/office/powerpoint/2010/main" val="115950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ΑΣΚΗΣΗ </a:t>
            </a:r>
            <a:r>
              <a:rPr lang="el-GR" dirty="0" smtClean="0"/>
              <a:t>1</a:t>
            </a:r>
            <a:r>
              <a:rPr lang="en-US" dirty="0" smtClean="0"/>
              <a:t> (</a:t>
            </a:r>
            <a:r>
              <a:rPr lang="el-GR" dirty="0" smtClean="0"/>
              <a:t>Λύση</a:t>
            </a:r>
            <a:r>
              <a:rPr lang="en-US" dirty="0" smtClean="0"/>
              <a:t>)</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7</a:t>
            </a:fld>
            <a:endParaRPr kumimoji="0" lang="en-US" dirty="0"/>
          </a:p>
        </p:txBody>
      </p:sp>
      <p:sp>
        <p:nvSpPr>
          <p:cNvPr id="4" name="Θέση περιεχομένου 3"/>
          <p:cNvSpPr>
            <a:spLocks noGrp="1"/>
          </p:cNvSpPr>
          <p:nvPr>
            <p:ph sz="quarter" idx="1"/>
          </p:nvPr>
        </p:nvSpPr>
        <p:spPr/>
        <p:txBody>
          <a:bodyPr/>
          <a:lstStyle/>
          <a:p>
            <a:pPr marL="514350" indent="-514350">
              <a:buFont typeface="+mj-lt"/>
              <a:buAutoNum type="arabicPeriod"/>
            </a:pPr>
            <a:r>
              <a:rPr lang="el-GR" dirty="0" smtClean="0"/>
              <a:t>Από τον κανόνα 6 έχουμε:                                                 </a:t>
            </a:r>
          </a:p>
          <a:p>
            <a:pPr marL="0" indent="0">
              <a:buNone/>
            </a:pPr>
            <a:r>
              <a:rPr lang="el-GR" dirty="0" smtClean="0"/>
              <a:t>       άρα: </a:t>
            </a:r>
          </a:p>
          <a:p>
            <a:pPr marL="0" indent="0">
              <a:buNone/>
            </a:pPr>
            <a:r>
              <a:rPr lang="el-GR" dirty="0" smtClean="0">
                <a:solidFill>
                  <a:srgbClr val="FF3300"/>
                </a:solidFill>
              </a:rPr>
              <a:t>2. </a:t>
            </a:r>
            <a:r>
              <a:rPr lang="el-GR" dirty="0"/>
              <a:t>«το πολύ σε έναν από τους δύο ελέγχους </a:t>
            </a:r>
            <a:r>
              <a:rPr lang="el-GR" dirty="0" smtClean="0"/>
              <a:t>          </a:t>
            </a:r>
          </a:p>
          <a:p>
            <a:pPr marL="0" indent="0">
              <a:buNone/>
            </a:pPr>
            <a:r>
              <a:rPr lang="el-GR" dirty="0"/>
              <a:t> </a:t>
            </a:r>
            <a:r>
              <a:rPr lang="el-GR" dirty="0" smtClean="0"/>
              <a:t>     ανακαλύπτονται </a:t>
            </a:r>
            <a:r>
              <a:rPr lang="el-GR" dirty="0"/>
              <a:t>κατάλοιπα</a:t>
            </a:r>
            <a:r>
              <a:rPr lang="el-GR" dirty="0" smtClean="0"/>
              <a:t>»</a:t>
            </a:r>
          </a:p>
          <a:p>
            <a:pPr marL="0" indent="0">
              <a:buNone/>
            </a:pPr>
            <a:r>
              <a:rPr lang="el-GR" dirty="0"/>
              <a:t> </a:t>
            </a:r>
            <a:r>
              <a:rPr lang="el-GR" dirty="0" smtClean="0"/>
              <a:t>      άρα:   </a:t>
            </a:r>
            <a:endParaRPr lang="el-GR" dirty="0"/>
          </a:p>
          <a:p>
            <a:pPr marL="0" indent="0">
              <a:buNone/>
            </a:pPr>
            <a:endParaRPr lang="el-G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686905"/>
            <a:ext cx="309634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70661"/>
            <a:ext cx="3312368" cy="66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608581"/>
            <a:ext cx="1188132" cy="50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4273469"/>
            <a:ext cx="4176464" cy="59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56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ΑΣΚΗΣΗ </a:t>
            </a:r>
            <a:r>
              <a:rPr lang="el-GR" dirty="0" smtClean="0"/>
              <a:t>1 Λύση </a:t>
            </a:r>
            <a:r>
              <a:rPr lang="el-GR" dirty="0"/>
              <a:t>(συνέχεια</a:t>
            </a:r>
            <a:r>
              <a:rPr lang="el-GR" dirty="0" smtClean="0"/>
              <a:t>) </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8</a:t>
            </a:fld>
            <a:endParaRPr kumimoji="0" lang="en-US" dirty="0"/>
          </a:p>
        </p:txBody>
      </p:sp>
      <p:sp>
        <p:nvSpPr>
          <p:cNvPr id="4" name="Θέση περιεχομένου 3"/>
          <p:cNvSpPr>
            <a:spLocks noGrp="1"/>
          </p:cNvSpPr>
          <p:nvPr>
            <p:ph sz="quarter" idx="1"/>
          </p:nvPr>
        </p:nvSpPr>
        <p:spPr/>
        <p:txBody>
          <a:bodyPr>
            <a:normAutofit/>
          </a:bodyPr>
          <a:lstStyle/>
          <a:p>
            <a:pPr marL="0" indent="0">
              <a:buNone/>
            </a:pPr>
            <a:r>
              <a:rPr lang="el-GR" dirty="0" smtClean="0"/>
              <a:t>2. </a:t>
            </a:r>
            <a:r>
              <a:rPr lang="el-GR" dirty="0"/>
              <a:t>«τουλάχιστον σε έναν από τους δύο ελέγχους </a:t>
            </a:r>
            <a:endParaRPr lang="el-GR" dirty="0" smtClean="0"/>
          </a:p>
          <a:p>
            <a:pPr marL="0" indent="0">
              <a:buNone/>
            </a:pPr>
            <a:r>
              <a:rPr lang="el-GR" dirty="0"/>
              <a:t> </a:t>
            </a:r>
            <a:r>
              <a:rPr lang="el-GR" dirty="0" smtClean="0"/>
              <a:t>    ανακαλύπτονται </a:t>
            </a:r>
            <a:r>
              <a:rPr lang="el-GR" dirty="0"/>
              <a:t>κατάλοιπα</a:t>
            </a:r>
            <a:r>
              <a:rPr lang="el-GR" dirty="0" smtClean="0"/>
              <a:t>»</a:t>
            </a:r>
          </a:p>
          <a:p>
            <a:pPr marL="0" indent="0">
              <a:buNone/>
            </a:pPr>
            <a:r>
              <a:rPr lang="el-GR" dirty="0"/>
              <a:t> </a:t>
            </a:r>
            <a:r>
              <a:rPr lang="el-GR" dirty="0" smtClean="0"/>
              <a:t>     άρα: </a:t>
            </a:r>
          </a:p>
          <a:p>
            <a:pPr marL="0" indent="0">
              <a:buNone/>
            </a:pPr>
            <a:endParaRPr lang="el-GR" dirty="0"/>
          </a:p>
          <a:p>
            <a:pPr marL="0" indent="0">
              <a:buNone/>
            </a:pPr>
            <a:r>
              <a:rPr lang="el-GR" dirty="0" smtClean="0"/>
              <a:t>     «</a:t>
            </a:r>
            <a:r>
              <a:rPr lang="el-GR" dirty="0"/>
              <a:t>ακριβώς σε έναν από τους δύο ελέγχους </a:t>
            </a:r>
            <a:endParaRPr lang="el-GR" dirty="0" smtClean="0"/>
          </a:p>
          <a:p>
            <a:pPr marL="0" indent="0">
              <a:buNone/>
            </a:pPr>
            <a:r>
              <a:rPr lang="el-GR" dirty="0"/>
              <a:t> </a:t>
            </a:r>
            <a:r>
              <a:rPr lang="el-GR" dirty="0" smtClean="0"/>
              <a:t>     ανακαλύπτονται </a:t>
            </a:r>
            <a:r>
              <a:rPr lang="el-GR" dirty="0"/>
              <a:t>κατάλοιπα</a:t>
            </a:r>
            <a:r>
              <a:rPr lang="el-GR" dirty="0" smtClean="0"/>
              <a:t>» </a:t>
            </a:r>
          </a:p>
          <a:p>
            <a:pPr marL="0" indent="0">
              <a:buNone/>
            </a:pPr>
            <a:r>
              <a:rPr lang="el-GR" dirty="0" smtClean="0"/>
              <a:t>      άρα: </a:t>
            </a:r>
            <a:endParaRPr lang="el-G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2764" y="2510399"/>
            <a:ext cx="1296144" cy="46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852936"/>
            <a:ext cx="3796585" cy="67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708" y="4293096"/>
            <a:ext cx="230425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4797152"/>
            <a:ext cx="4381118"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88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ΑΣΚΗΣΗ 2</a:t>
            </a:r>
            <a:endParaRPr lang="el-GR" dirty="0"/>
          </a:p>
        </p:txBody>
      </p:sp>
      <p:sp>
        <p:nvSpPr>
          <p:cNvPr id="3" name="Θέση αριθμού διαφάνειας 2"/>
          <p:cNvSpPr>
            <a:spLocks noGrp="1"/>
          </p:cNvSpPr>
          <p:nvPr>
            <p:ph type="sldNum" sz="quarter" idx="12"/>
          </p:nvPr>
        </p:nvSpPr>
        <p:spPr/>
        <p:txBody>
          <a:bodyPr/>
          <a:lstStyle/>
          <a:p>
            <a:fld id="{6F42FDE4-A7DD-41A7-A0A6-9B649FB43336}" type="slidenum">
              <a:rPr kumimoji="0" lang="en-US" smtClean="0"/>
              <a:pPr/>
              <a:t>9</a:t>
            </a:fld>
            <a:endParaRPr kumimoji="0" lang="en-US" dirty="0"/>
          </a:p>
        </p:txBody>
      </p:sp>
      <p:sp>
        <p:nvSpPr>
          <p:cNvPr id="4" name="Θέση περιεχομένου 3"/>
          <p:cNvSpPr>
            <a:spLocks noGrp="1"/>
          </p:cNvSpPr>
          <p:nvPr>
            <p:ph sz="quarter" idx="1"/>
          </p:nvPr>
        </p:nvSpPr>
        <p:spPr/>
        <p:txBody>
          <a:bodyPr/>
          <a:lstStyle/>
          <a:p>
            <a:pPr marL="0" indent="0">
              <a:buNone/>
            </a:pPr>
            <a:r>
              <a:rPr lang="el-GR" sz="2800" dirty="0"/>
              <a:t>Σε δύο ενδεχόμενα Α</a:t>
            </a:r>
            <a:r>
              <a:rPr lang="el-GR" sz="2800" baseline="-25000" dirty="0"/>
              <a:t>1</a:t>
            </a:r>
            <a:r>
              <a:rPr lang="el-GR" sz="2800" dirty="0"/>
              <a:t> και Α</a:t>
            </a:r>
            <a:r>
              <a:rPr lang="el-GR" sz="2800" baseline="-25000" dirty="0"/>
              <a:t>2</a:t>
            </a:r>
            <a:r>
              <a:rPr lang="el-GR" sz="2800" dirty="0"/>
              <a:t> το Β είναι το ενδεχόμενο το οποίο υποστηρίζει ένα από τα δύο </a:t>
            </a:r>
            <a:r>
              <a:rPr lang="en-US" sz="2800" dirty="0"/>
              <a:t>A</a:t>
            </a:r>
            <a:r>
              <a:rPr lang="en-US" sz="2800" baseline="-25000" dirty="0"/>
              <a:t>i</a:t>
            </a:r>
            <a:r>
              <a:rPr lang="en-US" sz="2800" dirty="0"/>
              <a:t>  </a:t>
            </a:r>
            <a:r>
              <a:rPr lang="el-GR" sz="2800" dirty="0"/>
              <a:t>(δηλαδή είτε το Α</a:t>
            </a:r>
            <a:r>
              <a:rPr lang="el-GR" sz="2800" baseline="-25000" dirty="0"/>
              <a:t>1</a:t>
            </a:r>
            <a:r>
              <a:rPr lang="el-GR" sz="2800" dirty="0"/>
              <a:t>  είτε το Α</a:t>
            </a:r>
            <a:r>
              <a:rPr lang="el-GR" sz="2800" baseline="-25000" dirty="0"/>
              <a:t>2</a:t>
            </a:r>
            <a:r>
              <a:rPr lang="el-GR" sz="2800" dirty="0"/>
              <a:t>). Παρουσιάστε το Ρ(Β) μέσω των Ρ(Α</a:t>
            </a:r>
            <a:r>
              <a:rPr lang="el-GR" sz="2800" baseline="-25000" dirty="0"/>
              <a:t>1</a:t>
            </a:r>
            <a:r>
              <a:rPr lang="el-GR" sz="2800" dirty="0" smtClean="0"/>
              <a:t>), Ρ(Α</a:t>
            </a:r>
            <a:r>
              <a:rPr lang="el-GR" sz="2800" baseline="-25000" dirty="0"/>
              <a:t>2</a:t>
            </a:r>
            <a:r>
              <a:rPr lang="el-GR" sz="2800" dirty="0"/>
              <a:t>) και Ρ(Α</a:t>
            </a:r>
            <a:r>
              <a:rPr lang="el-GR" sz="2800" baseline="-25000" dirty="0"/>
              <a:t>1</a:t>
            </a:r>
            <a:r>
              <a:rPr lang="el-GR" sz="2800" dirty="0"/>
              <a:t>⋂Α</a:t>
            </a:r>
            <a:r>
              <a:rPr lang="el-GR" sz="2800" baseline="-25000" dirty="0"/>
              <a:t>2</a:t>
            </a:r>
            <a:r>
              <a:rPr lang="el-GR" sz="2800" dirty="0"/>
              <a:t>) και υπολογίστε με τον τρόπο αυτό για άλλη μια φορά την </a:t>
            </a:r>
            <a:r>
              <a:rPr lang="el-GR" sz="2800" dirty="0" smtClean="0"/>
              <a:t>πιθανότητα </a:t>
            </a:r>
            <a:r>
              <a:rPr lang="el-GR" sz="2800" dirty="0"/>
              <a:t>που υπολογίστηκε ήδη στην </a:t>
            </a:r>
            <a:r>
              <a:rPr lang="el-GR" sz="2800" dirty="0" smtClean="0"/>
              <a:t>προηγούμενη άσκηση, </a:t>
            </a:r>
            <a:r>
              <a:rPr lang="el-GR" sz="2800" dirty="0"/>
              <a:t>η οποία ανακάλυψε κατάλοιπα </a:t>
            </a:r>
            <a:r>
              <a:rPr lang="el-GR" sz="2800" dirty="0" smtClean="0"/>
              <a:t>ακριβώς σε </a:t>
            </a:r>
            <a:r>
              <a:rPr lang="el-GR" sz="2800" dirty="0"/>
              <a:t>έναν από τους δύο ελέγχους.</a:t>
            </a:r>
          </a:p>
          <a:p>
            <a:endParaRPr lang="el-GR" dirty="0"/>
          </a:p>
        </p:txBody>
      </p:sp>
    </p:spTree>
    <p:extLst>
      <p:ext uri="{BB962C8B-B14F-4D97-AF65-F5344CB8AC3E}">
        <p14:creationId xmlns:p14="http://schemas.microsoft.com/office/powerpoint/2010/main" val="27085104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0/10/2015 2:46:04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4,6,"/>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7,14,6,"/>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AE192EB-3B02-404D-92E1-3096B1834AED}">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2513</TotalTime>
  <Words>723</Words>
  <Application>Microsoft Office PowerPoint</Application>
  <PresentationFormat>Προβολή στην οθόνη (4:3)</PresentationFormat>
  <Paragraphs>111</Paragraphs>
  <Slides>17</Slides>
  <Notes>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17</vt:i4>
      </vt:variant>
    </vt:vector>
  </HeadingPairs>
  <TitlesOfParts>
    <vt:vector size="21" baseType="lpstr">
      <vt:lpstr>Arial</vt:lpstr>
      <vt:lpstr>Calibri</vt:lpstr>
      <vt:lpstr>Wingdings</vt:lpstr>
      <vt:lpstr>Θέμα του Office</vt:lpstr>
      <vt:lpstr>Στατιστική Επιχειρήσεων</vt:lpstr>
      <vt:lpstr>Άδειες Χρήσης</vt:lpstr>
      <vt:lpstr>Χρηματοδότηση</vt:lpstr>
      <vt:lpstr>Σκοποί  ενότητας</vt:lpstr>
      <vt:lpstr>Περιεχόμενα ενότητας</vt:lpstr>
      <vt:lpstr>ΑΣΚΗΣΗ 1</vt:lpstr>
      <vt:lpstr>ΑΣΚΗΣΗ 1 (Λύση)</vt:lpstr>
      <vt:lpstr>ΑΣΚΗΣΗ 1 Λύση (συνέχεια) </vt:lpstr>
      <vt:lpstr>ΑΣΚΗΣΗ 2</vt:lpstr>
      <vt:lpstr>ΑΣΚΗΣΗ 2 (Λύση)</vt:lpstr>
      <vt:lpstr>ΑΣΚΗΣΗ 3</vt:lpstr>
      <vt:lpstr>ΑΣΚΗΣΗ 4</vt:lpstr>
      <vt:lpstr>ΑΣΚΗΣΗ 5</vt:lpstr>
      <vt:lpstr>ΑΣΚΗΣΗ 5 (Λύση)</vt:lpstr>
      <vt:lpstr>ΑΣΚΗΣΗ 6</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267</cp:revision>
  <dcterms:created xsi:type="dcterms:W3CDTF">2014-04-07T11:24:35Z</dcterms:created>
  <dcterms:modified xsi:type="dcterms:W3CDTF">2015-10-20T19:37:03Z</dcterms:modified>
</cp:coreProperties>
</file>