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1.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9.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0.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38.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39.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4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2.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4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45.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7.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4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0.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5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5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55.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5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57.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58.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59.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60.xml" ContentType="application/vnd.openxmlformats-officedocument.presentationml.notesSlide+xml"/>
  <Override PartName="/ppt/tags/tag120.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5"/>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4" r:id="rId22"/>
    <p:sldId id="282"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280" r:id="rId64"/>
  </p:sldIdLst>
  <p:sldSz cx="9144000" cy="6858000" type="screen4x3"/>
  <p:notesSz cx="6858000" cy="9144000"/>
  <p:custDataLst>
    <p:tags r:id="rId6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41"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4.png"/><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7.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8.png"/><Relationship Id="rId4"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9.wmf"/><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10.png"/><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image" Target="../media/image13.png"/><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notesSlide" Target="../notesSlides/notesSlide5.xml"/><Relationship Id="rId7" Type="http://schemas.openxmlformats.org/officeDocument/2006/relationships/slide" Target="slide43.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37.xml"/><Relationship Id="rId5"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5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5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56.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20.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628800"/>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188568"/>
            <a:ext cx="7776864" cy="3669432"/>
          </a:xfrm>
        </p:spPr>
        <p:txBody>
          <a:bodyPr>
            <a:noAutofit/>
          </a:bodyPr>
          <a:lstStyle/>
          <a:p>
            <a:r>
              <a:rPr lang="el-GR" sz="2800" b="1" dirty="0"/>
              <a:t>Ενότητα 4 (Μέρος </a:t>
            </a:r>
            <a:r>
              <a:rPr lang="el-GR" sz="2800" b="1" dirty="0" smtClean="0"/>
              <a:t>Β):</a:t>
            </a:r>
            <a:r>
              <a:rPr lang="en-US" sz="2800" dirty="0" smtClean="0"/>
              <a:t> </a:t>
            </a:r>
            <a:r>
              <a:rPr lang="el-GR" sz="2800" dirty="0" smtClean="0"/>
              <a:t>Αποστειρωμένο </a:t>
            </a:r>
            <a:r>
              <a:rPr lang="el-GR" sz="2800" dirty="0"/>
              <a:t>γάλα.</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r>
              <a:rPr lang="el-GR" altLang="el-GR" sz="4000" dirty="0" smtClean="0"/>
              <a:t>Παραγωγή αποστειρωμένου γάλακτος</a:t>
            </a:r>
            <a:endParaRPr lang="el-GR" altLang="el-GR" sz="4000" dirty="0"/>
          </a:p>
        </p:txBody>
      </p:sp>
      <p:sp>
        <p:nvSpPr>
          <p:cNvPr id="2" name="Ορθογώνιο 1"/>
          <p:cNvSpPr/>
          <p:nvPr/>
        </p:nvSpPr>
        <p:spPr>
          <a:xfrm>
            <a:off x="457200" y="1848073"/>
            <a:ext cx="8219256" cy="2805063"/>
          </a:xfrm>
          <a:prstGeom prst="rect">
            <a:avLst/>
          </a:prstGeom>
        </p:spPr>
        <p:txBody>
          <a:bodyPr wrap="square">
            <a:spAutoFit/>
          </a:bodyPr>
          <a:lstStyle/>
          <a:p>
            <a:pPr>
              <a:lnSpc>
                <a:spcPct val="150000"/>
              </a:lnSpc>
              <a:defRPr/>
            </a:pPr>
            <a:r>
              <a:rPr lang="el-GR" sz="2400" dirty="0"/>
              <a:t>Α. ΠΟΙΟΤΙΚΟΣ ΕΛΕΓΧΟΣ – ΠΡΟΕΤΟΙΜΑΣΙΑ ΝΩΠΟΥ </a:t>
            </a:r>
            <a:r>
              <a:rPr lang="el-GR" sz="2400" dirty="0" smtClean="0"/>
              <a:t>ΓΑΛΑΚΤΟΣ,</a:t>
            </a:r>
            <a:endParaRPr lang="el-GR" sz="2400" dirty="0"/>
          </a:p>
          <a:p>
            <a:pPr>
              <a:lnSpc>
                <a:spcPct val="150000"/>
              </a:lnSpc>
              <a:defRPr/>
            </a:pPr>
            <a:endParaRPr lang="el-GR" sz="2400" dirty="0"/>
          </a:p>
          <a:p>
            <a:pPr>
              <a:lnSpc>
                <a:spcPct val="150000"/>
              </a:lnSpc>
              <a:defRPr/>
            </a:pPr>
            <a:r>
              <a:rPr lang="el-GR" sz="2400" dirty="0"/>
              <a:t>Β. ΜΕΘΟΔΟΙ </a:t>
            </a:r>
            <a:r>
              <a:rPr lang="el-GR" sz="2400" dirty="0" smtClean="0"/>
              <a:t>ΑΠΟΣΤΕΙΡΩΣΕΩΣ,</a:t>
            </a:r>
            <a:endParaRPr lang="el-GR" sz="2400" dirty="0"/>
          </a:p>
          <a:p>
            <a:pPr>
              <a:lnSpc>
                <a:spcPct val="150000"/>
              </a:lnSpc>
              <a:defRPr/>
            </a:pPr>
            <a:endParaRPr lang="el-GR" sz="2400" dirty="0"/>
          </a:p>
          <a:p>
            <a:pPr>
              <a:lnSpc>
                <a:spcPct val="150000"/>
              </a:lnSpc>
              <a:defRPr/>
            </a:pPr>
            <a:r>
              <a:rPr lang="el-GR" sz="2400" dirty="0"/>
              <a:t>Γ. ΣΥΣΚΕΥΑΣΙΑ </a:t>
            </a:r>
            <a:r>
              <a:rPr lang="el-GR" sz="2400" dirty="0" smtClean="0"/>
              <a:t>– ΣΥΝΤΗΡΗΣΗ.</a:t>
            </a:r>
            <a:endParaRPr 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sz="4000" dirty="0"/>
              <a:t>ΠΟΙΟΤΙΚΟΣ ΕΛΕΓΧΟΣ – ΠΡΟΕΤΟΙΜΑΣΙΑ ΝΩΠΟΥ ΓΑΛΑΚΤΟΣ</a:t>
            </a:r>
          </a:p>
        </p:txBody>
      </p:sp>
      <p:sp>
        <p:nvSpPr>
          <p:cNvPr id="2" name="Ορθογώνιο 1"/>
          <p:cNvSpPr/>
          <p:nvPr/>
        </p:nvSpPr>
        <p:spPr>
          <a:xfrm>
            <a:off x="467544" y="1848073"/>
            <a:ext cx="8219256" cy="2805063"/>
          </a:xfrm>
          <a:prstGeom prst="rect">
            <a:avLst/>
          </a:prstGeom>
        </p:spPr>
        <p:txBody>
          <a:bodyPr wrap="square">
            <a:spAutoFit/>
          </a:bodyPr>
          <a:lstStyle/>
          <a:p>
            <a:pPr>
              <a:lnSpc>
                <a:spcPct val="150000"/>
              </a:lnSpc>
              <a:buFontTx/>
              <a:buAutoNum type="arabicPeriod"/>
            </a:pPr>
            <a:r>
              <a:rPr lang="el-GR" altLang="el-GR" sz="2400" dirty="0" smtClean="0"/>
              <a:t> Έλεγχος σταθερότητας.</a:t>
            </a:r>
          </a:p>
          <a:p>
            <a:pPr>
              <a:lnSpc>
                <a:spcPct val="150000"/>
              </a:lnSpc>
              <a:buFontTx/>
              <a:buAutoNum type="arabicPeriod"/>
            </a:pPr>
            <a:endParaRPr lang="el-GR" altLang="el-GR" sz="2400" dirty="0"/>
          </a:p>
          <a:p>
            <a:pPr>
              <a:lnSpc>
                <a:spcPct val="150000"/>
              </a:lnSpc>
              <a:buFontTx/>
              <a:buAutoNum type="arabicPeriod"/>
            </a:pPr>
            <a:r>
              <a:rPr lang="el-GR" altLang="el-GR" sz="2400" dirty="0" smtClean="0"/>
              <a:t> </a:t>
            </a:r>
            <a:r>
              <a:rPr lang="el-GR" altLang="el-GR" sz="2400" dirty="0"/>
              <a:t>Μικροβιολογικός </a:t>
            </a:r>
            <a:r>
              <a:rPr lang="el-GR" altLang="el-GR" sz="2400" dirty="0" smtClean="0"/>
              <a:t>έλεγχος.</a:t>
            </a:r>
          </a:p>
          <a:p>
            <a:pPr>
              <a:lnSpc>
                <a:spcPct val="150000"/>
              </a:lnSpc>
              <a:buFontTx/>
              <a:buAutoNum type="arabicPeriod"/>
            </a:pPr>
            <a:endParaRPr lang="el-GR" altLang="el-GR" sz="2400" dirty="0"/>
          </a:p>
          <a:p>
            <a:pPr>
              <a:lnSpc>
                <a:spcPct val="150000"/>
              </a:lnSpc>
              <a:buFontTx/>
              <a:buAutoNum type="arabicPeriod"/>
            </a:pPr>
            <a:r>
              <a:rPr lang="el-GR" altLang="el-GR" sz="2400" dirty="0" smtClean="0"/>
              <a:t> </a:t>
            </a:r>
            <a:r>
              <a:rPr lang="el-GR" altLang="el-GR" sz="2400" dirty="0"/>
              <a:t>Φυγοκεντρική </a:t>
            </a:r>
            <a:r>
              <a:rPr lang="el-GR" altLang="el-GR" sz="2400" dirty="0" smtClean="0"/>
              <a:t>διήθηση.</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Έλεγχος σταθερότητας</a:t>
            </a:r>
            <a:endParaRPr lang="el-GR" sz="4000" dirty="0"/>
          </a:p>
        </p:txBody>
      </p:sp>
      <p:sp>
        <p:nvSpPr>
          <p:cNvPr id="2" name="Ορθογώνιο 1" descr="Κατά την υψηλή θέρμανση μπορεί να προκληθεί αστάθεια της κολλοειδούς φάσεως των πρωτεϊνών που μπορεί να οφείλεται:&#10;&#10;Αυξημένη οξύτητα&#10;Ανισσοροπία αλάτων&#10;Αυξημένη αναλογία οροπρωτεϊνών &#10;&#10;Οι παραπάνω ανωμαλίες αποκαλύπτονται με τη δοκιμή της αλκοόλης.&#10;Επίσης ελέγχεται η οξύτητα του γάλακτος η οποία δεν πρέπει να είναι πάνω από εφτά °S.H.&#10;"/>
          <p:cNvSpPr/>
          <p:nvPr/>
        </p:nvSpPr>
        <p:spPr>
          <a:xfrm>
            <a:off x="467544" y="1434256"/>
            <a:ext cx="8219256" cy="4154984"/>
          </a:xfrm>
          <a:prstGeom prst="rect">
            <a:avLst/>
          </a:prstGeom>
        </p:spPr>
        <p:txBody>
          <a:bodyPr wrap="square">
            <a:spAutoFit/>
          </a:bodyPr>
          <a:lstStyle/>
          <a:p>
            <a:r>
              <a:rPr lang="el-GR" altLang="el-GR" sz="2400" dirty="0"/>
              <a:t>Κατά την υψηλή θέρμανση μπορεί να προκληθεί αστάθεια της κολλοειδούς φάσεως των πρωτεϊνών που μπορεί να οφείλεται:</a:t>
            </a:r>
          </a:p>
          <a:p>
            <a:endParaRPr lang="el-GR" altLang="el-GR" sz="2400" dirty="0"/>
          </a:p>
          <a:p>
            <a:pPr marL="342900" indent="-342900">
              <a:buFont typeface="Wingdings" panose="05000000000000000000" pitchFamily="2" charset="2"/>
              <a:buChar char="§"/>
            </a:pPr>
            <a:r>
              <a:rPr lang="el-GR" altLang="el-GR" sz="2400" dirty="0"/>
              <a:t>Αυξημένη οξύτητα</a:t>
            </a:r>
          </a:p>
          <a:p>
            <a:pPr marL="342900" indent="-342900">
              <a:buFont typeface="Wingdings" panose="05000000000000000000" pitchFamily="2" charset="2"/>
              <a:buChar char="§"/>
            </a:pPr>
            <a:r>
              <a:rPr lang="el-GR" altLang="el-GR" sz="2400" dirty="0" err="1"/>
              <a:t>Ανισσοροπία</a:t>
            </a:r>
            <a:r>
              <a:rPr lang="el-GR" altLang="el-GR" sz="2400" dirty="0"/>
              <a:t> αλάτων</a:t>
            </a:r>
          </a:p>
          <a:p>
            <a:pPr marL="342900" indent="-342900">
              <a:buFont typeface="Wingdings" panose="05000000000000000000" pitchFamily="2" charset="2"/>
              <a:buChar char="§"/>
            </a:pPr>
            <a:r>
              <a:rPr lang="el-GR" altLang="el-GR" sz="2400" dirty="0"/>
              <a:t>Αυξημένη αναλογία </a:t>
            </a:r>
            <a:r>
              <a:rPr lang="el-GR" altLang="el-GR" sz="2400" dirty="0" err="1"/>
              <a:t>οροπρωτεϊνών</a:t>
            </a:r>
            <a:r>
              <a:rPr lang="el-GR" altLang="el-GR" sz="2400" dirty="0"/>
              <a:t> </a:t>
            </a:r>
          </a:p>
          <a:p>
            <a:endParaRPr lang="el-GR" altLang="el-GR" sz="2400" dirty="0"/>
          </a:p>
          <a:p>
            <a:r>
              <a:rPr lang="el-GR" altLang="el-GR" sz="2400" dirty="0"/>
              <a:t>Οι παραπάνω ανωμαλίες αποκαλύπτονται με τη δοκιμή της </a:t>
            </a:r>
            <a:r>
              <a:rPr lang="el-GR" altLang="el-GR" sz="2400" dirty="0" smtClean="0"/>
              <a:t>αλκοόλης.</a:t>
            </a:r>
            <a:endParaRPr lang="el-GR" altLang="el-GR" sz="2400" dirty="0"/>
          </a:p>
          <a:p>
            <a:r>
              <a:rPr lang="el-GR" altLang="el-GR" sz="2400" dirty="0"/>
              <a:t>Επίσης ελέγχεται η οξύτητα του γάλακτος η οποία δεν πρέπει να είναι πάνω από 7</a:t>
            </a:r>
            <a:r>
              <a:rPr lang="en-US" altLang="el-GR" sz="2400" dirty="0"/>
              <a:t>°S.H</a:t>
            </a:r>
            <a:r>
              <a:rPr lang="en-US"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22413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Μικροβιολογικός έλεγχος</a:t>
            </a:r>
            <a:endParaRPr lang="el-GR" sz="4000" dirty="0"/>
          </a:p>
        </p:txBody>
      </p:sp>
      <p:sp>
        <p:nvSpPr>
          <p:cNvPr id="4" name="Ορθογώνιο 3"/>
          <p:cNvSpPr/>
          <p:nvPr/>
        </p:nvSpPr>
        <p:spPr>
          <a:xfrm>
            <a:off x="467544" y="1596856"/>
            <a:ext cx="8219256" cy="3416320"/>
          </a:xfrm>
          <a:prstGeom prst="rect">
            <a:avLst/>
          </a:prstGeom>
        </p:spPr>
        <p:txBody>
          <a:bodyPr wrap="square">
            <a:spAutoFit/>
          </a:bodyPr>
          <a:lstStyle/>
          <a:p>
            <a:pPr marL="342900" indent="-342900">
              <a:buFont typeface="Arial" panose="020B0604020202020204" pitchFamily="34" charset="0"/>
              <a:buChar char="•"/>
            </a:pPr>
            <a:r>
              <a:rPr lang="el-GR" altLang="el-GR" sz="2400" dirty="0"/>
              <a:t>Κατά το δυνατόν μικρότερο αριθμό </a:t>
            </a:r>
            <a:r>
              <a:rPr lang="el-GR" altLang="el-GR" sz="2400" dirty="0" err="1"/>
              <a:t>θερμοάντοχων</a:t>
            </a:r>
            <a:r>
              <a:rPr lang="el-GR" altLang="el-GR" sz="2400" dirty="0"/>
              <a:t> σπόρων για να καταστεί δυνατή η αποτελεσματική αποστείρωση του.</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Παράλληλα και το ολικό μικροβιακό φορτίο πρέπει να είναι χαμηλό, γιατί ο μεγάλος πληθυσμός βακτηρίων οδηγεί στην παραγωγή ενζύμων, πολλά από τα οποία είναι </a:t>
            </a:r>
            <a:r>
              <a:rPr lang="el-GR" altLang="el-GR" sz="2400" dirty="0" err="1"/>
              <a:t>θερμοάντοχα</a:t>
            </a:r>
            <a:r>
              <a:rPr lang="el-GR" altLang="el-GR" sz="2400" dirty="0"/>
              <a:t>, δεν καταστρέφονται κατά την αποστείρωση και αλλοιώνουν το έτοιμο προϊόν κατά τη συντήρηση του σε θερμοκρασία περιβάλλοντος (πήξη, </a:t>
            </a:r>
            <a:r>
              <a:rPr lang="el-GR" altLang="el-GR" sz="2400" dirty="0" err="1"/>
              <a:t>τάγγιση</a:t>
            </a:r>
            <a:r>
              <a:rPr lang="el-GR" altLang="el-GR" sz="2400" dirty="0"/>
              <a:t>, πρωτεόλυση</a:t>
            </a:r>
            <a:r>
              <a:rPr lang="el-GR" altLang="el-GR" sz="2400" dirty="0" smtClean="0"/>
              <a:t>).</a:t>
            </a:r>
            <a:endParaRPr lang="el-GR" alt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Φυγοκεντρική διήθηση</a:t>
            </a:r>
            <a:endParaRPr lang="el-GR" sz="4000" dirty="0"/>
          </a:p>
        </p:txBody>
      </p:sp>
      <p:sp>
        <p:nvSpPr>
          <p:cNvPr id="13" name="Rectangle 3"/>
          <p:cNvSpPr>
            <a:spLocks noGrp="1" noChangeArrowheads="1"/>
          </p:cNvSpPr>
          <p:nvPr>
            <p:ph type="body" idx="1"/>
          </p:nvPr>
        </p:nvSpPr>
        <p:spPr>
          <a:xfrm>
            <a:off x="465262" y="2204864"/>
            <a:ext cx="8219256" cy="2376264"/>
          </a:xfrm>
        </p:spPr>
        <p:txBody>
          <a:bodyPr>
            <a:noAutofit/>
          </a:bodyPr>
          <a:lstStyle/>
          <a:p>
            <a:pPr marL="342900" indent="-342900">
              <a:lnSpc>
                <a:spcPct val="150000"/>
              </a:lnSpc>
              <a:buFont typeface="Arial" panose="020B0604020202020204" pitchFamily="34" charset="0"/>
              <a:buChar char="•"/>
            </a:pPr>
            <a:r>
              <a:rPr lang="el-GR" altLang="el-GR" b="0" dirty="0"/>
              <a:t> Γίνεται συνήθως κατά την παραλαβή του γάλακτος</a:t>
            </a:r>
            <a:r>
              <a:rPr lang="el-GR" altLang="el-GR" b="0" dirty="0" smtClean="0"/>
              <a:t>.</a:t>
            </a:r>
            <a:endParaRPr lang="el-GR" altLang="el-GR" b="0" dirty="0"/>
          </a:p>
          <a:p>
            <a:pPr marL="342900" indent="-342900">
              <a:lnSpc>
                <a:spcPct val="150000"/>
              </a:lnSpc>
              <a:buFont typeface="Arial" panose="020B0604020202020204" pitchFamily="34" charset="0"/>
              <a:buChar char="•"/>
            </a:pPr>
            <a:r>
              <a:rPr lang="el-GR" altLang="el-GR" b="0" dirty="0"/>
              <a:t>Χρησιμοποιούνται υψηλής ταχύτητας φυγοκεντρικά φίλτρα για την απομάκρυνση των ακαθαρσιών, των κυττάρων και των βακτηρίων.</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ΜΕΘΟΔΟΙ ΑΠΟΣΤΕΙΡΩΣΕΩΣ</a:t>
            </a:r>
          </a:p>
        </p:txBody>
      </p:sp>
      <p:sp>
        <p:nvSpPr>
          <p:cNvPr id="3" name="Ορθογώνιο 2" descr="Με αποστείρωση εντός φιαλών (αποστείρωση ενός σταδίου).&#10;&#10;Με αποστείρωση πριν από την εμφιάλωση σε ροή και μετά την εμφιάλωση (αποστείρωση δύο σταδίων- UHT bottling).&#10;&#10;Με αποστείρωση πριν από την εγκυτίωση σε ροή και στην συνέχεια ασηπτική εγκυτίωση (μέθοδος UHT).&#10;"/>
          <p:cNvSpPr/>
          <p:nvPr/>
        </p:nvSpPr>
        <p:spPr>
          <a:xfrm>
            <a:off x="467544" y="1280949"/>
            <a:ext cx="8219256" cy="4524315"/>
          </a:xfrm>
          <a:prstGeom prst="rect">
            <a:avLst/>
          </a:prstGeom>
        </p:spPr>
        <p:txBody>
          <a:bodyPr wrap="square">
            <a:spAutoFit/>
          </a:bodyPr>
          <a:lstStyle/>
          <a:p>
            <a:pPr marL="457200" indent="-457200">
              <a:lnSpc>
                <a:spcPct val="150000"/>
              </a:lnSpc>
              <a:buFont typeface="+mj-lt"/>
              <a:buAutoNum type="arabicPeriod"/>
            </a:pPr>
            <a:r>
              <a:rPr lang="el-GR" altLang="el-GR" sz="2400" dirty="0"/>
              <a:t>Με αποστείρωση εντός φιαλών (αποστείρωση ενός σταδίου</a:t>
            </a:r>
            <a:r>
              <a:rPr lang="el-GR" altLang="el-GR" sz="2400" dirty="0" smtClean="0"/>
              <a:t>).</a:t>
            </a:r>
          </a:p>
          <a:p>
            <a:pPr marL="457200" indent="-457200">
              <a:lnSpc>
                <a:spcPct val="150000"/>
              </a:lnSpc>
              <a:buFont typeface="+mj-lt"/>
              <a:buAutoNum type="arabicPeriod"/>
            </a:pPr>
            <a:endParaRPr lang="el-GR" altLang="el-GR" sz="2400" dirty="0" smtClean="0"/>
          </a:p>
          <a:p>
            <a:pPr marL="457200" indent="-457200">
              <a:lnSpc>
                <a:spcPct val="150000"/>
              </a:lnSpc>
              <a:buFont typeface="+mj-lt"/>
              <a:buAutoNum type="arabicPeriod"/>
            </a:pPr>
            <a:r>
              <a:rPr lang="el-GR" altLang="el-GR" sz="2400" dirty="0"/>
              <a:t>Με αποστείρωση πριν από την εμφιάλωση σε ροή και μετά την εμφιάλωση (αποστείρωση δύο σταδίων- </a:t>
            </a:r>
            <a:r>
              <a:rPr lang="en-US" altLang="el-GR" sz="2400" dirty="0"/>
              <a:t>UHT bottling</a:t>
            </a:r>
            <a:r>
              <a:rPr lang="el-GR" altLang="el-GR" sz="2400" dirty="0" smtClean="0"/>
              <a:t>).</a:t>
            </a:r>
          </a:p>
          <a:p>
            <a:pPr marL="457200" indent="-457200">
              <a:lnSpc>
                <a:spcPct val="150000"/>
              </a:lnSpc>
              <a:buFont typeface="+mj-lt"/>
              <a:buAutoNum type="arabicPeriod"/>
            </a:pPr>
            <a:endParaRPr lang="el-GR" altLang="el-GR" sz="2400" dirty="0"/>
          </a:p>
          <a:p>
            <a:pPr marL="457200" indent="-457200">
              <a:lnSpc>
                <a:spcPct val="150000"/>
              </a:lnSpc>
              <a:buFont typeface="+mj-lt"/>
              <a:buAutoNum type="arabicPeriod"/>
            </a:pPr>
            <a:r>
              <a:rPr lang="el-GR" altLang="el-GR" sz="2400" dirty="0"/>
              <a:t>Με αποστείρωση πριν από την </a:t>
            </a:r>
            <a:r>
              <a:rPr lang="el-GR" altLang="el-GR" sz="2400" dirty="0" err="1"/>
              <a:t>εγκυτίωση</a:t>
            </a:r>
            <a:r>
              <a:rPr lang="el-GR" altLang="el-GR" sz="2400" dirty="0"/>
              <a:t> σε ροή και στην συνέχεια ασηπτική </a:t>
            </a:r>
            <a:r>
              <a:rPr lang="el-GR" altLang="el-GR" sz="2400" dirty="0" err="1"/>
              <a:t>εγκυτίωση</a:t>
            </a:r>
            <a:r>
              <a:rPr lang="el-GR" altLang="el-GR" sz="2400" dirty="0"/>
              <a:t> (μέθοδος </a:t>
            </a:r>
            <a:r>
              <a:rPr lang="en-US" altLang="el-GR" sz="2400" dirty="0"/>
              <a:t>UHT</a:t>
            </a:r>
            <a:r>
              <a:rPr lang="en-US" altLang="el-GR" sz="2400" dirty="0" smtClean="0"/>
              <a:t>)</a:t>
            </a:r>
            <a:r>
              <a:rPr lang="el-GR" altLang="el-GR" sz="2400" dirty="0"/>
              <a:t>.</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0293"/>
            <a:ext cx="8291263" cy="118846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r>
              <a:rPr lang="el-GR" altLang="el-GR" dirty="0"/>
              <a:t>Αποστείρωση εντός φιαλών (ενός σταδίου</a:t>
            </a:r>
            <a:r>
              <a:rPr lang="el-GR" altLang="el-GR" dirty="0" smtClean="0"/>
              <a:t>) (1 από 4)</a:t>
            </a:r>
            <a:endParaRPr lang="el-GR" altLang="el-GR" dirty="0"/>
          </a:p>
        </p:txBody>
      </p:sp>
      <p:sp>
        <p:nvSpPr>
          <p:cNvPr id="2" name="Ορθογώνιο 1" descr="Προετοιμασία (φυγοκέντρηση, διήθηση),&#10;Προθέρμανση στους 40°C, &#10;Ομογενοποίηση,&#10;Θέρμανση στους 80°C,&#10;Εμφιάλωση (υάλινες συσκευασίες, λευκοσιδηρά η χάρτινα κυτία),&#10;Αποστείρωση (ασυνεχής ή συνεχής) 110 °C - 120 °C για 40min,&#10;Ψύξη. &#10;"/>
          <p:cNvSpPr/>
          <p:nvPr/>
        </p:nvSpPr>
        <p:spPr>
          <a:xfrm>
            <a:off x="467544" y="1383159"/>
            <a:ext cx="8219256" cy="5078313"/>
          </a:xfrm>
          <a:prstGeom prst="rect">
            <a:avLst/>
          </a:prstGeom>
        </p:spPr>
        <p:txBody>
          <a:bodyPr wrap="square">
            <a:spAutoFit/>
          </a:bodyPr>
          <a:lstStyle/>
          <a:p>
            <a:pPr marL="457200" indent="-457200">
              <a:lnSpc>
                <a:spcPct val="150000"/>
              </a:lnSpc>
              <a:buFont typeface="+mj-lt"/>
              <a:buAutoNum type="arabicPeriod"/>
            </a:pPr>
            <a:r>
              <a:rPr lang="el-GR" altLang="el-GR" sz="2400" dirty="0"/>
              <a:t>Προετοιμασία (</a:t>
            </a:r>
            <a:r>
              <a:rPr lang="el-GR" altLang="el-GR" sz="2400" dirty="0" err="1"/>
              <a:t>φυγοκέντρηση</a:t>
            </a:r>
            <a:r>
              <a:rPr lang="el-GR" altLang="el-GR" sz="2400" dirty="0"/>
              <a:t>, διήθηση</a:t>
            </a:r>
            <a:r>
              <a:rPr lang="el-GR" altLang="el-GR" sz="2400" dirty="0" smtClean="0"/>
              <a:t>),</a:t>
            </a:r>
            <a:endParaRPr lang="el-GR" altLang="el-GR" sz="2400" dirty="0"/>
          </a:p>
          <a:p>
            <a:pPr marL="457200" indent="-457200">
              <a:lnSpc>
                <a:spcPct val="150000"/>
              </a:lnSpc>
              <a:buFont typeface="+mj-lt"/>
              <a:buAutoNum type="arabicPeriod"/>
            </a:pPr>
            <a:r>
              <a:rPr lang="el-GR" altLang="el-GR" sz="2400" dirty="0"/>
              <a:t>Προθέρμανση στους 40</a:t>
            </a:r>
            <a:r>
              <a:rPr lang="en-US" altLang="el-GR" sz="2400" dirty="0" smtClean="0"/>
              <a:t>°C</a:t>
            </a:r>
            <a:r>
              <a:rPr lang="el-GR" altLang="el-GR" sz="2400" dirty="0" smtClean="0"/>
              <a:t>,</a:t>
            </a:r>
            <a:r>
              <a:rPr lang="en-US" altLang="el-GR" sz="2400" dirty="0" smtClean="0"/>
              <a:t> </a:t>
            </a:r>
            <a:endParaRPr lang="el-GR" altLang="el-GR" sz="2400" dirty="0"/>
          </a:p>
          <a:p>
            <a:pPr marL="457200" indent="-457200">
              <a:lnSpc>
                <a:spcPct val="150000"/>
              </a:lnSpc>
              <a:buFont typeface="+mj-lt"/>
              <a:buAutoNum type="arabicPeriod"/>
            </a:pPr>
            <a:r>
              <a:rPr lang="el-GR" altLang="el-GR" sz="2400" dirty="0" err="1" smtClean="0"/>
              <a:t>Ομογενοποίηση</a:t>
            </a:r>
            <a:r>
              <a:rPr lang="el-GR" altLang="el-GR" sz="2400" dirty="0" smtClean="0"/>
              <a:t>,</a:t>
            </a:r>
            <a:endParaRPr lang="el-GR" altLang="el-GR" sz="2400" dirty="0"/>
          </a:p>
          <a:p>
            <a:pPr marL="457200" indent="-457200">
              <a:lnSpc>
                <a:spcPct val="150000"/>
              </a:lnSpc>
              <a:buFont typeface="+mj-lt"/>
              <a:buAutoNum type="arabicPeriod"/>
            </a:pPr>
            <a:r>
              <a:rPr lang="el-GR" altLang="el-GR" sz="2400" dirty="0"/>
              <a:t>Θέρμανση στους 80</a:t>
            </a:r>
            <a:r>
              <a:rPr lang="en-US" altLang="el-GR" sz="2400" dirty="0" smtClean="0"/>
              <a:t>°C</a:t>
            </a:r>
            <a:r>
              <a:rPr lang="el-GR" altLang="el-GR" sz="2400" dirty="0" smtClean="0"/>
              <a:t>,</a:t>
            </a:r>
            <a:endParaRPr lang="el-GR" altLang="el-GR" sz="2400" dirty="0"/>
          </a:p>
          <a:p>
            <a:pPr marL="457200" indent="-457200">
              <a:lnSpc>
                <a:spcPct val="150000"/>
              </a:lnSpc>
              <a:buFont typeface="+mj-lt"/>
              <a:buAutoNum type="arabicPeriod"/>
            </a:pPr>
            <a:r>
              <a:rPr lang="el-GR" altLang="el-GR" sz="2400" dirty="0"/>
              <a:t>Εμφιάλωση (υάλινες συσκευασίες,</a:t>
            </a:r>
            <a:r>
              <a:rPr lang="en-US" altLang="el-GR" sz="2400" dirty="0"/>
              <a:t> </a:t>
            </a:r>
            <a:r>
              <a:rPr lang="el-GR" altLang="el-GR" sz="2400" dirty="0"/>
              <a:t>λευκοσιδηρά η χάρτινα κυτία</a:t>
            </a:r>
            <a:r>
              <a:rPr lang="el-GR" altLang="el-GR" sz="2400" dirty="0" smtClean="0"/>
              <a:t>),</a:t>
            </a:r>
            <a:endParaRPr lang="el-GR" altLang="el-GR" sz="2400" dirty="0"/>
          </a:p>
          <a:p>
            <a:pPr marL="457200" indent="-457200">
              <a:lnSpc>
                <a:spcPct val="150000"/>
              </a:lnSpc>
              <a:buFont typeface="+mj-lt"/>
              <a:buAutoNum type="arabicPeriod"/>
            </a:pPr>
            <a:r>
              <a:rPr lang="el-GR" altLang="el-GR" sz="2400" dirty="0"/>
              <a:t>Αποστείρωση (ασυνεχής ή συνεχής) </a:t>
            </a:r>
            <a:r>
              <a:rPr lang="en-US" altLang="el-GR" sz="2400" dirty="0"/>
              <a:t>110 °C - 120 °C </a:t>
            </a:r>
            <a:r>
              <a:rPr lang="el-GR" altLang="el-GR" sz="2400" dirty="0"/>
              <a:t>για 40</a:t>
            </a:r>
            <a:r>
              <a:rPr lang="en-US" altLang="el-GR" sz="2400" dirty="0" smtClean="0"/>
              <a:t>min</a:t>
            </a:r>
            <a:r>
              <a:rPr lang="el-GR" altLang="el-GR" sz="2400" dirty="0" smtClean="0"/>
              <a:t>,</a:t>
            </a:r>
            <a:endParaRPr lang="el-GR" altLang="el-GR" sz="2400" dirty="0"/>
          </a:p>
          <a:p>
            <a:pPr marL="457200" indent="-457200">
              <a:lnSpc>
                <a:spcPct val="150000"/>
              </a:lnSpc>
              <a:buFont typeface="+mj-lt"/>
              <a:buAutoNum type="arabicPeriod"/>
            </a:pPr>
            <a:r>
              <a:rPr lang="el-GR" altLang="el-GR" sz="2400" dirty="0" smtClean="0"/>
              <a:t>Ψύξη. </a:t>
            </a:r>
            <a:endParaRPr lang="en-US"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1108903"/>
          </a:xfrm>
        </p:spPr>
        <p:txBody>
          <a:bodyPr>
            <a:normAutofit fontScale="90000"/>
          </a:bodyPr>
          <a:lstStyle/>
          <a:p>
            <a:r>
              <a:rPr lang="el-GR" altLang="el-GR" dirty="0"/>
              <a:t>Αποστείρωση εντός φιαλών (ενός σταδίου) </a:t>
            </a:r>
            <a:r>
              <a:rPr lang="el-GR" altLang="el-GR" dirty="0" smtClean="0"/>
              <a:t>(2 </a:t>
            </a:r>
            <a:r>
              <a:rPr lang="el-GR" altLang="el-GR" dirty="0"/>
              <a:t>από </a:t>
            </a:r>
            <a:r>
              <a:rPr lang="el-GR" altLang="el-GR" dirty="0" smtClean="0"/>
              <a:t>4)</a:t>
            </a:r>
            <a:endParaRPr lang="el-GR" dirty="0"/>
          </a:p>
        </p:txBody>
      </p:sp>
      <p:sp>
        <p:nvSpPr>
          <p:cNvPr id="6" name="Ορθογώνιο 5" descr="Ασυνεχή συστήματα.&#10;Η αποστείρωση γίνεται σε ατμοκλίβανους με δυνατότητα περιστροφής ή όχι σε θερμοκρασία εκατόν δέκα ως εκατόν είκοσι βαθμούς κελσίου για δεκαπέντε ως σαράντα λεπτά. &#10;"/>
          <p:cNvSpPr/>
          <p:nvPr/>
        </p:nvSpPr>
        <p:spPr>
          <a:xfrm>
            <a:off x="467544" y="1189196"/>
            <a:ext cx="8208912" cy="1200329"/>
          </a:xfrm>
          <a:prstGeom prst="rect">
            <a:avLst/>
          </a:prstGeom>
        </p:spPr>
        <p:txBody>
          <a:bodyPr wrap="square">
            <a:spAutoFit/>
          </a:bodyPr>
          <a:lstStyle/>
          <a:p>
            <a:r>
              <a:rPr lang="el-GR" altLang="el-GR" sz="2400" dirty="0"/>
              <a:t>Ασυνεχή </a:t>
            </a:r>
            <a:r>
              <a:rPr lang="el-GR" altLang="el-GR" sz="2400" dirty="0" smtClean="0"/>
              <a:t>συστήματα.</a:t>
            </a:r>
          </a:p>
          <a:p>
            <a:pPr marL="342900" indent="-342900">
              <a:buFont typeface="Arial" panose="020B0604020202020204" pitchFamily="34" charset="0"/>
              <a:buChar char="•"/>
            </a:pPr>
            <a:r>
              <a:rPr lang="el-GR" altLang="el-GR" sz="2400" dirty="0"/>
              <a:t>Η αποστείρωση γίνεται σε </a:t>
            </a:r>
            <a:r>
              <a:rPr lang="el-GR" altLang="el-GR" sz="2400" dirty="0" err="1"/>
              <a:t>ατμοκλίβανους</a:t>
            </a:r>
            <a:r>
              <a:rPr lang="el-GR" altLang="el-GR" sz="2400" dirty="0"/>
              <a:t> με δυνατότητα περιστροφής ή όχι σε θερμοκρασία 110-120</a:t>
            </a:r>
            <a:r>
              <a:rPr lang="en-US" altLang="el-GR" sz="2400" dirty="0"/>
              <a:t>°C</a:t>
            </a:r>
            <a:r>
              <a:rPr lang="el-GR" altLang="el-GR" sz="2400" dirty="0"/>
              <a:t> για 15-40</a:t>
            </a:r>
            <a:r>
              <a:rPr lang="en-US" altLang="el-GR" sz="2400" dirty="0" smtClean="0"/>
              <a:t>min</a:t>
            </a:r>
            <a:r>
              <a:rPr lang="el-GR" altLang="el-GR" sz="2400" dirty="0" smtClean="0"/>
              <a:t>. </a:t>
            </a:r>
            <a:endParaRPr lang="el-GR" altLang="el-GR" sz="2400" dirty="0"/>
          </a:p>
        </p:txBody>
      </p:sp>
      <p:pic>
        <p:nvPicPr>
          <p:cNvPr id="8" name="Picture 8" descr="Εικόνα, Ασυνεχή συστήματ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469" y="2491829"/>
            <a:ext cx="799306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188467"/>
          </a:xfrm>
        </p:spPr>
        <p:txBody>
          <a:bodyPr>
            <a:noAutofit/>
          </a:bodyPr>
          <a:lstStyle/>
          <a:p>
            <a:r>
              <a:rPr lang="el-GR" altLang="el-GR" sz="4000" dirty="0"/>
              <a:t>Αποστείρωση εντός φιαλών (ενός σταδίου) </a:t>
            </a:r>
            <a:r>
              <a:rPr lang="el-GR" altLang="el-GR" sz="4000" dirty="0" smtClean="0"/>
              <a:t>(3 </a:t>
            </a:r>
            <a:r>
              <a:rPr lang="el-GR" altLang="el-GR" sz="4000" dirty="0"/>
              <a:t>από </a:t>
            </a:r>
            <a:r>
              <a:rPr lang="el-GR" altLang="el-GR" sz="4000" dirty="0" smtClean="0"/>
              <a:t>4)</a:t>
            </a:r>
            <a:endParaRPr lang="el-GR" sz="4000" dirty="0"/>
          </a:p>
        </p:txBody>
      </p:sp>
      <p:sp>
        <p:nvSpPr>
          <p:cNvPr id="10" name="TextBox 4" descr="Συνεχή συστήματα.&#10;Η αποστείρωση γίνεται σε ειδικές εγκαταστάσεις όπου οι φιάλες κινούνται πάνω σε ειδική μεταφορική ταινία μέσα από διαδοχικές ζώνες:&#10;&#10;προθέρμανσης à  θέρμανσης à αποστείρωσης à ψύξης &#10;&#10;και με ανάλογη ταχύτητα ώστε στη ζώνη προθέρμανσης (90-100°C) και στη ζώνη αποστείρωσης (110-120°C) οι φιάλες να παραμένουν τον αναγκαίο χρόνο προκειμένου να αποστειρωθούν(15-40min).&#10;"/>
          <p:cNvSpPr txBox="1">
            <a:spLocks noChangeArrowheads="1"/>
          </p:cNvSpPr>
          <p:nvPr>
            <p:custDataLst>
              <p:tags r:id="rId3"/>
            </p:custDataLst>
          </p:nvPr>
        </p:nvSpPr>
        <p:spPr bwMode="auto">
          <a:xfrm>
            <a:off x="395536" y="1578272"/>
            <a:ext cx="83185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sz="2400" dirty="0"/>
              <a:t>Συνεχή </a:t>
            </a:r>
            <a:r>
              <a:rPr lang="el-GR" altLang="el-GR" sz="2400" dirty="0" smtClean="0"/>
              <a:t>συστήματα.</a:t>
            </a:r>
          </a:p>
          <a:p>
            <a:r>
              <a:rPr lang="el-GR" altLang="el-GR" sz="2400" dirty="0"/>
              <a:t>Η αποστείρωση γίνεται σε ειδικές εγκαταστάσεις όπου οι φιάλες κινούνται πάνω σε ειδική μεταφορική ταινία μέσα από διαδοχικές ζώνες:</a:t>
            </a:r>
          </a:p>
          <a:p>
            <a:endParaRPr lang="el-GR" altLang="el-GR" sz="2400" dirty="0"/>
          </a:p>
          <a:p>
            <a:r>
              <a:rPr lang="el-GR" altLang="el-GR" sz="2400" dirty="0"/>
              <a:t>προθέρμανσης </a:t>
            </a:r>
            <a:r>
              <a:rPr lang="el-GR" altLang="el-GR" sz="2400" dirty="0">
                <a:sym typeface="Wingdings" pitchFamily="2" charset="2"/>
              </a:rPr>
              <a:t> </a:t>
            </a:r>
            <a:r>
              <a:rPr lang="el-GR" altLang="el-GR" sz="2400" dirty="0"/>
              <a:t> θέρμανσης </a:t>
            </a:r>
            <a:r>
              <a:rPr lang="el-GR" altLang="el-GR" sz="2400" dirty="0">
                <a:sym typeface="Wingdings" pitchFamily="2" charset="2"/>
              </a:rPr>
              <a:t></a:t>
            </a:r>
            <a:r>
              <a:rPr lang="el-GR" altLang="el-GR" sz="2400" dirty="0"/>
              <a:t> αποστείρωσης </a:t>
            </a:r>
            <a:r>
              <a:rPr lang="el-GR" altLang="el-GR" sz="2400" dirty="0">
                <a:sym typeface="Wingdings" pitchFamily="2" charset="2"/>
              </a:rPr>
              <a:t></a:t>
            </a:r>
            <a:r>
              <a:rPr lang="el-GR" altLang="el-GR" sz="2400" dirty="0"/>
              <a:t> ψύξης </a:t>
            </a:r>
          </a:p>
          <a:p>
            <a:endParaRPr lang="el-GR" altLang="el-GR" sz="2400" dirty="0"/>
          </a:p>
          <a:p>
            <a:r>
              <a:rPr lang="el-GR" altLang="el-GR" sz="2400" dirty="0"/>
              <a:t>και με ανάλογη ταχύτητα ώστε στη ζώνη προθέρμανσης (90-100</a:t>
            </a:r>
            <a:r>
              <a:rPr lang="en-US" altLang="el-GR" sz="2400" dirty="0"/>
              <a:t>°C</a:t>
            </a:r>
            <a:r>
              <a:rPr lang="el-GR" altLang="el-GR" sz="2400" dirty="0"/>
              <a:t>) και στη ζώνη αποστείρωσης (110-120</a:t>
            </a:r>
            <a:r>
              <a:rPr lang="en-US" altLang="el-GR" sz="2400" dirty="0"/>
              <a:t>°C</a:t>
            </a:r>
            <a:r>
              <a:rPr lang="el-GR" altLang="el-GR" sz="2400" dirty="0"/>
              <a:t>) οι φιάλες να παραμένουν τον αναγκαίο χρόνο προκειμένου να αποστειρωθούν</a:t>
            </a:r>
            <a:r>
              <a:rPr lang="en-US" altLang="el-GR" sz="2400" dirty="0"/>
              <a:t>(15-40min)</a:t>
            </a:r>
            <a:r>
              <a:rPr lang="el-GR" altLang="el-GR" sz="2400" dirty="0" smtClean="0"/>
              <a:t>.</a:t>
            </a:r>
            <a:endParaRPr lang="el-GR" alt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44624"/>
            <a:ext cx="8568952" cy="1290067"/>
          </a:xfrm>
        </p:spPr>
        <p:txBody>
          <a:bodyPr>
            <a:noAutofit/>
          </a:bodyPr>
          <a:lstStyle/>
          <a:p>
            <a:pPr algn="ctr"/>
            <a:r>
              <a:rPr lang="el-GR" altLang="el-GR" dirty="0"/>
              <a:t>Αποστείρωση εντός φιαλών (ενός σταδίου) </a:t>
            </a:r>
            <a:r>
              <a:rPr lang="el-GR" altLang="el-GR" dirty="0" smtClean="0"/>
              <a:t>(4 </a:t>
            </a:r>
            <a:r>
              <a:rPr lang="el-GR" altLang="el-GR" dirty="0"/>
              <a:t>από </a:t>
            </a:r>
            <a:r>
              <a:rPr lang="el-GR" altLang="el-GR" dirty="0" smtClean="0"/>
              <a:t>4)</a:t>
            </a:r>
            <a:endParaRPr lang="el-GR" dirty="0"/>
          </a:p>
        </p:txBody>
      </p:sp>
      <p:pic>
        <p:nvPicPr>
          <p:cNvPr id="8" name="Picture 6" descr="Εικόνα, Σύστημα αποστείρωσης φιαλών γάλακτος συνεχούς λειτουργίας.&#10;&#10;Είσοδος φιαλών,&#10;Προθέρμανση φιαλών,&#10;Αποστείρωση φιαλών,&#10;1η φάση ψύξης,&#10;2η φάση ψύξης,&#10;Τελική ψύξη με εμβάπτιση,&#10;Έξοδος φιαλών.&#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5705" y="1783700"/>
            <a:ext cx="4644727" cy="476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descr="."/>
          <p:cNvSpPr/>
          <p:nvPr/>
        </p:nvSpPr>
        <p:spPr>
          <a:xfrm>
            <a:off x="467544" y="1340768"/>
            <a:ext cx="8219256" cy="830997"/>
          </a:xfrm>
          <a:prstGeom prst="rect">
            <a:avLst/>
          </a:prstGeom>
        </p:spPr>
        <p:txBody>
          <a:bodyPr wrap="square">
            <a:spAutoFit/>
          </a:bodyPr>
          <a:lstStyle/>
          <a:p>
            <a:r>
              <a:rPr lang="el-GR" altLang="el-GR" sz="2400" dirty="0"/>
              <a:t>Σύστημα αποστείρωσης φιαλών γάλακτος συνεχούς </a:t>
            </a:r>
            <a:r>
              <a:rPr lang="el-GR" altLang="el-GR" sz="2400" dirty="0" smtClean="0"/>
              <a:t>λειτουργίας.</a:t>
            </a:r>
            <a:endParaRPr lang="el-GR" altLang="el-GR" sz="2400" dirty="0"/>
          </a:p>
        </p:txBody>
      </p:sp>
      <p:sp>
        <p:nvSpPr>
          <p:cNvPr id="4" name="Ορθογώνιο 3" descr="."/>
          <p:cNvSpPr/>
          <p:nvPr/>
        </p:nvSpPr>
        <p:spPr>
          <a:xfrm>
            <a:off x="467544" y="2171765"/>
            <a:ext cx="4109628" cy="3970318"/>
          </a:xfrm>
          <a:prstGeom prst="rect">
            <a:avLst/>
          </a:prstGeom>
        </p:spPr>
        <p:txBody>
          <a:bodyPr wrap="square">
            <a:spAutoFit/>
          </a:bodyPr>
          <a:lstStyle/>
          <a:p>
            <a:pPr>
              <a:lnSpc>
                <a:spcPct val="150000"/>
              </a:lnSpc>
              <a:buFontTx/>
              <a:buAutoNum type="arabicPeriod"/>
            </a:pPr>
            <a:r>
              <a:rPr lang="el-GR" altLang="el-GR" sz="2400" dirty="0"/>
              <a:t>Είσοδος </a:t>
            </a:r>
            <a:r>
              <a:rPr lang="el-GR" altLang="el-GR" sz="2400" dirty="0" smtClean="0"/>
              <a:t>φιαλών,</a:t>
            </a:r>
            <a:endParaRPr lang="el-GR" altLang="el-GR" sz="2400" dirty="0"/>
          </a:p>
          <a:p>
            <a:pPr>
              <a:lnSpc>
                <a:spcPct val="150000"/>
              </a:lnSpc>
              <a:buFontTx/>
              <a:buAutoNum type="arabicPeriod"/>
            </a:pPr>
            <a:r>
              <a:rPr lang="el-GR" altLang="el-GR" sz="2400" dirty="0"/>
              <a:t>Προθέρμανση </a:t>
            </a:r>
            <a:r>
              <a:rPr lang="el-GR" altLang="el-GR" sz="2400" dirty="0" smtClean="0"/>
              <a:t>φιαλών,</a:t>
            </a:r>
          </a:p>
          <a:p>
            <a:pPr>
              <a:lnSpc>
                <a:spcPct val="150000"/>
              </a:lnSpc>
              <a:buFontTx/>
              <a:buAutoNum type="arabicPeriod"/>
            </a:pPr>
            <a:r>
              <a:rPr lang="el-GR" altLang="el-GR" sz="2400" dirty="0" smtClean="0"/>
              <a:t>Αποστείρωση φιαλών,</a:t>
            </a:r>
            <a:endParaRPr lang="el-GR" altLang="el-GR" sz="2400" dirty="0"/>
          </a:p>
          <a:p>
            <a:pPr>
              <a:lnSpc>
                <a:spcPct val="150000"/>
              </a:lnSpc>
              <a:buFontTx/>
              <a:buAutoNum type="arabicPeriod"/>
            </a:pPr>
            <a:r>
              <a:rPr lang="el-GR" altLang="el-GR" sz="2400" dirty="0"/>
              <a:t>1</a:t>
            </a:r>
            <a:r>
              <a:rPr lang="el-GR" altLang="el-GR" sz="2400" baseline="30000" dirty="0"/>
              <a:t>η</a:t>
            </a:r>
            <a:r>
              <a:rPr lang="el-GR" altLang="el-GR" sz="2400" dirty="0"/>
              <a:t> φάση </a:t>
            </a:r>
            <a:r>
              <a:rPr lang="el-GR" altLang="el-GR" sz="2400" dirty="0" smtClean="0"/>
              <a:t>ψύξης,</a:t>
            </a:r>
            <a:endParaRPr lang="el-GR" altLang="el-GR" sz="2400" dirty="0"/>
          </a:p>
          <a:p>
            <a:pPr>
              <a:lnSpc>
                <a:spcPct val="150000"/>
              </a:lnSpc>
              <a:buFontTx/>
              <a:buAutoNum type="arabicPeriod"/>
            </a:pPr>
            <a:r>
              <a:rPr lang="el-GR" altLang="el-GR" sz="2400" dirty="0"/>
              <a:t>2</a:t>
            </a:r>
            <a:r>
              <a:rPr lang="el-GR" altLang="el-GR" sz="2400" baseline="30000" dirty="0"/>
              <a:t>η</a:t>
            </a:r>
            <a:r>
              <a:rPr lang="el-GR" altLang="el-GR" sz="2400" dirty="0"/>
              <a:t> φάση </a:t>
            </a:r>
            <a:r>
              <a:rPr lang="el-GR" altLang="el-GR" sz="2400" dirty="0" smtClean="0"/>
              <a:t>ψύξης,</a:t>
            </a:r>
            <a:endParaRPr lang="el-GR" altLang="el-GR" sz="2400" dirty="0"/>
          </a:p>
          <a:p>
            <a:pPr>
              <a:lnSpc>
                <a:spcPct val="150000"/>
              </a:lnSpc>
              <a:buFontTx/>
              <a:buAutoNum type="arabicPeriod"/>
            </a:pPr>
            <a:r>
              <a:rPr lang="el-GR" altLang="el-GR" sz="2400" dirty="0"/>
              <a:t>Τελική ψύξη με </a:t>
            </a:r>
            <a:r>
              <a:rPr lang="el-GR" altLang="el-GR" sz="2400" dirty="0" smtClean="0"/>
              <a:t>εμβάπτιση,</a:t>
            </a:r>
            <a:endParaRPr lang="el-GR" altLang="el-GR" sz="2400" dirty="0"/>
          </a:p>
          <a:p>
            <a:pPr>
              <a:lnSpc>
                <a:spcPct val="150000"/>
              </a:lnSpc>
              <a:buFontTx/>
              <a:buAutoNum type="arabicPeriod"/>
            </a:pPr>
            <a:r>
              <a:rPr lang="el-GR" altLang="el-GR" sz="2400" dirty="0"/>
              <a:t>Έξοδος </a:t>
            </a:r>
            <a:r>
              <a:rPr lang="el-GR" altLang="el-GR" sz="2400" dirty="0" smtClean="0"/>
              <a:t>φιαλών.</a:t>
            </a:r>
            <a:endParaRPr lang="el-GR" altLang="el-GR" sz="24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5"/>
            <a:ext cx="8352928"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Αποστείρωση δύο σταδίων</a:t>
            </a:r>
            <a:endParaRPr lang="el-GR" sz="4000" dirty="0"/>
          </a:p>
        </p:txBody>
      </p:sp>
      <p:sp>
        <p:nvSpPr>
          <p:cNvPr id="2" name="Ορθογώνιο 1" descr="Αποστείρωση σε συνεχή ροή (σύστημα UHT),εκατόν τριάντα ως εκατόν σαράντα για δύο ως είκοσι δευτερόλεπτα,&#10;&#10;Ψύχεται σε θερμοκρασία ογδόντα βαθμούς κελσίου,&#10;&#10;Εμφιαλώνεται,&#10;&#10;Αποστείρωση  φιαλών  σε χαμηλότερη θερμοκρασία και μικρότερο χρόνο εκθέσεως (εκατόν δεκα πέντε βαθμούς κελσίου για δέκα με δεκαπέντε λεπτά),&#10;&#10;Η μέθοδος εξασφαλίζει καλύτερη αποστείρωση με λιγότερη βλάβη στα θρεπτικά συστατικά του γάλακτος.&#10;"/>
          <p:cNvSpPr/>
          <p:nvPr/>
        </p:nvSpPr>
        <p:spPr>
          <a:xfrm>
            <a:off x="467544" y="1196752"/>
            <a:ext cx="8208912" cy="4524315"/>
          </a:xfrm>
          <a:prstGeom prst="rect">
            <a:avLst/>
          </a:prstGeom>
        </p:spPr>
        <p:txBody>
          <a:bodyPr wrap="square">
            <a:spAutoFit/>
          </a:bodyPr>
          <a:lstStyle/>
          <a:p>
            <a:pPr marL="342900" indent="-342900">
              <a:buFont typeface="Arial" panose="020B0604020202020204" pitchFamily="34" charset="0"/>
              <a:buChar char="•"/>
            </a:pPr>
            <a:r>
              <a:rPr lang="el-GR" altLang="el-GR" sz="2400" dirty="0"/>
              <a:t>Αποστείρωση σε συνεχή ροή (σύστημα </a:t>
            </a:r>
            <a:r>
              <a:rPr lang="en-US" altLang="el-GR" sz="2400" dirty="0"/>
              <a:t>UHT</a:t>
            </a:r>
            <a:r>
              <a:rPr lang="el-GR" altLang="el-GR" sz="2400" dirty="0"/>
              <a:t>)</a:t>
            </a:r>
            <a:r>
              <a:rPr lang="en-US" altLang="el-GR" sz="2400" dirty="0"/>
              <a:t>,</a:t>
            </a:r>
            <a:r>
              <a:rPr lang="el-GR" altLang="el-GR" sz="2400" dirty="0"/>
              <a:t>130-140</a:t>
            </a:r>
            <a:r>
              <a:rPr lang="en-US" altLang="el-GR" sz="2400" dirty="0"/>
              <a:t>°C</a:t>
            </a:r>
            <a:r>
              <a:rPr lang="el-GR" altLang="el-GR" sz="2400" dirty="0"/>
              <a:t> για 2-20</a:t>
            </a:r>
            <a:r>
              <a:rPr lang="en-US" altLang="el-GR" sz="2400" dirty="0" smtClean="0"/>
              <a:t>sec</a:t>
            </a:r>
            <a:r>
              <a:rPr lang="el-GR" altLang="el-GR" sz="2400" dirty="0" smtClean="0"/>
              <a:t>,</a:t>
            </a:r>
            <a:endParaRPr lang="el-GR" altLang="el-GR" sz="2400" dirty="0"/>
          </a:p>
          <a:p>
            <a:pPr marL="342900" indent="-342900">
              <a:buFont typeface="Arial" panose="020B0604020202020204" pitchFamily="34" charset="0"/>
              <a:buChar char="•"/>
            </a:pPr>
            <a:endParaRPr lang="en-US" altLang="el-GR" sz="2400" dirty="0"/>
          </a:p>
          <a:p>
            <a:pPr marL="342900" indent="-342900">
              <a:buFont typeface="Arial" panose="020B0604020202020204" pitchFamily="34" charset="0"/>
              <a:buChar char="•"/>
            </a:pPr>
            <a:r>
              <a:rPr lang="el-GR" altLang="el-GR" sz="2400" dirty="0"/>
              <a:t>Ψύχεται σε θερμοκρασία 80</a:t>
            </a:r>
            <a:r>
              <a:rPr lang="en-US" altLang="el-GR" sz="2400" dirty="0" smtClean="0"/>
              <a:t>°C</a:t>
            </a:r>
            <a:r>
              <a:rPr lang="el-GR" altLang="el-GR" sz="2400" dirty="0" smtClean="0"/>
              <a:t>,</a:t>
            </a:r>
            <a:endParaRPr lang="el-GR" altLang="el-GR" sz="2400" dirty="0"/>
          </a:p>
          <a:p>
            <a:pPr marL="342900" indent="-342900">
              <a:buFont typeface="Arial" panose="020B0604020202020204" pitchFamily="34" charset="0"/>
              <a:buChar char="•"/>
            </a:pPr>
            <a:endParaRPr lang="en-US" altLang="el-GR" sz="2400" dirty="0"/>
          </a:p>
          <a:p>
            <a:pPr marL="342900" indent="-342900">
              <a:buFont typeface="Arial" panose="020B0604020202020204" pitchFamily="34" charset="0"/>
              <a:buChar char="•"/>
            </a:pPr>
            <a:r>
              <a:rPr lang="el-GR" altLang="el-GR" sz="2400" dirty="0" smtClean="0"/>
              <a:t>Εμφιαλώνεται,</a:t>
            </a:r>
            <a:endParaRPr lang="el-GR" altLang="el-GR" sz="2400" dirty="0"/>
          </a:p>
          <a:p>
            <a:pPr marL="342900" indent="-342900">
              <a:buFont typeface="Arial" panose="020B0604020202020204" pitchFamily="34" charset="0"/>
              <a:buChar char="•"/>
            </a:pPr>
            <a:endParaRPr lang="en-US" altLang="el-GR" sz="2400" dirty="0"/>
          </a:p>
          <a:p>
            <a:pPr marL="342900" indent="-342900">
              <a:buFont typeface="Arial" panose="020B0604020202020204" pitchFamily="34" charset="0"/>
              <a:buChar char="•"/>
            </a:pPr>
            <a:r>
              <a:rPr lang="el-GR" altLang="el-GR" sz="2400" dirty="0"/>
              <a:t>Αποστείρωση  φιαλών  σε χαμηλότερη θερμοκρασία και μικρότερο χρόνο εκθέσεως (115</a:t>
            </a:r>
            <a:r>
              <a:rPr lang="en-US" altLang="el-GR" sz="2400" dirty="0"/>
              <a:t>°C</a:t>
            </a:r>
            <a:r>
              <a:rPr lang="el-GR" altLang="el-GR" sz="2400" dirty="0"/>
              <a:t>/10-15</a:t>
            </a:r>
            <a:r>
              <a:rPr lang="en-US" altLang="el-GR" sz="2400" dirty="0"/>
              <a:t>min</a:t>
            </a:r>
            <a:r>
              <a:rPr lang="en-US" altLang="el-GR" sz="2400" dirty="0" smtClean="0"/>
              <a:t>)</a:t>
            </a:r>
            <a:r>
              <a:rPr lang="el-GR" altLang="el-GR" sz="2400" dirty="0" smtClean="0"/>
              <a:t>,</a:t>
            </a:r>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Η μέθοδος εξασφαλίζει καλύτερη αποστείρωση με λιγότερη βλάβη στα θρεπτικά συστατικά του </a:t>
            </a:r>
            <a:r>
              <a:rPr lang="el-GR" altLang="el-GR" sz="2400" dirty="0" smtClean="0"/>
              <a:t>γάλακτος</a:t>
            </a:r>
            <a:r>
              <a:rPr lang="el-GR" altLang="el-GR" sz="2400" dirty="0"/>
              <a:t>.</a:t>
            </a:r>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Αποστείρωση σε συνεχή </a:t>
            </a:r>
            <a:r>
              <a:rPr lang="el-GR" altLang="el-GR" dirty="0" smtClean="0"/>
              <a:t>ροή (1 από 15)</a:t>
            </a:r>
            <a:endParaRPr lang="el-GR" dirty="0"/>
          </a:p>
        </p:txBody>
      </p:sp>
      <p:sp>
        <p:nvSpPr>
          <p:cNvPr id="2" name="Ορθογώνιο 1" descr="Επικρατέστερο σύστημα σήμερα:&#10;&#10;ΠΡΟΘΕΡΜΑΝΣΗ  στους 65-80°C,&#10;&#10;ΟΜΟΓΕΝΟΠΟΙΗΣΗ,&#10;&#10;ΘΕΡΜΑΝΣΗ 135-150°C για 2-4sec,&#10;&#10;ΨΥΞΗ  70-80°C, &#10;&#10;ΨΥΞΗ 20°C,&#10;&#10;ΑΣΗΠΤΙΚΗ ΣΥΣΚΕΥΑΣΙΑ. &#10;"/>
          <p:cNvSpPr/>
          <p:nvPr/>
        </p:nvSpPr>
        <p:spPr>
          <a:xfrm>
            <a:off x="467544" y="1166843"/>
            <a:ext cx="8208912" cy="4893647"/>
          </a:xfrm>
          <a:prstGeom prst="rect">
            <a:avLst/>
          </a:prstGeom>
        </p:spPr>
        <p:txBody>
          <a:bodyPr wrap="square">
            <a:spAutoFit/>
          </a:bodyPr>
          <a:lstStyle/>
          <a:p>
            <a:pPr>
              <a:defRPr/>
            </a:pPr>
            <a:r>
              <a:rPr lang="el-GR" sz="2400" dirty="0"/>
              <a:t>Επικρατέστερο σύστημα </a:t>
            </a:r>
            <a:r>
              <a:rPr lang="el-GR" sz="2400" dirty="0" smtClean="0"/>
              <a:t>σήμερα:</a:t>
            </a:r>
            <a:endParaRPr lang="el-GR" sz="2400" dirty="0"/>
          </a:p>
          <a:p>
            <a:pPr>
              <a:defRPr/>
            </a:pPr>
            <a:endParaRPr lang="el-GR" sz="2400" dirty="0"/>
          </a:p>
          <a:p>
            <a:pPr>
              <a:buFontTx/>
              <a:buChar char="•"/>
              <a:defRPr/>
            </a:pPr>
            <a:r>
              <a:rPr lang="el-GR" sz="2400" dirty="0"/>
              <a:t>ΠΡΟΘΕΡΜΑΝΣΗ  στους 65-80</a:t>
            </a:r>
            <a:r>
              <a:rPr lang="en-US" sz="2400" dirty="0" smtClean="0"/>
              <a:t>°C</a:t>
            </a:r>
            <a:r>
              <a:rPr lang="el-GR" sz="2400" dirty="0" smtClean="0"/>
              <a:t>,</a:t>
            </a:r>
            <a:endParaRPr lang="el-GR" sz="2400" dirty="0"/>
          </a:p>
          <a:p>
            <a:pPr>
              <a:buFontTx/>
              <a:buChar char="•"/>
              <a:defRPr/>
            </a:pPr>
            <a:endParaRPr lang="el-GR" sz="2400" dirty="0"/>
          </a:p>
          <a:p>
            <a:pPr>
              <a:buFontTx/>
              <a:buChar char="•"/>
              <a:defRPr/>
            </a:pPr>
            <a:r>
              <a:rPr lang="el-GR" sz="2400" dirty="0" smtClean="0"/>
              <a:t>ΟΜΟΓΕΝΟΠΟΙΗΣΗ,</a:t>
            </a:r>
            <a:endParaRPr lang="el-GR" sz="2400" dirty="0"/>
          </a:p>
          <a:p>
            <a:pPr>
              <a:buFontTx/>
              <a:buChar char="•"/>
              <a:defRPr/>
            </a:pPr>
            <a:endParaRPr lang="el-GR" sz="2400" dirty="0"/>
          </a:p>
          <a:p>
            <a:pPr>
              <a:buFontTx/>
              <a:buChar char="•"/>
              <a:defRPr/>
            </a:pPr>
            <a:r>
              <a:rPr lang="el-GR" sz="2400" dirty="0"/>
              <a:t>ΘΕΡΜΑΝΣΗ 135-150</a:t>
            </a:r>
            <a:r>
              <a:rPr lang="en-US" sz="2400" dirty="0"/>
              <a:t>°C</a:t>
            </a:r>
            <a:r>
              <a:rPr lang="el-GR" sz="2400" dirty="0"/>
              <a:t> για 2-4</a:t>
            </a:r>
            <a:r>
              <a:rPr lang="en-US" sz="2400" dirty="0" smtClean="0"/>
              <a:t>sec</a:t>
            </a:r>
            <a:r>
              <a:rPr lang="el-GR" sz="2400" dirty="0" smtClean="0"/>
              <a:t>,</a:t>
            </a:r>
            <a:endParaRPr lang="el-GR" sz="2400" dirty="0"/>
          </a:p>
          <a:p>
            <a:pPr>
              <a:buFontTx/>
              <a:buChar char="•"/>
              <a:defRPr/>
            </a:pPr>
            <a:endParaRPr lang="el-GR" sz="2400" dirty="0"/>
          </a:p>
          <a:p>
            <a:pPr>
              <a:buFontTx/>
              <a:buChar char="•"/>
              <a:defRPr/>
            </a:pPr>
            <a:r>
              <a:rPr lang="el-GR" sz="2400" dirty="0"/>
              <a:t>ΨΥΞΗ  70-80</a:t>
            </a:r>
            <a:r>
              <a:rPr lang="en-US" sz="2400" dirty="0" smtClean="0"/>
              <a:t>°C</a:t>
            </a:r>
            <a:r>
              <a:rPr lang="el-GR" sz="2400" dirty="0" smtClean="0"/>
              <a:t>, </a:t>
            </a:r>
            <a:endParaRPr lang="el-GR" sz="2400" dirty="0"/>
          </a:p>
          <a:p>
            <a:pPr>
              <a:buFontTx/>
              <a:buChar char="•"/>
              <a:defRPr/>
            </a:pPr>
            <a:endParaRPr lang="el-GR" sz="2400" dirty="0"/>
          </a:p>
          <a:p>
            <a:pPr>
              <a:buFontTx/>
              <a:buChar char="•"/>
              <a:defRPr/>
            </a:pPr>
            <a:r>
              <a:rPr lang="el-GR" sz="2400" dirty="0"/>
              <a:t>ΨΥΞΗ 20</a:t>
            </a:r>
            <a:r>
              <a:rPr lang="en-US" sz="2400" dirty="0" smtClean="0"/>
              <a:t>°C</a:t>
            </a:r>
            <a:r>
              <a:rPr lang="el-GR" sz="2400" dirty="0" smtClean="0"/>
              <a:t>,</a:t>
            </a:r>
            <a:endParaRPr lang="el-GR" sz="2400" dirty="0"/>
          </a:p>
          <a:p>
            <a:pPr>
              <a:buFontTx/>
              <a:buChar char="•"/>
              <a:defRPr/>
            </a:pPr>
            <a:endParaRPr lang="el-GR" sz="2400" dirty="0"/>
          </a:p>
          <a:p>
            <a:pPr>
              <a:buFontTx/>
              <a:buChar char="•"/>
              <a:defRPr/>
            </a:pPr>
            <a:r>
              <a:rPr lang="el-GR" sz="2400" dirty="0"/>
              <a:t>ΑΣΗΠΤΙΚΗ </a:t>
            </a:r>
            <a:r>
              <a:rPr lang="el-GR" sz="2400" dirty="0" smtClean="0"/>
              <a:t>ΣΥΣΚΕΥΑΣΙΑ. </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Αποστείρωση σε συνεχή ροή </a:t>
            </a:r>
            <a:r>
              <a:rPr lang="el-GR" altLang="el-GR" dirty="0" smtClean="0"/>
              <a:t>(2 </a:t>
            </a:r>
            <a:r>
              <a:rPr lang="el-GR" altLang="el-GR" dirty="0"/>
              <a:t>από </a:t>
            </a:r>
            <a:r>
              <a:rPr lang="el-GR" altLang="el-GR" dirty="0" smtClean="0"/>
              <a:t>15)</a:t>
            </a:r>
            <a:endParaRPr lang="el-GR" dirty="0"/>
          </a:p>
        </p:txBody>
      </p:sp>
      <p:sp>
        <p:nvSpPr>
          <p:cNvPr id="2" name="Ορθογώνιο 1" descr="Θέρμανση 135-150°C για χρόνο μερικών sec (UHTST). &#10;Στη βιομηχανία υπάρχουν κυρίως δύο συστήματα αποστείρωσης UHT. &#10;&#10;Ι.  ΑΜΕΣΗΣ ΘΕΡΜΑΝΣΗΣ (το τρόφιμο έρχεται σε επαφή με το θερμαντικό μέσο) και διακρίνονται σε:&#10; Συστήματα εγχύσεως ατμού στο γάλα,&#10; Συστήματα εκνεφώσεως γάλακτος σε ατμό.&#10;&#10;ΙΙ. ΕΜΜΕΣΗΣ ΘΕΡΜΑΝΣΗΣ (το γάλα θερμαίνεται εμμέσως με τη βοήθεια εναλλακτών θερμότητας). &#10;"/>
          <p:cNvSpPr/>
          <p:nvPr/>
        </p:nvSpPr>
        <p:spPr>
          <a:xfrm>
            <a:off x="467544" y="1434256"/>
            <a:ext cx="8208912" cy="4154984"/>
          </a:xfrm>
          <a:prstGeom prst="rect">
            <a:avLst/>
          </a:prstGeom>
        </p:spPr>
        <p:txBody>
          <a:bodyPr wrap="square">
            <a:spAutoFit/>
          </a:bodyPr>
          <a:lstStyle/>
          <a:p>
            <a:pPr marL="342900" indent="-342900">
              <a:buFont typeface="Arial" panose="020B0604020202020204" pitchFamily="34" charset="0"/>
              <a:buChar char="•"/>
              <a:defRPr/>
            </a:pPr>
            <a:r>
              <a:rPr lang="el-GR" sz="2400" dirty="0"/>
              <a:t>Θέρμανση 135-150</a:t>
            </a:r>
            <a:r>
              <a:rPr lang="en-US" sz="2400" dirty="0"/>
              <a:t>°C</a:t>
            </a:r>
            <a:r>
              <a:rPr lang="el-GR" sz="2400" dirty="0"/>
              <a:t> για χρόνο μερικών </a:t>
            </a:r>
            <a:r>
              <a:rPr lang="en-US" sz="2400" dirty="0"/>
              <a:t>sec (UHTST</a:t>
            </a:r>
            <a:r>
              <a:rPr lang="en-US" sz="2400" dirty="0" smtClean="0"/>
              <a:t>)</a:t>
            </a:r>
            <a:r>
              <a:rPr lang="el-GR" sz="2400" dirty="0"/>
              <a:t>.</a:t>
            </a:r>
            <a:r>
              <a:rPr lang="en-US" sz="2400" dirty="0" smtClean="0"/>
              <a:t> </a:t>
            </a:r>
            <a:endParaRPr lang="el-GR" sz="2400" dirty="0"/>
          </a:p>
          <a:p>
            <a:pPr>
              <a:defRPr/>
            </a:pPr>
            <a:r>
              <a:rPr lang="el-GR" sz="2400" dirty="0" smtClean="0"/>
              <a:t>Στη </a:t>
            </a:r>
            <a:r>
              <a:rPr lang="el-GR" sz="2400" dirty="0"/>
              <a:t>βιομηχανία υπάρχουν κυρίως δύο συστήματα αποστείρωσης </a:t>
            </a:r>
            <a:r>
              <a:rPr lang="en-US" sz="2400" dirty="0" smtClean="0"/>
              <a:t>UHT</a:t>
            </a:r>
            <a:r>
              <a:rPr lang="el-GR" sz="2400" dirty="0" smtClean="0"/>
              <a:t>. </a:t>
            </a:r>
            <a:endParaRPr lang="el-GR" sz="2400" dirty="0"/>
          </a:p>
          <a:p>
            <a:pPr>
              <a:defRPr/>
            </a:pPr>
            <a:endParaRPr lang="el-GR" sz="2400" dirty="0"/>
          </a:p>
          <a:p>
            <a:pPr>
              <a:defRPr/>
            </a:pPr>
            <a:r>
              <a:rPr lang="el-GR" sz="2400" dirty="0" smtClean="0"/>
              <a:t>Ι</a:t>
            </a:r>
            <a:r>
              <a:rPr lang="el-GR" sz="2400" dirty="0"/>
              <a:t>.  ΑΜΕΣΗΣ ΘΕΡΜΑΝΣΗΣ (το τρόφιμο έρχεται σε επαφή με το θερμαντικό μέσο) και διακρίνονται σε:</a:t>
            </a:r>
          </a:p>
          <a:p>
            <a:pPr>
              <a:buFont typeface="Wingdings" pitchFamily="2" charset="2"/>
              <a:buChar char="Ø"/>
              <a:defRPr/>
            </a:pPr>
            <a:r>
              <a:rPr lang="el-GR" sz="2400" dirty="0"/>
              <a:t>	Συστήματα εγχύσεως ατμού στο </a:t>
            </a:r>
            <a:r>
              <a:rPr lang="el-GR" sz="2400" dirty="0" smtClean="0"/>
              <a:t>γάλα,</a:t>
            </a:r>
            <a:endParaRPr lang="el-GR" sz="2400" dirty="0"/>
          </a:p>
          <a:p>
            <a:pPr>
              <a:buFont typeface="Wingdings" pitchFamily="2" charset="2"/>
              <a:buChar char="Ø"/>
              <a:defRPr/>
            </a:pPr>
            <a:r>
              <a:rPr lang="el-GR" sz="2400" dirty="0"/>
              <a:t>	Συστήματα </a:t>
            </a:r>
            <a:r>
              <a:rPr lang="el-GR" sz="2400" dirty="0" err="1"/>
              <a:t>εκνεφώσεως</a:t>
            </a:r>
            <a:r>
              <a:rPr lang="el-GR" sz="2400" dirty="0"/>
              <a:t> γάλακτος σε </a:t>
            </a:r>
            <a:r>
              <a:rPr lang="el-GR" sz="2400" dirty="0" smtClean="0"/>
              <a:t>ατμό.</a:t>
            </a:r>
            <a:endParaRPr lang="el-GR" sz="2400" dirty="0"/>
          </a:p>
          <a:p>
            <a:pPr>
              <a:buFont typeface="Wingdings" pitchFamily="2" charset="2"/>
              <a:buChar char="Ø"/>
              <a:defRPr/>
            </a:pPr>
            <a:endParaRPr lang="el-GR" sz="2400" dirty="0"/>
          </a:p>
          <a:p>
            <a:pPr>
              <a:buFont typeface="Wingdings" pitchFamily="2" charset="2"/>
              <a:buNone/>
              <a:defRPr/>
            </a:pPr>
            <a:r>
              <a:rPr lang="el-GR" sz="2400" dirty="0" smtClean="0"/>
              <a:t>ΙΙ</a:t>
            </a:r>
            <a:r>
              <a:rPr lang="el-GR" sz="2400" dirty="0"/>
              <a:t>. ΕΜΜΕΣΗΣ ΘΕΡΜΑΝΣΗΣ (το γάλα θερμαίνεται εμμέσως με τη βοήθεια </a:t>
            </a:r>
            <a:r>
              <a:rPr lang="el-GR" sz="2400" dirty="0" err="1"/>
              <a:t>εναλλακτών</a:t>
            </a:r>
            <a:r>
              <a:rPr lang="el-GR" sz="2400" dirty="0"/>
              <a:t> θερμότητας).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Αποστείρωση σε συνεχή ροή </a:t>
            </a:r>
            <a:r>
              <a:rPr lang="el-GR" altLang="el-GR" dirty="0" smtClean="0"/>
              <a:t>(3 </a:t>
            </a:r>
            <a:r>
              <a:rPr lang="el-GR" altLang="el-GR" dirty="0"/>
              <a:t>από </a:t>
            </a:r>
            <a:r>
              <a:rPr lang="el-GR" altLang="el-GR" dirty="0" smtClean="0"/>
              <a:t>15)</a:t>
            </a:r>
            <a:endParaRPr lang="el-GR" dirty="0"/>
          </a:p>
        </p:txBody>
      </p:sp>
      <p:sp>
        <p:nvSpPr>
          <p:cNvPr id="6" name="2 - Θέση περιεχομένου" descr="Ι. ΠΑΡΑΓΩΓΗ ΓΑΛΑΚΤΟΣ UHT ΜΕ ΑΜΕΣΗ ΘΕΡΜΑΝΣΗ.&#10;Συστήματα εγχύσεως ατμού στο γάλα.&#10;ΘΕΡΜΑΝΣΗ ΓΑΛΑΚΤΟΣ (με υπέρθερμο ατμό),&#10;Ο ΑΤΜΟΣ ΔΙΑΒΙΒΑΖΕΤΑΙ ΣΤΟ ΓΑΛΑ. εκατόν τριαντα πέντε βαθμούς κελσίου για μηδέν κόμμα εβδομήντα πέντε δευτερόλεπτα ή σύστημα Τetra-pack (εκατόν σαράντα βαθμούς κελσίου για τρία με τέσερα δευτερόλεπτα à εκτόνωση σε θάλαμο μειωμένης πιέσεως à εξάτμιση νερού).&#10;"/>
          <p:cNvSpPr>
            <a:spLocks noGrp="1"/>
          </p:cNvSpPr>
          <p:nvPr>
            <p:ph sz="quarter" idx="1"/>
          </p:nvPr>
        </p:nvSpPr>
        <p:spPr>
          <a:xfrm>
            <a:off x="612648" y="1124744"/>
            <a:ext cx="8153400" cy="2808312"/>
          </a:xfrm>
        </p:spPr>
        <p:txBody>
          <a:bodyPr>
            <a:noAutofit/>
          </a:bodyPr>
          <a:lstStyle/>
          <a:p>
            <a:pPr marL="0" indent="0">
              <a:buNone/>
            </a:pPr>
            <a:r>
              <a:rPr lang="el-GR" altLang="el-GR" sz="2400" dirty="0"/>
              <a:t>Ι. ΠΑΡΑΓΩΓΗ ΓΑΛΑΚΤΟΣ </a:t>
            </a:r>
            <a:r>
              <a:rPr lang="en-US" altLang="el-GR" sz="2400" dirty="0"/>
              <a:t>UHT </a:t>
            </a:r>
            <a:r>
              <a:rPr lang="el-GR" altLang="el-GR" sz="2400" dirty="0"/>
              <a:t>ΜΕ ΑΜΕΣΗ </a:t>
            </a:r>
            <a:r>
              <a:rPr lang="el-GR" altLang="el-GR" sz="2400" dirty="0" smtClean="0"/>
              <a:t>ΘΕΡΜΑΝΣΗ.</a:t>
            </a:r>
          </a:p>
          <a:p>
            <a:pPr marL="0" indent="0">
              <a:buNone/>
            </a:pPr>
            <a:r>
              <a:rPr lang="el-GR" altLang="el-GR" sz="2400" dirty="0"/>
              <a:t>Συστήματα εγχύσεως ατμού στο </a:t>
            </a:r>
            <a:r>
              <a:rPr lang="el-GR" altLang="el-GR" sz="2400" dirty="0" smtClean="0"/>
              <a:t>γάλα.</a:t>
            </a:r>
          </a:p>
          <a:p>
            <a:pPr>
              <a:buFontTx/>
              <a:buChar char="•"/>
            </a:pPr>
            <a:r>
              <a:rPr lang="el-GR" altLang="el-GR" sz="2400" dirty="0"/>
              <a:t>ΘΕΡΜΑΝΣΗ ΓΑΛΑΚΤΟΣ (με υπέρθερμο ατμό</a:t>
            </a:r>
            <a:r>
              <a:rPr lang="el-GR" altLang="el-GR" sz="2400" dirty="0" smtClean="0"/>
              <a:t>),</a:t>
            </a:r>
            <a:endParaRPr lang="el-GR" altLang="el-GR" sz="2400" dirty="0"/>
          </a:p>
          <a:p>
            <a:r>
              <a:rPr lang="el-GR" altLang="el-GR" sz="2400" dirty="0"/>
              <a:t>Ο ΑΤΜΟΣ ΔΙΑΒΙΒΑΖΕΤΑΙ ΣΤΟ </a:t>
            </a:r>
            <a:r>
              <a:rPr lang="el-GR" altLang="el-GR" sz="2400" dirty="0" smtClean="0"/>
              <a:t>ΓΑΛΑ. 135</a:t>
            </a:r>
            <a:r>
              <a:rPr lang="en-US" altLang="el-GR" sz="2400" dirty="0"/>
              <a:t>°C</a:t>
            </a:r>
            <a:r>
              <a:rPr lang="el-GR" altLang="el-GR" sz="2400" dirty="0"/>
              <a:t> για 0,75</a:t>
            </a:r>
            <a:r>
              <a:rPr lang="en-US" altLang="el-GR" sz="2400" dirty="0"/>
              <a:t>sec</a:t>
            </a:r>
            <a:r>
              <a:rPr lang="el-GR" altLang="el-GR" sz="2400" dirty="0"/>
              <a:t> </a:t>
            </a:r>
            <a:r>
              <a:rPr lang="el-GR" altLang="el-GR" sz="2400" dirty="0" smtClean="0"/>
              <a:t> ή σύστημα </a:t>
            </a:r>
            <a:r>
              <a:rPr lang="el-GR" altLang="el-GR" sz="2400" dirty="0"/>
              <a:t>Τ</a:t>
            </a:r>
            <a:r>
              <a:rPr lang="en-US" altLang="el-GR" sz="2400" dirty="0" err="1"/>
              <a:t>etra</a:t>
            </a:r>
            <a:r>
              <a:rPr lang="en-US" altLang="el-GR" sz="2400" dirty="0"/>
              <a:t>-pack</a:t>
            </a:r>
            <a:r>
              <a:rPr lang="el-GR" altLang="el-GR" sz="2400" dirty="0"/>
              <a:t> (140</a:t>
            </a:r>
            <a:r>
              <a:rPr lang="en-US" altLang="el-GR" sz="2400" dirty="0"/>
              <a:t>°C</a:t>
            </a:r>
            <a:r>
              <a:rPr lang="el-GR" altLang="el-GR" sz="2400" dirty="0"/>
              <a:t> για 3-4</a:t>
            </a:r>
            <a:r>
              <a:rPr lang="en-US" altLang="el-GR" sz="2400" dirty="0"/>
              <a:t>sec</a:t>
            </a:r>
            <a:r>
              <a:rPr lang="el-GR" altLang="el-GR" sz="2400" dirty="0"/>
              <a:t> </a:t>
            </a:r>
            <a:r>
              <a:rPr lang="el-GR" altLang="el-GR" sz="2400" dirty="0">
                <a:sym typeface="Wingdings" pitchFamily="2" charset="2"/>
              </a:rPr>
              <a:t> </a:t>
            </a:r>
            <a:r>
              <a:rPr lang="el-GR" altLang="el-GR" sz="2400" dirty="0"/>
              <a:t>εκτόνωση σε θάλαμο μειωμένης πιέσεως </a:t>
            </a:r>
            <a:r>
              <a:rPr lang="el-GR" altLang="el-GR" sz="2400" dirty="0">
                <a:sym typeface="Wingdings" pitchFamily="2" charset="2"/>
              </a:rPr>
              <a:t> εξάτμιση νερού</a:t>
            </a:r>
            <a:r>
              <a:rPr lang="el-GR" altLang="el-GR" sz="2400" dirty="0" smtClean="0">
                <a:sym typeface="Wingdings" pitchFamily="2" charset="2"/>
              </a:rPr>
              <a:t>)</a:t>
            </a:r>
            <a:r>
              <a:rPr lang="el-GR" altLang="el-GR" sz="1600" dirty="0" smtClean="0">
                <a:sym typeface="Wingdings" pitchFamily="2" charset="2"/>
              </a:rPr>
              <a:t>.</a:t>
            </a:r>
            <a:endParaRPr lang="el-GR" altLang="el-GR" sz="2400" dirty="0">
              <a:sym typeface="Wingdings" pitchFamily="2" charset="2"/>
            </a:endParaRPr>
          </a:p>
        </p:txBody>
      </p:sp>
      <p:pic>
        <p:nvPicPr>
          <p:cNvPr id="17" name="Picture 19"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419" y="4166071"/>
            <a:ext cx="2538413"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Ομάδα 1" descr="."/>
          <p:cNvGrpSpPr/>
          <p:nvPr/>
        </p:nvGrpSpPr>
        <p:grpSpPr>
          <a:xfrm>
            <a:off x="3181325" y="3813770"/>
            <a:ext cx="5567139" cy="2318560"/>
            <a:chOff x="2987675" y="4076700"/>
            <a:chExt cx="6156325" cy="2686050"/>
          </a:xfrm>
        </p:grpSpPr>
        <p:sp>
          <p:nvSpPr>
            <p:cNvPr id="10" name="Text Box 12" descr="."/>
            <p:cNvSpPr txBox="1">
              <a:spLocks noChangeArrowheads="1"/>
            </p:cNvSpPr>
            <p:nvPr/>
          </p:nvSpPr>
          <p:spPr bwMode="auto">
            <a:xfrm>
              <a:off x="3851275" y="4076700"/>
              <a:ext cx="19446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1900" dirty="0"/>
                <a:t>Είσοδος ατμού</a:t>
              </a:r>
            </a:p>
          </p:txBody>
        </p:sp>
        <p:sp>
          <p:nvSpPr>
            <p:cNvPr id="11" name="Text Box 13" descr="."/>
            <p:cNvSpPr txBox="1">
              <a:spLocks noChangeArrowheads="1"/>
            </p:cNvSpPr>
            <p:nvPr/>
          </p:nvSpPr>
          <p:spPr bwMode="auto">
            <a:xfrm>
              <a:off x="4859338" y="6381750"/>
              <a:ext cx="22336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1900" dirty="0"/>
                <a:t>Είσοδος γάλακτος</a:t>
              </a:r>
            </a:p>
          </p:txBody>
        </p:sp>
        <p:pic>
          <p:nvPicPr>
            <p:cNvPr id="12" name="Picture 14" desc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4797425"/>
              <a:ext cx="5113338"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15" descr="."/>
            <p:cNvSpPr>
              <a:spLocks noChangeShapeType="1"/>
            </p:cNvSpPr>
            <p:nvPr/>
          </p:nvSpPr>
          <p:spPr bwMode="auto">
            <a:xfrm>
              <a:off x="4140200" y="4508500"/>
              <a:ext cx="0" cy="43180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4" name="Line 16" descr="."/>
            <p:cNvSpPr>
              <a:spLocks noChangeShapeType="1"/>
            </p:cNvSpPr>
            <p:nvPr/>
          </p:nvSpPr>
          <p:spPr bwMode="auto">
            <a:xfrm flipV="1">
              <a:off x="5940425" y="5949950"/>
              <a:ext cx="0" cy="476250"/>
            </a:xfrm>
            <a:prstGeom prst="line">
              <a:avLst/>
            </a:prstGeom>
            <a:noFill/>
            <a:ln w="3175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5" name="Line 17" descr="."/>
            <p:cNvSpPr>
              <a:spLocks noChangeShapeType="1"/>
            </p:cNvSpPr>
            <p:nvPr/>
          </p:nvSpPr>
          <p:spPr bwMode="auto">
            <a:xfrm>
              <a:off x="7380288" y="5516563"/>
              <a:ext cx="503237" cy="0"/>
            </a:xfrm>
            <a:prstGeom prst="line">
              <a:avLst/>
            </a:prstGeom>
            <a:noFill/>
            <a:ln w="317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 name="Text Box 18" descr="."/>
            <p:cNvSpPr txBox="1">
              <a:spLocks noChangeArrowheads="1"/>
            </p:cNvSpPr>
            <p:nvPr/>
          </p:nvSpPr>
          <p:spPr bwMode="auto">
            <a:xfrm>
              <a:off x="7954963" y="5084763"/>
              <a:ext cx="1189037"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1900" dirty="0"/>
                <a:t>Έξοδος θερμού γάλακτος</a:t>
              </a:r>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Αποστείρωση σε συνεχή ροή </a:t>
            </a:r>
            <a:r>
              <a:rPr lang="el-GR" altLang="el-GR" dirty="0" smtClean="0"/>
              <a:t>(4 </a:t>
            </a:r>
            <a:r>
              <a:rPr lang="el-GR" altLang="el-GR" dirty="0"/>
              <a:t>από </a:t>
            </a:r>
            <a:r>
              <a:rPr lang="el-GR" altLang="el-GR" dirty="0" smtClean="0"/>
              <a:t>15)</a:t>
            </a:r>
            <a:endParaRPr lang="el-GR" dirty="0"/>
          </a:p>
        </p:txBody>
      </p:sp>
      <p:sp>
        <p:nvSpPr>
          <p:cNvPr id="2" name="Ορθογώνιο 1"/>
          <p:cNvSpPr/>
          <p:nvPr/>
        </p:nvSpPr>
        <p:spPr>
          <a:xfrm>
            <a:off x="467544" y="1052736"/>
            <a:ext cx="8208912" cy="4893647"/>
          </a:xfrm>
          <a:prstGeom prst="rect">
            <a:avLst/>
          </a:prstGeom>
        </p:spPr>
        <p:txBody>
          <a:bodyPr wrap="square">
            <a:spAutoFit/>
          </a:bodyPr>
          <a:lstStyle/>
          <a:p>
            <a:r>
              <a:rPr lang="el-GR" altLang="el-GR" sz="2400" dirty="0" smtClean="0"/>
              <a:t>1α. Δοχείο σταθερής στάθμης,</a:t>
            </a:r>
          </a:p>
          <a:p>
            <a:endParaRPr lang="el-GR" altLang="el-GR" sz="2400" dirty="0" smtClean="0"/>
          </a:p>
          <a:p>
            <a:r>
              <a:rPr lang="el-GR" altLang="el-GR" sz="2400" dirty="0" smtClean="0"/>
              <a:t>1β.Δοχείο σταθερής στάθμης νερού,</a:t>
            </a:r>
          </a:p>
          <a:p>
            <a:endParaRPr lang="el-GR" altLang="el-GR" sz="2400" dirty="0" smtClean="0"/>
          </a:p>
          <a:p>
            <a:r>
              <a:rPr lang="el-GR" altLang="el-GR" sz="2400" dirty="0" smtClean="0"/>
              <a:t>2.Αντλία τροφοδοσίας,</a:t>
            </a:r>
          </a:p>
          <a:p>
            <a:endParaRPr lang="el-GR" altLang="el-GR" sz="2400" dirty="0" smtClean="0"/>
          </a:p>
          <a:p>
            <a:r>
              <a:rPr lang="el-GR" altLang="el-GR" sz="2400" dirty="0" smtClean="0"/>
              <a:t>3.Πλακοειδείς </a:t>
            </a:r>
            <a:r>
              <a:rPr lang="el-GR" altLang="el-GR" sz="2400" dirty="0" err="1" smtClean="0"/>
              <a:t>εναλλάκτης</a:t>
            </a:r>
            <a:r>
              <a:rPr lang="el-GR" altLang="el-GR" sz="2400" dirty="0" smtClean="0"/>
              <a:t> θερμότητας,</a:t>
            </a:r>
          </a:p>
          <a:p>
            <a:endParaRPr lang="el-GR" altLang="el-GR" sz="2400" dirty="0" smtClean="0"/>
          </a:p>
          <a:p>
            <a:r>
              <a:rPr lang="el-GR" altLang="el-GR" sz="2400" dirty="0" smtClean="0"/>
              <a:t>4.Αντλία θετικής πίεσης,</a:t>
            </a:r>
          </a:p>
          <a:p>
            <a:endParaRPr lang="el-GR" altLang="el-GR" sz="2400" dirty="0" smtClean="0"/>
          </a:p>
          <a:p>
            <a:r>
              <a:rPr lang="el-GR" altLang="el-GR" sz="2400" dirty="0" smtClean="0"/>
              <a:t>5.Κεφαλή έγχυσης ατμού,</a:t>
            </a:r>
          </a:p>
          <a:p>
            <a:endParaRPr lang="el-GR" altLang="el-GR" sz="2400" dirty="0" smtClean="0"/>
          </a:p>
          <a:p>
            <a:r>
              <a:rPr lang="el-GR" altLang="el-GR" sz="2400" dirty="0" smtClean="0"/>
              <a:t>6.Σωλήνας σταθερής θερμοκρασίας.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Αποστείρωση σε συνεχή ροή </a:t>
            </a:r>
            <a:r>
              <a:rPr lang="el-GR" altLang="el-GR" dirty="0" smtClean="0"/>
              <a:t>(5 </a:t>
            </a:r>
            <a:r>
              <a:rPr lang="el-GR" altLang="el-GR" dirty="0"/>
              <a:t>από </a:t>
            </a:r>
            <a:r>
              <a:rPr lang="el-GR" altLang="el-GR" dirty="0" smtClean="0"/>
              <a:t>15)</a:t>
            </a:r>
            <a:endParaRPr lang="el-GR" dirty="0"/>
          </a:p>
        </p:txBody>
      </p:sp>
      <p:sp>
        <p:nvSpPr>
          <p:cNvPr id="2" name="Ορθογώνιο 1"/>
          <p:cNvSpPr/>
          <p:nvPr/>
        </p:nvSpPr>
        <p:spPr>
          <a:xfrm>
            <a:off x="467544" y="1582341"/>
            <a:ext cx="8208912" cy="4154984"/>
          </a:xfrm>
          <a:prstGeom prst="rect">
            <a:avLst/>
          </a:prstGeom>
        </p:spPr>
        <p:txBody>
          <a:bodyPr wrap="square">
            <a:spAutoFit/>
          </a:bodyPr>
          <a:lstStyle/>
          <a:p>
            <a:r>
              <a:rPr lang="el-GR" altLang="el-GR" sz="2400" dirty="0"/>
              <a:t>7.Θάλαμος </a:t>
            </a:r>
            <a:r>
              <a:rPr lang="el-GR" altLang="el-GR" sz="2400" dirty="0" smtClean="0"/>
              <a:t>εκτόνωσης,</a:t>
            </a:r>
            <a:endParaRPr lang="el-GR" altLang="el-GR" sz="2400" dirty="0"/>
          </a:p>
          <a:p>
            <a:endParaRPr lang="el-GR" altLang="el-GR" sz="2400" dirty="0"/>
          </a:p>
          <a:p>
            <a:r>
              <a:rPr lang="el-GR" altLang="el-GR" sz="2400" dirty="0"/>
              <a:t>8.Αντλία </a:t>
            </a:r>
            <a:r>
              <a:rPr lang="el-GR" altLang="el-GR" sz="2400" dirty="0" smtClean="0"/>
              <a:t>κενού,</a:t>
            </a:r>
            <a:endParaRPr lang="el-GR" altLang="el-GR" sz="2400" dirty="0"/>
          </a:p>
          <a:p>
            <a:endParaRPr lang="el-GR" altLang="el-GR" sz="2400" dirty="0"/>
          </a:p>
          <a:p>
            <a:r>
              <a:rPr lang="el-GR" altLang="el-GR" sz="2400" dirty="0"/>
              <a:t>9.Φυγοκεντρική </a:t>
            </a:r>
            <a:r>
              <a:rPr lang="el-GR" altLang="el-GR" sz="2400" dirty="0" smtClean="0"/>
              <a:t>αντλία,</a:t>
            </a:r>
            <a:endParaRPr lang="el-GR" altLang="el-GR" sz="2400" dirty="0"/>
          </a:p>
          <a:p>
            <a:endParaRPr lang="el-GR" altLang="el-GR" sz="2400" dirty="0"/>
          </a:p>
          <a:p>
            <a:r>
              <a:rPr lang="el-GR" altLang="el-GR" sz="2400" dirty="0"/>
              <a:t>10.Ασηπτικός </a:t>
            </a:r>
            <a:r>
              <a:rPr lang="el-GR" altLang="el-GR" sz="2400" dirty="0" err="1" smtClean="0"/>
              <a:t>ομογενοποιητής</a:t>
            </a:r>
            <a:r>
              <a:rPr lang="el-GR" altLang="el-GR" sz="2400" dirty="0" smtClean="0"/>
              <a:t>,</a:t>
            </a:r>
            <a:endParaRPr lang="el-GR" altLang="el-GR" sz="2400" dirty="0"/>
          </a:p>
          <a:p>
            <a:endParaRPr lang="el-GR" altLang="el-GR" sz="2400" dirty="0"/>
          </a:p>
          <a:p>
            <a:r>
              <a:rPr lang="el-GR" altLang="el-GR" sz="2400" dirty="0"/>
              <a:t>11.Δεξαμενή άσηπτης </a:t>
            </a:r>
            <a:r>
              <a:rPr lang="el-GR" altLang="el-GR" sz="2400" dirty="0" smtClean="0"/>
              <a:t>εναποθήκευσης,</a:t>
            </a:r>
            <a:endParaRPr lang="el-GR" altLang="el-GR" sz="2400" dirty="0"/>
          </a:p>
          <a:p>
            <a:endParaRPr lang="el-GR" altLang="el-GR" sz="2400" dirty="0"/>
          </a:p>
          <a:p>
            <a:r>
              <a:rPr lang="el-GR" altLang="el-GR" sz="2400" dirty="0"/>
              <a:t>12.Ασηπτική </a:t>
            </a:r>
            <a:r>
              <a:rPr lang="el-GR" altLang="el-GR" sz="2400" dirty="0" err="1" smtClean="0"/>
              <a:t>εγκυτίωση</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Αποστείρωση σε συνεχή ροή </a:t>
            </a:r>
            <a:r>
              <a:rPr lang="el-GR" altLang="el-GR" dirty="0" smtClean="0"/>
              <a:t>(6 </a:t>
            </a:r>
            <a:r>
              <a:rPr lang="el-GR" altLang="el-GR" dirty="0"/>
              <a:t>από </a:t>
            </a:r>
            <a:r>
              <a:rPr lang="el-GR" altLang="el-GR" dirty="0" smtClean="0"/>
              <a:t>15)</a:t>
            </a:r>
            <a:endParaRPr lang="el-GR" dirty="0"/>
          </a:p>
        </p:txBody>
      </p:sp>
      <p:pic>
        <p:nvPicPr>
          <p:cNvPr id="6" name="Picture 5" descr="Εικόνα, διαδικασία ΠΑΡΑΓΩΓΗΣ ΓΑΛΑΚΤΟΣ UHT ΜΕ ΑΜΕΣΗ ΘΕΡΜΑΝΣΗ, όπως περιγράφτηκε παραπάνω.&#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1484784"/>
            <a:ext cx="8165976" cy="369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Αποστείρωση σε συνεχή ροή </a:t>
            </a:r>
            <a:r>
              <a:rPr lang="el-GR" altLang="el-GR" dirty="0" smtClean="0"/>
              <a:t>(7 </a:t>
            </a:r>
            <a:r>
              <a:rPr lang="el-GR" altLang="el-GR" dirty="0"/>
              <a:t>από </a:t>
            </a:r>
            <a:r>
              <a:rPr lang="el-GR" altLang="el-GR" dirty="0" smtClean="0"/>
              <a:t>15)</a:t>
            </a:r>
            <a:endParaRPr lang="el-GR" dirty="0"/>
          </a:p>
        </p:txBody>
      </p:sp>
      <p:sp>
        <p:nvSpPr>
          <p:cNvPr id="6" name="2 - Θέση περιεχομένου"/>
          <p:cNvSpPr>
            <a:spLocks noGrp="1"/>
          </p:cNvSpPr>
          <p:nvPr>
            <p:ph sz="quarter" idx="1"/>
          </p:nvPr>
        </p:nvSpPr>
        <p:spPr>
          <a:xfrm>
            <a:off x="395536" y="1700808"/>
            <a:ext cx="5327504" cy="3960440"/>
          </a:xfrm>
        </p:spPr>
        <p:txBody>
          <a:bodyPr>
            <a:noAutofit/>
          </a:bodyPr>
          <a:lstStyle/>
          <a:p>
            <a:pPr>
              <a:buNone/>
            </a:pPr>
            <a:r>
              <a:rPr lang="el-GR" altLang="el-GR" sz="2400" dirty="0" smtClean="0"/>
              <a:t>	Συστήματα </a:t>
            </a:r>
            <a:r>
              <a:rPr lang="el-GR" altLang="el-GR" sz="2400" dirty="0" err="1"/>
              <a:t>εκνεφώσεως</a:t>
            </a:r>
            <a:r>
              <a:rPr lang="el-GR" altLang="el-GR" sz="2400" dirty="0"/>
              <a:t> γάλακτος σε </a:t>
            </a:r>
            <a:r>
              <a:rPr lang="el-GR" altLang="el-GR" sz="2400" dirty="0" smtClean="0"/>
              <a:t>ατμό.</a:t>
            </a:r>
          </a:p>
          <a:p>
            <a:pPr>
              <a:buNone/>
            </a:pPr>
            <a:r>
              <a:rPr lang="el-GR" altLang="el-GR" sz="2400" dirty="0" smtClean="0"/>
              <a:t>	Το </a:t>
            </a:r>
            <a:r>
              <a:rPr lang="el-GR" altLang="el-GR" sz="2400" dirty="0"/>
              <a:t>γάλα </a:t>
            </a:r>
            <a:r>
              <a:rPr lang="el-GR" altLang="el-GR" sz="2400" dirty="0" err="1"/>
              <a:t>εκνεφώνεται</a:t>
            </a:r>
            <a:r>
              <a:rPr lang="el-GR" altLang="el-GR" sz="2400" dirty="0"/>
              <a:t> σε ένα θάλαμο με υπέρθερμο ατμό (135-145</a:t>
            </a:r>
            <a:r>
              <a:rPr lang="en-US" altLang="el-GR" sz="2400" dirty="0"/>
              <a:t>°C</a:t>
            </a:r>
            <a:r>
              <a:rPr lang="el-GR" altLang="el-GR" sz="2400" dirty="0"/>
              <a:t>). </a:t>
            </a:r>
          </a:p>
          <a:p>
            <a:pPr>
              <a:buNone/>
            </a:pPr>
            <a:endParaRPr lang="el-GR" altLang="el-GR" sz="2400" dirty="0"/>
          </a:p>
          <a:p>
            <a:pPr>
              <a:buNone/>
            </a:pPr>
            <a:r>
              <a:rPr lang="el-GR" altLang="el-GR" sz="2400" dirty="0" smtClean="0"/>
              <a:t>	ΤΟ </a:t>
            </a:r>
            <a:r>
              <a:rPr lang="el-GR" altLang="el-GR" sz="2400" dirty="0"/>
              <a:t>ΓΑΛΑ ΔΙΑΒΙΒΑΖΕΤΑΙ ΣΤΟΝ </a:t>
            </a:r>
            <a:r>
              <a:rPr lang="el-GR" altLang="el-GR" sz="2400" dirty="0" smtClean="0"/>
              <a:t>ΑΤΜΟ.</a:t>
            </a:r>
            <a:endParaRPr lang="el-GR" altLang="el-GR" sz="2400" dirty="0"/>
          </a:p>
          <a:p>
            <a:pPr>
              <a:buNone/>
            </a:pPr>
            <a:r>
              <a:rPr lang="el-GR" altLang="el-GR" sz="2400" dirty="0" smtClean="0"/>
              <a:t>	Κατά </a:t>
            </a:r>
            <a:r>
              <a:rPr lang="el-GR" altLang="el-GR" sz="2400" dirty="0"/>
              <a:t>τα άλλα τα δύο συστήματα δεν διαφέρουν. </a:t>
            </a:r>
          </a:p>
        </p:txBody>
      </p:sp>
      <p:grpSp>
        <p:nvGrpSpPr>
          <p:cNvPr id="2" name="Ομάδα 1" descr="Εικόνα, θάλαμος με υπέρθερμο ατμό."/>
          <p:cNvGrpSpPr/>
          <p:nvPr/>
        </p:nvGrpSpPr>
        <p:grpSpPr>
          <a:xfrm>
            <a:off x="5321300" y="983456"/>
            <a:ext cx="3563937" cy="4522788"/>
            <a:chOff x="5321300" y="983456"/>
            <a:chExt cx="3563937" cy="4522788"/>
          </a:xfrm>
        </p:grpSpPr>
        <p:pic>
          <p:nvPicPr>
            <p:cNvPr id="8" name="Picture 9"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1324" y="1061244"/>
              <a:ext cx="3111500"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descr="."/>
            <p:cNvSpPr txBox="1">
              <a:spLocks noChangeArrowheads="1"/>
            </p:cNvSpPr>
            <p:nvPr/>
          </p:nvSpPr>
          <p:spPr bwMode="auto">
            <a:xfrm>
              <a:off x="5824537" y="4804569"/>
              <a:ext cx="3060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2000" dirty="0"/>
                <a:t>Θάλαμος </a:t>
              </a:r>
              <a:r>
                <a:rPr lang="el-GR" altLang="el-GR" sz="2000" dirty="0" err="1"/>
                <a:t>εκνέφωσης</a:t>
              </a:r>
              <a:r>
                <a:rPr lang="el-GR" altLang="el-GR" sz="2000" dirty="0"/>
                <a:t> γάλακτος σε ατμό</a:t>
              </a:r>
            </a:p>
          </p:txBody>
        </p:sp>
        <p:sp>
          <p:nvSpPr>
            <p:cNvPr id="11" name="Text Box 12" descr="."/>
            <p:cNvSpPr txBox="1">
              <a:spLocks noChangeArrowheads="1"/>
            </p:cNvSpPr>
            <p:nvPr/>
          </p:nvSpPr>
          <p:spPr bwMode="auto">
            <a:xfrm>
              <a:off x="5465762" y="3077369"/>
              <a:ext cx="1079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1600" b="1" dirty="0"/>
                <a:t>Είσοδος ατμού</a:t>
              </a:r>
            </a:p>
          </p:txBody>
        </p:sp>
        <p:sp>
          <p:nvSpPr>
            <p:cNvPr id="12" name="Text Box 13" descr="."/>
            <p:cNvSpPr txBox="1">
              <a:spLocks noChangeArrowheads="1"/>
            </p:cNvSpPr>
            <p:nvPr/>
          </p:nvSpPr>
          <p:spPr bwMode="auto">
            <a:xfrm>
              <a:off x="5321300" y="983456"/>
              <a:ext cx="11525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1600" b="1" dirty="0"/>
                <a:t>Είσοδος γάλακτος</a:t>
              </a:r>
            </a:p>
          </p:txBody>
        </p:sp>
        <p:sp>
          <p:nvSpPr>
            <p:cNvPr id="13" name="Text Box 14" descr="."/>
            <p:cNvSpPr txBox="1">
              <a:spLocks noChangeArrowheads="1"/>
            </p:cNvSpPr>
            <p:nvPr/>
          </p:nvSpPr>
          <p:spPr bwMode="auto">
            <a:xfrm>
              <a:off x="6113462" y="3869531"/>
              <a:ext cx="11525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Wingdings" pitchFamily="2" charset="2"/>
                <a:buNone/>
              </a:pPr>
              <a:r>
                <a:rPr lang="el-GR" altLang="el-GR" sz="1600" b="1" dirty="0"/>
                <a:t>Έξοδος θερμού γάλακτος</a:t>
              </a:r>
            </a:p>
          </p:txBody>
        </p:sp>
      </p:gr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Αποστείρωση σε συνεχή ροή </a:t>
            </a:r>
            <a:r>
              <a:rPr lang="el-GR" altLang="el-GR" dirty="0" smtClean="0"/>
              <a:t>(8 </a:t>
            </a:r>
            <a:r>
              <a:rPr lang="el-GR" altLang="el-GR" dirty="0"/>
              <a:t>από </a:t>
            </a:r>
            <a:r>
              <a:rPr lang="el-GR" altLang="el-GR" dirty="0" smtClean="0"/>
              <a:t>15)</a:t>
            </a:r>
            <a:endParaRPr lang="el-GR" dirty="0"/>
          </a:p>
        </p:txBody>
      </p:sp>
      <p:sp>
        <p:nvSpPr>
          <p:cNvPr id="2" name="Ορθογώνιο 1" descr="Θέρμανση εκατόν τριαντα πέντε με εκατόν πενήντα βαθμούς κελσίου για χρόνο μερικών sec (UHTST). &#10;Στη βιομηχανία υπάρχουν κυρίως δύο συστήματα αποστείρωσης UHT. &#10;&#10; Ι.  ΑΜΕΣΗΣ ΘΕΡΜΑΝΣΗΣ (το τρόφιμο έρχεται σε επαφή με το θερμαντικό μέσο) και διακρίνονται σε:&#10; Συστήματα εγχύσεως ατμού στο γάλα,&#10; Συστήματα εκνεφώσεως γάλακτος σε ατμό.&#10;&#10; ΙΙ. ΕΜΜΕΣΗΣ ΘΕΡΜΑΝΣΗΣ (το γάλα θερμαίνεται εμμέσως με τη βοήθεια εναλλακτών θερμότητας). &#10;"/>
          <p:cNvSpPr/>
          <p:nvPr/>
        </p:nvSpPr>
        <p:spPr>
          <a:xfrm>
            <a:off x="467544" y="1218232"/>
            <a:ext cx="8208912" cy="4154984"/>
          </a:xfrm>
          <a:prstGeom prst="rect">
            <a:avLst/>
          </a:prstGeom>
        </p:spPr>
        <p:txBody>
          <a:bodyPr wrap="square">
            <a:spAutoFit/>
          </a:bodyPr>
          <a:lstStyle/>
          <a:p>
            <a:pPr>
              <a:buFontTx/>
              <a:buChar char="•"/>
              <a:defRPr/>
            </a:pPr>
            <a:r>
              <a:rPr lang="el-GR" sz="2400" dirty="0"/>
              <a:t>Θέρμανση 135-150</a:t>
            </a:r>
            <a:r>
              <a:rPr lang="en-US" sz="2400" dirty="0"/>
              <a:t>°C</a:t>
            </a:r>
            <a:r>
              <a:rPr lang="el-GR" sz="2400" dirty="0"/>
              <a:t> για χρόνο μερικών </a:t>
            </a:r>
            <a:r>
              <a:rPr lang="en-US" sz="2400" dirty="0"/>
              <a:t>sec (UHTST</a:t>
            </a:r>
            <a:r>
              <a:rPr lang="en-US" sz="2400" dirty="0" smtClean="0"/>
              <a:t>)</a:t>
            </a:r>
            <a:r>
              <a:rPr lang="el-GR" sz="2400" dirty="0" smtClean="0"/>
              <a:t>.</a:t>
            </a:r>
            <a:r>
              <a:rPr lang="en-US" sz="2400" dirty="0" smtClean="0"/>
              <a:t> </a:t>
            </a:r>
            <a:endParaRPr lang="el-GR" sz="2400" dirty="0"/>
          </a:p>
          <a:p>
            <a:pPr>
              <a:defRPr/>
            </a:pPr>
            <a:r>
              <a:rPr lang="el-GR" sz="2400" dirty="0" smtClean="0"/>
              <a:t>Στη </a:t>
            </a:r>
            <a:r>
              <a:rPr lang="el-GR" sz="2400" dirty="0"/>
              <a:t>βιομηχανία υπάρχουν κυρίως δύο συστήματα αποστείρωσης </a:t>
            </a:r>
            <a:r>
              <a:rPr lang="en-US" sz="2400" dirty="0" smtClean="0"/>
              <a:t>UHT</a:t>
            </a:r>
            <a:r>
              <a:rPr lang="el-GR" sz="2400" dirty="0" smtClean="0"/>
              <a:t>. </a:t>
            </a:r>
            <a:endParaRPr lang="el-GR" sz="2400" dirty="0"/>
          </a:p>
          <a:p>
            <a:pPr>
              <a:defRPr/>
            </a:pPr>
            <a:endParaRPr lang="el-GR" sz="2400" dirty="0"/>
          </a:p>
          <a:p>
            <a:pPr>
              <a:defRPr/>
            </a:pPr>
            <a:r>
              <a:rPr lang="el-GR" sz="2400" dirty="0"/>
              <a:t>	Ι.  ΑΜΕΣΗΣ ΘΕΡΜΑΝΣΗΣ (το τρόφιμο έρχεται σε επαφή με το θερμαντικό μέσο) και διακρίνονται σε:</a:t>
            </a:r>
          </a:p>
          <a:p>
            <a:pPr lvl="1">
              <a:buFont typeface="Wingdings" pitchFamily="2" charset="2"/>
              <a:buChar char="Ø"/>
              <a:defRPr/>
            </a:pPr>
            <a:r>
              <a:rPr lang="el-GR" sz="2400" dirty="0"/>
              <a:t>	Συστήματα εγχύσεως ατμού στο </a:t>
            </a:r>
            <a:r>
              <a:rPr lang="el-GR" sz="2400" dirty="0" smtClean="0"/>
              <a:t>γάλα,</a:t>
            </a:r>
            <a:endParaRPr lang="el-GR" sz="2400" dirty="0"/>
          </a:p>
          <a:p>
            <a:pPr lvl="1">
              <a:buFont typeface="Wingdings" pitchFamily="2" charset="2"/>
              <a:buChar char="Ø"/>
              <a:defRPr/>
            </a:pPr>
            <a:r>
              <a:rPr lang="el-GR" sz="2400" dirty="0"/>
              <a:t>	Συστήματα </a:t>
            </a:r>
            <a:r>
              <a:rPr lang="el-GR" sz="2400" dirty="0" err="1"/>
              <a:t>εκνεφώσεως</a:t>
            </a:r>
            <a:r>
              <a:rPr lang="el-GR" sz="2400" dirty="0"/>
              <a:t> γάλακτος σε </a:t>
            </a:r>
            <a:r>
              <a:rPr lang="el-GR" sz="2400" dirty="0" smtClean="0"/>
              <a:t>ατμό.</a:t>
            </a:r>
            <a:endParaRPr lang="el-GR" sz="2400" dirty="0"/>
          </a:p>
          <a:p>
            <a:pPr>
              <a:buFont typeface="Wingdings" pitchFamily="2" charset="2"/>
              <a:buChar char="Ø"/>
              <a:defRPr/>
            </a:pPr>
            <a:endParaRPr lang="el-GR" sz="2400" dirty="0"/>
          </a:p>
          <a:p>
            <a:pPr>
              <a:buFont typeface="Wingdings" pitchFamily="2" charset="2"/>
              <a:buNone/>
              <a:defRPr/>
            </a:pPr>
            <a:r>
              <a:rPr lang="el-GR" sz="2400" dirty="0"/>
              <a:t>	ΙΙ. ΕΜΜΕΣΗΣ ΘΕΡΜΑΝΣΗΣ (το γάλα θερμαίνεται εμμέσως με τη βοήθεια </a:t>
            </a:r>
            <a:r>
              <a:rPr lang="el-GR" sz="2400" dirty="0" err="1"/>
              <a:t>εναλλακτών</a:t>
            </a:r>
            <a:r>
              <a:rPr lang="el-GR" sz="2400" dirty="0"/>
              <a:t> θερμότητας).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Αποστείρωση σε συνεχή ροή </a:t>
            </a:r>
            <a:r>
              <a:rPr lang="el-GR" altLang="el-GR" dirty="0" smtClean="0"/>
              <a:t/>
            </a:r>
            <a:br>
              <a:rPr lang="el-GR" altLang="el-GR" dirty="0" smtClean="0"/>
            </a:br>
            <a:r>
              <a:rPr lang="el-GR" altLang="el-GR" dirty="0" smtClean="0"/>
              <a:t>(9 </a:t>
            </a:r>
            <a:r>
              <a:rPr lang="el-GR" altLang="el-GR" dirty="0"/>
              <a:t>από </a:t>
            </a:r>
            <a:r>
              <a:rPr lang="el-GR" altLang="el-GR" dirty="0" smtClean="0"/>
              <a:t>15)</a:t>
            </a:r>
            <a:endParaRPr lang="el-GR" dirty="0"/>
          </a:p>
        </p:txBody>
      </p:sp>
      <p:sp>
        <p:nvSpPr>
          <p:cNvPr id="6" name="2 - Θέση περιεχομένου"/>
          <p:cNvSpPr>
            <a:spLocks noGrp="1"/>
          </p:cNvSpPr>
          <p:nvPr>
            <p:ph sz="quarter" idx="1"/>
          </p:nvPr>
        </p:nvSpPr>
        <p:spPr>
          <a:xfrm>
            <a:off x="612648" y="1412776"/>
            <a:ext cx="8153400" cy="4176464"/>
          </a:xfrm>
        </p:spPr>
        <p:txBody>
          <a:bodyPr>
            <a:noAutofit/>
          </a:bodyPr>
          <a:lstStyle/>
          <a:p>
            <a:pPr marL="0" indent="0">
              <a:buNone/>
            </a:pPr>
            <a:r>
              <a:rPr lang="el-GR" altLang="el-GR" sz="2400" dirty="0" smtClean="0"/>
              <a:t>ΙΙ.  ΠΑΡΑΓΩΓΗ ΓΑΛΑΚΤΟΣ UHT ΜΕ ΕΜΜΕΣΗ ΘΕΡΜΑΝΣΗ.</a:t>
            </a:r>
          </a:p>
          <a:p>
            <a:r>
              <a:rPr lang="el-GR" altLang="el-GR" sz="2400" dirty="0" smtClean="0"/>
              <a:t>Το γάλα δεν έρχεται σε άμεση επαφή με το θερμαντικό μέσο, </a:t>
            </a:r>
          </a:p>
          <a:p>
            <a:r>
              <a:rPr lang="el-GR" altLang="el-GR" sz="2400" dirty="0" smtClean="0"/>
              <a:t>Θερμαίνεται έμμεσα με τη βοήθεια ειδικών </a:t>
            </a:r>
            <a:r>
              <a:rPr lang="el-GR" altLang="el-GR" sz="2400" dirty="0" err="1" smtClean="0"/>
              <a:t>εναλλακτών</a:t>
            </a:r>
            <a:r>
              <a:rPr lang="el-GR" altLang="el-GR" sz="2400" dirty="0" smtClean="0"/>
              <a:t> θερμότητας. </a:t>
            </a:r>
          </a:p>
          <a:p>
            <a:pPr>
              <a:buNone/>
            </a:pPr>
            <a:r>
              <a:rPr lang="el-GR" altLang="el-GR" sz="2400" dirty="0" smtClean="0"/>
              <a:t>Οι κυριότεροι από αυτούς είναι:</a:t>
            </a:r>
          </a:p>
          <a:p>
            <a:pPr>
              <a:buFontTx/>
              <a:buChar char="•"/>
            </a:pPr>
            <a:r>
              <a:rPr lang="el-GR" altLang="el-GR" sz="2400" dirty="0" smtClean="0"/>
              <a:t>Πλακοειδείς,</a:t>
            </a:r>
          </a:p>
          <a:p>
            <a:pPr>
              <a:buFontTx/>
              <a:buChar char="•"/>
            </a:pPr>
            <a:r>
              <a:rPr lang="el-GR" altLang="el-GR" sz="2400" dirty="0" smtClean="0"/>
              <a:t>Σωληνοειδείς,</a:t>
            </a:r>
          </a:p>
          <a:p>
            <a:pPr>
              <a:buFontTx/>
              <a:buChar char="•"/>
            </a:pPr>
            <a:r>
              <a:rPr lang="el-GR" altLang="el-GR" sz="2400" dirty="0" smtClean="0"/>
              <a:t>Επιφανειακής αποξέσεως.</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Αποστείρωση σε συνεχή ροή </a:t>
            </a:r>
            <a:r>
              <a:rPr lang="el-GR" altLang="el-GR" dirty="0" smtClean="0"/>
              <a:t/>
            </a:r>
            <a:br>
              <a:rPr lang="el-GR" altLang="el-GR" dirty="0" smtClean="0"/>
            </a:br>
            <a:r>
              <a:rPr lang="el-GR" altLang="el-GR" dirty="0" smtClean="0"/>
              <a:t>(10 </a:t>
            </a:r>
            <a:r>
              <a:rPr lang="el-GR" altLang="el-GR" dirty="0"/>
              <a:t>από </a:t>
            </a:r>
            <a:r>
              <a:rPr lang="el-GR" altLang="el-GR" dirty="0" smtClean="0"/>
              <a:t>15)</a:t>
            </a:r>
            <a:endParaRPr lang="el-GR" dirty="0"/>
          </a:p>
        </p:txBody>
      </p:sp>
      <p:sp>
        <p:nvSpPr>
          <p:cNvPr id="6" name="2 - Θέση περιεχομένου"/>
          <p:cNvSpPr>
            <a:spLocks noGrp="1"/>
          </p:cNvSpPr>
          <p:nvPr>
            <p:ph sz="quarter" idx="1"/>
          </p:nvPr>
        </p:nvSpPr>
        <p:spPr>
          <a:xfrm>
            <a:off x="612648" y="1484784"/>
            <a:ext cx="8153400" cy="4176464"/>
          </a:xfrm>
        </p:spPr>
        <p:txBody>
          <a:bodyPr>
            <a:noAutofit/>
          </a:bodyPr>
          <a:lstStyle/>
          <a:p>
            <a:pPr marL="0" indent="0">
              <a:buNone/>
            </a:pPr>
            <a:r>
              <a:rPr lang="el-GR" altLang="el-GR" sz="2400" dirty="0"/>
              <a:t>1. Δοχείο σταθερής στάθμης </a:t>
            </a:r>
            <a:r>
              <a:rPr lang="el-GR" altLang="el-GR" sz="2400" dirty="0" smtClean="0"/>
              <a:t>γάλακτος,</a:t>
            </a:r>
            <a:endParaRPr lang="el-GR" altLang="el-GR" sz="2400" dirty="0"/>
          </a:p>
          <a:p>
            <a:pPr marL="0" indent="0">
              <a:buNone/>
            </a:pPr>
            <a:r>
              <a:rPr lang="el-GR" altLang="el-GR" sz="2400" dirty="0"/>
              <a:t>2. Αντλία </a:t>
            </a:r>
            <a:r>
              <a:rPr lang="el-GR" altLang="el-GR" sz="2400" dirty="0" smtClean="0"/>
              <a:t>τροφοδοσίας,</a:t>
            </a:r>
            <a:endParaRPr lang="el-GR" altLang="el-GR" sz="2400" dirty="0"/>
          </a:p>
          <a:p>
            <a:pPr marL="0" indent="0">
              <a:buNone/>
            </a:pPr>
            <a:r>
              <a:rPr lang="el-GR" altLang="el-GR" sz="2400" dirty="0"/>
              <a:t>3. Πλακοειδείς </a:t>
            </a:r>
            <a:r>
              <a:rPr lang="el-GR" altLang="el-GR" sz="2400" dirty="0" err="1"/>
              <a:t>εναλλάκτης</a:t>
            </a:r>
            <a:r>
              <a:rPr lang="el-GR" altLang="el-GR" sz="2400" dirty="0"/>
              <a:t> </a:t>
            </a:r>
            <a:r>
              <a:rPr lang="el-GR" altLang="el-GR" sz="2400" dirty="0" smtClean="0"/>
              <a:t>θερμότητας,</a:t>
            </a:r>
            <a:endParaRPr lang="el-GR" altLang="el-GR" sz="2400" dirty="0"/>
          </a:p>
          <a:p>
            <a:pPr marL="0" indent="0">
              <a:buNone/>
            </a:pPr>
            <a:r>
              <a:rPr lang="el-GR" altLang="el-GR" sz="2400" dirty="0"/>
              <a:t>4. Μη ασηπτικός </a:t>
            </a:r>
            <a:r>
              <a:rPr lang="el-GR" altLang="el-GR" sz="2400" dirty="0" err="1" smtClean="0"/>
              <a:t>ομογενοποιητής</a:t>
            </a:r>
            <a:r>
              <a:rPr lang="el-GR" altLang="el-GR" sz="2400" dirty="0" smtClean="0"/>
              <a:t>,</a:t>
            </a:r>
          </a:p>
          <a:p>
            <a:pPr marL="0" indent="0">
              <a:buNone/>
            </a:pPr>
            <a:r>
              <a:rPr lang="el-GR" altLang="el-GR" sz="2400" dirty="0"/>
              <a:t>5. Κεφαλή έγχυσης </a:t>
            </a:r>
            <a:r>
              <a:rPr lang="el-GR" altLang="el-GR" sz="2400" dirty="0" smtClean="0"/>
              <a:t>ατμού,</a:t>
            </a:r>
            <a:endParaRPr lang="el-GR" altLang="el-GR" sz="2400" dirty="0"/>
          </a:p>
          <a:p>
            <a:pPr marL="0" indent="0">
              <a:buNone/>
            </a:pPr>
            <a:r>
              <a:rPr lang="el-GR" altLang="el-GR" sz="2400" dirty="0"/>
              <a:t>6. Σωλήνας σταθερής </a:t>
            </a:r>
            <a:r>
              <a:rPr lang="el-GR" altLang="el-GR" sz="2400" dirty="0" smtClean="0"/>
              <a:t>θέρμανσης,</a:t>
            </a:r>
            <a:endParaRPr lang="el-GR" altLang="el-GR" sz="2400" dirty="0"/>
          </a:p>
          <a:p>
            <a:pPr marL="0" indent="0">
              <a:buNone/>
            </a:pPr>
            <a:r>
              <a:rPr lang="el-GR" altLang="el-GR" sz="2400" dirty="0"/>
              <a:t>7. Άσηπτη </a:t>
            </a:r>
            <a:r>
              <a:rPr lang="el-GR" altLang="el-GR" sz="2400" dirty="0" smtClean="0"/>
              <a:t>δεξαμενή,</a:t>
            </a:r>
            <a:endParaRPr lang="el-GR" altLang="el-GR" sz="2400" dirty="0"/>
          </a:p>
          <a:p>
            <a:pPr marL="0" indent="0">
              <a:buNone/>
            </a:pPr>
            <a:r>
              <a:rPr lang="el-GR" altLang="el-GR" sz="2400" dirty="0"/>
              <a:t>8. Άσηπτη </a:t>
            </a:r>
            <a:r>
              <a:rPr lang="el-GR" altLang="el-GR" sz="2400" dirty="0" err="1" smtClean="0"/>
              <a:t>εγκυτίωση</a:t>
            </a:r>
            <a:r>
              <a:rPr lang="el-GR" altLang="el-GR" sz="24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sz="4000" dirty="0"/>
              <a:t>Αποστείρωση σε συνεχή ροή </a:t>
            </a:r>
            <a:r>
              <a:rPr lang="el-GR" altLang="el-GR" sz="4000" dirty="0" smtClean="0"/>
              <a:t/>
            </a:r>
            <a:br>
              <a:rPr lang="el-GR" altLang="el-GR" sz="4000" dirty="0" smtClean="0"/>
            </a:br>
            <a:r>
              <a:rPr lang="el-GR" altLang="el-GR" sz="4000" dirty="0" smtClean="0"/>
              <a:t>(11 </a:t>
            </a:r>
            <a:r>
              <a:rPr lang="el-GR" altLang="el-GR" sz="4000" dirty="0"/>
              <a:t>από </a:t>
            </a:r>
            <a:r>
              <a:rPr lang="el-GR" altLang="el-GR" sz="4000" dirty="0" smtClean="0"/>
              <a:t>15)</a:t>
            </a:r>
            <a:endParaRPr lang="el-GR" sz="4000" dirty="0"/>
          </a:p>
        </p:txBody>
      </p:sp>
      <p:pic>
        <p:nvPicPr>
          <p:cNvPr id="11" name="Picture 5" descr="Εικόνα, ΠΑΡΑΓΩΓΗ ΓΑΛΑΚΤΟΣ UHT ΜΕ ΕΜΜΕΣΗ ΘΕΡΜΑΝΣΗ όπως περιγράφτηκε παραπάνω.&#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1484784"/>
            <a:ext cx="8064896" cy="463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Αποστείρωση σε συνεχή ροή </a:t>
            </a:r>
            <a:r>
              <a:rPr lang="el-GR" altLang="el-GR" dirty="0" smtClean="0"/>
              <a:t/>
            </a:r>
            <a:br>
              <a:rPr lang="el-GR" altLang="el-GR" dirty="0" smtClean="0"/>
            </a:br>
            <a:r>
              <a:rPr lang="el-GR" altLang="el-GR" dirty="0" smtClean="0"/>
              <a:t>(12 </a:t>
            </a:r>
            <a:r>
              <a:rPr lang="el-GR" altLang="el-GR" dirty="0"/>
              <a:t>από </a:t>
            </a:r>
            <a:r>
              <a:rPr lang="el-GR" altLang="el-GR" dirty="0" smtClean="0"/>
              <a:t>15)</a:t>
            </a:r>
            <a:endParaRPr lang="el-GR" dirty="0"/>
          </a:p>
        </p:txBody>
      </p:sp>
      <p:pic>
        <p:nvPicPr>
          <p:cNvPr id="30" name="Picture 8" descr="Εικόνα 1, Σωληνοειδείς: σωλήνας διπλών τοιχωμάτων όπου στον ένα χώρο κυκλοφορεί το γάλα και στον άλλο χώρο σε αντίθετη φορά το μέσο θέρμανσης.&#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487" y="1232694"/>
            <a:ext cx="410527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Ορθογώνιο 1" descr="."/>
          <p:cNvSpPr/>
          <p:nvPr/>
        </p:nvSpPr>
        <p:spPr>
          <a:xfrm>
            <a:off x="671487" y="4012318"/>
            <a:ext cx="4105275" cy="1631216"/>
          </a:xfrm>
          <a:prstGeom prst="rect">
            <a:avLst/>
          </a:prstGeom>
        </p:spPr>
        <p:txBody>
          <a:bodyPr wrap="square">
            <a:spAutoFit/>
          </a:bodyPr>
          <a:lstStyle/>
          <a:p>
            <a:r>
              <a:rPr lang="el-GR" altLang="el-GR" sz="2000" dirty="0"/>
              <a:t>Σωληνοειδείς: σωλήνας διπλών τοιχωμάτων όπου στον ένα χώρο κυκλοφορεί το γάλα και στον άλλο χώρο σε αντίθετη φορά το μέσο </a:t>
            </a:r>
            <a:r>
              <a:rPr lang="el-GR" altLang="el-GR" sz="2000" dirty="0" smtClean="0"/>
              <a:t>θέρμανσης.</a:t>
            </a:r>
            <a:endParaRPr lang="el-GR" altLang="el-GR" sz="2000" dirty="0"/>
          </a:p>
        </p:txBody>
      </p:sp>
      <p:pic>
        <p:nvPicPr>
          <p:cNvPr id="31" name="Picture 10" descr="Εικόνα 2, Επιφανειακής αποξέσεως: το γάλα ρέει σε λεπτό στρώμα στο εσωτερικό του κυλίνδρου, ο οποίος θερμαίνεται με ατμό. Το γάλα απλώνεται και αποξέεται από την εσωτερική επιφάνεια με λεπίδες που κινούνται κυκλικά. 1. Κύλινδρος, 2. Στροφέας. 3. Λεπίδα.&#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992" y="836638"/>
            <a:ext cx="2799827"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descr="."/>
          <p:cNvSpPr/>
          <p:nvPr/>
        </p:nvSpPr>
        <p:spPr>
          <a:xfrm>
            <a:off x="4427984" y="4221088"/>
            <a:ext cx="4320480" cy="2246769"/>
          </a:xfrm>
          <a:prstGeom prst="rect">
            <a:avLst/>
          </a:prstGeom>
        </p:spPr>
        <p:txBody>
          <a:bodyPr wrap="square">
            <a:spAutoFit/>
          </a:bodyPr>
          <a:lstStyle/>
          <a:p>
            <a:r>
              <a:rPr lang="el-GR" altLang="el-GR" sz="2000" dirty="0"/>
              <a:t>Επιφανειακής αποξέσεως: το γάλα ρέει σε λεπτό στρώμα στο εσωτερικό του κυλίνδρου, ο οποίος θερμαίνεται με ατμό. Το γάλα απλώνεται και </a:t>
            </a:r>
            <a:r>
              <a:rPr lang="el-GR" altLang="el-GR" sz="2000" dirty="0" err="1"/>
              <a:t>αποξέεται</a:t>
            </a:r>
            <a:r>
              <a:rPr lang="el-GR" altLang="el-GR" sz="2000" dirty="0"/>
              <a:t> από την εσωτερική επιφάνεια με λεπίδες που κινούνται </a:t>
            </a:r>
            <a:r>
              <a:rPr lang="el-GR" altLang="el-GR" sz="2000" dirty="0" smtClean="0"/>
              <a:t>κυκλικά. </a:t>
            </a:r>
            <a:r>
              <a:rPr lang="el-GR" altLang="el-GR" sz="2000" dirty="0"/>
              <a:t>1. </a:t>
            </a:r>
            <a:r>
              <a:rPr lang="el-GR" altLang="el-GR" sz="2000" dirty="0" smtClean="0"/>
              <a:t>Κύλινδρος, 2</a:t>
            </a:r>
            <a:r>
              <a:rPr lang="el-GR" altLang="el-GR" sz="2000" dirty="0"/>
              <a:t>. </a:t>
            </a:r>
            <a:r>
              <a:rPr lang="el-GR" altLang="el-GR" sz="2000" dirty="0" smtClean="0"/>
              <a:t>Στροφέας. 3</a:t>
            </a:r>
            <a:r>
              <a:rPr lang="el-GR" altLang="el-GR" sz="2000" dirty="0"/>
              <a:t>. </a:t>
            </a:r>
            <a:r>
              <a:rPr lang="el-GR" altLang="el-GR" sz="2000" dirty="0" smtClean="0"/>
              <a:t>Λεπίδα</a:t>
            </a:r>
            <a:r>
              <a:rPr lang="el-GR" altLang="el-GR" sz="20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sz="4000" dirty="0"/>
              <a:t>Αποστείρωση σε συνεχή ροή </a:t>
            </a:r>
            <a:r>
              <a:rPr lang="el-GR" altLang="el-GR" sz="4000" dirty="0" smtClean="0"/>
              <a:t/>
            </a:r>
            <a:br>
              <a:rPr lang="el-GR" altLang="el-GR" sz="4000" dirty="0" smtClean="0"/>
            </a:br>
            <a:r>
              <a:rPr lang="el-GR" altLang="el-GR" sz="4000" dirty="0" smtClean="0"/>
              <a:t>(13 </a:t>
            </a:r>
            <a:r>
              <a:rPr lang="el-GR" altLang="el-GR" sz="4000" dirty="0"/>
              <a:t>από </a:t>
            </a:r>
            <a:r>
              <a:rPr lang="el-GR" altLang="el-GR" sz="4000" dirty="0" smtClean="0"/>
              <a:t>15)</a:t>
            </a:r>
            <a:endParaRPr lang="el-GR" sz="4000" dirty="0"/>
          </a:p>
        </p:txBody>
      </p:sp>
      <p:sp>
        <p:nvSpPr>
          <p:cNvPr id="2" name="Ορθογώνιο 1" descr="ΣΥΓΚΡΙΣΗ ΑΜΕΣΗΣ- ΕΜΜΕΣΗΣ ΘΕΡΜΑΝΣΗΣ.&#10;ΥΨΟΣ &amp; ΔΙΑΡΚΕΙΑ ΘΕΡΜΙΚΗΣ ΕΠΕΞΕΡΓΑΣΙΑΣ: άμεση à ταχύτερη,  (ποιοτικά καλύτερο),&#10;&#10;ΑΠΟΜΑΚΡΥΝΣΗ ΟΞΥΓΟΝΟΥ : άμεση à μεγαλύτερη (μειώνει οξειδωτικά φαινόμενα),&#10;&#10;ΣΥΝΕΧΗΣ ΛΕΙΤΟΥΡΓΙΑ :άμεση (είκοσι ώρες) ≠ αντίθετα, οι εναλλάκτες πρέπει να καθαρίζονται κάθε τέσσερις με πέντε ώρες,&#10;&#10;ΚΟΣΤΟΣ :  άμεση à υψηλό, &#10;&#10;ΚΑΤΑΝΑΛΩΣΗ ΕΝΕΡΓΕΙΑΣ : έμμεση à ανάκτηση θερμότητας. &#10;"/>
          <p:cNvSpPr/>
          <p:nvPr/>
        </p:nvSpPr>
        <p:spPr>
          <a:xfrm>
            <a:off x="551866" y="1199649"/>
            <a:ext cx="8115884" cy="4893647"/>
          </a:xfrm>
          <a:prstGeom prst="rect">
            <a:avLst/>
          </a:prstGeom>
        </p:spPr>
        <p:txBody>
          <a:bodyPr wrap="square">
            <a:spAutoFit/>
          </a:bodyPr>
          <a:lstStyle/>
          <a:p>
            <a:r>
              <a:rPr lang="el-GR" altLang="el-GR" sz="2400" dirty="0"/>
              <a:t>ΣΥΓΚΡΙΣΗ ΑΜΕΣΗΣ- ΕΜΜΕΣΗΣ </a:t>
            </a:r>
            <a:r>
              <a:rPr lang="el-GR" altLang="el-GR" sz="2400" dirty="0" smtClean="0"/>
              <a:t>ΘΕΡΜΑΝΣΗΣ.</a:t>
            </a:r>
          </a:p>
          <a:p>
            <a:pPr marL="342900" indent="-342900">
              <a:buFont typeface="Arial" panose="020B0604020202020204" pitchFamily="34" charset="0"/>
              <a:buChar char="•"/>
            </a:pPr>
            <a:r>
              <a:rPr lang="el-GR" altLang="el-GR" sz="2400" dirty="0" smtClean="0"/>
              <a:t>ΥΨΟΣ </a:t>
            </a:r>
            <a:r>
              <a:rPr lang="el-GR" altLang="el-GR" sz="2400" dirty="0"/>
              <a:t>&amp; ΔΙΑΡΚΕΙΑ ΘΕΡΜΙΚΗΣ ΕΠΕΞΕΡΓΑΣΙΑΣ: άμεση </a:t>
            </a:r>
            <a:r>
              <a:rPr lang="el-GR" altLang="el-GR" sz="2400" dirty="0">
                <a:sym typeface="Wingdings" pitchFamily="2" charset="2"/>
              </a:rPr>
              <a:t> </a:t>
            </a:r>
            <a:r>
              <a:rPr lang="el-GR" altLang="el-GR" sz="2400" dirty="0" smtClean="0">
                <a:sym typeface="Wingdings" pitchFamily="2" charset="2"/>
              </a:rPr>
              <a:t>ταχύτερη,  (</a:t>
            </a:r>
            <a:r>
              <a:rPr lang="el-GR" altLang="el-GR" sz="2400" dirty="0">
                <a:sym typeface="Wingdings" pitchFamily="2" charset="2"/>
              </a:rPr>
              <a:t>ποιοτικά καλύτερο</a:t>
            </a:r>
            <a:r>
              <a:rPr lang="el-GR" altLang="el-GR" sz="2400" dirty="0" smtClean="0">
                <a:sym typeface="Wingdings" pitchFamily="2" charset="2"/>
              </a:rPr>
              <a:t>),</a:t>
            </a:r>
            <a:endParaRPr lang="el-GR" altLang="el-GR" sz="2400" dirty="0">
              <a:sym typeface="Wingdings" pitchFamily="2" charset="2"/>
            </a:endParaRPr>
          </a:p>
          <a:p>
            <a:pPr marL="342900" indent="-342900">
              <a:buFont typeface="Arial" panose="020B0604020202020204" pitchFamily="34" charset="0"/>
              <a:buChar char="•"/>
            </a:pPr>
            <a:endParaRPr lang="el-GR" altLang="el-GR" sz="2400" dirty="0">
              <a:sym typeface="Wingdings" pitchFamily="2" charset="2"/>
            </a:endParaRPr>
          </a:p>
          <a:p>
            <a:pPr marL="342900" indent="-342900">
              <a:buFont typeface="Arial" panose="020B0604020202020204" pitchFamily="34" charset="0"/>
              <a:buChar char="•"/>
            </a:pPr>
            <a:r>
              <a:rPr lang="el-GR" altLang="el-GR" sz="2400" dirty="0">
                <a:sym typeface="Wingdings" pitchFamily="2" charset="2"/>
              </a:rPr>
              <a:t>ΑΠΟΜΑΚΡΥΝΣΗ ΟΞΥΓΟΝΟΥ : άμεση  μεγαλύτερη </a:t>
            </a:r>
            <a:r>
              <a:rPr lang="el-GR" altLang="el-GR" sz="2400" dirty="0" smtClean="0">
                <a:sym typeface="Wingdings" pitchFamily="2" charset="2"/>
              </a:rPr>
              <a:t>(μειώνει </a:t>
            </a:r>
            <a:r>
              <a:rPr lang="el-GR" altLang="el-GR" sz="2400" dirty="0">
                <a:sym typeface="Wingdings" pitchFamily="2" charset="2"/>
              </a:rPr>
              <a:t>οξειδωτικά φαινόμενα</a:t>
            </a:r>
            <a:r>
              <a:rPr lang="el-GR" altLang="el-GR" sz="2400" dirty="0" smtClean="0">
                <a:sym typeface="Wingdings" pitchFamily="2" charset="2"/>
              </a:rPr>
              <a:t>),</a:t>
            </a:r>
            <a:endParaRPr lang="el-GR" altLang="el-GR" sz="2400" dirty="0">
              <a:sym typeface="Wingdings" pitchFamily="2" charset="2"/>
            </a:endParaRPr>
          </a:p>
          <a:p>
            <a:pPr marL="342900" indent="-342900">
              <a:buFont typeface="Arial" panose="020B0604020202020204" pitchFamily="34" charset="0"/>
              <a:buChar char="•"/>
            </a:pPr>
            <a:endParaRPr lang="el-GR" altLang="el-GR" sz="2400" dirty="0">
              <a:sym typeface="Wingdings" pitchFamily="2" charset="2"/>
            </a:endParaRPr>
          </a:p>
          <a:p>
            <a:pPr marL="342900" indent="-342900">
              <a:buFont typeface="Arial" panose="020B0604020202020204" pitchFamily="34" charset="0"/>
              <a:buChar char="•"/>
            </a:pPr>
            <a:r>
              <a:rPr lang="el-GR" altLang="el-GR" sz="2400" dirty="0">
                <a:sym typeface="Wingdings" pitchFamily="2" charset="2"/>
              </a:rPr>
              <a:t>ΣΥΝΕΧΗΣ ΛΕΙΤΟΥΡΓΙΑ :άμεση (20ώρες) ≠ αντίθετα, οι </a:t>
            </a:r>
            <a:r>
              <a:rPr lang="el-GR" altLang="el-GR" sz="2400" dirty="0" err="1">
                <a:sym typeface="Wingdings" pitchFamily="2" charset="2"/>
              </a:rPr>
              <a:t>εναλλάκτες</a:t>
            </a:r>
            <a:r>
              <a:rPr lang="el-GR" altLang="el-GR" sz="2400" dirty="0">
                <a:sym typeface="Wingdings" pitchFamily="2" charset="2"/>
              </a:rPr>
              <a:t> πρέπει να καθαρίζονται κάθε 4-5 </a:t>
            </a:r>
            <a:r>
              <a:rPr lang="el-GR" altLang="el-GR" sz="2400" dirty="0" smtClean="0">
                <a:sym typeface="Wingdings" pitchFamily="2" charset="2"/>
              </a:rPr>
              <a:t>ώρες,</a:t>
            </a:r>
            <a:endParaRPr lang="el-GR" altLang="el-GR" sz="2400" dirty="0">
              <a:sym typeface="Wingdings" pitchFamily="2" charset="2"/>
            </a:endParaRPr>
          </a:p>
          <a:p>
            <a:pPr marL="342900" indent="-342900">
              <a:buFont typeface="Arial" panose="020B0604020202020204" pitchFamily="34" charset="0"/>
              <a:buChar char="•"/>
            </a:pPr>
            <a:endParaRPr lang="el-GR" altLang="el-GR" sz="2400" dirty="0">
              <a:sym typeface="Wingdings" pitchFamily="2" charset="2"/>
            </a:endParaRPr>
          </a:p>
          <a:p>
            <a:pPr marL="342900" indent="-342900">
              <a:buFont typeface="Arial" panose="020B0604020202020204" pitchFamily="34" charset="0"/>
              <a:buChar char="•"/>
            </a:pPr>
            <a:r>
              <a:rPr lang="el-GR" altLang="el-GR" sz="2400" dirty="0">
                <a:sym typeface="Wingdings" pitchFamily="2" charset="2"/>
              </a:rPr>
              <a:t>ΚΟΣΤΟΣ :  άμεση  </a:t>
            </a:r>
            <a:r>
              <a:rPr lang="el-GR" altLang="el-GR" sz="2400" dirty="0" smtClean="0">
                <a:sym typeface="Wingdings" pitchFamily="2" charset="2"/>
              </a:rPr>
              <a:t>υψηλό, </a:t>
            </a:r>
            <a:endParaRPr lang="el-GR" altLang="el-GR" sz="2400" dirty="0">
              <a:sym typeface="Wingdings" pitchFamily="2" charset="2"/>
            </a:endParaRPr>
          </a:p>
          <a:p>
            <a:pPr marL="342900" indent="-342900">
              <a:buFont typeface="Arial" panose="020B0604020202020204" pitchFamily="34" charset="0"/>
              <a:buChar char="•"/>
            </a:pPr>
            <a:endParaRPr lang="el-GR" altLang="el-GR" sz="2400" dirty="0">
              <a:sym typeface="Wingdings" pitchFamily="2" charset="2"/>
            </a:endParaRPr>
          </a:p>
          <a:p>
            <a:pPr marL="342900" indent="-342900">
              <a:buFont typeface="Arial" panose="020B0604020202020204" pitchFamily="34" charset="0"/>
              <a:buChar char="•"/>
            </a:pPr>
            <a:r>
              <a:rPr lang="el-GR" altLang="el-GR" sz="2400" dirty="0">
                <a:sym typeface="Wingdings" pitchFamily="2" charset="2"/>
              </a:rPr>
              <a:t>ΚΑΤΑΝΑΛΩΣΗ ΕΝΕΡΓΕΙΑΣ : έμμεση  ανάκτηση </a:t>
            </a:r>
            <a:r>
              <a:rPr lang="el-GR" altLang="el-GR" sz="2400" dirty="0" smtClean="0">
                <a:sym typeface="Wingdings" pitchFamily="2" charset="2"/>
              </a:rPr>
              <a:t>θερμότητας. </a:t>
            </a:r>
            <a:endParaRPr lang="el-GR" altLang="el-GR" sz="2400" dirty="0">
              <a:sym typeface="Wingdings" pitchFamily="2" charset="2"/>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sz="4000" dirty="0"/>
              <a:t>Αποστείρωση σε συνεχή ροή </a:t>
            </a:r>
            <a:r>
              <a:rPr lang="el-GR" altLang="el-GR" sz="4000" dirty="0" smtClean="0"/>
              <a:t/>
            </a:r>
            <a:br>
              <a:rPr lang="el-GR" altLang="el-GR" sz="4000" dirty="0" smtClean="0"/>
            </a:br>
            <a:r>
              <a:rPr lang="el-GR" altLang="el-GR" sz="4000" dirty="0" smtClean="0"/>
              <a:t>(14 </a:t>
            </a:r>
            <a:r>
              <a:rPr lang="el-GR" altLang="el-GR" sz="4000" dirty="0"/>
              <a:t>από </a:t>
            </a:r>
            <a:r>
              <a:rPr lang="el-GR" altLang="el-GR" sz="4000" dirty="0" smtClean="0"/>
              <a:t>15)</a:t>
            </a:r>
            <a:endParaRPr lang="el-GR" sz="4000" dirty="0"/>
          </a:p>
        </p:txBody>
      </p:sp>
      <p:sp>
        <p:nvSpPr>
          <p:cNvPr id="6" name="2 - Θέση περιεχομένου" descr="Συστήματα UHT ή UHTST (Ultra High Temperature Short Time).&#10;Επικρατέστερο σύστημα σήμερα,&#10;Προθέρμανση στους εξηντα πέντε με ογδόντα βαθμούς κελσίου,&#10;Ομογενοποίηση,&#10;Θέρμανση εκατόν τριαντα πέντε με εκατόν πενήντα βαθμούς κελσίου για δύο ως τέσσερα δευτερόλεπτα,&#10;Ψύξη εβδομήντα με ογδόντα βθμούς κελσίου,&#10;Ψύξη είκοσι βαθμούς κελσίου,&#10;Ασηπτική συσκευασία.&#10;"/>
          <p:cNvSpPr>
            <a:spLocks noGrp="1"/>
          </p:cNvSpPr>
          <p:nvPr>
            <p:ph sz="quarter" idx="1"/>
          </p:nvPr>
        </p:nvSpPr>
        <p:spPr>
          <a:xfrm>
            <a:off x="539552" y="1556792"/>
            <a:ext cx="8153400" cy="4176464"/>
          </a:xfrm>
        </p:spPr>
        <p:txBody>
          <a:bodyPr>
            <a:noAutofit/>
          </a:bodyPr>
          <a:lstStyle/>
          <a:p>
            <a:pPr marL="0" indent="0">
              <a:buNone/>
            </a:pPr>
            <a:r>
              <a:rPr lang="el-GR" altLang="el-GR" sz="2400" dirty="0"/>
              <a:t>Συστήματα </a:t>
            </a:r>
            <a:r>
              <a:rPr lang="en-US" altLang="el-GR" sz="2400" dirty="0"/>
              <a:t>UHT </a:t>
            </a:r>
            <a:r>
              <a:rPr lang="el-GR" altLang="el-GR" sz="2400" dirty="0"/>
              <a:t>ή </a:t>
            </a:r>
            <a:r>
              <a:rPr lang="en-US" altLang="el-GR" sz="2400" dirty="0"/>
              <a:t>UHTST (Ultra High Temperature Short Time</a:t>
            </a:r>
            <a:r>
              <a:rPr lang="en-US" altLang="el-GR" sz="2400" dirty="0" smtClean="0"/>
              <a:t>)</a:t>
            </a:r>
            <a:r>
              <a:rPr lang="el-GR" altLang="el-GR" sz="2400" dirty="0" smtClean="0"/>
              <a:t>.</a:t>
            </a:r>
          </a:p>
          <a:p>
            <a:pPr>
              <a:defRPr/>
            </a:pPr>
            <a:r>
              <a:rPr lang="el-GR" sz="2400" dirty="0"/>
              <a:t>Επικρατέστερο σύστημα </a:t>
            </a:r>
            <a:r>
              <a:rPr lang="el-GR" sz="2400" dirty="0" smtClean="0"/>
              <a:t>σήμερα,</a:t>
            </a:r>
            <a:endParaRPr lang="el-GR" sz="2400" dirty="0"/>
          </a:p>
          <a:p>
            <a:pPr>
              <a:buFontTx/>
              <a:buChar char="•"/>
              <a:defRPr/>
            </a:pPr>
            <a:r>
              <a:rPr lang="el-GR" sz="2400" dirty="0" smtClean="0"/>
              <a:t>Προθέρμανση </a:t>
            </a:r>
            <a:r>
              <a:rPr lang="el-GR" sz="2400" dirty="0"/>
              <a:t>στους 65-80</a:t>
            </a:r>
            <a:r>
              <a:rPr lang="en-US" sz="2400" dirty="0" smtClean="0"/>
              <a:t>°C</a:t>
            </a:r>
            <a:r>
              <a:rPr lang="el-GR" sz="2400" dirty="0" smtClean="0"/>
              <a:t>,</a:t>
            </a:r>
            <a:endParaRPr lang="el-GR" sz="2400" dirty="0"/>
          </a:p>
          <a:p>
            <a:pPr>
              <a:buFontTx/>
              <a:buChar char="•"/>
              <a:defRPr/>
            </a:pPr>
            <a:r>
              <a:rPr lang="el-GR" sz="2400" dirty="0" err="1" smtClean="0"/>
              <a:t>Ομογενοποίηση</a:t>
            </a:r>
            <a:r>
              <a:rPr lang="el-GR" sz="2400" dirty="0" smtClean="0"/>
              <a:t>,</a:t>
            </a:r>
            <a:endParaRPr lang="el-GR" sz="2400" dirty="0"/>
          </a:p>
          <a:p>
            <a:pPr>
              <a:buFontTx/>
              <a:buChar char="•"/>
              <a:defRPr/>
            </a:pPr>
            <a:r>
              <a:rPr lang="el-GR" sz="2400" dirty="0" smtClean="0"/>
              <a:t>Θέρμανση </a:t>
            </a:r>
            <a:r>
              <a:rPr lang="el-GR" sz="2400" dirty="0"/>
              <a:t>135-150</a:t>
            </a:r>
            <a:r>
              <a:rPr lang="en-US" sz="2400" dirty="0"/>
              <a:t>°C</a:t>
            </a:r>
            <a:r>
              <a:rPr lang="el-GR" sz="2400" dirty="0"/>
              <a:t> για 2-4</a:t>
            </a:r>
            <a:r>
              <a:rPr lang="en-US" sz="2400" dirty="0" smtClean="0"/>
              <a:t>sec</a:t>
            </a:r>
            <a:r>
              <a:rPr lang="el-GR" sz="2400" dirty="0" smtClean="0"/>
              <a:t>,</a:t>
            </a:r>
            <a:endParaRPr lang="el-GR" sz="2400" dirty="0"/>
          </a:p>
          <a:p>
            <a:pPr>
              <a:buFontTx/>
              <a:buChar char="•"/>
              <a:defRPr/>
            </a:pPr>
            <a:r>
              <a:rPr lang="el-GR" sz="2400" dirty="0" smtClean="0"/>
              <a:t>Ψύξη  </a:t>
            </a:r>
            <a:r>
              <a:rPr lang="el-GR" sz="2400" dirty="0"/>
              <a:t>70-80</a:t>
            </a:r>
            <a:r>
              <a:rPr lang="en-US" sz="2400" dirty="0" smtClean="0"/>
              <a:t>°C</a:t>
            </a:r>
            <a:r>
              <a:rPr lang="el-GR" sz="2400" dirty="0" smtClean="0"/>
              <a:t>,</a:t>
            </a:r>
            <a:endParaRPr lang="el-GR" sz="2400" dirty="0"/>
          </a:p>
          <a:p>
            <a:pPr>
              <a:buFontTx/>
              <a:buChar char="•"/>
              <a:defRPr/>
            </a:pPr>
            <a:r>
              <a:rPr lang="el-GR" sz="2400" dirty="0" smtClean="0"/>
              <a:t>Ψύξη </a:t>
            </a:r>
            <a:r>
              <a:rPr lang="el-GR" sz="2400" dirty="0"/>
              <a:t>20</a:t>
            </a:r>
            <a:r>
              <a:rPr lang="en-US" sz="2400" dirty="0" smtClean="0"/>
              <a:t>°C</a:t>
            </a:r>
            <a:r>
              <a:rPr lang="el-GR" sz="2400" dirty="0" smtClean="0"/>
              <a:t>,</a:t>
            </a:r>
            <a:endParaRPr lang="el-GR" sz="2400" dirty="0"/>
          </a:p>
          <a:p>
            <a:pPr>
              <a:buFontTx/>
              <a:buChar char="•"/>
              <a:defRPr/>
            </a:pPr>
            <a:r>
              <a:rPr lang="el-GR" sz="2400" dirty="0" smtClean="0"/>
              <a:t>Ασηπτική συσκευασία.</a:t>
            </a:r>
            <a:endParaRPr 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Αποστείρωση σε συνεχή ροή </a:t>
            </a:r>
            <a:r>
              <a:rPr lang="el-GR" altLang="el-GR" dirty="0" smtClean="0"/>
              <a:t/>
            </a:r>
            <a:br>
              <a:rPr lang="el-GR" altLang="el-GR" dirty="0" smtClean="0"/>
            </a:br>
            <a:r>
              <a:rPr lang="el-GR" altLang="el-GR" dirty="0" smtClean="0"/>
              <a:t>(15 </a:t>
            </a:r>
            <a:r>
              <a:rPr lang="el-GR" altLang="el-GR" dirty="0"/>
              <a:t>από </a:t>
            </a:r>
            <a:r>
              <a:rPr lang="el-GR" altLang="el-GR" dirty="0" smtClean="0"/>
              <a:t>15)</a:t>
            </a:r>
            <a:endParaRPr lang="el-GR" dirty="0"/>
          </a:p>
        </p:txBody>
      </p:sp>
      <p:grpSp>
        <p:nvGrpSpPr>
          <p:cNvPr id="8" name="Group 83" descr="Εικόνα, διαδικασί αασηπτικής συσκευασίας.&#10;Ασηπτική συσκευασία.&#10;1. Κύλινδρος χαρτιού,&#10;2. Λουτρό διαλύματος H2O2,&#10;3. Θερμική συγκόλληση χαρτιού,&#10;4. Ηλεκτρική θέρμανση αέρα (200°C),&#10;5. Στείρο τμήμα σωλήνα χαρτιού,&#10;6. Είσοδος γάλακτος,&#10;7. Πλήρωση στους περιέκτες,&#10;8,9. Σχηματισμός τετράεδρου,&#10;10. Αποκοπή τετράεδρου.&#10;"/>
          <p:cNvGrpSpPr>
            <a:grpSpLocks/>
          </p:cNvGrpSpPr>
          <p:nvPr/>
        </p:nvGrpSpPr>
        <p:grpSpPr bwMode="auto">
          <a:xfrm>
            <a:off x="4806142" y="994748"/>
            <a:ext cx="3910038" cy="5208240"/>
            <a:chOff x="2699" y="1661"/>
            <a:chExt cx="3061" cy="2313"/>
          </a:xfrm>
        </p:grpSpPr>
        <p:pic>
          <p:nvPicPr>
            <p:cNvPr id="10" name="Picture 11" desc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9" y="1661"/>
              <a:ext cx="2971" cy="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30" descr="."/>
            <p:cNvSpPr>
              <a:spLocks noChangeArrowheads="1"/>
            </p:cNvSpPr>
            <p:nvPr/>
          </p:nvSpPr>
          <p:spPr bwMode="auto">
            <a:xfrm>
              <a:off x="2699" y="3249"/>
              <a:ext cx="227" cy="22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t>1</a:t>
              </a:r>
            </a:p>
          </p:txBody>
        </p:sp>
        <p:sp>
          <p:nvSpPr>
            <p:cNvPr id="12" name="Line 41"/>
            <p:cNvSpPr>
              <a:spLocks noChangeShapeType="1"/>
            </p:cNvSpPr>
            <p:nvPr/>
          </p:nvSpPr>
          <p:spPr bwMode="auto">
            <a:xfrm flipV="1">
              <a:off x="3832" y="2341"/>
              <a:ext cx="318"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3" name="Oval 68" descr="."/>
            <p:cNvSpPr>
              <a:spLocks noChangeArrowheads="1"/>
            </p:cNvSpPr>
            <p:nvPr/>
          </p:nvSpPr>
          <p:spPr bwMode="auto">
            <a:xfrm>
              <a:off x="3969" y="1706"/>
              <a:ext cx="227" cy="22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t>2</a:t>
              </a:r>
            </a:p>
          </p:txBody>
        </p:sp>
        <p:sp>
          <p:nvSpPr>
            <p:cNvPr id="14" name="Oval 69" descr="."/>
            <p:cNvSpPr>
              <a:spLocks noChangeArrowheads="1"/>
            </p:cNvSpPr>
            <p:nvPr/>
          </p:nvSpPr>
          <p:spPr bwMode="auto">
            <a:xfrm>
              <a:off x="4150" y="2252"/>
              <a:ext cx="227" cy="22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t>3</a:t>
              </a:r>
            </a:p>
          </p:txBody>
        </p:sp>
        <p:sp>
          <p:nvSpPr>
            <p:cNvPr id="15" name="Oval 70" descr="."/>
            <p:cNvSpPr>
              <a:spLocks noChangeArrowheads="1"/>
            </p:cNvSpPr>
            <p:nvPr/>
          </p:nvSpPr>
          <p:spPr bwMode="auto">
            <a:xfrm>
              <a:off x="4105" y="2614"/>
              <a:ext cx="227" cy="22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t>4</a:t>
              </a:r>
            </a:p>
          </p:txBody>
        </p:sp>
        <p:sp>
          <p:nvSpPr>
            <p:cNvPr id="16" name="Line 71"/>
            <p:cNvSpPr>
              <a:spLocks noChangeShapeType="1"/>
            </p:cNvSpPr>
            <p:nvPr/>
          </p:nvSpPr>
          <p:spPr bwMode="auto">
            <a:xfrm flipV="1">
              <a:off x="3787" y="2704"/>
              <a:ext cx="318" cy="1"/>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7" name="Oval 72" descr="."/>
            <p:cNvSpPr>
              <a:spLocks noChangeArrowheads="1"/>
            </p:cNvSpPr>
            <p:nvPr/>
          </p:nvSpPr>
          <p:spPr bwMode="auto">
            <a:xfrm>
              <a:off x="4558" y="2750"/>
              <a:ext cx="227" cy="22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t>5</a:t>
              </a:r>
            </a:p>
          </p:txBody>
        </p:sp>
        <p:sp>
          <p:nvSpPr>
            <p:cNvPr id="18" name="Line 73"/>
            <p:cNvSpPr>
              <a:spLocks noChangeShapeType="1"/>
            </p:cNvSpPr>
            <p:nvPr/>
          </p:nvSpPr>
          <p:spPr bwMode="auto">
            <a:xfrm flipV="1">
              <a:off x="3742" y="2886"/>
              <a:ext cx="81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19" name="Oval 74" descr="."/>
            <p:cNvSpPr>
              <a:spLocks noChangeArrowheads="1"/>
            </p:cNvSpPr>
            <p:nvPr/>
          </p:nvSpPr>
          <p:spPr bwMode="auto">
            <a:xfrm>
              <a:off x="2835" y="2296"/>
              <a:ext cx="227" cy="22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t>6</a:t>
              </a:r>
            </a:p>
          </p:txBody>
        </p:sp>
        <p:sp>
          <p:nvSpPr>
            <p:cNvPr id="20" name="Oval 75" descr="."/>
            <p:cNvSpPr>
              <a:spLocks noChangeArrowheads="1"/>
            </p:cNvSpPr>
            <p:nvPr/>
          </p:nvSpPr>
          <p:spPr bwMode="auto">
            <a:xfrm>
              <a:off x="2789" y="2977"/>
              <a:ext cx="227" cy="22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t>7</a:t>
              </a:r>
            </a:p>
          </p:txBody>
        </p:sp>
        <p:sp>
          <p:nvSpPr>
            <p:cNvPr id="21" name="Oval 76" descr="."/>
            <p:cNvSpPr>
              <a:spLocks noChangeArrowheads="1"/>
            </p:cNvSpPr>
            <p:nvPr/>
          </p:nvSpPr>
          <p:spPr bwMode="auto">
            <a:xfrm>
              <a:off x="4286" y="3067"/>
              <a:ext cx="227" cy="22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t>8</a:t>
              </a:r>
            </a:p>
          </p:txBody>
        </p:sp>
        <p:sp>
          <p:nvSpPr>
            <p:cNvPr id="22" name="Oval 77" descr="."/>
            <p:cNvSpPr>
              <a:spLocks noChangeArrowheads="1"/>
            </p:cNvSpPr>
            <p:nvPr/>
          </p:nvSpPr>
          <p:spPr bwMode="auto">
            <a:xfrm>
              <a:off x="4241" y="3430"/>
              <a:ext cx="227" cy="22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a:t>9</a:t>
              </a:r>
            </a:p>
          </p:txBody>
        </p:sp>
        <p:sp>
          <p:nvSpPr>
            <p:cNvPr id="23" name="Line 78"/>
            <p:cNvSpPr>
              <a:spLocks noChangeShapeType="1"/>
            </p:cNvSpPr>
            <p:nvPr/>
          </p:nvSpPr>
          <p:spPr bwMode="auto">
            <a:xfrm flipV="1">
              <a:off x="3016" y="3067"/>
              <a:ext cx="72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 name="Oval 81" descr="."/>
            <p:cNvSpPr>
              <a:spLocks noChangeArrowheads="1"/>
            </p:cNvSpPr>
            <p:nvPr/>
          </p:nvSpPr>
          <p:spPr bwMode="auto">
            <a:xfrm>
              <a:off x="4558" y="3702"/>
              <a:ext cx="227" cy="22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2000" dirty="0"/>
                <a:t>10</a:t>
              </a:r>
            </a:p>
          </p:txBody>
        </p:sp>
      </p:grpSp>
      <p:sp>
        <p:nvSpPr>
          <p:cNvPr id="6" name="2 - Θέση περιεχομένου" descr="."/>
          <p:cNvSpPr>
            <a:spLocks noGrp="1"/>
          </p:cNvSpPr>
          <p:nvPr>
            <p:ph sz="quarter" idx="1"/>
          </p:nvPr>
        </p:nvSpPr>
        <p:spPr>
          <a:xfrm>
            <a:off x="612648" y="980728"/>
            <a:ext cx="4751440" cy="5328592"/>
          </a:xfrm>
        </p:spPr>
        <p:txBody>
          <a:bodyPr>
            <a:noAutofit/>
          </a:bodyPr>
          <a:lstStyle/>
          <a:p>
            <a:pPr marL="0" indent="0">
              <a:buNone/>
              <a:defRPr/>
            </a:pPr>
            <a:r>
              <a:rPr lang="el-GR" sz="2400" dirty="0" smtClean="0"/>
              <a:t>Ασηπτική συσκευασία.</a:t>
            </a:r>
          </a:p>
          <a:p>
            <a:pPr marL="0" indent="0">
              <a:buNone/>
            </a:pPr>
            <a:r>
              <a:rPr lang="el-GR" altLang="el-GR" sz="2400" dirty="0" smtClean="0"/>
              <a:t>1. Κύλινδρος χαρτιού,</a:t>
            </a:r>
          </a:p>
          <a:p>
            <a:pPr marL="0" indent="0">
              <a:buNone/>
            </a:pPr>
            <a:r>
              <a:rPr lang="el-GR" altLang="el-GR" sz="2400" dirty="0" smtClean="0"/>
              <a:t>2. Λουτρό διαλύματος </a:t>
            </a:r>
            <a:r>
              <a:rPr lang="en-US" altLang="el-GR" sz="2400" dirty="0" smtClean="0"/>
              <a:t>H2O2</a:t>
            </a:r>
            <a:r>
              <a:rPr lang="el-GR" altLang="el-GR" sz="2400" dirty="0" smtClean="0"/>
              <a:t>,</a:t>
            </a:r>
            <a:endParaRPr lang="en-US" altLang="el-GR" sz="2400" dirty="0" smtClean="0"/>
          </a:p>
          <a:p>
            <a:pPr marL="0" indent="0">
              <a:buNone/>
            </a:pPr>
            <a:r>
              <a:rPr lang="en-US" altLang="el-GR" sz="2400" dirty="0" smtClean="0"/>
              <a:t>3. </a:t>
            </a:r>
            <a:r>
              <a:rPr lang="el-GR" altLang="el-GR" sz="2400" dirty="0" smtClean="0"/>
              <a:t>Θερμική συγκόλληση χαρτιού,</a:t>
            </a:r>
          </a:p>
          <a:p>
            <a:pPr marL="0" indent="0">
              <a:buNone/>
            </a:pPr>
            <a:r>
              <a:rPr lang="el-GR" altLang="el-GR" sz="2400" dirty="0" smtClean="0"/>
              <a:t>4. Ηλεκτρική θέρμανση αέρα (200</a:t>
            </a:r>
            <a:r>
              <a:rPr lang="en-US" altLang="el-GR" sz="2400" dirty="0" smtClean="0"/>
              <a:t>°C</a:t>
            </a:r>
            <a:r>
              <a:rPr lang="el-GR" altLang="el-GR" sz="2400" dirty="0" smtClean="0"/>
              <a:t>),</a:t>
            </a:r>
          </a:p>
          <a:p>
            <a:pPr marL="0" indent="0">
              <a:buNone/>
            </a:pPr>
            <a:r>
              <a:rPr lang="el-GR" altLang="el-GR" sz="2400" dirty="0" smtClean="0"/>
              <a:t>5. Στείρο τμήμα σωλήνα χαρτιού,</a:t>
            </a:r>
          </a:p>
          <a:p>
            <a:pPr marL="0" indent="0">
              <a:buNone/>
            </a:pPr>
            <a:r>
              <a:rPr lang="el-GR" altLang="el-GR" sz="2400" dirty="0" smtClean="0"/>
              <a:t>6. Είσοδος γάλακτος,</a:t>
            </a:r>
          </a:p>
          <a:p>
            <a:pPr marL="0" indent="0">
              <a:buNone/>
            </a:pPr>
            <a:r>
              <a:rPr lang="el-GR" altLang="el-GR" sz="2400" dirty="0" smtClean="0"/>
              <a:t>7. Πλήρωση στους </a:t>
            </a:r>
            <a:r>
              <a:rPr lang="el-GR" altLang="el-GR" sz="2400" dirty="0" err="1" smtClean="0"/>
              <a:t>περιέκτες</a:t>
            </a:r>
            <a:r>
              <a:rPr lang="el-GR" altLang="el-GR" sz="2400" dirty="0" smtClean="0"/>
              <a:t>,</a:t>
            </a:r>
          </a:p>
          <a:p>
            <a:pPr marL="0" indent="0">
              <a:buNone/>
            </a:pPr>
            <a:r>
              <a:rPr lang="el-GR" altLang="el-GR" sz="2400" dirty="0" smtClean="0"/>
              <a:t>8,9. Σχηματισμός τετράεδρου,</a:t>
            </a:r>
          </a:p>
          <a:p>
            <a:pPr marL="0" indent="0">
              <a:buNone/>
            </a:pPr>
            <a:r>
              <a:rPr lang="el-GR" altLang="el-GR" sz="2400" dirty="0" smtClean="0"/>
              <a:t>10. Αποκοπή τετράεδρου.</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080119"/>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Συσκευασία - Συντήρηση</a:t>
            </a:r>
            <a:endParaRPr lang="el-GR" dirty="0"/>
          </a:p>
        </p:txBody>
      </p:sp>
      <p:sp>
        <p:nvSpPr>
          <p:cNvPr id="6" name="2 - Θέση περιεχομένου" descr="Η συντήρηση του αποστειρωμένου γάλακτος γίνεται σε θερμοκρασία περιβάλλοντος (Η ικανότητα συντήρησης μειώνεται σημαντικά όταν η θερμοκρασία είναι μεγαλύτερη από είκοσι με εικοσι δύο βαθμούς κελσίου, διότι επιταχύνονται ορισμένες φυσικοχημικές αντιδράσεις που οδηγούν σε αλλαγή των οργανοληπτικών).&#10;&#10;Σημαντική επίδραση έχει και το φως για αυτό και η διαφανής συσκευασία (γυαλί, πλαστική ημιδιαφανή φιάλη) μειονεκτεί σε σχέση με τα μεταλλικά κυτία ή τα χαρτοκιβωτίδια.&#10;"/>
          <p:cNvSpPr>
            <a:spLocks noGrp="1"/>
          </p:cNvSpPr>
          <p:nvPr>
            <p:ph sz="quarter" idx="1"/>
          </p:nvPr>
        </p:nvSpPr>
        <p:spPr>
          <a:xfrm>
            <a:off x="612648" y="1628800"/>
            <a:ext cx="8153400" cy="3744416"/>
          </a:xfrm>
        </p:spPr>
        <p:txBody>
          <a:bodyPr>
            <a:noAutofit/>
          </a:bodyPr>
          <a:lstStyle/>
          <a:p>
            <a:r>
              <a:rPr lang="el-GR" altLang="el-GR" sz="2400" dirty="0"/>
              <a:t>Η συντήρηση του αποστειρωμένου γάλακτος γίνεται σε θερμοκρασία περιβάλλοντος (Η ικανότητα συντήρησης μειώνεται σημαντικά όταν η θερμοκρασία είναι μεγαλύτερη από 20-22</a:t>
            </a:r>
            <a:r>
              <a:rPr lang="en-US" altLang="el-GR" sz="2400" dirty="0"/>
              <a:t>°C</a:t>
            </a:r>
            <a:r>
              <a:rPr lang="el-GR" altLang="el-GR" sz="2400" dirty="0"/>
              <a:t>, διότι επιταχύνονται ορισμένες φυσικοχημικές αντιδράσεις που οδηγούν σε αλλαγή των οργανοληπτικών</a:t>
            </a:r>
            <a:r>
              <a:rPr lang="el-GR" altLang="el-GR" sz="2400" dirty="0" smtClean="0"/>
              <a:t>).</a:t>
            </a:r>
            <a:endParaRPr lang="el-GR" altLang="el-GR" sz="2400" dirty="0"/>
          </a:p>
          <a:p>
            <a:endParaRPr lang="el-GR" altLang="el-GR" sz="2400" dirty="0"/>
          </a:p>
          <a:p>
            <a:r>
              <a:rPr lang="el-GR" altLang="el-GR" sz="2400" dirty="0"/>
              <a:t>Σημαντική επίδραση έχει και το φως για αυτό και η διαφανής συσκευασία (γυαλί, πλαστική ημιδιαφανή φιάλη) μειονεκτεί σε σχέση με τα μεταλλικά κυτία ή τα </a:t>
            </a:r>
            <a:r>
              <a:rPr lang="el-GR" altLang="el-GR" sz="2400" dirty="0" err="1"/>
              <a:t>χαρτοκιβωτίδια</a:t>
            </a:r>
            <a:r>
              <a:rPr lang="el-GR" altLang="el-GR" sz="24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r>
              <a:rPr lang="el-GR" altLang="el-GR" dirty="0" smtClean="0"/>
              <a:t>Επίδραση των μεθόδων αποστείρωσης στο γάλα – θρεπτική αξία</a:t>
            </a:r>
            <a:endParaRPr lang="el-GR" altLang="el-GR" dirty="0"/>
          </a:p>
        </p:txBody>
      </p:sp>
      <p:sp>
        <p:nvSpPr>
          <p:cNvPr id="2" name="Ορθογώνιο 1"/>
          <p:cNvSpPr/>
          <p:nvPr/>
        </p:nvSpPr>
        <p:spPr>
          <a:xfrm>
            <a:off x="539552" y="1916832"/>
            <a:ext cx="8136904" cy="2677656"/>
          </a:xfrm>
          <a:prstGeom prst="rect">
            <a:avLst/>
          </a:prstGeom>
        </p:spPr>
        <p:txBody>
          <a:bodyPr wrap="square">
            <a:spAutoFit/>
          </a:bodyPr>
          <a:lstStyle/>
          <a:p>
            <a:pPr marL="342900" indent="-342900">
              <a:lnSpc>
                <a:spcPct val="150000"/>
              </a:lnSpc>
              <a:buAutoNum type="arabicPeriod"/>
            </a:pPr>
            <a:r>
              <a:rPr lang="el-GR" altLang="el-GR" sz="2800" dirty="0" smtClean="0"/>
              <a:t>Βιταμίνες,</a:t>
            </a:r>
          </a:p>
          <a:p>
            <a:pPr marL="342900" indent="-342900">
              <a:lnSpc>
                <a:spcPct val="150000"/>
              </a:lnSpc>
              <a:buFontTx/>
              <a:buAutoNum type="arabicPeriod"/>
            </a:pPr>
            <a:r>
              <a:rPr lang="el-GR" altLang="el-GR" sz="2800" dirty="0" smtClean="0"/>
              <a:t>Λίπη,</a:t>
            </a:r>
            <a:endParaRPr lang="el-GR" altLang="el-GR" sz="2800" dirty="0"/>
          </a:p>
          <a:p>
            <a:pPr marL="342900" indent="-342900">
              <a:lnSpc>
                <a:spcPct val="150000"/>
              </a:lnSpc>
              <a:buFontTx/>
              <a:buAutoNum type="arabicPeriod"/>
            </a:pPr>
            <a:r>
              <a:rPr lang="el-GR" altLang="el-GR" sz="2800" dirty="0" smtClean="0"/>
              <a:t>Πρωτεΐνες,</a:t>
            </a:r>
            <a:endParaRPr lang="el-GR" altLang="el-GR" sz="2800" dirty="0"/>
          </a:p>
          <a:p>
            <a:pPr marL="342900" indent="-342900">
              <a:lnSpc>
                <a:spcPct val="150000"/>
              </a:lnSpc>
              <a:buFontTx/>
              <a:buAutoNum type="arabicPeriod"/>
            </a:pPr>
            <a:r>
              <a:rPr lang="el-GR" altLang="el-GR" sz="2800" dirty="0" smtClean="0"/>
              <a:t>Ασβέστιο</a:t>
            </a:r>
            <a:r>
              <a:rPr lang="el-GR" altLang="el-GR" sz="28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37</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Βιταμίνες</a:t>
            </a:r>
            <a:endParaRPr lang="el-GR" dirty="0"/>
          </a:p>
        </p:txBody>
      </p:sp>
      <p:sp>
        <p:nvSpPr>
          <p:cNvPr id="6" name="2 - Θέση περιεχομένου" descr="Α, καροτένια, ριβοφλαβίνη,  νικοτινικό οξύ, D, παντοθενικό οξύ, βιοτίνη: επηρεάζονται λίγο (δύο ως εφτά τοις εκατό) έως καθόλου,&#10;Β1, Β6, Β12, C και φολικό οξύ καταστρέφονται σε σημαντικό ποσοστό. &#10;αποστείρωση ενός σταδίου: είκοσι ως εξήντα τοις εκατό,&#10;αποστείρωση δύο σταδίων: λιγότερο αποστείρωση UHT: πέντε ως είκοσι τοις εκατό,&#10;!!!! συντήρηση γάλακτος UHT: σημειώνεται αξιόλογη απώλεια (δεκαπέντε ως τριάντα τοις εκατό) σε φολικό οξύ και βιταμίνη C.&#10;"/>
          <p:cNvSpPr>
            <a:spLocks noGrp="1"/>
          </p:cNvSpPr>
          <p:nvPr>
            <p:ph sz="quarter" idx="1"/>
          </p:nvPr>
        </p:nvSpPr>
        <p:spPr>
          <a:xfrm>
            <a:off x="612648" y="1412776"/>
            <a:ext cx="8153400" cy="4032448"/>
          </a:xfrm>
        </p:spPr>
        <p:txBody>
          <a:bodyPr>
            <a:noAutofit/>
          </a:bodyPr>
          <a:lstStyle/>
          <a:p>
            <a:r>
              <a:rPr lang="el-GR" altLang="el-GR" sz="2400" dirty="0"/>
              <a:t>Α, καροτένια, </a:t>
            </a:r>
            <a:r>
              <a:rPr lang="el-GR" altLang="el-GR" sz="2400" dirty="0" err="1"/>
              <a:t>ριβοφλαβίνη</a:t>
            </a:r>
            <a:r>
              <a:rPr lang="el-GR" altLang="el-GR" sz="2400" dirty="0"/>
              <a:t>,  νικοτινικό οξύ, </a:t>
            </a:r>
            <a:r>
              <a:rPr lang="en-US" altLang="el-GR" sz="2400" dirty="0"/>
              <a:t>D, </a:t>
            </a:r>
            <a:r>
              <a:rPr lang="el-GR" altLang="el-GR" sz="2400" dirty="0" err="1"/>
              <a:t>παντοθενικό</a:t>
            </a:r>
            <a:r>
              <a:rPr lang="el-GR" altLang="el-GR" sz="2400" dirty="0"/>
              <a:t> οξύ, </a:t>
            </a:r>
            <a:r>
              <a:rPr lang="el-GR" altLang="el-GR" sz="2400" dirty="0" err="1" smtClean="0"/>
              <a:t>βιοτίνη</a:t>
            </a:r>
            <a:r>
              <a:rPr lang="el-GR" altLang="el-GR" sz="2400" dirty="0" smtClean="0"/>
              <a:t>: επηρεάζονται </a:t>
            </a:r>
            <a:r>
              <a:rPr lang="el-GR" altLang="el-GR" sz="2400" dirty="0"/>
              <a:t>λίγο (2-7%) έως </a:t>
            </a:r>
            <a:r>
              <a:rPr lang="el-GR" altLang="el-GR" sz="2400" dirty="0" smtClean="0"/>
              <a:t>καθόλου,</a:t>
            </a:r>
          </a:p>
          <a:p>
            <a:r>
              <a:rPr lang="el-GR" altLang="el-GR" sz="2400" dirty="0"/>
              <a:t>Β1, Β6, Β12, </a:t>
            </a:r>
            <a:r>
              <a:rPr lang="en-US" altLang="el-GR" sz="2400" dirty="0"/>
              <a:t>C </a:t>
            </a:r>
            <a:r>
              <a:rPr lang="el-GR" altLang="el-GR" sz="2400" dirty="0"/>
              <a:t>και </a:t>
            </a:r>
            <a:r>
              <a:rPr lang="el-GR" altLang="el-GR" sz="2400" dirty="0" err="1"/>
              <a:t>φολικό</a:t>
            </a:r>
            <a:r>
              <a:rPr lang="el-GR" altLang="el-GR" sz="2400" dirty="0"/>
              <a:t> οξύ καταστρέφονται σε σημαντικό </a:t>
            </a:r>
            <a:r>
              <a:rPr lang="el-GR" altLang="el-GR" sz="2400" dirty="0" smtClean="0"/>
              <a:t>ποσοστό. </a:t>
            </a:r>
          </a:p>
          <a:p>
            <a:pPr lvl="1">
              <a:buFont typeface="Wingdings" panose="05000000000000000000" pitchFamily="2" charset="2"/>
              <a:buChar char="§"/>
            </a:pPr>
            <a:r>
              <a:rPr lang="el-GR" altLang="el-GR" sz="2400" dirty="0" smtClean="0"/>
              <a:t>αποστείρωση </a:t>
            </a:r>
            <a:r>
              <a:rPr lang="el-GR" altLang="el-GR" sz="2400" dirty="0"/>
              <a:t>ενός σταδίου</a:t>
            </a:r>
            <a:r>
              <a:rPr lang="en-US" altLang="el-GR" sz="2400" dirty="0"/>
              <a:t>: 20-60</a:t>
            </a:r>
            <a:r>
              <a:rPr lang="en-US" altLang="el-GR" sz="2400" dirty="0" smtClean="0"/>
              <a:t>%</a:t>
            </a:r>
            <a:r>
              <a:rPr lang="el-GR" altLang="el-GR" sz="2400" dirty="0" smtClean="0"/>
              <a:t>,</a:t>
            </a:r>
            <a:endParaRPr lang="en-US" altLang="el-GR" sz="2400" dirty="0"/>
          </a:p>
          <a:p>
            <a:pPr lvl="1">
              <a:buFont typeface="Wingdings" panose="05000000000000000000" pitchFamily="2" charset="2"/>
              <a:buChar char="§"/>
            </a:pPr>
            <a:r>
              <a:rPr lang="el-GR" altLang="el-GR" sz="2400" dirty="0"/>
              <a:t>αποστείρωση δύο σταδίων</a:t>
            </a:r>
            <a:r>
              <a:rPr lang="en-US" altLang="el-GR" sz="2400" dirty="0"/>
              <a:t>: </a:t>
            </a:r>
            <a:r>
              <a:rPr lang="el-GR" altLang="el-GR" sz="2400" dirty="0"/>
              <a:t>λιγότερο αποστείρωση </a:t>
            </a:r>
            <a:r>
              <a:rPr lang="en-US" altLang="el-GR" sz="2400" dirty="0"/>
              <a:t>UHT</a:t>
            </a:r>
            <a:r>
              <a:rPr lang="el-GR" altLang="el-GR" sz="2400" dirty="0"/>
              <a:t>: 5-20</a:t>
            </a:r>
            <a:r>
              <a:rPr lang="el-GR" altLang="el-GR" sz="2400" dirty="0" smtClean="0"/>
              <a:t>%,</a:t>
            </a:r>
            <a:endParaRPr lang="en-US" altLang="el-GR" sz="2400" dirty="0"/>
          </a:p>
          <a:p>
            <a:pPr lvl="1">
              <a:buFont typeface="Wingdings" panose="05000000000000000000" pitchFamily="2" charset="2"/>
              <a:buChar char="§"/>
            </a:pPr>
            <a:r>
              <a:rPr lang="el-GR" altLang="el-GR" sz="2400" dirty="0" smtClean="0"/>
              <a:t>!!!! </a:t>
            </a:r>
            <a:r>
              <a:rPr lang="el-GR" altLang="el-GR" sz="2400" dirty="0"/>
              <a:t>συντήρηση γάλακτος </a:t>
            </a:r>
            <a:r>
              <a:rPr lang="en-US" altLang="el-GR" sz="2400" dirty="0"/>
              <a:t>UHT</a:t>
            </a:r>
            <a:r>
              <a:rPr lang="el-GR" altLang="el-GR" sz="2400" dirty="0"/>
              <a:t>:</a:t>
            </a:r>
            <a:r>
              <a:rPr lang="en-US" altLang="el-GR" sz="2400" dirty="0"/>
              <a:t> </a:t>
            </a:r>
            <a:r>
              <a:rPr lang="el-GR" altLang="el-GR" sz="2400" dirty="0"/>
              <a:t>σημειώνεται αξιόλογη απώλεια (15-30%) σε </a:t>
            </a:r>
            <a:r>
              <a:rPr lang="el-GR" altLang="el-GR" sz="2400" dirty="0" err="1"/>
              <a:t>φολικό</a:t>
            </a:r>
            <a:r>
              <a:rPr lang="el-GR" altLang="el-GR" sz="2400" dirty="0"/>
              <a:t> οξύ και βιταμίνη </a:t>
            </a:r>
            <a:r>
              <a:rPr lang="en-US" altLang="el-GR" sz="2400" dirty="0" smtClean="0"/>
              <a:t>C.</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38</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Λίπη</a:t>
            </a:r>
            <a:endParaRPr lang="el-GR" dirty="0"/>
          </a:p>
        </p:txBody>
      </p:sp>
      <p:sp>
        <p:nvSpPr>
          <p:cNvPr id="3" name="Θέση περιεχομένου 2" descr="Aποστείρωση ενός σταδίου : σχεδόν πλήρης καταστροφή (εξήντα ως ογδόντα τοις εκατό) στα πολυακόρεστα λιπαρά οξέα (λινολεΐκο, λινελαϊκό, αραχιδονικό).&#10;Αποστείρωση UHT :μικρότερο του τριάντα τοις εκατό.&#10;Παράγονται κάποια προϊόντα που βελτιώνουν τα οργανοληπτικά χαρακτηριστικά:&#10;Λακτόνες από τη μετατροπή των υδρόξυ οξέων.&#10;Αλδεύδες και μεθυλοκετόνες: εμπλουτίζουν το άρωμα και τη γεύση.&#10;"/>
          <p:cNvSpPr>
            <a:spLocks noGrp="1"/>
          </p:cNvSpPr>
          <p:nvPr>
            <p:ph idx="1"/>
            <p:custDataLst>
              <p:tags r:id="rId3"/>
            </p:custDataLst>
          </p:nvPr>
        </p:nvSpPr>
        <p:spPr>
          <a:xfrm>
            <a:off x="457200" y="1340768"/>
            <a:ext cx="8229600" cy="4320480"/>
          </a:xfrm>
        </p:spPr>
        <p:txBody>
          <a:bodyPr>
            <a:noAutofit/>
          </a:bodyPr>
          <a:lstStyle/>
          <a:p>
            <a:r>
              <a:rPr lang="en-US" altLang="el-GR" sz="2400" dirty="0"/>
              <a:t>A</a:t>
            </a:r>
            <a:r>
              <a:rPr lang="el-GR" altLang="el-GR" sz="2400" dirty="0" err="1"/>
              <a:t>ποστείρωση</a:t>
            </a:r>
            <a:r>
              <a:rPr lang="el-GR" altLang="el-GR" sz="2400" dirty="0"/>
              <a:t> ενός σταδίου </a:t>
            </a:r>
            <a:r>
              <a:rPr lang="en-US" altLang="el-GR" sz="2400" dirty="0"/>
              <a:t>: </a:t>
            </a:r>
            <a:r>
              <a:rPr lang="el-GR" altLang="el-GR" sz="2400" dirty="0"/>
              <a:t>σχεδόν πλήρης καταστροφή (60-80%) στα </a:t>
            </a:r>
            <a:r>
              <a:rPr lang="el-GR" altLang="el-GR" sz="2400" dirty="0" err="1"/>
              <a:t>πολυακόρεστα</a:t>
            </a:r>
            <a:r>
              <a:rPr lang="el-GR" altLang="el-GR" sz="2400" dirty="0"/>
              <a:t> λιπαρά οξέα (</a:t>
            </a:r>
            <a:r>
              <a:rPr lang="el-GR" altLang="el-GR" sz="2400" dirty="0" err="1"/>
              <a:t>λινολεΐκο</a:t>
            </a:r>
            <a:r>
              <a:rPr lang="el-GR" altLang="el-GR" sz="2400" dirty="0"/>
              <a:t>, </a:t>
            </a:r>
            <a:r>
              <a:rPr lang="el-GR" altLang="el-GR" sz="2400" dirty="0" err="1"/>
              <a:t>λινελαϊκό</a:t>
            </a:r>
            <a:r>
              <a:rPr lang="el-GR" altLang="el-GR" sz="2400" dirty="0"/>
              <a:t>, </a:t>
            </a:r>
            <a:r>
              <a:rPr lang="el-GR" altLang="el-GR" sz="2400" dirty="0" err="1"/>
              <a:t>αραχιδονικό</a:t>
            </a:r>
            <a:r>
              <a:rPr lang="el-GR" altLang="el-GR" sz="2400" dirty="0" smtClean="0"/>
              <a:t>).</a:t>
            </a:r>
            <a:endParaRPr lang="el-GR" altLang="el-GR" sz="2400" dirty="0"/>
          </a:p>
          <a:p>
            <a:r>
              <a:rPr lang="el-GR" altLang="el-GR" sz="2400" dirty="0"/>
              <a:t>Αποστείρωση </a:t>
            </a:r>
            <a:r>
              <a:rPr lang="en-US" altLang="el-GR" sz="2400" dirty="0"/>
              <a:t>UHT </a:t>
            </a:r>
            <a:r>
              <a:rPr lang="el-GR" altLang="el-GR" sz="2400" dirty="0" smtClean="0"/>
              <a:t>: &lt; 30%.</a:t>
            </a:r>
          </a:p>
          <a:p>
            <a:r>
              <a:rPr lang="el-GR" altLang="el-GR" sz="2400" dirty="0"/>
              <a:t>Παράγονται κάποια προϊόντα που βελτιώνουν τα οργανοληπτικά χαρακτηριστικά</a:t>
            </a:r>
            <a:r>
              <a:rPr lang="el-GR" altLang="el-GR" sz="2400" dirty="0" smtClean="0"/>
              <a:t>:</a:t>
            </a:r>
            <a:endParaRPr lang="el-GR" altLang="el-GR" sz="2400" dirty="0"/>
          </a:p>
          <a:p>
            <a:pPr lvl="1"/>
            <a:r>
              <a:rPr lang="el-GR" altLang="el-GR" sz="2400" dirty="0" err="1"/>
              <a:t>Λακτόνες</a:t>
            </a:r>
            <a:r>
              <a:rPr lang="el-GR" altLang="el-GR" sz="2400" dirty="0"/>
              <a:t> από τη μετατροπή των </a:t>
            </a:r>
            <a:r>
              <a:rPr lang="el-GR" altLang="el-GR" sz="2400" dirty="0" err="1"/>
              <a:t>υδρόξυ</a:t>
            </a:r>
            <a:r>
              <a:rPr lang="el-GR" altLang="el-GR" sz="2400" dirty="0"/>
              <a:t> οξέων</a:t>
            </a:r>
            <a:r>
              <a:rPr lang="el-GR" altLang="el-GR" sz="2400" dirty="0" smtClean="0"/>
              <a:t>.</a:t>
            </a:r>
            <a:endParaRPr lang="el-GR" altLang="el-GR" sz="2400" dirty="0"/>
          </a:p>
          <a:p>
            <a:pPr lvl="1"/>
            <a:r>
              <a:rPr lang="el-GR" altLang="el-GR" sz="2400" dirty="0" err="1"/>
              <a:t>Αλδεύδες</a:t>
            </a:r>
            <a:r>
              <a:rPr lang="el-GR" altLang="el-GR" sz="2400" dirty="0"/>
              <a:t> και </a:t>
            </a:r>
            <a:r>
              <a:rPr lang="el-GR" altLang="el-GR" sz="2400" dirty="0" err="1"/>
              <a:t>μεθυλοκετόνες</a:t>
            </a:r>
            <a:r>
              <a:rPr lang="el-GR" altLang="el-GR" sz="2400" dirty="0"/>
              <a:t>: εμπλουτίζουν το άρωμα και τη </a:t>
            </a:r>
            <a:r>
              <a:rPr lang="el-GR" altLang="el-GR" sz="2400" dirty="0" smtClean="0"/>
              <a:t>γεύση</a:t>
            </a:r>
            <a:r>
              <a:rPr lang="el-GR" altLang="el-GR" sz="24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39</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337667"/>
            <a:ext cx="8229600" cy="2603501"/>
          </a:xfrm>
        </p:spPr>
        <p:txBody>
          <a:bodyPr>
            <a:noAutofit/>
          </a:bodyPr>
          <a:lstStyle/>
          <a:p>
            <a:r>
              <a:rPr lang="el-GR" sz="2800" dirty="0" smtClean="0"/>
              <a:t>Εξοικείωση σπουδαστών με την τεχνολογία παραγωγής αποστειρωμένου γάλακτος, των επιπτώσεων της αποστείρωσης στα φυσικοχημικά, μικροβιολογικά, οργανοληπτικά και </a:t>
            </a:r>
            <a:r>
              <a:rPr lang="el-GR" sz="2800" dirty="0" err="1" smtClean="0"/>
              <a:t>διαθρεπτικά</a:t>
            </a:r>
            <a:r>
              <a:rPr lang="el-GR" sz="2800" dirty="0" smtClean="0"/>
              <a:t> χαρακτηριστικά του γάλακτος καθώς και τις δοκιμές ποιοτικού ελέγχου που εκτελούνται. </a:t>
            </a:r>
          </a:p>
          <a:p>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Πρωτεΐνες (1 από 2)</a:t>
            </a:r>
            <a:endParaRPr lang="el-GR" dirty="0"/>
          </a:p>
        </p:txBody>
      </p:sp>
      <p:sp>
        <p:nvSpPr>
          <p:cNvPr id="2" name="Ορθογώνιο 1" descr="Οροπρωτεϊνές: &#10; μετουσιώνονται σε ποσοστό εξήντα ως ογδόντα τοις εκατό,&#10;δημιουργούνται σύμπλοκα με τη καζεΐνη (απουσία P),&#10;συσσωματώματα μικκυλίων να επικάθονται στις σωληνώσεις.&#10;&#10;Η θέρμανση του γάλακτος σε θερμοκρασίες μεγαλύτερες από εβδομηντα πέντε βαθμούς κελσίου έχει ως αποτέλεσμα την απελευθέρωση σουλφυδρυλικών ομάδων, από τα θειούχα αμινοξέα, οπότε σχηματίζονται θειούχες ενώσεις, όπως μερκαπτάνες, σουλφίδια, υδρόθειο που προσδίδουν κακές γεύσεις και οσμές (cooked odour) τόσο στο UHT γάλα όσο και στο αποστειρωμένο εντός φιαλών.&#10;"/>
          <p:cNvSpPr/>
          <p:nvPr/>
        </p:nvSpPr>
        <p:spPr>
          <a:xfrm>
            <a:off x="467544" y="1434256"/>
            <a:ext cx="8208912" cy="4154984"/>
          </a:xfrm>
          <a:prstGeom prst="rect">
            <a:avLst/>
          </a:prstGeom>
        </p:spPr>
        <p:txBody>
          <a:bodyPr wrap="square">
            <a:spAutoFit/>
          </a:bodyPr>
          <a:lstStyle/>
          <a:p>
            <a:r>
              <a:rPr lang="el-GR" altLang="el-GR" sz="2400" dirty="0" err="1"/>
              <a:t>Οροπρωτεϊνές</a:t>
            </a:r>
            <a:r>
              <a:rPr lang="el-GR" altLang="el-GR" sz="2400" dirty="0"/>
              <a:t>: </a:t>
            </a:r>
          </a:p>
          <a:p>
            <a:pPr marL="285750" indent="-285750">
              <a:buFont typeface="Arial" panose="020B0604020202020204" pitchFamily="34" charset="0"/>
              <a:buChar char="•"/>
            </a:pPr>
            <a:r>
              <a:rPr lang="el-GR" altLang="el-GR" sz="2400" dirty="0"/>
              <a:t> μετουσιώνονται σε ποσοστό 60-80</a:t>
            </a:r>
            <a:r>
              <a:rPr lang="el-GR" altLang="el-GR" sz="2400" dirty="0" smtClean="0"/>
              <a:t>%,</a:t>
            </a:r>
            <a:endParaRPr lang="el-GR" altLang="el-GR" sz="2400" dirty="0"/>
          </a:p>
          <a:p>
            <a:pPr marL="285750" indent="-285750">
              <a:buFont typeface="Arial" panose="020B0604020202020204" pitchFamily="34" charset="0"/>
              <a:buChar char="•"/>
            </a:pPr>
            <a:r>
              <a:rPr lang="el-GR" altLang="el-GR" sz="2400" dirty="0"/>
              <a:t>δημιουργούνται </a:t>
            </a:r>
            <a:r>
              <a:rPr lang="el-GR" altLang="el-GR" sz="2400" dirty="0" err="1"/>
              <a:t>σύμπλοκα</a:t>
            </a:r>
            <a:r>
              <a:rPr lang="el-GR" altLang="el-GR" sz="2400" dirty="0"/>
              <a:t> με τη καζεΐνη (απουσία </a:t>
            </a:r>
            <a:r>
              <a:rPr lang="en-US" altLang="el-GR" sz="2400" dirty="0"/>
              <a:t>P</a:t>
            </a:r>
            <a:r>
              <a:rPr lang="en-US" altLang="el-GR" sz="2400" dirty="0" smtClean="0"/>
              <a:t>)</a:t>
            </a:r>
            <a:r>
              <a:rPr lang="el-GR" altLang="el-GR" sz="2400" dirty="0" smtClean="0"/>
              <a:t>,</a:t>
            </a:r>
            <a:endParaRPr lang="el-GR" altLang="el-GR" sz="2400" dirty="0"/>
          </a:p>
          <a:p>
            <a:pPr marL="285750" indent="-285750">
              <a:buFont typeface="Arial" panose="020B0604020202020204" pitchFamily="34" charset="0"/>
              <a:buChar char="•"/>
            </a:pPr>
            <a:r>
              <a:rPr lang="el-GR" altLang="el-GR" sz="2400" dirty="0"/>
              <a:t>συσσωματώματα μικκυλίων να επικάθονται στις </a:t>
            </a:r>
            <a:r>
              <a:rPr lang="el-GR" altLang="el-GR" sz="2400" dirty="0" smtClean="0"/>
              <a:t>σωληνώσεις.</a:t>
            </a:r>
          </a:p>
          <a:p>
            <a:pPr marL="285750" indent="-285750">
              <a:buFont typeface="Arial" panose="020B0604020202020204" pitchFamily="34" charset="0"/>
              <a:buChar char="•"/>
            </a:pPr>
            <a:endParaRPr lang="el-GR" altLang="el-GR" sz="2400" dirty="0" smtClean="0"/>
          </a:p>
          <a:p>
            <a:r>
              <a:rPr lang="el-GR" altLang="el-GR" sz="2400" dirty="0"/>
              <a:t>Η θέρμανση του γάλακτος σε θερμοκρασίες μεγαλύτερες από 75</a:t>
            </a:r>
            <a:r>
              <a:rPr lang="en-US" altLang="el-GR" sz="2400" dirty="0"/>
              <a:t>°C</a:t>
            </a:r>
            <a:r>
              <a:rPr lang="el-GR" altLang="el-GR" sz="2400" dirty="0"/>
              <a:t> έχει ως αποτέλεσμα την απελευθέρωση </a:t>
            </a:r>
            <a:r>
              <a:rPr lang="el-GR" altLang="el-GR" sz="2400" dirty="0" err="1"/>
              <a:t>σουλφυδρυλικών</a:t>
            </a:r>
            <a:r>
              <a:rPr lang="el-GR" altLang="el-GR" sz="2400" dirty="0"/>
              <a:t> ομάδων, από τα θειούχα αμινοξέα, οπότε σχηματίζονται θειούχες ενώσεις, όπως </a:t>
            </a:r>
            <a:r>
              <a:rPr lang="el-GR" altLang="el-GR" sz="2400" dirty="0" err="1"/>
              <a:t>μερκαπτάνες</a:t>
            </a:r>
            <a:r>
              <a:rPr lang="el-GR" altLang="el-GR" sz="2400" dirty="0"/>
              <a:t>, </a:t>
            </a:r>
            <a:r>
              <a:rPr lang="el-GR" altLang="el-GR" sz="2400" dirty="0" err="1"/>
              <a:t>σουλφίδια</a:t>
            </a:r>
            <a:r>
              <a:rPr lang="el-GR" altLang="el-GR" sz="2400" dirty="0"/>
              <a:t>, υδρόθειο που προσδίδουν κακές γεύσεις και οσμές (</a:t>
            </a:r>
            <a:r>
              <a:rPr lang="en-US" altLang="el-GR" sz="2400" dirty="0"/>
              <a:t>cooked </a:t>
            </a:r>
            <a:r>
              <a:rPr lang="en-US" altLang="el-GR" sz="2400" dirty="0" err="1"/>
              <a:t>odour</a:t>
            </a:r>
            <a:r>
              <a:rPr lang="en-US" altLang="el-GR" sz="2400" dirty="0"/>
              <a:t>)</a:t>
            </a:r>
            <a:r>
              <a:rPr lang="el-GR" altLang="el-GR" sz="2400" dirty="0"/>
              <a:t> τόσο στο </a:t>
            </a:r>
            <a:r>
              <a:rPr lang="en-US" altLang="el-GR" sz="2400" dirty="0"/>
              <a:t>UHT </a:t>
            </a:r>
            <a:r>
              <a:rPr lang="el-GR" altLang="el-GR" sz="2400" dirty="0"/>
              <a:t>γάλα όσο και στο αποστειρωμένο εντός φιαλών</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40</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Πρωτεΐνες </a:t>
            </a:r>
            <a:r>
              <a:rPr lang="el-GR" altLang="el-GR" dirty="0" smtClean="0"/>
              <a:t>(2 </a:t>
            </a:r>
            <a:r>
              <a:rPr lang="el-GR" altLang="el-GR" dirty="0"/>
              <a:t>από 2)</a:t>
            </a:r>
            <a:endParaRPr lang="el-GR" dirty="0"/>
          </a:p>
        </p:txBody>
      </p:sp>
      <p:sp>
        <p:nvSpPr>
          <p:cNvPr id="2" name="Ορθογώνιο 1" descr="Η απόσπαση των σουλφυδρυλικών ομάδων μπορεί να βλάψει τα θειούχα αμινοξέα από δέκα ως τριάντα τοις εκατό ανάλογα με το είδος της αποστείρωσης.&#10;Η μετουσίωση των πρωτεϊνών δεν συνεπάγεται και μείωση της θρεπτικής αξίας. &#10;Αντίθετα αυξάνεται η πεπτικότητα &#10;Έντονη θέρμανση  εκατόν είκοσι βαθμούς κελσίου για πάνω από εξήντα λεπτά: βλάπτεται η πεπτικότητα των πρωτεϊνών του γάλακτος.&#10;Βλάβη σημειώνεται στο αμινοξύ λυσίνη το όποιο μειώνεται κατά δέκα ως τριάντα τοις εκατό στο αποστειρωμένο εντός φιαλών γάλα, ενώ μόνο κατά δύο ως δέκα τοις εκατό στο γάλα UHT. &#10;Η καταστροφή της λυσίνης οφείλεται στις αντιδράσεις Maillard.&#10;Περαιτέρω μείωση της λυσίνης σε ποσοστο τριάντα τοις εκατό, έχει παρατηρηθεί σε UHT γάλα κατά τη μακροχρόνια συντήρηση.&#10;"/>
          <p:cNvSpPr/>
          <p:nvPr/>
        </p:nvSpPr>
        <p:spPr>
          <a:xfrm>
            <a:off x="467544" y="836712"/>
            <a:ext cx="8280920" cy="5632311"/>
          </a:xfrm>
          <a:prstGeom prst="rect">
            <a:avLst/>
          </a:prstGeom>
        </p:spPr>
        <p:txBody>
          <a:bodyPr wrap="square">
            <a:spAutoFit/>
          </a:bodyPr>
          <a:lstStyle/>
          <a:p>
            <a:pPr marL="342900" indent="-342900">
              <a:buFont typeface="Arial" panose="020B0604020202020204" pitchFamily="34" charset="0"/>
              <a:buChar char="•"/>
            </a:pPr>
            <a:r>
              <a:rPr lang="el-GR" altLang="el-GR" sz="2400" dirty="0"/>
              <a:t>Η απόσπαση των </a:t>
            </a:r>
            <a:r>
              <a:rPr lang="el-GR" altLang="el-GR" sz="2400" dirty="0" err="1"/>
              <a:t>σουλφυδρυλικών</a:t>
            </a:r>
            <a:r>
              <a:rPr lang="el-GR" altLang="el-GR" sz="2400" dirty="0"/>
              <a:t> ομάδων μπορεί να βλάψει τα θειούχα αμινοξέα από 10-30% ανάλογα με το είδος της αποστείρωσης.</a:t>
            </a:r>
          </a:p>
          <a:p>
            <a:pPr marL="342900" indent="-342900">
              <a:buFont typeface="Arial" panose="020B0604020202020204" pitchFamily="34" charset="0"/>
              <a:buChar char="•"/>
            </a:pPr>
            <a:r>
              <a:rPr lang="el-GR" altLang="el-GR" sz="2400" dirty="0"/>
              <a:t>Η μετουσίωση των πρωτεϊνών δεν συνεπάγεται και μείωση της θρεπτικής αξίας. </a:t>
            </a:r>
            <a:endParaRPr lang="en-US" altLang="el-GR" sz="2400" dirty="0"/>
          </a:p>
          <a:p>
            <a:pPr marL="342900" indent="-342900">
              <a:buFont typeface="Arial" panose="020B0604020202020204" pitchFamily="34" charset="0"/>
              <a:buChar char="•"/>
            </a:pPr>
            <a:r>
              <a:rPr lang="el-GR" altLang="el-GR" sz="2400" dirty="0"/>
              <a:t>Αντίθετα αυξάνεται η </a:t>
            </a:r>
            <a:r>
              <a:rPr lang="el-GR" altLang="el-GR" sz="2400" dirty="0" err="1"/>
              <a:t>πεπτικότητα</a:t>
            </a:r>
            <a:r>
              <a:rPr lang="el-GR" altLang="el-GR" sz="2400" dirty="0"/>
              <a:t> </a:t>
            </a:r>
          </a:p>
          <a:p>
            <a:pPr marL="342900" indent="-342900">
              <a:buFont typeface="Arial" panose="020B0604020202020204" pitchFamily="34" charset="0"/>
              <a:buChar char="•"/>
            </a:pPr>
            <a:r>
              <a:rPr lang="el-GR" altLang="el-GR" sz="2400" dirty="0" smtClean="0"/>
              <a:t>Έντονη </a:t>
            </a:r>
            <a:r>
              <a:rPr lang="el-GR" altLang="el-GR" sz="2400" dirty="0"/>
              <a:t>θέρμανση  120</a:t>
            </a:r>
            <a:r>
              <a:rPr lang="en-US" altLang="el-GR" sz="2400" dirty="0"/>
              <a:t>°C</a:t>
            </a:r>
            <a:r>
              <a:rPr lang="el-GR" altLang="el-GR" sz="2400" dirty="0"/>
              <a:t> για πάνω από 60</a:t>
            </a:r>
            <a:r>
              <a:rPr lang="en-US" altLang="el-GR" sz="2400" dirty="0"/>
              <a:t>min: </a:t>
            </a:r>
            <a:r>
              <a:rPr lang="el-GR" altLang="el-GR" sz="2400" dirty="0"/>
              <a:t>βλάπτεται η </a:t>
            </a:r>
            <a:r>
              <a:rPr lang="el-GR" altLang="el-GR" sz="2400" dirty="0" err="1"/>
              <a:t>πεπτικότητα</a:t>
            </a:r>
            <a:r>
              <a:rPr lang="el-GR" altLang="el-GR" sz="2400" dirty="0"/>
              <a:t> των πρωτεϊνών του γάλακτος.</a:t>
            </a:r>
          </a:p>
          <a:p>
            <a:pPr marL="342900" indent="-342900">
              <a:buFont typeface="Arial" panose="020B0604020202020204" pitchFamily="34" charset="0"/>
              <a:buChar char="•"/>
            </a:pPr>
            <a:r>
              <a:rPr lang="el-GR" altLang="el-GR" sz="2400" dirty="0" smtClean="0"/>
              <a:t>Βλάβη </a:t>
            </a:r>
            <a:r>
              <a:rPr lang="el-GR" altLang="el-GR" sz="2400" dirty="0"/>
              <a:t>σημειώνεται στο </a:t>
            </a:r>
            <a:r>
              <a:rPr lang="el-GR" altLang="el-GR" sz="2400" dirty="0" err="1"/>
              <a:t>αμινοξύ</a:t>
            </a:r>
            <a:r>
              <a:rPr lang="el-GR" altLang="el-GR" sz="2400" dirty="0"/>
              <a:t> </a:t>
            </a:r>
            <a:r>
              <a:rPr lang="el-GR" altLang="el-GR" sz="2400" dirty="0" err="1"/>
              <a:t>λυσίνη</a:t>
            </a:r>
            <a:r>
              <a:rPr lang="el-GR" altLang="el-GR" sz="2400" dirty="0"/>
              <a:t> το όποιο μειώνεται κατά 10-30% στο αποστειρωμένο εντός φιαλών γάλα, ενώ μόνο κατά 2-10% στο γάλα </a:t>
            </a:r>
            <a:r>
              <a:rPr lang="en-US" altLang="el-GR" sz="2400" dirty="0"/>
              <a:t>UHT. </a:t>
            </a:r>
          </a:p>
          <a:p>
            <a:pPr marL="342900" indent="-342900">
              <a:buFont typeface="Arial" panose="020B0604020202020204" pitchFamily="34" charset="0"/>
              <a:buChar char="•"/>
            </a:pPr>
            <a:r>
              <a:rPr lang="el-GR" altLang="el-GR" sz="2400" dirty="0"/>
              <a:t>Η καταστροφή της </a:t>
            </a:r>
            <a:r>
              <a:rPr lang="el-GR" altLang="el-GR" sz="2400" dirty="0" err="1"/>
              <a:t>λυσίνης</a:t>
            </a:r>
            <a:r>
              <a:rPr lang="el-GR" altLang="el-GR" sz="2400" dirty="0"/>
              <a:t> οφείλεται στις αντιδράσεις </a:t>
            </a:r>
            <a:r>
              <a:rPr lang="en-US" altLang="el-GR" sz="2400" dirty="0" err="1"/>
              <a:t>Maillard</a:t>
            </a:r>
            <a:r>
              <a:rPr lang="el-GR" altLang="el-GR" sz="2400" dirty="0" smtClean="0"/>
              <a:t>.</a:t>
            </a:r>
            <a:endParaRPr lang="el-GR" altLang="el-GR" sz="2400" dirty="0"/>
          </a:p>
          <a:p>
            <a:pPr marL="342900" indent="-342900">
              <a:buFont typeface="Arial" panose="020B0604020202020204" pitchFamily="34" charset="0"/>
              <a:buChar char="•"/>
            </a:pPr>
            <a:r>
              <a:rPr lang="el-GR" altLang="el-GR" sz="2400" dirty="0"/>
              <a:t>Περαιτέρω μείωση της </a:t>
            </a:r>
            <a:r>
              <a:rPr lang="el-GR" altLang="el-GR" sz="2400" dirty="0" err="1"/>
              <a:t>λυσίνης</a:t>
            </a:r>
            <a:r>
              <a:rPr lang="el-GR" altLang="el-GR" sz="2400" dirty="0"/>
              <a:t> σε </a:t>
            </a:r>
            <a:r>
              <a:rPr lang="el-GR" altLang="el-GR" sz="2400" dirty="0" err="1"/>
              <a:t>ποσοστο</a:t>
            </a:r>
            <a:r>
              <a:rPr lang="el-GR" altLang="el-GR" sz="2400" dirty="0"/>
              <a:t> 30%, έχει παρατηρηθεί σε </a:t>
            </a:r>
            <a:r>
              <a:rPr lang="en-US" altLang="el-GR" sz="2400" dirty="0"/>
              <a:t>UHT </a:t>
            </a:r>
            <a:r>
              <a:rPr lang="el-GR" altLang="el-GR" sz="2400" dirty="0"/>
              <a:t>γάλα κατά τη μακροχρόνια συντήρηση</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41</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Ασβέστιο</a:t>
            </a:r>
            <a:endParaRPr lang="el-GR" dirty="0"/>
          </a:p>
        </p:txBody>
      </p:sp>
      <p:sp>
        <p:nvSpPr>
          <p:cNvPr id="3" name="Ορθογώνιο 2" descr="Μείωση του ελεύθερου ασβεστίου σε όλους τους τύπους αποστειρωμένου γάλακτος. &#10;&#10;Συμπερασματικά:&#10;&#10;Το UHT γάλα έχει πολύ καλή θρεπτική αξία και δεν δημιουργεί προβλήματα ακόμα και σε αποκλειστική διατροφή. &#10;&#10;Το αποστειρωμένο εντός φιαλών γάλα είναι ένα πολύ καλό τρόφιμο αλλά αν πρόκειται χρησιμοποιηθεί για βρέφη, παιδιά πρέπει να συμπληρώνεται ως προς τις βιταμίνες (μέσω άλλων τροφών).&#10;"/>
          <p:cNvSpPr/>
          <p:nvPr/>
        </p:nvSpPr>
        <p:spPr>
          <a:xfrm>
            <a:off x="467544" y="1052736"/>
            <a:ext cx="8208912" cy="4955203"/>
          </a:xfrm>
          <a:prstGeom prst="rect">
            <a:avLst/>
          </a:prstGeom>
        </p:spPr>
        <p:txBody>
          <a:bodyPr wrap="square">
            <a:spAutoFit/>
          </a:bodyPr>
          <a:lstStyle/>
          <a:p>
            <a:r>
              <a:rPr lang="el-GR" altLang="el-GR" sz="2400" dirty="0"/>
              <a:t>Μείωση του ελεύθερου ασβεστίου σε όλους τους τύπους αποστειρωμένου γάλακτος. </a:t>
            </a:r>
            <a:endParaRPr lang="el-GR" altLang="el-GR" sz="2400" dirty="0" smtClean="0"/>
          </a:p>
          <a:p>
            <a:endParaRPr lang="el-GR" altLang="el-GR" sz="2400" dirty="0"/>
          </a:p>
          <a:p>
            <a:r>
              <a:rPr lang="el-GR" altLang="el-GR" sz="2400" dirty="0" smtClean="0"/>
              <a:t>Συμπερασματικά:</a:t>
            </a:r>
            <a:endParaRPr lang="el-GR" altLang="el-GR" sz="2400" dirty="0"/>
          </a:p>
          <a:p>
            <a:endParaRPr lang="el-GR" altLang="el-GR" sz="2400" dirty="0"/>
          </a:p>
          <a:p>
            <a:pPr lvl="1">
              <a:buFont typeface="Wingdings" pitchFamily="2" charset="2"/>
              <a:buChar char="Ø"/>
            </a:pPr>
            <a:r>
              <a:rPr lang="el-GR" altLang="el-GR" sz="2400" dirty="0"/>
              <a:t>Το </a:t>
            </a:r>
            <a:r>
              <a:rPr lang="en-US" altLang="el-GR" sz="2400" dirty="0"/>
              <a:t>UHT </a:t>
            </a:r>
            <a:r>
              <a:rPr lang="el-GR" altLang="el-GR" sz="2400" dirty="0"/>
              <a:t>γάλα έχει πολύ καλή θρεπτική αξία και δεν δημιουργεί προβλήματα ακόμα και σε αποκλειστική διατροφή. </a:t>
            </a:r>
          </a:p>
          <a:p>
            <a:pPr marL="800100" lvl="1" indent="-342900">
              <a:buFont typeface="Arial" panose="020B0604020202020204" pitchFamily="34" charset="0"/>
              <a:buChar char="•"/>
            </a:pPr>
            <a:endParaRPr lang="el-GR" altLang="el-GR" sz="2400" dirty="0"/>
          </a:p>
          <a:p>
            <a:pPr lvl="1">
              <a:buFont typeface="Wingdings" pitchFamily="2" charset="2"/>
              <a:buChar char="Ø"/>
            </a:pPr>
            <a:r>
              <a:rPr lang="el-GR" altLang="el-GR" sz="2400" dirty="0"/>
              <a:t>Το αποστειρωμένο εντός φιαλών γάλα είναι ένα πολύ καλό τρόφιμο αλλά αν πρόκειται χρησιμοποιηθεί για βρέφη, παιδιά </a:t>
            </a:r>
            <a:r>
              <a:rPr lang="el-GR" altLang="el-GR" sz="2800" dirty="0"/>
              <a:t>πρέπει</a:t>
            </a:r>
            <a:r>
              <a:rPr lang="el-GR" altLang="el-GR" sz="2400" dirty="0"/>
              <a:t> να συμπληρώνεται ως προς τις βιταμίνες (μέσω άλλων τροφών</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r>
              <a:rPr lang="el-GR" altLang="el-GR" dirty="0" smtClean="0"/>
              <a:t>Μικροβιολογία αποστειρωμένου γάλακτος (1 από 2)</a:t>
            </a:r>
            <a:endParaRPr lang="el-GR" altLang="el-GR" dirty="0"/>
          </a:p>
        </p:txBody>
      </p:sp>
      <p:sp>
        <p:nvSpPr>
          <p:cNvPr id="6" name="2 - Θέση περιεχομένου" descr="ΑΠΟΣΤΕΙΡΩΜΕΝΟ:  ΝΑΙ, &#10;ΣΤΕΙΡΟ:  ΌΧΙ.&#10;Παρουσία λίγων σπόρων , μη παθογόνων: &#10;ΑΔΡΑΝΕΙΣ  κατά την διάρκεια συντήρησης. &#10;&#10;Παρουσία σπόρων ικανών να πολλαπλασιαστούν: &#10;(Bacillus, Clostridium) à&#10; ΕΝΔΕΙΞΗ ΑΝΕΠΑΡΚΟΥΣ ΑΠΟΣΤΕΙΡΩΣΗΣ,&#10; (χρόνος/ θερμοκρασία ή υψηλό μικροβιακό φορτίο).&#10;"/>
          <p:cNvSpPr>
            <a:spLocks noGrp="1"/>
          </p:cNvSpPr>
          <p:nvPr>
            <p:ph sz="quarter" idx="1"/>
          </p:nvPr>
        </p:nvSpPr>
        <p:spPr>
          <a:xfrm>
            <a:off x="612648" y="1412776"/>
            <a:ext cx="8153400" cy="4752528"/>
          </a:xfrm>
        </p:spPr>
        <p:txBody>
          <a:bodyPr>
            <a:noAutofit/>
          </a:bodyPr>
          <a:lstStyle/>
          <a:p>
            <a:r>
              <a:rPr lang="el-GR" altLang="el-GR" sz="2400" dirty="0"/>
              <a:t>ΑΠΟΣΤΕΙΡΩΜΕΝΟ:  </a:t>
            </a:r>
            <a:r>
              <a:rPr lang="el-GR" altLang="el-GR" sz="2400" dirty="0" smtClean="0"/>
              <a:t>ΝΑΙ, </a:t>
            </a:r>
            <a:endParaRPr lang="el-GR" altLang="el-GR" sz="2400" dirty="0"/>
          </a:p>
          <a:p>
            <a:r>
              <a:rPr lang="el-GR" altLang="el-GR" sz="2400" dirty="0"/>
              <a:t>ΣΤΕΙΡΟ:  </a:t>
            </a:r>
            <a:r>
              <a:rPr lang="el-GR" altLang="el-GR" sz="2400" dirty="0" smtClean="0"/>
              <a:t>ΌΧΙ.</a:t>
            </a:r>
          </a:p>
          <a:p>
            <a:pPr marL="0" indent="0">
              <a:buNone/>
            </a:pPr>
            <a:r>
              <a:rPr lang="el-GR" altLang="el-GR" sz="2400" dirty="0"/>
              <a:t>Παρουσία λίγων σπόρων , μη </a:t>
            </a:r>
            <a:r>
              <a:rPr lang="el-GR" altLang="el-GR" sz="2400" dirty="0" smtClean="0"/>
              <a:t>παθογόνων</a:t>
            </a:r>
            <a:r>
              <a:rPr lang="el-GR" altLang="el-GR" sz="2400" dirty="0" smtClean="0">
                <a:sym typeface="Wingdings" pitchFamily="2" charset="2"/>
              </a:rPr>
              <a:t>: </a:t>
            </a:r>
            <a:endParaRPr lang="el-GR" altLang="el-GR" sz="2400" dirty="0">
              <a:sym typeface="Wingdings" pitchFamily="2" charset="2"/>
            </a:endParaRPr>
          </a:p>
          <a:p>
            <a:r>
              <a:rPr lang="el-GR" altLang="el-GR" sz="2400" dirty="0">
                <a:sym typeface="Wingdings" pitchFamily="2" charset="2"/>
              </a:rPr>
              <a:t>ΑΔΡΑΝΕΙΣ  κατά την διάρκεια </a:t>
            </a:r>
            <a:r>
              <a:rPr lang="el-GR" altLang="el-GR" sz="2400" dirty="0" smtClean="0">
                <a:sym typeface="Wingdings" pitchFamily="2" charset="2"/>
              </a:rPr>
              <a:t>συντήρησης. </a:t>
            </a:r>
            <a:endParaRPr lang="el-GR" altLang="el-GR" sz="2400" dirty="0">
              <a:sym typeface="Wingdings" pitchFamily="2" charset="2"/>
            </a:endParaRPr>
          </a:p>
          <a:p>
            <a:pPr marL="0" indent="0">
              <a:buNone/>
            </a:pPr>
            <a:endParaRPr lang="el-GR" altLang="el-GR" sz="2400" dirty="0"/>
          </a:p>
          <a:p>
            <a:pPr marL="0" indent="0">
              <a:buNone/>
            </a:pPr>
            <a:r>
              <a:rPr lang="el-GR" altLang="el-GR" sz="2400" dirty="0"/>
              <a:t>Παρουσία σπόρων ικανών να </a:t>
            </a:r>
            <a:r>
              <a:rPr lang="el-GR" altLang="el-GR" sz="2400" dirty="0" smtClean="0"/>
              <a:t>πολλαπλασιαστούν: </a:t>
            </a:r>
            <a:endParaRPr lang="el-GR" altLang="el-GR" sz="2400" dirty="0"/>
          </a:p>
          <a:p>
            <a:pPr marL="0" indent="0">
              <a:buNone/>
            </a:pPr>
            <a:r>
              <a:rPr lang="el-GR" altLang="el-GR" sz="2400" dirty="0"/>
              <a:t>(</a:t>
            </a:r>
            <a:r>
              <a:rPr lang="en-US" altLang="el-GR" sz="2400" i="1" dirty="0"/>
              <a:t>Bacillus, Clostridium</a:t>
            </a:r>
            <a:r>
              <a:rPr lang="en-US" altLang="el-GR" sz="2400" dirty="0"/>
              <a:t>) </a:t>
            </a:r>
            <a:r>
              <a:rPr lang="en-US" altLang="el-GR" sz="2400" dirty="0">
                <a:sym typeface="Wingdings" pitchFamily="2" charset="2"/>
              </a:rPr>
              <a:t></a:t>
            </a:r>
            <a:endParaRPr lang="el-GR" altLang="el-GR" sz="2400" dirty="0">
              <a:sym typeface="Wingdings" pitchFamily="2" charset="2"/>
            </a:endParaRPr>
          </a:p>
          <a:p>
            <a:pPr marL="0" indent="0">
              <a:buNone/>
            </a:pPr>
            <a:r>
              <a:rPr lang="en-US" altLang="el-GR" sz="2400" dirty="0">
                <a:sym typeface="Wingdings" pitchFamily="2" charset="2"/>
              </a:rPr>
              <a:t> </a:t>
            </a:r>
            <a:r>
              <a:rPr lang="el-GR" altLang="el-GR" sz="2400" dirty="0">
                <a:sym typeface="Wingdings" pitchFamily="2" charset="2"/>
              </a:rPr>
              <a:t>ΕΝΔΕΙΞΗ ΑΝΕΠΑΡΚΟΥΣ </a:t>
            </a:r>
            <a:r>
              <a:rPr lang="el-GR" altLang="el-GR" sz="2400" dirty="0" smtClean="0">
                <a:sym typeface="Wingdings" pitchFamily="2" charset="2"/>
              </a:rPr>
              <a:t>ΑΠΟΣΤΕΙΡΩΣΗΣ,</a:t>
            </a:r>
            <a:endParaRPr lang="el-GR" altLang="el-GR" sz="2400" dirty="0">
              <a:sym typeface="Wingdings" pitchFamily="2" charset="2"/>
            </a:endParaRPr>
          </a:p>
          <a:p>
            <a:pPr marL="0" indent="0">
              <a:buNone/>
            </a:pPr>
            <a:r>
              <a:rPr lang="el-GR" altLang="el-GR" sz="2400" dirty="0">
                <a:sym typeface="Wingdings" pitchFamily="2" charset="2"/>
              </a:rPr>
              <a:t> (χρόνος/ θερμοκρασία ή υψηλό μικροβιακό φορτίο</a:t>
            </a:r>
            <a:r>
              <a:rPr lang="el-GR" altLang="el-GR" sz="2400" dirty="0" smtClean="0">
                <a:sym typeface="Wingdings" pitchFamily="2" charset="2"/>
              </a:rPr>
              <a:t>).</a:t>
            </a:r>
            <a:endParaRPr lang="el-GR" altLang="el-GR" sz="2400" dirty="0">
              <a:sym typeface="Wingdings" pitchFamily="2" charset="2"/>
            </a:endParaRP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80000"/>
              </a:lnSpc>
            </a:pPr>
            <a:r>
              <a:rPr lang="el-GR" altLang="el-GR" dirty="0"/>
              <a:t>Μικροβιολογία αποστειρωμένου γάλακτος </a:t>
            </a:r>
            <a:r>
              <a:rPr lang="el-GR" altLang="el-GR" dirty="0" smtClean="0"/>
              <a:t>(2 </a:t>
            </a:r>
            <a:r>
              <a:rPr lang="el-GR" altLang="el-GR" dirty="0"/>
              <a:t>από 2)</a:t>
            </a:r>
            <a:endParaRPr lang="el-GR" dirty="0"/>
          </a:p>
        </p:txBody>
      </p:sp>
      <p:sp>
        <p:nvSpPr>
          <p:cNvPr id="2" name="Ορθογώνιο 1" descr="H αποστείρωση ΠΡΕΠΕΙ να διασφαλίζει την καταστροφή &#10;των σπόρων του Clostridium botulinum (12D: θερμοκρασία &#10;Ικανή να μειώσει κατά 12 λογαρίθμους).&#10;&#10;&#10;Προβλήματα που ανακύπτουν :&#10;&#10;Επιβίωση Bacillus subtilis, B. circulans, B. cereus και άλλα, &#10;&#10;Επιμόλυνση στον ομογενοποιητή , στη μηχανή συσκευασίας &#10;     (ζύμες, μύκητες).&#10;"/>
          <p:cNvSpPr/>
          <p:nvPr>
            <p:custDataLst>
              <p:tags r:id="rId3"/>
            </p:custDataLst>
          </p:nvPr>
        </p:nvSpPr>
        <p:spPr>
          <a:xfrm>
            <a:off x="467544" y="1434256"/>
            <a:ext cx="8208912" cy="4154984"/>
          </a:xfrm>
          <a:prstGeom prst="rect">
            <a:avLst/>
          </a:prstGeom>
        </p:spPr>
        <p:txBody>
          <a:bodyPr wrap="square">
            <a:spAutoFit/>
          </a:bodyPr>
          <a:lstStyle/>
          <a:p>
            <a:r>
              <a:rPr lang="en-US" altLang="el-GR" sz="2400" dirty="0"/>
              <a:t>H </a:t>
            </a:r>
            <a:r>
              <a:rPr lang="el-GR" altLang="el-GR" sz="2400" dirty="0"/>
              <a:t>αποστείρωση ΠΡΕΠΕΙ να διασφαλίζει την καταστροφή </a:t>
            </a:r>
            <a:endParaRPr lang="en-US" altLang="el-GR" sz="2400" dirty="0"/>
          </a:p>
          <a:p>
            <a:r>
              <a:rPr lang="el-GR" altLang="el-GR" sz="2400" dirty="0"/>
              <a:t>των σπόρων του </a:t>
            </a:r>
            <a:r>
              <a:rPr lang="en-US" altLang="el-GR" sz="2400" dirty="0"/>
              <a:t>Clostridium botulinum (12D: </a:t>
            </a:r>
            <a:r>
              <a:rPr lang="el-GR" altLang="el-GR" sz="2400" dirty="0"/>
              <a:t>θερμοκρασία </a:t>
            </a:r>
          </a:p>
          <a:p>
            <a:r>
              <a:rPr lang="el-GR" altLang="el-GR" sz="2400" dirty="0"/>
              <a:t>Ικανή να μειώσει κατά 12 λογαρίθμους</a:t>
            </a:r>
            <a:r>
              <a:rPr lang="en-US" altLang="el-GR" sz="2400" dirty="0" smtClean="0"/>
              <a:t>)</a:t>
            </a:r>
            <a:r>
              <a:rPr lang="el-GR" altLang="el-GR" sz="2400" dirty="0" smtClean="0"/>
              <a:t>.</a:t>
            </a:r>
            <a:endParaRPr lang="el-GR" altLang="el-GR" sz="2400" dirty="0"/>
          </a:p>
          <a:p>
            <a:endParaRPr lang="el-GR" altLang="el-GR" sz="2400" dirty="0"/>
          </a:p>
          <a:p>
            <a:endParaRPr lang="el-GR" altLang="el-GR" sz="2400" dirty="0"/>
          </a:p>
          <a:p>
            <a:r>
              <a:rPr lang="el-GR" altLang="el-GR" sz="2400" dirty="0"/>
              <a:t>Προβλήματα που ανακύπτουν :</a:t>
            </a:r>
          </a:p>
          <a:p>
            <a:endParaRPr lang="el-GR" altLang="el-GR" sz="2400" dirty="0"/>
          </a:p>
          <a:p>
            <a:pPr marL="342900" indent="-342900">
              <a:buFont typeface="Arial" panose="020B0604020202020204" pitchFamily="34" charset="0"/>
              <a:buChar char="•"/>
            </a:pPr>
            <a:r>
              <a:rPr lang="el-GR" altLang="el-GR" sz="2400" dirty="0"/>
              <a:t>Επιβίωση </a:t>
            </a:r>
            <a:r>
              <a:rPr lang="en-US" altLang="el-GR" sz="2400" dirty="0"/>
              <a:t>Bacillus </a:t>
            </a:r>
            <a:r>
              <a:rPr lang="en-US" altLang="el-GR" sz="2400" dirty="0" err="1"/>
              <a:t>subtilis</a:t>
            </a:r>
            <a:r>
              <a:rPr lang="en-US" altLang="el-GR" sz="2400" dirty="0"/>
              <a:t>, B. </a:t>
            </a:r>
            <a:r>
              <a:rPr lang="en-US" altLang="el-GR" sz="2400" dirty="0" err="1"/>
              <a:t>circulans</a:t>
            </a:r>
            <a:r>
              <a:rPr lang="en-US" altLang="el-GR" sz="2400" dirty="0"/>
              <a:t>, B. cereus </a:t>
            </a:r>
            <a:r>
              <a:rPr lang="el-GR" altLang="el-GR" sz="2400" dirty="0" smtClean="0"/>
              <a:t>κ.α., </a:t>
            </a:r>
            <a:endParaRPr lang="el-GR" altLang="el-GR" sz="2400" dirty="0"/>
          </a:p>
          <a:p>
            <a:pPr marL="342900" indent="-3429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Επιμόλυνση στον </a:t>
            </a:r>
            <a:r>
              <a:rPr lang="el-GR" altLang="el-GR" sz="2400" dirty="0" err="1"/>
              <a:t>ομογενοποιητή</a:t>
            </a:r>
            <a:r>
              <a:rPr lang="el-GR" altLang="el-GR" sz="2400" dirty="0"/>
              <a:t> , στη μηχανή συσκευασίας </a:t>
            </a:r>
          </a:p>
          <a:p>
            <a:r>
              <a:rPr lang="el-GR" altLang="el-GR" sz="2400" dirty="0"/>
              <a:t> </a:t>
            </a:r>
            <a:r>
              <a:rPr lang="el-GR" altLang="el-GR" sz="2400" dirty="0" smtClean="0"/>
              <a:t>    (</a:t>
            </a:r>
            <a:r>
              <a:rPr lang="el-GR" altLang="el-GR" sz="2400" dirty="0"/>
              <a:t>ζύμες, μύκητες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r>
              <a:rPr lang="el-GR" altLang="el-GR" dirty="0" smtClean="0"/>
              <a:t>Αλλοιώσεις αποστειρωμένου γάλακτος</a:t>
            </a:r>
            <a:endParaRPr lang="el-GR" altLang="el-GR" dirty="0"/>
          </a:p>
        </p:txBody>
      </p:sp>
      <p:sp>
        <p:nvSpPr>
          <p:cNvPr id="6" name="2 - Θέση περιεχομένου" descr="1. Πήξη,&#10;2. Λιπόλυση – Πρωτεόλυση,&#10;3. Αλλοιώσεις οσμής- γεύσης,&#10;4. Καστανή χροιά. Αντίδραση Maillard.&#10;"/>
          <p:cNvSpPr>
            <a:spLocks noGrp="1"/>
          </p:cNvSpPr>
          <p:nvPr>
            <p:ph sz="quarter" idx="1"/>
          </p:nvPr>
        </p:nvSpPr>
        <p:spPr>
          <a:xfrm>
            <a:off x="612648" y="1772816"/>
            <a:ext cx="8153400" cy="3168352"/>
          </a:xfrm>
        </p:spPr>
        <p:txBody>
          <a:bodyPr>
            <a:noAutofit/>
          </a:bodyPr>
          <a:lstStyle/>
          <a:p>
            <a:pPr marL="0" indent="0">
              <a:lnSpc>
                <a:spcPct val="150000"/>
              </a:lnSpc>
              <a:buNone/>
            </a:pPr>
            <a:r>
              <a:rPr lang="el-GR" altLang="el-GR" sz="2800" dirty="0"/>
              <a:t>1. </a:t>
            </a:r>
            <a:r>
              <a:rPr lang="el-GR" altLang="el-GR" sz="2800" dirty="0" smtClean="0"/>
              <a:t>Πήξη,</a:t>
            </a:r>
          </a:p>
          <a:p>
            <a:pPr marL="0" indent="0">
              <a:lnSpc>
                <a:spcPct val="150000"/>
              </a:lnSpc>
              <a:buNone/>
            </a:pPr>
            <a:r>
              <a:rPr lang="el-GR" altLang="el-GR" sz="2800" dirty="0"/>
              <a:t>2. </a:t>
            </a:r>
            <a:r>
              <a:rPr lang="el-GR" altLang="el-GR" sz="2800" dirty="0" err="1"/>
              <a:t>Λιπόλυση</a:t>
            </a:r>
            <a:r>
              <a:rPr lang="el-GR" altLang="el-GR" sz="2800" dirty="0"/>
              <a:t> – </a:t>
            </a:r>
            <a:r>
              <a:rPr lang="el-GR" altLang="el-GR" sz="2800" dirty="0" smtClean="0"/>
              <a:t>Πρωτεόλυση,</a:t>
            </a:r>
            <a:endParaRPr lang="el-GR" altLang="el-GR" sz="2800" dirty="0"/>
          </a:p>
          <a:p>
            <a:pPr marL="0" indent="0">
              <a:lnSpc>
                <a:spcPct val="150000"/>
              </a:lnSpc>
              <a:buNone/>
            </a:pPr>
            <a:r>
              <a:rPr lang="el-GR" altLang="el-GR" sz="2800" dirty="0"/>
              <a:t>3. Αλλοιώσεις οσμής- </a:t>
            </a:r>
            <a:r>
              <a:rPr lang="el-GR" altLang="el-GR" sz="2800" dirty="0" smtClean="0"/>
              <a:t>γεύσης,</a:t>
            </a:r>
            <a:endParaRPr lang="el-GR" altLang="el-GR" sz="2800" dirty="0"/>
          </a:p>
          <a:p>
            <a:pPr marL="0" indent="0">
              <a:lnSpc>
                <a:spcPct val="150000"/>
              </a:lnSpc>
              <a:buNone/>
            </a:pPr>
            <a:r>
              <a:rPr lang="el-GR" altLang="el-GR" sz="2800" dirty="0"/>
              <a:t>4. Καστανή </a:t>
            </a:r>
            <a:r>
              <a:rPr lang="el-GR" altLang="el-GR" sz="2800" dirty="0" smtClean="0"/>
              <a:t>χροιά, </a:t>
            </a:r>
            <a:r>
              <a:rPr lang="el-GR" altLang="el-GR" sz="2800" dirty="0"/>
              <a:t>Αντίδραση </a:t>
            </a:r>
            <a:r>
              <a:rPr lang="en-US" altLang="el-GR" sz="2800" dirty="0" err="1" smtClean="0"/>
              <a:t>Maillard</a:t>
            </a:r>
            <a:r>
              <a:rPr lang="el-GR" altLang="el-GR" sz="28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Πήξη (1 από 2)</a:t>
            </a:r>
            <a:endParaRPr lang="el-GR" dirty="0"/>
          </a:p>
        </p:txBody>
      </p:sp>
      <p:sp>
        <p:nvSpPr>
          <p:cNvPr id="6" name="2 - Θέση περιεχομένου" descr="Μπορεί να οφείλεται:&#10;α. Σε φυσικοχημικά αίτια (οξύτητα, αναλογία αλάτων και άλλα).&#10;Εμφανίζεται συνήθως μετά την αποστείρωση, αλλά μπορεί να εμφανιστεί και κατά τη διάρκεια της συντήρησης.&#10;β. Στη δράση ενζύμων τα οποία:&#10;Παράγονται από ενεργό μικροβιακό πληθυσμό που υπάρχει στο αποστειρωμένο γάλα, οπότε πρόκειται για μικροβιακή αλλοίωση,&#10;είναι θερμοανθεκτικά, προΰπαρχαν στο νωπό γάλα και τα οποία δεν εξουδετερώθηκαν κατά την αποστείρωση.&#10;"/>
          <p:cNvSpPr>
            <a:spLocks noGrp="1"/>
          </p:cNvSpPr>
          <p:nvPr>
            <p:ph sz="quarter" idx="1"/>
          </p:nvPr>
        </p:nvSpPr>
        <p:spPr>
          <a:xfrm>
            <a:off x="612648" y="1052736"/>
            <a:ext cx="8153400" cy="5040560"/>
          </a:xfrm>
        </p:spPr>
        <p:txBody>
          <a:bodyPr>
            <a:noAutofit/>
          </a:bodyPr>
          <a:lstStyle/>
          <a:p>
            <a:pPr>
              <a:buNone/>
            </a:pPr>
            <a:r>
              <a:rPr lang="el-GR" altLang="el-GR" sz="2400" dirty="0"/>
              <a:t>Μπορεί να οφείλεται:</a:t>
            </a:r>
            <a:endParaRPr lang="el-GR" altLang="el-GR" sz="2400" u="sng" dirty="0"/>
          </a:p>
          <a:p>
            <a:pPr>
              <a:buNone/>
            </a:pPr>
            <a:r>
              <a:rPr lang="el-GR" altLang="el-GR" sz="2400" dirty="0"/>
              <a:t>α. Σε φυσικοχημικά αίτια (οξύτητα, αναλογία αλάτων </a:t>
            </a:r>
            <a:r>
              <a:rPr lang="el-GR" altLang="el-GR" sz="2400" dirty="0" err="1"/>
              <a:t>κ.α</a:t>
            </a:r>
            <a:r>
              <a:rPr lang="el-GR" altLang="el-GR" sz="2400" dirty="0"/>
              <a:t>).</a:t>
            </a:r>
          </a:p>
          <a:p>
            <a:pPr lvl="1"/>
            <a:r>
              <a:rPr lang="el-GR" altLang="el-GR" sz="2400" dirty="0"/>
              <a:t>Εμφανίζεται συνήθως μετά την αποστείρωση, αλλά μπορεί να εμφανιστεί και κατά τη διάρκεια της συντήρησης</a:t>
            </a:r>
            <a:r>
              <a:rPr lang="el-GR" altLang="el-GR" sz="2400" dirty="0" smtClean="0"/>
              <a:t>.</a:t>
            </a:r>
            <a:endParaRPr lang="el-GR" altLang="el-GR" sz="2400" dirty="0"/>
          </a:p>
          <a:p>
            <a:pPr>
              <a:buNone/>
            </a:pPr>
            <a:r>
              <a:rPr lang="el-GR" altLang="el-GR" sz="2400" dirty="0"/>
              <a:t>β. Στη δράση ενζύμων τα οποία</a:t>
            </a:r>
            <a:r>
              <a:rPr lang="el-GR" altLang="el-GR" sz="2400" dirty="0" smtClean="0"/>
              <a:t>:</a:t>
            </a:r>
            <a:endParaRPr lang="el-GR" altLang="el-GR" sz="2400" dirty="0"/>
          </a:p>
          <a:p>
            <a:pPr>
              <a:buFontTx/>
              <a:buChar char="•"/>
            </a:pPr>
            <a:r>
              <a:rPr lang="el-GR" altLang="el-GR" sz="2400" dirty="0"/>
              <a:t>Παράγονται από ενεργό μικροβιακό πληθυσμό που υπάρχει στο αποστειρωμένο γάλα, οπότε πρόκειται για μικροβιακή </a:t>
            </a:r>
            <a:r>
              <a:rPr lang="el-GR" altLang="el-GR" sz="2400" dirty="0" smtClean="0"/>
              <a:t>αλλοίωση,</a:t>
            </a:r>
            <a:endParaRPr lang="el-GR" altLang="el-GR" sz="2400" dirty="0"/>
          </a:p>
          <a:p>
            <a:pPr>
              <a:buFontTx/>
              <a:buChar char="•"/>
            </a:pPr>
            <a:r>
              <a:rPr lang="el-GR" altLang="el-GR" sz="2400" dirty="0"/>
              <a:t>είναι </a:t>
            </a:r>
            <a:r>
              <a:rPr lang="el-GR" altLang="el-GR" sz="2400" dirty="0" err="1"/>
              <a:t>θερμοανθεκτικά</a:t>
            </a:r>
            <a:r>
              <a:rPr lang="el-GR" altLang="el-GR" sz="2400" dirty="0"/>
              <a:t>, </a:t>
            </a:r>
            <a:r>
              <a:rPr lang="el-GR" altLang="el-GR" sz="2400" dirty="0" err="1"/>
              <a:t>προΰπαρχαν</a:t>
            </a:r>
            <a:r>
              <a:rPr lang="el-GR" altLang="el-GR" sz="2400" dirty="0"/>
              <a:t> στο νωπό γάλα και τα οποία δεν εξουδετερώθηκαν κατά την αποστείρωση</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46</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Πήξη </a:t>
            </a:r>
            <a:r>
              <a:rPr lang="el-GR" altLang="el-GR" dirty="0" smtClean="0"/>
              <a:t>(2 </a:t>
            </a:r>
            <a:r>
              <a:rPr lang="el-GR" altLang="el-GR" dirty="0"/>
              <a:t>από 2)</a:t>
            </a:r>
            <a:endParaRPr lang="el-GR" dirty="0"/>
          </a:p>
        </p:txBody>
      </p:sp>
      <p:sp>
        <p:nvSpPr>
          <p:cNvPr id="6" name="2 - Θέση περιεχομένου" descr="Παράγονται από ψυχρόφιλα είδη κλωστηριδίων και βακίλων που υπήρχαν στο γάλα πριν την αποστείρωση.&#10;&#10;UHT θέρμανση : δεν αδρανοποιεί πλήρως τα θερμοανθεκτικά ένζυμα.&#10;"/>
          <p:cNvSpPr>
            <a:spLocks noGrp="1"/>
          </p:cNvSpPr>
          <p:nvPr>
            <p:ph sz="quarter" idx="1"/>
          </p:nvPr>
        </p:nvSpPr>
        <p:spPr>
          <a:xfrm>
            <a:off x="612648" y="1988840"/>
            <a:ext cx="8153400" cy="2304256"/>
          </a:xfrm>
        </p:spPr>
        <p:txBody>
          <a:bodyPr>
            <a:noAutofit/>
          </a:bodyPr>
          <a:lstStyle/>
          <a:p>
            <a:pPr>
              <a:buFontTx/>
              <a:buChar char="•"/>
            </a:pPr>
            <a:r>
              <a:rPr lang="el-GR" altLang="el-GR" sz="2400" dirty="0"/>
              <a:t>Παράγονται από ψυχρόφιλα είδη </a:t>
            </a:r>
            <a:r>
              <a:rPr lang="el-GR" altLang="el-GR" sz="2400" dirty="0" err="1"/>
              <a:t>κλωστηριδίων</a:t>
            </a:r>
            <a:r>
              <a:rPr lang="el-GR" altLang="el-GR" sz="2400" dirty="0"/>
              <a:t> και βακίλων που υπήρχαν στο γάλα πριν την αποστείρωση.</a:t>
            </a:r>
          </a:p>
          <a:p>
            <a:pPr>
              <a:buNone/>
            </a:pPr>
            <a:endParaRPr lang="el-GR" altLang="el-GR" sz="2400" dirty="0"/>
          </a:p>
          <a:p>
            <a:r>
              <a:rPr lang="en-US" altLang="el-GR" sz="2400" dirty="0"/>
              <a:t>UHT </a:t>
            </a:r>
            <a:r>
              <a:rPr lang="el-GR" altLang="el-GR" sz="2400" dirty="0"/>
              <a:t>θέρμανση : δεν αδρανοποιεί πλήρως τα </a:t>
            </a:r>
            <a:r>
              <a:rPr lang="el-GR" altLang="el-GR" sz="2400" dirty="0" err="1"/>
              <a:t>θερμοανθεκτικά</a:t>
            </a:r>
            <a:r>
              <a:rPr lang="el-GR" altLang="el-GR" sz="2400" dirty="0"/>
              <a:t> ένζυμα.</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47</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err="1"/>
              <a:t>Λιπόλυση</a:t>
            </a:r>
            <a:r>
              <a:rPr lang="el-GR" altLang="el-GR" dirty="0"/>
              <a:t> – Πρωτεόλυση</a:t>
            </a:r>
            <a:endParaRPr lang="el-GR" dirty="0"/>
          </a:p>
        </p:txBody>
      </p:sp>
      <p:sp>
        <p:nvSpPr>
          <p:cNvPr id="6" name="2 - Θέση περιεχομένου"/>
          <p:cNvSpPr>
            <a:spLocks noGrp="1"/>
          </p:cNvSpPr>
          <p:nvPr>
            <p:ph sz="quarter" idx="1"/>
          </p:nvPr>
        </p:nvSpPr>
        <p:spPr>
          <a:xfrm>
            <a:off x="612648" y="1700808"/>
            <a:ext cx="8153400" cy="3240360"/>
          </a:xfrm>
        </p:spPr>
        <p:txBody>
          <a:bodyPr>
            <a:noAutofit/>
          </a:bodyPr>
          <a:lstStyle/>
          <a:p>
            <a:pPr>
              <a:lnSpc>
                <a:spcPct val="150000"/>
              </a:lnSpc>
            </a:pPr>
            <a:r>
              <a:rPr lang="el-GR" altLang="el-GR" sz="2400" dirty="0"/>
              <a:t>Εκδηλώνεται με γεύση </a:t>
            </a:r>
            <a:r>
              <a:rPr lang="el-GR" altLang="el-GR" sz="2400" dirty="0" err="1"/>
              <a:t>ταγγού</a:t>
            </a:r>
            <a:r>
              <a:rPr lang="el-GR" altLang="el-GR" sz="2400" dirty="0"/>
              <a:t> και/ή με πικρότητα. </a:t>
            </a:r>
          </a:p>
          <a:p>
            <a:pPr>
              <a:lnSpc>
                <a:spcPct val="150000"/>
              </a:lnSpc>
            </a:pPr>
            <a:endParaRPr lang="el-GR" altLang="el-GR" sz="2400" dirty="0"/>
          </a:p>
          <a:p>
            <a:pPr>
              <a:lnSpc>
                <a:spcPct val="150000"/>
              </a:lnSpc>
            </a:pPr>
            <a:r>
              <a:rPr lang="el-GR" altLang="el-GR" sz="2400" dirty="0"/>
              <a:t>Οφείλεται στη δράση των πρωτεολυτικών και </a:t>
            </a:r>
            <a:r>
              <a:rPr lang="el-GR" altLang="el-GR" sz="2400" dirty="0" err="1"/>
              <a:t>λιπολυτικών</a:t>
            </a:r>
            <a:r>
              <a:rPr lang="el-GR" altLang="el-GR" sz="2400" dirty="0"/>
              <a:t> ενζύμων που παράγονται από διάφορα βακτήρια πριν την αποστείρωση.</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48</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Αλλοιώσεις </a:t>
            </a:r>
            <a:r>
              <a:rPr lang="el-GR" altLang="el-GR" dirty="0" smtClean="0"/>
              <a:t>οσμής - </a:t>
            </a:r>
            <a:r>
              <a:rPr lang="el-GR" altLang="el-GR" dirty="0"/>
              <a:t>γεύσης</a:t>
            </a:r>
            <a:endParaRPr lang="el-GR" dirty="0"/>
          </a:p>
        </p:txBody>
      </p:sp>
      <p:sp>
        <p:nvSpPr>
          <p:cNvPr id="6" name="2 - Θέση περιεχομένου"/>
          <p:cNvSpPr>
            <a:spLocks noGrp="1"/>
          </p:cNvSpPr>
          <p:nvPr>
            <p:ph sz="quarter" idx="1"/>
          </p:nvPr>
        </p:nvSpPr>
        <p:spPr>
          <a:xfrm>
            <a:off x="612648" y="1556792"/>
            <a:ext cx="8153400" cy="4032448"/>
          </a:xfrm>
        </p:spPr>
        <p:txBody>
          <a:bodyPr>
            <a:noAutofit/>
          </a:bodyPr>
          <a:lstStyle/>
          <a:p>
            <a:r>
              <a:rPr lang="el-GR" altLang="el-GR" sz="2400" dirty="0" smtClean="0"/>
              <a:t>Μετά την αποστείρωση εμφανίζεται κακή οσμή από τη παραγωγή </a:t>
            </a:r>
            <a:r>
              <a:rPr lang="el-GR" altLang="el-GR" sz="2400" dirty="0" err="1" smtClean="0"/>
              <a:t>σουλφυδρυλίων</a:t>
            </a:r>
            <a:r>
              <a:rPr lang="el-GR" altLang="el-GR" sz="2400" dirty="0" smtClean="0"/>
              <a:t> κατά τη μετουσίωση των πρωτεϊνών του ορού.</a:t>
            </a:r>
          </a:p>
          <a:p>
            <a:endParaRPr lang="el-GR" altLang="el-GR" sz="2400" dirty="0" smtClean="0"/>
          </a:p>
          <a:p>
            <a:r>
              <a:rPr lang="el-GR" altLang="el-GR" sz="2400" dirty="0" smtClean="0"/>
              <a:t> Η οσμή αυτή εξαφανίζεται ύστερα από μερικές ημέρες.</a:t>
            </a:r>
          </a:p>
          <a:p>
            <a:endParaRPr lang="el-GR" altLang="el-GR" sz="2400" dirty="0" smtClean="0"/>
          </a:p>
          <a:p>
            <a:r>
              <a:rPr lang="el-GR" altLang="el-GR" sz="2400" dirty="0" smtClean="0"/>
              <a:t>Αρκετά συχνά εμφανίζεται </a:t>
            </a:r>
            <a:r>
              <a:rPr lang="el-GR" altLang="el-GR" sz="2400" dirty="0" err="1" smtClean="0"/>
              <a:t>ταγγή</a:t>
            </a:r>
            <a:r>
              <a:rPr lang="el-GR" altLang="el-GR" sz="2400" dirty="0" smtClean="0"/>
              <a:t> – “μπαγιάτικη” γεύση κατά τη συντήρηση λόγω οξειδωτικών αντιδράσεων από τη παρουσία οξυγόνου στο γάλα (</a:t>
            </a:r>
            <a:r>
              <a:rPr lang="el-GR" altLang="el-GR" sz="2400" dirty="0" err="1" smtClean="0"/>
              <a:t>απαέρωση</a:t>
            </a:r>
            <a:r>
              <a:rPr lang="el-GR" altLang="el-GR" sz="2400" dirty="0" smtClean="0"/>
              <a:t> για πρόληψη).</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49</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00808"/>
            <a:ext cx="8208912" cy="3960440"/>
          </a:xfrm>
        </p:spPr>
        <p:txBody>
          <a:bodyPr>
            <a:noAutofit/>
          </a:bodyPr>
          <a:lstStyle/>
          <a:p>
            <a:pPr fontAlgn="auto">
              <a:spcAft>
                <a:spcPts val="0"/>
              </a:spcAft>
              <a:defRPr/>
            </a:pPr>
            <a:r>
              <a:rPr lang="el-GR" sz="2800" dirty="0">
                <a:hlinkClick r:id="rId4" action="ppaction://hlinksldjump"/>
              </a:rPr>
              <a:t>Αποστειρωμένο </a:t>
            </a:r>
            <a:r>
              <a:rPr lang="el-GR" sz="2800" dirty="0" smtClean="0">
                <a:hlinkClick r:id="rId4" action="ppaction://hlinksldjump"/>
              </a:rPr>
              <a:t>γάλα,</a:t>
            </a:r>
            <a:endParaRPr lang="el-GR" sz="2800" dirty="0" smtClean="0"/>
          </a:p>
          <a:p>
            <a:pPr fontAlgn="auto">
              <a:spcAft>
                <a:spcPts val="0"/>
              </a:spcAft>
              <a:defRPr/>
            </a:pPr>
            <a:r>
              <a:rPr lang="el-GR" altLang="el-GR" sz="2800" dirty="0">
                <a:hlinkClick r:id="rId5" action="ppaction://hlinksldjump"/>
              </a:rPr>
              <a:t>Παραγωγή αποστειρωμένου </a:t>
            </a:r>
            <a:r>
              <a:rPr lang="el-GR" altLang="el-GR" sz="2800" dirty="0" smtClean="0">
                <a:hlinkClick r:id="rId5" action="ppaction://hlinksldjump"/>
              </a:rPr>
              <a:t>γάλακτος,</a:t>
            </a:r>
            <a:endParaRPr lang="el-GR" altLang="el-GR" sz="2800" dirty="0" smtClean="0"/>
          </a:p>
          <a:p>
            <a:pPr fontAlgn="auto">
              <a:spcAft>
                <a:spcPts val="0"/>
              </a:spcAft>
              <a:defRPr/>
            </a:pPr>
            <a:r>
              <a:rPr lang="el-GR" altLang="el-GR" sz="2800" dirty="0">
                <a:hlinkClick r:id="rId6" action="ppaction://hlinksldjump"/>
              </a:rPr>
              <a:t>Επίδραση των μεθόδων αποστείρωσης στο γάλα – θρεπτική </a:t>
            </a:r>
            <a:r>
              <a:rPr lang="el-GR" altLang="el-GR" sz="2800" dirty="0" smtClean="0">
                <a:hlinkClick r:id="rId6" action="ppaction://hlinksldjump"/>
              </a:rPr>
              <a:t>αξία,</a:t>
            </a:r>
            <a:endParaRPr lang="el-GR" altLang="el-GR" sz="2800" dirty="0" smtClean="0"/>
          </a:p>
          <a:p>
            <a:pPr fontAlgn="auto">
              <a:spcAft>
                <a:spcPts val="0"/>
              </a:spcAft>
              <a:defRPr/>
            </a:pPr>
            <a:r>
              <a:rPr lang="el-GR" altLang="el-GR" sz="2800" dirty="0">
                <a:hlinkClick r:id="rId7" action="ppaction://hlinksldjump"/>
              </a:rPr>
              <a:t>Μικροβιολογία αποστειρωμένου </a:t>
            </a:r>
            <a:r>
              <a:rPr lang="el-GR" altLang="el-GR" sz="2800" dirty="0" smtClean="0">
                <a:hlinkClick r:id="rId7" action="ppaction://hlinksldjump"/>
              </a:rPr>
              <a:t>γάλακτος,</a:t>
            </a:r>
            <a:endParaRPr lang="el-GR" altLang="el-GR" sz="2800" dirty="0" smtClean="0"/>
          </a:p>
          <a:p>
            <a:pPr fontAlgn="auto">
              <a:spcAft>
                <a:spcPts val="0"/>
              </a:spcAft>
              <a:defRPr/>
            </a:pPr>
            <a:r>
              <a:rPr lang="el-GR" altLang="el-GR" sz="2800" dirty="0">
                <a:hlinkClick r:id="rId8" action="ppaction://hlinksldjump"/>
              </a:rPr>
              <a:t>Αλλοιώσεις αποστειρωμένου </a:t>
            </a:r>
            <a:r>
              <a:rPr lang="el-GR" altLang="el-GR" sz="2800" dirty="0" smtClean="0">
                <a:hlinkClick r:id="rId8" action="ppaction://hlinksldjump"/>
              </a:rPr>
              <a:t>γάλακτος,</a:t>
            </a:r>
            <a:endParaRPr lang="el-GR" altLang="el-GR" sz="2800" dirty="0" smtClean="0"/>
          </a:p>
          <a:p>
            <a:pPr fontAlgn="auto">
              <a:spcAft>
                <a:spcPts val="0"/>
              </a:spcAft>
              <a:defRPr/>
            </a:pPr>
            <a:r>
              <a:rPr lang="el-GR" altLang="el-GR" sz="2800" dirty="0">
                <a:hlinkClick r:id="rId9" action="ppaction://hlinksldjump"/>
              </a:rPr>
              <a:t>Ποιοτικός έλεγχος αποστειρωμένου </a:t>
            </a:r>
            <a:r>
              <a:rPr lang="el-GR" altLang="el-GR" sz="2800" dirty="0" smtClean="0">
                <a:hlinkClick r:id="rId9" action="ppaction://hlinksldjump"/>
              </a:rPr>
              <a:t>γάλακτος.</a:t>
            </a:r>
            <a:endParaRPr lang="el-GR" altLang="el-GR" sz="2800" dirty="0" smtClean="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Καστανή χροιά, Αντίδραση </a:t>
            </a:r>
            <a:r>
              <a:rPr lang="en-US" altLang="el-GR" dirty="0" err="1" smtClean="0"/>
              <a:t>Maillard</a:t>
            </a:r>
            <a:r>
              <a:rPr lang="el-GR" altLang="el-GR" dirty="0" smtClean="0"/>
              <a:t/>
            </a:r>
            <a:br>
              <a:rPr lang="el-GR" altLang="el-GR" dirty="0" smtClean="0"/>
            </a:br>
            <a:r>
              <a:rPr lang="el-GR" altLang="el-GR" dirty="0" smtClean="0"/>
              <a:t>(1 από 5)</a:t>
            </a:r>
            <a:endParaRPr lang="el-GR" dirty="0"/>
          </a:p>
        </p:txBody>
      </p:sp>
      <p:sp>
        <p:nvSpPr>
          <p:cNvPr id="6" name="2 - Θέση περιεχομένου" descr="Θερμοκρασίες πάνω από εκατόν δεκαπέντε βαθμούς κελσίου à  αλδεϋδες, οι κετόνες και τα αναγωγικά σάκχαρα αντιδρούν με αμινοξέα, αμίνες, πεπτίδια και πρωτεΐνες.&#10;&#10;Από τις πρωτεΐνες κυρίως η β-γαλακτοσφαιρίνη αντιδρά με τη λακτόζη. Η αντίδραση της αλδεϋδικής ομάδας της λακτόζης με τις διαθέσιμες αμινικές ομάδες των βασικών αμινοξέων (λυσίνη, αργινίνη, χιστιδίνη) οδηγεί στη δημιουργία ενώσεων (φρουκτοζολυσίνη, λακτοζολυσίνη, πυριδοσίνη) που είναι ανθεκτικές στα ένζυμα, με αποτέλεσμα να μειώνεται η διαθέσιμη λυσίνη.&#10;"/>
          <p:cNvSpPr>
            <a:spLocks noGrp="1"/>
          </p:cNvSpPr>
          <p:nvPr>
            <p:ph sz="quarter" idx="1"/>
          </p:nvPr>
        </p:nvSpPr>
        <p:spPr>
          <a:xfrm>
            <a:off x="523056" y="1412776"/>
            <a:ext cx="8153400" cy="4536504"/>
          </a:xfrm>
        </p:spPr>
        <p:txBody>
          <a:bodyPr>
            <a:noAutofit/>
          </a:bodyPr>
          <a:lstStyle/>
          <a:p>
            <a:r>
              <a:rPr lang="el-GR" altLang="el-GR" sz="2400" dirty="0"/>
              <a:t>Θερμοκρασίες πάνω από 115</a:t>
            </a:r>
            <a:r>
              <a:rPr lang="en-US" altLang="el-GR" sz="2400" dirty="0"/>
              <a:t>°C</a:t>
            </a:r>
            <a:r>
              <a:rPr lang="el-GR" altLang="el-GR" sz="2400" dirty="0"/>
              <a:t> </a:t>
            </a:r>
            <a:r>
              <a:rPr lang="el-GR" altLang="el-GR" sz="2400" dirty="0">
                <a:sym typeface="Wingdings" pitchFamily="2" charset="2"/>
              </a:rPr>
              <a:t> </a:t>
            </a:r>
            <a:r>
              <a:rPr lang="el-GR" altLang="el-GR" sz="2400" dirty="0"/>
              <a:t> </a:t>
            </a:r>
            <a:r>
              <a:rPr lang="el-GR" altLang="el-GR" sz="2400" dirty="0" err="1"/>
              <a:t>αλδεϋδες</a:t>
            </a:r>
            <a:r>
              <a:rPr lang="el-GR" altLang="el-GR" sz="2400" dirty="0"/>
              <a:t>, οι κετόνες και τα αναγωγικά σάκχαρα αντιδρούν με αμινοξέα, </a:t>
            </a:r>
            <a:r>
              <a:rPr lang="el-GR" altLang="el-GR" sz="2400" dirty="0" err="1"/>
              <a:t>αμίνες</a:t>
            </a:r>
            <a:r>
              <a:rPr lang="el-GR" altLang="el-GR" sz="2400" dirty="0"/>
              <a:t>, πεπτίδια και πρωτεΐνες.</a:t>
            </a:r>
          </a:p>
          <a:p>
            <a:endParaRPr lang="el-GR" altLang="el-GR" sz="2400" dirty="0"/>
          </a:p>
          <a:p>
            <a:r>
              <a:rPr lang="el-GR" altLang="el-GR" sz="2400" dirty="0"/>
              <a:t>Από τις πρωτεΐνες κυρίως η β-</a:t>
            </a:r>
            <a:r>
              <a:rPr lang="el-GR" altLang="el-GR" sz="2400" dirty="0" err="1"/>
              <a:t>γαλακτοσφαιρίνη</a:t>
            </a:r>
            <a:r>
              <a:rPr lang="el-GR" altLang="el-GR" sz="2400" dirty="0"/>
              <a:t> αντιδρά με τη λακτόζη. Η αντίδραση της </a:t>
            </a:r>
            <a:r>
              <a:rPr lang="el-GR" altLang="el-GR" sz="2400" dirty="0" err="1"/>
              <a:t>αλδεϋδικής</a:t>
            </a:r>
            <a:r>
              <a:rPr lang="el-GR" altLang="el-GR" sz="2400" dirty="0"/>
              <a:t> ομάδας της λακτόζης με τις διαθέσιμες αμινικές ομάδες των βασικών αμινοξέων (</a:t>
            </a:r>
            <a:r>
              <a:rPr lang="el-GR" altLang="el-GR" sz="2400" dirty="0" err="1"/>
              <a:t>λυσίνη</a:t>
            </a:r>
            <a:r>
              <a:rPr lang="el-GR" altLang="el-GR" sz="2400" dirty="0"/>
              <a:t>, </a:t>
            </a:r>
            <a:r>
              <a:rPr lang="el-GR" altLang="el-GR" sz="2400" dirty="0" err="1"/>
              <a:t>αργινίνη</a:t>
            </a:r>
            <a:r>
              <a:rPr lang="el-GR" altLang="el-GR" sz="2400" dirty="0"/>
              <a:t>, </a:t>
            </a:r>
            <a:r>
              <a:rPr lang="el-GR" altLang="el-GR" sz="2400" dirty="0" err="1"/>
              <a:t>χιστιδίνη</a:t>
            </a:r>
            <a:r>
              <a:rPr lang="el-GR" altLang="el-GR" sz="2400" dirty="0"/>
              <a:t>) οδηγεί στη δημιουργία ενώσεων (</a:t>
            </a:r>
            <a:r>
              <a:rPr lang="el-GR" altLang="el-GR" sz="2400" dirty="0" err="1"/>
              <a:t>φρουκτοζολυσίνη</a:t>
            </a:r>
            <a:r>
              <a:rPr lang="el-GR" altLang="el-GR" sz="2400" dirty="0"/>
              <a:t>, </a:t>
            </a:r>
            <a:r>
              <a:rPr lang="el-GR" altLang="el-GR" sz="2400" dirty="0" err="1"/>
              <a:t>λακτοζολυσίνη</a:t>
            </a:r>
            <a:r>
              <a:rPr lang="el-GR" altLang="el-GR" sz="2400" dirty="0"/>
              <a:t>, </a:t>
            </a:r>
            <a:r>
              <a:rPr lang="el-GR" altLang="el-GR" sz="2400" dirty="0" err="1"/>
              <a:t>πυριδοσίνη</a:t>
            </a:r>
            <a:r>
              <a:rPr lang="el-GR" altLang="el-GR" sz="2400" dirty="0"/>
              <a:t>) που είναι ανθεκτικές στα ένζυμα, με αποτέλεσμα να μειώνεται η διαθέσιμη </a:t>
            </a:r>
            <a:r>
              <a:rPr lang="el-GR" altLang="el-GR" sz="2400" dirty="0" err="1"/>
              <a:t>λυσίνη</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50</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Καστανή χροιά, Αντίδραση </a:t>
            </a:r>
            <a:r>
              <a:rPr lang="en-US" altLang="el-GR" dirty="0" err="1"/>
              <a:t>Maillard</a:t>
            </a:r>
            <a:r>
              <a:rPr lang="el-GR" altLang="el-GR" dirty="0"/>
              <a:t/>
            </a:r>
            <a:br>
              <a:rPr lang="el-GR" altLang="el-GR" dirty="0"/>
            </a:br>
            <a:r>
              <a:rPr lang="el-GR" altLang="el-GR" dirty="0" smtClean="0"/>
              <a:t>(2 </a:t>
            </a:r>
            <a:r>
              <a:rPr lang="el-GR" altLang="el-GR" dirty="0"/>
              <a:t>από </a:t>
            </a:r>
            <a:r>
              <a:rPr lang="el-GR" altLang="el-GR" dirty="0" smtClean="0"/>
              <a:t>5)</a:t>
            </a:r>
            <a:endParaRPr lang="el-GR" dirty="0"/>
          </a:p>
        </p:txBody>
      </p:sp>
      <p:sp>
        <p:nvSpPr>
          <p:cNvPr id="6" name="2 - Θέση περιεχομένου" descr="Παραγωγή προϊόντων με καστανή χροιά. &#10;υδροξυμεθυλοφουρφουραλη (HMF), η συγκέντρωση της οποίας αυξάνεται με την αύξηση του βαθμού θέρμανσης.&#10;θειούχες ενώσεις, αλδεΰδες και ετεροκυκλικές ενώσεις.&#10;&#10;Οι αλληλοαντιδράσεις αυτών των ουσιών οδηγούν σε προϊόντα πολυμερισμού, τις μελανίνες. Οι ουσίες αυτές συμβάλουν στη διαμόρφωση της γεύσης “καραμέλας”.&#10;"/>
          <p:cNvSpPr>
            <a:spLocks noGrp="1"/>
          </p:cNvSpPr>
          <p:nvPr>
            <p:ph sz="quarter" idx="1"/>
          </p:nvPr>
        </p:nvSpPr>
        <p:spPr>
          <a:xfrm>
            <a:off x="612648" y="1700808"/>
            <a:ext cx="8153400" cy="3672408"/>
          </a:xfrm>
        </p:spPr>
        <p:txBody>
          <a:bodyPr>
            <a:noAutofit/>
          </a:bodyPr>
          <a:lstStyle/>
          <a:p>
            <a:pPr>
              <a:buNone/>
            </a:pPr>
            <a:r>
              <a:rPr lang="el-GR" altLang="el-GR" sz="2400" dirty="0"/>
              <a:t>Παραγωγή προϊόντων με καστανή χροιά. </a:t>
            </a:r>
          </a:p>
          <a:p>
            <a:pPr>
              <a:buFont typeface="Wingdings" pitchFamily="2" charset="2"/>
              <a:buChar char="Ø"/>
            </a:pPr>
            <a:r>
              <a:rPr lang="el-GR" altLang="el-GR" sz="2400" dirty="0" err="1"/>
              <a:t>υδροξυμεθυλοφουρφουραλη</a:t>
            </a:r>
            <a:r>
              <a:rPr lang="el-GR" altLang="el-GR" sz="2400" dirty="0"/>
              <a:t> </a:t>
            </a:r>
            <a:r>
              <a:rPr lang="en-US" altLang="el-GR" sz="2400" dirty="0"/>
              <a:t>(HMF)</a:t>
            </a:r>
            <a:r>
              <a:rPr lang="el-GR" altLang="el-GR" sz="2400" dirty="0"/>
              <a:t>, η συγκέντρωση της οποίας αυξάνεται με την αύξηση του βαθμού θέρμανσης.</a:t>
            </a:r>
          </a:p>
          <a:p>
            <a:pPr>
              <a:buFont typeface="Wingdings" pitchFamily="2" charset="2"/>
              <a:buChar char="Ø"/>
            </a:pPr>
            <a:r>
              <a:rPr lang="el-GR" altLang="el-GR" sz="2400" dirty="0"/>
              <a:t>θειούχες ενώσεις, αλδεΰδες και </a:t>
            </a:r>
            <a:r>
              <a:rPr lang="el-GR" altLang="el-GR" sz="2400" dirty="0" err="1"/>
              <a:t>ετεροκυκλικές</a:t>
            </a:r>
            <a:r>
              <a:rPr lang="el-GR" altLang="el-GR" sz="2400" dirty="0"/>
              <a:t> ενώσεις.</a:t>
            </a:r>
          </a:p>
          <a:p>
            <a:pPr>
              <a:buNone/>
            </a:pPr>
            <a:endParaRPr lang="el-GR" altLang="el-GR" sz="2400" dirty="0"/>
          </a:p>
          <a:p>
            <a:pPr>
              <a:buNone/>
            </a:pPr>
            <a:r>
              <a:rPr lang="el-GR" altLang="el-GR" sz="2400" dirty="0"/>
              <a:t>Οι </a:t>
            </a:r>
            <a:r>
              <a:rPr lang="el-GR" altLang="el-GR" sz="2400" dirty="0" err="1"/>
              <a:t>αλληλοαντιδράσεις</a:t>
            </a:r>
            <a:r>
              <a:rPr lang="el-GR" altLang="el-GR" sz="2400" dirty="0"/>
              <a:t> αυτών των ουσιών οδηγούν σε προϊόντα πολυμερισμού, τις </a:t>
            </a:r>
            <a:r>
              <a:rPr lang="el-GR" altLang="el-GR" sz="2400" dirty="0" err="1"/>
              <a:t>μελανίνες</a:t>
            </a:r>
            <a:r>
              <a:rPr lang="el-GR" altLang="el-GR" sz="2400" dirty="0"/>
              <a:t>. Οι ουσίες αυτές συμβάλουν στη διαμόρφωση της γεύσης </a:t>
            </a:r>
            <a:r>
              <a:rPr lang="en-US" altLang="el-GR" sz="2400" dirty="0"/>
              <a:t>“</a:t>
            </a:r>
            <a:r>
              <a:rPr lang="el-GR" altLang="el-GR" sz="2400" dirty="0"/>
              <a:t>καραμέλας</a:t>
            </a:r>
            <a:r>
              <a:rPr lang="en-US" altLang="el-GR" sz="2400" dirty="0"/>
              <a:t>”.</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51</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Καστανή χροιά, Αντίδραση </a:t>
            </a:r>
            <a:r>
              <a:rPr lang="en-US" altLang="el-GR" dirty="0" err="1"/>
              <a:t>Maillard</a:t>
            </a:r>
            <a:r>
              <a:rPr lang="el-GR" altLang="el-GR" dirty="0"/>
              <a:t/>
            </a:r>
            <a:br>
              <a:rPr lang="el-GR" altLang="el-GR" dirty="0"/>
            </a:br>
            <a:r>
              <a:rPr lang="el-GR" altLang="el-GR" dirty="0" smtClean="0"/>
              <a:t>(3 </a:t>
            </a:r>
            <a:r>
              <a:rPr lang="el-GR" altLang="el-GR" dirty="0"/>
              <a:t>από </a:t>
            </a:r>
            <a:r>
              <a:rPr lang="el-GR" altLang="el-GR" dirty="0" smtClean="0"/>
              <a:t>5)</a:t>
            </a:r>
            <a:endParaRPr lang="el-GR" dirty="0"/>
          </a:p>
        </p:txBody>
      </p:sp>
      <p:sp>
        <p:nvSpPr>
          <p:cNvPr id="6" name="2 - Θέση περιεχομένου" descr="Παράγοντες που επηρεάζουν το “καφέτιασμα” στο γάλα:&#10;&#10;ΘΕΡΜΟΚΡΑΣΙΑ/ΧΡΟΝΟΣ: Το ύψος και η διάρκεια της θερμικής επεξεργασίας είναι ο κυριότερος παράγοντας.&#10;pH: Σε χαμηλό pH, όταν όλοι οι άλλοι παράγοντες είναι σταθεροί, το “καφέτιασμα” είναι μικρότερο.&#10;ΣΤΕΡΕΑ: Όταν αυξάνει η περιεκτικότητα των στερεών αυξάνει και το “καφέτιασμα”. Ιδιαίτερα είναι εμφανής η αύξηση του “καφετιασματος” όταν αυξάνεται η περιεκτικότητα της λακτόζης και δευτερευόντως της πρωτεΐνης.&#10;"/>
          <p:cNvSpPr>
            <a:spLocks noGrp="1"/>
          </p:cNvSpPr>
          <p:nvPr>
            <p:ph sz="quarter" idx="1"/>
          </p:nvPr>
        </p:nvSpPr>
        <p:spPr>
          <a:xfrm>
            <a:off x="612648" y="1196752"/>
            <a:ext cx="8153400" cy="5040560"/>
          </a:xfrm>
        </p:spPr>
        <p:txBody>
          <a:bodyPr>
            <a:noAutofit/>
          </a:bodyPr>
          <a:lstStyle/>
          <a:p>
            <a:pPr>
              <a:buNone/>
            </a:pPr>
            <a:r>
              <a:rPr lang="el-GR" altLang="el-GR" sz="2400" dirty="0"/>
              <a:t>Παράγοντες που επηρεάζουν το </a:t>
            </a:r>
            <a:r>
              <a:rPr lang="en-US" altLang="el-GR" sz="2400" dirty="0"/>
              <a:t>“</a:t>
            </a:r>
            <a:r>
              <a:rPr lang="el-GR" altLang="el-GR" sz="2400" dirty="0" err="1"/>
              <a:t>καφέτιασμα</a:t>
            </a:r>
            <a:r>
              <a:rPr lang="en-US" altLang="el-GR" sz="2400" dirty="0"/>
              <a:t>”</a:t>
            </a:r>
            <a:r>
              <a:rPr lang="el-GR" altLang="el-GR" sz="2400" dirty="0"/>
              <a:t> στο γάλα:</a:t>
            </a:r>
          </a:p>
          <a:p>
            <a:pPr>
              <a:buNone/>
            </a:pPr>
            <a:endParaRPr lang="el-GR" altLang="el-GR" sz="2400" dirty="0"/>
          </a:p>
          <a:p>
            <a:pPr>
              <a:buFontTx/>
              <a:buChar char="•"/>
            </a:pPr>
            <a:r>
              <a:rPr lang="el-GR" altLang="el-GR" sz="2400" dirty="0"/>
              <a:t>ΘΕΡΜΟΚΡΑΣΙΑ/ΧΡΟΝΟΣ: Το ύψος και η διάρκεια της θερμικής επεξεργασίας είναι ο κυριότερος παράγοντας</a:t>
            </a:r>
            <a:r>
              <a:rPr lang="en-US" altLang="el-GR" sz="2400" dirty="0" smtClean="0"/>
              <a:t>.</a:t>
            </a:r>
            <a:endParaRPr lang="el-GR" altLang="el-GR" sz="2400" dirty="0"/>
          </a:p>
          <a:p>
            <a:pPr>
              <a:buFontTx/>
              <a:buChar char="•"/>
            </a:pPr>
            <a:r>
              <a:rPr lang="en-US" altLang="el-GR" sz="2400" dirty="0"/>
              <a:t>pH: </a:t>
            </a:r>
            <a:r>
              <a:rPr lang="el-GR" altLang="el-GR" sz="2400" dirty="0"/>
              <a:t>Σε χαμηλό </a:t>
            </a:r>
            <a:r>
              <a:rPr lang="en-US" altLang="el-GR" sz="2400" dirty="0"/>
              <a:t>pH</a:t>
            </a:r>
            <a:r>
              <a:rPr lang="el-GR" altLang="el-GR" sz="2400" dirty="0"/>
              <a:t>, όταν όλοι οι άλλοι παράγοντες είναι σταθεροί, το </a:t>
            </a:r>
            <a:r>
              <a:rPr lang="en-US" altLang="el-GR" sz="2400" dirty="0"/>
              <a:t>“</a:t>
            </a:r>
            <a:r>
              <a:rPr lang="el-GR" altLang="el-GR" sz="2400" dirty="0" err="1"/>
              <a:t>καφέτιασμα</a:t>
            </a:r>
            <a:r>
              <a:rPr lang="en-US" altLang="el-GR" sz="2400" dirty="0"/>
              <a:t>” </a:t>
            </a:r>
            <a:r>
              <a:rPr lang="el-GR" altLang="el-GR" sz="2400" dirty="0"/>
              <a:t>είναι μικρότερο</a:t>
            </a:r>
            <a:r>
              <a:rPr lang="en-US" altLang="el-GR" sz="2400" dirty="0" smtClean="0"/>
              <a:t>.</a:t>
            </a:r>
            <a:endParaRPr lang="el-GR" altLang="el-GR" sz="2400" dirty="0"/>
          </a:p>
          <a:p>
            <a:pPr>
              <a:buFontTx/>
              <a:buChar char="•"/>
            </a:pPr>
            <a:r>
              <a:rPr lang="el-GR" altLang="el-GR" sz="2400" dirty="0"/>
              <a:t>ΣΤΕΡΕΑ: Όταν αυξάνει η περιεκτικότητα των στερεών αυξάνει και το </a:t>
            </a:r>
            <a:r>
              <a:rPr lang="en-US" altLang="el-GR" sz="2400" dirty="0"/>
              <a:t>“</a:t>
            </a:r>
            <a:r>
              <a:rPr lang="el-GR" altLang="el-GR" sz="2400" dirty="0" err="1"/>
              <a:t>καφέτιασμα</a:t>
            </a:r>
            <a:r>
              <a:rPr lang="en-US" altLang="el-GR" sz="2400" dirty="0"/>
              <a:t>”</a:t>
            </a:r>
            <a:r>
              <a:rPr lang="el-GR" altLang="el-GR" sz="2400" dirty="0"/>
              <a:t>. Ιδιαίτερα είναι εμφανής η αύξηση του </a:t>
            </a:r>
            <a:r>
              <a:rPr lang="en-US" altLang="el-GR" sz="2400" dirty="0"/>
              <a:t>“</a:t>
            </a:r>
            <a:r>
              <a:rPr lang="el-GR" altLang="el-GR" sz="2400" dirty="0" err="1"/>
              <a:t>καφετιασματος</a:t>
            </a:r>
            <a:r>
              <a:rPr lang="en-US" altLang="el-GR" sz="2400" dirty="0"/>
              <a:t>”</a:t>
            </a:r>
            <a:r>
              <a:rPr lang="el-GR" altLang="el-GR" sz="2400" dirty="0"/>
              <a:t> όταν αυξάνεται η περιεκτικότητα της λακτόζης και δευτερευόντως της πρωτεΐνης.</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52</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Καστανή χροιά, Αντίδραση </a:t>
            </a:r>
            <a:r>
              <a:rPr lang="en-US" altLang="el-GR" dirty="0" err="1"/>
              <a:t>Maillard</a:t>
            </a:r>
            <a:r>
              <a:rPr lang="el-GR" altLang="el-GR" dirty="0"/>
              <a:t/>
            </a:r>
            <a:br>
              <a:rPr lang="el-GR" altLang="el-GR" dirty="0"/>
            </a:br>
            <a:r>
              <a:rPr lang="el-GR" altLang="el-GR" dirty="0" smtClean="0"/>
              <a:t>(4 </a:t>
            </a:r>
            <a:r>
              <a:rPr lang="el-GR" altLang="el-GR" dirty="0"/>
              <a:t>από </a:t>
            </a:r>
            <a:r>
              <a:rPr lang="el-GR" altLang="el-GR" dirty="0" smtClean="0"/>
              <a:t>5)</a:t>
            </a:r>
            <a:endParaRPr lang="el-GR" dirty="0"/>
          </a:p>
        </p:txBody>
      </p:sp>
      <p:sp>
        <p:nvSpPr>
          <p:cNvPr id="6" name="2 - Θέση περιεχομένου" descr="ΟΞΥΓΟΝΟ: Η παρουσία οξυγόνου ευννοεί το “καφέτιασμα”.&#10; ΑΝΑΓΟΝΤΑ ΣΑΚΧΑΡΑ: Τα ανάγοντα σάκχαρα (λακτόζη, γλυκόζη) εννοούν πολύ περισσότερο το φαινόμενο από ότι τα μη ανάγοντα (σακχαρόζη).&#10; ΠΑΡΕΜΠΟΔΙΣΤΕΣ : SODIUM BISULFITE &amp; Η2Ο2 à παρεμποδίζει το “καφέτιασμα”.&#10;"/>
          <p:cNvSpPr>
            <a:spLocks noGrp="1"/>
          </p:cNvSpPr>
          <p:nvPr>
            <p:ph sz="quarter" idx="1"/>
          </p:nvPr>
        </p:nvSpPr>
        <p:spPr>
          <a:xfrm>
            <a:off x="612648" y="1700808"/>
            <a:ext cx="8153400" cy="3600400"/>
          </a:xfrm>
        </p:spPr>
        <p:txBody>
          <a:bodyPr>
            <a:noAutofit/>
          </a:bodyPr>
          <a:lstStyle/>
          <a:p>
            <a:pPr>
              <a:lnSpc>
                <a:spcPct val="150000"/>
              </a:lnSpc>
              <a:buFontTx/>
              <a:buChar char="•"/>
            </a:pPr>
            <a:r>
              <a:rPr lang="el-GR" altLang="el-GR" sz="2400" dirty="0"/>
              <a:t>ΟΞΥΓΟΝΟ: Η παρουσία οξυγόνου </a:t>
            </a:r>
            <a:r>
              <a:rPr lang="el-GR" altLang="el-GR" sz="2400" dirty="0" err="1"/>
              <a:t>ευννοεί</a:t>
            </a:r>
            <a:r>
              <a:rPr lang="el-GR" altLang="el-GR" sz="2400" dirty="0"/>
              <a:t> το </a:t>
            </a:r>
            <a:r>
              <a:rPr lang="en-US" altLang="el-GR" sz="2400" dirty="0"/>
              <a:t>“</a:t>
            </a:r>
            <a:r>
              <a:rPr lang="el-GR" altLang="el-GR" sz="2400" dirty="0" err="1"/>
              <a:t>καφέτιασμα</a:t>
            </a:r>
            <a:r>
              <a:rPr lang="en-US" altLang="el-GR" sz="2400" dirty="0"/>
              <a:t>”.</a:t>
            </a:r>
            <a:endParaRPr lang="el-GR" altLang="el-GR" sz="2400" dirty="0"/>
          </a:p>
          <a:p>
            <a:pPr>
              <a:lnSpc>
                <a:spcPct val="150000"/>
              </a:lnSpc>
              <a:buFontTx/>
              <a:buChar char="•"/>
            </a:pPr>
            <a:r>
              <a:rPr lang="el-GR" altLang="el-GR" sz="2400" dirty="0" smtClean="0"/>
              <a:t> </a:t>
            </a:r>
            <a:r>
              <a:rPr lang="el-GR" altLang="el-GR" sz="2400" dirty="0"/>
              <a:t>ΑΝΑΓΟΝΤΑ ΣΑΚΧΑΡΑ: Τα ανάγοντα σάκχαρα (λακτόζη, γλυκόζη) εννοούν πολύ περισσότερο το φαινόμενο από ότι τα μη ανάγοντα (σακχαρόζη).</a:t>
            </a:r>
          </a:p>
          <a:p>
            <a:pPr>
              <a:lnSpc>
                <a:spcPct val="150000"/>
              </a:lnSpc>
              <a:buFontTx/>
              <a:buChar char="•"/>
            </a:pPr>
            <a:r>
              <a:rPr lang="el-GR" altLang="el-GR" sz="2400" dirty="0" smtClean="0"/>
              <a:t> </a:t>
            </a:r>
            <a:r>
              <a:rPr lang="el-GR" altLang="el-GR" sz="2400" dirty="0"/>
              <a:t>ΠΑΡΕΜΠΟΔΙΣΤΕΣ : </a:t>
            </a:r>
            <a:r>
              <a:rPr lang="en-US" altLang="el-GR" sz="2400" dirty="0"/>
              <a:t>SODIUM BISULFITE</a:t>
            </a:r>
            <a:r>
              <a:rPr lang="el-GR" altLang="el-GR" sz="2400" dirty="0"/>
              <a:t> &amp; Η2Ο2 </a:t>
            </a:r>
            <a:r>
              <a:rPr lang="el-GR" altLang="el-GR" sz="2400" dirty="0">
                <a:sym typeface="Wingdings" pitchFamily="2" charset="2"/>
              </a:rPr>
              <a:t></a:t>
            </a:r>
            <a:r>
              <a:rPr lang="el-GR" altLang="el-GR" sz="2400" dirty="0"/>
              <a:t> παρεμποδίζει το </a:t>
            </a:r>
            <a:r>
              <a:rPr lang="en-US" altLang="el-GR" sz="2400" dirty="0"/>
              <a:t>“</a:t>
            </a:r>
            <a:r>
              <a:rPr lang="el-GR" altLang="el-GR" sz="2400" dirty="0" err="1"/>
              <a:t>καφέτιασμα</a:t>
            </a:r>
            <a:r>
              <a:rPr lang="en-US" altLang="el-GR" sz="2400" dirty="0" smtClean="0"/>
              <a:t>”</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53</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Καστανή χροιά, Αντίδραση </a:t>
            </a:r>
            <a:r>
              <a:rPr lang="en-US" altLang="el-GR" dirty="0" err="1"/>
              <a:t>Maillard</a:t>
            </a:r>
            <a:r>
              <a:rPr lang="el-GR" altLang="el-GR" dirty="0"/>
              <a:t/>
            </a:r>
            <a:br>
              <a:rPr lang="el-GR" altLang="el-GR" dirty="0"/>
            </a:br>
            <a:r>
              <a:rPr lang="el-GR" altLang="el-GR" dirty="0" smtClean="0"/>
              <a:t>(5 </a:t>
            </a:r>
            <a:r>
              <a:rPr lang="el-GR" altLang="el-GR" dirty="0"/>
              <a:t>από </a:t>
            </a:r>
            <a:r>
              <a:rPr lang="el-GR" altLang="el-GR" dirty="0" smtClean="0"/>
              <a:t>5)</a:t>
            </a:r>
            <a:endParaRPr lang="el-GR" dirty="0"/>
          </a:p>
        </p:txBody>
      </p:sp>
      <p:sp>
        <p:nvSpPr>
          <p:cNvPr id="6" name="2 - Θέση περιεχομένου" descr="Επιπτώσεις από τις αντιδράσεις Maillard:&#10;Ελάττωση της θρεπτικής αξίας λόγω καταστροφής αμινοξέων, κυρίως λυσίνης, βιταμινών,&#10;Αλλαγή της εμφάνισης των οργανοληπτικών χαρακτηριστικών του γάλακτος,&#10;Στο σχηματισμό ουσιών με πιθανή τοξικότητα.&#10;Όταν η αποστείρωση γίνεται ορθά, η αντίδραση Maillard περιορίζεται σε μη ορατά επίπεδα και ιδιαίτερα στο γάλα UHT. &#10;Εάν,  όμως η θέρμανση είναι ισχυρή τότε το γάλα εμφανίζει καστανή χροιά και αυτό θεωρείται ως αλλοίωση.&#10;&#10;"/>
          <p:cNvSpPr>
            <a:spLocks noGrp="1"/>
          </p:cNvSpPr>
          <p:nvPr>
            <p:ph sz="quarter" idx="1"/>
          </p:nvPr>
        </p:nvSpPr>
        <p:spPr>
          <a:xfrm>
            <a:off x="612648" y="1196752"/>
            <a:ext cx="8153400" cy="5040560"/>
          </a:xfrm>
        </p:spPr>
        <p:txBody>
          <a:bodyPr>
            <a:noAutofit/>
          </a:bodyPr>
          <a:lstStyle/>
          <a:p>
            <a:pPr>
              <a:buNone/>
            </a:pPr>
            <a:r>
              <a:rPr lang="el-GR" altLang="el-GR" sz="2400" dirty="0"/>
              <a:t>Επιπτώσεις από τις αντιδράσεις </a:t>
            </a:r>
            <a:r>
              <a:rPr lang="en-US" altLang="el-GR" sz="2400" dirty="0" err="1"/>
              <a:t>Maillard</a:t>
            </a:r>
            <a:r>
              <a:rPr lang="el-GR" altLang="el-GR" sz="2400" dirty="0" smtClean="0"/>
              <a:t>:</a:t>
            </a:r>
            <a:endParaRPr lang="el-GR" altLang="el-GR" sz="2400" dirty="0"/>
          </a:p>
          <a:p>
            <a:pPr>
              <a:buFontTx/>
              <a:buChar char="•"/>
            </a:pPr>
            <a:r>
              <a:rPr lang="el-GR" altLang="el-GR" sz="2400" dirty="0"/>
              <a:t>Ελάττωση της θρεπτικής αξίας λόγω καταστροφής αμινοξέων, κυρίως </a:t>
            </a:r>
            <a:r>
              <a:rPr lang="el-GR" altLang="el-GR" sz="2400" dirty="0" err="1"/>
              <a:t>λυσίνης</a:t>
            </a:r>
            <a:r>
              <a:rPr lang="el-GR" altLang="el-GR" sz="2400" dirty="0"/>
              <a:t>, </a:t>
            </a:r>
            <a:r>
              <a:rPr lang="el-GR" altLang="el-GR" sz="2400" dirty="0" smtClean="0"/>
              <a:t>βιταμινών,</a:t>
            </a:r>
            <a:endParaRPr lang="el-GR" altLang="el-GR" sz="2400" dirty="0"/>
          </a:p>
          <a:p>
            <a:pPr>
              <a:buFontTx/>
              <a:buChar char="•"/>
            </a:pPr>
            <a:r>
              <a:rPr lang="el-GR" altLang="el-GR" sz="2400" dirty="0"/>
              <a:t>Αλλαγή της εμφάνισης των οργανοληπτικών χαρακτηριστικών του </a:t>
            </a:r>
            <a:r>
              <a:rPr lang="el-GR" altLang="el-GR" sz="2400" dirty="0" smtClean="0"/>
              <a:t>γάλακτος,</a:t>
            </a:r>
            <a:endParaRPr lang="el-GR" altLang="el-GR" sz="2400" dirty="0"/>
          </a:p>
          <a:p>
            <a:pPr>
              <a:buFontTx/>
              <a:buChar char="•"/>
            </a:pPr>
            <a:r>
              <a:rPr lang="el-GR" altLang="el-GR" sz="2400" dirty="0"/>
              <a:t>Στο </a:t>
            </a:r>
            <a:r>
              <a:rPr lang="el-GR" altLang="el-GR" sz="2400" dirty="0" smtClean="0"/>
              <a:t>σχηματισμό </a:t>
            </a:r>
            <a:r>
              <a:rPr lang="el-GR" altLang="el-GR" sz="2400" dirty="0"/>
              <a:t>ουσιών με πιθανή </a:t>
            </a:r>
            <a:r>
              <a:rPr lang="el-GR" altLang="el-GR" sz="2400" dirty="0" smtClean="0"/>
              <a:t>τοξικότητα.</a:t>
            </a:r>
          </a:p>
          <a:p>
            <a:pPr>
              <a:buFont typeface="Wingdings" panose="05000000000000000000" pitchFamily="2" charset="2"/>
              <a:buChar char="§"/>
            </a:pPr>
            <a:r>
              <a:rPr lang="el-GR" altLang="el-GR" sz="2400" dirty="0"/>
              <a:t>Όταν η αποστείρωση γίνεται ορθά, η αντίδραση </a:t>
            </a:r>
            <a:r>
              <a:rPr lang="en-US" altLang="el-GR" sz="2400" dirty="0" err="1" smtClean="0"/>
              <a:t>Maillard</a:t>
            </a:r>
            <a:r>
              <a:rPr lang="el-GR" altLang="el-GR" sz="2400" dirty="0" smtClean="0"/>
              <a:t> περιορίζεται </a:t>
            </a:r>
            <a:r>
              <a:rPr lang="el-GR" altLang="el-GR" sz="2400" dirty="0"/>
              <a:t>σε μη ορατά επίπεδα και ιδιαίτερα στο γάλα </a:t>
            </a:r>
            <a:r>
              <a:rPr lang="en-US" altLang="el-GR" sz="2400" dirty="0"/>
              <a:t>UHT. </a:t>
            </a:r>
            <a:endParaRPr lang="el-GR" altLang="el-GR" sz="2400" dirty="0"/>
          </a:p>
          <a:p>
            <a:pPr>
              <a:buFont typeface="Wingdings" panose="05000000000000000000" pitchFamily="2" charset="2"/>
              <a:buChar char="§"/>
            </a:pPr>
            <a:r>
              <a:rPr lang="el-GR" altLang="el-GR" sz="2400" dirty="0"/>
              <a:t>Εάν,  όμως η θέρμανση είναι ισχυρή τότε το γάλα εμφανίζει καστανή χροιά και αυτό θεωρείται ως αλλοίωση.</a:t>
            </a:r>
          </a:p>
          <a:p>
            <a:pPr marL="0" indent="0">
              <a:buNone/>
            </a:pP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54</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r>
              <a:rPr lang="el-GR" altLang="el-GR" dirty="0" smtClean="0"/>
              <a:t>Ποιοτικός έλεγχος αποστειρωμένου γάλακτος</a:t>
            </a:r>
            <a:endParaRPr lang="el-GR" altLang="el-GR" dirty="0"/>
          </a:p>
        </p:txBody>
      </p:sp>
      <p:sp>
        <p:nvSpPr>
          <p:cNvPr id="6" name="2 - Θέση περιεχομένου"/>
          <p:cNvSpPr>
            <a:spLocks noGrp="1"/>
          </p:cNvSpPr>
          <p:nvPr>
            <p:ph sz="quarter" idx="1"/>
          </p:nvPr>
        </p:nvSpPr>
        <p:spPr>
          <a:xfrm>
            <a:off x="612648" y="1844824"/>
            <a:ext cx="8153400" cy="3384376"/>
          </a:xfrm>
        </p:spPr>
        <p:txBody>
          <a:bodyPr>
            <a:noAutofit/>
          </a:bodyPr>
          <a:lstStyle/>
          <a:p>
            <a:pPr>
              <a:lnSpc>
                <a:spcPct val="150000"/>
              </a:lnSpc>
              <a:buFontTx/>
              <a:buAutoNum type="arabicPeriod"/>
            </a:pPr>
            <a:r>
              <a:rPr lang="el-GR" altLang="el-GR" sz="2800" dirty="0" smtClean="0"/>
              <a:t>Μακροσκοπικός: </a:t>
            </a:r>
            <a:r>
              <a:rPr lang="el-GR" altLang="el-GR" sz="2800" dirty="0"/>
              <a:t>συσκευασία, χρώμα, οσμή, γεύση, </a:t>
            </a:r>
            <a:r>
              <a:rPr lang="el-GR" altLang="el-GR" sz="2800" dirty="0" smtClean="0"/>
              <a:t>   σύσταση. </a:t>
            </a:r>
            <a:endParaRPr lang="el-GR" altLang="el-GR" sz="2800" dirty="0"/>
          </a:p>
          <a:p>
            <a:pPr marL="457200" indent="-457200">
              <a:lnSpc>
                <a:spcPct val="150000"/>
              </a:lnSpc>
              <a:buFont typeface="+mj-lt"/>
              <a:buAutoNum type="arabicPeriod"/>
            </a:pPr>
            <a:r>
              <a:rPr lang="el-GR" altLang="el-GR" sz="2800" dirty="0" smtClean="0"/>
              <a:t>Εργαστηριακός: </a:t>
            </a:r>
            <a:r>
              <a:rPr lang="el-GR" altLang="el-GR" sz="2800" dirty="0"/>
              <a:t>κανονικότητα, </a:t>
            </a:r>
            <a:r>
              <a:rPr lang="el-GR" altLang="el-GR" sz="2800" dirty="0" err="1"/>
              <a:t>ομογενοποίηση</a:t>
            </a:r>
            <a:r>
              <a:rPr lang="el-GR" altLang="el-GR" sz="2800" dirty="0"/>
              <a:t>, θέρμανση, </a:t>
            </a:r>
            <a:r>
              <a:rPr lang="el-GR" altLang="el-GR" sz="2800" dirty="0" smtClean="0"/>
              <a:t>οξύτητα, σταθερότητα</a:t>
            </a:r>
            <a:r>
              <a:rPr lang="el-GR" altLang="el-GR" sz="2800" dirty="0"/>
              <a:t>, </a:t>
            </a:r>
            <a:r>
              <a:rPr lang="el-GR" altLang="el-GR" sz="2800" dirty="0" smtClean="0"/>
              <a:t>μικροβιολογικός.</a:t>
            </a:r>
            <a:endParaRPr lang="el-GR" altLang="el-GR" sz="28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55</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smtClean="0"/>
              <a:t>Μακροσκοπικός Έλεγχος (1 από 3)</a:t>
            </a:r>
            <a:endParaRPr lang="el-GR" dirty="0"/>
          </a:p>
        </p:txBody>
      </p:sp>
      <p:sp>
        <p:nvSpPr>
          <p:cNvPr id="6" name="2 - Θέση περιεχομένου" descr="α. Συσκευασία.&#10;Στεγανότητα: με άσκηση σχετικής πίεσης (χάρτινη συσκευασία) &amp; με εμβάπτιση σε νερό (λευκοσιδηρά κυτία).&#10;Παφλασμός : με ανακίνηση εξετάζεται αν το περιεχόμενο είναι ρευστό.&#10;Χρώμα, οσμή και σύσταση: με άνοιγμα της συσκευασίας.&#10;Γεύση: εξετάζεται μόνο αν τα υπόλοιπα χαρακτηριστικά είναι φυσιολογικά.&#10;β. Χρώμα.&#10;Το UHT πρέπει να είναι περισσότερο λευκό από αυτό του νωπού.&#10;Το αποστειρωμένο σε φιάλες γάλα συχνά εμφανίζει πολύ ελαφρό καστανό χρωματισμό λόγω αρχόμενης αντίδρασης Maillard. &#10;"/>
          <p:cNvSpPr>
            <a:spLocks noGrp="1"/>
          </p:cNvSpPr>
          <p:nvPr>
            <p:ph sz="quarter" idx="1"/>
          </p:nvPr>
        </p:nvSpPr>
        <p:spPr>
          <a:xfrm>
            <a:off x="612648" y="1124744"/>
            <a:ext cx="8153400" cy="5112568"/>
          </a:xfrm>
        </p:spPr>
        <p:txBody>
          <a:bodyPr>
            <a:noAutofit/>
          </a:bodyPr>
          <a:lstStyle/>
          <a:p>
            <a:pPr marL="0" indent="0">
              <a:buNone/>
            </a:pPr>
            <a:r>
              <a:rPr lang="el-GR" altLang="el-GR" sz="2200" dirty="0"/>
              <a:t>α. </a:t>
            </a:r>
            <a:r>
              <a:rPr lang="el-GR" altLang="el-GR" sz="2200" dirty="0" smtClean="0"/>
              <a:t>Συσκευασία.</a:t>
            </a:r>
          </a:p>
          <a:p>
            <a:r>
              <a:rPr lang="el-GR" altLang="el-GR" sz="2200" dirty="0"/>
              <a:t>Στεγανότητα: με άσκηση σχετικής πίεσης (χάρτινη συσκευασία) &amp; με εμβάπτιση σε νερό (λευκοσιδηρά κυτία</a:t>
            </a:r>
            <a:r>
              <a:rPr lang="el-GR" altLang="el-GR" sz="2200" dirty="0" smtClean="0"/>
              <a:t>).</a:t>
            </a:r>
            <a:endParaRPr lang="el-GR" altLang="el-GR" sz="2200" dirty="0"/>
          </a:p>
          <a:p>
            <a:r>
              <a:rPr lang="el-GR" altLang="el-GR" sz="2200" dirty="0"/>
              <a:t>Παφλασμός : με ανακίνηση εξετάζεται αν το περιεχόμενο είναι </a:t>
            </a:r>
            <a:r>
              <a:rPr lang="el-GR" altLang="el-GR" sz="2200" dirty="0" smtClean="0"/>
              <a:t>ρευστό.</a:t>
            </a:r>
            <a:endParaRPr lang="el-GR" altLang="el-GR" sz="2200" dirty="0"/>
          </a:p>
          <a:p>
            <a:r>
              <a:rPr lang="el-GR" altLang="el-GR" sz="2200" dirty="0"/>
              <a:t>Χρώμα, οσμή και σύσταση: με άνοιγμα της συσκευασίας</a:t>
            </a:r>
            <a:r>
              <a:rPr lang="el-GR" altLang="el-GR" sz="2200" dirty="0" smtClean="0"/>
              <a:t>.</a:t>
            </a:r>
            <a:endParaRPr lang="el-GR" altLang="el-GR" sz="2200" dirty="0"/>
          </a:p>
          <a:p>
            <a:r>
              <a:rPr lang="el-GR" altLang="el-GR" sz="2200" dirty="0"/>
              <a:t>Γεύση: εξετάζεται μόνο αν τα υπόλοιπα χαρακτηριστικά είναι </a:t>
            </a:r>
            <a:r>
              <a:rPr lang="el-GR" altLang="el-GR" sz="2200" dirty="0" smtClean="0"/>
              <a:t>φυσιολογικά.</a:t>
            </a:r>
          </a:p>
          <a:p>
            <a:pPr marL="0" indent="0">
              <a:buNone/>
            </a:pPr>
            <a:r>
              <a:rPr lang="el-GR" altLang="el-GR" sz="2200" dirty="0"/>
              <a:t>β. </a:t>
            </a:r>
            <a:r>
              <a:rPr lang="el-GR" altLang="el-GR" sz="2200" dirty="0" smtClean="0"/>
              <a:t>Χρώμα.</a:t>
            </a:r>
            <a:endParaRPr lang="el-GR" altLang="el-GR" sz="2200" dirty="0"/>
          </a:p>
          <a:p>
            <a:r>
              <a:rPr lang="el-GR" altLang="el-GR" sz="2200" dirty="0"/>
              <a:t>Το </a:t>
            </a:r>
            <a:r>
              <a:rPr lang="en-US" altLang="el-GR" sz="2200" dirty="0"/>
              <a:t>UHT </a:t>
            </a:r>
            <a:r>
              <a:rPr lang="el-GR" altLang="el-GR" sz="2200" dirty="0"/>
              <a:t>πρέπει να είναι περισσότερο λευκό από αυτό του νωπού</a:t>
            </a:r>
            <a:r>
              <a:rPr lang="el-GR" altLang="el-GR" sz="2200" dirty="0" smtClean="0"/>
              <a:t>.</a:t>
            </a:r>
            <a:endParaRPr lang="el-GR" altLang="el-GR" sz="2200" dirty="0"/>
          </a:p>
          <a:p>
            <a:r>
              <a:rPr lang="el-GR" altLang="el-GR" sz="2200" dirty="0"/>
              <a:t>Το αποστειρωμένο σε φιάλες γάλα συχνά εμφανίζει πολύ ελαφρό καστανό χρωματισμό λόγω αρχόμενης αντίδρασης </a:t>
            </a:r>
            <a:r>
              <a:rPr lang="en-US" altLang="el-GR" sz="2200" dirty="0" err="1"/>
              <a:t>Maillard</a:t>
            </a:r>
            <a:r>
              <a:rPr lang="el-GR" altLang="el-GR" sz="2200" dirty="0"/>
              <a:t>.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56</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Μακροσκοπικός Έλεγχος </a:t>
            </a:r>
            <a:r>
              <a:rPr lang="el-GR" altLang="el-GR" dirty="0" smtClean="0"/>
              <a:t>(2 </a:t>
            </a:r>
            <a:r>
              <a:rPr lang="el-GR" altLang="el-GR" dirty="0"/>
              <a:t>από </a:t>
            </a:r>
            <a:r>
              <a:rPr lang="el-GR" altLang="el-GR" dirty="0" smtClean="0"/>
              <a:t>3)</a:t>
            </a:r>
            <a:endParaRPr lang="el-GR" dirty="0"/>
          </a:p>
        </p:txBody>
      </p:sp>
      <p:sp>
        <p:nvSpPr>
          <p:cNvPr id="6" name="2 - Θέση περιεχομένου" descr="γ. Οσμή και γεύση.&#10;Οσμή και γεύση “βρασμένου” (cooked):  θέρμανση πάνω από τους εβδομηντα πέντε βαθμούς κελσίου à  οφείλεται στην απελευθέρωση σουλφυδρυλίων κυρίως από τη διάσπαση θειούχων αμινοξέων.&#10;Η οσμή αυτή είναι έντονη αμέσως μετά τη θέρμανση αλλά ελαττώνεται προοδευτικά και εξαφανίζεται μετά από δύο ως τρείς  μέρες.&#10;Όταν το γάλα UHT αποστειρώνεται με μία από τις μεθόδους της άμεσης θέρμανσης, η οσμή σουλφυδρυλίων ελαττώνεται στη φάση απομάκρυνσης των υδρατμών. Έτσι το UHT γάλα έχει οσμή και γεύση μετά από δύο ως τρείς μέρες παρόμοια με του παστεριωμένου.&#10;Το γάλα που αποστειρώνεται σε φιάλες ή λευκοσιδηρά κυτία (εκατόν δεκαπέντε ως εκατόν είκοσι βαθμούς κελσίου για δέκα με σαράντα λεπτά) αποκτά γεύση “αποστειρωμένου” η οποία είναι μόνιμη.&#10;"/>
          <p:cNvSpPr>
            <a:spLocks noGrp="1"/>
          </p:cNvSpPr>
          <p:nvPr>
            <p:ph sz="quarter" idx="1"/>
          </p:nvPr>
        </p:nvSpPr>
        <p:spPr>
          <a:xfrm>
            <a:off x="612648" y="1124744"/>
            <a:ext cx="8153400" cy="5040560"/>
          </a:xfrm>
        </p:spPr>
        <p:txBody>
          <a:bodyPr>
            <a:noAutofit/>
          </a:bodyPr>
          <a:lstStyle/>
          <a:p>
            <a:pPr marL="0" indent="0">
              <a:buNone/>
            </a:pPr>
            <a:r>
              <a:rPr lang="el-GR" altLang="el-GR" sz="2200" dirty="0"/>
              <a:t>γ. Οσμή και </a:t>
            </a:r>
            <a:r>
              <a:rPr lang="el-GR" altLang="el-GR" sz="2200" dirty="0" smtClean="0"/>
              <a:t>γεύση.</a:t>
            </a:r>
          </a:p>
          <a:p>
            <a:r>
              <a:rPr lang="el-GR" altLang="el-GR" sz="2200" dirty="0"/>
              <a:t>Οσμή και γεύση </a:t>
            </a:r>
            <a:r>
              <a:rPr lang="en-US" altLang="el-GR" sz="2200" dirty="0"/>
              <a:t>“</a:t>
            </a:r>
            <a:r>
              <a:rPr lang="el-GR" altLang="el-GR" sz="2200" dirty="0"/>
              <a:t>βρασμένου</a:t>
            </a:r>
            <a:r>
              <a:rPr lang="en-US" altLang="el-GR" sz="2200" dirty="0"/>
              <a:t>”</a:t>
            </a:r>
            <a:r>
              <a:rPr lang="el-GR" altLang="el-GR" sz="2200" dirty="0"/>
              <a:t> (</a:t>
            </a:r>
            <a:r>
              <a:rPr lang="en-US" altLang="el-GR" sz="2200" dirty="0"/>
              <a:t>cooked)</a:t>
            </a:r>
            <a:r>
              <a:rPr lang="el-GR" altLang="el-GR" sz="2200" dirty="0"/>
              <a:t>:  θέρμανση πάνω από τους 75</a:t>
            </a:r>
            <a:r>
              <a:rPr lang="en-US" altLang="el-GR" sz="2200" dirty="0"/>
              <a:t>°C</a:t>
            </a:r>
            <a:r>
              <a:rPr lang="el-GR" altLang="el-GR" sz="2200" dirty="0"/>
              <a:t> </a:t>
            </a:r>
            <a:r>
              <a:rPr lang="el-GR" altLang="el-GR" sz="2200" dirty="0">
                <a:sym typeface="Wingdings" pitchFamily="2" charset="2"/>
              </a:rPr>
              <a:t> </a:t>
            </a:r>
            <a:r>
              <a:rPr lang="el-GR" altLang="el-GR" sz="2200" dirty="0"/>
              <a:t> οφείλεται στην απελευθέρωση </a:t>
            </a:r>
            <a:r>
              <a:rPr lang="el-GR" altLang="el-GR" sz="2200" dirty="0" err="1"/>
              <a:t>σουλφυδρυλίων</a:t>
            </a:r>
            <a:r>
              <a:rPr lang="el-GR" altLang="el-GR" sz="2200" dirty="0"/>
              <a:t> κυρίως από τη διάσπαση θειούχων </a:t>
            </a:r>
            <a:r>
              <a:rPr lang="el-GR" altLang="el-GR" sz="2200" dirty="0" smtClean="0"/>
              <a:t>αμινοξέων.</a:t>
            </a:r>
            <a:endParaRPr lang="el-GR" altLang="el-GR" sz="2200" dirty="0"/>
          </a:p>
          <a:p>
            <a:r>
              <a:rPr lang="el-GR" altLang="el-GR" sz="2200" dirty="0"/>
              <a:t>Η οσμή αυτή είναι έντονη αμέσως μετά τη θέρμανση αλλά ελαττώνεται προοδευτικά και εξαφανίζεται μετά από 2-3 μέρες</a:t>
            </a:r>
            <a:r>
              <a:rPr lang="el-GR" altLang="el-GR" sz="2200" dirty="0" smtClean="0"/>
              <a:t>.</a:t>
            </a:r>
            <a:endParaRPr lang="el-GR" altLang="el-GR" sz="2200" dirty="0"/>
          </a:p>
          <a:p>
            <a:r>
              <a:rPr lang="el-GR" altLang="el-GR" sz="2200" dirty="0"/>
              <a:t>Όταν το γάλα </a:t>
            </a:r>
            <a:r>
              <a:rPr lang="en-US" altLang="el-GR" sz="2200" dirty="0"/>
              <a:t>UHT </a:t>
            </a:r>
            <a:r>
              <a:rPr lang="el-GR" altLang="el-GR" sz="2200" dirty="0"/>
              <a:t>αποστειρώνεται με μία από τις μεθόδους της άμεσης θέρμανσης, η οσμή </a:t>
            </a:r>
            <a:r>
              <a:rPr lang="el-GR" altLang="el-GR" sz="2200" dirty="0" err="1"/>
              <a:t>σουλφυδρυλίων</a:t>
            </a:r>
            <a:r>
              <a:rPr lang="el-GR" altLang="el-GR" sz="2200" dirty="0"/>
              <a:t> ελαττώνεται στη φάση απομάκρυνσης των υδρατμών. Έτσι το </a:t>
            </a:r>
            <a:r>
              <a:rPr lang="en-US" altLang="el-GR" sz="2200" dirty="0"/>
              <a:t>UHT </a:t>
            </a:r>
            <a:r>
              <a:rPr lang="el-GR" altLang="el-GR" sz="2200" dirty="0"/>
              <a:t>γάλα έχει οσμή και γεύση μετά από 2-3 μέρες παρόμοια με του παστεριωμένου</a:t>
            </a:r>
            <a:r>
              <a:rPr lang="el-GR" altLang="el-GR" sz="2200" dirty="0" smtClean="0"/>
              <a:t>.</a:t>
            </a:r>
            <a:endParaRPr lang="el-GR" altLang="el-GR" sz="2200" dirty="0"/>
          </a:p>
          <a:p>
            <a:r>
              <a:rPr lang="el-GR" altLang="el-GR" sz="2200" dirty="0"/>
              <a:t>Το γάλα που αποστειρώνεται σε φιάλες ή λευκοσιδηρά κυτία (115-120</a:t>
            </a:r>
            <a:r>
              <a:rPr lang="en-US" altLang="el-GR" sz="2200" dirty="0"/>
              <a:t>°C</a:t>
            </a:r>
            <a:r>
              <a:rPr lang="el-GR" altLang="el-GR" sz="2200" dirty="0"/>
              <a:t>/10-40</a:t>
            </a:r>
            <a:r>
              <a:rPr lang="en-US" altLang="el-GR" sz="2200" dirty="0"/>
              <a:t>min</a:t>
            </a:r>
            <a:r>
              <a:rPr lang="el-GR" altLang="el-GR" sz="2200" dirty="0"/>
              <a:t>)</a:t>
            </a:r>
            <a:r>
              <a:rPr lang="en-US" altLang="el-GR" sz="2200" dirty="0"/>
              <a:t> </a:t>
            </a:r>
            <a:r>
              <a:rPr lang="el-GR" altLang="el-GR" sz="2200" dirty="0"/>
              <a:t>αποκτά γεύση </a:t>
            </a:r>
            <a:r>
              <a:rPr lang="en-US" altLang="el-GR" sz="2200" dirty="0"/>
              <a:t>“</a:t>
            </a:r>
            <a:r>
              <a:rPr lang="el-GR" altLang="el-GR" sz="2200" dirty="0"/>
              <a:t>αποστειρωμένου</a:t>
            </a:r>
            <a:r>
              <a:rPr lang="en-US" altLang="el-GR" sz="2200" dirty="0"/>
              <a:t>”</a:t>
            </a:r>
            <a:r>
              <a:rPr lang="el-GR" altLang="el-GR" sz="2200" dirty="0"/>
              <a:t> η οποία είναι μόνιμη</a:t>
            </a:r>
            <a:r>
              <a:rPr lang="el-GR" altLang="el-GR" sz="2200" dirty="0" smtClean="0"/>
              <a:t>.</a:t>
            </a:r>
            <a:endParaRPr lang="el-GR" altLang="el-GR" sz="22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57</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Μακροσκοπικός Έλεγχος </a:t>
            </a:r>
            <a:r>
              <a:rPr lang="el-GR" altLang="el-GR" dirty="0" smtClean="0"/>
              <a:t>(3 </a:t>
            </a:r>
            <a:r>
              <a:rPr lang="el-GR" altLang="el-GR" dirty="0"/>
              <a:t>από 3)</a:t>
            </a:r>
            <a:endParaRPr lang="el-GR" dirty="0"/>
          </a:p>
        </p:txBody>
      </p:sp>
      <p:sp>
        <p:nvSpPr>
          <p:cNvPr id="6" name="2 - Θέση περιεχομένου" descr="δ. Σύσταση.&#10;Αποστειρωμένο: Αύξηση του ιξώδους (δύσκολα εκτιμάται μακροσκοπικά),&#10;Φαίνεται πιο “πλούσιο” σε συστατικά από το παστεριωμένο, αλλά  UHT δεν δίνει παρόμοια εντύπωση.&#10;Άρα απαιτείται:&#10;Ικανοποιητική ρευστότητα,&#10;Απουσία πηγμάτων, ιζημάτων ή διαχωρισμό λίπους,&#10;Εξετάζονται τα υπολείμματα που πιθανώς υπάρχουν στη συσκευασία (πυθμένα, τοιχώματα).&#10;"/>
          <p:cNvSpPr>
            <a:spLocks noGrp="1"/>
          </p:cNvSpPr>
          <p:nvPr>
            <p:ph sz="quarter" idx="1"/>
          </p:nvPr>
        </p:nvSpPr>
        <p:spPr>
          <a:xfrm>
            <a:off x="612648" y="1268760"/>
            <a:ext cx="8153400" cy="4608512"/>
          </a:xfrm>
        </p:spPr>
        <p:txBody>
          <a:bodyPr>
            <a:noAutofit/>
          </a:bodyPr>
          <a:lstStyle/>
          <a:p>
            <a:pPr marL="0" indent="0">
              <a:buNone/>
            </a:pPr>
            <a:r>
              <a:rPr lang="el-GR" altLang="el-GR" sz="2400" dirty="0"/>
              <a:t>δ. </a:t>
            </a:r>
            <a:r>
              <a:rPr lang="el-GR" altLang="el-GR" sz="2400" dirty="0" smtClean="0"/>
              <a:t>Σύσταση.</a:t>
            </a:r>
          </a:p>
          <a:p>
            <a:r>
              <a:rPr lang="el-GR" altLang="el-GR" sz="2400" dirty="0"/>
              <a:t>Αποστειρωμένο: Αύξηση του ιξώδους (δύσκολα εκτιμάται μακροσκοπικά</a:t>
            </a:r>
            <a:r>
              <a:rPr lang="el-GR" altLang="el-GR" sz="2400" dirty="0" smtClean="0"/>
              <a:t>),</a:t>
            </a:r>
            <a:endParaRPr lang="el-GR" altLang="el-GR" sz="2400" dirty="0"/>
          </a:p>
          <a:p>
            <a:r>
              <a:rPr lang="el-GR" altLang="el-GR" sz="2400" dirty="0"/>
              <a:t>Φαίνεται πιο </a:t>
            </a:r>
            <a:r>
              <a:rPr lang="en-US" altLang="el-GR" sz="2400" dirty="0"/>
              <a:t>“</a:t>
            </a:r>
            <a:r>
              <a:rPr lang="el-GR" altLang="el-GR" sz="2400" dirty="0"/>
              <a:t>πλούσιο</a:t>
            </a:r>
            <a:r>
              <a:rPr lang="en-US" altLang="el-GR" sz="2400" dirty="0"/>
              <a:t>” </a:t>
            </a:r>
            <a:r>
              <a:rPr lang="el-GR" altLang="el-GR" sz="2400" dirty="0"/>
              <a:t>σε συστατικά από το παστεριωμένο, αλλά  </a:t>
            </a:r>
            <a:r>
              <a:rPr lang="en-US" altLang="el-GR" sz="2400" dirty="0"/>
              <a:t>UHT </a:t>
            </a:r>
            <a:r>
              <a:rPr lang="el-GR" altLang="el-GR" sz="2400" dirty="0"/>
              <a:t>δεν δίνει παρόμοια εντύπωση</a:t>
            </a:r>
            <a:r>
              <a:rPr lang="el-GR" altLang="el-GR" sz="2400" dirty="0" smtClean="0"/>
              <a:t>.</a:t>
            </a:r>
            <a:endParaRPr lang="el-GR" altLang="el-GR" sz="2400" dirty="0"/>
          </a:p>
          <a:p>
            <a:pPr marL="0" indent="0">
              <a:buNone/>
            </a:pPr>
            <a:r>
              <a:rPr lang="el-GR" altLang="el-GR" sz="2400" dirty="0"/>
              <a:t>Άρα απαιτείται</a:t>
            </a:r>
            <a:r>
              <a:rPr lang="el-GR" altLang="el-GR" sz="2400" dirty="0" smtClean="0"/>
              <a:t>:</a:t>
            </a:r>
            <a:endParaRPr lang="el-GR" altLang="el-GR" sz="2400" dirty="0"/>
          </a:p>
          <a:p>
            <a:r>
              <a:rPr lang="el-GR" altLang="el-GR" sz="2400" dirty="0"/>
              <a:t>Ικανοποιητική </a:t>
            </a:r>
            <a:r>
              <a:rPr lang="el-GR" altLang="el-GR" sz="2400" dirty="0" smtClean="0"/>
              <a:t>ρευστότητα,</a:t>
            </a:r>
            <a:endParaRPr lang="el-GR" altLang="el-GR" sz="2400" dirty="0"/>
          </a:p>
          <a:p>
            <a:r>
              <a:rPr lang="el-GR" altLang="el-GR" sz="2400" dirty="0"/>
              <a:t>Απουσία πηγμάτων, ιζημάτων ή διαχωρισμό </a:t>
            </a:r>
            <a:r>
              <a:rPr lang="el-GR" altLang="el-GR" sz="2400" dirty="0" smtClean="0"/>
              <a:t>λίπους,</a:t>
            </a:r>
            <a:endParaRPr lang="el-GR" altLang="el-GR" sz="2400" dirty="0"/>
          </a:p>
          <a:p>
            <a:r>
              <a:rPr lang="el-GR" altLang="el-GR" sz="2400" dirty="0"/>
              <a:t>Εξετάζονται τα υπολείμματα που πιθανώς υπάρχουν στη συσκευασία (πυθμένα, τοιχώματα</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58</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Εργαστηριακός </a:t>
            </a:r>
            <a:r>
              <a:rPr lang="el-GR" altLang="el-GR" dirty="0" smtClean="0"/>
              <a:t>έλεγχος (1 από 3)</a:t>
            </a:r>
            <a:endParaRPr lang="el-GR" dirty="0"/>
          </a:p>
        </p:txBody>
      </p:sp>
      <p:sp>
        <p:nvSpPr>
          <p:cNvPr id="6" name="2 - Θέση περιεχομένου"/>
          <p:cNvSpPr>
            <a:spLocks noGrp="1"/>
          </p:cNvSpPr>
          <p:nvPr>
            <p:ph sz="quarter" idx="1"/>
          </p:nvPr>
        </p:nvSpPr>
        <p:spPr>
          <a:xfrm>
            <a:off x="612648" y="1196752"/>
            <a:ext cx="8153400" cy="4968552"/>
          </a:xfrm>
        </p:spPr>
        <p:txBody>
          <a:bodyPr>
            <a:noAutofit/>
          </a:bodyPr>
          <a:lstStyle/>
          <a:p>
            <a:pPr marL="0" indent="0">
              <a:lnSpc>
                <a:spcPct val="150000"/>
              </a:lnSpc>
              <a:buNone/>
            </a:pPr>
            <a:r>
              <a:rPr lang="el-GR" altLang="el-GR" sz="2400" dirty="0"/>
              <a:t>α. έλεγχος </a:t>
            </a:r>
            <a:r>
              <a:rPr lang="el-GR" altLang="el-GR" sz="2400" dirty="0" smtClean="0"/>
              <a:t>κανονικότητας.</a:t>
            </a:r>
          </a:p>
          <a:p>
            <a:pPr>
              <a:lnSpc>
                <a:spcPct val="150000"/>
              </a:lnSpc>
              <a:buFontTx/>
              <a:buChar char="•"/>
            </a:pPr>
            <a:r>
              <a:rPr lang="el-GR" altLang="el-GR" sz="2400" dirty="0" smtClean="0"/>
              <a:t>Λίπος,</a:t>
            </a:r>
            <a:endParaRPr lang="el-GR" altLang="el-GR" sz="2400" dirty="0"/>
          </a:p>
          <a:p>
            <a:pPr>
              <a:lnSpc>
                <a:spcPct val="150000"/>
              </a:lnSpc>
              <a:buFontTx/>
              <a:buChar char="•"/>
            </a:pPr>
            <a:r>
              <a:rPr lang="el-GR" altLang="el-GR" sz="2400" dirty="0" smtClean="0"/>
              <a:t>ΣΥΑΛ (νομοθεσία </a:t>
            </a:r>
            <a:r>
              <a:rPr lang="el-GR" altLang="el-GR" sz="2400" dirty="0"/>
              <a:t>για τον αντίστοιχο τύπο και ενδείξεις του κυτίου</a:t>
            </a:r>
            <a:r>
              <a:rPr lang="el-GR" altLang="el-GR" sz="2400" dirty="0" smtClean="0"/>
              <a:t>).</a:t>
            </a:r>
            <a:endParaRPr lang="el-GR" altLang="el-GR" sz="2400" dirty="0"/>
          </a:p>
          <a:p>
            <a:pPr marL="0" indent="0">
              <a:lnSpc>
                <a:spcPct val="150000"/>
              </a:lnSpc>
              <a:buNone/>
            </a:pPr>
            <a:r>
              <a:rPr lang="el-GR" altLang="el-GR" sz="2400" dirty="0"/>
              <a:t>β. έλεγχος καλής </a:t>
            </a:r>
            <a:r>
              <a:rPr lang="el-GR" altLang="el-GR" sz="2400" dirty="0" err="1" smtClean="0"/>
              <a:t>ομογενοποίησης</a:t>
            </a:r>
            <a:r>
              <a:rPr lang="el-GR" altLang="el-GR" sz="2400" dirty="0" smtClean="0"/>
              <a:t>.</a:t>
            </a:r>
            <a:endParaRPr lang="el-GR" altLang="el-GR" sz="2400" dirty="0"/>
          </a:p>
          <a:p>
            <a:pPr>
              <a:lnSpc>
                <a:spcPct val="150000"/>
              </a:lnSpc>
            </a:pPr>
            <a:r>
              <a:rPr lang="el-GR" altLang="el-GR" sz="2400" dirty="0"/>
              <a:t>Προσδιορισμό του δείκτη σχηματισμού κρέμας </a:t>
            </a:r>
            <a:r>
              <a:rPr lang="el-GR" altLang="el-GR" sz="2400" dirty="0" smtClean="0"/>
              <a:t>με </a:t>
            </a:r>
            <a:r>
              <a:rPr lang="el-GR" altLang="el-GR" sz="2400" dirty="0"/>
              <a:t>προσδιορισμό του μεγέθους των </a:t>
            </a:r>
            <a:r>
              <a:rPr lang="el-GR" altLang="el-GR" sz="2400" dirty="0" err="1"/>
              <a:t>λιποσφαιρίων</a:t>
            </a:r>
            <a:r>
              <a:rPr lang="el-GR" altLang="el-GR" sz="2400" dirty="0"/>
              <a:t> μικροσκοπικός</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59</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24136"/>
          </a:xfrm>
        </p:spPr>
        <p:txBody>
          <a:bodyPr>
            <a:noAutofit/>
          </a:bodyPr>
          <a:lstStyle/>
          <a:p>
            <a:r>
              <a:rPr lang="el-GR" sz="4000" dirty="0"/>
              <a:t>Αποστειρωμένο </a:t>
            </a:r>
            <a:r>
              <a:rPr lang="el-GR" sz="4000" dirty="0" smtClean="0"/>
              <a:t>γάλα (1 από 4)</a:t>
            </a:r>
            <a:endParaRPr lang="el-GR" altLang="el-GR" sz="4000" dirty="0"/>
          </a:p>
        </p:txBody>
      </p:sp>
      <p:sp>
        <p:nvSpPr>
          <p:cNvPr id="23" name="Rectangle 3"/>
          <p:cNvSpPr>
            <a:spLocks noGrp="1" noChangeArrowheads="1"/>
          </p:cNvSpPr>
          <p:nvPr>
            <p:ph idx="1"/>
            <p:custDataLst>
              <p:tags r:id="rId3"/>
            </p:custDataLst>
          </p:nvPr>
        </p:nvSpPr>
        <p:spPr>
          <a:xfrm>
            <a:off x="457200" y="1628800"/>
            <a:ext cx="8229600" cy="4151486"/>
          </a:xfrm>
        </p:spPr>
        <p:txBody>
          <a:bodyPr>
            <a:noAutofit/>
          </a:bodyPr>
          <a:lstStyle/>
          <a:p>
            <a:r>
              <a:rPr lang="el-GR" altLang="el-GR" sz="2400" dirty="0" smtClean="0"/>
              <a:t>Αποστειρωμένο:  δεν υπάρχουν ζωντανοί μικροοργανισμοί </a:t>
            </a:r>
            <a:r>
              <a:rPr lang="el-GR" altLang="el-GR" sz="2400" dirty="0" smtClean="0">
                <a:sym typeface="Wingdings" pitchFamily="2" charset="2"/>
              </a:rPr>
              <a:t> ΣΤΕΙΡΟ  </a:t>
            </a:r>
            <a:r>
              <a:rPr lang="el-GR" altLang="el-GR" sz="2400" dirty="0" smtClean="0"/>
              <a:t>σημαντική υποβάθμιση ποιότητας</a:t>
            </a:r>
          </a:p>
          <a:p>
            <a:pPr marL="0" indent="0">
              <a:buNone/>
            </a:pPr>
            <a:r>
              <a:rPr lang="el-GR" altLang="el-GR" sz="2400" dirty="0" smtClean="0"/>
              <a:t>Στην Τεχνολογία Τροφίμων:</a:t>
            </a:r>
          </a:p>
          <a:p>
            <a:r>
              <a:rPr lang="el-GR" altLang="el-GR" sz="2400" dirty="0" smtClean="0"/>
              <a:t>εφαρμόζεται η εμπορική αποστείρωση, με την οποία το τρόφιμο απαλλάσσεται από τους μικροοργανισμούς και σπόρους εκείνους, οι οποίοι αν επιζούσαν θα μπορούσαν να θέσουν σε κίνδυνο την υγεία του καταναλωτή ή να προκαλέσουν αλλοίωση του τροφίμου κάτω από τις κανονικές συνθήκες αποθήκευσης και διακίνησης των τροφίμων </a:t>
            </a:r>
            <a:r>
              <a:rPr lang="el-GR" altLang="el-GR" sz="2400" dirty="0" smtClean="0">
                <a:sym typeface="Wingdings" pitchFamily="2" charset="2"/>
              </a:rPr>
              <a:t> ΔΕΝ ΕΙΝΑΙ ΣΤΕΙΡΟ.</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Εργαστηριακός έλεγχος </a:t>
            </a:r>
            <a:r>
              <a:rPr lang="el-GR" altLang="el-GR" dirty="0" smtClean="0"/>
              <a:t>(2 </a:t>
            </a:r>
            <a:r>
              <a:rPr lang="el-GR" altLang="el-GR" dirty="0"/>
              <a:t>από </a:t>
            </a:r>
            <a:r>
              <a:rPr lang="el-GR" altLang="el-GR" dirty="0" smtClean="0"/>
              <a:t>3)</a:t>
            </a:r>
            <a:endParaRPr lang="el-GR" dirty="0"/>
          </a:p>
        </p:txBody>
      </p:sp>
      <p:sp>
        <p:nvSpPr>
          <p:cNvPr id="6" name="2 - Θέση περιεχομένου" descr="γ. έλεγχος αποτελεσματικής θερμάνσεως.&#10;Στηρίζεται στη δοκιμή θολερότητας κατά Aschaffenburg και αποτελεί έμμεση μέθοδο ελέγχου της ικανοποιητικής αποστείρωσης. Η μέθοδος όμως αυτή δεν έχει εφαρμογή στο γάλα UHT&#10;δ. έλεγχος pH και οξύτητας.&#10;Γίνεται ύστερα από δοκιμαστική επώαση του γάλακτος σε τριαντα δύο βαθμούς κελσίου γι δεκατέσσερις ημέρες και πενηντα πέντε βαθμούς κελσίου για εφτά ημέρες και δεν πρέπει να εμφανίζει διαφορά, πριν και μετά την επώαση μεγαλύτερη από μηδέν κόμμα δύο για το pH και μεγαλύτερο του μηδέν κόμμα μηδέν δύο για την ολική οξύτητα εκφρασμένη σε γαλακτικό οξύ.&#10;"/>
          <p:cNvSpPr>
            <a:spLocks noGrp="1"/>
          </p:cNvSpPr>
          <p:nvPr>
            <p:ph sz="quarter" idx="1"/>
          </p:nvPr>
        </p:nvSpPr>
        <p:spPr>
          <a:xfrm>
            <a:off x="612648" y="1268760"/>
            <a:ext cx="8153400" cy="4608512"/>
          </a:xfrm>
        </p:spPr>
        <p:txBody>
          <a:bodyPr>
            <a:noAutofit/>
          </a:bodyPr>
          <a:lstStyle/>
          <a:p>
            <a:pPr marL="0" indent="0">
              <a:buNone/>
            </a:pPr>
            <a:r>
              <a:rPr lang="el-GR" altLang="el-GR" sz="2400" dirty="0"/>
              <a:t>γ. έλεγχος αποτελεσματικής </a:t>
            </a:r>
            <a:r>
              <a:rPr lang="el-GR" altLang="el-GR" sz="2400" dirty="0" smtClean="0"/>
              <a:t>θερμάνσεως.</a:t>
            </a:r>
          </a:p>
          <a:p>
            <a:r>
              <a:rPr lang="el-GR" altLang="el-GR" sz="2400" dirty="0"/>
              <a:t>Στηρίζεται στη δοκιμή θολερότητας κατά </a:t>
            </a:r>
            <a:r>
              <a:rPr lang="en-US" altLang="el-GR" sz="2400" dirty="0"/>
              <a:t>Aschaffenburg </a:t>
            </a:r>
            <a:r>
              <a:rPr lang="el-GR" altLang="el-GR" sz="2400" dirty="0"/>
              <a:t>και αποτελεί έμμεση μέθοδο ελέγχου της ικανοποιητικής </a:t>
            </a:r>
            <a:r>
              <a:rPr lang="el-GR" altLang="el-GR" sz="2400" dirty="0" smtClean="0"/>
              <a:t>αποστείρωσης. Η </a:t>
            </a:r>
            <a:r>
              <a:rPr lang="el-GR" altLang="el-GR" sz="2400" dirty="0"/>
              <a:t>μέθοδος όμως αυτή δεν έχει εφαρμογή στο γάλα </a:t>
            </a:r>
            <a:r>
              <a:rPr lang="en-US" altLang="el-GR" sz="2400" dirty="0" smtClean="0"/>
              <a:t>UHT</a:t>
            </a:r>
            <a:endParaRPr lang="el-GR" altLang="el-GR" sz="2400" dirty="0" smtClean="0"/>
          </a:p>
          <a:p>
            <a:pPr marL="0" indent="0">
              <a:buNone/>
            </a:pPr>
            <a:r>
              <a:rPr lang="el-GR" altLang="el-GR" sz="2400" dirty="0"/>
              <a:t>δ. έλεγχος </a:t>
            </a:r>
            <a:r>
              <a:rPr lang="en-US" altLang="el-GR" sz="2400" dirty="0"/>
              <a:t>pH </a:t>
            </a:r>
            <a:r>
              <a:rPr lang="el-GR" altLang="el-GR" sz="2400" dirty="0"/>
              <a:t>και </a:t>
            </a:r>
            <a:r>
              <a:rPr lang="el-GR" altLang="el-GR" sz="2400" dirty="0" smtClean="0"/>
              <a:t>οξύτητας.</a:t>
            </a:r>
            <a:endParaRPr lang="el-GR" altLang="el-GR" sz="2400" dirty="0"/>
          </a:p>
          <a:p>
            <a:r>
              <a:rPr lang="el-GR" altLang="el-GR" sz="2400" dirty="0"/>
              <a:t>Γίνεται ύστερα από δοκιμαστική επώαση του γάλακτος σε 32</a:t>
            </a:r>
            <a:r>
              <a:rPr lang="en-US" altLang="el-GR" sz="2400" dirty="0"/>
              <a:t>°C</a:t>
            </a:r>
            <a:r>
              <a:rPr lang="el-GR" altLang="el-GR" sz="2400" dirty="0"/>
              <a:t>/14ημέρες και 55</a:t>
            </a:r>
            <a:r>
              <a:rPr lang="en-US" altLang="el-GR" sz="2400" dirty="0"/>
              <a:t>°C</a:t>
            </a:r>
            <a:r>
              <a:rPr lang="el-GR" altLang="el-GR" sz="2400" dirty="0"/>
              <a:t>/7ημέρες και δεν πρέπει να εμφανίζει διαφορά, πριν και μετά την επώαση μεγαλύτερη από 0,2 για το </a:t>
            </a:r>
            <a:r>
              <a:rPr lang="en-US" altLang="el-GR" sz="2400" dirty="0"/>
              <a:t>pH </a:t>
            </a:r>
            <a:r>
              <a:rPr lang="el-GR" altLang="el-GR" sz="2400" dirty="0"/>
              <a:t>και &gt;0,02% για την ολική οξύτητα εκφρασμένη σε γαλακτικό οξύ</a:t>
            </a:r>
            <a:r>
              <a:rPr lang="el-GR" altLang="el-GR" sz="2400" dirty="0" smtClean="0"/>
              <a:t>.</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60</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Εργαστηριακός έλεγχος </a:t>
            </a:r>
            <a:r>
              <a:rPr lang="el-GR" altLang="el-GR" dirty="0" smtClean="0"/>
              <a:t>(3 </a:t>
            </a:r>
            <a:r>
              <a:rPr lang="el-GR" altLang="el-GR" dirty="0"/>
              <a:t>από 3)</a:t>
            </a:r>
            <a:endParaRPr lang="el-GR" dirty="0"/>
          </a:p>
        </p:txBody>
      </p:sp>
      <p:sp>
        <p:nvSpPr>
          <p:cNvPr id="6" name="2 - Θέση περιεχομένου" descr="ε. έλεγχος σταθερότητας της κολλοειδούς φάσης.&#10;Δοκιμή της αλκοόλης κατά την οποία ανάμιξη ίσων όγκων γάλακτος και αιθανόλης δεν πρέπει να έχει ως συνέπεια το σχηματισμό ιζήματος.&#10;στ. μικροβιολογικός έλεγχος.&#10;Μετά από επώαση σε τριάντα βαθμούς κελσίου για δεκα τέσσερις ημέρες  και πενηντα πέντε βαθμούς κελσίου για εφτά ημέρες, δεν πρέπει:&#10;Να δίνει θετική δοκιμή αλκοόλης,&#10;Να παρουσιάζει αύξηση της ολικής οξύτητας κατά  μηδέν κόμμα μηδέν δύογραμμάρια γ.ο ανα εκατό ml, &#10;Να παρουσιάζει αλλαγή οργανοληπτικών, &#10;μηδέν κόμμα μηδέν έναml OMXà όχι πάνω από δέκα αποικίες. &#10;"/>
          <p:cNvSpPr>
            <a:spLocks noGrp="1"/>
          </p:cNvSpPr>
          <p:nvPr>
            <p:ph sz="quarter" idx="1"/>
          </p:nvPr>
        </p:nvSpPr>
        <p:spPr>
          <a:xfrm>
            <a:off x="612648" y="1196752"/>
            <a:ext cx="8153400" cy="5040560"/>
          </a:xfrm>
        </p:spPr>
        <p:txBody>
          <a:bodyPr>
            <a:noAutofit/>
          </a:bodyPr>
          <a:lstStyle/>
          <a:p>
            <a:pPr marL="0" indent="0">
              <a:buNone/>
            </a:pPr>
            <a:r>
              <a:rPr lang="el-GR" altLang="el-GR" sz="2200" dirty="0"/>
              <a:t>ε. έλεγχος σταθερότητας της κολλοειδούς </a:t>
            </a:r>
            <a:r>
              <a:rPr lang="el-GR" altLang="el-GR" sz="2200" dirty="0" smtClean="0"/>
              <a:t>φάσης.</a:t>
            </a:r>
          </a:p>
          <a:p>
            <a:r>
              <a:rPr lang="el-GR" altLang="el-GR" sz="2200" dirty="0"/>
              <a:t>Δοκιμή της αλκοόλης κατά την οποία ανάμιξη ίσων όγκων γάλακτος και αιθανόλης δεν πρέπει να έχει ως συνέπεια το σχηματισμό </a:t>
            </a:r>
            <a:r>
              <a:rPr lang="el-GR" altLang="el-GR" sz="2200" dirty="0" smtClean="0"/>
              <a:t>ιζήματος.</a:t>
            </a:r>
            <a:endParaRPr lang="el-GR" altLang="el-GR" sz="2200" dirty="0"/>
          </a:p>
          <a:p>
            <a:pPr marL="0" indent="0">
              <a:buNone/>
            </a:pPr>
            <a:r>
              <a:rPr lang="el-GR" altLang="el-GR" sz="2200" dirty="0"/>
              <a:t>στ. μικροβιολογικός </a:t>
            </a:r>
            <a:r>
              <a:rPr lang="el-GR" altLang="el-GR" sz="2200" dirty="0" smtClean="0"/>
              <a:t>έλεγχος.</a:t>
            </a:r>
            <a:endParaRPr lang="el-GR" altLang="el-GR" sz="2200" dirty="0"/>
          </a:p>
          <a:p>
            <a:r>
              <a:rPr lang="el-GR" altLang="el-GR" sz="2200" dirty="0"/>
              <a:t>Μετά από επώαση σε 30</a:t>
            </a:r>
            <a:r>
              <a:rPr lang="en-US" altLang="el-GR" sz="2200" dirty="0" err="1"/>
              <a:t>oC</a:t>
            </a:r>
            <a:r>
              <a:rPr lang="el-GR" altLang="el-GR" sz="2200" dirty="0"/>
              <a:t> για 14ημέρες  και 55 </a:t>
            </a:r>
            <a:r>
              <a:rPr lang="en-US" altLang="el-GR" sz="2200" dirty="0" err="1"/>
              <a:t>oC</a:t>
            </a:r>
            <a:r>
              <a:rPr lang="el-GR" altLang="el-GR" sz="2200" dirty="0"/>
              <a:t> για 7 ημέρες, δεν πρέπει</a:t>
            </a:r>
            <a:r>
              <a:rPr lang="el-GR" altLang="el-GR" sz="2200" dirty="0" smtClean="0"/>
              <a:t>:</a:t>
            </a:r>
            <a:endParaRPr lang="el-GR" altLang="el-GR" sz="2200" dirty="0"/>
          </a:p>
          <a:p>
            <a:pPr lvl="1">
              <a:buFontTx/>
              <a:buChar char="•"/>
            </a:pPr>
            <a:r>
              <a:rPr lang="el-GR" altLang="el-GR" sz="2200" dirty="0"/>
              <a:t>Να δίνει θετική δοκιμή </a:t>
            </a:r>
            <a:r>
              <a:rPr lang="el-GR" altLang="el-GR" sz="2200" dirty="0" smtClean="0"/>
              <a:t>αλκοόλης,</a:t>
            </a:r>
            <a:endParaRPr lang="el-GR" altLang="el-GR" sz="2200" dirty="0"/>
          </a:p>
          <a:p>
            <a:pPr lvl="1">
              <a:buFontTx/>
              <a:buChar char="•"/>
            </a:pPr>
            <a:r>
              <a:rPr lang="el-GR" altLang="el-GR" sz="2200" dirty="0"/>
              <a:t>Να παρουσιάζει αύξηση της ολικής οξύτητας κατά  0.02γρ γ.ο/100</a:t>
            </a:r>
            <a:r>
              <a:rPr lang="en-US" altLang="el-GR" sz="2200" dirty="0" smtClean="0"/>
              <a:t>ml</a:t>
            </a:r>
            <a:r>
              <a:rPr lang="el-GR" altLang="el-GR" sz="2200" dirty="0" smtClean="0"/>
              <a:t>,</a:t>
            </a:r>
            <a:r>
              <a:rPr lang="en-US" altLang="el-GR" sz="2200" dirty="0" smtClean="0"/>
              <a:t> </a:t>
            </a:r>
            <a:endParaRPr lang="en-US" altLang="el-GR" sz="2200" dirty="0"/>
          </a:p>
          <a:p>
            <a:pPr lvl="1">
              <a:buFontTx/>
              <a:buChar char="•"/>
            </a:pPr>
            <a:r>
              <a:rPr lang="el-GR" altLang="el-GR" sz="2200" dirty="0"/>
              <a:t>Να παρουσιάζει αλλαγή </a:t>
            </a:r>
            <a:r>
              <a:rPr lang="el-GR" altLang="el-GR" sz="2200" dirty="0" smtClean="0"/>
              <a:t>οργανοληπτικών, </a:t>
            </a:r>
            <a:endParaRPr lang="el-GR" altLang="el-GR" sz="2200" dirty="0"/>
          </a:p>
          <a:p>
            <a:pPr lvl="1">
              <a:buFontTx/>
              <a:buChar char="•"/>
            </a:pPr>
            <a:r>
              <a:rPr lang="el-GR" altLang="el-GR" sz="2200" dirty="0"/>
              <a:t>0.01</a:t>
            </a:r>
            <a:r>
              <a:rPr lang="en-US" altLang="el-GR" sz="2200" dirty="0"/>
              <a:t>ml OMX</a:t>
            </a:r>
            <a:r>
              <a:rPr lang="en-US" altLang="el-GR" sz="2200" dirty="0">
                <a:sym typeface="Wingdings" pitchFamily="2" charset="2"/>
              </a:rPr>
              <a:t> </a:t>
            </a:r>
            <a:r>
              <a:rPr lang="el-GR" altLang="el-GR" sz="2200" dirty="0">
                <a:sym typeface="Wingdings" pitchFamily="2" charset="2"/>
              </a:rPr>
              <a:t>όχι πάνω από 10 </a:t>
            </a:r>
            <a:r>
              <a:rPr lang="el-GR" altLang="el-GR" sz="2200" dirty="0" smtClean="0">
                <a:sym typeface="Wingdings" pitchFamily="2" charset="2"/>
              </a:rPr>
              <a:t>αποικίες. </a:t>
            </a:r>
            <a:endParaRPr lang="el-GR" altLang="el-GR" sz="22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61</a:t>
            </a:fld>
            <a:endParaRPr lang="el-GR" dirty="0"/>
          </a:p>
        </p:txBody>
      </p:sp>
    </p:spTree>
    <p:custDataLst>
      <p:tags r:id="rId1"/>
    </p:custDataLst>
    <p:extLst>
      <p:ext uri="{BB962C8B-B14F-4D97-AF65-F5344CB8AC3E}">
        <p14:creationId xmlns:p14="http://schemas.microsoft.com/office/powerpoint/2010/main" val="19556210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152128"/>
          </a:xfrm>
        </p:spPr>
        <p:txBody>
          <a:bodyPr>
            <a:noAutofit/>
          </a:bodyPr>
          <a:lstStyle/>
          <a:p>
            <a:r>
              <a:rPr lang="el-GR" sz="4000" dirty="0"/>
              <a:t>Αποστειρωμένο γάλα </a:t>
            </a:r>
            <a:r>
              <a:rPr lang="el-GR" sz="4000" dirty="0" smtClean="0"/>
              <a:t>(2 </a:t>
            </a:r>
            <a:r>
              <a:rPr lang="el-GR" sz="4000" dirty="0"/>
              <a:t>από </a:t>
            </a:r>
            <a:r>
              <a:rPr lang="el-GR" sz="4000" dirty="0" smtClean="0"/>
              <a:t>4)</a:t>
            </a:r>
            <a:endParaRPr lang="el-GR" sz="4000" dirty="0"/>
          </a:p>
        </p:txBody>
      </p:sp>
      <p:sp>
        <p:nvSpPr>
          <p:cNvPr id="9" name="Rectangle 3" descr="Ανάλογα με τον σκοπό της θερμικής επεξεργασίας:&#10;Παστερίωση τότε θα πρέπει να θανατωθεί ο περισσότερος θερμοανθεκτικός παθογόνος μικροοργανισμός.&#10;Αποστείρωση τότε θα πρέπει να θανατωθεί ο περισσότερο θερμοανθεκτικός σπόρος του παθογόνου ή του αλλοιογόνου μικροοργανισμού.&#10;Η ανάγκη για μακροχρόνια συντήρηση ενός ευαλλοίωτου και σημαντικού τροφίμου όπως το γάλα, με παράλληλη διατήρηση των οργανοληπτικών και θρεπτικών χαρακτηριστικών του: &#10;Αποστειρωμένο γάλα,&#10;Γάλα μακράς διαρκείας ή UHT. &#10;&#10;&#10;&#10;"/>
          <p:cNvSpPr txBox="1">
            <a:spLocks noChangeArrowheads="1"/>
          </p:cNvSpPr>
          <p:nvPr>
            <p:custDataLst>
              <p:tags r:id="rId2"/>
            </p:custDataLst>
          </p:nvPr>
        </p:nvSpPr>
        <p:spPr>
          <a:xfrm>
            <a:off x="467544" y="1484784"/>
            <a:ext cx="8219256" cy="453650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altLang="el-GR" sz="2400" dirty="0"/>
              <a:t>Ανάλογα με τον σκοπό της θερμικής </a:t>
            </a:r>
            <a:r>
              <a:rPr lang="el-GR" altLang="el-GR" sz="2400" dirty="0" smtClean="0"/>
              <a:t>επεξεργασίας:</a:t>
            </a:r>
          </a:p>
          <a:p>
            <a:pPr marL="342900" indent="-342900" algn="l">
              <a:buFont typeface="Arial" panose="020B0604020202020204" pitchFamily="34" charset="0"/>
              <a:buChar char="•"/>
            </a:pPr>
            <a:r>
              <a:rPr lang="el-GR" altLang="el-GR" sz="2400" dirty="0"/>
              <a:t>Παστερίωση τότε θα πρέπει να θανατωθεί ο περισσότερος </a:t>
            </a:r>
            <a:r>
              <a:rPr lang="el-GR" altLang="el-GR" sz="2400" dirty="0" err="1"/>
              <a:t>θερμοανθεκτικός</a:t>
            </a:r>
            <a:r>
              <a:rPr lang="el-GR" altLang="el-GR" sz="2400" dirty="0"/>
              <a:t> παθογόνος μικροοργανισμός.</a:t>
            </a:r>
          </a:p>
          <a:p>
            <a:pPr marL="342900" indent="-342900" algn="l">
              <a:buFont typeface="Arial" panose="020B0604020202020204" pitchFamily="34" charset="0"/>
              <a:buChar char="•"/>
            </a:pPr>
            <a:r>
              <a:rPr lang="el-GR" altLang="el-GR" sz="2400" dirty="0"/>
              <a:t>Αποστείρωση τότε θα πρέπει να θανατωθεί ο περισσότερο </a:t>
            </a:r>
            <a:r>
              <a:rPr lang="el-GR" altLang="el-GR" sz="2400" dirty="0" err="1"/>
              <a:t>θερμοανθεκτικός</a:t>
            </a:r>
            <a:r>
              <a:rPr lang="el-GR" altLang="el-GR" sz="2400" dirty="0"/>
              <a:t> σπόρος του παθογόνου ή του </a:t>
            </a:r>
            <a:r>
              <a:rPr lang="el-GR" altLang="el-GR" sz="2400" dirty="0" err="1"/>
              <a:t>αλλοιογόνου</a:t>
            </a:r>
            <a:r>
              <a:rPr lang="el-GR" altLang="el-GR" sz="2400" dirty="0"/>
              <a:t> μικροοργανισμού</a:t>
            </a:r>
            <a:r>
              <a:rPr lang="el-GR" altLang="el-GR" sz="2400" dirty="0" smtClean="0"/>
              <a:t>.</a:t>
            </a:r>
          </a:p>
          <a:p>
            <a:pPr algn="l"/>
            <a:r>
              <a:rPr lang="el-GR" altLang="el-GR" sz="2400" dirty="0"/>
              <a:t>Η ανάγκη για μακροχρόνια συντήρηση ενός </a:t>
            </a:r>
            <a:r>
              <a:rPr lang="el-GR" altLang="el-GR" sz="2400" dirty="0" err="1"/>
              <a:t>ευαλλοίωτου</a:t>
            </a:r>
            <a:r>
              <a:rPr lang="el-GR" altLang="el-GR" sz="2400" dirty="0"/>
              <a:t> και σημαντικού τροφίμου όπως το γάλα, με παράλληλη διατήρηση των οργανοληπτικών και θρεπτικών χαρακτηριστικών του: </a:t>
            </a:r>
          </a:p>
          <a:p>
            <a:pPr marL="342900" indent="-342900" algn="l">
              <a:buFont typeface="Arial" panose="020B0604020202020204" pitchFamily="34" charset="0"/>
              <a:buChar char="•"/>
            </a:pPr>
            <a:r>
              <a:rPr lang="el-GR" altLang="el-GR" sz="2400" dirty="0" smtClean="0"/>
              <a:t>Αποστειρωμένο γάλα,</a:t>
            </a:r>
            <a:endParaRPr lang="en-US" altLang="el-GR" sz="2400" dirty="0"/>
          </a:p>
          <a:p>
            <a:pPr marL="342900" indent="-342900" algn="l">
              <a:buFont typeface="Arial" panose="020B0604020202020204" pitchFamily="34" charset="0"/>
              <a:buChar char="•"/>
            </a:pPr>
            <a:r>
              <a:rPr lang="el-GR" altLang="el-GR" sz="2400" dirty="0" smtClean="0"/>
              <a:t>Γάλα </a:t>
            </a:r>
            <a:r>
              <a:rPr lang="el-GR" altLang="el-GR" sz="2400" dirty="0"/>
              <a:t>μακράς διαρκείας ή </a:t>
            </a:r>
            <a:r>
              <a:rPr lang="en-US" altLang="el-GR" sz="2400" dirty="0" smtClean="0"/>
              <a:t>UHT</a:t>
            </a:r>
            <a:r>
              <a:rPr lang="el-GR" altLang="el-GR" sz="2400" dirty="0" smtClean="0"/>
              <a:t>.</a:t>
            </a:r>
            <a:r>
              <a:rPr lang="en-US" altLang="el-GR" sz="2400" dirty="0" smtClean="0"/>
              <a:t> </a:t>
            </a:r>
            <a:endParaRPr lang="el-GR" altLang="el-GR" sz="2400" dirty="0"/>
          </a:p>
          <a:p>
            <a:pPr marL="342900" indent="-342900" algn="l">
              <a:buFont typeface="Arial" panose="020B0604020202020204" pitchFamily="34" charset="0"/>
              <a:buChar char="•"/>
            </a:pPr>
            <a:endParaRPr lang="el-GR" altLang="el-GR" sz="2400" dirty="0"/>
          </a:p>
          <a:p>
            <a:pPr algn="l"/>
            <a:endParaRPr lang="el-GR" altLang="el-GR" sz="2400" dirty="0"/>
          </a:p>
          <a:p>
            <a:pPr algn="l"/>
            <a:endParaRPr lang="el-GR"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Αποστειρωμένο γάλα </a:t>
            </a:r>
            <a:r>
              <a:rPr lang="el-GR" sz="4000" dirty="0" smtClean="0"/>
              <a:t>(3 </a:t>
            </a:r>
            <a:r>
              <a:rPr lang="el-GR" sz="4000" dirty="0"/>
              <a:t>από </a:t>
            </a:r>
            <a:r>
              <a:rPr lang="el-GR" sz="4000" dirty="0" smtClean="0"/>
              <a:t>4)</a:t>
            </a:r>
            <a:endParaRPr lang="el-GR" sz="4000" dirty="0"/>
          </a:p>
        </p:txBody>
      </p:sp>
      <p:sp>
        <p:nvSpPr>
          <p:cNvPr id="7" name="2 - Θέση περιεχομένου" descr="Σήμερα τόσο το αποστειρωμένο γάλα σε φιάλες όσο και το UHT γάλα χαρακτηρίζονται και τα δύο ως αποστειρωμένα. &#10;Σε αυτό οδήγησε αφενός μεν η διευκρίνιση τι είναι αποστειρωμένο γάλα και αφ’ετέρου η τελειοποίηση της μεθόδου παρασκευής γάλακτος μακράς διαρκείας (UHT) ώστε αυτό να μην υστερεί από μικροβιολογικής άποψης από το γάλα που αποστειρώνεται σε φιάλες. &#10;Μπορεί να συντηρηθεί σε θερμοκρασία περιβάλλοντος, χωρίς να αλλοιώνεται για το χρονικό διάστημα που επιτρέπεται η εμπορία του,&#10;Είναι απαλλαγμένο από τους επικίνδυνους για την υγεία του καταναλωτή μικροοργανισμούς ή από τις τοξίνες του,&#10;"/>
          <p:cNvSpPr>
            <a:spLocks noGrp="1"/>
          </p:cNvSpPr>
          <p:nvPr>
            <p:ph idx="1"/>
          </p:nvPr>
        </p:nvSpPr>
        <p:spPr>
          <a:xfrm>
            <a:off x="467544" y="1052735"/>
            <a:ext cx="8219256" cy="5040561"/>
          </a:xfrm>
        </p:spPr>
        <p:txBody>
          <a:bodyPr>
            <a:noAutofit/>
          </a:bodyPr>
          <a:lstStyle/>
          <a:p>
            <a:r>
              <a:rPr lang="el-GR" altLang="el-GR" sz="2400" dirty="0"/>
              <a:t>Σήμερα τόσο το αποστειρωμένο γάλα σε φιάλες όσο και το </a:t>
            </a:r>
            <a:r>
              <a:rPr lang="en-US" altLang="el-GR" sz="2400" dirty="0"/>
              <a:t>UHT </a:t>
            </a:r>
            <a:r>
              <a:rPr lang="el-GR" altLang="el-GR" sz="2400" dirty="0"/>
              <a:t>γάλα χαρακτηρίζονται και τα δύο ως αποστειρωμένα. </a:t>
            </a:r>
          </a:p>
          <a:p>
            <a:r>
              <a:rPr lang="el-GR" altLang="el-GR" sz="2400" dirty="0"/>
              <a:t>Σε αυτό οδήγησε αφενός μεν η διευκρίνιση τι είναι αποστειρωμένο γάλα και </a:t>
            </a:r>
            <a:r>
              <a:rPr lang="el-GR" altLang="el-GR" sz="2400" dirty="0" err="1"/>
              <a:t>αφ’ετέρου</a:t>
            </a:r>
            <a:r>
              <a:rPr lang="el-GR" altLang="el-GR" sz="2400" dirty="0"/>
              <a:t> η τελειοποίηση της μεθόδου παρασκευής γάλακτος μακράς διαρκείας (</a:t>
            </a:r>
            <a:r>
              <a:rPr lang="en-US" altLang="el-GR" sz="2400" dirty="0"/>
              <a:t>UHT</a:t>
            </a:r>
            <a:r>
              <a:rPr lang="el-GR" altLang="el-GR" sz="2400" dirty="0"/>
              <a:t>) ώστε αυτό να μην υστερεί από μικροβιολογικής άποψης από το γάλα που αποστειρώνεται σε φιάλες.</a:t>
            </a:r>
            <a:r>
              <a:rPr lang="en-US" altLang="el-GR" sz="2400" dirty="0"/>
              <a:t> </a:t>
            </a:r>
            <a:endParaRPr lang="el-GR" altLang="el-GR" sz="2400" dirty="0" smtClean="0"/>
          </a:p>
          <a:p>
            <a:pPr>
              <a:buFontTx/>
              <a:buChar char="•"/>
            </a:pPr>
            <a:r>
              <a:rPr lang="el-GR" altLang="el-GR" sz="2400" dirty="0" smtClean="0"/>
              <a:t>Μπορεί </a:t>
            </a:r>
            <a:r>
              <a:rPr lang="el-GR" altLang="el-GR" sz="2400" dirty="0"/>
              <a:t>να συντηρηθεί σε θερμοκρασία περιβάλλοντος, χωρίς να αλλοιώνεται για το χρονικό διάστημα που επιτρέπεται η εμπορία </a:t>
            </a:r>
            <a:r>
              <a:rPr lang="el-GR" altLang="el-GR" sz="2400" dirty="0" smtClean="0"/>
              <a:t>του,</a:t>
            </a:r>
            <a:endParaRPr lang="el-GR" altLang="el-GR" sz="2400" dirty="0"/>
          </a:p>
          <a:p>
            <a:pPr>
              <a:buFontTx/>
              <a:buChar char="•"/>
            </a:pPr>
            <a:r>
              <a:rPr lang="el-GR" altLang="el-GR" sz="2400" dirty="0" smtClean="0"/>
              <a:t>Είναι </a:t>
            </a:r>
            <a:r>
              <a:rPr lang="el-GR" altLang="el-GR" sz="2400" dirty="0"/>
              <a:t>απαλλαγμένο από τους επικίνδυνους για την υγεία του καταναλωτή μικροοργανισμούς ή από τις τοξίνες </a:t>
            </a:r>
            <a:r>
              <a:rPr lang="el-GR" altLang="el-GR" sz="2400" dirty="0" smtClean="0"/>
              <a:t>του,</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Αποστειρωμένο γάλα </a:t>
            </a:r>
            <a:r>
              <a:rPr lang="el-GR" sz="4000" dirty="0" smtClean="0"/>
              <a:t>(4 </a:t>
            </a:r>
            <a:r>
              <a:rPr lang="el-GR" sz="4000" dirty="0"/>
              <a:t>από </a:t>
            </a:r>
            <a:r>
              <a:rPr lang="el-GR" sz="4000" dirty="0" smtClean="0"/>
              <a:t>4)</a:t>
            </a:r>
            <a:endParaRPr lang="el-GR" sz="4000" dirty="0"/>
          </a:p>
        </p:txBody>
      </p:sp>
      <p:sp>
        <p:nvSpPr>
          <p:cNvPr id="2" name="Ορθογώνιο 1"/>
          <p:cNvSpPr/>
          <p:nvPr/>
        </p:nvSpPr>
        <p:spPr>
          <a:xfrm>
            <a:off x="467544" y="1582107"/>
            <a:ext cx="8219256" cy="3359061"/>
          </a:xfrm>
          <a:prstGeom prst="rect">
            <a:avLst/>
          </a:prstGeom>
        </p:spPr>
        <p:txBody>
          <a:bodyPr wrap="square">
            <a:spAutoFit/>
          </a:bodyPr>
          <a:lstStyle/>
          <a:p>
            <a:pPr marL="285750" indent="-285750">
              <a:lnSpc>
                <a:spcPct val="150000"/>
              </a:lnSpc>
              <a:buFont typeface="Arial" panose="020B0604020202020204" pitchFamily="34" charset="0"/>
              <a:buChar char="•"/>
            </a:pPr>
            <a:r>
              <a:rPr lang="el-GR" altLang="el-GR" sz="2400" dirty="0" smtClean="0"/>
              <a:t>Είναι </a:t>
            </a:r>
            <a:r>
              <a:rPr lang="el-GR" altLang="el-GR" sz="2400" dirty="0"/>
              <a:t>απαλλαγμένο από τους μικροοργανισμούς, οι οποίοι διατηρούν την ικανότητα τους να πολλαπλασιάζονται ανεξάρτητα αν αλλοιώνουν ή όχι το τρόφιμο</a:t>
            </a:r>
            <a:r>
              <a:rPr lang="el-GR" altLang="el-GR" sz="2400" dirty="0" smtClean="0"/>
              <a:t>.</a:t>
            </a:r>
          </a:p>
          <a:p>
            <a:pPr marL="285750" indent="-285750">
              <a:lnSpc>
                <a:spcPct val="150000"/>
              </a:lnSpc>
              <a:buFont typeface="Arial" panose="020B0604020202020204" pitchFamily="34" charset="0"/>
              <a:buChar char="•"/>
            </a:pPr>
            <a:endParaRPr lang="el-GR" altLang="el-GR" sz="2400" dirty="0" smtClean="0"/>
          </a:p>
          <a:p>
            <a:pPr marL="285750" indent="-285750">
              <a:lnSpc>
                <a:spcPct val="150000"/>
              </a:lnSpc>
              <a:buFont typeface="Arial" panose="020B0604020202020204" pitchFamily="34" charset="0"/>
              <a:buChar char="•"/>
            </a:pPr>
            <a:r>
              <a:rPr lang="el-GR" altLang="el-GR" sz="2400" dirty="0"/>
              <a:t>Είναι δυνατόν να περιέχει λίγους σπόρους βακτηρίων, αρκεί αυτά να μην μπορεί να πολλαπλασιαστούν</a:t>
            </a:r>
            <a:r>
              <a:rPr lang="el-GR" altLang="el-GR" sz="2400" dirty="0" smtClean="0"/>
              <a:t>.</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Αποστειρωμένο γάλα</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1/29/2015 9:31:5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9,6,8,5,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8,2,4,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7,6,17,2,9,4,"/>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6,2,9,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7,11,9,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7,30,2,31,3,9,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7,8,6,9,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D2FFEC8-D220-4A34-8920-69F574F98B7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4845</TotalTime>
  <Words>3605</Words>
  <Application>Microsoft Office PowerPoint</Application>
  <PresentationFormat>Προβολή στην οθόνη (4:3)</PresentationFormat>
  <Paragraphs>605</Paragraphs>
  <Slides>62</Slides>
  <Notes>61</Notes>
  <HiddenSlides>0</HiddenSlides>
  <MMClips>0</MMClips>
  <ScaleCrop>false</ScaleCrop>
  <HeadingPairs>
    <vt:vector size="4" baseType="variant">
      <vt:variant>
        <vt:lpstr>Θέμα</vt:lpstr>
      </vt:variant>
      <vt:variant>
        <vt:i4>1</vt:i4>
      </vt:variant>
      <vt:variant>
        <vt:lpstr>Τίτλοι διαφανειών</vt:lpstr>
      </vt:variant>
      <vt:variant>
        <vt:i4>62</vt:i4>
      </vt:variant>
    </vt:vector>
  </HeadingPairs>
  <TitlesOfParts>
    <vt:vector size="63"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Αποστειρωμένο γάλα (1 από 4)</vt:lpstr>
      <vt:lpstr>Αποστειρωμένο γάλα (2 από 4)</vt:lpstr>
      <vt:lpstr>Αποστειρωμένο γάλα (3 από 4)</vt:lpstr>
      <vt:lpstr>Αποστειρωμένο γάλα (4 από 4)</vt:lpstr>
      <vt:lpstr>Παραγωγή αποστειρωμένου γάλακτος</vt:lpstr>
      <vt:lpstr>ΠΟΙΟΤΙΚΟΣ ΕΛΕΓΧΟΣ – ΠΡΟΕΤΟΙΜΑΣΙΑ ΝΩΠΟΥ ΓΑΛΑΚΤΟΣ</vt:lpstr>
      <vt:lpstr>Έλεγχος σταθερότητας</vt:lpstr>
      <vt:lpstr>Μικροβιολογικός έλεγχος</vt:lpstr>
      <vt:lpstr>Φυγοκεντρική διήθηση</vt:lpstr>
      <vt:lpstr>ΜΕΘΟΔΟΙ ΑΠΟΣΤΕΙΡΩΣΕΩΣ</vt:lpstr>
      <vt:lpstr>Αποστείρωση εντός φιαλών (ενός σταδίου) (1 από 4)</vt:lpstr>
      <vt:lpstr>Αποστείρωση εντός φιαλών (ενός σταδίου) (2 από 4)</vt:lpstr>
      <vt:lpstr>Αποστείρωση εντός φιαλών (ενός σταδίου) (3 από 4)</vt:lpstr>
      <vt:lpstr>Αποστείρωση εντός φιαλών (ενός σταδίου) (4 από 4)</vt:lpstr>
      <vt:lpstr>Αποστείρωση δύο σταδίων</vt:lpstr>
      <vt:lpstr>Αποστείρωση σε συνεχή ροή (1 από 15)</vt:lpstr>
      <vt:lpstr>Αποστείρωση σε συνεχή ροή (2 από 15)</vt:lpstr>
      <vt:lpstr>Αποστείρωση σε συνεχή ροή (3 από 15)</vt:lpstr>
      <vt:lpstr>Αποστείρωση σε συνεχή ροή (4 από 15)</vt:lpstr>
      <vt:lpstr>Αποστείρωση σε συνεχή ροή (5 από 15)</vt:lpstr>
      <vt:lpstr>Αποστείρωση σε συνεχή ροή (6 από 15)</vt:lpstr>
      <vt:lpstr>Αποστείρωση σε συνεχή ροή (7 από 15)</vt:lpstr>
      <vt:lpstr>Αποστείρωση σε συνεχή ροή (8 από 15)</vt:lpstr>
      <vt:lpstr>Αποστείρωση σε συνεχή ροή  (9 από 15)</vt:lpstr>
      <vt:lpstr>Αποστείρωση σε συνεχή ροή  (10 από 15)</vt:lpstr>
      <vt:lpstr>Αποστείρωση σε συνεχή ροή  (11 από 15)</vt:lpstr>
      <vt:lpstr>Αποστείρωση σε συνεχή ροή  (12 από 15)</vt:lpstr>
      <vt:lpstr>Αποστείρωση σε συνεχή ροή  (13 από 15)</vt:lpstr>
      <vt:lpstr>Αποστείρωση σε συνεχή ροή  (14 από 15)</vt:lpstr>
      <vt:lpstr>Αποστείρωση σε συνεχή ροή  (15 από 15)</vt:lpstr>
      <vt:lpstr>Συσκευασία - Συντήρηση</vt:lpstr>
      <vt:lpstr>Επίδραση των μεθόδων αποστείρωσης στο γάλα – θρεπτική αξία</vt:lpstr>
      <vt:lpstr>Βιταμίνες</vt:lpstr>
      <vt:lpstr>Λίπη</vt:lpstr>
      <vt:lpstr>Πρωτεΐνες (1 από 2)</vt:lpstr>
      <vt:lpstr>Πρωτεΐνες (2 από 2)</vt:lpstr>
      <vt:lpstr>Ασβέστιο</vt:lpstr>
      <vt:lpstr>Μικροβιολογία αποστειρωμένου γάλακτος (1 από 2)</vt:lpstr>
      <vt:lpstr>Μικροβιολογία αποστειρωμένου γάλακτος (2 από 2)</vt:lpstr>
      <vt:lpstr>Αλλοιώσεις αποστειρωμένου γάλακτος</vt:lpstr>
      <vt:lpstr>Πήξη (1 από 2)</vt:lpstr>
      <vt:lpstr>Πήξη (2 από 2)</vt:lpstr>
      <vt:lpstr>Λιπόλυση – Πρωτεόλυση</vt:lpstr>
      <vt:lpstr>Αλλοιώσεις οσμής - γεύσης</vt:lpstr>
      <vt:lpstr>Καστανή χροιά, Αντίδραση Maillard (1 από 5)</vt:lpstr>
      <vt:lpstr>Καστανή χροιά, Αντίδραση Maillard (2 από 5)</vt:lpstr>
      <vt:lpstr>Καστανή χροιά, Αντίδραση Maillard (3 από 5)</vt:lpstr>
      <vt:lpstr>Καστανή χροιά, Αντίδραση Maillard (4 από 5)</vt:lpstr>
      <vt:lpstr>Καστανή χροιά, Αντίδραση Maillard (5 από 5)</vt:lpstr>
      <vt:lpstr>Ποιοτικός έλεγχος αποστειρωμένου γάλακτος</vt:lpstr>
      <vt:lpstr>Μακροσκοπικός Έλεγχος (1 από 3)</vt:lpstr>
      <vt:lpstr>Μακροσκοπικός Έλεγχος (2 από 3)</vt:lpstr>
      <vt:lpstr>Μακροσκοπικός Έλεγχος (3 από 3)</vt:lpstr>
      <vt:lpstr>Εργαστηριακός έλεγχος (1 από 3)</vt:lpstr>
      <vt:lpstr>Εργαστηριακός έλεγχος (2 από 3)</vt:lpstr>
      <vt:lpstr>Εργαστηριακός έλεγχος (3 από 3)</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Αποστειρωμένο γάλα.</dc:subject>
  <dc:creator>Ελένη Μαλισσιόβα</dc:creator>
  <cp:keywords>Αποστειρωμένο γάλα</cp:keywords>
  <cp:lastModifiedBy>Windows User</cp:lastModifiedBy>
  <cp:revision>430</cp:revision>
  <dcterms:created xsi:type="dcterms:W3CDTF">2012-09-06T09:03:05Z</dcterms:created>
  <dcterms:modified xsi:type="dcterms:W3CDTF">2015-11-29T07:32:10Z</dcterms:modified>
</cp:coreProperties>
</file>