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402" r:id="rId3"/>
    <p:sldId id="403" r:id="rId4"/>
    <p:sldId id="405" r:id="rId5"/>
    <p:sldId id="406" r:id="rId6"/>
    <p:sldId id="407" r:id="rId7"/>
    <p:sldId id="408" r:id="rId8"/>
    <p:sldId id="409" r:id="rId9"/>
    <p:sldId id="410" r:id="rId10"/>
    <p:sldId id="411" r:id="rId11"/>
    <p:sldId id="412" r:id="rId12"/>
    <p:sldId id="413" r:id="rId13"/>
    <p:sldId id="414" r:id="rId14"/>
    <p:sldId id="415" r:id="rId15"/>
    <p:sldId id="416" r:id="rId16"/>
    <p:sldId id="417" r:id="rId17"/>
    <p:sldId id="418" r:id="rId18"/>
    <p:sldId id="419" r:id="rId19"/>
    <p:sldId id="420" r:id="rId20"/>
    <p:sldId id="421" r:id="rId21"/>
    <p:sldId id="422" r:id="rId22"/>
    <p:sldId id="423" r:id="rId23"/>
    <p:sldId id="424" r:id="rId24"/>
    <p:sldId id="399" r:id="rId25"/>
    <p:sldId id="290" r:id="rId26"/>
    <p:sldId id="291" r:id="rId27"/>
    <p:sldId id="306"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402"/>
            <p14:sldId id="403"/>
            <p14:sldId id="405"/>
            <p14:sldId id="406"/>
            <p14:sldId id="407"/>
            <p14:sldId id="408"/>
            <p14:sldId id="409"/>
            <p14:sldId id="410"/>
            <p14:sldId id="411"/>
            <p14:sldId id="412"/>
            <p14:sldId id="413"/>
            <p14:sldId id="414"/>
            <p14:sldId id="415"/>
            <p14:sldId id="416"/>
            <p14:sldId id="417"/>
            <p14:sldId id="418"/>
            <p14:sldId id="419"/>
            <p14:sldId id="420"/>
            <p14:sldId id="421"/>
            <p14:sldId id="422"/>
            <p14:sldId id="423"/>
            <p14:sldId id="424"/>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91" autoAdjust="0"/>
    <p:restoredTop sz="98901" autoAdjust="0"/>
  </p:normalViewPr>
  <p:slideViewPr>
    <p:cSldViewPr>
      <p:cViewPr varScale="1">
        <p:scale>
          <a:sx n="116" d="100"/>
          <a:sy n="116" d="100"/>
        </p:scale>
        <p:origin x="1668"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19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801458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100743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8956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smtClean="0">
                <a:solidFill>
                  <a:schemeClr val="tx1"/>
                </a:solidFill>
                <a:latin typeface="+mn-lt"/>
                <a:ea typeface="+mn-ea"/>
                <a:cs typeface="+mn-cs"/>
              </a:rPr>
              <a:t>Ενότητα 7: Ημισφαιρική ασυμμετρία και ψυχοπαθολογία</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7:</a:t>
            </a:r>
            <a:r>
              <a:rPr lang="en-US" sz="2800" dirty="0" smtClean="0">
                <a:latin typeface="+mj-lt"/>
                <a:ea typeface="+mj-ea"/>
                <a:cs typeface="+mj-cs"/>
              </a:rPr>
              <a:t> </a:t>
            </a:r>
            <a:endParaRPr lang="el-GR" sz="2800" dirty="0" smtClean="0">
              <a:latin typeface="+mj-lt"/>
              <a:ea typeface="+mj-ea"/>
              <a:cs typeface="+mj-cs"/>
            </a:endParaRPr>
          </a:p>
          <a:p>
            <a:r>
              <a:rPr lang="el-GR" sz="2800" b="1" dirty="0" smtClean="0"/>
              <a:t>ΗΜΙΣΦΑΙΡΙΚΗ </a:t>
            </a:r>
            <a:r>
              <a:rPr lang="el-GR" sz="2800" b="1" dirty="0"/>
              <a:t>ΑΣΥΜΜΕΤΡΙΑ ΚΑΙ ΨΥΧΟΠΑΘΟΛΟΓΙΑ</a:t>
            </a:r>
            <a:endParaRPr lang="el-GR" sz="2800" b="1" dirty="0" smtClean="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0648"/>
            <a:ext cx="8229600" cy="432048"/>
          </a:xfrm>
        </p:spPr>
        <p:txBody>
          <a:bodyPr>
            <a:normAutofit fontScale="90000"/>
          </a:bodyPr>
          <a:lstStyle/>
          <a:p>
            <a:r>
              <a:rPr lang="el-GR" b="1" dirty="0"/>
              <a:t>Κλινικές παρατηρήσεις </a:t>
            </a:r>
            <a:r>
              <a:rPr lang="el-GR" b="1" dirty="0" smtClean="0"/>
              <a:t> 4/4</a:t>
            </a:r>
            <a:endParaRPr lang="el-GR" dirty="0"/>
          </a:p>
        </p:txBody>
      </p:sp>
      <p:sp>
        <p:nvSpPr>
          <p:cNvPr id="3" name="Θέση περιεχομένου 2"/>
          <p:cNvSpPr>
            <a:spLocks noGrp="1"/>
          </p:cNvSpPr>
          <p:nvPr>
            <p:ph idx="1"/>
          </p:nvPr>
        </p:nvSpPr>
        <p:spPr>
          <a:xfrm>
            <a:off x="215516" y="1052736"/>
            <a:ext cx="8712968" cy="5318051"/>
          </a:xfrm>
        </p:spPr>
        <p:txBody>
          <a:bodyPr>
            <a:normAutofit fontScale="70000" lnSpcReduction="20000"/>
          </a:bodyPr>
          <a:lstStyle/>
          <a:p>
            <a:r>
              <a:rPr lang="el-GR" b="1" dirty="0" smtClean="0"/>
              <a:t>Οι </a:t>
            </a:r>
            <a:r>
              <a:rPr lang="el-GR" b="1" dirty="0"/>
              <a:t>ισχυρισμοί αυτοί έχουν σημαντικές επιπτώσεις για την πλευρίωση των λειτουργιών στις συναισθηματικές παθήσεις.  </a:t>
            </a:r>
            <a:endParaRPr lang="en-US" b="1" dirty="0" smtClean="0"/>
          </a:p>
          <a:p>
            <a:r>
              <a:rPr lang="el-GR" b="1" dirty="0" smtClean="0"/>
              <a:t>Αν </a:t>
            </a:r>
            <a:r>
              <a:rPr lang="el-GR" b="1" dirty="0"/>
              <a:t>η αποτελεσματικότητα το ECS για τη θεραπεία της κατάθλιψης, διαφέρει ανάλογα με την πλευρά του εγκεφάλου στην οποία εφαρμόζεται, αυτό θα αποτελεί ισχυρή απόδειξη της </a:t>
            </a:r>
            <a:r>
              <a:rPr lang="el-GR" b="1" dirty="0" err="1"/>
              <a:t>πλευριωμένης</a:t>
            </a:r>
            <a:r>
              <a:rPr lang="el-GR" b="1" dirty="0"/>
              <a:t> φύσης της ασθένειας.</a:t>
            </a:r>
          </a:p>
          <a:p>
            <a:r>
              <a:rPr lang="el-GR" dirty="0" smtClean="0"/>
              <a:t>Από </a:t>
            </a:r>
            <a:r>
              <a:rPr lang="el-GR" dirty="0"/>
              <a:t>τρείς μελέτες που διεξήχθησαν με ιδιαίτερη προσοχή και συνέκριναν τα θεραπευτικά αποτελέσματα των δεξιών, αριστερών και αμφίπλευρων ECS, οι δύο </a:t>
            </a:r>
            <a:r>
              <a:rPr lang="el-GR" dirty="0" err="1"/>
              <a:t>βρηκαν</a:t>
            </a:r>
            <a:r>
              <a:rPr lang="el-GR" dirty="0"/>
              <a:t> ότι η διέγερση του αριστερού ημισφαιρίου ήταν λιγότερο αποτελεσματική στην ανακούφιση των καταθλιπτικών ασθενών απ' ότι η διέγερση του δεξιού ημισφαιρίου, ενώ η τρίτη μελέτη δε βρήκε </a:t>
            </a:r>
            <a:r>
              <a:rPr lang="el-GR" dirty="0" smtClean="0"/>
              <a:t>διαφορές.</a:t>
            </a:r>
            <a:r>
              <a:rPr lang="en-US" dirty="0" smtClean="0"/>
              <a:t> </a:t>
            </a:r>
          </a:p>
          <a:p>
            <a:r>
              <a:rPr lang="el-GR" b="1" dirty="0" smtClean="0"/>
              <a:t>Αν </a:t>
            </a:r>
            <a:r>
              <a:rPr lang="el-GR" b="1" dirty="0"/>
              <a:t>και τα </a:t>
            </a:r>
            <a:r>
              <a:rPr lang="el-GR" b="1" dirty="0" smtClean="0"/>
              <a:t>αποτελέσματα </a:t>
            </a:r>
            <a:r>
              <a:rPr lang="el-GR" b="1" dirty="0"/>
              <a:t>των κλινικών μελετών δεν είναι εξ ολοκλήρου σταθερά, η γενική εικόνα που προκύπτει απ' αυτά είναι μία, σύμφωνα με την οποία η κατάθλιψη ανταποκρίνεται πιο αποτελεσματικά στα </a:t>
            </a:r>
            <a:r>
              <a:rPr lang="el-GR" b="1" dirty="0" err="1"/>
              <a:t>ηλεκτροσπασμικά</a:t>
            </a:r>
            <a:r>
              <a:rPr lang="el-GR" b="1" dirty="0"/>
              <a:t> σοκ του δεξιού ημισφαιρίου απ' ότι σε αυτά του αριστερού.</a:t>
            </a:r>
          </a:p>
        </p:txBody>
      </p:sp>
    </p:spTree>
    <p:extLst>
      <p:ext uri="{BB962C8B-B14F-4D97-AF65-F5344CB8AC3E}">
        <p14:creationId xmlns:p14="http://schemas.microsoft.com/office/powerpoint/2010/main" val="731327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496" y="116632"/>
            <a:ext cx="9108504" cy="706090"/>
          </a:xfrm>
        </p:spPr>
        <p:txBody>
          <a:bodyPr>
            <a:normAutofit fontScale="90000"/>
          </a:bodyPr>
          <a:lstStyle/>
          <a:p>
            <a:r>
              <a:rPr lang="el-GR" sz="3100" b="1" dirty="0"/>
              <a:t>Συμπεριφοριστικές και </a:t>
            </a:r>
            <a:r>
              <a:rPr lang="el-GR" sz="3100" b="1" dirty="0" err="1"/>
              <a:t>ηλεκτροφυσιολογικές</a:t>
            </a:r>
            <a:r>
              <a:rPr lang="el-GR" sz="3100" b="1" dirty="0"/>
              <a:t> </a:t>
            </a:r>
            <a:r>
              <a:rPr lang="el-GR" sz="3100" b="1" dirty="0" smtClean="0"/>
              <a:t>μελέτες  1/5</a:t>
            </a:r>
            <a:endParaRPr lang="el-GR" b="1" dirty="0"/>
          </a:p>
        </p:txBody>
      </p:sp>
      <p:sp>
        <p:nvSpPr>
          <p:cNvPr id="3" name="Θέση περιεχομένου 2"/>
          <p:cNvSpPr>
            <a:spLocks noGrp="1"/>
          </p:cNvSpPr>
          <p:nvPr>
            <p:ph idx="1"/>
          </p:nvPr>
        </p:nvSpPr>
        <p:spPr>
          <a:xfrm>
            <a:off x="464156" y="1052736"/>
            <a:ext cx="8229600" cy="5030019"/>
          </a:xfrm>
        </p:spPr>
        <p:txBody>
          <a:bodyPr>
            <a:normAutofit fontScale="70000" lnSpcReduction="20000"/>
          </a:bodyPr>
          <a:lstStyle/>
          <a:p>
            <a:r>
              <a:rPr lang="el-GR" dirty="0" smtClean="0"/>
              <a:t>Διάφορες </a:t>
            </a:r>
            <a:r>
              <a:rPr lang="el-GR" dirty="0"/>
              <a:t>συμπεριφοριστικές και </a:t>
            </a:r>
            <a:r>
              <a:rPr lang="el-GR" dirty="0" err="1"/>
              <a:t>ηλεκτροφυσιολογικές</a:t>
            </a:r>
            <a:r>
              <a:rPr lang="el-GR" dirty="0"/>
              <a:t>  τεχνικές έχουν χρησιμοποιηθεί για τη διερεύνηση του ρόλου της εγκεφαλικής οργάνωσης στις διανοητικές ασθένειες.  </a:t>
            </a:r>
            <a:endParaRPr lang="en-US" dirty="0" smtClean="0"/>
          </a:p>
          <a:p>
            <a:r>
              <a:rPr lang="en-US" b="1" dirty="0" smtClean="0"/>
              <a:t>Y</a:t>
            </a:r>
            <a:r>
              <a:rPr lang="el-GR" b="1" dirty="0" err="1" smtClean="0"/>
              <a:t>ποστήριξη</a:t>
            </a:r>
            <a:r>
              <a:rPr lang="el-GR" b="1" dirty="0" smtClean="0"/>
              <a:t> </a:t>
            </a:r>
            <a:r>
              <a:rPr lang="el-GR" b="1" dirty="0"/>
              <a:t>για το μοντέλο που αποδίδει τις νοητικές ασθένειες σε δυσλειτουργία της </a:t>
            </a:r>
            <a:r>
              <a:rPr lang="el-GR" b="1" dirty="0" err="1"/>
              <a:t>πλευρίωσης</a:t>
            </a:r>
            <a:r>
              <a:rPr lang="el-GR" b="1" dirty="0"/>
              <a:t>, προέρχεται από μελέτες της αντίδρασης προσανατολισμού, που μετριέται με τον προσδιορισμό της αγωγιμότητας του δέρματος. </a:t>
            </a:r>
            <a:r>
              <a:rPr lang="el-GR" b="1" dirty="0" smtClean="0"/>
              <a:t> </a:t>
            </a:r>
            <a:endParaRPr lang="en-US" b="1" dirty="0" smtClean="0"/>
          </a:p>
          <a:p>
            <a:r>
              <a:rPr lang="el-GR" dirty="0" smtClean="0"/>
              <a:t>Όταν </a:t>
            </a:r>
            <a:r>
              <a:rPr lang="el-GR" dirty="0"/>
              <a:t>ένα άτομο είναι σε ετοιμότητα και του παρουσιάζεται ένα πρωτότυπο ερέθισμα, η αντίσταση του δέρματος στο χέρι του σε ήπιο ηλεκτρικό ρεύμα μειώνεται.  Το παραπάνω φαινόμενο είναι μια από τις πολλές περιφερειακές φυσιολογικές  μεταβολές που λαμβάνουν χώρα όταν ένα άτομο προειδοποιείται για κάτι νέο ή διαφορετικό.  Όταν η παρουσίαση του νέου ερεθίσματος επαναλαμβάνεται αρκετές φορές, η αντίδραση ελαττώνεται και τότε λέμε ότι το νέο ερέθισμα έχει γίνει συνήθεια.</a:t>
            </a:r>
          </a:p>
          <a:p>
            <a:endParaRPr lang="el-GR" dirty="0"/>
          </a:p>
        </p:txBody>
      </p:sp>
    </p:spTree>
    <p:extLst>
      <p:ext uri="{BB962C8B-B14F-4D97-AF65-F5344CB8AC3E}">
        <p14:creationId xmlns:p14="http://schemas.microsoft.com/office/powerpoint/2010/main" val="1031307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856984" cy="706090"/>
          </a:xfrm>
        </p:spPr>
        <p:txBody>
          <a:bodyPr>
            <a:noAutofit/>
          </a:bodyPr>
          <a:lstStyle/>
          <a:p>
            <a:r>
              <a:rPr lang="el-GR" sz="2800" b="1" dirty="0"/>
              <a:t>Συμπεριφοριστικές και </a:t>
            </a:r>
            <a:r>
              <a:rPr lang="el-GR" sz="2800" b="1" dirty="0" err="1"/>
              <a:t>ηλεκτροφυσιολογικές</a:t>
            </a:r>
            <a:r>
              <a:rPr lang="el-GR" sz="2800" b="1" dirty="0"/>
              <a:t> μελέτες  </a:t>
            </a:r>
            <a:r>
              <a:rPr lang="el-GR" sz="2800" b="1" dirty="0" smtClean="0"/>
              <a:t>2/5</a:t>
            </a:r>
            <a:endParaRPr lang="el-GR" b="1" dirty="0"/>
          </a:p>
        </p:txBody>
      </p:sp>
      <p:sp>
        <p:nvSpPr>
          <p:cNvPr id="3" name="Θέση περιεχομένου 2"/>
          <p:cNvSpPr>
            <a:spLocks noGrp="1"/>
          </p:cNvSpPr>
          <p:nvPr>
            <p:ph idx="1"/>
          </p:nvPr>
        </p:nvSpPr>
        <p:spPr>
          <a:xfrm>
            <a:off x="457200" y="1196752"/>
            <a:ext cx="8229600" cy="5030019"/>
          </a:xfrm>
        </p:spPr>
        <p:txBody>
          <a:bodyPr>
            <a:normAutofit fontScale="70000" lnSpcReduction="20000"/>
          </a:bodyPr>
          <a:lstStyle/>
          <a:p>
            <a:r>
              <a:rPr lang="el-GR" dirty="0" smtClean="0"/>
              <a:t>Διάφορες </a:t>
            </a:r>
            <a:r>
              <a:rPr lang="el-GR" dirty="0"/>
              <a:t>συμπεριφοριστικές και </a:t>
            </a:r>
            <a:r>
              <a:rPr lang="el-GR" dirty="0" err="1"/>
              <a:t>ηλεκτροφυσιολογικές</a:t>
            </a:r>
            <a:r>
              <a:rPr lang="el-GR" dirty="0"/>
              <a:t>  τεχνικές έχουν χρησιμοποιηθεί για τη διερεύνηση του ρόλου της εγκεφαλικής οργάνωσης στις διανοητικές ασθένειες.  </a:t>
            </a:r>
            <a:endParaRPr lang="en-US" dirty="0" smtClean="0"/>
          </a:p>
          <a:p>
            <a:r>
              <a:rPr lang="en-US" b="1" dirty="0" smtClean="0"/>
              <a:t>Y</a:t>
            </a:r>
            <a:r>
              <a:rPr lang="el-GR" b="1" dirty="0" err="1" smtClean="0"/>
              <a:t>ποστήριξη</a:t>
            </a:r>
            <a:r>
              <a:rPr lang="el-GR" b="1" dirty="0" smtClean="0"/>
              <a:t> </a:t>
            </a:r>
            <a:r>
              <a:rPr lang="el-GR" b="1" dirty="0"/>
              <a:t>για το μοντέλο που αποδίδει τις νοητικές ασθένειες σε δυσλειτουργία της </a:t>
            </a:r>
            <a:r>
              <a:rPr lang="el-GR" b="1" dirty="0" err="1"/>
              <a:t>πλευρίωσης</a:t>
            </a:r>
            <a:r>
              <a:rPr lang="el-GR" b="1" dirty="0"/>
              <a:t>, προέρχεται από μελέτες της αντίδρασης προσανατολισμού, που μετριέται με τον προσδιορισμό της αγωγιμότητας του δέρματος. </a:t>
            </a:r>
            <a:r>
              <a:rPr lang="el-GR" b="1" dirty="0" smtClean="0"/>
              <a:t> </a:t>
            </a:r>
            <a:endParaRPr lang="en-US" b="1" dirty="0" smtClean="0"/>
          </a:p>
          <a:p>
            <a:r>
              <a:rPr lang="el-GR" dirty="0" smtClean="0"/>
              <a:t>Όταν </a:t>
            </a:r>
            <a:r>
              <a:rPr lang="el-GR" dirty="0"/>
              <a:t>ένα άτομο είναι σε ετοιμότητα και του παρουσιάζεται ένα πρωτότυπο ερέθισμα, η αντίσταση του δέρματος στο χέρι του σε ήπιο ηλεκτρικό ρεύμα μειώνεται.  Το παραπάνω φαινόμενο είναι μια από τις πολλές περιφερειακές φυσιολογικές  μεταβολές που λαμβάνουν χώρα όταν ένα άτομο προειδοποιείται για κάτι νέο ή διαφορετικό.  Όταν η παρουσίαση του νέου ερεθίσματος επαναλαμβάνεται αρκετές φορές, η αντίδραση ελαττώνεται και τότε λέμε ότι το νέο ερέθισμα έχει γίνει συνήθεια.</a:t>
            </a:r>
          </a:p>
          <a:p>
            <a:endParaRPr lang="el-GR" dirty="0"/>
          </a:p>
        </p:txBody>
      </p:sp>
    </p:spTree>
    <p:extLst>
      <p:ext uri="{BB962C8B-B14F-4D97-AF65-F5344CB8AC3E}">
        <p14:creationId xmlns:p14="http://schemas.microsoft.com/office/powerpoint/2010/main" val="4128269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88640"/>
            <a:ext cx="9036496" cy="706090"/>
          </a:xfrm>
        </p:spPr>
        <p:txBody>
          <a:bodyPr>
            <a:noAutofit/>
          </a:bodyPr>
          <a:lstStyle/>
          <a:p>
            <a:r>
              <a:rPr lang="el-GR" sz="2800" b="1" dirty="0"/>
              <a:t>Συμπεριφοριστικές και </a:t>
            </a:r>
            <a:r>
              <a:rPr lang="el-GR" sz="2800" b="1" dirty="0" err="1"/>
              <a:t>ηλεκτροφυσιολογικές</a:t>
            </a:r>
            <a:r>
              <a:rPr lang="el-GR" sz="2800" b="1" dirty="0"/>
              <a:t> μελέτες  </a:t>
            </a:r>
            <a:r>
              <a:rPr lang="el-GR" sz="2800" b="1" dirty="0" smtClean="0"/>
              <a:t>3/5</a:t>
            </a:r>
            <a:endParaRPr lang="el-GR" sz="2800" b="1" dirty="0"/>
          </a:p>
        </p:txBody>
      </p:sp>
      <p:sp>
        <p:nvSpPr>
          <p:cNvPr id="3" name="Θέση περιεχομένου 2"/>
          <p:cNvSpPr>
            <a:spLocks noGrp="1"/>
          </p:cNvSpPr>
          <p:nvPr>
            <p:ph idx="1"/>
          </p:nvPr>
        </p:nvSpPr>
        <p:spPr>
          <a:xfrm>
            <a:off x="464156" y="1052736"/>
            <a:ext cx="8229600" cy="5030019"/>
          </a:xfrm>
        </p:spPr>
        <p:txBody>
          <a:bodyPr>
            <a:normAutofit fontScale="77500" lnSpcReduction="20000"/>
          </a:bodyPr>
          <a:lstStyle/>
          <a:p>
            <a:r>
              <a:rPr lang="el-GR" dirty="0"/>
              <a:t>Ο </a:t>
            </a:r>
            <a:r>
              <a:rPr lang="el-GR" dirty="0" err="1"/>
              <a:t>John</a:t>
            </a:r>
            <a:r>
              <a:rPr lang="el-GR" dirty="0"/>
              <a:t> </a:t>
            </a:r>
            <a:r>
              <a:rPr lang="el-GR" dirty="0" err="1"/>
              <a:t>Gruzelier</a:t>
            </a:r>
            <a:r>
              <a:rPr lang="el-GR" dirty="0"/>
              <a:t> και οι συνεργάτες του (1976) εξέτασαν την αγωγιμότητα του δέρματος ως αντίδραση σε </a:t>
            </a:r>
            <a:r>
              <a:rPr lang="el-GR" dirty="0" smtClean="0"/>
              <a:t>επαναλαμβανόμενα </a:t>
            </a:r>
            <a:r>
              <a:rPr lang="el-GR" dirty="0"/>
              <a:t>ακουστικά ερεθίσματα, σε  σχιζοφρενικούς και καταθλιπτικούς ασθενείς.  </a:t>
            </a:r>
            <a:endParaRPr lang="en-US" dirty="0" smtClean="0"/>
          </a:p>
          <a:p>
            <a:r>
              <a:rPr lang="el-GR" dirty="0" smtClean="0"/>
              <a:t>Οι </a:t>
            </a:r>
            <a:r>
              <a:rPr lang="el-GR" dirty="0"/>
              <a:t>περισσότεροι σχιζοφρενείς έδειξαν μικρή ή </a:t>
            </a:r>
            <a:r>
              <a:rPr lang="el-GR" dirty="0" smtClean="0"/>
              <a:t>καμία </a:t>
            </a:r>
            <a:r>
              <a:rPr lang="el-GR" dirty="0"/>
              <a:t>αντίδραση αγωγιμότητας στο αριστερό χέρι.  Αντίθετα το μέγεθος των αντιδράσεων των καταθλιπτικών ασθενών ήταν μικρότερο για το δεξί χέρι απ' ότι για το αριστερό.  </a:t>
            </a:r>
            <a:endParaRPr lang="en-US" dirty="0" smtClean="0"/>
          </a:p>
          <a:p>
            <a:r>
              <a:rPr lang="el-GR" b="1" dirty="0" smtClean="0"/>
              <a:t>O </a:t>
            </a:r>
            <a:r>
              <a:rPr lang="el-GR" b="1" dirty="0" err="1"/>
              <a:t>Gruzelier</a:t>
            </a:r>
            <a:r>
              <a:rPr lang="el-GR" b="1" dirty="0"/>
              <a:t> σημειώνει ότι αυτές οι προσανατολισμένες αντιδράσεις πιστεύεται ότι ελέγχονται από το </a:t>
            </a:r>
            <a:r>
              <a:rPr lang="el-GR" b="1" dirty="0" err="1"/>
              <a:t>ομόπλευρο</a:t>
            </a:r>
            <a:r>
              <a:rPr lang="el-GR" b="1" dirty="0"/>
              <a:t> ημισφαίριο, έτσι ώστε μια διαταραχή του αριστερού και μια διαταραχή του δεξιού ημισφαιρίου να εμπλέκονται αντίστοιχα με τα ευρήματά του για τη σχιζοφρένεια και την κατάθλιψη.</a:t>
            </a:r>
          </a:p>
          <a:p>
            <a:endParaRPr lang="el-GR" dirty="0"/>
          </a:p>
          <a:p>
            <a:endParaRPr lang="el-GR" dirty="0"/>
          </a:p>
        </p:txBody>
      </p:sp>
    </p:spTree>
    <p:extLst>
      <p:ext uri="{BB962C8B-B14F-4D97-AF65-F5344CB8AC3E}">
        <p14:creationId xmlns:p14="http://schemas.microsoft.com/office/powerpoint/2010/main" val="321217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1500" y="44624"/>
            <a:ext cx="8928992" cy="706090"/>
          </a:xfrm>
        </p:spPr>
        <p:txBody>
          <a:bodyPr>
            <a:noAutofit/>
          </a:bodyPr>
          <a:lstStyle/>
          <a:p>
            <a:r>
              <a:rPr lang="el-GR" sz="2800" b="1" dirty="0"/>
              <a:t>Συμπεριφοριστικές και </a:t>
            </a:r>
            <a:r>
              <a:rPr lang="el-GR" sz="2800" b="1" dirty="0" err="1"/>
              <a:t>ηλεκτροφυσιολογικές</a:t>
            </a:r>
            <a:r>
              <a:rPr lang="el-GR" sz="2800" b="1" dirty="0"/>
              <a:t> μελέτες  </a:t>
            </a:r>
            <a:r>
              <a:rPr lang="el-GR" sz="2800" b="1" dirty="0" smtClean="0"/>
              <a:t>4/5</a:t>
            </a:r>
            <a:endParaRPr lang="el-GR" sz="2800" b="1" dirty="0"/>
          </a:p>
        </p:txBody>
      </p:sp>
      <p:sp>
        <p:nvSpPr>
          <p:cNvPr id="3" name="Θέση περιεχομένου 2"/>
          <p:cNvSpPr>
            <a:spLocks noGrp="1"/>
          </p:cNvSpPr>
          <p:nvPr>
            <p:ph idx="1"/>
          </p:nvPr>
        </p:nvSpPr>
        <p:spPr>
          <a:xfrm>
            <a:off x="107504" y="692696"/>
            <a:ext cx="8856984" cy="5688632"/>
          </a:xfrm>
        </p:spPr>
        <p:txBody>
          <a:bodyPr>
            <a:noAutofit/>
          </a:bodyPr>
          <a:lstStyle/>
          <a:p>
            <a:r>
              <a:rPr lang="el-GR" sz="1800" dirty="0"/>
              <a:t>Ορισμένες ακόμα ενδείξεις που συμφωνούν με τη συσχέτιση της εγκεφαλικής οργάνωσης με τις διανοητικές ασθένειες προέρχονται από εργασίες σχετικές με την πλευρική κίνηση των ματιών.  </a:t>
            </a:r>
            <a:r>
              <a:rPr lang="en-US" sz="1800" dirty="0" smtClean="0"/>
              <a:t>H</a:t>
            </a:r>
            <a:r>
              <a:rPr lang="el-GR" sz="1800" dirty="0" smtClean="0"/>
              <a:t> </a:t>
            </a:r>
            <a:r>
              <a:rPr lang="el-GR" sz="1800" dirty="0"/>
              <a:t>κατεύθυνση των πλευρικών κινήσεων των ματιών (</a:t>
            </a:r>
            <a:r>
              <a:rPr lang="el-GR" sz="1800" dirty="0" err="1"/>
              <a:t>Lateral</a:t>
            </a:r>
            <a:r>
              <a:rPr lang="el-GR" sz="1800" dirty="0"/>
              <a:t> </a:t>
            </a:r>
            <a:r>
              <a:rPr lang="el-GR" sz="1800" dirty="0" err="1"/>
              <a:t>Eye</a:t>
            </a:r>
            <a:r>
              <a:rPr lang="el-GR" sz="1800" dirty="0"/>
              <a:t> </a:t>
            </a:r>
            <a:r>
              <a:rPr lang="el-GR" sz="1800" dirty="0" err="1"/>
              <a:t>Movements</a:t>
            </a:r>
            <a:r>
              <a:rPr lang="el-GR" sz="1800" dirty="0"/>
              <a:t> - </a:t>
            </a:r>
            <a:r>
              <a:rPr lang="el-GR" sz="1800" dirty="0" err="1"/>
              <a:t>LEMs</a:t>
            </a:r>
            <a:r>
              <a:rPr lang="el-GR" sz="1800" dirty="0"/>
              <a:t>) μετά την παρουσίαση μιας ερώτησης αντικατοπτρίζουν τη διαφοροποιημένη δραστηριότητα των εγκεφαλικών ημισφαιρίων.  Πολλές μελέτες έχουν αναφέρει μεγαλύτερη συχνότητα αριστερών πλευρικών κινήσεων των  ματιών μετά από ερωτήματα αναζήτησης σχέσεων στο </a:t>
            </a:r>
            <a:r>
              <a:rPr lang="el-GR" sz="1800" dirty="0" smtClean="0"/>
              <a:t>χώρο</a:t>
            </a:r>
            <a:r>
              <a:rPr lang="en-US" sz="1800" dirty="0" smtClean="0"/>
              <a:t>.</a:t>
            </a:r>
            <a:endParaRPr lang="el-GR" sz="1800" dirty="0"/>
          </a:p>
          <a:p>
            <a:r>
              <a:rPr lang="el-GR" sz="1800" dirty="0" smtClean="0"/>
              <a:t>Σε </a:t>
            </a:r>
            <a:r>
              <a:rPr lang="el-GR" sz="1800" dirty="0"/>
              <a:t>μια μελέτη (</a:t>
            </a:r>
            <a:r>
              <a:rPr lang="el-GR" sz="1800" dirty="0" err="1"/>
              <a:t>Schweitzer</a:t>
            </a:r>
            <a:r>
              <a:rPr lang="el-GR" sz="1800" dirty="0"/>
              <a:t>, </a:t>
            </a:r>
            <a:r>
              <a:rPr lang="el-GR" sz="1800" dirty="0" err="1"/>
              <a:t>Becker</a:t>
            </a:r>
            <a:r>
              <a:rPr lang="el-GR" sz="1800" dirty="0"/>
              <a:t> &amp; </a:t>
            </a:r>
            <a:r>
              <a:rPr lang="el-GR" sz="1800" dirty="0" err="1"/>
              <a:t>Welsh</a:t>
            </a:r>
            <a:r>
              <a:rPr lang="el-GR" sz="1800" dirty="0"/>
              <a:t>, 1978) 29 σχιζοφρενών και 31 φυσιολογικών ατόμων, που ήταν όλοι δεξιόχειρες, παρουσιάστηκε μια σειρά λεκτικών / μη συναισθηματικών, χωροταξικών / μη συναισθηματικών, λεκτικών / συναισθηματικών και χωροταξικών / συναισθηματικών ερωτημάτων και κατεγράφησαν οι πλευρικές κινήσεις των ματιών.  Τα </a:t>
            </a:r>
            <a:r>
              <a:rPr lang="el-GR" sz="1800" dirty="0" smtClean="0"/>
              <a:t>αποτελέσματα </a:t>
            </a:r>
            <a:r>
              <a:rPr lang="el-GR" sz="1800" dirty="0"/>
              <a:t>έδειξαν ότι οι ασθενείς που υπέφεραν από σχιζοφρένεια παρουσίαζαν περισσότερες δεξιές πλευρικές κινήσεις των ματιών σε όλα σχεδόν τα χωροταξικά / συναισθηματικά ερωτήματα.  </a:t>
            </a:r>
            <a:endParaRPr lang="en-US" sz="1800" dirty="0" smtClean="0"/>
          </a:p>
          <a:p>
            <a:r>
              <a:rPr lang="el-GR" sz="1800" b="1" dirty="0" smtClean="0"/>
              <a:t>Αν </a:t>
            </a:r>
            <a:r>
              <a:rPr lang="el-GR" sz="1800" b="1" dirty="0"/>
              <a:t>κάποιος ερμηνεύσει τις πλευρικές κινήσεις των ματιών ως δείκτες μέτρησης της εγκεφαλικής δραστηριότητας, τα παραπάνω ευρήματα υποδηλώνουν ότι οι σχιζοφρενείς αξιοποιούν το αριστερό τους ημισφαίριο σε μεγαλύτερη έκταση απ' ότι το δεξί, τόσο για ερωτήσεις στις οποίες οι διαδικασίες του αριστερού ημισφαιρίου θεωρούνται πιο κατάλληλες, όσο και για ερωτήσεις που δεν θεωρούνται.</a:t>
            </a:r>
          </a:p>
          <a:p>
            <a:endParaRPr lang="el-GR" sz="1800" dirty="0"/>
          </a:p>
          <a:p>
            <a:endParaRPr lang="el-GR" sz="1800" dirty="0"/>
          </a:p>
        </p:txBody>
      </p:sp>
    </p:spTree>
    <p:extLst>
      <p:ext uri="{BB962C8B-B14F-4D97-AF65-F5344CB8AC3E}">
        <p14:creationId xmlns:p14="http://schemas.microsoft.com/office/powerpoint/2010/main" val="2222407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752" y="0"/>
            <a:ext cx="8964488" cy="706090"/>
          </a:xfrm>
        </p:spPr>
        <p:txBody>
          <a:bodyPr>
            <a:normAutofit fontScale="90000"/>
          </a:bodyPr>
          <a:lstStyle/>
          <a:p>
            <a:r>
              <a:rPr lang="el-GR" sz="3100" b="1" dirty="0"/>
              <a:t>Συμπεριφοριστικές και </a:t>
            </a:r>
            <a:r>
              <a:rPr lang="el-GR" sz="3100" b="1" dirty="0" err="1"/>
              <a:t>ηλεκτροφυσιολογικές</a:t>
            </a:r>
            <a:r>
              <a:rPr lang="el-GR" sz="3100" b="1" dirty="0"/>
              <a:t> </a:t>
            </a:r>
            <a:r>
              <a:rPr lang="el-GR" sz="3100" b="1" dirty="0" smtClean="0"/>
              <a:t>μελέτες 5/5</a:t>
            </a:r>
            <a:endParaRPr lang="el-GR" b="1" dirty="0"/>
          </a:p>
        </p:txBody>
      </p:sp>
      <p:sp>
        <p:nvSpPr>
          <p:cNvPr id="3" name="Θέση περιεχομένου 2"/>
          <p:cNvSpPr>
            <a:spLocks noGrp="1"/>
          </p:cNvSpPr>
          <p:nvPr>
            <p:ph idx="1"/>
          </p:nvPr>
        </p:nvSpPr>
        <p:spPr>
          <a:xfrm>
            <a:off x="107504" y="692696"/>
            <a:ext cx="8856984" cy="5390059"/>
          </a:xfrm>
        </p:spPr>
        <p:txBody>
          <a:bodyPr>
            <a:noAutofit/>
          </a:bodyPr>
          <a:lstStyle/>
          <a:p>
            <a:r>
              <a:rPr lang="el-GR" sz="1800" dirty="0"/>
              <a:t>Μια κάπως διαφορετική προσέγγιση της σχέσης μεταξύ εγκεφαλικής οργάνωσης και διανοητικών παθήσεων έχει διατυπωθεί από τους </a:t>
            </a:r>
            <a:r>
              <a:rPr lang="el-GR" sz="1800" dirty="0" err="1"/>
              <a:t>Beaumont</a:t>
            </a:r>
            <a:r>
              <a:rPr lang="el-GR" sz="1800" dirty="0"/>
              <a:t> και </a:t>
            </a:r>
            <a:r>
              <a:rPr lang="el-GR" sz="1800" dirty="0" err="1"/>
              <a:t>Dimond</a:t>
            </a:r>
            <a:r>
              <a:rPr lang="el-GR" sz="1800" dirty="0"/>
              <a:t> (1972).  Ενδείξεις από </a:t>
            </a:r>
            <a:r>
              <a:rPr lang="el-GR" sz="1800" dirty="0" err="1"/>
              <a:t>μεταθάνατες</a:t>
            </a:r>
            <a:r>
              <a:rPr lang="el-GR" sz="1800" dirty="0"/>
              <a:t> εξετάσεις των εγκεφάλων, δείχνουν σημαντική αύξηση του μεγέθους του </a:t>
            </a:r>
            <a:r>
              <a:rPr lang="el-GR" sz="1800" dirty="0" err="1"/>
              <a:t>μεσολοβίου</a:t>
            </a:r>
            <a:r>
              <a:rPr lang="el-GR" sz="1800" dirty="0"/>
              <a:t> σε άτομα που υπέφεραν από χρόνια σχιζοφρένεια.  Οι </a:t>
            </a:r>
            <a:r>
              <a:rPr lang="el-GR" sz="1800" dirty="0" err="1"/>
              <a:t>Beaumont</a:t>
            </a:r>
            <a:r>
              <a:rPr lang="el-GR" sz="1800" dirty="0"/>
              <a:t> και </a:t>
            </a:r>
            <a:r>
              <a:rPr lang="el-GR" sz="1800" dirty="0" err="1"/>
              <a:t>Dimond</a:t>
            </a:r>
            <a:r>
              <a:rPr lang="el-GR" sz="1800" dirty="0"/>
              <a:t> θεώρησαν ότι η αύξηση του μεσολοβίου αντικατοπτρίζει αναπλήρωση της </a:t>
            </a:r>
            <a:r>
              <a:rPr lang="el-GR" sz="1800" dirty="0" err="1"/>
              <a:t>ελλειπούς</a:t>
            </a:r>
            <a:r>
              <a:rPr lang="el-GR" sz="1800" dirty="0"/>
              <a:t> διημισφαιρικής επικοινωνίας. </a:t>
            </a:r>
            <a:endParaRPr lang="en-US" sz="1800" dirty="0" smtClean="0"/>
          </a:p>
          <a:p>
            <a:r>
              <a:rPr lang="el-GR" sz="1800" dirty="0" smtClean="0"/>
              <a:t>Για </a:t>
            </a:r>
            <a:r>
              <a:rPr lang="el-GR" sz="1800" dirty="0"/>
              <a:t>να ελέγξουν αυτή την υπόθεση χρησιμοποίησαν αντικείμενα που παρουσιάστηκαν με το </a:t>
            </a:r>
            <a:r>
              <a:rPr lang="el-GR" sz="1800" dirty="0" err="1"/>
              <a:t>ταχυστοσκόπιο</a:t>
            </a:r>
            <a:r>
              <a:rPr lang="el-GR" sz="1800" dirty="0"/>
              <a:t> </a:t>
            </a:r>
            <a:r>
              <a:rPr lang="el-GR" sz="1800" dirty="0" err="1"/>
              <a:t>πλευριωμένα</a:t>
            </a:r>
            <a:r>
              <a:rPr lang="el-GR" sz="1800" dirty="0"/>
              <a:t> στο ένα ημισφαίριο για μια χρονική στιγμή, και ζήτησαν από τα εξεταζόμενα άτομα να αναγνωρίσουν τα ερεθίσματα που ήταν γράμματα, αριθμοί και σχήματα.  Κάτω από αυτή την κατάσταση, τα σχιζοφρενή άτομα απέδιδαν το ίδιο καλά όσο και οι μη σχιζοφρενείς.</a:t>
            </a:r>
          </a:p>
          <a:p>
            <a:r>
              <a:rPr lang="el-GR" sz="1800" dirty="0" smtClean="0"/>
              <a:t>Όταν </a:t>
            </a:r>
            <a:r>
              <a:rPr lang="el-GR" sz="1800" dirty="0"/>
              <a:t>όμως παρουσιάζονταν ταυτόχρονα δύο ερεθίσματα και η δοκιμασία εξέτασης είχε τροποποιηθεί έτσι ώστε να απαιτεί αποφάσεις του τύπου "ίδιο" ή "διαφορετικό" εμφανίστηκαν διαφορές μεταξύ των σχιζοφρενών και των άλλων ατόμων.  Οι μεγαλύτερες διαφορές διαπιστώθηκαν όταν καθένα από τα δύο ερεθίσματα του ζεύγους παρουσιάστηκαν σε διαφορετικά ημισφαίρια.  Μικρότερες διαφορές μεταξύ των σχιζοφρενών και των φυσιολογικών ατόμων, παρατηρήθηκαν όταν τα δύο ερεθίσματα παρουσιάστηκαν στο ίδιο ημισφαίριο. </a:t>
            </a:r>
            <a:r>
              <a:rPr lang="en-US" sz="1800" dirty="0" smtClean="0"/>
              <a:t> </a:t>
            </a:r>
            <a:endParaRPr lang="el-GR" sz="1800" dirty="0"/>
          </a:p>
        </p:txBody>
      </p:sp>
    </p:spTree>
    <p:extLst>
      <p:ext uri="{BB962C8B-B14F-4D97-AF65-F5344CB8AC3E}">
        <p14:creationId xmlns:p14="http://schemas.microsoft.com/office/powerpoint/2010/main" val="3993278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44624"/>
            <a:ext cx="9144000" cy="562074"/>
          </a:xfrm>
        </p:spPr>
        <p:txBody>
          <a:bodyPr>
            <a:noAutofit/>
          </a:bodyPr>
          <a:lstStyle/>
          <a:p>
            <a:r>
              <a:rPr lang="el-GR" sz="3200" b="1" dirty="0"/>
              <a:t>Ενδοημισφαιρική έναντι διημισφαιρικής απόφασης</a:t>
            </a:r>
          </a:p>
        </p:txBody>
      </p:sp>
      <p:pic>
        <p:nvPicPr>
          <p:cNvPr id="1026" name="Picture 2" descr="Σχήμα 1. &#10;Ενδοημισφαιρική έναντι διημισφαιρικής απόφασης για το &quot;ίδιο&quot; και το &quot;διαφορετικό&quot;.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609218"/>
            <a:ext cx="5328592" cy="3467854"/>
          </a:xfrm>
          <a:prstGeom prst="rect">
            <a:avLst/>
          </a:prstGeom>
          <a:noFill/>
          <a:extLst>
            <a:ext uri="{909E8E84-426E-40DD-AFC4-6F175D3DCCD1}">
              <a14:hiddenFill xmlns:a14="http://schemas.microsoft.com/office/drawing/2010/main">
                <a:solidFill>
                  <a:srgbClr val="FFFFFF"/>
                </a:solidFill>
              </a14:hiddenFill>
            </a:ext>
          </a:extLst>
        </p:spPr>
      </p:pic>
      <p:sp>
        <p:nvSpPr>
          <p:cNvPr id="6" name="Ορθογώνιο 5"/>
          <p:cNvSpPr/>
          <p:nvPr/>
        </p:nvSpPr>
        <p:spPr>
          <a:xfrm>
            <a:off x="301858" y="1903508"/>
            <a:ext cx="2473932" cy="1323439"/>
          </a:xfrm>
          <a:prstGeom prst="rect">
            <a:avLst/>
          </a:prstGeom>
        </p:spPr>
        <p:txBody>
          <a:bodyPr wrap="square">
            <a:spAutoFit/>
          </a:bodyPr>
          <a:lstStyle/>
          <a:p>
            <a:r>
              <a:rPr lang="el-GR" sz="1600" b="1" dirty="0"/>
              <a:t>Σχήμα </a:t>
            </a:r>
            <a:r>
              <a:rPr lang="el-GR" sz="1600" b="1" dirty="0" smtClean="0"/>
              <a:t>1. </a:t>
            </a:r>
          </a:p>
          <a:p>
            <a:r>
              <a:rPr lang="el-GR" sz="1600" dirty="0" smtClean="0"/>
              <a:t>Ενδοημισφαιρική </a:t>
            </a:r>
            <a:r>
              <a:rPr lang="el-GR" sz="1600" dirty="0"/>
              <a:t>έναντι διημισφαιρικής απόφασης για το "ίδιο" και το "διαφορετικό".  </a:t>
            </a:r>
            <a:endParaRPr lang="el-GR" sz="1600" dirty="0" smtClean="0"/>
          </a:p>
        </p:txBody>
      </p:sp>
      <p:sp>
        <p:nvSpPr>
          <p:cNvPr id="4" name="Ορθογώνιο 3"/>
          <p:cNvSpPr/>
          <p:nvPr/>
        </p:nvSpPr>
        <p:spPr>
          <a:xfrm>
            <a:off x="309425" y="4077072"/>
            <a:ext cx="8856984" cy="2308324"/>
          </a:xfrm>
          <a:prstGeom prst="rect">
            <a:avLst/>
          </a:prstGeom>
        </p:spPr>
        <p:txBody>
          <a:bodyPr wrap="square">
            <a:spAutoFit/>
          </a:bodyPr>
          <a:lstStyle/>
          <a:p>
            <a:r>
              <a:rPr lang="el-GR" sz="1600" dirty="0" smtClean="0"/>
              <a:t>Α</a:t>
            </a:r>
            <a:r>
              <a:rPr lang="el-GR" sz="1600" dirty="0"/>
              <a:t>. Όταν και τα δύο ερεθίσματα παρουσιάζονται στο ένα ήμισυ του οπτικού πεδίου, προβάλλονται απευθείας στο ένα ημισφαίριο.  </a:t>
            </a:r>
            <a:endParaRPr lang="el-GR" sz="1600" dirty="0" smtClean="0"/>
          </a:p>
          <a:p>
            <a:r>
              <a:rPr lang="el-GR" sz="1600" dirty="0" smtClean="0"/>
              <a:t>Β</a:t>
            </a:r>
            <a:r>
              <a:rPr lang="el-GR" sz="1600" dirty="0"/>
              <a:t>.  Όταν τα ερεθίσματα που πρέπει να συγκριθούν παρουσιάζονται σε διαφορετική πλευρά του σημείου προσήλωσης, τότε επεξεργάζονται αρχικά από διαφορετικά ημισφαίρια.  Η σύγκριση τέτοιων ερεθισμάτων συνεπάγεται σε κάποιο βαθμό τη μεταφορά πληροφοριών διαμέσου του </a:t>
            </a:r>
            <a:r>
              <a:rPr lang="el-GR" sz="1600" dirty="0" err="1"/>
              <a:t>μεσολοβίου</a:t>
            </a:r>
            <a:r>
              <a:rPr lang="el-GR" sz="1600" dirty="0" smtClean="0"/>
              <a:t>.</a:t>
            </a:r>
            <a:endParaRPr lang="en-US" sz="1600" dirty="0" smtClean="0"/>
          </a:p>
          <a:p>
            <a:r>
              <a:rPr lang="el-GR" sz="1600" b="1" dirty="0" smtClean="0"/>
              <a:t>Οι </a:t>
            </a:r>
            <a:r>
              <a:rPr lang="el-GR" sz="1600" b="1" dirty="0" err="1"/>
              <a:t>Beaumont</a:t>
            </a:r>
            <a:r>
              <a:rPr lang="el-GR" sz="1600" b="1" dirty="0"/>
              <a:t> και </a:t>
            </a:r>
            <a:r>
              <a:rPr lang="el-GR" sz="1600" b="1" dirty="0" err="1"/>
              <a:t>Dimond</a:t>
            </a:r>
            <a:r>
              <a:rPr lang="el-GR" sz="1600" b="1" dirty="0"/>
              <a:t> (1972) υποστηρίζουν ότι η δυσκολία που παρουσιάζουν οι σχιζοφρενείς σ' αυτή τη δοκιμασία που εμπλέκει και τα δύο ημισφαίρια είναι αποτέλεσμα μιας ατέλειας στην επικοινωνία μεταξύ των δύο πλευρών, η οποία είναι μεγαλύτερη από αυτή που μπορεί να μετρηθεί με βάση τα ελλείμματα μέσα σε κάθε ημισφαίριο.</a:t>
            </a:r>
          </a:p>
        </p:txBody>
      </p:sp>
    </p:spTree>
    <p:extLst>
      <p:ext uri="{BB962C8B-B14F-4D97-AF65-F5344CB8AC3E}">
        <p14:creationId xmlns:p14="http://schemas.microsoft.com/office/powerpoint/2010/main" val="49197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188640"/>
            <a:ext cx="8424936" cy="720080"/>
          </a:xfrm>
        </p:spPr>
        <p:txBody>
          <a:bodyPr>
            <a:normAutofit/>
          </a:bodyPr>
          <a:lstStyle/>
          <a:p>
            <a:r>
              <a:rPr lang="el-GR" sz="2800" b="1" dirty="0"/>
              <a:t>Συμπεριφοριστικές και </a:t>
            </a:r>
            <a:r>
              <a:rPr lang="el-GR" sz="2800" b="1" dirty="0" err="1"/>
              <a:t>ηλεκτροφυσιολογικές</a:t>
            </a:r>
            <a:r>
              <a:rPr lang="el-GR" sz="2800" b="1" dirty="0"/>
              <a:t> μελέτες</a:t>
            </a:r>
          </a:p>
        </p:txBody>
      </p:sp>
      <p:sp>
        <p:nvSpPr>
          <p:cNvPr id="3" name="Θέση περιεχομένου 2"/>
          <p:cNvSpPr>
            <a:spLocks noGrp="1"/>
          </p:cNvSpPr>
          <p:nvPr>
            <p:ph idx="1"/>
          </p:nvPr>
        </p:nvSpPr>
        <p:spPr>
          <a:xfrm>
            <a:off x="467544" y="1052736"/>
            <a:ext cx="8568952" cy="4968552"/>
          </a:xfrm>
        </p:spPr>
        <p:txBody>
          <a:bodyPr>
            <a:noAutofit/>
          </a:bodyPr>
          <a:lstStyle/>
          <a:p>
            <a:pPr marL="0" indent="0">
              <a:buNone/>
            </a:pPr>
            <a:r>
              <a:rPr lang="el-GR" sz="2400" dirty="0"/>
              <a:t>Ο </a:t>
            </a:r>
            <a:r>
              <a:rPr lang="el-GR" sz="2400" dirty="0" err="1"/>
              <a:t>Flor</a:t>
            </a:r>
            <a:r>
              <a:rPr lang="el-GR" sz="2400" dirty="0"/>
              <a:t> - </a:t>
            </a:r>
            <a:r>
              <a:rPr lang="el-GR" sz="2400" dirty="0" err="1"/>
              <a:t>Henry</a:t>
            </a:r>
            <a:r>
              <a:rPr lang="el-GR" sz="2400" dirty="0"/>
              <a:t> (1976) χρησιμοποίησε </a:t>
            </a:r>
            <a:r>
              <a:rPr lang="el-GR" sz="2400" dirty="0" err="1"/>
              <a:t>ηλεκτροεγκεφαλογραφικές</a:t>
            </a:r>
            <a:r>
              <a:rPr lang="el-GR" sz="2400" dirty="0"/>
              <a:t> μετρήσεις σε μια μελέτη 28 σχιζοφρενών, 18 μανιοκαταθλιπτικών και 19 φυσιολογικών ατόμων, από τα οποία ζήτησε να εκτελέσουν λεκτικές και </a:t>
            </a:r>
            <a:r>
              <a:rPr lang="el-GR" sz="2400" dirty="0" err="1"/>
              <a:t>οπτικοχωρικές</a:t>
            </a:r>
            <a:r>
              <a:rPr lang="el-GR" sz="2400" dirty="0"/>
              <a:t> δοκιμασίες.  </a:t>
            </a:r>
            <a:endParaRPr lang="en-US" sz="2400" dirty="0" smtClean="0"/>
          </a:p>
          <a:p>
            <a:pPr marL="0" indent="0">
              <a:buNone/>
            </a:pPr>
            <a:r>
              <a:rPr lang="el-GR" sz="2400" dirty="0" smtClean="0"/>
              <a:t>Τα </a:t>
            </a:r>
            <a:r>
              <a:rPr lang="el-GR" sz="2400" dirty="0"/>
              <a:t>σχιζοφρενή άτομα εμφάνιζαν σημαντικά μεγαλύτερη </a:t>
            </a:r>
            <a:r>
              <a:rPr lang="el-GR" sz="2400" dirty="0" err="1"/>
              <a:t>ηλεκτροεγκεφαλογραφική</a:t>
            </a:r>
            <a:r>
              <a:rPr lang="el-GR" sz="2400" dirty="0"/>
              <a:t> ισχύ στην αριστερή κροταφική περιοχή απ'  ότι  τα  φυσιολογικά  άτομα, ενώ  η  ισχύς στο δεξί κροταφικό πεδίο ήταν ανάλογη μ' αυτή των φυσιολογικών ατόμων.  </a:t>
            </a:r>
            <a:endParaRPr lang="en-US" sz="2400" dirty="0" smtClean="0"/>
          </a:p>
          <a:p>
            <a:pPr marL="0" indent="0">
              <a:buNone/>
            </a:pPr>
            <a:r>
              <a:rPr lang="el-GR" sz="2400" dirty="0" smtClean="0"/>
              <a:t>Τα </a:t>
            </a:r>
            <a:r>
              <a:rPr lang="el-GR" sz="2400" dirty="0" err="1"/>
              <a:t>μανιοκαταθλπτικά</a:t>
            </a:r>
            <a:r>
              <a:rPr lang="el-GR" sz="2400" dirty="0"/>
              <a:t> όμως  άτομα </a:t>
            </a:r>
            <a:r>
              <a:rPr lang="el-GR" sz="2400" dirty="0" err="1"/>
              <a:t>παρουσιάζαν</a:t>
            </a:r>
            <a:r>
              <a:rPr lang="el-GR" sz="2400" dirty="0"/>
              <a:t> μεγαλύτερη ισχύ του ηλεκτροεγκεφαλογραφήματος και στις δύο πλευρές του εγκεφάλου απ' ότι τα φυσιολογικά άτομα, με τη δεξιά πλευρά να δείχνει μεγαλύτερη ισχύ απ' ότι η αριστερή.</a:t>
            </a:r>
          </a:p>
        </p:txBody>
      </p:sp>
    </p:spTree>
    <p:extLst>
      <p:ext uri="{BB962C8B-B14F-4D97-AF65-F5344CB8AC3E}">
        <p14:creationId xmlns:p14="http://schemas.microsoft.com/office/powerpoint/2010/main" val="3646262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496" y="260648"/>
            <a:ext cx="9144000" cy="722153"/>
          </a:xfrm>
        </p:spPr>
        <p:txBody>
          <a:bodyPr>
            <a:normAutofit/>
          </a:bodyPr>
          <a:lstStyle/>
          <a:p>
            <a:r>
              <a:rPr lang="el-GR" sz="3200" b="1" dirty="0"/>
              <a:t>Αριστεροχειρία και ψυχιατρικές </a:t>
            </a:r>
            <a:r>
              <a:rPr lang="el-GR" sz="3200" b="1" dirty="0" smtClean="0"/>
              <a:t>διαταραχές 1/2</a:t>
            </a:r>
            <a:endParaRPr lang="el-GR" sz="3600" b="1" dirty="0"/>
          </a:p>
        </p:txBody>
      </p:sp>
      <p:sp>
        <p:nvSpPr>
          <p:cNvPr id="3" name="Θέση περιεχομένου 2"/>
          <p:cNvSpPr>
            <a:spLocks noGrp="1"/>
          </p:cNvSpPr>
          <p:nvPr>
            <p:ph idx="1"/>
          </p:nvPr>
        </p:nvSpPr>
        <p:spPr>
          <a:xfrm>
            <a:off x="457200" y="1196752"/>
            <a:ext cx="8229600" cy="4525963"/>
          </a:xfrm>
        </p:spPr>
        <p:txBody>
          <a:bodyPr>
            <a:normAutofit fontScale="85000" lnSpcReduction="20000"/>
          </a:bodyPr>
          <a:lstStyle/>
          <a:p>
            <a:r>
              <a:rPr lang="el-GR" dirty="0" smtClean="0"/>
              <a:t>Ένας </a:t>
            </a:r>
            <a:r>
              <a:rPr lang="el-GR" dirty="0"/>
              <a:t>μεγάλος </a:t>
            </a:r>
            <a:r>
              <a:rPr lang="el-GR" dirty="0" smtClean="0"/>
              <a:t>αριθμός </a:t>
            </a:r>
            <a:r>
              <a:rPr lang="el-GR" dirty="0"/>
              <a:t>ερευνητών έχει εξετάσει την προτίμηση χεριού σε ασθενείς με σχιζοφρένεια.  </a:t>
            </a:r>
            <a:endParaRPr lang="en-US" dirty="0" smtClean="0"/>
          </a:p>
          <a:p>
            <a:r>
              <a:rPr lang="el-GR" dirty="0" smtClean="0"/>
              <a:t>Παρά </a:t>
            </a:r>
            <a:r>
              <a:rPr lang="el-GR" dirty="0"/>
              <a:t>τις λίγες αντιφατικές αναφορές (</a:t>
            </a:r>
            <a:r>
              <a:rPr lang="el-GR" dirty="0" err="1"/>
              <a:t>Randolph</a:t>
            </a:r>
            <a:r>
              <a:rPr lang="el-GR" dirty="0"/>
              <a:t>, </a:t>
            </a:r>
            <a:r>
              <a:rPr lang="el-GR" dirty="0" err="1"/>
              <a:t>Goldberg</a:t>
            </a:r>
            <a:r>
              <a:rPr lang="el-GR" dirty="0"/>
              <a:t>, </a:t>
            </a:r>
            <a:r>
              <a:rPr lang="el-GR" dirty="0" err="1"/>
              <a:t>Gold</a:t>
            </a:r>
            <a:r>
              <a:rPr lang="el-GR" dirty="0"/>
              <a:t>, </a:t>
            </a:r>
            <a:r>
              <a:rPr lang="el-GR" dirty="0" err="1"/>
              <a:t>Daniel</a:t>
            </a:r>
            <a:r>
              <a:rPr lang="el-GR" dirty="0"/>
              <a:t> &amp; </a:t>
            </a:r>
            <a:r>
              <a:rPr lang="el-GR" dirty="0" err="1"/>
              <a:t>Weinberger</a:t>
            </a:r>
            <a:r>
              <a:rPr lang="el-GR" dirty="0"/>
              <a:t>, 1990 -- </a:t>
            </a:r>
            <a:r>
              <a:rPr lang="el-GR" dirty="0" err="1"/>
              <a:t>Taylor</a:t>
            </a:r>
            <a:r>
              <a:rPr lang="el-GR" dirty="0"/>
              <a:t>, </a:t>
            </a:r>
            <a:r>
              <a:rPr lang="el-GR" dirty="0" err="1"/>
              <a:t>Dalton</a:t>
            </a:r>
            <a:r>
              <a:rPr lang="el-GR" dirty="0"/>
              <a:t>, </a:t>
            </a:r>
            <a:r>
              <a:rPr lang="el-GR" dirty="0" err="1"/>
              <a:t>Fleminger</a:t>
            </a:r>
            <a:r>
              <a:rPr lang="el-GR" dirty="0"/>
              <a:t> &amp; </a:t>
            </a:r>
            <a:r>
              <a:rPr lang="el-GR" dirty="0" err="1"/>
              <a:t>Lishman</a:t>
            </a:r>
            <a:r>
              <a:rPr lang="el-GR" dirty="0"/>
              <a:t>, 1982), η πλειονότητα των ερευνών και ιδιαίτερα αυτών που έχουν διεξαχθεί με μεγάλη προσοχή και ακρίβεια, εισηγούνται ότι </a:t>
            </a:r>
            <a:r>
              <a:rPr lang="el-GR" b="1" dirty="0"/>
              <a:t>οι ασθενείς που υποφέρουν από σχιζοφρένεια είναι λιγότερο πιθανό να είναι δεξιόχειρες απ' ότι τα άτομα που δεν υποφέρουν από ψυχιατρικές διαταραχές </a:t>
            </a:r>
            <a:r>
              <a:rPr lang="el-GR" dirty="0"/>
              <a:t>(π.χ. </a:t>
            </a:r>
            <a:r>
              <a:rPr lang="el-GR" dirty="0" err="1"/>
              <a:t>Green</a:t>
            </a:r>
            <a:r>
              <a:rPr lang="el-GR" dirty="0"/>
              <a:t>, </a:t>
            </a:r>
            <a:r>
              <a:rPr lang="el-GR" dirty="0" err="1"/>
              <a:t>Satz,Smith</a:t>
            </a:r>
            <a:r>
              <a:rPr lang="el-GR" dirty="0"/>
              <a:t> &amp; </a:t>
            </a:r>
            <a:r>
              <a:rPr lang="el-GR" dirty="0" err="1"/>
              <a:t>Nelson</a:t>
            </a:r>
            <a:r>
              <a:rPr lang="el-GR" dirty="0"/>
              <a:t>, 1989 -- </a:t>
            </a:r>
            <a:r>
              <a:rPr lang="el-GR" dirty="0" err="1"/>
              <a:t>Gur</a:t>
            </a:r>
            <a:r>
              <a:rPr lang="el-GR" dirty="0"/>
              <a:t>, 1977 --- </a:t>
            </a:r>
            <a:r>
              <a:rPr lang="el-GR" dirty="0" err="1"/>
              <a:t>Nelson</a:t>
            </a:r>
            <a:r>
              <a:rPr lang="el-GR" dirty="0"/>
              <a:t>, </a:t>
            </a:r>
            <a:r>
              <a:rPr lang="el-GR" dirty="0" err="1"/>
              <a:t>Satz</a:t>
            </a:r>
            <a:r>
              <a:rPr lang="el-GR" dirty="0"/>
              <a:t>, </a:t>
            </a:r>
            <a:r>
              <a:rPr lang="el-GR" dirty="0" err="1"/>
              <a:t>Green</a:t>
            </a:r>
            <a:r>
              <a:rPr lang="el-GR" dirty="0"/>
              <a:t> &amp; </a:t>
            </a:r>
            <a:r>
              <a:rPr lang="el-GR" dirty="0" err="1"/>
              <a:t>Cicchetti</a:t>
            </a:r>
            <a:r>
              <a:rPr lang="el-GR" dirty="0"/>
              <a:t> 1993-- </a:t>
            </a:r>
            <a:r>
              <a:rPr lang="el-GR" dirty="0" err="1"/>
              <a:t>Shang</a:t>
            </a:r>
            <a:r>
              <a:rPr lang="el-GR" dirty="0"/>
              <a:t> - </a:t>
            </a:r>
            <a:r>
              <a:rPr lang="el-GR" dirty="0" err="1"/>
              <a:t>Ming</a:t>
            </a:r>
            <a:r>
              <a:rPr lang="el-GR" dirty="0"/>
              <a:t> και συν, 1985).</a:t>
            </a:r>
          </a:p>
          <a:p>
            <a:endParaRPr lang="el-GR" dirty="0"/>
          </a:p>
          <a:p>
            <a:endParaRPr lang="el-GR" dirty="0"/>
          </a:p>
        </p:txBody>
      </p:sp>
    </p:spTree>
    <p:extLst>
      <p:ext uri="{BB962C8B-B14F-4D97-AF65-F5344CB8AC3E}">
        <p14:creationId xmlns:p14="http://schemas.microsoft.com/office/powerpoint/2010/main" val="1497746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93" y="116632"/>
            <a:ext cx="9144000" cy="562074"/>
          </a:xfrm>
        </p:spPr>
        <p:txBody>
          <a:bodyPr>
            <a:noAutofit/>
          </a:bodyPr>
          <a:lstStyle/>
          <a:p>
            <a:r>
              <a:rPr lang="el-GR" sz="3200" b="1" dirty="0"/>
              <a:t>Αριστεροχειρία και ψυχιατρικές διαταραχές </a:t>
            </a:r>
            <a:r>
              <a:rPr lang="el-GR" sz="3200" b="1" dirty="0" smtClean="0"/>
              <a:t>2/2</a:t>
            </a:r>
            <a:endParaRPr lang="el-GR" sz="3200" dirty="0"/>
          </a:p>
        </p:txBody>
      </p:sp>
      <p:sp>
        <p:nvSpPr>
          <p:cNvPr id="3" name="Θέση περιεχομένου 2"/>
          <p:cNvSpPr>
            <a:spLocks noGrp="1"/>
          </p:cNvSpPr>
          <p:nvPr>
            <p:ph idx="1"/>
          </p:nvPr>
        </p:nvSpPr>
        <p:spPr>
          <a:xfrm>
            <a:off x="251520" y="980728"/>
            <a:ext cx="8784976" cy="5328592"/>
          </a:xfrm>
        </p:spPr>
        <p:txBody>
          <a:bodyPr>
            <a:noAutofit/>
          </a:bodyPr>
          <a:lstStyle/>
          <a:p>
            <a:r>
              <a:rPr lang="el-GR" sz="1800" dirty="0" err="1" smtClean="0"/>
              <a:t>To</a:t>
            </a:r>
            <a:r>
              <a:rPr lang="el-GR" sz="1800" dirty="0" smtClean="0"/>
              <a:t> </a:t>
            </a:r>
            <a:r>
              <a:rPr lang="el-GR" sz="1800" dirty="0"/>
              <a:t>ποσοστό </a:t>
            </a:r>
            <a:r>
              <a:rPr lang="el-GR" sz="1800" dirty="0" smtClean="0"/>
              <a:t>μη </a:t>
            </a:r>
            <a:r>
              <a:rPr lang="el-GR" sz="1800" dirty="0" err="1"/>
              <a:t>δεξιοχειρίας</a:t>
            </a:r>
            <a:r>
              <a:rPr lang="el-GR" sz="1800" dirty="0"/>
              <a:t> ανάμεσα στου ασθενείς που υποφέρουν από σχιζοφρένεια είναι περίπου 20% (</a:t>
            </a:r>
            <a:r>
              <a:rPr lang="el-GR" sz="1800" dirty="0" err="1"/>
              <a:t>Katsanis</a:t>
            </a:r>
            <a:r>
              <a:rPr lang="el-GR" sz="1800" dirty="0"/>
              <a:t> &amp; </a:t>
            </a:r>
            <a:r>
              <a:rPr lang="el-GR" sz="1800" dirty="0" err="1"/>
              <a:t>Iacono</a:t>
            </a:r>
            <a:r>
              <a:rPr lang="el-GR" sz="1800" dirty="0"/>
              <a:t>, 1989 --  </a:t>
            </a:r>
            <a:r>
              <a:rPr lang="el-GR" sz="1800" dirty="0" err="1"/>
              <a:t>Shang</a:t>
            </a:r>
            <a:r>
              <a:rPr lang="el-GR" sz="1800" dirty="0"/>
              <a:t> - </a:t>
            </a:r>
            <a:r>
              <a:rPr lang="el-GR" sz="1800" dirty="0" err="1"/>
              <a:t>Ming</a:t>
            </a:r>
            <a:r>
              <a:rPr lang="el-GR" sz="1800" dirty="0"/>
              <a:t> και συν, 1985).</a:t>
            </a:r>
          </a:p>
          <a:p>
            <a:r>
              <a:rPr lang="el-GR" sz="1800" dirty="0" err="1" smtClean="0"/>
              <a:t>Nasrallah</a:t>
            </a:r>
            <a:r>
              <a:rPr lang="el-GR" sz="1800" dirty="0" smtClean="0"/>
              <a:t> </a:t>
            </a:r>
            <a:r>
              <a:rPr lang="el-GR" sz="1800" dirty="0"/>
              <a:t>&amp; </a:t>
            </a:r>
            <a:r>
              <a:rPr lang="el-GR" sz="1800" dirty="0" err="1"/>
              <a:t>MacCalley</a:t>
            </a:r>
            <a:r>
              <a:rPr lang="el-GR" sz="1800" dirty="0"/>
              <a:t> - </a:t>
            </a:r>
            <a:r>
              <a:rPr lang="el-GR" sz="1800" dirty="0" err="1"/>
              <a:t>Whitters</a:t>
            </a:r>
            <a:r>
              <a:rPr lang="el-GR" sz="1800" dirty="0"/>
              <a:t>, 1982 -- </a:t>
            </a:r>
            <a:r>
              <a:rPr lang="el-GR" sz="1800" dirty="0" err="1"/>
              <a:t>Shang</a:t>
            </a:r>
            <a:r>
              <a:rPr lang="el-GR" sz="1800" dirty="0"/>
              <a:t> - </a:t>
            </a:r>
            <a:r>
              <a:rPr lang="el-GR" sz="1800" dirty="0" err="1"/>
              <a:t>Ming</a:t>
            </a:r>
            <a:r>
              <a:rPr lang="el-GR" sz="1800" dirty="0"/>
              <a:t> και συν, </a:t>
            </a:r>
            <a:r>
              <a:rPr lang="el-GR" sz="1800" dirty="0" smtClean="0"/>
              <a:t>1985</a:t>
            </a:r>
            <a:r>
              <a:rPr lang="en-US" sz="1800" dirty="0" smtClean="0"/>
              <a:t>,</a:t>
            </a:r>
            <a:r>
              <a:rPr lang="el-GR" sz="1800" dirty="0" smtClean="0"/>
              <a:t> </a:t>
            </a:r>
            <a:r>
              <a:rPr lang="el-GR" sz="1800" dirty="0"/>
              <a:t>υποστηρίζουν ότι η αριστεροχειρία εμφανίζεται ανάμεσα στους μανιοκαταθλιπτικούς ασθενείς, σε ποσοστά ανάλογα με αυτά του γενικού πληθυσμού. </a:t>
            </a:r>
            <a:endParaRPr lang="en-US" sz="1800" dirty="0" smtClean="0"/>
          </a:p>
          <a:p>
            <a:r>
              <a:rPr lang="el-GR" sz="1800" dirty="0" err="1" smtClean="0"/>
              <a:t>Clementz</a:t>
            </a:r>
            <a:r>
              <a:rPr lang="el-GR" sz="1800" dirty="0"/>
              <a:t>, </a:t>
            </a:r>
            <a:r>
              <a:rPr lang="el-GR" sz="1800" dirty="0" err="1"/>
              <a:t>Iacono</a:t>
            </a:r>
            <a:r>
              <a:rPr lang="el-GR" sz="1800" dirty="0"/>
              <a:t> &amp; </a:t>
            </a:r>
            <a:r>
              <a:rPr lang="el-GR" sz="1800" dirty="0" err="1"/>
              <a:t>Beiser</a:t>
            </a:r>
            <a:r>
              <a:rPr lang="el-GR" sz="1800" dirty="0"/>
              <a:t>, </a:t>
            </a:r>
            <a:r>
              <a:rPr lang="el-GR" sz="1800" dirty="0" smtClean="0"/>
              <a:t>1994 </a:t>
            </a:r>
            <a:r>
              <a:rPr lang="el-GR" sz="1800" dirty="0"/>
              <a:t>υποστηρίζουν ότι η συχνότητα εμφάνισης αριστεροχειρίας είναι σημαντικά μεγαλύτερη μεταξύ των ατόμων που υποφέρουν από σχιζοφρένεια, απ' ότι μεταξύ αυτών που δεν εμφανίζουν ψυχιατρικές διαταραχές.  Η ίδια μελέτη αποδεικνύει ότι </a:t>
            </a:r>
            <a:r>
              <a:rPr lang="el-GR" sz="1800" b="1" dirty="0"/>
              <a:t>η αυξημένη αριστεροχειρία είναι χαρακτηριστικό της σχιζοφρένειας</a:t>
            </a:r>
            <a:r>
              <a:rPr lang="el-GR" sz="1800" dirty="0"/>
              <a:t>, ανάμεσα σε άτομα που υποφέρουν από ψυχιατρικές διαταραχές.  </a:t>
            </a:r>
            <a:r>
              <a:rPr lang="el-GR" sz="1800" b="1" dirty="0"/>
              <a:t>Η ομάδα των ατόμων που υπέφεραν από καταθλιπτικές παθήσεις, στην πραγματικότητα βρέθηκε ότι είχε την τάση να είναι πιο </a:t>
            </a:r>
            <a:r>
              <a:rPr lang="el-GR" sz="1800" b="1" dirty="0" err="1"/>
              <a:t>δεξιόχειρη</a:t>
            </a:r>
            <a:r>
              <a:rPr lang="el-GR" sz="1800" b="1" dirty="0"/>
              <a:t>, απ' ότι τα άτομα που δεν εμφάνιζαν ψυχιατρικές διαταραχές, ένα εύρημα σύμφωνο και με προηγούμενες </a:t>
            </a:r>
            <a:r>
              <a:rPr lang="el-GR" sz="1800" b="1" dirty="0" smtClean="0"/>
              <a:t>έρευνες</a:t>
            </a:r>
            <a:r>
              <a:rPr lang="en-US" sz="1800" b="1" dirty="0" smtClean="0"/>
              <a:t>.</a:t>
            </a:r>
          </a:p>
          <a:p>
            <a:r>
              <a:rPr lang="en-US" sz="1800" b="1" dirty="0" smtClean="0"/>
              <a:t>T</a:t>
            </a:r>
            <a:r>
              <a:rPr lang="el-GR" sz="1800" b="1" dirty="0" err="1" smtClean="0"/>
              <a:t>έτοια</a:t>
            </a:r>
            <a:r>
              <a:rPr lang="el-GR" sz="1800" b="1" dirty="0" smtClean="0"/>
              <a:t> </a:t>
            </a:r>
            <a:r>
              <a:rPr lang="el-GR" sz="1800" b="1" dirty="0"/>
              <a:t>αποτελέσματα υποστηρίζουν την υπόθεση του </a:t>
            </a:r>
            <a:r>
              <a:rPr lang="el-GR" sz="1800" b="1" dirty="0" err="1"/>
              <a:t>Flor</a:t>
            </a:r>
            <a:r>
              <a:rPr lang="el-GR" sz="1800" b="1" dirty="0"/>
              <a:t>-</a:t>
            </a:r>
            <a:r>
              <a:rPr lang="el-GR" sz="1800" b="1" dirty="0" err="1"/>
              <a:t>Henry</a:t>
            </a:r>
            <a:r>
              <a:rPr lang="el-GR" sz="1800" b="1" dirty="0"/>
              <a:t> (1969) σχετικά με δυσλειτουργία του μη κυρίαρχου ημισφαιρίου στις καταθλιπτικές ψυχώσεις. </a:t>
            </a:r>
          </a:p>
        </p:txBody>
      </p:sp>
    </p:spTree>
    <p:extLst>
      <p:ext uri="{BB962C8B-B14F-4D97-AF65-F5344CB8AC3E}">
        <p14:creationId xmlns:p14="http://schemas.microsoft.com/office/powerpoint/2010/main" val="3487925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395536" y="1556792"/>
            <a:ext cx="8136904" cy="4525963"/>
          </a:xfrm>
        </p:spPr>
        <p:txBody>
          <a:bodyPr>
            <a:normAutofit/>
          </a:bodyPr>
          <a:lstStyle/>
          <a:p>
            <a:pPr marL="0" indent="0">
              <a:buNone/>
            </a:pPr>
            <a:r>
              <a:rPr lang="el-GR" sz="2400" dirty="0" smtClean="0"/>
              <a:t>Ο προσδιορισμός της σχέσης ημισφαιρικής ασυμμετρίας        και ψυχοπαθολογίας μέσα από κλινικές παρατηρήσεις, </a:t>
            </a:r>
            <a:r>
              <a:rPr lang="el-GR" sz="2400" dirty="0"/>
              <a:t>συμπεριφοριστικές </a:t>
            </a:r>
            <a:r>
              <a:rPr lang="el-GR" sz="2400" dirty="0" smtClean="0"/>
              <a:t>μελέτες και </a:t>
            </a:r>
            <a:r>
              <a:rPr lang="el-GR" sz="2400" dirty="0" err="1"/>
              <a:t>ηλεκτροφυσιολογικές</a:t>
            </a:r>
            <a:r>
              <a:rPr lang="el-GR" sz="2400" dirty="0"/>
              <a:t> </a:t>
            </a:r>
            <a:r>
              <a:rPr lang="el-GR" sz="2400" dirty="0" smtClean="0"/>
              <a:t>έρευνες.</a:t>
            </a:r>
            <a:endParaRPr lang="el-GR" sz="2400" dirty="0"/>
          </a:p>
          <a:p>
            <a:pPr marL="0" indent="0">
              <a:buNone/>
            </a:pPr>
            <a:endParaRPr lang="el-GR" dirty="0"/>
          </a:p>
          <a:p>
            <a:pPr marL="0"/>
            <a:endParaRPr lang="el-GR" dirty="0"/>
          </a:p>
        </p:txBody>
      </p:sp>
    </p:spTree>
    <p:extLst>
      <p:ext uri="{BB962C8B-B14F-4D97-AF65-F5344CB8AC3E}">
        <p14:creationId xmlns:p14="http://schemas.microsoft.com/office/powerpoint/2010/main" val="739177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562074"/>
          </a:xfrm>
        </p:spPr>
        <p:txBody>
          <a:bodyPr>
            <a:noAutofit/>
          </a:bodyPr>
          <a:lstStyle/>
          <a:p>
            <a:r>
              <a:rPr lang="el-GR" b="1" dirty="0"/>
              <a:t>Μερικές θεωρητικές </a:t>
            </a:r>
            <a:r>
              <a:rPr lang="el-GR" b="1" dirty="0" smtClean="0"/>
              <a:t>σκέψεις</a:t>
            </a:r>
            <a:endParaRPr lang="el-GR" b="1" dirty="0"/>
          </a:p>
        </p:txBody>
      </p:sp>
      <p:sp>
        <p:nvSpPr>
          <p:cNvPr id="3" name="Θέση περιεχομένου 2"/>
          <p:cNvSpPr>
            <a:spLocks noGrp="1"/>
          </p:cNvSpPr>
          <p:nvPr>
            <p:ph idx="1"/>
          </p:nvPr>
        </p:nvSpPr>
        <p:spPr>
          <a:xfrm>
            <a:off x="187199" y="908720"/>
            <a:ext cx="8928992" cy="5390059"/>
          </a:xfrm>
        </p:spPr>
        <p:txBody>
          <a:bodyPr>
            <a:normAutofit fontScale="55000" lnSpcReduction="20000"/>
          </a:bodyPr>
          <a:lstStyle/>
          <a:p>
            <a:pPr marL="0" indent="0">
              <a:buNone/>
            </a:pPr>
            <a:r>
              <a:rPr lang="el-GR" dirty="0" smtClean="0"/>
              <a:t>Στη </a:t>
            </a:r>
            <a:r>
              <a:rPr lang="el-GR" dirty="0"/>
              <a:t>σύντομη αυτή ανασκόπηση των στοιχείων εκείνων που υποδεικνύουν συσχέτιση ανάμεσα στην εγκεφαλική ασυμμετρία και τις ψυχιατρικές διαταραχές, παρουσιάσαμε διάφορους τρόπους με τους οποίους έχει διερευνηθεί το παραπάνω ερώτημα τόσο πειραματικά όσο και κλινικά.  Τρία διαφορετικά μοντέλα έχουν προταθεί από τους ασχολούμενους με αυτό το ζήτημα ερευνητές, για τη φύση της παραπάνω σχέσης.  Καθεμία από τις μελέτες που παρουσιάσαμε μπορεί να ερμηνευθεί με βάση ένα ή περισσότερα απ' αυτά τα μοντέλα.</a:t>
            </a:r>
          </a:p>
          <a:p>
            <a:pPr marL="0" indent="0">
              <a:buNone/>
            </a:pPr>
            <a:r>
              <a:rPr lang="el-GR" dirty="0" smtClean="0"/>
              <a:t>1.</a:t>
            </a:r>
            <a:r>
              <a:rPr lang="en-US" dirty="0" smtClean="0"/>
              <a:t> </a:t>
            </a:r>
            <a:r>
              <a:rPr lang="el-GR" b="1" dirty="0" smtClean="0"/>
              <a:t>Το </a:t>
            </a:r>
            <a:r>
              <a:rPr lang="el-GR" b="1" dirty="0"/>
              <a:t>μοντέλο του πλευρικού ελλείμματος</a:t>
            </a:r>
            <a:r>
              <a:rPr lang="el-GR" dirty="0"/>
              <a:t>, υποστηρίζει ότι ελλείμματα στο ένα ημισφαίριο συνδυάζονται με συγκεκριμένους τύπους  νοητικών διαταραχών.  Τα ελλείμματα αυτά πιστεύεται ότι είναι εξαιρετικά λεπτά και ανεπαίσθητα και απαιτούνται υψηλής ευαισθησίας  μετρήσεις της </a:t>
            </a:r>
            <a:r>
              <a:rPr lang="el-GR" dirty="0" err="1"/>
              <a:t>πλευρίωσης</a:t>
            </a:r>
            <a:r>
              <a:rPr lang="el-GR" dirty="0"/>
              <a:t> για την ανίχνευσή τους.</a:t>
            </a:r>
          </a:p>
          <a:p>
            <a:pPr marL="0" indent="0">
              <a:buNone/>
            </a:pPr>
            <a:r>
              <a:rPr lang="el-GR" dirty="0" smtClean="0"/>
              <a:t>2.</a:t>
            </a:r>
            <a:r>
              <a:rPr lang="en-US" dirty="0" smtClean="0"/>
              <a:t> </a:t>
            </a:r>
            <a:r>
              <a:rPr lang="el-GR" b="1" dirty="0" smtClean="0"/>
              <a:t>Το </a:t>
            </a:r>
            <a:r>
              <a:rPr lang="el-GR" b="1" dirty="0"/>
              <a:t>μοντέλο του γνωστικού στυλ</a:t>
            </a:r>
            <a:r>
              <a:rPr lang="el-GR" dirty="0"/>
              <a:t>,  θεωρεί ότι ορισμένοι τύποι νοητικών διαταραχών χαρακτηρίζονται από μη τυπικούς τρόπους επεξεργασίας των πληροφοριών, οι οποίοι είναι αποτέλεσμα της μη άριστης χρήσης των λειτουργιών που συνδέονται με το κάθε ημισφαίριο.  Δεν υπάρχουν σύμφωνα μ' αυτό το μοντέλο ελλείμματα στα  ημισφαίρια, αλλά οι διαταραχές αποτελούν μάλλον τις συνέπειες των κατάλληλων τρόπων εμπλοκής των ημισφαιρίων.</a:t>
            </a:r>
          </a:p>
          <a:p>
            <a:pPr marL="0" indent="0">
              <a:buNone/>
            </a:pPr>
            <a:r>
              <a:rPr lang="el-GR" dirty="0" smtClean="0"/>
              <a:t>3.</a:t>
            </a:r>
            <a:r>
              <a:rPr lang="en-US" dirty="0" smtClean="0"/>
              <a:t> </a:t>
            </a:r>
            <a:r>
              <a:rPr lang="el-GR" b="1" dirty="0" smtClean="0"/>
              <a:t>Το </a:t>
            </a:r>
            <a:r>
              <a:rPr lang="el-GR" b="1" dirty="0"/>
              <a:t>μοντέλο της αλληλεπίδρασης</a:t>
            </a:r>
            <a:r>
              <a:rPr lang="el-GR" dirty="0"/>
              <a:t>,  συνδέει την ψυχοπαθολογία με ένα πρόβλημα μεταξύ των ημισφαιρίων, παρά με ένα πρόβλημα σε κάποιο από τα ημισφαίρια ή στο πρότυπο εμπλοκής των ημισφαιρίων.  Εδώ, η δυσκολία φαίνεται να βρίσκεται στην λανθασμένη ανταλλαγή των πληροφοριών μεταξύ των δύο ημισφαιρίων</a:t>
            </a:r>
            <a:r>
              <a:rPr lang="el-GR" dirty="0" smtClean="0"/>
              <a:t>.</a:t>
            </a:r>
            <a:endParaRPr lang="el-GR" dirty="0"/>
          </a:p>
        </p:txBody>
      </p:sp>
    </p:spTree>
    <p:extLst>
      <p:ext uri="{BB962C8B-B14F-4D97-AF65-F5344CB8AC3E}">
        <p14:creationId xmlns:p14="http://schemas.microsoft.com/office/powerpoint/2010/main" val="694421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928992" cy="418058"/>
          </a:xfrm>
        </p:spPr>
        <p:txBody>
          <a:bodyPr>
            <a:noAutofit/>
          </a:bodyPr>
          <a:lstStyle/>
          <a:p>
            <a:r>
              <a:rPr lang="el-GR" sz="3200" b="1" dirty="0" smtClean="0"/>
              <a:t>Ημισφαιρική ασυμμετρία και διαταραχές</a:t>
            </a:r>
            <a:endParaRPr lang="el-GR" sz="3200" b="1" dirty="0"/>
          </a:p>
        </p:txBody>
      </p:sp>
      <p:sp>
        <p:nvSpPr>
          <p:cNvPr id="3" name="Θέση περιεχομένου 2"/>
          <p:cNvSpPr>
            <a:spLocks noGrp="1"/>
          </p:cNvSpPr>
          <p:nvPr>
            <p:ph idx="1"/>
          </p:nvPr>
        </p:nvSpPr>
        <p:spPr>
          <a:xfrm>
            <a:off x="395536" y="908720"/>
            <a:ext cx="8496944" cy="5318051"/>
          </a:xfrm>
        </p:spPr>
        <p:txBody>
          <a:bodyPr>
            <a:noAutofit/>
          </a:bodyPr>
          <a:lstStyle/>
          <a:p>
            <a:pPr marL="0" indent="0">
              <a:buNone/>
            </a:pPr>
            <a:r>
              <a:rPr lang="el-GR" sz="2000" dirty="0"/>
              <a:t>Είναι μάλλον πρόωρο να υποστηρίξουμε σαφώς το ένα μοντέλο σε σχέση με το άλλο.  </a:t>
            </a:r>
            <a:endParaRPr lang="el-GR" sz="2000" dirty="0" smtClean="0"/>
          </a:p>
          <a:p>
            <a:pPr marL="0" indent="0">
              <a:buNone/>
            </a:pPr>
            <a:r>
              <a:rPr lang="el-GR" sz="2000" dirty="0" smtClean="0"/>
              <a:t>Στην </a:t>
            </a:r>
            <a:r>
              <a:rPr lang="el-GR" sz="2000" dirty="0"/>
              <a:t>πραγματικότητα αν και όλες οι ενδείξεις που παρουσιάστηκαν σ' αυτό το κεφάλαιο καταδεικνύουν κάποια ανάμιξη της εγκεφαλικής ασυμμετρίας στην ψυχοπαθολογία το κάθε κομμάτι μόνο του δεν είναι ιδιαίτερα ακαταμάχητο.  </a:t>
            </a:r>
            <a:endParaRPr lang="el-GR" sz="2000" dirty="0" smtClean="0"/>
          </a:p>
          <a:p>
            <a:pPr marL="0" indent="0">
              <a:buNone/>
            </a:pPr>
            <a:r>
              <a:rPr lang="el-GR" sz="2000" dirty="0" smtClean="0"/>
              <a:t>Όπως </a:t>
            </a:r>
            <a:r>
              <a:rPr lang="el-GR" sz="2000" dirty="0"/>
              <a:t>οι μαθησιακές δυσκολίες και ο τραυλισμός, έτσι και οι νοητικές παθήσεις έχουν πιθανώς ένα μεγάλο αριθμό διαφορετικών αιτιών, πολλά από τα οποία προκαλούν την ίδια γενική συμπτωματολογία.  </a:t>
            </a:r>
            <a:endParaRPr lang="el-GR" sz="2000" dirty="0" smtClean="0"/>
          </a:p>
          <a:p>
            <a:pPr marL="0" indent="0">
              <a:buNone/>
            </a:pPr>
            <a:r>
              <a:rPr lang="el-GR" sz="2000" dirty="0" smtClean="0"/>
              <a:t>Πιθανώς </a:t>
            </a:r>
            <a:r>
              <a:rPr lang="el-GR" sz="2000" dirty="0"/>
              <a:t>η εγκεφαλική ασυμμετρία να εμπλέκεται σε ορισμένους τύπους σχιζοφρένειας και καταθλιπτικών παθήσεων, αλλά όχι σε όλους.  </a:t>
            </a:r>
            <a:endParaRPr lang="el-GR" sz="2000" dirty="0" smtClean="0"/>
          </a:p>
          <a:p>
            <a:pPr marL="0" indent="0">
              <a:buNone/>
            </a:pPr>
            <a:r>
              <a:rPr lang="el-GR" sz="2000" dirty="0" smtClean="0"/>
              <a:t>Αυτό </a:t>
            </a:r>
            <a:r>
              <a:rPr lang="el-GR" sz="2000" dirty="0"/>
              <a:t>που σίγουρα χρειαζόμαστε σήμερα είναι καλύτερες μεθόδους για την υποδιαίρεση των ασθενών στις κατάλληλες ομάδες και είναι δυνατό οι μετρήσεις της εγκεφαλικής πλευρίωσης από </a:t>
            </a:r>
            <a:r>
              <a:rPr lang="el-GR" sz="2000" dirty="0" smtClean="0"/>
              <a:t>μόνες </a:t>
            </a:r>
            <a:r>
              <a:rPr lang="el-GR" sz="2000" dirty="0"/>
              <a:t>τους να αποτελούν πολύ χρήσιμα εργαλεία γι' αυτό το σκοπό.</a:t>
            </a:r>
          </a:p>
          <a:p>
            <a:pPr marL="0" indent="0">
              <a:buNone/>
            </a:pPr>
            <a:r>
              <a:rPr lang="el-GR" sz="2000" dirty="0"/>
              <a:t> </a:t>
            </a:r>
          </a:p>
        </p:txBody>
      </p:sp>
    </p:spTree>
    <p:extLst>
      <p:ext uri="{BB962C8B-B14F-4D97-AF65-F5344CB8AC3E}">
        <p14:creationId xmlns:p14="http://schemas.microsoft.com/office/powerpoint/2010/main" val="3449255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156" y="188640"/>
            <a:ext cx="8229600" cy="1138138"/>
          </a:xfrm>
        </p:spPr>
        <p:txBody>
          <a:bodyPr>
            <a:normAutofit fontScale="90000"/>
          </a:bodyPr>
          <a:lstStyle/>
          <a:p>
            <a:r>
              <a:rPr lang="el-GR" sz="3600" b="1" dirty="0"/>
              <a:t>Ο ρόλος του αριστερού και του δεξιού ημισφαιρίου στην </a:t>
            </a:r>
            <a:r>
              <a:rPr lang="el-GR" sz="3600" b="1" dirty="0" smtClean="0"/>
              <a:t>παθολογία 1/2</a:t>
            </a:r>
            <a:endParaRPr lang="el-GR" dirty="0"/>
          </a:p>
        </p:txBody>
      </p:sp>
      <p:sp>
        <p:nvSpPr>
          <p:cNvPr id="3" name="Θέση περιεχομένου 2"/>
          <p:cNvSpPr>
            <a:spLocks noGrp="1"/>
          </p:cNvSpPr>
          <p:nvPr>
            <p:ph idx="1"/>
          </p:nvPr>
        </p:nvSpPr>
        <p:spPr>
          <a:xfrm>
            <a:off x="464156" y="1052736"/>
            <a:ext cx="8229600" cy="5030019"/>
          </a:xfrm>
        </p:spPr>
        <p:txBody>
          <a:bodyPr>
            <a:normAutofit fontScale="85000" lnSpcReduction="20000"/>
          </a:bodyPr>
          <a:lstStyle/>
          <a:p>
            <a:endParaRPr lang="el-GR" dirty="0"/>
          </a:p>
          <a:p>
            <a:r>
              <a:rPr lang="el-GR" dirty="0"/>
              <a:t>Οι παθολογίες που παρουσιάστηκαν σ' αυτό αλλά και στο προηγούμενο κεφάλαιο είναι διάφορες και ποικίλουν από τον τραυλισμό ως τη σχιζοφρένεια. </a:t>
            </a:r>
            <a:r>
              <a:rPr lang="el-GR" dirty="0" smtClean="0"/>
              <a:t> </a:t>
            </a:r>
          </a:p>
          <a:p>
            <a:r>
              <a:rPr lang="el-GR" b="1" dirty="0" smtClean="0"/>
              <a:t>Σε </a:t>
            </a:r>
            <a:r>
              <a:rPr lang="el-GR" b="1" dirty="0"/>
              <a:t>κάθε περίπτωση πιστεύεται ότι υπάρχει κάποιου είδους ανωμαλία της εγκεφαλικής πλευρίωσης, η οποία όμως δεν είναι </a:t>
            </a:r>
            <a:r>
              <a:rPr lang="el-GR" b="1" dirty="0" smtClean="0"/>
              <a:t>κατηγορηματικά </a:t>
            </a:r>
            <a:r>
              <a:rPr lang="el-GR" b="1" dirty="0"/>
              <a:t>αποδεδειγμένη</a:t>
            </a:r>
            <a:r>
              <a:rPr lang="el-GR" dirty="0"/>
              <a:t>.  </a:t>
            </a:r>
            <a:endParaRPr lang="el-GR" dirty="0" smtClean="0"/>
          </a:p>
          <a:p>
            <a:r>
              <a:rPr lang="el-GR" dirty="0" smtClean="0"/>
              <a:t>Πριν </a:t>
            </a:r>
            <a:r>
              <a:rPr lang="el-GR" dirty="0"/>
              <a:t>ξεκινήσουν οι προσπάθειες εφαρμογής των ερευνητικών ευρημάτων στην θεραπεία των ατόμων με προβλήματα όπως αυτά που προαναφέρθηκαν, θα πρέπει να είμαστε σίγουροι ότι τα ευρήματα αυτά είναι πλήρως επικυρωμένα.</a:t>
            </a:r>
          </a:p>
          <a:p>
            <a:endParaRPr lang="el-GR" dirty="0"/>
          </a:p>
          <a:p>
            <a:endParaRPr lang="el-GR" dirty="0"/>
          </a:p>
        </p:txBody>
      </p:sp>
    </p:spTree>
    <p:extLst>
      <p:ext uri="{BB962C8B-B14F-4D97-AF65-F5344CB8AC3E}">
        <p14:creationId xmlns:p14="http://schemas.microsoft.com/office/powerpoint/2010/main" val="3939532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1138138"/>
          </a:xfrm>
        </p:spPr>
        <p:txBody>
          <a:bodyPr>
            <a:normAutofit fontScale="90000"/>
          </a:bodyPr>
          <a:lstStyle/>
          <a:p>
            <a:r>
              <a:rPr lang="el-GR" sz="3600" b="1" dirty="0"/>
              <a:t>Ο ρόλος του αριστερού και του δεξιού ημισφαιρίου στην </a:t>
            </a:r>
            <a:r>
              <a:rPr lang="el-GR" sz="3600" b="1" dirty="0" smtClean="0"/>
              <a:t>παθολογία 2/2</a:t>
            </a:r>
            <a:endParaRPr lang="el-GR" dirty="0"/>
          </a:p>
        </p:txBody>
      </p:sp>
      <p:sp>
        <p:nvSpPr>
          <p:cNvPr id="3" name="Θέση περιεχομένου 2"/>
          <p:cNvSpPr>
            <a:spLocks noGrp="1"/>
          </p:cNvSpPr>
          <p:nvPr>
            <p:ph idx="1"/>
          </p:nvPr>
        </p:nvSpPr>
        <p:spPr>
          <a:xfrm>
            <a:off x="179512" y="1052736"/>
            <a:ext cx="8856984" cy="5256584"/>
          </a:xfrm>
        </p:spPr>
        <p:txBody>
          <a:bodyPr>
            <a:normAutofit fontScale="62500" lnSpcReduction="20000"/>
          </a:bodyPr>
          <a:lstStyle/>
          <a:p>
            <a:endParaRPr lang="el-GR" dirty="0"/>
          </a:p>
          <a:p>
            <a:r>
              <a:rPr lang="el-GR" dirty="0" smtClean="0"/>
              <a:t>Είναι </a:t>
            </a:r>
            <a:r>
              <a:rPr lang="el-GR" dirty="0"/>
              <a:t>ιδιαίτερα σημαντικό να αναγνωρίζουμε σε κάθε περίπτωση ότι πολλές δυσλειτουργίες </a:t>
            </a:r>
            <a:r>
              <a:rPr lang="el-GR" dirty="0" smtClean="0"/>
              <a:t>είναι </a:t>
            </a:r>
            <a:r>
              <a:rPr lang="el-GR" dirty="0"/>
              <a:t>πιθανό να έχουν περισσότερες από μια αιτιολογίες.  </a:t>
            </a:r>
            <a:endParaRPr lang="el-GR" dirty="0" smtClean="0"/>
          </a:p>
          <a:p>
            <a:r>
              <a:rPr lang="el-GR" dirty="0" smtClean="0"/>
              <a:t>Το </a:t>
            </a:r>
            <a:r>
              <a:rPr lang="el-GR" dirty="0"/>
              <a:t>να θεωρήσουμε δεδομένο ότι όμοια συμπτώματα προέρχονται πάντα από τις ίδιες αιτίες, αποτελεί χονδροειδή </a:t>
            </a:r>
            <a:r>
              <a:rPr lang="el-GR" dirty="0" err="1"/>
              <a:t>υπεραπλούστευση</a:t>
            </a:r>
            <a:r>
              <a:rPr lang="el-GR" dirty="0"/>
              <a:t> των περίπλοκων σχέσεων εγκεφάλου και συμπεριφοράς.  </a:t>
            </a:r>
            <a:endParaRPr lang="el-GR" dirty="0" smtClean="0"/>
          </a:p>
          <a:p>
            <a:r>
              <a:rPr lang="el-GR" b="1" dirty="0" smtClean="0"/>
              <a:t>Η </a:t>
            </a:r>
            <a:r>
              <a:rPr lang="el-GR" b="1" dirty="0"/>
              <a:t>ανωμαλία της εγκεφαλικής ασυμμετρίας μπορεί να εμπλέκεται σε κάποιους, αλλά όχι σε όλους, τους τύπους μιας ασθένειας.  </a:t>
            </a:r>
            <a:endParaRPr lang="el-GR" b="1" dirty="0" smtClean="0"/>
          </a:p>
          <a:p>
            <a:r>
              <a:rPr lang="el-GR" dirty="0" smtClean="0"/>
              <a:t>Είναι </a:t>
            </a:r>
            <a:r>
              <a:rPr lang="el-GR" dirty="0"/>
              <a:t>επίσης σημαντικό να έχουμε στο νου μας το γεγονός ότι μια ανωμαλία της </a:t>
            </a:r>
            <a:r>
              <a:rPr lang="el-GR" dirty="0" err="1"/>
              <a:t>πλευρίωσης</a:t>
            </a:r>
            <a:r>
              <a:rPr lang="el-GR" dirty="0"/>
              <a:t> μπορεί να μην είναι από μόνη της επαρκής, ώστε να δημιουργήσει ένα συγκεκριμένο πρόβλημα και πρέπει πιθανώς να επιδράσουν και οι άλλοι παράγοντες την ίδια στιγμή πριν εμφανιστεί κάποια διαταραχή. </a:t>
            </a:r>
            <a:endParaRPr lang="el-GR" dirty="0" smtClean="0"/>
          </a:p>
          <a:p>
            <a:r>
              <a:rPr lang="el-GR" dirty="0" smtClean="0"/>
              <a:t>Όπως </a:t>
            </a:r>
            <a:r>
              <a:rPr lang="el-GR" dirty="0"/>
              <a:t>άλλωστε έχουμε δει σε προηγούμενες ενότητες, ένα πλήρες φάσμα των τύπων της εγκεφαλικής πλευρίωσης παρατηρείται σε φυσιολογικά άτομα, γεγονός που υποδηλώνει ότι ιδιαίτερα πρότυπα εγκεφαλικής πλευρίωσης δεν αποτελούν εκ </a:t>
            </a:r>
            <a:r>
              <a:rPr lang="el-GR" dirty="0" smtClean="0"/>
              <a:t>προοιμίου </a:t>
            </a:r>
            <a:r>
              <a:rPr lang="el-GR" dirty="0"/>
              <a:t>επαρκείς αιτίες για την εμφάνιση συγκεκριμένων διαταραχών</a:t>
            </a:r>
            <a:r>
              <a:rPr lang="el-GR" dirty="0" smtClean="0"/>
              <a:t>.</a:t>
            </a:r>
            <a:endParaRPr lang="el-GR" dirty="0"/>
          </a:p>
        </p:txBody>
      </p:sp>
    </p:spTree>
    <p:extLst>
      <p:ext uri="{BB962C8B-B14F-4D97-AF65-F5344CB8AC3E}">
        <p14:creationId xmlns:p14="http://schemas.microsoft.com/office/powerpoint/2010/main" val="1558194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b="1" dirty="0" smtClean="0"/>
              <a:t>Σχήμα 1. </a:t>
            </a:r>
            <a:r>
              <a:rPr lang="el-GR" sz="2000" dirty="0" err="1" smtClean="0"/>
              <a:t>Ενδοημισφαιρική</a:t>
            </a:r>
            <a:r>
              <a:rPr lang="el-GR" sz="2000" dirty="0" smtClean="0"/>
              <a:t> </a:t>
            </a:r>
            <a:r>
              <a:rPr lang="el-GR" sz="2000" dirty="0"/>
              <a:t>έναντι διημισφαιρικής απόφασης για το "ίδιο" και το "διαφορετικό". </a:t>
            </a:r>
            <a:endParaRPr lang="el-GR" sz="2000" dirty="0" smtClean="0"/>
          </a:p>
          <a:p>
            <a:pPr marL="0" indent="0">
              <a:spcBef>
                <a:spcPts val="0"/>
              </a:spcBef>
              <a:buNone/>
            </a:pPr>
            <a:r>
              <a:rPr lang="el-GR" sz="2000" dirty="0" smtClean="0"/>
              <a:t>Βιβλίο </a:t>
            </a:r>
            <a:r>
              <a:rPr lang="el-GR" sz="2000" dirty="0"/>
              <a:t>«Αριστεροχειρία», Φίλιππος Βλάχος, Εκδόσεις Χριστοδουλίδη.</a:t>
            </a:r>
          </a:p>
          <a:p>
            <a:pPr marL="0" indent="0">
              <a:spcBef>
                <a:spcPts val="0"/>
              </a:spcBef>
              <a:buNone/>
            </a:pPr>
            <a:endParaRPr lang="el-GR" sz="2000" dirty="0" smtClean="0">
              <a:solidFill>
                <a:srgbClr val="FF0000"/>
              </a:solidFill>
            </a:endParaRPr>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p:txBody>
          <a:bodyPr>
            <a:normAutofit/>
          </a:bodyPr>
          <a:lstStyle/>
          <a:p>
            <a:r>
              <a:rPr lang="el-GR" sz="2400" dirty="0"/>
              <a:t>Κλινικές </a:t>
            </a:r>
            <a:r>
              <a:rPr lang="el-GR" sz="2400" dirty="0" smtClean="0"/>
              <a:t>παρατηρήσεις</a:t>
            </a:r>
            <a:endParaRPr lang="en-US" sz="2400" dirty="0" smtClean="0"/>
          </a:p>
          <a:p>
            <a:r>
              <a:rPr lang="el-GR" sz="2400" dirty="0" smtClean="0"/>
              <a:t>Συμπεριφοριστικές </a:t>
            </a:r>
            <a:r>
              <a:rPr lang="el-GR" sz="2400" dirty="0"/>
              <a:t>και </a:t>
            </a:r>
            <a:r>
              <a:rPr lang="el-GR" sz="2400" dirty="0" err="1"/>
              <a:t>ηλεκτροφυσιολογικές</a:t>
            </a:r>
            <a:r>
              <a:rPr lang="el-GR" sz="2400" dirty="0"/>
              <a:t> </a:t>
            </a:r>
            <a:r>
              <a:rPr lang="el-GR" sz="2400" dirty="0" smtClean="0"/>
              <a:t>μελέτες</a:t>
            </a:r>
            <a:endParaRPr lang="en-US" sz="2400" dirty="0" smtClean="0"/>
          </a:p>
          <a:p>
            <a:r>
              <a:rPr lang="el-GR" sz="2400" dirty="0" smtClean="0"/>
              <a:t>Αριστεροχειρία </a:t>
            </a:r>
            <a:r>
              <a:rPr lang="el-GR" sz="2400" dirty="0"/>
              <a:t>και ψυχιατρικές </a:t>
            </a:r>
            <a:r>
              <a:rPr lang="el-GR" sz="2400" dirty="0" smtClean="0"/>
              <a:t>διαταραχές</a:t>
            </a:r>
            <a:endParaRPr lang="en-US" sz="2400" dirty="0" smtClean="0"/>
          </a:p>
          <a:p>
            <a:r>
              <a:rPr lang="el-GR" sz="2400" dirty="0" smtClean="0"/>
              <a:t>Ο </a:t>
            </a:r>
            <a:r>
              <a:rPr lang="el-GR" sz="2400" dirty="0"/>
              <a:t>ρόλος του αριστερού και του δεξιού ημισφαιρίου στην </a:t>
            </a:r>
            <a:r>
              <a:rPr lang="el-GR" sz="2400" dirty="0" smtClean="0"/>
              <a:t>παθολογία</a:t>
            </a:r>
            <a:endParaRPr lang="el-GR" sz="2400" dirty="0"/>
          </a:p>
        </p:txBody>
      </p:sp>
    </p:spTree>
    <p:extLst>
      <p:ext uri="{BB962C8B-B14F-4D97-AF65-F5344CB8AC3E}">
        <p14:creationId xmlns:p14="http://schemas.microsoft.com/office/powerpoint/2010/main" val="3547630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9144000" cy="778098"/>
          </a:xfrm>
        </p:spPr>
        <p:txBody>
          <a:bodyPr>
            <a:noAutofit/>
          </a:bodyPr>
          <a:lstStyle/>
          <a:p>
            <a:r>
              <a:rPr lang="el-GR" sz="3200" b="1" dirty="0" smtClean="0"/>
              <a:t>Ημισφαιρική ασυμμετρία και ψυχοπαθολογία 1/3</a:t>
            </a:r>
            <a:endParaRPr lang="el-GR" sz="3600" b="1" dirty="0"/>
          </a:p>
        </p:txBody>
      </p:sp>
      <p:sp>
        <p:nvSpPr>
          <p:cNvPr id="3" name="Θέση περιεχομένου 2"/>
          <p:cNvSpPr>
            <a:spLocks noGrp="1"/>
          </p:cNvSpPr>
          <p:nvPr>
            <p:ph idx="1"/>
          </p:nvPr>
        </p:nvSpPr>
        <p:spPr>
          <a:xfrm>
            <a:off x="457200" y="1268761"/>
            <a:ext cx="8229600" cy="4032448"/>
          </a:xfrm>
        </p:spPr>
        <p:txBody>
          <a:bodyPr>
            <a:normAutofit/>
          </a:bodyPr>
          <a:lstStyle/>
          <a:p>
            <a:r>
              <a:rPr lang="el-GR" dirty="0" smtClean="0"/>
              <a:t>Η </a:t>
            </a:r>
            <a:r>
              <a:rPr lang="el-GR" dirty="0"/>
              <a:t>ψυχοπαθολογία είναι κλάδος της ιατρικής που ασχολείται με τη μελέτη των </a:t>
            </a:r>
            <a:r>
              <a:rPr lang="el-GR" dirty="0" err="1"/>
              <a:t>ψυχοπαθειών</a:t>
            </a:r>
            <a:r>
              <a:rPr lang="el-GR" dirty="0"/>
              <a:t> και τη θεραπεία τους.  </a:t>
            </a:r>
            <a:endParaRPr lang="en-US" dirty="0" smtClean="0"/>
          </a:p>
          <a:p>
            <a:r>
              <a:rPr lang="el-GR" dirty="0" smtClean="0"/>
              <a:t>Οι </a:t>
            </a:r>
            <a:r>
              <a:rPr lang="el-GR" dirty="0"/>
              <a:t>ψυχοπάθειες είναι ψυχικές παθήσεις όπως ψυχώσεις, νευρώσεις και διαταραχές των ψυχικών λειτουργιών της αντίληψης, της μνήμης, των συνειρμών και της βούλησης.</a:t>
            </a:r>
          </a:p>
          <a:p>
            <a:endParaRPr lang="el-GR" dirty="0"/>
          </a:p>
        </p:txBody>
      </p:sp>
    </p:spTree>
    <p:extLst>
      <p:ext uri="{BB962C8B-B14F-4D97-AF65-F5344CB8AC3E}">
        <p14:creationId xmlns:p14="http://schemas.microsoft.com/office/powerpoint/2010/main" val="3629885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16632"/>
            <a:ext cx="9144000" cy="936104"/>
          </a:xfrm>
        </p:spPr>
        <p:txBody>
          <a:bodyPr>
            <a:noAutofit/>
          </a:bodyPr>
          <a:lstStyle/>
          <a:p>
            <a:r>
              <a:rPr lang="el-GR" sz="3200" b="1" dirty="0"/>
              <a:t>Ημισφαιρική ασυμμετρία και ψυχοπαθολογία </a:t>
            </a:r>
            <a:r>
              <a:rPr lang="el-GR" sz="3200" b="1" dirty="0" smtClean="0"/>
              <a:t>2/3</a:t>
            </a:r>
            <a:endParaRPr lang="el-GR" sz="3200" dirty="0"/>
          </a:p>
        </p:txBody>
      </p:sp>
      <p:sp>
        <p:nvSpPr>
          <p:cNvPr id="3" name="Θέση περιεχομένου 2"/>
          <p:cNvSpPr>
            <a:spLocks noGrp="1"/>
          </p:cNvSpPr>
          <p:nvPr>
            <p:ph idx="1"/>
          </p:nvPr>
        </p:nvSpPr>
        <p:spPr>
          <a:xfrm>
            <a:off x="457200" y="1061399"/>
            <a:ext cx="8229600" cy="5102027"/>
          </a:xfrm>
        </p:spPr>
        <p:txBody>
          <a:bodyPr>
            <a:normAutofit fontScale="77500" lnSpcReduction="20000"/>
          </a:bodyPr>
          <a:lstStyle/>
          <a:p>
            <a:r>
              <a:rPr lang="el-GR" dirty="0" smtClean="0"/>
              <a:t>Πολλοί </a:t>
            </a:r>
            <a:r>
              <a:rPr lang="el-GR" dirty="0"/>
              <a:t>ερευνητές τα τελευταία χρόνια άρχισαν να διερευνούν την πιθανότητα ορισμένες ψυχιατρικές νόσοι, ιδιαίτερα η σχιζοφρένεια και η κατάθλιψη,  να σχετίζονται με την ασύμμετρη εγκεφαλική λειτουργία.  </a:t>
            </a:r>
            <a:endParaRPr lang="en-US" dirty="0" smtClean="0"/>
          </a:p>
          <a:p>
            <a:r>
              <a:rPr lang="el-GR" dirty="0" smtClean="0"/>
              <a:t>Οι </a:t>
            </a:r>
            <a:r>
              <a:rPr lang="el-GR" dirty="0"/>
              <a:t>πρώτες ενδείξεις οι οποίες υποδήλωναν μια τέτοια συσχέτιση, προήλθαν από την </a:t>
            </a:r>
            <a:r>
              <a:rPr lang="el-GR" b="1" dirty="0"/>
              <a:t>κλινική μελέτη ασθενών με εγκεφαλικές κακώσεις.</a:t>
            </a:r>
            <a:r>
              <a:rPr lang="el-GR" dirty="0"/>
              <a:t>  Είχε παρατηρηθεί ότι συμπτώματα όμοια με αυτά της σχιζοφρένειας είναι πιο πιθανό να εκδηλωθούν </a:t>
            </a:r>
            <a:r>
              <a:rPr lang="el-GR" dirty="0" smtClean="0"/>
              <a:t>μετά </a:t>
            </a:r>
            <a:r>
              <a:rPr lang="el-GR" dirty="0"/>
              <a:t>από τραύματα του αριστερού ημισφαιρίου, ενώ συμπτώματα συναισθηματικών διαταραχών (όπως π.χ. η κατάθλιψη) είναι πιθανότερο να προκύψουν μετά από κακώσεις στο δεξί ημισφαίριο.  </a:t>
            </a:r>
            <a:endParaRPr lang="en-US" dirty="0" smtClean="0"/>
          </a:p>
          <a:p>
            <a:r>
              <a:rPr lang="el-GR" dirty="0" smtClean="0"/>
              <a:t>Άλλες </a:t>
            </a:r>
            <a:r>
              <a:rPr lang="el-GR" dirty="0"/>
              <a:t>πάλι κλινικές μαρτυρίες έδιναν ιδιαίτερη έμφαση στον </a:t>
            </a:r>
            <a:r>
              <a:rPr lang="el-GR" b="1" dirty="0"/>
              <a:t>ασύμμετρο ρόλο των δύο εγκεφαλικών ημισφαιρίων στις διανοητικές ασθένειες</a:t>
            </a:r>
            <a:r>
              <a:rPr lang="el-GR" dirty="0" smtClean="0"/>
              <a:t>.</a:t>
            </a:r>
            <a:r>
              <a:rPr lang="en-US" dirty="0" smtClean="0"/>
              <a:t>  </a:t>
            </a:r>
            <a:endParaRPr lang="el-GR" dirty="0"/>
          </a:p>
        </p:txBody>
      </p:sp>
    </p:spTree>
    <p:extLst>
      <p:ext uri="{BB962C8B-B14F-4D97-AF65-F5344CB8AC3E}">
        <p14:creationId xmlns:p14="http://schemas.microsoft.com/office/powerpoint/2010/main" val="3938755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03" y="58614"/>
            <a:ext cx="9144000" cy="778098"/>
          </a:xfrm>
        </p:spPr>
        <p:txBody>
          <a:bodyPr>
            <a:noAutofit/>
          </a:bodyPr>
          <a:lstStyle/>
          <a:p>
            <a:r>
              <a:rPr lang="el-GR" sz="3200" b="1" dirty="0"/>
              <a:t>Ημισφαιρική ασυμμετρία και ψυχοπαθολογία </a:t>
            </a:r>
            <a:r>
              <a:rPr lang="el-GR" sz="3200" b="1" dirty="0" smtClean="0"/>
              <a:t>3/3</a:t>
            </a:r>
            <a:endParaRPr lang="el-GR" sz="3600" dirty="0"/>
          </a:p>
        </p:txBody>
      </p:sp>
      <p:sp>
        <p:nvSpPr>
          <p:cNvPr id="3" name="Θέση περιεχομένου 2"/>
          <p:cNvSpPr>
            <a:spLocks noGrp="1"/>
          </p:cNvSpPr>
          <p:nvPr>
            <p:ph idx="1"/>
          </p:nvPr>
        </p:nvSpPr>
        <p:spPr>
          <a:xfrm>
            <a:off x="192015" y="980728"/>
            <a:ext cx="8784976" cy="5246043"/>
          </a:xfrm>
        </p:spPr>
        <p:txBody>
          <a:bodyPr>
            <a:normAutofit fontScale="85000" lnSpcReduction="10000"/>
          </a:bodyPr>
          <a:lstStyle/>
          <a:p>
            <a:r>
              <a:rPr lang="el-GR" dirty="0" smtClean="0"/>
              <a:t>Αν </a:t>
            </a:r>
            <a:r>
              <a:rPr lang="el-GR" dirty="0"/>
              <a:t>και οι ενδείξεις από τις κλινικές μελέτες δεν ήταν ιδιαίτερα ισχυρές, συνδυάζονταν σε μεγάλο βαθμό με τις γενικότερες αντιλήψεις για τον τρόπο λειτουργίας του αριστερού και του δεξιού ημισφαιρίου.  </a:t>
            </a:r>
            <a:endParaRPr lang="en-US" dirty="0" smtClean="0"/>
          </a:p>
          <a:p>
            <a:r>
              <a:rPr lang="el-GR" dirty="0" smtClean="0"/>
              <a:t>Οι </a:t>
            </a:r>
            <a:r>
              <a:rPr lang="el-GR" b="1" dirty="0"/>
              <a:t>διαταραχές της  σκέψης </a:t>
            </a:r>
            <a:r>
              <a:rPr lang="el-GR" dirty="0"/>
              <a:t>και οι λεκτικές ψευδαισθήσεις που είναι συνήθη συμπτώματα της σχιζοφρένειας  ταιριάζουν με την άποψη ότι το </a:t>
            </a:r>
            <a:r>
              <a:rPr lang="el-GR" b="1" dirty="0"/>
              <a:t>αριστερό ημισφαίριο </a:t>
            </a:r>
            <a:r>
              <a:rPr lang="el-GR" dirty="0"/>
              <a:t>αποτελεί το αναλυτικό γλωσσικό ήμισυ του εγκεφάλου.  </a:t>
            </a:r>
            <a:endParaRPr lang="en-US" dirty="0" smtClean="0"/>
          </a:p>
          <a:p>
            <a:r>
              <a:rPr lang="el-GR" dirty="0" smtClean="0"/>
              <a:t>Από </a:t>
            </a:r>
            <a:r>
              <a:rPr lang="el-GR" dirty="0"/>
              <a:t>την άλλη πλευρά οι </a:t>
            </a:r>
            <a:r>
              <a:rPr lang="el-GR" b="1" dirty="0"/>
              <a:t>καταθλιπτικές διαταραχές </a:t>
            </a:r>
            <a:r>
              <a:rPr lang="el-GR" dirty="0"/>
              <a:t>χαρακτηριστικές των συναισθηματικών ασθενειών, είναι συνεπείς με την αντίληψη του </a:t>
            </a:r>
            <a:r>
              <a:rPr lang="el-GR" b="1" dirty="0"/>
              <a:t>δεξιού ημισφαιρίου </a:t>
            </a:r>
            <a:r>
              <a:rPr lang="el-GR" dirty="0" smtClean="0"/>
              <a:t>ως </a:t>
            </a:r>
            <a:r>
              <a:rPr lang="el-GR" dirty="0"/>
              <a:t>αυτού που ελέγχει τις μη λεκτικές λειτουργίες</a:t>
            </a:r>
            <a:r>
              <a:rPr lang="el-GR" dirty="0" smtClean="0"/>
              <a:t>.</a:t>
            </a:r>
            <a:r>
              <a:rPr lang="en-US" dirty="0" smtClean="0"/>
              <a:t> </a:t>
            </a:r>
            <a:endParaRPr lang="el-GR" dirty="0"/>
          </a:p>
        </p:txBody>
      </p:sp>
    </p:spTree>
    <p:extLst>
      <p:ext uri="{BB962C8B-B14F-4D97-AF65-F5344CB8AC3E}">
        <p14:creationId xmlns:p14="http://schemas.microsoft.com/office/powerpoint/2010/main" val="1504338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16632"/>
            <a:ext cx="8229600" cy="720080"/>
          </a:xfrm>
        </p:spPr>
        <p:txBody>
          <a:bodyPr>
            <a:noAutofit/>
          </a:bodyPr>
          <a:lstStyle/>
          <a:p>
            <a:r>
              <a:rPr lang="el-GR" b="1" dirty="0"/>
              <a:t>Κλινικές </a:t>
            </a:r>
            <a:r>
              <a:rPr lang="el-GR" b="1" dirty="0" smtClean="0"/>
              <a:t>παρατηρήσεις 1/4</a:t>
            </a:r>
            <a:endParaRPr lang="el-GR" b="1" dirty="0"/>
          </a:p>
        </p:txBody>
      </p:sp>
      <p:sp>
        <p:nvSpPr>
          <p:cNvPr id="3" name="Θέση περιεχομένου 2"/>
          <p:cNvSpPr>
            <a:spLocks noGrp="1"/>
          </p:cNvSpPr>
          <p:nvPr>
            <p:ph idx="1"/>
          </p:nvPr>
        </p:nvSpPr>
        <p:spPr>
          <a:xfrm>
            <a:off x="369876" y="1097493"/>
            <a:ext cx="8568952" cy="4923795"/>
          </a:xfrm>
        </p:spPr>
        <p:txBody>
          <a:bodyPr>
            <a:noAutofit/>
          </a:bodyPr>
          <a:lstStyle/>
          <a:p>
            <a:pPr>
              <a:spcBef>
                <a:spcPts val="0"/>
              </a:spcBef>
            </a:pPr>
            <a:r>
              <a:rPr lang="el-GR" sz="2000" dirty="0" smtClean="0"/>
              <a:t>Μια </a:t>
            </a:r>
            <a:r>
              <a:rPr lang="el-GR" sz="2000" dirty="0"/>
              <a:t>από τις πρώτες προσπάθειες για τη σύνδεση της ψυχοπαθολογίας με την ημισφαιρική εξειδίκευση, έγινε από τον ψυχίατρο </a:t>
            </a:r>
            <a:r>
              <a:rPr lang="el-GR" sz="2000" dirty="0" err="1"/>
              <a:t>Pierre</a:t>
            </a:r>
            <a:r>
              <a:rPr lang="el-GR" sz="2000" dirty="0"/>
              <a:t> </a:t>
            </a:r>
            <a:r>
              <a:rPr lang="el-GR" sz="2000" dirty="0" err="1"/>
              <a:t>Flor</a:t>
            </a:r>
            <a:r>
              <a:rPr lang="el-GR" sz="2000" dirty="0"/>
              <a:t> - </a:t>
            </a:r>
            <a:r>
              <a:rPr lang="el-GR" sz="2000" dirty="0" err="1"/>
              <a:t>Henry</a:t>
            </a:r>
            <a:r>
              <a:rPr lang="el-GR" sz="2000" dirty="0"/>
              <a:t> (1969) ο οποίος συνέκρινε τις περιπτώσεις 50 ατόμων με επιληψία στον κροταφικό λοβό, οι οποίοι εμφάνιζαν επίσης και ψυχωτικά συμπτώματα, με τις περιπτώσεις 50 ατόμων χωρίς ψυχωτικά συμπτώματα.  </a:t>
            </a:r>
            <a:endParaRPr lang="en-US" sz="2000" dirty="0" smtClean="0"/>
          </a:p>
          <a:p>
            <a:pPr>
              <a:spcBef>
                <a:spcPts val="0"/>
              </a:spcBef>
            </a:pPr>
            <a:r>
              <a:rPr lang="el-GR" sz="2000" dirty="0" smtClean="0"/>
              <a:t>Όταν </a:t>
            </a:r>
            <a:r>
              <a:rPr lang="el-GR" sz="2000" dirty="0"/>
              <a:t>υποδιαίρεσε τις δύο ομάδες ατόμων με βάση την εστιακή θέση της επιληπτικής κρίσης στο αριστερό, στο δεξί ή και στα δύο ημισφαίρια, διαπίστωσε σημαντικές διαφορές μεταξύ των ομάδων.  </a:t>
            </a:r>
            <a:endParaRPr lang="en-US" sz="2000" dirty="0" smtClean="0"/>
          </a:p>
          <a:p>
            <a:pPr>
              <a:spcBef>
                <a:spcPts val="0"/>
              </a:spcBef>
            </a:pPr>
            <a:r>
              <a:rPr lang="el-GR" sz="2000" dirty="0" smtClean="0"/>
              <a:t>Η </a:t>
            </a:r>
            <a:r>
              <a:rPr lang="el-GR" sz="2000" dirty="0"/>
              <a:t>ψυχωτική ομάδα είχε μεγαλύτερη συχνότητα εμφάνισης του εστιακού κέντρου της επιληψίας στο αριστερό ημισφαίριο, απ' ότι η μη  ψυχωτική </a:t>
            </a:r>
            <a:r>
              <a:rPr lang="el-GR" sz="2000" dirty="0" err="1"/>
              <a:t>ομαδα</a:t>
            </a:r>
            <a:r>
              <a:rPr lang="el-GR" sz="2000" dirty="0"/>
              <a:t>.  </a:t>
            </a:r>
            <a:endParaRPr lang="en-US" sz="2000" dirty="0" smtClean="0"/>
          </a:p>
          <a:p>
            <a:pPr>
              <a:spcBef>
                <a:spcPts val="0"/>
              </a:spcBef>
            </a:pPr>
            <a:r>
              <a:rPr lang="el-GR" sz="2000" dirty="0" smtClean="0"/>
              <a:t>Μια </a:t>
            </a:r>
            <a:r>
              <a:rPr lang="el-GR" sz="2000" dirty="0"/>
              <a:t>επιπλέον  υποδιαίρεση της ψυχωτικής ομάδας με βάση τη φύση της πάθησης, έδειξε ότι ένα </a:t>
            </a:r>
            <a:r>
              <a:rPr lang="el-GR" sz="2000" b="1" dirty="0">
                <a:solidFill>
                  <a:srgbClr val="0070C0"/>
                </a:solidFill>
              </a:rPr>
              <a:t>εστιακό κέντρο στο αριστερό ημισφαίριο ήταν πιο συχνό στη σχιζοφρένεια, ενώ ένα εστιακό κέντρο στο δεξί ημισφαίριο εμφανιζόταν συχνότερα στις συναισθηματικές  ψυχώσεις</a:t>
            </a:r>
            <a:r>
              <a:rPr lang="el-GR" sz="2000" b="1" dirty="0" smtClean="0">
                <a:solidFill>
                  <a:srgbClr val="0070C0"/>
                </a:solidFill>
              </a:rPr>
              <a:t>.</a:t>
            </a:r>
            <a:endParaRPr lang="el-GR" sz="2000" dirty="0"/>
          </a:p>
        </p:txBody>
      </p:sp>
    </p:spTree>
    <p:extLst>
      <p:ext uri="{BB962C8B-B14F-4D97-AF65-F5344CB8AC3E}">
        <p14:creationId xmlns:p14="http://schemas.microsoft.com/office/powerpoint/2010/main" val="2593152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6210" y="188640"/>
            <a:ext cx="8229600" cy="432048"/>
          </a:xfrm>
        </p:spPr>
        <p:txBody>
          <a:bodyPr>
            <a:normAutofit fontScale="90000"/>
          </a:bodyPr>
          <a:lstStyle/>
          <a:p>
            <a:r>
              <a:rPr lang="el-GR" b="1" dirty="0"/>
              <a:t>Κλινικές παρατηρήσεις </a:t>
            </a:r>
            <a:r>
              <a:rPr lang="el-GR" b="1" dirty="0" smtClean="0"/>
              <a:t> 2/4</a:t>
            </a:r>
            <a:endParaRPr lang="el-GR" dirty="0"/>
          </a:p>
        </p:txBody>
      </p:sp>
      <p:sp>
        <p:nvSpPr>
          <p:cNvPr id="3" name="Θέση περιεχομένου 2"/>
          <p:cNvSpPr>
            <a:spLocks noGrp="1"/>
          </p:cNvSpPr>
          <p:nvPr>
            <p:ph idx="1"/>
          </p:nvPr>
        </p:nvSpPr>
        <p:spPr>
          <a:xfrm>
            <a:off x="456210" y="980729"/>
            <a:ext cx="8229600" cy="4896544"/>
          </a:xfrm>
        </p:spPr>
        <p:txBody>
          <a:bodyPr>
            <a:normAutofit fontScale="70000" lnSpcReduction="20000"/>
          </a:bodyPr>
          <a:lstStyle/>
          <a:p>
            <a:r>
              <a:rPr lang="el-GR" dirty="0" smtClean="0"/>
              <a:t>Μια μελέτη </a:t>
            </a:r>
            <a:r>
              <a:rPr lang="el-GR" dirty="0"/>
              <a:t>εξέτασε τις πιθανές συνέπειες που μπορεί να προκαλούν στη συμπεριφορά των ατόμων, εγκεφαλικά τραύματα τα οποία υπέστησαν κατά τη διάρκεια του Β' Παγκόσμιου Πολέμου (</a:t>
            </a:r>
            <a:r>
              <a:rPr lang="el-GR" dirty="0" err="1"/>
              <a:t>Qualker</a:t>
            </a:r>
            <a:r>
              <a:rPr lang="el-GR" dirty="0"/>
              <a:t> &amp; </a:t>
            </a:r>
            <a:r>
              <a:rPr lang="el-GR" dirty="0" err="1"/>
              <a:t>Jablon</a:t>
            </a:r>
            <a:r>
              <a:rPr lang="el-GR" dirty="0"/>
              <a:t>, 1961).   </a:t>
            </a:r>
            <a:endParaRPr lang="en-US" dirty="0" smtClean="0"/>
          </a:p>
          <a:p>
            <a:r>
              <a:rPr lang="el-GR" dirty="0" smtClean="0"/>
              <a:t>Ο </a:t>
            </a:r>
            <a:r>
              <a:rPr lang="el-GR" dirty="0"/>
              <a:t>Πολυφασικός Κατάλογος Προσωπικότητας της </a:t>
            </a:r>
            <a:r>
              <a:rPr lang="el-GR" dirty="0" err="1"/>
              <a:t>Minnesota</a:t>
            </a:r>
            <a:r>
              <a:rPr lang="el-GR" dirty="0"/>
              <a:t> (MMPI) χορηγήθηκε σ' αυτά τα άτομα, τα οποία ταξινομήθηκαν σε δύο ομάδες με βάση το αν εμφάνιζαν ατέλειες στη </a:t>
            </a:r>
            <a:r>
              <a:rPr lang="el-GR" dirty="0" smtClean="0"/>
              <a:t>γλωσσική </a:t>
            </a:r>
            <a:r>
              <a:rPr lang="el-GR" dirty="0"/>
              <a:t>λειτουργία ως  αποτέλεσμα του τραυματισμού τους.  </a:t>
            </a:r>
            <a:endParaRPr lang="en-US" dirty="0" smtClean="0"/>
          </a:p>
          <a:p>
            <a:r>
              <a:rPr lang="el-GR" dirty="0" smtClean="0"/>
              <a:t>Οι </a:t>
            </a:r>
            <a:r>
              <a:rPr lang="el-GR" dirty="0"/>
              <a:t>ερευνητές διαπίστωσαν αυξημένη συχνότητα υψηλών βαθμών στην κλίμακα σχιζοφρένειας των ΜΜΡΙ, στην ομάδα που </a:t>
            </a:r>
            <a:r>
              <a:rPr lang="el-GR" dirty="0" smtClean="0"/>
              <a:t>παρουσίαζε </a:t>
            </a:r>
            <a:r>
              <a:rPr lang="el-GR" dirty="0"/>
              <a:t>διαταραχές της γλωσσικής λειτουργίας.  </a:t>
            </a:r>
            <a:endParaRPr lang="en-US" dirty="0" smtClean="0"/>
          </a:p>
          <a:p>
            <a:r>
              <a:rPr lang="el-GR" dirty="0" smtClean="0"/>
              <a:t>Διαχωρίζοντας </a:t>
            </a:r>
            <a:r>
              <a:rPr lang="el-GR" dirty="0"/>
              <a:t>λοιπόν τα υποκείμενα της έρευνας με βάση τη γλωσσική ανεπάρκεια παρά τη θέση της εγκεφαλικής βλάβης, </a:t>
            </a:r>
            <a:r>
              <a:rPr lang="el-GR" b="1" dirty="0">
                <a:solidFill>
                  <a:srgbClr val="0070C0"/>
                </a:solidFill>
              </a:rPr>
              <a:t>η μελέτη αυτή έθεσε πιο άμεσα το ερώτημα για τη σχέση μεταξύ των διαταραγμένων γλωσσικών κέντρων και της σχιζοφρένειας</a:t>
            </a:r>
            <a:r>
              <a:rPr lang="el-GR" b="1" dirty="0" smtClean="0">
                <a:solidFill>
                  <a:srgbClr val="0070C0"/>
                </a:solidFill>
              </a:rPr>
              <a:t>.</a:t>
            </a:r>
            <a:r>
              <a:rPr lang="en-US" b="1" dirty="0" smtClean="0">
                <a:solidFill>
                  <a:srgbClr val="0070C0"/>
                </a:solidFill>
              </a:rPr>
              <a:t> </a:t>
            </a:r>
            <a:endParaRPr lang="el-GR" b="1" dirty="0">
              <a:solidFill>
                <a:srgbClr val="0070C0"/>
              </a:solidFill>
            </a:endParaRPr>
          </a:p>
        </p:txBody>
      </p:sp>
    </p:spTree>
    <p:extLst>
      <p:ext uri="{BB962C8B-B14F-4D97-AF65-F5344CB8AC3E}">
        <p14:creationId xmlns:p14="http://schemas.microsoft.com/office/powerpoint/2010/main" val="323792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720080"/>
          </a:xfrm>
        </p:spPr>
        <p:txBody>
          <a:bodyPr>
            <a:normAutofit fontScale="90000"/>
          </a:bodyPr>
          <a:lstStyle/>
          <a:p>
            <a:r>
              <a:rPr lang="el-GR" b="1" dirty="0"/>
              <a:t>Κλινικές παρατηρήσεις </a:t>
            </a:r>
            <a:r>
              <a:rPr lang="el-GR" b="1" dirty="0" smtClean="0"/>
              <a:t> 3/4</a:t>
            </a:r>
            <a:endParaRPr lang="el-GR" dirty="0"/>
          </a:p>
        </p:txBody>
      </p:sp>
      <p:sp>
        <p:nvSpPr>
          <p:cNvPr id="3" name="Θέση περιεχομένου 2"/>
          <p:cNvSpPr>
            <a:spLocks noGrp="1"/>
          </p:cNvSpPr>
          <p:nvPr>
            <p:ph idx="1"/>
          </p:nvPr>
        </p:nvSpPr>
        <p:spPr>
          <a:xfrm>
            <a:off x="483461" y="1196752"/>
            <a:ext cx="8229600" cy="4896544"/>
          </a:xfrm>
        </p:spPr>
        <p:txBody>
          <a:bodyPr>
            <a:normAutofit fontScale="70000" lnSpcReduction="20000"/>
          </a:bodyPr>
          <a:lstStyle/>
          <a:p>
            <a:r>
              <a:rPr lang="en-US" b="1" dirty="0" smtClean="0"/>
              <a:t>K</a:t>
            </a:r>
            <a:r>
              <a:rPr lang="el-GR" b="1" dirty="0" err="1" smtClean="0"/>
              <a:t>λινικές</a:t>
            </a:r>
            <a:r>
              <a:rPr lang="el-GR" b="1" dirty="0" smtClean="0"/>
              <a:t> </a:t>
            </a:r>
            <a:r>
              <a:rPr lang="el-GR" b="1" dirty="0"/>
              <a:t>ενδείξεις που μαρτυρούν τη εμπλοκή του δεξιού ημισφαιρίου σε συναισθηματικές διαταραχές, προέρχονται από ευρήματα με τη χρήση μονόπλευρου </a:t>
            </a:r>
            <a:r>
              <a:rPr lang="el-GR" b="1" dirty="0" err="1"/>
              <a:t>ηλεκτροσπασμικού</a:t>
            </a:r>
            <a:r>
              <a:rPr lang="el-GR" b="1" dirty="0"/>
              <a:t> σοκ </a:t>
            </a:r>
            <a:r>
              <a:rPr lang="el-GR" dirty="0"/>
              <a:t>(</a:t>
            </a:r>
            <a:r>
              <a:rPr lang="el-GR" dirty="0" err="1"/>
              <a:t>electro</a:t>
            </a:r>
            <a:r>
              <a:rPr lang="el-GR" dirty="0"/>
              <a:t> </a:t>
            </a:r>
            <a:r>
              <a:rPr lang="el-GR" dirty="0" err="1"/>
              <a:t>convulsive</a:t>
            </a:r>
            <a:r>
              <a:rPr lang="el-GR" dirty="0"/>
              <a:t> </a:t>
            </a:r>
            <a:r>
              <a:rPr lang="el-GR" dirty="0" err="1"/>
              <a:t>shock</a:t>
            </a:r>
            <a:r>
              <a:rPr lang="el-GR" dirty="0"/>
              <a:t> - ECS), τεχνικής κατά την οποία απελευθερώνεται ηλεκτρικό ρεύμα μέσω ηλεκτροδίων που είναι τοποθετημένα στο κρανίο.  </a:t>
            </a:r>
            <a:endParaRPr lang="en-US" dirty="0" smtClean="0"/>
          </a:p>
          <a:p>
            <a:r>
              <a:rPr lang="el-GR" dirty="0" smtClean="0"/>
              <a:t>Το </a:t>
            </a:r>
            <a:r>
              <a:rPr lang="el-GR" dirty="0" err="1"/>
              <a:t>ηλεκτροσπασμικό</a:t>
            </a:r>
            <a:r>
              <a:rPr lang="el-GR" dirty="0"/>
              <a:t> σοκ χρησιμοποιείται σε ορισμένες περιπτώσεις για τη θεραπεία της κατάθλιψης και συχνά είναι ιδιαίτερα αποτελεσματικό.  </a:t>
            </a:r>
            <a:endParaRPr lang="en-US" dirty="0" smtClean="0"/>
          </a:p>
          <a:p>
            <a:r>
              <a:rPr lang="el-GR" dirty="0" smtClean="0"/>
              <a:t>Αν </a:t>
            </a:r>
            <a:r>
              <a:rPr lang="el-GR" dirty="0"/>
              <a:t>και η συμβατική θεραπεία είναι γενικώς αμφίπλευρη, ένας σημαντικός αριθμός ερευνών έχουν αναφέρει </a:t>
            </a:r>
            <a:r>
              <a:rPr lang="el-GR" dirty="0" err="1"/>
              <a:t>οτι</a:t>
            </a:r>
            <a:r>
              <a:rPr lang="el-GR" dirty="0"/>
              <a:t> η </a:t>
            </a:r>
            <a:r>
              <a:rPr lang="el-GR" dirty="0" err="1"/>
              <a:t>μεταθεραπευτική</a:t>
            </a:r>
            <a:r>
              <a:rPr lang="el-GR" dirty="0"/>
              <a:t> </a:t>
            </a:r>
            <a:r>
              <a:rPr lang="el-GR" dirty="0" err="1"/>
              <a:t>σύγχιση</a:t>
            </a:r>
            <a:r>
              <a:rPr lang="el-GR" dirty="0"/>
              <a:t> και η απώλεια της μνήμης που συχνά συνοδεύουν το ECS μπορούν να μειωθούν με τη χρήση ηλεκτροδίων τοποθετημένων μόνο στη μία πλευρά του κεφαλιού.  Επιπλέον όταν χρησιμοποιείται το μονόπλευρο ηλεκτροσόκ, είναι πιο αποτελεσματικό όταν εφαρμόζεται στο δεξί ημισφαίριο</a:t>
            </a:r>
            <a:r>
              <a:rPr lang="el-GR" dirty="0" smtClean="0"/>
              <a:t>.</a:t>
            </a:r>
            <a:r>
              <a:rPr lang="en-US" dirty="0" smtClean="0"/>
              <a:t> </a:t>
            </a:r>
            <a:endParaRPr lang="el-GR" dirty="0"/>
          </a:p>
        </p:txBody>
      </p:sp>
    </p:spTree>
    <p:extLst>
      <p:ext uri="{BB962C8B-B14F-4D97-AF65-F5344CB8AC3E}">
        <p14:creationId xmlns:p14="http://schemas.microsoft.com/office/powerpoint/2010/main" val="38680321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2117</TotalTime>
  <Words>3080</Words>
  <Application>Microsoft Office PowerPoint</Application>
  <PresentationFormat>Προβολή στην οθόνη (4:3)</PresentationFormat>
  <Paragraphs>144</Paragraphs>
  <Slides>27</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27</vt:i4>
      </vt:variant>
    </vt:vector>
  </HeadingPairs>
  <TitlesOfParts>
    <vt:vector size="31" baseType="lpstr">
      <vt:lpstr>ＭＳ Ｐゴシック</vt:lpstr>
      <vt:lpstr>Arial</vt:lpstr>
      <vt:lpstr>Calibri</vt:lpstr>
      <vt:lpstr>Θέμα του Office</vt:lpstr>
      <vt:lpstr>Ψυχοφυσιολογία</vt:lpstr>
      <vt:lpstr>Σκοποί  ενότητας</vt:lpstr>
      <vt:lpstr>Περιεχόμενα ενότητας</vt:lpstr>
      <vt:lpstr>Ημισφαιρική ασυμμετρία και ψυχοπαθολογία 1/3</vt:lpstr>
      <vt:lpstr>Ημισφαιρική ασυμμετρία και ψυχοπαθολογία 2/3</vt:lpstr>
      <vt:lpstr>Ημισφαιρική ασυμμετρία και ψυχοπαθολογία 3/3</vt:lpstr>
      <vt:lpstr>Κλινικές παρατηρήσεις 1/4</vt:lpstr>
      <vt:lpstr>Κλινικές παρατηρήσεις  2/4</vt:lpstr>
      <vt:lpstr>Κλινικές παρατηρήσεις  3/4</vt:lpstr>
      <vt:lpstr>Κλινικές παρατηρήσεις  4/4</vt:lpstr>
      <vt:lpstr>Συμπεριφοριστικές και ηλεκτροφυσιολογικές μελέτες  1/5</vt:lpstr>
      <vt:lpstr>Συμπεριφοριστικές και ηλεκτροφυσιολογικές μελέτες  2/5</vt:lpstr>
      <vt:lpstr>Συμπεριφοριστικές και ηλεκτροφυσιολογικές μελέτες  3/5</vt:lpstr>
      <vt:lpstr>Συμπεριφοριστικές και ηλεκτροφυσιολογικές μελέτες  4/5</vt:lpstr>
      <vt:lpstr>Συμπεριφοριστικές και ηλεκτροφυσιολογικές μελέτες 5/5</vt:lpstr>
      <vt:lpstr>Ενδοημισφαιρική έναντι διημισφαιρικής απόφασης</vt:lpstr>
      <vt:lpstr>Συμπεριφοριστικές και ηλεκτροφυσιολογικές μελέτες</vt:lpstr>
      <vt:lpstr>Αριστεροχειρία και ψυχιατρικές διαταραχές 1/2</vt:lpstr>
      <vt:lpstr>Αριστεροχειρία και ψυχιατρικές διαταραχές 2/2</vt:lpstr>
      <vt:lpstr>Μερικές θεωρητικές σκέψεις</vt:lpstr>
      <vt:lpstr>Ημισφαιρική ασυμμετρία και διαταραχές</vt:lpstr>
      <vt:lpstr>Ο ρόλος του αριστερού και του δεξιού ημισφαιρίου στην παθολογία 1/2</vt:lpstr>
      <vt:lpstr>Ο ρόλος του αριστερού και του δεξιού ημισφαιρίου στην παθολογία 2/2</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287</cp:revision>
  <dcterms:created xsi:type="dcterms:W3CDTF">2012-09-06T09:03:05Z</dcterms:created>
  <dcterms:modified xsi:type="dcterms:W3CDTF">2015-05-25T07:40:50Z</dcterms:modified>
</cp:coreProperties>
</file>