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5.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6.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7.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9.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0.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1.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2.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3.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14.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5.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6.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7.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18.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19.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20.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21.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22.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23.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24.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25.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26.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27.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notesSlides/notesSlide28.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notesSlides/notesSlide29.xml" ContentType="application/vnd.openxmlformats-officedocument.presentationml.notesSlide+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30.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notesSlides/notesSlide31.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32.xml" ContentType="application/vnd.openxmlformats-officedocument.presentationml.notesSlide+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notesSlides/notesSlide33.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34.xml" ContentType="application/vnd.openxmlformats-officedocument.presentationml.notesSlid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notesSlides/notesSlide35.xml" ContentType="application/vnd.openxmlformats-officedocument.presentationml.notesSlide+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notesSlides/notesSlide36.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notesSlides/notesSlide37.xml" ContentType="application/vnd.openxmlformats-officedocument.presentationml.notesSlide+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notesSlides/notesSlide38.xml" ContentType="application/vnd.openxmlformats-officedocument.presentationml.notesSlide+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notesSlides/notesSlide39.xml" ContentType="application/vnd.openxmlformats-officedocument.presentationml.notesSlide+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notesSlides/notesSlide40.xml" ContentType="application/vnd.openxmlformats-officedocument.presentationml.notesSlide+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notesSlides/notesSlide41.xml" ContentType="application/vnd.openxmlformats-officedocument.presentationml.notesSlide+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notesSlides/notesSlide42.xml" ContentType="application/vnd.openxmlformats-officedocument.presentationml.notesSlide+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notesSlides/notesSlide43.xml" ContentType="application/vnd.openxmlformats-officedocument.presentationml.notesSlide+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notesSlides/notesSlide44.xml" ContentType="application/vnd.openxmlformats-officedocument.presentationml.notesSlide+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notesSlides/notesSlide45.xml" ContentType="application/vnd.openxmlformats-officedocument.presentationml.notesSlide+xml"/>
  <Override PartName="/ppt/tags/tag222.xml" ContentType="application/vnd.openxmlformats-officedocument.presentationml.tags+xml"/>
  <Override PartName="/ppt/tags/tag223.xml" ContentType="application/vnd.openxmlformats-officedocument.presentationml.tags+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9"/>
  </p:notesMasterIdLst>
  <p:sldIdLst>
    <p:sldId id="256" r:id="rId3"/>
    <p:sldId id="257" r:id="rId4"/>
    <p:sldId id="259" r:id="rId5"/>
    <p:sldId id="261" r:id="rId6"/>
    <p:sldId id="262" r:id="rId7"/>
    <p:sldId id="264" r:id="rId8"/>
    <p:sldId id="310" r:id="rId9"/>
    <p:sldId id="373" r:id="rId10"/>
    <p:sldId id="311" r:id="rId11"/>
    <p:sldId id="312" r:id="rId12"/>
    <p:sldId id="313" r:id="rId13"/>
    <p:sldId id="314" r:id="rId14"/>
    <p:sldId id="315" r:id="rId15"/>
    <p:sldId id="374" r:id="rId16"/>
    <p:sldId id="375" r:id="rId17"/>
    <p:sldId id="316" r:id="rId18"/>
    <p:sldId id="317" r:id="rId19"/>
    <p:sldId id="376" r:id="rId20"/>
    <p:sldId id="377" r:id="rId21"/>
    <p:sldId id="378" r:id="rId22"/>
    <p:sldId id="379" r:id="rId23"/>
    <p:sldId id="380" r:id="rId24"/>
    <p:sldId id="381" r:id="rId25"/>
    <p:sldId id="382" r:id="rId26"/>
    <p:sldId id="383" r:id="rId27"/>
    <p:sldId id="384" r:id="rId28"/>
    <p:sldId id="385" r:id="rId29"/>
    <p:sldId id="386" r:id="rId30"/>
    <p:sldId id="387" r:id="rId31"/>
    <p:sldId id="388" r:id="rId32"/>
    <p:sldId id="389" r:id="rId33"/>
    <p:sldId id="390" r:id="rId34"/>
    <p:sldId id="391" r:id="rId35"/>
    <p:sldId id="392" r:id="rId36"/>
    <p:sldId id="393" r:id="rId37"/>
    <p:sldId id="394" r:id="rId38"/>
    <p:sldId id="395" r:id="rId39"/>
    <p:sldId id="396" r:id="rId40"/>
    <p:sldId id="397" r:id="rId41"/>
    <p:sldId id="398" r:id="rId42"/>
    <p:sldId id="399" r:id="rId43"/>
    <p:sldId id="400" r:id="rId44"/>
    <p:sldId id="401" r:id="rId45"/>
    <p:sldId id="402" r:id="rId46"/>
    <p:sldId id="403" r:id="rId47"/>
    <p:sldId id="280" r:id="rId48"/>
  </p:sldIdLst>
  <p:sldSz cx="9144000" cy="6858000" type="screen4x3"/>
  <p:notesSz cx="6858000" cy="9144000"/>
  <p:custDataLst>
    <p:tags r:id="rId50"/>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9339" autoAdjust="0"/>
  </p:normalViewPr>
  <p:slideViewPr>
    <p:cSldViewPr>
      <p:cViewPr varScale="1">
        <p:scale>
          <a:sx n="101" d="100"/>
          <a:sy n="101" d="100"/>
        </p:scale>
        <p:origin x="132" y="270"/>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9/3/2015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1628581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2293192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176532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758850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968661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423041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4137370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1771395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14676510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1154241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848070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3384153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14740211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33571656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32071564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10555859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7774330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20669955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37621832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3003930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13915997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39330418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11858854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17662781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6226617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12347821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34682007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35133831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36155804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1123340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33731759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30142924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40534751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20437531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44</a:t>
            </a:fld>
            <a:endParaRPr lang="el-GR"/>
          </a:p>
        </p:txBody>
      </p:sp>
    </p:spTree>
    <p:extLst>
      <p:ext uri="{BB962C8B-B14F-4D97-AF65-F5344CB8AC3E}">
        <p14:creationId xmlns:p14="http://schemas.microsoft.com/office/powerpoint/2010/main" val="418536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45</a:t>
            </a:fld>
            <a:endParaRPr lang="el-GR"/>
          </a:p>
        </p:txBody>
      </p:sp>
    </p:spTree>
    <p:extLst>
      <p:ext uri="{BB962C8B-B14F-4D97-AF65-F5344CB8AC3E}">
        <p14:creationId xmlns:p14="http://schemas.microsoft.com/office/powerpoint/2010/main" val="36115056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010502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635864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828217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edulll.gr/" TargetMode="External"/><Relationship Id="rId3" Type="http://schemas.openxmlformats.org/officeDocument/2006/relationships/tags" Target="../tags/tag4.xml"/><Relationship Id="rId7" Type="http://schemas.openxmlformats.org/officeDocument/2006/relationships/image" Target="../media/image1.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hyperlink" Target="http://www.teilar.gr/" TargetMode="External"/><Relationship Id="rId5" Type="http://schemas.openxmlformats.org/officeDocument/2006/relationships/notesSlide" Target="../notesSlides/notesSlide1.xml"/><Relationship Id="rId4" Type="http://schemas.openxmlformats.org/officeDocument/2006/relationships/slideLayout" Target="../slideLayouts/slideLayout1.xml"/><Relationship Id="rId9"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tags" Target="../tags/tag46.xml"/><Relationship Id="rId7" Type="http://schemas.openxmlformats.org/officeDocument/2006/relationships/notesSlide" Target="../notesSlides/notesSlide10.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Layout" Target="../slideLayouts/slideLayout2.xml"/><Relationship Id="rId5" Type="http://schemas.openxmlformats.org/officeDocument/2006/relationships/tags" Target="../tags/tag48.xml"/><Relationship Id="rId10" Type="http://schemas.microsoft.com/office/2007/relationships/hdphoto" Target="../media/hdphoto1.wdp"/><Relationship Id="rId4" Type="http://schemas.openxmlformats.org/officeDocument/2006/relationships/tags" Target="../tags/tag47.xml"/><Relationship Id="rId9" Type="http://schemas.openxmlformats.org/officeDocument/2006/relationships/image" Target="../media/image4.jpeg"/></Relationships>
</file>

<file path=ppt/slides/_rels/slide11.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tags" Target="../tags/tag51.xml"/><Relationship Id="rId7" Type="http://schemas.openxmlformats.org/officeDocument/2006/relationships/notesSlide" Target="../notesSlides/notesSlide1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Layout" Target="../slideLayouts/slideLayout2.xml"/><Relationship Id="rId5" Type="http://schemas.openxmlformats.org/officeDocument/2006/relationships/tags" Target="../tags/tag53.xml"/><Relationship Id="rId10" Type="http://schemas.microsoft.com/office/2007/relationships/hdphoto" Target="../media/hdphoto1.wdp"/><Relationship Id="rId4" Type="http://schemas.openxmlformats.org/officeDocument/2006/relationships/tags" Target="../tags/tag52.xml"/><Relationship Id="rId9"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tags" Target="../tags/tag56.xml"/><Relationship Id="rId7" Type="http://schemas.openxmlformats.org/officeDocument/2006/relationships/notesSlide" Target="../notesSlides/notesSlide12.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Layout" Target="../slideLayouts/slideLayout2.xml"/><Relationship Id="rId5" Type="http://schemas.openxmlformats.org/officeDocument/2006/relationships/tags" Target="../tags/tag58.xml"/><Relationship Id="rId4" Type="http://schemas.openxmlformats.org/officeDocument/2006/relationships/tags" Target="../tags/tag57.xml"/></Relationships>
</file>

<file path=ppt/slides/_rels/slide13.xml.rels><?xml version="1.0" encoding="UTF-8" standalone="yes"?>
<Relationships xmlns="http://schemas.openxmlformats.org/package/2006/relationships"><Relationship Id="rId3" Type="http://schemas.openxmlformats.org/officeDocument/2006/relationships/tags" Target="../tags/tag61.xml"/><Relationship Id="rId7" Type="http://schemas.openxmlformats.org/officeDocument/2006/relationships/notesSlide" Target="../notesSlides/notesSlide13.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Layout" Target="../slideLayouts/slideLayout2.xml"/><Relationship Id="rId5" Type="http://schemas.openxmlformats.org/officeDocument/2006/relationships/tags" Target="../tags/tag63.xml"/><Relationship Id="rId4" Type="http://schemas.openxmlformats.org/officeDocument/2006/relationships/tags" Target="../tags/tag62.xml"/></Relationships>
</file>

<file path=ppt/slides/_rels/slide14.xml.rels><?xml version="1.0" encoding="UTF-8" standalone="yes"?>
<Relationships xmlns="http://schemas.openxmlformats.org/package/2006/relationships"><Relationship Id="rId3" Type="http://schemas.openxmlformats.org/officeDocument/2006/relationships/tags" Target="../tags/tag66.xml"/><Relationship Id="rId7" Type="http://schemas.openxmlformats.org/officeDocument/2006/relationships/notesSlide" Target="../notesSlides/notesSlide14.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slideLayout" Target="../slideLayouts/slideLayout2.xml"/><Relationship Id="rId5" Type="http://schemas.openxmlformats.org/officeDocument/2006/relationships/tags" Target="../tags/tag68.xml"/><Relationship Id="rId4" Type="http://schemas.openxmlformats.org/officeDocument/2006/relationships/tags" Target="../tags/tag67.xml"/></Relationships>
</file>

<file path=ppt/slides/_rels/slide1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71.xml"/><Relationship Id="rId7" Type="http://schemas.openxmlformats.org/officeDocument/2006/relationships/slide" Target="slide6.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72.xml"/><Relationship Id="rId9"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notesSlide" Target="../notesSlides/notesSlide16.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Layout" Target="../slideLayouts/slideLayout2.xml"/><Relationship Id="rId5" Type="http://schemas.openxmlformats.org/officeDocument/2006/relationships/tags" Target="../tags/tag77.xml"/><Relationship Id="rId4" Type="http://schemas.openxmlformats.org/officeDocument/2006/relationships/tags" Target="../tags/tag76.xml"/></Relationships>
</file>

<file path=ppt/slides/_rels/slide17.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notesSlide" Target="../notesSlides/notesSlide17.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slideLayout" Target="../slideLayouts/slideLayout2.xml"/><Relationship Id="rId5" Type="http://schemas.openxmlformats.org/officeDocument/2006/relationships/tags" Target="../tags/tag82.xml"/><Relationship Id="rId4" Type="http://schemas.openxmlformats.org/officeDocument/2006/relationships/tags" Target="../tags/tag81.xml"/></Relationships>
</file>

<file path=ppt/slides/_rels/slide18.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tags" Target="../tags/tag85.xml"/><Relationship Id="rId7" Type="http://schemas.openxmlformats.org/officeDocument/2006/relationships/notesSlide" Target="../notesSlides/notesSlide18.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slideLayout" Target="../slideLayouts/slideLayout2.xml"/><Relationship Id="rId5" Type="http://schemas.openxmlformats.org/officeDocument/2006/relationships/tags" Target="../tags/tag87.xml"/><Relationship Id="rId10" Type="http://schemas.microsoft.com/office/2007/relationships/hdphoto" Target="../media/hdphoto1.wdp"/><Relationship Id="rId4" Type="http://schemas.openxmlformats.org/officeDocument/2006/relationships/tags" Target="../tags/tag86.xml"/><Relationship Id="rId9" Type="http://schemas.openxmlformats.org/officeDocument/2006/relationships/image" Target="../media/image4.jpeg"/></Relationships>
</file>

<file path=ppt/slides/_rels/slide19.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tags" Target="../tags/tag90.xml"/><Relationship Id="rId7" Type="http://schemas.openxmlformats.org/officeDocument/2006/relationships/notesSlide" Target="../notesSlides/notesSlide19.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slideLayout" Target="../slideLayouts/slideLayout2.xml"/><Relationship Id="rId5" Type="http://schemas.openxmlformats.org/officeDocument/2006/relationships/tags" Target="../tags/tag92.xml"/><Relationship Id="rId10" Type="http://schemas.microsoft.com/office/2007/relationships/hdphoto" Target="../media/hdphoto1.wdp"/><Relationship Id="rId4" Type="http://schemas.openxmlformats.org/officeDocument/2006/relationships/tags" Target="../tags/tag91.xml"/><Relationship Id="rId9" Type="http://schemas.openxmlformats.org/officeDocument/2006/relationships/image" Target="../media/image4.jpe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xml"/><Relationship Id="rId7" Type="http://schemas.openxmlformats.org/officeDocument/2006/relationships/hyperlink" Target="http://www.creativecommons.gr/?page_id=118" TargetMode="Externa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20.xml.rels><?xml version="1.0" encoding="UTF-8" standalone="yes"?>
<Relationships xmlns="http://schemas.openxmlformats.org/package/2006/relationships"><Relationship Id="rId3" Type="http://schemas.openxmlformats.org/officeDocument/2006/relationships/tags" Target="../tags/tag95.xml"/><Relationship Id="rId7" Type="http://schemas.openxmlformats.org/officeDocument/2006/relationships/notesSlide" Target="../notesSlides/notesSlide20.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slideLayout" Target="../slideLayouts/slideLayout2.xml"/><Relationship Id="rId5" Type="http://schemas.openxmlformats.org/officeDocument/2006/relationships/tags" Target="../tags/tag97.xml"/><Relationship Id="rId4" Type="http://schemas.openxmlformats.org/officeDocument/2006/relationships/tags" Target="../tags/tag96.xml"/></Relationships>
</file>

<file path=ppt/slides/_rels/slide21.xml.rels><?xml version="1.0" encoding="UTF-8" standalone="yes"?>
<Relationships xmlns="http://schemas.openxmlformats.org/package/2006/relationships"><Relationship Id="rId3" Type="http://schemas.openxmlformats.org/officeDocument/2006/relationships/tags" Target="../tags/tag100.xml"/><Relationship Id="rId7" Type="http://schemas.openxmlformats.org/officeDocument/2006/relationships/notesSlide" Target="../notesSlides/notesSlide21.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slideLayout" Target="../slideLayouts/slideLayout2.xml"/><Relationship Id="rId5" Type="http://schemas.openxmlformats.org/officeDocument/2006/relationships/tags" Target="../tags/tag102.xml"/><Relationship Id="rId4" Type="http://schemas.openxmlformats.org/officeDocument/2006/relationships/tags" Target="../tags/tag101.xml"/></Relationships>
</file>

<file path=ppt/slides/_rels/slide22.xml.rels><?xml version="1.0" encoding="UTF-8" standalone="yes"?>
<Relationships xmlns="http://schemas.openxmlformats.org/package/2006/relationships"><Relationship Id="rId3" Type="http://schemas.openxmlformats.org/officeDocument/2006/relationships/tags" Target="../tags/tag105.xml"/><Relationship Id="rId7" Type="http://schemas.openxmlformats.org/officeDocument/2006/relationships/notesSlide" Target="../notesSlides/notesSlide22.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slideLayout" Target="../slideLayouts/slideLayout2.xml"/><Relationship Id="rId5" Type="http://schemas.openxmlformats.org/officeDocument/2006/relationships/tags" Target="../tags/tag107.xml"/><Relationship Id="rId4" Type="http://schemas.openxmlformats.org/officeDocument/2006/relationships/tags" Target="../tags/tag106.xml"/></Relationships>
</file>

<file path=ppt/slides/_rels/slide23.xml.rels><?xml version="1.0" encoding="UTF-8" standalone="yes"?>
<Relationships xmlns="http://schemas.openxmlformats.org/package/2006/relationships"><Relationship Id="rId3" Type="http://schemas.openxmlformats.org/officeDocument/2006/relationships/tags" Target="../tags/tag110.xml"/><Relationship Id="rId7" Type="http://schemas.openxmlformats.org/officeDocument/2006/relationships/notesSlide" Target="../notesSlides/notesSlide23.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slideLayout" Target="../slideLayouts/slideLayout2.xml"/><Relationship Id="rId5" Type="http://schemas.openxmlformats.org/officeDocument/2006/relationships/tags" Target="../tags/tag112.xml"/><Relationship Id="rId4" Type="http://schemas.openxmlformats.org/officeDocument/2006/relationships/tags" Target="../tags/tag111.xml"/></Relationships>
</file>

<file path=ppt/slides/_rels/slide24.xml.rels><?xml version="1.0" encoding="UTF-8" standalone="yes"?>
<Relationships xmlns="http://schemas.openxmlformats.org/package/2006/relationships"><Relationship Id="rId3" Type="http://schemas.openxmlformats.org/officeDocument/2006/relationships/tags" Target="../tags/tag115.xml"/><Relationship Id="rId7" Type="http://schemas.openxmlformats.org/officeDocument/2006/relationships/notesSlide" Target="../notesSlides/notesSlide24.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slideLayout" Target="../slideLayouts/slideLayout2.xml"/><Relationship Id="rId5" Type="http://schemas.openxmlformats.org/officeDocument/2006/relationships/tags" Target="../tags/tag117.xml"/><Relationship Id="rId4" Type="http://schemas.openxmlformats.org/officeDocument/2006/relationships/tags" Target="../tags/tag116.xml"/></Relationships>
</file>

<file path=ppt/slides/_rels/slide25.xml.rels><?xml version="1.0" encoding="UTF-8" standalone="yes"?>
<Relationships xmlns="http://schemas.openxmlformats.org/package/2006/relationships"><Relationship Id="rId3" Type="http://schemas.openxmlformats.org/officeDocument/2006/relationships/tags" Target="../tags/tag120.xml"/><Relationship Id="rId7" Type="http://schemas.openxmlformats.org/officeDocument/2006/relationships/notesSlide" Target="../notesSlides/notesSlide25.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slideLayout" Target="../slideLayouts/slideLayout2.xml"/><Relationship Id="rId5" Type="http://schemas.openxmlformats.org/officeDocument/2006/relationships/tags" Target="../tags/tag122.xml"/><Relationship Id="rId4" Type="http://schemas.openxmlformats.org/officeDocument/2006/relationships/tags" Target="../tags/tag121.xml"/></Relationships>
</file>

<file path=ppt/slides/_rels/slide26.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tags" Target="../tags/tag125.xml"/><Relationship Id="rId7" Type="http://schemas.openxmlformats.org/officeDocument/2006/relationships/notesSlide" Target="../notesSlides/notesSlide26.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slideLayout" Target="../slideLayouts/slideLayout2.xml"/><Relationship Id="rId5" Type="http://schemas.openxmlformats.org/officeDocument/2006/relationships/tags" Target="../tags/tag127.xml"/><Relationship Id="rId10" Type="http://schemas.microsoft.com/office/2007/relationships/hdphoto" Target="../media/hdphoto1.wdp"/><Relationship Id="rId4" Type="http://schemas.openxmlformats.org/officeDocument/2006/relationships/tags" Target="../tags/tag126.xml"/><Relationship Id="rId9" Type="http://schemas.openxmlformats.org/officeDocument/2006/relationships/image" Target="../media/image4.jpeg"/></Relationships>
</file>

<file path=ppt/slides/_rels/slide27.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30.xml"/><Relationship Id="rId7" Type="http://schemas.openxmlformats.org/officeDocument/2006/relationships/tags" Target="../tags/tag134.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tags" Target="../tags/tag133.xml"/><Relationship Id="rId5" Type="http://schemas.openxmlformats.org/officeDocument/2006/relationships/tags" Target="../tags/tag132.xml"/><Relationship Id="rId10" Type="http://schemas.openxmlformats.org/officeDocument/2006/relationships/image" Target="../media/image6.emf"/><Relationship Id="rId4" Type="http://schemas.openxmlformats.org/officeDocument/2006/relationships/tags" Target="../tags/tag131.xml"/><Relationship Id="rId9"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tags" Target="../tags/tag137.xml"/><Relationship Id="rId7" Type="http://schemas.openxmlformats.org/officeDocument/2006/relationships/notesSlide" Target="../notesSlides/notesSlide28.xml"/><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slideLayout" Target="../slideLayouts/slideLayout2.xml"/><Relationship Id="rId5" Type="http://schemas.openxmlformats.org/officeDocument/2006/relationships/tags" Target="../tags/tag139.xml"/><Relationship Id="rId4" Type="http://schemas.openxmlformats.org/officeDocument/2006/relationships/tags" Target="../tags/tag138.xml"/></Relationships>
</file>

<file path=ppt/slides/_rels/slide29.xml.rels><?xml version="1.0" encoding="UTF-8" standalone="yes"?>
<Relationships xmlns="http://schemas.openxmlformats.org/package/2006/relationships"><Relationship Id="rId3" Type="http://schemas.openxmlformats.org/officeDocument/2006/relationships/tags" Target="../tags/tag142.xml"/><Relationship Id="rId7" Type="http://schemas.openxmlformats.org/officeDocument/2006/relationships/notesSlide" Target="../notesSlides/notesSlide29.xm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slideLayout" Target="../slideLayouts/slideLayout2.xml"/><Relationship Id="rId5" Type="http://schemas.openxmlformats.org/officeDocument/2006/relationships/tags" Target="../tags/tag144.xml"/><Relationship Id="rId4" Type="http://schemas.openxmlformats.org/officeDocument/2006/relationships/tags" Target="../tags/tag143.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1.xml"/><Relationship Id="rId7" Type="http://schemas.openxmlformats.org/officeDocument/2006/relationships/hyperlink" Target="http://www.edulll.gr/" TargetMode="Externa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2.xml"/></Relationships>
</file>

<file path=ppt/slides/_rels/slide30.xml.rels><?xml version="1.0" encoding="UTF-8" standalone="yes"?>
<Relationships xmlns="http://schemas.openxmlformats.org/package/2006/relationships"><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notesSlide" Target="../notesSlides/notesSlide30.xml"/><Relationship Id="rId5" Type="http://schemas.openxmlformats.org/officeDocument/2006/relationships/slideLayout" Target="../slideLayouts/slideLayout2.xml"/><Relationship Id="rId4" Type="http://schemas.openxmlformats.org/officeDocument/2006/relationships/tags" Target="../tags/tag148.xml"/></Relationships>
</file>

<file path=ppt/slides/_rels/slide31.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tags" Target="../tags/tag151.xml"/><Relationship Id="rId7" Type="http://schemas.openxmlformats.org/officeDocument/2006/relationships/image" Target="../media/image7.emf"/><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notesSlide" Target="../notesSlides/notesSlide31.xml"/><Relationship Id="rId5" Type="http://schemas.openxmlformats.org/officeDocument/2006/relationships/slideLayout" Target="../slideLayouts/slideLayout2.xml"/><Relationship Id="rId10" Type="http://schemas.microsoft.com/office/2007/relationships/hdphoto" Target="../media/hdphoto1.wdp"/><Relationship Id="rId4" Type="http://schemas.openxmlformats.org/officeDocument/2006/relationships/tags" Target="../tags/tag152.xml"/><Relationship Id="rId9" Type="http://schemas.openxmlformats.org/officeDocument/2006/relationships/image" Target="../media/image4.jpeg"/></Relationships>
</file>

<file path=ppt/slides/_rels/slide32.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tags" Target="../tags/tag155.xml"/><Relationship Id="rId7" Type="http://schemas.openxmlformats.org/officeDocument/2006/relationships/notesSlide" Target="../notesSlides/notesSlide32.xm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slideLayout" Target="../slideLayouts/slideLayout2.xml"/><Relationship Id="rId5" Type="http://schemas.openxmlformats.org/officeDocument/2006/relationships/tags" Target="../tags/tag157.xml"/><Relationship Id="rId10" Type="http://schemas.microsoft.com/office/2007/relationships/hdphoto" Target="../media/hdphoto1.wdp"/><Relationship Id="rId4" Type="http://schemas.openxmlformats.org/officeDocument/2006/relationships/tags" Target="../tags/tag156.xml"/><Relationship Id="rId9" Type="http://schemas.openxmlformats.org/officeDocument/2006/relationships/image" Target="../media/image4.jpeg"/></Relationships>
</file>

<file path=ppt/slides/_rels/slide33.xml.rels><?xml version="1.0" encoding="UTF-8" standalone="yes"?>
<Relationships xmlns="http://schemas.openxmlformats.org/package/2006/relationships"><Relationship Id="rId3" Type="http://schemas.openxmlformats.org/officeDocument/2006/relationships/tags" Target="../tags/tag160.xml"/><Relationship Id="rId7" Type="http://schemas.openxmlformats.org/officeDocument/2006/relationships/notesSlide" Target="../notesSlides/notesSlide33.xml"/><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slideLayout" Target="../slideLayouts/slideLayout2.xml"/><Relationship Id="rId5" Type="http://schemas.openxmlformats.org/officeDocument/2006/relationships/tags" Target="../tags/tag162.xml"/><Relationship Id="rId4" Type="http://schemas.openxmlformats.org/officeDocument/2006/relationships/tags" Target="../tags/tag161.xml"/></Relationships>
</file>

<file path=ppt/slides/_rels/slide34.xml.rels><?xml version="1.0" encoding="UTF-8" standalone="yes"?>
<Relationships xmlns="http://schemas.openxmlformats.org/package/2006/relationships"><Relationship Id="rId3" Type="http://schemas.openxmlformats.org/officeDocument/2006/relationships/tags" Target="../tags/tag165.xml"/><Relationship Id="rId7" Type="http://schemas.openxmlformats.org/officeDocument/2006/relationships/notesSlide" Target="../notesSlides/notesSlide34.xml"/><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slideLayout" Target="../slideLayouts/slideLayout2.xml"/><Relationship Id="rId5" Type="http://schemas.openxmlformats.org/officeDocument/2006/relationships/tags" Target="../tags/tag167.xml"/><Relationship Id="rId4" Type="http://schemas.openxmlformats.org/officeDocument/2006/relationships/tags" Target="../tags/tag166.xml"/></Relationships>
</file>

<file path=ppt/slides/_rels/slide35.xml.rels><?xml version="1.0" encoding="UTF-8" standalone="yes"?>
<Relationships xmlns="http://schemas.openxmlformats.org/package/2006/relationships"><Relationship Id="rId3" Type="http://schemas.openxmlformats.org/officeDocument/2006/relationships/tags" Target="../tags/tag170.xml"/><Relationship Id="rId7" Type="http://schemas.openxmlformats.org/officeDocument/2006/relationships/notesSlide" Target="../notesSlides/notesSlide35.xml"/><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slideLayout" Target="../slideLayouts/slideLayout2.xml"/><Relationship Id="rId5" Type="http://schemas.openxmlformats.org/officeDocument/2006/relationships/tags" Target="../tags/tag172.xml"/><Relationship Id="rId4" Type="http://schemas.openxmlformats.org/officeDocument/2006/relationships/tags" Target="../tags/tag171.xml"/></Relationships>
</file>

<file path=ppt/slides/_rels/slide36.xml.rels><?xml version="1.0" encoding="UTF-8" standalone="yes"?>
<Relationships xmlns="http://schemas.openxmlformats.org/package/2006/relationships"><Relationship Id="rId3" Type="http://schemas.openxmlformats.org/officeDocument/2006/relationships/tags" Target="../tags/tag175.xml"/><Relationship Id="rId7" Type="http://schemas.openxmlformats.org/officeDocument/2006/relationships/notesSlide" Target="../notesSlides/notesSlide36.xml"/><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slideLayout" Target="../slideLayouts/slideLayout2.xml"/><Relationship Id="rId5" Type="http://schemas.openxmlformats.org/officeDocument/2006/relationships/tags" Target="../tags/tag177.xml"/><Relationship Id="rId4" Type="http://schemas.openxmlformats.org/officeDocument/2006/relationships/tags" Target="../tags/tag176.xml"/></Relationships>
</file>

<file path=ppt/slides/_rels/slide37.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tags" Target="../tags/tag180.xml"/><Relationship Id="rId7" Type="http://schemas.openxmlformats.org/officeDocument/2006/relationships/image" Target="../media/image8.emf"/><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notesSlide" Target="../notesSlides/notesSlide37.xml"/><Relationship Id="rId5" Type="http://schemas.openxmlformats.org/officeDocument/2006/relationships/slideLayout" Target="../slideLayouts/slideLayout2.xml"/><Relationship Id="rId4" Type="http://schemas.openxmlformats.org/officeDocument/2006/relationships/tags" Target="../tags/tag181.xml"/></Relationships>
</file>

<file path=ppt/slides/_rels/slide38.xml.rels><?xml version="1.0" encoding="UTF-8" standalone="yes"?>
<Relationships xmlns="http://schemas.openxmlformats.org/package/2006/relationships"><Relationship Id="rId3" Type="http://schemas.openxmlformats.org/officeDocument/2006/relationships/tags" Target="../tags/tag184.xml"/><Relationship Id="rId7" Type="http://schemas.openxmlformats.org/officeDocument/2006/relationships/notesSlide" Target="../notesSlides/notesSlide38.xml"/><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slideLayout" Target="../slideLayouts/slideLayout2.xml"/><Relationship Id="rId5" Type="http://schemas.openxmlformats.org/officeDocument/2006/relationships/tags" Target="../tags/tag186.xml"/><Relationship Id="rId4" Type="http://schemas.openxmlformats.org/officeDocument/2006/relationships/tags" Target="../tags/tag185.xml"/></Relationships>
</file>

<file path=ppt/slides/_rels/slide39.xml.rels><?xml version="1.0" encoding="UTF-8" standalone="yes"?>
<Relationships xmlns="http://schemas.openxmlformats.org/package/2006/relationships"><Relationship Id="rId3" Type="http://schemas.openxmlformats.org/officeDocument/2006/relationships/tags" Target="../tags/tag189.xml"/><Relationship Id="rId7" Type="http://schemas.openxmlformats.org/officeDocument/2006/relationships/notesSlide" Target="../notesSlides/notesSlide39.xml"/><Relationship Id="rId2" Type="http://schemas.openxmlformats.org/officeDocument/2006/relationships/tags" Target="../tags/tag188.xml"/><Relationship Id="rId1" Type="http://schemas.openxmlformats.org/officeDocument/2006/relationships/tags" Target="../tags/tag187.xml"/><Relationship Id="rId6" Type="http://schemas.openxmlformats.org/officeDocument/2006/relationships/slideLayout" Target="../slideLayouts/slideLayout2.xml"/><Relationship Id="rId5" Type="http://schemas.openxmlformats.org/officeDocument/2006/relationships/tags" Target="../tags/tag191.xml"/><Relationship Id="rId4" Type="http://schemas.openxmlformats.org/officeDocument/2006/relationships/tags" Target="../tags/tag190.xml"/></Relationships>
</file>

<file path=ppt/slides/_rels/slide4.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notesSlide" Target="../notesSlides/notesSlide4.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2.xml"/><Relationship Id="rId5" Type="http://schemas.openxmlformats.org/officeDocument/2006/relationships/tags" Target="../tags/tag17.xml"/><Relationship Id="rId4" Type="http://schemas.openxmlformats.org/officeDocument/2006/relationships/tags" Target="../tags/tag16.xml"/></Relationships>
</file>

<file path=ppt/slides/_rels/slide40.xml.rels><?xml version="1.0" encoding="UTF-8" standalone="yes"?>
<Relationships xmlns="http://schemas.openxmlformats.org/package/2006/relationships"><Relationship Id="rId3" Type="http://schemas.openxmlformats.org/officeDocument/2006/relationships/tags" Target="../tags/tag194.xml"/><Relationship Id="rId7" Type="http://schemas.openxmlformats.org/officeDocument/2006/relationships/notesSlide" Target="../notesSlides/notesSlide40.xml"/><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slideLayout" Target="../slideLayouts/slideLayout2.xml"/><Relationship Id="rId5" Type="http://schemas.openxmlformats.org/officeDocument/2006/relationships/tags" Target="../tags/tag196.xml"/><Relationship Id="rId4" Type="http://schemas.openxmlformats.org/officeDocument/2006/relationships/tags" Target="../tags/tag195.xml"/></Relationships>
</file>

<file path=ppt/slides/_rels/slide41.xml.rels><?xml version="1.0" encoding="UTF-8" standalone="yes"?>
<Relationships xmlns="http://schemas.openxmlformats.org/package/2006/relationships"><Relationship Id="rId3" Type="http://schemas.openxmlformats.org/officeDocument/2006/relationships/tags" Target="../tags/tag199.xml"/><Relationship Id="rId7" Type="http://schemas.openxmlformats.org/officeDocument/2006/relationships/notesSlide" Target="../notesSlides/notesSlide41.xml"/><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slideLayout" Target="../slideLayouts/slideLayout2.xml"/><Relationship Id="rId5" Type="http://schemas.openxmlformats.org/officeDocument/2006/relationships/tags" Target="../tags/tag201.xml"/><Relationship Id="rId4" Type="http://schemas.openxmlformats.org/officeDocument/2006/relationships/tags" Target="../tags/tag200.xml"/></Relationships>
</file>

<file path=ppt/slides/_rels/slide42.xml.rels><?xml version="1.0" encoding="UTF-8" standalone="yes"?>
<Relationships xmlns="http://schemas.openxmlformats.org/package/2006/relationships"><Relationship Id="rId3" Type="http://schemas.openxmlformats.org/officeDocument/2006/relationships/tags" Target="../tags/tag204.xml"/><Relationship Id="rId2" Type="http://schemas.openxmlformats.org/officeDocument/2006/relationships/tags" Target="../tags/tag203.xml"/><Relationship Id="rId1" Type="http://schemas.openxmlformats.org/officeDocument/2006/relationships/tags" Target="../tags/tag202.xml"/><Relationship Id="rId6" Type="http://schemas.openxmlformats.org/officeDocument/2006/relationships/notesSlide" Target="../notesSlides/notesSlide42.xml"/><Relationship Id="rId5" Type="http://schemas.openxmlformats.org/officeDocument/2006/relationships/slideLayout" Target="../slideLayouts/slideLayout2.xml"/><Relationship Id="rId4" Type="http://schemas.openxmlformats.org/officeDocument/2006/relationships/tags" Target="../tags/tag205.xml"/></Relationships>
</file>

<file path=ppt/slides/_rels/slide43.xml.rels><?xml version="1.0" encoding="UTF-8" standalone="yes"?>
<Relationships xmlns="http://schemas.openxmlformats.org/package/2006/relationships"><Relationship Id="rId3" Type="http://schemas.openxmlformats.org/officeDocument/2006/relationships/tags" Target="../tags/tag208.xml"/><Relationship Id="rId7" Type="http://schemas.openxmlformats.org/officeDocument/2006/relationships/notesSlide" Target="../notesSlides/notesSlide43.xml"/><Relationship Id="rId2" Type="http://schemas.openxmlformats.org/officeDocument/2006/relationships/tags" Target="../tags/tag207.xml"/><Relationship Id="rId1" Type="http://schemas.openxmlformats.org/officeDocument/2006/relationships/tags" Target="../tags/tag206.xml"/><Relationship Id="rId6" Type="http://schemas.openxmlformats.org/officeDocument/2006/relationships/slideLayout" Target="../slideLayouts/slideLayout2.xml"/><Relationship Id="rId5" Type="http://schemas.openxmlformats.org/officeDocument/2006/relationships/tags" Target="../tags/tag210.xml"/><Relationship Id="rId4" Type="http://schemas.openxmlformats.org/officeDocument/2006/relationships/tags" Target="../tags/tag209.xml"/></Relationships>
</file>

<file path=ppt/slides/_rels/slide44.xml.rels><?xml version="1.0" encoding="UTF-8" standalone="yes"?>
<Relationships xmlns="http://schemas.openxmlformats.org/package/2006/relationships"><Relationship Id="rId8" Type="http://schemas.openxmlformats.org/officeDocument/2006/relationships/notesSlide" Target="../notesSlides/notesSlide44.xml"/><Relationship Id="rId3" Type="http://schemas.openxmlformats.org/officeDocument/2006/relationships/tags" Target="../tags/tag213.xml"/><Relationship Id="rId7" Type="http://schemas.openxmlformats.org/officeDocument/2006/relationships/slideLayout" Target="../slideLayouts/slideLayout2.xml"/><Relationship Id="rId2" Type="http://schemas.openxmlformats.org/officeDocument/2006/relationships/tags" Target="../tags/tag212.xml"/><Relationship Id="rId1" Type="http://schemas.openxmlformats.org/officeDocument/2006/relationships/tags" Target="../tags/tag211.xml"/><Relationship Id="rId6" Type="http://schemas.openxmlformats.org/officeDocument/2006/relationships/tags" Target="../tags/tag216.xml"/><Relationship Id="rId5" Type="http://schemas.openxmlformats.org/officeDocument/2006/relationships/tags" Target="../tags/tag215.xml"/><Relationship Id="rId4" Type="http://schemas.openxmlformats.org/officeDocument/2006/relationships/tags" Target="../tags/tag214.xml"/></Relationships>
</file>

<file path=ppt/slides/_rels/slide45.xml.rels><?xml version="1.0" encoding="UTF-8" standalone="yes"?>
<Relationships xmlns="http://schemas.openxmlformats.org/package/2006/relationships"><Relationship Id="rId3" Type="http://schemas.openxmlformats.org/officeDocument/2006/relationships/tags" Target="../tags/tag219.xml"/><Relationship Id="rId7" Type="http://schemas.openxmlformats.org/officeDocument/2006/relationships/notesSlide" Target="../notesSlides/notesSlide45.xml"/><Relationship Id="rId2" Type="http://schemas.openxmlformats.org/officeDocument/2006/relationships/tags" Target="../tags/tag218.xml"/><Relationship Id="rId1" Type="http://schemas.openxmlformats.org/officeDocument/2006/relationships/tags" Target="../tags/tag217.xml"/><Relationship Id="rId6" Type="http://schemas.openxmlformats.org/officeDocument/2006/relationships/slideLayout" Target="../slideLayouts/slideLayout2.xml"/><Relationship Id="rId5" Type="http://schemas.openxmlformats.org/officeDocument/2006/relationships/tags" Target="../tags/tag221.xml"/><Relationship Id="rId4" Type="http://schemas.openxmlformats.org/officeDocument/2006/relationships/tags" Target="../tags/tag220.xml"/></Relationships>
</file>

<file path=ppt/slides/_rels/slide4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xml"/><Relationship Id="rId7" Type="http://schemas.openxmlformats.org/officeDocument/2006/relationships/hyperlink" Target="http://www.edulll.gr/" TargetMode="External"/><Relationship Id="rId2" Type="http://schemas.openxmlformats.org/officeDocument/2006/relationships/tags" Target="../tags/tag223.xml"/><Relationship Id="rId1" Type="http://schemas.openxmlformats.org/officeDocument/2006/relationships/tags" Target="../tags/tag222.xml"/><Relationship Id="rId6" Type="http://schemas.openxmlformats.org/officeDocument/2006/relationships/image" Target="../media/image3.png"/><Relationship Id="rId5" Type="http://schemas.openxmlformats.org/officeDocument/2006/relationships/hyperlink" Target="http://www.creativecommons.gr/?page_id=118" TargetMode="External"/><Relationship Id="rId4"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13" Type="http://schemas.openxmlformats.org/officeDocument/2006/relationships/slide" Target="slide12.xml"/><Relationship Id="rId18" Type="http://schemas.openxmlformats.org/officeDocument/2006/relationships/slide" Target="slide33.xml"/><Relationship Id="rId3" Type="http://schemas.openxmlformats.org/officeDocument/2006/relationships/tags" Target="../tags/tag20.xml"/><Relationship Id="rId7" Type="http://schemas.openxmlformats.org/officeDocument/2006/relationships/slideLayout" Target="../slideLayouts/slideLayout2.xml"/><Relationship Id="rId12" Type="http://schemas.openxmlformats.org/officeDocument/2006/relationships/slide" Target="slide11.xml"/><Relationship Id="rId17" Type="http://schemas.openxmlformats.org/officeDocument/2006/relationships/slide" Target="slide32.xml"/><Relationship Id="rId2" Type="http://schemas.openxmlformats.org/officeDocument/2006/relationships/tags" Target="../tags/tag19.xml"/><Relationship Id="rId16" Type="http://schemas.openxmlformats.org/officeDocument/2006/relationships/slide" Target="slide17.xml"/><Relationship Id="rId20" Type="http://schemas.openxmlformats.org/officeDocument/2006/relationships/slide" Target="slide44.xml"/><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slide" Target="slide10.xml"/><Relationship Id="rId5" Type="http://schemas.openxmlformats.org/officeDocument/2006/relationships/tags" Target="../tags/tag22.xml"/><Relationship Id="rId15" Type="http://schemas.openxmlformats.org/officeDocument/2006/relationships/slide" Target="slide19.xml"/><Relationship Id="rId10" Type="http://schemas.openxmlformats.org/officeDocument/2006/relationships/slide" Target="slide7.xml"/><Relationship Id="rId19" Type="http://schemas.openxmlformats.org/officeDocument/2006/relationships/slide" Target="slide37.xml"/><Relationship Id="rId4" Type="http://schemas.openxmlformats.org/officeDocument/2006/relationships/tags" Target="../tags/tag21.xml"/><Relationship Id="rId9" Type="http://schemas.openxmlformats.org/officeDocument/2006/relationships/slide" Target="slide6.xml"/><Relationship Id="rId14" Type="http://schemas.openxmlformats.org/officeDocument/2006/relationships/slide" Target="slide16.xml"/></Relationships>
</file>

<file path=ppt/slides/_rels/slide6.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tags" Target="../tags/tag26.xml"/><Relationship Id="rId7" Type="http://schemas.openxmlformats.org/officeDocument/2006/relationships/notesSlide" Target="../notesSlides/notesSlide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slideLayout" Target="../slideLayouts/slideLayout2.xml"/><Relationship Id="rId5" Type="http://schemas.openxmlformats.org/officeDocument/2006/relationships/tags" Target="../tags/tag28.xml"/><Relationship Id="rId10" Type="http://schemas.microsoft.com/office/2007/relationships/hdphoto" Target="../media/hdphoto1.wdp"/><Relationship Id="rId4" Type="http://schemas.openxmlformats.org/officeDocument/2006/relationships/tags" Target="../tags/tag27.xml"/><Relationship Id="rId9"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notesSlide" Target="../notesSlides/notesSlide7.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slideLayout" Target="../slideLayouts/slideLayout2.xml"/><Relationship Id="rId5" Type="http://schemas.openxmlformats.org/officeDocument/2006/relationships/tags" Target="../tags/tag33.xml"/><Relationship Id="rId4" Type="http://schemas.openxmlformats.org/officeDocument/2006/relationships/tags" Target="../tags/tag32.xml"/></Relationships>
</file>

<file path=ppt/slides/_rels/slide8.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notesSlide" Target="../notesSlides/notesSlide8.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slideLayout" Target="../slideLayouts/slideLayout2.xml"/><Relationship Id="rId5" Type="http://schemas.openxmlformats.org/officeDocument/2006/relationships/tags" Target="../tags/tag38.xml"/><Relationship Id="rId4" Type="http://schemas.openxmlformats.org/officeDocument/2006/relationships/tags" Target="../tags/tag37.xml"/></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1.xml"/><Relationship Id="rId7" Type="http://schemas.openxmlformats.org/officeDocument/2006/relationships/notesSlide" Target="../notesSlides/notesSlide9.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slideLayout" Target="../slideLayouts/slideLayout2.xml"/><Relationship Id="rId11" Type="http://schemas.microsoft.com/office/2007/relationships/hdphoto" Target="../media/hdphoto1.wdp"/><Relationship Id="rId5" Type="http://schemas.openxmlformats.org/officeDocument/2006/relationships/tags" Target="../tags/tag43.xml"/><Relationship Id="rId10" Type="http://schemas.openxmlformats.org/officeDocument/2006/relationships/image" Target="../media/image4.jpeg"/><Relationship Id="rId4" Type="http://schemas.openxmlformats.org/officeDocument/2006/relationships/tags" Target="../tags/tag42.xml"/><Relationship Id="rId9" Type="http://schemas.openxmlformats.org/officeDocument/2006/relationships/slide" Target="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custDataLst>
              <p:tags r:id="rId2"/>
            </p:custDataLst>
          </p:nvPr>
        </p:nvSpPr>
        <p:spPr>
          <a:xfrm>
            <a:off x="685800" y="1382911"/>
            <a:ext cx="7772400" cy="1470025"/>
          </a:xfrm>
        </p:spPr>
        <p:txBody>
          <a:bodyPr/>
          <a:lstStyle/>
          <a:p>
            <a:r>
              <a:rPr lang="el-GR" dirty="0" smtClean="0"/>
              <a:t>Προγραμματισμός </a:t>
            </a:r>
            <a:br>
              <a:rPr lang="el-GR" dirty="0" smtClean="0"/>
            </a:br>
            <a:r>
              <a:rPr lang="el-GR" dirty="0" smtClean="0"/>
              <a:t>Εφαρμογών Διαδικτύου</a:t>
            </a:r>
            <a:endParaRPr lang="el-GR" dirty="0"/>
          </a:p>
        </p:txBody>
      </p:sp>
      <p:sp>
        <p:nvSpPr>
          <p:cNvPr id="3" name="Υπότιτλος 2"/>
          <p:cNvSpPr>
            <a:spLocks noGrp="1"/>
          </p:cNvSpPr>
          <p:nvPr>
            <p:ph type="subTitle" idx="1"/>
            <p:custDataLst>
              <p:tags r:id="rId3"/>
            </p:custDataLst>
          </p:nvPr>
        </p:nvSpPr>
        <p:spPr>
          <a:xfrm>
            <a:off x="683568" y="2708920"/>
            <a:ext cx="7776864" cy="4056856"/>
          </a:xfrm>
        </p:spPr>
        <p:txBody>
          <a:bodyPr>
            <a:noAutofit/>
          </a:bodyPr>
          <a:lstStyle/>
          <a:p>
            <a:r>
              <a:rPr lang="el-GR" sz="2800" b="1" dirty="0"/>
              <a:t>Ενότητα </a:t>
            </a:r>
            <a:r>
              <a:rPr lang="en-US" sz="2800" b="1" dirty="0" smtClean="0"/>
              <a:t>5</a:t>
            </a:r>
            <a:r>
              <a:rPr lang="el-GR" sz="2800" b="1" dirty="0" smtClean="0"/>
              <a:t>:</a:t>
            </a:r>
            <a:r>
              <a:rPr lang="en-US" sz="2800" dirty="0" smtClean="0"/>
              <a:t> PHP </a:t>
            </a:r>
            <a:r>
              <a:rPr lang="el-GR" sz="2800" dirty="0" smtClean="0"/>
              <a:t>Μέρος 1</a:t>
            </a:r>
            <a:r>
              <a:rPr lang="el-GR" sz="2800" baseline="30000" dirty="0" smtClean="0"/>
              <a:t>ο</a:t>
            </a:r>
            <a:endParaRPr lang="el-GR" sz="2800" dirty="0" smtClean="0"/>
          </a:p>
          <a:p>
            <a:endParaRPr lang="en-US"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Φώτης </a:t>
            </a:r>
            <a:r>
              <a:rPr lang="el-GR" sz="2800" dirty="0" err="1" smtClean="0"/>
              <a:t>Κόκκορας</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Καθηγητής Εφαρμογών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Μηχανικών Πληροφορικής Τ.Ε.</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8"/>
          </p:cNvPr>
          <p:cNvPicPr>
            <a:picLocks noChangeAspect="1" noChangeArrowheads="1"/>
          </p:cNvPicPr>
          <p:nvPr/>
        </p:nvPicPr>
        <p:blipFill>
          <a:blip r:embed="rId9" cstate="print"/>
          <a:srcRect/>
          <a:stretch>
            <a:fillRect/>
          </a:stretch>
        </p:blipFill>
        <p:spPr bwMode="auto">
          <a:xfrm>
            <a:off x="2416856" y="5661248"/>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dirty="0" smtClean="0"/>
              <a:t>Σύνταξη </a:t>
            </a:r>
            <a:r>
              <a:rPr lang="en-US" dirty="0" smtClean="0"/>
              <a:t>PHP</a:t>
            </a:r>
            <a:endParaRPr lang="el-GR" dirty="0"/>
          </a:p>
        </p:txBody>
      </p:sp>
      <p:sp>
        <p:nvSpPr>
          <p:cNvPr id="3" name="Ορθογώνιο 2"/>
          <p:cNvSpPr/>
          <p:nvPr>
            <p:custDataLst>
              <p:tags r:id="rId3"/>
            </p:custDataLst>
          </p:nvPr>
        </p:nvSpPr>
        <p:spPr>
          <a:xfrm>
            <a:off x="251520" y="1166843"/>
            <a:ext cx="8568952" cy="4893647"/>
          </a:xfrm>
          <a:prstGeom prst="rect">
            <a:avLst/>
          </a:prstGeom>
        </p:spPr>
        <p:txBody>
          <a:bodyPr wrap="square">
            <a:spAutoFit/>
          </a:bodyPr>
          <a:lstStyle/>
          <a:p>
            <a:r>
              <a:rPr lang="en-US" sz="2400" dirty="0"/>
              <a:t>•   </a:t>
            </a:r>
            <a:r>
              <a:rPr lang="el-GR" sz="2400" dirty="0" smtClean="0"/>
              <a:t>Κάθε εντολή </a:t>
            </a:r>
            <a:r>
              <a:rPr lang="en-US" sz="2400" dirty="0" smtClean="0"/>
              <a:t>PHP</a:t>
            </a:r>
            <a:r>
              <a:rPr lang="el-GR" sz="2400" dirty="0" smtClean="0"/>
              <a:t> τελειώνει με ελληνικό ερωτηματικό</a:t>
            </a:r>
            <a:r>
              <a:rPr lang="en-US" sz="2400" dirty="0" smtClean="0"/>
              <a:t>    </a:t>
            </a:r>
            <a:endParaRPr lang="en-US" sz="2400" dirty="0"/>
          </a:p>
          <a:p>
            <a:r>
              <a:rPr lang="en-US" sz="2400" dirty="0"/>
              <a:t>•   </a:t>
            </a:r>
            <a:r>
              <a:rPr lang="el-GR" sz="2400" dirty="0" smtClean="0"/>
              <a:t>Η εντολή </a:t>
            </a:r>
            <a:r>
              <a:rPr lang="en-US" sz="2400" dirty="0" smtClean="0"/>
              <a:t>echo</a:t>
            </a:r>
            <a:endParaRPr lang="en-US" sz="2400" dirty="0"/>
          </a:p>
          <a:p>
            <a:r>
              <a:rPr lang="en-US" sz="2400" dirty="0" smtClean="0"/>
              <a:t>	–   </a:t>
            </a:r>
            <a:r>
              <a:rPr lang="el-GR" sz="2400" dirty="0" smtClean="0"/>
              <a:t>Στέλνει στον </a:t>
            </a:r>
            <a:r>
              <a:rPr lang="en-US" sz="2400" dirty="0" smtClean="0"/>
              <a:t>browser </a:t>
            </a:r>
            <a:r>
              <a:rPr lang="el-GR" sz="2400" dirty="0" smtClean="0"/>
              <a:t>κείμενο, μεταβλητές, κώδικα </a:t>
            </a:r>
            <a:r>
              <a:rPr lang="en-US" sz="2400" dirty="0" smtClean="0"/>
              <a:t>	HTML, </a:t>
            </a:r>
            <a:r>
              <a:rPr lang="el-GR" sz="2400" dirty="0" smtClean="0"/>
              <a:t>και</a:t>
            </a:r>
            <a:r>
              <a:rPr lang="en-US" sz="2400" dirty="0" smtClean="0"/>
              <a:t> </a:t>
            </a:r>
            <a:r>
              <a:rPr lang="el-GR" sz="2400" dirty="0" smtClean="0"/>
              <a:t>γενικότερα οτιδήποτε υπάρχει στα δεξιά της.</a:t>
            </a:r>
          </a:p>
          <a:p>
            <a:r>
              <a:rPr lang="en-US" sz="2400" dirty="0" smtClean="0"/>
              <a:t>	–  </a:t>
            </a:r>
            <a:r>
              <a:rPr lang="el-GR" sz="2400" dirty="0" smtClean="0"/>
              <a:t>Προσοχή στα εισαγωγικά για κείμενο ή κώδικα </a:t>
            </a:r>
            <a:r>
              <a:rPr lang="en-US" sz="2400" dirty="0" smtClean="0"/>
              <a:t>HTML</a:t>
            </a:r>
          </a:p>
          <a:p>
            <a:pPr lvl="3"/>
            <a:r>
              <a:rPr lang="en-US" sz="2400" b="1" dirty="0" smtClean="0">
                <a:solidFill>
                  <a:srgbClr val="0000FF"/>
                </a:solidFill>
              </a:rPr>
              <a:t>echo </a:t>
            </a:r>
            <a:r>
              <a:rPr lang="en-US" sz="2400" b="1" dirty="0">
                <a:solidFill>
                  <a:srgbClr val="0000FF"/>
                </a:solidFill>
              </a:rPr>
              <a:t>"&lt;p&gt;Hello world!&lt;/p&gt;";</a:t>
            </a:r>
          </a:p>
          <a:p>
            <a:pPr lvl="3"/>
            <a:r>
              <a:rPr lang="en-US" sz="2400" b="1" dirty="0">
                <a:solidFill>
                  <a:srgbClr val="0000FF"/>
                </a:solidFill>
              </a:rPr>
              <a:t>echo "&lt;p&gt;Bomb will blow up in 15\"&lt;/p&gt;";</a:t>
            </a:r>
          </a:p>
          <a:p>
            <a:pPr lvl="3"/>
            <a:r>
              <a:rPr lang="en-US" sz="2400" b="1" dirty="0">
                <a:solidFill>
                  <a:srgbClr val="0000FF"/>
                </a:solidFill>
              </a:rPr>
              <a:t>echo '&lt;p class="urgent"&gt;Hello world!&lt;/p&gt;';</a:t>
            </a:r>
          </a:p>
          <a:p>
            <a:r>
              <a:rPr lang="en-US" sz="2400" dirty="0"/>
              <a:t>• </a:t>
            </a:r>
            <a:r>
              <a:rPr lang="el-GR" sz="2400" dirty="0" smtClean="0"/>
              <a:t>Σχόλια στον κώδικα </a:t>
            </a:r>
            <a:r>
              <a:rPr lang="en-US" sz="2400" dirty="0" smtClean="0"/>
              <a:t>PHP</a:t>
            </a:r>
            <a:endParaRPr lang="en-US" sz="2400" dirty="0"/>
          </a:p>
          <a:p>
            <a:pPr lvl="3"/>
            <a:r>
              <a:rPr lang="en-US" sz="2400" b="1" dirty="0">
                <a:solidFill>
                  <a:srgbClr val="0000FF"/>
                </a:solidFill>
              </a:rPr>
              <a:t>&lt;?</a:t>
            </a:r>
            <a:r>
              <a:rPr lang="en-US" sz="2400" b="1" dirty="0" err="1">
                <a:solidFill>
                  <a:srgbClr val="0000FF"/>
                </a:solidFill>
              </a:rPr>
              <a:t>php</a:t>
            </a:r>
            <a:endParaRPr lang="en-US" sz="2400" b="1" dirty="0">
              <a:solidFill>
                <a:srgbClr val="0000FF"/>
              </a:solidFill>
            </a:endParaRPr>
          </a:p>
          <a:p>
            <a:pPr lvl="3"/>
            <a:r>
              <a:rPr lang="el-GR" sz="2400" b="1" dirty="0">
                <a:solidFill>
                  <a:srgbClr val="0000FF"/>
                </a:solidFill>
              </a:rPr>
              <a:t>/* </a:t>
            </a:r>
            <a:r>
              <a:rPr lang="el-GR" sz="2400" dirty="0">
                <a:solidFill>
                  <a:srgbClr val="0000FF"/>
                </a:solidFill>
              </a:rPr>
              <a:t> </a:t>
            </a:r>
            <a:r>
              <a:rPr lang="el-GR" sz="2400" dirty="0" smtClean="0">
                <a:solidFill>
                  <a:srgbClr val="0000FF"/>
                </a:solidFill>
              </a:rPr>
              <a:t>σχόλιο πολλών γραμμών  </a:t>
            </a:r>
            <a:r>
              <a:rPr lang="el-GR" sz="2400" b="1" dirty="0">
                <a:solidFill>
                  <a:srgbClr val="0000FF"/>
                </a:solidFill>
              </a:rPr>
              <a:t>*/</a:t>
            </a:r>
          </a:p>
          <a:p>
            <a:pPr lvl="3"/>
            <a:r>
              <a:rPr lang="en-US" sz="2400" b="1" dirty="0">
                <a:solidFill>
                  <a:srgbClr val="0000FF"/>
                </a:solidFill>
              </a:rPr>
              <a:t>echo "&lt;p&gt;Hello world!&lt;/p&gt;"; </a:t>
            </a:r>
            <a:r>
              <a:rPr lang="en-US" sz="2400" b="1" dirty="0" smtClean="0">
                <a:solidFill>
                  <a:srgbClr val="0000FF"/>
                </a:solidFill>
              </a:rPr>
              <a:t>//</a:t>
            </a:r>
            <a:r>
              <a:rPr lang="el-GR" sz="2400" b="1" dirty="0" smtClean="0">
                <a:solidFill>
                  <a:srgbClr val="0000FF"/>
                </a:solidFill>
              </a:rPr>
              <a:t> σχόλιο γραμμής</a:t>
            </a:r>
            <a:r>
              <a:rPr lang="en-US" sz="2400" b="1" dirty="0" smtClean="0">
                <a:solidFill>
                  <a:srgbClr val="0000FF"/>
                </a:solidFill>
              </a:rPr>
              <a:t> </a:t>
            </a:r>
            <a:r>
              <a:rPr lang="en-US" sz="2400" dirty="0" smtClean="0">
                <a:solidFill>
                  <a:srgbClr val="0000FF"/>
                </a:solidFill>
              </a:rPr>
              <a:t> </a:t>
            </a:r>
            <a:endParaRPr lang="en-US" sz="2400" dirty="0">
              <a:solidFill>
                <a:srgbClr val="0000FF"/>
              </a:solidFill>
            </a:endParaRPr>
          </a:p>
          <a:p>
            <a:pPr lvl="3"/>
            <a:r>
              <a:rPr lang="el-GR" sz="2400" b="1" dirty="0">
                <a:solidFill>
                  <a:srgbClr val="0000FF"/>
                </a:solidFill>
              </a:rPr>
              <a:t>?&gt;</a:t>
            </a:r>
            <a:endParaRPr lang="el-GR" sz="2400" dirty="0">
              <a:solidFill>
                <a:srgbClr val="0000FF"/>
              </a:solidFill>
            </a:endParaRPr>
          </a:p>
        </p:txBody>
      </p:sp>
      <p:pic>
        <p:nvPicPr>
          <p:cNvPr id="7" name="Εικόνα 6"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349695" y="6021288"/>
            <a:ext cx="576065" cy="651438"/>
          </a:xfrm>
          <a:prstGeom prst="rect">
            <a:avLst/>
          </a:prstGeom>
          <a:scene3d>
            <a:camera prst="isometricOffAxis1Right"/>
            <a:lightRig rig="threePt" dir="t"/>
          </a:scene3d>
        </p:spPr>
      </p:pic>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17959498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dirty="0" smtClean="0"/>
              <a:t>Μεταβλητές</a:t>
            </a:r>
            <a:endParaRPr lang="el-GR" sz="2800" b="0" dirty="0"/>
          </a:p>
        </p:txBody>
      </p:sp>
      <p:sp>
        <p:nvSpPr>
          <p:cNvPr id="3" name="Ορθογώνιο 2"/>
          <p:cNvSpPr/>
          <p:nvPr>
            <p:custDataLst>
              <p:tags r:id="rId3"/>
            </p:custDataLst>
          </p:nvPr>
        </p:nvSpPr>
        <p:spPr>
          <a:xfrm>
            <a:off x="251520" y="1208413"/>
            <a:ext cx="8784976" cy="4524315"/>
          </a:xfrm>
          <a:prstGeom prst="rect">
            <a:avLst/>
          </a:prstGeom>
        </p:spPr>
        <p:txBody>
          <a:bodyPr wrap="square">
            <a:spAutoFit/>
          </a:bodyPr>
          <a:lstStyle/>
          <a:p>
            <a:pPr marL="342900" indent="-342900">
              <a:buFont typeface="Arial" panose="020B0604020202020204" pitchFamily="34" charset="0"/>
              <a:buChar char="•"/>
            </a:pPr>
            <a:r>
              <a:rPr lang="el-GR" sz="2400" b="1" dirty="0" smtClean="0"/>
              <a:t>Τα ονόματα μεταβλητών ξεκινούν με τον χαρακτήρα</a:t>
            </a:r>
            <a:r>
              <a:rPr lang="el-GR" sz="2400" dirty="0" smtClean="0"/>
              <a:t> </a:t>
            </a:r>
            <a:r>
              <a:rPr lang="el-GR" sz="2400" b="1" dirty="0" smtClean="0">
                <a:solidFill>
                  <a:srgbClr val="0000FF"/>
                </a:solidFill>
              </a:rPr>
              <a:t>$</a:t>
            </a:r>
          </a:p>
          <a:p>
            <a:pPr marL="342900" indent="-342900">
              <a:buFont typeface="Arial" panose="020B0604020202020204" pitchFamily="34" charset="0"/>
              <a:buChar char="•"/>
            </a:pPr>
            <a:r>
              <a:rPr lang="el-GR" sz="2400" dirty="0" smtClean="0"/>
              <a:t>Το όνομα μιας μεταβλητής </a:t>
            </a:r>
            <a:endParaRPr lang="el-GR" sz="2400" dirty="0"/>
          </a:p>
          <a:p>
            <a:r>
              <a:rPr lang="el-GR" sz="2400" dirty="0" smtClean="0"/>
              <a:t>	- μπορεί να ξεκινά με γράμμα ή </a:t>
            </a:r>
            <a:r>
              <a:rPr lang="en-US" sz="2400" dirty="0" smtClean="0"/>
              <a:t>underscore (_), </a:t>
            </a:r>
            <a:r>
              <a:rPr lang="el-GR" sz="2400" dirty="0" smtClean="0"/>
              <a:t>αλλά δεν 	μπορεί να ξεκινά με αριθμό.</a:t>
            </a:r>
          </a:p>
          <a:p>
            <a:r>
              <a:rPr lang="el-GR" sz="2400" dirty="0"/>
              <a:t>	</a:t>
            </a:r>
            <a:r>
              <a:rPr lang="el-GR" sz="2400" dirty="0" smtClean="0"/>
              <a:t>- Δεν πρέπει να περιέχει κενά</a:t>
            </a:r>
          </a:p>
          <a:p>
            <a:r>
              <a:rPr lang="el-GR" sz="2400" dirty="0"/>
              <a:t>	</a:t>
            </a:r>
            <a:r>
              <a:rPr lang="el-GR" sz="2400" dirty="0" smtClean="0"/>
              <a:t>- Είναι </a:t>
            </a:r>
            <a:r>
              <a:rPr lang="en-US" sz="2400" dirty="0" smtClean="0"/>
              <a:t>case sensitive (</a:t>
            </a:r>
            <a:r>
              <a:rPr lang="el-GR" sz="2400" dirty="0" smtClean="0"/>
              <a:t>διαφορά κεφαλαίων πεζών</a:t>
            </a:r>
            <a:r>
              <a:rPr lang="en-US" sz="2400" dirty="0" smtClean="0"/>
              <a:t>)</a:t>
            </a:r>
            <a:endParaRPr lang="el-GR" sz="2400" dirty="0" smtClean="0"/>
          </a:p>
          <a:p>
            <a:pPr marL="342900" indent="-342900">
              <a:buFont typeface="Arial" panose="020B0604020202020204" pitchFamily="34" charset="0"/>
              <a:buChar char="•"/>
            </a:pPr>
            <a:r>
              <a:rPr lang="el-GR" sz="2400" dirty="0" smtClean="0"/>
              <a:t>Παράδειγμα</a:t>
            </a:r>
            <a:endParaRPr lang="el-GR" sz="2400" dirty="0"/>
          </a:p>
          <a:p>
            <a:pPr lvl="2"/>
            <a:r>
              <a:rPr lang="en-US" sz="2400" b="1" dirty="0" smtClean="0">
                <a:solidFill>
                  <a:srgbClr val="0000FF"/>
                </a:solidFill>
              </a:rPr>
              <a:t>$</a:t>
            </a:r>
            <a:r>
              <a:rPr lang="en-US" sz="2400" b="1" dirty="0">
                <a:solidFill>
                  <a:srgbClr val="0000FF"/>
                </a:solidFill>
              </a:rPr>
              <a:t>name = "</a:t>
            </a:r>
            <a:r>
              <a:rPr lang="en-US" sz="2400" b="1" dirty="0" err="1">
                <a:solidFill>
                  <a:srgbClr val="0000FF"/>
                </a:solidFill>
              </a:rPr>
              <a:t>grigoris</a:t>
            </a:r>
            <a:r>
              <a:rPr lang="en-US" sz="2400" b="1" dirty="0">
                <a:solidFill>
                  <a:srgbClr val="0000FF"/>
                </a:solidFill>
              </a:rPr>
              <a:t>"; // </a:t>
            </a:r>
            <a:r>
              <a:rPr lang="el-GR" sz="2400" b="1" dirty="0" smtClean="0">
                <a:solidFill>
                  <a:srgbClr val="0000FF"/>
                </a:solidFill>
              </a:rPr>
              <a:t> μεταβλητή</a:t>
            </a:r>
            <a:r>
              <a:rPr lang="en-US" sz="2400" dirty="0" smtClean="0">
                <a:solidFill>
                  <a:srgbClr val="0000FF"/>
                </a:solidFill>
              </a:rPr>
              <a:t> </a:t>
            </a:r>
            <a:r>
              <a:rPr lang="en-US" sz="2400" b="1" dirty="0">
                <a:solidFill>
                  <a:srgbClr val="0000FF"/>
                </a:solidFill>
              </a:rPr>
              <a:t>string</a:t>
            </a:r>
          </a:p>
          <a:p>
            <a:pPr lvl="2"/>
            <a:r>
              <a:rPr lang="en-US" sz="2400" b="1" dirty="0">
                <a:solidFill>
                  <a:srgbClr val="0000FF"/>
                </a:solidFill>
              </a:rPr>
              <a:t>$age = 30; // </a:t>
            </a:r>
            <a:r>
              <a:rPr lang="en-US" sz="2400" dirty="0">
                <a:solidFill>
                  <a:srgbClr val="0000FF"/>
                </a:solidFill>
              </a:rPr>
              <a:t> </a:t>
            </a:r>
            <a:r>
              <a:rPr lang="el-GR" sz="2400" dirty="0" smtClean="0">
                <a:solidFill>
                  <a:srgbClr val="0000FF"/>
                </a:solidFill>
              </a:rPr>
              <a:t>μεταβλητή </a:t>
            </a:r>
            <a:r>
              <a:rPr lang="en-US" sz="2400" b="1" dirty="0" smtClean="0">
                <a:solidFill>
                  <a:srgbClr val="0000FF"/>
                </a:solidFill>
              </a:rPr>
              <a:t>integer</a:t>
            </a:r>
            <a:endParaRPr lang="en-US" sz="2400" b="1" dirty="0">
              <a:solidFill>
                <a:srgbClr val="0000FF"/>
              </a:solidFill>
            </a:endParaRPr>
          </a:p>
          <a:p>
            <a:pPr lvl="2"/>
            <a:r>
              <a:rPr lang="en-US" sz="2400" b="1" dirty="0">
                <a:solidFill>
                  <a:srgbClr val="0000FF"/>
                </a:solidFill>
              </a:rPr>
              <a:t>echo $name;</a:t>
            </a:r>
          </a:p>
          <a:p>
            <a:pPr lvl="2"/>
            <a:r>
              <a:rPr lang="en-US" sz="2400" b="1" dirty="0">
                <a:solidFill>
                  <a:srgbClr val="0000FF"/>
                </a:solidFill>
              </a:rPr>
              <a:t>echo " is $age years old";// is 30 years old</a:t>
            </a:r>
          </a:p>
          <a:p>
            <a:pPr lvl="2"/>
            <a:r>
              <a:rPr lang="en-US" sz="2400" b="1" dirty="0">
                <a:solidFill>
                  <a:srgbClr val="0000FF"/>
                </a:solidFill>
              </a:rPr>
              <a:t>echo ' is $age years old';// is $age years old</a:t>
            </a:r>
            <a:endParaRPr lang="el-GR" sz="2400" dirty="0">
              <a:solidFill>
                <a:srgbClr val="0000FF"/>
              </a:solidFill>
            </a:endParaRPr>
          </a:p>
        </p:txBody>
      </p:sp>
      <p:pic>
        <p:nvPicPr>
          <p:cNvPr id="7" name="Εικόνα 6"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349695" y="6021288"/>
            <a:ext cx="576065" cy="651438"/>
          </a:xfrm>
          <a:prstGeom prst="rect">
            <a:avLst/>
          </a:prstGeom>
          <a:scene3d>
            <a:camera prst="isometricOffAxis1Right"/>
            <a:lightRig rig="threePt" dir="t"/>
          </a:scene3d>
        </p:spPr>
      </p:pic>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14330366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custDataLst>
              <p:tags r:id="rId2"/>
            </p:custDataLst>
          </p:nvPr>
        </p:nvSpPr>
        <p:spPr>
          <a:xfrm>
            <a:off x="457200" y="115888"/>
            <a:ext cx="8507413" cy="787400"/>
          </a:xfrm>
        </p:spPr>
        <p:txBody>
          <a:bodyPr/>
          <a:lstStyle/>
          <a:p>
            <a:r>
              <a:rPr lang="el-GR" dirty="0" smtClean="0"/>
              <a:t>Αριθμητικοί Τελεστές</a:t>
            </a:r>
            <a:endParaRPr lang="en-US" dirty="0"/>
          </a:p>
        </p:txBody>
      </p:sp>
      <p:sp>
        <p:nvSpPr>
          <p:cNvPr id="3" name="Ορθογώνιο 2"/>
          <p:cNvSpPr/>
          <p:nvPr>
            <p:custDataLst>
              <p:tags r:id="rId3"/>
            </p:custDataLst>
          </p:nvPr>
        </p:nvSpPr>
        <p:spPr>
          <a:xfrm>
            <a:off x="246719" y="1124744"/>
            <a:ext cx="8713093" cy="4832092"/>
          </a:xfrm>
          <a:prstGeom prst="rect">
            <a:avLst/>
          </a:prstGeom>
        </p:spPr>
        <p:txBody>
          <a:bodyPr wrap="square">
            <a:spAutoFit/>
          </a:bodyPr>
          <a:lstStyle/>
          <a:p>
            <a:r>
              <a:rPr lang="el-GR" sz="2800" dirty="0" smtClean="0">
                <a:solidFill>
                  <a:srgbClr val="000000"/>
                </a:solidFill>
              </a:rPr>
              <a:t>Συνήθεις τελεστές  </a:t>
            </a:r>
            <a:endParaRPr lang="el-GR" sz="2800" dirty="0">
              <a:solidFill>
                <a:srgbClr val="000000"/>
              </a:solidFill>
            </a:endParaRPr>
          </a:p>
          <a:p>
            <a:r>
              <a:rPr lang="el-GR" sz="2800" dirty="0">
                <a:solidFill>
                  <a:srgbClr val="000000"/>
                </a:solidFill>
              </a:rPr>
              <a:t>– </a:t>
            </a:r>
            <a:r>
              <a:rPr lang="el-GR" sz="2800" dirty="0" smtClean="0">
                <a:solidFill>
                  <a:srgbClr val="000000"/>
                </a:solidFill>
              </a:rPr>
              <a:t> Πρόσθεση " </a:t>
            </a:r>
            <a:r>
              <a:rPr lang="el-GR" sz="2800" dirty="0">
                <a:solidFill>
                  <a:srgbClr val="000000"/>
                </a:solidFill>
              </a:rPr>
              <a:t>(+), </a:t>
            </a:r>
            <a:r>
              <a:rPr lang="el-GR" sz="2800" dirty="0" smtClean="0">
                <a:solidFill>
                  <a:srgbClr val="000000"/>
                </a:solidFill>
              </a:rPr>
              <a:t>αφαίρεση </a:t>
            </a:r>
            <a:r>
              <a:rPr lang="el-GR" sz="2800" dirty="0">
                <a:solidFill>
                  <a:srgbClr val="000000"/>
                </a:solidFill>
              </a:rPr>
              <a:t>(–)</a:t>
            </a:r>
          </a:p>
          <a:p>
            <a:r>
              <a:rPr lang="el-GR" sz="2800" dirty="0">
                <a:solidFill>
                  <a:srgbClr val="000000"/>
                </a:solidFill>
              </a:rPr>
              <a:t>– </a:t>
            </a:r>
            <a:r>
              <a:rPr lang="el-GR" sz="2800" dirty="0" smtClean="0">
                <a:solidFill>
                  <a:srgbClr val="000000"/>
                </a:solidFill>
              </a:rPr>
              <a:t> Πολλαπλασιασμός  (*), </a:t>
            </a:r>
            <a:r>
              <a:rPr lang="el-GR" sz="2800" dirty="0" err="1" smtClean="0">
                <a:solidFill>
                  <a:srgbClr val="000000"/>
                </a:solidFill>
              </a:rPr>
              <a:t>διάιρεση</a:t>
            </a:r>
            <a:r>
              <a:rPr lang="el-GR" sz="2800" dirty="0" smtClean="0">
                <a:solidFill>
                  <a:srgbClr val="000000"/>
                </a:solidFill>
              </a:rPr>
              <a:t>  </a:t>
            </a:r>
            <a:r>
              <a:rPr lang="el-GR" sz="2800" dirty="0">
                <a:solidFill>
                  <a:srgbClr val="000000"/>
                </a:solidFill>
              </a:rPr>
              <a:t>(/),  </a:t>
            </a:r>
            <a:r>
              <a:rPr lang="el-GR" sz="2800" dirty="0" err="1" smtClean="0">
                <a:solidFill>
                  <a:srgbClr val="000000"/>
                </a:solidFill>
              </a:rPr>
              <a:t>υπολοιπό</a:t>
            </a:r>
            <a:r>
              <a:rPr lang="el-GR" sz="2800" dirty="0" smtClean="0">
                <a:solidFill>
                  <a:srgbClr val="000000"/>
                </a:solidFill>
              </a:rPr>
              <a:t>  </a:t>
            </a:r>
            <a:r>
              <a:rPr lang="el-GR" sz="2800" dirty="0">
                <a:solidFill>
                  <a:srgbClr val="000000"/>
                </a:solidFill>
              </a:rPr>
              <a:t>(%)</a:t>
            </a:r>
          </a:p>
          <a:p>
            <a:r>
              <a:rPr lang="el-GR" sz="2800" dirty="0">
                <a:solidFill>
                  <a:srgbClr val="000000"/>
                </a:solidFill>
              </a:rPr>
              <a:t>• </a:t>
            </a:r>
            <a:r>
              <a:rPr lang="el-GR" sz="2800" dirty="0" smtClean="0">
                <a:solidFill>
                  <a:srgbClr val="000000"/>
                </a:solidFill>
              </a:rPr>
              <a:t>Παραδείγματα</a:t>
            </a:r>
            <a:endParaRPr lang="el-GR" sz="2800" dirty="0">
              <a:solidFill>
                <a:srgbClr val="000000"/>
              </a:solidFill>
            </a:endParaRPr>
          </a:p>
          <a:p>
            <a:pPr lvl="2"/>
            <a:r>
              <a:rPr lang="en-US" sz="2800" b="1" dirty="0">
                <a:solidFill>
                  <a:srgbClr val="3333CD"/>
                </a:solidFill>
              </a:rPr>
              <a:t>$x = 2 + 2; // $</a:t>
            </a:r>
            <a:r>
              <a:rPr lang="en-US" sz="2800" b="1" dirty="0" smtClean="0">
                <a:solidFill>
                  <a:srgbClr val="3333CD"/>
                </a:solidFill>
              </a:rPr>
              <a:t>x</a:t>
            </a:r>
            <a:r>
              <a:rPr lang="el-GR" sz="2800" b="1" dirty="0" smtClean="0">
                <a:solidFill>
                  <a:srgbClr val="3333CD"/>
                </a:solidFill>
              </a:rPr>
              <a:t> έχει τιμή</a:t>
            </a:r>
            <a:r>
              <a:rPr lang="en-US" sz="2800" dirty="0" smtClean="0">
                <a:solidFill>
                  <a:srgbClr val="3333CD"/>
                </a:solidFill>
              </a:rPr>
              <a:t>  </a:t>
            </a:r>
            <a:r>
              <a:rPr lang="en-US" sz="2800" b="1" dirty="0">
                <a:solidFill>
                  <a:srgbClr val="3333CD"/>
                </a:solidFill>
              </a:rPr>
              <a:t>4</a:t>
            </a:r>
          </a:p>
          <a:p>
            <a:pPr lvl="2"/>
            <a:r>
              <a:rPr lang="es-ES" sz="2800" b="1" dirty="0">
                <a:solidFill>
                  <a:srgbClr val="3333CD"/>
                </a:solidFill>
              </a:rPr>
              <a:t>$y = $x - 1; // $y </a:t>
            </a:r>
            <a:r>
              <a:rPr lang="el-GR" sz="2800" b="1" dirty="0">
                <a:solidFill>
                  <a:srgbClr val="3333CD"/>
                </a:solidFill>
              </a:rPr>
              <a:t>έχει τιμή </a:t>
            </a:r>
            <a:r>
              <a:rPr lang="el-GR" sz="2800" b="1" dirty="0" smtClean="0">
                <a:solidFill>
                  <a:srgbClr val="3333CD"/>
                </a:solidFill>
              </a:rPr>
              <a:t> </a:t>
            </a:r>
            <a:r>
              <a:rPr lang="es-ES" sz="2800" b="1" dirty="0" smtClean="0">
                <a:solidFill>
                  <a:srgbClr val="3333CD"/>
                </a:solidFill>
              </a:rPr>
              <a:t>3</a:t>
            </a:r>
            <a:endParaRPr lang="es-ES" sz="2800" b="1" dirty="0">
              <a:solidFill>
                <a:srgbClr val="3333CD"/>
              </a:solidFill>
            </a:endParaRPr>
          </a:p>
          <a:p>
            <a:pPr lvl="2"/>
            <a:r>
              <a:rPr lang="pl-PL" sz="2800" b="1" dirty="0">
                <a:solidFill>
                  <a:srgbClr val="3333CD"/>
                </a:solidFill>
              </a:rPr>
              <a:t>$z = $y * 4; // $z </a:t>
            </a:r>
            <a:r>
              <a:rPr lang="el-GR" sz="2800" b="1" dirty="0">
                <a:solidFill>
                  <a:srgbClr val="3333CD"/>
                </a:solidFill>
              </a:rPr>
              <a:t>έχει τιμή </a:t>
            </a:r>
            <a:r>
              <a:rPr lang="el-GR" sz="2800" b="1" dirty="0" smtClean="0">
                <a:solidFill>
                  <a:srgbClr val="3333CD"/>
                </a:solidFill>
              </a:rPr>
              <a:t> </a:t>
            </a:r>
            <a:r>
              <a:rPr lang="pl-PL" sz="2800" b="1" dirty="0" smtClean="0">
                <a:solidFill>
                  <a:srgbClr val="3333CD"/>
                </a:solidFill>
              </a:rPr>
              <a:t>12</a:t>
            </a:r>
            <a:endParaRPr lang="pl-PL" sz="2800" b="1" dirty="0">
              <a:solidFill>
                <a:srgbClr val="3333CD"/>
              </a:solidFill>
            </a:endParaRPr>
          </a:p>
          <a:p>
            <a:pPr lvl="2"/>
            <a:r>
              <a:rPr lang="pl-PL" sz="2800" b="1" dirty="0">
                <a:solidFill>
                  <a:srgbClr val="3333CD"/>
                </a:solidFill>
              </a:rPr>
              <a:t>$x = $z / 2; // $x </a:t>
            </a:r>
            <a:r>
              <a:rPr lang="el-GR" sz="2800" b="1" dirty="0">
                <a:solidFill>
                  <a:srgbClr val="3333CD"/>
                </a:solidFill>
              </a:rPr>
              <a:t>έχει τιμή</a:t>
            </a:r>
            <a:r>
              <a:rPr lang="pl-PL" sz="2800" dirty="0" smtClean="0">
                <a:solidFill>
                  <a:srgbClr val="3333CD"/>
                </a:solidFill>
              </a:rPr>
              <a:t> </a:t>
            </a:r>
            <a:r>
              <a:rPr lang="pl-PL" sz="2800" b="1" dirty="0">
                <a:solidFill>
                  <a:srgbClr val="3333CD"/>
                </a:solidFill>
              </a:rPr>
              <a:t>6</a:t>
            </a:r>
          </a:p>
          <a:p>
            <a:pPr lvl="2"/>
            <a:r>
              <a:rPr lang="es-ES" sz="2800" b="1" dirty="0">
                <a:solidFill>
                  <a:srgbClr val="3333CD"/>
                </a:solidFill>
              </a:rPr>
              <a:t>$y = $x % 3; // $y </a:t>
            </a:r>
            <a:r>
              <a:rPr lang="el-GR" sz="2800" b="1" dirty="0">
                <a:solidFill>
                  <a:srgbClr val="3333CD"/>
                </a:solidFill>
              </a:rPr>
              <a:t>έχει τιμή</a:t>
            </a:r>
            <a:r>
              <a:rPr lang="es-ES" sz="2800" dirty="0" smtClean="0">
                <a:solidFill>
                  <a:srgbClr val="3333CD"/>
                </a:solidFill>
              </a:rPr>
              <a:t> </a:t>
            </a:r>
            <a:r>
              <a:rPr lang="es-ES" sz="2800" b="1" dirty="0">
                <a:solidFill>
                  <a:srgbClr val="3333CD"/>
                </a:solidFill>
              </a:rPr>
              <a:t>0</a:t>
            </a:r>
          </a:p>
          <a:p>
            <a:r>
              <a:rPr lang="el-GR" sz="2800" dirty="0">
                <a:solidFill>
                  <a:srgbClr val="000000"/>
                </a:solidFill>
              </a:rPr>
              <a:t>• </a:t>
            </a:r>
            <a:r>
              <a:rPr lang="el-GR" sz="2800" dirty="0" smtClean="0">
                <a:solidFill>
                  <a:srgbClr val="000000"/>
                </a:solidFill>
              </a:rPr>
              <a:t>Χρήση παρενθέσεων για τον καθορισμό προτεραιότητας    </a:t>
            </a:r>
            <a:endParaRPr lang="el-GR" sz="2800" dirty="0">
              <a:solidFill>
                <a:srgbClr val="000000"/>
              </a:solidFill>
            </a:endParaRPr>
          </a:p>
          <a:p>
            <a:r>
              <a:rPr lang="el-GR" sz="2800" b="1" dirty="0" smtClean="0">
                <a:solidFill>
                  <a:srgbClr val="3333CD"/>
                </a:solidFill>
              </a:rPr>
              <a:t>	</a:t>
            </a:r>
            <a:r>
              <a:rPr lang="en-US" sz="2800" b="1" dirty="0" smtClean="0">
                <a:solidFill>
                  <a:srgbClr val="3333CD"/>
                </a:solidFill>
              </a:rPr>
              <a:t>$</a:t>
            </a:r>
            <a:r>
              <a:rPr lang="en-US" sz="2800" b="1" dirty="0">
                <a:solidFill>
                  <a:srgbClr val="3333CD"/>
                </a:solidFill>
              </a:rPr>
              <a:t>z = ($x + $y) / 2;</a:t>
            </a:r>
            <a:endParaRPr lang="el-GR" sz="2800" dirty="0"/>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23506433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21320"/>
            <a:ext cx="8507413" cy="787400"/>
          </a:xfrm>
        </p:spPr>
        <p:txBody>
          <a:bodyPr/>
          <a:lstStyle/>
          <a:p>
            <a:r>
              <a:rPr lang="el-GR" dirty="0" smtClean="0"/>
              <a:t>Μαθηματικές Συναρτήσεις (1)</a:t>
            </a:r>
          </a:p>
        </p:txBody>
      </p:sp>
      <p:sp>
        <p:nvSpPr>
          <p:cNvPr id="2" name="Ορθογώνιο 1"/>
          <p:cNvSpPr/>
          <p:nvPr>
            <p:custDataLst>
              <p:tags r:id="rId3"/>
            </p:custDataLst>
          </p:nvPr>
        </p:nvSpPr>
        <p:spPr>
          <a:xfrm>
            <a:off x="138906" y="908720"/>
            <a:ext cx="9144000" cy="4770537"/>
          </a:xfrm>
          <a:prstGeom prst="rect">
            <a:avLst/>
          </a:prstGeom>
        </p:spPr>
        <p:txBody>
          <a:bodyPr wrap="square">
            <a:spAutoFit/>
          </a:bodyPr>
          <a:lstStyle/>
          <a:p>
            <a:pPr marL="457200" indent="-457200">
              <a:buFont typeface="Arial" panose="020B0604020202020204" pitchFamily="34" charset="0"/>
              <a:buChar char="•"/>
            </a:pPr>
            <a:r>
              <a:rPr lang="el-GR" sz="2800" b="1" dirty="0" smtClean="0"/>
              <a:t>Μέγιστος και Ελάχιστος αριθμός</a:t>
            </a:r>
          </a:p>
          <a:p>
            <a:r>
              <a:rPr lang="el-GR" sz="2800" b="1" dirty="0"/>
              <a:t>	</a:t>
            </a:r>
            <a:r>
              <a:rPr lang="en-US" sz="2800" b="1" dirty="0" smtClean="0">
                <a:solidFill>
                  <a:srgbClr val="0000FF"/>
                </a:solidFill>
              </a:rPr>
              <a:t>min(arg1</a:t>
            </a:r>
            <a:r>
              <a:rPr lang="en-US" sz="2800" b="1" dirty="0">
                <a:solidFill>
                  <a:srgbClr val="0000FF"/>
                </a:solidFill>
              </a:rPr>
              <a:t>, arg2, ...), max(arg1, arg2, ...)</a:t>
            </a:r>
          </a:p>
          <a:p>
            <a:pPr marL="457200" indent="-457200">
              <a:buFont typeface="Arial" panose="020B0604020202020204" pitchFamily="34" charset="0"/>
              <a:buChar char="•"/>
            </a:pPr>
            <a:r>
              <a:rPr lang="el-GR" sz="2800" b="1" dirty="0" smtClean="0"/>
              <a:t>Τυχαίος ακέραιος αριθμός</a:t>
            </a:r>
            <a:r>
              <a:rPr lang="el-GR" sz="2800" dirty="0" smtClean="0"/>
              <a:t>  </a:t>
            </a:r>
            <a:endParaRPr lang="el-GR" sz="2800" dirty="0"/>
          </a:p>
          <a:p>
            <a:r>
              <a:rPr lang="en-US" sz="2800" dirty="0" smtClean="0"/>
              <a:t>	– </a:t>
            </a:r>
            <a:r>
              <a:rPr lang="el-GR" sz="2800" dirty="0" smtClean="0"/>
              <a:t>Π.χ. για τυχαία επιλογή διαφημιστικού </a:t>
            </a:r>
            <a:r>
              <a:rPr lang="en-US" sz="2800" dirty="0" smtClean="0"/>
              <a:t>banner</a:t>
            </a:r>
            <a:endParaRPr lang="en-US" sz="2800" dirty="0"/>
          </a:p>
          <a:p>
            <a:r>
              <a:rPr lang="en-US" sz="2800" b="1" dirty="0" smtClean="0"/>
              <a:t>	</a:t>
            </a:r>
            <a:r>
              <a:rPr lang="en-US" sz="2800" b="1" dirty="0" smtClean="0">
                <a:solidFill>
                  <a:srgbClr val="0000FF"/>
                </a:solidFill>
              </a:rPr>
              <a:t>rand</a:t>
            </a:r>
            <a:r>
              <a:rPr lang="en-US" sz="2800" b="1" dirty="0">
                <a:solidFill>
                  <a:srgbClr val="0000FF"/>
                </a:solidFill>
              </a:rPr>
              <a:t>([min, max])</a:t>
            </a:r>
            <a:endParaRPr lang="el-GR" sz="2800" b="1" dirty="0" smtClean="0">
              <a:solidFill>
                <a:srgbClr val="0000FF"/>
              </a:solidFill>
            </a:endParaRPr>
          </a:p>
          <a:p>
            <a:pPr marL="457200" indent="-457200">
              <a:buFont typeface="Arial" panose="020B0604020202020204" pitchFamily="34" charset="0"/>
              <a:buChar char="•"/>
            </a:pPr>
            <a:r>
              <a:rPr lang="el-GR" sz="2800" b="1" dirty="0" smtClean="0"/>
              <a:t>Μορφοποίηση</a:t>
            </a:r>
          </a:p>
          <a:p>
            <a:pPr lvl="1"/>
            <a:r>
              <a:rPr lang="en-US" sz="2400" b="1" dirty="0" err="1" smtClean="0">
                <a:solidFill>
                  <a:srgbClr val="0000FF"/>
                </a:solidFill>
              </a:rPr>
              <a:t>number_format</a:t>
            </a:r>
            <a:r>
              <a:rPr lang="el-GR" sz="2400" b="1" dirty="0" smtClean="0">
                <a:solidFill>
                  <a:srgbClr val="0000FF"/>
                </a:solidFill>
              </a:rPr>
              <a:t> </a:t>
            </a:r>
            <a:r>
              <a:rPr lang="en-US" sz="2400" b="1" dirty="0" smtClean="0">
                <a:solidFill>
                  <a:srgbClr val="0000FF"/>
                </a:solidFill>
              </a:rPr>
              <a:t>(</a:t>
            </a:r>
            <a:r>
              <a:rPr lang="el-GR" sz="2400" b="1" dirty="0" err="1">
                <a:solidFill>
                  <a:srgbClr val="0000FF"/>
                </a:solidFill>
              </a:rPr>
              <a:t>αριθμός,δεκαδικά,υποδιαστολή,χιλιάδες</a:t>
            </a:r>
            <a:r>
              <a:rPr lang="el-GR" sz="2400" b="1" dirty="0">
                <a:solidFill>
                  <a:srgbClr val="0000FF"/>
                </a:solidFill>
              </a:rPr>
              <a:t>)</a:t>
            </a:r>
          </a:p>
          <a:p>
            <a:r>
              <a:rPr lang="en-US" sz="2800" dirty="0" smtClean="0"/>
              <a:t>	</a:t>
            </a:r>
            <a:r>
              <a:rPr lang="el-GR" sz="2800" dirty="0" smtClean="0"/>
              <a:t>- </a:t>
            </a:r>
            <a:r>
              <a:rPr lang="el-GR" sz="2800" dirty="0"/>
              <a:t>μόνο η πρώτη παράμετρος </a:t>
            </a:r>
            <a:r>
              <a:rPr lang="el-GR" sz="2800" dirty="0" smtClean="0"/>
              <a:t>υποχρεωτική.</a:t>
            </a:r>
            <a:endParaRPr lang="el-GR" sz="2800" dirty="0"/>
          </a:p>
          <a:p>
            <a:r>
              <a:rPr lang="el-GR" sz="2800" b="1" dirty="0"/>
              <a:t>Παράδειγμα</a:t>
            </a:r>
          </a:p>
          <a:p>
            <a:pPr lvl="1"/>
            <a:r>
              <a:rPr lang="en-US" sz="2800" dirty="0">
                <a:solidFill>
                  <a:srgbClr val="0000FF"/>
                </a:solidFill>
              </a:rPr>
              <a:t>$p = 12345.67;</a:t>
            </a:r>
          </a:p>
          <a:p>
            <a:pPr lvl="1"/>
            <a:r>
              <a:rPr lang="en-US" sz="2800" dirty="0" err="1">
                <a:solidFill>
                  <a:srgbClr val="0000FF"/>
                </a:solidFill>
              </a:rPr>
              <a:t>number_format</a:t>
            </a:r>
            <a:r>
              <a:rPr lang="en-US" sz="2800" dirty="0">
                <a:solidFill>
                  <a:srgbClr val="0000FF"/>
                </a:solidFill>
              </a:rPr>
              <a:t>($p, 2, ".", ","); </a:t>
            </a:r>
            <a:r>
              <a:rPr lang="en-US" sz="2800" dirty="0"/>
              <a:t>  //returns  12,345.67</a:t>
            </a:r>
            <a:endParaRPr lang="el-GR" sz="2800" dirty="0"/>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23935869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21320"/>
            <a:ext cx="8507413" cy="787400"/>
          </a:xfrm>
        </p:spPr>
        <p:txBody>
          <a:bodyPr/>
          <a:lstStyle/>
          <a:p>
            <a:r>
              <a:rPr lang="el-GR" dirty="0" smtClean="0"/>
              <a:t>Μαθηματικές Συναρτήσεις (</a:t>
            </a:r>
            <a:r>
              <a:rPr lang="en-US" dirty="0" smtClean="0"/>
              <a:t>2</a:t>
            </a:r>
            <a:r>
              <a:rPr lang="el-GR" dirty="0" smtClean="0"/>
              <a:t>)</a:t>
            </a:r>
          </a:p>
        </p:txBody>
      </p:sp>
      <p:sp>
        <p:nvSpPr>
          <p:cNvPr id="2" name="Ορθογώνιο 1"/>
          <p:cNvSpPr/>
          <p:nvPr>
            <p:custDataLst>
              <p:tags r:id="rId3"/>
            </p:custDataLst>
          </p:nvPr>
        </p:nvSpPr>
        <p:spPr>
          <a:xfrm>
            <a:off x="138906" y="908720"/>
            <a:ext cx="9144000" cy="5262979"/>
          </a:xfrm>
          <a:prstGeom prst="rect">
            <a:avLst/>
          </a:prstGeom>
        </p:spPr>
        <p:txBody>
          <a:bodyPr wrap="square">
            <a:spAutoFit/>
          </a:bodyPr>
          <a:lstStyle/>
          <a:p>
            <a:r>
              <a:rPr lang="en-US" sz="2800" dirty="0"/>
              <a:t>• </a:t>
            </a:r>
            <a:r>
              <a:rPr lang="en-US" sz="2800" b="1" dirty="0" smtClean="0"/>
              <a:t>abs(value</a:t>
            </a:r>
            <a:r>
              <a:rPr lang="en-US" sz="2800" b="1" dirty="0"/>
              <a:t>) </a:t>
            </a:r>
            <a:r>
              <a:rPr lang="en-US" sz="2800" dirty="0"/>
              <a:t>– </a:t>
            </a:r>
            <a:r>
              <a:rPr lang="en-US" sz="2800" dirty="0" smtClean="0"/>
              <a:t> </a:t>
            </a:r>
            <a:r>
              <a:rPr lang="el-GR" sz="2800" dirty="0" smtClean="0"/>
              <a:t>απόλυτη τιμή αριθμού</a:t>
            </a:r>
            <a:r>
              <a:rPr lang="en-US" sz="2800" dirty="0" smtClean="0"/>
              <a:t>   </a:t>
            </a:r>
            <a:endParaRPr lang="en-US" sz="2800" dirty="0"/>
          </a:p>
          <a:p>
            <a:pPr lvl="2"/>
            <a:r>
              <a:rPr lang="en-US" sz="2800" dirty="0">
                <a:solidFill>
                  <a:srgbClr val="0000FF"/>
                </a:solidFill>
              </a:rPr>
              <a:t>$x=abs(-5);</a:t>
            </a:r>
          </a:p>
          <a:p>
            <a:pPr lvl="2"/>
            <a:r>
              <a:rPr lang="en-US" sz="2800" dirty="0">
                <a:solidFill>
                  <a:srgbClr val="0000FF"/>
                </a:solidFill>
              </a:rPr>
              <a:t>$y=abs(42);</a:t>
            </a:r>
          </a:p>
          <a:p>
            <a:pPr lvl="2"/>
            <a:r>
              <a:rPr lang="es-ES" sz="2800" dirty="0">
                <a:solidFill>
                  <a:srgbClr val="0000FF"/>
                </a:solidFill>
              </a:rPr>
              <a:t>echo "x=$x y=$y"; // x=5 y=42</a:t>
            </a:r>
          </a:p>
          <a:p>
            <a:r>
              <a:rPr lang="en-US" sz="2800" dirty="0"/>
              <a:t>• </a:t>
            </a:r>
            <a:r>
              <a:rPr lang="en-US" sz="2800" b="1" dirty="0" err="1"/>
              <a:t>sqrt</a:t>
            </a:r>
            <a:r>
              <a:rPr lang="en-US" sz="2800" b="1" dirty="0"/>
              <a:t>(value) </a:t>
            </a:r>
            <a:r>
              <a:rPr lang="en-US" sz="2800" dirty="0"/>
              <a:t>– </a:t>
            </a:r>
            <a:r>
              <a:rPr lang="el-GR" sz="2800" dirty="0" smtClean="0"/>
              <a:t>τετραγωνική ρίζα αριθμού</a:t>
            </a:r>
            <a:r>
              <a:rPr lang="en-US" sz="2800" dirty="0" smtClean="0"/>
              <a:t>   </a:t>
            </a:r>
            <a:endParaRPr lang="en-US" sz="2800" dirty="0"/>
          </a:p>
          <a:p>
            <a:pPr lvl="2"/>
            <a:r>
              <a:rPr lang="en-US" sz="2800" dirty="0">
                <a:solidFill>
                  <a:srgbClr val="0000FF"/>
                </a:solidFill>
              </a:rPr>
              <a:t>$x=</a:t>
            </a:r>
            <a:r>
              <a:rPr lang="en-US" sz="2800" dirty="0" err="1">
                <a:solidFill>
                  <a:srgbClr val="0000FF"/>
                </a:solidFill>
              </a:rPr>
              <a:t>sqrt</a:t>
            </a:r>
            <a:r>
              <a:rPr lang="en-US" sz="2800" dirty="0">
                <a:solidFill>
                  <a:srgbClr val="0000FF"/>
                </a:solidFill>
              </a:rPr>
              <a:t>(25);</a:t>
            </a:r>
          </a:p>
          <a:p>
            <a:pPr lvl="2"/>
            <a:r>
              <a:rPr lang="en-US" sz="2800" dirty="0">
                <a:solidFill>
                  <a:srgbClr val="0000FF"/>
                </a:solidFill>
              </a:rPr>
              <a:t>echo "x=$x"; // x=5</a:t>
            </a:r>
          </a:p>
          <a:p>
            <a:r>
              <a:rPr lang="en-US" sz="2800" dirty="0"/>
              <a:t>• </a:t>
            </a:r>
            <a:r>
              <a:rPr lang="en-US" sz="2800" b="1" dirty="0" err="1"/>
              <a:t>is_numeric</a:t>
            </a:r>
            <a:r>
              <a:rPr lang="en-US" sz="2800" b="1" dirty="0"/>
              <a:t>(value) </a:t>
            </a:r>
            <a:r>
              <a:rPr lang="en-US" sz="2800" dirty="0"/>
              <a:t>– </a:t>
            </a:r>
            <a:r>
              <a:rPr lang="el-GR" sz="2800" dirty="0" smtClean="0"/>
              <a:t>έλεγχος για αριθμό</a:t>
            </a:r>
            <a:r>
              <a:rPr lang="en-US" sz="2800" dirty="0" smtClean="0"/>
              <a:t>  </a:t>
            </a:r>
            <a:endParaRPr lang="en-US" sz="2800" dirty="0"/>
          </a:p>
          <a:p>
            <a:pPr lvl="2"/>
            <a:r>
              <a:rPr lang="en-US" sz="2800" dirty="0">
                <a:solidFill>
                  <a:srgbClr val="0000FF"/>
                </a:solidFill>
              </a:rPr>
              <a:t>if (</a:t>
            </a:r>
            <a:r>
              <a:rPr lang="en-US" sz="2800" dirty="0" err="1">
                <a:solidFill>
                  <a:srgbClr val="0000FF"/>
                </a:solidFill>
              </a:rPr>
              <a:t>is_numeric</a:t>
            </a:r>
            <a:r>
              <a:rPr lang="en-US" sz="2800" dirty="0">
                <a:solidFill>
                  <a:srgbClr val="0000FF"/>
                </a:solidFill>
              </a:rPr>
              <a:t>($input))</a:t>
            </a:r>
          </a:p>
          <a:p>
            <a:pPr lvl="2"/>
            <a:r>
              <a:rPr lang="el-GR" sz="2800" dirty="0" smtClean="0">
                <a:solidFill>
                  <a:srgbClr val="0000FF"/>
                </a:solidFill>
              </a:rPr>
              <a:t>	</a:t>
            </a:r>
            <a:r>
              <a:rPr lang="en-US" sz="2800" dirty="0" smtClean="0">
                <a:solidFill>
                  <a:srgbClr val="0000FF"/>
                </a:solidFill>
              </a:rPr>
              <a:t>echo </a:t>
            </a:r>
            <a:r>
              <a:rPr lang="en-US" sz="2800" dirty="0">
                <a:solidFill>
                  <a:srgbClr val="0000FF"/>
                </a:solidFill>
              </a:rPr>
              <a:t>"Got Valid Number=$input";</a:t>
            </a:r>
          </a:p>
          <a:p>
            <a:pPr lvl="2"/>
            <a:r>
              <a:rPr lang="en-US" sz="2800" dirty="0">
                <a:solidFill>
                  <a:srgbClr val="0000FF"/>
                </a:solidFill>
              </a:rPr>
              <a:t>else</a:t>
            </a:r>
          </a:p>
          <a:p>
            <a:pPr lvl="2"/>
            <a:r>
              <a:rPr lang="el-GR" sz="2800" dirty="0" smtClean="0">
                <a:solidFill>
                  <a:srgbClr val="0000FF"/>
                </a:solidFill>
              </a:rPr>
              <a:t>	</a:t>
            </a:r>
            <a:r>
              <a:rPr lang="en-US" sz="2800" dirty="0" smtClean="0">
                <a:solidFill>
                  <a:srgbClr val="0000FF"/>
                </a:solidFill>
              </a:rPr>
              <a:t>echo </a:t>
            </a:r>
            <a:r>
              <a:rPr lang="en-US" sz="2800" dirty="0">
                <a:solidFill>
                  <a:srgbClr val="0000FF"/>
                </a:solidFill>
              </a:rPr>
              <a:t>"Not Valid Number=$input";</a:t>
            </a:r>
            <a:endParaRPr lang="el-GR" sz="2800" dirty="0">
              <a:solidFill>
                <a:srgbClr val="0000FF"/>
              </a:solidFill>
            </a:endParaRP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14032084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21320"/>
            <a:ext cx="8507413" cy="787400"/>
          </a:xfrm>
        </p:spPr>
        <p:txBody>
          <a:bodyPr/>
          <a:lstStyle/>
          <a:p>
            <a:r>
              <a:rPr lang="el-GR" dirty="0" smtClean="0"/>
              <a:t>Μαθηματικές Συναρτήσεις (3)</a:t>
            </a:r>
          </a:p>
        </p:txBody>
      </p:sp>
      <p:sp>
        <p:nvSpPr>
          <p:cNvPr id="3" name="Ορθογώνιο 2"/>
          <p:cNvSpPr/>
          <p:nvPr/>
        </p:nvSpPr>
        <p:spPr>
          <a:xfrm>
            <a:off x="323528" y="1124744"/>
            <a:ext cx="8363272" cy="4585871"/>
          </a:xfrm>
          <a:prstGeom prst="rect">
            <a:avLst/>
          </a:prstGeom>
        </p:spPr>
        <p:txBody>
          <a:bodyPr wrap="square">
            <a:spAutoFit/>
          </a:bodyPr>
          <a:lstStyle/>
          <a:p>
            <a:r>
              <a:rPr lang="en-US" sz="3200" dirty="0">
                <a:solidFill>
                  <a:srgbClr val="000000"/>
                </a:solidFill>
              </a:rPr>
              <a:t>• </a:t>
            </a:r>
            <a:r>
              <a:rPr lang="en-US" sz="3200" b="1" dirty="0">
                <a:solidFill>
                  <a:srgbClr val="000000"/>
                </a:solidFill>
              </a:rPr>
              <a:t>round(value,[</a:t>
            </a:r>
            <a:r>
              <a:rPr lang="en-US" sz="3200" b="1" dirty="0" err="1">
                <a:solidFill>
                  <a:srgbClr val="000000"/>
                </a:solidFill>
              </a:rPr>
              <a:t>dec</a:t>
            </a:r>
            <a:r>
              <a:rPr lang="en-US" sz="3200" b="1" dirty="0">
                <a:solidFill>
                  <a:srgbClr val="000000"/>
                </a:solidFill>
              </a:rPr>
              <a:t>]) </a:t>
            </a:r>
            <a:r>
              <a:rPr lang="en-US" sz="3200" dirty="0" smtClean="0">
                <a:solidFill>
                  <a:srgbClr val="000000"/>
                </a:solidFill>
              </a:rPr>
              <a:t>–</a:t>
            </a:r>
            <a:r>
              <a:rPr lang="el-GR" sz="3200" dirty="0" smtClean="0">
                <a:solidFill>
                  <a:srgbClr val="000000"/>
                </a:solidFill>
              </a:rPr>
              <a:t> στρογγυλοποίηση</a:t>
            </a:r>
            <a:r>
              <a:rPr lang="en-US" sz="3200" dirty="0" smtClean="0">
                <a:solidFill>
                  <a:srgbClr val="000000"/>
                </a:solidFill>
              </a:rPr>
              <a:t>  </a:t>
            </a:r>
            <a:endParaRPr lang="en-US" sz="3200" dirty="0">
              <a:solidFill>
                <a:srgbClr val="000000"/>
              </a:solidFill>
            </a:endParaRPr>
          </a:p>
          <a:p>
            <a:pPr lvl="2"/>
            <a:r>
              <a:rPr lang="en-US" sz="2800" b="1" dirty="0">
                <a:solidFill>
                  <a:srgbClr val="3333CD"/>
                </a:solidFill>
              </a:rPr>
              <a:t>$</a:t>
            </a:r>
            <a:r>
              <a:rPr lang="en-US" sz="2800" b="1" dirty="0" smtClean="0">
                <a:solidFill>
                  <a:srgbClr val="3333CD"/>
                </a:solidFill>
              </a:rPr>
              <a:t>x=round</a:t>
            </a:r>
            <a:r>
              <a:rPr lang="el-GR" sz="2800" b="1" dirty="0" smtClean="0">
                <a:solidFill>
                  <a:srgbClr val="3333CD"/>
                </a:solidFill>
              </a:rPr>
              <a:t> </a:t>
            </a:r>
            <a:r>
              <a:rPr lang="en-US" sz="2800" b="1" dirty="0" smtClean="0">
                <a:solidFill>
                  <a:srgbClr val="3333CD"/>
                </a:solidFill>
              </a:rPr>
              <a:t>(-</a:t>
            </a:r>
            <a:r>
              <a:rPr lang="en-US" sz="2800" b="1" dirty="0">
                <a:solidFill>
                  <a:srgbClr val="3333CD"/>
                </a:solidFill>
              </a:rPr>
              <a:t>5.456);</a:t>
            </a:r>
          </a:p>
          <a:p>
            <a:pPr lvl="2"/>
            <a:r>
              <a:rPr lang="en-US" sz="2800" b="1" dirty="0">
                <a:solidFill>
                  <a:srgbClr val="3333CD"/>
                </a:solidFill>
              </a:rPr>
              <a:t>$</a:t>
            </a:r>
            <a:r>
              <a:rPr lang="en-US" sz="2800" b="1" dirty="0" smtClean="0">
                <a:solidFill>
                  <a:srgbClr val="3333CD"/>
                </a:solidFill>
              </a:rPr>
              <a:t>y=round</a:t>
            </a:r>
            <a:r>
              <a:rPr lang="el-GR" sz="2800" b="1" dirty="0" smtClean="0">
                <a:solidFill>
                  <a:srgbClr val="3333CD"/>
                </a:solidFill>
              </a:rPr>
              <a:t> </a:t>
            </a:r>
            <a:r>
              <a:rPr lang="en-US" sz="2800" b="1" dirty="0" smtClean="0">
                <a:solidFill>
                  <a:srgbClr val="3333CD"/>
                </a:solidFill>
              </a:rPr>
              <a:t>(</a:t>
            </a:r>
            <a:r>
              <a:rPr lang="en-US" sz="2800" b="1" dirty="0">
                <a:solidFill>
                  <a:srgbClr val="3333CD"/>
                </a:solidFill>
              </a:rPr>
              <a:t>3.7342, 2);</a:t>
            </a:r>
          </a:p>
          <a:p>
            <a:pPr lvl="2"/>
            <a:r>
              <a:rPr lang="es-ES" sz="2800" b="1" dirty="0">
                <a:solidFill>
                  <a:srgbClr val="3333CD"/>
                </a:solidFill>
              </a:rPr>
              <a:t>print "x=$x y=$y"; // x=-5 y=3.73</a:t>
            </a:r>
          </a:p>
          <a:p>
            <a:r>
              <a:rPr lang="en-US" sz="3200" dirty="0">
                <a:solidFill>
                  <a:srgbClr val="000000"/>
                </a:solidFill>
              </a:rPr>
              <a:t>• </a:t>
            </a:r>
            <a:r>
              <a:rPr lang="en-US" sz="3200" b="1" dirty="0">
                <a:solidFill>
                  <a:srgbClr val="000000"/>
                </a:solidFill>
              </a:rPr>
              <a:t>ceil(value) </a:t>
            </a:r>
            <a:r>
              <a:rPr lang="en-US" sz="3200" dirty="0">
                <a:solidFill>
                  <a:srgbClr val="000000"/>
                </a:solidFill>
              </a:rPr>
              <a:t>–     </a:t>
            </a:r>
            <a:r>
              <a:rPr lang="el-GR" sz="3200" dirty="0" smtClean="0">
                <a:solidFill>
                  <a:srgbClr val="000000"/>
                </a:solidFill>
              </a:rPr>
              <a:t>στρογγυλοποίηση προς τα πάνω</a:t>
            </a:r>
            <a:endParaRPr lang="en-US" sz="3200" dirty="0">
              <a:solidFill>
                <a:srgbClr val="000000"/>
              </a:solidFill>
            </a:endParaRPr>
          </a:p>
          <a:p>
            <a:pPr lvl="2"/>
            <a:r>
              <a:rPr lang="en-US" sz="2800" b="1" dirty="0">
                <a:solidFill>
                  <a:srgbClr val="3333CD"/>
                </a:solidFill>
              </a:rPr>
              <a:t>$</a:t>
            </a:r>
            <a:r>
              <a:rPr lang="en-US" sz="2800" b="1" dirty="0" smtClean="0">
                <a:solidFill>
                  <a:srgbClr val="3333CD"/>
                </a:solidFill>
              </a:rPr>
              <a:t>x=ceil</a:t>
            </a:r>
            <a:r>
              <a:rPr lang="el-GR" sz="2800" b="1" dirty="0" smtClean="0">
                <a:solidFill>
                  <a:srgbClr val="3333CD"/>
                </a:solidFill>
              </a:rPr>
              <a:t> </a:t>
            </a:r>
            <a:r>
              <a:rPr lang="en-US" sz="2800" b="1" dirty="0" smtClean="0">
                <a:solidFill>
                  <a:srgbClr val="3333CD"/>
                </a:solidFill>
              </a:rPr>
              <a:t>(</a:t>
            </a:r>
            <a:r>
              <a:rPr lang="en-US" sz="2800" b="1" dirty="0">
                <a:solidFill>
                  <a:srgbClr val="3333CD"/>
                </a:solidFill>
              </a:rPr>
              <a:t>3.7342);</a:t>
            </a:r>
          </a:p>
          <a:p>
            <a:pPr lvl="2"/>
            <a:r>
              <a:rPr lang="en-US" sz="2800" b="1" dirty="0">
                <a:solidFill>
                  <a:srgbClr val="3333CD"/>
                </a:solidFill>
              </a:rPr>
              <a:t>print "x=$x"; // x=4</a:t>
            </a:r>
          </a:p>
          <a:p>
            <a:r>
              <a:rPr lang="en-US" sz="3200" dirty="0">
                <a:solidFill>
                  <a:srgbClr val="000000"/>
                </a:solidFill>
              </a:rPr>
              <a:t>• </a:t>
            </a:r>
            <a:r>
              <a:rPr lang="en-US" sz="3200" b="1" dirty="0">
                <a:solidFill>
                  <a:srgbClr val="000000"/>
                </a:solidFill>
              </a:rPr>
              <a:t>floor(value) </a:t>
            </a:r>
            <a:r>
              <a:rPr lang="en-US" sz="3200" dirty="0">
                <a:solidFill>
                  <a:srgbClr val="000000"/>
                </a:solidFill>
              </a:rPr>
              <a:t>–  </a:t>
            </a:r>
            <a:r>
              <a:rPr lang="el-GR" sz="3200" dirty="0">
                <a:solidFill>
                  <a:srgbClr val="000000"/>
                </a:solidFill>
              </a:rPr>
              <a:t>στρογγυλοποίηση προς τα </a:t>
            </a:r>
            <a:r>
              <a:rPr lang="el-GR" sz="3200" dirty="0" smtClean="0">
                <a:solidFill>
                  <a:srgbClr val="000000"/>
                </a:solidFill>
              </a:rPr>
              <a:t>κάτω</a:t>
            </a:r>
            <a:endParaRPr lang="en-US" sz="3200" dirty="0">
              <a:solidFill>
                <a:srgbClr val="000000"/>
              </a:solidFill>
            </a:endParaRPr>
          </a:p>
          <a:p>
            <a:pPr lvl="2"/>
            <a:r>
              <a:rPr lang="en-US" sz="2800" b="1" dirty="0">
                <a:solidFill>
                  <a:srgbClr val="3333CD"/>
                </a:solidFill>
              </a:rPr>
              <a:t>$</a:t>
            </a:r>
            <a:r>
              <a:rPr lang="en-US" sz="2800" b="1" dirty="0" smtClean="0">
                <a:solidFill>
                  <a:srgbClr val="3333CD"/>
                </a:solidFill>
              </a:rPr>
              <a:t>x=floor</a:t>
            </a:r>
            <a:r>
              <a:rPr lang="el-GR" sz="2800" b="1" dirty="0" smtClean="0">
                <a:solidFill>
                  <a:srgbClr val="3333CD"/>
                </a:solidFill>
              </a:rPr>
              <a:t> </a:t>
            </a:r>
            <a:r>
              <a:rPr lang="en-US" sz="2800" b="1" dirty="0" smtClean="0">
                <a:solidFill>
                  <a:srgbClr val="3333CD"/>
                </a:solidFill>
              </a:rPr>
              <a:t>(-</a:t>
            </a:r>
            <a:r>
              <a:rPr lang="en-US" sz="2800" b="1" dirty="0">
                <a:solidFill>
                  <a:srgbClr val="3333CD"/>
                </a:solidFill>
              </a:rPr>
              <a:t>5.456);</a:t>
            </a:r>
          </a:p>
          <a:p>
            <a:pPr lvl="2"/>
            <a:r>
              <a:rPr lang="en-US" sz="2800" b="1" dirty="0">
                <a:solidFill>
                  <a:srgbClr val="3333CD"/>
                </a:solidFill>
              </a:rPr>
              <a:t>print "x=$x"; // x=-6</a:t>
            </a:r>
            <a:endParaRPr lang="el-GR" sz="2800" dirty="0"/>
          </a:p>
        </p:txBody>
      </p:sp>
      <p:pic>
        <p:nvPicPr>
          <p:cNvPr id="7" name="Εικόνα 6" descr="Εικονίδιο μετάβασης στα Περιεχόμενα.">
            <a:hlinkClick r:id="rId7" action="ppaction://hlinksldjump" tooltip="Επιστροφή στα Περιεχόμενα"/>
          </p:cNvPr>
          <p:cNvPicPr>
            <a:picLocks noChangeAspect="1"/>
          </p:cNvPicPr>
          <p:nvPr/>
        </p:nvPicPr>
        <p:blipFill>
          <a:blip r:embed="rId8">
            <a:extLst>
              <a:ext uri="{BEBA8EAE-BF5A-486C-A8C5-ECC9F3942E4B}">
                <a14:imgProps xmlns:a14="http://schemas.microsoft.com/office/drawing/2010/main">
                  <a14:imgLayer r:embed="rId9">
                    <a14:imgEffect>
                      <a14:sharpenSoften amount="100000"/>
                    </a14:imgEffect>
                  </a14:imgLayer>
                </a14:imgProps>
              </a:ext>
              <a:ext uri="{28A0092B-C50C-407E-A947-70E740481C1C}">
                <a14:useLocalDpi xmlns:a14="http://schemas.microsoft.com/office/drawing/2010/main" val="0"/>
              </a:ext>
            </a:extLst>
          </a:blip>
          <a:stretch>
            <a:fillRect/>
          </a:stretch>
        </p:blipFill>
        <p:spPr>
          <a:xfrm>
            <a:off x="349695" y="6021288"/>
            <a:ext cx="576065" cy="651438"/>
          </a:xfrm>
          <a:prstGeom prst="rect">
            <a:avLst/>
          </a:prstGeom>
          <a:scene3d>
            <a:camera prst="isometricOffAxis1Right"/>
            <a:lightRig rig="threePt" dir="t"/>
          </a:scene3d>
        </p:spPr>
      </p:pic>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41436647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custDataLst>
              <p:tags r:id="rId2"/>
            </p:custDataLst>
          </p:nvPr>
        </p:nvSpPr>
        <p:spPr>
          <a:xfrm>
            <a:off x="457200" y="115888"/>
            <a:ext cx="8507413" cy="787400"/>
          </a:xfrm>
        </p:spPr>
        <p:txBody>
          <a:bodyPr/>
          <a:lstStyle/>
          <a:p>
            <a:r>
              <a:rPr lang="el-GR" dirty="0" smtClean="0"/>
              <a:t>Τελεστές Αλφαριθμητικών</a:t>
            </a:r>
          </a:p>
        </p:txBody>
      </p:sp>
      <p:sp>
        <p:nvSpPr>
          <p:cNvPr id="2" name="Ορθογώνιο 1"/>
          <p:cNvSpPr/>
          <p:nvPr>
            <p:custDataLst>
              <p:tags r:id="rId3"/>
            </p:custDataLst>
          </p:nvPr>
        </p:nvSpPr>
        <p:spPr>
          <a:xfrm>
            <a:off x="-2581" y="903288"/>
            <a:ext cx="9001000" cy="5324535"/>
          </a:xfrm>
          <a:prstGeom prst="rect">
            <a:avLst/>
          </a:prstGeom>
        </p:spPr>
        <p:txBody>
          <a:bodyPr wrap="square">
            <a:spAutoFit/>
          </a:bodyPr>
          <a:lstStyle/>
          <a:p>
            <a:pPr marL="457200" indent="-457200">
              <a:buFont typeface="Arial" panose="020B0604020202020204" pitchFamily="34" charset="0"/>
              <a:buChar char="•"/>
            </a:pPr>
            <a:r>
              <a:rPr lang="el-GR" sz="2400" dirty="0"/>
              <a:t> </a:t>
            </a:r>
            <a:r>
              <a:rPr lang="el-GR" sz="2400" dirty="0" smtClean="0"/>
              <a:t>Συνένωση(.)</a:t>
            </a:r>
            <a:endParaRPr lang="el-GR" sz="2400" dirty="0"/>
          </a:p>
          <a:p>
            <a:pPr lvl="2"/>
            <a:r>
              <a:rPr lang="en-US" sz="2400" b="1" dirty="0">
                <a:solidFill>
                  <a:srgbClr val="0000FF"/>
                </a:solidFill>
              </a:rPr>
              <a:t>$</a:t>
            </a:r>
            <a:r>
              <a:rPr lang="en-US" sz="2400" b="1" dirty="0" err="1">
                <a:solidFill>
                  <a:srgbClr val="0000FF"/>
                </a:solidFill>
              </a:rPr>
              <a:t>firstname</a:t>
            </a:r>
            <a:r>
              <a:rPr lang="en-US" sz="2400" b="1" dirty="0">
                <a:solidFill>
                  <a:srgbClr val="0000FF"/>
                </a:solidFill>
              </a:rPr>
              <a:t> = 'John';</a:t>
            </a:r>
          </a:p>
          <a:p>
            <a:pPr lvl="2"/>
            <a:r>
              <a:rPr lang="en-US" sz="2400" b="1" dirty="0">
                <a:solidFill>
                  <a:srgbClr val="0000FF"/>
                </a:solidFill>
              </a:rPr>
              <a:t>$</a:t>
            </a:r>
            <a:r>
              <a:rPr lang="en-US" sz="2400" b="1" dirty="0" err="1">
                <a:solidFill>
                  <a:srgbClr val="0000FF"/>
                </a:solidFill>
              </a:rPr>
              <a:t>lastname</a:t>
            </a:r>
            <a:r>
              <a:rPr lang="en-US" sz="2400" b="1" dirty="0">
                <a:solidFill>
                  <a:srgbClr val="0000FF"/>
                </a:solidFill>
              </a:rPr>
              <a:t> = 'Smith';</a:t>
            </a:r>
          </a:p>
          <a:p>
            <a:pPr lvl="2"/>
            <a:r>
              <a:rPr lang="en-US" sz="2400" b="1" dirty="0">
                <a:solidFill>
                  <a:srgbClr val="0000FF"/>
                </a:solidFill>
              </a:rPr>
              <a:t>$</a:t>
            </a:r>
            <a:r>
              <a:rPr lang="en-US" sz="2400" b="1" dirty="0" err="1">
                <a:solidFill>
                  <a:srgbClr val="0000FF"/>
                </a:solidFill>
              </a:rPr>
              <a:t>fullname</a:t>
            </a:r>
            <a:r>
              <a:rPr lang="en-US" sz="2400" b="1" dirty="0">
                <a:solidFill>
                  <a:srgbClr val="0000FF"/>
                </a:solidFill>
              </a:rPr>
              <a:t> = $</a:t>
            </a:r>
            <a:r>
              <a:rPr lang="en-US" sz="2400" b="1" dirty="0" err="1">
                <a:solidFill>
                  <a:srgbClr val="0000FF"/>
                </a:solidFill>
              </a:rPr>
              <a:t>firstname</a:t>
            </a:r>
            <a:r>
              <a:rPr lang="en-US" sz="2400" b="1" dirty="0">
                <a:solidFill>
                  <a:srgbClr val="0000FF"/>
                </a:solidFill>
              </a:rPr>
              <a:t> . ' ' . $</a:t>
            </a:r>
            <a:r>
              <a:rPr lang="en-US" sz="2400" b="1" dirty="0" err="1">
                <a:solidFill>
                  <a:srgbClr val="0000FF"/>
                </a:solidFill>
              </a:rPr>
              <a:t>lastname</a:t>
            </a:r>
            <a:r>
              <a:rPr lang="en-US" sz="2400" b="1" dirty="0">
                <a:solidFill>
                  <a:srgbClr val="0000FF"/>
                </a:solidFill>
              </a:rPr>
              <a:t>;</a:t>
            </a:r>
          </a:p>
          <a:p>
            <a:pPr lvl="2"/>
            <a:r>
              <a:rPr lang="en-US" sz="2400" b="1" dirty="0">
                <a:solidFill>
                  <a:srgbClr val="0000FF"/>
                </a:solidFill>
              </a:rPr>
              <a:t>echo "</a:t>
            </a:r>
            <a:r>
              <a:rPr lang="en-US" sz="2400" b="1" dirty="0" err="1">
                <a:solidFill>
                  <a:srgbClr val="0000FF"/>
                </a:solidFill>
              </a:rPr>
              <a:t>Fullname</a:t>
            </a:r>
            <a:r>
              <a:rPr lang="en-US" sz="2400" b="1" dirty="0">
                <a:solidFill>
                  <a:srgbClr val="0000FF"/>
                </a:solidFill>
              </a:rPr>
              <a:t>: $</a:t>
            </a:r>
            <a:r>
              <a:rPr lang="en-US" sz="2400" b="1" dirty="0" err="1">
                <a:solidFill>
                  <a:srgbClr val="0000FF"/>
                </a:solidFill>
              </a:rPr>
              <a:t>fullname</a:t>
            </a:r>
            <a:r>
              <a:rPr lang="en-US" sz="2400" b="1" dirty="0">
                <a:solidFill>
                  <a:srgbClr val="0000FF"/>
                </a:solidFill>
              </a:rPr>
              <a:t>";</a:t>
            </a:r>
          </a:p>
          <a:p>
            <a:pPr marL="457200" indent="-457200">
              <a:buFont typeface="Arial" panose="020B0604020202020204" pitchFamily="34" charset="0"/>
              <a:buChar char="•"/>
            </a:pPr>
            <a:r>
              <a:rPr lang="el-GR" sz="2400" dirty="0" smtClean="0"/>
              <a:t>Εναλλακτικά (με χρήση εισαγωγικών)</a:t>
            </a:r>
            <a:endParaRPr lang="el-GR" sz="2400" dirty="0"/>
          </a:p>
          <a:p>
            <a:pPr lvl="2"/>
            <a:r>
              <a:rPr lang="en-US" sz="2400" b="1" dirty="0">
                <a:solidFill>
                  <a:srgbClr val="0000FF"/>
                </a:solidFill>
              </a:rPr>
              <a:t>$</a:t>
            </a:r>
            <a:r>
              <a:rPr lang="en-US" sz="2400" b="1" dirty="0" err="1">
                <a:solidFill>
                  <a:srgbClr val="0000FF"/>
                </a:solidFill>
              </a:rPr>
              <a:t>firstname</a:t>
            </a:r>
            <a:r>
              <a:rPr lang="en-US" sz="2400" b="1" dirty="0">
                <a:solidFill>
                  <a:srgbClr val="0000FF"/>
                </a:solidFill>
              </a:rPr>
              <a:t> = 'John';</a:t>
            </a:r>
          </a:p>
          <a:p>
            <a:pPr lvl="2"/>
            <a:r>
              <a:rPr lang="en-US" sz="2400" b="1" dirty="0">
                <a:solidFill>
                  <a:srgbClr val="0000FF"/>
                </a:solidFill>
              </a:rPr>
              <a:t>$</a:t>
            </a:r>
            <a:r>
              <a:rPr lang="en-US" sz="2400" b="1" dirty="0" err="1">
                <a:solidFill>
                  <a:srgbClr val="0000FF"/>
                </a:solidFill>
              </a:rPr>
              <a:t>lastname</a:t>
            </a:r>
            <a:r>
              <a:rPr lang="en-US" sz="2400" b="1" dirty="0">
                <a:solidFill>
                  <a:srgbClr val="0000FF"/>
                </a:solidFill>
              </a:rPr>
              <a:t> = 'Smith';</a:t>
            </a:r>
          </a:p>
          <a:p>
            <a:pPr lvl="2"/>
            <a:r>
              <a:rPr lang="en-US" sz="2400" b="1" dirty="0">
                <a:solidFill>
                  <a:srgbClr val="0000FF"/>
                </a:solidFill>
              </a:rPr>
              <a:t>$</a:t>
            </a:r>
            <a:r>
              <a:rPr lang="en-US" sz="2400" b="1" dirty="0" err="1">
                <a:solidFill>
                  <a:srgbClr val="0000FF"/>
                </a:solidFill>
              </a:rPr>
              <a:t>fullname</a:t>
            </a:r>
            <a:r>
              <a:rPr lang="en-US" sz="2400" b="1" dirty="0">
                <a:solidFill>
                  <a:srgbClr val="0000FF"/>
                </a:solidFill>
              </a:rPr>
              <a:t> = "$</a:t>
            </a:r>
            <a:r>
              <a:rPr lang="en-US" sz="2400" b="1" dirty="0" err="1">
                <a:solidFill>
                  <a:srgbClr val="0000FF"/>
                </a:solidFill>
              </a:rPr>
              <a:t>firstname</a:t>
            </a:r>
            <a:r>
              <a:rPr lang="en-US" sz="2400" b="1" dirty="0">
                <a:solidFill>
                  <a:srgbClr val="0000FF"/>
                </a:solidFill>
              </a:rPr>
              <a:t> $</a:t>
            </a:r>
            <a:r>
              <a:rPr lang="en-US" sz="2400" b="1" dirty="0" err="1">
                <a:solidFill>
                  <a:srgbClr val="0000FF"/>
                </a:solidFill>
              </a:rPr>
              <a:t>lastname</a:t>
            </a:r>
            <a:r>
              <a:rPr lang="en-US" sz="2400" b="1" dirty="0">
                <a:solidFill>
                  <a:srgbClr val="0000FF"/>
                </a:solidFill>
              </a:rPr>
              <a:t>";</a:t>
            </a:r>
          </a:p>
          <a:p>
            <a:pPr lvl="2"/>
            <a:r>
              <a:rPr lang="en-US" sz="2400" b="1" dirty="0">
                <a:solidFill>
                  <a:srgbClr val="0000FF"/>
                </a:solidFill>
              </a:rPr>
              <a:t>echo "</a:t>
            </a:r>
            <a:r>
              <a:rPr lang="en-US" sz="2400" b="1" dirty="0" err="1">
                <a:solidFill>
                  <a:srgbClr val="0000FF"/>
                </a:solidFill>
              </a:rPr>
              <a:t>Fullname</a:t>
            </a:r>
            <a:r>
              <a:rPr lang="en-US" sz="2400" b="1" dirty="0">
                <a:solidFill>
                  <a:srgbClr val="0000FF"/>
                </a:solidFill>
              </a:rPr>
              <a:t>: $</a:t>
            </a:r>
            <a:r>
              <a:rPr lang="en-US" sz="2400" b="1" dirty="0" err="1">
                <a:solidFill>
                  <a:srgbClr val="0000FF"/>
                </a:solidFill>
              </a:rPr>
              <a:t>fullname</a:t>
            </a:r>
            <a:r>
              <a:rPr lang="en-US" sz="2400" b="1" dirty="0" smtClean="0">
                <a:solidFill>
                  <a:srgbClr val="0000FF"/>
                </a:solidFill>
              </a:rPr>
              <a:t>";</a:t>
            </a:r>
            <a:endParaRPr lang="el-GR" sz="2000" b="1" dirty="0" smtClean="0">
              <a:solidFill>
                <a:srgbClr val="0000FF"/>
              </a:solidFill>
            </a:endParaRPr>
          </a:p>
          <a:p>
            <a:r>
              <a:rPr lang="el-GR" sz="2000" dirty="0"/>
              <a:t>Έστω ότι θέλουμε με </a:t>
            </a:r>
            <a:r>
              <a:rPr lang="el-GR" sz="2000" dirty="0" err="1"/>
              <a:t>echo</a:t>
            </a:r>
            <a:r>
              <a:rPr lang="el-GR" sz="2000" dirty="0"/>
              <a:t> να φτιάξουμε το ακόλουθο </a:t>
            </a:r>
            <a:r>
              <a:rPr lang="el-GR" sz="2000" dirty="0" err="1"/>
              <a:t>προσυμπληρωμένο</a:t>
            </a:r>
            <a:r>
              <a:rPr lang="el-GR" sz="2000" dirty="0"/>
              <a:t> πεδίο κειμένου</a:t>
            </a:r>
            <a:r>
              <a:rPr lang="el-GR" sz="2000" b="1" dirty="0">
                <a:solidFill>
                  <a:srgbClr val="00B050"/>
                </a:solidFill>
              </a:rPr>
              <a:t>:        &lt;</a:t>
            </a:r>
            <a:r>
              <a:rPr lang="el-GR" sz="2000" b="1" dirty="0" err="1">
                <a:solidFill>
                  <a:srgbClr val="00B050"/>
                </a:solidFill>
              </a:rPr>
              <a:t>input</a:t>
            </a:r>
            <a:r>
              <a:rPr lang="el-GR" sz="2000" b="1" dirty="0">
                <a:solidFill>
                  <a:srgbClr val="00B050"/>
                </a:solidFill>
              </a:rPr>
              <a:t> </a:t>
            </a:r>
            <a:r>
              <a:rPr lang="el-GR" sz="2000" b="1" dirty="0" err="1">
                <a:solidFill>
                  <a:srgbClr val="00B050"/>
                </a:solidFill>
              </a:rPr>
              <a:t>id</a:t>
            </a:r>
            <a:r>
              <a:rPr lang="el-GR" sz="2000" b="1" dirty="0">
                <a:solidFill>
                  <a:srgbClr val="00B050"/>
                </a:solidFill>
              </a:rPr>
              <a:t>="</a:t>
            </a:r>
            <a:r>
              <a:rPr lang="el-GR" sz="2000" b="1" dirty="0" err="1">
                <a:solidFill>
                  <a:srgbClr val="00B050"/>
                </a:solidFill>
              </a:rPr>
              <a:t>foo</a:t>
            </a:r>
            <a:r>
              <a:rPr lang="el-GR" sz="2000" b="1" dirty="0">
                <a:solidFill>
                  <a:srgbClr val="00B050"/>
                </a:solidFill>
              </a:rPr>
              <a:t>" </a:t>
            </a:r>
            <a:r>
              <a:rPr lang="el-GR" sz="2000" b="1" dirty="0" err="1">
                <a:solidFill>
                  <a:srgbClr val="00B050"/>
                </a:solidFill>
              </a:rPr>
              <a:t>type</a:t>
            </a:r>
            <a:r>
              <a:rPr lang="el-GR" sz="2000" b="1" dirty="0">
                <a:solidFill>
                  <a:srgbClr val="00B050"/>
                </a:solidFill>
              </a:rPr>
              <a:t>="</a:t>
            </a:r>
            <a:r>
              <a:rPr lang="el-GR" sz="2000" b="1" dirty="0" err="1">
                <a:solidFill>
                  <a:srgbClr val="00B050"/>
                </a:solidFill>
              </a:rPr>
              <a:t>text</a:t>
            </a:r>
            <a:r>
              <a:rPr lang="el-GR" sz="2000" b="1" dirty="0">
                <a:solidFill>
                  <a:srgbClr val="00B050"/>
                </a:solidFill>
              </a:rPr>
              <a:t>" </a:t>
            </a:r>
            <a:r>
              <a:rPr lang="el-GR" sz="2000" b="1" dirty="0" err="1">
                <a:solidFill>
                  <a:srgbClr val="00B050"/>
                </a:solidFill>
              </a:rPr>
              <a:t>value</a:t>
            </a:r>
            <a:r>
              <a:rPr lang="el-GR" sz="2000" b="1" dirty="0">
                <a:solidFill>
                  <a:srgbClr val="00B050"/>
                </a:solidFill>
              </a:rPr>
              <a:t>="</a:t>
            </a:r>
            <a:r>
              <a:rPr lang="el-GR" sz="2000" b="1" dirty="0" err="1">
                <a:solidFill>
                  <a:srgbClr val="00B050"/>
                </a:solidFill>
              </a:rPr>
              <a:t>hello</a:t>
            </a:r>
            <a:r>
              <a:rPr lang="el-GR" sz="2000" b="1" dirty="0">
                <a:solidFill>
                  <a:srgbClr val="00B050"/>
                </a:solidFill>
              </a:rPr>
              <a:t>"/&gt;</a:t>
            </a:r>
          </a:p>
          <a:p>
            <a:r>
              <a:rPr lang="en-US" sz="2000" b="1" dirty="0">
                <a:solidFill>
                  <a:srgbClr val="7030A0"/>
                </a:solidFill>
              </a:rPr>
              <a:t>&lt;?</a:t>
            </a:r>
            <a:r>
              <a:rPr lang="en-US" sz="2000" b="1" dirty="0" err="1">
                <a:solidFill>
                  <a:srgbClr val="7030A0"/>
                </a:solidFill>
              </a:rPr>
              <a:t>php</a:t>
            </a:r>
            <a:r>
              <a:rPr lang="en-US" sz="2000" b="1" dirty="0">
                <a:solidFill>
                  <a:srgbClr val="7030A0"/>
                </a:solidFill>
              </a:rPr>
              <a:t> </a:t>
            </a:r>
            <a:r>
              <a:rPr lang="en-US" sz="2000" b="1" dirty="0">
                <a:solidFill>
                  <a:srgbClr val="0000FF"/>
                </a:solidFill>
              </a:rPr>
              <a:t>echo '&lt;input id="foo" type="text" value="' . $</a:t>
            </a:r>
            <a:r>
              <a:rPr lang="en-US" sz="2000" b="1" dirty="0" err="1">
                <a:solidFill>
                  <a:srgbClr val="0000FF"/>
                </a:solidFill>
              </a:rPr>
              <a:t>myValue</a:t>
            </a:r>
            <a:r>
              <a:rPr lang="en-US" sz="2000" b="1" dirty="0">
                <a:solidFill>
                  <a:srgbClr val="0000FF"/>
                </a:solidFill>
              </a:rPr>
              <a:t> . '"/&gt;' </a:t>
            </a:r>
            <a:r>
              <a:rPr lang="en-US" sz="2000" b="1" dirty="0">
                <a:solidFill>
                  <a:srgbClr val="7030A0"/>
                </a:solidFill>
              </a:rPr>
              <a:t>?&gt;</a:t>
            </a:r>
          </a:p>
          <a:p>
            <a:r>
              <a:rPr lang="el-GR" sz="2000" dirty="0"/>
              <a:t>Εναλλακτικά μπορούμε να παρεμβάλουμε PHP σε HTML:</a:t>
            </a:r>
          </a:p>
          <a:p>
            <a:r>
              <a:rPr lang="en-US" sz="2000" b="1" dirty="0">
                <a:solidFill>
                  <a:srgbClr val="0000FF"/>
                </a:solidFill>
              </a:rPr>
              <a:t>&lt;input id="foo" type="text" value="</a:t>
            </a:r>
            <a:r>
              <a:rPr lang="en-US" sz="2000" b="1" dirty="0">
                <a:solidFill>
                  <a:srgbClr val="7030A0"/>
                </a:solidFill>
              </a:rPr>
              <a:t>&lt;?</a:t>
            </a:r>
            <a:r>
              <a:rPr lang="en-US" sz="2000" b="1" dirty="0" err="1">
                <a:solidFill>
                  <a:srgbClr val="7030A0"/>
                </a:solidFill>
              </a:rPr>
              <a:t>php</a:t>
            </a:r>
            <a:r>
              <a:rPr lang="en-US" sz="2000" b="1" dirty="0">
                <a:solidFill>
                  <a:srgbClr val="0000FF"/>
                </a:solidFill>
              </a:rPr>
              <a:t> echo $</a:t>
            </a:r>
            <a:r>
              <a:rPr lang="en-US" sz="2000" b="1" dirty="0" err="1">
                <a:solidFill>
                  <a:srgbClr val="0000FF"/>
                </a:solidFill>
              </a:rPr>
              <a:t>myValue</a:t>
            </a:r>
            <a:r>
              <a:rPr lang="en-US" sz="2000" b="1" dirty="0">
                <a:solidFill>
                  <a:srgbClr val="0000FF"/>
                </a:solidFill>
              </a:rPr>
              <a:t> </a:t>
            </a:r>
            <a:r>
              <a:rPr lang="en-US" sz="2000" b="1" dirty="0">
                <a:solidFill>
                  <a:srgbClr val="7030A0"/>
                </a:solidFill>
              </a:rPr>
              <a:t>?&gt;</a:t>
            </a:r>
            <a:r>
              <a:rPr lang="en-US" sz="2000" b="1" dirty="0">
                <a:solidFill>
                  <a:srgbClr val="0000FF"/>
                </a:solidFill>
              </a:rPr>
              <a:t>"/&gt;</a:t>
            </a:r>
            <a:endParaRPr lang="el-GR" sz="2000" dirty="0">
              <a:solidFill>
                <a:srgbClr val="0000FF"/>
              </a:solidFill>
            </a:endParaRP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val="29563559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15887"/>
            <a:ext cx="8507413" cy="729593"/>
          </a:xfrm>
        </p:spPr>
        <p:txBody>
          <a:bodyPr>
            <a:noAutofit/>
          </a:bodyPr>
          <a:lstStyle/>
          <a:p>
            <a:r>
              <a:rPr lang="el-GR" dirty="0" smtClean="0"/>
              <a:t>Συναρτήσεις Αλφαριθμητικών 1 </a:t>
            </a:r>
          </a:p>
        </p:txBody>
      </p:sp>
      <p:sp>
        <p:nvSpPr>
          <p:cNvPr id="2" name="Ορθογώνιο 1"/>
          <p:cNvSpPr/>
          <p:nvPr>
            <p:custDataLst>
              <p:tags r:id="rId3"/>
            </p:custDataLst>
          </p:nvPr>
        </p:nvSpPr>
        <p:spPr>
          <a:xfrm>
            <a:off x="827584" y="1532397"/>
            <a:ext cx="7992888" cy="3539430"/>
          </a:xfrm>
          <a:prstGeom prst="rect">
            <a:avLst/>
          </a:prstGeom>
        </p:spPr>
        <p:txBody>
          <a:bodyPr wrap="square">
            <a:spAutoFit/>
          </a:bodyPr>
          <a:lstStyle/>
          <a:p>
            <a:r>
              <a:rPr lang="en-US" sz="2800" dirty="0"/>
              <a:t>• </a:t>
            </a:r>
            <a:r>
              <a:rPr lang="en-US" sz="2800" dirty="0" err="1"/>
              <a:t>strlen</a:t>
            </a:r>
            <a:r>
              <a:rPr lang="en-US" sz="2800" dirty="0"/>
              <a:t>(string),  </a:t>
            </a:r>
            <a:r>
              <a:rPr lang="el-GR" sz="2800" dirty="0" smtClean="0"/>
              <a:t>μήκος αλφαριθμητικού</a:t>
            </a:r>
            <a:endParaRPr lang="en-US" sz="2800" dirty="0"/>
          </a:p>
          <a:p>
            <a:pPr lvl="2"/>
            <a:r>
              <a:rPr lang="en-US" sz="2800" b="1" dirty="0">
                <a:solidFill>
                  <a:srgbClr val="0000FF"/>
                </a:solidFill>
              </a:rPr>
              <a:t>$comments = "Good Job";</a:t>
            </a:r>
          </a:p>
          <a:p>
            <a:pPr lvl="2"/>
            <a:r>
              <a:rPr lang="en-US" sz="2800" b="1" dirty="0">
                <a:solidFill>
                  <a:srgbClr val="0000FF"/>
                </a:solidFill>
              </a:rPr>
              <a:t>$</a:t>
            </a:r>
            <a:r>
              <a:rPr lang="en-US" sz="2800" b="1" dirty="0" err="1">
                <a:solidFill>
                  <a:srgbClr val="0000FF"/>
                </a:solidFill>
              </a:rPr>
              <a:t>len</a:t>
            </a:r>
            <a:r>
              <a:rPr lang="en-US" sz="2800" b="1" dirty="0">
                <a:solidFill>
                  <a:srgbClr val="0000FF"/>
                </a:solidFill>
              </a:rPr>
              <a:t> = </a:t>
            </a:r>
            <a:r>
              <a:rPr lang="en-US" sz="2800" b="1" dirty="0" err="1">
                <a:solidFill>
                  <a:srgbClr val="0000FF"/>
                </a:solidFill>
              </a:rPr>
              <a:t>strlen</a:t>
            </a:r>
            <a:r>
              <a:rPr lang="en-US" sz="2800" b="1" dirty="0">
                <a:solidFill>
                  <a:srgbClr val="0000FF"/>
                </a:solidFill>
              </a:rPr>
              <a:t>($comments);</a:t>
            </a:r>
          </a:p>
          <a:p>
            <a:pPr lvl="2"/>
            <a:r>
              <a:rPr lang="en-US" sz="2800" b="1" dirty="0">
                <a:solidFill>
                  <a:srgbClr val="0000FF"/>
                </a:solidFill>
              </a:rPr>
              <a:t>echo "Length: $</a:t>
            </a:r>
            <a:r>
              <a:rPr lang="en-US" sz="2800" b="1" dirty="0" err="1">
                <a:solidFill>
                  <a:srgbClr val="0000FF"/>
                </a:solidFill>
              </a:rPr>
              <a:t>len</a:t>
            </a:r>
            <a:r>
              <a:rPr lang="en-US" sz="2800" b="1" dirty="0">
                <a:solidFill>
                  <a:srgbClr val="0000FF"/>
                </a:solidFill>
              </a:rPr>
              <a:t>); // Length: 8</a:t>
            </a:r>
          </a:p>
          <a:p>
            <a:r>
              <a:rPr lang="en-US" sz="2800" dirty="0"/>
              <a:t>• trim(string), </a:t>
            </a:r>
            <a:r>
              <a:rPr lang="el-GR" sz="2800" dirty="0" smtClean="0"/>
              <a:t>αφαίρεση κενών δεξιά και αριστερά</a:t>
            </a:r>
            <a:r>
              <a:rPr lang="en-US" sz="2800" dirty="0" smtClean="0"/>
              <a:t>    </a:t>
            </a:r>
            <a:endParaRPr lang="en-US" sz="2800" dirty="0"/>
          </a:p>
          <a:p>
            <a:pPr lvl="2"/>
            <a:r>
              <a:rPr lang="en-US" sz="2800" b="1" dirty="0">
                <a:solidFill>
                  <a:srgbClr val="0000FF"/>
                </a:solidFill>
              </a:rPr>
              <a:t>$</a:t>
            </a:r>
            <a:r>
              <a:rPr lang="en-US" sz="2800" b="1" dirty="0" err="1">
                <a:solidFill>
                  <a:srgbClr val="0000FF"/>
                </a:solidFill>
              </a:rPr>
              <a:t>name_withspace</a:t>
            </a:r>
            <a:r>
              <a:rPr lang="en-US" sz="2800" b="1" dirty="0">
                <a:solidFill>
                  <a:srgbClr val="0000FF"/>
                </a:solidFill>
              </a:rPr>
              <a:t> = " Joe Jackson ";</a:t>
            </a:r>
          </a:p>
          <a:p>
            <a:pPr lvl="2"/>
            <a:r>
              <a:rPr lang="en-US" sz="2800" b="1" dirty="0">
                <a:solidFill>
                  <a:srgbClr val="0000FF"/>
                </a:solidFill>
              </a:rPr>
              <a:t>$name = trim($</a:t>
            </a:r>
            <a:r>
              <a:rPr lang="en-US" sz="2800" b="1" dirty="0" err="1">
                <a:solidFill>
                  <a:srgbClr val="0000FF"/>
                </a:solidFill>
              </a:rPr>
              <a:t>name_withspace</a:t>
            </a:r>
            <a:r>
              <a:rPr lang="en-US" sz="2800" b="1" dirty="0">
                <a:solidFill>
                  <a:srgbClr val="0000FF"/>
                </a:solidFill>
              </a:rPr>
              <a:t>);</a:t>
            </a:r>
          </a:p>
          <a:p>
            <a:pPr lvl="2"/>
            <a:r>
              <a:rPr lang="en-US" sz="2800" b="1" dirty="0">
                <a:solidFill>
                  <a:srgbClr val="0000FF"/>
                </a:solidFill>
              </a:rPr>
              <a:t>echo "Name: $name"; // Name: Joe Jackson</a:t>
            </a:r>
            <a:endParaRPr lang="el-GR" sz="2800" dirty="0">
              <a:solidFill>
                <a:srgbClr val="0000FF"/>
              </a:solidFill>
            </a:endParaRP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17</a:t>
            </a:fld>
            <a:endParaRPr lang="el-GR" sz="1400" dirty="0"/>
          </a:p>
        </p:txBody>
      </p:sp>
    </p:spTree>
    <p:custDataLst>
      <p:tags r:id="rId1"/>
    </p:custDataLst>
    <p:extLst>
      <p:ext uri="{BB962C8B-B14F-4D97-AF65-F5344CB8AC3E}">
        <p14:creationId xmlns:p14="http://schemas.microsoft.com/office/powerpoint/2010/main" val="3552113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15887"/>
            <a:ext cx="8507413" cy="729593"/>
          </a:xfrm>
        </p:spPr>
        <p:txBody>
          <a:bodyPr>
            <a:noAutofit/>
          </a:bodyPr>
          <a:lstStyle/>
          <a:p>
            <a:r>
              <a:rPr lang="el-GR" dirty="0" smtClean="0"/>
              <a:t>Συναρτήσεις Αλφαριθμητικών 2 </a:t>
            </a:r>
          </a:p>
        </p:txBody>
      </p:sp>
      <p:sp>
        <p:nvSpPr>
          <p:cNvPr id="2" name="Ορθογώνιο 1"/>
          <p:cNvSpPr/>
          <p:nvPr>
            <p:custDataLst>
              <p:tags r:id="rId3"/>
            </p:custDataLst>
          </p:nvPr>
        </p:nvSpPr>
        <p:spPr>
          <a:xfrm>
            <a:off x="251520" y="919226"/>
            <a:ext cx="8892480" cy="5262979"/>
          </a:xfrm>
          <a:prstGeom prst="rect">
            <a:avLst/>
          </a:prstGeom>
        </p:spPr>
        <p:txBody>
          <a:bodyPr wrap="square">
            <a:spAutoFit/>
          </a:bodyPr>
          <a:lstStyle/>
          <a:p>
            <a:r>
              <a:rPr lang="en-US" sz="2800" dirty="0"/>
              <a:t>• </a:t>
            </a:r>
            <a:r>
              <a:rPr lang="en-US" sz="2800" dirty="0" err="1"/>
              <a:t>strtolower</a:t>
            </a:r>
            <a:r>
              <a:rPr lang="en-US" sz="2800" dirty="0"/>
              <a:t>(string), </a:t>
            </a:r>
            <a:r>
              <a:rPr lang="en-US" sz="2800" dirty="0" err="1"/>
              <a:t>strtoupper</a:t>
            </a:r>
            <a:r>
              <a:rPr lang="en-US" sz="2800" dirty="0"/>
              <a:t>(string</a:t>
            </a:r>
            <a:r>
              <a:rPr lang="en-US" sz="2800" dirty="0" smtClean="0"/>
              <a:t>),</a:t>
            </a:r>
            <a:r>
              <a:rPr lang="el-GR" sz="2800" dirty="0" smtClean="0"/>
              <a:t> πεζά, κεφαλαία</a:t>
            </a:r>
            <a:endParaRPr lang="en-US" sz="2800" dirty="0"/>
          </a:p>
          <a:p>
            <a:pPr lvl="2"/>
            <a:r>
              <a:rPr lang="en-US" sz="2800" b="1" dirty="0">
                <a:solidFill>
                  <a:srgbClr val="0000FF"/>
                </a:solidFill>
              </a:rPr>
              <a:t>$</a:t>
            </a:r>
            <a:r>
              <a:rPr lang="en-US" sz="2800" b="1" dirty="0" err="1">
                <a:solidFill>
                  <a:srgbClr val="0000FF"/>
                </a:solidFill>
              </a:rPr>
              <a:t>inquote</a:t>
            </a:r>
            <a:r>
              <a:rPr lang="en-US" sz="2800" b="1" dirty="0">
                <a:solidFill>
                  <a:srgbClr val="0000FF"/>
                </a:solidFill>
              </a:rPr>
              <a:t> = "Now Is The Time";</a:t>
            </a:r>
          </a:p>
          <a:p>
            <a:pPr lvl="2"/>
            <a:r>
              <a:rPr lang="en-US" sz="2800" b="1" dirty="0">
                <a:solidFill>
                  <a:srgbClr val="0000FF"/>
                </a:solidFill>
              </a:rPr>
              <a:t>$lower = </a:t>
            </a:r>
            <a:r>
              <a:rPr lang="en-US" sz="2800" b="1" dirty="0" err="1">
                <a:solidFill>
                  <a:srgbClr val="0000FF"/>
                </a:solidFill>
              </a:rPr>
              <a:t>strtolower</a:t>
            </a:r>
            <a:r>
              <a:rPr lang="en-US" sz="2800" b="1" dirty="0">
                <a:solidFill>
                  <a:srgbClr val="0000FF"/>
                </a:solidFill>
              </a:rPr>
              <a:t>($</a:t>
            </a:r>
            <a:r>
              <a:rPr lang="en-US" sz="2800" b="1" dirty="0" err="1">
                <a:solidFill>
                  <a:srgbClr val="0000FF"/>
                </a:solidFill>
              </a:rPr>
              <a:t>inquote</a:t>
            </a:r>
            <a:r>
              <a:rPr lang="en-US" sz="2800" b="1" dirty="0">
                <a:solidFill>
                  <a:srgbClr val="0000FF"/>
                </a:solidFill>
              </a:rPr>
              <a:t>);</a:t>
            </a:r>
          </a:p>
          <a:p>
            <a:pPr lvl="2"/>
            <a:r>
              <a:rPr lang="en-US" sz="2800" b="1" dirty="0">
                <a:solidFill>
                  <a:srgbClr val="0000FF"/>
                </a:solidFill>
              </a:rPr>
              <a:t>$upper = </a:t>
            </a:r>
            <a:r>
              <a:rPr lang="en-US" sz="2800" b="1" dirty="0" err="1">
                <a:solidFill>
                  <a:srgbClr val="0000FF"/>
                </a:solidFill>
              </a:rPr>
              <a:t>strtoupper</a:t>
            </a:r>
            <a:r>
              <a:rPr lang="en-US" sz="2800" b="1" dirty="0">
                <a:solidFill>
                  <a:srgbClr val="0000FF"/>
                </a:solidFill>
              </a:rPr>
              <a:t>($</a:t>
            </a:r>
            <a:r>
              <a:rPr lang="en-US" sz="2800" b="1" dirty="0" err="1">
                <a:solidFill>
                  <a:srgbClr val="0000FF"/>
                </a:solidFill>
              </a:rPr>
              <a:t>inquote</a:t>
            </a:r>
            <a:r>
              <a:rPr lang="en-US" sz="2800" b="1" dirty="0">
                <a:solidFill>
                  <a:srgbClr val="0000FF"/>
                </a:solidFill>
              </a:rPr>
              <a:t>);</a:t>
            </a:r>
          </a:p>
          <a:p>
            <a:pPr lvl="2"/>
            <a:r>
              <a:rPr lang="en-US" sz="2800" b="1" dirty="0">
                <a:solidFill>
                  <a:srgbClr val="0000FF"/>
                </a:solidFill>
              </a:rPr>
              <a:t>echo "lower:$lower"; // now is the time</a:t>
            </a:r>
          </a:p>
          <a:p>
            <a:pPr lvl="2"/>
            <a:r>
              <a:rPr lang="en-US" sz="2800" b="1" dirty="0">
                <a:solidFill>
                  <a:srgbClr val="0000FF"/>
                </a:solidFill>
              </a:rPr>
              <a:t>echo "upper:$upper"; // NOW IS THE TIME</a:t>
            </a:r>
          </a:p>
          <a:p>
            <a:r>
              <a:rPr lang="en-US" sz="2800" dirty="0"/>
              <a:t>• </a:t>
            </a:r>
            <a:r>
              <a:rPr lang="en-US" sz="2800" dirty="0" err="1"/>
              <a:t>substr</a:t>
            </a:r>
            <a:r>
              <a:rPr lang="en-US" sz="2800" dirty="0"/>
              <a:t>(string, start, [end]), </a:t>
            </a:r>
            <a:r>
              <a:rPr lang="el-GR" sz="2800" dirty="0" smtClean="0"/>
              <a:t>τμήμα αλφαριθμητικού </a:t>
            </a:r>
            <a:endParaRPr lang="en-US" sz="2800" dirty="0"/>
          </a:p>
          <a:p>
            <a:pPr lvl="2"/>
            <a:r>
              <a:rPr lang="en-US" sz="2800" b="1" dirty="0">
                <a:solidFill>
                  <a:srgbClr val="0000FF"/>
                </a:solidFill>
              </a:rPr>
              <a:t>$date = "31 October 2007";</a:t>
            </a:r>
          </a:p>
          <a:p>
            <a:pPr lvl="2"/>
            <a:r>
              <a:rPr lang="en-US" sz="2800" b="1" dirty="0">
                <a:solidFill>
                  <a:srgbClr val="0000FF"/>
                </a:solidFill>
              </a:rPr>
              <a:t>$day = </a:t>
            </a:r>
            <a:r>
              <a:rPr lang="en-US" sz="2800" b="1" dirty="0" err="1">
                <a:solidFill>
                  <a:srgbClr val="0000FF"/>
                </a:solidFill>
              </a:rPr>
              <a:t>substr</a:t>
            </a:r>
            <a:r>
              <a:rPr lang="en-US" sz="2800" b="1" dirty="0">
                <a:solidFill>
                  <a:srgbClr val="0000FF"/>
                </a:solidFill>
              </a:rPr>
              <a:t>($date, 0, 2); // "31"</a:t>
            </a:r>
          </a:p>
          <a:p>
            <a:pPr lvl="2"/>
            <a:r>
              <a:rPr lang="en-US" sz="2800" b="1" dirty="0">
                <a:solidFill>
                  <a:srgbClr val="0000FF"/>
                </a:solidFill>
              </a:rPr>
              <a:t>$month = </a:t>
            </a:r>
            <a:r>
              <a:rPr lang="en-US" sz="2800" b="1" dirty="0" err="1">
                <a:solidFill>
                  <a:srgbClr val="0000FF"/>
                </a:solidFill>
              </a:rPr>
              <a:t>substr</a:t>
            </a:r>
            <a:r>
              <a:rPr lang="en-US" sz="2800" b="1" dirty="0">
                <a:solidFill>
                  <a:srgbClr val="0000FF"/>
                </a:solidFill>
              </a:rPr>
              <a:t>($date, 3, 7); // "October"</a:t>
            </a:r>
          </a:p>
          <a:p>
            <a:pPr lvl="2"/>
            <a:r>
              <a:rPr lang="en-US" sz="2800" b="1" dirty="0">
                <a:solidFill>
                  <a:srgbClr val="0000FF"/>
                </a:solidFill>
              </a:rPr>
              <a:t>$year = </a:t>
            </a:r>
            <a:r>
              <a:rPr lang="en-US" sz="2800" b="1" dirty="0" err="1">
                <a:solidFill>
                  <a:srgbClr val="0000FF"/>
                </a:solidFill>
              </a:rPr>
              <a:t>substr</a:t>
            </a:r>
            <a:r>
              <a:rPr lang="en-US" sz="2800" b="1" dirty="0">
                <a:solidFill>
                  <a:srgbClr val="0000FF"/>
                </a:solidFill>
              </a:rPr>
              <a:t>($date, 11); // "year"</a:t>
            </a:r>
          </a:p>
          <a:p>
            <a:pPr lvl="2"/>
            <a:r>
              <a:rPr lang="en-US" sz="2800" b="1" dirty="0">
                <a:solidFill>
                  <a:srgbClr val="0000FF"/>
                </a:solidFill>
              </a:rPr>
              <a:t>echo "Day:$day, Month:$month, Year:$year";</a:t>
            </a:r>
            <a:endParaRPr lang="el-GR" sz="2800" dirty="0">
              <a:solidFill>
                <a:srgbClr val="0000FF"/>
              </a:solidFill>
            </a:endParaRPr>
          </a:p>
        </p:txBody>
      </p:sp>
      <p:pic>
        <p:nvPicPr>
          <p:cNvPr id="7" name="Εικόνα 6"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349695" y="6021288"/>
            <a:ext cx="576065" cy="651438"/>
          </a:xfrm>
          <a:prstGeom prst="rect">
            <a:avLst/>
          </a:prstGeom>
          <a:scene3d>
            <a:camera prst="isometricOffAxis1Right"/>
            <a:lightRig rig="threePt" dir="t"/>
          </a:scene3d>
        </p:spPr>
      </p:pic>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18695177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15887"/>
            <a:ext cx="8507413" cy="729593"/>
          </a:xfrm>
        </p:spPr>
        <p:txBody>
          <a:bodyPr>
            <a:noAutofit/>
          </a:bodyPr>
          <a:lstStyle/>
          <a:p>
            <a:r>
              <a:rPr lang="el-GR" dirty="0" smtClean="0"/>
              <a:t>Η εντολή </a:t>
            </a:r>
            <a:r>
              <a:rPr lang="en-US" dirty="0" smtClean="0"/>
              <a:t>if / else</a:t>
            </a:r>
            <a:endParaRPr lang="el-GR" dirty="0" smtClean="0"/>
          </a:p>
        </p:txBody>
      </p:sp>
      <p:sp>
        <p:nvSpPr>
          <p:cNvPr id="2" name="Ορθογώνιο 1"/>
          <p:cNvSpPr/>
          <p:nvPr>
            <p:custDataLst>
              <p:tags r:id="rId3"/>
            </p:custDataLst>
          </p:nvPr>
        </p:nvSpPr>
        <p:spPr>
          <a:xfrm>
            <a:off x="251520" y="919226"/>
            <a:ext cx="8892480" cy="5262979"/>
          </a:xfrm>
          <a:prstGeom prst="rect">
            <a:avLst/>
          </a:prstGeom>
        </p:spPr>
        <p:txBody>
          <a:bodyPr wrap="square">
            <a:spAutoFit/>
          </a:bodyPr>
          <a:lstStyle/>
          <a:p>
            <a:r>
              <a:rPr lang="el-GR" sz="2800" dirty="0"/>
              <a:t>• </a:t>
            </a:r>
            <a:r>
              <a:rPr lang="el-GR" sz="2800" dirty="0" smtClean="0"/>
              <a:t>Βασική Σύνταξη</a:t>
            </a:r>
            <a:endParaRPr lang="el-GR" sz="2800" dirty="0"/>
          </a:p>
          <a:p>
            <a:r>
              <a:rPr lang="el-GR" sz="2800" dirty="0" smtClean="0"/>
              <a:t>	</a:t>
            </a:r>
            <a:r>
              <a:rPr lang="en-US" sz="2800" dirty="0" smtClean="0">
                <a:solidFill>
                  <a:srgbClr val="0000FF"/>
                </a:solidFill>
              </a:rPr>
              <a:t>– </a:t>
            </a:r>
            <a:r>
              <a:rPr lang="en-US" sz="2800" b="1" dirty="0">
                <a:solidFill>
                  <a:srgbClr val="0000FF"/>
                </a:solidFill>
              </a:rPr>
              <a:t>if (condition1 operator condition2)</a:t>
            </a:r>
          </a:p>
          <a:p>
            <a:r>
              <a:rPr lang="el-GR" sz="2800" b="1" dirty="0" smtClean="0">
                <a:solidFill>
                  <a:srgbClr val="0000FF"/>
                </a:solidFill>
              </a:rPr>
              <a:t>		</a:t>
            </a:r>
            <a:r>
              <a:rPr lang="en-US" sz="2800" b="1" dirty="0" smtClean="0">
                <a:solidFill>
                  <a:srgbClr val="0000FF"/>
                </a:solidFill>
              </a:rPr>
              <a:t>action1</a:t>
            </a:r>
            <a:r>
              <a:rPr lang="en-US" sz="2800" b="1" dirty="0">
                <a:solidFill>
                  <a:srgbClr val="0000FF"/>
                </a:solidFill>
              </a:rPr>
              <a:t>;</a:t>
            </a:r>
          </a:p>
          <a:p>
            <a:r>
              <a:rPr lang="el-GR" sz="2800" dirty="0" smtClean="0">
                <a:solidFill>
                  <a:srgbClr val="0000FF"/>
                </a:solidFill>
              </a:rPr>
              <a:t>	</a:t>
            </a:r>
            <a:r>
              <a:rPr lang="en-US" sz="2800" dirty="0" smtClean="0">
                <a:solidFill>
                  <a:srgbClr val="0000FF"/>
                </a:solidFill>
              </a:rPr>
              <a:t>– </a:t>
            </a:r>
            <a:r>
              <a:rPr lang="en-US" sz="2800" b="1" dirty="0">
                <a:solidFill>
                  <a:srgbClr val="0000FF"/>
                </a:solidFill>
              </a:rPr>
              <a:t>if (condition1 operator condition2) {</a:t>
            </a:r>
          </a:p>
          <a:p>
            <a:r>
              <a:rPr lang="el-GR" sz="2800" b="1" dirty="0" smtClean="0">
                <a:solidFill>
                  <a:srgbClr val="0000FF"/>
                </a:solidFill>
              </a:rPr>
              <a:t>		</a:t>
            </a:r>
            <a:r>
              <a:rPr lang="en-US" sz="2800" b="1" dirty="0" smtClean="0">
                <a:solidFill>
                  <a:srgbClr val="0000FF"/>
                </a:solidFill>
              </a:rPr>
              <a:t>action1</a:t>
            </a:r>
            <a:r>
              <a:rPr lang="en-US" sz="2800" b="1" dirty="0">
                <a:solidFill>
                  <a:srgbClr val="0000FF"/>
                </a:solidFill>
              </a:rPr>
              <a:t>;</a:t>
            </a:r>
          </a:p>
          <a:p>
            <a:r>
              <a:rPr lang="el-GR" sz="2800" b="1" dirty="0" smtClean="0">
                <a:solidFill>
                  <a:srgbClr val="0000FF"/>
                </a:solidFill>
              </a:rPr>
              <a:t>		</a:t>
            </a:r>
            <a:r>
              <a:rPr lang="en-US" sz="2800" b="1" dirty="0" smtClean="0">
                <a:solidFill>
                  <a:srgbClr val="0000FF"/>
                </a:solidFill>
              </a:rPr>
              <a:t>action2</a:t>
            </a:r>
            <a:r>
              <a:rPr lang="en-US" sz="2800" b="1" dirty="0">
                <a:solidFill>
                  <a:srgbClr val="0000FF"/>
                </a:solidFill>
              </a:rPr>
              <a:t>;</a:t>
            </a:r>
          </a:p>
          <a:p>
            <a:r>
              <a:rPr lang="el-GR" sz="2800" b="1" dirty="0" smtClean="0">
                <a:solidFill>
                  <a:srgbClr val="0000FF"/>
                </a:solidFill>
              </a:rPr>
              <a:t>		…</a:t>
            </a:r>
            <a:endParaRPr lang="el-GR" sz="2800" b="1" dirty="0">
              <a:solidFill>
                <a:srgbClr val="0000FF"/>
              </a:solidFill>
            </a:endParaRPr>
          </a:p>
          <a:p>
            <a:r>
              <a:rPr lang="el-GR" sz="2800" b="1" dirty="0" smtClean="0">
                <a:solidFill>
                  <a:srgbClr val="0000FF"/>
                </a:solidFill>
              </a:rPr>
              <a:t>	    }</a:t>
            </a:r>
            <a:endParaRPr lang="el-GR" sz="2800" b="1" dirty="0">
              <a:solidFill>
                <a:srgbClr val="0000FF"/>
              </a:solidFill>
            </a:endParaRPr>
          </a:p>
          <a:p>
            <a:r>
              <a:rPr lang="el-GR" sz="2800" dirty="0" smtClean="0">
                <a:solidFill>
                  <a:srgbClr val="0000FF"/>
                </a:solidFill>
              </a:rPr>
              <a:t>	</a:t>
            </a:r>
            <a:r>
              <a:rPr lang="en-US" sz="2800" dirty="0" smtClean="0">
                <a:solidFill>
                  <a:srgbClr val="0000FF"/>
                </a:solidFill>
              </a:rPr>
              <a:t>– </a:t>
            </a:r>
            <a:r>
              <a:rPr lang="en-US" sz="2800" b="1" dirty="0">
                <a:solidFill>
                  <a:srgbClr val="0000FF"/>
                </a:solidFill>
              </a:rPr>
              <a:t>if (condition1 operator condition2)</a:t>
            </a:r>
          </a:p>
          <a:p>
            <a:r>
              <a:rPr lang="el-GR" sz="2800" b="1" dirty="0" smtClean="0">
                <a:solidFill>
                  <a:srgbClr val="0000FF"/>
                </a:solidFill>
              </a:rPr>
              <a:t>		</a:t>
            </a:r>
            <a:r>
              <a:rPr lang="en-US" sz="2800" b="1" dirty="0" smtClean="0">
                <a:solidFill>
                  <a:srgbClr val="0000FF"/>
                </a:solidFill>
              </a:rPr>
              <a:t>action1</a:t>
            </a:r>
            <a:r>
              <a:rPr lang="en-US" sz="2800" b="1" dirty="0">
                <a:solidFill>
                  <a:srgbClr val="0000FF"/>
                </a:solidFill>
              </a:rPr>
              <a:t>;</a:t>
            </a:r>
          </a:p>
          <a:p>
            <a:r>
              <a:rPr lang="el-GR" sz="2800" b="1" dirty="0" smtClean="0">
                <a:solidFill>
                  <a:srgbClr val="0000FF"/>
                </a:solidFill>
              </a:rPr>
              <a:t>	</a:t>
            </a:r>
            <a:r>
              <a:rPr lang="en-US" sz="2800" b="1" dirty="0" smtClean="0">
                <a:solidFill>
                  <a:srgbClr val="0000FF"/>
                </a:solidFill>
              </a:rPr>
              <a:t>else</a:t>
            </a:r>
            <a:endParaRPr lang="en-US" sz="2800" b="1" dirty="0">
              <a:solidFill>
                <a:srgbClr val="0000FF"/>
              </a:solidFill>
            </a:endParaRPr>
          </a:p>
          <a:p>
            <a:r>
              <a:rPr lang="el-GR" sz="2800" b="1" dirty="0" smtClean="0">
                <a:solidFill>
                  <a:srgbClr val="0000FF"/>
                </a:solidFill>
              </a:rPr>
              <a:t>		</a:t>
            </a:r>
            <a:r>
              <a:rPr lang="en-US" sz="2800" b="1" dirty="0" smtClean="0">
                <a:solidFill>
                  <a:srgbClr val="0000FF"/>
                </a:solidFill>
              </a:rPr>
              <a:t>action2</a:t>
            </a:r>
            <a:r>
              <a:rPr lang="en-US" sz="2800" b="1" dirty="0">
                <a:solidFill>
                  <a:srgbClr val="0000FF"/>
                </a:solidFill>
              </a:rPr>
              <a:t>;</a:t>
            </a:r>
            <a:endParaRPr lang="el-GR" sz="2800" dirty="0">
              <a:solidFill>
                <a:srgbClr val="0000FF"/>
              </a:solidFill>
            </a:endParaRPr>
          </a:p>
        </p:txBody>
      </p:sp>
      <p:pic>
        <p:nvPicPr>
          <p:cNvPr id="7" name="Εικόνα 6"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349695" y="6021288"/>
            <a:ext cx="576065" cy="651438"/>
          </a:xfrm>
          <a:prstGeom prst="rect">
            <a:avLst/>
          </a:prstGeom>
          <a:scene3d>
            <a:camera prst="isometricOffAxis1Right"/>
            <a:lightRig rig="threePt" dir="t"/>
          </a:scene3d>
        </p:spPr>
      </p:pic>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1379670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custDataLst>
              <p:tags r:id="rId2"/>
            </p:custDataLst>
          </p:nvPr>
        </p:nvSpPr>
        <p:spPr/>
        <p:txBody>
          <a:bodyPr/>
          <a:lstStyle/>
          <a:p>
            <a:r>
              <a:rPr lang="el-GR" dirty="0" smtClean="0"/>
              <a:t>Άδειες Χρήσης</a:t>
            </a:r>
            <a:endParaRPr lang="el-GR" dirty="0"/>
          </a:p>
        </p:txBody>
      </p:sp>
      <p:sp>
        <p:nvSpPr>
          <p:cNvPr id="9" name="Subtitle 8"/>
          <p:cNvSpPr>
            <a:spLocks noGrp="1"/>
          </p:cNvSpPr>
          <p:nvPr>
            <p:ph idx="1"/>
            <p:custDataLst>
              <p:tags r:id="rId3"/>
            </p:custDataLst>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7"/>
          </p:cNvPr>
          <p:cNvPicPr>
            <a:picLocks noChangeAspect="1"/>
          </p:cNvPicPr>
          <p:nvPr/>
        </p:nvPicPr>
        <p:blipFill>
          <a:blip r:embed="rId8" cstate="print"/>
          <a:stretch>
            <a:fillRect/>
          </a:stretch>
        </p:blipFill>
        <p:spPr>
          <a:xfrm>
            <a:off x="3707904" y="4941168"/>
            <a:ext cx="1581685" cy="553393"/>
          </a:xfrm>
          <a:prstGeom prst="rect">
            <a:avLst/>
          </a:prstGeom>
        </p:spPr>
      </p:pic>
      <p:sp>
        <p:nvSpPr>
          <p:cNvPr id="3" name="Θέση αριθμού διαφάνειας 2"/>
          <p:cNvSpPr>
            <a:spLocks noGrp="1"/>
          </p:cNvSpPr>
          <p:nvPr>
            <p:ph type="sldNum" sz="quarter" idx="12"/>
            <p:custDataLst>
              <p:tags r:id="rId4"/>
            </p:custDataLst>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15887"/>
            <a:ext cx="8507413" cy="729593"/>
          </a:xfrm>
        </p:spPr>
        <p:txBody>
          <a:bodyPr>
            <a:noAutofit/>
          </a:bodyPr>
          <a:lstStyle/>
          <a:p>
            <a:r>
              <a:rPr lang="el-GR" dirty="0" smtClean="0"/>
              <a:t>Τελεστές Σύγκρισης</a:t>
            </a:r>
          </a:p>
        </p:txBody>
      </p:sp>
      <p:sp>
        <p:nvSpPr>
          <p:cNvPr id="2" name="Ορθογώνιο 1"/>
          <p:cNvSpPr/>
          <p:nvPr>
            <p:custDataLst>
              <p:tags r:id="rId3"/>
            </p:custDataLst>
          </p:nvPr>
        </p:nvSpPr>
        <p:spPr>
          <a:xfrm>
            <a:off x="251520" y="1556792"/>
            <a:ext cx="8892480" cy="2677656"/>
          </a:xfrm>
          <a:prstGeom prst="rect">
            <a:avLst/>
          </a:prstGeom>
        </p:spPr>
        <p:txBody>
          <a:bodyPr wrap="square">
            <a:spAutoFit/>
          </a:bodyPr>
          <a:lstStyle/>
          <a:p>
            <a:r>
              <a:rPr lang="el-GR" sz="2800" dirty="0"/>
              <a:t>• </a:t>
            </a:r>
            <a:r>
              <a:rPr lang="el-GR" sz="2800" dirty="0" smtClean="0"/>
              <a:t>Οι τελεστές</a:t>
            </a:r>
            <a:endParaRPr lang="el-GR" sz="2800" dirty="0"/>
          </a:p>
          <a:p>
            <a:r>
              <a:rPr lang="el-GR" sz="2800" dirty="0" smtClean="0"/>
              <a:t>	-</a:t>
            </a:r>
            <a:r>
              <a:rPr lang="en-US" sz="2800" dirty="0" smtClean="0">
                <a:solidFill>
                  <a:srgbClr val="0000FF"/>
                </a:solidFill>
              </a:rPr>
              <a:t> </a:t>
            </a:r>
            <a:r>
              <a:rPr lang="el-GR" sz="2800" dirty="0" smtClean="0">
                <a:solidFill>
                  <a:srgbClr val="0000FF"/>
                </a:solidFill>
              </a:rPr>
              <a:t>Ισότητα (==), διάφορο (!= ή &lt;&gt;)</a:t>
            </a:r>
          </a:p>
          <a:p>
            <a:r>
              <a:rPr lang="el-GR" sz="2800" dirty="0">
                <a:solidFill>
                  <a:srgbClr val="0000FF"/>
                </a:solidFill>
              </a:rPr>
              <a:t>	</a:t>
            </a:r>
            <a:r>
              <a:rPr lang="el-GR" sz="2800" dirty="0" smtClean="0">
                <a:solidFill>
                  <a:srgbClr val="0000FF"/>
                </a:solidFill>
              </a:rPr>
              <a:t>- Μεγαλύτερο (&gt;), μικρότερο (&lt;)</a:t>
            </a:r>
          </a:p>
          <a:p>
            <a:r>
              <a:rPr lang="el-GR" sz="2800" dirty="0">
                <a:solidFill>
                  <a:srgbClr val="0000FF"/>
                </a:solidFill>
              </a:rPr>
              <a:t>	</a:t>
            </a:r>
            <a:r>
              <a:rPr lang="el-GR" sz="2800" dirty="0" smtClean="0">
                <a:solidFill>
                  <a:srgbClr val="0000FF"/>
                </a:solidFill>
              </a:rPr>
              <a:t>- Μεγαλύτερο ή ίσο (&gt;=), μικρότερο ή ίσο (&lt;=)</a:t>
            </a:r>
          </a:p>
          <a:p>
            <a:r>
              <a:rPr lang="el-GR" sz="2800" dirty="0">
                <a:solidFill>
                  <a:srgbClr val="0000FF"/>
                </a:solidFill>
              </a:rPr>
              <a:t>	</a:t>
            </a:r>
            <a:r>
              <a:rPr lang="el-GR" sz="2800" dirty="0" smtClean="0">
                <a:solidFill>
                  <a:srgbClr val="0000FF"/>
                </a:solidFill>
              </a:rPr>
              <a:t>- Ισότητα και ίδιοι τύποι (===)</a:t>
            </a:r>
          </a:p>
          <a:p>
            <a:r>
              <a:rPr lang="el-GR" sz="2800" dirty="0">
                <a:solidFill>
                  <a:srgbClr val="0000FF"/>
                </a:solidFill>
              </a:rPr>
              <a:t>	</a:t>
            </a:r>
            <a:r>
              <a:rPr lang="el-GR" sz="2800" dirty="0" smtClean="0">
                <a:solidFill>
                  <a:srgbClr val="0000FF"/>
                </a:solidFill>
              </a:rPr>
              <a:t>- Διάφορο ή διαφορετικοί τύποι (!==) </a:t>
            </a:r>
            <a:endParaRPr lang="el-GR" sz="2800" dirty="0">
              <a:solidFill>
                <a:srgbClr val="0000FF"/>
              </a:solidFill>
            </a:endParaRP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20</a:t>
            </a:fld>
            <a:endParaRPr lang="el-GR" sz="1400" dirty="0"/>
          </a:p>
        </p:txBody>
      </p:sp>
    </p:spTree>
    <p:custDataLst>
      <p:tags r:id="rId1"/>
    </p:custDataLst>
    <p:extLst>
      <p:ext uri="{BB962C8B-B14F-4D97-AF65-F5344CB8AC3E}">
        <p14:creationId xmlns:p14="http://schemas.microsoft.com/office/powerpoint/2010/main" val="37299634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15887"/>
            <a:ext cx="8507413" cy="729593"/>
          </a:xfrm>
        </p:spPr>
        <p:txBody>
          <a:bodyPr>
            <a:noAutofit/>
          </a:bodyPr>
          <a:lstStyle/>
          <a:p>
            <a:r>
              <a:rPr lang="el-GR" dirty="0" smtClean="0"/>
              <a:t>Παραδείγματα</a:t>
            </a:r>
          </a:p>
        </p:txBody>
      </p:sp>
      <p:sp>
        <p:nvSpPr>
          <p:cNvPr id="2" name="Ορθογώνιο 1"/>
          <p:cNvSpPr/>
          <p:nvPr>
            <p:custDataLst>
              <p:tags r:id="rId3"/>
            </p:custDataLst>
          </p:nvPr>
        </p:nvSpPr>
        <p:spPr>
          <a:xfrm>
            <a:off x="251520" y="1556792"/>
            <a:ext cx="8892480" cy="4401205"/>
          </a:xfrm>
          <a:prstGeom prst="rect">
            <a:avLst/>
          </a:prstGeom>
        </p:spPr>
        <p:txBody>
          <a:bodyPr wrap="square">
            <a:spAutoFit/>
          </a:bodyPr>
          <a:lstStyle/>
          <a:p>
            <a:r>
              <a:rPr lang="el-GR" sz="2800" dirty="0" smtClean="0"/>
              <a:t>• Παράδειγμα </a:t>
            </a:r>
            <a:r>
              <a:rPr lang="el-GR" sz="2800" dirty="0"/>
              <a:t>1</a:t>
            </a:r>
          </a:p>
          <a:p>
            <a:pPr lvl="2"/>
            <a:r>
              <a:rPr lang="en-US" sz="2800" b="1" dirty="0">
                <a:solidFill>
                  <a:srgbClr val="0000FF"/>
                </a:solidFill>
              </a:rPr>
              <a:t>if ($password != "guest1234") {</a:t>
            </a:r>
          </a:p>
          <a:p>
            <a:pPr lvl="2"/>
            <a:r>
              <a:rPr lang="el-GR" sz="2800" b="1" dirty="0" smtClean="0">
                <a:solidFill>
                  <a:srgbClr val="0000FF"/>
                </a:solidFill>
              </a:rPr>
              <a:t>	</a:t>
            </a:r>
            <a:r>
              <a:rPr lang="en-US" sz="2800" b="1" dirty="0" smtClean="0">
                <a:solidFill>
                  <a:srgbClr val="0000FF"/>
                </a:solidFill>
              </a:rPr>
              <a:t>echo </a:t>
            </a:r>
            <a:r>
              <a:rPr lang="en-US" sz="2800" b="1" dirty="0">
                <a:solidFill>
                  <a:srgbClr val="0000FF"/>
                </a:solidFill>
              </a:rPr>
              <a:t>"No permission to view our Web site";</a:t>
            </a:r>
          </a:p>
          <a:p>
            <a:pPr lvl="2"/>
            <a:r>
              <a:rPr lang="el-GR" sz="2800" b="1" dirty="0" smtClean="0">
                <a:solidFill>
                  <a:srgbClr val="0000FF"/>
                </a:solidFill>
              </a:rPr>
              <a:t>	</a:t>
            </a:r>
            <a:r>
              <a:rPr lang="en-US" sz="2800" b="1" dirty="0" smtClean="0">
                <a:solidFill>
                  <a:srgbClr val="0000FF"/>
                </a:solidFill>
              </a:rPr>
              <a:t>exit</a:t>
            </a:r>
            <a:r>
              <a:rPr lang="en-US" sz="2800" b="1" dirty="0">
                <a:solidFill>
                  <a:srgbClr val="0000FF"/>
                </a:solidFill>
              </a:rPr>
              <a:t>();</a:t>
            </a:r>
          </a:p>
          <a:p>
            <a:pPr lvl="2"/>
            <a:r>
              <a:rPr lang="el-GR" sz="2800" b="1" dirty="0" smtClean="0">
                <a:solidFill>
                  <a:srgbClr val="0000FF"/>
                </a:solidFill>
              </a:rPr>
              <a:t>}</a:t>
            </a:r>
            <a:endParaRPr lang="el-GR" sz="2800" b="1" dirty="0">
              <a:solidFill>
                <a:srgbClr val="0000FF"/>
              </a:solidFill>
            </a:endParaRPr>
          </a:p>
          <a:p>
            <a:r>
              <a:rPr lang="el-GR" sz="2800" dirty="0"/>
              <a:t>• </a:t>
            </a:r>
            <a:r>
              <a:rPr lang="el-GR" sz="2800" dirty="0" smtClean="0"/>
              <a:t>Παράδειγμα </a:t>
            </a:r>
            <a:r>
              <a:rPr lang="el-GR" sz="2800" dirty="0"/>
              <a:t>2</a:t>
            </a:r>
          </a:p>
          <a:p>
            <a:pPr lvl="2"/>
            <a:r>
              <a:rPr lang="en-US" sz="2800" b="1" dirty="0">
                <a:solidFill>
                  <a:srgbClr val="0000FF"/>
                </a:solidFill>
              </a:rPr>
              <a:t>if ($average &gt;= 5)</a:t>
            </a:r>
          </a:p>
          <a:p>
            <a:pPr lvl="2"/>
            <a:r>
              <a:rPr lang="el-GR" sz="2800" b="1" dirty="0" smtClean="0">
                <a:solidFill>
                  <a:srgbClr val="0000FF"/>
                </a:solidFill>
              </a:rPr>
              <a:t>	</a:t>
            </a:r>
            <a:r>
              <a:rPr lang="en-US" sz="2800" b="1" dirty="0" smtClean="0">
                <a:solidFill>
                  <a:srgbClr val="0000FF"/>
                </a:solidFill>
              </a:rPr>
              <a:t>echo </a:t>
            </a:r>
            <a:r>
              <a:rPr lang="en-US" sz="2800" b="1" dirty="0">
                <a:solidFill>
                  <a:srgbClr val="0000FF"/>
                </a:solidFill>
              </a:rPr>
              <a:t>"you passed the exams";</a:t>
            </a:r>
          </a:p>
          <a:p>
            <a:pPr lvl="2"/>
            <a:r>
              <a:rPr lang="en-US" sz="2800" b="1" dirty="0" smtClean="0">
                <a:solidFill>
                  <a:srgbClr val="0000FF"/>
                </a:solidFill>
              </a:rPr>
              <a:t>else</a:t>
            </a:r>
            <a:endParaRPr lang="en-US" sz="2800" b="1" dirty="0">
              <a:solidFill>
                <a:srgbClr val="0000FF"/>
              </a:solidFill>
            </a:endParaRPr>
          </a:p>
          <a:p>
            <a:pPr lvl="2"/>
            <a:r>
              <a:rPr lang="el-GR" sz="2800" b="1" dirty="0" smtClean="0">
                <a:solidFill>
                  <a:srgbClr val="0000FF"/>
                </a:solidFill>
              </a:rPr>
              <a:t>	</a:t>
            </a:r>
            <a:r>
              <a:rPr lang="en-US" sz="2800" b="1" dirty="0" smtClean="0">
                <a:solidFill>
                  <a:srgbClr val="0000FF"/>
                </a:solidFill>
              </a:rPr>
              <a:t>echo </a:t>
            </a:r>
            <a:r>
              <a:rPr lang="en-US" sz="2800" b="1" dirty="0">
                <a:solidFill>
                  <a:srgbClr val="0000FF"/>
                </a:solidFill>
              </a:rPr>
              <a:t>"you failed the exams";</a:t>
            </a:r>
            <a:endParaRPr lang="el-GR" sz="2800" dirty="0">
              <a:solidFill>
                <a:srgbClr val="0000FF"/>
              </a:solidFill>
            </a:endParaRP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21</a:t>
            </a:fld>
            <a:endParaRPr lang="el-GR" sz="1400" dirty="0"/>
          </a:p>
        </p:txBody>
      </p:sp>
    </p:spTree>
    <p:custDataLst>
      <p:tags r:id="rId1"/>
    </p:custDataLst>
    <p:extLst>
      <p:ext uri="{BB962C8B-B14F-4D97-AF65-F5344CB8AC3E}">
        <p14:creationId xmlns:p14="http://schemas.microsoft.com/office/powerpoint/2010/main" val="17347863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15887"/>
            <a:ext cx="8507413" cy="729593"/>
          </a:xfrm>
        </p:spPr>
        <p:txBody>
          <a:bodyPr>
            <a:noAutofit/>
          </a:bodyPr>
          <a:lstStyle/>
          <a:p>
            <a:r>
              <a:rPr lang="el-GR" dirty="0" smtClean="0"/>
              <a:t>Λογικοί Τελεστές</a:t>
            </a:r>
          </a:p>
        </p:txBody>
      </p:sp>
      <p:sp>
        <p:nvSpPr>
          <p:cNvPr id="2" name="Ορθογώνιο 1"/>
          <p:cNvSpPr/>
          <p:nvPr>
            <p:custDataLst>
              <p:tags r:id="rId3"/>
            </p:custDataLst>
          </p:nvPr>
        </p:nvSpPr>
        <p:spPr>
          <a:xfrm>
            <a:off x="251520" y="1556792"/>
            <a:ext cx="8892480" cy="2677656"/>
          </a:xfrm>
          <a:prstGeom prst="rect">
            <a:avLst/>
          </a:prstGeom>
        </p:spPr>
        <p:txBody>
          <a:bodyPr wrap="square">
            <a:spAutoFit/>
          </a:bodyPr>
          <a:lstStyle/>
          <a:p>
            <a:r>
              <a:rPr lang="el-GR" sz="2800" dirty="0"/>
              <a:t>• </a:t>
            </a:r>
            <a:r>
              <a:rPr lang="el-GR" sz="2800" dirty="0" smtClean="0"/>
              <a:t>Ο τελεστής του λογικού και (&amp;&amp;)</a:t>
            </a:r>
            <a:endParaRPr lang="el-GR" sz="2800" dirty="0"/>
          </a:p>
          <a:p>
            <a:r>
              <a:rPr lang="el-GR" sz="2800" dirty="0" smtClean="0"/>
              <a:t>	</a:t>
            </a:r>
            <a:r>
              <a:rPr lang="en-US" sz="2800" dirty="0" smtClean="0">
                <a:solidFill>
                  <a:srgbClr val="0000FF"/>
                </a:solidFill>
              </a:rPr>
              <a:t>– </a:t>
            </a:r>
            <a:r>
              <a:rPr lang="en-US" sz="2800" dirty="0">
                <a:solidFill>
                  <a:srgbClr val="0000FF"/>
                </a:solidFill>
              </a:rPr>
              <a:t>if ($</a:t>
            </a:r>
            <a:r>
              <a:rPr lang="en-US" sz="2800" dirty="0" err="1">
                <a:solidFill>
                  <a:srgbClr val="0000FF"/>
                </a:solidFill>
              </a:rPr>
              <a:t>ctr</a:t>
            </a:r>
            <a:r>
              <a:rPr lang="en-US" sz="2800" dirty="0">
                <a:solidFill>
                  <a:srgbClr val="0000FF"/>
                </a:solidFill>
              </a:rPr>
              <a:t> &lt; $max &amp;&amp; $flag == 0) { </a:t>
            </a:r>
            <a:r>
              <a:rPr lang="en-US" sz="2800" dirty="0" smtClean="0">
                <a:solidFill>
                  <a:srgbClr val="0000FF"/>
                </a:solidFill>
              </a:rPr>
              <a:t>//</a:t>
            </a:r>
            <a:r>
              <a:rPr lang="el-GR" sz="2800" dirty="0" smtClean="0">
                <a:solidFill>
                  <a:srgbClr val="0000FF"/>
                </a:solidFill>
              </a:rPr>
              <a:t> εντολές </a:t>
            </a:r>
            <a:r>
              <a:rPr lang="en-US" sz="2800" dirty="0" smtClean="0">
                <a:solidFill>
                  <a:srgbClr val="0000FF"/>
                </a:solidFill>
              </a:rPr>
              <a:t>}</a:t>
            </a:r>
            <a:endParaRPr lang="en-US" sz="2800" dirty="0">
              <a:solidFill>
                <a:srgbClr val="0000FF"/>
              </a:solidFill>
            </a:endParaRPr>
          </a:p>
          <a:p>
            <a:r>
              <a:rPr lang="el-GR" sz="2800" dirty="0"/>
              <a:t>• </a:t>
            </a:r>
            <a:r>
              <a:rPr lang="el-GR" sz="2800" dirty="0" smtClean="0"/>
              <a:t>Ο τελεστής του λογικού ή (||)</a:t>
            </a:r>
            <a:endParaRPr lang="el-GR" sz="2800" dirty="0"/>
          </a:p>
          <a:p>
            <a:r>
              <a:rPr lang="el-GR" sz="2800" dirty="0" smtClean="0"/>
              <a:t>	</a:t>
            </a:r>
            <a:r>
              <a:rPr lang="en-US" sz="2800" dirty="0" smtClean="0">
                <a:solidFill>
                  <a:srgbClr val="0000FF"/>
                </a:solidFill>
              </a:rPr>
              <a:t>– </a:t>
            </a:r>
            <a:r>
              <a:rPr lang="en-US" sz="2800" dirty="0">
                <a:solidFill>
                  <a:srgbClr val="0000FF"/>
                </a:solidFill>
              </a:rPr>
              <a:t>if ($</a:t>
            </a:r>
            <a:r>
              <a:rPr lang="en-US" sz="2800" dirty="0" err="1">
                <a:solidFill>
                  <a:srgbClr val="0000FF"/>
                </a:solidFill>
              </a:rPr>
              <a:t>ctr</a:t>
            </a:r>
            <a:r>
              <a:rPr lang="en-US" sz="2800" dirty="0">
                <a:solidFill>
                  <a:srgbClr val="0000FF"/>
                </a:solidFill>
              </a:rPr>
              <a:t> != $max || $flag == 0) { </a:t>
            </a:r>
            <a:r>
              <a:rPr lang="en-US" sz="2800" dirty="0" smtClean="0">
                <a:solidFill>
                  <a:srgbClr val="0000FF"/>
                </a:solidFill>
              </a:rPr>
              <a:t>//</a:t>
            </a:r>
            <a:r>
              <a:rPr lang="el-GR" sz="2800" dirty="0" smtClean="0">
                <a:solidFill>
                  <a:srgbClr val="0000FF"/>
                </a:solidFill>
              </a:rPr>
              <a:t> εντολές </a:t>
            </a:r>
            <a:r>
              <a:rPr lang="en-US" sz="2800" dirty="0" smtClean="0">
                <a:solidFill>
                  <a:srgbClr val="0000FF"/>
                </a:solidFill>
              </a:rPr>
              <a:t>}</a:t>
            </a:r>
            <a:endParaRPr lang="en-US" sz="2800" dirty="0">
              <a:solidFill>
                <a:srgbClr val="0000FF"/>
              </a:solidFill>
            </a:endParaRPr>
          </a:p>
          <a:p>
            <a:r>
              <a:rPr lang="el-GR" sz="2800" dirty="0"/>
              <a:t>• </a:t>
            </a:r>
            <a:r>
              <a:rPr lang="el-GR" sz="2800" dirty="0" smtClean="0"/>
              <a:t>Ο τελεστής της λογικής άρνησης (!)</a:t>
            </a:r>
            <a:endParaRPr lang="el-GR" sz="2800" dirty="0"/>
          </a:p>
          <a:p>
            <a:r>
              <a:rPr lang="el-GR" sz="2800" dirty="0" smtClean="0"/>
              <a:t>	</a:t>
            </a:r>
            <a:r>
              <a:rPr lang="en-US" sz="2800" dirty="0" smtClean="0">
                <a:solidFill>
                  <a:srgbClr val="0000FF"/>
                </a:solidFill>
              </a:rPr>
              <a:t>– </a:t>
            </a:r>
            <a:r>
              <a:rPr lang="en-US" sz="2800" dirty="0">
                <a:solidFill>
                  <a:srgbClr val="0000FF"/>
                </a:solidFill>
              </a:rPr>
              <a:t>if (!$flag) { </a:t>
            </a:r>
            <a:r>
              <a:rPr lang="en-US" sz="2800" dirty="0" smtClean="0">
                <a:solidFill>
                  <a:srgbClr val="0000FF"/>
                </a:solidFill>
              </a:rPr>
              <a:t>//</a:t>
            </a:r>
            <a:r>
              <a:rPr lang="el-GR" sz="2800" dirty="0" smtClean="0">
                <a:solidFill>
                  <a:srgbClr val="0000FF"/>
                </a:solidFill>
              </a:rPr>
              <a:t> εντολές </a:t>
            </a:r>
            <a:r>
              <a:rPr lang="en-US" sz="2800" dirty="0" smtClean="0">
                <a:solidFill>
                  <a:srgbClr val="0000FF"/>
                </a:solidFill>
              </a:rPr>
              <a:t>}</a:t>
            </a:r>
            <a:endParaRPr lang="el-GR" sz="2800" dirty="0">
              <a:solidFill>
                <a:srgbClr val="0000FF"/>
              </a:solidFill>
            </a:endParaRP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22</a:t>
            </a:fld>
            <a:endParaRPr lang="el-GR" sz="1400" dirty="0"/>
          </a:p>
        </p:txBody>
      </p:sp>
    </p:spTree>
    <p:custDataLst>
      <p:tags r:id="rId1"/>
    </p:custDataLst>
    <p:extLst>
      <p:ext uri="{BB962C8B-B14F-4D97-AF65-F5344CB8AC3E}">
        <p14:creationId xmlns:p14="http://schemas.microsoft.com/office/powerpoint/2010/main" val="38487683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15887"/>
            <a:ext cx="8507413" cy="729593"/>
          </a:xfrm>
        </p:spPr>
        <p:txBody>
          <a:bodyPr>
            <a:noAutofit/>
          </a:bodyPr>
          <a:lstStyle/>
          <a:p>
            <a:r>
              <a:rPr lang="en-US" dirty="0" smtClean="0"/>
              <a:t>if </a:t>
            </a:r>
            <a:r>
              <a:rPr lang="el-GR" dirty="0" smtClean="0"/>
              <a:t>και </a:t>
            </a:r>
            <a:r>
              <a:rPr lang="en-US" dirty="0" err="1" smtClean="0"/>
              <a:t>elseif</a:t>
            </a:r>
            <a:endParaRPr lang="el-GR" dirty="0" smtClean="0"/>
          </a:p>
        </p:txBody>
      </p:sp>
      <p:sp>
        <p:nvSpPr>
          <p:cNvPr id="2" name="Ορθογώνιο 1"/>
          <p:cNvSpPr/>
          <p:nvPr>
            <p:custDataLst>
              <p:tags r:id="rId3"/>
            </p:custDataLst>
          </p:nvPr>
        </p:nvSpPr>
        <p:spPr>
          <a:xfrm>
            <a:off x="251520" y="980728"/>
            <a:ext cx="8892480" cy="5324535"/>
          </a:xfrm>
          <a:prstGeom prst="rect">
            <a:avLst/>
          </a:prstGeom>
        </p:spPr>
        <p:txBody>
          <a:bodyPr wrap="square">
            <a:spAutoFit/>
          </a:bodyPr>
          <a:lstStyle/>
          <a:p>
            <a:r>
              <a:rPr lang="el-GR" sz="2800" dirty="0"/>
              <a:t>• </a:t>
            </a:r>
            <a:r>
              <a:rPr lang="el-GR" sz="2800" dirty="0" smtClean="0"/>
              <a:t>Παράδειγμα σύνταξης</a:t>
            </a:r>
            <a:endParaRPr lang="el-GR" sz="2800" dirty="0"/>
          </a:p>
          <a:p>
            <a:pPr lvl="1"/>
            <a:r>
              <a:rPr lang="en-US" sz="2400" dirty="0">
                <a:solidFill>
                  <a:srgbClr val="0000FF"/>
                </a:solidFill>
              </a:rPr>
              <a:t>if ($hour &lt; 9) {</a:t>
            </a:r>
          </a:p>
          <a:p>
            <a:pPr lvl="1"/>
            <a:r>
              <a:rPr lang="el-GR" sz="2400" dirty="0" smtClean="0">
                <a:solidFill>
                  <a:srgbClr val="0000FF"/>
                </a:solidFill>
              </a:rPr>
              <a:t>	</a:t>
            </a:r>
            <a:r>
              <a:rPr lang="en-US" sz="2400" dirty="0" smtClean="0">
                <a:solidFill>
                  <a:srgbClr val="0000FF"/>
                </a:solidFill>
              </a:rPr>
              <a:t>print </a:t>
            </a:r>
            <a:r>
              <a:rPr lang="en-US" sz="2400" dirty="0">
                <a:solidFill>
                  <a:srgbClr val="0000FF"/>
                </a:solidFill>
              </a:rPr>
              <a:t>"Sorry, it is too early.";</a:t>
            </a:r>
          </a:p>
          <a:p>
            <a:pPr lvl="1"/>
            <a:r>
              <a:rPr lang="en-US" sz="2400" dirty="0">
                <a:solidFill>
                  <a:srgbClr val="0000FF"/>
                </a:solidFill>
              </a:rPr>
              <a:t>} </a:t>
            </a:r>
            <a:r>
              <a:rPr lang="en-US" sz="2400" dirty="0" err="1">
                <a:solidFill>
                  <a:srgbClr val="0000FF"/>
                </a:solidFill>
              </a:rPr>
              <a:t>elseif</a:t>
            </a:r>
            <a:r>
              <a:rPr lang="en-US" sz="2400" dirty="0">
                <a:solidFill>
                  <a:srgbClr val="0000FF"/>
                </a:solidFill>
              </a:rPr>
              <a:t> ($hour &lt; 12) {</a:t>
            </a:r>
          </a:p>
          <a:p>
            <a:pPr lvl="1"/>
            <a:r>
              <a:rPr lang="el-GR" sz="2400" dirty="0" smtClean="0">
                <a:solidFill>
                  <a:srgbClr val="0000FF"/>
                </a:solidFill>
              </a:rPr>
              <a:t>	</a:t>
            </a:r>
            <a:r>
              <a:rPr lang="en-US" sz="2400" dirty="0" smtClean="0">
                <a:solidFill>
                  <a:srgbClr val="0000FF"/>
                </a:solidFill>
              </a:rPr>
              <a:t>print </a:t>
            </a:r>
            <a:r>
              <a:rPr lang="en-US" sz="2400" dirty="0">
                <a:solidFill>
                  <a:srgbClr val="0000FF"/>
                </a:solidFill>
              </a:rPr>
              <a:t>"Good morning. The hour is $hour. ";</a:t>
            </a:r>
          </a:p>
          <a:p>
            <a:pPr lvl="1"/>
            <a:r>
              <a:rPr lang="el-GR" sz="2400" dirty="0" smtClean="0">
                <a:solidFill>
                  <a:srgbClr val="0000FF"/>
                </a:solidFill>
              </a:rPr>
              <a:t>	</a:t>
            </a:r>
            <a:r>
              <a:rPr lang="en-US" sz="2400" dirty="0" smtClean="0">
                <a:solidFill>
                  <a:srgbClr val="0000FF"/>
                </a:solidFill>
              </a:rPr>
              <a:t>print </a:t>
            </a:r>
            <a:r>
              <a:rPr lang="en-US" sz="2400" dirty="0">
                <a:solidFill>
                  <a:srgbClr val="0000FF"/>
                </a:solidFill>
              </a:rPr>
              <a:t>"How can we help you?";</a:t>
            </a:r>
          </a:p>
          <a:p>
            <a:pPr lvl="1"/>
            <a:r>
              <a:rPr lang="en-US" sz="2400" dirty="0">
                <a:solidFill>
                  <a:srgbClr val="0000FF"/>
                </a:solidFill>
              </a:rPr>
              <a:t>} </a:t>
            </a:r>
            <a:r>
              <a:rPr lang="en-US" sz="2400" dirty="0" err="1">
                <a:solidFill>
                  <a:srgbClr val="0000FF"/>
                </a:solidFill>
              </a:rPr>
              <a:t>elseif</a:t>
            </a:r>
            <a:r>
              <a:rPr lang="en-US" sz="2400" dirty="0">
                <a:solidFill>
                  <a:srgbClr val="0000FF"/>
                </a:solidFill>
              </a:rPr>
              <a:t> ($hour &lt; 13) {</a:t>
            </a:r>
          </a:p>
          <a:p>
            <a:pPr lvl="1"/>
            <a:r>
              <a:rPr lang="el-GR" sz="2400" dirty="0" smtClean="0">
                <a:solidFill>
                  <a:srgbClr val="0000FF"/>
                </a:solidFill>
              </a:rPr>
              <a:t>	</a:t>
            </a:r>
            <a:r>
              <a:rPr lang="en-US" sz="2400" dirty="0" smtClean="0">
                <a:solidFill>
                  <a:srgbClr val="0000FF"/>
                </a:solidFill>
              </a:rPr>
              <a:t>print </a:t>
            </a:r>
            <a:r>
              <a:rPr lang="en-US" sz="2400" dirty="0">
                <a:solidFill>
                  <a:srgbClr val="0000FF"/>
                </a:solidFill>
              </a:rPr>
              <a:t>"Sorry, we are out to lunch. ";</a:t>
            </a:r>
          </a:p>
          <a:p>
            <a:pPr lvl="1"/>
            <a:r>
              <a:rPr lang="en-US" sz="2400" dirty="0">
                <a:solidFill>
                  <a:srgbClr val="0000FF"/>
                </a:solidFill>
              </a:rPr>
              <a:t>} </a:t>
            </a:r>
            <a:r>
              <a:rPr lang="en-US" sz="2400" dirty="0" err="1">
                <a:solidFill>
                  <a:srgbClr val="0000FF"/>
                </a:solidFill>
              </a:rPr>
              <a:t>elseif</a:t>
            </a:r>
            <a:r>
              <a:rPr lang="en-US" sz="2400" dirty="0">
                <a:solidFill>
                  <a:srgbClr val="0000FF"/>
                </a:solidFill>
              </a:rPr>
              <a:t> ($hour &lt; 17) {</a:t>
            </a:r>
          </a:p>
          <a:p>
            <a:pPr lvl="1"/>
            <a:r>
              <a:rPr lang="el-GR" sz="2400" dirty="0" smtClean="0">
                <a:solidFill>
                  <a:srgbClr val="0000FF"/>
                </a:solidFill>
              </a:rPr>
              <a:t>	</a:t>
            </a:r>
            <a:r>
              <a:rPr lang="en-US" sz="2400" dirty="0" smtClean="0">
                <a:solidFill>
                  <a:srgbClr val="0000FF"/>
                </a:solidFill>
              </a:rPr>
              <a:t>print </a:t>
            </a:r>
            <a:r>
              <a:rPr lang="en-US" sz="2400" dirty="0">
                <a:solidFill>
                  <a:srgbClr val="0000FF"/>
                </a:solidFill>
              </a:rPr>
              <a:t>"Good afternoon. The hour is $hour. ";</a:t>
            </a:r>
          </a:p>
          <a:p>
            <a:pPr lvl="1"/>
            <a:r>
              <a:rPr lang="el-GR" sz="2400" dirty="0" smtClean="0">
                <a:solidFill>
                  <a:srgbClr val="0000FF"/>
                </a:solidFill>
              </a:rPr>
              <a:t>	</a:t>
            </a:r>
            <a:r>
              <a:rPr lang="en-US" sz="2400" dirty="0" smtClean="0">
                <a:solidFill>
                  <a:srgbClr val="0000FF"/>
                </a:solidFill>
              </a:rPr>
              <a:t>print </a:t>
            </a:r>
            <a:r>
              <a:rPr lang="en-US" sz="2400" dirty="0">
                <a:solidFill>
                  <a:srgbClr val="0000FF"/>
                </a:solidFill>
              </a:rPr>
              <a:t>"How can we help you?";</a:t>
            </a:r>
          </a:p>
          <a:p>
            <a:pPr lvl="1"/>
            <a:r>
              <a:rPr lang="en-US" sz="2400" dirty="0">
                <a:solidFill>
                  <a:srgbClr val="0000FF"/>
                </a:solidFill>
              </a:rPr>
              <a:t>} </a:t>
            </a:r>
            <a:r>
              <a:rPr lang="en-US" sz="2400" dirty="0" err="1">
                <a:solidFill>
                  <a:srgbClr val="0000FF"/>
                </a:solidFill>
              </a:rPr>
              <a:t>elseif</a:t>
            </a:r>
            <a:r>
              <a:rPr lang="en-US" sz="2400" dirty="0">
                <a:solidFill>
                  <a:srgbClr val="0000FF"/>
                </a:solidFill>
              </a:rPr>
              <a:t> ($hour &lt;= 23) {</a:t>
            </a:r>
          </a:p>
          <a:p>
            <a:pPr lvl="1"/>
            <a:r>
              <a:rPr lang="el-GR" sz="2400" dirty="0" smtClean="0">
                <a:solidFill>
                  <a:srgbClr val="0000FF"/>
                </a:solidFill>
              </a:rPr>
              <a:t>	</a:t>
            </a:r>
            <a:r>
              <a:rPr lang="en-US" sz="2400" dirty="0" smtClean="0">
                <a:solidFill>
                  <a:srgbClr val="0000FF"/>
                </a:solidFill>
              </a:rPr>
              <a:t>print </a:t>
            </a:r>
            <a:r>
              <a:rPr lang="en-US" sz="2400" dirty="0">
                <a:solidFill>
                  <a:srgbClr val="0000FF"/>
                </a:solidFill>
              </a:rPr>
              <a:t>"Sorry, we have gone home already.";</a:t>
            </a:r>
          </a:p>
          <a:p>
            <a:pPr lvl="1"/>
            <a:r>
              <a:rPr lang="el-GR" sz="2400" dirty="0">
                <a:solidFill>
                  <a:srgbClr val="0000FF"/>
                </a:solidFill>
              </a:rPr>
              <a:t>}</a:t>
            </a: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23</a:t>
            </a:fld>
            <a:endParaRPr lang="el-GR" sz="1400" dirty="0"/>
          </a:p>
        </p:txBody>
      </p:sp>
    </p:spTree>
    <p:custDataLst>
      <p:tags r:id="rId1"/>
    </p:custDataLst>
    <p:extLst>
      <p:ext uri="{BB962C8B-B14F-4D97-AF65-F5344CB8AC3E}">
        <p14:creationId xmlns:p14="http://schemas.microsoft.com/office/powerpoint/2010/main" val="35652437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15887"/>
            <a:ext cx="8507413" cy="729593"/>
          </a:xfrm>
        </p:spPr>
        <p:txBody>
          <a:bodyPr>
            <a:noAutofit/>
          </a:bodyPr>
          <a:lstStyle/>
          <a:p>
            <a:r>
              <a:rPr lang="el-GR" dirty="0" smtClean="0"/>
              <a:t>Επαναλήψεις </a:t>
            </a:r>
            <a:r>
              <a:rPr lang="en-US" dirty="0" smtClean="0"/>
              <a:t>(for</a:t>
            </a:r>
            <a:r>
              <a:rPr lang="el-GR" dirty="0" smtClean="0"/>
              <a:t>)</a:t>
            </a:r>
          </a:p>
        </p:txBody>
      </p:sp>
      <p:sp>
        <p:nvSpPr>
          <p:cNvPr id="2" name="Ορθογώνιο 1"/>
          <p:cNvSpPr/>
          <p:nvPr>
            <p:custDataLst>
              <p:tags r:id="rId3"/>
            </p:custDataLst>
          </p:nvPr>
        </p:nvSpPr>
        <p:spPr>
          <a:xfrm>
            <a:off x="251520" y="1484784"/>
            <a:ext cx="8892480" cy="2862322"/>
          </a:xfrm>
          <a:prstGeom prst="rect">
            <a:avLst/>
          </a:prstGeom>
        </p:spPr>
        <p:txBody>
          <a:bodyPr wrap="square">
            <a:spAutoFit/>
          </a:bodyPr>
          <a:lstStyle/>
          <a:p>
            <a:pPr marL="457200" indent="-457200">
              <a:buFont typeface="Arial" panose="020B0604020202020204" pitchFamily="34" charset="0"/>
              <a:buChar char="•"/>
            </a:pPr>
            <a:r>
              <a:rPr lang="el-GR" sz="3600" dirty="0" smtClean="0"/>
              <a:t>Η εντολή </a:t>
            </a:r>
            <a:r>
              <a:rPr lang="en-US" sz="3600" dirty="0" smtClean="0"/>
              <a:t>for</a:t>
            </a:r>
            <a:endParaRPr lang="en-US" sz="3600" dirty="0"/>
          </a:p>
          <a:p>
            <a:pPr lvl="1"/>
            <a:r>
              <a:rPr lang="pt-BR" sz="3600" dirty="0">
                <a:solidFill>
                  <a:srgbClr val="0000FF"/>
                </a:solidFill>
              </a:rPr>
              <a:t>– for ($num = 1; $num &lt;= $max; $num++) {</a:t>
            </a:r>
          </a:p>
          <a:p>
            <a:pPr lvl="1"/>
            <a:r>
              <a:rPr lang="el-GR" sz="3600" dirty="0" smtClean="0">
                <a:solidFill>
                  <a:srgbClr val="0000FF"/>
                </a:solidFill>
              </a:rPr>
              <a:t>		</a:t>
            </a:r>
            <a:r>
              <a:rPr lang="en-US" sz="3600" dirty="0" smtClean="0">
                <a:solidFill>
                  <a:srgbClr val="0000FF"/>
                </a:solidFill>
              </a:rPr>
              <a:t>echo </a:t>
            </a:r>
            <a:r>
              <a:rPr lang="en-US" sz="3600" dirty="0">
                <a:solidFill>
                  <a:srgbClr val="0000FF"/>
                </a:solidFill>
              </a:rPr>
              <a:t>$</a:t>
            </a:r>
            <a:r>
              <a:rPr lang="en-US" sz="3600" dirty="0" err="1">
                <a:solidFill>
                  <a:srgbClr val="0000FF"/>
                </a:solidFill>
              </a:rPr>
              <a:t>num</a:t>
            </a:r>
            <a:r>
              <a:rPr lang="en-US" sz="3600" dirty="0">
                <a:solidFill>
                  <a:srgbClr val="0000FF"/>
                </a:solidFill>
              </a:rPr>
              <a:t>;</a:t>
            </a:r>
          </a:p>
          <a:p>
            <a:pPr lvl="1"/>
            <a:r>
              <a:rPr lang="el-GR" sz="3600" dirty="0" smtClean="0">
                <a:solidFill>
                  <a:srgbClr val="0000FF"/>
                </a:solidFill>
              </a:rPr>
              <a:t>		</a:t>
            </a:r>
            <a:r>
              <a:rPr lang="en-US" sz="3600" dirty="0" smtClean="0">
                <a:solidFill>
                  <a:srgbClr val="0000FF"/>
                </a:solidFill>
              </a:rPr>
              <a:t>echo </a:t>
            </a:r>
            <a:r>
              <a:rPr lang="en-US" sz="3600" dirty="0">
                <a:solidFill>
                  <a:srgbClr val="0000FF"/>
                </a:solidFill>
              </a:rPr>
              <a:t>“&lt;</a:t>
            </a:r>
            <a:r>
              <a:rPr lang="en-US" sz="3600" dirty="0" err="1">
                <a:solidFill>
                  <a:srgbClr val="0000FF"/>
                </a:solidFill>
              </a:rPr>
              <a:t>br</a:t>
            </a:r>
            <a:r>
              <a:rPr lang="en-US" sz="3600" dirty="0">
                <a:solidFill>
                  <a:srgbClr val="0000FF"/>
                </a:solidFill>
              </a:rPr>
              <a:t>&gt;”;</a:t>
            </a:r>
          </a:p>
          <a:p>
            <a:pPr lvl="1"/>
            <a:r>
              <a:rPr lang="el-GR" sz="3600" dirty="0">
                <a:solidFill>
                  <a:srgbClr val="0000FF"/>
                </a:solidFill>
              </a:rPr>
              <a:t>}</a:t>
            </a:r>
            <a:endParaRPr lang="el-GR" sz="3200" dirty="0">
              <a:solidFill>
                <a:srgbClr val="0000FF"/>
              </a:solidFill>
            </a:endParaRP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24</a:t>
            </a:fld>
            <a:endParaRPr lang="el-GR" sz="1400" dirty="0"/>
          </a:p>
        </p:txBody>
      </p:sp>
    </p:spTree>
    <p:custDataLst>
      <p:tags r:id="rId1"/>
    </p:custDataLst>
    <p:extLst>
      <p:ext uri="{BB962C8B-B14F-4D97-AF65-F5344CB8AC3E}">
        <p14:creationId xmlns:p14="http://schemas.microsoft.com/office/powerpoint/2010/main" val="32049168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15887"/>
            <a:ext cx="8507413" cy="729593"/>
          </a:xfrm>
        </p:spPr>
        <p:txBody>
          <a:bodyPr>
            <a:noAutofit/>
          </a:bodyPr>
          <a:lstStyle/>
          <a:p>
            <a:r>
              <a:rPr lang="el-GR" dirty="0" smtClean="0"/>
              <a:t>Επαναλήψεις </a:t>
            </a:r>
            <a:r>
              <a:rPr lang="en-US" dirty="0" smtClean="0"/>
              <a:t>(while</a:t>
            </a:r>
            <a:r>
              <a:rPr lang="el-GR" dirty="0" smtClean="0"/>
              <a:t>)</a:t>
            </a:r>
          </a:p>
        </p:txBody>
      </p:sp>
      <p:sp>
        <p:nvSpPr>
          <p:cNvPr id="2" name="Ορθογώνιο 1"/>
          <p:cNvSpPr/>
          <p:nvPr>
            <p:custDataLst>
              <p:tags r:id="rId3"/>
            </p:custDataLst>
          </p:nvPr>
        </p:nvSpPr>
        <p:spPr>
          <a:xfrm>
            <a:off x="251520" y="1484784"/>
            <a:ext cx="8892480" cy="3231654"/>
          </a:xfrm>
          <a:prstGeom prst="rect">
            <a:avLst/>
          </a:prstGeom>
        </p:spPr>
        <p:txBody>
          <a:bodyPr wrap="square">
            <a:spAutoFit/>
          </a:bodyPr>
          <a:lstStyle/>
          <a:p>
            <a:pPr marL="457200" indent="-457200">
              <a:buFont typeface="Arial" panose="020B0604020202020204" pitchFamily="34" charset="0"/>
              <a:buChar char="•"/>
            </a:pPr>
            <a:r>
              <a:rPr lang="el-GR" sz="3600" dirty="0" smtClean="0"/>
              <a:t>Η εντολή </a:t>
            </a:r>
            <a:r>
              <a:rPr lang="en-US" sz="3600" dirty="0" smtClean="0"/>
              <a:t>while</a:t>
            </a:r>
          </a:p>
          <a:p>
            <a:pPr lvl="1"/>
            <a:r>
              <a:rPr lang="en-US" sz="2800" dirty="0" smtClean="0">
                <a:solidFill>
                  <a:srgbClr val="0000FF"/>
                </a:solidFill>
              </a:rPr>
              <a:t>– </a:t>
            </a:r>
            <a:r>
              <a:rPr lang="en-US" sz="2800" b="1" dirty="0" smtClean="0">
                <a:solidFill>
                  <a:srgbClr val="0000FF"/>
                </a:solidFill>
              </a:rPr>
              <a:t>$</a:t>
            </a:r>
            <a:r>
              <a:rPr lang="en-US" sz="2800" b="1" dirty="0" err="1" smtClean="0">
                <a:solidFill>
                  <a:srgbClr val="0000FF"/>
                </a:solidFill>
              </a:rPr>
              <a:t>num</a:t>
            </a:r>
            <a:r>
              <a:rPr lang="en-US" sz="2800" b="1" dirty="0" smtClean="0">
                <a:solidFill>
                  <a:srgbClr val="0000FF"/>
                </a:solidFill>
              </a:rPr>
              <a:t> = 1;</a:t>
            </a:r>
          </a:p>
          <a:p>
            <a:pPr lvl="1"/>
            <a:r>
              <a:rPr lang="en-US" sz="2800" b="1" dirty="0" smtClean="0">
                <a:solidFill>
                  <a:srgbClr val="0000FF"/>
                </a:solidFill>
              </a:rPr>
              <a:t>	while ($</a:t>
            </a:r>
            <a:r>
              <a:rPr lang="en-US" sz="2800" b="1" dirty="0" err="1" smtClean="0">
                <a:solidFill>
                  <a:srgbClr val="0000FF"/>
                </a:solidFill>
              </a:rPr>
              <a:t>num</a:t>
            </a:r>
            <a:r>
              <a:rPr lang="en-US" sz="2800" b="1" dirty="0" smtClean="0">
                <a:solidFill>
                  <a:srgbClr val="0000FF"/>
                </a:solidFill>
              </a:rPr>
              <a:t> &lt;= 5) {</a:t>
            </a:r>
          </a:p>
          <a:p>
            <a:pPr lvl="1"/>
            <a:r>
              <a:rPr lang="en-US" sz="2800" b="1" dirty="0" smtClean="0">
                <a:solidFill>
                  <a:srgbClr val="0000FF"/>
                </a:solidFill>
              </a:rPr>
              <a:t>		echo $</a:t>
            </a:r>
            <a:r>
              <a:rPr lang="en-US" sz="2800" b="1" dirty="0" err="1" smtClean="0">
                <a:solidFill>
                  <a:srgbClr val="0000FF"/>
                </a:solidFill>
              </a:rPr>
              <a:t>num</a:t>
            </a:r>
            <a:r>
              <a:rPr lang="en-US" sz="2800" b="1" dirty="0" smtClean="0">
                <a:solidFill>
                  <a:srgbClr val="0000FF"/>
                </a:solidFill>
              </a:rPr>
              <a:t>;</a:t>
            </a:r>
          </a:p>
          <a:p>
            <a:pPr lvl="1"/>
            <a:r>
              <a:rPr lang="en-US" sz="2800" b="1" dirty="0" smtClean="0">
                <a:solidFill>
                  <a:srgbClr val="0000FF"/>
                </a:solidFill>
              </a:rPr>
              <a:t>		echo “&lt;</a:t>
            </a:r>
            <a:r>
              <a:rPr lang="en-US" sz="2800" b="1" dirty="0" err="1" smtClean="0">
                <a:solidFill>
                  <a:srgbClr val="0000FF"/>
                </a:solidFill>
              </a:rPr>
              <a:t>br</a:t>
            </a:r>
            <a:r>
              <a:rPr lang="en-US" sz="2800" b="1" dirty="0" smtClean="0">
                <a:solidFill>
                  <a:srgbClr val="0000FF"/>
                </a:solidFill>
              </a:rPr>
              <a:t>&gt;”;</a:t>
            </a:r>
          </a:p>
          <a:p>
            <a:pPr lvl="1"/>
            <a:r>
              <a:rPr lang="en-US" sz="2800" b="1" dirty="0" smtClean="0">
                <a:solidFill>
                  <a:srgbClr val="0000FF"/>
                </a:solidFill>
              </a:rPr>
              <a:t>		$</a:t>
            </a:r>
            <a:r>
              <a:rPr lang="en-US" sz="2800" b="1" dirty="0" err="1" smtClean="0">
                <a:solidFill>
                  <a:srgbClr val="0000FF"/>
                </a:solidFill>
              </a:rPr>
              <a:t>num</a:t>
            </a:r>
            <a:r>
              <a:rPr lang="en-US" sz="2800" b="1" dirty="0" smtClean="0">
                <a:solidFill>
                  <a:srgbClr val="0000FF"/>
                </a:solidFill>
              </a:rPr>
              <a:t> = $</a:t>
            </a:r>
            <a:r>
              <a:rPr lang="en-US" sz="2800" b="1" dirty="0" err="1" smtClean="0">
                <a:solidFill>
                  <a:srgbClr val="0000FF"/>
                </a:solidFill>
              </a:rPr>
              <a:t>num</a:t>
            </a:r>
            <a:r>
              <a:rPr lang="en-US" sz="2800" b="1" dirty="0" smtClean="0">
                <a:solidFill>
                  <a:srgbClr val="0000FF"/>
                </a:solidFill>
              </a:rPr>
              <a:t> + 1;</a:t>
            </a:r>
          </a:p>
          <a:p>
            <a:pPr lvl="1"/>
            <a:r>
              <a:rPr lang="en-US" sz="2800" b="1" dirty="0" smtClean="0">
                <a:solidFill>
                  <a:srgbClr val="0000FF"/>
                </a:solidFill>
              </a:rPr>
              <a:t>	</a:t>
            </a:r>
            <a:r>
              <a:rPr lang="el-GR" sz="2800" b="1" dirty="0" smtClean="0">
                <a:solidFill>
                  <a:srgbClr val="0000FF"/>
                </a:solidFill>
              </a:rPr>
              <a:t>}</a:t>
            </a:r>
            <a:endParaRPr lang="el-GR" sz="5400" dirty="0">
              <a:solidFill>
                <a:srgbClr val="0000FF"/>
              </a:solidFill>
            </a:endParaRP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25</a:t>
            </a:fld>
            <a:endParaRPr lang="el-GR" sz="1400" dirty="0"/>
          </a:p>
        </p:txBody>
      </p:sp>
    </p:spTree>
    <p:custDataLst>
      <p:tags r:id="rId1"/>
    </p:custDataLst>
    <p:extLst>
      <p:ext uri="{BB962C8B-B14F-4D97-AF65-F5344CB8AC3E}">
        <p14:creationId xmlns:p14="http://schemas.microsoft.com/office/powerpoint/2010/main" val="23173109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15887"/>
            <a:ext cx="8507413" cy="729593"/>
          </a:xfrm>
        </p:spPr>
        <p:txBody>
          <a:bodyPr>
            <a:noAutofit/>
          </a:bodyPr>
          <a:lstStyle/>
          <a:p>
            <a:r>
              <a:rPr lang="el-GR" dirty="0" smtClean="0"/>
              <a:t>Επαναλήψεις </a:t>
            </a:r>
            <a:r>
              <a:rPr lang="en-US" dirty="0" smtClean="0"/>
              <a:t>(do while</a:t>
            </a:r>
            <a:r>
              <a:rPr lang="el-GR" dirty="0" smtClean="0"/>
              <a:t>)</a:t>
            </a:r>
          </a:p>
        </p:txBody>
      </p:sp>
      <p:sp>
        <p:nvSpPr>
          <p:cNvPr id="2" name="Ορθογώνιο 1"/>
          <p:cNvSpPr/>
          <p:nvPr>
            <p:custDataLst>
              <p:tags r:id="rId3"/>
            </p:custDataLst>
          </p:nvPr>
        </p:nvSpPr>
        <p:spPr>
          <a:xfrm>
            <a:off x="251520" y="1484784"/>
            <a:ext cx="8892480" cy="3231654"/>
          </a:xfrm>
          <a:prstGeom prst="rect">
            <a:avLst/>
          </a:prstGeom>
        </p:spPr>
        <p:txBody>
          <a:bodyPr wrap="square">
            <a:spAutoFit/>
          </a:bodyPr>
          <a:lstStyle/>
          <a:p>
            <a:pPr marL="457200" indent="-457200">
              <a:buFont typeface="Arial" panose="020B0604020202020204" pitchFamily="34" charset="0"/>
              <a:buChar char="•"/>
            </a:pPr>
            <a:r>
              <a:rPr lang="el-GR" sz="3600" dirty="0" smtClean="0"/>
              <a:t>Η εντολή </a:t>
            </a:r>
            <a:r>
              <a:rPr lang="en-US" sz="3600" dirty="0" smtClean="0"/>
              <a:t>do while</a:t>
            </a:r>
          </a:p>
          <a:p>
            <a:pPr lvl="1"/>
            <a:r>
              <a:rPr lang="en-US" sz="2800" b="1" dirty="0">
                <a:solidFill>
                  <a:srgbClr val="0000FF"/>
                </a:solidFill>
              </a:rPr>
              <a:t>– $</a:t>
            </a:r>
            <a:r>
              <a:rPr lang="en-US" sz="2800" b="1" dirty="0" err="1">
                <a:solidFill>
                  <a:srgbClr val="0000FF"/>
                </a:solidFill>
              </a:rPr>
              <a:t>num</a:t>
            </a:r>
            <a:r>
              <a:rPr lang="en-US" sz="2800" b="1" dirty="0">
                <a:solidFill>
                  <a:srgbClr val="0000FF"/>
                </a:solidFill>
              </a:rPr>
              <a:t> = 1;</a:t>
            </a:r>
          </a:p>
          <a:p>
            <a:pPr lvl="1"/>
            <a:r>
              <a:rPr lang="en-US" sz="2800" b="1" dirty="0" smtClean="0">
                <a:solidFill>
                  <a:srgbClr val="0000FF"/>
                </a:solidFill>
              </a:rPr>
              <a:t>	do </a:t>
            </a:r>
            <a:r>
              <a:rPr lang="en-US" sz="2800" b="1" dirty="0">
                <a:solidFill>
                  <a:srgbClr val="0000FF"/>
                </a:solidFill>
              </a:rPr>
              <a:t>{</a:t>
            </a:r>
          </a:p>
          <a:p>
            <a:pPr lvl="1"/>
            <a:r>
              <a:rPr lang="en-US" sz="2800" b="1" dirty="0" smtClean="0">
                <a:solidFill>
                  <a:srgbClr val="0000FF"/>
                </a:solidFill>
              </a:rPr>
              <a:t>		echo </a:t>
            </a:r>
            <a:r>
              <a:rPr lang="en-US" sz="2800" b="1" dirty="0">
                <a:solidFill>
                  <a:srgbClr val="0000FF"/>
                </a:solidFill>
              </a:rPr>
              <a:t>$</a:t>
            </a:r>
            <a:r>
              <a:rPr lang="en-US" sz="2800" b="1" dirty="0" err="1">
                <a:solidFill>
                  <a:srgbClr val="0000FF"/>
                </a:solidFill>
              </a:rPr>
              <a:t>num</a:t>
            </a:r>
            <a:r>
              <a:rPr lang="en-US" sz="2800" b="1" dirty="0">
                <a:solidFill>
                  <a:srgbClr val="0000FF"/>
                </a:solidFill>
              </a:rPr>
              <a:t>;</a:t>
            </a:r>
          </a:p>
          <a:p>
            <a:pPr lvl="1"/>
            <a:r>
              <a:rPr lang="en-US" sz="2800" b="1" dirty="0" smtClean="0">
                <a:solidFill>
                  <a:srgbClr val="0000FF"/>
                </a:solidFill>
              </a:rPr>
              <a:t>		echo </a:t>
            </a:r>
            <a:r>
              <a:rPr lang="en-US" sz="2800" b="1" dirty="0">
                <a:solidFill>
                  <a:srgbClr val="0000FF"/>
                </a:solidFill>
              </a:rPr>
              <a:t>“&lt;</a:t>
            </a:r>
            <a:r>
              <a:rPr lang="en-US" sz="2800" b="1" dirty="0" err="1">
                <a:solidFill>
                  <a:srgbClr val="0000FF"/>
                </a:solidFill>
              </a:rPr>
              <a:t>br</a:t>
            </a:r>
            <a:r>
              <a:rPr lang="en-US" sz="2800" b="1" dirty="0">
                <a:solidFill>
                  <a:srgbClr val="0000FF"/>
                </a:solidFill>
              </a:rPr>
              <a:t>&gt;”;</a:t>
            </a:r>
          </a:p>
          <a:p>
            <a:pPr lvl="1"/>
            <a:r>
              <a:rPr lang="en-US" sz="2800" b="1" dirty="0" smtClean="0">
                <a:solidFill>
                  <a:srgbClr val="0000FF"/>
                </a:solidFill>
              </a:rPr>
              <a:t>		$</a:t>
            </a:r>
            <a:r>
              <a:rPr lang="en-US" sz="2800" b="1" dirty="0" err="1">
                <a:solidFill>
                  <a:srgbClr val="0000FF"/>
                </a:solidFill>
              </a:rPr>
              <a:t>num</a:t>
            </a:r>
            <a:r>
              <a:rPr lang="en-US" sz="2800" b="1" dirty="0">
                <a:solidFill>
                  <a:srgbClr val="0000FF"/>
                </a:solidFill>
              </a:rPr>
              <a:t> = $</a:t>
            </a:r>
            <a:r>
              <a:rPr lang="en-US" sz="2800" b="1" dirty="0" err="1">
                <a:solidFill>
                  <a:srgbClr val="0000FF"/>
                </a:solidFill>
              </a:rPr>
              <a:t>num</a:t>
            </a:r>
            <a:r>
              <a:rPr lang="en-US" sz="2800" b="1" dirty="0">
                <a:solidFill>
                  <a:srgbClr val="0000FF"/>
                </a:solidFill>
              </a:rPr>
              <a:t> + 1</a:t>
            </a:r>
          </a:p>
          <a:p>
            <a:pPr lvl="1"/>
            <a:r>
              <a:rPr lang="en-US" sz="2800" b="1" dirty="0" smtClean="0">
                <a:solidFill>
                  <a:srgbClr val="0000FF"/>
                </a:solidFill>
              </a:rPr>
              <a:t>	} </a:t>
            </a:r>
            <a:r>
              <a:rPr lang="en-US" sz="2800" b="1" dirty="0">
                <a:solidFill>
                  <a:srgbClr val="0000FF"/>
                </a:solidFill>
              </a:rPr>
              <a:t>while ($</a:t>
            </a:r>
            <a:r>
              <a:rPr lang="en-US" sz="2800" b="1" dirty="0" err="1">
                <a:solidFill>
                  <a:srgbClr val="0000FF"/>
                </a:solidFill>
              </a:rPr>
              <a:t>num</a:t>
            </a:r>
            <a:r>
              <a:rPr lang="en-US" sz="2800" b="1" dirty="0">
                <a:solidFill>
                  <a:srgbClr val="0000FF"/>
                </a:solidFill>
              </a:rPr>
              <a:t> &lt;= 5);</a:t>
            </a:r>
            <a:endParaRPr lang="el-GR" sz="8800" b="1" dirty="0">
              <a:solidFill>
                <a:srgbClr val="0000FF"/>
              </a:solidFill>
            </a:endParaRPr>
          </a:p>
        </p:txBody>
      </p:sp>
      <p:pic>
        <p:nvPicPr>
          <p:cNvPr id="7" name="Εικόνα 6"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349695" y="6021288"/>
            <a:ext cx="576065" cy="651438"/>
          </a:xfrm>
          <a:prstGeom prst="rect">
            <a:avLst/>
          </a:prstGeom>
          <a:scene3d>
            <a:camera prst="isometricOffAxis1Right"/>
            <a:lightRig rig="threePt" dir="t"/>
          </a:scene3d>
        </p:spPr>
      </p:pic>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26</a:t>
            </a:fld>
            <a:endParaRPr lang="el-GR" sz="1400" dirty="0"/>
          </a:p>
        </p:txBody>
      </p:sp>
    </p:spTree>
    <p:custDataLst>
      <p:tags r:id="rId1"/>
    </p:custDataLst>
    <p:extLst>
      <p:ext uri="{BB962C8B-B14F-4D97-AF65-F5344CB8AC3E}">
        <p14:creationId xmlns:p14="http://schemas.microsoft.com/office/powerpoint/2010/main" val="11263351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15887"/>
            <a:ext cx="8507413" cy="729593"/>
          </a:xfrm>
        </p:spPr>
        <p:txBody>
          <a:bodyPr>
            <a:noAutofit/>
          </a:bodyPr>
          <a:lstStyle/>
          <a:p>
            <a:r>
              <a:rPr lang="el-GR" dirty="0" smtClean="0"/>
              <a:t>Πέρασμα Μεταβλητής σε Σελίδα</a:t>
            </a:r>
          </a:p>
        </p:txBody>
      </p:sp>
      <p:sp>
        <p:nvSpPr>
          <p:cNvPr id="2" name="Ορθογώνιο 1"/>
          <p:cNvSpPr/>
          <p:nvPr>
            <p:custDataLst>
              <p:tags r:id="rId3"/>
            </p:custDataLst>
          </p:nvPr>
        </p:nvSpPr>
        <p:spPr>
          <a:xfrm>
            <a:off x="-26721" y="1344450"/>
            <a:ext cx="9144000" cy="2092881"/>
          </a:xfrm>
          <a:prstGeom prst="rect">
            <a:avLst/>
          </a:prstGeom>
        </p:spPr>
        <p:txBody>
          <a:bodyPr wrap="square">
            <a:spAutoFit/>
          </a:bodyPr>
          <a:lstStyle/>
          <a:p>
            <a:pPr marL="457200" indent="-457200">
              <a:buFont typeface="Arial" panose="020B0604020202020204" pitchFamily="34" charset="0"/>
              <a:buChar char="•"/>
            </a:pPr>
            <a:r>
              <a:rPr lang="el-GR" sz="2600" dirty="0" smtClean="0"/>
              <a:t>Μέθοδοι</a:t>
            </a:r>
          </a:p>
          <a:p>
            <a:pPr marL="800100" lvl="1" indent="-342900">
              <a:buFontTx/>
              <a:buChar char="-"/>
            </a:pPr>
            <a:r>
              <a:rPr lang="el-GR" sz="2600" dirty="0" smtClean="0"/>
              <a:t>Με τη μέθοδο </a:t>
            </a:r>
            <a:r>
              <a:rPr lang="en-US" sz="2600" dirty="0" smtClean="0"/>
              <a:t>GET </a:t>
            </a:r>
            <a:r>
              <a:rPr lang="el-GR" sz="2600" dirty="0" smtClean="0"/>
              <a:t>(μέσω του </a:t>
            </a:r>
            <a:r>
              <a:rPr lang="en-US" sz="2600" dirty="0" smtClean="0"/>
              <a:t>URL </a:t>
            </a:r>
            <a:r>
              <a:rPr lang="el-GR" sz="2600" dirty="0" smtClean="0"/>
              <a:t>απευθείας ή με φόρμα)</a:t>
            </a:r>
          </a:p>
          <a:p>
            <a:pPr marL="800100" lvl="1" indent="-342900">
              <a:buFontTx/>
              <a:buChar char="-"/>
            </a:pPr>
            <a:r>
              <a:rPr lang="el-GR" sz="2600" dirty="0" smtClean="0"/>
              <a:t>Με τη μέθοδο </a:t>
            </a:r>
            <a:r>
              <a:rPr lang="en-US" sz="2600" dirty="0" smtClean="0"/>
              <a:t>POST (</a:t>
            </a:r>
            <a:r>
              <a:rPr lang="el-GR" sz="2600" dirty="0" smtClean="0"/>
              <a:t>με φόρμα</a:t>
            </a:r>
            <a:r>
              <a:rPr lang="en-US" sz="2600" dirty="0" smtClean="0"/>
              <a:t>)</a:t>
            </a:r>
            <a:endParaRPr lang="el-GR" sz="2600" dirty="0" smtClean="0"/>
          </a:p>
          <a:p>
            <a:pPr marL="800100" lvl="1" indent="-342900">
              <a:buFontTx/>
              <a:buChar char="-"/>
            </a:pPr>
            <a:r>
              <a:rPr lang="el-GR" sz="2600" dirty="0" smtClean="0"/>
              <a:t>Με </a:t>
            </a:r>
            <a:r>
              <a:rPr lang="en-US" sz="2600" dirty="0" smtClean="0"/>
              <a:t>session</a:t>
            </a:r>
          </a:p>
          <a:p>
            <a:pPr marL="800100" lvl="1" indent="-342900">
              <a:buFontTx/>
              <a:buChar char="-"/>
            </a:pPr>
            <a:r>
              <a:rPr lang="el-GR" sz="2600" dirty="0" smtClean="0"/>
              <a:t>Με </a:t>
            </a:r>
            <a:r>
              <a:rPr lang="en-US" sz="2600" dirty="0" smtClean="0"/>
              <a:t>cookies </a:t>
            </a:r>
          </a:p>
        </p:txBody>
      </p:sp>
      <p:sp>
        <p:nvSpPr>
          <p:cNvPr id="3" name="Ορθογώνιο 2"/>
          <p:cNvSpPr/>
          <p:nvPr>
            <p:custDataLst>
              <p:tags r:id="rId4"/>
            </p:custDataLst>
          </p:nvPr>
        </p:nvSpPr>
        <p:spPr>
          <a:xfrm>
            <a:off x="2411679" y="2777445"/>
            <a:ext cx="3227214" cy="646331"/>
          </a:xfrm>
          <a:prstGeom prst="rect">
            <a:avLst/>
          </a:prstGeom>
        </p:spPr>
        <p:txBody>
          <a:bodyPr wrap="square">
            <a:spAutoFit/>
          </a:bodyPr>
          <a:lstStyle/>
          <a:p>
            <a:r>
              <a:rPr lang="el-GR" dirty="0">
                <a:solidFill>
                  <a:srgbClr val="0000FF"/>
                </a:solidFill>
                <a:latin typeface=""/>
              </a:rPr>
              <a:t>Περισσότερα για </a:t>
            </a:r>
            <a:r>
              <a:rPr lang="el-GR" dirty="0" err="1">
                <a:solidFill>
                  <a:srgbClr val="0000FF"/>
                </a:solidFill>
                <a:latin typeface=""/>
              </a:rPr>
              <a:t>session</a:t>
            </a:r>
            <a:r>
              <a:rPr lang="el-GR" dirty="0">
                <a:solidFill>
                  <a:srgbClr val="0000FF"/>
                </a:solidFill>
                <a:latin typeface=""/>
              </a:rPr>
              <a:t> και </a:t>
            </a:r>
            <a:r>
              <a:rPr lang="el-GR" dirty="0" err="1">
                <a:solidFill>
                  <a:srgbClr val="0000FF"/>
                </a:solidFill>
                <a:latin typeface=""/>
              </a:rPr>
              <a:t>cookies</a:t>
            </a:r>
            <a:r>
              <a:rPr lang="el-GR" dirty="0">
                <a:solidFill>
                  <a:srgbClr val="0000FF"/>
                </a:solidFill>
                <a:latin typeface=""/>
              </a:rPr>
              <a:t>, σε επόμενο μάθημα.</a:t>
            </a:r>
            <a:endParaRPr lang="el-GR" dirty="0"/>
          </a:p>
        </p:txBody>
      </p:sp>
      <p:sp>
        <p:nvSpPr>
          <p:cNvPr id="4" name="Ορθογώνιο 3"/>
          <p:cNvSpPr/>
          <p:nvPr>
            <p:custDataLst>
              <p:tags r:id="rId5"/>
            </p:custDataLst>
          </p:nvPr>
        </p:nvSpPr>
        <p:spPr>
          <a:xfrm>
            <a:off x="7216888" y="2272026"/>
            <a:ext cx="1469912" cy="1200329"/>
          </a:xfrm>
          <a:prstGeom prst="rect">
            <a:avLst/>
          </a:prstGeom>
        </p:spPr>
        <p:txBody>
          <a:bodyPr wrap="square">
            <a:spAutoFit/>
          </a:bodyPr>
          <a:lstStyle/>
          <a:p>
            <a:pPr algn="ctr"/>
            <a:r>
              <a:rPr lang="el-GR" dirty="0">
                <a:solidFill>
                  <a:srgbClr val="0000FF"/>
                </a:solidFill>
                <a:latin typeface=""/>
              </a:rPr>
              <a:t>θα τα δούμε αναλυτικά σε εργαστήριο</a:t>
            </a:r>
            <a:endParaRPr lang="el-GR" dirty="0"/>
          </a:p>
        </p:txBody>
      </p:sp>
      <p:pic>
        <p:nvPicPr>
          <p:cNvPr id="5" name="Εικόνα 4" descr="Ανάκτηση των μεταβλητών στην επόμενη σελίδα όταν η ρύθμιση register globals είναι off με τον εξής τρόπο. Δολάριο under score request όνομα μεταβλητής."/>
          <p:cNvPicPr>
            <a:picLocks noChangeAspect="1"/>
          </p:cNvPicPr>
          <p:nvPr/>
        </p:nvPicPr>
        <p:blipFill>
          <a:blip r:embed="rId10">
            <a:lum bright="-2000" contrast="13000"/>
          </a:blip>
          <a:stretch>
            <a:fillRect/>
          </a:stretch>
        </p:blipFill>
        <p:spPr>
          <a:xfrm>
            <a:off x="48481" y="3544389"/>
            <a:ext cx="7827256" cy="2477322"/>
          </a:xfrm>
          <a:prstGeom prst="rect">
            <a:avLst/>
          </a:prstGeom>
        </p:spPr>
      </p:pic>
      <p:sp>
        <p:nvSpPr>
          <p:cNvPr id="6" name="Θέση υποσέλιδου 3" descr="."/>
          <p:cNvSpPr txBox="1">
            <a:spLocks/>
          </p:cNvSpPr>
          <p:nvPr>
            <p:custDataLst>
              <p:tags r:id="rId6"/>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7"/>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27</a:t>
            </a:fld>
            <a:endParaRPr lang="el-GR" sz="1400" dirty="0"/>
          </a:p>
        </p:txBody>
      </p:sp>
    </p:spTree>
    <p:custDataLst>
      <p:tags r:id="rId1"/>
    </p:custDataLst>
    <p:extLst>
      <p:ext uri="{BB962C8B-B14F-4D97-AF65-F5344CB8AC3E}">
        <p14:creationId xmlns:p14="http://schemas.microsoft.com/office/powerpoint/2010/main" val="39146844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15887"/>
            <a:ext cx="8507413" cy="729593"/>
          </a:xfrm>
        </p:spPr>
        <p:txBody>
          <a:bodyPr>
            <a:noAutofit/>
          </a:bodyPr>
          <a:lstStyle/>
          <a:p>
            <a:r>
              <a:rPr lang="el-GR" dirty="0" smtClean="0"/>
              <a:t>Πέρασμα Μεταβλητής μέσω </a:t>
            </a:r>
            <a:r>
              <a:rPr lang="en-US" dirty="0" smtClean="0"/>
              <a:t>URL</a:t>
            </a:r>
            <a:endParaRPr lang="el-GR" dirty="0" smtClean="0"/>
          </a:p>
        </p:txBody>
      </p:sp>
      <p:sp>
        <p:nvSpPr>
          <p:cNvPr id="2" name="Ορθογώνιο 1"/>
          <p:cNvSpPr/>
          <p:nvPr>
            <p:custDataLst>
              <p:tags r:id="rId3"/>
            </p:custDataLst>
          </p:nvPr>
        </p:nvSpPr>
        <p:spPr>
          <a:xfrm>
            <a:off x="-26721" y="1344450"/>
            <a:ext cx="9144000" cy="4893647"/>
          </a:xfrm>
          <a:prstGeom prst="rect">
            <a:avLst/>
          </a:prstGeom>
        </p:spPr>
        <p:txBody>
          <a:bodyPr wrap="square">
            <a:spAutoFit/>
          </a:bodyPr>
          <a:lstStyle/>
          <a:p>
            <a:pPr marL="457200" indent="-457200">
              <a:buFont typeface="Arial" panose="020B0604020202020204" pitchFamily="34" charset="0"/>
              <a:buChar char="•"/>
            </a:pPr>
            <a:r>
              <a:rPr lang="el-GR" sz="2400" dirty="0" smtClean="0"/>
              <a:t>Με Παραδείγματα</a:t>
            </a:r>
          </a:p>
          <a:p>
            <a:r>
              <a:rPr lang="el-GR" sz="2400" dirty="0" smtClean="0"/>
              <a:t>	- </a:t>
            </a:r>
            <a:r>
              <a:rPr lang="en-US" sz="2400" dirty="0" smtClean="0"/>
              <a:t>http</a:t>
            </a:r>
            <a:r>
              <a:rPr lang="en-US" sz="2400" dirty="0"/>
              <a:t>://www.tovima.gr/listbytopic.php?fyllo=15201&amp;tmhma=07</a:t>
            </a:r>
          </a:p>
          <a:p>
            <a:r>
              <a:rPr lang="el-GR" sz="2400" dirty="0" smtClean="0"/>
              <a:t>	-</a:t>
            </a:r>
            <a:r>
              <a:rPr lang="en-US" sz="2400" dirty="0" smtClean="0"/>
              <a:t> </a:t>
            </a:r>
            <a:r>
              <a:rPr lang="en-US" sz="2400" dirty="0"/>
              <a:t>http://pileas.csd.auth.gr/course/view.php?id=20</a:t>
            </a:r>
          </a:p>
          <a:p>
            <a:pPr marL="342900" indent="-342900">
              <a:buFont typeface="Arial" panose="020B0604020202020204" pitchFamily="34" charset="0"/>
              <a:buChar char="•"/>
            </a:pPr>
            <a:r>
              <a:rPr lang="el-GR" sz="2400" dirty="0" smtClean="0"/>
              <a:t> Με χρήση φόρμας</a:t>
            </a:r>
            <a:endParaRPr lang="el-GR" sz="2400" dirty="0"/>
          </a:p>
          <a:p>
            <a:r>
              <a:rPr lang="el-GR" sz="2400" dirty="0" smtClean="0"/>
              <a:t>	</a:t>
            </a:r>
            <a:r>
              <a:rPr lang="en-US" sz="2400" dirty="0" smtClean="0">
                <a:solidFill>
                  <a:srgbClr val="0000FF"/>
                </a:solidFill>
              </a:rPr>
              <a:t>– </a:t>
            </a:r>
            <a:r>
              <a:rPr lang="en-US" sz="2400" b="1" dirty="0">
                <a:solidFill>
                  <a:srgbClr val="0000FF"/>
                </a:solidFill>
              </a:rPr>
              <a:t>&lt;form method="get" action="</a:t>
            </a:r>
            <a:r>
              <a:rPr lang="en-US" sz="2400" b="1" dirty="0" err="1">
                <a:solidFill>
                  <a:srgbClr val="0000FF"/>
                </a:solidFill>
              </a:rPr>
              <a:t>page.php</a:t>
            </a:r>
            <a:r>
              <a:rPr lang="en-US" sz="2400" b="1" dirty="0" smtClean="0">
                <a:solidFill>
                  <a:srgbClr val="0000FF"/>
                </a:solidFill>
              </a:rPr>
              <a:t>"&gt;</a:t>
            </a:r>
            <a:endParaRPr lang="el-GR" sz="2400" b="1" dirty="0" smtClean="0">
              <a:solidFill>
                <a:srgbClr val="0000FF"/>
              </a:solidFill>
            </a:endParaRPr>
          </a:p>
          <a:p>
            <a:pPr marL="342900" indent="-342900">
              <a:buFont typeface="Arial" panose="020B0604020202020204" pitchFamily="34" charset="0"/>
              <a:buChar char="•"/>
            </a:pPr>
            <a:r>
              <a:rPr lang="el-GR" sz="2400" dirty="0"/>
              <a:t> </a:t>
            </a:r>
            <a:r>
              <a:rPr lang="el-GR" sz="2400" dirty="0" smtClean="0"/>
              <a:t>Πλεονεκτήματα και Μειονεκτήματα</a:t>
            </a:r>
          </a:p>
          <a:p>
            <a:pPr lvl="1"/>
            <a:r>
              <a:rPr lang="el-GR" sz="2400" dirty="0" smtClean="0"/>
              <a:t>+ Η σελίδα μπορεί να γίνει </a:t>
            </a:r>
            <a:r>
              <a:rPr lang="en-US" sz="2400" dirty="0" smtClean="0"/>
              <a:t>bookmark</a:t>
            </a:r>
          </a:p>
          <a:p>
            <a:pPr marL="914400" lvl="1" indent="-457200">
              <a:buFontTx/>
              <a:buChar char="-"/>
            </a:pPr>
            <a:r>
              <a:rPr lang="el-GR" sz="2400" dirty="0" smtClean="0"/>
              <a:t>Οι χρήστες βλέπουν τα ονόματα των μεταβλητών και τιμών </a:t>
            </a:r>
          </a:p>
          <a:p>
            <a:pPr marL="1371600" lvl="2" indent="-457200">
              <a:buFont typeface="Arial" panose="020B0604020202020204" pitchFamily="34" charset="0"/>
              <a:buChar char="•"/>
            </a:pPr>
            <a:r>
              <a:rPr lang="el-GR" sz="2400" dirty="0" smtClean="0"/>
              <a:t>Ακατάλληλη μέθοδος για πέρασμα ευαίσθητων δεδομένων</a:t>
            </a:r>
          </a:p>
          <a:p>
            <a:pPr marL="1371600" lvl="2" indent="-457200">
              <a:buFont typeface="Arial" panose="020B0604020202020204" pitchFamily="34" charset="0"/>
              <a:buChar char="•"/>
            </a:pPr>
            <a:r>
              <a:rPr lang="el-GR" sz="2400" dirty="0" smtClean="0"/>
              <a:t>Οι χρήστες μπορεί να βάλουν δικές τους τιμές και να ανακτήσουν παλιά ή κρυφά δεδομένα.</a:t>
            </a:r>
          </a:p>
          <a:p>
            <a:pPr marL="457200" indent="-457200">
              <a:buFont typeface="Arial" panose="020B0604020202020204" pitchFamily="34" charset="0"/>
              <a:buChar char="•"/>
            </a:pPr>
            <a:r>
              <a:rPr lang="el-GR" sz="2400" dirty="0" err="1" smtClean="0"/>
              <a:t>Εξειδίκευμένη</a:t>
            </a:r>
            <a:r>
              <a:rPr lang="el-GR" sz="2400" dirty="0" smtClean="0"/>
              <a:t> ανάκτηση μεταβλητής</a:t>
            </a:r>
            <a:endParaRPr lang="el-GR" sz="2400" dirty="0"/>
          </a:p>
          <a:p>
            <a:r>
              <a:rPr lang="el-GR" sz="2400" b="1" dirty="0"/>
              <a:t>	</a:t>
            </a:r>
            <a:r>
              <a:rPr lang="en-US" sz="2400" b="1" dirty="0">
                <a:solidFill>
                  <a:srgbClr val="0000FF"/>
                </a:solidFill>
              </a:rPr>
              <a:t>– </a:t>
            </a:r>
            <a:r>
              <a:rPr lang="el-GR" sz="2400" b="1" dirty="0" smtClean="0">
                <a:solidFill>
                  <a:srgbClr val="0000FF"/>
                </a:solidFill>
              </a:rPr>
              <a:t>$_</a:t>
            </a:r>
            <a:r>
              <a:rPr lang="en-US" sz="2400" b="1" dirty="0" smtClean="0">
                <a:solidFill>
                  <a:srgbClr val="0000FF"/>
                </a:solidFill>
              </a:rPr>
              <a:t>GET[‘</a:t>
            </a:r>
            <a:r>
              <a:rPr lang="el-GR" sz="2400" b="1" dirty="0" err="1" smtClean="0">
                <a:solidFill>
                  <a:srgbClr val="FF0000"/>
                </a:solidFill>
              </a:rPr>
              <a:t>όνομα_μεταβλητής</a:t>
            </a:r>
            <a:r>
              <a:rPr lang="en-US" sz="2400" b="1" dirty="0" smtClean="0">
                <a:solidFill>
                  <a:srgbClr val="0000FF"/>
                </a:solidFill>
              </a:rPr>
              <a:t>’]</a:t>
            </a:r>
            <a:endParaRPr lang="en-US" sz="2000" b="1" dirty="0">
              <a:solidFill>
                <a:srgbClr val="0000FF"/>
              </a:solidFill>
            </a:endParaRPr>
          </a:p>
        </p:txBody>
      </p:sp>
      <p:sp>
        <p:nvSpPr>
          <p:cNvPr id="7" name="Ορθογώνιο 6" descr="[DECORATIVE]"/>
          <p:cNvSpPr/>
          <p:nvPr/>
        </p:nvSpPr>
        <p:spPr>
          <a:xfrm>
            <a:off x="1979712" y="2924944"/>
            <a:ext cx="187220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28</a:t>
            </a:fld>
            <a:endParaRPr lang="el-GR" sz="1400" dirty="0"/>
          </a:p>
        </p:txBody>
      </p:sp>
    </p:spTree>
    <p:custDataLst>
      <p:tags r:id="rId1"/>
    </p:custDataLst>
    <p:extLst>
      <p:ext uri="{BB962C8B-B14F-4D97-AF65-F5344CB8AC3E}">
        <p14:creationId xmlns:p14="http://schemas.microsoft.com/office/powerpoint/2010/main" val="6740652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15887"/>
            <a:ext cx="8507413" cy="729593"/>
          </a:xfrm>
        </p:spPr>
        <p:txBody>
          <a:bodyPr>
            <a:noAutofit/>
          </a:bodyPr>
          <a:lstStyle/>
          <a:p>
            <a:r>
              <a:rPr lang="el-GR" dirty="0" smtClean="0"/>
              <a:t>Πέρασμα Μεταβλητής με </a:t>
            </a:r>
            <a:r>
              <a:rPr lang="en-US" dirty="0" smtClean="0"/>
              <a:t>POST</a:t>
            </a:r>
            <a:endParaRPr lang="el-GR" dirty="0" smtClean="0"/>
          </a:p>
        </p:txBody>
      </p:sp>
      <p:sp>
        <p:nvSpPr>
          <p:cNvPr id="2" name="Ορθογώνιο 1"/>
          <p:cNvSpPr/>
          <p:nvPr>
            <p:custDataLst>
              <p:tags r:id="rId3"/>
            </p:custDataLst>
          </p:nvPr>
        </p:nvSpPr>
        <p:spPr>
          <a:xfrm>
            <a:off x="-26721" y="1344450"/>
            <a:ext cx="9144000" cy="3046988"/>
          </a:xfrm>
          <a:prstGeom prst="rect">
            <a:avLst/>
          </a:prstGeom>
        </p:spPr>
        <p:txBody>
          <a:bodyPr wrap="square">
            <a:spAutoFit/>
          </a:bodyPr>
          <a:lstStyle/>
          <a:p>
            <a:pPr marL="457200" indent="-457200">
              <a:buFont typeface="Arial" panose="020B0604020202020204" pitchFamily="34" charset="0"/>
              <a:buChar char="•"/>
            </a:pPr>
            <a:r>
              <a:rPr lang="el-GR" sz="2400" dirty="0" smtClean="0"/>
              <a:t>Απαίτηση η χρήση φόρμας</a:t>
            </a:r>
            <a:endParaRPr lang="el-GR" sz="2400" dirty="0"/>
          </a:p>
          <a:p>
            <a:r>
              <a:rPr lang="el-GR" sz="2400" dirty="0" smtClean="0"/>
              <a:t>	</a:t>
            </a:r>
            <a:r>
              <a:rPr lang="en-US" sz="2400" dirty="0" smtClean="0">
                <a:solidFill>
                  <a:srgbClr val="0000FF"/>
                </a:solidFill>
              </a:rPr>
              <a:t>– </a:t>
            </a:r>
            <a:r>
              <a:rPr lang="en-US" sz="2400" b="1" dirty="0">
                <a:solidFill>
                  <a:srgbClr val="0000FF"/>
                </a:solidFill>
              </a:rPr>
              <a:t>&lt;form method="get" action="</a:t>
            </a:r>
            <a:r>
              <a:rPr lang="en-US" sz="2400" b="1" dirty="0" err="1">
                <a:solidFill>
                  <a:srgbClr val="0000FF"/>
                </a:solidFill>
              </a:rPr>
              <a:t>page.php</a:t>
            </a:r>
            <a:r>
              <a:rPr lang="en-US" sz="2400" b="1" dirty="0" smtClean="0">
                <a:solidFill>
                  <a:srgbClr val="0000FF"/>
                </a:solidFill>
              </a:rPr>
              <a:t>"&gt;</a:t>
            </a:r>
            <a:endParaRPr lang="el-GR" sz="2400" b="1" dirty="0" smtClean="0">
              <a:solidFill>
                <a:srgbClr val="0000FF"/>
              </a:solidFill>
            </a:endParaRPr>
          </a:p>
          <a:p>
            <a:pPr marL="342900" indent="-342900">
              <a:buFont typeface="Arial" panose="020B0604020202020204" pitchFamily="34" charset="0"/>
              <a:buChar char="•"/>
            </a:pPr>
            <a:r>
              <a:rPr lang="el-GR" sz="2400" dirty="0"/>
              <a:t> </a:t>
            </a:r>
            <a:r>
              <a:rPr lang="el-GR" sz="2400" dirty="0" smtClean="0"/>
              <a:t>Πλεονεκτήματα και Μειονεκτήματα</a:t>
            </a:r>
          </a:p>
          <a:p>
            <a:pPr lvl="1"/>
            <a:r>
              <a:rPr lang="el-GR" sz="2400" dirty="0" smtClean="0"/>
              <a:t>+ </a:t>
            </a:r>
            <a:r>
              <a:rPr lang="el-GR" sz="2400" dirty="0"/>
              <a:t>κατάλληλη μέθοδος για πέρασμα ευαίσθητων </a:t>
            </a:r>
            <a:r>
              <a:rPr lang="el-GR" sz="2400" dirty="0" smtClean="0"/>
              <a:t>δεδομένων</a:t>
            </a:r>
          </a:p>
          <a:p>
            <a:pPr lvl="1"/>
            <a:r>
              <a:rPr lang="el-GR" sz="2400" dirty="0" smtClean="0"/>
              <a:t>-  Η σελίδα δεν μπορεί να γίνει </a:t>
            </a:r>
            <a:r>
              <a:rPr lang="en-US" sz="2400" dirty="0" smtClean="0"/>
              <a:t>bookmark</a:t>
            </a:r>
          </a:p>
          <a:p>
            <a:pPr marL="914400" lvl="1" indent="-457200">
              <a:buFontTx/>
              <a:buChar char="-"/>
            </a:pPr>
            <a:r>
              <a:rPr lang="el-GR" sz="2400" dirty="0" smtClean="0"/>
              <a:t>Οι χρήστες βλέπουν τα ονόματα των μεταβλητών και τιμών </a:t>
            </a:r>
          </a:p>
          <a:p>
            <a:pPr marL="457200" indent="-457200">
              <a:buFont typeface="Arial" panose="020B0604020202020204" pitchFamily="34" charset="0"/>
              <a:buChar char="•"/>
            </a:pPr>
            <a:r>
              <a:rPr lang="el-GR" sz="2400" dirty="0" smtClean="0"/>
              <a:t>Εξειδικευμένη ανάκτηση μεταβλητής</a:t>
            </a:r>
            <a:endParaRPr lang="el-GR" sz="2400" dirty="0"/>
          </a:p>
          <a:p>
            <a:r>
              <a:rPr lang="el-GR" sz="2400" b="1" dirty="0"/>
              <a:t>	</a:t>
            </a:r>
            <a:r>
              <a:rPr lang="en-US" sz="2400" b="1" dirty="0">
                <a:solidFill>
                  <a:srgbClr val="0000FF"/>
                </a:solidFill>
              </a:rPr>
              <a:t>– </a:t>
            </a:r>
            <a:r>
              <a:rPr lang="el-GR" sz="2400" b="1" dirty="0" smtClean="0">
                <a:solidFill>
                  <a:srgbClr val="0000FF"/>
                </a:solidFill>
              </a:rPr>
              <a:t>$_</a:t>
            </a:r>
            <a:r>
              <a:rPr lang="en-US" sz="2400" b="1" dirty="0" smtClean="0">
                <a:solidFill>
                  <a:srgbClr val="0000FF"/>
                </a:solidFill>
              </a:rPr>
              <a:t>GET[‘</a:t>
            </a:r>
            <a:r>
              <a:rPr lang="el-GR" sz="2400" b="1" dirty="0" err="1" smtClean="0">
                <a:solidFill>
                  <a:srgbClr val="FF0000"/>
                </a:solidFill>
              </a:rPr>
              <a:t>όνομα_μεταβλητής</a:t>
            </a:r>
            <a:r>
              <a:rPr lang="en-US" sz="2400" b="1" dirty="0" smtClean="0">
                <a:solidFill>
                  <a:srgbClr val="0000FF"/>
                </a:solidFill>
              </a:rPr>
              <a:t>’]</a:t>
            </a:r>
            <a:endParaRPr lang="en-US" sz="2000" b="1" dirty="0">
              <a:solidFill>
                <a:srgbClr val="0000FF"/>
              </a:solidFill>
            </a:endParaRPr>
          </a:p>
        </p:txBody>
      </p:sp>
      <p:sp>
        <p:nvSpPr>
          <p:cNvPr id="7" name="Ορθογώνιο 6" descr="[DECORATIVE]"/>
          <p:cNvSpPr/>
          <p:nvPr/>
        </p:nvSpPr>
        <p:spPr>
          <a:xfrm>
            <a:off x="1979712" y="1772816"/>
            <a:ext cx="187220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29</a:t>
            </a:fld>
            <a:endParaRPr lang="el-GR" sz="1400" dirty="0"/>
          </a:p>
        </p:txBody>
      </p:sp>
    </p:spTree>
    <p:custDataLst>
      <p:tags r:id="rId1"/>
    </p:custDataLst>
    <p:extLst>
      <p:ext uri="{BB962C8B-B14F-4D97-AF65-F5344CB8AC3E}">
        <p14:creationId xmlns:p14="http://schemas.microsoft.com/office/powerpoint/2010/main" val="13309959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Χρηματοδότηση</a:t>
            </a:r>
            <a:endParaRPr lang="el-GR" dirty="0"/>
          </a:p>
        </p:txBody>
      </p:sp>
      <p:sp>
        <p:nvSpPr>
          <p:cNvPr id="3" name="Content Placeholder 2"/>
          <p:cNvSpPr>
            <a:spLocks noGrp="1"/>
          </p:cNvSpPr>
          <p:nvPr>
            <p:ph idx="1"/>
            <p:custDataLst>
              <p:tags r:id="rId3"/>
            </p:custDataLst>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custDataLst>
              <p:tags r:id="rId4"/>
            </p:custDataLst>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15887"/>
            <a:ext cx="8507413" cy="729593"/>
          </a:xfrm>
        </p:spPr>
        <p:txBody>
          <a:bodyPr>
            <a:noAutofit/>
          </a:bodyPr>
          <a:lstStyle/>
          <a:p>
            <a:r>
              <a:rPr lang="el-GR" dirty="0" smtClean="0"/>
              <a:t>Παράδειγμα </a:t>
            </a:r>
            <a:r>
              <a:rPr lang="en-US" dirty="0" smtClean="0"/>
              <a:t>LOOP </a:t>
            </a:r>
            <a:r>
              <a:rPr lang="el-GR" dirty="0" smtClean="0"/>
              <a:t>με </a:t>
            </a:r>
            <a:r>
              <a:rPr lang="en-US" dirty="0" smtClean="0"/>
              <a:t>POST</a:t>
            </a:r>
            <a:endParaRPr lang="el-GR" dirty="0" smtClean="0"/>
          </a:p>
        </p:txBody>
      </p:sp>
      <p:sp>
        <p:nvSpPr>
          <p:cNvPr id="3" name="Ορθογώνιο 2"/>
          <p:cNvSpPr/>
          <p:nvPr/>
        </p:nvSpPr>
        <p:spPr>
          <a:xfrm>
            <a:off x="323528" y="894659"/>
            <a:ext cx="6858000" cy="5355312"/>
          </a:xfrm>
          <a:prstGeom prst="rect">
            <a:avLst/>
          </a:prstGeom>
        </p:spPr>
        <p:txBody>
          <a:bodyPr wrap="square">
            <a:spAutoFit/>
          </a:bodyPr>
          <a:lstStyle/>
          <a:p>
            <a:r>
              <a:rPr lang="en-US" b="1" dirty="0">
                <a:solidFill>
                  <a:srgbClr val="3333CD"/>
                </a:solidFill>
                <a:latin typeface="CourierStd-Bold"/>
              </a:rPr>
              <a:t>&lt;html&gt;&lt;head&gt;&lt;title&gt;Loops&lt;/title&gt;&lt;/head&gt;</a:t>
            </a:r>
          </a:p>
          <a:p>
            <a:r>
              <a:rPr lang="en-US" b="1" dirty="0">
                <a:solidFill>
                  <a:srgbClr val="3333CD"/>
                </a:solidFill>
                <a:latin typeface="CourierStd-Bold"/>
              </a:rPr>
              <a:t>&lt;body&gt;</a:t>
            </a:r>
          </a:p>
          <a:p>
            <a:r>
              <a:rPr lang="en-US" b="1" dirty="0">
                <a:solidFill>
                  <a:srgbClr val="3333CD"/>
                </a:solidFill>
                <a:latin typeface="CourierStd-Bold"/>
              </a:rPr>
              <a:t>&lt;p&gt;Generate Square and Cube Values&lt;/p&gt;</a:t>
            </a:r>
          </a:p>
          <a:p>
            <a:r>
              <a:rPr lang="en-US" b="1" dirty="0">
                <a:solidFill>
                  <a:srgbClr val="3333CD"/>
                </a:solidFill>
                <a:latin typeface="CourierStd-Bold"/>
              </a:rPr>
              <a:t>&lt;form action=".</a:t>
            </a:r>
            <a:r>
              <a:rPr lang="en-US" b="1" dirty="0" err="1">
                <a:solidFill>
                  <a:srgbClr val="3333CD"/>
                </a:solidFill>
                <a:latin typeface="CourierStd-Bold"/>
              </a:rPr>
              <a:t>php</a:t>
            </a:r>
            <a:r>
              <a:rPr lang="en-US" b="1" dirty="0">
                <a:solidFill>
                  <a:srgbClr val="3333CD"/>
                </a:solidFill>
                <a:latin typeface="CourierStd-Bold"/>
              </a:rPr>
              <a:t>" method="post"&gt;</a:t>
            </a:r>
          </a:p>
          <a:p>
            <a:r>
              <a:rPr lang="en-US" b="1" dirty="0">
                <a:solidFill>
                  <a:srgbClr val="3333CD"/>
                </a:solidFill>
                <a:latin typeface="CourierStd-Bold"/>
              </a:rPr>
              <a:t>&lt;</a:t>
            </a:r>
            <a:r>
              <a:rPr lang="en-US" b="1" dirty="0" err="1">
                <a:solidFill>
                  <a:srgbClr val="3333CD"/>
                </a:solidFill>
                <a:latin typeface="CourierStd-Bold"/>
              </a:rPr>
              <a:t>br</a:t>
            </a:r>
            <a:r>
              <a:rPr lang="en-US" b="1" dirty="0">
                <a:solidFill>
                  <a:srgbClr val="3333CD"/>
                </a:solidFill>
                <a:latin typeface="CourierStd-Bold"/>
              </a:rPr>
              <a:t>&gt;&lt;p&gt;Select Start Number&lt;/p&gt;</a:t>
            </a:r>
          </a:p>
          <a:p>
            <a:r>
              <a:rPr lang="en-US" b="1" dirty="0">
                <a:solidFill>
                  <a:srgbClr val="3333CD"/>
                </a:solidFill>
                <a:latin typeface="CourierStd-Bold"/>
              </a:rPr>
              <a:t>&lt;select name="start"&gt;</a:t>
            </a:r>
          </a:p>
          <a:p>
            <a:r>
              <a:rPr lang="en-US" b="1" dirty="0">
                <a:solidFill>
                  <a:srgbClr val="3333CD"/>
                </a:solidFill>
                <a:latin typeface="CourierStd-Bold"/>
              </a:rPr>
              <a:t>&lt;?</a:t>
            </a:r>
            <a:r>
              <a:rPr lang="en-US" b="1" dirty="0" err="1">
                <a:solidFill>
                  <a:srgbClr val="3333CD"/>
                </a:solidFill>
                <a:latin typeface="CourierStd-Bold"/>
              </a:rPr>
              <a:t>php</a:t>
            </a:r>
            <a:endParaRPr lang="en-US" b="1" dirty="0">
              <a:solidFill>
                <a:srgbClr val="3333CD"/>
              </a:solidFill>
              <a:latin typeface="CourierStd-Bold"/>
            </a:endParaRPr>
          </a:p>
          <a:p>
            <a:r>
              <a:rPr lang="da-DK" b="1" dirty="0">
                <a:solidFill>
                  <a:srgbClr val="3333CD"/>
                </a:solidFill>
                <a:latin typeface="CourierStd-Bold"/>
              </a:rPr>
              <a:t>for ($i=0; $i&lt;10; $i++) { echo "&lt;option&gt;$i&lt;/option&gt;"; }</a:t>
            </a:r>
          </a:p>
          <a:p>
            <a:r>
              <a:rPr lang="el-GR" b="1" dirty="0">
                <a:solidFill>
                  <a:srgbClr val="3333CD"/>
                </a:solidFill>
                <a:latin typeface="CourierStd-Bold"/>
              </a:rPr>
              <a:t>?&gt;</a:t>
            </a:r>
          </a:p>
          <a:p>
            <a:r>
              <a:rPr lang="en-US" b="1" dirty="0">
                <a:solidFill>
                  <a:srgbClr val="3333CD"/>
                </a:solidFill>
                <a:latin typeface="CourierStd-Bold"/>
              </a:rPr>
              <a:t>&lt;/select&gt;</a:t>
            </a:r>
          </a:p>
          <a:p>
            <a:r>
              <a:rPr lang="en-US" b="1" dirty="0">
                <a:solidFill>
                  <a:srgbClr val="3333CD"/>
                </a:solidFill>
                <a:latin typeface="CourierStd-Bold"/>
              </a:rPr>
              <a:t>&lt;</a:t>
            </a:r>
            <a:r>
              <a:rPr lang="en-US" b="1" dirty="0" err="1">
                <a:solidFill>
                  <a:srgbClr val="3333CD"/>
                </a:solidFill>
                <a:latin typeface="CourierStd-Bold"/>
              </a:rPr>
              <a:t>br</a:t>
            </a:r>
            <a:r>
              <a:rPr lang="en-US" b="1" dirty="0">
                <a:solidFill>
                  <a:srgbClr val="3333CD"/>
                </a:solidFill>
                <a:latin typeface="CourierStd-Bold"/>
              </a:rPr>
              <a:t>&gt;&lt;p&gt;Select End Number&lt;/p&gt;</a:t>
            </a:r>
          </a:p>
          <a:p>
            <a:r>
              <a:rPr lang="en-US" b="1" dirty="0">
                <a:solidFill>
                  <a:srgbClr val="3333CD"/>
                </a:solidFill>
                <a:latin typeface="CourierStd-Bold"/>
              </a:rPr>
              <a:t>&lt;select name="end"&gt;</a:t>
            </a:r>
          </a:p>
          <a:p>
            <a:r>
              <a:rPr lang="en-US" b="1" dirty="0">
                <a:solidFill>
                  <a:srgbClr val="3333CD"/>
                </a:solidFill>
                <a:latin typeface="CourierStd-Bold"/>
              </a:rPr>
              <a:t>&lt;?</a:t>
            </a:r>
            <a:r>
              <a:rPr lang="en-US" b="1" dirty="0" err="1">
                <a:solidFill>
                  <a:srgbClr val="3333CD"/>
                </a:solidFill>
                <a:latin typeface="CourierStd-Bold"/>
              </a:rPr>
              <a:t>php</a:t>
            </a:r>
            <a:endParaRPr lang="en-US" b="1" dirty="0">
              <a:solidFill>
                <a:srgbClr val="3333CD"/>
              </a:solidFill>
              <a:latin typeface="CourierStd-Bold"/>
            </a:endParaRPr>
          </a:p>
          <a:p>
            <a:r>
              <a:rPr lang="da-DK" b="1" dirty="0">
                <a:solidFill>
                  <a:srgbClr val="3333CD"/>
                </a:solidFill>
                <a:latin typeface="CourierStd-Bold"/>
              </a:rPr>
              <a:t>for ($i=10; $i&lt;20; $i++) { echo "&lt;option&gt;$i&lt;/option&gt;"; }</a:t>
            </a:r>
          </a:p>
          <a:p>
            <a:r>
              <a:rPr lang="el-GR" b="1" dirty="0">
                <a:solidFill>
                  <a:srgbClr val="3333CD"/>
                </a:solidFill>
                <a:latin typeface="CourierStd-Bold"/>
              </a:rPr>
              <a:t>?&gt;</a:t>
            </a:r>
          </a:p>
          <a:p>
            <a:r>
              <a:rPr lang="en-US" b="1" dirty="0">
                <a:solidFill>
                  <a:srgbClr val="3333CD"/>
                </a:solidFill>
                <a:latin typeface="CourierStd-Bold"/>
              </a:rPr>
              <a:t>&lt;/select&gt;</a:t>
            </a:r>
          </a:p>
          <a:p>
            <a:r>
              <a:rPr lang="en-US" b="1" dirty="0">
                <a:solidFill>
                  <a:srgbClr val="3333CD"/>
                </a:solidFill>
                <a:latin typeface="CourierStd-Bold"/>
              </a:rPr>
              <a:t>&lt;</a:t>
            </a:r>
            <a:r>
              <a:rPr lang="en-US" b="1" dirty="0" err="1">
                <a:solidFill>
                  <a:srgbClr val="3333CD"/>
                </a:solidFill>
                <a:latin typeface="CourierStd-Bold"/>
              </a:rPr>
              <a:t>br</a:t>
            </a:r>
            <a:r>
              <a:rPr lang="en-US" b="1" dirty="0">
                <a:solidFill>
                  <a:srgbClr val="3333CD"/>
                </a:solidFill>
                <a:latin typeface="CourierStd-Bold"/>
              </a:rPr>
              <a:t>&gt;&lt;input type="submit" value="Submit"&gt;</a:t>
            </a:r>
          </a:p>
          <a:p>
            <a:r>
              <a:rPr lang="en-US" b="1" dirty="0">
                <a:solidFill>
                  <a:srgbClr val="3333CD"/>
                </a:solidFill>
                <a:latin typeface="CourierStd-Bold"/>
              </a:rPr>
              <a:t>&lt;input type="reset" value="Clear and Restart"&gt;</a:t>
            </a:r>
          </a:p>
          <a:p>
            <a:r>
              <a:rPr lang="en-US" b="1" dirty="0">
                <a:solidFill>
                  <a:srgbClr val="3333CD"/>
                </a:solidFill>
                <a:latin typeface="CourierStd-Bold"/>
              </a:rPr>
              <a:t>&lt;/form&gt;&lt;/body&gt;&lt;/html&gt;</a:t>
            </a:r>
            <a:endParaRPr lang="el-GR" dirty="0"/>
          </a:p>
        </p:txBody>
      </p:sp>
      <p:sp>
        <p:nvSpPr>
          <p:cNvPr id="4" name="Ορθογώνιο 3" descr="[DECORATIVE]"/>
          <p:cNvSpPr/>
          <p:nvPr/>
        </p:nvSpPr>
        <p:spPr>
          <a:xfrm>
            <a:off x="323528" y="2564904"/>
            <a:ext cx="6048672"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Ορθογώνιο 8" descr="[DECORATIVE]"/>
          <p:cNvSpPr/>
          <p:nvPr/>
        </p:nvSpPr>
        <p:spPr>
          <a:xfrm>
            <a:off x="323528" y="4226064"/>
            <a:ext cx="6048672"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30</a:t>
            </a:fld>
            <a:endParaRPr lang="el-GR" sz="1400" dirty="0"/>
          </a:p>
        </p:txBody>
      </p:sp>
    </p:spTree>
    <p:custDataLst>
      <p:tags r:id="rId1"/>
    </p:custDataLst>
    <p:extLst>
      <p:ext uri="{BB962C8B-B14F-4D97-AF65-F5344CB8AC3E}">
        <p14:creationId xmlns:p14="http://schemas.microsoft.com/office/powerpoint/2010/main" val="35665998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15887"/>
            <a:ext cx="8507413" cy="729593"/>
          </a:xfrm>
        </p:spPr>
        <p:txBody>
          <a:bodyPr>
            <a:noAutofit/>
          </a:bodyPr>
          <a:lstStyle/>
          <a:p>
            <a:r>
              <a:rPr lang="el-GR" dirty="0" smtClean="0"/>
              <a:t>Αποτέλεσμα </a:t>
            </a:r>
          </a:p>
        </p:txBody>
      </p:sp>
      <p:pic>
        <p:nvPicPr>
          <p:cNvPr id="2" name="Εικόνα 1" descr="Εικόνα ιστοσελίδας που υπολογίζει τα τετράγωνα και τους κύβους διαφόρων τιμών."/>
          <p:cNvPicPr>
            <a:picLocks noChangeAspect="1"/>
          </p:cNvPicPr>
          <p:nvPr/>
        </p:nvPicPr>
        <p:blipFill>
          <a:blip r:embed="rId7"/>
          <a:stretch>
            <a:fillRect/>
          </a:stretch>
        </p:blipFill>
        <p:spPr>
          <a:xfrm>
            <a:off x="457200" y="1124744"/>
            <a:ext cx="7987019" cy="4464496"/>
          </a:xfrm>
          <a:prstGeom prst="rect">
            <a:avLst/>
          </a:prstGeom>
        </p:spPr>
      </p:pic>
      <p:pic>
        <p:nvPicPr>
          <p:cNvPr id="7" name="Εικόνα 6"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349695" y="6021288"/>
            <a:ext cx="576065" cy="651438"/>
          </a:xfrm>
          <a:prstGeom prst="rect">
            <a:avLst/>
          </a:prstGeom>
          <a:scene3d>
            <a:camera prst="isometricOffAxis1Right"/>
            <a:lightRig rig="threePt" dir="t"/>
          </a:scene3d>
        </p:spPr>
      </p:pic>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31</a:t>
            </a:fld>
            <a:endParaRPr lang="el-GR" sz="1400" dirty="0"/>
          </a:p>
        </p:txBody>
      </p:sp>
    </p:spTree>
    <p:custDataLst>
      <p:tags r:id="rId1"/>
    </p:custDataLst>
    <p:extLst>
      <p:ext uri="{BB962C8B-B14F-4D97-AF65-F5344CB8AC3E}">
        <p14:creationId xmlns:p14="http://schemas.microsoft.com/office/powerpoint/2010/main" val="40717963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15887"/>
            <a:ext cx="8507413" cy="729593"/>
          </a:xfrm>
        </p:spPr>
        <p:txBody>
          <a:bodyPr>
            <a:noAutofit/>
          </a:bodyPr>
          <a:lstStyle/>
          <a:p>
            <a:r>
              <a:rPr lang="el-GR" dirty="0" smtClean="0"/>
              <a:t>Εξωτερικά Αρχεία Κώδικα</a:t>
            </a:r>
          </a:p>
        </p:txBody>
      </p:sp>
      <p:sp>
        <p:nvSpPr>
          <p:cNvPr id="2" name="Ορθογώνιο 1"/>
          <p:cNvSpPr/>
          <p:nvPr>
            <p:custDataLst>
              <p:tags r:id="rId3"/>
            </p:custDataLst>
          </p:nvPr>
        </p:nvSpPr>
        <p:spPr>
          <a:xfrm>
            <a:off x="179511" y="1124744"/>
            <a:ext cx="8785101" cy="4893647"/>
          </a:xfrm>
          <a:prstGeom prst="rect">
            <a:avLst/>
          </a:prstGeom>
        </p:spPr>
        <p:txBody>
          <a:bodyPr wrap="square">
            <a:spAutoFit/>
          </a:bodyPr>
          <a:lstStyle/>
          <a:p>
            <a:pPr marL="285750" indent="-285750">
              <a:buFont typeface="Arial" panose="020B0604020202020204" pitchFamily="34" charset="0"/>
              <a:buChar char="•"/>
            </a:pPr>
            <a:r>
              <a:rPr lang="el-GR" sz="2400" dirty="0" smtClean="0"/>
              <a:t>Χρήση εξωτερικών αρχείων</a:t>
            </a:r>
          </a:p>
          <a:p>
            <a:pPr marL="742950" lvl="1" indent="-285750">
              <a:buFont typeface="Arial" panose="020B0604020202020204" pitchFamily="34" charset="0"/>
              <a:buChar char="•"/>
            </a:pPr>
            <a:r>
              <a:rPr lang="el-GR" sz="2400" dirty="0" smtClean="0"/>
              <a:t>Για ενσωμάτωση συχνά χρησιμοποιούμενων τμημάτων κώδικα </a:t>
            </a:r>
            <a:r>
              <a:rPr lang="en-US" sz="2400" dirty="0" smtClean="0"/>
              <a:t>PHP </a:t>
            </a:r>
            <a:r>
              <a:rPr lang="el-GR" sz="2400" dirty="0" smtClean="0"/>
              <a:t>σε ένα αρχείο.</a:t>
            </a:r>
          </a:p>
          <a:p>
            <a:pPr marL="742950" lvl="1" indent="-285750">
              <a:buFont typeface="Arial" panose="020B0604020202020204" pitchFamily="34" charset="0"/>
              <a:buChar char="•"/>
            </a:pPr>
            <a:r>
              <a:rPr lang="el-GR" sz="2400" dirty="0" smtClean="0"/>
              <a:t>Για ενσωμάτωση τμημάτων κώδικα </a:t>
            </a:r>
            <a:r>
              <a:rPr lang="en-US" sz="2400" dirty="0" smtClean="0"/>
              <a:t>HTML </a:t>
            </a:r>
            <a:r>
              <a:rPr lang="el-GR" sz="2400" dirty="0" smtClean="0"/>
              <a:t>(και </a:t>
            </a:r>
            <a:r>
              <a:rPr lang="en-US" sz="2400" dirty="0" smtClean="0"/>
              <a:t>PHP</a:t>
            </a:r>
            <a:r>
              <a:rPr lang="el-GR" sz="2400" dirty="0" smtClean="0"/>
              <a:t>)</a:t>
            </a:r>
            <a:r>
              <a:rPr lang="en-US" sz="2400" dirty="0" smtClean="0"/>
              <a:t> </a:t>
            </a:r>
            <a:r>
              <a:rPr lang="el-GR" sz="2400" dirty="0" smtClean="0"/>
              <a:t>που θέλουμε να υπάρχουν σε κάθε σελίδα.</a:t>
            </a:r>
          </a:p>
          <a:p>
            <a:pPr marL="742950" lvl="1" indent="-285750">
              <a:buFont typeface="Arial" panose="020B0604020202020204" pitchFamily="34" charset="0"/>
              <a:buChar char="•"/>
            </a:pPr>
            <a:r>
              <a:rPr lang="el-GR" sz="2400" dirty="0" smtClean="0"/>
              <a:t>Δημιουργία ιστοσελίδας πρότυπο για ένα </a:t>
            </a:r>
            <a:r>
              <a:rPr lang="en-US" sz="2400" dirty="0" smtClean="0"/>
              <a:t>Web Site</a:t>
            </a:r>
            <a:r>
              <a:rPr lang="el-GR" sz="2400" dirty="0" smtClean="0"/>
              <a:t> </a:t>
            </a:r>
            <a:endParaRPr lang="el-GR" sz="2400" dirty="0"/>
          </a:p>
          <a:p>
            <a:pPr marL="285750" indent="-285750">
              <a:buFont typeface="Arial" panose="020B0604020202020204" pitchFamily="34" charset="0"/>
              <a:buChar char="•"/>
            </a:pPr>
            <a:r>
              <a:rPr lang="el-GR" sz="2400" dirty="0" smtClean="0"/>
              <a:t>Για την ενσωμάτωση ενός εξωτερικού αρχείου στο τρέχον αρχείο</a:t>
            </a:r>
            <a:endParaRPr lang="en-US" sz="2400" dirty="0" smtClean="0"/>
          </a:p>
          <a:p>
            <a:r>
              <a:rPr lang="en-US" sz="2400" dirty="0" smtClean="0"/>
              <a:t>	</a:t>
            </a:r>
            <a:r>
              <a:rPr lang="en-US" sz="2400" dirty="0" smtClean="0">
                <a:solidFill>
                  <a:srgbClr val="0000FF"/>
                </a:solidFill>
              </a:rPr>
              <a:t>- include (“</a:t>
            </a:r>
            <a:r>
              <a:rPr lang="en-US" sz="2400" dirty="0" err="1" smtClean="0">
                <a:solidFill>
                  <a:srgbClr val="0000FF"/>
                </a:solidFill>
              </a:rPr>
              <a:t>filename.php</a:t>
            </a:r>
            <a:r>
              <a:rPr lang="en-US" sz="2400" dirty="0" smtClean="0">
                <a:solidFill>
                  <a:srgbClr val="0000FF"/>
                </a:solidFill>
              </a:rPr>
              <a:t>”);</a:t>
            </a:r>
          </a:p>
          <a:p>
            <a:pPr marL="285750" indent="-285750">
              <a:buFont typeface="Arial" panose="020B0604020202020204" pitchFamily="34" charset="0"/>
              <a:buChar char="•"/>
            </a:pPr>
            <a:r>
              <a:rPr lang="el-GR" sz="2400" dirty="0" smtClean="0"/>
              <a:t>Αν δεν ενσωματωθεί το αρχείο, προκαλείται ένα </a:t>
            </a:r>
            <a:r>
              <a:rPr lang="en-US" sz="2400" dirty="0" smtClean="0"/>
              <a:t>warning.</a:t>
            </a:r>
          </a:p>
          <a:p>
            <a:r>
              <a:rPr lang="en-US" sz="2400" dirty="0"/>
              <a:t>	</a:t>
            </a:r>
            <a:r>
              <a:rPr lang="en-US" sz="2400" dirty="0">
                <a:solidFill>
                  <a:srgbClr val="0000FF"/>
                </a:solidFill>
              </a:rPr>
              <a:t>- </a:t>
            </a:r>
            <a:r>
              <a:rPr lang="en-US" sz="2400" dirty="0" smtClean="0">
                <a:solidFill>
                  <a:srgbClr val="0000FF"/>
                </a:solidFill>
              </a:rPr>
              <a:t>require (“</a:t>
            </a:r>
            <a:r>
              <a:rPr lang="en-US" sz="2400" dirty="0" err="1">
                <a:solidFill>
                  <a:srgbClr val="0000FF"/>
                </a:solidFill>
              </a:rPr>
              <a:t>filename.php</a:t>
            </a:r>
            <a:r>
              <a:rPr lang="en-US" sz="2400" dirty="0" smtClean="0">
                <a:solidFill>
                  <a:srgbClr val="0000FF"/>
                </a:solidFill>
              </a:rPr>
              <a:t>”);</a:t>
            </a:r>
          </a:p>
          <a:p>
            <a:pPr marL="285750" indent="-285750">
              <a:buFont typeface="Arial" panose="020B0604020202020204" pitchFamily="34" charset="0"/>
              <a:buChar char="•"/>
            </a:pPr>
            <a:r>
              <a:rPr lang="el-GR" sz="2400" dirty="0"/>
              <a:t>Αν δεν ενσωματωθεί το αρχείο, προκαλείται ένα </a:t>
            </a:r>
            <a:r>
              <a:rPr lang="en-US" sz="2400" dirty="0" smtClean="0"/>
              <a:t>fatal error.</a:t>
            </a:r>
            <a:endParaRPr lang="en-US" sz="2400" dirty="0"/>
          </a:p>
          <a:p>
            <a:pPr marL="285750" indent="-285750">
              <a:buFont typeface="Arial" panose="020B0604020202020204" pitchFamily="34" charset="0"/>
              <a:buChar char="•"/>
            </a:pPr>
            <a:endParaRPr lang="en-US" sz="2400" dirty="0"/>
          </a:p>
          <a:p>
            <a:pPr algn="ctr"/>
            <a:r>
              <a:rPr lang="el-GR" sz="2400" b="1" dirty="0" smtClean="0">
                <a:solidFill>
                  <a:srgbClr val="0000FF"/>
                </a:solidFill>
              </a:rPr>
              <a:t>Βασικός μηχανισμός κατασκευής δομημένων σελίδων.</a:t>
            </a:r>
            <a:endParaRPr lang="el-GR" sz="2400" b="1" dirty="0">
              <a:solidFill>
                <a:srgbClr val="0000FF"/>
              </a:solidFill>
            </a:endParaRPr>
          </a:p>
        </p:txBody>
      </p:sp>
      <p:sp>
        <p:nvSpPr>
          <p:cNvPr id="5" name="Ορθογώνιο 4" descr="[DECORATIVE]"/>
          <p:cNvSpPr/>
          <p:nvPr/>
        </p:nvSpPr>
        <p:spPr>
          <a:xfrm>
            <a:off x="1043608" y="5517232"/>
            <a:ext cx="7056784" cy="43204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7" name="Εικόνα 6"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349695" y="6021288"/>
            <a:ext cx="576065" cy="651438"/>
          </a:xfrm>
          <a:prstGeom prst="rect">
            <a:avLst/>
          </a:prstGeom>
          <a:scene3d>
            <a:camera prst="isometricOffAxis1Right"/>
            <a:lightRig rig="threePt" dir="t"/>
          </a:scene3d>
        </p:spPr>
      </p:pic>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32</a:t>
            </a:fld>
            <a:endParaRPr lang="el-GR" sz="1400" dirty="0"/>
          </a:p>
        </p:txBody>
      </p:sp>
    </p:spTree>
    <p:custDataLst>
      <p:tags r:id="rId1"/>
    </p:custDataLst>
    <p:extLst>
      <p:ext uri="{BB962C8B-B14F-4D97-AF65-F5344CB8AC3E}">
        <p14:creationId xmlns:p14="http://schemas.microsoft.com/office/powerpoint/2010/main" val="10298154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15887"/>
            <a:ext cx="8507413" cy="729593"/>
          </a:xfrm>
        </p:spPr>
        <p:txBody>
          <a:bodyPr>
            <a:noAutofit/>
          </a:bodyPr>
          <a:lstStyle/>
          <a:p>
            <a:r>
              <a:rPr lang="el-GR" dirty="0" smtClean="0"/>
              <a:t>Συναρτήσεις 1</a:t>
            </a:r>
          </a:p>
        </p:txBody>
      </p:sp>
      <p:sp>
        <p:nvSpPr>
          <p:cNvPr id="2" name="Ορθογώνιο 1"/>
          <p:cNvSpPr/>
          <p:nvPr>
            <p:custDataLst>
              <p:tags r:id="rId3"/>
            </p:custDataLst>
          </p:nvPr>
        </p:nvSpPr>
        <p:spPr>
          <a:xfrm>
            <a:off x="179511" y="1124744"/>
            <a:ext cx="8785101" cy="3785652"/>
          </a:xfrm>
          <a:prstGeom prst="rect">
            <a:avLst/>
          </a:prstGeom>
        </p:spPr>
        <p:txBody>
          <a:bodyPr wrap="square">
            <a:spAutoFit/>
          </a:bodyPr>
          <a:lstStyle/>
          <a:p>
            <a:pPr marL="285750" indent="-285750">
              <a:buFont typeface="Arial" panose="020B0604020202020204" pitchFamily="34" charset="0"/>
              <a:buChar char="•"/>
            </a:pPr>
            <a:r>
              <a:rPr lang="el-GR" sz="2400" dirty="0" smtClean="0"/>
              <a:t>Πού δηλώνονται οι συναρτήσεις ;</a:t>
            </a:r>
          </a:p>
          <a:p>
            <a:pPr marL="742950" lvl="1" indent="-285750">
              <a:buFont typeface="Arial" panose="020B0604020202020204" pitchFamily="34" charset="0"/>
              <a:buChar char="•"/>
            </a:pPr>
            <a:r>
              <a:rPr lang="el-GR" sz="2400" dirty="0" smtClean="0"/>
              <a:t>Σε οποιοδήποτε σημείο του κώδικα.</a:t>
            </a:r>
          </a:p>
          <a:p>
            <a:pPr marL="742950" lvl="1" indent="-285750">
              <a:buFont typeface="Arial" panose="020B0604020202020204" pitchFamily="34" charset="0"/>
              <a:buChar char="•"/>
            </a:pPr>
            <a:r>
              <a:rPr lang="el-GR" sz="2400" dirty="0" smtClean="0"/>
              <a:t>Ακόμα και σε ξεχωριστό αρχείο.</a:t>
            </a:r>
          </a:p>
          <a:p>
            <a:pPr marL="285750" indent="-285750">
              <a:buFont typeface="Arial" panose="020B0604020202020204" pitchFamily="34" charset="0"/>
              <a:buChar char="•"/>
            </a:pPr>
            <a:r>
              <a:rPr lang="el-GR" sz="2400" dirty="0" smtClean="0"/>
              <a:t>Δήλωση απλής συνάρτησης</a:t>
            </a:r>
          </a:p>
          <a:p>
            <a:pPr lvl="1"/>
            <a:r>
              <a:rPr lang="el-GR" sz="2400" dirty="0" smtClean="0">
                <a:solidFill>
                  <a:srgbClr val="0000FF"/>
                </a:solidFill>
              </a:rPr>
              <a:t>	</a:t>
            </a:r>
            <a:r>
              <a:rPr lang="en-US" sz="2400" dirty="0" smtClean="0">
                <a:solidFill>
                  <a:srgbClr val="0000FF"/>
                </a:solidFill>
              </a:rPr>
              <a:t>- function name () { // </a:t>
            </a:r>
            <a:r>
              <a:rPr lang="el-GR" sz="2400" dirty="0" smtClean="0">
                <a:solidFill>
                  <a:srgbClr val="0000FF"/>
                </a:solidFill>
              </a:rPr>
              <a:t>εντολές</a:t>
            </a:r>
            <a:r>
              <a:rPr lang="en-US" sz="2400" dirty="0" smtClean="0">
                <a:solidFill>
                  <a:srgbClr val="0000FF"/>
                </a:solidFill>
              </a:rPr>
              <a:t>}</a:t>
            </a:r>
            <a:endParaRPr lang="el-GR" sz="2400" dirty="0" smtClean="0">
              <a:solidFill>
                <a:srgbClr val="0000FF"/>
              </a:solidFill>
            </a:endParaRPr>
          </a:p>
          <a:p>
            <a:pPr lvl="1"/>
            <a:r>
              <a:rPr lang="el-GR" sz="2400" dirty="0">
                <a:solidFill>
                  <a:srgbClr val="0000FF"/>
                </a:solidFill>
              </a:rPr>
              <a:t>	</a:t>
            </a:r>
            <a:r>
              <a:rPr lang="en-US" sz="2400" dirty="0" smtClean="0">
                <a:solidFill>
                  <a:srgbClr val="0000FF"/>
                </a:solidFill>
              </a:rPr>
              <a:t>function </a:t>
            </a:r>
            <a:r>
              <a:rPr lang="en-US" sz="2400" dirty="0" err="1" smtClean="0">
                <a:solidFill>
                  <a:srgbClr val="0000FF"/>
                </a:solidFill>
              </a:rPr>
              <a:t>printAddress</a:t>
            </a:r>
            <a:r>
              <a:rPr lang="en-US" sz="2400" dirty="0" smtClean="0">
                <a:solidFill>
                  <a:srgbClr val="0000FF"/>
                </a:solidFill>
              </a:rPr>
              <a:t>() {</a:t>
            </a:r>
          </a:p>
          <a:p>
            <a:pPr lvl="1"/>
            <a:r>
              <a:rPr lang="en-US" sz="2400" dirty="0">
                <a:solidFill>
                  <a:srgbClr val="0000FF"/>
                </a:solidFill>
              </a:rPr>
              <a:t>	</a:t>
            </a:r>
            <a:r>
              <a:rPr lang="en-US" sz="2400" dirty="0" smtClean="0">
                <a:solidFill>
                  <a:srgbClr val="0000FF"/>
                </a:solidFill>
              </a:rPr>
              <a:t>	echo “&lt;p&gt;Dept. of Informatics,  AUTH&lt;/p&gt;”;</a:t>
            </a:r>
          </a:p>
          <a:p>
            <a:pPr lvl="1"/>
            <a:r>
              <a:rPr lang="en-US" sz="2400" dirty="0">
                <a:solidFill>
                  <a:srgbClr val="0000FF"/>
                </a:solidFill>
              </a:rPr>
              <a:t>	</a:t>
            </a:r>
            <a:r>
              <a:rPr lang="en-US" sz="2400" dirty="0" smtClean="0">
                <a:solidFill>
                  <a:srgbClr val="0000FF"/>
                </a:solidFill>
              </a:rPr>
              <a:t>}</a:t>
            </a:r>
          </a:p>
          <a:p>
            <a:pPr marL="285750" indent="-285750">
              <a:buFont typeface="Arial" panose="020B0604020202020204" pitchFamily="34" charset="0"/>
              <a:buChar char="•"/>
            </a:pPr>
            <a:r>
              <a:rPr lang="el-GR" sz="2400" dirty="0" smtClean="0"/>
              <a:t>Κλήση συνάρτησης με το όνομα της</a:t>
            </a:r>
            <a:endParaRPr lang="en-US" sz="2400" dirty="0" smtClean="0"/>
          </a:p>
          <a:p>
            <a:r>
              <a:rPr lang="en-US" sz="2400" dirty="0"/>
              <a:t>	</a:t>
            </a:r>
            <a:r>
              <a:rPr lang="en-US" sz="2400" dirty="0">
                <a:solidFill>
                  <a:srgbClr val="0000FF"/>
                </a:solidFill>
              </a:rPr>
              <a:t>- </a:t>
            </a:r>
            <a:r>
              <a:rPr lang="en-US" sz="2400" dirty="0" err="1" smtClean="0">
                <a:solidFill>
                  <a:srgbClr val="0000FF"/>
                </a:solidFill>
              </a:rPr>
              <a:t>printAddress</a:t>
            </a:r>
            <a:r>
              <a:rPr lang="en-US" sz="2400" dirty="0" smtClean="0">
                <a:solidFill>
                  <a:srgbClr val="0000FF"/>
                </a:solidFill>
              </a:rPr>
              <a:t>(); </a:t>
            </a:r>
            <a:endParaRPr lang="el-GR" sz="2400" b="1" dirty="0">
              <a:solidFill>
                <a:srgbClr val="0000FF"/>
              </a:solidFill>
            </a:endParaRP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33</a:t>
            </a:fld>
            <a:endParaRPr lang="el-GR" sz="1400" dirty="0"/>
          </a:p>
        </p:txBody>
      </p:sp>
    </p:spTree>
    <p:custDataLst>
      <p:tags r:id="rId1"/>
    </p:custDataLst>
    <p:extLst>
      <p:ext uri="{BB962C8B-B14F-4D97-AF65-F5344CB8AC3E}">
        <p14:creationId xmlns:p14="http://schemas.microsoft.com/office/powerpoint/2010/main" val="33132053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15887"/>
            <a:ext cx="8507413" cy="729593"/>
          </a:xfrm>
        </p:spPr>
        <p:txBody>
          <a:bodyPr>
            <a:noAutofit/>
          </a:bodyPr>
          <a:lstStyle/>
          <a:p>
            <a:r>
              <a:rPr lang="el-GR" dirty="0" smtClean="0"/>
              <a:t>Συναρτήσεις </a:t>
            </a:r>
            <a:r>
              <a:rPr lang="en-US" dirty="0" smtClean="0"/>
              <a:t>2</a:t>
            </a:r>
            <a:endParaRPr lang="el-GR" dirty="0" smtClean="0"/>
          </a:p>
        </p:txBody>
      </p:sp>
      <p:sp>
        <p:nvSpPr>
          <p:cNvPr id="2" name="Ορθογώνιο 1"/>
          <p:cNvSpPr/>
          <p:nvPr>
            <p:custDataLst>
              <p:tags r:id="rId3"/>
            </p:custDataLst>
          </p:nvPr>
        </p:nvSpPr>
        <p:spPr>
          <a:xfrm>
            <a:off x="179511" y="1124744"/>
            <a:ext cx="8785101" cy="3046988"/>
          </a:xfrm>
          <a:prstGeom prst="rect">
            <a:avLst/>
          </a:prstGeom>
        </p:spPr>
        <p:txBody>
          <a:bodyPr wrap="square">
            <a:spAutoFit/>
          </a:bodyPr>
          <a:lstStyle/>
          <a:p>
            <a:pPr marL="285750" indent="-285750">
              <a:buFont typeface="Arial" panose="020B0604020202020204" pitchFamily="34" charset="0"/>
              <a:buChar char="•"/>
            </a:pPr>
            <a:r>
              <a:rPr lang="el-GR" sz="2400" dirty="0" smtClean="0"/>
              <a:t>Δήλωση συνάρτησης με ορίσματα </a:t>
            </a:r>
          </a:p>
          <a:p>
            <a:r>
              <a:rPr lang="el-GR" sz="2400" dirty="0" smtClean="0">
                <a:solidFill>
                  <a:srgbClr val="0000FF"/>
                </a:solidFill>
              </a:rPr>
              <a:t>	</a:t>
            </a:r>
            <a:r>
              <a:rPr lang="en-US" sz="2400" dirty="0" smtClean="0"/>
              <a:t>- function name (</a:t>
            </a:r>
            <a:r>
              <a:rPr lang="el-GR" sz="2400" dirty="0" smtClean="0"/>
              <a:t>$</a:t>
            </a:r>
            <a:r>
              <a:rPr lang="en-US" sz="2400" dirty="0" smtClean="0"/>
              <a:t>var1, $var2, …) { // </a:t>
            </a:r>
            <a:r>
              <a:rPr lang="el-GR" sz="2400" dirty="0" smtClean="0"/>
              <a:t>εντολές</a:t>
            </a:r>
            <a:r>
              <a:rPr lang="en-US" sz="2400" dirty="0" smtClean="0"/>
              <a:t>}</a:t>
            </a:r>
            <a:endParaRPr lang="el-GR" sz="2400" dirty="0" smtClean="0"/>
          </a:p>
          <a:p>
            <a:pPr lvl="1"/>
            <a:r>
              <a:rPr lang="el-GR" sz="2400" dirty="0">
                <a:solidFill>
                  <a:srgbClr val="0000FF"/>
                </a:solidFill>
              </a:rPr>
              <a:t>	</a:t>
            </a:r>
            <a:r>
              <a:rPr lang="en-US" sz="2400" dirty="0" smtClean="0">
                <a:solidFill>
                  <a:srgbClr val="0000FF"/>
                </a:solidFill>
              </a:rPr>
              <a:t>function </a:t>
            </a:r>
            <a:r>
              <a:rPr lang="en-US" sz="2400" dirty="0" err="1" smtClean="0">
                <a:solidFill>
                  <a:srgbClr val="0000FF"/>
                </a:solidFill>
              </a:rPr>
              <a:t>printAddress</a:t>
            </a:r>
            <a:r>
              <a:rPr lang="en-US" sz="2400" dirty="0" smtClean="0">
                <a:solidFill>
                  <a:srgbClr val="0000FF"/>
                </a:solidFill>
              </a:rPr>
              <a:t>($address) {</a:t>
            </a:r>
          </a:p>
          <a:p>
            <a:pPr lvl="1"/>
            <a:r>
              <a:rPr lang="en-US" sz="2400" dirty="0">
                <a:solidFill>
                  <a:srgbClr val="0000FF"/>
                </a:solidFill>
              </a:rPr>
              <a:t>	</a:t>
            </a:r>
            <a:r>
              <a:rPr lang="en-US" sz="2400" dirty="0" smtClean="0">
                <a:solidFill>
                  <a:srgbClr val="0000FF"/>
                </a:solidFill>
              </a:rPr>
              <a:t>	echo “&lt;p&gt;$address&lt;/p&gt;”;</a:t>
            </a:r>
          </a:p>
          <a:p>
            <a:pPr lvl="1"/>
            <a:r>
              <a:rPr lang="en-US" sz="2400" dirty="0">
                <a:solidFill>
                  <a:srgbClr val="0000FF"/>
                </a:solidFill>
              </a:rPr>
              <a:t>	</a:t>
            </a:r>
            <a:r>
              <a:rPr lang="en-US" sz="2400" dirty="0" smtClean="0">
                <a:solidFill>
                  <a:srgbClr val="0000FF"/>
                </a:solidFill>
              </a:rPr>
              <a:t>}</a:t>
            </a:r>
          </a:p>
          <a:p>
            <a:pPr marL="285750" indent="-285750">
              <a:buFont typeface="Arial" panose="020B0604020202020204" pitchFamily="34" charset="0"/>
              <a:buChar char="•"/>
            </a:pPr>
            <a:r>
              <a:rPr lang="el-GR" sz="2400" dirty="0" smtClean="0"/>
              <a:t>Κλήση συνάρτησης</a:t>
            </a:r>
            <a:endParaRPr lang="en-US" sz="2400" dirty="0" smtClean="0"/>
          </a:p>
          <a:p>
            <a:r>
              <a:rPr lang="en-US" sz="2400" dirty="0">
                <a:solidFill>
                  <a:srgbClr val="0000FF"/>
                </a:solidFill>
              </a:rPr>
              <a:t>	</a:t>
            </a:r>
            <a:r>
              <a:rPr lang="en-US" sz="2400" dirty="0" smtClean="0">
                <a:solidFill>
                  <a:srgbClr val="0000FF"/>
                </a:solidFill>
              </a:rPr>
              <a:t>$address = “Dept. of Informatics, AUTH”;</a:t>
            </a:r>
          </a:p>
          <a:p>
            <a:r>
              <a:rPr lang="en-US" sz="2400" dirty="0">
                <a:solidFill>
                  <a:srgbClr val="0000FF"/>
                </a:solidFill>
              </a:rPr>
              <a:t>	</a:t>
            </a:r>
            <a:r>
              <a:rPr lang="en-US" sz="2400" dirty="0" err="1" smtClean="0">
                <a:solidFill>
                  <a:srgbClr val="0000FF"/>
                </a:solidFill>
              </a:rPr>
              <a:t>printAddress</a:t>
            </a:r>
            <a:r>
              <a:rPr lang="en-US" sz="2400" dirty="0" smtClean="0">
                <a:solidFill>
                  <a:srgbClr val="0000FF"/>
                </a:solidFill>
              </a:rPr>
              <a:t> ($address); </a:t>
            </a:r>
            <a:endParaRPr lang="el-GR" sz="2400" b="1" dirty="0">
              <a:solidFill>
                <a:srgbClr val="0000FF"/>
              </a:solidFill>
            </a:endParaRP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34</a:t>
            </a:fld>
            <a:endParaRPr lang="el-GR" sz="1400" dirty="0"/>
          </a:p>
        </p:txBody>
      </p:sp>
    </p:spTree>
    <p:custDataLst>
      <p:tags r:id="rId1"/>
    </p:custDataLst>
    <p:extLst>
      <p:ext uri="{BB962C8B-B14F-4D97-AF65-F5344CB8AC3E}">
        <p14:creationId xmlns:p14="http://schemas.microsoft.com/office/powerpoint/2010/main" val="21385784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15887"/>
            <a:ext cx="8507413" cy="729593"/>
          </a:xfrm>
        </p:spPr>
        <p:txBody>
          <a:bodyPr>
            <a:noAutofit/>
          </a:bodyPr>
          <a:lstStyle/>
          <a:p>
            <a:r>
              <a:rPr lang="el-GR" dirty="0" smtClean="0"/>
              <a:t>Συναρτήσεις </a:t>
            </a:r>
            <a:r>
              <a:rPr lang="en-US" dirty="0" smtClean="0"/>
              <a:t>3</a:t>
            </a:r>
            <a:endParaRPr lang="el-GR" dirty="0" smtClean="0"/>
          </a:p>
        </p:txBody>
      </p:sp>
      <p:sp>
        <p:nvSpPr>
          <p:cNvPr id="2" name="Ορθογώνιο 1"/>
          <p:cNvSpPr/>
          <p:nvPr>
            <p:custDataLst>
              <p:tags r:id="rId3"/>
            </p:custDataLst>
          </p:nvPr>
        </p:nvSpPr>
        <p:spPr>
          <a:xfrm>
            <a:off x="179511" y="1124744"/>
            <a:ext cx="8785101" cy="3785652"/>
          </a:xfrm>
          <a:prstGeom prst="rect">
            <a:avLst/>
          </a:prstGeom>
        </p:spPr>
        <p:txBody>
          <a:bodyPr wrap="square">
            <a:spAutoFit/>
          </a:bodyPr>
          <a:lstStyle/>
          <a:p>
            <a:pPr marL="285750" indent="-285750">
              <a:buFont typeface="Arial" panose="020B0604020202020204" pitchFamily="34" charset="0"/>
              <a:buChar char="•"/>
            </a:pPr>
            <a:r>
              <a:rPr lang="el-GR" sz="2400" dirty="0" smtClean="0"/>
              <a:t>Επιστροφή τιμής </a:t>
            </a:r>
          </a:p>
          <a:p>
            <a:r>
              <a:rPr lang="el-GR" sz="2400" dirty="0" smtClean="0">
                <a:solidFill>
                  <a:srgbClr val="0000FF"/>
                </a:solidFill>
              </a:rPr>
              <a:t>	</a:t>
            </a:r>
            <a:r>
              <a:rPr lang="en-US" sz="2400" dirty="0" smtClean="0"/>
              <a:t>- return (value)</a:t>
            </a:r>
          </a:p>
          <a:p>
            <a:r>
              <a:rPr lang="en-US" sz="2400" dirty="0" smtClean="0"/>
              <a:t> </a:t>
            </a:r>
            <a:r>
              <a:rPr lang="el-GR" sz="2400" dirty="0">
                <a:solidFill>
                  <a:srgbClr val="0000FF"/>
                </a:solidFill>
              </a:rPr>
              <a:t>	</a:t>
            </a:r>
            <a:r>
              <a:rPr lang="en-US" sz="2400" dirty="0" smtClean="0">
                <a:solidFill>
                  <a:srgbClr val="0000FF"/>
                </a:solidFill>
              </a:rPr>
              <a:t>function largest($num1, $num2) {</a:t>
            </a:r>
          </a:p>
          <a:p>
            <a:pPr lvl="1"/>
            <a:r>
              <a:rPr lang="en-US" sz="2400" dirty="0">
                <a:solidFill>
                  <a:srgbClr val="0000FF"/>
                </a:solidFill>
              </a:rPr>
              <a:t>	</a:t>
            </a:r>
            <a:r>
              <a:rPr lang="en-US" sz="2400" dirty="0" smtClean="0">
                <a:solidFill>
                  <a:srgbClr val="0000FF"/>
                </a:solidFill>
              </a:rPr>
              <a:t>	if ($num1 &gt; $num2)</a:t>
            </a:r>
          </a:p>
          <a:p>
            <a:pPr lvl="1"/>
            <a:r>
              <a:rPr lang="en-US" sz="2400" dirty="0">
                <a:solidFill>
                  <a:srgbClr val="0000FF"/>
                </a:solidFill>
              </a:rPr>
              <a:t>	</a:t>
            </a:r>
            <a:r>
              <a:rPr lang="en-US" sz="2400" dirty="0" smtClean="0">
                <a:solidFill>
                  <a:srgbClr val="0000FF"/>
                </a:solidFill>
              </a:rPr>
              <a:t>		return ($num1);</a:t>
            </a:r>
          </a:p>
          <a:p>
            <a:pPr lvl="1"/>
            <a:r>
              <a:rPr lang="en-US" sz="2400" dirty="0">
                <a:solidFill>
                  <a:srgbClr val="0000FF"/>
                </a:solidFill>
              </a:rPr>
              <a:t>	</a:t>
            </a:r>
            <a:r>
              <a:rPr lang="en-US" sz="2400" dirty="0" smtClean="0">
                <a:solidFill>
                  <a:srgbClr val="0000FF"/>
                </a:solidFill>
              </a:rPr>
              <a:t>	else</a:t>
            </a:r>
          </a:p>
          <a:p>
            <a:pPr lvl="1"/>
            <a:r>
              <a:rPr lang="en-US" sz="2400" dirty="0">
                <a:solidFill>
                  <a:srgbClr val="0000FF"/>
                </a:solidFill>
              </a:rPr>
              <a:t>	</a:t>
            </a:r>
            <a:r>
              <a:rPr lang="en-US" sz="2400" dirty="0" smtClean="0">
                <a:solidFill>
                  <a:srgbClr val="0000FF"/>
                </a:solidFill>
              </a:rPr>
              <a:t>		</a:t>
            </a:r>
            <a:r>
              <a:rPr lang="en-US" sz="2400" dirty="0">
                <a:solidFill>
                  <a:srgbClr val="0000FF"/>
                </a:solidFill>
              </a:rPr>
              <a:t>return ($</a:t>
            </a:r>
            <a:r>
              <a:rPr lang="en-US" sz="2400" dirty="0" smtClean="0">
                <a:solidFill>
                  <a:srgbClr val="0000FF"/>
                </a:solidFill>
              </a:rPr>
              <a:t>num2);</a:t>
            </a:r>
            <a:endParaRPr lang="en-US" sz="2400" dirty="0">
              <a:solidFill>
                <a:srgbClr val="0000FF"/>
              </a:solidFill>
            </a:endParaRPr>
          </a:p>
          <a:p>
            <a:pPr lvl="1"/>
            <a:r>
              <a:rPr lang="en-US" sz="2400" dirty="0">
                <a:solidFill>
                  <a:srgbClr val="0000FF"/>
                </a:solidFill>
              </a:rPr>
              <a:t>	</a:t>
            </a:r>
            <a:r>
              <a:rPr lang="en-US" sz="2400" dirty="0" smtClean="0">
                <a:solidFill>
                  <a:srgbClr val="0000FF"/>
                </a:solidFill>
              </a:rPr>
              <a:t>}</a:t>
            </a:r>
          </a:p>
          <a:p>
            <a:pPr marL="285750" indent="-285750">
              <a:buFont typeface="Arial" panose="020B0604020202020204" pitchFamily="34" charset="0"/>
              <a:buChar char="•"/>
            </a:pPr>
            <a:r>
              <a:rPr lang="el-GR" sz="2400" dirty="0" smtClean="0"/>
              <a:t>Επιστροφή της τιμής</a:t>
            </a:r>
            <a:endParaRPr lang="en-US" sz="2400" dirty="0" smtClean="0"/>
          </a:p>
          <a:p>
            <a:r>
              <a:rPr lang="en-US" sz="2400" dirty="0">
                <a:solidFill>
                  <a:srgbClr val="0000FF"/>
                </a:solidFill>
              </a:rPr>
              <a:t>	</a:t>
            </a:r>
            <a:r>
              <a:rPr lang="en-US" sz="2400" dirty="0" smtClean="0">
                <a:solidFill>
                  <a:srgbClr val="0000FF"/>
                </a:solidFill>
              </a:rPr>
              <a:t>$</a:t>
            </a:r>
            <a:r>
              <a:rPr lang="en-US" sz="2400" dirty="0">
                <a:solidFill>
                  <a:srgbClr val="0000FF"/>
                </a:solidFill>
              </a:rPr>
              <a:t>x</a:t>
            </a:r>
            <a:r>
              <a:rPr lang="en-US" sz="2400" dirty="0" smtClean="0">
                <a:solidFill>
                  <a:srgbClr val="0000FF"/>
                </a:solidFill>
              </a:rPr>
              <a:t> = largest(3, 5); </a:t>
            </a:r>
            <a:endParaRPr lang="el-GR" sz="2400" b="1" dirty="0">
              <a:solidFill>
                <a:srgbClr val="0000FF"/>
              </a:solidFill>
            </a:endParaRP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35</a:t>
            </a:fld>
            <a:endParaRPr lang="el-GR" sz="1400" dirty="0"/>
          </a:p>
        </p:txBody>
      </p:sp>
    </p:spTree>
    <p:custDataLst>
      <p:tags r:id="rId1"/>
    </p:custDataLst>
    <p:extLst>
      <p:ext uri="{BB962C8B-B14F-4D97-AF65-F5344CB8AC3E}">
        <p14:creationId xmlns:p14="http://schemas.microsoft.com/office/powerpoint/2010/main" val="34416308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15887"/>
            <a:ext cx="8507413" cy="729593"/>
          </a:xfrm>
        </p:spPr>
        <p:txBody>
          <a:bodyPr>
            <a:noAutofit/>
          </a:bodyPr>
          <a:lstStyle/>
          <a:p>
            <a:r>
              <a:rPr lang="el-GR" dirty="0" smtClean="0"/>
              <a:t>Συναρτήσεις </a:t>
            </a:r>
            <a:r>
              <a:rPr lang="en-US" dirty="0" smtClean="0"/>
              <a:t>4</a:t>
            </a:r>
            <a:endParaRPr lang="el-GR" dirty="0" smtClean="0"/>
          </a:p>
        </p:txBody>
      </p:sp>
      <p:sp>
        <p:nvSpPr>
          <p:cNvPr id="2" name="Ορθογώνιο 1"/>
          <p:cNvSpPr/>
          <p:nvPr>
            <p:custDataLst>
              <p:tags r:id="rId3"/>
            </p:custDataLst>
          </p:nvPr>
        </p:nvSpPr>
        <p:spPr>
          <a:xfrm>
            <a:off x="179511" y="1124744"/>
            <a:ext cx="8785101" cy="3785652"/>
          </a:xfrm>
          <a:prstGeom prst="rect">
            <a:avLst/>
          </a:prstGeom>
        </p:spPr>
        <p:txBody>
          <a:bodyPr wrap="square">
            <a:spAutoFit/>
          </a:bodyPr>
          <a:lstStyle/>
          <a:p>
            <a:pPr marL="285750" indent="-285750">
              <a:buFont typeface="Arial" panose="020B0604020202020204" pitchFamily="34" charset="0"/>
              <a:buChar char="•"/>
            </a:pPr>
            <a:r>
              <a:rPr lang="el-GR" sz="2400" dirty="0" smtClean="0"/>
              <a:t>Η εμβέλεια των μεταβλητών είναι τοπική </a:t>
            </a:r>
          </a:p>
          <a:p>
            <a:r>
              <a:rPr lang="el-GR" sz="2400" dirty="0" smtClean="0">
                <a:solidFill>
                  <a:srgbClr val="0000FF"/>
                </a:solidFill>
              </a:rPr>
              <a:t>	</a:t>
            </a:r>
            <a:r>
              <a:rPr lang="en-US" sz="2400" dirty="0" smtClean="0"/>
              <a:t>- </a:t>
            </a:r>
            <a:r>
              <a:rPr lang="el-GR" sz="2400" dirty="0" smtClean="0"/>
              <a:t>Μεταβλητές που ορίζονται μέσα σε μια συνάρτηση ή 	μεταβλητές παράμετροι της δεν είναι ορατές έξω από τη 	συνάρτηση.</a:t>
            </a:r>
          </a:p>
          <a:p>
            <a:r>
              <a:rPr lang="el-GR" sz="2400" dirty="0" smtClean="0"/>
              <a:t>	</a:t>
            </a:r>
            <a:r>
              <a:rPr lang="en-US" sz="2400" dirty="0" smtClean="0"/>
              <a:t>- </a:t>
            </a:r>
            <a:r>
              <a:rPr lang="el-GR" sz="2400" dirty="0"/>
              <a:t>Μεταβλητές που ορίζονται </a:t>
            </a:r>
            <a:r>
              <a:rPr lang="el-GR" sz="2400" dirty="0" smtClean="0"/>
              <a:t>στο κυρίως πρόγραμμα δεν είναι 	ορατές μέσα σε μια συνάρτηση.</a:t>
            </a:r>
            <a:endParaRPr lang="el-GR" sz="2400" dirty="0"/>
          </a:p>
          <a:p>
            <a:pPr marL="342900" indent="-342900">
              <a:buFont typeface="Arial" panose="020B0604020202020204" pitchFamily="34" charset="0"/>
              <a:buChar char="•"/>
            </a:pPr>
            <a:r>
              <a:rPr lang="el-GR" sz="2400" dirty="0" smtClean="0"/>
              <a:t>Εκτός και αν δηλωθούν ως </a:t>
            </a:r>
            <a:r>
              <a:rPr lang="en-US" sz="2400" dirty="0" smtClean="0"/>
              <a:t>global</a:t>
            </a:r>
          </a:p>
          <a:p>
            <a:pPr marL="800100" lvl="1" indent="-342900">
              <a:buFont typeface="Arial" panose="020B0604020202020204" pitchFamily="34" charset="0"/>
              <a:buChar char="•"/>
            </a:pPr>
            <a:r>
              <a:rPr lang="en-US" sz="2400" dirty="0" smtClean="0">
                <a:solidFill>
                  <a:srgbClr val="0000FF"/>
                </a:solidFill>
              </a:rPr>
              <a:t>global $</a:t>
            </a:r>
            <a:r>
              <a:rPr lang="en-US" sz="2400" dirty="0" err="1" smtClean="0">
                <a:solidFill>
                  <a:srgbClr val="0000FF"/>
                </a:solidFill>
              </a:rPr>
              <a:t>varname</a:t>
            </a:r>
            <a:endParaRPr lang="el-GR" sz="2400" dirty="0" smtClean="0">
              <a:solidFill>
                <a:srgbClr val="0000FF"/>
              </a:solidFill>
            </a:endParaRPr>
          </a:p>
          <a:p>
            <a:pPr marL="342900" indent="-342900">
              <a:buFont typeface="Arial" panose="020B0604020202020204" pitchFamily="34" charset="0"/>
              <a:buChar char="•"/>
            </a:pPr>
            <a:r>
              <a:rPr lang="el-GR" sz="2400" dirty="0" smtClean="0"/>
              <a:t>Εξαιρούνται μεταβλητές που είναι εξ’ ορισμού καθολικές </a:t>
            </a:r>
          </a:p>
          <a:p>
            <a:pPr lvl="1"/>
            <a:r>
              <a:rPr lang="en-US" sz="2400" dirty="0" smtClean="0">
                <a:solidFill>
                  <a:srgbClr val="0000FF"/>
                </a:solidFill>
              </a:rPr>
              <a:t>$</a:t>
            </a:r>
            <a:r>
              <a:rPr lang="el-GR" sz="2400" dirty="0" smtClean="0">
                <a:solidFill>
                  <a:srgbClr val="0000FF"/>
                </a:solidFill>
              </a:rPr>
              <a:t>_</a:t>
            </a:r>
            <a:r>
              <a:rPr lang="en-US" sz="2400" dirty="0" smtClean="0">
                <a:solidFill>
                  <a:srgbClr val="0000FF"/>
                </a:solidFill>
              </a:rPr>
              <a:t>GET[var1] , $_POST[var2] </a:t>
            </a:r>
            <a:endParaRPr lang="el-GR" sz="2400" b="1" dirty="0">
              <a:solidFill>
                <a:srgbClr val="0000FF"/>
              </a:solidFill>
            </a:endParaRP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36</a:t>
            </a:fld>
            <a:endParaRPr lang="el-GR" sz="1400" dirty="0"/>
          </a:p>
        </p:txBody>
      </p:sp>
    </p:spTree>
    <p:custDataLst>
      <p:tags r:id="rId1"/>
    </p:custDataLst>
    <p:extLst>
      <p:ext uri="{BB962C8B-B14F-4D97-AF65-F5344CB8AC3E}">
        <p14:creationId xmlns:p14="http://schemas.microsoft.com/office/powerpoint/2010/main" val="20978221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15887"/>
            <a:ext cx="8507413" cy="729593"/>
          </a:xfrm>
        </p:spPr>
        <p:txBody>
          <a:bodyPr>
            <a:noAutofit/>
          </a:bodyPr>
          <a:lstStyle/>
          <a:p>
            <a:r>
              <a:rPr lang="el-GR" dirty="0" smtClean="0"/>
              <a:t>Πίνακες</a:t>
            </a:r>
          </a:p>
        </p:txBody>
      </p:sp>
      <p:sp>
        <p:nvSpPr>
          <p:cNvPr id="2" name="Ορθογώνιο 1"/>
          <p:cNvSpPr/>
          <p:nvPr/>
        </p:nvSpPr>
        <p:spPr>
          <a:xfrm>
            <a:off x="179511" y="1124744"/>
            <a:ext cx="3672409" cy="1200329"/>
          </a:xfrm>
          <a:prstGeom prst="rect">
            <a:avLst/>
          </a:prstGeom>
        </p:spPr>
        <p:txBody>
          <a:bodyPr wrap="square">
            <a:spAutoFit/>
          </a:bodyPr>
          <a:lstStyle/>
          <a:p>
            <a:r>
              <a:rPr lang="en-US" sz="2400" dirty="0"/>
              <a:t>• </a:t>
            </a:r>
            <a:r>
              <a:rPr lang="en-US" sz="2400" dirty="0" smtClean="0"/>
              <a:t>Sequential</a:t>
            </a:r>
          </a:p>
          <a:p>
            <a:r>
              <a:rPr lang="en-US" sz="2400" dirty="0" smtClean="0"/>
              <a:t>- </a:t>
            </a:r>
            <a:r>
              <a:rPr lang="el-GR" sz="2400" dirty="0" smtClean="0"/>
              <a:t>Η αρίθμηση των στοιχείων ξεκινάει από 0.</a:t>
            </a:r>
            <a:endParaRPr lang="en-US" sz="2400" dirty="0" smtClean="0"/>
          </a:p>
        </p:txBody>
      </p:sp>
      <p:pic>
        <p:nvPicPr>
          <p:cNvPr id="4" name="Εικόνα 3" descr="Πίνακας 2 στηλών. πρώτη στήλη το όρισμα KEY με τιμές 0 1 2 3 . Δεύτερη στήλη το όρισμα value με τιμές Karen Tom Billy Justine."/>
          <p:cNvPicPr>
            <a:picLocks noChangeAspect="1"/>
          </p:cNvPicPr>
          <p:nvPr/>
        </p:nvPicPr>
        <p:blipFill>
          <a:blip r:embed="rId7"/>
          <a:stretch>
            <a:fillRect/>
          </a:stretch>
        </p:blipFill>
        <p:spPr>
          <a:xfrm>
            <a:off x="261390" y="2981931"/>
            <a:ext cx="3508650" cy="3045938"/>
          </a:xfrm>
          <a:prstGeom prst="rect">
            <a:avLst/>
          </a:prstGeom>
        </p:spPr>
      </p:pic>
      <p:sp>
        <p:nvSpPr>
          <p:cNvPr id="7" name="Ορθογώνιο 6"/>
          <p:cNvSpPr/>
          <p:nvPr/>
        </p:nvSpPr>
        <p:spPr>
          <a:xfrm>
            <a:off x="4211960" y="1124743"/>
            <a:ext cx="3672409" cy="1569660"/>
          </a:xfrm>
          <a:prstGeom prst="rect">
            <a:avLst/>
          </a:prstGeom>
        </p:spPr>
        <p:txBody>
          <a:bodyPr wrap="square">
            <a:spAutoFit/>
          </a:bodyPr>
          <a:lstStyle/>
          <a:p>
            <a:r>
              <a:rPr lang="en-US" sz="2400" dirty="0"/>
              <a:t>• </a:t>
            </a:r>
            <a:r>
              <a:rPr lang="en-US" sz="2400" dirty="0" smtClean="0"/>
              <a:t>Associate</a:t>
            </a:r>
          </a:p>
          <a:p>
            <a:r>
              <a:rPr lang="en-US" sz="2400" dirty="0" smtClean="0"/>
              <a:t>- </a:t>
            </a:r>
            <a:r>
              <a:rPr lang="el-GR" sz="2400" dirty="0" smtClean="0"/>
              <a:t>Χρησιμοποιούνται </a:t>
            </a:r>
            <a:r>
              <a:rPr lang="en-US" sz="2400" dirty="0" smtClean="0"/>
              <a:t>strings </a:t>
            </a:r>
            <a:r>
              <a:rPr lang="el-GR" sz="2400" dirty="0" smtClean="0"/>
              <a:t>για την αναφορά στα στοιχεία.</a:t>
            </a:r>
            <a:endParaRPr lang="en-US" sz="2400" dirty="0" smtClean="0"/>
          </a:p>
        </p:txBody>
      </p:sp>
      <p:pic>
        <p:nvPicPr>
          <p:cNvPr id="5" name="Εικόνα 4" descr="Πίνακας 2 στηλών. πρώτη στήλη το όρισμα KEY με τιμές fname Iname email phone. Δεύτερη στήλη το όρισμα value με τιμές Karen Jones kj@yahoo.com 555-1212."/>
          <p:cNvPicPr>
            <a:picLocks noChangeAspect="1"/>
          </p:cNvPicPr>
          <p:nvPr/>
        </p:nvPicPr>
        <p:blipFill>
          <a:blip r:embed="rId8"/>
          <a:stretch>
            <a:fillRect/>
          </a:stretch>
        </p:blipFill>
        <p:spPr>
          <a:xfrm>
            <a:off x="4745186" y="2942417"/>
            <a:ext cx="3648488" cy="3084012"/>
          </a:xfrm>
          <a:prstGeom prst="rect">
            <a:avLst/>
          </a:prstGeom>
        </p:spPr>
      </p:pic>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37</a:t>
            </a:fld>
            <a:endParaRPr lang="el-GR" sz="1400" dirty="0"/>
          </a:p>
        </p:txBody>
      </p:sp>
    </p:spTree>
    <p:custDataLst>
      <p:tags r:id="rId1"/>
    </p:custDataLst>
    <p:extLst>
      <p:ext uri="{BB962C8B-B14F-4D97-AF65-F5344CB8AC3E}">
        <p14:creationId xmlns:p14="http://schemas.microsoft.com/office/powerpoint/2010/main" val="2785586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15887"/>
            <a:ext cx="8507413" cy="729593"/>
          </a:xfrm>
        </p:spPr>
        <p:txBody>
          <a:bodyPr>
            <a:noAutofit/>
          </a:bodyPr>
          <a:lstStyle/>
          <a:p>
            <a:r>
              <a:rPr lang="el-GR" dirty="0" smtClean="0"/>
              <a:t>Πίνακες </a:t>
            </a:r>
            <a:r>
              <a:rPr lang="en-US" dirty="0" smtClean="0"/>
              <a:t>Sequential 1</a:t>
            </a:r>
            <a:endParaRPr lang="el-GR" dirty="0" smtClean="0"/>
          </a:p>
        </p:txBody>
      </p:sp>
      <p:sp>
        <p:nvSpPr>
          <p:cNvPr id="2" name="Ορθογώνιο 1"/>
          <p:cNvSpPr/>
          <p:nvPr>
            <p:custDataLst>
              <p:tags r:id="rId3"/>
            </p:custDataLst>
          </p:nvPr>
        </p:nvSpPr>
        <p:spPr>
          <a:xfrm>
            <a:off x="179511" y="1124744"/>
            <a:ext cx="8785101" cy="3785652"/>
          </a:xfrm>
          <a:prstGeom prst="rect">
            <a:avLst/>
          </a:prstGeom>
        </p:spPr>
        <p:txBody>
          <a:bodyPr wrap="square">
            <a:spAutoFit/>
          </a:bodyPr>
          <a:lstStyle/>
          <a:p>
            <a:pPr marL="285750" indent="-285750">
              <a:buFont typeface="Arial" panose="020B0604020202020204" pitchFamily="34" charset="0"/>
              <a:buChar char="•"/>
            </a:pPr>
            <a:r>
              <a:rPr lang="el-GR" sz="2400" dirty="0" smtClean="0"/>
              <a:t>Δημιουργία πίνακα</a:t>
            </a:r>
          </a:p>
          <a:p>
            <a:pPr lvl="1"/>
            <a:r>
              <a:rPr lang="el-GR" sz="2400" dirty="0" smtClean="0"/>
              <a:t>	</a:t>
            </a:r>
            <a:r>
              <a:rPr lang="el-GR" sz="2400" dirty="0" smtClean="0">
                <a:solidFill>
                  <a:srgbClr val="0000FF"/>
                </a:solidFill>
              </a:rPr>
              <a:t>$</a:t>
            </a:r>
            <a:r>
              <a:rPr lang="en-US" sz="2400" dirty="0" err="1" smtClean="0">
                <a:solidFill>
                  <a:srgbClr val="0000FF"/>
                </a:solidFill>
              </a:rPr>
              <a:t>myarray</a:t>
            </a:r>
            <a:r>
              <a:rPr lang="en-US" sz="2400" dirty="0" smtClean="0">
                <a:solidFill>
                  <a:srgbClr val="0000FF"/>
                </a:solidFill>
              </a:rPr>
              <a:t> = array (18 , 12 , 23) ;</a:t>
            </a:r>
          </a:p>
          <a:p>
            <a:pPr marL="342900" indent="-342900">
              <a:buFont typeface="Arial" panose="020B0604020202020204" pitchFamily="34" charset="0"/>
              <a:buChar char="•"/>
            </a:pPr>
            <a:r>
              <a:rPr lang="el-GR" sz="2400" dirty="0" smtClean="0"/>
              <a:t>Ο τύπος δεδομένων των στοιχείων</a:t>
            </a:r>
          </a:p>
          <a:p>
            <a:pPr marL="800100" lvl="1" indent="-342900">
              <a:buFont typeface="Wingdings" panose="05000000000000000000" pitchFamily="2" charset="2"/>
              <a:buChar char="Ø"/>
            </a:pPr>
            <a:r>
              <a:rPr lang="el-GR" sz="2400" dirty="0" smtClean="0"/>
              <a:t>Μπορεί να διαφέρει από στοιχείο σε στοιχείο</a:t>
            </a:r>
          </a:p>
          <a:p>
            <a:pPr lvl="1"/>
            <a:r>
              <a:rPr lang="el-GR" sz="2400" dirty="0" smtClean="0"/>
              <a:t>	</a:t>
            </a:r>
            <a:r>
              <a:rPr lang="el-GR" sz="2400" dirty="0" smtClean="0">
                <a:solidFill>
                  <a:srgbClr val="0000FF"/>
                </a:solidFill>
              </a:rPr>
              <a:t>$</a:t>
            </a:r>
            <a:r>
              <a:rPr lang="en-US" sz="2400" dirty="0" err="1">
                <a:solidFill>
                  <a:srgbClr val="0000FF"/>
                </a:solidFill>
              </a:rPr>
              <a:t>myarray</a:t>
            </a:r>
            <a:r>
              <a:rPr lang="en-US" sz="2400" dirty="0">
                <a:solidFill>
                  <a:srgbClr val="0000FF"/>
                </a:solidFill>
              </a:rPr>
              <a:t> = array </a:t>
            </a:r>
            <a:r>
              <a:rPr lang="en-US" sz="2400" dirty="0" smtClean="0">
                <a:solidFill>
                  <a:srgbClr val="0000FF"/>
                </a:solidFill>
              </a:rPr>
              <a:t>(</a:t>
            </a:r>
            <a:r>
              <a:rPr lang="el-GR" sz="2400" dirty="0" smtClean="0">
                <a:solidFill>
                  <a:srgbClr val="0000FF"/>
                </a:solidFill>
              </a:rPr>
              <a:t>‘</a:t>
            </a:r>
            <a:r>
              <a:rPr lang="en-US" sz="2400" dirty="0" smtClean="0">
                <a:solidFill>
                  <a:srgbClr val="0000FF"/>
                </a:solidFill>
              </a:rPr>
              <a:t>one</a:t>
            </a:r>
            <a:r>
              <a:rPr lang="el-GR" sz="2400" dirty="0" smtClean="0">
                <a:solidFill>
                  <a:srgbClr val="0000FF"/>
                </a:solidFill>
              </a:rPr>
              <a:t>’</a:t>
            </a:r>
            <a:r>
              <a:rPr lang="en-US" sz="2400" dirty="0" smtClean="0">
                <a:solidFill>
                  <a:srgbClr val="0000FF"/>
                </a:solidFill>
              </a:rPr>
              <a:t> </a:t>
            </a:r>
            <a:r>
              <a:rPr lang="en-US" sz="2400" dirty="0">
                <a:solidFill>
                  <a:srgbClr val="0000FF"/>
                </a:solidFill>
              </a:rPr>
              <a:t>, 12 , </a:t>
            </a:r>
            <a:r>
              <a:rPr lang="en-US" sz="2400" dirty="0" smtClean="0">
                <a:solidFill>
                  <a:srgbClr val="0000FF"/>
                </a:solidFill>
              </a:rPr>
              <a:t>‘3’) </a:t>
            </a:r>
            <a:r>
              <a:rPr lang="en-US" sz="2400" dirty="0">
                <a:solidFill>
                  <a:srgbClr val="0000FF"/>
                </a:solidFill>
              </a:rPr>
              <a:t>;</a:t>
            </a:r>
          </a:p>
          <a:p>
            <a:pPr marL="342900" indent="-342900">
              <a:buFont typeface="Arial" panose="020B0604020202020204" pitchFamily="34" charset="0"/>
              <a:buChar char="•"/>
            </a:pPr>
            <a:r>
              <a:rPr lang="el-GR" sz="2400" dirty="0" smtClean="0"/>
              <a:t>Ανάκτηση των στοιχείων ενός πίνακας</a:t>
            </a:r>
          </a:p>
          <a:p>
            <a:pPr lvl="2"/>
            <a:r>
              <a:rPr lang="en-US" sz="2400" dirty="0">
                <a:solidFill>
                  <a:srgbClr val="0000FF"/>
                </a:solidFill>
              </a:rPr>
              <a:t>– echo $</a:t>
            </a:r>
            <a:r>
              <a:rPr lang="en-US" sz="2400" dirty="0" err="1">
                <a:solidFill>
                  <a:srgbClr val="0000FF"/>
                </a:solidFill>
              </a:rPr>
              <a:t>myarray</a:t>
            </a:r>
            <a:r>
              <a:rPr lang="en-US" sz="2400" dirty="0">
                <a:solidFill>
                  <a:srgbClr val="0000FF"/>
                </a:solidFill>
              </a:rPr>
              <a:t>[0]; // 'one'</a:t>
            </a:r>
          </a:p>
          <a:p>
            <a:pPr lvl="2"/>
            <a:r>
              <a:rPr lang="en-US" sz="2400" dirty="0">
                <a:solidFill>
                  <a:srgbClr val="0000FF"/>
                </a:solidFill>
              </a:rPr>
              <a:t>– echo $</a:t>
            </a:r>
            <a:r>
              <a:rPr lang="en-US" sz="2400" dirty="0" err="1">
                <a:solidFill>
                  <a:srgbClr val="0000FF"/>
                </a:solidFill>
              </a:rPr>
              <a:t>myarray</a:t>
            </a:r>
            <a:r>
              <a:rPr lang="en-US" sz="2400" dirty="0">
                <a:solidFill>
                  <a:srgbClr val="0000FF"/>
                </a:solidFill>
              </a:rPr>
              <a:t>[1]; // 2</a:t>
            </a:r>
          </a:p>
          <a:p>
            <a:pPr lvl="2"/>
            <a:r>
              <a:rPr lang="en-US" sz="2400" dirty="0">
                <a:solidFill>
                  <a:srgbClr val="0000FF"/>
                </a:solidFill>
              </a:rPr>
              <a:t>– echo $</a:t>
            </a:r>
            <a:r>
              <a:rPr lang="en-US" sz="2400" dirty="0" err="1">
                <a:solidFill>
                  <a:srgbClr val="0000FF"/>
                </a:solidFill>
              </a:rPr>
              <a:t>myarray</a:t>
            </a:r>
            <a:r>
              <a:rPr lang="en-US" sz="2400" dirty="0">
                <a:solidFill>
                  <a:srgbClr val="0000FF"/>
                </a:solidFill>
              </a:rPr>
              <a:t>[2]; // '3'</a:t>
            </a:r>
          </a:p>
          <a:p>
            <a:pPr lvl="2"/>
            <a:r>
              <a:rPr lang="en-US" sz="2400" dirty="0">
                <a:solidFill>
                  <a:srgbClr val="0000FF"/>
                </a:solidFill>
              </a:rPr>
              <a:t>– $</a:t>
            </a:r>
            <a:r>
              <a:rPr lang="en-US" sz="2400" dirty="0" err="1">
                <a:solidFill>
                  <a:srgbClr val="0000FF"/>
                </a:solidFill>
              </a:rPr>
              <a:t>myarray</a:t>
            </a:r>
            <a:r>
              <a:rPr lang="en-US" sz="2400" dirty="0">
                <a:solidFill>
                  <a:srgbClr val="0000FF"/>
                </a:solidFill>
              </a:rPr>
              <a:t>[1] = 5;</a:t>
            </a:r>
            <a:endParaRPr lang="el-GR" sz="4000" dirty="0">
              <a:solidFill>
                <a:srgbClr val="0000FF"/>
              </a:solidFill>
            </a:endParaRP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38</a:t>
            </a:fld>
            <a:endParaRPr lang="el-GR" sz="1400" dirty="0"/>
          </a:p>
        </p:txBody>
      </p:sp>
    </p:spTree>
    <p:custDataLst>
      <p:tags r:id="rId1"/>
    </p:custDataLst>
    <p:extLst>
      <p:ext uri="{BB962C8B-B14F-4D97-AF65-F5344CB8AC3E}">
        <p14:creationId xmlns:p14="http://schemas.microsoft.com/office/powerpoint/2010/main" val="3470028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15887"/>
            <a:ext cx="8507413" cy="729593"/>
          </a:xfrm>
        </p:spPr>
        <p:txBody>
          <a:bodyPr>
            <a:noAutofit/>
          </a:bodyPr>
          <a:lstStyle/>
          <a:p>
            <a:r>
              <a:rPr lang="el-GR" dirty="0" smtClean="0"/>
              <a:t>Πίνακες </a:t>
            </a:r>
            <a:r>
              <a:rPr lang="en-US" dirty="0" smtClean="0"/>
              <a:t>Sequential 2</a:t>
            </a:r>
            <a:endParaRPr lang="el-GR" dirty="0" smtClean="0"/>
          </a:p>
        </p:txBody>
      </p:sp>
      <p:sp>
        <p:nvSpPr>
          <p:cNvPr id="2" name="Ορθογώνιο 1"/>
          <p:cNvSpPr/>
          <p:nvPr>
            <p:custDataLst>
              <p:tags r:id="rId3"/>
            </p:custDataLst>
          </p:nvPr>
        </p:nvSpPr>
        <p:spPr>
          <a:xfrm>
            <a:off x="179511" y="1124744"/>
            <a:ext cx="8785101" cy="2246769"/>
          </a:xfrm>
          <a:prstGeom prst="rect">
            <a:avLst/>
          </a:prstGeom>
        </p:spPr>
        <p:txBody>
          <a:bodyPr wrap="square">
            <a:spAutoFit/>
          </a:bodyPr>
          <a:lstStyle/>
          <a:p>
            <a:pPr marL="342900" indent="-342900">
              <a:buFont typeface="Arial" panose="020B0604020202020204" pitchFamily="34" charset="0"/>
              <a:buChar char="•"/>
            </a:pPr>
            <a:r>
              <a:rPr lang="el-GR" sz="2800" dirty="0" smtClean="0"/>
              <a:t>Προσθήκη στοιχείων σε πίνακα</a:t>
            </a:r>
          </a:p>
          <a:p>
            <a:pPr lvl="2"/>
            <a:r>
              <a:rPr lang="en-US" sz="2800" dirty="0">
                <a:solidFill>
                  <a:srgbClr val="0000FF"/>
                </a:solidFill>
              </a:rPr>
              <a:t>– $</a:t>
            </a:r>
            <a:r>
              <a:rPr lang="en-US" sz="2800" dirty="0" err="1" smtClean="0">
                <a:solidFill>
                  <a:srgbClr val="0000FF"/>
                </a:solidFill>
              </a:rPr>
              <a:t>myarray</a:t>
            </a:r>
            <a:r>
              <a:rPr lang="el-GR" sz="2800" dirty="0" smtClean="0">
                <a:solidFill>
                  <a:srgbClr val="0000FF"/>
                </a:solidFill>
              </a:rPr>
              <a:t> </a:t>
            </a:r>
            <a:r>
              <a:rPr lang="en-US" sz="2800" dirty="0" smtClean="0">
                <a:solidFill>
                  <a:srgbClr val="0000FF"/>
                </a:solidFill>
              </a:rPr>
              <a:t>[</a:t>
            </a:r>
            <a:r>
              <a:rPr lang="en-US" sz="2800" dirty="0">
                <a:solidFill>
                  <a:srgbClr val="0000FF"/>
                </a:solidFill>
              </a:rPr>
              <a:t>3] = 5;</a:t>
            </a:r>
          </a:p>
          <a:p>
            <a:pPr lvl="2"/>
            <a:r>
              <a:rPr lang="en-US" sz="2800" dirty="0">
                <a:solidFill>
                  <a:srgbClr val="0000FF"/>
                </a:solidFill>
              </a:rPr>
              <a:t>– $</a:t>
            </a:r>
            <a:r>
              <a:rPr lang="en-US" sz="2800" dirty="0" err="1" smtClean="0">
                <a:solidFill>
                  <a:srgbClr val="0000FF"/>
                </a:solidFill>
              </a:rPr>
              <a:t>myarray</a:t>
            </a:r>
            <a:r>
              <a:rPr lang="el-GR" sz="2800" dirty="0" smtClean="0">
                <a:solidFill>
                  <a:srgbClr val="0000FF"/>
                </a:solidFill>
              </a:rPr>
              <a:t> </a:t>
            </a:r>
            <a:r>
              <a:rPr lang="en-US" sz="2800" dirty="0" smtClean="0">
                <a:solidFill>
                  <a:srgbClr val="0000FF"/>
                </a:solidFill>
              </a:rPr>
              <a:t>[</a:t>
            </a:r>
            <a:r>
              <a:rPr lang="en-US" sz="2800" dirty="0">
                <a:solidFill>
                  <a:srgbClr val="0000FF"/>
                </a:solidFill>
              </a:rPr>
              <a:t>6] = 15; </a:t>
            </a:r>
            <a:r>
              <a:rPr lang="el-GR" sz="2800" dirty="0" smtClean="0">
                <a:solidFill>
                  <a:srgbClr val="0000FF"/>
                </a:solidFill>
              </a:rPr>
              <a:t> </a:t>
            </a:r>
            <a:r>
              <a:rPr lang="en-US" sz="2800" dirty="0" smtClean="0">
                <a:solidFill>
                  <a:srgbClr val="0000FF"/>
                </a:solidFill>
              </a:rPr>
              <a:t>//   </a:t>
            </a:r>
            <a:r>
              <a:rPr lang="el-GR" sz="2800" dirty="0" smtClean="0">
                <a:solidFill>
                  <a:srgbClr val="0000FF"/>
                </a:solidFill>
              </a:rPr>
              <a:t>μη συνεχόμενα στοιχεία</a:t>
            </a:r>
            <a:endParaRPr lang="en-US" sz="2800" dirty="0">
              <a:solidFill>
                <a:srgbClr val="0000FF"/>
              </a:solidFill>
            </a:endParaRPr>
          </a:p>
          <a:p>
            <a:pPr lvl="2"/>
            <a:r>
              <a:rPr lang="en-US" sz="2800" dirty="0">
                <a:solidFill>
                  <a:srgbClr val="0000FF"/>
                </a:solidFill>
              </a:rPr>
              <a:t>– $</a:t>
            </a:r>
            <a:r>
              <a:rPr lang="en-US" sz="2800" dirty="0" err="1" smtClean="0">
                <a:solidFill>
                  <a:srgbClr val="0000FF"/>
                </a:solidFill>
              </a:rPr>
              <a:t>myarray</a:t>
            </a:r>
            <a:r>
              <a:rPr lang="el-GR" sz="2800" dirty="0" smtClean="0">
                <a:solidFill>
                  <a:srgbClr val="0000FF"/>
                </a:solidFill>
              </a:rPr>
              <a:t> </a:t>
            </a:r>
            <a:r>
              <a:rPr lang="en-US" sz="2800" dirty="0" smtClean="0">
                <a:solidFill>
                  <a:srgbClr val="0000FF"/>
                </a:solidFill>
              </a:rPr>
              <a:t>[]</a:t>
            </a:r>
            <a:r>
              <a:rPr lang="el-GR" sz="2800" dirty="0" smtClean="0">
                <a:solidFill>
                  <a:srgbClr val="0000FF"/>
                </a:solidFill>
              </a:rPr>
              <a:t>  </a:t>
            </a:r>
            <a:r>
              <a:rPr lang="en-US" sz="2800" dirty="0" smtClean="0">
                <a:solidFill>
                  <a:srgbClr val="0000FF"/>
                </a:solidFill>
              </a:rPr>
              <a:t> </a:t>
            </a:r>
            <a:r>
              <a:rPr lang="en-US" sz="2800" dirty="0">
                <a:solidFill>
                  <a:srgbClr val="0000FF"/>
                </a:solidFill>
              </a:rPr>
              <a:t>= 23; </a:t>
            </a:r>
            <a:r>
              <a:rPr lang="el-GR" sz="2800" dirty="0" smtClean="0">
                <a:solidFill>
                  <a:srgbClr val="0000FF"/>
                </a:solidFill>
              </a:rPr>
              <a:t> </a:t>
            </a:r>
            <a:r>
              <a:rPr lang="en-US" sz="2800" dirty="0" smtClean="0">
                <a:solidFill>
                  <a:srgbClr val="0000FF"/>
                </a:solidFill>
              </a:rPr>
              <a:t>//  </a:t>
            </a:r>
            <a:r>
              <a:rPr lang="el-GR" sz="2800" dirty="0" smtClean="0">
                <a:solidFill>
                  <a:srgbClr val="0000FF"/>
                </a:solidFill>
              </a:rPr>
              <a:t>προσθήκη στο τέλος</a:t>
            </a:r>
            <a:r>
              <a:rPr lang="en-US" sz="2800" dirty="0" smtClean="0">
                <a:solidFill>
                  <a:srgbClr val="0000FF"/>
                </a:solidFill>
              </a:rPr>
              <a:t> </a:t>
            </a:r>
            <a:endParaRPr lang="en-US" sz="2800" dirty="0">
              <a:solidFill>
                <a:srgbClr val="0000FF"/>
              </a:solidFill>
            </a:endParaRPr>
          </a:p>
          <a:p>
            <a:pPr lvl="2"/>
            <a:r>
              <a:rPr lang="en-US" sz="2800" dirty="0">
                <a:solidFill>
                  <a:srgbClr val="0000FF"/>
                </a:solidFill>
              </a:rPr>
              <a:t>– echo $</a:t>
            </a:r>
            <a:r>
              <a:rPr lang="en-US" sz="2800" dirty="0" err="1">
                <a:solidFill>
                  <a:srgbClr val="0000FF"/>
                </a:solidFill>
              </a:rPr>
              <a:t>myarray</a:t>
            </a:r>
            <a:r>
              <a:rPr lang="en-US" sz="2800" dirty="0">
                <a:solidFill>
                  <a:srgbClr val="0000FF"/>
                </a:solidFill>
              </a:rPr>
              <a:t>[7];</a:t>
            </a:r>
            <a:endParaRPr lang="el-GR" sz="6600" dirty="0">
              <a:solidFill>
                <a:srgbClr val="0000FF"/>
              </a:solidFill>
            </a:endParaRP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39</a:t>
            </a:fld>
            <a:endParaRPr lang="el-GR" sz="1400" dirty="0"/>
          </a:p>
        </p:txBody>
      </p:sp>
    </p:spTree>
    <p:custDataLst>
      <p:tags r:id="rId1"/>
    </p:custDataLst>
    <p:extLst>
      <p:ext uri="{BB962C8B-B14F-4D97-AF65-F5344CB8AC3E}">
        <p14:creationId xmlns:p14="http://schemas.microsoft.com/office/powerpoint/2010/main" val="14678208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Σκοποί  ενότητας</a:t>
            </a:r>
            <a:endParaRPr lang="el-GR" dirty="0"/>
          </a:p>
        </p:txBody>
      </p:sp>
      <p:sp>
        <p:nvSpPr>
          <p:cNvPr id="3" name="Content Placeholder 2"/>
          <p:cNvSpPr>
            <a:spLocks noGrp="1"/>
          </p:cNvSpPr>
          <p:nvPr>
            <p:ph idx="1"/>
            <p:custDataLst>
              <p:tags r:id="rId3"/>
            </p:custDataLst>
          </p:nvPr>
        </p:nvSpPr>
        <p:spPr>
          <a:xfrm>
            <a:off x="467544" y="1833611"/>
            <a:ext cx="8229600" cy="4525963"/>
          </a:xfrm>
        </p:spPr>
        <p:txBody>
          <a:bodyPr>
            <a:normAutofit/>
          </a:bodyPr>
          <a:lstStyle/>
          <a:p>
            <a:pPr marL="0"/>
            <a:r>
              <a:rPr lang="el-GR" sz="2800" dirty="0" smtClean="0"/>
              <a:t>Να περιγράφει τα βασικά χαρακτηριστικά της γλώσσας </a:t>
            </a:r>
            <a:r>
              <a:rPr lang="en-US" sz="2800" dirty="0" smtClean="0"/>
              <a:t>PHP</a:t>
            </a:r>
            <a:r>
              <a:rPr lang="el-GR" sz="2800" dirty="0" smtClean="0"/>
              <a:t>.</a:t>
            </a:r>
            <a:endParaRPr lang="en-US" sz="2800" dirty="0" smtClean="0"/>
          </a:p>
          <a:p>
            <a:pPr marL="0"/>
            <a:r>
              <a:rPr lang="el-GR" sz="2800" dirty="0" smtClean="0"/>
              <a:t>Να διακρίνει το συντακτικό της γλώσσας </a:t>
            </a:r>
            <a:r>
              <a:rPr lang="en-US" sz="2800" dirty="0" smtClean="0"/>
              <a:t>PHP</a:t>
            </a:r>
            <a:r>
              <a:rPr lang="el-GR" sz="2800" dirty="0" smtClean="0"/>
              <a:t>.</a:t>
            </a:r>
          </a:p>
          <a:p>
            <a:pPr marL="0"/>
            <a:r>
              <a:rPr lang="el-GR" sz="2800" dirty="0" smtClean="0"/>
              <a:t>Να ορίζει μεταβλητές σε κώδικα </a:t>
            </a:r>
            <a:r>
              <a:rPr lang="en-US" sz="2800" dirty="0" smtClean="0"/>
              <a:t>PHP.</a:t>
            </a:r>
          </a:p>
          <a:p>
            <a:pPr marL="0"/>
            <a:r>
              <a:rPr lang="el-GR" sz="2800" dirty="0" smtClean="0"/>
              <a:t>Να συνάσει απλά προγράμματα σε κώδικα </a:t>
            </a:r>
            <a:r>
              <a:rPr lang="en-US" sz="2800" dirty="0" smtClean="0"/>
              <a:t>PHP </a:t>
            </a:r>
            <a:r>
              <a:rPr lang="el-GR" sz="2800" dirty="0" smtClean="0"/>
              <a:t>χρησιμοποιώντας εντολές, συναρτήσεις και πίνακες.  </a:t>
            </a:r>
          </a:p>
          <a:p>
            <a:pPr marL="0" indent="0">
              <a:buNone/>
            </a:pPr>
            <a:r>
              <a:rPr lang="el-GR" sz="2800" dirty="0" smtClean="0"/>
              <a:t/>
            </a:r>
            <a:br>
              <a:rPr lang="el-GR" sz="2800" dirty="0" smtClean="0"/>
            </a:br>
            <a:endParaRPr lang="el-GR" sz="2800" dirty="0"/>
          </a:p>
        </p:txBody>
      </p:sp>
      <p:sp>
        <p:nvSpPr>
          <p:cNvPr id="5" name="Θέση υποσέλιδου 3" descr="."/>
          <p:cNvSpPr txBox="1">
            <a:spLocks/>
          </p:cNvSpPr>
          <p:nvPr>
            <p:custDataLst>
              <p:tags r:id="rId4"/>
            </p:custDataLst>
          </p:nvPr>
        </p:nvSpPr>
        <p:spPr>
          <a:xfrm>
            <a:off x="2987825" y="6381328"/>
            <a:ext cx="3384376"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Εφαρμογών Διαδικτύου</a:t>
            </a:r>
            <a:endParaRPr lang="el-GR" sz="1400" dirty="0"/>
          </a:p>
        </p:txBody>
      </p:sp>
      <p:sp>
        <p:nvSpPr>
          <p:cNvPr id="6" name="Slide Number Placeholder 5" descr="."/>
          <p:cNvSpPr>
            <a:spLocks noGrp="1"/>
          </p:cNvSpPr>
          <p:nvPr>
            <p:ph type="sldNum" sz="quarter" idx="12"/>
            <p:custDataLst>
              <p:tags r:id="rId5"/>
            </p:custDataLst>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15887"/>
            <a:ext cx="8507413" cy="729593"/>
          </a:xfrm>
        </p:spPr>
        <p:txBody>
          <a:bodyPr>
            <a:noAutofit/>
          </a:bodyPr>
          <a:lstStyle/>
          <a:p>
            <a:r>
              <a:rPr lang="el-GR" dirty="0" smtClean="0"/>
              <a:t>Πίνακες </a:t>
            </a:r>
            <a:r>
              <a:rPr lang="en-US" dirty="0" smtClean="0"/>
              <a:t>Associative</a:t>
            </a:r>
            <a:endParaRPr lang="el-GR" dirty="0" smtClean="0"/>
          </a:p>
        </p:txBody>
      </p:sp>
      <p:sp>
        <p:nvSpPr>
          <p:cNvPr id="2" name="Ορθογώνιο 1"/>
          <p:cNvSpPr/>
          <p:nvPr>
            <p:custDataLst>
              <p:tags r:id="rId3"/>
            </p:custDataLst>
          </p:nvPr>
        </p:nvSpPr>
        <p:spPr>
          <a:xfrm>
            <a:off x="179511" y="1124744"/>
            <a:ext cx="8785101" cy="4524315"/>
          </a:xfrm>
          <a:prstGeom prst="rect">
            <a:avLst/>
          </a:prstGeom>
        </p:spPr>
        <p:txBody>
          <a:bodyPr wrap="square">
            <a:spAutoFit/>
          </a:bodyPr>
          <a:lstStyle/>
          <a:p>
            <a:r>
              <a:rPr lang="el-GR" sz="2400" dirty="0" smtClean="0"/>
              <a:t>•</a:t>
            </a:r>
            <a:r>
              <a:rPr lang="en-US" sz="2400" dirty="0" smtClean="0"/>
              <a:t> </a:t>
            </a:r>
            <a:r>
              <a:rPr lang="el-GR" sz="2400" dirty="0" smtClean="0"/>
              <a:t>Δημιουργία πίνακα'  </a:t>
            </a:r>
            <a:endParaRPr lang="el-GR" sz="2400" dirty="0"/>
          </a:p>
          <a:p>
            <a:r>
              <a:rPr lang="el-GR" sz="2400" dirty="0" smtClean="0"/>
              <a:t>	</a:t>
            </a:r>
            <a:r>
              <a:rPr lang="en-US" sz="2400" dirty="0" smtClean="0">
                <a:solidFill>
                  <a:srgbClr val="0000FF"/>
                </a:solidFill>
              </a:rPr>
              <a:t>– </a:t>
            </a:r>
            <a:r>
              <a:rPr lang="en-US" sz="2400" b="1" dirty="0">
                <a:solidFill>
                  <a:srgbClr val="0000FF"/>
                </a:solidFill>
              </a:rPr>
              <a:t>$person = array('name'=&gt;'Albert',</a:t>
            </a:r>
          </a:p>
          <a:p>
            <a:r>
              <a:rPr lang="el-GR" sz="2400" b="1" dirty="0" smtClean="0">
                <a:solidFill>
                  <a:srgbClr val="0000FF"/>
                </a:solidFill>
              </a:rPr>
              <a:t>				</a:t>
            </a:r>
            <a:r>
              <a:rPr lang="en-US" sz="2400" b="1" dirty="0" smtClean="0">
                <a:solidFill>
                  <a:srgbClr val="0000FF"/>
                </a:solidFill>
              </a:rPr>
              <a:t>'age</a:t>
            </a:r>
            <a:r>
              <a:rPr lang="en-US" sz="2400" b="1" dirty="0">
                <a:solidFill>
                  <a:srgbClr val="0000FF"/>
                </a:solidFill>
              </a:rPr>
              <a:t>'=&gt;'124');</a:t>
            </a:r>
          </a:p>
          <a:p>
            <a:r>
              <a:rPr lang="el-GR" sz="2400" dirty="0"/>
              <a:t>• </a:t>
            </a:r>
            <a:r>
              <a:rPr lang="el-GR" sz="2400" dirty="0" smtClean="0"/>
              <a:t>Ανάκτηση των στοιχείων ενός πίνακα  </a:t>
            </a:r>
            <a:endParaRPr lang="el-GR" sz="2400" dirty="0"/>
          </a:p>
          <a:p>
            <a:pPr lvl="2"/>
            <a:r>
              <a:rPr lang="en-US" sz="2400" dirty="0">
                <a:solidFill>
                  <a:srgbClr val="0000FF"/>
                </a:solidFill>
              </a:rPr>
              <a:t>– </a:t>
            </a:r>
            <a:r>
              <a:rPr lang="en-US" sz="2400" b="1" dirty="0">
                <a:solidFill>
                  <a:srgbClr val="0000FF"/>
                </a:solidFill>
              </a:rPr>
              <a:t>echo $person['name']; // Albert</a:t>
            </a:r>
          </a:p>
          <a:p>
            <a:pPr lvl="2"/>
            <a:r>
              <a:rPr lang="en-US" sz="2400" dirty="0">
                <a:solidFill>
                  <a:srgbClr val="0000FF"/>
                </a:solidFill>
              </a:rPr>
              <a:t>– </a:t>
            </a:r>
            <a:r>
              <a:rPr lang="en-US" sz="2400" b="1" dirty="0">
                <a:solidFill>
                  <a:srgbClr val="0000FF"/>
                </a:solidFill>
              </a:rPr>
              <a:t>$person['age'] = 105;</a:t>
            </a:r>
          </a:p>
          <a:p>
            <a:r>
              <a:rPr lang="el-GR" sz="2400" dirty="0"/>
              <a:t>• </a:t>
            </a:r>
            <a:r>
              <a:rPr lang="el-GR" sz="2400" dirty="0" smtClean="0"/>
              <a:t>Προσθήκη στοιχείων σε πίνακα  </a:t>
            </a:r>
            <a:endParaRPr lang="el-GR" sz="2400" dirty="0"/>
          </a:p>
          <a:p>
            <a:r>
              <a:rPr lang="el-GR" sz="2400" dirty="0" smtClean="0"/>
              <a:t>	</a:t>
            </a:r>
            <a:r>
              <a:rPr lang="en-US" sz="2400" dirty="0" smtClean="0">
                <a:solidFill>
                  <a:srgbClr val="0000FF"/>
                </a:solidFill>
              </a:rPr>
              <a:t>– </a:t>
            </a:r>
            <a:r>
              <a:rPr lang="en-US" sz="2400" b="1" dirty="0">
                <a:solidFill>
                  <a:srgbClr val="0000FF"/>
                </a:solidFill>
              </a:rPr>
              <a:t>$person['email'] = 'albert@physics.com';</a:t>
            </a:r>
          </a:p>
          <a:p>
            <a:r>
              <a:rPr lang="el-GR" sz="2400" dirty="0"/>
              <a:t>• </a:t>
            </a:r>
            <a:r>
              <a:rPr lang="el-GR" sz="2400" dirty="0" smtClean="0"/>
              <a:t>Διαγραφή στοιχείου </a:t>
            </a:r>
            <a:endParaRPr lang="el-GR" sz="2400" dirty="0"/>
          </a:p>
          <a:p>
            <a:r>
              <a:rPr lang="el-GR" sz="2400" dirty="0" smtClean="0"/>
              <a:t>	</a:t>
            </a:r>
            <a:r>
              <a:rPr lang="en-US" sz="2400" dirty="0" smtClean="0">
                <a:solidFill>
                  <a:srgbClr val="0000FF"/>
                </a:solidFill>
              </a:rPr>
              <a:t>– </a:t>
            </a:r>
            <a:r>
              <a:rPr lang="en-US" sz="2400" b="1" dirty="0">
                <a:solidFill>
                  <a:srgbClr val="0000FF"/>
                </a:solidFill>
              </a:rPr>
              <a:t>unset($person['</a:t>
            </a:r>
            <a:r>
              <a:rPr lang="en-US" sz="2400" b="1" dirty="0" err="1">
                <a:solidFill>
                  <a:srgbClr val="0000FF"/>
                </a:solidFill>
              </a:rPr>
              <a:t>firstname</a:t>
            </a:r>
            <a:r>
              <a:rPr lang="en-US" sz="2400" b="1" dirty="0">
                <a:solidFill>
                  <a:srgbClr val="0000FF"/>
                </a:solidFill>
              </a:rPr>
              <a:t>']);</a:t>
            </a:r>
          </a:p>
          <a:p>
            <a:r>
              <a:rPr lang="el-GR" sz="2400" dirty="0" smtClean="0"/>
              <a:t>• Εξακριβώνοντας την ύπαρξη ενός στοιχείου </a:t>
            </a:r>
            <a:endParaRPr lang="el-GR" sz="2400" dirty="0"/>
          </a:p>
          <a:p>
            <a:r>
              <a:rPr lang="el-GR" sz="2400" dirty="0" smtClean="0"/>
              <a:t>	</a:t>
            </a:r>
            <a:r>
              <a:rPr lang="en-US" sz="2400" dirty="0" smtClean="0">
                <a:solidFill>
                  <a:srgbClr val="0000FF"/>
                </a:solidFill>
              </a:rPr>
              <a:t>– </a:t>
            </a:r>
            <a:r>
              <a:rPr lang="en-US" sz="2400" b="1" dirty="0">
                <a:solidFill>
                  <a:srgbClr val="0000FF"/>
                </a:solidFill>
              </a:rPr>
              <a:t>if </a:t>
            </a:r>
            <a:r>
              <a:rPr lang="en-US" sz="2400" b="1" dirty="0" err="1">
                <a:solidFill>
                  <a:srgbClr val="0000FF"/>
                </a:solidFill>
              </a:rPr>
              <a:t>isset</a:t>
            </a:r>
            <a:r>
              <a:rPr lang="en-US" sz="2400" b="1" dirty="0">
                <a:solidFill>
                  <a:srgbClr val="0000FF"/>
                </a:solidFill>
              </a:rPr>
              <a:t>($person['age']) {echo 'has age!';}</a:t>
            </a:r>
            <a:endParaRPr lang="el-GR" sz="2400" dirty="0">
              <a:solidFill>
                <a:srgbClr val="0000FF"/>
              </a:solidFill>
            </a:endParaRP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40</a:t>
            </a:fld>
            <a:endParaRPr lang="el-GR" sz="1400" dirty="0"/>
          </a:p>
        </p:txBody>
      </p:sp>
    </p:spTree>
    <p:custDataLst>
      <p:tags r:id="rId1"/>
    </p:custDataLst>
    <p:extLst>
      <p:ext uri="{BB962C8B-B14F-4D97-AF65-F5344CB8AC3E}">
        <p14:creationId xmlns:p14="http://schemas.microsoft.com/office/powerpoint/2010/main" val="31837867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15887"/>
            <a:ext cx="8507413" cy="729593"/>
          </a:xfrm>
        </p:spPr>
        <p:txBody>
          <a:bodyPr>
            <a:noAutofit/>
          </a:bodyPr>
          <a:lstStyle/>
          <a:p>
            <a:r>
              <a:rPr lang="en-US" dirty="0" err="1" smtClean="0"/>
              <a:t>foreach</a:t>
            </a:r>
            <a:r>
              <a:rPr lang="en-US" dirty="0" smtClean="0"/>
              <a:t> </a:t>
            </a:r>
            <a:endParaRPr lang="el-GR" dirty="0" smtClean="0"/>
          </a:p>
        </p:txBody>
      </p:sp>
      <p:sp>
        <p:nvSpPr>
          <p:cNvPr id="2" name="Ορθογώνιο 1"/>
          <p:cNvSpPr/>
          <p:nvPr>
            <p:custDataLst>
              <p:tags r:id="rId3"/>
            </p:custDataLst>
          </p:nvPr>
        </p:nvSpPr>
        <p:spPr>
          <a:xfrm>
            <a:off x="179511" y="1124744"/>
            <a:ext cx="8785101" cy="4893647"/>
          </a:xfrm>
          <a:prstGeom prst="rect">
            <a:avLst/>
          </a:prstGeom>
        </p:spPr>
        <p:txBody>
          <a:bodyPr wrap="square">
            <a:spAutoFit/>
          </a:bodyPr>
          <a:lstStyle/>
          <a:p>
            <a:pPr marL="342900" indent="-342900">
              <a:buFont typeface="Arial" panose="020B0604020202020204" pitchFamily="34" charset="0"/>
              <a:buChar char="•"/>
            </a:pPr>
            <a:r>
              <a:rPr lang="el-GR" sz="2400" dirty="0" smtClean="0"/>
              <a:t>Η εντολή </a:t>
            </a:r>
            <a:r>
              <a:rPr lang="en-US" sz="2400" dirty="0" err="1" smtClean="0"/>
              <a:t>foreach</a:t>
            </a:r>
            <a:r>
              <a:rPr lang="el-GR" sz="2400" dirty="0" smtClean="0"/>
              <a:t> </a:t>
            </a:r>
            <a:r>
              <a:rPr lang="en-US" sz="2400" dirty="0" smtClean="0"/>
              <a:t>($</a:t>
            </a:r>
            <a:r>
              <a:rPr lang="en-US" sz="2400" dirty="0"/>
              <a:t>array as $value) </a:t>
            </a:r>
            <a:r>
              <a:rPr lang="el-GR" sz="2400" dirty="0" smtClean="0"/>
              <a:t>διατρέχει όλες τις τιμές του πίνακα.</a:t>
            </a:r>
            <a:endParaRPr lang="en-US" sz="2400" dirty="0"/>
          </a:p>
          <a:p>
            <a:r>
              <a:rPr lang="el-GR" sz="2400" dirty="0"/>
              <a:t>     </a:t>
            </a:r>
          </a:p>
          <a:p>
            <a:pPr marL="342900" indent="-342900">
              <a:buFont typeface="Arial" panose="020B0604020202020204" pitchFamily="34" charset="0"/>
              <a:buChar char="•"/>
            </a:pPr>
            <a:r>
              <a:rPr lang="el-GR" sz="2400" dirty="0" smtClean="0"/>
              <a:t>Παράδειγμα</a:t>
            </a:r>
            <a:endParaRPr lang="el-GR" sz="2400" dirty="0"/>
          </a:p>
          <a:p>
            <a:pPr lvl="2"/>
            <a:r>
              <a:rPr lang="en-US" sz="2400" b="1" dirty="0">
                <a:solidFill>
                  <a:srgbClr val="0000FF"/>
                </a:solidFill>
              </a:rPr>
              <a:t>&lt;?</a:t>
            </a:r>
            <a:r>
              <a:rPr lang="en-US" sz="2400" b="1" dirty="0" err="1">
                <a:solidFill>
                  <a:srgbClr val="0000FF"/>
                </a:solidFill>
              </a:rPr>
              <a:t>php</a:t>
            </a:r>
            <a:endParaRPr lang="en-US" sz="2400" b="1" dirty="0">
              <a:solidFill>
                <a:srgbClr val="0000FF"/>
              </a:solidFill>
            </a:endParaRPr>
          </a:p>
          <a:p>
            <a:pPr lvl="2"/>
            <a:r>
              <a:rPr lang="en-US" sz="2400" b="1" dirty="0">
                <a:solidFill>
                  <a:srgbClr val="0000FF"/>
                </a:solidFill>
              </a:rPr>
              <a:t>$flavor[] = "blue raspberry";</a:t>
            </a:r>
          </a:p>
          <a:p>
            <a:pPr lvl="2"/>
            <a:r>
              <a:rPr lang="en-US" sz="2400" b="1" dirty="0">
                <a:solidFill>
                  <a:srgbClr val="0000FF"/>
                </a:solidFill>
              </a:rPr>
              <a:t>$flavor[] = "root beer";</a:t>
            </a:r>
          </a:p>
          <a:p>
            <a:pPr lvl="2"/>
            <a:r>
              <a:rPr lang="en-US" sz="2400" b="1" dirty="0">
                <a:solidFill>
                  <a:srgbClr val="0000FF"/>
                </a:solidFill>
              </a:rPr>
              <a:t>$flavor[] = "pineapple";</a:t>
            </a:r>
          </a:p>
          <a:p>
            <a:pPr lvl="2"/>
            <a:r>
              <a:rPr lang="en-US" sz="2400" b="1" dirty="0">
                <a:solidFill>
                  <a:srgbClr val="0000FF"/>
                </a:solidFill>
              </a:rPr>
              <a:t>echo "My favorite flavors are:&lt;</a:t>
            </a:r>
            <a:r>
              <a:rPr lang="en-US" sz="2400" b="1" dirty="0" err="1">
                <a:solidFill>
                  <a:srgbClr val="0000FF"/>
                </a:solidFill>
              </a:rPr>
              <a:t>br</a:t>
            </a:r>
            <a:r>
              <a:rPr lang="en-US" sz="2400" b="1" dirty="0">
                <a:solidFill>
                  <a:srgbClr val="0000FF"/>
                </a:solidFill>
              </a:rPr>
              <a:t>&gt;";</a:t>
            </a:r>
          </a:p>
          <a:p>
            <a:pPr lvl="2"/>
            <a:r>
              <a:rPr lang="en-US" sz="2400" b="1" dirty="0" err="1">
                <a:solidFill>
                  <a:srgbClr val="0000FF"/>
                </a:solidFill>
              </a:rPr>
              <a:t>foreach</a:t>
            </a:r>
            <a:r>
              <a:rPr lang="en-US" sz="2400" b="1" dirty="0">
                <a:solidFill>
                  <a:srgbClr val="0000FF"/>
                </a:solidFill>
              </a:rPr>
              <a:t> ($flavor as $</a:t>
            </a:r>
            <a:r>
              <a:rPr lang="en-US" sz="2400" b="1" dirty="0" err="1">
                <a:solidFill>
                  <a:srgbClr val="0000FF"/>
                </a:solidFill>
              </a:rPr>
              <a:t>currentvalue</a:t>
            </a:r>
            <a:r>
              <a:rPr lang="en-US" sz="2400" b="1" dirty="0">
                <a:solidFill>
                  <a:srgbClr val="0000FF"/>
                </a:solidFill>
              </a:rPr>
              <a:t>) {</a:t>
            </a:r>
          </a:p>
          <a:p>
            <a:pPr lvl="2"/>
            <a:r>
              <a:rPr lang="en-US" sz="2400" b="1" dirty="0">
                <a:solidFill>
                  <a:srgbClr val="0000FF"/>
                </a:solidFill>
              </a:rPr>
              <a:t>echo $</a:t>
            </a:r>
            <a:r>
              <a:rPr lang="en-US" sz="2400" b="1" dirty="0" err="1">
                <a:solidFill>
                  <a:srgbClr val="0000FF"/>
                </a:solidFill>
              </a:rPr>
              <a:t>currentvalue</a:t>
            </a:r>
            <a:r>
              <a:rPr lang="en-US" sz="2400" b="1" dirty="0">
                <a:solidFill>
                  <a:srgbClr val="0000FF"/>
                </a:solidFill>
              </a:rPr>
              <a:t> . "&lt;</a:t>
            </a:r>
            <a:r>
              <a:rPr lang="en-US" sz="2400" b="1" dirty="0" err="1">
                <a:solidFill>
                  <a:srgbClr val="0000FF"/>
                </a:solidFill>
              </a:rPr>
              <a:t>br</a:t>
            </a:r>
            <a:r>
              <a:rPr lang="en-US" sz="2400" b="1" dirty="0">
                <a:solidFill>
                  <a:srgbClr val="0000FF"/>
                </a:solidFill>
              </a:rPr>
              <a:t>&gt;\n";</a:t>
            </a:r>
          </a:p>
          <a:p>
            <a:pPr lvl="2"/>
            <a:r>
              <a:rPr lang="el-GR" sz="2400" b="1" dirty="0">
                <a:solidFill>
                  <a:srgbClr val="0000FF"/>
                </a:solidFill>
              </a:rPr>
              <a:t>}</a:t>
            </a:r>
          </a:p>
          <a:p>
            <a:pPr lvl="2"/>
            <a:r>
              <a:rPr lang="el-GR" sz="2400" b="1" dirty="0">
                <a:solidFill>
                  <a:srgbClr val="0000FF"/>
                </a:solidFill>
              </a:rPr>
              <a:t>?&gt;</a:t>
            </a:r>
            <a:endParaRPr lang="el-GR" sz="2400" dirty="0">
              <a:solidFill>
                <a:srgbClr val="0000FF"/>
              </a:solidFill>
            </a:endParaRP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41</a:t>
            </a:fld>
            <a:endParaRPr lang="el-GR" sz="1400" dirty="0"/>
          </a:p>
        </p:txBody>
      </p:sp>
    </p:spTree>
    <p:custDataLst>
      <p:tags r:id="rId1"/>
    </p:custDataLst>
    <p:extLst>
      <p:ext uri="{BB962C8B-B14F-4D97-AF65-F5344CB8AC3E}">
        <p14:creationId xmlns:p14="http://schemas.microsoft.com/office/powerpoint/2010/main" val="28011554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15887"/>
            <a:ext cx="8507413" cy="729593"/>
          </a:xfrm>
        </p:spPr>
        <p:txBody>
          <a:bodyPr>
            <a:noAutofit/>
          </a:bodyPr>
          <a:lstStyle/>
          <a:p>
            <a:r>
              <a:rPr lang="el-GR" dirty="0" smtClean="0"/>
              <a:t>Συναρτήσεις Πινάκων</a:t>
            </a:r>
          </a:p>
        </p:txBody>
      </p:sp>
      <p:sp>
        <p:nvSpPr>
          <p:cNvPr id="2" name="Ορθογώνιο 1"/>
          <p:cNvSpPr/>
          <p:nvPr/>
        </p:nvSpPr>
        <p:spPr>
          <a:xfrm>
            <a:off x="179511" y="1124744"/>
            <a:ext cx="8785101" cy="2677656"/>
          </a:xfrm>
          <a:prstGeom prst="rect">
            <a:avLst/>
          </a:prstGeom>
        </p:spPr>
        <p:txBody>
          <a:bodyPr wrap="square">
            <a:spAutoFit/>
          </a:bodyPr>
          <a:lstStyle/>
          <a:p>
            <a:r>
              <a:rPr lang="en-US" sz="2800" dirty="0"/>
              <a:t>• count </a:t>
            </a:r>
            <a:r>
              <a:rPr lang="el-GR" sz="2800" dirty="0" smtClean="0"/>
              <a:t>ή</a:t>
            </a:r>
            <a:r>
              <a:rPr lang="en-US" sz="2800" dirty="0" smtClean="0"/>
              <a:t> </a:t>
            </a:r>
            <a:r>
              <a:rPr lang="en-US" sz="2800" dirty="0" err="1" smtClean="0"/>
              <a:t>sizeof</a:t>
            </a:r>
            <a:r>
              <a:rPr lang="el-GR" sz="2800" dirty="0" smtClean="0"/>
              <a:t> για πλήθος στοιχείων</a:t>
            </a:r>
            <a:endParaRPr lang="en-US" sz="2800" dirty="0"/>
          </a:p>
          <a:p>
            <a:pPr lvl="2"/>
            <a:r>
              <a:rPr lang="en-US" sz="2800" b="1" dirty="0">
                <a:solidFill>
                  <a:srgbClr val="0000FF"/>
                </a:solidFill>
              </a:rPr>
              <a:t>$</a:t>
            </a:r>
            <a:r>
              <a:rPr lang="en-US" sz="2800" b="1" dirty="0" err="1">
                <a:solidFill>
                  <a:srgbClr val="0000FF"/>
                </a:solidFill>
              </a:rPr>
              <a:t>my_array</a:t>
            </a:r>
            <a:r>
              <a:rPr lang="en-US" sz="2800" b="1" dirty="0">
                <a:solidFill>
                  <a:srgbClr val="0000FF"/>
                </a:solidFill>
              </a:rPr>
              <a:t> = array(3, 7, 5);</a:t>
            </a:r>
          </a:p>
          <a:p>
            <a:pPr lvl="2"/>
            <a:r>
              <a:rPr lang="en-US" sz="2800" b="1" dirty="0">
                <a:solidFill>
                  <a:srgbClr val="0000FF"/>
                </a:solidFill>
              </a:rPr>
              <a:t>echo count($</a:t>
            </a:r>
            <a:r>
              <a:rPr lang="en-US" sz="2800" b="1" dirty="0" err="1">
                <a:solidFill>
                  <a:srgbClr val="0000FF"/>
                </a:solidFill>
              </a:rPr>
              <a:t>my_array</a:t>
            </a:r>
            <a:r>
              <a:rPr lang="en-US" sz="2800" b="1" dirty="0">
                <a:solidFill>
                  <a:srgbClr val="0000FF"/>
                </a:solidFill>
              </a:rPr>
              <a:t>) // 3</a:t>
            </a:r>
          </a:p>
          <a:p>
            <a:r>
              <a:rPr lang="en-US" sz="2800" dirty="0"/>
              <a:t>• sort  </a:t>
            </a:r>
            <a:r>
              <a:rPr lang="el-GR" sz="2800" dirty="0" smtClean="0"/>
              <a:t>ή </a:t>
            </a:r>
            <a:r>
              <a:rPr lang="en-US" sz="2800" dirty="0" err="1" smtClean="0"/>
              <a:t>rsort</a:t>
            </a:r>
            <a:r>
              <a:rPr lang="el-GR" sz="2800" dirty="0" smtClean="0"/>
              <a:t> για ταξινόμηση αύξουσα ή φθίνουσα</a:t>
            </a:r>
            <a:r>
              <a:rPr lang="en-US" sz="2800" dirty="0" smtClean="0"/>
              <a:t> </a:t>
            </a:r>
            <a:endParaRPr lang="en-US" sz="2800" dirty="0"/>
          </a:p>
          <a:p>
            <a:pPr lvl="2"/>
            <a:r>
              <a:rPr lang="en-US" sz="2800" b="1" dirty="0" err="1">
                <a:solidFill>
                  <a:srgbClr val="0000FF"/>
                </a:solidFill>
              </a:rPr>
              <a:t>rsort</a:t>
            </a:r>
            <a:r>
              <a:rPr lang="en-US" sz="2800" b="1" dirty="0">
                <a:solidFill>
                  <a:srgbClr val="0000FF"/>
                </a:solidFill>
              </a:rPr>
              <a:t>($</a:t>
            </a:r>
            <a:r>
              <a:rPr lang="en-US" sz="2800" b="1" dirty="0" err="1">
                <a:solidFill>
                  <a:srgbClr val="0000FF"/>
                </a:solidFill>
              </a:rPr>
              <a:t>my_array</a:t>
            </a:r>
            <a:r>
              <a:rPr lang="en-US" sz="2800" b="1" dirty="0">
                <a:solidFill>
                  <a:srgbClr val="0000FF"/>
                </a:solidFill>
              </a:rPr>
              <a:t>);</a:t>
            </a:r>
          </a:p>
          <a:p>
            <a:pPr lvl="2"/>
            <a:r>
              <a:rPr lang="en-US" sz="2800" b="1" dirty="0">
                <a:solidFill>
                  <a:srgbClr val="0000FF"/>
                </a:solidFill>
              </a:rPr>
              <a:t>echo $</a:t>
            </a:r>
            <a:r>
              <a:rPr lang="en-US" sz="2800" b="1" dirty="0" err="1">
                <a:solidFill>
                  <a:srgbClr val="0000FF"/>
                </a:solidFill>
              </a:rPr>
              <a:t>my_array</a:t>
            </a:r>
            <a:r>
              <a:rPr lang="en-US" sz="2800" b="1" dirty="0">
                <a:solidFill>
                  <a:srgbClr val="0000FF"/>
                </a:solidFill>
              </a:rPr>
              <a:t>[0]; // 7</a:t>
            </a:r>
            <a:endParaRPr lang="el-GR" sz="2800" dirty="0">
              <a:solidFill>
                <a:srgbClr val="0000FF"/>
              </a:solidFill>
            </a:endParaRPr>
          </a:p>
        </p:txBody>
      </p:sp>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42</a:t>
            </a:fld>
            <a:endParaRPr lang="el-GR" sz="1400" dirty="0"/>
          </a:p>
        </p:txBody>
      </p:sp>
    </p:spTree>
    <p:custDataLst>
      <p:tags r:id="rId1"/>
    </p:custDataLst>
    <p:extLst>
      <p:ext uri="{BB962C8B-B14F-4D97-AF65-F5344CB8AC3E}">
        <p14:creationId xmlns:p14="http://schemas.microsoft.com/office/powerpoint/2010/main" val="22740703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15887"/>
            <a:ext cx="8507413" cy="729593"/>
          </a:xfrm>
        </p:spPr>
        <p:txBody>
          <a:bodyPr>
            <a:noAutofit/>
          </a:bodyPr>
          <a:lstStyle/>
          <a:p>
            <a:r>
              <a:rPr lang="el-GR" dirty="0" err="1" smtClean="0"/>
              <a:t>Ανακατεύθυνση</a:t>
            </a:r>
            <a:r>
              <a:rPr lang="el-GR" dirty="0" smtClean="0"/>
              <a:t> Σελίδας</a:t>
            </a:r>
          </a:p>
        </p:txBody>
      </p:sp>
      <p:sp>
        <p:nvSpPr>
          <p:cNvPr id="2" name="Ορθογώνιο 1"/>
          <p:cNvSpPr/>
          <p:nvPr>
            <p:custDataLst>
              <p:tags r:id="rId3"/>
            </p:custDataLst>
          </p:nvPr>
        </p:nvSpPr>
        <p:spPr>
          <a:xfrm>
            <a:off x="179511" y="1124744"/>
            <a:ext cx="8785101" cy="4955203"/>
          </a:xfrm>
          <a:prstGeom prst="rect">
            <a:avLst/>
          </a:prstGeom>
        </p:spPr>
        <p:txBody>
          <a:bodyPr wrap="square">
            <a:spAutoFit/>
          </a:bodyPr>
          <a:lstStyle/>
          <a:p>
            <a:pPr marL="457200" indent="-457200">
              <a:buFont typeface="Arial" panose="020B0604020202020204" pitchFamily="34" charset="0"/>
              <a:buChar char="•"/>
            </a:pPr>
            <a:r>
              <a:rPr lang="el-GR" sz="2600" dirty="0" smtClean="0"/>
              <a:t>Χρησιμοποιείται η εντολή </a:t>
            </a:r>
            <a:r>
              <a:rPr lang="en-US" sz="2600" dirty="0" smtClean="0"/>
              <a:t>header,</a:t>
            </a:r>
            <a:r>
              <a:rPr lang="el-GR" sz="2600" dirty="0" smtClean="0"/>
              <a:t> η οποία στέλνει </a:t>
            </a:r>
            <a:r>
              <a:rPr lang="en-US" sz="2600" dirty="0" smtClean="0"/>
              <a:t> HTTP headers</a:t>
            </a:r>
          </a:p>
          <a:p>
            <a:pPr marL="914400" lvl="1" indent="-457200">
              <a:buFont typeface="Arial" panose="020B0604020202020204" pitchFamily="34" charset="0"/>
              <a:buChar char="•"/>
            </a:pPr>
            <a:r>
              <a:rPr lang="el-GR" sz="2600" dirty="0" smtClean="0"/>
              <a:t>Θα πρέπει να εκτελεστεί πριν ξεκινήσει η σελίδα, δηλαδή  πριν την ετικέτα </a:t>
            </a:r>
            <a:r>
              <a:rPr lang="en-US" sz="2600" dirty="0" smtClean="0"/>
              <a:t>&lt;html&gt;</a:t>
            </a:r>
            <a:endParaRPr lang="el-GR" sz="2600" dirty="0" smtClean="0"/>
          </a:p>
          <a:p>
            <a:pPr marL="457200" indent="-457200">
              <a:buFont typeface="Arial" panose="020B0604020202020204" pitchFamily="34" charset="0"/>
              <a:buChar char="•"/>
            </a:pPr>
            <a:r>
              <a:rPr lang="el-GR" sz="2600" dirty="0" err="1" smtClean="0"/>
              <a:t>Ανακατεύθυνση</a:t>
            </a:r>
            <a:r>
              <a:rPr lang="el-GR" sz="2600" dirty="0" smtClean="0"/>
              <a:t> σε άλλη σελίδα</a:t>
            </a:r>
            <a:endParaRPr lang="en-US" sz="2600" dirty="0" smtClean="0"/>
          </a:p>
          <a:p>
            <a:pPr lvl="1"/>
            <a:r>
              <a:rPr lang="en-US" sz="2600" dirty="0" smtClean="0">
                <a:solidFill>
                  <a:srgbClr val="0000FF"/>
                </a:solidFill>
              </a:rPr>
              <a:t>header('location: http://www.auth.gr');</a:t>
            </a:r>
          </a:p>
          <a:p>
            <a:pPr lvl="1"/>
            <a:r>
              <a:rPr lang="en-US" sz="2600" dirty="0" smtClean="0">
                <a:solidFill>
                  <a:srgbClr val="0000FF"/>
                </a:solidFill>
              </a:rPr>
              <a:t>exit();</a:t>
            </a:r>
          </a:p>
          <a:p>
            <a:pPr marL="457200" indent="-457200">
              <a:buFont typeface="Arial" panose="020B0604020202020204" pitchFamily="34" charset="0"/>
              <a:buChar char="•"/>
            </a:pPr>
            <a:r>
              <a:rPr lang="el-GR" sz="2600" dirty="0" err="1" smtClean="0"/>
              <a:t>Ανακατεύθυνση</a:t>
            </a:r>
            <a:r>
              <a:rPr lang="el-GR" sz="2600" dirty="0" smtClean="0"/>
              <a:t> σε ίδια σελίδα</a:t>
            </a:r>
            <a:endParaRPr lang="en-US" sz="2600" dirty="0" smtClean="0"/>
          </a:p>
          <a:p>
            <a:pPr lvl="1"/>
            <a:r>
              <a:rPr lang="en-US" sz="2600" dirty="0">
                <a:solidFill>
                  <a:srgbClr val="0000FF"/>
                </a:solidFill>
              </a:rPr>
              <a:t>header('location: '. $_SERVER['PHP_SELF']);</a:t>
            </a:r>
          </a:p>
          <a:p>
            <a:pPr lvl="1"/>
            <a:r>
              <a:rPr lang="en-US" sz="2600" dirty="0">
                <a:solidFill>
                  <a:srgbClr val="0000FF"/>
                </a:solidFill>
              </a:rPr>
              <a:t>exit</a:t>
            </a:r>
            <a:r>
              <a:rPr lang="en-US" sz="2600" dirty="0" smtClean="0">
                <a:solidFill>
                  <a:srgbClr val="0000FF"/>
                </a:solidFill>
              </a:rPr>
              <a:t>();</a:t>
            </a:r>
            <a:endParaRPr lang="el-GR" sz="2600" dirty="0" smtClean="0">
              <a:solidFill>
                <a:srgbClr val="0000FF"/>
              </a:solidFill>
            </a:endParaRPr>
          </a:p>
          <a:p>
            <a:r>
              <a:rPr lang="en-US" dirty="0" smtClean="0">
                <a:solidFill>
                  <a:srgbClr val="0000FF"/>
                </a:solidFill>
              </a:rPr>
              <a:t> </a:t>
            </a:r>
            <a:r>
              <a:rPr lang="el-GR" sz="2600" dirty="0" smtClean="0"/>
              <a:t>- Χρειάζεται αν νωρίτερα έχουμε θέσει τιμές σε κάποιες  μεταβλητές και θέλουμε να ξαναφορτώσουμε τη σελίδα.</a:t>
            </a: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43</a:t>
            </a:fld>
            <a:endParaRPr lang="el-GR" sz="1400" dirty="0"/>
          </a:p>
        </p:txBody>
      </p:sp>
    </p:spTree>
    <p:custDataLst>
      <p:tags r:id="rId1"/>
    </p:custDataLst>
    <p:extLst>
      <p:ext uri="{BB962C8B-B14F-4D97-AF65-F5344CB8AC3E}">
        <p14:creationId xmlns:p14="http://schemas.microsoft.com/office/powerpoint/2010/main" val="1824086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15887"/>
            <a:ext cx="8507413" cy="729593"/>
          </a:xfrm>
        </p:spPr>
        <p:txBody>
          <a:bodyPr>
            <a:noAutofit/>
          </a:bodyPr>
          <a:lstStyle/>
          <a:p>
            <a:r>
              <a:rPr lang="el-GR" dirty="0" smtClean="0"/>
              <a:t>Αποστολή </a:t>
            </a:r>
            <a:r>
              <a:rPr lang="en-US" dirty="0" smtClean="0"/>
              <a:t>Email</a:t>
            </a:r>
            <a:r>
              <a:rPr lang="el-GR" dirty="0" smtClean="0"/>
              <a:t> 1</a:t>
            </a:r>
          </a:p>
        </p:txBody>
      </p:sp>
      <p:sp>
        <p:nvSpPr>
          <p:cNvPr id="2" name="Ορθογώνιο 1"/>
          <p:cNvSpPr/>
          <p:nvPr>
            <p:custDataLst>
              <p:tags r:id="rId3"/>
            </p:custDataLst>
          </p:nvPr>
        </p:nvSpPr>
        <p:spPr>
          <a:xfrm>
            <a:off x="179511" y="1124744"/>
            <a:ext cx="8785101" cy="3447098"/>
          </a:xfrm>
          <a:prstGeom prst="rect">
            <a:avLst/>
          </a:prstGeom>
        </p:spPr>
        <p:txBody>
          <a:bodyPr wrap="square">
            <a:spAutoFit/>
          </a:bodyPr>
          <a:lstStyle/>
          <a:p>
            <a:pPr marL="457200" indent="-457200">
              <a:buFont typeface="Arial" panose="020B0604020202020204" pitchFamily="34" charset="0"/>
              <a:buChar char="•"/>
            </a:pPr>
            <a:r>
              <a:rPr lang="el-GR" sz="2600" dirty="0" smtClean="0"/>
              <a:t>Ρύθμιση στο </a:t>
            </a:r>
            <a:r>
              <a:rPr lang="en-US" sz="2600" dirty="0" smtClean="0"/>
              <a:t>php.ini </a:t>
            </a:r>
            <a:r>
              <a:rPr lang="el-GR" sz="2600" dirty="0" smtClean="0"/>
              <a:t>αρχείο.</a:t>
            </a:r>
          </a:p>
          <a:p>
            <a:pPr lvl="1"/>
            <a:r>
              <a:rPr lang="en-US" sz="2400" dirty="0">
                <a:solidFill>
                  <a:srgbClr val="0000FF"/>
                </a:solidFill>
              </a:rPr>
              <a:t>– </a:t>
            </a:r>
            <a:r>
              <a:rPr lang="en-US" sz="2400" b="1" dirty="0">
                <a:solidFill>
                  <a:srgbClr val="0000FF"/>
                </a:solidFill>
              </a:rPr>
              <a:t>[mail function]</a:t>
            </a:r>
          </a:p>
          <a:p>
            <a:pPr lvl="2"/>
            <a:r>
              <a:rPr lang="en-US" sz="2400" b="1" dirty="0">
                <a:solidFill>
                  <a:srgbClr val="0000FF"/>
                </a:solidFill>
              </a:rPr>
              <a:t>; Setup for Windows systems</a:t>
            </a:r>
          </a:p>
          <a:p>
            <a:pPr lvl="2"/>
            <a:r>
              <a:rPr lang="en-US" sz="2400" b="1" dirty="0">
                <a:solidFill>
                  <a:srgbClr val="0000FF"/>
                </a:solidFill>
              </a:rPr>
              <a:t>SMTP = </a:t>
            </a:r>
            <a:r>
              <a:rPr lang="en-US" sz="2400" b="1" i="1" dirty="0">
                <a:solidFill>
                  <a:srgbClr val="0000FF"/>
                </a:solidFill>
              </a:rPr>
              <a:t>smtp.my.isp.net </a:t>
            </a:r>
            <a:r>
              <a:rPr lang="en-US" sz="2400" b="1" dirty="0" smtClean="0">
                <a:solidFill>
                  <a:srgbClr val="0000FF"/>
                </a:solidFill>
              </a:rPr>
              <a:t>(</a:t>
            </a:r>
            <a:r>
              <a:rPr lang="el-GR" sz="2400" b="1" dirty="0" err="1" smtClean="0">
                <a:solidFill>
                  <a:srgbClr val="0000FF"/>
                </a:solidFill>
              </a:rPr>
              <a:t>π.χ</a:t>
            </a:r>
            <a:r>
              <a:rPr lang="en-US" sz="2400" b="1" dirty="0" smtClean="0">
                <a:solidFill>
                  <a:srgbClr val="0000FF"/>
                </a:solidFill>
              </a:rPr>
              <a:t>. </a:t>
            </a:r>
            <a:r>
              <a:rPr lang="en-US" sz="2400" b="1" dirty="0">
                <a:solidFill>
                  <a:srgbClr val="0000FF"/>
                </a:solidFill>
              </a:rPr>
              <a:t>mail.auth.gr)</a:t>
            </a:r>
          </a:p>
          <a:p>
            <a:pPr lvl="2"/>
            <a:r>
              <a:rPr lang="en-US" sz="2400" b="1" dirty="0" err="1">
                <a:solidFill>
                  <a:srgbClr val="0000FF"/>
                </a:solidFill>
              </a:rPr>
              <a:t>sendmail_from</a:t>
            </a:r>
            <a:r>
              <a:rPr lang="en-US" sz="2400" b="1" dirty="0">
                <a:solidFill>
                  <a:srgbClr val="0000FF"/>
                </a:solidFill>
              </a:rPr>
              <a:t> </a:t>
            </a:r>
            <a:r>
              <a:rPr lang="en-US" sz="2400" b="1" dirty="0" smtClean="0">
                <a:solidFill>
                  <a:srgbClr val="0000FF"/>
                </a:solidFill>
              </a:rPr>
              <a:t>=</a:t>
            </a:r>
            <a:r>
              <a:rPr lang="el-GR" sz="2400" b="1" dirty="0" smtClean="0">
                <a:solidFill>
                  <a:srgbClr val="0000FF"/>
                </a:solidFill>
              </a:rPr>
              <a:t> </a:t>
            </a:r>
            <a:r>
              <a:rPr lang="en-US" sz="2400" b="1" dirty="0" smtClean="0">
                <a:solidFill>
                  <a:srgbClr val="0000FF"/>
                </a:solidFill>
              </a:rPr>
              <a:t>myemail</a:t>
            </a:r>
            <a:r>
              <a:rPr lang="en-US" sz="2400" b="1" dirty="0" smtClean="0">
                <a:solidFill>
                  <a:srgbClr val="FF0000"/>
                </a:solidFill>
              </a:rPr>
              <a:t>@teithessaly.gr</a:t>
            </a:r>
            <a:r>
              <a:rPr lang="en-US" sz="2400" b="1" dirty="0" smtClean="0">
                <a:solidFill>
                  <a:srgbClr val="0000FF"/>
                </a:solidFill>
              </a:rPr>
              <a:t> (</a:t>
            </a:r>
            <a:r>
              <a:rPr lang="el-GR" sz="2400" b="1" dirty="0" smtClean="0">
                <a:solidFill>
                  <a:srgbClr val="0000FF"/>
                </a:solidFill>
              </a:rPr>
              <a:t>το </a:t>
            </a:r>
            <a:r>
              <a:rPr lang="en-US" sz="2400" b="1" dirty="0" smtClean="0">
                <a:solidFill>
                  <a:srgbClr val="0000FF"/>
                </a:solidFill>
              </a:rPr>
              <a:t>email </a:t>
            </a:r>
            <a:r>
              <a:rPr lang="el-GR" sz="2400" b="1" dirty="0" smtClean="0">
                <a:solidFill>
                  <a:srgbClr val="0000FF"/>
                </a:solidFill>
              </a:rPr>
              <a:t>σας</a:t>
            </a:r>
            <a:r>
              <a:rPr lang="en-US" sz="2400" b="1" dirty="0" smtClean="0">
                <a:solidFill>
                  <a:srgbClr val="0000FF"/>
                </a:solidFill>
              </a:rPr>
              <a:t>)</a:t>
            </a:r>
            <a:endParaRPr lang="en-US" sz="2400" b="1" i="1" dirty="0">
              <a:solidFill>
                <a:srgbClr val="0000FF"/>
              </a:solidFill>
            </a:endParaRPr>
          </a:p>
          <a:p>
            <a:pPr lvl="1"/>
            <a:r>
              <a:rPr lang="en-US" sz="2400" dirty="0">
                <a:solidFill>
                  <a:srgbClr val="0000FF"/>
                </a:solidFill>
              </a:rPr>
              <a:t>– </a:t>
            </a:r>
            <a:r>
              <a:rPr lang="en-US" sz="2400" b="1" dirty="0">
                <a:solidFill>
                  <a:srgbClr val="0000FF"/>
                </a:solidFill>
              </a:rPr>
              <a:t>[mail function]</a:t>
            </a:r>
          </a:p>
          <a:p>
            <a:pPr lvl="2"/>
            <a:r>
              <a:rPr lang="en-US" sz="2400" b="1" dirty="0">
                <a:solidFill>
                  <a:srgbClr val="0000FF"/>
                </a:solidFill>
              </a:rPr>
              <a:t>; Setup for Linux systems</a:t>
            </a:r>
          </a:p>
          <a:p>
            <a:pPr lvl="2"/>
            <a:r>
              <a:rPr lang="en-US" sz="2400" b="1" dirty="0" err="1">
                <a:solidFill>
                  <a:srgbClr val="0000FF"/>
                </a:solidFill>
              </a:rPr>
              <a:t>sendmail_path</a:t>
            </a:r>
            <a:r>
              <a:rPr lang="en-US" sz="2400" b="1" dirty="0">
                <a:solidFill>
                  <a:srgbClr val="0000FF"/>
                </a:solidFill>
              </a:rPr>
              <a:t> = /</a:t>
            </a:r>
            <a:r>
              <a:rPr lang="en-US" sz="2400" b="1" dirty="0" err="1">
                <a:solidFill>
                  <a:srgbClr val="0000FF"/>
                </a:solidFill>
              </a:rPr>
              <a:t>usr</a:t>
            </a:r>
            <a:r>
              <a:rPr lang="en-US" sz="2400" b="1" dirty="0">
                <a:solidFill>
                  <a:srgbClr val="0000FF"/>
                </a:solidFill>
              </a:rPr>
              <a:t>/</a:t>
            </a:r>
            <a:r>
              <a:rPr lang="en-US" sz="2400" b="1" dirty="0" err="1">
                <a:solidFill>
                  <a:srgbClr val="0000FF"/>
                </a:solidFill>
              </a:rPr>
              <a:t>sbin</a:t>
            </a:r>
            <a:r>
              <a:rPr lang="en-US" sz="2400" b="1" dirty="0">
                <a:solidFill>
                  <a:srgbClr val="0000FF"/>
                </a:solidFill>
              </a:rPr>
              <a:t>/</a:t>
            </a:r>
            <a:r>
              <a:rPr lang="en-US" sz="2400" b="1" dirty="0" err="1">
                <a:solidFill>
                  <a:srgbClr val="0000FF"/>
                </a:solidFill>
              </a:rPr>
              <a:t>sendmail</a:t>
            </a:r>
            <a:r>
              <a:rPr lang="en-US" sz="2400" b="1" dirty="0">
                <a:solidFill>
                  <a:srgbClr val="0000FF"/>
                </a:solidFill>
              </a:rPr>
              <a:t> -t</a:t>
            </a:r>
          </a:p>
          <a:p>
            <a:pPr lvl="2"/>
            <a:r>
              <a:rPr lang="en-US" sz="2400" b="1" dirty="0" err="1" smtClean="0">
                <a:solidFill>
                  <a:srgbClr val="0000FF"/>
                </a:solidFill>
              </a:rPr>
              <a:t>sendmail_from</a:t>
            </a:r>
            <a:r>
              <a:rPr lang="en-US" sz="2400" b="1" dirty="0" smtClean="0">
                <a:solidFill>
                  <a:srgbClr val="0000FF"/>
                </a:solidFill>
              </a:rPr>
              <a:t> = </a:t>
            </a:r>
            <a:r>
              <a:rPr lang="en-US" sz="2400" b="1" dirty="0">
                <a:solidFill>
                  <a:srgbClr val="0000FF"/>
                </a:solidFill>
              </a:rPr>
              <a:t>myemail</a:t>
            </a:r>
            <a:r>
              <a:rPr lang="en-US" sz="2400" b="1" dirty="0">
                <a:solidFill>
                  <a:srgbClr val="FF0000"/>
                </a:solidFill>
              </a:rPr>
              <a:t>@teithessaly.gr</a:t>
            </a:r>
            <a:r>
              <a:rPr lang="en-US" sz="2400" b="1" dirty="0">
                <a:solidFill>
                  <a:srgbClr val="0000FF"/>
                </a:solidFill>
              </a:rPr>
              <a:t> (</a:t>
            </a:r>
            <a:r>
              <a:rPr lang="el-GR" sz="2400" b="1" dirty="0">
                <a:solidFill>
                  <a:srgbClr val="0000FF"/>
                </a:solidFill>
              </a:rPr>
              <a:t>το </a:t>
            </a:r>
            <a:r>
              <a:rPr lang="en-US" sz="2400" b="1" dirty="0">
                <a:solidFill>
                  <a:srgbClr val="0000FF"/>
                </a:solidFill>
              </a:rPr>
              <a:t>email </a:t>
            </a:r>
            <a:r>
              <a:rPr lang="el-GR" sz="2400" b="1" dirty="0">
                <a:solidFill>
                  <a:srgbClr val="0000FF"/>
                </a:solidFill>
              </a:rPr>
              <a:t>σας</a:t>
            </a:r>
            <a:r>
              <a:rPr lang="en-US" sz="2400" b="1" dirty="0">
                <a:solidFill>
                  <a:srgbClr val="0000FF"/>
                </a:solidFill>
              </a:rPr>
              <a:t>)</a:t>
            </a:r>
            <a:endParaRPr lang="en-US" sz="2400" b="1" i="1" dirty="0">
              <a:solidFill>
                <a:srgbClr val="0000FF"/>
              </a:solidFill>
            </a:endParaRPr>
          </a:p>
        </p:txBody>
      </p:sp>
      <p:sp>
        <p:nvSpPr>
          <p:cNvPr id="3" name="Ορθογώνιο 2"/>
          <p:cNvSpPr/>
          <p:nvPr>
            <p:custDataLst>
              <p:tags r:id="rId4"/>
            </p:custDataLst>
          </p:nvPr>
        </p:nvSpPr>
        <p:spPr>
          <a:xfrm>
            <a:off x="755576" y="4781808"/>
            <a:ext cx="7344816" cy="1477328"/>
          </a:xfrm>
          <a:prstGeom prst="rect">
            <a:avLst/>
          </a:prstGeom>
          <a:noFill/>
          <a:ln>
            <a:solidFill>
              <a:srgbClr val="C00000"/>
            </a:solidFill>
          </a:ln>
        </p:spPr>
        <p:txBody>
          <a:bodyPr wrap="square">
            <a:spAutoFit/>
          </a:bodyPr>
          <a:lstStyle/>
          <a:p>
            <a:pPr algn="ctr"/>
            <a:r>
              <a:rPr lang="el-GR" b="1" dirty="0">
                <a:latin typeface=""/>
              </a:rPr>
              <a:t>Οι παραπάνω ρυθμίσεις για </a:t>
            </a:r>
            <a:r>
              <a:rPr lang="el-GR" b="1" dirty="0" err="1">
                <a:latin typeface=""/>
              </a:rPr>
              <a:t>Win</a:t>
            </a:r>
            <a:r>
              <a:rPr lang="el-GR" b="1" dirty="0">
                <a:latin typeface=""/>
              </a:rPr>
              <a:t> </a:t>
            </a:r>
            <a:r>
              <a:rPr lang="el-GR" b="1" dirty="0" err="1">
                <a:latin typeface=""/>
              </a:rPr>
              <a:t>setup</a:t>
            </a:r>
            <a:r>
              <a:rPr lang="el-GR" b="1" dirty="0">
                <a:latin typeface=""/>
              </a:rPr>
              <a:t>, έχουν δοκιμαστεί και λειτουργούν ΟΚ αλλά μόνο εντός του </a:t>
            </a:r>
            <a:r>
              <a:rPr lang="el-GR" b="1" dirty="0" err="1">
                <a:latin typeface=""/>
              </a:rPr>
              <a:t>domain</a:t>
            </a:r>
            <a:r>
              <a:rPr lang="el-GR" b="1" dirty="0">
                <a:latin typeface=""/>
              </a:rPr>
              <a:t> teithessaly.gr (πρέπει ο </a:t>
            </a:r>
            <a:r>
              <a:rPr lang="el-GR" b="1" dirty="0" err="1">
                <a:latin typeface=""/>
              </a:rPr>
              <a:t>mail</a:t>
            </a:r>
            <a:r>
              <a:rPr lang="el-GR" b="1" dirty="0">
                <a:latin typeface=""/>
              </a:rPr>
              <a:t> </a:t>
            </a:r>
            <a:r>
              <a:rPr lang="el-GR" b="1" dirty="0" err="1">
                <a:latin typeface=""/>
              </a:rPr>
              <a:t>server</a:t>
            </a:r>
            <a:r>
              <a:rPr lang="el-GR" b="1" dirty="0">
                <a:latin typeface=""/>
              </a:rPr>
              <a:t> να σας βλέπει εντός του TEI). Δεν λειτουργούν αν π.χ. συνδεθείτε σε Internet μέσω άλλου </a:t>
            </a:r>
            <a:r>
              <a:rPr lang="el-GR" b="1" dirty="0" err="1">
                <a:latin typeface=""/>
              </a:rPr>
              <a:t>παροχέα</a:t>
            </a:r>
            <a:r>
              <a:rPr lang="el-GR" b="1" dirty="0">
                <a:latin typeface=""/>
              </a:rPr>
              <a:t> (π.χ. </a:t>
            </a:r>
            <a:r>
              <a:rPr lang="el-GR" b="1" dirty="0" err="1">
                <a:latin typeface=""/>
              </a:rPr>
              <a:t>otenet</a:t>
            </a:r>
            <a:r>
              <a:rPr lang="el-GR" b="1" dirty="0">
                <a:latin typeface=""/>
              </a:rPr>
              <a:t>, </a:t>
            </a:r>
            <a:r>
              <a:rPr lang="el-GR" b="1" dirty="0" err="1">
                <a:latin typeface=""/>
              </a:rPr>
              <a:t>forthnet</a:t>
            </a:r>
            <a:r>
              <a:rPr lang="el-GR" b="1" dirty="0">
                <a:latin typeface=""/>
              </a:rPr>
              <a:t>, </a:t>
            </a:r>
            <a:r>
              <a:rPr lang="el-GR" b="1" dirty="0" err="1">
                <a:latin typeface=""/>
              </a:rPr>
              <a:t>κτλ</a:t>
            </a:r>
            <a:r>
              <a:rPr lang="el-GR" b="1" dirty="0">
                <a:latin typeface=""/>
              </a:rPr>
              <a:t>)</a:t>
            </a:r>
            <a:endParaRPr lang="el-GR" dirty="0"/>
          </a:p>
        </p:txBody>
      </p:sp>
      <p:sp>
        <p:nvSpPr>
          <p:cNvPr id="6" name="Θέση υποσέλιδου 3" descr="."/>
          <p:cNvSpPr txBox="1">
            <a:spLocks/>
          </p:cNvSpPr>
          <p:nvPr>
            <p:custDataLst>
              <p:tags r:id="rId5"/>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6"/>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44</a:t>
            </a:fld>
            <a:endParaRPr lang="el-GR" sz="1400" dirty="0"/>
          </a:p>
        </p:txBody>
      </p:sp>
    </p:spTree>
    <p:custDataLst>
      <p:tags r:id="rId1"/>
    </p:custDataLst>
    <p:extLst>
      <p:ext uri="{BB962C8B-B14F-4D97-AF65-F5344CB8AC3E}">
        <p14:creationId xmlns:p14="http://schemas.microsoft.com/office/powerpoint/2010/main" val="14572587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custDataLst>
              <p:tags r:id="rId2"/>
            </p:custDataLst>
          </p:nvPr>
        </p:nvSpPr>
        <p:spPr>
          <a:xfrm>
            <a:off x="457200" y="115887"/>
            <a:ext cx="8507413" cy="729593"/>
          </a:xfrm>
        </p:spPr>
        <p:txBody>
          <a:bodyPr>
            <a:noAutofit/>
          </a:bodyPr>
          <a:lstStyle/>
          <a:p>
            <a:r>
              <a:rPr lang="el-GR" dirty="0" smtClean="0"/>
              <a:t>Αποστολή </a:t>
            </a:r>
            <a:r>
              <a:rPr lang="en-US" dirty="0" smtClean="0"/>
              <a:t>Email</a:t>
            </a:r>
            <a:r>
              <a:rPr lang="el-GR" dirty="0" smtClean="0"/>
              <a:t> 2</a:t>
            </a:r>
          </a:p>
        </p:txBody>
      </p:sp>
      <p:sp>
        <p:nvSpPr>
          <p:cNvPr id="2" name="Ορθογώνιο 1"/>
          <p:cNvSpPr/>
          <p:nvPr>
            <p:custDataLst>
              <p:tags r:id="rId3"/>
            </p:custDataLst>
          </p:nvPr>
        </p:nvSpPr>
        <p:spPr>
          <a:xfrm>
            <a:off x="179511" y="1124744"/>
            <a:ext cx="8785101" cy="4832092"/>
          </a:xfrm>
          <a:prstGeom prst="rect">
            <a:avLst/>
          </a:prstGeom>
        </p:spPr>
        <p:txBody>
          <a:bodyPr wrap="square">
            <a:spAutoFit/>
          </a:bodyPr>
          <a:lstStyle/>
          <a:p>
            <a:pPr marL="457200" indent="-457200">
              <a:buFont typeface="Arial" panose="020B0604020202020204" pitchFamily="34" charset="0"/>
              <a:buChar char="•"/>
            </a:pPr>
            <a:r>
              <a:rPr lang="el-GR" sz="2800" dirty="0" smtClean="0"/>
              <a:t>Κώδικας για την αποστολή    </a:t>
            </a:r>
            <a:endParaRPr lang="el-GR" sz="2800" dirty="0"/>
          </a:p>
          <a:p>
            <a:pPr lvl="2"/>
            <a:r>
              <a:rPr lang="en-US" sz="2800" b="1" dirty="0">
                <a:solidFill>
                  <a:srgbClr val="0000FF"/>
                </a:solidFill>
              </a:rPr>
              <a:t>&lt;?</a:t>
            </a:r>
            <a:r>
              <a:rPr lang="en-US" sz="2800" b="1" dirty="0" err="1">
                <a:solidFill>
                  <a:srgbClr val="0000FF"/>
                </a:solidFill>
              </a:rPr>
              <a:t>php</a:t>
            </a:r>
            <a:endParaRPr lang="en-US" sz="2800" b="1" dirty="0">
              <a:solidFill>
                <a:srgbClr val="0000FF"/>
              </a:solidFill>
            </a:endParaRPr>
          </a:p>
          <a:p>
            <a:pPr lvl="2"/>
            <a:r>
              <a:rPr lang="en-US" sz="2800" b="1" dirty="0">
                <a:solidFill>
                  <a:srgbClr val="0000FF"/>
                </a:solidFill>
              </a:rPr>
              <a:t>$to = </a:t>
            </a:r>
            <a:r>
              <a:rPr lang="en-US" sz="2800" b="1" dirty="0" smtClean="0">
                <a:solidFill>
                  <a:srgbClr val="0000FF"/>
                </a:solidFill>
              </a:rPr>
              <a:t>‘myemail@teithessaly.gr';</a:t>
            </a:r>
            <a:endParaRPr lang="en-US" sz="2800" b="1" dirty="0">
              <a:solidFill>
                <a:srgbClr val="0000FF"/>
              </a:solidFill>
            </a:endParaRPr>
          </a:p>
          <a:p>
            <a:pPr lvl="2"/>
            <a:r>
              <a:rPr lang="en-US" sz="2800" b="1" dirty="0">
                <a:solidFill>
                  <a:srgbClr val="0000FF"/>
                </a:solidFill>
              </a:rPr>
              <a:t>$subject = 'test';</a:t>
            </a:r>
          </a:p>
          <a:p>
            <a:pPr lvl="2"/>
            <a:r>
              <a:rPr lang="en-US" sz="2800" b="1" dirty="0">
                <a:solidFill>
                  <a:srgbClr val="0000FF"/>
                </a:solidFill>
              </a:rPr>
              <a:t>$message = 'hello there!';</a:t>
            </a:r>
          </a:p>
          <a:p>
            <a:pPr lvl="2"/>
            <a:r>
              <a:rPr lang="en-US" sz="2800" b="1" dirty="0">
                <a:solidFill>
                  <a:srgbClr val="0000FF"/>
                </a:solidFill>
              </a:rPr>
              <a:t>if (mail($to, $subject, $message)) {</a:t>
            </a:r>
          </a:p>
          <a:p>
            <a:pPr lvl="2"/>
            <a:r>
              <a:rPr lang="en-US" sz="2800" b="1" dirty="0">
                <a:solidFill>
                  <a:srgbClr val="0000FF"/>
                </a:solidFill>
              </a:rPr>
              <a:t>echo '&lt;p&gt;Mail sent successfully&lt;/p&gt;';</a:t>
            </a:r>
          </a:p>
          <a:p>
            <a:pPr lvl="2"/>
            <a:r>
              <a:rPr lang="en-US" sz="2800" b="1" dirty="0">
                <a:solidFill>
                  <a:srgbClr val="0000FF"/>
                </a:solidFill>
              </a:rPr>
              <a:t>} else {</a:t>
            </a:r>
          </a:p>
          <a:p>
            <a:pPr lvl="2"/>
            <a:r>
              <a:rPr lang="en-US" sz="2800" b="1" dirty="0">
                <a:solidFill>
                  <a:srgbClr val="0000FF"/>
                </a:solidFill>
              </a:rPr>
              <a:t>echo '&lt;p&gt;Mail could not be sent&lt;/p&gt;';</a:t>
            </a:r>
          </a:p>
          <a:p>
            <a:pPr lvl="2"/>
            <a:r>
              <a:rPr lang="el-GR" sz="2800" b="1" dirty="0" smtClean="0">
                <a:solidFill>
                  <a:srgbClr val="0000FF"/>
                </a:solidFill>
              </a:rPr>
              <a:t>}</a:t>
            </a:r>
            <a:endParaRPr lang="en-US" sz="2800" b="1" dirty="0" smtClean="0">
              <a:solidFill>
                <a:srgbClr val="0000FF"/>
              </a:solidFill>
            </a:endParaRPr>
          </a:p>
          <a:p>
            <a:pPr lvl="2"/>
            <a:r>
              <a:rPr lang="en-US" sz="2800" b="1" i="1" dirty="0" smtClean="0">
                <a:solidFill>
                  <a:srgbClr val="0000FF"/>
                </a:solidFill>
              </a:rPr>
              <a:t>?&gt;</a:t>
            </a:r>
            <a:endParaRPr lang="en-US" sz="2400" b="1" i="1" dirty="0">
              <a:solidFill>
                <a:srgbClr val="0000FF"/>
              </a:solidFill>
            </a:endParaRP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45</a:t>
            </a:fld>
            <a:endParaRPr lang="el-GR" sz="1400" dirty="0"/>
          </a:p>
        </p:txBody>
      </p:sp>
    </p:spTree>
    <p:custDataLst>
      <p:tags r:id="rId1"/>
    </p:custDataLst>
    <p:extLst>
      <p:ext uri="{BB962C8B-B14F-4D97-AF65-F5344CB8AC3E}">
        <p14:creationId xmlns:p14="http://schemas.microsoft.com/office/powerpoint/2010/main" val="4335093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custDataLst>
              <p:tags r:id="rId2"/>
            </p:custDataLst>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5"/>
          </p:cNvPr>
          <p:cNvPicPr>
            <a:picLocks noChangeAspect="1"/>
          </p:cNvPicPr>
          <p:nvPr/>
        </p:nvPicPr>
        <p:blipFill>
          <a:blip r:embed="rId6"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custDataLst>
              <p:tags r:id="rId3"/>
            </p:custDataLst>
          </p:nvPr>
        </p:nvSpPr>
        <p:spPr>
          <a:xfrm>
            <a:off x="-16933" y="1196752"/>
            <a:ext cx="6389134" cy="4525963"/>
          </a:xfrm>
        </p:spPr>
        <p:txBody>
          <a:bodyPr>
            <a:noAutofit/>
          </a:bodyPr>
          <a:lstStyle/>
          <a:p>
            <a:pPr lvl="1">
              <a:buFont typeface="Wingdings" pitchFamily="2" charset="2"/>
              <a:buChar char="§"/>
            </a:pPr>
            <a:r>
              <a:rPr lang="el-GR" sz="2000" dirty="0" smtClean="0">
                <a:hlinkClick r:id="rId9" action="ppaction://hlinksldjump"/>
              </a:rPr>
              <a:t>Εισαγωγή</a:t>
            </a:r>
            <a:r>
              <a:rPr lang="en-US" sz="2000" dirty="0" smtClean="0">
                <a:hlinkClick r:id="rId9" action="ppaction://hlinksldjump"/>
              </a:rPr>
              <a:t>. </a:t>
            </a:r>
            <a:endParaRPr lang="el-GR" sz="2000" dirty="0" smtClean="0">
              <a:hlinkClick r:id="rId9" action="ppaction://hlinksldjump"/>
            </a:endParaRPr>
          </a:p>
          <a:p>
            <a:pPr lvl="1">
              <a:buFont typeface="Wingdings" pitchFamily="2" charset="2"/>
              <a:buChar char="§"/>
            </a:pPr>
            <a:r>
              <a:rPr lang="en-US" sz="2000" dirty="0" smtClean="0">
                <a:hlinkClick r:id="rId10" action="ppaction://hlinksldjump"/>
              </a:rPr>
              <a:t>PHP </a:t>
            </a:r>
            <a:r>
              <a:rPr lang="el-GR" sz="2000" dirty="0" smtClean="0">
                <a:hlinkClick r:id="rId10" action="ppaction://hlinksldjump"/>
              </a:rPr>
              <a:t>και </a:t>
            </a:r>
            <a:r>
              <a:rPr lang="en-US" sz="2000" dirty="0" smtClean="0">
                <a:hlinkClick r:id="rId10" action="ppaction://hlinksldjump"/>
              </a:rPr>
              <a:t>HTML.</a:t>
            </a:r>
            <a:endParaRPr lang="en-US" sz="2000" dirty="0" smtClean="0">
              <a:hlinkClick r:id="rId9" action="ppaction://hlinksldjump"/>
            </a:endParaRPr>
          </a:p>
          <a:p>
            <a:pPr lvl="1">
              <a:buFont typeface="Wingdings" pitchFamily="2" charset="2"/>
              <a:buChar char="§"/>
            </a:pPr>
            <a:r>
              <a:rPr lang="el-GR" sz="2000" dirty="0" smtClean="0">
                <a:hlinkClick r:id="rId11" action="ppaction://hlinksldjump"/>
              </a:rPr>
              <a:t>Σύνταξη κώδικα  </a:t>
            </a:r>
            <a:r>
              <a:rPr lang="en-US" sz="2000" dirty="0" smtClean="0">
                <a:hlinkClick r:id="rId11" action="ppaction://hlinksldjump"/>
              </a:rPr>
              <a:t>PHP.</a:t>
            </a:r>
            <a:endParaRPr lang="en-US" sz="2000" dirty="0" smtClean="0">
              <a:hlinkClick r:id="rId9" action="ppaction://hlinksldjump"/>
            </a:endParaRPr>
          </a:p>
          <a:p>
            <a:pPr lvl="1">
              <a:buFont typeface="Wingdings" pitchFamily="2" charset="2"/>
              <a:buChar char="§"/>
            </a:pPr>
            <a:r>
              <a:rPr lang="el-GR" sz="2000" dirty="0" smtClean="0">
                <a:hlinkClick r:id="rId12" action="ppaction://hlinksldjump"/>
              </a:rPr>
              <a:t>Μεταβλητές</a:t>
            </a:r>
            <a:r>
              <a:rPr lang="el-GR" sz="2000" dirty="0" smtClean="0">
                <a:hlinkClick r:id="rId9" action="ppaction://hlinksldjump"/>
              </a:rPr>
              <a:t>.</a:t>
            </a:r>
          </a:p>
          <a:p>
            <a:pPr lvl="1">
              <a:buFont typeface="Wingdings" pitchFamily="2" charset="2"/>
              <a:buChar char="§"/>
            </a:pPr>
            <a:r>
              <a:rPr lang="el-GR" sz="2000" dirty="0" smtClean="0">
                <a:hlinkClick r:id="rId13" action="ppaction://hlinksldjump"/>
              </a:rPr>
              <a:t>Αριθμητικοί Τελεστές και Μαθηματικές Συναρτήσεις.</a:t>
            </a:r>
            <a:endParaRPr lang="el-GR" sz="2000" dirty="0" smtClean="0">
              <a:hlinkClick r:id="rId9" action="ppaction://hlinksldjump"/>
            </a:endParaRPr>
          </a:p>
          <a:p>
            <a:pPr lvl="1">
              <a:buFont typeface="Wingdings" pitchFamily="2" charset="2"/>
              <a:buChar char="§"/>
            </a:pPr>
            <a:r>
              <a:rPr lang="el-GR" sz="2000" dirty="0" smtClean="0">
                <a:hlinkClick r:id="rId14" action="ppaction://hlinksldjump"/>
              </a:rPr>
              <a:t>Αλφαριθμητικοί Τελεστές και Συναρτήσεις.</a:t>
            </a:r>
            <a:endParaRPr lang="el-GR" sz="2000" dirty="0" smtClean="0">
              <a:hlinkClick r:id="rId9" action="ppaction://hlinksldjump"/>
            </a:endParaRPr>
          </a:p>
          <a:p>
            <a:pPr lvl="1">
              <a:buFont typeface="Wingdings" pitchFamily="2" charset="2"/>
              <a:buChar char="§"/>
            </a:pPr>
            <a:r>
              <a:rPr lang="el-GR" sz="2000" dirty="0" smtClean="0">
                <a:hlinkClick r:id="rId15" action="ppaction://hlinksldjump"/>
              </a:rPr>
              <a:t>Εντολές</a:t>
            </a:r>
            <a:r>
              <a:rPr lang="en-US" sz="2000" dirty="0" smtClean="0">
                <a:hlinkClick r:id="rId15" action="ppaction://hlinksldjump"/>
              </a:rPr>
              <a:t> if – </a:t>
            </a:r>
            <a:r>
              <a:rPr lang="en-US" sz="2000" dirty="0" err="1" smtClean="0">
                <a:hlinkClick r:id="rId15" action="ppaction://hlinksldjump"/>
              </a:rPr>
              <a:t>elseif</a:t>
            </a:r>
            <a:r>
              <a:rPr lang="el-GR" sz="2000" dirty="0" smtClean="0">
                <a:hlinkClick r:id="rId15" action="ppaction://hlinksldjump"/>
              </a:rPr>
              <a:t>, σύγκρισης, επανάληψης.</a:t>
            </a:r>
            <a:endParaRPr lang="el-GR" sz="2000" dirty="0" smtClean="0">
              <a:hlinkClick r:id="rId16" action="ppaction://hlinksldjump"/>
            </a:endParaRPr>
          </a:p>
          <a:p>
            <a:pPr lvl="1">
              <a:buFont typeface="Wingdings" pitchFamily="2" charset="2"/>
              <a:buChar char="§"/>
            </a:pPr>
            <a:r>
              <a:rPr lang="el-GR" sz="2000" dirty="0" smtClean="0">
                <a:hlinkClick r:id="rId16" action="ppaction://hlinksldjump"/>
              </a:rPr>
              <a:t>Πέρασμα μεταβλητών μέσω </a:t>
            </a:r>
            <a:r>
              <a:rPr lang="en-US" sz="2000" dirty="0" smtClean="0">
                <a:hlinkClick r:id="rId16" action="ppaction://hlinksldjump"/>
              </a:rPr>
              <a:t>URL </a:t>
            </a:r>
            <a:r>
              <a:rPr lang="el-GR" sz="2000" dirty="0" smtClean="0">
                <a:hlinkClick r:id="rId16" action="ppaction://hlinksldjump"/>
              </a:rPr>
              <a:t>και </a:t>
            </a:r>
            <a:r>
              <a:rPr lang="en-US" sz="2000" dirty="0" smtClean="0">
                <a:hlinkClick r:id="rId16" action="ppaction://hlinksldjump"/>
              </a:rPr>
              <a:t>POST.</a:t>
            </a:r>
            <a:r>
              <a:rPr lang="el-GR" sz="2000" dirty="0" smtClean="0">
                <a:hlinkClick r:id="rId16" action="ppaction://hlinksldjump"/>
              </a:rPr>
              <a:t>  </a:t>
            </a:r>
            <a:endParaRPr lang="el-GR" sz="2000" dirty="0" smtClean="0"/>
          </a:p>
          <a:p>
            <a:pPr lvl="1">
              <a:buFont typeface="Wingdings" pitchFamily="2" charset="2"/>
              <a:buChar char="§"/>
            </a:pPr>
            <a:endParaRPr lang="en-US" sz="2000" dirty="0" smtClean="0"/>
          </a:p>
        </p:txBody>
      </p:sp>
      <p:sp>
        <p:nvSpPr>
          <p:cNvPr id="7" name="Ορθογώνιο 6"/>
          <p:cNvSpPr/>
          <p:nvPr>
            <p:custDataLst>
              <p:tags r:id="rId4"/>
            </p:custDataLst>
          </p:nvPr>
        </p:nvSpPr>
        <p:spPr>
          <a:xfrm>
            <a:off x="4716016" y="1216611"/>
            <a:ext cx="4572000" cy="1785104"/>
          </a:xfrm>
          <a:prstGeom prst="rect">
            <a:avLst/>
          </a:prstGeom>
        </p:spPr>
        <p:txBody>
          <a:bodyPr>
            <a:spAutoFit/>
          </a:bodyPr>
          <a:lstStyle/>
          <a:p>
            <a:pPr marL="800100" lvl="1" indent="-342900">
              <a:spcBef>
                <a:spcPts val="1200"/>
              </a:spcBef>
              <a:buFont typeface="Wingdings" panose="05000000000000000000" pitchFamily="2" charset="2"/>
              <a:buChar char="§"/>
            </a:pPr>
            <a:r>
              <a:rPr lang="el-GR" sz="2000" dirty="0">
                <a:solidFill>
                  <a:prstClr val="black"/>
                </a:solidFill>
                <a:hlinkClick r:id="rId17" action="ppaction://hlinksldjump"/>
              </a:rPr>
              <a:t>Εξωτερικά αρχεία.</a:t>
            </a:r>
            <a:endParaRPr lang="el-GR" sz="2000" dirty="0">
              <a:solidFill>
                <a:prstClr val="black"/>
              </a:solidFill>
            </a:endParaRPr>
          </a:p>
          <a:p>
            <a:pPr marL="800100" lvl="1" indent="-342900">
              <a:spcBef>
                <a:spcPts val="1200"/>
              </a:spcBef>
              <a:buFont typeface="Wingdings" panose="05000000000000000000" pitchFamily="2" charset="2"/>
              <a:buChar char="§"/>
            </a:pPr>
            <a:r>
              <a:rPr lang="el-GR" sz="2000" dirty="0">
                <a:solidFill>
                  <a:prstClr val="black"/>
                </a:solidFill>
                <a:hlinkClick r:id="rId18" action="ppaction://hlinksldjump"/>
              </a:rPr>
              <a:t>Συναρτήσεις</a:t>
            </a:r>
            <a:r>
              <a:rPr lang="en-US" sz="2000" dirty="0">
                <a:solidFill>
                  <a:prstClr val="black"/>
                </a:solidFill>
                <a:hlinkClick r:id="rId18" action="ppaction://hlinksldjump"/>
              </a:rPr>
              <a:t>.</a:t>
            </a:r>
            <a:endParaRPr lang="el-GR" sz="2000" dirty="0">
              <a:solidFill>
                <a:prstClr val="black"/>
              </a:solidFill>
            </a:endParaRPr>
          </a:p>
          <a:p>
            <a:pPr marL="800100" lvl="1" indent="-342900">
              <a:spcBef>
                <a:spcPts val="1200"/>
              </a:spcBef>
              <a:buFont typeface="Wingdings" panose="05000000000000000000" pitchFamily="2" charset="2"/>
              <a:buChar char="§"/>
            </a:pPr>
            <a:r>
              <a:rPr lang="el-GR" sz="2000" dirty="0">
                <a:solidFill>
                  <a:prstClr val="black"/>
                </a:solidFill>
                <a:hlinkClick r:id="rId19" action="ppaction://hlinksldjump"/>
              </a:rPr>
              <a:t>Πίνακες</a:t>
            </a:r>
            <a:r>
              <a:rPr lang="en-US" sz="2000" dirty="0">
                <a:solidFill>
                  <a:prstClr val="black"/>
                </a:solidFill>
                <a:hlinkClick r:id="rId19" action="ppaction://hlinksldjump"/>
              </a:rPr>
              <a:t>.</a:t>
            </a:r>
            <a:r>
              <a:rPr lang="el-GR" sz="2000" dirty="0">
                <a:solidFill>
                  <a:prstClr val="black"/>
                </a:solidFill>
                <a:hlinkClick r:id="rId19" action="ppaction://hlinksldjump"/>
              </a:rPr>
              <a:t> </a:t>
            </a:r>
            <a:endParaRPr lang="el-GR" sz="2000" dirty="0">
              <a:solidFill>
                <a:prstClr val="black"/>
              </a:solidFill>
            </a:endParaRPr>
          </a:p>
          <a:p>
            <a:pPr marL="800100" lvl="1" indent="-342900">
              <a:spcBef>
                <a:spcPts val="1200"/>
              </a:spcBef>
              <a:buFont typeface="Wingdings" panose="05000000000000000000" pitchFamily="2" charset="2"/>
              <a:buChar char="§"/>
            </a:pPr>
            <a:r>
              <a:rPr lang="el-GR" sz="2000" dirty="0">
                <a:solidFill>
                  <a:prstClr val="black"/>
                </a:solidFill>
                <a:hlinkClick r:id="rId20" action="ppaction://hlinksldjump"/>
              </a:rPr>
              <a:t>Αποστολή </a:t>
            </a:r>
            <a:r>
              <a:rPr lang="en-US" sz="2000" dirty="0">
                <a:solidFill>
                  <a:prstClr val="black"/>
                </a:solidFill>
                <a:hlinkClick r:id="rId20" action="ppaction://hlinksldjump"/>
              </a:rPr>
              <a:t>e-mail.</a:t>
            </a:r>
            <a:endParaRPr lang="el-GR" sz="2000" dirty="0">
              <a:solidFill>
                <a:prstClr val="black"/>
              </a:solidFill>
            </a:endParaRPr>
          </a:p>
        </p:txBody>
      </p:sp>
      <p:sp>
        <p:nvSpPr>
          <p:cNvPr id="5" name="Θέση υποσέλιδου 3" descr="."/>
          <p:cNvSpPr txBox="1">
            <a:spLocks/>
          </p:cNvSpPr>
          <p:nvPr>
            <p:custDataLst>
              <p:tags r:id="rId5"/>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4" name="Slide Number Placeholder 3" descr="."/>
          <p:cNvSpPr>
            <a:spLocks noGrp="1"/>
          </p:cNvSpPr>
          <p:nvPr>
            <p:ph type="sldNum" sz="quarter" idx="12"/>
            <p:custDataLst>
              <p:tags r:id="rId6"/>
            </p:custDataLst>
          </p:nvPr>
        </p:nvSpPr>
        <p:spPr/>
        <p:txBody>
          <a:bodyPr/>
          <a:lstStyle/>
          <a:p>
            <a:fld id="{95390251-5B84-4D2F-A9C7-1C62C4738B3F}" type="slidenum">
              <a:rPr lang="el-GR" smtClean="0"/>
              <a:pPr/>
              <a:t>5</a:t>
            </a:fld>
            <a:endParaRPr lang="el-GR" dirty="0"/>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0"/>
            <a:ext cx="8229600" cy="940966"/>
          </a:xfrm>
        </p:spPr>
        <p:txBody>
          <a:bodyPr>
            <a:noAutofit/>
          </a:bodyPr>
          <a:lstStyle/>
          <a:p>
            <a:r>
              <a:rPr lang="el-GR" dirty="0"/>
              <a:t>Εισαγωγή</a:t>
            </a:r>
            <a:endParaRPr lang="el-GR" dirty="0">
              <a:solidFill>
                <a:srgbClr val="0070C0"/>
              </a:solidFill>
            </a:endParaRPr>
          </a:p>
        </p:txBody>
      </p:sp>
      <p:sp>
        <p:nvSpPr>
          <p:cNvPr id="9" name="Θέση περιεχομένου 8"/>
          <p:cNvSpPr>
            <a:spLocks noGrp="1"/>
          </p:cNvSpPr>
          <p:nvPr>
            <p:ph idx="1"/>
            <p:custDataLst>
              <p:tags r:id="rId3"/>
            </p:custDataLst>
          </p:nvPr>
        </p:nvSpPr>
        <p:spPr>
          <a:xfrm>
            <a:off x="390364" y="748835"/>
            <a:ext cx="8363272" cy="4840405"/>
          </a:xfrm>
        </p:spPr>
        <p:txBody>
          <a:bodyPr>
            <a:noAutofit/>
          </a:bodyPr>
          <a:lstStyle/>
          <a:p>
            <a:pPr>
              <a:buFont typeface="Wingdings" panose="05000000000000000000" pitchFamily="2" charset="2"/>
              <a:buChar char="v"/>
            </a:pPr>
            <a:r>
              <a:rPr lang="el-GR" sz="1600" dirty="0"/>
              <a:t>Τι σημαίνει </a:t>
            </a:r>
            <a:r>
              <a:rPr lang="en-US" sz="1600" dirty="0"/>
              <a:t>PHP;</a:t>
            </a:r>
          </a:p>
          <a:p>
            <a:pPr lvl="1">
              <a:buFont typeface="Wingdings" panose="05000000000000000000" pitchFamily="2" charset="2"/>
              <a:buChar char="q"/>
            </a:pPr>
            <a:r>
              <a:rPr lang="el-GR" sz="1400" dirty="0" err="1" smtClean="0"/>
              <a:t>Personal</a:t>
            </a:r>
            <a:r>
              <a:rPr lang="el-GR" sz="1400" dirty="0" smtClean="0"/>
              <a:t> </a:t>
            </a:r>
            <a:r>
              <a:rPr lang="el-GR" sz="1400" dirty="0" err="1"/>
              <a:t>Home</a:t>
            </a:r>
            <a:r>
              <a:rPr lang="el-GR" sz="1400" dirty="0"/>
              <a:t> </a:t>
            </a:r>
            <a:r>
              <a:rPr lang="el-GR" sz="1400" dirty="0" err="1"/>
              <a:t>Page</a:t>
            </a:r>
            <a:r>
              <a:rPr lang="el-GR" sz="1400" dirty="0"/>
              <a:t> </a:t>
            </a:r>
            <a:r>
              <a:rPr lang="el-GR" sz="1400" dirty="0" err="1"/>
              <a:t>Tools</a:t>
            </a:r>
            <a:r>
              <a:rPr lang="el-GR" sz="1400" dirty="0"/>
              <a:t> (αρχική ονομασία το 1995)</a:t>
            </a:r>
          </a:p>
          <a:p>
            <a:pPr lvl="1">
              <a:buFont typeface="Wingdings" panose="05000000000000000000" pitchFamily="2" charset="2"/>
              <a:buChar char="q"/>
            </a:pPr>
            <a:r>
              <a:rPr lang="en-US" sz="1400" dirty="0" smtClean="0"/>
              <a:t>PHP</a:t>
            </a:r>
            <a:r>
              <a:rPr lang="en-US" sz="1400" dirty="0"/>
              <a:t>: Hypertext Preprocessor (</a:t>
            </a:r>
            <a:r>
              <a:rPr lang="el-GR" sz="1400" dirty="0"/>
              <a:t>από το 1997)</a:t>
            </a:r>
          </a:p>
          <a:p>
            <a:pPr>
              <a:buFont typeface="Wingdings" panose="05000000000000000000" pitchFamily="2" charset="2"/>
              <a:buChar char="v"/>
            </a:pPr>
            <a:r>
              <a:rPr lang="el-GR" sz="1600" dirty="0" smtClean="0"/>
              <a:t>Χαρακτηριστικά </a:t>
            </a:r>
            <a:r>
              <a:rPr lang="el-GR" sz="1600" dirty="0"/>
              <a:t>της </a:t>
            </a:r>
            <a:r>
              <a:rPr lang="en-US" sz="1600" dirty="0"/>
              <a:t>PHP</a:t>
            </a:r>
          </a:p>
          <a:p>
            <a:pPr lvl="1"/>
            <a:r>
              <a:rPr lang="el-GR" sz="1400" dirty="0" smtClean="0"/>
              <a:t>Ανάπτυξη </a:t>
            </a:r>
            <a:r>
              <a:rPr lang="el-GR" sz="1400" dirty="0"/>
              <a:t>λογισμικού στην πλευρά του Server</a:t>
            </a:r>
          </a:p>
          <a:p>
            <a:pPr lvl="1"/>
            <a:r>
              <a:rPr lang="el-GR" sz="1400" dirty="0" smtClean="0"/>
              <a:t>Δυναμική </a:t>
            </a:r>
            <a:r>
              <a:rPr lang="el-GR" sz="1400" dirty="0"/>
              <a:t>παραγωγή κώδικα </a:t>
            </a:r>
            <a:r>
              <a:rPr lang="en-US" sz="1400" dirty="0"/>
              <a:t>HTML</a:t>
            </a:r>
          </a:p>
          <a:p>
            <a:pPr>
              <a:buFont typeface="Wingdings" panose="05000000000000000000" pitchFamily="2" charset="2"/>
              <a:buChar char="v"/>
            </a:pPr>
            <a:r>
              <a:rPr lang="el-GR" sz="1600" dirty="0" smtClean="0"/>
              <a:t>Γιατί </a:t>
            </a:r>
            <a:r>
              <a:rPr lang="en-US" sz="1600" dirty="0"/>
              <a:t>PHP;</a:t>
            </a:r>
          </a:p>
          <a:p>
            <a:pPr lvl="1"/>
            <a:r>
              <a:rPr lang="el-GR" sz="1400" dirty="0" smtClean="0"/>
              <a:t>η </a:t>
            </a:r>
            <a:r>
              <a:rPr lang="el-GR" sz="1400" dirty="0"/>
              <a:t>HTML δημιουργεί ιστοσελίδες με στατικό κείμενο και εικόνες, κάτι περιοριστικό</a:t>
            </a:r>
          </a:p>
          <a:p>
            <a:pPr lvl="1"/>
            <a:r>
              <a:rPr lang="el-GR" sz="1400" dirty="0" smtClean="0"/>
              <a:t>υπάρχει </a:t>
            </a:r>
            <a:r>
              <a:rPr lang="el-GR" sz="1400" dirty="0"/>
              <a:t>ανάγκη για δυναμικές Web εφαρμογές που έχουν να κάνουν κυρίως με την</a:t>
            </a:r>
          </a:p>
          <a:p>
            <a:pPr lvl="1"/>
            <a:r>
              <a:rPr lang="el-GR" sz="1400" dirty="0"/>
              <a:t>αλληλεπίδραση με βάσεις δεδομένων</a:t>
            </a:r>
          </a:p>
          <a:p>
            <a:pPr>
              <a:buFont typeface="Wingdings" panose="05000000000000000000" pitchFamily="2" charset="2"/>
              <a:buChar char="v"/>
            </a:pPr>
            <a:r>
              <a:rPr lang="el-GR" sz="1600" dirty="0" smtClean="0"/>
              <a:t>Σημερινή </a:t>
            </a:r>
            <a:r>
              <a:rPr lang="el-GR" sz="1600" dirty="0"/>
              <a:t>"</a:t>
            </a:r>
            <a:r>
              <a:rPr lang="el-GR" sz="1600" dirty="0" err="1"/>
              <a:t>stable</a:t>
            </a:r>
            <a:r>
              <a:rPr lang="el-GR" sz="1600" dirty="0"/>
              <a:t>" έκδοση της PHP: 5.3.8 (07 Νοεμβρίου 2011)</a:t>
            </a:r>
          </a:p>
          <a:p>
            <a:pPr lvl="1"/>
            <a:r>
              <a:rPr lang="el-GR" sz="1400" dirty="0" smtClean="0"/>
              <a:t>Υπάρχουν </a:t>
            </a:r>
            <a:r>
              <a:rPr lang="el-GR" sz="1400" dirty="0"/>
              <a:t>εκδόσεις για ΟΛΑ τα λειτουργικά Συστήματα</a:t>
            </a:r>
          </a:p>
          <a:p>
            <a:pPr lvl="1"/>
            <a:r>
              <a:rPr lang="el-GR" sz="1400" dirty="0" smtClean="0"/>
              <a:t>Η </a:t>
            </a:r>
            <a:r>
              <a:rPr lang="el-GR" sz="1400" dirty="0"/>
              <a:t>χρήση της γλώσσας είναι δυνατή με διάφορους </a:t>
            </a:r>
            <a:r>
              <a:rPr lang="el-GR" sz="1400" dirty="0" err="1"/>
              <a:t>web</a:t>
            </a:r>
            <a:r>
              <a:rPr lang="el-GR" sz="1400" dirty="0"/>
              <a:t> </a:t>
            </a:r>
            <a:r>
              <a:rPr lang="el-GR" sz="1400" dirty="0" err="1"/>
              <a:t>servers</a:t>
            </a:r>
            <a:r>
              <a:rPr lang="el-GR" sz="1400" dirty="0"/>
              <a:t> (ακόμη και με τον IIS)</a:t>
            </a:r>
            <a:endParaRPr lang="el-GR" sz="1200" dirty="0"/>
          </a:p>
          <a:p>
            <a:pPr>
              <a:buFont typeface="Wingdings" panose="05000000000000000000" pitchFamily="2" charset="2"/>
              <a:buChar char="v"/>
            </a:pPr>
            <a:r>
              <a:rPr lang="en-US" sz="1600" dirty="0" smtClean="0"/>
              <a:t>Home </a:t>
            </a:r>
            <a:r>
              <a:rPr lang="en-US" sz="1600" dirty="0"/>
              <a:t>page </a:t>
            </a:r>
            <a:r>
              <a:rPr lang="en-US" sz="1600" dirty="0" err="1"/>
              <a:t>της</a:t>
            </a:r>
            <a:r>
              <a:rPr lang="en-US" sz="1600" dirty="0"/>
              <a:t> PHP: </a:t>
            </a:r>
            <a:r>
              <a:rPr lang="en-US" sz="1600" b="1" dirty="0"/>
              <a:t>http://www.php.net/</a:t>
            </a:r>
          </a:p>
          <a:p>
            <a:pPr lvl="1"/>
            <a:r>
              <a:rPr lang="el-GR" sz="1400" dirty="0" smtClean="0"/>
              <a:t>Υπάρχει </a:t>
            </a:r>
            <a:r>
              <a:rPr lang="el-GR" sz="1400" dirty="0"/>
              <a:t>εκτενές </a:t>
            </a:r>
            <a:r>
              <a:rPr lang="en-US" sz="1400" dirty="0"/>
              <a:t>documentation (on-line </a:t>
            </a:r>
            <a:r>
              <a:rPr lang="el-GR" sz="1400" dirty="0"/>
              <a:t>και </a:t>
            </a:r>
            <a:r>
              <a:rPr lang="en-US" sz="1400" dirty="0"/>
              <a:t>off-line)</a:t>
            </a:r>
            <a:endParaRPr lang="el-GR" sz="1400" dirty="0"/>
          </a:p>
        </p:txBody>
      </p:sp>
      <p:pic>
        <p:nvPicPr>
          <p:cNvPr id="6" name="Εικόνα 5"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169167" y="5989677"/>
            <a:ext cx="576065" cy="651438"/>
          </a:xfrm>
          <a:prstGeom prst="rect">
            <a:avLst/>
          </a:prstGeom>
          <a:scene3d>
            <a:camera prst="isometricOffAxis1Right"/>
            <a:lightRig rig="threePt" dir="t"/>
          </a:scene3d>
        </p:spPr>
      </p:pic>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0910"/>
            <a:ext cx="8229600" cy="940966"/>
          </a:xfrm>
        </p:spPr>
        <p:txBody>
          <a:bodyPr>
            <a:noAutofit/>
          </a:bodyPr>
          <a:lstStyle/>
          <a:p>
            <a:r>
              <a:rPr lang="en-US" dirty="0" smtClean="0"/>
              <a:t>PHP </a:t>
            </a:r>
            <a:r>
              <a:rPr lang="el-GR" dirty="0" smtClean="0"/>
              <a:t>και </a:t>
            </a:r>
            <a:r>
              <a:rPr lang="en-US" dirty="0" smtClean="0"/>
              <a:t>HTML (1/2)</a:t>
            </a:r>
            <a:endParaRPr lang="en-US" dirty="0"/>
          </a:p>
        </p:txBody>
      </p:sp>
      <p:sp>
        <p:nvSpPr>
          <p:cNvPr id="9" name="Θέση περιεχομένου 8"/>
          <p:cNvSpPr>
            <a:spLocks noGrp="1"/>
          </p:cNvSpPr>
          <p:nvPr>
            <p:ph idx="1"/>
            <p:custDataLst>
              <p:tags r:id="rId3"/>
            </p:custDataLst>
          </p:nvPr>
        </p:nvSpPr>
        <p:spPr>
          <a:xfrm>
            <a:off x="143508" y="961010"/>
            <a:ext cx="8856984" cy="5057578"/>
          </a:xfrm>
        </p:spPr>
        <p:txBody>
          <a:bodyPr>
            <a:noAutofit/>
          </a:bodyPr>
          <a:lstStyle/>
          <a:p>
            <a:pPr>
              <a:buFont typeface="Wingdings" panose="05000000000000000000" pitchFamily="2" charset="2"/>
              <a:buChar char="v"/>
            </a:pPr>
            <a:r>
              <a:rPr lang="el-GR" sz="2000" dirty="0"/>
              <a:t>Τα αρχεία *.</a:t>
            </a:r>
            <a:r>
              <a:rPr lang="el-GR" sz="2000" dirty="0" err="1"/>
              <a:t>php</a:t>
            </a:r>
            <a:r>
              <a:rPr lang="el-GR" sz="2000" dirty="0"/>
              <a:t> περιέχουν κώδικα PHP και HTML</a:t>
            </a:r>
          </a:p>
          <a:p>
            <a:pPr lvl="1">
              <a:buFont typeface="Wingdings" panose="05000000000000000000" pitchFamily="2" charset="2"/>
              <a:buChar char="q"/>
            </a:pPr>
            <a:r>
              <a:rPr lang="el-GR" sz="1600" dirty="0" smtClean="0"/>
              <a:t>Οι </a:t>
            </a:r>
            <a:r>
              <a:rPr lang="el-GR" sz="1600" dirty="0"/>
              <a:t>εντολές PHP περικλείονται συνήθως μέσα σε </a:t>
            </a:r>
            <a:r>
              <a:rPr lang="el-GR" sz="1600" b="1" dirty="0"/>
              <a:t>&lt;?</a:t>
            </a:r>
            <a:r>
              <a:rPr lang="el-GR" sz="1600" b="1" dirty="0" err="1"/>
              <a:t>php</a:t>
            </a:r>
            <a:r>
              <a:rPr lang="el-GR" sz="1600" b="1" dirty="0"/>
              <a:t> </a:t>
            </a:r>
            <a:r>
              <a:rPr lang="el-GR" sz="1600" dirty="0"/>
              <a:t>και </a:t>
            </a:r>
            <a:r>
              <a:rPr lang="el-GR" sz="1600" b="1" dirty="0"/>
              <a:t>?&gt; </a:t>
            </a:r>
            <a:r>
              <a:rPr lang="el-GR" sz="1600" dirty="0"/>
              <a:t>ή (σπανιότερα) σε</a:t>
            </a:r>
          </a:p>
          <a:p>
            <a:pPr marL="400050" lvl="1" indent="0">
              <a:buNone/>
            </a:pPr>
            <a:r>
              <a:rPr lang="en-US" sz="1600" b="1" dirty="0" smtClean="0"/>
              <a:t>	&lt;</a:t>
            </a:r>
            <a:r>
              <a:rPr lang="en-US" sz="1600" b="1" dirty="0"/>
              <a:t>script language="</a:t>
            </a:r>
            <a:r>
              <a:rPr lang="en-US" sz="1600" b="1" dirty="0" err="1"/>
              <a:t>php</a:t>
            </a:r>
            <a:r>
              <a:rPr lang="en-US" sz="1600" b="1" dirty="0"/>
              <a:t>"&gt; </a:t>
            </a:r>
            <a:r>
              <a:rPr lang="el-GR" sz="1600" dirty="0"/>
              <a:t>και </a:t>
            </a:r>
            <a:r>
              <a:rPr lang="el-GR" sz="1600" b="1" dirty="0"/>
              <a:t>&lt;/</a:t>
            </a:r>
            <a:r>
              <a:rPr lang="en-US" sz="1600" b="1" dirty="0"/>
              <a:t>script&gt;</a:t>
            </a:r>
          </a:p>
          <a:p>
            <a:pPr lvl="1">
              <a:buFont typeface="Wingdings" panose="05000000000000000000" pitchFamily="2" charset="2"/>
              <a:buChar char="q"/>
            </a:pPr>
            <a:r>
              <a:rPr lang="el-GR" sz="1600" dirty="0" smtClean="0"/>
              <a:t>Ο </a:t>
            </a:r>
            <a:r>
              <a:rPr lang="el-GR" sz="1600" dirty="0" err="1"/>
              <a:t>web</a:t>
            </a:r>
            <a:r>
              <a:rPr lang="el-GR" sz="1600" dirty="0"/>
              <a:t> </a:t>
            </a:r>
            <a:r>
              <a:rPr lang="el-GR" sz="1600" dirty="0" err="1"/>
              <a:t>server</a:t>
            </a:r>
            <a:r>
              <a:rPr lang="el-GR" sz="1600" dirty="0"/>
              <a:t> (π.χ. </a:t>
            </a:r>
            <a:r>
              <a:rPr lang="el-GR" sz="1600" dirty="0" err="1"/>
              <a:t>Apache</a:t>
            </a:r>
            <a:r>
              <a:rPr lang="el-GR" sz="1600" dirty="0"/>
              <a:t>) όταν δέχεται κλίση για PHP σελίδα:</a:t>
            </a:r>
          </a:p>
          <a:p>
            <a:pPr lvl="2"/>
            <a:r>
              <a:rPr lang="el-GR" sz="1600" dirty="0" smtClean="0"/>
              <a:t>μεταβιβάζει </a:t>
            </a:r>
            <a:r>
              <a:rPr lang="el-GR" sz="1600" dirty="0"/>
              <a:t>την κλίση στην PHP υποδομή (</a:t>
            </a:r>
            <a:r>
              <a:rPr lang="el-GR" sz="1600" dirty="0" err="1"/>
              <a:t>application</a:t>
            </a:r>
            <a:r>
              <a:rPr lang="el-GR" sz="1600" dirty="0"/>
              <a:t> </a:t>
            </a:r>
            <a:r>
              <a:rPr lang="el-GR" sz="1600" dirty="0" err="1"/>
              <a:t>server</a:t>
            </a:r>
            <a:r>
              <a:rPr lang="el-GR" sz="1600" dirty="0"/>
              <a:t>)</a:t>
            </a:r>
          </a:p>
          <a:p>
            <a:pPr lvl="2"/>
            <a:r>
              <a:rPr lang="el-GR" sz="1600" dirty="0" smtClean="0"/>
              <a:t>η </a:t>
            </a:r>
            <a:r>
              <a:rPr lang="el-GR" sz="1600" dirty="0"/>
              <a:t>PHP αναλαμβάνει να εκτελέσει τα τμήματα κώδικα PHP</a:t>
            </a:r>
          </a:p>
          <a:p>
            <a:pPr lvl="3">
              <a:buFont typeface="Wingdings" panose="05000000000000000000" pitchFamily="2" charset="2"/>
              <a:buChar char="ü"/>
            </a:pPr>
            <a:r>
              <a:rPr lang="el-GR" sz="1400" dirty="0" smtClean="0"/>
              <a:t>αυτά </a:t>
            </a:r>
            <a:r>
              <a:rPr lang="el-GR" sz="1400" dirty="0"/>
              <a:t>συνήθως παράγουν επιπλέον κώδικα HTML (το δυναμικό κομμάτι της σελίδας) αντλώντας</a:t>
            </a:r>
          </a:p>
          <a:p>
            <a:pPr lvl="2"/>
            <a:r>
              <a:rPr lang="el-GR" sz="1600" dirty="0"/>
              <a:t>συχνά πληροφορία από βάσεις δεδομένων</a:t>
            </a:r>
          </a:p>
          <a:p>
            <a:pPr lvl="2"/>
            <a:r>
              <a:rPr lang="el-GR" sz="1600" dirty="0" smtClean="0"/>
              <a:t>η </a:t>
            </a:r>
            <a:r>
              <a:rPr lang="el-GR" sz="1600" dirty="0"/>
              <a:t>τελική σελίδα που παράγεται (η οποία δεν περιέχει πλέον PHP κώδικα) αποστέλλεται </a:t>
            </a:r>
            <a:r>
              <a:rPr lang="el-GR" sz="1600" dirty="0" smtClean="0"/>
              <a:t>πίσω</a:t>
            </a:r>
            <a:r>
              <a:rPr lang="en-US" sz="1600" dirty="0" smtClean="0"/>
              <a:t> </a:t>
            </a:r>
            <a:r>
              <a:rPr lang="el-GR" sz="1600" dirty="0" smtClean="0"/>
              <a:t>στον </a:t>
            </a:r>
            <a:r>
              <a:rPr lang="en-US" sz="1600" dirty="0"/>
              <a:t>web </a:t>
            </a:r>
            <a:r>
              <a:rPr lang="en-US" sz="1600" dirty="0" smtClean="0"/>
              <a:t>server</a:t>
            </a:r>
          </a:p>
          <a:p>
            <a:pPr lvl="2"/>
            <a:r>
              <a:rPr lang="el-GR" sz="1600" dirty="0" smtClean="0"/>
              <a:t>o </a:t>
            </a:r>
            <a:r>
              <a:rPr lang="el-GR" sz="1600" dirty="0" err="1"/>
              <a:t>web</a:t>
            </a:r>
            <a:r>
              <a:rPr lang="el-GR" sz="1600" dirty="0"/>
              <a:t> </a:t>
            </a:r>
            <a:r>
              <a:rPr lang="el-GR" sz="1600" dirty="0" err="1"/>
              <a:t>server</a:t>
            </a:r>
            <a:r>
              <a:rPr lang="el-GR" sz="1600" dirty="0"/>
              <a:t> στέλνει τη σελίδα στον χρήστη που τη ζήτησε</a:t>
            </a:r>
          </a:p>
          <a:p>
            <a:pPr lvl="1">
              <a:buFont typeface="Wingdings" panose="05000000000000000000" pitchFamily="2" charset="2"/>
              <a:buChar char="q"/>
            </a:pPr>
            <a:r>
              <a:rPr lang="el-GR" sz="1600" dirty="0" smtClean="0"/>
              <a:t>Άρα</a:t>
            </a:r>
            <a:r>
              <a:rPr lang="el-GR" sz="1600" dirty="0"/>
              <a:t>, το τελικό αποτέλεσμα είναι πάντα μια ιστοσελίδα σε HTML (ο κώδικας PHP </a:t>
            </a:r>
            <a:r>
              <a:rPr lang="el-GR" sz="1600" dirty="0" smtClean="0"/>
              <a:t>δεν</a:t>
            </a:r>
            <a:r>
              <a:rPr lang="en-US" sz="1600" dirty="0" smtClean="0"/>
              <a:t> </a:t>
            </a:r>
            <a:r>
              <a:rPr lang="el-GR" sz="1600" dirty="0" smtClean="0"/>
              <a:t>φτάνει </a:t>
            </a:r>
            <a:r>
              <a:rPr lang="el-GR" sz="1600" dirty="0"/>
              <a:t>στον χρήστη</a:t>
            </a:r>
            <a:r>
              <a:rPr lang="el-GR" sz="1600" dirty="0" smtClean="0"/>
              <a:t>).</a:t>
            </a:r>
            <a:endParaRPr lang="el-GR" sz="16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18649502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0910"/>
            <a:ext cx="8229600" cy="940966"/>
          </a:xfrm>
        </p:spPr>
        <p:txBody>
          <a:bodyPr>
            <a:noAutofit/>
          </a:bodyPr>
          <a:lstStyle/>
          <a:p>
            <a:r>
              <a:rPr lang="en-US" dirty="0" smtClean="0"/>
              <a:t>PHP </a:t>
            </a:r>
            <a:r>
              <a:rPr lang="el-GR" dirty="0" smtClean="0"/>
              <a:t>και </a:t>
            </a:r>
            <a:r>
              <a:rPr lang="en-US" dirty="0" smtClean="0"/>
              <a:t>HTML (2/2)</a:t>
            </a:r>
            <a:endParaRPr lang="en-US" dirty="0"/>
          </a:p>
        </p:txBody>
      </p:sp>
      <p:sp>
        <p:nvSpPr>
          <p:cNvPr id="9" name="Θέση περιεχομένου 8"/>
          <p:cNvSpPr>
            <a:spLocks noGrp="1"/>
          </p:cNvSpPr>
          <p:nvPr>
            <p:ph idx="1"/>
            <p:custDataLst>
              <p:tags r:id="rId3"/>
            </p:custDataLst>
          </p:nvPr>
        </p:nvSpPr>
        <p:spPr>
          <a:xfrm>
            <a:off x="143508" y="1324718"/>
            <a:ext cx="8856984" cy="5057578"/>
          </a:xfrm>
        </p:spPr>
        <p:txBody>
          <a:bodyPr>
            <a:noAutofit/>
          </a:bodyPr>
          <a:lstStyle/>
          <a:p>
            <a:pPr>
              <a:buFont typeface="Wingdings" panose="05000000000000000000" pitchFamily="2" charset="2"/>
              <a:buChar char="v"/>
            </a:pPr>
            <a:r>
              <a:rPr lang="el-GR" sz="2000" dirty="0" smtClean="0"/>
              <a:t>O </a:t>
            </a:r>
            <a:r>
              <a:rPr lang="el-GR" sz="2000" dirty="0" err="1"/>
              <a:t>web</a:t>
            </a:r>
            <a:r>
              <a:rPr lang="el-GR" sz="2000" dirty="0"/>
              <a:t> </a:t>
            </a:r>
            <a:r>
              <a:rPr lang="el-GR" sz="2000" dirty="0" err="1"/>
              <a:t>server</a:t>
            </a:r>
            <a:r>
              <a:rPr lang="el-GR" sz="2000" dirty="0"/>
              <a:t> και η PHP υποδομή βρίσκονται </a:t>
            </a:r>
            <a:r>
              <a:rPr lang="el-GR" sz="2000" b="1" dirty="0"/>
              <a:t>στον ίδιο Η/Υ</a:t>
            </a:r>
            <a:r>
              <a:rPr lang="el-GR" sz="2000" dirty="0"/>
              <a:t>. Ο </a:t>
            </a:r>
            <a:r>
              <a:rPr lang="el-GR" sz="2000" dirty="0" err="1"/>
              <a:t>database</a:t>
            </a:r>
            <a:r>
              <a:rPr lang="el-GR" sz="2000" dirty="0"/>
              <a:t> </a:t>
            </a:r>
            <a:r>
              <a:rPr lang="el-GR" sz="2000" dirty="0" err="1"/>
              <a:t>server</a:t>
            </a:r>
            <a:r>
              <a:rPr lang="el-GR" sz="2000" dirty="0"/>
              <a:t>, </a:t>
            </a:r>
            <a:r>
              <a:rPr lang="el-GR" sz="2000" dirty="0" smtClean="0"/>
              <a:t>για</a:t>
            </a:r>
            <a:r>
              <a:rPr lang="en-US" sz="2000" dirty="0" smtClean="0"/>
              <a:t> </a:t>
            </a:r>
            <a:r>
              <a:rPr lang="el-GR" sz="2000" dirty="0" smtClean="0"/>
              <a:t>λόγους </a:t>
            </a:r>
            <a:r>
              <a:rPr lang="el-GR" sz="2000" dirty="0"/>
              <a:t>επιδόσεων </a:t>
            </a:r>
            <a:r>
              <a:rPr lang="el-GR" sz="2000" b="1" dirty="0"/>
              <a:t>μπορεί να είναι και σε διαφορετικό H/Y</a:t>
            </a:r>
            <a:r>
              <a:rPr lang="el-GR" sz="2000" dirty="0"/>
              <a:t>.</a:t>
            </a:r>
          </a:p>
          <a:p>
            <a:pPr>
              <a:buFont typeface="Wingdings" panose="05000000000000000000" pitchFamily="2" charset="2"/>
              <a:buChar char="v"/>
            </a:pPr>
            <a:r>
              <a:rPr lang="el-GR" sz="2000" dirty="0" smtClean="0"/>
              <a:t>Είναι </a:t>
            </a:r>
            <a:r>
              <a:rPr lang="el-GR" sz="2000" dirty="0"/>
              <a:t>δυνατό τα αρχεία *.PHP να περιέχουν μόνο κώδικα PHP:</a:t>
            </a:r>
          </a:p>
          <a:p>
            <a:pPr lvl="1">
              <a:buFont typeface="Wingdings" panose="05000000000000000000" pitchFamily="2" charset="2"/>
              <a:buChar char="q"/>
            </a:pPr>
            <a:r>
              <a:rPr lang="el-GR" sz="1800" dirty="0" smtClean="0"/>
              <a:t>αποθήκευση </a:t>
            </a:r>
            <a:r>
              <a:rPr lang="el-GR" sz="1800" dirty="0"/>
              <a:t>παραμέτρων σύνδεσης με βάση δεδομένων</a:t>
            </a:r>
          </a:p>
          <a:p>
            <a:pPr lvl="1">
              <a:buFont typeface="Wingdings" panose="05000000000000000000" pitchFamily="2" charset="2"/>
              <a:buChar char="q"/>
            </a:pPr>
            <a:r>
              <a:rPr lang="el-GR" sz="1800" dirty="0" smtClean="0"/>
              <a:t>επεξεργασία </a:t>
            </a:r>
            <a:r>
              <a:rPr lang="el-GR" sz="1800" dirty="0" err="1"/>
              <a:t>input</a:t>
            </a:r>
            <a:r>
              <a:rPr lang="el-GR" sz="1800" dirty="0"/>
              <a:t> από φόρμες και </a:t>
            </a:r>
            <a:r>
              <a:rPr lang="el-GR" sz="1800" dirty="0" err="1"/>
              <a:t>ανακατεύθυνση</a:t>
            </a:r>
            <a:r>
              <a:rPr lang="el-GR" sz="1800" dirty="0"/>
              <a:t> σε μια άλλη σελίδα του </a:t>
            </a:r>
            <a:r>
              <a:rPr lang="el-GR" sz="1800" dirty="0" err="1" smtClean="0"/>
              <a:t>site</a:t>
            </a:r>
            <a:r>
              <a:rPr lang="en-US" sz="1800" dirty="0" smtClean="0"/>
              <a:t>.</a:t>
            </a:r>
            <a:endParaRPr lang="el-GR" sz="1800" dirty="0"/>
          </a:p>
          <a:p>
            <a:pPr lvl="1">
              <a:buFont typeface="Wingdings" panose="05000000000000000000" pitchFamily="2" charset="2"/>
              <a:buChar char="q"/>
            </a:pPr>
            <a:r>
              <a:rPr lang="el-GR" sz="1800" dirty="0" smtClean="0"/>
              <a:t>συλλογή </a:t>
            </a:r>
            <a:r>
              <a:rPr lang="el-GR" sz="1800" dirty="0"/>
              <a:t>συναρτήσεων σε μορφή βιβλιοθήκη για επαναχρησιμοποίηση</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31248088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n-US" dirty="0" smtClean="0"/>
              <a:t>PHP </a:t>
            </a:r>
            <a:r>
              <a:rPr lang="el-GR" dirty="0" smtClean="0"/>
              <a:t>και </a:t>
            </a:r>
            <a:r>
              <a:rPr lang="en-US" dirty="0" smtClean="0"/>
              <a:t>HTML - </a:t>
            </a:r>
            <a:r>
              <a:rPr lang="el-GR" dirty="0" smtClean="0"/>
              <a:t>σχηματικά</a:t>
            </a:r>
            <a:endParaRPr lang="el-GR" dirty="0"/>
          </a:p>
        </p:txBody>
      </p:sp>
      <p:sp>
        <p:nvSpPr>
          <p:cNvPr id="3" name="Ορθογώνιο 2"/>
          <p:cNvSpPr/>
          <p:nvPr>
            <p:custDataLst>
              <p:tags r:id="rId3"/>
            </p:custDataLst>
          </p:nvPr>
        </p:nvSpPr>
        <p:spPr>
          <a:xfrm>
            <a:off x="377787" y="3236452"/>
            <a:ext cx="8280920" cy="3293209"/>
          </a:xfrm>
          <a:prstGeom prst="rect">
            <a:avLst/>
          </a:prstGeom>
        </p:spPr>
        <p:txBody>
          <a:bodyPr wrap="square">
            <a:spAutoFit/>
          </a:bodyPr>
          <a:lstStyle/>
          <a:p>
            <a:pPr algn="ctr"/>
            <a:r>
              <a:rPr lang="el-GR" sz="2800" b="1" dirty="0">
                <a:solidFill>
                  <a:srgbClr val="000000"/>
                </a:solidFill>
                <a:latin typeface="Arial-BoldMT"/>
              </a:rPr>
              <a:t>Η Πρώτη μου PHP Σελίδα</a:t>
            </a:r>
          </a:p>
          <a:p>
            <a:r>
              <a:rPr lang="en-US" b="1" dirty="0">
                <a:solidFill>
                  <a:srgbClr val="000000"/>
                </a:solidFill>
                <a:latin typeface="CourierNewPS-BoldMT"/>
              </a:rPr>
              <a:t>&lt;html&gt;</a:t>
            </a:r>
          </a:p>
          <a:p>
            <a:r>
              <a:rPr lang="el-GR" b="1" dirty="0" smtClean="0">
                <a:solidFill>
                  <a:srgbClr val="000000"/>
                </a:solidFill>
                <a:latin typeface="CourierNewPS-BoldMT"/>
              </a:rPr>
              <a:t>	</a:t>
            </a:r>
            <a:r>
              <a:rPr lang="en-US" b="1" dirty="0" smtClean="0">
                <a:solidFill>
                  <a:srgbClr val="000000"/>
                </a:solidFill>
                <a:latin typeface="CourierNewPS-BoldMT"/>
              </a:rPr>
              <a:t>&lt;</a:t>
            </a:r>
            <a:r>
              <a:rPr lang="en-US" b="1" dirty="0">
                <a:solidFill>
                  <a:srgbClr val="000000"/>
                </a:solidFill>
                <a:latin typeface="CourierNewPS-BoldMT"/>
              </a:rPr>
              <a:t>head&gt;</a:t>
            </a:r>
          </a:p>
          <a:p>
            <a:r>
              <a:rPr lang="el-GR" b="1" dirty="0" smtClean="0">
                <a:solidFill>
                  <a:srgbClr val="000000"/>
                </a:solidFill>
                <a:latin typeface="CourierNewPS-BoldMT"/>
              </a:rPr>
              <a:t>		</a:t>
            </a:r>
            <a:r>
              <a:rPr lang="en-US" b="1" dirty="0" smtClean="0">
                <a:solidFill>
                  <a:srgbClr val="000000"/>
                </a:solidFill>
                <a:latin typeface="CourierNewPS-BoldMT"/>
              </a:rPr>
              <a:t>&lt;</a:t>
            </a:r>
            <a:r>
              <a:rPr lang="en-US" b="1" dirty="0">
                <a:solidFill>
                  <a:srgbClr val="000000"/>
                </a:solidFill>
                <a:latin typeface="CourierNewPS-BoldMT"/>
              </a:rPr>
              <a:t>title&gt;My first PHP page&lt;/title&gt;</a:t>
            </a:r>
          </a:p>
          <a:p>
            <a:r>
              <a:rPr lang="el-GR" b="1" dirty="0" smtClean="0">
                <a:solidFill>
                  <a:srgbClr val="000000"/>
                </a:solidFill>
                <a:latin typeface="CourierNewPS-BoldMT"/>
              </a:rPr>
              <a:t>	</a:t>
            </a:r>
            <a:r>
              <a:rPr lang="en-US" b="1" dirty="0" smtClean="0">
                <a:solidFill>
                  <a:srgbClr val="000000"/>
                </a:solidFill>
                <a:latin typeface="CourierNewPS-BoldMT"/>
              </a:rPr>
              <a:t>&lt;/</a:t>
            </a:r>
            <a:r>
              <a:rPr lang="en-US" b="1" dirty="0">
                <a:solidFill>
                  <a:srgbClr val="000000"/>
                </a:solidFill>
                <a:latin typeface="CourierNewPS-BoldMT"/>
              </a:rPr>
              <a:t>head&gt;</a:t>
            </a:r>
          </a:p>
          <a:p>
            <a:r>
              <a:rPr lang="el-GR" b="1" dirty="0" smtClean="0">
                <a:solidFill>
                  <a:srgbClr val="000000"/>
                </a:solidFill>
                <a:latin typeface="CourierNewPS-BoldMT"/>
              </a:rPr>
              <a:t>	</a:t>
            </a:r>
            <a:r>
              <a:rPr lang="en-US" b="1" dirty="0" smtClean="0">
                <a:solidFill>
                  <a:srgbClr val="000000"/>
                </a:solidFill>
                <a:latin typeface="CourierNewPS-BoldMT"/>
              </a:rPr>
              <a:t>&lt;</a:t>
            </a:r>
            <a:r>
              <a:rPr lang="en-US" b="1" dirty="0">
                <a:solidFill>
                  <a:srgbClr val="000000"/>
                </a:solidFill>
                <a:latin typeface="CourierNewPS-BoldMT"/>
              </a:rPr>
              <a:t>body&gt;</a:t>
            </a:r>
          </a:p>
          <a:p>
            <a:r>
              <a:rPr lang="el-GR" b="1" dirty="0" smtClean="0">
                <a:solidFill>
                  <a:srgbClr val="FF0000"/>
                </a:solidFill>
                <a:latin typeface="CourierNewPS-BoldMT"/>
              </a:rPr>
              <a:t>		</a:t>
            </a:r>
            <a:r>
              <a:rPr lang="en-US" b="1" dirty="0" smtClean="0">
                <a:solidFill>
                  <a:srgbClr val="FF0000"/>
                </a:solidFill>
                <a:latin typeface="CourierNewPS-BoldMT"/>
              </a:rPr>
              <a:t>&lt;?</a:t>
            </a:r>
            <a:r>
              <a:rPr lang="en-US" b="1" dirty="0" err="1">
                <a:solidFill>
                  <a:srgbClr val="FF0000"/>
                </a:solidFill>
                <a:latin typeface="CourierNewPS-BoldMT"/>
              </a:rPr>
              <a:t>php</a:t>
            </a:r>
            <a:endParaRPr lang="en-US" b="1" dirty="0">
              <a:solidFill>
                <a:srgbClr val="FF0000"/>
              </a:solidFill>
              <a:latin typeface="CourierNewPS-BoldMT"/>
            </a:endParaRPr>
          </a:p>
          <a:p>
            <a:r>
              <a:rPr lang="el-GR" b="1" dirty="0" smtClean="0">
                <a:solidFill>
                  <a:srgbClr val="0000FF"/>
                </a:solidFill>
                <a:latin typeface="CourierNewPS-BoldMT"/>
              </a:rPr>
              <a:t>			</a:t>
            </a:r>
            <a:r>
              <a:rPr lang="en-US" b="1" dirty="0" smtClean="0">
                <a:solidFill>
                  <a:srgbClr val="0000FF"/>
                </a:solidFill>
                <a:latin typeface="CourierNewPS-BoldMT"/>
              </a:rPr>
              <a:t>echo </a:t>
            </a:r>
            <a:r>
              <a:rPr lang="en-US" b="1" dirty="0">
                <a:solidFill>
                  <a:srgbClr val="0000FF"/>
                </a:solidFill>
                <a:latin typeface="CourierNewPS-BoldMT"/>
              </a:rPr>
              <a:t>"&lt;p&gt;Hello world!&lt;/p&gt;"</a:t>
            </a:r>
            <a:r>
              <a:rPr lang="en-US" b="1" dirty="0">
                <a:solidFill>
                  <a:srgbClr val="FF0000"/>
                </a:solidFill>
                <a:latin typeface="CourierNewPS-BoldMT"/>
              </a:rPr>
              <a:t>;</a:t>
            </a:r>
          </a:p>
          <a:p>
            <a:r>
              <a:rPr lang="el-GR" b="1" dirty="0" smtClean="0">
                <a:solidFill>
                  <a:srgbClr val="FF0000"/>
                </a:solidFill>
                <a:latin typeface="CourierNewPS-BoldMT"/>
              </a:rPr>
              <a:t>		?&gt;</a:t>
            </a:r>
            <a:endParaRPr lang="el-GR" b="1" dirty="0">
              <a:solidFill>
                <a:srgbClr val="FF0000"/>
              </a:solidFill>
              <a:latin typeface="CourierNewPS-BoldMT"/>
            </a:endParaRPr>
          </a:p>
          <a:p>
            <a:r>
              <a:rPr lang="el-GR" b="1" dirty="0" smtClean="0">
                <a:solidFill>
                  <a:srgbClr val="000000"/>
                </a:solidFill>
                <a:latin typeface="CourierNewPS-BoldMT"/>
              </a:rPr>
              <a:t>	</a:t>
            </a:r>
            <a:r>
              <a:rPr lang="en-US" b="1" dirty="0" smtClean="0">
                <a:solidFill>
                  <a:srgbClr val="000000"/>
                </a:solidFill>
                <a:latin typeface="CourierNewPS-BoldMT"/>
              </a:rPr>
              <a:t>&lt;/</a:t>
            </a:r>
            <a:r>
              <a:rPr lang="en-US" b="1" dirty="0">
                <a:solidFill>
                  <a:srgbClr val="000000"/>
                </a:solidFill>
                <a:latin typeface="CourierNewPS-BoldMT"/>
              </a:rPr>
              <a:t>body&gt;</a:t>
            </a:r>
          </a:p>
          <a:p>
            <a:r>
              <a:rPr lang="en-US" b="1" dirty="0">
                <a:solidFill>
                  <a:srgbClr val="000000"/>
                </a:solidFill>
                <a:latin typeface="CourierNewPS-BoldMT"/>
              </a:rPr>
              <a:t>&lt;/html&gt;</a:t>
            </a:r>
            <a:endParaRPr lang="el-GR" dirty="0"/>
          </a:p>
        </p:txBody>
      </p:sp>
      <p:pic>
        <p:nvPicPr>
          <p:cNvPr id="4" name="Εικόνα 3" descr="Εικόνα σχηματικής αναπαράστασης εξυπηρέτησης ιστοσελίδας PHP. Περιλαμβάνει τον web server τον php application server και τον database server."/>
          <p:cNvPicPr>
            <a:picLocks noChangeAspect="1"/>
          </p:cNvPicPr>
          <p:nvPr/>
        </p:nvPicPr>
        <p:blipFill>
          <a:blip r:embed="rId8"/>
          <a:stretch>
            <a:fillRect/>
          </a:stretch>
        </p:blipFill>
        <p:spPr>
          <a:xfrm>
            <a:off x="1446075" y="901635"/>
            <a:ext cx="6144344" cy="2408336"/>
          </a:xfrm>
          <a:prstGeom prst="rect">
            <a:avLst/>
          </a:prstGeom>
        </p:spPr>
      </p:pic>
      <p:pic>
        <p:nvPicPr>
          <p:cNvPr id="7" name="Εικόνα 6" descr="Εικονίδιο μετάβασης στα Περιεχόμενα.">
            <a:hlinkClick r:id="rId9" action="ppaction://hlinksldjump" tooltip="Επιστροφή στα Περιεχόμενα"/>
          </p:cNvPr>
          <p:cNvPicPr>
            <a:picLocks noChangeAspect="1"/>
          </p:cNvPicPr>
          <p:nvPr/>
        </p:nvPicPr>
        <p:blipFill>
          <a:blip r:embed="rId10">
            <a:extLst>
              <a:ext uri="{BEBA8EAE-BF5A-486C-A8C5-ECC9F3942E4B}">
                <a14:imgProps xmlns:a14="http://schemas.microsoft.com/office/drawing/2010/main">
                  <a14:imgLayer r:embed="rId11">
                    <a14:imgEffect>
                      <a14:sharpenSoften amount="100000"/>
                    </a14:imgEffect>
                  </a14:imgLayer>
                </a14:imgProps>
              </a:ext>
              <a:ext uri="{28A0092B-C50C-407E-A947-70E740481C1C}">
                <a14:useLocalDpi xmlns:a14="http://schemas.microsoft.com/office/drawing/2010/main" val="0"/>
              </a:ext>
            </a:extLst>
          </a:blip>
          <a:stretch>
            <a:fillRect/>
          </a:stretch>
        </p:blipFill>
        <p:spPr>
          <a:xfrm>
            <a:off x="7378131" y="5798933"/>
            <a:ext cx="576065" cy="651438"/>
          </a:xfrm>
          <a:prstGeom prst="rect">
            <a:avLst/>
          </a:prstGeom>
          <a:scene3d>
            <a:camera prst="isometricOffAxis1Right"/>
            <a:lightRig rig="threePt" dir="t"/>
          </a:scene3d>
        </p:spPr>
      </p:pic>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243133768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DEFAULTLANGUAGE" val="msoLanguageIDEnglishUS"/>
  <p:tag name="ZHAW.ACCESSIBILITYADDIN.CHECKTIMEDATE" val="18/7/2014 5:46:49 μ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3.xml><?xml version="1.0" encoding="utf-8"?>
<p:tagLst xmlns:a="http://schemas.openxmlformats.org/drawingml/2006/main" xmlns:r="http://schemas.openxmlformats.org/officeDocument/2006/relationships" xmlns:p="http://schemas.openxmlformats.org/presentationml/2006/main">
  <p:tag name="ZHAW.ACCESSIBILITYADDIN.READINGORDER" val="10,2,6,14,"/>
</p:tagLst>
</file>

<file path=ppt/tags/tag10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8.xml><?xml version="1.0" encoding="utf-8"?>
<p:tagLst xmlns:a="http://schemas.openxmlformats.org/drawingml/2006/main" xmlns:r="http://schemas.openxmlformats.org/officeDocument/2006/relationships" xmlns:p="http://schemas.openxmlformats.org/presentationml/2006/main">
  <p:tag name="ZHAW.ACCESSIBILITYADDIN.READINGORDER" val="10,2,6,14,"/>
</p:tagLst>
</file>

<file path=ppt/tags/tag10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3.xml><?xml version="1.0" encoding="utf-8"?>
<p:tagLst xmlns:a="http://schemas.openxmlformats.org/drawingml/2006/main" xmlns:r="http://schemas.openxmlformats.org/officeDocument/2006/relationships" xmlns:p="http://schemas.openxmlformats.org/presentationml/2006/main">
  <p:tag name="ZHAW.ACCESSIBILITYADDIN.READINGORDER" val="10,2,6,14,"/>
</p:tagLst>
</file>

<file path=ppt/tags/tag1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8.xml><?xml version="1.0" encoding="utf-8"?>
<p:tagLst xmlns:a="http://schemas.openxmlformats.org/drawingml/2006/main" xmlns:r="http://schemas.openxmlformats.org/officeDocument/2006/relationships" xmlns:p="http://schemas.openxmlformats.org/presentationml/2006/main">
  <p:tag name="ZHAW.ACCESSIBILITYADDIN.READINGORDER" val="10,2,6,14,"/>
</p:tagLst>
</file>

<file path=ppt/tags/tag1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3.xml><?xml version="1.0" encoding="utf-8"?>
<p:tagLst xmlns:a="http://schemas.openxmlformats.org/drawingml/2006/main" xmlns:r="http://schemas.openxmlformats.org/officeDocument/2006/relationships" xmlns:p="http://schemas.openxmlformats.org/presentationml/2006/main">
  <p:tag name="ZHAW.ACCESSIBILITYADDIN.READINGORDER" val="10,2,7,6,14,"/>
</p:tagLst>
</file>

<file path=ppt/tags/tag1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8.xml><?xml version="1.0" encoding="utf-8"?>
<p:tagLst xmlns:a="http://schemas.openxmlformats.org/drawingml/2006/main" xmlns:r="http://schemas.openxmlformats.org/officeDocument/2006/relationships" xmlns:p="http://schemas.openxmlformats.org/presentationml/2006/main">
  <p:tag name="ZHAW.ACCESSIBILITYADDIN.READINGORDER" val="10,2,3,4,5,6,14,"/>
</p:tagLst>
</file>

<file path=ppt/tags/tag1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1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5.xml><?xml version="1.0" encoding="utf-8"?>
<p:tagLst xmlns:a="http://schemas.openxmlformats.org/drawingml/2006/main" xmlns:r="http://schemas.openxmlformats.org/officeDocument/2006/relationships" xmlns:p="http://schemas.openxmlformats.org/presentationml/2006/main">
  <p:tag name="ZHAW.ACCESSIBILITYADDIN.READINGORDER" val="10,2,7,6,14,"/>
</p:tagLst>
</file>

<file path=ppt/tags/tag1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0.xml><?xml version="1.0" encoding="utf-8"?>
<p:tagLst xmlns:a="http://schemas.openxmlformats.org/drawingml/2006/main" xmlns:r="http://schemas.openxmlformats.org/officeDocument/2006/relationships" xmlns:p="http://schemas.openxmlformats.org/presentationml/2006/main">
  <p:tag name="ZHAW.ACCESSIBILITYADDIN.READINGORDER" val="10,2,7,6,14,"/>
</p:tagLst>
</file>

<file path=ppt/tags/tag1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5.xml><?xml version="1.0" encoding="utf-8"?>
<p:tagLst xmlns:a="http://schemas.openxmlformats.org/drawingml/2006/main" xmlns:r="http://schemas.openxmlformats.org/officeDocument/2006/relationships" xmlns:p="http://schemas.openxmlformats.org/presentationml/2006/main">
  <p:tag name="ZHAW.ACCESSIBILITYADDIN.READINGORDER" val="10,3,4,9,6,14,"/>
</p:tagLst>
</file>

<file path=ppt/tags/tag1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9.xml><?xml version="1.0" encoding="utf-8"?>
<p:tagLst xmlns:a="http://schemas.openxmlformats.org/drawingml/2006/main" xmlns:r="http://schemas.openxmlformats.org/officeDocument/2006/relationships" xmlns:p="http://schemas.openxmlformats.org/presentationml/2006/main">
  <p:tag name="ZHAW.ACCESSIBILITYADDIN.READINGORDER" val="10,2,7,6,14,"/>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3.xml><?xml version="1.0" encoding="utf-8"?>
<p:tagLst xmlns:a="http://schemas.openxmlformats.org/drawingml/2006/main" xmlns:r="http://schemas.openxmlformats.org/officeDocument/2006/relationships" xmlns:p="http://schemas.openxmlformats.org/presentationml/2006/main">
  <p:tag name="ZHAW.ACCESSIBILITYADDIN.READINGORDER" val="10,2,5,7,6,14,"/>
</p:tagLst>
</file>

<file path=ppt/tags/tag1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8.xml><?xml version="1.0" encoding="utf-8"?>
<p:tagLst xmlns:a="http://schemas.openxmlformats.org/drawingml/2006/main" xmlns:r="http://schemas.openxmlformats.org/officeDocument/2006/relationships" xmlns:p="http://schemas.openxmlformats.org/presentationml/2006/main">
  <p:tag name="ZHAW.ACCESSIBILITYADDIN.READINGORDER" val="10,2,6,14,"/>
</p:tagLst>
</file>

<file path=ppt/tags/tag1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3.xml><?xml version="1.0" encoding="utf-8"?>
<p:tagLst xmlns:a="http://schemas.openxmlformats.org/drawingml/2006/main" xmlns:r="http://schemas.openxmlformats.org/officeDocument/2006/relationships" xmlns:p="http://schemas.openxmlformats.org/presentationml/2006/main">
  <p:tag name="ZHAW.ACCESSIBILITYADDIN.READINGORDER" val="10,2,6,14,"/>
</p:tagLst>
</file>

<file path=ppt/tags/tag1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8.xml><?xml version="1.0" encoding="utf-8"?>
<p:tagLst xmlns:a="http://schemas.openxmlformats.org/drawingml/2006/main" xmlns:r="http://schemas.openxmlformats.org/officeDocument/2006/relationships" xmlns:p="http://schemas.openxmlformats.org/presentationml/2006/main">
  <p:tag name="ZHAW.ACCESSIBILITYADDIN.READINGORDER" val="10,2,6,14,"/>
</p:tagLst>
</file>

<file path=ppt/tags/tag1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3.xml><?xml version="1.0" encoding="utf-8"?>
<p:tagLst xmlns:a="http://schemas.openxmlformats.org/drawingml/2006/main" xmlns:r="http://schemas.openxmlformats.org/officeDocument/2006/relationships" xmlns:p="http://schemas.openxmlformats.org/presentationml/2006/main">
  <p:tag name="ZHAW.ACCESSIBILITYADDIN.READINGORDER" val="10,2,6,14,"/>
</p:tagLst>
</file>

<file path=ppt/tags/tag1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8.xml><?xml version="1.0" encoding="utf-8"?>
<p:tagLst xmlns:a="http://schemas.openxmlformats.org/drawingml/2006/main" xmlns:r="http://schemas.openxmlformats.org/officeDocument/2006/relationships" xmlns:p="http://schemas.openxmlformats.org/presentationml/2006/main">
  <p:tag name="ZHAW.ACCESSIBILITYADDIN.READINGORDER" val="10,2,4,7,5,6,14,"/>
</p:tagLst>
</file>

<file path=ppt/tags/tag1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3,7,5,4,"/>
</p:tagLst>
</file>

<file path=ppt/tags/tag18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2.xml><?xml version="1.0" encoding="utf-8"?>
<p:tagLst xmlns:a="http://schemas.openxmlformats.org/drawingml/2006/main" xmlns:r="http://schemas.openxmlformats.org/officeDocument/2006/relationships" xmlns:p="http://schemas.openxmlformats.org/presentationml/2006/main">
  <p:tag name="ZHAW.ACCESSIBILITYADDIN.READINGORDER" val="10,2,6,14,"/>
</p:tagLst>
</file>

<file path=ppt/tags/tag18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7.xml><?xml version="1.0" encoding="utf-8"?>
<p:tagLst xmlns:a="http://schemas.openxmlformats.org/drawingml/2006/main" xmlns:r="http://schemas.openxmlformats.org/officeDocument/2006/relationships" xmlns:p="http://schemas.openxmlformats.org/presentationml/2006/main">
  <p:tag name="ZHAW.ACCESSIBILITYADDIN.READINGORDER" val="10,2,6,14,"/>
</p:tagLst>
</file>

<file path=ppt/tags/tag18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2.xml><?xml version="1.0" encoding="utf-8"?>
<p:tagLst xmlns:a="http://schemas.openxmlformats.org/drawingml/2006/main" xmlns:r="http://schemas.openxmlformats.org/officeDocument/2006/relationships" xmlns:p="http://schemas.openxmlformats.org/presentationml/2006/main">
  <p:tag name="ZHAW.ACCESSIBILITYADDIN.READINGORDER" val="10,2,6,14,"/>
</p:tagLst>
</file>

<file path=ppt/tags/tag19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7.xml><?xml version="1.0" encoding="utf-8"?>
<p:tagLst xmlns:a="http://schemas.openxmlformats.org/drawingml/2006/main" xmlns:r="http://schemas.openxmlformats.org/officeDocument/2006/relationships" xmlns:p="http://schemas.openxmlformats.org/presentationml/2006/main">
  <p:tag name="ZHAW.ACCESSIBILITYADDIN.READINGORDER" val="10,2,6,14,"/>
</p:tagLst>
</file>

<file path=ppt/tags/tag19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2.xml><?xml version="1.0" encoding="utf-8"?>
<p:tagLst xmlns:a="http://schemas.openxmlformats.org/drawingml/2006/main" xmlns:r="http://schemas.openxmlformats.org/officeDocument/2006/relationships" xmlns:p="http://schemas.openxmlformats.org/presentationml/2006/main">
  <p:tag name="ZHAW.ACCESSIBILITYADDIN.READINGORDER" val="10,2,6,14,"/>
</p:tagLst>
</file>

<file path=ppt/tags/tag20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6.xml><?xml version="1.0" encoding="utf-8"?>
<p:tagLst xmlns:a="http://schemas.openxmlformats.org/drawingml/2006/main" xmlns:r="http://schemas.openxmlformats.org/officeDocument/2006/relationships" xmlns:p="http://schemas.openxmlformats.org/presentationml/2006/main">
  <p:tag name="ZHAW.ACCESSIBILITYADDIN.READINGORDER" val="10,2,6,14,"/>
</p:tagLst>
</file>

<file path=ppt/tags/tag20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1.xml><?xml version="1.0" encoding="utf-8"?>
<p:tagLst xmlns:a="http://schemas.openxmlformats.org/drawingml/2006/main" xmlns:r="http://schemas.openxmlformats.org/officeDocument/2006/relationships" xmlns:p="http://schemas.openxmlformats.org/presentationml/2006/main">
  <p:tag name="ZHAW.ACCESSIBILITYADDIN.READINGORDER" val="10,2,3,6,14,"/>
</p:tagLst>
</file>

<file path=ppt/tags/tag2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7.xml><?xml version="1.0" encoding="utf-8"?>
<p:tagLst xmlns:a="http://schemas.openxmlformats.org/drawingml/2006/main" xmlns:r="http://schemas.openxmlformats.org/officeDocument/2006/relationships" xmlns:p="http://schemas.openxmlformats.org/presentationml/2006/main">
  <p:tag name="ZHAW.ACCESSIBILITYADDIN.READINGORDER" val="10,2,6,14,"/>
</p:tagLst>
</file>

<file path=ppt/tags/tag2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2.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2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4.xml><?xml version="1.0" encoding="utf-8"?>
<p:tagLst xmlns:a="http://schemas.openxmlformats.org/drawingml/2006/main" xmlns:r="http://schemas.openxmlformats.org/officeDocument/2006/relationships" xmlns:p="http://schemas.openxmlformats.org/presentationml/2006/main">
  <p:tag name="ZHAW.ACCESSIBILITYADDIN.READINGORDER" val="22,9,6,8,24,"/>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9.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4.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9.xml><?xml version="1.0" encoding="utf-8"?>
<p:tagLst xmlns:a="http://schemas.openxmlformats.org/drawingml/2006/main" xmlns:r="http://schemas.openxmlformats.org/officeDocument/2006/relationships" xmlns:p="http://schemas.openxmlformats.org/presentationml/2006/main">
  <p:tag name="ZHAW.ACCESSIBILITYADDIN.READINGORDER" val="2,3,4,7,6,14,"/>
</p:tagLst>
</file>

<file path=ppt/tags/tag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4.xml><?xml version="1.0" encoding="utf-8"?>
<p:tagLst xmlns:a="http://schemas.openxmlformats.org/drawingml/2006/main" xmlns:r="http://schemas.openxmlformats.org/officeDocument/2006/relationships" xmlns:p="http://schemas.openxmlformats.org/presentationml/2006/main">
  <p:tag name="ZHAW.ACCESSIBILITYADDIN.READINGORDER" val="2,3,7,6,14,"/>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9.xml><?xml version="1.0" encoding="utf-8"?>
<p:tagLst xmlns:a="http://schemas.openxmlformats.org/drawingml/2006/main" xmlns:r="http://schemas.openxmlformats.org/officeDocument/2006/relationships" xmlns:p="http://schemas.openxmlformats.org/presentationml/2006/main">
  <p:tag name="ZHAW.ACCESSIBILITYADDIN.READINGORDER" val="2,3,7,6,14,"/>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4.xml><?xml version="1.0" encoding="utf-8"?>
<p:tagLst xmlns:a="http://schemas.openxmlformats.org/drawingml/2006/main" xmlns:r="http://schemas.openxmlformats.org/officeDocument/2006/relationships" xmlns:p="http://schemas.openxmlformats.org/presentationml/2006/main">
  <p:tag name="ZHAW.ACCESSIBILITYADDIN.READINGORDER" val="9,3,6,14,"/>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9.xml><?xml version="1.0" encoding="utf-8"?>
<p:tagLst xmlns:a="http://schemas.openxmlformats.org/drawingml/2006/main" xmlns:r="http://schemas.openxmlformats.org/officeDocument/2006/relationships" xmlns:p="http://schemas.openxmlformats.org/presentationml/2006/main">
  <p:tag name="ZHAW.ACCESSIBILITYADDIN.READINGORDER" val="10,2,6,14,"/>
</p:tagLst>
</file>

<file path=ppt/tags/tag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4.xml><?xml version="1.0" encoding="utf-8"?>
<p:tagLst xmlns:a="http://schemas.openxmlformats.org/drawingml/2006/main" xmlns:r="http://schemas.openxmlformats.org/officeDocument/2006/relationships" xmlns:p="http://schemas.openxmlformats.org/presentationml/2006/main">
  <p:tag name="ZHAW.ACCESSIBILITYADDIN.READINGORDER" val="10,2,6,14,"/>
</p:tagLst>
</file>

<file path=ppt/tags/tag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9.xml><?xml version="1.0" encoding="utf-8"?>
<p:tagLst xmlns:a="http://schemas.openxmlformats.org/drawingml/2006/main" xmlns:r="http://schemas.openxmlformats.org/officeDocument/2006/relationships" xmlns:p="http://schemas.openxmlformats.org/presentationml/2006/main">
  <p:tag name="ZHAW.ACCESSIBILITYADDIN.READINGORDER" val="10,3,7,6,14,"/>
</p:tagLst>
</file>

<file path=ppt/tags/tag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3.xml><?xml version="1.0" encoding="utf-8"?>
<p:tagLst xmlns:a="http://schemas.openxmlformats.org/drawingml/2006/main" xmlns:r="http://schemas.openxmlformats.org/officeDocument/2006/relationships" xmlns:p="http://schemas.openxmlformats.org/presentationml/2006/main">
  <p:tag name="ZHAW.ACCESSIBILITYADDIN.READINGORDER" val="7,2,6,14,"/>
</p:tagLst>
</file>

<file path=ppt/tags/tag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8.xml><?xml version="1.0" encoding="utf-8"?>
<p:tagLst xmlns:a="http://schemas.openxmlformats.org/drawingml/2006/main" xmlns:r="http://schemas.openxmlformats.org/officeDocument/2006/relationships" xmlns:p="http://schemas.openxmlformats.org/presentationml/2006/main">
  <p:tag name="ZHAW.ACCESSIBILITYADDIN.READINGORDER" val="10,2,6,14,"/>
</p:tagLst>
</file>

<file path=ppt/tags/tag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3.xml><?xml version="1.0" encoding="utf-8"?>
<p:tagLst xmlns:a="http://schemas.openxmlformats.org/drawingml/2006/main" xmlns:r="http://schemas.openxmlformats.org/officeDocument/2006/relationships" xmlns:p="http://schemas.openxmlformats.org/presentationml/2006/main">
  <p:tag name="ZHAW.ACCESSIBILITYADDIN.READINGORDER" val="10,2,7,6,14,"/>
</p:tagLst>
</file>

<file path=ppt/tags/tag8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8.xml><?xml version="1.0" encoding="utf-8"?>
<p:tagLst xmlns:a="http://schemas.openxmlformats.org/drawingml/2006/main" xmlns:r="http://schemas.openxmlformats.org/officeDocument/2006/relationships" xmlns:p="http://schemas.openxmlformats.org/presentationml/2006/main">
  <p:tag name="ZHAW.ACCESSIBILITYADDIN.READINGORDER" val="10,2,7,6,14,"/>
</p:tagLst>
</file>

<file path=ppt/tags/tag8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9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3.xml><?xml version="1.0" encoding="utf-8"?>
<p:tagLst xmlns:a="http://schemas.openxmlformats.org/drawingml/2006/main" xmlns:r="http://schemas.openxmlformats.org/officeDocument/2006/relationships" xmlns:p="http://schemas.openxmlformats.org/presentationml/2006/main">
  <p:tag name="ZHAW.ACCESSIBILITYADDIN.READINGORDER" val="10,2,6,14,"/>
</p:tagLst>
</file>

<file path=ppt/tags/tag9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8.xml><?xml version="1.0" encoding="utf-8"?>
<p:tagLst xmlns:a="http://schemas.openxmlformats.org/drawingml/2006/main" xmlns:r="http://schemas.openxmlformats.org/officeDocument/2006/relationships" xmlns:p="http://schemas.openxmlformats.org/presentationml/2006/main">
  <p:tag name="ZHAW.ACCESSIBILITYADDIN.READINGORDER" val="10,2,6,14,"/>
</p:tagLst>
</file>

<file path=ppt/tags/tag9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CC9C11B9-2432-4C3B-AC22-ABF79C245F0E}">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Προγραμματισμός IV_Ενότητα 4</Template>
  <TotalTime>3644</TotalTime>
  <Words>2143</Words>
  <Application>Microsoft Office PowerPoint</Application>
  <PresentationFormat>Προβολή στην οθόνη (4:3)</PresentationFormat>
  <Paragraphs>626</Paragraphs>
  <Slides>46</Slides>
  <Notes>46</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46</vt:i4>
      </vt:variant>
    </vt:vector>
  </HeadingPairs>
  <TitlesOfParts>
    <vt:vector size="53" baseType="lpstr">
      <vt:lpstr>Arial</vt:lpstr>
      <vt:lpstr>Arial-BoldMT</vt:lpstr>
      <vt:lpstr>Calibri</vt:lpstr>
      <vt:lpstr>CourierNewPS-BoldMT</vt:lpstr>
      <vt:lpstr>CourierStd-Bold</vt:lpstr>
      <vt:lpstr>Wingdings</vt:lpstr>
      <vt:lpstr>Θέμα του Office</vt:lpstr>
      <vt:lpstr>Προγραμματισμός  Εφαρμογών Διαδικτύου</vt:lpstr>
      <vt:lpstr>Άδειες Χρήσης</vt:lpstr>
      <vt:lpstr>Χρηματοδότηση</vt:lpstr>
      <vt:lpstr>Σκοποί  ενότητας</vt:lpstr>
      <vt:lpstr>Περιεχόμενα ενότητας</vt:lpstr>
      <vt:lpstr>Εισαγωγή</vt:lpstr>
      <vt:lpstr>PHP και HTML (1/2)</vt:lpstr>
      <vt:lpstr>PHP και HTML (2/2)</vt:lpstr>
      <vt:lpstr>PHP και HTML - σχηματικά</vt:lpstr>
      <vt:lpstr>Σύνταξη PHP</vt:lpstr>
      <vt:lpstr>Μεταβλητές</vt:lpstr>
      <vt:lpstr>Αριθμητικοί Τελεστές</vt:lpstr>
      <vt:lpstr>Μαθηματικές Συναρτήσεις (1)</vt:lpstr>
      <vt:lpstr>Μαθηματικές Συναρτήσεις (2)</vt:lpstr>
      <vt:lpstr>Μαθηματικές Συναρτήσεις (3)</vt:lpstr>
      <vt:lpstr>Τελεστές Αλφαριθμητικών</vt:lpstr>
      <vt:lpstr>Συναρτήσεις Αλφαριθμητικών 1 </vt:lpstr>
      <vt:lpstr>Συναρτήσεις Αλφαριθμητικών 2 </vt:lpstr>
      <vt:lpstr>Η εντολή if / else</vt:lpstr>
      <vt:lpstr>Τελεστές Σύγκρισης</vt:lpstr>
      <vt:lpstr>Παραδείγματα</vt:lpstr>
      <vt:lpstr>Λογικοί Τελεστές</vt:lpstr>
      <vt:lpstr>if και elseif</vt:lpstr>
      <vt:lpstr>Επαναλήψεις (for)</vt:lpstr>
      <vt:lpstr>Επαναλήψεις (while)</vt:lpstr>
      <vt:lpstr>Επαναλήψεις (do while)</vt:lpstr>
      <vt:lpstr>Πέρασμα Μεταβλητής σε Σελίδα</vt:lpstr>
      <vt:lpstr>Πέρασμα Μεταβλητής μέσω URL</vt:lpstr>
      <vt:lpstr>Πέρασμα Μεταβλητής με POST</vt:lpstr>
      <vt:lpstr>Παράδειγμα LOOP με POST</vt:lpstr>
      <vt:lpstr>Αποτέλεσμα </vt:lpstr>
      <vt:lpstr>Εξωτερικά Αρχεία Κώδικα</vt:lpstr>
      <vt:lpstr>Συναρτήσεις 1</vt:lpstr>
      <vt:lpstr>Συναρτήσεις 2</vt:lpstr>
      <vt:lpstr>Συναρτήσεις 3</vt:lpstr>
      <vt:lpstr>Συναρτήσεις 4</vt:lpstr>
      <vt:lpstr>Πίνακες</vt:lpstr>
      <vt:lpstr>Πίνακες Sequential 1</vt:lpstr>
      <vt:lpstr>Πίνακες Sequential 2</vt:lpstr>
      <vt:lpstr>Πίνακες Associative</vt:lpstr>
      <vt:lpstr>foreach </vt:lpstr>
      <vt:lpstr>Συναρτήσεις Πινάκων</vt:lpstr>
      <vt:lpstr>Ανακατεύθυνση Σελίδας</vt:lpstr>
      <vt:lpstr>Αποστολή Email 1</vt:lpstr>
      <vt:lpstr>Αποστολή Email 2</vt:lpstr>
      <vt:lpstr>Τέλος Ενότητας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Προγραμματισμός  Εφαρμογών Διαδικτύου</dc:title>
  <dc:creator>maxos</dc:creator>
  <cp:keywords>Δομές Δεδομένων και Αρχεία, Διαχείριση Αρχείων κειμένου, Εκτύπωση/Αντιγραφή αρχείων κειμένου, Ειδικές διαδικασίες αρχείων κειμένου, Header Files.</cp:keywords>
  <cp:lastModifiedBy>maxos</cp:lastModifiedBy>
  <cp:revision>81</cp:revision>
  <dcterms:created xsi:type="dcterms:W3CDTF">2014-05-12T06:36:11Z</dcterms:created>
  <dcterms:modified xsi:type="dcterms:W3CDTF">2015-03-09T07:29:43Z</dcterms:modified>
</cp:coreProperties>
</file>