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9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6EDCA-44DC-48CE-AC9B-EAC4FD291DE8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1B440-FA00-48C9-91A7-96C60C710A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4275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108D-F221-4C4A-93E3-E4556F1B5F6F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463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CB59-4586-4656-BEFE-BBCCFE04CA2D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456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4927-64C4-4204-9581-ED14D12BD757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087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5F98-4ABC-4FED-9A53-A09070D56048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878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8FF1-B466-4218-9CF5-513B26D27A9C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030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4460-339A-4879-A807-C98EFAEEB0E8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543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4990-83C3-4721-870E-6DD64F3B34C7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885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ECDEB-16E3-4053-886E-894F8E348322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207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5A46C-3DF1-4AD7-86B6-56A9C8A4AC5B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72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9BA5C-9AB0-4515-AC0A-BBDE189ABAB0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170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39CD-3939-4D56-B2F0-E00843618C9F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439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82F3D-F476-49C4-BDFA-E9FB336447C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Διδακτική Πληροφορικής στο Δημοτικό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DFEA4-703B-4F71-A147-3962B15BF4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889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43" y="439842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628012" cy="1296144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755576" y="2996952"/>
            <a:ext cx="7632848" cy="252028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cs typeface="Arial" charset="0"/>
              </a:rPr>
              <a:t>9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Διδακτική Πληροφορικής στο Δημοτικό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prstClr val="black"/>
                </a:solidFill>
                <a:cs typeface="Arial" charset="0"/>
              </a:rPr>
              <a:t>Σούλτης,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Τεχνολογικής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Εκπαίδευσης.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060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Χρήση των υπολογιστών στα πλαίσια όλων των μαθημάτων </a:t>
            </a:r>
            <a:r>
              <a:rPr lang="el-GR" altLang="el-GR" b="1" dirty="0" smtClean="0"/>
              <a:t>(2)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Στην περίπτωση </a:t>
            </a:r>
            <a:r>
              <a:rPr lang="el-GR" altLang="el-GR" sz="2400" dirty="0" smtClean="0"/>
              <a:t>αυτή, </a:t>
            </a:r>
            <a:r>
              <a:rPr lang="el-GR" altLang="el-GR" sz="2400" dirty="0"/>
              <a:t>οι μαθητές μαθαίνουν να χειρίζονται τους υπολογιστές από τον ίδιο το </a:t>
            </a:r>
            <a:r>
              <a:rPr lang="el-GR" altLang="el-GR" sz="2400" dirty="0" smtClean="0"/>
              <a:t>δάσκαλο, </a:t>
            </a:r>
            <a:r>
              <a:rPr lang="el-GR" altLang="el-GR" sz="2400" dirty="0"/>
              <a:t>μέσα από την επαφή τους.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Ο δάσκαλος επεξηγεί λίγα </a:t>
            </a:r>
            <a:r>
              <a:rPr lang="el-GR" altLang="el-GR" sz="2400" dirty="0" smtClean="0"/>
              <a:t>πράγματα, </a:t>
            </a:r>
            <a:r>
              <a:rPr lang="el-GR" altLang="el-GR" sz="2400" dirty="0"/>
              <a:t>ώστε να καλύπτει τις απορίες των μαθητών, ανάλογα με το επίπεδο στο οποίο βρίσκονται.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Οι μαθητές πρέπει να κάθονται ανά ομάδες στους υπολογιστές (2 </a:t>
            </a:r>
            <a:r>
              <a:rPr lang="el-GR" altLang="el-GR" sz="2400" dirty="0" smtClean="0"/>
              <a:t>έως </a:t>
            </a:r>
            <a:r>
              <a:rPr lang="el-GR" altLang="el-GR" sz="2400" dirty="0"/>
              <a:t>4 άτομα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Η επαφή των μαθητών με τους </a:t>
            </a:r>
            <a:r>
              <a:rPr lang="el-GR" altLang="el-GR" sz="2400" dirty="0" smtClean="0"/>
              <a:t>υπολογιστές, </a:t>
            </a:r>
            <a:r>
              <a:rPr lang="el-GR" altLang="el-GR" sz="2400" dirty="0"/>
              <a:t>πρέπει να είναι όσο το δυνατόν πιο </a:t>
            </a:r>
            <a:r>
              <a:rPr lang="el-GR" altLang="el-GR" sz="2400" dirty="0" smtClean="0"/>
              <a:t>ελεύθερη, ώστε να </a:t>
            </a:r>
            <a:r>
              <a:rPr lang="el-GR" altLang="el-GR" sz="2400" dirty="0"/>
              <a:t>μην φοβηθούν το </a:t>
            </a:r>
            <a:r>
              <a:rPr lang="el-GR" altLang="el-GR" sz="2400" dirty="0" smtClean="0"/>
              <a:t>μηχάνημα.</a:t>
            </a:r>
            <a:endParaRPr lang="el-GR" altLang="el-GR" sz="2400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627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Χρήση των υπολογιστών στα πλαίσια όλων των μαθημάτων </a:t>
            </a:r>
            <a:r>
              <a:rPr lang="el-GR" altLang="el-GR" b="1" dirty="0" smtClean="0"/>
              <a:t>(3)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Στην περίπτωση </a:t>
            </a:r>
            <a:r>
              <a:rPr lang="el-GR" altLang="el-GR" sz="2400" dirty="0" smtClean="0"/>
              <a:t>αυτή, </a:t>
            </a:r>
            <a:r>
              <a:rPr lang="el-GR" altLang="el-GR" sz="2400" dirty="0"/>
              <a:t>οι μαθητές σιγά </a:t>
            </a:r>
            <a:r>
              <a:rPr lang="el-GR" altLang="el-GR" sz="2400" dirty="0" smtClean="0"/>
              <a:t>σιγά, </a:t>
            </a:r>
            <a:r>
              <a:rPr lang="el-GR" altLang="el-GR" sz="2400" dirty="0"/>
              <a:t>και ανάλογα με την </a:t>
            </a:r>
            <a:r>
              <a:rPr lang="el-GR" altLang="el-GR" sz="2400" dirty="0" smtClean="0"/>
              <a:t>τάξη, </a:t>
            </a:r>
            <a:r>
              <a:rPr lang="el-GR" altLang="el-GR" sz="2400" dirty="0"/>
              <a:t>θα πρέπει να μάθουν με τη σειρά</a:t>
            </a:r>
            <a:r>
              <a:rPr lang="en-US" altLang="el-GR" sz="2400" dirty="0"/>
              <a:t>:</a:t>
            </a:r>
            <a:endParaRPr lang="el-GR" altLang="el-GR" sz="2400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1)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Το </a:t>
            </a:r>
            <a:r>
              <a:rPr lang="el-GR" altLang="el-GR" sz="2000" dirty="0"/>
              <a:t>βασικό χειρισμό </a:t>
            </a:r>
            <a:r>
              <a:rPr lang="el-GR" altLang="el-GR" sz="2000" dirty="0" smtClean="0"/>
              <a:t>του ποντικιού  και των παραθύρων, </a:t>
            </a:r>
            <a:r>
              <a:rPr lang="el-GR" altLang="el-GR" sz="2000" dirty="0"/>
              <a:t>(Β τάξη</a:t>
            </a:r>
            <a:r>
              <a:rPr lang="el-GR" altLang="el-GR" sz="2000" dirty="0" smtClean="0"/>
              <a:t>).</a:t>
            </a:r>
            <a:endParaRPr lang="el-GR" altLang="el-GR" sz="2000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2)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Να </a:t>
            </a:r>
            <a:r>
              <a:rPr lang="el-GR" altLang="el-GR" sz="2000" dirty="0"/>
              <a:t>ζωγραφίζουν σε ένα απλό </a:t>
            </a:r>
            <a:r>
              <a:rPr lang="el-GR" altLang="el-GR" sz="2000" dirty="0" smtClean="0"/>
              <a:t>πρόγραμμα, ( </a:t>
            </a:r>
            <a:r>
              <a:rPr lang="el-GR" altLang="el-GR" sz="2000" dirty="0"/>
              <a:t>Β -</a:t>
            </a:r>
            <a:r>
              <a:rPr lang="el-GR" altLang="el-GR" sz="2000" dirty="0" smtClean="0"/>
              <a:t> Γ τάξη).</a:t>
            </a:r>
            <a:endParaRPr lang="el-GR" altLang="el-GR" sz="2000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3)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Τον </a:t>
            </a:r>
            <a:r>
              <a:rPr lang="el-GR" altLang="el-GR" sz="2000" dirty="0"/>
              <a:t>βασικό </a:t>
            </a:r>
            <a:r>
              <a:rPr lang="el-GR" altLang="el-GR" sz="2000" dirty="0" smtClean="0"/>
              <a:t>υπερμεσικό χειρισμό, </a:t>
            </a:r>
            <a:r>
              <a:rPr lang="el-GR" altLang="el-GR" sz="2000" dirty="0"/>
              <a:t>(</a:t>
            </a:r>
            <a:r>
              <a:rPr lang="el-GR" altLang="el-GR" sz="2000" dirty="0" smtClean="0"/>
              <a:t>Β - Γ τάξη).</a:t>
            </a:r>
            <a:endParaRPr lang="el-GR" altLang="el-GR" sz="2000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4)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Να </a:t>
            </a:r>
            <a:r>
              <a:rPr lang="el-GR" altLang="el-GR" sz="2000" dirty="0"/>
              <a:t>μάθουν να γράφουν σε έναν </a:t>
            </a:r>
            <a:r>
              <a:rPr lang="el-GR" altLang="el-GR" sz="2000" dirty="0" smtClean="0"/>
              <a:t>κειμενογράφο, (Γ - Δ τάξη).</a:t>
            </a:r>
            <a:endParaRPr lang="el-GR" altLang="el-GR" sz="2000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5)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Να </a:t>
            </a:r>
            <a:r>
              <a:rPr lang="el-GR" altLang="el-GR" sz="2000" dirty="0"/>
              <a:t>μάθουν να ξεχωρίζουν τα κύρια περιφερειακά </a:t>
            </a:r>
            <a:r>
              <a:rPr lang="el-GR" altLang="el-GR" sz="2000" dirty="0" smtClean="0"/>
              <a:t>ενός</a:t>
            </a:r>
          </a:p>
          <a:p>
            <a:pPr marL="1314450" lvl="3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dirty="0" smtClean="0"/>
              <a:t>συστήματος, και </a:t>
            </a:r>
            <a:r>
              <a:rPr lang="el-GR" altLang="el-GR" dirty="0"/>
              <a:t>να διακρίνουν το </a:t>
            </a:r>
            <a:r>
              <a:rPr lang="el-GR" altLang="el-GR" dirty="0" smtClean="0"/>
              <a:t>δίκτυο, </a:t>
            </a:r>
            <a:r>
              <a:rPr lang="el-GR" altLang="el-GR" dirty="0"/>
              <a:t>(</a:t>
            </a:r>
            <a:r>
              <a:rPr lang="el-GR" altLang="el-GR" dirty="0" smtClean="0"/>
              <a:t>Ε τάξη).</a:t>
            </a:r>
            <a:endParaRPr lang="el-GR" altLang="el-GR" dirty="0"/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6)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Να </a:t>
            </a:r>
            <a:r>
              <a:rPr lang="el-GR" altLang="el-GR" sz="2000" dirty="0"/>
              <a:t>αρχίσουν να ξεχωρίζουν το λειτουργικό και τις </a:t>
            </a:r>
            <a:r>
              <a:rPr lang="el-GR" altLang="el-GR" sz="2000" dirty="0" smtClean="0"/>
              <a:t>εφαρμογές, </a:t>
            </a:r>
          </a:p>
          <a:p>
            <a:pPr marL="1314450" lvl="3" indent="0" fontAlgn="base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l-GR" altLang="el-GR" dirty="0" smtClean="0"/>
              <a:t>(Ε - ΣΤ τάξη).</a:t>
            </a:r>
          </a:p>
          <a:p>
            <a:pPr marL="857250" lvl="2" indent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000" b="1" dirty="0" smtClean="0">
                <a:solidFill>
                  <a:srgbClr val="FF0066"/>
                </a:solidFill>
              </a:rPr>
              <a:t>7) </a:t>
            </a:r>
            <a:r>
              <a:rPr lang="en-US" altLang="el-GR" sz="2000" b="1" dirty="0" smtClean="0">
                <a:solidFill>
                  <a:srgbClr val="FF0066"/>
                </a:solidFill>
              </a:rPr>
              <a:t> </a:t>
            </a:r>
            <a:r>
              <a:rPr lang="el-GR" altLang="el-GR" sz="2000" dirty="0" smtClean="0"/>
              <a:t>Να </a:t>
            </a:r>
            <a:r>
              <a:rPr lang="el-GR" altLang="el-GR" sz="2000" dirty="0"/>
              <a:t>αρχίσουν να καταλαβαίνουν την έννοια των αρχείων σε </a:t>
            </a:r>
            <a:r>
              <a:rPr lang="el-GR" altLang="el-GR" sz="2000" dirty="0" smtClean="0"/>
              <a:t> </a:t>
            </a:r>
          </a:p>
          <a:p>
            <a:pPr marL="1314450" lvl="3" indent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dirty="0"/>
              <a:t>υ</a:t>
            </a:r>
            <a:r>
              <a:rPr lang="el-GR" altLang="el-GR" dirty="0" smtClean="0"/>
              <a:t>πολογιστή, </a:t>
            </a:r>
            <a:r>
              <a:rPr lang="el-GR" altLang="el-GR" dirty="0"/>
              <a:t>(</a:t>
            </a:r>
            <a:r>
              <a:rPr lang="el-GR" altLang="el-GR" dirty="0" smtClean="0"/>
              <a:t>Ε - ΣΤ τάξη).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77712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Δημιουργία νέων ειδικών μαθημάτων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Θα μπορούσε να δημιουργηθεί ένα μονόωρο μάθημα στην Ε και ΣΤ </a:t>
            </a:r>
            <a:r>
              <a:rPr lang="el-GR" altLang="el-GR" sz="2800" dirty="0" smtClean="0"/>
              <a:t>τάξη, </a:t>
            </a:r>
            <a:r>
              <a:rPr lang="el-GR" altLang="el-GR" sz="2800" dirty="0"/>
              <a:t>και ίσως και </a:t>
            </a:r>
            <a:r>
              <a:rPr lang="el-GR" altLang="el-GR" sz="2800" dirty="0" smtClean="0"/>
              <a:t>στην Δ</a:t>
            </a:r>
            <a:r>
              <a:rPr lang="en-US" altLang="el-GR" sz="2800" dirty="0"/>
              <a:t>:</a:t>
            </a:r>
            <a:endParaRPr lang="el-GR" altLang="el-GR" sz="2800" dirty="0"/>
          </a:p>
          <a:p>
            <a:pPr marL="1200150" lvl="2" indent="-342900" fontAlgn="base">
              <a:spcBef>
                <a:spcPct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Το μάθημα </a:t>
            </a:r>
            <a:r>
              <a:rPr lang="el-GR" altLang="el-GR" dirty="0" smtClean="0"/>
              <a:t>θα πρέπει </a:t>
            </a:r>
            <a:r>
              <a:rPr lang="el-GR" altLang="el-GR" dirty="0"/>
              <a:t>να διδάσκεται από ειδικά πιστοποιημένο δάσκαλο ή καθηγητή.</a:t>
            </a:r>
          </a:p>
          <a:p>
            <a:pPr marL="1200150" lvl="2" indent="-342900" fontAlgn="base">
              <a:spcBef>
                <a:spcPct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Το μάθημα δεν </a:t>
            </a:r>
            <a:r>
              <a:rPr lang="el-GR" altLang="el-GR" dirty="0" smtClean="0"/>
              <a:t>θα πρέπει </a:t>
            </a:r>
            <a:r>
              <a:rPr lang="el-GR" altLang="el-GR" dirty="0"/>
              <a:t>να έχει χαρακτήρα αποκλειστικά </a:t>
            </a:r>
            <a:r>
              <a:rPr lang="el-GR" altLang="el-GR" b="1" dirty="0" smtClean="0"/>
              <a:t>Τεχνικό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 marL="1200150" lvl="2" indent="-342900" fontAlgn="base">
              <a:spcBef>
                <a:spcPct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Ο τίτλος δεν </a:t>
            </a:r>
            <a:r>
              <a:rPr lang="el-GR" altLang="el-GR" dirty="0" smtClean="0"/>
              <a:t>θα πρέπει </a:t>
            </a:r>
            <a:r>
              <a:rPr lang="el-GR" altLang="el-GR" dirty="0"/>
              <a:t>να παραπέμπει άμεσα σε </a:t>
            </a:r>
            <a:r>
              <a:rPr lang="el-GR" altLang="el-GR" b="1" dirty="0" smtClean="0"/>
              <a:t>Υπολογιστές</a:t>
            </a:r>
            <a:r>
              <a:rPr lang="el-GR" altLang="el-GR" dirty="0" smtClean="0"/>
              <a:t> </a:t>
            </a:r>
            <a:r>
              <a:rPr lang="el-GR" altLang="el-GR" dirty="0"/>
              <a:t>και </a:t>
            </a:r>
            <a:r>
              <a:rPr lang="el-GR" altLang="el-GR" b="1" dirty="0" smtClean="0"/>
              <a:t>Πληροφορική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 marL="1200150" lvl="2" indent="-342900" fontAlgn="base">
              <a:spcBef>
                <a:spcPct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Θα πρέπει </a:t>
            </a:r>
            <a:r>
              <a:rPr lang="el-GR" altLang="el-GR" dirty="0"/>
              <a:t>να γίνεται σε εργαστήριο, αλλιώς να μη </a:t>
            </a:r>
            <a:r>
              <a:rPr lang="el-GR" altLang="el-GR" dirty="0" smtClean="0"/>
              <a:t>γίνεται.</a:t>
            </a:r>
            <a:endParaRPr lang="el-GR" altLang="el-GR" dirty="0"/>
          </a:p>
          <a:p>
            <a:pPr marL="1200150" lvl="2" indent="-342900"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Δεν </a:t>
            </a:r>
            <a:r>
              <a:rPr lang="el-GR" altLang="el-GR" dirty="0" smtClean="0"/>
              <a:t>θα πρέπει </a:t>
            </a:r>
            <a:r>
              <a:rPr lang="el-GR" altLang="el-GR" dirty="0"/>
              <a:t>να λάβει τη μορφή </a:t>
            </a:r>
            <a:r>
              <a:rPr lang="el-GR" altLang="el-GR" b="1" dirty="0" smtClean="0"/>
              <a:t>αυστηρού μαθήματος</a:t>
            </a:r>
            <a:r>
              <a:rPr lang="el-GR" altLang="el-GR" dirty="0" smtClean="0"/>
              <a:t>.</a:t>
            </a:r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053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Στόχοι του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 fontAlgn="base">
              <a:spcBef>
                <a:spcPct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1.  </a:t>
            </a:r>
            <a:r>
              <a:rPr lang="el-GR" altLang="el-GR" sz="2400" dirty="0" smtClean="0"/>
              <a:t>Να </a:t>
            </a:r>
            <a:r>
              <a:rPr lang="el-GR" altLang="el-GR" sz="2400" dirty="0"/>
              <a:t>βοηθήσει τους μαθητές στην εκμάθηση της χρήσης, που </a:t>
            </a:r>
            <a:endParaRPr lang="el-GR" altLang="el-GR" sz="2400" dirty="0" smtClean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dirty="0" smtClean="0"/>
              <a:t>χρειάζεται </a:t>
            </a:r>
            <a:r>
              <a:rPr lang="el-GR" altLang="el-GR" sz="2400" dirty="0"/>
              <a:t>στα άλλα </a:t>
            </a:r>
            <a:r>
              <a:rPr lang="el-GR" altLang="el-GR" sz="2400" dirty="0" smtClean="0"/>
              <a:t>μαθήματα, </a:t>
            </a:r>
            <a:r>
              <a:rPr lang="el-GR" altLang="el-GR" sz="2400" dirty="0"/>
              <a:t>(πρέπει να είναι σε συνεχή  συνεργασία με το δάσκαλο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pPr marL="57150" indent="0" fontAlgn="base">
              <a:spcBef>
                <a:spcPct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2.  </a:t>
            </a:r>
            <a:r>
              <a:rPr lang="el-GR" altLang="el-GR" sz="2400" dirty="0" smtClean="0"/>
              <a:t>Η </a:t>
            </a:r>
            <a:r>
              <a:rPr lang="el-GR" altLang="el-GR" sz="2400" dirty="0"/>
              <a:t>χρήση δεν πρέπει να ξεπερνάει αυτά που ήδη έχουμε </a:t>
            </a:r>
            <a:endParaRPr lang="el-GR" altLang="el-GR" sz="2400" dirty="0" smtClean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dirty="0" smtClean="0"/>
              <a:t>αναφέρει</a:t>
            </a:r>
            <a:r>
              <a:rPr lang="el-GR" altLang="el-GR" sz="2400" dirty="0"/>
              <a:t>.</a:t>
            </a:r>
          </a:p>
          <a:p>
            <a:pPr marL="57150" indent="0" fontAlgn="base">
              <a:spcBef>
                <a:spcPct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3.  </a:t>
            </a:r>
            <a:r>
              <a:rPr lang="el-GR" altLang="el-GR" sz="2400" dirty="0" smtClean="0"/>
              <a:t>Να </a:t>
            </a:r>
            <a:r>
              <a:rPr lang="el-GR" altLang="el-GR" sz="2400" dirty="0"/>
              <a:t>προσπαθεί να κάνει τους μαθητές να </a:t>
            </a:r>
            <a:r>
              <a:rPr lang="el-GR" altLang="el-GR" sz="2400" dirty="0" smtClean="0"/>
              <a:t>καταλάβουν, </a:t>
            </a:r>
            <a:r>
              <a:rPr lang="el-GR" altLang="el-GR" sz="2400" dirty="0"/>
              <a:t>τι </a:t>
            </a:r>
            <a:endParaRPr lang="el-GR" altLang="el-GR" sz="2400" dirty="0" smtClean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dirty="0" smtClean="0"/>
              <a:t>μπορούν </a:t>
            </a:r>
            <a:r>
              <a:rPr lang="el-GR" altLang="el-GR" sz="2400" dirty="0"/>
              <a:t>να κάνουν με τα εργαλεία της </a:t>
            </a:r>
            <a:r>
              <a:rPr lang="el-GR" altLang="el-GR" sz="2400" dirty="0" smtClean="0"/>
              <a:t>πληροφορικής.</a:t>
            </a:r>
            <a:endParaRPr lang="el-GR" altLang="el-GR" sz="2400" dirty="0"/>
          </a:p>
          <a:p>
            <a:pPr marL="57150" indent="0" fontAlgn="base">
              <a:spcBef>
                <a:spcPct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4.  </a:t>
            </a:r>
            <a:r>
              <a:rPr lang="el-GR" altLang="el-GR" sz="2400" dirty="0" smtClean="0"/>
              <a:t>Να </a:t>
            </a:r>
            <a:r>
              <a:rPr lang="el-GR" altLang="el-GR" sz="2400" dirty="0"/>
              <a:t>τους περάσουν </a:t>
            </a:r>
            <a:r>
              <a:rPr lang="el-GR" altLang="el-GR" sz="2400" dirty="0" smtClean="0"/>
              <a:t>σιγά σιγά, </a:t>
            </a:r>
            <a:r>
              <a:rPr lang="el-GR" altLang="el-GR" sz="2400" dirty="0"/>
              <a:t>βασικές αρχές λειτουργίας </a:t>
            </a:r>
            <a:endParaRPr lang="el-GR" altLang="el-GR" sz="2400" dirty="0" smtClean="0"/>
          </a:p>
          <a:p>
            <a:pPr marL="457200" lvl="1" indent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dirty="0" smtClean="0"/>
              <a:t>υπολογιστών, </a:t>
            </a:r>
            <a:r>
              <a:rPr lang="el-GR" altLang="el-GR" sz="2400" dirty="0"/>
              <a:t>και αλγοριθμικές </a:t>
            </a:r>
            <a:r>
              <a:rPr lang="el-GR" altLang="el-GR" sz="2400" dirty="0" smtClean="0"/>
              <a:t>σκέψεις.</a:t>
            </a:r>
            <a:endParaRPr lang="el-GR" altLang="el-GR" sz="2400" dirty="0"/>
          </a:p>
          <a:p>
            <a:pPr marL="57150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5.  </a:t>
            </a:r>
            <a:r>
              <a:rPr lang="el-GR" altLang="el-GR" sz="2400" dirty="0" smtClean="0"/>
              <a:t>Να </a:t>
            </a:r>
            <a:r>
              <a:rPr lang="el-GR" altLang="el-GR" sz="2400" dirty="0"/>
              <a:t>συζητούν την </a:t>
            </a:r>
            <a:r>
              <a:rPr lang="el-GR" altLang="el-GR" sz="2400" dirty="0" smtClean="0"/>
              <a:t>εξέλιξη, </a:t>
            </a:r>
            <a:r>
              <a:rPr lang="el-GR" altLang="el-GR" sz="2400" dirty="0"/>
              <a:t>και τις κοινωνικές επιπτώσεις της </a:t>
            </a:r>
            <a:endParaRPr lang="el-GR" altLang="el-GR" sz="2400" dirty="0" smtClean="0"/>
          </a:p>
          <a:p>
            <a:pPr marL="457200" lvl="1" indent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2400" dirty="0" smtClean="0"/>
              <a:t>πληροφορικής επανάστασης.</a:t>
            </a:r>
            <a:endParaRPr lang="el-GR" altLang="el-GR" sz="2400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305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Περιεχόμενο του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5715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1)  </a:t>
            </a:r>
            <a:r>
              <a:rPr lang="el-GR" altLang="el-GR" sz="2400" dirty="0" smtClean="0"/>
              <a:t>Ιστορική εξέλιξη και πρόοδος της Επιστήμης, και της </a:t>
            </a:r>
          </a:p>
          <a:p>
            <a:pPr marL="457200" lvl="1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l-GR" altLang="el-GR" sz="2400" dirty="0" smtClean="0"/>
              <a:t>Τεχνολογίας.</a:t>
            </a:r>
          </a:p>
          <a:p>
            <a:pPr marL="5715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2)  </a:t>
            </a:r>
            <a:r>
              <a:rPr lang="el-GR" altLang="el-GR" sz="2400" dirty="0" smtClean="0"/>
              <a:t>Ιστορική εξέλιξη της Ηλεκτρονικής της Πληροφορικής, και  </a:t>
            </a:r>
          </a:p>
          <a:p>
            <a:pPr marL="457200" lvl="1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l-GR" altLang="el-GR" sz="2400" dirty="0" smtClean="0"/>
              <a:t>των Επικοινωνιών.</a:t>
            </a:r>
          </a:p>
          <a:p>
            <a:pPr marL="5715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3)  </a:t>
            </a:r>
            <a:r>
              <a:rPr lang="el-GR" altLang="el-GR" sz="2400" dirty="0" smtClean="0"/>
              <a:t>Βασικός χειρισμός, </a:t>
            </a:r>
            <a:r>
              <a:rPr lang="en-US" altLang="el-GR" sz="2400" dirty="0" smtClean="0"/>
              <a:t>(Windows, Word, </a:t>
            </a:r>
            <a:r>
              <a:rPr lang="el-GR" altLang="el-GR" sz="2400" dirty="0" smtClean="0"/>
              <a:t>Ζωγραφική, </a:t>
            </a:r>
            <a:r>
              <a:rPr lang="el-GR" altLang="el-GR" sz="2400" dirty="0" smtClean="0"/>
              <a:t>και </a:t>
            </a:r>
            <a:r>
              <a:rPr lang="en-US" altLang="el-GR" sz="2400" dirty="0" smtClean="0"/>
              <a:t>Internet  </a:t>
            </a:r>
          </a:p>
          <a:p>
            <a:pPr marL="457200" lvl="1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n-US" altLang="el-GR" sz="2400" dirty="0" smtClean="0"/>
              <a:t>Explorer).</a:t>
            </a:r>
          </a:p>
          <a:p>
            <a:pPr marL="5715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4)  </a:t>
            </a:r>
            <a:r>
              <a:rPr lang="el-GR" altLang="el-GR" sz="2400" dirty="0" smtClean="0"/>
              <a:t>Στοιχεία Τεχνικών θεμάτων (δυαδικό σύστημα, λογική </a:t>
            </a:r>
          </a:p>
          <a:p>
            <a:pPr marL="457200" lvl="1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l-GR" altLang="el-GR" sz="2400" dirty="0" smtClean="0"/>
              <a:t>άλγεβρα, ηλεκτρολογία, ηλεκτρονική).</a:t>
            </a:r>
          </a:p>
          <a:p>
            <a:pPr marL="57150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5)  </a:t>
            </a:r>
            <a:r>
              <a:rPr lang="el-GR" altLang="el-GR" sz="2400" dirty="0" smtClean="0"/>
              <a:t>Προγραμματισμός με τη </a:t>
            </a:r>
            <a:r>
              <a:rPr lang="en-US" altLang="el-GR" sz="2400" dirty="0" smtClean="0"/>
              <a:t>LOGO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pPr marL="57150" indent="0" fontAlgn="base">
              <a:spcBef>
                <a:spcPct val="0"/>
              </a:spcBef>
              <a:spcAft>
                <a:spcPts val="40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6)  </a:t>
            </a:r>
            <a:r>
              <a:rPr lang="el-GR" altLang="el-GR" sz="2400" dirty="0" smtClean="0"/>
              <a:t>Πλοήγηση στο Διαδίκτυο.</a:t>
            </a:r>
          </a:p>
          <a:p>
            <a:pPr marL="5715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b="1" dirty="0" smtClean="0">
                <a:solidFill>
                  <a:srgbClr val="9900CC"/>
                </a:solidFill>
              </a:rPr>
              <a:t>7)  </a:t>
            </a:r>
            <a:r>
              <a:rPr lang="el-GR" altLang="el-GR" sz="2400" dirty="0" smtClean="0"/>
              <a:t>Κοινωνικά θέματα της εξέλιξης της Τεχνολογίας.</a:t>
            </a:r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748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Πιθανοί τίτλοι του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 fontAlgn="base">
              <a:spcBef>
                <a:spcPct val="0"/>
              </a:spcBef>
              <a:spcAft>
                <a:spcPts val="3000"/>
              </a:spcAft>
              <a:buNone/>
            </a:pPr>
            <a:endParaRPr lang="el-GR" altLang="el-GR" b="1" dirty="0" smtClean="0">
              <a:solidFill>
                <a:srgbClr val="9900CC"/>
              </a:solidFill>
            </a:endParaRPr>
          </a:p>
          <a:p>
            <a:pPr marL="57150" indent="0" fontAlgn="base">
              <a:spcBef>
                <a:spcPct val="0"/>
              </a:spcBef>
              <a:spcAft>
                <a:spcPts val="3000"/>
              </a:spcAft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1.  </a:t>
            </a:r>
            <a:r>
              <a:rPr lang="el-GR" altLang="el-GR" dirty="0" smtClean="0"/>
              <a:t>Τεχνολογία πληροφορικής και επικοινωνιών.</a:t>
            </a:r>
          </a:p>
          <a:p>
            <a:pPr marL="57150" indent="0" fontAlgn="base">
              <a:spcBef>
                <a:spcPct val="0"/>
              </a:spcBef>
              <a:spcAft>
                <a:spcPts val="3000"/>
              </a:spcAft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2.  </a:t>
            </a:r>
            <a:r>
              <a:rPr lang="el-GR" altLang="el-GR" dirty="0" smtClean="0"/>
              <a:t>Τεχνολογία και κοινωνία.</a:t>
            </a:r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74596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ένατης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800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56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549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56792"/>
            <a:ext cx="8291264" cy="46085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 dirty="0"/>
              <a:t>Ν</a:t>
            </a:r>
            <a:r>
              <a:rPr lang="el-GR" sz="2000" dirty="0" smtClean="0"/>
              <a:t>α </a:t>
            </a:r>
            <a:r>
              <a:rPr lang="el-GR" sz="2000" dirty="0"/>
              <a:t>μάθουν τα βασικά στοιχεία της διδακτικής θεμάτων πληροφορικής. Θα ξέρουν τι διδάσκεται σχετικά με την πληροφορική σε κάθε βαθμίδα της </a:t>
            </a:r>
            <a:r>
              <a:rPr lang="el-GR" sz="2000" dirty="0" smtClean="0"/>
              <a:t>εκπαίδευσης, </a:t>
            </a:r>
            <a:r>
              <a:rPr lang="el-GR" sz="2000" dirty="0"/>
              <a:t>τόσο στην Ελλάδα όσο και </a:t>
            </a:r>
            <a:r>
              <a:rPr lang="el-GR" sz="2000" dirty="0" smtClean="0"/>
              <a:t>διεθνώς</a:t>
            </a:r>
            <a:r>
              <a:rPr lang="el-GR" sz="2000" dirty="0"/>
              <a:t>.  </a:t>
            </a:r>
            <a:r>
              <a:rPr lang="el-GR" sz="2000" dirty="0" smtClean="0"/>
              <a:t>Θα </a:t>
            </a:r>
            <a:r>
              <a:rPr lang="el-GR" sz="2000" dirty="0"/>
              <a:t>μπορούν να κρίνουν τα προγράμματα </a:t>
            </a:r>
            <a:r>
              <a:rPr lang="el-GR" sz="2000" dirty="0" smtClean="0"/>
              <a:t>σπουδών, </a:t>
            </a:r>
            <a:r>
              <a:rPr lang="el-GR" sz="2000" dirty="0"/>
              <a:t>και θα μάθουν να οργανώνουν ένα πρόγραμμα σπουδών. </a:t>
            </a:r>
          </a:p>
          <a:p>
            <a:pPr>
              <a:spcBef>
                <a:spcPts val="0"/>
              </a:spcBef>
            </a:pPr>
            <a:r>
              <a:rPr lang="el-GR" sz="2000" dirty="0"/>
              <a:t>Θα γνωρίζουν τις βασικές θεωρητικές έννοιες για την διδακτική θεμάτων πληροφορικής, αλλά και πρακτικές της διδασκαλία της πληροφορικής στο δημοτικό. Θα έχουν εντρυφήσει στον προβληματισμό που υπάρχει σχετικά με </a:t>
            </a:r>
            <a:r>
              <a:rPr lang="el-GR" sz="2000" dirty="0" smtClean="0"/>
              <a:t>τη</a:t>
            </a:r>
            <a:r>
              <a:rPr lang="el-GR" sz="2000" dirty="0"/>
              <a:t>ν</a:t>
            </a:r>
            <a:r>
              <a:rPr lang="el-GR" sz="2000" dirty="0" smtClean="0"/>
              <a:t> </a:t>
            </a:r>
            <a:r>
              <a:rPr lang="el-GR" sz="2000" dirty="0"/>
              <a:t>αναγκαιότητα </a:t>
            </a:r>
            <a:r>
              <a:rPr lang="el-GR" sz="2000" dirty="0" smtClean="0"/>
              <a:t>ή </a:t>
            </a:r>
            <a:r>
              <a:rPr lang="el-GR" sz="2000" dirty="0"/>
              <a:t>μη της διδασκαλίας του </a:t>
            </a:r>
            <a:r>
              <a:rPr lang="el-GR" sz="2000" dirty="0" smtClean="0"/>
              <a:t>προγραμματισμού, </a:t>
            </a:r>
            <a:r>
              <a:rPr lang="el-GR" sz="2000" dirty="0"/>
              <a:t>σε όλες τις βαθμίδες της εκπαίδευσης. Θα μάθουν τις θεωρητικές έννοιες της διδακτικής του </a:t>
            </a:r>
            <a:r>
              <a:rPr lang="el-GR" sz="2000" dirty="0" smtClean="0"/>
              <a:t>προγραμματισμού, </a:t>
            </a:r>
            <a:r>
              <a:rPr lang="el-GR" sz="2000" dirty="0"/>
              <a:t>αλλά και πρακτικές μεθόδους διδασκαλίας του προγραμματισμού στο δημοτικό. Θα έχουν προβληματιστεί για το ποιες έννοιες προγραμματισμού,  ποια γλώσσα, σε ποια ηλικία, με ποιο τρόπο πρέπει να διδάσκεται ο προγραμματισμός.</a:t>
            </a:r>
          </a:p>
          <a:p>
            <a:pPr marL="0" indent="0" eaLnBrk="1" hangingPunct="1">
              <a:buNone/>
            </a:pPr>
            <a:endParaRPr lang="el-GR" dirty="0" smtClean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2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Η </a:t>
            </a:r>
            <a:r>
              <a:rPr lang="el-GR" sz="2800" i="1" dirty="0">
                <a:solidFill>
                  <a:srgbClr val="0070C0"/>
                </a:solidFill>
              </a:rPr>
              <a:t>Δ</a:t>
            </a:r>
            <a:r>
              <a:rPr lang="el-GR" sz="2800" i="1" dirty="0" smtClean="0">
                <a:solidFill>
                  <a:srgbClr val="0070C0"/>
                </a:solidFill>
              </a:rPr>
              <a:t>ιδασκαλία της Πληροφορικής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2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Δημιουργία νέων Ειδικών Μαθημάτων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895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Η διδασκαλία Πληροφορικής στο Δημοτικό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200" dirty="0" smtClean="0"/>
          </a:p>
          <a:p>
            <a:pPr lvl="0" fontAlgn="base">
              <a:spcBef>
                <a:spcPct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 smtClean="0"/>
              <a:t>Πρέπει </a:t>
            </a:r>
            <a:r>
              <a:rPr lang="el-GR" altLang="el-GR" sz="2400" dirty="0"/>
              <a:t>να δούμε με μεγάλη </a:t>
            </a:r>
            <a:r>
              <a:rPr lang="el-GR" altLang="el-GR" sz="2400" dirty="0" smtClean="0"/>
              <a:t>προσοχή, </a:t>
            </a:r>
            <a:r>
              <a:rPr lang="el-GR" altLang="el-GR" sz="2400" dirty="0"/>
              <a:t>το θέμα της εισαγωγής της Πληροφορικής στο </a:t>
            </a:r>
            <a:r>
              <a:rPr lang="el-GR" altLang="el-GR" sz="2400" dirty="0" smtClean="0"/>
              <a:t>Δημοτικό Σχολείο.</a:t>
            </a:r>
            <a:endParaRPr lang="el-GR" altLang="el-GR" sz="2400" dirty="0"/>
          </a:p>
          <a:p>
            <a:pPr lvl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Εκείνο που είναι </a:t>
            </a:r>
            <a:r>
              <a:rPr lang="el-GR" altLang="el-GR" sz="2400" dirty="0" smtClean="0"/>
              <a:t>σίγουρο, </a:t>
            </a:r>
            <a:r>
              <a:rPr lang="el-GR" altLang="el-GR" sz="2400" dirty="0"/>
              <a:t>είναι ότι η πληροφορική πρέπει να μπει στο δημοτικό.</a:t>
            </a:r>
          </a:p>
          <a:p>
            <a:pPr lvl="2" indent="-342000" fontAlgn="base">
              <a:spcBef>
                <a:spcPct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Σαν εργαλείο για το </a:t>
            </a:r>
            <a:r>
              <a:rPr lang="el-GR" altLang="el-GR" sz="2000" dirty="0" smtClean="0"/>
              <a:t>δάσκαλο.</a:t>
            </a:r>
            <a:endParaRPr lang="el-GR" altLang="el-GR" sz="2000" dirty="0"/>
          </a:p>
          <a:p>
            <a:pPr lvl="2" indent="-342000" fontAlgn="base">
              <a:spcBef>
                <a:spcPct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Σαν εποπτικό </a:t>
            </a:r>
            <a:r>
              <a:rPr lang="el-GR" altLang="el-GR" sz="2000" dirty="0" smtClean="0"/>
              <a:t>εργαλείο.</a:t>
            </a:r>
            <a:endParaRPr lang="el-GR" altLang="el-GR" sz="2000" dirty="0"/>
          </a:p>
          <a:p>
            <a:pPr lvl="2" indent="-342000" fontAlgn="base">
              <a:spcBef>
                <a:spcPct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Σαν πηγή </a:t>
            </a:r>
            <a:r>
              <a:rPr lang="el-GR" altLang="el-GR" sz="2000" dirty="0" smtClean="0"/>
              <a:t>πληροφορίας.</a:t>
            </a:r>
            <a:endParaRPr lang="el-GR" altLang="el-GR" sz="2000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Πρέπει να λάβουμε σοβαρά </a:t>
            </a:r>
            <a:r>
              <a:rPr lang="el-GR" altLang="el-GR" sz="2400" dirty="0" smtClean="0"/>
              <a:t>υπόψη, </a:t>
            </a:r>
            <a:r>
              <a:rPr lang="el-GR" altLang="el-GR" sz="2400" dirty="0"/>
              <a:t>ότι ο κόσμος σήμερα είναι </a:t>
            </a:r>
            <a:r>
              <a:rPr lang="el-GR" altLang="el-GR" sz="2400" dirty="0" smtClean="0"/>
              <a:t>διαφορετικός, </a:t>
            </a:r>
            <a:r>
              <a:rPr lang="el-GR" altLang="el-GR" sz="2400" dirty="0"/>
              <a:t>και τα παιδιά γεννιούνται, </a:t>
            </a:r>
            <a:r>
              <a:rPr lang="el-GR" altLang="el-GR" sz="2400" dirty="0" smtClean="0"/>
              <a:t>γνωρίζουν, </a:t>
            </a:r>
            <a:r>
              <a:rPr lang="el-GR" altLang="el-GR" sz="2400" dirty="0"/>
              <a:t>και θα </a:t>
            </a:r>
            <a:r>
              <a:rPr lang="el-GR" altLang="el-GR" sz="2400" dirty="0" smtClean="0"/>
              <a:t>ζήσουν </a:t>
            </a:r>
            <a:r>
              <a:rPr lang="el-GR" altLang="el-GR" sz="2400" dirty="0"/>
              <a:t>σε έναν άλλο </a:t>
            </a:r>
            <a:r>
              <a:rPr lang="el-GR" altLang="el-GR" sz="2400" dirty="0" smtClean="0"/>
              <a:t>κόσμο. </a:t>
            </a:r>
            <a:endParaRPr lang="el-GR" alt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3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Εξοικείωση με την Πληροφορική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Από τις  μικρές </a:t>
            </a:r>
            <a:r>
              <a:rPr lang="el-GR" altLang="el-GR" sz="2800" dirty="0" smtClean="0"/>
              <a:t>τάξεις, </a:t>
            </a:r>
            <a:r>
              <a:rPr lang="el-GR" altLang="el-GR" sz="2800" dirty="0"/>
              <a:t>τα παιδιά πρέπει να εξοικειώνονται με τις έννοιες της </a:t>
            </a:r>
            <a:r>
              <a:rPr lang="el-GR" altLang="el-GR" sz="2800" dirty="0" smtClean="0"/>
              <a:t>Πληροφορικής</a:t>
            </a:r>
            <a:r>
              <a:rPr lang="el-GR" altLang="el-GR" sz="2800" dirty="0"/>
              <a:t>, </a:t>
            </a:r>
            <a:r>
              <a:rPr lang="el-GR" altLang="el-GR" sz="2800" dirty="0" smtClean="0"/>
              <a:t>για παράδειγμα</a:t>
            </a:r>
            <a:r>
              <a:rPr lang="en-US" altLang="el-GR" sz="2800" dirty="0" smtClean="0"/>
              <a:t>:</a:t>
            </a:r>
            <a:endParaRPr lang="en-US" altLang="el-GR" sz="2800" dirty="0"/>
          </a:p>
          <a:p>
            <a:pPr marL="857250" lvl="2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Να </a:t>
            </a:r>
            <a:r>
              <a:rPr lang="el-GR" altLang="el-GR" dirty="0"/>
              <a:t>γίνει εισαγωγή σε όλα τα βιβλία </a:t>
            </a:r>
            <a:r>
              <a:rPr lang="el-GR" altLang="el-GR" dirty="0" smtClean="0"/>
              <a:t>θεμάτων, </a:t>
            </a:r>
            <a:r>
              <a:rPr lang="el-GR" altLang="el-GR" dirty="0"/>
              <a:t>που </a:t>
            </a:r>
            <a:endParaRPr lang="el-GR" altLang="el-GR" dirty="0" smtClean="0"/>
          </a:p>
          <a:p>
            <a:pPr marL="1314450" lvl="3" indent="0" fontAlgn="base">
              <a:spcBef>
                <a:spcPct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έχουν </a:t>
            </a:r>
            <a:r>
              <a:rPr lang="el-GR" altLang="el-GR" sz="2400" dirty="0"/>
              <a:t>σχέση με την </a:t>
            </a:r>
            <a:r>
              <a:rPr lang="el-GR" altLang="el-GR" sz="2400" dirty="0" smtClean="0"/>
              <a:t>Πληροφορική</a:t>
            </a:r>
            <a:r>
              <a:rPr lang="el-GR" altLang="el-GR" sz="2400" dirty="0"/>
              <a:t>, το διαδίκτυο, τους </a:t>
            </a:r>
            <a:r>
              <a:rPr lang="el-GR" altLang="el-GR" sz="2400" dirty="0" smtClean="0"/>
              <a:t>υπολογιστές, και τα λοιπά.</a:t>
            </a:r>
            <a:endParaRPr lang="el-GR" altLang="el-GR" sz="2400" dirty="0"/>
          </a:p>
          <a:p>
            <a:pPr marL="857250" lvl="2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Κάθε φορά </a:t>
            </a:r>
            <a:r>
              <a:rPr lang="el-GR" altLang="el-GR" dirty="0"/>
              <a:t>που ο δάσκαλος χρησιμοποιεί με </a:t>
            </a:r>
            <a:endParaRPr lang="el-GR" altLang="el-GR" dirty="0" smtClean="0"/>
          </a:p>
          <a:p>
            <a:pPr marL="1314450" lvl="3" indent="0" fontAlgn="base">
              <a:spcBef>
                <a:spcPct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οποιοδήποτε </a:t>
            </a:r>
            <a:r>
              <a:rPr lang="el-GR" altLang="el-GR" sz="2400" dirty="0"/>
              <a:t>τρόπο τον </a:t>
            </a:r>
            <a:r>
              <a:rPr lang="el-GR" altLang="el-GR" sz="2400" dirty="0" smtClean="0"/>
              <a:t>υπολογιστή, </a:t>
            </a:r>
            <a:r>
              <a:rPr lang="el-GR" altLang="el-GR" sz="2400" dirty="0"/>
              <a:t>να αναφέρεται </a:t>
            </a:r>
            <a:r>
              <a:rPr lang="el-GR" altLang="el-GR" sz="2400" dirty="0" smtClean="0"/>
              <a:t>σε </a:t>
            </a:r>
            <a:r>
              <a:rPr lang="el-GR" altLang="el-GR" sz="2400" dirty="0"/>
              <a:t>ανάλογα </a:t>
            </a:r>
            <a:r>
              <a:rPr lang="el-GR" altLang="el-GR" sz="2400" dirty="0" smtClean="0"/>
              <a:t>θέματα.</a:t>
            </a:r>
            <a:endParaRPr lang="el-GR" altLang="el-GR" sz="2400" dirty="0"/>
          </a:p>
          <a:p>
            <a:pPr marL="857250" lvl="2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Στα </a:t>
            </a:r>
            <a:r>
              <a:rPr lang="el-GR" altLang="el-GR" dirty="0"/>
              <a:t>Μ</a:t>
            </a:r>
            <a:r>
              <a:rPr lang="el-GR" altLang="el-GR" dirty="0" smtClean="0"/>
              <a:t>αθηματικά </a:t>
            </a:r>
            <a:r>
              <a:rPr lang="el-GR" altLang="el-GR" dirty="0"/>
              <a:t>και τη </a:t>
            </a:r>
            <a:r>
              <a:rPr lang="el-GR" altLang="el-GR" dirty="0"/>
              <a:t>Φ</a:t>
            </a:r>
            <a:r>
              <a:rPr lang="el-GR" altLang="el-GR" dirty="0" smtClean="0"/>
              <a:t>υσική</a:t>
            </a:r>
            <a:r>
              <a:rPr lang="el-GR" altLang="el-GR" dirty="0" smtClean="0"/>
              <a:t>, </a:t>
            </a:r>
            <a:r>
              <a:rPr lang="el-GR" altLang="el-GR" dirty="0"/>
              <a:t>να </a:t>
            </a:r>
            <a:r>
              <a:rPr lang="el-GR" altLang="el-GR" dirty="0" smtClean="0"/>
              <a:t>μπουν </a:t>
            </a:r>
            <a:r>
              <a:rPr lang="el-GR" altLang="el-GR" dirty="0"/>
              <a:t>θέματα </a:t>
            </a:r>
            <a:endParaRPr lang="el-GR" altLang="el-GR" dirty="0" smtClean="0"/>
          </a:p>
          <a:p>
            <a:pPr marL="1314450" lvl="3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400" dirty="0" smtClean="0"/>
              <a:t>τεχνολογίας</a:t>
            </a:r>
            <a:r>
              <a:rPr lang="el-GR" altLang="el-GR" sz="2400" dirty="0"/>
              <a:t>, </a:t>
            </a:r>
            <a:r>
              <a:rPr lang="el-GR" altLang="el-GR" sz="2400" dirty="0" smtClean="0"/>
              <a:t>αλγορίθμων, </a:t>
            </a:r>
            <a:r>
              <a:rPr lang="el-GR" altLang="el-GR" sz="2400" dirty="0"/>
              <a:t>και </a:t>
            </a:r>
            <a:r>
              <a:rPr lang="el-GR" altLang="el-GR" sz="2400" dirty="0"/>
              <a:t>Π</a:t>
            </a:r>
            <a:r>
              <a:rPr lang="el-GR" altLang="el-GR" sz="2400" dirty="0" smtClean="0"/>
              <a:t>ληροφορικής</a:t>
            </a:r>
            <a:r>
              <a:rPr lang="el-GR" altLang="el-GR" sz="2400" dirty="0" smtClean="0"/>
              <a:t>.</a:t>
            </a:r>
            <a:endParaRPr lang="el-GR" altLang="el-GR" sz="2400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76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Άμεση επαφή των παιδιών με τους υπολογιστές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b="1" dirty="0" smtClean="0"/>
              <a:t>Άμεση </a:t>
            </a:r>
            <a:r>
              <a:rPr lang="el-GR" altLang="el-GR" dirty="0" smtClean="0"/>
              <a:t>επαφή </a:t>
            </a:r>
            <a:r>
              <a:rPr lang="el-GR" altLang="el-GR" dirty="0"/>
              <a:t>των παιδιών του Δημοτικού με τους </a:t>
            </a:r>
            <a:r>
              <a:rPr lang="el-GR" altLang="el-GR" dirty="0" smtClean="0"/>
              <a:t>Υπολογιστές, </a:t>
            </a:r>
            <a:r>
              <a:rPr lang="el-GR" altLang="el-GR" dirty="0"/>
              <a:t>μπορεί να γίνει με 2 τρόπους</a:t>
            </a:r>
            <a:r>
              <a:rPr lang="en-US" altLang="el-GR" dirty="0" smtClean="0"/>
              <a:t>:</a:t>
            </a:r>
            <a:endParaRPr lang="en-US" altLang="el-GR" dirty="0"/>
          </a:p>
          <a:p>
            <a:pPr marL="1314450" lvl="3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800" b="1" dirty="0" smtClean="0">
                <a:solidFill>
                  <a:srgbClr val="FF0066"/>
                </a:solidFill>
              </a:rPr>
              <a:t>1)  </a:t>
            </a:r>
            <a:r>
              <a:rPr lang="el-GR" altLang="el-GR" sz="2800" dirty="0" smtClean="0"/>
              <a:t>Με </a:t>
            </a:r>
            <a:r>
              <a:rPr lang="el-GR" altLang="el-GR" sz="2800" dirty="0"/>
              <a:t>την χρήση των υπολογιστών στα </a:t>
            </a:r>
            <a:r>
              <a:rPr lang="el-GR" altLang="el-GR" sz="2800" dirty="0" smtClean="0"/>
              <a:t> </a:t>
            </a:r>
          </a:p>
          <a:p>
            <a:pPr marL="1771650" lvl="4" indent="0" fontAlgn="base">
              <a:spcBef>
                <a:spcPct val="0"/>
              </a:spcBef>
              <a:spcAft>
                <a:spcPts val="1200"/>
              </a:spcAft>
              <a:buNone/>
            </a:pPr>
            <a:r>
              <a:rPr lang="el-GR" altLang="el-GR" sz="2800" dirty="0" smtClean="0"/>
              <a:t>πλαίσια όλων </a:t>
            </a:r>
            <a:r>
              <a:rPr lang="el-GR" altLang="el-GR" sz="2800" dirty="0"/>
              <a:t>των μαθημάτων, και τις εν γένει εξωσχολικές </a:t>
            </a:r>
            <a:r>
              <a:rPr lang="el-GR" altLang="el-GR" sz="2800" dirty="0" smtClean="0"/>
              <a:t>δραστηριότητες.</a:t>
            </a:r>
            <a:endParaRPr lang="el-GR" altLang="el-GR" sz="2800" dirty="0"/>
          </a:p>
          <a:p>
            <a:pPr marL="1314450" lvl="3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800" b="1" dirty="0" smtClean="0">
                <a:solidFill>
                  <a:srgbClr val="FF0066"/>
                </a:solidFill>
              </a:rPr>
              <a:t>2)  </a:t>
            </a:r>
            <a:r>
              <a:rPr lang="el-GR" altLang="el-GR" sz="2800" dirty="0" smtClean="0"/>
              <a:t>Μέσα </a:t>
            </a:r>
            <a:r>
              <a:rPr lang="el-GR" altLang="el-GR" sz="2800" dirty="0"/>
              <a:t>από την δημιουργία νέων ειδικών  </a:t>
            </a:r>
            <a:endParaRPr lang="el-GR" altLang="el-GR" sz="2800" dirty="0" smtClean="0"/>
          </a:p>
          <a:p>
            <a:pPr marL="1771650" lvl="4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l-GR" altLang="el-GR" sz="2800" dirty="0" smtClean="0"/>
              <a:t>μαθημάτων.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61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l-GR" altLang="el-GR" sz="4400" b="1" dirty="0" smtClean="0">
                <a:solidFill>
                  <a:schemeClr val="tx1"/>
                </a:solidFill>
                <a:latin typeface="+mj-lt"/>
              </a:rPr>
              <a:t>Χρήση των υπολογιστών στα πλαίσια όλων των μαθημάτων (1)</a:t>
            </a:r>
            <a:endParaRPr lang="el-GR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Σε όλα τα </a:t>
            </a:r>
            <a:r>
              <a:rPr lang="el-GR" altLang="el-GR" sz="2400" dirty="0" smtClean="0"/>
              <a:t>μαθήματα, </a:t>
            </a:r>
            <a:r>
              <a:rPr lang="el-GR" altLang="el-GR" sz="2400" dirty="0"/>
              <a:t>μπορεί οι μαθητές να έρθουν σε επαφή με τους υπολογιστές , </a:t>
            </a:r>
            <a:r>
              <a:rPr lang="el-GR" altLang="el-GR" sz="2400" dirty="0" smtClean="0"/>
              <a:t>π.χ. :</a:t>
            </a:r>
            <a:endParaRPr lang="el-GR" altLang="el-GR" sz="2400" dirty="0"/>
          </a:p>
          <a:p>
            <a:pPr marL="1200150" lvl="2" indent="-34290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Να πάνε στο </a:t>
            </a:r>
            <a:r>
              <a:rPr lang="el-GR" altLang="el-GR" sz="2000" dirty="0" smtClean="0"/>
              <a:t>εργαστήριο, </a:t>
            </a:r>
            <a:r>
              <a:rPr lang="el-GR" altLang="el-GR" sz="2000" dirty="0"/>
              <a:t>και να αναπτύξουν διάφορες δραστηριότητες πάνω στους </a:t>
            </a:r>
            <a:r>
              <a:rPr lang="el-GR" altLang="el-GR" sz="2000" dirty="0" smtClean="0"/>
              <a:t>υπολογιστές.</a:t>
            </a:r>
            <a:endParaRPr lang="el-GR" altLang="el-GR" sz="2000" dirty="0"/>
          </a:p>
          <a:p>
            <a:pPr marL="1200150" lvl="2" indent="-342900" fontAlgn="base">
              <a:spcBef>
                <a:spcPct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Να κάνουν </a:t>
            </a:r>
            <a:r>
              <a:rPr lang="el-GR" altLang="el-GR" sz="2000" dirty="0" smtClean="0"/>
              <a:t>εργασίες, </a:t>
            </a:r>
            <a:r>
              <a:rPr lang="el-GR" altLang="el-GR" sz="2000" dirty="0"/>
              <a:t>όπου θα χρησιμοποιήσουν </a:t>
            </a:r>
            <a:r>
              <a:rPr lang="el-GR" altLang="el-GR" sz="2000" dirty="0" smtClean="0"/>
              <a:t>υπολογιστές.</a:t>
            </a:r>
            <a:endParaRPr lang="el-GR" altLang="el-GR" sz="2000" dirty="0"/>
          </a:p>
          <a:p>
            <a:pPr marL="1200150" lvl="2" indent="-342900" fontAlgn="base">
              <a:spcBef>
                <a:spcPct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000" dirty="0"/>
              <a:t>Να κάνουν ασκήσεις </a:t>
            </a:r>
            <a:r>
              <a:rPr lang="el-GR" altLang="el-GR" sz="2000" dirty="0" smtClean="0"/>
              <a:t>ΤΕΣΤ.</a:t>
            </a:r>
            <a:endParaRPr lang="el-GR" altLang="el-GR" sz="2000" dirty="0"/>
          </a:p>
          <a:p>
            <a:pPr lvl="0" fontAlgn="base">
              <a:spcBef>
                <a:spcPct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Να ωθηθούν να ασκήσουν σχολικές </a:t>
            </a:r>
            <a:r>
              <a:rPr lang="el-GR" altLang="el-GR" sz="2400" dirty="0" smtClean="0"/>
              <a:t>δραστηριότητες, </a:t>
            </a:r>
            <a:r>
              <a:rPr lang="el-GR" altLang="el-GR" sz="2400" dirty="0"/>
              <a:t>χρησιμοποιώντας υ</a:t>
            </a:r>
            <a:r>
              <a:rPr lang="el-GR" altLang="el-GR" sz="2400" dirty="0" smtClean="0"/>
              <a:t>πολογιστή </a:t>
            </a:r>
            <a:r>
              <a:rPr lang="el-GR" altLang="el-GR" sz="2400" dirty="0"/>
              <a:t>(εφημερίδα, κάρτες, </a:t>
            </a:r>
            <a:r>
              <a:rPr lang="el-GR" altLang="el-GR" sz="2400" dirty="0" smtClean="0"/>
              <a:t>επικοινωνία, και τα λοιπά).</a:t>
            </a:r>
            <a:endParaRPr lang="el-GR" altLang="el-GR" sz="2400" dirty="0"/>
          </a:p>
          <a:p>
            <a:pPr lvl="0" fontAlgn="base">
              <a:spcBef>
                <a:spcPct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Να τον χρησιμοποιούν σε ελεύθερο χρόνο (παιχνίδια, επικοινωνία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987824" y="6356350"/>
            <a:ext cx="3024336" cy="385018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Διδακτική Πληροφορικής στο Δημοτικό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FEA4-703B-4F71-A147-3962B15BF494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298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7:03:21 π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5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5,7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E44A5154-BE7A-49D9-B5DB-AE42F020302F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1197</Words>
  <Application>Microsoft Office PowerPoint</Application>
  <PresentationFormat>Προβολή στην οθόνη (4:3)</PresentationFormat>
  <Paragraphs>127</Paragraphs>
  <Slides>16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Η διδασκαλία Πληροφορικής στο Δημοτικό</vt:lpstr>
      <vt:lpstr>Εξοικείωση με την Πληροφορική</vt:lpstr>
      <vt:lpstr>Άμεση επαφή των παιδιών με τους υπολογιστές</vt:lpstr>
      <vt:lpstr>Χρήση των υπολογιστών στα πλαίσια όλων των μαθημάτων (1)</vt:lpstr>
      <vt:lpstr>Χρήση των υπολογιστών στα πλαίσια όλων των μαθημάτων (2)</vt:lpstr>
      <vt:lpstr>Χρήση των υπολογιστών στα πλαίσια όλων των μαθημάτων (3)</vt:lpstr>
      <vt:lpstr>Δημιουργία νέων ειδικών μαθημάτων</vt:lpstr>
      <vt:lpstr>Στόχοι του μαθήματος</vt:lpstr>
      <vt:lpstr>Περιεχόμενο του μαθήματος</vt:lpstr>
      <vt:lpstr>Πιθανοί τίτλοι του μαθήματος</vt:lpstr>
      <vt:lpstr>Τέλος ένατης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Διδακτική Πληροφορικής στο Δημοτικό</dc:subject>
  <dc:creator>Γεώργιος Σούλτης</dc:creator>
  <cp:keywords>Διδακτική πληροφορικής, διδακτική προγραμματισμού, Logo</cp:keywords>
  <dc:description>Η πληροφορική σαν αυτόνομο διδακτικό αντικείμενο. Η διδασκαλία στο Νηπιαγωγείο και το δημοτικό. Τα αναλυτικά προγράμματα του δημοτικού. Η διδασκαλία στο Ελληνικό Δημοτικό σχολείο και το ολοήμερο. Η διδασκαλία του προγραμματισμού στο δημοτικό. Η γλώσσα LOGΟ και η LOGO like γλώσσες.</dc:description>
  <cp:lastModifiedBy>Georgia</cp:lastModifiedBy>
  <cp:revision>37</cp:revision>
  <dcterms:created xsi:type="dcterms:W3CDTF">2013-10-16T11:08:50Z</dcterms:created>
  <dcterms:modified xsi:type="dcterms:W3CDTF">2013-11-07T16:44:56Z</dcterms:modified>
  <cp:category>Εκπαιδευτικό υλικό</cp:category>
  <cp:contentStatus>Τελικό</cp:contentStatus>
</cp:coreProperties>
</file>