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6"/>
  </p:notesMasterIdLst>
  <p:sldIdLst>
    <p:sldId id="257" r:id="rId3"/>
    <p:sldId id="258" r:id="rId4"/>
    <p:sldId id="324" r:id="rId5"/>
    <p:sldId id="261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25" r:id="rId15"/>
  </p:sldIdLst>
  <p:sldSz cx="9144000" cy="6858000" type="screen4x3"/>
  <p:notesSz cx="6858000" cy="9144000"/>
  <p:custDataLst>
    <p:tags r:id="rId1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3/5/2014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3/5/2014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3/5/2014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3/5/2014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Transactional_comm_model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Interaction_comm_model.svg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slide" Target="slide8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6.png"/><Relationship Id="rId5" Type="http://schemas.openxmlformats.org/officeDocument/2006/relationships/hyperlink" Target="http://en.wikipedia.org/wiki/File:Communication_shannon-weaver2.svg" TargetMode="Externa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smtClean="0">
                <a:solidFill>
                  <a:prstClr val="black"/>
                </a:solidFill>
              </a:rPr>
              <a:t>Επιχειρησιακές Επικοινωνίες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352928" cy="3092946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3</a:t>
            </a:r>
            <a:r>
              <a:rPr lang="en-US" sz="3000" b="1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Γεώργιος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Ασπρίδης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GB" sz="3200" b="1" dirty="0">
                <a:latin typeface="Times New Roman" pitchFamily="18" charset="0"/>
              </a:rPr>
              <a:t>Transactional Model of Communication</a:t>
            </a:r>
            <a:endParaRPr lang="el-GR" sz="3800" b="1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8" name="Picture 4" descr="Σχέδιο ενός μοντέλου με πηγή-κανάλι-μήνυμα-αποδέκτες και ανατροφοδότηση.">
            <a:hlinkClick r:id="rId3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1340769"/>
            <a:ext cx="7848872" cy="4609182"/>
          </a:xfrm>
        </p:spPr>
      </p:pic>
    </p:spTree>
    <p:extLst>
      <p:ext uri="{BB962C8B-B14F-4D97-AF65-F5344CB8AC3E}">
        <p14:creationId xmlns:p14="http://schemas.microsoft.com/office/powerpoint/2010/main" val="342733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GB" sz="3200" b="1" dirty="0">
                <a:latin typeface="Times New Roman" pitchFamily="18" charset="0"/>
              </a:rPr>
              <a:t>Interactional Model of Communication</a:t>
            </a:r>
            <a:endParaRPr lang="el-GR" sz="3800" b="1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9" name="Picture 4" descr="Σχέδιο ενός μοντέλου όπου ο αποστολέας επικοινωνεί με τον αποδέκτη κατευθείαν και αντίστροφα.">
            <a:hlinkClick r:id="rId3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1640" y="1116050"/>
            <a:ext cx="6840760" cy="4605300"/>
          </a:xfrm>
        </p:spPr>
      </p:pic>
    </p:spTree>
    <p:extLst>
      <p:ext uri="{BB962C8B-B14F-4D97-AF65-F5344CB8AC3E}">
        <p14:creationId xmlns:p14="http://schemas.microsoft.com/office/powerpoint/2010/main" val="225789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Άξονες λειτουργίας της επικοινωνίας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l-GR" altLang="el-GR" sz="4000" dirty="0">
                <a:latin typeface="Times New Roman" pitchFamily="18" charset="0"/>
                <a:cs typeface="Times New Roman" pitchFamily="18" charset="0"/>
              </a:rPr>
              <a:t>Έλεγχος.</a:t>
            </a:r>
          </a:p>
          <a:p>
            <a:pPr>
              <a:spcAft>
                <a:spcPts val="1200"/>
              </a:spcAft>
            </a:pPr>
            <a:r>
              <a:rPr lang="el-GR" altLang="el-GR" sz="4000" dirty="0">
                <a:latin typeface="Times New Roman" pitchFamily="18" charset="0"/>
                <a:cs typeface="Times New Roman" pitchFamily="18" charset="0"/>
              </a:rPr>
              <a:t>Παρακίνηση.</a:t>
            </a:r>
          </a:p>
          <a:p>
            <a:pPr>
              <a:spcAft>
                <a:spcPts val="1200"/>
              </a:spcAft>
            </a:pPr>
            <a:r>
              <a:rPr lang="el-GR" altLang="el-GR" sz="4000" dirty="0">
                <a:latin typeface="Times New Roman" pitchFamily="18" charset="0"/>
                <a:cs typeface="Times New Roman" pitchFamily="18" charset="0"/>
              </a:rPr>
              <a:t>Έκφραση συναισθημάτων.</a:t>
            </a:r>
          </a:p>
          <a:p>
            <a:pPr>
              <a:spcAft>
                <a:spcPts val="1200"/>
              </a:spcAft>
            </a:pPr>
            <a:r>
              <a:rPr lang="el-GR" altLang="el-GR" sz="4000" dirty="0">
                <a:latin typeface="Times New Roman" pitchFamily="18" charset="0"/>
                <a:cs typeface="Times New Roman" pitchFamily="18" charset="0"/>
              </a:rPr>
              <a:t>Μετάδοση και διάχυση πληροφοριών.</a:t>
            </a:r>
            <a:endParaRPr lang="en-US" altLang="el-GR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</a:pPr>
            <a:endParaRPr lang="en-US" altLang="el-GR" sz="4000" dirty="0"/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068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  <a:hlinkClick r:id="rId5" action="ppaction://hlinksldjump"/>
              </a:rPr>
              <a:t>1) Η </a:t>
            </a:r>
            <a:r>
              <a:rPr lang="el-GR" sz="2800" i="1" dirty="0">
                <a:solidFill>
                  <a:srgbClr val="0070C0"/>
                </a:solidFill>
                <a:hlinkClick r:id="rId5" action="ppaction://hlinksldjump"/>
              </a:rPr>
              <a:t>διεργασία της επικοινωνίας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6" action="ppaction://hlinksldjump" tooltip="Μετάβαση στη Διαφάνεια 9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43515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  <a:hlinkClick r:id="rId7" action="ppaction://hlinksldjump"/>
              </a:rPr>
              <a:t>2) Μοντέλα επικοινωνίας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9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55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Η ΔΙΕΡΓΑΣΙΑ ΤΗΣ ΕΠΙΚΟΙΝΩΝΙΑΣ</a:t>
            </a:r>
            <a:br>
              <a:rPr lang="el-GR" b="1" dirty="0"/>
            </a:br>
            <a:endParaRPr lang="el-GR" b="1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315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>
                <a:latin typeface="Times New Roman" pitchFamily="18" charset="0"/>
                <a:cs typeface="Times New Roman" pitchFamily="18" charset="0"/>
              </a:rPr>
              <a:t>Επικοινωνία και Κουλτούρα Οργανισμού</a:t>
            </a:r>
            <a:endParaRPr lang="el-GR" sz="3800" b="1" dirty="0"/>
          </a:p>
        </p:txBody>
      </p:sp>
      <p:grpSp>
        <p:nvGrpSpPr>
          <p:cNvPr id="7" name="Ομάδα 6" descr="Σχέδιο με τις αλληλεπιδράσεις ανάμεσα στην κουλτούρα επικοινωνίας, την κουλτούρα συνεχούς βελτίωσης και την κουλτούρα μάθησης."/>
          <p:cNvGrpSpPr/>
          <p:nvPr/>
        </p:nvGrpSpPr>
        <p:grpSpPr>
          <a:xfrm>
            <a:off x="1390650" y="1828800"/>
            <a:ext cx="5657850" cy="3451225"/>
            <a:chOff x="1390650" y="1828800"/>
            <a:chExt cx="5657850" cy="3451225"/>
          </a:xfrm>
        </p:grpSpPr>
        <p:sp>
          <p:nvSpPr>
            <p:cNvPr id="8" name="Text Box 3" descr="Σχέδιο με τις αλληλεπιδράσεις ανάμεσα στην κουλτούρα επικοινωνίας, την κουλτούρα συνεχούς βελτίωσης και την κουλτούρα μάθησης."/>
            <p:cNvSpPr txBox="1">
              <a:spLocks noChangeArrowheads="1"/>
            </p:cNvSpPr>
            <p:nvPr/>
          </p:nvSpPr>
          <p:spPr bwMode="auto">
            <a:xfrm>
              <a:off x="3435350" y="1828800"/>
              <a:ext cx="151765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l-GR" altLang="el-GR" b="1" dirty="0">
                  <a:latin typeface="Times New Roman" pitchFamily="18" charset="0"/>
                  <a:cs typeface="Times New Roman" pitchFamily="18" charset="0"/>
                </a:rPr>
                <a:t>Κουλτούρα </a:t>
              </a:r>
            </a:p>
            <a:p>
              <a:pPr algn="ctr"/>
              <a:r>
                <a:rPr lang="el-GR" altLang="el-GR" b="1" dirty="0">
                  <a:latin typeface="Times New Roman" pitchFamily="18" charset="0"/>
                  <a:cs typeface="Times New Roman" pitchFamily="18" charset="0"/>
                </a:rPr>
                <a:t>Επικοινωνίας</a:t>
              </a:r>
              <a:endParaRPr lang="en-US" altLang="el-GR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Freeform 4" descr="[DECORATIVE]"/>
            <p:cNvSpPr>
              <a:spLocks/>
            </p:cNvSpPr>
            <p:nvPr/>
          </p:nvSpPr>
          <p:spPr bwMode="auto">
            <a:xfrm>
              <a:off x="5181600" y="2286000"/>
              <a:ext cx="1866900" cy="1981200"/>
            </a:xfrm>
            <a:custGeom>
              <a:avLst/>
              <a:gdLst>
                <a:gd name="T0" fmla="*/ 0 w 1176"/>
                <a:gd name="T1" fmla="*/ 0 h 1248"/>
                <a:gd name="T2" fmla="*/ 2147483647 w 1176"/>
                <a:gd name="T3" fmla="*/ 2147483647 h 1248"/>
                <a:gd name="T4" fmla="*/ 2147483647 w 1176"/>
                <a:gd name="T5" fmla="*/ 2147483647 h 1248"/>
                <a:gd name="T6" fmla="*/ 2147483647 w 1176"/>
                <a:gd name="T7" fmla="*/ 2147483647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6"/>
                <a:gd name="T13" fmla="*/ 0 h 1248"/>
                <a:gd name="T14" fmla="*/ 1176 w 1176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6" h="1248">
                  <a:moveTo>
                    <a:pt x="0" y="0"/>
                  </a:moveTo>
                  <a:cubicBezTo>
                    <a:pt x="420" y="288"/>
                    <a:pt x="840" y="576"/>
                    <a:pt x="1008" y="768"/>
                  </a:cubicBezTo>
                  <a:cubicBezTo>
                    <a:pt x="1176" y="960"/>
                    <a:pt x="1056" y="1072"/>
                    <a:pt x="1008" y="1152"/>
                  </a:cubicBezTo>
                  <a:cubicBezTo>
                    <a:pt x="960" y="1232"/>
                    <a:pt x="760" y="1232"/>
                    <a:pt x="720" y="12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" name="Text Box 5" descr="[DECORATIVE]"/>
            <p:cNvSpPr txBox="1">
              <a:spLocks noChangeArrowheads="1"/>
            </p:cNvSpPr>
            <p:nvPr/>
          </p:nvSpPr>
          <p:spPr bwMode="auto">
            <a:xfrm>
              <a:off x="4586288" y="4079875"/>
              <a:ext cx="130175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l-GR" altLang="el-GR" b="1" dirty="0">
                  <a:latin typeface="Times New Roman" pitchFamily="18" charset="0"/>
                  <a:cs typeface="Times New Roman" pitchFamily="18" charset="0"/>
                </a:rPr>
                <a:t>Κουλτούρα</a:t>
              </a:r>
            </a:p>
            <a:p>
              <a:pPr algn="ctr"/>
              <a:r>
                <a:rPr lang="el-GR" altLang="el-GR" b="1" dirty="0">
                  <a:latin typeface="Times New Roman" pitchFamily="18" charset="0"/>
                  <a:cs typeface="Times New Roman" pitchFamily="18" charset="0"/>
                </a:rPr>
                <a:t>Συνεχούς</a:t>
              </a:r>
            </a:p>
            <a:p>
              <a:pPr algn="ctr"/>
              <a:r>
                <a:rPr lang="el-GR" altLang="el-GR" b="1" dirty="0">
                  <a:latin typeface="Times New Roman" pitchFamily="18" charset="0"/>
                  <a:cs typeface="Times New Roman" pitchFamily="18" charset="0"/>
                </a:rPr>
                <a:t>Βελτίωσης</a:t>
              </a:r>
              <a:endParaRPr lang="en-US" altLang="el-GR" b="1" dirty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en-US" altLang="el-GR" dirty="0">
                <a:latin typeface="Calibri" pitchFamily="34" charset="0"/>
              </a:endParaRPr>
            </a:p>
          </p:txBody>
        </p:sp>
        <p:sp>
          <p:nvSpPr>
            <p:cNvPr id="11" name="Freeform 6" descr="[DECORATIVE]"/>
            <p:cNvSpPr>
              <a:spLocks/>
            </p:cNvSpPr>
            <p:nvPr/>
          </p:nvSpPr>
          <p:spPr bwMode="auto">
            <a:xfrm>
              <a:off x="1727200" y="4267200"/>
              <a:ext cx="2540000" cy="685800"/>
            </a:xfrm>
            <a:custGeom>
              <a:avLst/>
              <a:gdLst>
                <a:gd name="T0" fmla="*/ 2147483647 w 1600"/>
                <a:gd name="T1" fmla="*/ 2147483647 h 432"/>
                <a:gd name="T2" fmla="*/ 2147483647 w 1600"/>
                <a:gd name="T3" fmla="*/ 2147483647 h 432"/>
                <a:gd name="T4" fmla="*/ 2147483647 w 1600"/>
                <a:gd name="T5" fmla="*/ 0 h 432"/>
                <a:gd name="T6" fmla="*/ 0 60000 65536"/>
                <a:gd name="T7" fmla="*/ 0 60000 65536"/>
                <a:gd name="T8" fmla="*/ 0 60000 65536"/>
                <a:gd name="T9" fmla="*/ 0 w 1600"/>
                <a:gd name="T10" fmla="*/ 0 h 432"/>
                <a:gd name="T11" fmla="*/ 1600 w 1600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00" h="432">
                  <a:moveTo>
                    <a:pt x="1600" y="432"/>
                  </a:moveTo>
                  <a:cubicBezTo>
                    <a:pt x="1056" y="420"/>
                    <a:pt x="512" y="408"/>
                    <a:pt x="256" y="336"/>
                  </a:cubicBezTo>
                  <a:cubicBezTo>
                    <a:pt x="0" y="264"/>
                    <a:pt x="32" y="132"/>
                    <a:pt x="64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" name="Text Box 7" descr="[DECORATIVE]"/>
            <p:cNvSpPr txBox="1">
              <a:spLocks noChangeArrowheads="1"/>
            </p:cNvSpPr>
            <p:nvPr/>
          </p:nvSpPr>
          <p:spPr bwMode="auto">
            <a:xfrm>
              <a:off x="1390650" y="3352800"/>
              <a:ext cx="125095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l-GR" altLang="el-GR" b="1" dirty="0">
                  <a:latin typeface="Calibri" pitchFamily="34" charset="0"/>
                </a:rPr>
                <a:t>Κουλτούρα</a:t>
              </a:r>
            </a:p>
            <a:p>
              <a:pPr algn="ctr"/>
              <a:r>
                <a:rPr lang="el-GR" altLang="el-GR" b="1" dirty="0">
                  <a:latin typeface="Calibri" pitchFamily="34" charset="0"/>
                </a:rPr>
                <a:t>Μάθησης</a:t>
              </a:r>
              <a:endParaRPr lang="en-US" altLang="el-GR" b="1" dirty="0">
                <a:latin typeface="Calibri" pitchFamily="34" charset="0"/>
              </a:endParaRPr>
            </a:p>
          </p:txBody>
        </p:sp>
        <p:sp>
          <p:nvSpPr>
            <p:cNvPr id="13" name="Freeform 8" descr="[DECORATIVE]"/>
            <p:cNvSpPr>
              <a:spLocks/>
            </p:cNvSpPr>
            <p:nvPr/>
          </p:nvSpPr>
          <p:spPr bwMode="auto">
            <a:xfrm>
              <a:off x="1676400" y="2032000"/>
              <a:ext cx="1524000" cy="1244600"/>
            </a:xfrm>
            <a:custGeom>
              <a:avLst/>
              <a:gdLst>
                <a:gd name="T0" fmla="*/ 0 w 960"/>
                <a:gd name="T1" fmla="*/ 2147483647 h 784"/>
                <a:gd name="T2" fmla="*/ 2147483647 w 960"/>
                <a:gd name="T3" fmla="*/ 2147483647 h 784"/>
                <a:gd name="T4" fmla="*/ 2147483647 w 960"/>
                <a:gd name="T5" fmla="*/ 2147483647 h 784"/>
                <a:gd name="T6" fmla="*/ 0 60000 65536"/>
                <a:gd name="T7" fmla="*/ 0 60000 65536"/>
                <a:gd name="T8" fmla="*/ 0 60000 65536"/>
                <a:gd name="T9" fmla="*/ 0 w 960"/>
                <a:gd name="T10" fmla="*/ 0 h 784"/>
                <a:gd name="T11" fmla="*/ 960 w 960"/>
                <a:gd name="T12" fmla="*/ 784 h 7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0" h="784">
                  <a:moveTo>
                    <a:pt x="0" y="784"/>
                  </a:moveTo>
                  <a:cubicBezTo>
                    <a:pt x="112" y="504"/>
                    <a:pt x="224" y="224"/>
                    <a:pt x="384" y="112"/>
                  </a:cubicBezTo>
                  <a:cubicBezTo>
                    <a:pt x="544" y="0"/>
                    <a:pt x="752" y="56"/>
                    <a:pt x="960" y="1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282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>
                <a:latin typeface="Times New Roman" pitchFamily="18" charset="0"/>
                <a:cs typeface="Times New Roman" pitchFamily="18" charset="0"/>
              </a:rPr>
              <a:t>Η Διεργασία της Επικοινωνίας</a:t>
            </a:r>
            <a:endParaRPr lang="el-GR" sz="3800" b="1" dirty="0"/>
          </a:p>
        </p:txBody>
      </p:sp>
      <p:grpSp>
        <p:nvGrpSpPr>
          <p:cNvPr id="29" name="Ομάδα 28" descr="Σχεδιάγραμμα διεργασίας επικοινωνίας όπου η πληροφορία από την πηγή κωδικοποιείται, εισέρχεται στο κανάλι, αποκωδικοποιείται και φτάνει στον αποδέκτη, ο οποίος και μπορεί να ανατροφοδοτήσει την όλη διεργασία."/>
          <p:cNvGrpSpPr/>
          <p:nvPr/>
        </p:nvGrpSpPr>
        <p:grpSpPr>
          <a:xfrm>
            <a:off x="533400" y="1340768"/>
            <a:ext cx="8081963" cy="4515520"/>
            <a:chOff x="533400" y="2667000"/>
            <a:chExt cx="8081963" cy="3189288"/>
          </a:xfrm>
        </p:grpSpPr>
        <p:grpSp>
          <p:nvGrpSpPr>
            <p:cNvPr id="7" name="Ομάδα 6"/>
            <p:cNvGrpSpPr/>
            <p:nvPr/>
          </p:nvGrpSpPr>
          <p:grpSpPr>
            <a:xfrm>
              <a:off x="533400" y="2667000"/>
              <a:ext cx="8081963" cy="3189288"/>
              <a:chOff x="533400" y="2667000"/>
              <a:chExt cx="8081963" cy="3189288"/>
            </a:xfrm>
          </p:grpSpPr>
          <p:sp>
            <p:nvSpPr>
              <p:cNvPr id="8" name="Rectangle 3" descr="Σχεδιάγραμμα διεργασίας επικοινωνίας όπου η πληροφορία από την πηγή κωδικοποιείται, εισέρχεται στο κανάλι, αποκωδικοποιείται και φτάνει στον αποδέκτη, ο οποίος και μπορεί να ανατροφοδοτήσει την όλη διεργασία."/>
              <p:cNvSpPr>
                <a:spLocks noChangeArrowheads="1"/>
              </p:cNvSpPr>
              <p:nvPr/>
            </p:nvSpPr>
            <p:spPr bwMode="auto">
              <a:xfrm>
                <a:off x="533400" y="2895600"/>
                <a:ext cx="1295400" cy="533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el-GR" altLang="el-GR">
                  <a:latin typeface="Calibri" pitchFamily="34" charset="0"/>
                </a:endParaRPr>
              </a:p>
            </p:txBody>
          </p:sp>
          <p:sp>
            <p:nvSpPr>
              <p:cNvPr id="9" name="Rectangle 5" descr="[DECORATIVE]"/>
              <p:cNvSpPr>
                <a:spLocks noChangeArrowheads="1"/>
              </p:cNvSpPr>
              <p:nvPr/>
            </p:nvSpPr>
            <p:spPr bwMode="auto">
              <a:xfrm>
                <a:off x="2590800" y="2895600"/>
                <a:ext cx="1600200" cy="533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el-GR" altLang="el-GR">
                  <a:latin typeface="Calibri" pitchFamily="34" charset="0"/>
                </a:endParaRPr>
              </a:p>
            </p:txBody>
          </p:sp>
          <p:sp>
            <p:nvSpPr>
              <p:cNvPr id="10" name="Rectangle 7" descr="[DECORATIVE]"/>
              <p:cNvSpPr>
                <a:spLocks noChangeArrowheads="1"/>
              </p:cNvSpPr>
              <p:nvPr/>
            </p:nvSpPr>
            <p:spPr bwMode="auto">
              <a:xfrm>
                <a:off x="4876800" y="2895600"/>
                <a:ext cx="1295400" cy="533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el-GR" altLang="el-GR">
                  <a:latin typeface="Calibri" pitchFamily="34" charset="0"/>
                </a:endParaRPr>
              </a:p>
            </p:txBody>
          </p:sp>
          <p:sp>
            <p:nvSpPr>
              <p:cNvPr id="11" name="Line 9" descr="[DECORATIVE]"/>
              <p:cNvSpPr>
                <a:spLocks noChangeShapeType="1"/>
              </p:cNvSpPr>
              <p:nvPr/>
            </p:nvSpPr>
            <p:spPr bwMode="auto">
              <a:xfrm>
                <a:off x="1905000" y="3200400"/>
                <a:ext cx="609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2" name="Line 10" descr="[DECORATIVE]"/>
              <p:cNvSpPr>
                <a:spLocks noChangeShapeType="1"/>
              </p:cNvSpPr>
              <p:nvPr/>
            </p:nvSpPr>
            <p:spPr bwMode="auto">
              <a:xfrm>
                <a:off x="4267200" y="3200400"/>
                <a:ext cx="609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" name="Text Box 12" descr="[DECORATIVE]"/>
              <p:cNvSpPr txBox="1">
                <a:spLocks noChangeArrowheads="1"/>
              </p:cNvSpPr>
              <p:nvPr/>
            </p:nvSpPr>
            <p:spPr bwMode="auto">
              <a:xfrm>
                <a:off x="6858000" y="2819400"/>
                <a:ext cx="1757363" cy="45650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l-GR" altLang="el-GR" b="1" dirty="0" err="1">
                    <a:latin typeface="Times New Roman" pitchFamily="18" charset="0"/>
                    <a:cs typeface="Times New Roman" pitchFamily="18" charset="0"/>
                  </a:rPr>
                  <a:t>Απο</a:t>
                </a:r>
                <a:r>
                  <a:rPr lang="el-GR" altLang="el-GR" b="1" dirty="0">
                    <a:latin typeface="Times New Roman" pitchFamily="18" charset="0"/>
                    <a:cs typeface="Times New Roman" pitchFamily="18" charset="0"/>
                  </a:rPr>
                  <a:t>-</a:t>
                </a:r>
              </a:p>
              <a:p>
                <a:pPr algn="ctr"/>
                <a:r>
                  <a:rPr lang="el-GR" altLang="el-GR" b="1" dirty="0">
                    <a:latin typeface="Times New Roman" pitchFamily="18" charset="0"/>
                    <a:cs typeface="Times New Roman" pitchFamily="18" charset="0"/>
                  </a:rPr>
                  <a:t>κωδικοποίηση</a:t>
                </a:r>
                <a:endParaRPr lang="en-US" altLang="el-GR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Line 13" descr="[DECORATIVE]"/>
              <p:cNvSpPr>
                <a:spLocks noChangeShapeType="1"/>
              </p:cNvSpPr>
              <p:nvPr/>
            </p:nvSpPr>
            <p:spPr bwMode="auto">
              <a:xfrm>
                <a:off x="6248400" y="3200400"/>
                <a:ext cx="609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5" name="Line 14" descr="[DECORATIVE]"/>
              <p:cNvSpPr>
                <a:spLocks noChangeShapeType="1"/>
              </p:cNvSpPr>
              <p:nvPr/>
            </p:nvSpPr>
            <p:spPr bwMode="auto">
              <a:xfrm>
                <a:off x="7772400" y="3275900"/>
                <a:ext cx="0" cy="7627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6" name="Rectangle 15" descr="[DECORATIVE]"/>
              <p:cNvSpPr>
                <a:spLocks noChangeArrowheads="1"/>
              </p:cNvSpPr>
              <p:nvPr/>
            </p:nvSpPr>
            <p:spPr bwMode="auto">
              <a:xfrm>
                <a:off x="7162800" y="4114800"/>
                <a:ext cx="1295400" cy="533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el-GR" altLang="el-GR">
                  <a:latin typeface="Calibri" pitchFamily="34" charset="0"/>
                </a:endParaRPr>
              </a:p>
            </p:txBody>
          </p:sp>
          <p:sp>
            <p:nvSpPr>
              <p:cNvPr id="17" name="Line 17" descr="[DECORATIVE]"/>
              <p:cNvSpPr>
                <a:spLocks noChangeShapeType="1"/>
              </p:cNvSpPr>
              <p:nvPr/>
            </p:nvSpPr>
            <p:spPr bwMode="auto">
              <a:xfrm>
                <a:off x="7772400" y="4724400"/>
                <a:ext cx="0" cy="685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8" name="Line 18" descr="[DECORATIVE]"/>
              <p:cNvSpPr>
                <a:spLocks noChangeShapeType="1"/>
              </p:cNvSpPr>
              <p:nvPr/>
            </p:nvSpPr>
            <p:spPr bwMode="auto">
              <a:xfrm flipH="1">
                <a:off x="1143000" y="5410200"/>
                <a:ext cx="6629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" name="Line 19" descr="[DECORATIVE]"/>
              <p:cNvSpPr>
                <a:spLocks noChangeShapeType="1"/>
              </p:cNvSpPr>
              <p:nvPr/>
            </p:nvSpPr>
            <p:spPr bwMode="auto">
              <a:xfrm flipV="1">
                <a:off x="1143000" y="3581400"/>
                <a:ext cx="0" cy="1828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20" name="Text Box 20" descr="[DECORATIVE]"/>
              <p:cNvSpPr txBox="1">
                <a:spLocks noChangeArrowheads="1"/>
              </p:cNvSpPr>
              <p:nvPr/>
            </p:nvSpPr>
            <p:spPr bwMode="auto">
              <a:xfrm>
                <a:off x="1905000" y="5486400"/>
                <a:ext cx="5518150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l-GR" altLang="el-GR" b="1" dirty="0">
                    <a:latin typeface="Times New Roman" pitchFamily="18" charset="0"/>
                    <a:cs typeface="Times New Roman" pitchFamily="18" charset="0"/>
                  </a:rPr>
                  <a:t>Έλεγχος Επιτυχίας της Μετάδοσης / Ανατροφοδότηση</a:t>
                </a:r>
                <a:endParaRPr lang="en-US" altLang="el-GR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Text Box 21" descr="[DECORATIVE]"/>
              <p:cNvSpPr txBox="1">
                <a:spLocks noChangeArrowheads="1"/>
              </p:cNvSpPr>
              <p:nvPr/>
            </p:nvSpPr>
            <p:spPr bwMode="auto">
              <a:xfrm>
                <a:off x="1981200" y="2667000"/>
                <a:ext cx="402674" cy="2608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l-GR" altLang="el-GR" b="1" dirty="0" smtClean="0">
                    <a:latin typeface="Times New Roman" pitchFamily="18" charset="0"/>
                    <a:cs typeface="Times New Roman" pitchFamily="18" charset="0"/>
                  </a:rPr>
                  <a:t>Μ</a:t>
                </a:r>
                <a:endParaRPr lang="el-GR" altLang="el-GR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Text Box 22" descr="[DECORATIVE]"/>
              <p:cNvSpPr txBox="1">
                <a:spLocks noChangeArrowheads="1"/>
              </p:cNvSpPr>
              <p:nvPr/>
            </p:nvSpPr>
            <p:spPr bwMode="auto">
              <a:xfrm>
                <a:off x="4343400" y="2667000"/>
                <a:ext cx="402674" cy="2608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l-GR" altLang="el-GR" b="1" dirty="0" smtClean="0">
                    <a:latin typeface="Times New Roman" pitchFamily="18" charset="0"/>
                    <a:cs typeface="Times New Roman" pitchFamily="18" charset="0"/>
                  </a:rPr>
                  <a:t>Μ</a:t>
                </a:r>
                <a:endParaRPr lang="el-GR" altLang="el-GR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Text Box 23" descr="[DECORATIVE]"/>
              <p:cNvSpPr txBox="1">
                <a:spLocks noChangeArrowheads="1"/>
              </p:cNvSpPr>
              <p:nvPr/>
            </p:nvSpPr>
            <p:spPr bwMode="auto">
              <a:xfrm>
                <a:off x="6324600" y="2667000"/>
                <a:ext cx="402674" cy="2608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l-GR" altLang="el-GR" b="1" dirty="0" smtClean="0">
                    <a:latin typeface="Times New Roman" pitchFamily="18" charset="0"/>
                    <a:cs typeface="Times New Roman" pitchFamily="18" charset="0"/>
                  </a:rPr>
                  <a:t>Μ</a:t>
                </a:r>
                <a:endParaRPr lang="el-GR" altLang="el-GR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Text Box 24" descr="[DECORATIVE]"/>
              <p:cNvSpPr txBox="1">
                <a:spLocks noChangeArrowheads="1"/>
              </p:cNvSpPr>
              <p:nvPr/>
            </p:nvSpPr>
            <p:spPr bwMode="auto">
              <a:xfrm>
                <a:off x="7162800" y="3505200"/>
                <a:ext cx="402674" cy="2608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l-GR" altLang="el-GR" b="1" dirty="0" smtClean="0">
                    <a:latin typeface="Times New Roman" pitchFamily="18" charset="0"/>
                    <a:cs typeface="Times New Roman" pitchFamily="18" charset="0"/>
                  </a:rPr>
                  <a:t>Μ</a:t>
                </a:r>
                <a:endParaRPr lang="el-GR" altLang="el-GR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5" name="Text Box 4" descr="[DECORATIVE]"/>
            <p:cNvSpPr txBox="1">
              <a:spLocks noChangeArrowheads="1"/>
            </p:cNvSpPr>
            <p:nvPr/>
          </p:nvSpPr>
          <p:spPr bwMode="auto">
            <a:xfrm>
              <a:off x="762000" y="2971800"/>
              <a:ext cx="7889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l-GR" altLang="el-GR" sz="2000" b="1" dirty="0">
                  <a:latin typeface="Times New Roman" pitchFamily="18" charset="0"/>
                  <a:cs typeface="Times New Roman" pitchFamily="18" charset="0"/>
                </a:rPr>
                <a:t>Πηγή</a:t>
              </a:r>
              <a:endParaRPr lang="en-US" altLang="el-GR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 Box 6" descr="[DECORATIVE]"/>
            <p:cNvSpPr txBox="1">
              <a:spLocks noChangeArrowheads="1"/>
            </p:cNvSpPr>
            <p:nvPr/>
          </p:nvSpPr>
          <p:spPr bwMode="auto">
            <a:xfrm>
              <a:off x="2590800" y="2971800"/>
              <a:ext cx="1655763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l-GR" altLang="el-GR" b="1" dirty="0">
                  <a:latin typeface="Times New Roman" pitchFamily="18" charset="0"/>
                  <a:cs typeface="Times New Roman" pitchFamily="18" charset="0"/>
                </a:rPr>
                <a:t>Κωδικοποίηση</a:t>
              </a:r>
              <a:endParaRPr lang="en-US" altLang="el-GR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 Box 8" descr="[DECORATIVE]"/>
            <p:cNvSpPr txBox="1">
              <a:spLocks noChangeArrowheads="1"/>
            </p:cNvSpPr>
            <p:nvPr/>
          </p:nvSpPr>
          <p:spPr bwMode="auto">
            <a:xfrm>
              <a:off x="5029200" y="2971800"/>
              <a:ext cx="9810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l-GR" altLang="el-GR" sz="2000" b="1">
                  <a:latin typeface="Times New Roman" pitchFamily="18" charset="0"/>
                  <a:cs typeface="Times New Roman" pitchFamily="18" charset="0"/>
                </a:rPr>
                <a:t>Κανάλι</a:t>
              </a:r>
              <a:endParaRPr lang="en-US" altLang="el-G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 Box 16" descr="[DECORATIVE]"/>
            <p:cNvSpPr txBox="1">
              <a:spLocks noChangeArrowheads="1"/>
            </p:cNvSpPr>
            <p:nvPr/>
          </p:nvSpPr>
          <p:spPr bwMode="auto">
            <a:xfrm>
              <a:off x="7239000" y="4191000"/>
              <a:ext cx="1143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l-GR" altLang="el-GR" sz="1600" b="1">
                  <a:latin typeface="Times New Roman" pitchFamily="18" charset="0"/>
                  <a:cs typeface="Times New Roman" pitchFamily="18" charset="0"/>
                </a:rPr>
                <a:t>Αποδέκτης</a:t>
              </a:r>
              <a:endParaRPr lang="en-US" altLang="el-GR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30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849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ΤΑ ΜΟΝΤΕΛΑ ΤΗΣ ΕΠΙΚΟΙΝΩΝΙΑΣ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5485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en-GB" sz="3200" b="1" dirty="0">
                <a:latin typeface="Times New Roman" pitchFamily="18" charset="0"/>
              </a:rPr>
              <a:t>Shannon &amp; Weaver Model of </a:t>
            </a:r>
            <a:r>
              <a:rPr lang="en-GB" sz="3200" b="1" dirty="0" smtClean="0">
                <a:latin typeface="Times New Roman" pitchFamily="18" charset="0"/>
              </a:rPr>
              <a:t>Communication</a:t>
            </a:r>
            <a:endParaRPr lang="el-GR" sz="3800" b="1" dirty="0"/>
          </a:p>
        </p:txBody>
      </p:sp>
      <p:pic>
        <p:nvPicPr>
          <p:cNvPr id="30" name="Picture 4" descr="Εικόνα ενός μοντέλου με αποστολέα-παραλήπτη-μήνυμα και ανατροφοδότηση.">
            <a:hlinkClick r:id="rId5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600" y="1412776"/>
            <a:ext cx="7128792" cy="3528392"/>
          </a:xfrm>
        </p:spPr>
      </p:pic>
      <p:sp>
        <p:nvSpPr>
          <p:cNvPr id="3" name="TextBox 2"/>
          <p:cNvSpPr txBox="1"/>
          <p:nvPr>
            <p:custDataLst>
              <p:tags r:id="rId3"/>
            </p:custDataLst>
          </p:nvPr>
        </p:nvSpPr>
        <p:spPr>
          <a:xfrm>
            <a:off x="971600" y="5157192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Times New Roman" pitchFamily="18" charset="0"/>
              </a:rPr>
              <a:t>sender – receiver – message - feedback</a:t>
            </a:r>
            <a:endParaRPr lang="el-GR" sz="2800" b="1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διεργασία της επικοινωνίας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234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2:52:05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K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9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7,4,5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29,30,4,5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0,3,4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1D652FB7-0C0B-4717-8BDC-9983BC7134C3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294</Words>
  <Application>Microsoft Office PowerPoint</Application>
  <PresentationFormat>Προβολή στην οθόνη (4:3)</PresentationFormat>
  <Paragraphs>71</Paragraphs>
  <Slides>13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Επιχειρησιακές Επικοινωνίες</vt:lpstr>
      <vt:lpstr>Άδειες χρήσης </vt:lpstr>
      <vt:lpstr>Χρηματοδότηση </vt:lpstr>
      <vt:lpstr>Περιεχόμενα ενότητας</vt:lpstr>
      <vt:lpstr>Η ΔΙΕΡΓΑΣΙΑ ΤΗΣ ΕΠΙΚΟΙΝΩΝΙΑΣ </vt:lpstr>
      <vt:lpstr>Επικοινωνία και Κουλτούρα Οργανισμού</vt:lpstr>
      <vt:lpstr>Η Διεργασία της Επικοινωνίας</vt:lpstr>
      <vt:lpstr>ΤΑ ΜΟΝΤΕΛΑ ΤΗΣ ΕΠΙΚΟΙΝΩΝΙΑΣ</vt:lpstr>
      <vt:lpstr>Shannon &amp; Weaver Model of Communication</vt:lpstr>
      <vt:lpstr>Transactional Model of Communication</vt:lpstr>
      <vt:lpstr>Interactional Model of Communication</vt:lpstr>
      <vt:lpstr>Άξονες λειτουργίας της επικοινωνίας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Επιχειρησιακές Επικοινωνίες</dc:title>
  <dc:subject>Επιχειρησιακές Επικοινωνίες</dc:subject>
  <dc:creator>Ασπρίδης Γεώργιος</dc:creator>
  <cp:keywords>Επιχειρησιακές Επικοινωνίες</cp:keywords>
  <dc:description>Επιχειρησιακές Επικοινωνίες</dc:description>
  <cp:lastModifiedBy>chris</cp:lastModifiedBy>
  <cp:revision>248</cp:revision>
  <dcterms:created xsi:type="dcterms:W3CDTF">2013-10-22T19:39:27Z</dcterms:created>
  <dcterms:modified xsi:type="dcterms:W3CDTF">2014-05-03T12:11:55Z</dcterms:modified>
  <cp:category>ΑΝΟΙΧΤΑ ΑΚΑΔΗΜΑΙΚΑ ΜΑΘΗΜΑΤΑ</cp:category>
  <cp:contentStatus>Τελικό</cp:contentStatus>
</cp:coreProperties>
</file>