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9.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14.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6.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17.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8.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9.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20.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21.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2.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23.xml" ContentType="application/vnd.openxmlformats-officedocument.presentationml.notesSlide+xml"/>
  <Override PartName="/ppt/tags/tag73.xml" ContentType="application/vnd.openxmlformats-officedocument.presentationml.tags+xml"/>
  <Override PartName="/ppt/notesSlides/notesSlide24.xml" ContentType="application/vnd.openxmlformats-officedocument.presentationml.notesSlide+xml"/>
  <Override PartName="/ppt/tags/tag74.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sldIdLst>
    <p:sldId id="256" r:id="rId3"/>
    <p:sldId id="257" r:id="rId4"/>
    <p:sldId id="259" r:id="rId5"/>
    <p:sldId id="261" r:id="rId6"/>
    <p:sldId id="262" r:id="rId7"/>
    <p:sldId id="264" r:id="rId8"/>
    <p:sldId id="266" r:id="rId9"/>
    <p:sldId id="265" r:id="rId10"/>
    <p:sldId id="274" r:id="rId11"/>
    <p:sldId id="269" r:id="rId12"/>
    <p:sldId id="289" r:id="rId13"/>
    <p:sldId id="290" r:id="rId14"/>
    <p:sldId id="291" r:id="rId15"/>
    <p:sldId id="292" r:id="rId16"/>
    <p:sldId id="293" r:id="rId17"/>
    <p:sldId id="294" r:id="rId18"/>
    <p:sldId id="295" r:id="rId19"/>
    <p:sldId id="296" r:id="rId20"/>
    <p:sldId id="297" r:id="rId21"/>
    <p:sldId id="298" r:id="rId22"/>
    <p:sldId id="300" r:id="rId23"/>
    <p:sldId id="301" r:id="rId24"/>
    <p:sldId id="302" r:id="rId25"/>
    <p:sldId id="303" r:id="rId26"/>
    <p:sldId id="280"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08" autoAdjust="0"/>
    <p:restoredTop sz="99339" autoAdjust="0"/>
  </p:normalViewPr>
  <p:slideViewPr>
    <p:cSldViewPr>
      <p:cViewPr>
        <p:scale>
          <a:sx n="50" d="100"/>
          <a:sy n="50" d="100"/>
        </p:scale>
        <p:origin x="-5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14/10/2013</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10</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a:t>
            </a:fld>
            <a:endParaRPr lang="el-GR"/>
          </a:p>
        </p:txBody>
      </p:sp>
    </p:spTree>
    <p:extLst>
      <p:ext uri="{BB962C8B-B14F-4D97-AF65-F5344CB8AC3E}">
        <p14:creationId xmlns:p14="http://schemas.microsoft.com/office/powerpoint/2010/main" val="31421763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24</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a:t>
            </a:fld>
            <a:endParaRPr lang="el-GR"/>
          </a:p>
        </p:txBody>
      </p:sp>
    </p:spTree>
    <p:extLst>
      <p:ext uri="{BB962C8B-B14F-4D97-AF65-F5344CB8AC3E}">
        <p14:creationId xmlns:p14="http://schemas.microsoft.com/office/powerpoint/2010/main" val="2533023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notesSlide" Target="../notesSlides/notesSlide13.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slideLayout" Target="../slideLayouts/slideLayout2.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xml"/><Relationship Id="rId1" Type="http://schemas.openxmlformats.org/officeDocument/2006/relationships/tags" Target="../tags/tag46.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20.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image" Target="../media/image4.emf"/><Relationship Id="rId2" Type="http://schemas.openxmlformats.org/officeDocument/2006/relationships/tags" Target="../tags/tag62.xml"/><Relationship Id="rId1" Type="http://schemas.openxmlformats.org/officeDocument/2006/relationships/vmlDrawing" Target="../drawings/vmlDrawing1.vml"/><Relationship Id="rId6" Type="http://schemas.openxmlformats.org/officeDocument/2006/relationships/oleObject" Target="../embeddings/Microsoft_Word_97_-_2003_Document1.doc"/><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65.xml"/><Relationship Id="rId7" Type="http://schemas.openxmlformats.org/officeDocument/2006/relationships/image" Target="../media/image5.emf"/><Relationship Id="rId2" Type="http://schemas.openxmlformats.org/officeDocument/2006/relationships/tags" Target="../tags/tag64.xml"/><Relationship Id="rId1" Type="http://schemas.openxmlformats.org/officeDocument/2006/relationships/vmlDrawing" Target="../drawings/vmlDrawing2.vml"/><Relationship Id="rId6" Type="http://schemas.openxmlformats.org/officeDocument/2006/relationships/oleObject" Target="../embeddings/Microsoft_Word_97_-_2003_Document2.doc"/><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7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vmlDrawing" Target="../drawings/vmlDrawing3.vml"/><Relationship Id="rId6" Type="http://schemas.openxmlformats.org/officeDocument/2006/relationships/image" Target="../media/image6.emf"/><Relationship Id="rId5" Type="http://schemas.openxmlformats.org/officeDocument/2006/relationships/oleObject" Target="../embeddings/oleObject1.bin"/><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74.xml"/><Relationship Id="rId6" Type="http://schemas.openxmlformats.org/officeDocument/2006/relationships/hyperlink" Target="http://www.edulll.gr/" TargetMode="External"/><Relationship Id="rId5" Type="http://schemas.openxmlformats.org/officeDocument/2006/relationships/image" Target="../media/image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jpe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slide" Target="slide18.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dirty="0" smtClean="0"/>
              <a:t>Αντικειμενοστραφής Προγραμματισμός ΙΙ</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4</a:t>
            </a:r>
            <a:r>
              <a:rPr lang="el-GR" sz="2800" b="1" dirty="0" smtClean="0"/>
              <a:t>:</a:t>
            </a:r>
            <a:r>
              <a:rPr lang="en-US" sz="2800" b="1" dirty="0" smtClean="0"/>
              <a:t> </a:t>
            </a:r>
            <a:r>
              <a:rPr lang="el-GR" altLang="el-GR" sz="2800" b="1" dirty="0"/>
              <a:t>Αριθμητικές Εκφράσεις - </a:t>
            </a:r>
            <a:r>
              <a:rPr lang="el-GR" altLang="el-GR" sz="2800" b="1" dirty="0" smtClean="0"/>
              <a:t>Εντολές ανάθεσης</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Νικόλαος </a:t>
            </a:r>
            <a:r>
              <a:rPr lang="el-GR" sz="2800" dirty="0"/>
              <a:t>Θ. </a:t>
            </a:r>
            <a:r>
              <a:rPr lang="el-GR" sz="2800" dirty="0" err="1" smtClean="0"/>
              <a:t>Λιόλιος</a:t>
            </a:r>
            <a:r>
              <a:rPr lang="en-US"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smtClean="0"/>
              <a:t>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Μηχανικών Πληροφορικής Τ.Ε.</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323528" y="-27384"/>
            <a:ext cx="8496944" cy="1548507"/>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r>
              <a:rPr lang="el-GR" altLang="el-GR" u="sng" dirty="0">
                <a:solidFill>
                  <a:schemeClr val="tx2"/>
                </a:solidFill>
              </a:rPr>
              <a:t>Διαίρεση και υπόλοιπο διαίρεσης</a:t>
            </a:r>
            <a:endParaRPr lang="el-GR" altLang="el-GR" u="sng" dirty="0">
              <a:solidFill>
                <a:schemeClr val="tx2"/>
              </a:solidFill>
              <a:latin typeface="+mn-lt"/>
            </a:endParaRPr>
          </a:p>
        </p:txBody>
      </p:sp>
      <p:sp>
        <p:nvSpPr>
          <p:cNvPr id="17" name="Rectangle 3" descr="Αν και τα δύο δεδομένα στον τελεστή της διαίρεσης ( διά ) είναι ακέραιοι, το αποτέλεσμα είναι ακέραιος (το δεκαδικό μέρος χάνεται και έτσι δημιουργείται κάποιο λογικό λάθος),&#10;"/>
          <p:cNvSpPr>
            <a:spLocks noGrp="1" noChangeArrowheads="1"/>
          </p:cNvSpPr>
          <p:nvPr>
            <p:ph type="body" idx="1"/>
          </p:nvPr>
        </p:nvSpPr>
        <p:spPr>
          <a:xfrm>
            <a:off x="533400" y="1280393"/>
            <a:ext cx="7772400" cy="1356519"/>
          </a:xfrm>
        </p:spPr>
        <p:txBody>
          <a:bodyPr>
            <a:noAutofit/>
          </a:bodyPr>
          <a:lstStyle/>
          <a:p>
            <a:pPr marL="342900" indent="-342900">
              <a:lnSpc>
                <a:spcPct val="80000"/>
              </a:lnSpc>
              <a:buFont typeface="Wingdings" panose="05000000000000000000" pitchFamily="2" charset="2"/>
              <a:buChar char="q"/>
            </a:pPr>
            <a:r>
              <a:rPr lang="el-GR" altLang="el-GR" b="0" dirty="0" smtClean="0"/>
              <a:t>Αν και τα δύο δεδομένα στον τελεστή της διαίρεσης (/) είναι ακέραιοι, το αποτέλεσμα είναι ακέραιος (το δεκαδικό μέρος χάνεται και έτσι δημιουργείται κάποιο λογικό λάθος)</a:t>
            </a:r>
          </a:p>
        </p:txBody>
      </p:sp>
      <p:sp>
        <p:nvSpPr>
          <p:cNvPr id="20" name="Text Box 6" descr="14 διά 3             ισούται με;&#10;"/>
          <p:cNvSpPr txBox="1">
            <a:spLocks noChangeArrowheads="1"/>
          </p:cNvSpPr>
          <p:nvPr/>
        </p:nvSpPr>
        <p:spPr bwMode="auto">
          <a:xfrm>
            <a:off x="1838325" y="2819400"/>
            <a:ext cx="30242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200" b="1" dirty="0" smtClean="0">
                <a:solidFill>
                  <a:schemeClr val="accent4">
                    <a:lumMod val="75000"/>
                  </a:schemeClr>
                </a:solidFill>
                <a:latin typeface="+mn-lt"/>
              </a:rPr>
              <a:t>14 / 3             ισούται με;</a:t>
            </a:r>
            <a:endParaRPr lang="el-GR" altLang="el-GR" sz="2200" dirty="0">
              <a:solidFill>
                <a:schemeClr val="accent4">
                  <a:lumMod val="75000"/>
                </a:schemeClr>
              </a:solidFill>
              <a:latin typeface="+mn-lt"/>
            </a:endParaRPr>
          </a:p>
        </p:txBody>
      </p:sp>
      <p:sp>
        <p:nvSpPr>
          <p:cNvPr id="21" name="Text Box 7"/>
          <p:cNvSpPr txBox="1">
            <a:spLocks noChangeArrowheads="1"/>
          </p:cNvSpPr>
          <p:nvPr/>
        </p:nvSpPr>
        <p:spPr bwMode="auto">
          <a:xfrm>
            <a:off x="5565775" y="2819400"/>
            <a:ext cx="3273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200" b="1" dirty="0" smtClean="0">
                <a:solidFill>
                  <a:schemeClr val="accent4">
                    <a:lumMod val="75000"/>
                  </a:schemeClr>
                </a:solidFill>
                <a:latin typeface="+mn-lt"/>
              </a:rPr>
              <a:t>4</a:t>
            </a:r>
            <a:endParaRPr lang="el-GR" altLang="el-GR" sz="2200" dirty="0">
              <a:solidFill>
                <a:schemeClr val="accent4">
                  <a:lumMod val="75000"/>
                </a:schemeClr>
              </a:solidFill>
              <a:latin typeface="+mn-lt"/>
            </a:endParaRPr>
          </a:p>
        </p:txBody>
      </p:sp>
      <p:sp>
        <p:nvSpPr>
          <p:cNvPr id="19" name="Text Box 5" descr="8 διά 12             ισούται με;&#10;"/>
          <p:cNvSpPr txBox="1">
            <a:spLocks noChangeArrowheads="1"/>
          </p:cNvSpPr>
          <p:nvPr/>
        </p:nvSpPr>
        <p:spPr bwMode="auto">
          <a:xfrm>
            <a:off x="1841500" y="3429000"/>
            <a:ext cx="30242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200" b="1" dirty="0" smtClean="0">
                <a:solidFill>
                  <a:schemeClr val="accent4">
                    <a:lumMod val="75000"/>
                  </a:schemeClr>
                </a:solidFill>
                <a:latin typeface="+mn-lt"/>
              </a:rPr>
              <a:t>8 / 12             ισούται με;</a:t>
            </a:r>
            <a:endParaRPr lang="el-GR" altLang="el-GR" sz="2200" b="1" dirty="0">
              <a:solidFill>
                <a:schemeClr val="accent4">
                  <a:lumMod val="75000"/>
                </a:schemeClr>
              </a:solidFill>
              <a:latin typeface="+mn-lt"/>
            </a:endParaRPr>
          </a:p>
        </p:txBody>
      </p:sp>
      <p:sp>
        <p:nvSpPr>
          <p:cNvPr id="34" name="Text Box 8"/>
          <p:cNvSpPr txBox="1">
            <a:spLocks noChangeArrowheads="1"/>
          </p:cNvSpPr>
          <p:nvPr/>
        </p:nvSpPr>
        <p:spPr bwMode="auto">
          <a:xfrm>
            <a:off x="5549900" y="3429000"/>
            <a:ext cx="3273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200" b="1" dirty="0" smtClean="0">
                <a:solidFill>
                  <a:schemeClr val="accent4">
                    <a:lumMod val="75000"/>
                  </a:schemeClr>
                </a:solidFill>
                <a:latin typeface="+mn-lt"/>
              </a:rPr>
              <a:t>0</a:t>
            </a:r>
            <a:endParaRPr lang="el-GR" altLang="el-GR" sz="2200" dirty="0">
              <a:solidFill>
                <a:schemeClr val="accent4">
                  <a:lumMod val="75000"/>
                </a:schemeClr>
              </a:solidFill>
              <a:latin typeface="+mn-lt"/>
            </a:endParaRPr>
          </a:p>
        </p:txBody>
      </p:sp>
      <p:sp>
        <p:nvSpPr>
          <p:cNvPr id="18" name="Rectangle 4" descr="Ο τελεστής του υπολοίπου διαίρεσης ( επί τοις εκατό) ,&#10;"/>
          <p:cNvSpPr>
            <a:spLocks noChangeArrowheads="1"/>
          </p:cNvSpPr>
          <p:nvPr/>
        </p:nvSpPr>
        <p:spPr bwMode="auto">
          <a:xfrm>
            <a:off x="609600" y="4267200"/>
            <a:ext cx="83058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tx1"/>
              </a:buClr>
              <a:buSzPct val="85000"/>
              <a:buFont typeface="ZapfDingbats" pitchFamily="82" charset="2"/>
              <a:buChar char="r"/>
            </a:pPr>
            <a:r>
              <a:rPr lang="el-GR" altLang="el-GR" sz="2400" dirty="0" smtClean="0">
                <a:latin typeface="+mn-lt"/>
              </a:rPr>
              <a:t>Ο τελεστής του υπολοίπου διαίρεσης (%) </a:t>
            </a:r>
            <a:endParaRPr lang="el-GR" altLang="el-GR" sz="2400" dirty="0">
              <a:latin typeface="+mn-lt"/>
            </a:endParaRPr>
          </a:p>
        </p:txBody>
      </p:sp>
      <p:sp>
        <p:nvSpPr>
          <p:cNvPr id="35" name="Text Box 9" descr="14 επί τοις εκατό 3     ισούται με;&#10;"/>
          <p:cNvSpPr txBox="1">
            <a:spLocks noChangeArrowheads="1"/>
          </p:cNvSpPr>
          <p:nvPr/>
        </p:nvSpPr>
        <p:spPr bwMode="auto">
          <a:xfrm>
            <a:off x="2090738" y="4869160"/>
            <a:ext cx="25946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200" b="1" dirty="0" smtClean="0">
                <a:solidFill>
                  <a:schemeClr val="accent4">
                    <a:lumMod val="75000"/>
                  </a:schemeClr>
                </a:solidFill>
                <a:latin typeface="+mn-lt"/>
              </a:rPr>
              <a:t>14 % 3     ισούται με;</a:t>
            </a:r>
            <a:endParaRPr lang="el-GR" altLang="el-GR" sz="2200" b="1" dirty="0">
              <a:solidFill>
                <a:schemeClr val="accent4">
                  <a:lumMod val="75000"/>
                </a:schemeClr>
              </a:solidFill>
              <a:latin typeface="+mn-lt"/>
            </a:endParaRPr>
          </a:p>
        </p:txBody>
      </p:sp>
      <p:sp>
        <p:nvSpPr>
          <p:cNvPr id="37" name="Text Box 11"/>
          <p:cNvSpPr txBox="1">
            <a:spLocks noChangeArrowheads="1"/>
          </p:cNvSpPr>
          <p:nvPr/>
        </p:nvSpPr>
        <p:spPr bwMode="auto">
          <a:xfrm>
            <a:off x="5565775" y="4869160"/>
            <a:ext cx="3273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200" b="1" dirty="0" smtClean="0">
                <a:solidFill>
                  <a:schemeClr val="accent4">
                    <a:lumMod val="75000"/>
                  </a:schemeClr>
                </a:solidFill>
                <a:latin typeface="+mn-lt"/>
              </a:rPr>
              <a:t>2</a:t>
            </a:r>
            <a:endParaRPr lang="el-GR" altLang="el-GR" sz="2200" dirty="0">
              <a:solidFill>
                <a:schemeClr val="accent4">
                  <a:lumMod val="75000"/>
                </a:schemeClr>
              </a:solidFill>
              <a:latin typeface="+mn-lt"/>
            </a:endParaRPr>
          </a:p>
        </p:txBody>
      </p:sp>
      <p:sp>
        <p:nvSpPr>
          <p:cNvPr id="36" name="Text Box 10" descr="8 επί τοις εκατό 12     ισούται με;&#10;"/>
          <p:cNvSpPr txBox="1">
            <a:spLocks noChangeArrowheads="1"/>
          </p:cNvSpPr>
          <p:nvPr/>
        </p:nvSpPr>
        <p:spPr bwMode="auto">
          <a:xfrm>
            <a:off x="2093913" y="5478760"/>
            <a:ext cx="25946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200" b="1" dirty="0" smtClean="0">
                <a:solidFill>
                  <a:schemeClr val="accent4">
                    <a:lumMod val="75000"/>
                  </a:schemeClr>
                </a:solidFill>
                <a:latin typeface="+mn-lt"/>
              </a:rPr>
              <a:t>8 % 12     ισούται με;</a:t>
            </a:r>
            <a:endParaRPr lang="el-GR" altLang="el-GR" sz="2200" b="1" dirty="0">
              <a:solidFill>
                <a:schemeClr val="accent4">
                  <a:lumMod val="75000"/>
                </a:schemeClr>
              </a:solidFill>
              <a:latin typeface="+mn-lt"/>
            </a:endParaRPr>
          </a:p>
        </p:txBody>
      </p:sp>
      <p:sp>
        <p:nvSpPr>
          <p:cNvPr id="38" name="Text Box 12"/>
          <p:cNvSpPr txBox="1">
            <a:spLocks noChangeArrowheads="1"/>
          </p:cNvSpPr>
          <p:nvPr/>
        </p:nvSpPr>
        <p:spPr bwMode="auto">
          <a:xfrm>
            <a:off x="5549900" y="5478760"/>
            <a:ext cx="32733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200" b="1" dirty="0" smtClean="0">
                <a:solidFill>
                  <a:schemeClr val="accent4">
                    <a:lumMod val="75000"/>
                  </a:schemeClr>
                </a:solidFill>
                <a:latin typeface="+mn-lt"/>
              </a:rPr>
              <a:t>8</a:t>
            </a:r>
            <a:endParaRPr lang="el-GR" altLang="el-GR" sz="2200" dirty="0">
              <a:solidFill>
                <a:schemeClr val="accent4">
                  <a:lumMod val="75000"/>
                </a:schemeClr>
              </a:solidFill>
              <a:latin typeface="+mn-lt"/>
            </a:endParaRP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sz="4000" u="sng" dirty="0">
                <a:solidFill>
                  <a:schemeClr val="tx2"/>
                </a:solidFill>
              </a:rPr>
              <a:t>Προτεραιότητα </a:t>
            </a:r>
            <a:r>
              <a:rPr lang="el-GR" altLang="el-GR" sz="4000" u="sng" dirty="0" smtClean="0">
                <a:solidFill>
                  <a:schemeClr val="tx2"/>
                </a:solidFill>
              </a:rPr>
              <a:t>Τελεστών (1 από 2)</a:t>
            </a:r>
            <a:endParaRPr lang="el-GR" sz="4000" u="sng" dirty="0">
              <a:solidFill>
                <a:schemeClr val="tx2"/>
              </a:solidFill>
              <a:latin typeface="+mn-lt"/>
            </a:endParaRPr>
          </a:p>
        </p:txBody>
      </p:sp>
      <p:sp>
        <p:nvSpPr>
          <p:cNvPr id="6" name="Rectangle 3" descr="Οι τελεστές μπορούν να συνδυασθούν και να δημιουργήσουν πολύπλοκες εκφράσεις,&#10;result  ίσο με  total σύν count διά max μείον offset.&#10;Οι τελεστές διέπονται από προτεραιότητες οι οποίες ορίζουν τη σειρά με την οποία θα εκτελεστούν οι πράξεις.&#10;Κανόνες προτεραιότητας,&#10;Οι παρενθέσεις έχουν την μεγαλύτερη προτεραιότητα,&#10;Οι διαιρέσεις, οι πολλαπλασιασμοί και τα υπόλοιπα είναι στο δεύτερο επίπεδο προτεραιότητας,&#10;Για τελεστές με την ίδια προτεραιότητα οι πράξεις γίνονται από αριστερά προς τα δεξιά (Left to Right  associativity).&#10;"/>
          <p:cNvSpPr txBox="1">
            <a:spLocks noChangeArrowheads="1"/>
          </p:cNvSpPr>
          <p:nvPr>
            <p:custDataLst>
              <p:tags r:id="rId3"/>
            </p:custDataLst>
          </p:nvPr>
        </p:nvSpPr>
        <p:spPr>
          <a:xfrm>
            <a:off x="616024" y="1229072"/>
            <a:ext cx="7772400" cy="493623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q"/>
            </a:pPr>
            <a:r>
              <a:rPr lang="el-GR" altLang="el-GR" sz="2400" dirty="0" smtClean="0"/>
              <a:t>Οι τελεστές μπορούν να συνδυασθούν και να δημιουργήσουν πολύπλοκες εκφράσεις</a:t>
            </a:r>
          </a:p>
          <a:p>
            <a:pPr marL="0" indent="0" algn="ctr">
              <a:lnSpc>
                <a:spcPct val="80000"/>
              </a:lnSpc>
              <a:buNone/>
            </a:pPr>
            <a:r>
              <a:rPr lang="en-US" altLang="el-GR" sz="2400" dirty="0" smtClean="0"/>
              <a:t>result </a:t>
            </a:r>
            <a:r>
              <a:rPr lang="el-GR" altLang="el-GR" sz="2400" dirty="0" smtClean="0"/>
              <a:t> =  </a:t>
            </a:r>
            <a:r>
              <a:rPr lang="en-US" altLang="el-GR" sz="2400" dirty="0" smtClean="0"/>
              <a:t>total</a:t>
            </a:r>
            <a:r>
              <a:rPr lang="el-GR" altLang="el-GR" sz="2400" dirty="0" smtClean="0"/>
              <a:t> + </a:t>
            </a:r>
            <a:r>
              <a:rPr lang="en-US" altLang="el-GR" sz="2400" dirty="0" smtClean="0"/>
              <a:t>count</a:t>
            </a:r>
            <a:r>
              <a:rPr lang="el-GR" altLang="el-GR" sz="2400" dirty="0" smtClean="0"/>
              <a:t> / </a:t>
            </a:r>
            <a:r>
              <a:rPr lang="en-US" altLang="el-GR" sz="2400" dirty="0" smtClean="0"/>
              <a:t>max</a:t>
            </a:r>
            <a:r>
              <a:rPr lang="el-GR" altLang="el-GR" sz="2400" dirty="0" smtClean="0"/>
              <a:t> - </a:t>
            </a:r>
            <a:r>
              <a:rPr lang="en-US" altLang="el-GR" sz="2400" dirty="0" smtClean="0"/>
              <a:t>offset</a:t>
            </a:r>
            <a:r>
              <a:rPr lang="el-GR" altLang="el-GR" sz="2400" dirty="0" smtClean="0"/>
              <a:t>;</a:t>
            </a:r>
          </a:p>
          <a:p>
            <a:pPr>
              <a:lnSpc>
                <a:spcPct val="80000"/>
              </a:lnSpc>
              <a:buFont typeface="Wingdings" panose="05000000000000000000" pitchFamily="2" charset="2"/>
              <a:buChar char="q"/>
            </a:pPr>
            <a:r>
              <a:rPr lang="el-GR" altLang="el-GR" sz="2400" dirty="0" smtClean="0"/>
              <a:t>Οι τελεστές διέπονται από προτεραιότητες οι οποίες ορίζουν τη σειρά με την οποία θα εκτελεστούν οι πράξεις</a:t>
            </a:r>
            <a:endParaRPr lang="el-GR" altLang="el-GR" sz="2400" dirty="0" smtClean="0">
              <a:solidFill>
                <a:srgbClr val="FF3300"/>
              </a:solidFill>
            </a:endParaRPr>
          </a:p>
          <a:p>
            <a:pPr>
              <a:lnSpc>
                <a:spcPct val="80000"/>
              </a:lnSpc>
              <a:buFont typeface="Wingdings" panose="05000000000000000000" pitchFamily="2" charset="2"/>
              <a:buChar char="q"/>
            </a:pPr>
            <a:r>
              <a:rPr lang="el-GR" altLang="el-GR" sz="2400" dirty="0" smtClean="0"/>
              <a:t>Κανόνες προτεραιότητας</a:t>
            </a:r>
          </a:p>
          <a:p>
            <a:pPr lvl="1">
              <a:lnSpc>
                <a:spcPct val="80000"/>
              </a:lnSpc>
              <a:buFont typeface="Wingdings" panose="05000000000000000000" pitchFamily="2" charset="2"/>
              <a:buChar char="§"/>
            </a:pPr>
            <a:r>
              <a:rPr lang="el-GR" altLang="el-GR" sz="2400" dirty="0" smtClean="0"/>
              <a:t>Οι παρενθέσεις έχουν την μεγαλύτερη προτεραιότητα</a:t>
            </a:r>
          </a:p>
          <a:p>
            <a:pPr lvl="1">
              <a:lnSpc>
                <a:spcPct val="80000"/>
              </a:lnSpc>
              <a:buFont typeface="Wingdings" panose="05000000000000000000" pitchFamily="2" charset="2"/>
              <a:buChar char="§"/>
            </a:pPr>
            <a:r>
              <a:rPr lang="el-GR" altLang="el-GR" sz="2400" dirty="0" smtClean="0"/>
              <a:t>Οι διαιρέσεις, οι πολλαπλασιασμοί και τα υπόλοιπα είναι στο δεύτερο επίπεδο προτεραιότητας</a:t>
            </a:r>
          </a:p>
          <a:p>
            <a:pPr lvl="2">
              <a:lnSpc>
                <a:spcPct val="80000"/>
              </a:lnSpc>
            </a:pPr>
            <a:r>
              <a:rPr lang="el-GR" altLang="el-GR" dirty="0" smtClean="0"/>
              <a:t>Για τελεστές με την ίδια προτεραιότητα οι πράξεις γίνονται από αριστερά προς τα δεξιά (</a:t>
            </a:r>
            <a:r>
              <a:rPr lang="en-US" altLang="el-GR" dirty="0" smtClean="0"/>
              <a:t>Left-to-Right  associativity</a:t>
            </a:r>
            <a:r>
              <a:rPr lang="el-GR" altLang="el-GR" dirty="0" smtClean="0"/>
              <a:t>)</a:t>
            </a:r>
            <a:endParaRPr lang="el-GR" altLang="el-GR"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sz="4000" u="sng" dirty="0" smtClean="0">
                <a:solidFill>
                  <a:schemeClr val="tx2"/>
                </a:solidFill>
              </a:rPr>
              <a:t>Προτεραιότητα Τελεστών (2 από 2)</a:t>
            </a:r>
            <a:endParaRPr lang="el-GR" sz="4000" u="sng" dirty="0">
              <a:solidFill>
                <a:schemeClr val="tx2"/>
              </a:solidFill>
              <a:latin typeface="+mn-lt"/>
            </a:endParaRPr>
          </a:p>
        </p:txBody>
      </p:sp>
      <p:sp>
        <p:nvSpPr>
          <p:cNvPr id="9" name="Rectangle 3" descr="Οι προσθέσεις και οι αφαιρέσεις είναι στο τρίτο επίπεδο προτεραιότητας,&#10;Για τελεστές με την ίδια προτεραιότητα οι πράξεις γίνονται από αριστερά προς τα δεξιά (Left to Right  associativity).&#10;&#10;"/>
          <p:cNvSpPr txBox="1">
            <a:spLocks noChangeArrowheads="1"/>
          </p:cNvSpPr>
          <p:nvPr/>
        </p:nvSpPr>
        <p:spPr>
          <a:xfrm>
            <a:off x="457200" y="1888232"/>
            <a:ext cx="7848600" cy="3845024"/>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lnSpc>
                <a:spcPct val="80000"/>
              </a:lnSpc>
              <a:buFont typeface="Wingdings" panose="05000000000000000000" pitchFamily="2" charset="2"/>
              <a:buChar char="§"/>
            </a:pPr>
            <a:r>
              <a:rPr lang="el-GR" altLang="el-GR" sz="2400" dirty="0" smtClean="0"/>
              <a:t>Οι προσθέσεις και οι αφαιρέσεις είναι στο τρίτο επίπεδο προτεραιότητας</a:t>
            </a:r>
          </a:p>
          <a:p>
            <a:pPr lvl="2">
              <a:lnSpc>
                <a:spcPct val="80000"/>
              </a:lnSpc>
            </a:pPr>
            <a:r>
              <a:rPr lang="el-GR" altLang="el-GR" dirty="0" smtClean="0"/>
              <a:t>Για τελεστές με την ίδια προτεραιότητα οι πράξεις γίνονται από αριστερά προς τα δεξιά (</a:t>
            </a:r>
            <a:r>
              <a:rPr lang="en-US" altLang="el-GR" dirty="0" smtClean="0"/>
              <a:t>Left-to-Right  associativity</a:t>
            </a:r>
            <a:r>
              <a:rPr lang="el-GR" altLang="el-GR" dirty="0" smtClean="0"/>
              <a:t>)</a:t>
            </a:r>
          </a:p>
          <a:p>
            <a:pPr lvl="2">
              <a:lnSpc>
                <a:spcPct val="80000"/>
              </a:lnSpc>
              <a:buFontTx/>
              <a:buNone/>
            </a:pPr>
            <a:endParaRPr lang="el-GR" altLang="el-GR"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27384"/>
            <a:ext cx="8229600" cy="1296144"/>
          </a:xfrm>
        </p:spPr>
        <p:txBody>
          <a:bodyPr>
            <a:noAutofit/>
          </a:bodyPr>
          <a:lstStyle/>
          <a:p>
            <a:pPr marL="342900" indent="-342900">
              <a:spcBef>
                <a:spcPct val="20000"/>
              </a:spcBef>
              <a:defRPr/>
            </a:pPr>
            <a:r>
              <a:rPr lang="el-GR" altLang="el-GR" sz="4000" u="sng" dirty="0" smtClean="0">
                <a:solidFill>
                  <a:schemeClr val="tx2"/>
                </a:solidFill>
              </a:rPr>
              <a:t>Προτεραιότητα Τελεστών: Παραδείγματα</a:t>
            </a:r>
            <a:endParaRPr lang="el-GR" sz="4000" u="sng" dirty="0">
              <a:solidFill>
                <a:schemeClr val="tx2"/>
              </a:solidFill>
              <a:latin typeface="+mn-lt"/>
            </a:endParaRPr>
          </a:p>
        </p:txBody>
      </p:sp>
      <p:sp>
        <p:nvSpPr>
          <p:cNvPr id="6" name="Rectangle 3"/>
          <p:cNvSpPr txBox="1">
            <a:spLocks noChangeArrowheads="1"/>
          </p:cNvSpPr>
          <p:nvPr/>
        </p:nvSpPr>
        <p:spPr>
          <a:xfrm>
            <a:off x="533400" y="1412776"/>
            <a:ext cx="7772400" cy="893763"/>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800" dirty="0" smtClean="0"/>
              <a:t>Ποια είναι η σειρά εκτέλεσης των πράξεων στις παρακάτω αριθμητικές παραστάσεις;</a:t>
            </a:r>
          </a:p>
        </p:txBody>
      </p:sp>
      <p:sp>
        <p:nvSpPr>
          <p:cNvPr id="7" name="Text Box 4" descr="a σύν b σύν c σύν d σύν e,&#10;&#10;"/>
          <p:cNvSpPr txBox="1">
            <a:spLocks noChangeArrowheads="1"/>
          </p:cNvSpPr>
          <p:nvPr>
            <p:custDataLst>
              <p:tags r:id="rId3"/>
            </p:custDataLst>
          </p:nvPr>
        </p:nvSpPr>
        <p:spPr bwMode="auto">
          <a:xfrm>
            <a:off x="1547664" y="2564904"/>
            <a:ext cx="211788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a + b + c + d + e</a:t>
            </a:r>
          </a:p>
        </p:txBody>
      </p:sp>
      <p:sp>
        <p:nvSpPr>
          <p:cNvPr id="8" name="AutoShape 5"/>
          <p:cNvSpPr>
            <a:spLocks noChangeArrowheads="1"/>
          </p:cNvSpPr>
          <p:nvPr>
            <p:custDataLst>
              <p:tags r:id="rId4"/>
            </p:custDataLst>
          </p:nvPr>
        </p:nvSpPr>
        <p:spPr bwMode="auto">
          <a:xfrm>
            <a:off x="3115072" y="3140968"/>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4</a:t>
            </a:r>
            <a:endParaRPr lang="en-US" altLang="el-GR" sz="2400" dirty="0">
              <a:solidFill>
                <a:schemeClr val="accent1"/>
              </a:solidFill>
            </a:endParaRPr>
          </a:p>
        </p:txBody>
      </p:sp>
      <p:sp>
        <p:nvSpPr>
          <p:cNvPr id="10" name="AutoShape 6" descr="."/>
          <p:cNvSpPr>
            <a:spLocks noChangeArrowheads="1"/>
          </p:cNvSpPr>
          <p:nvPr>
            <p:custDataLst>
              <p:tags r:id="rId5"/>
            </p:custDataLst>
          </p:nvPr>
        </p:nvSpPr>
        <p:spPr bwMode="auto">
          <a:xfrm>
            <a:off x="2627784" y="31242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3</a:t>
            </a:r>
            <a:endParaRPr lang="en-US" altLang="el-GR" sz="2400" dirty="0">
              <a:solidFill>
                <a:schemeClr val="accent1"/>
              </a:solidFill>
            </a:endParaRPr>
          </a:p>
        </p:txBody>
      </p:sp>
      <p:sp>
        <p:nvSpPr>
          <p:cNvPr id="11" name="AutoShape 7" descr="."/>
          <p:cNvSpPr>
            <a:spLocks noChangeArrowheads="1"/>
          </p:cNvSpPr>
          <p:nvPr>
            <p:custDataLst>
              <p:tags r:id="rId6"/>
            </p:custDataLst>
          </p:nvPr>
        </p:nvSpPr>
        <p:spPr bwMode="auto">
          <a:xfrm>
            <a:off x="2195736" y="31242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2</a:t>
            </a:r>
            <a:endParaRPr lang="en-US" altLang="el-GR" sz="2400" dirty="0">
              <a:solidFill>
                <a:schemeClr val="accent1"/>
              </a:solidFill>
            </a:endParaRPr>
          </a:p>
        </p:txBody>
      </p:sp>
      <p:sp>
        <p:nvSpPr>
          <p:cNvPr id="12" name="Text Box 8" descr="a σύν b επί c μείον d διά e,&#10;Η σειρά των πράξεων είναι η ακόλουθη:&#10;Πρώτα ο πολλαπλασιαμός, ακολουθεί η διαίρεση, στη συνέχεια η πρόσθεση και τέλος η αφαίρεση.&#10;"/>
          <p:cNvSpPr txBox="1">
            <a:spLocks noChangeArrowheads="1"/>
          </p:cNvSpPr>
          <p:nvPr>
            <p:custDataLst>
              <p:tags r:id="rId7"/>
            </p:custDataLst>
          </p:nvPr>
        </p:nvSpPr>
        <p:spPr bwMode="auto">
          <a:xfrm>
            <a:off x="5220072" y="2564904"/>
            <a:ext cx="20377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a + b * c - d / e</a:t>
            </a:r>
          </a:p>
        </p:txBody>
      </p:sp>
      <p:sp>
        <p:nvSpPr>
          <p:cNvPr id="13" name="AutoShape 9" descr="."/>
          <p:cNvSpPr>
            <a:spLocks noChangeArrowheads="1"/>
          </p:cNvSpPr>
          <p:nvPr>
            <p:custDataLst>
              <p:tags r:id="rId8"/>
            </p:custDataLst>
          </p:nvPr>
        </p:nvSpPr>
        <p:spPr bwMode="auto">
          <a:xfrm>
            <a:off x="5436096" y="31242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3</a:t>
            </a:r>
            <a:endParaRPr lang="en-US" altLang="el-GR" sz="2400" dirty="0">
              <a:solidFill>
                <a:schemeClr val="accent1"/>
              </a:solidFill>
            </a:endParaRPr>
          </a:p>
        </p:txBody>
      </p:sp>
      <p:sp>
        <p:nvSpPr>
          <p:cNvPr id="14" name="AutoShape 10" descr="."/>
          <p:cNvSpPr>
            <a:spLocks noChangeArrowheads="1"/>
          </p:cNvSpPr>
          <p:nvPr>
            <p:custDataLst>
              <p:tags r:id="rId9"/>
            </p:custDataLst>
          </p:nvPr>
        </p:nvSpPr>
        <p:spPr bwMode="auto">
          <a:xfrm>
            <a:off x="6715472" y="31242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2</a:t>
            </a:r>
            <a:endParaRPr lang="en-US" altLang="el-GR" sz="2400" dirty="0">
              <a:solidFill>
                <a:schemeClr val="accent1"/>
              </a:solidFill>
            </a:endParaRPr>
          </a:p>
        </p:txBody>
      </p:sp>
      <p:sp>
        <p:nvSpPr>
          <p:cNvPr id="15" name="AutoShape 11" descr="."/>
          <p:cNvSpPr>
            <a:spLocks noChangeArrowheads="1"/>
          </p:cNvSpPr>
          <p:nvPr>
            <p:custDataLst>
              <p:tags r:id="rId10"/>
            </p:custDataLst>
          </p:nvPr>
        </p:nvSpPr>
        <p:spPr bwMode="auto">
          <a:xfrm>
            <a:off x="6300192" y="31242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4</a:t>
            </a:r>
            <a:endParaRPr lang="en-US" altLang="el-GR" sz="2400" dirty="0">
              <a:solidFill>
                <a:schemeClr val="accent1"/>
              </a:solidFill>
            </a:endParaRPr>
          </a:p>
        </p:txBody>
      </p:sp>
      <p:sp>
        <p:nvSpPr>
          <p:cNvPr id="16" name="AutoShape 12" descr="."/>
          <p:cNvSpPr>
            <a:spLocks noChangeArrowheads="1"/>
          </p:cNvSpPr>
          <p:nvPr>
            <p:custDataLst>
              <p:tags r:id="rId11"/>
            </p:custDataLst>
          </p:nvPr>
        </p:nvSpPr>
        <p:spPr bwMode="auto">
          <a:xfrm>
            <a:off x="5868144" y="31242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1</a:t>
            </a:r>
            <a:endParaRPr lang="en-US" altLang="el-GR" sz="2400" dirty="0">
              <a:solidFill>
                <a:schemeClr val="accent1"/>
              </a:solidFill>
            </a:endParaRPr>
          </a:p>
        </p:txBody>
      </p:sp>
      <p:sp>
        <p:nvSpPr>
          <p:cNvPr id="17" name="Text Box 13" descr="a διά, (b σύν c), μείον d επί τοις εκατό e,&#10;Η σειρά των πράξεων είναι η ακόλουθη:&#10;Πρώτα η πρόσθεση, ακολουθεί η διαίρεση, στη συνέχεια ο τελεστής επί τοις εκατό και τέλος η αφαίρεση.&#10;&#10;"/>
          <p:cNvSpPr txBox="1">
            <a:spLocks noChangeArrowheads="1"/>
          </p:cNvSpPr>
          <p:nvPr>
            <p:custDataLst>
              <p:tags r:id="rId12"/>
            </p:custDataLst>
          </p:nvPr>
        </p:nvSpPr>
        <p:spPr bwMode="auto">
          <a:xfrm>
            <a:off x="3279482" y="3615407"/>
            <a:ext cx="23006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a / (b + c) - d % e</a:t>
            </a:r>
          </a:p>
        </p:txBody>
      </p:sp>
      <p:sp>
        <p:nvSpPr>
          <p:cNvPr id="18" name="AutoShape 14" descr="."/>
          <p:cNvSpPr>
            <a:spLocks noChangeArrowheads="1"/>
          </p:cNvSpPr>
          <p:nvPr>
            <p:custDataLst>
              <p:tags r:id="rId13"/>
            </p:custDataLst>
          </p:nvPr>
        </p:nvSpPr>
        <p:spPr bwMode="auto">
          <a:xfrm>
            <a:off x="3419872" y="4077072"/>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2</a:t>
            </a:r>
            <a:endParaRPr lang="en-US" altLang="el-GR" sz="2400" dirty="0">
              <a:solidFill>
                <a:schemeClr val="accent1"/>
              </a:solidFill>
            </a:endParaRPr>
          </a:p>
        </p:txBody>
      </p:sp>
      <p:sp>
        <p:nvSpPr>
          <p:cNvPr id="19" name="AutoShape 15" descr="."/>
          <p:cNvSpPr>
            <a:spLocks noChangeArrowheads="1"/>
          </p:cNvSpPr>
          <p:nvPr>
            <p:custDataLst>
              <p:tags r:id="rId14"/>
            </p:custDataLst>
          </p:nvPr>
        </p:nvSpPr>
        <p:spPr bwMode="auto">
          <a:xfrm>
            <a:off x="5004048" y="4077072"/>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3</a:t>
            </a:r>
            <a:endParaRPr lang="en-US" altLang="el-GR" sz="2400" dirty="0">
              <a:solidFill>
                <a:schemeClr val="accent1"/>
              </a:solidFill>
            </a:endParaRPr>
          </a:p>
        </p:txBody>
      </p:sp>
      <p:sp>
        <p:nvSpPr>
          <p:cNvPr id="20" name="AutoShape 16" descr="."/>
          <p:cNvSpPr>
            <a:spLocks noChangeArrowheads="1"/>
          </p:cNvSpPr>
          <p:nvPr>
            <p:custDataLst>
              <p:tags r:id="rId15"/>
            </p:custDataLst>
          </p:nvPr>
        </p:nvSpPr>
        <p:spPr bwMode="auto">
          <a:xfrm>
            <a:off x="4572000" y="4077072"/>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4</a:t>
            </a:r>
            <a:endParaRPr lang="en-US" altLang="el-GR" sz="2400" dirty="0">
              <a:solidFill>
                <a:schemeClr val="accent1"/>
              </a:solidFill>
            </a:endParaRPr>
          </a:p>
        </p:txBody>
      </p:sp>
      <p:sp>
        <p:nvSpPr>
          <p:cNvPr id="21" name="AutoShape 17" descr="."/>
          <p:cNvSpPr>
            <a:spLocks noChangeArrowheads="1"/>
          </p:cNvSpPr>
          <p:nvPr>
            <p:custDataLst>
              <p:tags r:id="rId16"/>
            </p:custDataLst>
          </p:nvPr>
        </p:nvSpPr>
        <p:spPr bwMode="auto">
          <a:xfrm>
            <a:off x="4038600" y="4077072"/>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1</a:t>
            </a:r>
            <a:endParaRPr lang="en-US" altLang="el-GR" sz="2400" dirty="0">
              <a:solidFill>
                <a:schemeClr val="accent1"/>
              </a:solidFill>
            </a:endParaRPr>
          </a:p>
        </p:txBody>
      </p:sp>
      <p:sp>
        <p:nvSpPr>
          <p:cNvPr id="23" name="Text Box 18" descr="a διά, (b επί, (c σύν, (d μείον e))),&#10;Η σειρά των πράξεων είναι η ακόλουθη:&#10;Πρώτα η αφαίρεση, ακολουθεί η πρόσθεση, στη συνέχεια ο πολλαπλασιασμός και τέλος η διαίρεση.&#10;"/>
          <p:cNvSpPr txBox="1">
            <a:spLocks noChangeArrowheads="1"/>
          </p:cNvSpPr>
          <p:nvPr>
            <p:custDataLst>
              <p:tags r:id="rId17"/>
            </p:custDataLst>
          </p:nvPr>
        </p:nvSpPr>
        <p:spPr bwMode="auto">
          <a:xfrm>
            <a:off x="3181318" y="4653136"/>
            <a:ext cx="26148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a / (b * (c + (d - e)))</a:t>
            </a:r>
          </a:p>
        </p:txBody>
      </p:sp>
      <p:sp>
        <p:nvSpPr>
          <p:cNvPr id="25" name="AutoShape 19" descr="."/>
          <p:cNvSpPr>
            <a:spLocks noChangeArrowheads="1"/>
          </p:cNvSpPr>
          <p:nvPr>
            <p:custDataLst>
              <p:tags r:id="rId18"/>
            </p:custDataLst>
          </p:nvPr>
        </p:nvSpPr>
        <p:spPr bwMode="auto">
          <a:xfrm>
            <a:off x="3347864" y="5157192"/>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4</a:t>
            </a:r>
            <a:endParaRPr lang="en-US" altLang="el-GR" sz="2400" dirty="0">
              <a:solidFill>
                <a:schemeClr val="accent1"/>
              </a:solidFill>
            </a:endParaRPr>
          </a:p>
        </p:txBody>
      </p:sp>
      <p:sp>
        <p:nvSpPr>
          <p:cNvPr id="26" name="AutoShape 20" descr="."/>
          <p:cNvSpPr>
            <a:spLocks noChangeArrowheads="1"/>
          </p:cNvSpPr>
          <p:nvPr>
            <p:custDataLst>
              <p:tags r:id="rId19"/>
            </p:custDataLst>
          </p:nvPr>
        </p:nvSpPr>
        <p:spPr bwMode="auto">
          <a:xfrm>
            <a:off x="5004048" y="5157192"/>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1</a:t>
            </a:r>
            <a:endParaRPr lang="en-US" altLang="el-GR" sz="2400" dirty="0">
              <a:solidFill>
                <a:schemeClr val="accent1"/>
              </a:solidFill>
            </a:endParaRPr>
          </a:p>
        </p:txBody>
      </p:sp>
      <p:sp>
        <p:nvSpPr>
          <p:cNvPr id="27" name="AutoShape 21" descr="."/>
          <p:cNvSpPr>
            <a:spLocks noChangeArrowheads="1"/>
          </p:cNvSpPr>
          <p:nvPr>
            <p:custDataLst>
              <p:tags r:id="rId20"/>
            </p:custDataLst>
          </p:nvPr>
        </p:nvSpPr>
        <p:spPr bwMode="auto">
          <a:xfrm>
            <a:off x="4483224" y="5157192"/>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2</a:t>
            </a:r>
            <a:endParaRPr lang="en-US" altLang="el-GR" sz="2400" dirty="0">
              <a:solidFill>
                <a:schemeClr val="accent1"/>
              </a:solidFill>
            </a:endParaRPr>
          </a:p>
        </p:txBody>
      </p:sp>
      <p:sp>
        <p:nvSpPr>
          <p:cNvPr id="28" name="AutoShape 22" descr="."/>
          <p:cNvSpPr>
            <a:spLocks noChangeArrowheads="1"/>
          </p:cNvSpPr>
          <p:nvPr>
            <p:custDataLst>
              <p:tags r:id="rId21"/>
            </p:custDataLst>
          </p:nvPr>
        </p:nvSpPr>
        <p:spPr bwMode="auto">
          <a:xfrm>
            <a:off x="3937000" y="5157192"/>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3</a:t>
            </a:r>
            <a:endParaRPr lang="en-US" altLang="el-GR" sz="2400" dirty="0">
              <a:solidFill>
                <a:schemeClr val="accent1"/>
              </a:solidFill>
            </a:endParaRPr>
          </a:p>
        </p:txBody>
      </p:sp>
      <p:sp>
        <p:nvSpPr>
          <p:cNvPr id="29" name="AutoShape 23" descr="."/>
          <p:cNvSpPr>
            <a:spLocks noChangeArrowheads="1"/>
          </p:cNvSpPr>
          <p:nvPr>
            <p:custDataLst>
              <p:tags r:id="rId22"/>
            </p:custDataLst>
          </p:nvPr>
        </p:nvSpPr>
        <p:spPr bwMode="auto">
          <a:xfrm>
            <a:off x="1746920" y="31242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1</a:t>
            </a:r>
            <a:endParaRPr lang="en-US" altLang="el-GR" sz="2400" dirty="0">
              <a:solidFill>
                <a:schemeClr val="accent1"/>
              </a:solidFill>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sz="4000" u="sng" dirty="0">
                <a:solidFill>
                  <a:schemeClr val="tx2"/>
                </a:solidFill>
              </a:rPr>
              <a:t>Μετατροπή </a:t>
            </a:r>
            <a:r>
              <a:rPr lang="el-GR" altLang="el-GR" sz="4000" u="sng" dirty="0" smtClean="0">
                <a:solidFill>
                  <a:schemeClr val="tx2"/>
                </a:solidFill>
              </a:rPr>
              <a:t>Δεδομένων (1 από 3)</a:t>
            </a:r>
            <a:endParaRPr lang="el-GR" sz="4000" u="sng" dirty="0">
              <a:solidFill>
                <a:schemeClr val="tx2"/>
              </a:solidFill>
              <a:latin typeface="+mn-lt"/>
            </a:endParaRPr>
          </a:p>
        </p:txBody>
      </p:sp>
      <p:sp>
        <p:nvSpPr>
          <p:cNvPr id="9" name="Rectangle 3" descr="Εισαγωγή βιβλιοθηκών (προεραιτικά)  &#10;  using System.&#10;&#10;Ορισμός κλάσης και πεδίου ονομάτων (namespace )&#10;class HelloWorld,&#10;άγκιστρο, &#10;    static void Main, string[] args, &#10;    άγκιστρο,&#10;        Console τελεία Write Line, Hello, World!,&#10;    άγκιστρο,&#10;άγκιστρο.&#10;"/>
          <p:cNvSpPr txBox="1">
            <a:spLocks noChangeArrowheads="1"/>
          </p:cNvSpPr>
          <p:nvPr/>
        </p:nvSpPr>
        <p:spPr>
          <a:xfrm>
            <a:off x="539824" y="1600200"/>
            <a:ext cx="7848600" cy="4349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400" dirty="0" smtClean="0"/>
              <a:t>Μερικές φορές είναι βολικό να μετατρέπουμε δεδομένα από κάποιο τύπο δεδομένων σε κάποιον άλλο τύπο,</a:t>
            </a:r>
          </a:p>
          <a:p>
            <a:pPr lvl="1">
              <a:lnSpc>
                <a:spcPct val="90000"/>
              </a:lnSpc>
              <a:buFont typeface="Arial" panose="020B0604020202020204" pitchFamily="34" charset="0"/>
              <a:buChar char="•"/>
            </a:pPr>
            <a:r>
              <a:rPr lang="el-GR" altLang="el-GR" sz="2400" dirty="0" smtClean="0"/>
              <a:t>Για παράδειγμα μπορεί να θέλουμε να μεταχειριστούμε ένα ακέραιο σαν πραγματικό αριθμό σε κάποιες παραστάσεις,</a:t>
            </a:r>
          </a:p>
          <a:p>
            <a:pPr>
              <a:lnSpc>
                <a:spcPct val="90000"/>
              </a:lnSpc>
              <a:buFont typeface="Wingdings" panose="05000000000000000000" pitchFamily="2" charset="2"/>
              <a:buChar char="q"/>
            </a:pPr>
            <a:r>
              <a:rPr lang="el-GR" altLang="el-GR" sz="2400" dirty="0" smtClean="0"/>
              <a:t>Οι μετατροπές πρέπει να γίνονται προσεκτικά γιατί αλλιώς μπορεί να χάσουμε κάποια δεδομένα,</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99392"/>
            <a:ext cx="8229600" cy="1296144"/>
          </a:xfrm>
        </p:spPr>
        <p:txBody>
          <a:bodyPr>
            <a:noAutofit/>
          </a:bodyPr>
          <a:lstStyle/>
          <a:p>
            <a:r>
              <a:rPr lang="el-GR" altLang="el-GR" sz="4000" u="sng" dirty="0">
                <a:solidFill>
                  <a:schemeClr val="tx2"/>
                </a:solidFill>
              </a:rPr>
              <a:t>Μετατροπή Δεδομένων </a:t>
            </a:r>
            <a:r>
              <a:rPr lang="el-GR" altLang="el-GR" sz="4000" u="sng" dirty="0" smtClean="0">
                <a:solidFill>
                  <a:schemeClr val="tx2"/>
                </a:solidFill>
              </a:rPr>
              <a:t>(2 </a:t>
            </a:r>
            <a:r>
              <a:rPr lang="el-GR" altLang="el-GR" sz="4000" u="sng" dirty="0">
                <a:solidFill>
                  <a:schemeClr val="tx2"/>
                </a:solidFill>
              </a:rPr>
              <a:t>από </a:t>
            </a:r>
            <a:r>
              <a:rPr lang="el-GR" altLang="el-GR" sz="4000" u="sng" dirty="0" smtClean="0">
                <a:solidFill>
                  <a:schemeClr val="tx2"/>
                </a:solidFill>
              </a:rPr>
              <a:t>3)</a:t>
            </a:r>
            <a:endParaRPr lang="el-GR" altLang="el-GR" sz="4000" u="sng" dirty="0">
              <a:solidFill>
                <a:schemeClr val="tx2"/>
              </a:solidFill>
              <a:latin typeface="+mn-lt"/>
            </a:endParaRPr>
          </a:p>
        </p:txBody>
      </p:sp>
      <p:sp>
        <p:nvSpPr>
          <p:cNvPr id="9" name="Rectangle 3" descr="Λευκά Κενά (White Space)&#10;Συμπεριλαμβάνονται το κενό (space), νέα γραμμή, στηλοθέτες (tabs) και κενές γραμμές&#10;Προγράμματα σε C# θα πρέπει να είναι έτσι διαμορφωμένα, με σωστές εσοχές, έτσι ώστε να διευκολύνεται η αναγνωσιμότητα&#10;Οι εσοχές θα πρέπει να χρησιμοποιούνται ομοιόμορφα&#10;&#10;Σχόλια&#10;Τα σχόλια αγνοούνται από τον μεταγλωττιστή, χρησιμοποιούνται μόνο από τον άνθρωπο.&#10;&#10;"/>
          <p:cNvSpPr txBox="1">
            <a:spLocks noChangeArrowheads="1"/>
          </p:cNvSpPr>
          <p:nvPr/>
        </p:nvSpPr>
        <p:spPr>
          <a:xfrm>
            <a:off x="457200" y="1340768"/>
            <a:ext cx="7848600" cy="4349080"/>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Clr>
                <a:schemeClr val="tx1"/>
              </a:buClr>
              <a:buFont typeface="Wingdings" panose="05000000000000000000" pitchFamily="2" charset="2"/>
              <a:buChar char="q"/>
            </a:pPr>
            <a:r>
              <a:rPr lang="el-GR" altLang="el-GR" sz="2400" i="1" dirty="0" smtClean="0">
                <a:solidFill>
                  <a:srgbClr val="7030A0"/>
                </a:solidFill>
              </a:rPr>
              <a:t>Δύο τύποι (κατηγορίες) μετατροπών</a:t>
            </a:r>
          </a:p>
          <a:p>
            <a:pPr lvl="1">
              <a:lnSpc>
                <a:spcPct val="90000"/>
              </a:lnSpc>
              <a:buClr>
                <a:schemeClr val="tx1"/>
              </a:buClr>
              <a:buFont typeface="Arial" panose="020B0604020202020204" pitchFamily="34" charset="0"/>
              <a:buChar char="•"/>
            </a:pPr>
            <a:r>
              <a:rPr lang="el-GR" altLang="el-GR" sz="2400" i="1" dirty="0" smtClean="0">
                <a:solidFill>
                  <a:srgbClr val="7030A0"/>
                </a:solidFill>
              </a:rPr>
              <a:t>Μετατροπές Διεύρυνσης</a:t>
            </a:r>
            <a:r>
              <a:rPr lang="el-GR" altLang="el-GR" sz="2400" dirty="0" smtClean="0">
                <a:solidFill>
                  <a:srgbClr val="7030A0"/>
                </a:solidFill>
              </a:rPr>
              <a:t> </a:t>
            </a:r>
            <a:r>
              <a:rPr lang="el-GR" altLang="el-GR" sz="2400" dirty="0" smtClean="0"/>
              <a:t>είναι γενικώς ασφαλείς διότι μας πάνε από ένα «μικρό» τύπο δεδομένων σε κάποιο πιο «μεγάλο» (π.χ.  </a:t>
            </a:r>
            <a:r>
              <a:rPr lang="en-US" altLang="el-GR" sz="2400" dirty="0" smtClean="0"/>
              <a:t>short</a:t>
            </a:r>
            <a:r>
              <a:rPr lang="el-GR" altLang="el-GR" sz="2400" dirty="0" smtClean="0"/>
              <a:t> σε </a:t>
            </a:r>
            <a:r>
              <a:rPr lang="en-US" altLang="el-GR" sz="2400" dirty="0" err="1" smtClean="0"/>
              <a:t>int</a:t>
            </a:r>
            <a:r>
              <a:rPr lang="el-GR" altLang="el-GR" sz="2400" dirty="0" smtClean="0"/>
              <a:t>) </a:t>
            </a:r>
          </a:p>
          <a:p>
            <a:pPr lvl="2">
              <a:lnSpc>
                <a:spcPct val="90000"/>
              </a:lnSpc>
              <a:buClr>
                <a:schemeClr val="tx1"/>
              </a:buClr>
              <a:buFont typeface="Wingdings" panose="05000000000000000000" pitchFamily="2" charset="2"/>
              <a:buChar char="§"/>
            </a:pPr>
            <a:r>
              <a:rPr lang="en-US" altLang="el-GR" dirty="0" smtClean="0"/>
              <a:t>Q: how about </a:t>
            </a:r>
            <a:r>
              <a:rPr lang="en-US" altLang="el-GR" dirty="0" err="1" smtClean="0"/>
              <a:t>int</a:t>
            </a:r>
            <a:r>
              <a:rPr lang="en-US" altLang="el-GR" dirty="0" smtClean="0"/>
              <a:t> to long?</a:t>
            </a:r>
          </a:p>
          <a:p>
            <a:pPr lvl="1">
              <a:lnSpc>
                <a:spcPct val="90000"/>
              </a:lnSpc>
              <a:buClr>
                <a:schemeClr val="tx1"/>
              </a:buClr>
              <a:buFont typeface="Arial" panose="020B0604020202020204" pitchFamily="34" charset="0"/>
              <a:buChar char="•"/>
            </a:pPr>
            <a:r>
              <a:rPr lang="el-GR" altLang="el-GR" sz="2400" i="1" dirty="0" smtClean="0">
                <a:solidFill>
                  <a:srgbClr val="7030A0"/>
                </a:solidFill>
              </a:rPr>
              <a:t>Μετατροπές Συρρίκνωσης</a:t>
            </a:r>
            <a:r>
              <a:rPr lang="el-GR" altLang="el-GR" sz="2400" dirty="0" smtClean="0">
                <a:solidFill>
                  <a:srgbClr val="7030A0"/>
                </a:solidFill>
              </a:rPr>
              <a:t> </a:t>
            </a:r>
            <a:r>
              <a:rPr lang="el-GR" altLang="el-GR" sz="2400" dirty="0" smtClean="0"/>
              <a:t>μπορεί να επιφέρουν χάσιμο πληροφορίας διότι μας πάνε από ένα «μεγάλο» τύπο δεδομένων σε κάποιο πιο «μικρό» (π.χ. </a:t>
            </a:r>
            <a:r>
              <a:rPr lang="en-US" altLang="el-GR" sz="2400" dirty="0" err="1" smtClean="0"/>
              <a:t>int</a:t>
            </a:r>
            <a:r>
              <a:rPr lang="en-US" altLang="el-GR" sz="2400" dirty="0" smtClean="0"/>
              <a:t> </a:t>
            </a:r>
            <a:r>
              <a:rPr lang="el-GR" altLang="el-GR" sz="2400" dirty="0" smtClean="0"/>
              <a:t>σε </a:t>
            </a:r>
            <a:r>
              <a:rPr lang="en-US" altLang="el-GR" sz="2400" dirty="0" smtClean="0"/>
              <a:t>short</a:t>
            </a:r>
            <a:r>
              <a:rPr lang="el-GR" altLang="el-GR" sz="2400" dirty="0" smtClean="0"/>
              <a:t>)</a:t>
            </a:r>
            <a:endParaRPr lang="el-GR"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71400"/>
            <a:ext cx="8229600" cy="1296144"/>
          </a:xfrm>
        </p:spPr>
        <p:txBody>
          <a:bodyPr>
            <a:noAutofit/>
          </a:bodyPr>
          <a:lstStyle/>
          <a:p>
            <a:pPr marL="342900" indent="-342900">
              <a:spcBef>
                <a:spcPct val="20000"/>
              </a:spcBef>
              <a:defRPr/>
            </a:pPr>
            <a:r>
              <a:rPr lang="el-GR" altLang="el-GR" sz="4000" u="sng" dirty="0">
                <a:solidFill>
                  <a:schemeClr val="tx2"/>
                </a:solidFill>
              </a:rPr>
              <a:t>Μετατροπή Δεδομένων </a:t>
            </a:r>
            <a:r>
              <a:rPr lang="el-GR" altLang="el-GR" sz="4000" u="sng" dirty="0" smtClean="0">
                <a:solidFill>
                  <a:schemeClr val="tx2"/>
                </a:solidFill>
              </a:rPr>
              <a:t>(</a:t>
            </a:r>
            <a:r>
              <a:rPr lang="el-GR" altLang="el-GR" sz="4000" u="sng" dirty="0">
                <a:solidFill>
                  <a:schemeClr val="tx2"/>
                </a:solidFill>
              </a:rPr>
              <a:t>3</a:t>
            </a:r>
            <a:r>
              <a:rPr lang="el-GR" altLang="el-GR" sz="4000" u="sng" dirty="0" smtClean="0">
                <a:solidFill>
                  <a:schemeClr val="tx2"/>
                </a:solidFill>
              </a:rPr>
              <a:t> </a:t>
            </a:r>
            <a:r>
              <a:rPr lang="el-GR" altLang="el-GR" sz="4000" u="sng" dirty="0">
                <a:solidFill>
                  <a:schemeClr val="tx2"/>
                </a:solidFill>
              </a:rPr>
              <a:t>από </a:t>
            </a:r>
            <a:r>
              <a:rPr lang="el-GR" altLang="el-GR" sz="4000" u="sng" dirty="0" smtClean="0">
                <a:solidFill>
                  <a:schemeClr val="tx2"/>
                </a:solidFill>
              </a:rPr>
              <a:t>3)</a:t>
            </a:r>
            <a:endParaRPr lang="el-GR" sz="4000" dirty="0">
              <a:solidFill>
                <a:schemeClr val="tx2"/>
              </a:solidFill>
              <a:latin typeface="+mn-lt"/>
            </a:endParaRPr>
          </a:p>
        </p:txBody>
      </p:sp>
      <p:sp>
        <p:nvSpPr>
          <p:cNvPr id="9" name="Rectangle 3" descr="Δύο είδη σχολίων&#10;Σχόλια μίας ολόκληρης γραμμής  //…&#10;  // αυτό το σχόλιο εκτείνεται έως το τέλος της γραμμής&#10;&#10;Σχόλια πολλαπλών γραμμών  /* … */&#10;&#10;         /* αυτό το σχόλιο εκτείνεται μέχρι να βρεθεί το       ειδικό σύμβολο τερματισμού. Μπορεί να εκτείνεται  σε περισσότερες από μία γραμμές. */&#10;&#10;"/>
          <p:cNvSpPr txBox="1">
            <a:spLocks noChangeArrowheads="1"/>
          </p:cNvSpPr>
          <p:nvPr/>
        </p:nvSpPr>
        <p:spPr>
          <a:xfrm>
            <a:off x="539824" y="836712"/>
            <a:ext cx="8146976" cy="6048672"/>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Wingdings" panose="05000000000000000000" pitchFamily="2" charset="2"/>
              <a:buChar char="q"/>
            </a:pPr>
            <a:r>
              <a:rPr lang="el-GR" altLang="el-GR" sz="2400" dirty="0" smtClean="0"/>
              <a:t>Στη </a:t>
            </a:r>
            <a:r>
              <a:rPr lang="en-US" altLang="el-GR" sz="2400" dirty="0" smtClean="0"/>
              <a:t>C#</a:t>
            </a:r>
            <a:r>
              <a:rPr lang="el-GR" altLang="el-GR" sz="2400" dirty="0" smtClean="0"/>
              <a:t>, οι μετατροπές δεδομένων μπορούν να υπάρξουν με 3 τρόπους:</a:t>
            </a:r>
          </a:p>
          <a:p>
            <a:pPr lvl="1">
              <a:lnSpc>
                <a:spcPct val="90000"/>
              </a:lnSpc>
              <a:buFont typeface="Arial" panose="020B0604020202020204" pitchFamily="34" charset="0"/>
              <a:buChar char="•"/>
            </a:pPr>
            <a:r>
              <a:rPr lang="el-GR" altLang="el-GR" sz="2400" dirty="0" smtClean="0"/>
              <a:t>Μετατροπή Ανάθεσης</a:t>
            </a:r>
          </a:p>
          <a:p>
            <a:pPr lvl="2">
              <a:lnSpc>
                <a:spcPct val="90000"/>
              </a:lnSpc>
              <a:buFont typeface="Wingdings" panose="05000000000000000000" pitchFamily="2" charset="2"/>
              <a:buChar char="§"/>
            </a:pPr>
            <a:r>
              <a:rPr lang="el-GR" altLang="el-GR" sz="2200" dirty="0" smtClean="0"/>
              <a:t>Εμφανίζεται αυτόματα όταν η τιμή του ενός τύπου ανατίθεται σε μια μεταβλητή ενός άλλου τύπου</a:t>
            </a:r>
          </a:p>
          <a:p>
            <a:pPr lvl="2">
              <a:lnSpc>
                <a:spcPct val="90000"/>
              </a:lnSpc>
              <a:buFont typeface="Wingdings" panose="05000000000000000000" pitchFamily="2" charset="2"/>
              <a:buChar char="§"/>
            </a:pPr>
            <a:r>
              <a:rPr lang="el-GR" altLang="el-GR" sz="2200" dirty="0" smtClean="0"/>
              <a:t>Μόνο μετατροπές διεύρυνσης μπορούν να συμβούν μέσω ανάθεσης τιμών.</a:t>
            </a:r>
          </a:p>
          <a:p>
            <a:pPr lvl="2">
              <a:lnSpc>
                <a:spcPct val="90000"/>
              </a:lnSpc>
              <a:buFont typeface="Wingdings" panose="05000000000000000000" pitchFamily="2" charset="2"/>
              <a:buChar char="§"/>
            </a:pPr>
            <a:r>
              <a:rPr lang="el-GR" altLang="el-GR" sz="2200" dirty="0" smtClean="0"/>
              <a:t>Παράδειγμα: </a:t>
            </a:r>
            <a:r>
              <a:rPr lang="en-US" altLang="el-GR" sz="2200" dirty="0" err="1" smtClean="0"/>
              <a:t>aFloatVar</a:t>
            </a:r>
            <a:r>
              <a:rPr lang="el-GR" altLang="el-GR" sz="2200" dirty="0" smtClean="0"/>
              <a:t> = </a:t>
            </a:r>
            <a:r>
              <a:rPr lang="en-US" altLang="el-GR" sz="2200" dirty="0" err="1" smtClean="0"/>
              <a:t>anIntVar</a:t>
            </a:r>
            <a:endParaRPr lang="en-US" altLang="el-GR" sz="2200" dirty="0" smtClean="0"/>
          </a:p>
          <a:p>
            <a:pPr lvl="1">
              <a:lnSpc>
                <a:spcPct val="90000"/>
              </a:lnSpc>
              <a:buFont typeface="Arial" panose="020B0604020202020204" pitchFamily="34" charset="0"/>
              <a:buChar char="•"/>
            </a:pPr>
            <a:r>
              <a:rPr lang="el-GR" altLang="el-GR" sz="2400" dirty="0" smtClean="0"/>
              <a:t>Αριθμητική Προαγωγή (</a:t>
            </a:r>
            <a:r>
              <a:rPr lang="en-US" altLang="el-GR" sz="2400" dirty="0" smtClean="0"/>
              <a:t>Arithmetic promotion</a:t>
            </a:r>
            <a:r>
              <a:rPr lang="el-GR" altLang="el-GR" sz="2400" dirty="0" smtClean="0"/>
              <a:t>)</a:t>
            </a:r>
          </a:p>
          <a:p>
            <a:pPr lvl="2">
              <a:lnSpc>
                <a:spcPct val="90000"/>
              </a:lnSpc>
              <a:buFont typeface="Wingdings" panose="05000000000000000000" pitchFamily="2" charset="2"/>
              <a:buChar char="§"/>
            </a:pPr>
            <a:r>
              <a:rPr lang="el-GR" altLang="el-GR" sz="2200" dirty="0" smtClean="0"/>
              <a:t>Συμβαίνει αυτόματα όταν οι τελεστές στις αριθμητικές παραστάσεις μετατρέπουν τα δεδομένα (μεταβλητές) που συμμετέχουν</a:t>
            </a:r>
          </a:p>
          <a:p>
            <a:pPr lvl="2">
              <a:lnSpc>
                <a:spcPct val="90000"/>
              </a:lnSpc>
              <a:buFont typeface="Wingdings" panose="05000000000000000000" pitchFamily="2" charset="2"/>
              <a:buChar char="§"/>
            </a:pPr>
            <a:r>
              <a:rPr lang="el-GR" altLang="el-GR" sz="2200" dirty="0" smtClean="0"/>
              <a:t>Παράδειγμα: </a:t>
            </a:r>
            <a:r>
              <a:rPr lang="en-US" altLang="el-GR" sz="2200" dirty="0" err="1" smtClean="0"/>
              <a:t>aFloatVar</a:t>
            </a:r>
            <a:r>
              <a:rPr lang="el-GR" altLang="el-GR" sz="2200" dirty="0" smtClean="0"/>
              <a:t> / </a:t>
            </a:r>
            <a:r>
              <a:rPr lang="en-US" altLang="el-GR" sz="2200" dirty="0" err="1" smtClean="0"/>
              <a:t>anIntVar</a:t>
            </a:r>
            <a:endParaRPr lang="en-US" altLang="el-GR" sz="2200" dirty="0" smtClean="0"/>
          </a:p>
          <a:p>
            <a:pPr lvl="1">
              <a:lnSpc>
                <a:spcPct val="90000"/>
              </a:lnSpc>
              <a:buFont typeface="Arial" panose="020B0604020202020204" pitchFamily="34" charset="0"/>
              <a:buChar char="•"/>
            </a:pPr>
            <a:r>
              <a:rPr lang="en-US" altLang="el-GR" sz="2400" dirty="0" smtClean="0"/>
              <a:t>Casting</a:t>
            </a:r>
            <a:endParaRPr lang="en-US" altLang="el-GR" sz="2400" dirty="0"/>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16</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smtClean="0">
                <a:solidFill>
                  <a:schemeClr val="tx2"/>
                </a:solidFill>
              </a:rPr>
              <a:t>Μετατροπή Δεδομένων: </a:t>
            </a:r>
            <a:r>
              <a:rPr lang="en-US" altLang="el-GR" sz="4000" u="sng" dirty="0" smtClean="0">
                <a:solidFill>
                  <a:schemeClr val="tx2"/>
                </a:solidFill>
              </a:rPr>
              <a:t>Casting</a:t>
            </a:r>
            <a:endParaRPr lang="en-US" altLang="el-GR" sz="4000" u="sng" dirty="0">
              <a:solidFill>
                <a:schemeClr val="tx2"/>
              </a:solidFill>
              <a:latin typeface="+mn-lt"/>
            </a:endParaRPr>
          </a:p>
        </p:txBody>
      </p:sp>
      <p:sp>
        <p:nvSpPr>
          <p:cNvPr id="6" name="Rectangle 3" descr="Το Casting είναι η πιο δυνατή και η πιο επικίνδυνη τεχνική μετατροπής. &#10;Με ρητή χρήση του casting μιας τιμής μπορούν να γίνουν και οι μετατροπές διεύρυνσης αλλά και οι μετατροπές συρρίκνωσης.&#10;Για να κάνουμε casting, ο τύπος δεδομένων τίθεται εντός παρενθέσεων ακριβώς μπροστά από την τιμή της μεταβλητής που θέλουμε να μετατρέψουμε.&#10;Για παράδειγμα, αν οι μεταβλητές total και count είναι ακέραιοι αλλά θέλουμε ένα αποτέλεσμα τύπου float όταν τους διαιρούμε τότε μπορούμε να κάνουμε cast τη μεταβλητή total:&#10;float result ίσο με float total διά count.&#10;"/>
          <p:cNvSpPr txBox="1">
            <a:spLocks noChangeArrowheads="1"/>
          </p:cNvSpPr>
          <p:nvPr/>
        </p:nvSpPr>
        <p:spPr>
          <a:xfrm>
            <a:off x="533400" y="1268760"/>
            <a:ext cx="7772400" cy="4824536"/>
          </a:xfrm>
          <a:prstGeom prst="rect">
            <a:avLst/>
          </a:prstGeom>
        </p:spPr>
        <p:txBody>
          <a:bodyPr vert="horz" lIns="91440" tIns="45720" rIns="91440" bIns="45720" rtlCol="0">
            <a:no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200" i="1" dirty="0" smtClean="0"/>
              <a:t>Το </a:t>
            </a:r>
            <a:r>
              <a:rPr lang="el-GR" altLang="el-GR" sz="2200" i="1" dirty="0" err="1" smtClean="0"/>
              <a:t>Casting</a:t>
            </a:r>
            <a:r>
              <a:rPr lang="el-GR" altLang="el-GR" sz="2200" dirty="0" smtClean="0"/>
              <a:t> είναι η πιο </a:t>
            </a:r>
            <a:r>
              <a:rPr lang="el-GR" altLang="el-GR" sz="2200" dirty="0" smtClean="0">
                <a:solidFill>
                  <a:srgbClr val="7030A0"/>
                </a:solidFill>
              </a:rPr>
              <a:t>δυνατή</a:t>
            </a:r>
            <a:r>
              <a:rPr lang="el-GR" altLang="el-GR" sz="2200" dirty="0" smtClean="0"/>
              <a:t> και η πιο </a:t>
            </a:r>
            <a:r>
              <a:rPr lang="el-GR" altLang="el-GR" sz="2200" dirty="0" smtClean="0">
                <a:solidFill>
                  <a:srgbClr val="7030A0"/>
                </a:solidFill>
              </a:rPr>
              <a:t>επικίνδυνη </a:t>
            </a:r>
            <a:r>
              <a:rPr lang="el-GR" altLang="el-GR" sz="2200" dirty="0" smtClean="0"/>
              <a:t>τεχνική μετατροπής </a:t>
            </a:r>
          </a:p>
          <a:p>
            <a:pPr>
              <a:buFont typeface="Wingdings" panose="05000000000000000000" pitchFamily="2" charset="2"/>
              <a:buChar char="q"/>
            </a:pPr>
            <a:r>
              <a:rPr lang="el-GR" altLang="el-GR" sz="2200" dirty="0" smtClean="0"/>
              <a:t>Με ρητή χρήση του </a:t>
            </a:r>
            <a:r>
              <a:rPr lang="el-GR" altLang="el-GR" sz="2200" dirty="0" err="1" smtClean="0"/>
              <a:t>casting</a:t>
            </a:r>
            <a:r>
              <a:rPr lang="el-GR" altLang="el-GR" sz="2200" dirty="0" smtClean="0"/>
              <a:t> μιας τιμής μπορούν να γίνουν και οι μετατροπές διεύρυνσης αλλά και οι μετατροπές συρρίκνωσης</a:t>
            </a:r>
          </a:p>
          <a:p>
            <a:pPr>
              <a:buFont typeface="Wingdings" panose="05000000000000000000" pitchFamily="2" charset="2"/>
              <a:buChar char="q"/>
            </a:pPr>
            <a:r>
              <a:rPr lang="el-GR" altLang="el-GR" sz="2200" dirty="0" smtClean="0"/>
              <a:t>Για να κάνουμε </a:t>
            </a:r>
            <a:r>
              <a:rPr lang="el-GR" altLang="el-GR" sz="2200" dirty="0" err="1" smtClean="0"/>
              <a:t>casting</a:t>
            </a:r>
            <a:r>
              <a:rPr lang="el-GR" altLang="el-GR" sz="2200" dirty="0" smtClean="0"/>
              <a:t>, ο τύπος δεδομένων τίθεται εντός παρενθέσεων ακριβώς μπροστά από την τιμή της μεταβλητής που θέλουμε να μετατρέψουμε.</a:t>
            </a:r>
          </a:p>
          <a:p>
            <a:pPr>
              <a:buFont typeface="Wingdings" panose="05000000000000000000" pitchFamily="2" charset="2"/>
              <a:buChar char="q"/>
            </a:pPr>
            <a:r>
              <a:rPr lang="el-GR" altLang="el-GR" sz="2200" dirty="0" smtClean="0"/>
              <a:t>Για παράδειγμα, αν οι μεταβλητές </a:t>
            </a:r>
            <a:r>
              <a:rPr lang="el-GR" altLang="el-GR" sz="2200" dirty="0" err="1" smtClean="0"/>
              <a:t>total</a:t>
            </a:r>
            <a:r>
              <a:rPr lang="el-GR" altLang="el-GR" sz="2200" dirty="0" smtClean="0"/>
              <a:t> και </a:t>
            </a:r>
            <a:r>
              <a:rPr lang="el-GR" altLang="el-GR" sz="2200" dirty="0" err="1" smtClean="0"/>
              <a:t>count</a:t>
            </a:r>
            <a:r>
              <a:rPr lang="el-GR" altLang="el-GR" sz="2200" dirty="0" smtClean="0"/>
              <a:t> είναι ακέραιοι αλλά θέλουμε ένα αποτέλεσμα τύπου </a:t>
            </a:r>
            <a:r>
              <a:rPr lang="el-GR" altLang="el-GR" sz="2200" dirty="0" err="1" smtClean="0"/>
              <a:t>float</a:t>
            </a:r>
            <a:r>
              <a:rPr lang="el-GR" altLang="el-GR" sz="2200" dirty="0" smtClean="0"/>
              <a:t> όταν τους διαιρούμε τότε μπορούμε να κάνουμε </a:t>
            </a:r>
            <a:r>
              <a:rPr lang="el-GR" altLang="el-GR" sz="2200" dirty="0" err="1" smtClean="0"/>
              <a:t>cast</a:t>
            </a:r>
            <a:r>
              <a:rPr lang="el-GR" altLang="el-GR" sz="2200" dirty="0" smtClean="0"/>
              <a:t> τη μεταβλητή </a:t>
            </a:r>
            <a:r>
              <a:rPr lang="el-GR" altLang="el-GR" sz="2200" dirty="0" err="1" smtClean="0"/>
              <a:t>total</a:t>
            </a:r>
            <a:r>
              <a:rPr lang="el-GR" altLang="el-GR" sz="2200" dirty="0" smtClean="0"/>
              <a:t>:</a:t>
            </a:r>
          </a:p>
          <a:p>
            <a:pPr algn="ctr">
              <a:buFont typeface="Wingdings" panose="05000000000000000000" pitchFamily="2" charset="2"/>
              <a:buChar char="q"/>
            </a:pPr>
            <a:r>
              <a:rPr lang="el-GR" altLang="el-GR" sz="2200" dirty="0" err="1" smtClean="0"/>
              <a:t>float</a:t>
            </a:r>
            <a:r>
              <a:rPr lang="el-GR" altLang="el-GR" sz="2200" dirty="0" smtClean="0"/>
              <a:t> </a:t>
            </a:r>
            <a:r>
              <a:rPr lang="el-GR" altLang="el-GR" sz="2200" dirty="0" err="1" smtClean="0"/>
              <a:t>result</a:t>
            </a:r>
            <a:r>
              <a:rPr lang="el-GR" altLang="el-GR" sz="2200" dirty="0" smtClean="0"/>
              <a:t> = (</a:t>
            </a:r>
            <a:r>
              <a:rPr lang="el-GR" altLang="el-GR" sz="2200" dirty="0" err="1" smtClean="0"/>
              <a:t>float</a:t>
            </a:r>
            <a:r>
              <a:rPr lang="el-GR" altLang="el-GR" sz="2200" dirty="0" smtClean="0"/>
              <a:t>) </a:t>
            </a:r>
            <a:r>
              <a:rPr lang="el-GR" altLang="el-GR" sz="2200" dirty="0" err="1" smtClean="0"/>
              <a:t>total</a:t>
            </a:r>
            <a:r>
              <a:rPr lang="el-GR" altLang="el-GR" sz="2200" dirty="0" smtClean="0"/>
              <a:t> / </a:t>
            </a:r>
            <a:r>
              <a:rPr lang="el-GR" altLang="el-GR" sz="2200" dirty="0" err="1" smtClean="0"/>
              <a:t>count</a:t>
            </a:r>
            <a:r>
              <a:rPr lang="el-GR" altLang="el-GR" sz="2200" dirty="0" smtClean="0"/>
              <a:t>;</a:t>
            </a: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17</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sz="4000" u="sng" dirty="0" smtClean="0">
                <a:solidFill>
                  <a:schemeClr val="tx2"/>
                </a:solidFill>
              </a:rPr>
              <a:t>Εντολές </a:t>
            </a:r>
            <a:r>
              <a:rPr lang="el-GR" altLang="el-GR" sz="4000" u="sng" dirty="0">
                <a:solidFill>
                  <a:schemeClr val="tx2"/>
                </a:solidFill>
              </a:rPr>
              <a:t>Ανάθεσης </a:t>
            </a:r>
            <a:r>
              <a:rPr lang="el-GR" altLang="el-GR" sz="4000" u="sng" dirty="0" smtClean="0">
                <a:solidFill>
                  <a:schemeClr val="tx2"/>
                </a:solidFill>
              </a:rPr>
              <a:t>μέσω παραστάσεων (1 από 2)</a:t>
            </a:r>
            <a:endParaRPr lang="el-GR" sz="4000" u="sng" dirty="0">
              <a:solidFill>
                <a:schemeClr val="tx2"/>
              </a:solidFill>
              <a:latin typeface="+mn-lt"/>
            </a:endParaRPr>
          </a:p>
        </p:txBody>
      </p:sp>
      <p:sp>
        <p:nvSpPr>
          <p:cNvPr id="7" name="Rectangle 3"/>
          <p:cNvSpPr txBox="1">
            <a:spLocks noChangeArrowheads="1"/>
          </p:cNvSpPr>
          <p:nvPr/>
        </p:nvSpPr>
        <p:spPr>
          <a:xfrm>
            <a:off x="533400" y="1447800"/>
            <a:ext cx="7772400" cy="1038225"/>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Font typeface="Wingdings" panose="05000000000000000000" pitchFamily="2" charset="2"/>
              <a:buChar char="q"/>
            </a:pPr>
            <a:r>
              <a:rPr lang="el-GR" altLang="el-GR" sz="2400" dirty="0" smtClean="0"/>
              <a:t>Μπορείτε να σκεφτείτε την ανάθεση σαν έναν ακόμη τελεστή που έχει χαμηλή προτεραιότητα (χαμηλότερη από τους αριθμητικούς τελεστές)</a:t>
            </a:r>
          </a:p>
        </p:txBody>
      </p:sp>
      <p:sp>
        <p:nvSpPr>
          <p:cNvPr id="8" name="Text Box 4" descr="Πρώτα βρίσκουμε το αποτέλεσμα στα αριστερά του ισούται,&#10;"/>
          <p:cNvSpPr txBox="1">
            <a:spLocks noChangeArrowheads="1"/>
          </p:cNvSpPr>
          <p:nvPr/>
        </p:nvSpPr>
        <p:spPr bwMode="auto">
          <a:xfrm>
            <a:off x="827584" y="2498725"/>
            <a:ext cx="7200799" cy="461665"/>
          </a:xfrm>
          <a:prstGeom prst="rect">
            <a:avLst/>
          </a:prstGeom>
          <a:noFill/>
          <a:ln w="12700">
            <a:noFill/>
            <a:miter lim="800000"/>
            <a:headEnd type="none" w="sm" len="sm"/>
            <a:tailEnd type="none" w="sm" len="sm"/>
          </a:ln>
          <a:effectLst/>
        </p:spPr>
        <p:txBody>
          <a:bodyPr wrap="square">
            <a:spAutoFit/>
          </a:bodyPr>
          <a:lstStyle/>
          <a:p>
            <a:pPr>
              <a:defRPr/>
            </a:pPr>
            <a:r>
              <a:rPr lang="el-GR" sz="2400" b="1" dirty="0" smtClean="0">
                <a:solidFill>
                  <a:schemeClr val="accent4">
                    <a:lumMod val="75000"/>
                  </a:schemeClr>
                </a:solidFill>
                <a:effectLst>
                  <a:outerShdw blurRad="38100" dist="38100" dir="2700000" algn="tl">
                    <a:srgbClr val="C0C0C0"/>
                  </a:outerShdw>
                </a:effectLst>
              </a:rPr>
              <a:t>Πρώτα βρίσκουμε το αποτέλεσμα στα αριστερά του =</a:t>
            </a:r>
            <a:endParaRPr lang="el-GR" sz="2400" b="1" dirty="0">
              <a:solidFill>
                <a:schemeClr val="accent4">
                  <a:lumMod val="75000"/>
                </a:schemeClr>
              </a:solidFill>
              <a:effectLst>
                <a:outerShdw blurRad="38100" dist="38100" dir="2700000" algn="tl">
                  <a:srgbClr val="C0C0C0"/>
                </a:outerShdw>
              </a:effectLst>
            </a:endParaRPr>
          </a:p>
        </p:txBody>
      </p:sp>
      <p:sp>
        <p:nvSpPr>
          <p:cNvPr id="11" name="Text Box 6" descr="answer  ίσο με  sum διά 4 σύν MAX επί lowest,&#10;Η σειρά των πράξεων είναι η ακόλουθη,&#10;Πρώτα η διαίρεση, ακολουθεί ο πολλαπλασιασμός, στη συνέχεια η πρόσθεση και τέλος το αποτέλεσμα του ίσον.&#10;"/>
          <p:cNvSpPr txBox="1">
            <a:spLocks noChangeArrowheads="1"/>
          </p:cNvSpPr>
          <p:nvPr>
            <p:custDataLst>
              <p:tags r:id="rId3"/>
            </p:custDataLst>
          </p:nvPr>
        </p:nvSpPr>
        <p:spPr bwMode="auto">
          <a:xfrm>
            <a:off x="1905000" y="2996952"/>
            <a:ext cx="46530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n-US" altLang="el-GR" sz="2400" b="1" dirty="0">
                <a:latin typeface="+mn-lt"/>
              </a:rPr>
              <a:t>answer  =  sum / 4 + MAX * lowest;</a:t>
            </a:r>
          </a:p>
        </p:txBody>
      </p:sp>
      <p:sp>
        <p:nvSpPr>
          <p:cNvPr id="10" name="Text Box 5" descr="Κατόπιν το αποτέλεσμα αποθηκεύεται στη μεταβλητή στα &#10;αριστερά του ισούται.&#10;"/>
          <p:cNvSpPr txBox="1">
            <a:spLocks noChangeArrowheads="1"/>
          </p:cNvSpPr>
          <p:nvPr/>
        </p:nvSpPr>
        <p:spPr bwMode="auto">
          <a:xfrm>
            <a:off x="733188" y="4902259"/>
            <a:ext cx="7727244" cy="830997"/>
          </a:xfrm>
          <a:prstGeom prst="rect">
            <a:avLst/>
          </a:prstGeom>
          <a:noFill/>
          <a:ln w="12700">
            <a:noFill/>
            <a:miter lim="800000"/>
            <a:headEnd type="none" w="sm" len="sm"/>
            <a:tailEnd type="none" w="sm" len="sm"/>
          </a:ln>
          <a:effectLst/>
        </p:spPr>
        <p:txBody>
          <a:bodyPr wrap="none">
            <a:spAutoFit/>
          </a:bodyPr>
          <a:lstStyle/>
          <a:p>
            <a:pPr>
              <a:defRPr/>
            </a:pPr>
            <a:r>
              <a:rPr lang="el-GR" sz="2400" b="1" dirty="0" smtClean="0">
                <a:solidFill>
                  <a:schemeClr val="accent4">
                    <a:lumMod val="75000"/>
                  </a:schemeClr>
                </a:solidFill>
                <a:effectLst>
                  <a:outerShdw blurRad="38100" dist="38100" dir="2700000" algn="tl">
                    <a:srgbClr val="C0C0C0"/>
                  </a:outerShdw>
                </a:effectLst>
              </a:rPr>
              <a:t>Κατόπιν το αποτέλεσμα αποθηκεύεται στη μεταβλητή στα </a:t>
            </a:r>
          </a:p>
          <a:p>
            <a:pPr>
              <a:defRPr/>
            </a:pPr>
            <a:r>
              <a:rPr lang="el-GR" sz="2400" b="1" dirty="0" smtClean="0">
                <a:solidFill>
                  <a:schemeClr val="accent4">
                    <a:lumMod val="75000"/>
                  </a:schemeClr>
                </a:solidFill>
                <a:effectLst>
                  <a:outerShdw blurRad="38100" dist="38100" dir="2700000" algn="tl">
                    <a:srgbClr val="C0C0C0"/>
                  </a:outerShdw>
                </a:effectLst>
              </a:rPr>
              <a:t>αριστερά του =</a:t>
            </a:r>
            <a:endParaRPr lang="el-GR" sz="2400" b="1" dirty="0">
              <a:solidFill>
                <a:schemeClr val="accent4">
                  <a:lumMod val="75000"/>
                </a:schemeClr>
              </a:solidFill>
              <a:effectLst>
                <a:outerShdw blurRad="38100" dist="38100" dir="2700000" algn="tl">
                  <a:srgbClr val="C0C0C0"/>
                </a:outerShdw>
              </a:effectLst>
            </a:endParaRPr>
          </a:p>
        </p:txBody>
      </p:sp>
      <p:sp>
        <p:nvSpPr>
          <p:cNvPr id="12" name="AutoShape 7" descr="."/>
          <p:cNvSpPr>
            <a:spLocks noChangeArrowheads="1"/>
          </p:cNvSpPr>
          <p:nvPr>
            <p:custDataLst>
              <p:tags r:id="rId4"/>
            </p:custDataLst>
          </p:nvPr>
        </p:nvSpPr>
        <p:spPr bwMode="auto">
          <a:xfrm>
            <a:off x="3835152" y="34290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1</a:t>
            </a:r>
            <a:endParaRPr lang="en-US" altLang="el-GR" sz="2400" dirty="0">
              <a:solidFill>
                <a:schemeClr val="accent1"/>
              </a:solidFill>
            </a:endParaRPr>
          </a:p>
        </p:txBody>
      </p:sp>
      <p:sp>
        <p:nvSpPr>
          <p:cNvPr id="13" name="AutoShape 8" descr="."/>
          <p:cNvSpPr>
            <a:spLocks noChangeArrowheads="1"/>
          </p:cNvSpPr>
          <p:nvPr>
            <p:custDataLst>
              <p:tags r:id="rId5"/>
            </p:custDataLst>
          </p:nvPr>
        </p:nvSpPr>
        <p:spPr bwMode="auto">
          <a:xfrm>
            <a:off x="2971056" y="34290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4</a:t>
            </a:r>
            <a:endParaRPr lang="en-US" altLang="el-GR" sz="2400" dirty="0">
              <a:solidFill>
                <a:schemeClr val="accent1"/>
              </a:solidFill>
            </a:endParaRPr>
          </a:p>
        </p:txBody>
      </p:sp>
      <p:sp>
        <p:nvSpPr>
          <p:cNvPr id="14" name="AutoShape 9" descr="."/>
          <p:cNvSpPr>
            <a:spLocks noChangeArrowheads="1"/>
          </p:cNvSpPr>
          <p:nvPr>
            <p:custDataLst>
              <p:tags r:id="rId6"/>
            </p:custDataLst>
          </p:nvPr>
        </p:nvSpPr>
        <p:spPr bwMode="auto">
          <a:xfrm>
            <a:off x="4283968" y="34290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3</a:t>
            </a:r>
            <a:endParaRPr lang="en-US" altLang="el-GR" sz="2400" dirty="0">
              <a:solidFill>
                <a:schemeClr val="accent1"/>
              </a:solidFill>
            </a:endParaRPr>
          </a:p>
        </p:txBody>
      </p:sp>
      <p:sp>
        <p:nvSpPr>
          <p:cNvPr id="15" name="AutoShape 10" descr="."/>
          <p:cNvSpPr>
            <a:spLocks noChangeArrowheads="1"/>
          </p:cNvSpPr>
          <p:nvPr>
            <p:custDataLst>
              <p:tags r:id="rId7"/>
            </p:custDataLst>
          </p:nvPr>
        </p:nvSpPr>
        <p:spPr bwMode="auto">
          <a:xfrm>
            <a:off x="5220072" y="3429000"/>
            <a:ext cx="304800" cy="304800"/>
          </a:xfrm>
          <a:prstGeom prst="roundRect">
            <a:avLst>
              <a:gd name="adj" fmla="val 16667"/>
            </a:avLst>
          </a:prstGeom>
          <a:noFill/>
          <a:ln w="190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000" dirty="0">
                <a:solidFill>
                  <a:schemeClr val="accent1"/>
                </a:solidFill>
              </a:rPr>
              <a:t>2</a:t>
            </a:r>
            <a:endParaRPr lang="en-US" altLang="el-GR" sz="2400" dirty="0">
              <a:solidFill>
                <a:schemeClr val="accent1"/>
              </a:solidFill>
            </a:endParaRPr>
          </a:p>
        </p:txBody>
      </p:sp>
      <p:sp>
        <p:nvSpPr>
          <p:cNvPr id="16" name="AutoShape 11" descr="[DECORATIVE]"/>
          <p:cNvSpPr>
            <a:spLocks/>
          </p:cNvSpPr>
          <p:nvPr/>
        </p:nvSpPr>
        <p:spPr bwMode="auto">
          <a:xfrm rot="16200000" flipV="1">
            <a:off x="5219700" y="2579490"/>
            <a:ext cx="304800" cy="3276600"/>
          </a:xfrm>
          <a:prstGeom prst="leftBrace">
            <a:avLst>
              <a:gd name="adj1" fmla="val 89583"/>
              <a:gd name="adj2" fmla="val 50046"/>
            </a:avLst>
          </a:prstGeom>
          <a:noFill/>
          <a:ln w="317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solidFill>
                <a:schemeClr val="accent1"/>
              </a:solidFill>
            </a:endParaRPr>
          </a:p>
        </p:txBody>
      </p:sp>
      <p:cxnSp>
        <p:nvCxnSpPr>
          <p:cNvPr id="17" name="AutoShape 12" descr="[DECORATIVE]"/>
          <p:cNvCxnSpPr>
            <a:cxnSpLocks noChangeShapeType="1"/>
            <a:stCxn id="16" idx="1"/>
          </p:cNvCxnSpPr>
          <p:nvPr/>
        </p:nvCxnSpPr>
        <p:spPr bwMode="auto">
          <a:xfrm rot="16200000" flipV="1">
            <a:off x="3694907" y="2710458"/>
            <a:ext cx="381000" cy="2970213"/>
          </a:xfrm>
          <a:prstGeom prst="bentConnector4">
            <a:avLst>
              <a:gd name="adj1" fmla="val -60000"/>
              <a:gd name="adj2" fmla="val 100157"/>
            </a:avLst>
          </a:prstGeom>
          <a:noFill/>
          <a:ln w="31750">
            <a:solidFill>
              <a:schemeClr val="accent1"/>
            </a:solidFill>
            <a:miter lim="800000"/>
            <a:headEnd type="none" w="sm" len="sm"/>
            <a:tailEnd type="triangle" w="sm" len="sm"/>
          </a:ln>
          <a:extLst>
            <a:ext uri="{909E8E84-426E-40DD-AFC4-6F175D3DCCD1}">
              <a14:hiddenFill xmlns:a14="http://schemas.microsoft.com/office/drawing/2010/main">
                <a:noFill/>
              </a14:hiddenFill>
            </a:ext>
          </a:extLst>
        </p:spPr>
      </p:cxn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18</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r>
              <a:rPr lang="el-GR" altLang="el-GR" sz="4000" u="sng" dirty="0">
                <a:solidFill>
                  <a:schemeClr val="tx2"/>
                </a:solidFill>
              </a:rPr>
              <a:t>Εντολές Ανάθεσης μέσω παραστάσεων </a:t>
            </a:r>
            <a:r>
              <a:rPr lang="el-GR" altLang="el-GR" sz="4000" u="sng" dirty="0" smtClean="0">
                <a:solidFill>
                  <a:schemeClr val="tx2"/>
                </a:solidFill>
              </a:rPr>
              <a:t>(2 </a:t>
            </a:r>
            <a:r>
              <a:rPr lang="el-GR" altLang="el-GR" sz="4000" u="sng" dirty="0">
                <a:solidFill>
                  <a:schemeClr val="tx2"/>
                </a:solidFill>
              </a:rPr>
              <a:t>από 2)</a:t>
            </a:r>
            <a:endParaRPr lang="el-GR" altLang="el-GR" sz="4000" u="sng" dirty="0">
              <a:solidFill>
                <a:schemeClr val="tx2"/>
              </a:solidFill>
              <a:latin typeface="+mn-lt"/>
            </a:endParaRPr>
          </a:p>
        </p:txBody>
      </p:sp>
      <p:sp>
        <p:nvSpPr>
          <p:cNvPr id="6" name="Rectangle 3"/>
          <p:cNvSpPr txBox="1">
            <a:spLocks noChangeArrowheads="1"/>
          </p:cNvSpPr>
          <p:nvPr/>
        </p:nvSpPr>
        <p:spPr>
          <a:xfrm>
            <a:off x="533400" y="1600200"/>
            <a:ext cx="7772400" cy="1038225"/>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anose="05000000000000000000" pitchFamily="2" charset="2"/>
              <a:buChar char="q"/>
            </a:pPr>
            <a:r>
              <a:rPr lang="el-GR" altLang="el-GR" sz="2400" dirty="0" smtClean="0"/>
              <a:t>Το αριστερό και το δεξιό μέρος μιας εντολής καταχώρησης μπορούν να περιέχουν την ίδια μεταβλητή</a:t>
            </a:r>
          </a:p>
        </p:txBody>
      </p:sp>
      <p:sp>
        <p:nvSpPr>
          <p:cNvPr id="7" name="Text Box 6" descr="count    ισούται με  count σύν 1.&#10;"/>
          <p:cNvSpPr txBox="1">
            <a:spLocks noChangeArrowheads="1"/>
          </p:cNvSpPr>
          <p:nvPr>
            <p:custDataLst>
              <p:tags r:id="rId3"/>
            </p:custDataLst>
          </p:nvPr>
        </p:nvSpPr>
        <p:spPr bwMode="auto">
          <a:xfrm>
            <a:off x="2842568" y="2996952"/>
            <a:ext cx="27375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n-US" altLang="el-GR" sz="2400" b="1" dirty="0">
                <a:latin typeface="+mn-lt"/>
              </a:rPr>
              <a:t>count </a:t>
            </a:r>
            <a:r>
              <a:rPr lang="el-GR" altLang="el-GR" sz="2400" b="1" dirty="0" smtClean="0">
                <a:latin typeface="+mn-lt"/>
              </a:rPr>
              <a:t>  </a:t>
            </a:r>
            <a:r>
              <a:rPr lang="en-US" altLang="el-GR" sz="2400" b="1" dirty="0" smtClean="0">
                <a:latin typeface="+mn-lt"/>
              </a:rPr>
              <a:t> </a:t>
            </a:r>
            <a:r>
              <a:rPr lang="en-US" altLang="el-GR" sz="2400" b="1" dirty="0">
                <a:latin typeface="+mn-lt"/>
              </a:rPr>
              <a:t>=  count + 1;</a:t>
            </a:r>
          </a:p>
        </p:txBody>
      </p:sp>
      <p:sp>
        <p:nvSpPr>
          <p:cNvPr id="8" name="AutoShape 7" descr="[DECORATIVE]"/>
          <p:cNvSpPr>
            <a:spLocks/>
          </p:cNvSpPr>
          <p:nvPr/>
        </p:nvSpPr>
        <p:spPr bwMode="auto">
          <a:xfrm rot="16200000" flipV="1">
            <a:off x="4735513" y="3066034"/>
            <a:ext cx="304800" cy="1295400"/>
          </a:xfrm>
          <a:prstGeom prst="leftBrace">
            <a:avLst>
              <a:gd name="adj1" fmla="val 35417"/>
              <a:gd name="adj2" fmla="val 50046"/>
            </a:avLst>
          </a:prstGeom>
          <a:noFill/>
          <a:ln w="31750">
            <a:solidFill>
              <a:schemeClr val="accent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endParaRPr lang="el-GR" altLang="el-GR"/>
          </a:p>
        </p:txBody>
      </p:sp>
      <p:cxnSp>
        <p:nvCxnSpPr>
          <p:cNvPr id="10" name="AutoShape 8" descr="[DECORATIVE]"/>
          <p:cNvCxnSpPr>
            <a:cxnSpLocks noChangeShapeType="1"/>
            <a:stCxn id="8" idx="1"/>
          </p:cNvCxnSpPr>
          <p:nvPr/>
        </p:nvCxnSpPr>
        <p:spPr bwMode="auto">
          <a:xfrm rot="16200000" flipV="1">
            <a:off x="3764757" y="2758852"/>
            <a:ext cx="381000" cy="1865313"/>
          </a:xfrm>
          <a:prstGeom prst="bentConnector4">
            <a:avLst>
              <a:gd name="adj1" fmla="val -60000"/>
              <a:gd name="adj2" fmla="val 99829"/>
            </a:avLst>
          </a:prstGeom>
          <a:noFill/>
          <a:ln w="31750">
            <a:solidFill>
              <a:schemeClr val="accent1"/>
            </a:solidFill>
            <a:miter lim="800000"/>
            <a:headEnd type="none" w="sm" len="sm"/>
            <a:tailEnd type="triangle" w="sm" len="sm"/>
          </a:ln>
          <a:extLst>
            <a:ext uri="{909E8E84-426E-40DD-AFC4-6F175D3DCCD1}">
              <a14:hiddenFill xmlns:a14="http://schemas.microsoft.com/office/drawing/2010/main">
                <a:noFill/>
              </a14:hiddenFill>
            </a:ext>
          </a:extLst>
        </p:spPr>
      </p:cxn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pPr algn="l"/>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pPr algn="l"/>
            <a:r>
              <a:rPr lang="el-GR" sz="2800" dirty="0" smtClean="0"/>
              <a:t>Για εκπαιδευτικό υλικό, όπως εικόνες, που υπόκειται σε άλλου τύπου άδειας χρήσης, η άδεια χρήσης αναφέρεται ρητώς. </a:t>
            </a:r>
          </a:p>
        </p:txBody>
      </p:sp>
      <p:pic>
        <p:nvPicPr>
          <p:cNvPr id="5" name="7 - Εικόνα" descr="εικόνα Λογότυπο για Άδειες χρήσης Creative Commons BY-NC-ND">
            <a:hlinkClick r:id="rId4"/>
          </p:cNvPr>
          <p:cNvPicPr>
            <a:picLocks noChangeAspect="1"/>
          </p:cNvPicPr>
          <p:nvPr/>
        </p:nvPicPr>
        <p:blipFill>
          <a:blip r:embed="rId5" cstate="print"/>
          <a:stretch>
            <a:fillRect/>
          </a:stretch>
        </p:blipFill>
        <p:spPr>
          <a:xfrm>
            <a:off x="3707904" y="4941168"/>
            <a:ext cx="1581685" cy="553393"/>
          </a:xfrm>
          <a:prstGeom prst="rect">
            <a:avLst/>
          </a:prstGeom>
        </p:spPr>
      </p:pic>
      <p:sp>
        <p:nvSpPr>
          <p:cNvPr id="3" name="Θέση αριθμού διαφάνειας 2" hidden="1"/>
          <p:cNvSpPr>
            <a:spLocks noGrp="1"/>
          </p:cNvSpPr>
          <p:nvPr>
            <p:ph type="sldNum" sz="quarter" idx="12"/>
          </p:nvPr>
        </p:nvSpPr>
        <p:spPr/>
        <p:txBody>
          <a:bodyPr/>
          <a:lstStyle/>
          <a:p>
            <a:fld id="{53C4726A-630D-4CB4-B088-BAB00F4188E9}" type="slidenum">
              <a:rPr lang="el-GR" smtClean="0"/>
              <a:t>2</a:t>
            </a:fld>
            <a:endParaRPr lang="el-GR" dirty="0"/>
          </a:p>
        </p:txBody>
      </p:sp>
    </p:spTree>
    <p:custDataLst>
      <p:tags r:id="rId1"/>
    </p:custDataLst>
    <p:extLst>
      <p:ext uri="{BB962C8B-B14F-4D97-AF65-F5344CB8AC3E}">
        <p14:creationId xmlns:p14="http://schemas.microsoft.com/office/powerpoint/2010/main" val="67298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3"/>
            </p:custDataLst>
          </p:nvPr>
        </p:nvSpPr>
        <p:spPr>
          <a:xfrm>
            <a:off x="457200" y="116632"/>
            <a:ext cx="8229600" cy="1296144"/>
          </a:xfrm>
        </p:spPr>
        <p:txBody>
          <a:bodyPr>
            <a:noAutofit/>
          </a:bodyPr>
          <a:lstStyle/>
          <a:p>
            <a:pPr marL="342900" indent="-342900">
              <a:spcBef>
                <a:spcPct val="20000"/>
              </a:spcBef>
              <a:defRPr/>
            </a:pPr>
            <a:r>
              <a:rPr lang="el-GR" altLang="el-GR" sz="4000" u="sng" dirty="0">
                <a:solidFill>
                  <a:schemeClr val="tx2"/>
                </a:solidFill>
              </a:rPr>
              <a:t>Τελεστές Ανάθεσης</a:t>
            </a:r>
            <a:endParaRPr lang="el-GR" sz="4000" u="sng" dirty="0">
              <a:solidFill>
                <a:schemeClr val="tx2"/>
              </a:solidFill>
              <a:latin typeface="+mn-lt"/>
            </a:endParaRPr>
          </a:p>
        </p:txBody>
      </p:sp>
      <p:graphicFrame>
        <p:nvGraphicFramePr>
          <p:cNvPr id="3" name="Αντικείμενο 2" descr="Πίνακας Τελεστών Ανάθεσης."/>
          <p:cNvGraphicFramePr>
            <a:graphicFrameLocks/>
          </p:cNvGraphicFramePr>
          <p:nvPr>
            <p:extLst>
              <p:ext uri="{D42A27DB-BD31-4B8C-83A1-F6EECF244321}">
                <p14:modId xmlns:p14="http://schemas.microsoft.com/office/powerpoint/2010/main" val="1499148975"/>
              </p:ext>
            </p:extLst>
          </p:nvPr>
        </p:nvGraphicFramePr>
        <p:xfrm>
          <a:off x="682625" y="1556792"/>
          <a:ext cx="7673975" cy="4687887"/>
        </p:xfrm>
        <a:graphic>
          <a:graphicData uri="http://schemas.openxmlformats.org/presentationml/2006/ole">
            <mc:AlternateContent xmlns:mc="http://schemas.openxmlformats.org/markup-compatibility/2006">
              <mc:Choice xmlns:v="urn:schemas-microsoft-com:vml" Requires="v">
                <p:oleObj spid="_x0000_s2100" name="Έγγραφο" r:id="rId6" imgW="4582773" imgH="2800383" progId="Word.Document.8">
                  <p:embed/>
                </p:oleObj>
              </mc:Choice>
              <mc:Fallback>
                <p:oleObj name="Έγγραφο" r:id="rId6" imgW="4582773" imgH="2800383" progId="Word.Document.8">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625" y="1556792"/>
                        <a:ext cx="7673975" cy="4687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20</a:t>
            </a:fld>
            <a:endParaRPr lang="el-GR" sz="1400" dirty="0"/>
          </a:p>
        </p:txBody>
      </p:sp>
    </p:spTree>
    <p:custDataLst>
      <p:tags r:id="rId2"/>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3"/>
            </p:custDataLst>
          </p:nvPr>
        </p:nvSpPr>
        <p:spPr>
          <a:xfrm>
            <a:off x="457200" y="44624"/>
            <a:ext cx="8229600" cy="1296144"/>
          </a:xfrm>
        </p:spPr>
        <p:txBody>
          <a:bodyPr>
            <a:noAutofit/>
          </a:bodyPr>
          <a:lstStyle/>
          <a:p>
            <a:pPr marL="342900" indent="-342900">
              <a:spcBef>
                <a:spcPct val="20000"/>
              </a:spcBef>
              <a:defRPr/>
            </a:pPr>
            <a:r>
              <a:rPr lang="el-GR" altLang="el-GR" sz="4000" u="sng" dirty="0">
                <a:solidFill>
                  <a:schemeClr val="tx2"/>
                </a:solidFill>
              </a:rPr>
              <a:t>Τελεστές προσαύξησης</a:t>
            </a:r>
            <a:endParaRPr lang="el-GR" sz="4000" u="sng" dirty="0">
              <a:solidFill>
                <a:schemeClr val="tx2"/>
              </a:solidFill>
              <a:latin typeface="+mn-lt"/>
            </a:endParaRPr>
          </a:p>
        </p:txBody>
      </p:sp>
      <p:graphicFrame>
        <p:nvGraphicFramePr>
          <p:cNvPr id="2" name="Αντικείμενο 1" descr="Πίνακας Τελεστών προσαύξησης."/>
          <p:cNvGraphicFramePr>
            <a:graphicFrameLocks/>
          </p:cNvGraphicFramePr>
          <p:nvPr>
            <p:extLst>
              <p:ext uri="{D42A27DB-BD31-4B8C-83A1-F6EECF244321}">
                <p14:modId xmlns:p14="http://schemas.microsoft.com/office/powerpoint/2010/main" val="4091730667"/>
              </p:ext>
            </p:extLst>
          </p:nvPr>
        </p:nvGraphicFramePr>
        <p:xfrm>
          <a:off x="1907704" y="1341587"/>
          <a:ext cx="9693484" cy="5471789"/>
        </p:xfrm>
        <a:graphic>
          <a:graphicData uri="http://schemas.openxmlformats.org/presentationml/2006/ole">
            <mc:AlternateContent xmlns:mc="http://schemas.openxmlformats.org/markup-compatibility/2006">
              <mc:Choice xmlns:v="urn:schemas-microsoft-com:vml" Requires="v">
                <p:oleObj spid="_x0000_s3097" name="Έγγραφο" r:id="rId6" imgW="4596814" imgH="1905426" progId="Word.Document.8">
                  <p:embed/>
                </p:oleObj>
              </mc:Choice>
              <mc:Fallback>
                <p:oleObj name="Έγγραφο" r:id="rId6" imgW="4596814" imgH="1905426" progId="Word.Document.8">
                  <p:embed/>
                  <p:pic>
                    <p:nvPicPr>
                      <p:cNvPr id="0" name="Object 3"/>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7704" y="1341587"/>
                        <a:ext cx="9693484" cy="5471789"/>
                      </a:xfrm>
                      <a:prstGeom prst="rect">
                        <a:avLst/>
                      </a:prstGeom>
                      <a:noFill/>
                      <a:ln>
                        <a:noFill/>
                      </a:ln>
                      <a:effectLst/>
                    </p:spPr>
                  </p:pic>
                </p:oleObj>
              </mc:Fallback>
            </mc:AlternateContent>
          </a:graphicData>
        </a:graphic>
      </p:graphicFrame>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21</a:t>
            </a:fld>
            <a:endParaRPr lang="el-GR" sz="1400" dirty="0"/>
          </a:p>
        </p:txBody>
      </p:sp>
    </p:spTree>
    <p:custDataLst>
      <p:tags r:id="rId2"/>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lstStyle/>
          <a:p>
            <a:r>
              <a:rPr lang="el-GR" u="sng" dirty="0" smtClean="0">
                <a:solidFill>
                  <a:schemeClr val="tx2"/>
                </a:solidFill>
              </a:rPr>
              <a:t>….(1 από 2)</a:t>
            </a:r>
            <a:endParaRPr lang="el-GR" u="sng" dirty="0">
              <a:solidFill>
                <a:schemeClr val="tx2"/>
              </a:solidFill>
            </a:endParaRPr>
          </a:p>
        </p:txBody>
      </p:sp>
      <p:sp>
        <p:nvSpPr>
          <p:cNvPr id="3" name="Ορθογώνιο 2" descr="// Increment τελεία cs,&#10;// προσαύξηση πριν και μετά.&#10;    &#10;using System,&#10;    &#10;class Increment,&#10;άγκιστρο,&#10;static void Main, string[] args,&#10;άγκιστρο, &#10;int c, (σχόλιο: Δήλωση της c).&#10;      &#10;c = 5, (σχόλιο: c ίσο με 5).&#10;Console τελεία Write Line,  c,   // print 5, (σχόλιο: Εμφάνιση c (5)).&#10;Console τελεία Write Line,  c++,  // print 5 και μετά αύξηση, (σχόλιο: Εμφάνιση c (5) και μετά + 1).&#10;Console τελεία Write Line,  c,   // print 6, (σχόλιο: Εμφάνισηc (6)).&#10;   &#10;Console τελεία Write Line(),      // αφήνει μια κενή γραμμή,&#10;"/>
          <p:cNvSpPr/>
          <p:nvPr>
            <p:custDataLst>
              <p:tags r:id="rId2"/>
            </p:custDataLst>
          </p:nvPr>
        </p:nvSpPr>
        <p:spPr>
          <a:xfrm>
            <a:off x="467544" y="984785"/>
            <a:ext cx="8219256" cy="5324535"/>
          </a:xfrm>
          <a:prstGeom prst="rect">
            <a:avLst/>
          </a:prstGeom>
        </p:spPr>
        <p:txBody>
          <a:bodyPr wrap="square">
            <a:spAutoFit/>
          </a:bodyPr>
          <a:lstStyle/>
          <a:p>
            <a:r>
              <a:rPr lang="en-US" altLang="el-GR" sz="2000" dirty="0">
                <a:solidFill>
                  <a:srgbClr val="5F5F5F"/>
                </a:solidFill>
                <a:cs typeface="Times New Roman" pitchFamily="18" charset="0"/>
              </a:rPr>
              <a:t>1    </a:t>
            </a:r>
            <a:r>
              <a:rPr lang="en-US" altLang="el-GR" sz="2000" dirty="0">
                <a:solidFill>
                  <a:schemeClr val="accent5">
                    <a:lumMod val="75000"/>
                  </a:schemeClr>
                </a:solidFill>
                <a:cs typeface="Times New Roman" pitchFamily="18" charset="0"/>
              </a:rPr>
              <a:t>// </a:t>
            </a:r>
            <a:r>
              <a:rPr lang="en-US" altLang="el-GR" sz="2000" dirty="0" err="1">
                <a:solidFill>
                  <a:schemeClr val="accent5">
                    <a:lumMod val="75000"/>
                  </a:schemeClr>
                </a:solidFill>
                <a:cs typeface="Times New Roman" pitchFamily="18" charset="0"/>
              </a:rPr>
              <a:t>Increment.cs</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2    </a:t>
            </a:r>
            <a:r>
              <a:rPr lang="en-US" altLang="el-GR" sz="2000" dirty="0">
                <a:solidFill>
                  <a:schemeClr val="accent5">
                    <a:lumMod val="75000"/>
                  </a:schemeClr>
                </a:solidFill>
                <a:cs typeface="Times New Roman" pitchFamily="18" charset="0"/>
              </a:rPr>
              <a:t>// </a:t>
            </a:r>
            <a:r>
              <a:rPr lang="el-GR" altLang="el-GR" sz="2000" dirty="0">
                <a:solidFill>
                  <a:schemeClr val="accent5">
                    <a:lumMod val="75000"/>
                  </a:schemeClr>
                </a:solidFill>
                <a:cs typeface="Times New Roman" pitchFamily="18" charset="0"/>
              </a:rPr>
              <a:t>προσαύξηση πριν και μετά</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4    </a:t>
            </a:r>
            <a:r>
              <a:rPr lang="en-US" altLang="el-GR" sz="2000" dirty="0">
                <a:solidFill>
                  <a:srgbClr val="0000FF"/>
                </a:solidFill>
                <a:cs typeface="Times New Roman" pitchFamily="18" charset="0"/>
              </a:rPr>
              <a:t>using</a:t>
            </a:r>
            <a:r>
              <a:rPr lang="en-US" altLang="el-GR" sz="2000" dirty="0">
                <a:solidFill>
                  <a:srgbClr val="000000"/>
                </a:solidFill>
                <a:cs typeface="Times New Roman" pitchFamily="18" charset="0"/>
              </a:rPr>
              <a:t> System;</a:t>
            </a:r>
          </a:p>
          <a:p>
            <a:r>
              <a:rPr lang="en-US" altLang="el-GR" sz="2000" dirty="0">
                <a:solidFill>
                  <a:srgbClr val="5F5F5F"/>
                </a:solidFill>
                <a:cs typeface="Times New Roman" pitchFamily="18" charset="0"/>
              </a:rPr>
              <a:t>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6    </a:t>
            </a:r>
            <a:r>
              <a:rPr lang="en-US" altLang="el-GR" sz="2000" dirty="0">
                <a:solidFill>
                  <a:srgbClr val="0000FF"/>
                </a:solidFill>
                <a:cs typeface="Times New Roman" pitchFamily="18" charset="0"/>
              </a:rPr>
              <a:t>class</a:t>
            </a:r>
            <a:r>
              <a:rPr lang="en-US" altLang="el-GR" sz="2000" dirty="0">
                <a:solidFill>
                  <a:srgbClr val="000000"/>
                </a:solidFill>
                <a:cs typeface="Times New Roman" pitchFamily="18" charset="0"/>
              </a:rPr>
              <a:t> Increment</a:t>
            </a:r>
          </a:p>
          <a:p>
            <a:r>
              <a:rPr lang="en-US" altLang="el-GR" sz="2000" dirty="0">
                <a:solidFill>
                  <a:srgbClr val="5F5F5F"/>
                </a:solidFill>
                <a:cs typeface="Times New Roman" pitchFamily="18" charset="0"/>
              </a:rPr>
              <a:t>7    </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8    </a:t>
            </a:r>
            <a:r>
              <a:rPr lang="en-US" altLang="el-GR" sz="2000" dirty="0">
                <a:solidFill>
                  <a:srgbClr val="000000"/>
                </a:solidFill>
                <a:cs typeface="Times New Roman" pitchFamily="18" charset="0"/>
              </a:rPr>
              <a:t>   </a:t>
            </a:r>
            <a:r>
              <a:rPr lang="en-US" altLang="el-GR" sz="2000" dirty="0">
                <a:solidFill>
                  <a:srgbClr val="0000FF"/>
                </a:solidFill>
                <a:cs typeface="Times New Roman" pitchFamily="18" charset="0"/>
              </a:rPr>
              <a:t>static</a:t>
            </a:r>
            <a:r>
              <a:rPr lang="en-US" altLang="el-GR" sz="2000" dirty="0">
                <a:solidFill>
                  <a:srgbClr val="000000"/>
                </a:solidFill>
                <a:cs typeface="Times New Roman" pitchFamily="18" charset="0"/>
              </a:rPr>
              <a:t> </a:t>
            </a:r>
            <a:r>
              <a:rPr lang="en-US" altLang="el-GR" sz="2000" dirty="0">
                <a:solidFill>
                  <a:srgbClr val="0000FF"/>
                </a:solidFill>
                <a:cs typeface="Times New Roman" pitchFamily="18" charset="0"/>
              </a:rPr>
              <a:t>void</a:t>
            </a:r>
            <a:r>
              <a:rPr lang="en-US" altLang="el-GR" sz="2000" dirty="0">
                <a:solidFill>
                  <a:srgbClr val="000000"/>
                </a:solidFill>
                <a:cs typeface="Times New Roman" pitchFamily="18" charset="0"/>
              </a:rPr>
              <a:t> Main(</a:t>
            </a:r>
            <a:r>
              <a:rPr lang="en-US" altLang="el-GR" sz="2000" dirty="0">
                <a:solidFill>
                  <a:srgbClr val="0000FF"/>
                </a:solidFill>
                <a:cs typeface="Times New Roman" pitchFamily="18" charset="0"/>
              </a:rPr>
              <a:t>string</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args</a:t>
            </a:r>
            <a:r>
              <a:rPr lang="en-US" altLang="el-GR" sz="2000" dirty="0">
                <a:solidFill>
                  <a:srgbClr val="000000"/>
                </a:solidFill>
                <a:cs typeface="Times New Roman" pitchFamily="18" charset="0"/>
              </a:rPr>
              <a:t>)</a:t>
            </a:r>
          </a:p>
          <a:p>
            <a:r>
              <a:rPr lang="en-US" altLang="el-GR" sz="2000" dirty="0">
                <a:solidFill>
                  <a:srgbClr val="5F5F5F"/>
                </a:solidFill>
                <a:cs typeface="Times New Roman" pitchFamily="18" charset="0"/>
              </a:rPr>
              <a:t>9    </a:t>
            </a:r>
            <a:r>
              <a:rPr lang="en-US" altLang="el-GR" sz="2000" dirty="0">
                <a:solidFill>
                  <a:srgbClr val="000000"/>
                </a:solidFill>
                <a:cs typeface="Times New Roman" pitchFamily="18" charset="0"/>
              </a:rPr>
              <a:t>   {         </a:t>
            </a:r>
          </a:p>
          <a:p>
            <a:r>
              <a:rPr lang="en-US" altLang="el-GR" sz="2000" dirty="0">
                <a:solidFill>
                  <a:srgbClr val="5F5F5F"/>
                </a:solidFill>
                <a:cs typeface="Times New Roman" pitchFamily="18" charset="0"/>
              </a:rPr>
              <a:t>10   </a:t>
            </a:r>
            <a:r>
              <a:rPr lang="en-US" altLang="el-GR" sz="2000" dirty="0">
                <a:solidFill>
                  <a:srgbClr val="000000"/>
                </a:solidFill>
                <a:cs typeface="Times New Roman" pitchFamily="18" charset="0"/>
              </a:rPr>
              <a:t>      </a:t>
            </a:r>
            <a:r>
              <a:rPr lang="en-US" altLang="el-GR" sz="2000" dirty="0" err="1">
                <a:solidFill>
                  <a:srgbClr val="0000FF"/>
                </a:solidFill>
                <a:cs typeface="Times New Roman" pitchFamily="18" charset="0"/>
              </a:rPr>
              <a:t>int</a:t>
            </a:r>
            <a:r>
              <a:rPr lang="en-US" altLang="el-GR" sz="2000" dirty="0">
                <a:solidFill>
                  <a:srgbClr val="000000"/>
                </a:solidFill>
                <a:cs typeface="Times New Roman" pitchFamily="18" charset="0"/>
              </a:rPr>
              <a:t> c;</a:t>
            </a:r>
          </a:p>
          <a:p>
            <a:r>
              <a:rPr lang="en-US" altLang="el-GR" sz="2000" dirty="0">
                <a:solidFill>
                  <a:srgbClr val="5F5F5F"/>
                </a:solidFill>
                <a:cs typeface="Times New Roman" pitchFamily="18" charset="0"/>
              </a:rPr>
              <a:t>11   </a:t>
            </a:r>
            <a:r>
              <a:rPr lang="en-US" altLang="el-GR" sz="2000" dirty="0">
                <a:solidFill>
                  <a:srgbClr val="000000"/>
                </a:solidFill>
                <a:cs typeface="Times New Roman" pitchFamily="18" charset="0"/>
              </a:rPr>
              <a:t>   </a:t>
            </a:r>
          </a:p>
          <a:p>
            <a:r>
              <a:rPr lang="en-US" altLang="el-GR" sz="2000" dirty="0">
                <a:solidFill>
                  <a:srgbClr val="5F5F5F"/>
                </a:solidFill>
                <a:cs typeface="Times New Roman" pitchFamily="18" charset="0"/>
              </a:rPr>
              <a:t>12   </a:t>
            </a:r>
            <a:r>
              <a:rPr lang="en-US" altLang="el-GR" sz="2000" dirty="0">
                <a:solidFill>
                  <a:srgbClr val="000000"/>
                </a:solidFill>
                <a:cs typeface="Times New Roman" pitchFamily="18" charset="0"/>
              </a:rPr>
              <a:t>      c = 5;</a:t>
            </a:r>
          </a:p>
          <a:p>
            <a:r>
              <a:rPr lang="en-US" altLang="el-GR" sz="2000" dirty="0">
                <a:solidFill>
                  <a:srgbClr val="5F5F5F"/>
                </a:solidFill>
                <a:cs typeface="Times New Roman" pitchFamily="18" charset="0"/>
              </a:rPr>
              <a:t>13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c );   </a:t>
            </a:r>
            <a:r>
              <a:rPr lang="en-US" altLang="el-GR" sz="2000" dirty="0">
                <a:solidFill>
                  <a:schemeClr val="accent5">
                    <a:lumMod val="75000"/>
                  </a:schemeClr>
                </a:solidFill>
                <a:cs typeface="Times New Roman" pitchFamily="18" charset="0"/>
              </a:rPr>
              <a:t>// print 5</a:t>
            </a:r>
          </a:p>
          <a:p>
            <a:r>
              <a:rPr lang="en-US" altLang="el-GR" sz="2000" dirty="0">
                <a:solidFill>
                  <a:srgbClr val="5F5F5F"/>
                </a:solidFill>
                <a:cs typeface="Times New Roman" pitchFamily="18" charset="0"/>
              </a:rPr>
              <a:t>14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Times New Roman" pitchFamily="18" charset="0"/>
              </a:rPr>
              <a:t>// print 5 </a:t>
            </a:r>
            <a:r>
              <a:rPr lang="el-GR" altLang="el-GR" sz="2000" dirty="0">
                <a:solidFill>
                  <a:schemeClr val="accent5">
                    <a:lumMod val="75000"/>
                  </a:schemeClr>
                </a:solidFill>
                <a:cs typeface="Times New Roman" pitchFamily="18" charset="0"/>
              </a:rPr>
              <a:t>και μετά αύξηση</a:t>
            </a:r>
            <a:endParaRPr lang="en-US" altLang="el-GR" sz="2000" dirty="0">
              <a:solidFill>
                <a:schemeClr val="accent5">
                  <a:lumMod val="75000"/>
                </a:schemeClr>
              </a:solidFill>
              <a:cs typeface="Times New Roman" pitchFamily="18" charset="0"/>
            </a:endParaRPr>
          </a:p>
          <a:p>
            <a:r>
              <a:rPr lang="en-US" altLang="el-GR" sz="2000" dirty="0">
                <a:solidFill>
                  <a:srgbClr val="5F5F5F"/>
                </a:solidFill>
                <a:cs typeface="Times New Roman" pitchFamily="18" charset="0"/>
              </a:rPr>
              <a:t>15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c );   </a:t>
            </a:r>
            <a:r>
              <a:rPr lang="en-US" altLang="el-GR" sz="2000" dirty="0">
                <a:solidFill>
                  <a:schemeClr val="accent5">
                    <a:lumMod val="75000"/>
                  </a:schemeClr>
                </a:solidFill>
                <a:cs typeface="Times New Roman" pitchFamily="18" charset="0"/>
              </a:rPr>
              <a:t>// print 6</a:t>
            </a:r>
          </a:p>
          <a:p>
            <a:r>
              <a:rPr lang="en-US" altLang="el-GR" sz="2000" dirty="0">
                <a:solidFill>
                  <a:srgbClr val="5F5F5F"/>
                </a:solidFill>
                <a:cs typeface="Times New Roman" pitchFamily="18" charset="0"/>
              </a:rPr>
              <a:t>16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17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Times New Roman" pitchFamily="18" charset="0"/>
              </a:rPr>
              <a:t>// </a:t>
            </a:r>
            <a:r>
              <a:rPr lang="el-GR" altLang="el-GR" sz="2000" dirty="0">
                <a:solidFill>
                  <a:schemeClr val="accent5">
                    <a:lumMod val="75000"/>
                  </a:schemeClr>
                </a:solidFill>
                <a:cs typeface="Times New Roman" pitchFamily="18" charset="0"/>
              </a:rPr>
              <a:t>αφήνει μια κενή γραμμή</a:t>
            </a:r>
            <a:endParaRPr lang="el-GR" sz="2000" dirty="0">
              <a:solidFill>
                <a:schemeClr val="accent5">
                  <a:lumMod val="75000"/>
                </a:schemeClr>
              </a:solidFill>
            </a:endParaRPr>
          </a:p>
        </p:txBody>
      </p:sp>
      <p:sp>
        <p:nvSpPr>
          <p:cNvPr id="6" name="Text Box 6" descr="."/>
          <p:cNvSpPr txBox="1">
            <a:spLocks noChangeArrowheads="1"/>
          </p:cNvSpPr>
          <p:nvPr/>
        </p:nvSpPr>
        <p:spPr bwMode="auto">
          <a:xfrm>
            <a:off x="6156176" y="2314636"/>
            <a:ext cx="1630575"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Δήλωση της</a:t>
            </a:r>
            <a:r>
              <a:rPr lang="en-US" altLang="el-GR" sz="2000" dirty="0">
                <a:latin typeface="+mn-lt"/>
                <a:cs typeface="Times New Roman" pitchFamily="18" charset="0"/>
              </a:rPr>
              <a:t> c</a:t>
            </a:r>
          </a:p>
        </p:txBody>
      </p:sp>
      <p:sp>
        <p:nvSpPr>
          <p:cNvPr id="7" name="Line 7" descr="."/>
          <p:cNvSpPr>
            <a:spLocks noChangeShapeType="1"/>
          </p:cNvSpPr>
          <p:nvPr/>
        </p:nvSpPr>
        <p:spPr bwMode="auto">
          <a:xfrm flipH="1">
            <a:off x="1835696" y="2514690"/>
            <a:ext cx="4320480" cy="134635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8" name="Text Box 30" descr="."/>
          <p:cNvSpPr txBox="1">
            <a:spLocks noChangeArrowheads="1"/>
          </p:cNvSpPr>
          <p:nvPr>
            <p:custDataLst>
              <p:tags r:id="rId3"/>
            </p:custDataLst>
          </p:nvPr>
        </p:nvSpPr>
        <p:spPr bwMode="auto">
          <a:xfrm>
            <a:off x="5382011" y="3460938"/>
            <a:ext cx="1199367"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c </a:t>
            </a:r>
            <a:r>
              <a:rPr lang="el-GR" altLang="el-GR" sz="2000" dirty="0">
                <a:latin typeface="+mn-lt"/>
                <a:cs typeface="Times New Roman" pitchFamily="18" charset="0"/>
              </a:rPr>
              <a:t>ίσο με</a:t>
            </a:r>
            <a:r>
              <a:rPr lang="en-US" altLang="el-GR" sz="2000" dirty="0">
                <a:latin typeface="+mn-lt"/>
                <a:cs typeface="Times New Roman" pitchFamily="18" charset="0"/>
              </a:rPr>
              <a:t> 5</a:t>
            </a:r>
          </a:p>
        </p:txBody>
      </p:sp>
      <p:sp>
        <p:nvSpPr>
          <p:cNvPr id="9" name="Line 31" descr="."/>
          <p:cNvSpPr>
            <a:spLocks noChangeShapeType="1"/>
          </p:cNvSpPr>
          <p:nvPr/>
        </p:nvSpPr>
        <p:spPr bwMode="auto">
          <a:xfrm flipH="1">
            <a:off x="1835695" y="3647050"/>
            <a:ext cx="3546314" cy="8620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0" name="Text Box 12" descr="."/>
          <p:cNvSpPr txBox="1">
            <a:spLocks noChangeArrowheads="1"/>
          </p:cNvSpPr>
          <p:nvPr/>
        </p:nvSpPr>
        <p:spPr bwMode="auto">
          <a:xfrm>
            <a:off x="6000738" y="4109009"/>
            <a:ext cx="1758815"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Εμφάνιση</a:t>
            </a:r>
            <a:r>
              <a:rPr lang="en-US" altLang="el-GR" sz="2000" dirty="0">
                <a:latin typeface="+mn-lt"/>
                <a:cs typeface="Times New Roman" pitchFamily="18" charset="0"/>
              </a:rPr>
              <a:t> c (5)</a:t>
            </a:r>
          </a:p>
        </p:txBody>
      </p:sp>
      <p:sp>
        <p:nvSpPr>
          <p:cNvPr id="11" name="Line 13" descr="."/>
          <p:cNvSpPr>
            <a:spLocks noChangeShapeType="1"/>
          </p:cNvSpPr>
          <p:nvPr/>
        </p:nvSpPr>
        <p:spPr bwMode="auto">
          <a:xfrm flipH="1">
            <a:off x="3608852" y="4309064"/>
            <a:ext cx="2391886" cy="488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2" name="Text Box 15" descr="."/>
          <p:cNvSpPr txBox="1">
            <a:spLocks noChangeArrowheads="1"/>
          </p:cNvSpPr>
          <p:nvPr/>
        </p:nvSpPr>
        <p:spPr bwMode="auto">
          <a:xfrm>
            <a:off x="5567748" y="4597097"/>
            <a:ext cx="3101490"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Εμφάνιση</a:t>
            </a:r>
            <a:r>
              <a:rPr lang="en-US" altLang="el-GR" sz="2000" dirty="0">
                <a:latin typeface="+mn-lt"/>
                <a:cs typeface="Times New Roman" pitchFamily="18" charset="0"/>
              </a:rPr>
              <a:t> c (5) </a:t>
            </a:r>
            <a:r>
              <a:rPr lang="el-GR" altLang="el-GR" sz="2000" dirty="0">
                <a:latin typeface="+mn-lt"/>
                <a:cs typeface="Times New Roman" pitchFamily="18" charset="0"/>
              </a:rPr>
              <a:t>και μετά +</a:t>
            </a:r>
            <a:r>
              <a:rPr lang="en-US" altLang="el-GR" sz="2000" dirty="0">
                <a:latin typeface="+mn-lt"/>
                <a:cs typeface="Times New Roman" pitchFamily="18" charset="0"/>
              </a:rPr>
              <a:t> 1</a:t>
            </a:r>
          </a:p>
        </p:txBody>
      </p:sp>
      <p:sp>
        <p:nvSpPr>
          <p:cNvPr id="13" name="Line 16" descr="."/>
          <p:cNvSpPr>
            <a:spLocks noChangeShapeType="1"/>
          </p:cNvSpPr>
          <p:nvPr/>
        </p:nvSpPr>
        <p:spPr bwMode="auto">
          <a:xfrm flipH="1">
            <a:off x="3779912" y="4797152"/>
            <a:ext cx="1787836" cy="360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4" name="Text Box 18" descr="."/>
          <p:cNvSpPr txBox="1">
            <a:spLocks noChangeArrowheads="1"/>
          </p:cNvSpPr>
          <p:nvPr/>
        </p:nvSpPr>
        <p:spPr bwMode="auto">
          <a:xfrm>
            <a:off x="6368375" y="5445224"/>
            <a:ext cx="1694695"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Εμφάνιση</a:t>
            </a:r>
            <a:r>
              <a:rPr lang="en-US" altLang="el-GR" sz="2000" dirty="0">
                <a:latin typeface="+mn-lt"/>
                <a:cs typeface="Times New Roman" pitchFamily="18" charset="0"/>
              </a:rPr>
              <a:t>c (6)</a:t>
            </a:r>
          </a:p>
        </p:txBody>
      </p:sp>
      <p:sp>
        <p:nvSpPr>
          <p:cNvPr id="15" name="Line 19" descr="."/>
          <p:cNvSpPr>
            <a:spLocks noChangeShapeType="1"/>
          </p:cNvSpPr>
          <p:nvPr/>
        </p:nvSpPr>
        <p:spPr bwMode="auto">
          <a:xfrm flipH="1" flipV="1">
            <a:off x="3608851" y="5445223"/>
            <a:ext cx="2759522" cy="2000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22</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lstStyle/>
          <a:p>
            <a:r>
              <a:rPr lang="el-GR" u="sng" dirty="0" smtClean="0">
                <a:solidFill>
                  <a:schemeClr val="tx2"/>
                </a:solidFill>
              </a:rPr>
              <a:t>….(2 </a:t>
            </a:r>
            <a:r>
              <a:rPr lang="el-GR" u="sng" dirty="0">
                <a:solidFill>
                  <a:schemeClr val="tx2"/>
                </a:solidFill>
              </a:rPr>
              <a:t>από 2)</a:t>
            </a:r>
            <a:endParaRPr lang="el-GR" dirty="0"/>
          </a:p>
        </p:txBody>
      </p:sp>
      <p:sp>
        <p:nvSpPr>
          <p:cNvPr id="3" name="Ορθογώνιο 2" descr="   &#10;c = 5, (σχόλιο: c ß 5).&#10;Console τελεία Write Line,  c,   // print 5, (σχόλιο: Εμφάνιση c (5)).&#10;Console τελεία Write Line, ++c, // πρώτα αυξάνει τιμή και μετά print 6, (σχόλιο: + 1 και μετά Εμφάνιση του c (6)).&#10;Console τελεία Write Line,  c,   // print 6, (σχόλιο: Εμφάνιση c (6)).&#10;   &#10;άγκιστρο, // τέλος της Main,&#10;   &#10;άγκιστρο, // τέλος της class Increment.&#10;"/>
          <p:cNvSpPr/>
          <p:nvPr>
            <p:custDataLst>
              <p:tags r:id="rId2"/>
            </p:custDataLst>
          </p:nvPr>
        </p:nvSpPr>
        <p:spPr>
          <a:xfrm>
            <a:off x="467544" y="1052736"/>
            <a:ext cx="8219256" cy="2862322"/>
          </a:xfrm>
          <a:prstGeom prst="rect">
            <a:avLst/>
          </a:prstGeom>
        </p:spPr>
        <p:txBody>
          <a:bodyPr wrap="square">
            <a:spAutoFit/>
          </a:bodyPr>
          <a:lstStyle/>
          <a:p>
            <a:r>
              <a:rPr lang="en-US" altLang="el-GR" sz="2000" dirty="0">
                <a:solidFill>
                  <a:srgbClr val="5F5F5F"/>
                </a:solidFill>
                <a:cs typeface="Times New Roman" pitchFamily="18" charset="0"/>
              </a:rPr>
              <a:t>18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19   </a:t>
            </a:r>
            <a:r>
              <a:rPr lang="en-US" altLang="el-GR" sz="2000" dirty="0">
                <a:solidFill>
                  <a:srgbClr val="000000"/>
                </a:solidFill>
                <a:cs typeface="Times New Roman" pitchFamily="18" charset="0"/>
              </a:rPr>
              <a:t>      c = 5;</a:t>
            </a:r>
          </a:p>
          <a:p>
            <a:r>
              <a:rPr lang="en-US" altLang="el-GR" sz="2000" dirty="0">
                <a:solidFill>
                  <a:srgbClr val="5F5F5F"/>
                </a:solidFill>
                <a:cs typeface="Times New Roman" pitchFamily="18" charset="0"/>
              </a:rPr>
              <a:t>20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c );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print 5</a:t>
            </a:r>
          </a:p>
          <a:p>
            <a:r>
              <a:rPr lang="en-US" altLang="el-GR" sz="2000" dirty="0">
                <a:solidFill>
                  <a:srgbClr val="5F5F5F"/>
                </a:solidFill>
                <a:cs typeface="Times New Roman" pitchFamily="18" charset="0"/>
              </a:rPr>
              <a:t>21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++c ); </a:t>
            </a:r>
            <a:r>
              <a:rPr lang="en-US" altLang="el-GR" sz="2000" dirty="0">
                <a:solidFill>
                  <a:schemeClr val="accent5">
                    <a:lumMod val="75000"/>
                  </a:schemeClr>
                </a:solidFill>
                <a:cs typeface="Times New Roman" pitchFamily="18" charset="0"/>
              </a:rPr>
              <a:t>// </a:t>
            </a:r>
            <a:r>
              <a:rPr lang="el-GR" altLang="el-GR" sz="2000" dirty="0">
                <a:solidFill>
                  <a:schemeClr val="accent5">
                    <a:lumMod val="75000"/>
                  </a:schemeClr>
                </a:solidFill>
                <a:cs typeface="Times New Roman" pitchFamily="18" charset="0"/>
              </a:rPr>
              <a:t>πρώτα αυξάνει τιμή και μετά</a:t>
            </a:r>
            <a:r>
              <a:rPr lang="en-US" altLang="el-GR" sz="2000" dirty="0">
                <a:solidFill>
                  <a:schemeClr val="accent5">
                    <a:lumMod val="75000"/>
                  </a:schemeClr>
                </a:solidFill>
                <a:cs typeface="Times New Roman" pitchFamily="18" charset="0"/>
              </a:rPr>
              <a:t> print 6</a:t>
            </a:r>
          </a:p>
          <a:p>
            <a:r>
              <a:rPr lang="en-US" altLang="el-GR" sz="2000" dirty="0">
                <a:solidFill>
                  <a:srgbClr val="5F5F5F"/>
                </a:solidFill>
                <a:cs typeface="Times New Roman" pitchFamily="18" charset="0"/>
              </a:rPr>
              <a:t>22   </a:t>
            </a:r>
            <a:r>
              <a:rPr lang="en-US" altLang="el-GR" sz="2000" dirty="0">
                <a:solidFill>
                  <a:srgbClr val="000000"/>
                </a:solidFill>
                <a:cs typeface="Times New Roman" pitchFamily="18" charset="0"/>
              </a:rPr>
              <a:t>      </a:t>
            </a:r>
            <a:r>
              <a:rPr lang="en-US" altLang="el-GR" sz="2000" dirty="0" err="1">
                <a:solidFill>
                  <a:srgbClr val="000000"/>
                </a:solidFill>
                <a:cs typeface="Times New Roman" pitchFamily="18" charset="0"/>
              </a:rPr>
              <a:t>Console.WriteLine</a:t>
            </a:r>
            <a:r>
              <a:rPr lang="en-US" altLang="el-GR" sz="2000" dirty="0">
                <a:solidFill>
                  <a:srgbClr val="000000"/>
                </a:solidFill>
                <a:cs typeface="Times New Roman" pitchFamily="18" charset="0"/>
              </a:rPr>
              <a:t>( c );  </a:t>
            </a:r>
            <a:r>
              <a:rPr lang="en-US" altLang="el-GR" sz="2000" dirty="0">
                <a:solidFill>
                  <a:srgbClr val="008000"/>
                </a:solidFill>
                <a:cs typeface="Times New Roman" pitchFamily="18" charset="0"/>
              </a:rPr>
              <a:t> </a:t>
            </a:r>
            <a:r>
              <a:rPr lang="en-US" altLang="el-GR" sz="2000" dirty="0">
                <a:solidFill>
                  <a:schemeClr val="accent5">
                    <a:lumMod val="75000"/>
                  </a:schemeClr>
                </a:solidFill>
                <a:cs typeface="Times New Roman" pitchFamily="18" charset="0"/>
              </a:rPr>
              <a:t>// print 6</a:t>
            </a:r>
          </a:p>
          <a:p>
            <a:r>
              <a:rPr lang="en-US" altLang="el-GR" sz="2000" dirty="0">
                <a:solidFill>
                  <a:srgbClr val="5F5F5F"/>
                </a:solidFill>
                <a:cs typeface="Times New Roman" pitchFamily="18" charset="0"/>
              </a:rPr>
              <a:t>23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24   </a:t>
            </a:r>
            <a:r>
              <a:rPr lang="en-US" altLang="el-GR" sz="2000" dirty="0">
                <a:solidFill>
                  <a:srgbClr val="000000"/>
                </a:solidFill>
                <a:cs typeface="Times New Roman" pitchFamily="18" charset="0"/>
              </a:rPr>
              <a:t>   } </a:t>
            </a:r>
            <a:r>
              <a:rPr lang="en-US" altLang="el-GR" sz="2000" dirty="0">
                <a:solidFill>
                  <a:schemeClr val="accent5">
                    <a:lumMod val="75000"/>
                  </a:schemeClr>
                </a:solidFill>
                <a:cs typeface="Times New Roman" pitchFamily="18" charset="0"/>
              </a:rPr>
              <a:t>// </a:t>
            </a:r>
            <a:r>
              <a:rPr lang="el-GR" altLang="el-GR" sz="2000" dirty="0">
                <a:solidFill>
                  <a:schemeClr val="accent5">
                    <a:lumMod val="75000"/>
                  </a:schemeClr>
                </a:solidFill>
                <a:cs typeface="Times New Roman" pitchFamily="18" charset="0"/>
              </a:rPr>
              <a:t>τέλος της</a:t>
            </a:r>
            <a:r>
              <a:rPr lang="en-US" altLang="el-GR" sz="2000" dirty="0">
                <a:solidFill>
                  <a:schemeClr val="accent5">
                    <a:lumMod val="75000"/>
                  </a:schemeClr>
                </a:solidFill>
                <a:cs typeface="Times New Roman" pitchFamily="18" charset="0"/>
              </a:rPr>
              <a:t> Main</a:t>
            </a:r>
          </a:p>
          <a:p>
            <a:r>
              <a:rPr lang="en-US" altLang="el-GR" sz="2000" dirty="0">
                <a:solidFill>
                  <a:srgbClr val="5F5F5F"/>
                </a:solidFill>
                <a:cs typeface="Times New Roman" pitchFamily="18" charset="0"/>
              </a:rPr>
              <a:t>25   </a:t>
            </a:r>
            <a:endParaRPr lang="en-US" altLang="el-GR" sz="2000" dirty="0">
              <a:solidFill>
                <a:srgbClr val="000000"/>
              </a:solidFill>
              <a:cs typeface="Times New Roman" pitchFamily="18" charset="0"/>
            </a:endParaRPr>
          </a:p>
          <a:p>
            <a:r>
              <a:rPr lang="en-US" altLang="el-GR" sz="2000" dirty="0">
                <a:solidFill>
                  <a:srgbClr val="5F5F5F"/>
                </a:solidFill>
                <a:cs typeface="Times New Roman" pitchFamily="18" charset="0"/>
              </a:rPr>
              <a:t>26   </a:t>
            </a:r>
            <a:r>
              <a:rPr lang="en-US" altLang="el-GR" sz="2000" dirty="0">
                <a:solidFill>
                  <a:srgbClr val="000000"/>
                </a:solidFill>
                <a:cs typeface="Times New Roman" pitchFamily="18" charset="0"/>
              </a:rPr>
              <a:t>} </a:t>
            </a:r>
            <a:r>
              <a:rPr lang="en-US" altLang="el-GR" sz="2000" dirty="0">
                <a:solidFill>
                  <a:schemeClr val="accent5">
                    <a:lumMod val="75000"/>
                  </a:schemeClr>
                </a:solidFill>
                <a:cs typeface="Times New Roman" pitchFamily="18" charset="0"/>
              </a:rPr>
              <a:t>// </a:t>
            </a:r>
            <a:r>
              <a:rPr lang="el-GR" altLang="el-GR" sz="2000" dirty="0">
                <a:solidFill>
                  <a:schemeClr val="accent5">
                    <a:lumMod val="75000"/>
                  </a:schemeClr>
                </a:solidFill>
                <a:cs typeface="Times New Roman" pitchFamily="18" charset="0"/>
              </a:rPr>
              <a:t>τέλος της</a:t>
            </a:r>
            <a:r>
              <a:rPr lang="en-US" altLang="el-GR" sz="2000" dirty="0">
                <a:solidFill>
                  <a:schemeClr val="accent5">
                    <a:lumMod val="75000"/>
                  </a:schemeClr>
                </a:solidFill>
                <a:cs typeface="Times New Roman" pitchFamily="18" charset="0"/>
              </a:rPr>
              <a:t> class Increment</a:t>
            </a:r>
          </a:p>
        </p:txBody>
      </p:sp>
      <p:sp>
        <p:nvSpPr>
          <p:cNvPr id="6" name="Rectangle 4" descr="program output."/>
          <p:cNvSpPr>
            <a:spLocks noChangeArrowheads="1"/>
          </p:cNvSpPr>
          <p:nvPr/>
        </p:nvSpPr>
        <p:spPr bwMode="auto">
          <a:xfrm>
            <a:off x="467544" y="4005064"/>
            <a:ext cx="8219256" cy="2246769"/>
          </a:xfrm>
          <a:prstGeom prst="rect">
            <a:avLst/>
          </a:prstGeom>
          <a:solidFill>
            <a:srgbClr val="CCC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1pPr>
            <a:lvl2pPr marL="742950" indent="-28575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2pPr>
            <a:lvl3pPr marL="11430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3pPr>
            <a:lvl4pPr marL="16002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4pPr>
            <a:lvl5pPr marL="2057400" indent="-228600">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5pPr>
            <a:lvl6pPr marL="25146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6pPr>
            <a:lvl7pPr marL="29718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7pPr>
            <a:lvl8pPr marL="34290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8pPr>
            <a:lvl9pPr marL="3886200" indent="-228600" algn="ctr" eaLnBrk="0" fontAlgn="base" hangingPunct="0">
              <a:spcBef>
                <a:spcPct val="0"/>
              </a:spcBef>
              <a:spcAft>
                <a:spcPct val="0"/>
              </a:spcAft>
              <a:tabLst>
                <a:tab pos="609600" algn="l"/>
                <a:tab pos="914400" algn="l"/>
                <a:tab pos="1219200" algn="l"/>
                <a:tab pos="1524000" algn="l"/>
                <a:tab pos="1828800" algn="l"/>
                <a:tab pos="2133600" algn="l"/>
                <a:tab pos="2438400" algn="l"/>
                <a:tab pos="2743200" algn="l"/>
                <a:tab pos="3048000" algn="l"/>
                <a:tab pos="3352800" algn="l"/>
                <a:tab pos="3657600" algn="l"/>
                <a:tab pos="3962400" algn="l"/>
                <a:tab pos="4267200" algn="l"/>
                <a:tab pos="4572000" algn="l"/>
              </a:tabLst>
              <a:defRPr sz="500">
                <a:solidFill>
                  <a:schemeClr val="tx1"/>
                </a:solidFill>
                <a:latin typeface="Times New Roman" pitchFamily="18" charset="0"/>
              </a:defRPr>
            </a:lvl9pPr>
          </a:lstStyle>
          <a:p>
            <a:pPr algn="l" eaLnBrk="1" hangingPunct="1"/>
            <a:r>
              <a:rPr lang="el-GR" altLang="el-GR" sz="2000" b="1" dirty="0" smtClean="0">
                <a:solidFill>
                  <a:srgbClr val="000000"/>
                </a:solidFill>
                <a:latin typeface="+mn-lt"/>
                <a:cs typeface="Courier New" pitchFamily="49" charset="0"/>
              </a:rPr>
              <a:t>5</a:t>
            </a:r>
            <a:endParaRPr lang="el-GR" altLang="el-GR" sz="2000" b="1" dirty="0" smtClean="0">
              <a:solidFill>
                <a:srgbClr val="000000"/>
              </a:solidFill>
              <a:latin typeface="+mn-lt"/>
              <a:cs typeface="Times New Roman" pitchFamily="18" charset="0"/>
            </a:endParaRPr>
          </a:p>
          <a:p>
            <a:pPr algn="l"/>
            <a:r>
              <a:rPr lang="el-GR" altLang="el-GR" sz="2000" b="1" dirty="0" smtClean="0">
                <a:solidFill>
                  <a:srgbClr val="000000"/>
                </a:solidFill>
                <a:latin typeface="+mn-lt"/>
                <a:cs typeface="Courier New" pitchFamily="49" charset="0"/>
              </a:rPr>
              <a:t>5</a:t>
            </a:r>
            <a:endParaRPr lang="el-GR" altLang="el-GR" sz="2000" b="1" dirty="0" smtClean="0">
              <a:solidFill>
                <a:srgbClr val="000000"/>
              </a:solidFill>
              <a:latin typeface="+mn-lt"/>
              <a:cs typeface="Times New Roman" pitchFamily="18" charset="0"/>
            </a:endParaRPr>
          </a:p>
          <a:p>
            <a:pPr algn="l"/>
            <a:r>
              <a:rPr lang="el-GR" altLang="el-GR" sz="2000" b="1" dirty="0" smtClean="0">
                <a:solidFill>
                  <a:srgbClr val="000000"/>
                </a:solidFill>
                <a:latin typeface="+mn-lt"/>
                <a:cs typeface="Courier New" pitchFamily="49" charset="0"/>
              </a:rPr>
              <a:t>6</a:t>
            </a:r>
            <a:endParaRPr lang="el-GR" altLang="el-GR" sz="2000" b="1" dirty="0" smtClean="0">
              <a:solidFill>
                <a:srgbClr val="000000"/>
              </a:solidFill>
              <a:latin typeface="+mn-lt"/>
              <a:cs typeface="Times New Roman" pitchFamily="18" charset="0"/>
            </a:endParaRPr>
          </a:p>
          <a:p>
            <a:pPr algn="l"/>
            <a:r>
              <a:rPr lang="el-GR" altLang="el-GR" sz="2000" b="1" dirty="0" smtClean="0">
                <a:latin typeface="+mn-lt"/>
                <a:cs typeface="Times New Roman" pitchFamily="18" charset="0"/>
              </a:rPr>
              <a:t> </a:t>
            </a:r>
            <a:endParaRPr lang="el-GR" altLang="el-GR" sz="2000" b="1" dirty="0" smtClean="0">
              <a:solidFill>
                <a:srgbClr val="000000"/>
              </a:solidFill>
              <a:latin typeface="+mn-lt"/>
              <a:cs typeface="Times New Roman" pitchFamily="18" charset="0"/>
            </a:endParaRPr>
          </a:p>
          <a:p>
            <a:pPr algn="l"/>
            <a:r>
              <a:rPr lang="el-GR" altLang="el-GR" sz="2000" b="1" dirty="0" smtClean="0">
                <a:solidFill>
                  <a:srgbClr val="000000"/>
                </a:solidFill>
                <a:latin typeface="+mn-lt"/>
                <a:cs typeface="Courier New" pitchFamily="49" charset="0"/>
              </a:rPr>
              <a:t>5</a:t>
            </a:r>
            <a:endParaRPr lang="el-GR" altLang="el-GR" sz="2000" b="1" dirty="0" smtClean="0">
              <a:solidFill>
                <a:srgbClr val="000000"/>
              </a:solidFill>
              <a:latin typeface="+mn-lt"/>
              <a:cs typeface="Times New Roman" pitchFamily="18" charset="0"/>
            </a:endParaRPr>
          </a:p>
          <a:p>
            <a:pPr algn="l"/>
            <a:r>
              <a:rPr lang="el-GR" altLang="el-GR" sz="2000" b="1" dirty="0" smtClean="0">
                <a:solidFill>
                  <a:srgbClr val="000000"/>
                </a:solidFill>
                <a:latin typeface="+mn-lt"/>
                <a:cs typeface="Courier New" pitchFamily="49" charset="0"/>
              </a:rPr>
              <a:t>6</a:t>
            </a:r>
            <a:endParaRPr lang="el-GR" altLang="el-GR" sz="2000" b="1" dirty="0" smtClean="0">
              <a:solidFill>
                <a:srgbClr val="000000"/>
              </a:solidFill>
              <a:latin typeface="+mn-lt"/>
              <a:cs typeface="Times New Roman" pitchFamily="18" charset="0"/>
            </a:endParaRPr>
          </a:p>
          <a:p>
            <a:pPr algn="l"/>
            <a:r>
              <a:rPr lang="el-GR" altLang="el-GR" sz="2000" b="1" dirty="0" smtClean="0">
                <a:solidFill>
                  <a:schemeClr val="tx2"/>
                </a:solidFill>
                <a:latin typeface="+mn-lt"/>
                <a:cs typeface="Times New Roman" pitchFamily="18" charset="0"/>
              </a:rPr>
              <a:t>6</a:t>
            </a:r>
            <a:r>
              <a:rPr lang="el-GR" altLang="el-GR" sz="2000" dirty="0" smtClean="0">
                <a:latin typeface="+mn-lt"/>
              </a:rPr>
              <a:t> </a:t>
            </a:r>
            <a:endParaRPr lang="el-GR" altLang="el-GR" sz="2000" dirty="0">
              <a:latin typeface="+mn-lt"/>
            </a:endParaRPr>
          </a:p>
        </p:txBody>
      </p:sp>
      <p:sp>
        <p:nvSpPr>
          <p:cNvPr id="4" name="Ορθογώνιο 3" descr="."/>
          <p:cNvSpPr/>
          <p:nvPr>
            <p:custDataLst>
              <p:tags r:id="rId3"/>
            </p:custDataLst>
          </p:nvPr>
        </p:nvSpPr>
        <p:spPr>
          <a:xfrm>
            <a:off x="6467197" y="4047455"/>
            <a:ext cx="2209259" cy="461665"/>
          </a:xfrm>
          <a:prstGeom prst="rect">
            <a:avLst/>
          </a:prstGeom>
        </p:spPr>
        <p:txBody>
          <a:bodyPr wrap="none">
            <a:spAutoFit/>
          </a:bodyPr>
          <a:lstStyle/>
          <a:p>
            <a:r>
              <a:rPr lang="en-US" altLang="el-GR" sz="2400" dirty="0"/>
              <a:t>Program Output</a:t>
            </a:r>
            <a:endParaRPr lang="el-GR" sz="2400" dirty="0"/>
          </a:p>
        </p:txBody>
      </p:sp>
      <p:sp>
        <p:nvSpPr>
          <p:cNvPr id="8" name="Text Box 9" descr="."/>
          <p:cNvSpPr txBox="1">
            <a:spLocks noChangeArrowheads="1"/>
          </p:cNvSpPr>
          <p:nvPr>
            <p:custDataLst>
              <p:tags r:id="rId4"/>
            </p:custDataLst>
          </p:nvPr>
        </p:nvSpPr>
        <p:spPr bwMode="auto">
          <a:xfrm>
            <a:off x="4611936" y="1052736"/>
            <a:ext cx="806631"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n-US" altLang="el-GR" sz="2000" dirty="0">
                <a:latin typeface="+mn-lt"/>
                <a:cs typeface="Times New Roman" pitchFamily="18" charset="0"/>
              </a:rPr>
              <a:t>c </a:t>
            </a:r>
            <a:r>
              <a:rPr lang="el-GR" altLang="el-GR" sz="2000" dirty="0">
                <a:latin typeface="+mn-lt"/>
                <a:cs typeface="Times New Roman" pitchFamily="18" charset="0"/>
                <a:sym typeface="Wingdings" pitchFamily="2" charset="2"/>
              </a:rPr>
              <a:t></a:t>
            </a:r>
            <a:r>
              <a:rPr lang="en-US" altLang="el-GR" sz="2000" dirty="0">
                <a:latin typeface="+mn-lt"/>
                <a:cs typeface="Times New Roman" pitchFamily="18" charset="0"/>
              </a:rPr>
              <a:t> 5</a:t>
            </a:r>
          </a:p>
        </p:txBody>
      </p:sp>
      <p:sp>
        <p:nvSpPr>
          <p:cNvPr id="9" name="Line 10"/>
          <p:cNvSpPr>
            <a:spLocks noChangeShapeType="1"/>
          </p:cNvSpPr>
          <p:nvPr/>
        </p:nvSpPr>
        <p:spPr bwMode="auto">
          <a:xfrm flipH="1">
            <a:off x="1907704" y="1252791"/>
            <a:ext cx="2669468" cy="37600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0" name="Text Box 27" descr="."/>
          <p:cNvSpPr txBox="1">
            <a:spLocks noChangeArrowheads="1"/>
          </p:cNvSpPr>
          <p:nvPr/>
        </p:nvSpPr>
        <p:spPr bwMode="auto">
          <a:xfrm>
            <a:off x="6213407" y="1428745"/>
            <a:ext cx="1758815"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Εμφάνιση</a:t>
            </a:r>
            <a:r>
              <a:rPr lang="en-US" altLang="el-GR" sz="2000" dirty="0">
                <a:latin typeface="+mn-lt"/>
                <a:cs typeface="Times New Roman" pitchFamily="18" charset="0"/>
              </a:rPr>
              <a:t> c (5)</a:t>
            </a:r>
          </a:p>
        </p:txBody>
      </p:sp>
      <p:sp>
        <p:nvSpPr>
          <p:cNvPr id="11" name="Line 28"/>
          <p:cNvSpPr>
            <a:spLocks noChangeShapeType="1"/>
          </p:cNvSpPr>
          <p:nvPr/>
        </p:nvSpPr>
        <p:spPr bwMode="auto">
          <a:xfrm flipH="1">
            <a:off x="3707904" y="1638300"/>
            <a:ext cx="2464296" cy="19055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2" name="Text Box 24" descr="."/>
          <p:cNvSpPr txBox="1">
            <a:spLocks noChangeArrowheads="1"/>
          </p:cNvSpPr>
          <p:nvPr/>
        </p:nvSpPr>
        <p:spPr bwMode="auto">
          <a:xfrm>
            <a:off x="5153376" y="2483897"/>
            <a:ext cx="3523080"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a:t>
            </a:r>
            <a:r>
              <a:rPr lang="en-US" altLang="el-GR" sz="2000" dirty="0">
                <a:latin typeface="+mn-lt"/>
                <a:cs typeface="Times New Roman" pitchFamily="18" charset="0"/>
              </a:rPr>
              <a:t> 1 </a:t>
            </a:r>
            <a:r>
              <a:rPr lang="el-GR" altLang="el-GR" sz="2000" dirty="0">
                <a:latin typeface="+mn-lt"/>
                <a:cs typeface="Times New Roman" pitchFamily="18" charset="0"/>
              </a:rPr>
              <a:t>και μετά Εμφάνιση του</a:t>
            </a:r>
            <a:r>
              <a:rPr lang="en-US" altLang="el-GR" sz="2000" dirty="0">
                <a:latin typeface="+mn-lt"/>
                <a:cs typeface="Times New Roman" pitchFamily="18" charset="0"/>
              </a:rPr>
              <a:t> c (6)</a:t>
            </a:r>
          </a:p>
        </p:txBody>
      </p:sp>
      <p:sp>
        <p:nvSpPr>
          <p:cNvPr id="13" name="Line 25"/>
          <p:cNvSpPr>
            <a:spLocks noChangeShapeType="1"/>
          </p:cNvSpPr>
          <p:nvPr/>
        </p:nvSpPr>
        <p:spPr bwMode="auto">
          <a:xfrm flipH="1" flipV="1">
            <a:off x="3707904" y="2204864"/>
            <a:ext cx="1445472" cy="479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4" name="Text Box 21" descr="."/>
          <p:cNvSpPr txBox="1">
            <a:spLocks noChangeArrowheads="1"/>
          </p:cNvSpPr>
          <p:nvPr/>
        </p:nvSpPr>
        <p:spPr bwMode="auto">
          <a:xfrm>
            <a:off x="4964038" y="3212976"/>
            <a:ext cx="1758815"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Εμφάνιση</a:t>
            </a:r>
            <a:r>
              <a:rPr lang="en-US" altLang="el-GR" sz="2000" dirty="0">
                <a:latin typeface="+mn-lt"/>
                <a:cs typeface="Times New Roman" pitchFamily="18" charset="0"/>
              </a:rPr>
              <a:t> c (6)</a:t>
            </a:r>
          </a:p>
        </p:txBody>
      </p:sp>
      <p:sp>
        <p:nvSpPr>
          <p:cNvPr id="15" name="Line 22"/>
          <p:cNvSpPr>
            <a:spLocks noChangeShapeType="1"/>
          </p:cNvSpPr>
          <p:nvPr/>
        </p:nvSpPr>
        <p:spPr bwMode="auto">
          <a:xfrm flipH="1" flipV="1">
            <a:off x="3707904" y="2483898"/>
            <a:ext cx="1256134" cy="92913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23</a:t>
            </a:fld>
            <a:endParaRPr lang="el-GR" sz="1400" dirty="0"/>
          </a:p>
        </p:txBody>
      </p:sp>
    </p:spTree>
    <p:custDataLst>
      <p:tags r:id="rId1"/>
    </p:custDataLst>
    <p:extLst>
      <p:ext uri="{BB962C8B-B14F-4D97-AF65-F5344CB8AC3E}">
        <p14:creationId xmlns:p14="http://schemas.microsoft.com/office/powerpoint/2010/main" val="21850298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44624"/>
            <a:ext cx="8229600" cy="1296144"/>
          </a:xfrm>
        </p:spPr>
        <p:txBody>
          <a:bodyPr>
            <a:noAutofit/>
          </a:bodyPr>
          <a:lstStyle/>
          <a:p>
            <a:pPr marL="342900" indent="-342900">
              <a:spcBef>
                <a:spcPct val="20000"/>
              </a:spcBef>
              <a:defRPr/>
            </a:pPr>
            <a:r>
              <a:rPr lang="el-GR" altLang="el-GR" sz="4000" u="sng" dirty="0" smtClean="0">
                <a:solidFill>
                  <a:schemeClr val="tx2"/>
                </a:solidFill>
              </a:rPr>
              <a:t>Επαναληπτικά</a:t>
            </a:r>
            <a:endParaRPr lang="el-GR" sz="4000" u="sng" dirty="0">
              <a:solidFill>
                <a:schemeClr val="tx2"/>
              </a:solidFill>
              <a:latin typeface="+mn-lt"/>
            </a:endParaRPr>
          </a:p>
        </p:txBody>
      </p:sp>
      <p:graphicFrame>
        <p:nvGraphicFramePr>
          <p:cNvPr id="6" name="Object 4" descr="Επαναληπτικός πίνακας τελεστών."/>
          <p:cNvGraphicFramePr>
            <a:graphicFrameLocks/>
          </p:cNvGraphicFramePr>
          <p:nvPr>
            <p:extLst>
              <p:ext uri="{D42A27DB-BD31-4B8C-83A1-F6EECF244321}">
                <p14:modId xmlns:p14="http://schemas.microsoft.com/office/powerpoint/2010/main" val="682093881"/>
              </p:ext>
            </p:extLst>
          </p:nvPr>
        </p:nvGraphicFramePr>
        <p:xfrm>
          <a:off x="1216025" y="1979613"/>
          <a:ext cx="7685088" cy="3854450"/>
        </p:xfrm>
        <a:graphic>
          <a:graphicData uri="http://schemas.openxmlformats.org/presentationml/2006/ole">
            <mc:AlternateContent xmlns:mc="http://schemas.openxmlformats.org/markup-compatibility/2006">
              <mc:Choice xmlns:v="urn:schemas-microsoft-com:vml" Requires="v">
                <p:oleObj spid="_x0000_s4113" name="Έγγραφο" r:id="rId5" imgW="4685740" imgH="2351285" progId="Word.Document.8">
                  <p:embed/>
                </p:oleObj>
              </mc:Choice>
              <mc:Fallback>
                <p:oleObj name="Έγγραφο" r:id="rId5" imgW="4685740" imgH="2351285" progId="Word.Document.8">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6025" y="1979613"/>
                        <a:ext cx="7685088" cy="3854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8" descr="Χαμηλή προς υψηλή."/>
          <p:cNvSpPr txBox="1">
            <a:spLocks noChangeArrowheads="1"/>
          </p:cNvSpPr>
          <p:nvPr/>
        </p:nvSpPr>
        <p:spPr bwMode="auto">
          <a:xfrm>
            <a:off x="228600" y="1905000"/>
            <a:ext cx="88517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000" dirty="0">
                <a:latin typeface="+mn-lt"/>
              </a:rPr>
              <a:t>Υψηλή</a:t>
            </a:r>
            <a:endParaRPr lang="en-US" altLang="el-GR" sz="2000" dirty="0">
              <a:latin typeface="+mn-lt"/>
            </a:endParaRPr>
          </a:p>
        </p:txBody>
      </p:sp>
      <p:sp>
        <p:nvSpPr>
          <p:cNvPr id="7" name="Line 7" descr="."/>
          <p:cNvSpPr>
            <a:spLocks noChangeShapeType="1"/>
          </p:cNvSpPr>
          <p:nvPr/>
        </p:nvSpPr>
        <p:spPr bwMode="auto">
          <a:xfrm flipV="1">
            <a:off x="762000" y="2286000"/>
            <a:ext cx="0" cy="25146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l-GR"/>
          </a:p>
        </p:txBody>
      </p:sp>
      <p:sp>
        <p:nvSpPr>
          <p:cNvPr id="10" name="Text Box 9" descr="."/>
          <p:cNvSpPr txBox="1">
            <a:spLocks noChangeArrowheads="1"/>
          </p:cNvSpPr>
          <p:nvPr/>
        </p:nvSpPr>
        <p:spPr bwMode="auto">
          <a:xfrm>
            <a:off x="158924" y="4904333"/>
            <a:ext cx="10287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r>
              <a:rPr lang="el-GR" altLang="el-GR" sz="2000" dirty="0">
                <a:latin typeface="+mn-lt"/>
              </a:rPr>
              <a:t>Χαμηλή</a:t>
            </a:r>
            <a:endParaRPr lang="en-US" altLang="el-GR" sz="2000" dirty="0">
              <a:latin typeface="+mn-lt"/>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24</a:t>
            </a:fld>
            <a:endParaRPr lang="el-GR" sz="1400" dirty="0"/>
          </a:p>
        </p:txBody>
      </p:sp>
    </p:spTree>
    <p:extLst>
      <p:ext uri="{BB962C8B-B14F-4D97-AF65-F5344CB8AC3E}">
        <p14:creationId xmlns:p14="http://schemas.microsoft.com/office/powerpoint/2010/main" val="42506050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5" name="Picture 3" descr="εικόνα Λογότυπο Επιχειρησιακού Προγράμματος Εκπαίδευση και Δια βίου Μάθηση">
            <a:hlinkClick r:id="rId4"/>
          </p:cNvPr>
          <p:cNvPicPr>
            <a:picLocks noChangeAspect="1" noChangeArrowheads="1"/>
          </p:cNvPicPr>
          <p:nvPr/>
        </p:nvPicPr>
        <p:blipFill>
          <a:blip r:embed="rId5" cstate="print"/>
          <a:srcRect/>
          <a:stretch>
            <a:fillRect/>
          </a:stretch>
        </p:blipFill>
        <p:spPr bwMode="auto">
          <a:xfrm>
            <a:off x="1332312" y="5055064"/>
            <a:ext cx="6480048" cy="1542288"/>
          </a:xfrm>
          <a:prstGeom prst="rect">
            <a:avLst/>
          </a:prstGeom>
          <a:noFill/>
        </p:spPr>
      </p:pic>
      <p:sp>
        <p:nvSpPr>
          <p:cNvPr id="6" name="Θέση αριθμού διαφάνειας 5"/>
          <p:cNvSpPr>
            <a:spLocks noGrp="1"/>
          </p:cNvSpPr>
          <p:nvPr>
            <p:ph type="sldNum" sz="quarter" idx="12"/>
          </p:nvPr>
        </p:nvSpPr>
        <p:spPr/>
        <p:txBody>
          <a:bodyPr/>
          <a:lstStyle/>
          <a:p>
            <a:fld id="{53C4726A-630D-4CB4-B088-BAB00F4188E9}" type="slidenum">
              <a:rPr lang="el-GR" smtClean="0"/>
              <a:t>3</a:t>
            </a:fld>
            <a:endParaRPr lang="el-GR" dirty="0"/>
          </a:p>
        </p:txBody>
      </p:sp>
    </p:spTree>
    <p:custDataLst>
      <p:tags r:id="rId1"/>
    </p:custDataLst>
    <p:extLst>
      <p:ext uri="{BB962C8B-B14F-4D97-AF65-F5344CB8AC3E}">
        <p14:creationId xmlns:p14="http://schemas.microsoft.com/office/powerpoint/2010/main" val="16286615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el-GR" u="sng" dirty="0" smtClean="0">
                <a:solidFill>
                  <a:schemeClr val="tx2"/>
                </a:solidFill>
              </a:rPr>
              <a:t>Σκοποί  ενότητας</a:t>
            </a:r>
            <a:endParaRPr lang="el-GR" u="sng" dirty="0">
              <a:solidFill>
                <a:schemeClr val="tx2"/>
              </a:solidFill>
            </a:endParaRPr>
          </a:p>
        </p:txBody>
      </p:sp>
      <p:sp>
        <p:nvSpPr>
          <p:cNvPr id="3" name="Content Placeholder 2" descr="Σκοπός μας είναι να μάθουμε:&#10; &#10;Βασικές τεχνικές προγραμματισμού,&#10;&#10;Πώς να γράφουμε μικρού και μεσαίου μεγέθους προγράμματα,&#10;&#10;Τη γλώσσα προγραμματισμού C#,  (μοιάζει με τη Java),&#10;&#10;Βασικούς αλγόριθμους και δομές δεδομένων,&#10;&#10;Εργαλεία συγγραφής προγραμμάτων, (παραδείγματος χάρην Visual Studio),&#10;&#10;Να διευρύνουμε τις γνώσεις μας στην Επιστήμη της Πληροφορικής,&#10;&#10;Θα ασχοληθούμε πολύ με τον προγραμματισμό,&#10;&#10;Θα μάθουμε το Microsoft Visual Studio, τελεία NET C# Compiler.&#10;"/>
          <p:cNvSpPr>
            <a:spLocks noGrp="1"/>
          </p:cNvSpPr>
          <p:nvPr>
            <p:ph idx="1"/>
          </p:nvPr>
        </p:nvSpPr>
        <p:spPr>
          <a:xfrm>
            <a:off x="467544" y="1268760"/>
            <a:ext cx="8229600" cy="4968552"/>
          </a:xfrm>
        </p:spPr>
        <p:txBody>
          <a:bodyPr>
            <a:noAutofit/>
          </a:bodyPr>
          <a:lstStyle/>
          <a:p>
            <a:pPr>
              <a:lnSpc>
                <a:spcPct val="90000"/>
              </a:lnSpc>
              <a:buFont typeface="Wingdings" panose="05000000000000000000" pitchFamily="2" charset="2"/>
              <a:buChar char="q"/>
            </a:pPr>
            <a:r>
              <a:rPr lang="el-GR" altLang="el-GR" sz="2400" b="1" dirty="0"/>
              <a:t>Σκοπός μας είναι να μάθουμε:</a:t>
            </a:r>
            <a:r>
              <a:rPr lang="en-US" altLang="el-GR" sz="2400" b="1" dirty="0"/>
              <a:t> </a:t>
            </a:r>
          </a:p>
          <a:p>
            <a:pPr lvl="1">
              <a:lnSpc>
                <a:spcPct val="90000"/>
              </a:lnSpc>
              <a:buFont typeface="Wingdings" panose="05000000000000000000" pitchFamily="2" charset="2"/>
              <a:buChar char="§"/>
            </a:pPr>
            <a:r>
              <a:rPr lang="el-GR" altLang="el-GR" sz="2400" dirty="0"/>
              <a:t>Βασικές τεχνικές προγραμματισμού</a:t>
            </a:r>
            <a:endParaRPr lang="en-US" altLang="el-GR" sz="2400" dirty="0"/>
          </a:p>
          <a:p>
            <a:pPr lvl="1">
              <a:lnSpc>
                <a:spcPct val="90000"/>
              </a:lnSpc>
              <a:buFont typeface="Wingdings" panose="05000000000000000000" pitchFamily="2" charset="2"/>
              <a:buChar char="§"/>
            </a:pPr>
            <a:r>
              <a:rPr lang="el-GR" altLang="el-GR" sz="2400" dirty="0"/>
              <a:t>Πώς να γράφουμε μικρού και μεσαίου μεγέθους προγράμματα</a:t>
            </a:r>
            <a:endParaRPr lang="en-US" altLang="el-GR" sz="2400" dirty="0"/>
          </a:p>
          <a:p>
            <a:pPr lvl="1">
              <a:lnSpc>
                <a:spcPct val="90000"/>
              </a:lnSpc>
              <a:buFont typeface="Wingdings" panose="05000000000000000000" pitchFamily="2" charset="2"/>
              <a:buChar char="§"/>
            </a:pPr>
            <a:r>
              <a:rPr lang="el-GR" altLang="el-GR" sz="2400" dirty="0"/>
              <a:t>Τη γλώσσα προγραμματισμού </a:t>
            </a:r>
            <a:r>
              <a:rPr lang="en-US" altLang="el-GR" sz="2400" dirty="0"/>
              <a:t>C#  (</a:t>
            </a:r>
            <a:r>
              <a:rPr lang="el-GR" altLang="el-GR" sz="2400" dirty="0"/>
              <a:t>μοιάζει με τη </a:t>
            </a:r>
            <a:r>
              <a:rPr lang="en-US" altLang="el-GR" sz="2400" dirty="0"/>
              <a:t>Java)</a:t>
            </a:r>
          </a:p>
          <a:p>
            <a:pPr lvl="1">
              <a:lnSpc>
                <a:spcPct val="90000"/>
              </a:lnSpc>
              <a:buFont typeface="Wingdings" panose="05000000000000000000" pitchFamily="2" charset="2"/>
              <a:buChar char="§"/>
            </a:pPr>
            <a:r>
              <a:rPr lang="el-GR" altLang="el-GR" sz="2400" dirty="0"/>
              <a:t>Βασικούς αλγόριθμους και δομές δεδομένων</a:t>
            </a:r>
            <a:endParaRPr lang="en-US" altLang="el-GR" sz="2400" dirty="0"/>
          </a:p>
          <a:p>
            <a:pPr lvl="1">
              <a:lnSpc>
                <a:spcPct val="90000"/>
              </a:lnSpc>
              <a:buFont typeface="Wingdings" panose="05000000000000000000" pitchFamily="2" charset="2"/>
              <a:buChar char="§"/>
            </a:pPr>
            <a:r>
              <a:rPr lang="el-GR" altLang="el-GR" sz="2400" dirty="0"/>
              <a:t>Εργαλεία συγγραφής προγραμμάτων (π.χ. </a:t>
            </a:r>
            <a:r>
              <a:rPr lang="en-US" altLang="el-GR" sz="2400" dirty="0"/>
              <a:t>Visual Studio)</a:t>
            </a:r>
          </a:p>
          <a:p>
            <a:pPr lvl="1">
              <a:lnSpc>
                <a:spcPct val="90000"/>
              </a:lnSpc>
              <a:buFont typeface="Wingdings" panose="05000000000000000000" pitchFamily="2" charset="2"/>
              <a:buChar char="§"/>
            </a:pPr>
            <a:r>
              <a:rPr lang="el-GR" altLang="el-GR" sz="2400" dirty="0"/>
              <a:t>Να διευρύνουμε τις γνώσεις μας στην Επιστήμη της Πληροφορικής</a:t>
            </a:r>
            <a:endParaRPr lang="en-US" altLang="el-GR" sz="2400" dirty="0"/>
          </a:p>
          <a:p>
            <a:pPr>
              <a:lnSpc>
                <a:spcPct val="90000"/>
              </a:lnSpc>
              <a:buFont typeface="Wingdings" panose="05000000000000000000" pitchFamily="2" charset="2"/>
              <a:buChar char="q"/>
            </a:pPr>
            <a:r>
              <a:rPr lang="el-GR" altLang="el-GR" sz="2400" dirty="0" smtClean="0"/>
              <a:t>Θα ασχοληθούμε </a:t>
            </a:r>
            <a:r>
              <a:rPr lang="el-GR" altLang="el-GR" sz="2400" dirty="0"/>
              <a:t>πολύ με τον προγραμματισμό</a:t>
            </a:r>
            <a:endParaRPr lang="en-US" altLang="el-GR" sz="2400" dirty="0"/>
          </a:p>
          <a:p>
            <a:pPr>
              <a:lnSpc>
                <a:spcPct val="90000"/>
              </a:lnSpc>
              <a:buFont typeface="Wingdings" panose="05000000000000000000" pitchFamily="2" charset="2"/>
              <a:buChar char="q"/>
            </a:pPr>
            <a:r>
              <a:rPr lang="el-GR" altLang="el-GR" sz="2400" dirty="0" smtClean="0"/>
              <a:t>Θα </a:t>
            </a:r>
            <a:r>
              <a:rPr lang="el-GR" altLang="el-GR" sz="2400" dirty="0"/>
              <a:t>μάθουμε το</a:t>
            </a:r>
            <a:r>
              <a:rPr lang="en-US" altLang="el-GR" sz="2400" dirty="0"/>
              <a:t> </a:t>
            </a:r>
            <a:r>
              <a:rPr lang="en-US" altLang="el-GR" sz="2400" i="1" dirty="0">
                <a:solidFill>
                  <a:srgbClr val="FF0066"/>
                </a:solidFill>
              </a:rPr>
              <a:t>Microsoft Visual Studio . NET C# Compiler</a:t>
            </a:r>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Εισαγωγή στον Προγραμματισμό ΙΙΙ - </a:t>
            </a:r>
            <a:r>
              <a:rPr lang="en-US" sz="1400" dirty="0"/>
              <a:t>C#</a:t>
            </a: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u="sng" dirty="0" smtClean="0">
                <a:solidFill>
                  <a:schemeClr val="tx2"/>
                </a:solidFill>
              </a:rPr>
              <a:t>Περιεχόμενα ενότητας</a:t>
            </a:r>
            <a:endParaRPr lang="el-GR" u="sng" dirty="0">
              <a:solidFill>
                <a:schemeClr val="tx2"/>
              </a:solidFill>
            </a:endParaRPr>
          </a:p>
        </p:txBody>
      </p:sp>
      <p:sp>
        <p:nvSpPr>
          <p:cNvPr id="3" name="Content Placeholder 2"/>
          <p:cNvSpPr>
            <a:spLocks noGrp="1"/>
          </p:cNvSpPr>
          <p:nvPr>
            <p:ph idx="1"/>
          </p:nvPr>
        </p:nvSpPr>
        <p:spPr>
          <a:xfrm>
            <a:off x="467544" y="2143397"/>
            <a:ext cx="8208912" cy="2005683"/>
          </a:xfrm>
        </p:spPr>
        <p:txBody>
          <a:bodyPr>
            <a:noAutofit/>
          </a:bodyPr>
          <a:lstStyle/>
          <a:p>
            <a:pPr>
              <a:spcBef>
                <a:spcPct val="20000"/>
              </a:spcBef>
              <a:buClr>
                <a:schemeClr val="tx1"/>
              </a:buClr>
              <a:buSzPct val="85000"/>
              <a:buFont typeface="Wingdings" panose="05000000000000000000" pitchFamily="2" charset="2"/>
              <a:buChar char="q"/>
            </a:pPr>
            <a:r>
              <a:rPr lang="el-GR" altLang="el-GR" sz="2800" dirty="0" smtClean="0">
                <a:hlinkClick r:id="rId4" action="ppaction://hlinksldjump"/>
              </a:rPr>
              <a:t>Αριθμητικές εκφράσεις και </a:t>
            </a:r>
            <a:r>
              <a:rPr lang="el-GR" altLang="el-GR" sz="2800" dirty="0" smtClean="0">
                <a:hlinkClick r:id="rId4" action="ppaction://hlinksldjump"/>
              </a:rPr>
              <a:t>πράξεις</a:t>
            </a:r>
            <a:r>
              <a:rPr lang="en-US" altLang="el-GR" sz="2800" dirty="0" smtClean="0"/>
              <a:t>,</a:t>
            </a:r>
            <a:endParaRPr lang="el-GR" altLang="el-GR" sz="2800" dirty="0" smtClean="0"/>
          </a:p>
          <a:p>
            <a:pPr>
              <a:spcBef>
                <a:spcPct val="20000"/>
              </a:spcBef>
              <a:buClr>
                <a:schemeClr val="tx1"/>
              </a:buClr>
              <a:buSzPct val="85000"/>
              <a:buFont typeface="Wingdings" panose="05000000000000000000" pitchFamily="2" charset="2"/>
              <a:buChar char="q"/>
            </a:pPr>
            <a:r>
              <a:rPr lang="el-GR" altLang="el-GR" sz="2800" dirty="0" smtClean="0">
                <a:hlinkClick r:id="rId5" action="ppaction://hlinksldjump"/>
              </a:rPr>
              <a:t>Εντολές ανάθεσης (καταχώρησης</a:t>
            </a:r>
            <a:r>
              <a:rPr lang="el-GR" altLang="el-GR" sz="2800" dirty="0" smtClean="0">
                <a:hlinkClick r:id="rId5" action="ppaction://hlinksldjump"/>
              </a:rPr>
              <a:t>)</a:t>
            </a:r>
            <a:r>
              <a:rPr lang="en-US" altLang="el-GR" sz="2800" dirty="0" smtClean="0"/>
              <a:t>.</a:t>
            </a:r>
            <a:endParaRPr lang="el-GR" altLang="el-GR" sz="2800" dirty="0" smtClean="0"/>
          </a:p>
          <a:p>
            <a:pPr lvl="1">
              <a:buClr>
                <a:schemeClr val="tx1"/>
              </a:buClr>
              <a:buSzPct val="45000"/>
              <a:buFont typeface="Wingdings" panose="05000000000000000000" pitchFamily="2" charset="2"/>
              <a:buChar char="q"/>
            </a:pPr>
            <a:endParaRPr lang="el-GR" dirty="0" smtClean="0"/>
          </a:p>
          <a:p>
            <a:pPr>
              <a:buClr>
                <a:schemeClr val="tx1"/>
              </a:buClr>
              <a:buFont typeface="Wingdings" panose="05000000000000000000" pitchFamily="2" charset="2"/>
              <a:buChar char="q"/>
            </a:pPr>
            <a:endParaRPr lang="el-GR" sz="2800" dirty="0"/>
          </a:p>
        </p:txBody>
      </p:sp>
      <p:sp>
        <p:nvSpPr>
          <p:cNvPr id="5" name="Θέση υποσέλιδου 3" descr="."/>
          <p:cNvSpPr txBox="1">
            <a:spLocks/>
          </p:cNvSpPr>
          <p:nvPr/>
        </p:nvSpPr>
        <p:spPr>
          <a:xfrm>
            <a:off x="2909727"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57200" y="116632"/>
            <a:ext cx="8229600" cy="1296144"/>
          </a:xfrm>
        </p:spPr>
        <p:txBody>
          <a:bodyPr>
            <a:noAutofit/>
          </a:bodyPr>
          <a:lstStyle/>
          <a:p>
            <a:pPr marL="342900" indent="-342900">
              <a:spcBef>
                <a:spcPct val="20000"/>
              </a:spcBef>
              <a:defRPr/>
            </a:pPr>
            <a:r>
              <a:rPr lang="el-GR" altLang="el-GR" sz="4000" u="sng" dirty="0">
                <a:solidFill>
                  <a:schemeClr val="tx2"/>
                </a:solidFill>
              </a:rPr>
              <a:t>Αριθμητικές Παραστάσεις</a:t>
            </a:r>
            <a:endParaRPr lang="el-GR" sz="4000" u="sng" dirty="0">
              <a:solidFill>
                <a:schemeClr val="tx2"/>
              </a:solidFill>
              <a:latin typeface="+mn-lt"/>
            </a:endParaRPr>
          </a:p>
        </p:txBody>
      </p:sp>
      <p:sp>
        <p:nvSpPr>
          <p:cNvPr id="6" name="Rectangle 3"/>
          <p:cNvSpPr txBox="1">
            <a:spLocks noChangeArrowheads="1"/>
          </p:cNvSpPr>
          <p:nvPr/>
        </p:nvSpPr>
        <p:spPr>
          <a:xfrm>
            <a:off x="533400" y="1447800"/>
            <a:ext cx="7772400" cy="22098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buClr>
                <a:schemeClr val="tx1"/>
              </a:buClr>
              <a:buFont typeface="Wingdings" panose="05000000000000000000" pitchFamily="2" charset="2"/>
              <a:buChar char="q"/>
            </a:pPr>
            <a:r>
              <a:rPr lang="el-GR" altLang="el-GR" sz="2400" dirty="0" smtClean="0"/>
              <a:t>Μια </a:t>
            </a:r>
            <a:r>
              <a:rPr lang="el-GR" altLang="el-GR" sz="2400" i="1" dirty="0" smtClean="0">
                <a:solidFill>
                  <a:schemeClr val="accent4"/>
                </a:solidFill>
              </a:rPr>
              <a:t>αριθμητική</a:t>
            </a:r>
            <a:r>
              <a:rPr lang="el-GR" altLang="el-GR" sz="2400" dirty="0" smtClean="0">
                <a:solidFill>
                  <a:schemeClr val="accent4"/>
                </a:solidFill>
              </a:rPr>
              <a:t> </a:t>
            </a:r>
            <a:r>
              <a:rPr lang="el-GR" altLang="el-GR" sz="2400" i="1" dirty="0" smtClean="0">
                <a:solidFill>
                  <a:schemeClr val="accent4"/>
                </a:solidFill>
              </a:rPr>
              <a:t>παράσταση</a:t>
            </a:r>
            <a:r>
              <a:rPr lang="el-GR" altLang="el-GR" sz="2400" dirty="0" smtClean="0">
                <a:solidFill>
                  <a:schemeClr val="accent4"/>
                </a:solidFill>
              </a:rPr>
              <a:t> </a:t>
            </a:r>
            <a:r>
              <a:rPr lang="el-GR" altLang="el-GR" sz="2400" dirty="0" smtClean="0"/>
              <a:t>είναι ένας συνδυασμός από τελεστές και δεδομένα (σε μορφή μεταβλητών ή σταθερών),</a:t>
            </a:r>
          </a:p>
          <a:p>
            <a:pPr>
              <a:lnSpc>
                <a:spcPct val="80000"/>
              </a:lnSpc>
              <a:buClr>
                <a:schemeClr val="tx1"/>
              </a:buClr>
              <a:buFont typeface="Wingdings" panose="05000000000000000000" pitchFamily="2" charset="2"/>
              <a:buChar char="q"/>
            </a:pPr>
            <a:r>
              <a:rPr lang="el-GR" altLang="el-GR" sz="2400" i="1" dirty="0" smtClean="0">
                <a:solidFill>
                  <a:schemeClr val="accent4"/>
                </a:solidFill>
              </a:rPr>
              <a:t>Οι αριθμητικές</a:t>
            </a:r>
            <a:r>
              <a:rPr lang="el-GR" altLang="el-GR" sz="2400" dirty="0" smtClean="0">
                <a:solidFill>
                  <a:schemeClr val="accent4"/>
                </a:solidFill>
              </a:rPr>
              <a:t> </a:t>
            </a:r>
            <a:r>
              <a:rPr lang="el-GR" altLang="el-GR" sz="2400" i="1" dirty="0" smtClean="0">
                <a:solidFill>
                  <a:schemeClr val="accent4"/>
                </a:solidFill>
              </a:rPr>
              <a:t>παραστάσεις</a:t>
            </a:r>
            <a:r>
              <a:rPr lang="el-GR" altLang="el-GR" sz="2400" dirty="0" smtClean="0">
                <a:solidFill>
                  <a:schemeClr val="accent4"/>
                </a:solidFill>
              </a:rPr>
              <a:t> </a:t>
            </a:r>
            <a:r>
              <a:rPr lang="el-GR" altLang="el-GR" sz="2400" dirty="0" smtClean="0"/>
              <a:t>(θα δούμε και λογικές παραστάσεις αργότερα) υπολογίζουν αριθμητικά αποτελέσματα και χρησιμοποιούν αριθμητικούς τελεστές:</a:t>
            </a:r>
          </a:p>
        </p:txBody>
      </p:sp>
      <p:sp>
        <p:nvSpPr>
          <p:cNvPr id="7" name="Text Box 4" descr="Πρόσθεση, σύν,&#10;Αφαίρεση , πλήν,&#10;Πολλαπλασιασμός, επί,&#10;Διαίρεση,  δια,&#10;Υπόλοιπο διαίρεσης,   επί τοις εκατό.&#10;"/>
          <p:cNvSpPr txBox="1">
            <a:spLocks noChangeArrowheads="1"/>
          </p:cNvSpPr>
          <p:nvPr/>
        </p:nvSpPr>
        <p:spPr bwMode="auto">
          <a:xfrm>
            <a:off x="1447800" y="3657600"/>
            <a:ext cx="5105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nchorCtr="1">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r>
              <a:rPr lang="el-GR" altLang="el-GR" sz="2400" dirty="0" smtClean="0">
                <a:latin typeface="+mn-lt"/>
              </a:rPr>
              <a:t>Πρόσθεση		+ </a:t>
            </a:r>
          </a:p>
          <a:p>
            <a:pPr algn="l"/>
            <a:r>
              <a:rPr lang="el-GR" altLang="el-GR" sz="2400" dirty="0" smtClean="0">
                <a:latin typeface="+mn-lt"/>
              </a:rPr>
              <a:t>Αφαίρεση		-</a:t>
            </a:r>
          </a:p>
          <a:p>
            <a:pPr algn="l"/>
            <a:r>
              <a:rPr lang="el-GR" altLang="el-GR" sz="2400" dirty="0" smtClean="0">
                <a:latin typeface="+mn-lt"/>
              </a:rPr>
              <a:t>Πολλαπλασιασμός	*</a:t>
            </a:r>
          </a:p>
          <a:p>
            <a:pPr algn="l"/>
            <a:r>
              <a:rPr lang="el-GR" altLang="el-GR" sz="2400" dirty="0" smtClean="0">
                <a:latin typeface="+mn-lt"/>
              </a:rPr>
              <a:t>Διαίρεση		/</a:t>
            </a:r>
          </a:p>
          <a:p>
            <a:pPr algn="l"/>
            <a:r>
              <a:rPr lang="el-GR" altLang="el-GR" sz="2400" dirty="0" smtClean="0">
                <a:latin typeface="+mn-lt"/>
              </a:rPr>
              <a:t>Υπόλοιπο διαίρεσης   %</a:t>
            </a:r>
            <a:endParaRPr lang="el-GR" altLang="el-GR" sz="2400" dirty="0">
              <a:latin typeface="+mn-lt"/>
            </a:endParaRPr>
          </a:p>
        </p:txBody>
      </p:sp>
      <p:sp>
        <p:nvSpPr>
          <p:cNvPr id="8" name="Rectangle 5"/>
          <p:cNvSpPr>
            <a:spLocks noChangeArrowheads="1"/>
          </p:cNvSpPr>
          <p:nvPr/>
        </p:nvSpPr>
        <p:spPr bwMode="auto">
          <a:xfrm>
            <a:off x="685800" y="5733256"/>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20000"/>
              </a:spcBef>
              <a:buClr>
                <a:schemeClr val="tx1"/>
              </a:buClr>
              <a:buSzPct val="85000"/>
              <a:buFont typeface="ZapfDingbats" pitchFamily="82" charset="2"/>
              <a:buChar char="r"/>
            </a:pPr>
            <a:r>
              <a:rPr lang="el-GR" altLang="el-GR" sz="2400" dirty="0" smtClean="0">
                <a:latin typeface="+mn-lt"/>
              </a:rPr>
              <a:t> Δεν έχουμε τελεστή </a:t>
            </a:r>
            <a:r>
              <a:rPr lang="el-GR" altLang="el-GR" sz="2400" dirty="0" err="1" smtClean="0">
                <a:latin typeface="+mn-lt"/>
              </a:rPr>
              <a:t>εκθετοποίησης</a:t>
            </a:r>
            <a:endParaRPr lang="el-GR" altLang="el-GR" sz="2400" dirty="0">
              <a:latin typeface="+mn-lt"/>
            </a:endParaRPr>
          </a:p>
        </p:txBody>
      </p:sp>
      <p:sp>
        <p:nvSpPr>
          <p:cNvPr id="5" name="Θέση υποσέλιδου 3" descr="."/>
          <p:cNvSpPr txBox="1">
            <a:spLocks/>
          </p:cNvSpPr>
          <p:nvPr/>
        </p:nvSpPr>
        <p:spPr>
          <a:xfrm>
            <a:off x="3120356"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243408"/>
            <a:ext cx="8219256" cy="1628800"/>
          </a:xfrm>
        </p:spPr>
        <p:txBody>
          <a:bodyPr>
            <a:noAutofit/>
          </a:bodyPr>
          <a:lstStyle/>
          <a:p>
            <a:r>
              <a:rPr lang="el-GR" altLang="el-GR" u="sng" dirty="0" smtClean="0">
                <a:solidFill>
                  <a:schemeClr val="tx2"/>
                </a:solidFill>
              </a:rPr>
              <a:t>……(1 από </a:t>
            </a:r>
            <a:r>
              <a:rPr lang="en-US" altLang="el-GR" u="sng" dirty="0" smtClean="0">
                <a:solidFill>
                  <a:schemeClr val="tx2"/>
                </a:solidFill>
              </a:rPr>
              <a:t>3</a:t>
            </a:r>
            <a:r>
              <a:rPr lang="el-GR" altLang="el-GR" u="sng" dirty="0" smtClean="0">
                <a:solidFill>
                  <a:schemeClr val="tx2"/>
                </a:solidFill>
              </a:rPr>
              <a:t>)</a:t>
            </a:r>
            <a:endParaRPr lang="el-GR" u="sng" dirty="0">
              <a:solidFill>
                <a:schemeClr val="tx2"/>
              </a:solidFill>
            </a:endParaRPr>
          </a:p>
        </p:txBody>
      </p:sp>
      <p:sp>
        <p:nvSpPr>
          <p:cNvPr id="3" name="Ορθογώνιο 2" descr="// Arithmetic τελεία cs,&#10;// An arithmetic program.&#10;    &#10;using System,&#10;    &#10;class Arithmetic, (σχόλιο: Η αρχή της τάξης Arithmetic).&#10;&#10;άγκιστρο,&#10;static void Main, string[] args,&#10;άγκιστρο,&#10;string first Number,   &#10;      second Number,  (σχόλιο: Δύο μεταβλητές string ορίζονται εδώ).&#10;&#10;   &#10;int number1,          // ακέραιος για το πρώτο string, (σχόλιο: Το σχόλιο μετά τη δήλωση χρησιμοποιείται για να μας πει το σκοπό της χρήσης αυτής της μεταβλητής).&#10;&#10;     number2, (σχόλιο: Είναι δύο int που δηλώνονται σε δύο γραμμές και χρησιμοποιούμε μόνο ένα semicolon. Ο καθένας χωρίζεται με κόμα).&#10;          // ακέραιος για το δεύτερο string,&#10;   &#10;// Ζητούμε input για τον πρώτο ακέραιο,&#10;"/>
          <p:cNvSpPr/>
          <p:nvPr>
            <p:custDataLst>
              <p:tags r:id="rId2"/>
            </p:custDataLst>
          </p:nvPr>
        </p:nvSpPr>
        <p:spPr>
          <a:xfrm>
            <a:off x="467544" y="1332051"/>
            <a:ext cx="8219256" cy="5016758"/>
          </a:xfrm>
          <a:prstGeom prst="rect">
            <a:avLst/>
          </a:prstGeom>
        </p:spPr>
        <p:txBody>
          <a:bodyPr wrap="square">
            <a:spAutoFit/>
          </a:bodyPr>
          <a:lstStyle/>
          <a:p>
            <a:pPr marL="228600" indent="-228600"/>
            <a:r>
              <a:rPr lang="en-US" altLang="el-GR" sz="2000" dirty="0">
                <a:solidFill>
                  <a:srgbClr val="5F5F5F"/>
                </a:solidFill>
                <a:cs typeface="Times New Roman" pitchFamily="18" charset="0"/>
              </a:rPr>
              <a:t>1    </a:t>
            </a:r>
            <a:r>
              <a:rPr lang="en-US" altLang="el-GR" sz="2000" dirty="0">
                <a:solidFill>
                  <a:schemeClr val="accent5">
                    <a:lumMod val="75000"/>
                  </a:schemeClr>
                </a:solidFill>
                <a:cs typeface="Courier New" pitchFamily="49" charset="0"/>
              </a:rPr>
              <a:t>// </a:t>
            </a:r>
            <a:r>
              <a:rPr lang="en-US" altLang="el-GR" sz="2000" dirty="0" err="1">
                <a:solidFill>
                  <a:schemeClr val="accent5">
                    <a:lumMod val="75000"/>
                  </a:schemeClr>
                </a:solidFill>
                <a:cs typeface="Courier New" pitchFamily="49" charset="0"/>
              </a:rPr>
              <a:t>Arithmetic.cs</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2    </a:t>
            </a:r>
            <a:r>
              <a:rPr lang="en-US" altLang="el-GR" sz="2000" dirty="0">
                <a:solidFill>
                  <a:schemeClr val="accent5">
                    <a:lumMod val="75000"/>
                  </a:schemeClr>
                </a:solidFill>
                <a:cs typeface="Courier New" pitchFamily="49" charset="0"/>
              </a:rPr>
              <a:t>// An arithmetic program.</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3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4    </a:t>
            </a:r>
            <a:r>
              <a:rPr lang="en-US" altLang="el-GR" sz="2000" dirty="0">
                <a:solidFill>
                  <a:srgbClr val="275AFF"/>
                </a:solidFill>
                <a:cs typeface="Courier New" pitchFamily="49" charset="0"/>
              </a:rPr>
              <a:t>using</a:t>
            </a:r>
            <a:r>
              <a:rPr lang="en-US" altLang="el-GR" sz="2000" dirty="0">
                <a:solidFill>
                  <a:srgbClr val="000000"/>
                </a:solidFill>
                <a:cs typeface="Courier New" pitchFamily="49" charset="0"/>
              </a:rPr>
              <a:t> System;</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5    </a:t>
            </a:r>
            <a:endParaRPr lang="en-US" altLang="el-GR" sz="2000" dirty="0">
              <a:solidFill>
                <a:srgbClr val="000000"/>
              </a:solidFill>
              <a:cs typeface="Times New Roman" pitchFamily="18" charset="0"/>
            </a:endParaRPr>
          </a:p>
          <a:p>
            <a:pPr marL="228600" indent="-228600"/>
            <a:r>
              <a:rPr lang="en-US" altLang="el-GR" sz="2000" u="sng" dirty="0">
                <a:solidFill>
                  <a:srgbClr val="5F5F5F"/>
                </a:solidFill>
                <a:cs typeface="Times New Roman" pitchFamily="18" charset="0"/>
              </a:rPr>
              <a:t>6</a:t>
            </a:r>
            <a:r>
              <a:rPr lang="en-US" altLang="el-GR" sz="2000" dirty="0">
                <a:solidFill>
                  <a:srgbClr val="5F5F5F"/>
                </a:solidFill>
                <a:cs typeface="Times New Roman" pitchFamily="18" charset="0"/>
              </a:rPr>
              <a:t>    </a:t>
            </a:r>
            <a:r>
              <a:rPr lang="en-US" altLang="el-GR" sz="2000" dirty="0">
                <a:solidFill>
                  <a:srgbClr val="275AFF"/>
                </a:solidFill>
                <a:cs typeface="Courier New" pitchFamily="49" charset="0"/>
              </a:rPr>
              <a:t>class</a:t>
            </a:r>
            <a:r>
              <a:rPr lang="en-US" altLang="el-GR" sz="2000" dirty="0">
                <a:solidFill>
                  <a:srgbClr val="000000"/>
                </a:solidFill>
                <a:cs typeface="Courier New" pitchFamily="49" charset="0"/>
              </a:rPr>
              <a:t> Arithmetic</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7    </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8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static</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void</a:t>
            </a:r>
            <a:r>
              <a:rPr lang="en-US" altLang="el-GR" sz="2000" dirty="0">
                <a:solidFill>
                  <a:srgbClr val="000000"/>
                </a:solidFill>
                <a:cs typeface="Courier New" pitchFamily="49" charset="0"/>
              </a:rPr>
              <a:t> Main(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args</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9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u="sng" dirty="0">
                <a:solidFill>
                  <a:srgbClr val="5F5F5F"/>
                </a:solidFill>
                <a:cs typeface="Times New Roman" pitchFamily="18" charset="0"/>
              </a:rPr>
              <a:t>10</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a:solidFill>
                  <a:srgbClr val="275AFF"/>
                </a:solidFill>
                <a:cs typeface="Courier New" pitchFamily="49" charset="0"/>
              </a:rPr>
              <a:t>string</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firstNumber</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u="sng" dirty="0">
                <a:solidFill>
                  <a:srgbClr val="5F5F5F"/>
                </a:solidFill>
                <a:cs typeface="Times New Roman" pitchFamily="18" charset="0"/>
              </a:rPr>
              <a:t>11</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secondNumber</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12   </a:t>
            </a:r>
            <a:endParaRPr lang="en-US" altLang="el-GR" sz="2000" dirty="0">
              <a:solidFill>
                <a:srgbClr val="000000"/>
              </a:solidFill>
              <a:cs typeface="Times New Roman" pitchFamily="18" charset="0"/>
            </a:endParaRPr>
          </a:p>
          <a:p>
            <a:pPr marL="228600" indent="-228600"/>
            <a:r>
              <a:rPr lang="en-US" altLang="el-GR" sz="2000" u="sng" dirty="0">
                <a:solidFill>
                  <a:srgbClr val="5F5F5F"/>
                </a:solidFill>
                <a:cs typeface="Times New Roman" pitchFamily="18" charset="0"/>
              </a:rPr>
              <a:t>13</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275AFF"/>
                </a:solidFill>
                <a:cs typeface="Courier New" pitchFamily="49" charset="0"/>
              </a:rPr>
              <a:t>int</a:t>
            </a:r>
            <a:r>
              <a:rPr lang="en-US" altLang="el-GR" sz="2000" dirty="0">
                <a:solidFill>
                  <a:srgbClr val="000000"/>
                </a:solidFill>
                <a:cs typeface="Courier New" pitchFamily="49" charset="0"/>
              </a:rPr>
              <a:t> number1,          </a:t>
            </a:r>
            <a:r>
              <a:rPr lang="en-US" altLang="el-GR" sz="2000" dirty="0">
                <a:solidFill>
                  <a:schemeClr val="accent5">
                    <a:lumMod val="75000"/>
                  </a:schemeClr>
                </a:solidFill>
                <a:cs typeface="Courier New" pitchFamily="49" charset="0"/>
              </a:rPr>
              <a:t>// </a:t>
            </a:r>
            <a:r>
              <a:rPr lang="el-GR" altLang="el-GR" sz="2000" dirty="0">
                <a:solidFill>
                  <a:schemeClr val="accent5">
                    <a:lumMod val="75000"/>
                  </a:schemeClr>
                </a:solidFill>
                <a:cs typeface="Courier New" pitchFamily="49" charset="0"/>
              </a:rPr>
              <a:t>ακέραιος για το πρώτο </a:t>
            </a:r>
            <a:r>
              <a:rPr lang="en-US" altLang="el-GR" sz="2000" dirty="0">
                <a:solidFill>
                  <a:schemeClr val="accent5">
                    <a:lumMod val="75000"/>
                  </a:schemeClr>
                </a:solidFill>
                <a:cs typeface="Courier New" pitchFamily="49" charset="0"/>
              </a:rPr>
              <a:t>string</a:t>
            </a:r>
            <a:endParaRPr lang="el-GR" altLang="el-GR" sz="2000" dirty="0">
              <a:solidFill>
                <a:schemeClr val="accent5">
                  <a:lumMod val="75000"/>
                </a:schemeClr>
              </a:solidFill>
              <a:cs typeface="Courier New" pitchFamily="49" charset="0"/>
            </a:endParaRPr>
          </a:p>
          <a:p>
            <a:pPr marL="457200" indent="-457200">
              <a:buAutoNum type="arabicPlain" startAt="14"/>
            </a:pPr>
            <a:r>
              <a:rPr lang="en-US" altLang="el-GR" sz="2000" dirty="0" smtClean="0">
                <a:solidFill>
                  <a:srgbClr val="000000"/>
                </a:solidFill>
                <a:cs typeface="Courier New" pitchFamily="49" charset="0"/>
              </a:rPr>
              <a:t>           number2</a:t>
            </a:r>
            <a:r>
              <a:rPr lang="en-US" altLang="el-GR" sz="2000" dirty="0">
                <a:solidFill>
                  <a:srgbClr val="000000"/>
                </a:solidFill>
                <a:cs typeface="Courier New" pitchFamily="49" charset="0"/>
              </a:rPr>
              <a:t>;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a:t>
            </a:r>
            <a:r>
              <a:rPr lang="el-GR" altLang="el-GR" sz="2000" dirty="0">
                <a:solidFill>
                  <a:schemeClr val="accent5">
                    <a:lumMod val="75000"/>
                  </a:schemeClr>
                </a:solidFill>
                <a:cs typeface="Courier New" pitchFamily="49" charset="0"/>
              </a:rPr>
              <a:t>ακέραιος για το δεύτερο </a:t>
            </a:r>
            <a:r>
              <a:rPr lang="en-US" altLang="el-GR" sz="2000" dirty="0" smtClean="0">
                <a:solidFill>
                  <a:schemeClr val="accent5">
                    <a:lumMod val="75000"/>
                  </a:schemeClr>
                </a:solidFill>
                <a:cs typeface="Courier New" pitchFamily="49" charset="0"/>
              </a:rPr>
              <a:t>string</a:t>
            </a:r>
          </a:p>
          <a:p>
            <a:pPr marL="228600" indent="-228600"/>
            <a:r>
              <a:rPr lang="en-US" altLang="el-GR" sz="2000" dirty="0">
                <a:solidFill>
                  <a:srgbClr val="5F5F5F"/>
                </a:solidFill>
                <a:cs typeface="Times New Roman" pitchFamily="18" charset="0"/>
              </a:rPr>
              <a:t>15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16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a:t>
            </a:r>
            <a:r>
              <a:rPr lang="el-GR" altLang="el-GR" sz="2000" dirty="0">
                <a:solidFill>
                  <a:schemeClr val="accent5">
                    <a:lumMod val="75000"/>
                  </a:schemeClr>
                </a:solidFill>
                <a:cs typeface="Courier New" pitchFamily="49" charset="0"/>
              </a:rPr>
              <a:t>Ζητούμε </a:t>
            </a:r>
            <a:r>
              <a:rPr lang="en-US" altLang="el-GR" sz="2000" dirty="0">
                <a:solidFill>
                  <a:schemeClr val="accent5">
                    <a:lumMod val="75000"/>
                  </a:schemeClr>
                </a:solidFill>
                <a:cs typeface="Courier New" pitchFamily="49" charset="0"/>
              </a:rPr>
              <a:t>input</a:t>
            </a:r>
            <a:r>
              <a:rPr lang="el-GR" altLang="el-GR" sz="2000" dirty="0">
                <a:solidFill>
                  <a:schemeClr val="accent5">
                    <a:lumMod val="75000"/>
                  </a:schemeClr>
                </a:solidFill>
                <a:cs typeface="Courier New" pitchFamily="49" charset="0"/>
              </a:rPr>
              <a:t> για τον πρώτο </a:t>
            </a:r>
            <a:r>
              <a:rPr lang="el-GR" altLang="el-GR" sz="2000" dirty="0" smtClean="0">
                <a:solidFill>
                  <a:schemeClr val="accent5">
                    <a:lumMod val="75000"/>
                  </a:schemeClr>
                </a:solidFill>
                <a:cs typeface="Courier New" pitchFamily="49" charset="0"/>
              </a:rPr>
              <a:t>ακέραιο</a:t>
            </a:r>
            <a:endParaRPr lang="en-US" altLang="el-GR" sz="2000" dirty="0">
              <a:solidFill>
                <a:schemeClr val="accent5">
                  <a:lumMod val="75000"/>
                </a:schemeClr>
              </a:solidFill>
              <a:cs typeface="Times New Roman" pitchFamily="18" charset="0"/>
            </a:endParaRPr>
          </a:p>
        </p:txBody>
      </p:sp>
      <p:sp>
        <p:nvSpPr>
          <p:cNvPr id="6" name="Text Box 5" descr="."/>
          <p:cNvSpPr txBox="1">
            <a:spLocks noChangeArrowheads="1"/>
          </p:cNvSpPr>
          <p:nvPr/>
        </p:nvSpPr>
        <p:spPr bwMode="auto">
          <a:xfrm>
            <a:off x="2750468" y="1131996"/>
            <a:ext cx="3156890" cy="400110"/>
          </a:xfrm>
          <a:prstGeom prst="rect">
            <a:avLst/>
          </a:prstGeom>
          <a:solidFill>
            <a:schemeClr val="accent1"/>
          </a:solidFill>
          <a:ln w="9525">
            <a:solidFill>
              <a:schemeClr val="tx1"/>
            </a:solidFill>
            <a:miter lim="800000"/>
            <a:headEnd/>
            <a:tailEnd/>
          </a:ln>
        </p:spPr>
        <p:txBody>
          <a:bodyPr wrap="non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Η αρχή της τάξης</a:t>
            </a:r>
            <a:r>
              <a:rPr lang="en-US" altLang="el-GR" sz="2000" dirty="0">
                <a:latin typeface="+mn-lt"/>
                <a:cs typeface="Times New Roman" pitchFamily="18" charset="0"/>
              </a:rPr>
              <a:t> Arithmetic</a:t>
            </a:r>
          </a:p>
        </p:txBody>
      </p:sp>
      <p:sp>
        <p:nvSpPr>
          <p:cNvPr id="7" name="Line 6" descr="."/>
          <p:cNvSpPr>
            <a:spLocks noChangeShapeType="1"/>
          </p:cNvSpPr>
          <p:nvPr/>
        </p:nvSpPr>
        <p:spPr bwMode="auto">
          <a:xfrm flipH="1">
            <a:off x="1277516" y="1332051"/>
            <a:ext cx="1472952" cy="15384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8" name="Text Box 14" descr="."/>
          <p:cNvSpPr txBox="1">
            <a:spLocks noChangeArrowheads="1"/>
          </p:cNvSpPr>
          <p:nvPr/>
        </p:nvSpPr>
        <p:spPr bwMode="auto">
          <a:xfrm>
            <a:off x="4367013" y="2492896"/>
            <a:ext cx="4376193" cy="132343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Είναι δύο</a:t>
            </a:r>
            <a:r>
              <a:rPr lang="en-US" altLang="el-GR" sz="2000" dirty="0">
                <a:latin typeface="+mn-lt"/>
                <a:cs typeface="Times New Roman" pitchFamily="18" charset="0"/>
              </a:rPr>
              <a:t> </a:t>
            </a:r>
            <a:r>
              <a:rPr lang="en-US" altLang="el-GR" sz="2000" b="1" dirty="0" err="1">
                <a:latin typeface="+mn-lt"/>
                <a:cs typeface="Times New Roman" pitchFamily="18" charset="0"/>
              </a:rPr>
              <a:t>int</a:t>
            </a:r>
            <a:r>
              <a:rPr lang="en-US" altLang="el-GR" sz="2000" dirty="0">
                <a:latin typeface="+mn-lt"/>
                <a:cs typeface="Times New Roman" pitchFamily="18" charset="0"/>
              </a:rPr>
              <a:t> </a:t>
            </a:r>
            <a:r>
              <a:rPr lang="el-GR" altLang="el-GR" sz="2000" dirty="0">
                <a:latin typeface="+mn-lt"/>
                <a:cs typeface="Times New Roman" pitchFamily="18" charset="0"/>
              </a:rPr>
              <a:t>που δηλώνονται σε δύο γραμμές και χρησιμοποιούμε μόνο ένα </a:t>
            </a:r>
            <a:r>
              <a:rPr lang="en-US" altLang="el-GR" sz="2000" dirty="0">
                <a:latin typeface="+mn-lt"/>
                <a:cs typeface="Times New Roman" pitchFamily="18" charset="0"/>
              </a:rPr>
              <a:t>semicolon. </a:t>
            </a:r>
            <a:r>
              <a:rPr lang="el-GR" altLang="el-GR" sz="2000" dirty="0">
                <a:latin typeface="+mn-lt"/>
                <a:cs typeface="Times New Roman" pitchFamily="18" charset="0"/>
              </a:rPr>
              <a:t>Ο καθένας χωρίζεται με </a:t>
            </a:r>
            <a:r>
              <a:rPr lang="el-GR" altLang="el-GR" sz="2000" dirty="0" err="1">
                <a:latin typeface="+mn-lt"/>
                <a:cs typeface="Times New Roman" pitchFamily="18" charset="0"/>
              </a:rPr>
              <a:t>κόμα</a:t>
            </a:r>
            <a:r>
              <a:rPr lang="en-US" altLang="el-GR" sz="2000" dirty="0">
                <a:latin typeface="+mn-lt"/>
                <a:cs typeface="Times New Roman" pitchFamily="18" charset="0"/>
              </a:rPr>
              <a:t>.</a:t>
            </a:r>
          </a:p>
        </p:txBody>
      </p:sp>
      <p:sp>
        <p:nvSpPr>
          <p:cNvPr id="9" name="Line 15" descr="."/>
          <p:cNvSpPr>
            <a:spLocks noChangeShapeType="1"/>
          </p:cNvSpPr>
          <p:nvPr/>
        </p:nvSpPr>
        <p:spPr bwMode="auto">
          <a:xfrm flipH="1">
            <a:off x="2555774" y="3154615"/>
            <a:ext cx="1811238" cy="236261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0" name="Text Box 8" descr="."/>
          <p:cNvSpPr txBox="1">
            <a:spLocks noChangeArrowheads="1"/>
          </p:cNvSpPr>
          <p:nvPr/>
        </p:nvSpPr>
        <p:spPr bwMode="auto">
          <a:xfrm>
            <a:off x="3851920" y="1700808"/>
            <a:ext cx="3438872"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Δύο μεταβλητές</a:t>
            </a:r>
            <a:r>
              <a:rPr lang="en-US" altLang="el-GR" sz="2000" dirty="0">
                <a:latin typeface="+mn-lt"/>
                <a:cs typeface="Times New Roman" pitchFamily="18" charset="0"/>
              </a:rPr>
              <a:t> string </a:t>
            </a:r>
            <a:r>
              <a:rPr lang="el-GR" altLang="el-GR" sz="2000" dirty="0">
                <a:latin typeface="+mn-lt"/>
                <a:cs typeface="Times New Roman" pitchFamily="18" charset="0"/>
              </a:rPr>
              <a:t>ορίζονται εδώ</a:t>
            </a:r>
            <a:endParaRPr lang="en-US" altLang="el-GR" sz="2000" dirty="0">
              <a:latin typeface="+mn-lt"/>
              <a:cs typeface="Times New Roman" pitchFamily="18" charset="0"/>
            </a:endParaRPr>
          </a:p>
        </p:txBody>
      </p:sp>
      <p:sp>
        <p:nvSpPr>
          <p:cNvPr id="11" name="Line 9" descr="."/>
          <p:cNvSpPr>
            <a:spLocks noChangeShapeType="1"/>
          </p:cNvSpPr>
          <p:nvPr/>
        </p:nvSpPr>
        <p:spPr bwMode="auto">
          <a:xfrm flipH="1">
            <a:off x="3278510" y="2101277"/>
            <a:ext cx="573410" cy="233583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2" name="Text Box 11" descr="."/>
          <p:cNvSpPr txBox="1">
            <a:spLocks noChangeArrowheads="1"/>
          </p:cNvSpPr>
          <p:nvPr/>
        </p:nvSpPr>
        <p:spPr bwMode="auto">
          <a:xfrm>
            <a:off x="3926582" y="3861048"/>
            <a:ext cx="4965898" cy="1015663"/>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Το σχόλιο μετά τη δήλωση χρησιμοποιείται για να μας πει το σκοπό της χρήσης αυτής της μεταβλητής</a:t>
            </a:r>
            <a:endParaRPr lang="en-US" altLang="el-GR" sz="2000" dirty="0">
              <a:latin typeface="+mn-lt"/>
              <a:cs typeface="Times New Roman" pitchFamily="18" charset="0"/>
            </a:endParaRPr>
          </a:p>
        </p:txBody>
      </p:sp>
      <p:sp>
        <p:nvSpPr>
          <p:cNvPr id="13" name="Line 12" descr="."/>
          <p:cNvSpPr>
            <a:spLocks noChangeShapeType="1"/>
          </p:cNvSpPr>
          <p:nvPr/>
        </p:nvSpPr>
        <p:spPr bwMode="auto">
          <a:xfrm flipH="1">
            <a:off x="5652120" y="4869160"/>
            <a:ext cx="216024"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4"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44624"/>
            <a:ext cx="8229600" cy="1143000"/>
          </a:xfrm>
        </p:spPr>
        <p:txBody>
          <a:bodyPr/>
          <a:lstStyle/>
          <a:p>
            <a:r>
              <a:rPr lang="el-GR" altLang="el-GR" u="sng" dirty="0" smtClean="0">
                <a:solidFill>
                  <a:schemeClr val="tx2"/>
                </a:solidFill>
              </a:rPr>
              <a:t>……(</a:t>
            </a:r>
            <a:r>
              <a:rPr lang="en-US" altLang="el-GR" u="sng" dirty="0" smtClean="0">
                <a:solidFill>
                  <a:schemeClr val="tx2"/>
                </a:solidFill>
              </a:rPr>
              <a:t>2</a:t>
            </a:r>
            <a:r>
              <a:rPr lang="el-GR" altLang="el-GR" u="sng" dirty="0" smtClean="0">
                <a:solidFill>
                  <a:schemeClr val="tx2"/>
                </a:solidFill>
              </a:rPr>
              <a:t> </a:t>
            </a:r>
            <a:r>
              <a:rPr lang="el-GR" altLang="el-GR" u="sng" dirty="0">
                <a:solidFill>
                  <a:schemeClr val="tx2"/>
                </a:solidFill>
              </a:rPr>
              <a:t>από </a:t>
            </a:r>
            <a:r>
              <a:rPr lang="en-US" altLang="el-GR" u="sng" dirty="0" smtClean="0">
                <a:solidFill>
                  <a:schemeClr val="tx2"/>
                </a:solidFill>
              </a:rPr>
              <a:t>3</a:t>
            </a:r>
            <a:r>
              <a:rPr lang="el-GR" altLang="el-GR" u="sng" dirty="0" smtClean="0">
                <a:solidFill>
                  <a:schemeClr val="tx2"/>
                </a:solidFill>
              </a:rPr>
              <a:t>)</a:t>
            </a:r>
            <a:endParaRPr lang="el-GR" dirty="0"/>
          </a:p>
        </p:txBody>
      </p:sp>
      <p:sp>
        <p:nvSpPr>
          <p:cNvPr id="3" name="Ορθογώνιο 2" descr="Console τελεία Write, Please enter the first integer άνω κάτω τελεία, (σχόλιο: Η γραμμή αυτή ζητά από το χρήστη να θέσει input δεδομένα).&#10;&#10;first Number ίσο με  Console τελεία Read Line(), (σχόλιο: Το Console.ReadLine χρησιμοποιείται για την εισαγωγή input από το πληκτρολόγιο).&#10;&#10;         &#10;// Ζητούμε input για τον δεύτερο ακέραιο,&#10;Console τελεία Write, \ n Please enter the second integer άνω κάτω τελεία,&#10;second Number ίσο με  Console τελεία Read Line(),&#10;   &#10;// μετατροπή της συμβολοσειράς σε ακέραιο,&#10;number1 ίσο με Int32 τελεία Parse, first Number, (σχόλιο: Το Int32.Parse χρησιμοποιείται για να μετατρέψει τη συμβολοσειρά σε ακέραιο και μετά αποθηκεύεται σε μια μεταβλητή).&#10;&#10;number2 ίσο με  Int32 τελεία Parse,  second Number, (σχόλιο: Το αποτέλεσμα της πράξης αποθηκεύεται στη μεταβλητή του αποτελέσματος).&#10;&#10;         &#10;     // πράξεις,&#10;        int sum ίσο με number1 σύν number2,&#10;        int diff ίσο με number1 μείον number2,&#10;        int mul ίσο με number1 επί number2,&#10;        int div ίσο με number1 διά number2,&#10;        int mod ίσο με number1 επί τοις εκατό number2,&#10;"/>
          <p:cNvSpPr/>
          <p:nvPr>
            <p:custDataLst>
              <p:tags r:id="rId2"/>
            </p:custDataLst>
          </p:nvPr>
        </p:nvSpPr>
        <p:spPr>
          <a:xfrm>
            <a:off x="467544" y="980728"/>
            <a:ext cx="8219256" cy="5324535"/>
          </a:xfrm>
          <a:prstGeom prst="rect">
            <a:avLst/>
          </a:prstGeom>
        </p:spPr>
        <p:txBody>
          <a:bodyPr wrap="square">
            <a:spAutoFit/>
          </a:bodyPr>
          <a:lstStyle/>
          <a:p>
            <a:pPr marL="228600" indent="-228600"/>
            <a:r>
              <a:rPr lang="en-US" altLang="el-GR" sz="2000" u="sng" dirty="0">
                <a:solidFill>
                  <a:srgbClr val="5F5F5F"/>
                </a:solidFill>
                <a:cs typeface="Times New Roman" pitchFamily="18" charset="0"/>
              </a:rPr>
              <a:t>17</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"Please enter the first integer: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u="sng" dirty="0">
                <a:solidFill>
                  <a:srgbClr val="5F5F5F"/>
                </a:solidFill>
                <a:cs typeface="Times New Roman" pitchFamily="18" charset="0"/>
              </a:rPr>
              <a:t>18</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firstNumber</a:t>
            </a:r>
            <a:r>
              <a:rPr lang="en-US" altLang="el-GR" sz="2000" dirty="0">
                <a:solidFill>
                  <a:srgbClr val="000000"/>
                </a:solidFill>
                <a:cs typeface="Courier New" pitchFamily="49" charset="0"/>
              </a:rPr>
              <a:t> = </a:t>
            </a:r>
            <a:r>
              <a:rPr lang="en-US" altLang="el-GR" sz="2000" dirty="0" err="1">
                <a:solidFill>
                  <a:srgbClr val="000000"/>
                </a:solidFill>
                <a:cs typeface="Courier New" pitchFamily="49" charset="0"/>
              </a:rPr>
              <a:t>Console.ReadLine</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19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20   </a:t>
            </a:r>
            <a:r>
              <a:rPr lang="en-US" altLang="el-GR" sz="2000" dirty="0">
                <a:solidFill>
                  <a:srgbClr val="000000"/>
                </a:solidFill>
                <a:cs typeface="Courier New" pitchFamily="49" charset="0"/>
              </a:rPr>
              <a:t>      </a:t>
            </a:r>
            <a:r>
              <a:rPr lang="en-US" altLang="el-GR" sz="2000" dirty="0">
                <a:solidFill>
                  <a:schemeClr val="accent5">
                    <a:lumMod val="75000"/>
                  </a:schemeClr>
                </a:solidFill>
                <a:cs typeface="Courier New" pitchFamily="49" charset="0"/>
              </a:rPr>
              <a:t>// </a:t>
            </a:r>
            <a:r>
              <a:rPr lang="el-GR" altLang="el-GR" sz="2000" dirty="0">
                <a:solidFill>
                  <a:schemeClr val="accent5">
                    <a:lumMod val="75000"/>
                  </a:schemeClr>
                </a:solidFill>
                <a:cs typeface="Courier New" pitchFamily="49" charset="0"/>
              </a:rPr>
              <a:t>Ζητούμε </a:t>
            </a:r>
            <a:r>
              <a:rPr lang="en-US" altLang="el-GR" sz="2000" dirty="0">
                <a:solidFill>
                  <a:schemeClr val="accent5">
                    <a:lumMod val="75000"/>
                  </a:schemeClr>
                </a:solidFill>
                <a:cs typeface="Courier New" pitchFamily="49" charset="0"/>
              </a:rPr>
              <a:t>input</a:t>
            </a:r>
            <a:r>
              <a:rPr lang="el-GR" altLang="el-GR" sz="2000" dirty="0">
                <a:solidFill>
                  <a:schemeClr val="accent5">
                    <a:lumMod val="75000"/>
                  </a:schemeClr>
                </a:solidFill>
                <a:cs typeface="Courier New" pitchFamily="49" charset="0"/>
              </a:rPr>
              <a:t> για τον δεύτερο ακέραιο</a:t>
            </a:r>
            <a:endParaRPr lang="en-US" altLang="el-GR" sz="2000" dirty="0">
              <a:solidFill>
                <a:schemeClr val="accent5">
                  <a:lumMod val="75000"/>
                </a:schemeClr>
              </a:solidFill>
              <a:cs typeface="Times New Roman" pitchFamily="18" charset="0"/>
            </a:endParaRPr>
          </a:p>
          <a:p>
            <a:pPr marL="228600" indent="-228600"/>
            <a:r>
              <a:rPr lang="en-US" altLang="el-GR" sz="2000" dirty="0">
                <a:solidFill>
                  <a:srgbClr val="5F5F5F"/>
                </a:solidFill>
                <a:cs typeface="Times New Roman" pitchFamily="18" charset="0"/>
              </a:rPr>
              <a:t>21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a:t>
            </a:r>
            <a:r>
              <a:rPr lang="en-US" altLang="el-GR" sz="2000" dirty="0" err="1">
                <a:solidFill>
                  <a:srgbClr val="40D9FF"/>
                </a:solidFill>
                <a:cs typeface="Courier New" pitchFamily="49" charset="0"/>
              </a:rPr>
              <a:t>nPlease</a:t>
            </a:r>
            <a:r>
              <a:rPr lang="en-US" altLang="el-GR" sz="2000" dirty="0">
                <a:solidFill>
                  <a:srgbClr val="40D9FF"/>
                </a:solidFill>
                <a:cs typeface="Courier New" pitchFamily="49" charset="0"/>
              </a:rPr>
              <a:t> enter the second integer: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22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secondNumber</a:t>
            </a:r>
            <a:r>
              <a:rPr lang="en-US" altLang="el-GR" sz="2000" dirty="0">
                <a:solidFill>
                  <a:srgbClr val="000000"/>
                </a:solidFill>
                <a:cs typeface="Courier New" pitchFamily="49" charset="0"/>
              </a:rPr>
              <a:t> = </a:t>
            </a:r>
            <a:r>
              <a:rPr lang="en-US" altLang="el-GR" sz="2000" dirty="0" err="1">
                <a:solidFill>
                  <a:srgbClr val="000000"/>
                </a:solidFill>
                <a:cs typeface="Courier New" pitchFamily="49" charset="0"/>
              </a:rPr>
              <a:t>Console.ReadLine</a:t>
            </a:r>
            <a:r>
              <a:rPr lang="en-US" altLang="el-GR" sz="2000" dirty="0">
                <a:solidFill>
                  <a:srgbClr val="000000"/>
                </a:solidFill>
                <a:cs typeface="Courier New" pitchFamily="49" charset="0"/>
              </a:rPr>
              <a:t>();</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23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24   </a:t>
            </a:r>
            <a:r>
              <a:rPr lang="en-US" altLang="el-GR" sz="2000" dirty="0">
                <a:solidFill>
                  <a:srgbClr val="000000"/>
                </a:solidFill>
                <a:cs typeface="Courier New" pitchFamily="49" charset="0"/>
              </a:rPr>
              <a:t>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a:t>
            </a:r>
            <a:r>
              <a:rPr lang="el-GR" altLang="el-GR" sz="2000" dirty="0">
                <a:solidFill>
                  <a:schemeClr val="accent5">
                    <a:lumMod val="75000"/>
                  </a:schemeClr>
                </a:solidFill>
                <a:cs typeface="Courier New" pitchFamily="49" charset="0"/>
              </a:rPr>
              <a:t>μετατροπή της συμβολοσειράς σε ακέραιο</a:t>
            </a:r>
            <a:endParaRPr lang="en-US" altLang="el-GR" sz="2000" dirty="0">
              <a:solidFill>
                <a:schemeClr val="accent5">
                  <a:lumMod val="75000"/>
                </a:schemeClr>
              </a:solidFill>
              <a:cs typeface="Times New Roman" pitchFamily="18" charset="0"/>
            </a:endParaRPr>
          </a:p>
          <a:p>
            <a:pPr marL="228600" indent="-228600"/>
            <a:r>
              <a:rPr lang="en-US" altLang="el-GR" sz="2000" u="sng" dirty="0">
                <a:solidFill>
                  <a:srgbClr val="5F5F5F"/>
                </a:solidFill>
                <a:cs typeface="Times New Roman" pitchFamily="18" charset="0"/>
              </a:rPr>
              <a:t>25</a:t>
            </a:r>
            <a:r>
              <a:rPr lang="en-US" altLang="el-GR" sz="2000" dirty="0">
                <a:solidFill>
                  <a:srgbClr val="5F5F5F"/>
                </a:solidFill>
                <a:cs typeface="Times New Roman" pitchFamily="18" charset="0"/>
              </a:rPr>
              <a:t>   </a:t>
            </a:r>
            <a:r>
              <a:rPr lang="en-US" altLang="el-GR" sz="2000" dirty="0">
                <a:solidFill>
                  <a:srgbClr val="000000"/>
                </a:solidFill>
                <a:cs typeface="Courier New" pitchFamily="49" charset="0"/>
              </a:rPr>
              <a:t>      number1 = Int32.Parse( </a:t>
            </a:r>
            <a:r>
              <a:rPr lang="en-US" altLang="el-GR" sz="2000" dirty="0" err="1">
                <a:solidFill>
                  <a:srgbClr val="000000"/>
                </a:solidFill>
                <a:cs typeface="Courier New" pitchFamily="49" charset="0"/>
              </a:rPr>
              <a:t>firstNumber</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26   </a:t>
            </a:r>
            <a:r>
              <a:rPr lang="en-US" altLang="el-GR" sz="2000" dirty="0">
                <a:solidFill>
                  <a:srgbClr val="000000"/>
                </a:solidFill>
                <a:cs typeface="Courier New" pitchFamily="49" charset="0"/>
              </a:rPr>
              <a:t>      number2 = Int32.Parse( </a:t>
            </a:r>
            <a:r>
              <a:rPr lang="en-US" altLang="el-GR" sz="2000" dirty="0" err="1">
                <a:solidFill>
                  <a:srgbClr val="000000"/>
                </a:solidFill>
                <a:cs typeface="Courier New" pitchFamily="49" charset="0"/>
              </a:rPr>
              <a:t>secondNumber</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27   </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r>
              <a:rPr lang="en-US" altLang="el-GR" sz="2000" dirty="0">
                <a:solidFill>
                  <a:srgbClr val="5F5F5F"/>
                </a:solidFill>
                <a:cs typeface="Times New Roman" pitchFamily="18" charset="0"/>
              </a:rPr>
              <a:t>28   </a:t>
            </a:r>
            <a:r>
              <a:rPr lang="en-US" altLang="el-GR" sz="2000" dirty="0">
                <a:solidFill>
                  <a:srgbClr val="000000"/>
                </a:solidFill>
                <a:cs typeface="Courier New" pitchFamily="49" charset="0"/>
              </a:rPr>
              <a:t>     </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a:t>
            </a:r>
            <a:r>
              <a:rPr lang="el-GR" altLang="el-GR" sz="2000" dirty="0">
                <a:solidFill>
                  <a:schemeClr val="accent5">
                    <a:lumMod val="75000"/>
                  </a:schemeClr>
                </a:solidFill>
                <a:cs typeface="Courier New" pitchFamily="49" charset="0"/>
              </a:rPr>
              <a:t>πράξεις</a:t>
            </a:r>
            <a:endParaRPr lang="en-US" altLang="el-GR" sz="2000" dirty="0">
              <a:solidFill>
                <a:schemeClr val="accent5">
                  <a:lumMod val="75000"/>
                </a:schemeClr>
              </a:solidFill>
              <a:cs typeface="Times New Roman" pitchFamily="18" charset="0"/>
            </a:endParaRPr>
          </a:p>
          <a:p>
            <a:pPr marL="228600" indent="-228600">
              <a:buFontTx/>
              <a:buAutoNum type="arabicPlain" startAt="29"/>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int</a:t>
            </a:r>
            <a:r>
              <a:rPr lang="en-US" altLang="el-GR" sz="2000" dirty="0">
                <a:solidFill>
                  <a:srgbClr val="000000"/>
                </a:solidFill>
                <a:cs typeface="Courier New" pitchFamily="49" charset="0"/>
              </a:rPr>
              <a:t> sum = number1 + number2;</a:t>
            </a:r>
          </a:p>
          <a:p>
            <a:pPr marL="228600" indent="-228600">
              <a:buFontTx/>
              <a:buAutoNum type="arabicPlain" startAt="29"/>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int</a:t>
            </a:r>
            <a:r>
              <a:rPr lang="en-US" altLang="el-GR" sz="2000" dirty="0">
                <a:solidFill>
                  <a:srgbClr val="000000"/>
                </a:solidFill>
                <a:cs typeface="Courier New" pitchFamily="49" charset="0"/>
              </a:rPr>
              <a:t> diff = number1 - number2;</a:t>
            </a:r>
            <a:endParaRPr lang="en-US" altLang="el-GR" sz="2000" dirty="0">
              <a:solidFill>
                <a:srgbClr val="000000"/>
              </a:solidFill>
              <a:cs typeface="Times New Roman" pitchFamily="18" charset="0"/>
            </a:endParaRPr>
          </a:p>
          <a:p>
            <a:pPr marL="228600" indent="-228600">
              <a:buFontTx/>
              <a:buAutoNum type="arabicPlain" startAt="29"/>
            </a:pPr>
            <a:r>
              <a:rPr lang="en-US" altLang="el-GR" sz="2000" dirty="0">
                <a:solidFill>
                  <a:srgbClr val="000000"/>
                </a:solidFill>
                <a:cs typeface="Times New Roman" pitchFamily="18" charset="0"/>
              </a:rPr>
              <a:t>        </a:t>
            </a:r>
            <a:r>
              <a:rPr lang="en-US" altLang="el-GR" sz="2000" dirty="0" err="1">
                <a:solidFill>
                  <a:srgbClr val="000000"/>
                </a:solidFill>
                <a:cs typeface="Courier New" pitchFamily="49" charset="0"/>
              </a:rPr>
              <a:t>int</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mul</a:t>
            </a:r>
            <a:r>
              <a:rPr lang="en-US" altLang="el-GR" sz="2000" dirty="0">
                <a:solidFill>
                  <a:srgbClr val="000000"/>
                </a:solidFill>
                <a:cs typeface="Courier New" pitchFamily="49" charset="0"/>
              </a:rPr>
              <a:t> = number1 * number2;</a:t>
            </a:r>
            <a:endParaRPr lang="en-US" altLang="el-GR" sz="2000" dirty="0">
              <a:solidFill>
                <a:srgbClr val="000000"/>
              </a:solidFill>
              <a:cs typeface="Times New Roman" pitchFamily="18" charset="0"/>
            </a:endParaRPr>
          </a:p>
          <a:p>
            <a:pPr marL="228600" indent="-228600">
              <a:buFontTx/>
              <a:buAutoNum type="arabicPlain" startAt="29"/>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int</a:t>
            </a:r>
            <a:r>
              <a:rPr lang="en-US" altLang="el-GR" sz="2000" dirty="0">
                <a:solidFill>
                  <a:srgbClr val="000000"/>
                </a:solidFill>
                <a:cs typeface="Courier New" pitchFamily="49" charset="0"/>
              </a:rPr>
              <a:t> div = number1 / number2;</a:t>
            </a:r>
          </a:p>
          <a:p>
            <a:pPr marL="228600" indent="-228600">
              <a:buFontTx/>
              <a:buAutoNum type="arabicPlain" startAt="29"/>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int</a:t>
            </a:r>
            <a:r>
              <a:rPr lang="en-US" altLang="el-GR" sz="2000" dirty="0">
                <a:solidFill>
                  <a:srgbClr val="000000"/>
                </a:solidFill>
                <a:cs typeface="Courier New" pitchFamily="49" charset="0"/>
              </a:rPr>
              <a:t> mod = number1 % number2;</a:t>
            </a:r>
            <a:endParaRPr lang="el-GR" sz="2000" dirty="0"/>
          </a:p>
        </p:txBody>
      </p:sp>
      <p:sp>
        <p:nvSpPr>
          <p:cNvPr id="7" name="Text Box 20" descr="."/>
          <p:cNvSpPr txBox="1">
            <a:spLocks noChangeArrowheads="1"/>
          </p:cNvSpPr>
          <p:nvPr/>
        </p:nvSpPr>
        <p:spPr bwMode="auto">
          <a:xfrm>
            <a:off x="6392640" y="1022698"/>
            <a:ext cx="2499840" cy="1015663"/>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Η γραμμή αυτή ζητά από το χρήστη να θέσει </a:t>
            </a:r>
            <a:r>
              <a:rPr lang="en-US" altLang="el-GR" sz="2000" dirty="0">
                <a:latin typeface="+mn-lt"/>
                <a:cs typeface="Times New Roman" pitchFamily="18" charset="0"/>
              </a:rPr>
              <a:t>input </a:t>
            </a:r>
            <a:r>
              <a:rPr lang="el-GR" altLang="el-GR" sz="2000" dirty="0">
                <a:latin typeface="+mn-lt"/>
                <a:cs typeface="Times New Roman" pitchFamily="18" charset="0"/>
              </a:rPr>
              <a:t>δεδομένα</a:t>
            </a:r>
            <a:endParaRPr lang="en-US" altLang="el-GR" sz="2000" dirty="0">
              <a:latin typeface="+mn-lt"/>
              <a:cs typeface="Times New Roman" pitchFamily="18" charset="0"/>
            </a:endParaRPr>
          </a:p>
        </p:txBody>
      </p:sp>
      <p:sp>
        <p:nvSpPr>
          <p:cNvPr id="8" name="Line 21" descr="."/>
          <p:cNvSpPr>
            <a:spLocks noChangeShapeType="1"/>
          </p:cNvSpPr>
          <p:nvPr/>
        </p:nvSpPr>
        <p:spPr bwMode="auto">
          <a:xfrm flipH="1" flipV="1">
            <a:off x="5580112" y="1268760"/>
            <a:ext cx="812528" cy="26176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9" name="Text Box 26" descr="."/>
          <p:cNvSpPr txBox="1">
            <a:spLocks noChangeArrowheads="1"/>
          </p:cNvSpPr>
          <p:nvPr/>
        </p:nvSpPr>
        <p:spPr bwMode="auto">
          <a:xfrm>
            <a:off x="4733702" y="5365665"/>
            <a:ext cx="4014762" cy="1015663"/>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Το αποτέλεσμα της πράξης αποθηκεύεται στη μεταβλητή του αποτελέσματος</a:t>
            </a:r>
            <a:r>
              <a:rPr lang="en-US" altLang="el-GR" sz="2000" dirty="0">
                <a:latin typeface="+mn-lt"/>
                <a:cs typeface="Times New Roman" pitchFamily="18" charset="0"/>
              </a:rPr>
              <a:t>.</a:t>
            </a:r>
          </a:p>
        </p:txBody>
      </p:sp>
      <p:sp>
        <p:nvSpPr>
          <p:cNvPr id="10" name="Line 27" descr="."/>
          <p:cNvSpPr>
            <a:spLocks noChangeShapeType="1"/>
          </p:cNvSpPr>
          <p:nvPr/>
        </p:nvSpPr>
        <p:spPr bwMode="auto">
          <a:xfrm flipH="1" flipV="1">
            <a:off x="2411760" y="4941168"/>
            <a:ext cx="2321942" cy="9323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1" name="Text Box 17" descr="."/>
          <p:cNvSpPr txBox="1">
            <a:spLocks noChangeArrowheads="1"/>
          </p:cNvSpPr>
          <p:nvPr/>
        </p:nvSpPr>
        <p:spPr bwMode="auto">
          <a:xfrm>
            <a:off x="6120309" y="2537609"/>
            <a:ext cx="2556147" cy="132343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Το </a:t>
            </a:r>
            <a:r>
              <a:rPr lang="en-US" altLang="el-GR" sz="2000" dirty="0" err="1">
                <a:latin typeface="+mn-lt"/>
                <a:cs typeface="Times New Roman" pitchFamily="18" charset="0"/>
              </a:rPr>
              <a:t>Console.ReadLine</a:t>
            </a:r>
            <a:r>
              <a:rPr lang="en-US" altLang="el-GR" sz="2000" dirty="0">
                <a:latin typeface="+mn-lt"/>
                <a:cs typeface="Times New Roman" pitchFamily="18" charset="0"/>
              </a:rPr>
              <a:t> </a:t>
            </a:r>
            <a:r>
              <a:rPr lang="el-GR" altLang="el-GR" sz="2000" dirty="0">
                <a:latin typeface="+mn-lt"/>
                <a:cs typeface="Times New Roman" pitchFamily="18" charset="0"/>
              </a:rPr>
              <a:t>χρησιμοποιείται για την εισαγωγή </a:t>
            </a:r>
            <a:r>
              <a:rPr lang="en-US" altLang="el-GR" sz="2000" dirty="0">
                <a:latin typeface="+mn-lt"/>
                <a:cs typeface="Times New Roman" pitchFamily="18" charset="0"/>
              </a:rPr>
              <a:t>input </a:t>
            </a:r>
            <a:r>
              <a:rPr lang="el-GR" altLang="el-GR" sz="2000" dirty="0">
                <a:latin typeface="+mn-lt"/>
                <a:cs typeface="Times New Roman" pitchFamily="18" charset="0"/>
              </a:rPr>
              <a:t>από το πληκτρολόγιο</a:t>
            </a:r>
            <a:r>
              <a:rPr lang="en-US" altLang="el-GR" sz="2000" dirty="0">
                <a:latin typeface="+mn-lt"/>
                <a:cs typeface="Times New Roman" pitchFamily="18" charset="0"/>
              </a:rPr>
              <a:t>.</a:t>
            </a:r>
          </a:p>
        </p:txBody>
      </p:sp>
      <p:sp>
        <p:nvSpPr>
          <p:cNvPr id="13" name="Line 18" descr="."/>
          <p:cNvSpPr>
            <a:spLocks noChangeShapeType="1"/>
          </p:cNvSpPr>
          <p:nvPr/>
        </p:nvSpPr>
        <p:spPr bwMode="auto">
          <a:xfrm flipH="1" flipV="1">
            <a:off x="3995935" y="1530528"/>
            <a:ext cx="2124373" cy="166879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14" name="Text Box 23" descr="."/>
          <p:cNvSpPr txBox="1">
            <a:spLocks noChangeArrowheads="1"/>
          </p:cNvSpPr>
          <p:nvPr/>
        </p:nvSpPr>
        <p:spPr bwMode="auto">
          <a:xfrm>
            <a:off x="4572000" y="4005064"/>
            <a:ext cx="4464496" cy="1323439"/>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Το </a:t>
            </a:r>
            <a:r>
              <a:rPr lang="en-US" altLang="el-GR" sz="2000" dirty="0">
                <a:latin typeface="+mn-lt"/>
                <a:cs typeface="Times New Roman" pitchFamily="18" charset="0"/>
              </a:rPr>
              <a:t>Int32.Parse </a:t>
            </a:r>
            <a:r>
              <a:rPr lang="el-GR" altLang="el-GR" sz="2000" dirty="0">
                <a:latin typeface="+mn-lt"/>
                <a:cs typeface="Times New Roman" pitchFamily="18" charset="0"/>
              </a:rPr>
              <a:t>χρησιμοποιείται για να μετατρέψει τη συμβολοσειρά σε ακέραιο και μετά αποθηκεύεται σε μια μεταβλητή</a:t>
            </a:r>
            <a:r>
              <a:rPr lang="en-US" altLang="el-GR" sz="2000" dirty="0">
                <a:latin typeface="+mn-lt"/>
                <a:cs typeface="Times New Roman" pitchFamily="18" charset="0"/>
              </a:rPr>
              <a:t>.</a:t>
            </a:r>
          </a:p>
        </p:txBody>
      </p:sp>
      <p:sp>
        <p:nvSpPr>
          <p:cNvPr id="15" name="Line 24" descr="."/>
          <p:cNvSpPr>
            <a:spLocks noChangeShapeType="1"/>
          </p:cNvSpPr>
          <p:nvPr/>
        </p:nvSpPr>
        <p:spPr bwMode="auto">
          <a:xfrm flipH="1" flipV="1">
            <a:off x="3419872" y="3861048"/>
            <a:ext cx="1152128" cy="48235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6"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1"/>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57200" y="44624"/>
            <a:ext cx="8229600" cy="1143000"/>
          </a:xfrm>
        </p:spPr>
        <p:txBody>
          <a:bodyPr/>
          <a:lstStyle/>
          <a:p>
            <a:r>
              <a:rPr lang="el-GR" altLang="el-GR" u="sng" dirty="0" smtClean="0">
                <a:solidFill>
                  <a:schemeClr val="tx2"/>
                </a:solidFill>
              </a:rPr>
              <a:t>……(</a:t>
            </a:r>
            <a:r>
              <a:rPr lang="en-US" altLang="el-GR" u="sng" dirty="0">
                <a:solidFill>
                  <a:schemeClr val="tx2"/>
                </a:solidFill>
              </a:rPr>
              <a:t>3</a:t>
            </a:r>
            <a:r>
              <a:rPr lang="el-GR" altLang="el-GR" u="sng" dirty="0" smtClean="0">
                <a:solidFill>
                  <a:schemeClr val="tx2"/>
                </a:solidFill>
              </a:rPr>
              <a:t> </a:t>
            </a:r>
            <a:r>
              <a:rPr lang="el-GR" altLang="el-GR" u="sng" dirty="0">
                <a:solidFill>
                  <a:schemeClr val="tx2"/>
                </a:solidFill>
              </a:rPr>
              <a:t>από </a:t>
            </a:r>
            <a:r>
              <a:rPr lang="en-US" altLang="el-GR" u="sng" dirty="0" smtClean="0">
                <a:solidFill>
                  <a:schemeClr val="tx2"/>
                </a:solidFill>
              </a:rPr>
              <a:t>3</a:t>
            </a:r>
            <a:r>
              <a:rPr lang="el-GR" altLang="el-GR" u="sng" dirty="0" smtClean="0">
                <a:solidFill>
                  <a:schemeClr val="tx2"/>
                </a:solidFill>
              </a:rPr>
              <a:t>)</a:t>
            </a:r>
            <a:endParaRPr lang="el-GR" dirty="0"/>
          </a:p>
        </p:txBody>
      </p:sp>
      <p:sp>
        <p:nvSpPr>
          <p:cNvPr id="2" name="Ορθογώνιο 1" descr=" // display results,&#10;Console τελεία Write Line, \ n {0} σύν {1} ίσο με {2}, number1, number2, sum,&#10;Console τελεία Write Line, \ n {0} μείον {1} ίσο με {2}, number1, number2, diff,&#10;Console τελεία Write Line, \ n {0} επί {1} 'ισο με {2}, number1, number2, mul,&#10;Console τελεία Write Line, \ n {0} διά {2} ίσο με {2}, number1, number2, div,&#10;Console τελεία Write Line, \ n {0} επί τοις εκατό {1} ίσο με {2}, number1, number2, mod, (σχόλιο: Εμφάνιση της τιμής μιας μεταβλητής μετά το text). &#10;&#10;   &#10;άγκιστρο, // τέλος μεθόδου,&#10;   &#10;άγκιστρο, // τέλος της τάξης Arithmetic.&#10;"/>
          <p:cNvSpPr/>
          <p:nvPr>
            <p:custDataLst>
              <p:tags r:id="rId2"/>
            </p:custDataLst>
          </p:nvPr>
        </p:nvSpPr>
        <p:spPr>
          <a:xfrm>
            <a:off x="467544" y="1720840"/>
            <a:ext cx="8219256" cy="2554545"/>
          </a:xfrm>
          <a:prstGeom prst="rect">
            <a:avLst/>
          </a:prstGeom>
        </p:spPr>
        <p:txBody>
          <a:bodyPr wrap="square">
            <a:spAutoFit/>
          </a:bodyPr>
          <a:lstStyle/>
          <a:p>
            <a:pPr marL="228600" indent="-228600">
              <a:lnSpc>
                <a:spcPct val="80000"/>
              </a:lnSpc>
              <a:buFontTx/>
              <a:buAutoNum type="arabicPlain" startAt="32"/>
            </a:pPr>
            <a:r>
              <a:rPr lang="en-US" altLang="el-GR" sz="2000" dirty="0">
                <a:solidFill>
                  <a:schemeClr val="accent5">
                    <a:lumMod val="75000"/>
                  </a:schemeClr>
                </a:solidFill>
                <a:cs typeface="Courier New" pitchFamily="49" charset="0"/>
              </a:rPr>
              <a:t> // display results</a:t>
            </a:r>
          </a:p>
          <a:p>
            <a:pPr marL="228600" indent="-228600">
              <a:lnSpc>
                <a:spcPct val="80000"/>
              </a:lnSpc>
              <a:buFontTx/>
              <a:buAutoNum type="arabicPlain" startAt="32"/>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"\n{0} + {1} = {2}."</a:t>
            </a:r>
            <a:r>
              <a:rPr lang="en-US" altLang="el-GR" sz="2000" dirty="0">
                <a:solidFill>
                  <a:srgbClr val="000000"/>
                </a:solidFill>
                <a:cs typeface="Courier New" pitchFamily="49" charset="0"/>
              </a:rPr>
              <a:t>, number1, number2, sum );</a:t>
            </a:r>
          </a:p>
          <a:p>
            <a:pPr marL="228600" indent="-228600">
              <a:lnSpc>
                <a:spcPct val="80000"/>
              </a:lnSpc>
              <a:buFontTx/>
              <a:buAutoNum type="arabicPlain" startAt="32"/>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"\n{0} – {1} = {2}."</a:t>
            </a:r>
            <a:r>
              <a:rPr lang="en-US" altLang="el-GR" sz="2000" dirty="0">
                <a:solidFill>
                  <a:srgbClr val="000000"/>
                </a:solidFill>
                <a:cs typeface="Courier New" pitchFamily="49" charset="0"/>
              </a:rPr>
              <a:t>, number1, number2, diff );</a:t>
            </a:r>
          </a:p>
          <a:p>
            <a:pPr marL="228600" indent="-228600">
              <a:lnSpc>
                <a:spcPct val="80000"/>
              </a:lnSpc>
              <a:buFontTx/>
              <a:buAutoNum type="arabicPlain" startAt="32"/>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"\n{0} * {1} = {2}."</a:t>
            </a:r>
            <a:r>
              <a:rPr lang="en-US" altLang="el-GR" sz="2000" dirty="0">
                <a:solidFill>
                  <a:srgbClr val="000000"/>
                </a:solidFill>
                <a:cs typeface="Courier New" pitchFamily="49" charset="0"/>
              </a:rPr>
              <a:t>, number1, number2, </a:t>
            </a:r>
            <a:r>
              <a:rPr lang="en-US" altLang="el-GR" sz="2000" dirty="0" err="1">
                <a:solidFill>
                  <a:srgbClr val="000000"/>
                </a:solidFill>
                <a:cs typeface="Courier New" pitchFamily="49" charset="0"/>
              </a:rPr>
              <a:t>mul</a:t>
            </a:r>
            <a:r>
              <a:rPr lang="en-US" altLang="el-GR" sz="2000" dirty="0">
                <a:solidFill>
                  <a:srgbClr val="000000"/>
                </a:solidFill>
                <a:cs typeface="Courier New" pitchFamily="49" charset="0"/>
              </a:rPr>
              <a:t> );</a:t>
            </a:r>
            <a:endParaRPr lang="en-US" altLang="el-GR" sz="2000" dirty="0">
              <a:solidFill>
                <a:srgbClr val="000000"/>
              </a:solidFill>
              <a:cs typeface="Times New Roman" pitchFamily="18" charset="0"/>
            </a:endParaRPr>
          </a:p>
          <a:p>
            <a:pPr marL="228600" indent="-228600">
              <a:lnSpc>
                <a:spcPct val="80000"/>
              </a:lnSpc>
              <a:buFontTx/>
              <a:buAutoNum type="arabicPlain" startAt="32"/>
            </a:pP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"\n{0} / {2} = {2}."</a:t>
            </a:r>
            <a:r>
              <a:rPr lang="en-US" altLang="el-GR" sz="2000" dirty="0">
                <a:solidFill>
                  <a:srgbClr val="000000"/>
                </a:solidFill>
                <a:cs typeface="Courier New" pitchFamily="49" charset="0"/>
              </a:rPr>
              <a:t>, number1, number2, div );</a:t>
            </a:r>
            <a:endParaRPr lang="en-US" altLang="el-GR" sz="2000" dirty="0">
              <a:solidFill>
                <a:srgbClr val="000000"/>
              </a:solidFill>
              <a:cs typeface="Times New Roman" pitchFamily="18" charset="0"/>
            </a:endParaRPr>
          </a:p>
          <a:p>
            <a:pPr marL="228600" indent="-228600">
              <a:lnSpc>
                <a:spcPct val="80000"/>
              </a:lnSpc>
              <a:buFontTx/>
              <a:buAutoNum type="arabicPlain" startAt="32"/>
            </a:pPr>
            <a:r>
              <a:rPr lang="en-US" altLang="el-GR" sz="2000" dirty="0">
                <a:solidFill>
                  <a:srgbClr val="000000"/>
                </a:solidFill>
                <a:cs typeface="Times New Roman" pitchFamily="18" charset="0"/>
              </a:rPr>
              <a:t>        </a:t>
            </a:r>
            <a:r>
              <a:rPr lang="en-US" altLang="el-GR" sz="2000" dirty="0">
                <a:solidFill>
                  <a:srgbClr val="000000"/>
                </a:solidFill>
                <a:cs typeface="Courier New" pitchFamily="49" charset="0"/>
              </a:rPr>
              <a:t> </a:t>
            </a:r>
            <a:r>
              <a:rPr lang="en-US" altLang="el-GR" sz="2000" dirty="0" err="1">
                <a:solidFill>
                  <a:srgbClr val="000000"/>
                </a:solidFill>
                <a:cs typeface="Courier New" pitchFamily="49" charset="0"/>
              </a:rPr>
              <a:t>Console.WriteLine</a:t>
            </a:r>
            <a:r>
              <a:rPr lang="en-US" altLang="el-GR" sz="2000" dirty="0">
                <a:solidFill>
                  <a:srgbClr val="000000"/>
                </a:solidFill>
                <a:cs typeface="Courier New" pitchFamily="49" charset="0"/>
              </a:rPr>
              <a:t>( </a:t>
            </a:r>
            <a:r>
              <a:rPr lang="en-US" altLang="el-GR" sz="2000" dirty="0">
                <a:solidFill>
                  <a:srgbClr val="40D9FF"/>
                </a:solidFill>
                <a:cs typeface="Courier New" pitchFamily="49" charset="0"/>
              </a:rPr>
              <a:t>"\n{0} % {1} = {2}."</a:t>
            </a:r>
            <a:r>
              <a:rPr lang="en-US" altLang="el-GR" sz="2000" dirty="0">
                <a:solidFill>
                  <a:srgbClr val="000000"/>
                </a:solidFill>
                <a:cs typeface="Courier New" pitchFamily="49" charset="0"/>
              </a:rPr>
              <a:t>, number1, number2, mod );</a:t>
            </a:r>
            <a:endParaRPr lang="en-US" altLang="el-GR" sz="2000" dirty="0">
              <a:solidFill>
                <a:srgbClr val="000000"/>
              </a:solidFill>
              <a:cs typeface="Times New Roman" pitchFamily="18" charset="0"/>
            </a:endParaRPr>
          </a:p>
          <a:p>
            <a:pPr marL="228600" indent="-228600">
              <a:lnSpc>
                <a:spcPct val="80000"/>
              </a:lnSpc>
            </a:pPr>
            <a:r>
              <a:rPr lang="en-US" altLang="el-GR" sz="2000" dirty="0">
                <a:solidFill>
                  <a:srgbClr val="5F5F5F"/>
                </a:solidFill>
                <a:cs typeface="Times New Roman" pitchFamily="18" charset="0"/>
              </a:rPr>
              <a:t>34   </a:t>
            </a:r>
            <a:endParaRPr lang="en-US" altLang="el-GR" sz="2000" dirty="0">
              <a:solidFill>
                <a:srgbClr val="000000"/>
              </a:solidFill>
              <a:cs typeface="Times New Roman" pitchFamily="18" charset="0"/>
            </a:endParaRPr>
          </a:p>
          <a:p>
            <a:pPr marL="228600" indent="-228600">
              <a:lnSpc>
                <a:spcPct val="80000"/>
              </a:lnSpc>
            </a:pPr>
            <a:r>
              <a:rPr lang="en-US" altLang="el-GR" sz="2000" dirty="0">
                <a:solidFill>
                  <a:srgbClr val="5F5F5F"/>
                </a:solidFill>
                <a:cs typeface="Times New Roman" pitchFamily="18" charset="0"/>
              </a:rPr>
              <a:t>35   </a:t>
            </a:r>
            <a:r>
              <a:rPr lang="en-US" altLang="el-GR" sz="2000" dirty="0">
                <a:solidFill>
                  <a:srgbClr val="000000"/>
                </a:solidFill>
                <a:cs typeface="Courier New" pitchFamily="49" charset="0"/>
              </a:rPr>
              <a:t>   } </a:t>
            </a:r>
            <a:r>
              <a:rPr lang="en-US" altLang="el-GR" sz="2000" dirty="0">
                <a:solidFill>
                  <a:schemeClr val="accent5">
                    <a:lumMod val="75000"/>
                  </a:schemeClr>
                </a:solidFill>
                <a:cs typeface="Courier New" pitchFamily="49" charset="0"/>
              </a:rPr>
              <a:t>// </a:t>
            </a:r>
            <a:r>
              <a:rPr lang="el-GR" altLang="el-GR" sz="2000" dirty="0">
                <a:solidFill>
                  <a:schemeClr val="accent5">
                    <a:lumMod val="75000"/>
                  </a:schemeClr>
                </a:solidFill>
                <a:cs typeface="Courier New" pitchFamily="49" charset="0"/>
              </a:rPr>
              <a:t>τέλος μεθόδου</a:t>
            </a:r>
            <a:endParaRPr lang="en-US" altLang="el-GR" sz="2000" dirty="0">
              <a:solidFill>
                <a:schemeClr val="accent5">
                  <a:lumMod val="75000"/>
                </a:schemeClr>
              </a:solidFill>
              <a:cs typeface="Times New Roman" pitchFamily="18" charset="0"/>
            </a:endParaRPr>
          </a:p>
          <a:p>
            <a:pPr marL="228600" indent="-228600">
              <a:lnSpc>
                <a:spcPct val="80000"/>
              </a:lnSpc>
            </a:pPr>
            <a:r>
              <a:rPr lang="en-US" altLang="el-GR" sz="2000" dirty="0">
                <a:solidFill>
                  <a:srgbClr val="5F5F5F"/>
                </a:solidFill>
                <a:cs typeface="Times New Roman" pitchFamily="18" charset="0"/>
              </a:rPr>
              <a:t>36   </a:t>
            </a:r>
            <a:endParaRPr lang="en-US" altLang="el-GR" sz="2000" dirty="0">
              <a:solidFill>
                <a:srgbClr val="000000"/>
              </a:solidFill>
              <a:cs typeface="Times New Roman" pitchFamily="18" charset="0"/>
            </a:endParaRPr>
          </a:p>
          <a:p>
            <a:pPr marL="228600" indent="-228600">
              <a:lnSpc>
                <a:spcPct val="80000"/>
              </a:lnSpc>
            </a:pPr>
            <a:r>
              <a:rPr lang="en-US" altLang="el-GR" sz="2000" dirty="0">
                <a:solidFill>
                  <a:srgbClr val="5F5F5F"/>
                </a:solidFill>
                <a:cs typeface="Times New Roman" pitchFamily="18" charset="0"/>
              </a:rPr>
              <a:t>37   </a:t>
            </a:r>
            <a:r>
              <a:rPr lang="en-US" altLang="el-GR" sz="2000" dirty="0">
                <a:solidFill>
                  <a:srgbClr val="000000"/>
                </a:solidFill>
                <a:cs typeface="Courier New" pitchFamily="49" charset="0"/>
              </a:rPr>
              <a:t>}</a:t>
            </a:r>
            <a:r>
              <a:rPr lang="en-US" altLang="el-GR" sz="2000" dirty="0">
                <a:solidFill>
                  <a:srgbClr val="008000"/>
                </a:solidFill>
                <a:cs typeface="Courier New" pitchFamily="49" charset="0"/>
              </a:rPr>
              <a:t> </a:t>
            </a:r>
            <a:r>
              <a:rPr lang="en-US" altLang="el-GR" sz="2000" dirty="0">
                <a:solidFill>
                  <a:schemeClr val="accent5">
                    <a:lumMod val="75000"/>
                  </a:schemeClr>
                </a:solidFill>
                <a:cs typeface="Courier New" pitchFamily="49" charset="0"/>
              </a:rPr>
              <a:t>// </a:t>
            </a:r>
            <a:r>
              <a:rPr lang="el-GR" altLang="el-GR" sz="2000" dirty="0">
                <a:solidFill>
                  <a:schemeClr val="accent5">
                    <a:lumMod val="75000"/>
                  </a:schemeClr>
                </a:solidFill>
                <a:cs typeface="Courier New" pitchFamily="49" charset="0"/>
              </a:rPr>
              <a:t>τέλος της τάξης</a:t>
            </a:r>
            <a:r>
              <a:rPr lang="en-US" altLang="el-GR" sz="2000" dirty="0">
                <a:solidFill>
                  <a:schemeClr val="accent5">
                    <a:lumMod val="75000"/>
                  </a:schemeClr>
                </a:solidFill>
                <a:cs typeface="Courier New" pitchFamily="49" charset="0"/>
              </a:rPr>
              <a:t> Arithmetic</a:t>
            </a:r>
            <a:endParaRPr lang="el-GR" sz="2000" dirty="0">
              <a:solidFill>
                <a:schemeClr val="accent5">
                  <a:lumMod val="75000"/>
                </a:schemeClr>
              </a:solidFill>
            </a:endParaRPr>
          </a:p>
        </p:txBody>
      </p:sp>
      <p:sp>
        <p:nvSpPr>
          <p:cNvPr id="7" name="Text Box 6" descr="."/>
          <p:cNvSpPr txBox="1">
            <a:spLocks noChangeArrowheads="1"/>
          </p:cNvSpPr>
          <p:nvPr/>
        </p:nvSpPr>
        <p:spPr bwMode="auto">
          <a:xfrm>
            <a:off x="4230662" y="3921442"/>
            <a:ext cx="4456138" cy="707886"/>
          </a:xfrm>
          <a:prstGeom prst="rect">
            <a:avLst/>
          </a:prstGeom>
          <a:solidFill>
            <a:schemeClr val="accent1"/>
          </a:solidFill>
          <a:ln w="9525">
            <a:solidFill>
              <a:schemeClr val="tx1"/>
            </a:solidFill>
            <a:miter lim="800000"/>
            <a:headEnd/>
            <a:tailEnd/>
          </a:ln>
        </p:spPr>
        <p:txBody>
          <a:bodyPr wrap="square">
            <a:spAutoFit/>
          </a:bodyPr>
          <a:lstStyle>
            <a:lvl1pPr>
              <a:defRPr sz="500">
                <a:solidFill>
                  <a:schemeClr val="tx1"/>
                </a:solidFill>
                <a:latin typeface="Times New Roman" pitchFamily="18" charset="0"/>
              </a:defRPr>
            </a:lvl1pPr>
            <a:lvl2pPr marL="742950" indent="-285750">
              <a:defRPr sz="500">
                <a:solidFill>
                  <a:schemeClr val="tx1"/>
                </a:solidFill>
                <a:latin typeface="Times New Roman" pitchFamily="18" charset="0"/>
              </a:defRPr>
            </a:lvl2pPr>
            <a:lvl3pPr marL="1143000" indent="-228600">
              <a:defRPr sz="500">
                <a:solidFill>
                  <a:schemeClr val="tx1"/>
                </a:solidFill>
                <a:latin typeface="Times New Roman" pitchFamily="18" charset="0"/>
              </a:defRPr>
            </a:lvl3pPr>
            <a:lvl4pPr marL="1600200" indent="-228600">
              <a:defRPr sz="500">
                <a:solidFill>
                  <a:schemeClr val="tx1"/>
                </a:solidFill>
                <a:latin typeface="Times New Roman" pitchFamily="18" charset="0"/>
              </a:defRPr>
            </a:lvl4pPr>
            <a:lvl5pPr marL="2057400" indent="-228600">
              <a:defRPr sz="500">
                <a:solidFill>
                  <a:schemeClr val="tx1"/>
                </a:solidFill>
                <a:latin typeface="Times New Roman" pitchFamily="18" charset="0"/>
              </a:defRPr>
            </a:lvl5pPr>
            <a:lvl6pPr marL="2514600" indent="-228600" algn="ctr" eaLnBrk="0" fontAlgn="base" hangingPunct="0">
              <a:spcBef>
                <a:spcPct val="0"/>
              </a:spcBef>
              <a:spcAft>
                <a:spcPct val="0"/>
              </a:spcAft>
              <a:defRPr sz="500">
                <a:solidFill>
                  <a:schemeClr val="tx1"/>
                </a:solidFill>
                <a:latin typeface="Times New Roman" pitchFamily="18" charset="0"/>
              </a:defRPr>
            </a:lvl6pPr>
            <a:lvl7pPr marL="2971800" indent="-228600" algn="ctr" eaLnBrk="0" fontAlgn="base" hangingPunct="0">
              <a:spcBef>
                <a:spcPct val="0"/>
              </a:spcBef>
              <a:spcAft>
                <a:spcPct val="0"/>
              </a:spcAft>
              <a:defRPr sz="500">
                <a:solidFill>
                  <a:schemeClr val="tx1"/>
                </a:solidFill>
                <a:latin typeface="Times New Roman" pitchFamily="18" charset="0"/>
              </a:defRPr>
            </a:lvl7pPr>
            <a:lvl8pPr marL="3429000" indent="-228600" algn="ctr" eaLnBrk="0" fontAlgn="base" hangingPunct="0">
              <a:spcBef>
                <a:spcPct val="0"/>
              </a:spcBef>
              <a:spcAft>
                <a:spcPct val="0"/>
              </a:spcAft>
              <a:defRPr sz="500">
                <a:solidFill>
                  <a:schemeClr val="tx1"/>
                </a:solidFill>
                <a:latin typeface="Times New Roman" pitchFamily="18" charset="0"/>
              </a:defRPr>
            </a:lvl8pPr>
            <a:lvl9pPr marL="3886200" indent="-228600" algn="ctr" eaLnBrk="0" fontAlgn="base" hangingPunct="0">
              <a:spcBef>
                <a:spcPct val="0"/>
              </a:spcBef>
              <a:spcAft>
                <a:spcPct val="0"/>
              </a:spcAft>
              <a:defRPr sz="500">
                <a:solidFill>
                  <a:schemeClr val="tx1"/>
                </a:solidFill>
                <a:latin typeface="Times New Roman" pitchFamily="18" charset="0"/>
              </a:defRPr>
            </a:lvl9pPr>
          </a:lstStyle>
          <a:p>
            <a:pPr algn="l">
              <a:spcBef>
                <a:spcPct val="50000"/>
              </a:spcBef>
            </a:pPr>
            <a:r>
              <a:rPr lang="el-GR" altLang="el-GR" sz="2000" dirty="0">
                <a:latin typeface="+mn-lt"/>
                <a:cs typeface="Times New Roman" pitchFamily="18" charset="0"/>
              </a:rPr>
              <a:t>Εμφάνιση της τιμής μιας μεταβλητής μετά το </a:t>
            </a:r>
            <a:r>
              <a:rPr lang="en-US" altLang="el-GR" sz="2000" dirty="0">
                <a:latin typeface="+mn-lt"/>
                <a:cs typeface="Times New Roman" pitchFamily="18" charset="0"/>
              </a:rPr>
              <a:t>text </a:t>
            </a:r>
          </a:p>
        </p:txBody>
      </p:sp>
      <p:sp>
        <p:nvSpPr>
          <p:cNvPr id="8" name="Line 7" descr="."/>
          <p:cNvSpPr>
            <a:spLocks noChangeShapeType="1"/>
          </p:cNvSpPr>
          <p:nvPr/>
        </p:nvSpPr>
        <p:spPr bwMode="auto">
          <a:xfrm flipV="1">
            <a:off x="6458729" y="3212976"/>
            <a:ext cx="849574" cy="70846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square">
            <a:spAutoFit/>
          </a:bodyPr>
          <a:lstStyle/>
          <a:p>
            <a:endParaRPr lang="el-GR"/>
          </a:p>
        </p:txBody>
      </p:sp>
      <p:sp>
        <p:nvSpPr>
          <p:cNvPr id="5" name="Θέση υποσέλιδου 3" descr="."/>
          <p:cNvSpPr txBox="1">
            <a:spLocks/>
          </p:cNvSpPr>
          <p:nvPr/>
        </p:nvSpPr>
        <p:spPr>
          <a:xfrm>
            <a:off x="3181325" y="633429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altLang="el-GR" sz="1400" dirty="0"/>
              <a:t>Αριθμητικές Εκφράσεις - Εντολές ανάθεσης</a:t>
            </a:r>
          </a:p>
        </p:txBody>
      </p:sp>
      <p:sp>
        <p:nvSpPr>
          <p:cNvPr id="9" name="Θέση αριθμού διαφάνειας 5" descr="."/>
          <p:cNvSpPr txBox="1">
            <a:spLocks/>
          </p:cNvSpPr>
          <p:nvPr/>
        </p:nvSpPr>
        <p:spPr>
          <a:xfrm>
            <a:off x="6553200" y="630932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0/14/2013 2:24:02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2,3,7,8,9,10,11,13,14,15,6,12,"/>
</p:tagLst>
</file>

<file path=ppt/tags/tag1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6,2,7,8,5,9,"/>
</p:tagLst>
</file>

<file path=ppt/tags/tag1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3,17,20,21,19,34,18,35,37,36,38,5,1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1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22,6,7,8,10,11,12,13,14,15,16,17,18,19,20,21,23,25,26,27,28,29,5,2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8,9,5,3,"/>
</p:tagLst>
</file>

<file path=ppt/tags/tag3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4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4.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4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6.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4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48.xml><?xml version="1.0" encoding="utf-8"?>
<p:tagLst xmlns:a="http://schemas.openxmlformats.org/drawingml/2006/main" xmlns:r="http://schemas.openxmlformats.org/officeDocument/2006/relationships" xmlns:p="http://schemas.openxmlformats.org/presentationml/2006/main">
  <p:tag name="ZHAW.ACCESSIBILITYADDIN.READINGORDER" val="22,9,5,24,"/>
</p:tagLst>
</file>

<file path=ppt/tags/tag4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50.xml><?xml version="1.0" encoding="utf-8"?>
<p:tagLst xmlns:a="http://schemas.openxmlformats.org/drawingml/2006/main" xmlns:r="http://schemas.openxmlformats.org/officeDocument/2006/relationships" xmlns:p="http://schemas.openxmlformats.org/presentationml/2006/main">
  <p:tag name="ZHAW.ACCESSIBILITYADDIN.READINGORDER" val="22,6,5,24,"/>
</p:tagLst>
</file>

<file path=ppt/tags/tag5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2.xml><?xml version="1.0" encoding="utf-8"?>
<p:tagLst xmlns:a="http://schemas.openxmlformats.org/drawingml/2006/main" xmlns:r="http://schemas.openxmlformats.org/officeDocument/2006/relationships" xmlns:p="http://schemas.openxmlformats.org/presentationml/2006/main">
  <p:tag name="ZHAW.ACCESSIBILITYADDIN.READINGORDER" val="22,7,8,11,10,12,13,14,15,16,17,5,24,"/>
</p:tagLst>
</file>

<file path=ppt/tags/tag5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6.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59.xml><?xml version="1.0" encoding="utf-8"?>
<p:tagLst xmlns:a="http://schemas.openxmlformats.org/drawingml/2006/main" xmlns:r="http://schemas.openxmlformats.org/officeDocument/2006/relationships" xmlns:p="http://schemas.openxmlformats.org/presentationml/2006/main">
  <p:tag name="ZHAW.ACCESSIBILITYADDIN.READINGORDER" val="22,6,7,8,10,5,24,"/>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6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2.xml><?xml version="1.0" encoding="utf-8"?>
<p:tagLst xmlns:a="http://schemas.openxmlformats.org/drawingml/2006/main" xmlns:r="http://schemas.openxmlformats.org/officeDocument/2006/relationships" xmlns:p="http://schemas.openxmlformats.org/presentationml/2006/main">
  <p:tag name="ZHAW.ACCESSIBILITYADDIN.READINGORDER" val="22,3,5,24,"/>
</p:tagLst>
</file>

<file path=ppt/tags/tag6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4.xml><?xml version="1.0" encoding="utf-8"?>
<p:tagLst xmlns:a="http://schemas.openxmlformats.org/drawingml/2006/main" xmlns:r="http://schemas.openxmlformats.org/officeDocument/2006/relationships" xmlns:p="http://schemas.openxmlformats.org/presentationml/2006/main">
  <p:tag name="ZHAW.ACCESSIBILITYADDIN.READINGORDER" val="22,2,5,24,"/>
</p:tagLst>
</file>

<file path=ppt/tags/tag6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6.xml><?xml version="1.0" encoding="utf-8"?>
<p:tagLst xmlns:a="http://schemas.openxmlformats.org/drawingml/2006/main" xmlns:r="http://schemas.openxmlformats.org/officeDocument/2006/relationships" xmlns:p="http://schemas.openxmlformats.org/presentationml/2006/main">
  <p:tag name="ZHAW.ACCESSIBILITYADDIN.READINGORDER" val="2,3,6,7,8,9,10,11,12,13,14,15,5,24,"/>
</p:tagLst>
</file>

<file path=ppt/tags/tag6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69.xml><?xml version="1.0" encoding="utf-8"?>
<p:tagLst xmlns:a="http://schemas.openxmlformats.org/drawingml/2006/main" xmlns:r="http://schemas.openxmlformats.org/officeDocument/2006/relationships" xmlns:p="http://schemas.openxmlformats.org/presentationml/2006/main">
  <p:tag name="ZHAW.ACCESSIBILITYADDIN.READINGORDER" val="2,3,6,4,8,9,10,11,12,13,14,15,5,2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6,7,8,5,24,"/>
</p:tagLst>
</file>

<file path=ppt/tags/tag70.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2.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3.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74.xml><?xml version="1.0" encoding="utf-8"?>
<p:tagLst xmlns:a="http://schemas.openxmlformats.org/drawingml/2006/main" xmlns:r="http://schemas.openxmlformats.org/officeDocument/2006/relationships" xmlns:p="http://schemas.openxmlformats.org/presentationml/2006/main">
  <p:tag name="ZHAW.ACCESSIBILITYADDIN.READINGORDER" val="7,9,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3,6,7,8,9,10,11,12,13,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8B5787C6-11C2-48C2-8EA5-B31812BE1819}">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4626</TotalTime>
  <Words>1668</Words>
  <Application>Microsoft Office PowerPoint</Application>
  <PresentationFormat>Προβολή στην οθόνη (4:3)</PresentationFormat>
  <Paragraphs>297</Paragraphs>
  <Slides>25</Slides>
  <Notes>25</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25</vt:i4>
      </vt:variant>
    </vt:vector>
  </HeadingPairs>
  <TitlesOfParts>
    <vt:vector size="27" baseType="lpstr">
      <vt:lpstr>Θέμα του Office</vt:lpstr>
      <vt:lpstr>Έγγραφο</vt:lpstr>
      <vt:lpstr>Αντικειμενοστραφής Προγραμματισμός ΙΙ</vt:lpstr>
      <vt:lpstr>Άδειες Χρήσης</vt:lpstr>
      <vt:lpstr>Χρηματοδότηση</vt:lpstr>
      <vt:lpstr>Σκοποί  ενότητας</vt:lpstr>
      <vt:lpstr>Περιεχόμενα ενότητας</vt:lpstr>
      <vt:lpstr>Αριθμητικές Παραστάσεις</vt:lpstr>
      <vt:lpstr>……(1 από 3)</vt:lpstr>
      <vt:lpstr>……(2 από 3)</vt:lpstr>
      <vt:lpstr>……(3 από 3)</vt:lpstr>
      <vt:lpstr>Διαίρεση και υπόλοιπο διαίρεσης</vt:lpstr>
      <vt:lpstr>Προτεραιότητα Τελεστών (1 από 2)</vt:lpstr>
      <vt:lpstr>Προτεραιότητα Τελεστών (2 από 2)</vt:lpstr>
      <vt:lpstr>Προτεραιότητα Τελεστών: Παραδείγματα</vt:lpstr>
      <vt:lpstr>Μετατροπή Δεδομένων (1 από 3)</vt:lpstr>
      <vt:lpstr>Μετατροπή Δεδομένων (2 από 3)</vt:lpstr>
      <vt:lpstr>Μετατροπή Δεδομένων (3 από 3)</vt:lpstr>
      <vt:lpstr>Μετατροπή Δεδομένων: Casting</vt:lpstr>
      <vt:lpstr>Εντολές Ανάθεσης μέσω παραστάσεων (1 από 2)</vt:lpstr>
      <vt:lpstr>Εντολές Ανάθεσης μέσω παραστάσεων (2 από 2)</vt:lpstr>
      <vt:lpstr>Τελεστές Ανάθεσης</vt:lpstr>
      <vt:lpstr>Τελεστές προσαύξησης</vt:lpstr>
      <vt:lpstr>….(1 από 2)</vt:lpstr>
      <vt:lpstr>….(2 από 2)</vt:lpstr>
      <vt:lpstr>Επαναληπτικά</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Αντικειμενοστραφής προγραμματισμός:  Αριθμητικές Εκφράσεις - Εντολές ανάθεσης</dc:title>
  <dc:creator>Νικόλαος Θ. Λιόλιος</dc:creator>
  <cp:keywords>Αντικειμενοστραφής Προγραμματισμός ΙΙ, Αριθμητικές Εκφράσεις - Εντολές ανάθεσης, Αριθμητικές εκφράσεις και πράξεις, Εντολές ανάθεσης (καταχώρησης).</cp:keywords>
  <cp:lastModifiedBy>Windows User</cp:lastModifiedBy>
  <cp:revision>391</cp:revision>
  <dcterms:created xsi:type="dcterms:W3CDTF">2012-09-06T09:03:05Z</dcterms:created>
  <dcterms:modified xsi:type="dcterms:W3CDTF">2013-10-14T11:24:27Z</dcterms:modified>
</cp:coreProperties>
</file>