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7.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8.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9.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0.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41.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2.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4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4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4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46.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47.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4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50.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5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2.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5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5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55.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56.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57.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58.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59.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60.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61.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62.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63.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64.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65.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66.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67.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68.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2"/>
  </p:notesMasterIdLst>
  <p:sldIdLst>
    <p:sldId id="256" r:id="rId3"/>
    <p:sldId id="257" r:id="rId4"/>
    <p:sldId id="259" r:id="rId5"/>
    <p:sldId id="261" r:id="rId6"/>
    <p:sldId id="262" r:id="rId7"/>
    <p:sldId id="264" r:id="rId8"/>
    <p:sldId id="310" r:id="rId9"/>
    <p:sldId id="266" r:id="rId10"/>
    <p:sldId id="311" r:id="rId11"/>
    <p:sldId id="312" r:id="rId12"/>
    <p:sldId id="313" r:id="rId13"/>
    <p:sldId id="314" r:id="rId14"/>
    <p:sldId id="315" r:id="rId15"/>
    <p:sldId id="316" r:id="rId16"/>
    <p:sldId id="317" r:id="rId17"/>
    <p:sldId id="321" r:id="rId18"/>
    <p:sldId id="322" r:id="rId19"/>
    <p:sldId id="323" r:id="rId20"/>
    <p:sldId id="324" r:id="rId21"/>
    <p:sldId id="325" r:id="rId22"/>
    <p:sldId id="326" r:id="rId23"/>
    <p:sldId id="327" r:id="rId24"/>
    <p:sldId id="329" r:id="rId25"/>
    <p:sldId id="328"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4" r:id="rId40"/>
    <p:sldId id="345" r:id="rId41"/>
    <p:sldId id="346" r:id="rId42"/>
    <p:sldId id="318" r:id="rId43"/>
    <p:sldId id="319" r:id="rId44"/>
    <p:sldId id="320"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280" r:id="rId71"/>
  </p:sldIdLst>
  <p:sldSz cx="9144000" cy="6858000" type="screen4x3"/>
  <p:notesSz cx="6858000" cy="9144000"/>
  <p:custDataLst>
    <p:tags r:id="rId7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2851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8442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71546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5440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056091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1256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7547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2223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0920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708622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33496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58686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199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2175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193782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777750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827527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72184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5225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617643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0489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6540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57130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63691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73409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40767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845795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698439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149233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468390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53639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26746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29963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2221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814508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106177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898556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227519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647329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98047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8290464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736963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289646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92408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79527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135623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808799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1103638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9876349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9646091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869654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8583843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14157500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282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1.xml"/><Relationship Id="rId7" Type="http://schemas.openxmlformats.org/officeDocument/2006/relationships/notesSlide" Target="../notesSlides/notesSlide1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9.jp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0.jp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9.jp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19.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9.jp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20.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s>
</file>

<file path=ppt/slides/_rels/slide2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00.xml"/><Relationship Id="rId7" Type="http://schemas.openxmlformats.org/officeDocument/2006/relationships/notesSlide" Target="../notesSlides/notesSlide2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105.xml"/><Relationship Id="rId7" Type="http://schemas.openxmlformats.org/officeDocument/2006/relationships/notesSlide" Target="../notesSlides/notesSlide2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5.xml"/><Relationship Id="rId7" Type="http://schemas.openxmlformats.org/officeDocument/2006/relationships/notesSlide" Target="../notesSlides/notesSlide2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20.xml"/><Relationship Id="rId7" Type="http://schemas.openxmlformats.org/officeDocument/2006/relationships/notesSlide" Target="../notesSlides/notesSlide26.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5.xml"/><Relationship Id="rId7" Type="http://schemas.openxmlformats.org/officeDocument/2006/relationships/notesSlide" Target="../notesSlides/notesSlide27.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130.xml"/><Relationship Id="rId7" Type="http://schemas.openxmlformats.org/officeDocument/2006/relationships/notesSlide" Target="../notesSlides/notesSlide2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35.xml"/><Relationship Id="rId7" Type="http://schemas.openxmlformats.org/officeDocument/2006/relationships/image" Target="../media/image7.jp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29.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136.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9.xml"/><Relationship Id="rId7" Type="http://schemas.openxmlformats.org/officeDocument/2006/relationships/notesSlide" Target="../notesSlides/notesSlide30.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1.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notesSlide" Target="../notesSlides/notesSlide31.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9.xml"/><Relationship Id="rId7" Type="http://schemas.openxmlformats.org/officeDocument/2006/relationships/notesSlide" Target="../notesSlides/notesSlide32.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33.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33.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34.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notesSlide" Target="../notesSlides/notesSlide34.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35.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notesSlide" Target="../notesSlides/notesSlide35.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3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37.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notesSlide" Target="../notesSlides/notesSlide3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tags" Target="../tags/tag174.xml"/></Relationships>
</file>

<file path=ppt/slides/_rels/slide38.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notesSlide" Target="../notesSlides/notesSlide3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2.xml"/><Relationship Id="rId5" Type="http://schemas.openxmlformats.org/officeDocument/2006/relationships/tags" Target="../tags/tag180.xml"/><Relationship Id="rId4" Type="http://schemas.openxmlformats.org/officeDocument/2006/relationships/tags" Target="../tags/tag179.xml"/></Relationships>
</file>

<file path=ppt/slides/_rels/slide39.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notesSlide" Target="../notesSlides/notesSlide39.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2.xml"/><Relationship Id="rId5" Type="http://schemas.openxmlformats.org/officeDocument/2006/relationships/tags" Target="../tags/tag185.xml"/><Relationship Id="rId4" Type="http://schemas.openxmlformats.org/officeDocument/2006/relationships/tags" Target="../tags/tag184.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41.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notesSlide" Target="../notesSlides/notesSlide41.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2.xml"/><Relationship Id="rId5" Type="http://schemas.openxmlformats.org/officeDocument/2006/relationships/tags" Target="../tags/tag194.xml"/><Relationship Id="rId4" Type="http://schemas.openxmlformats.org/officeDocument/2006/relationships/tags" Target="../tags/tag193.xml"/></Relationships>
</file>

<file path=ppt/slides/_rels/slide42.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notesSlide" Target="../notesSlides/notesSlide4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2.xml"/><Relationship Id="rId5" Type="http://schemas.openxmlformats.org/officeDocument/2006/relationships/tags" Target="../tags/tag199.xml"/><Relationship Id="rId4" Type="http://schemas.openxmlformats.org/officeDocument/2006/relationships/tags" Target="../tags/tag198.xml"/></Relationships>
</file>

<file path=ppt/slides/_rels/slide43.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notesSlide" Target="../notesSlides/notesSlide43.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2.xml"/><Relationship Id="rId5" Type="http://schemas.openxmlformats.org/officeDocument/2006/relationships/tags" Target="../tags/tag204.xml"/><Relationship Id="rId4" Type="http://schemas.openxmlformats.org/officeDocument/2006/relationships/tags" Target="../tags/tag203.xml"/></Relationships>
</file>

<file path=ppt/slides/_rels/slide44.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notesSlide" Target="../notesSlides/notesSlide4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2.xml"/><Relationship Id="rId5" Type="http://schemas.openxmlformats.org/officeDocument/2006/relationships/tags" Target="../tags/tag209.xml"/><Relationship Id="rId4" Type="http://schemas.openxmlformats.org/officeDocument/2006/relationships/tags" Target="../tags/tag208.xml"/></Relationships>
</file>

<file path=ppt/slides/_rels/slide4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12.xml"/><Relationship Id="rId7" Type="http://schemas.openxmlformats.org/officeDocument/2006/relationships/image" Target="../media/image17.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13.xml"/><Relationship Id="rId9" Type="http://schemas.openxmlformats.org/officeDocument/2006/relationships/image" Target="../media/image19.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6.xml"/><Relationship Id="rId3" Type="http://schemas.openxmlformats.org/officeDocument/2006/relationships/tags" Target="../tags/tag216.xml"/><Relationship Id="rId7" Type="http://schemas.openxmlformats.org/officeDocument/2006/relationships/slideLayout" Target="../slideLayouts/slideLayout2.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notesSlide" Target="../notesSlides/notesSlide47.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2.xml"/><Relationship Id="rId5" Type="http://schemas.openxmlformats.org/officeDocument/2006/relationships/tags" Target="../tags/tag224.xml"/><Relationship Id="rId4" Type="http://schemas.openxmlformats.org/officeDocument/2006/relationships/tags" Target="../tags/tag223.xml"/></Relationships>
</file>

<file path=ppt/slides/_rels/slide48.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notesSlide" Target="../notesSlides/notesSlide48.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Layout" Target="../slideLayouts/slideLayout2.xml"/><Relationship Id="rId5" Type="http://schemas.openxmlformats.org/officeDocument/2006/relationships/tags" Target="../tags/tag229.xml"/><Relationship Id="rId4" Type="http://schemas.openxmlformats.org/officeDocument/2006/relationships/tags" Target="../tags/tag228.xml"/></Relationships>
</file>

<file path=ppt/slides/_rels/slide49.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notesSlide" Target="../notesSlides/notesSlide49.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2.xml"/><Relationship Id="rId5" Type="http://schemas.openxmlformats.org/officeDocument/2006/relationships/tags" Target="../tags/tag234.xml"/><Relationship Id="rId4" Type="http://schemas.openxmlformats.org/officeDocument/2006/relationships/tags" Target="../tags/tag233.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5.xml"/><Relationship Id="rId5" Type="http://schemas.openxmlformats.org/officeDocument/2006/relationships/tags" Target="../tags/tag22.xml"/><Relationship Id="rId10" Type="http://schemas.openxmlformats.org/officeDocument/2006/relationships/slide" Target="slide56.xml"/><Relationship Id="rId4" Type="http://schemas.openxmlformats.org/officeDocument/2006/relationships/tags" Target="../tags/tag21.xml"/><Relationship Id="rId9" Type="http://schemas.openxmlformats.org/officeDocument/2006/relationships/slide" Target="slide8.xml"/></Relationships>
</file>

<file path=ppt/slides/_rels/slide50.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notesSlide" Target="../notesSlides/notesSlide50.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2.xml"/><Relationship Id="rId5" Type="http://schemas.openxmlformats.org/officeDocument/2006/relationships/tags" Target="../tags/tag239.xml"/><Relationship Id="rId4" Type="http://schemas.openxmlformats.org/officeDocument/2006/relationships/tags" Target="../tags/tag238.xml"/></Relationships>
</file>

<file path=ppt/slides/_rels/slide51.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notesSlide" Target="../notesSlides/notesSlide5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2.xml"/><Relationship Id="rId5" Type="http://schemas.openxmlformats.org/officeDocument/2006/relationships/tags" Target="../tags/tag244.xml"/><Relationship Id="rId4" Type="http://schemas.openxmlformats.org/officeDocument/2006/relationships/tags" Target="../tags/tag243.xml"/></Relationships>
</file>

<file path=ppt/slides/_rels/slide52.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notesSlide" Target="../notesSlides/notesSlide5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2.xml"/><Relationship Id="rId5" Type="http://schemas.openxmlformats.org/officeDocument/2006/relationships/tags" Target="../tags/tag249.xml"/><Relationship Id="rId4" Type="http://schemas.openxmlformats.org/officeDocument/2006/relationships/tags" Target="../tags/tag248.xml"/></Relationships>
</file>

<file path=ppt/slides/_rels/slide53.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53.xml"/></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56.xml"/><Relationship Id="rId7" Type="http://schemas.openxmlformats.org/officeDocument/2006/relationships/notesSlide" Target="../notesSlides/notesSlide54.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2.xml"/><Relationship Id="rId5" Type="http://schemas.openxmlformats.org/officeDocument/2006/relationships/tags" Target="../tags/tag258.xml"/><Relationship Id="rId4" Type="http://schemas.openxmlformats.org/officeDocument/2006/relationships/tags" Target="../tags/tag257.xml"/></Relationships>
</file>

<file path=ppt/slides/_rels/slide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61.xml"/><Relationship Id="rId7" Type="http://schemas.openxmlformats.org/officeDocument/2006/relationships/notesSlide" Target="../notesSlides/notesSlide5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263.xml"/><Relationship Id="rId10" Type="http://schemas.openxmlformats.org/officeDocument/2006/relationships/image" Target="../media/image4.jpeg"/><Relationship Id="rId4" Type="http://schemas.openxmlformats.org/officeDocument/2006/relationships/tags" Target="../tags/tag262.xml"/><Relationship Id="rId9" Type="http://schemas.openxmlformats.org/officeDocument/2006/relationships/slide" Target="slide6.xml"/></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6.xml"/><Relationship Id="rId7" Type="http://schemas.openxmlformats.org/officeDocument/2006/relationships/image" Target="../media/image22.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267.xml"/></Relationships>
</file>

<file path=ppt/slides/_rels/slide57.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notesSlide" Target="../notesSlides/notesSlide57.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2.xml"/><Relationship Id="rId5" Type="http://schemas.openxmlformats.org/officeDocument/2006/relationships/tags" Target="../tags/tag272.xml"/><Relationship Id="rId4" Type="http://schemas.openxmlformats.org/officeDocument/2006/relationships/tags" Target="../tags/tag271.xml"/></Relationships>
</file>

<file path=ppt/slides/_rels/slide58.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notesSlide" Target="../notesSlides/notesSlide58.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slideLayout" Target="../slideLayouts/slideLayout2.xml"/><Relationship Id="rId5" Type="http://schemas.openxmlformats.org/officeDocument/2006/relationships/tags" Target="../tags/tag277.xml"/><Relationship Id="rId4" Type="http://schemas.openxmlformats.org/officeDocument/2006/relationships/tags" Target="../tags/tag276.xml"/></Relationships>
</file>

<file path=ppt/slides/_rels/slide59.xml.rels><?xml version="1.0" encoding="UTF-8" standalone="yes"?>
<Relationships xmlns="http://schemas.openxmlformats.org/package/2006/relationships"><Relationship Id="rId3" Type="http://schemas.openxmlformats.org/officeDocument/2006/relationships/tags" Target="../tags/tag280.xml"/><Relationship Id="rId7" Type="http://schemas.openxmlformats.org/officeDocument/2006/relationships/notesSlide" Target="../notesSlides/notesSlide59.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slideLayout" Target="../slideLayouts/slideLayout2.xml"/><Relationship Id="rId5" Type="http://schemas.openxmlformats.org/officeDocument/2006/relationships/tags" Target="../tags/tag282.xml"/><Relationship Id="rId4" Type="http://schemas.openxmlformats.org/officeDocument/2006/relationships/tags" Target="../tags/tag28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60.xml.rels><?xml version="1.0" encoding="UTF-8" standalone="yes"?>
<Relationships xmlns="http://schemas.openxmlformats.org/package/2006/relationships"><Relationship Id="rId3" Type="http://schemas.openxmlformats.org/officeDocument/2006/relationships/tags" Target="../tags/tag285.xml"/><Relationship Id="rId7" Type="http://schemas.openxmlformats.org/officeDocument/2006/relationships/notesSlide" Target="../notesSlides/notesSlide60.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slideLayout" Target="../slideLayouts/slideLayout2.xml"/><Relationship Id="rId5" Type="http://schemas.openxmlformats.org/officeDocument/2006/relationships/tags" Target="../tags/tag287.xml"/><Relationship Id="rId4" Type="http://schemas.openxmlformats.org/officeDocument/2006/relationships/tags" Target="../tags/tag286.xml"/></Relationships>
</file>

<file path=ppt/slides/_rels/slide61.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notesSlide" Target="../notesSlides/notesSlide61.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slideLayout" Target="../slideLayouts/slideLayout2.xml"/><Relationship Id="rId5" Type="http://schemas.openxmlformats.org/officeDocument/2006/relationships/tags" Target="../tags/tag292.xml"/><Relationship Id="rId4" Type="http://schemas.openxmlformats.org/officeDocument/2006/relationships/tags" Target="../tags/tag291.xml"/></Relationships>
</file>

<file path=ppt/slides/_rels/slide62.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23.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296.xml"/></Relationships>
</file>

<file path=ppt/slides/_rels/slide63.xml.rels><?xml version="1.0" encoding="UTF-8" standalone="yes"?>
<Relationships xmlns="http://schemas.openxmlformats.org/package/2006/relationships"><Relationship Id="rId3" Type="http://schemas.openxmlformats.org/officeDocument/2006/relationships/tags" Target="../tags/tag299.xml"/><Relationship Id="rId7" Type="http://schemas.openxmlformats.org/officeDocument/2006/relationships/notesSlide" Target="../notesSlides/notesSlide63.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Layout" Target="../slideLayouts/slideLayout2.xml"/><Relationship Id="rId5" Type="http://schemas.openxmlformats.org/officeDocument/2006/relationships/tags" Target="../tags/tag301.xml"/><Relationship Id="rId4" Type="http://schemas.openxmlformats.org/officeDocument/2006/relationships/tags" Target="../tags/tag300.xml"/></Relationships>
</file>

<file path=ppt/slides/_rels/slide64.xml.rels><?xml version="1.0" encoding="UTF-8" standalone="yes"?>
<Relationships xmlns="http://schemas.openxmlformats.org/package/2006/relationships"><Relationship Id="rId3" Type="http://schemas.openxmlformats.org/officeDocument/2006/relationships/tags" Target="../tags/tag304.xml"/><Relationship Id="rId7" Type="http://schemas.openxmlformats.org/officeDocument/2006/relationships/image" Target="../media/image24.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305.xml"/></Relationships>
</file>

<file path=ppt/slides/_rels/slide65.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notesSlide" Target="../notesSlides/notesSlide65.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slideLayout" Target="../slideLayouts/slideLayout2.xml"/><Relationship Id="rId5" Type="http://schemas.openxmlformats.org/officeDocument/2006/relationships/tags" Target="../tags/tag310.xml"/><Relationship Id="rId4" Type="http://schemas.openxmlformats.org/officeDocument/2006/relationships/tags" Target="../tags/tag309.xml"/></Relationships>
</file>

<file path=ppt/slides/_rels/slide66.xml.rels><?xml version="1.0" encoding="UTF-8" standalone="yes"?>
<Relationships xmlns="http://schemas.openxmlformats.org/package/2006/relationships"><Relationship Id="rId3" Type="http://schemas.openxmlformats.org/officeDocument/2006/relationships/tags" Target="../tags/tag313.xml"/><Relationship Id="rId7" Type="http://schemas.openxmlformats.org/officeDocument/2006/relationships/image" Target="../media/image25.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314.xml"/></Relationships>
</file>

<file path=ppt/slides/_rels/slide67.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notesSlide" Target="../notesSlides/notesSlide67.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slideLayout" Target="../slideLayouts/slideLayout2.xml"/><Relationship Id="rId5" Type="http://schemas.openxmlformats.org/officeDocument/2006/relationships/tags" Target="../tags/tag319.xml"/><Relationship Id="rId4" Type="http://schemas.openxmlformats.org/officeDocument/2006/relationships/tags" Target="../tags/tag318.xml"/></Relationships>
</file>

<file path=ppt/slides/_rels/slide68.xml.rels><?xml version="1.0" encoding="UTF-8" standalone="yes"?>
<Relationships xmlns="http://schemas.openxmlformats.org/package/2006/relationships"><Relationship Id="rId3" Type="http://schemas.openxmlformats.org/officeDocument/2006/relationships/tags" Target="../tags/tag322.xml"/><Relationship Id="rId7" Type="http://schemas.openxmlformats.org/officeDocument/2006/relationships/image" Target="../media/image26.png"/><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notesSlide" Target="../notesSlides/notesSlide68.xml"/><Relationship Id="rId5" Type="http://schemas.openxmlformats.org/officeDocument/2006/relationships/slideLayout" Target="../slideLayouts/slideLayout2.xml"/><Relationship Id="rId4" Type="http://schemas.openxmlformats.org/officeDocument/2006/relationships/tags" Target="../tags/tag323.xml"/></Relationships>
</file>

<file path=ppt/slides/_rels/slide6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10" Type="http://schemas.microsoft.com/office/2007/relationships/hdphoto" Target="../media/hdphoto1.wdp"/><Relationship Id="rId4" Type="http://schemas.openxmlformats.org/officeDocument/2006/relationships/tags" Target="../tags/tag32.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3</a:t>
            </a:r>
            <a:r>
              <a:rPr lang="el-GR" sz="2800" b="1" dirty="0" smtClean="0"/>
              <a:t>:</a:t>
            </a:r>
            <a:r>
              <a:rPr lang="en-US" sz="2800" dirty="0" smtClean="0"/>
              <a:t> CSS – Cascading Style Sheets</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smtClean="0"/>
              <a:t>Στυλ Γραμμής (</a:t>
            </a:r>
            <a:r>
              <a:rPr lang="en-US" dirty="0" smtClean="0"/>
              <a:t>inline</a:t>
            </a:r>
            <a:r>
              <a:rPr lang="el-GR" dirty="0" smtClean="0"/>
              <a:t>)</a:t>
            </a:r>
            <a:endParaRPr lang="el-GR" dirty="0"/>
          </a:p>
        </p:txBody>
      </p:sp>
      <p:sp>
        <p:nvSpPr>
          <p:cNvPr id="9" name="Rectangle 3"/>
          <p:cNvSpPr txBox="1">
            <a:spLocks noChangeArrowheads="1"/>
          </p:cNvSpPr>
          <p:nvPr>
            <p:custDataLst>
              <p:tags r:id="rId3"/>
            </p:custDataLst>
          </p:nvPr>
        </p:nvSpPr>
        <p:spPr>
          <a:xfrm>
            <a:off x="497744" y="1268760"/>
            <a:ext cx="7859216" cy="479142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Ορίζονται ως ιδιότητα μέσα σε ένα στοιχείο (</a:t>
            </a:r>
            <a:r>
              <a:rPr lang="en-US" dirty="0" smtClean="0"/>
              <a:t>X)</a:t>
            </a:r>
            <a:r>
              <a:rPr lang="el-GR" dirty="0" smtClean="0"/>
              <a:t>HTML χρησιμοποιώντας την ιδιότητα </a:t>
            </a:r>
            <a:r>
              <a:rPr lang="en-US" b="1" dirty="0" smtClean="0">
                <a:solidFill>
                  <a:srgbClr val="FF0000"/>
                </a:solidFill>
              </a:rPr>
              <a:t>style</a:t>
            </a:r>
            <a:endParaRPr lang="el-GR" b="1" dirty="0" smtClean="0">
              <a:solidFill>
                <a:srgbClr val="FF0000"/>
              </a:solidFill>
            </a:endParaRPr>
          </a:p>
          <a:p>
            <a:r>
              <a:rPr lang="el-GR" dirty="0" smtClean="0"/>
              <a:t>Δεν προτείνεται, γιατί αναμιγνύει περιεχόμενο με μορφοποίηση. Αποδεκτό για τοπικές διορθώσεις αλλά αυτό συνήθως σημαίνει κακή σχεδίαση! </a:t>
            </a:r>
            <a:endParaRPr lang="en-US" dirty="0" smtClean="0"/>
          </a:p>
          <a:p>
            <a:r>
              <a:rPr lang="el-GR" dirty="0" smtClean="0"/>
              <a:t>Παραδείγματα </a:t>
            </a:r>
            <a:r>
              <a:rPr lang="en-US" dirty="0" smtClean="0"/>
              <a:t>in-line </a:t>
            </a:r>
            <a:r>
              <a:rPr lang="el-GR" dirty="0" smtClean="0"/>
              <a:t>δήλωσης </a:t>
            </a:r>
            <a:r>
              <a:rPr lang="en-US" dirty="0" err="1" smtClean="0"/>
              <a:t>css</a:t>
            </a:r>
            <a:endParaRPr lang="el-GR" dirty="0" smtClean="0"/>
          </a:p>
          <a:p>
            <a:pPr lvl="1">
              <a:buFont typeface="Wingdings" pitchFamily="2" charset="2"/>
              <a:buNone/>
            </a:pPr>
            <a:r>
              <a:rPr lang="el-GR" b="1" dirty="0" smtClean="0">
                <a:solidFill>
                  <a:srgbClr val="3333CC"/>
                </a:solidFill>
                <a:latin typeface="Courier New" pitchFamily="49" charset="0"/>
              </a:rPr>
              <a:t>&lt;h1 </a:t>
            </a:r>
            <a:r>
              <a:rPr lang="el-GR" b="1" dirty="0" err="1" smtClean="0">
                <a:solidFill>
                  <a:srgbClr val="3333CC"/>
                </a:solidFill>
                <a:latin typeface="Courier New" pitchFamily="49" charset="0"/>
              </a:rPr>
              <a:t>style</a:t>
            </a:r>
            <a:r>
              <a:rPr lang="el-GR" b="1" dirty="0" smtClean="0">
                <a:solidFill>
                  <a:srgbClr val="3333CC"/>
                </a:solidFill>
                <a:latin typeface="Courier New" pitchFamily="49" charset="0"/>
              </a:rPr>
              <a:t>="</a:t>
            </a:r>
            <a:r>
              <a:rPr lang="el-GR" b="1" dirty="0" err="1" smtClean="0">
                <a:solidFill>
                  <a:srgbClr val="3333CC"/>
                </a:solidFill>
                <a:latin typeface="Courier New" pitchFamily="49" charset="0"/>
              </a:rPr>
              <a:t>color</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red</a:t>
            </a:r>
            <a:r>
              <a:rPr lang="el-GR" b="1" dirty="0" smtClean="0">
                <a:solidFill>
                  <a:srgbClr val="3333CC"/>
                </a:solidFill>
                <a:latin typeface="Courier New" pitchFamily="49" charset="0"/>
              </a:rPr>
              <a:t>"&gt;</a:t>
            </a:r>
            <a:r>
              <a:rPr lang="el-GR" b="1" dirty="0" smtClean="0">
                <a:latin typeface="Courier New" pitchFamily="49" charset="0"/>
              </a:rPr>
              <a:t>Κόκκινη Επικεφαλίδα</a:t>
            </a:r>
            <a:r>
              <a:rPr lang="el-GR" b="1" dirty="0" smtClean="0">
                <a:solidFill>
                  <a:srgbClr val="3333CC"/>
                </a:solidFill>
                <a:latin typeface="Courier New" pitchFamily="49" charset="0"/>
              </a:rPr>
              <a:t>&lt;/h1&gt; </a:t>
            </a:r>
          </a:p>
          <a:p>
            <a:pPr lvl="1">
              <a:buFont typeface="Wingdings" pitchFamily="2" charset="2"/>
              <a:buNone/>
            </a:pPr>
            <a:r>
              <a:rPr lang="el-GR" b="1" dirty="0" smtClean="0">
                <a:solidFill>
                  <a:srgbClr val="3333CC"/>
                </a:solidFill>
                <a:latin typeface="Courier New" pitchFamily="49" charset="0"/>
              </a:rPr>
              <a:t>&lt;p </a:t>
            </a:r>
            <a:r>
              <a:rPr lang="el-GR" b="1" dirty="0" err="1" smtClean="0">
                <a:solidFill>
                  <a:srgbClr val="3333CC"/>
                </a:solidFill>
                <a:latin typeface="Courier New" pitchFamily="49" charset="0"/>
              </a:rPr>
              <a:t>style</a:t>
            </a:r>
            <a:r>
              <a:rPr lang="el-GR" b="1" dirty="0" smtClean="0">
                <a:solidFill>
                  <a:srgbClr val="3333CC"/>
                </a:solidFill>
                <a:latin typeface="Courier New" pitchFamily="49" charset="0"/>
              </a:rPr>
              <a:t>="</a:t>
            </a:r>
            <a:r>
              <a:rPr lang="el-GR" b="1" dirty="0" err="1" smtClean="0">
                <a:solidFill>
                  <a:srgbClr val="008000"/>
                </a:solidFill>
                <a:latin typeface="Courier New" pitchFamily="49" charset="0"/>
              </a:rPr>
              <a:t>font-size</a:t>
            </a:r>
            <a:r>
              <a:rPr lang="el-GR" b="1" dirty="0" smtClean="0">
                <a:solidFill>
                  <a:srgbClr val="008000"/>
                </a:solidFill>
                <a:latin typeface="Courier New" pitchFamily="49" charset="0"/>
              </a:rPr>
              <a:t>: 12px</a:t>
            </a:r>
            <a:r>
              <a:rPr lang="el-GR" sz="3200" b="1" dirty="0" smtClean="0">
                <a:solidFill>
                  <a:srgbClr val="3333CC"/>
                </a:solidFill>
                <a:latin typeface="Courier New" pitchFamily="49" charset="0"/>
              </a:rPr>
              <a:t>;</a:t>
            </a:r>
            <a:r>
              <a:rPr lang="el-GR" b="1" dirty="0" smtClean="0">
                <a:solidFill>
                  <a:srgbClr val="3333CC"/>
                </a:solidFill>
                <a:latin typeface="Courier New" pitchFamily="49" charset="0"/>
              </a:rPr>
              <a:t> </a:t>
            </a:r>
            <a:r>
              <a:rPr lang="el-GR" b="1" dirty="0" err="1" smtClean="0">
                <a:solidFill>
                  <a:srgbClr val="C00000"/>
                </a:solidFill>
                <a:latin typeface="Courier New" pitchFamily="49" charset="0"/>
              </a:rPr>
              <a:t>font-family</a:t>
            </a:r>
            <a:r>
              <a:rPr lang="el-GR" b="1" dirty="0" smtClean="0">
                <a:solidFill>
                  <a:srgbClr val="C00000"/>
                </a:solidFill>
                <a:latin typeface="Courier New" pitchFamily="49" charset="0"/>
              </a:rPr>
              <a:t>: '</a:t>
            </a:r>
            <a:r>
              <a:rPr lang="el-GR" b="1" dirty="0" err="1" smtClean="0">
                <a:solidFill>
                  <a:srgbClr val="C00000"/>
                </a:solidFill>
                <a:latin typeface="Courier New" pitchFamily="49" charset="0"/>
              </a:rPr>
              <a:t>Trebuchet</a:t>
            </a:r>
            <a:r>
              <a:rPr lang="el-GR" b="1" dirty="0" smtClean="0">
                <a:solidFill>
                  <a:srgbClr val="C00000"/>
                </a:solidFill>
                <a:latin typeface="Courier New" pitchFamily="49" charset="0"/>
              </a:rPr>
              <a:t> MS', </a:t>
            </a:r>
            <a:r>
              <a:rPr lang="el-GR" b="1" dirty="0" err="1" smtClean="0">
                <a:solidFill>
                  <a:srgbClr val="C00000"/>
                </a:solidFill>
                <a:latin typeface="Courier New" pitchFamily="49" charset="0"/>
              </a:rPr>
              <a:t>sans-serif</a:t>
            </a:r>
            <a:r>
              <a:rPr lang="el-GR" b="1" dirty="0" smtClean="0">
                <a:solidFill>
                  <a:srgbClr val="3333CC"/>
                </a:solidFill>
                <a:latin typeface="Courier New" pitchFamily="49" charset="0"/>
              </a:rPr>
              <a:t>"&gt;</a:t>
            </a:r>
            <a:r>
              <a:rPr lang="el-GR" b="1" dirty="0" smtClean="0">
                <a:latin typeface="Courier New" pitchFamily="49" charset="0"/>
              </a:rPr>
              <a:t>Κείμενο παραγράφου που θα μορφοποιηθεί με το στυλ που ορίζεται στον </a:t>
            </a:r>
            <a:r>
              <a:rPr lang="en-US" b="1" dirty="0" err="1" smtClean="0">
                <a:latin typeface="Courier New" pitchFamily="49" charset="0"/>
              </a:rPr>
              <a:t>css</a:t>
            </a:r>
            <a:r>
              <a:rPr lang="en-US" b="1" dirty="0" smtClean="0">
                <a:latin typeface="Courier New" pitchFamily="49" charset="0"/>
              </a:rPr>
              <a:t> </a:t>
            </a:r>
            <a:r>
              <a:rPr lang="el-GR" b="1" dirty="0" smtClean="0">
                <a:latin typeface="Courier New" pitchFamily="49" charset="0"/>
              </a:rPr>
              <a:t>κανόνα.</a:t>
            </a:r>
            <a:r>
              <a:rPr lang="el-GR" b="1" dirty="0" smtClean="0">
                <a:solidFill>
                  <a:srgbClr val="3333CC"/>
                </a:solidFill>
                <a:latin typeface="Courier New" pitchFamily="49" charset="0"/>
              </a:rPr>
              <a:t>&lt;/p&gt;</a:t>
            </a:r>
          </a:p>
        </p:txBody>
      </p:sp>
      <p:pic>
        <p:nvPicPr>
          <p:cNvPr id="10" name="Picture 1" descr="Εικονίδιο προσοχής"/>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0312" y="3088407"/>
            <a:ext cx="1152128" cy="1152128"/>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Φύλλα με Στυλ (</a:t>
            </a:r>
            <a:r>
              <a:rPr lang="en-US" sz="4000" dirty="0" smtClean="0"/>
              <a:t>Style Sheets</a:t>
            </a:r>
            <a:r>
              <a:rPr lang="el-GR" sz="4000" dirty="0" smtClean="0"/>
              <a:t>)</a:t>
            </a:r>
            <a:r>
              <a:rPr lang="en-US" sz="4000" dirty="0" smtClean="0"/>
              <a:t> 1/2</a:t>
            </a:r>
            <a:endParaRPr lang="el-GR" sz="2400" b="0" dirty="0"/>
          </a:p>
        </p:txBody>
      </p:sp>
      <p:sp>
        <p:nvSpPr>
          <p:cNvPr id="15" name="Rectangle 3"/>
          <p:cNvSpPr txBox="1">
            <a:spLocks noChangeArrowheads="1"/>
          </p:cNvSpPr>
          <p:nvPr>
            <p:custDataLst>
              <p:tags r:id="rId3"/>
            </p:custDataLst>
          </p:nvPr>
        </p:nvSpPr>
        <p:spPr>
          <a:xfrm>
            <a:off x="457201" y="1124744"/>
            <a:ext cx="8229600" cy="49685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l-GR" b="1" dirty="0" smtClean="0"/>
              <a:t>Ενσωματωμένο στη σελίδα φύλλο στυλ</a:t>
            </a:r>
            <a:r>
              <a:rPr lang="el-GR" dirty="0" smtClean="0"/>
              <a:t> </a:t>
            </a:r>
          </a:p>
          <a:p>
            <a:pPr marL="838200" lvl="1" indent="-381000"/>
            <a:r>
              <a:rPr lang="el-GR" dirty="0" smtClean="0"/>
              <a:t>Ορίζονται μέσα στο στοιχείο </a:t>
            </a:r>
            <a:r>
              <a:rPr lang="el-GR" b="1" dirty="0" smtClean="0">
                <a:solidFill>
                  <a:srgbClr val="3333CC"/>
                </a:solidFill>
                <a:latin typeface="Courier New" pitchFamily="49" charset="0"/>
              </a:rPr>
              <a:t>&lt;</a:t>
            </a:r>
            <a:r>
              <a:rPr lang="el-GR" b="1" dirty="0" err="1" smtClean="0">
                <a:solidFill>
                  <a:srgbClr val="3333CC"/>
                </a:solidFill>
                <a:latin typeface="Courier New" pitchFamily="49" charset="0"/>
              </a:rPr>
              <a:t>head</a:t>
            </a:r>
            <a:r>
              <a:rPr lang="el-GR" b="1" dirty="0" smtClean="0">
                <a:solidFill>
                  <a:srgbClr val="3333CC"/>
                </a:solidFill>
                <a:latin typeface="Courier New" pitchFamily="49" charset="0"/>
              </a:rPr>
              <a:t>&gt;</a:t>
            </a:r>
            <a:r>
              <a:rPr lang="el-GR" dirty="0" smtClean="0"/>
              <a:t> ως εξής: </a:t>
            </a:r>
          </a:p>
          <a:p>
            <a:pPr marL="1238250" lvl="2" indent="-381000"/>
            <a:r>
              <a:rPr lang="el-GR" b="1" dirty="0" smtClean="0">
                <a:solidFill>
                  <a:srgbClr val="3333CC"/>
                </a:solidFill>
                <a:latin typeface="Courier New" pitchFamily="49" charset="0"/>
              </a:rPr>
              <a:t>&lt;</a:t>
            </a:r>
            <a:r>
              <a:rPr lang="el-GR" b="1" dirty="0" err="1" smtClean="0">
                <a:solidFill>
                  <a:srgbClr val="3333CC"/>
                </a:solidFill>
                <a:latin typeface="Courier New" pitchFamily="49" charset="0"/>
              </a:rPr>
              <a:t>style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type</a:t>
            </a:r>
            <a:r>
              <a:rPr lang="el-GR" b="1" dirty="0" smtClean="0">
                <a:solidFill>
                  <a:srgbClr val="3333CC"/>
                </a:solidFill>
                <a:latin typeface="Courier New" pitchFamily="49" charset="0"/>
              </a:rPr>
              <a:t>="</a:t>
            </a:r>
            <a:r>
              <a:rPr lang="el-GR" b="1" dirty="0" err="1" smtClean="0">
                <a:solidFill>
                  <a:srgbClr val="3333CC"/>
                </a:solidFill>
                <a:latin typeface="Courier New" pitchFamily="49" charset="0"/>
              </a:rPr>
              <a:t>text</a:t>
            </a:r>
            <a:r>
              <a:rPr lang="el-GR" b="1" dirty="0" smtClean="0">
                <a:solidFill>
                  <a:srgbClr val="3333CC"/>
                </a:solidFill>
                <a:latin typeface="Courier New" pitchFamily="49" charset="0"/>
              </a:rPr>
              <a:t>/</a:t>
            </a:r>
            <a:r>
              <a:rPr lang="el-GR" b="1" dirty="0" err="1" smtClean="0">
                <a:solidFill>
                  <a:srgbClr val="3333CC"/>
                </a:solidFill>
                <a:latin typeface="Courier New" pitchFamily="49" charset="0"/>
              </a:rPr>
              <a:t>css</a:t>
            </a:r>
            <a:r>
              <a:rPr lang="el-GR" b="1" dirty="0" smtClean="0">
                <a:solidFill>
                  <a:srgbClr val="3333CC"/>
                </a:solidFill>
                <a:latin typeface="Courier New" pitchFamily="49" charset="0"/>
              </a:rPr>
              <a:t>"&gt;</a:t>
            </a:r>
            <a:r>
              <a:rPr lang="en-US" b="1" dirty="0" smtClean="0">
                <a:solidFill>
                  <a:srgbClr val="3333CC"/>
                </a:solidFill>
                <a:latin typeface="Courier New" pitchFamily="49" charset="0"/>
              </a:rPr>
              <a:t/>
            </a:r>
            <a:br>
              <a:rPr lang="en-US" b="1" dirty="0" smtClean="0">
                <a:solidFill>
                  <a:srgbClr val="3333CC"/>
                </a:solidFill>
                <a:latin typeface="Courier New" pitchFamily="49" charset="0"/>
              </a:rPr>
            </a:br>
            <a:r>
              <a:rPr lang="en-US" b="1" dirty="0" smtClean="0">
                <a:solidFill>
                  <a:srgbClr val="3333CC"/>
                </a:solidFill>
                <a:latin typeface="Courier New" pitchFamily="49" charset="0"/>
              </a:rPr>
              <a:t/>
            </a:r>
            <a:br>
              <a:rPr lang="en-US" b="1" dirty="0" smtClean="0">
                <a:solidFill>
                  <a:srgbClr val="3333CC"/>
                </a:solidFill>
                <a:latin typeface="Courier New" pitchFamily="49" charset="0"/>
              </a:rPr>
            </a:br>
            <a:r>
              <a:rPr lang="en-US" b="1" dirty="0" smtClean="0">
                <a:solidFill>
                  <a:srgbClr val="3333CC"/>
                </a:solidFill>
                <a:latin typeface="Courier New" pitchFamily="49" charset="0"/>
              </a:rPr>
              <a:t>  </a:t>
            </a:r>
            <a:r>
              <a:rPr lang="el-GR" b="1" dirty="0" smtClean="0">
                <a:solidFill>
                  <a:srgbClr val="3333CC"/>
                </a:solidFill>
                <a:latin typeface="Courier New" pitchFamily="49" charset="0"/>
              </a:rPr>
              <a:t> </a:t>
            </a:r>
            <a:r>
              <a:rPr lang="el-GR" i="1" dirty="0" smtClean="0">
                <a:solidFill>
                  <a:srgbClr val="3333CC"/>
                </a:solidFill>
                <a:latin typeface="Arial Narrow" pitchFamily="34" charset="0"/>
              </a:rPr>
              <a:t>.</a:t>
            </a:r>
            <a:r>
              <a:rPr lang="el-GR" i="1" dirty="0" err="1" smtClean="0">
                <a:solidFill>
                  <a:srgbClr val="3333CC"/>
                </a:solidFill>
                <a:latin typeface="Arial Narrow" pitchFamily="34" charset="0"/>
              </a:rPr>
              <a:t>εδώ.γράφω.τα.στυλ</a:t>
            </a:r>
            <a:r>
              <a:rPr lang="el-GR" i="1" dirty="0" smtClean="0">
                <a:solidFill>
                  <a:srgbClr val="3333CC"/>
                </a:solidFill>
                <a:latin typeface="Arial Narrow" pitchFamily="34" charset="0"/>
              </a:rPr>
              <a:t>.</a:t>
            </a:r>
            <a:r>
              <a:rPr lang="en-US" i="1" dirty="0" smtClean="0">
                <a:solidFill>
                  <a:srgbClr val="3333CC"/>
                </a:solidFill>
                <a:latin typeface="Arial Narrow" pitchFamily="34" charset="0"/>
              </a:rPr>
              <a:t/>
            </a:r>
            <a:br>
              <a:rPr lang="en-US" i="1" dirty="0" smtClean="0">
                <a:solidFill>
                  <a:srgbClr val="3333CC"/>
                </a:solidFill>
                <a:latin typeface="Arial Narrow" pitchFamily="34" charset="0"/>
              </a:rPr>
            </a:br>
            <a:r>
              <a:rPr lang="en-US" i="1" dirty="0" smtClean="0">
                <a:solidFill>
                  <a:srgbClr val="3333CC"/>
                </a:solidFill>
                <a:latin typeface="Arial Narrow" pitchFamily="34" charset="0"/>
              </a:rPr>
              <a:t/>
            </a:r>
            <a:br>
              <a:rPr lang="en-US" i="1" dirty="0" smtClean="0">
                <a:solidFill>
                  <a:srgbClr val="3333CC"/>
                </a:solidFill>
                <a:latin typeface="Arial Narrow" pitchFamily="34" charset="0"/>
              </a:rPr>
            </a:br>
            <a:r>
              <a:rPr lang="el-GR" b="1" dirty="0" smtClean="0">
                <a:solidFill>
                  <a:srgbClr val="3333CC"/>
                </a:solidFill>
                <a:latin typeface="Courier New" pitchFamily="49" charset="0"/>
              </a:rPr>
              <a:t>&lt;/</a:t>
            </a:r>
            <a:r>
              <a:rPr lang="en-US" b="1" dirty="0" smtClean="0">
                <a:solidFill>
                  <a:srgbClr val="3333CC"/>
                </a:solidFill>
                <a:latin typeface="Courier New" pitchFamily="49" charset="0"/>
              </a:rPr>
              <a:t>style</a:t>
            </a:r>
            <a:r>
              <a:rPr lang="el-GR" b="1" dirty="0" smtClean="0">
                <a:solidFill>
                  <a:srgbClr val="3333CC"/>
                </a:solidFill>
                <a:latin typeface="Courier New" pitchFamily="49" charset="0"/>
              </a:rPr>
              <a:t>&gt;</a:t>
            </a:r>
            <a:r>
              <a:rPr lang="el-GR" dirty="0" smtClean="0"/>
              <a:t> </a:t>
            </a:r>
            <a:endParaRPr lang="en-US" dirty="0" smtClean="0"/>
          </a:p>
          <a:p>
            <a:pPr marL="1238250" lvl="2" indent="-381000"/>
            <a:endParaRPr lang="el-GR" dirty="0" smtClean="0"/>
          </a:p>
          <a:p>
            <a:pPr marL="838200" lvl="1" indent="-381000"/>
            <a:r>
              <a:rPr lang="el-GR" dirty="0" smtClean="0"/>
              <a:t>Κατάλληλο για μια σελίδα μόνο, η οποία </a:t>
            </a:r>
            <a:endParaRPr lang="en-US" dirty="0" smtClean="0"/>
          </a:p>
          <a:p>
            <a:pPr marL="1238250" lvl="2" indent="-381000"/>
            <a:r>
              <a:rPr lang="el-GR" dirty="0" smtClean="0"/>
              <a:t>είτε είναι μοναδική (μόνη της), </a:t>
            </a:r>
            <a:endParaRPr lang="en-US" dirty="0" smtClean="0"/>
          </a:p>
          <a:p>
            <a:pPr marL="1238250" lvl="2" indent="-381000"/>
            <a:r>
              <a:rPr lang="el-GR" dirty="0" smtClean="0"/>
              <a:t>είτε έχουμε μόνο σε αυτή πρόσβαση, </a:t>
            </a:r>
            <a:endParaRPr lang="en-US" dirty="0" smtClean="0"/>
          </a:p>
          <a:p>
            <a:pPr marL="1238250" lvl="2" indent="-381000"/>
            <a:r>
              <a:rPr lang="el-GR" dirty="0" smtClean="0"/>
              <a:t>ή έχει κάποιες ιδιαίτερες απαιτήσεις μορφοποίησης που δεν χρειάζονται αλλού</a:t>
            </a:r>
          </a:p>
        </p:txBody>
      </p:sp>
      <p:pic>
        <p:nvPicPr>
          <p:cNvPr id="16" name="Picture 3" descr="Εικονίδιο Προσοχής"/>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336" y="2348880"/>
            <a:ext cx="1224136" cy="1224136"/>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457200" y="115888"/>
            <a:ext cx="8507413" cy="787400"/>
          </a:xfrm>
        </p:spPr>
        <p:txBody>
          <a:bodyPr/>
          <a:lstStyle/>
          <a:p>
            <a:r>
              <a:rPr lang="el-GR" dirty="0"/>
              <a:t>Φύλλα με Στυλ</a:t>
            </a:r>
            <a:r>
              <a:rPr lang="en-US" dirty="0"/>
              <a:t> (Style Sheets) </a:t>
            </a:r>
            <a:r>
              <a:rPr lang="en-US" dirty="0" smtClean="0"/>
              <a:t>2/2</a:t>
            </a:r>
            <a:endParaRPr lang="en-US" dirty="0"/>
          </a:p>
        </p:txBody>
      </p:sp>
      <p:sp>
        <p:nvSpPr>
          <p:cNvPr id="10" name="Content Placeholder 2"/>
          <p:cNvSpPr>
            <a:spLocks noGrp="1"/>
          </p:cNvSpPr>
          <p:nvPr>
            <p:ph idx="1"/>
            <p:custDataLst>
              <p:tags r:id="rId3"/>
            </p:custDataLst>
          </p:nvPr>
        </p:nvSpPr>
        <p:spPr>
          <a:xfrm>
            <a:off x="457200" y="1085850"/>
            <a:ext cx="8507413" cy="5439494"/>
          </a:xfrm>
        </p:spPr>
        <p:txBody>
          <a:bodyPr/>
          <a:lstStyle/>
          <a:p>
            <a:pPr marL="457200" indent="-457200" eaLnBrk="1" hangingPunct="1"/>
            <a:r>
              <a:rPr lang="el-GR" b="1" dirty="0"/>
              <a:t>Εξωτερικό φύλλο στυλ</a:t>
            </a:r>
            <a:r>
              <a:rPr lang="el-GR" dirty="0"/>
              <a:t> (</a:t>
            </a:r>
            <a:r>
              <a:rPr lang="en-US" dirty="0"/>
              <a:t>text </a:t>
            </a:r>
            <a:r>
              <a:rPr lang="el-GR" dirty="0"/>
              <a:t>αρχείο .</a:t>
            </a:r>
            <a:r>
              <a:rPr lang="en-US" dirty="0" err="1"/>
              <a:t>css</a:t>
            </a:r>
            <a:r>
              <a:rPr lang="en-US" dirty="0"/>
              <a:t>)</a:t>
            </a:r>
            <a:endParaRPr lang="el-GR" dirty="0"/>
          </a:p>
          <a:p>
            <a:pPr marL="838200" lvl="1" indent="-381000" eaLnBrk="1" hangingPunct="1"/>
            <a:r>
              <a:rPr lang="el-GR" dirty="0"/>
              <a:t>Ιδανικό για τη διαχείριση ολόκληρου </a:t>
            </a:r>
            <a:r>
              <a:rPr lang="en-US" dirty="0"/>
              <a:t>Web site</a:t>
            </a:r>
            <a:endParaRPr lang="el-GR" dirty="0"/>
          </a:p>
          <a:p>
            <a:pPr marL="838200" lvl="1" indent="-381000" eaLnBrk="1" hangingPunct="1"/>
            <a:r>
              <a:rPr lang="el-GR" b="1" dirty="0">
                <a:solidFill>
                  <a:srgbClr val="C00000"/>
                </a:solidFill>
              </a:rPr>
              <a:t>Γίνεται </a:t>
            </a:r>
            <a:r>
              <a:rPr lang="en-US" b="1" dirty="0">
                <a:solidFill>
                  <a:srgbClr val="C00000"/>
                </a:solidFill>
              </a:rPr>
              <a:t>include </a:t>
            </a:r>
            <a:r>
              <a:rPr lang="el-GR" b="1" dirty="0">
                <a:solidFill>
                  <a:srgbClr val="C00000"/>
                </a:solidFill>
              </a:rPr>
              <a:t>στις ιστοσελίδες ως εξής</a:t>
            </a:r>
            <a:r>
              <a:rPr lang="el-GR" dirty="0"/>
              <a:t>:</a:t>
            </a:r>
          </a:p>
          <a:p>
            <a:pPr marL="1257300" lvl="2" indent="-342900" eaLnBrk="1" hangingPunct="1">
              <a:buNone/>
            </a:pPr>
            <a:r>
              <a:rPr lang="en-US" sz="2400" b="1" dirty="0">
                <a:solidFill>
                  <a:srgbClr val="3333CC"/>
                </a:solidFill>
                <a:latin typeface="Courier New" pitchFamily="49" charset="0"/>
              </a:rPr>
              <a:t>&lt;link </a:t>
            </a:r>
            <a:r>
              <a:rPr lang="en-US" sz="2400" b="1" dirty="0" err="1">
                <a:solidFill>
                  <a:srgbClr val="3333CC"/>
                </a:solidFill>
                <a:latin typeface="Courier New" pitchFamily="49" charset="0"/>
              </a:rPr>
              <a:t>href</a:t>
            </a:r>
            <a:r>
              <a:rPr lang="en-US" sz="2400" b="1" dirty="0">
                <a:solidFill>
                  <a:srgbClr val="3333CC"/>
                </a:solidFill>
                <a:latin typeface="Courier New" pitchFamily="49" charset="0"/>
              </a:rPr>
              <a:t>="</a:t>
            </a:r>
            <a:r>
              <a:rPr lang="en-US" sz="2400" b="1" dirty="0" smtClean="0">
                <a:solidFill>
                  <a:srgbClr val="C00000"/>
                </a:solidFill>
                <a:latin typeface="Courier New" pitchFamily="49" charset="0"/>
              </a:rPr>
              <a:t>my_style.css</a:t>
            </a:r>
            <a:r>
              <a:rPr lang="en-US" sz="2400" b="1" dirty="0" smtClean="0">
                <a:solidFill>
                  <a:srgbClr val="3333CC"/>
                </a:solidFill>
                <a:latin typeface="Courier New" pitchFamily="49" charset="0"/>
              </a:rPr>
              <a:t>"                      	</a:t>
            </a:r>
            <a:r>
              <a:rPr lang="en-US" sz="2400" b="1" dirty="0" err="1" smtClean="0">
                <a:solidFill>
                  <a:srgbClr val="3333CC"/>
                </a:solidFill>
                <a:latin typeface="Courier New" pitchFamily="49" charset="0"/>
              </a:rPr>
              <a:t>rel</a:t>
            </a:r>
            <a:r>
              <a:rPr lang="en-US" sz="2400" b="1" dirty="0">
                <a:solidFill>
                  <a:srgbClr val="3333CC"/>
                </a:solidFill>
                <a:latin typeface="Courier New" pitchFamily="49" charset="0"/>
              </a:rPr>
              <a:t>="</a:t>
            </a:r>
            <a:r>
              <a:rPr lang="en-US" sz="2400" b="1" dirty="0" err="1">
                <a:solidFill>
                  <a:srgbClr val="3333CC"/>
                </a:solidFill>
                <a:latin typeface="Courier New" pitchFamily="49" charset="0"/>
              </a:rPr>
              <a:t>stylesheet</a:t>
            </a:r>
            <a:r>
              <a:rPr lang="en-US" sz="2400" b="1" dirty="0">
                <a:solidFill>
                  <a:srgbClr val="3333CC"/>
                </a:solidFill>
                <a:latin typeface="Courier New" pitchFamily="49" charset="0"/>
              </a:rPr>
              <a:t>" type="text/</a:t>
            </a:r>
            <a:r>
              <a:rPr lang="en-US" sz="2400" b="1" dirty="0" err="1">
                <a:solidFill>
                  <a:srgbClr val="3333CC"/>
                </a:solidFill>
                <a:latin typeface="Courier New" pitchFamily="49" charset="0"/>
              </a:rPr>
              <a:t>css</a:t>
            </a:r>
            <a:r>
              <a:rPr lang="en-US" sz="2400" b="1" dirty="0" smtClean="0">
                <a:solidFill>
                  <a:srgbClr val="3333CC"/>
                </a:solidFill>
                <a:latin typeface="Courier New" pitchFamily="49" charset="0"/>
              </a:rPr>
              <a:t>"/&gt;</a:t>
            </a:r>
            <a:r>
              <a:rPr lang="en-US" sz="2400" dirty="0" smtClean="0">
                <a:solidFill>
                  <a:srgbClr val="3333CC"/>
                </a:solidFill>
              </a:rPr>
              <a:t> </a:t>
            </a:r>
            <a:endParaRPr lang="en-US" sz="3200" dirty="0"/>
          </a:p>
          <a:p>
            <a:pPr marL="838200" lvl="1" indent="-381000" eaLnBrk="1" hangingPunct="1"/>
            <a:r>
              <a:rPr lang="el-GR" dirty="0" smtClean="0"/>
              <a:t>Η παραπάνω δήλωση (που κάνει </a:t>
            </a:r>
            <a:r>
              <a:rPr lang="en-US" dirty="0" smtClean="0"/>
              <a:t>include) </a:t>
            </a:r>
            <a:r>
              <a:rPr lang="el-GR" dirty="0" smtClean="0"/>
              <a:t>μπαίνει </a:t>
            </a:r>
            <a:r>
              <a:rPr lang="el-GR" dirty="0"/>
              <a:t>μέσα στο </a:t>
            </a:r>
            <a:r>
              <a:rPr lang="en-US" dirty="0"/>
              <a:t>&lt;head&gt; … &lt;/head&gt; </a:t>
            </a:r>
            <a:r>
              <a:rPr lang="el-GR" dirty="0" smtClean="0"/>
              <a:t>τμήμα</a:t>
            </a:r>
            <a:r>
              <a:rPr lang="en-US" dirty="0" smtClean="0"/>
              <a:t> </a:t>
            </a:r>
            <a:r>
              <a:rPr lang="el-GR" dirty="0" smtClean="0"/>
              <a:t>της ιστοσελίδας.</a:t>
            </a:r>
            <a:endParaRPr lang="el-GR" dirty="0"/>
          </a:p>
          <a:p>
            <a:pPr marL="838200" lvl="1" indent="-381000" eaLnBrk="1" hangingPunct="1"/>
            <a:r>
              <a:rPr lang="el-GR" dirty="0" smtClean="0"/>
              <a:t>Το </a:t>
            </a:r>
            <a:r>
              <a:rPr lang="en-US" b="1" dirty="0">
                <a:solidFill>
                  <a:srgbClr val="C00000"/>
                </a:solidFill>
                <a:latin typeface="Courier New" pitchFamily="49" charset="0"/>
              </a:rPr>
              <a:t>my_style.css</a:t>
            </a:r>
            <a:r>
              <a:rPr lang="el-GR" dirty="0"/>
              <a:t> </a:t>
            </a:r>
            <a:r>
              <a:rPr lang="el-GR" dirty="0" smtClean="0"/>
              <a:t>στο παράδειγμα, είναι το αρχείο </a:t>
            </a:r>
            <a:r>
              <a:rPr lang="el-GR" dirty="0"/>
              <a:t>με </a:t>
            </a:r>
            <a:r>
              <a:rPr lang="el-GR" dirty="0" smtClean="0"/>
              <a:t>στυλ/κανόνες που φορτώνουμε.</a:t>
            </a:r>
            <a:endParaRPr lang="el-GR" dirty="0"/>
          </a:p>
        </p:txBody>
      </p:sp>
      <p:pic>
        <p:nvPicPr>
          <p:cNvPr id="11" name="Picture 3" descr="Εικονίδιο προσοχής."/>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2485" y="1844824"/>
            <a:ext cx="1152128" cy="1152128"/>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Σχόλια στη Σύνταξη Στυλ</a:t>
            </a:r>
          </a:p>
        </p:txBody>
      </p:sp>
      <p:sp>
        <p:nvSpPr>
          <p:cNvPr id="11" name="Rectangle 3"/>
          <p:cNvSpPr txBox="1">
            <a:spLocks noChangeArrowheads="1"/>
          </p:cNvSpPr>
          <p:nvPr>
            <p:custDataLst>
              <p:tags r:id="rId3"/>
            </p:custDataLst>
          </p:nvPr>
        </p:nvSpPr>
        <p:spPr>
          <a:xfrm>
            <a:off x="457200" y="1268760"/>
            <a:ext cx="8507413" cy="540032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Εισαγωγή σχολίων στα στυλ ως εξής</a:t>
            </a:r>
          </a:p>
          <a:p>
            <a:pPr lvl="1"/>
            <a:r>
              <a:rPr lang="el-GR" sz="2400" b="1" dirty="0" smtClean="0">
                <a:solidFill>
                  <a:srgbClr val="969696"/>
                </a:solidFill>
                <a:latin typeface="Courier New" pitchFamily="49" charset="0"/>
              </a:rPr>
              <a:t>/* σχόλιο */</a:t>
            </a:r>
          </a:p>
          <a:p>
            <a:pPr lvl="1"/>
            <a:endParaRPr lang="el-GR" sz="2400" b="1" dirty="0" smtClean="0">
              <a:solidFill>
                <a:srgbClr val="969696"/>
              </a:solidFill>
              <a:latin typeface="Courier New" pitchFamily="49" charset="0"/>
            </a:endParaRPr>
          </a:p>
          <a:p>
            <a:r>
              <a:rPr lang="el-GR" sz="2400" dirty="0" smtClean="0"/>
              <a:t>Παράδειγμα</a:t>
            </a:r>
          </a:p>
          <a:p>
            <a:pPr lvl="1"/>
            <a:r>
              <a:rPr lang="el-GR" sz="2400" b="1" dirty="0" smtClean="0">
                <a:solidFill>
                  <a:srgbClr val="969696"/>
                </a:solidFill>
                <a:latin typeface="Courier New" pitchFamily="49" charset="0"/>
              </a:rPr>
              <a:t>/* σχόλιο (α) */</a:t>
            </a:r>
            <a:r>
              <a:rPr lang="el-GR" sz="2400" b="1" dirty="0" smtClean="0">
                <a:solidFill>
                  <a:schemeClr val="accent2"/>
                </a:solidFill>
                <a:latin typeface="Courier New" pitchFamily="49" charset="0"/>
              </a:rPr>
              <a:t> </a:t>
            </a:r>
            <a:br>
              <a:rPr lang="el-GR" sz="2400" b="1" dirty="0" smtClean="0">
                <a:solidFill>
                  <a:schemeClr val="accent2"/>
                </a:solidFill>
                <a:latin typeface="Courier New" pitchFamily="49" charset="0"/>
              </a:rPr>
            </a:br>
            <a:r>
              <a:rPr lang="el-GR" sz="2400" b="1" dirty="0" smtClean="0">
                <a:solidFill>
                  <a:srgbClr val="3333CC"/>
                </a:solidFill>
                <a:latin typeface="Courier New" pitchFamily="49" charset="0"/>
              </a:rPr>
              <a:t>p {</a:t>
            </a:r>
            <a:r>
              <a:rPr lang="el-GR" sz="2400" b="1" dirty="0" err="1" smtClean="0">
                <a:solidFill>
                  <a:srgbClr val="3333CC"/>
                </a:solidFill>
                <a:latin typeface="Courier New" pitchFamily="49" charset="0"/>
              </a:rPr>
              <a:t>text-align</a:t>
            </a:r>
            <a:r>
              <a:rPr lang="el-GR" sz="2400" b="1" dirty="0" smtClean="0">
                <a:solidFill>
                  <a:srgbClr val="3333CC"/>
                </a:solidFill>
                <a:latin typeface="Courier New" pitchFamily="49" charset="0"/>
              </a:rPr>
              <a:t>: </a:t>
            </a:r>
            <a:r>
              <a:rPr lang="el-GR" sz="2400" b="1" dirty="0" err="1" smtClean="0">
                <a:solidFill>
                  <a:srgbClr val="3333CC"/>
                </a:solidFill>
                <a:latin typeface="Courier New" pitchFamily="49" charset="0"/>
              </a:rPr>
              <a:t>center</a:t>
            </a:r>
            <a:r>
              <a:rPr lang="el-GR" sz="2400" b="1" dirty="0" smtClean="0">
                <a:solidFill>
                  <a:srgbClr val="3333CC"/>
                </a:solidFill>
                <a:latin typeface="Courier New" pitchFamily="49" charset="0"/>
              </a:rPr>
              <a:t>; </a:t>
            </a:r>
            <a:r>
              <a:rPr lang="el-GR" sz="2400" b="1" dirty="0" smtClean="0">
                <a:solidFill>
                  <a:srgbClr val="969696"/>
                </a:solidFill>
                <a:latin typeface="Courier New" pitchFamily="49" charset="0"/>
              </a:rPr>
              <a:t>/* σχόλιο (β) */</a:t>
            </a:r>
            <a:r>
              <a:rPr lang="el-GR" sz="2400" b="1" dirty="0" smtClean="0">
                <a:solidFill>
                  <a:srgbClr val="3333CC"/>
                </a:solidFill>
                <a:latin typeface="Courier New" pitchFamily="49" charset="0"/>
              </a:rPr>
              <a:t> </a:t>
            </a:r>
            <a:br>
              <a:rPr lang="el-GR" sz="2400" b="1" dirty="0" smtClean="0">
                <a:solidFill>
                  <a:srgbClr val="3333CC"/>
                </a:solidFill>
                <a:latin typeface="Courier New" pitchFamily="49" charset="0"/>
              </a:rPr>
            </a:br>
            <a:r>
              <a:rPr lang="el-GR" sz="2400" b="1" dirty="0" smtClean="0">
                <a:solidFill>
                  <a:srgbClr val="3333CC"/>
                </a:solidFill>
                <a:latin typeface="Courier New" pitchFamily="49" charset="0"/>
              </a:rPr>
              <a:t>   </a:t>
            </a:r>
            <a:r>
              <a:rPr lang="el-GR" sz="2400" b="1" dirty="0" err="1" smtClean="0">
                <a:solidFill>
                  <a:srgbClr val="3333CC"/>
                </a:solidFill>
                <a:latin typeface="Courier New" pitchFamily="49" charset="0"/>
              </a:rPr>
              <a:t>color</a:t>
            </a:r>
            <a:r>
              <a:rPr lang="el-GR" sz="2400" b="1" dirty="0" smtClean="0">
                <a:solidFill>
                  <a:srgbClr val="3333CC"/>
                </a:solidFill>
                <a:latin typeface="Courier New" pitchFamily="49" charset="0"/>
              </a:rPr>
              <a:t>: </a:t>
            </a:r>
            <a:r>
              <a:rPr lang="el-GR" sz="2400" b="1" dirty="0" err="1" smtClean="0">
                <a:solidFill>
                  <a:srgbClr val="3333CC"/>
                </a:solidFill>
                <a:latin typeface="Courier New" pitchFamily="49" charset="0"/>
              </a:rPr>
              <a:t>black</a:t>
            </a:r>
            <a:r>
              <a:rPr lang="el-GR" sz="2400" b="1" dirty="0" smtClean="0">
                <a:solidFill>
                  <a:srgbClr val="3333CC"/>
                </a:solidFill>
                <a:latin typeface="Courier New" pitchFamily="49" charset="0"/>
              </a:rPr>
              <a:t>; </a:t>
            </a:r>
            <a:br>
              <a:rPr lang="el-GR" sz="2400" b="1" dirty="0" smtClean="0">
                <a:solidFill>
                  <a:srgbClr val="3333CC"/>
                </a:solidFill>
                <a:latin typeface="Courier New" pitchFamily="49" charset="0"/>
              </a:rPr>
            </a:br>
            <a:r>
              <a:rPr lang="el-GR" sz="2400" b="1" dirty="0" smtClean="0">
                <a:solidFill>
                  <a:srgbClr val="3333CC"/>
                </a:solidFill>
                <a:latin typeface="Courier New" pitchFamily="49" charset="0"/>
              </a:rPr>
              <a:t>   </a:t>
            </a:r>
            <a:r>
              <a:rPr lang="el-GR" sz="2400" b="1" dirty="0" err="1" smtClean="0">
                <a:solidFill>
                  <a:srgbClr val="3333CC"/>
                </a:solidFill>
                <a:latin typeface="Courier New" pitchFamily="49" charset="0"/>
              </a:rPr>
              <a:t>font-family</a:t>
            </a:r>
            <a:r>
              <a:rPr lang="el-GR" sz="2400" b="1" dirty="0" smtClean="0">
                <a:solidFill>
                  <a:srgbClr val="3333CC"/>
                </a:solidFill>
                <a:latin typeface="Courier New" pitchFamily="49" charset="0"/>
              </a:rPr>
              <a:t>: </a:t>
            </a:r>
            <a:r>
              <a:rPr lang="el-GR" sz="2400" b="1" dirty="0" err="1" smtClean="0">
                <a:solidFill>
                  <a:srgbClr val="3333CC"/>
                </a:solidFill>
                <a:latin typeface="Courier New" pitchFamily="49" charset="0"/>
              </a:rPr>
              <a:t>arial</a:t>
            </a:r>
            <a:r>
              <a:rPr lang="en-US" sz="2400" b="1" dirty="0" smtClean="0">
                <a:solidFill>
                  <a:srgbClr val="3333CC"/>
                </a:solidFill>
                <a:latin typeface="Courier New" pitchFamily="49" charset="0"/>
              </a:rPr>
              <a:t>;</a:t>
            </a:r>
            <a:r>
              <a:rPr lang="el-GR" sz="2400" b="1" dirty="0" smtClean="0">
                <a:solidFill>
                  <a:srgbClr val="3333CC"/>
                </a:solidFill>
                <a:latin typeface="Courier New" pitchFamily="49" charset="0"/>
              </a:rPr>
              <a:t>}</a:t>
            </a:r>
          </a:p>
          <a:p>
            <a:pPr lvl="2"/>
            <a:endParaRPr lang="el-GR" b="1" dirty="0" smtClean="0">
              <a:solidFill>
                <a:srgbClr val="3333CC"/>
              </a:solidFill>
              <a:latin typeface="Courier New" pitchFamily="49"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Κανόνες Στυλ</a:t>
            </a:r>
          </a:p>
        </p:txBody>
      </p:sp>
      <p:sp>
        <p:nvSpPr>
          <p:cNvPr id="8" name="Rectangle 3"/>
          <p:cNvSpPr txBox="1">
            <a:spLocks noChangeArrowheads="1"/>
          </p:cNvSpPr>
          <p:nvPr>
            <p:custDataLst>
              <p:tags r:id="rId3"/>
            </p:custDataLst>
          </p:nvPr>
        </p:nvSpPr>
        <p:spPr>
          <a:xfrm>
            <a:off x="457200" y="1085850"/>
            <a:ext cx="8651304" cy="558323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l-GR" dirty="0" smtClean="0"/>
              <a:t>Ένα φύλλο με στυλ περιλαμβάνει κανόνες στυλ</a:t>
            </a:r>
          </a:p>
          <a:p>
            <a:pPr marL="628650" lvl="1">
              <a:defRPr/>
            </a:pPr>
            <a:r>
              <a:rPr lang="el-GR" b="1" dirty="0" err="1" smtClean="0">
                <a:solidFill>
                  <a:srgbClr val="3333CC"/>
                </a:solidFill>
                <a:latin typeface="Courier New" pitchFamily="49" charset="0"/>
              </a:rPr>
              <a:t>selector</a:t>
            </a:r>
            <a:r>
              <a:rPr lang="el-GR" b="1" dirty="0" smtClean="0">
                <a:solidFill>
                  <a:srgbClr val="3333CC"/>
                </a:solidFill>
                <a:latin typeface="Courier New" pitchFamily="49" charset="0"/>
              </a:rPr>
              <a:t> {property1: value1</a:t>
            </a:r>
            <a:r>
              <a:rPr lang="en-US" b="1" dirty="0" smtClean="0">
                <a:solidFill>
                  <a:srgbClr val="3333CC"/>
                </a:solidFill>
                <a:latin typeface="Courier New" pitchFamily="49" charset="0"/>
              </a:rPr>
              <a:t>; …</a:t>
            </a:r>
            <a:r>
              <a:rPr lang="el-GR" b="1" dirty="0" smtClean="0">
                <a:solidFill>
                  <a:srgbClr val="3333CC"/>
                </a:solidFill>
                <a:latin typeface="Courier New" pitchFamily="49" charset="0"/>
              </a:rPr>
              <a:t>}</a:t>
            </a:r>
          </a:p>
          <a:p>
            <a:pPr marL="628650" lvl="1">
              <a:defRPr/>
            </a:pPr>
            <a:endParaRPr lang="el-GR" sz="1800" b="1" dirty="0" smtClean="0">
              <a:solidFill>
                <a:srgbClr val="3333CC"/>
              </a:solidFill>
              <a:latin typeface="Courier New" pitchFamily="49" charset="0"/>
            </a:endParaRPr>
          </a:p>
          <a:p>
            <a:pPr marL="628650" lvl="1">
              <a:defRPr/>
            </a:pPr>
            <a:r>
              <a:rPr lang="el-GR" dirty="0" smtClean="0"/>
              <a:t>π.χ. </a:t>
            </a:r>
          </a:p>
          <a:p>
            <a:pPr marL="628650" lvl="1">
              <a:defRPr/>
            </a:pPr>
            <a:endParaRPr lang="el-GR" sz="1800" b="1" dirty="0" smtClean="0">
              <a:solidFill>
                <a:srgbClr val="3333CC"/>
              </a:solidFill>
              <a:latin typeface="Courier New" pitchFamily="49" charset="0"/>
            </a:endParaRPr>
          </a:p>
          <a:p>
            <a:pPr marL="628650" lvl="1">
              <a:defRPr/>
            </a:pPr>
            <a:r>
              <a:rPr lang="el-GR" dirty="0" smtClean="0"/>
              <a:t>Ο </a:t>
            </a:r>
            <a:r>
              <a:rPr lang="el-GR" b="1" dirty="0" err="1" smtClean="0"/>
              <a:t>επιλογέας</a:t>
            </a:r>
            <a:r>
              <a:rPr lang="el-GR" dirty="0" smtClean="0"/>
              <a:t> (</a:t>
            </a:r>
            <a:r>
              <a:rPr lang="en-US" dirty="0" smtClean="0"/>
              <a:t>selector) </a:t>
            </a:r>
            <a:r>
              <a:rPr lang="el-GR" dirty="0" smtClean="0"/>
              <a:t>καθορίζει σε ποια </a:t>
            </a:r>
            <a:r>
              <a:rPr lang="en-US" dirty="0" smtClean="0"/>
              <a:t>html </a:t>
            </a:r>
            <a:r>
              <a:rPr lang="el-GR" dirty="0" smtClean="0"/>
              <a:t>στοιχεία θα εφαρμοστεί το στυλ που ακολουθεί μέσα στα {   }</a:t>
            </a:r>
            <a:endParaRPr lang="en-US" dirty="0" smtClean="0"/>
          </a:p>
          <a:p>
            <a:pPr marL="628650" lvl="1">
              <a:defRPr/>
            </a:pPr>
            <a:r>
              <a:rPr lang="el-GR" dirty="0" smtClean="0"/>
              <a:t>Αυτά τα </a:t>
            </a:r>
            <a:r>
              <a:rPr lang="en-US" dirty="0" smtClean="0"/>
              <a:t>html </a:t>
            </a:r>
            <a:r>
              <a:rPr lang="el-GR" dirty="0" smtClean="0"/>
              <a:t>στοιχεία προσδιορίζονται από:</a:t>
            </a:r>
          </a:p>
          <a:p>
            <a:pPr marL="1314450" lvl="2" indent="-457200">
              <a:buSzPct val="90000"/>
              <a:buFont typeface="+mj-lt"/>
              <a:buAutoNum type="arabicPeriod"/>
              <a:defRPr/>
            </a:pPr>
            <a:r>
              <a:rPr lang="el-GR" b="1" dirty="0" smtClean="0"/>
              <a:t>το όνομα τους</a:t>
            </a:r>
            <a:r>
              <a:rPr lang="en-US" b="1" dirty="0" smtClean="0"/>
              <a:t> (</a:t>
            </a:r>
            <a:r>
              <a:rPr lang="el-GR" b="1" dirty="0" smtClean="0"/>
              <a:t>δηλ. την ετικέτα/</a:t>
            </a:r>
            <a:r>
              <a:rPr lang="en-US" b="1" dirty="0" smtClean="0"/>
              <a:t>tag)</a:t>
            </a:r>
            <a:endParaRPr lang="el-GR" b="1" dirty="0" smtClean="0"/>
          </a:p>
          <a:p>
            <a:pPr marL="1314450" lvl="2" indent="-457200">
              <a:buSzPct val="90000"/>
              <a:buFont typeface="+mj-lt"/>
              <a:buAutoNum type="arabicPeriod"/>
              <a:defRPr/>
            </a:pPr>
            <a:r>
              <a:rPr lang="el-GR" b="1" dirty="0" smtClean="0"/>
              <a:t>την κλάση </a:t>
            </a:r>
            <a:r>
              <a:rPr lang="en-US" b="1" dirty="0" smtClean="0"/>
              <a:t>(class) </a:t>
            </a:r>
            <a:r>
              <a:rPr lang="el-GR" b="1" dirty="0" smtClean="0"/>
              <a:t>ή το αναγνωριστικό </a:t>
            </a:r>
            <a:r>
              <a:rPr lang="en-US" b="1" dirty="0" smtClean="0"/>
              <a:t>(id) </a:t>
            </a:r>
            <a:r>
              <a:rPr lang="el-GR" b="1" dirty="0" smtClean="0"/>
              <a:t>τους</a:t>
            </a:r>
            <a:endParaRPr lang="en-US" b="1" dirty="0" smtClean="0"/>
          </a:p>
          <a:p>
            <a:pPr marL="1314450" lvl="2" indent="-457200">
              <a:buSzPct val="90000"/>
              <a:buFont typeface="+mj-lt"/>
              <a:buAutoNum type="arabicPeriod"/>
              <a:defRPr/>
            </a:pPr>
            <a:r>
              <a:rPr lang="el-GR" b="1" dirty="0" smtClean="0"/>
              <a:t>τη θέση τους στην </a:t>
            </a:r>
            <a:r>
              <a:rPr lang="en-US" b="1" dirty="0" smtClean="0"/>
              <a:t>HTML </a:t>
            </a:r>
            <a:r>
              <a:rPr lang="el-GR" b="1" dirty="0" smtClean="0"/>
              <a:t>ιεραρχία</a:t>
            </a:r>
          </a:p>
          <a:p>
            <a:pPr marL="1314450" lvl="2" indent="-457200">
              <a:buSzPct val="90000"/>
              <a:buFont typeface="+mj-lt"/>
              <a:buAutoNum type="arabicPeriod"/>
              <a:defRPr/>
            </a:pPr>
            <a:r>
              <a:rPr lang="el-GR" dirty="0" smtClean="0"/>
              <a:t>την </a:t>
            </a:r>
            <a:r>
              <a:rPr lang="el-GR" dirty="0" err="1" smtClean="0"/>
              <a:t>ψευδοκλάση</a:t>
            </a:r>
            <a:r>
              <a:rPr lang="el-GR" dirty="0" smtClean="0"/>
              <a:t> ενός στοιχείου</a:t>
            </a:r>
          </a:p>
          <a:p>
            <a:pPr marL="1314450" lvl="2" indent="-457200">
              <a:buSzPct val="90000"/>
              <a:buFont typeface="+mj-lt"/>
              <a:buAutoNum type="arabicPeriod"/>
              <a:defRPr/>
            </a:pPr>
            <a:r>
              <a:rPr lang="el-GR" dirty="0" smtClean="0"/>
              <a:t>τις ιδιότητες και τιμές ενός στοιχείου</a:t>
            </a:r>
          </a:p>
          <a:p>
            <a:pPr lvl="1">
              <a:buSzPct val="90000"/>
              <a:defRPr/>
            </a:pPr>
            <a:r>
              <a:rPr lang="el-GR" b="1" i="1" dirty="0" smtClean="0">
                <a:solidFill>
                  <a:srgbClr val="FF0000"/>
                </a:solidFill>
              </a:rPr>
              <a:t>Σημείωση</a:t>
            </a:r>
            <a:r>
              <a:rPr lang="el-GR" i="1" dirty="0" smtClean="0"/>
              <a:t>: να γνωρίζετε άριστα τα 3 πρώτα!</a:t>
            </a:r>
            <a:endParaRPr lang="en-US" i="1" dirty="0" smtClean="0"/>
          </a:p>
        </p:txBody>
      </p:sp>
      <p:grpSp>
        <p:nvGrpSpPr>
          <p:cNvPr id="4" name="Ομάδα 3" descr="Εικόνα σύνταξης κανόνων στύλ."/>
          <p:cNvGrpSpPr/>
          <p:nvPr/>
        </p:nvGrpSpPr>
        <p:grpSpPr>
          <a:xfrm>
            <a:off x="1961578" y="1700808"/>
            <a:ext cx="7094793" cy="1367830"/>
            <a:chOff x="1961578" y="1700808"/>
            <a:chExt cx="7094793" cy="1367830"/>
          </a:xfrm>
        </p:grpSpPr>
        <p:pic>
          <p:nvPicPr>
            <p:cNvPr id="9"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8148" t="12878" r="16414"/>
            <a:stretch/>
          </p:blipFill>
          <p:spPr>
            <a:xfrm>
              <a:off x="7737760" y="1700808"/>
              <a:ext cx="1318611" cy="1367830"/>
            </a:xfrm>
            <a:prstGeom prst="rect">
              <a:avLst/>
            </a:prstGeom>
          </p:spPr>
        </p:pic>
        <p:pic>
          <p:nvPicPr>
            <p:cNvPr id="10" name="Picture 5" descr="http://www.w3schools.com/css/selecto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1578" y="2060848"/>
              <a:ext cx="51133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115887"/>
            <a:ext cx="8507413" cy="729593"/>
          </a:xfrm>
        </p:spPr>
        <p:txBody>
          <a:bodyPr>
            <a:normAutofit fontScale="90000"/>
          </a:bodyPr>
          <a:lstStyle/>
          <a:p>
            <a:pPr eaLnBrk="1" hangingPunct="1"/>
            <a:r>
              <a:rPr lang="en-US" dirty="0" smtClean="0"/>
              <a:t>1. </a:t>
            </a:r>
            <a:r>
              <a:rPr lang="el-GR" dirty="0" smtClean="0"/>
              <a:t>Επιλογέας ίδιος με </a:t>
            </a:r>
            <a:r>
              <a:rPr lang="en-US" dirty="0" smtClean="0"/>
              <a:t>html </a:t>
            </a:r>
            <a:r>
              <a:rPr lang="el-GR" dirty="0" smtClean="0"/>
              <a:t>ετικέτα</a:t>
            </a:r>
          </a:p>
        </p:txBody>
      </p:sp>
      <p:sp>
        <p:nvSpPr>
          <p:cNvPr id="11" name="Rectangle 3"/>
          <p:cNvSpPr txBox="1">
            <a:spLocks noChangeArrowheads="1"/>
          </p:cNvSpPr>
          <p:nvPr>
            <p:custDataLst>
              <p:tags r:id="rId2"/>
            </p:custDataLst>
          </p:nvPr>
        </p:nvSpPr>
        <p:spPr>
          <a:xfrm>
            <a:off x="457199" y="1085849"/>
            <a:ext cx="8639175" cy="563562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Πρακτικά επανακαθορίζει τον τρόπο απεικόνισης συγκεκριμένου </a:t>
            </a:r>
            <a:r>
              <a:rPr lang="en-US" dirty="0" smtClean="0"/>
              <a:t>HTML </a:t>
            </a:r>
            <a:r>
              <a:rPr lang="el-GR" dirty="0" smtClean="0"/>
              <a:t>στοιχείου. </a:t>
            </a:r>
            <a:r>
              <a:rPr lang="el-GR" dirty="0" smtClean="0">
                <a:solidFill>
                  <a:srgbClr val="0000FF"/>
                </a:solidFill>
              </a:rPr>
              <a:t>Εφαρμόζεται αυτόματα σε όλες τις </a:t>
            </a:r>
            <a:r>
              <a:rPr lang="en-US" dirty="0" smtClean="0">
                <a:solidFill>
                  <a:srgbClr val="0000FF"/>
                </a:solidFill>
              </a:rPr>
              <a:t>html </a:t>
            </a:r>
            <a:r>
              <a:rPr lang="el-GR" dirty="0" smtClean="0">
                <a:solidFill>
                  <a:srgbClr val="0000FF"/>
                </a:solidFill>
              </a:rPr>
              <a:t>ετικέτες με ίδιο όνομα!</a:t>
            </a:r>
          </a:p>
          <a:p>
            <a:pPr lvl="1"/>
            <a:r>
              <a:rPr lang="el-GR" dirty="0" smtClean="0"/>
              <a:t>Παραδείγματα</a:t>
            </a:r>
            <a:endParaRPr lang="en-US" dirty="0" smtClean="0"/>
          </a:p>
          <a:p>
            <a:pPr lvl="2"/>
            <a:r>
              <a:rPr lang="en-US" b="1" dirty="0" smtClean="0">
                <a:solidFill>
                  <a:srgbClr val="3333CC"/>
                </a:solidFill>
                <a:latin typeface="Courier New" pitchFamily="49" charset="0"/>
              </a:rPr>
              <a:t>h1 {color: blue;} </a:t>
            </a:r>
          </a:p>
          <a:p>
            <a:pPr lvl="2"/>
            <a:r>
              <a:rPr lang="en-US" b="1" dirty="0" smtClean="0">
                <a:solidFill>
                  <a:srgbClr val="3333CC"/>
                </a:solidFill>
                <a:latin typeface="Courier New" pitchFamily="49" charset="0"/>
              </a:rPr>
              <a:t>p {text-align: center; color: red;}</a:t>
            </a:r>
          </a:p>
          <a:p>
            <a:r>
              <a:rPr lang="el-GR" dirty="0" smtClean="0"/>
              <a:t>Ανάθεση στυλ σε πολλά στοιχεία ταυτόχρονα:</a:t>
            </a:r>
          </a:p>
          <a:p>
            <a:pPr lvl="1"/>
            <a:r>
              <a:rPr lang="en-US" b="1" dirty="0" smtClean="0">
                <a:solidFill>
                  <a:srgbClr val="3333CC"/>
                </a:solidFill>
                <a:latin typeface="Courier New" pitchFamily="49" charset="0"/>
              </a:rPr>
              <a:t>h2,h3,h4 {color: green;}</a:t>
            </a:r>
            <a:r>
              <a:rPr lang="el-GR" b="1" dirty="0" smtClean="0">
                <a:solidFill>
                  <a:srgbClr val="3333CC"/>
                </a:solidFill>
                <a:latin typeface="Courier New" pitchFamily="49" charset="0"/>
              </a:rPr>
              <a:t> </a:t>
            </a:r>
            <a:r>
              <a:rPr lang="el-GR" sz="1500" b="1" dirty="0" smtClean="0">
                <a:solidFill>
                  <a:srgbClr val="C00000"/>
                </a:solidFill>
              </a:rPr>
              <a:t>ΠΡΟΣΟΧΗ! Χωρισμένα με κόμμα!</a:t>
            </a:r>
          </a:p>
          <a:p>
            <a:r>
              <a:rPr lang="el-GR" dirty="0" smtClean="0"/>
              <a:t>Ανάθεση στυλ σε όλα τα </a:t>
            </a:r>
            <a:r>
              <a:rPr lang="en-US" dirty="0" smtClean="0"/>
              <a:t>HTML </a:t>
            </a:r>
            <a:r>
              <a:rPr lang="el-GR" dirty="0" smtClean="0"/>
              <a:t>στοιχεία:</a:t>
            </a:r>
          </a:p>
          <a:p>
            <a:pPr lvl="1"/>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color</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red;</a:t>
            </a:r>
            <a:r>
              <a:rPr lang="el-GR" b="1" dirty="0" smtClean="0">
                <a:solidFill>
                  <a:srgbClr val="3333CC"/>
                </a:solidFill>
                <a:latin typeface="Courier New" pitchFamily="49" charset="0"/>
              </a:rPr>
              <a:t>}</a:t>
            </a:r>
          </a:p>
          <a:p>
            <a:pPr lvl="1"/>
            <a:r>
              <a:rPr lang="el-GR" dirty="0" smtClean="0"/>
              <a:t>Αν το χρησιμοποιήσετε, κάντε το στην αρχή των δηλώσεων στυλ γιατί αλλιώς μπορεί να αναιρέσει άλλες ρυθμίσεις που έχετε κάνει!</a:t>
            </a:r>
          </a:p>
        </p:txBody>
      </p:sp>
      <p:pic>
        <p:nvPicPr>
          <p:cNvPr id="12" name="Picture 1" descr="Εικονιδιο προσοχής."/>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3205" y="2420888"/>
            <a:ext cx="1363291" cy="1263204"/>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393626" y="184912"/>
            <a:ext cx="8651875" cy="743295"/>
          </a:xfrm>
        </p:spPr>
        <p:txBody>
          <a:bodyPr>
            <a:normAutofit fontScale="90000"/>
          </a:bodyPr>
          <a:lstStyle/>
          <a:p>
            <a:pPr eaLnBrk="1" hangingPunct="1"/>
            <a:r>
              <a:rPr lang="en-US" dirty="0" smtClean="0"/>
              <a:t>2a. </a:t>
            </a:r>
            <a:r>
              <a:rPr lang="el-GR" dirty="0" smtClean="0"/>
              <a:t>Επιλογέας με άλλο όνομα (όχι </a:t>
            </a:r>
            <a:r>
              <a:rPr lang="en-US" dirty="0" smtClean="0"/>
              <a:t>tag) 1</a:t>
            </a:r>
            <a:endParaRPr lang="el-GR" dirty="0" smtClean="0"/>
          </a:p>
        </p:txBody>
      </p:sp>
      <p:sp>
        <p:nvSpPr>
          <p:cNvPr id="13" name="Rectangle 3"/>
          <p:cNvSpPr txBox="1">
            <a:spLocks noChangeArrowheads="1"/>
          </p:cNvSpPr>
          <p:nvPr>
            <p:custDataLst>
              <p:tags r:id="rId2"/>
            </p:custDataLst>
          </p:nvPr>
        </p:nvSpPr>
        <p:spPr>
          <a:xfrm>
            <a:off x="393626" y="1154874"/>
            <a:ext cx="8651875"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Έτσι ονομασμένα στυλ μπορεί να εφαρμοστούν </a:t>
            </a:r>
            <a:br>
              <a:rPr lang="el-GR" dirty="0" smtClean="0"/>
            </a:br>
            <a:r>
              <a:rPr lang="el-GR" dirty="0" smtClean="0"/>
              <a:t>σε οποιοδήποτε </a:t>
            </a:r>
            <a:r>
              <a:rPr lang="en-US" dirty="0" smtClean="0"/>
              <a:t>html </a:t>
            </a:r>
            <a:r>
              <a:rPr lang="el-GR" dirty="0" smtClean="0"/>
              <a:t>στοιχείο θέλουμε, </a:t>
            </a:r>
            <a:r>
              <a:rPr lang="el-GR" dirty="0" smtClean="0">
                <a:solidFill>
                  <a:srgbClr val="0000FF"/>
                </a:solidFill>
              </a:rPr>
              <a:t>αρκεί να το ζητήσουμε μέσω του </a:t>
            </a:r>
            <a:r>
              <a:rPr lang="en-US" dirty="0" smtClean="0">
                <a:solidFill>
                  <a:srgbClr val="0000FF"/>
                </a:solidFill>
              </a:rPr>
              <a:t>html attribute: </a:t>
            </a:r>
            <a:r>
              <a:rPr lang="en-US" b="1" dirty="0" smtClean="0">
                <a:solidFill>
                  <a:srgbClr val="0000FF"/>
                </a:solidFill>
              </a:rPr>
              <a:t>class</a:t>
            </a:r>
            <a:endParaRPr lang="el-GR" b="1" dirty="0" smtClean="0">
              <a:solidFill>
                <a:srgbClr val="0000FF"/>
              </a:solidFill>
            </a:endParaRPr>
          </a:p>
          <a:p>
            <a:r>
              <a:rPr lang="el-GR" dirty="0" smtClean="0"/>
              <a:t>Παράδειγμα κλάσης που "κεντράρει" το κείμενο:</a:t>
            </a:r>
          </a:p>
          <a:p>
            <a:pPr lvl="1"/>
            <a:r>
              <a:rPr lang="el-GR" b="1" dirty="0" smtClean="0">
                <a:solidFill>
                  <a:srgbClr val="3333CC"/>
                </a:solidFill>
                <a:latin typeface="Courier New" pitchFamily="49" charset="0"/>
              </a:rPr>
              <a:t>.</a:t>
            </a:r>
            <a:r>
              <a:rPr lang="el-GR" b="1" dirty="0" err="1" smtClean="0">
                <a:solidFill>
                  <a:srgbClr val="3333CC"/>
                </a:solidFill>
                <a:latin typeface="Courier New" pitchFamily="49" charset="0"/>
              </a:rPr>
              <a:t>center</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text-align</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center</a:t>
            </a:r>
            <a:r>
              <a:rPr lang="el-GR" b="1" dirty="0" smtClean="0">
                <a:solidFill>
                  <a:srgbClr val="3333CC"/>
                </a:solidFill>
                <a:latin typeface="Courier New" pitchFamily="49" charset="0"/>
              </a:rPr>
              <a:t>}</a:t>
            </a:r>
          </a:p>
          <a:p>
            <a:pPr lvl="1"/>
            <a:r>
              <a:rPr lang="el-GR" dirty="0" smtClean="0"/>
              <a:t>Δεν είναι συνδεδεμένη με δεδομένο </a:t>
            </a:r>
            <a:r>
              <a:rPr lang="en-US" dirty="0" smtClean="0"/>
              <a:t>HTML </a:t>
            </a:r>
            <a:r>
              <a:rPr lang="el-GR" dirty="0" smtClean="0"/>
              <a:t>στοιχείο!</a:t>
            </a:r>
          </a:p>
          <a:p>
            <a:r>
              <a:rPr lang="el-GR" dirty="0" smtClean="0"/>
              <a:t>Στη σελίδα τη χρησιμοποιούμε ως εξής:</a:t>
            </a:r>
          </a:p>
          <a:p>
            <a:pPr lvl="1"/>
            <a:r>
              <a:rPr lang="el-GR" b="1" dirty="0" smtClean="0">
                <a:solidFill>
                  <a:srgbClr val="3333CC"/>
                </a:solidFill>
                <a:latin typeface="Courier New" pitchFamily="49" charset="0"/>
                <a:cs typeface="Courier New" pitchFamily="49" charset="0"/>
              </a:rPr>
              <a:t>&lt;h1 </a:t>
            </a:r>
            <a:r>
              <a:rPr lang="el-GR" b="1" dirty="0" err="1" smtClean="0">
                <a:solidFill>
                  <a:srgbClr val="3333CC"/>
                </a:solidFill>
                <a:latin typeface="Courier New" pitchFamily="49" charset="0"/>
                <a:cs typeface="Courier New" pitchFamily="49" charset="0"/>
              </a:rPr>
              <a:t>class</a:t>
            </a:r>
            <a:r>
              <a:rPr lang="el-GR" b="1" dirty="0" smtClean="0">
                <a:solidFill>
                  <a:srgbClr val="3333CC"/>
                </a:solidFill>
                <a:latin typeface="Courier New" pitchFamily="49" charset="0"/>
                <a:cs typeface="Courier New" pitchFamily="49" charset="0"/>
              </a:rPr>
              <a:t>="</a:t>
            </a:r>
            <a:r>
              <a:rPr lang="el-GR" b="1" dirty="0" err="1" smtClean="0">
                <a:solidFill>
                  <a:srgbClr val="3333CC"/>
                </a:solidFill>
                <a:latin typeface="Courier New" pitchFamily="49" charset="0"/>
                <a:cs typeface="Courier New" pitchFamily="49" charset="0"/>
              </a:rPr>
              <a:t>center</a:t>
            </a:r>
            <a:r>
              <a:rPr lang="el-GR" b="1" dirty="0" smtClean="0">
                <a:solidFill>
                  <a:srgbClr val="3333CC"/>
                </a:solidFill>
                <a:latin typeface="Courier New" pitchFamily="49" charset="0"/>
                <a:cs typeface="Courier New" pitchFamily="49" charset="0"/>
              </a:rPr>
              <a:t>"&gt;</a:t>
            </a:r>
            <a:r>
              <a:rPr lang="el-GR" b="1" dirty="0" smtClean="0">
                <a:latin typeface="Courier New" pitchFamily="49" charset="0"/>
                <a:cs typeface="Courier New" pitchFamily="49" charset="0"/>
              </a:rPr>
              <a:t>Κεντραρισμένη επικεφαλίδα.</a:t>
            </a:r>
            <a:r>
              <a:rPr lang="el-GR" b="1" dirty="0" smtClean="0">
                <a:solidFill>
                  <a:srgbClr val="3333CC"/>
                </a:solidFill>
                <a:latin typeface="Courier New" pitchFamily="49" charset="0"/>
                <a:cs typeface="Courier New" pitchFamily="49" charset="0"/>
              </a:rPr>
              <a:t>&lt;/h1&gt;</a:t>
            </a:r>
          </a:p>
          <a:p>
            <a:pPr lvl="1"/>
            <a:r>
              <a:rPr lang="el-GR" b="1" dirty="0" smtClean="0">
                <a:solidFill>
                  <a:srgbClr val="3333CC"/>
                </a:solidFill>
                <a:latin typeface="Courier New" pitchFamily="49" charset="0"/>
                <a:cs typeface="Courier New" pitchFamily="49" charset="0"/>
              </a:rPr>
              <a:t>&lt;p </a:t>
            </a:r>
            <a:r>
              <a:rPr lang="el-GR" b="1" dirty="0" err="1" smtClean="0">
                <a:solidFill>
                  <a:srgbClr val="3333CC"/>
                </a:solidFill>
                <a:latin typeface="Courier New" pitchFamily="49" charset="0"/>
                <a:cs typeface="Courier New" pitchFamily="49" charset="0"/>
              </a:rPr>
              <a:t>class</a:t>
            </a:r>
            <a:r>
              <a:rPr lang="el-GR" b="1" dirty="0" smtClean="0">
                <a:solidFill>
                  <a:srgbClr val="3333CC"/>
                </a:solidFill>
                <a:latin typeface="Courier New" pitchFamily="49" charset="0"/>
                <a:cs typeface="Courier New" pitchFamily="49" charset="0"/>
              </a:rPr>
              <a:t>="</a:t>
            </a:r>
            <a:r>
              <a:rPr lang="el-GR" b="1" dirty="0" err="1" smtClean="0">
                <a:solidFill>
                  <a:srgbClr val="3333CC"/>
                </a:solidFill>
                <a:latin typeface="Courier New" pitchFamily="49" charset="0"/>
                <a:cs typeface="Courier New" pitchFamily="49" charset="0"/>
              </a:rPr>
              <a:t>center</a:t>
            </a:r>
            <a:r>
              <a:rPr lang="el-GR" b="1" dirty="0" smtClean="0">
                <a:solidFill>
                  <a:srgbClr val="3333CC"/>
                </a:solidFill>
                <a:latin typeface="Courier New" pitchFamily="49" charset="0"/>
                <a:cs typeface="Courier New" pitchFamily="49" charset="0"/>
              </a:rPr>
              <a:t>"&gt;</a:t>
            </a:r>
            <a:r>
              <a:rPr lang="el-GR" b="1" dirty="0" smtClean="0">
                <a:latin typeface="Courier New" pitchFamily="49" charset="0"/>
                <a:cs typeface="Courier New" pitchFamily="49" charset="0"/>
              </a:rPr>
              <a:t>Κεντραρισμένη παράγραφος.</a:t>
            </a:r>
            <a:r>
              <a:rPr lang="el-GR" b="1" dirty="0" smtClean="0">
                <a:solidFill>
                  <a:srgbClr val="3333CC"/>
                </a:solidFill>
                <a:latin typeface="Courier New" pitchFamily="49" charset="0"/>
                <a:cs typeface="Courier New" pitchFamily="49" charset="0"/>
              </a:rPr>
              <a:t>&lt;/p&gt;</a:t>
            </a:r>
          </a:p>
          <a:p>
            <a:r>
              <a:rPr lang="el-GR" sz="2400" dirty="0" smtClean="0"/>
              <a:t>Μπορούμε όμως να ορίσουμε και </a:t>
            </a:r>
            <a:r>
              <a:rPr lang="el-GR" sz="2400" b="1" dirty="0" smtClean="0"/>
              <a:t>πιο ειδικά στυλ</a:t>
            </a:r>
            <a:r>
              <a:rPr lang="el-GR" sz="2400" dirty="0" smtClean="0"/>
              <a:t> για χρήση σε πολλά στοιχεία, συγκεκριμένου τύπου</a:t>
            </a:r>
            <a:r>
              <a:rPr lang="en-US" sz="2400" dirty="0" smtClean="0"/>
              <a:t>.</a:t>
            </a:r>
            <a:endParaRPr lang="el-GR" sz="2400" b="1" dirty="0" smtClean="0">
              <a:solidFill>
                <a:srgbClr val="3333CC"/>
              </a:solidFill>
              <a:latin typeface="Courier New" pitchFamily="49" charset="0"/>
            </a:endParaRPr>
          </a:p>
        </p:txBody>
      </p:sp>
      <p:pic>
        <p:nvPicPr>
          <p:cNvPr id="15" name="Picture 1" descr="Εικονιδιο προσοχής."/>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8787" y="3641778"/>
            <a:ext cx="1837060" cy="1734159"/>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594328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1520" y="184912"/>
            <a:ext cx="8784976" cy="743295"/>
          </a:xfrm>
        </p:spPr>
        <p:txBody>
          <a:bodyPr>
            <a:normAutofit fontScale="90000"/>
          </a:bodyPr>
          <a:lstStyle/>
          <a:p>
            <a:pPr eaLnBrk="1" hangingPunct="1"/>
            <a:r>
              <a:rPr lang="en-US" dirty="0" smtClean="0"/>
              <a:t>2a. </a:t>
            </a:r>
            <a:r>
              <a:rPr lang="el-GR" dirty="0" smtClean="0"/>
              <a:t>Επιλογέας με άλλο όνομα (όχι </a:t>
            </a:r>
            <a:r>
              <a:rPr lang="en-US" dirty="0" smtClean="0"/>
              <a:t>tag) 2</a:t>
            </a:r>
            <a:endParaRPr lang="el-GR" dirty="0" smtClean="0"/>
          </a:p>
        </p:txBody>
      </p:sp>
      <p:sp>
        <p:nvSpPr>
          <p:cNvPr id="9" name="Rectangle 3"/>
          <p:cNvSpPr txBox="1">
            <a:spLocks noChangeArrowheads="1"/>
          </p:cNvSpPr>
          <p:nvPr>
            <p:custDataLst>
              <p:tags r:id="rId2"/>
            </p:custDataLst>
          </p:nvPr>
        </p:nvSpPr>
        <p:spPr>
          <a:xfrm>
            <a:off x="457200" y="1085850"/>
            <a:ext cx="8579296"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Ορισμός στυλ για στοιχεία συγκεκριμένου τύπου: </a:t>
            </a:r>
            <a:endParaRPr lang="en-US" dirty="0" smtClean="0"/>
          </a:p>
          <a:p>
            <a:pPr lvl="1"/>
            <a:r>
              <a:rPr lang="el-GR" b="1" dirty="0" err="1" smtClean="0">
                <a:solidFill>
                  <a:srgbClr val="3333CC"/>
                </a:solidFill>
                <a:latin typeface="Courier New" pitchFamily="49" charset="0"/>
              </a:rPr>
              <a:t>p.</a:t>
            </a:r>
            <a:r>
              <a:rPr lang="el-GR" b="1" dirty="0" err="1" smtClean="0">
                <a:solidFill>
                  <a:srgbClr val="00B050"/>
                </a:solidFill>
                <a:latin typeface="Courier New" pitchFamily="49" charset="0"/>
              </a:rPr>
              <a:t>right</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text-align</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right</a:t>
            </a:r>
            <a:r>
              <a:rPr lang="en-US" b="1" dirty="0" smtClean="0">
                <a:solidFill>
                  <a:srgbClr val="3333CC"/>
                </a:solidFill>
                <a:latin typeface="Courier New" pitchFamily="49" charset="0"/>
              </a:rPr>
              <a:t>;</a:t>
            </a:r>
            <a:r>
              <a:rPr lang="el-GR" b="1" dirty="0" smtClean="0">
                <a:solidFill>
                  <a:srgbClr val="3333CC"/>
                </a:solidFill>
                <a:latin typeface="Courier New" pitchFamily="49" charset="0"/>
              </a:rPr>
              <a:t>}</a:t>
            </a:r>
            <a:endParaRPr lang="en-US" b="1" dirty="0" smtClean="0">
              <a:solidFill>
                <a:srgbClr val="3333CC"/>
              </a:solidFill>
              <a:latin typeface="Courier New" pitchFamily="49" charset="0"/>
            </a:endParaRPr>
          </a:p>
          <a:p>
            <a:pPr lvl="2"/>
            <a:r>
              <a:rPr lang="el-GR" dirty="0" smtClean="0">
                <a:solidFill>
                  <a:srgbClr val="3333CC"/>
                </a:solidFill>
              </a:rPr>
              <a:t>Το στυλ </a:t>
            </a:r>
            <a:r>
              <a:rPr lang="en-US" b="1" dirty="0" smtClean="0">
                <a:solidFill>
                  <a:srgbClr val="3333CC"/>
                </a:solidFill>
              </a:rPr>
              <a:t>.right</a:t>
            </a:r>
            <a:r>
              <a:rPr lang="en-US" dirty="0" smtClean="0">
                <a:solidFill>
                  <a:srgbClr val="3333CC"/>
                </a:solidFill>
              </a:rPr>
              <a:t> </a:t>
            </a:r>
            <a:r>
              <a:rPr lang="el-GR" dirty="0" smtClean="0">
                <a:solidFill>
                  <a:srgbClr val="3333CC"/>
                </a:solidFill>
              </a:rPr>
              <a:t>μπορεί να εφαρμοστεί μόνο σε</a:t>
            </a:r>
            <a:r>
              <a:rPr lang="en-US" dirty="0" smtClean="0">
                <a:solidFill>
                  <a:srgbClr val="3333CC"/>
                </a:solidFill>
              </a:rPr>
              <a:t> html </a:t>
            </a:r>
            <a:r>
              <a:rPr lang="el-GR" dirty="0" smtClean="0">
                <a:solidFill>
                  <a:srgbClr val="3333CC"/>
                </a:solidFill>
              </a:rPr>
              <a:t>στοιχεία </a:t>
            </a:r>
            <a:r>
              <a:rPr lang="en-US" b="1" dirty="0" smtClean="0">
                <a:solidFill>
                  <a:srgbClr val="3333CC"/>
                </a:solidFill>
              </a:rPr>
              <a:t>p</a:t>
            </a:r>
            <a:r>
              <a:rPr lang="el-GR" dirty="0" smtClean="0">
                <a:solidFill>
                  <a:srgbClr val="3333CC"/>
                </a:solidFill>
              </a:rPr>
              <a:t> </a:t>
            </a:r>
          </a:p>
          <a:p>
            <a:pPr lvl="1"/>
            <a:r>
              <a:rPr lang="el-GR" b="1" dirty="0" smtClean="0">
                <a:solidFill>
                  <a:srgbClr val="3333CC"/>
                </a:solidFill>
                <a:latin typeface="Courier New" pitchFamily="49" charset="0"/>
              </a:rPr>
              <a:t>p.</a:t>
            </a:r>
            <a:r>
              <a:rPr lang="en-US" b="1" dirty="0" smtClean="0">
                <a:solidFill>
                  <a:srgbClr val="00B050"/>
                </a:solidFill>
                <a:latin typeface="Courier New" pitchFamily="49" charset="0"/>
              </a:rPr>
              <a:t>bold</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font-weight</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bold;</a:t>
            </a:r>
            <a:r>
              <a:rPr lang="el-GR" b="1" dirty="0" smtClean="0">
                <a:solidFill>
                  <a:srgbClr val="3333CC"/>
                </a:solidFill>
                <a:latin typeface="Courier New" pitchFamily="49" charset="0"/>
              </a:rPr>
              <a:t>}</a:t>
            </a:r>
            <a:r>
              <a:rPr lang="el-GR" b="1" dirty="0" smtClean="0">
                <a:solidFill>
                  <a:schemeClr val="accent2"/>
                </a:solidFill>
                <a:latin typeface="Courier New" pitchFamily="49" charset="0"/>
              </a:rPr>
              <a:t> </a:t>
            </a:r>
          </a:p>
          <a:p>
            <a:r>
              <a:rPr lang="el-GR" dirty="0" smtClean="0"/>
              <a:t>Στη σελίδα, τα χρησιμοποιούμε ως εξής:</a:t>
            </a:r>
          </a:p>
          <a:p>
            <a:pPr lvl="1"/>
            <a:r>
              <a:rPr lang="el-GR" b="1" dirty="0" smtClean="0">
                <a:solidFill>
                  <a:srgbClr val="3333CC"/>
                </a:solidFill>
                <a:latin typeface="Courier New" pitchFamily="49" charset="0"/>
              </a:rPr>
              <a:t>&lt;p </a:t>
            </a:r>
            <a:r>
              <a:rPr lang="el-GR" b="1" dirty="0" err="1" smtClean="0">
                <a:solidFill>
                  <a:srgbClr val="3333CC"/>
                </a:solidFill>
                <a:latin typeface="Courier New" pitchFamily="49" charset="0"/>
              </a:rPr>
              <a:t>class</a:t>
            </a:r>
            <a:r>
              <a:rPr lang="el-GR" b="1" dirty="0" smtClean="0">
                <a:solidFill>
                  <a:srgbClr val="3333CC"/>
                </a:solidFill>
                <a:latin typeface="Courier New" pitchFamily="49" charset="0"/>
              </a:rPr>
              <a:t>="</a:t>
            </a:r>
            <a:r>
              <a:rPr lang="el-GR" b="1" dirty="0" err="1" smtClean="0">
                <a:solidFill>
                  <a:srgbClr val="00B050"/>
                </a:solidFill>
                <a:latin typeface="Courier New" pitchFamily="49" charset="0"/>
              </a:rPr>
              <a:t>right</a:t>
            </a:r>
            <a:r>
              <a:rPr lang="el-GR" b="1" dirty="0" smtClean="0">
                <a:solidFill>
                  <a:srgbClr val="3333CC"/>
                </a:solidFill>
                <a:latin typeface="Courier New" pitchFamily="49" charset="0"/>
              </a:rPr>
              <a:t>"&gt;</a:t>
            </a:r>
            <a:r>
              <a:rPr lang="el-GR" b="1" dirty="0" smtClean="0">
                <a:latin typeface="+mj-lt"/>
              </a:rPr>
              <a:t>Παράγραφος με δεξιά στοίχιση.</a:t>
            </a:r>
            <a:r>
              <a:rPr lang="el-GR" b="1" dirty="0" smtClean="0">
                <a:solidFill>
                  <a:srgbClr val="3333CC"/>
                </a:solidFill>
                <a:latin typeface="Courier New" pitchFamily="49" charset="0"/>
              </a:rPr>
              <a:t>&lt;/p&gt; </a:t>
            </a:r>
          </a:p>
          <a:p>
            <a:pPr lvl="1"/>
            <a:r>
              <a:rPr lang="el-GR" b="1" dirty="0" smtClean="0">
                <a:solidFill>
                  <a:srgbClr val="3333CC"/>
                </a:solidFill>
                <a:latin typeface="Courier New" pitchFamily="49" charset="0"/>
              </a:rPr>
              <a:t>&lt;p </a:t>
            </a:r>
            <a:r>
              <a:rPr lang="el-GR" b="1" dirty="0" err="1" smtClean="0">
                <a:solidFill>
                  <a:srgbClr val="3333CC"/>
                </a:solidFill>
                <a:latin typeface="Courier New" pitchFamily="49" charset="0"/>
              </a:rPr>
              <a:t>class</a:t>
            </a:r>
            <a:r>
              <a:rPr lang="el-GR" b="1" dirty="0" smtClean="0">
                <a:solidFill>
                  <a:srgbClr val="3333CC"/>
                </a:solidFill>
                <a:latin typeface="Courier New" pitchFamily="49" charset="0"/>
              </a:rPr>
              <a:t>="</a:t>
            </a:r>
            <a:r>
              <a:rPr lang="en-US" b="1" dirty="0" smtClean="0">
                <a:solidFill>
                  <a:srgbClr val="00B050"/>
                </a:solidFill>
                <a:latin typeface="Courier New" pitchFamily="49" charset="0"/>
              </a:rPr>
              <a:t>bold</a:t>
            </a:r>
            <a:r>
              <a:rPr lang="el-GR" b="1" dirty="0" smtClean="0">
                <a:solidFill>
                  <a:srgbClr val="3333CC"/>
                </a:solidFill>
                <a:latin typeface="Courier New" pitchFamily="49" charset="0"/>
              </a:rPr>
              <a:t>"&gt;</a:t>
            </a:r>
            <a:r>
              <a:rPr lang="el-GR" b="1" dirty="0" smtClean="0">
                <a:latin typeface="+mj-lt"/>
              </a:rPr>
              <a:t>Παράγραφος με έντονη γραφή.</a:t>
            </a:r>
            <a:r>
              <a:rPr lang="el-GR" b="1" dirty="0" smtClean="0">
                <a:solidFill>
                  <a:srgbClr val="3333CC"/>
                </a:solidFill>
                <a:latin typeface="Courier New" pitchFamily="49" charset="0"/>
              </a:rPr>
              <a:t>&lt;/p&gt;</a:t>
            </a:r>
          </a:p>
          <a:p>
            <a:r>
              <a:rPr lang="el-GR" dirty="0" smtClean="0"/>
              <a:t>Μπορούμε όμως και να τα συνδυάσουμε:</a:t>
            </a:r>
          </a:p>
          <a:p>
            <a:pPr lvl="1"/>
            <a:r>
              <a:rPr lang="el-GR" b="1" dirty="0" smtClean="0">
                <a:solidFill>
                  <a:srgbClr val="3333CC"/>
                </a:solidFill>
                <a:latin typeface="Courier New" pitchFamily="49" charset="0"/>
              </a:rPr>
              <a:t>&lt;</a:t>
            </a:r>
            <a:r>
              <a:rPr lang="en-US" b="1" dirty="0" smtClean="0">
                <a:solidFill>
                  <a:srgbClr val="3333CC"/>
                </a:solidFill>
                <a:latin typeface="Courier New" pitchFamily="49" charset="0"/>
              </a:rPr>
              <a:t>p class=</a:t>
            </a:r>
            <a:r>
              <a:rPr lang="el-GR" b="1" dirty="0" smtClean="0">
                <a:solidFill>
                  <a:srgbClr val="3333CC"/>
                </a:solidFill>
                <a:latin typeface="Courier New" pitchFamily="49" charset="0"/>
              </a:rPr>
              <a:t>"</a:t>
            </a:r>
            <a:r>
              <a:rPr lang="en-US" b="1" dirty="0" smtClean="0">
                <a:solidFill>
                  <a:srgbClr val="C00000"/>
                </a:solidFill>
                <a:latin typeface="Courier New" pitchFamily="49" charset="0"/>
              </a:rPr>
              <a:t>right bold</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&gt;</a:t>
            </a:r>
            <a:r>
              <a:rPr lang="el-GR" b="1" dirty="0" smtClean="0">
                <a:solidFill>
                  <a:srgbClr val="3333CC"/>
                </a:solidFill>
                <a:latin typeface="Courier New" pitchFamily="49" charset="0"/>
              </a:rPr>
              <a:t/>
            </a:r>
            <a:br>
              <a:rPr lang="el-GR" b="1" dirty="0" smtClean="0">
                <a:solidFill>
                  <a:srgbClr val="3333CC"/>
                </a:solidFill>
                <a:latin typeface="Courier New" pitchFamily="49" charset="0"/>
              </a:rPr>
            </a:br>
            <a:r>
              <a:rPr lang="el-GR" b="1" dirty="0" smtClean="0">
                <a:solidFill>
                  <a:srgbClr val="3333CC"/>
                </a:solidFill>
                <a:latin typeface="Courier New" pitchFamily="49" charset="0"/>
              </a:rPr>
              <a:t>  </a:t>
            </a:r>
            <a:r>
              <a:rPr lang="el-GR" b="1" dirty="0" smtClean="0">
                <a:latin typeface="+mj-lt"/>
              </a:rPr>
              <a:t>Παράγραφος με έντονη γραφή και δεξιά στοίχιση</a:t>
            </a:r>
            <a:r>
              <a:rPr lang="en-US" b="1" dirty="0" smtClean="0">
                <a:latin typeface="+mj-lt"/>
              </a:rPr>
              <a:t>.</a:t>
            </a:r>
            <a:r>
              <a:rPr lang="el-GR" b="1" dirty="0" smtClean="0">
                <a:latin typeface="+mj-lt"/>
              </a:rPr>
              <a:t/>
            </a:r>
            <a:br>
              <a:rPr lang="el-GR" b="1" dirty="0" smtClean="0">
                <a:latin typeface="+mj-lt"/>
              </a:rPr>
            </a:br>
            <a:r>
              <a:rPr lang="en-US" b="1" dirty="0" smtClean="0">
                <a:solidFill>
                  <a:srgbClr val="3333CC"/>
                </a:solidFill>
                <a:latin typeface="Courier New" pitchFamily="49" charset="0"/>
              </a:rPr>
              <a:t>&lt;/p&gt;</a:t>
            </a:r>
            <a:endParaRPr lang="el-GR" dirty="0" smtClean="0">
              <a:solidFill>
                <a:srgbClr val="3333CC"/>
              </a:solidFill>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55486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457200" y="115888"/>
            <a:ext cx="8507413" cy="787400"/>
          </a:xfrm>
        </p:spPr>
        <p:txBody>
          <a:bodyPr/>
          <a:lstStyle/>
          <a:p>
            <a:pPr eaLnBrk="1" hangingPunct="1"/>
            <a:r>
              <a:rPr lang="en-US" dirty="0" smtClean="0"/>
              <a:t>2b. </a:t>
            </a:r>
            <a:r>
              <a:rPr lang="el-GR" dirty="0" smtClean="0"/>
              <a:t>Επιλογέας με όνομα ίδιο με </a:t>
            </a:r>
            <a:r>
              <a:rPr lang="en-US" dirty="0" smtClean="0"/>
              <a:t>id</a:t>
            </a:r>
            <a:endParaRPr lang="el-GR" dirty="0" smtClean="0"/>
          </a:p>
        </p:txBody>
      </p:sp>
      <p:sp>
        <p:nvSpPr>
          <p:cNvPr id="13" name="Rectangle 3"/>
          <p:cNvSpPr txBox="1">
            <a:spLocks noChangeArrowheads="1"/>
          </p:cNvSpPr>
          <p:nvPr>
            <p:custDataLst>
              <p:tags r:id="rId2"/>
            </p:custDataLst>
          </p:nvPr>
        </p:nvSpPr>
        <p:spPr>
          <a:xfrm>
            <a:off x="323528" y="1085850"/>
            <a:ext cx="8712522"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Αν ο </a:t>
            </a:r>
            <a:r>
              <a:rPr lang="el-GR" dirty="0" err="1" smtClean="0"/>
              <a:t>επιλογέας</a:t>
            </a:r>
            <a:r>
              <a:rPr lang="el-GR" dirty="0" smtClean="0"/>
              <a:t> έχει όνομα ίδιο με την τιμή του </a:t>
            </a:r>
            <a:r>
              <a:rPr lang="en-US" dirty="0" smtClean="0"/>
              <a:t>attribute </a:t>
            </a:r>
            <a:r>
              <a:rPr lang="en-US" b="1" dirty="0" smtClean="0">
                <a:solidFill>
                  <a:srgbClr val="C00000"/>
                </a:solidFill>
              </a:rPr>
              <a:t>id</a:t>
            </a:r>
            <a:r>
              <a:rPr lang="en-US" dirty="0" smtClean="0"/>
              <a:t> </a:t>
            </a:r>
            <a:r>
              <a:rPr lang="el-GR" dirty="0" smtClean="0"/>
              <a:t>ενός </a:t>
            </a:r>
            <a:r>
              <a:rPr lang="en-US" dirty="0" smtClean="0"/>
              <a:t>html </a:t>
            </a:r>
            <a:r>
              <a:rPr lang="el-GR" dirty="0" smtClean="0"/>
              <a:t>στοιχείου (με </a:t>
            </a:r>
            <a:r>
              <a:rPr lang="en-US" dirty="0" smtClean="0"/>
              <a:t># </a:t>
            </a:r>
            <a:r>
              <a:rPr lang="el-GR" dirty="0" smtClean="0"/>
              <a:t>μπροστά) τότε το στυλ ισχύει μόνο για αυτό το στοιχείο!</a:t>
            </a:r>
            <a:endParaRPr lang="en-US" dirty="0" smtClean="0"/>
          </a:p>
          <a:p>
            <a:pPr lvl="1"/>
            <a:r>
              <a:rPr lang="el-GR" dirty="0" smtClean="0"/>
              <a:t>Άρα δεν θα μπορούν να συνδυαστούν 2 στυλ βασισμένα σε </a:t>
            </a:r>
            <a:r>
              <a:rPr lang="en-US" dirty="0" smtClean="0"/>
              <a:t>ids </a:t>
            </a:r>
            <a:r>
              <a:rPr lang="el-GR" dirty="0" smtClean="0"/>
              <a:t>σε ένα στοιχείο (όπως στο </a:t>
            </a:r>
            <a:r>
              <a:rPr lang="en-US" dirty="0" smtClean="0"/>
              <a:t>slide </a:t>
            </a:r>
            <a:r>
              <a:rPr lang="el-GR" dirty="0" smtClean="0"/>
              <a:t>13</a:t>
            </a:r>
            <a:r>
              <a:rPr lang="en-US" dirty="0" smtClean="0"/>
              <a:t>)</a:t>
            </a:r>
            <a:r>
              <a:rPr lang="el-GR" dirty="0" smtClean="0"/>
              <a:t>, γιατί δεν μπορεί ένα στοιχείο να έχει 2 </a:t>
            </a:r>
            <a:r>
              <a:rPr lang="en-US" dirty="0" smtClean="0"/>
              <a:t>ids!!!</a:t>
            </a:r>
            <a:endParaRPr lang="el-GR" dirty="0" smtClean="0"/>
          </a:p>
          <a:p>
            <a:r>
              <a:rPr lang="el-GR" dirty="0" smtClean="0"/>
              <a:t>Άρα, έστω ένα συγκεκριμένο (με </a:t>
            </a:r>
            <a:r>
              <a:rPr lang="en-US" dirty="0" smtClean="0"/>
              <a:t>id)</a:t>
            </a:r>
            <a:r>
              <a:rPr lang="el-GR" dirty="0" smtClean="0"/>
              <a:t> </a:t>
            </a:r>
            <a:r>
              <a:rPr lang="en-US" dirty="0" smtClean="0"/>
              <a:t>div</a:t>
            </a:r>
            <a:r>
              <a:rPr lang="el-GR" dirty="0" smtClean="0"/>
              <a:t>:</a:t>
            </a:r>
          </a:p>
          <a:p>
            <a:pPr lvl="1"/>
            <a:r>
              <a:rPr lang="el-GR" b="1" dirty="0" smtClean="0">
                <a:solidFill>
                  <a:srgbClr val="3333CC"/>
                </a:solidFill>
                <a:latin typeface="Courier New" pitchFamily="49" charset="0"/>
              </a:rPr>
              <a:t>&lt;</a:t>
            </a:r>
            <a:r>
              <a:rPr lang="en-US" b="1" dirty="0" smtClean="0">
                <a:solidFill>
                  <a:srgbClr val="3333CC"/>
                </a:solidFill>
                <a:latin typeface="Courier New" pitchFamily="49" charset="0"/>
              </a:rPr>
              <a:t>div</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id</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header</a:t>
            </a:r>
            <a:r>
              <a:rPr lang="el-GR" b="1" dirty="0" smtClean="0">
                <a:solidFill>
                  <a:srgbClr val="3333CC"/>
                </a:solidFill>
                <a:latin typeface="Courier New" pitchFamily="49" charset="0"/>
              </a:rPr>
              <a:t>"&gt;</a:t>
            </a:r>
            <a:r>
              <a:rPr lang="en-US" b="1" dirty="0" smtClean="0">
                <a:solidFill>
                  <a:srgbClr val="3333CC"/>
                </a:solidFill>
                <a:latin typeface="Courier New" pitchFamily="49" charset="0"/>
              </a:rPr>
              <a:t>my home page</a:t>
            </a:r>
            <a:r>
              <a:rPr lang="el-GR" b="1" dirty="0" smtClean="0">
                <a:solidFill>
                  <a:srgbClr val="3333CC"/>
                </a:solidFill>
                <a:latin typeface="Courier New" pitchFamily="49" charset="0"/>
              </a:rPr>
              <a:t>&lt;/</a:t>
            </a:r>
            <a:r>
              <a:rPr lang="en-US" b="1" dirty="0" smtClean="0">
                <a:solidFill>
                  <a:srgbClr val="3333CC"/>
                </a:solidFill>
                <a:latin typeface="Courier New" pitchFamily="49" charset="0"/>
              </a:rPr>
              <a:t>div</a:t>
            </a:r>
            <a:r>
              <a:rPr lang="el-GR" b="1" dirty="0" smtClean="0">
                <a:solidFill>
                  <a:srgbClr val="3333CC"/>
                </a:solidFill>
                <a:latin typeface="Courier New" pitchFamily="49" charset="0"/>
              </a:rPr>
              <a:t>&gt; </a:t>
            </a:r>
          </a:p>
          <a:p>
            <a:pPr lvl="1"/>
            <a:r>
              <a:rPr lang="el-GR" dirty="0" smtClean="0"/>
              <a:t>Θέλουμε να φτιάξουμε ένα στυλ που κάνει έντονη γραφή για αυτό το συγκεκριμένο </a:t>
            </a:r>
            <a:r>
              <a:rPr lang="en-US" dirty="0" smtClean="0"/>
              <a:t>HTML </a:t>
            </a:r>
            <a:r>
              <a:rPr lang="el-GR" dirty="0" smtClean="0"/>
              <a:t>στοιχείο</a:t>
            </a:r>
            <a:r>
              <a:rPr lang="en-US" dirty="0" smtClean="0"/>
              <a:t>:</a:t>
            </a:r>
          </a:p>
          <a:p>
            <a:pPr lvl="2"/>
            <a:r>
              <a:rPr lang="en-US" b="1" dirty="0" smtClean="0">
                <a:solidFill>
                  <a:srgbClr val="3333CC"/>
                </a:solidFill>
                <a:latin typeface="Courier New" pitchFamily="49" charset="0"/>
              </a:rPr>
              <a:t>#header {font-weight: bold}</a:t>
            </a:r>
          </a:p>
          <a:p>
            <a:pPr lvl="1"/>
            <a:r>
              <a:rPr lang="en-US" dirty="0" smtClean="0"/>
              <a:t>T</a:t>
            </a:r>
            <a:r>
              <a:rPr lang="el-GR" dirty="0" smtClean="0"/>
              <a:t>α ονόματα των </a:t>
            </a:r>
            <a:r>
              <a:rPr lang="en-US" dirty="0" smtClean="0"/>
              <a:t>ids </a:t>
            </a:r>
            <a:r>
              <a:rPr lang="el-GR" b="1" dirty="0" smtClean="0"/>
              <a:t>πρέπει</a:t>
            </a:r>
            <a:r>
              <a:rPr lang="el-GR" dirty="0" smtClean="0"/>
              <a:t> να είναι μοναδικά σε κάθε σελίδα και καλό είναι να μην ξεκινούν με αριθμό.</a:t>
            </a:r>
          </a:p>
        </p:txBody>
      </p:sp>
      <p:pic>
        <p:nvPicPr>
          <p:cNvPr id="15" name="Picture 3" descr="Εικονιδιο προσοχής."/>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1914" y="2913919"/>
            <a:ext cx="1224136" cy="1224136"/>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060685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457200" y="115888"/>
            <a:ext cx="8507413" cy="743295"/>
          </a:xfrm>
        </p:spPr>
        <p:txBody>
          <a:bodyPr>
            <a:normAutofit fontScale="90000"/>
          </a:bodyPr>
          <a:lstStyle/>
          <a:p>
            <a:pPr eaLnBrk="1" hangingPunct="1"/>
            <a:r>
              <a:rPr lang="en-US" dirty="0" smtClean="0"/>
              <a:t>3. </a:t>
            </a:r>
            <a:r>
              <a:rPr lang="el-GR" dirty="0" smtClean="0"/>
              <a:t>Σύνθετος επιλογέας (</a:t>
            </a:r>
            <a:r>
              <a:rPr lang="en-US" dirty="0" smtClean="0"/>
              <a:t>html </a:t>
            </a:r>
            <a:r>
              <a:rPr lang="el-GR" dirty="0" smtClean="0"/>
              <a:t>ιεραρχία)</a:t>
            </a:r>
          </a:p>
        </p:txBody>
      </p:sp>
      <p:sp>
        <p:nvSpPr>
          <p:cNvPr id="15" name="Rectangle 3"/>
          <p:cNvSpPr txBox="1">
            <a:spLocks noChangeArrowheads="1"/>
          </p:cNvSpPr>
          <p:nvPr>
            <p:custDataLst>
              <p:tags r:id="rId2"/>
            </p:custDataLst>
          </p:nvPr>
        </p:nvSpPr>
        <p:spPr>
          <a:xfrm>
            <a:off x="457200" y="1085850"/>
            <a:ext cx="8507413" cy="52705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Ο σύνθετος </a:t>
            </a:r>
            <a:r>
              <a:rPr lang="el-GR" sz="2400" dirty="0" err="1" smtClean="0"/>
              <a:t>επιλογέας</a:t>
            </a:r>
            <a:r>
              <a:rPr lang="el-GR" sz="2400" dirty="0" smtClean="0"/>
              <a:t> προκύπτει (κυρίως) συνδυάζοντας αποδεκτούς </a:t>
            </a:r>
            <a:r>
              <a:rPr lang="el-GR" sz="2400" dirty="0" err="1" smtClean="0"/>
              <a:t>επιλογείς</a:t>
            </a:r>
            <a:r>
              <a:rPr lang="el-GR" sz="2400" dirty="0" smtClean="0"/>
              <a:t> ορισμένους όπως είδαμε μέχρι τώρα (δηλ. με </a:t>
            </a:r>
            <a:r>
              <a:rPr lang="en-US" sz="2400" dirty="0" smtClean="0"/>
              <a:t>html tag name, </a:t>
            </a:r>
            <a:r>
              <a:rPr lang="el-GR" sz="2400" dirty="0" smtClean="0"/>
              <a:t>με </a:t>
            </a:r>
            <a:r>
              <a:rPr lang="en-US" sz="2400" dirty="0" smtClean="0"/>
              <a:t>class </a:t>
            </a:r>
            <a:r>
              <a:rPr lang="el-GR" sz="2400" dirty="0" smtClean="0"/>
              <a:t>και με </a:t>
            </a:r>
            <a:r>
              <a:rPr lang="en-US" sz="2400" dirty="0" smtClean="0"/>
              <a:t>id).</a:t>
            </a:r>
            <a:endParaRPr lang="el-GR" sz="2400" dirty="0" smtClean="0"/>
          </a:p>
          <a:p>
            <a:r>
              <a:rPr lang="el-GR" sz="2400" b="1" dirty="0" smtClean="0"/>
              <a:t>Παράδειγμα</a:t>
            </a:r>
            <a:r>
              <a:rPr lang="el-GR" sz="2400" dirty="0" smtClean="0"/>
              <a:t>: το επόμενο στυλ κάνει όλα τα </a:t>
            </a:r>
            <a:r>
              <a:rPr lang="en-US" sz="2400" b="1" dirty="0" err="1" smtClean="0">
                <a:latin typeface="Courier New" pitchFamily="49" charset="0"/>
                <a:cs typeface="Courier New" pitchFamily="49" charset="0"/>
              </a:rPr>
              <a:t>em</a:t>
            </a:r>
            <a:r>
              <a:rPr lang="en-US" sz="2400" dirty="0" smtClean="0"/>
              <a:t> </a:t>
            </a:r>
            <a:r>
              <a:rPr lang="el-GR" sz="2400" dirty="0" smtClean="0"/>
              <a:t>στοιχεία που βρίσκονται εντός </a:t>
            </a:r>
            <a:r>
              <a:rPr lang="en-US" sz="2400" b="1" dirty="0" smtClean="0">
                <a:latin typeface="Courier New" pitchFamily="49" charset="0"/>
                <a:cs typeface="Courier New" pitchFamily="49" charset="0"/>
              </a:rPr>
              <a:t>p</a:t>
            </a:r>
            <a:r>
              <a:rPr lang="en-US" sz="2400" dirty="0" smtClean="0"/>
              <a:t> </a:t>
            </a:r>
            <a:r>
              <a:rPr lang="el-GR" sz="2400" dirty="0" smtClean="0"/>
              <a:t>στοιχείων να έχουν πράσινο </a:t>
            </a:r>
            <a:r>
              <a:rPr lang="en-US" sz="2400" dirty="0" smtClean="0"/>
              <a:t>text</a:t>
            </a:r>
            <a:r>
              <a:rPr lang="el-GR" sz="2400" dirty="0" smtClean="0"/>
              <a:t>:</a:t>
            </a:r>
          </a:p>
          <a:p>
            <a:pPr lvl="1"/>
            <a:r>
              <a:rPr lang="en-US" b="1" dirty="0" smtClean="0">
                <a:solidFill>
                  <a:srgbClr val="3333CC"/>
                </a:solidFill>
                <a:latin typeface="Courier New" pitchFamily="49" charset="0"/>
              </a:rPr>
              <a:t>p </a:t>
            </a:r>
            <a:r>
              <a:rPr lang="en-US" b="1" dirty="0" err="1" smtClean="0">
                <a:solidFill>
                  <a:srgbClr val="3333CC"/>
                </a:solidFill>
                <a:latin typeface="Courier New" pitchFamily="49" charset="0"/>
              </a:rPr>
              <a:t>em</a:t>
            </a:r>
            <a:r>
              <a:rPr lang="en-US" b="1" dirty="0" smtClean="0">
                <a:solidFill>
                  <a:srgbClr val="3333CC"/>
                </a:solidFill>
                <a:latin typeface="Courier New" pitchFamily="49" charset="0"/>
              </a:rPr>
              <a:t> {color: green</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a:t>
            </a:r>
            <a:r>
              <a:rPr lang="el-GR" b="1" dirty="0" smtClean="0">
                <a:solidFill>
                  <a:srgbClr val="3333CC"/>
                </a:solidFill>
                <a:latin typeface="Courier New" pitchFamily="49" charset="0"/>
              </a:rPr>
              <a:t> </a:t>
            </a:r>
            <a:r>
              <a:rPr lang="el-GR" sz="2000" b="1" dirty="0" smtClean="0">
                <a:solidFill>
                  <a:srgbClr val="C00000"/>
                </a:solidFill>
                <a:latin typeface="+mj-lt"/>
              </a:rPr>
              <a:t>ΠΡΟΣΟΧΗ! Χωρίς κόμμα!</a:t>
            </a:r>
            <a:endParaRPr lang="el-GR" b="1" dirty="0" smtClean="0">
              <a:solidFill>
                <a:srgbClr val="C00000"/>
              </a:solidFill>
              <a:latin typeface="+mj-lt"/>
            </a:endParaRPr>
          </a:p>
          <a:p>
            <a:pPr lvl="1"/>
            <a:r>
              <a:rPr lang="el-GR" dirty="0" smtClean="0"/>
              <a:t>Άλλο παράδειγμα (τι κάνει;):</a:t>
            </a:r>
          </a:p>
          <a:p>
            <a:pPr lvl="2"/>
            <a:r>
              <a:rPr lang="en-US" b="1" dirty="0" smtClean="0">
                <a:solidFill>
                  <a:srgbClr val="3333CC"/>
                </a:solidFill>
                <a:latin typeface="Courier New" pitchFamily="49" charset="0"/>
              </a:rPr>
              <a:t>.</a:t>
            </a:r>
            <a:r>
              <a:rPr lang="en-US" b="1" dirty="0" err="1" smtClean="0">
                <a:solidFill>
                  <a:srgbClr val="3333CC"/>
                </a:solidFill>
                <a:latin typeface="Courier New" pitchFamily="49" charset="0"/>
              </a:rPr>
              <a:t>mystyle</a:t>
            </a:r>
            <a:r>
              <a:rPr lang="en-US" b="1" dirty="0" smtClean="0">
                <a:solidFill>
                  <a:srgbClr val="3333CC"/>
                </a:solidFill>
                <a:latin typeface="Courier New" pitchFamily="49" charset="0"/>
              </a:rPr>
              <a:t> p {color: #333;}</a:t>
            </a:r>
            <a:endParaRPr lang="el-GR" b="1" dirty="0" smtClean="0">
              <a:solidFill>
                <a:srgbClr val="3333CC"/>
              </a:solidFill>
              <a:latin typeface="Courier New" pitchFamily="49" charset="0"/>
            </a:endParaRPr>
          </a:p>
          <a:p>
            <a:r>
              <a:rPr lang="el-GR" sz="2400" dirty="0" smtClean="0"/>
              <a:t>Άρα έτσι αναθέτουμε κανόνες με βάση την </a:t>
            </a:r>
            <a:r>
              <a:rPr lang="en-US" sz="2400" dirty="0" smtClean="0"/>
              <a:t>html </a:t>
            </a:r>
            <a:r>
              <a:rPr lang="el-GR" sz="2400" dirty="0" smtClean="0"/>
              <a:t>ιεραρχία!!!</a:t>
            </a:r>
          </a:p>
          <a:p>
            <a:r>
              <a:rPr lang="el-GR" sz="2400" dirty="0" smtClean="0"/>
              <a:t>Ειδικότεροι ορισμοί (σπανιότεροι σε χρήση):</a:t>
            </a:r>
            <a:endParaRPr lang="en-US" sz="2400" dirty="0" smtClean="0"/>
          </a:p>
          <a:p>
            <a:pPr lvl="1"/>
            <a:r>
              <a:rPr lang="el-GR" sz="2200" dirty="0" smtClean="0"/>
              <a:t>Για στοιχεία με πατέρα δεδομένο στοιχείο γράφουμε:</a:t>
            </a:r>
            <a:br>
              <a:rPr lang="el-GR" sz="2200" dirty="0" smtClean="0"/>
            </a:br>
            <a:r>
              <a:rPr lang="en-US" sz="2200" b="1" dirty="0" smtClean="0">
                <a:solidFill>
                  <a:srgbClr val="3333CC"/>
                </a:solidFill>
                <a:latin typeface="Courier New" pitchFamily="49" charset="0"/>
              </a:rPr>
              <a:t>p </a:t>
            </a:r>
            <a:r>
              <a:rPr lang="el-GR" sz="2200" b="1" dirty="0" smtClean="0">
                <a:solidFill>
                  <a:srgbClr val="3333CC"/>
                </a:solidFill>
                <a:latin typeface="Courier New" pitchFamily="49" charset="0"/>
              </a:rPr>
              <a:t>&gt; </a:t>
            </a:r>
            <a:r>
              <a:rPr lang="en-US" sz="2200" b="1" dirty="0" err="1" smtClean="0">
                <a:solidFill>
                  <a:srgbClr val="3333CC"/>
                </a:solidFill>
                <a:latin typeface="Courier New" pitchFamily="49" charset="0"/>
              </a:rPr>
              <a:t>em</a:t>
            </a:r>
            <a:r>
              <a:rPr lang="en-US" sz="2200" b="1" dirty="0" smtClean="0">
                <a:solidFill>
                  <a:srgbClr val="3333CC"/>
                </a:solidFill>
                <a:latin typeface="Courier New" pitchFamily="49" charset="0"/>
              </a:rPr>
              <a:t> {color: red</a:t>
            </a:r>
            <a:r>
              <a:rPr lang="el-GR" sz="2200" b="1" dirty="0" smtClean="0">
                <a:solidFill>
                  <a:srgbClr val="3333CC"/>
                </a:solidFill>
                <a:latin typeface="Courier New" pitchFamily="49" charset="0"/>
              </a:rPr>
              <a:t>;</a:t>
            </a:r>
            <a:r>
              <a:rPr lang="en-US" sz="2200" b="1" dirty="0" smtClean="0">
                <a:solidFill>
                  <a:srgbClr val="3333CC"/>
                </a:solidFill>
                <a:latin typeface="Courier New" pitchFamily="49" charset="0"/>
              </a:rPr>
              <a:t>}</a:t>
            </a:r>
            <a:endParaRPr lang="el-GR" sz="2200" b="1" dirty="0" smtClean="0">
              <a:solidFill>
                <a:srgbClr val="3333CC"/>
              </a:solidFill>
              <a:latin typeface="Courier New" pitchFamily="49" charset="0"/>
            </a:endParaRPr>
          </a:p>
          <a:p>
            <a:pPr lvl="1"/>
            <a:r>
              <a:rPr lang="el-GR" sz="2200" dirty="0" smtClean="0"/>
              <a:t>Για "αδελφικά" στοιχεία (δηλ. στο ίδιο </a:t>
            </a:r>
            <a:r>
              <a:rPr lang="en-US" sz="2200" dirty="0" smtClean="0"/>
              <a:t>HMLT </a:t>
            </a:r>
            <a:r>
              <a:rPr lang="el-GR" sz="2200" dirty="0" smtClean="0"/>
              <a:t>επίπεδο) με αυτή τη σειρά:  </a:t>
            </a:r>
            <a:r>
              <a:rPr lang="en-US" sz="2200" b="1" dirty="0" smtClean="0">
                <a:solidFill>
                  <a:srgbClr val="3333CC"/>
                </a:solidFill>
                <a:latin typeface="Courier New" pitchFamily="49" charset="0"/>
              </a:rPr>
              <a:t>h1</a:t>
            </a:r>
            <a:r>
              <a:rPr lang="el-GR" sz="2200" b="1" dirty="0" smtClean="0">
                <a:solidFill>
                  <a:srgbClr val="3333CC"/>
                </a:solidFill>
                <a:latin typeface="Courier New" pitchFamily="49" charset="0"/>
              </a:rPr>
              <a:t> </a:t>
            </a:r>
            <a:r>
              <a:rPr lang="en-US" sz="2200" b="1" dirty="0" smtClean="0">
                <a:solidFill>
                  <a:srgbClr val="3333CC"/>
                </a:solidFill>
                <a:latin typeface="Courier New" pitchFamily="49" charset="0"/>
              </a:rPr>
              <a:t>+</a:t>
            </a:r>
            <a:r>
              <a:rPr lang="el-GR" sz="2200" b="1" dirty="0" smtClean="0">
                <a:solidFill>
                  <a:srgbClr val="3333CC"/>
                </a:solidFill>
                <a:latin typeface="Courier New" pitchFamily="49" charset="0"/>
              </a:rPr>
              <a:t> </a:t>
            </a:r>
            <a:r>
              <a:rPr lang="en-US" sz="2200" b="1" dirty="0" smtClean="0">
                <a:solidFill>
                  <a:srgbClr val="3333CC"/>
                </a:solidFill>
                <a:latin typeface="Courier New" pitchFamily="49" charset="0"/>
              </a:rPr>
              <a:t>p {color: red;}</a:t>
            </a:r>
            <a:r>
              <a:rPr lang="en-US" sz="2200" b="1" dirty="0" smtClean="0">
                <a:solidFill>
                  <a:schemeClr val="accent2"/>
                </a:solidFill>
                <a:latin typeface="Courier New" pitchFamily="49" charset="0"/>
              </a:rPr>
              <a:t> </a:t>
            </a:r>
            <a:endParaRPr lang="el-GR" sz="2200" b="1" dirty="0" smtClean="0">
              <a:solidFill>
                <a:schemeClr val="accent2"/>
              </a:solidFill>
              <a:latin typeface="Courier New" pitchFamily="49" charset="0"/>
            </a:endParaRPr>
          </a:p>
        </p:txBody>
      </p:sp>
      <p:pic>
        <p:nvPicPr>
          <p:cNvPr id="16" name="Picture 3" descr="Εικονιδιο προσοχής."/>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0352" y="3064099"/>
            <a:ext cx="1296144" cy="1223542"/>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62512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4. Επιλογέας - </a:t>
            </a:r>
            <a:r>
              <a:rPr lang="el-GR" dirty="0" err="1" smtClean="0"/>
              <a:t>Ψευδοκλάση</a:t>
            </a:r>
            <a:endParaRPr lang="el-GR" dirty="0" smtClean="0"/>
          </a:p>
        </p:txBody>
      </p:sp>
      <p:sp>
        <p:nvSpPr>
          <p:cNvPr id="12" name="Rectangle 3"/>
          <p:cNvSpPr txBox="1">
            <a:spLocks noChangeArrowheads="1"/>
          </p:cNvSpPr>
          <p:nvPr>
            <p:custDataLst>
              <p:tags r:id="rId3"/>
            </p:custDataLst>
          </p:nvPr>
        </p:nvSpPr>
        <p:spPr>
          <a:xfrm>
            <a:off x="457200" y="1085850"/>
            <a:ext cx="8507413" cy="536748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800"/>
              </a:lnSpc>
            </a:pPr>
            <a:r>
              <a:rPr lang="el-GR" dirty="0" smtClean="0"/>
              <a:t>Ορίζει στυλ για ιδιαίτερες καταστάσεις στοιχείων, όπως π.χ. το στοιχείο </a:t>
            </a:r>
            <a:r>
              <a:rPr lang="en-US" b="1" dirty="0" smtClean="0">
                <a:latin typeface="Courier New" pitchFamily="49" charset="0"/>
              </a:rPr>
              <a:t>&lt;a&gt;</a:t>
            </a:r>
          </a:p>
          <a:p>
            <a:pPr lvl="1">
              <a:lnSpc>
                <a:spcPts val="2800"/>
              </a:lnSpc>
            </a:pPr>
            <a:r>
              <a:rPr lang="en-US" b="1" dirty="0" smtClean="0">
                <a:solidFill>
                  <a:srgbClr val="C00000"/>
                </a:solidFill>
                <a:latin typeface="Courier New" pitchFamily="49" charset="0"/>
              </a:rPr>
              <a:t>a:link {color: red;}</a:t>
            </a:r>
            <a:r>
              <a:rPr lang="el-GR" b="1" dirty="0" smtClean="0">
                <a:solidFill>
                  <a:srgbClr val="C00000"/>
                </a:solidFill>
                <a:latin typeface="Arial Narrow" pitchFamily="34" charset="0"/>
              </a:rPr>
              <a:t>    </a:t>
            </a:r>
            <a:r>
              <a:rPr lang="el-GR" i="1" dirty="0" smtClean="0">
                <a:latin typeface="Arial Narrow" pitchFamily="34" charset="0"/>
              </a:rPr>
              <a:t>απλός σύνδεσμος</a:t>
            </a:r>
            <a:endParaRPr lang="en-US" i="1" dirty="0" smtClean="0">
              <a:latin typeface="Arial Narrow" pitchFamily="34" charset="0"/>
            </a:endParaRPr>
          </a:p>
          <a:p>
            <a:pPr lvl="1">
              <a:lnSpc>
                <a:spcPts val="2800"/>
              </a:lnSpc>
            </a:pPr>
            <a:r>
              <a:rPr lang="en-US" b="1" dirty="0" smtClean="0">
                <a:solidFill>
                  <a:srgbClr val="C00000"/>
                </a:solidFill>
                <a:latin typeface="Courier New" pitchFamily="49" charset="0"/>
              </a:rPr>
              <a:t>a:visited {color: orange;}</a:t>
            </a:r>
            <a:r>
              <a:rPr lang="el-GR" b="1" dirty="0" smtClean="0">
                <a:solidFill>
                  <a:srgbClr val="C00000"/>
                </a:solidFill>
                <a:latin typeface="Courier New" pitchFamily="49" charset="0"/>
              </a:rPr>
              <a:t> </a:t>
            </a:r>
            <a:r>
              <a:rPr lang="el-GR" i="1" dirty="0" smtClean="0">
                <a:latin typeface="Arial Narrow" pitchFamily="34" charset="0"/>
              </a:rPr>
              <a:t>πρόσφατη επίσκεψη</a:t>
            </a:r>
            <a:endParaRPr lang="el-GR" i="1" dirty="0" smtClean="0">
              <a:latin typeface="Courier New" pitchFamily="49" charset="0"/>
            </a:endParaRPr>
          </a:p>
          <a:p>
            <a:pPr lvl="1">
              <a:lnSpc>
                <a:spcPts val="2800"/>
              </a:lnSpc>
            </a:pPr>
            <a:r>
              <a:rPr lang="en-US" b="1" dirty="0" smtClean="0">
                <a:solidFill>
                  <a:srgbClr val="C00000"/>
                </a:solidFill>
                <a:latin typeface="Courier New" pitchFamily="49" charset="0"/>
              </a:rPr>
              <a:t>a:hover {color: green;} </a:t>
            </a:r>
            <a:r>
              <a:rPr lang="el-GR" i="1" dirty="0" smtClean="0">
                <a:latin typeface="Arial Narrow" pitchFamily="34" charset="0"/>
              </a:rPr>
              <a:t>το </a:t>
            </a:r>
            <a:r>
              <a:rPr lang="en-US" i="1" dirty="0" smtClean="0">
                <a:latin typeface="Arial Narrow" pitchFamily="34" charset="0"/>
              </a:rPr>
              <a:t>m</a:t>
            </a:r>
            <a:r>
              <a:rPr lang="el-GR" i="1" dirty="0" smtClean="0">
                <a:latin typeface="Arial Narrow" pitchFamily="34" charset="0"/>
              </a:rPr>
              <a:t>ο</a:t>
            </a:r>
            <a:r>
              <a:rPr lang="en-US" i="1" dirty="0" smtClean="0">
                <a:latin typeface="Arial Narrow" pitchFamily="34" charset="0"/>
              </a:rPr>
              <a:t>use </a:t>
            </a:r>
            <a:r>
              <a:rPr lang="el-GR" i="1" dirty="0" smtClean="0">
                <a:latin typeface="Arial Narrow" pitchFamily="34" charset="0"/>
              </a:rPr>
              <a:t>είναι πάνω του</a:t>
            </a:r>
            <a:endParaRPr lang="el-GR" i="1" dirty="0" smtClean="0">
              <a:latin typeface="Courier New" pitchFamily="49" charset="0"/>
            </a:endParaRPr>
          </a:p>
          <a:p>
            <a:pPr>
              <a:lnSpc>
                <a:spcPts val="2800"/>
              </a:lnSpc>
            </a:pPr>
            <a:r>
              <a:rPr lang="el-GR" dirty="0" smtClean="0"/>
              <a:t>Τα ορίζουμε πάντα με την παραπάνω σειρά!</a:t>
            </a:r>
          </a:p>
          <a:p>
            <a:pPr lvl="1">
              <a:lnSpc>
                <a:spcPts val="2800"/>
              </a:lnSpc>
            </a:pPr>
            <a:r>
              <a:rPr lang="el-GR" dirty="0" smtClean="0"/>
              <a:t>Έχει σημασία η σειρά γιατί ένας </a:t>
            </a:r>
            <a:r>
              <a:rPr lang="el-GR" dirty="0" err="1" smtClean="0"/>
              <a:t>υπερσύνδεσμος</a:t>
            </a:r>
            <a:r>
              <a:rPr lang="el-GR" dirty="0" smtClean="0"/>
              <a:t> μπορεί να είναι σε πολλές καταστάσεις ταυτόχρονα.</a:t>
            </a:r>
          </a:p>
          <a:p>
            <a:pPr>
              <a:lnSpc>
                <a:spcPts val="2800"/>
              </a:lnSpc>
            </a:pPr>
            <a:r>
              <a:rPr lang="el-GR" sz="2600" dirty="0" smtClean="0"/>
              <a:t>Για τις καταστάσεις και περισσότερες </a:t>
            </a:r>
            <a:r>
              <a:rPr lang="el-GR" sz="2600" dirty="0" err="1" smtClean="0"/>
              <a:t>ψευδοκλάσεις</a:t>
            </a:r>
            <a:r>
              <a:rPr lang="el-GR" sz="2600" dirty="0" smtClean="0"/>
              <a:t> δείτε στο </a:t>
            </a:r>
            <a:r>
              <a:rPr lang="en-US" sz="2600" dirty="0" smtClean="0"/>
              <a:t>W3Schools </a:t>
            </a:r>
            <a:r>
              <a:rPr lang="el-GR" sz="2600" dirty="0" smtClean="0"/>
              <a:t>στη ενότητα </a:t>
            </a:r>
            <a:r>
              <a:rPr lang="en-US" sz="2600" dirty="0" smtClean="0"/>
              <a:t>CSS Selectors:</a:t>
            </a:r>
          </a:p>
          <a:p>
            <a:pPr lvl="1">
              <a:lnSpc>
                <a:spcPts val="2800"/>
              </a:lnSpc>
            </a:pPr>
            <a:r>
              <a:rPr lang="en-US" sz="2200" dirty="0" smtClean="0">
                <a:solidFill>
                  <a:srgbClr val="0000FF"/>
                </a:solidFill>
              </a:rPr>
              <a:t>http://www.w3schools.com/cssref/css_selectors.asp</a:t>
            </a:r>
            <a:endParaRPr lang="el-GR" sz="2200" dirty="0" smtClean="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7387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115888"/>
            <a:ext cx="8651304" cy="743295"/>
          </a:xfrm>
        </p:spPr>
        <p:txBody>
          <a:bodyPr/>
          <a:lstStyle/>
          <a:p>
            <a:pPr eaLnBrk="1" hangingPunct="1"/>
            <a:r>
              <a:rPr lang="en-US" sz="4000" dirty="0" smtClean="0"/>
              <a:t>5. </a:t>
            </a:r>
            <a:r>
              <a:rPr lang="el-GR" sz="4000" dirty="0" smtClean="0"/>
              <a:t>Επιλογέας βάση </a:t>
            </a:r>
            <a:r>
              <a:rPr lang="en-US" sz="4000" dirty="0" smtClean="0"/>
              <a:t>html attribute-value</a:t>
            </a:r>
            <a:endParaRPr lang="el-GR" sz="4000" dirty="0" smtClean="0"/>
          </a:p>
        </p:txBody>
      </p:sp>
      <p:sp>
        <p:nvSpPr>
          <p:cNvPr id="10" name="Rectangle 3"/>
          <p:cNvSpPr txBox="1">
            <a:spLocks noChangeArrowheads="1"/>
          </p:cNvSpPr>
          <p:nvPr>
            <p:custDataLst>
              <p:tags r:id="rId2"/>
            </p:custDataLst>
          </p:nvPr>
        </p:nvSpPr>
        <p:spPr>
          <a:xfrm>
            <a:off x="457200" y="1085850"/>
            <a:ext cx="8651875"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Μπορούμε να ορίσουμε στυλ για </a:t>
            </a:r>
            <a:r>
              <a:rPr lang="en-US" dirty="0" smtClean="0"/>
              <a:t>HTML </a:t>
            </a:r>
            <a:r>
              <a:rPr lang="el-GR" dirty="0" smtClean="0"/>
              <a:t>στοιχεία που έχουν συγκεκριμένη ιδιότητα</a:t>
            </a:r>
            <a:r>
              <a:rPr lang="en-US" dirty="0" smtClean="0"/>
              <a:t> (attribute) </a:t>
            </a:r>
            <a:r>
              <a:rPr lang="el-GR" dirty="0" smtClean="0"/>
              <a:t>ή συγκεκριμένο ζεύγος ιδιότητας-τιμής</a:t>
            </a:r>
            <a:r>
              <a:rPr lang="en-US" dirty="0" smtClean="0"/>
              <a:t>.</a:t>
            </a:r>
          </a:p>
          <a:p>
            <a:pPr lvl="1"/>
            <a:r>
              <a:rPr lang="el-GR" dirty="0" smtClean="0"/>
              <a:t>Όχι δηλαδή μόνο με βάση τις ιδιότητες </a:t>
            </a:r>
            <a:r>
              <a:rPr lang="en-US" dirty="0" smtClean="0"/>
              <a:t>id </a:t>
            </a:r>
            <a:r>
              <a:rPr lang="el-GR" dirty="0" smtClean="0"/>
              <a:t>και </a:t>
            </a:r>
            <a:r>
              <a:rPr lang="en-US" dirty="0" smtClean="0"/>
              <a:t>class</a:t>
            </a:r>
            <a:r>
              <a:rPr lang="el-GR" dirty="0" smtClean="0"/>
              <a:t>.</a:t>
            </a:r>
          </a:p>
          <a:p>
            <a:r>
              <a:rPr lang="el-GR" dirty="0" smtClean="0"/>
              <a:t>Ορισμός στυλ για στοιχεία με δεδομένη ιδιότητα:</a:t>
            </a:r>
          </a:p>
          <a:p>
            <a:pPr lvl="1"/>
            <a:r>
              <a:rPr lang="en-US" dirty="0" smtClean="0"/>
              <a:t>[title]</a:t>
            </a:r>
            <a:r>
              <a:rPr lang="el-GR" dirty="0" smtClean="0"/>
              <a:t>  </a:t>
            </a:r>
            <a:r>
              <a:rPr lang="en-US" dirty="0" smtClean="0"/>
              <a:t>{</a:t>
            </a:r>
            <a:r>
              <a:rPr lang="el-GR" dirty="0" smtClean="0"/>
              <a:t> </a:t>
            </a:r>
            <a:r>
              <a:rPr lang="en-US" dirty="0" err="1" smtClean="0"/>
              <a:t>color:</a:t>
            </a:r>
            <a:r>
              <a:rPr lang="en-US" dirty="0" err="1" smtClean="0">
                <a:solidFill>
                  <a:srgbClr val="0000FF"/>
                </a:solidFill>
              </a:rPr>
              <a:t>blue</a:t>
            </a:r>
            <a:r>
              <a:rPr lang="en-US" dirty="0" smtClean="0"/>
              <a:t>; }</a:t>
            </a:r>
            <a:endParaRPr lang="el-GR" dirty="0" smtClean="0"/>
          </a:p>
          <a:p>
            <a:pPr lvl="1"/>
            <a:r>
              <a:rPr lang="el-GR" dirty="0" smtClean="0"/>
              <a:t>Δηλ. κάθε στοιχείο με ιδιότητα </a:t>
            </a:r>
            <a:r>
              <a:rPr lang="en-US" dirty="0" smtClean="0"/>
              <a:t>title</a:t>
            </a:r>
            <a:r>
              <a:rPr lang="el-GR" dirty="0" smtClean="0"/>
              <a:t> θα έχει μπλε κείμενο!</a:t>
            </a:r>
          </a:p>
          <a:p>
            <a:r>
              <a:rPr lang="el-GR" dirty="0" smtClean="0"/>
              <a:t>Ορισμός στυλ για στοιχεία με δεδομένο ζεύγος  ιδιότητα-τιμή:</a:t>
            </a:r>
          </a:p>
          <a:p>
            <a:pPr lvl="1"/>
            <a:r>
              <a:rPr lang="en-US" dirty="0" smtClean="0"/>
              <a:t>[title</a:t>
            </a:r>
            <a:r>
              <a:rPr lang="el-GR" dirty="0" smtClean="0"/>
              <a:t>="ΤΕΙ Λάρισας"</a:t>
            </a:r>
            <a:r>
              <a:rPr lang="en-US" dirty="0" smtClean="0"/>
              <a:t>]</a:t>
            </a:r>
            <a:r>
              <a:rPr lang="el-GR" dirty="0" smtClean="0"/>
              <a:t>  </a:t>
            </a:r>
            <a:r>
              <a:rPr lang="en-US" dirty="0" smtClean="0"/>
              <a:t>{</a:t>
            </a:r>
            <a:r>
              <a:rPr lang="el-GR" dirty="0" smtClean="0"/>
              <a:t> </a:t>
            </a:r>
            <a:r>
              <a:rPr lang="en-US" dirty="0" err="1" smtClean="0"/>
              <a:t>color:</a:t>
            </a:r>
            <a:r>
              <a:rPr lang="en-US" dirty="0" err="1" smtClean="0">
                <a:solidFill>
                  <a:srgbClr val="FF0000"/>
                </a:solidFill>
              </a:rPr>
              <a:t>red</a:t>
            </a:r>
            <a:r>
              <a:rPr lang="en-US" dirty="0" smtClean="0"/>
              <a:t>; }</a:t>
            </a:r>
          </a:p>
          <a:p>
            <a:pPr lvl="1"/>
            <a:r>
              <a:rPr lang="el-GR" dirty="0" smtClean="0"/>
              <a:t>Μόνο τα </a:t>
            </a:r>
            <a:r>
              <a:rPr lang="en-US" dirty="0" smtClean="0"/>
              <a:t>HTML </a:t>
            </a:r>
            <a:r>
              <a:rPr lang="el-GR" dirty="0" smtClean="0"/>
              <a:t>στοιχεία με τιμή "ΤΕΙ Λάρισας" στην ιδιότητα </a:t>
            </a:r>
            <a:r>
              <a:rPr lang="en-US" dirty="0" smtClean="0"/>
              <a:t>title, </a:t>
            </a:r>
            <a:r>
              <a:rPr lang="el-GR" dirty="0" smtClean="0"/>
              <a:t>θα έχουν κόκκινο χρώμα.</a:t>
            </a:r>
          </a:p>
          <a:p>
            <a:pPr lvl="1"/>
            <a:endParaRPr lang="el-GR" dirty="0" smtClean="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4208869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custDataLst>
              <p:tags r:id="rId2"/>
            </p:custDataLst>
          </p:nvPr>
        </p:nvSpPr>
        <p:spPr>
          <a:xfrm>
            <a:off x="457200" y="115888"/>
            <a:ext cx="8507413" cy="743295"/>
          </a:xfrm>
        </p:spPr>
        <p:txBody>
          <a:bodyPr>
            <a:normAutofit fontScale="90000"/>
          </a:bodyPr>
          <a:lstStyle/>
          <a:p>
            <a:pPr eaLnBrk="1" hangingPunct="1"/>
            <a:r>
              <a:rPr lang="el-GR" dirty="0" smtClean="0"/>
              <a:t>Συνδυασμός στυλ σε </a:t>
            </a:r>
            <a:r>
              <a:rPr lang="en-US" dirty="0" smtClean="0"/>
              <a:t>html </a:t>
            </a:r>
            <a:r>
              <a:rPr lang="el-GR" dirty="0" smtClean="0"/>
              <a:t>στοιχείο</a:t>
            </a:r>
          </a:p>
        </p:txBody>
      </p:sp>
      <p:sp>
        <p:nvSpPr>
          <p:cNvPr id="1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600" dirty="0" smtClean="0"/>
              <a:t>Σε ένα </a:t>
            </a:r>
            <a:r>
              <a:rPr lang="en-US" sz="2600" dirty="0" smtClean="0"/>
              <a:t>HTML </a:t>
            </a:r>
            <a:r>
              <a:rPr lang="el-GR" sz="2600" dirty="0" smtClean="0"/>
              <a:t>στοιχείο μπορεί να εφαρμοστούν </a:t>
            </a:r>
            <a:r>
              <a:rPr lang="el-GR" sz="2600" u="sng" dirty="0" smtClean="0"/>
              <a:t>ταυτόχρονα</a:t>
            </a:r>
            <a:r>
              <a:rPr lang="el-GR" sz="2600" dirty="0" smtClean="0"/>
              <a:t>, στυλ που προέρχονται από </a:t>
            </a:r>
            <a:br>
              <a:rPr lang="el-GR" sz="2600" dirty="0" smtClean="0"/>
            </a:br>
            <a:r>
              <a:rPr lang="el-GR" sz="2600" dirty="0" smtClean="0"/>
              <a:t>διαφορετικά επίπεδα ορισμού.</a:t>
            </a:r>
          </a:p>
          <a:p>
            <a:r>
              <a:rPr lang="el-GR" b="1" dirty="0" smtClean="0"/>
              <a:t>Παράδειγμα</a:t>
            </a:r>
            <a:r>
              <a:rPr lang="el-GR" dirty="0" smtClean="0"/>
              <a:t>, στην παράγραφο…</a:t>
            </a:r>
          </a:p>
          <a:p>
            <a:pPr lvl="1"/>
            <a:r>
              <a:rPr lang="el-GR" dirty="0" smtClean="0"/>
              <a:t>&lt;</a:t>
            </a:r>
            <a:r>
              <a:rPr lang="en-US" dirty="0" smtClean="0"/>
              <a:t>p id="</a:t>
            </a:r>
            <a:r>
              <a:rPr lang="en-US" dirty="0" smtClean="0">
                <a:solidFill>
                  <a:srgbClr val="FF0000"/>
                </a:solidFill>
              </a:rPr>
              <a:t>foo</a:t>
            </a:r>
            <a:r>
              <a:rPr lang="en-US" dirty="0" smtClean="0"/>
              <a:t>" class="</a:t>
            </a:r>
            <a:r>
              <a:rPr lang="en-US" dirty="0" err="1" smtClean="0">
                <a:solidFill>
                  <a:srgbClr val="0000FF"/>
                </a:solidFill>
              </a:rPr>
              <a:t>myclass</a:t>
            </a:r>
            <a:r>
              <a:rPr lang="en-US" dirty="0" smtClean="0"/>
              <a:t>" </a:t>
            </a:r>
            <a:r>
              <a:rPr lang="en-US" i="1" dirty="0" smtClean="0">
                <a:solidFill>
                  <a:srgbClr val="00B050"/>
                </a:solidFill>
              </a:rPr>
              <a:t>title</a:t>
            </a:r>
            <a:r>
              <a:rPr lang="en-US" i="1" dirty="0" smtClean="0"/>
              <a:t>="moo" </a:t>
            </a:r>
            <a:r>
              <a:rPr lang="en-US" dirty="0" smtClean="0"/>
              <a:t>&gt;hello&lt;/p&gt;</a:t>
            </a:r>
            <a:endParaRPr lang="el-GR" dirty="0" smtClean="0"/>
          </a:p>
          <a:p>
            <a:pPr lvl="2"/>
            <a:r>
              <a:rPr lang="el-GR" dirty="0" smtClean="0"/>
              <a:t>…θεωρητικά μπορεί να ορίζουν μορφοποίηση οι κανόνες </a:t>
            </a:r>
            <a:r>
              <a:rPr lang="el-GR" b="1" dirty="0" smtClean="0">
                <a:solidFill>
                  <a:srgbClr val="FF0000"/>
                </a:solidFill>
              </a:rPr>
              <a:t>#</a:t>
            </a:r>
            <a:r>
              <a:rPr lang="en-US" b="1" dirty="0" smtClean="0">
                <a:solidFill>
                  <a:srgbClr val="FF0000"/>
                </a:solidFill>
              </a:rPr>
              <a:t>foo</a:t>
            </a:r>
            <a:r>
              <a:rPr lang="en-US" dirty="0" smtClean="0"/>
              <a:t>, </a:t>
            </a:r>
            <a:r>
              <a:rPr lang="en-US" b="1" dirty="0" smtClean="0">
                <a:solidFill>
                  <a:srgbClr val="0000FF"/>
                </a:solidFill>
              </a:rPr>
              <a:t>.</a:t>
            </a:r>
            <a:r>
              <a:rPr lang="en-US" b="1" dirty="0" err="1" smtClean="0">
                <a:solidFill>
                  <a:srgbClr val="0000FF"/>
                </a:solidFill>
              </a:rPr>
              <a:t>myclass</a:t>
            </a:r>
            <a:r>
              <a:rPr lang="el-GR" dirty="0" smtClean="0"/>
              <a:t>, </a:t>
            </a:r>
            <a:r>
              <a:rPr lang="el-GR" b="1" dirty="0" smtClean="0">
                <a:solidFill>
                  <a:srgbClr val="00B050"/>
                </a:solidFill>
              </a:rPr>
              <a:t>[</a:t>
            </a:r>
            <a:r>
              <a:rPr lang="en-US" b="1" dirty="0" smtClean="0">
                <a:solidFill>
                  <a:srgbClr val="00B050"/>
                </a:solidFill>
              </a:rPr>
              <a:t>title]</a:t>
            </a:r>
            <a:r>
              <a:rPr lang="en-US" dirty="0" smtClean="0"/>
              <a:t> </a:t>
            </a:r>
            <a:r>
              <a:rPr lang="el-GR" dirty="0" smtClean="0"/>
              <a:t>και </a:t>
            </a:r>
            <a:r>
              <a:rPr lang="el-GR" b="1" i="1" dirty="0" smtClean="0"/>
              <a:t>[</a:t>
            </a:r>
            <a:r>
              <a:rPr lang="en-US" b="1" i="1" dirty="0" smtClean="0"/>
              <a:t>title="moo]</a:t>
            </a:r>
            <a:r>
              <a:rPr lang="en-US" b="1" dirty="0" smtClean="0"/>
              <a:t> </a:t>
            </a:r>
            <a:r>
              <a:rPr lang="el-GR" b="1" dirty="0" smtClean="0"/>
              <a:t> </a:t>
            </a:r>
            <a:r>
              <a:rPr lang="el-GR" dirty="0" smtClean="0"/>
              <a:t>που δρουν συμπληρωματικά!</a:t>
            </a:r>
            <a:r>
              <a:rPr lang="en-US" dirty="0" smtClean="0"/>
              <a:t> </a:t>
            </a:r>
            <a:r>
              <a:rPr lang="el-GR" dirty="0" smtClean="0"/>
              <a:t>Αυτή είναι άλλωστε και η έννοια </a:t>
            </a:r>
            <a:r>
              <a:rPr lang="en-US" b="1" dirty="0" smtClean="0"/>
              <a:t>cascading</a:t>
            </a:r>
            <a:r>
              <a:rPr lang="en-US" dirty="0" smtClean="0"/>
              <a:t>!</a:t>
            </a:r>
          </a:p>
          <a:p>
            <a:r>
              <a:rPr lang="el-GR" sz="2600" dirty="0" smtClean="0"/>
              <a:t>Σε πολύπλοκους ορισμούς, με πολλαπλά επίπεδα, δεν θα είστε σε θέση να προβλέψετε το αποτέλεσμα!</a:t>
            </a:r>
          </a:p>
          <a:p>
            <a:pPr lvl="1"/>
            <a:r>
              <a:rPr lang="el-GR" sz="2000" dirty="0" smtClean="0"/>
              <a:t>Με </a:t>
            </a:r>
            <a:r>
              <a:rPr lang="en-US" sz="2000" dirty="0" smtClean="0"/>
              <a:t>F12 </a:t>
            </a:r>
            <a:r>
              <a:rPr lang="el-GR" sz="2000" dirty="0" smtClean="0"/>
              <a:t>σε </a:t>
            </a:r>
            <a:r>
              <a:rPr lang="en-US" sz="2000" dirty="0" smtClean="0"/>
              <a:t>browser </a:t>
            </a:r>
            <a:r>
              <a:rPr lang="el-GR" sz="2000" dirty="0" smtClean="0"/>
              <a:t>μπορείτε να δείτε πώς προκύπτει η τελική τιμή!</a:t>
            </a:r>
          </a:p>
          <a:p>
            <a:pPr lvl="1"/>
            <a:r>
              <a:rPr lang="el-GR" sz="2200" b="1" dirty="0" smtClean="0"/>
              <a:t>Αποφεύγετε καλύτερα τους πολύπλοκους ορισμούς!</a:t>
            </a:r>
          </a:p>
          <a:p>
            <a:pPr lvl="1"/>
            <a:r>
              <a:rPr lang="el-GR" sz="2200" b="1" dirty="0" smtClean="0"/>
              <a:t>Να έχετε υπόψη </a:t>
            </a:r>
            <a:r>
              <a:rPr lang="el-GR" sz="2200" b="1" dirty="0" smtClean="0">
                <a:solidFill>
                  <a:srgbClr val="FF0000"/>
                </a:solidFill>
              </a:rPr>
              <a:t>τους ακόλουθους 3 κανόνες</a:t>
            </a:r>
            <a:r>
              <a:rPr lang="el-GR" sz="2200" b="1" dirty="0" smtClean="0"/>
              <a:t>:</a:t>
            </a:r>
            <a:endParaRPr lang="en-US" sz="2200" b="1" dirty="0" smtClean="0"/>
          </a:p>
        </p:txBody>
      </p:sp>
      <p:pic>
        <p:nvPicPr>
          <p:cNvPr id="16" name="Picture 1" descr="Εικονίδιο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3023" y="1412776"/>
            <a:ext cx="701590" cy="1599435"/>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567233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2328"/>
            <a:ext cx="8507413" cy="787400"/>
          </a:xfrm>
        </p:spPr>
        <p:txBody>
          <a:bodyPr/>
          <a:lstStyle/>
          <a:p>
            <a:pPr eaLnBrk="1" hangingPunct="1"/>
            <a:r>
              <a:rPr lang="el-GR" dirty="0" smtClean="0"/>
              <a:t>Εξειδίκευση και Κληρονομικότητα</a:t>
            </a:r>
          </a:p>
        </p:txBody>
      </p:sp>
      <p:sp>
        <p:nvSpPr>
          <p:cNvPr id="10" name="Rectangle 3"/>
          <p:cNvSpPr txBox="1">
            <a:spLocks noChangeArrowheads="1"/>
          </p:cNvSpPr>
          <p:nvPr>
            <p:custDataLst>
              <p:tags r:id="rId3"/>
            </p:custDataLst>
          </p:nvPr>
        </p:nvSpPr>
        <p:spPr>
          <a:xfrm>
            <a:off x="457200" y="957634"/>
            <a:ext cx="8527474" cy="5583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Narrow" pitchFamily="34" charset="0"/>
              <a:buAutoNum type="arabicPeriod"/>
            </a:pPr>
            <a:r>
              <a:rPr lang="el-GR" sz="2400" dirty="0" smtClean="0"/>
              <a:t>Αν έχουν δηλωθεί στυλ σε διαφορετικά σημεία, τότε υπερισχύει το πιο τοπικό, δηλαδή κατά σειρά:</a:t>
            </a:r>
          </a:p>
          <a:p>
            <a:pPr lvl="1"/>
            <a:r>
              <a:rPr lang="el-GR" sz="2000" dirty="0" smtClean="0"/>
              <a:t>γραμμής/</a:t>
            </a:r>
            <a:r>
              <a:rPr lang="en-US" sz="2000" dirty="0" smtClean="0"/>
              <a:t>inline</a:t>
            </a:r>
            <a:r>
              <a:rPr lang="el-GR" sz="2000" dirty="0" smtClean="0"/>
              <a:t> &gt; ενσωματωμένο</a:t>
            </a:r>
            <a:r>
              <a:rPr lang="en-US" sz="2000" dirty="0" smtClean="0"/>
              <a:t>/</a:t>
            </a:r>
            <a:r>
              <a:rPr lang="el-GR" sz="2000" dirty="0" smtClean="0"/>
              <a:t>σελίδας &gt; εξωτερικό/</a:t>
            </a:r>
            <a:r>
              <a:rPr lang="en-US" sz="2000" dirty="0" smtClean="0"/>
              <a:t>included</a:t>
            </a:r>
            <a:endParaRPr lang="el-GR" sz="2000" dirty="0" smtClean="0"/>
          </a:p>
          <a:p>
            <a:pPr marL="457200" indent="-457200">
              <a:buFont typeface="Arial Narrow" pitchFamily="34" charset="0"/>
              <a:buAutoNum type="arabicPeriod"/>
            </a:pPr>
            <a:r>
              <a:rPr lang="el-GR" sz="2400" dirty="0" smtClean="0"/>
              <a:t>Αν για ένα στοιχείο ισχύουν 2 κανόνες που θέτουν διαφορετική τιμή στην ίδια ιδιότητα</a:t>
            </a:r>
            <a:r>
              <a:rPr lang="en-US" sz="2400" dirty="0" smtClean="0"/>
              <a:t>, </a:t>
            </a:r>
            <a:r>
              <a:rPr lang="el-GR" sz="2400" dirty="0" smtClean="0"/>
              <a:t>τότε ισχύει ο πιο εξειδικευμένος. Παράδειγμα:</a:t>
            </a:r>
          </a:p>
          <a:p>
            <a:pPr lvl="1">
              <a:buFont typeface="Wingdings" pitchFamily="2" charset="2"/>
              <a:buNone/>
            </a:pPr>
            <a:r>
              <a:rPr lang="en-US" sz="2000" b="1" dirty="0" smtClean="0">
                <a:solidFill>
                  <a:srgbClr val="3333CC"/>
                </a:solidFill>
                <a:latin typeface="Courier New" pitchFamily="49" charset="0"/>
              </a:rPr>
              <a:t>p {color: black}</a:t>
            </a:r>
          </a:p>
          <a:p>
            <a:pPr lvl="1">
              <a:buFont typeface="Wingdings" pitchFamily="2" charset="2"/>
              <a:buNone/>
            </a:pPr>
            <a:r>
              <a:rPr lang="en-US" sz="2000" b="1" dirty="0" smtClean="0">
                <a:solidFill>
                  <a:srgbClr val="3333CC"/>
                </a:solidFill>
                <a:latin typeface="Courier New" pitchFamily="49" charset="0"/>
              </a:rPr>
              <a:t>.urgent {color: red}</a:t>
            </a:r>
          </a:p>
          <a:p>
            <a:pPr lvl="1">
              <a:buFont typeface="Wingdings" pitchFamily="2" charset="2"/>
              <a:buNone/>
            </a:pPr>
            <a:r>
              <a:rPr lang="en-US" sz="2000" b="1" dirty="0" smtClean="0">
                <a:solidFill>
                  <a:srgbClr val="3333CC"/>
                </a:solidFill>
                <a:latin typeface="Courier New" pitchFamily="49" charset="0"/>
              </a:rPr>
              <a:t>&lt;p</a:t>
            </a:r>
            <a:r>
              <a:rPr lang="el-GR" sz="2000" b="1" dirty="0" smtClean="0">
                <a:solidFill>
                  <a:srgbClr val="3333CC"/>
                </a:solidFill>
                <a:latin typeface="Courier New" pitchFamily="49" charset="0"/>
              </a:rPr>
              <a:t> </a:t>
            </a:r>
            <a:r>
              <a:rPr lang="en-US" sz="2000" b="1" dirty="0" smtClean="0">
                <a:solidFill>
                  <a:srgbClr val="3333CC"/>
                </a:solidFill>
                <a:latin typeface="Courier New" pitchFamily="49" charset="0"/>
              </a:rPr>
              <a:t>class="urgent"&gt;</a:t>
            </a:r>
            <a:r>
              <a:rPr lang="el-GR" sz="2000" b="1" dirty="0" smtClean="0">
                <a:latin typeface="Courier New" pitchFamily="49" charset="0"/>
              </a:rPr>
              <a:t>Μαντέψτε το χρώμα</a:t>
            </a:r>
            <a:r>
              <a:rPr lang="en-US" sz="2000" b="1" dirty="0" smtClean="0">
                <a:solidFill>
                  <a:srgbClr val="3333CC"/>
                </a:solidFill>
                <a:latin typeface="Courier New" pitchFamily="49" charset="0"/>
              </a:rPr>
              <a:t>&lt;/p&gt;</a:t>
            </a:r>
            <a:endParaRPr lang="el-GR" sz="2000" b="1" dirty="0" smtClean="0">
              <a:solidFill>
                <a:srgbClr val="3333CC"/>
              </a:solidFill>
              <a:latin typeface="Courier New" pitchFamily="49" charset="0"/>
            </a:endParaRPr>
          </a:p>
          <a:p>
            <a:pPr marL="742950" lvl="2" indent="-342900">
              <a:buClr>
                <a:schemeClr val="bg2"/>
              </a:buClr>
            </a:pPr>
            <a:r>
              <a:rPr lang="el-GR" sz="1800" dirty="0" smtClean="0"/>
              <a:t>Δηλαδή, μεταξύ κανόνων </a:t>
            </a:r>
            <a:r>
              <a:rPr lang="el-GR" sz="1800" b="1" dirty="0" smtClean="0"/>
              <a:t>του </a:t>
            </a:r>
            <a:r>
              <a:rPr lang="en-US" sz="1800" b="1" dirty="0" smtClean="0"/>
              <a:t>p</a:t>
            </a:r>
            <a:r>
              <a:rPr lang="en-US" sz="1800" dirty="0" smtClean="0"/>
              <a:t> </a:t>
            </a:r>
            <a:r>
              <a:rPr lang="el-GR" sz="1800" dirty="0" smtClean="0"/>
              <a:t>και κανόνων </a:t>
            </a:r>
            <a:r>
              <a:rPr lang="el-GR" sz="1800" b="1" dirty="0" smtClean="0"/>
              <a:t>του </a:t>
            </a:r>
            <a:r>
              <a:rPr lang="en-US" sz="1800" b="1" dirty="0" smtClean="0"/>
              <a:t>p </a:t>
            </a:r>
            <a:r>
              <a:rPr lang="el-GR" sz="1800" b="1" dirty="0" smtClean="0"/>
              <a:t>συν του </a:t>
            </a:r>
            <a:r>
              <a:rPr lang="en-US" sz="1800" b="1" dirty="0" smtClean="0"/>
              <a:t>urgent</a:t>
            </a:r>
            <a:r>
              <a:rPr lang="en-US" sz="1800" dirty="0" smtClean="0"/>
              <a:t> </a:t>
            </a:r>
            <a:r>
              <a:rPr lang="el-GR" sz="1800" dirty="0" smtClean="0"/>
              <a:t>τι είναι πιο εξειδικευμένο? Απαντήστε μόνοι σας!</a:t>
            </a:r>
            <a:endParaRPr lang="en-US" sz="1800" dirty="0" smtClean="0"/>
          </a:p>
          <a:p>
            <a:pPr marL="1200150" lvl="3" indent="-342900"/>
            <a:r>
              <a:rPr lang="el-GR" sz="1600" b="1" dirty="0" smtClean="0"/>
              <a:t>Απάντηση</a:t>
            </a:r>
            <a:r>
              <a:rPr lang="el-GR" sz="1600" dirty="0" smtClean="0"/>
              <a:t>: προφανώς το δεύτερο είναι πιο εξειδικευμένο (</a:t>
            </a:r>
            <a:r>
              <a:rPr lang="el-GR" sz="1600" dirty="0" err="1" smtClean="0"/>
              <a:t>περισ</a:t>
            </a:r>
            <a:r>
              <a:rPr lang="el-GR" sz="1600" dirty="0" smtClean="0"/>
              <a:t>. πληροφορία)</a:t>
            </a:r>
          </a:p>
          <a:p>
            <a:pPr marL="457200" indent="-457200">
              <a:buFont typeface="Arial Narrow" pitchFamily="34" charset="0"/>
              <a:buAutoNum type="arabicPeriod"/>
            </a:pPr>
            <a:r>
              <a:rPr lang="el-GR" sz="2400" dirty="0" smtClean="0"/>
              <a:t>Οι περισσότερες ιδιότητες κληρονομούνται από ένα στοιχείο γονέα σε ένα στοιχείο παιδί</a:t>
            </a:r>
            <a:r>
              <a:rPr lang="en-US" sz="2400" dirty="0" smtClean="0"/>
              <a:t>.</a:t>
            </a:r>
            <a:endParaRPr lang="el-GR" sz="2400" dirty="0" smtClean="0"/>
          </a:p>
          <a:p>
            <a:pPr marL="857250" lvl="1" indent="-457200"/>
            <a:r>
              <a:rPr lang="el-GR" sz="2000" dirty="0" smtClean="0"/>
              <a:t>π.χ. ένα </a:t>
            </a:r>
            <a:r>
              <a:rPr lang="en-US" sz="2000" dirty="0" smtClean="0"/>
              <a:t>p </a:t>
            </a:r>
            <a:r>
              <a:rPr lang="el-GR" sz="2000" dirty="0" smtClean="0"/>
              <a:t>μέσα σε </a:t>
            </a:r>
            <a:r>
              <a:rPr lang="en-US" sz="2000" dirty="0" smtClean="0"/>
              <a:t>div </a:t>
            </a:r>
            <a:r>
              <a:rPr lang="el-GR" sz="2000" dirty="0" smtClean="0"/>
              <a:t>μπορεί να μορφοποιείται εξαιτίας του </a:t>
            </a:r>
            <a:r>
              <a:rPr lang="en-US" sz="2000" dirty="0" smtClean="0"/>
              <a:t>div</a:t>
            </a:r>
            <a:r>
              <a:rPr lang="el-GR" sz="2000" dirty="0" smtClean="0"/>
              <a:t> !</a:t>
            </a:r>
          </a:p>
        </p:txBody>
      </p:sp>
      <p:pic>
        <p:nvPicPr>
          <p:cNvPr id="12" name="Picture 1" descr="Εικονίδιο "/>
          <p:cNvPicPr>
            <a:picLocks noChangeAspect="1"/>
          </p:cNvPicPr>
          <p:nvPr/>
        </p:nvPicPr>
        <p:blipFill rotWithShape="1">
          <a:blip r:embed="rId8" cstate="print">
            <a:extLst>
              <a:ext uri="{28A0092B-C50C-407E-A947-70E740481C1C}">
                <a14:useLocalDpi xmlns:a14="http://schemas.microsoft.com/office/drawing/2010/main" val="0"/>
              </a:ext>
            </a:extLst>
          </a:blip>
          <a:srcRect l="8148" t="12878" r="16414"/>
          <a:stretch/>
        </p:blipFill>
        <p:spPr>
          <a:xfrm>
            <a:off x="7524327" y="2708920"/>
            <a:ext cx="1440285" cy="1494046"/>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2585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53412"/>
          </a:xfrm>
        </p:spPr>
        <p:txBody>
          <a:bodyPr>
            <a:normAutofit fontScale="90000"/>
          </a:bodyPr>
          <a:lstStyle/>
          <a:p>
            <a:pPr eaLnBrk="1" hangingPunct="1"/>
            <a:r>
              <a:rPr lang="el-GR" dirty="0" smtClean="0"/>
              <a:t>Μονάδες Μήκους</a:t>
            </a:r>
          </a:p>
        </p:txBody>
      </p:sp>
      <p:sp>
        <p:nvSpPr>
          <p:cNvPr id="8" name="Rectangle 3"/>
          <p:cNvSpPr txBox="1">
            <a:spLocks noChangeArrowheads="1"/>
          </p:cNvSpPr>
          <p:nvPr>
            <p:custDataLst>
              <p:tags r:id="rId3"/>
            </p:custDataLst>
          </p:nvPr>
        </p:nvSpPr>
        <p:spPr>
          <a:xfrm>
            <a:off x="457075" y="1014114"/>
            <a:ext cx="8579421" cy="53422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b="1" dirty="0" smtClean="0"/>
              <a:t>Απόλυτα Μεγέθη</a:t>
            </a:r>
          </a:p>
          <a:p>
            <a:pPr lvl="1"/>
            <a:r>
              <a:rPr lang="en-US" dirty="0" smtClean="0"/>
              <a:t>in (inches), cm (centimeters), (mm) millimeters</a:t>
            </a:r>
            <a:endParaRPr lang="el-GR" dirty="0" smtClean="0"/>
          </a:p>
          <a:p>
            <a:pPr lvl="1"/>
            <a:r>
              <a:rPr lang="en-US" b="1" dirty="0" err="1" smtClean="0">
                <a:solidFill>
                  <a:srgbClr val="C00000"/>
                </a:solidFill>
              </a:rPr>
              <a:t>pt</a:t>
            </a:r>
            <a:r>
              <a:rPr lang="en-US" dirty="0" smtClean="0"/>
              <a:t> (points)</a:t>
            </a:r>
            <a:r>
              <a:rPr lang="el-GR" dirty="0" smtClean="0"/>
              <a:t>, ισούται με 1/6 της ίντσας</a:t>
            </a:r>
          </a:p>
          <a:p>
            <a:pPr lvl="1"/>
            <a:r>
              <a:rPr lang="en-US" dirty="0" smtClean="0"/>
              <a:t>pc </a:t>
            </a:r>
            <a:r>
              <a:rPr lang="el-GR" dirty="0" smtClean="0"/>
              <a:t>(</a:t>
            </a:r>
            <a:r>
              <a:rPr lang="en-US" dirty="0" smtClean="0"/>
              <a:t>picas), </a:t>
            </a:r>
            <a:r>
              <a:rPr lang="el-GR" dirty="0" smtClean="0"/>
              <a:t>ισούται με το 1/72 της ίντσας</a:t>
            </a:r>
            <a:endParaRPr lang="en-US" dirty="0" smtClean="0"/>
          </a:p>
          <a:p>
            <a:r>
              <a:rPr lang="el-GR" b="1" dirty="0" smtClean="0"/>
              <a:t>Σχετικά Μεγέθη</a:t>
            </a:r>
            <a:r>
              <a:rPr lang="en-US" dirty="0" smtClean="0"/>
              <a:t> (</a:t>
            </a:r>
            <a:r>
              <a:rPr lang="el-GR" dirty="0" smtClean="0"/>
              <a:t>τα κυριότερα)</a:t>
            </a:r>
          </a:p>
          <a:p>
            <a:pPr lvl="1"/>
            <a:r>
              <a:rPr lang="en-US" b="1" dirty="0" err="1" smtClean="0">
                <a:solidFill>
                  <a:srgbClr val="FF0000"/>
                </a:solidFill>
              </a:rPr>
              <a:t>px</a:t>
            </a:r>
            <a:r>
              <a:rPr lang="en-US" dirty="0" smtClean="0"/>
              <a:t> (pixels), </a:t>
            </a:r>
            <a:r>
              <a:rPr lang="el-GR" dirty="0" smtClean="0"/>
              <a:t>εξαρτώνται από την ανάλυση της οθόνης</a:t>
            </a:r>
          </a:p>
          <a:p>
            <a:pPr lvl="1"/>
            <a:r>
              <a:rPr lang="en-US" b="1" dirty="0" err="1" smtClean="0">
                <a:solidFill>
                  <a:srgbClr val="FF0000"/>
                </a:solidFill>
              </a:rPr>
              <a:t>em</a:t>
            </a:r>
            <a:r>
              <a:rPr lang="el-GR" dirty="0" smtClean="0"/>
              <a:t>, μονάδα μέτρησης είναι το μέγεθος ενός χαρακτήρα γραμμένου με την </a:t>
            </a:r>
            <a:r>
              <a:rPr lang="en-US" dirty="0" smtClean="0"/>
              <a:t>default </a:t>
            </a:r>
            <a:r>
              <a:rPr lang="el-GR" dirty="0" smtClean="0"/>
              <a:t>γραμματοσειρά στο δεδομένο σημείο, είτε αυτή είναι τοπικά ορισμένη ή κληρονομείτε από ανώτερα επίπεδα – </a:t>
            </a:r>
            <a:r>
              <a:rPr lang="el-GR" b="1" dirty="0" smtClean="0"/>
              <a:t>πολύ σημαντική μονάδα!!!</a:t>
            </a:r>
          </a:p>
          <a:p>
            <a:pPr lvl="1"/>
            <a:r>
              <a:rPr lang="el-GR" b="1" dirty="0" smtClean="0">
                <a:solidFill>
                  <a:srgbClr val="FF0000"/>
                </a:solidFill>
              </a:rPr>
              <a:t>%</a:t>
            </a:r>
            <a:r>
              <a:rPr lang="el-GR" dirty="0" smtClean="0"/>
              <a:t> ποσοστό της τιμής του ίδιου μεγέθους στο πατρικό στοιχείο (π.χ. </a:t>
            </a:r>
            <a:r>
              <a:rPr lang="en-US" dirty="0" smtClean="0"/>
              <a:t>width: 80%;)</a:t>
            </a:r>
            <a:endParaRPr lang="el-GR" dirty="0" smtClean="0"/>
          </a:p>
          <a:p>
            <a:r>
              <a:rPr lang="el-GR" sz="2000" dirty="0" smtClean="0"/>
              <a:t>Οι μονάδες γράφονται κολλητά στον αριθμό (σε τιμή 0 δεν χρειάζονται)</a:t>
            </a:r>
            <a:endParaRPr lang="en-US" sz="2000"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4111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Χρώματα</a:t>
            </a:r>
          </a:p>
        </p:txBody>
      </p:sp>
      <p:sp>
        <p:nvSpPr>
          <p:cNvPr id="12" name="Rectangle 4"/>
          <p:cNvSpPr txBox="1">
            <a:spLocks noChangeArrowheads="1"/>
          </p:cNvSpPr>
          <p:nvPr>
            <p:custDataLst>
              <p:tags r:id="rId3"/>
            </p:custDataLst>
          </p:nvPr>
        </p:nvSpPr>
        <p:spPr>
          <a:xfrm>
            <a:off x="457200" y="1085850"/>
            <a:ext cx="8579296" cy="536748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700" dirty="0" smtClean="0"/>
              <a:t>17 λέξεις κλειδιά (προκαθορισμένα βασικά χρώματα)</a:t>
            </a:r>
          </a:p>
          <a:p>
            <a:pPr lvl="1">
              <a:buFont typeface="Wingdings" pitchFamily="2" charset="2"/>
              <a:buNone/>
            </a:pPr>
            <a:r>
              <a:rPr lang="en-US" b="1" dirty="0" smtClean="0">
                <a:solidFill>
                  <a:srgbClr val="FF0000"/>
                </a:solidFill>
              </a:rPr>
              <a:t>red</a:t>
            </a:r>
            <a:r>
              <a:rPr lang="en-US" dirty="0" smtClean="0">
                <a:solidFill>
                  <a:srgbClr val="3333CC"/>
                </a:solidFill>
              </a:rPr>
              <a:t>, </a:t>
            </a:r>
            <a:r>
              <a:rPr lang="en-US" b="1" dirty="0" smtClean="0">
                <a:solidFill>
                  <a:srgbClr val="FF00FF"/>
                </a:solidFill>
              </a:rPr>
              <a:t>fuchsia</a:t>
            </a:r>
            <a:r>
              <a:rPr lang="en-US" dirty="0" smtClean="0">
                <a:solidFill>
                  <a:srgbClr val="3333CC"/>
                </a:solidFill>
              </a:rPr>
              <a:t>, </a:t>
            </a:r>
            <a:r>
              <a:rPr lang="en-US" b="1" dirty="0" smtClean="0">
                <a:solidFill>
                  <a:srgbClr val="0000FF"/>
                </a:solidFill>
              </a:rPr>
              <a:t>blue</a:t>
            </a:r>
            <a:r>
              <a:rPr lang="en-US" dirty="0" smtClean="0">
                <a:solidFill>
                  <a:srgbClr val="3333CC"/>
                </a:solidFill>
              </a:rPr>
              <a:t>, </a:t>
            </a:r>
            <a:r>
              <a:rPr lang="en-US" b="1" dirty="0" smtClean="0">
                <a:solidFill>
                  <a:srgbClr val="C00000"/>
                </a:solidFill>
              </a:rPr>
              <a:t>maroon</a:t>
            </a:r>
            <a:r>
              <a:rPr lang="en-US" dirty="0" smtClean="0">
                <a:solidFill>
                  <a:srgbClr val="3333CC"/>
                </a:solidFill>
              </a:rPr>
              <a:t>, </a:t>
            </a:r>
          </a:p>
          <a:p>
            <a:pPr lvl="1">
              <a:buFont typeface="Wingdings" pitchFamily="2" charset="2"/>
              <a:buNone/>
            </a:pPr>
            <a:r>
              <a:rPr lang="en-US" b="1" dirty="0" smtClean="0">
                <a:solidFill>
                  <a:srgbClr val="008000"/>
                </a:solidFill>
              </a:rPr>
              <a:t>green</a:t>
            </a:r>
            <a:r>
              <a:rPr lang="en-US" dirty="0" smtClean="0">
                <a:solidFill>
                  <a:srgbClr val="3333CC"/>
                </a:solidFill>
              </a:rPr>
              <a:t>, </a:t>
            </a:r>
            <a:r>
              <a:rPr lang="en-US" b="1" dirty="0" smtClean="0">
                <a:solidFill>
                  <a:srgbClr val="00FFFF"/>
                </a:solidFill>
              </a:rPr>
              <a:t>aqua</a:t>
            </a:r>
            <a:r>
              <a:rPr lang="en-US" dirty="0" smtClean="0">
                <a:solidFill>
                  <a:srgbClr val="3333CC"/>
                </a:solidFill>
              </a:rPr>
              <a:t>, </a:t>
            </a:r>
            <a:r>
              <a:rPr lang="en-US" b="1" dirty="0" smtClean="0">
                <a:solidFill>
                  <a:srgbClr val="FF9900"/>
                </a:solidFill>
              </a:rPr>
              <a:t>orange</a:t>
            </a:r>
            <a:r>
              <a:rPr lang="en-US" dirty="0" smtClean="0">
                <a:solidFill>
                  <a:srgbClr val="3333CC"/>
                </a:solidFill>
              </a:rPr>
              <a:t>, </a:t>
            </a:r>
            <a:r>
              <a:rPr lang="en-US" b="1" dirty="0" smtClean="0">
                <a:solidFill>
                  <a:schemeClr val="accent6">
                    <a:lumMod val="75000"/>
                  </a:schemeClr>
                </a:solidFill>
              </a:rPr>
              <a:t>olive</a:t>
            </a:r>
            <a:r>
              <a:rPr lang="en-US" dirty="0" smtClean="0">
                <a:solidFill>
                  <a:srgbClr val="3333CC"/>
                </a:solidFill>
              </a:rPr>
              <a:t>, </a:t>
            </a:r>
          </a:p>
          <a:p>
            <a:pPr lvl="1">
              <a:buFont typeface="Wingdings" pitchFamily="2" charset="2"/>
              <a:buNone/>
            </a:pPr>
            <a:r>
              <a:rPr lang="en-US" b="1" dirty="0" smtClean="0">
                <a:solidFill>
                  <a:schemeClr val="accent3">
                    <a:lumMod val="65000"/>
                  </a:schemeClr>
                </a:solidFill>
              </a:rPr>
              <a:t>silver</a:t>
            </a:r>
            <a:r>
              <a:rPr lang="en-US" dirty="0" smtClean="0">
                <a:solidFill>
                  <a:srgbClr val="3333CC"/>
                </a:solidFill>
              </a:rPr>
              <a:t>, </a:t>
            </a:r>
            <a:r>
              <a:rPr lang="en-US" b="1" dirty="0" smtClean="0">
                <a:solidFill>
                  <a:srgbClr val="3333CC"/>
                </a:solidFill>
              </a:rPr>
              <a:t>white</a:t>
            </a:r>
            <a:r>
              <a:rPr lang="en-US" dirty="0" smtClean="0">
                <a:solidFill>
                  <a:srgbClr val="3333CC"/>
                </a:solidFill>
              </a:rPr>
              <a:t>, </a:t>
            </a:r>
            <a:r>
              <a:rPr lang="en-US" b="1" dirty="0" smtClean="0">
                <a:solidFill>
                  <a:srgbClr val="990099"/>
                </a:solidFill>
              </a:rPr>
              <a:t>purple</a:t>
            </a:r>
            <a:r>
              <a:rPr lang="en-US" dirty="0" smtClean="0">
                <a:solidFill>
                  <a:srgbClr val="3333CC"/>
                </a:solidFill>
              </a:rPr>
              <a:t>, </a:t>
            </a:r>
            <a:r>
              <a:rPr lang="en-US" b="1" dirty="0" smtClean="0">
                <a:solidFill>
                  <a:srgbClr val="DFDA00"/>
                </a:solidFill>
              </a:rPr>
              <a:t>yellow</a:t>
            </a:r>
            <a:r>
              <a:rPr lang="en-US" dirty="0" smtClean="0">
                <a:solidFill>
                  <a:srgbClr val="3333CC"/>
                </a:solidFill>
              </a:rPr>
              <a:t>,</a:t>
            </a:r>
          </a:p>
          <a:p>
            <a:pPr lvl="1">
              <a:buFont typeface="Wingdings" pitchFamily="2" charset="2"/>
              <a:buNone/>
            </a:pPr>
            <a:r>
              <a:rPr lang="en-US" b="1" dirty="0" smtClean="0">
                <a:solidFill>
                  <a:srgbClr val="009999"/>
                </a:solidFill>
              </a:rPr>
              <a:t>teal</a:t>
            </a:r>
            <a:r>
              <a:rPr lang="en-US" dirty="0" smtClean="0">
                <a:solidFill>
                  <a:srgbClr val="3333CC"/>
                </a:solidFill>
              </a:rPr>
              <a:t>, </a:t>
            </a:r>
            <a:r>
              <a:rPr lang="en-US" b="1" dirty="0" smtClean="0">
                <a:solidFill>
                  <a:srgbClr val="000099"/>
                </a:solidFill>
              </a:rPr>
              <a:t>navy</a:t>
            </a:r>
            <a:r>
              <a:rPr lang="en-US" dirty="0" smtClean="0">
                <a:solidFill>
                  <a:srgbClr val="3333CC"/>
                </a:solidFill>
              </a:rPr>
              <a:t>, </a:t>
            </a:r>
            <a:r>
              <a:rPr lang="en-US" b="1" dirty="0" smtClean="0"/>
              <a:t>black</a:t>
            </a:r>
            <a:r>
              <a:rPr lang="en-US" dirty="0" smtClean="0">
                <a:solidFill>
                  <a:srgbClr val="3333CC"/>
                </a:solidFill>
              </a:rPr>
              <a:t>, </a:t>
            </a:r>
            <a:r>
              <a:rPr lang="en-US" b="1" dirty="0" smtClean="0">
                <a:solidFill>
                  <a:srgbClr val="5F5F5F"/>
                </a:solidFill>
              </a:rPr>
              <a:t>gray</a:t>
            </a:r>
            <a:r>
              <a:rPr lang="en-US" dirty="0" smtClean="0">
                <a:solidFill>
                  <a:srgbClr val="3333CC"/>
                </a:solidFill>
              </a:rPr>
              <a:t>, </a:t>
            </a:r>
            <a:r>
              <a:rPr lang="en-US" b="1" dirty="0" smtClean="0">
                <a:solidFill>
                  <a:srgbClr val="00FF00"/>
                </a:solidFill>
              </a:rPr>
              <a:t>lime</a:t>
            </a:r>
            <a:endParaRPr lang="el-GR" b="1" dirty="0" smtClean="0">
              <a:solidFill>
                <a:srgbClr val="00FF00"/>
              </a:solidFill>
            </a:endParaRPr>
          </a:p>
          <a:p>
            <a:pPr lvl="1">
              <a:buFont typeface="Wingdings" pitchFamily="2" charset="2"/>
              <a:buNone/>
            </a:pPr>
            <a:endParaRPr lang="en-US" dirty="0" smtClean="0">
              <a:solidFill>
                <a:srgbClr val="3333CC"/>
              </a:solidFill>
            </a:endParaRPr>
          </a:p>
          <a:p>
            <a:r>
              <a:rPr lang="el-GR" dirty="0" smtClean="0"/>
              <a:t>Παραδείγματα τιμών σε </a:t>
            </a:r>
            <a:r>
              <a:rPr lang="en-US" dirty="0" smtClean="0">
                <a:solidFill>
                  <a:srgbClr val="FF0000"/>
                </a:solidFill>
              </a:rPr>
              <a:t>R</a:t>
            </a:r>
            <a:r>
              <a:rPr lang="en-US" dirty="0" smtClean="0">
                <a:solidFill>
                  <a:srgbClr val="00B050"/>
                </a:solidFill>
              </a:rPr>
              <a:t>G</a:t>
            </a:r>
            <a:r>
              <a:rPr lang="en-US" dirty="0" smtClean="0">
                <a:solidFill>
                  <a:srgbClr val="0000FF"/>
                </a:solidFill>
              </a:rPr>
              <a:t>B</a:t>
            </a:r>
            <a:endParaRPr lang="el-GR" dirty="0" smtClean="0">
              <a:solidFill>
                <a:srgbClr val="0000FF"/>
              </a:solidFill>
            </a:endParaRPr>
          </a:p>
          <a:p>
            <a:pPr lvl="1">
              <a:buFont typeface="Wingdings" pitchFamily="2" charset="2"/>
              <a:buNone/>
            </a:pPr>
            <a:r>
              <a:rPr lang="el-GR" b="1" dirty="0" smtClean="0">
                <a:solidFill>
                  <a:srgbClr val="3333CC"/>
                </a:solidFill>
                <a:latin typeface="Courier New" pitchFamily="49" charset="0"/>
              </a:rPr>
              <a:t>1. #</a:t>
            </a:r>
            <a:r>
              <a:rPr lang="el-GR" b="1" dirty="0" smtClean="0">
                <a:solidFill>
                  <a:srgbClr val="FF0000"/>
                </a:solidFill>
                <a:latin typeface="Courier New" pitchFamily="49" charset="0"/>
              </a:rPr>
              <a:t>00</a:t>
            </a:r>
            <a:r>
              <a:rPr lang="el-GR" b="1" dirty="0" smtClean="0">
                <a:solidFill>
                  <a:srgbClr val="008000"/>
                </a:solidFill>
                <a:latin typeface="Courier New" pitchFamily="49" charset="0"/>
              </a:rPr>
              <a:t>00</a:t>
            </a:r>
            <a:r>
              <a:rPr lang="el-GR" b="1" dirty="0" smtClean="0">
                <a:solidFill>
                  <a:srgbClr val="0000FF"/>
                </a:solidFill>
                <a:latin typeface="Courier New" pitchFamily="49" charset="0"/>
              </a:rPr>
              <a:t>FF</a:t>
            </a:r>
            <a:r>
              <a:rPr lang="el-GR" b="1" dirty="0" smtClean="0">
                <a:solidFill>
                  <a:srgbClr val="3333CC"/>
                </a:solidFill>
                <a:latin typeface="Courier New" pitchFamily="49" charset="0"/>
              </a:rPr>
              <a:t> </a:t>
            </a:r>
          </a:p>
          <a:p>
            <a:pPr lvl="1">
              <a:buFont typeface="Wingdings" pitchFamily="2" charset="2"/>
              <a:buNone/>
            </a:pPr>
            <a:r>
              <a:rPr lang="el-GR" b="1" dirty="0" smtClean="0">
                <a:solidFill>
                  <a:srgbClr val="3333CC"/>
                </a:solidFill>
                <a:latin typeface="Courier New" pitchFamily="49" charset="0"/>
              </a:rPr>
              <a:t>2. #</a:t>
            </a:r>
            <a:r>
              <a:rPr lang="el-GR" b="1" dirty="0" smtClean="0">
                <a:solidFill>
                  <a:srgbClr val="FF0000"/>
                </a:solidFill>
                <a:latin typeface="Courier New" pitchFamily="49" charset="0"/>
              </a:rPr>
              <a:t>0</a:t>
            </a:r>
            <a:r>
              <a:rPr lang="el-GR" b="1" dirty="0" smtClean="0">
                <a:solidFill>
                  <a:schemeClr val="accent1">
                    <a:lumMod val="75000"/>
                  </a:schemeClr>
                </a:solidFill>
                <a:latin typeface="Courier New" pitchFamily="49" charset="0"/>
              </a:rPr>
              <a:t>0</a:t>
            </a:r>
            <a:r>
              <a:rPr lang="el-GR" b="1" dirty="0" smtClean="0">
                <a:solidFill>
                  <a:srgbClr val="0000FF"/>
                </a:solidFill>
                <a:latin typeface="Courier New" pitchFamily="49" charset="0"/>
              </a:rPr>
              <a:t>F</a:t>
            </a:r>
            <a:r>
              <a:rPr lang="el-GR" b="1" dirty="0" smtClean="0">
                <a:solidFill>
                  <a:srgbClr val="3333CC"/>
                </a:solidFill>
                <a:latin typeface="Courier New" pitchFamily="49" charset="0"/>
              </a:rPr>
              <a:t>  (συντομογραφία του 1)</a:t>
            </a:r>
          </a:p>
          <a:p>
            <a:pPr lvl="1">
              <a:buFont typeface="Wingdings" pitchFamily="2" charset="2"/>
              <a:buNone/>
            </a:pPr>
            <a:r>
              <a:rPr lang="el-GR" b="1" dirty="0" smtClean="0">
                <a:solidFill>
                  <a:srgbClr val="3333CC"/>
                </a:solidFill>
                <a:latin typeface="Courier New" pitchFamily="49" charset="0"/>
              </a:rPr>
              <a:t>3. </a:t>
            </a:r>
            <a:r>
              <a:rPr lang="el-GR" b="1" dirty="0" err="1" smtClean="0">
                <a:solidFill>
                  <a:srgbClr val="3333CC"/>
                </a:solidFill>
                <a:latin typeface="Courier New" pitchFamily="49" charset="0"/>
              </a:rPr>
              <a:t>rgb</a:t>
            </a:r>
            <a:r>
              <a:rPr lang="el-GR" b="1" dirty="0" smtClean="0">
                <a:solidFill>
                  <a:srgbClr val="3333CC"/>
                </a:solidFill>
                <a:latin typeface="Courier New" pitchFamily="49" charset="0"/>
              </a:rPr>
              <a:t>(</a:t>
            </a:r>
            <a:r>
              <a:rPr lang="el-GR" b="1" dirty="0" smtClean="0">
                <a:solidFill>
                  <a:srgbClr val="FF0000"/>
                </a:solidFill>
                <a:latin typeface="Courier New" pitchFamily="49" charset="0"/>
              </a:rPr>
              <a:t>0</a:t>
            </a:r>
            <a:r>
              <a:rPr lang="el-GR" b="1" dirty="0" smtClean="0">
                <a:solidFill>
                  <a:srgbClr val="3333CC"/>
                </a:solidFill>
                <a:latin typeface="Courier New" pitchFamily="49" charset="0"/>
              </a:rPr>
              <a:t>,</a:t>
            </a:r>
            <a:r>
              <a:rPr lang="el-GR" b="1" dirty="0" smtClean="0">
                <a:solidFill>
                  <a:schemeClr val="accent1">
                    <a:lumMod val="75000"/>
                  </a:schemeClr>
                </a:solidFill>
                <a:latin typeface="Courier New" pitchFamily="49" charset="0"/>
              </a:rPr>
              <a:t>0</a:t>
            </a:r>
            <a:r>
              <a:rPr lang="el-GR" b="1" dirty="0" smtClean="0">
                <a:solidFill>
                  <a:srgbClr val="3333CC"/>
                </a:solidFill>
                <a:latin typeface="Courier New" pitchFamily="49" charset="0"/>
              </a:rPr>
              <a:t>,</a:t>
            </a:r>
            <a:r>
              <a:rPr lang="el-GR" b="1" dirty="0" smtClean="0">
                <a:solidFill>
                  <a:srgbClr val="0000FF"/>
                </a:solidFill>
                <a:latin typeface="Courier New" pitchFamily="49" charset="0"/>
              </a:rPr>
              <a:t>255</a:t>
            </a:r>
            <a:r>
              <a:rPr lang="el-GR" b="1" dirty="0" smtClean="0">
                <a:solidFill>
                  <a:srgbClr val="3333CC"/>
                </a:solidFill>
                <a:latin typeface="Courier New" pitchFamily="49" charset="0"/>
              </a:rPr>
              <a:t>)</a:t>
            </a:r>
          </a:p>
          <a:p>
            <a:pPr lvl="1">
              <a:buFont typeface="Wingdings" pitchFamily="2" charset="2"/>
              <a:buNone/>
            </a:pPr>
            <a:r>
              <a:rPr lang="el-GR" b="1" dirty="0" smtClean="0">
                <a:solidFill>
                  <a:srgbClr val="3333CC"/>
                </a:solidFill>
                <a:latin typeface="Courier New" pitchFamily="49" charset="0"/>
              </a:rPr>
              <a:t>4. </a:t>
            </a:r>
            <a:r>
              <a:rPr lang="el-GR" b="1" dirty="0" err="1" smtClean="0">
                <a:solidFill>
                  <a:srgbClr val="3333CC"/>
                </a:solidFill>
                <a:latin typeface="Courier New" pitchFamily="49" charset="0"/>
              </a:rPr>
              <a:t>rgb</a:t>
            </a:r>
            <a:r>
              <a:rPr lang="el-GR" b="1" dirty="0" smtClean="0">
                <a:solidFill>
                  <a:srgbClr val="3333CC"/>
                </a:solidFill>
                <a:latin typeface="Courier New" pitchFamily="49" charset="0"/>
              </a:rPr>
              <a:t>(</a:t>
            </a:r>
            <a:r>
              <a:rPr lang="el-GR" b="1" dirty="0" smtClean="0">
                <a:solidFill>
                  <a:srgbClr val="FF0000"/>
                </a:solidFill>
                <a:latin typeface="Courier New" pitchFamily="49" charset="0"/>
              </a:rPr>
              <a:t>0%</a:t>
            </a:r>
            <a:r>
              <a:rPr lang="el-GR" b="1" dirty="0" smtClean="0">
                <a:solidFill>
                  <a:srgbClr val="3333CC"/>
                </a:solidFill>
                <a:latin typeface="Courier New" pitchFamily="49" charset="0"/>
              </a:rPr>
              <a:t>, </a:t>
            </a:r>
            <a:r>
              <a:rPr lang="el-GR" b="1" dirty="0" smtClean="0">
                <a:solidFill>
                  <a:schemeClr val="accent1">
                    <a:lumMod val="75000"/>
                  </a:schemeClr>
                </a:solidFill>
                <a:latin typeface="Courier New" pitchFamily="49" charset="0"/>
              </a:rPr>
              <a:t>0%</a:t>
            </a:r>
            <a:r>
              <a:rPr lang="el-GR" b="1" dirty="0" smtClean="0">
                <a:solidFill>
                  <a:srgbClr val="3333CC"/>
                </a:solidFill>
                <a:latin typeface="Courier New" pitchFamily="49" charset="0"/>
              </a:rPr>
              <a:t>, </a:t>
            </a:r>
            <a:r>
              <a:rPr lang="el-GR" b="1" dirty="0" smtClean="0">
                <a:solidFill>
                  <a:srgbClr val="0000FF"/>
                </a:solidFill>
                <a:latin typeface="Courier New" pitchFamily="49" charset="0"/>
              </a:rPr>
              <a:t>100%</a:t>
            </a:r>
            <a:r>
              <a:rPr lang="el-GR" b="1" dirty="0" smtClean="0">
                <a:solidFill>
                  <a:srgbClr val="3333CC"/>
                </a:solidFill>
                <a:latin typeface="Courier New" pitchFamily="49" charset="0"/>
              </a:rPr>
              <a:t>)</a:t>
            </a:r>
          </a:p>
          <a:p>
            <a:pPr lvl="1">
              <a:buFont typeface="Arial" pitchFamily="34" charset="0"/>
              <a:buNone/>
            </a:pPr>
            <a:r>
              <a:rPr lang="el-GR" b="1" dirty="0" smtClean="0">
                <a:solidFill>
                  <a:srgbClr val="3333CC"/>
                </a:solidFill>
                <a:latin typeface="Courier New" pitchFamily="49" charset="0"/>
              </a:rPr>
              <a:t>5. #</a:t>
            </a:r>
            <a:r>
              <a:rPr lang="en-US" b="1" dirty="0" smtClean="0">
                <a:solidFill>
                  <a:srgbClr val="42A7B2"/>
                </a:solidFill>
                <a:latin typeface="Courier New" pitchFamily="49" charset="0"/>
              </a:rPr>
              <a:t>42A7B2</a:t>
            </a:r>
            <a:endParaRPr lang="el-GR" b="1" dirty="0" smtClean="0">
              <a:solidFill>
                <a:srgbClr val="42A7B2"/>
              </a:solidFill>
              <a:latin typeface="Courier New" pitchFamily="49" charset="0"/>
            </a:endParaRPr>
          </a:p>
        </p:txBody>
      </p:sp>
      <p:pic>
        <p:nvPicPr>
          <p:cNvPr id="13" name="Picture 2" descr="Εικονίδιο παλλέτας χρωμάτων "/>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41908" t="33587" r="33855" b="42165"/>
          <a:stretch/>
        </p:blipFill>
        <p:spPr>
          <a:xfrm>
            <a:off x="5570786" y="1556792"/>
            <a:ext cx="3393827" cy="2918663"/>
          </a:xfrm>
          <a:prstGeom prst="rect">
            <a:avLst/>
          </a:prstGeom>
          <a:noFill/>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04532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79296" cy="787400"/>
          </a:xfrm>
        </p:spPr>
        <p:txBody>
          <a:bodyPr>
            <a:normAutofit fontScale="90000"/>
          </a:bodyPr>
          <a:lstStyle/>
          <a:p>
            <a:pPr eaLnBrk="1" hangingPunct="1"/>
            <a:r>
              <a:rPr lang="el-GR" dirty="0" smtClean="0"/>
              <a:t>Χρώμα Κειμένου και Υπόβαθρο/Φόντο</a:t>
            </a:r>
          </a:p>
        </p:txBody>
      </p:sp>
      <p:sp>
        <p:nvSpPr>
          <p:cNvPr id="8" name="Rectangle 3"/>
          <p:cNvSpPr txBox="1">
            <a:spLocks noChangeArrowheads="1"/>
          </p:cNvSpPr>
          <p:nvPr>
            <p:custDataLst>
              <p:tags r:id="rId3"/>
            </p:custDataLst>
          </p:nvPr>
        </p:nvSpPr>
        <p:spPr>
          <a:xfrm>
            <a:off x="457200" y="1124744"/>
            <a:ext cx="8507413" cy="48965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Χρώμα Κειμένου: ιδιότητα </a:t>
            </a:r>
            <a:r>
              <a:rPr lang="en-US" b="1" dirty="0" smtClean="0">
                <a:latin typeface="Courier New" pitchFamily="49" charset="0"/>
              </a:rPr>
              <a:t>color</a:t>
            </a:r>
          </a:p>
          <a:p>
            <a:pPr lvl="1"/>
            <a:r>
              <a:rPr lang="en-US" b="1" dirty="0" smtClean="0">
                <a:solidFill>
                  <a:srgbClr val="3333CC"/>
                </a:solidFill>
                <a:latin typeface="Courier New" pitchFamily="49" charset="0"/>
              </a:rPr>
              <a:t>p {color: green}</a:t>
            </a:r>
          </a:p>
          <a:p>
            <a:pPr lvl="1"/>
            <a:r>
              <a:rPr lang="en-US" dirty="0" smtClean="0"/>
              <a:t>H </a:t>
            </a:r>
            <a:r>
              <a:rPr lang="el-GR" dirty="0" smtClean="0"/>
              <a:t>ιδιότητα </a:t>
            </a:r>
            <a:r>
              <a:rPr lang="en-US" dirty="0" smtClean="0"/>
              <a:t>color </a:t>
            </a:r>
            <a:r>
              <a:rPr lang="el-GR" dirty="0" smtClean="0"/>
              <a:t>κληρονομείται </a:t>
            </a:r>
          </a:p>
          <a:p>
            <a:r>
              <a:rPr lang="el-GR" dirty="0" smtClean="0"/>
              <a:t>Χρώμα Φόντου σε </a:t>
            </a:r>
            <a:r>
              <a:rPr lang="en-US" dirty="0" smtClean="0"/>
              <a:t>block: </a:t>
            </a:r>
            <a:br>
              <a:rPr lang="en-US" dirty="0" smtClean="0"/>
            </a:br>
            <a:r>
              <a:rPr lang="el-GR" dirty="0" smtClean="0"/>
              <a:t>ιδιότητα </a:t>
            </a:r>
            <a:r>
              <a:rPr lang="en-US" b="1" dirty="0" smtClean="0">
                <a:latin typeface="Courier New" pitchFamily="49" charset="0"/>
              </a:rPr>
              <a:t>background</a:t>
            </a:r>
            <a:r>
              <a:rPr lang="el-GR" b="1" dirty="0" smtClean="0">
                <a:latin typeface="Courier New" pitchFamily="49" charset="0"/>
              </a:rPr>
              <a:t>-</a:t>
            </a:r>
            <a:r>
              <a:rPr lang="en-US" b="1" dirty="0" smtClean="0">
                <a:latin typeface="Courier New" pitchFamily="49" charset="0"/>
              </a:rPr>
              <a:t>color</a:t>
            </a:r>
            <a:endParaRPr lang="en-US" dirty="0" smtClean="0"/>
          </a:p>
          <a:p>
            <a:pPr lvl="1"/>
            <a:r>
              <a:rPr lang="en-US" b="1" dirty="0" smtClean="0">
                <a:solidFill>
                  <a:srgbClr val="3333CC"/>
                </a:solidFill>
                <a:latin typeface="Courier New" pitchFamily="49" charset="0"/>
              </a:rPr>
              <a:t>table {background-color: green}</a:t>
            </a:r>
            <a:endParaRPr lang="el-GR" b="1" dirty="0" smtClean="0">
              <a:solidFill>
                <a:srgbClr val="3333CC"/>
              </a:solidFill>
              <a:latin typeface="Courier New" pitchFamily="49" charset="0"/>
            </a:endParaRPr>
          </a:p>
          <a:p>
            <a:pPr lvl="1"/>
            <a:r>
              <a:rPr lang="en-US" dirty="0" smtClean="0"/>
              <a:t>H </a:t>
            </a:r>
            <a:r>
              <a:rPr lang="el-GR" dirty="0" smtClean="0"/>
              <a:t>ιδιότητα </a:t>
            </a:r>
            <a:r>
              <a:rPr lang="en-US" dirty="0" smtClean="0"/>
              <a:t>background-color </a:t>
            </a:r>
            <a:r>
              <a:rPr lang="el-GR" dirty="0" smtClean="0"/>
              <a:t>ΔΕΝ</a:t>
            </a:r>
            <a:r>
              <a:rPr lang="en-US" dirty="0" smtClean="0"/>
              <a:t> </a:t>
            </a:r>
            <a:r>
              <a:rPr lang="el-GR" dirty="0" smtClean="0"/>
              <a:t>κληρονομείται </a:t>
            </a:r>
          </a:p>
          <a:p>
            <a:pPr lvl="1"/>
            <a:r>
              <a:rPr lang="el-GR" dirty="0" smtClean="0"/>
              <a:t>Εξ' ορισμού έχει την τιμή </a:t>
            </a:r>
            <a:r>
              <a:rPr lang="en-US" dirty="0" smtClean="0"/>
              <a:t>transparent</a:t>
            </a:r>
            <a:endParaRPr lang="el-GR" dirty="0" smtClean="0"/>
          </a:p>
          <a:p>
            <a:pPr lvl="2"/>
            <a:r>
              <a:rPr lang="el-GR" dirty="0" smtClean="0"/>
              <a:t>δηλαδή τα </a:t>
            </a:r>
            <a:r>
              <a:rPr lang="en-US" dirty="0" smtClean="0"/>
              <a:t>block</a:t>
            </a:r>
            <a:r>
              <a:rPr lang="el-GR" dirty="0" smtClean="0"/>
              <a:t> από μόνα τους είναι διάφανα,</a:t>
            </a:r>
            <a:br>
              <a:rPr lang="el-GR" dirty="0" smtClean="0"/>
            </a:br>
            <a:r>
              <a:rPr lang="el-GR" dirty="0" smtClean="0"/>
              <a:t>δεν έχουν φόντο</a:t>
            </a:r>
            <a:endParaRPr lang="el-GR" b="1" dirty="0" smtClean="0">
              <a:solidFill>
                <a:srgbClr val="3333CC"/>
              </a:solidFill>
              <a:latin typeface="Courier New" pitchFamily="49" charset="0"/>
            </a:endParaRPr>
          </a:p>
        </p:txBody>
      </p:sp>
      <p:pic>
        <p:nvPicPr>
          <p:cNvPr id="9" name="Picture 1" descr="Εικονίδιο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4413" y="4556150"/>
            <a:ext cx="1800200" cy="1800200"/>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619655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8"/>
            <a:ext cx="8507413" cy="737519"/>
          </a:xfrm>
        </p:spPr>
        <p:txBody>
          <a:bodyPr>
            <a:normAutofit fontScale="90000"/>
          </a:bodyPr>
          <a:lstStyle/>
          <a:p>
            <a:pPr eaLnBrk="1" hangingPunct="1"/>
            <a:r>
              <a:rPr lang="el-GR" dirty="0" smtClean="0"/>
              <a:t>Εικόνα ως Υπόβαθρο/Φόντο (Ι)</a:t>
            </a:r>
          </a:p>
        </p:txBody>
      </p:sp>
      <p:sp>
        <p:nvSpPr>
          <p:cNvPr id="11" name="Rectangle 3"/>
          <p:cNvSpPr txBox="1">
            <a:spLocks noChangeArrowheads="1"/>
          </p:cNvSpPr>
          <p:nvPr>
            <p:custDataLst>
              <p:tags r:id="rId3"/>
            </p:custDataLst>
          </p:nvPr>
        </p:nvSpPr>
        <p:spPr>
          <a:xfrm>
            <a:off x="457200" y="1085850"/>
            <a:ext cx="8507413" cy="522954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latin typeface="Courier New" pitchFamily="49" charset="0"/>
              </a:rPr>
              <a:t>background-image</a:t>
            </a:r>
            <a:endParaRPr lang="el-GR" dirty="0" smtClean="0"/>
          </a:p>
          <a:p>
            <a:pPr lvl="1"/>
            <a:r>
              <a:rPr lang="el-GR" dirty="0" smtClean="0"/>
              <a:t>Μπορεί να εφαρμοστεί σε </a:t>
            </a:r>
            <a:br>
              <a:rPr lang="el-GR" dirty="0" smtClean="0"/>
            </a:br>
            <a:r>
              <a:rPr lang="el-GR" dirty="0" smtClean="0"/>
              <a:t>οποιοδήποτε στοιχείο.</a:t>
            </a:r>
          </a:p>
          <a:p>
            <a:pPr lvl="1"/>
            <a:r>
              <a:rPr lang="el-GR" dirty="0" smtClean="0"/>
              <a:t>Παράδειγμα:</a:t>
            </a:r>
            <a:r>
              <a:rPr lang="en-US" dirty="0" smtClean="0"/>
              <a:t> </a:t>
            </a:r>
            <a:endParaRPr lang="el-GR" dirty="0" smtClean="0"/>
          </a:p>
          <a:p>
            <a:pPr marL="457200" lvl="1" indent="0">
              <a:buFont typeface="Arial" pitchFamily="34" charset="0"/>
              <a:buNone/>
            </a:pPr>
            <a:r>
              <a:rPr lang="el-GR" b="1" dirty="0" smtClean="0">
                <a:solidFill>
                  <a:srgbClr val="3333CC"/>
                </a:solidFill>
                <a:latin typeface="Courier New" pitchFamily="49" charset="0"/>
              </a:rPr>
              <a:t>  </a:t>
            </a:r>
            <a:r>
              <a:rPr lang="en-US" b="1" dirty="0" smtClean="0">
                <a:solidFill>
                  <a:srgbClr val="3333CC"/>
                </a:solidFill>
                <a:latin typeface="Courier New" pitchFamily="49" charset="0"/>
              </a:rPr>
              <a:t>body {background-image:</a:t>
            </a:r>
            <a:r>
              <a:rPr lang="el-GR" b="1" dirty="0" smtClean="0">
                <a:solidFill>
                  <a:srgbClr val="3333CC"/>
                </a:solidFill>
                <a:latin typeface="Courier New" pitchFamily="49" charset="0"/>
              </a:rPr>
              <a:t> </a:t>
            </a:r>
            <a:r>
              <a:rPr lang="en-US" b="1" dirty="0" err="1" smtClean="0">
                <a:solidFill>
                  <a:srgbClr val="3333CC"/>
                </a:solidFill>
                <a:latin typeface="Courier New" pitchFamily="49" charset="0"/>
              </a:rPr>
              <a:t>url</a:t>
            </a:r>
            <a:r>
              <a:rPr lang="en-US" b="1" dirty="0" smtClean="0">
                <a:solidFill>
                  <a:srgbClr val="3333CC"/>
                </a:solidFill>
                <a:latin typeface="Courier New" pitchFamily="49" charset="0"/>
              </a:rPr>
              <a:t>(</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image.gif</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a:t>
            </a:r>
          </a:p>
          <a:p>
            <a:r>
              <a:rPr lang="el-GR" dirty="0" smtClean="0"/>
              <a:t>Προσοχή</a:t>
            </a:r>
          </a:p>
          <a:p>
            <a:pPr lvl="1"/>
            <a:r>
              <a:rPr lang="el-GR" dirty="0" smtClean="0"/>
              <a:t>Αν ορισθεί και χρώμα και εικόνα ως υπόβαθρο, τότε θα εμφανισθεί το χρώμα, μέχρι να φορτωθεί η εικόνα</a:t>
            </a:r>
          </a:p>
          <a:p>
            <a:r>
              <a:rPr lang="el-GR" dirty="0" smtClean="0"/>
              <a:t>Επανάληψη εικόνας </a:t>
            </a:r>
            <a:endParaRPr lang="en-US" dirty="0" smtClean="0"/>
          </a:p>
          <a:p>
            <a:pPr lvl="1"/>
            <a:r>
              <a:rPr lang="el-GR" dirty="0" smtClean="0"/>
              <a:t>Ιδιότητα </a:t>
            </a:r>
            <a:r>
              <a:rPr lang="en-US" b="1" dirty="0" smtClean="0">
                <a:latin typeface="Courier New" pitchFamily="49" charset="0"/>
              </a:rPr>
              <a:t>background-repeat</a:t>
            </a:r>
            <a:r>
              <a:rPr lang="el-GR" dirty="0" smtClean="0"/>
              <a:t>, με επιτρεπτές τιμές </a:t>
            </a:r>
            <a:r>
              <a:rPr lang="en-US" b="1" dirty="0" smtClean="0">
                <a:latin typeface="Courier New" pitchFamily="49" charset="0"/>
              </a:rPr>
              <a:t>repeat, repeat-x, repeat-y, no-repeat</a:t>
            </a:r>
            <a:endParaRPr lang="el-GR" b="1" dirty="0" smtClean="0">
              <a:latin typeface="Courier New" pitchFamily="49" charset="0"/>
            </a:endParaRPr>
          </a:p>
          <a:p>
            <a:pPr lvl="1"/>
            <a:r>
              <a:rPr lang="el-GR" dirty="0" smtClean="0"/>
              <a:t>Προκαθορισμένη τιμή είναι η</a:t>
            </a:r>
            <a:r>
              <a:rPr lang="el-GR" b="1" dirty="0" smtClean="0">
                <a:latin typeface="Courier New" pitchFamily="49" charset="0"/>
              </a:rPr>
              <a:t> </a:t>
            </a:r>
            <a:r>
              <a:rPr lang="en-US" b="1" dirty="0" smtClean="0">
                <a:latin typeface="Courier New" pitchFamily="49" charset="0"/>
              </a:rPr>
              <a:t>repeat</a:t>
            </a:r>
            <a:endParaRPr lang="en-US" dirty="0" smtClean="0"/>
          </a:p>
        </p:txBody>
      </p:sp>
      <p:pic>
        <p:nvPicPr>
          <p:cNvPr id="12" name="Picture 2" descr="Εικόνα φόντου."/>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1278" y="1556791"/>
            <a:ext cx="2485231" cy="103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559674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custDataLst>
              <p:tags r:id="rId2"/>
            </p:custDataLst>
          </p:nvPr>
        </p:nvSpPr>
        <p:spPr>
          <a:xfrm>
            <a:off x="457200" y="115888"/>
            <a:ext cx="8507413" cy="743295"/>
          </a:xfrm>
        </p:spPr>
        <p:txBody>
          <a:bodyPr>
            <a:normAutofit fontScale="90000"/>
          </a:bodyPr>
          <a:lstStyle/>
          <a:p>
            <a:pPr eaLnBrk="1" hangingPunct="1"/>
            <a:r>
              <a:rPr lang="el-GR" dirty="0" smtClean="0"/>
              <a:t>Εικόνα ως Υπόβαθρο/Φόντο (ΙΙ)</a:t>
            </a:r>
          </a:p>
        </p:txBody>
      </p:sp>
      <p:sp>
        <p:nvSpPr>
          <p:cNvPr id="16"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Όταν </a:t>
            </a:r>
            <a:r>
              <a:rPr lang="en-US" dirty="0" smtClean="0"/>
              <a:t>scroll</a:t>
            </a:r>
            <a:r>
              <a:rPr lang="el-GR" dirty="0" smtClean="0"/>
              <a:t>άρει η σελίδα με τις μπάρες κύλισης (</a:t>
            </a:r>
            <a:r>
              <a:rPr lang="en-US" dirty="0" smtClean="0"/>
              <a:t>scroll</a:t>
            </a:r>
            <a:r>
              <a:rPr lang="el-GR" dirty="0" smtClean="0"/>
              <a:t> </a:t>
            </a:r>
            <a:r>
              <a:rPr lang="en-US" dirty="0" smtClean="0"/>
              <a:t>bars)</a:t>
            </a:r>
            <a:r>
              <a:rPr lang="el-GR" dirty="0" smtClean="0"/>
              <a:t> τι γίνεται με το φόντο σελίδας:</a:t>
            </a:r>
          </a:p>
          <a:p>
            <a:pPr lvl="1"/>
            <a:r>
              <a:rPr lang="en-US" b="1" dirty="0" smtClean="0">
                <a:latin typeface="Courier New" pitchFamily="49" charset="0"/>
              </a:rPr>
              <a:t>background-attachment</a:t>
            </a:r>
            <a:r>
              <a:rPr lang="el-GR" b="1" dirty="0" smtClean="0">
                <a:latin typeface="Courier New" pitchFamily="49" charset="0"/>
              </a:rPr>
              <a:t>:</a:t>
            </a:r>
            <a:r>
              <a:rPr lang="en-US" b="1" dirty="0" smtClean="0">
                <a:latin typeface="Courier New" pitchFamily="49" charset="0"/>
              </a:rPr>
              <a:t>fixed</a:t>
            </a:r>
          </a:p>
          <a:p>
            <a:pPr lvl="2"/>
            <a:r>
              <a:rPr lang="el-GR" dirty="0" smtClean="0"/>
              <a:t>Το φόντο μένει ακίνητο!</a:t>
            </a:r>
            <a:endParaRPr lang="en-US" dirty="0" smtClean="0"/>
          </a:p>
          <a:p>
            <a:pPr lvl="1"/>
            <a:r>
              <a:rPr lang="en-US" b="1" dirty="0" smtClean="0">
                <a:latin typeface="Courier New" pitchFamily="49" charset="0"/>
              </a:rPr>
              <a:t>background-attachment</a:t>
            </a:r>
            <a:r>
              <a:rPr lang="el-GR" b="1" dirty="0" smtClean="0">
                <a:latin typeface="Courier New" pitchFamily="49" charset="0"/>
              </a:rPr>
              <a:t>:</a:t>
            </a:r>
            <a:r>
              <a:rPr lang="en-US" b="1" dirty="0" smtClean="0">
                <a:latin typeface="Courier New" pitchFamily="49" charset="0"/>
              </a:rPr>
              <a:t>scroll</a:t>
            </a:r>
            <a:endParaRPr lang="el-GR" b="1" dirty="0" smtClean="0">
              <a:latin typeface="Courier New" pitchFamily="49" charset="0"/>
            </a:endParaRPr>
          </a:p>
          <a:p>
            <a:pPr lvl="2"/>
            <a:r>
              <a:rPr lang="el-GR" dirty="0" smtClean="0"/>
              <a:t>Το φόντο </a:t>
            </a:r>
            <a:r>
              <a:rPr lang="en-US" dirty="0" smtClean="0"/>
              <a:t>scroll</a:t>
            </a:r>
            <a:r>
              <a:rPr lang="el-GR" dirty="0" smtClean="0"/>
              <a:t>άρει και αυτό!</a:t>
            </a:r>
            <a:endParaRPr lang="en-US" dirty="0" smtClean="0"/>
          </a:p>
          <a:p>
            <a:pPr lvl="1"/>
            <a:r>
              <a:rPr lang="el-GR" dirty="0" smtClean="0"/>
              <a:t>Προκαθορισμένη τιμή είναι η </a:t>
            </a:r>
            <a:r>
              <a:rPr lang="en-US" b="1" dirty="0" smtClean="0">
                <a:latin typeface="Courier New" pitchFamily="49" charset="0"/>
              </a:rPr>
              <a:t>fixed</a:t>
            </a:r>
            <a:r>
              <a:rPr lang="el-GR" b="1" dirty="0" smtClean="0">
                <a:latin typeface="Courier New" pitchFamily="49" charset="0"/>
              </a:rPr>
              <a:t>.</a:t>
            </a:r>
          </a:p>
          <a:p>
            <a:r>
              <a:rPr lang="el-GR" dirty="0" smtClean="0"/>
              <a:t>Απόσταση από την πάνω αριστερά γωνία</a:t>
            </a:r>
            <a:r>
              <a:rPr lang="el-GR" sz="2400" b="1" dirty="0" smtClean="0">
                <a:latin typeface="Courier New" pitchFamily="49" charset="0"/>
              </a:rPr>
              <a:t> </a:t>
            </a:r>
          </a:p>
          <a:p>
            <a:pPr lvl="1"/>
            <a:r>
              <a:rPr lang="el-GR" sz="2000" dirty="0" smtClean="0"/>
              <a:t>Ιδιότητα</a:t>
            </a:r>
            <a:r>
              <a:rPr lang="el-GR" sz="2000" b="1" dirty="0" smtClean="0"/>
              <a:t> </a:t>
            </a:r>
            <a:r>
              <a:rPr lang="en-US" sz="2000" b="1" dirty="0" smtClean="0">
                <a:latin typeface="Courier New" pitchFamily="49" charset="0"/>
              </a:rPr>
              <a:t>background-position</a:t>
            </a:r>
            <a:r>
              <a:rPr lang="el-GR" sz="2000" dirty="0" smtClean="0"/>
              <a:t>, με επιτρεπτές τιμές ζεύγη</a:t>
            </a:r>
            <a:r>
              <a:rPr lang="el-GR" sz="2000" b="1" dirty="0" smtClean="0"/>
              <a:t> </a:t>
            </a:r>
            <a:r>
              <a:rPr lang="en-US" sz="2000" b="1" dirty="0" smtClean="0">
                <a:latin typeface="Courier New" pitchFamily="49" charset="0"/>
              </a:rPr>
              <a:t>x</a:t>
            </a:r>
            <a:r>
              <a:rPr lang="en-US" sz="2000" b="1" dirty="0" smtClean="0"/>
              <a:t> </a:t>
            </a:r>
            <a:r>
              <a:rPr lang="en-US" sz="2000" b="1" dirty="0" smtClean="0">
                <a:latin typeface="Courier New" pitchFamily="49" charset="0"/>
              </a:rPr>
              <a:t>y</a:t>
            </a:r>
          </a:p>
          <a:p>
            <a:pPr lvl="2"/>
            <a:r>
              <a:rPr lang="el-GR" dirty="0" smtClean="0"/>
              <a:t>Δυνατή τιμή </a:t>
            </a:r>
            <a:r>
              <a:rPr lang="en-US" dirty="0" smtClean="0"/>
              <a:t>x</a:t>
            </a:r>
            <a:r>
              <a:rPr lang="el-GR" dirty="0" smtClean="0"/>
              <a:t>: απόσταση από αριστερά, %, </a:t>
            </a:r>
            <a:r>
              <a:rPr lang="en-US" dirty="0" smtClean="0"/>
              <a:t>left</a:t>
            </a:r>
            <a:r>
              <a:rPr lang="el-GR" dirty="0" smtClean="0"/>
              <a:t>, </a:t>
            </a:r>
            <a:r>
              <a:rPr lang="en-US" dirty="0" smtClean="0"/>
              <a:t>center</a:t>
            </a:r>
            <a:r>
              <a:rPr lang="el-GR" dirty="0" smtClean="0"/>
              <a:t>, </a:t>
            </a:r>
            <a:r>
              <a:rPr lang="en-US" dirty="0" smtClean="0"/>
              <a:t>right</a:t>
            </a:r>
            <a:endParaRPr lang="el-GR" dirty="0" smtClean="0"/>
          </a:p>
          <a:p>
            <a:pPr lvl="2"/>
            <a:r>
              <a:rPr lang="el-GR" dirty="0" smtClean="0"/>
              <a:t>Δυνατή τιμή</a:t>
            </a:r>
            <a:r>
              <a:rPr lang="en-US" dirty="0" smtClean="0"/>
              <a:t> y</a:t>
            </a:r>
            <a:r>
              <a:rPr lang="el-GR" dirty="0" smtClean="0"/>
              <a:t>:</a:t>
            </a:r>
            <a:r>
              <a:rPr lang="en-US" dirty="0" smtClean="0"/>
              <a:t> </a:t>
            </a:r>
            <a:r>
              <a:rPr lang="el-GR" dirty="0" smtClean="0"/>
              <a:t>απόσταση από κορυφή, %</a:t>
            </a:r>
            <a:r>
              <a:rPr lang="en-US" dirty="0" smtClean="0"/>
              <a:t>, top, center, bottom</a:t>
            </a:r>
            <a:endParaRPr lang="el-GR" dirty="0" smtClean="0"/>
          </a:p>
          <a:p>
            <a:pPr lvl="1"/>
            <a:r>
              <a:rPr lang="el-GR" dirty="0" smtClean="0"/>
              <a:t>Προκαθορισμένη τιμή είναι η </a:t>
            </a:r>
            <a:r>
              <a:rPr lang="en-US" b="1" dirty="0" smtClean="0">
                <a:latin typeface="Courier New" pitchFamily="49" charset="0"/>
              </a:rPr>
              <a:t>left</a:t>
            </a:r>
            <a:r>
              <a:rPr lang="el-GR" b="1" dirty="0" smtClean="0">
                <a:latin typeface="Courier New" pitchFamily="49" charset="0"/>
              </a:rPr>
              <a:t> </a:t>
            </a:r>
            <a:r>
              <a:rPr lang="en-US" b="1" dirty="0" smtClean="0">
                <a:latin typeface="Courier New" pitchFamily="49" charset="0"/>
              </a:rPr>
              <a:t>top</a:t>
            </a:r>
          </a:p>
          <a:p>
            <a:pPr lvl="1"/>
            <a:r>
              <a:rPr lang="el-GR" dirty="0" smtClean="0"/>
              <a:t>Α</a:t>
            </a:r>
            <a:r>
              <a:rPr lang="en-US" dirty="0" smtClean="0"/>
              <a:t>v </a:t>
            </a:r>
            <a:r>
              <a:rPr lang="el-GR" dirty="0" smtClean="0"/>
              <a:t>δοθεί μία μόνο τιμή, η δεύτερη θεωρείται </a:t>
            </a:r>
            <a:r>
              <a:rPr lang="en-US" dirty="0" smtClean="0"/>
              <a:t>center</a:t>
            </a:r>
            <a:endParaRPr lang="el-GR" dirty="0" smtClean="0"/>
          </a:p>
          <a:p>
            <a:endParaRPr lang="el-GR" dirty="0" smtClean="0"/>
          </a:p>
        </p:txBody>
      </p:sp>
      <p:pic>
        <p:nvPicPr>
          <p:cNvPr id="17" name="Picture 3" descr="Εικόνα Φόντου."/>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2276872"/>
            <a:ext cx="2078484" cy="1530407"/>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793164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116632"/>
            <a:ext cx="8507413" cy="737519"/>
          </a:xfrm>
        </p:spPr>
        <p:txBody>
          <a:bodyPr>
            <a:normAutofit fontScale="90000"/>
          </a:bodyPr>
          <a:lstStyle/>
          <a:p>
            <a:pPr eaLnBrk="1" hangingPunct="1"/>
            <a:r>
              <a:rPr lang="en-US" sz="4200" dirty="0" smtClean="0"/>
              <a:t>Block </a:t>
            </a:r>
            <a:r>
              <a:rPr lang="el-GR" sz="4200" dirty="0" smtClean="0"/>
              <a:t>και </a:t>
            </a:r>
            <a:r>
              <a:rPr lang="en-US" sz="4200" dirty="0" smtClean="0"/>
              <a:t>Inline </a:t>
            </a:r>
            <a:r>
              <a:rPr lang="el-GR" sz="4200" dirty="0" smtClean="0"/>
              <a:t>Παρουσίαση Στοιχείων</a:t>
            </a:r>
          </a:p>
        </p:txBody>
      </p:sp>
      <p:sp>
        <p:nvSpPr>
          <p:cNvPr id="8" name="Rectangle 3"/>
          <p:cNvSpPr txBox="1">
            <a:spLocks noChangeArrowheads="1"/>
          </p:cNvSpPr>
          <p:nvPr>
            <p:custDataLst>
              <p:tags r:id="rId2"/>
            </p:custDataLst>
          </p:nvPr>
        </p:nvSpPr>
        <p:spPr>
          <a:xfrm>
            <a:off x="457200" y="1085850"/>
            <a:ext cx="8651875" cy="522954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b="1" dirty="0" smtClean="0"/>
              <a:t>Παρουσίαση </a:t>
            </a:r>
            <a:r>
              <a:rPr lang="en-US" b="1" dirty="0" smtClean="0"/>
              <a:t>block </a:t>
            </a:r>
            <a:r>
              <a:rPr lang="el-GR" b="1" dirty="0" smtClean="0"/>
              <a:t>(</a:t>
            </a:r>
            <a:r>
              <a:rPr lang="en-US" b="1" dirty="0" smtClean="0"/>
              <a:t>display: block)</a:t>
            </a:r>
            <a:endParaRPr lang="el-GR" b="1" dirty="0" smtClean="0"/>
          </a:p>
          <a:p>
            <a:pPr lvl="1">
              <a:lnSpc>
                <a:spcPct val="90000"/>
              </a:lnSpc>
            </a:pPr>
            <a:r>
              <a:rPr lang="el-GR" dirty="0" smtClean="0"/>
              <a:t>Ξεκινάνε πάντα κάτω από το προηγούμενο </a:t>
            </a:r>
            <a:br>
              <a:rPr lang="el-GR" dirty="0" smtClean="0"/>
            </a:br>
            <a:r>
              <a:rPr lang="el-GR" dirty="0" smtClean="0"/>
              <a:t>(όπως μια παράγραφος)</a:t>
            </a:r>
          </a:p>
          <a:p>
            <a:pPr lvl="1">
              <a:lnSpc>
                <a:spcPct val="90000"/>
              </a:lnSpc>
            </a:pPr>
            <a:r>
              <a:rPr lang="el-GR" dirty="0" smtClean="0"/>
              <a:t>Καταλαμβάνουν όλο το πλάτος του γονέα τους.</a:t>
            </a:r>
          </a:p>
          <a:p>
            <a:pPr lvl="1">
              <a:lnSpc>
                <a:spcPct val="90000"/>
              </a:lnSpc>
            </a:pPr>
            <a:r>
              <a:rPr lang="el-GR" dirty="0" smtClean="0"/>
              <a:t>Δεν μπορούμε να τοποθετήσουμε κάτι δίπλα τους στην </a:t>
            </a:r>
            <a:r>
              <a:rPr lang="el-GR" dirty="0" smtClean="0">
                <a:solidFill>
                  <a:srgbClr val="FF0000"/>
                </a:solidFill>
              </a:rPr>
              <a:t>κανονική ροή</a:t>
            </a:r>
            <a:r>
              <a:rPr lang="el-GR" dirty="0" smtClean="0"/>
              <a:t> (</a:t>
            </a:r>
            <a:r>
              <a:rPr lang="en-US" dirty="0" smtClean="0"/>
              <a:t>normal flow) </a:t>
            </a:r>
            <a:r>
              <a:rPr lang="el-GR" dirty="0" smtClean="0"/>
              <a:t>σχεδίασης της σελίδας!</a:t>
            </a:r>
            <a:endParaRPr lang="en-US" dirty="0" smtClean="0"/>
          </a:p>
          <a:p>
            <a:pPr lvl="1">
              <a:lnSpc>
                <a:spcPct val="90000"/>
              </a:lnSpc>
            </a:pPr>
            <a:r>
              <a:rPr lang="el-GR" dirty="0" smtClean="0"/>
              <a:t>Συνήθως τα </a:t>
            </a:r>
            <a:r>
              <a:rPr lang="en-US" dirty="0" smtClean="0"/>
              <a:t>block </a:t>
            </a:r>
            <a:r>
              <a:rPr lang="el-GR" dirty="0" smtClean="0"/>
              <a:t>στοιχεία έχουν </a:t>
            </a:r>
            <a:r>
              <a:rPr lang="en-US" dirty="0" smtClean="0"/>
              <a:t>block </a:t>
            </a:r>
            <a:r>
              <a:rPr lang="el-GR" dirty="0" smtClean="0"/>
              <a:t>παρουσίαση</a:t>
            </a:r>
          </a:p>
          <a:p>
            <a:pPr lvl="2">
              <a:lnSpc>
                <a:spcPct val="90000"/>
              </a:lnSpc>
            </a:pPr>
            <a:r>
              <a:rPr lang="el-GR" dirty="0" smtClean="0"/>
              <a:t>Δηλαδή ορθογώνια κάποιων διαστάσεων ρητά δηλωμένων ή που προκύπτουν από την υπόλοιπη σελίδα.</a:t>
            </a:r>
          </a:p>
          <a:p>
            <a:pPr>
              <a:lnSpc>
                <a:spcPct val="90000"/>
              </a:lnSpc>
            </a:pPr>
            <a:r>
              <a:rPr lang="el-GR" b="1" dirty="0" smtClean="0"/>
              <a:t>Παρουσίαση </a:t>
            </a:r>
            <a:r>
              <a:rPr lang="en-US" b="1" dirty="0" smtClean="0"/>
              <a:t>in</a:t>
            </a:r>
            <a:r>
              <a:rPr lang="el-GR" b="1" dirty="0" smtClean="0"/>
              <a:t>-</a:t>
            </a:r>
            <a:r>
              <a:rPr lang="en-US" b="1" dirty="0" smtClean="0"/>
              <a:t>line </a:t>
            </a:r>
            <a:r>
              <a:rPr lang="el-GR" b="1" dirty="0" smtClean="0"/>
              <a:t>(</a:t>
            </a:r>
            <a:r>
              <a:rPr lang="en-US" b="1" dirty="0" smtClean="0"/>
              <a:t>display: inline)</a:t>
            </a:r>
            <a:endParaRPr lang="el-GR" b="1" dirty="0" smtClean="0"/>
          </a:p>
          <a:p>
            <a:pPr lvl="1">
              <a:lnSpc>
                <a:spcPct val="90000"/>
              </a:lnSpc>
            </a:pPr>
            <a:r>
              <a:rPr lang="el-GR" dirty="0" smtClean="0"/>
              <a:t>Εμφανίζονται στην τρέχουσα γραμμή (στη ροή κειμένου)</a:t>
            </a:r>
          </a:p>
          <a:p>
            <a:pPr lvl="1">
              <a:lnSpc>
                <a:spcPct val="90000"/>
              </a:lnSpc>
            </a:pPr>
            <a:r>
              <a:rPr lang="el-GR" dirty="0" smtClean="0"/>
              <a:t>Θα αλλάξουν γραμμή χωρίς να δημιουργήσουν κενά όταν τελειώσει το πλάτος της τρέχουσας γραμμής</a:t>
            </a:r>
          </a:p>
          <a:p>
            <a:pPr lvl="1">
              <a:lnSpc>
                <a:spcPct val="90000"/>
              </a:lnSpc>
            </a:pPr>
            <a:r>
              <a:rPr lang="el-GR" dirty="0" smtClean="0"/>
              <a:t>Συνήθως τα </a:t>
            </a:r>
            <a:r>
              <a:rPr lang="en-US" dirty="0" smtClean="0"/>
              <a:t>inline </a:t>
            </a:r>
            <a:r>
              <a:rPr lang="el-GR" dirty="0" smtClean="0"/>
              <a:t>στοιχεία έχουν </a:t>
            </a:r>
            <a:r>
              <a:rPr lang="en-US" dirty="0" smtClean="0"/>
              <a:t>inline </a:t>
            </a:r>
            <a:r>
              <a:rPr lang="el-GR" dirty="0" smtClean="0"/>
              <a:t>παρουσίαση</a:t>
            </a:r>
          </a:p>
        </p:txBody>
      </p:sp>
      <p:pic>
        <p:nvPicPr>
          <p:cNvPr id="9" name="Picture 3" descr="Εικονίδιο "/>
          <p:cNvPicPr>
            <a:picLocks noChangeAspect="1"/>
          </p:cNvPicPr>
          <p:nvPr/>
        </p:nvPicPr>
        <p:blipFill rotWithShape="1">
          <a:blip r:embed="rId7" cstate="print">
            <a:extLst>
              <a:ext uri="{28A0092B-C50C-407E-A947-70E740481C1C}">
                <a14:useLocalDpi xmlns:a14="http://schemas.microsoft.com/office/drawing/2010/main" val="0"/>
              </a:ext>
            </a:extLst>
          </a:blip>
          <a:srcRect l="8148" t="12878" r="16414"/>
          <a:stretch/>
        </p:blipFill>
        <p:spPr>
          <a:xfrm>
            <a:off x="7596336" y="1041986"/>
            <a:ext cx="1462627" cy="1421106"/>
          </a:xfrm>
          <a:prstGeom prst="rect">
            <a:avLst/>
          </a:prstGeom>
        </p:spPr>
      </p:pic>
      <p:pic>
        <p:nvPicPr>
          <p:cNvPr id="10" name="Εικόνα 1"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83108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Μορφοποίηση Κειμένου με </a:t>
            </a:r>
            <a:r>
              <a:rPr lang="en-US" dirty="0" smtClean="0"/>
              <a:t>CSS</a:t>
            </a:r>
            <a:endParaRPr lang="el-GR" dirty="0" smtClean="0"/>
          </a:p>
        </p:txBody>
      </p:sp>
      <p:sp>
        <p:nvSpPr>
          <p:cNvPr id="9" name="Rectangle 3"/>
          <p:cNvSpPr txBox="1">
            <a:spLocks noChangeArrowheads="1"/>
          </p:cNvSpPr>
          <p:nvPr>
            <p:custDataLst>
              <p:tags r:id="rId3"/>
            </p:custDataLst>
          </p:nvPr>
        </p:nvSpPr>
        <p:spPr>
          <a:xfrm>
            <a:off x="457200" y="1085850"/>
            <a:ext cx="8507413" cy="522347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dirty="0" smtClean="0"/>
              <a:t>Θα δούμε πώς ρυθμίζονται με </a:t>
            </a:r>
            <a:r>
              <a:rPr lang="en-US" dirty="0" smtClean="0"/>
              <a:t>CSS </a:t>
            </a:r>
            <a:r>
              <a:rPr lang="el-GR" dirty="0" smtClean="0"/>
              <a:t>τα ακόλουθα:</a:t>
            </a:r>
          </a:p>
          <a:p>
            <a:pPr lvl="1">
              <a:lnSpc>
                <a:spcPct val="90000"/>
              </a:lnSpc>
            </a:pPr>
            <a:r>
              <a:rPr lang="el-GR" dirty="0" smtClean="0"/>
              <a:t>Γραμματοσειρές</a:t>
            </a:r>
          </a:p>
          <a:p>
            <a:pPr lvl="1">
              <a:lnSpc>
                <a:spcPct val="90000"/>
              </a:lnSpc>
            </a:pPr>
            <a:r>
              <a:rPr lang="el-GR" dirty="0" smtClean="0"/>
              <a:t>Μέγεθος, στυλ, βάρος και διακόσμηση </a:t>
            </a:r>
          </a:p>
          <a:p>
            <a:pPr lvl="1">
              <a:lnSpc>
                <a:spcPct val="90000"/>
              </a:lnSpc>
            </a:pPr>
            <a:r>
              <a:rPr lang="el-GR" dirty="0" smtClean="0"/>
              <a:t>Μικρά και Κεφαλαία</a:t>
            </a:r>
          </a:p>
          <a:p>
            <a:pPr lvl="1">
              <a:lnSpc>
                <a:spcPct val="90000"/>
              </a:lnSpc>
            </a:pPr>
            <a:r>
              <a:rPr lang="el-GR" dirty="0" smtClean="0"/>
              <a:t>Διάστιχο </a:t>
            </a:r>
            <a:r>
              <a:rPr lang="en-US" dirty="0" smtClean="0"/>
              <a:t>(spacing)</a:t>
            </a:r>
            <a:endParaRPr lang="el-GR" dirty="0" smtClean="0"/>
          </a:p>
          <a:p>
            <a:pPr lvl="2">
              <a:lnSpc>
                <a:spcPct val="90000"/>
              </a:lnSpc>
            </a:pPr>
            <a:r>
              <a:rPr lang="el-GR" dirty="0" smtClean="0"/>
              <a:t>απόσταση διαδοχικών γραμμών σε παράγραφο</a:t>
            </a:r>
          </a:p>
          <a:p>
            <a:pPr lvl="1">
              <a:lnSpc>
                <a:spcPct val="90000"/>
              </a:lnSpc>
            </a:pPr>
            <a:r>
              <a:rPr lang="el-GR" dirty="0" smtClean="0"/>
              <a:t>Απόσταση Χαρακτήρων-Λέξεων (</a:t>
            </a:r>
            <a:r>
              <a:rPr lang="en-US" dirty="0" smtClean="0"/>
              <a:t>kerning)</a:t>
            </a:r>
            <a:endParaRPr lang="el-GR" dirty="0" smtClean="0"/>
          </a:p>
          <a:p>
            <a:pPr lvl="1">
              <a:lnSpc>
                <a:spcPct val="90000"/>
              </a:lnSpc>
            </a:pPr>
            <a:r>
              <a:rPr lang="el-GR" dirty="0" smtClean="0"/>
              <a:t>Εσοχές</a:t>
            </a:r>
            <a:r>
              <a:rPr lang="en-US" dirty="0" smtClean="0"/>
              <a:t> (indents)</a:t>
            </a:r>
            <a:endParaRPr lang="el-GR" dirty="0" smtClean="0"/>
          </a:p>
          <a:p>
            <a:pPr lvl="1">
              <a:lnSpc>
                <a:spcPct val="90000"/>
              </a:lnSpc>
            </a:pPr>
            <a:r>
              <a:rPr lang="el-GR" dirty="0" smtClean="0"/>
              <a:t>Λευκά κενά</a:t>
            </a:r>
          </a:p>
          <a:p>
            <a:pPr lvl="1">
              <a:lnSpc>
                <a:spcPct val="90000"/>
              </a:lnSpc>
            </a:pPr>
            <a:r>
              <a:rPr lang="el-GR" dirty="0" smtClean="0"/>
              <a:t>Στοίχιση κειμένου</a:t>
            </a:r>
          </a:p>
          <a:p>
            <a:pPr lvl="1">
              <a:lnSpc>
                <a:spcPct val="90000"/>
              </a:lnSpc>
            </a:pPr>
            <a:r>
              <a:rPr lang="el-GR" dirty="0" smtClean="0"/>
              <a:t>Μικρά, κεφαλαία, διακόσμηση</a:t>
            </a:r>
          </a:p>
        </p:txBody>
      </p:sp>
      <p:pic>
        <p:nvPicPr>
          <p:cNvPr id="10" name="Picture 2" descr="Εικονίδιο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4633" y="4077072"/>
            <a:ext cx="2088232" cy="2088232"/>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15914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15888"/>
            <a:ext cx="8507413" cy="756973"/>
          </a:xfrm>
        </p:spPr>
        <p:txBody>
          <a:bodyPr>
            <a:normAutofit fontScale="90000"/>
          </a:bodyPr>
          <a:lstStyle/>
          <a:p>
            <a:pPr eaLnBrk="1" hangingPunct="1"/>
            <a:r>
              <a:rPr lang="el-GR" dirty="0" smtClean="0"/>
              <a:t>Γραμματοσειρές (1/2)</a:t>
            </a:r>
            <a:endParaRPr lang="el-GR" b="0" dirty="0" smtClean="0">
              <a:solidFill>
                <a:schemeClr val="accent2"/>
              </a:solidFill>
              <a:latin typeface="Courier New" pitchFamily="49" charset="0"/>
            </a:endParaRPr>
          </a:p>
        </p:txBody>
      </p:sp>
      <p:sp>
        <p:nvSpPr>
          <p:cNvPr id="10" name="Rectangle 3"/>
          <p:cNvSpPr txBox="1">
            <a:spLocks noChangeArrowheads="1"/>
          </p:cNvSpPr>
          <p:nvPr>
            <p:custDataLst>
              <p:tags r:id="rId3"/>
            </p:custDataLst>
          </p:nvPr>
        </p:nvSpPr>
        <p:spPr>
          <a:xfrm>
            <a:off x="457200" y="1085850"/>
            <a:ext cx="8579296" cy="536748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Ορίζονται με την ιδιότητα </a:t>
            </a:r>
            <a:r>
              <a:rPr lang="en-US" b="1" dirty="0" smtClean="0">
                <a:latin typeface="Courier New" pitchFamily="49" charset="0"/>
              </a:rPr>
              <a:t>font-family</a:t>
            </a:r>
            <a:endParaRPr lang="el-GR" b="1" dirty="0" smtClean="0">
              <a:latin typeface="Courier New" pitchFamily="49" charset="0"/>
            </a:endParaRPr>
          </a:p>
          <a:p>
            <a:pPr lvl="1"/>
            <a:r>
              <a:rPr lang="en-US" b="1" dirty="0" smtClean="0">
                <a:solidFill>
                  <a:srgbClr val="3333CC"/>
                </a:solidFill>
                <a:latin typeface="Courier New" pitchFamily="49" charset="0"/>
              </a:rPr>
              <a:t>h1, h2 {font-family: Arial}</a:t>
            </a:r>
          </a:p>
          <a:p>
            <a:pPr lvl="1"/>
            <a:r>
              <a:rPr lang="en-US" b="1" dirty="0" smtClean="0">
                <a:solidFill>
                  <a:srgbClr val="3333CC"/>
                </a:solidFill>
                <a:latin typeface="Courier New" pitchFamily="49" charset="0"/>
              </a:rPr>
              <a:t>p {font-family: "Palatino Linotype"}</a:t>
            </a:r>
            <a:endParaRPr lang="el-GR" b="1" dirty="0" smtClean="0">
              <a:solidFill>
                <a:srgbClr val="3333CC"/>
              </a:solidFill>
              <a:latin typeface="Courier New" pitchFamily="49" charset="0"/>
            </a:endParaRPr>
          </a:p>
          <a:p>
            <a:pPr lvl="2"/>
            <a:r>
              <a:rPr lang="el-GR" dirty="0" smtClean="0"/>
              <a:t>Εισαγωγικά για γραμματοσειρά με πολλές λέξεις</a:t>
            </a:r>
            <a:endParaRPr lang="en-US" dirty="0" smtClean="0">
              <a:solidFill>
                <a:srgbClr val="3333CC"/>
              </a:solidFill>
            </a:endParaRPr>
          </a:p>
          <a:p>
            <a:pPr lvl="1"/>
            <a:r>
              <a:rPr lang="el-GR" b="1" dirty="0" smtClean="0">
                <a:solidFill>
                  <a:srgbClr val="FF0000"/>
                </a:solidFill>
              </a:rPr>
              <a:t>Προσοχή!</a:t>
            </a:r>
            <a:r>
              <a:rPr lang="el-GR" dirty="0" smtClean="0"/>
              <a:t> Η γραμματοσειρά θα πρέπει να υπάρχει στο σύστημα του χρήστη, αλλιώς χρησιμοποιείται η </a:t>
            </a:r>
            <a:r>
              <a:rPr lang="el-GR" dirty="0" err="1" smtClean="0"/>
              <a:t>προκα-θορισμένη</a:t>
            </a:r>
            <a:r>
              <a:rPr lang="el-GR" dirty="0" smtClean="0"/>
              <a:t> γραμματοσειρά του </a:t>
            </a:r>
            <a:r>
              <a:rPr lang="en-US" dirty="0" smtClean="0"/>
              <a:t>browser</a:t>
            </a:r>
            <a:r>
              <a:rPr lang="el-GR" dirty="0" smtClean="0"/>
              <a:t> με πιθανώς αμφίβολα αισθητικά αποτελέσματα!</a:t>
            </a:r>
            <a:endParaRPr lang="en-US" dirty="0" smtClean="0"/>
          </a:p>
          <a:p>
            <a:r>
              <a:rPr lang="el-GR" dirty="0" smtClean="0"/>
              <a:t>Βάζουμε περισσότερες γραμματοσειρές</a:t>
            </a:r>
            <a:r>
              <a:rPr lang="en-US" dirty="0" smtClean="0"/>
              <a:t> (2 </a:t>
            </a:r>
            <a:r>
              <a:rPr lang="el-GR" dirty="0" smtClean="0"/>
              <a:t>ή 3)</a:t>
            </a:r>
          </a:p>
          <a:p>
            <a:pPr lvl="1"/>
            <a:r>
              <a:rPr lang="el-GR" b="1" dirty="0" smtClean="0">
                <a:solidFill>
                  <a:srgbClr val="3333CC"/>
                </a:solidFill>
                <a:latin typeface="Courier New" pitchFamily="49" charset="0"/>
              </a:rPr>
              <a:t>p {</a:t>
            </a:r>
            <a:r>
              <a:rPr lang="el-GR" b="1" dirty="0" err="1" smtClean="0">
                <a:solidFill>
                  <a:srgbClr val="3333CC"/>
                </a:solidFill>
                <a:latin typeface="Courier New" pitchFamily="49" charset="0"/>
              </a:rPr>
              <a:t>font-family</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Trebuchet</a:t>
            </a:r>
            <a:r>
              <a:rPr lang="el-GR" b="1" dirty="0" smtClean="0">
                <a:solidFill>
                  <a:srgbClr val="3333CC"/>
                </a:solidFill>
                <a:latin typeface="Courier New" pitchFamily="49" charset="0"/>
              </a:rPr>
              <a:t> MS", </a:t>
            </a:r>
            <a:r>
              <a:rPr lang="en-US" b="1" dirty="0" smtClean="0">
                <a:solidFill>
                  <a:srgbClr val="3333CC"/>
                </a:solidFill>
                <a:latin typeface="Courier New" pitchFamily="49" charset="0"/>
              </a:rPr>
              <a:t>Arial</a:t>
            </a:r>
            <a:r>
              <a:rPr lang="el-GR" b="1" dirty="0" smtClean="0">
                <a:solidFill>
                  <a:srgbClr val="3333CC"/>
                </a:solidFill>
                <a:latin typeface="Courier New" pitchFamily="49" charset="0"/>
              </a:rPr>
              <a:t>}</a:t>
            </a:r>
            <a:endParaRPr lang="en-US" b="1" dirty="0" smtClean="0">
              <a:solidFill>
                <a:srgbClr val="3333CC"/>
              </a:solidFill>
              <a:latin typeface="Courier New" pitchFamily="49" charset="0"/>
            </a:endParaRPr>
          </a:p>
          <a:p>
            <a:pPr lvl="1"/>
            <a:r>
              <a:rPr lang="el-GR" dirty="0" smtClean="0"/>
              <a:t>Αν δεν βρεθεί η πρώτη, θα ζητηθεί η δεύτερη</a:t>
            </a:r>
            <a:r>
              <a:rPr lang="en-US" dirty="0" smtClean="0"/>
              <a:t>. </a:t>
            </a:r>
            <a:r>
              <a:rPr lang="el-GR" dirty="0" smtClean="0"/>
              <a:t>Η τελευταία πρέπει να είναι αρκετά </a:t>
            </a:r>
            <a:r>
              <a:rPr lang="el-GR" b="1" dirty="0" smtClean="0"/>
              <a:t>γενική</a:t>
            </a:r>
            <a:r>
              <a:rPr lang="el-GR" dirty="0" smtClean="0"/>
              <a:t> ώστε να μπορεί το λειτουργικό σύστημα να βρει έστω μια παρόμοια!</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849097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395535" y="85056"/>
            <a:ext cx="8507413" cy="743295"/>
          </a:xfrm>
        </p:spPr>
        <p:txBody>
          <a:bodyPr>
            <a:normAutofit fontScale="90000"/>
          </a:bodyPr>
          <a:lstStyle/>
          <a:p>
            <a:pPr eaLnBrk="1" hangingPunct="1"/>
            <a:r>
              <a:rPr lang="el-GR" dirty="0" smtClean="0"/>
              <a:t>Γραμματοσειρές (2/2)</a:t>
            </a:r>
          </a:p>
        </p:txBody>
      </p:sp>
      <p:sp>
        <p:nvSpPr>
          <p:cNvPr id="9" name="Rectangle 3"/>
          <p:cNvSpPr txBox="1">
            <a:spLocks noChangeArrowheads="1"/>
          </p:cNvSpPr>
          <p:nvPr>
            <p:custDataLst>
              <p:tags r:id="rId3"/>
            </p:custDataLst>
          </p:nvPr>
        </p:nvSpPr>
        <p:spPr>
          <a:xfrm>
            <a:off x="412139" y="1152176"/>
            <a:ext cx="8136905" cy="520417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Γενικές γραμματοσειρές</a:t>
            </a:r>
          </a:p>
          <a:p>
            <a:pPr lvl="1"/>
            <a:r>
              <a:rPr lang="el-GR" dirty="0" smtClean="0"/>
              <a:t>Μηχανισμός ανάγκης προκειμένου να διατηρηθεί το ύφος της γραμματοσειράς όταν δεν βρεθεί η ίδια!</a:t>
            </a:r>
          </a:p>
          <a:p>
            <a:pPr lvl="1"/>
            <a:r>
              <a:rPr lang="el-GR" dirty="0" smtClean="0"/>
              <a:t>Υπάρχουν </a:t>
            </a:r>
            <a:r>
              <a:rPr lang="en-US" dirty="0" smtClean="0"/>
              <a:t>3</a:t>
            </a:r>
            <a:r>
              <a:rPr lang="el-GR" dirty="0" smtClean="0"/>
              <a:t> βασικές:</a:t>
            </a:r>
          </a:p>
          <a:p>
            <a:pPr lvl="2"/>
            <a:r>
              <a:rPr lang="el-GR" sz="2800" b="1" dirty="0" err="1" smtClean="0">
                <a:latin typeface="Times New Roman" pitchFamily="18" charset="0"/>
              </a:rPr>
              <a:t>serif</a:t>
            </a:r>
            <a:r>
              <a:rPr lang="en-US" dirty="0" smtClean="0"/>
              <a:t> </a:t>
            </a:r>
            <a:r>
              <a:rPr lang="el-GR" dirty="0" smtClean="0"/>
              <a:t>(</a:t>
            </a:r>
            <a:r>
              <a:rPr lang="en-US" dirty="0" smtClean="0"/>
              <a:t>Times New Roman, Georgia)</a:t>
            </a:r>
            <a:r>
              <a:rPr lang="el-GR" dirty="0" smtClean="0"/>
              <a:t> </a:t>
            </a:r>
            <a:r>
              <a:rPr lang="en-US" dirty="0" smtClean="0"/>
              <a:t>  </a:t>
            </a:r>
            <a:r>
              <a:rPr lang="el-GR" dirty="0" smtClean="0"/>
              <a:t>(με «μουστάκια»)</a:t>
            </a:r>
          </a:p>
          <a:p>
            <a:pPr lvl="3"/>
            <a:r>
              <a:rPr lang="el-GR" dirty="0" smtClean="0"/>
              <a:t>οι γραμμές των γραμμάτων δεν έχουν παντού ίδιο πάχος</a:t>
            </a:r>
            <a:endParaRPr lang="en-US" dirty="0" smtClean="0"/>
          </a:p>
          <a:p>
            <a:pPr lvl="2"/>
            <a:r>
              <a:rPr lang="el-GR" dirty="0" err="1" smtClean="0"/>
              <a:t>sans-serif</a:t>
            </a:r>
            <a:r>
              <a:rPr lang="en-US" dirty="0" smtClean="0"/>
              <a:t> (Arial, Verdana)</a:t>
            </a:r>
            <a:r>
              <a:rPr lang="el-GR" dirty="0" smtClean="0"/>
              <a:t>   (χωρίς «μουστάκια»)</a:t>
            </a:r>
          </a:p>
          <a:p>
            <a:pPr lvl="3"/>
            <a:r>
              <a:rPr lang="el-GR" dirty="0" smtClean="0"/>
              <a:t>οι γραμμές των γραμμάτων έχουν παντού ίδιο πάχος</a:t>
            </a:r>
            <a:endParaRPr lang="en-US" dirty="0" smtClean="0"/>
          </a:p>
          <a:p>
            <a:pPr lvl="2"/>
            <a:r>
              <a:rPr lang="el-GR" b="1" dirty="0" err="1" smtClean="0">
                <a:latin typeface="Courier New" pitchFamily="49" charset="0"/>
              </a:rPr>
              <a:t>monospace</a:t>
            </a:r>
            <a:r>
              <a:rPr lang="el-GR" dirty="0" smtClean="0"/>
              <a:t> </a:t>
            </a:r>
            <a:r>
              <a:rPr lang="en-US" dirty="0" smtClean="0"/>
              <a:t>(Courier New, </a:t>
            </a:r>
            <a:r>
              <a:rPr lang="en-US" dirty="0" err="1" smtClean="0"/>
              <a:t>Lusida</a:t>
            </a:r>
            <a:r>
              <a:rPr lang="en-US" dirty="0" smtClean="0"/>
              <a:t> Console)</a:t>
            </a:r>
            <a:r>
              <a:rPr lang="el-GR" dirty="0" smtClean="0"/>
              <a:t>    (ίσου πλάτους)</a:t>
            </a:r>
          </a:p>
          <a:p>
            <a:pPr lvl="3"/>
            <a:r>
              <a:rPr lang="el-GR" dirty="0" smtClean="0"/>
              <a:t>κάθε γράμμα καταλαμβάνει ίδιο πλάτος (σαν γραφομηχανή!)</a:t>
            </a:r>
          </a:p>
          <a:p>
            <a:r>
              <a:rPr lang="el-GR" sz="2200" dirty="0" smtClean="0"/>
              <a:t>πχ.  </a:t>
            </a:r>
            <a:r>
              <a:rPr lang="el-GR" sz="2200" b="1" dirty="0" smtClean="0">
                <a:solidFill>
                  <a:srgbClr val="3333CC"/>
                </a:solidFill>
                <a:latin typeface="Courier New" pitchFamily="49" charset="0"/>
              </a:rPr>
              <a:t>h2 {</a:t>
            </a:r>
            <a:r>
              <a:rPr lang="el-GR" sz="2200" b="1" dirty="0" err="1" smtClean="0">
                <a:solidFill>
                  <a:srgbClr val="3333CC"/>
                </a:solidFill>
                <a:latin typeface="Courier New" pitchFamily="49" charset="0"/>
              </a:rPr>
              <a:t>font-family</a:t>
            </a:r>
            <a:r>
              <a:rPr lang="el-GR" sz="2200" b="1" dirty="0" smtClean="0">
                <a:solidFill>
                  <a:srgbClr val="3333CC"/>
                </a:solidFill>
                <a:latin typeface="Courier New" pitchFamily="49" charset="0"/>
              </a:rPr>
              <a:t>: </a:t>
            </a:r>
            <a:r>
              <a:rPr lang="en-US" sz="2200" b="1" dirty="0" smtClean="0">
                <a:solidFill>
                  <a:srgbClr val="3333CC"/>
                </a:solidFill>
                <a:latin typeface="Courier New" pitchFamily="49" charset="0"/>
              </a:rPr>
              <a:t>Verdana, </a:t>
            </a:r>
            <a:r>
              <a:rPr lang="el-GR" sz="2200" b="1" dirty="0" err="1" smtClean="0">
                <a:solidFill>
                  <a:srgbClr val="3333CC"/>
                </a:solidFill>
                <a:latin typeface="Courier New" pitchFamily="49" charset="0"/>
              </a:rPr>
              <a:t>Arial</a:t>
            </a:r>
            <a:r>
              <a:rPr lang="el-GR" sz="2200" b="1" dirty="0" smtClean="0">
                <a:solidFill>
                  <a:srgbClr val="3333CC"/>
                </a:solidFill>
                <a:latin typeface="Courier New" pitchFamily="49" charset="0"/>
              </a:rPr>
              <a:t>, </a:t>
            </a:r>
            <a:r>
              <a:rPr lang="el-GR" sz="2200" b="1" dirty="0" err="1" smtClean="0">
                <a:solidFill>
                  <a:srgbClr val="3333CC"/>
                </a:solidFill>
                <a:latin typeface="Courier New" pitchFamily="49" charset="0"/>
              </a:rPr>
              <a:t>sans-serif</a:t>
            </a:r>
            <a:r>
              <a:rPr lang="el-GR" sz="2200" b="1" dirty="0" smtClean="0">
                <a:solidFill>
                  <a:srgbClr val="3333CC"/>
                </a:solidFill>
                <a:latin typeface="Courier New" pitchFamily="49" charset="0"/>
              </a:rPr>
              <a:t>}</a:t>
            </a:r>
          </a:p>
          <a:p>
            <a:r>
              <a:rPr lang="el-GR" dirty="0" smtClean="0"/>
              <a:t>Τι λένε οι ειδικοί Επικοινωνίας Ανθρώπου - Η/Υ</a:t>
            </a:r>
            <a:r>
              <a:rPr lang="en-US" dirty="0" smtClean="0"/>
              <a:t>:</a:t>
            </a:r>
            <a:endParaRPr lang="el-GR" dirty="0" smtClean="0"/>
          </a:p>
          <a:p>
            <a:pPr lvl="1"/>
            <a:r>
              <a:rPr lang="en-US" dirty="0" smtClean="0"/>
              <a:t>serif </a:t>
            </a:r>
            <a:r>
              <a:rPr lang="el-GR" dirty="0" smtClean="0"/>
              <a:t>σε</a:t>
            </a:r>
            <a:r>
              <a:rPr lang="en-US" dirty="0" smtClean="0"/>
              <a:t> </a:t>
            </a:r>
            <a:r>
              <a:rPr lang="el-GR" dirty="0" smtClean="0"/>
              <a:t>τυπωμένα βιβλία  –  </a:t>
            </a:r>
            <a:r>
              <a:rPr lang="en-US" dirty="0" smtClean="0"/>
              <a:t>sans-serif </a:t>
            </a:r>
            <a:r>
              <a:rPr lang="el-GR" dirty="0" smtClean="0"/>
              <a:t>σε οθόνη/</a:t>
            </a:r>
            <a:r>
              <a:rPr lang="en-US" dirty="0" smtClean="0"/>
              <a:t>web</a:t>
            </a:r>
            <a:endParaRPr lang="el-GR" dirty="0" smtClean="0"/>
          </a:p>
        </p:txBody>
      </p:sp>
      <p:pic>
        <p:nvPicPr>
          <p:cNvPr id="10" name="Picture 5" descr="Εικονίδιο  γραμματοσειρών Serif  Sans-ser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4856" y="748627"/>
            <a:ext cx="2581944" cy="868333"/>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657969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Μέγεθος Χαρακτήρων</a:t>
            </a:r>
            <a:r>
              <a:rPr lang="en-US" dirty="0" smtClean="0"/>
              <a:t> (1/2)</a:t>
            </a:r>
            <a:endParaRPr lang="el-GR" dirty="0" smtClean="0"/>
          </a:p>
        </p:txBody>
      </p:sp>
      <p:sp>
        <p:nvSpPr>
          <p:cNvPr id="12" name="Rectangle 3"/>
          <p:cNvSpPr txBox="1">
            <a:spLocks noChangeArrowheads="1"/>
          </p:cNvSpPr>
          <p:nvPr>
            <p:custDataLst>
              <p:tags r:id="rId3"/>
            </p:custDataLst>
          </p:nvPr>
        </p:nvSpPr>
        <p:spPr>
          <a:xfrm>
            <a:off x="323528" y="1085850"/>
            <a:ext cx="8712968" cy="551150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b="1" dirty="0" smtClean="0"/>
              <a:t>Απόλυτο μέγεθος </a:t>
            </a:r>
          </a:p>
          <a:p>
            <a:pPr lvl="1"/>
            <a:r>
              <a:rPr lang="el-GR" dirty="0" smtClean="0"/>
              <a:t>Με μονάδες μέτρησης</a:t>
            </a:r>
            <a:endParaRPr lang="en-US" dirty="0" smtClean="0"/>
          </a:p>
          <a:p>
            <a:pPr lvl="2"/>
            <a:r>
              <a:rPr lang="el-GR" dirty="0" smtClean="0"/>
              <a:t>ίντσες (</a:t>
            </a:r>
            <a:r>
              <a:rPr lang="en-US" dirty="0" smtClean="0"/>
              <a:t>in), </a:t>
            </a:r>
            <a:r>
              <a:rPr lang="el-GR" dirty="0" smtClean="0"/>
              <a:t>εκατοστά</a:t>
            </a:r>
            <a:r>
              <a:rPr lang="en-US" dirty="0" smtClean="0"/>
              <a:t> (cm), </a:t>
            </a:r>
            <a:r>
              <a:rPr lang="el-GR" dirty="0" smtClean="0"/>
              <a:t>χιλιοστά</a:t>
            </a:r>
            <a:r>
              <a:rPr lang="en-US" dirty="0" smtClean="0"/>
              <a:t> (mm), points (</a:t>
            </a:r>
            <a:r>
              <a:rPr lang="en-US" dirty="0" err="1" smtClean="0"/>
              <a:t>pt</a:t>
            </a:r>
            <a:r>
              <a:rPr lang="en-US" dirty="0" smtClean="0"/>
              <a:t>), picas (pc)</a:t>
            </a:r>
          </a:p>
          <a:p>
            <a:pPr lvl="2"/>
            <a:r>
              <a:rPr lang="en-US" b="1" dirty="0" smtClean="0">
                <a:solidFill>
                  <a:srgbClr val="3333CC"/>
                </a:solidFill>
                <a:latin typeface="Courier New" pitchFamily="49" charset="0"/>
              </a:rPr>
              <a:t>h1 {font-size: 2cm}</a:t>
            </a:r>
            <a:endParaRPr lang="el-GR" b="1" dirty="0" smtClean="0">
              <a:solidFill>
                <a:srgbClr val="3333CC"/>
              </a:solidFill>
              <a:latin typeface="Courier New" pitchFamily="49" charset="0"/>
            </a:endParaRPr>
          </a:p>
          <a:p>
            <a:pPr lvl="1"/>
            <a:r>
              <a:rPr lang="el-GR" dirty="0" smtClean="0"/>
              <a:t>Με λέξεις κλειδιά (προκαθορισμένα μεγέθη)</a:t>
            </a:r>
            <a:endParaRPr lang="en-US" dirty="0" smtClean="0"/>
          </a:p>
          <a:p>
            <a:pPr lvl="2"/>
            <a:r>
              <a:rPr lang="en-US" dirty="0" smtClean="0"/>
              <a:t>xx-small, x-small, small, medium, large, x-large, xx-large</a:t>
            </a:r>
          </a:p>
          <a:p>
            <a:pPr lvl="2"/>
            <a:r>
              <a:rPr lang="en-US" b="1" dirty="0" smtClean="0">
                <a:solidFill>
                  <a:srgbClr val="3333CC"/>
                </a:solidFill>
                <a:latin typeface="Courier New" pitchFamily="49" charset="0"/>
              </a:rPr>
              <a:t>h1 {font-size: x-large}</a:t>
            </a:r>
            <a:endParaRPr lang="en-US" dirty="0" smtClean="0"/>
          </a:p>
          <a:p>
            <a:r>
              <a:rPr lang="el-GR" dirty="0" smtClean="0"/>
              <a:t>Τι λένε οι ειδικοί Επικοινωνίας Ανθρώπου - Η/Υ</a:t>
            </a:r>
            <a:r>
              <a:rPr lang="en-US" dirty="0" smtClean="0"/>
              <a:t>:</a:t>
            </a:r>
            <a:endParaRPr lang="el-GR" dirty="0" smtClean="0"/>
          </a:p>
          <a:p>
            <a:pPr lvl="1"/>
            <a:r>
              <a:rPr lang="el-GR" dirty="0" smtClean="0"/>
              <a:t>Τα απόλυτα μεγέθη θα πρέπει να αποφεύγονται γιατί:</a:t>
            </a:r>
          </a:p>
          <a:p>
            <a:pPr lvl="2"/>
            <a:r>
              <a:rPr lang="el-GR" dirty="0" smtClean="0"/>
              <a:t>επιβάλλονται στις ρυθμίσεις μεγέθους που πιθανώς έχει ορίζει στον </a:t>
            </a:r>
            <a:r>
              <a:rPr lang="en-US" dirty="0" smtClean="0"/>
              <a:t>browser, </a:t>
            </a:r>
            <a:r>
              <a:rPr lang="el-GR" dirty="0" smtClean="0"/>
              <a:t>χρήστης με προβλήματα όρασης</a:t>
            </a:r>
          </a:p>
          <a:p>
            <a:pPr lvl="2"/>
            <a:r>
              <a:rPr lang="el-GR" dirty="0" smtClean="0"/>
              <a:t>το αποτέλεσμα επηρεάζεται από τα χαρακτηριστικά της συσκευής</a:t>
            </a:r>
            <a:r>
              <a:rPr lang="en-US" dirty="0" smtClean="0"/>
              <a:t> (</a:t>
            </a:r>
            <a:r>
              <a:rPr lang="el-GR" dirty="0" smtClean="0"/>
              <a:t>τα </a:t>
            </a:r>
            <a:r>
              <a:rPr lang="en-US" dirty="0" smtClean="0"/>
              <a:t>pixels </a:t>
            </a:r>
            <a:r>
              <a:rPr lang="el-GR" dirty="0" smtClean="0"/>
              <a:t>είναι μικρότερα στα </a:t>
            </a:r>
            <a:r>
              <a:rPr lang="en-US" dirty="0" smtClean="0"/>
              <a:t>smartphones </a:t>
            </a:r>
            <a:r>
              <a:rPr lang="el-GR" dirty="0" err="1" smtClean="0"/>
              <a:t>απ'ότι</a:t>
            </a:r>
            <a:r>
              <a:rPr lang="el-GR" dirty="0" smtClean="0"/>
              <a:t> στην </a:t>
            </a:r>
            <a:r>
              <a:rPr lang="en-US" dirty="0" err="1" smtClean="0"/>
              <a:t>tv</a:t>
            </a:r>
            <a:r>
              <a:rPr lang="el-GR" dirty="0" smtClean="0"/>
              <a:t>)</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378784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Μέγεθος Χαρακτήρων</a:t>
            </a:r>
            <a:r>
              <a:rPr lang="en-US" dirty="0" smtClean="0"/>
              <a:t> (2/2)</a:t>
            </a:r>
            <a:endParaRPr lang="el-GR" dirty="0" smtClean="0"/>
          </a:p>
        </p:txBody>
      </p:sp>
      <p:sp>
        <p:nvSpPr>
          <p:cNvPr id="8"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b="1" dirty="0" smtClean="0"/>
              <a:t>Σχετικό μέγεθος</a:t>
            </a:r>
            <a:r>
              <a:rPr lang="en-US" b="1" dirty="0" smtClean="0"/>
              <a:t> </a:t>
            </a:r>
            <a:endParaRPr lang="el-GR" b="1" dirty="0" smtClean="0"/>
          </a:p>
          <a:p>
            <a:pPr lvl="1"/>
            <a:r>
              <a:rPr lang="el-GR" dirty="0" smtClean="0"/>
              <a:t>Σε </a:t>
            </a:r>
            <a:r>
              <a:rPr lang="en-US" dirty="0" smtClean="0"/>
              <a:t>pixel</a:t>
            </a:r>
            <a:r>
              <a:rPr lang="el-GR" dirty="0" smtClean="0"/>
              <a:t> (εξαρτάται από την ανάλυση οθόνης)</a:t>
            </a:r>
          </a:p>
          <a:p>
            <a:pPr lvl="2"/>
            <a:r>
              <a:rPr lang="en-US" b="1" dirty="0" smtClean="0">
                <a:solidFill>
                  <a:srgbClr val="3333CC"/>
                </a:solidFill>
                <a:latin typeface="Courier New" pitchFamily="49" charset="0"/>
              </a:rPr>
              <a:t>p {font-size: 16px}</a:t>
            </a:r>
          </a:p>
          <a:p>
            <a:pPr lvl="1"/>
            <a:r>
              <a:rPr lang="el-GR" dirty="0" smtClean="0"/>
              <a:t>Σχετικό με το </a:t>
            </a:r>
            <a:r>
              <a:rPr lang="en-US" dirty="0" smtClean="0"/>
              <a:t>default </a:t>
            </a:r>
            <a:r>
              <a:rPr lang="el-GR" dirty="0" smtClean="0"/>
              <a:t>μέγεθος χαρακτήρων </a:t>
            </a:r>
            <a:br>
              <a:rPr lang="el-GR" dirty="0" smtClean="0"/>
            </a:br>
            <a:r>
              <a:rPr lang="el-GR" dirty="0" smtClean="0"/>
              <a:t>στο σημείο που γράφουμε. </a:t>
            </a:r>
            <a:endParaRPr lang="en-US" dirty="0" smtClean="0"/>
          </a:p>
          <a:p>
            <a:pPr lvl="2"/>
            <a:r>
              <a:rPr lang="en-US" b="1" dirty="0" smtClean="0">
                <a:solidFill>
                  <a:srgbClr val="3333CC"/>
                </a:solidFill>
                <a:latin typeface="Courier New" pitchFamily="49" charset="0"/>
              </a:rPr>
              <a:t>h2 {font-size: 1.5em}</a:t>
            </a:r>
          </a:p>
          <a:p>
            <a:pPr lvl="2"/>
            <a:r>
              <a:rPr lang="en-US" b="1" dirty="0" smtClean="0">
                <a:solidFill>
                  <a:srgbClr val="3333CC"/>
                </a:solidFill>
                <a:latin typeface="Courier New" pitchFamily="49" charset="0"/>
              </a:rPr>
              <a:t>.</a:t>
            </a:r>
            <a:r>
              <a:rPr lang="en-US" b="1" dirty="0" err="1" smtClean="0">
                <a:solidFill>
                  <a:srgbClr val="3333CC"/>
                </a:solidFill>
                <a:latin typeface="Courier New" pitchFamily="49" charset="0"/>
              </a:rPr>
              <a:t>myVeryBig</a:t>
            </a:r>
            <a:r>
              <a:rPr lang="en-US" b="1" dirty="0" smtClean="0">
                <a:solidFill>
                  <a:srgbClr val="3333CC"/>
                </a:solidFill>
                <a:latin typeface="Courier New" pitchFamily="49" charset="0"/>
              </a:rPr>
              <a:t> {font-size: 400%}</a:t>
            </a:r>
            <a:endParaRPr lang="el-GR" b="1" dirty="0" smtClean="0">
              <a:solidFill>
                <a:srgbClr val="3333CC"/>
              </a:solidFill>
              <a:latin typeface="Courier New" pitchFamily="49" charset="0"/>
            </a:endParaRPr>
          </a:p>
          <a:p>
            <a:r>
              <a:rPr lang="el-GR" dirty="0" smtClean="0"/>
              <a:t>Τι λένε οι ειδικοί Επικοινωνίας Ανθρώπου - Η/Υ</a:t>
            </a:r>
            <a:r>
              <a:rPr lang="en-US" dirty="0" smtClean="0"/>
              <a:t>:</a:t>
            </a:r>
            <a:endParaRPr lang="el-GR" dirty="0" smtClean="0"/>
          </a:p>
          <a:p>
            <a:pPr lvl="1"/>
            <a:r>
              <a:rPr lang="el-GR" dirty="0" smtClean="0"/>
              <a:t>Η χρήση </a:t>
            </a:r>
            <a:r>
              <a:rPr lang="en-US" b="1" dirty="0" err="1" smtClean="0"/>
              <a:t>em</a:t>
            </a:r>
            <a:r>
              <a:rPr lang="en-US" dirty="0" smtClean="0"/>
              <a:t> </a:t>
            </a:r>
            <a:r>
              <a:rPr lang="el-GR" dirty="0" smtClean="0"/>
              <a:t>συσχετίζει ένα μέγεθος με άλλο (με το </a:t>
            </a:r>
            <a:r>
              <a:rPr lang="en-US" dirty="0" smtClean="0"/>
              <a:t>default </a:t>
            </a:r>
            <a:r>
              <a:rPr lang="el-GR" dirty="0" smtClean="0"/>
              <a:t>της περιοχής). Αυτό επιτρέπει στήσιμο σελίδας με όλα τα μεγέθη να εξαρτώνται μεταξύ τους κάτι που οδηγεί σε σελίδες που εύκολα μετατρέπονται (ή είναι έτοιμες) για προβολή σε οθόνες κάθε μεγέθους.</a:t>
            </a:r>
          </a:p>
          <a:p>
            <a:pPr lvl="1"/>
            <a:r>
              <a:rPr lang="el-GR" sz="2000" b="1" dirty="0" smtClean="0">
                <a:solidFill>
                  <a:srgbClr val="C00000"/>
                </a:solidFill>
              </a:rPr>
              <a:t>Αλλάζουμε το </a:t>
            </a:r>
            <a:r>
              <a:rPr lang="en-US" sz="2000" b="1" dirty="0" smtClean="0">
                <a:solidFill>
                  <a:srgbClr val="C00000"/>
                </a:solidFill>
              </a:rPr>
              <a:t>default </a:t>
            </a:r>
            <a:r>
              <a:rPr lang="el-GR" sz="2000" b="1" dirty="0" smtClean="0">
                <a:solidFill>
                  <a:srgbClr val="C00000"/>
                </a:solidFill>
              </a:rPr>
              <a:t>μέγεθος και όλα αναπροσαρμόζονται!</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763142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93417"/>
            <a:ext cx="8507413" cy="743295"/>
          </a:xfrm>
        </p:spPr>
        <p:txBody>
          <a:bodyPr>
            <a:normAutofit fontScale="90000"/>
          </a:bodyPr>
          <a:lstStyle/>
          <a:p>
            <a:pPr eaLnBrk="1" hangingPunct="1"/>
            <a:r>
              <a:rPr lang="el-GR" dirty="0" smtClean="0"/>
              <a:t>Στυλ Χαρακτήρων</a:t>
            </a:r>
          </a:p>
        </p:txBody>
      </p:sp>
      <p:sp>
        <p:nvSpPr>
          <p:cNvPr id="8"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latin typeface="Courier New" pitchFamily="49" charset="0"/>
              </a:rPr>
              <a:t>font-style</a:t>
            </a:r>
            <a:endParaRPr lang="el-GR" b="1" dirty="0" smtClean="0">
              <a:latin typeface="Courier New" pitchFamily="49" charset="0"/>
            </a:endParaRP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normal {font-style: normal}</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l-GR" b="1" dirty="0" err="1" smtClean="0">
                <a:solidFill>
                  <a:srgbClr val="3333CC"/>
                </a:solidFill>
                <a:latin typeface="Courier New" pitchFamily="49" charset="0"/>
              </a:rPr>
              <a:t>emph</a:t>
            </a:r>
            <a:r>
              <a:rPr lang="en-US" b="1" dirty="0" smtClean="0">
                <a:solidFill>
                  <a:srgbClr val="3333CC"/>
                </a:solidFill>
                <a:latin typeface="Courier New" pitchFamily="49" charset="0"/>
              </a:rPr>
              <a:t>1</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font-style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italic</a:t>
            </a:r>
            <a:r>
              <a:rPr lang="el-GR" b="1" dirty="0" smtClean="0">
                <a:solidFill>
                  <a:srgbClr val="3333CC"/>
                </a:solidFill>
                <a:latin typeface="Courier New" pitchFamily="49" charset="0"/>
              </a:rPr>
              <a:t>}</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emph2 {font-style: oblique}</a:t>
            </a:r>
          </a:p>
          <a:p>
            <a:r>
              <a:rPr lang="el-GR" dirty="0" smtClean="0"/>
              <a:t>Θεωρητική διαφορά </a:t>
            </a:r>
            <a:r>
              <a:rPr lang="en-US" dirty="0" smtClean="0"/>
              <a:t>italic </a:t>
            </a:r>
            <a:r>
              <a:rPr lang="el-GR" dirty="0" smtClean="0"/>
              <a:t>και </a:t>
            </a:r>
            <a:r>
              <a:rPr lang="en-US" dirty="0" smtClean="0"/>
              <a:t>oblique</a:t>
            </a:r>
            <a:endParaRPr lang="el-GR" dirty="0" smtClean="0"/>
          </a:p>
          <a:p>
            <a:pPr lvl="1"/>
            <a:r>
              <a:rPr lang="el-GR" dirty="0" smtClean="0"/>
              <a:t>Τα </a:t>
            </a:r>
            <a:r>
              <a:rPr lang="en-US" dirty="0" smtClean="0"/>
              <a:t>italic </a:t>
            </a:r>
            <a:r>
              <a:rPr lang="el-GR" dirty="0" smtClean="0"/>
              <a:t>σχεδιάζονται απ’ την αρχή από άνθρωπο</a:t>
            </a:r>
          </a:p>
          <a:p>
            <a:pPr lvl="1"/>
            <a:r>
              <a:rPr lang="el-GR" dirty="0" smtClean="0"/>
              <a:t>Τα </a:t>
            </a:r>
            <a:r>
              <a:rPr lang="en-US" dirty="0" smtClean="0"/>
              <a:t>oblique </a:t>
            </a:r>
            <a:r>
              <a:rPr lang="el-GR" dirty="0" smtClean="0"/>
              <a:t>παράγονται αυτόματα από τον υπολογιστή</a:t>
            </a:r>
          </a:p>
          <a:p>
            <a:pPr lvl="2"/>
            <a:r>
              <a:rPr lang="el-GR" dirty="0" smtClean="0"/>
              <a:t>αν δεν υπάρχει η </a:t>
            </a:r>
            <a:r>
              <a:rPr lang="en-US" dirty="0" smtClean="0"/>
              <a:t>italic</a:t>
            </a:r>
            <a:r>
              <a:rPr lang="el-GR" dirty="0" smtClean="0"/>
              <a:t>, θα παραχθεί η </a:t>
            </a:r>
            <a:r>
              <a:rPr lang="en-US" dirty="0" smtClean="0"/>
              <a:t>oblique </a:t>
            </a:r>
            <a:endParaRPr lang="el-GR" dirty="0" smtClean="0"/>
          </a:p>
          <a:p>
            <a:r>
              <a:rPr lang="el-GR" dirty="0" smtClean="0"/>
              <a:t>Που χρειάζεται το στυλ </a:t>
            </a:r>
            <a:r>
              <a:rPr lang="en-US" dirty="0" smtClean="0"/>
              <a:t>normal;</a:t>
            </a:r>
          </a:p>
          <a:p>
            <a:pPr lvl="1"/>
            <a:r>
              <a:rPr lang="el-GR" dirty="0" smtClean="0"/>
              <a:t>Σε περίπτωση που θέλουμε να αλλάξουμε το στυλ μέσα σε μια ενότητα κειμένου με στυλ </a:t>
            </a:r>
            <a:r>
              <a:rPr lang="en-US" dirty="0" smtClean="0"/>
              <a:t>italic </a:t>
            </a:r>
            <a:r>
              <a:rPr lang="el-GR" dirty="0" smtClean="0"/>
              <a:t>ή </a:t>
            </a:r>
            <a:r>
              <a:rPr lang="en-US" dirty="0" smtClean="0"/>
              <a:t>oblique</a:t>
            </a:r>
            <a:endParaRPr lang="el-GR" b="1" dirty="0" smtClean="0">
              <a:solidFill>
                <a:srgbClr val="3333CC"/>
              </a:solidFill>
              <a:latin typeface="Courier New" pitchFamily="49"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1738592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Βάρος Χαρακτήρων</a:t>
            </a:r>
          </a:p>
        </p:txBody>
      </p:sp>
      <p:sp>
        <p:nvSpPr>
          <p:cNvPr id="8" name="Rectangle 3"/>
          <p:cNvSpPr txBox="1">
            <a:spLocks noChangeArrowheads="1"/>
          </p:cNvSpPr>
          <p:nvPr/>
        </p:nvSpPr>
        <p:spPr>
          <a:xfrm>
            <a:off x="457200" y="1085850"/>
            <a:ext cx="8507413"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H </a:t>
            </a:r>
            <a:r>
              <a:rPr lang="el-GR" smtClean="0"/>
              <a:t>ιδιότητα </a:t>
            </a:r>
            <a:r>
              <a:rPr lang="en-US" b="1" smtClean="0">
                <a:latin typeface="Courier New" pitchFamily="49" charset="0"/>
              </a:rPr>
              <a:t>font-weight</a:t>
            </a:r>
          </a:p>
          <a:p>
            <a:pPr lvl="1">
              <a:buFont typeface="Wingdings" pitchFamily="2" charset="2"/>
              <a:buNone/>
            </a:pPr>
            <a:r>
              <a:rPr lang="el-GR" b="1" smtClean="0">
                <a:solidFill>
                  <a:srgbClr val="3333CC"/>
                </a:solidFill>
                <a:latin typeface="Courier New" pitchFamily="49" charset="0"/>
              </a:rPr>
              <a:t>.</a:t>
            </a:r>
            <a:r>
              <a:rPr lang="en-US" b="1" smtClean="0">
                <a:solidFill>
                  <a:srgbClr val="3333CC"/>
                </a:solidFill>
                <a:latin typeface="Courier New" pitchFamily="49" charset="0"/>
              </a:rPr>
              <a:t>bold</a:t>
            </a:r>
            <a:r>
              <a:rPr lang="el-GR" b="1" smtClean="0">
                <a:solidFill>
                  <a:srgbClr val="3333CC"/>
                </a:solidFill>
                <a:latin typeface="Courier New" pitchFamily="49" charset="0"/>
              </a:rPr>
              <a:t> {font-</a:t>
            </a:r>
            <a:r>
              <a:rPr lang="en-US" b="1" smtClean="0">
                <a:solidFill>
                  <a:srgbClr val="3333CC"/>
                </a:solidFill>
                <a:latin typeface="Courier New" pitchFamily="49" charset="0"/>
              </a:rPr>
              <a:t>weight</a:t>
            </a:r>
            <a:r>
              <a:rPr lang="el-GR" b="1" smtClean="0">
                <a:solidFill>
                  <a:srgbClr val="3333CC"/>
                </a:solidFill>
                <a:latin typeface="Courier New" pitchFamily="49" charset="0"/>
              </a:rPr>
              <a:t>: </a:t>
            </a:r>
            <a:r>
              <a:rPr lang="en-US" b="1" smtClean="0">
                <a:solidFill>
                  <a:srgbClr val="3333CC"/>
                </a:solidFill>
                <a:latin typeface="Courier New" pitchFamily="49" charset="0"/>
              </a:rPr>
              <a:t>bold</a:t>
            </a:r>
            <a:r>
              <a:rPr lang="el-GR" b="1" smtClean="0">
                <a:solidFill>
                  <a:srgbClr val="3333CC"/>
                </a:solidFill>
                <a:latin typeface="Courier New" pitchFamily="49" charset="0"/>
              </a:rPr>
              <a:t>}</a:t>
            </a:r>
          </a:p>
          <a:p>
            <a:pPr lvl="1">
              <a:buFont typeface="Wingdings" pitchFamily="2" charset="2"/>
              <a:buNone/>
            </a:pPr>
            <a:r>
              <a:rPr lang="en-US" b="1" smtClean="0">
                <a:solidFill>
                  <a:srgbClr val="3333CC"/>
                </a:solidFill>
                <a:latin typeface="Courier New" pitchFamily="49" charset="0"/>
              </a:rPr>
              <a:t>.normal {font-weight: normal}</a:t>
            </a:r>
          </a:p>
          <a:p>
            <a:r>
              <a:rPr lang="el-GR" smtClean="0"/>
              <a:t>Ορισμός του βάρους με τιμές</a:t>
            </a:r>
            <a:endParaRPr lang="en-US" smtClean="0"/>
          </a:p>
          <a:p>
            <a:pPr lvl="1"/>
            <a:r>
              <a:rPr lang="el-GR" smtClean="0"/>
              <a:t>Πολλαπλάσια του 100 από 100 έως 900</a:t>
            </a:r>
          </a:p>
          <a:p>
            <a:pPr lvl="2"/>
            <a:r>
              <a:rPr lang="el-GR" smtClean="0"/>
              <a:t>Η τιμή 400 αντιστοιχεί στο φυσιολογικό βάρος</a:t>
            </a:r>
            <a:endParaRPr lang="en-US" smtClean="0"/>
          </a:p>
          <a:p>
            <a:pPr lvl="2"/>
            <a:r>
              <a:rPr lang="el-GR" smtClean="0"/>
              <a:t>Η τιμή 700 αντιστοιχεί στο έντονο βάρος</a:t>
            </a:r>
            <a:endParaRPr lang="en-US" smtClean="0"/>
          </a:p>
          <a:p>
            <a:pPr lvl="1"/>
            <a:r>
              <a:rPr lang="el-GR" smtClean="0"/>
              <a:t>Π.χ.</a:t>
            </a:r>
            <a:r>
              <a:rPr lang="el-GR" b="1" smtClean="0">
                <a:solidFill>
                  <a:srgbClr val="3333CC"/>
                </a:solidFill>
                <a:latin typeface="Courier New" pitchFamily="49" charset="0"/>
              </a:rPr>
              <a:t> </a:t>
            </a:r>
            <a:r>
              <a:rPr lang="en-US" b="1" smtClean="0">
                <a:solidFill>
                  <a:srgbClr val="3333CC"/>
                </a:solidFill>
                <a:latin typeface="Courier New" pitchFamily="49" charset="0"/>
              </a:rPr>
              <a:t>.extrastrong {font-weight: 900}</a:t>
            </a:r>
            <a:endParaRPr lang="el-GR" smtClean="0"/>
          </a:p>
          <a:p>
            <a:r>
              <a:rPr lang="el-GR" smtClean="0"/>
              <a:t>Ορισμός του βάρους σε σχέση με το γονέα</a:t>
            </a:r>
          </a:p>
          <a:p>
            <a:pPr lvl="1"/>
            <a:r>
              <a:rPr lang="el-GR" b="1" smtClean="0">
                <a:solidFill>
                  <a:srgbClr val="3333CC"/>
                </a:solidFill>
                <a:latin typeface="Courier New" pitchFamily="49" charset="0"/>
              </a:rPr>
              <a:t>.</a:t>
            </a:r>
            <a:r>
              <a:rPr lang="en-US" b="1" smtClean="0">
                <a:solidFill>
                  <a:srgbClr val="3333CC"/>
                </a:solidFill>
                <a:latin typeface="Courier New" pitchFamily="49" charset="0"/>
              </a:rPr>
              <a:t>stronger {font-weight: bolder}</a:t>
            </a:r>
          </a:p>
          <a:p>
            <a:pPr lvl="1"/>
            <a:r>
              <a:rPr lang="en-US" b="1" smtClean="0">
                <a:solidFill>
                  <a:srgbClr val="3333CC"/>
                </a:solidFill>
                <a:latin typeface="Courier New" pitchFamily="49" charset="0"/>
              </a:rPr>
              <a:t>.lighter {font-weight: lighter}</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74191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37519"/>
          </a:xfrm>
        </p:spPr>
        <p:txBody>
          <a:bodyPr>
            <a:normAutofit fontScale="90000"/>
          </a:bodyPr>
          <a:lstStyle/>
          <a:p>
            <a:pPr eaLnBrk="1" hangingPunct="1"/>
            <a:r>
              <a:rPr lang="el-GR" dirty="0" smtClean="0"/>
              <a:t>Διακόσμηση Χαρακτήρων</a:t>
            </a:r>
          </a:p>
        </p:txBody>
      </p:sp>
      <p:sp>
        <p:nvSpPr>
          <p:cNvPr id="9" name="Rectangle 3"/>
          <p:cNvSpPr txBox="1">
            <a:spLocks noChangeArrowheads="1"/>
          </p:cNvSpPr>
          <p:nvPr>
            <p:custDataLst>
              <p:tags r:id="rId3"/>
            </p:custDataLst>
          </p:nvPr>
        </p:nvSpPr>
        <p:spPr>
          <a:xfrm>
            <a:off x="457200" y="1085850"/>
            <a:ext cx="8507413" cy="522954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dirty="0" smtClean="0"/>
              <a:t>text-decoration</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underline {text-decoration: </a:t>
            </a:r>
            <a:r>
              <a:rPr lang="en-US" b="1" u="sng" dirty="0" smtClean="0">
                <a:solidFill>
                  <a:srgbClr val="3333CC"/>
                </a:solidFill>
                <a:latin typeface="Courier New" pitchFamily="49" charset="0"/>
              </a:rPr>
              <a:t>underline</a:t>
            </a:r>
            <a:r>
              <a:rPr lang="en-US" b="1" dirty="0" smtClean="0">
                <a:solidFill>
                  <a:srgbClr val="3333CC"/>
                </a:solidFill>
                <a:latin typeface="Courier New" pitchFamily="49" charset="0"/>
              </a:rPr>
              <a:t>}</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n-US" b="1" dirty="0" err="1" smtClean="0">
                <a:solidFill>
                  <a:srgbClr val="3333CC"/>
                </a:solidFill>
                <a:latin typeface="Courier New" pitchFamily="49" charset="0"/>
              </a:rPr>
              <a:t>overline</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{text-decoration: </a:t>
            </a:r>
            <a:r>
              <a:rPr lang="en-US" b="1" dirty="0" err="1" smtClean="0">
                <a:solidFill>
                  <a:srgbClr val="3333CC"/>
                </a:solidFill>
                <a:latin typeface="Courier New" pitchFamily="49" charset="0"/>
              </a:rPr>
              <a:t>overline</a:t>
            </a:r>
            <a:r>
              <a:rPr lang="en-US" b="1" dirty="0" smtClean="0">
                <a:solidFill>
                  <a:srgbClr val="3333CC"/>
                </a:solidFill>
                <a:latin typeface="Courier New" pitchFamily="49" charset="0"/>
              </a:rPr>
              <a:t>}</a:t>
            </a:r>
          </a:p>
          <a:p>
            <a:pPr lvl="1">
              <a:buFont typeface="Wingdings" pitchFamily="2" charset="2"/>
              <a:buNone/>
            </a:pPr>
            <a:r>
              <a:rPr lang="en-US" b="1" dirty="0" smtClean="0">
                <a:solidFill>
                  <a:srgbClr val="3333CC"/>
                </a:solidFill>
                <a:latin typeface="Courier New" pitchFamily="49" charset="0"/>
              </a:rPr>
              <a:t>.strike {text-decoration: </a:t>
            </a:r>
            <a:r>
              <a:rPr lang="en-US" b="1" strike="sngStrike" dirty="0" smtClean="0">
                <a:solidFill>
                  <a:srgbClr val="3333CC"/>
                </a:solidFill>
                <a:latin typeface="Courier New" pitchFamily="49" charset="0"/>
              </a:rPr>
              <a:t>line-through</a:t>
            </a:r>
            <a:r>
              <a:rPr lang="en-US" b="1" dirty="0" smtClean="0">
                <a:solidFill>
                  <a:srgbClr val="3333CC"/>
                </a:solidFill>
                <a:latin typeface="Courier New" pitchFamily="49" charset="0"/>
              </a:rPr>
              <a:t>}</a:t>
            </a:r>
            <a:endParaRPr lang="el-GR" dirty="0" smtClean="0">
              <a:solidFill>
                <a:srgbClr val="3333CC"/>
              </a:solidFill>
            </a:endParaRPr>
          </a:p>
          <a:p>
            <a:pPr lvl="1">
              <a:buFont typeface="Wingdings" pitchFamily="2" charset="2"/>
              <a:buNone/>
            </a:pPr>
            <a:r>
              <a:rPr lang="en-US" b="1" dirty="0" smtClean="0">
                <a:solidFill>
                  <a:srgbClr val="3333CC"/>
                </a:solidFill>
                <a:latin typeface="Courier New" pitchFamily="49" charset="0"/>
              </a:rPr>
              <a:t>.blink {text-decoration: blink}</a:t>
            </a:r>
            <a:endParaRPr lang="el-GR" dirty="0" smtClean="0">
              <a:solidFill>
                <a:srgbClr val="3333CC"/>
              </a:solidFill>
            </a:endParaRPr>
          </a:p>
          <a:p>
            <a:pPr lvl="1">
              <a:buFont typeface="Wingdings" pitchFamily="2" charset="2"/>
              <a:buNone/>
            </a:pPr>
            <a:r>
              <a:rPr lang="en-US" b="1" dirty="0" smtClean="0">
                <a:solidFill>
                  <a:srgbClr val="3333CC"/>
                </a:solidFill>
                <a:latin typeface="Courier New" pitchFamily="49" charset="0"/>
              </a:rPr>
              <a:t>.none {text-decoration: none}</a:t>
            </a:r>
          </a:p>
          <a:p>
            <a:r>
              <a:rPr lang="el-GR" dirty="0" smtClean="0"/>
              <a:t>Παράδειγμα</a:t>
            </a:r>
          </a:p>
          <a:p>
            <a:pPr lvl="1">
              <a:buFont typeface="Wingdings" pitchFamily="2" charset="2"/>
              <a:buNone/>
            </a:pPr>
            <a:r>
              <a:rPr lang="en-US" b="1" dirty="0" smtClean="0">
                <a:solidFill>
                  <a:srgbClr val="3333CC"/>
                </a:solidFill>
                <a:latin typeface="Courier New" pitchFamily="49" charset="0"/>
              </a:rPr>
              <a:t>a</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link, a:visited {text-decoration: none}</a:t>
            </a:r>
          </a:p>
          <a:p>
            <a:pPr lvl="1"/>
            <a:r>
              <a:rPr lang="el-GR" dirty="0" smtClean="0"/>
              <a:t>Κάνει όλους τους συνδέσμους (είτε τους έχουμε επισκεφτεί είτε όχι) να μην έχουν υπογράμμιση.</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087242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Μικρά και Κεφαλαία</a:t>
            </a:r>
          </a:p>
        </p:txBody>
      </p:sp>
      <p:sp>
        <p:nvSpPr>
          <p:cNvPr id="15"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latin typeface="Courier New" pitchFamily="49" charset="0"/>
              </a:rPr>
              <a:t>font-variant</a:t>
            </a:r>
          </a:p>
          <a:p>
            <a:pPr lvl="1">
              <a:buFont typeface="Wingdings" pitchFamily="2" charset="2"/>
              <a:buNone/>
            </a:pPr>
            <a:r>
              <a:rPr lang="el-GR" b="1" dirty="0" smtClean="0">
                <a:solidFill>
                  <a:srgbClr val="3333CC"/>
                </a:solidFill>
                <a:latin typeface="Courier New" pitchFamily="49" charset="0"/>
              </a:rPr>
              <a:t>.</a:t>
            </a:r>
            <a:r>
              <a:rPr lang="en-US" b="1" dirty="0" err="1" smtClean="0">
                <a:solidFill>
                  <a:srgbClr val="3333CC"/>
                </a:solidFill>
                <a:latin typeface="Courier New" pitchFamily="49" charset="0"/>
              </a:rPr>
              <a:t>sc</a:t>
            </a:r>
            <a:r>
              <a:rPr lang="en-US" b="1" dirty="0" smtClean="0">
                <a:solidFill>
                  <a:srgbClr val="3333CC"/>
                </a:solidFill>
                <a:latin typeface="Courier New" pitchFamily="49" charset="0"/>
              </a:rPr>
              <a:t> {font-variant: small-caps}</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n-US" b="1" dirty="0" err="1" smtClean="0">
                <a:solidFill>
                  <a:srgbClr val="3333CC"/>
                </a:solidFill>
                <a:latin typeface="Courier New" pitchFamily="49" charset="0"/>
              </a:rPr>
              <a:t>normalvariant</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font</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variant</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normal</a:t>
            </a:r>
            <a:r>
              <a:rPr lang="el-GR" b="1" dirty="0" smtClean="0">
                <a:solidFill>
                  <a:srgbClr val="3333CC"/>
                </a:solidFill>
                <a:latin typeface="Courier New" pitchFamily="49" charset="0"/>
              </a:rPr>
              <a:t>}</a:t>
            </a:r>
          </a:p>
          <a:p>
            <a:r>
              <a:rPr lang="el-GR" dirty="0" smtClean="0"/>
              <a:t>Η ιδιότητα </a:t>
            </a:r>
            <a:r>
              <a:rPr lang="en-US" b="1" dirty="0" smtClean="0">
                <a:latin typeface="Courier New" pitchFamily="49" charset="0"/>
              </a:rPr>
              <a:t>text-transform</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capitalize {text-transform: capitalize}</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uppercase</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{text-transform: uppercase}</a:t>
            </a:r>
          </a:p>
          <a:p>
            <a:pPr lvl="1">
              <a:buFont typeface="Wingdings" pitchFamily="2" charset="2"/>
              <a:buNone/>
            </a:pPr>
            <a:r>
              <a:rPr lang="en-US" b="1" dirty="0" smtClean="0">
                <a:solidFill>
                  <a:srgbClr val="3333CC"/>
                </a:solidFill>
                <a:latin typeface="Courier New" pitchFamily="49" charset="0"/>
              </a:rPr>
              <a:t>.lowercase {text-transform: lowercase}</a:t>
            </a:r>
          </a:p>
          <a:p>
            <a:pPr lvl="1">
              <a:buFont typeface="Wingdings" pitchFamily="2" charset="2"/>
              <a:buNone/>
            </a:pPr>
            <a:r>
              <a:rPr lang="en-US" b="1" dirty="0" smtClean="0">
                <a:solidFill>
                  <a:srgbClr val="3333CC"/>
                </a:solidFill>
                <a:latin typeface="Courier New" pitchFamily="49" charset="0"/>
              </a:rPr>
              <a:t>.none {text-transform: none}</a:t>
            </a:r>
            <a:endParaRPr lang="el-GR" dirty="0" smtClean="0">
              <a:solidFill>
                <a:srgbClr val="3333CC"/>
              </a:solidFill>
            </a:endParaRPr>
          </a:p>
          <a:p>
            <a:pPr lvl="1">
              <a:buFont typeface="Wingdings" pitchFamily="2" charset="2"/>
              <a:buNone/>
            </a:pPr>
            <a:endParaRPr lang="el-GR" b="1" dirty="0" smtClean="0">
              <a:solidFill>
                <a:srgbClr val="3333CC"/>
              </a:solidFill>
              <a:latin typeface="Courier New" pitchFamily="49" charset="0"/>
            </a:endParaRPr>
          </a:p>
          <a:p>
            <a:pPr lvl="1"/>
            <a:endParaRPr lang="el-GR" b="1" dirty="0" smtClean="0">
              <a:latin typeface="Courier New" pitchFamily="49"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284876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Στοίχιση Κειμένου</a:t>
            </a:r>
          </a:p>
        </p:txBody>
      </p:sp>
      <p:sp>
        <p:nvSpPr>
          <p:cNvPr id="8"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solidFill>
                  <a:srgbClr val="0000FF"/>
                </a:solidFill>
                <a:latin typeface="Courier New" pitchFamily="49" charset="0"/>
              </a:rPr>
              <a:t>text-align</a:t>
            </a:r>
          </a:p>
          <a:p>
            <a:pPr lvl="1"/>
            <a:r>
              <a:rPr lang="en-US" b="1" dirty="0" smtClean="0">
                <a:solidFill>
                  <a:srgbClr val="0000FF"/>
                </a:solidFill>
                <a:latin typeface="Courier New" pitchFamily="49" charset="0"/>
              </a:rPr>
              <a:t>left</a:t>
            </a:r>
            <a:r>
              <a:rPr lang="en-US" b="1" dirty="0" smtClean="0">
                <a:latin typeface="Courier New" pitchFamily="49" charset="0"/>
              </a:rPr>
              <a:t>, </a:t>
            </a:r>
            <a:r>
              <a:rPr lang="en-US" b="1" dirty="0" smtClean="0">
                <a:solidFill>
                  <a:srgbClr val="0000FF"/>
                </a:solidFill>
                <a:latin typeface="Courier New" pitchFamily="49" charset="0"/>
              </a:rPr>
              <a:t>right</a:t>
            </a:r>
            <a:r>
              <a:rPr lang="en-US" b="1" dirty="0" smtClean="0">
                <a:latin typeface="Courier New" pitchFamily="49" charset="0"/>
              </a:rPr>
              <a:t>, </a:t>
            </a:r>
            <a:r>
              <a:rPr lang="en-US" b="1" dirty="0" smtClean="0">
                <a:solidFill>
                  <a:srgbClr val="0000FF"/>
                </a:solidFill>
                <a:latin typeface="Courier New" pitchFamily="49" charset="0"/>
              </a:rPr>
              <a:t>center</a:t>
            </a:r>
            <a:r>
              <a:rPr lang="en-US" b="1" dirty="0" smtClean="0">
                <a:latin typeface="Courier New" pitchFamily="49" charset="0"/>
              </a:rPr>
              <a:t>, </a:t>
            </a:r>
            <a:r>
              <a:rPr lang="en-US" b="1" dirty="0" smtClean="0">
                <a:solidFill>
                  <a:srgbClr val="0000FF"/>
                </a:solidFill>
                <a:latin typeface="Courier New" pitchFamily="49" charset="0"/>
              </a:rPr>
              <a:t>justify</a:t>
            </a:r>
          </a:p>
          <a:p>
            <a:r>
              <a:rPr lang="el-GR" dirty="0" smtClean="0"/>
              <a:t>Εφαρμόζεται μόνο σε στοιχεία τύπου </a:t>
            </a:r>
            <a:r>
              <a:rPr lang="en-US" dirty="0" smtClean="0"/>
              <a:t>block</a:t>
            </a:r>
            <a:r>
              <a:rPr lang="el-GR" dirty="0" smtClean="0"/>
              <a:t> που παίρνουν μέσα τους κείμενο.</a:t>
            </a:r>
            <a:endParaRPr lang="en-US" dirty="0" smtClean="0"/>
          </a:p>
          <a:p>
            <a:pPr lvl="1"/>
            <a:r>
              <a:rPr lang="el-GR" dirty="0" smtClean="0"/>
              <a:t>Δεν έχει νόημα να στοιχίσουμε </a:t>
            </a:r>
            <a:r>
              <a:rPr lang="en-US" dirty="0" smtClean="0"/>
              <a:t>in-line </a:t>
            </a:r>
            <a:r>
              <a:rPr lang="el-GR" dirty="0" smtClean="0"/>
              <a:t>κείμενο (π.χ. δυο λέξεις στη ροή μιας παραγράφου)!!!!!!!</a:t>
            </a:r>
          </a:p>
          <a:p>
            <a:pPr lvl="2"/>
            <a:r>
              <a:rPr lang="el-GR" dirty="0" smtClean="0"/>
              <a:t>Πρέπει αυτές να είναι μόνες τους μια παράγραφος και να στοιχίσουμε την παράγραφο.</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110992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marL="0"/>
            <a:r>
              <a:rPr lang="el-GR" sz="2800" dirty="0" smtClean="0"/>
              <a:t>Να δίδεται ο ορισμός του </a:t>
            </a:r>
            <a:r>
              <a:rPr lang="en-US" sz="2800" dirty="0" smtClean="0"/>
              <a:t>CSS</a:t>
            </a:r>
            <a:r>
              <a:rPr lang="el-GR" sz="2800" dirty="0" smtClean="0"/>
              <a:t>.</a:t>
            </a:r>
            <a:endParaRPr lang="en-US" sz="2800" dirty="0" smtClean="0"/>
          </a:p>
          <a:p>
            <a:pPr marL="0"/>
            <a:r>
              <a:rPr lang="el-GR" sz="2800" dirty="0" smtClean="0"/>
              <a:t>Να περιγράφεται η μορφοποίηση με </a:t>
            </a:r>
            <a:r>
              <a:rPr lang="en-US" sz="2800" dirty="0" smtClean="0"/>
              <a:t>CSS.</a:t>
            </a:r>
          </a:p>
          <a:p>
            <a:pPr marL="0"/>
            <a:r>
              <a:rPr lang="el-GR" sz="2800" dirty="0" smtClean="0"/>
              <a:t>Να αναλύεται η μορφοποίηση κειμένου με </a:t>
            </a:r>
            <a:r>
              <a:rPr lang="en-US" sz="2800" dirty="0" smtClean="0"/>
              <a:t>CSS.</a:t>
            </a:r>
          </a:p>
          <a:p>
            <a:pPr marL="0"/>
            <a:r>
              <a:rPr lang="el-GR" sz="2800" dirty="0" smtClean="0"/>
              <a:t>Να περιγράφεται η </a:t>
            </a:r>
            <a:r>
              <a:rPr lang="el-GR" sz="2800" dirty="0" err="1" smtClean="0"/>
              <a:t>χωροθέτηση</a:t>
            </a:r>
            <a:r>
              <a:rPr lang="el-GR" sz="2800" dirty="0" smtClean="0"/>
              <a:t> με </a:t>
            </a:r>
            <a:r>
              <a:rPr lang="en-US" sz="2800" dirty="0" smtClean="0"/>
              <a:t>CSS.</a:t>
            </a:r>
            <a:r>
              <a:rPr lang="el-GR" sz="2800" dirty="0" smtClean="0"/>
              <a:t>  </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Απόσταση Χαρακτήρων και Λέξεων</a:t>
            </a:r>
          </a:p>
        </p:txBody>
      </p:sp>
      <p:sp>
        <p:nvSpPr>
          <p:cNvPr id="10" name="Rectangle 3"/>
          <p:cNvSpPr txBox="1">
            <a:spLocks noChangeArrowheads="1"/>
          </p:cNvSpPr>
          <p:nvPr/>
        </p:nvSpPr>
        <p:spPr>
          <a:xfrm>
            <a:off x="457200" y="1085850"/>
            <a:ext cx="8507413"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H </a:t>
            </a:r>
            <a:r>
              <a:rPr lang="el-GR" smtClean="0"/>
              <a:t>ιδιότητα </a:t>
            </a:r>
            <a:r>
              <a:rPr lang="en-US" b="1" smtClean="0">
                <a:latin typeface="Courier New" pitchFamily="49" charset="0"/>
              </a:rPr>
              <a:t>word-spacing</a:t>
            </a:r>
            <a:r>
              <a:rPr lang="el-GR" smtClean="0"/>
              <a:t> </a:t>
            </a:r>
            <a:endParaRPr lang="en-US" smtClean="0"/>
          </a:p>
          <a:p>
            <a:pPr lvl="1"/>
            <a:r>
              <a:rPr lang="en-US" b="1" smtClean="0">
                <a:latin typeface="Courier New" pitchFamily="49" charset="0"/>
              </a:rPr>
              <a:t>h1 {word-spacing: 3em;}</a:t>
            </a:r>
          </a:p>
          <a:p>
            <a:r>
              <a:rPr lang="el-GR" smtClean="0"/>
              <a:t>Η ιδιότητα</a:t>
            </a:r>
            <a:r>
              <a:rPr lang="el-GR" b="1" smtClean="0">
                <a:latin typeface="Courier New" pitchFamily="49" charset="0"/>
              </a:rPr>
              <a:t> </a:t>
            </a:r>
            <a:r>
              <a:rPr lang="en-US" b="1" smtClean="0">
                <a:solidFill>
                  <a:srgbClr val="0000FF"/>
                </a:solidFill>
                <a:latin typeface="Courier New" pitchFamily="49" charset="0"/>
              </a:rPr>
              <a:t>letter-spacing</a:t>
            </a:r>
            <a:endParaRPr lang="el-GR" b="1" smtClean="0">
              <a:solidFill>
                <a:srgbClr val="0000FF"/>
              </a:solidFill>
              <a:latin typeface="Courier New" pitchFamily="49" charset="0"/>
            </a:endParaRPr>
          </a:p>
          <a:p>
            <a:pPr lvl="1"/>
            <a:r>
              <a:rPr lang="en-US" b="1" smtClean="0">
                <a:latin typeface="Courier New" pitchFamily="49" charset="0"/>
              </a:rPr>
              <a:t>p {letter-spacing: 2px;}</a:t>
            </a:r>
          </a:p>
          <a:p>
            <a:r>
              <a:rPr lang="el-GR" smtClean="0"/>
              <a:t>Για επιστροφή στην κανονική απόσταση</a:t>
            </a:r>
            <a:endParaRPr lang="en-US" smtClean="0"/>
          </a:p>
          <a:p>
            <a:pPr lvl="1"/>
            <a:r>
              <a:rPr lang="el-GR" smtClean="0"/>
              <a:t>Θέτουμε την τιμή 0 ή </a:t>
            </a:r>
            <a:r>
              <a:rPr lang="en-US" smtClean="0"/>
              <a:t>normal </a:t>
            </a:r>
            <a:r>
              <a:rPr lang="el-GR" smtClean="0"/>
              <a:t>στην απόσταση</a:t>
            </a:r>
            <a:endParaRPr lang="en-US" smtClean="0"/>
          </a:p>
          <a:p>
            <a:r>
              <a:rPr lang="el-GR" smtClean="0"/>
              <a:t>Αρνητικές τιμές</a:t>
            </a:r>
          </a:p>
          <a:p>
            <a:pPr lvl="1"/>
            <a:r>
              <a:rPr lang="el-GR" smtClean="0"/>
              <a:t>Έχουν ως αποτέλεσμα την επικάλυψη χαρακτήρων</a:t>
            </a:r>
          </a:p>
          <a:p>
            <a:r>
              <a:rPr lang="el-GR" smtClean="0"/>
              <a:t>Οι ιδιότητες αυτές κληρονομούνται στα παιδιά</a:t>
            </a:r>
          </a:p>
          <a:p>
            <a:pPr lvl="1"/>
            <a:r>
              <a:rPr lang="el-GR" smtClean="0"/>
              <a:t>Στις σχετικές μονάδες κληρονομείται η προκύπτουσα τιμή και όχι η σχέση με τη </a:t>
            </a:r>
            <a:r>
              <a:rPr lang="en-US" smtClean="0"/>
              <a:t>default </a:t>
            </a:r>
            <a:r>
              <a:rPr lang="el-GR" smtClean="0"/>
              <a:t>γραμματοσειρά</a:t>
            </a:r>
            <a:r>
              <a:rPr lang="en-US" smtClean="0"/>
              <a:t>.</a:t>
            </a:r>
            <a:endParaRPr lang="el-GR" dirty="0" smtClean="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2121218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Λευκά Κενά (</a:t>
            </a:r>
            <a:r>
              <a:rPr lang="en-US" dirty="0" smtClean="0"/>
              <a:t>White Spaces)</a:t>
            </a:r>
            <a:endParaRPr lang="el-GR" dirty="0" smtClean="0"/>
          </a:p>
        </p:txBody>
      </p:sp>
      <p:sp>
        <p:nvSpPr>
          <p:cNvPr id="9"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Για να φαίνονται όλα τα κενά και οι αλλαγές γραμμών όπως και στον κώδικα</a:t>
            </a:r>
          </a:p>
          <a:p>
            <a:pPr lvl="1"/>
            <a:r>
              <a:rPr lang="en-US" b="1" dirty="0" smtClean="0">
                <a:solidFill>
                  <a:srgbClr val="3333CC"/>
                </a:solidFill>
                <a:latin typeface="Courier New" pitchFamily="49" charset="0"/>
              </a:rPr>
              <a:t>p {white-space: pre;}</a:t>
            </a:r>
          </a:p>
          <a:p>
            <a:r>
              <a:rPr lang="el-GR" dirty="0" smtClean="0"/>
              <a:t>Για να μην γίνεται αλλαγή γραμμής στα κενά</a:t>
            </a:r>
            <a:endParaRPr lang="en-US" dirty="0" smtClean="0"/>
          </a:p>
          <a:p>
            <a:pPr lvl="1"/>
            <a:r>
              <a:rPr lang="en-US" b="1" dirty="0" smtClean="0">
                <a:solidFill>
                  <a:srgbClr val="3333CC"/>
                </a:solidFill>
                <a:latin typeface="Courier New" pitchFamily="49" charset="0"/>
              </a:rPr>
              <a:t>p {white-space: </a:t>
            </a:r>
            <a:r>
              <a:rPr lang="en-US" b="1" dirty="0" err="1" smtClean="0">
                <a:solidFill>
                  <a:srgbClr val="3333CC"/>
                </a:solidFill>
                <a:latin typeface="Courier New" pitchFamily="49" charset="0"/>
              </a:rPr>
              <a:t>nowrap</a:t>
            </a:r>
            <a:r>
              <a:rPr lang="en-US" b="1" dirty="0" smtClean="0">
                <a:solidFill>
                  <a:srgbClr val="3333CC"/>
                </a:solidFill>
                <a:latin typeface="Courier New" pitchFamily="49" charset="0"/>
              </a:rPr>
              <a:t>;}</a:t>
            </a:r>
            <a:endParaRPr lang="el-GR" b="1" dirty="0" smtClean="0">
              <a:solidFill>
                <a:srgbClr val="3333CC"/>
              </a:solidFill>
              <a:latin typeface="Courier New" pitchFamily="49" charset="0"/>
            </a:endParaRPr>
          </a:p>
          <a:p>
            <a:pPr lvl="1"/>
            <a:r>
              <a:rPr lang="el-GR" dirty="0" smtClean="0"/>
              <a:t>Π.χ. μέσα σε κελί πίνακα</a:t>
            </a:r>
          </a:p>
          <a:p>
            <a:r>
              <a:rPr lang="el-GR" dirty="0" smtClean="0"/>
              <a:t>Για την φυσιολογική θεώρηση των κενών και των αλλαγών γραμμών (τα επιπλέον αγνοούνται)</a:t>
            </a:r>
            <a:endParaRPr lang="en-US" dirty="0" smtClean="0"/>
          </a:p>
          <a:p>
            <a:pPr lvl="1"/>
            <a:r>
              <a:rPr lang="en-US" b="1" dirty="0" smtClean="0">
                <a:solidFill>
                  <a:srgbClr val="3333CC"/>
                </a:solidFill>
                <a:latin typeface="Courier New" pitchFamily="49" charset="0"/>
              </a:rPr>
              <a:t>p {white-space: normal;}</a:t>
            </a:r>
          </a:p>
          <a:p>
            <a:pPr lvl="2"/>
            <a:endParaRPr lang="el-GR" dirty="0" smtClean="0">
              <a:solidFill>
                <a:srgbClr val="3333CC"/>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166529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Εσοχές</a:t>
            </a:r>
          </a:p>
        </p:txBody>
      </p:sp>
      <p:sp>
        <p:nvSpPr>
          <p:cNvPr id="9"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Η ιδιότητα </a:t>
            </a:r>
            <a:r>
              <a:rPr lang="en-US" sz="2400" b="1" dirty="0" smtClean="0">
                <a:latin typeface="Courier New" pitchFamily="49" charset="0"/>
              </a:rPr>
              <a:t>text-indent</a:t>
            </a:r>
          </a:p>
          <a:p>
            <a:pPr lvl="1"/>
            <a:r>
              <a:rPr lang="el-GR" sz="2000" dirty="0" smtClean="0"/>
              <a:t>Σε σχέση με το μέγεθος των χαρακτήρων</a:t>
            </a:r>
          </a:p>
          <a:p>
            <a:pPr lvl="2"/>
            <a:r>
              <a:rPr lang="en-US" sz="1800" b="1" dirty="0" smtClean="0">
                <a:solidFill>
                  <a:srgbClr val="3333CC"/>
                </a:solidFill>
                <a:latin typeface="Courier New" pitchFamily="49" charset="0"/>
              </a:rPr>
              <a:t>p {text-indent: 3.5em}</a:t>
            </a:r>
            <a:endParaRPr lang="el-GR" sz="1800" b="1" dirty="0" smtClean="0">
              <a:solidFill>
                <a:srgbClr val="3333CC"/>
              </a:solidFill>
              <a:latin typeface="Courier New" pitchFamily="49" charset="0"/>
            </a:endParaRPr>
          </a:p>
          <a:p>
            <a:pPr lvl="1"/>
            <a:r>
              <a:rPr lang="el-GR" sz="2000" dirty="0" smtClean="0"/>
              <a:t>Απόλυτη τιμή</a:t>
            </a:r>
          </a:p>
          <a:p>
            <a:pPr lvl="2"/>
            <a:r>
              <a:rPr lang="en-US" sz="1800" b="1" dirty="0" smtClean="0">
                <a:solidFill>
                  <a:srgbClr val="3333CC"/>
                </a:solidFill>
                <a:latin typeface="Courier New" pitchFamily="49" charset="0"/>
              </a:rPr>
              <a:t>p {text-indent: 10px}</a:t>
            </a:r>
            <a:endParaRPr lang="el-GR" sz="1800" b="1" dirty="0" smtClean="0">
              <a:solidFill>
                <a:srgbClr val="3333CC"/>
              </a:solidFill>
              <a:latin typeface="Courier New" pitchFamily="49" charset="0"/>
            </a:endParaRPr>
          </a:p>
          <a:p>
            <a:pPr lvl="1"/>
            <a:r>
              <a:rPr lang="el-GR" sz="2000" dirty="0" smtClean="0"/>
              <a:t>Σε σχέση με το πλάτος του στοιχείου γονέα</a:t>
            </a:r>
          </a:p>
          <a:p>
            <a:pPr lvl="2"/>
            <a:r>
              <a:rPr lang="en-US" sz="1800" b="1" dirty="0" smtClean="0">
                <a:solidFill>
                  <a:srgbClr val="3333CC"/>
                </a:solidFill>
                <a:latin typeface="Courier New" pitchFamily="49" charset="0"/>
              </a:rPr>
              <a:t>p {text-indent: 10%}</a:t>
            </a:r>
          </a:p>
          <a:p>
            <a:r>
              <a:rPr lang="el-GR" sz="2400" dirty="0" smtClean="0"/>
              <a:t>Θετικές τιμές για την ιδιότητα δημιουργούν την κλασική αριστερή εσοχή πρώτης γραμμής παραγράφου.</a:t>
            </a:r>
          </a:p>
          <a:p>
            <a:r>
              <a:rPr lang="el-GR" sz="2400" dirty="0" smtClean="0"/>
              <a:t>Αρνητικές τιμές δημιουργούν την κρεμαστή εσοχή πρώτης γραμμής</a:t>
            </a:r>
            <a:r>
              <a:rPr lang="en-US" sz="2400" dirty="0" smtClean="0"/>
              <a:t> (</a:t>
            </a:r>
            <a:r>
              <a:rPr lang="el-GR" sz="2400" dirty="0" smtClean="0"/>
              <a:t>δηλαδή η πρώτη σειρά ξεκινά αριστερότερα από τις υπόλοιπες!).</a:t>
            </a:r>
            <a:endParaRPr lang="en-US" sz="2400" dirty="0" smtClean="0"/>
          </a:p>
          <a:p>
            <a:r>
              <a:rPr lang="el-GR" sz="2400" dirty="0" smtClean="0"/>
              <a:t>Για αφαίρεση της εσοχής σε κάποιο στοιχείο, θέτουμε στην ιδιότητα την τιμή 0.</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722256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normAutofit fontScale="90000"/>
          </a:bodyPr>
          <a:lstStyle/>
          <a:p>
            <a:pPr eaLnBrk="1" hangingPunct="1"/>
            <a:r>
              <a:rPr lang="el-GR" dirty="0" smtClean="0"/>
              <a:t>Διάστιχο με την Ιδιότητα </a:t>
            </a:r>
            <a:r>
              <a:rPr lang="en-US" dirty="0" smtClean="0"/>
              <a:t>line-height</a:t>
            </a:r>
            <a:endParaRPr lang="el-GR" dirty="0" smtClean="0"/>
          </a:p>
        </p:txBody>
      </p:sp>
      <p:sp>
        <p:nvSpPr>
          <p:cNvPr id="9"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Σε σχέση με το μέγεθος της γραμματοσειράς</a:t>
            </a:r>
            <a:endParaRPr lang="en-US" dirty="0" smtClean="0"/>
          </a:p>
          <a:p>
            <a:pPr lvl="1"/>
            <a:r>
              <a:rPr lang="el-GR" dirty="0" smtClean="0"/>
              <a:t>Το μέγεθος προκύπτει από την </a:t>
            </a:r>
            <a:r>
              <a:rPr lang="el-GR" b="1" dirty="0" smtClean="0">
                <a:solidFill>
                  <a:srgbClr val="FF0000"/>
                </a:solidFill>
              </a:rPr>
              <a:t>τιμή</a:t>
            </a:r>
            <a:r>
              <a:rPr lang="el-GR" dirty="0" smtClean="0">
                <a:solidFill>
                  <a:srgbClr val="FF0000"/>
                </a:solidFill>
              </a:rPr>
              <a:t> </a:t>
            </a:r>
            <a:r>
              <a:rPr lang="el-GR" dirty="0" smtClean="0"/>
              <a:t>επί</a:t>
            </a:r>
            <a:r>
              <a:rPr lang="en-US" dirty="0" smtClean="0"/>
              <a:t> </a:t>
            </a:r>
            <a:r>
              <a:rPr lang="el-GR" dirty="0" smtClean="0"/>
              <a:t>την </a:t>
            </a:r>
            <a:r>
              <a:rPr lang="el-GR" b="1" dirty="0" smtClean="0">
                <a:solidFill>
                  <a:srgbClr val="00B050"/>
                </a:solidFill>
              </a:rPr>
              <a:t>σχετική μονάδα μέτρησης</a:t>
            </a:r>
            <a:r>
              <a:rPr lang="el-GR" dirty="0" smtClean="0"/>
              <a:t>.</a:t>
            </a:r>
          </a:p>
          <a:p>
            <a:pPr lvl="2"/>
            <a:r>
              <a:rPr lang="en-US" b="1" dirty="0" smtClean="0">
                <a:solidFill>
                  <a:srgbClr val="3333CC"/>
                </a:solidFill>
                <a:latin typeface="Courier New" pitchFamily="49" charset="0"/>
              </a:rPr>
              <a:t>p {line-height: </a:t>
            </a:r>
            <a:r>
              <a:rPr lang="en-US" b="1" dirty="0" smtClean="0">
                <a:solidFill>
                  <a:srgbClr val="FF0000"/>
                </a:solidFill>
                <a:latin typeface="Courier New" pitchFamily="49" charset="0"/>
              </a:rPr>
              <a:t>150</a:t>
            </a:r>
            <a:r>
              <a:rPr lang="en-US" b="1" dirty="0" smtClean="0">
                <a:solidFill>
                  <a:srgbClr val="00B050"/>
                </a:solidFill>
                <a:latin typeface="Courier New" pitchFamily="49" charset="0"/>
              </a:rPr>
              <a:t>%</a:t>
            </a:r>
            <a:r>
              <a:rPr lang="en-US" b="1" dirty="0" smtClean="0">
                <a:solidFill>
                  <a:srgbClr val="3333CC"/>
                </a:solidFill>
                <a:latin typeface="Courier New" pitchFamily="49" charset="0"/>
              </a:rPr>
              <a:t>}</a:t>
            </a:r>
            <a:endParaRPr lang="el-GR" b="1" dirty="0" smtClean="0">
              <a:solidFill>
                <a:srgbClr val="3333CC"/>
              </a:solidFill>
              <a:latin typeface="Courier New" pitchFamily="49" charset="0"/>
            </a:endParaRPr>
          </a:p>
          <a:p>
            <a:pPr lvl="2"/>
            <a:r>
              <a:rPr lang="en-US" b="1" dirty="0" smtClean="0">
                <a:solidFill>
                  <a:srgbClr val="3333CC"/>
                </a:solidFill>
                <a:latin typeface="Courier New" pitchFamily="49" charset="0"/>
              </a:rPr>
              <a:t>p {line-height: </a:t>
            </a:r>
            <a:r>
              <a:rPr lang="en-US" b="1" dirty="0" smtClean="0">
                <a:solidFill>
                  <a:srgbClr val="FF0000"/>
                </a:solidFill>
                <a:latin typeface="Courier New" pitchFamily="49" charset="0"/>
              </a:rPr>
              <a:t>1.5</a:t>
            </a:r>
            <a:r>
              <a:rPr lang="en-US" b="1" dirty="0" smtClean="0">
                <a:solidFill>
                  <a:srgbClr val="00B050"/>
                </a:solidFill>
                <a:latin typeface="Courier New" pitchFamily="49" charset="0"/>
              </a:rPr>
              <a:t>em</a:t>
            </a:r>
            <a:r>
              <a:rPr lang="en-US" b="1" dirty="0" smtClean="0">
                <a:solidFill>
                  <a:srgbClr val="3333CC"/>
                </a:solidFill>
                <a:latin typeface="Courier New" pitchFamily="49" charset="0"/>
              </a:rPr>
              <a:t>}</a:t>
            </a:r>
          </a:p>
          <a:p>
            <a:pPr lvl="1"/>
            <a:r>
              <a:rPr lang="el-GR" dirty="0" smtClean="0"/>
              <a:t>Το μέγεθος προκύπτει από την </a:t>
            </a:r>
            <a:r>
              <a:rPr lang="el-GR" b="1" dirty="0" smtClean="0">
                <a:solidFill>
                  <a:srgbClr val="FF0000"/>
                </a:solidFill>
              </a:rPr>
              <a:t>τιμή</a:t>
            </a:r>
            <a:r>
              <a:rPr lang="el-GR" dirty="0" smtClean="0">
                <a:solidFill>
                  <a:srgbClr val="FF0000"/>
                </a:solidFill>
              </a:rPr>
              <a:t> </a:t>
            </a:r>
            <a:r>
              <a:rPr lang="el-GR" dirty="0" smtClean="0"/>
              <a:t>επί το μέγεθος γραμμάτων (</a:t>
            </a:r>
            <a:r>
              <a:rPr lang="en-US" dirty="0" smtClean="0"/>
              <a:t>font-height) </a:t>
            </a:r>
            <a:r>
              <a:rPr lang="el-GR" dirty="0" smtClean="0"/>
              <a:t>που ισχύει:</a:t>
            </a:r>
            <a:endParaRPr lang="en-US" dirty="0" smtClean="0"/>
          </a:p>
          <a:p>
            <a:pPr lvl="2"/>
            <a:r>
              <a:rPr lang="en-US" b="1" dirty="0" smtClean="0">
                <a:solidFill>
                  <a:srgbClr val="3333CC"/>
                </a:solidFill>
                <a:latin typeface="Courier New" pitchFamily="49" charset="0"/>
              </a:rPr>
              <a:t>p {line-height: </a:t>
            </a:r>
            <a:r>
              <a:rPr lang="en-US" b="1" dirty="0" smtClean="0">
                <a:solidFill>
                  <a:srgbClr val="FF0000"/>
                </a:solidFill>
                <a:latin typeface="Courier New" pitchFamily="49" charset="0"/>
              </a:rPr>
              <a:t>1.5</a:t>
            </a:r>
            <a:r>
              <a:rPr lang="en-US" b="1" dirty="0" smtClean="0">
                <a:solidFill>
                  <a:srgbClr val="3333CC"/>
                </a:solidFill>
                <a:latin typeface="Courier New" pitchFamily="49" charset="0"/>
              </a:rPr>
              <a:t>}</a:t>
            </a:r>
          </a:p>
          <a:p>
            <a:r>
              <a:rPr lang="el-GR" dirty="0" smtClean="0"/>
              <a:t>Απόλυτο μέγεθος σε οποιαδήποτε, </a:t>
            </a:r>
            <a:r>
              <a:rPr lang="el-GR" b="1" dirty="0" smtClean="0">
                <a:solidFill>
                  <a:srgbClr val="7030A0"/>
                </a:solidFill>
              </a:rPr>
              <a:t>μη σχετική, μονάδα μέτρησης</a:t>
            </a:r>
            <a:endParaRPr lang="en-US" b="1" dirty="0" smtClean="0">
              <a:solidFill>
                <a:srgbClr val="7030A0"/>
              </a:solidFill>
            </a:endParaRPr>
          </a:p>
          <a:p>
            <a:pPr lvl="1"/>
            <a:r>
              <a:rPr lang="en-US" b="1" dirty="0" smtClean="0">
                <a:solidFill>
                  <a:srgbClr val="3333CC"/>
                </a:solidFill>
                <a:latin typeface="Courier New" pitchFamily="49" charset="0"/>
              </a:rPr>
              <a:t>p {line-height: 0.3</a:t>
            </a:r>
            <a:r>
              <a:rPr lang="en-US" b="1" dirty="0" smtClean="0">
                <a:solidFill>
                  <a:srgbClr val="7030A0"/>
                </a:solidFill>
                <a:latin typeface="Courier New" pitchFamily="49" charset="0"/>
              </a:rPr>
              <a:t>in</a:t>
            </a:r>
            <a:r>
              <a:rPr lang="en-US" b="1" dirty="0" smtClean="0">
                <a:solidFill>
                  <a:srgbClr val="3333CC"/>
                </a:solidFill>
                <a:latin typeface="Courier New" pitchFamily="49" charset="0"/>
              </a:rPr>
              <a:t>}</a:t>
            </a:r>
            <a:endParaRPr lang="el-GR" dirty="0" smtClean="0">
              <a:solidFill>
                <a:srgbClr val="3333CC"/>
              </a:solidFill>
              <a:latin typeface="Courier New" pitchFamily="49"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667327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43295"/>
          </a:xfrm>
        </p:spPr>
        <p:txBody>
          <a:bodyPr>
            <a:normAutofit fontScale="90000"/>
          </a:bodyPr>
          <a:lstStyle/>
          <a:p>
            <a:pPr eaLnBrk="1" hangingPunct="1"/>
            <a:r>
              <a:rPr lang="el-GR" dirty="0" smtClean="0"/>
              <a:t>Μοντέλο Κουτιού (</a:t>
            </a:r>
            <a:r>
              <a:rPr lang="en-US" dirty="0" smtClean="0"/>
              <a:t>Box Model)</a:t>
            </a:r>
            <a:endParaRPr lang="el-GR" dirty="0" smtClean="0"/>
          </a:p>
        </p:txBody>
      </p:sp>
      <p:sp>
        <p:nvSpPr>
          <p:cNvPr id="10"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Κάθε στοιχείο θεωρείται ως παραλληλόγραμμο κουτί, το οποίο περιέχει τις εξής περιοχές:</a:t>
            </a:r>
          </a:p>
          <a:p>
            <a:pPr lvl="1"/>
            <a:r>
              <a:rPr lang="el-GR" b="1" dirty="0" smtClean="0"/>
              <a:t>περιεχόμενο</a:t>
            </a:r>
            <a:r>
              <a:rPr lang="el-GR" dirty="0" smtClean="0"/>
              <a:t> </a:t>
            </a:r>
            <a:r>
              <a:rPr lang="en-US" dirty="0" smtClean="0"/>
              <a:t>(content)</a:t>
            </a:r>
            <a:r>
              <a:rPr lang="el-GR" dirty="0" smtClean="0"/>
              <a:t>, το οποίο περιβάλλεται από το</a:t>
            </a:r>
          </a:p>
          <a:p>
            <a:pPr lvl="1"/>
            <a:r>
              <a:rPr lang="el-GR" b="1" dirty="0" smtClean="0"/>
              <a:t>παραγέμισμα</a:t>
            </a:r>
            <a:r>
              <a:rPr lang="el-GR" dirty="0" smtClean="0"/>
              <a:t> (</a:t>
            </a:r>
            <a:r>
              <a:rPr lang="en-US" dirty="0" smtClean="0"/>
              <a:t>padding), </a:t>
            </a:r>
            <a:r>
              <a:rPr lang="el-GR" dirty="0" smtClean="0"/>
              <a:t>το οποίο περιβάλλεται από το</a:t>
            </a:r>
          </a:p>
          <a:p>
            <a:pPr lvl="1"/>
            <a:r>
              <a:rPr lang="el-GR" b="1" dirty="0" smtClean="0"/>
              <a:t>περίγραμμα</a:t>
            </a:r>
            <a:r>
              <a:rPr lang="el-GR" dirty="0" smtClean="0"/>
              <a:t> (</a:t>
            </a:r>
            <a:r>
              <a:rPr lang="el-GR" dirty="0" err="1" smtClean="0"/>
              <a:t>border</a:t>
            </a:r>
            <a:r>
              <a:rPr lang="el-GR" dirty="0" smtClean="0"/>
              <a:t>), το οποίο περιβάλλεται από το</a:t>
            </a:r>
          </a:p>
          <a:p>
            <a:pPr lvl="1"/>
            <a:r>
              <a:rPr lang="el-GR" b="1" dirty="0" smtClean="0"/>
              <a:t>περιθώριο</a:t>
            </a:r>
            <a:r>
              <a:rPr lang="el-GR" dirty="0" smtClean="0"/>
              <a:t> (</a:t>
            </a:r>
            <a:r>
              <a:rPr lang="el-GR" dirty="0" err="1" smtClean="0"/>
              <a:t>margin</a:t>
            </a:r>
            <a:r>
              <a:rPr lang="el-GR" dirty="0" smtClean="0"/>
              <a:t>)</a:t>
            </a:r>
          </a:p>
          <a:p>
            <a:r>
              <a:rPr lang="el-GR" dirty="0" smtClean="0"/>
              <a:t>Χαρακτηριστικά του μοντέλου</a:t>
            </a:r>
          </a:p>
          <a:p>
            <a:pPr lvl="1"/>
            <a:r>
              <a:rPr lang="el-GR" dirty="0" smtClean="0"/>
              <a:t>Τ</a:t>
            </a:r>
            <a:r>
              <a:rPr lang="en-US" dirty="0" smtClean="0"/>
              <a:t>o margin</a:t>
            </a:r>
            <a:r>
              <a:rPr lang="el-GR" dirty="0" smtClean="0"/>
              <a:t> είναι πάντα διάφανο </a:t>
            </a:r>
            <a:r>
              <a:rPr lang="el-GR" dirty="0" smtClean="0">
                <a:solidFill>
                  <a:srgbClr val="FF0000"/>
                </a:solidFill>
              </a:rPr>
              <a:t>και δεν περιορίζονται απαραίτητα εντός του πατρικού </a:t>
            </a:r>
            <a:r>
              <a:rPr lang="en-US" dirty="0" smtClean="0">
                <a:solidFill>
                  <a:srgbClr val="FF0000"/>
                </a:solidFill>
              </a:rPr>
              <a:t>html </a:t>
            </a:r>
            <a:r>
              <a:rPr lang="el-GR" dirty="0" smtClean="0">
                <a:solidFill>
                  <a:srgbClr val="FF0000"/>
                </a:solidFill>
              </a:rPr>
              <a:t>στοιχείου</a:t>
            </a:r>
            <a:r>
              <a:rPr lang="en-US" dirty="0" smtClean="0"/>
              <a:t>.</a:t>
            </a:r>
          </a:p>
          <a:p>
            <a:pPr lvl="2"/>
            <a:r>
              <a:rPr lang="el-GR" dirty="0" smtClean="0"/>
              <a:t>Βλ. άσκηση 03 – το κενό μεταξύ </a:t>
            </a:r>
            <a:r>
              <a:rPr lang="en-US" dirty="0" smtClean="0"/>
              <a:t>main </a:t>
            </a:r>
            <a:r>
              <a:rPr lang="el-GR" dirty="0" smtClean="0"/>
              <a:t>και </a:t>
            </a:r>
            <a:r>
              <a:rPr lang="en-US" dirty="0" smtClean="0"/>
              <a:t>footer</a:t>
            </a:r>
            <a:endParaRPr lang="el-GR" dirty="0" smtClean="0"/>
          </a:p>
          <a:p>
            <a:pPr lvl="1"/>
            <a:r>
              <a:rPr lang="el-GR" dirty="0" smtClean="0"/>
              <a:t>Το </a:t>
            </a:r>
            <a:r>
              <a:rPr lang="en-US" dirty="0" smtClean="0"/>
              <a:t>border </a:t>
            </a:r>
            <a:r>
              <a:rPr lang="el-GR" dirty="0" smtClean="0"/>
              <a:t>μπορεί να έχει διάφορα στυλ</a:t>
            </a:r>
            <a:r>
              <a:rPr lang="en-US" dirty="0" smtClean="0"/>
              <a:t>.</a:t>
            </a:r>
          </a:p>
          <a:p>
            <a:pPr lvl="1"/>
            <a:r>
              <a:rPr lang="el-GR" dirty="0" smtClean="0"/>
              <a:t>Τυχόν φόντο (</a:t>
            </a:r>
            <a:r>
              <a:rPr lang="en-US" dirty="0" smtClean="0"/>
              <a:t>background</a:t>
            </a:r>
            <a:r>
              <a:rPr lang="el-GR" dirty="0" smtClean="0"/>
              <a:t>) σε στοιχείο, επικαλύπτει και την περιοχή του </a:t>
            </a:r>
            <a:r>
              <a:rPr lang="en-US" dirty="0" smtClean="0"/>
              <a:t>padding </a:t>
            </a:r>
            <a:r>
              <a:rPr lang="en-US" sz="2300" dirty="0" smtClean="0"/>
              <a:t>(</a:t>
            </a:r>
            <a:r>
              <a:rPr lang="el-GR" sz="2300" dirty="0" smtClean="0"/>
              <a:t>πρακτικά, όλα τα εντός </a:t>
            </a:r>
            <a:r>
              <a:rPr lang="en-US" sz="2300" dirty="0" smtClean="0"/>
              <a:t>border</a:t>
            </a:r>
            <a:r>
              <a:rPr lang="el-GR" sz="2300" dirty="0" smtClean="0"/>
              <a:t>)</a:t>
            </a:r>
          </a:p>
          <a:p>
            <a:endParaRPr lang="el-GR"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1119286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Απεικόνιση του </a:t>
            </a:r>
            <a:r>
              <a:rPr lang="en-US" dirty="0" smtClean="0"/>
              <a:t>Box Model</a:t>
            </a:r>
            <a:endParaRPr lang="el-GR" dirty="0" smtClean="0"/>
          </a:p>
        </p:txBody>
      </p:sp>
      <p:pic>
        <p:nvPicPr>
          <p:cNvPr id="5" name="Picture 3" descr="Εικονίδιο ιεραρχίας μοντέλου CSS."/>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r="2318"/>
          <a:stretch/>
        </p:blipFill>
        <p:spPr>
          <a:xfrm>
            <a:off x="4499992" y="1450946"/>
            <a:ext cx="4589586" cy="4419630"/>
          </a:xfrm>
          <a:noFill/>
        </p:spPr>
      </p:pic>
      <p:pic>
        <p:nvPicPr>
          <p:cNvPr id="7" name="Picture 4" descr="2o Εικονίδιο ιεραρχίας μοντέλου C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67715" y="1916832"/>
            <a:ext cx="4321723" cy="3744416"/>
          </a:xfrm>
          <a:prstGeom prst="rect">
            <a:avLst/>
          </a:prstGeom>
          <a:noFill/>
        </p:spPr>
      </p:pic>
      <p:pic>
        <p:nvPicPr>
          <p:cNvPr id="8" name="Picture 1" descr="Εικονίδιο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3074" y="402937"/>
            <a:ext cx="1091746" cy="1206378"/>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1953429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Ιδιοτροπίες Internet explorer&lt;7 ως προς Box Model"/>
          <p:cNvSpPr>
            <a:spLocks noGrp="1"/>
          </p:cNvSpPr>
          <p:nvPr>
            <p:ph type="title"/>
            <p:custDataLst>
              <p:tags r:id="rId2"/>
            </p:custDataLst>
          </p:nvPr>
        </p:nvSpPr>
        <p:spPr>
          <a:xfrm>
            <a:off x="569991" y="74475"/>
            <a:ext cx="8507413" cy="425126"/>
          </a:xfrm>
        </p:spPr>
        <p:txBody>
          <a:bodyPr>
            <a:normAutofit fontScale="90000"/>
          </a:bodyPr>
          <a:lstStyle/>
          <a:p>
            <a:r>
              <a:rPr lang="el-GR" dirty="0"/>
              <a:t>Ιδιοτροπίες </a:t>
            </a:r>
            <a:r>
              <a:rPr lang="en-US" dirty="0"/>
              <a:t>IE</a:t>
            </a:r>
            <a:r>
              <a:rPr lang="el-GR" dirty="0"/>
              <a:t>&lt;7 ως προς </a:t>
            </a:r>
            <a:r>
              <a:rPr lang="en-US" dirty="0" smtClean="0"/>
              <a:t>Box </a:t>
            </a:r>
            <a:r>
              <a:rPr lang="en-US" dirty="0"/>
              <a:t>Model</a:t>
            </a:r>
          </a:p>
        </p:txBody>
      </p:sp>
      <p:sp>
        <p:nvSpPr>
          <p:cNvPr id="5" name="Content Placeholder 5" descr="Το width σε block element αφορά στο χώρο που διατίθεται για το περιεχόμε-νο (content) – (προδιαγραφές W3C).&#10;Σε παλιούς Internet Explorer (&lt;7) συμπεριλάμβανε και τις περιοχές padding και border.&#10;Έπρεπε να γράφονται 2 CSS (Internet Explorer  και άλλοι)&#10;Νεώτεροι Internet Explorer  τηρούν τις προδιαγραφές.&#10;Για αποφυγή του προβλήματος μην βάζετε border/padding σε div χωροθέ-τες, που έχουν ρητά δηλωμένο width.&#10;Αν σύγχρονος Internet Explorer  θέλετε σε δεδομένη σελίδα να συμπεριφερθεί σαν παλιός, βάλτε στο head της σελίδας:&#10;"/>
          <p:cNvSpPr>
            <a:spLocks noGrp="1"/>
          </p:cNvSpPr>
          <p:nvPr>
            <p:ph idx="1"/>
            <p:custDataLst>
              <p:tags r:id="rId3"/>
            </p:custDataLst>
          </p:nvPr>
        </p:nvSpPr>
        <p:spPr>
          <a:xfrm>
            <a:off x="251520" y="858757"/>
            <a:ext cx="5472607" cy="5097483"/>
          </a:xfrm>
        </p:spPr>
        <p:txBody>
          <a:bodyPr>
            <a:normAutofit lnSpcReduction="10000"/>
          </a:bodyPr>
          <a:lstStyle/>
          <a:p>
            <a:r>
              <a:rPr lang="el-GR" sz="2200" dirty="0" smtClean="0"/>
              <a:t>Το </a:t>
            </a:r>
            <a:r>
              <a:rPr lang="en-US" sz="2200" dirty="0"/>
              <a:t>width </a:t>
            </a:r>
            <a:r>
              <a:rPr lang="el-GR" sz="2200" dirty="0"/>
              <a:t>σε </a:t>
            </a:r>
            <a:r>
              <a:rPr lang="en-US" sz="2200" dirty="0" smtClean="0"/>
              <a:t>block </a:t>
            </a:r>
            <a:r>
              <a:rPr lang="en-US" sz="2200" dirty="0"/>
              <a:t>element </a:t>
            </a:r>
            <a:r>
              <a:rPr lang="el-GR" sz="2200" dirty="0"/>
              <a:t>αφορά </a:t>
            </a:r>
            <a:r>
              <a:rPr lang="el-GR" sz="2200" dirty="0" smtClean="0"/>
              <a:t>στο </a:t>
            </a:r>
            <a:r>
              <a:rPr lang="el-GR" sz="2200" dirty="0"/>
              <a:t>χώρο που διατίθεται για το </a:t>
            </a:r>
            <a:r>
              <a:rPr lang="el-GR" sz="2200" dirty="0" err="1" smtClean="0"/>
              <a:t>περιεχόμε</a:t>
            </a:r>
            <a:r>
              <a:rPr lang="el-GR" sz="2200" dirty="0" smtClean="0"/>
              <a:t>-</a:t>
            </a:r>
            <a:r>
              <a:rPr lang="el-GR" sz="2200" dirty="0" err="1" smtClean="0"/>
              <a:t>νο</a:t>
            </a:r>
            <a:r>
              <a:rPr lang="el-GR" sz="2200" dirty="0" smtClean="0"/>
              <a:t> (</a:t>
            </a:r>
            <a:r>
              <a:rPr lang="en-US" sz="2200" dirty="0"/>
              <a:t>content</a:t>
            </a:r>
            <a:r>
              <a:rPr lang="el-GR" sz="2200" dirty="0"/>
              <a:t>) – (προδιαγραφές </a:t>
            </a:r>
            <a:r>
              <a:rPr lang="en-US" sz="2200" dirty="0"/>
              <a:t>W</a:t>
            </a:r>
            <a:r>
              <a:rPr lang="el-GR" sz="2200" dirty="0"/>
              <a:t>3</a:t>
            </a:r>
            <a:r>
              <a:rPr lang="en-US" sz="2200" dirty="0"/>
              <a:t>C</a:t>
            </a:r>
            <a:r>
              <a:rPr lang="el-GR" sz="2200" dirty="0" smtClean="0"/>
              <a:t>).</a:t>
            </a:r>
          </a:p>
          <a:p>
            <a:r>
              <a:rPr lang="el-GR" sz="2200" dirty="0" smtClean="0"/>
              <a:t>Σε παλιούς </a:t>
            </a:r>
            <a:r>
              <a:rPr lang="en-US" sz="2200" dirty="0" smtClean="0"/>
              <a:t>Internet Explorer (&lt;7) </a:t>
            </a:r>
            <a:r>
              <a:rPr lang="el-GR" sz="2200" dirty="0" smtClean="0"/>
              <a:t>συμπεριλάμβανε </a:t>
            </a:r>
            <a:r>
              <a:rPr lang="el-GR" sz="2200" dirty="0"/>
              <a:t>και </a:t>
            </a:r>
            <a:r>
              <a:rPr lang="el-GR" sz="2200" dirty="0" smtClean="0"/>
              <a:t>τις περιοχές </a:t>
            </a:r>
            <a:r>
              <a:rPr lang="en-US" sz="2200" dirty="0" smtClean="0"/>
              <a:t>padding </a:t>
            </a:r>
            <a:r>
              <a:rPr lang="el-GR" sz="2200" dirty="0"/>
              <a:t>και </a:t>
            </a:r>
            <a:r>
              <a:rPr lang="en-US" sz="2200" dirty="0" smtClean="0"/>
              <a:t>border</a:t>
            </a:r>
            <a:r>
              <a:rPr lang="el-GR" sz="2200" dirty="0" smtClean="0"/>
              <a:t>.</a:t>
            </a:r>
          </a:p>
          <a:p>
            <a:pPr lvl="1"/>
            <a:r>
              <a:rPr lang="el-GR" sz="1800" dirty="0" smtClean="0"/>
              <a:t>Έπρεπε να γράφονται 2 </a:t>
            </a:r>
            <a:r>
              <a:rPr lang="en-US" sz="1800" dirty="0" smtClean="0"/>
              <a:t>CSS (IE </a:t>
            </a:r>
            <a:r>
              <a:rPr lang="el-GR" sz="1800" dirty="0" smtClean="0"/>
              <a:t>και άλλοι)</a:t>
            </a:r>
          </a:p>
          <a:p>
            <a:r>
              <a:rPr lang="el-GR" sz="2200" dirty="0" smtClean="0"/>
              <a:t>Νεώτεροι ΙΕ τηρούν τις προδιαγραφές</a:t>
            </a:r>
            <a:r>
              <a:rPr lang="en-US" sz="2200" dirty="0" smtClean="0"/>
              <a:t>.</a:t>
            </a:r>
            <a:endParaRPr lang="el-GR" sz="2200" dirty="0" smtClean="0"/>
          </a:p>
          <a:p>
            <a:r>
              <a:rPr lang="el-GR" sz="2200" dirty="0" smtClean="0"/>
              <a:t>Για αποφυγή </a:t>
            </a:r>
            <a:r>
              <a:rPr lang="el-GR" sz="2200" dirty="0"/>
              <a:t>του προβλήματος </a:t>
            </a:r>
            <a:r>
              <a:rPr lang="el-GR" sz="2200" dirty="0" smtClean="0"/>
              <a:t>μην </a:t>
            </a:r>
            <a:r>
              <a:rPr lang="el-GR" sz="2200" dirty="0"/>
              <a:t>βάζετε </a:t>
            </a:r>
            <a:r>
              <a:rPr lang="el-GR" sz="2200" dirty="0" err="1"/>
              <a:t>border</a:t>
            </a:r>
            <a:r>
              <a:rPr lang="el-GR" sz="2200" dirty="0"/>
              <a:t>/</a:t>
            </a:r>
            <a:r>
              <a:rPr lang="el-GR" sz="2200" dirty="0" err="1"/>
              <a:t>padding</a:t>
            </a:r>
            <a:r>
              <a:rPr lang="el-GR" sz="2200" dirty="0"/>
              <a:t> σε </a:t>
            </a:r>
            <a:r>
              <a:rPr lang="el-GR" sz="2200" dirty="0" smtClean="0"/>
              <a:t>div </a:t>
            </a:r>
            <a:r>
              <a:rPr lang="el-GR" sz="2200" dirty="0" err="1" smtClean="0"/>
              <a:t>χωροθέ</a:t>
            </a:r>
            <a:r>
              <a:rPr lang="el-GR" sz="2200" dirty="0" smtClean="0"/>
              <a:t>-τες, </a:t>
            </a:r>
            <a:r>
              <a:rPr lang="el-GR" sz="2200" u="sng" dirty="0"/>
              <a:t>που έχουν ρητά δηλωμένο </a:t>
            </a:r>
            <a:r>
              <a:rPr lang="el-GR" sz="2200" u="sng" dirty="0" err="1"/>
              <a:t>width</a:t>
            </a:r>
            <a:r>
              <a:rPr lang="el-GR" sz="2200" dirty="0" smtClean="0"/>
              <a:t>.</a:t>
            </a:r>
          </a:p>
          <a:p>
            <a:r>
              <a:rPr lang="el-GR" sz="2200" dirty="0" smtClean="0"/>
              <a:t>Αν </a:t>
            </a:r>
            <a:r>
              <a:rPr lang="el-GR" sz="2200" dirty="0"/>
              <a:t>σύγχρονος ΙΕ θέλετε σε δεδομένη σελίδα να συμπεριφερθεί σαν παλιός, βάλτε στο </a:t>
            </a:r>
            <a:r>
              <a:rPr lang="el-GR" sz="2200" dirty="0" err="1"/>
              <a:t>head</a:t>
            </a:r>
            <a:r>
              <a:rPr lang="el-GR" sz="2200" dirty="0"/>
              <a:t> της </a:t>
            </a:r>
            <a:r>
              <a:rPr lang="el-GR" sz="2200" dirty="0" smtClean="0"/>
              <a:t>σελίδας:</a:t>
            </a:r>
          </a:p>
        </p:txBody>
      </p:sp>
      <p:pic>
        <p:nvPicPr>
          <p:cNvPr id="7" name="Picture 6" descr="Εικονίδιο περιγραφής BOX MODEL σε internet explorer με total width 200 και box model με total width 280."/>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640992" y="1119660"/>
            <a:ext cx="3471932" cy="4471456"/>
          </a:xfrm>
          <a:prstGeom prst="rect">
            <a:avLst/>
          </a:prstGeom>
          <a:noFill/>
          <a:ln>
            <a:noFill/>
          </a:ln>
        </p:spPr>
      </p:pic>
      <p:sp>
        <p:nvSpPr>
          <p:cNvPr id="8" name="TextBox 7" descr="σύνταξη &lt;meta http-equiv=&quot;X-UA-Compatible&quot; content=&quot;IE=7&quot;&gt;&#10;"/>
          <p:cNvSpPr txBox="1"/>
          <p:nvPr>
            <p:custDataLst>
              <p:tags r:id="rId4"/>
            </p:custDataLst>
          </p:nvPr>
        </p:nvSpPr>
        <p:spPr>
          <a:xfrm>
            <a:off x="783031" y="5894685"/>
            <a:ext cx="8081332" cy="461665"/>
          </a:xfrm>
          <a:prstGeom prst="rect">
            <a:avLst/>
          </a:prstGeom>
          <a:noFill/>
        </p:spPr>
        <p:txBody>
          <a:bodyPr wrap="square" rtlCol="0">
            <a:spAutoFit/>
          </a:bodyPr>
          <a:lstStyle/>
          <a:p>
            <a:r>
              <a:rPr lang="el-GR" sz="2400" b="1" u="none" dirty="0"/>
              <a:t>&lt;</a:t>
            </a:r>
            <a:r>
              <a:rPr lang="en-US" sz="2400" b="1" u="none" dirty="0"/>
              <a:t>meta http</a:t>
            </a:r>
            <a:r>
              <a:rPr lang="el-GR" sz="2400" b="1" u="none" dirty="0"/>
              <a:t>-</a:t>
            </a:r>
            <a:r>
              <a:rPr lang="en-US" sz="2400" b="1" u="none" dirty="0" err="1"/>
              <a:t>equiv</a:t>
            </a:r>
            <a:r>
              <a:rPr lang="el-GR" sz="2400" b="1" u="none" dirty="0"/>
              <a:t>="</a:t>
            </a:r>
            <a:r>
              <a:rPr lang="en-US" sz="2400" b="1" u="none" dirty="0"/>
              <a:t>X</a:t>
            </a:r>
            <a:r>
              <a:rPr lang="el-GR" sz="2400" b="1" u="none" dirty="0"/>
              <a:t>-</a:t>
            </a:r>
            <a:r>
              <a:rPr lang="en-US" sz="2400" b="1" u="none" dirty="0"/>
              <a:t>UA</a:t>
            </a:r>
            <a:r>
              <a:rPr lang="el-GR" sz="2400" b="1" u="none" dirty="0"/>
              <a:t>-</a:t>
            </a:r>
            <a:r>
              <a:rPr lang="en-US" sz="2400" b="1" u="none" dirty="0"/>
              <a:t>Compatible</a:t>
            </a:r>
            <a:r>
              <a:rPr lang="el-GR" sz="2400" b="1" u="none" dirty="0"/>
              <a:t>" </a:t>
            </a:r>
            <a:r>
              <a:rPr lang="en-US" sz="2400" b="1" u="none" dirty="0"/>
              <a:t>content</a:t>
            </a:r>
            <a:r>
              <a:rPr lang="el-GR" sz="2400" b="1" u="none" dirty="0"/>
              <a:t>="</a:t>
            </a:r>
            <a:r>
              <a:rPr lang="en-US" sz="2400" b="1" u="none" dirty="0"/>
              <a:t>IE</a:t>
            </a:r>
            <a:r>
              <a:rPr lang="el-GR" sz="2400" b="1" u="none" dirty="0"/>
              <a:t>=7</a:t>
            </a:r>
            <a:r>
              <a:rPr lang="el-GR" sz="2400" b="1" u="none" dirty="0" smtClean="0"/>
              <a:t>"&gt;</a:t>
            </a:r>
            <a:endParaRPr lang="en-US" sz="2400" b="1" u="none" dirty="0"/>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4175934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Γεωμετρία Περιεχομένου (</a:t>
            </a:r>
            <a:r>
              <a:rPr lang="en-US" dirty="0" smtClean="0"/>
              <a:t>content)</a:t>
            </a:r>
            <a:endParaRPr lang="el-GR" dirty="0" smtClean="0"/>
          </a:p>
        </p:txBody>
      </p:sp>
      <p:sp>
        <p:nvSpPr>
          <p:cNvPr id="5" name="Rectangle 3"/>
          <p:cNvSpPr txBox="1">
            <a:spLocks noChangeArrowheads="1"/>
          </p:cNvSpPr>
          <p:nvPr>
            <p:custDataLst>
              <p:tags r:id="rId3"/>
            </p:custDataLst>
          </p:nvPr>
        </p:nvSpPr>
        <p:spPr>
          <a:xfrm>
            <a:off x="457200" y="1085850"/>
            <a:ext cx="8579296" cy="52705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dirty="0" smtClean="0"/>
              <a:t>Πλάτος της περιοχής περιεχομένου </a:t>
            </a:r>
          </a:p>
          <a:p>
            <a:pPr lvl="1">
              <a:lnSpc>
                <a:spcPct val="90000"/>
              </a:lnSpc>
            </a:pPr>
            <a:r>
              <a:rPr lang="el-GR" dirty="0" smtClean="0"/>
              <a:t>Απόλυτο μήκος</a:t>
            </a:r>
          </a:p>
          <a:p>
            <a:pPr lvl="2">
              <a:lnSpc>
                <a:spcPct val="90000"/>
              </a:lnSpc>
            </a:pPr>
            <a:r>
              <a:rPr lang="en-US" dirty="0" smtClean="0"/>
              <a:t>p {width: 200px}</a:t>
            </a:r>
            <a:endParaRPr lang="el-GR" dirty="0" smtClean="0"/>
          </a:p>
          <a:p>
            <a:pPr lvl="1">
              <a:lnSpc>
                <a:spcPct val="90000"/>
              </a:lnSpc>
            </a:pPr>
            <a:r>
              <a:rPr lang="el-GR" dirty="0" smtClean="0"/>
              <a:t>Ποσοστό σε σχέση με το πλάτος του στοιχείου γονέα</a:t>
            </a:r>
          </a:p>
          <a:p>
            <a:pPr lvl="2">
              <a:lnSpc>
                <a:spcPct val="90000"/>
              </a:lnSpc>
            </a:pPr>
            <a:r>
              <a:rPr lang="en-US" dirty="0" smtClean="0"/>
              <a:t>p {width: 90%}</a:t>
            </a:r>
          </a:p>
          <a:p>
            <a:pPr lvl="1">
              <a:lnSpc>
                <a:spcPct val="90000"/>
              </a:lnSpc>
            </a:pPr>
            <a:r>
              <a:rPr lang="el-GR" dirty="0" smtClean="0"/>
              <a:t>Υπολογισμένο αυτόματα (</a:t>
            </a:r>
            <a:r>
              <a:rPr lang="en-US" dirty="0" smtClean="0"/>
              <a:t>auto</a:t>
            </a:r>
            <a:r>
              <a:rPr lang="el-GR" dirty="0" smtClean="0"/>
              <a:t>) από τον </a:t>
            </a:r>
            <a:r>
              <a:rPr lang="en-US" dirty="0" smtClean="0"/>
              <a:t>browser</a:t>
            </a:r>
          </a:p>
          <a:p>
            <a:pPr lvl="2">
              <a:lnSpc>
                <a:spcPct val="90000"/>
              </a:lnSpc>
            </a:pPr>
            <a:r>
              <a:rPr lang="el-GR" dirty="0" smtClean="0"/>
              <a:t>προκαθορισμένη ρύθμιση, </a:t>
            </a:r>
            <a:r>
              <a:rPr lang="en-US" dirty="0" smtClean="0"/>
              <a:t>p {width: auto}</a:t>
            </a:r>
          </a:p>
          <a:p>
            <a:pPr>
              <a:lnSpc>
                <a:spcPct val="90000"/>
              </a:lnSpc>
            </a:pPr>
            <a:r>
              <a:rPr lang="el-GR" dirty="0" smtClean="0"/>
              <a:t>Ύψος της περιοχής περιεχομένου</a:t>
            </a:r>
          </a:p>
          <a:p>
            <a:pPr lvl="1">
              <a:lnSpc>
                <a:spcPct val="90000"/>
              </a:lnSpc>
            </a:pPr>
            <a:r>
              <a:rPr lang="el-GR" dirty="0" smtClean="0"/>
              <a:t>Απόλυτο ύψος </a:t>
            </a:r>
          </a:p>
          <a:p>
            <a:pPr lvl="2">
              <a:lnSpc>
                <a:spcPct val="90000"/>
              </a:lnSpc>
            </a:pPr>
            <a:r>
              <a:rPr lang="en-US" dirty="0" smtClean="0"/>
              <a:t>p {height: 200px}</a:t>
            </a:r>
            <a:endParaRPr lang="el-GR" dirty="0" smtClean="0"/>
          </a:p>
          <a:p>
            <a:pPr lvl="1">
              <a:lnSpc>
                <a:spcPct val="90000"/>
              </a:lnSpc>
            </a:pPr>
            <a:r>
              <a:rPr lang="el-GR" dirty="0" smtClean="0"/>
              <a:t>Υπολογισμένο αυτόματα (</a:t>
            </a:r>
            <a:r>
              <a:rPr lang="en-US" dirty="0" smtClean="0"/>
              <a:t>auto</a:t>
            </a:r>
            <a:r>
              <a:rPr lang="el-GR" dirty="0" smtClean="0"/>
              <a:t>)</a:t>
            </a:r>
            <a:endParaRPr lang="en-US" dirty="0" smtClean="0"/>
          </a:p>
          <a:p>
            <a:pPr lvl="2">
              <a:lnSpc>
                <a:spcPct val="90000"/>
              </a:lnSpc>
            </a:pPr>
            <a:r>
              <a:rPr lang="el-GR" dirty="0" smtClean="0"/>
              <a:t>προκαθορισμένη ρύθμιση, </a:t>
            </a:r>
            <a:r>
              <a:rPr lang="en-US" dirty="0" smtClean="0"/>
              <a:t>p {height: auto}</a:t>
            </a:r>
            <a:r>
              <a:rPr lang="el-GR" dirty="0" smtClean="0"/>
              <a:t> </a:t>
            </a:r>
            <a:endParaRPr lang="en-US" dirty="0" smtClean="0"/>
          </a:p>
          <a:p>
            <a:pPr>
              <a:lnSpc>
                <a:spcPct val="90000"/>
              </a:lnSpc>
            </a:pPr>
            <a:r>
              <a:rPr lang="el-GR" dirty="0" smtClean="0"/>
              <a:t>Πρόσφατα</a:t>
            </a:r>
            <a:r>
              <a:rPr lang="en-US" dirty="0" smtClean="0"/>
              <a:t> attributes</a:t>
            </a:r>
            <a:r>
              <a:rPr lang="el-GR" dirty="0" smtClean="0"/>
              <a:t>: </a:t>
            </a:r>
            <a:r>
              <a:rPr lang="en-US" b="1" dirty="0" smtClean="0">
                <a:solidFill>
                  <a:srgbClr val="FF0000"/>
                </a:solidFill>
              </a:rPr>
              <a:t>min-width</a:t>
            </a:r>
            <a:r>
              <a:rPr lang="en-US" dirty="0" smtClean="0"/>
              <a:t> </a:t>
            </a:r>
            <a:r>
              <a:rPr lang="el-GR" dirty="0" smtClean="0"/>
              <a:t>και </a:t>
            </a:r>
            <a:r>
              <a:rPr lang="en-US" b="1" dirty="0" smtClean="0">
                <a:solidFill>
                  <a:srgbClr val="FF0000"/>
                </a:solidFill>
              </a:rPr>
              <a:t>min-height</a:t>
            </a:r>
          </a:p>
          <a:p>
            <a:pPr lvl="1">
              <a:lnSpc>
                <a:spcPct val="90000"/>
              </a:lnSpc>
            </a:pPr>
            <a:r>
              <a:rPr lang="el-GR" dirty="0" smtClean="0"/>
              <a:t>εξασφαλίζουν ελάχιστες τιμές πλάτους και ύψους</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2139788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fontScale="90000"/>
          </a:bodyPr>
          <a:lstStyle/>
          <a:p>
            <a:pPr eaLnBrk="1" hangingPunct="1"/>
            <a:r>
              <a:rPr lang="el-GR" dirty="0" smtClean="0"/>
              <a:t>Γεωμετρία Περιγράμματος (</a:t>
            </a:r>
            <a:r>
              <a:rPr lang="en-US" dirty="0" smtClean="0"/>
              <a:t>border)</a:t>
            </a:r>
            <a:r>
              <a:rPr lang="el-GR" dirty="0" smtClean="0"/>
              <a:t> </a:t>
            </a:r>
            <a:r>
              <a:rPr lang="el-GR" sz="2400" dirty="0" smtClean="0"/>
              <a:t>(1/2)</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dirty="0" smtClean="0"/>
              <a:t>Η ιδιότητα </a:t>
            </a:r>
            <a:r>
              <a:rPr lang="en-US" b="1" dirty="0" smtClean="0">
                <a:latin typeface="Courier New" pitchFamily="49" charset="0"/>
              </a:rPr>
              <a:t>border-style</a:t>
            </a:r>
          </a:p>
          <a:p>
            <a:pPr marL="628650" lvl="1" indent="-266700">
              <a:lnSpc>
                <a:spcPct val="90000"/>
              </a:lnSpc>
            </a:pPr>
            <a:r>
              <a:rPr lang="el-GR" b="1" dirty="0" err="1" smtClean="0">
                <a:solidFill>
                  <a:srgbClr val="3333CC"/>
                </a:solidFill>
                <a:latin typeface="Courier New" pitchFamily="49" charset="0"/>
              </a:rPr>
              <a:t>none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dotted</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dashed</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solid</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double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groove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ridge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inset</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outset</a:t>
            </a:r>
            <a:endParaRPr lang="en-US" b="1" dirty="0" smtClean="0">
              <a:solidFill>
                <a:srgbClr val="3333CC"/>
              </a:solidFill>
              <a:latin typeface="Courier New" pitchFamily="49" charset="0"/>
            </a:endParaRPr>
          </a:p>
          <a:p>
            <a:pPr marL="628650" lvl="1" indent="-266700">
              <a:lnSpc>
                <a:spcPct val="90000"/>
              </a:lnSpc>
            </a:pPr>
            <a:r>
              <a:rPr lang="el-GR" dirty="0" smtClean="0"/>
              <a:t>Απαιτείται για την εμφάνιση του περιγράμματος</a:t>
            </a:r>
            <a:endParaRPr lang="en-US" dirty="0" smtClean="0"/>
          </a:p>
          <a:p>
            <a:pPr marL="628650" lvl="1" indent="-266700">
              <a:lnSpc>
                <a:spcPct val="90000"/>
              </a:lnSpc>
            </a:pPr>
            <a:r>
              <a:rPr lang="el-GR" dirty="0" smtClean="0"/>
              <a:t>Το υπόβαθρο του στοιχείου φαίνεται μέσα από το περίγραμμα όταν αυτό δεν είναι συνεχής γραμμή (π.χ. </a:t>
            </a:r>
            <a:r>
              <a:rPr lang="en-US" dirty="0" smtClean="0"/>
              <a:t>dotted)</a:t>
            </a:r>
          </a:p>
          <a:p>
            <a:pPr>
              <a:lnSpc>
                <a:spcPct val="90000"/>
              </a:lnSpc>
            </a:pPr>
            <a:r>
              <a:rPr lang="el-GR" dirty="0" smtClean="0"/>
              <a:t>Η ιδιότητα </a:t>
            </a:r>
            <a:r>
              <a:rPr lang="en-US" b="1" dirty="0" smtClean="0">
                <a:latin typeface="Courier New" pitchFamily="49" charset="0"/>
              </a:rPr>
              <a:t>border-width</a:t>
            </a:r>
          </a:p>
          <a:p>
            <a:pPr marL="628650" lvl="1" indent="-266700">
              <a:lnSpc>
                <a:spcPct val="90000"/>
              </a:lnSpc>
            </a:pPr>
            <a:r>
              <a:rPr lang="el-GR" dirty="0" smtClean="0"/>
              <a:t>Ορίζουμε πάχος περιγράμματος με αριθμητική τιμή και μονάδες μήκους: π.χ. 2</a:t>
            </a:r>
            <a:r>
              <a:rPr lang="en-US" dirty="0" err="1" smtClean="0"/>
              <a:t>px</a:t>
            </a:r>
            <a:endParaRPr lang="en-US" dirty="0" smtClean="0"/>
          </a:p>
          <a:p>
            <a:pPr marL="628650" lvl="1" indent="-266700">
              <a:lnSpc>
                <a:spcPct val="90000"/>
              </a:lnSpc>
            </a:pPr>
            <a:r>
              <a:rPr lang="el-GR" dirty="0" smtClean="0"/>
              <a:t>Προκαθορισμένες λεκτικές τιμές: </a:t>
            </a:r>
            <a:r>
              <a:rPr lang="en-US" b="1" dirty="0" smtClean="0">
                <a:solidFill>
                  <a:srgbClr val="3333CC"/>
                </a:solidFill>
                <a:latin typeface="Courier New" pitchFamily="49" charset="0"/>
              </a:rPr>
              <a:t>thin</a:t>
            </a:r>
            <a:r>
              <a:rPr lang="el-GR" dirty="0" smtClean="0"/>
              <a:t>,</a:t>
            </a:r>
            <a:r>
              <a:rPr lang="en-US" dirty="0" smtClean="0"/>
              <a:t> </a:t>
            </a:r>
            <a:r>
              <a:rPr lang="en-US" b="1" dirty="0" smtClean="0">
                <a:solidFill>
                  <a:srgbClr val="3333CC"/>
                </a:solidFill>
                <a:latin typeface="Courier New" pitchFamily="49" charset="0"/>
              </a:rPr>
              <a:t>medium</a:t>
            </a:r>
            <a:r>
              <a:rPr lang="el-GR" dirty="0" smtClean="0"/>
              <a:t>, </a:t>
            </a:r>
            <a:r>
              <a:rPr lang="en-US" b="1" dirty="0" smtClean="0">
                <a:solidFill>
                  <a:srgbClr val="3333CC"/>
                </a:solidFill>
                <a:latin typeface="Courier New" pitchFamily="49" charset="0"/>
              </a:rPr>
              <a:t>thick</a:t>
            </a:r>
            <a:endParaRPr lang="el-GR" b="1" dirty="0" smtClean="0">
              <a:solidFill>
                <a:srgbClr val="3333CC"/>
              </a:solidFill>
              <a:latin typeface="Courier New" pitchFamily="49" charset="0"/>
            </a:endParaRPr>
          </a:p>
          <a:p>
            <a:pPr marL="361950" indent="-361950">
              <a:lnSpc>
                <a:spcPct val="90000"/>
              </a:lnSpc>
            </a:pPr>
            <a:r>
              <a:rPr lang="el-GR" dirty="0" smtClean="0"/>
              <a:t>Η ιδιότητα </a:t>
            </a:r>
            <a:r>
              <a:rPr lang="en-US" b="1" dirty="0" smtClean="0">
                <a:latin typeface="Courier New" pitchFamily="49" charset="0"/>
              </a:rPr>
              <a:t>border-color</a:t>
            </a:r>
            <a:endParaRPr lang="el-GR" b="1" dirty="0" smtClean="0">
              <a:latin typeface="Courier New" pitchFamily="49" charset="0"/>
            </a:endParaRPr>
          </a:p>
          <a:p>
            <a:pPr marL="628650" lvl="1" indent="-266700">
              <a:lnSpc>
                <a:spcPct val="90000"/>
              </a:lnSpc>
            </a:pPr>
            <a:r>
              <a:rPr lang="el-GR" dirty="0" smtClean="0"/>
              <a:t>Ορίζουμε χρώμα περιγράμματος</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1243520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fontScale="90000"/>
          </a:bodyPr>
          <a:lstStyle/>
          <a:p>
            <a:pPr eaLnBrk="1" hangingPunct="1"/>
            <a:r>
              <a:rPr lang="el-GR" dirty="0"/>
              <a:t>Γεωμετρία Περιγράμματος (</a:t>
            </a:r>
            <a:r>
              <a:rPr lang="en-US" dirty="0"/>
              <a:t>border)</a:t>
            </a:r>
            <a:r>
              <a:rPr lang="el-GR" dirty="0"/>
              <a:t> </a:t>
            </a:r>
            <a:r>
              <a:rPr lang="el-GR" sz="2400" dirty="0" smtClean="0"/>
              <a:t>(</a:t>
            </a:r>
            <a:r>
              <a:rPr lang="en-US" sz="2400" dirty="0" smtClean="0"/>
              <a:t>2</a:t>
            </a:r>
            <a:r>
              <a:rPr lang="el-GR" sz="2400" dirty="0" smtClean="0"/>
              <a:t>/2</a:t>
            </a:r>
            <a:r>
              <a:rPr lang="el-GR" sz="2400" dirty="0"/>
              <a:t>)</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Σύνταξη με σύντομο τρόπο </a:t>
            </a:r>
          </a:p>
          <a:p>
            <a:pPr marL="628650" lvl="1" indent="-266700"/>
            <a:r>
              <a:rPr lang="en-US" b="1" dirty="0" smtClean="0">
                <a:solidFill>
                  <a:srgbClr val="3333CC"/>
                </a:solidFill>
                <a:latin typeface="Courier New" pitchFamily="49" charset="0"/>
              </a:rPr>
              <a:t>border-color:</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red green orange blue</a:t>
            </a:r>
            <a:r>
              <a:rPr lang="el-GR" b="1" dirty="0" smtClean="0">
                <a:solidFill>
                  <a:srgbClr val="3333CC"/>
                </a:solidFill>
                <a:latin typeface="Courier New" pitchFamily="49" charset="0"/>
              </a:rPr>
              <a:t>;</a:t>
            </a:r>
            <a:endParaRPr lang="el-GR" dirty="0" smtClean="0"/>
          </a:p>
          <a:p>
            <a:pPr marL="895350" lvl="2" indent="-266700"/>
            <a:r>
              <a:rPr lang="el-GR" dirty="0" smtClean="0"/>
              <a:t>Σειρά ρολογιού με αρχή ώρα 12:00: επάνω, δεξιά, κάτω, αριστερά</a:t>
            </a:r>
            <a:r>
              <a:rPr lang="en-US" b="1" dirty="0" smtClean="0">
                <a:solidFill>
                  <a:srgbClr val="3333CC"/>
                </a:solidFill>
                <a:latin typeface="Courier New" pitchFamily="49" charset="0"/>
              </a:rPr>
              <a:t> </a:t>
            </a:r>
            <a:endParaRPr lang="el-GR" b="1" dirty="0" smtClean="0">
              <a:solidFill>
                <a:srgbClr val="3333CC"/>
              </a:solidFill>
              <a:latin typeface="Courier New" pitchFamily="49" charset="0"/>
            </a:endParaRPr>
          </a:p>
          <a:p>
            <a:r>
              <a:rPr lang="el-GR" dirty="0" smtClean="0"/>
              <a:t>Σύνταξη αναλυτικά με χρήση υπό-ιδιοτήτων</a:t>
            </a:r>
          </a:p>
          <a:p>
            <a:pPr lvl="1">
              <a:buFont typeface="Wingdings" pitchFamily="2" charset="2"/>
              <a:buNone/>
            </a:pPr>
            <a:r>
              <a:rPr lang="en-US" b="1" dirty="0" smtClean="0">
                <a:solidFill>
                  <a:srgbClr val="3333CC"/>
                </a:solidFill>
                <a:latin typeface="Courier New" pitchFamily="49" charset="0"/>
              </a:rPr>
              <a:t>border-top-color</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red; </a:t>
            </a:r>
          </a:p>
          <a:p>
            <a:pPr lvl="1">
              <a:buFont typeface="Wingdings" pitchFamily="2" charset="2"/>
              <a:buNone/>
            </a:pPr>
            <a:r>
              <a:rPr lang="en-US" b="1" dirty="0" smtClean="0">
                <a:solidFill>
                  <a:srgbClr val="3333CC"/>
                </a:solidFill>
                <a:latin typeface="Courier New" pitchFamily="49" charset="0"/>
              </a:rPr>
              <a:t>border-right-width: thick;</a:t>
            </a:r>
            <a:endParaRPr lang="el-GR" b="1" dirty="0" smtClean="0">
              <a:solidFill>
                <a:srgbClr val="3333CC"/>
              </a:solidFill>
              <a:latin typeface="Courier New" pitchFamily="49" charset="0"/>
            </a:endParaRPr>
          </a:p>
          <a:p>
            <a:r>
              <a:rPr lang="el-GR" dirty="0" smtClean="0"/>
              <a:t>Μπορούμε να συνδυάσουμε πολλές ιδιότητες…</a:t>
            </a:r>
          </a:p>
          <a:p>
            <a:pPr lvl="1">
              <a:buFont typeface="Wingdings" pitchFamily="2" charset="2"/>
              <a:buNone/>
            </a:pPr>
            <a:r>
              <a:rPr lang="en-US" b="1" dirty="0" smtClean="0">
                <a:solidFill>
                  <a:srgbClr val="3333CC"/>
                </a:solidFill>
                <a:latin typeface="Courier New" pitchFamily="49" charset="0"/>
              </a:rPr>
              <a:t>border-top</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solid red 5px;</a:t>
            </a:r>
          </a:p>
          <a:p>
            <a:pPr lvl="1">
              <a:buFont typeface="Wingdings" pitchFamily="2" charset="2"/>
              <a:buNone/>
            </a:pPr>
            <a:r>
              <a:rPr lang="en-US" b="1" dirty="0" smtClean="0">
                <a:solidFill>
                  <a:srgbClr val="3333CC"/>
                </a:solidFill>
                <a:latin typeface="Courier New" pitchFamily="49" charset="0"/>
              </a:rPr>
              <a:t>border-right: yellow dotted; </a:t>
            </a:r>
          </a:p>
          <a:p>
            <a:pPr lvl="1">
              <a:buFont typeface="Wingdings" pitchFamily="2" charset="2"/>
              <a:buNone/>
            </a:pPr>
            <a:r>
              <a:rPr lang="en-US" b="1" dirty="0" smtClean="0">
                <a:solidFill>
                  <a:srgbClr val="3333CC"/>
                </a:solidFill>
                <a:latin typeface="Courier New" pitchFamily="49" charset="0"/>
              </a:rPr>
              <a:t>border: thick dashed orange;</a:t>
            </a:r>
            <a:endParaRPr lang="el-GR" b="1" dirty="0" smtClean="0">
              <a:solidFill>
                <a:srgbClr val="3333CC"/>
              </a:solidFill>
              <a:latin typeface="Courier New" pitchFamily="49" charset="0"/>
            </a:endParaRPr>
          </a:p>
          <a:p>
            <a:pPr lvl="1"/>
            <a:r>
              <a:rPr lang="el-GR" dirty="0" smtClean="0"/>
              <a:t>…όχι όμως με σύντομο τρόπο (ωρολογιακά)!</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70617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l-GR" dirty="0" smtClean="0">
                <a:hlinkClick r:id="rId8" action="ppaction://hlinksldjump"/>
              </a:rPr>
              <a:t>Τι είναι τα </a:t>
            </a:r>
            <a:r>
              <a:rPr lang="en-US" dirty="0" smtClean="0">
                <a:hlinkClick r:id="rId8" action="ppaction://hlinksldjump"/>
              </a:rPr>
              <a:t>CSS</a:t>
            </a:r>
            <a:r>
              <a:rPr lang="el-GR" dirty="0" smtClean="0">
                <a:hlinkClick r:id="rId8" action="ppaction://hlinksldjump"/>
              </a:rPr>
              <a:t>. </a:t>
            </a:r>
            <a:endParaRPr lang="fi-FI" dirty="0"/>
          </a:p>
          <a:p>
            <a:pPr lvl="1">
              <a:buFont typeface="Wingdings" pitchFamily="2" charset="2"/>
              <a:buChar char="§"/>
            </a:pPr>
            <a:r>
              <a:rPr lang="el-GR" dirty="0" smtClean="0">
                <a:hlinkClick r:id="rId9" action="ppaction://hlinksldjump"/>
              </a:rPr>
              <a:t>Μορφοποίηση με </a:t>
            </a:r>
            <a:r>
              <a:rPr lang="en-US" dirty="0" smtClean="0">
                <a:hlinkClick r:id="rId9" action="ppaction://hlinksldjump"/>
              </a:rPr>
              <a:t>CSS. </a:t>
            </a:r>
            <a:r>
              <a:rPr lang="el-GR" dirty="0" smtClean="0">
                <a:hlinkClick r:id="rId9" action="ppaction://hlinksldjump"/>
              </a:rPr>
              <a:t> </a:t>
            </a:r>
            <a:endParaRPr lang="fi-FI" dirty="0"/>
          </a:p>
          <a:p>
            <a:pPr lvl="1">
              <a:buFont typeface="Wingdings" pitchFamily="2" charset="2"/>
              <a:buChar char="§"/>
            </a:pPr>
            <a:r>
              <a:rPr lang="el-GR" dirty="0" smtClean="0">
                <a:hlinkClick r:id="rId10" action="ppaction://hlinksldjump"/>
              </a:rPr>
              <a:t>Μορφοποίηση</a:t>
            </a:r>
            <a:r>
              <a:rPr lang="en-US" dirty="0" smtClean="0">
                <a:hlinkClick r:id="rId10" action="ppaction://hlinksldjump"/>
              </a:rPr>
              <a:t> </a:t>
            </a:r>
            <a:r>
              <a:rPr lang="el-GR" dirty="0" smtClean="0">
                <a:hlinkClick r:id="rId10" action="ppaction://hlinksldjump"/>
              </a:rPr>
              <a:t>κειμένου με </a:t>
            </a:r>
            <a:r>
              <a:rPr lang="en-US" dirty="0" smtClean="0">
                <a:hlinkClick r:id="rId10" action="ppaction://hlinksldjump"/>
              </a:rPr>
              <a:t>CSS.</a:t>
            </a:r>
            <a:endParaRPr lang="fi-FI" dirty="0"/>
          </a:p>
          <a:p>
            <a:pPr lvl="1">
              <a:buFont typeface="Wingdings" pitchFamily="2" charset="2"/>
              <a:buChar char="§"/>
            </a:pPr>
            <a:r>
              <a:rPr lang="el-GR" dirty="0" err="1" smtClean="0">
                <a:hlinkClick r:id="rId10" action="ppaction://hlinksldjump"/>
              </a:rPr>
              <a:t>Χωροθέτηση</a:t>
            </a:r>
            <a:r>
              <a:rPr lang="el-GR" dirty="0" smtClean="0">
                <a:hlinkClick r:id="rId10" action="ppaction://hlinksldjump"/>
              </a:rPr>
              <a:t> με </a:t>
            </a:r>
            <a:r>
              <a:rPr lang="en-US" dirty="0" smtClean="0">
                <a:hlinkClick r:id="rId10" action="ppaction://hlinksldjump"/>
              </a:rPr>
              <a:t>CSS</a:t>
            </a:r>
            <a:r>
              <a:rPr lang="en-US" dirty="0" smtClean="0"/>
              <a:t>.</a:t>
            </a:r>
            <a:endParaRPr lang="el-GR" dirty="0" smtClean="0"/>
          </a:p>
          <a:p>
            <a:pPr marL="457200" lvl="1" indent="0">
              <a:buNone/>
            </a:pPr>
            <a:r>
              <a:rPr lang="el-GR" dirty="0" smtClean="0">
                <a:hlinkClick r:id="rId11" action="ppaction://hlinksldjump"/>
              </a:rPr>
              <a:t>  </a:t>
            </a:r>
            <a:endParaRPr lang="fi-FI" dirty="0"/>
          </a:p>
          <a:p>
            <a:pPr lvl="1">
              <a:buSzPct val="45000"/>
              <a:buFont typeface="Wingdings" pitchFamily="2" charset="2"/>
              <a:buChar char="§"/>
            </a:pPr>
            <a:endParaRPr lang="en-US" dirty="0"/>
          </a:p>
          <a:p>
            <a:pPr>
              <a:buFont typeface="Wingdings" pitchFamily="2" charset="2"/>
              <a:buChar char="§"/>
            </a:pPr>
            <a:endParaRPr lang="el-GR"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43295"/>
          </a:xfrm>
        </p:spPr>
        <p:txBody>
          <a:bodyPr>
            <a:normAutofit fontScale="90000"/>
          </a:bodyPr>
          <a:lstStyle/>
          <a:p>
            <a:pPr eaLnBrk="1" hangingPunct="1"/>
            <a:r>
              <a:rPr lang="el-GR" dirty="0" smtClean="0"/>
              <a:t>Γεωμετρία Περιθωρίου (</a:t>
            </a:r>
            <a:r>
              <a:rPr lang="en-US" dirty="0" smtClean="0"/>
              <a:t>Margin</a:t>
            </a:r>
            <a:r>
              <a:rPr lang="el-GR" dirty="0" smtClean="0"/>
              <a:t>)    </a:t>
            </a:r>
            <a:r>
              <a:rPr lang="el-GR" sz="2800" dirty="0" smtClean="0"/>
              <a:t>(1/2)</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Το μέγεθος του </a:t>
            </a:r>
            <a:r>
              <a:rPr lang="en-US" sz="2400" dirty="0" smtClean="0"/>
              <a:t>margin </a:t>
            </a:r>
            <a:r>
              <a:rPr lang="el-GR" sz="2400" dirty="0" smtClean="0"/>
              <a:t>για κάθε πλευρά μπορεί να είναι </a:t>
            </a:r>
            <a:endParaRPr lang="en-US" sz="2400" dirty="0" smtClean="0"/>
          </a:p>
          <a:p>
            <a:pPr lvl="1"/>
            <a:r>
              <a:rPr lang="el-GR" sz="2000" dirty="0" smtClean="0"/>
              <a:t>Απόλυτο μήκος </a:t>
            </a:r>
          </a:p>
          <a:p>
            <a:pPr lvl="1"/>
            <a:r>
              <a:rPr lang="el-GR" sz="2000" dirty="0" smtClean="0"/>
              <a:t>Ποσοστό σε σχέση με το μήκος της πλευράς του στοιχείου γονέα</a:t>
            </a:r>
          </a:p>
          <a:p>
            <a:pPr lvl="1"/>
            <a:r>
              <a:rPr lang="el-GR" sz="2000" dirty="0" smtClean="0"/>
              <a:t>Υπολογισμένο αυτόματα (</a:t>
            </a:r>
            <a:r>
              <a:rPr lang="en-US" sz="2000" dirty="0" smtClean="0"/>
              <a:t>auto</a:t>
            </a:r>
            <a:r>
              <a:rPr lang="el-GR" sz="2000" dirty="0" smtClean="0"/>
              <a:t>)</a:t>
            </a:r>
            <a:endParaRPr lang="en-US" sz="2000" dirty="0" smtClean="0"/>
          </a:p>
          <a:p>
            <a:r>
              <a:rPr lang="el-GR" sz="2400" dirty="0" smtClean="0"/>
              <a:t>Στις δύο πρώτες περιπτώσεις, καθορίζεται ως εξής:</a:t>
            </a:r>
          </a:p>
          <a:p>
            <a:pPr lvl="1"/>
            <a:r>
              <a:rPr lang="en-US" b="1" dirty="0" smtClean="0">
                <a:solidFill>
                  <a:srgbClr val="3333CC"/>
                </a:solidFill>
                <a:latin typeface="Courier New" pitchFamily="49" charset="0"/>
              </a:rPr>
              <a:t>p {margin: 10px;} </a:t>
            </a:r>
            <a:endParaRPr lang="el-GR" b="1" dirty="0" smtClean="0">
              <a:solidFill>
                <a:srgbClr val="3333CC"/>
              </a:solidFill>
              <a:latin typeface="Courier New" pitchFamily="49" charset="0"/>
            </a:endParaRPr>
          </a:p>
          <a:p>
            <a:pPr lvl="2"/>
            <a:r>
              <a:rPr lang="el-GR" dirty="0" smtClean="0"/>
              <a:t>Όλες οι πλευρές θα έχουν </a:t>
            </a:r>
            <a:r>
              <a:rPr lang="en-US" dirty="0" smtClean="0"/>
              <a:t>margin 10px</a:t>
            </a:r>
            <a:endParaRPr lang="el-GR" dirty="0" smtClean="0"/>
          </a:p>
          <a:p>
            <a:pPr lvl="1"/>
            <a:r>
              <a:rPr lang="en-US" b="1" dirty="0" smtClean="0">
                <a:solidFill>
                  <a:srgbClr val="3333CC"/>
                </a:solidFill>
                <a:latin typeface="Courier New" pitchFamily="49" charset="0"/>
              </a:rPr>
              <a:t>p {margin: 2em </a:t>
            </a:r>
            <a:r>
              <a:rPr lang="el-GR" b="1" dirty="0" smtClean="0">
                <a:solidFill>
                  <a:srgbClr val="3333CC"/>
                </a:solidFill>
                <a:latin typeface="Courier New" pitchFamily="49" charset="0"/>
              </a:rPr>
              <a:t>2</a:t>
            </a:r>
            <a:r>
              <a:rPr lang="en-US" b="1" dirty="0" smtClean="0">
                <a:solidFill>
                  <a:srgbClr val="3333CC"/>
                </a:solidFill>
                <a:latin typeface="Courier New" pitchFamily="49" charset="0"/>
              </a:rPr>
              <a:t>0px;} </a:t>
            </a:r>
          </a:p>
          <a:p>
            <a:pPr lvl="2"/>
            <a:r>
              <a:rPr lang="en-US" dirty="0" smtClean="0"/>
              <a:t>2em </a:t>
            </a:r>
            <a:r>
              <a:rPr lang="el-GR" dirty="0" smtClean="0"/>
              <a:t>πάνω και κάτω, </a:t>
            </a:r>
            <a:r>
              <a:rPr lang="en-US" dirty="0" smtClean="0"/>
              <a:t>2</a:t>
            </a:r>
            <a:r>
              <a:rPr lang="el-GR" dirty="0" smtClean="0"/>
              <a:t>0</a:t>
            </a:r>
            <a:r>
              <a:rPr lang="en-US" dirty="0" err="1" smtClean="0"/>
              <a:t>px</a:t>
            </a:r>
            <a:r>
              <a:rPr lang="el-GR" dirty="0" smtClean="0"/>
              <a:t> αριστερά και δεξιά</a:t>
            </a:r>
            <a:endParaRPr lang="en-US" dirty="0" smtClean="0"/>
          </a:p>
          <a:p>
            <a:pPr lvl="1"/>
            <a:r>
              <a:rPr lang="en-US" b="1" dirty="0" smtClean="0">
                <a:solidFill>
                  <a:srgbClr val="3333CC"/>
                </a:solidFill>
                <a:latin typeface="Courier New" pitchFamily="49" charset="0"/>
              </a:rPr>
              <a:t>p {margin: 10px 20</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 30px;}</a:t>
            </a:r>
          </a:p>
          <a:p>
            <a:pPr lvl="2"/>
            <a:r>
              <a:rPr lang="el-GR" dirty="0" smtClean="0"/>
              <a:t>10</a:t>
            </a:r>
            <a:r>
              <a:rPr lang="en-US" dirty="0" err="1" smtClean="0"/>
              <a:t>px</a:t>
            </a:r>
            <a:r>
              <a:rPr lang="en-US" dirty="0" smtClean="0"/>
              <a:t> </a:t>
            </a:r>
            <a:r>
              <a:rPr lang="el-GR" dirty="0" smtClean="0"/>
              <a:t>πάνω, 20% του γονέα</a:t>
            </a:r>
            <a:r>
              <a:rPr lang="en-US" dirty="0" smtClean="0"/>
              <a:t> </a:t>
            </a:r>
            <a:r>
              <a:rPr lang="el-GR" dirty="0" smtClean="0"/>
              <a:t>δεξιά και αριστερά, 30</a:t>
            </a:r>
            <a:r>
              <a:rPr lang="en-US" dirty="0" err="1" smtClean="0"/>
              <a:t>px</a:t>
            </a:r>
            <a:r>
              <a:rPr lang="en-US" dirty="0" smtClean="0"/>
              <a:t> </a:t>
            </a:r>
            <a:r>
              <a:rPr lang="el-GR" dirty="0" smtClean="0"/>
              <a:t>κάτω</a:t>
            </a:r>
          </a:p>
          <a:p>
            <a:pPr lvl="1"/>
            <a:r>
              <a:rPr lang="en-US" b="1" dirty="0" smtClean="0">
                <a:solidFill>
                  <a:srgbClr val="3333CC"/>
                </a:solidFill>
                <a:latin typeface="Courier New" pitchFamily="49" charset="0"/>
              </a:rPr>
              <a:t>p {margin: 10px 20px 30px</a:t>
            </a:r>
            <a:r>
              <a:rPr lang="el-GR" b="1" dirty="0" smtClean="0">
                <a:solidFill>
                  <a:srgbClr val="3333CC"/>
                </a:solidFill>
                <a:latin typeface="Courier New" pitchFamily="49" charset="0"/>
              </a:rPr>
              <a:t> 40</a:t>
            </a:r>
            <a:r>
              <a:rPr lang="en-US" b="1" dirty="0" err="1" smtClean="0">
                <a:solidFill>
                  <a:srgbClr val="3333CC"/>
                </a:solidFill>
                <a:latin typeface="Courier New" pitchFamily="49" charset="0"/>
              </a:rPr>
              <a:t>px</a:t>
            </a:r>
            <a:r>
              <a:rPr lang="en-US" b="1" dirty="0" smtClean="0">
                <a:solidFill>
                  <a:srgbClr val="3333CC"/>
                </a:solidFill>
                <a:latin typeface="Courier New" pitchFamily="49" charset="0"/>
              </a:rPr>
              <a:t>;}</a:t>
            </a:r>
          </a:p>
          <a:p>
            <a:pPr lvl="2"/>
            <a:r>
              <a:rPr lang="el-GR" dirty="0" smtClean="0"/>
              <a:t>10</a:t>
            </a:r>
            <a:r>
              <a:rPr lang="en-US" dirty="0" err="1" smtClean="0"/>
              <a:t>px</a:t>
            </a:r>
            <a:r>
              <a:rPr lang="en-US" dirty="0" smtClean="0"/>
              <a:t> </a:t>
            </a:r>
            <a:r>
              <a:rPr lang="el-GR" dirty="0" smtClean="0"/>
              <a:t>πάνω, 20</a:t>
            </a:r>
            <a:r>
              <a:rPr lang="en-US" dirty="0" err="1" smtClean="0"/>
              <a:t>px</a:t>
            </a:r>
            <a:r>
              <a:rPr lang="en-US" dirty="0" smtClean="0"/>
              <a:t> </a:t>
            </a:r>
            <a:r>
              <a:rPr lang="el-GR" dirty="0" smtClean="0"/>
              <a:t>δεξιά</a:t>
            </a:r>
            <a:r>
              <a:rPr lang="en-US" dirty="0" smtClean="0"/>
              <a:t>, 30px </a:t>
            </a:r>
            <a:r>
              <a:rPr lang="el-GR" dirty="0" smtClean="0"/>
              <a:t>κάτω, 40</a:t>
            </a:r>
            <a:r>
              <a:rPr lang="en-US" dirty="0" err="1" smtClean="0"/>
              <a:t>px</a:t>
            </a:r>
            <a:r>
              <a:rPr lang="en-US" dirty="0" smtClean="0"/>
              <a:t> </a:t>
            </a:r>
            <a:r>
              <a:rPr lang="el-GR" dirty="0" smtClean="0"/>
              <a:t>αριστερά (ωρολογιακά)</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32238321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48873"/>
          </a:xfrm>
        </p:spPr>
        <p:txBody>
          <a:bodyPr>
            <a:normAutofit fontScale="90000"/>
          </a:bodyPr>
          <a:lstStyle/>
          <a:p>
            <a:pPr eaLnBrk="1" hangingPunct="1"/>
            <a:r>
              <a:rPr lang="el-GR" dirty="0"/>
              <a:t>Γεωμετρία Περιθωρίου (</a:t>
            </a:r>
            <a:r>
              <a:rPr lang="en-US" dirty="0"/>
              <a:t>Margin</a:t>
            </a:r>
            <a:r>
              <a:rPr lang="el-GR" dirty="0"/>
              <a:t>)    </a:t>
            </a:r>
            <a:r>
              <a:rPr lang="el-GR" sz="2800" dirty="0" smtClean="0"/>
              <a:t>(2/2</a:t>
            </a:r>
            <a:r>
              <a:rPr lang="el-GR" sz="2800" dirty="0"/>
              <a:t>)</a:t>
            </a:r>
            <a:endParaRPr lang="el-GR" dirty="0" smtClean="0"/>
          </a:p>
        </p:txBody>
      </p:sp>
      <p:sp>
        <p:nvSpPr>
          <p:cNvPr id="5" name="Rectangle 3"/>
          <p:cNvSpPr txBox="1">
            <a:spLocks noChangeArrowheads="1"/>
          </p:cNvSpPr>
          <p:nvPr>
            <p:custDataLst>
              <p:tags r:id="rId3"/>
            </p:custDataLst>
          </p:nvPr>
        </p:nvSpPr>
        <p:spPr>
          <a:xfrm>
            <a:off x="457200" y="1085850"/>
            <a:ext cx="8507413" cy="517334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err="1" smtClean="0"/>
              <a:t>Υπο</a:t>
            </a:r>
            <a:r>
              <a:rPr lang="el-GR" dirty="0" smtClean="0"/>
              <a:t>-ιδιότητες για καθορισμό </a:t>
            </a:r>
            <a:r>
              <a:rPr lang="en-US" dirty="0" smtClean="0"/>
              <a:t>margin </a:t>
            </a:r>
            <a:r>
              <a:rPr lang="el-GR" dirty="0" smtClean="0"/>
              <a:t>μιας πλευράς:</a:t>
            </a:r>
          </a:p>
          <a:p>
            <a:pPr lvl="1"/>
            <a:r>
              <a:rPr lang="en-US" dirty="0" smtClean="0"/>
              <a:t>margin-top, margin-right, margin-bottom, margin-left</a:t>
            </a:r>
            <a:endParaRPr lang="el-GR" dirty="0" smtClean="0"/>
          </a:p>
          <a:p>
            <a:r>
              <a:rPr lang="en-US" dirty="0" smtClean="0"/>
              <a:t>H </a:t>
            </a:r>
            <a:r>
              <a:rPr lang="el-GR" dirty="0" smtClean="0"/>
              <a:t>επακριβής τιμή του </a:t>
            </a:r>
            <a:r>
              <a:rPr lang="en-US" dirty="0" smtClean="0"/>
              <a:t>auto</a:t>
            </a:r>
            <a:r>
              <a:rPr lang="el-GR" dirty="0" smtClean="0"/>
              <a:t> εξαρτάται από το μέγεθος του περιεχομένου του κουτιού όπως αυτό έχει οριστεί με τις ιδιότητες </a:t>
            </a:r>
            <a:r>
              <a:rPr lang="en-US" dirty="0" smtClean="0"/>
              <a:t>width </a:t>
            </a:r>
            <a:r>
              <a:rPr lang="el-GR" dirty="0" smtClean="0"/>
              <a:t>και </a:t>
            </a:r>
            <a:r>
              <a:rPr lang="en-US" dirty="0" smtClean="0"/>
              <a:t>height</a:t>
            </a:r>
          </a:p>
          <a:p>
            <a:pPr lvl="1"/>
            <a:r>
              <a:rPr lang="el-GR" dirty="0" smtClean="0">
                <a:solidFill>
                  <a:srgbClr val="C00000"/>
                </a:solidFill>
              </a:rPr>
              <a:t>Μια συνήθης χρήση του </a:t>
            </a:r>
            <a:r>
              <a:rPr lang="en-US" dirty="0" smtClean="0">
                <a:solidFill>
                  <a:srgbClr val="C00000"/>
                </a:solidFill>
              </a:rPr>
              <a:t>auto </a:t>
            </a:r>
            <a:r>
              <a:rPr lang="el-GR" dirty="0" smtClean="0">
                <a:solidFill>
                  <a:srgbClr val="C00000"/>
                </a:solidFill>
              </a:rPr>
              <a:t>είναι για οριζόντιο κεντράρισμα ενός </a:t>
            </a:r>
            <a:r>
              <a:rPr lang="en-US" dirty="0" smtClean="0">
                <a:solidFill>
                  <a:srgbClr val="C00000"/>
                </a:solidFill>
              </a:rPr>
              <a:t>block </a:t>
            </a:r>
            <a:r>
              <a:rPr lang="el-GR" dirty="0" smtClean="0">
                <a:solidFill>
                  <a:srgbClr val="C00000"/>
                </a:solidFill>
              </a:rPr>
              <a:t>στοιχείου με δεδομένο </a:t>
            </a:r>
            <a:r>
              <a:rPr lang="en-US" dirty="0" smtClean="0">
                <a:solidFill>
                  <a:srgbClr val="C00000"/>
                </a:solidFill>
              </a:rPr>
              <a:t>width, </a:t>
            </a:r>
            <a:r>
              <a:rPr lang="el-GR" dirty="0" smtClean="0">
                <a:solidFill>
                  <a:srgbClr val="C00000"/>
                </a:solidFill>
              </a:rPr>
              <a:t>μέσα στο πατρικό του</a:t>
            </a:r>
            <a:r>
              <a:rPr lang="en-US" dirty="0" smtClean="0">
                <a:solidFill>
                  <a:srgbClr val="C00000"/>
                </a:solidFill>
              </a:rPr>
              <a:t> (</a:t>
            </a:r>
            <a:r>
              <a:rPr lang="el-GR" dirty="0" smtClean="0">
                <a:solidFill>
                  <a:srgbClr val="C00000"/>
                </a:solidFill>
              </a:rPr>
              <a:t>που προφανώς πρέπει να είναι πιο φαρδύ) (δείτε άσκηση εργαστηρίου 03).</a:t>
            </a:r>
          </a:p>
          <a:p>
            <a:r>
              <a:rPr lang="el-GR" dirty="0" smtClean="0"/>
              <a:t>Αν ένα κουτί τοποθετηθεί πάνω από ένα άλλο, τότε  θεωρείται ότι ισχύει μόνο το μεγαλύτερο από τα δύο</a:t>
            </a:r>
            <a:r>
              <a:rPr lang="en-US" dirty="0" smtClean="0"/>
              <a:t> </a:t>
            </a:r>
            <a:r>
              <a:rPr lang="el-GR" dirty="0" smtClean="0"/>
              <a:t>ενώ το άλλο λέμε ότι καταρρέει (</a:t>
            </a:r>
            <a:r>
              <a:rPr lang="en-US" dirty="0" smtClean="0"/>
              <a:t>collapse)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31171886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fontScale="90000"/>
          </a:bodyPr>
          <a:lstStyle/>
          <a:p>
            <a:pPr eaLnBrk="1" hangingPunct="1"/>
            <a:r>
              <a:rPr lang="el-GR" dirty="0" smtClean="0"/>
              <a:t>Γεωμετρία Παραγεμίσματος (</a:t>
            </a:r>
            <a:r>
              <a:rPr lang="en-US" dirty="0" smtClean="0"/>
              <a:t>Padding</a:t>
            </a:r>
            <a:r>
              <a:rPr lang="el-GR" dirty="0" smtClean="0"/>
              <a:t>)</a:t>
            </a:r>
          </a:p>
        </p:txBody>
      </p:sp>
      <p:sp>
        <p:nvSpPr>
          <p:cNvPr id="5" name="Rectangle 3"/>
          <p:cNvSpPr txBox="1">
            <a:spLocks noChangeArrowheads="1"/>
          </p:cNvSpPr>
          <p:nvPr>
            <p:custDataLst>
              <p:tags r:id="rId3"/>
            </p:custDataLst>
          </p:nvPr>
        </p:nvSpPr>
        <p:spPr>
          <a:xfrm>
            <a:off x="457200" y="1085850"/>
            <a:ext cx="8629650" cy="558323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solidFill>
                  <a:srgbClr val="C00000"/>
                </a:solidFill>
              </a:rPr>
              <a:t>Χρήσιμο για απομάκρυνση από το </a:t>
            </a:r>
            <a:r>
              <a:rPr lang="en-US" dirty="0" smtClean="0">
                <a:solidFill>
                  <a:srgbClr val="C00000"/>
                </a:solidFill>
              </a:rPr>
              <a:t>border</a:t>
            </a:r>
            <a:r>
              <a:rPr lang="el-GR" dirty="0" smtClean="0">
                <a:solidFill>
                  <a:srgbClr val="C00000"/>
                </a:solidFill>
              </a:rPr>
              <a:t> του κειμένου που βρίσκεται μέσα στο </a:t>
            </a:r>
            <a:r>
              <a:rPr lang="en-US" dirty="0" smtClean="0">
                <a:solidFill>
                  <a:srgbClr val="C00000"/>
                </a:solidFill>
              </a:rPr>
              <a:t>content</a:t>
            </a:r>
            <a:r>
              <a:rPr lang="el-GR" dirty="0" smtClean="0">
                <a:solidFill>
                  <a:srgbClr val="C00000"/>
                </a:solidFill>
              </a:rPr>
              <a:t>.</a:t>
            </a:r>
          </a:p>
          <a:p>
            <a:pPr lvl="1"/>
            <a:r>
              <a:rPr lang="el-GR" dirty="0" smtClean="0">
                <a:solidFill>
                  <a:srgbClr val="C00000"/>
                </a:solidFill>
              </a:rPr>
              <a:t>Αποφεύγετε τη χρήση του σε δομικά </a:t>
            </a:r>
            <a:r>
              <a:rPr lang="en-US" dirty="0" smtClean="0">
                <a:solidFill>
                  <a:srgbClr val="C00000"/>
                </a:solidFill>
              </a:rPr>
              <a:t>div </a:t>
            </a:r>
            <a:r>
              <a:rPr lang="el-GR" dirty="0" smtClean="0">
                <a:solidFill>
                  <a:srgbClr val="C00000"/>
                </a:solidFill>
              </a:rPr>
              <a:t>με ορισμένο </a:t>
            </a:r>
            <a:r>
              <a:rPr lang="en-US" dirty="0" smtClean="0">
                <a:solidFill>
                  <a:srgbClr val="C00000"/>
                </a:solidFill>
              </a:rPr>
              <a:t>width (</a:t>
            </a:r>
            <a:r>
              <a:rPr lang="el-GR" dirty="0" smtClean="0">
                <a:solidFill>
                  <a:srgbClr val="C00000"/>
                </a:solidFill>
              </a:rPr>
              <a:t>βλ. άσκηση 03)</a:t>
            </a:r>
          </a:p>
          <a:p>
            <a:r>
              <a:rPr lang="el-GR" dirty="0" smtClean="0"/>
              <a:t>Γενικά ισχύουν και εδώ όσα αναφέρθηκαν στα αντίστοιχα θέματα για το </a:t>
            </a:r>
            <a:r>
              <a:rPr lang="en-US" dirty="0" smtClean="0"/>
              <a:t>margin</a:t>
            </a:r>
            <a:r>
              <a:rPr lang="el-GR" dirty="0" smtClean="0"/>
              <a:t>.</a:t>
            </a:r>
            <a:endParaRPr lang="en-US" dirty="0" smtClean="0">
              <a:solidFill>
                <a:srgbClr val="C00000"/>
              </a:solidFill>
            </a:endParaRPr>
          </a:p>
          <a:p>
            <a:r>
              <a:rPr lang="el-GR" dirty="0" smtClean="0"/>
              <a:t>Η τιμή του </a:t>
            </a:r>
            <a:r>
              <a:rPr lang="en-US" dirty="0" smtClean="0"/>
              <a:t>padding </a:t>
            </a:r>
            <a:r>
              <a:rPr lang="el-GR" dirty="0" smtClean="0"/>
              <a:t>κάθε πλευράς μπορεί να είναι:</a:t>
            </a:r>
            <a:endParaRPr lang="en-US" dirty="0" smtClean="0"/>
          </a:p>
          <a:p>
            <a:pPr lvl="1"/>
            <a:r>
              <a:rPr lang="el-GR" dirty="0" smtClean="0"/>
              <a:t>Απόλυτο μήκος π.χ. 20</a:t>
            </a:r>
            <a:r>
              <a:rPr lang="en-US" dirty="0" err="1" smtClean="0"/>
              <a:t>px</a:t>
            </a:r>
            <a:endParaRPr lang="el-GR" dirty="0" smtClean="0"/>
          </a:p>
          <a:p>
            <a:pPr lvl="1"/>
            <a:r>
              <a:rPr lang="el-GR" dirty="0" smtClean="0"/>
              <a:t>Σχετικό μήκος: </a:t>
            </a:r>
            <a:r>
              <a:rPr lang="en-US" dirty="0" err="1" smtClean="0"/>
              <a:t>em</a:t>
            </a:r>
            <a:r>
              <a:rPr lang="en-US" dirty="0" smtClean="0"/>
              <a:t> </a:t>
            </a:r>
            <a:r>
              <a:rPr lang="el-GR" dirty="0" smtClean="0"/>
              <a:t>ή % ως προς το αντίστοιχο του γονέα </a:t>
            </a:r>
          </a:p>
          <a:p>
            <a:r>
              <a:rPr lang="el-GR" dirty="0" err="1" smtClean="0"/>
              <a:t>Υπο</a:t>
            </a:r>
            <a:r>
              <a:rPr lang="el-GR" dirty="0" smtClean="0"/>
              <a:t>-ιδιότητες για καθορισμό </a:t>
            </a:r>
            <a:r>
              <a:rPr lang="en-US" dirty="0" smtClean="0"/>
              <a:t>padding </a:t>
            </a:r>
            <a:r>
              <a:rPr lang="el-GR" dirty="0" smtClean="0"/>
              <a:t>μιας πλευράς</a:t>
            </a:r>
            <a:r>
              <a:rPr lang="en-US" dirty="0" smtClean="0"/>
              <a:t>:</a:t>
            </a:r>
          </a:p>
          <a:p>
            <a:pPr lvl="1"/>
            <a:r>
              <a:rPr lang="en-US" dirty="0" smtClean="0"/>
              <a:t>padding-top, padding-right, padding-bottom, </a:t>
            </a:r>
            <a:br>
              <a:rPr lang="en-US" dirty="0" smtClean="0"/>
            </a:br>
            <a:r>
              <a:rPr lang="en-US" dirty="0" smtClean="0"/>
              <a:t>padding-left</a:t>
            </a:r>
            <a:endParaRPr lang="el-GR"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3629789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Ορατότητα Στοιχείων</a:t>
            </a:r>
          </a:p>
        </p:txBody>
      </p:sp>
      <p:sp>
        <p:nvSpPr>
          <p:cNvPr id="5" name="Rectangle 3"/>
          <p:cNvSpPr txBox="1">
            <a:spLocks noChangeArrowheads="1"/>
          </p:cNvSpPr>
          <p:nvPr/>
        </p:nvSpPr>
        <p:spPr>
          <a:xfrm>
            <a:off x="457200" y="1085850"/>
            <a:ext cx="8507413" cy="55832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err="1" smtClean="0"/>
              <a:t>display:none</a:t>
            </a:r>
            <a:endParaRPr lang="en-US" b="1" dirty="0" smtClean="0"/>
          </a:p>
          <a:p>
            <a:pPr lvl="1"/>
            <a:r>
              <a:rPr lang="el-GR" dirty="0" smtClean="0"/>
              <a:t>το στοιχείο αγνοείται τελείως κατά τη σχεδίαση της σελίδας (σαν να μην υπάρχει στον κώδικα)</a:t>
            </a:r>
          </a:p>
          <a:p>
            <a:pPr lvl="1"/>
            <a:r>
              <a:rPr lang="el-GR" dirty="0" smtClean="0"/>
              <a:t>έτσι αντιμετωπίζει ο </a:t>
            </a:r>
            <a:r>
              <a:rPr lang="en-US" dirty="0" smtClean="0"/>
              <a:t>browser </a:t>
            </a:r>
            <a:r>
              <a:rPr lang="el-GR" dirty="0" smtClean="0"/>
              <a:t>τα </a:t>
            </a:r>
            <a:r>
              <a:rPr lang="en-US" dirty="0" smtClean="0"/>
              <a:t>HTML </a:t>
            </a:r>
            <a:r>
              <a:rPr lang="el-GR" dirty="0" smtClean="0"/>
              <a:t>σχόλια </a:t>
            </a:r>
          </a:p>
          <a:p>
            <a:r>
              <a:rPr lang="en-US" b="1" dirty="0" smtClean="0"/>
              <a:t>visibility: hidden</a:t>
            </a:r>
            <a:r>
              <a:rPr lang="en-US" dirty="0" smtClean="0"/>
              <a:t>  (</a:t>
            </a:r>
            <a:r>
              <a:rPr lang="el-GR" dirty="0" smtClean="0"/>
              <a:t>ή </a:t>
            </a:r>
            <a:r>
              <a:rPr lang="en-US" b="1" dirty="0" smtClean="0"/>
              <a:t>visible</a:t>
            </a:r>
            <a:r>
              <a:rPr lang="en-US" dirty="0" smtClean="0"/>
              <a:t>)</a:t>
            </a:r>
            <a:endParaRPr lang="el-GR" dirty="0" smtClean="0"/>
          </a:p>
          <a:p>
            <a:pPr lvl="1"/>
            <a:r>
              <a:rPr lang="el-GR" dirty="0" smtClean="0"/>
              <a:t>το στοιχείο καταλαμβάνει κανονικά τη θέση του στο χώρο της σελίδας αλλά, εφόσον </a:t>
            </a:r>
            <a:r>
              <a:rPr lang="en-US" dirty="0" err="1" smtClean="0"/>
              <a:t>visibility:hidden</a:t>
            </a:r>
            <a:r>
              <a:rPr lang="el-GR" dirty="0" smtClean="0"/>
              <a:t>, δεν είναι ορατό.</a:t>
            </a:r>
          </a:p>
          <a:p>
            <a:r>
              <a:rPr lang="el-GR" dirty="0" smtClean="0"/>
              <a:t>Είναι χρήσιμες ιδιότητες για δημιουργία εφέ απόκρυψης-εμφάνισης σε συνδυασμό με </a:t>
            </a:r>
            <a:r>
              <a:rPr lang="en-US" dirty="0" smtClean="0"/>
              <a:t>JavaScript</a:t>
            </a:r>
            <a:endParaRPr lang="el-GR" dirty="0" smtClean="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1026233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385192" y="71486"/>
            <a:ext cx="8507413" cy="743295"/>
          </a:xfrm>
        </p:spPr>
        <p:txBody>
          <a:bodyPr>
            <a:normAutofit fontScale="90000"/>
          </a:bodyPr>
          <a:lstStyle/>
          <a:p>
            <a:pPr algn="ctr"/>
            <a:r>
              <a:rPr lang="el-GR" sz="3800" dirty="0" smtClean="0"/>
              <a:t>Σύνοψη Κύριων Ορισμών για Κανόνες </a:t>
            </a:r>
            <a:r>
              <a:rPr lang="en-US" sz="3800" dirty="0" err="1" smtClean="0"/>
              <a:t>CSS</a:t>
            </a:r>
            <a:endParaRPr lang="en-US" sz="3800" dirty="0"/>
          </a:p>
        </p:txBody>
      </p:sp>
      <p:sp>
        <p:nvSpPr>
          <p:cNvPr id="5" name="Content Placeholder 2"/>
          <p:cNvSpPr>
            <a:spLocks noGrp="1"/>
          </p:cNvSpPr>
          <p:nvPr>
            <p:ph idx="1"/>
            <p:custDataLst>
              <p:tags r:id="rId3"/>
            </p:custDataLst>
          </p:nvPr>
        </p:nvSpPr>
        <p:spPr>
          <a:xfrm>
            <a:off x="385192" y="1041448"/>
            <a:ext cx="8507413" cy="5270500"/>
          </a:xfrm>
        </p:spPr>
        <p:txBody>
          <a:bodyPr>
            <a:normAutofit fontScale="92500" lnSpcReduction="10000"/>
          </a:bodyPr>
          <a:lstStyle/>
          <a:p>
            <a:r>
              <a:rPr lang="el-GR" sz="2400" dirty="0" smtClean="0"/>
              <a:t>Το βασικότερο σημείο είναι ο επιλογέας! Αυτός καθορίζει το που θα δράσει ο κανόνας.</a:t>
            </a:r>
            <a:r>
              <a:rPr lang="en-US" sz="2400" dirty="0" smtClean="0"/>
              <a:t> </a:t>
            </a:r>
            <a:r>
              <a:rPr lang="el-GR" sz="2400" dirty="0" smtClean="0"/>
              <a:t>Τα βασικά:</a:t>
            </a:r>
          </a:p>
          <a:p>
            <a:pPr lvl="1"/>
            <a:r>
              <a:rPr lang="el-GR" sz="2000" dirty="0" smtClean="0"/>
              <a:t>Αν είναι </a:t>
            </a:r>
            <a:r>
              <a:rPr lang="en-US" sz="2000" b="1" dirty="0" smtClean="0"/>
              <a:t>html </a:t>
            </a:r>
            <a:r>
              <a:rPr lang="el-GR" sz="2000" b="1" dirty="0" smtClean="0"/>
              <a:t>ετικέτα</a:t>
            </a:r>
            <a:r>
              <a:rPr lang="el-GR" sz="2000" dirty="0" smtClean="0"/>
              <a:t>: ο κανόνας δρα </a:t>
            </a:r>
            <a:r>
              <a:rPr lang="el-GR" sz="2000" u="sng" dirty="0" smtClean="0"/>
              <a:t>αυτόματα</a:t>
            </a:r>
            <a:r>
              <a:rPr lang="el-GR" sz="2000" dirty="0" smtClean="0"/>
              <a:t> σε τέτοια </a:t>
            </a:r>
            <a:r>
              <a:rPr lang="en-US" sz="2000" dirty="0" smtClean="0"/>
              <a:t>html </a:t>
            </a:r>
            <a:r>
              <a:rPr lang="el-GR" sz="2000" dirty="0" smtClean="0"/>
              <a:t>στοιχεία</a:t>
            </a:r>
            <a:r>
              <a:rPr lang="en-US" sz="2000" dirty="0" smtClean="0"/>
              <a:t>, </a:t>
            </a:r>
            <a:r>
              <a:rPr lang="el-GR" sz="2000" dirty="0" smtClean="0"/>
              <a:t>πχ  </a:t>
            </a:r>
            <a:r>
              <a:rPr lang="en-US" sz="2000" b="1" dirty="0" smtClean="0">
                <a:solidFill>
                  <a:srgbClr val="C00000"/>
                </a:solidFill>
              </a:rPr>
              <a:t>h2 { padding: 10px; }</a:t>
            </a:r>
            <a:endParaRPr lang="el-GR" sz="2000" b="1" dirty="0" smtClean="0">
              <a:solidFill>
                <a:srgbClr val="C00000"/>
              </a:solidFill>
            </a:endParaRPr>
          </a:p>
          <a:p>
            <a:pPr lvl="1"/>
            <a:r>
              <a:rPr lang="el-GR" sz="2000" dirty="0" smtClean="0"/>
              <a:t>Αν είναι με όνομα ίδιο με την </a:t>
            </a:r>
            <a:r>
              <a:rPr lang="el-GR" sz="2000" b="1" dirty="0" smtClean="0"/>
              <a:t>τιμή της ιδιότητας </a:t>
            </a:r>
            <a:r>
              <a:rPr lang="en-US" sz="2000" b="1" dirty="0" smtClean="0"/>
              <a:t>id</a:t>
            </a:r>
            <a:r>
              <a:rPr lang="en-US" sz="2000" dirty="0" smtClean="0"/>
              <a:t> </a:t>
            </a:r>
            <a:r>
              <a:rPr lang="el-GR" sz="2000" dirty="0" smtClean="0"/>
              <a:t>ενός </a:t>
            </a:r>
            <a:r>
              <a:rPr lang="en-US" sz="2000" dirty="0" smtClean="0"/>
              <a:t>html </a:t>
            </a:r>
            <a:r>
              <a:rPr lang="el-GR" sz="2000" dirty="0" smtClean="0"/>
              <a:t>στοιχείου, τότε δρα </a:t>
            </a:r>
            <a:r>
              <a:rPr lang="el-GR" sz="2000" u="sng" dirty="0" smtClean="0"/>
              <a:t>αυτόματα</a:t>
            </a:r>
            <a:r>
              <a:rPr lang="el-GR" sz="2000" dirty="0" smtClean="0"/>
              <a:t> μόνο σε αυτό το στοιχείο, πχ </a:t>
            </a:r>
            <a:r>
              <a:rPr lang="en-US" sz="2000" b="1" dirty="0" smtClean="0">
                <a:solidFill>
                  <a:srgbClr val="C00000"/>
                </a:solidFill>
              </a:rPr>
              <a:t>#</a:t>
            </a:r>
            <a:r>
              <a:rPr lang="en-US" sz="2000" b="1" dirty="0" err="1" smtClean="0">
                <a:solidFill>
                  <a:srgbClr val="C00000"/>
                </a:solidFill>
              </a:rPr>
              <a:t>someID</a:t>
            </a:r>
            <a:r>
              <a:rPr lang="en-US" sz="2000" b="1" dirty="0" smtClean="0">
                <a:solidFill>
                  <a:srgbClr val="C00000"/>
                </a:solidFill>
              </a:rPr>
              <a:t> { padding: 5px 10px; }</a:t>
            </a:r>
          </a:p>
          <a:p>
            <a:pPr lvl="2"/>
            <a:r>
              <a:rPr lang="en-US" sz="1800" dirty="0" smtClean="0">
                <a:solidFill>
                  <a:srgbClr val="0000FF"/>
                </a:solidFill>
              </a:rPr>
              <a:t>&lt;h1 </a:t>
            </a:r>
            <a:r>
              <a:rPr lang="en-US" sz="1800" b="1" dirty="0" smtClean="0">
                <a:solidFill>
                  <a:srgbClr val="0000FF"/>
                </a:solidFill>
              </a:rPr>
              <a:t>id=“</a:t>
            </a:r>
            <a:r>
              <a:rPr lang="en-US" sz="1800" b="1" dirty="0" err="1" smtClean="0">
                <a:solidFill>
                  <a:srgbClr val="C00000"/>
                </a:solidFill>
              </a:rPr>
              <a:t>someID</a:t>
            </a:r>
            <a:r>
              <a:rPr lang="en-US" sz="1800" b="1" dirty="0" smtClean="0">
                <a:solidFill>
                  <a:srgbClr val="0000FF"/>
                </a:solidFill>
              </a:rPr>
              <a:t>”</a:t>
            </a:r>
            <a:r>
              <a:rPr lang="en-US" sz="1800" dirty="0" smtClean="0">
                <a:solidFill>
                  <a:srgbClr val="0000FF"/>
                </a:solidFill>
              </a:rPr>
              <a:t>&gt;</a:t>
            </a:r>
            <a:r>
              <a:rPr lang="el-GR" sz="1800" dirty="0" err="1" smtClean="0">
                <a:solidFill>
                  <a:srgbClr val="0000FF"/>
                </a:solidFill>
              </a:rPr>
              <a:t>μπλα</a:t>
            </a:r>
            <a:r>
              <a:rPr lang="el-GR" sz="1800" dirty="0" smtClean="0">
                <a:solidFill>
                  <a:srgbClr val="0000FF"/>
                </a:solidFill>
              </a:rPr>
              <a:t> </a:t>
            </a:r>
            <a:r>
              <a:rPr lang="el-GR" sz="1800" dirty="0" err="1" smtClean="0">
                <a:solidFill>
                  <a:srgbClr val="0000FF"/>
                </a:solidFill>
              </a:rPr>
              <a:t>μπλα</a:t>
            </a:r>
            <a:r>
              <a:rPr lang="el-GR" sz="1800" dirty="0" smtClean="0">
                <a:solidFill>
                  <a:srgbClr val="0000FF"/>
                </a:solidFill>
              </a:rPr>
              <a:t>...&lt;</a:t>
            </a:r>
            <a:r>
              <a:rPr lang="en-US" sz="1800" dirty="0" smtClean="0">
                <a:solidFill>
                  <a:srgbClr val="0000FF"/>
                </a:solidFill>
              </a:rPr>
              <a:t>h1&gt;</a:t>
            </a:r>
          </a:p>
          <a:p>
            <a:pPr lvl="1"/>
            <a:r>
              <a:rPr lang="el-GR" sz="2000" dirty="0" smtClean="0"/>
              <a:t>Αν είναι με κάποιο άλλο όνομα με τελεία μπροστά τότε δρα μόνο σε όσα </a:t>
            </a:r>
            <a:r>
              <a:rPr lang="en-US" sz="2000" dirty="0" smtClean="0"/>
              <a:t>html </a:t>
            </a:r>
            <a:r>
              <a:rPr lang="el-GR" sz="2000" dirty="0" smtClean="0"/>
              <a:t>στοιχεία </a:t>
            </a:r>
            <a:r>
              <a:rPr lang="el-GR" sz="2000" u="sng" dirty="0" smtClean="0"/>
              <a:t>το ζητήσουμε </a:t>
            </a:r>
            <a:r>
              <a:rPr lang="el-GR" sz="2000" dirty="0" smtClean="0"/>
              <a:t>μέσω της ιδιότητας </a:t>
            </a:r>
            <a:r>
              <a:rPr lang="en-US" sz="2000" b="1" dirty="0" smtClean="0"/>
              <a:t>class</a:t>
            </a:r>
            <a:r>
              <a:rPr lang="en-US" sz="2000" dirty="0" smtClean="0"/>
              <a:t>. </a:t>
            </a:r>
            <a:r>
              <a:rPr lang="el-GR" sz="2000" dirty="0" smtClean="0"/>
              <a:t>πχ </a:t>
            </a:r>
            <a:r>
              <a:rPr lang="el-GR" sz="2000" b="1" dirty="0" smtClean="0">
                <a:solidFill>
                  <a:srgbClr val="C00000"/>
                </a:solidFill>
              </a:rPr>
              <a:t>.</a:t>
            </a:r>
            <a:r>
              <a:rPr lang="en-US" sz="2000" b="1" dirty="0" err="1" smtClean="0">
                <a:solidFill>
                  <a:srgbClr val="C00000"/>
                </a:solidFill>
              </a:rPr>
              <a:t>mycss</a:t>
            </a:r>
            <a:r>
              <a:rPr lang="en-US" sz="2000" b="1" dirty="0" smtClean="0">
                <a:solidFill>
                  <a:srgbClr val="C00000"/>
                </a:solidFill>
              </a:rPr>
              <a:t> { padding: 1em </a:t>
            </a:r>
            <a:r>
              <a:rPr lang="en-US" sz="2000" b="1" dirty="0" err="1" smtClean="0">
                <a:solidFill>
                  <a:srgbClr val="C00000"/>
                </a:solidFill>
              </a:rPr>
              <a:t>1em</a:t>
            </a:r>
            <a:r>
              <a:rPr lang="en-US" sz="2000" b="1" dirty="0" smtClean="0">
                <a:solidFill>
                  <a:srgbClr val="C00000"/>
                </a:solidFill>
              </a:rPr>
              <a:t> 2em 1em }</a:t>
            </a:r>
            <a:endParaRPr lang="el-GR" sz="2000" b="1" dirty="0" smtClean="0">
              <a:solidFill>
                <a:srgbClr val="C00000"/>
              </a:solidFill>
            </a:endParaRPr>
          </a:p>
          <a:p>
            <a:pPr lvl="2"/>
            <a:r>
              <a:rPr lang="en-US" sz="1800" dirty="0" smtClean="0">
                <a:solidFill>
                  <a:srgbClr val="0000FF"/>
                </a:solidFill>
              </a:rPr>
              <a:t>&lt;p </a:t>
            </a:r>
            <a:r>
              <a:rPr lang="en-US" sz="1800" b="1" dirty="0" smtClean="0">
                <a:solidFill>
                  <a:srgbClr val="0000FF"/>
                </a:solidFill>
              </a:rPr>
              <a:t>class=“</a:t>
            </a:r>
            <a:r>
              <a:rPr lang="en-US" sz="1800" b="1" dirty="0" err="1" smtClean="0">
                <a:solidFill>
                  <a:srgbClr val="C00000"/>
                </a:solidFill>
              </a:rPr>
              <a:t>mycss</a:t>
            </a:r>
            <a:r>
              <a:rPr lang="en-US" sz="1800" b="1" dirty="0" smtClean="0">
                <a:solidFill>
                  <a:srgbClr val="0000FF"/>
                </a:solidFill>
              </a:rPr>
              <a:t>”</a:t>
            </a:r>
            <a:r>
              <a:rPr lang="en-US" sz="1800" dirty="0" smtClean="0">
                <a:solidFill>
                  <a:srgbClr val="0000FF"/>
                </a:solidFill>
              </a:rPr>
              <a:t>&gt;</a:t>
            </a:r>
            <a:r>
              <a:rPr lang="el-GR" sz="1800" dirty="0" err="1" smtClean="0">
                <a:solidFill>
                  <a:srgbClr val="0000FF"/>
                </a:solidFill>
              </a:rPr>
              <a:t>μπλα</a:t>
            </a:r>
            <a:r>
              <a:rPr lang="el-GR" sz="1800" dirty="0" smtClean="0">
                <a:solidFill>
                  <a:srgbClr val="0000FF"/>
                </a:solidFill>
              </a:rPr>
              <a:t> </a:t>
            </a:r>
            <a:r>
              <a:rPr lang="el-GR" sz="1800" dirty="0" err="1" smtClean="0">
                <a:solidFill>
                  <a:srgbClr val="0000FF"/>
                </a:solidFill>
              </a:rPr>
              <a:t>μπλα</a:t>
            </a:r>
            <a:r>
              <a:rPr lang="en-US" sz="1800" dirty="0" smtClean="0">
                <a:solidFill>
                  <a:srgbClr val="0000FF"/>
                </a:solidFill>
              </a:rPr>
              <a:t>...</a:t>
            </a:r>
            <a:r>
              <a:rPr lang="el-GR" sz="1800" dirty="0" smtClean="0">
                <a:solidFill>
                  <a:srgbClr val="0000FF"/>
                </a:solidFill>
              </a:rPr>
              <a:t>&lt;</a:t>
            </a:r>
            <a:r>
              <a:rPr lang="en-US" sz="1800" dirty="0" smtClean="0">
                <a:solidFill>
                  <a:srgbClr val="0000FF"/>
                </a:solidFill>
              </a:rPr>
              <a:t>p&gt;</a:t>
            </a:r>
          </a:p>
          <a:p>
            <a:pPr lvl="1"/>
            <a:r>
              <a:rPr lang="el-GR" sz="2200" dirty="0" smtClean="0"/>
              <a:t>Αν συνδυάζει </a:t>
            </a:r>
            <a:r>
              <a:rPr lang="en-US" sz="2200" dirty="0" smtClean="0"/>
              <a:t>html </a:t>
            </a:r>
            <a:r>
              <a:rPr lang="el-GR" sz="2200" dirty="0" smtClean="0"/>
              <a:t>ετικέτα και όνομα με τελεία, τότε </a:t>
            </a:r>
            <a:r>
              <a:rPr lang="en-US" sz="2200" dirty="0" smtClean="0"/>
              <a:t/>
            </a:r>
            <a:br>
              <a:rPr lang="en-US" sz="2200" dirty="0" smtClean="0"/>
            </a:br>
            <a:r>
              <a:rPr lang="el-GR" sz="2200" dirty="0" smtClean="0"/>
              <a:t>δρα μόνο σε στοιχεία τέτοιας ετικέτας που όμως έχουν</a:t>
            </a:r>
            <a:r>
              <a:rPr lang="en-US" sz="2200" dirty="0" smtClean="0"/>
              <a:t> (</a:t>
            </a:r>
            <a:r>
              <a:rPr lang="el-GR" sz="2200" u="sng" dirty="0" smtClean="0"/>
              <a:t>το ζητάμε</a:t>
            </a:r>
            <a:r>
              <a:rPr lang="el-GR" sz="2200" dirty="0" smtClean="0"/>
              <a:t>) και ιδιότητα </a:t>
            </a:r>
            <a:r>
              <a:rPr lang="en-US" sz="2200" dirty="0" smtClean="0"/>
              <a:t>class. </a:t>
            </a:r>
            <a:r>
              <a:rPr lang="el-GR" sz="2200" dirty="0" smtClean="0"/>
              <a:t>π</a:t>
            </a:r>
            <a:r>
              <a:rPr lang="en-US" sz="2200" dirty="0" smtClean="0"/>
              <a:t>x </a:t>
            </a:r>
            <a:r>
              <a:rPr lang="el-GR" sz="2200" dirty="0" smtClean="0"/>
              <a:t>ο κανόνας: </a:t>
            </a:r>
            <a:r>
              <a:rPr lang="en-US" sz="2200" b="1" dirty="0" err="1" smtClean="0">
                <a:solidFill>
                  <a:srgbClr val="C00000"/>
                </a:solidFill>
              </a:rPr>
              <a:t>p.foo</a:t>
            </a:r>
            <a:r>
              <a:rPr lang="en-US" sz="2200" b="1" dirty="0" smtClean="0">
                <a:solidFill>
                  <a:srgbClr val="C00000"/>
                </a:solidFill>
              </a:rPr>
              <a:t> { … }</a:t>
            </a:r>
            <a:r>
              <a:rPr lang="en-US" sz="2200" dirty="0" smtClean="0"/>
              <a:t> </a:t>
            </a:r>
            <a:endParaRPr lang="el-GR" sz="2200" dirty="0" smtClean="0"/>
          </a:p>
          <a:p>
            <a:pPr lvl="2"/>
            <a:r>
              <a:rPr lang="el-GR" sz="1800" dirty="0" smtClean="0">
                <a:solidFill>
                  <a:srgbClr val="0000FF"/>
                </a:solidFill>
              </a:rPr>
              <a:t>&lt;</a:t>
            </a:r>
            <a:r>
              <a:rPr lang="en-US" sz="1800" b="1" dirty="0" smtClean="0">
                <a:solidFill>
                  <a:srgbClr val="C00000"/>
                </a:solidFill>
              </a:rPr>
              <a:t>p</a:t>
            </a:r>
            <a:r>
              <a:rPr lang="en-US" sz="1800" dirty="0" smtClean="0">
                <a:solidFill>
                  <a:srgbClr val="0000FF"/>
                </a:solidFill>
              </a:rPr>
              <a:t> </a:t>
            </a:r>
            <a:r>
              <a:rPr lang="en-US" sz="1800" b="1" dirty="0" smtClean="0">
                <a:solidFill>
                  <a:srgbClr val="0000FF"/>
                </a:solidFill>
              </a:rPr>
              <a:t>class=“</a:t>
            </a:r>
            <a:r>
              <a:rPr lang="en-US" sz="1800" b="1" dirty="0" smtClean="0">
                <a:solidFill>
                  <a:srgbClr val="C00000"/>
                </a:solidFill>
              </a:rPr>
              <a:t>foo</a:t>
            </a:r>
            <a:r>
              <a:rPr lang="en-US" sz="1800" b="1" dirty="0" smtClean="0">
                <a:solidFill>
                  <a:srgbClr val="0000FF"/>
                </a:solidFill>
              </a:rPr>
              <a:t>”</a:t>
            </a:r>
            <a:r>
              <a:rPr lang="en-US" sz="1800" dirty="0" smtClean="0">
                <a:solidFill>
                  <a:srgbClr val="0000FF"/>
                </a:solidFill>
              </a:rPr>
              <a:t>&gt;</a:t>
            </a:r>
            <a:r>
              <a:rPr lang="el-GR" sz="1800" dirty="0" err="1" smtClean="0">
                <a:solidFill>
                  <a:srgbClr val="0000FF"/>
                </a:solidFill>
              </a:rPr>
              <a:t>μπλα</a:t>
            </a:r>
            <a:r>
              <a:rPr lang="el-GR" sz="1800" dirty="0" smtClean="0">
                <a:solidFill>
                  <a:srgbClr val="0000FF"/>
                </a:solidFill>
              </a:rPr>
              <a:t> </a:t>
            </a:r>
            <a:r>
              <a:rPr lang="el-GR" sz="1800" dirty="0" err="1" smtClean="0">
                <a:solidFill>
                  <a:srgbClr val="0000FF"/>
                </a:solidFill>
              </a:rPr>
              <a:t>μπλα</a:t>
            </a:r>
            <a:r>
              <a:rPr lang="el-GR" sz="1800" dirty="0" smtClean="0">
                <a:solidFill>
                  <a:srgbClr val="0000FF"/>
                </a:solidFill>
              </a:rPr>
              <a:t>...&lt;</a:t>
            </a:r>
            <a:r>
              <a:rPr lang="en-US" sz="1800" dirty="0" smtClean="0">
                <a:solidFill>
                  <a:srgbClr val="0000FF"/>
                </a:solidFill>
              </a:rPr>
              <a:t>p&gt;</a:t>
            </a:r>
            <a:r>
              <a:rPr lang="en-US" sz="1800" dirty="0" smtClean="0"/>
              <a:t>   </a:t>
            </a:r>
            <a:r>
              <a:rPr lang="el-GR" sz="1800" dirty="0"/>
              <a:t>το </a:t>
            </a:r>
            <a:r>
              <a:rPr lang="en-US" sz="1800" dirty="0"/>
              <a:t>class=“foo</a:t>
            </a:r>
            <a:r>
              <a:rPr lang="en-US" sz="1800" dirty="0" smtClean="0"/>
              <a:t>” </a:t>
            </a:r>
            <a:r>
              <a:rPr lang="el-GR" sz="1800" dirty="0" smtClean="0"/>
              <a:t>μπαίνει</a:t>
            </a:r>
            <a:r>
              <a:rPr lang="en-US" sz="1800" dirty="0" smtClean="0"/>
              <a:t> </a:t>
            </a:r>
            <a:r>
              <a:rPr lang="el-GR" sz="1800" dirty="0" smtClean="0"/>
              <a:t>μόνο σε </a:t>
            </a:r>
            <a:r>
              <a:rPr lang="en-US" sz="1800" dirty="0" smtClean="0"/>
              <a:t>p</a:t>
            </a:r>
            <a:endParaRPr lang="el-GR" sz="1600" dirty="0" smtClean="0"/>
          </a:p>
        </p:txBody>
      </p:sp>
      <p:pic>
        <p:nvPicPr>
          <p:cNvPr id="7" name="Picture 3" descr="εικονίδιο"/>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4145" y="4077072"/>
            <a:ext cx="1440160" cy="1359491"/>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p14="http://schemas.microsoft.com/office/powerpoint/2010/main" val="4274161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457200" y="115888"/>
            <a:ext cx="8507413" cy="787400"/>
          </a:xfrm>
        </p:spPr>
        <p:txBody>
          <a:bodyPr/>
          <a:lstStyle/>
          <a:p>
            <a:pPr algn="ctr"/>
            <a:r>
              <a:rPr lang="el-GR" sz="3800" dirty="0" smtClean="0"/>
              <a:t>Σύνοψη σε Διαδοχικούς Επιλογείς</a:t>
            </a:r>
            <a:endParaRPr lang="en-US" sz="3800" dirty="0"/>
          </a:p>
        </p:txBody>
      </p:sp>
      <p:sp>
        <p:nvSpPr>
          <p:cNvPr id="5" name="Content Placeholder 2"/>
          <p:cNvSpPr>
            <a:spLocks noGrp="1"/>
          </p:cNvSpPr>
          <p:nvPr>
            <p:ph idx="1"/>
            <p:custDataLst>
              <p:tags r:id="rId3"/>
            </p:custDataLst>
          </p:nvPr>
        </p:nvSpPr>
        <p:spPr>
          <a:xfrm>
            <a:off x="457200" y="1085850"/>
            <a:ext cx="8579296" cy="5583238"/>
          </a:xfrm>
        </p:spPr>
        <p:txBody>
          <a:bodyPr>
            <a:normAutofit fontScale="85000" lnSpcReduction="10000"/>
          </a:bodyPr>
          <a:lstStyle/>
          <a:p>
            <a:pPr marL="342900" lvl="1" indent="-342900">
              <a:buClr>
                <a:schemeClr val="bg2"/>
              </a:buClr>
              <a:buFont typeface="Wingdings" pitchFamily="2" charset="2"/>
              <a:buChar char="p"/>
            </a:pPr>
            <a:r>
              <a:rPr lang="el-GR" sz="2200" dirty="0"/>
              <a:t>Όταν έχω </a:t>
            </a:r>
            <a:r>
              <a:rPr lang="el-GR" sz="2200" dirty="0" smtClean="0"/>
              <a:t>διαδοχικούς επιλογείς </a:t>
            </a:r>
            <a:r>
              <a:rPr lang="el-GR" sz="2200" u="sng" dirty="0" smtClean="0">
                <a:solidFill>
                  <a:srgbClr val="C00000"/>
                </a:solidFill>
              </a:rPr>
              <a:t>ΟΧΙ χωρισμένους </a:t>
            </a:r>
            <a:r>
              <a:rPr lang="el-GR" sz="2200" u="sng" dirty="0">
                <a:solidFill>
                  <a:srgbClr val="C00000"/>
                </a:solidFill>
              </a:rPr>
              <a:t>με </a:t>
            </a:r>
            <a:r>
              <a:rPr lang="el-GR" sz="2200" u="sng" dirty="0" smtClean="0">
                <a:solidFill>
                  <a:srgbClr val="C00000"/>
                </a:solidFill>
              </a:rPr>
              <a:t>κόμμα</a:t>
            </a:r>
            <a:r>
              <a:rPr lang="el-GR" sz="2200" dirty="0" smtClean="0"/>
              <a:t> τότε </a:t>
            </a:r>
            <a:r>
              <a:rPr lang="el-GR" sz="2200" dirty="0"/>
              <a:t>πρόκειται για </a:t>
            </a:r>
            <a:r>
              <a:rPr lang="el-GR" sz="2200" dirty="0" smtClean="0"/>
              <a:t>κανόνες που δρουν με βάση την </a:t>
            </a:r>
            <a:r>
              <a:rPr lang="en-US" sz="2200" dirty="0" smtClean="0"/>
              <a:t>HTML </a:t>
            </a:r>
            <a:r>
              <a:rPr lang="el-GR" sz="2200" dirty="0" smtClean="0"/>
              <a:t>ιεραρχία:</a:t>
            </a:r>
          </a:p>
          <a:p>
            <a:pPr marL="742950" lvl="2" indent="-342900">
              <a:buClr>
                <a:schemeClr val="bg2"/>
              </a:buClr>
            </a:pPr>
            <a:r>
              <a:rPr lang="el-GR" b="1" dirty="0" smtClean="0"/>
              <a:t>#</a:t>
            </a:r>
            <a:r>
              <a:rPr lang="en-US" b="1" dirty="0" smtClean="0"/>
              <a:t>xyz  </a:t>
            </a:r>
            <a:r>
              <a:rPr lang="en-US" b="1" dirty="0" err="1" smtClean="0"/>
              <a:t>p.foo</a:t>
            </a:r>
            <a:r>
              <a:rPr lang="en-US" b="1" dirty="0" smtClean="0"/>
              <a:t>  span {</a:t>
            </a:r>
            <a:r>
              <a:rPr lang="en-US" b="1" dirty="0" err="1" smtClean="0"/>
              <a:t>color:red</a:t>
            </a:r>
            <a:r>
              <a:rPr lang="en-US" b="1" dirty="0" smtClean="0"/>
              <a:t>;}</a:t>
            </a:r>
          </a:p>
          <a:p>
            <a:pPr marL="1200150" lvl="3" indent="-342900"/>
            <a:r>
              <a:rPr lang="el-GR" dirty="0" smtClean="0"/>
              <a:t>Θα δράσει στα </a:t>
            </a:r>
            <a:r>
              <a:rPr lang="en-US" dirty="0" smtClean="0"/>
              <a:t>html </a:t>
            </a:r>
            <a:r>
              <a:rPr lang="el-GR" dirty="0" smtClean="0"/>
              <a:t>στοιχεία με ετικέτα </a:t>
            </a:r>
            <a:r>
              <a:rPr lang="en-US" dirty="0" smtClean="0"/>
              <a:t>span </a:t>
            </a:r>
            <a:r>
              <a:rPr lang="el-GR" dirty="0" smtClean="0"/>
              <a:t>που βρίσκονται μέσα σε στοιχείο με ετικέτα </a:t>
            </a:r>
            <a:r>
              <a:rPr lang="en-US" dirty="0" smtClean="0"/>
              <a:t>p </a:t>
            </a:r>
            <a:r>
              <a:rPr lang="el-GR" dirty="0" smtClean="0"/>
              <a:t>και </a:t>
            </a:r>
            <a:r>
              <a:rPr lang="en-US" dirty="0" smtClean="0"/>
              <a:t>class="foo", </a:t>
            </a:r>
            <a:r>
              <a:rPr lang="el-GR" dirty="0" smtClean="0"/>
              <a:t>που βρίσκεται μέσα σε στοιχείο με </a:t>
            </a:r>
            <a:r>
              <a:rPr lang="en-US" dirty="0" smtClean="0"/>
              <a:t>id="xyz". </a:t>
            </a:r>
            <a:r>
              <a:rPr lang="el-GR" dirty="0" smtClean="0"/>
              <a:t>Δεν χρειάζεται να κάνουμε κάτι σε αυτό το </a:t>
            </a:r>
            <a:r>
              <a:rPr lang="en-US" dirty="0" smtClean="0"/>
              <a:t>span – o </a:t>
            </a:r>
            <a:r>
              <a:rPr lang="el-GR" dirty="0" smtClean="0"/>
              <a:t>κανόνας θα δράσει αυτόματα!</a:t>
            </a:r>
            <a:r>
              <a:rPr lang="en-US" dirty="0" smtClean="0"/>
              <a:t> </a:t>
            </a:r>
            <a:r>
              <a:rPr lang="el-GR" dirty="0" smtClean="0"/>
              <a:t>Ακολουθεί παράδειγμα </a:t>
            </a:r>
            <a:r>
              <a:rPr lang="en-US" dirty="0" smtClean="0"/>
              <a:t>html </a:t>
            </a:r>
            <a:r>
              <a:rPr lang="el-GR" dirty="0" smtClean="0"/>
              <a:t>κώδικα:</a:t>
            </a:r>
            <a:endParaRPr lang="en-US" dirty="0" smtClean="0"/>
          </a:p>
          <a:p>
            <a:pPr marL="1200150" lvl="3" indent="-342900"/>
            <a:r>
              <a:rPr lang="en-US" sz="2000" dirty="0" smtClean="0">
                <a:solidFill>
                  <a:srgbClr val="7030A0"/>
                </a:solidFill>
                <a:latin typeface="+mj-lt"/>
              </a:rPr>
              <a:t>&lt;div id=“</a:t>
            </a:r>
            <a:r>
              <a:rPr lang="en-US" sz="2000" b="1" dirty="0" smtClean="0">
                <a:solidFill>
                  <a:srgbClr val="7030A0"/>
                </a:solidFill>
                <a:latin typeface="+mj-lt"/>
              </a:rPr>
              <a:t>xyz</a:t>
            </a:r>
            <a:r>
              <a:rPr lang="en-US" sz="2000" dirty="0" smtClean="0">
                <a:solidFill>
                  <a:srgbClr val="7030A0"/>
                </a:solidFill>
                <a:latin typeface="+mj-lt"/>
              </a:rPr>
              <a:t>”&gt;&lt;</a:t>
            </a:r>
            <a:r>
              <a:rPr lang="en-US" sz="2000" b="1" dirty="0" smtClean="0">
                <a:solidFill>
                  <a:srgbClr val="7030A0"/>
                </a:solidFill>
                <a:latin typeface="+mj-lt"/>
              </a:rPr>
              <a:t>p</a:t>
            </a:r>
            <a:r>
              <a:rPr lang="en-US" sz="2000" dirty="0" smtClean="0">
                <a:solidFill>
                  <a:srgbClr val="7030A0"/>
                </a:solidFill>
                <a:latin typeface="+mj-lt"/>
              </a:rPr>
              <a:t> class=“</a:t>
            </a:r>
            <a:r>
              <a:rPr lang="en-US" sz="2000" b="1" dirty="0" smtClean="0">
                <a:solidFill>
                  <a:srgbClr val="7030A0"/>
                </a:solidFill>
                <a:latin typeface="+mj-lt"/>
              </a:rPr>
              <a:t>foo</a:t>
            </a:r>
            <a:r>
              <a:rPr lang="en-US" sz="2000" dirty="0" smtClean="0">
                <a:solidFill>
                  <a:srgbClr val="7030A0"/>
                </a:solidFill>
                <a:latin typeface="+mj-lt"/>
              </a:rPr>
              <a:t>”&gt;</a:t>
            </a:r>
            <a:r>
              <a:rPr lang="el-GR" sz="2000" dirty="0" smtClean="0">
                <a:latin typeface="+mj-lt"/>
              </a:rPr>
              <a:t>Πάρα </a:t>
            </a:r>
            <a:r>
              <a:rPr lang="el-GR" sz="2000" dirty="0" smtClean="0">
                <a:solidFill>
                  <a:srgbClr val="7030A0"/>
                </a:solidFill>
                <a:latin typeface="+mj-lt"/>
              </a:rPr>
              <a:t>&lt;</a:t>
            </a:r>
            <a:r>
              <a:rPr lang="en-US" sz="2000" b="1" dirty="0" smtClean="0">
                <a:solidFill>
                  <a:srgbClr val="7030A0"/>
                </a:solidFill>
                <a:latin typeface="+mj-lt"/>
              </a:rPr>
              <a:t>span</a:t>
            </a:r>
            <a:r>
              <a:rPr lang="en-US" sz="2000" dirty="0" smtClean="0">
                <a:solidFill>
                  <a:srgbClr val="7030A0"/>
                </a:solidFill>
                <a:latin typeface="+mj-lt"/>
              </a:rPr>
              <a:t>&gt;</a:t>
            </a:r>
            <a:r>
              <a:rPr lang="el-GR" sz="2000" b="1" dirty="0" smtClean="0">
                <a:solidFill>
                  <a:srgbClr val="FF0000"/>
                </a:solidFill>
                <a:latin typeface="+mj-lt"/>
              </a:rPr>
              <a:t>πολύ</a:t>
            </a:r>
            <a:r>
              <a:rPr lang="el-GR" sz="2000" dirty="0" smtClean="0">
                <a:solidFill>
                  <a:srgbClr val="7030A0"/>
                </a:solidFill>
                <a:latin typeface="+mj-lt"/>
              </a:rPr>
              <a:t>&lt;</a:t>
            </a:r>
            <a:r>
              <a:rPr lang="en-US" sz="2000" dirty="0" smtClean="0">
                <a:solidFill>
                  <a:srgbClr val="7030A0"/>
                </a:solidFill>
                <a:latin typeface="+mj-lt"/>
              </a:rPr>
              <a:t>/span&gt; </a:t>
            </a:r>
            <a:r>
              <a:rPr lang="el-GR" sz="2000" dirty="0" smtClean="0">
                <a:latin typeface="+mj-lt"/>
              </a:rPr>
              <a:t>εύκολο</a:t>
            </a:r>
            <a:r>
              <a:rPr lang="el-GR" sz="2000" dirty="0" smtClean="0">
                <a:solidFill>
                  <a:srgbClr val="7030A0"/>
                </a:solidFill>
                <a:latin typeface="+mj-lt"/>
              </a:rPr>
              <a:t>&lt;</a:t>
            </a:r>
            <a:r>
              <a:rPr lang="en-US" sz="2000" dirty="0" smtClean="0">
                <a:solidFill>
                  <a:srgbClr val="7030A0"/>
                </a:solidFill>
                <a:latin typeface="+mj-lt"/>
              </a:rPr>
              <a:t>/p&gt;</a:t>
            </a:r>
            <a:r>
              <a:rPr lang="el-GR" sz="2000" dirty="0" smtClean="0">
                <a:solidFill>
                  <a:srgbClr val="7030A0"/>
                </a:solidFill>
                <a:latin typeface="+mj-lt"/>
              </a:rPr>
              <a:t>&lt;/</a:t>
            </a:r>
            <a:r>
              <a:rPr lang="en-US" sz="2000" dirty="0" smtClean="0">
                <a:solidFill>
                  <a:srgbClr val="7030A0"/>
                </a:solidFill>
                <a:latin typeface="+mj-lt"/>
              </a:rPr>
              <a:t>div&gt;</a:t>
            </a:r>
          </a:p>
          <a:p>
            <a:pPr marL="1657350" lvl="4" indent="-342900"/>
            <a:r>
              <a:rPr lang="el-GR" dirty="0"/>
              <a:t>Η λέξη «πολύ» θα τυπωθεί στην οθόνη με κόκκινα γράμματα</a:t>
            </a:r>
            <a:r>
              <a:rPr lang="el-GR" dirty="0" smtClean="0"/>
              <a:t>.</a:t>
            </a:r>
          </a:p>
          <a:p>
            <a:pPr marL="1657350" lvl="4" indent="-342900"/>
            <a:endParaRPr lang="en-US" dirty="0"/>
          </a:p>
          <a:p>
            <a:pPr marL="342900" lvl="1" indent="-342900">
              <a:buClr>
                <a:schemeClr val="bg2"/>
              </a:buClr>
              <a:buFont typeface="Wingdings" pitchFamily="2" charset="2"/>
              <a:buChar char="p"/>
            </a:pPr>
            <a:r>
              <a:rPr lang="el-GR" sz="2200" dirty="0"/>
              <a:t>Όταν έχω διαδοχικούς </a:t>
            </a:r>
            <a:r>
              <a:rPr lang="el-GR" sz="2200" dirty="0" smtClean="0"/>
              <a:t>επιλογείς </a:t>
            </a:r>
            <a:r>
              <a:rPr lang="el-GR" sz="2200" u="sng" dirty="0" smtClean="0">
                <a:solidFill>
                  <a:srgbClr val="C00000"/>
                </a:solidFill>
              </a:rPr>
              <a:t>χωρισμένους </a:t>
            </a:r>
            <a:r>
              <a:rPr lang="el-GR" sz="2200" u="sng" dirty="0">
                <a:solidFill>
                  <a:srgbClr val="C00000"/>
                </a:solidFill>
              </a:rPr>
              <a:t>με κόμμα</a:t>
            </a:r>
            <a:r>
              <a:rPr lang="el-GR" sz="2200" dirty="0"/>
              <a:t> τότε πρόκειται για διαφορετικούς κανόνες με κοινές ρυθμίσεις</a:t>
            </a:r>
            <a:r>
              <a:rPr lang="el-GR" sz="2200" dirty="0" smtClean="0"/>
              <a:t>.</a:t>
            </a:r>
          </a:p>
          <a:p>
            <a:pPr marL="742950" lvl="2" indent="-342900">
              <a:buClr>
                <a:schemeClr val="bg2"/>
              </a:buClr>
            </a:pPr>
            <a:r>
              <a:rPr lang="el-GR" dirty="0"/>
              <a:t>#</a:t>
            </a:r>
            <a:r>
              <a:rPr lang="en-US" dirty="0" smtClean="0"/>
              <a:t>xyz</a:t>
            </a:r>
            <a:r>
              <a:rPr lang="el-GR" b="1" dirty="0" smtClean="0">
                <a:solidFill>
                  <a:srgbClr val="C00000"/>
                </a:solidFill>
              </a:rPr>
              <a:t>,</a:t>
            </a:r>
            <a:r>
              <a:rPr lang="en-US" dirty="0" smtClean="0"/>
              <a:t>  </a:t>
            </a:r>
            <a:r>
              <a:rPr lang="en-US" dirty="0" err="1" smtClean="0"/>
              <a:t>p.foo</a:t>
            </a:r>
            <a:r>
              <a:rPr lang="el-GR" b="1" dirty="0" smtClean="0">
                <a:solidFill>
                  <a:srgbClr val="C00000"/>
                </a:solidFill>
              </a:rPr>
              <a:t>,</a:t>
            </a:r>
            <a:r>
              <a:rPr lang="en-US" dirty="0" smtClean="0"/>
              <a:t>  span</a:t>
            </a:r>
            <a:r>
              <a:rPr lang="el-GR" dirty="0" smtClean="0"/>
              <a:t> {</a:t>
            </a:r>
            <a:r>
              <a:rPr lang="en-US" dirty="0" err="1" smtClean="0"/>
              <a:t>color:red</a:t>
            </a:r>
            <a:r>
              <a:rPr lang="en-US" dirty="0" smtClean="0"/>
              <a:t>;}    </a:t>
            </a:r>
            <a:r>
              <a:rPr lang="el-GR" dirty="0" smtClean="0"/>
              <a:t> </a:t>
            </a:r>
            <a:r>
              <a:rPr lang="en-US" dirty="0" smtClean="0"/>
              <a:t>   (</a:t>
            </a:r>
            <a:r>
              <a:rPr lang="el-GR" dirty="0" smtClean="0"/>
              <a:t>τριπλός κανόνας!)  ΔΡΑ:</a:t>
            </a:r>
            <a:endParaRPr lang="en-US" dirty="0" smtClean="0"/>
          </a:p>
          <a:p>
            <a:pPr marL="1200150" lvl="3" indent="-342900"/>
            <a:r>
              <a:rPr lang="el-GR" u="sng" dirty="0"/>
              <a:t>αυτόματα</a:t>
            </a:r>
            <a:r>
              <a:rPr lang="el-GR" dirty="0"/>
              <a:t> </a:t>
            </a:r>
            <a:r>
              <a:rPr lang="el-GR" b="1" dirty="0"/>
              <a:t>σε όλα</a:t>
            </a:r>
            <a:r>
              <a:rPr lang="el-GR" dirty="0"/>
              <a:t> τα </a:t>
            </a:r>
            <a:r>
              <a:rPr lang="en-US" dirty="0"/>
              <a:t>span.</a:t>
            </a:r>
          </a:p>
          <a:p>
            <a:pPr marL="1200150" lvl="3" indent="-342900"/>
            <a:r>
              <a:rPr lang="el-GR" b="1" dirty="0"/>
              <a:t>σε όλες</a:t>
            </a:r>
            <a:r>
              <a:rPr lang="el-GR" dirty="0"/>
              <a:t> τις παραγράφους (</a:t>
            </a:r>
            <a:r>
              <a:rPr lang="en-US" dirty="0"/>
              <a:t>p) </a:t>
            </a:r>
            <a:r>
              <a:rPr lang="el-GR" u="sng" dirty="0"/>
              <a:t>που θα βάλουμε</a:t>
            </a:r>
            <a:r>
              <a:rPr lang="el-GR" dirty="0"/>
              <a:t> </a:t>
            </a:r>
            <a:r>
              <a:rPr lang="en-US" dirty="0"/>
              <a:t>class=“foo”,</a:t>
            </a:r>
            <a:endParaRPr lang="el-GR" dirty="0"/>
          </a:p>
          <a:p>
            <a:pPr marL="1200150" lvl="3" indent="-342900"/>
            <a:r>
              <a:rPr lang="el-GR" u="sng" dirty="0" smtClean="0"/>
              <a:t>αυτόματα</a:t>
            </a:r>
            <a:r>
              <a:rPr lang="el-GR" dirty="0" smtClean="0"/>
              <a:t> </a:t>
            </a:r>
            <a:r>
              <a:rPr lang="el-GR" b="1" dirty="0" smtClean="0"/>
              <a:t>στο</a:t>
            </a:r>
            <a:r>
              <a:rPr lang="el-GR" dirty="0" smtClean="0"/>
              <a:t> στοιχείο με </a:t>
            </a:r>
            <a:r>
              <a:rPr lang="en-US" dirty="0" smtClean="0"/>
              <a:t>id="</a:t>
            </a:r>
            <a:r>
              <a:rPr lang="en-US" dirty="0" err="1" smtClean="0"/>
              <a:t>xyx</a:t>
            </a:r>
            <a:r>
              <a:rPr lang="en-US" dirty="0" smtClean="0"/>
              <a:t>" (</a:t>
            </a:r>
            <a:r>
              <a:rPr lang="el-GR" dirty="0" smtClean="0"/>
              <a:t>ένα θα είναι, τα </a:t>
            </a:r>
            <a:r>
              <a:rPr lang="en-US" dirty="0" smtClean="0"/>
              <a:t>id</a:t>
            </a:r>
            <a:r>
              <a:rPr lang="el-GR" dirty="0" smtClean="0"/>
              <a:t> είναι μοναδικά)</a:t>
            </a:r>
          </a:p>
        </p:txBody>
      </p:sp>
      <p:pic>
        <p:nvPicPr>
          <p:cNvPr id="7" name="Picture 4" descr="εικονιδιο"/>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520" y="2348880"/>
            <a:ext cx="1368152" cy="1368152"/>
          </a:xfrm>
          <a:prstGeom prst="rect">
            <a:avLst/>
          </a:prstGeom>
        </p:spPr>
      </p:pic>
      <p:pic>
        <p:nvPicPr>
          <p:cNvPr id="8" name="Εικόνα 1"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55</a:t>
            </a:fld>
            <a:endParaRPr lang="el-GR" sz="1400" dirty="0"/>
          </a:p>
        </p:txBody>
      </p:sp>
    </p:spTree>
    <p:custDataLst>
      <p:tags r:id="rId1"/>
    </p:custDataLst>
    <p:extLst>
      <p:ext uri="{BB962C8B-B14F-4D97-AF65-F5344CB8AC3E}">
        <p14:creationId xmlns:p14="http://schemas.microsoft.com/office/powerpoint/2010/main" val="3574130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5400" dirty="0" smtClean="0"/>
              <a:t>CCS – </a:t>
            </a:r>
            <a:r>
              <a:rPr lang="el-GR" sz="5400" dirty="0" smtClean="0"/>
              <a:t>Μέρος Β</a:t>
            </a:r>
            <a:endParaRPr lang="el-GR" sz="5400" dirty="0"/>
          </a:p>
        </p:txBody>
      </p:sp>
      <p:sp>
        <p:nvSpPr>
          <p:cNvPr id="5" name="Subtitle 4"/>
          <p:cNvSpPr txBox="1">
            <a:spLocks/>
          </p:cNvSpPr>
          <p:nvPr>
            <p:custDataLst>
              <p:tags r:id="rId2"/>
            </p:custDataLst>
          </p:nvPr>
        </p:nvSpPr>
        <p:spPr>
          <a:xfrm>
            <a:off x="1371600" y="2060848"/>
            <a:ext cx="6400800" cy="59079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dirty="0" err="1" smtClean="0"/>
              <a:t>Χωροθέτηση</a:t>
            </a:r>
            <a:r>
              <a:rPr lang="el-GR" dirty="0" smtClean="0"/>
              <a:t> με </a:t>
            </a:r>
            <a:r>
              <a:rPr lang="en-US" dirty="0" smtClean="0"/>
              <a:t>CSS</a:t>
            </a:r>
            <a:endParaRPr lang="en-US" dirty="0"/>
          </a:p>
        </p:txBody>
      </p:sp>
      <p:pic>
        <p:nvPicPr>
          <p:cNvPr id="7" name="Picture 2" descr="Εικονιδιο με 10 περιπτώσεις χωροθέτησης με css"/>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0639" y="2780928"/>
            <a:ext cx="8289961" cy="319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56</a:t>
            </a:fld>
            <a:endParaRPr lang="el-GR" sz="1400" dirty="0"/>
          </a:p>
        </p:txBody>
      </p:sp>
    </p:spTree>
    <p:custDataLst>
      <p:tags r:id="rId1"/>
    </p:custDataLst>
    <p:extLst>
      <p:ext uri="{BB962C8B-B14F-4D97-AF65-F5344CB8AC3E}">
        <p14:creationId xmlns:p14="http://schemas.microsoft.com/office/powerpoint/2010/main" val="722140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Διαρρύθμιση (</a:t>
            </a:r>
            <a:r>
              <a:rPr lang="en-US" dirty="0" smtClean="0"/>
              <a:t>Layout)</a:t>
            </a:r>
            <a:r>
              <a:rPr lang="el-GR" dirty="0" smtClean="0"/>
              <a:t> με </a:t>
            </a:r>
            <a:r>
              <a:rPr lang="en-US" dirty="0" smtClean="0"/>
              <a:t>CSS</a:t>
            </a:r>
            <a:endParaRPr lang="el-GR" dirty="0" smtClean="0"/>
          </a:p>
        </p:txBody>
      </p:sp>
      <p:sp>
        <p:nvSpPr>
          <p:cNvPr id="5" name="Rectangle 3"/>
          <p:cNvSpPr txBox="1">
            <a:spLocks noChangeArrowheads="1"/>
          </p:cNvSpPr>
          <p:nvPr>
            <p:custDataLst>
              <p:tags r:id="rId3"/>
            </p:custDataLst>
          </p:nvPr>
        </p:nvSpPr>
        <p:spPr>
          <a:xfrm>
            <a:off x="457200" y="1085850"/>
            <a:ext cx="8507288"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Πλεονεκτήματα σε σχέση με τους πίνακες</a:t>
            </a:r>
          </a:p>
          <a:p>
            <a:pPr marL="628650" lvl="1" indent="-266700"/>
            <a:r>
              <a:rPr lang="el-GR" dirty="0" smtClean="0"/>
              <a:t>Κεντρική διαχείριση εμφάνισης (σε </a:t>
            </a:r>
            <a:r>
              <a:rPr lang="en-US" dirty="0" err="1" smtClean="0"/>
              <a:t>css</a:t>
            </a:r>
            <a:r>
              <a:rPr lang="en-US" dirty="0" smtClean="0"/>
              <a:t> </a:t>
            </a:r>
            <a:r>
              <a:rPr lang="el-GR" dirty="0" smtClean="0"/>
              <a:t>αρχείο).</a:t>
            </a:r>
          </a:p>
          <a:p>
            <a:pPr marL="628650" lvl="1" indent="-266700"/>
            <a:r>
              <a:rPr lang="el-GR" dirty="0" smtClean="0"/>
              <a:t>Εύκολη αναμόρφωση </a:t>
            </a:r>
            <a:r>
              <a:rPr lang="en-US" dirty="0" smtClean="0"/>
              <a:t>site (</a:t>
            </a:r>
            <a:r>
              <a:rPr lang="el-GR" dirty="0" smtClean="0"/>
              <a:t>σε διαρρύθμιση και μορφοποίηση) με αλλαγή </a:t>
            </a:r>
            <a:r>
              <a:rPr lang="en-US" dirty="0" err="1" smtClean="0"/>
              <a:t>css</a:t>
            </a:r>
            <a:r>
              <a:rPr lang="el-GR" dirty="0" smtClean="0"/>
              <a:t> αρχείου!</a:t>
            </a:r>
            <a:endParaRPr lang="en-US" dirty="0" smtClean="0"/>
          </a:p>
          <a:p>
            <a:pPr marL="628650" lvl="1" indent="-266700"/>
            <a:r>
              <a:rPr lang="el-GR" dirty="0" smtClean="0"/>
              <a:t>Μικρότερου μεγέθους αρχεία </a:t>
            </a:r>
            <a:r>
              <a:rPr lang="en-US" dirty="0" smtClean="0"/>
              <a:t>HTML</a:t>
            </a:r>
            <a:r>
              <a:rPr lang="el-GR" dirty="0" smtClean="0"/>
              <a:t>.</a:t>
            </a:r>
            <a:endParaRPr lang="en-US" dirty="0" smtClean="0"/>
          </a:p>
          <a:p>
            <a:r>
              <a:rPr lang="el-GR" dirty="0" smtClean="0"/>
              <a:t>Μειονεκτήματα σε σχέση με τους πίνακες</a:t>
            </a:r>
            <a:endParaRPr lang="en-US" dirty="0" smtClean="0"/>
          </a:p>
          <a:p>
            <a:pPr marL="628650" lvl="1" indent="-266700"/>
            <a:r>
              <a:rPr lang="el-GR" dirty="0" smtClean="0"/>
              <a:t>Κάποιοι (πλέον παμπάλαιοι) </a:t>
            </a:r>
            <a:r>
              <a:rPr lang="en-US" dirty="0" smtClean="0"/>
              <a:t>browsers </a:t>
            </a:r>
            <a:r>
              <a:rPr lang="el-GR" dirty="0" smtClean="0"/>
              <a:t>δεν υποστήριζαν σωστά τις </a:t>
            </a:r>
            <a:r>
              <a:rPr lang="en-US" dirty="0" err="1" smtClean="0"/>
              <a:t>css</a:t>
            </a:r>
            <a:r>
              <a:rPr lang="en-US" dirty="0" smtClean="0"/>
              <a:t> </a:t>
            </a:r>
            <a:r>
              <a:rPr lang="el-GR" dirty="0" smtClean="0"/>
              <a:t>προδιαγραφές (π.χ. </a:t>
            </a:r>
            <a:r>
              <a:rPr lang="en-US" dirty="0" smtClean="0"/>
              <a:t>IE </a:t>
            </a:r>
            <a:r>
              <a:rPr lang="el-GR" dirty="0" smtClean="0"/>
              <a:t>5.</a:t>
            </a:r>
            <a:r>
              <a:rPr lang="en-US" dirty="0" smtClean="0"/>
              <a:t>x</a:t>
            </a:r>
            <a:r>
              <a:rPr lang="el-GR" dirty="0" smtClean="0"/>
              <a:t>,</a:t>
            </a:r>
            <a:r>
              <a:rPr lang="en-US" dirty="0" smtClean="0"/>
              <a:t> </a:t>
            </a:r>
            <a:r>
              <a:rPr lang="el-GR" dirty="0" smtClean="0"/>
              <a:t>ΙΕ6). </a:t>
            </a:r>
          </a:p>
          <a:p>
            <a:pPr marL="895350" lvl="2" indent="-266700"/>
            <a:r>
              <a:rPr lang="el-GR" dirty="0" smtClean="0"/>
              <a:t>Το πρόβλημα δεν υφίσταται πλέον (με σύγχρονους </a:t>
            </a:r>
            <a:r>
              <a:rPr lang="en-US" dirty="0" smtClean="0"/>
              <a:t>browsers)</a:t>
            </a:r>
            <a:r>
              <a:rPr lang="el-GR" dirty="0" smtClean="0"/>
              <a:t>.</a:t>
            </a:r>
          </a:p>
          <a:p>
            <a:pPr marL="361950" indent="-361950"/>
            <a:r>
              <a:rPr lang="el-GR" sz="2600" dirty="0" smtClean="0"/>
              <a:t>Καλό είναι να αποφεύγεται η χρήση των ιδιαίτερων </a:t>
            </a:r>
            <a:r>
              <a:rPr lang="en-US" sz="2600" dirty="0" err="1" smtClean="0"/>
              <a:t>css</a:t>
            </a:r>
            <a:r>
              <a:rPr lang="en-US" sz="2600" dirty="0" smtClean="0"/>
              <a:t> </a:t>
            </a:r>
            <a:r>
              <a:rPr lang="el-GR" sz="2600" dirty="0" smtClean="0"/>
              <a:t>χαρακτηριστικών που υποστηρίζει κάθε </a:t>
            </a:r>
            <a:r>
              <a:rPr lang="en-US" sz="2600" dirty="0" smtClean="0"/>
              <a:t>browser</a:t>
            </a:r>
            <a:r>
              <a:rPr lang="el-GR" sz="2600" dirty="0" smtClean="0"/>
              <a:t>.</a:t>
            </a:r>
          </a:p>
          <a:p>
            <a:pPr marL="762000" lvl="1" indent="-361950"/>
            <a:r>
              <a:rPr lang="el-GR" dirty="0" err="1" smtClean="0"/>
              <a:t>Προτιμείστε</a:t>
            </a:r>
            <a:r>
              <a:rPr lang="el-GR" dirty="0" smtClean="0"/>
              <a:t> ό,τι υποστηρίζεται από όλους.</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57</a:t>
            </a:fld>
            <a:endParaRPr lang="el-GR" sz="1400" dirty="0"/>
          </a:p>
        </p:txBody>
      </p:sp>
    </p:spTree>
    <p:custDataLst>
      <p:tags r:id="rId1"/>
    </p:custDataLst>
    <p:extLst>
      <p:ext uri="{BB962C8B-B14F-4D97-AF65-F5344CB8AC3E}">
        <p14:creationId xmlns:p14="http://schemas.microsoft.com/office/powerpoint/2010/main" val="40257642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Δόμηση της Σελίδας</a:t>
            </a:r>
          </a:p>
        </p:txBody>
      </p:sp>
      <p:sp>
        <p:nvSpPr>
          <p:cNvPr id="5"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l-GR" dirty="0" smtClean="0"/>
              <a:t>Οι λογικές ενότητες (</a:t>
            </a:r>
            <a:r>
              <a:rPr lang="el-GR" b="1" dirty="0" smtClean="0"/>
              <a:t>ζώνες χρήσης</a:t>
            </a:r>
            <a:r>
              <a:rPr lang="el-GR" dirty="0" smtClean="0"/>
              <a:t>) μιας σελίδας θα πρέπει να </a:t>
            </a:r>
            <a:r>
              <a:rPr lang="el-GR" dirty="0" err="1" smtClean="0"/>
              <a:t>οριοθετούνται</a:t>
            </a:r>
            <a:r>
              <a:rPr lang="el-GR" dirty="0" smtClean="0"/>
              <a:t> με τη χρήση </a:t>
            </a:r>
            <a:r>
              <a:rPr lang="en-US" dirty="0" smtClean="0"/>
              <a:t>&lt;div&gt;</a:t>
            </a:r>
          </a:p>
          <a:p>
            <a:pPr lvl="1">
              <a:defRPr/>
            </a:pPr>
            <a:r>
              <a:rPr lang="el-GR" dirty="0" smtClean="0"/>
              <a:t>π.χ. κεφαλίδα, κύριο τμήμα (περιεχομένου), πλαϊνό ή οριζόντιο τμήμα (πλοήγηση-</a:t>
            </a:r>
            <a:r>
              <a:rPr lang="en-US" dirty="0" smtClean="0"/>
              <a:t>menu</a:t>
            </a:r>
            <a:r>
              <a:rPr lang="el-GR" dirty="0" smtClean="0"/>
              <a:t>), υποσέλιδο, </a:t>
            </a:r>
            <a:r>
              <a:rPr lang="el-GR" dirty="0" err="1" smtClean="0"/>
              <a:t>κτλ</a:t>
            </a:r>
            <a:endParaRPr lang="el-GR" dirty="0" smtClean="0"/>
          </a:p>
          <a:p>
            <a:pPr lvl="1">
              <a:defRPr/>
            </a:pPr>
            <a:r>
              <a:rPr lang="el-GR" dirty="0" smtClean="0"/>
              <a:t>στα δομικά </a:t>
            </a:r>
            <a:r>
              <a:rPr lang="en-US" dirty="0" smtClean="0"/>
              <a:t>div</a:t>
            </a:r>
            <a:r>
              <a:rPr lang="el-GR" dirty="0" smtClean="0"/>
              <a:t> ορίζεται </a:t>
            </a:r>
            <a:r>
              <a:rPr lang="en-US" dirty="0" smtClean="0"/>
              <a:t>attribute id </a:t>
            </a:r>
            <a:r>
              <a:rPr lang="el-GR" dirty="0" smtClean="0"/>
              <a:t>και</a:t>
            </a:r>
            <a:r>
              <a:rPr lang="en-US" dirty="0" smtClean="0"/>
              <a:t> </a:t>
            </a:r>
            <a:r>
              <a:rPr lang="el-GR" dirty="0" smtClean="0"/>
              <a:t>μορφοποιούνται και </a:t>
            </a:r>
            <a:r>
              <a:rPr lang="el-GR" dirty="0" err="1" smtClean="0"/>
              <a:t>χωροθετούνται</a:t>
            </a:r>
            <a:r>
              <a:rPr lang="el-GR" dirty="0" smtClean="0"/>
              <a:t> με βάση δικό τους </a:t>
            </a:r>
            <a:r>
              <a:rPr lang="en-US" dirty="0" err="1" smtClean="0"/>
              <a:t>css</a:t>
            </a:r>
            <a:r>
              <a:rPr lang="en-US" dirty="0" smtClean="0"/>
              <a:t> </a:t>
            </a:r>
            <a:r>
              <a:rPr lang="el-GR" dirty="0" smtClean="0"/>
              <a:t>κανόνα με </a:t>
            </a:r>
            <a:r>
              <a:rPr lang="el-GR" dirty="0" err="1" smtClean="0"/>
              <a:t>επιλογέα</a:t>
            </a:r>
            <a:r>
              <a:rPr lang="el-GR" dirty="0" smtClean="0"/>
              <a:t> το </a:t>
            </a:r>
            <a:r>
              <a:rPr lang="en-US" dirty="0" smtClean="0"/>
              <a:t>id (</a:t>
            </a:r>
            <a:r>
              <a:rPr lang="el-GR" dirty="0" smtClean="0"/>
              <a:t>π.χ. #</a:t>
            </a:r>
            <a:r>
              <a:rPr lang="en-US" dirty="0" smtClean="0"/>
              <a:t>header { </a:t>
            </a:r>
            <a:r>
              <a:rPr lang="el-GR" i="1" dirty="0" smtClean="0"/>
              <a:t>…ρυθμίσεις…</a:t>
            </a:r>
            <a:r>
              <a:rPr lang="el-GR" dirty="0" smtClean="0"/>
              <a:t> }</a:t>
            </a:r>
          </a:p>
          <a:p>
            <a:pPr>
              <a:defRPr/>
            </a:pPr>
            <a:r>
              <a:rPr lang="el-GR" dirty="0" smtClean="0"/>
              <a:t>Το περιεχόμενο μέσα στις ζώνες χρήσης θα πρέπει να δομείται με κατάλληλες </a:t>
            </a:r>
            <a:r>
              <a:rPr lang="en-US" dirty="0" smtClean="0"/>
              <a:t>html </a:t>
            </a:r>
            <a:r>
              <a:rPr lang="el-GR" dirty="0" smtClean="0"/>
              <a:t>ετικέτες</a:t>
            </a:r>
            <a:r>
              <a:rPr lang="en-US" dirty="0" smtClean="0"/>
              <a:t>, </a:t>
            </a:r>
            <a:r>
              <a:rPr lang="el-GR" dirty="0" smtClean="0"/>
              <a:t>ανάλογα και τις ανάγκες</a:t>
            </a:r>
            <a:r>
              <a:rPr lang="en-US" dirty="0" smtClean="0"/>
              <a:t>.</a:t>
            </a:r>
            <a:endParaRPr lang="el-GR" dirty="0" smtClean="0"/>
          </a:p>
          <a:p>
            <a:pPr lvl="1">
              <a:defRPr/>
            </a:pPr>
            <a:endParaRPr lang="en-US" dirty="0" smtClean="0"/>
          </a:p>
          <a:p>
            <a:pPr marL="457200" lvl="1" indent="0" algn="ctr">
              <a:buFont typeface="Wingdings" pitchFamily="2" charset="2"/>
              <a:buNone/>
              <a:defRPr/>
            </a:pPr>
            <a:r>
              <a:rPr lang="el-GR" b="1" dirty="0" smtClean="0">
                <a:solidFill>
                  <a:srgbClr val="FF0000"/>
                </a:solidFill>
              </a:rPr>
              <a:t>Στα επόμενα </a:t>
            </a:r>
            <a:r>
              <a:rPr lang="en-US" b="1" dirty="0" smtClean="0">
                <a:solidFill>
                  <a:srgbClr val="FF0000"/>
                </a:solidFill>
              </a:rPr>
              <a:t>slides </a:t>
            </a:r>
            <a:r>
              <a:rPr lang="el-GR" b="1" dirty="0" smtClean="0">
                <a:solidFill>
                  <a:srgbClr val="FF0000"/>
                </a:solidFill>
              </a:rPr>
              <a:t>γίνεται μόνο αναφορά</a:t>
            </a:r>
            <a:r>
              <a:rPr lang="en-US" b="1" dirty="0" smtClean="0">
                <a:solidFill>
                  <a:srgbClr val="FF0000"/>
                </a:solidFill>
              </a:rPr>
              <a:t> </a:t>
            </a:r>
            <a:r>
              <a:rPr lang="el-GR" b="1" dirty="0" smtClean="0">
                <a:solidFill>
                  <a:srgbClr val="FF0000"/>
                </a:solidFill>
              </a:rPr>
              <a:t>εννοιών. </a:t>
            </a:r>
            <a:br>
              <a:rPr lang="el-GR" b="1" dirty="0" smtClean="0">
                <a:solidFill>
                  <a:srgbClr val="FF0000"/>
                </a:solidFill>
              </a:rPr>
            </a:br>
            <a:r>
              <a:rPr lang="el-GR" b="1" dirty="0" smtClean="0">
                <a:solidFill>
                  <a:srgbClr val="FF0000"/>
                </a:solidFill>
              </a:rPr>
              <a:t>Δείτε οπωσδήποτε τα </a:t>
            </a:r>
            <a:r>
              <a:rPr lang="en-US" b="1" dirty="0" smtClean="0">
                <a:solidFill>
                  <a:srgbClr val="FF0000"/>
                </a:solidFill>
              </a:rPr>
              <a:t>slides </a:t>
            </a:r>
            <a:r>
              <a:rPr lang="el-GR" b="1" dirty="0" smtClean="0">
                <a:solidFill>
                  <a:srgbClr val="FF0000"/>
                </a:solidFill>
              </a:rPr>
              <a:t>με τα παραδείγματα!</a:t>
            </a:r>
          </a:p>
          <a:p>
            <a:pPr>
              <a:defRPr/>
            </a:pPr>
            <a:endParaRPr lang="el-GR"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58</a:t>
            </a:fld>
            <a:endParaRPr lang="el-GR" sz="1400" dirty="0"/>
          </a:p>
        </p:txBody>
      </p:sp>
    </p:spTree>
    <p:custDataLst>
      <p:tags r:id="rId1"/>
    </p:custDataLst>
    <p:extLst>
      <p:ext uri="{BB962C8B-B14F-4D97-AF65-F5344CB8AC3E}">
        <p14:creationId xmlns:p14="http://schemas.microsoft.com/office/powerpoint/2010/main" val="2754667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Κανονική Ροή</a:t>
            </a:r>
            <a:r>
              <a:rPr lang="en-US" dirty="0" smtClean="0"/>
              <a:t>, CSS,</a:t>
            </a:r>
            <a:r>
              <a:rPr lang="el-GR" dirty="0" smtClean="0"/>
              <a:t> Πλεύση</a:t>
            </a:r>
          </a:p>
        </p:txBody>
      </p:sp>
      <p:sp>
        <p:nvSpPr>
          <p:cNvPr id="5" name="Rectangle 3"/>
          <p:cNvSpPr txBox="1">
            <a:spLocks noChangeArrowheads="1"/>
          </p:cNvSpPr>
          <p:nvPr>
            <p:custDataLst>
              <p:tags r:id="rId3"/>
            </p:custDataLst>
          </p:nvPr>
        </p:nvSpPr>
        <p:spPr>
          <a:xfrm>
            <a:off x="457200" y="1085850"/>
            <a:ext cx="8639175"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Στην κανονική ροή (</a:t>
            </a:r>
            <a:r>
              <a:rPr lang="en-US" dirty="0" smtClean="0"/>
              <a:t>normal flow)</a:t>
            </a:r>
            <a:r>
              <a:rPr lang="el-GR" dirty="0" smtClean="0"/>
              <a:t>…</a:t>
            </a:r>
          </a:p>
          <a:p>
            <a:pPr lvl="1"/>
            <a:r>
              <a:rPr lang="el-GR" dirty="0" smtClean="0"/>
              <a:t>τα </a:t>
            </a:r>
            <a:r>
              <a:rPr lang="el-GR" dirty="0" err="1" smtClean="0"/>
              <a:t>block</a:t>
            </a:r>
            <a:r>
              <a:rPr lang="en-US" dirty="0" smtClean="0"/>
              <a:t> </a:t>
            </a:r>
            <a:r>
              <a:rPr lang="el-GR" dirty="0" smtClean="0"/>
              <a:t>στοιχεία </a:t>
            </a:r>
            <a:r>
              <a:rPr lang="el-GR" dirty="0" err="1" smtClean="0"/>
              <a:t>χωροθετούνται</a:t>
            </a:r>
            <a:r>
              <a:rPr lang="el-GR" dirty="0" smtClean="0"/>
              <a:t> το ένα κάτω από το άλλο εντός του πατρικού, αρχίζοντας από πάνω-αριστερά</a:t>
            </a:r>
          </a:p>
          <a:p>
            <a:pPr lvl="1"/>
            <a:r>
              <a:rPr lang="el-GR" dirty="0" smtClean="0"/>
              <a:t>τα </a:t>
            </a:r>
            <a:r>
              <a:rPr lang="en-US" dirty="0" smtClean="0"/>
              <a:t>inline </a:t>
            </a:r>
            <a:r>
              <a:rPr lang="el-GR" dirty="0" smtClean="0"/>
              <a:t>στοιχεία </a:t>
            </a:r>
            <a:r>
              <a:rPr lang="el-GR" dirty="0" err="1" smtClean="0"/>
              <a:t>χωροθετούνται</a:t>
            </a:r>
            <a:r>
              <a:rPr lang="el-GR" dirty="0" smtClean="0"/>
              <a:t> στη ροή του κειμένου</a:t>
            </a:r>
          </a:p>
          <a:p>
            <a:r>
              <a:rPr lang="el-GR" dirty="0" smtClean="0"/>
              <a:t>Στην τοποθέτηση με χρήση CSS…</a:t>
            </a:r>
          </a:p>
          <a:p>
            <a:pPr lvl="1"/>
            <a:r>
              <a:rPr lang="el-GR" dirty="0" smtClean="0"/>
              <a:t>τα </a:t>
            </a:r>
            <a:r>
              <a:rPr lang="el-GR" dirty="0" err="1" smtClean="0"/>
              <a:t>blocks</a:t>
            </a:r>
            <a:r>
              <a:rPr lang="el-GR" dirty="0" smtClean="0"/>
              <a:t> στοιχεία είτε είναι στην κανονική ροή είτε αφαιρούνται από αυτή</a:t>
            </a:r>
            <a:r>
              <a:rPr lang="en-US" dirty="0" smtClean="0"/>
              <a:t> </a:t>
            </a:r>
            <a:r>
              <a:rPr lang="el-GR" dirty="0" smtClean="0"/>
              <a:t>και </a:t>
            </a:r>
            <a:r>
              <a:rPr lang="el-GR" dirty="0" err="1" smtClean="0"/>
              <a:t>χωροθετούνται</a:t>
            </a:r>
            <a:r>
              <a:rPr lang="el-GR" dirty="0" smtClean="0"/>
              <a:t> ως προς κάποιο σημείο αναφοράς (</a:t>
            </a:r>
            <a:r>
              <a:rPr lang="el-GR" i="1" dirty="0" smtClean="0"/>
              <a:t>βλ. </a:t>
            </a:r>
            <a:r>
              <a:rPr lang="en-US" i="1" dirty="0" smtClean="0"/>
              <a:t>pdf </a:t>
            </a:r>
            <a:r>
              <a:rPr lang="el-GR" i="1" dirty="0" smtClean="0"/>
              <a:t>με παραδείγματα </a:t>
            </a:r>
            <a:r>
              <a:rPr lang="el-GR" dirty="0" smtClean="0"/>
              <a:t>)</a:t>
            </a:r>
            <a:endParaRPr lang="en-US" dirty="0" smtClean="0"/>
          </a:p>
          <a:p>
            <a:r>
              <a:rPr lang="el-GR" dirty="0" smtClean="0"/>
              <a:t>Πλεύση (</a:t>
            </a:r>
            <a:r>
              <a:rPr lang="en-US" dirty="0" smtClean="0"/>
              <a:t>floating)</a:t>
            </a:r>
          </a:p>
          <a:p>
            <a:pPr lvl="1"/>
            <a:r>
              <a:rPr lang="en-US" dirty="0" smtClean="0"/>
              <a:t>H </a:t>
            </a:r>
            <a:r>
              <a:rPr lang="el-GR" dirty="0" smtClean="0"/>
              <a:t>ιδιότητα </a:t>
            </a:r>
            <a:r>
              <a:rPr lang="en-US" dirty="0" smtClean="0"/>
              <a:t>float </a:t>
            </a:r>
            <a:r>
              <a:rPr lang="el-GR" dirty="0" smtClean="0"/>
              <a:t>μετατοπίζει ένα στοιχείο αριστερά ή δεξιά εντός του πατρικού στοιχείου και επιτρέπει να σχεδιάζονται </a:t>
            </a:r>
            <a:r>
              <a:rPr lang="en-US" dirty="0" smtClean="0"/>
              <a:t>block </a:t>
            </a:r>
            <a:r>
              <a:rPr lang="el-GR" dirty="0" smtClean="0"/>
              <a:t>στοιχεία το ένα δίπλα στο άλλο, κατά παράβαση της σχεδίασης με βάση την κανονική ροή.</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59</a:t>
            </a:fld>
            <a:endParaRPr lang="el-GR" sz="1400" dirty="0"/>
          </a:p>
        </p:txBody>
      </p:sp>
    </p:spTree>
    <p:custDataLst>
      <p:tags r:id="rId1"/>
    </p:custDataLst>
    <p:extLst>
      <p:ext uri="{BB962C8B-B14F-4D97-AF65-F5344CB8AC3E}">
        <p14:creationId xmlns:p14="http://schemas.microsoft.com/office/powerpoint/2010/main" val="2682738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Τι </a:t>
            </a:r>
            <a:r>
              <a:rPr lang="en-US" sz="4000" dirty="0" smtClean="0"/>
              <a:t>E</a:t>
            </a:r>
            <a:r>
              <a:rPr lang="el-GR" sz="4000" dirty="0" err="1" smtClean="0"/>
              <a:t>ίναι</a:t>
            </a:r>
            <a:r>
              <a:rPr lang="el-GR" sz="4000" dirty="0" smtClean="0"/>
              <a:t> τα </a:t>
            </a:r>
            <a:r>
              <a:rPr lang="en-US" sz="4000" dirty="0" smtClean="0"/>
              <a:t>CSS;</a:t>
            </a:r>
            <a:endParaRPr lang="el-GR" sz="4000" dirty="0">
              <a:solidFill>
                <a:srgbClr val="0070C0"/>
              </a:solidFill>
            </a:endParaRPr>
          </a:p>
        </p:txBody>
      </p:sp>
      <p:sp>
        <p:nvSpPr>
          <p:cNvPr id="9" name="Θέση περιεχομένου 8"/>
          <p:cNvSpPr>
            <a:spLocks noGrp="1"/>
          </p:cNvSpPr>
          <p:nvPr>
            <p:ph idx="1"/>
            <p:custDataLst>
              <p:tags r:id="rId3"/>
            </p:custDataLst>
          </p:nvPr>
        </p:nvSpPr>
        <p:spPr>
          <a:xfrm>
            <a:off x="390364" y="1180883"/>
            <a:ext cx="8363272" cy="3744416"/>
          </a:xfrm>
        </p:spPr>
        <p:txBody>
          <a:bodyPr>
            <a:normAutofit/>
          </a:bodyPr>
          <a:lstStyle/>
          <a:p>
            <a:r>
              <a:rPr lang="en-US" sz="2400" dirty="0"/>
              <a:t>Cascading (</a:t>
            </a:r>
            <a:r>
              <a:rPr lang="el-GR" sz="2400" dirty="0"/>
              <a:t>στοιβαγμένα)</a:t>
            </a:r>
            <a:r>
              <a:rPr lang="en-US" sz="2400" dirty="0"/>
              <a:t> Style Sheets (CSS) </a:t>
            </a:r>
            <a:r>
              <a:rPr lang="el-GR" sz="2400" dirty="0"/>
              <a:t>είναι</a:t>
            </a:r>
          </a:p>
          <a:p>
            <a:pPr lvl="1"/>
            <a:r>
              <a:rPr lang="el-GR" sz="2000" dirty="0"/>
              <a:t>Ένα σύνολο κανόνων για την παρουσίαση εγγράφων </a:t>
            </a:r>
            <a:r>
              <a:rPr lang="en-US" sz="2000" dirty="0"/>
              <a:t>HTML, XHTML </a:t>
            </a:r>
            <a:r>
              <a:rPr lang="el-GR" sz="2000" dirty="0"/>
              <a:t>και γενικότερα </a:t>
            </a:r>
            <a:r>
              <a:rPr lang="en-US" sz="2000" dirty="0"/>
              <a:t>XML, </a:t>
            </a:r>
            <a:r>
              <a:rPr lang="el-GR" sz="2000" dirty="0"/>
              <a:t>στον χρήστη</a:t>
            </a:r>
            <a:r>
              <a:rPr lang="en-US" sz="2000" dirty="0"/>
              <a:t>.</a:t>
            </a:r>
            <a:endParaRPr lang="el-GR" sz="2000" dirty="0"/>
          </a:p>
          <a:p>
            <a:r>
              <a:rPr lang="el-GR" sz="2400" dirty="0"/>
              <a:t>Παρουσίαση σημαίνει</a:t>
            </a:r>
          </a:p>
          <a:p>
            <a:pPr lvl="1"/>
            <a:r>
              <a:rPr lang="el-GR" sz="2000" dirty="0"/>
              <a:t>Εμφάνιση και </a:t>
            </a:r>
            <a:r>
              <a:rPr lang="el-GR" sz="2000" dirty="0" err="1"/>
              <a:t>χωροθέτηση</a:t>
            </a:r>
            <a:r>
              <a:rPr lang="el-GR" sz="2000" dirty="0"/>
              <a:t> των στοιχείων στην οθόνη  υπολογιστή ή σε </a:t>
            </a:r>
            <a:r>
              <a:rPr lang="en-US" sz="2000" dirty="0"/>
              <a:t>smartphone </a:t>
            </a:r>
            <a:r>
              <a:rPr lang="el-GR" sz="2000" dirty="0"/>
              <a:t>ή σε εκτυπωτή, </a:t>
            </a:r>
            <a:r>
              <a:rPr lang="el-GR" sz="2000" dirty="0" err="1"/>
              <a:t>κτλ</a:t>
            </a:r>
            <a:endParaRPr lang="en-US" sz="2000" dirty="0"/>
          </a:p>
          <a:p>
            <a:pPr lvl="2"/>
            <a:r>
              <a:rPr lang="el-GR" sz="1800" dirty="0"/>
              <a:t>Περιθώρια, διαστήματα, χρώματα, γραμματοσειρές, </a:t>
            </a:r>
            <a:r>
              <a:rPr lang="el-GR" sz="1800" dirty="0" err="1"/>
              <a:t>κτλ</a:t>
            </a:r>
            <a:endParaRPr lang="el-GR" sz="1800" dirty="0"/>
          </a:p>
          <a:p>
            <a:pPr lvl="1"/>
            <a:r>
              <a:rPr lang="el-GR" sz="2000" dirty="0"/>
              <a:t>...αλλά και αναπαραγωγή των στοιχείων με χρήση συνθετικής ομιλίας (δε μας ενδιαφέρει στο μάθημα</a:t>
            </a:r>
            <a:r>
              <a:rPr lang="el-GR" sz="2000" dirty="0" smtClean="0"/>
              <a:t>)!</a:t>
            </a:r>
            <a:endParaRPr lang="el-GR" sz="2000" dirty="0"/>
          </a:p>
        </p:txBody>
      </p:sp>
      <p:sp>
        <p:nvSpPr>
          <p:cNvPr id="7" name="AutoShape 4"/>
          <p:cNvSpPr>
            <a:spLocks noChangeArrowheads="1"/>
          </p:cNvSpPr>
          <p:nvPr>
            <p:custDataLst>
              <p:tags r:id="rId4"/>
            </p:custDataLst>
          </p:nvPr>
        </p:nvSpPr>
        <p:spPr bwMode="auto">
          <a:xfrm>
            <a:off x="1278159" y="4870849"/>
            <a:ext cx="6480175" cy="1181100"/>
          </a:xfrm>
          <a:prstGeom prst="horizontalScroll">
            <a:avLst>
              <a:gd name="adj" fmla="val 12500"/>
            </a:avLst>
          </a:prstGeom>
          <a:solidFill>
            <a:srgbClr val="FFC000"/>
          </a:solidFill>
          <a:ln w="9525">
            <a:solidFill>
              <a:schemeClr val="tx1"/>
            </a:solidFill>
            <a:round/>
            <a:headEnd/>
            <a:tailEnd/>
          </a:ln>
          <a:effectLst/>
          <a:extLst/>
        </p:spPr>
        <p:txBody>
          <a:bodyPr wrap="none" tIns="190800" anchor="ctr"/>
          <a:lstStyle/>
          <a:p>
            <a:pPr algn="ctr"/>
            <a:r>
              <a:rPr lang="el-GR" sz="2000" b="1" i="1" u="none" dirty="0"/>
              <a:t>Στο μάθημα θα εστιάσουμε στους </a:t>
            </a:r>
          </a:p>
          <a:p>
            <a:pPr algn="ctr"/>
            <a:r>
              <a:rPr lang="el-GR" sz="2000" b="1" i="1" u="none" dirty="0"/>
              <a:t>κανόνες παρουσίασης στην οθόνη</a:t>
            </a:r>
          </a:p>
          <a:p>
            <a:pPr algn="ctr"/>
            <a:endParaRPr lang="el-GR" u="none" dirty="0"/>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43295"/>
          </a:xfrm>
        </p:spPr>
        <p:txBody>
          <a:bodyPr>
            <a:normAutofit fontScale="90000"/>
          </a:bodyPr>
          <a:lstStyle/>
          <a:p>
            <a:pPr eaLnBrk="1" hangingPunct="1"/>
            <a:r>
              <a:rPr lang="el-GR" dirty="0" smtClean="0"/>
              <a:t>Τοποθέτηση Κουτιού</a:t>
            </a:r>
            <a:r>
              <a:rPr lang="en-US" dirty="0" smtClean="0"/>
              <a:t>/Block</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Υπάρχουν 4 τρόποι τοποθέτησης ενός </a:t>
            </a:r>
            <a:r>
              <a:rPr lang="en-US" dirty="0" smtClean="0"/>
              <a:t>block</a:t>
            </a:r>
          </a:p>
          <a:p>
            <a:pPr marL="914400" lvl="1" indent="-457200">
              <a:buFont typeface="Arial Narrow" pitchFamily="34" charset="0"/>
              <a:buAutoNum type="arabicPeriod"/>
            </a:pPr>
            <a:r>
              <a:rPr lang="el-GR" dirty="0" smtClean="0"/>
              <a:t>Στη φυσιολογική του θέση, σύμφωνα με τη ροή της </a:t>
            </a:r>
            <a:r>
              <a:rPr lang="en-US" dirty="0" smtClean="0"/>
              <a:t>HTML </a:t>
            </a:r>
            <a:r>
              <a:rPr lang="el-GR" dirty="0" smtClean="0"/>
              <a:t>από πάνω προς τα κάτω (</a:t>
            </a:r>
            <a:r>
              <a:rPr lang="en-US" b="1" dirty="0" smtClean="0"/>
              <a:t>static positioning</a:t>
            </a:r>
            <a:r>
              <a:rPr lang="en-US" dirty="0" smtClean="0"/>
              <a:t>)</a:t>
            </a:r>
            <a:endParaRPr lang="el-GR" dirty="0" smtClean="0"/>
          </a:p>
          <a:p>
            <a:pPr marL="914400" lvl="1" indent="-457200">
              <a:buFont typeface="Arial Narrow" pitchFamily="34" charset="0"/>
              <a:buAutoNum type="arabicPeriod"/>
            </a:pPr>
            <a:r>
              <a:rPr lang="el-GR" dirty="0" smtClean="0"/>
              <a:t>Καθορισμός επακριβών συντεταγμένων σε σχέση… </a:t>
            </a:r>
            <a:endParaRPr lang="en-US" dirty="0" smtClean="0"/>
          </a:p>
          <a:p>
            <a:pPr marL="1371600" lvl="2" indent="-457200">
              <a:buFont typeface="Arial Narrow" pitchFamily="34" charset="0"/>
              <a:buAutoNum type="arabicPeriod"/>
            </a:pPr>
            <a:r>
              <a:rPr lang="el-GR" dirty="0" smtClean="0"/>
              <a:t>…είτε με το στοιχείο γονέα (</a:t>
            </a:r>
            <a:r>
              <a:rPr lang="en-US" b="1" dirty="0" smtClean="0"/>
              <a:t>absolute</a:t>
            </a:r>
            <a:r>
              <a:rPr lang="en-US" dirty="0" smtClean="0"/>
              <a:t>)</a:t>
            </a:r>
          </a:p>
          <a:p>
            <a:pPr marL="1371600" lvl="2" indent="-457200">
              <a:buFont typeface="Arial Narrow" pitchFamily="34" charset="0"/>
              <a:buAutoNum type="arabicPeriod"/>
            </a:pPr>
            <a:r>
              <a:rPr lang="el-GR" dirty="0" smtClean="0"/>
              <a:t>…είτε με το παράθυρο του </a:t>
            </a:r>
            <a:r>
              <a:rPr lang="en-US" dirty="0" smtClean="0"/>
              <a:t>browser (</a:t>
            </a:r>
            <a:r>
              <a:rPr lang="el-GR" b="1" dirty="0" err="1" smtClean="0"/>
              <a:t>fixed</a:t>
            </a:r>
            <a:r>
              <a:rPr lang="el-GR" dirty="0" smtClean="0"/>
              <a:t>), </a:t>
            </a:r>
          </a:p>
          <a:p>
            <a:pPr marL="914400" lvl="1" indent="-457200">
              <a:buFont typeface="Arial Narrow" pitchFamily="34" charset="0"/>
              <a:buAutoNum type="arabicPeriod"/>
            </a:pPr>
            <a:r>
              <a:rPr lang="el-GR" dirty="0" smtClean="0"/>
              <a:t>Μετακίνηση του κουτιού σε σχέση με την </a:t>
            </a:r>
            <a:r>
              <a:rPr lang="el-GR" dirty="0" err="1" smtClean="0"/>
              <a:t>προκαθορι-σμένη</a:t>
            </a:r>
            <a:r>
              <a:rPr lang="el-GR" dirty="0" smtClean="0"/>
              <a:t> θέση του στη ροή της </a:t>
            </a:r>
            <a:r>
              <a:rPr lang="en-US" dirty="0" smtClean="0"/>
              <a:t>HTML (</a:t>
            </a:r>
            <a:r>
              <a:rPr lang="el-GR" b="1" dirty="0" err="1" smtClean="0"/>
              <a:t>relative</a:t>
            </a:r>
            <a:r>
              <a:rPr lang="el-GR" dirty="0" smtClean="0"/>
              <a:t>)</a:t>
            </a:r>
          </a:p>
          <a:p>
            <a:pPr marL="914400" lvl="1" indent="-457200">
              <a:buFont typeface="Arial Narrow" pitchFamily="34" charset="0"/>
              <a:buAutoNum type="arabicPeriod"/>
            </a:pPr>
            <a:r>
              <a:rPr lang="el-GR" dirty="0" smtClean="0"/>
              <a:t>Αλλοίωση στατικής</a:t>
            </a:r>
            <a:r>
              <a:rPr lang="en-US" dirty="0" smtClean="0"/>
              <a:t> (static)</a:t>
            </a:r>
            <a:r>
              <a:rPr lang="el-GR" dirty="0" smtClean="0"/>
              <a:t> θέσης με χρήση </a:t>
            </a:r>
            <a:r>
              <a:rPr lang="en-US" b="1" dirty="0" smtClean="0"/>
              <a:t>float</a:t>
            </a:r>
          </a:p>
          <a:p>
            <a:r>
              <a:rPr lang="el-GR" dirty="0" smtClean="0"/>
              <a:t>Επιπλέον, αν τα κουτιά επικαλύπτονται μεταξύ τους, τότε μπορεί να καθοριστεί η σειρά </a:t>
            </a:r>
            <a:r>
              <a:rPr lang="el-GR" dirty="0" err="1" smtClean="0"/>
              <a:t>επικάλυ-ψής</a:t>
            </a:r>
            <a:r>
              <a:rPr lang="el-GR" dirty="0" smtClean="0"/>
              <a:t> τους (3</a:t>
            </a:r>
            <a:r>
              <a:rPr lang="el-GR" baseline="30000" dirty="0" smtClean="0"/>
              <a:t>η</a:t>
            </a:r>
            <a:r>
              <a:rPr lang="el-GR" dirty="0" smtClean="0"/>
              <a:t> διάσταση, </a:t>
            </a:r>
            <a:r>
              <a:rPr lang="el-GR" b="1" dirty="0" smtClean="0"/>
              <a:t>z-</a:t>
            </a:r>
            <a:r>
              <a:rPr lang="el-GR" b="1" dirty="0" err="1" smtClean="0"/>
              <a:t>index</a:t>
            </a:r>
            <a:r>
              <a:rPr lang="el-GR" dirty="0" smtClean="0"/>
              <a:t>)   </a:t>
            </a:r>
            <a:r>
              <a:rPr lang="en-US" sz="2000" dirty="0" smtClean="0"/>
              <a:t>(</a:t>
            </a:r>
            <a:r>
              <a:rPr lang="el-GR" sz="2000" i="1" dirty="0" smtClean="0"/>
              <a:t>δεν θα το δούμε</a:t>
            </a:r>
            <a:r>
              <a:rPr lang="el-GR" sz="2000" dirty="0" smtClean="0"/>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60</a:t>
            </a:fld>
            <a:endParaRPr lang="el-GR" sz="1400" dirty="0"/>
          </a:p>
        </p:txBody>
      </p:sp>
    </p:spTree>
    <p:custDataLst>
      <p:tags r:id="rId1"/>
    </p:custDataLst>
    <p:extLst>
      <p:ext uri="{BB962C8B-B14F-4D97-AF65-F5344CB8AC3E}">
        <p14:creationId xmlns:p14="http://schemas.microsoft.com/office/powerpoint/2010/main" val="1735999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fontScale="90000"/>
          </a:bodyPr>
          <a:lstStyle/>
          <a:p>
            <a:pPr eaLnBrk="1" hangingPunct="1"/>
            <a:r>
              <a:rPr lang="el-GR" dirty="0" smtClean="0"/>
              <a:t>2.1  Απόλυτη Τοποθέτηση (</a:t>
            </a:r>
            <a:r>
              <a:rPr lang="en-US" dirty="0" smtClean="0"/>
              <a:t>absolute)</a:t>
            </a:r>
            <a:endParaRPr lang="el-GR" dirty="0" smtClean="0"/>
          </a:p>
        </p:txBody>
      </p:sp>
      <p:sp>
        <p:nvSpPr>
          <p:cNvPr id="5" name="Rectangle 3"/>
          <p:cNvSpPr txBox="1">
            <a:spLocks noChangeArrowheads="1"/>
          </p:cNvSpPr>
          <p:nvPr>
            <p:custDataLst>
              <p:tags r:id="rId3"/>
            </p:custDataLst>
          </p:nvPr>
        </p:nvSpPr>
        <p:spPr>
          <a:xfrm>
            <a:off x="457200" y="1085850"/>
            <a:ext cx="8507413" cy="551150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Για απόλυτη τοποθέτηση χρησιμοποιούμε </a:t>
            </a:r>
          </a:p>
          <a:p>
            <a:pPr marL="714375" lvl="1" indent="-352425"/>
            <a:r>
              <a:rPr lang="el-GR" b="1" dirty="0" smtClean="0"/>
              <a:t>Σε "πιο έξω" </a:t>
            </a:r>
            <a:r>
              <a:rPr lang="en-US" b="1" dirty="0" smtClean="0"/>
              <a:t>block (</a:t>
            </a:r>
            <a:r>
              <a:rPr lang="el-GR" b="1" dirty="0" smtClean="0"/>
              <a:t>συνήθως στον γονέα)</a:t>
            </a:r>
            <a:r>
              <a:rPr lang="el-GR" dirty="0" smtClean="0"/>
              <a:t> το:</a:t>
            </a:r>
          </a:p>
          <a:p>
            <a:pPr marL="990600" lvl="2" indent="-276225"/>
            <a:r>
              <a:rPr lang="en-US" b="1" dirty="0" smtClean="0">
                <a:latin typeface="Courier New" pitchFamily="49" charset="0"/>
              </a:rPr>
              <a:t>position: relative;</a:t>
            </a:r>
            <a:r>
              <a:rPr lang="el-GR" b="1" dirty="0" smtClean="0">
                <a:latin typeface="Courier New" pitchFamily="49" charset="0"/>
              </a:rPr>
              <a:t> </a:t>
            </a:r>
            <a:r>
              <a:rPr lang="el-GR" dirty="0" smtClean="0"/>
              <a:t>χωρίς περαιτέρω τιμές</a:t>
            </a:r>
          </a:p>
          <a:p>
            <a:pPr marL="990600" lvl="2" indent="-276225"/>
            <a:r>
              <a:rPr lang="el-GR" dirty="0" smtClean="0"/>
              <a:t>αυτό είναι το </a:t>
            </a:r>
            <a:r>
              <a:rPr lang="en-US" dirty="0" smtClean="0"/>
              <a:t>block </a:t>
            </a:r>
            <a:r>
              <a:rPr lang="el-GR" dirty="0" smtClean="0"/>
              <a:t>αναφοράς</a:t>
            </a:r>
          </a:p>
          <a:p>
            <a:pPr marL="714375" lvl="1" indent="-352425"/>
            <a:r>
              <a:rPr lang="el-GR" b="1" dirty="0" smtClean="0"/>
              <a:t>Στο υπό τοποθέτηση στοιχείο</a:t>
            </a:r>
            <a:r>
              <a:rPr lang="el-GR" dirty="0" smtClean="0"/>
              <a:t>:</a:t>
            </a:r>
          </a:p>
          <a:p>
            <a:pPr marL="990600" lvl="2" indent="-276225"/>
            <a:r>
              <a:rPr lang="en-US" b="1" dirty="0" smtClean="0">
                <a:latin typeface="Courier New" pitchFamily="49" charset="0"/>
              </a:rPr>
              <a:t>position: absolute;</a:t>
            </a:r>
            <a:r>
              <a:rPr lang="en-US" dirty="0" smtClean="0"/>
              <a:t> </a:t>
            </a:r>
            <a:endParaRPr lang="el-GR" dirty="0" smtClean="0"/>
          </a:p>
          <a:p>
            <a:pPr marL="990600" lvl="2" indent="-276225"/>
            <a:r>
              <a:rPr lang="el-GR" dirty="0" smtClean="0"/>
              <a:t>και ένα ή παρακάτω ζεύγη ιδιότητας τιμής</a:t>
            </a:r>
          </a:p>
          <a:p>
            <a:pPr marL="1257300" lvl="3" indent="-266700"/>
            <a:r>
              <a:rPr lang="el-GR" dirty="0" smtClean="0"/>
              <a:t>Ιδιότητα: </a:t>
            </a:r>
            <a:r>
              <a:rPr lang="en-US" b="1" dirty="0" smtClean="0">
                <a:latin typeface="Courier New" pitchFamily="49" charset="0"/>
              </a:rPr>
              <a:t>top</a:t>
            </a:r>
            <a:r>
              <a:rPr lang="en-US" sz="2200" dirty="0" smtClean="0"/>
              <a:t>, </a:t>
            </a:r>
            <a:r>
              <a:rPr lang="en-US" b="1" dirty="0" smtClean="0">
                <a:latin typeface="Courier New" pitchFamily="49" charset="0"/>
              </a:rPr>
              <a:t>right</a:t>
            </a:r>
            <a:r>
              <a:rPr lang="en-US" sz="2200" dirty="0" smtClean="0"/>
              <a:t>, </a:t>
            </a:r>
            <a:r>
              <a:rPr lang="en-US" b="1" dirty="0" smtClean="0">
                <a:latin typeface="Courier New" pitchFamily="49" charset="0"/>
              </a:rPr>
              <a:t>bottom</a:t>
            </a:r>
            <a:r>
              <a:rPr lang="en-US" sz="2200" dirty="0" smtClean="0"/>
              <a:t>, </a:t>
            </a:r>
            <a:r>
              <a:rPr lang="en-US" b="1" dirty="0" smtClean="0">
                <a:latin typeface="Courier New" pitchFamily="49" charset="0"/>
              </a:rPr>
              <a:t>left</a:t>
            </a:r>
            <a:r>
              <a:rPr lang="el-GR" dirty="0" smtClean="0"/>
              <a:t> (δηλώνει την πλευρά)</a:t>
            </a:r>
          </a:p>
          <a:p>
            <a:pPr marL="1257300" lvl="3" indent="-266700"/>
            <a:r>
              <a:rPr lang="el-GR" dirty="0" smtClean="0"/>
              <a:t>Τιμή: π.χ. </a:t>
            </a:r>
            <a:r>
              <a:rPr lang="en-US" dirty="0" smtClean="0"/>
              <a:t>top:2em</a:t>
            </a:r>
            <a:r>
              <a:rPr lang="el-GR" dirty="0" smtClean="0"/>
              <a:t>; </a:t>
            </a:r>
            <a:r>
              <a:rPr lang="en-US" dirty="0" smtClean="0"/>
              <a:t>right:-2em</a:t>
            </a:r>
            <a:r>
              <a:rPr lang="el-GR" dirty="0" smtClean="0"/>
              <a:t>; (δηλώνει την απόσταση του υπό τοποθέτηση </a:t>
            </a:r>
            <a:r>
              <a:rPr lang="en-US" dirty="0" smtClean="0"/>
              <a:t>block </a:t>
            </a:r>
            <a:r>
              <a:rPr lang="el-GR" dirty="0" smtClean="0"/>
              <a:t>από τη δεδομένη πλευρά του </a:t>
            </a:r>
            <a:r>
              <a:rPr lang="en-US" dirty="0" smtClean="0"/>
              <a:t>block </a:t>
            </a:r>
            <a:r>
              <a:rPr lang="el-GR" dirty="0" smtClean="0"/>
              <a:t>αναφοράς</a:t>
            </a:r>
            <a:r>
              <a:rPr lang="en-US" dirty="0" smtClean="0"/>
              <a:t>)</a:t>
            </a:r>
            <a:endParaRPr lang="el-GR" dirty="0" smtClean="0"/>
          </a:p>
          <a:p>
            <a:r>
              <a:rPr lang="el-GR" dirty="0" smtClean="0">
                <a:solidFill>
                  <a:srgbClr val="C00000"/>
                </a:solidFill>
              </a:rPr>
              <a:t>Αν δεν οριστεί από εμάς </a:t>
            </a:r>
            <a:r>
              <a:rPr lang="en-US" dirty="0" smtClean="0">
                <a:solidFill>
                  <a:srgbClr val="C00000"/>
                </a:solidFill>
              </a:rPr>
              <a:t>block </a:t>
            </a:r>
            <a:r>
              <a:rPr lang="el-GR" dirty="0" smtClean="0">
                <a:solidFill>
                  <a:srgbClr val="C00000"/>
                </a:solidFill>
              </a:rPr>
              <a:t>αναφοράς μέσω του </a:t>
            </a:r>
            <a:r>
              <a:rPr lang="en-US" b="1" dirty="0" err="1" smtClean="0">
                <a:solidFill>
                  <a:srgbClr val="C00000"/>
                </a:solidFill>
                <a:latin typeface="Courier New" pitchFamily="49" charset="0"/>
              </a:rPr>
              <a:t>position:relative</a:t>
            </a:r>
            <a:r>
              <a:rPr lang="en-US" b="1" dirty="0" smtClean="0">
                <a:solidFill>
                  <a:srgbClr val="C00000"/>
                </a:solidFill>
                <a:latin typeface="Courier New" pitchFamily="49" charset="0"/>
              </a:rPr>
              <a:t>;</a:t>
            </a:r>
            <a:r>
              <a:rPr lang="el-GR" dirty="0" smtClean="0">
                <a:solidFill>
                  <a:srgbClr val="C00000"/>
                </a:solidFill>
              </a:rPr>
              <a:t> τότε γίνεται αυτόματα το </a:t>
            </a:r>
            <a:r>
              <a:rPr lang="el-GR" b="1" dirty="0" smtClean="0">
                <a:solidFill>
                  <a:srgbClr val="C00000"/>
                </a:solidFill>
              </a:rPr>
              <a:t>&lt;</a:t>
            </a:r>
            <a:r>
              <a:rPr lang="el-GR" b="1" dirty="0" err="1" smtClean="0">
                <a:solidFill>
                  <a:srgbClr val="C00000"/>
                </a:solidFill>
              </a:rPr>
              <a:t>body</a:t>
            </a:r>
            <a:r>
              <a:rPr lang="el-GR" b="1" dirty="0" smtClean="0">
                <a:solidFill>
                  <a:srgbClr val="C00000"/>
                </a:solidFill>
              </a:rPr>
              <a:t>&gt;</a:t>
            </a:r>
            <a:r>
              <a:rPr lang="el-GR" dirty="0" smtClean="0">
                <a:solidFill>
                  <a:srgbClr val="C00000"/>
                </a:solidFill>
              </a:rPr>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61</a:t>
            </a:fld>
            <a:endParaRPr lang="el-GR" sz="1400" dirty="0"/>
          </a:p>
        </p:txBody>
      </p:sp>
    </p:spTree>
    <p:custDataLst>
      <p:tags r:id="rId1"/>
    </p:custDataLst>
    <p:extLst>
      <p:ext uri="{BB962C8B-B14F-4D97-AF65-F5344CB8AC3E}">
        <p14:creationId xmlns:p14="http://schemas.microsoft.com/office/powerpoint/2010/main" val="1632357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457200" y="115888"/>
            <a:ext cx="8507413" cy="787400"/>
          </a:xfrm>
        </p:spPr>
        <p:txBody>
          <a:bodyPr>
            <a:normAutofit fontScale="90000"/>
          </a:bodyPr>
          <a:lstStyle/>
          <a:p>
            <a:r>
              <a:rPr lang="el-GR" dirty="0" smtClean="0"/>
              <a:t>Παράδειγμα Απόλυτης Τοποθέτησης</a:t>
            </a:r>
            <a:endParaRPr lang="en-US" dirty="0"/>
          </a:p>
        </p:txBody>
      </p:sp>
      <p:sp>
        <p:nvSpPr>
          <p:cNvPr id="5" name="Content Placeholder 2" descr="ακολουθεί κώδικας . #div1 {&#10;    border: solid thin black;&#10;    background-color: #CACBCB;&#10;    width: 300px; height: 150px;&#10;    position: relative;&#10;}  &#10;#div2 {&#10;    border: dotted thin black;&#10;    background-color: #BCE0C1;&#10;    width: 100px;  height: 50px;&#10;    position: absolute; &#10;    right: 1em;   &#10;    bottom: 1em;&#10;} &#10;"/>
          <p:cNvSpPr>
            <a:spLocks noGrp="1"/>
          </p:cNvSpPr>
          <p:nvPr>
            <p:ph sz="half" idx="1"/>
          </p:nvPr>
        </p:nvSpPr>
        <p:spPr>
          <a:xfrm>
            <a:off x="457200" y="1085850"/>
            <a:ext cx="4176713" cy="5583238"/>
          </a:xfrm>
        </p:spPr>
        <p:txBody>
          <a:bodyPr>
            <a:normAutofit fontScale="92500" lnSpcReduction="20000"/>
          </a:bodyPr>
          <a:lstStyle/>
          <a:p>
            <a:pPr marL="0" indent="0">
              <a:buNone/>
            </a:pPr>
            <a:r>
              <a:rPr lang="en-US" sz="2100" dirty="0" smtClean="0"/>
              <a:t>#</a:t>
            </a:r>
            <a:r>
              <a:rPr lang="en-US" sz="2100" dirty="0"/>
              <a:t>div1 {</a:t>
            </a:r>
          </a:p>
          <a:p>
            <a:pPr marL="0" indent="0">
              <a:buNone/>
            </a:pPr>
            <a:r>
              <a:rPr lang="en-US" sz="2100" dirty="0"/>
              <a:t>    border: solid thin black;</a:t>
            </a:r>
          </a:p>
          <a:p>
            <a:pPr marL="0" indent="0">
              <a:buNone/>
            </a:pPr>
            <a:r>
              <a:rPr lang="en-US" sz="2100" dirty="0"/>
              <a:t>    background-color: #CACBCB;</a:t>
            </a:r>
          </a:p>
          <a:p>
            <a:pPr marL="0" indent="0">
              <a:buNone/>
            </a:pPr>
            <a:r>
              <a:rPr lang="en-US" sz="2100" dirty="0"/>
              <a:t>    width: 300px; height: 150px;</a:t>
            </a:r>
          </a:p>
          <a:p>
            <a:pPr marL="0" indent="0">
              <a:buNone/>
            </a:pPr>
            <a:r>
              <a:rPr lang="en-US" sz="2100" dirty="0"/>
              <a:t>    </a:t>
            </a:r>
            <a:r>
              <a:rPr lang="en-US" sz="2100" b="1" dirty="0"/>
              <a:t>position: </a:t>
            </a:r>
            <a:r>
              <a:rPr lang="en-US" sz="2100" b="1" dirty="0">
                <a:solidFill>
                  <a:srgbClr val="C00000"/>
                </a:solidFill>
              </a:rPr>
              <a:t>relative</a:t>
            </a:r>
            <a:r>
              <a:rPr lang="en-US" sz="2100" b="1" dirty="0" smtClean="0"/>
              <a:t>;</a:t>
            </a:r>
            <a:endParaRPr lang="el-GR" sz="2100" b="1" dirty="0" smtClean="0"/>
          </a:p>
          <a:p>
            <a:pPr marL="0" indent="0">
              <a:buNone/>
            </a:pPr>
            <a:r>
              <a:rPr lang="en-US" sz="2100" dirty="0" smtClean="0"/>
              <a:t>}  </a:t>
            </a:r>
            <a:endParaRPr lang="en-US" sz="2100" dirty="0"/>
          </a:p>
          <a:p>
            <a:pPr marL="0" indent="0">
              <a:buNone/>
            </a:pPr>
            <a:r>
              <a:rPr lang="en-US" sz="2100" dirty="0" smtClean="0"/>
              <a:t>#</a:t>
            </a:r>
            <a:r>
              <a:rPr lang="en-US" sz="2100" dirty="0"/>
              <a:t>div2 {</a:t>
            </a:r>
          </a:p>
          <a:p>
            <a:pPr marL="0" indent="0">
              <a:buNone/>
            </a:pPr>
            <a:r>
              <a:rPr lang="en-US" sz="2100" dirty="0"/>
              <a:t>    border: dotted thin black;</a:t>
            </a:r>
          </a:p>
          <a:p>
            <a:pPr marL="0" indent="0">
              <a:buNone/>
            </a:pPr>
            <a:r>
              <a:rPr lang="en-US" sz="2100" dirty="0"/>
              <a:t>    background-color: #BCE0C1;</a:t>
            </a:r>
          </a:p>
          <a:p>
            <a:pPr marL="0" indent="0">
              <a:buNone/>
            </a:pPr>
            <a:r>
              <a:rPr lang="en-US" sz="2100" dirty="0"/>
              <a:t>    width: 100px;  height: 50px;</a:t>
            </a:r>
          </a:p>
          <a:p>
            <a:pPr marL="0" indent="0">
              <a:buNone/>
            </a:pPr>
            <a:r>
              <a:rPr lang="en-US" sz="2100" dirty="0"/>
              <a:t>    </a:t>
            </a:r>
            <a:r>
              <a:rPr lang="en-US" sz="2100" b="1" dirty="0"/>
              <a:t>position: </a:t>
            </a:r>
            <a:r>
              <a:rPr lang="en-US" sz="2100" b="1" dirty="0">
                <a:solidFill>
                  <a:srgbClr val="C00000"/>
                </a:solidFill>
              </a:rPr>
              <a:t>absolute</a:t>
            </a:r>
            <a:r>
              <a:rPr lang="en-US" sz="2100" b="1" dirty="0"/>
              <a:t>;</a:t>
            </a:r>
            <a:r>
              <a:rPr lang="en-US" sz="2100" dirty="0"/>
              <a:t> </a:t>
            </a:r>
          </a:p>
          <a:p>
            <a:pPr marL="0" indent="0">
              <a:buNone/>
            </a:pPr>
            <a:r>
              <a:rPr lang="en-US" sz="2100" dirty="0"/>
              <a:t>    </a:t>
            </a:r>
            <a:r>
              <a:rPr lang="en-US" sz="2100" b="1" dirty="0"/>
              <a:t>right: 1em</a:t>
            </a:r>
            <a:r>
              <a:rPr lang="en-US" sz="2100" b="1" dirty="0" smtClean="0"/>
              <a:t>;</a:t>
            </a:r>
            <a:r>
              <a:rPr lang="el-GR" sz="2100" dirty="0" smtClean="0"/>
              <a:t>   </a:t>
            </a:r>
          </a:p>
          <a:p>
            <a:pPr marL="0" indent="0">
              <a:buNone/>
            </a:pPr>
            <a:r>
              <a:rPr lang="el-GR" sz="2100" dirty="0" smtClean="0"/>
              <a:t>    </a:t>
            </a:r>
            <a:r>
              <a:rPr lang="en-US" sz="2100" b="1" dirty="0" smtClean="0"/>
              <a:t>bottom</a:t>
            </a:r>
            <a:r>
              <a:rPr lang="en-US" sz="2100" b="1" dirty="0"/>
              <a:t>: 1em</a:t>
            </a:r>
            <a:r>
              <a:rPr lang="en-US" sz="2100" b="1" dirty="0" smtClean="0"/>
              <a:t>;</a:t>
            </a:r>
            <a:endParaRPr lang="el-GR" sz="2100" b="1" dirty="0" smtClean="0"/>
          </a:p>
          <a:p>
            <a:pPr marL="0" indent="0">
              <a:buNone/>
            </a:pPr>
            <a:r>
              <a:rPr lang="en-US" sz="2100" dirty="0" smtClean="0"/>
              <a:t>} </a:t>
            </a:r>
            <a:endParaRPr lang="el-GR" sz="1800" dirty="0" smtClean="0"/>
          </a:p>
        </p:txBody>
      </p:sp>
      <p:sp>
        <p:nvSpPr>
          <p:cNvPr id="7" name="Content Placeholder 3" descr="ακολουθεί κώδικας. &lt;body&gt;&#10;  &lt;div id=&quot;div1&quot;&gt;DIV1&#10;    &lt;div id=&quot;div2&quot;&gt;DIV 2&lt;/div&gt;&#10;  &lt;/div&gt;&#10;&lt;/body&gt;&#10;"/>
          <p:cNvSpPr txBox="1">
            <a:spLocks/>
          </p:cNvSpPr>
          <p:nvPr/>
        </p:nvSpPr>
        <p:spPr>
          <a:xfrm>
            <a:off x="4786313" y="1085850"/>
            <a:ext cx="4178300" cy="19831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&lt;body&gt;</a:t>
            </a:r>
          </a:p>
          <a:p>
            <a:pPr marL="0" indent="0">
              <a:buFont typeface="Arial" pitchFamily="34" charset="0"/>
              <a:buNone/>
            </a:pPr>
            <a:r>
              <a:rPr lang="en-US" sz="2000" dirty="0" smtClean="0"/>
              <a:t>  &lt;div id="div1"&gt;DIV1</a:t>
            </a:r>
          </a:p>
          <a:p>
            <a:pPr marL="0" indent="0">
              <a:buFont typeface="Arial" pitchFamily="34" charset="0"/>
              <a:buNone/>
            </a:pPr>
            <a:r>
              <a:rPr lang="en-US" sz="2000" dirty="0" smtClean="0"/>
              <a:t>    &lt;div id="div2"&gt;DIV 2&lt;/div&gt;</a:t>
            </a:r>
          </a:p>
          <a:p>
            <a:pPr marL="0" indent="0">
              <a:buFont typeface="Arial" pitchFamily="34" charset="0"/>
              <a:buNone/>
            </a:pPr>
            <a:r>
              <a:rPr lang="en-US" sz="2000" dirty="0" smtClean="0"/>
              <a:t>  &lt;/div&gt;</a:t>
            </a:r>
          </a:p>
          <a:p>
            <a:pPr marL="0" indent="0">
              <a:buFont typeface="Arial" pitchFamily="34" charset="0"/>
              <a:buNone/>
            </a:pPr>
            <a:r>
              <a:rPr lang="en-US" sz="2000" dirty="0" smtClean="0"/>
              <a:t>&lt;/body&gt;</a:t>
            </a:r>
          </a:p>
          <a:p>
            <a:endParaRPr lang="en-US" dirty="0"/>
          </a:p>
        </p:txBody>
      </p:sp>
      <p:pic>
        <p:nvPicPr>
          <p:cNvPr id="8" name="Picture 2" descr="Εικόνα καταγραφής θέσης ενός div με απόλυτο τρόπο.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513" y="3356992"/>
            <a:ext cx="4248547" cy="3072142"/>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62</a:t>
            </a:fld>
            <a:endParaRPr lang="el-GR" sz="1400" dirty="0"/>
          </a:p>
        </p:txBody>
      </p:sp>
    </p:spTree>
    <p:custDataLst>
      <p:tags r:id="rId1"/>
    </p:custDataLst>
    <p:extLst>
      <p:ext uri="{BB962C8B-B14F-4D97-AF65-F5344CB8AC3E}">
        <p14:creationId xmlns:p14="http://schemas.microsoft.com/office/powerpoint/2010/main" val="41107468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2.2  Σταθερή Τοποθέτηση (</a:t>
            </a:r>
            <a:r>
              <a:rPr lang="en-US" dirty="0" smtClean="0"/>
              <a:t>fixed)</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Για σταθερή τοποθέτηση </a:t>
            </a:r>
            <a:r>
              <a:rPr lang="en-US" dirty="0" smtClean="0"/>
              <a:t>(</a:t>
            </a:r>
            <a:r>
              <a:rPr lang="en-US" b="1" dirty="0" smtClean="0"/>
              <a:t>fixed</a:t>
            </a:r>
            <a:r>
              <a:rPr lang="en-US" dirty="0" smtClean="0"/>
              <a:t>) </a:t>
            </a:r>
            <a:r>
              <a:rPr lang="el-GR" dirty="0" smtClean="0"/>
              <a:t>χρησιμοποιούμε </a:t>
            </a:r>
          </a:p>
          <a:p>
            <a:pPr marL="714375" lvl="1" indent="-352425"/>
            <a:r>
              <a:rPr lang="el-GR" b="1" dirty="0" smtClean="0"/>
              <a:t>Στο υπό τοποθέτηση</a:t>
            </a:r>
            <a:r>
              <a:rPr lang="el-GR" dirty="0" smtClean="0"/>
              <a:t> στοιχείο βάζουμε:</a:t>
            </a:r>
          </a:p>
          <a:p>
            <a:pPr marL="1076325" lvl="2" indent="-361950"/>
            <a:r>
              <a:rPr lang="en-US" b="1" dirty="0" smtClean="0">
                <a:latin typeface="Courier New" pitchFamily="49" charset="0"/>
              </a:rPr>
              <a:t>position: fixed;</a:t>
            </a:r>
            <a:r>
              <a:rPr lang="en-US" dirty="0" smtClean="0"/>
              <a:t> </a:t>
            </a:r>
            <a:endParaRPr lang="el-GR" dirty="0" smtClean="0"/>
          </a:p>
          <a:p>
            <a:pPr marL="714375" lvl="1" indent="-352425"/>
            <a:r>
              <a:rPr lang="el-GR" b="1" dirty="0" smtClean="0"/>
              <a:t>Επιπλέον</a:t>
            </a:r>
            <a:r>
              <a:rPr lang="el-GR" dirty="0" smtClean="0"/>
              <a:t> βάζουμε ένα ή περισσότερα ζεύγη ιδιότητας τιμής, όπου:</a:t>
            </a:r>
          </a:p>
          <a:p>
            <a:pPr marL="1076325" lvl="2" indent="-361950"/>
            <a:r>
              <a:rPr lang="el-GR" b="1" dirty="0" smtClean="0"/>
              <a:t>η ιδιότητα</a:t>
            </a:r>
            <a:r>
              <a:rPr lang="el-GR" dirty="0" smtClean="0"/>
              <a:t> δηλώνει την πλευρά:  </a:t>
            </a:r>
            <a:r>
              <a:rPr lang="en-US" b="1" dirty="0" smtClean="0">
                <a:latin typeface="Courier New" pitchFamily="49" charset="0"/>
              </a:rPr>
              <a:t>top</a:t>
            </a:r>
            <a:r>
              <a:rPr lang="en-US" dirty="0" smtClean="0"/>
              <a:t>, </a:t>
            </a:r>
            <a:r>
              <a:rPr lang="en-US" b="1" dirty="0" smtClean="0">
                <a:latin typeface="Courier New" pitchFamily="49" charset="0"/>
              </a:rPr>
              <a:t>right</a:t>
            </a:r>
            <a:r>
              <a:rPr lang="en-US" dirty="0" smtClean="0"/>
              <a:t>, </a:t>
            </a:r>
            <a:r>
              <a:rPr lang="en-US" b="1" dirty="0" smtClean="0">
                <a:latin typeface="Courier New" pitchFamily="49" charset="0"/>
              </a:rPr>
              <a:t>bottom</a:t>
            </a:r>
            <a:r>
              <a:rPr lang="en-US" dirty="0" smtClean="0"/>
              <a:t>, </a:t>
            </a:r>
            <a:r>
              <a:rPr lang="en-US" b="1" dirty="0" smtClean="0">
                <a:latin typeface="Courier New" pitchFamily="49" charset="0"/>
              </a:rPr>
              <a:t>left</a:t>
            </a:r>
            <a:endParaRPr lang="el-GR" dirty="0" smtClean="0"/>
          </a:p>
          <a:p>
            <a:pPr marL="1076325" lvl="2" indent="-361950"/>
            <a:r>
              <a:rPr lang="el-GR" b="1" dirty="0" smtClean="0"/>
              <a:t>η τιμή</a:t>
            </a:r>
            <a:r>
              <a:rPr lang="el-GR" dirty="0" smtClean="0"/>
              <a:t> δηλώνει την απόσταση του υπό τοποθέτηση </a:t>
            </a:r>
            <a:r>
              <a:rPr lang="en-US" dirty="0" smtClean="0"/>
              <a:t>block</a:t>
            </a:r>
            <a:r>
              <a:rPr lang="el-GR" dirty="0" smtClean="0"/>
              <a:t> από τη δεδομένη πλευρά του</a:t>
            </a:r>
            <a:r>
              <a:rPr lang="en-US" dirty="0" smtClean="0"/>
              <a:t> </a:t>
            </a:r>
            <a:r>
              <a:rPr lang="el-GR" dirty="0" smtClean="0"/>
              <a:t>παραθύρου του </a:t>
            </a:r>
            <a:r>
              <a:rPr lang="en-US" dirty="0" smtClean="0"/>
              <a:t>browser</a:t>
            </a:r>
            <a:r>
              <a:rPr lang="el-GR" dirty="0" smtClean="0"/>
              <a:t>.  π.χ.</a:t>
            </a:r>
          </a:p>
          <a:p>
            <a:pPr marL="1533525" lvl="3" indent="-361950"/>
            <a:r>
              <a:rPr lang="en-US" dirty="0" smtClean="0"/>
              <a:t>top: 2em</a:t>
            </a:r>
            <a:r>
              <a:rPr lang="el-GR" dirty="0" smtClean="0"/>
              <a:t>; </a:t>
            </a:r>
          </a:p>
          <a:p>
            <a:pPr marL="1533525" lvl="3" indent="-361950"/>
            <a:r>
              <a:rPr lang="en-US" dirty="0" smtClean="0"/>
              <a:t>bottom: -2em</a:t>
            </a:r>
            <a:r>
              <a:rPr lang="el-GR" dirty="0" smtClean="0"/>
              <a:t>;</a:t>
            </a:r>
          </a:p>
          <a:p>
            <a:pPr marL="676275" lvl="1" indent="-361950"/>
            <a:r>
              <a:rPr lang="el-GR" dirty="0" smtClean="0"/>
              <a:t>Άρα η τοποθέτηση γίνεται με αναφορά την </a:t>
            </a:r>
            <a:r>
              <a:rPr lang="en-US" dirty="0" smtClean="0"/>
              <a:t>client area </a:t>
            </a:r>
            <a:r>
              <a:rPr lang="el-GR" dirty="0" smtClean="0"/>
              <a:t>του </a:t>
            </a:r>
            <a:r>
              <a:rPr lang="en-US" dirty="0" smtClean="0"/>
              <a:t>browser, </a:t>
            </a:r>
            <a:r>
              <a:rPr lang="el-GR" dirty="0" smtClean="0"/>
              <a:t>δηλ. το μέρος στο παράθυρο που απεικονίζει τη σελίδα</a:t>
            </a:r>
            <a:r>
              <a:rPr lang="en-US" dirty="0" smtClean="0"/>
              <a:t> (</a:t>
            </a:r>
            <a:r>
              <a:rPr lang="el-GR" dirty="0" smtClean="0"/>
              <a:t>βλ. κόκκινο πλαίσιο στο επόμενο παράδειγμα). </a:t>
            </a:r>
            <a:r>
              <a:rPr lang="el-GR" b="1" dirty="0" smtClean="0"/>
              <a:t>Προσοχή</a:t>
            </a:r>
            <a:r>
              <a:rPr lang="el-GR" dirty="0" smtClean="0"/>
              <a:t>: Δεν κουνιέται με το </a:t>
            </a:r>
            <a:r>
              <a:rPr lang="en-US" dirty="0" smtClean="0"/>
              <a:t>scrolling!!!</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63</a:t>
            </a:fld>
            <a:endParaRPr lang="el-GR" sz="1400" dirty="0"/>
          </a:p>
        </p:txBody>
      </p:sp>
    </p:spTree>
    <p:custDataLst>
      <p:tags r:id="rId1"/>
    </p:custDataLst>
    <p:extLst>
      <p:ext uri="{BB962C8B-B14F-4D97-AF65-F5344CB8AC3E}">
        <p14:creationId xmlns:p14="http://schemas.microsoft.com/office/powerpoint/2010/main" val="3912343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457200" y="115888"/>
            <a:ext cx="8507413" cy="787400"/>
          </a:xfrm>
        </p:spPr>
        <p:txBody>
          <a:bodyPr/>
          <a:lstStyle/>
          <a:p>
            <a:r>
              <a:rPr lang="el-GR" dirty="0" smtClean="0"/>
              <a:t>Παράδειγμα </a:t>
            </a:r>
            <a:r>
              <a:rPr lang="en-US" dirty="0" smtClean="0"/>
              <a:t>fixed </a:t>
            </a:r>
            <a:r>
              <a:rPr lang="el-GR" dirty="0" smtClean="0"/>
              <a:t>Τοποθέτησης</a:t>
            </a:r>
            <a:endParaRPr lang="en-US" dirty="0"/>
          </a:p>
        </p:txBody>
      </p:sp>
      <p:sp>
        <p:nvSpPr>
          <p:cNvPr id="5" name="Content Placeholder 2" descr="ακολουθεί κώδικας. #div1 {&#10;    border: solid thin black;&#10;    background-color: #CACBCB;&#10;    width: 300px; height: 150px;&#10;}  &#10;&#10;#div2 {&#10;    border: dotted thin black;&#10;    background-color: #BCE0C1;&#10;    width: 100px;  height: 50px;&#10;    position: fixed; &#10;    right: 1em;   &#10;    bottom: 1em;&#10;} &#10;"/>
          <p:cNvSpPr>
            <a:spLocks noGrp="1"/>
          </p:cNvSpPr>
          <p:nvPr>
            <p:ph sz="half" idx="1"/>
          </p:nvPr>
        </p:nvSpPr>
        <p:spPr>
          <a:xfrm>
            <a:off x="457200" y="1085850"/>
            <a:ext cx="4176713" cy="5583238"/>
          </a:xfrm>
        </p:spPr>
        <p:txBody>
          <a:bodyPr>
            <a:normAutofit fontScale="92500" lnSpcReduction="20000"/>
          </a:bodyPr>
          <a:lstStyle/>
          <a:p>
            <a:pPr marL="0" indent="0">
              <a:buNone/>
            </a:pPr>
            <a:r>
              <a:rPr lang="en-US" sz="2100" dirty="0" smtClean="0"/>
              <a:t>#</a:t>
            </a:r>
            <a:r>
              <a:rPr lang="en-US" sz="2100" dirty="0"/>
              <a:t>div1 {</a:t>
            </a:r>
          </a:p>
          <a:p>
            <a:pPr marL="0" indent="0">
              <a:buNone/>
            </a:pPr>
            <a:r>
              <a:rPr lang="en-US" sz="2100" dirty="0"/>
              <a:t>    border: solid thin black;</a:t>
            </a:r>
          </a:p>
          <a:p>
            <a:pPr marL="0" indent="0">
              <a:buNone/>
            </a:pPr>
            <a:r>
              <a:rPr lang="en-US" sz="2100" dirty="0"/>
              <a:t>    background-color: #CACBCB;</a:t>
            </a:r>
          </a:p>
          <a:p>
            <a:pPr marL="0" indent="0">
              <a:buNone/>
            </a:pPr>
            <a:r>
              <a:rPr lang="en-US" sz="2100" dirty="0"/>
              <a:t>    width: 300px; height: 150px;</a:t>
            </a:r>
          </a:p>
          <a:p>
            <a:pPr marL="0" indent="0">
              <a:buNone/>
            </a:pPr>
            <a:r>
              <a:rPr lang="en-US" sz="2100" dirty="0" smtClean="0"/>
              <a:t>}  </a:t>
            </a:r>
            <a:endParaRPr lang="en-US" sz="2100" dirty="0"/>
          </a:p>
          <a:p>
            <a:pPr marL="0" indent="0">
              <a:buNone/>
            </a:pPr>
            <a:endParaRPr lang="el-GR" sz="2100" dirty="0" smtClean="0"/>
          </a:p>
          <a:p>
            <a:pPr marL="0" indent="0">
              <a:buNone/>
            </a:pPr>
            <a:r>
              <a:rPr lang="en-US" sz="2100" dirty="0" smtClean="0"/>
              <a:t>#</a:t>
            </a:r>
            <a:r>
              <a:rPr lang="en-US" sz="2100" dirty="0"/>
              <a:t>div2 {</a:t>
            </a:r>
          </a:p>
          <a:p>
            <a:pPr marL="0" indent="0">
              <a:buNone/>
            </a:pPr>
            <a:r>
              <a:rPr lang="en-US" sz="2100" dirty="0"/>
              <a:t>    border: dotted thin black;</a:t>
            </a:r>
          </a:p>
          <a:p>
            <a:pPr marL="0" indent="0">
              <a:buNone/>
            </a:pPr>
            <a:r>
              <a:rPr lang="en-US" sz="2100" dirty="0"/>
              <a:t>    background-color: #BCE0C1;</a:t>
            </a:r>
          </a:p>
          <a:p>
            <a:pPr marL="0" indent="0">
              <a:buNone/>
            </a:pPr>
            <a:r>
              <a:rPr lang="en-US" sz="2100" dirty="0"/>
              <a:t>    width: 100px;  height: 50px;</a:t>
            </a:r>
          </a:p>
          <a:p>
            <a:pPr marL="0" indent="0">
              <a:buNone/>
            </a:pPr>
            <a:r>
              <a:rPr lang="en-US" sz="2100" dirty="0"/>
              <a:t>    </a:t>
            </a:r>
            <a:r>
              <a:rPr lang="en-US" sz="2100" b="1" dirty="0"/>
              <a:t>position: </a:t>
            </a:r>
            <a:r>
              <a:rPr lang="en-US" sz="2100" b="1" dirty="0" smtClean="0">
                <a:solidFill>
                  <a:srgbClr val="C00000"/>
                </a:solidFill>
              </a:rPr>
              <a:t>fixed</a:t>
            </a:r>
            <a:r>
              <a:rPr lang="en-US" sz="2100" b="1" dirty="0" smtClean="0"/>
              <a:t>;</a:t>
            </a:r>
            <a:r>
              <a:rPr lang="en-US" sz="2100" dirty="0" smtClean="0"/>
              <a:t> </a:t>
            </a:r>
            <a:endParaRPr lang="en-US" sz="2100" dirty="0"/>
          </a:p>
          <a:p>
            <a:pPr marL="0" indent="0">
              <a:buNone/>
            </a:pPr>
            <a:r>
              <a:rPr lang="en-US" sz="2100" dirty="0"/>
              <a:t>    </a:t>
            </a:r>
            <a:r>
              <a:rPr lang="en-US" sz="2100" b="1" dirty="0"/>
              <a:t>right: 1em</a:t>
            </a:r>
            <a:r>
              <a:rPr lang="en-US" sz="2100" b="1" dirty="0" smtClean="0"/>
              <a:t>;</a:t>
            </a:r>
            <a:r>
              <a:rPr lang="el-GR" sz="2100" dirty="0" smtClean="0"/>
              <a:t>   </a:t>
            </a:r>
          </a:p>
          <a:p>
            <a:pPr marL="0" indent="0">
              <a:buNone/>
            </a:pPr>
            <a:r>
              <a:rPr lang="el-GR" sz="2100" dirty="0" smtClean="0"/>
              <a:t>    </a:t>
            </a:r>
            <a:r>
              <a:rPr lang="en-US" sz="2100" b="1" dirty="0" smtClean="0"/>
              <a:t>bottom</a:t>
            </a:r>
            <a:r>
              <a:rPr lang="en-US" sz="2100" b="1" dirty="0"/>
              <a:t>: 1em</a:t>
            </a:r>
            <a:r>
              <a:rPr lang="en-US" sz="2100" b="1" dirty="0" smtClean="0"/>
              <a:t>;</a:t>
            </a:r>
            <a:endParaRPr lang="el-GR" sz="2100" b="1" dirty="0" smtClean="0"/>
          </a:p>
          <a:p>
            <a:pPr marL="0" indent="0">
              <a:buNone/>
            </a:pPr>
            <a:r>
              <a:rPr lang="en-US" sz="2100" dirty="0" smtClean="0"/>
              <a:t>} </a:t>
            </a:r>
            <a:endParaRPr lang="el-GR" sz="1800" dirty="0" smtClean="0"/>
          </a:p>
        </p:txBody>
      </p:sp>
      <p:sp>
        <p:nvSpPr>
          <p:cNvPr id="7" name="Content Placeholder 3" descr="ακολουθεί κώδικας.  &lt;body&gt;&#10;  &lt;div id=&quot;div1&quot;&gt;DIV1&#10;    &lt;div id=&quot;div2&quot;&gt;DIV 2&lt;/div&gt;&#10;  &lt;/div&gt;&#10;&lt;/body&gt;&#10;"/>
          <p:cNvSpPr txBox="1">
            <a:spLocks/>
          </p:cNvSpPr>
          <p:nvPr/>
        </p:nvSpPr>
        <p:spPr>
          <a:xfrm>
            <a:off x="4791712" y="1091075"/>
            <a:ext cx="4178300" cy="19831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&lt;body&gt;</a:t>
            </a:r>
          </a:p>
          <a:p>
            <a:pPr marL="0" indent="0">
              <a:buFont typeface="Arial" pitchFamily="34" charset="0"/>
              <a:buNone/>
            </a:pPr>
            <a:r>
              <a:rPr lang="en-US" sz="2000" dirty="0" smtClean="0"/>
              <a:t>  &lt;div id="div1"&gt;DIV1</a:t>
            </a:r>
          </a:p>
          <a:p>
            <a:pPr marL="0" indent="0">
              <a:buFont typeface="Arial" pitchFamily="34" charset="0"/>
              <a:buNone/>
            </a:pPr>
            <a:r>
              <a:rPr lang="en-US" sz="2000" dirty="0" smtClean="0"/>
              <a:t>    &lt;div id="div2"&gt;DIV 2&lt;/div&gt;</a:t>
            </a:r>
          </a:p>
          <a:p>
            <a:pPr marL="0" indent="0">
              <a:buFont typeface="Arial" pitchFamily="34" charset="0"/>
              <a:buNone/>
            </a:pPr>
            <a:r>
              <a:rPr lang="en-US" sz="2000" dirty="0" smtClean="0"/>
              <a:t>  &lt;/div&gt;</a:t>
            </a:r>
          </a:p>
          <a:p>
            <a:pPr marL="0" indent="0">
              <a:buFont typeface="Arial" pitchFamily="34" charset="0"/>
              <a:buNone/>
            </a:pPr>
            <a:r>
              <a:rPr lang="en-US" sz="2000" dirty="0" smtClean="0"/>
              <a:t>&lt;/body&gt;</a:t>
            </a:r>
          </a:p>
          <a:p>
            <a:endParaRPr lang="en-US" dirty="0"/>
          </a:p>
        </p:txBody>
      </p:sp>
      <p:pic>
        <p:nvPicPr>
          <p:cNvPr id="8" name="Picture 4" descr="Εικόνα παραδείγματος fixed τοποθέτησης του div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709" y="3024598"/>
            <a:ext cx="4469904" cy="321673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64</a:t>
            </a:fld>
            <a:endParaRPr lang="el-GR" sz="1400" dirty="0"/>
          </a:p>
        </p:txBody>
      </p:sp>
    </p:spTree>
    <p:custDataLst>
      <p:tags r:id="rId1"/>
    </p:custDataLst>
    <p:extLst>
      <p:ext uri="{BB962C8B-B14F-4D97-AF65-F5344CB8AC3E}">
        <p14:creationId xmlns:p14="http://schemas.microsoft.com/office/powerpoint/2010/main" val="3010072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3.  Σχετική Τοποθέτηση (</a:t>
            </a:r>
            <a:r>
              <a:rPr lang="en-US" dirty="0" smtClean="0"/>
              <a:t>relative)</a:t>
            </a:r>
            <a:endParaRPr lang="el-GR" dirty="0" smtClean="0"/>
          </a:p>
        </p:txBody>
      </p:sp>
      <p:sp>
        <p:nvSpPr>
          <p:cNvPr id="11" name="Rectangle 3"/>
          <p:cNvSpPr txBox="1">
            <a:spLocks noChangeArrowheads="1"/>
          </p:cNvSpPr>
          <p:nvPr>
            <p:custDataLst>
              <p:tags r:id="rId3"/>
            </p:custDataLst>
          </p:nvPr>
        </p:nvSpPr>
        <p:spPr>
          <a:xfrm>
            <a:off x="457200" y="942106"/>
            <a:ext cx="8291264" cy="515119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800" dirty="0" smtClean="0"/>
              <a:t>Για σχετική τοποθέτηση (</a:t>
            </a:r>
            <a:r>
              <a:rPr lang="en-US" sz="1800" b="1" dirty="0" smtClean="0"/>
              <a:t>relative</a:t>
            </a:r>
            <a:r>
              <a:rPr lang="en-US" sz="1800" dirty="0" smtClean="0"/>
              <a:t>), </a:t>
            </a:r>
            <a:r>
              <a:rPr lang="el-GR" sz="1800" dirty="0" smtClean="0"/>
              <a:t>στο υπό τοποθέτηση στοιχείο, χρησιμοποιούμε:</a:t>
            </a:r>
          </a:p>
          <a:p>
            <a:pPr lvl="1"/>
            <a:r>
              <a:rPr lang="el-GR" sz="1800" dirty="0" smtClean="0"/>
              <a:t>το ζεύγος ιδιότητας τιμής:  </a:t>
            </a:r>
            <a:r>
              <a:rPr lang="en-US" sz="1800" b="1" dirty="0" smtClean="0">
                <a:latin typeface="Courier New" pitchFamily="49" charset="0"/>
              </a:rPr>
              <a:t>position: relative;</a:t>
            </a:r>
            <a:r>
              <a:rPr lang="en-US" sz="1800" dirty="0" smtClean="0"/>
              <a:t> </a:t>
            </a:r>
            <a:endParaRPr lang="el-GR" sz="1800" dirty="0" smtClean="0"/>
          </a:p>
          <a:p>
            <a:pPr lvl="1"/>
            <a:r>
              <a:rPr lang="el-GR" sz="1800" dirty="0" smtClean="0"/>
              <a:t>ένα ή περισσότερα ζεύγη ιδιότητας τιμής, όπου</a:t>
            </a:r>
          </a:p>
          <a:p>
            <a:pPr lvl="2"/>
            <a:r>
              <a:rPr lang="el-GR" sz="1800" dirty="0" smtClean="0"/>
              <a:t>η ιδιότητα δηλώνει την πλευρά…   </a:t>
            </a:r>
            <a:r>
              <a:rPr lang="en-US" sz="1800" b="1" dirty="0" smtClean="0">
                <a:latin typeface="Courier New" pitchFamily="49" charset="0"/>
              </a:rPr>
              <a:t>top</a:t>
            </a:r>
            <a:r>
              <a:rPr lang="en-US" sz="1800" dirty="0" smtClean="0"/>
              <a:t>, </a:t>
            </a:r>
            <a:r>
              <a:rPr lang="en-US" sz="1800" b="1" dirty="0" smtClean="0">
                <a:latin typeface="Courier New" pitchFamily="49" charset="0"/>
              </a:rPr>
              <a:t>right</a:t>
            </a:r>
            <a:r>
              <a:rPr lang="en-US" sz="1800" dirty="0" smtClean="0"/>
              <a:t>, </a:t>
            </a:r>
            <a:r>
              <a:rPr lang="en-US" sz="1800" b="1" dirty="0" smtClean="0">
                <a:latin typeface="Courier New" pitchFamily="49" charset="0"/>
              </a:rPr>
              <a:t>bottom</a:t>
            </a:r>
            <a:r>
              <a:rPr lang="en-US" sz="1800" dirty="0" smtClean="0"/>
              <a:t>, </a:t>
            </a:r>
            <a:r>
              <a:rPr lang="en-US" sz="1800" b="1" dirty="0" smtClean="0">
                <a:latin typeface="Courier New" pitchFamily="49" charset="0"/>
              </a:rPr>
              <a:t>left</a:t>
            </a:r>
            <a:endParaRPr lang="el-GR" sz="1800" b="1" dirty="0" smtClean="0">
              <a:latin typeface="Courier New" pitchFamily="49" charset="0"/>
            </a:endParaRPr>
          </a:p>
          <a:p>
            <a:pPr lvl="2"/>
            <a:r>
              <a:rPr lang="el-GR" sz="1800" dirty="0" smtClean="0"/>
              <a:t>η τιμή δηλώνει την απόσταση του στοιχείου από εκείνη την πλευρά, από το πατρικό του στοιχείο</a:t>
            </a:r>
          </a:p>
          <a:p>
            <a:pPr lvl="3"/>
            <a:r>
              <a:rPr lang="el-GR" sz="1800" dirty="0" smtClean="0"/>
              <a:t>π.χ. </a:t>
            </a:r>
            <a:r>
              <a:rPr lang="en-US" sz="1800" dirty="0" smtClean="0"/>
              <a:t>top: 2em</a:t>
            </a:r>
            <a:r>
              <a:rPr lang="el-GR" sz="1800" dirty="0" smtClean="0"/>
              <a:t>; </a:t>
            </a:r>
            <a:r>
              <a:rPr lang="en-US" sz="1800" dirty="0" smtClean="0"/>
              <a:t>right: -2em</a:t>
            </a:r>
            <a:r>
              <a:rPr lang="el-GR" sz="1800" dirty="0" smtClean="0"/>
              <a:t>;</a:t>
            </a:r>
          </a:p>
          <a:p>
            <a:r>
              <a:rPr lang="el-GR" sz="1800" dirty="0" smtClean="0"/>
              <a:t>Το στοιχείο τοποθετείται αρχικά στη θέση που θα καταλάμβανε στη ομαλή ροή σχεδίασης και μετά μετατοπίζεται όπως λένε οι τιμές:</a:t>
            </a:r>
          </a:p>
          <a:p>
            <a:pPr lvl="1"/>
            <a:r>
              <a:rPr lang="el-GR" sz="1800" dirty="0" smtClean="0">
                <a:solidFill>
                  <a:srgbClr val="C00000"/>
                </a:solidFill>
              </a:rPr>
              <a:t>Είναι σαν να το σπρώχνουμε από την πλευρά της ιδιότητας για την οποία δίνουμε τιμή. Αρνητικές τιμές ισοδυναμούν με έλξη! </a:t>
            </a:r>
          </a:p>
          <a:p>
            <a:pPr lvl="1"/>
            <a:r>
              <a:rPr lang="el-GR" sz="1800" b="1" dirty="0" smtClean="0"/>
              <a:t>Προσοχή</a:t>
            </a:r>
            <a:r>
              <a:rPr lang="el-GR" sz="1800" dirty="0" smtClean="0"/>
              <a:t>: Ο χώρος που καταλάμβανε αυτό το στοιχείο στην ομαλή ροή σχεδίασης παραμένει δεσμευμένος (και άδειος)!!!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65</a:t>
            </a:fld>
            <a:endParaRPr lang="el-GR" sz="1400" dirty="0"/>
          </a:p>
        </p:txBody>
      </p:sp>
    </p:spTree>
    <p:custDataLst>
      <p:tags r:id="rId1"/>
    </p:custDataLst>
    <p:extLst>
      <p:ext uri="{BB962C8B-B14F-4D97-AF65-F5344CB8AC3E}">
        <p14:creationId xmlns:p14="http://schemas.microsoft.com/office/powerpoint/2010/main" val="11780013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457200" y="115888"/>
            <a:ext cx="8507413" cy="787400"/>
          </a:xfrm>
        </p:spPr>
        <p:txBody>
          <a:bodyPr/>
          <a:lstStyle/>
          <a:p>
            <a:r>
              <a:rPr lang="el-GR" dirty="0" smtClean="0"/>
              <a:t>Παράδειγμα</a:t>
            </a:r>
            <a:r>
              <a:rPr lang="en-US" dirty="0" smtClean="0"/>
              <a:t> </a:t>
            </a:r>
            <a:r>
              <a:rPr lang="el-GR" dirty="0" smtClean="0"/>
              <a:t>Σχετικής Τοποθέτησης</a:t>
            </a:r>
            <a:endParaRPr lang="en-US" dirty="0"/>
          </a:p>
        </p:txBody>
      </p:sp>
      <p:sp>
        <p:nvSpPr>
          <p:cNvPr id="7" name="Content Placeholder 2" descr="Ακολουθεί κώδικας. #div1 {&#10;    border: solid thin black;&#10;    background-color: #CACBCB;&#10;    width: 300px; height: 150px; }  &#10;#div2 {&#10;    border: dotted thin black;&#10;    background-color: #BCE0C1;&#10;    width: 100px;  height: 50px;&#10;    position: relative; &#10;    right: -30px;   &#10;    bottom: 0.5em; } &#10;Μετατοπίσεις:&#10;0.5em σπρώξιμο από bottom&#10;30px έλξη (λόγω του μείον) από right .&#10;&#10;"/>
          <p:cNvSpPr>
            <a:spLocks noGrp="1"/>
          </p:cNvSpPr>
          <p:nvPr>
            <p:ph sz="half" idx="1"/>
          </p:nvPr>
        </p:nvSpPr>
        <p:spPr>
          <a:xfrm>
            <a:off x="457200" y="1085850"/>
            <a:ext cx="4330824" cy="5583238"/>
          </a:xfrm>
        </p:spPr>
        <p:txBody>
          <a:bodyPr>
            <a:normAutofit fontScale="92500" lnSpcReduction="20000"/>
          </a:bodyPr>
          <a:lstStyle/>
          <a:p>
            <a:pPr marL="0" indent="0">
              <a:buNone/>
            </a:pPr>
            <a:r>
              <a:rPr lang="en-US" sz="2100" dirty="0" smtClean="0"/>
              <a:t>#</a:t>
            </a:r>
            <a:r>
              <a:rPr lang="en-US" sz="2100" dirty="0"/>
              <a:t>div1 {</a:t>
            </a:r>
          </a:p>
          <a:p>
            <a:pPr marL="0" indent="0">
              <a:buNone/>
            </a:pPr>
            <a:r>
              <a:rPr lang="en-US" sz="2100" dirty="0"/>
              <a:t>    border: solid thin black;</a:t>
            </a:r>
          </a:p>
          <a:p>
            <a:pPr marL="0" indent="0">
              <a:buNone/>
            </a:pPr>
            <a:r>
              <a:rPr lang="en-US" sz="2100" dirty="0"/>
              <a:t>    background-color: #CACBCB;</a:t>
            </a:r>
          </a:p>
          <a:p>
            <a:pPr marL="0" indent="0">
              <a:buNone/>
            </a:pPr>
            <a:r>
              <a:rPr lang="en-US" sz="2100" dirty="0"/>
              <a:t>    width: 300px; height: 150px</a:t>
            </a:r>
            <a:r>
              <a:rPr lang="en-US" sz="2100" dirty="0" smtClean="0"/>
              <a:t>; }  </a:t>
            </a:r>
            <a:endParaRPr lang="en-US" sz="2100" dirty="0"/>
          </a:p>
          <a:p>
            <a:pPr marL="0" indent="0">
              <a:buNone/>
            </a:pPr>
            <a:r>
              <a:rPr lang="en-US" sz="2100" dirty="0" smtClean="0"/>
              <a:t>#</a:t>
            </a:r>
            <a:r>
              <a:rPr lang="en-US" sz="2100" dirty="0"/>
              <a:t>div2 {</a:t>
            </a:r>
          </a:p>
          <a:p>
            <a:pPr marL="0" indent="0">
              <a:buNone/>
            </a:pPr>
            <a:r>
              <a:rPr lang="en-US" sz="2100" dirty="0"/>
              <a:t>    border: dotted thin black;</a:t>
            </a:r>
          </a:p>
          <a:p>
            <a:pPr marL="0" indent="0">
              <a:buNone/>
            </a:pPr>
            <a:r>
              <a:rPr lang="en-US" sz="2100" dirty="0"/>
              <a:t>    background-color: #BCE0C1;</a:t>
            </a:r>
          </a:p>
          <a:p>
            <a:pPr marL="0" indent="0">
              <a:buNone/>
            </a:pPr>
            <a:r>
              <a:rPr lang="en-US" sz="2100" dirty="0"/>
              <a:t>    width: 100px;  height: 50px;</a:t>
            </a:r>
          </a:p>
          <a:p>
            <a:pPr marL="0" indent="0">
              <a:buNone/>
            </a:pPr>
            <a:r>
              <a:rPr lang="en-US" sz="2100" dirty="0"/>
              <a:t>    </a:t>
            </a:r>
            <a:r>
              <a:rPr lang="en-US" sz="2100" b="1" dirty="0"/>
              <a:t>position: </a:t>
            </a:r>
            <a:r>
              <a:rPr lang="en-US" sz="2100" b="1" dirty="0" smtClean="0">
                <a:solidFill>
                  <a:srgbClr val="C00000"/>
                </a:solidFill>
              </a:rPr>
              <a:t>relative</a:t>
            </a:r>
            <a:r>
              <a:rPr lang="en-US" sz="2100" b="1" dirty="0" smtClean="0"/>
              <a:t>;</a:t>
            </a:r>
            <a:r>
              <a:rPr lang="en-US" sz="2100" dirty="0" smtClean="0"/>
              <a:t> </a:t>
            </a:r>
            <a:endParaRPr lang="en-US" sz="2100" dirty="0"/>
          </a:p>
          <a:p>
            <a:pPr marL="0" indent="0">
              <a:buNone/>
            </a:pPr>
            <a:r>
              <a:rPr lang="en-US" sz="2100" dirty="0"/>
              <a:t>    </a:t>
            </a:r>
            <a:r>
              <a:rPr lang="en-US" sz="2100" b="1" dirty="0"/>
              <a:t>right: </a:t>
            </a:r>
            <a:r>
              <a:rPr lang="en-US" sz="2100" b="1" dirty="0" smtClean="0"/>
              <a:t>-30px;</a:t>
            </a:r>
            <a:r>
              <a:rPr lang="el-GR" sz="2100" dirty="0" smtClean="0"/>
              <a:t>   </a:t>
            </a:r>
          </a:p>
          <a:p>
            <a:pPr marL="0" indent="0">
              <a:buNone/>
            </a:pPr>
            <a:r>
              <a:rPr lang="el-GR" sz="2100" dirty="0" smtClean="0"/>
              <a:t>    </a:t>
            </a:r>
            <a:r>
              <a:rPr lang="en-US" sz="2100" b="1" dirty="0" smtClean="0"/>
              <a:t>bottom</a:t>
            </a:r>
            <a:r>
              <a:rPr lang="en-US" sz="2100" b="1" dirty="0"/>
              <a:t>: </a:t>
            </a:r>
            <a:r>
              <a:rPr lang="en-US" sz="2100" b="1" dirty="0" smtClean="0"/>
              <a:t>0.5em; </a:t>
            </a:r>
            <a:r>
              <a:rPr lang="en-US" sz="2100" dirty="0" smtClean="0"/>
              <a:t>} </a:t>
            </a:r>
            <a:endParaRPr lang="el-GR" sz="2100" dirty="0" smtClean="0"/>
          </a:p>
          <a:p>
            <a:r>
              <a:rPr lang="el-GR" sz="2400" b="1" dirty="0" smtClean="0">
                <a:solidFill>
                  <a:srgbClr val="0000FF"/>
                </a:solidFill>
              </a:rPr>
              <a:t>Μετατοπίσεις:</a:t>
            </a:r>
          </a:p>
          <a:p>
            <a:pPr lvl="1"/>
            <a:r>
              <a:rPr lang="el-GR" sz="1800" b="1" dirty="0" smtClean="0">
                <a:solidFill>
                  <a:srgbClr val="0000FF"/>
                </a:solidFill>
              </a:rPr>
              <a:t>0.5</a:t>
            </a:r>
            <a:r>
              <a:rPr lang="en-US" sz="1800" b="1" dirty="0" err="1" smtClean="0">
                <a:solidFill>
                  <a:srgbClr val="0000FF"/>
                </a:solidFill>
              </a:rPr>
              <a:t>em</a:t>
            </a:r>
            <a:r>
              <a:rPr lang="en-US" sz="1800" b="1" dirty="0" smtClean="0">
                <a:solidFill>
                  <a:srgbClr val="0000FF"/>
                </a:solidFill>
              </a:rPr>
              <a:t> </a:t>
            </a:r>
            <a:r>
              <a:rPr lang="el-GR" sz="1800" b="1" dirty="0" smtClean="0">
                <a:solidFill>
                  <a:srgbClr val="0000FF"/>
                </a:solidFill>
              </a:rPr>
              <a:t>σπρώξιμο από </a:t>
            </a:r>
            <a:r>
              <a:rPr lang="en-US" sz="1800" b="1" dirty="0" smtClean="0">
                <a:solidFill>
                  <a:srgbClr val="0000FF"/>
                </a:solidFill>
              </a:rPr>
              <a:t>bottom</a:t>
            </a:r>
          </a:p>
          <a:p>
            <a:pPr lvl="1"/>
            <a:r>
              <a:rPr lang="en-US" sz="1800" b="1" dirty="0" smtClean="0">
                <a:solidFill>
                  <a:srgbClr val="0000FF"/>
                </a:solidFill>
              </a:rPr>
              <a:t>30px </a:t>
            </a:r>
            <a:r>
              <a:rPr lang="el-GR" sz="1800" b="1" dirty="0" smtClean="0">
                <a:solidFill>
                  <a:srgbClr val="0000FF"/>
                </a:solidFill>
              </a:rPr>
              <a:t>έλξη </a:t>
            </a:r>
            <a:r>
              <a:rPr lang="en-US" sz="1800" b="1" dirty="0" smtClean="0">
                <a:solidFill>
                  <a:srgbClr val="0000FF"/>
                </a:solidFill>
              </a:rPr>
              <a:t>(</a:t>
            </a:r>
            <a:r>
              <a:rPr lang="el-GR" sz="1800" b="1" dirty="0" smtClean="0">
                <a:solidFill>
                  <a:srgbClr val="0000FF"/>
                </a:solidFill>
              </a:rPr>
              <a:t>λόγω του μείον) από </a:t>
            </a:r>
            <a:r>
              <a:rPr lang="en-US" sz="1800" b="1" dirty="0" smtClean="0">
                <a:solidFill>
                  <a:srgbClr val="0000FF"/>
                </a:solidFill>
              </a:rPr>
              <a:t>right</a:t>
            </a:r>
            <a:endParaRPr lang="el-GR" sz="1800" b="1" dirty="0" smtClean="0">
              <a:solidFill>
                <a:srgbClr val="0000FF"/>
              </a:solidFill>
            </a:endParaRPr>
          </a:p>
          <a:p>
            <a:pPr marL="0" indent="0">
              <a:buNone/>
            </a:pPr>
            <a:endParaRPr lang="el-GR" sz="1800" dirty="0" smtClean="0"/>
          </a:p>
        </p:txBody>
      </p:sp>
      <p:sp>
        <p:nvSpPr>
          <p:cNvPr id="8" name="Content Placeholder 3" descr="Ακολουθεί κώδικας. &lt;body&gt;&#10;  &lt;div id=&quot;div1&quot;&gt;DIV1&#10;    &lt;div id=&quot;div2&quot;&gt;DIV 2&lt;/div&gt;&#10;  &lt;/div&gt;&#10;&lt;/body&gt;&#10;"/>
          <p:cNvSpPr txBox="1">
            <a:spLocks/>
          </p:cNvSpPr>
          <p:nvPr/>
        </p:nvSpPr>
        <p:spPr>
          <a:xfrm>
            <a:off x="4786313" y="1085850"/>
            <a:ext cx="4178300" cy="19111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&lt;body&gt;</a:t>
            </a:r>
          </a:p>
          <a:p>
            <a:pPr marL="0" indent="0">
              <a:buFont typeface="Arial" pitchFamily="34" charset="0"/>
              <a:buNone/>
            </a:pPr>
            <a:r>
              <a:rPr lang="en-US" sz="2000" dirty="0" smtClean="0"/>
              <a:t>  &lt;div id="div1"&gt;DIV1</a:t>
            </a:r>
          </a:p>
          <a:p>
            <a:pPr marL="0" indent="0">
              <a:buFont typeface="Arial" pitchFamily="34" charset="0"/>
              <a:buNone/>
            </a:pPr>
            <a:r>
              <a:rPr lang="en-US" sz="2000" dirty="0" smtClean="0"/>
              <a:t>    &lt;div id="div2"&gt;DIV 2&lt;/div&gt;</a:t>
            </a:r>
          </a:p>
          <a:p>
            <a:pPr marL="0" indent="0">
              <a:buFont typeface="Arial" pitchFamily="34" charset="0"/>
              <a:buNone/>
            </a:pPr>
            <a:r>
              <a:rPr lang="en-US" sz="2000" dirty="0" smtClean="0"/>
              <a:t>  &lt;/div&gt;</a:t>
            </a:r>
          </a:p>
          <a:p>
            <a:pPr marL="0" indent="0">
              <a:buFont typeface="Arial" pitchFamily="34" charset="0"/>
              <a:buNone/>
            </a:pPr>
            <a:r>
              <a:rPr lang="en-US" sz="2000" dirty="0" smtClean="0"/>
              <a:t>&lt;/body&gt;</a:t>
            </a:r>
          </a:p>
          <a:p>
            <a:endParaRPr lang="en-US" dirty="0"/>
          </a:p>
        </p:txBody>
      </p:sp>
      <p:pic>
        <p:nvPicPr>
          <p:cNvPr id="5" name="Picture 2" descr="Εικόνα παραδείγματος σχετικής τοποθέτησης di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9341" y="3159965"/>
            <a:ext cx="4050580" cy="292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66</a:t>
            </a:fld>
            <a:endParaRPr lang="el-GR" sz="1400" dirty="0"/>
          </a:p>
        </p:txBody>
      </p:sp>
    </p:spTree>
    <p:custDataLst>
      <p:tags r:id="rId1"/>
    </p:custDataLst>
    <p:extLst>
      <p:ext uri="{BB962C8B-B14F-4D97-AF65-F5344CB8AC3E}">
        <p14:creationId xmlns:p14="http://schemas.microsoft.com/office/powerpoint/2010/main" val="6644093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pPr eaLnBrk="1" hangingPunct="1"/>
            <a:r>
              <a:rPr lang="el-GR" dirty="0" smtClean="0"/>
              <a:t>4. Τοποθέτηση με </a:t>
            </a:r>
            <a:r>
              <a:rPr lang="en-US" dirty="0" smtClean="0"/>
              <a:t>float</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l-GR" dirty="0" smtClean="0"/>
              <a:t>Για τοποθέτηση με </a:t>
            </a:r>
            <a:r>
              <a:rPr lang="en-US" dirty="0" smtClean="0"/>
              <a:t>float </a:t>
            </a:r>
            <a:r>
              <a:rPr lang="el-GR" dirty="0" smtClean="0"/>
              <a:t>χρησιμοποιούμε </a:t>
            </a:r>
          </a:p>
          <a:p>
            <a:pPr lvl="1">
              <a:defRPr/>
            </a:pPr>
            <a:r>
              <a:rPr lang="en-US" b="1" dirty="0" err="1" smtClean="0">
                <a:solidFill>
                  <a:srgbClr val="C00000"/>
                </a:solidFill>
                <a:latin typeface="Courier New" pitchFamily="49" charset="0"/>
              </a:rPr>
              <a:t>float:left</a:t>
            </a:r>
            <a:r>
              <a:rPr lang="en-US" b="1" dirty="0" smtClean="0">
                <a:solidFill>
                  <a:srgbClr val="C00000"/>
                </a:solidFill>
                <a:latin typeface="Courier New" pitchFamily="49" charset="0"/>
              </a:rPr>
              <a:t>;</a:t>
            </a:r>
            <a:r>
              <a:rPr lang="en-US" b="1" dirty="0" smtClean="0">
                <a:latin typeface="Courier New" pitchFamily="49" charset="0"/>
              </a:rPr>
              <a:t> </a:t>
            </a:r>
            <a:r>
              <a:rPr lang="el-GR" b="1" dirty="0" smtClean="0">
                <a:latin typeface="Courier New" pitchFamily="49" charset="0"/>
              </a:rPr>
              <a:t> </a:t>
            </a:r>
            <a:r>
              <a:rPr lang="en-US" b="1" dirty="0" smtClean="0">
                <a:latin typeface="Courier New" pitchFamily="49" charset="0"/>
              </a:rPr>
              <a:t> </a:t>
            </a:r>
            <a:r>
              <a:rPr lang="el-GR" b="1" dirty="0" smtClean="0">
                <a:latin typeface="Courier New" pitchFamily="49" charset="0"/>
              </a:rPr>
              <a:t>( ή  </a:t>
            </a:r>
            <a:r>
              <a:rPr lang="en-US" b="1" dirty="0" err="1" smtClean="0">
                <a:solidFill>
                  <a:srgbClr val="0000FF"/>
                </a:solidFill>
                <a:latin typeface="Courier New" pitchFamily="49" charset="0"/>
              </a:rPr>
              <a:t>float:right</a:t>
            </a:r>
            <a:r>
              <a:rPr lang="en-US" b="1" dirty="0" smtClean="0">
                <a:solidFill>
                  <a:srgbClr val="0000FF"/>
                </a:solidFill>
                <a:latin typeface="Courier New" pitchFamily="49" charset="0"/>
              </a:rPr>
              <a:t>;</a:t>
            </a:r>
            <a:r>
              <a:rPr lang="el-GR" b="1" dirty="0" smtClean="0">
                <a:latin typeface="Courier New" pitchFamily="49" charset="0"/>
              </a:rPr>
              <a:t> )  </a:t>
            </a:r>
          </a:p>
          <a:p>
            <a:pPr>
              <a:defRPr/>
            </a:pPr>
            <a:r>
              <a:rPr lang="el-GR" dirty="0" smtClean="0"/>
              <a:t>Το </a:t>
            </a:r>
            <a:r>
              <a:rPr lang="en-US" dirty="0" smtClean="0"/>
              <a:t>block </a:t>
            </a:r>
            <a:r>
              <a:rPr lang="el-GR" dirty="0" smtClean="0"/>
              <a:t>στοιχείο που έχει ρύθμιση </a:t>
            </a:r>
            <a:r>
              <a:rPr lang="en-US" dirty="0" smtClean="0"/>
              <a:t>float:</a:t>
            </a:r>
            <a:r>
              <a:rPr lang="el-GR" dirty="0" smtClean="0"/>
              <a:t> </a:t>
            </a:r>
          </a:p>
          <a:p>
            <a:pPr lvl="1">
              <a:defRPr/>
            </a:pPr>
            <a:r>
              <a:rPr lang="el-GR" dirty="0" smtClean="0"/>
              <a:t>"παρκάρει" </a:t>
            </a:r>
            <a:r>
              <a:rPr lang="el-GR" dirty="0" smtClean="0">
                <a:solidFill>
                  <a:srgbClr val="C00000"/>
                </a:solidFill>
              </a:rPr>
              <a:t>αριστερά</a:t>
            </a:r>
            <a:r>
              <a:rPr lang="el-GR" dirty="0" smtClean="0"/>
              <a:t> (ή </a:t>
            </a:r>
            <a:r>
              <a:rPr lang="el-GR" dirty="0" smtClean="0">
                <a:solidFill>
                  <a:srgbClr val="0000FF"/>
                </a:solidFill>
              </a:rPr>
              <a:t>δεξιά</a:t>
            </a:r>
            <a:r>
              <a:rPr lang="el-GR" dirty="0" smtClean="0"/>
              <a:t>) εντός του πατρικού</a:t>
            </a:r>
          </a:p>
          <a:p>
            <a:pPr lvl="1">
              <a:defRPr/>
            </a:pPr>
            <a:r>
              <a:rPr lang="el-GR" dirty="0" smtClean="0"/>
              <a:t>επιτρέπει σε επόμενα </a:t>
            </a:r>
            <a:r>
              <a:rPr lang="en-US" dirty="0" smtClean="0"/>
              <a:t>block </a:t>
            </a:r>
            <a:r>
              <a:rPr lang="el-GR" dirty="0" smtClean="0"/>
              <a:t>στοιχεία </a:t>
            </a:r>
            <a:r>
              <a:rPr lang="el-GR" dirty="0" smtClean="0">
                <a:solidFill>
                  <a:srgbClr val="C00000"/>
                </a:solidFill>
              </a:rPr>
              <a:t>να απεικονιστούν δεξιά του</a:t>
            </a:r>
            <a:r>
              <a:rPr lang="el-GR" dirty="0" smtClean="0"/>
              <a:t> (ή </a:t>
            </a:r>
            <a:r>
              <a:rPr lang="el-GR" dirty="0" smtClean="0">
                <a:solidFill>
                  <a:srgbClr val="0000FF"/>
                </a:solidFill>
              </a:rPr>
              <a:t>αριστερά</a:t>
            </a:r>
            <a:r>
              <a:rPr lang="el-GR" dirty="0" smtClean="0"/>
              <a:t> του), εφόσον χωρούν!</a:t>
            </a:r>
          </a:p>
          <a:p>
            <a:pPr lvl="2">
              <a:defRPr/>
            </a:pPr>
            <a:r>
              <a:rPr lang="el-GR" dirty="0" smtClean="0"/>
              <a:t>εκτός κι αν </a:t>
            </a:r>
            <a:r>
              <a:rPr lang="el-GR" u="sng" dirty="0" smtClean="0"/>
              <a:t>το επόμενο </a:t>
            </a:r>
            <a:r>
              <a:rPr lang="en-US" u="sng" dirty="0" smtClean="0"/>
              <a:t>block </a:t>
            </a:r>
            <a:r>
              <a:rPr lang="el-GR" u="sng" dirty="0" smtClean="0"/>
              <a:t>στοιχείο</a:t>
            </a:r>
            <a:r>
              <a:rPr lang="el-GR" dirty="0" smtClean="0"/>
              <a:t> δεν θέλει "παρέα" στην συγκεκριμένη του πλευρά βάζοντας </a:t>
            </a:r>
            <a:r>
              <a:rPr lang="en-US" dirty="0" err="1" smtClean="0">
                <a:solidFill>
                  <a:srgbClr val="C00000"/>
                </a:solidFill>
              </a:rPr>
              <a:t>clear:left</a:t>
            </a:r>
            <a:r>
              <a:rPr lang="en-US" dirty="0" smtClean="0"/>
              <a:t> (</a:t>
            </a:r>
            <a:r>
              <a:rPr lang="el-GR" dirty="0" smtClean="0"/>
              <a:t>ή </a:t>
            </a:r>
            <a:r>
              <a:rPr lang="en-US" dirty="0" err="1" smtClean="0">
                <a:solidFill>
                  <a:srgbClr val="0000FF"/>
                </a:solidFill>
              </a:rPr>
              <a:t>clear:right</a:t>
            </a:r>
            <a:r>
              <a:rPr lang="en-US" dirty="0" smtClean="0"/>
              <a:t>)</a:t>
            </a:r>
            <a:endParaRPr lang="el-GR" dirty="0" smtClean="0"/>
          </a:p>
          <a:p>
            <a:pPr lvl="3">
              <a:defRPr/>
            </a:pPr>
            <a:endParaRPr lang="el-GR" dirty="0" smtClean="0"/>
          </a:p>
          <a:p>
            <a:pPr>
              <a:defRPr/>
            </a:pPr>
            <a:r>
              <a:rPr lang="el-GR" sz="2400" dirty="0" smtClean="0">
                <a:solidFill>
                  <a:srgbClr val="7030A0"/>
                </a:solidFill>
              </a:rPr>
              <a:t>Με </a:t>
            </a:r>
            <a:r>
              <a:rPr lang="en-US" sz="2400" b="1" dirty="0" err="1" smtClean="0">
                <a:solidFill>
                  <a:srgbClr val="7030A0"/>
                </a:solidFill>
              </a:rPr>
              <a:t>clear:both</a:t>
            </a:r>
            <a:r>
              <a:rPr lang="en-US" sz="2400" dirty="0" smtClean="0">
                <a:solidFill>
                  <a:srgbClr val="7030A0"/>
                </a:solidFill>
              </a:rPr>
              <a:t> </a:t>
            </a:r>
            <a:r>
              <a:rPr lang="el-GR" sz="2400" dirty="0" smtClean="0">
                <a:solidFill>
                  <a:srgbClr val="7030A0"/>
                </a:solidFill>
              </a:rPr>
              <a:t>σε </a:t>
            </a:r>
            <a:r>
              <a:rPr lang="en-US" sz="2400" dirty="0" smtClean="0">
                <a:solidFill>
                  <a:srgbClr val="7030A0"/>
                </a:solidFill>
              </a:rPr>
              <a:t>block </a:t>
            </a:r>
            <a:r>
              <a:rPr lang="el-GR" sz="2400" dirty="0" smtClean="0">
                <a:solidFill>
                  <a:srgbClr val="7030A0"/>
                </a:solidFill>
              </a:rPr>
              <a:t>στοιχείο επαναφέρουμε τον τρόπο σχεδίασης για αυτό και τα επόμενα, σε </a:t>
            </a:r>
            <a:r>
              <a:rPr lang="en-US" sz="2400" b="1" dirty="0" smtClean="0">
                <a:solidFill>
                  <a:srgbClr val="7030A0"/>
                </a:solidFill>
              </a:rPr>
              <a:t>normal flow</a:t>
            </a:r>
            <a:r>
              <a:rPr lang="en-US" sz="2400" dirty="0" smtClean="0">
                <a:solidFill>
                  <a:srgbClr val="7030A0"/>
                </a:solidFill>
              </a:rPr>
              <a:t>.</a:t>
            </a:r>
            <a:endParaRPr lang="el-GR" sz="2400" dirty="0" smtClean="0">
              <a:solidFill>
                <a:srgbClr val="7030A0"/>
              </a:solidFill>
            </a:endParaRPr>
          </a:p>
          <a:p>
            <a:pPr lvl="3">
              <a:defRPr/>
            </a:pPr>
            <a:endParaRPr lang="el-GR" sz="1400" dirty="0" smtClean="0">
              <a:solidFill>
                <a:srgbClr val="7030A0"/>
              </a:solidFill>
            </a:endParaRPr>
          </a:p>
          <a:p>
            <a:pPr marL="0" indent="0" algn="ctr">
              <a:buFont typeface="Wingdings" pitchFamily="2" charset="2"/>
              <a:buNone/>
              <a:defRPr/>
            </a:pPr>
            <a:r>
              <a:rPr lang="el-GR" sz="2400" b="1" dirty="0" smtClean="0">
                <a:solidFill>
                  <a:srgbClr val="FF0000"/>
                </a:solidFill>
              </a:rPr>
              <a:t>Δείτε οπωσδήποτε τ</a:t>
            </a:r>
            <a:r>
              <a:rPr lang="en-US" sz="2400" b="1" dirty="0" smtClean="0">
                <a:solidFill>
                  <a:srgbClr val="FF0000"/>
                </a:solidFill>
              </a:rPr>
              <a:t>o pdf </a:t>
            </a:r>
            <a:r>
              <a:rPr lang="el-GR" sz="2400" b="1" dirty="0" smtClean="0">
                <a:solidFill>
                  <a:srgbClr val="FF0000"/>
                </a:solidFill>
              </a:rPr>
              <a:t>με όλα </a:t>
            </a:r>
            <a:br>
              <a:rPr lang="el-GR" sz="2400" b="1" dirty="0" smtClean="0">
                <a:solidFill>
                  <a:srgbClr val="FF0000"/>
                </a:solidFill>
              </a:rPr>
            </a:br>
            <a:r>
              <a:rPr lang="el-GR" sz="2400" b="1" dirty="0" smtClean="0">
                <a:solidFill>
                  <a:srgbClr val="FF0000"/>
                </a:solidFill>
              </a:rPr>
              <a:t>τα σχετικά παραδείγματα!</a:t>
            </a:r>
            <a:endParaRPr lang="en-US" sz="2400" b="1" dirty="0" smtClean="0">
              <a:solidFill>
                <a:srgbClr val="FF0000"/>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67</a:t>
            </a:fld>
            <a:endParaRPr lang="el-GR" sz="1400" dirty="0"/>
          </a:p>
        </p:txBody>
      </p:sp>
    </p:spTree>
    <p:custDataLst>
      <p:tags r:id="rId1"/>
    </p:custDataLst>
    <p:extLst>
      <p:ext uri="{BB962C8B-B14F-4D97-AF65-F5344CB8AC3E}">
        <p14:creationId xmlns:p14="http://schemas.microsoft.com/office/powerpoint/2010/main" val="2401235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457200" y="115888"/>
            <a:ext cx="8507413" cy="787400"/>
          </a:xfrm>
        </p:spPr>
        <p:txBody>
          <a:bodyPr/>
          <a:lstStyle/>
          <a:p>
            <a:r>
              <a:rPr lang="el-GR" dirty="0" smtClean="0"/>
              <a:t>Παράδειγμα Τοποθέτησης με </a:t>
            </a:r>
            <a:r>
              <a:rPr lang="en-US" dirty="0" smtClean="0"/>
              <a:t>float</a:t>
            </a:r>
            <a:endParaRPr lang="en-US" dirty="0"/>
          </a:p>
        </p:txBody>
      </p:sp>
      <p:sp>
        <p:nvSpPr>
          <p:cNvPr id="5" name="Content Placeholder 2" descr="Ακολουθεί κώδικας. #div1 {&#10;    border: solid thin black;&#10;    width: 300px; height: 150px;  }&#10;&#10;#div2 {&#10;    border: dotted thin black;&#10;    width: 100px;  height: 50px;&#10;    float: left;   } &#10;&#10;#div3 {&#10;    border: dotted thin black;&#10;    width: 100px;  height: 70px;&#10;    float: right;   } &#10;&#10;.clear {&#10;    border: dotted thin black;&#10;    clear: both;  } &#10;"/>
          <p:cNvSpPr>
            <a:spLocks noGrp="1"/>
          </p:cNvSpPr>
          <p:nvPr>
            <p:ph sz="half" idx="1"/>
          </p:nvPr>
        </p:nvSpPr>
        <p:spPr>
          <a:xfrm>
            <a:off x="349695" y="889224"/>
            <a:ext cx="4330824" cy="5583238"/>
          </a:xfrm>
        </p:spPr>
        <p:txBody>
          <a:bodyPr>
            <a:normAutofit fontScale="85000" lnSpcReduction="20000"/>
          </a:bodyPr>
          <a:lstStyle/>
          <a:p>
            <a:pPr marL="0" indent="0">
              <a:buNone/>
            </a:pPr>
            <a:r>
              <a:rPr lang="en-US" sz="1800" dirty="0" smtClean="0"/>
              <a:t>#</a:t>
            </a:r>
            <a:r>
              <a:rPr lang="en-US" sz="1800" dirty="0"/>
              <a:t>div1 {</a:t>
            </a:r>
          </a:p>
          <a:p>
            <a:pPr marL="0" indent="0">
              <a:buNone/>
            </a:pPr>
            <a:r>
              <a:rPr lang="en-US" sz="1800" dirty="0"/>
              <a:t>    border: solid thin black;</a:t>
            </a:r>
          </a:p>
          <a:p>
            <a:pPr marL="0" indent="0">
              <a:buNone/>
            </a:pPr>
            <a:r>
              <a:rPr lang="en-US" sz="1800" dirty="0"/>
              <a:t>    width: 300px; height: 150px</a:t>
            </a:r>
            <a:r>
              <a:rPr lang="en-US" sz="1800" dirty="0" smtClean="0"/>
              <a:t>;  }</a:t>
            </a:r>
          </a:p>
          <a:p>
            <a:pPr marL="0" indent="0">
              <a:buNone/>
            </a:pPr>
            <a:endParaRPr lang="en-US" sz="1400" dirty="0" smtClean="0"/>
          </a:p>
          <a:p>
            <a:pPr marL="0" indent="0">
              <a:buNone/>
            </a:pPr>
            <a:r>
              <a:rPr lang="en-US" sz="1800" dirty="0" smtClean="0"/>
              <a:t>#</a:t>
            </a:r>
            <a:r>
              <a:rPr lang="en-US" sz="1800" dirty="0"/>
              <a:t>div2 {</a:t>
            </a:r>
          </a:p>
          <a:p>
            <a:pPr marL="0" indent="0">
              <a:buNone/>
            </a:pPr>
            <a:r>
              <a:rPr lang="en-US" sz="1800" dirty="0"/>
              <a:t>    border: dotted thin black;</a:t>
            </a:r>
          </a:p>
          <a:p>
            <a:pPr marL="0" indent="0">
              <a:buNone/>
            </a:pPr>
            <a:r>
              <a:rPr lang="en-US" sz="1800" dirty="0"/>
              <a:t>    width: 100px;  height: 50px;</a:t>
            </a:r>
          </a:p>
          <a:p>
            <a:pPr marL="0" indent="0">
              <a:buNone/>
            </a:pPr>
            <a:r>
              <a:rPr lang="en-US" sz="1800" dirty="0"/>
              <a:t>    </a:t>
            </a:r>
            <a:r>
              <a:rPr lang="en-US" sz="1800" b="1" dirty="0"/>
              <a:t>float: left</a:t>
            </a:r>
            <a:r>
              <a:rPr lang="en-US" sz="1800" dirty="0" smtClean="0"/>
              <a:t>;   } </a:t>
            </a:r>
          </a:p>
          <a:p>
            <a:pPr marL="0" indent="0">
              <a:buNone/>
            </a:pPr>
            <a:endParaRPr lang="en-US" sz="1400" dirty="0" smtClean="0"/>
          </a:p>
          <a:p>
            <a:pPr marL="0" indent="0">
              <a:buNone/>
            </a:pPr>
            <a:r>
              <a:rPr lang="en-US" sz="1800" dirty="0" smtClean="0"/>
              <a:t>#</a:t>
            </a:r>
            <a:r>
              <a:rPr lang="en-US" sz="1800" dirty="0"/>
              <a:t>div3 {</a:t>
            </a:r>
          </a:p>
          <a:p>
            <a:pPr marL="0" indent="0">
              <a:buNone/>
            </a:pPr>
            <a:r>
              <a:rPr lang="en-US" sz="1800" dirty="0"/>
              <a:t>    border: dotted thin black;</a:t>
            </a:r>
          </a:p>
          <a:p>
            <a:pPr marL="0" indent="0">
              <a:buNone/>
            </a:pPr>
            <a:r>
              <a:rPr lang="en-US" sz="1800" dirty="0"/>
              <a:t>    width: 100px;  height: 70px;</a:t>
            </a:r>
          </a:p>
          <a:p>
            <a:pPr marL="0" indent="0">
              <a:buNone/>
            </a:pPr>
            <a:r>
              <a:rPr lang="en-US" sz="1800" dirty="0"/>
              <a:t>    </a:t>
            </a:r>
            <a:r>
              <a:rPr lang="en-US" sz="1800" b="1" dirty="0"/>
              <a:t>float: right</a:t>
            </a:r>
            <a:r>
              <a:rPr lang="en-US" sz="1800" dirty="0" smtClean="0"/>
              <a:t>;   } </a:t>
            </a:r>
          </a:p>
          <a:p>
            <a:pPr marL="0" indent="0">
              <a:buNone/>
            </a:pPr>
            <a:endParaRPr lang="en-US" sz="1400" dirty="0"/>
          </a:p>
          <a:p>
            <a:pPr marL="0" indent="0">
              <a:buNone/>
            </a:pPr>
            <a:r>
              <a:rPr lang="en-US" sz="1800" dirty="0" smtClean="0"/>
              <a:t>.</a:t>
            </a:r>
            <a:r>
              <a:rPr lang="en-US" sz="1800" dirty="0"/>
              <a:t>clear {</a:t>
            </a:r>
          </a:p>
          <a:p>
            <a:pPr marL="0" indent="0">
              <a:buNone/>
            </a:pPr>
            <a:r>
              <a:rPr lang="en-US" sz="1800" dirty="0" smtClean="0"/>
              <a:t>    </a:t>
            </a:r>
            <a:r>
              <a:rPr lang="en-US" sz="1800" dirty="0"/>
              <a:t>border: dotted thin black;</a:t>
            </a:r>
            <a:endParaRPr lang="en-US" sz="1800" dirty="0" smtClean="0"/>
          </a:p>
          <a:p>
            <a:pPr marL="0" indent="0">
              <a:buNone/>
            </a:pPr>
            <a:r>
              <a:rPr lang="en-US" sz="1800" dirty="0" smtClean="0"/>
              <a:t>    </a:t>
            </a:r>
            <a:r>
              <a:rPr lang="en-US" sz="1800" b="1" dirty="0"/>
              <a:t>clear: both</a:t>
            </a:r>
            <a:r>
              <a:rPr lang="en-US" sz="1800" dirty="0" smtClean="0"/>
              <a:t>;  } </a:t>
            </a:r>
            <a:endParaRPr lang="el-GR" sz="1800" dirty="0" smtClean="0"/>
          </a:p>
          <a:p>
            <a:pPr marL="0" indent="0">
              <a:buNone/>
            </a:pPr>
            <a:endParaRPr lang="el-GR" sz="1800" dirty="0" smtClean="0"/>
          </a:p>
        </p:txBody>
      </p:sp>
      <p:sp>
        <p:nvSpPr>
          <p:cNvPr id="7" name="Content Placeholder 3" descr="Ακολουθεί κώδικας. &lt;body&gt;&#10;   &lt;div id=&quot;div1&quot;&gt;DIV1&#10;      &lt;div id=&quot;div2&quot;&gt;DIV 2&lt;/div&gt;&#10;      &lt;div id=&quot;div3&quot;&gt;DIV 3&lt;/div&gt;&#10;      &lt;div class=&quot;clear&quot;&gt;DIV 4&lt;/div&gt;&#10;   &lt;/div&gt;&lt;/body&gt;&#10;"/>
          <p:cNvSpPr txBox="1">
            <a:spLocks/>
          </p:cNvSpPr>
          <p:nvPr/>
        </p:nvSpPr>
        <p:spPr>
          <a:xfrm>
            <a:off x="4585399" y="866651"/>
            <a:ext cx="4320605" cy="2343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&lt;body&gt;</a:t>
            </a:r>
          </a:p>
          <a:p>
            <a:pPr marL="0" indent="0">
              <a:buFont typeface="Arial" pitchFamily="34" charset="0"/>
              <a:buNone/>
            </a:pPr>
            <a:r>
              <a:rPr lang="en-US" sz="2000" dirty="0" smtClean="0"/>
              <a:t>   &lt;div id="div1"&gt;DIV1</a:t>
            </a:r>
          </a:p>
          <a:p>
            <a:pPr marL="0" indent="0">
              <a:buFont typeface="Arial" pitchFamily="34" charset="0"/>
              <a:buNone/>
            </a:pPr>
            <a:r>
              <a:rPr lang="en-US" sz="2000" dirty="0" smtClean="0"/>
              <a:t>      &lt;div id="div2"&gt;DIV 2&lt;/div&gt;</a:t>
            </a:r>
          </a:p>
          <a:p>
            <a:pPr marL="0" indent="0">
              <a:buFont typeface="Arial" pitchFamily="34" charset="0"/>
              <a:buNone/>
            </a:pPr>
            <a:r>
              <a:rPr lang="en-US" sz="2000" dirty="0" smtClean="0"/>
              <a:t>      &lt;div id="div3"&gt;DIV 3&lt;/div&gt;</a:t>
            </a:r>
          </a:p>
          <a:p>
            <a:pPr marL="0" indent="0">
              <a:buFont typeface="Arial" pitchFamily="34" charset="0"/>
              <a:buNone/>
            </a:pPr>
            <a:r>
              <a:rPr lang="en-US" sz="2000" dirty="0" smtClean="0"/>
              <a:t>      &lt;div class="clear"&gt;DIV 4&lt;/div&gt;</a:t>
            </a:r>
          </a:p>
          <a:p>
            <a:pPr marL="0" indent="0">
              <a:buFont typeface="Arial" pitchFamily="34" charset="0"/>
              <a:buNone/>
            </a:pPr>
            <a:r>
              <a:rPr lang="en-US" sz="2000" dirty="0" smtClean="0"/>
              <a:t>   &lt;/div&gt;&lt;/body&gt;</a:t>
            </a:r>
          </a:p>
          <a:p>
            <a:endParaRPr lang="en-US" dirty="0"/>
          </a:p>
        </p:txBody>
      </p:sp>
      <p:pic>
        <p:nvPicPr>
          <p:cNvPr id="8" name="Picture 4" descr="Εικόνα παραδείγματος τοποθέτησης div με floa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5052" y="3084263"/>
            <a:ext cx="4520952" cy="3251610"/>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68</a:t>
            </a:fld>
            <a:endParaRPr lang="el-GR" sz="1400" dirty="0"/>
          </a:p>
        </p:txBody>
      </p:sp>
    </p:spTree>
    <p:custDataLst>
      <p:tags r:id="rId1"/>
    </p:custDataLst>
    <p:extLst>
      <p:ext uri="{BB962C8B-B14F-4D97-AF65-F5344CB8AC3E}">
        <p14:creationId xmlns:p14="http://schemas.microsoft.com/office/powerpoint/2010/main" val="2450550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Κίνητρα Χρήσης</a:t>
            </a:r>
            <a:endParaRPr lang="en-US" dirty="0"/>
          </a:p>
        </p:txBody>
      </p:sp>
      <p:sp>
        <p:nvSpPr>
          <p:cNvPr id="9" name="Θέση περιεχομένου 8"/>
          <p:cNvSpPr>
            <a:spLocks noGrp="1"/>
          </p:cNvSpPr>
          <p:nvPr>
            <p:ph idx="1"/>
            <p:custDataLst>
              <p:tags r:id="rId3"/>
            </p:custDataLst>
          </p:nvPr>
        </p:nvSpPr>
        <p:spPr>
          <a:xfrm>
            <a:off x="644978" y="1160660"/>
            <a:ext cx="7854044" cy="5057578"/>
          </a:xfrm>
        </p:spPr>
        <p:txBody>
          <a:bodyPr>
            <a:normAutofit fontScale="77500" lnSpcReduction="20000"/>
          </a:bodyPr>
          <a:lstStyle/>
          <a:p>
            <a:r>
              <a:rPr lang="el-GR" dirty="0"/>
              <a:t>Διαχωρισμός περιεχομένου και εμφάνισης του</a:t>
            </a:r>
          </a:p>
          <a:p>
            <a:pPr lvl="1"/>
            <a:r>
              <a:rPr lang="el-GR" dirty="0"/>
              <a:t>Ετικέτες όπως η </a:t>
            </a:r>
            <a:r>
              <a:rPr lang="en-US" dirty="0"/>
              <a:t>font </a:t>
            </a:r>
            <a:r>
              <a:rPr lang="el-GR" dirty="0"/>
              <a:t>κυριάρχησαν στις ιστοσελίδες στην προσπάθεια κατασκευής εμφανίσιμων σελίδων.</a:t>
            </a:r>
          </a:p>
          <a:p>
            <a:pPr lvl="2"/>
            <a:r>
              <a:rPr lang="el-GR" dirty="0"/>
              <a:t>Τυχόν αλλαγές όμως έγιναν δύσκολες και χρονοβόρες. </a:t>
            </a:r>
          </a:p>
          <a:p>
            <a:pPr lvl="1"/>
            <a:r>
              <a:rPr lang="el-GR" dirty="0"/>
              <a:t>Με τα </a:t>
            </a:r>
            <a:r>
              <a:rPr lang="en-US" dirty="0"/>
              <a:t>CSS </a:t>
            </a:r>
            <a:r>
              <a:rPr lang="el-GR" dirty="0"/>
              <a:t>όλη η πληροφορία για τη μορφοποίηση των </a:t>
            </a:r>
            <a:r>
              <a:rPr lang="en-US" dirty="0"/>
              <a:t>HTML </a:t>
            </a:r>
            <a:r>
              <a:rPr lang="el-GR" dirty="0"/>
              <a:t>στοιχείων μπορεί να αποθηκευτεί σε ένα εξωτερικό αρχείο που συνδέεται με την εκάστοτε σελίδα</a:t>
            </a:r>
          </a:p>
          <a:p>
            <a:pPr lvl="2"/>
            <a:r>
              <a:rPr lang="el-GR" dirty="0"/>
              <a:t>Έτσι το ίδιο περιεχόμενο (ιστοσελίδα) μπορεί να προβάλλεται με τελείως διαφορετικό τρόπο (π.χ. σε </a:t>
            </a:r>
            <a:r>
              <a:rPr lang="en-US" dirty="0"/>
              <a:t>smartphones, desktop PCs, </a:t>
            </a:r>
            <a:r>
              <a:rPr lang="el-GR" dirty="0" err="1"/>
              <a:t>κτλ</a:t>
            </a:r>
            <a:r>
              <a:rPr lang="el-GR" dirty="0"/>
              <a:t>) απλά αλλάζοντας το σύνολο κανόνων </a:t>
            </a:r>
            <a:r>
              <a:rPr lang="en-US" dirty="0"/>
              <a:t>CSS.</a:t>
            </a:r>
            <a:endParaRPr lang="el-GR" dirty="0"/>
          </a:p>
          <a:p>
            <a:r>
              <a:rPr lang="el-GR" dirty="0">
                <a:sym typeface="Wingdings" pitchFamily="2" charset="2"/>
              </a:rPr>
              <a:t>Άλλα πλεονεκτήματα</a:t>
            </a:r>
          </a:p>
          <a:p>
            <a:pPr lvl="1"/>
            <a:r>
              <a:rPr lang="el-GR" dirty="0">
                <a:sym typeface="Wingdings" pitchFamily="2" charset="2"/>
              </a:rPr>
              <a:t>Ακριβέστερος έλεγχος εμφάνισης και </a:t>
            </a:r>
            <a:r>
              <a:rPr lang="el-GR" dirty="0" err="1">
                <a:sym typeface="Wingdings" pitchFamily="2" charset="2"/>
              </a:rPr>
              <a:t>χωροθέτησης</a:t>
            </a:r>
            <a:endParaRPr lang="el-GR" dirty="0">
              <a:sym typeface="Wingdings" pitchFamily="2" charset="2"/>
            </a:endParaRPr>
          </a:p>
          <a:p>
            <a:pPr lvl="1"/>
            <a:r>
              <a:rPr lang="el-GR" dirty="0">
                <a:sym typeface="Wingdings" pitchFamily="2" charset="2"/>
              </a:rPr>
              <a:t>Λιγότερος κώδικας, μικρότερες σελίδες</a:t>
            </a:r>
            <a:endParaRPr lang="el-GR" sz="1800" dirty="0"/>
          </a:p>
          <a:p>
            <a:pPr marL="0" indent="0">
              <a:buNone/>
            </a:pPr>
            <a:endParaRPr lang="el-GR" dirty="0"/>
          </a:p>
        </p:txBody>
      </p:sp>
      <p:pic>
        <p:nvPicPr>
          <p:cNvPr id="6" name="Εικόνα 1"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1259632" y="141781"/>
            <a:ext cx="6838528" cy="1126978"/>
          </a:xfrm>
        </p:spPr>
        <p:txBody>
          <a:bodyPr>
            <a:noAutofit/>
          </a:bodyPr>
          <a:lstStyle/>
          <a:p>
            <a:r>
              <a:rPr lang="en-US" dirty="0" smtClean="0"/>
              <a:t>CSS – </a:t>
            </a:r>
            <a:r>
              <a:rPr lang="el-GR" dirty="0" smtClean="0"/>
              <a:t>Μέρος Α</a:t>
            </a:r>
            <a:endParaRPr lang="el-GR" dirty="0"/>
          </a:p>
        </p:txBody>
      </p:sp>
      <p:sp>
        <p:nvSpPr>
          <p:cNvPr id="3" name="Ορθογώνιο 2"/>
          <p:cNvSpPr/>
          <p:nvPr>
            <p:custDataLst>
              <p:tags r:id="rId3"/>
            </p:custDataLst>
          </p:nvPr>
        </p:nvSpPr>
        <p:spPr>
          <a:xfrm>
            <a:off x="212268" y="2152933"/>
            <a:ext cx="8507287" cy="584775"/>
          </a:xfrm>
          <a:prstGeom prst="rect">
            <a:avLst/>
          </a:prstGeom>
        </p:spPr>
        <p:txBody>
          <a:bodyPr wrap="square">
            <a:spAutoFit/>
          </a:bodyPr>
          <a:lstStyle/>
          <a:p>
            <a:pPr algn="ctr"/>
            <a:r>
              <a:rPr lang="el-GR" sz="3200" dirty="0" smtClean="0"/>
              <a:t>Μορφοποίηση με </a:t>
            </a:r>
            <a:r>
              <a:rPr lang="en-US" sz="3200" dirty="0" smtClean="0"/>
              <a:t>CSS</a:t>
            </a:r>
            <a:endParaRPr lang="el-GR" sz="3200" dirty="0"/>
          </a:p>
        </p:txBody>
      </p:sp>
      <p:pic>
        <p:nvPicPr>
          <p:cNvPr id="8" name="Picture 5" descr="Εικονίδιο CSS"/>
          <p:cNvPicPr/>
          <p:nvPr/>
        </p:nvPicPr>
        <p:blipFill>
          <a:blip r:embed="rId8">
            <a:extLst>
              <a:ext uri="{28A0092B-C50C-407E-A947-70E740481C1C}">
                <a14:useLocalDpi xmlns:a14="http://schemas.microsoft.com/office/drawing/2010/main" val="0"/>
              </a:ext>
            </a:extLst>
          </a:blip>
          <a:stretch>
            <a:fillRect/>
          </a:stretch>
        </p:blipFill>
        <p:spPr>
          <a:xfrm>
            <a:off x="3423814" y="3643737"/>
            <a:ext cx="2188865" cy="2188865"/>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smtClean="0"/>
              <a:t>Δήλωση Στυλ</a:t>
            </a:r>
            <a:endParaRPr lang="el-GR" dirty="0"/>
          </a:p>
        </p:txBody>
      </p:sp>
      <p:sp>
        <p:nvSpPr>
          <p:cNvPr id="8" name="Θέση περιεχομένου 7"/>
          <p:cNvSpPr>
            <a:spLocks noGrp="1"/>
          </p:cNvSpPr>
          <p:nvPr>
            <p:ph idx="1"/>
            <p:custDataLst>
              <p:tags r:id="rId3"/>
            </p:custDataLst>
          </p:nvPr>
        </p:nvSpPr>
        <p:spPr>
          <a:xfrm>
            <a:off x="316791" y="945757"/>
            <a:ext cx="8555869" cy="1259108"/>
          </a:xfrm>
        </p:spPr>
        <p:txBody>
          <a:bodyPr>
            <a:noAutofit/>
          </a:bodyPr>
          <a:lstStyle/>
          <a:p>
            <a:r>
              <a:rPr lang="el-GR" sz="2000" dirty="0"/>
              <a:t>Η ακριβής σύνταξη/δήλωση ενός στυλ εξαρτάται από το που γίνεται. Περιλαμβάνει όμως σίγουρα:</a:t>
            </a:r>
          </a:p>
          <a:p>
            <a:pPr lvl="1"/>
            <a:r>
              <a:rPr lang="el-GR" sz="1800" dirty="0"/>
              <a:t>ένα ή παραπάνω ζεύγη ιδιότητας (</a:t>
            </a:r>
            <a:r>
              <a:rPr lang="en-US" sz="1800" dirty="0"/>
              <a:t>property) </a:t>
            </a:r>
            <a:r>
              <a:rPr lang="el-GR" sz="1800" dirty="0"/>
              <a:t>και τιμής (</a:t>
            </a:r>
            <a:r>
              <a:rPr lang="en-US" sz="1800" dirty="0"/>
              <a:t>value)</a:t>
            </a:r>
            <a:r>
              <a:rPr lang="el-GR" sz="1800" dirty="0"/>
              <a:t> που χωρίζονται (τα ζεύγη) με τον χαρακτήρα ";"</a:t>
            </a:r>
            <a:endParaRPr lang="el-GR" sz="2400" dirty="0"/>
          </a:p>
          <a:p>
            <a:r>
              <a:rPr lang="el-GR" sz="2000" dirty="0"/>
              <a:t>Παράδειγμα</a:t>
            </a:r>
            <a:r>
              <a:rPr lang="en-US" sz="2000" dirty="0"/>
              <a:t> </a:t>
            </a:r>
            <a:r>
              <a:rPr lang="el-GR" sz="2000" dirty="0"/>
              <a:t>(</a:t>
            </a:r>
            <a:r>
              <a:rPr lang="el-GR" sz="2000" b="1" dirty="0"/>
              <a:t>σκέτων</a:t>
            </a:r>
            <a:r>
              <a:rPr lang="el-GR" sz="2000" dirty="0"/>
              <a:t>) ζευγαριών:</a:t>
            </a:r>
            <a:endParaRPr lang="el-GR" sz="2800" dirty="0"/>
          </a:p>
          <a:p>
            <a:pPr lvl="1"/>
            <a:r>
              <a:rPr lang="el-GR" sz="2400" b="1" dirty="0" err="1">
                <a:solidFill>
                  <a:srgbClr val="3333CC"/>
                </a:solidFill>
                <a:latin typeface="Courier New" pitchFamily="49" charset="0"/>
              </a:rPr>
              <a:t>color</a:t>
            </a:r>
            <a:r>
              <a:rPr lang="el-GR" sz="2400" b="1" dirty="0">
                <a:solidFill>
                  <a:srgbClr val="3333CC"/>
                </a:solidFill>
                <a:latin typeface="Courier New" pitchFamily="49" charset="0"/>
              </a:rPr>
              <a:t>: </a:t>
            </a:r>
            <a:r>
              <a:rPr lang="el-GR" sz="2400" b="1" dirty="0" err="1">
                <a:solidFill>
                  <a:srgbClr val="3333CC"/>
                </a:solidFill>
                <a:latin typeface="Courier New" pitchFamily="49" charset="0"/>
              </a:rPr>
              <a:t>red</a:t>
            </a:r>
            <a:endParaRPr lang="el-GR" sz="2400" dirty="0"/>
          </a:p>
          <a:p>
            <a:pPr lvl="1"/>
            <a:r>
              <a:rPr lang="el-GR" sz="2400" b="1" dirty="0" err="1">
                <a:solidFill>
                  <a:srgbClr val="3333CC"/>
                </a:solidFill>
                <a:latin typeface="Courier New" pitchFamily="49" charset="0"/>
              </a:rPr>
              <a:t>font-size</a:t>
            </a:r>
            <a:r>
              <a:rPr lang="el-GR" sz="2400" b="1" dirty="0">
                <a:solidFill>
                  <a:srgbClr val="3333CC"/>
                </a:solidFill>
                <a:latin typeface="Courier New" pitchFamily="49" charset="0"/>
              </a:rPr>
              <a:t>: 18px; </a:t>
            </a:r>
            <a:r>
              <a:rPr lang="en-US" sz="2400" b="1" dirty="0">
                <a:solidFill>
                  <a:srgbClr val="3333CC"/>
                </a:solidFill>
                <a:latin typeface="Courier New" pitchFamily="49" charset="0"/>
              </a:rPr>
              <a:t>color:</a:t>
            </a:r>
            <a:r>
              <a:rPr lang="el-GR" sz="2400" b="1" dirty="0">
                <a:solidFill>
                  <a:srgbClr val="3333CC"/>
                </a:solidFill>
                <a:latin typeface="Courier New" pitchFamily="49" charset="0"/>
              </a:rPr>
              <a:t> </a:t>
            </a:r>
            <a:r>
              <a:rPr lang="en-US" sz="2400" b="1" dirty="0">
                <a:solidFill>
                  <a:srgbClr val="3333CC"/>
                </a:solidFill>
                <a:latin typeface="Courier New" pitchFamily="49" charset="0"/>
              </a:rPr>
              <a:t>green</a:t>
            </a:r>
            <a:r>
              <a:rPr lang="el-GR" sz="2400" b="1" dirty="0">
                <a:solidFill>
                  <a:srgbClr val="3333CC"/>
                </a:solidFill>
                <a:latin typeface="Courier New" pitchFamily="49" charset="0"/>
              </a:rPr>
              <a:t>;</a:t>
            </a:r>
            <a:br>
              <a:rPr lang="el-GR" sz="2400" b="1" dirty="0">
                <a:solidFill>
                  <a:srgbClr val="3333CC"/>
                </a:solidFill>
                <a:latin typeface="Courier New" pitchFamily="49" charset="0"/>
              </a:rPr>
            </a:br>
            <a:r>
              <a:rPr lang="el-GR" sz="2400" b="1" dirty="0" err="1">
                <a:solidFill>
                  <a:srgbClr val="3333CC"/>
                </a:solidFill>
                <a:latin typeface="Courier New" pitchFamily="49" charset="0"/>
              </a:rPr>
              <a:t>font-family</a:t>
            </a:r>
            <a:r>
              <a:rPr lang="el-GR" sz="2400" b="1" dirty="0">
                <a:solidFill>
                  <a:srgbClr val="3333CC"/>
                </a:solidFill>
                <a:latin typeface="Courier New" pitchFamily="49" charset="0"/>
              </a:rPr>
              <a:t>: </a:t>
            </a:r>
            <a:r>
              <a:rPr lang="el-GR" sz="2400" b="1" dirty="0">
                <a:solidFill>
                  <a:srgbClr val="FF0000"/>
                </a:solidFill>
                <a:latin typeface="Courier New" pitchFamily="49" charset="0"/>
              </a:rPr>
              <a:t>"</a:t>
            </a:r>
            <a:r>
              <a:rPr lang="el-GR" sz="2400" b="1" dirty="0" err="1">
                <a:solidFill>
                  <a:srgbClr val="FF0000"/>
                </a:solidFill>
                <a:latin typeface="Courier New" pitchFamily="49" charset="0"/>
              </a:rPr>
              <a:t>Trebuchet</a:t>
            </a:r>
            <a:r>
              <a:rPr lang="el-GR" sz="2400" b="1" dirty="0">
                <a:solidFill>
                  <a:srgbClr val="FF0000"/>
                </a:solidFill>
                <a:latin typeface="Courier New" pitchFamily="49" charset="0"/>
              </a:rPr>
              <a:t> MS"</a:t>
            </a:r>
            <a:r>
              <a:rPr lang="el-GR" sz="2400" b="1" dirty="0">
                <a:solidFill>
                  <a:srgbClr val="3333CC"/>
                </a:solidFill>
                <a:latin typeface="Courier New" pitchFamily="49" charset="0"/>
              </a:rPr>
              <a:t>, </a:t>
            </a:r>
            <a:r>
              <a:rPr lang="el-GR" sz="2400" b="1" dirty="0" err="1">
                <a:solidFill>
                  <a:srgbClr val="3333CC"/>
                </a:solidFill>
                <a:latin typeface="Courier New" pitchFamily="49" charset="0"/>
              </a:rPr>
              <a:t>sans-serif</a:t>
            </a:r>
            <a:r>
              <a:rPr lang="el-GR" sz="2400" b="1" dirty="0">
                <a:solidFill>
                  <a:srgbClr val="3333CC"/>
                </a:solidFill>
                <a:latin typeface="Courier New" pitchFamily="49" charset="0"/>
              </a:rPr>
              <a:t>;</a:t>
            </a:r>
            <a:r>
              <a:rPr lang="en-US" sz="2400" b="1" dirty="0">
                <a:solidFill>
                  <a:srgbClr val="3333CC"/>
                </a:solidFill>
                <a:latin typeface="Courier New" pitchFamily="49" charset="0"/>
              </a:rPr>
              <a:t> </a:t>
            </a:r>
            <a:endParaRPr lang="el-GR" sz="2400" b="1" dirty="0">
              <a:solidFill>
                <a:srgbClr val="3333CC"/>
              </a:solidFill>
              <a:latin typeface="Courier New" pitchFamily="49" charset="0"/>
            </a:endParaRPr>
          </a:p>
          <a:p>
            <a:pPr lvl="2"/>
            <a:r>
              <a:rPr lang="el-GR" sz="2000" dirty="0">
                <a:solidFill>
                  <a:srgbClr val="FF0000"/>
                </a:solidFill>
              </a:rPr>
              <a:t>Αν υπάρχουν κενά στην τιμή, τη βάζουμε σε</a:t>
            </a:r>
            <a:r>
              <a:rPr lang="en-US" sz="2000" dirty="0">
                <a:solidFill>
                  <a:srgbClr val="FF0000"/>
                </a:solidFill>
              </a:rPr>
              <a:t> </a:t>
            </a:r>
            <a:r>
              <a:rPr lang="en-US" sz="2000" b="1" dirty="0">
                <a:solidFill>
                  <a:srgbClr val="0000FF"/>
                </a:solidFill>
              </a:rPr>
              <a:t>double</a:t>
            </a:r>
            <a:r>
              <a:rPr lang="en-US" sz="2000" dirty="0">
                <a:solidFill>
                  <a:srgbClr val="FF0000"/>
                </a:solidFill>
              </a:rPr>
              <a:t> quote</a:t>
            </a:r>
            <a:r>
              <a:rPr lang="el-GR" sz="2000" dirty="0">
                <a:solidFill>
                  <a:srgbClr val="FF0000"/>
                </a:solidFill>
              </a:rPr>
              <a:t>.</a:t>
            </a:r>
          </a:p>
          <a:p>
            <a:r>
              <a:rPr lang="el-GR" sz="2000" dirty="0"/>
              <a:t>Πως ορίζουμε σε ποιο στοιχείο ή στοιχεία θέλουμε να εφαρμοστεί ένα στυλ;</a:t>
            </a:r>
          </a:p>
          <a:p>
            <a:pPr marL="628650" lvl="1"/>
            <a:r>
              <a:rPr lang="el-GR" sz="1800" dirty="0"/>
              <a:t>αν είναι στυλ γραμμής το ορίζουμε στο </a:t>
            </a:r>
            <a:r>
              <a:rPr lang="en-US" sz="1800" dirty="0"/>
              <a:t>html </a:t>
            </a:r>
            <a:r>
              <a:rPr lang="el-GR" sz="1800" dirty="0"/>
              <a:t>στοιχείο που θέλουμε</a:t>
            </a:r>
          </a:p>
          <a:p>
            <a:pPr marL="628650" lvl="1"/>
            <a:r>
              <a:rPr lang="el-GR" sz="1800" dirty="0"/>
              <a:t>αλλιώς φτιάχνουμε φύλλα-με-στυλ (</a:t>
            </a:r>
            <a:r>
              <a:rPr lang="en-US" sz="1800" dirty="0"/>
              <a:t>style sheets) </a:t>
            </a:r>
            <a:r>
              <a:rPr lang="el-GR" sz="1800" dirty="0"/>
              <a:t>όπου το όνομα του στυλ/κανόνα παίζει καθοριστικό ρόλο στο που θα εφαρμοστεί!</a:t>
            </a:r>
            <a:endParaRPr lang="el-GR" sz="2400" dirty="0"/>
          </a:p>
          <a:p>
            <a:pPr marL="0" lvl="0" indent="0">
              <a:spcBef>
                <a:spcPts val="0"/>
              </a:spcBef>
              <a:buNone/>
            </a:pPr>
            <a:endParaRPr lang="el-GR" sz="1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18/7/2014 11:13:48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9,10,12,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11,12,13,6,1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7,8,9,6,1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10,11,12,6,1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15,16,17,6,1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7,8,9,10,6,1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8,9,10,6,1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9,10,6,1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8,9,10,6,14,"/>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11,12,6,1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READINGORDER" val="8,9,6,14,"/>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READINGORDER" val="13,15,6,14,"/>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READINGORDER" val="9,10,6,14,"/>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READINGORDER" val="8,9,6,14,"/>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READINGORDER" val="8,9,6,14,"/>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READINGORDER" val="8,9,6,14,"/>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READINGORDER" val="7,10,6,14,"/>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READINGORDER" val="4,5,7,8,6,14,"/>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READINGORDER" val="4,5,7,8,6,14,"/>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7,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5.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0.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4.xml><?xml version="1.0" encoding="utf-8"?>
<p:tagLst xmlns:a="http://schemas.openxmlformats.org/drawingml/2006/main" xmlns:r="http://schemas.openxmlformats.org/officeDocument/2006/relationships" xmlns:p="http://schemas.openxmlformats.org/presentationml/2006/main">
  <p:tag name="ZHAW.ACCESSIBILITYADDIN.READINGORDER" val="4,5,7,6,14,"/>
</p:tagLst>
</file>

<file path=ppt/tags/tag2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9.xml><?xml version="1.0" encoding="utf-8"?>
<p:tagLst xmlns:a="http://schemas.openxmlformats.org/drawingml/2006/main" xmlns:r="http://schemas.openxmlformats.org/officeDocument/2006/relationships" xmlns:p="http://schemas.openxmlformats.org/presentationml/2006/main">
  <p:tag name="ZHAW.ACCESSIBILITYADDIN.READINGORDER" val="4,5,7,8,6,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4.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2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8.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3.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8.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3.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8.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2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3.xml><?xml version="1.0" encoding="utf-8"?>
<p:tagLst xmlns:a="http://schemas.openxmlformats.org/drawingml/2006/main" xmlns:r="http://schemas.openxmlformats.org/officeDocument/2006/relationships" xmlns:p="http://schemas.openxmlformats.org/presentationml/2006/main">
  <p:tag name="ZHAW.ACCESSIBILITYADDIN.READINGORDER" val="4,5,7,8,6,14,"/>
</p:tagLst>
</file>

<file path=ppt/tags/tag2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7.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2.xml><?xml version="1.0" encoding="utf-8"?>
<p:tagLst xmlns:a="http://schemas.openxmlformats.org/drawingml/2006/main" xmlns:r="http://schemas.openxmlformats.org/officeDocument/2006/relationships" xmlns:p="http://schemas.openxmlformats.org/presentationml/2006/main">
  <p:tag name="ZHAW.ACCESSIBILITYADDIN.READINGORDER" val="4,5,7,8,6,14,"/>
</p:tagLst>
</file>

<file path=ppt/tags/tag3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6.xml><?xml version="1.0" encoding="utf-8"?>
<p:tagLst xmlns:a="http://schemas.openxmlformats.org/drawingml/2006/main" xmlns:r="http://schemas.openxmlformats.org/officeDocument/2006/relationships" xmlns:p="http://schemas.openxmlformats.org/presentationml/2006/main">
  <p:tag name="ZHAW.ACCESSIBILITYADDIN.READINGORDER" val="10,11,6,14,"/>
</p:tagLst>
</file>

<file path=ppt/tags/tag3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1.xml><?xml version="1.0" encoding="utf-8"?>
<p:tagLst xmlns:a="http://schemas.openxmlformats.org/drawingml/2006/main" xmlns:r="http://schemas.openxmlformats.org/officeDocument/2006/relationships" xmlns:p="http://schemas.openxmlformats.org/presentationml/2006/main">
  <p:tag name="ZHAW.ACCESSIBILITYADDIN.READINGORDER" val="4,7,8,5,6,14,"/>
</p:tagLst>
</file>

<file path=ppt/tags/tag3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5.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3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0.xml><?xml version="1.0" encoding="utf-8"?>
<p:tagLst xmlns:a="http://schemas.openxmlformats.org/drawingml/2006/main" xmlns:r="http://schemas.openxmlformats.org/officeDocument/2006/relationships" xmlns:p="http://schemas.openxmlformats.org/presentationml/2006/main">
  <p:tag name="ZHAW.ACCESSIBILITYADDIN.READINGORDER" val="4,5,7,8,6,14,"/>
</p:tagLst>
</file>

<file path=ppt/tags/tag3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3,8,6,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8,6,1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9,10,6,1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15,16,6,1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9,10,11,6,1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10,11,6,1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8,4,6,1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10,11,12,6,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12,13,15,6,1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10,9,6,1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12,13,15,6,1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13,15,16,6,1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11,12,6,1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9,10,6,1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12,15,16,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DB40246-98DC-4997-9D9B-06BD632F979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2</Template>
  <TotalTime>2180</TotalTime>
  <Words>5836</Words>
  <Application>Microsoft Office PowerPoint</Application>
  <PresentationFormat>Προβολή στην οθόνη (4:3)</PresentationFormat>
  <Paragraphs>933</Paragraphs>
  <Slides>69</Slides>
  <Notes>69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69</vt:i4>
      </vt:variant>
    </vt:vector>
  </HeadingPairs>
  <TitlesOfParts>
    <vt:vector size="76" baseType="lpstr">
      <vt:lpstr>Arial</vt:lpstr>
      <vt:lpstr>Arial Narrow</vt:lpstr>
      <vt:lpstr>Calibri</vt:lpstr>
      <vt:lpstr>Courier New</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Τι Eίναι τα CSS;</vt:lpstr>
      <vt:lpstr>Κίνητρα Χρήσης</vt:lpstr>
      <vt:lpstr>CSS – Μέρος Α</vt:lpstr>
      <vt:lpstr>Δήλωση Στυλ</vt:lpstr>
      <vt:lpstr>Στυλ Γραμμής (inline)</vt:lpstr>
      <vt:lpstr>Φύλλα με Στυλ (Style Sheets) 1/2</vt:lpstr>
      <vt:lpstr>Φύλλα με Στυλ (Style Sheets) 2/2</vt:lpstr>
      <vt:lpstr>Σχόλια στη Σύνταξη Στυλ</vt:lpstr>
      <vt:lpstr>Κανόνες Στυλ</vt:lpstr>
      <vt:lpstr>1. Επιλογέας ίδιος με html ετικέτα</vt:lpstr>
      <vt:lpstr>2a. Επιλογέας με άλλο όνομα (όχι tag) 1</vt:lpstr>
      <vt:lpstr>2a. Επιλογέας με άλλο όνομα (όχι tag) 2</vt:lpstr>
      <vt:lpstr>2b. Επιλογέας με όνομα ίδιο με id</vt:lpstr>
      <vt:lpstr>3. Σύνθετος επιλογέας (html ιεραρχία)</vt:lpstr>
      <vt:lpstr>4. Επιλογέας - Ψευδοκλάση</vt:lpstr>
      <vt:lpstr>5. Επιλογέας βάση html attribute-value</vt:lpstr>
      <vt:lpstr>Συνδυασμός στυλ σε html στοιχείο</vt:lpstr>
      <vt:lpstr>Εξειδίκευση και Κληρονομικότητα</vt:lpstr>
      <vt:lpstr>Μονάδες Μήκους</vt:lpstr>
      <vt:lpstr>Χρώματα</vt:lpstr>
      <vt:lpstr>Χρώμα Κειμένου και Υπόβαθρο/Φόντο</vt:lpstr>
      <vt:lpstr>Εικόνα ως Υπόβαθρο/Φόντο (Ι)</vt:lpstr>
      <vt:lpstr>Εικόνα ως Υπόβαθρο/Φόντο (ΙΙ)</vt:lpstr>
      <vt:lpstr>Block και Inline Παρουσίαση Στοιχείων</vt:lpstr>
      <vt:lpstr>Μορφοποίηση Κειμένου με CSS</vt:lpstr>
      <vt:lpstr>Γραμματοσειρές (1/2)</vt:lpstr>
      <vt:lpstr>Γραμματοσειρές (2/2)</vt:lpstr>
      <vt:lpstr>Μέγεθος Χαρακτήρων (1/2)</vt:lpstr>
      <vt:lpstr>Μέγεθος Χαρακτήρων (2/2)</vt:lpstr>
      <vt:lpstr>Στυλ Χαρακτήρων</vt:lpstr>
      <vt:lpstr>Βάρος Χαρακτήρων</vt:lpstr>
      <vt:lpstr>Διακόσμηση Χαρακτήρων</vt:lpstr>
      <vt:lpstr>Μικρά και Κεφαλαία</vt:lpstr>
      <vt:lpstr>Στοίχιση Κειμένου</vt:lpstr>
      <vt:lpstr>Απόσταση Χαρακτήρων και Λέξεων</vt:lpstr>
      <vt:lpstr>Λευκά Κενά (White Spaces)</vt:lpstr>
      <vt:lpstr>Εσοχές</vt:lpstr>
      <vt:lpstr>Διάστιχο με την Ιδιότητα line-height</vt:lpstr>
      <vt:lpstr>Μοντέλο Κουτιού (Box Model)</vt:lpstr>
      <vt:lpstr>Απεικόνιση του Box Model</vt:lpstr>
      <vt:lpstr>Ιδιοτροπίες IE&lt;7 ως προς Box Model</vt:lpstr>
      <vt:lpstr>Γεωμετρία Περιεχομένου (content)</vt:lpstr>
      <vt:lpstr>Γεωμετρία Περιγράμματος (border) (1/2)</vt:lpstr>
      <vt:lpstr>Γεωμετρία Περιγράμματος (border) (2/2)</vt:lpstr>
      <vt:lpstr>Γεωμετρία Περιθωρίου (Margin)    (1/2)</vt:lpstr>
      <vt:lpstr>Γεωμετρία Περιθωρίου (Margin)    (2/2)</vt:lpstr>
      <vt:lpstr>Γεωμετρία Παραγεμίσματος (Padding)</vt:lpstr>
      <vt:lpstr>Ορατότητα Στοιχείων</vt:lpstr>
      <vt:lpstr>Σύνοψη Κύριων Ορισμών για Κανόνες CSS</vt:lpstr>
      <vt:lpstr>Σύνοψη σε Διαδοχικούς Επιλογείς</vt:lpstr>
      <vt:lpstr>CCS – Μέρος Β</vt:lpstr>
      <vt:lpstr>Διαρρύθμιση (Layout) με CSS</vt:lpstr>
      <vt:lpstr>Δόμηση της Σελίδας</vt:lpstr>
      <vt:lpstr>Κανονική Ροή, CSS, Πλεύση</vt:lpstr>
      <vt:lpstr>Τοποθέτηση Κουτιού/Block</vt:lpstr>
      <vt:lpstr>2.1  Απόλυτη Τοποθέτηση (absolute)</vt:lpstr>
      <vt:lpstr>Παράδειγμα Απόλυτης Τοποθέτησης</vt:lpstr>
      <vt:lpstr>2.2  Σταθερή Τοποθέτηση (fixed)</vt:lpstr>
      <vt:lpstr>Παράδειγμα fixed Τοποθέτησης</vt:lpstr>
      <vt:lpstr>3.  Σχετική Τοποθέτηση (relative)</vt:lpstr>
      <vt:lpstr>Παράδειγμα Σχετικής Τοποθέτησης</vt:lpstr>
      <vt:lpstr>4. Τοποθέτηση με float</vt:lpstr>
      <vt:lpstr>Παράδειγμα Τοποθέτησης με float</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66</cp:revision>
  <dcterms:created xsi:type="dcterms:W3CDTF">2014-04-14T12:30:34Z</dcterms:created>
  <dcterms:modified xsi:type="dcterms:W3CDTF">2015-03-09T07:28:38Z</dcterms:modified>
</cp:coreProperties>
</file>