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96" r:id="rId2"/>
    <p:sldId id="294" r:id="rId3"/>
    <p:sldId id="288" r:id="rId4"/>
    <p:sldId id="290" r:id="rId5"/>
    <p:sldId id="293" r:id="rId6"/>
    <p:sldId id="289" r:id="rId7"/>
    <p:sldId id="291" r:id="rId8"/>
    <p:sldId id="295" r:id="rId9"/>
    <p:sldId id="297" r:id="rId10"/>
    <p:sldId id="298" r:id="rId11"/>
    <p:sldId id="299" r:id="rId12"/>
    <p:sldId id="300" r:id="rId13"/>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4717" autoAdjust="0"/>
  </p:normalViewPr>
  <p:slideViewPr>
    <p:cSldViewPr>
      <p:cViewPr varScale="1">
        <p:scale>
          <a:sx n="110" d="100"/>
          <a:sy n="110" d="100"/>
        </p:scale>
        <p:origin x="159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2 - Θέση ημερομηνίας"/>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5147418-A14C-4C26-A064-648E0A12F3F6}" type="datetimeFigureOut">
              <a:rPr lang="el-GR"/>
              <a:pPr/>
              <a:t>3/9/2015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AC51D38-0424-4F50-9C8A-F655E3CF5CFB}" type="slidenum">
              <a:rPr lang="el-GR"/>
              <a:pPr/>
              <a:t>‹#›</a:t>
            </a:fld>
            <a:endParaRPr lang="el-GR"/>
          </a:p>
        </p:txBody>
      </p:sp>
    </p:spTree>
    <p:extLst>
      <p:ext uri="{BB962C8B-B14F-4D97-AF65-F5344CB8AC3E}">
        <p14:creationId xmlns:p14="http://schemas.microsoft.com/office/powerpoint/2010/main" val="1225391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017EB4B-C128-42D0-91E1-9FD51CCDDE39}" type="slidenum">
              <a:rPr lang="el-GR" altLang="el-GR">
                <a:latin typeface="Arial" panose="020B0604020202020204" pitchFamily="34" charset="0"/>
              </a:rPr>
              <a:pPr eaLnBrk="1" hangingPunct="1">
                <a:spcBef>
                  <a:spcPct val="0"/>
                </a:spcBef>
              </a:pPr>
              <a:t>4</a:t>
            </a:fld>
            <a:endParaRPr lang="el-GR" altLang="el-GR">
              <a:latin typeface="Arial" panose="020B0604020202020204" pitchFamily="34" charset="0"/>
            </a:endParaRPr>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606900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A535986-62E2-4C7F-9B56-AE79C7032C9E}" type="slidenum">
              <a:rPr lang="el-GR" altLang="el-GR">
                <a:latin typeface="Arial" panose="020B0604020202020204" pitchFamily="34" charset="0"/>
              </a:rPr>
              <a:pPr eaLnBrk="1" hangingPunct="1">
                <a:spcBef>
                  <a:spcPct val="0"/>
                </a:spcBef>
              </a:pPr>
              <a:t>5</a:t>
            </a:fld>
            <a:endParaRPr lang="el-GR" altLang="el-GR">
              <a:latin typeface="Arial" panose="020B0604020202020204" pitchFamily="34" charset="0"/>
            </a:endParaRPr>
          </a:p>
        </p:txBody>
      </p:sp>
      <p:sp>
        <p:nvSpPr>
          <p:cNvPr id="112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4195837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14A0BD7-4458-4A5C-A98A-91F14C22CF7F}" type="slidenum">
              <a:rPr lang="el-GR"/>
              <a:pPr/>
              <a:t>‹#›</a:t>
            </a:fld>
            <a:endParaRPr lang="el-GR"/>
          </a:p>
        </p:txBody>
      </p:sp>
    </p:spTree>
    <p:extLst>
      <p:ext uri="{BB962C8B-B14F-4D97-AF65-F5344CB8AC3E}">
        <p14:creationId xmlns:p14="http://schemas.microsoft.com/office/powerpoint/2010/main" val="1922444087"/>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2A0E150-E130-4090-B63D-5D75C48DE887}" type="slidenum">
              <a:rPr lang="el-GR"/>
              <a:pPr/>
              <a:t>‹#›</a:t>
            </a:fld>
            <a:endParaRPr lang="el-GR"/>
          </a:p>
        </p:txBody>
      </p:sp>
    </p:spTree>
    <p:extLst>
      <p:ext uri="{BB962C8B-B14F-4D97-AF65-F5344CB8AC3E}">
        <p14:creationId xmlns:p14="http://schemas.microsoft.com/office/powerpoint/2010/main" val="1400113194"/>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B4D60CC-4859-4A09-8D1E-FE6ECEFD82E1}" type="slidenum">
              <a:rPr lang="el-GR"/>
              <a:pPr/>
              <a:t>‹#›</a:t>
            </a:fld>
            <a:endParaRPr lang="el-GR"/>
          </a:p>
        </p:txBody>
      </p:sp>
    </p:spTree>
    <p:extLst>
      <p:ext uri="{BB962C8B-B14F-4D97-AF65-F5344CB8AC3E}">
        <p14:creationId xmlns:p14="http://schemas.microsoft.com/office/powerpoint/2010/main" val="369717990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CF36F44-0B3F-4DF7-B7FB-6B8E36414041}" type="slidenum">
              <a:rPr lang="el-GR"/>
              <a:pPr/>
              <a:t>‹#›</a:t>
            </a:fld>
            <a:endParaRPr lang="el-GR"/>
          </a:p>
        </p:txBody>
      </p:sp>
    </p:spTree>
    <p:extLst>
      <p:ext uri="{BB962C8B-B14F-4D97-AF65-F5344CB8AC3E}">
        <p14:creationId xmlns:p14="http://schemas.microsoft.com/office/powerpoint/2010/main" val="2631981037"/>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F4328DE-5618-4A91-B4CD-92C1AE6DC18E}" type="slidenum">
              <a:rPr lang="el-GR"/>
              <a:pPr/>
              <a:t>‹#›</a:t>
            </a:fld>
            <a:endParaRPr lang="el-GR"/>
          </a:p>
        </p:txBody>
      </p:sp>
    </p:spTree>
    <p:extLst>
      <p:ext uri="{BB962C8B-B14F-4D97-AF65-F5344CB8AC3E}">
        <p14:creationId xmlns:p14="http://schemas.microsoft.com/office/powerpoint/2010/main" val="4036400668"/>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F0EB1524-E989-4D06-8C30-36A3C0C59F83}" type="slidenum">
              <a:rPr lang="el-GR"/>
              <a:pPr/>
              <a:t>‹#›</a:t>
            </a:fld>
            <a:endParaRPr lang="el-GR"/>
          </a:p>
        </p:txBody>
      </p:sp>
    </p:spTree>
    <p:extLst>
      <p:ext uri="{BB962C8B-B14F-4D97-AF65-F5344CB8AC3E}">
        <p14:creationId xmlns:p14="http://schemas.microsoft.com/office/powerpoint/2010/main" val="3579562973"/>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286555E7-57DC-4A97-9FC7-3348A7B6C622}" type="slidenum">
              <a:rPr lang="el-GR"/>
              <a:pPr/>
              <a:t>‹#›</a:t>
            </a:fld>
            <a:endParaRPr lang="el-GR"/>
          </a:p>
        </p:txBody>
      </p:sp>
    </p:spTree>
    <p:extLst>
      <p:ext uri="{BB962C8B-B14F-4D97-AF65-F5344CB8AC3E}">
        <p14:creationId xmlns:p14="http://schemas.microsoft.com/office/powerpoint/2010/main" val="1728420754"/>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1586C940-7102-4F9A-8412-16105F7EDF89}" type="slidenum">
              <a:rPr lang="el-GR"/>
              <a:pPr/>
              <a:t>‹#›</a:t>
            </a:fld>
            <a:endParaRPr lang="el-GR"/>
          </a:p>
        </p:txBody>
      </p:sp>
    </p:spTree>
    <p:extLst>
      <p:ext uri="{BB962C8B-B14F-4D97-AF65-F5344CB8AC3E}">
        <p14:creationId xmlns:p14="http://schemas.microsoft.com/office/powerpoint/2010/main" val="1438051406"/>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EEB781B4-81DD-4A02-870E-22A802344FA5}" type="slidenum">
              <a:rPr lang="el-GR"/>
              <a:pPr/>
              <a:t>‹#›</a:t>
            </a:fld>
            <a:endParaRPr lang="el-GR"/>
          </a:p>
        </p:txBody>
      </p:sp>
    </p:spTree>
    <p:extLst>
      <p:ext uri="{BB962C8B-B14F-4D97-AF65-F5344CB8AC3E}">
        <p14:creationId xmlns:p14="http://schemas.microsoft.com/office/powerpoint/2010/main" val="1569168983"/>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61C0453-8815-4053-8098-ADE3109FB3D3}" type="slidenum">
              <a:rPr lang="el-GR"/>
              <a:pPr/>
              <a:t>‹#›</a:t>
            </a:fld>
            <a:endParaRPr lang="el-GR"/>
          </a:p>
        </p:txBody>
      </p:sp>
    </p:spTree>
    <p:extLst>
      <p:ext uri="{BB962C8B-B14F-4D97-AF65-F5344CB8AC3E}">
        <p14:creationId xmlns:p14="http://schemas.microsoft.com/office/powerpoint/2010/main" val="1685755309"/>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EB6315D6-03E3-42D5-B588-5B677C1DB471}" type="slidenum">
              <a:rPr lang="el-GR"/>
              <a:pPr/>
              <a:t>‹#›</a:t>
            </a:fld>
            <a:endParaRPr lang="el-GR"/>
          </a:p>
        </p:txBody>
      </p:sp>
    </p:spTree>
    <p:extLst>
      <p:ext uri="{BB962C8B-B14F-4D97-AF65-F5344CB8AC3E}">
        <p14:creationId xmlns:p14="http://schemas.microsoft.com/office/powerpoint/2010/main" val="929860628"/>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Κάντε κλικ για να επεξεργαστείτε τον τίτλο</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639507D-7C53-43DF-9C82-68CF844CC04A}"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2 - TextBox"/>
          <p:cNvSpPr txBox="1">
            <a:spLocks noChangeArrowheads="1"/>
          </p:cNvSpPr>
          <p:nvPr/>
        </p:nvSpPr>
        <p:spPr bwMode="auto">
          <a:xfrm>
            <a:off x="899592" y="1484784"/>
            <a:ext cx="7358062"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l-GR" sz="18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l-GR" altLang="el-GR" sz="1800" b="1" dirty="0" smtClean="0">
                <a:solidFill>
                  <a:schemeClr val="bg1"/>
                </a:solidFill>
                <a:latin typeface="Times New Roman" panose="02020603050405020304" pitchFamily="18" charset="0"/>
                <a:cs typeface="Times New Roman" panose="02020603050405020304" pitchFamily="18" charset="0"/>
              </a:rPr>
              <a:t>Εισαγωγή </a:t>
            </a:r>
            <a:r>
              <a:rPr lang="el-GR" altLang="el-GR" sz="1800" b="1" dirty="0">
                <a:solidFill>
                  <a:schemeClr val="bg1"/>
                </a:solidFill>
                <a:latin typeface="Times New Roman" panose="02020603050405020304" pitchFamily="18" charset="0"/>
                <a:cs typeface="Times New Roman" panose="02020603050405020304" pitchFamily="18" charset="0"/>
              </a:rPr>
              <a:t>στην Κλασική Αρχαιολογία ΙΙ (5ος - 4ος αι. π.Χ.)</a:t>
            </a:r>
            <a:endParaRPr lang="en-US" altLang="el-GR" sz="1800" b="1" dirty="0">
              <a:solidFill>
                <a:schemeClr val="bg1"/>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l-GR" sz="1200" b="1" dirty="0">
              <a:solidFill>
                <a:schemeClr val="bg1"/>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l-GR" sz="1200"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l-GR" altLang="el-GR" sz="1800" b="1" dirty="0" smtClean="0">
                <a:solidFill>
                  <a:schemeClr val="bg1"/>
                </a:solidFill>
                <a:latin typeface="Times New Roman" panose="02020603050405020304" pitchFamily="18" charset="0"/>
                <a:cs typeface="Times New Roman" panose="02020603050405020304" pitchFamily="18" charset="0"/>
              </a:rPr>
              <a:t>Ιφιγένεια Λεβέντη</a:t>
            </a:r>
            <a:endParaRPr lang="en-US" altLang="el-GR" sz="18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l-GR" altLang="el-GR" sz="1600" dirty="0">
                <a:solidFill>
                  <a:schemeClr val="bg1"/>
                </a:solidFill>
                <a:latin typeface="Times New Roman" panose="02020603050405020304" pitchFamily="18" charset="0"/>
                <a:cs typeface="Times New Roman" panose="02020603050405020304" pitchFamily="18" charset="0"/>
              </a:rPr>
              <a:t>Τμήμα: Ιστορίας, Αρχαιολογίας και Κοινωνικής </a:t>
            </a:r>
            <a:r>
              <a:rPr lang="el-GR" altLang="el-GR" sz="1600" dirty="0" smtClean="0">
                <a:solidFill>
                  <a:schemeClr val="bg1"/>
                </a:solidFill>
                <a:latin typeface="Times New Roman" panose="02020603050405020304" pitchFamily="18" charset="0"/>
                <a:cs typeface="Times New Roman" panose="02020603050405020304" pitchFamily="18" charset="0"/>
              </a:rPr>
              <a:t>Ανθρωπολογίας</a:t>
            </a:r>
            <a:endParaRPr lang="en-US" altLang="el-GR" sz="1600"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l-GR" altLang="el-GR" sz="1600"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l-GR" altLang="el-GR" sz="1400" dirty="0">
                <a:solidFill>
                  <a:schemeClr val="bg1"/>
                </a:solidFill>
                <a:latin typeface="Times New Roman" panose="02020603050405020304" pitchFamily="18" charset="0"/>
                <a:cs typeface="Times New Roman" panose="02020603050405020304" pitchFamily="18" charset="0"/>
              </a:rPr>
              <a:t>Πανεπιστήμιο Θεσσαλίας</a:t>
            </a:r>
          </a:p>
          <a:p>
            <a:pPr algn="ctr" eaLnBrk="1" hangingPunct="1">
              <a:spcBef>
                <a:spcPct val="0"/>
              </a:spcBef>
              <a:buFontTx/>
              <a:buNone/>
            </a:pPr>
            <a:endParaRPr lang="en-US" altLang="el-GR" sz="16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l-GR" altLang="el-GR" sz="1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7929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108075" y="115888"/>
            <a:ext cx="6781800" cy="936625"/>
          </a:xfrm>
        </p:spPr>
        <p:txBody>
          <a:bodyPr/>
          <a:lstStyle/>
          <a:p>
            <a:r>
              <a:rPr lang="el-GR" sz="1600" dirty="0" smtClean="0">
                <a:solidFill>
                  <a:schemeClr val="bg1"/>
                </a:solidFill>
                <a:latin typeface="Times New Roman" panose="02020603050405020304" pitchFamily="18" charset="0"/>
                <a:cs typeface="Times New Roman" panose="02020603050405020304" pitchFamily="18" charset="0"/>
              </a:rPr>
              <a:t>Σημείωμα </a:t>
            </a:r>
            <a:r>
              <a:rPr lang="el-GR" sz="1600" dirty="0" err="1" smtClean="0">
                <a:solidFill>
                  <a:schemeClr val="bg1"/>
                </a:solidFill>
                <a:latin typeface="Times New Roman" panose="02020603050405020304" pitchFamily="18" charset="0"/>
                <a:cs typeface="Times New Roman" panose="02020603050405020304" pitchFamily="18" charset="0"/>
              </a:rPr>
              <a:t>Αδειοδότησης</a:t>
            </a:r>
            <a:endParaRPr lang="en-US" sz="1600" dirty="0" smtClean="0">
              <a:solidFill>
                <a:schemeClr val="bg1"/>
              </a:solidFill>
              <a:latin typeface="Times New Roman" panose="02020603050405020304" pitchFamily="18" charset="0"/>
              <a:cs typeface="Times New Roman" panose="02020603050405020304" pitchFamily="18" charset="0"/>
            </a:endParaRPr>
          </a:p>
        </p:txBody>
      </p:sp>
      <p:sp>
        <p:nvSpPr>
          <p:cNvPr id="18435" name="Content Placeholder 2"/>
          <p:cNvSpPr>
            <a:spLocks noGrp="1"/>
          </p:cNvSpPr>
          <p:nvPr>
            <p:ph idx="1"/>
          </p:nvPr>
        </p:nvSpPr>
        <p:spPr>
          <a:xfrm>
            <a:off x="214313" y="1268413"/>
            <a:ext cx="8929687" cy="1439862"/>
          </a:xfrm>
        </p:spPr>
        <p:txBody>
          <a:bodyPr/>
          <a:lstStyle/>
          <a:p>
            <a:pPr marL="0" indent="0">
              <a:buFontTx/>
              <a:buNone/>
            </a:pPr>
            <a:r>
              <a:rPr lang="el-GR" sz="1400" dirty="0" smtClean="0">
                <a:solidFill>
                  <a:schemeClr val="bg1"/>
                </a:solidFill>
                <a:latin typeface="Times New Roman" panose="02020603050405020304" pitchFamily="18" charset="0"/>
                <a:cs typeface="Times New Roman" panose="02020603050405020304" pitchFamily="18" charset="0"/>
              </a:rPr>
              <a:t>Το παρόν υλικό διατίθεται με τους όρους της άδειας χρήσης </a:t>
            </a:r>
            <a:r>
              <a:rPr lang="el-GR" sz="1400" dirty="0" err="1" smtClean="0">
                <a:solidFill>
                  <a:schemeClr val="bg1"/>
                </a:solidFill>
                <a:latin typeface="Times New Roman" panose="02020603050405020304" pitchFamily="18" charset="0"/>
                <a:cs typeface="Times New Roman" panose="02020603050405020304" pitchFamily="18" charset="0"/>
              </a:rPr>
              <a:t>Creative</a:t>
            </a:r>
            <a:r>
              <a:rPr lang="el-GR" sz="1400" dirty="0" smtClean="0">
                <a:solidFill>
                  <a:schemeClr val="bg1"/>
                </a:solidFill>
                <a:latin typeface="Times New Roman" panose="02020603050405020304" pitchFamily="18" charset="0"/>
                <a:cs typeface="Times New Roman" panose="02020603050405020304" pitchFamily="18" charset="0"/>
              </a:rPr>
              <a:t> </a:t>
            </a:r>
            <a:r>
              <a:rPr lang="el-GR" sz="1400" dirty="0" err="1" smtClean="0">
                <a:solidFill>
                  <a:schemeClr val="bg1"/>
                </a:solidFill>
                <a:latin typeface="Times New Roman" panose="02020603050405020304" pitchFamily="18" charset="0"/>
                <a:cs typeface="Times New Roman" panose="02020603050405020304" pitchFamily="18" charset="0"/>
              </a:rPr>
              <a:t>Commons</a:t>
            </a:r>
            <a:r>
              <a:rPr lang="el-GR" sz="1400" dirty="0" smtClean="0">
                <a:solidFill>
                  <a:schemeClr val="bg1"/>
                </a:solidFill>
                <a:latin typeface="Times New Roman" panose="02020603050405020304" pitchFamily="18" charset="0"/>
                <a:cs typeface="Times New Roman" panose="02020603050405020304" pitchFamily="18" charset="0"/>
              </a:rPr>
              <a:t>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400" dirty="0" err="1" smtClean="0">
                <a:solidFill>
                  <a:schemeClr val="bg1"/>
                </a:solidFill>
                <a:latin typeface="Times New Roman" panose="02020603050405020304" pitchFamily="18" charset="0"/>
                <a:cs typeface="Times New Roman" panose="02020603050405020304" pitchFamily="18" charset="0"/>
              </a:rPr>
              <a:t>κ.λ.π</a:t>
            </a:r>
            <a:r>
              <a:rPr lang="el-GR" sz="1400" dirty="0" smtClean="0">
                <a:solidFill>
                  <a:schemeClr val="bg1"/>
                </a:solidFill>
                <a:latin typeface="Times New Roman" panose="02020603050405020304" pitchFamily="18" charset="0"/>
                <a:cs typeface="Times New Roman" panose="02020603050405020304" pitchFamily="18" charset="0"/>
              </a:rPr>
              <a:t>., τα οποία εμπεριέχονται σε αυτό και τα οποία αναφέρονται μαζί με τους όρους χρήσης τους στο «Σημείωμα Χρήσης Έργων Τρίτων».                     </a:t>
            </a:r>
          </a:p>
          <a:p>
            <a:pPr marL="0" indent="0">
              <a:buFontTx/>
              <a:buNone/>
            </a:pPr>
            <a:endParaRPr lang="el-GR" sz="1800" dirty="0" smtClean="0"/>
          </a:p>
        </p:txBody>
      </p:sp>
      <p:pic>
        <p:nvPicPr>
          <p:cNvPr id="5" name="Picture 2" descr="Λογότυπο creative common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92500" y="2708920"/>
            <a:ext cx="1831975" cy="66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4313" y="3789040"/>
            <a:ext cx="8569325" cy="2462213"/>
          </a:xfrm>
          <a:prstGeom prst="rect">
            <a:avLst/>
          </a:prstGeom>
          <a:noFill/>
        </p:spPr>
        <p:txBody>
          <a:bodyPr>
            <a:spAutoFit/>
          </a:bodyPr>
          <a:lstStyle/>
          <a:p>
            <a:pPr>
              <a:defRPr/>
            </a:pPr>
            <a:r>
              <a:rPr lang="el-GR" sz="1400" dirty="0">
                <a:solidFill>
                  <a:schemeClr val="bg1"/>
                </a:solidFill>
                <a:latin typeface="Times New Roman" panose="02020603050405020304" pitchFamily="18" charset="0"/>
                <a:cs typeface="Times New Roman" panose="02020603050405020304" pitchFamily="18" charset="0"/>
              </a:rPr>
              <a:t>[1] http://creativecommons.org/licenses/by-nc-sa/4.0/ </a:t>
            </a:r>
            <a:endParaRPr lang="en-US" sz="1400" dirty="0">
              <a:solidFill>
                <a:schemeClr val="bg1"/>
              </a:solidFill>
              <a:latin typeface="Times New Roman" panose="02020603050405020304" pitchFamily="18" charset="0"/>
              <a:cs typeface="Times New Roman" panose="02020603050405020304" pitchFamily="18" charset="0"/>
            </a:endParaRPr>
          </a:p>
          <a:p>
            <a:pPr>
              <a:defRPr/>
            </a:pPr>
            <a:endParaRPr lang="el-GR" sz="1400" dirty="0">
              <a:solidFill>
                <a:schemeClr val="bg1"/>
              </a:solidFill>
              <a:latin typeface="Times New Roman" panose="02020603050405020304" pitchFamily="18" charset="0"/>
              <a:cs typeface="Times New Roman" panose="02020603050405020304" pitchFamily="18" charset="0"/>
            </a:endParaRPr>
          </a:p>
          <a:p>
            <a:pPr>
              <a:defRPr/>
            </a:pPr>
            <a:r>
              <a:rPr lang="el-GR" sz="1400" dirty="0">
                <a:solidFill>
                  <a:schemeClr val="bg1"/>
                </a:solidFill>
                <a:latin typeface="Times New Roman" panose="02020603050405020304" pitchFamily="18" charset="0"/>
                <a:cs typeface="Times New Roman" panose="02020603050405020304" pitchFamily="18" charset="0"/>
              </a:rPr>
              <a:t>Ως </a:t>
            </a:r>
            <a:r>
              <a:rPr lang="el-GR" sz="1400" b="1" dirty="0">
                <a:solidFill>
                  <a:schemeClr val="bg1"/>
                </a:solidFill>
                <a:latin typeface="Times New Roman" panose="02020603050405020304" pitchFamily="18" charset="0"/>
                <a:cs typeface="Times New Roman" panose="02020603050405020304" pitchFamily="18" charset="0"/>
              </a:rPr>
              <a:t>Μη Εμπορική</a:t>
            </a:r>
            <a:r>
              <a:rPr lang="el-GR" sz="1400" dirty="0">
                <a:solidFill>
                  <a:schemeClr val="bg1"/>
                </a:solidFill>
                <a:latin typeface="Times New Roman" panose="02020603050405020304" pitchFamily="18" charset="0"/>
                <a:cs typeface="Times New Roman" panose="02020603050405020304" pitchFamily="18" charset="0"/>
              </a:rPr>
              <a:t> ορίζεται η χρήση:</a:t>
            </a:r>
          </a:p>
          <a:p>
            <a:pPr marL="342900" indent="-342900">
              <a:buFont typeface="Arial" panose="020B0604020202020204" pitchFamily="34" charset="0"/>
              <a:buChar char="•"/>
              <a:defRPr/>
            </a:pPr>
            <a:r>
              <a:rPr lang="el-GR" sz="1400" dirty="0">
                <a:solidFill>
                  <a:schemeClr val="bg1"/>
                </a:solidFill>
                <a:latin typeface="Times New Roman" panose="02020603050405020304" pitchFamily="18" charset="0"/>
                <a:cs typeface="Times New Roman" panose="02020603050405020304" pitchFamily="18" charset="0"/>
              </a:rPr>
              <a:t>που δεν περιλαμβάνει άμεσο ή έμμεσο οικονομικό όφελος από την χρήση του έργου, για το διανομέα του έργου και </a:t>
            </a:r>
            <a:r>
              <a:rPr lang="el-GR" sz="1400" dirty="0" err="1">
                <a:solidFill>
                  <a:schemeClr val="bg1"/>
                </a:solidFill>
                <a:latin typeface="Times New Roman" panose="02020603050405020304" pitchFamily="18" charset="0"/>
                <a:cs typeface="Times New Roman" panose="02020603050405020304" pitchFamily="18" charset="0"/>
              </a:rPr>
              <a:t>αδειοδόχο</a:t>
            </a:r>
            <a:endParaRPr lang="el-GR" sz="1400"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defRPr/>
            </a:pPr>
            <a:r>
              <a:rPr lang="el-GR" sz="1400" dirty="0">
                <a:solidFill>
                  <a:schemeClr val="bg1"/>
                </a:solidFill>
                <a:latin typeface="Times New Roman" panose="02020603050405020304" pitchFamily="18" charset="0"/>
                <a:cs typeface="Times New Roman" panose="02020603050405020304" pitchFamily="18" charset="0"/>
              </a:rPr>
              <a:t>που</a:t>
            </a:r>
            <a:r>
              <a:rPr lang="en-GB" sz="1400" dirty="0">
                <a:solidFill>
                  <a:schemeClr val="bg1"/>
                </a:solidFill>
                <a:latin typeface="Times New Roman" panose="02020603050405020304" pitchFamily="18" charset="0"/>
                <a:cs typeface="Times New Roman" panose="02020603050405020304" pitchFamily="18" charset="0"/>
              </a:rPr>
              <a:t> </a:t>
            </a:r>
            <a:r>
              <a:rPr lang="el-GR" sz="1400" dirty="0">
                <a:solidFill>
                  <a:schemeClr val="bg1"/>
                </a:solidFill>
                <a:latin typeface="Times New Roman" panose="02020603050405020304" pitchFamily="18" charset="0"/>
                <a:cs typeface="Times New Roman" panose="02020603050405020304" pitchFamily="18" charset="0"/>
              </a:rPr>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defRPr/>
            </a:pPr>
            <a:r>
              <a:rPr lang="el-GR" sz="1400" dirty="0">
                <a:solidFill>
                  <a:schemeClr val="bg1"/>
                </a:solidFill>
                <a:latin typeface="Times New Roman" panose="02020603050405020304" pitchFamily="18" charset="0"/>
                <a:cs typeface="Times New Roman" panose="02020603050405020304" pitchFamily="18" charset="0"/>
              </a:rPr>
              <a:t>που</a:t>
            </a:r>
            <a:r>
              <a:rPr lang="en-GB" sz="1400" dirty="0">
                <a:solidFill>
                  <a:schemeClr val="bg1"/>
                </a:solidFill>
                <a:latin typeface="Times New Roman" panose="02020603050405020304" pitchFamily="18" charset="0"/>
                <a:cs typeface="Times New Roman" panose="02020603050405020304" pitchFamily="18" charset="0"/>
              </a:rPr>
              <a:t> </a:t>
            </a:r>
            <a:r>
              <a:rPr lang="el-GR" sz="1400" dirty="0">
                <a:solidFill>
                  <a:schemeClr val="bg1"/>
                </a:solidFill>
                <a:latin typeface="Times New Roman" panose="02020603050405020304" pitchFamily="18" charset="0"/>
                <a:cs typeface="Times New Roman" panose="02020603050405020304" pitchFamily="18" charset="0"/>
              </a:rPr>
              <a:t>δεν προσπορίζει στο διανομέα του έργου και</a:t>
            </a:r>
            <a:r>
              <a:rPr lang="en-GB" sz="1400" dirty="0">
                <a:solidFill>
                  <a:schemeClr val="bg1"/>
                </a:solidFill>
                <a:latin typeface="Times New Roman" panose="02020603050405020304" pitchFamily="18" charset="0"/>
                <a:cs typeface="Times New Roman" panose="02020603050405020304" pitchFamily="18" charset="0"/>
              </a:rPr>
              <a:t> </a:t>
            </a:r>
            <a:r>
              <a:rPr lang="el-GR" sz="1400" dirty="0" err="1">
                <a:solidFill>
                  <a:schemeClr val="bg1"/>
                </a:solidFill>
                <a:latin typeface="Times New Roman" panose="02020603050405020304" pitchFamily="18" charset="0"/>
                <a:cs typeface="Times New Roman" panose="02020603050405020304" pitchFamily="18" charset="0"/>
              </a:rPr>
              <a:t>αδειοδόχο</a:t>
            </a:r>
            <a:r>
              <a:rPr lang="en-GB" sz="1400" dirty="0">
                <a:solidFill>
                  <a:schemeClr val="bg1"/>
                </a:solidFill>
                <a:latin typeface="Times New Roman" panose="02020603050405020304" pitchFamily="18" charset="0"/>
                <a:cs typeface="Times New Roman" panose="02020603050405020304" pitchFamily="18" charset="0"/>
              </a:rPr>
              <a:t> </a:t>
            </a:r>
            <a:r>
              <a:rPr lang="el-GR" sz="1400" dirty="0">
                <a:solidFill>
                  <a:schemeClr val="bg1"/>
                </a:solidFill>
                <a:latin typeface="Times New Roman" panose="02020603050405020304" pitchFamily="18" charset="0"/>
                <a:cs typeface="Times New Roman" panose="02020603050405020304" pitchFamily="18" charset="0"/>
              </a:rPr>
              <a:t>έμμεσο οικονομικό όφελος (π.χ. διαφημίσεις) από την προβολή του έργου σε διαδικτυακό τόπο</a:t>
            </a:r>
            <a:endParaRPr lang="en-US" sz="1400"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defRPr/>
            </a:pPr>
            <a:endParaRPr lang="el-GR" sz="1400" dirty="0">
              <a:solidFill>
                <a:schemeClr val="bg1"/>
              </a:solidFill>
              <a:latin typeface="Times New Roman" panose="02020603050405020304" pitchFamily="18" charset="0"/>
              <a:cs typeface="Times New Roman" panose="02020603050405020304" pitchFamily="18" charset="0"/>
            </a:endParaRPr>
          </a:p>
          <a:p>
            <a:pPr>
              <a:defRPr/>
            </a:pPr>
            <a:r>
              <a:rPr lang="el-GR" sz="1400" dirty="0">
                <a:solidFill>
                  <a:schemeClr val="bg1"/>
                </a:solidFill>
                <a:latin typeface="Times New Roman" panose="02020603050405020304" pitchFamily="18" charset="0"/>
                <a:cs typeface="Times New Roman" panose="02020603050405020304" pitchFamily="18" charset="0"/>
              </a:rPr>
              <a:t>Ο δικαιούχος μπορεί να παρέχει στον </a:t>
            </a:r>
            <a:r>
              <a:rPr lang="el-GR" sz="1400" dirty="0" err="1">
                <a:solidFill>
                  <a:schemeClr val="bg1"/>
                </a:solidFill>
                <a:latin typeface="Times New Roman" panose="02020603050405020304" pitchFamily="18" charset="0"/>
                <a:cs typeface="Times New Roman" panose="02020603050405020304" pitchFamily="18" charset="0"/>
              </a:rPr>
              <a:t>αδειοδόχο</a:t>
            </a:r>
            <a:r>
              <a:rPr lang="el-GR" sz="1400" dirty="0">
                <a:solidFill>
                  <a:schemeClr val="bg1"/>
                </a:solidFill>
                <a:latin typeface="Times New Roman" panose="02020603050405020304" pitchFamily="18" charset="0"/>
                <a:cs typeface="Times New Roman" panose="02020603050405020304" pitchFamily="18" charset="0"/>
              </a:rPr>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2675636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67544" y="2420888"/>
            <a:ext cx="8229600" cy="1108720"/>
          </a:xfrm>
        </p:spPr>
        <p:txBody>
          <a:bodyPr/>
          <a:lstStyle/>
          <a:p>
            <a:pPr marL="0" indent="0" algn="ctr">
              <a:buNone/>
            </a:pPr>
            <a:r>
              <a:rPr lang="el-GR" sz="1600" dirty="0">
                <a:solidFill>
                  <a:schemeClr val="bg1"/>
                </a:solidFill>
                <a:latin typeface="Times New Roman" panose="02020603050405020304" pitchFamily="18" charset="0"/>
                <a:cs typeface="Times New Roman" panose="02020603050405020304" pitchFamily="18" charset="0"/>
              </a:rPr>
              <a:t>Οι φωτογραφίες από μουσεία έχουν δημιουργηθεί από τη διδάσκουσα του μαθήματος, επίκουρη καθηγήτρια Ιφιγένεια </a:t>
            </a:r>
            <a:r>
              <a:rPr lang="el-GR" sz="1600" dirty="0" smtClean="0">
                <a:solidFill>
                  <a:schemeClr val="bg1"/>
                </a:solidFill>
                <a:latin typeface="Times New Roman" panose="02020603050405020304" pitchFamily="18" charset="0"/>
                <a:cs typeface="Times New Roman" panose="02020603050405020304" pitchFamily="18" charset="0"/>
              </a:rPr>
              <a:t>Λεβέντη</a:t>
            </a:r>
            <a:r>
              <a:rPr lang="en-US" sz="1600" dirty="0" smtClean="0">
                <a:solidFill>
                  <a:schemeClr val="bg1"/>
                </a:solidFill>
                <a:latin typeface="Times New Roman" panose="02020603050405020304" pitchFamily="18" charset="0"/>
                <a:cs typeface="Times New Roman" panose="02020603050405020304" pitchFamily="18" charset="0"/>
              </a:rPr>
              <a:t>. </a:t>
            </a:r>
            <a:r>
              <a:rPr lang="el-GR" sz="1600" dirty="0" smtClean="0">
                <a:solidFill>
                  <a:schemeClr val="bg1"/>
                </a:solidFill>
                <a:latin typeface="Times New Roman" panose="02020603050405020304" pitchFamily="18" charset="0"/>
                <a:cs typeface="Times New Roman" panose="02020603050405020304" pitchFamily="18" charset="0"/>
              </a:rPr>
              <a:t>Εξαιρούνται οι φωτογραφίες στη διαφάνεια 6 («Απόλλων Πατρώος» από Ο. </a:t>
            </a:r>
            <a:r>
              <a:rPr lang="el-GR" sz="1600" dirty="0" err="1" smtClean="0">
                <a:solidFill>
                  <a:schemeClr val="bg1"/>
                </a:solidFill>
                <a:latin typeface="Times New Roman" panose="02020603050405020304" pitchFamily="18" charset="0"/>
                <a:cs typeface="Times New Roman" panose="02020603050405020304" pitchFamily="18" charset="0"/>
              </a:rPr>
              <a:t>Παλαγγιά</a:t>
            </a:r>
            <a:r>
              <a:rPr lang="el-GR" sz="1600" dirty="0" smtClean="0">
                <a:solidFill>
                  <a:schemeClr val="bg1"/>
                </a:solidFill>
                <a:latin typeface="Times New Roman" panose="02020603050405020304" pitchFamily="18" charset="0"/>
                <a:cs typeface="Times New Roman" panose="02020603050405020304" pitchFamily="18" charset="0"/>
              </a:rPr>
              <a:t> και «Χάλκινη Αθηνά» από </a:t>
            </a:r>
            <a:r>
              <a:rPr lang="en-US" sz="1600" dirty="0">
                <a:solidFill>
                  <a:schemeClr val="bg1"/>
                </a:solidFill>
                <a:latin typeface="Times New Roman" panose="02020603050405020304" pitchFamily="18" charset="0"/>
                <a:cs typeface="Times New Roman" panose="02020603050405020304" pitchFamily="18" charset="0"/>
              </a:rPr>
              <a:t>H. R. </a:t>
            </a:r>
            <a:r>
              <a:rPr lang="en-US" sz="1600" dirty="0" err="1" smtClean="0">
                <a:solidFill>
                  <a:schemeClr val="bg1"/>
                </a:solidFill>
                <a:latin typeface="Times New Roman" panose="02020603050405020304" pitchFamily="18" charset="0"/>
                <a:cs typeface="Times New Roman" panose="02020603050405020304" pitchFamily="18" charset="0"/>
              </a:rPr>
              <a:t>Goette</a:t>
            </a:r>
            <a:r>
              <a:rPr lang="el-GR" sz="1600" dirty="0" smtClean="0">
                <a:solidFill>
                  <a:schemeClr val="bg1"/>
                </a:solidFill>
                <a:latin typeface="Times New Roman" panose="02020603050405020304" pitchFamily="18" charset="0"/>
                <a:cs typeface="Times New Roman" panose="02020603050405020304" pitchFamily="18" charset="0"/>
              </a:rPr>
              <a:t>) και η φωτογραφία στη διαφάνεια 7 (</a:t>
            </a:r>
            <a:r>
              <a:rPr lang="el-GR" altLang="el-GR" sz="1600" dirty="0">
                <a:solidFill>
                  <a:schemeClr val="bg1"/>
                </a:solidFill>
                <a:latin typeface="Times New Roman" panose="02020603050405020304" pitchFamily="18" charset="0"/>
                <a:cs typeface="Times New Roman" panose="02020603050405020304" pitchFamily="18" charset="0"/>
              </a:rPr>
              <a:t>Απόλλων </a:t>
            </a:r>
            <a:r>
              <a:rPr lang="en-US" altLang="el-GR" sz="1600" dirty="0">
                <a:solidFill>
                  <a:schemeClr val="bg1"/>
                </a:solidFill>
                <a:latin typeface="Times New Roman" panose="02020603050405020304" pitchFamily="18" charset="0"/>
                <a:cs typeface="Times New Roman" panose="02020603050405020304" pitchFamily="18" charset="0"/>
              </a:rPr>
              <a:t>Belvedere </a:t>
            </a:r>
            <a:r>
              <a:rPr lang="el-GR" altLang="el-GR" sz="1600" dirty="0" smtClean="0">
                <a:solidFill>
                  <a:schemeClr val="bg1"/>
                </a:solidFill>
                <a:latin typeface="Times New Roman" panose="02020603050405020304" pitchFamily="18" charset="0"/>
                <a:cs typeface="Times New Roman" panose="02020603050405020304" pitchFamily="18" charset="0"/>
              </a:rPr>
              <a:t>από </a:t>
            </a:r>
            <a:r>
              <a:rPr lang="en-US" sz="1600" dirty="0">
                <a:solidFill>
                  <a:schemeClr val="bg1"/>
                </a:solidFill>
                <a:latin typeface="Times New Roman" panose="02020603050405020304" pitchFamily="18" charset="0"/>
                <a:cs typeface="Times New Roman" panose="02020603050405020304" pitchFamily="18" charset="0"/>
              </a:rPr>
              <a:t>H. R. </a:t>
            </a:r>
            <a:r>
              <a:rPr lang="en-US" sz="1600" dirty="0" err="1" smtClean="0">
                <a:solidFill>
                  <a:schemeClr val="bg1"/>
                </a:solidFill>
                <a:latin typeface="Times New Roman" panose="02020603050405020304" pitchFamily="18" charset="0"/>
                <a:cs typeface="Times New Roman" panose="02020603050405020304" pitchFamily="18" charset="0"/>
              </a:rPr>
              <a:t>Goette</a:t>
            </a:r>
            <a:r>
              <a:rPr lang="el-GR" sz="1600" dirty="0" smtClean="0">
                <a:solidFill>
                  <a:schemeClr val="bg1"/>
                </a:solidFill>
                <a:latin typeface="Times New Roman" panose="02020603050405020304" pitchFamily="18" charset="0"/>
                <a:cs typeface="Times New Roman" panose="02020603050405020304" pitchFamily="18" charset="0"/>
              </a:rPr>
              <a:t>).</a:t>
            </a:r>
            <a:endParaRPr lang="el-GR" sz="1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7358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57200" y="1888232"/>
            <a:ext cx="8229600" cy="2620888"/>
          </a:xfrm>
        </p:spPr>
        <p:txBody>
          <a:bodyPr/>
          <a:lstStyle/>
          <a:p>
            <a:pPr marL="0" indent="0" algn="ctr">
              <a:buFontTx/>
              <a:buNone/>
            </a:pPr>
            <a:endParaRPr lang="en-US" sz="1600" dirty="0" smtClean="0">
              <a:solidFill>
                <a:schemeClr val="bg1"/>
              </a:solidFill>
              <a:latin typeface="Times New Roman" panose="02020603050405020304" pitchFamily="18" charset="0"/>
              <a:cs typeface="Times New Roman" panose="02020603050405020304" pitchFamily="18" charset="0"/>
            </a:endParaRPr>
          </a:p>
          <a:p>
            <a:pPr marL="0" indent="0" algn="ctr">
              <a:buFontTx/>
              <a:buNone/>
            </a:pPr>
            <a:endParaRPr lang="en-US" sz="1600" dirty="0">
              <a:solidFill>
                <a:schemeClr val="bg1"/>
              </a:solidFill>
              <a:latin typeface="Times New Roman" panose="02020603050405020304" pitchFamily="18" charset="0"/>
              <a:cs typeface="Times New Roman" panose="02020603050405020304" pitchFamily="18" charset="0"/>
            </a:endParaRPr>
          </a:p>
          <a:p>
            <a:pPr marL="0" indent="0" algn="ctr">
              <a:buFontTx/>
              <a:buNone/>
            </a:pPr>
            <a:r>
              <a:rPr lang="el-GR" sz="1600" dirty="0" smtClean="0">
                <a:solidFill>
                  <a:schemeClr val="bg1"/>
                </a:solidFill>
                <a:latin typeface="Times New Roman" panose="02020603050405020304" pitchFamily="18" charset="0"/>
                <a:cs typeface="Times New Roman" panose="02020603050405020304" pitchFamily="18" charset="0"/>
              </a:rPr>
              <a:t>Το </a:t>
            </a:r>
            <a:r>
              <a:rPr lang="en-US" sz="1600" dirty="0" smtClean="0">
                <a:solidFill>
                  <a:schemeClr val="bg1"/>
                </a:solidFill>
                <a:latin typeface="Times New Roman" panose="02020603050405020304" pitchFamily="18" charset="0"/>
                <a:cs typeface="Times New Roman" panose="02020603050405020304" pitchFamily="18" charset="0"/>
              </a:rPr>
              <a:t>copyright </a:t>
            </a:r>
            <a:r>
              <a:rPr lang="el-GR" sz="1600" dirty="0" smtClean="0">
                <a:solidFill>
                  <a:schemeClr val="bg1"/>
                </a:solidFill>
                <a:latin typeface="Times New Roman" panose="02020603050405020304" pitchFamily="18" charset="0"/>
                <a:cs typeface="Times New Roman" panose="02020603050405020304" pitchFamily="18" charset="0"/>
              </a:rPr>
              <a:t>έργων τρίτων ανήκει εξ ολοκλήρου στους δημιουργούς τους. Τα έργα χρησιμοποιήθηκαν στο πλαίσιο του μαθήματος αποκλειστικά για εκπαιδευτικούς και μη εμπορικούς σκοπούς.</a:t>
            </a:r>
            <a:endParaRPr lang="en-US" sz="16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8348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 Τίτλος"/>
          <p:cNvSpPr>
            <a:spLocks noGrp="1"/>
          </p:cNvSpPr>
          <p:nvPr>
            <p:ph type="ctrTitle"/>
          </p:nvPr>
        </p:nvSpPr>
        <p:spPr>
          <a:xfrm>
            <a:off x="644079" y="285751"/>
            <a:ext cx="7772400" cy="550962"/>
          </a:xfrm>
        </p:spPr>
        <p:txBody>
          <a:bodyPr/>
          <a:lstStyle/>
          <a:p>
            <a:r>
              <a:rPr lang="en-US" altLang="el-GR" sz="1600" b="1" dirty="0" smtClean="0">
                <a:solidFill>
                  <a:schemeClr val="bg1"/>
                </a:solidFill>
                <a:latin typeface="Times New Roman" panose="02020603050405020304" pitchFamily="18" charset="0"/>
                <a:cs typeface="Times New Roman" panose="02020603050405020304" pitchFamily="18" charset="0"/>
              </a:rPr>
              <a:t>12. </a:t>
            </a:r>
            <a:r>
              <a:rPr lang="el-GR" altLang="el-GR" sz="1600" b="1" dirty="0" smtClean="0">
                <a:solidFill>
                  <a:schemeClr val="bg1"/>
                </a:solidFill>
                <a:latin typeface="Times New Roman" panose="02020603050405020304" pitchFamily="18" charset="0"/>
                <a:cs typeface="Times New Roman" panose="02020603050405020304" pitchFamily="18" charset="0"/>
              </a:rPr>
              <a:t>Γλύπτες του 4</a:t>
            </a:r>
            <a:r>
              <a:rPr lang="el-GR" altLang="el-GR" sz="1600" b="1" baseline="30000" dirty="0" smtClean="0">
                <a:solidFill>
                  <a:schemeClr val="bg1"/>
                </a:solidFill>
                <a:latin typeface="Times New Roman" panose="02020603050405020304" pitchFamily="18" charset="0"/>
                <a:cs typeface="Times New Roman" panose="02020603050405020304" pitchFamily="18" charset="0"/>
              </a:rPr>
              <a:t>ου</a:t>
            </a:r>
            <a:r>
              <a:rPr lang="el-GR" altLang="el-GR" sz="1600" b="1" dirty="0" smtClean="0">
                <a:solidFill>
                  <a:schemeClr val="bg1"/>
                </a:solidFill>
                <a:latin typeface="Times New Roman" panose="02020603050405020304" pitchFamily="18" charset="0"/>
                <a:cs typeface="Times New Roman" panose="02020603050405020304" pitchFamily="18" charset="0"/>
              </a:rPr>
              <a:t> αι. π.Χ. </a:t>
            </a:r>
            <a:r>
              <a:rPr lang="el-GR" altLang="el-GR" sz="1600" b="1" dirty="0" err="1" smtClean="0">
                <a:solidFill>
                  <a:schemeClr val="bg1"/>
                </a:solidFill>
                <a:latin typeface="Times New Roman" panose="02020603050405020304" pitchFamily="18" charset="0"/>
                <a:cs typeface="Times New Roman" panose="02020603050405020304" pitchFamily="18" charset="0"/>
              </a:rPr>
              <a:t>Σκόπας</a:t>
            </a:r>
            <a:r>
              <a:rPr lang="el-GR" altLang="el-GR" sz="1600" b="1" dirty="0" smtClean="0">
                <a:solidFill>
                  <a:schemeClr val="bg1"/>
                </a:solidFill>
                <a:latin typeface="Times New Roman" panose="02020603050405020304" pitchFamily="18" charset="0"/>
                <a:cs typeface="Times New Roman" panose="02020603050405020304" pitchFamily="18" charset="0"/>
              </a:rPr>
              <a:t>,  </a:t>
            </a:r>
            <a:r>
              <a:rPr lang="el-GR" altLang="el-GR" sz="1600" b="1" dirty="0" err="1" smtClean="0">
                <a:solidFill>
                  <a:schemeClr val="bg1"/>
                </a:solidFill>
                <a:latin typeface="Times New Roman" panose="02020603050405020304" pitchFamily="18" charset="0"/>
                <a:cs typeface="Times New Roman" panose="02020603050405020304" pitchFamily="18" charset="0"/>
              </a:rPr>
              <a:t>Ευφράνωρ</a:t>
            </a:r>
            <a:r>
              <a:rPr lang="el-GR" altLang="el-GR" sz="1600" b="1" dirty="0" smtClean="0">
                <a:solidFill>
                  <a:schemeClr val="bg1"/>
                </a:solidFill>
                <a:latin typeface="Times New Roman" panose="02020603050405020304" pitchFamily="18" charset="0"/>
                <a:cs typeface="Times New Roman" panose="02020603050405020304" pitchFamily="18" charset="0"/>
              </a:rPr>
              <a:t>, </a:t>
            </a:r>
            <a:r>
              <a:rPr lang="el-GR" altLang="el-GR" sz="1600" b="1" dirty="0" err="1" smtClean="0">
                <a:solidFill>
                  <a:schemeClr val="bg1"/>
                </a:solidFill>
                <a:latin typeface="Times New Roman" panose="02020603050405020304" pitchFamily="18" charset="0"/>
                <a:cs typeface="Times New Roman" panose="02020603050405020304" pitchFamily="18" charset="0"/>
              </a:rPr>
              <a:t>Λεωχάρης</a:t>
            </a:r>
            <a:endParaRPr lang="el-GR" altLang="el-GR" sz="1600" b="1" dirty="0" smtClean="0">
              <a:solidFill>
                <a:schemeClr val="bg1"/>
              </a:solidFill>
              <a:latin typeface="Times New Roman" panose="02020603050405020304" pitchFamily="18" charset="0"/>
              <a:cs typeface="Times New Roman" panose="02020603050405020304" pitchFamily="18" charset="0"/>
            </a:endParaRPr>
          </a:p>
        </p:txBody>
      </p:sp>
      <p:sp>
        <p:nvSpPr>
          <p:cNvPr id="2051" name="2 - Υπότιτλος"/>
          <p:cNvSpPr>
            <a:spLocks noGrp="1"/>
          </p:cNvSpPr>
          <p:nvPr>
            <p:ph type="subTitle" idx="1"/>
          </p:nvPr>
        </p:nvSpPr>
        <p:spPr>
          <a:xfrm>
            <a:off x="179512" y="1052736"/>
            <a:ext cx="8712968" cy="1493698"/>
          </a:xfrm>
        </p:spPr>
        <p:txBody>
          <a:bodyPr/>
          <a:lstStyle/>
          <a:p>
            <a:pPr algn="just"/>
            <a:r>
              <a:rPr lang="el-GR" altLang="el-GR" sz="1400" dirty="0" smtClean="0">
                <a:solidFill>
                  <a:schemeClr val="bg1"/>
                </a:solidFill>
                <a:latin typeface="Times New Roman" panose="02020603050405020304" pitchFamily="18" charset="0"/>
                <a:cs typeface="Times New Roman" panose="02020603050405020304" pitchFamily="18" charset="0"/>
              </a:rPr>
              <a:t>Ο </a:t>
            </a:r>
            <a:r>
              <a:rPr lang="el-GR" altLang="el-GR" sz="1400" dirty="0" err="1" smtClean="0">
                <a:solidFill>
                  <a:schemeClr val="bg1"/>
                </a:solidFill>
                <a:latin typeface="Times New Roman" panose="02020603050405020304" pitchFamily="18" charset="0"/>
                <a:cs typeface="Times New Roman" panose="02020603050405020304" pitchFamily="18" charset="0"/>
              </a:rPr>
              <a:t>Σκόπας</a:t>
            </a:r>
            <a:r>
              <a:rPr lang="en-US" altLang="el-GR" sz="1400" dirty="0" smtClean="0">
                <a:solidFill>
                  <a:schemeClr val="bg1"/>
                </a:solidFill>
                <a:latin typeface="Times New Roman" panose="02020603050405020304" pitchFamily="18" charset="0"/>
                <a:cs typeface="Times New Roman" panose="02020603050405020304" pitchFamily="18" charset="0"/>
              </a:rPr>
              <a:t> </a:t>
            </a:r>
            <a:r>
              <a:rPr lang="el-GR" altLang="el-GR" sz="1400" dirty="0" smtClean="0">
                <a:solidFill>
                  <a:schemeClr val="bg1"/>
                </a:solidFill>
                <a:latin typeface="Times New Roman" panose="02020603050405020304" pitchFamily="18" charset="0"/>
                <a:cs typeface="Times New Roman" panose="02020603050405020304" pitchFamily="18" charset="0"/>
              </a:rPr>
              <a:t>καταγόταν από οικογένεια  καλλιτεχνών της γλυπτικής στην Πάρο και τους απογόνους του συναντάμε ως τον 1</a:t>
            </a:r>
            <a:r>
              <a:rPr lang="el-GR" altLang="el-GR" sz="1400" baseline="30000" dirty="0" smtClean="0">
                <a:solidFill>
                  <a:schemeClr val="bg1"/>
                </a:solidFill>
                <a:latin typeface="Times New Roman" panose="02020603050405020304" pitchFamily="18" charset="0"/>
                <a:cs typeface="Times New Roman" panose="02020603050405020304" pitchFamily="18" charset="0"/>
              </a:rPr>
              <a:t>ο</a:t>
            </a:r>
            <a:r>
              <a:rPr lang="el-GR" altLang="el-GR" sz="1400" dirty="0" smtClean="0">
                <a:solidFill>
                  <a:schemeClr val="bg1"/>
                </a:solidFill>
                <a:latin typeface="Times New Roman" panose="02020603050405020304" pitchFamily="18" charset="0"/>
                <a:cs typeface="Times New Roman" panose="02020603050405020304" pitchFamily="18" charset="0"/>
              </a:rPr>
              <a:t> αι. π.Χ.  (</a:t>
            </a:r>
            <a:r>
              <a:rPr lang="el-GR" altLang="el-GR" sz="1400" dirty="0" err="1" smtClean="0">
                <a:solidFill>
                  <a:schemeClr val="bg1"/>
                </a:solidFill>
                <a:latin typeface="Times New Roman" panose="02020603050405020304" pitchFamily="18" charset="0"/>
                <a:cs typeface="Times New Roman" panose="02020603050405020304" pitchFamily="18" charset="0"/>
              </a:rPr>
              <a:t>Σκόπας</a:t>
            </a:r>
            <a:r>
              <a:rPr lang="el-GR" altLang="el-GR" sz="1400" dirty="0" smtClean="0">
                <a:solidFill>
                  <a:schemeClr val="bg1"/>
                </a:solidFill>
                <a:latin typeface="Times New Roman" panose="02020603050405020304" pitchFamily="18" charset="0"/>
                <a:cs typeface="Times New Roman" panose="02020603050405020304" pitchFamily="18" charset="0"/>
              </a:rPr>
              <a:t> ο νεότερος). Εργάστηκε για το Ιερό της Αφροδίτης στη Σαμοθράκη, όπου φιλοτέχνησε ένα γλυπτό σύνταγμα με την καθιστή Αφροδίτη να περιβάλλεται εκατέρωθεν από ιστάμενους δαίμονες, τον Πόθο και πιθανότατα τον Ίμερο. Ο Πόθος διασώθηκε σε πολλά ρωμαϊκά αντίγραφα. Ο </a:t>
            </a:r>
            <a:r>
              <a:rPr lang="el-GR" altLang="el-GR" sz="1400" dirty="0" err="1" smtClean="0">
                <a:solidFill>
                  <a:schemeClr val="bg1"/>
                </a:solidFill>
                <a:latin typeface="Times New Roman" panose="02020603050405020304" pitchFamily="18" charset="0"/>
                <a:cs typeface="Times New Roman" panose="02020603050405020304" pitchFamily="18" charset="0"/>
              </a:rPr>
              <a:t>Σκόπας</a:t>
            </a:r>
            <a:r>
              <a:rPr lang="el-GR" altLang="el-GR" sz="1400" dirty="0" smtClean="0">
                <a:solidFill>
                  <a:schemeClr val="bg1"/>
                </a:solidFill>
                <a:latin typeface="Times New Roman" panose="02020603050405020304" pitchFamily="18" charset="0"/>
                <a:cs typeface="Times New Roman" panose="02020603050405020304" pitchFamily="18" charset="0"/>
              </a:rPr>
              <a:t> εργάσθηκε επίσης στο ιερό της Αθηνάς Αλέας στην Τεγέα της Αρκαδίας, πιθανότερα ως αρχιτέκτονας και γλύπτης στο μνημειώδη βωμό του ιερού, </a:t>
            </a:r>
            <a:r>
              <a:rPr lang="en-US" altLang="el-GR" sz="1400" dirty="0" smtClean="0">
                <a:solidFill>
                  <a:schemeClr val="bg1"/>
                </a:solidFill>
                <a:latin typeface="Times New Roman" panose="02020603050405020304" pitchFamily="18" charset="0"/>
                <a:cs typeface="Times New Roman" panose="02020603050405020304" pitchFamily="18" charset="0"/>
              </a:rPr>
              <a:t>o</a:t>
            </a:r>
            <a:r>
              <a:rPr lang="el-GR" altLang="el-GR" sz="1400" dirty="0" smtClean="0">
                <a:solidFill>
                  <a:schemeClr val="bg1"/>
                </a:solidFill>
                <a:latin typeface="Times New Roman" panose="02020603050405020304" pitchFamily="18" charset="0"/>
                <a:cs typeface="Times New Roman" panose="02020603050405020304" pitchFamily="18" charset="0"/>
              </a:rPr>
              <a:t> οποίος ήταν αφιερωμένος στον αρκαδικό Δία. Μία πρωτότυπη γυναικεία κεφαλή από αυτόν τον βωμό που ανήκε σε μία Μούσα ή Νύμφη και παλαιότερα είχε θεωρηθεί κεφαλή της θεάς Υγείας, σώζεται σήμερα στο Εθνικό Αρχαιολογικό Μουσείο στην Αθήνα.</a:t>
            </a:r>
            <a:endParaRPr lang="en-US" altLang="el-GR" sz="1400" dirty="0" smtClean="0">
              <a:solidFill>
                <a:schemeClr val="bg1"/>
              </a:solidFill>
              <a:latin typeface="Times New Roman" panose="02020603050405020304" pitchFamily="18" charset="0"/>
              <a:cs typeface="Times New Roman" panose="02020603050405020304" pitchFamily="18" charset="0"/>
            </a:endParaRPr>
          </a:p>
          <a:p>
            <a:pPr algn="just"/>
            <a:endParaRPr lang="el-GR" altLang="el-GR" sz="1400" dirty="0" smtClean="0">
              <a:solidFill>
                <a:schemeClr val="bg1"/>
              </a:solidFill>
              <a:latin typeface="Times New Roman" panose="02020603050405020304" pitchFamily="18" charset="0"/>
              <a:cs typeface="Times New Roman" panose="02020603050405020304" pitchFamily="18" charset="0"/>
            </a:endParaRPr>
          </a:p>
          <a:p>
            <a:pPr algn="just"/>
            <a:r>
              <a:rPr lang="el-GR" altLang="el-GR" sz="1400" dirty="0" smtClean="0">
                <a:solidFill>
                  <a:schemeClr val="bg1"/>
                </a:solidFill>
                <a:latin typeface="Times New Roman" panose="02020603050405020304" pitchFamily="18" charset="0"/>
                <a:cs typeface="Times New Roman" panose="02020603050405020304" pitchFamily="18" charset="0"/>
              </a:rPr>
              <a:t>Ο  </a:t>
            </a:r>
            <a:r>
              <a:rPr lang="el-GR" altLang="el-GR" sz="1400" dirty="0" err="1" smtClean="0">
                <a:solidFill>
                  <a:schemeClr val="bg1"/>
                </a:solidFill>
                <a:latin typeface="Times New Roman" panose="02020603050405020304" pitchFamily="18" charset="0"/>
                <a:cs typeface="Times New Roman" panose="02020603050405020304" pitchFamily="18" charset="0"/>
              </a:rPr>
              <a:t>Ευφράνωρ</a:t>
            </a:r>
            <a:r>
              <a:rPr lang="el-GR" altLang="el-GR" sz="1400" dirty="0" smtClean="0">
                <a:solidFill>
                  <a:schemeClr val="bg1"/>
                </a:solidFill>
                <a:latin typeface="Times New Roman" panose="02020603050405020304" pitchFamily="18" charset="0"/>
                <a:cs typeface="Times New Roman" panose="02020603050405020304" pitchFamily="18" charset="0"/>
              </a:rPr>
              <a:t> από την Κόρινθο έδρασε κυρίως στην Αθήνα και ειδικευόταν σε εικονιστικά και λατρευτικά αγάλματα. Σώζεται ένα πρωτότυπο άγαλμά του, το μαρμάρινο άγαλμα του Απόλλωνος Πατρώου από τον ναό του στην Αθηναϊκή Αγορά (περ. 330 π.Χ.) Ο θεός απεικονιζόταν ως κιθαρωδός  με χιτώνα, πέπλο και ιμάτιο, αλλά δεν σώζεται η κεφαλή του. Στον </a:t>
            </a:r>
            <a:r>
              <a:rPr lang="el-GR" altLang="el-GR" sz="1400" dirty="0" err="1" smtClean="0">
                <a:solidFill>
                  <a:schemeClr val="bg1"/>
                </a:solidFill>
                <a:latin typeface="Times New Roman" panose="02020603050405020304" pitchFamily="18" charset="0"/>
                <a:cs typeface="Times New Roman" panose="02020603050405020304" pitchFamily="18" charset="0"/>
              </a:rPr>
              <a:t>Ευφράνορα</a:t>
            </a:r>
            <a:r>
              <a:rPr lang="el-GR" altLang="el-GR" sz="1400" dirty="0" smtClean="0">
                <a:solidFill>
                  <a:schemeClr val="bg1"/>
                </a:solidFill>
                <a:latin typeface="Times New Roman" panose="02020603050405020304" pitchFamily="18" charset="0"/>
                <a:cs typeface="Times New Roman" panose="02020603050405020304" pitchFamily="18" charset="0"/>
              </a:rPr>
              <a:t> έχει αποδοθεί και ένα δεύτερο πρωτότυπο άγαλμα, η χάλκινη Αθηνά στο Μουσείο του Πειραιά.</a:t>
            </a:r>
            <a:r>
              <a:rPr lang="en-US" altLang="el-GR" sz="1400" dirty="0" smtClean="0">
                <a:solidFill>
                  <a:schemeClr val="bg1"/>
                </a:solidFill>
                <a:latin typeface="Times New Roman" panose="02020603050405020304" pitchFamily="18" charset="0"/>
                <a:cs typeface="Times New Roman" panose="02020603050405020304" pitchFamily="18" charset="0"/>
              </a:rPr>
              <a:t> O </a:t>
            </a:r>
            <a:r>
              <a:rPr lang="el-GR" altLang="el-GR" sz="1400" dirty="0" err="1" smtClean="0">
                <a:solidFill>
                  <a:schemeClr val="bg1"/>
                </a:solidFill>
                <a:latin typeface="Times New Roman" panose="02020603050405020304" pitchFamily="18" charset="0"/>
                <a:cs typeface="Times New Roman" panose="02020603050405020304" pitchFamily="18" charset="0"/>
              </a:rPr>
              <a:t>Ευφράνωρ</a:t>
            </a:r>
            <a:r>
              <a:rPr lang="el-GR" altLang="el-GR" sz="1400" dirty="0" smtClean="0">
                <a:solidFill>
                  <a:schemeClr val="bg1"/>
                </a:solidFill>
                <a:latin typeface="Times New Roman" panose="02020603050405020304" pitchFamily="18" charset="0"/>
                <a:cs typeface="Times New Roman" panose="02020603050405020304" pitchFamily="18" charset="0"/>
              </a:rPr>
              <a:t> διακρινόταν για το ήθος και τη μεγαλοπρέπεια των εικόνων των θεών που δημιουργούσε και διακρίθηκε επίσης ως ζωγράφος.</a:t>
            </a:r>
            <a:endParaRPr lang="en-US" altLang="el-GR" sz="1400" dirty="0" smtClean="0">
              <a:solidFill>
                <a:schemeClr val="bg1"/>
              </a:solidFill>
              <a:latin typeface="Times New Roman" panose="02020603050405020304" pitchFamily="18" charset="0"/>
              <a:cs typeface="Times New Roman" panose="02020603050405020304" pitchFamily="18" charset="0"/>
            </a:endParaRPr>
          </a:p>
          <a:p>
            <a:pPr algn="just"/>
            <a:endParaRPr lang="el-GR" altLang="el-GR" sz="1400" dirty="0" smtClean="0">
              <a:solidFill>
                <a:schemeClr val="bg1"/>
              </a:solidFill>
              <a:latin typeface="Times New Roman" panose="02020603050405020304" pitchFamily="18" charset="0"/>
              <a:cs typeface="Times New Roman" panose="02020603050405020304" pitchFamily="18" charset="0"/>
            </a:endParaRPr>
          </a:p>
          <a:p>
            <a:pPr algn="just"/>
            <a:r>
              <a:rPr lang="el-GR" altLang="el-GR" sz="1400" dirty="0" smtClean="0">
                <a:solidFill>
                  <a:schemeClr val="bg1"/>
                </a:solidFill>
                <a:latin typeface="Times New Roman" panose="02020603050405020304" pitchFamily="18" charset="0"/>
                <a:cs typeface="Times New Roman" panose="02020603050405020304" pitchFamily="18" charset="0"/>
              </a:rPr>
              <a:t>Ο Αθηναίος γλύπτης </a:t>
            </a:r>
            <a:r>
              <a:rPr lang="el-GR" altLang="el-GR" sz="1400" dirty="0" err="1" smtClean="0">
                <a:solidFill>
                  <a:schemeClr val="bg1"/>
                </a:solidFill>
                <a:latin typeface="Times New Roman" panose="02020603050405020304" pitchFamily="18" charset="0"/>
                <a:cs typeface="Times New Roman" panose="02020603050405020304" pitchFamily="18" charset="0"/>
              </a:rPr>
              <a:t>Λεωχάρης</a:t>
            </a:r>
            <a:r>
              <a:rPr lang="el-GR" altLang="el-GR" sz="1400" dirty="0" smtClean="0">
                <a:solidFill>
                  <a:schemeClr val="bg1"/>
                </a:solidFill>
                <a:latin typeface="Times New Roman" panose="02020603050405020304" pitchFamily="18" charset="0"/>
                <a:cs typeface="Times New Roman" panose="02020603050405020304" pitchFamily="18" charset="0"/>
              </a:rPr>
              <a:t>, ο οποίος όπως και ο </a:t>
            </a:r>
            <a:r>
              <a:rPr lang="el-GR" altLang="el-GR" sz="1400" dirty="0" err="1" smtClean="0">
                <a:solidFill>
                  <a:schemeClr val="bg1"/>
                </a:solidFill>
                <a:latin typeface="Times New Roman" panose="02020603050405020304" pitchFamily="18" charset="0"/>
                <a:cs typeface="Times New Roman" panose="02020603050405020304" pitchFamily="18" charset="0"/>
              </a:rPr>
              <a:t>Σκόπας</a:t>
            </a:r>
            <a:r>
              <a:rPr lang="el-GR" altLang="el-GR" sz="1400" dirty="0" smtClean="0">
                <a:solidFill>
                  <a:schemeClr val="bg1"/>
                </a:solidFill>
                <a:latin typeface="Times New Roman" panose="02020603050405020304" pitchFamily="18" charset="0"/>
                <a:cs typeface="Times New Roman" panose="02020603050405020304" pitchFamily="18" charset="0"/>
              </a:rPr>
              <a:t> εργάσθηκε στο Μαυσωλείο της Αλικαρνασσού (περ. 360-350 π.Χ.), διακρινόταν για τα μακριά μέλη και τις θεατρικές στάσεις των μορφών του. Αυτά είναι φανερά για παράδειγμα στο ρωμαϊκό αντίγραφο του Απόλλωνος </a:t>
            </a:r>
            <a:r>
              <a:rPr lang="en-US" altLang="el-GR" sz="1400" dirty="0" smtClean="0">
                <a:solidFill>
                  <a:schemeClr val="bg1"/>
                </a:solidFill>
                <a:latin typeface="Times New Roman" panose="02020603050405020304" pitchFamily="18" charset="0"/>
                <a:cs typeface="Times New Roman" panose="02020603050405020304" pitchFamily="18" charset="0"/>
              </a:rPr>
              <a:t>Belvedere </a:t>
            </a:r>
            <a:r>
              <a:rPr lang="el-GR" altLang="el-GR" sz="1400" dirty="0" smtClean="0">
                <a:solidFill>
                  <a:schemeClr val="bg1"/>
                </a:solidFill>
                <a:latin typeface="Times New Roman" panose="02020603050405020304" pitchFamily="18" charset="0"/>
                <a:cs typeface="Times New Roman" panose="02020603050405020304" pitchFamily="18" charset="0"/>
              </a:rPr>
              <a:t>στο Βατικανό, το οποίο ανάγεται σε ένα πρωτότυπο έργο του γλύπτη.	</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DSCN872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2938" y="857250"/>
            <a:ext cx="3354387" cy="4943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075" name="3 - TextBox"/>
          <p:cNvSpPr txBox="1">
            <a:spLocks noChangeArrowheads="1"/>
          </p:cNvSpPr>
          <p:nvPr/>
        </p:nvSpPr>
        <p:spPr bwMode="auto">
          <a:xfrm>
            <a:off x="827584" y="285750"/>
            <a:ext cx="33157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400" b="1" dirty="0" err="1">
                <a:solidFill>
                  <a:schemeClr val="bg1"/>
                </a:solidFill>
                <a:latin typeface="Times New Roman" panose="02020603050405020304" pitchFamily="18" charset="0"/>
                <a:cs typeface="Times New Roman" panose="02020603050405020304" pitchFamily="18" charset="0"/>
              </a:rPr>
              <a:t>Σκόπας</a:t>
            </a:r>
            <a:r>
              <a:rPr lang="el-GR" altLang="el-GR" sz="1400" b="1" dirty="0">
                <a:solidFill>
                  <a:schemeClr val="bg1"/>
                </a:solidFill>
                <a:latin typeface="Times New Roman" panose="02020603050405020304" pitchFamily="18" charset="0"/>
                <a:cs typeface="Times New Roman" panose="02020603050405020304" pitchFamily="18" charset="0"/>
              </a:rPr>
              <a:t> ο </a:t>
            </a:r>
            <a:r>
              <a:rPr lang="el-GR" altLang="el-GR" sz="1400" b="1" dirty="0" smtClean="0">
                <a:solidFill>
                  <a:schemeClr val="bg1"/>
                </a:solidFill>
                <a:latin typeface="Times New Roman" panose="02020603050405020304" pitchFamily="18" charset="0"/>
                <a:cs typeface="Times New Roman" panose="02020603050405020304" pitchFamily="18" charset="0"/>
              </a:rPr>
              <a:t>Πάριος</a:t>
            </a:r>
            <a:r>
              <a:rPr lang="en-US" altLang="el-GR" sz="1400" dirty="0" smtClean="0">
                <a:solidFill>
                  <a:schemeClr val="bg1"/>
                </a:solidFill>
                <a:latin typeface="Times New Roman" panose="02020603050405020304" pitchFamily="18" charset="0"/>
                <a:cs typeface="Times New Roman" panose="02020603050405020304" pitchFamily="18" charset="0"/>
              </a:rPr>
              <a:t>.</a:t>
            </a:r>
            <a:endParaRPr lang="el-GR" altLang="el-GR" sz="1400" dirty="0">
              <a:solidFill>
                <a:schemeClr val="bg1"/>
              </a:solidFill>
              <a:latin typeface="Times New Roman" panose="02020603050405020304" pitchFamily="18" charset="0"/>
              <a:cs typeface="Times New Roman" panose="02020603050405020304" pitchFamily="18" charset="0"/>
            </a:endParaRPr>
          </a:p>
        </p:txBody>
      </p:sp>
      <p:sp>
        <p:nvSpPr>
          <p:cNvPr id="3076" name="4 - TextBox"/>
          <p:cNvSpPr txBox="1">
            <a:spLocks noChangeArrowheads="1"/>
          </p:cNvSpPr>
          <p:nvPr/>
        </p:nvSpPr>
        <p:spPr bwMode="auto">
          <a:xfrm>
            <a:off x="539552" y="5877272"/>
            <a:ext cx="49291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err="1">
                <a:solidFill>
                  <a:schemeClr val="bg1"/>
                </a:solidFill>
                <a:latin typeface="Times New Roman" panose="02020603050405020304" pitchFamily="18" charset="0"/>
                <a:cs typeface="Times New Roman" panose="02020603050405020304" pitchFamily="18" charset="0"/>
              </a:rPr>
              <a:t>Εναέτια</a:t>
            </a:r>
            <a:r>
              <a:rPr lang="el-GR" altLang="el-GR" sz="1200" dirty="0">
                <a:solidFill>
                  <a:schemeClr val="bg1"/>
                </a:solidFill>
                <a:latin typeface="Times New Roman" panose="02020603050405020304" pitchFamily="18" charset="0"/>
                <a:cs typeface="Times New Roman" panose="02020603050405020304" pitchFamily="18" charset="0"/>
              </a:rPr>
              <a:t> γλυπτά από τον ναό της Αθηνάς Αλέας αποδιδόμενα στον Πάριο γλύπτη </a:t>
            </a:r>
            <a:r>
              <a:rPr lang="el-GR" altLang="el-GR" sz="1200" dirty="0" err="1">
                <a:solidFill>
                  <a:schemeClr val="bg1"/>
                </a:solidFill>
                <a:latin typeface="Times New Roman" panose="02020603050405020304" pitchFamily="18" charset="0"/>
                <a:cs typeface="Times New Roman" panose="02020603050405020304" pitchFamily="18" charset="0"/>
              </a:rPr>
              <a:t>Σκόπα</a:t>
            </a:r>
            <a:r>
              <a:rPr lang="el-GR" altLang="el-GR" sz="1200" dirty="0">
                <a:solidFill>
                  <a:schemeClr val="bg1"/>
                </a:solidFill>
                <a:latin typeface="Times New Roman" panose="02020603050405020304" pitchFamily="18" charset="0"/>
                <a:cs typeface="Times New Roman" panose="02020603050405020304" pitchFamily="18" charset="0"/>
              </a:rPr>
              <a:t>, </a:t>
            </a:r>
            <a:r>
              <a:rPr lang="el-GR" altLang="el-GR" sz="1200" dirty="0" smtClean="0">
                <a:solidFill>
                  <a:schemeClr val="bg1"/>
                </a:solidFill>
                <a:latin typeface="Times New Roman" panose="02020603050405020304" pitchFamily="18" charset="0"/>
                <a:cs typeface="Times New Roman" panose="02020603050405020304" pitchFamily="18" charset="0"/>
              </a:rPr>
              <a:t>αλλά </a:t>
            </a:r>
            <a:r>
              <a:rPr lang="el-GR" altLang="el-GR" sz="1200" dirty="0">
                <a:solidFill>
                  <a:schemeClr val="bg1"/>
                </a:solidFill>
                <a:latin typeface="Times New Roman" panose="02020603050405020304" pitchFamily="18" charset="0"/>
                <a:cs typeface="Times New Roman" panose="02020603050405020304" pitchFamily="18" charset="0"/>
              </a:rPr>
              <a:t>χωρίς επαρκή τεκμηρίωση.  Αριστερά, η κεφαλή του Τήλεφου, άλλοτε στο Αρχαιολογικό Μουσείο Τεγέας, σήμερα χαμένη</a:t>
            </a:r>
            <a:r>
              <a:rPr lang="en-US" altLang="el-GR" sz="1200" dirty="0" smtClean="0">
                <a:solidFill>
                  <a:schemeClr val="bg1"/>
                </a:solidFill>
                <a:latin typeface="Times New Roman" panose="02020603050405020304" pitchFamily="18" charset="0"/>
                <a:cs typeface="Times New Roman" panose="02020603050405020304" pitchFamily="18" charset="0"/>
              </a:rPr>
              <a:t>. T</a:t>
            </a:r>
            <a:r>
              <a:rPr lang="el-GR" altLang="el-GR" sz="1200" dirty="0" smtClean="0">
                <a:solidFill>
                  <a:schemeClr val="bg1"/>
                </a:solidFill>
                <a:latin typeface="Times New Roman" panose="02020603050405020304" pitchFamily="18" charset="0"/>
                <a:cs typeface="Times New Roman" panose="02020603050405020304" pitchFamily="18" charset="0"/>
              </a:rPr>
              <a:t>α άλλα δύο Αθήνα,  Εθνικό Αρχαιολογικό Μουσείο.</a:t>
            </a:r>
            <a:endParaRPr lang="el-GR" altLang="el-GR" sz="1200" dirty="0">
              <a:solidFill>
                <a:schemeClr val="bg1"/>
              </a:solidFill>
              <a:latin typeface="Times New Roman" panose="02020603050405020304" pitchFamily="18" charset="0"/>
              <a:cs typeface="Times New Roman" panose="02020603050405020304" pitchFamily="18" charset="0"/>
            </a:endParaRPr>
          </a:p>
        </p:txBody>
      </p:sp>
      <p:pic>
        <p:nvPicPr>
          <p:cNvPr id="3077" name="5 - Εικόνα" descr="July 30 2014 NM 11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29125" y="2428875"/>
            <a:ext cx="4237038" cy="2428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DSCN873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0" y="357188"/>
            <a:ext cx="3465513" cy="596423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099" name="2 - TextBox"/>
          <p:cNvSpPr txBox="1">
            <a:spLocks noChangeArrowheads="1"/>
          </p:cNvSpPr>
          <p:nvPr/>
        </p:nvSpPr>
        <p:spPr bwMode="auto">
          <a:xfrm>
            <a:off x="5572125" y="2286000"/>
            <a:ext cx="32146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err="1">
                <a:solidFill>
                  <a:schemeClr val="bg1"/>
                </a:solidFill>
                <a:latin typeface="Times New Roman" panose="02020603050405020304" pitchFamily="18" charset="0"/>
                <a:cs typeface="Times New Roman" panose="02020603050405020304" pitchFamily="18" charset="0"/>
              </a:rPr>
              <a:t>Αγαλματικός</a:t>
            </a:r>
            <a:r>
              <a:rPr lang="el-GR" altLang="el-GR" sz="1200" dirty="0">
                <a:solidFill>
                  <a:schemeClr val="bg1"/>
                </a:solidFill>
                <a:latin typeface="Times New Roman" panose="02020603050405020304" pitchFamily="18" charset="0"/>
                <a:cs typeface="Times New Roman" panose="02020603050405020304" pitchFamily="18" charset="0"/>
              </a:rPr>
              <a:t> τύπος </a:t>
            </a:r>
            <a:r>
              <a:rPr lang="el-GR" altLang="el-GR" sz="1200" dirty="0" smtClean="0">
                <a:solidFill>
                  <a:schemeClr val="bg1"/>
                </a:solidFill>
                <a:latin typeface="Times New Roman" panose="02020603050405020304" pitchFamily="18" charset="0"/>
                <a:cs typeface="Times New Roman" panose="02020603050405020304" pitchFamily="18" charset="0"/>
              </a:rPr>
              <a:t>Μελεάγρου.</a:t>
            </a:r>
            <a:r>
              <a:rPr lang="en-US" altLang="el-GR" sz="1200" dirty="0">
                <a:solidFill>
                  <a:schemeClr val="bg1"/>
                </a:solidFill>
                <a:latin typeface="Times New Roman" panose="02020603050405020304" pitchFamily="18" charset="0"/>
                <a:cs typeface="Times New Roman" panose="02020603050405020304" pitchFamily="18" charset="0"/>
              </a:rPr>
              <a:t> </a:t>
            </a:r>
            <a:r>
              <a:rPr lang="en-US" altLang="el-GR" sz="1200" dirty="0" smtClean="0">
                <a:solidFill>
                  <a:schemeClr val="bg1"/>
                </a:solidFill>
                <a:latin typeface="Times New Roman" panose="02020603050405020304" pitchFamily="18" charset="0"/>
                <a:cs typeface="Times New Roman" panose="02020603050405020304" pitchFamily="18" charset="0"/>
              </a:rPr>
              <a:t>A</a:t>
            </a:r>
            <a:r>
              <a:rPr lang="el-GR" altLang="el-GR" sz="1200" dirty="0" err="1" smtClean="0">
                <a:solidFill>
                  <a:schemeClr val="bg1"/>
                </a:solidFill>
                <a:latin typeface="Times New Roman" panose="02020603050405020304" pitchFamily="18" charset="0"/>
                <a:cs typeface="Times New Roman" panose="02020603050405020304" pitchFamily="18" charset="0"/>
              </a:rPr>
              <a:t>ντίγραφο</a:t>
            </a:r>
            <a:r>
              <a:rPr lang="el-GR" altLang="el-GR" sz="1200" dirty="0" smtClean="0">
                <a:solidFill>
                  <a:schemeClr val="bg1"/>
                </a:solidFill>
                <a:latin typeface="Times New Roman" panose="02020603050405020304" pitchFamily="18" charset="0"/>
                <a:cs typeface="Times New Roman" panose="02020603050405020304" pitchFamily="18" charset="0"/>
              </a:rPr>
              <a:t>, Μουσεία Βατικανού  490.</a:t>
            </a:r>
            <a:endParaRPr lang="el-GR" altLang="el-GR" sz="12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descr="C:\Users\admin\Desktop\Νέος φάκελοςPhotosGl\Leventi Fig.  1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29125" y="642938"/>
            <a:ext cx="3876675" cy="5168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124" name="3 - TextBox"/>
          <p:cNvSpPr txBox="1">
            <a:spLocks noChangeArrowheads="1"/>
          </p:cNvSpPr>
          <p:nvPr/>
        </p:nvSpPr>
        <p:spPr bwMode="auto">
          <a:xfrm>
            <a:off x="971498" y="6222612"/>
            <a:ext cx="2571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Ο </a:t>
            </a:r>
            <a:r>
              <a:rPr lang="el-GR" altLang="el-GR" sz="1200" dirty="0" err="1">
                <a:solidFill>
                  <a:schemeClr val="bg1"/>
                </a:solidFill>
                <a:latin typeface="Times New Roman" panose="02020603050405020304" pitchFamily="18" charset="0"/>
                <a:cs typeface="Times New Roman" panose="02020603050405020304" pitchFamily="18" charset="0"/>
              </a:rPr>
              <a:t>αγαλματικός</a:t>
            </a:r>
            <a:r>
              <a:rPr lang="el-GR" altLang="el-GR" sz="1200" dirty="0">
                <a:solidFill>
                  <a:schemeClr val="bg1"/>
                </a:solidFill>
                <a:latin typeface="Times New Roman" panose="02020603050405020304" pitchFamily="18" charset="0"/>
                <a:cs typeface="Times New Roman" panose="02020603050405020304" pitchFamily="18" charset="0"/>
              </a:rPr>
              <a:t> τύπος του </a:t>
            </a:r>
            <a:r>
              <a:rPr lang="el-GR" altLang="el-GR" sz="1200" dirty="0" err="1" smtClean="0">
                <a:solidFill>
                  <a:schemeClr val="bg1"/>
                </a:solidFill>
                <a:latin typeface="Times New Roman" panose="02020603050405020304" pitchFamily="18" charset="0"/>
                <a:cs typeface="Times New Roman" panose="02020603050405020304" pitchFamily="18" charset="0"/>
              </a:rPr>
              <a:t>Πόθου.Ρώμη</a:t>
            </a:r>
            <a:r>
              <a:rPr lang="el-GR" altLang="el-GR" sz="1200" dirty="0">
                <a:solidFill>
                  <a:schemeClr val="bg1"/>
                </a:solidFill>
                <a:latin typeface="Times New Roman" panose="02020603050405020304" pitchFamily="18" charset="0"/>
                <a:cs typeface="Times New Roman" panose="02020603050405020304" pitchFamily="18" charset="0"/>
              </a:rPr>
              <a:t>.</a:t>
            </a:r>
          </a:p>
        </p:txBody>
      </p:sp>
      <p:sp>
        <p:nvSpPr>
          <p:cNvPr id="5125" name="4 - TextBox"/>
          <p:cNvSpPr txBox="1">
            <a:spLocks noChangeArrowheads="1"/>
          </p:cNvSpPr>
          <p:nvPr/>
        </p:nvSpPr>
        <p:spPr bwMode="auto">
          <a:xfrm>
            <a:off x="4932040" y="5945614"/>
            <a:ext cx="31432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Η κεφαλή  Μούσας ή Νύμφης από </a:t>
            </a:r>
            <a:r>
              <a:rPr lang="el-GR" altLang="el-GR" sz="1200" dirty="0" smtClean="0">
                <a:solidFill>
                  <a:schemeClr val="bg1"/>
                </a:solidFill>
                <a:latin typeface="Times New Roman" panose="02020603050405020304" pitchFamily="18" charset="0"/>
                <a:cs typeface="Times New Roman" panose="02020603050405020304" pitchFamily="18" charset="0"/>
              </a:rPr>
              <a:t>το</a:t>
            </a:r>
            <a:r>
              <a:rPr lang="el-GR" altLang="el-GR" sz="1200" dirty="0">
                <a:solidFill>
                  <a:schemeClr val="bg1"/>
                </a:solidFill>
                <a:latin typeface="Times New Roman" panose="02020603050405020304" pitchFamily="18" charset="0"/>
                <a:cs typeface="Times New Roman" panose="02020603050405020304" pitchFamily="18" charset="0"/>
              </a:rPr>
              <a:t>ν</a:t>
            </a:r>
            <a:r>
              <a:rPr lang="el-GR" altLang="el-GR" sz="1200" dirty="0" smtClean="0">
                <a:solidFill>
                  <a:schemeClr val="bg1"/>
                </a:solidFill>
                <a:latin typeface="Times New Roman" panose="02020603050405020304" pitchFamily="18" charset="0"/>
                <a:cs typeface="Times New Roman" panose="02020603050405020304" pitchFamily="18" charset="0"/>
              </a:rPr>
              <a:t> </a:t>
            </a:r>
            <a:r>
              <a:rPr lang="el-GR" altLang="el-GR" sz="1200" dirty="0">
                <a:solidFill>
                  <a:schemeClr val="bg1"/>
                </a:solidFill>
                <a:latin typeface="Times New Roman" panose="02020603050405020304" pitchFamily="18" charset="0"/>
                <a:cs typeface="Times New Roman" panose="02020603050405020304" pitchFamily="18" charset="0"/>
              </a:rPr>
              <a:t>βωμό στο ιερό της Αθηνάς Αλέας πιθανότατα. Πρωτότυπο έργο του Πάριου </a:t>
            </a:r>
            <a:r>
              <a:rPr lang="el-GR" altLang="el-GR" sz="1200" dirty="0" err="1">
                <a:solidFill>
                  <a:schemeClr val="bg1"/>
                </a:solidFill>
                <a:latin typeface="Times New Roman" panose="02020603050405020304" pitchFamily="18" charset="0"/>
                <a:cs typeface="Times New Roman" panose="02020603050405020304" pitchFamily="18" charset="0"/>
              </a:rPr>
              <a:t>Σκόπα</a:t>
            </a:r>
            <a:r>
              <a:rPr lang="el-GR" altLang="el-GR" sz="1200" dirty="0">
                <a:solidFill>
                  <a:schemeClr val="bg1"/>
                </a:solidFill>
                <a:latin typeface="Times New Roman" panose="02020603050405020304" pitchFamily="18" charset="0"/>
                <a:cs typeface="Times New Roman" panose="02020603050405020304" pitchFamily="18" charset="0"/>
              </a:rPr>
              <a:t>. Αθήνα, Εθνικό </a:t>
            </a:r>
            <a:r>
              <a:rPr lang="el-GR" altLang="el-GR" sz="1200" dirty="0" smtClean="0">
                <a:solidFill>
                  <a:schemeClr val="bg1"/>
                </a:solidFill>
                <a:latin typeface="Times New Roman" panose="02020603050405020304" pitchFamily="18" charset="0"/>
                <a:cs typeface="Times New Roman" panose="02020603050405020304" pitchFamily="18" charset="0"/>
              </a:rPr>
              <a:t>Αρχαιολογικό Μουσείο  3602.</a:t>
            </a:r>
            <a:endParaRPr lang="el-GR" altLang="el-GR" sz="1200" dirty="0">
              <a:solidFill>
                <a:schemeClr val="bg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7584" y="251829"/>
            <a:ext cx="2859578" cy="57690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C:\Users\admin\Desktop\Νέος φάκελοςPhotosGl\Leventi Fig.  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813" y="22288500"/>
            <a:ext cx="3773487" cy="927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C:\Users\admin\Desktop\Νέος φάκελοςPhotosGl\Leventi Fig.  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0" y="24217313"/>
            <a:ext cx="3773488" cy="927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C:\Users\admin\Desktop\Νέος φάκελοςPhotosGl\Leventi Fig.  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04707" y="379219"/>
            <a:ext cx="2571750" cy="63198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149" name="5 - TextBox"/>
          <p:cNvSpPr txBox="1">
            <a:spLocks noChangeArrowheads="1"/>
          </p:cNvSpPr>
          <p:nvPr/>
        </p:nvSpPr>
        <p:spPr bwMode="auto">
          <a:xfrm>
            <a:off x="1331640" y="102994"/>
            <a:ext cx="11230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400" b="1" dirty="0" err="1" smtClean="0">
                <a:solidFill>
                  <a:schemeClr val="bg1"/>
                </a:solidFill>
                <a:latin typeface="Times New Roman" panose="02020603050405020304" pitchFamily="18" charset="0"/>
                <a:cs typeface="Times New Roman" panose="02020603050405020304" pitchFamily="18" charset="0"/>
              </a:rPr>
              <a:t>Ευφράνωρ</a:t>
            </a:r>
            <a:r>
              <a:rPr lang="en-US" altLang="el-GR" sz="1200" b="1" dirty="0" smtClean="0">
                <a:solidFill>
                  <a:schemeClr val="bg1"/>
                </a:solidFill>
                <a:latin typeface="Times New Roman" panose="02020603050405020304" pitchFamily="18" charset="0"/>
                <a:cs typeface="Times New Roman" panose="02020603050405020304" pitchFamily="18" charset="0"/>
              </a:rPr>
              <a:t>.</a:t>
            </a:r>
            <a:endParaRPr lang="el-GR" altLang="el-GR" sz="1200" b="1" dirty="0">
              <a:solidFill>
                <a:schemeClr val="bg1"/>
              </a:solidFill>
              <a:latin typeface="Times New Roman" panose="02020603050405020304" pitchFamily="18" charset="0"/>
              <a:cs typeface="Times New Roman" panose="02020603050405020304" pitchFamily="18" charset="0"/>
            </a:endParaRPr>
          </a:p>
        </p:txBody>
      </p:sp>
      <p:sp>
        <p:nvSpPr>
          <p:cNvPr id="6150" name="6 - TextBox"/>
          <p:cNvSpPr txBox="1">
            <a:spLocks noChangeArrowheads="1"/>
          </p:cNvSpPr>
          <p:nvPr/>
        </p:nvSpPr>
        <p:spPr bwMode="auto">
          <a:xfrm>
            <a:off x="3714750" y="3143250"/>
            <a:ext cx="19288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Ο Απόλλων Πατρώος, πρωτότυπο άγαλμα, έργο του </a:t>
            </a:r>
            <a:r>
              <a:rPr lang="el-GR" altLang="el-GR" sz="1200" dirty="0" err="1">
                <a:solidFill>
                  <a:schemeClr val="bg1"/>
                </a:solidFill>
                <a:latin typeface="Times New Roman" panose="02020603050405020304" pitchFamily="18" charset="0"/>
                <a:cs typeface="Times New Roman" panose="02020603050405020304" pitchFamily="18" charset="0"/>
              </a:rPr>
              <a:t>Ευφράνορα</a:t>
            </a:r>
            <a:r>
              <a:rPr lang="el-GR" altLang="el-GR" sz="1200" dirty="0">
                <a:solidFill>
                  <a:schemeClr val="bg1"/>
                </a:solidFill>
                <a:latin typeface="Times New Roman" panose="02020603050405020304" pitchFamily="18" charset="0"/>
                <a:cs typeface="Times New Roman" panose="02020603050405020304" pitchFamily="18" charset="0"/>
              </a:rPr>
              <a:t>. Αθήνα, Μουσείο </a:t>
            </a:r>
            <a:r>
              <a:rPr lang="el-GR" altLang="el-GR" sz="1200" dirty="0" smtClean="0">
                <a:solidFill>
                  <a:schemeClr val="bg1"/>
                </a:solidFill>
                <a:latin typeface="Times New Roman" panose="02020603050405020304" pitchFamily="18" charset="0"/>
                <a:cs typeface="Times New Roman" panose="02020603050405020304" pitchFamily="18" charset="0"/>
              </a:rPr>
              <a:t>Αγοράς </a:t>
            </a:r>
            <a:r>
              <a:rPr lang="en-US" altLang="el-GR" sz="1200" dirty="0" smtClean="0">
                <a:solidFill>
                  <a:schemeClr val="bg1"/>
                </a:solidFill>
                <a:latin typeface="Times New Roman" panose="02020603050405020304" pitchFamily="18" charset="0"/>
                <a:cs typeface="Times New Roman" panose="02020603050405020304" pitchFamily="18" charset="0"/>
              </a:rPr>
              <a:t>S 2154</a:t>
            </a:r>
            <a:r>
              <a:rPr lang="el-GR" altLang="el-GR" sz="1200" dirty="0" smtClean="0">
                <a:solidFill>
                  <a:schemeClr val="bg1"/>
                </a:solidFill>
                <a:latin typeface="Times New Roman" panose="02020603050405020304" pitchFamily="18" charset="0"/>
                <a:cs typeface="Times New Roman" panose="02020603050405020304" pitchFamily="18" charset="0"/>
              </a:rPr>
              <a:t>.</a:t>
            </a:r>
            <a:endParaRPr lang="el-GR" altLang="el-GR" sz="1200" dirty="0">
              <a:solidFill>
                <a:schemeClr val="bg1"/>
              </a:solidFill>
              <a:latin typeface="Times New Roman" panose="02020603050405020304" pitchFamily="18" charset="0"/>
              <a:cs typeface="Times New Roman" panose="02020603050405020304" pitchFamily="18" charset="0"/>
            </a:endParaRPr>
          </a:p>
        </p:txBody>
      </p:sp>
      <p:sp>
        <p:nvSpPr>
          <p:cNvPr id="6151" name="7 - TextBox"/>
          <p:cNvSpPr txBox="1">
            <a:spLocks noChangeArrowheads="1"/>
          </p:cNvSpPr>
          <p:nvPr/>
        </p:nvSpPr>
        <p:spPr bwMode="auto">
          <a:xfrm>
            <a:off x="3857625" y="4929188"/>
            <a:ext cx="19288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Χάλκινη Αθηνά, περ. 350 π.Χ. αποδιδόμενη στον </a:t>
            </a:r>
            <a:r>
              <a:rPr lang="el-GR" altLang="el-GR" sz="1200" dirty="0" err="1">
                <a:solidFill>
                  <a:schemeClr val="bg1"/>
                </a:solidFill>
                <a:latin typeface="Times New Roman" panose="02020603050405020304" pitchFamily="18" charset="0"/>
                <a:cs typeface="Times New Roman" panose="02020603050405020304" pitchFamily="18" charset="0"/>
              </a:rPr>
              <a:t>Ευφράνορα</a:t>
            </a:r>
            <a:r>
              <a:rPr lang="el-GR" altLang="el-GR" sz="1200" dirty="0">
                <a:solidFill>
                  <a:schemeClr val="bg1"/>
                </a:solidFill>
                <a:latin typeface="Times New Roman" panose="02020603050405020304" pitchFamily="18" charset="0"/>
                <a:cs typeface="Times New Roman" panose="02020603050405020304" pitchFamily="18" charset="0"/>
              </a:rPr>
              <a:t>. Αρχαιολογικό Μουσείο Πειραιά </a:t>
            </a:r>
            <a:r>
              <a:rPr lang="en-US" altLang="el-GR" sz="1200" dirty="0" smtClean="0">
                <a:solidFill>
                  <a:schemeClr val="bg1"/>
                </a:solidFill>
                <a:latin typeface="Times New Roman" panose="02020603050405020304" pitchFamily="18" charset="0"/>
                <a:cs typeface="Times New Roman" panose="02020603050405020304" pitchFamily="18" charset="0"/>
              </a:rPr>
              <a:t>4646</a:t>
            </a:r>
            <a:r>
              <a:rPr lang="el-GR" altLang="el-GR" sz="1200" dirty="0" smtClean="0">
                <a:solidFill>
                  <a:schemeClr val="bg1"/>
                </a:solidFill>
                <a:latin typeface="Times New Roman" panose="02020603050405020304" pitchFamily="18" charset="0"/>
                <a:cs typeface="Times New Roman" panose="02020603050405020304" pitchFamily="18" charset="0"/>
              </a:rPr>
              <a:t>.</a:t>
            </a:r>
            <a:endParaRPr lang="el-GR" altLang="el-GR" sz="1200" dirty="0">
              <a:solidFill>
                <a:schemeClr val="bg1"/>
              </a:solidFill>
              <a:latin typeface="Times New Roman" panose="02020603050405020304" pitchFamily="18" charset="0"/>
              <a:cs typeface="Times New Roman" panose="02020603050405020304" pitchFamily="18" charset="0"/>
            </a:endParaRPr>
          </a:p>
        </p:txBody>
      </p:sp>
      <p:pic>
        <p:nvPicPr>
          <p:cNvPr id="6152" name="8 - Εικόνα" descr="Agora8Aug 050.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538163"/>
            <a:ext cx="2786062" cy="6175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min\Desktop\Νέος φάκελοςPhotosGl\Leventi Fig.  4.t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0063" y="214313"/>
            <a:ext cx="4178300" cy="62912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171" name="2 - TextBox"/>
          <p:cNvSpPr txBox="1">
            <a:spLocks noChangeArrowheads="1"/>
          </p:cNvSpPr>
          <p:nvPr/>
        </p:nvSpPr>
        <p:spPr bwMode="auto">
          <a:xfrm>
            <a:off x="5286375" y="2071688"/>
            <a:ext cx="30718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400" b="1" dirty="0" smtClean="0">
                <a:solidFill>
                  <a:schemeClr val="bg1"/>
                </a:solidFill>
                <a:latin typeface="Times New Roman" panose="02020603050405020304" pitchFamily="18" charset="0"/>
                <a:cs typeface="Times New Roman" panose="02020603050405020304" pitchFamily="18" charset="0"/>
              </a:rPr>
              <a:t>Λεωχάρης</a:t>
            </a:r>
            <a:r>
              <a:rPr lang="en-US" altLang="el-GR" sz="1400" b="1" dirty="0" smtClean="0">
                <a:solidFill>
                  <a:schemeClr val="bg1"/>
                </a:solidFill>
                <a:latin typeface="Times New Roman" panose="02020603050405020304" pitchFamily="18" charset="0"/>
                <a:cs typeface="Times New Roman" panose="02020603050405020304" pitchFamily="18" charset="0"/>
              </a:rPr>
              <a:t>.</a:t>
            </a:r>
            <a:endParaRPr lang="el-GR" altLang="el-GR" sz="1400" b="1" dirty="0">
              <a:solidFill>
                <a:schemeClr val="bg1"/>
              </a:solidFill>
              <a:latin typeface="Times New Roman" panose="02020603050405020304" pitchFamily="18" charset="0"/>
              <a:cs typeface="Times New Roman" panose="02020603050405020304" pitchFamily="18" charset="0"/>
            </a:endParaRPr>
          </a:p>
        </p:txBody>
      </p:sp>
      <p:sp>
        <p:nvSpPr>
          <p:cNvPr id="7172" name="3 - TextBox"/>
          <p:cNvSpPr txBox="1">
            <a:spLocks noChangeArrowheads="1"/>
          </p:cNvSpPr>
          <p:nvPr/>
        </p:nvSpPr>
        <p:spPr bwMode="auto">
          <a:xfrm>
            <a:off x="5143500" y="3286125"/>
            <a:ext cx="32146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Ο Απόλλων </a:t>
            </a:r>
            <a:r>
              <a:rPr lang="en-US" altLang="el-GR" sz="1200" dirty="0">
                <a:solidFill>
                  <a:schemeClr val="bg1"/>
                </a:solidFill>
                <a:latin typeface="Times New Roman" panose="02020603050405020304" pitchFamily="18" charset="0"/>
                <a:cs typeface="Times New Roman" panose="02020603050405020304" pitchFamily="18" charset="0"/>
              </a:rPr>
              <a:t>Belvedere </a:t>
            </a:r>
            <a:r>
              <a:rPr lang="el-GR" altLang="el-GR" sz="1200" dirty="0">
                <a:solidFill>
                  <a:schemeClr val="bg1"/>
                </a:solidFill>
                <a:latin typeface="Times New Roman" panose="02020603050405020304" pitchFamily="18" charset="0"/>
                <a:cs typeface="Times New Roman" panose="02020603050405020304" pitchFamily="18" charset="0"/>
              </a:rPr>
              <a:t>στο Βατικανό. Το χάλκινο πρωτότυπο θεωρείται έργο του </a:t>
            </a:r>
            <a:r>
              <a:rPr lang="el-GR" altLang="el-GR" sz="1200" dirty="0" err="1">
                <a:solidFill>
                  <a:schemeClr val="bg1"/>
                </a:solidFill>
                <a:latin typeface="Times New Roman" panose="02020603050405020304" pitchFamily="18" charset="0"/>
                <a:cs typeface="Times New Roman" panose="02020603050405020304" pitchFamily="18" charset="0"/>
              </a:rPr>
              <a:t>Λεωχάρη</a:t>
            </a:r>
            <a:r>
              <a:rPr lang="el-GR" altLang="el-GR" sz="1200" dirty="0">
                <a:solidFill>
                  <a:schemeClr val="bg1"/>
                </a:solidFill>
                <a:latin typeface="Times New Roman" panose="02020603050405020304" pitchFamily="18" charset="0"/>
                <a:cs typeface="Times New Roman" panose="02020603050405020304" pitchFamily="18" charset="0"/>
              </a:rPr>
              <a:t>.</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2 - Θέση περιεχομένου"/>
          <p:cNvSpPr>
            <a:spLocks noGrp="1"/>
          </p:cNvSpPr>
          <p:nvPr>
            <p:ph idx="1"/>
          </p:nvPr>
        </p:nvSpPr>
        <p:spPr>
          <a:xfrm>
            <a:off x="971600" y="2276872"/>
            <a:ext cx="7509520" cy="1252736"/>
          </a:xfrm>
        </p:spPr>
        <p:txBody>
          <a:bodyPr/>
          <a:lstStyle/>
          <a:p>
            <a:pPr marL="0" indent="0">
              <a:buNone/>
            </a:pPr>
            <a:r>
              <a:rPr lang="el-GR" altLang="el-GR" sz="1400" b="1" dirty="0" smtClean="0">
                <a:solidFill>
                  <a:schemeClr val="bg1"/>
                </a:solidFill>
                <a:latin typeface="Times New Roman" panose="02020603050405020304" pitchFamily="18" charset="0"/>
                <a:cs typeface="Times New Roman" panose="02020603050405020304" pitchFamily="18" charset="0"/>
              </a:rPr>
              <a:t>Βιβλιογραφία-Πηγές Εικόνων</a:t>
            </a:r>
          </a:p>
          <a:p>
            <a:pPr marL="0" indent="0">
              <a:buNone/>
            </a:pPr>
            <a:r>
              <a:rPr lang="en-US" altLang="el-GR" sz="1400" dirty="0" smtClean="0">
                <a:solidFill>
                  <a:schemeClr val="bg1"/>
                </a:solidFill>
                <a:latin typeface="Times New Roman" panose="02020603050405020304" pitchFamily="18" charset="0"/>
                <a:cs typeface="Times New Roman" panose="02020603050405020304" pitchFamily="18" charset="0"/>
              </a:rPr>
              <a:t>O. </a:t>
            </a:r>
            <a:r>
              <a:rPr lang="en-US" altLang="el-GR" sz="1400" dirty="0" err="1" smtClean="0">
                <a:solidFill>
                  <a:schemeClr val="bg1"/>
                </a:solidFill>
                <a:latin typeface="Times New Roman" panose="02020603050405020304" pitchFamily="18" charset="0"/>
                <a:cs typeface="Times New Roman" panose="02020603050405020304" pitchFamily="18" charset="0"/>
              </a:rPr>
              <a:t>Palagia</a:t>
            </a:r>
            <a:r>
              <a:rPr lang="en-US" altLang="el-GR" sz="1400" dirty="0" smtClean="0">
                <a:solidFill>
                  <a:schemeClr val="bg1"/>
                </a:solidFill>
                <a:latin typeface="Times New Roman" panose="02020603050405020304" pitchFamily="18" charset="0"/>
                <a:cs typeface="Times New Roman" panose="02020603050405020304" pitchFamily="18" charset="0"/>
              </a:rPr>
              <a:t>, </a:t>
            </a:r>
            <a:r>
              <a:rPr lang="en-US" altLang="el-GR" sz="1400" i="1" dirty="0" err="1" smtClean="0">
                <a:solidFill>
                  <a:schemeClr val="bg1"/>
                </a:solidFill>
                <a:latin typeface="Times New Roman" panose="02020603050405020304" pitchFamily="18" charset="0"/>
                <a:cs typeface="Times New Roman" panose="02020603050405020304" pitchFamily="18" charset="0"/>
              </a:rPr>
              <a:t>Euphranor</a:t>
            </a:r>
            <a:r>
              <a:rPr lang="en-US" altLang="el-GR" sz="1400" i="1" dirty="0" smtClean="0">
                <a:solidFill>
                  <a:schemeClr val="bg1"/>
                </a:solidFill>
                <a:latin typeface="Times New Roman" panose="02020603050405020304" pitchFamily="18" charset="0"/>
                <a:cs typeface="Times New Roman" panose="02020603050405020304" pitchFamily="18" charset="0"/>
              </a:rPr>
              <a:t>, </a:t>
            </a:r>
            <a:r>
              <a:rPr lang="en-US" altLang="el-GR" sz="1400" dirty="0" smtClean="0">
                <a:solidFill>
                  <a:schemeClr val="bg1"/>
                </a:solidFill>
                <a:latin typeface="Times New Roman" panose="02020603050405020304" pitchFamily="18" charset="0"/>
                <a:cs typeface="Times New Roman" panose="02020603050405020304" pitchFamily="18" charset="0"/>
              </a:rPr>
              <a:t>Leiden 1980. </a:t>
            </a:r>
          </a:p>
          <a:p>
            <a:pPr marL="0" indent="0">
              <a:buNone/>
            </a:pPr>
            <a:r>
              <a:rPr lang="el-GR" altLang="el-GR" sz="1400" dirty="0" smtClean="0">
                <a:solidFill>
                  <a:schemeClr val="bg1"/>
                </a:solidFill>
                <a:latin typeface="Times New Roman" panose="02020603050405020304" pitchFamily="18" charset="0"/>
                <a:cs typeface="Times New Roman" panose="02020603050405020304" pitchFamily="18" charset="0"/>
              </a:rPr>
              <a:t>Α, </a:t>
            </a:r>
            <a:r>
              <a:rPr lang="en-US" altLang="el-GR" sz="1400" dirty="0" smtClean="0">
                <a:solidFill>
                  <a:schemeClr val="bg1"/>
                </a:solidFill>
                <a:latin typeface="Times New Roman" panose="02020603050405020304" pitchFamily="18" charset="0"/>
                <a:cs typeface="Times New Roman" panose="02020603050405020304" pitchFamily="18" charset="0"/>
              </a:rPr>
              <a:t>Stewart, </a:t>
            </a:r>
            <a:r>
              <a:rPr lang="en-US" altLang="el-GR" sz="1400" i="1" dirty="0" smtClean="0">
                <a:solidFill>
                  <a:schemeClr val="bg1"/>
                </a:solidFill>
                <a:latin typeface="Times New Roman" panose="02020603050405020304" pitchFamily="18" charset="0"/>
                <a:cs typeface="Times New Roman" panose="02020603050405020304" pitchFamily="18" charset="0"/>
              </a:rPr>
              <a:t>Greek Sculpture. An Exploration,</a:t>
            </a:r>
            <a:r>
              <a:rPr lang="en-US" altLang="el-GR" sz="1400" dirty="0" smtClean="0">
                <a:solidFill>
                  <a:schemeClr val="bg1"/>
                </a:solidFill>
                <a:latin typeface="Times New Roman" panose="02020603050405020304" pitchFamily="18" charset="0"/>
                <a:cs typeface="Times New Roman" panose="02020603050405020304" pitchFamily="18" charset="0"/>
              </a:rPr>
              <a:t> </a:t>
            </a:r>
            <a:r>
              <a:rPr lang="en-US" altLang="el-GR" sz="1400" dirty="0">
                <a:solidFill>
                  <a:schemeClr val="bg1"/>
                </a:solidFill>
                <a:latin typeface="Times New Roman" panose="02020603050405020304" pitchFamily="18" charset="0"/>
                <a:cs typeface="Times New Roman" panose="02020603050405020304" pitchFamily="18" charset="0"/>
              </a:rPr>
              <a:t>New </a:t>
            </a:r>
            <a:r>
              <a:rPr lang="en-US" altLang="el-GR" sz="1400" dirty="0" smtClean="0">
                <a:solidFill>
                  <a:schemeClr val="bg1"/>
                </a:solidFill>
                <a:latin typeface="Times New Roman" panose="02020603050405020304" pitchFamily="18" charset="0"/>
                <a:cs typeface="Times New Roman" panose="02020603050405020304" pitchFamily="18" charset="0"/>
              </a:rPr>
              <a:t>Haven-London,</a:t>
            </a:r>
            <a:r>
              <a:rPr lang="el-GR" altLang="el-GR" sz="1400" dirty="0" smtClean="0">
                <a:solidFill>
                  <a:schemeClr val="bg1"/>
                </a:solidFill>
                <a:latin typeface="Times New Roman" panose="02020603050405020304" pitchFamily="18" charset="0"/>
                <a:cs typeface="Times New Roman" panose="02020603050405020304" pitchFamily="18" charset="0"/>
              </a:rPr>
              <a:t> </a:t>
            </a:r>
            <a:r>
              <a:rPr lang="en-US" altLang="el-GR" sz="1400" dirty="0" smtClean="0">
                <a:solidFill>
                  <a:schemeClr val="bg1"/>
                </a:solidFill>
                <a:latin typeface="Times New Roman" panose="02020603050405020304" pitchFamily="18" charset="0"/>
                <a:cs typeface="Times New Roman" panose="02020603050405020304" pitchFamily="18" charset="0"/>
              </a:rPr>
              <a:t>Yale </a:t>
            </a:r>
            <a:r>
              <a:rPr lang="en-US" altLang="el-GR" sz="1400" smtClean="0">
                <a:solidFill>
                  <a:schemeClr val="bg1"/>
                </a:solidFill>
                <a:latin typeface="Times New Roman" panose="02020603050405020304" pitchFamily="18" charset="0"/>
                <a:cs typeface="Times New Roman" panose="02020603050405020304" pitchFamily="18" charset="0"/>
              </a:rPr>
              <a:t>University </a:t>
            </a:r>
            <a:r>
              <a:rPr lang="en-US" altLang="el-GR" sz="1400" smtClean="0">
                <a:solidFill>
                  <a:schemeClr val="bg1"/>
                </a:solidFill>
                <a:latin typeface="Times New Roman" panose="02020603050405020304" pitchFamily="18" charset="0"/>
                <a:cs typeface="Times New Roman" panose="02020603050405020304" pitchFamily="18" charset="0"/>
              </a:rPr>
              <a:t>Press </a:t>
            </a:r>
            <a:r>
              <a:rPr lang="el-GR" altLang="el-GR" sz="1400" dirty="0" smtClean="0">
                <a:solidFill>
                  <a:schemeClr val="bg1"/>
                </a:solidFill>
                <a:latin typeface="Times New Roman" panose="02020603050405020304" pitchFamily="18" charset="0"/>
                <a:cs typeface="Times New Roman" panose="02020603050405020304" pitchFamily="18" charset="0"/>
              </a:rPr>
              <a:t>1990</a:t>
            </a:r>
            <a:r>
              <a:rPr lang="en-US" altLang="el-GR" sz="1400" dirty="0" smtClean="0">
                <a:solidFill>
                  <a:schemeClr val="bg1"/>
                </a:solidFill>
                <a:latin typeface="Times New Roman" panose="02020603050405020304" pitchFamily="18" charset="0"/>
                <a:cs typeface="Times New Roman" panose="02020603050405020304" pitchFamily="18" charset="0"/>
              </a:rPr>
              <a:t>.</a:t>
            </a:r>
          </a:p>
          <a:p>
            <a:pPr marL="0" indent="0">
              <a:buNone/>
            </a:pPr>
            <a:r>
              <a:rPr lang="en-US" altLang="el-GR" sz="1400" dirty="0" smtClean="0">
                <a:solidFill>
                  <a:schemeClr val="bg1"/>
                </a:solidFill>
                <a:latin typeface="Times New Roman" panose="02020603050405020304" pitchFamily="18" charset="0"/>
                <a:cs typeface="Times New Roman" panose="02020603050405020304" pitchFamily="18" charset="0"/>
              </a:rPr>
              <a:t>N.  K</a:t>
            </a:r>
            <a:r>
              <a:rPr lang="el-GR" altLang="el-GR" sz="1400" dirty="0" err="1" smtClean="0">
                <a:solidFill>
                  <a:schemeClr val="bg1"/>
                </a:solidFill>
                <a:latin typeface="Times New Roman" panose="02020603050405020304" pitchFamily="18" charset="0"/>
                <a:cs typeface="Times New Roman" panose="02020603050405020304" pitchFamily="18" charset="0"/>
              </a:rPr>
              <a:t>ατσωνοπούλου</a:t>
            </a:r>
            <a:r>
              <a:rPr lang="el-GR" altLang="el-GR" sz="1400" dirty="0" smtClean="0">
                <a:solidFill>
                  <a:schemeClr val="bg1"/>
                </a:solidFill>
                <a:latin typeface="Times New Roman" panose="02020603050405020304" pitchFamily="18" charset="0"/>
                <a:cs typeface="Times New Roman" panose="02020603050405020304" pitchFamily="18" charset="0"/>
              </a:rPr>
              <a:t> και Α. </a:t>
            </a:r>
            <a:r>
              <a:rPr lang="en-US" altLang="el-GR" sz="1400" dirty="0" smtClean="0">
                <a:solidFill>
                  <a:schemeClr val="bg1"/>
                </a:solidFill>
                <a:latin typeface="Times New Roman" panose="02020603050405020304" pitchFamily="18" charset="0"/>
                <a:cs typeface="Times New Roman" panose="02020603050405020304" pitchFamily="18" charset="0"/>
              </a:rPr>
              <a:t>Stewart</a:t>
            </a:r>
            <a:r>
              <a:rPr lang="el-GR" altLang="el-GR" sz="1400" dirty="0" smtClean="0">
                <a:solidFill>
                  <a:schemeClr val="bg1"/>
                </a:solidFill>
                <a:latin typeface="Times New Roman" panose="02020603050405020304" pitchFamily="18" charset="0"/>
                <a:cs typeface="Times New Roman" panose="02020603050405020304" pitchFamily="18" charset="0"/>
              </a:rPr>
              <a:t> </a:t>
            </a:r>
            <a:r>
              <a:rPr lang="el-GR" altLang="el-GR" sz="1400" dirty="0" err="1" smtClean="0">
                <a:solidFill>
                  <a:schemeClr val="bg1"/>
                </a:solidFill>
                <a:latin typeface="Times New Roman" panose="02020603050405020304" pitchFamily="18" charset="0"/>
                <a:cs typeface="Times New Roman" panose="02020603050405020304" pitchFamily="18" charset="0"/>
              </a:rPr>
              <a:t>επιμ</a:t>
            </a:r>
            <a:r>
              <a:rPr lang="el-GR" altLang="el-GR" sz="1400" dirty="0" smtClean="0">
                <a:solidFill>
                  <a:schemeClr val="bg1"/>
                </a:solidFill>
                <a:latin typeface="Times New Roman" panose="02020603050405020304" pitchFamily="18" charset="0"/>
                <a:cs typeface="Times New Roman" panose="02020603050405020304" pitchFamily="18" charset="0"/>
              </a:rPr>
              <a:t>.</a:t>
            </a:r>
            <a:r>
              <a:rPr lang="en-US" altLang="el-GR" sz="1400" i="1" dirty="0" smtClean="0">
                <a:solidFill>
                  <a:schemeClr val="bg1"/>
                </a:solidFill>
                <a:latin typeface="Times New Roman" panose="02020603050405020304" pitchFamily="18" charset="0"/>
                <a:cs typeface="Times New Roman" panose="02020603050405020304" pitchFamily="18" charset="0"/>
              </a:rPr>
              <a:t>, </a:t>
            </a:r>
            <a:r>
              <a:rPr lang="el-GR" altLang="el-GR" sz="1400" i="1" dirty="0" smtClean="0">
                <a:solidFill>
                  <a:schemeClr val="bg1"/>
                </a:solidFill>
                <a:latin typeface="Times New Roman" panose="02020603050405020304" pitchFamily="18" charset="0"/>
                <a:cs typeface="Times New Roman" panose="02020603050405020304" pitchFamily="18" charset="0"/>
              </a:rPr>
              <a:t>Ο </a:t>
            </a:r>
            <a:r>
              <a:rPr lang="el-GR" altLang="el-GR" sz="1400" i="1" dirty="0" err="1" smtClean="0">
                <a:solidFill>
                  <a:schemeClr val="bg1"/>
                </a:solidFill>
                <a:latin typeface="Times New Roman" panose="02020603050405020304" pitchFamily="18" charset="0"/>
                <a:cs typeface="Times New Roman" panose="02020603050405020304" pitchFamily="18" charset="0"/>
              </a:rPr>
              <a:t>Σκόπας</a:t>
            </a:r>
            <a:r>
              <a:rPr lang="el-GR" altLang="el-GR" sz="1400" i="1" dirty="0" smtClean="0">
                <a:solidFill>
                  <a:schemeClr val="bg1"/>
                </a:solidFill>
                <a:latin typeface="Times New Roman" panose="02020603050405020304" pitchFamily="18" charset="0"/>
                <a:cs typeface="Times New Roman" panose="02020603050405020304" pitchFamily="18" charset="0"/>
              </a:rPr>
              <a:t> και ο </a:t>
            </a:r>
            <a:r>
              <a:rPr lang="en-US" altLang="el-GR" sz="1400" i="1" dirty="0" smtClean="0">
                <a:solidFill>
                  <a:schemeClr val="bg1"/>
                </a:solidFill>
                <a:latin typeface="Times New Roman" panose="02020603050405020304" pitchFamily="18" charset="0"/>
                <a:cs typeface="Times New Roman" panose="02020603050405020304" pitchFamily="18" charset="0"/>
              </a:rPr>
              <a:t>K</a:t>
            </a:r>
            <a:r>
              <a:rPr lang="el-GR" altLang="el-GR" sz="1400" i="1" dirty="0" err="1" smtClean="0">
                <a:solidFill>
                  <a:schemeClr val="bg1"/>
                </a:solidFill>
                <a:latin typeface="Times New Roman" panose="02020603050405020304" pitchFamily="18" charset="0"/>
                <a:cs typeface="Times New Roman" panose="02020603050405020304" pitchFamily="18" charset="0"/>
              </a:rPr>
              <a:t>όσμος</a:t>
            </a:r>
            <a:r>
              <a:rPr lang="el-GR" altLang="el-GR" sz="1400" i="1" dirty="0" smtClean="0">
                <a:solidFill>
                  <a:schemeClr val="bg1"/>
                </a:solidFill>
                <a:latin typeface="Times New Roman" panose="02020603050405020304" pitchFamily="18" charset="0"/>
                <a:cs typeface="Times New Roman" panose="02020603050405020304" pitchFamily="18" charset="0"/>
              </a:rPr>
              <a:t> του</a:t>
            </a:r>
            <a:r>
              <a:rPr lang="en-US" altLang="el-GR" sz="1400" i="1" dirty="0" smtClean="0">
                <a:solidFill>
                  <a:schemeClr val="bg1"/>
                </a:solidFill>
                <a:latin typeface="Times New Roman" panose="02020603050405020304" pitchFamily="18" charset="0"/>
                <a:cs typeface="Times New Roman" panose="02020603050405020304" pitchFamily="18" charset="0"/>
              </a:rPr>
              <a:t>.</a:t>
            </a:r>
            <a:r>
              <a:rPr lang="el-GR" altLang="el-GR" sz="1400" i="1" dirty="0" smtClean="0">
                <a:solidFill>
                  <a:schemeClr val="bg1"/>
                </a:solidFill>
                <a:latin typeface="Times New Roman" panose="02020603050405020304" pitchFamily="18" charset="0"/>
                <a:cs typeface="Times New Roman" panose="02020603050405020304" pitchFamily="18" charset="0"/>
              </a:rPr>
              <a:t> Πρακτικά </a:t>
            </a:r>
            <a:r>
              <a:rPr lang="en-US" altLang="el-GR" sz="1400" i="1" dirty="0" smtClean="0">
                <a:solidFill>
                  <a:schemeClr val="bg1"/>
                </a:solidFill>
                <a:latin typeface="Times New Roman" panose="02020603050405020304" pitchFamily="18" charset="0"/>
                <a:cs typeface="Times New Roman" panose="02020603050405020304" pitchFamily="18" charset="0"/>
              </a:rPr>
              <a:t> </a:t>
            </a:r>
            <a:r>
              <a:rPr lang="el-GR" altLang="el-GR" sz="1400" i="1" dirty="0" smtClean="0">
                <a:solidFill>
                  <a:schemeClr val="bg1"/>
                </a:solidFill>
                <a:latin typeface="Times New Roman" panose="02020603050405020304" pitchFamily="18" charset="0"/>
                <a:cs typeface="Times New Roman" panose="02020603050405020304" pitchFamily="18" charset="0"/>
              </a:rPr>
              <a:t>Γ΄ Διεθνούς Επιστημονικού Συνεδρίου Αρχαιολογίας Πάρου και Κυκλάδων, </a:t>
            </a:r>
            <a:r>
              <a:rPr lang="el-GR" altLang="el-GR" sz="1400" i="1" dirty="0" err="1" smtClean="0">
                <a:solidFill>
                  <a:schemeClr val="bg1"/>
                </a:solidFill>
                <a:latin typeface="Times New Roman" panose="02020603050405020304" pitchFamily="18" charset="0"/>
                <a:cs typeface="Times New Roman" panose="02020603050405020304" pitchFamily="18" charset="0"/>
              </a:rPr>
              <a:t>Παροικιά</a:t>
            </a:r>
            <a:r>
              <a:rPr lang="el-GR" altLang="el-GR" sz="1400" i="1" dirty="0" smtClean="0">
                <a:solidFill>
                  <a:schemeClr val="bg1"/>
                </a:solidFill>
                <a:latin typeface="Times New Roman" panose="02020603050405020304" pitchFamily="18" charset="0"/>
                <a:cs typeface="Times New Roman" panose="02020603050405020304" pitchFamily="18" charset="0"/>
              </a:rPr>
              <a:t> Πάρου, 11-14 Ιουνίου 2010,</a:t>
            </a:r>
            <a:r>
              <a:rPr lang="el-GR" altLang="el-GR" sz="1400" dirty="0" smtClean="0">
                <a:solidFill>
                  <a:schemeClr val="bg1"/>
                </a:solidFill>
                <a:latin typeface="Times New Roman" panose="02020603050405020304" pitchFamily="18" charset="0"/>
                <a:cs typeface="Times New Roman" panose="02020603050405020304" pitchFamily="18" charset="0"/>
              </a:rPr>
              <a:t> Αθήνα 2013.</a:t>
            </a:r>
            <a:endParaRPr lang="en-US" altLang="el-GR" sz="1400" dirty="0" smtClean="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135063" y="404813"/>
            <a:ext cx="6781800" cy="808037"/>
          </a:xfrm>
        </p:spPr>
        <p:txBody>
          <a:bodyPr/>
          <a:lstStyle/>
          <a:p>
            <a:r>
              <a:rPr lang="el-GR" sz="1600" dirty="0" smtClean="0">
                <a:solidFill>
                  <a:schemeClr val="bg1"/>
                </a:solidFill>
                <a:latin typeface="Times New Roman" panose="02020603050405020304" pitchFamily="18" charset="0"/>
                <a:cs typeface="Times New Roman" panose="02020603050405020304" pitchFamily="18" charset="0"/>
              </a:rPr>
              <a:t>Χρηματοδότηση</a:t>
            </a:r>
            <a:endParaRPr lang="en-US" sz="1600" dirty="0" smtClean="0">
              <a:solidFill>
                <a:schemeClr val="bg1"/>
              </a:solidFill>
              <a:latin typeface="Times New Roman" panose="02020603050405020304" pitchFamily="18" charset="0"/>
              <a:cs typeface="Times New Roman" panose="02020603050405020304" pitchFamily="18" charset="0"/>
            </a:endParaRPr>
          </a:p>
        </p:txBody>
      </p:sp>
      <p:sp>
        <p:nvSpPr>
          <p:cNvPr id="17411" name="Content Placeholder 2"/>
          <p:cNvSpPr>
            <a:spLocks noGrp="1"/>
          </p:cNvSpPr>
          <p:nvPr>
            <p:ph idx="1"/>
          </p:nvPr>
        </p:nvSpPr>
        <p:spPr>
          <a:xfrm>
            <a:off x="467544" y="2132856"/>
            <a:ext cx="8115300" cy="1583506"/>
          </a:xfrm>
        </p:spPr>
        <p:txBody>
          <a:bodyPr/>
          <a:lstStyle/>
          <a:p>
            <a:r>
              <a:rPr lang="el-GR" sz="1400" dirty="0" smtClean="0">
                <a:solidFill>
                  <a:schemeClr val="bg1"/>
                </a:solidFill>
                <a:latin typeface="Times New Roman" panose="02020603050405020304" pitchFamily="18" charset="0"/>
                <a:cs typeface="Times New Roman" panose="02020603050405020304" pitchFamily="18" charset="0"/>
              </a:rPr>
              <a:t>Το παρόν εκπαιδευτικό υλικό έχει αναπτυχθεί </a:t>
            </a:r>
            <a:r>
              <a:rPr lang="el-GR" sz="1400" dirty="0" err="1" smtClean="0">
                <a:solidFill>
                  <a:schemeClr val="bg1"/>
                </a:solidFill>
                <a:latin typeface="Times New Roman" panose="02020603050405020304" pitchFamily="18" charset="0"/>
                <a:cs typeface="Times New Roman" panose="02020603050405020304" pitchFamily="18" charset="0"/>
              </a:rPr>
              <a:t>στ</a:t>
            </a:r>
            <a:r>
              <a:rPr lang="en-US" sz="1400" dirty="0" smtClean="0">
                <a:solidFill>
                  <a:schemeClr val="bg1"/>
                </a:solidFill>
                <a:latin typeface="Times New Roman" panose="02020603050405020304" pitchFamily="18" charset="0"/>
                <a:cs typeface="Times New Roman" panose="02020603050405020304" pitchFamily="18" charset="0"/>
              </a:rPr>
              <a:t>o</a:t>
            </a:r>
            <a:r>
              <a:rPr lang="el-GR" sz="1400" dirty="0" smtClean="0">
                <a:solidFill>
                  <a:schemeClr val="bg1"/>
                </a:solidFill>
                <a:latin typeface="Times New Roman" panose="02020603050405020304" pitchFamily="18" charset="0"/>
                <a:cs typeface="Times New Roman" panose="02020603050405020304" pitchFamily="18" charset="0"/>
              </a:rPr>
              <a:t> </a:t>
            </a:r>
            <a:r>
              <a:rPr lang="el-GR" sz="1400" dirty="0" err="1" smtClean="0">
                <a:solidFill>
                  <a:schemeClr val="bg1"/>
                </a:solidFill>
                <a:latin typeface="Times New Roman" panose="02020603050405020304" pitchFamily="18" charset="0"/>
                <a:cs typeface="Times New Roman" panose="02020603050405020304" pitchFamily="18" charset="0"/>
              </a:rPr>
              <a:t>πλαίσι</a:t>
            </a:r>
            <a:r>
              <a:rPr lang="en-US" sz="1400" dirty="0" smtClean="0">
                <a:solidFill>
                  <a:schemeClr val="bg1"/>
                </a:solidFill>
                <a:latin typeface="Times New Roman" panose="02020603050405020304" pitchFamily="18" charset="0"/>
                <a:cs typeface="Times New Roman" panose="02020603050405020304" pitchFamily="18" charset="0"/>
              </a:rPr>
              <a:t>o</a:t>
            </a:r>
            <a:r>
              <a:rPr lang="el-GR" sz="1400" dirty="0" smtClean="0">
                <a:solidFill>
                  <a:schemeClr val="bg1"/>
                </a:solidFill>
                <a:latin typeface="Times New Roman" panose="02020603050405020304" pitchFamily="18" charset="0"/>
                <a:cs typeface="Times New Roman" panose="02020603050405020304" pitchFamily="18" charset="0"/>
              </a:rPr>
              <a:t> του εκπαιδευτικού έργου του διδάσκοντα.</a:t>
            </a:r>
            <a:endParaRPr lang="en-US" sz="1400" dirty="0" smtClean="0">
              <a:solidFill>
                <a:schemeClr val="bg1"/>
              </a:solidFill>
              <a:latin typeface="Times New Roman" panose="02020603050405020304" pitchFamily="18" charset="0"/>
              <a:cs typeface="Times New Roman" panose="02020603050405020304" pitchFamily="18" charset="0"/>
            </a:endParaRPr>
          </a:p>
          <a:p>
            <a:r>
              <a:rPr lang="el-GR" sz="1400" dirty="0" smtClean="0">
                <a:solidFill>
                  <a:schemeClr val="bg1"/>
                </a:solidFill>
                <a:latin typeface="Times New Roman" panose="02020603050405020304" pitchFamily="18" charset="0"/>
                <a:cs typeface="Times New Roman" panose="02020603050405020304" pitchFamily="18" charset="0"/>
              </a:rPr>
              <a:t>Το έργο «</a:t>
            </a:r>
            <a:r>
              <a:rPr lang="el-GR" sz="1400" b="1" dirty="0" smtClean="0">
                <a:solidFill>
                  <a:schemeClr val="bg1"/>
                </a:solidFill>
                <a:latin typeface="Times New Roman" panose="02020603050405020304" pitchFamily="18" charset="0"/>
                <a:cs typeface="Times New Roman" panose="02020603050405020304" pitchFamily="18" charset="0"/>
              </a:rPr>
              <a:t>Ανοικτά Ακαδημαϊκά Μαθήματα στο Πανεπιστήμιο Θεσσαλίας</a:t>
            </a:r>
            <a:r>
              <a:rPr lang="el-GR" sz="1400" dirty="0" smtClean="0">
                <a:solidFill>
                  <a:schemeClr val="bg1"/>
                </a:solidFill>
                <a:latin typeface="Times New Roman" panose="02020603050405020304" pitchFamily="18" charset="0"/>
                <a:cs typeface="Times New Roman" panose="02020603050405020304" pitchFamily="18" charset="0"/>
              </a:rPr>
              <a:t>» έχει χρηματοδοτήσει μόνο την αναδιαμόρφωση του εκπαιδευτικού υλικού. </a:t>
            </a:r>
            <a:endParaRPr lang="en-US" sz="1400" dirty="0" smtClean="0">
              <a:solidFill>
                <a:schemeClr val="bg1"/>
              </a:solidFill>
              <a:latin typeface="Times New Roman" panose="02020603050405020304" pitchFamily="18" charset="0"/>
              <a:cs typeface="Times New Roman" panose="02020603050405020304" pitchFamily="18" charset="0"/>
            </a:endParaRPr>
          </a:p>
          <a:p>
            <a:r>
              <a:rPr lang="el-GR" sz="1400" dirty="0" smtClean="0">
                <a:solidFill>
                  <a:schemeClr val="bg1"/>
                </a:solidFill>
                <a:latin typeface="Times New Roman" panose="02020603050405020304" pitchFamily="18" charset="0"/>
                <a:cs typeface="Times New Roman" panose="02020603050405020304" pitchFamily="18"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4" name="Picture 3" descr="Λογότυπο Επιχειρησιακού Προγράμματος Εκπαίδευση και Δια βίου Μάθηση"/>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4825" y="4652963"/>
            <a:ext cx="5502275" cy="1387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25852101"/>
      </p:ext>
    </p:extLst>
  </p:cSld>
  <p:clrMapOvr>
    <a:masterClrMapping/>
  </p:clrMapOvr>
</p:sld>
</file>

<file path=ppt/theme/theme1.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803</Words>
  <Application>Microsoft Office PowerPoint</Application>
  <PresentationFormat>On-screen Show (4:3)</PresentationFormat>
  <Paragraphs>55</Paragraphs>
  <Slides>12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Προεπιλεγμένη σχεδίαση</vt:lpstr>
      <vt:lpstr>PowerPoint Presentation</vt:lpstr>
      <vt:lpstr>12. Γλύπτες του 4ου αι. π.Χ. Σκόπας,  Ευφράνωρ, Λεωχάρης</vt:lpstr>
      <vt:lpstr>PowerPoint Presentation</vt:lpstr>
      <vt:lpstr>PowerPoint Presentation</vt:lpstr>
      <vt:lpstr>PowerPoint Presentation</vt:lpstr>
      <vt:lpstr>PowerPoint Presentation</vt:lpstr>
      <vt:lpstr>PowerPoint Presentation</vt:lpstr>
      <vt:lpstr>PowerPoint Presentation</vt:lpstr>
      <vt:lpstr>Χρηματοδότηση</vt:lpstr>
      <vt:lpstr>Σημείωμα Αδειοδότησης</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trinitrick</cp:lastModifiedBy>
  <cp:revision>58</cp:revision>
  <dcterms:created xsi:type="dcterms:W3CDTF">2009-12-12T15:16:03Z</dcterms:created>
  <dcterms:modified xsi:type="dcterms:W3CDTF">2015-09-03T14:49:39Z</dcterms:modified>
</cp:coreProperties>
</file>