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0"/>
  </p:notesMasterIdLst>
  <p:sldIdLst>
    <p:sldId id="257" r:id="rId3"/>
    <p:sldId id="295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</p:sldIdLst>
  <p:sldSz cx="9144000" cy="6858000" type="screen4x3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DDFB-5E92-4C2E-B371-C91BEF833DAD}" type="datetimeFigureOut">
              <a:rPr lang="el-GR" smtClean="0"/>
              <a:t>3/3/2014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344EC-514C-4AD9-84C5-D21858B45C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383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DC4-E5AA-4A68-A4EF-A9784DA0E26C}" type="datetime1">
              <a:rPr lang="el-GR" smtClean="0"/>
              <a:t>3/3/2014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771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F5-E8FD-4030-BAF4-53E6E7510785}" type="datetime1">
              <a:rPr lang="el-GR" smtClean="0"/>
              <a:t>3/3/2014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097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1957-9540-479F-BF54-FEF7CEFC1D41}" type="datetime1">
              <a:rPr lang="el-GR" smtClean="0"/>
              <a:t>3/3/2014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88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F0F8-D69D-4964-B391-545509694712}" type="datetime1">
              <a:rPr lang="el-GR" smtClean="0"/>
              <a:t>3/3/2014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6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914E-61D0-4452-9AEC-AB5D3F8F57A1}" type="datetime1">
              <a:rPr lang="el-GR" smtClean="0"/>
              <a:t>3/3/2014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67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FB99-7BA8-4688-B82D-3DD3D3F24C14}" type="datetime1">
              <a:rPr lang="el-GR" smtClean="0"/>
              <a:t>3/3/2014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17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7756-C161-4A04-87EB-F4097546CDDC}" type="datetime1">
              <a:rPr lang="el-GR" smtClean="0"/>
              <a:t>3/3/2014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032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06AC-5801-4484-AC54-F215EBE85A31}" type="datetime1">
              <a:rPr lang="el-GR" smtClean="0"/>
              <a:t>3/3/2014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99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2AB2-080E-422F-B75F-26D022AEA28A}" type="datetime1">
              <a:rPr lang="el-GR" smtClean="0"/>
              <a:t>3/3/2014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40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2C0C-7B2E-428A-AFD0-472D01361668}" type="datetime1">
              <a:rPr lang="el-GR" smtClean="0"/>
              <a:t>3/3/2014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350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124B-EF3E-4F5F-8A8A-3F16B7D37368}" type="datetime1">
              <a:rPr lang="el-GR" smtClean="0"/>
              <a:t>3/3/2014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76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2DBA-1611-4433-9176-1606882CD217}" type="datetime1">
              <a:rPr lang="el-GR" smtClean="0"/>
              <a:t>3/3/2014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Έλεγχος Απόδοσης με το JMeter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023B-C378-42A2-9E62-F0453DC5F1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83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sa/3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cs.teilar.gr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eilar.gr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7.jpeg"/><Relationship Id="rId5" Type="http://schemas.openxmlformats.org/officeDocument/2006/relationships/slide" Target="slide4.xml"/><Relationship Id="rId4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tags" Target="../tags/tag7.xml"/><Relationship Id="rId7" Type="http://schemas.openxmlformats.org/officeDocument/2006/relationships/slide" Target="slide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jmeter.apache.org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meter.apache.org/download_jmeter.cgi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Εικόνα 1" descr="Λογότυπο Τεχνολογικό Εκπαιδευτικό Ίδρυμα Θεσσαλίας.">
            <a:hlinkClick r:id="rId3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9263"/>
            <a:ext cx="345598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Τίτλος 1"/>
          <p:cNvSpPr>
            <a:spLocks noGrp="1"/>
          </p:cNvSpPr>
          <p:nvPr>
            <p:ph type="ctrTitle"/>
          </p:nvPr>
        </p:nvSpPr>
        <p:spPr>
          <a:xfrm>
            <a:off x="755650" y="1628775"/>
            <a:ext cx="7627938" cy="1008063"/>
          </a:xfrm>
        </p:spPr>
        <p:txBody>
          <a:bodyPr>
            <a:normAutofit/>
          </a:bodyPr>
          <a:lstStyle/>
          <a:p>
            <a:r>
              <a:rPr lang="el-GR" altLang="el-GR" b="1" dirty="0" smtClean="0">
                <a:solidFill>
                  <a:srgbClr val="000000"/>
                </a:solidFill>
              </a:rPr>
              <a:t>Ποιότητα Λογισμικού</a:t>
            </a:r>
            <a:endParaRPr lang="el-GR" altLang="el-GR" dirty="0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611188" y="2705100"/>
            <a:ext cx="7993062" cy="295275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l-GR" sz="28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l-GR" sz="2800" b="1" dirty="0" smtClean="0">
                <a:solidFill>
                  <a:prstClr val="black"/>
                </a:solidFill>
                <a:cs typeface="Arial" charset="0"/>
              </a:rPr>
              <a:t>8</a:t>
            </a:r>
            <a:r>
              <a:rPr lang="en-US" sz="28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28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Έλεγχος Απόδοσης με το </a:t>
            </a:r>
            <a:r>
              <a:rPr lang="en-US" sz="2800" dirty="0" err="1">
                <a:solidFill>
                  <a:schemeClr val="tx1"/>
                </a:solidFill>
              </a:rPr>
              <a:t>J</a:t>
            </a:r>
            <a:r>
              <a:rPr lang="en-US" sz="2800" dirty="0" err="1" smtClean="0">
                <a:solidFill>
                  <a:schemeClr val="tx1"/>
                </a:solidFill>
              </a:rPr>
              <a:t>Meter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sz="2800" dirty="0" smtClean="0">
              <a:solidFill>
                <a:prstClr val="black"/>
              </a:solidFill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sz="2800" b="1" dirty="0" smtClean="0">
                <a:solidFill>
                  <a:prstClr val="black"/>
                </a:solidFill>
                <a:cs typeface="Arial" charset="0"/>
              </a:rPr>
              <a:t>   </a:t>
            </a:r>
            <a:r>
              <a:rPr lang="el-GR" sz="2800" dirty="0">
                <a:solidFill>
                  <a:prstClr val="black"/>
                </a:solidFill>
                <a:cs typeface="Arial" charset="0"/>
              </a:rPr>
              <a:t>Διδάσκων: 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Γεώργιος </a:t>
            </a:r>
            <a:r>
              <a:rPr lang="el-GR" sz="2800" dirty="0" err="1" smtClean="0">
                <a:solidFill>
                  <a:prstClr val="black"/>
                </a:solidFill>
                <a:cs typeface="Arial" charset="0"/>
              </a:rPr>
              <a:t>Κακαρόντζας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Καθηγητής Εφαρμογών.</a:t>
            </a:r>
            <a:endParaRPr lang="el-GR" sz="2800" dirty="0">
              <a:solidFill>
                <a:prstClr val="black"/>
              </a:solidFill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800" dirty="0">
                <a:solidFill>
                  <a:prstClr val="black"/>
                </a:solidFill>
                <a:cs typeface="Arial" charset="0"/>
              </a:rPr>
              <a:t>Τμήμα Μηχανικών Πληροφορικής, </a:t>
            </a:r>
            <a:endParaRPr lang="el-GR" sz="2800" dirty="0" smtClean="0">
              <a:solidFill>
                <a:prstClr val="black"/>
              </a:solidFill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Τεχνολογικής </a:t>
            </a:r>
            <a:r>
              <a:rPr lang="el-GR" sz="2800" dirty="0">
                <a:solidFill>
                  <a:prstClr val="black"/>
                </a:solidFill>
                <a:cs typeface="Arial" charset="0"/>
              </a:rPr>
              <a:t>Εκπαίδευσης.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pic>
        <p:nvPicPr>
          <p:cNvPr id="9" name="Εικόνα 2" descr=" Λογότυπο για Άδειες χρήσης Creative Commons, B Y, S A. 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2" y="5877228"/>
            <a:ext cx="1690688" cy="5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.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17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Συμβουλές για καλύτερα αποτελέσματα </a:t>
            </a:r>
            <a:r>
              <a:rPr lang="el-G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(2 </a:t>
            </a:r>
            <a:r>
              <a:rPr lang="el-G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800" dirty="0">
                <a:solidFill>
                  <a:prstClr val="black"/>
                </a:solidFill>
              </a:rPr>
              <a:t>Ελέγξτε την εφαρμογή για έναν χρήστη και επιβεβαιώστε πως δουλεύει </a:t>
            </a:r>
            <a:r>
              <a:rPr lang="el-GR" sz="2800" dirty="0" smtClean="0">
                <a:solidFill>
                  <a:prstClr val="black"/>
                </a:solidFill>
              </a:rPr>
              <a:t>καλά, </a:t>
            </a:r>
            <a:r>
              <a:rPr lang="el-GR" sz="2800" dirty="0">
                <a:solidFill>
                  <a:prstClr val="black"/>
                </a:solidFill>
              </a:rPr>
              <a:t>και είναι βελτιστοποιημένη για έναν χρήστη πριν να προσομοιώσετε ταυτόχρονους χρήστες.</a:t>
            </a:r>
          </a:p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800" dirty="0">
                <a:solidFill>
                  <a:prstClr val="black"/>
                </a:solidFill>
              </a:rPr>
              <a:t>Ελέγξτε τέσσερις βασικές παραμέτρους: επεξεργαστής, μνήμη, δίσκος, δίκτυο.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800" dirty="0">
                <a:solidFill>
                  <a:prstClr val="black"/>
                </a:solidFill>
              </a:rPr>
              <a:t>Εκτελέστε το </a:t>
            </a:r>
            <a:r>
              <a:rPr lang="en-US" sz="2800" i="1" dirty="0" err="1">
                <a:solidFill>
                  <a:prstClr val="black"/>
                </a:solidFill>
              </a:rPr>
              <a:t>JMeter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l-GR" sz="2800" dirty="0">
                <a:solidFill>
                  <a:prstClr val="black"/>
                </a:solidFill>
              </a:rPr>
              <a:t>μόνο για ελέγχους υπολογιστών των οποίων σας έχει ανατεθεί ο </a:t>
            </a:r>
            <a:r>
              <a:rPr lang="el-GR" sz="2800" dirty="0" smtClean="0">
                <a:solidFill>
                  <a:prstClr val="black"/>
                </a:solidFill>
              </a:rPr>
              <a:t>έλεγχος, </a:t>
            </a:r>
            <a:r>
              <a:rPr lang="el-GR" sz="2800" dirty="0">
                <a:solidFill>
                  <a:prstClr val="black"/>
                </a:solidFill>
              </a:rPr>
              <a:t>για να μην κατηγορηθείτε για </a:t>
            </a:r>
            <a:r>
              <a:rPr lang="en-US" sz="2800" i="1" dirty="0">
                <a:solidFill>
                  <a:prstClr val="black"/>
                </a:solidFill>
              </a:rPr>
              <a:t>Denial Of Service </a:t>
            </a:r>
            <a:r>
              <a:rPr lang="en-US" sz="2800" dirty="0">
                <a:solidFill>
                  <a:prstClr val="black"/>
                </a:solidFill>
              </a:rPr>
              <a:t>(</a:t>
            </a:r>
            <a:r>
              <a:rPr lang="en-US" sz="2800" i="1" dirty="0" err="1">
                <a:solidFill>
                  <a:prstClr val="black"/>
                </a:solidFill>
              </a:rPr>
              <a:t>DoS</a:t>
            </a:r>
            <a:r>
              <a:rPr lang="en-US" sz="2800" dirty="0">
                <a:solidFill>
                  <a:prstClr val="black"/>
                </a:solidFill>
              </a:rPr>
              <a:t>) </a:t>
            </a:r>
            <a:r>
              <a:rPr lang="el-GR" sz="2800" dirty="0">
                <a:solidFill>
                  <a:prstClr val="black"/>
                </a:solidFill>
              </a:rPr>
              <a:t>επιθέσεις</a:t>
            </a:r>
            <a:r>
              <a:rPr lang="el-GR" sz="2800" dirty="0" smtClean="0">
                <a:solidFill>
                  <a:prstClr val="black"/>
                </a:solidFill>
              </a:rPr>
              <a:t>.</a:t>
            </a:r>
            <a:endParaRPr lang="el-GR" sz="2800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2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Παράδειγμα ελέγχου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website</a:t>
            </a:r>
            <a:endParaRPr lang="el-G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Θα δημιουργήσουμε ένα σχέδιο ελέγχου (</a:t>
            </a:r>
            <a:r>
              <a:rPr lang="en-US" sz="2400" i="1" dirty="0">
                <a:solidFill>
                  <a:prstClr val="black"/>
                </a:solidFill>
              </a:rPr>
              <a:t>test plan</a:t>
            </a:r>
            <a:r>
              <a:rPr lang="el-GR" sz="2400" dirty="0" smtClean="0">
                <a:solidFill>
                  <a:prstClr val="black"/>
                </a:solidFill>
              </a:rPr>
              <a:t>), </a:t>
            </a:r>
            <a:r>
              <a:rPr lang="el-GR" sz="2400" dirty="0">
                <a:solidFill>
                  <a:prstClr val="black"/>
                </a:solidFill>
              </a:rPr>
              <a:t>το οποίο μπορεί να χρησιμοποιηθεί ως βάση για ελέγχους </a:t>
            </a:r>
            <a:r>
              <a:rPr lang="el-GR" sz="2400" dirty="0" smtClean="0">
                <a:solidFill>
                  <a:prstClr val="black"/>
                </a:solidFill>
              </a:rPr>
              <a:t>απόδοσης, </a:t>
            </a:r>
            <a:r>
              <a:rPr lang="el-GR" sz="2400" dirty="0">
                <a:solidFill>
                  <a:prstClr val="black"/>
                </a:solidFill>
              </a:rPr>
              <a:t>και λειτουργικούς ελέγχους με το</a:t>
            </a:r>
            <a:r>
              <a:rPr lang="el-GR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JMeter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endParaRPr lang="el-GR" sz="24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Βήματα:</a:t>
            </a:r>
          </a:p>
          <a:p>
            <a:pPr marL="720090" lvl="2" indent="0">
              <a:spcBef>
                <a:spcPts val="0"/>
              </a:spcBef>
              <a:spcAft>
                <a:spcPts val="300"/>
              </a:spcAft>
              <a:buClr>
                <a:srgbClr val="9B2D1F"/>
              </a:buClr>
              <a:buSzPct val="85000"/>
              <a:buNone/>
            </a:pPr>
            <a:r>
              <a:rPr lang="el-GR" sz="2200" b="1" dirty="0" smtClean="0">
                <a:solidFill>
                  <a:srgbClr val="777777"/>
                </a:solidFill>
              </a:rPr>
              <a:t>1)  </a:t>
            </a:r>
            <a:r>
              <a:rPr lang="el-GR" sz="2200" dirty="0" smtClean="0">
                <a:solidFill>
                  <a:prstClr val="black"/>
                </a:solidFill>
              </a:rPr>
              <a:t>Προσθήκη χρηστών.</a:t>
            </a:r>
            <a:endParaRPr lang="el-GR" sz="2200" dirty="0">
              <a:solidFill>
                <a:prstClr val="black"/>
              </a:solidFill>
            </a:endParaRPr>
          </a:p>
          <a:p>
            <a:pPr marL="720090" lvl="2" indent="0">
              <a:spcBef>
                <a:spcPts val="0"/>
              </a:spcBef>
              <a:buClr>
                <a:srgbClr val="9B2D1F"/>
              </a:buClr>
              <a:buSzPct val="85000"/>
              <a:buNone/>
            </a:pPr>
            <a:r>
              <a:rPr lang="el-GR" sz="2200" b="1" dirty="0" smtClean="0">
                <a:solidFill>
                  <a:srgbClr val="777777"/>
                </a:solidFill>
              </a:rPr>
              <a:t>2)  </a:t>
            </a:r>
            <a:r>
              <a:rPr lang="el-GR" sz="2200" dirty="0" smtClean="0">
                <a:solidFill>
                  <a:prstClr val="black"/>
                </a:solidFill>
              </a:rPr>
              <a:t>Προσθήκη </a:t>
            </a:r>
            <a:r>
              <a:rPr lang="el-GR" sz="2200" dirty="0">
                <a:solidFill>
                  <a:prstClr val="black"/>
                </a:solidFill>
              </a:rPr>
              <a:t>και ρύθμιση των εξ ορισμού αιτήσεων </a:t>
            </a:r>
            <a:r>
              <a:rPr lang="en-US" sz="2200" dirty="0">
                <a:solidFill>
                  <a:prstClr val="black"/>
                </a:solidFill>
              </a:rPr>
              <a:t>HTTP </a:t>
            </a:r>
            <a:endParaRPr lang="el-GR" sz="2200" dirty="0" smtClean="0">
              <a:solidFill>
                <a:prstClr val="black"/>
              </a:solidFill>
            </a:endParaRPr>
          </a:p>
          <a:p>
            <a:pPr marL="1177290" lvl="3" indent="0">
              <a:spcBef>
                <a:spcPts val="0"/>
              </a:spcBef>
              <a:spcAft>
                <a:spcPts val="300"/>
              </a:spcAft>
              <a:buClr>
                <a:srgbClr val="9B2D1F"/>
              </a:buClr>
              <a:buSzPct val="85000"/>
              <a:buNone/>
            </a:pPr>
            <a:r>
              <a:rPr lang="el-GR" sz="2200" dirty="0" smtClean="0">
                <a:solidFill>
                  <a:prstClr val="black"/>
                </a:solidFill>
              </a:rPr>
              <a:t>(</a:t>
            </a:r>
            <a:r>
              <a:rPr lang="en-GB" sz="2200" i="1" dirty="0">
                <a:solidFill>
                  <a:prstClr val="black"/>
                </a:solidFill>
              </a:rPr>
              <a:t>Default</a:t>
            </a:r>
            <a:r>
              <a:rPr lang="en-GB" sz="2200" dirty="0">
                <a:solidFill>
                  <a:prstClr val="black"/>
                </a:solidFill>
              </a:rPr>
              <a:t> </a:t>
            </a:r>
            <a:r>
              <a:rPr lang="en-GB" sz="2200" i="1" dirty="0" smtClean="0">
                <a:solidFill>
                  <a:prstClr val="black"/>
                </a:solidFill>
              </a:rPr>
              <a:t>HTTP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Request</a:t>
            </a:r>
            <a:r>
              <a:rPr lang="el-GR" sz="2200" dirty="0">
                <a:solidFill>
                  <a:prstClr val="black"/>
                </a:solidFill>
              </a:rPr>
              <a:t>).</a:t>
            </a:r>
          </a:p>
          <a:p>
            <a:pPr marL="720090" lvl="2" indent="0">
              <a:spcBef>
                <a:spcPts val="0"/>
              </a:spcBef>
              <a:spcAft>
                <a:spcPts val="300"/>
              </a:spcAft>
              <a:buClr>
                <a:srgbClr val="9B2D1F"/>
              </a:buClr>
              <a:buSzPct val="85000"/>
              <a:buNone/>
            </a:pPr>
            <a:r>
              <a:rPr lang="el-GR" sz="2200" b="1" dirty="0" smtClean="0">
                <a:solidFill>
                  <a:srgbClr val="777777"/>
                </a:solidFill>
              </a:rPr>
              <a:t>3)  </a:t>
            </a:r>
            <a:r>
              <a:rPr lang="el-GR" sz="2200" dirty="0" smtClean="0">
                <a:solidFill>
                  <a:prstClr val="black"/>
                </a:solidFill>
              </a:rPr>
              <a:t>Προσθήκη </a:t>
            </a:r>
            <a:r>
              <a:rPr lang="el-GR" sz="2200" dirty="0">
                <a:solidFill>
                  <a:prstClr val="black"/>
                </a:solidFill>
              </a:rPr>
              <a:t>των </a:t>
            </a:r>
            <a:r>
              <a:rPr lang="en-US" sz="2200" dirty="0">
                <a:solidFill>
                  <a:prstClr val="black"/>
                </a:solidFill>
              </a:rPr>
              <a:t>HTTP </a:t>
            </a:r>
            <a:r>
              <a:rPr lang="el-GR" sz="2200" dirty="0">
                <a:solidFill>
                  <a:prstClr val="black"/>
                </a:solidFill>
              </a:rPr>
              <a:t>αιτήσεων (</a:t>
            </a:r>
            <a:r>
              <a:rPr lang="en-US" sz="2200" i="1" dirty="0">
                <a:solidFill>
                  <a:prstClr val="black"/>
                </a:solidFill>
              </a:rPr>
              <a:t>HTTP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R</a:t>
            </a:r>
            <a:r>
              <a:rPr lang="en-US" sz="2200" i="1" dirty="0" smtClean="0">
                <a:solidFill>
                  <a:prstClr val="black"/>
                </a:solidFill>
              </a:rPr>
              <a:t>equests</a:t>
            </a:r>
            <a:r>
              <a:rPr lang="el-GR" sz="2200" dirty="0" smtClean="0">
                <a:solidFill>
                  <a:prstClr val="black"/>
                </a:solidFill>
              </a:rPr>
              <a:t>).</a:t>
            </a:r>
            <a:endParaRPr lang="el-GR" sz="2200" dirty="0">
              <a:solidFill>
                <a:prstClr val="black"/>
              </a:solidFill>
            </a:endParaRPr>
          </a:p>
          <a:p>
            <a:pPr marL="720090" lvl="2" indent="0">
              <a:spcBef>
                <a:spcPts val="0"/>
              </a:spcBef>
              <a:buClr>
                <a:srgbClr val="9B2D1F"/>
              </a:buClr>
              <a:buSzPct val="85000"/>
              <a:buNone/>
            </a:pPr>
            <a:r>
              <a:rPr lang="el-GR" sz="2200" b="1" dirty="0" smtClean="0">
                <a:solidFill>
                  <a:srgbClr val="777777"/>
                </a:solidFill>
              </a:rPr>
              <a:t>4)  </a:t>
            </a:r>
            <a:r>
              <a:rPr lang="el-GR" sz="2200" dirty="0" smtClean="0">
                <a:solidFill>
                  <a:prstClr val="black"/>
                </a:solidFill>
              </a:rPr>
              <a:t>Προσθήκη ακροατών </a:t>
            </a:r>
            <a:r>
              <a:rPr lang="el-GR" sz="2200" dirty="0">
                <a:solidFill>
                  <a:prstClr val="black"/>
                </a:solidFill>
              </a:rPr>
              <a:t>(</a:t>
            </a:r>
            <a:r>
              <a:rPr lang="en-US" sz="2200" i="1" dirty="0">
                <a:solidFill>
                  <a:prstClr val="black"/>
                </a:solidFill>
              </a:rPr>
              <a:t>Listeners</a:t>
            </a:r>
            <a:r>
              <a:rPr lang="el-GR" sz="2200" dirty="0">
                <a:solidFill>
                  <a:prstClr val="black"/>
                </a:solidFill>
              </a:rPr>
              <a:t>) για να δούμε και να </a:t>
            </a:r>
            <a:endParaRPr lang="el-GR" sz="2200" dirty="0" smtClean="0">
              <a:solidFill>
                <a:prstClr val="black"/>
              </a:solidFill>
            </a:endParaRPr>
          </a:p>
          <a:p>
            <a:pPr marL="1177290" lvl="3" indent="0">
              <a:spcBef>
                <a:spcPts val="0"/>
              </a:spcBef>
              <a:spcAft>
                <a:spcPts val="300"/>
              </a:spcAft>
              <a:buClr>
                <a:srgbClr val="9B2D1F"/>
              </a:buClr>
              <a:buSzPct val="85000"/>
              <a:buNone/>
            </a:pPr>
            <a:r>
              <a:rPr lang="el-GR" sz="2200" dirty="0" smtClean="0">
                <a:solidFill>
                  <a:prstClr val="black"/>
                </a:solidFill>
              </a:rPr>
              <a:t>αποθηκεύσουμε </a:t>
            </a:r>
            <a:r>
              <a:rPr lang="el-GR" sz="2200" dirty="0">
                <a:solidFill>
                  <a:prstClr val="black"/>
                </a:solidFill>
              </a:rPr>
              <a:t>τα αποτελέσματα του ελέγχου.</a:t>
            </a:r>
          </a:p>
          <a:p>
            <a:pPr marL="720090" lvl="2" indent="0">
              <a:spcBef>
                <a:spcPts val="0"/>
              </a:spcBef>
              <a:buClr>
                <a:srgbClr val="9B2D1F"/>
              </a:buClr>
              <a:buSzPct val="85000"/>
              <a:buNone/>
            </a:pPr>
            <a:r>
              <a:rPr lang="el-GR" sz="2200" b="1" dirty="0" smtClean="0">
                <a:solidFill>
                  <a:srgbClr val="777777"/>
                </a:solidFill>
              </a:rPr>
              <a:t>5)  </a:t>
            </a:r>
            <a:r>
              <a:rPr lang="el-GR" sz="2200" dirty="0" smtClean="0">
                <a:solidFill>
                  <a:prstClr val="black"/>
                </a:solidFill>
              </a:rPr>
              <a:t>Αποθήκευση </a:t>
            </a:r>
            <a:r>
              <a:rPr lang="el-GR" sz="2200" dirty="0">
                <a:solidFill>
                  <a:prstClr val="black"/>
                </a:solidFill>
              </a:rPr>
              <a:t>και εκτέλεση του σχεδίου ελέγχου (</a:t>
            </a:r>
            <a:r>
              <a:rPr lang="en-US" sz="2200" i="1" dirty="0">
                <a:solidFill>
                  <a:prstClr val="black"/>
                </a:solidFill>
              </a:rPr>
              <a:t>test plan</a:t>
            </a:r>
            <a:r>
              <a:rPr lang="el-GR" sz="2200" dirty="0" smtClean="0">
                <a:solidFill>
                  <a:prstClr val="black"/>
                </a:solidFill>
              </a:rPr>
              <a:t>).</a:t>
            </a:r>
            <a:endParaRPr lang="el-GR" sz="2200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Προσθήκη χρηστών</a:t>
            </a:r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176464" cy="5184576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Κάνετε δεξί κλικ πάνω στο στοιχείο </a:t>
            </a:r>
            <a:r>
              <a:rPr lang="en-US" sz="2400" i="1" dirty="0">
                <a:solidFill>
                  <a:prstClr val="black"/>
                </a:solidFill>
              </a:rPr>
              <a:t>Test </a:t>
            </a:r>
            <a:r>
              <a:rPr lang="en-US" sz="2400" i="1" dirty="0" smtClean="0">
                <a:solidFill>
                  <a:prstClr val="black"/>
                </a:solidFill>
              </a:rPr>
              <a:t>Plan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και επιλέγετε </a:t>
            </a:r>
            <a:r>
              <a:rPr lang="en-US" sz="2400" i="1" dirty="0" smtClean="0">
                <a:solidFill>
                  <a:prstClr val="black"/>
                </a:solidFill>
              </a:rPr>
              <a:t>Add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Threads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(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Users</a:t>
            </a:r>
            <a:r>
              <a:rPr lang="en-US" sz="2400" dirty="0" smtClean="0">
                <a:solidFill>
                  <a:prstClr val="black"/>
                </a:solidFill>
                <a:sym typeface="Wingdings" pitchFamily="2" charset="2"/>
              </a:rPr>
              <a:t>)</a:t>
            </a:r>
            <a:r>
              <a:rPr lang="el-GR" sz="24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Thread Group</a:t>
            </a: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, όπως δείχνει η Εικόνα Α.</a:t>
            </a: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Για το νέο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Thread Group </a:t>
            </a: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δώστε τις ακόλουθες τιμές που φαίνονται στην εικόνα Β: </a:t>
            </a:r>
          </a:p>
          <a:p>
            <a:pPr marL="548640" lvl="1">
              <a:lnSpc>
                <a:spcPct val="110000"/>
              </a:lnSpc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Μετονομάστε το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Thread Group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σε ‘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CS Users</a:t>
            </a:r>
            <a:r>
              <a:rPr lang="en-US" sz="2200" dirty="0" smtClean="0">
                <a:solidFill>
                  <a:prstClr val="black"/>
                </a:solidFill>
                <a:sym typeface="Wingdings" pitchFamily="2" charset="2"/>
              </a:rPr>
              <a:t>’</a:t>
            </a:r>
            <a:r>
              <a:rPr lang="el-GR" sz="2200" dirty="0" smtClean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n-US" sz="2200" dirty="0">
              <a:solidFill>
                <a:prstClr val="black"/>
              </a:solidFill>
              <a:sym typeface="Wingdings" pitchFamily="2" charset="2"/>
            </a:endParaRPr>
          </a:p>
          <a:p>
            <a:pPr marL="548640" lvl="1">
              <a:lnSpc>
                <a:spcPct val="110000"/>
              </a:lnSpc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Επιλέξτε πλήθος νημάτων (χρηστών) ίσο με 1 (μόνο ένας χρήστης).</a:t>
            </a:r>
          </a:p>
          <a:p>
            <a:pPr marL="548640" lvl="1">
              <a:lnSpc>
                <a:spcPct val="110000"/>
              </a:lnSpc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Επιλέξτε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Ramp-Up Period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σε δευτερόλεπτα 0, έτσι ώστε το νήμα του χρήστη να ξεκινήσει να τρέχει άμεσα.</a:t>
            </a:r>
            <a:endParaRPr lang="el-GR" sz="3500" dirty="0"/>
          </a:p>
        </p:txBody>
      </p:sp>
      <p:pic>
        <p:nvPicPr>
          <p:cNvPr id="16" name="Θέση περιεχομένου 2" descr="Εικόνα Α, στην οποία φαίνεται η διαδικασία προσθήκης ενός χρήστη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484784"/>
            <a:ext cx="4608512" cy="1512168"/>
          </a:xfrm>
        </p:spPr>
      </p:pic>
      <p:pic>
        <p:nvPicPr>
          <p:cNvPr id="17" name="Θέση περιεχομένου 3" descr="Εικόνα Β, η οποία δείχνει με ποιές τιμές συμπληρώνονται τα συγκεκριμένα πεδία του νέου theard group.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64" y="3284984"/>
            <a:ext cx="4668438" cy="3024336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12</a:t>
            </a:fld>
            <a:endParaRPr lang="el-GR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1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2α) Προσθήκη των εξ ορισμού αιτήσεων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Default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464496" cy="4896544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Για την προσθήκη των εξ ορισμού αιτήσεων </a:t>
            </a:r>
            <a:r>
              <a:rPr lang="en-US" sz="2400" dirty="0" smtClean="0">
                <a:solidFill>
                  <a:prstClr val="black"/>
                </a:solidFill>
              </a:rPr>
              <a:t>HTTP, </a:t>
            </a:r>
            <a:r>
              <a:rPr lang="el-GR" sz="2400" dirty="0">
                <a:solidFill>
                  <a:prstClr val="black"/>
                </a:solidFill>
              </a:rPr>
              <a:t>κάνουμε δεξί κλικ στο νέο </a:t>
            </a:r>
            <a:r>
              <a:rPr lang="en-US" sz="2400" i="1" dirty="0">
                <a:solidFill>
                  <a:prstClr val="black"/>
                </a:solidFill>
              </a:rPr>
              <a:t>Thread Group </a:t>
            </a:r>
            <a:r>
              <a:rPr lang="el-GR" sz="2400" dirty="0">
                <a:solidFill>
                  <a:prstClr val="black"/>
                </a:solidFill>
              </a:rPr>
              <a:t>που δημιουργήσαμε στο βήμα </a:t>
            </a:r>
            <a:r>
              <a:rPr lang="el-GR" sz="2400" dirty="0" smtClean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και επιλέγουμε </a:t>
            </a:r>
            <a:r>
              <a:rPr lang="en-US" sz="2400" i="1" dirty="0" smtClean="0">
                <a:solidFill>
                  <a:prstClr val="black"/>
                </a:solidFill>
              </a:rPr>
              <a:t>Add </a:t>
            </a:r>
            <a:r>
              <a:rPr lang="en-US" sz="24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2400" i="1" dirty="0" err="1" smtClean="0">
                <a:solidFill>
                  <a:prstClr val="black"/>
                </a:solidFill>
                <a:sym typeface="Wingdings" pitchFamily="2" charset="2"/>
              </a:rPr>
              <a:t>Config</a:t>
            </a:r>
            <a:r>
              <a:rPr lang="en-US" sz="2400" i="1" dirty="0" smtClean="0">
                <a:solidFill>
                  <a:prstClr val="black"/>
                </a:solidFill>
                <a:sym typeface="Wingdings" pitchFamily="2" charset="2"/>
              </a:rPr>
              <a:t> Element </a:t>
            </a:r>
            <a:r>
              <a:rPr lang="en-US" sz="24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HTTP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Request Defaults</a:t>
            </a: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, όπως δείχνει η εικόνα.</a:t>
            </a:r>
            <a:endParaRPr lang="en-US" sz="2400" dirty="0">
              <a:solidFill>
                <a:prstClr val="black"/>
              </a:solidFill>
              <a:sym typeface="Wingdings" pitchFamily="2" charset="2"/>
            </a:endParaRP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Αυτό θα μας επιτρέψει να καθορίσουμε τις εξ ορισμού </a:t>
            </a:r>
            <a:r>
              <a:rPr lang="el-GR" sz="2400" dirty="0" smtClean="0">
                <a:solidFill>
                  <a:prstClr val="black"/>
                </a:solidFill>
                <a:sym typeface="Wingdings" pitchFamily="2" charset="2"/>
              </a:rPr>
              <a:t>ρυθμίσεις</a:t>
            </a:r>
            <a:r>
              <a:rPr lang="en-US" sz="2400" dirty="0" smtClean="0">
                <a:solidFill>
                  <a:prstClr val="black"/>
                </a:solidFill>
                <a:sym typeface="Wingdings" pitchFamily="2" charset="2"/>
              </a:rPr>
              <a:t>,</a:t>
            </a:r>
            <a:r>
              <a:rPr lang="el-GR" sz="24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που θα χρησιμοποιηθούν για όλους τους ελέγχους (π.χ. το 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URL </a:t>
            </a: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του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server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της εφαρμογής που θα ελέγξουμε</a:t>
            </a:r>
            <a:r>
              <a:rPr lang="el-GR" sz="2400" dirty="0" smtClean="0">
                <a:solidFill>
                  <a:prstClr val="black"/>
                </a:solidFill>
                <a:sym typeface="Wingdings" pitchFamily="2" charset="2"/>
              </a:rPr>
              <a:t>).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7" name="Θέση περιεχομένου 2" descr="Εικόνα που δείχνει την διαδικασία προσθήκης των εξ ορισμού αιτήσεων http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30731"/>
            <a:ext cx="4119030" cy="2466421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l-G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2β) Ρύθμιση των εξ ορισμού αιτήσεων </a:t>
            </a:r>
            <a: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Default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</a:t>
            </a:r>
            <a:r>
              <a:rPr lang="el-G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</a:rPr>
              <a:t>Δώστε ως όνομα των εξ ορισμού ρυθμίσεων το όνομα </a:t>
            </a:r>
            <a:r>
              <a:rPr lang="en-US" sz="2000" dirty="0">
                <a:solidFill>
                  <a:prstClr val="black"/>
                </a:solidFill>
              </a:rPr>
              <a:t>‘</a:t>
            </a:r>
            <a:r>
              <a:rPr lang="en-US" sz="2000" i="1" dirty="0">
                <a:solidFill>
                  <a:prstClr val="black"/>
                </a:solidFill>
              </a:rPr>
              <a:t>CS Users Defaults</a:t>
            </a:r>
            <a:r>
              <a:rPr lang="en-US" sz="2000" dirty="0" smtClean="0">
                <a:solidFill>
                  <a:prstClr val="black"/>
                </a:solidFill>
              </a:rPr>
              <a:t>’, </a:t>
            </a:r>
            <a:r>
              <a:rPr lang="el-GR" sz="2000" dirty="0">
                <a:solidFill>
                  <a:prstClr val="black"/>
                </a:solidFill>
              </a:rPr>
              <a:t>και ως διεύθυνση το </a:t>
            </a:r>
            <a:r>
              <a:rPr lang="en-US" sz="2000" dirty="0">
                <a:solidFill>
                  <a:prstClr val="black"/>
                </a:solidFill>
              </a:rPr>
              <a:t>‘</a:t>
            </a:r>
            <a:r>
              <a:rPr lang="en-US" sz="2000" i="1" dirty="0">
                <a:solidFill>
                  <a:prstClr val="black"/>
                </a:solidFill>
              </a:rPr>
              <a:t>www.cs.teilar.gr</a:t>
            </a:r>
            <a:r>
              <a:rPr lang="en-US" sz="2000" dirty="0" smtClean="0">
                <a:solidFill>
                  <a:prstClr val="black"/>
                </a:solidFill>
              </a:rPr>
              <a:t>’. </a:t>
            </a:r>
            <a:endParaRPr lang="el-GR" sz="20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</a:rPr>
              <a:t>Τα υπόλοιπα στοιχεία αφήστε τα ως έχουν.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</a:rPr>
              <a:t>Οι εξ ορισμού ρυθμίσεις των </a:t>
            </a:r>
            <a:r>
              <a:rPr lang="en-US" sz="2000" dirty="0">
                <a:solidFill>
                  <a:prstClr val="black"/>
                </a:solidFill>
              </a:rPr>
              <a:t>HTTP </a:t>
            </a:r>
            <a:r>
              <a:rPr lang="el-GR" sz="2000" dirty="0" smtClean="0">
                <a:solidFill>
                  <a:prstClr val="black"/>
                </a:solidFill>
              </a:rPr>
              <a:t>αιτήσεων</a:t>
            </a:r>
            <a:r>
              <a:rPr lang="en-US" sz="2000" dirty="0" smtClean="0">
                <a:solidFill>
                  <a:prstClr val="black"/>
                </a:solidFill>
              </a:rPr>
              <a:t>,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θα χρησιμοποιηθούν για τις </a:t>
            </a:r>
            <a:r>
              <a:rPr lang="en-US" sz="2000" dirty="0">
                <a:solidFill>
                  <a:prstClr val="black"/>
                </a:solidFill>
              </a:rPr>
              <a:t>HTTP </a:t>
            </a:r>
            <a:r>
              <a:rPr lang="el-GR" sz="2000" dirty="0">
                <a:solidFill>
                  <a:prstClr val="black"/>
                </a:solidFill>
              </a:rPr>
              <a:t>αιτήσεις που θα προσθέσουμε στην </a:t>
            </a:r>
            <a:r>
              <a:rPr lang="el-GR" sz="2000" dirty="0" smtClean="0">
                <a:solidFill>
                  <a:prstClr val="black"/>
                </a:solidFill>
              </a:rPr>
              <a:t>συνέχεια</a:t>
            </a:r>
            <a:r>
              <a:rPr lang="en-US" sz="2000" dirty="0" smtClean="0">
                <a:solidFill>
                  <a:prstClr val="black"/>
                </a:solidFill>
              </a:rPr>
              <a:t>,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στις οποίες για </a:t>
            </a:r>
            <a:r>
              <a:rPr lang="el-GR" sz="2000" dirty="0" smtClean="0">
                <a:solidFill>
                  <a:prstClr val="black"/>
                </a:solidFill>
              </a:rPr>
              <a:t>παράδειγμα</a:t>
            </a:r>
            <a:r>
              <a:rPr lang="en-US" sz="2000" dirty="0" smtClean="0">
                <a:solidFill>
                  <a:prstClr val="black"/>
                </a:solidFill>
              </a:rPr>
              <a:t>,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δεν θα χρειαστεί να ορίσουμε τον </a:t>
            </a:r>
            <a:r>
              <a:rPr lang="en-US" sz="2000" i="1" dirty="0">
                <a:solidFill>
                  <a:prstClr val="black"/>
                </a:solidFill>
              </a:rPr>
              <a:t>server </a:t>
            </a:r>
            <a:r>
              <a:rPr lang="el-GR" sz="2000" dirty="0">
                <a:solidFill>
                  <a:prstClr val="black"/>
                </a:solidFill>
              </a:rPr>
              <a:t>γιατί τον ορίσαμε εδώ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9" name="Θέση περιεχομένου 2" descr="Εικόνα η οποία δείχνει την διαδικασία των ρυθμίσεων των εξ ορισμού αιτήσεων http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4464496" cy="2952328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3α) Προσθήκη των </a:t>
            </a:r>
            <a:r>
              <a:rPr lang="el-G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αιτήσεων (</a:t>
            </a:r>
            <a:r>
              <a:rPr lang="el-G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Κάνετε κλικ στο εικονίδιο του </a:t>
            </a:r>
            <a:r>
              <a:rPr lang="en-US" sz="2200" i="1" dirty="0">
                <a:solidFill>
                  <a:prstClr val="black"/>
                </a:solidFill>
              </a:rPr>
              <a:t>Thread Group </a:t>
            </a:r>
            <a:r>
              <a:rPr lang="en-US" sz="2200" dirty="0">
                <a:solidFill>
                  <a:prstClr val="black"/>
                </a:solidFill>
              </a:rPr>
              <a:t>(</a:t>
            </a:r>
            <a:r>
              <a:rPr lang="en-US" sz="2200" i="1" dirty="0">
                <a:solidFill>
                  <a:prstClr val="black"/>
                </a:solidFill>
              </a:rPr>
              <a:t>CS Users </a:t>
            </a:r>
            <a:r>
              <a:rPr lang="el-GR" sz="2200" dirty="0">
                <a:solidFill>
                  <a:prstClr val="black"/>
                </a:solidFill>
              </a:rPr>
              <a:t>στο παράδειγμά μας</a:t>
            </a:r>
            <a:r>
              <a:rPr lang="el-GR" sz="2200" dirty="0" smtClean="0">
                <a:solidFill>
                  <a:prstClr val="black"/>
                </a:solidFill>
              </a:rPr>
              <a:t>)</a:t>
            </a:r>
            <a:r>
              <a:rPr lang="en-US" sz="2200" dirty="0" smtClean="0">
                <a:solidFill>
                  <a:prstClr val="black"/>
                </a:solidFill>
              </a:rPr>
              <a:t>,</a:t>
            </a:r>
            <a:r>
              <a:rPr lang="el-GR" sz="2200" dirty="0" smtClean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και επιλέγετε </a:t>
            </a:r>
            <a:r>
              <a:rPr lang="en-US" sz="2200" i="1" dirty="0" smtClean="0">
                <a:solidFill>
                  <a:prstClr val="black"/>
                </a:solidFill>
              </a:rPr>
              <a:t>Add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2200" i="1" dirty="0" smtClean="0">
                <a:solidFill>
                  <a:prstClr val="black"/>
                </a:solidFill>
                <a:sym typeface="Wingdings" pitchFamily="2" charset="2"/>
              </a:rPr>
              <a:t>Sampler</a:t>
            </a:r>
            <a:r>
              <a:rPr lang="en-US" sz="2200" dirty="0" smtClean="0">
                <a:solidFill>
                  <a:prstClr val="black"/>
                </a:solidFill>
                <a:sym typeface="Wingdings" pitchFamily="2" charset="2"/>
              </a:rPr>
              <a:t> 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HTTP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Request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για την δημιουργία μίας νέας 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HTTP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αίτησης.</a:t>
            </a:r>
          </a:p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Μία 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HTTP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αίτηση (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HTTP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Request</a:t>
            </a:r>
            <a:r>
              <a:rPr lang="el-GR" sz="2200" dirty="0" smtClean="0">
                <a:solidFill>
                  <a:prstClr val="black"/>
                </a:solidFill>
                <a:sym typeface="Wingdings" pitchFamily="2" charset="2"/>
              </a:rPr>
              <a:t>),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προσομοιώνει τις αιτήσεις που κάνει ένας χρήστης σε μία εφαρμογή του </a:t>
            </a:r>
            <a:r>
              <a:rPr lang="el-GR" sz="2200" dirty="0" smtClean="0">
                <a:solidFill>
                  <a:prstClr val="black"/>
                </a:solidFill>
                <a:sym typeface="Wingdings" pitchFamily="2" charset="2"/>
              </a:rPr>
              <a:t>διαδικτύου,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απλά με την χρήση ενός</a:t>
            </a:r>
            <a:r>
              <a:rPr lang="el-GR" sz="2200" i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browser</a:t>
            </a:r>
            <a:r>
              <a:rPr lang="en-US" sz="2200" dirty="0" smtClean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l-GR" sz="2200" dirty="0">
              <a:solidFill>
                <a:prstClr val="black"/>
              </a:solidFill>
            </a:endParaRPr>
          </a:p>
        </p:txBody>
      </p:sp>
      <p:pic>
        <p:nvPicPr>
          <p:cNvPr id="7" name="Θέση περιεχομένου 2" descr="Εικόνα με την διαδικασία προσθήκης των http αιτήσεων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19" y="2420887"/>
            <a:ext cx="4354153" cy="3096345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3β) Ρύθμιση των </a:t>
            </a:r>
            <a:r>
              <a:rPr lang="el-G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αιτήσεων (</a:t>
            </a:r>
            <a:r>
              <a:rPr lang="el-G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14800" cy="4781128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</a:rPr>
              <a:t>Για την ρύθμιση της νέας αίτησης θα δώσετε δύο στοιχεία:</a:t>
            </a:r>
          </a:p>
          <a:p>
            <a:pPr marL="320040" lvl="1" indent="0">
              <a:spcBef>
                <a:spcPts val="0"/>
              </a:spcBef>
              <a:buClr>
                <a:srgbClr val="9B2D1F"/>
              </a:buClr>
              <a:buSzPct val="85000"/>
              <a:buNone/>
            </a:pPr>
            <a:r>
              <a:rPr lang="el-GR" sz="2000" b="1" dirty="0" smtClean="0">
                <a:solidFill>
                  <a:srgbClr val="777777"/>
                </a:solidFill>
              </a:rPr>
              <a:t>1.   </a:t>
            </a:r>
            <a:r>
              <a:rPr lang="el-GR" sz="2000" dirty="0" smtClean="0">
                <a:solidFill>
                  <a:prstClr val="black"/>
                </a:solidFill>
              </a:rPr>
              <a:t>Στο </a:t>
            </a:r>
            <a:r>
              <a:rPr lang="el-GR" sz="2000" dirty="0">
                <a:solidFill>
                  <a:prstClr val="black"/>
                </a:solidFill>
              </a:rPr>
              <a:t>στοιχείο του ονόματος </a:t>
            </a:r>
            <a:endParaRPr lang="el-GR" sz="2000" dirty="0" smtClean="0">
              <a:solidFill>
                <a:prstClr val="black"/>
              </a:solidFill>
            </a:endParaRPr>
          </a:p>
          <a:p>
            <a:pPr marL="720090" lvl="2" indent="0">
              <a:spcBef>
                <a:spcPts val="0"/>
              </a:spcBef>
              <a:buClr>
                <a:srgbClr val="9B2D1F"/>
              </a:buClr>
              <a:buSzPct val="85000"/>
              <a:buNone/>
            </a:pPr>
            <a:r>
              <a:rPr lang="el-GR" dirty="0" smtClean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Name</a:t>
            </a:r>
            <a:r>
              <a:rPr lang="el-GR" dirty="0">
                <a:solidFill>
                  <a:prstClr val="black"/>
                </a:solidFill>
              </a:rPr>
              <a:t>) </a:t>
            </a:r>
            <a:r>
              <a:rPr lang="el-GR" dirty="0" smtClean="0">
                <a:solidFill>
                  <a:prstClr val="black"/>
                </a:solidFill>
              </a:rPr>
              <a:t>βάλτε </a:t>
            </a:r>
            <a:r>
              <a:rPr lang="el-GR" dirty="0">
                <a:solidFill>
                  <a:prstClr val="black"/>
                </a:solidFill>
              </a:rPr>
              <a:t>το όνομα ‘</a:t>
            </a:r>
            <a:r>
              <a:rPr lang="en-US" i="1" dirty="0">
                <a:solidFill>
                  <a:prstClr val="black"/>
                </a:solidFill>
              </a:rPr>
              <a:t>Home Page Request</a:t>
            </a:r>
            <a:r>
              <a:rPr lang="el-GR" dirty="0" smtClean="0">
                <a:solidFill>
                  <a:prstClr val="black"/>
                </a:solidFill>
              </a:rPr>
              <a:t>’.</a:t>
            </a:r>
            <a:endParaRPr lang="el-GR" dirty="0">
              <a:solidFill>
                <a:prstClr val="black"/>
              </a:solidFill>
            </a:endParaRPr>
          </a:p>
          <a:p>
            <a:pPr marL="320040" lvl="1" indent="0">
              <a:spcBef>
                <a:spcPts val="0"/>
              </a:spcBef>
              <a:buClr>
                <a:srgbClr val="9B2D1F"/>
              </a:buClr>
              <a:buSzPct val="85000"/>
              <a:buNone/>
            </a:pPr>
            <a:r>
              <a:rPr lang="el-GR" sz="2000" b="1" dirty="0" smtClean="0">
                <a:solidFill>
                  <a:srgbClr val="777777"/>
                </a:solidFill>
              </a:rPr>
              <a:t>2.   </a:t>
            </a:r>
            <a:r>
              <a:rPr lang="el-GR" sz="2000" dirty="0" smtClean="0">
                <a:solidFill>
                  <a:prstClr val="black"/>
                </a:solidFill>
              </a:rPr>
              <a:t>Στο </a:t>
            </a:r>
            <a:r>
              <a:rPr lang="el-GR" sz="2000" dirty="0">
                <a:solidFill>
                  <a:prstClr val="black"/>
                </a:solidFill>
              </a:rPr>
              <a:t>στοιχείο της διαδρομής </a:t>
            </a:r>
            <a:endParaRPr lang="el-GR" sz="2000" dirty="0" smtClean="0">
              <a:solidFill>
                <a:prstClr val="black"/>
              </a:solidFill>
            </a:endParaRPr>
          </a:p>
          <a:p>
            <a:pPr marL="720090" lvl="2" indent="0">
              <a:spcBef>
                <a:spcPts val="0"/>
              </a:spcBef>
              <a:spcAft>
                <a:spcPts val="600"/>
              </a:spcAft>
              <a:buClr>
                <a:srgbClr val="9B2D1F"/>
              </a:buClr>
              <a:buSzPct val="85000"/>
              <a:buNone/>
            </a:pPr>
            <a:r>
              <a:rPr lang="el-GR" dirty="0" smtClean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Path</a:t>
            </a:r>
            <a:r>
              <a:rPr lang="el-GR" dirty="0">
                <a:solidFill>
                  <a:prstClr val="black"/>
                </a:solidFill>
              </a:rPr>
              <a:t>) βάλτε το </a:t>
            </a:r>
            <a:r>
              <a:rPr lang="el-GR" dirty="0" smtClean="0">
                <a:solidFill>
                  <a:prstClr val="black"/>
                </a:solidFill>
              </a:rPr>
              <a:t>‘ / ’ .</a:t>
            </a:r>
            <a:endParaRPr lang="el-GR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</a:rPr>
              <a:t>Το συγκεκριμένο </a:t>
            </a:r>
            <a:r>
              <a:rPr lang="en-US" sz="2000" i="1" dirty="0">
                <a:solidFill>
                  <a:prstClr val="black"/>
                </a:solidFill>
              </a:rPr>
              <a:t>HTTP </a:t>
            </a:r>
            <a:r>
              <a:rPr lang="en-US" sz="2000" i="1" dirty="0" smtClean="0">
                <a:solidFill>
                  <a:prstClr val="black"/>
                </a:solidFill>
              </a:rPr>
              <a:t>request</a:t>
            </a:r>
            <a:r>
              <a:rPr lang="el-GR" sz="2000" i="1" dirty="0" smtClean="0">
                <a:solidFill>
                  <a:prstClr val="black"/>
                </a:solidFill>
              </a:rPr>
              <a:t>,</a:t>
            </a:r>
            <a:r>
              <a:rPr lang="en-US" sz="2000" i="1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θα ζητήσει την αρχική σελίδα του </a:t>
            </a:r>
            <a:r>
              <a:rPr lang="el-GR" sz="2000" dirty="0" smtClean="0">
                <a:solidFill>
                  <a:prstClr val="black"/>
                </a:solidFill>
              </a:rPr>
              <a:t>δικτυακού </a:t>
            </a:r>
            <a:r>
              <a:rPr lang="el-GR" sz="2000" dirty="0">
                <a:solidFill>
                  <a:prstClr val="black"/>
                </a:solidFill>
              </a:rPr>
              <a:t>τόπου </a:t>
            </a:r>
            <a:r>
              <a:rPr lang="en-US" sz="2000" i="1" dirty="0">
                <a:solidFill>
                  <a:prstClr val="black"/>
                </a:solidFill>
                <a:hlinkClick r:id="rId2" tooltip="Μετάβαση στην ιστοσελίδα του Τμήματος"/>
              </a:rPr>
              <a:t>www.cs.teilar.gr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τον οποίο δεν χρειάζεται να τον προσδιορίσετε </a:t>
            </a:r>
            <a:r>
              <a:rPr lang="el-GR" sz="2000" dirty="0" smtClean="0">
                <a:solidFill>
                  <a:prstClr val="black"/>
                </a:solidFill>
              </a:rPr>
              <a:t>εδώ, </a:t>
            </a:r>
            <a:r>
              <a:rPr lang="el-GR" sz="2000" dirty="0">
                <a:solidFill>
                  <a:prstClr val="black"/>
                </a:solidFill>
              </a:rPr>
              <a:t>γιατί τον έχετε προσδιορίσει στις εξ ορισμού ρυθμίσεις των </a:t>
            </a:r>
            <a:r>
              <a:rPr lang="en-US" sz="2000" dirty="0">
                <a:solidFill>
                  <a:prstClr val="black"/>
                </a:solidFill>
              </a:rPr>
              <a:t>HTTP </a:t>
            </a:r>
            <a:r>
              <a:rPr lang="el-GR" sz="2000" dirty="0">
                <a:solidFill>
                  <a:prstClr val="black"/>
                </a:solidFill>
              </a:rPr>
              <a:t>αιτήσεων (</a:t>
            </a:r>
            <a:r>
              <a:rPr lang="el-GR" sz="2000" dirty="0" smtClean="0">
                <a:solidFill>
                  <a:prstClr val="black"/>
                </a:solidFill>
              </a:rPr>
              <a:t>βλέπε </a:t>
            </a:r>
            <a:r>
              <a:rPr lang="el-GR" sz="2000" dirty="0">
                <a:solidFill>
                  <a:prstClr val="black"/>
                </a:solidFill>
              </a:rPr>
              <a:t>προηγούμενες διαφάνειες</a:t>
            </a:r>
            <a:r>
              <a:rPr lang="el-GR" sz="2000" dirty="0" smtClean="0">
                <a:solidFill>
                  <a:prstClr val="black"/>
                </a:solidFill>
              </a:rPr>
              <a:t>).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8" name="Θέση περιεχομένου 2" descr="Εικόνα με την διαδικασία της ρύθμισης της νέας αίτησης http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392488" cy="3528392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4α) Προσθήκη ακροατών (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Listeners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Προκειμένου να δούμε και να αποθηκεύσουμε τα αποτελέσματα του </a:t>
            </a:r>
            <a:r>
              <a:rPr lang="el-GR" sz="2200" dirty="0" smtClean="0">
                <a:solidFill>
                  <a:prstClr val="black"/>
                </a:solidFill>
              </a:rPr>
              <a:t>ελέγχου, </a:t>
            </a:r>
            <a:r>
              <a:rPr lang="el-GR" sz="2200" dirty="0">
                <a:solidFill>
                  <a:prstClr val="black"/>
                </a:solidFill>
              </a:rPr>
              <a:t>θα πρέπει να προσθέσουμε έναν ακροατή (</a:t>
            </a:r>
            <a:r>
              <a:rPr lang="en-US" sz="2200" i="1" dirty="0">
                <a:solidFill>
                  <a:prstClr val="black"/>
                </a:solidFill>
              </a:rPr>
              <a:t>Listener</a:t>
            </a:r>
            <a:r>
              <a:rPr lang="el-GR" sz="2200" dirty="0">
                <a:solidFill>
                  <a:prstClr val="black"/>
                </a:solidFill>
              </a:rPr>
              <a:t>) που θα συγκεντρώσει τα στοιχεία.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Για την προσθήκη ενός </a:t>
            </a:r>
            <a:r>
              <a:rPr lang="en-US" sz="2200" i="1" dirty="0">
                <a:solidFill>
                  <a:prstClr val="black"/>
                </a:solidFill>
              </a:rPr>
              <a:t>Listener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που θα είναι μια συγκεντρωτική αναφορά, κάνουμε δεξί κλικ στο </a:t>
            </a:r>
            <a:r>
              <a:rPr lang="en-US" sz="2200" i="1" dirty="0">
                <a:solidFill>
                  <a:prstClr val="black"/>
                </a:solidFill>
              </a:rPr>
              <a:t>Thread </a:t>
            </a:r>
            <a:r>
              <a:rPr lang="en-US" sz="2200" i="1" dirty="0" smtClean="0">
                <a:solidFill>
                  <a:prstClr val="black"/>
                </a:solidFill>
              </a:rPr>
              <a:t>Group</a:t>
            </a:r>
            <a:r>
              <a:rPr lang="el-GR" sz="2200" i="1" dirty="0" smtClean="0">
                <a:solidFill>
                  <a:prstClr val="black"/>
                </a:solidFill>
              </a:rPr>
              <a:t>,</a:t>
            </a:r>
            <a:r>
              <a:rPr lang="en-US" sz="2200" i="1" dirty="0" smtClean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και επιλέγουμε </a:t>
            </a:r>
            <a:r>
              <a:rPr lang="en-US" sz="2200" i="1" dirty="0">
                <a:solidFill>
                  <a:prstClr val="black"/>
                </a:solidFill>
              </a:rPr>
              <a:t>Add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Listener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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Aggregate </a:t>
            </a:r>
            <a:r>
              <a:rPr lang="en-US" sz="2200" i="1" dirty="0" smtClean="0">
                <a:solidFill>
                  <a:prstClr val="black"/>
                </a:solidFill>
                <a:sym typeface="Wingdings" pitchFamily="2" charset="2"/>
              </a:rPr>
              <a:t>Report</a:t>
            </a:r>
            <a:r>
              <a:rPr lang="el-GR" sz="2200" i="1" dirty="0" smtClean="0">
                <a:solidFill>
                  <a:prstClr val="black"/>
                </a:solidFill>
                <a:sym typeface="Wingdings" pitchFamily="2" charset="2"/>
              </a:rPr>
              <a:t>,</a:t>
            </a:r>
            <a:r>
              <a:rPr lang="en-US" sz="2200" i="1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όπως φαίνεται στην εικόνα</a:t>
            </a:r>
            <a:r>
              <a:rPr lang="el-GR" sz="2200" dirty="0" smtClean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l-GR" sz="2200" dirty="0">
              <a:solidFill>
                <a:prstClr val="black"/>
              </a:solidFill>
            </a:endParaRPr>
          </a:p>
        </p:txBody>
      </p:sp>
      <p:pic>
        <p:nvPicPr>
          <p:cNvPr id="7" name="Θέση περιεχομένου 2" descr="Εικόνα με την διαδικασία της προσθήκης ενός ακροατή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248472" cy="3096344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4β) Ρύθμιση ακροατών</a:t>
            </a:r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320480" cy="4637112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Για την νέα συγκεντρωτική αναφορά αφήστε το όνομα </a:t>
            </a:r>
            <a:r>
              <a:rPr lang="en-US" sz="2200" i="1" dirty="0">
                <a:solidFill>
                  <a:prstClr val="black"/>
                </a:solidFill>
              </a:rPr>
              <a:t>Aggregate </a:t>
            </a:r>
            <a:r>
              <a:rPr lang="en-US" sz="2200" i="1" dirty="0" smtClean="0">
                <a:solidFill>
                  <a:prstClr val="black"/>
                </a:solidFill>
              </a:rPr>
              <a:t>Report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  <a:endParaRPr lang="el-GR" sz="22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Προσδιορίστε το όνομα και την θέση του αρχείου στο πεδίο </a:t>
            </a:r>
            <a:r>
              <a:rPr lang="en-US" sz="2200" i="1" dirty="0" smtClean="0">
                <a:solidFill>
                  <a:prstClr val="black"/>
                </a:solidFill>
              </a:rPr>
              <a:t>Filename</a:t>
            </a:r>
            <a:r>
              <a:rPr lang="el-GR" sz="2200" i="1" dirty="0" smtClean="0">
                <a:solidFill>
                  <a:prstClr val="black"/>
                </a:solidFill>
              </a:rPr>
              <a:t>,</a:t>
            </a:r>
            <a:r>
              <a:rPr lang="el-GR" sz="2200" dirty="0" smtClean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πατώντας το πλήκτρο </a:t>
            </a:r>
            <a:r>
              <a:rPr lang="en-US" sz="2200" i="1" dirty="0">
                <a:solidFill>
                  <a:prstClr val="black"/>
                </a:solidFill>
              </a:rPr>
              <a:t>Browse</a:t>
            </a:r>
            <a:r>
              <a:rPr lang="el-GR" sz="2200" dirty="0">
                <a:solidFill>
                  <a:prstClr val="black"/>
                </a:solidFill>
              </a:rPr>
              <a:t>.</a:t>
            </a:r>
          </a:p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Στην εικόνα έχουμε προσδιορίσει ως όνομα το </a:t>
            </a:r>
            <a:r>
              <a:rPr lang="en-US" sz="2200" i="1" dirty="0" err="1">
                <a:solidFill>
                  <a:prstClr val="black"/>
                </a:solidFill>
              </a:rPr>
              <a:t>CSUsersTest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Στο αρχείο που θα </a:t>
            </a:r>
            <a:r>
              <a:rPr lang="el-GR" sz="2200" dirty="0" smtClean="0">
                <a:solidFill>
                  <a:prstClr val="black"/>
                </a:solidFill>
              </a:rPr>
              <a:t>προσδιορίσετε, </a:t>
            </a:r>
            <a:r>
              <a:rPr lang="el-GR" sz="2200" dirty="0">
                <a:solidFill>
                  <a:prstClr val="black"/>
                </a:solidFill>
              </a:rPr>
              <a:t>θα αποθηκευθούν τα αποτελέσματα του ελέγχου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  <a:endParaRPr lang="el-GR" sz="2200" dirty="0">
              <a:solidFill>
                <a:prstClr val="black"/>
              </a:solidFill>
            </a:endParaRPr>
          </a:p>
        </p:txBody>
      </p:sp>
      <p:pic>
        <p:nvPicPr>
          <p:cNvPr id="8" name="Θέση περιεχομένου 2" descr="Εικόνα με την διαδικασία της ρύθμισης του ακροατή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300916" cy="288032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Αποθήκευση και εκτέλεση του σχεδίου ελέγχου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960440" cy="4781128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</a:rPr>
              <a:t>Για να αποθηκεύσετε το σχέδιο ελέγχου που </a:t>
            </a:r>
            <a:r>
              <a:rPr lang="el-GR" sz="2000" dirty="0" smtClean="0">
                <a:solidFill>
                  <a:prstClr val="black"/>
                </a:solidFill>
              </a:rPr>
              <a:t>δημιουργήσατε, </a:t>
            </a:r>
            <a:r>
              <a:rPr lang="el-GR" sz="2000" dirty="0">
                <a:solidFill>
                  <a:prstClr val="black"/>
                </a:solidFill>
              </a:rPr>
              <a:t>πατάτε το πλήκτρο της δισκέτας από την εργαλειοθήκη, ή απλά επιλέγετε </a:t>
            </a:r>
            <a:r>
              <a:rPr lang="en-US" sz="2000" i="1" dirty="0" smtClean="0">
                <a:solidFill>
                  <a:prstClr val="black"/>
                </a:solidFill>
              </a:rPr>
              <a:t>File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el-GR" sz="20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sym typeface="Wingdings" pitchFamily="2" charset="2"/>
              </a:rPr>
              <a:t>Save</a:t>
            </a:r>
            <a:r>
              <a:rPr lang="en-US" sz="20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από το μενού επιλογών.</a:t>
            </a:r>
          </a:p>
          <a:p>
            <a:pPr marL="274320" lvl="0" indent="-27432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Το</a:t>
            </a:r>
            <a:r>
              <a:rPr lang="el-GR" sz="2000" i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sym typeface="Wingdings" pitchFamily="2" charset="2"/>
              </a:rPr>
              <a:t>JMeter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θα σας ζητήσει να προσδιορίσετε το </a:t>
            </a:r>
            <a:r>
              <a:rPr lang="el-GR" sz="2000" dirty="0" smtClean="0">
                <a:solidFill>
                  <a:prstClr val="black"/>
                </a:solidFill>
                <a:sym typeface="Wingdings" pitchFamily="2" charset="2"/>
              </a:rPr>
              <a:t>όνομα,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και την θέση του αρχείου στο οποίο θα αποθηκευθεί το 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test plan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. </a:t>
            </a:r>
            <a:endParaRPr lang="el-GR" sz="2000" dirty="0">
              <a:solidFill>
                <a:prstClr val="black"/>
              </a:solidFill>
              <a:sym typeface="Wingdings" pitchFamily="2" charset="2"/>
            </a:endParaRPr>
          </a:p>
          <a:p>
            <a:pPr marL="274320" lvl="0" indent="-27432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Επιλέξτε τον φάκελο και δώστε το όνομα </a:t>
            </a:r>
            <a:r>
              <a:rPr lang="en-US" sz="2000" i="1" dirty="0" err="1" smtClean="0">
                <a:solidFill>
                  <a:prstClr val="black"/>
                </a:solidFill>
                <a:sym typeface="Wingdings" pitchFamily="2" charset="2"/>
              </a:rPr>
              <a:t>CSUsers.jmx</a:t>
            </a:r>
            <a:r>
              <a:rPr lang="el-GR" sz="2000" dirty="0" smtClean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l-GR" sz="2000" dirty="0">
              <a:solidFill>
                <a:prstClr val="black"/>
              </a:solidFill>
              <a:sym typeface="Wingdings" pitchFamily="2" charset="2"/>
            </a:endParaRP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Πατήστε το πλήκτρο 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‘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Save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’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 για την αποθήκευση</a:t>
            </a:r>
            <a:r>
              <a:rPr lang="el-GR" sz="2000" dirty="0" smtClean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l-GR" sz="20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84784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 smtClean="0">
                <a:solidFill>
                  <a:prstClr val="black"/>
                </a:solidFill>
                <a:sym typeface="Wingdings" pitchFamily="2" charset="2"/>
              </a:rPr>
              <a:t>Τέλος,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πατήστε το πλήκτρο εκτέλεσης για να τρέξετε τον έλεγχο που θα στείλει μία </a:t>
            </a:r>
            <a:r>
              <a:rPr lang="el-GR" sz="2000" dirty="0" smtClean="0">
                <a:solidFill>
                  <a:prstClr val="black"/>
                </a:solidFill>
                <a:sym typeface="Wingdings" pitchFamily="2" charset="2"/>
              </a:rPr>
              <a:t>αίτηση,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για την αρχική σελίδα του 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www.cs.teilar.gr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8" name="Θέση περιεχομένου 3" descr="Εικόνα με την διαδικασία αποθήκευσης και εκτέλεσης του σχεδίου ελέγχου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94" y="3284984"/>
            <a:ext cx="4211878" cy="2952328"/>
          </a:xfrm>
          <a:prstGeom prst="rect">
            <a:avLst/>
          </a:prstGeo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0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latin typeface="Calibri" panose="020F0502020204030204" pitchFamily="34" charset="0"/>
              </a:rPr>
              <a:t>Άδειες χρήσης </a:t>
            </a:r>
            <a:endParaRPr lang="el-GR" altLang="el-GR" dirty="0" smtClean="0">
              <a:latin typeface="Calibri" panose="020F0502020204030204" pitchFamily="34" charset="0"/>
            </a:endParaRPr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l-GR" altLang="el-GR" sz="2800" dirty="0" smtClean="0">
                <a:latin typeface="Calibri" panose="020F0502020204030204" pitchFamily="34" charset="0"/>
              </a:rPr>
              <a:t>Το παρόν εκπαιδευτικό υλικό υπόκειται στην παρακάτω άδεια χρήσης </a:t>
            </a:r>
            <a:r>
              <a:rPr lang="en-US" altLang="el-GR" sz="2800" dirty="0" smtClean="0">
                <a:latin typeface="Calibri" panose="020F0502020204030204" pitchFamily="34" charset="0"/>
              </a:rPr>
              <a:t>Creative Commons</a:t>
            </a:r>
            <a:r>
              <a:rPr lang="el-GR" altLang="el-GR" sz="2800" dirty="0" smtClean="0">
                <a:latin typeface="Calibri" panose="020F0502020204030204" pitchFamily="34" charset="0"/>
              </a:rPr>
              <a:t> (</a:t>
            </a:r>
            <a:r>
              <a:rPr lang="en-US" altLang="el-GR" sz="2800" dirty="0" smtClean="0">
                <a:latin typeface="Calibri" panose="020F0502020204030204" pitchFamily="34" charset="0"/>
              </a:rPr>
              <a:t>C C)</a:t>
            </a:r>
            <a:r>
              <a:rPr lang="el-GR" altLang="el-GR" sz="2800" dirty="0" smtClean="0">
                <a:latin typeface="Calibri" panose="020F0502020204030204" pitchFamily="34" charset="0"/>
              </a:rPr>
              <a:t>: </a:t>
            </a:r>
            <a:r>
              <a:rPr lang="el-GR" altLang="el-GR" sz="2400" b="1" dirty="0" smtClean="0">
                <a:latin typeface="Calibri" panose="020F0502020204030204" pitchFamily="34" charset="0"/>
              </a:rPr>
              <a:t>Αναφορά δημιουργού</a:t>
            </a:r>
            <a:r>
              <a:rPr lang="en-US" altLang="el-GR" sz="2400" b="1" dirty="0" smtClean="0">
                <a:latin typeface="Calibri" panose="020F0502020204030204" pitchFamily="34" charset="0"/>
              </a:rPr>
              <a:t> (B</a:t>
            </a:r>
            <a:r>
              <a:rPr lang="el-GR" altLang="el-GR" sz="2400" b="1" dirty="0" smtClean="0">
                <a:latin typeface="Calibri" panose="020F0502020204030204" pitchFamily="34" charset="0"/>
              </a:rPr>
              <a:t> </a:t>
            </a:r>
            <a:r>
              <a:rPr lang="en-US" altLang="el-GR" sz="2400" b="1" dirty="0" smtClean="0">
                <a:latin typeface="Calibri" panose="020F0502020204030204" pitchFamily="34" charset="0"/>
              </a:rPr>
              <a:t>Y)</a:t>
            </a:r>
            <a:r>
              <a:rPr lang="en-US" altLang="el-GR" sz="2400" dirty="0" smtClean="0">
                <a:latin typeface="Calibri" panose="020F0502020204030204" pitchFamily="34" charset="0"/>
              </a:rPr>
              <a:t>,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b="1" dirty="0" smtClean="0">
                <a:latin typeface="Calibri" panose="020F0502020204030204" pitchFamily="34" charset="0"/>
              </a:rPr>
              <a:t>Παρόμοια Διανομή</a:t>
            </a:r>
            <a:r>
              <a:rPr lang="en-US" altLang="el-GR" sz="2400" b="1" dirty="0" smtClean="0">
                <a:latin typeface="Calibri" panose="020F0502020204030204" pitchFamily="34" charset="0"/>
              </a:rPr>
              <a:t> (S A)</a:t>
            </a:r>
            <a:r>
              <a:rPr lang="en-US" altLang="el-GR" sz="2400" dirty="0" smtClean="0">
                <a:latin typeface="Calibri" panose="020F0502020204030204" pitchFamily="34" charset="0"/>
              </a:rPr>
              <a:t>,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b="1" dirty="0" smtClean="0">
                <a:latin typeface="Calibri" panose="020F0502020204030204" pitchFamily="34" charset="0"/>
              </a:rPr>
              <a:t>3.0</a:t>
            </a:r>
            <a:r>
              <a:rPr lang="en-US" altLang="el-GR" sz="2400" b="1" dirty="0" smtClean="0">
                <a:latin typeface="Calibri" panose="020F0502020204030204" pitchFamily="34" charset="0"/>
              </a:rPr>
              <a:t>,</a:t>
            </a:r>
            <a:r>
              <a:rPr lang="el-GR" altLang="el-GR" sz="2400" b="1" dirty="0" smtClean="0">
                <a:latin typeface="Calibri" panose="020F0502020204030204" pitchFamily="34" charset="0"/>
              </a:rPr>
              <a:t> Μη εισαγόμενο</a:t>
            </a:r>
            <a:r>
              <a:rPr lang="en-US" altLang="el-GR" sz="2400" b="1" dirty="0" smtClean="0">
                <a:latin typeface="Calibri" panose="020F0502020204030204" pitchFamily="34" charset="0"/>
              </a:rPr>
              <a:t>.</a:t>
            </a:r>
            <a:r>
              <a:rPr lang="en-US" altLang="el-GR" sz="2400" dirty="0" smtClean="0">
                <a:latin typeface="Calibri" panose="020F0502020204030204" pitchFamily="34" charset="0"/>
              </a:rPr>
              <a:t> 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r>
              <a:rPr lang="el-GR" altLang="el-GR" sz="2800" dirty="0" smtClean="0">
                <a:latin typeface="Calibri" panose="020F0502020204030204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026" name="Εικόνα 1" descr=" Λογότυπο για Άδειες χρήσης Creative Commons, B Y, S A. ">
            <a:hlinkClick r:id="rId3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56" y="5516563"/>
            <a:ext cx="1690688" cy="5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1592C4-C974-4E42-A8EF-7721567A32B8}" type="slidenum">
              <a:rPr lang="el-GR" altLang="el-GR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 altLang="el-GR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0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Αποτελέσματα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800" dirty="0">
                <a:solidFill>
                  <a:prstClr val="black"/>
                </a:solidFill>
              </a:rPr>
              <a:t>Μπορείτε να εκτελέσετε πολλές φορές τον </a:t>
            </a:r>
            <a:r>
              <a:rPr lang="el-GR" sz="2800" dirty="0" smtClean="0">
                <a:solidFill>
                  <a:prstClr val="black"/>
                </a:solidFill>
              </a:rPr>
              <a:t>έλεγχο, </a:t>
            </a:r>
            <a:r>
              <a:rPr lang="el-GR" sz="2800" dirty="0">
                <a:solidFill>
                  <a:prstClr val="black"/>
                </a:solidFill>
              </a:rPr>
              <a:t>πατώντας επανειλημμένως το πλήκτρο εκτέλεσης.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800" dirty="0">
                <a:solidFill>
                  <a:prstClr val="black"/>
                </a:solidFill>
              </a:rPr>
              <a:t>Στην Εικόνα βλέπουμε τα </a:t>
            </a:r>
            <a:r>
              <a:rPr lang="el-GR" sz="2800" dirty="0" smtClean="0">
                <a:solidFill>
                  <a:prstClr val="black"/>
                </a:solidFill>
              </a:rPr>
              <a:t>αποτελέσματα, </a:t>
            </a:r>
            <a:r>
              <a:rPr lang="el-GR" sz="2800" dirty="0">
                <a:solidFill>
                  <a:prstClr val="black"/>
                </a:solidFill>
              </a:rPr>
              <a:t>μετά από τέσσερις εκτελέσεις του ελέγχου.</a:t>
            </a:r>
          </a:p>
          <a:p>
            <a:endParaRPr lang="el-GR" dirty="0"/>
          </a:p>
        </p:txBody>
      </p:sp>
      <p:pic>
        <p:nvPicPr>
          <p:cNvPr id="6" name="Θέση περιεχομένου 2" descr="Εικόνα της επιφάνειας της οθόνης με τα αποτελέσματα του ελέγχου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8424936" cy="2304256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20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2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Ερμηνεία των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αποτελεσμάτων </a:t>
            </a:r>
            <a:b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 από 2)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Η κατάσταση </a:t>
            </a:r>
            <a:r>
              <a:rPr lang="el-GR" sz="2200" dirty="0" smtClean="0">
                <a:solidFill>
                  <a:prstClr val="black"/>
                </a:solidFill>
              </a:rPr>
              <a:t>αναφοράς, </a:t>
            </a:r>
            <a:r>
              <a:rPr lang="el-GR" sz="2200" dirty="0">
                <a:solidFill>
                  <a:prstClr val="black"/>
                </a:solidFill>
              </a:rPr>
              <a:t>περιέχει μία γραμμή για κάθε αίτηση με διαφορετικό όνομα που έχουμε δημιουργήσει.</a:t>
            </a:r>
          </a:p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Για κάθε αίτηση αναφέρονται τα εξής:</a:t>
            </a:r>
          </a:p>
          <a:p>
            <a:pPr marL="948690" lvl="2" indent="-27360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sz="2000" i="1" dirty="0">
                <a:solidFill>
                  <a:prstClr val="black"/>
                </a:solidFill>
              </a:rPr>
              <a:t>Label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-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Το όνομα της αίτησης (στο παράδειγμά μας </a:t>
            </a:r>
            <a:r>
              <a:rPr lang="en-US" sz="2000" dirty="0">
                <a:solidFill>
                  <a:prstClr val="black"/>
                </a:solidFill>
              </a:rPr>
              <a:t>‘</a:t>
            </a:r>
            <a:r>
              <a:rPr lang="en-US" sz="2000" i="1" dirty="0">
                <a:solidFill>
                  <a:prstClr val="black"/>
                </a:solidFill>
              </a:rPr>
              <a:t>Home Page Request</a:t>
            </a:r>
            <a:r>
              <a:rPr lang="en-US" sz="2000" dirty="0">
                <a:solidFill>
                  <a:prstClr val="black"/>
                </a:solidFill>
              </a:rPr>
              <a:t>’).</a:t>
            </a:r>
          </a:p>
          <a:p>
            <a:pPr marL="948690" lvl="2" indent="-27360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sz="2000" i="1" dirty="0">
                <a:solidFill>
                  <a:prstClr val="black"/>
                </a:solidFill>
              </a:rPr>
              <a:t># </a:t>
            </a:r>
            <a:r>
              <a:rPr lang="en-US" sz="2000" i="1" dirty="0" smtClean="0">
                <a:solidFill>
                  <a:prstClr val="black"/>
                </a:solidFill>
              </a:rPr>
              <a:t>Samples</a:t>
            </a:r>
            <a:r>
              <a:rPr lang="el-GR" sz="2000" i="1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- Το </a:t>
            </a:r>
            <a:r>
              <a:rPr lang="el-GR" sz="2000" dirty="0">
                <a:solidFill>
                  <a:prstClr val="black"/>
                </a:solidFill>
              </a:rPr>
              <a:t>πλήθος των δειγμάτων (στο παράδειγμά μας αυτό είναι </a:t>
            </a:r>
            <a:r>
              <a:rPr lang="el-GR" sz="2000" i="1" dirty="0">
                <a:solidFill>
                  <a:prstClr val="black"/>
                </a:solidFill>
              </a:rPr>
              <a:t>4</a:t>
            </a:r>
            <a:r>
              <a:rPr lang="el-GR" sz="2000" dirty="0">
                <a:solidFill>
                  <a:prstClr val="black"/>
                </a:solidFill>
              </a:rPr>
              <a:t>).</a:t>
            </a:r>
            <a:endParaRPr lang="en-US" sz="2000" dirty="0">
              <a:solidFill>
                <a:prstClr val="black"/>
              </a:solidFill>
            </a:endParaRPr>
          </a:p>
          <a:p>
            <a:pPr marL="948690" lvl="2" indent="-27360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sz="2000" i="1" dirty="0">
                <a:solidFill>
                  <a:prstClr val="black"/>
                </a:solidFill>
              </a:rPr>
              <a:t>Average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- Ο </a:t>
            </a:r>
            <a:r>
              <a:rPr lang="el-GR" sz="2000" dirty="0">
                <a:solidFill>
                  <a:prstClr val="black"/>
                </a:solidFill>
              </a:rPr>
              <a:t>μέσος χρόνος του συνόλου των αποτελεσμάτων (στο παράδειγμά μας </a:t>
            </a:r>
            <a:r>
              <a:rPr lang="el-GR" sz="2000" i="1" dirty="0">
                <a:solidFill>
                  <a:prstClr val="black"/>
                </a:solidFill>
              </a:rPr>
              <a:t>652</a:t>
            </a:r>
            <a:r>
              <a:rPr lang="el-GR" sz="2000" dirty="0">
                <a:solidFill>
                  <a:prstClr val="black"/>
                </a:solidFill>
              </a:rPr>
              <a:t> χιλιοστά του δευτερολέπτου).</a:t>
            </a:r>
            <a:endParaRPr lang="en-US" sz="2000" dirty="0">
              <a:solidFill>
                <a:prstClr val="black"/>
              </a:solidFill>
            </a:endParaRPr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sz="2000" i="1" dirty="0">
                <a:solidFill>
                  <a:prstClr val="black"/>
                </a:solidFill>
              </a:rPr>
              <a:t>Median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- </a:t>
            </a:r>
            <a:r>
              <a:rPr lang="el-GR" sz="2000" dirty="0">
                <a:solidFill>
                  <a:prstClr val="black"/>
                </a:solidFill>
              </a:rPr>
              <a:t>Η διάμεσος των </a:t>
            </a:r>
            <a:r>
              <a:rPr lang="el-GR" sz="2000" dirty="0" smtClean="0">
                <a:solidFill>
                  <a:prstClr val="black"/>
                </a:solidFill>
              </a:rPr>
              <a:t>χρόνων. Το 50</a:t>
            </a:r>
            <a:r>
              <a:rPr lang="el-GR" sz="2000" dirty="0">
                <a:solidFill>
                  <a:prstClr val="black"/>
                </a:solidFill>
              </a:rPr>
              <a:t>% των </a:t>
            </a:r>
            <a:r>
              <a:rPr lang="el-GR" sz="2000" dirty="0" smtClean="0">
                <a:solidFill>
                  <a:prstClr val="black"/>
                </a:solidFill>
              </a:rPr>
              <a:t>δειγμάτων, </a:t>
            </a:r>
            <a:r>
              <a:rPr lang="el-GR" sz="2000" dirty="0">
                <a:solidFill>
                  <a:prstClr val="black"/>
                </a:solidFill>
              </a:rPr>
              <a:t>χρειάστηκαν όχι περισσότερο χρόνο από αυτήν την τιμή, ενώ το άλλο 50</a:t>
            </a:r>
            <a:r>
              <a:rPr lang="el-GR" sz="2000" dirty="0" smtClean="0">
                <a:solidFill>
                  <a:prstClr val="black"/>
                </a:solidFill>
              </a:rPr>
              <a:t>%, </a:t>
            </a:r>
            <a:r>
              <a:rPr lang="el-GR" sz="2000" dirty="0">
                <a:solidFill>
                  <a:prstClr val="black"/>
                </a:solidFill>
              </a:rPr>
              <a:t>χρειάστηκαν τουλάχιστον τόσο χρόνο (στο παράδειγμά μας η διάμεσος είναι </a:t>
            </a:r>
            <a:r>
              <a:rPr lang="el-GR" sz="2000" i="1" dirty="0">
                <a:solidFill>
                  <a:prstClr val="black"/>
                </a:solidFill>
              </a:rPr>
              <a:t>583</a:t>
            </a:r>
            <a:r>
              <a:rPr lang="el-GR" sz="2000" dirty="0">
                <a:solidFill>
                  <a:prstClr val="black"/>
                </a:solidFill>
              </a:rPr>
              <a:t> χιλιοστά του δευτερολέπτου</a:t>
            </a:r>
            <a:r>
              <a:rPr lang="el-GR" sz="2000" dirty="0" smtClean="0">
                <a:solidFill>
                  <a:prstClr val="black"/>
                </a:solidFill>
              </a:rPr>
              <a:t>).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21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Ερμηνεία των αποτελεσμάτων </a:t>
            </a:r>
            <a:br>
              <a:rPr lang="el-GR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(2 </a:t>
            </a:r>
            <a:r>
              <a:rPr lang="el-G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600200"/>
            <a:ext cx="8352928" cy="4709120"/>
          </a:xfrm>
        </p:spPr>
        <p:txBody>
          <a:bodyPr>
            <a:normAutofit/>
          </a:bodyPr>
          <a:lstStyle/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sz="2000" i="1" dirty="0">
                <a:solidFill>
                  <a:prstClr val="black"/>
                </a:solidFill>
              </a:rPr>
              <a:t>90% Line </a:t>
            </a:r>
            <a:r>
              <a:rPr lang="el-GR" sz="2000" dirty="0">
                <a:solidFill>
                  <a:prstClr val="black"/>
                </a:solidFill>
              </a:rPr>
              <a:t>-</a:t>
            </a:r>
            <a:r>
              <a:rPr lang="en-US" sz="2000" dirty="0">
                <a:solidFill>
                  <a:prstClr val="black"/>
                </a:solidFill>
              </a:rPr>
              <a:t> To 90% </a:t>
            </a:r>
            <a:r>
              <a:rPr lang="el-GR" sz="2000" dirty="0">
                <a:solidFill>
                  <a:prstClr val="black"/>
                </a:solidFill>
              </a:rPr>
              <a:t>των </a:t>
            </a:r>
            <a:r>
              <a:rPr lang="el-GR" sz="2000" dirty="0" smtClean="0">
                <a:solidFill>
                  <a:prstClr val="black"/>
                </a:solidFill>
              </a:rPr>
              <a:t>δειγμάτων, </a:t>
            </a:r>
            <a:r>
              <a:rPr lang="el-GR" sz="2000" dirty="0">
                <a:solidFill>
                  <a:prstClr val="black"/>
                </a:solidFill>
              </a:rPr>
              <a:t>δεν χρειάστηκαν περισσότερο χρόνο από αυτόν (στο παράδειγμά μας είναι </a:t>
            </a:r>
            <a:r>
              <a:rPr lang="el-GR" sz="2000" i="1" dirty="0">
                <a:solidFill>
                  <a:prstClr val="black"/>
                </a:solidFill>
              </a:rPr>
              <a:t>831</a:t>
            </a:r>
            <a:r>
              <a:rPr lang="el-GR" sz="2000" dirty="0">
                <a:solidFill>
                  <a:prstClr val="black"/>
                </a:solidFill>
              </a:rPr>
              <a:t> χιλιοστά του δευτερολέπτου</a:t>
            </a:r>
            <a:r>
              <a:rPr lang="el-GR" sz="2000" dirty="0" smtClean="0">
                <a:solidFill>
                  <a:prstClr val="black"/>
                </a:solidFill>
              </a:rPr>
              <a:t>).</a:t>
            </a:r>
            <a:endParaRPr lang="el-GR" sz="2000" dirty="0" smtClean="0"/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sz="2000" i="1" dirty="0">
                <a:solidFill>
                  <a:prstClr val="black"/>
                </a:solidFill>
              </a:rPr>
              <a:t>Min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-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Ο συντομότερος χρόνος σε όλα τα δείγματα (στο παράδειγμά μας είναι </a:t>
            </a:r>
            <a:r>
              <a:rPr lang="el-GR" sz="2000" i="1" dirty="0">
                <a:solidFill>
                  <a:prstClr val="black"/>
                </a:solidFill>
              </a:rPr>
              <a:t>580</a:t>
            </a:r>
            <a:r>
              <a:rPr lang="el-GR" sz="2000" dirty="0">
                <a:solidFill>
                  <a:prstClr val="black"/>
                </a:solidFill>
              </a:rPr>
              <a:t> χιλιοστά του δευτερολέπτου).</a:t>
            </a:r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sz="2000" i="1" dirty="0">
                <a:solidFill>
                  <a:prstClr val="black"/>
                </a:solidFill>
              </a:rPr>
              <a:t>Max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-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Ο μεγαλύτερος χρόνος σε όλα τα δείγματα (στο παράδειγμά μας είναι</a:t>
            </a:r>
            <a:r>
              <a:rPr lang="el-GR" sz="2000" i="1" dirty="0">
                <a:solidFill>
                  <a:prstClr val="black"/>
                </a:solidFill>
              </a:rPr>
              <a:t> 831 </a:t>
            </a:r>
            <a:r>
              <a:rPr lang="el-GR" sz="2000" dirty="0">
                <a:solidFill>
                  <a:prstClr val="black"/>
                </a:solidFill>
              </a:rPr>
              <a:t>χιλιοστά του δευτερολέπτου</a:t>
            </a:r>
            <a:r>
              <a:rPr lang="el-GR" sz="2000" dirty="0" smtClean="0">
                <a:solidFill>
                  <a:prstClr val="black"/>
                </a:solidFill>
              </a:rPr>
              <a:t>).</a:t>
            </a:r>
            <a:endParaRPr lang="el-GR" sz="2000" dirty="0">
              <a:solidFill>
                <a:prstClr val="black"/>
              </a:solidFill>
            </a:endParaRPr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sz="2000" i="1" dirty="0">
                <a:solidFill>
                  <a:prstClr val="black"/>
                </a:solidFill>
              </a:rPr>
              <a:t>Error % </a:t>
            </a:r>
            <a:r>
              <a:rPr lang="en-US" sz="2000" dirty="0">
                <a:solidFill>
                  <a:prstClr val="black"/>
                </a:solidFill>
              </a:rPr>
              <a:t>- </a:t>
            </a:r>
            <a:r>
              <a:rPr lang="el-GR" sz="2000" dirty="0">
                <a:solidFill>
                  <a:prstClr val="black"/>
                </a:solidFill>
              </a:rPr>
              <a:t>Το ποσοστό των αιτήσεων που οδήγησαν σε λάθος (στο παράδειγμά μας </a:t>
            </a:r>
            <a:r>
              <a:rPr lang="el-GR" sz="2000" i="1" dirty="0">
                <a:solidFill>
                  <a:prstClr val="black"/>
                </a:solidFill>
              </a:rPr>
              <a:t>0.00%</a:t>
            </a:r>
            <a:r>
              <a:rPr lang="el-GR" sz="2000" dirty="0">
                <a:solidFill>
                  <a:prstClr val="black"/>
                </a:solidFill>
              </a:rPr>
              <a:t>).</a:t>
            </a:r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sz="2000" i="1" dirty="0">
                <a:solidFill>
                  <a:prstClr val="black"/>
                </a:solidFill>
              </a:rPr>
              <a:t>Throughput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-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η </a:t>
            </a:r>
            <a:r>
              <a:rPr lang="el-GR" sz="2000" dirty="0" err="1">
                <a:solidFill>
                  <a:prstClr val="black"/>
                </a:solidFill>
              </a:rPr>
              <a:t>ρυθμαπόδοση</a:t>
            </a:r>
            <a:r>
              <a:rPr lang="el-GR" sz="2000" dirty="0">
                <a:solidFill>
                  <a:prstClr val="black"/>
                </a:solidFill>
              </a:rPr>
              <a:t> (</a:t>
            </a:r>
            <a:r>
              <a:rPr lang="en-US" sz="2000" i="1" dirty="0">
                <a:solidFill>
                  <a:prstClr val="black"/>
                </a:solidFill>
              </a:rPr>
              <a:t>throughput</a:t>
            </a:r>
            <a:r>
              <a:rPr lang="el-GR" sz="2000" dirty="0">
                <a:solidFill>
                  <a:prstClr val="black"/>
                </a:solidFill>
              </a:rPr>
              <a:t>) μετριέται σε αιτήσεις ανά δευτερόλεπτο/λεπτό/ώρα. Η μονάδα </a:t>
            </a:r>
            <a:r>
              <a:rPr lang="el-GR" sz="2000" dirty="0" smtClean="0">
                <a:solidFill>
                  <a:prstClr val="black"/>
                </a:solidFill>
              </a:rPr>
              <a:t>χρόνου, </a:t>
            </a:r>
            <a:r>
              <a:rPr lang="el-GR" sz="2000" dirty="0">
                <a:solidFill>
                  <a:prstClr val="black"/>
                </a:solidFill>
              </a:rPr>
              <a:t>επιλέγεται έτσι ώστε η τιμή της </a:t>
            </a:r>
            <a:r>
              <a:rPr lang="el-GR" sz="2000" dirty="0" err="1">
                <a:solidFill>
                  <a:prstClr val="black"/>
                </a:solidFill>
              </a:rPr>
              <a:t>ρυθμαπόδοσης</a:t>
            </a:r>
            <a:r>
              <a:rPr lang="el-GR" sz="2000" dirty="0">
                <a:solidFill>
                  <a:prstClr val="black"/>
                </a:solidFill>
              </a:rPr>
              <a:t> που </a:t>
            </a:r>
            <a:r>
              <a:rPr lang="el-GR" sz="2000" dirty="0" smtClean="0">
                <a:solidFill>
                  <a:prstClr val="black"/>
                </a:solidFill>
              </a:rPr>
              <a:t>εμφανίζεται, </a:t>
            </a:r>
            <a:r>
              <a:rPr lang="el-GR" sz="2000" dirty="0">
                <a:solidFill>
                  <a:prstClr val="black"/>
                </a:solidFill>
              </a:rPr>
              <a:t>να είναι τουλάχιστον 1 ( στο παράδειγμά μας είναι </a:t>
            </a:r>
            <a:r>
              <a:rPr lang="el-GR" sz="2000" i="1" dirty="0">
                <a:solidFill>
                  <a:prstClr val="black"/>
                </a:solidFill>
              </a:rPr>
              <a:t>12,1</a:t>
            </a:r>
            <a:r>
              <a:rPr lang="el-GR" sz="2000" dirty="0">
                <a:solidFill>
                  <a:prstClr val="black"/>
                </a:solidFill>
              </a:rPr>
              <a:t> αιτήσεις ανά λεπτό).</a:t>
            </a:r>
            <a:endParaRPr lang="en-US" sz="2000" dirty="0">
              <a:solidFill>
                <a:prstClr val="black"/>
              </a:solidFill>
            </a:endParaRPr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sz="2000" i="1" dirty="0">
                <a:solidFill>
                  <a:prstClr val="black"/>
                </a:solidFill>
              </a:rPr>
              <a:t>Kb/sec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-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Η </a:t>
            </a:r>
            <a:r>
              <a:rPr lang="el-GR" sz="2000" dirty="0" err="1">
                <a:solidFill>
                  <a:prstClr val="black"/>
                </a:solidFill>
              </a:rPr>
              <a:t>ρυθμαπόδοση</a:t>
            </a:r>
            <a:r>
              <a:rPr lang="el-GR" sz="2000" dirty="0">
                <a:solidFill>
                  <a:prstClr val="black"/>
                </a:solidFill>
              </a:rPr>
              <a:t> μετρημένη σε </a:t>
            </a:r>
            <a:r>
              <a:rPr lang="en-US" sz="2000" i="1" dirty="0">
                <a:solidFill>
                  <a:prstClr val="black"/>
                </a:solidFill>
              </a:rPr>
              <a:t>Kilobytes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ανά δευτερόλεπτο (στο παράδειγμά μας </a:t>
            </a:r>
            <a:r>
              <a:rPr lang="el-GR" sz="2000" i="1" dirty="0">
                <a:solidFill>
                  <a:prstClr val="black"/>
                </a:solidFill>
              </a:rPr>
              <a:t>15,5</a:t>
            </a:r>
            <a:r>
              <a:rPr lang="el-GR" sz="2000" dirty="0" smtClean="0">
                <a:solidFill>
                  <a:prstClr val="black"/>
                </a:solidFill>
              </a:rPr>
              <a:t>).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22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0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Έλεγχος απόδοσης με το </a:t>
            </a:r>
            <a:r>
              <a:rPr lang="en-U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JMeter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Επιπλέον δυνατότητες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 smtClean="0">
                <a:solidFill>
                  <a:prstClr val="black"/>
                </a:solidFill>
              </a:rPr>
              <a:t>Συνεχίζοντας την </a:t>
            </a:r>
            <a:r>
              <a:rPr lang="el-GR" sz="2400" dirty="0">
                <a:solidFill>
                  <a:prstClr val="black"/>
                </a:solidFill>
              </a:rPr>
              <a:t>εκμάθηση του ελέγχου απόδοσης διαδικτυακών τόπων (</a:t>
            </a:r>
            <a:r>
              <a:rPr lang="en-US" sz="2400" i="1" dirty="0">
                <a:solidFill>
                  <a:prstClr val="black"/>
                </a:solidFill>
              </a:rPr>
              <a:t>websites</a:t>
            </a:r>
            <a:r>
              <a:rPr lang="el-GR" sz="2400" dirty="0">
                <a:solidFill>
                  <a:prstClr val="black"/>
                </a:solidFill>
              </a:rPr>
              <a:t>) με το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i="1" dirty="0">
                <a:solidFill>
                  <a:prstClr val="black"/>
                </a:solidFill>
              </a:rPr>
              <a:t>Apache </a:t>
            </a:r>
            <a:r>
              <a:rPr lang="en-US" sz="2400" i="1" dirty="0" err="1" smtClean="0">
                <a:solidFill>
                  <a:prstClr val="black"/>
                </a:solidFill>
              </a:rPr>
              <a:t>Jmeter</a:t>
            </a:r>
            <a:r>
              <a:rPr lang="el-GR" sz="2400" dirty="0" smtClean="0">
                <a:solidFill>
                  <a:prstClr val="black"/>
                </a:solidFill>
              </a:rPr>
              <a:t>, </a:t>
            </a:r>
            <a:r>
              <a:rPr lang="el-GR" sz="2400" dirty="0">
                <a:solidFill>
                  <a:prstClr val="black"/>
                </a:solidFill>
              </a:rPr>
              <a:t>θα </a:t>
            </a:r>
            <a:r>
              <a:rPr lang="el-GR" sz="2400" dirty="0" smtClean="0">
                <a:solidFill>
                  <a:prstClr val="black"/>
                </a:solidFill>
              </a:rPr>
              <a:t>δούμε κάποιες </a:t>
            </a:r>
            <a:r>
              <a:rPr lang="el-GR" sz="2400" dirty="0">
                <a:solidFill>
                  <a:prstClr val="black"/>
                </a:solidFill>
              </a:rPr>
              <a:t>επιπλέον δυνατότητες όπως:</a:t>
            </a:r>
          </a:p>
          <a:p>
            <a:pPr marL="948690" lvl="2" indent="-27360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Καταγραφή (</a:t>
            </a:r>
            <a:r>
              <a:rPr lang="en-US" sz="2200" i="1" dirty="0">
                <a:solidFill>
                  <a:prstClr val="black"/>
                </a:solidFill>
              </a:rPr>
              <a:t>recording</a:t>
            </a:r>
            <a:r>
              <a:rPr lang="el-GR" sz="2200" dirty="0">
                <a:solidFill>
                  <a:prstClr val="black"/>
                </a:solidFill>
              </a:rPr>
              <a:t>) των </a:t>
            </a:r>
            <a:r>
              <a:rPr lang="en-US" sz="2200" dirty="0">
                <a:solidFill>
                  <a:prstClr val="black"/>
                </a:solidFill>
              </a:rPr>
              <a:t>HTTP </a:t>
            </a:r>
            <a:r>
              <a:rPr lang="el-GR" sz="2200" dirty="0">
                <a:solidFill>
                  <a:prstClr val="black"/>
                </a:solidFill>
              </a:rPr>
              <a:t>αιτήσεων.</a:t>
            </a:r>
          </a:p>
          <a:p>
            <a:pPr marL="948690" lvl="2" indent="-27360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Έλεγχο με πολλαπλούς χρήστες (</a:t>
            </a:r>
            <a:r>
              <a:rPr lang="en-US" sz="2200" i="1" dirty="0">
                <a:solidFill>
                  <a:prstClr val="black"/>
                </a:solidFill>
              </a:rPr>
              <a:t>threads</a:t>
            </a:r>
            <a:r>
              <a:rPr lang="el-GR" sz="2200" dirty="0">
                <a:solidFill>
                  <a:prstClr val="black"/>
                </a:solidFill>
              </a:rPr>
              <a:t>) και επαναλήψεις (</a:t>
            </a:r>
            <a:r>
              <a:rPr lang="en-US" sz="2200" i="1" dirty="0">
                <a:solidFill>
                  <a:prstClr val="black"/>
                </a:solidFill>
              </a:rPr>
              <a:t>loops</a:t>
            </a:r>
            <a:r>
              <a:rPr lang="el-GR" sz="2200" dirty="0">
                <a:solidFill>
                  <a:prstClr val="black"/>
                </a:solidFill>
              </a:rPr>
              <a:t>).</a:t>
            </a:r>
          </a:p>
          <a:p>
            <a:pPr marL="948690" lvl="2" indent="-27360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Προσομοίωση καθυστερήσεων μεταξύ αιτήσεων με χρονόμετρα.</a:t>
            </a:r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Ερμηνεία των αποτελεσμάτων με αναφορές και γραφήματα.</a:t>
            </a:r>
          </a:p>
          <a:p>
            <a:endParaRPr lang="el-GR" dirty="0"/>
          </a:p>
        </p:txBody>
      </p:sp>
      <p:pic>
        <p:nvPicPr>
          <p:cNvPr id="7" name="Θέση περιεχομένου 2" descr="Λογότυπο του apache j meter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1772816"/>
            <a:ext cx="2340260" cy="108012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23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Καταγραφή των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αιτήσεων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Για να αποφύγουμε την δημιουργία των </a:t>
            </a:r>
            <a:r>
              <a:rPr lang="en-US" sz="2400" dirty="0">
                <a:solidFill>
                  <a:prstClr val="black"/>
                </a:solidFill>
              </a:rPr>
              <a:t>HTTP </a:t>
            </a:r>
            <a:r>
              <a:rPr lang="el-GR" sz="2400" dirty="0" smtClean="0">
                <a:solidFill>
                  <a:prstClr val="black"/>
                </a:solidFill>
              </a:rPr>
              <a:t>αιτήσεων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χειρονακτικά για κάθε αίτηση που θέλουμε να δημιουργήσουμε σε ένα </a:t>
            </a:r>
            <a:r>
              <a:rPr lang="en-US" sz="2400" dirty="0" smtClean="0">
                <a:solidFill>
                  <a:prstClr val="black"/>
                </a:solidFill>
              </a:rPr>
              <a:t>website, </a:t>
            </a:r>
            <a:r>
              <a:rPr lang="el-GR" sz="2400" dirty="0">
                <a:solidFill>
                  <a:prstClr val="black"/>
                </a:solidFill>
              </a:rPr>
              <a:t>μπορούμε να καταγράψουμε τις αιτήσεις </a:t>
            </a:r>
            <a:r>
              <a:rPr lang="el-GR" sz="2400" dirty="0" smtClean="0">
                <a:solidFill>
                  <a:prstClr val="black"/>
                </a:solidFill>
              </a:rPr>
              <a:t>αυτόματα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χρησιμοποιώντας το </a:t>
            </a:r>
            <a:r>
              <a:rPr lang="en-US" sz="2400" i="1" dirty="0">
                <a:solidFill>
                  <a:prstClr val="black"/>
                </a:solidFill>
              </a:rPr>
              <a:t>Apache </a:t>
            </a:r>
            <a:r>
              <a:rPr lang="en-US" sz="2400" i="1" dirty="0" err="1">
                <a:solidFill>
                  <a:prstClr val="black"/>
                </a:solidFill>
              </a:rPr>
              <a:t>JMeter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ως </a:t>
            </a:r>
            <a:r>
              <a:rPr lang="en-US" sz="2400" i="1" dirty="0">
                <a:solidFill>
                  <a:prstClr val="black"/>
                </a:solidFill>
              </a:rPr>
              <a:t>Proxy </a:t>
            </a:r>
            <a:r>
              <a:rPr lang="el-GR" sz="2400" dirty="0">
                <a:solidFill>
                  <a:prstClr val="black"/>
                </a:solidFill>
              </a:rPr>
              <a:t>(ενδιάμεσο</a:t>
            </a:r>
            <a:r>
              <a:rPr lang="el-GR" sz="2400" dirty="0" smtClean="0">
                <a:solidFill>
                  <a:prstClr val="black"/>
                </a:solidFill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ανάμεσα από τον </a:t>
            </a:r>
            <a:r>
              <a:rPr lang="en-US" sz="2400" dirty="0">
                <a:solidFill>
                  <a:prstClr val="black"/>
                </a:solidFill>
              </a:rPr>
              <a:t>browser </a:t>
            </a:r>
            <a:r>
              <a:rPr lang="el-GR" sz="2400" dirty="0">
                <a:solidFill>
                  <a:prstClr val="black"/>
                </a:solidFill>
              </a:rPr>
              <a:t>και το </a:t>
            </a:r>
            <a:r>
              <a:rPr lang="en-US" sz="2400" i="1" dirty="0">
                <a:solidFill>
                  <a:prstClr val="black"/>
                </a:solidFill>
              </a:rPr>
              <a:t>website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  <a:p>
            <a:pPr marL="948690" lvl="2">
              <a:spcBef>
                <a:spcPts val="0"/>
              </a:spcBef>
              <a:spcAft>
                <a:spcPts val="24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Στις διαφάνειες θα χρησιμοποιήσουμε τον </a:t>
            </a:r>
            <a:r>
              <a:rPr lang="en-US" sz="2200" i="1" dirty="0" smtClean="0">
                <a:solidFill>
                  <a:prstClr val="black"/>
                </a:solidFill>
              </a:rPr>
              <a:t>Firefox</a:t>
            </a:r>
            <a:r>
              <a:rPr lang="en-US" sz="2200" dirty="0" smtClean="0">
                <a:solidFill>
                  <a:prstClr val="black"/>
                </a:solidFill>
              </a:rPr>
              <a:t>, </a:t>
            </a:r>
            <a:r>
              <a:rPr lang="el-GR" sz="2200" dirty="0">
                <a:solidFill>
                  <a:prstClr val="black"/>
                </a:solidFill>
              </a:rPr>
              <a:t>αλλά αντίστοιχες ρυθμίσεις είναι διαθέσιμες για όλους τους </a:t>
            </a:r>
            <a:r>
              <a:rPr lang="en-US" sz="2200" i="1" dirty="0">
                <a:solidFill>
                  <a:prstClr val="black"/>
                </a:solidFill>
              </a:rPr>
              <a:t>browsers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Ξεκινάμε το </a:t>
            </a:r>
            <a:r>
              <a:rPr lang="en-US" sz="2400" i="1" dirty="0">
                <a:solidFill>
                  <a:prstClr val="black"/>
                </a:solidFill>
              </a:rPr>
              <a:t>Apache </a:t>
            </a:r>
            <a:r>
              <a:rPr lang="en-US" sz="2400" i="1" dirty="0" err="1">
                <a:solidFill>
                  <a:prstClr val="black"/>
                </a:solidFill>
              </a:rPr>
              <a:t>JMeter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πηγαίνοντας στον φάκελο </a:t>
            </a:r>
            <a:r>
              <a:rPr lang="en-US" sz="2400" dirty="0">
                <a:solidFill>
                  <a:prstClr val="black"/>
                </a:solidFill>
              </a:rPr>
              <a:t>&lt;</a:t>
            </a:r>
            <a:r>
              <a:rPr lang="en-US" sz="2400" i="1" dirty="0">
                <a:solidFill>
                  <a:prstClr val="black"/>
                </a:solidFill>
              </a:rPr>
              <a:t>Apache </a:t>
            </a:r>
            <a:r>
              <a:rPr lang="en-US" sz="2400" i="1" dirty="0" err="1">
                <a:solidFill>
                  <a:prstClr val="black"/>
                </a:solidFill>
              </a:rPr>
              <a:t>JMeter</a:t>
            </a:r>
            <a:r>
              <a:rPr lang="en-US" sz="2400" i="1" dirty="0">
                <a:solidFill>
                  <a:prstClr val="black"/>
                </a:solidFill>
              </a:rPr>
              <a:t> Home</a:t>
            </a:r>
            <a:r>
              <a:rPr lang="en-US" sz="2400" dirty="0" smtClean="0">
                <a:solidFill>
                  <a:prstClr val="black"/>
                </a:solidFill>
              </a:rPr>
              <a:t>&gt; </a:t>
            </a:r>
            <a:r>
              <a:rPr lang="en-US" sz="2400" i="1" dirty="0" smtClean="0">
                <a:solidFill>
                  <a:prstClr val="black"/>
                </a:solidFill>
              </a:rPr>
              <a:t>/ bin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l-GR" sz="2400" dirty="0">
                <a:solidFill>
                  <a:prstClr val="black"/>
                </a:solidFill>
              </a:rPr>
              <a:t>και εκτελώντας το </a:t>
            </a:r>
            <a:r>
              <a:rPr lang="en-US" sz="2400" i="1" dirty="0">
                <a:solidFill>
                  <a:prstClr val="black"/>
                </a:solidFill>
              </a:rPr>
              <a:t>jmeter.bat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</a:rPr>
              <a:t>Windows</a:t>
            </a:r>
            <a:r>
              <a:rPr lang="el-GR" sz="2400" dirty="0">
                <a:solidFill>
                  <a:prstClr val="black"/>
                </a:solidFill>
              </a:rPr>
              <a:t>) ή το </a:t>
            </a:r>
            <a:r>
              <a:rPr lang="en-US" sz="2400" i="1" dirty="0" err="1" smtClean="0">
                <a:solidFill>
                  <a:prstClr val="black"/>
                </a:solidFill>
              </a:rPr>
              <a:t>jmeter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</a:rPr>
              <a:t>Linux</a:t>
            </a:r>
            <a:r>
              <a:rPr lang="el-GR" sz="2400" dirty="0" smtClean="0">
                <a:solidFill>
                  <a:prstClr val="black"/>
                </a:solidFill>
              </a:rPr>
              <a:t>).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24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Καθορισμός </a:t>
            </a:r>
            <a: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website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προς έλεγχο και ορισμός του ελεγκτή καταγραφής</a:t>
            </a:r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608512" cy="4853136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Κάνουμε δεξί κλικ στο ‘</a:t>
            </a:r>
            <a:r>
              <a:rPr lang="en-US" sz="2200" i="1" dirty="0">
                <a:solidFill>
                  <a:prstClr val="black"/>
                </a:solidFill>
              </a:rPr>
              <a:t>Test Plan</a:t>
            </a:r>
            <a:r>
              <a:rPr lang="el-GR" sz="2200" dirty="0">
                <a:solidFill>
                  <a:prstClr val="black"/>
                </a:solidFill>
              </a:rPr>
              <a:t>’ και επιλέγουμε  ‘</a:t>
            </a:r>
            <a:r>
              <a:rPr lang="en-US" sz="2200" i="1" dirty="0">
                <a:solidFill>
                  <a:prstClr val="black"/>
                </a:solidFill>
              </a:rPr>
              <a:t>Add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Thread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(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Users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)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Thread Group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’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για να δημιουργήσουμε ένα νέο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Thread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Group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.</a:t>
            </a:r>
          </a:p>
          <a:p>
            <a:pPr marL="274320" lvl="0" indent="-27432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Κάνουμε δεξί κλικ στο νέο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Thread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 smtClean="0">
                <a:solidFill>
                  <a:prstClr val="black"/>
                </a:solidFill>
                <a:sym typeface="Wingdings" pitchFamily="2" charset="2"/>
              </a:rPr>
              <a:t>Group</a:t>
            </a:r>
            <a:r>
              <a:rPr lang="en-US" sz="2200" dirty="0" smtClean="0">
                <a:solidFill>
                  <a:prstClr val="black"/>
                </a:solidFill>
                <a:sym typeface="Wingdings" pitchFamily="2" charset="2"/>
              </a:rPr>
              <a:t>,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και επιλέγουμε 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‘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Add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 </a:t>
            </a:r>
            <a:r>
              <a:rPr lang="en-US" sz="2200" i="1" dirty="0" err="1">
                <a:solidFill>
                  <a:prstClr val="black"/>
                </a:solidFill>
                <a:sym typeface="Wingdings" pitchFamily="2" charset="2"/>
              </a:rPr>
              <a:t>Config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Element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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Http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Request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Defaults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’.</a:t>
            </a:r>
            <a:endParaRPr lang="el-GR" sz="2200" dirty="0">
              <a:solidFill>
                <a:prstClr val="black"/>
              </a:solidFill>
              <a:sym typeface="Wingdings" pitchFamily="2" charset="2"/>
            </a:endParaRPr>
          </a:p>
          <a:p>
            <a:pPr marL="948690" lvl="2" indent="-273600">
              <a:spcBef>
                <a:spcPts val="0"/>
              </a:spcBef>
              <a:spcAft>
                <a:spcPts val="4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dirty="0">
                <a:solidFill>
                  <a:prstClr val="black"/>
                </a:solidFill>
                <a:sym typeface="Wingdings" pitchFamily="2" charset="2"/>
              </a:rPr>
              <a:t>Στο </a:t>
            </a: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‘</a:t>
            </a:r>
            <a:r>
              <a:rPr lang="en-US" i="1" dirty="0">
                <a:solidFill>
                  <a:prstClr val="black"/>
                </a:solidFill>
                <a:sym typeface="Wingdings" pitchFamily="2" charset="2"/>
              </a:rPr>
              <a:t>Server</a:t>
            </a: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i="1" dirty="0">
                <a:solidFill>
                  <a:prstClr val="black"/>
                </a:solidFill>
                <a:sym typeface="Wingdings" pitchFamily="2" charset="2"/>
              </a:rPr>
              <a:t>name</a:t>
            </a: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’ </a:t>
            </a:r>
            <a:r>
              <a:rPr lang="el-GR" dirty="0">
                <a:solidFill>
                  <a:prstClr val="black"/>
                </a:solidFill>
                <a:sym typeface="Wingdings" pitchFamily="2" charset="2"/>
              </a:rPr>
              <a:t>δίνουμε </a:t>
            </a:r>
            <a:r>
              <a:rPr lang="en-US" i="1" dirty="0">
                <a:solidFill>
                  <a:prstClr val="black"/>
                </a:solidFill>
                <a:sym typeface="Wingdings" pitchFamily="2" charset="2"/>
                <a:hlinkClick r:id="rId3" tooltip="Μετάβαση στην ιστοσελίδα του Τμήματος"/>
              </a:rPr>
              <a:t>http://www.cs.teilar.gr/.</a:t>
            </a:r>
            <a:endParaRPr lang="en-US" i="1" dirty="0">
              <a:solidFill>
                <a:prstClr val="black"/>
              </a:solidFill>
              <a:sym typeface="Wingdings" pitchFamily="2" charset="2"/>
            </a:endParaRP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Κάνουμε δεξί κλικ στο νέο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Thread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 smtClean="0">
                <a:solidFill>
                  <a:prstClr val="black"/>
                </a:solidFill>
                <a:sym typeface="Wingdings" pitchFamily="2" charset="2"/>
              </a:rPr>
              <a:t>group</a:t>
            </a:r>
            <a:r>
              <a:rPr lang="en-US" sz="2200" dirty="0" smtClean="0">
                <a:solidFill>
                  <a:prstClr val="black"/>
                </a:solidFill>
                <a:sym typeface="Wingdings" pitchFamily="2" charset="2"/>
              </a:rPr>
              <a:t>,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και επιλέγουμε 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‘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Add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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Logic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Controller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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Recording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Controller</a:t>
            </a:r>
            <a:r>
              <a:rPr lang="en-US" sz="2200" dirty="0" smtClean="0">
                <a:solidFill>
                  <a:prstClr val="black"/>
                </a:solidFill>
                <a:sym typeface="Wingdings" pitchFamily="2" charset="2"/>
              </a:rPr>
              <a:t>’.</a:t>
            </a:r>
            <a:endParaRPr lang="en-US" sz="2200" dirty="0">
              <a:solidFill>
                <a:prstClr val="black"/>
              </a:solidFill>
              <a:sym typeface="Wingdings" pitchFamily="2" charset="2"/>
            </a:endParaRPr>
          </a:p>
        </p:txBody>
      </p:sp>
      <p:pic>
        <p:nvPicPr>
          <p:cNvPr id="8" name="Θέση περιεχομένου 2" descr="Εικόνα με την διαδικασία του ελέγχου και του ορισμού του ελεγκτή καταγραφής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822576" cy="1675002"/>
          </a:xfrm>
        </p:spPr>
      </p:pic>
      <p:sp>
        <p:nvSpPr>
          <p:cNvPr id="9" name="Θέση περιεχομένου 3"/>
          <p:cNvSpPr txBox="1"/>
          <p:nvPr/>
        </p:nvSpPr>
        <p:spPr>
          <a:xfrm>
            <a:off x="4932040" y="4005064"/>
            <a:ext cx="3888432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i="1" dirty="0" smtClean="0">
                <a:solidFill>
                  <a:schemeClr val="tx1"/>
                </a:solidFill>
              </a:rPr>
              <a:t>Ο σκοπός του ελεγκτή καταγραφής</a:t>
            </a:r>
          </a:p>
          <a:p>
            <a:pPr algn="ctr"/>
            <a:r>
              <a:rPr lang="el-GR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</a:rPr>
              <a:t>Recording Controller</a:t>
            </a:r>
            <a:r>
              <a:rPr lang="el-GR" sz="2000" i="1" dirty="0" smtClean="0">
                <a:solidFill>
                  <a:schemeClr val="tx1"/>
                </a:solidFill>
              </a:rPr>
              <a:t>) είναι η καταγραφή</a:t>
            </a:r>
          </a:p>
          <a:p>
            <a:pPr algn="ctr"/>
            <a:r>
              <a:rPr lang="el-GR" sz="2000" i="1" dirty="0" smtClean="0">
                <a:solidFill>
                  <a:schemeClr val="tx1"/>
                </a:solidFill>
              </a:rPr>
              <a:t>των </a:t>
            </a:r>
            <a:r>
              <a:rPr lang="en-US" sz="2000" i="1" dirty="0" smtClean="0">
                <a:solidFill>
                  <a:schemeClr val="tx1"/>
                </a:solidFill>
              </a:rPr>
              <a:t>HTTP </a:t>
            </a:r>
            <a:r>
              <a:rPr lang="el-GR" sz="2000" i="1" dirty="0" smtClean="0">
                <a:solidFill>
                  <a:schemeClr val="tx1"/>
                </a:solidFill>
              </a:rPr>
              <a:t>αιτήσεων κατά τον χρόνο</a:t>
            </a:r>
          </a:p>
          <a:p>
            <a:pPr algn="ctr"/>
            <a:r>
              <a:rPr lang="el-GR" sz="2000" i="1" dirty="0" smtClean="0">
                <a:solidFill>
                  <a:schemeClr val="tx1"/>
                </a:solidFill>
              </a:rPr>
              <a:t>που γίνονται από τον </a:t>
            </a:r>
            <a:r>
              <a:rPr lang="en-US" sz="2000" i="1" dirty="0" smtClean="0">
                <a:solidFill>
                  <a:schemeClr val="tx1"/>
                </a:solidFill>
              </a:rPr>
              <a:t>browser.</a:t>
            </a:r>
            <a:endParaRPr lang="el-GR" sz="2000" i="1" dirty="0">
              <a:solidFill>
                <a:schemeClr val="tx1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25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6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Δημιουργία του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Proxy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Server</a:t>
            </a:r>
            <a:endParaRPr lang="el-G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Κάνουμε δεξί κλικ στο </a:t>
            </a:r>
            <a:r>
              <a:rPr lang="en-US" sz="2200" i="1" dirty="0" smtClean="0">
                <a:solidFill>
                  <a:prstClr val="black"/>
                </a:solidFill>
              </a:rPr>
              <a:t>Workbench</a:t>
            </a:r>
            <a:r>
              <a:rPr lang="el-GR" sz="2200" dirty="0" smtClean="0">
                <a:solidFill>
                  <a:prstClr val="black"/>
                </a:solidFill>
              </a:rPr>
              <a:t>,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και επιλέγουμε </a:t>
            </a:r>
            <a:r>
              <a:rPr lang="en-US" sz="2200" i="1" dirty="0">
                <a:solidFill>
                  <a:prstClr val="black"/>
                </a:solidFill>
              </a:rPr>
              <a:t>Add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Non-Test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Elements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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HTTP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Proxy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 smtClean="0">
                <a:solidFill>
                  <a:prstClr val="black"/>
                </a:solidFill>
                <a:sym typeface="Wingdings" pitchFamily="2" charset="2"/>
              </a:rPr>
              <a:t>Server</a:t>
            </a:r>
            <a:r>
              <a:rPr lang="el-GR" sz="2200" dirty="0" smtClean="0">
                <a:solidFill>
                  <a:prstClr val="black"/>
                </a:solidFill>
                <a:sym typeface="Wingdings" pitchFamily="2" charset="2"/>
              </a:rPr>
              <a:t>,</a:t>
            </a:r>
            <a:r>
              <a:rPr lang="en-US" sz="22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για να δημιουργήσουμε ένα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Proxy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Server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Το 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Apache </a:t>
            </a:r>
            <a:r>
              <a:rPr lang="en-US" sz="2200" i="1" dirty="0" err="1">
                <a:solidFill>
                  <a:prstClr val="black"/>
                </a:solidFill>
                <a:sym typeface="Wingdings" pitchFamily="2" charset="2"/>
              </a:rPr>
              <a:t>JMeter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μπορεί να λειτουργήσει ως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Proxy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200" i="1" dirty="0" smtClean="0">
                <a:solidFill>
                  <a:prstClr val="black"/>
                </a:solidFill>
                <a:sym typeface="Wingdings" pitchFamily="2" charset="2"/>
              </a:rPr>
              <a:t>Server</a:t>
            </a:r>
            <a:r>
              <a:rPr lang="el-GR" sz="2200" dirty="0" smtClean="0">
                <a:solidFill>
                  <a:prstClr val="black"/>
                </a:solidFill>
                <a:sym typeface="Wingdings" pitchFamily="2" charset="2"/>
              </a:rPr>
              <a:t>,</a:t>
            </a:r>
            <a:r>
              <a:rPr lang="en-US" sz="22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μέσω του οποίου θα δρομολογούνται οι αιτήσεις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HTTP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 (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requests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)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ενός </a:t>
            </a:r>
            <a:r>
              <a:rPr lang="en-US" sz="2200" i="1" dirty="0" smtClean="0">
                <a:solidFill>
                  <a:prstClr val="black"/>
                </a:solidFill>
                <a:sym typeface="Wingdings" pitchFamily="2" charset="2"/>
              </a:rPr>
              <a:t>browser</a:t>
            </a:r>
            <a:r>
              <a:rPr lang="el-GR" sz="2200" dirty="0" smtClean="0">
                <a:solidFill>
                  <a:prstClr val="black"/>
                </a:solidFill>
                <a:sym typeface="Wingdings" pitchFamily="2" charset="2"/>
              </a:rPr>
              <a:t>,</a:t>
            </a:r>
            <a:r>
              <a:rPr lang="en-US" sz="22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και θα παραλαμβάνονται οι απαντήσεις (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responses</a:t>
            </a:r>
            <a:r>
              <a:rPr lang="el-GR" sz="2200" dirty="0" smtClean="0">
                <a:solidFill>
                  <a:prstClr val="black"/>
                </a:solidFill>
                <a:sym typeface="Wingdings" pitchFamily="2" charset="2"/>
              </a:rPr>
              <a:t>)</a:t>
            </a:r>
            <a:r>
              <a:rPr lang="el-GR" sz="2200" dirty="0" smtClean="0">
                <a:sym typeface="Wingdings" pitchFamily="2" charset="2"/>
              </a:rPr>
              <a:t>.</a:t>
            </a:r>
            <a:endParaRPr lang="el-GR" sz="2200" dirty="0">
              <a:solidFill>
                <a:prstClr val="black"/>
              </a:solidFill>
            </a:endParaRPr>
          </a:p>
        </p:txBody>
      </p:sp>
      <p:pic>
        <p:nvPicPr>
          <p:cNvPr id="8" name="Θέση περιεχομένου 2" descr="Εικόνα με την διαδικασία δημιουργίας του http proxy server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48" y="2354214"/>
            <a:ext cx="4436624" cy="273097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26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Ρυθμίσεις του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Proxy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Server</a:t>
            </a:r>
            <a:endParaRPr lang="el-G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752528" cy="4637112"/>
          </a:xfrm>
        </p:spPr>
        <p:txBody>
          <a:bodyPr>
            <a:normAutofit lnSpcReduction="10000"/>
          </a:bodyPr>
          <a:lstStyle/>
          <a:p>
            <a:pPr marL="274320" lvl="0" indent="-27432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Στις ρυθμίσεις του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HTTP Proxy Server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l-GR" sz="2200" dirty="0">
                <a:solidFill>
                  <a:prstClr val="black"/>
                </a:solidFill>
              </a:rPr>
              <a:t>κάντε κλικ </a:t>
            </a:r>
            <a:r>
              <a:rPr lang="en-US" sz="2200" dirty="0">
                <a:solidFill>
                  <a:prstClr val="black"/>
                </a:solidFill>
              </a:rPr>
              <a:t>2 </a:t>
            </a:r>
            <a:r>
              <a:rPr lang="el-GR" sz="2200" dirty="0">
                <a:solidFill>
                  <a:prstClr val="black"/>
                </a:solidFill>
              </a:rPr>
              <a:t>φορές στο πλήκτρο</a:t>
            </a:r>
            <a:r>
              <a:rPr lang="en-US" sz="2200" dirty="0">
                <a:solidFill>
                  <a:prstClr val="black"/>
                </a:solidFill>
              </a:rPr>
              <a:t> “</a:t>
            </a:r>
            <a:r>
              <a:rPr lang="en-US" sz="2200" i="1" dirty="0">
                <a:solidFill>
                  <a:prstClr val="black"/>
                </a:solidFill>
              </a:rPr>
              <a:t>Add</a:t>
            </a:r>
            <a:r>
              <a:rPr lang="en-US" sz="2200" dirty="0">
                <a:solidFill>
                  <a:prstClr val="black"/>
                </a:solidFill>
              </a:rPr>
              <a:t>” </a:t>
            </a:r>
            <a:r>
              <a:rPr lang="el-GR" sz="2200" dirty="0">
                <a:solidFill>
                  <a:prstClr val="black"/>
                </a:solidFill>
              </a:rPr>
              <a:t>στην περιοχή</a:t>
            </a:r>
            <a:r>
              <a:rPr lang="en-US" sz="2200" dirty="0">
                <a:solidFill>
                  <a:prstClr val="black"/>
                </a:solidFill>
              </a:rPr>
              <a:t> “</a:t>
            </a:r>
            <a:r>
              <a:rPr lang="en-US" sz="2200" i="1" dirty="0">
                <a:solidFill>
                  <a:prstClr val="black"/>
                </a:solidFill>
              </a:rPr>
              <a:t>URL Patterns to Include</a:t>
            </a:r>
            <a:r>
              <a:rPr lang="en-US" sz="2200" dirty="0">
                <a:solidFill>
                  <a:prstClr val="black"/>
                </a:solidFill>
              </a:rPr>
              <a:t>”. </a:t>
            </a:r>
            <a:r>
              <a:rPr lang="el-GR" sz="2200" dirty="0">
                <a:solidFill>
                  <a:prstClr val="black"/>
                </a:solidFill>
              </a:rPr>
              <a:t>Αυτό θα εισάγει δύο κενές γραμμές</a:t>
            </a:r>
            <a:r>
              <a:rPr lang="fr-FR" sz="2200" dirty="0">
                <a:solidFill>
                  <a:prstClr val="black"/>
                </a:solidFill>
              </a:rPr>
              <a:t>.</a:t>
            </a:r>
          </a:p>
          <a:p>
            <a:pPr marL="948690" lvl="2" indent="-273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dirty="0">
                <a:solidFill>
                  <a:prstClr val="black"/>
                </a:solidFill>
              </a:rPr>
              <a:t>Εισάγετε</a:t>
            </a:r>
            <a:r>
              <a:rPr lang="fr-FR" dirty="0">
                <a:solidFill>
                  <a:prstClr val="black"/>
                </a:solidFill>
              </a:rPr>
              <a:t> “</a:t>
            </a:r>
            <a:r>
              <a:rPr lang="fr-FR" i="1" dirty="0">
                <a:solidFill>
                  <a:prstClr val="black"/>
                </a:solidFill>
              </a:rPr>
              <a:t>.*\.</a:t>
            </a:r>
            <a:r>
              <a:rPr lang="en-US" i="1" dirty="0" err="1">
                <a:solidFill>
                  <a:prstClr val="black"/>
                </a:solidFill>
              </a:rPr>
              <a:t>jsp</a:t>
            </a:r>
            <a:r>
              <a:rPr lang="fr-FR" dirty="0">
                <a:solidFill>
                  <a:prstClr val="black"/>
                </a:solidFill>
              </a:rPr>
              <a:t>”</a:t>
            </a:r>
            <a:r>
              <a:rPr lang="el-GR" dirty="0">
                <a:solidFill>
                  <a:prstClr val="black"/>
                </a:solidFill>
              </a:rPr>
              <a:t> στη μία κενή γραμμή και </a:t>
            </a:r>
            <a:r>
              <a:rPr lang="en-US" dirty="0">
                <a:solidFill>
                  <a:prstClr val="black"/>
                </a:solidFill>
              </a:rPr>
              <a:t>“</a:t>
            </a:r>
            <a:r>
              <a:rPr lang="en-US" i="1" dirty="0">
                <a:solidFill>
                  <a:prstClr val="black"/>
                </a:solidFill>
              </a:rPr>
              <a:t>.*\.html</a:t>
            </a:r>
            <a:r>
              <a:rPr lang="en-US" dirty="0">
                <a:solidFill>
                  <a:prstClr val="black"/>
                </a:solidFill>
              </a:rPr>
              <a:t>”</a:t>
            </a:r>
            <a:r>
              <a:rPr lang="el-GR" dirty="0">
                <a:solidFill>
                  <a:prstClr val="black"/>
                </a:solidFill>
              </a:rPr>
              <a:t> στην </a:t>
            </a:r>
            <a:r>
              <a:rPr lang="el-GR" dirty="0" smtClean="0">
                <a:solidFill>
                  <a:prstClr val="black"/>
                </a:solidFill>
              </a:rPr>
              <a:t>άλλη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fr-FR" dirty="0">
              <a:solidFill>
                <a:prstClr val="black"/>
              </a:solidFill>
            </a:endParaRP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Κάνετε κλικ </a:t>
            </a:r>
            <a:r>
              <a:rPr lang="en-US" sz="2200" dirty="0">
                <a:solidFill>
                  <a:prstClr val="black"/>
                </a:solidFill>
              </a:rPr>
              <a:t>3 </a:t>
            </a:r>
            <a:r>
              <a:rPr lang="el-GR" sz="2200" dirty="0">
                <a:solidFill>
                  <a:prstClr val="black"/>
                </a:solidFill>
              </a:rPr>
              <a:t>φορές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l-GR" sz="2200" dirty="0">
                <a:solidFill>
                  <a:prstClr val="black"/>
                </a:solidFill>
              </a:rPr>
              <a:t>στο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πλήκτρο </a:t>
            </a:r>
            <a:r>
              <a:rPr lang="en-US" sz="2200" dirty="0">
                <a:solidFill>
                  <a:prstClr val="black"/>
                </a:solidFill>
              </a:rPr>
              <a:t>“</a:t>
            </a:r>
            <a:r>
              <a:rPr lang="en-US" sz="2200" i="1" dirty="0">
                <a:solidFill>
                  <a:prstClr val="black"/>
                </a:solidFill>
              </a:rPr>
              <a:t>Add</a:t>
            </a:r>
            <a:r>
              <a:rPr lang="en-US" sz="2200" dirty="0">
                <a:solidFill>
                  <a:prstClr val="black"/>
                </a:solidFill>
              </a:rPr>
              <a:t>” </a:t>
            </a:r>
            <a:r>
              <a:rPr lang="el-GR" sz="2200" dirty="0">
                <a:solidFill>
                  <a:prstClr val="black"/>
                </a:solidFill>
              </a:rPr>
              <a:t>στην περιοχή</a:t>
            </a:r>
            <a:r>
              <a:rPr lang="en-US" sz="2200" dirty="0">
                <a:solidFill>
                  <a:prstClr val="black"/>
                </a:solidFill>
              </a:rPr>
              <a:t> “</a:t>
            </a:r>
            <a:r>
              <a:rPr lang="en-US" sz="2200" i="1" dirty="0">
                <a:solidFill>
                  <a:prstClr val="black"/>
                </a:solidFill>
              </a:rPr>
              <a:t>URL Patterns to Exclude</a:t>
            </a:r>
            <a:r>
              <a:rPr lang="en-US" sz="2200" dirty="0">
                <a:solidFill>
                  <a:prstClr val="black"/>
                </a:solidFill>
              </a:rPr>
              <a:t>”. </a:t>
            </a:r>
            <a:r>
              <a:rPr lang="el-GR" sz="2200" dirty="0">
                <a:solidFill>
                  <a:prstClr val="black"/>
                </a:solidFill>
              </a:rPr>
              <a:t>Αυτό θα εισάγει τρεις κενές γραμμές.</a:t>
            </a:r>
            <a:endParaRPr lang="en-US" sz="2200" dirty="0">
              <a:solidFill>
                <a:prstClr val="black"/>
              </a:solidFill>
            </a:endParaRP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Εισάγετε</a:t>
            </a:r>
            <a:r>
              <a:rPr lang="fr-FR" sz="2200" dirty="0">
                <a:solidFill>
                  <a:prstClr val="black"/>
                </a:solidFill>
              </a:rPr>
              <a:t> “</a:t>
            </a:r>
            <a:r>
              <a:rPr lang="fr-FR" sz="2200" i="1" dirty="0">
                <a:solidFill>
                  <a:prstClr val="black"/>
                </a:solidFill>
              </a:rPr>
              <a:t>.*\.</a:t>
            </a:r>
            <a:r>
              <a:rPr lang="fr-FR" sz="2200" i="1" dirty="0" err="1">
                <a:solidFill>
                  <a:prstClr val="black"/>
                </a:solidFill>
              </a:rPr>
              <a:t>png</a:t>
            </a:r>
            <a:r>
              <a:rPr lang="fr-FR" sz="2200" dirty="0">
                <a:solidFill>
                  <a:prstClr val="black"/>
                </a:solidFill>
              </a:rPr>
              <a:t>”, “</a:t>
            </a:r>
            <a:r>
              <a:rPr lang="fr-FR" sz="2200" i="1" dirty="0">
                <a:solidFill>
                  <a:prstClr val="black"/>
                </a:solidFill>
              </a:rPr>
              <a:t>.*\.</a:t>
            </a:r>
            <a:r>
              <a:rPr lang="fr-FR" sz="2200" i="1" dirty="0" err="1">
                <a:solidFill>
                  <a:prstClr val="black"/>
                </a:solidFill>
              </a:rPr>
              <a:t>gif</a:t>
            </a:r>
            <a:r>
              <a:rPr lang="fr-FR" sz="2200" dirty="0">
                <a:solidFill>
                  <a:prstClr val="black"/>
                </a:solidFill>
              </a:rPr>
              <a:t>” </a:t>
            </a:r>
            <a:r>
              <a:rPr lang="el-GR" sz="2200" dirty="0">
                <a:solidFill>
                  <a:prstClr val="black"/>
                </a:solidFill>
              </a:rPr>
              <a:t>και</a:t>
            </a:r>
            <a:r>
              <a:rPr lang="fr-FR" sz="2200" dirty="0">
                <a:solidFill>
                  <a:prstClr val="black"/>
                </a:solidFill>
              </a:rPr>
              <a:t> “</a:t>
            </a:r>
            <a:r>
              <a:rPr lang="fr-FR" sz="2200" i="1" dirty="0">
                <a:solidFill>
                  <a:prstClr val="black"/>
                </a:solidFill>
              </a:rPr>
              <a:t>.*\.</a:t>
            </a:r>
            <a:r>
              <a:rPr lang="fr-FR" sz="2200" i="1" dirty="0" err="1">
                <a:solidFill>
                  <a:prstClr val="black"/>
                </a:solidFill>
              </a:rPr>
              <a:t>ico</a:t>
            </a:r>
            <a:r>
              <a:rPr lang="fr-FR" sz="2200" dirty="0">
                <a:solidFill>
                  <a:prstClr val="black"/>
                </a:solidFill>
              </a:rPr>
              <a:t>”</a:t>
            </a:r>
            <a:r>
              <a:rPr lang="el-GR" sz="2200" dirty="0">
                <a:solidFill>
                  <a:prstClr val="black"/>
                </a:solidFill>
              </a:rPr>
              <a:t> στις τρεις γραμμές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  <a:endParaRPr lang="el-GR" sz="2200" dirty="0">
              <a:solidFill>
                <a:prstClr val="black"/>
              </a:solidFill>
            </a:endParaRPr>
          </a:p>
        </p:txBody>
      </p:sp>
      <p:pic>
        <p:nvPicPr>
          <p:cNvPr id="7" name="Θέση περιεχομένου 2" descr="Εικόνα με την διαδικασία ρυθμίσεων του http proxy server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82" y="1600200"/>
            <a:ext cx="3234158" cy="4525963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27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Δημιουργία δέντρου αποτελεσμάτων και εκκίνηση του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Proxy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Server</a:t>
            </a:r>
            <a:endParaRPr lang="el-G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2016224"/>
          </a:xfrm>
        </p:spPr>
        <p:txBody>
          <a:bodyPr>
            <a:normAutofit fontScale="92500"/>
          </a:bodyPr>
          <a:lstStyle/>
          <a:p>
            <a:pPr marL="274320" lvl="0" indent="-27432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</a:rPr>
              <a:t>Κάνουμε δεξί κλικ στον νέο </a:t>
            </a:r>
            <a:r>
              <a:rPr lang="en-US" sz="2000" i="1" dirty="0">
                <a:solidFill>
                  <a:prstClr val="black"/>
                </a:solidFill>
              </a:rPr>
              <a:t>HTTP Proxy </a:t>
            </a:r>
            <a:r>
              <a:rPr lang="en-US" sz="2000" i="1" dirty="0" smtClean="0">
                <a:solidFill>
                  <a:prstClr val="black"/>
                </a:solidFill>
              </a:rPr>
              <a:t>Server</a:t>
            </a:r>
            <a:r>
              <a:rPr lang="el-GR" sz="2000" dirty="0" smtClean="0">
                <a:solidFill>
                  <a:prstClr val="black"/>
                </a:solidFill>
              </a:rPr>
              <a:t>,</a:t>
            </a:r>
            <a:r>
              <a:rPr lang="en-US" sz="2000" i="1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και επιλέγουμε </a:t>
            </a:r>
            <a:r>
              <a:rPr lang="en-US" sz="2000" i="1" dirty="0">
                <a:solidFill>
                  <a:prstClr val="black"/>
                </a:solidFill>
              </a:rPr>
              <a:t>Add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Listener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  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View Results Tree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(αυτό θα μας δώσει την δυνατότητα επιθεώρησης των </a:t>
            </a:r>
            <a:r>
              <a:rPr lang="el-GR" sz="2000" dirty="0" smtClean="0">
                <a:solidFill>
                  <a:prstClr val="black"/>
                </a:solidFill>
                <a:sym typeface="Wingdings" pitchFamily="2" charset="2"/>
              </a:rPr>
              <a:t>αιτήσεων,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και των αποκρίσεων από και προς τον 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HTTP Proxy Server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)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Επιστρέφουμε στον 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HTTP Proxy Server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και κάνουμε κλικ στο πλήκτρο 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‘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Start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’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που βρίσκεται στο κάτω μέρος του </a:t>
            </a:r>
            <a:r>
              <a:rPr lang="el-GR" sz="2000" dirty="0" smtClean="0">
                <a:solidFill>
                  <a:prstClr val="black"/>
                </a:solidFill>
                <a:sym typeface="Wingdings" pitchFamily="2" charset="2"/>
              </a:rPr>
              <a:t>παραθύρου,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για να ξεκινήσουμε τον 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HTTP Proxy Server</a:t>
            </a:r>
            <a:r>
              <a:rPr lang="en-US" sz="2000" dirty="0" smtClean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14" name="Θέση περιεχομένου 2" descr="Εικόνα με την δημιουργία δέντρου αποτελεσμάτω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3461344"/>
            <a:ext cx="8388096" cy="2919984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28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3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l-GR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Ρύθμιση του </a:t>
            </a:r>
            <a:r>
              <a:rPr lang="en-US" sz="3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Firefox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Browser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για να χρησιμοποιήσει τον </a:t>
            </a:r>
            <a:r>
              <a:rPr lang="en-US" sz="3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JMeter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Proxy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Server</a:t>
            </a:r>
            <a:endParaRPr lang="el-GR" sz="3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Ξεκινάμε τον </a:t>
            </a:r>
            <a:r>
              <a:rPr lang="en-US" sz="2400" i="1" dirty="0">
                <a:solidFill>
                  <a:prstClr val="black"/>
                </a:solidFill>
              </a:rPr>
              <a:t>Firefox</a:t>
            </a:r>
            <a:r>
              <a:rPr lang="el-GR" sz="2400" dirty="0">
                <a:solidFill>
                  <a:prstClr val="black"/>
                </a:solidFill>
              </a:rPr>
              <a:t> (χωρίς να κλείσουμε το </a:t>
            </a:r>
            <a:r>
              <a:rPr lang="en-US" sz="2400" i="1" dirty="0" err="1">
                <a:solidFill>
                  <a:prstClr val="black"/>
                </a:solidFill>
              </a:rPr>
              <a:t>JMeter</a:t>
            </a:r>
            <a:r>
              <a:rPr lang="el-GR" sz="2400" dirty="0">
                <a:solidFill>
                  <a:prstClr val="black"/>
                </a:solidFill>
              </a:rPr>
              <a:t>)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Από το μενού επιλέγουμε «Εργαλεία </a:t>
            </a: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 Επιλογές  Για προχωρημένους  Δίκτυο (Καρτέλα)» και πατάμε το πλήκτρο «Ρυθμίσεις» για να δούμε το πλαίσιο διαλόγου «Ρυθμίσεις Σύνδεσης» του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Firefox</a:t>
            </a:r>
            <a:r>
              <a:rPr lang="en-US" sz="2400" dirty="0" smtClean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7" name="Θέση περιεχομένου 2" descr="Εικόνα με την διαιδκασία ρύθμισης του firefox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4474840" cy="4243282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29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</a:rPr>
              <a:t>Τ.Ε.Ι. </a:t>
            </a:r>
            <a:r>
              <a:rPr lang="el-GR" sz="2000" b="1" dirty="0">
                <a:solidFill>
                  <a:prstClr val="black"/>
                </a:solidFill>
              </a:rPr>
              <a:t>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</a:t>
            </a:r>
            <a:r>
              <a:rPr lang="el-GR" sz="2000" dirty="0" smtClean="0">
                <a:solidFill>
                  <a:prstClr val="black"/>
                </a:solidFill>
              </a:rPr>
              <a:t>την </a:t>
            </a:r>
            <a:r>
              <a:rPr lang="el-GR" sz="2000" dirty="0">
                <a:solidFill>
                  <a:prstClr val="black"/>
                </a:solidFill>
              </a:rPr>
              <a:t>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1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Ρυθμίσεις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Proxy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στον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Firefox</a:t>
            </a:r>
            <a:endParaRPr lang="el-G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8472" cy="4853136"/>
          </a:xfrm>
        </p:spPr>
        <p:txBody>
          <a:bodyPr>
            <a:normAutofit lnSpcReduction="10000"/>
          </a:bodyPr>
          <a:lstStyle/>
          <a:p>
            <a:pPr marL="274320" lvl="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Επιλέγουμε «Χειροκίνητη ρύθμιση διαμεσολαβητή…».</a:t>
            </a: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Στο πεδίο «Διαμεσολαβητής </a:t>
            </a:r>
            <a:r>
              <a:rPr lang="en-US" sz="2400" dirty="0">
                <a:solidFill>
                  <a:prstClr val="black"/>
                </a:solidFill>
              </a:rPr>
              <a:t>HTTP</a:t>
            </a:r>
            <a:r>
              <a:rPr lang="el-GR" sz="2400" dirty="0">
                <a:solidFill>
                  <a:prstClr val="black"/>
                </a:solidFill>
              </a:rPr>
              <a:t>» δίνουμε την τιμή ‘</a:t>
            </a:r>
            <a:r>
              <a:rPr lang="en-US" sz="2400" i="1" dirty="0" err="1">
                <a:solidFill>
                  <a:prstClr val="black"/>
                </a:solidFill>
              </a:rPr>
              <a:t>localhost</a:t>
            </a:r>
            <a:r>
              <a:rPr lang="el-GR" sz="2400" dirty="0" smtClean="0">
                <a:solidFill>
                  <a:prstClr val="black"/>
                </a:solidFill>
              </a:rPr>
              <a:t>’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και στο πεδίο θύρα την τιμή </a:t>
            </a:r>
            <a:r>
              <a:rPr lang="en-US" sz="2400" dirty="0">
                <a:solidFill>
                  <a:prstClr val="black"/>
                </a:solidFill>
              </a:rPr>
              <a:t>‘</a:t>
            </a:r>
            <a:r>
              <a:rPr lang="en-US" sz="2400" i="1" dirty="0">
                <a:solidFill>
                  <a:prstClr val="black"/>
                </a:solidFill>
              </a:rPr>
              <a:t>8080</a:t>
            </a:r>
            <a:r>
              <a:rPr lang="en-US" sz="2400" dirty="0">
                <a:solidFill>
                  <a:prstClr val="black"/>
                </a:solidFill>
              </a:rPr>
              <a:t>’.</a:t>
            </a: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Τσεκάρουμε το πλήκτρο ελέγχου «Χρήση αυτού του διαμεσολαβητή για όλα τα πρωτόκολλα».</a:t>
            </a: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Πατήστε το πλήκτρο «ΟΚ» δύο φορές για να κλείσετε τα πλαίσια διαλόγου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8" name="Θέση περιεχομένου 2" descr="Εικόνα με την διαδικασία ρύθμισης του proxy server στον firefox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29" y="2060848"/>
            <a:ext cx="4285343" cy="374441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30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Καταγραφή της πλοήγησης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781128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Ζητήστε από τον </a:t>
            </a:r>
            <a:r>
              <a:rPr lang="en-US" sz="2200" i="1" dirty="0">
                <a:solidFill>
                  <a:prstClr val="black"/>
                </a:solidFill>
              </a:rPr>
              <a:t>Firefox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Browser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τις εξής σελίδες:</a:t>
            </a:r>
          </a:p>
          <a:p>
            <a:pPr marL="548640" lvl="1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</a:rPr>
              <a:t>Αρχική σελίδα του τμήματος.</a:t>
            </a:r>
          </a:p>
          <a:p>
            <a:pPr marL="548640" lvl="1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</a:rPr>
              <a:t>Ανακοινώσεις </a:t>
            </a:r>
            <a:r>
              <a:rPr lang="el-GR" sz="2000" dirty="0" smtClean="0">
                <a:solidFill>
                  <a:prstClr val="black"/>
                </a:solidFill>
              </a:rPr>
              <a:t>τμήματος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  <a:p>
            <a:pPr marL="548640" lvl="1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</a:rPr>
              <a:t>Επαγγελματικά </a:t>
            </a:r>
            <a:r>
              <a:rPr lang="el-GR" sz="2000" dirty="0" smtClean="0">
                <a:solidFill>
                  <a:prstClr val="black"/>
                </a:solidFill>
              </a:rPr>
              <a:t>Δικαιώματα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  <a:p>
            <a:pPr marL="548640" lvl="1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sz="2000" i="1" dirty="0">
                <a:solidFill>
                  <a:prstClr val="black"/>
                </a:solidFill>
              </a:rPr>
              <a:t>Linux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</a:rPr>
              <a:t>Team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Επιστρέψτε στο </a:t>
            </a:r>
            <a:r>
              <a:rPr lang="en-US" sz="2200" i="1" dirty="0">
                <a:solidFill>
                  <a:prstClr val="black"/>
                </a:solidFill>
              </a:rPr>
              <a:t>Apache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i="1" dirty="0" err="1" smtClean="0">
                <a:solidFill>
                  <a:prstClr val="black"/>
                </a:solidFill>
              </a:rPr>
              <a:t>Jmeter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και παρατηρείστε πως έχει γίνει οπτική καταγραφή των </a:t>
            </a:r>
            <a:r>
              <a:rPr lang="el-GR" sz="2200" dirty="0" smtClean="0">
                <a:solidFill>
                  <a:prstClr val="black"/>
                </a:solidFill>
              </a:rPr>
              <a:t>αιτήσεων</a:t>
            </a:r>
            <a:r>
              <a:rPr lang="en-US" sz="2200" dirty="0" smtClean="0">
                <a:solidFill>
                  <a:prstClr val="black"/>
                </a:solidFill>
              </a:rPr>
              <a:t>,</a:t>
            </a:r>
            <a:r>
              <a:rPr lang="el-GR" sz="2200" dirty="0" smtClean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και πως έχουν δημιουργηθεί </a:t>
            </a:r>
            <a:r>
              <a:rPr lang="en-US" sz="2200" dirty="0">
                <a:solidFill>
                  <a:prstClr val="black"/>
                </a:solidFill>
              </a:rPr>
              <a:t>HTTP </a:t>
            </a:r>
            <a:r>
              <a:rPr lang="el-GR" sz="2200" dirty="0" smtClean="0">
                <a:solidFill>
                  <a:prstClr val="black"/>
                </a:solidFill>
              </a:rPr>
              <a:t>αιτήσεις</a:t>
            </a:r>
            <a:r>
              <a:rPr lang="en-US" sz="2200" dirty="0" smtClean="0">
                <a:solidFill>
                  <a:prstClr val="black"/>
                </a:solidFill>
              </a:rPr>
              <a:t>,</a:t>
            </a:r>
            <a:r>
              <a:rPr lang="el-GR" sz="2200" dirty="0" smtClean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για όλες τις αιτήσεις που κάναμε κάτω από τον </a:t>
            </a:r>
            <a:r>
              <a:rPr lang="en-US" sz="2200" i="1" dirty="0">
                <a:solidFill>
                  <a:prstClr val="black"/>
                </a:solidFill>
              </a:rPr>
              <a:t>Recording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Controller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  <a:endParaRPr lang="el-GR" sz="2200" dirty="0">
              <a:solidFill>
                <a:prstClr val="black"/>
              </a:solidFill>
            </a:endParaRPr>
          </a:p>
        </p:txBody>
      </p:sp>
      <p:pic>
        <p:nvPicPr>
          <p:cNvPr id="9" name="Θέση περιεχομένου 2" descr="Εικόνα με τα αποτελέσματα της πλοήγησης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24" y="2589509"/>
            <a:ext cx="4546848" cy="2291230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31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Έλεγχος με πολλαπλούς χρήστες (</a:t>
            </a:r>
            <a:r>
              <a:rPr lang="el-GR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threads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και επαναλήψεις (</a:t>
            </a:r>
            <a:r>
              <a:rPr lang="el-GR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loops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0480" cy="4709120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Ρυθμίζουμε για το </a:t>
            </a:r>
            <a:r>
              <a:rPr lang="en-US" sz="2200" i="1" dirty="0">
                <a:solidFill>
                  <a:prstClr val="black"/>
                </a:solidFill>
              </a:rPr>
              <a:t>Thread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Group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συνολικά όπου βρίσκονται όλες οι καταγεγραμμένες αιτήσεις </a:t>
            </a:r>
            <a:r>
              <a:rPr lang="el-GR" sz="2200" dirty="0" smtClean="0">
                <a:solidFill>
                  <a:prstClr val="black"/>
                </a:solidFill>
              </a:rPr>
              <a:t>που </a:t>
            </a:r>
            <a:r>
              <a:rPr lang="el-GR" sz="2200" dirty="0">
                <a:solidFill>
                  <a:prstClr val="black"/>
                </a:solidFill>
              </a:rPr>
              <a:t>θέλουμε:</a:t>
            </a:r>
          </a:p>
          <a:p>
            <a:pPr marL="948690" lvl="2" indent="-273600">
              <a:spcBef>
                <a:spcPts val="0"/>
              </a:spcBef>
              <a:spcAft>
                <a:spcPts val="4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dirty="0">
                <a:solidFill>
                  <a:prstClr val="black"/>
                </a:solidFill>
              </a:rPr>
              <a:t>Πλήθος νημάτων (</a:t>
            </a:r>
            <a:r>
              <a:rPr lang="en-US" i="1" dirty="0">
                <a:solidFill>
                  <a:prstClr val="black"/>
                </a:solidFill>
              </a:rPr>
              <a:t>Number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of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i="1" dirty="0">
                <a:solidFill>
                  <a:prstClr val="black"/>
                </a:solidFill>
              </a:rPr>
              <a:t>Threads</a:t>
            </a:r>
            <a:r>
              <a:rPr lang="en-US" dirty="0">
                <a:solidFill>
                  <a:prstClr val="black"/>
                </a:solidFill>
              </a:rPr>
              <a:t>): </a:t>
            </a:r>
            <a:r>
              <a:rPr lang="en-US" i="1" dirty="0" smtClean="0">
                <a:solidFill>
                  <a:prstClr val="black"/>
                </a:solidFill>
              </a:rPr>
              <a:t>10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n-US" i="1" dirty="0">
              <a:solidFill>
                <a:prstClr val="black"/>
              </a:solidFill>
            </a:endParaRPr>
          </a:p>
          <a:p>
            <a:pPr marL="948690" lvl="2" indent="-273600">
              <a:spcBef>
                <a:spcPts val="0"/>
              </a:spcBef>
              <a:spcAft>
                <a:spcPts val="4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i="1" dirty="0">
                <a:solidFill>
                  <a:prstClr val="black"/>
                </a:solidFill>
              </a:rPr>
              <a:t>Ramp-up period in seconds</a:t>
            </a:r>
            <a:r>
              <a:rPr lang="en-US" dirty="0">
                <a:solidFill>
                  <a:prstClr val="black"/>
                </a:solidFill>
              </a:rPr>
              <a:t>:</a:t>
            </a:r>
            <a:r>
              <a:rPr lang="en-US" i="1" dirty="0">
                <a:solidFill>
                  <a:prstClr val="black"/>
                </a:solidFill>
              </a:rPr>
              <a:t> 1</a:t>
            </a:r>
            <a:r>
              <a:rPr lang="el-GR" i="1" dirty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(για να δημιουργηθούν όλες οι αιτήσεις σε ένα δευτερόλεπτο).</a:t>
            </a:r>
            <a:endParaRPr lang="en-US" dirty="0">
              <a:solidFill>
                <a:prstClr val="black"/>
              </a:solidFill>
            </a:endParaRPr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i="1" dirty="0">
                <a:solidFill>
                  <a:prstClr val="black"/>
                </a:solidFill>
              </a:rPr>
              <a:t>Loop count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i="1" dirty="0">
                <a:solidFill>
                  <a:prstClr val="black"/>
                </a:solidFill>
              </a:rPr>
              <a:t>2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l-GR" dirty="0">
                <a:solidFill>
                  <a:prstClr val="black"/>
                </a:solidFill>
              </a:rPr>
              <a:t>Σε πραγματικές συνθήκες </a:t>
            </a:r>
            <a:r>
              <a:rPr lang="el-GR" dirty="0" smtClean="0">
                <a:solidFill>
                  <a:prstClr val="black"/>
                </a:solidFill>
              </a:rPr>
              <a:t>ελέγχου, </a:t>
            </a:r>
            <a:r>
              <a:rPr lang="el-GR" dirty="0">
                <a:solidFill>
                  <a:prstClr val="black"/>
                </a:solidFill>
              </a:rPr>
              <a:t>το πλήθος επαναλήψεων θα ήταν αρκετά μεγαλύτερο, π.χ. 50</a:t>
            </a:r>
            <a:r>
              <a:rPr lang="el-GR" dirty="0" smtClean="0">
                <a:solidFill>
                  <a:prstClr val="black"/>
                </a:solidFill>
              </a:rPr>
              <a:t>).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Θέση περιεχομένου 2" descr="Εικόνα με την διαδικασία ελέγχου με πολλαπλούς χρήστες και επαναλήψεις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176464" cy="273630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32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Προσομοίωση καθυστερήσεων μεταξύ αιτήσεων με χρονόμετρα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3124944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Οι πραγματικοί χρήστες καθυστερούν μεταξύ των αιτήσεών τους (π.χ. σκέφτονται να αποφασίσουν που θέλουν να κάνουν κλικ).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Αυτήν η καθυστέρηση είναι γνωστή ως ‘χρόνος σκέψης’ (</a:t>
            </a:r>
            <a:r>
              <a:rPr lang="en-US" sz="2200" i="1" dirty="0">
                <a:solidFill>
                  <a:prstClr val="black"/>
                </a:solidFill>
              </a:rPr>
              <a:t>think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time</a:t>
            </a:r>
            <a:r>
              <a:rPr lang="el-GR" sz="2200" dirty="0" smtClean="0">
                <a:solidFill>
                  <a:prstClr val="black"/>
                </a:solidFill>
              </a:rPr>
              <a:t>), </a:t>
            </a:r>
            <a:r>
              <a:rPr lang="el-GR" sz="2200" dirty="0">
                <a:solidFill>
                  <a:prstClr val="black"/>
                </a:solidFill>
              </a:rPr>
              <a:t>και μπορεί να προσομοιωθεί στο </a:t>
            </a:r>
            <a:r>
              <a:rPr lang="en-US" sz="2200" i="1" dirty="0" err="1">
                <a:solidFill>
                  <a:prstClr val="black"/>
                </a:solidFill>
              </a:rPr>
              <a:t>JMeter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με την χρήση χρονομέτρων (</a:t>
            </a:r>
            <a:r>
              <a:rPr lang="en-US" sz="2200" i="1" dirty="0">
                <a:solidFill>
                  <a:prstClr val="black"/>
                </a:solidFill>
              </a:rPr>
              <a:t>timers</a:t>
            </a:r>
            <a:r>
              <a:rPr lang="el-GR" sz="2200" dirty="0">
                <a:solidFill>
                  <a:prstClr val="black"/>
                </a:solidFill>
              </a:rPr>
              <a:t>).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Για να προσθέσουμε έναν </a:t>
            </a:r>
            <a:r>
              <a:rPr lang="en-US" sz="2200" i="1" dirty="0">
                <a:solidFill>
                  <a:prstClr val="black"/>
                </a:solidFill>
              </a:rPr>
              <a:t>Timer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σε μία αίτηση κάνουμε δεξί κλικ στην αίτηση και επιλέγουμε: </a:t>
            </a:r>
            <a:r>
              <a:rPr lang="en-US" sz="2200" i="1" dirty="0">
                <a:solidFill>
                  <a:prstClr val="black"/>
                </a:solidFill>
              </a:rPr>
              <a:t>Add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Timer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  &lt;</a:t>
            </a: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τύπος </a:t>
            </a:r>
            <a:r>
              <a:rPr lang="en-US" sz="2200" i="1" dirty="0">
                <a:solidFill>
                  <a:prstClr val="black"/>
                </a:solidFill>
                <a:sym typeface="Wingdings" pitchFamily="2" charset="2"/>
              </a:rPr>
              <a:t>Timer</a:t>
            </a:r>
            <a:r>
              <a:rPr lang="el-GR" sz="2200" dirty="0" smtClean="0">
                <a:solidFill>
                  <a:prstClr val="black"/>
                </a:solidFill>
                <a:sym typeface="Wingdings" pitchFamily="2" charset="2"/>
              </a:rPr>
              <a:t>&gt;.</a:t>
            </a:r>
            <a:endParaRPr lang="el-GR" sz="2200" dirty="0">
              <a:solidFill>
                <a:prstClr val="black"/>
              </a:solidFill>
              <a:sym typeface="Wingdings" pitchFamily="2" charset="2"/>
            </a:endParaRPr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Για την άσκησή μας θα χρησιμοποιήσουμε 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Uniform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Random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sym typeface="Wingdings" pitchFamily="2" charset="2"/>
              </a:rPr>
              <a:t>Timer</a:t>
            </a:r>
            <a:r>
              <a:rPr lang="el-GR" sz="2000" dirty="0" smtClean="0">
                <a:solidFill>
                  <a:prstClr val="black"/>
                </a:solidFill>
                <a:sym typeface="Wingdings" pitchFamily="2" charset="2"/>
              </a:rPr>
              <a:t>,</a:t>
            </a:r>
            <a:r>
              <a:rPr lang="en-US" sz="20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και 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Constant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000" i="1" dirty="0">
                <a:solidFill>
                  <a:prstClr val="black"/>
                </a:solidFill>
                <a:sym typeface="Wingdings" pitchFamily="2" charset="2"/>
              </a:rPr>
              <a:t>Timer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000" dirty="0">
                <a:solidFill>
                  <a:prstClr val="black"/>
                </a:solidFill>
                <a:sym typeface="Wingdings" pitchFamily="2" charset="2"/>
              </a:rPr>
              <a:t>ως τύπο </a:t>
            </a:r>
            <a:r>
              <a:rPr lang="el-GR" sz="2000" dirty="0" smtClean="0">
                <a:solidFill>
                  <a:prstClr val="black"/>
                </a:solidFill>
                <a:sym typeface="Wingdings" pitchFamily="2" charset="2"/>
              </a:rPr>
              <a:t>ι.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7" name="Θέση περιεχομένου 2" descr="Εικόνα με την πρόσθεση ενός timer σε μία αίτηση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80662"/>
            <a:ext cx="5264264" cy="1800665"/>
          </a:xfrm>
          <a:prstGeom prst="rect">
            <a:avLst/>
          </a:prstGeo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33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7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Προσθήκη χρονομέτρων στις αιτήσεις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392488" cy="4781128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Προσθέστε σε κάθε αίτηση από αυτές που καταγράφηκαν τα χρονόμετρα που δείχνει η εικόνα.</a:t>
            </a:r>
          </a:p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Για τους </a:t>
            </a:r>
            <a:r>
              <a:rPr lang="en-US" sz="2200" i="1" dirty="0">
                <a:solidFill>
                  <a:prstClr val="black"/>
                </a:solidFill>
              </a:rPr>
              <a:t>Uniform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i="1" dirty="0" smtClean="0">
                <a:solidFill>
                  <a:prstClr val="black"/>
                </a:solidFill>
              </a:rPr>
              <a:t>Random Timers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χρησιμοποιείστε</a:t>
            </a:r>
            <a:r>
              <a:rPr lang="el-GR" sz="2200" dirty="0" smtClean="0">
                <a:solidFill>
                  <a:prstClr val="black"/>
                </a:solidFill>
              </a:rPr>
              <a:t>:</a:t>
            </a:r>
            <a:endParaRPr lang="el-GR" sz="2200" dirty="0">
              <a:solidFill>
                <a:prstClr val="black"/>
              </a:solidFill>
            </a:endParaRPr>
          </a:p>
          <a:p>
            <a:pPr marL="948690" lvl="2" indent="-27360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i="1" dirty="0">
                <a:solidFill>
                  <a:prstClr val="black"/>
                </a:solidFill>
              </a:rPr>
              <a:t>Random Delay Maximum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in milliseconds</a:t>
            </a:r>
            <a:r>
              <a:rPr lang="en-US" dirty="0">
                <a:solidFill>
                  <a:prstClr val="black"/>
                </a:solidFill>
              </a:rPr>
              <a:t>):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5000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pPr marL="948690" lvl="2" indent="-273600">
              <a:spcBef>
                <a:spcPts val="0"/>
              </a:spcBef>
              <a:spcAft>
                <a:spcPts val="12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i="1" dirty="0" smtClean="0">
                <a:solidFill>
                  <a:prstClr val="black"/>
                </a:solidFill>
              </a:rPr>
              <a:t>Constant Delay Offset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i="1" dirty="0" smtClean="0">
                <a:solidFill>
                  <a:prstClr val="black"/>
                </a:solidFill>
              </a:rPr>
              <a:t>in </a:t>
            </a:r>
            <a:r>
              <a:rPr lang="en-US" i="1" dirty="0">
                <a:solidFill>
                  <a:prstClr val="black"/>
                </a:solidFill>
              </a:rPr>
              <a:t>milliseconds</a:t>
            </a:r>
            <a:r>
              <a:rPr lang="en-US" dirty="0">
                <a:solidFill>
                  <a:prstClr val="black"/>
                </a:solidFill>
              </a:rPr>
              <a:t>): </a:t>
            </a:r>
            <a:r>
              <a:rPr lang="en-US" i="1" dirty="0" smtClean="0">
                <a:solidFill>
                  <a:prstClr val="black"/>
                </a:solidFill>
              </a:rPr>
              <a:t>200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Για τους </a:t>
            </a:r>
            <a:r>
              <a:rPr lang="en-US" sz="2200" i="1" dirty="0">
                <a:solidFill>
                  <a:prstClr val="black"/>
                </a:solidFill>
              </a:rPr>
              <a:t>Constant Timers </a:t>
            </a:r>
            <a:r>
              <a:rPr lang="el-GR" sz="2200" dirty="0">
                <a:solidFill>
                  <a:prstClr val="black"/>
                </a:solidFill>
              </a:rPr>
              <a:t>χρησιμοποιείστε:</a:t>
            </a:r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n-US" i="1" dirty="0">
                <a:solidFill>
                  <a:prstClr val="black"/>
                </a:solidFill>
              </a:rPr>
              <a:t>Thread Delay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in milliseconds</a:t>
            </a:r>
            <a:r>
              <a:rPr lang="en-US" dirty="0">
                <a:solidFill>
                  <a:prstClr val="black"/>
                </a:solidFill>
              </a:rPr>
              <a:t>): </a:t>
            </a:r>
            <a:r>
              <a:rPr lang="en-US" i="1" dirty="0" smtClean="0">
                <a:solidFill>
                  <a:prstClr val="black"/>
                </a:solidFill>
              </a:rPr>
              <a:t>1000</a:t>
            </a:r>
            <a:r>
              <a:rPr lang="el-GR" dirty="0" smtClean="0"/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Θέση περιεχομένου 2" descr="Εικόνα με την διαδικασία  προσθήκης χρονομέτρων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87" y="1730045"/>
            <a:ext cx="2948529" cy="4507267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34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Ρύθμιση Ακροατών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320480" cy="4781128"/>
          </a:xfrm>
        </p:spPr>
        <p:txBody>
          <a:bodyPr>
            <a:normAutofit fontScale="92500"/>
          </a:bodyPr>
          <a:lstStyle/>
          <a:p>
            <a:pPr marL="274320" lvl="0" indent="-274320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Προσθέτουμε ένα </a:t>
            </a:r>
            <a:r>
              <a:rPr lang="en-US" sz="2400" i="1" dirty="0">
                <a:solidFill>
                  <a:prstClr val="black"/>
                </a:solidFill>
              </a:rPr>
              <a:t>Summary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i="1" dirty="0">
                <a:solidFill>
                  <a:prstClr val="black"/>
                </a:solidFill>
              </a:rPr>
              <a:t>Report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i="1" dirty="0">
                <a:solidFill>
                  <a:prstClr val="black"/>
                </a:solidFill>
              </a:rPr>
              <a:t>Listener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για το </a:t>
            </a:r>
            <a:r>
              <a:rPr lang="en-US" sz="2400" i="1" dirty="0">
                <a:solidFill>
                  <a:prstClr val="black"/>
                </a:solidFill>
              </a:rPr>
              <a:t>Thread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i="1" dirty="0">
                <a:solidFill>
                  <a:prstClr val="black"/>
                </a:solidFill>
              </a:rPr>
              <a:t>Group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συνολικά (δεξί κλικ στο </a:t>
            </a:r>
            <a:r>
              <a:rPr lang="en-US" sz="2400" i="1" dirty="0">
                <a:solidFill>
                  <a:prstClr val="black"/>
                </a:solidFill>
              </a:rPr>
              <a:t>Thread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i="1" dirty="0">
                <a:solidFill>
                  <a:prstClr val="black"/>
                </a:solidFill>
              </a:rPr>
              <a:t>Group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και </a:t>
            </a:r>
            <a:r>
              <a:rPr lang="en-US" sz="2400" i="1" dirty="0">
                <a:solidFill>
                  <a:prstClr val="black"/>
                </a:solidFill>
              </a:rPr>
              <a:t>Add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Listener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 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Summary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Report</a:t>
            </a:r>
            <a:r>
              <a:rPr lang="el-GR" sz="2400" dirty="0" smtClean="0">
                <a:solidFill>
                  <a:prstClr val="black"/>
                </a:solidFill>
                <a:sym typeface="Wingdings" pitchFamily="2" charset="2"/>
              </a:rPr>
              <a:t>).</a:t>
            </a:r>
            <a:endParaRPr lang="el-GR" sz="2400" dirty="0">
              <a:solidFill>
                <a:prstClr val="black"/>
              </a:solidFill>
              <a:sym typeface="Wingdings" pitchFamily="2" charset="2"/>
            </a:endParaRPr>
          </a:p>
          <a:p>
            <a:pPr marL="274320" lvl="0" indent="-274320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Προσθέτουμε έναν 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“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View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Results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Table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”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listener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στο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/</a:t>
            </a:r>
            <a:r>
              <a:rPr lang="en-US" sz="2400" i="1" dirty="0" smtClean="0">
                <a:solidFill>
                  <a:prstClr val="black"/>
                </a:solidFill>
                <a:sym typeface="Wingdings" pitchFamily="2" charset="2"/>
              </a:rPr>
              <a:t>CS/</a:t>
            </a:r>
            <a:r>
              <a:rPr lang="en-US" sz="2400" i="1" dirty="0" err="1" smtClean="0">
                <a:solidFill>
                  <a:prstClr val="black"/>
                </a:solidFill>
                <a:sym typeface="Wingdings" pitchFamily="2" charset="2"/>
              </a:rPr>
              <a:t>Home.jsp</a:t>
            </a:r>
            <a:r>
              <a:rPr lang="el-GR" sz="2400" i="1" dirty="0" smtClean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n-US" sz="2400" i="1" dirty="0">
              <a:solidFill>
                <a:prstClr val="black"/>
              </a:solidFill>
              <a:sym typeface="Wingdings" pitchFamily="2" charset="2"/>
            </a:endParaRP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Προσθέτουμε έναν 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“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Graph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Results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” </a:t>
            </a:r>
            <a:r>
              <a:rPr lang="en-US" sz="2400" i="1" dirty="0">
                <a:solidFill>
                  <a:prstClr val="black"/>
                </a:solidFill>
                <a:sym typeface="Wingdings" pitchFamily="2" charset="2"/>
              </a:rPr>
              <a:t>listener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στο </a:t>
            </a:r>
            <a:r>
              <a:rPr lang="el-GR" sz="2400" i="1" dirty="0">
                <a:solidFill>
                  <a:prstClr val="black"/>
                </a:solidFill>
                <a:sym typeface="Wingdings" pitchFamily="2" charset="2"/>
              </a:rPr>
              <a:t>/</a:t>
            </a:r>
            <a:r>
              <a:rPr lang="en-US" sz="2400" i="1" dirty="0" smtClean="0">
                <a:solidFill>
                  <a:prstClr val="black"/>
                </a:solidFill>
                <a:sym typeface="Wingdings" pitchFamily="2" charset="2"/>
              </a:rPr>
              <a:t>CS/</a:t>
            </a:r>
            <a:r>
              <a:rPr lang="en-US" sz="2400" i="1" dirty="0" err="1" smtClean="0">
                <a:solidFill>
                  <a:prstClr val="black"/>
                </a:solidFill>
                <a:sym typeface="Wingdings" pitchFamily="2" charset="2"/>
              </a:rPr>
              <a:t>TeacherPAnn.jsp</a:t>
            </a:r>
            <a:r>
              <a:rPr lang="el-GR" sz="2400" i="1" dirty="0" smtClean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n-US" sz="2400" i="1" dirty="0">
              <a:solidFill>
                <a:prstClr val="black"/>
              </a:solidFill>
              <a:sym typeface="Wingdings" pitchFamily="2" charset="2"/>
            </a:endParaRPr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  <a:sym typeface="Wingdings" pitchFamily="2" charset="2"/>
              </a:rPr>
              <a:t>Σε μία πραγματική περίπτωση ελέγχου θα ρυθμίζαμε ακροατές για όλες τις αιτήσεις</a:t>
            </a:r>
            <a:r>
              <a:rPr lang="el-GR" sz="2200" dirty="0" smtClean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n-US" sz="2200" dirty="0">
              <a:solidFill>
                <a:prstClr val="black"/>
              </a:solidFill>
              <a:sym typeface="Wingdings" pitchFamily="2" charset="2"/>
            </a:endParaRPr>
          </a:p>
        </p:txBody>
      </p:sp>
      <p:pic>
        <p:nvPicPr>
          <p:cNvPr id="7" name="Θέση περιεχομένου 2" descr="Εικόνα με την διαδικασία ρύθμισης των ακροατών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75072"/>
            <a:ext cx="3240360" cy="4734248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35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Εκτέλεση του ελέγχου</a:t>
            </a:r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5753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78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Κάνετε κλικ στο ‘</a:t>
            </a:r>
            <a:r>
              <a:rPr lang="en-US" sz="2200" i="1" dirty="0">
                <a:solidFill>
                  <a:prstClr val="black"/>
                </a:solidFill>
              </a:rPr>
              <a:t>Summary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Report</a:t>
            </a:r>
            <a:r>
              <a:rPr lang="en-US" sz="2200" dirty="0">
                <a:solidFill>
                  <a:prstClr val="black"/>
                </a:solidFill>
              </a:rPr>
              <a:t>’ </a:t>
            </a:r>
            <a:r>
              <a:rPr lang="el-GR" sz="2200" dirty="0">
                <a:solidFill>
                  <a:prstClr val="black"/>
                </a:solidFill>
              </a:rPr>
              <a:t>και πατήστε το πλήκτρο </a:t>
            </a:r>
            <a:r>
              <a:rPr lang="en-US" sz="2200" dirty="0">
                <a:solidFill>
                  <a:prstClr val="black"/>
                </a:solidFill>
              </a:rPr>
              <a:t>“</a:t>
            </a:r>
            <a:r>
              <a:rPr lang="en-US" sz="2200" i="1" dirty="0">
                <a:solidFill>
                  <a:prstClr val="black"/>
                </a:solidFill>
              </a:rPr>
              <a:t>Start</a:t>
            </a:r>
            <a:r>
              <a:rPr lang="en-US" sz="2200" dirty="0">
                <a:solidFill>
                  <a:prstClr val="black"/>
                </a:solidFill>
              </a:rPr>
              <a:t>” </a:t>
            </a:r>
            <a:r>
              <a:rPr lang="el-GR" sz="2200" dirty="0">
                <a:solidFill>
                  <a:prstClr val="black"/>
                </a:solidFill>
              </a:rPr>
              <a:t>για να ξεκινήσει η εκτέλεση του ελέγχου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  <a:endParaRPr lang="el-GR" sz="22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Παρατηρείστε πως κατά την διάρκεια της εκτέλεσης τα δείγματα προστίθενται με καθυστέρηση λόγω των χρονομέτρων. </a:t>
            </a:r>
          </a:p>
          <a:p>
            <a:endParaRPr lang="el-GR" dirty="0"/>
          </a:p>
        </p:txBody>
      </p:sp>
      <p:pic>
        <p:nvPicPr>
          <p:cNvPr id="8" name="Εικόνα 1" descr=".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66" y="2492896"/>
            <a:ext cx="576262" cy="746125"/>
          </a:xfrm>
        </p:spPr>
      </p:pic>
      <p:pic>
        <p:nvPicPr>
          <p:cNvPr id="9" name="Θέση περιεχομένου 2" descr="Εικόνα με τα δείγματα της εκτέλεσης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35953"/>
            <a:ext cx="6552728" cy="2345376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36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10" name="Εικόνα 2" descr="Εικονίδιο μετάβασης στα περιεχόμενα.">
            <a:hlinkClick r:id="rId5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5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Εικόνα 1" descr=" Λογότυπο για Άδειες χρήσης Creative Commons, B Y, S A. ">
            <a:hlinkClick r:id="rId3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43600"/>
            <a:ext cx="1690688" cy="5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2" descr="Λογότυπο Επιχειρησιακού Προγράμματος Εκπαίδευση και Δια βίου Μάθηση.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0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333333"/>
                </a:solidFill>
              </a:rPr>
              <a:t>Περιεχόμενα ενότητας</a:t>
            </a:r>
          </a:p>
        </p:txBody>
      </p:sp>
      <p:sp>
        <p:nvSpPr>
          <p:cNvPr id="4" name="Θέση περιεχομένου 1">
            <a:hlinkClick r:id="rId6" action="ppaction://hlinksldjump" tooltip="Μετάβαση στη Διαφάνεια 5"/>
          </p:cNvPr>
          <p:cNvSpPr/>
          <p:nvPr>
            <p:custDataLst>
              <p:tags r:id="rId2"/>
            </p:custDataLst>
          </p:nvPr>
        </p:nvSpPr>
        <p:spPr bwMode="gray">
          <a:xfrm>
            <a:off x="809625" y="1917140"/>
            <a:ext cx="7507288" cy="864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1)  Τι είναι το </a:t>
            </a:r>
            <a:r>
              <a:rPr lang="en-US" sz="2800" i="1" dirty="0" smtClean="0">
                <a:solidFill>
                  <a:srgbClr val="0070C0"/>
                </a:solidFill>
              </a:rPr>
              <a:t>Apache </a:t>
            </a:r>
            <a:r>
              <a:rPr lang="en-US" sz="2800" i="1" dirty="0" err="1" smtClean="0">
                <a:solidFill>
                  <a:srgbClr val="0070C0"/>
                </a:solidFill>
              </a:rPr>
              <a:t>JMeter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l-GR" sz="2800" i="1" dirty="0" smtClean="0">
                <a:solidFill>
                  <a:srgbClr val="0070C0"/>
                </a:solidFill>
              </a:rPr>
              <a:t>και τι ο έλεγχος </a:t>
            </a:r>
          </a:p>
          <a:p>
            <a:pPr lvl="1"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απόδοσης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14" name="Θέση περιεχομένου 2">
            <a:hlinkClick r:id="rId7" action="ppaction://hlinksldjump" tooltip="Μετάβαση στη Διαφάνεια 11"/>
          </p:cNvPr>
          <p:cNvSpPr/>
          <p:nvPr>
            <p:custDataLst>
              <p:tags r:id="rId3"/>
            </p:custDataLst>
          </p:nvPr>
        </p:nvSpPr>
        <p:spPr bwMode="gray">
          <a:xfrm>
            <a:off x="809171" y="3213224"/>
            <a:ext cx="75072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rgbClr val="0070C0"/>
                </a:solidFill>
              </a:rPr>
              <a:t>2</a:t>
            </a:r>
            <a:r>
              <a:rPr lang="el-GR" sz="2800" i="1" dirty="0">
                <a:solidFill>
                  <a:srgbClr val="0070C0"/>
                </a:solidFill>
              </a:rPr>
              <a:t>)  </a:t>
            </a:r>
            <a:r>
              <a:rPr lang="el-GR" sz="2800" i="1" dirty="0" smtClean="0">
                <a:solidFill>
                  <a:srgbClr val="0070C0"/>
                </a:solidFill>
              </a:rPr>
              <a:t>Παράδειγμα ελέγχου </a:t>
            </a:r>
            <a:r>
              <a:rPr lang="en-US" sz="2800" i="1" dirty="0" smtClean="0">
                <a:solidFill>
                  <a:srgbClr val="0070C0"/>
                </a:solidFill>
              </a:rPr>
              <a:t>website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7" name="Θέση περιεχομένου 3">
            <a:hlinkClick r:id="rId8" action="ppaction://hlinksldjump" tooltip="Μετάβαση στη Διαφάνεια 23"/>
          </p:cNvPr>
          <p:cNvSpPr/>
          <p:nvPr>
            <p:custDataLst>
              <p:tags r:id="rId4"/>
            </p:custDataLst>
          </p:nvPr>
        </p:nvSpPr>
        <p:spPr bwMode="gray">
          <a:xfrm>
            <a:off x="809171" y="4111559"/>
            <a:ext cx="7507288" cy="82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3)  Επιπλέον δυνατότητες του ελέγχου απόδοσης </a:t>
            </a:r>
          </a:p>
          <a:p>
            <a:pPr lvl="1"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με το </a:t>
            </a:r>
            <a:r>
              <a:rPr lang="en-US" sz="2800" i="1" dirty="0" err="1" smtClean="0">
                <a:solidFill>
                  <a:srgbClr val="0070C0"/>
                </a:solidFill>
              </a:rPr>
              <a:t>JMeter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9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15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9E2987-2DF3-4883-B675-0E329C0F7C88}" type="slidenum">
              <a:rPr lang="el-GR" altLang="el-GR" sz="1400">
                <a:solidFill>
                  <a:srgbClr val="000000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 altLang="el-GR" sz="1400" dirty="0">
              <a:solidFill>
                <a:srgbClr val="00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1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Τι είναι το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Apache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JMeter</a:t>
            </a:r>
            <a:endParaRPr lang="el-G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Το </a:t>
            </a:r>
            <a:r>
              <a:rPr lang="en-US" sz="2200" i="1" dirty="0">
                <a:solidFill>
                  <a:prstClr val="black"/>
                </a:solidFill>
              </a:rPr>
              <a:t>Apache </a:t>
            </a:r>
            <a:r>
              <a:rPr lang="en-US" sz="2200" i="1" dirty="0" err="1">
                <a:solidFill>
                  <a:prstClr val="black"/>
                </a:solidFill>
              </a:rPr>
              <a:t>JMeter</a:t>
            </a:r>
            <a:r>
              <a:rPr lang="en-US" sz="2200" i="1" dirty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μπορεί να χρησιμοποιηθεί για τον έλεγχο απόδοσης (</a:t>
            </a:r>
            <a:r>
              <a:rPr lang="en-US" sz="2200" i="1" dirty="0">
                <a:solidFill>
                  <a:prstClr val="black"/>
                </a:solidFill>
              </a:rPr>
              <a:t>performance testing</a:t>
            </a:r>
            <a:r>
              <a:rPr lang="el-GR" sz="2200" dirty="0">
                <a:solidFill>
                  <a:prstClr val="black"/>
                </a:solidFill>
              </a:rPr>
              <a:t>) δυναμικών και στατικών πόρων (π.χ. αρχείων, </a:t>
            </a:r>
            <a:r>
              <a:rPr lang="en-US" sz="2200" i="1" dirty="0">
                <a:solidFill>
                  <a:prstClr val="black"/>
                </a:solidFill>
              </a:rPr>
              <a:t>servlets</a:t>
            </a:r>
            <a:r>
              <a:rPr lang="el-GR" sz="2200" dirty="0">
                <a:solidFill>
                  <a:prstClr val="black"/>
                </a:solidFill>
              </a:rPr>
              <a:t>, </a:t>
            </a:r>
            <a:r>
              <a:rPr lang="en-US" sz="2200" dirty="0">
                <a:solidFill>
                  <a:prstClr val="black"/>
                </a:solidFill>
              </a:rPr>
              <a:t>FTP </a:t>
            </a:r>
            <a:r>
              <a:rPr lang="el-GR" sz="2200" dirty="0">
                <a:solidFill>
                  <a:prstClr val="black"/>
                </a:solidFill>
              </a:rPr>
              <a:t>εξυπηρετητών </a:t>
            </a:r>
            <a:r>
              <a:rPr lang="el-GR" sz="2200" dirty="0" smtClean="0">
                <a:solidFill>
                  <a:prstClr val="black"/>
                </a:solidFill>
              </a:rPr>
              <a:t>και άλλα).</a:t>
            </a:r>
            <a:endParaRPr lang="el-GR" sz="22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Μπορεί να προσομοιώσει συνθήκες υπερφόρτωσης σε </a:t>
            </a:r>
            <a:r>
              <a:rPr lang="el-GR" sz="2200" dirty="0" smtClean="0">
                <a:solidFill>
                  <a:prstClr val="black"/>
                </a:solidFill>
              </a:rPr>
              <a:t>εξυπηρετητές, </a:t>
            </a:r>
            <a:r>
              <a:rPr lang="el-GR" sz="2200" dirty="0">
                <a:solidFill>
                  <a:prstClr val="black"/>
                </a:solidFill>
              </a:rPr>
              <a:t>για τον έλεγχο της μέγιστης εφικτής </a:t>
            </a:r>
            <a:r>
              <a:rPr lang="el-GR" sz="2200" dirty="0" smtClean="0">
                <a:solidFill>
                  <a:prstClr val="black"/>
                </a:solidFill>
              </a:rPr>
              <a:t>απόδοσης, </a:t>
            </a:r>
            <a:r>
              <a:rPr lang="el-GR" sz="2200" dirty="0">
                <a:solidFill>
                  <a:prstClr val="black"/>
                </a:solidFill>
              </a:rPr>
              <a:t>ή της μέσης απόδοσης κάτω από διαφορετικούς τύπους φόρτου εργασίας.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200" dirty="0" smtClean="0">
                <a:solidFill>
                  <a:prstClr val="black"/>
                </a:solidFill>
              </a:rPr>
              <a:t>Το </a:t>
            </a:r>
            <a:r>
              <a:rPr lang="en-US" sz="2200" i="1" dirty="0">
                <a:solidFill>
                  <a:prstClr val="black"/>
                </a:solidFill>
                <a:hlinkClick r:id="rId2" tooltip="Μετάβαση στην ιστοσελίδα του JMeter της Apache"/>
              </a:rPr>
              <a:t>Apache </a:t>
            </a:r>
            <a:r>
              <a:rPr lang="en-US" sz="2200" i="1" dirty="0" err="1">
                <a:solidFill>
                  <a:prstClr val="black"/>
                </a:solidFill>
                <a:hlinkClick r:id="rId2" tooltip="Μετάβαση στην ιστοσελίδα του JMeter της Apache"/>
              </a:rPr>
              <a:t>JMeter</a:t>
            </a:r>
            <a:r>
              <a:rPr lang="el-GR" sz="2200" i="1" dirty="0">
                <a:solidFill>
                  <a:prstClr val="black"/>
                </a:solidFill>
                <a:hlinkClick r:id="rId2" tooltip="Μετάβαση στην ιστοσελίδα του JMeter της Apache"/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είναι ελεύθερο και ανοιχτό </a:t>
            </a:r>
            <a:r>
              <a:rPr lang="el-GR" sz="2200" dirty="0" smtClean="0">
                <a:solidFill>
                  <a:prstClr val="black"/>
                </a:solidFill>
              </a:rPr>
              <a:t>λογισμικό.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l-GR" sz="2200" dirty="0" smtClean="0">
                <a:solidFill>
                  <a:prstClr val="black"/>
                </a:solidFill>
              </a:rPr>
              <a:t>Μπορείτε να το κατεβάσετε ελεύθερα.</a:t>
            </a:r>
            <a:endParaRPr lang="el-GR" sz="22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8" name="Θέση περιεχομένου 2" descr="Λογότυπο του Apache JMeter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07" y="1772816"/>
            <a:ext cx="2105025" cy="97155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Διαδικασία Εγκατάστασης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3168352" cy="5184576"/>
          </a:xfrm>
        </p:spPr>
        <p:txBody>
          <a:bodyPr>
            <a:normAutofit lnSpcReduction="10000"/>
          </a:bodyPr>
          <a:lstStyle/>
          <a:p>
            <a:pPr marL="457200" lvl="0" indent="-4572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arenR"/>
            </a:pPr>
            <a:r>
              <a:rPr lang="el-GR" sz="2000" dirty="0">
                <a:solidFill>
                  <a:prstClr val="black"/>
                </a:solidFill>
              </a:rPr>
              <a:t>Με την προϋπόθεση πως έχετε στον υπολογιστή σας εγκατεστημένη τη </a:t>
            </a:r>
            <a:r>
              <a:rPr lang="en-US" sz="2000" i="1" dirty="0" smtClean="0">
                <a:solidFill>
                  <a:prstClr val="black"/>
                </a:solidFill>
              </a:rPr>
              <a:t>Java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l-GR" sz="2000" dirty="0" smtClean="0">
                <a:solidFill>
                  <a:prstClr val="black"/>
                </a:solidFill>
              </a:rPr>
              <a:t>μπορείτε </a:t>
            </a:r>
            <a:r>
              <a:rPr lang="el-GR" sz="2000" dirty="0">
                <a:solidFill>
                  <a:prstClr val="black"/>
                </a:solidFill>
              </a:rPr>
              <a:t>απλά </a:t>
            </a:r>
            <a:r>
              <a:rPr lang="el-GR" sz="2000" dirty="0" smtClean="0">
                <a:solidFill>
                  <a:prstClr val="black"/>
                </a:solidFill>
              </a:rPr>
              <a:t> να </a:t>
            </a:r>
            <a:r>
              <a:rPr lang="el-GR" sz="2000" dirty="0">
                <a:solidFill>
                  <a:prstClr val="black"/>
                </a:solidFill>
              </a:rPr>
              <a:t>κατεβάσετε την </a:t>
            </a:r>
            <a:r>
              <a:rPr lang="el-GR" sz="2000" i="1" dirty="0">
                <a:solidFill>
                  <a:prstClr val="black"/>
                </a:solidFill>
                <a:hlinkClick r:id="rId3" tooltip="Μετάβαση στην ιστοσελίδα του JMeter"/>
              </a:rPr>
              <a:t>τελευταία έκδοση του </a:t>
            </a:r>
            <a:r>
              <a:rPr lang="en-US" sz="2000" i="1" dirty="0" err="1" smtClean="0">
                <a:solidFill>
                  <a:prstClr val="black"/>
                </a:solidFill>
                <a:hlinkClick r:id="rId3" tooltip="Μετάβαση στην ιστοσελίδα του JMeter"/>
              </a:rPr>
              <a:t>Jmeter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 tooltip="Μετάβαση στην ιστοσελίδα του JMeter"/>
              </a:rPr>
              <a:t>. 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arenR"/>
            </a:pPr>
            <a:r>
              <a:rPr lang="el-GR" sz="2000" dirty="0">
                <a:solidFill>
                  <a:prstClr val="black"/>
                </a:solidFill>
              </a:rPr>
              <a:t>Το </a:t>
            </a:r>
            <a:r>
              <a:rPr lang="en-US" sz="2000" i="1" dirty="0" err="1">
                <a:solidFill>
                  <a:prstClr val="black"/>
                </a:solidFill>
              </a:rPr>
              <a:t>JMeter</a:t>
            </a:r>
            <a:r>
              <a:rPr lang="en-US" sz="2000" i="1" dirty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διατίθεται ως ένα συμπιεσμένο αρχείο (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r>
              <a:rPr lang="en-US" sz="2000" i="1" dirty="0">
                <a:solidFill>
                  <a:prstClr val="black"/>
                </a:solidFill>
              </a:rPr>
              <a:t>zip</a:t>
            </a:r>
            <a:r>
              <a:rPr lang="el-GR" sz="2000" dirty="0" smtClean="0">
                <a:solidFill>
                  <a:prstClr val="black"/>
                </a:solidFill>
              </a:rPr>
              <a:t>)</a:t>
            </a:r>
            <a:r>
              <a:rPr lang="en-US" sz="2000" dirty="0" smtClean="0">
                <a:solidFill>
                  <a:prstClr val="black"/>
                </a:solidFill>
              </a:rPr>
              <a:t>,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του οποίου η τρέχουσα τελευταία έκδοση είναι η </a:t>
            </a:r>
            <a:r>
              <a:rPr lang="en-GB" sz="2000" i="1" dirty="0">
                <a:solidFill>
                  <a:prstClr val="black"/>
                </a:solidFill>
              </a:rPr>
              <a:t>apache-jmeter-2.8.zip</a:t>
            </a:r>
            <a:r>
              <a:rPr lang="el-GR" sz="2000" dirty="0">
                <a:solidFill>
                  <a:prstClr val="black"/>
                </a:solidFill>
              </a:rPr>
              <a:t>.</a:t>
            </a:r>
          </a:p>
          <a:p>
            <a:pPr marL="457200" lvl="0" indent="-457200"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arenR"/>
            </a:pPr>
            <a:r>
              <a:rPr lang="el-GR" sz="2000" dirty="0">
                <a:solidFill>
                  <a:prstClr val="black"/>
                </a:solidFill>
              </a:rPr>
              <a:t>Απλά αποσυμπιέζετε το αρχείο σε οποιαδήποτε περιοχή του δίσκου. </a:t>
            </a:r>
          </a:p>
          <a:p>
            <a:endParaRPr lang="el-GR" dirty="0"/>
          </a:p>
        </p:txBody>
      </p:sp>
      <p:sp>
        <p:nvSpPr>
          <p:cNvPr id="12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3419872" y="1196752"/>
            <a:ext cx="5400600" cy="1872208"/>
          </a:xfrm>
        </p:spPr>
        <p:txBody>
          <a:bodyPr>
            <a:normAutofit lnSpcReduction="10000"/>
          </a:bodyPr>
          <a:lstStyle/>
          <a:p>
            <a:pPr marL="457200" lvl="0" indent="-457200"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arenR" startAt="4"/>
            </a:pPr>
            <a:r>
              <a:rPr lang="el-GR" sz="2000" dirty="0">
                <a:solidFill>
                  <a:prstClr val="black"/>
                </a:solidFill>
              </a:rPr>
              <a:t>Αφού αποσυμπιέσετε, έστω στον φάκελο </a:t>
            </a:r>
            <a:r>
              <a:rPr lang="en-GB" sz="2000" i="1" dirty="0">
                <a:solidFill>
                  <a:prstClr val="black"/>
                </a:solidFill>
              </a:rPr>
              <a:t>apache-jmeter-2.8</a:t>
            </a:r>
            <a:r>
              <a:rPr lang="el-GR" sz="2000" dirty="0">
                <a:solidFill>
                  <a:prstClr val="black"/>
                </a:solidFill>
              </a:rPr>
              <a:t>, πηγαίνετε στον </a:t>
            </a:r>
            <a:r>
              <a:rPr lang="el-GR" sz="2000" dirty="0" err="1">
                <a:solidFill>
                  <a:prstClr val="black"/>
                </a:solidFill>
              </a:rPr>
              <a:t>υπο</a:t>
            </a:r>
            <a:r>
              <a:rPr lang="el-GR" sz="2000" dirty="0">
                <a:solidFill>
                  <a:prstClr val="black"/>
                </a:solidFill>
              </a:rPr>
              <a:t>-φάκελο</a:t>
            </a:r>
            <a:r>
              <a:rPr lang="el-GR" sz="2000" i="1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bin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l-GR" sz="2000" dirty="0">
                <a:solidFill>
                  <a:prstClr val="black"/>
                </a:solidFill>
              </a:rPr>
              <a:t>και απλά εκτελείται το </a:t>
            </a:r>
            <a:r>
              <a:rPr lang="en-US" sz="2000" i="1" dirty="0">
                <a:solidFill>
                  <a:prstClr val="black"/>
                </a:solidFill>
              </a:rPr>
              <a:t>jmeter.bat</a:t>
            </a:r>
            <a:r>
              <a:rPr lang="en-US" sz="2000" dirty="0">
                <a:solidFill>
                  <a:prstClr val="black"/>
                </a:solidFill>
              </a:rPr>
              <a:t> (</a:t>
            </a:r>
            <a:r>
              <a:rPr lang="en-US" sz="2000" i="1" dirty="0">
                <a:solidFill>
                  <a:prstClr val="black"/>
                </a:solidFill>
              </a:rPr>
              <a:t>Windows</a:t>
            </a:r>
            <a:r>
              <a:rPr lang="en-US" sz="2000" dirty="0">
                <a:solidFill>
                  <a:prstClr val="black"/>
                </a:solidFill>
              </a:rPr>
              <a:t>) </a:t>
            </a:r>
            <a:r>
              <a:rPr lang="el-GR" sz="2000" dirty="0">
                <a:solidFill>
                  <a:prstClr val="black"/>
                </a:solidFill>
              </a:rPr>
              <a:t>ή το </a:t>
            </a:r>
            <a:r>
              <a:rPr lang="en-US" sz="2000" i="1" dirty="0" err="1">
                <a:solidFill>
                  <a:prstClr val="black"/>
                </a:solidFill>
              </a:rPr>
              <a:t>jmeter</a:t>
            </a:r>
            <a:r>
              <a:rPr lang="en-US" sz="2000" dirty="0">
                <a:solidFill>
                  <a:prstClr val="black"/>
                </a:solidFill>
              </a:rPr>
              <a:t> (</a:t>
            </a:r>
            <a:r>
              <a:rPr lang="en-US" sz="2000" i="1" dirty="0">
                <a:solidFill>
                  <a:prstClr val="black"/>
                </a:solidFill>
              </a:rPr>
              <a:t>Linux</a:t>
            </a:r>
            <a:r>
              <a:rPr lang="en-US" sz="2000" dirty="0">
                <a:solidFill>
                  <a:prstClr val="black"/>
                </a:solidFill>
              </a:rPr>
              <a:t>), </a:t>
            </a:r>
            <a:r>
              <a:rPr lang="el-GR" sz="2000" dirty="0">
                <a:solidFill>
                  <a:prstClr val="black"/>
                </a:solidFill>
              </a:rPr>
              <a:t>για να ξεκινήσετε το </a:t>
            </a:r>
            <a:r>
              <a:rPr lang="en-US" sz="2000" i="1" dirty="0" err="1">
                <a:solidFill>
                  <a:prstClr val="black"/>
                </a:solidFill>
              </a:rPr>
              <a:t>JMeter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και να δείτε την γραφική διασύνδεση του προγράμματος.</a:t>
            </a:r>
          </a:p>
          <a:p>
            <a:endParaRPr lang="el-GR" dirty="0"/>
          </a:p>
        </p:txBody>
      </p:sp>
      <p:pic>
        <p:nvPicPr>
          <p:cNvPr id="13" name="Θέση περιεχομένου 3" descr="Εικόνα των αρχείων που περιέχονται στον υποφάκελο bin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4968552" cy="3312368"/>
          </a:xfrm>
          <a:prstGeom prst="rect">
            <a:avLst/>
          </a:prstGeo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9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Τι είναι ο έλεγχος απόδοσης;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81128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Έλεγχος απόδοσης (</a:t>
            </a:r>
            <a:r>
              <a:rPr lang="en-US" sz="2400" i="1" dirty="0">
                <a:solidFill>
                  <a:prstClr val="black"/>
                </a:solidFill>
              </a:rPr>
              <a:t>performance testing</a:t>
            </a:r>
            <a:r>
              <a:rPr lang="el-GR" sz="2400" dirty="0" smtClean="0">
                <a:solidFill>
                  <a:prstClr val="black"/>
                </a:solidFill>
              </a:rPr>
              <a:t>), </a:t>
            </a:r>
            <a:r>
              <a:rPr lang="el-GR" sz="2400" dirty="0">
                <a:solidFill>
                  <a:prstClr val="black"/>
                </a:solidFill>
              </a:rPr>
              <a:t>είναι ο έλεγχος που γίνεται με στόχο την εκτίμηση ενός </a:t>
            </a:r>
            <a:r>
              <a:rPr lang="el-GR" sz="2400" dirty="0" smtClean="0">
                <a:solidFill>
                  <a:prstClr val="black"/>
                </a:solidFill>
              </a:rPr>
              <a:t>συστήματος, </a:t>
            </a:r>
            <a:r>
              <a:rPr lang="el-GR" sz="2400" dirty="0">
                <a:solidFill>
                  <a:prstClr val="black"/>
                </a:solidFill>
              </a:rPr>
              <a:t>σε σχέση με τις απαιτήσεις ταχύτητας ή </a:t>
            </a:r>
            <a:r>
              <a:rPr lang="el-GR" sz="2400" dirty="0" smtClean="0">
                <a:solidFill>
                  <a:prstClr val="black"/>
                </a:solidFill>
              </a:rPr>
              <a:t>απόδοσης, </a:t>
            </a:r>
            <a:r>
              <a:rPr lang="el-GR" sz="2400" dirty="0">
                <a:solidFill>
                  <a:prstClr val="black"/>
                </a:solidFill>
              </a:rPr>
              <a:t>όπως αυτές έχουν διατυπωθεί από τους τελικούς χρήστες του συστήματος. Έχει ως στόχο την εύρεση σημείων </a:t>
            </a:r>
            <a:r>
              <a:rPr lang="el-GR" sz="2400" dirty="0" smtClean="0">
                <a:solidFill>
                  <a:prstClr val="black"/>
                </a:solidFill>
              </a:rPr>
              <a:t>συμφόρησης, </a:t>
            </a:r>
            <a:r>
              <a:rPr lang="el-GR" sz="2400" dirty="0">
                <a:solidFill>
                  <a:prstClr val="black"/>
                </a:solidFill>
              </a:rPr>
              <a:t>και την ρύθμιση του συστήματος για την αποφυγή της </a:t>
            </a:r>
            <a:r>
              <a:rPr lang="el-GR" sz="2400" dirty="0" smtClean="0">
                <a:solidFill>
                  <a:prstClr val="black"/>
                </a:solidFill>
              </a:rPr>
              <a:t>συμφόρησης, </a:t>
            </a:r>
            <a:r>
              <a:rPr lang="el-GR" sz="2400" dirty="0">
                <a:solidFill>
                  <a:prstClr val="black"/>
                </a:solidFill>
              </a:rPr>
              <a:t>και την βελτίωση της απόδοσης.</a:t>
            </a:r>
          </a:p>
          <a:p>
            <a:pPr marL="948690" lvl="2" indent="-27360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Έλεγχος φόρτου (</a:t>
            </a:r>
            <a:r>
              <a:rPr lang="en-US" sz="2200" i="1" dirty="0">
                <a:solidFill>
                  <a:prstClr val="black"/>
                </a:solidFill>
              </a:rPr>
              <a:t>load testing</a:t>
            </a:r>
            <a:r>
              <a:rPr lang="el-GR" sz="2200" dirty="0">
                <a:solidFill>
                  <a:prstClr val="black"/>
                </a:solidFill>
              </a:rPr>
              <a:t>): η διαδικασία της υποβολής στο σύστημα φόρτου κοντά στα τυπικά όρια χρήσης του. Αποτελεί τμήμα του ελέγχου απόδοσης.</a:t>
            </a:r>
          </a:p>
          <a:p>
            <a:pPr marL="948690" lvl="2" indent="-273600">
              <a:spcBef>
                <a:spcPts val="0"/>
              </a:spcBef>
              <a:buClr>
                <a:srgbClr val="777777"/>
              </a:buClr>
              <a:buSzPct val="100000"/>
              <a:buFont typeface="Wingdings 2"/>
              <a:buChar char=""/>
            </a:pPr>
            <a:r>
              <a:rPr lang="el-GR" sz="2200" dirty="0">
                <a:solidFill>
                  <a:prstClr val="black"/>
                </a:solidFill>
              </a:rPr>
              <a:t>Έλεγχος έντασης (</a:t>
            </a:r>
            <a:r>
              <a:rPr lang="en-US" sz="2200" i="1" dirty="0">
                <a:solidFill>
                  <a:prstClr val="black"/>
                </a:solidFill>
              </a:rPr>
              <a:t>stress testing</a:t>
            </a:r>
            <a:r>
              <a:rPr lang="el-GR" sz="2200" dirty="0">
                <a:solidFill>
                  <a:prstClr val="black"/>
                </a:solidFill>
              </a:rPr>
              <a:t>): η διαδικασία της υποβολής στο σύστημα φόρτου πάνω από τα τυπικά όρια χρήσης του. Αποτελεί τμήμα του ελέγχου απόδοσης. 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Προετοιμασία ελέγχου απόδοσης ενός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website</a:t>
            </a:r>
            <a:endParaRPr lang="el-G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endParaRPr lang="el-GR" sz="24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 smtClean="0">
                <a:solidFill>
                  <a:prstClr val="black"/>
                </a:solidFill>
              </a:rPr>
              <a:t>Επιλογή </a:t>
            </a:r>
            <a:r>
              <a:rPr lang="el-GR" sz="2400" dirty="0">
                <a:solidFill>
                  <a:prstClr val="black"/>
                </a:solidFill>
              </a:rPr>
              <a:t>κατάλληλης ώρας για τον έλεγχο: δεν θα πρέπει να υπάρχει δραστηριότητα την ώρα του </a:t>
            </a:r>
            <a:r>
              <a:rPr lang="el-GR" sz="2400" dirty="0" smtClean="0">
                <a:solidFill>
                  <a:prstClr val="black"/>
                </a:solidFill>
              </a:rPr>
              <a:t>ελέγχου, </a:t>
            </a:r>
            <a:r>
              <a:rPr lang="el-GR" sz="2400" dirty="0">
                <a:solidFill>
                  <a:prstClr val="black"/>
                </a:solidFill>
              </a:rPr>
              <a:t>διαφορετικά θα επηρεαστούν τα αποτελέσματα.</a:t>
            </a:r>
          </a:p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Καθορισμός αναμενόμενων στόχων απόδοσης.</a:t>
            </a:r>
          </a:p>
          <a:p>
            <a:pPr marL="274320" lvl="0" indent="-27432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Καθορισμός των πρωτοκόλλων που θα χρησιμοποιηθούν κατά τον έλεγχο (π.χ. </a:t>
            </a:r>
            <a:r>
              <a:rPr lang="en-US" sz="2400" dirty="0">
                <a:solidFill>
                  <a:prstClr val="black"/>
                </a:solidFill>
              </a:rPr>
              <a:t>HTTPS, HTTP, </a:t>
            </a:r>
            <a:r>
              <a:rPr lang="en-US" sz="2400" dirty="0" smtClean="0">
                <a:solidFill>
                  <a:prstClr val="black"/>
                </a:solidFill>
              </a:rPr>
              <a:t>FTP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και τα λοιπά).</a:t>
            </a:r>
            <a:endParaRPr lang="el-GR" sz="24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Καθορισμός του φυσιολογικού αναμενόμενου φόρτου για τον έλεγχο φόρτου (</a:t>
            </a:r>
            <a:r>
              <a:rPr lang="en-US" sz="2400" i="1" dirty="0">
                <a:solidFill>
                  <a:prstClr val="black"/>
                </a:solidFill>
              </a:rPr>
              <a:t>load testing</a:t>
            </a:r>
            <a:r>
              <a:rPr lang="el-GR" sz="2400" dirty="0" smtClean="0">
                <a:solidFill>
                  <a:prstClr val="black"/>
                </a:solidFill>
              </a:rPr>
              <a:t>), </a:t>
            </a:r>
            <a:r>
              <a:rPr lang="el-GR" sz="2400" dirty="0">
                <a:solidFill>
                  <a:prstClr val="black"/>
                </a:solidFill>
              </a:rPr>
              <a:t>και τον έλεγχο έντασης (</a:t>
            </a:r>
            <a:r>
              <a:rPr lang="en-US" sz="2400" i="1" dirty="0">
                <a:solidFill>
                  <a:prstClr val="black"/>
                </a:solidFill>
              </a:rPr>
              <a:t>stress testing</a:t>
            </a:r>
            <a:r>
              <a:rPr lang="el-GR" sz="2400" dirty="0" smtClean="0">
                <a:solidFill>
                  <a:prstClr val="black"/>
                </a:solidFill>
              </a:rPr>
              <a:t>).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Συμβουλές για καλύτερα αποτελέσματα (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από 2)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Εκτελέστε το </a:t>
            </a:r>
            <a:r>
              <a:rPr lang="en-US" sz="2400" i="1" dirty="0" err="1">
                <a:solidFill>
                  <a:prstClr val="black"/>
                </a:solidFill>
              </a:rPr>
              <a:t>JMeter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σε διαφορετικό υπολογιστή από αυτόν στον οποίο τρέχει η εφαρμογή που ελέγχετε.</a:t>
            </a:r>
          </a:p>
          <a:p>
            <a:pPr marL="274320" lvl="0" indent="-274320"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Ο υπολογιστής στον οποίο τρέχει το </a:t>
            </a:r>
            <a:r>
              <a:rPr lang="en-US" sz="2400" i="1" dirty="0" err="1">
                <a:solidFill>
                  <a:prstClr val="black"/>
                </a:solidFill>
              </a:rPr>
              <a:t>JMeter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θα πρέπει να έχει γρήγορη σύνδεση</a:t>
            </a:r>
            <a:r>
              <a:rPr lang="el-GR" sz="2400" i="1" dirty="0">
                <a:solidFill>
                  <a:prstClr val="black"/>
                </a:solidFill>
              </a:rPr>
              <a:t> </a:t>
            </a:r>
            <a:r>
              <a:rPr lang="en-US" sz="2400" i="1" dirty="0">
                <a:solidFill>
                  <a:prstClr val="black"/>
                </a:solidFill>
              </a:rPr>
              <a:t>Internet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274320" lvl="0" indent="-274320"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Το </a:t>
            </a:r>
            <a:r>
              <a:rPr lang="en-US" sz="2400" i="1" dirty="0" err="1">
                <a:solidFill>
                  <a:prstClr val="black"/>
                </a:solidFill>
              </a:rPr>
              <a:t>JMeter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θα πρέπει να τρέξει τους ελέγχους του επί μακρόν (ώρες ή ημέρες</a:t>
            </a:r>
            <a:r>
              <a:rPr lang="el-GR" sz="2400" dirty="0" smtClean="0">
                <a:solidFill>
                  <a:prstClr val="black"/>
                </a:solidFill>
              </a:rPr>
              <a:t>), </a:t>
            </a:r>
            <a:r>
              <a:rPr lang="el-GR" sz="2400" dirty="0">
                <a:solidFill>
                  <a:prstClr val="black"/>
                </a:solidFill>
              </a:rPr>
              <a:t>έτσι ώστε να έχετε πιο ακριβή αποτελέσματα.</a:t>
            </a:r>
          </a:p>
          <a:p>
            <a:pPr marL="274320" lvl="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 2"/>
              <a:buChar char=""/>
            </a:pPr>
            <a:r>
              <a:rPr lang="el-GR" sz="2400" dirty="0">
                <a:solidFill>
                  <a:prstClr val="black"/>
                </a:solidFill>
              </a:rPr>
              <a:t>Η λειτουργικότητα της εφαρμογής που ελέγχετε θα πρέπει να έχει </a:t>
            </a:r>
            <a:r>
              <a:rPr lang="el-GR" sz="2400" dirty="0" smtClean="0">
                <a:solidFill>
                  <a:prstClr val="black"/>
                </a:solidFill>
              </a:rPr>
              <a:t>ολοκληρωθεί, </a:t>
            </a:r>
            <a:r>
              <a:rPr lang="el-GR" sz="2400" dirty="0">
                <a:solidFill>
                  <a:prstClr val="black"/>
                </a:solidFill>
              </a:rPr>
              <a:t>και να έχει </a:t>
            </a:r>
            <a:r>
              <a:rPr lang="el-GR" sz="2400" dirty="0" smtClean="0">
                <a:solidFill>
                  <a:prstClr val="black"/>
                </a:solidFill>
              </a:rPr>
              <a:t>βελτιστοποιηθεί, </a:t>
            </a:r>
            <a:r>
              <a:rPr lang="el-GR" sz="2400" dirty="0">
                <a:solidFill>
                  <a:prstClr val="black"/>
                </a:solidFill>
              </a:rPr>
              <a:t>έτσι ώστε να μην επηρεαστούν τα αποτελέσματα απόδοσης από ενδεχόμενη λάθη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Έλεγχος Απόδοσης με το JMeter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23B-C378-42A2-9E62-F0453DC5F16F}" type="slidenum">
              <a:rPr lang="el-GR" sz="1400" smtClean="0">
                <a:solidFill>
                  <a:schemeClr val="tx1"/>
                </a:solidFill>
              </a:rPr>
              <a:t>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3/3/2014 8:00:51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16,17,4,5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8,5,6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8,9,4,5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14,4,5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5,6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8,9,4,5,10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051,3,9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8,7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1026,3077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4,14,7,9,6153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12,13,5,6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9E8397F-505F-4611-87B6-5AB1BF62180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2941</Words>
  <Application>Microsoft Office PowerPoint</Application>
  <PresentationFormat>Προβολή στην οθόνη (4:3)</PresentationFormat>
  <Paragraphs>253</Paragraphs>
  <Slides>37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Ποιότητα Λογισμικού</vt:lpstr>
      <vt:lpstr>Άδειες χρήσης </vt:lpstr>
      <vt:lpstr>Χρηματοδότηση </vt:lpstr>
      <vt:lpstr>Περιεχόμενα ενότητας</vt:lpstr>
      <vt:lpstr>Τι είναι το Apache JMeter</vt:lpstr>
      <vt:lpstr>Διαδικασία Εγκατάστασης</vt:lpstr>
      <vt:lpstr>Τι είναι ο έλεγχος απόδοσης;</vt:lpstr>
      <vt:lpstr>Προετοιμασία ελέγχου απόδοσης ενός website</vt:lpstr>
      <vt:lpstr>Συμβουλές για καλύτερα αποτελέσματα (1 από 2)</vt:lpstr>
      <vt:lpstr>Συμβουλές για καλύτερα αποτελέσματα (2 από 2)</vt:lpstr>
      <vt:lpstr>Παράδειγμα ελέγχου website</vt:lpstr>
      <vt:lpstr>1) Προσθήκη χρηστών</vt:lpstr>
      <vt:lpstr>2α) Προσθήκη των εξ ορισμού αιτήσεων HTTP (Default HTTP Request)</vt:lpstr>
      <vt:lpstr>2β) Ρύθμιση των εξ ορισμού αιτήσεων HTTP (Default HTTP Request)</vt:lpstr>
      <vt:lpstr>3α) Προσθήκη των HTTP αιτήσεων (HTTP Requests)</vt:lpstr>
      <vt:lpstr>3β) Ρύθμιση των HTTP αιτήσεων (HTTP Requests)</vt:lpstr>
      <vt:lpstr>4α) Προσθήκη ακροατών (Listeners)</vt:lpstr>
      <vt:lpstr>4β) Ρύθμιση ακροατών</vt:lpstr>
      <vt:lpstr>Αποθήκευση και εκτέλεση του σχεδίου ελέγχου</vt:lpstr>
      <vt:lpstr>Αποτελέσματα</vt:lpstr>
      <vt:lpstr>Ερμηνεία των αποτελεσμάτων  (1 από 2)</vt:lpstr>
      <vt:lpstr>Ερμηνεία των αποτελεσμάτων  (2 από 2)</vt:lpstr>
      <vt:lpstr>Έλεγχος απόδοσης με το JMeter: Επιπλέον δυνατότητες</vt:lpstr>
      <vt:lpstr>Καταγραφή των HTTP αιτήσεων</vt:lpstr>
      <vt:lpstr>Καθορισμός website προς έλεγχο και ορισμός του ελεγκτή καταγραφής</vt:lpstr>
      <vt:lpstr>Δημιουργία του  HTTP Proxy Server</vt:lpstr>
      <vt:lpstr>Ρυθμίσεις του HTTP Proxy Server</vt:lpstr>
      <vt:lpstr>Δημιουργία δέντρου αποτελεσμάτων και εκκίνηση του HTTP Proxy Server</vt:lpstr>
      <vt:lpstr>Ρύθμιση του Firefox Browser για να χρησιμοποιήσει τον JMeter Proxy Server</vt:lpstr>
      <vt:lpstr>Ρυθμίσεις Proxy Server στον Firefox</vt:lpstr>
      <vt:lpstr>Καταγραφή της πλοήγησης</vt:lpstr>
      <vt:lpstr>Έλεγχος με πολλαπλούς χρήστες (threads) και επαναλήψεις (loops)</vt:lpstr>
      <vt:lpstr>Προσομοίωση καθυστερήσεων μεταξύ αιτήσεων με χρονόμετρα</vt:lpstr>
      <vt:lpstr>Προσθήκη χρονομέτρων στις αιτήσεις</vt:lpstr>
      <vt:lpstr>Ρύθμιση Ακροατών</vt:lpstr>
      <vt:lpstr>Εκτέλεση του ελέγχου</vt:lpstr>
      <vt:lpstr>Τέλος ενότητας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Ποιότητα Λογισμικού</dc:title>
  <dc:subject> Έλεγχος απόδοσης με το JMeter.</dc:subject>
  <dc:creator>Κακαρόντζας Γεώργιος</dc:creator>
  <cp:keywords>Έλεγχος απόδοσης</cp:keywords>
  <dc:description>Έλεγχος απόδοσης. Ταχύτητα εφαρμογών. Χρόνος απόκρισης. Έλεγχος φόρτου.</dc:description>
  <cp:lastModifiedBy>user</cp:lastModifiedBy>
  <cp:revision>118</cp:revision>
  <dcterms:created xsi:type="dcterms:W3CDTF">2013-12-10T17:49:19Z</dcterms:created>
  <dcterms:modified xsi:type="dcterms:W3CDTF">2014-03-03T18:01:00Z</dcterms:modified>
  <cp:category>Εκπαιδευτικό υλικό</cp:category>
  <cp:contentStatus>Τελικό</cp:contentStatus>
</cp:coreProperties>
</file>