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57" r:id="rId3"/>
    <p:sldId id="264" r:id="rId4"/>
    <p:sldId id="268" r:id="rId5"/>
    <p:sldId id="269" r:id="rId6"/>
    <p:sldId id="270" r:id="rId7"/>
    <p:sldId id="341" r:id="rId8"/>
    <p:sldId id="342" r:id="rId9"/>
    <p:sldId id="343" r:id="rId10"/>
    <p:sldId id="345" r:id="rId11"/>
    <p:sldId id="346" r:id="rId12"/>
    <p:sldId id="331" r:id="rId13"/>
    <p:sldId id="349" r:id="rId14"/>
    <p:sldId id="351" r:id="rId15"/>
    <p:sldId id="352" r:id="rId16"/>
    <p:sldId id="353" r:id="rId17"/>
    <p:sldId id="326" r:id="rId18"/>
    <p:sldId id="325" r:id="rId19"/>
    <p:sldId id="271" r:id="rId20"/>
    <p:sldId id="258" r:id="rId21"/>
    <p:sldId id="259" r:id="rId22"/>
    <p:sldId id="260" r:id="rId23"/>
    <p:sldId id="272" r:id="rId24"/>
    <p:sldId id="273" r:id="rId25"/>
    <p:sldId id="261" r:id="rId26"/>
  </p:sldIdLst>
  <p:sldSz cx="9144000" cy="6858000" type="screen4x3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dirty="0" smtClean="0">
                <a:solidFill>
                  <a:prstClr val="black"/>
                </a:solidFill>
              </a:rPr>
              <a:t>Μικροάρδευση : Υποεπιφανειακή Στάγδην</a:t>
            </a:r>
            <a:r>
              <a:rPr lang="el-GR" sz="1400" baseline="0" dirty="0" smtClean="0">
                <a:solidFill>
                  <a:prstClr val="black"/>
                </a:solidFill>
              </a:rPr>
              <a:t> άρδευση</a:t>
            </a:r>
            <a:endParaRPr lang="el-G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78FE-CCD2-41F1-8A84-4E6A2B90B8E0}" type="datetimeFigureOut">
              <a:rPr lang="el-GR" smtClean="0"/>
              <a:t>26/1/2016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4.0/deed.e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58896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5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Μικροάρδευση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ΥΣΑ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Πλεονεκτήματα 5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Η ΥΣΑ πρέπει να εφαρμόζεται με μικρές διακοπτόμενες δόσεις (</a:t>
            </a:r>
            <a:r>
              <a:rPr lang="el-GR" sz="2400" dirty="0" err="1"/>
              <a:t>Ruskin</a:t>
            </a:r>
            <a:r>
              <a:rPr lang="el-GR" sz="2400" dirty="0"/>
              <a:t>, 2000), οπότε η κίνηση του νερού στο έδαφος  γίνεται κυρίως από τις τριχοειδείς δυνάμεις. Κατ’ αυτόν τον τρόπο, με εφαρμογή ίδιας ποσότητας νερού με την επιφανειακή άρδευση με σταγόνα, η διαβροχή εδάφους είναι μεγαλύτερη κατά 46%.</a:t>
            </a:r>
          </a:p>
          <a:p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Μειονεκτήματα 1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l-GR" sz="2400" dirty="0"/>
              <a:t>Ο έλεγχος, η συντήρηση και η επιδιόρθωση του υπόγειου συστήματος γίνεται δύσκολα.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l-GR" sz="2400" dirty="0"/>
              <a:t>Το αρχικό κόστος εγκατάστασης του συστήματος είναι υψηλό.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l-GR" sz="2400" dirty="0"/>
              <a:t>Η ανοδική κίνηση του νερού με τα τριχοειδή είναι περιορισμένη σε αδρομερούς </a:t>
            </a:r>
            <a:r>
              <a:rPr lang="el-GR" sz="2400" dirty="0" err="1"/>
              <a:t>κοκκομετρικής</a:t>
            </a:r>
            <a:r>
              <a:rPr lang="el-GR" sz="2400" dirty="0"/>
              <a:t> σύστασης εδάφη.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l-GR" sz="2400" dirty="0"/>
              <a:t>Για το φύτρωμα των σπόρων απαιτείται παροχή επαρκούς υγρασίας στην επιφάνεια του εδάφους οπότε είναι αναγκαία η </a:t>
            </a:r>
            <a:r>
              <a:rPr lang="el-GR" sz="2400" dirty="0" err="1"/>
              <a:t>προφυτρωτική</a:t>
            </a:r>
            <a:r>
              <a:rPr lang="el-GR" sz="2400" dirty="0"/>
              <a:t> άρδευση.</a:t>
            </a: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ΥΣΑ άρδευση 1 </a:t>
            </a:r>
            <a:endParaRPr lang="el-GR" b="1" dirty="0"/>
          </a:p>
        </p:txBody>
      </p:sp>
      <p:pic>
        <p:nvPicPr>
          <p:cNvPr id="4" name="Θέση περιεχομένου 3" descr="Στην εικόνα εμφανίζεται η υποεπιφανειακή στάγδην άρδευση " title="Εικόνα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849" y="1600200"/>
            <a:ext cx="4430302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ΥΣΑ άρδευση 2</a:t>
            </a:r>
            <a:endParaRPr lang="el-GR" b="1" dirty="0"/>
          </a:p>
        </p:txBody>
      </p:sp>
      <p:pic>
        <p:nvPicPr>
          <p:cNvPr id="7" name="Θέση περιεχομένου 6" descr="Στην εικόνα απεικονίζεται η ποτισμένη επιφάνεια κάτω και μόνο κάτω από την καλλιέργεια" title="Εικόνα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028" y="1600200"/>
            <a:ext cx="5117943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ΥΣΑ άρδευση 3</a:t>
            </a:r>
            <a:endParaRPr lang="el-GR" b="1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4" name="Θέση περιεχομένου 3" descr="Στην εικόνα εμφανίζεται αντίστοιχος εξοπλισμός άρδευσης " title="Εικόνα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529" y="1600200"/>
            <a:ext cx="60309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ΥΣΑ άρδευση 4</a:t>
            </a:r>
            <a:endParaRPr lang="el-GR" b="1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4" name="Θέση περιεχομένου 3" descr="Στην εικόνα απεικονίζεται η κατανομή αυτής της κατηγορίας για την άρδευση" title="Εικόνα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006" y="2634731"/>
            <a:ext cx="6693988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Ben-Asher, J., and C.J. </a:t>
            </a:r>
            <a:r>
              <a:rPr lang="en-US" sz="2800" dirty="0" err="1"/>
              <a:t>Phene</a:t>
            </a:r>
            <a:r>
              <a:rPr lang="en-US" sz="2800" dirty="0"/>
              <a:t>, 1993. Analysis of surface and subsurface drip irrigation using a numerical model. In Subsurface Drip Irrigation - Theory, Practices and Application, 185-202. CATI Pub. No. 92 1001. Fresno, </a:t>
            </a:r>
            <a:r>
              <a:rPr lang="en-US" sz="2800" dirty="0" err="1"/>
              <a:t>Calif.:California</a:t>
            </a:r>
            <a:r>
              <a:rPr lang="en-US" sz="2800" dirty="0"/>
              <a:t> State University.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Camp, C.R., 1998. Subsurface drip irrigation: a review. ASAE Trans. 41(5):1353-1367.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James, L.G., 1988. Principles of Farm Irrigation System Design. New York : Wiley.</a:t>
            </a:r>
            <a:endParaRPr lang="el-GR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Oron</a:t>
            </a:r>
            <a:r>
              <a:rPr lang="en-US" sz="2800" dirty="0"/>
              <a:t>, G., Y. </a:t>
            </a:r>
            <a:r>
              <a:rPr lang="en-US" sz="2800" dirty="0" err="1"/>
              <a:t>DeMalach</a:t>
            </a:r>
            <a:r>
              <a:rPr lang="en-US" sz="2800" dirty="0"/>
              <a:t>, Z. Hoffman and R. </a:t>
            </a:r>
            <a:r>
              <a:rPr lang="en-US" sz="2800" dirty="0" err="1"/>
              <a:t>Cibotaru</a:t>
            </a:r>
            <a:r>
              <a:rPr lang="en-US" sz="2800" dirty="0"/>
              <a:t>, 1991. Subsurface </a:t>
            </a:r>
            <a:r>
              <a:rPr lang="en-US" sz="2800" dirty="0" err="1"/>
              <a:t>microirrigation</a:t>
            </a:r>
            <a:r>
              <a:rPr lang="en-US" sz="2800" dirty="0"/>
              <a:t> with effluent. J. </a:t>
            </a:r>
            <a:r>
              <a:rPr lang="en-US" sz="2800" dirty="0" err="1"/>
              <a:t>Irrig</a:t>
            </a:r>
            <a:r>
              <a:rPr lang="el-GR" sz="2800" dirty="0"/>
              <a:t>.</a:t>
            </a:r>
            <a:r>
              <a:rPr lang="en-US" sz="2800" dirty="0"/>
              <a:t> Drain. Eng. ASCE,117(1):25-36.</a:t>
            </a:r>
            <a:endParaRPr lang="el-GR" sz="2800" dirty="0"/>
          </a:p>
          <a:p>
            <a:pPr>
              <a:lnSpc>
                <a:spcPct val="100000"/>
              </a:lnSpc>
            </a:pPr>
            <a:endParaRPr lang="el-GR" sz="28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να:</a:t>
            </a:r>
          </a:p>
          <a:p>
            <a:pPr marL="1314450" lvl="2" indent="-514350" eaLnBrk="1" hangingPunct="1">
              <a:spcBef>
                <a:spcPts val="0"/>
              </a:spcBef>
              <a:buFont typeface="+mj-lt"/>
              <a:buAutoNum type="arabicParenR"/>
            </a:pPr>
            <a:endParaRPr lang="el-GR" sz="2800" dirty="0" smtClean="0"/>
          </a:p>
          <a:p>
            <a:pPr marL="1314450" lvl="2" indent="-51435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την καταλληλόλητα της ΥΣΑ</a:t>
            </a:r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</a:t>
            </a:r>
            <a:r>
              <a:rPr lang="el-GR" sz="2800" dirty="0"/>
              <a:t>τα </a:t>
            </a:r>
            <a:r>
              <a:rPr lang="el-GR" sz="2800" dirty="0" smtClean="0"/>
              <a:t>πλεονεκτήματα της ΥΣΑ</a:t>
            </a:r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τα μειονεκτήματα της ΥΣΑ</a:t>
            </a:r>
            <a:endParaRPr lang="el-GR" sz="2800" dirty="0"/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14" name="Θέση περιεχομένου 1">
            <a:hlinkClick r:id="" action="ppaction://noaction"/>
          </p:cNvPr>
          <p:cNvSpPr txBox="1"/>
          <p:nvPr/>
        </p:nvSpPr>
        <p:spPr>
          <a:xfrm>
            <a:off x="809254" y="1556792"/>
            <a:ext cx="743515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0070C0"/>
                </a:solidFill>
                <a:hlinkClick r:id="rId3" action="ppaction://hlinksldjump"/>
              </a:rPr>
              <a:t>Υποεπιφανειακή Στάγδην Άρδευση</a:t>
            </a:r>
            <a:endParaRPr lang="el-GR" sz="2800" dirty="0" smtClean="0">
              <a:solidFill>
                <a:srgbClr val="0070C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0070C0"/>
                </a:solidFill>
                <a:hlinkClick r:id="rId4" action="ppaction://hlinksldjump"/>
              </a:rPr>
              <a:t>Πλεονεκτήματα </a:t>
            </a:r>
            <a:endParaRPr lang="el-GR" sz="2800" dirty="0" smtClean="0">
              <a:solidFill>
                <a:srgbClr val="0070C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0070C0"/>
                </a:solidFill>
                <a:hlinkClick r:id="rId5" action="ppaction://hlinksldjump"/>
              </a:rPr>
              <a:t>Μειονεκτήματα </a:t>
            </a:r>
            <a:endParaRPr lang="el-GR" sz="2800" dirty="0" smtClean="0">
              <a:solidFill>
                <a:srgbClr val="0070C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0070C0"/>
                </a:solidFill>
                <a:hlinkClick r:id="rId6" action="ppaction://hlinksldjump"/>
              </a:rPr>
              <a:t>Σχήματα – Εικόνες ΥΣΑ</a:t>
            </a:r>
            <a:endParaRPr lang="el-GR" sz="2800" dirty="0" smtClean="0">
              <a:solidFill>
                <a:srgbClr val="0070C0"/>
              </a:solidFill>
              <a:hlinkClick r:id="rId7" action="ppaction://hlinksldjump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0070C0"/>
                </a:solidFill>
                <a:hlinkClick r:id="rId7" action="ppaction://hlinksldjump"/>
              </a:rPr>
              <a:t>Βιβλιογραφία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l-GR" sz="2800" dirty="0" smtClean="0"/>
              <a:t> </a:t>
            </a:r>
            <a:endParaRPr lang="el-GR" sz="2800" dirty="0"/>
          </a:p>
          <a:p>
            <a:endParaRPr lang="el-GR" sz="2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Υποεπιφανειακή Στάγδην Άρδευση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Η Υ.Σ.Α. είναι μια παραλλαγή της συμβατικής επιφανειακής στάγδην άρδευσης. Κατά την μέθοδο αυτή, οι </a:t>
            </a:r>
            <a:r>
              <a:rPr lang="el-GR" sz="2400" dirty="0" err="1"/>
              <a:t>σταλακτηφόροι</a:t>
            </a:r>
            <a:r>
              <a:rPr lang="el-GR" sz="2400" dirty="0"/>
              <a:t> τοποθετούνται σε κάποιο βάθος κάτω από την επιφάνεια του εδάφους ανάλογα με την καλλιέργεια που πρόκειται να αρδευτεί και τις καλλιεργητικές πρακτικές.</a:t>
            </a:r>
          </a:p>
          <a:p>
            <a:pPr algn="just">
              <a:lnSpc>
                <a:spcPct val="150000"/>
              </a:lnSpc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Πλεονεκτήματα 1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Η απόδοση της ΥΣΑ δεν επηρεάζεται από τα χαρακτηριστικά διήθησης της επιφάνειας του εδάφους.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Στην ΥΣΑ η επιφάνεια του εδάφους έχει χαμηλότερη υγρασία, με αποτέλεσμα η εξάτμιση του νερού από το έδαφος να περιορίζεται.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Σε ένα σχετικά ξηρό επιφανειακά χωράφι επιτρέπεται η διέλευση των μηχανημάτων καθ΄ όλη την καλλιεργητική περίοδο και αποτρέπεται η ανάπτυξη των ζιζανίων.</a:t>
            </a: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Πλεονεκτήματα 2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Περιορίζονται οι </a:t>
            </a:r>
            <a:r>
              <a:rPr lang="el-GR" sz="2400" dirty="0" err="1"/>
              <a:t>σηψιρριζίες</a:t>
            </a:r>
            <a:r>
              <a:rPr lang="el-GR" sz="2400" dirty="0"/>
              <a:t> και άλλες ασθένειες που προσβάλλουν τα φυτά και αποφεύγεται η δημιουργία  κρούστας στο έδαφος, η οποία εμποδίζει τον αερισμό του εδάφους και την διείσδυση του νερού της βροχής, προκαλώντας επιφανειακή απορροή.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Το υπόγειο αρδευτικό σύστημα δεν είναι εκτεθειμένο στον ήλιο και τις ακραίες καιρικές συνθήκες, με αποτέλεσμα να έχει μεγαλύτερη διάρκεια ζωής.</a:t>
            </a: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Πλεονεκτήματα 3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Το  νερό άρδευσης και τα </a:t>
            </a:r>
            <a:r>
              <a:rPr lang="el-GR" sz="2400" dirty="0" err="1"/>
              <a:t>εκχυόμενα</a:t>
            </a:r>
            <a:r>
              <a:rPr lang="el-GR" sz="2400" dirty="0"/>
              <a:t> χημικά, όπως τα λιπάσματα, παροχετεύονται κατευθείαν στο </a:t>
            </a:r>
            <a:r>
              <a:rPr lang="el-GR" sz="2400" dirty="0" err="1"/>
              <a:t>ριζόστρωμα</a:t>
            </a:r>
            <a:r>
              <a:rPr lang="el-GR" sz="2400" dirty="0"/>
              <a:t> των φυτών. Αυτό αποτελεί ιδιαίτερο πλεονέκτημα για θρεπτικά στοιχεία με χαμηλή κινητικότητα στο έδαφος.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Δεν γίνεται τοποθέτηση και συλλογή των </a:t>
            </a:r>
            <a:r>
              <a:rPr lang="el-GR" sz="2400" dirty="0" err="1"/>
              <a:t>σταλακτηφόρων</a:t>
            </a:r>
            <a:r>
              <a:rPr lang="el-GR" sz="2400" dirty="0"/>
              <a:t> σωλήνων κατά την έναρξη και λήξη της αρδευτικής περιόδου.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Πλεονεκτήματα 4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Παρέχει επίσης την δυνατότητα της χρήσης επεξεργασμένων υγρών αποβλήτων για άρδευση χωρίς κίνδυνο έκθεσης του ανθρώπου σε μικροβιακά φορτία.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/>
              <a:t>Το βασικότερο όμως, από όλα τα πλεονεκτήματα είναι η μείωση των εργατικών χεριών, το κόστος των οποίων είναι αρκετά μεγάλο στις ανεπτυγμένες χώρες. </a:t>
            </a: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6/1/2016 11:47:17 π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14,6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8E851A-13FA-4704-89E3-8DBF7F6A69C4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1078</Words>
  <Application>Microsoft Office PowerPoint</Application>
  <PresentationFormat>Προβολή στην οθόνη (4:3)</PresentationFormat>
  <Paragraphs>122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Αρδευτική Μηχανική</vt:lpstr>
      <vt:lpstr>Χρηματοδότηση </vt:lpstr>
      <vt:lpstr>Σκοποί ενότητας </vt:lpstr>
      <vt:lpstr>Περιεχόμενα ενότητας</vt:lpstr>
      <vt:lpstr>Υποεπιφανειακή Στάγδην Άρδευση</vt:lpstr>
      <vt:lpstr>Πλεονεκτήματα 1 </vt:lpstr>
      <vt:lpstr>Πλεονεκτήματα 2 </vt:lpstr>
      <vt:lpstr>Πλεονεκτήματα 3 </vt:lpstr>
      <vt:lpstr>Πλεονεκτήματα 4 </vt:lpstr>
      <vt:lpstr>Πλεονεκτήματα 5 </vt:lpstr>
      <vt:lpstr>Μειονεκτήματα 1 </vt:lpstr>
      <vt:lpstr>ΥΣΑ άρδευση 1 </vt:lpstr>
      <vt:lpstr>ΥΣΑ άρδευση 2</vt:lpstr>
      <vt:lpstr>ΥΣΑ άρδευση 3</vt:lpstr>
      <vt:lpstr>ΥΣΑ άρδευση 4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95</cp:revision>
  <dcterms:created xsi:type="dcterms:W3CDTF">2014-09-20T14:32:06Z</dcterms:created>
  <dcterms:modified xsi:type="dcterms:W3CDTF">2016-01-27T08:10:14Z</dcterms:modified>
</cp:coreProperties>
</file>