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9"/>
  </p:notesMasterIdLst>
  <p:sldIdLst>
    <p:sldId id="257" r:id="rId3"/>
    <p:sldId id="258" r:id="rId4"/>
    <p:sldId id="324" r:id="rId5"/>
    <p:sldId id="261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25" r:id="rId18"/>
  </p:sldIdLst>
  <p:sldSz cx="9144000" cy="6858000" type="screen4x3"/>
  <p:notesSz cx="6858000" cy="9144000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F0E4A7-0FB9-4B26-B753-C946F251B6F3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2E9476D3-4D4B-44F2-9294-40254D1A8A9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Έργο</a:t>
          </a:r>
        </a:p>
      </dgm:t>
    </dgm:pt>
    <dgm:pt modelId="{318C07E5-F264-4E2A-BEC6-2DE81ADA2E7F}" type="parTrans" cxnId="{67E58B53-2FAF-4671-8F4E-ADFA526C1087}">
      <dgm:prSet/>
      <dgm:spPr/>
      <dgm:t>
        <a:bodyPr/>
        <a:lstStyle/>
        <a:p>
          <a:endParaRPr lang="el-GR"/>
        </a:p>
      </dgm:t>
    </dgm:pt>
    <dgm:pt modelId="{6CF16D86-57F5-4596-BD3A-A5DA16314096}" type="sibTrans" cxnId="{67E58B53-2FAF-4671-8F4E-ADFA526C1087}">
      <dgm:prSet/>
      <dgm:spPr/>
      <dgm:t>
        <a:bodyPr/>
        <a:lstStyle/>
        <a:p>
          <a:endParaRPr lang="el-GR"/>
        </a:p>
      </dgm:t>
    </dgm:pt>
    <dgm:pt modelId="{69E80C67-E8CC-41F1-BA71-78C8641E57E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Εργολήπτρια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εταιρεία</a:t>
          </a:r>
        </a:p>
      </dgm:t>
    </dgm:pt>
    <dgm:pt modelId="{16F9BEC1-C115-4D54-ADBC-8139FA2052EA}" type="parTrans" cxnId="{162AC717-4077-4C6A-8C76-E290E5E2D5F3}">
      <dgm:prSet/>
      <dgm:spPr/>
      <dgm:t>
        <a:bodyPr/>
        <a:lstStyle/>
        <a:p>
          <a:endParaRPr lang="el-GR"/>
        </a:p>
      </dgm:t>
    </dgm:pt>
    <dgm:pt modelId="{32D7D752-B1A5-455A-B116-EB5DE0601F67}" type="sibTrans" cxnId="{162AC717-4077-4C6A-8C76-E290E5E2D5F3}">
      <dgm:prSet/>
      <dgm:spPr/>
      <dgm:t>
        <a:bodyPr/>
        <a:lstStyle/>
        <a:p>
          <a:endParaRPr lang="el-GR"/>
        </a:p>
      </dgm:t>
    </dgm:pt>
    <dgm:pt modelId="{BC519742-62D9-48C8-90B8-EC3231BC297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Δημόσιες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υπηρεσίες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</dgm:t>
    </dgm:pt>
    <dgm:pt modelId="{3FFCE6C8-0DA6-451E-A35F-6C709C4B0732}" type="parTrans" cxnId="{666C9236-BA75-44A9-ABFB-2F3A018779A8}">
      <dgm:prSet/>
      <dgm:spPr/>
      <dgm:t>
        <a:bodyPr/>
        <a:lstStyle/>
        <a:p>
          <a:endParaRPr lang="el-GR"/>
        </a:p>
      </dgm:t>
    </dgm:pt>
    <dgm:pt modelId="{4AF29A11-FDA4-4177-A8A9-21C683406125}" type="sibTrans" cxnId="{666C9236-BA75-44A9-ABFB-2F3A018779A8}">
      <dgm:prSet/>
      <dgm:spPr/>
      <dgm:t>
        <a:bodyPr/>
        <a:lstStyle/>
        <a:p>
          <a:endParaRPr lang="el-GR"/>
        </a:p>
      </dgm:t>
    </dgm:pt>
    <dgm:pt modelId="{D4D552CB-3EE3-413A-88AC-B8C23BA41E4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Το εξωτερικό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περιβάλλον</a:t>
          </a:r>
        </a:p>
      </dgm:t>
    </dgm:pt>
    <dgm:pt modelId="{CB08411B-829C-4EFC-A315-60B6A31DA050}" type="parTrans" cxnId="{F9084885-E69D-4C2F-A527-530800841C84}">
      <dgm:prSet/>
      <dgm:spPr/>
      <dgm:t>
        <a:bodyPr/>
        <a:lstStyle/>
        <a:p>
          <a:endParaRPr lang="el-GR"/>
        </a:p>
      </dgm:t>
    </dgm:pt>
    <dgm:pt modelId="{3B8CB3AA-7BC6-4C1C-858C-60A0B7BE3CFA}" type="sibTrans" cxnId="{F9084885-E69D-4C2F-A527-530800841C84}">
      <dgm:prSet/>
      <dgm:spPr/>
      <dgm:t>
        <a:bodyPr/>
        <a:lstStyle/>
        <a:p>
          <a:endParaRPr lang="el-GR"/>
        </a:p>
      </dgm:t>
    </dgm:pt>
    <dgm:pt modelId="{D16BC429-30D2-4B91-9A4B-7767342DB32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Διάφοροι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παράγοντες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του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έργου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</dgm:t>
    </dgm:pt>
    <dgm:pt modelId="{7D98AA37-1C36-4546-A969-6BB073EA518E}" type="parTrans" cxnId="{5350E52A-17E2-432D-9775-711C2F1054A3}">
      <dgm:prSet/>
      <dgm:spPr/>
      <dgm:t>
        <a:bodyPr/>
        <a:lstStyle/>
        <a:p>
          <a:endParaRPr lang="el-GR"/>
        </a:p>
      </dgm:t>
    </dgm:pt>
    <dgm:pt modelId="{C7F53922-C719-4C07-8084-2F0CE9955D9A}" type="sibTrans" cxnId="{5350E52A-17E2-432D-9775-711C2F1054A3}">
      <dgm:prSet/>
      <dgm:spPr/>
      <dgm:t>
        <a:bodyPr/>
        <a:lstStyle/>
        <a:p>
          <a:endParaRPr lang="el-GR"/>
        </a:p>
      </dgm:t>
    </dgm:pt>
    <dgm:pt modelId="{2AFC4828-E72A-47D2-B23E-EAB44B12D009}" type="pres">
      <dgm:prSet presAssocID="{08F0E4A7-0FB9-4B26-B753-C946F251B6F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2D0D420-1EC3-46A1-85A5-E1EF895B476B}" type="pres">
      <dgm:prSet presAssocID="{2E9476D3-4D4B-44F2-9294-40254D1A8A95}" presName="centerShape" presStyleLbl="node0" presStyleIdx="0" presStyleCnt="1"/>
      <dgm:spPr/>
    </dgm:pt>
    <dgm:pt modelId="{D622068F-7F5E-481D-9D26-BD2DB9E2355E}" type="pres">
      <dgm:prSet presAssocID="{16F9BEC1-C115-4D54-ADBC-8139FA2052EA}" presName="Name9" presStyleLbl="parChTrans1D2" presStyleIdx="0" presStyleCnt="4"/>
      <dgm:spPr/>
    </dgm:pt>
    <dgm:pt modelId="{3AD30843-30E9-4DF8-90B5-8EDD1EF8B81D}" type="pres">
      <dgm:prSet presAssocID="{16F9BEC1-C115-4D54-ADBC-8139FA2052EA}" presName="connTx" presStyleLbl="parChTrans1D2" presStyleIdx="0" presStyleCnt="4"/>
      <dgm:spPr/>
    </dgm:pt>
    <dgm:pt modelId="{00CF779C-B25D-40AE-BAAF-726E7CA857D3}" type="pres">
      <dgm:prSet presAssocID="{69E80C67-E8CC-41F1-BA71-78C8641E57E8}" presName="node" presStyleLbl="node1" presStyleIdx="0" presStyleCnt="4" custScaleX="142944">
        <dgm:presLayoutVars>
          <dgm:bulletEnabled val="1"/>
        </dgm:presLayoutVars>
      </dgm:prSet>
      <dgm:spPr/>
    </dgm:pt>
    <dgm:pt modelId="{E1E7B036-7109-4618-8772-2E3F7338C414}" type="pres">
      <dgm:prSet presAssocID="{3FFCE6C8-0DA6-451E-A35F-6C709C4B0732}" presName="Name9" presStyleLbl="parChTrans1D2" presStyleIdx="1" presStyleCnt="4"/>
      <dgm:spPr/>
    </dgm:pt>
    <dgm:pt modelId="{A1AF16EB-3A41-427C-954A-67F4A50B9A99}" type="pres">
      <dgm:prSet presAssocID="{3FFCE6C8-0DA6-451E-A35F-6C709C4B0732}" presName="connTx" presStyleLbl="parChTrans1D2" presStyleIdx="1" presStyleCnt="4"/>
      <dgm:spPr/>
    </dgm:pt>
    <dgm:pt modelId="{AD9BD8FD-7D58-4FD3-89D7-49FBCF8FF1F8}" type="pres">
      <dgm:prSet presAssocID="{BC519742-62D9-48C8-90B8-EC3231BC297A}" presName="node" presStyleLbl="node1" presStyleIdx="1" presStyleCnt="4" custScaleX="116067">
        <dgm:presLayoutVars>
          <dgm:bulletEnabled val="1"/>
        </dgm:presLayoutVars>
      </dgm:prSet>
      <dgm:spPr/>
    </dgm:pt>
    <dgm:pt modelId="{9C8B53B5-D142-402F-A035-B48A498AD080}" type="pres">
      <dgm:prSet presAssocID="{CB08411B-829C-4EFC-A315-60B6A31DA050}" presName="Name9" presStyleLbl="parChTrans1D2" presStyleIdx="2" presStyleCnt="4"/>
      <dgm:spPr/>
    </dgm:pt>
    <dgm:pt modelId="{8B5535CD-9B99-47B4-BA36-3CFAA58A94DA}" type="pres">
      <dgm:prSet presAssocID="{CB08411B-829C-4EFC-A315-60B6A31DA050}" presName="connTx" presStyleLbl="parChTrans1D2" presStyleIdx="2" presStyleCnt="4"/>
      <dgm:spPr/>
    </dgm:pt>
    <dgm:pt modelId="{EB62CCA6-9414-4E53-B843-2BEB7DD3F7B5}" type="pres">
      <dgm:prSet presAssocID="{D4D552CB-3EE3-413A-88AC-B8C23BA41E46}" presName="node" presStyleLbl="node1" presStyleIdx="2" presStyleCnt="4" custScaleX="138318">
        <dgm:presLayoutVars>
          <dgm:bulletEnabled val="1"/>
        </dgm:presLayoutVars>
      </dgm:prSet>
      <dgm:spPr/>
    </dgm:pt>
    <dgm:pt modelId="{F9A59863-61C1-44CC-98F5-5AFCCFEF1DD6}" type="pres">
      <dgm:prSet presAssocID="{7D98AA37-1C36-4546-A969-6BB073EA518E}" presName="Name9" presStyleLbl="parChTrans1D2" presStyleIdx="3" presStyleCnt="4"/>
      <dgm:spPr/>
    </dgm:pt>
    <dgm:pt modelId="{EB531B11-891C-4D78-A184-6566B5BF3CED}" type="pres">
      <dgm:prSet presAssocID="{7D98AA37-1C36-4546-A969-6BB073EA518E}" presName="connTx" presStyleLbl="parChTrans1D2" presStyleIdx="3" presStyleCnt="4"/>
      <dgm:spPr/>
    </dgm:pt>
    <dgm:pt modelId="{C6F20D92-6B7C-4944-BC1A-EC18967A4D23}" type="pres">
      <dgm:prSet presAssocID="{D16BC429-30D2-4B91-9A4B-7767342DB325}" presName="node" presStyleLbl="node1" presStyleIdx="3" presStyleCnt="4" custScaleX="132320">
        <dgm:presLayoutVars>
          <dgm:bulletEnabled val="1"/>
        </dgm:presLayoutVars>
      </dgm:prSet>
      <dgm:spPr/>
    </dgm:pt>
  </dgm:ptLst>
  <dgm:cxnLst>
    <dgm:cxn modelId="{220D3418-275D-4DC0-9848-490933464414}" type="presOf" srcId="{D16BC429-30D2-4B91-9A4B-7767342DB325}" destId="{C6F20D92-6B7C-4944-BC1A-EC18967A4D23}" srcOrd="0" destOrd="0" presId="urn:microsoft.com/office/officeart/2005/8/layout/radial1"/>
    <dgm:cxn modelId="{162AC717-4077-4C6A-8C76-E290E5E2D5F3}" srcId="{2E9476D3-4D4B-44F2-9294-40254D1A8A95}" destId="{69E80C67-E8CC-41F1-BA71-78C8641E57E8}" srcOrd="0" destOrd="0" parTransId="{16F9BEC1-C115-4D54-ADBC-8139FA2052EA}" sibTransId="{32D7D752-B1A5-455A-B116-EB5DE0601F67}"/>
    <dgm:cxn modelId="{F9084885-E69D-4C2F-A527-530800841C84}" srcId="{2E9476D3-4D4B-44F2-9294-40254D1A8A95}" destId="{D4D552CB-3EE3-413A-88AC-B8C23BA41E46}" srcOrd="2" destOrd="0" parTransId="{CB08411B-829C-4EFC-A315-60B6A31DA050}" sibTransId="{3B8CB3AA-7BC6-4C1C-858C-60A0B7BE3CFA}"/>
    <dgm:cxn modelId="{6415646D-8C86-43E5-8087-467CC1EC9CAA}" type="presOf" srcId="{16F9BEC1-C115-4D54-ADBC-8139FA2052EA}" destId="{D622068F-7F5E-481D-9D26-BD2DB9E2355E}" srcOrd="0" destOrd="0" presId="urn:microsoft.com/office/officeart/2005/8/layout/radial1"/>
    <dgm:cxn modelId="{5350E52A-17E2-432D-9775-711C2F1054A3}" srcId="{2E9476D3-4D4B-44F2-9294-40254D1A8A95}" destId="{D16BC429-30D2-4B91-9A4B-7767342DB325}" srcOrd="3" destOrd="0" parTransId="{7D98AA37-1C36-4546-A969-6BB073EA518E}" sibTransId="{C7F53922-C719-4C07-8084-2F0CE9955D9A}"/>
    <dgm:cxn modelId="{023FAA20-94A5-4845-95CC-E93837174F24}" type="presOf" srcId="{CB08411B-829C-4EFC-A315-60B6A31DA050}" destId="{9C8B53B5-D142-402F-A035-B48A498AD080}" srcOrd="0" destOrd="0" presId="urn:microsoft.com/office/officeart/2005/8/layout/radial1"/>
    <dgm:cxn modelId="{870CB377-E53F-461D-B3C2-ADC1B27051D4}" type="presOf" srcId="{D4D552CB-3EE3-413A-88AC-B8C23BA41E46}" destId="{EB62CCA6-9414-4E53-B843-2BEB7DD3F7B5}" srcOrd="0" destOrd="0" presId="urn:microsoft.com/office/officeart/2005/8/layout/radial1"/>
    <dgm:cxn modelId="{76D457F7-2AD9-4758-B501-A05844ECEF44}" type="presOf" srcId="{CB08411B-829C-4EFC-A315-60B6A31DA050}" destId="{8B5535CD-9B99-47B4-BA36-3CFAA58A94DA}" srcOrd="1" destOrd="0" presId="urn:microsoft.com/office/officeart/2005/8/layout/radial1"/>
    <dgm:cxn modelId="{666C9236-BA75-44A9-ABFB-2F3A018779A8}" srcId="{2E9476D3-4D4B-44F2-9294-40254D1A8A95}" destId="{BC519742-62D9-48C8-90B8-EC3231BC297A}" srcOrd="1" destOrd="0" parTransId="{3FFCE6C8-0DA6-451E-A35F-6C709C4B0732}" sibTransId="{4AF29A11-FDA4-4177-A8A9-21C683406125}"/>
    <dgm:cxn modelId="{D4EC616E-4BD1-4CF7-AE68-9746027C0D4F}" type="presOf" srcId="{08F0E4A7-0FB9-4B26-B753-C946F251B6F3}" destId="{2AFC4828-E72A-47D2-B23E-EAB44B12D009}" srcOrd="0" destOrd="0" presId="urn:microsoft.com/office/officeart/2005/8/layout/radial1"/>
    <dgm:cxn modelId="{67E58B53-2FAF-4671-8F4E-ADFA526C1087}" srcId="{08F0E4A7-0FB9-4B26-B753-C946F251B6F3}" destId="{2E9476D3-4D4B-44F2-9294-40254D1A8A95}" srcOrd="0" destOrd="0" parTransId="{318C07E5-F264-4E2A-BEC6-2DE81ADA2E7F}" sibTransId="{6CF16D86-57F5-4596-BD3A-A5DA16314096}"/>
    <dgm:cxn modelId="{EC1FC9D8-7915-4578-87B7-68AD5502E7F9}" type="presOf" srcId="{BC519742-62D9-48C8-90B8-EC3231BC297A}" destId="{AD9BD8FD-7D58-4FD3-89D7-49FBCF8FF1F8}" srcOrd="0" destOrd="0" presId="urn:microsoft.com/office/officeart/2005/8/layout/radial1"/>
    <dgm:cxn modelId="{CDA9F20E-5052-4A15-94A9-2EAA8E27BF94}" type="presOf" srcId="{7D98AA37-1C36-4546-A969-6BB073EA518E}" destId="{EB531B11-891C-4D78-A184-6566B5BF3CED}" srcOrd="1" destOrd="0" presId="urn:microsoft.com/office/officeart/2005/8/layout/radial1"/>
    <dgm:cxn modelId="{76CA51F0-C6D0-413B-B07B-DDE9317F4F30}" type="presOf" srcId="{7D98AA37-1C36-4546-A969-6BB073EA518E}" destId="{F9A59863-61C1-44CC-98F5-5AFCCFEF1DD6}" srcOrd="0" destOrd="0" presId="urn:microsoft.com/office/officeart/2005/8/layout/radial1"/>
    <dgm:cxn modelId="{D21115B2-581B-4A59-A156-71EDBA303C53}" type="presOf" srcId="{3FFCE6C8-0DA6-451E-A35F-6C709C4B0732}" destId="{A1AF16EB-3A41-427C-954A-67F4A50B9A99}" srcOrd="1" destOrd="0" presId="urn:microsoft.com/office/officeart/2005/8/layout/radial1"/>
    <dgm:cxn modelId="{20126722-9B96-488B-8AFB-82ADE23AF576}" type="presOf" srcId="{16F9BEC1-C115-4D54-ADBC-8139FA2052EA}" destId="{3AD30843-30E9-4DF8-90B5-8EDD1EF8B81D}" srcOrd="1" destOrd="0" presId="urn:microsoft.com/office/officeart/2005/8/layout/radial1"/>
    <dgm:cxn modelId="{485C95F1-D343-45DC-9049-CEAD9A78C4FA}" type="presOf" srcId="{69E80C67-E8CC-41F1-BA71-78C8641E57E8}" destId="{00CF779C-B25D-40AE-BAAF-726E7CA857D3}" srcOrd="0" destOrd="0" presId="urn:microsoft.com/office/officeart/2005/8/layout/radial1"/>
    <dgm:cxn modelId="{9DF001F9-B801-4A47-80F1-E545E6A526A1}" type="presOf" srcId="{2E9476D3-4D4B-44F2-9294-40254D1A8A95}" destId="{F2D0D420-1EC3-46A1-85A5-E1EF895B476B}" srcOrd="0" destOrd="0" presId="urn:microsoft.com/office/officeart/2005/8/layout/radial1"/>
    <dgm:cxn modelId="{4C36C0AD-CE41-4BC1-9FBA-55DB86D25526}" type="presOf" srcId="{3FFCE6C8-0DA6-451E-A35F-6C709C4B0732}" destId="{E1E7B036-7109-4618-8772-2E3F7338C414}" srcOrd="0" destOrd="0" presId="urn:microsoft.com/office/officeart/2005/8/layout/radial1"/>
    <dgm:cxn modelId="{7A1376DB-F683-433A-8CB4-8328A8FBF2BB}" type="presParOf" srcId="{2AFC4828-E72A-47D2-B23E-EAB44B12D009}" destId="{F2D0D420-1EC3-46A1-85A5-E1EF895B476B}" srcOrd="0" destOrd="0" presId="urn:microsoft.com/office/officeart/2005/8/layout/radial1"/>
    <dgm:cxn modelId="{EFB2AE1B-56CE-4B4A-B932-8F97F006D78C}" type="presParOf" srcId="{2AFC4828-E72A-47D2-B23E-EAB44B12D009}" destId="{D622068F-7F5E-481D-9D26-BD2DB9E2355E}" srcOrd="1" destOrd="0" presId="urn:microsoft.com/office/officeart/2005/8/layout/radial1"/>
    <dgm:cxn modelId="{5ABD3548-012F-4552-B293-C8BD668B4246}" type="presParOf" srcId="{D622068F-7F5E-481D-9D26-BD2DB9E2355E}" destId="{3AD30843-30E9-4DF8-90B5-8EDD1EF8B81D}" srcOrd="0" destOrd="0" presId="urn:microsoft.com/office/officeart/2005/8/layout/radial1"/>
    <dgm:cxn modelId="{72DB007B-0071-42E4-B8B1-01D18A8544A6}" type="presParOf" srcId="{2AFC4828-E72A-47D2-B23E-EAB44B12D009}" destId="{00CF779C-B25D-40AE-BAAF-726E7CA857D3}" srcOrd="2" destOrd="0" presId="urn:microsoft.com/office/officeart/2005/8/layout/radial1"/>
    <dgm:cxn modelId="{61FD2499-85F3-4859-A2DA-04EAE71552B4}" type="presParOf" srcId="{2AFC4828-E72A-47D2-B23E-EAB44B12D009}" destId="{E1E7B036-7109-4618-8772-2E3F7338C414}" srcOrd="3" destOrd="0" presId="urn:microsoft.com/office/officeart/2005/8/layout/radial1"/>
    <dgm:cxn modelId="{47C33112-8071-4503-8458-5A977463A61D}" type="presParOf" srcId="{E1E7B036-7109-4618-8772-2E3F7338C414}" destId="{A1AF16EB-3A41-427C-954A-67F4A50B9A99}" srcOrd="0" destOrd="0" presId="urn:microsoft.com/office/officeart/2005/8/layout/radial1"/>
    <dgm:cxn modelId="{CEBADFBF-2474-4FAA-A2D4-A072391D055D}" type="presParOf" srcId="{2AFC4828-E72A-47D2-B23E-EAB44B12D009}" destId="{AD9BD8FD-7D58-4FD3-89D7-49FBCF8FF1F8}" srcOrd="4" destOrd="0" presId="urn:microsoft.com/office/officeart/2005/8/layout/radial1"/>
    <dgm:cxn modelId="{61092BC3-835A-426A-BC5F-41B480109DBA}" type="presParOf" srcId="{2AFC4828-E72A-47D2-B23E-EAB44B12D009}" destId="{9C8B53B5-D142-402F-A035-B48A498AD080}" srcOrd="5" destOrd="0" presId="urn:microsoft.com/office/officeart/2005/8/layout/radial1"/>
    <dgm:cxn modelId="{809BB292-59B0-438E-BBE8-D5CA2F250BFF}" type="presParOf" srcId="{9C8B53B5-D142-402F-A035-B48A498AD080}" destId="{8B5535CD-9B99-47B4-BA36-3CFAA58A94DA}" srcOrd="0" destOrd="0" presId="urn:microsoft.com/office/officeart/2005/8/layout/radial1"/>
    <dgm:cxn modelId="{76EED257-F967-4F5C-90AC-4BB5A8E38B4E}" type="presParOf" srcId="{2AFC4828-E72A-47D2-B23E-EAB44B12D009}" destId="{EB62CCA6-9414-4E53-B843-2BEB7DD3F7B5}" srcOrd="6" destOrd="0" presId="urn:microsoft.com/office/officeart/2005/8/layout/radial1"/>
    <dgm:cxn modelId="{1CD15FD5-5BCF-4DFD-A1DD-DD7FAECDA424}" type="presParOf" srcId="{2AFC4828-E72A-47D2-B23E-EAB44B12D009}" destId="{F9A59863-61C1-44CC-98F5-5AFCCFEF1DD6}" srcOrd="7" destOrd="0" presId="urn:microsoft.com/office/officeart/2005/8/layout/radial1"/>
    <dgm:cxn modelId="{FF1C435C-6E44-4A06-B4B3-2FE7671305C7}" type="presParOf" srcId="{F9A59863-61C1-44CC-98F5-5AFCCFEF1DD6}" destId="{EB531B11-891C-4D78-A184-6566B5BF3CED}" srcOrd="0" destOrd="0" presId="urn:microsoft.com/office/officeart/2005/8/layout/radial1"/>
    <dgm:cxn modelId="{B9B7F851-1416-4C21-8640-8857EB34E51B}" type="presParOf" srcId="{2AFC4828-E72A-47D2-B23E-EAB44B12D009}" destId="{C6F20D92-6B7C-4944-BC1A-EC18967A4D23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0D420-1EC3-46A1-85A5-E1EF895B476B}">
      <dsp:nvSpPr>
        <dsp:cNvPr id="0" name=""/>
        <dsp:cNvSpPr/>
      </dsp:nvSpPr>
      <dsp:spPr>
        <a:xfrm>
          <a:off x="3539972" y="1617583"/>
          <a:ext cx="1228883" cy="1228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28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Έργο</a:t>
          </a:r>
        </a:p>
      </dsp:txBody>
      <dsp:txXfrm>
        <a:off x="3719938" y="1797549"/>
        <a:ext cx="868951" cy="868951"/>
      </dsp:txXfrm>
    </dsp:sp>
    <dsp:sp modelId="{D622068F-7F5E-481D-9D26-BD2DB9E2355E}">
      <dsp:nvSpPr>
        <dsp:cNvPr id="0" name=""/>
        <dsp:cNvSpPr/>
      </dsp:nvSpPr>
      <dsp:spPr>
        <a:xfrm rot="16200000">
          <a:off x="3969092" y="1418788"/>
          <a:ext cx="370643" cy="26946"/>
        </a:xfrm>
        <a:custGeom>
          <a:avLst/>
          <a:gdLst/>
          <a:ahLst/>
          <a:cxnLst/>
          <a:rect l="0" t="0" r="0" b="0"/>
          <a:pathLst>
            <a:path>
              <a:moveTo>
                <a:pt x="0" y="13473"/>
              </a:moveTo>
              <a:lnTo>
                <a:pt x="370643" y="134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145148" y="1422995"/>
        <a:ext cx="18532" cy="18532"/>
      </dsp:txXfrm>
    </dsp:sp>
    <dsp:sp modelId="{00CF779C-B25D-40AE-BAAF-726E7CA857D3}">
      <dsp:nvSpPr>
        <dsp:cNvPr id="0" name=""/>
        <dsp:cNvSpPr/>
      </dsp:nvSpPr>
      <dsp:spPr>
        <a:xfrm>
          <a:off x="3276106" y="18057"/>
          <a:ext cx="1756614" cy="1228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Εργολήπτρια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εταιρεία</a:t>
          </a:r>
        </a:p>
      </dsp:txBody>
      <dsp:txXfrm>
        <a:off x="3533356" y="198023"/>
        <a:ext cx="1242114" cy="868951"/>
      </dsp:txXfrm>
    </dsp:sp>
    <dsp:sp modelId="{E1E7B036-7109-4618-8772-2E3F7338C414}">
      <dsp:nvSpPr>
        <dsp:cNvPr id="0" name=""/>
        <dsp:cNvSpPr/>
      </dsp:nvSpPr>
      <dsp:spPr>
        <a:xfrm>
          <a:off x="4768855" y="2218551"/>
          <a:ext cx="271920" cy="26946"/>
        </a:xfrm>
        <a:custGeom>
          <a:avLst/>
          <a:gdLst/>
          <a:ahLst/>
          <a:cxnLst/>
          <a:rect l="0" t="0" r="0" b="0"/>
          <a:pathLst>
            <a:path>
              <a:moveTo>
                <a:pt x="0" y="13473"/>
              </a:moveTo>
              <a:lnTo>
                <a:pt x="271920" y="134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898017" y="2225226"/>
        <a:ext cx="13596" cy="13596"/>
      </dsp:txXfrm>
    </dsp:sp>
    <dsp:sp modelId="{AD9BD8FD-7D58-4FD3-89D7-49FBCF8FF1F8}">
      <dsp:nvSpPr>
        <dsp:cNvPr id="0" name=""/>
        <dsp:cNvSpPr/>
      </dsp:nvSpPr>
      <dsp:spPr>
        <a:xfrm>
          <a:off x="5040776" y="1617583"/>
          <a:ext cx="1426327" cy="1228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Δημόσιες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υπηρεσίες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5249657" y="1797549"/>
        <a:ext cx="1008565" cy="868951"/>
      </dsp:txXfrm>
    </dsp:sp>
    <dsp:sp modelId="{9C8B53B5-D142-402F-A035-B48A498AD080}">
      <dsp:nvSpPr>
        <dsp:cNvPr id="0" name=""/>
        <dsp:cNvSpPr/>
      </dsp:nvSpPr>
      <dsp:spPr>
        <a:xfrm rot="5400000">
          <a:off x="3969092" y="3018315"/>
          <a:ext cx="370643" cy="26946"/>
        </a:xfrm>
        <a:custGeom>
          <a:avLst/>
          <a:gdLst/>
          <a:ahLst/>
          <a:cxnLst/>
          <a:rect l="0" t="0" r="0" b="0"/>
          <a:pathLst>
            <a:path>
              <a:moveTo>
                <a:pt x="0" y="13473"/>
              </a:moveTo>
              <a:lnTo>
                <a:pt x="370643" y="134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145148" y="3022522"/>
        <a:ext cx="18532" cy="18532"/>
      </dsp:txXfrm>
    </dsp:sp>
    <dsp:sp modelId="{EB62CCA6-9414-4E53-B843-2BEB7DD3F7B5}">
      <dsp:nvSpPr>
        <dsp:cNvPr id="0" name=""/>
        <dsp:cNvSpPr/>
      </dsp:nvSpPr>
      <dsp:spPr>
        <a:xfrm>
          <a:off x="3304530" y="3217109"/>
          <a:ext cx="1699766" cy="1228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8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Το εξωτερικό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8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περιβάλλον</a:t>
          </a:r>
        </a:p>
      </dsp:txBody>
      <dsp:txXfrm>
        <a:off x="3553455" y="3397075"/>
        <a:ext cx="1201916" cy="868951"/>
      </dsp:txXfrm>
    </dsp:sp>
    <dsp:sp modelId="{F9A59863-61C1-44CC-98F5-5AFCCFEF1DD6}">
      <dsp:nvSpPr>
        <dsp:cNvPr id="0" name=""/>
        <dsp:cNvSpPr/>
      </dsp:nvSpPr>
      <dsp:spPr>
        <a:xfrm rot="10800000">
          <a:off x="3367916" y="2218551"/>
          <a:ext cx="172055" cy="26946"/>
        </a:xfrm>
        <a:custGeom>
          <a:avLst/>
          <a:gdLst/>
          <a:ahLst/>
          <a:cxnLst/>
          <a:rect l="0" t="0" r="0" b="0"/>
          <a:pathLst>
            <a:path>
              <a:moveTo>
                <a:pt x="0" y="13473"/>
              </a:moveTo>
              <a:lnTo>
                <a:pt x="172055" y="134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10800000">
        <a:off x="3449643" y="2227723"/>
        <a:ext cx="8602" cy="8602"/>
      </dsp:txXfrm>
    </dsp:sp>
    <dsp:sp modelId="{C6F20D92-6B7C-4944-BC1A-EC18967A4D23}">
      <dsp:nvSpPr>
        <dsp:cNvPr id="0" name=""/>
        <dsp:cNvSpPr/>
      </dsp:nvSpPr>
      <dsp:spPr>
        <a:xfrm>
          <a:off x="1741858" y="1617583"/>
          <a:ext cx="1626058" cy="1228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Διάφοροι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παράγοντες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του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sz="15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charset="0"/>
            </a:rPr>
            <a:t>έργου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altLang="el-GR" sz="15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1979989" y="1797549"/>
        <a:ext cx="1149796" cy="868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3/5/2014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3/5/2014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3/5/2014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3/5/2014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jpeg"/><Relationship Id="rId2" Type="http://schemas.openxmlformats.org/officeDocument/2006/relationships/tags" Target="../tags/tag10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tags" Target="../tags/tag7.xml"/><Relationship Id="rId7" Type="http://schemas.openxmlformats.org/officeDocument/2006/relationships/slide" Target="slide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5.xml"/><Relationship Id="rId11" Type="http://schemas.openxmlformats.org/officeDocument/2006/relationships/slide" Target="slide15.xml"/><Relationship Id="rId5" Type="http://schemas.openxmlformats.org/officeDocument/2006/relationships/slide" Target="slide6.xml"/><Relationship Id="rId10" Type="http://schemas.openxmlformats.org/officeDocument/2006/relationships/slide" Target="slide13.xml"/><Relationship Id="rId4" Type="http://schemas.openxmlformats.org/officeDocument/2006/relationships/slideLayout" Target="../slideLayouts/slideLayout6.xml"/><Relationship Id="rId9" Type="http://schemas.openxmlformats.org/officeDocument/2006/relationships/slide" Target="slide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microsoft.com/office/2007/relationships/hdphoto" Target="../media/hdphoto1.wdp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Επιχειρησιακές Επικοινωνίες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2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latin typeface="Times New Roman" pitchFamily="18" charset="0"/>
              </a:rPr>
              <a:t>Είδη Επιχειρηματικής </a:t>
            </a:r>
            <a:r>
              <a:rPr lang="el-GR" b="1" dirty="0" smtClean="0">
                <a:latin typeface="Times New Roman" pitchFamily="18" charset="0"/>
              </a:rPr>
              <a:t>Επικοινωνίας (2/3)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/>
              <a:t>Κάθετη / </a:t>
            </a:r>
            <a:r>
              <a:rPr lang="el-GR" altLang="el-GR" b="1" dirty="0" smtClean="0"/>
              <a:t>Οριζόντια.</a:t>
            </a:r>
            <a:endParaRPr lang="el-GR" altLang="el-GR" b="1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 smtClean="0"/>
              <a:t>Η </a:t>
            </a:r>
            <a:r>
              <a:rPr lang="el-GR" altLang="el-GR" dirty="0"/>
              <a:t>πληροφορία μπορεί να πηγαίνει από πάνω προς τα κάτω (εντολή) ή από κάτω προς τα πάνω (πληροφορία, ενημέρωση) / συντονισμός και λήψη αποφάσεων.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/>
              <a:t>Η ιεραρχία στην </a:t>
            </a:r>
            <a:r>
              <a:rPr lang="el-GR" altLang="el-GR" b="1" dirty="0" smtClean="0"/>
              <a:t>επικοινωνία.</a:t>
            </a:r>
            <a:endParaRPr lang="el-GR" altLang="el-GR" b="1" dirty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/>
              <a:t>Συμμετέχοντες στην </a:t>
            </a:r>
            <a:r>
              <a:rPr lang="el-GR" altLang="el-GR" b="1" dirty="0" smtClean="0"/>
              <a:t>επικοινωνία.</a:t>
            </a:r>
            <a:endParaRPr lang="el-GR" altLang="el-GR" b="1" dirty="0"/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3200" dirty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Είδη Επιχειρηματικής Επικοινωνίας </a:t>
            </a:r>
            <a:r>
              <a:rPr lang="el-GR" sz="4000" b="1" dirty="0" smtClean="0"/>
              <a:t>(</a:t>
            </a:r>
            <a:r>
              <a:rPr lang="el-GR" sz="4000" b="1" dirty="0"/>
              <a:t>3</a:t>
            </a:r>
            <a:r>
              <a:rPr lang="el-GR" sz="4000" b="1" dirty="0" smtClean="0"/>
              <a:t>/3)</a:t>
            </a:r>
            <a:endParaRPr lang="el-GR" sz="40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 smtClean="0"/>
              <a:t>Επικοινωνία </a:t>
            </a:r>
            <a:r>
              <a:rPr lang="el-GR" altLang="el-GR" b="1" dirty="0"/>
              <a:t>1ης μορφής (πρωτογενής)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3200" dirty="0" smtClean="0"/>
              <a:t>το </a:t>
            </a:r>
            <a:r>
              <a:rPr lang="el-GR" altLang="el-GR" sz="3200" dirty="0"/>
              <a:t>άτομο επικοινωνεί με το σύστημα / οργάνωση.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dirty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 smtClean="0"/>
              <a:t>Επικοινωνία </a:t>
            </a:r>
            <a:r>
              <a:rPr lang="el-GR" altLang="el-GR" b="1" dirty="0"/>
              <a:t>2ης </a:t>
            </a:r>
            <a:r>
              <a:rPr lang="el-GR" altLang="el-GR" b="1" dirty="0" smtClean="0"/>
              <a:t>μορφής: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3200" dirty="0" smtClean="0"/>
              <a:t>η </a:t>
            </a:r>
            <a:r>
              <a:rPr lang="el-GR" altLang="el-GR" sz="3200" dirty="0"/>
              <a:t>μια υπηρεσία επικοινωνεί με την άλλη – το ένα σύστημα με το άλλο.</a:t>
            </a:r>
            <a:endParaRPr lang="el-GR" altLang="el-GR" sz="3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Το επικοινωνιακό δίκτυο </a:t>
            </a:r>
          </a:p>
        </p:txBody>
      </p:sp>
      <p:sp>
        <p:nvSpPr>
          <p:cNvPr id="8" name="Θέση περιεχομένου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 </a:t>
            </a:r>
            <a:r>
              <a:rPr lang="el-GR" dirty="0"/>
              <a:t>μία  οργάνωση υπάρχει  ένας μαθηματικός τύπος  που  υπολογίζει το σύνολο των επικοινωνιακών σχέσεων σε μία </a:t>
            </a:r>
            <a:r>
              <a:rPr lang="el-GR" dirty="0" smtClean="0"/>
              <a:t>οργάνωση:</a:t>
            </a:r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678168"/>
              </p:ext>
            </p:extLst>
          </p:nvPr>
        </p:nvGraphicFramePr>
        <p:xfrm>
          <a:off x="3059113" y="3573463"/>
          <a:ext cx="2689225" cy="259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4" imgW="533169" imgH="660113" progId="Equation.DSMT4">
                  <p:embed/>
                </p:oleObj>
              </mc:Choice>
              <mc:Fallback>
                <p:oleObj r:id="rId4" imgW="533169" imgH="6601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573463"/>
                        <a:ext cx="2689225" cy="259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Εικόνα 1" descr="Εικονίδιο μετάβασης στα Περιεχόμενα.">
            <a:hlinkClick r:id="rId6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751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H χρησιμότητα της επικοινωνίας (1/2)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dirty="0"/>
              <a:t>ανατίθενται καθήκοντα στους υφιστάμενους,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dirty="0"/>
              <a:t>διαμορφώνεται η </a:t>
            </a:r>
            <a:r>
              <a:rPr lang="el-GR" altLang="el-GR" dirty="0" err="1"/>
              <a:t>οργανωσιακή</a:t>
            </a:r>
            <a:r>
              <a:rPr lang="el-GR" altLang="el-GR" dirty="0"/>
              <a:t> κουλτούρα.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dirty="0"/>
              <a:t>γνωστοποιείται η απόδοση των εργαζομένων.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dirty="0"/>
              <a:t>γνωστοποιείται η διαδικασία εκπαίδευσης και ανάπτυξης των εργαζομένων.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03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H χρησιμότητα της επικοινωνίας (2/2)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5"/>
            </a:pPr>
            <a:r>
              <a:rPr lang="el-GR" altLang="el-GR" dirty="0"/>
              <a:t>ο προϊστάμενος γνωρίζει την κατάσταση που επικρατεί στο τμήμα,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5"/>
            </a:pPr>
            <a:r>
              <a:rPr lang="el-GR" altLang="el-GR" dirty="0"/>
              <a:t>διαμορφώνεται καλό κλίμα,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5"/>
            </a:pPr>
            <a:r>
              <a:rPr lang="el-GR" altLang="el-GR" dirty="0" err="1"/>
              <a:t>συνεργατικότητα</a:t>
            </a:r>
            <a:r>
              <a:rPr lang="el-GR" altLang="el-GR" dirty="0"/>
              <a:t>,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5"/>
            </a:pPr>
            <a:r>
              <a:rPr lang="el-GR" altLang="el-GR" dirty="0"/>
              <a:t>συντελεί στην αντιμετώπιση προβλημάτων,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5"/>
            </a:pPr>
            <a:r>
              <a:rPr lang="el-GR" altLang="el-GR" dirty="0"/>
              <a:t>συντελεί στην ανάπτυξη της συναίνεσης και της </a:t>
            </a:r>
            <a:r>
              <a:rPr lang="el-GR" altLang="el-GR" dirty="0" smtClean="0"/>
              <a:t>συνεργασίας.</a:t>
            </a:r>
            <a:endParaRPr lang="el-GR" altLang="el-GR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  <a:p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681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Προβλήματα στην επικοινωνία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ασαφείς στόχοι, 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έλλειψη αξιοπιστίας,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κακή επιλογή χώρου / χρόνου και τρόπου με τον οποίο μεταβιβάζεται ένα μήνυμα, 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να μην είναι σωστά δομημένο το μήνυμα, 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υπερευαισθησία,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προκαταλήψεις (στερεότυπα),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βιαστικά συμπεράσματα,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υπερφόρτωση με μηνύματα και πληροφορίες,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λάθος κώδικες επικοινωνίας, 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600" dirty="0"/>
              <a:t>ανικανότητα επικοινωνίας.</a:t>
            </a:r>
            <a:endParaRPr lang="el-GR" altLang="el-GR" sz="2600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6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  <a:p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1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6" action="ppaction://hlinksldjump"/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  <a:hlinkClick r:id="rId6" action="ppaction://hlinksldjump"/>
              </a:rPr>
              <a:t>Επικοινωνία στα έργα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7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8" action="ppaction://hlinksldjump"/>
              </a:rPr>
              <a:t>2) Είδη Επικοινωνίας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9" action="ppaction://hlinksldjump" tooltip="Μετάβαση στη Διαφάνεια 16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3) Χρησιμότητα Επικοινωνίας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" action="ppaction://noaction" tooltip="Μετάβαση στη Διαφάνεια 28"/>
          </p:cNvPr>
          <p:cNvSpPr/>
          <p:nvPr/>
        </p:nvSpPr>
        <p:spPr>
          <a:xfrm>
            <a:off x="809262" y="4293096"/>
            <a:ext cx="7435152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11" action="ppaction://hlinksldjump"/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  <a:hlinkClick r:id="rId11" action="ppaction://hlinksldjump"/>
              </a:rPr>
              <a:t>) </a:t>
            </a:r>
            <a:r>
              <a:rPr lang="el-GR" sz="2800" i="1" dirty="0" smtClean="0">
                <a:solidFill>
                  <a:srgbClr val="0070C0"/>
                </a:solidFill>
                <a:hlinkClick r:id="rId11" action="ppaction://hlinksldjump"/>
              </a:rPr>
              <a:t>Προβλήματα στην επικοινωνία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3600" b="1" dirty="0"/>
              <a:t>Η ΕΠΙΚΟΙΝΩΝΙΑ ΣΤΑ ΕΡΓΑ</a:t>
            </a:r>
            <a:endParaRPr lang="el-GR" sz="3600" b="1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6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έργο ως πληροφοριακός &amp; επικοινωνιακός κόμβος</a:t>
            </a:r>
          </a:p>
        </p:txBody>
      </p:sp>
      <p:graphicFrame>
        <p:nvGraphicFramePr>
          <p:cNvPr id="7" name="Διάγραμμα 6" descr="Σχεδιάγραμμα το οποίο δείχνει το έργο ως ένα επικοινωνιακό κόμβο ανάμεσα στην εργολήπτρια εταιρεία, τις δημόσιες υπηρεσίες, το εξωτερικό περιβάλλον και τους άλλους παράγοντες."/>
          <p:cNvGraphicFramePr/>
          <p:nvPr>
            <p:extLst>
              <p:ext uri="{D42A27DB-BD31-4B8C-83A1-F6EECF244321}">
                <p14:modId xmlns:p14="http://schemas.microsoft.com/office/powerpoint/2010/main" val="1430451019"/>
              </p:ext>
            </p:extLst>
          </p:nvPr>
        </p:nvGraphicFramePr>
        <p:xfrm>
          <a:off x="431800" y="1585913"/>
          <a:ext cx="8208963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1491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Επικοινωνία Κοινωνικών Συστημάτων</a:t>
            </a:r>
            <a:endParaRPr lang="el-GR" b="1" dirty="0"/>
          </a:p>
        </p:txBody>
      </p:sp>
      <p:pic>
        <p:nvPicPr>
          <p:cNvPr id="6" name="Picture 4" descr="Σχεδιάγραμμα επικοινωνίας κοινωνικών συστημάτων.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628775"/>
            <a:ext cx="7993384" cy="4032473"/>
          </a:xfrm>
          <a:noFill/>
        </p:spPr>
      </p:pic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10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2800" b="1" dirty="0">
                <a:latin typeface="Times New Roman" pitchFamily="18" charset="0"/>
              </a:rPr>
              <a:t>ΕΙΔΗ ΕΠΙΚΟΙΝΩΝΙΑΣ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42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latin typeface="Times New Roman" pitchFamily="18" charset="0"/>
              </a:rPr>
              <a:t>Είδη Επιχειρηματικής </a:t>
            </a:r>
            <a:r>
              <a:rPr lang="el-GR" b="1" dirty="0" smtClean="0">
                <a:latin typeface="Times New Roman" pitchFamily="18" charset="0"/>
              </a:rPr>
              <a:t>Επικοινωνίας (1/3)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 smtClean="0"/>
              <a:t>Τυπική </a:t>
            </a:r>
            <a:r>
              <a:rPr lang="el-GR" altLang="el-GR" b="1" dirty="0"/>
              <a:t>/ </a:t>
            </a:r>
            <a:r>
              <a:rPr lang="el-GR" altLang="el-GR" b="1" dirty="0" smtClean="0"/>
              <a:t>Άτυπη. </a:t>
            </a:r>
            <a:endParaRPr lang="el-GR" altLang="el-GR" b="1" dirty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/>
              <a:t>Γραπτή / </a:t>
            </a:r>
            <a:r>
              <a:rPr lang="el-GR" altLang="el-GR" b="1" dirty="0" smtClean="0"/>
              <a:t>Προφορική.</a:t>
            </a:r>
            <a:endParaRPr lang="el-GR" altLang="el-GR" b="1" dirty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b="1" dirty="0"/>
              <a:t>Εσωτερική / </a:t>
            </a:r>
            <a:r>
              <a:rPr lang="el-GR" altLang="el-GR" b="1" dirty="0" smtClean="0"/>
              <a:t>Εξωτερική.</a:t>
            </a:r>
            <a:endParaRPr lang="el-GR" altLang="el-GR" b="1" dirty="0"/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3200" dirty="0" smtClean="0"/>
              <a:t>Τόσο </a:t>
            </a:r>
            <a:r>
              <a:rPr lang="el-GR" altLang="el-GR" sz="3200" dirty="0"/>
              <a:t>η εσωτερική όσο και η εξωτερική επικοινωνία είναι περιορισμένες. Εκτός από την κατεύθυνση της πληροφορίας, πρέπει να προσδιοριστεί και η ικανότητα επηρεασμού του αποδέκτη.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Επικοινωνία στα έργα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17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3:19:38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8,9,7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7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EB375A49-CA9F-4B80-870B-CA9C419FCFCB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534</Words>
  <Application>Microsoft Office PowerPoint</Application>
  <PresentationFormat>Προβολή στην οθόνη (4:3)</PresentationFormat>
  <Paragraphs>104</Paragraphs>
  <Slides>16</Slides>
  <Notes>1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8" baseType="lpstr">
      <vt:lpstr>Θέμα του Office</vt:lpstr>
      <vt:lpstr>Equation.DSMT4</vt:lpstr>
      <vt:lpstr>Επιχειρησιακές Επικοινωνίες</vt:lpstr>
      <vt:lpstr>Άδειες χρήσης </vt:lpstr>
      <vt:lpstr>Χρηματοδότηση </vt:lpstr>
      <vt:lpstr>Περιεχόμενα ενότητας</vt:lpstr>
      <vt:lpstr>Η ΕΠΙΚΟΙΝΩΝΙΑ ΣΤΑ ΕΡΓΑ</vt:lpstr>
      <vt:lpstr>Το έργο ως πληροφοριακός &amp; επικοινωνιακός κόμβος</vt:lpstr>
      <vt:lpstr>Επικοινωνία Κοινωνικών Συστημάτων</vt:lpstr>
      <vt:lpstr>ΕΙΔΗ ΕΠΙΚΟΙΝΩΝΙΑΣ</vt:lpstr>
      <vt:lpstr>Είδη Επιχειρηματικής Επικοινωνίας (1/3)</vt:lpstr>
      <vt:lpstr>Είδη Επιχειρηματικής Επικοινωνίας (2/3)</vt:lpstr>
      <vt:lpstr>Είδη Επιχειρηματικής Επικοινωνίας (3/3)</vt:lpstr>
      <vt:lpstr>Το επικοινωνιακό δίκτυο </vt:lpstr>
      <vt:lpstr>H χρησιμότητα της επικοινωνίας (1/2) </vt:lpstr>
      <vt:lpstr>H χρησιμότητα της επικοινωνίας (2/2) </vt:lpstr>
      <vt:lpstr>Προβλήματα στην επικοινωνία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Επιχειρησιακές Επικοινωνίες</dc:title>
  <dc:subject>Επιχειρησιακές Επικοινωνίες</dc:subject>
  <dc:creator>Ασπρίδης Γεώργιος</dc:creator>
  <cp:keywords>Επιχειρησιακές Επικοινωνίες</cp:keywords>
  <dc:description>Επιχειρησιακές Επικοινωνίες</dc:description>
  <cp:lastModifiedBy>chris</cp:lastModifiedBy>
  <cp:revision>247</cp:revision>
  <dcterms:created xsi:type="dcterms:W3CDTF">2013-10-22T19:39:27Z</dcterms:created>
  <dcterms:modified xsi:type="dcterms:W3CDTF">2014-05-03T12:19:45Z</dcterms:modified>
  <cp:category>ΑΝΟΙΧΤΑ ΑΚΑΔΗΜΑΙΚΑ ΜΑΘΗΜΑΤΑ</cp:category>
  <cp:contentStatus>Τελικό</cp:contentStatus>
</cp:coreProperties>
</file>