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61" r:id="rId5"/>
    <p:sldId id="288"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295" r:id="rId30"/>
    <p:sldId id="280" r:id="rId31"/>
  </p:sldIdLst>
  <p:sldSz cx="9144000" cy="6858000" type="screen4x3"/>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0" d="100"/>
          <a:sy n="60" d="100"/>
        </p:scale>
        <p:origin x="-172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27/6/2015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12η:</a:t>
            </a:r>
            <a:r>
              <a:rPr lang="en-US" sz="2800" dirty="0" smtClean="0"/>
              <a:t> H </a:t>
            </a:r>
            <a:r>
              <a:rPr lang="el-GR" sz="2800" dirty="0" smtClean="0"/>
              <a:t>ψυχολογική προετοιμασία στο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normAutofit/>
          </a:bodyPr>
          <a:lstStyle/>
          <a:p>
            <a:r>
              <a:rPr lang="el-GR" dirty="0" smtClean="0"/>
              <a:t>ΠΡΟΠΟΝΗΣΕΙΣ</a:t>
            </a:r>
            <a:endParaRPr lang="el-GR" dirty="0"/>
          </a:p>
        </p:txBody>
      </p:sp>
      <p:sp>
        <p:nvSpPr>
          <p:cNvPr id="3" name="Θέση περιεχομένου 2"/>
          <p:cNvSpPr>
            <a:spLocks noGrp="1"/>
          </p:cNvSpPr>
          <p:nvPr>
            <p:ph idx="1"/>
          </p:nvPr>
        </p:nvSpPr>
        <p:spPr>
          <a:xfrm>
            <a:off x="457200" y="1052736"/>
            <a:ext cx="8229600" cy="5328592"/>
          </a:xfrm>
        </p:spPr>
        <p:txBody>
          <a:bodyPr>
            <a:normAutofit fontScale="55000" lnSpcReduction="20000"/>
          </a:bodyPr>
          <a:lstStyle/>
          <a:p>
            <a:r>
              <a:rPr lang="el-GR" dirty="0" smtClean="0"/>
              <a:t>Οι προπονήσεις εξοικείωσης γίνονται  με </a:t>
            </a:r>
            <a:r>
              <a:rPr lang="el-GR" dirty="0"/>
              <a:t>ή</a:t>
            </a:r>
            <a:r>
              <a:rPr lang="el-GR" dirty="0" smtClean="0"/>
              <a:t> χωρίς μπάλα, που σκοπό έχουν   την γνωριμία των παικτών με το περιβάλλον της ομάδας και την ανάπτυξη  φιλίας και κλίματος εμπιστοσύνης μεταξύ των παικτών, αλλά και με τον προπονητή. </a:t>
            </a:r>
          </a:p>
          <a:p>
            <a:r>
              <a:rPr lang="el-GR" dirty="0" smtClean="0"/>
              <a:t>Γίνεται μια βαθμολόγηση των ασκήσεων ανάλογα με τον βαθμό ικανοποιητικής εκτέλεσης των ασκήσεων από τον κάθε παίκτη/</a:t>
            </a:r>
            <a:r>
              <a:rPr lang="el-GR" dirty="0" err="1" smtClean="0"/>
              <a:t>τρια</a:t>
            </a:r>
            <a:r>
              <a:rPr lang="el-GR" dirty="0" smtClean="0"/>
              <a:t>. Για παράδειγμα, η υποστήριξη στην άσκηση επίθεση από την θέση </a:t>
            </a:r>
            <a:r>
              <a:rPr lang="el-GR" dirty="0" err="1"/>
              <a:t>Ν</a:t>
            </a:r>
            <a:r>
              <a:rPr lang="el-GR" dirty="0" err="1" smtClean="0"/>
              <a:t>ο</a:t>
            </a:r>
            <a:r>
              <a:rPr lang="el-GR" dirty="0" smtClean="0"/>
              <a:t>. 4 και καρφί στην ευθεία μπορεί να βαθμολογηθεί σε μια κλίμακα από 0-5 ως εξής:</a:t>
            </a:r>
          </a:p>
          <a:p>
            <a:r>
              <a:rPr lang="el-GR" dirty="0" smtClean="0"/>
              <a:t>0 βαθμούς εάν ο παίκτης </a:t>
            </a:r>
            <a:r>
              <a:rPr lang="el-GR" dirty="0" smtClean="0"/>
              <a:t>λόγω </a:t>
            </a:r>
            <a:r>
              <a:rPr lang="el-GR" dirty="0" smtClean="0"/>
              <a:t>φόβου ή αρνητικής συμπεριφοράς δεν εκτελεί σωστά την άσκηση,</a:t>
            </a:r>
          </a:p>
          <a:p>
            <a:r>
              <a:rPr lang="el-GR" dirty="0" smtClean="0"/>
              <a:t>1 βαθμό στην περίπτωση που ο αθλητής/</a:t>
            </a:r>
            <a:r>
              <a:rPr lang="el-GR" dirty="0" err="1" smtClean="0"/>
              <a:t>τρια</a:t>
            </a:r>
            <a:r>
              <a:rPr lang="el-GR" dirty="0" smtClean="0"/>
              <a:t> εκτελεί μερικά (κακή εκτέλεση) την άσκηση,</a:t>
            </a:r>
          </a:p>
          <a:p>
            <a:r>
              <a:rPr lang="el-GR" dirty="0" smtClean="0"/>
              <a:t>2 βαθμούς όταν ο παίκτης εκτελεί την άσκηση με μέτρια αποτελέσματα,</a:t>
            </a:r>
          </a:p>
          <a:p>
            <a:r>
              <a:rPr lang="el-GR" dirty="0" smtClean="0"/>
              <a:t>3 βαθμούς όταν ο παίκτης εκτελεί την άσκηση με ικανοποιητικά αποτελέσματα,</a:t>
            </a:r>
          </a:p>
          <a:p>
            <a:r>
              <a:rPr lang="el-GR" dirty="0" smtClean="0"/>
              <a:t>4 βαθμούς όταν ο/η αθλητής/</a:t>
            </a:r>
            <a:r>
              <a:rPr lang="el-GR" dirty="0" err="1" smtClean="0"/>
              <a:t>τρια</a:t>
            </a:r>
            <a:r>
              <a:rPr lang="el-GR" dirty="0" smtClean="0"/>
              <a:t> εκτελεί την άσκηση όπως πρέπει,</a:t>
            </a:r>
          </a:p>
          <a:p>
            <a:r>
              <a:rPr lang="el-GR" dirty="0" smtClean="0"/>
              <a:t>5 βαθμούς όταν ο/η αθλητής/</a:t>
            </a:r>
            <a:r>
              <a:rPr lang="el-GR" dirty="0" err="1" smtClean="0"/>
              <a:t>τρια</a:t>
            </a:r>
            <a:r>
              <a:rPr lang="el-GR" dirty="0" smtClean="0"/>
              <a:t> εκτελεί την δραστηριότητα μετά από ένα συνδυασμό κινήσεων και δείχνει ότι έχει εμπεδώσει και αυτοματοποιήσει την κίνηση του.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63610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ΑΓΩΝΙΣΤΙΚΗ </a:t>
            </a:r>
            <a:r>
              <a:rPr lang="el-GR" dirty="0" smtClean="0"/>
              <a:t>ΦΑΣΗ</a:t>
            </a:r>
            <a:endParaRPr lang="el-GR" dirty="0"/>
          </a:p>
        </p:txBody>
      </p:sp>
      <p:sp>
        <p:nvSpPr>
          <p:cNvPr id="3" name="Θέση περιεχομένου 2"/>
          <p:cNvSpPr>
            <a:spLocks noGrp="1"/>
          </p:cNvSpPr>
          <p:nvPr>
            <p:ph idx="1"/>
          </p:nvPr>
        </p:nvSpPr>
        <p:spPr/>
        <p:txBody>
          <a:bodyPr>
            <a:normAutofit/>
          </a:bodyPr>
          <a:lstStyle/>
          <a:p>
            <a:r>
              <a:rPr lang="el-GR" dirty="0" smtClean="0"/>
              <a:t>Η αγωνιστική φάση περιλαμβάνει</a:t>
            </a:r>
            <a:r>
              <a:rPr lang="en-US" dirty="0" smtClean="0"/>
              <a:t> </a:t>
            </a:r>
            <a:r>
              <a:rPr lang="el-GR" dirty="0" smtClean="0"/>
              <a:t>το χρονικό διάστημα από την</a:t>
            </a:r>
            <a:r>
              <a:rPr lang="en-US" dirty="0" smtClean="0"/>
              <a:t> </a:t>
            </a:r>
            <a:r>
              <a:rPr lang="el-GR" dirty="0" smtClean="0"/>
              <a:t>στιγμή που ο κάθε παίκτης/</a:t>
            </a:r>
            <a:r>
              <a:rPr lang="el-GR" dirty="0" err="1" smtClean="0"/>
              <a:t>τρια</a:t>
            </a:r>
            <a:r>
              <a:rPr lang="el-GR" dirty="0" smtClean="0"/>
              <a:t> θα</a:t>
            </a:r>
            <a:r>
              <a:rPr lang="en-US" dirty="0" smtClean="0"/>
              <a:t> </a:t>
            </a:r>
            <a:r>
              <a:rPr lang="el-GR" dirty="0" smtClean="0"/>
              <a:t>μπει μέσα στο γήπεδο για τον πρώτο</a:t>
            </a:r>
            <a:r>
              <a:rPr lang="en-US" dirty="0" smtClean="0"/>
              <a:t> </a:t>
            </a:r>
            <a:r>
              <a:rPr lang="el-GR" dirty="0" smtClean="0"/>
              <a:t>αγώνα (φιλικό </a:t>
            </a:r>
            <a:r>
              <a:rPr lang="el-GR" dirty="0"/>
              <a:t>ή</a:t>
            </a:r>
            <a:r>
              <a:rPr lang="el-GR" dirty="0" smtClean="0"/>
              <a:t> επίσημο), έως την στιγμή που το προπονητικό πρόγραμμα και οι αγωνιστικές υποχρεώσεις του παίκτη/</a:t>
            </a:r>
            <a:r>
              <a:rPr lang="el-GR" dirty="0" err="1" smtClean="0"/>
              <a:t>τριας</a:t>
            </a:r>
            <a:r>
              <a:rPr lang="el-GR" dirty="0" smtClean="0"/>
              <a:t> ή η συμμετοχή του σε αυτά ολοκληρωθεί.</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134285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ΕΠΙΠΕΔΑ</a:t>
            </a:r>
            <a:endParaRPr lang="el-GR" dirty="0"/>
          </a:p>
        </p:txBody>
      </p:sp>
      <p:sp>
        <p:nvSpPr>
          <p:cNvPr id="3" name="Θέση περιεχομένου 2"/>
          <p:cNvSpPr>
            <a:spLocks noGrp="1"/>
          </p:cNvSpPr>
          <p:nvPr>
            <p:ph idx="1"/>
          </p:nvPr>
        </p:nvSpPr>
        <p:spPr/>
        <p:txBody>
          <a:bodyPr>
            <a:normAutofit fontScale="55000" lnSpcReduction="20000"/>
          </a:bodyPr>
          <a:lstStyle/>
          <a:p>
            <a:r>
              <a:rPr lang="el-GR" dirty="0" smtClean="0"/>
              <a:t>Κατάλληλη διαμόρφωση των συνθηκών εκείνων από την πρώτη προπόνηση κιόλας, με σκοπό την προαγωγή και βελτίωση των κινητικών και γνωστικών ικανοτήτων των παικτών/τριών.</a:t>
            </a:r>
          </a:p>
          <a:p>
            <a:r>
              <a:rPr lang="el-GR" dirty="0" smtClean="0"/>
              <a:t>Η ενσωμάτωση τους μεμονωμένα στην ομάδα θα πρέπει επίσης να λαμβάνεται σοβαρά υπόψη, επιδιώκοντας την ενεργή παρουσία του κάθε παίκτη/</a:t>
            </a:r>
            <a:r>
              <a:rPr lang="el-GR" dirty="0" err="1" smtClean="0"/>
              <a:t>τριας</a:t>
            </a:r>
            <a:r>
              <a:rPr lang="el-GR" dirty="0" smtClean="0"/>
              <a:t> κατά την διάρκεια της προπόνησης και του αγώνα.</a:t>
            </a:r>
          </a:p>
          <a:p>
            <a:r>
              <a:rPr lang="el-GR" dirty="0" smtClean="0"/>
              <a:t>Προσαρμογή της διδασκαλίας ανάλογα με την φύση των ειδικών αναγκών του παίκτη/</a:t>
            </a:r>
            <a:r>
              <a:rPr lang="el-GR" dirty="0" err="1" smtClean="0"/>
              <a:t>τριας</a:t>
            </a:r>
            <a:r>
              <a:rPr lang="el-GR" dirty="0" smtClean="0"/>
              <a:t> και των ατομικών ιδιαιτεροτήτων του, π.χ. ασκήσεις για βελτίωση της κιναίσθησης, φωνητικά ακούσματα για την βελτίωση της ταχύτητας αντίδρασης σε ερεθίσματα, όπως επίσης και οπτική παρουσίαση- επίδειξη των ασκήσεων από τον ίδιο τον προπονητή.</a:t>
            </a:r>
          </a:p>
          <a:p>
            <a:r>
              <a:rPr lang="el-GR" dirty="0" smtClean="0"/>
              <a:t>Διδασκαλία μιας σειράς κινητικών δραστηριοτήτων από τις πιο εύκολες και απλές στις πιο δύσκολες και σύνθετες, τόσο μεμονωμένα, όσο και με την ταυτόχρονη υποστήριξη των υπολοίπων παικτών της ομάδας.</a:t>
            </a:r>
          </a:p>
          <a:p>
            <a:r>
              <a:rPr lang="el-GR" dirty="0" smtClean="0"/>
              <a:t>Όποτε φυσικά  είναι απαραίτητο, θα πρέπει να χωρίζεται η δραστηριότητα σε μικρότερα μέρη για την καλύτερη κατανόηση της.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277904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ΠΡΟΠΟΝΗΣΕΙΣ</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Σε κάθε προπόνηση, θα πρέπει να γίνετε επιλογή ασκήσεων που περιέχουν κοινά σημεία μεταξύ τους, λαμβάνοντας υπόψη ότι τα κοινά στοιχεία μεταξύ των ασκήσεων διευκολύνουν την μάθηση. π.χ. σε μια προπόνηση που έχει ως στόχο την εκμάθηση μετακίνησης στην άμυνα της πίσω ζώνης για τα διαγώνια καρφιά, είναι καλύτερο όλες οι δραστηριότητες να έχουν ως κοινό σημείο την μετακίνηση στον προσθοπίσθιο άξονα του σώματος και να μην περιλαμβάνονται άλλες δραστηριότητες διαφορετικής φύσεως.</a:t>
            </a:r>
          </a:p>
          <a:p>
            <a:r>
              <a:rPr lang="el-GR" dirty="0" smtClean="0"/>
              <a:t>Όπως και στην προαγωνιστική φάση, κάθε αγώνας μπορεί να βαθμολογηθεί ανάλογα με την ικανότητα εκτέλεσης των κινήσεων, τους τρόπους παροχής υποστήριξης προς τους συμπαίκτες και την συμμετοχή του κάθε παίκτη/</a:t>
            </a:r>
            <a:r>
              <a:rPr lang="el-GR" dirty="0" err="1" smtClean="0"/>
              <a:t>τρια</a:t>
            </a:r>
            <a:r>
              <a:rPr lang="el-GR" dirty="0" smtClean="0"/>
              <a:t> στην δραστηριότητα αυτή.</a:t>
            </a:r>
          </a:p>
          <a:p>
            <a:r>
              <a:rPr lang="el-GR" dirty="0" smtClean="0"/>
              <a:t>Ο προπονητής πρέπει να παρακολουθεί την πρόοδο του κάθε παίκτη σε κάθε προπόνηση και αγώνα και ανάλογα με την απόδοση του να θέτει άμεσους στόχους βελτίωσης, μεσοπρόθεσμους και μακροπρόθεσμους στόχους.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201347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ΜΕΤΑ-ΑΓΩΝΙΣΤΙΚΗ ΦΑΣΗ</a:t>
            </a:r>
            <a:endParaRPr lang="el-GR" dirty="0"/>
          </a:p>
        </p:txBody>
      </p:sp>
      <p:sp>
        <p:nvSpPr>
          <p:cNvPr id="3" name="Θέση περιεχομένου 2"/>
          <p:cNvSpPr>
            <a:spLocks noGrp="1"/>
          </p:cNvSpPr>
          <p:nvPr>
            <p:ph idx="1"/>
          </p:nvPr>
        </p:nvSpPr>
        <p:spPr/>
        <p:txBody>
          <a:bodyPr/>
          <a:lstStyle/>
          <a:p>
            <a:r>
              <a:rPr lang="el-GR" dirty="0"/>
              <a:t>Η</a:t>
            </a:r>
            <a:r>
              <a:rPr lang="el-GR" dirty="0" smtClean="0"/>
              <a:t> μετά-αγωνιστική φάση είναι το άμεσο χρονικό διάστημα μετά το πέρας των αγωνιστικών υποχρεώσεων του παίκτη/</a:t>
            </a:r>
            <a:r>
              <a:rPr lang="el-GR" dirty="0" err="1" smtClean="0"/>
              <a:t>τριας</a:t>
            </a:r>
            <a:r>
              <a:rPr lang="el-GR" dirty="0" smtClean="0"/>
              <a:t> </a:t>
            </a:r>
            <a:r>
              <a:rPr lang="el-GR" dirty="0"/>
              <a:t>ή</a:t>
            </a:r>
            <a:r>
              <a:rPr lang="el-GR" dirty="0" smtClean="0"/>
              <a:t> της ομάδας.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291484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ΕΠΙΠΕΔΑ ΜΕΤΑ-ΑΓΩΝΙΣΤΙΚΗΣ ΦΑΣΗΣ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Σε αυτή την φάση  έχουμε την δυνατότητα για μια συνολική αξιολόγηση της επιτυχίας του προπονητικού προγράμματος με σκοπό να εξακριβωθεί εάν ο μακροπρόθεσμος στόχος που τέθηκε όσον αφορά την πρόοδο του κάθε παίκτη/</a:t>
            </a:r>
            <a:r>
              <a:rPr lang="el-GR" dirty="0" err="1" smtClean="0"/>
              <a:t>τριας</a:t>
            </a:r>
            <a:r>
              <a:rPr lang="el-GR" dirty="0" smtClean="0"/>
              <a:t> και της ομάδας έχει επιτευχθεί.</a:t>
            </a:r>
          </a:p>
          <a:p>
            <a:r>
              <a:rPr lang="el-GR" dirty="0" smtClean="0"/>
              <a:t>Επίσης έχουμε τον καθορισμό επόμενων στόχων βελτίωσης των ικανοτήτων του παίκτη/</a:t>
            </a:r>
            <a:r>
              <a:rPr lang="el-GR" dirty="0" err="1" smtClean="0"/>
              <a:t>τριας</a:t>
            </a:r>
            <a:r>
              <a:rPr lang="el-GR" dirty="0" smtClean="0"/>
              <a:t> σε περίπτωση που ο παίκτης/</a:t>
            </a:r>
            <a:r>
              <a:rPr lang="el-GR" dirty="0" err="1" smtClean="0"/>
              <a:t>τρια</a:t>
            </a:r>
            <a:r>
              <a:rPr lang="el-GR" dirty="0" smtClean="0"/>
              <a:t> και το πρόγραμμα συνεχισθεί στο μέλλον.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162499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ΠΡΟΠΟΝΗΣΕΙΣ</a:t>
            </a:r>
            <a:endParaRPr lang="el-GR" dirty="0"/>
          </a:p>
        </p:txBody>
      </p:sp>
      <p:sp>
        <p:nvSpPr>
          <p:cNvPr id="3" name="Θέση περιεχομένου 2"/>
          <p:cNvSpPr>
            <a:spLocks noGrp="1"/>
          </p:cNvSpPr>
          <p:nvPr>
            <p:ph idx="1"/>
          </p:nvPr>
        </p:nvSpPr>
        <p:spPr/>
        <p:txBody>
          <a:bodyPr/>
          <a:lstStyle/>
          <a:p>
            <a:r>
              <a:rPr lang="el-GR" dirty="0" smtClean="0"/>
              <a:t>Οι προπονήσεις στην μετά-αγωνιστική περίοδο είναι συντήρησης και ενεργητικής αποκατάστασης χωρίς ιδιαίτερες επιβαρύνσεις.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109378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ΣΗΜΕΙΑ </a:t>
            </a:r>
            <a:r>
              <a:rPr lang="el-GR" dirty="0" smtClean="0"/>
              <a:t>ΚΛΕΙΔΙΑ</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Είναι σημαντικό να αντιληφτούμε ότι οι βάσεις για μια μελλοντική επιτυχή χρησιμοποίηση των ψυχολογικών μεθόδων δημιουργούνται στην προαγωνιστική φάση.</a:t>
            </a:r>
          </a:p>
          <a:p>
            <a:r>
              <a:rPr lang="el-GR" dirty="0" smtClean="0"/>
              <a:t>Όσο περισσότερο και καλύτερα σχεδιασμένη είναι η προαγωνιστική φάση και όσο καλύτερα γνωρίζει ο προπονητής τους παίκτες/</a:t>
            </a:r>
            <a:r>
              <a:rPr lang="el-GR" dirty="0" err="1" smtClean="0"/>
              <a:t>τριες</a:t>
            </a:r>
            <a:r>
              <a:rPr lang="el-GR" dirty="0" smtClean="0"/>
              <a:t> και την ομάδα του, τόσο πιο εύκολη είναι η δουλειά του στον ψυχολογικό τομέα κατά την αγωνιστική φάση.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201498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ΨΥΧΟΛΟΓΙΚΕΣ </a:t>
            </a:r>
            <a:r>
              <a:rPr lang="el-GR" dirty="0" smtClean="0"/>
              <a:t>ΜΕΘΟΔΟΙ</a:t>
            </a:r>
            <a:endParaRPr lang="el-GR" dirty="0"/>
          </a:p>
        </p:txBody>
      </p:sp>
      <p:sp>
        <p:nvSpPr>
          <p:cNvPr id="3" name="Θέση περιεχομένου 2"/>
          <p:cNvSpPr>
            <a:spLocks noGrp="1"/>
          </p:cNvSpPr>
          <p:nvPr>
            <p:ph idx="1"/>
          </p:nvPr>
        </p:nvSpPr>
        <p:spPr/>
        <p:txBody>
          <a:bodyPr>
            <a:normAutofit/>
          </a:bodyPr>
          <a:lstStyle/>
          <a:p>
            <a:r>
              <a:rPr lang="el-GR" dirty="0"/>
              <a:t>Ο</a:t>
            </a:r>
            <a:r>
              <a:rPr lang="el-GR" dirty="0" smtClean="0"/>
              <a:t> καθορισμός στόχων είναι το πλάνο κατά το οποίο ένας παίκτης/</a:t>
            </a:r>
            <a:r>
              <a:rPr lang="el-GR" dirty="0" err="1" smtClean="0"/>
              <a:t>τρια</a:t>
            </a:r>
            <a:r>
              <a:rPr lang="el-GR" dirty="0" smtClean="0"/>
              <a:t>, ένας προπονητής ή μια ομάδα καθορίζουν τις μελλοντικές  τους ενέργειες και επιδιώξεις μέσα σε ένα περιορισμένο χρονικό διάστημα που μπορεί να είναι μια ημέρα πριν τον αγώνα, μια εβδομάδα </a:t>
            </a:r>
            <a:r>
              <a:rPr lang="el-GR" dirty="0"/>
              <a:t>ή</a:t>
            </a:r>
            <a:r>
              <a:rPr lang="el-GR" dirty="0" smtClean="0"/>
              <a:t> στην αρχή της περιόδου και η προσπάθεια τους να την πραγματοποιήσουν.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95651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ΚΑΘΟΡΙΣΜΟΣ ΣΤΟΧΩΝ</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Ο </a:t>
            </a:r>
            <a:r>
              <a:rPr lang="el-GR" dirty="0" smtClean="0"/>
              <a:t>καθορισμός των στόχων βοηθάει τους παίκτες/</a:t>
            </a:r>
            <a:r>
              <a:rPr lang="el-GR" dirty="0" err="1" smtClean="0"/>
              <a:t>τριες</a:t>
            </a:r>
            <a:r>
              <a:rPr lang="el-GR" dirty="0" smtClean="0"/>
              <a:t> μας να βελτιώσουν τις σωματικές, αλλά και τις ψυχικές τους δεξιότητες διότι:</a:t>
            </a:r>
          </a:p>
          <a:p>
            <a:r>
              <a:rPr lang="el-GR" dirty="0" smtClean="0"/>
              <a:t>1. βελτιώνουν την απόδοση,</a:t>
            </a:r>
          </a:p>
          <a:p>
            <a:r>
              <a:rPr lang="el-GR" dirty="0" smtClean="0"/>
              <a:t>2. βελτιώνουν την ποιότητα της προπόνησης,</a:t>
            </a:r>
          </a:p>
          <a:p>
            <a:r>
              <a:rPr lang="el-GR" dirty="0" smtClean="0"/>
              <a:t>3. ενισχύουν τα εσωτερικά κίνητρα για επιτυχία,</a:t>
            </a:r>
          </a:p>
          <a:p>
            <a:r>
              <a:rPr lang="el-GR" dirty="0" smtClean="0"/>
              <a:t>4. ενισχύουν την αυτοπεποίθηση, και</a:t>
            </a:r>
          </a:p>
          <a:p>
            <a:r>
              <a:rPr lang="el-GR" dirty="0" smtClean="0"/>
              <a:t>5. ξεκαθαρίζουν και αποσαφηνίζουν τις ατομικές επιλογές κάθε παίκτη/</a:t>
            </a:r>
            <a:r>
              <a:rPr lang="el-GR" dirty="0" err="1" smtClean="0"/>
              <a:t>τριας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421698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ΒΟΥΛΗΣΗ - </a:t>
            </a:r>
            <a:r>
              <a:rPr lang="el-GR" dirty="0" smtClean="0"/>
              <a:t>ΘΕΛΗΣΗ</a:t>
            </a:r>
            <a:endParaRPr lang="el-GR" dirty="0"/>
          </a:p>
        </p:txBody>
      </p:sp>
      <p:sp>
        <p:nvSpPr>
          <p:cNvPr id="3" name="Θέση περιεχομένου 2"/>
          <p:cNvSpPr>
            <a:spLocks noGrp="1"/>
          </p:cNvSpPr>
          <p:nvPr>
            <p:ph idx="1"/>
          </p:nvPr>
        </p:nvSpPr>
        <p:spPr/>
        <p:txBody>
          <a:bodyPr/>
          <a:lstStyle/>
          <a:p>
            <a:r>
              <a:rPr lang="el-GR" dirty="0" smtClean="0"/>
              <a:t>Η βούληση – θέληση είναι το φαινόμενο εκείνο κατά το οποίο πράγματα που υπάρχουν στην φαντασία μας συνοδεύουν τους στόχους που έχουμε θ</a:t>
            </a:r>
            <a:r>
              <a:rPr lang="el-GR" dirty="0"/>
              <a:t>έ</a:t>
            </a:r>
            <a:r>
              <a:rPr lang="el-GR" dirty="0" smtClean="0"/>
              <a:t>σει, ή έχουμε φανταστεί και τις πράξεις που θέλουμε να κάνουμε.</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129294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3 </a:t>
            </a:r>
            <a:r>
              <a:rPr lang="el-GR" dirty="0" smtClean="0"/>
              <a:t>ΠΡΟΒΛΗΜΑΤΑ ΤΗΣ ΒΟΥΛΗΣΗΣ</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1</a:t>
            </a:r>
            <a:r>
              <a:rPr lang="el-GR" baseline="30000" dirty="0" smtClean="0"/>
              <a:t>ο</a:t>
            </a:r>
            <a:r>
              <a:rPr lang="el-GR" dirty="0" smtClean="0"/>
              <a:t>  Πρόβλημα, </a:t>
            </a:r>
            <a:r>
              <a:rPr lang="el-GR" dirty="0"/>
              <a:t>Η </a:t>
            </a:r>
            <a:r>
              <a:rPr lang="el-GR" dirty="0" smtClean="0"/>
              <a:t>διάρκεια της ετοιμότητας για ενέργεια μέχρι την επίτευξη του σκοπού. Ορίζεται ως η τάση και η διαθεσιμότητα για πράξη που έχει ένας/μια παίκτης/</a:t>
            </a:r>
            <a:r>
              <a:rPr lang="el-GR" dirty="0" err="1" smtClean="0"/>
              <a:t>τρια</a:t>
            </a:r>
            <a:r>
              <a:rPr lang="el-GR" dirty="0" smtClean="0"/>
              <a:t> μας μέχρι την επίτευξη του στόχου του. </a:t>
            </a:r>
          </a:p>
          <a:p>
            <a:r>
              <a:rPr lang="el-GR" dirty="0" smtClean="0"/>
              <a:t>Μπορούμε να διακρίνουμε τρεις ξεχωριστές βαθμίδες:</a:t>
            </a:r>
          </a:p>
          <a:p>
            <a:r>
              <a:rPr lang="el-GR" dirty="0"/>
              <a:t>α</a:t>
            </a:r>
            <a:r>
              <a:rPr lang="el-GR" dirty="0" smtClean="0"/>
              <a:t>) αποτελείται από την ικανότητα ενός παίκτη να ανακαλεί τάσεις - ροπές για πράξη από την μνήμη του και να βρίσκει λύσεις </a:t>
            </a:r>
            <a:r>
              <a:rPr lang="el-GR" dirty="0" err="1" smtClean="0"/>
              <a:t>π.χ</a:t>
            </a:r>
            <a:r>
              <a:rPr lang="el-GR" dirty="0" smtClean="0"/>
              <a:t> μπορώ να καρφώνω καλύτερα μια πάσα 1</a:t>
            </a:r>
            <a:r>
              <a:rPr lang="el-GR" baseline="30000" dirty="0" smtClean="0"/>
              <a:t>ου</a:t>
            </a:r>
            <a:r>
              <a:rPr lang="el-GR" dirty="0" smtClean="0"/>
              <a:t>  χρόνου προς τη θέση </a:t>
            </a:r>
            <a:r>
              <a:rPr lang="el-GR" dirty="0" err="1"/>
              <a:t>Ν</a:t>
            </a:r>
            <a:r>
              <a:rPr lang="el-GR" dirty="0" err="1" smtClean="0"/>
              <a:t>ο</a:t>
            </a:r>
            <a:r>
              <a:rPr lang="el-GR" dirty="0" smtClean="0"/>
              <a:t>. 5 του αντίπαλου γηπέδου, ακριβώς όπως έκανα στον προηγούμενο αγώνα.</a:t>
            </a:r>
          </a:p>
          <a:p>
            <a:r>
              <a:rPr lang="el-GR" dirty="0"/>
              <a:t>β</a:t>
            </a:r>
            <a:r>
              <a:rPr lang="el-GR" dirty="0" smtClean="0"/>
              <a:t>) Είναι σημαντικό για ένα παίκτη/</a:t>
            </a:r>
            <a:r>
              <a:rPr lang="el-GR" dirty="0" err="1" smtClean="0"/>
              <a:t>τρια</a:t>
            </a:r>
            <a:r>
              <a:rPr lang="el-GR" dirty="0" smtClean="0"/>
              <a:t> να έχει την ικανότητα να συγκεντρώνεται ολοκληρωτικά στην πράξη και να μην απομακρύνεται από αυτήν, εξαιτίας άλλων ισχυρών ερεθισμάτων π.χ. προτεραιότητα έχει η υποδοχή της μπάλας και μετά η επίθεση.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290061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ΠΡΟΒΛΗΜΑΤΑ ΤΗΣ ΒΟΥΛΗΣΗΣ</a:t>
            </a:r>
          </a:p>
        </p:txBody>
      </p:sp>
      <p:sp>
        <p:nvSpPr>
          <p:cNvPr id="3" name="Θέση περιεχομένου 2"/>
          <p:cNvSpPr>
            <a:spLocks noGrp="1"/>
          </p:cNvSpPr>
          <p:nvPr>
            <p:ph idx="1"/>
          </p:nvPr>
        </p:nvSpPr>
        <p:spPr/>
        <p:txBody>
          <a:bodyPr>
            <a:normAutofit fontScale="85000" lnSpcReduction="10000"/>
          </a:bodyPr>
          <a:lstStyle/>
          <a:p>
            <a:r>
              <a:rPr lang="el-GR" dirty="0"/>
              <a:t>γ</a:t>
            </a:r>
            <a:r>
              <a:rPr lang="el-GR" dirty="0" smtClean="0"/>
              <a:t>) Η τρίτη βαθμίδα αποτελείται από την ικανότητα ενός παίκτη/</a:t>
            </a:r>
            <a:r>
              <a:rPr lang="el-GR" dirty="0" err="1" smtClean="0"/>
              <a:t>τριας</a:t>
            </a:r>
            <a:r>
              <a:rPr lang="el-GR" dirty="0" smtClean="0"/>
              <a:t> να δίνει προτεραιότητα σε μια συγκεκριμένη τάση για πράξη, ενάντια σε άλλες παροδικά ανταγωνιστικές και ισχυρές τάσεις για πράξη π.χ. η ικανότητα ενός παίκτη να συγκεντρώνεται όταν χρειάζεται στην ομαδική και όχι στην ατομική τακτική στην διάρκεια του παιχνιδιού. </a:t>
            </a:r>
          </a:p>
          <a:p>
            <a:r>
              <a:rPr lang="el-GR" dirty="0" smtClean="0"/>
              <a:t>Με αυτό τον τρόπο υπάρχει η δυνατότητα της αξιοποίησης πολλών τάσεων για πράξη, όπως επίσης και αξιοποίηση του χρόνου, του τόπου και </a:t>
            </a:r>
            <a:r>
              <a:rPr lang="el-GR" dirty="0" smtClean="0"/>
              <a:t>ευελιξία στις διαθέσιμες πηγές ενέργειας.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106462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 ΠΡΟΒΛΗΜΑΤΑ </a:t>
            </a:r>
            <a:r>
              <a:rPr lang="el-GR" dirty="0"/>
              <a:t>ΤΗΣ ΒΟΥΛΗΣΗΣ</a:t>
            </a:r>
          </a:p>
        </p:txBody>
      </p:sp>
      <p:sp>
        <p:nvSpPr>
          <p:cNvPr id="3" name="Θέση περιεχομένου 2"/>
          <p:cNvSpPr>
            <a:spLocks noGrp="1"/>
          </p:cNvSpPr>
          <p:nvPr>
            <p:ph idx="1"/>
          </p:nvPr>
        </p:nvSpPr>
        <p:spPr/>
        <p:txBody>
          <a:bodyPr>
            <a:normAutofit fontScale="70000" lnSpcReduction="20000"/>
          </a:bodyPr>
          <a:lstStyle/>
          <a:p>
            <a:r>
              <a:rPr lang="el-GR" dirty="0" smtClean="0"/>
              <a:t>2</a:t>
            </a:r>
            <a:r>
              <a:rPr lang="el-GR" baseline="30000" dirty="0" smtClean="0"/>
              <a:t>ο</a:t>
            </a:r>
            <a:r>
              <a:rPr lang="el-GR" dirty="0" smtClean="0"/>
              <a:t>  Πρόβλημα στην έναρξη - εισαγωγή στην πράξη, στην ενέργεια). Για να πραγματοποιηθεί μια τάση για πράξη πρέπει να έρθει στην κατάλληλη χρονική στιγμή. Είναι η κατάλληλη στιγμή για πράξη εδώ, συνήθως επικρατούν ανταγωνιστικές συνθήκες μεταξύ διαφορετικών τάσεων για πράξη. </a:t>
            </a:r>
          </a:p>
          <a:p>
            <a:r>
              <a:rPr lang="el-GR" dirty="0" smtClean="0"/>
              <a:t>Επίσης επικρατεί η άποψη ότι εξαρτάται από τους εξωτερικούς παράγοντες αν η εισαγωγή στην πράξη λάβει χώρα, ή όχι και μάλιστα:</a:t>
            </a:r>
          </a:p>
          <a:p>
            <a:r>
              <a:rPr lang="el-GR" dirty="0"/>
              <a:t>α</a:t>
            </a:r>
            <a:r>
              <a:rPr lang="el-GR" dirty="0" smtClean="0"/>
              <a:t>) όσο πιο ειδικό το περιεχόμενο μιας τάσης για πράξη, τόσο πιο γρήγορα και σίγουρα θα κατορθωθεί η πραγματοποίηση της,</a:t>
            </a:r>
          </a:p>
          <a:p>
            <a:r>
              <a:rPr lang="el-GR" dirty="0"/>
              <a:t>β</a:t>
            </a:r>
            <a:r>
              <a:rPr lang="el-GR" dirty="0" smtClean="0"/>
              <a:t>) όσο πιο συγκεκριμένοι οι εξωτερικοί παράγοντες και επακριβής ο τρόπος διεξαγωγής της πράξης, τόσο πιο ασφαλής είναι η εισαγωγή στην πράξη.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273779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 ΠΡΟΒΛΗΜΑΤΑ </a:t>
            </a:r>
            <a:r>
              <a:rPr lang="el-GR" dirty="0"/>
              <a:t>ΤΗΣ ΒΟΥΛΗΣΗΣ</a:t>
            </a:r>
          </a:p>
        </p:txBody>
      </p:sp>
      <p:sp>
        <p:nvSpPr>
          <p:cNvPr id="3" name="Θέση περιεχομένου 2"/>
          <p:cNvSpPr>
            <a:spLocks noGrp="1"/>
          </p:cNvSpPr>
          <p:nvPr>
            <p:ph idx="1"/>
          </p:nvPr>
        </p:nvSpPr>
        <p:spPr/>
        <p:txBody>
          <a:bodyPr>
            <a:normAutofit/>
          </a:bodyPr>
          <a:lstStyle/>
          <a:p>
            <a:r>
              <a:rPr lang="el-GR" dirty="0" smtClean="0"/>
              <a:t>Αυτό σημαίνει για τους προπονητές ότι στην προπόνηση τους πρέπει να χρησιμοποιούν όσο το δυνατόν </a:t>
            </a:r>
            <a:r>
              <a:rPr lang="el-GR" dirty="0" smtClean="0"/>
              <a:t>απλές </a:t>
            </a:r>
            <a:r>
              <a:rPr lang="el-GR" dirty="0" smtClean="0"/>
              <a:t>ασκήσεις με επακριβής οδηγίες διεξαγωγής π.χ. καρφί μόνο καρπικό διαγώνια από την θέση </a:t>
            </a:r>
            <a:r>
              <a:rPr lang="el-GR" dirty="0" err="1"/>
              <a:t>Ν</a:t>
            </a:r>
            <a:r>
              <a:rPr lang="el-GR" dirty="0" err="1" smtClean="0"/>
              <a:t>ο</a:t>
            </a:r>
            <a:r>
              <a:rPr lang="el-GR" dirty="0" smtClean="0"/>
              <a:t>. 4 προς την θέση </a:t>
            </a:r>
            <a:r>
              <a:rPr lang="el-GR" dirty="0" err="1"/>
              <a:t>Ν</a:t>
            </a:r>
            <a:r>
              <a:rPr lang="el-GR" dirty="0" err="1" smtClean="0"/>
              <a:t>ο</a:t>
            </a:r>
            <a:r>
              <a:rPr lang="el-GR" dirty="0" smtClean="0"/>
              <a:t>. 5 προς ένα συγκεκριμένο στόχο στο γήπεδο, με συγκεκριμένο αριθμό επαναλήψεων και μετρώντας τις  επιτυχημένες προσπάθειες.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359992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 ΠΡΟΒΛΗΜΑΤΑ </a:t>
            </a:r>
            <a:r>
              <a:rPr lang="el-GR" dirty="0"/>
              <a:t>ΤΗΣ ΒΟΥΛΗΣΗΣ</a:t>
            </a:r>
          </a:p>
        </p:txBody>
      </p:sp>
      <p:sp>
        <p:nvSpPr>
          <p:cNvPr id="3" name="Θέση περιεχομένου 2"/>
          <p:cNvSpPr>
            <a:spLocks noGrp="1"/>
          </p:cNvSpPr>
          <p:nvPr>
            <p:ph idx="1"/>
          </p:nvPr>
        </p:nvSpPr>
        <p:spPr/>
        <p:txBody>
          <a:bodyPr>
            <a:normAutofit fontScale="92500" lnSpcReduction="10000"/>
          </a:bodyPr>
          <a:lstStyle/>
          <a:p>
            <a:r>
              <a:rPr lang="el-GR" dirty="0" smtClean="0"/>
              <a:t>3</a:t>
            </a:r>
            <a:r>
              <a:rPr lang="el-GR" baseline="30000" dirty="0" smtClean="0"/>
              <a:t>ο</a:t>
            </a:r>
            <a:r>
              <a:rPr lang="el-GR" dirty="0" smtClean="0"/>
              <a:t> </a:t>
            </a:r>
            <a:r>
              <a:rPr lang="el-GR" dirty="0" smtClean="0"/>
              <a:t>Πρόβλημα, το ξεπέρασμα και η υπερνίκηση των διαφόρων εμποδίων). Όσο πιο δύσκολη είναι μια άσκηση, τόσο πιο δυνατή είναι η βούληση και η συγκέντρωση της προσοχής π.χ. καρφί μόνο καρπικό διαγώνια από την θέση </a:t>
            </a:r>
            <a:r>
              <a:rPr lang="el-GR" dirty="0" err="1"/>
              <a:t>Ν</a:t>
            </a:r>
            <a:r>
              <a:rPr lang="el-GR" dirty="0" err="1" smtClean="0"/>
              <a:t>ο</a:t>
            </a:r>
            <a:r>
              <a:rPr lang="el-GR" dirty="0" smtClean="0"/>
              <a:t>. 4 προς την θέση </a:t>
            </a:r>
            <a:r>
              <a:rPr lang="el-GR" dirty="0" err="1"/>
              <a:t>Ν</a:t>
            </a:r>
            <a:r>
              <a:rPr lang="el-GR" dirty="0" err="1" smtClean="0"/>
              <a:t>ο</a:t>
            </a:r>
            <a:r>
              <a:rPr lang="el-GR" dirty="0" smtClean="0"/>
              <a:t>. 5 προς ένα συγκεκριμένο στόχο στο γήπεδο, με συγκεκριμένο αριθμό επαναλήψεων και επιτυχημένων προσπαθειών, απέναντι όμως θα υπάρχει τώρα στημένο διπλό μπλοκ για αύξηση της βούλησης για </a:t>
            </a:r>
            <a:r>
              <a:rPr lang="el-GR" dirty="0" smtClean="0"/>
              <a:t>επιτυχία.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280390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normAutofit/>
          </a:bodyPr>
          <a:lstStyle/>
          <a:p>
            <a:r>
              <a:rPr lang="el-GR" dirty="0"/>
              <a:t>ΑΝΑΠΤΥΞΗ </a:t>
            </a:r>
            <a:r>
              <a:rPr lang="el-GR" dirty="0" smtClean="0"/>
              <a:t>ΒΟΥΛΗΣΗΣ</a:t>
            </a:r>
            <a:endParaRPr lang="el-GR" dirty="0"/>
          </a:p>
        </p:txBody>
      </p:sp>
      <p:sp>
        <p:nvSpPr>
          <p:cNvPr id="3" name="Θέση περιεχομένου 2"/>
          <p:cNvSpPr>
            <a:spLocks noGrp="1"/>
          </p:cNvSpPr>
          <p:nvPr>
            <p:ph idx="1"/>
          </p:nvPr>
        </p:nvSpPr>
        <p:spPr>
          <a:xfrm>
            <a:off x="323528" y="1124744"/>
            <a:ext cx="8568952" cy="5256584"/>
          </a:xfrm>
        </p:spPr>
        <p:txBody>
          <a:bodyPr>
            <a:noAutofit/>
          </a:bodyPr>
          <a:lstStyle/>
          <a:p>
            <a:r>
              <a:rPr lang="el-GR" sz="2300" dirty="0" smtClean="0"/>
              <a:t>Εξεύρεση λύσεων σε προβληματισμούς για την εκλογή των στόχων: συχνά </a:t>
            </a:r>
            <a:r>
              <a:rPr lang="el-GR" sz="2300" dirty="0" smtClean="0"/>
              <a:t>ακολουθούντα</a:t>
            </a:r>
            <a:r>
              <a:rPr lang="el-GR" sz="2300" dirty="0"/>
              <a:t>ι</a:t>
            </a:r>
            <a:r>
              <a:rPr lang="el-GR" sz="2300" dirty="0" smtClean="0"/>
              <a:t> </a:t>
            </a:r>
            <a:r>
              <a:rPr lang="el-GR" sz="2300" dirty="0" smtClean="0"/>
              <a:t>πολλοί στόχοι μαζί π.χ. να κερδίσουμε κάθε παιχνίδι, να πάρουμε το πρωτάθλημα, το κύπελλο, να παραμείνουμε στην κατηγορία, να επιτύχουμε την άνοδο σε κατηγορία, να κατορθώσουν οι παίκτες να αξιοποιήσουν όλα τους τα ταλέντα κλπ. </a:t>
            </a:r>
            <a:r>
              <a:rPr lang="el-GR" sz="2300" smtClean="0"/>
              <a:t>Πολλοί </a:t>
            </a:r>
            <a:r>
              <a:rPr lang="el-GR" sz="2300" dirty="0" smtClean="0"/>
              <a:t>στόχοι όμως είναι ασυμβίβαστοι μεταξύ τους με αποτέλεσμα να δυσκολεύεται </a:t>
            </a:r>
            <a:r>
              <a:rPr lang="en-US" sz="2300" dirty="0" smtClean="0"/>
              <a:t> </a:t>
            </a:r>
            <a:r>
              <a:rPr lang="el-GR" sz="2300" dirty="0" smtClean="0"/>
              <a:t>ή να παρακωλύεται η επίτευξη των μεμονωμένων στόχων </a:t>
            </a:r>
            <a:r>
              <a:rPr lang="en-US" sz="2300" dirty="0" smtClean="0"/>
              <a:t>(</a:t>
            </a:r>
            <a:r>
              <a:rPr lang="en-US" sz="2300" dirty="0"/>
              <a:t>G</a:t>
            </a:r>
            <a:r>
              <a:rPr lang="en-US" sz="2300" dirty="0" smtClean="0"/>
              <a:t>ould, 2001).</a:t>
            </a:r>
          </a:p>
          <a:p>
            <a:r>
              <a:rPr lang="el-GR" sz="2300" dirty="0" smtClean="0"/>
              <a:t>Αναγνώριση υποσυνείδητων κινήτρων: πολλές φορές τα υποσυνείδητα κίνητρα από το στομάχι μας επαναστατούν ενάντια στα συνειδητά κίνητρα από το κεφάλι μας, τις σκέψεις μας. Δημιουργούνται με αυτό τον τρόπο ψυχικά προβλήματα και για αυτό το λόγο θα πρέπει οι παίκτες/</a:t>
            </a:r>
            <a:r>
              <a:rPr lang="el-GR" sz="2300" dirty="0" err="1" smtClean="0"/>
              <a:t>τριες</a:t>
            </a:r>
            <a:r>
              <a:rPr lang="el-GR" sz="2300" dirty="0" smtClean="0"/>
              <a:t> μας να έχουν μια καθαρότητα για τα συναισθήματα και τις σκέψεις τους.</a:t>
            </a:r>
            <a:endParaRPr lang="el-GR" sz="23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434698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ΑΝΑΠΤΥΞΗ ΤΗΣ </a:t>
            </a:r>
            <a:r>
              <a:rPr lang="el-GR" dirty="0" smtClean="0"/>
              <a:t>ΘΕΛΗΣΗΣ</a:t>
            </a:r>
            <a:endParaRPr lang="el-GR" dirty="0"/>
          </a:p>
        </p:txBody>
      </p:sp>
      <p:sp>
        <p:nvSpPr>
          <p:cNvPr id="3" name="Θέση περιεχομένου 2"/>
          <p:cNvSpPr>
            <a:spLocks noGrp="1"/>
          </p:cNvSpPr>
          <p:nvPr>
            <p:ph idx="1"/>
          </p:nvPr>
        </p:nvSpPr>
        <p:spPr>
          <a:xfrm>
            <a:off x="457200" y="1600200"/>
            <a:ext cx="8229600" cy="4781128"/>
          </a:xfrm>
        </p:spPr>
        <p:txBody>
          <a:bodyPr>
            <a:normAutofit fontScale="70000" lnSpcReduction="20000"/>
          </a:bodyPr>
          <a:lstStyle/>
          <a:p>
            <a:r>
              <a:rPr lang="el-GR" dirty="0" smtClean="0"/>
              <a:t>Για την ανάπτυξη της θέλησης</a:t>
            </a:r>
            <a:r>
              <a:rPr lang="en-US" dirty="0" smtClean="0"/>
              <a:t> </a:t>
            </a:r>
            <a:r>
              <a:rPr lang="el-GR" dirty="0" smtClean="0"/>
              <a:t>χρησιμοποιούνται στρατηγικές  </a:t>
            </a:r>
            <a:r>
              <a:rPr lang="el-GR" dirty="0"/>
              <a:t>ε</a:t>
            </a:r>
            <a:r>
              <a:rPr lang="el-GR" dirty="0" smtClean="0"/>
              <a:t>λέγχου των συναισθημάτων άγχους, φόβου, στρες, νοητική</a:t>
            </a:r>
            <a:r>
              <a:rPr lang="en-US" dirty="0" smtClean="0"/>
              <a:t> </a:t>
            </a:r>
            <a:r>
              <a:rPr lang="el-GR" dirty="0" smtClean="0"/>
              <a:t>προετοιμασία (</a:t>
            </a:r>
            <a:r>
              <a:rPr lang="el-GR" dirty="0" err="1" smtClean="0"/>
              <a:t>mental</a:t>
            </a:r>
            <a:r>
              <a:rPr lang="el-GR" dirty="0" smtClean="0"/>
              <a:t> </a:t>
            </a:r>
            <a:r>
              <a:rPr lang="el-GR" dirty="0" err="1" smtClean="0"/>
              <a:t>training</a:t>
            </a:r>
            <a:r>
              <a:rPr lang="el-GR" dirty="0" smtClean="0"/>
              <a:t>), αύξησης της παρατήρησης, της προσοχής και των αποφάσεων (</a:t>
            </a:r>
            <a:r>
              <a:rPr lang="en-US" dirty="0" err="1"/>
              <a:t>R</a:t>
            </a:r>
            <a:r>
              <a:rPr lang="el-GR" dirty="0" err="1" smtClean="0"/>
              <a:t>avizza</a:t>
            </a:r>
            <a:r>
              <a:rPr lang="el-GR" dirty="0" smtClean="0"/>
              <a:t>, 2001; </a:t>
            </a:r>
            <a:r>
              <a:rPr lang="en-US" dirty="0"/>
              <a:t>S</a:t>
            </a:r>
            <a:r>
              <a:rPr lang="el-GR" dirty="0" err="1" smtClean="0"/>
              <a:t>chmid</a:t>
            </a:r>
            <a:r>
              <a:rPr lang="el-GR" dirty="0" smtClean="0"/>
              <a:t>, </a:t>
            </a:r>
            <a:r>
              <a:rPr lang="en-US" dirty="0" err="1" smtClean="0"/>
              <a:t>Pe</a:t>
            </a:r>
            <a:r>
              <a:rPr lang="el-GR" dirty="0" err="1" smtClean="0"/>
              <a:t>per</a:t>
            </a:r>
            <a:r>
              <a:rPr lang="el-GR" dirty="0" smtClean="0"/>
              <a:t>, </a:t>
            </a:r>
            <a:r>
              <a:rPr lang="en-US" dirty="0" err="1"/>
              <a:t>W</a:t>
            </a:r>
            <a:r>
              <a:rPr lang="el-GR" dirty="0" err="1" smtClean="0"/>
              <a:t>ilson</a:t>
            </a:r>
            <a:r>
              <a:rPr lang="el-GR" dirty="0" smtClean="0"/>
              <a:t>, 2001). </a:t>
            </a:r>
            <a:endParaRPr lang="en-US" dirty="0" smtClean="0"/>
          </a:p>
          <a:p>
            <a:r>
              <a:rPr lang="el-GR" dirty="0" smtClean="0"/>
              <a:t>Αυτό γίνετε π.χ. με παιχνίδι με δυο μπάλες, με παιχνίδι κάτω από συνθήκες εκκωφαντικού </a:t>
            </a:r>
            <a:r>
              <a:rPr lang="el-GR" dirty="0"/>
              <a:t>ή</a:t>
            </a:r>
            <a:r>
              <a:rPr lang="el-GR" dirty="0" smtClean="0"/>
              <a:t> ενοχλητικού θορύβου, με παιχνίδι κάτω από τις προσβολές- βρισιές που προέρχονται από πρόσωπα του άμεσου οικογενειακού </a:t>
            </a:r>
            <a:r>
              <a:rPr lang="el-GR" dirty="0"/>
              <a:t>ή</a:t>
            </a:r>
            <a:r>
              <a:rPr lang="el-GR" dirty="0" smtClean="0"/>
              <a:t> κοινωνικού περιβάλλοντος κλπ.</a:t>
            </a:r>
          </a:p>
          <a:p>
            <a:r>
              <a:rPr lang="el-GR" dirty="0" smtClean="0"/>
              <a:t>Μείωση του ελέγχου: μεγάλος έλεγχος από την πλευρά του προπονητή ανήκει στην σκοτεινή πλευρά της βούλησης με αποτέλεσμα να μην αναγνωρίζονται σημάδια που οδηγούν στην μείωση της παρακίνησης. Ενισχύεται επίσης αρνητικά η ικανότητα της φαντασίας, οι παρορμήσεις και ο κίνδυνος ανάληψης στόχων που προέρχονται από εξωτερικούς παράγοντες και είναι ξένοι προς τους παίκτες/</a:t>
            </a:r>
            <a:r>
              <a:rPr lang="el-GR" dirty="0" err="1" smtClean="0"/>
              <a:t>τριες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27</a:t>
            </a:fld>
            <a:endParaRPr lang="el-GR" dirty="0"/>
          </a:p>
        </p:txBody>
      </p:sp>
    </p:spTree>
    <p:extLst>
      <p:ext uri="{BB962C8B-B14F-4D97-AF65-F5344CB8AC3E}">
        <p14:creationId xmlns:p14="http://schemas.microsoft.com/office/powerpoint/2010/main" val="200731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ΑΝΑΠΤΥΞΗ </a:t>
            </a:r>
            <a:r>
              <a:rPr lang="el-GR" dirty="0"/>
              <a:t>ΤΗΣ ΘΕΛΗΣΗΣ</a:t>
            </a:r>
          </a:p>
        </p:txBody>
      </p:sp>
      <p:sp>
        <p:nvSpPr>
          <p:cNvPr id="3" name="Θέση περιεχομένου 2"/>
          <p:cNvSpPr>
            <a:spLocks noGrp="1"/>
          </p:cNvSpPr>
          <p:nvPr>
            <p:ph idx="1"/>
          </p:nvPr>
        </p:nvSpPr>
        <p:spPr>
          <a:xfrm>
            <a:off x="457200" y="1340768"/>
            <a:ext cx="8229600" cy="5040560"/>
          </a:xfrm>
        </p:spPr>
        <p:txBody>
          <a:bodyPr>
            <a:normAutofit fontScale="70000" lnSpcReduction="20000"/>
          </a:bodyPr>
          <a:lstStyle/>
          <a:p>
            <a:r>
              <a:rPr lang="el-GR" dirty="0" smtClean="0"/>
              <a:t>Ενθάρρυνση του παράγοντα διασκέδασης και αστείων: αρνητικά και θετικά συναισθήματα μας βοηθούν στην πρόγνωση για την επίτευξη των προθέσεων αναφορικά για μια πράξη. Τα θετικά συναισθήματα κάνουν πιθανότερη την επίτευξη των στόχων.</a:t>
            </a:r>
          </a:p>
          <a:p>
            <a:r>
              <a:rPr lang="el-GR" dirty="0" smtClean="0"/>
              <a:t>Ανάπτυξη και βελτίωση των ηγετικών ικανοτήτων των παικτών: ενθάρρυνση των παικτών να αναλάβουν πρωτοβουλίες και ηγετικές θέσεις μέσα στην ομάδα, αλλά και κατά την διάρκεια του παιχνιδιού για την απόκτηση αυτοπεποίθησης, την ανάπτυξη του εγώ και την πραγμάτωση του εαυτού (</a:t>
            </a:r>
            <a:r>
              <a:rPr lang="el-GR" dirty="0"/>
              <a:t>MURRAY &amp; MANN, 2001).</a:t>
            </a:r>
          </a:p>
          <a:p>
            <a:r>
              <a:rPr lang="el-GR" dirty="0" smtClean="0"/>
              <a:t>Ανατροφοδότηση λεκτική και μέσω βιντεοκασέτας: μετά από μια αποτυχία σε κάποιο παιχνίδι δεν πρέπει ο προπονητής να κατακρίνει άμεσα τους παίκτες του για την απόδοση τους διότι το μόνο που μπορεί να επιτύχει είναι η δημιουργία ενοχών, θύμου, </a:t>
            </a:r>
            <a:r>
              <a:rPr lang="el-GR" dirty="0"/>
              <a:t>ή</a:t>
            </a:r>
            <a:r>
              <a:rPr lang="el-GR" dirty="0" smtClean="0"/>
              <a:t> ντροπής στους παίκτες του. Η κριτική έχει την μορφή ανατροφοδότησης.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28</a:t>
            </a:fld>
            <a:endParaRPr lang="el-GR" dirty="0"/>
          </a:p>
        </p:txBody>
      </p:sp>
    </p:spTree>
    <p:extLst>
      <p:ext uri="{BB962C8B-B14F-4D97-AF65-F5344CB8AC3E}">
        <p14:creationId xmlns:p14="http://schemas.microsoft.com/office/powerpoint/2010/main" val="54689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 ΑΥΤΟΕΚΔΟΣΗ.</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δεξιότητες που εμπλέκονται την ψυχολογική προετοιμασία στο βόλεϊ και χρησιμοποιούνται από τους παίκτες/</a:t>
            </a:r>
            <a:r>
              <a:rPr lang="el-GR" dirty="0" err="1" smtClean="0"/>
              <a:t>τριες</a:t>
            </a:r>
            <a:r>
              <a:rPr lang="el-GR" dirty="0" smtClean="0"/>
              <a:t> μιας ομάδας.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βασικά στοιχεία που απαρτίζουν την ψυχολογική υποστήριξη των αθλητών/τριών στο άθλημα του βόλεϊ.</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ΨΥΧΟΛΟΓΙΚΗ </a:t>
            </a:r>
            <a:r>
              <a:rPr lang="el-GR" dirty="0" smtClean="0"/>
              <a:t>ΥΠΟΣΤΗΡΙΞΗ</a:t>
            </a:r>
            <a:endParaRPr lang="el-GR" dirty="0"/>
          </a:p>
        </p:txBody>
      </p:sp>
      <p:sp>
        <p:nvSpPr>
          <p:cNvPr id="3" name="2 - Θέση περιεχομένου"/>
          <p:cNvSpPr>
            <a:spLocks noGrp="1"/>
          </p:cNvSpPr>
          <p:nvPr>
            <p:ph idx="1"/>
          </p:nvPr>
        </p:nvSpPr>
        <p:spPr/>
        <p:txBody>
          <a:bodyPr>
            <a:normAutofit/>
          </a:bodyPr>
          <a:lstStyle/>
          <a:p>
            <a:r>
              <a:rPr lang="el-GR" dirty="0" smtClean="0"/>
              <a:t>Ο σκοπός του κάθε προπονητή – Κ.Φ.Α. είναι να διαμορφώσει ένα εξατομικευμένο πρόγραμμα ψυχολογικής υποστήριξης για τους αθλητές/</a:t>
            </a:r>
            <a:r>
              <a:rPr lang="el-GR" dirty="0" err="1" smtClean="0"/>
              <a:t>τριές</a:t>
            </a:r>
            <a:r>
              <a:rPr lang="el-GR" dirty="0" smtClean="0"/>
              <a:t> του για όλη την περίοδο που βρίσκεται στην ομάδα.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ΧΡΟΝΙΚΗ ΑΛΛΗΛΟΥΧΙΑ</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Οι ενέργειες που πρέπει να γίνουν από τον προπονητή από την έναρξη του εξατομικευμένου προγράμματος πετοσφαίρισης μέχρι το τέλος του, μπορούν να ταξινομηθούν ως προς τη χρονική τους αλληλουχία στις εξής φάσεις:</a:t>
            </a:r>
          </a:p>
          <a:p>
            <a:r>
              <a:rPr lang="el-GR" dirty="0" smtClean="0"/>
              <a:t>1. προαγωνιστική φάση,</a:t>
            </a:r>
          </a:p>
          <a:p>
            <a:r>
              <a:rPr lang="el-GR" dirty="0" smtClean="0"/>
              <a:t>2.  αγωνιστική φάση,</a:t>
            </a:r>
          </a:p>
          <a:p>
            <a:r>
              <a:rPr lang="el-GR" dirty="0" smtClean="0"/>
              <a:t>3. μετά-αγωνιστική φάση.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171140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ΠΡΟΑΓΩΝΙΣΤΙΚΗ </a:t>
            </a:r>
            <a:r>
              <a:rPr lang="el-GR" dirty="0" smtClean="0"/>
              <a:t>ΦΑΣΗ</a:t>
            </a:r>
            <a:endParaRPr lang="el-GR" dirty="0"/>
          </a:p>
        </p:txBody>
      </p:sp>
      <p:sp>
        <p:nvSpPr>
          <p:cNvPr id="3" name="Θέση περιεχομένου 2"/>
          <p:cNvSpPr>
            <a:spLocks noGrp="1"/>
          </p:cNvSpPr>
          <p:nvPr>
            <p:ph idx="1"/>
          </p:nvPr>
        </p:nvSpPr>
        <p:spPr/>
        <p:txBody>
          <a:bodyPr>
            <a:normAutofit/>
          </a:bodyPr>
          <a:lstStyle/>
          <a:p>
            <a:r>
              <a:rPr lang="el-GR" dirty="0" smtClean="0"/>
              <a:t>Η προ-αγωνιστική φάση διαρκεί από την αρχική γνωριμία του προπονητή με τους παίκτες/</a:t>
            </a:r>
            <a:r>
              <a:rPr lang="el-GR" dirty="0" err="1" smtClean="0"/>
              <a:t>τριες</a:t>
            </a:r>
            <a:r>
              <a:rPr lang="el-GR" dirty="0" smtClean="0"/>
              <a:t> της ομάδας του, έως την είσοδο τους στον αγωνιστικό χώρο για την έναρξη της πρώτης προπόνησης και περιλαμβάνει κατά χρονική σειρά τα εξής γεγονότα μέχρι την έναρξη της αγωνιστικής περιόδου.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51903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ΕΠΙΠΕΔΑ ΠΡΟΑΓΩΝΙΣΤΙΚΗΣ ΦΑΣΗΣ</a:t>
            </a:r>
            <a:endParaRPr lang="el-GR" dirty="0"/>
          </a:p>
        </p:txBody>
      </p:sp>
      <p:sp>
        <p:nvSpPr>
          <p:cNvPr id="3" name="Θέση περιεχομένου 2"/>
          <p:cNvSpPr>
            <a:spLocks noGrp="1"/>
          </p:cNvSpPr>
          <p:nvPr>
            <p:ph idx="1"/>
          </p:nvPr>
        </p:nvSpPr>
        <p:spPr>
          <a:xfrm>
            <a:off x="323528" y="1556792"/>
            <a:ext cx="8229600" cy="4525963"/>
          </a:xfrm>
        </p:spPr>
        <p:txBody>
          <a:bodyPr>
            <a:normAutofit fontScale="77500" lnSpcReduction="20000"/>
          </a:bodyPr>
          <a:lstStyle/>
          <a:p>
            <a:r>
              <a:rPr lang="el-GR" dirty="0" smtClean="0"/>
              <a:t>Γνωριμία του προπονητή με τους παίκτες/</a:t>
            </a:r>
            <a:r>
              <a:rPr lang="el-GR" dirty="0" err="1" smtClean="0"/>
              <a:t>τριες</a:t>
            </a:r>
            <a:r>
              <a:rPr lang="el-GR" dirty="0" smtClean="0"/>
              <a:t> της ομάδας του,</a:t>
            </a:r>
          </a:p>
          <a:p>
            <a:r>
              <a:rPr lang="el-GR" dirty="0" smtClean="0"/>
              <a:t>Συλλογή και καταγραφή πληροφοριών από τους ίδιους σχετικά με την κατάσταση υγείας τους, το επίπεδο τους, την συμπεριφορά και τα γενικά χαρακτηριστικά της προσωπικότητας τους,</a:t>
            </a:r>
          </a:p>
          <a:p>
            <a:r>
              <a:rPr lang="el-GR" dirty="0" smtClean="0"/>
              <a:t>Αξιολόγηση της κινητικής ικανότητας των παικτών/τριών πριν από την εφαρμογή του κυρίως προπονητικού προγράμματος,</a:t>
            </a:r>
          </a:p>
          <a:p>
            <a:r>
              <a:rPr lang="el-GR" dirty="0" smtClean="0"/>
              <a:t>Καθορισμό ημερομηνίας έναρξης του προπονητικού προγράμματος και προσδοκώμενης διάρκειας του,</a:t>
            </a:r>
          </a:p>
          <a:p>
            <a:r>
              <a:rPr lang="el-GR" dirty="0" smtClean="0"/>
              <a:t>Εισαγωγή και εκμάθηση ψυχολογικών δεξιοτήτων.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51830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2214</Words>
  <Application>Microsoft Office PowerPoint</Application>
  <PresentationFormat>On-screen Show (4:3)</PresentationFormat>
  <Paragraphs>144</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ΨΥΧΟΛΟΓΙΚΗ ΥΠΟΣΤΗΡΙΞΗ</vt:lpstr>
      <vt:lpstr>Η ΧΡΟΝΙΚΗ ΑΛΛΗΛΟΥΧΙΑ</vt:lpstr>
      <vt:lpstr>ΠΡΟΑΓΩΝΙΣΤΙΚΗ ΦΑΣΗ</vt:lpstr>
      <vt:lpstr>ΕΠΙΠΕΔΑ ΠΡΟΑΓΩΝΙΣΤΙΚΗΣ ΦΑΣΗΣ</vt:lpstr>
      <vt:lpstr>ΠΡΟΠΟΝΗΣΕΙΣ</vt:lpstr>
      <vt:lpstr>ΑΓΩΝΙΣΤΙΚΗ ΦΑΣΗ</vt:lpstr>
      <vt:lpstr>ΕΠΙΠΕΔΑ</vt:lpstr>
      <vt:lpstr>ΠΡΟΠΟΝΗΣΕΙΣ</vt:lpstr>
      <vt:lpstr>Η ΜΕΤΑ-ΑΓΩΝΙΣΤΙΚΗ ΦΑΣΗ</vt:lpstr>
      <vt:lpstr>ΕΠΙΠΕΔΑ ΜΕΤΑ-ΑΓΩΝΙΣΤΙΚΗΣ ΦΑΣΗΣ</vt:lpstr>
      <vt:lpstr>ΠΡΟΠΟΝΗΣΕΙΣ</vt:lpstr>
      <vt:lpstr>ΣΗΜΕΙΑ ΚΛΕΙΔΙΑ</vt:lpstr>
      <vt:lpstr>ΨΥΧΟΛΟΓΙΚΕΣ ΜΕΘΟΔΟΙ</vt:lpstr>
      <vt:lpstr>Ο ΚΑΘΟΡΙΣΜΟΣ ΣΤΟΧΩΝ</vt:lpstr>
      <vt:lpstr>ΒΟΥΛΗΣΗ - ΘΕΛΗΣΗ</vt:lpstr>
      <vt:lpstr>3 ΠΡΟΒΛΗΜΑΤΑ ΤΗΣ ΒΟΥΛΗΣΗΣ</vt:lpstr>
      <vt:lpstr>3 ΠΡΟΒΛΗΜΑΤΑ ΤΗΣ ΒΟΥΛΗΣΗΣ</vt:lpstr>
      <vt:lpstr>3 ΠΡΟΒΛΗΜΑΤΑ ΤΗΣ ΒΟΥΛΗΣΗΣ</vt:lpstr>
      <vt:lpstr>3 ΠΡΟΒΛΗΜΑΤΑ ΤΗΣ ΒΟΥΛΗΣΗΣ</vt:lpstr>
      <vt:lpstr>3 ΠΡΟΒΛΗΜΑΤΑ ΤΗΣ ΒΟΥΛΗΣΗΣ</vt:lpstr>
      <vt:lpstr>ΑΝΑΠΤΥΞΗ ΒΟΥΛΗΣΗΣ</vt:lpstr>
      <vt:lpstr>ΑΝΑΠΤΥΞΗ ΤΗΣ ΘΕΛΗΣΗΣ</vt:lpstr>
      <vt:lpstr>ΑΝΑΠΤΥΞΗ ΤΗΣ ΘΕΛΗΣΗΣ</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291</cp:revision>
  <dcterms:created xsi:type="dcterms:W3CDTF">2012-09-06T09:03:05Z</dcterms:created>
  <dcterms:modified xsi:type="dcterms:W3CDTF">2015-06-27T19:47:02Z</dcterms:modified>
</cp:coreProperties>
</file>