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3.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4.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5.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6.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7.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8.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9.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0.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11.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12.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3.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14.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5.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30"/>
  </p:notesMasterIdLst>
  <p:sldIdLst>
    <p:sldId id="257" r:id="rId3"/>
    <p:sldId id="258" r:id="rId4"/>
    <p:sldId id="259" r:id="rId5"/>
    <p:sldId id="260" r:id="rId6"/>
    <p:sldId id="261" r:id="rId7"/>
    <p:sldId id="287" r:id="rId8"/>
    <p:sldId id="288" r:id="rId9"/>
    <p:sldId id="289" r:id="rId10"/>
    <p:sldId id="290" r:id="rId11"/>
    <p:sldId id="291" r:id="rId12"/>
    <p:sldId id="292" r:id="rId13"/>
    <p:sldId id="293" r:id="rId14"/>
    <p:sldId id="294" r:id="rId15"/>
    <p:sldId id="307" r:id="rId16"/>
    <p:sldId id="295" r:id="rId17"/>
    <p:sldId id="296" r:id="rId18"/>
    <p:sldId id="297" r:id="rId19"/>
    <p:sldId id="298" r:id="rId20"/>
    <p:sldId id="299" r:id="rId21"/>
    <p:sldId id="300" r:id="rId22"/>
    <p:sldId id="301" r:id="rId23"/>
    <p:sldId id="302" r:id="rId24"/>
    <p:sldId id="303" r:id="rId25"/>
    <p:sldId id="304" r:id="rId26"/>
    <p:sldId id="305" r:id="rId27"/>
    <p:sldId id="306" r:id="rId28"/>
    <p:sldId id="262" r:id="rId29"/>
  </p:sldIdLst>
  <p:sldSz cx="9144000" cy="6858000" type="screen4x3"/>
  <p:notesSz cx="6858000" cy="9144000"/>
  <p:custDataLst>
    <p:tags r:id="rId31"/>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576" autoAdjust="0"/>
    <p:restoredTop sz="86369" autoAdjust="0"/>
  </p:normalViewPr>
  <p:slideViewPr>
    <p:cSldViewPr>
      <p:cViewPr varScale="1">
        <p:scale>
          <a:sx n="89" d="100"/>
          <a:sy n="89" d="100"/>
        </p:scale>
        <p:origin x="-672" y="-102"/>
      </p:cViewPr>
      <p:guideLst>
        <p:guide orient="horz" pos="2160"/>
        <p:guide pos="2880"/>
      </p:guideLst>
    </p:cSldViewPr>
  </p:slideViewPr>
  <p:outlineViewPr>
    <p:cViewPr>
      <p:scale>
        <a:sx n="33" d="100"/>
        <a:sy n="33" d="100"/>
      </p:scale>
      <p:origin x="0" y="18192"/>
    </p:cViewPr>
  </p:outlineViewPr>
  <p:notesTextViewPr>
    <p:cViewPr>
      <p:scale>
        <a:sx n="1" d="1"/>
        <a:sy n="1" d="1"/>
      </p:scale>
      <p:origin x="0" y="0"/>
    </p:cViewPr>
  </p:notesTextViewPr>
  <p:sorterViewPr>
    <p:cViewPr>
      <p:scale>
        <a:sx n="100" d="100"/>
        <a:sy n="100" d="100"/>
      </p:scale>
      <p:origin x="0" y="80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35081F-3ABD-4FDA-AE9F-3F9AAB52EDFE}" type="datetimeFigureOut">
              <a:rPr lang="el-GR" smtClean="0"/>
              <a:t>11/2/2014</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D595EC-31B5-4FE2-9AD0-355B36B01B63}" type="slidenum">
              <a:rPr lang="el-GR" smtClean="0"/>
              <a:t>‹#›</a:t>
            </a:fld>
            <a:endParaRPr lang="el-GR"/>
          </a:p>
        </p:txBody>
      </p:sp>
    </p:spTree>
    <p:extLst>
      <p:ext uri="{BB962C8B-B14F-4D97-AF65-F5344CB8AC3E}">
        <p14:creationId xmlns:p14="http://schemas.microsoft.com/office/powerpoint/2010/main" val="3713564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0DCCA508-3B63-4BA9-93AF-AA2EFF565143}" type="slidenum">
              <a:rPr lang="el-GR" smtClean="0"/>
              <a:pPr/>
              <a:t>3</a:t>
            </a:fld>
            <a:endParaRPr lang="el-GR"/>
          </a:p>
        </p:txBody>
      </p:sp>
    </p:spTree>
    <p:extLst>
      <p:ext uri="{BB962C8B-B14F-4D97-AF65-F5344CB8AC3E}">
        <p14:creationId xmlns:p14="http://schemas.microsoft.com/office/powerpoint/2010/main" val="836342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21</a:t>
            </a:fld>
            <a:endParaRPr lang="el-GR">
              <a:solidFill>
                <a:prstClr val="black"/>
              </a:solidFill>
            </a:endParaRPr>
          </a:p>
        </p:txBody>
      </p:sp>
    </p:spTree>
    <p:extLst>
      <p:ext uri="{BB962C8B-B14F-4D97-AF65-F5344CB8AC3E}">
        <p14:creationId xmlns:p14="http://schemas.microsoft.com/office/powerpoint/2010/main" val="2947138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22</a:t>
            </a:fld>
            <a:endParaRPr lang="el-GR">
              <a:solidFill>
                <a:prstClr val="black"/>
              </a:solidFill>
            </a:endParaRPr>
          </a:p>
        </p:txBody>
      </p:sp>
    </p:spTree>
    <p:extLst>
      <p:ext uri="{BB962C8B-B14F-4D97-AF65-F5344CB8AC3E}">
        <p14:creationId xmlns:p14="http://schemas.microsoft.com/office/powerpoint/2010/main" val="2947138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23</a:t>
            </a:fld>
            <a:endParaRPr lang="el-GR">
              <a:solidFill>
                <a:prstClr val="black"/>
              </a:solidFill>
            </a:endParaRPr>
          </a:p>
        </p:txBody>
      </p:sp>
    </p:spTree>
    <p:extLst>
      <p:ext uri="{BB962C8B-B14F-4D97-AF65-F5344CB8AC3E}">
        <p14:creationId xmlns:p14="http://schemas.microsoft.com/office/powerpoint/2010/main" val="2947138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24</a:t>
            </a:fld>
            <a:endParaRPr lang="el-GR">
              <a:solidFill>
                <a:prstClr val="black"/>
              </a:solidFill>
            </a:endParaRPr>
          </a:p>
        </p:txBody>
      </p:sp>
    </p:spTree>
    <p:extLst>
      <p:ext uri="{BB962C8B-B14F-4D97-AF65-F5344CB8AC3E}">
        <p14:creationId xmlns:p14="http://schemas.microsoft.com/office/powerpoint/2010/main" val="2947138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25</a:t>
            </a:fld>
            <a:endParaRPr lang="el-GR">
              <a:solidFill>
                <a:prstClr val="black"/>
              </a:solidFill>
            </a:endParaRPr>
          </a:p>
        </p:txBody>
      </p:sp>
    </p:spTree>
    <p:extLst>
      <p:ext uri="{BB962C8B-B14F-4D97-AF65-F5344CB8AC3E}">
        <p14:creationId xmlns:p14="http://schemas.microsoft.com/office/powerpoint/2010/main" val="2947138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26</a:t>
            </a:fld>
            <a:endParaRPr lang="el-GR">
              <a:solidFill>
                <a:prstClr val="black"/>
              </a:solidFill>
            </a:endParaRPr>
          </a:p>
        </p:txBody>
      </p:sp>
    </p:spTree>
    <p:extLst>
      <p:ext uri="{BB962C8B-B14F-4D97-AF65-F5344CB8AC3E}">
        <p14:creationId xmlns:p14="http://schemas.microsoft.com/office/powerpoint/2010/main" val="2947138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smtClean="0"/>
          </a:p>
        </p:txBody>
      </p:sp>
      <p:sp>
        <p:nvSpPr>
          <p:cNvPr id="2253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F3D61881-B8B8-4D07-9007-E6099A58A147}" type="slidenum">
              <a:rPr lang="el-GR" altLang="el-GR">
                <a:solidFill>
                  <a:srgbClr val="000000"/>
                </a:solidFill>
              </a:rPr>
              <a:pPr fontAlgn="base">
                <a:spcBef>
                  <a:spcPct val="0"/>
                </a:spcBef>
                <a:spcAft>
                  <a:spcPct val="0"/>
                </a:spcAft>
              </a:pPr>
              <a:t>4</a:t>
            </a:fld>
            <a:endParaRPr lang="el-GR" altLang="el-GR">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14</a:t>
            </a:fld>
            <a:endParaRPr lang="el-GR">
              <a:solidFill>
                <a:prstClr val="black"/>
              </a:solidFill>
            </a:endParaRPr>
          </a:p>
        </p:txBody>
      </p:sp>
    </p:spTree>
    <p:extLst>
      <p:ext uri="{BB962C8B-B14F-4D97-AF65-F5344CB8AC3E}">
        <p14:creationId xmlns:p14="http://schemas.microsoft.com/office/powerpoint/2010/main" val="2947138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15</a:t>
            </a:fld>
            <a:endParaRPr lang="el-GR">
              <a:solidFill>
                <a:prstClr val="black"/>
              </a:solidFill>
            </a:endParaRPr>
          </a:p>
        </p:txBody>
      </p:sp>
    </p:spTree>
    <p:extLst>
      <p:ext uri="{BB962C8B-B14F-4D97-AF65-F5344CB8AC3E}">
        <p14:creationId xmlns:p14="http://schemas.microsoft.com/office/powerpoint/2010/main" val="2947138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16</a:t>
            </a:fld>
            <a:endParaRPr lang="el-GR">
              <a:solidFill>
                <a:prstClr val="black"/>
              </a:solidFill>
            </a:endParaRPr>
          </a:p>
        </p:txBody>
      </p:sp>
    </p:spTree>
    <p:extLst>
      <p:ext uri="{BB962C8B-B14F-4D97-AF65-F5344CB8AC3E}">
        <p14:creationId xmlns:p14="http://schemas.microsoft.com/office/powerpoint/2010/main" val="2947138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17</a:t>
            </a:fld>
            <a:endParaRPr lang="el-GR">
              <a:solidFill>
                <a:prstClr val="black"/>
              </a:solidFill>
            </a:endParaRPr>
          </a:p>
        </p:txBody>
      </p:sp>
    </p:spTree>
    <p:extLst>
      <p:ext uri="{BB962C8B-B14F-4D97-AF65-F5344CB8AC3E}">
        <p14:creationId xmlns:p14="http://schemas.microsoft.com/office/powerpoint/2010/main" val="2947138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18</a:t>
            </a:fld>
            <a:endParaRPr lang="el-GR">
              <a:solidFill>
                <a:prstClr val="black"/>
              </a:solidFill>
            </a:endParaRPr>
          </a:p>
        </p:txBody>
      </p:sp>
    </p:spTree>
    <p:extLst>
      <p:ext uri="{BB962C8B-B14F-4D97-AF65-F5344CB8AC3E}">
        <p14:creationId xmlns:p14="http://schemas.microsoft.com/office/powerpoint/2010/main" val="2947138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19</a:t>
            </a:fld>
            <a:endParaRPr lang="el-GR">
              <a:solidFill>
                <a:prstClr val="black"/>
              </a:solidFill>
            </a:endParaRPr>
          </a:p>
        </p:txBody>
      </p:sp>
    </p:spTree>
    <p:extLst>
      <p:ext uri="{BB962C8B-B14F-4D97-AF65-F5344CB8AC3E}">
        <p14:creationId xmlns:p14="http://schemas.microsoft.com/office/powerpoint/2010/main" val="2947138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20</a:t>
            </a:fld>
            <a:endParaRPr lang="el-GR">
              <a:solidFill>
                <a:prstClr val="black"/>
              </a:solidFill>
            </a:endParaRPr>
          </a:p>
        </p:txBody>
      </p:sp>
    </p:spTree>
    <p:extLst>
      <p:ext uri="{BB962C8B-B14F-4D97-AF65-F5344CB8AC3E}">
        <p14:creationId xmlns:p14="http://schemas.microsoft.com/office/powerpoint/2010/main" val="2947138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1E324CBB-4C0D-42EC-90B2-2CF55688AF08}" type="datetime1">
              <a:rPr lang="el-GR" smtClean="0"/>
              <a:t>11/2/2014</a:t>
            </a:fld>
            <a:endParaRPr lang="el-GR"/>
          </a:p>
        </p:txBody>
      </p:sp>
      <p:sp>
        <p:nvSpPr>
          <p:cNvPr id="5" name="Θέση υποσέλιδου 4"/>
          <p:cNvSpPr>
            <a:spLocks noGrp="1"/>
          </p:cNvSpPr>
          <p:nvPr>
            <p:ph type="ftr" sz="quarter" idx="11"/>
          </p:nvPr>
        </p:nvSpPr>
        <p:spPr/>
        <p:txBody>
          <a:bodyPr/>
          <a:lstStyle/>
          <a:p>
            <a:r>
              <a:rPr lang="en-US" smtClean="0"/>
              <a:t>Potigam nomater</a:t>
            </a:r>
            <a:endParaRPr lang="el-GR"/>
          </a:p>
        </p:txBody>
      </p:sp>
      <p:sp>
        <p:nvSpPr>
          <p:cNvPr id="6" name="Θέση αριθμού διαφάνειας 5"/>
          <p:cNvSpPr>
            <a:spLocks noGrp="1"/>
          </p:cNvSpPr>
          <p:nvPr>
            <p:ph type="sldNum" sz="quarter" idx="12"/>
          </p:nvPr>
        </p:nvSpPr>
        <p:spPr/>
        <p:txBody>
          <a:bodyPr/>
          <a:lstStyle/>
          <a:p>
            <a:fld id="{CEB5CC12-D00C-4A9A-82EA-111DE1DD81B3}" type="slidenum">
              <a:rPr lang="el-GR" smtClean="0"/>
              <a:t>‹#›</a:t>
            </a:fld>
            <a:endParaRPr lang="el-GR"/>
          </a:p>
        </p:txBody>
      </p:sp>
    </p:spTree>
    <p:extLst>
      <p:ext uri="{BB962C8B-B14F-4D97-AF65-F5344CB8AC3E}">
        <p14:creationId xmlns:p14="http://schemas.microsoft.com/office/powerpoint/2010/main" val="124181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EB86BDCF-F245-4491-B658-E596E094933B}" type="datetime1">
              <a:rPr lang="el-GR" smtClean="0"/>
              <a:t>11/2/2014</a:t>
            </a:fld>
            <a:endParaRPr lang="el-GR"/>
          </a:p>
        </p:txBody>
      </p:sp>
      <p:sp>
        <p:nvSpPr>
          <p:cNvPr id="5" name="Θέση υποσέλιδου 4"/>
          <p:cNvSpPr>
            <a:spLocks noGrp="1"/>
          </p:cNvSpPr>
          <p:nvPr>
            <p:ph type="ftr" sz="quarter" idx="11"/>
          </p:nvPr>
        </p:nvSpPr>
        <p:spPr/>
        <p:txBody>
          <a:bodyPr/>
          <a:lstStyle/>
          <a:p>
            <a:r>
              <a:rPr lang="en-US" smtClean="0"/>
              <a:t>Potigam nomater</a:t>
            </a:r>
            <a:endParaRPr lang="el-GR"/>
          </a:p>
        </p:txBody>
      </p:sp>
      <p:sp>
        <p:nvSpPr>
          <p:cNvPr id="6" name="Θέση αριθμού διαφάνειας 5"/>
          <p:cNvSpPr>
            <a:spLocks noGrp="1"/>
          </p:cNvSpPr>
          <p:nvPr>
            <p:ph type="sldNum" sz="quarter" idx="12"/>
          </p:nvPr>
        </p:nvSpPr>
        <p:spPr/>
        <p:txBody>
          <a:bodyPr/>
          <a:lstStyle/>
          <a:p>
            <a:fld id="{CEB5CC12-D00C-4A9A-82EA-111DE1DD81B3}" type="slidenum">
              <a:rPr lang="el-GR" smtClean="0"/>
              <a:t>‹#›</a:t>
            </a:fld>
            <a:endParaRPr lang="el-GR"/>
          </a:p>
        </p:txBody>
      </p:sp>
    </p:spTree>
    <p:extLst>
      <p:ext uri="{BB962C8B-B14F-4D97-AF65-F5344CB8AC3E}">
        <p14:creationId xmlns:p14="http://schemas.microsoft.com/office/powerpoint/2010/main" val="3646485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998DA856-2BE7-4FBD-AFE9-5E7B40881864}" type="datetime1">
              <a:rPr lang="el-GR" smtClean="0"/>
              <a:t>11/2/2014</a:t>
            </a:fld>
            <a:endParaRPr lang="el-GR"/>
          </a:p>
        </p:txBody>
      </p:sp>
      <p:sp>
        <p:nvSpPr>
          <p:cNvPr id="5" name="Θέση υποσέλιδου 4"/>
          <p:cNvSpPr>
            <a:spLocks noGrp="1"/>
          </p:cNvSpPr>
          <p:nvPr>
            <p:ph type="ftr" sz="quarter" idx="11"/>
          </p:nvPr>
        </p:nvSpPr>
        <p:spPr/>
        <p:txBody>
          <a:bodyPr/>
          <a:lstStyle/>
          <a:p>
            <a:r>
              <a:rPr lang="en-US" smtClean="0"/>
              <a:t>Potigam nomater</a:t>
            </a:r>
            <a:endParaRPr lang="el-GR"/>
          </a:p>
        </p:txBody>
      </p:sp>
      <p:sp>
        <p:nvSpPr>
          <p:cNvPr id="6" name="Θέση αριθμού διαφάνειας 5"/>
          <p:cNvSpPr>
            <a:spLocks noGrp="1"/>
          </p:cNvSpPr>
          <p:nvPr>
            <p:ph type="sldNum" sz="quarter" idx="12"/>
          </p:nvPr>
        </p:nvSpPr>
        <p:spPr/>
        <p:txBody>
          <a:bodyPr/>
          <a:lstStyle/>
          <a:p>
            <a:fld id="{CEB5CC12-D00C-4A9A-82EA-111DE1DD81B3}" type="slidenum">
              <a:rPr lang="el-GR" smtClean="0"/>
              <a:t>‹#›</a:t>
            </a:fld>
            <a:endParaRPr lang="el-GR"/>
          </a:p>
        </p:txBody>
      </p:sp>
    </p:spTree>
    <p:extLst>
      <p:ext uri="{BB962C8B-B14F-4D97-AF65-F5344CB8AC3E}">
        <p14:creationId xmlns:p14="http://schemas.microsoft.com/office/powerpoint/2010/main" val="155573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4B93070B-51BF-4697-B005-087C01FF6DFD}" type="datetime1">
              <a:rPr lang="el-GR" smtClean="0"/>
              <a:t>11/2/2014</a:t>
            </a:fld>
            <a:endParaRPr lang="el-GR"/>
          </a:p>
        </p:txBody>
      </p:sp>
      <p:sp>
        <p:nvSpPr>
          <p:cNvPr id="5" name="Θέση υποσέλιδου 4"/>
          <p:cNvSpPr>
            <a:spLocks noGrp="1"/>
          </p:cNvSpPr>
          <p:nvPr>
            <p:ph type="ftr" sz="quarter" idx="11"/>
          </p:nvPr>
        </p:nvSpPr>
        <p:spPr/>
        <p:txBody>
          <a:bodyPr/>
          <a:lstStyle/>
          <a:p>
            <a:r>
              <a:rPr lang="en-US" smtClean="0"/>
              <a:t>Potigam nomater</a:t>
            </a:r>
            <a:endParaRPr lang="el-GR"/>
          </a:p>
        </p:txBody>
      </p:sp>
      <p:sp>
        <p:nvSpPr>
          <p:cNvPr id="6" name="Θέση αριθμού διαφάνειας 5"/>
          <p:cNvSpPr>
            <a:spLocks noGrp="1"/>
          </p:cNvSpPr>
          <p:nvPr>
            <p:ph type="sldNum" sz="quarter" idx="12"/>
          </p:nvPr>
        </p:nvSpPr>
        <p:spPr/>
        <p:txBody>
          <a:bodyPr/>
          <a:lstStyle/>
          <a:p>
            <a:fld id="{CEB5CC12-D00C-4A9A-82EA-111DE1DD81B3}" type="slidenum">
              <a:rPr lang="el-GR" smtClean="0"/>
              <a:t>‹#›</a:t>
            </a:fld>
            <a:endParaRPr lang="el-GR"/>
          </a:p>
        </p:txBody>
      </p:sp>
    </p:spTree>
    <p:extLst>
      <p:ext uri="{BB962C8B-B14F-4D97-AF65-F5344CB8AC3E}">
        <p14:creationId xmlns:p14="http://schemas.microsoft.com/office/powerpoint/2010/main" val="2507318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232318B3-C328-4CAA-A5EE-16FBAF7CFD2D}" type="datetime1">
              <a:rPr lang="el-GR" smtClean="0"/>
              <a:t>11/2/2014</a:t>
            </a:fld>
            <a:endParaRPr lang="el-GR"/>
          </a:p>
        </p:txBody>
      </p:sp>
      <p:sp>
        <p:nvSpPr>
          <p:cNvPr id="5" name="Θέση υποσέλιδου 4"/>
          <p:cNvSpPr>
            <a:spLocks noGrp="1"/>
          </p:cNvSpPr>
          <p:nvPr>
            <p:ph type="ftr" sz="quarter" idx="11"/>
          </p:nvPr>
        </p:nvSpPr>
        <p:spPr/>
        <p:txBody>
          <a:bodyPr/>
          <a:lstStyle/>
          <a:p>
            <a:r>
              <a:rPr lang="en-US" smtClean="0"/>
              <a:t>Potigam nomater</a:t>
            </a:r>
            <a:endParaRPr lang="el-GR"/>
          </a:p>
        </p:txBody>
      </p:sp>
      <p:sp>
        <p:nvSpPr>
          <p:cNvPr id="6" name="Θέση αριθμού διαφάνειας 5"/>
          <p:cNvSpPr>
            <a:spLocks noGrp="1"/>
          </p:cNvSpPr>
          <p:nvPr>
            <p:ph type="sldNum" sz="quarter" idx="12"/>
          </p:nvPr>
        </p:nvSpPr>
        <p:spPr/>
        <p:txBody>
          <a:bodyPr/>
          <a:lstStyle/>
          <a:p>
            <a:fld id="{CEB5CC12-D00C-4A9A-82EA-111DE1DD81B3}" type="slidenum">
              <a:rPr lang="el-GR" smtClean="0"/>
              <a:t>‹#›</a:t>
            </a:fld>
            <a:endParaRPr lang="el-GR"/>
          </a:p>
        </p:txBody>
      </p:sp>
    </p:spTree>
    <p:extLst>
      <p:ext uri="{BB962C8B-B14F-4D97-AF65-F5344CB8AC3E}">
        <p14:creationId xmlns:p14="http://schemas.microsoft.com/office/powerpoint/2010/main" val="638656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1CE82A44-6C3F-4022-9A10-C18AA496641E}" type="datetime1">
              <a:rPr lang="el-GR" smtClean="0"/>
              <a:t>11/2/2014</a:t>
            </a:fld>
            <a:endParaRPr lang="el-GR"/>
          </a:p>
        </p:txBody>
      </p:sp>
      <p:sp>
        <p:nvSpPr>
          <p:cNvPr id="6" name="Θέση υποσέλιδου 5"/>
          <p:cNvSpPr>
            <a:spLocks noGrp="1"/>
          </p:cNvSpPr>
          <p:nvPr>
            <p:ph type="ftr" sz="quarter" idx="11"/>
          </p:nvPr>
        </p:nvSpPr>
        <p:spPr/>
        <p:txBody>
          <a:bodyPr/>
          <a:lstStyle/>
          <a:p>
            <a:r>
              <a:rPr lang="en-US" smtClean="0"/>
              <a:t>Potigam nomater</a:t>
            </a:r>
            <a:endParaRPr lang="el-GR"/>
          </a:p>
        </p:txBody>
      </p:sp>
      <p:sp>
        <p:nvSpPr>
          <p:cNvPr id="7" name="Θέση αριθμού διαφάνειας 6"/>
          <p:cNvSpPr>
            <a:spLocks noGrp="1"/>
          </p:cNvSpPr>
          <p:nvPr>
            <p:ph type="sldNum" sz="quarter" idx="12"/>
          </p:nvPr>
        </p:nvSpPr>
        <p:spPr/>
        <p:txBody>
          <a:bodyPr/>
          <a:lstStyle/>
          <a:p>
            <a:fld id="{CEB5CC12-D00C-4A9A-82EA-111DE1DD81B3}" type="slidenum">
              <a:rPr lang="el-GR" smtClean="0"/>
              <a:t>‹#›</a:t>
            </a:fld>
            <a:endParaRPr lang="el-GR"/>
          </a:p>
        </p:txBody>
      </p:sp>
    </p:spTree>
    <p:extLst>
      <p:ext uri="{BB962C8B-B14F-4D97-AF65-F5344CB8AC3E}">
        <p14:creationId xmlns:p14="http://schemas.microsoft.com/office/powerpoint/2010/main" val="3358064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7A306362-3B58-4DCD-B062-30261BF97AFE}" type="datetime1">
              <a:rPr lang="el-GR" smtClean="0"/>
              <a:t>11/2/2014</a:t>
            </a:fld>
            <a:endParaRPr lang="el-GR"/>
          </a:p>
        </p:txBody>
      </p:sp>
      <p:sp>
        <p:nvSpPr>
          <p:cNvPr id="8" name="Θέση υποσέλιδου 7"/>
          <p:cNvSpPr>
            <a:spLocks noGrp="1"/>
          </p:cNvSpPr>
          <p:nvPr>
            <p:ph type="ftr" sz="quarter" idx="11"/>
          </p:nvPr>
        </p:nvSpPr>
        <p:spPr/>
        <p:txBody>
          <a:bodyPr/>
          <a:lstStyle/>
          <a:p>
            <a:r>
              <a:rPr lang="en-US" smtClean="0"/>
              <a:t>Potigam nomater</a:t>
            </a:r>
            <a:endParaRPr lang="el-GR"/>
          </a:p>
        </p:txBody>
      </p:sp>
      <p:sp>
        <p:nvSpPr>
          <p:cNvPr id="9" name="Θέση αριθμού διαφάνειας 8"/>
          <p:cNvSpPr>
            <a:spLocks noGrp="1"/>
          </p:cNvSpPr>
          <p:nvPr>
            <p:ph type="sldNum" sz="quarter" idx="12"/>
          </p:nvPr>
        </p:nvSpPr>
        <p:spPr/>
        <p:txBody>
          <a:bodyPr/>
          <a:lstStyle/>
          <a:p>
            <a:fld id="{CEB5CC12-D00C-4A9A-82EA-111DE1DD81B3}" type="slidenum">
              <a:rPr lang="el-GR" smtClean="0"/>
              <a:t>‹#›</a:t>
            </a:fld>
            <a:endParaRPr lang="el-GR"/>
          </a:p>
        </p:txBody>
      </p:sp>
    </p:spTree>
    <p:extLst>
      <p:ext uri="{BB962C8B-B14F-4D97-AF65-F5344CB8AC3E}">
        <p14:creationId xmlns:p14="http://schemas.microsoft.com/office/powerpoint/2010/main" val="2034099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C0016116-3F59-4217-9211-173B96A20F8A}" type="datetime1">
              <a:rPr lang="el-GR" smtClean="0"/>
              <a:t>11/2/2014</a:t>
            </a:fld>
            <a:endParaRPr lang="el-GR"/>
          </a:p>
        </p:txBody>
      </p:sp>
      <p:sp>
        <p:nvSpPr>
          <p:cNvPr id="4" name="Θέση υποσέλιδου 3"/>
          <p:cNvSpPr>
            <a:spLocks noGrp="1"/>
          </p:cNvSpPr>
          <p:nvPr>
            <p:ph type="ftr" sz="quarter" idx="11"/>
          </p:nvPr>
        </p:nvSpPr>
        <p:spPr/>
        <p:txBody>
          <a:bodyPr/>
          <a:lstStyle/>
          <a:p>
            <a:r>
              <a:rPr lang="en-US" smtClean="0"/>
              <a:t>Potigam nomater</a:t>
            </a:r>
            <a:endParaRPr lang="el-GR"/>
          </a:p>
        </p:txBody>
      </p:sp>
      <p:sp>
        <p:nvSpPr>
          <p:cNvPr id="5" name="Θέση αριθμού διαφάνειας 4"/>
          <p:cNvSpPr>
            <a:spLocks noGrp="1"/>
          </p:cNvSpPr>
          <p:nvPr>
            <p:ph type="sldNum" sz="quarter" idx="12"/>
          </p:nvPr>
        </p:nvSpPr>
        <p:spPr/>
        <p:txBody>
          <a:bodyPr/>
          <a:lstStyle/>
          <a:p>
            <a:fld id="{CEB5CC12-D00C-4A9A-82EA-111DE1DD81B3}" type="slidenum">
              <a:rPr lang="el-GR" smtClean="0"/>
              <a:t>‹#›</a:t>
            </a:fld>
            <a:endParaRPr lang="el-GR"/>
          </a:p>
        </p:txBody>
      </p:sp>
    </p:spTree>
    <p:extLst>
      <p:ext uri="{BB962C8B-B14F-4D97-AF65-F5344CB8AC3E}">
        <p14:creationId xmlns:p14="http://schemas.microsoft.com/office/powerpoint/2010/main" val="2257853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DF517B57-D6BB-482A-9586-1BE3A2D51E53}" type="datetime1">
              <a:rPr lang="el-GR" smtClean="0"/>
              <a:t>11/2/2014</a:t>
            </a:fld>
            <a:endParaRPr lang="el-GR"/>
          </a:p>
        </p:txBody>
      </p:sp>
      <p:sp>
        <p:nvSpPr>
          <p:cNvPr id="3" name="Θέση υποσέλιδου 2"/>
          <p:cNvSpPr>
            <a:spLocks noGrp="1"/>
          </p:cNvSpPr>
          <p:nvPr>
            <p:ph type="ftr" sz="quarter" idx="11"/>
          </p:nvPr>
        </p:nvSpPr>
        <p:spPr/>
        <p:txBody>
          <a:bodyPr/>
          <a:lstStyle/>
          <a:p>
            <a:r>
              <a:rPr lang="en-US" smtClean="0"/>
              <a:t>Potigam nomater</a:t>
            </a:r>
            <a:endParaRPr lang="el-GR"/>
          </a:p>
        </p:txBody>
      </p:sp>
      <p:sp>
        <p:nvSpPr>
          <p:cNvPr id="4" name="Θέση αριθμού διαφάνειας 3"/>
          <p:cNvSpPr>
            <a:spLocks noGrp="1"/>
          </p:cNvSpPr>
          <p:nvPr>
            <p:ph type="sldNum" sz="quarter" idx="12"/>
          </p:nvPr>
        </p:nvSpPr>
        <p:spPr/>
        <p:txBody>
          <a:bodyPr/>
          <a:lstStyle/>
          <a:p>
            <a:fld id="{CEB5CC12-D00C-4A9A-82EA-111DE1DD81B3}" type="slidenum">
              <a:rPr lang="el-GR" smtClean="0"/>
              <a:t>‹#›</a:t>
            </a:fld>
            <a:endParaRPr lang="el-GR"/>
          </a:p>
        </p:txBody>
      </p:sp>
    </p:spTree>
    <p:extLst>
      <p:ext uri="{BB962C8B-B14F-4D97-AF65-F5344CB8AC3E}">
        <p14:creationId xmlns:p14="http://schemas.microsoft.com/office/powerpoint/2010/main" val="4069053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42FD4FF8-E15E-4F22-8E0D-0A4126C4818F}" type="datetime1">
              <a:rPr lang="el-GR" smtClean="0"/>
              <a:t>11/2/2014</a:t>
            </a:fld>
            <a:endParaRPr lang="el-GR"/>
          </a:p>
        </p:txBody>
      </p:sp>
      <p:sp>
        <p:nvSpPr>
          <p:cNvPr id="6" name="Θέση υποσέλιδου 5"/>
          <p:cNvSpPr>
            <a:spLocks noGrp="1"/>
          </p:cNvSpPr>
          <p:nvPr>
            <p:ph type="ftr" sz="quarter" idx="11"/>
          </p:nvPr>
        </p:nvSpPr>
        <p:spPr/>
        <p:txBody>
          <a:bodyPr/>
          <a:lstStyle/>
          <a:p>
            <a:r>
              <a:rPr lang="en-US" smtClean="0"/>
              <a:t>Potigam nomater</a:t>
            </a:r>
            <a:endParaRPr lang="el-GR"/>
          </a:p>
        </p:txBody>
      </p:sp>
      <p:sp>
        <p:nvSpPr>
          <p:cNvPr id="7" name="Θέση αριθμού διαφάνειας 6"/>
          <p:cNvSpPr>
            <a:spLocks noGrp="1"/>
          </p:cNvSpPr>
          <p:nvPr>
            <p:ph type="sldNum" sz="quarter" idx="12"/>
          </p:nvPr>
        </p:nvSpPr>
        <p:spPr/>
        <p:txBody>
          <a:bodyPr/>
          <a:lstStyle/>
          <a:p>
            <a:fld id="{CEB5CC12-D00C-4A9A-82EA-111DE1DD81B3}" type="slidenum">
              <a:rPr lang="el-GR" smtClean="0"/>
              <a:t>‹#›</a:t>
            </a:fld>
            <a:endParaRPr lang="el-GR"/>
          </a:p>
        </p:txBody>
      </p:sp>
    </p:spTree>
    <p:extLst>
      <p:ext uri="{BB962C8B-B14F-4D97-AF65-F5344CB8AC3E}">
        <p14:creationId xmlns:p14="http://schemas.microsoft.com/office/powerpoint/2010/main" val="884619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45DD0ABE-E30F-40C0-90BE-E20DF273E46E}" type="datetime1">
              <a:rPr lang="el-GR" smtClean="0"/>
              <a:t>11/2/2014</a:t>
            </a:fld>
            <a:endParaRPr lang="el-GR"/>
          </a:p>
        </p:txBody>
      </p:sp>
      <p:sp>
        <p:nvSpPr>
          <p:cNvPr id="6" name="Θέση υποσέλιδου 5"/>
          <p:cNvSpPr>
            <a:spLocks noGrp="1"/>
          </p:cNvSpPr>
          <p:nvPr>
            <p:ph type="ftr" sz="quarter" idx="11"/>
          </p:nvPr>
        </p:nvSpPr>
        <p:spPr/>
        <p:txBody>
          <a:bodyPr/>
          <a:lstStyle/>
          <a:p>
            <a:r>
              <a:rPr lang="en-US" smtClean="0"/>
              <a:t>Potigam nomater</a:t>
            </a:r>
            <a:endParaRPr lang="el-GR"/>
          </a:p>
        </p:txBody>
      </p:sp>
      <p:sp>
        <p:nvSpPr>
          <p:cNvPr id="7" name="Θέση αριθμού διαφάνειας 6"/>
          <p:cNvSpPr>
            <a:spLocks noGrp="1"/>
          </p:cNvSpPr>
          <p:nvPr>
            <p:ph type="sldNum" sz="quarter" idx="12"/>
          </p:nvPr>
        </p:nvSpPr>
        <p:spPr/>
        <p:txBody>
          <a:bodyPr/>
          <a:lstStyle/>
          <a:p>
            <a:fld id="{CEB5CC12-D00C-4A9A-82EA-111DE1DD81B3}" type="slidenum">
              <a:rPr lang="el-GR" smtClean="0"/>
              <a:t>‹#›</a:t>
            </a:fld>
            <a:endParaRPr lang="el-GR"/>
          </a:p>
        </p:txBody>
      </p:sp>
    </p:spTree>
    <p:extLst>
      <p:ext uri="{BB962C8B-B14F-4D97-AF65-F5344CB8AC3E}">
        <p14:creationId xmlns:p14="http://schemas.microsoft.com/office/powerpoint/2010/main" val="1338000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3FFDCA-C927-4243-A0BC-0F72D82FE41C}" type="datetime1">
              <a:rPr lang="el-GR" smtClean="0"/>
              <a:t>11/2/2014</a:t>
            </a:fld>
            <a:endParaRPr lang="el-G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Potigam nomater</a:t>
            </a:r>
            <a:endParaRPr lang="el-G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B5CC12-D00C-4A9A-82EA-111DE1DD81B3}" type="slidenum">
              <a:rPr lang="el-GR" smtClean="0"/>
              <a:t>‹#›</a:t>
            </a:fld>
            <a:endParaRPr lang="el-GR"/>
          </a:p>
        </p:txBody>
      </p:sp>
    </p:spTree>
    <p:extLst>
      <p:ext uri="{BB962C8B-B14F-4D97-AF65-F5344CB8AC3E}">
        <p14:creationId xmlns:p14="http://schemas.microsoft.com/office/powerpoint/2010/main" val="2985545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4.xml"/><Relationship Id="rId7" Type="http://schemas.openxmlformats.org/officeDocument/2006/relationships/hyperlink" Target="http://creativecommons.org/licenses/by-sa/3.0/deed.el" TargetMode="Externa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jpeg"/><Relationship Id="rId5" Type="http://schemas.openxmlformats.org/officeDocument/2006/relationships/hyperlink" Target="http://www.teilar.gr/" TargetMode="External"/><Relationship Id="rId10" Type="http://schemas.openxmlformats.org/officeDocument/2006/relationships/image" Target="../media/image3.png"/><Relationship Id="rId4" Type="http://schemas.openxmlformats.org/officeDocument/2006/relationships/slideLayout" Target="../slideLayouts/slideLayout1.xml"/><Relationship Id="rId9" Type="http://schemas.openxmlformats.org/officeDocument/2006/relationships/hyperlink" Target="http://www.edulll.gr/" TargetMode="External"/></Relationships>
</file>

<file path=ppt/slides/_rels/slide1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slideLayout" Target="../slideLayouts/slideLayout7.xml"/><Relationship Id="rId1" Type="http://schemas.openxmlformats.org/officeDocument/2006/relationships/tags" Target="../tags/tag27.xml"/><Relationship Id="rId5" Type="http://schemas.microsoft.com/office/2007/relationships/hdphoto" Target="../media/hdphoto1.wdp"/><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8.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29.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30.xml"/><Relationship Id="rId6" Type="http://schemas.microsoft.com/office/2007/relationships/hdphoto" Target="../media/hdphoto1.wdp"/><Relationship Id="rId5" Type="http://schemas.openxmlformats.org/officeDocument/2006/relationships/image" Target="../media/image5.jpeg"/><Relationship Id="rId4" Type="http://schemas.openxmlformats.org/officeDocument/2006/relationships/slide" Target="slide5.xml"/></Relationships>
</file>

<file path=ppt/slides/_rels/slide14.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8.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tags" Target="../tags/tag48.xml"/><Relationship Id="rId7" Type="http://schemas.microsoft.com/office/2007/relationships/hdphoto" Target="../media/hdphoto2.wdp"/><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9.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hyperlink" Target="http://creativecommons.org/licenses/by-sa/3.0/deed.el" TargetMode="Externa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10.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tags" Target="../tags/tag63.xml"/><Relationship Id="rId7" Type="http://schemas.microsoft.com/office/2007/relationships/hdphoto" Target="../media/hdphoto3.wdp"/><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11.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69.xml"/><Relationship Id="rId7" Type="http://schemas.openxmlformats.org/officeDocument/2006/relationships/slide" Target="slide5.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tags" Target="../tags/tag70.xml"/><Relationship Id="rId9"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hyperlink" Target="http://www.edulll.gr/" TargetMode="External"/><Relationship Id="rId5" Type="http://schemas.openxmlformats.org/officeDocument/2006/relationships/image" Target="../media/image2.png"/><Relationship Id="rId4" Type="http://schemas.openxmlformats.org/officeDocument/2006/relationships/hyperlink" Target="http://creativecommons.org/licenses/by-sa/3.0/deed.el"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0.xml"/><Relationship Id="rId7" Type="http://schemas.openxmlformats.org/officeDocument/2006/relationships/hyperlink" Target="http://www.edulll.gr/" TargetMode="Externa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tags" Target="../tags/tag11.xml"/></Relationships>
</file>

<file path=ppt/slides/_rels/slide4.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tags" Target="../tags/tag15.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6.xml"/><Relationship Id="rId3" Type="http://schemas.openxmlformats.org/officeDocument/2006/relationships/tags" Target="../tags/tag18.xml"/><Relationship Id="rId7" Type="http://schemas.openxmlformats.org/officeDocument/2006/relationships/tags" Target="../tags/tag22.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slide" Target="slide14.xml"/><Relationship Id="rId5" Type="http://schemas.openxmlformats.org/officeDocument/2006/relationships/tags" Target="../tags/tag20.xml"/><Relationship Id="rId10" Type="http://schemas.openxmlformats.org/officeDocument/2006/relationships/slide" Target="slide11.xml"/><Relationship Id="rId4" Type="http://schemas.openxmlformats.org/officeDocument/2006/relationships/tags" Target="../tags/tag19.xml"/><Relationship Id="rId9" Type="http://schemas.openxmlformats.org/officeDocument/2006/relationships/slide" Target="slide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3.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4.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5.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Εικόνα 1" descr="Λογότυπο Τεχνολογικό Εκπαιδευτικό Ίδρυμα Θεσσαλίας.">
            <a:hlinkClick r:id="rId5" tooltip="Μετάβαση στην Ιστοσελίδα του Ιδρύματος"/>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2613" y="449263"/>
            <a:ext cx="3455987"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Τίτλος 1"/>
          <p:cNvSpPr>
            <a:spLocks noGrp="1"/>
          </p:cNvSpPr>
          <p:nvPr>
            <p:ph type="ctrTitle"/>
            <p:custDataLst>
              <p:tags r:id="rId2"/>
            </p:custDataLst>
          </p:nvPr>
        </p:nvSpPr>
        <p:spPr>
          <a:xfrm>
            <a:off x="582613" y="1772816"/>
            <a:ext cx="7949827" cy="1236663"/>
          </a:xfrm>
        </p:spPr>
        <p:txBody>
          <a:bodyPr>
            <a:noAutofit/>
          </a:bodyPr>
          <a:lstStyle/>
          <a:p>
            <a:r>
              <a:rPr lang="el-GR" altLang="el-GR" b="1" dirty="0">
                <a:solidFill>
                  <a:srgbClr val="000000"/>
                </a:solidFill>
              </a:rPr>
              <a:t>Πολυμερή και Σύνθετα Υλικά</a:t>
            </a:r>
            <a:endParaRPr lang="el-GR" altLang="el-GR" dirty="0" smtClean="0"/>
          </a:p>
        </p:txBody>
      </p:sp>
      <p:sp>
        <p:nvSpPr>
          <p:cNvPr id="3" name="Θέση περιεχομένου 1"/>
          <p:cNvSpPr>
            <a:spLocks noGrp="1"/>
          </p:cNvSpPr>
          <p:nvPr>
            <p:ph type="subTitle" idx="1"/>
            <p:custDataLst>
              <p:tags r:id="rId3"/>
            </p:custDataLst>
          </p:nvPr>
        </p:nvSpPr>
        <p:spPr>
          <a:xfrm>
            <a:off x="971600" y="3140968"/>
            <a:ext cx="7128792" cy="2316088"/>
          </a:xfrm>
        </p:spPr>
        <p:txBody>
          <a:bodyPr rtlCol="0">
            <a:normAutofit fontScale="85000" lnSpcReduction="10000"/>
          </a:bodyPr>
          <a:lstStyle/>
          <a:p>
            <a:pPr fontAlgn="auto">
              <a:spcBef>
                <a:spcPts val="0"/>
              </a:spcBef>
              <a:spcAft>
                <a:spcPts val="1800"/>
              </a:spcAft>
              <a:buFont typeface="Arial" panose="020B0604020202020204" pitchFamily="34" charset="0"/>
              <a:buNone/>
              <a:defRPr/>
            </a:pPr>
            <a:r>
              <a:rPr lang="el-GR" sz="2800" b="1" dirty="0">
                <a:solidFill>
                  <a:prstClr val="black"/>
                </a:solidFill>
                <a:cs typeface="Arial" charset="0"/>
              </a:rPr>
              <a:t>Ενότητα </a:t>
            </a:r>
            <a:r>
              <a:rPr lang="el-GR" sz="2800" b="1" dirty="0" smtClean="0">
                <a:solidFill>
                  <a:prstClr val="black"/>
                </a:solidFill>
                <a:cs typeface="Arial" charset="0"/>
              </a:rPr>
              <a:t>1</a:t>
            </a:r>
            <a:r>
              <a:rPr lang="en-US" sz="2800" b="1" dirty="0" smtClean="0">
                <a:solidFill>
                  <a:prstClr val="black"/>
                </a:solidFill>
                <a:cs typeface="Arial" charset="0"/>
              </a:rPr>
              <a:t>:</a:t>
            </a:r>
            <a:r>
              <a:rPr lang="el-GR" sz="2800" b="1" dirty="0" smtClean="0">
                <a:solidFill>
                  <a:prstClr val="black"/>
                </a:solidFill>
                <a:cs typeface="Arial" charset="0"/>
              </a:rPr>
              <a:t>  </a:t>
            </a:r>
            <a:r>
              <a:rPr lang="el-GR" sz="2800" dirty="0" smtClean="0">
                <a:solidFill>
                  <a:schemeClr val="tx1"/>
                </a:solidFill>
              </a:rPr>
              <a:t>Ιστορική αναδρομή – Οργανικά πολυμερή</a:t>
            </a:r>
            <a:endParaRPr lang="el-GR" sz="2800" dirty="0">
              <a:solidFill>
                <a:prstClr val="black"/>
              </a:solidFill>
              <a:cs typeface="Arial" charset="0"/>
            </a:endParaRPr>
          </a:p>
          <a:p>
            <a:pPr>
              <a:spcBef>
                <a:spcPts val="0"/>
              </a:spcBef>
              <a:defRPr/>
            </a:pPr>
            <a:r>
              <a:rPr lang="el-GR" sz="2800" dirty="0" smtClean="0">
                <a:solidFill>
                  <a:prstClr val="black"/>
                </a:solidFill>
                <a:cs typeface="Arial" charset="0"/>
              </a:rPr>
              <a:t> </a:t>
            </a:r>
            <a:r>
              <a:rPr lang="el-GR" sz="2800" b="1" dirty="0" smtClean="0">
                <a:solidFill>
                  <a:prstClr val="black"/>
                </a:solidFill>
                <a:cs typeface="Arial" charset="0"/>
              </a:rPr>
              <a:t>   </a:t>
            </a:r>
            <a:r>
              <a:rPr lang="el-GR" sz="2800" dirty="0">
                <a:solidFill>
                  <a:prstClr val="black"/>
                </a:solidFill>
                <a:cs typeface="Arial" charset="0"/>
              </a:rPr>
              <a:t>Διδάσκων</a:t>
            </a:r>
            <a:r>
              <a:rPr lang="el-GR" sz="2800" dirty="0" smtClean="0">
                <a:solidFill>
                  <a:prstClr val="black"/>
                </a:solidFill>
                <a:cs typeface="Arial" charset="0"/>
              </a:rPr>
              <a:t>:</a:t>
            </a:r>
            <a:r>
              <a:rPr lang="en-US" sz="2800" dirty="0" smtClean="0">
                <a:solidFill>
                  <a:prstClr val="black"/>
                </a:solidFill>
                <a:cs typeface="Arial" charset="0"/>
              </a:rPr>
              <a:t> </a:t>
            </a:r>
            <a:r>
              <a:rPr lang="el-GR" sz="2800" dirty="0" smtClean="0">
                <a:solidFill>
                  <a:prstClr val="black"/>
                </a:solidFill>
                <a:cs typeface="Arial" charset="0"/>
              </a:rPr>
              <a:t>Δρ</a:t>
            </a:r>
            <a:r>
              <a:rPr lang="el-GR" sz="2800" dirty="0">
                <a:solidFill>
                  <a:prstClr val="black"/>
                </a:solidFill>
                <a:cs typeface="Arial" charset="0"/>
              </a:rPr>
              <a:t>. </a:t>
            </a:r>
            <a:r>
              <a:rPr lang="el-GR" sz="2800" dirty="0" err="1">
                <a:solidFill>
                  <a:prstClr val="black"/>
                </a:solidFill>
                <a:cs typeface="Arial" charset="0"/>
              </a:rPr>
              <a:t>Κακάβας</a:t>
            </a:r>
            <a:r>
              <a:rPr lang="el-GR" sz="2800" dirty="0">
                <a:solidFill>
                  <a:prstClr val="black"/>
                </a:solidFill>
                <a:cs typeface="Arial" charset="0"/>
              </a:rPr>
              <a:t> Β. </a:t>
            </a:r>
            <a:r>
              <a:rPr lang="el-GR" sz="2800" dirty="0" smtClean="0">
                <a:solidFill>
                  <a:prstClr val="black"/>
                </a:solidFill>
                <a:cs typeface="Arial" charset="0"/>
              </a:rPr>
              <a:t>Κων/νος, </a:t>
            </a:r>
          </a:p>
          <a:p>
            <a:pPr>
              <a:spcBef>
                <a:spcPts val="0"/>
              </a:spcBef>
              <a:spcAft>
                <a:spcPts val="1200"/>
              </a:spcAft>
              <a:defRPr/>
            </a:pPr>
            <a:r>
              <a:rPr lang="el-GR" sz="2800" dirty="0" smtClean="0">
                <a:solidFill>
                  <a:prstClr val="black"/>
                </a:solidFill>
                <a:cs typeface="Arial" charset="0"/>
              </a:rPr>
              <a:t>Χημικός, </a:t>
            </a:r>
            <a:r>
              <a:rPr lang="el-GR" sz="2800" dirty="0">
                <a:solidFill>
                  <a:prstClr val="black"/>
                </a:solidFill>
                <a:cs typeface="Arial" charset="0"/>
              </a:rPr>
              <a:t>Καθηγητής Εφαρμογών</a:t>
            </a:r>
          </a:p>
          <a:p>
            <a:pPr>
              <a:spcBef>
                <a:spcPts val="0"/>
              </a:spcBef>
              <a:spcAft>
                <a:spcPts val="1200"/>
              </a:spcAft>
              <a:defRPr/>
            </a:pPr>
            <a:endParaRPr lang="el-GR" sz="2800" dirty="0" smtClean="0">
              <a:solidFill>
                <a:prstClr val="black"/>
              </a:solidFill>
              <a:cs typeface="Arial" charset="0"/>
            </a:endParaRPr>
          </a:p>
          <a:p>
            <a:pPr>
              <a:spcBef>
                <a:spcPts val="0"/>
              </a:spcBef>
              <a:defRPr/>
            </a:pPr>
            <a:r>
              <a:rPr lang="el-GR" sz="2800" dirty="0" smtClean="0">
                <a:solidFill>
                  <a:prstClr val="black"/>
                </a:solidFill>
                <a:cs typeface="Arial" charset="0"/>
              </a:rPr>
              <a:t>Τμήμα </a:t>
            </a:r>
            <a:r>
              <a:rPr lang="el-GR" sz="2800" dirty="0">
                <a:solidFill>
                  <a:prstClr val="black"/>
                </a:solidFill>
                <a:cs typeface="Arial" charset="0"/>
              </a:rPr>
              <a:t>Σχεδιασμού και Τεχνολογίας Ξύλου και Επίπλου</a:t>
            </a:r>
            <a:endParaRPr lang="en-US" sz="2800" b="1" dirty="0">
              <a:solidFill>
                <a:prstClr val="black"/>
              </a:solidFill>
              <a:cs typeface="Arial" charset="0"/>
            </a:endParaRPr>
          </a:p>
          <a:p>
            <a:pPr fontAlgn="auto">
              <a:spcAft>
                <a:spcPts val="0"/>
              </a:spcAft>
              <a:buFont typeface="Arial" panose="020B0604020202020204" pitchFamily="34" charset="0"/>
              <a:buNone/>
              <a:defRPr/>
            </a:pPr>
            <a:endParaRPr lang="el-GR" dirty="0"/>
          </a:p>
        </p:txBody>
      </p:sp>
      <p:pic>
        <p:nvPicPr>
          <p:cNvPr id="9" name="Εικόνα 2" descr=" Λογότυπο για Άδειες χρήσης Creative Commons, B Y, S A. ">
            <a:hlinkClick r:id="rId7" tooltip="Μετάβαση στην Άδεια Χρήσης"/>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2600" y="5943600"/>
            <a:ext cx="1690688" cy="591531"/>
          </a:xfrm>
          <a:prstGeom prst="rect">
            <a:avLst/>
          </a:prstGeom>
          <a:noFill/>
          <a:extLst>
            <a:ext uri="{909E8E84-426E-40DD-AFC4-6F175D3DCCD1}">
              <a14:hiddenFill xmlns:a14="http://schemas.microsoft.com/office/drawing/2010/main">
                <a:solidFill>
                  <a:srgbClr val="FFFFFF"/>
                </a:solidFill>
              </a14:hiddenFill>
            </a:ext>
          </a:extLst>
        </p:spPr>
      </p:pic>
      <p:pic>
        <p:nvPicPr>
          <p:cNvPr id="8" name="Εικόνα 3" descr="Λογότυπο Επιχειρησιακού Προγράμματος Εκπαίδευση και Δια βίου Μάθηση του Υπουργείου Παιδείας, ΕΣΠΑ 2007 - 2013, με τη σημαία της Ευρωπαϊκής Ένωσης, το οποίο συγχρηματοδοτείται από την Ευρωπαϊκή Ένωση (Ευρωπαϊκό Κοινωνικό Ταμείο) και από εθνικούς πόρους. " title="Λογότυπο Χρηματοδότησης. ">
            <a:hlinkClick r:id="rId9" tooltip="Μετάβαση σε www.edulll.gr"/>
          </p:cNvPr>
          <p:cNvPicPr>
            <a:picLocks noChangeAspect="1" noChangeArrowheads="1"/>
          </p:cNvPicPr>
          <p:nvPr/>
        </p:nvPicPr>
        <p:blipFill>
          <a:blip r:embed="rId10"/>
          <a:srcRect/>
          <a:stretch>
            <a:fillRect/>
          </a:stretch>
        </p:blipFill>
        <p:spPr bwMode="auto">
          <a:xfrm>
            <a:off x="3492500" y="5657850"/>
            <a:ext cx="4310063" cy="103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2327246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normAutofit/>
          </a:bodyPr>
          <a:lstStyle/>
          <a:p>
            <a:r>
              <a:rPr lang="el-GR" b="1" dirty="0" smtClean="0"/>
              <a:t>Ιστορική Αναδρομή </a:t>
            </a:r>
            <a:r>
              <a:rPr lang="en-US" b="1" dirty="0" smtClean="0"/>
              <a:t>(5/5</a:t>
            </a:r>
            <a:r>
              <a:rPr lang="en-US" b="1" dirty="0"/>
              <a:t>)</a:t>
            </a:r>
            <a:endParaRPr lang="el-GR" b="1" dirty="0"/>
          </a:p>
        </p:txBody>
      </p:sp>
      <p:sp>
        <p:nvSpPr>
          <p:cNvPr id="7" name="Content Placeholder 5"/>
          <p:cNvSpPr txBox="1">
            <a:spLocks/>
          </p:cNvSpPr>
          <p:nvPr/>
        </p:nvSpPr>
        <p:spPr>
          <a:xfrm>
            <a:off x="457200" y="1412776"/>
            <a:ext cx="8229600" cy="471338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l-GR" altLang="el-GR" sz="2800" dirty="0"/>
              <a:t>Το βιβλίο του </a:t>
            </a:r>
            <a:r>
              <a:rPr lang="en-US" altLang="el-GR" sz="2800" dirty="0" smtClean="0"/>
              <a:t>Staudinger</a:t>
            </a:r>
            <a:r>
              <a:rPr lang="el-GR" altLang="el-GR" sz="2800" dirty="0" smtClean="0"/>
              <a:t> </a:t>
            </a:r>
            <a:r>
              <a:rPr lang="el-GR" altLang="el-GR" sz="2800" dirty="0"/>
              <a:t>με τίτλο </a:t>
            </a:r>
            <a:r>
              <a:rPr lang="el-GR" altLang="el-GR" sz="2800" dirty="0" smtClean="0"/>
              <a:t>“</a:t>
            </a:r>
            <a:r>
              <a:rPr lang="en-US" altLang="el-GR" sz="2800" dirty="0" smtClean="0"/>
              <a:t>Die </a:t>
            </a:r>
            <a:r>
              <a:rPr lang="en-US" altLang="el-GR" sz="2800" dirty="0" err="1" smtClean="0"/>
              <a:t>Hochmolekulären</a:t>
            </a:r>
            <a:r>
              <a:rPr lang="en-US" altLang="el-GR" sz="2800" dirty="0" smtClean="0"/>
              <a:t>  </a:t>
            </a:r>
            <a:r>
              <a:rPr lang="en-US" altLang="el-GR" sz="2800" dirty="0" err="1" smtClean="0"/>
              <a:t>Organischen</a:t>
            </a:r>
            <a:r>
              <a:rPr lang="en-US" altLang="el-GR" sz="2800" dirty="0" smtClean="0"/>
              <a:t> </a:t>
            </a:r>
            <a:r>
              <a:rPr lang="en-US" altLang="el-GR" sz="2800" dirty="0" err="1" smtClean="0"/>
              <a:t>Verbindungen</a:t>
            </a:r>
            <a:r>
              <a:rPr lang="el-GR" altLang="el-GR" sz="2800" dirty="0" smtClean="0"/>
              <a:t>” </a:t>
            </a:r>
            <a:r>
              <a:rPr lang="el-GR" altLang="el-GR" sz="2800" dirty="0"/>
              <a:t>(“οι οργανικές ενώσεις μεγάλων μορίων”) δημοσιεύτηκε το 1932. </a:t>
            </a:r>
            <a:endParaRPr lang="el-GR" altLang="el-GR" sz="2800" dirty="0" smtClean="0"/>
          </a:p>
          <a:p>
            <a:r>
              <a:rPr lang="el-GR" altLang="el-GR" sz="2800" dirty="0" smtClean="0"/>
              <a:t>Μολονότι </a:t>
            </a:r>
            <a:r>
              <a:rPr lang="el-GR" altLang="el-GR" sz="2800" dirty="0"/>
              <a:t>αρκετοί άλλοι εκτός από το </a:t>
            </a:r>
            <a:r>
              <a:rPr lang="en-US" altLang="el-GR" sz="2800" dirty="0" smtClean="0"/>
              <a:t>Staudinger</a:t>
            </a:r>
            <a:r>
              <a:rPr lang="el-GR" altLang="el-GR" sz="2800" dirty="0" smtClean="0"/>
              <a:t> </a:t>
            </a:r>
            <a:r>
              <a:rPr lang="el-GR" altLang="el-GR" sz="2800" dirty="0"/>
              <a:t>συνέβαλαν  σημαντικά στην κατανόηση της  </a:t>
            </a:r>
            <a:r>
              <a:rPr lang="el-GR" altLang="el-GR" sz="2800" dirty="0" err="1"/>
              <a:t>μακρομοριακής</a:t>
            </a:r>
            <a:r>
              <a:rPr lang="el-GR" altLang="el-GR" sz="2800" dirty="0"/>
              <a:t> δομής των πολυμερών, θεωρείται γενικά το </a:t>
            </a:r>
            <a:r>
              <a:rPr lang="el-GR" altLang="el-GR" sz="2800" b="1" dirty="0"/>
              <a:t>1932</a:t>
            </a:r>
            <a:r>
              <a:rPr lang="el-GR" altLang="el-GR" sz="2800" dirty="0"/>
              <a:t> σαν ορόσημο για την αρχή μιας νέας εποχής στον τομέα της επιστήμης και τεχνολογίας των πολυμερών.</a:t>
            </a:r>
          </a:p>
          <a:p>
            <a:endParaRPr lang="el-GR" sz="2800" dirty="0"/>
          </a:p>
        </p:txBody>
      </p:sp>
      <p:pic>
        <p:nvPicPr>
          <p:cNvPr id="6" name="Εικόνα 1" descr="Εικονίδιο μετάβασης στα Περιεχόμενα.">
            <a:hlinkClick r:id="rId3" action="ppaction://hlinksldjump" tooltip="Επιστροφή στα Περιεχόμενα"/>
          </p:cNvPr>
          <p:cNvPicPr>
            <a:picLocks noChangeAspect="1"/>
          </p:cNvPicPr>
          <p:nvPr/>
        </p:nvPicPr>
        <p:blipFill>
          <a:blip r:embed="rId4">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val="0"/>
              </a:ext>
            </a:extLst>
          </a:blip>
          <a:stretch>
            <a:fillRect/>
          </a:stretch>
        </p:blipFill>
        <p:spPr>
          <a:xfrm>
            <a:off x="467250" y="6021288"/>
            <a:ext cx="576065" cy="651438"/>
          </a:xfrm>
          <a:prstGeom prst="rect">
            <a:avLst/>
          </a:prstGeom>
          <a:scene3d>
            <a:camera prst="isometricOffAxis1Right"/>
            <a:lightRig rig="threePt" dir="t"/>
          </a:scene3d>
        </p:spPr>
      </p:pic>
      <p:sp>
        <p:nvSpPr>
          <p:cNvPr id="2" name="Footer Placeholder 1"/>
          <p:cNvSpPr>
            <a:spLocks noGrp="1"/>
          </p:cNvSpPr>
          <p:nvPr>
            <p:ph type="ftr" sz="quarter" idx="11"/>
          </p:nvPr>
        </p:nvSpPr>
        <p:spPr/>
        <p:txBody>
          <a:bodyPr/>
          <a:lstStyle/>
          <a:p>
            <a:r>
              <a:rPr lang="el-GR" dirty="0">
                <a:solidFill>
                  <a:schemeClr val="tx1"/>
                </a:solidFill>
              </a:rPr>
              <a:t>Ιστορική αναδρομή – Οργανικά πολυμερή</a:t>
            </a:r>
            <a:endParaRPr lang="el-GR" dirty="0"/>
          </a:p>
        </p:txBody>
      </p:sp>
      <p:sp>
        <p:nvSpPr>
          <p:cNvPr id="3" name="Slide Number Placeholder 2"/>
          <p:cNvSpPr>
            <a:spLocks noGrp="1"/>
          </p:cNvSpPr>
          <p:nvPr>
            <p:ph type="sldNum" sz="quarter" idx="12"/>
          </p:nvPr>
        </p:nvSpPr>
        <p:spPr/>
        <p:txBody>
          <a:bodyPr/>
          <a:lstStyle/>
          <a:p>
            <a:fld id="{CEB5CC12-D00C-4A9A-82EA-111DE1DD81B3}" type="slidenum">
              <a:rPr lang="el-GR" smtClean="0"/>
              <a:t>10</a:t>
            </a:fld>
            <a:endParaRPr lang="el-GR"/>
          </a:p>
        </p:txBody>
      </p:sp>
    </p:spTree>
    <p:custDataLst>
      <p:tags r:id="rId1"/>
    </p:custDataLst>
    <p:extLst>
      <p:ext uri="{BB962C8B-B14F-4D97-AF65-F5344CB8AC3E}">
        <p14:creationId xmlns:p14="http://schemas.microsoft.com/office/powerpoint/2010/main" val="14980439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normAutofit/>
          </a:bodyPr>
          <a:lstStyle/>
          <a:p>
            <a:r>
              <a:rPr lang="el-GR" b="1" dirty="0" smtClean="0"/>
              <a:t>Οργανικά Πολυμερή</a:t>
            </a:r>
            <a:endParaRPr lang="el-GR" b="1" dirty="0"/>
          </a:p>
        </p:txBody>
      </p:sp>
      <p:sp>
        <p:nvSpPr>
          <p:cNvPr id="7" name="Content Placeholder 5"/>
          <p:cNvSpPr txBox="1">
            <a:spLocks/>
          </p:cNvSpPr>
          <p:nvPr/>
        </p:nvSpPr>
        <p:spPr>
          <a:xfrm>
            <a:off x="457200" y="1412776"/>
            <a:ext cx="8229600" cy="471338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l-GR" altLang="el-GR" sz="2800" b="1" dirty="0"/>
              <a:t>ΒΑΣΙΚΕΣ ΕΝΟΙΕΣ – </a:t>
            </a:r>
            <a:r>
              <a:rPr lang="el-GR" altLang="el-GR" sz="2800" b="1" dirty="0" smtClean="0"/>
              <a:t>ΟΡΙΣΜΟΙ</a:t>
            </a:r>
          </a:p>
          <a:p>
            <a:pPr marL="0" indent="0">
              <a:buNone/>
            </a:pPr>
            <a:endParaRPr lang="el-GR" altLang="el-GR" sz="2800" b="1" dirty="0" smtClean="0"/>
          </a:p>
          <a:p>
            <a:pPr lvl="1">
              <a:spcAft>
                <a:spcPts val="1200"/>
              </a:spcAft>
            </a:pPr>
            <a:r>
              <a:rPr lang="el-GR" altLang="el-GR" sz="2400" dirty="0" smtClean="0"/>
              <a:t>    </a:t>
            </a:r>
            <a:r>
              <a:rPr lang="el-GR" altLang="el-GR" sz="2400" b="1" dirty="0" smtClean="0"/>
              <a:t>Μονομερή</a:t>
            </a:r>
            <a:r>
              <a:rPr lang="el-GR" altLang="el-GR" sz="2400" dirty="0" smtClean="0"/>
              <a:t> </a:t>
            </a:r>
            <a:r>
              <a:rPr lang="el-GR" altLang="el-GR" sz="2400" dirty="0" smtClean="0">
                <a:sym typeface="Wingdings" panose="05000000000000000000" pitchFamily="2" charset="2"/>
              </a:rPr>
              <a:t></a:t>
            </a:r>
            <a:r>
              <a:rPr lang="el-GR" altLang="el-GR" sz="2400" dirty="0" smtClean="0"/>
              <a:t> </a:t>
            </a:r>
            <a:r>
              <a:rPr lang="el-GR" altLang="el-GR" sz="2400" dirty="0"/>
              <a:t>οι απλές χημικές ενώσεις</a:t>
            </a:r>
          </a:p>
          <a:p>
            <a:pPr lvl="1">
              <a:spcAft>
                <a:spcPts val="1200"/>
              </a:spcAft>
            </a:pPr>
            <a:r>
              <a:rPr lang="el-GR" altLang="el-GR" sz="2400" dirty="0"/>
              <a:t>    </a:t>
            </a:r>
            <a:r>
              <a:rPr lang="el-GR" altLang="el-GR" sz="2400" b="1" dirty="0"/>
              <a:t>Δραστικότητα μονομερούς</a:t>
            </a:r>
            <a:r>
              <a:rPr lang="el-GR" altLang="el-GR" sz="2400" dirty="0"/>
              <a:t> </a:t>
            </a:r>
            <a:r>
              <a:rPr lang="el-GR" altLang="el-GR" sz="2400" dirty="0" smtClean="0">
                <a:sym typeface="Wingdings" panose="05000000000000000000" pitchFamily="2" charset="2"/>
              </a:rPr>
              <a:t></a:t>
            </a:r>
            <a:r>
              <a:rPr lang="el-GR" altLang="el-GR" sz="2400" dirty="0" smtClean="0"/>
              <a:t> </a:t>
            </a:r>
            <a:r>
              <a:rPr lang="el-GR" altLang="el-GR" sz="2400" dirty="0"/>
              <a:t>ο αριθμός των δραστικών θέσεων του μονομερούς</a:t>
            </a:r>
          </a:p>
          <a:p>
            <a:pPr lvl="1">
              <a:spcAft>
                <a:spcPts val="1200"/>
              </a:spcAft>
            </a:pPr>
            <a:r>
              <a:rPr lang="el-GR" altLang="el-GR" sz="2400" dirty="0"/>
              <a:t>    </a:t>
            </a:r>
            <a:r>
              <a:rPr lang="el-GR" altLang="el-GR" sz="2400" b="1" dirty="0"/>
              <a:t>Πολυμερισμός</a:t>
            </a:r>
            <a:r>
              <a:rPr lang="el-GR" altLang="el-GR" sz="2400" dirty="0"/>
              <a:t> </a:t>
            </a:r>
            <a:r>
              <a:rPr lang="el-GR" altLang="el-GR" sz="2400" dirty="0" smtClean="0">
                <a:sym typeface="Wingdings" panose="05000000000000000000" pitchFamily="2" charset="2"/>
              </a:rPr>
              <a:t> </a:t>
            </a:r>
            <a:r>
              <a:rPr lang="el-GR" altLang="el-GR" sz="2400" dirty="0" smtClean="0"/>
              <a:t>η </a:t>
            </a:r>
            <a:r>
              <a:rPr lang="el-GR" altLang="el-GR" sz="2400" dirty="0"/>
              <a:t>διεργασία μετατροπής </a:t>
            </a:r>
            <a:r>
              <a:rPr lang="el-GR" altLang="el-GR" sz="2400" dirty="0" smtClean="0"/>
              <a:t>ενός  </a:t>
            </a:r>
            <a:r>
              <a:rPr lang="el-GR" altLang="el-GR" sz="2400" dirty="0"/>
              <a:t>μονομερούς ή μίγματος μονομερών σε πολυμερές. </a:t>
            </a:r>
          </a:p>
          <a:p>
            <a:endParaRPr lang="el-GR" altLang="el-GR" sz="2800" dirty="0"/>
          </a:p>
          <a:p>
            <a:endParaRPr lang="el-GR" sz="2800" dirty="0"/>
          </a:p>
        </p:txBody>
      </p:sp>
      <p:sp>
        <p:nvSpPr>
          <p:cNvPr id="2" name="Footer Placeholder 1"/>
          <p:cNvSpPr>
            <a:spLocks noGrp="1"/>
          </p:cNvSpPr>
          <p:nvPr>
            <p:ph type="ftr" sz="quarter" idx="11"/>
          </p:nvPr>
        </p:nvSpPr>
        <p:spPr/>
        <p:txBody>
          <a:bodyPr/>
          <a:lstStyle/>
          <a:p>
            <a:r>
              <a:rPr lang="el-GR" dirty="0">
                <a:solidFill>
                  <a:schemeClr val="tx1"/>
                </a:solidFill>
              </a:rPr>
              <a:t>Ιστορική αναδρομή – Οργανικά πολυμερή</a:t>
            </a:r>
            <a:endParaRPr lang="el-GR" dirty="0"/>
          </a:p>
        </p:txBody>
      </p:sp>
      <p:sp>
        <p:nvSpPr>
          <p:cNvPr id="3" name="Slide Number Placeholder 2"/>
          <p:cNvSpPr>
            <a:spLocks noGrp="1"/>
          </p:cNvSpPr>
          <p:nvPr>
            <p:ph type="sldNum" sz="quarter" idx="12"/>
          </p:nvPr>
        </p:nvSpPr>
        <p:spPr/>
        <p:txBody>
          <a:bodyPr/>
          <a:lstStyle/>
          <a:p>
            <a:fld id="{CEB5CC12-D00C-4A9A-82EA-111DE1DD81B3}" type="slidenum">
              <a:rPr lang="el-GR" smtClean="0"/>
              <a:t>11</a:t>
            </a:fld>
            <a:endParaRPr lang="el-GR"/>
          </a:p>
        </p:txBody>
      </p:sp>
    </p:spTree>
    <p:custDataLst>
      <p:tags r:id="rId1"/>
    </p:custDataLst>
    <p:extLst>
      <p:ext uri="{BB962C8B-B14F-4D97-AF65-F5344CB8AC3E}">
        <p14:creationId xmlns:p14="http://schemas.microsoft.com/office/powerpoint/2010/main" val="31676043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normAutofit/>
          </a:bodyPr>
          <a:lstStyle/>
          <a:p>
            <a:r>
              <a:rPr lang="el-GR" b="1" dirty="0" smtClean="0"/>
              <a:t>Διάκριση των πολυμερών</a:t>
            </a:r>
            <a:endParaRPr lang="el-GR" b="1" dirty="0"/>
          </a:p>
        </p:txBody>
      </p:sp>
      <p:pic>
        <p:nvPicPr>
          <p:cNvPr id="6" name="2 - Θέση περιεχομένου" descr="Σχεδιάγραμμα που δείχνει την διάκριση των πολυμερών. Τα πολυμερή διακρίνονται σε κατηγορίες, ειδικότερα σε συμπύκνωσης και προσθήκης, σε γραμμικά, σε διακλαδωμένα και σε διασταυρωμένα, σε ομοπολυμερή και συμπολυμερή και σε ελικοειδή, ημισκαλωτά, σκαλωτά και καρδοπολυμερή.&#10;Ακόμα, τα διακλαδωμένα διακρίνονται σε κτενοειδή, σε αστεροειδή και σε δενδριτικά, ενώ τα συμπολυμερή σε τυχαία, εναλλασσόμενα, συσταδικά και εμβολιασμένα."/>
          <p:cNvPicPr>
            <a:picLocks/>
          </p:cNvPicPr>
          <p:nvPr/>
        </p:nvPicPr>
        <p:blipFill>
          <a:blip r:embed="rId3">
            <a:extLst>
              <a:ext uri="{28A0092B-C50C-407E-A947-70E740481C1C}">
                <a14:useLocalDpi xmlns:a14="http://schemas.microsoft.com/office/drawing/2010/main" val="0"/>
              </a:ext>
            </a:extLst>
          </a:blip>
          <a:srcRect/>
          <a:stretch>
            <a:fillRect/>
          </a:stretch>
        </p:blipFill>
        <p:spPr>
          <a:xfrm>
            <a:off x="179512" y="1196752"/>
            <a:ext cx="8535863" cy="4968774"/>
          </a:xfrm>
          <a:prstGeom prst="rect">
            <a:avLst/>
          </a:prstGeom>
        </p:spPr>
      </p:pic>
      <p:sp>
        <p:nvSpPr>
          <p:cNvPr id="2" name="Footer Placeholder 1"/>
          <p:cNvSpPr>
            <a:spLocks noGrp="1"/>
          </p:cNvSpPr>
          <p:nvPr>
            <p:ph type="ftr" sz="quarter" idx="11"/>
          </p:nvPr>
        </p:nvSpPr>
        <p:spPr/>
        <p:txBody>
          <a:bodyPr/>
          <a:lstStyle/>
          <a:p>
            <a:r>
              <a:rPr lang="el-GR" dirty="0">
                <a:solidFill>
                  <a:schemeClr val="tx1"/>
                </a:solidFill>
              </a:rPr>
              <a:t>Ιστορική αναδρομή – Οργανικά πολυμερή</a:t>
            </a:r>
            <a:endParaRPr lang="el-GR" dirty="0"/>
          </a:p>
        </p:txBody>
      </p:sp>
      <p:sp>
        <p:nvSpPr>
          <p:cNvPr id="3" name="Slide Number Placeholder 2"/>
          <p:cNvSpPr>
            <a:spLocks noGrp="1"/>
          </p:cNvSpPr>
          <p:nvPr>
            <p:ph type="sldNum" sz="quarter" idx="12"/>
          </p:nvPr>
        </p:nvSpPr>
        <p:spPr/>
        <p:txBody>
          <a:bodyPr/>
          <a:lstStyle/>
          <a:p>
            <a:fld id="{CEB5CC12-D00C-4A9A-82EA-111DE1DD81B3}" type="slidenum">
              <a:rPr lang="el-GR" smtClean="0"/>
              <a:t>12</a:t>
            </a:fld>
            <a:endParaRPr lang="el-GR"/>
          </a:p>
        </p:txBody>
      </p:sp>
    </p:spTree>
    <p:custDataLst>
      <p:tags r:id="rId1"/>
    </p:custDataLst>
    <p:extLst>
      <p:ext uri="{BB962C8B-B14F-4D97-AF65-F5344CB8AC3E}">
        <p14:creationId xmlns:p14="http://schemas.microsoft.com/office/powerpoint/2010/main" val="38020141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normAutofit/>
          </a:bodyPr>
          <a:lstStyle/>
          <a:p>
            <a:r>
              <a:rPr lang="el-GR" b="1" dirty="0" smtClean="0"/>
              <a:t>Κατάταξη των πολυμερών</a:t>
            </a:r>
            <a:endParaRPr lang="el-GR" b="1" dirty="0"/>
          </a:p>
        </p:txBody>
      </p:sp>
      <p:pic>
        <p:nvPicPr>
          <p:cNvPr id="8" name="Picture 6" descr="Σχεδιάγραμμα το οποίο δείχνει την κατάταξη των πολυμερών. Σε πρώτο επίπεδο, χωρίζοναι σε οργανικά, ανόργανα, φυσικά, τροποποιημένα φυσικά, και συνθετικά. Σε δεύτερο επίπεδο χωρίζονται σε αρκετές επιπλέον κατηγορίες όπως πλαστικά, ίνες, κόλλες, επιχρίσματα, θερμοπλαστικά και τα λοιπά."/>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708" y="1124744"/>
            <a:ext cx="8480425" cy="5287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Εικόνα 1" descr="Εικονίδιο μετάβασης στα Περιεχόμενα.">
            <a:hlinkClick r:id="rId4" action="ppaction://hlinksldjump" tooltip="Επιστροφή στα Περιεχόμενα"/>
          </p:cNvPr>
          <p:cNvPicPr>
            <a:picLocks noChangeAspect="1"/>
          </p:cNvPicPr>
          <p:nvPr/>
        </p:nvPicPr>
        <p:blipFill>
          <a:blip r:embed="rId5">
            <a:extLst>
              <a:ext uri="{BEBA8EAE-BF5A-486C-A8C5-ECC9F3942E4B}">
                <a14:imgProps xmlns:a14="http://schemas.microsoft.com/office/drawing/2010/main">
                  <a14:imgLayer r:embed="rId6">
                    <a14:imgEffect>
                      <a14:sharpenSoften amount="100000"/>
                    </a14:imgEffect>
                  </a14:imgLayer>
                </a14:imgProps>
              </a:ext>
              <a:ext uri="{28A0092B-C50C-407E-A947-70E740481C1C}">
                <a14:useLocalDpi xmlns:a14="http://schemas.microsoft.com/office/drawing/2010/main" val="0"/>
              </a:ext>
            </a:extLst>
          </a:blip>
          <a:stretch>
            <a:fillRect/>
          </a:stretch>
        </p:blipFill>
        <p:spPr>
          <a:xfrm>
            <a:off x="467250" y="6021288"/>
            <a:ext cx="576065" cy="651438"/>
          </a:xfrm>
          <a:prstGeom prst="rect">
            <a:avLst/>
          </a:prstGeom>
          <a:scene3d>
            <a:camera prst="isometricOffAxis1Right"/>
            <a:lightRig rig="threePt" dir="t"/>
          </a:scene3d>
        </p:spPr>
      </p:pic>
      <p:sp>
        <p:nvSpPr>
          <p:cNvPr id="2" name="Footer Placeholder 1"/>
          <p:cNvSpPr>
            <a:spLocks noGrp="1"/>
          </p:cNvSpPr>
          <p:nvPr>
            <p:ph type="ftr" sz="quarter" idx="11"/>
          </p:nvPr>
        </p:nvSpPr>
        <p:spPr/>
        <p:txBody>
          <a:bodyPr/>
          <a:lstStyle/>
          <a:p>
            <a:r>
              <a:rPr lang="el-GR" dirty="0">
                <a:solidFill>
                  <a:schemeClr val="tx1"/>
                </a:solidFill>
              </a:rPr>
              <a:t>Ιστορική αναδρομή – Οργανικά πολυμερή</a:t>
            </a:r>
            <a:endParaRPr lang="el-GR" dirty="0"/>
          </a:p>
        </p:txBody>
      </p:sp>
      <p:sp>
        <p:nvSpPr>
          <p:cNvPr id="3" name="Slide Number Placeholder 2"/>
          <p:cNvSpPr>
            <a:spLocks noGrp="1"/>
          </p:cNvSpPr>
          <p:nvPr>
            <p:ph type="sldNum" sz="quarter" idx="12"/>
          </p:nvPr>
        </p:nvSpPr>
        <p:spPr/>
        <p:txBody>
          <a:bodyPr/>
          <a:lstStyle/>
          <a:p>
            <a:fld id="{CEB5CC12-D00C-4A9A-82EA-111DE1DD81B3}" type="slidenum">
              <a:rPr lang="el-GR" smtClean="0"/>
              <a:t>13</a:t>
            </a:fld>
            <a:endParaRPr lang="el-GR"/>
          </a:p>
        </p:txBody>
      </p:sp>
    </p:spTree>
    <p:custDataLst>
      <p:tags r:id="rId1"/>
    </p:custDataLst>
    <p:extLst>
      <p:ext uri="{BB962C8B-B14F-4D97-AF65-F5344CB8AC3E}">
        <p14:creationId xmlns:p14="http://schemas.microsoft.com/office/powerpoint/2010/main" val="3238611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a:spLocks noGrp="1"/>
          </p:cNvSpPr>
          <p:nvPr>
            <p:ph type="title"/>
            <p:custDataLst>
              <p:tags r:id="rId1"/>
            </p:custDataLst>
          </p:nvPr>
        </p:nvSpPr>
        <p:spPr/>
        <p:txBody>
          <a:bodyPr>
            <a:normAutofit/>
          </a:bodyPr>
          <a:lstStyle/>
          <a:p>
            <a:r>
              <a:rPr lang="el-GR" b="1" dirty="0"/>
              <a:t>Μορφοποίηση </a:t>
            </a:r>
            <a:r>
              <a:rPr lang="el-GR" b="1" dirty="0" smtClean="0"/>
              <a:t>πολυμερών</a:t>
            </a:r>
            <a:endParaRPr lang="el-GR" b="1" dirty="0"/>
          </a:p>
        </p:txBody>
      </p:sp>
      <p:sp>
        <p:nvSpPr>
          <p:cNvPr id="3" name="Content Placeholder 2"/>
          <p:cNvSpPr>
            <a:spLocks noGrp="1"/>
          </p:cNvSpPr>
          <p:nvPr>
            <p:ph idx="1"/>
          </p:nvPr>
        </p:nvSpPr>
        <p:spPr/>
        <p:txBody>
          <a:bodyPr>
            <a:normAutofit/>
          </a:bodyPr>
          <a:lstStyle/>
          <a:p>
            <a:r>
              <a:rPr lang="el-GR" dirty="0"/>
              <a:t>Μορφοποίηση με </a:t>
            </a:r>
            <a:r>
              <a:rPr lang="el-GR" dirty="0" smtClean="0"/>
              <a:t>εξώθηση</a:t>
            </a:r>
          </a:p>
          <a:p>
            <a:r>
              <a:rPr lang="el-GR" dirty="0"/>
              <a:t>Μορφοποίηση με </a:t>
            </a:r>
            <a:r>
              <a:rPr lang="el-GR" dirty="0" smtClean="0"/>
              <a:t>έγχυση</a:t>
            </a:r>
          </a:p>
          <a:p>
            <a:r>
              <a:rPr lang="el-GR" dirty="0"/>
              <a:t>Μορφοποίηση με </a:t>
            </a:r>
            <a:r>
              <a:rPr lang="el-GR" dirty="0" smtClean="0"/>
              <a:t>εμφύσηση</a:t>
            </a:r>
          </a:p>
          <a:p>
            <a:r>
              <a:rPr lang="el-GR" dirty="0" err="1" smtClean="0"/>
              <a:t>Θερμο</a:t>
            </a:r>
            <a:r>
              <a:rPr lang="el-GR" dirty="0" smtClean="0"/>
              <a:t>-μορφοποίηση</a:t>
            </a:r>
          </a:p>
          <a:p>
            <a:r>
              <a:rPr lang="el-GR" dirty="0"/>
              <a:t>Μορφοποίηση με εξώθηση και συνεχή </a:t>
            </a:r>
            <a:r>
              <a:rPr lang="el-GR" dirty="0" smtClean="0"/>
              <a:t>έλξη</a:t>
            </a:r>
          </a:p>
          <a:p>
            <a:r>
              <a:rPr lang="el-GR" dirty="0"/>
              <a:t>Περιστροφική μορφοποίηση</a:t>
            </a:r>
          </a:p>
        </p:txBody>
      </p:sp>
      <p:sp>
        <p:nvSpPr>
          <p:cNvPr id="2" name="Θέση υποσέλιδου 1" descr="."/>
          <p:cNvSpPr>
            <a:spLocks noGrp="1"/>
          </p:cNvSpPr>
          <p:nvPr>
            <p:ph type="ftr" sz="quarter" idx="11"/>
            <p:custDataLst>
              <p:tags r:id="rId2"/>
            </p:custDataLst>
          </p:nvPr>
        </p:nvSpPr>
        <p:spPr>
          <a:xfrm>
            <a:off x="2483768" y="6356350"/>
            <a:ext cx="3536032" cy="365125"/>
          </a:xfrm>
        </p:spPr>
        <p:txBody>
          <a:bodyPr/>
          <a:lstStyle/>
          <a:p>
            <a:r>
              <a:rPr lang="el-GR" sz="1400" dirty="0">
                <a:solidFill>
                  <a:schemeClr val="tx1"/>
                </a:solidFill>
              </a:rPr>
              <a:t>Ιστορική αναδρομή – Οργανικά πολυμερή</a:t>
            </a:r>
            <a:endParaRPr lang="el-GR" sz="1400" dirty="0"/>
          </a:p>
        </p:txBody>
      </p:sp>
      <p:sp>
        <p:nvSpPr>
          <p:cNvPr id="6" name="Θέση αριθμού διαφάνειας 1" descr="."/>
          <p:cNvSpPr>
            <a:spLocks noGrp="1"/>
          </p:cNvSpPr>
          <p:nvPr>
            <p:ph type="sldNum" sz="quarter" idx="12"/>
            <p:custDataLst>
              <p:tags r:id="rId3"/>
            </p:custDataLst>
          </p:nvPr>
        </p:nvSpPr>
        <p:spPr/>
        <p:txBody>
          <a:bodyPr/>
          <a:lstStyle/>
          <a:p>
            <a:fld id="{53C4726A-630D-4CB4-B088-BAB00F4188E9}" type="slidenum">
              <a:rPr lang="el-GR" sz="1400" smtClean="0">
                <a:solidFill>
                  <a:prstClr val="black"/>
                </a:solidFill>
              </a:rPr>
              <a:pPr/>
              <a:t>14</a:t>
            </a:fld>
            <a:endParaRPr lang="el-GR" dirty="0">
              <a:solidFill>
                <a:prstClr val="black"/>
              </a:solidFill>
            </a:endParaRPr>
          </a:p>
        </p:txBody>
      </p:sp>
    </p:spTree>
    <p:extLst>
      <p:ext uri="{BB962C8B-B14F-4D97-AF65-F5344CB8AC3E}">
        <p14:creationId xmlns:p14="http://schemas.microsoft.com/office/powerpoint/2010/main" val="12353014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a:spLocks noGrp="1"/>
          </p:cNvSpPr>
          <p:nvPr>
            <p:ph type="title"/>
            <p:custDataLst>
              <p:tags r:id="rId1"/>
            </p:custDataLst>
          </p:nvPr>
        </p:nvSpPr>
        <p:spPr/>
        <p:txBody>
          <a:bodyPr>
            <a:normAutofit/>
          </a:bodyPr>
          <a:lstStyle/>
          <a:p>
            <a:r>
              <a:rPr lang="el-GR" b="1" dirty="0"/>
              <a:t>Μορφοποίηση με </a:t>
            </a:r>
            <a:r>
              <a:rPr lang="el-GR" b="1" dirty="0" smtClean="0"/>
              <a:t>εξώθηση </a:t>
            </a:r>
            <a:r>
              <a:rPr lang="en-US" b="1" dirty="0"/>
              <a:t>(</a:t>
            </a:r>
            <a:r>
              <a:rPr lang="el-GR" b="1" dirty="0"/>
              <a:t>1</a:t>
            </a:r>
            <a:r>
              <a:rPr lang="en-US" b="1" dirty="0" smtClean="0"/>
              <a:t>/3)</a:t>
            </a:r>
            <a:endParaRPr lang="el-GR" b="1" dirty="0"/>
          </a:p>
        </p:txBody>
      </p:sp>
      <p:sp>
        <p:nvSpPr>
          <p:cNvPr id="3" name="Content Placeholder 2"/>
          <p:cNvSpPr>
            <a:spLocks noGrp="1"/>
          </p:cNvSpPr>
          <p:nvPr>
            <p:ph idx="1"/>
          </p:nvPr>
        </p:nvSpPr>
        <p:spPr/>
        <p:txBody>
          <a:bodyPr>
            <a:normAutofit lnSpcReduction="10000"/>
          </a:bodyPr>
          <a:lstStyle/>
          <a:p>
            <a:r>
              <a:rPr lang="el-GR" dirty="0"/>
              <a:t>Διακρίνονται σε δύο τύπους: </a:t>
            </a:r>
          </a:p>
          <a:p>
            <a:r>
              <a:rPr lang="el-GR" dirty="0"/>
              <a:t>α) </a:t>
            </a:r>
            <a:r>
              <a:rPr lang="el-GR" b="1" dirty="0"/>
              <a:t>Συνεχούς</a:t>
            </a:r>
            <a:r>
              <a:rPr lang="el-GR" dirty="0"/>
              <a:t> λειτουργίας                                                 β) </a:t>
            </a:r>
            <a:r>
              <a:rPr lang="el-GR" b="1" dirty="0"/>
              <a:t>Ασυνεχούς</a:t>
            </a:r>
            <a:r>
              <a:rPr lang="el-GR" dirty="0"/>
              <a:t> λειτουργίας</a:t>
            </a:r>
          </a:p>
          <a:p>
            <a:endParaRPr lang="el-GR" dirty="0"/>
          </a:p>
          <a:p>
            <a:r>
              <a:rPr lang="el-GR" b="1" dirty="0"/>
              <a:t>ΠΑΡΑΔΕΙΓΜΑΤΑ: </a:t>
            </a:r>
          </a:p>
          <a:p>
            <a:pPr lvl="1"/>
            <a:r>
              <a:rPr lang="el-GR" dirty="0"/>
              <a:t>Σωλήνες ύδρευσης, άρδευσης, κτιριακής αποχέτευσης, θέρμανσης, δεξαμενές μεταφοράς, φύλλα </a:t>
            </a:r>
            <a:r>
              <a:rPr lang="el-GR" dirty="0" err="1"/>
              <a:t>πολυστρυρενίου</a:t>
            </a:r>
            <a:r>
              <a:rPr lang="el-GR" dirty="0"/>
              <a:t>, υλικά συσκευασίας, στην γεωργία.</a:t>
            </a:r>
          </a:p>
        </p:txBody>
      </p:sp>
      <p:sp>
        <p:nvSpPr>
          <p:cNvPr id="2" name="Θέση υποσέλιδου 1" descr="."/>
          <p:cNvSpPr>
            <a:spLocks noGrp="1"/>
          </p:cNvSpPr>
          <p:nvPr>
            <p:ph type="ftr" sz="quarter" idx="11"/>
            <p:custDataLst>
              <p:tags r:id="rId2"/>
            </p:custDataLst>
          </p:nvPr>
        </p:nvSpPr>
        <p:spPr>
          <a:xfrm>
            <a:off x="2483768" y="6356350"/>
            <a:ext cx="3536032" cy="365125"/>
          </a:xfrm>
        </p:spPr>
        <p:txBody>
          <a:bodyPr/>
          <a:lstStyle/>
          <a:p>
            <a:r>
              <a:rPr lang="el-GR" sz="1400" dirty="0">
                <a:solidFill>
                  <a:schemeClr val="tx1"/>
                </a:solidFill>
              </a:rPr>
              <a:t>Ιστορική αναδρομή – Οργανικά πολυμερή</a:t>
            </a:r>
            <a:endParaRPr lang="el-GR" sz="1400" dirty="0"/>
          </a:p>
        </p:txBody>
      </p:sp>
      <p:sp>
        <p:nvSpPr>
          <p:cNvPr id="6" name="Θέση αριθμού διαφάνειας 1" descr="."/>
          <p:cNvSpPr>
            <a:spLocks noGrp="1"/>
          </p:cNvSpPr>
          <p:nvPr>
            <p:ph type="sldNum" sz="quarter" idx="12"/>
            <p:custDataLst>
              <p:tags r:id="rId3"/>
            </p:custDataLst>
          </p:nvPr>
        </p:nvSpPr>
        <p:spPr/>
        <p:txBody>
          <a:bodyPr/>
          <a:lstStyle/>
          <a:p>
            <a:fld id="{53C4726A-630D-4CB4-B088-BAB00F4188E9}" type="slidenum">
              <a:rPr lang="el-GR" sz="1400" smtClean="0">
                <a:solidFill>
                  <a:prstClr val="black"/>
                </a:solidFill>
              </a:rPr>
              <a:pPr/>
              <a:t>15</a:t>
            </a:fld>
            <a:endParaRPr lang="el-GR" dirty="0">
              <a:solidFill>
                <a:prstClr val="black"/>
              </a:solidFill>
            </a:endParaRPr>
          </a:p>
        </p:txBody>
      </p:sp>
    </p:spTree>
    <p:extLst>
      <p:ext uri="{BB962C8B-B14F-4D97-AF65-F5344CB8AC3E}">
        <p14:creationId xmlns:p14="http://schemas.microsoft.com/office/powerpoint/2010/main" val="11367579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a:spLocks noGrp="1"/>
          </p:cNvSpPr>
          <p:nvPr>
            <p:ph type="title"/>
            <p:custDataLst>
              <p:tags r:id="rId1"/>
            </p:custDataLst>
          </p:nvPr>
        </p:nvSpPr>
        <p:spPr/>
        <p:txBody>
          <a:bodyPr>
            <a:normAutofit/>
          </a:bodyPr>
          <a:lstStyle/>
          <a:p>
            <a:r>
              <a:rPr lang="el-GR" b="1" dirty="0"/>
              <a:t>Μορφοποίηση με </a:t>
            </a:r>
            <a:r>
              <a:rPr lang="el-GR" b="1" dirty="0" smtClean="0"/>
              <a:t>εξώθηση </a:t>
            </a:r>
            <a:r>
              <a:rPr lang="en-US" b="1" dirty="0" smtClean="0"/>
              <a:t>(2/3</a:t>
            </a:r>
            <a:r>
              <a:rPr lang="en-US" b="1" dirty="0"/>
              <a:t>)</a:t>
            </a:r>
            <a:endParaRPr lang="el-GR" b="1" dirty="0"/>
          </a:p>
        </p:txBody>
      </p:sp>
      <p:sp>
        <p:nvSpPr>
          <p:cNvPr id="3" name="Content Placeholder 2"/>
          <p:cNvSpPr>
            <a:spLocks noGrp="1"/>
          </p:cNvSpPr>
          <p:nvPr>
            <p:ph idx="1"/>
          </p:nvPr>
        </p:nvSpPr>
        <p:spPr/>
        <p:txBody>
          <a:bodyPr>
            <a:normAutofit fontScale="92500" lnSpcReduction="10000"/>
          </a:bodyPr>
          <a:lstStyle/>
          <a:p>
            <a:r>
              <a:rPr lang="el-GR" dirty="0"/>
              <a:t>Η μέθοδος </a:t>
            </a:r>
            <a:r>
              <a:rPr lang="el-GR" dirty="0" smtClean="0"/>
              <a:t>συνίσταται σε </a:t>
            </a:r>
            <a:r>
              <a:rPr lang="el-GR" dirty="0"/>
              <a:t>έναν ειδικά </a:t>
            </a:r>
            <a:r>
              <a:rPr lang="el-GR" dirty="0" smtClean="0"/>
              <a:t>σχεδιασμένο </a:t>
            </a:r>
            <a:r>
              <a:rPr lang="el-GR" dirty="0" err="1" smtClean="0"/>
              <a:t>εξωθητή</a:t>
            </a:r>
            <a:r>
              <a:rPr lang="el-GR" dirty="0" smtClean="0"/>
              <a:t> </a:t>
            </a:r>
            <a:r>
              <a:rPr lang="el-GR" dirty="0"/>
              <a:t>ο οποίος τροφοδοτεί ένα σύστημα </a:t>
            </a:r>
            <a:r>
              <a:rPr lang="el-GR" dirty="0" smtClean="0"/>
              <a:t>καλουπιών</a:t>
            </a:r>
            <a:r>
              <a:rPr lang="el-GR" dirty="0"/>
              <a:t>, </a:t>
            </a:r>
            <a:r>
              <a:rPr lang="el-GR" dirty="0" smtClean="0"/>
              <a:t>σε συνεργασία </a:t>
            </a:r>
            <a:r>
              <a:rPr lang="el-GR" dirty="0"/>
              <a:t>με λουτρό ψύξης πληρωμένο με νερό. </a:t>
            </a:r>
            <a:endParaRPr lang="el-GR" dirty="0" smtClean="0"/>
          </a:p>
          <a:p>
            <a:r>
              <a:rPr lang="el-GR" dirty="0" smtClean="0"/>
              <a:t>Το </a:t>
            </a:r>
            <a:r>
              <a:rPr lang="el-GR" dirty="0"/>
              <a:t>πολυμερές εισάγεται </a:t>
            </a:r>
            <a:r>
              <a:rPr lang="el-GR" dirty="0" smtClean="0"/>
              <a:t>στη μηχανή, θερμαίνεται </a:t>
            </a:r>
            <a:r>
              <a:rPr lang="el-GR" dirty="0"/>
              <a:t>και στη συνέχεια περνά μέσα από </a:t>
            </a:r>
            <a:r>
              <a:rPr lang="el-GR" dirty="0" smtClean="0"/>
              <a:t> τους </a:t>
            </a:r>
            <a:r>
              <a:rPr lang="el-GR" dirty="0"/>
              <a:t>κοχλίες όπου γίνεται πιο ομογενές και καταλήγει σε καλούπι όπου </a:t>
            </a:r>
            <a:r>
              <a:rPr lang="el-GR" dirty="0" smtClean="0"/>
              <a:t>παίρνει την </a:t>
            </a:r>
            <a:r>
              <a:rPr lang="el-GR" dirty="0"/>
              <a:t>επιθυμητή μορφή. </a:t>
            </a:r>
            <a:endParaRPr lang="el-GR" dirty="0" smtClean="0"/>
          </a:p>
          <a:p>
            <a:r>
              <a:rPr lang="el-GR" dirty="0" smtClean="0"/>
              <a:t>Τα </a:t>
            </a:r>
            <a:r>
              <a:rPr lang="el-GR" dirty="0"/>
              <a:t>προϊόντα </a:t>
            </a:r>
            <a:r>
              <a:rPr lang="el-GR" dirty="0" smtClean="0"/>
              <a:t>της διεργασίας </a:t>
            </a:r>
            <a:r>
              <a:rPr lang="el-GR" dirty="0"/>
              <a:t>υποκαθιστούν προϊόντα φτιαγμένα από ξύλο ή τσιμέντο. </a:t>
            </a:r>
          </a:p>
        </p:txBody>
      </p:sp>
      <p:sp>
        <p:nvSpPr>
          <p:cNvPr id="2" name="Θέση υποσέλιδου 1" descr="."/>
          <p:cNvSpPr>
            <a:spLocks noGrp="1"/>
          </p:cNvSpPr>
          <p:nvPr>
            <p:ph type="ftr" sz="quarter" idx="11"/>
            <p:custDataLst>
              <p:tags r:id="rId2"/>
            </p:custDataLst>
          </p:nvPr>
        </p:nvSpPr>
        <p:spPr>
          <a:xfrm>
            <a:off x="2267744" y="6356350"/>
            <a:ext cx="3752056" cy="365125"/>
          </a:xfrm>
        </p:spPr>
        <p:txBody>
          <a:bodyPr/>
          <a:lstStyle/>
          <a:p>
            <a:r>
              <a:rPr lang="el-GR" sz="1400" dirty="0">
                <a:solidFill>
                  <a:schemeClr val="tx1"/>
                </a:solidFill>
              </a:rPr>
              <a:t>Ιστορική αναδρομή – Οργανικά πολυμερή</a:t>
            </a:r>
            <a:endParaRPr lang="el-GR" sz="1400" dirty="0"/>
          </a:p>
        </p:txBody>
      </p:sp>
      <p:sp>
        <p:nvSpPr>
          <p:cNvPr id="6" name="Θέση αριθμού διαφάνειας 1" descr="."/>
          <p:cNvSpPr>
            <a:spLocks noGrp="1"/>
          </p:cNvSpPr>
          <p:nvPr>
            <p:ph type="sldNum" sz="quarter" idx="12"/>
            <p:custDataLst>
              <p:tags r:id="rId3"/>
            </p:custDataLst>
          </p:nvPr>
        </p:nvSpPr>
        <p:spPr/>
        <p:txBody>
          <a:bodyPr/>
          <a:lstStyle/>
          <a:p>
            <a:fld id="{53C4726A-630D-4CB4-B088-BAB00F4188E9}" type="slidenum">
              <a:rPr lang="el-GR" sz="1400" smtClean="0">
                <a:solidFill>
                  <a:prstClr val="black"/>
                </a:solidFill>
              </a:rPr>
              <a:pPr/>
              <a:t>16</a:t>
            </a:fld>
            <a:endParaRPr lang="el-GR" dirty="0">
              <a:solidFill>
                <a:prstClr val="black"/>
              </a:solidFill>
            </a:endParaRPr>
          </a:p>
        </p:txBody>
      </p:sp>
    </p:spTree>
    <p:extLst>
      <p:ext uri="{BB962C8B-B14F-4D97-AF65-F5344CB8AC3E}">
        <p14:creationId xmlns:p14="http://schemas.microsoft.com/office/powerpoint/2010/main" val="37483959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a:spLocks noGrp="1"/>
          </p:cNvSpPr>
          <p:nvPr>
            <p:ph type="title"/>
            <p:custDataLst>
              <p:tags r:id="rId1"/>
            </p:custDataLst>
          </p:nvPr>
        </p:nvSpPr>
        <p:spPr/>
        <p:txBody>
          <a:bodyPr>
            <a:normAutofit/>
          </a:bodyPr>
          <a:lstStyle/>
          <a:p>
            <a:r>
              <a:rPr lang="el-GR" b="1" dirty="0"/>
              <a:t>Μορφοποίηση με </a:t>
            </a:r>
            <a:r>
              <a:rPr lang="el-GR" b="1" dirty="0" smtClean="0"/>
              <a:t>εξώθηση </a:t>
            </a:r>
            <a:r>
              <a:rPr lang="en-US" b="1" dirty="0" smtClean="0"/>
              <a:t>(3/3</a:t>
            </a:r>
            <a:r>
              <a:rPr lang="en-US" b="1" dirty="0"/>
              <a:t>)</a:t>
            </a:r>
            <a:endParaRPr lang="el-GR" b="1" dirty="0"/>
          </a:p>
        </p:txBody>
      </p:sp>
      <p:pic>
        <p:nvPicPr>
          <p:cNvPr id="7" name="2 - Θέση περιεχομένου" descr="Σχεδιάγραμμα το οποίο δείχνει την μορφοποίηση με εξώθηση. Από την μία πλευρά υπάρχει η χοάνη τροφοδοσίας από όπου εισάγεται το πολυμερές στον κύλινδρο και στον κοχλία με συμπίεση, μέσω της μήτρας βγαίνει το τελικό προιόν εξώθησης."/>
          <p:cNvPicPr>
            <a:picLocks noGrp="1"/>
          </p:cNvPicPr>
          <p:nvPr>
            <p:ph sz="quarter" idx="1"/>
          </p:nvPr>
        </p:nvPicPr>
        <p:blipFill>
          <a:blip r:embed="rId6">
            <a:extLst>
              <a:ext uri="{28A0092B-C50C-407E-A947-70E740481C1C}">
                <a14:useLocalDpi xmlns:a14="http://schemas.microsoft.com/office/drawing/2010/main" val="0"/>
              </a:ext>
            </a:extLst>
          </a:blip>
          <a:srcRect/>
          <a:stretch>
            <a:fillRect/>
          </a:stretch>
        </p:blipFill>
        <p:spPr>
          <a:xfrm>
            <a:off x="180974" y="1232942"/>
            <a:ext cx="8783513" cy="4932362"/>
          </a:xfrm>
        </p:spPr>
      </p:pic>
      <p:sp>
        <p:nvSpPr>
          <p:cNvPr id="2" name="Θέση υποσέλιδου 1" descr="."/>
          <p:cNvSpPr>
            <a:spLocks noGrp="1"/>
          </p:cNvSpPr>
          <p:nvPr>
            <p:ph type="ftr" sz="quarter" idx="11"/>
            <p:custDataLst>
              <p:tags r:id="rId2"/>
            </p:custDataLst>
          </p:nvPr>
        </p:nvSpPr>
        <p:spPr>
          <a:xfrm>
            <a:off x="2483768" y="6356350"/>
            <a:ext cx="3536032" cy="365125"/>
          </a:xfrm>
        </p:spPr>
        <p:txBody>
          <a:bodyPr/>
          <a:lstStyle/>
          <a:p>
            <a:r>
              <a:rPr lang="el-GR" sz="1400" dirty="0">
                <a:solidFill>
                  <a:schemeClr val="tx1"/>
                </a:solidFill>
              </a:rPr>
              <a:t>Ιστορική αναδρομή – Οργανικά πολυμερή</a:t>
            </a:r>
            <a:endParaRPr lang="el-GR" sz="1400" dirty="0"/>
          </a:p>
        </p:txBody>
      </p:sp>
      <p:sp>
        <p:nvSpPr>
          <p:cNvPr id="6" name="Θέση αριθμού διαφάνειας 1" descr="."/>
          <p:cNvSpPr>
            <a:spLocks noGrp="1"/>
          </p:cNvSpPr>
          <p:nvPr>
            <p:ph type="sldNum" sz="quarter" idx="12"/>
            <p:custDataLst>
              <p:tags r:id="rId3"/>
            </p:custDataLst>
          </p:nvPr>
        </p:nvSpPr>
        <p:spPr/>
        <p:txBody>
          <a:bodyPr/>
          <a:lstStyle/>
          <a:p>
            <a:fld id="{53C4726A-630D-4CB4-B088-BAB00F4188E9}" type="slidenum">
              <a:rPr lang="el-GR" sz="1400" smtClean="0">
                <a:solidFill>
                  <a:prstClr val="black"/>
                </a:solidFill>
              </a:rPr>
              <a:pPr/>
              <a:t>17</a:t>
            </a:fld>
            <a:endParaRPr lang="el-GR" dirty="0">
              <a:solidFill>
                <a:prstClr val="black"/>
              </a:solidFill>
            </a:endParaRPr>
          </a:p>
        </p:txBody>
      </p:sp>
    </p:spTree>
    <p:extLst>
      <p:ext uri="{BB962C8B-B14F-4D97-AF65-F5344CB8AC3E}">
        <p14:creationId xmlns:p14="http://schemas.microsoft.com/office/powerpoint/2010/main" val="33646718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a:spLocks noGrp="1"/>
          </p:cNvSpPr>
          <p:nvPr>
            <p:ph type="title"/>
            <p:custDataLst>
              <p:tags r:id="rId1"/>
            </p:custDataLst>
          </p:nvPr>
        </p:nvSpPr>
        <p:spPr/>
        <p:txBody>
          <a:bodyPr>
            <a:normAutofit fontScale="90000"/>
          </a:bodyPr>
          <a:lstStyle/>
          <a:p>
            <a:r>
              <a:rPr lang="el-GR" b="1" dirty="0"/>
              <a:t>Μορφοποίηση με </a:t>
            </a:r>
            <a:r>
              <a:rPr lang="el-GR" b="1" dirty="0" smtClean="0"/>
              <a:t>έγχυση (καλούπι) </a:t>
            </a:r>
            <a:r>
              <a:rPr lang="en-US" b="1" dirty="0"/>
              <a:t>(</a:t>
            </a:r>
            <a:r>
              <a:rPr lang="el-GR" b="1" dirty="0"/>
              <a:t>1</a:t>
            </a:r>
            <a:r>
              <a:rPr lang="en-US" b="1" dirty="0" smtClean="0"/>
              <a:t>/2)</a:t>
            </a:r>
            <a:endParaRPr lang="el-GR" b="1" dirty="0"/>
          </a:p>
        </p:txBody>
      </p:sp>
      <p:sp>
        <p:nvSpPr>
          <p:cNvPr id="3" name="Content Placeholder 2"/>
          <p:cNvSpPr>
            <a:spLocks noGrp="1"/>
          </p:cNvSpPr>
          <p:nvPr>
            <p:ph idx="1"/>
          </p:nvPr>
        </p:nvSpPr>
        <p:spPr/>
        <p:txBody>
          <a:bodyPr/>
          <a:lstStyle/>
          <a:p>
            <a:pPr>
              <a:spcAft>
                <a:spcPts val="1200"/>
              </a:spcAft>
            </a:pPr>
            <a:r>
              <a:rPr lang="el-GR" dirty="0"/>
              <a:t>Η διαδικασία περιλαμβάνει την </a:t>
            </a:r>
            <a:r>
              <a:rPr lang="el-GR" b="1" dirty="0"/>
              <a:t>τήξη</a:t>
            </a:r>
            <a:r>
              <a:rPr lang="el-GR" dirty="0"/>
              <a:t> του πολυμερούς κατά την επαφή του με τα θερμά τοιχώματα ενός κυλίνδρου και τη </a:t>
            </a:r>
            <a:r>
              <a:rPr lang="el-GR" b="1" dirty="0"/>
              <a:t>έγχυσή</a:t>
            </a:r>
            <a:r>
              <a:rPr lang="el-GR" dirty="0"/>
              <a:t> του στην κοιλότητα ενός καλουπιού. </a:t>
            </a:r>
            <a:endParaRPr lang="el-GR" dirty="0" smtClean="0"/>
          </a:p>
          <a:p>
            <a:pPr>
              <a:spcAft>
                <a:spcPts val="1200"/>
              </a:spcAft>
            </a:pPr>
            <a:r>
              <a:rPr lang="el-GR" dirty="0" smtClean="0"/>
              <a:t>Εκεί </a:t>
            </a:r>
            <a:r>
              <a:rPr lang="el-GR" dirty="0"/>
              <a:t>το πολυμερές </a:t>
            </a:r>
            <a:r>
              <a:rPr lang="el-GR" b="1" dirty="0"/>
              <a:t>ψύχεται</a:t>
            </a:r>
            <a:r>
              <a:rPr lang="el-GR" dirty="0"/>
              <a:t> υπό πίεση παίρνοντας τη μορφή του καλουπιού. </a:t>
            </a:r>
          </a:p>
        </p:txBody>
      </p:sp>
      <p:sp>
        <p:nvSpPr>
          <p:cNvPr id="2" name="Θέση υποσέλιδου 1" descr="."/>
          <p:cNvSpPr>
            <a:spLocks noGrp="1"/>
          </p:cNvSpPr>
          <p:nvPr>
            <p:ph type="ftr" sz="quarter" idx="11"/>
            <p:custDataLst>
              <p:tags r:id="rId2"/>
            </p:custDataLst>
          </p:nvPr>
        </p:nvSpPr>
        <p:spPr>
          <a:xfrm>
            <a:off x="2483768" y="6356350"/>
            <a:ext cx="3536032" cy="365125"/>
          </a:xfrm>
        </p:spPr>
        <p:txBody>
          <a:bodyPr/>
          <a:lstStyle/>
          <a:p>
            <a:r>
              <a:rPr lang="el-GR" sz="1400" dirty="0">
                <a:solidFill>
                  <a:schemeClr val="tx1"/>
                </a:solidFill>
              </a:rPr>
              <a:t>Ιστορική αναδρομή – Οργανικά πολυμερή</a:t>
            </a:r>
            <a:endParaRPr lang="el-GR" sz="1400" dirty="0"/>
          </a:p>
        </p:txBody>
      </p:sp>
      <p:sp>
        <p:nvSpPr>
          <p:cNvPr id="6" name="Θέση αριθμού διαφάνειας 1" descr="."/>
          <p:cNvSpPr>
            <a:spLocks noGrp="1"/>
          </p:cNvSpPr>
          <p:nvPr>
            <p:ph type="sldNum" sz="quarter" idx="12"/>
            <p:custDataLst>
              <p:tags r:id="rId3"/>
            </p:custDataLst>
          </p:nvPr>
        </p:nvSpPr>
        <p:spPr/>
        <p:txBody>
          <a:bodyPr/>
          <a:lstStyle/>
          <a:p>
            <a:fld id="{53C4726A-630D-4CB4-B088-BAB00F4188E9}" type="slidenum">
              <a:rPr lang="el-GR" sz="1400" smtClean="0">
                <a:solidFill>
                  <a:prstClr val="black"/>
                </a:solidFill>
              </a:rPr>
              <a:pPr/>
              <a:t>18</a:t>
            </a:fld>
            <a:endParaRPr lang="el-GR" dirty="0">
              <a:solidFill>
                <a:prstClr val="black"/>
              </a:solidFill>
            </a:endParaRPr>
          </a:p>
        </p:txBody>
      </p:sp>
    </p:spTree>
    <p:extLst>
      <p:ext uri="{BB962C8B-B14F-4D97-AF65-F5344CB8AC3E}">
        <p14:creationId xmlns:p14="http://schemas.microsoft.com/office/powerpoint/2010/main" val="4057990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a:spLocks noGrp="1"/>
          </p:cNvSpPr>
          <p:nvPr>
            <p:ph type="title"/>
            <p:custDataLst>
              <p:tags r:id="rId1"/>
            </p:custDataLst>
          </p:nvPr>
        </p:nvSpPr>
        <p:spPr/>
        <p:txBody>
          <a:bodyPr>
            <a:normAutofit fontScale="90000"/>
          </a:bodyPr>
          <a:lstStyle/>
          <a:p>
            <a:r>
              <a:rPr lang="el-GR" b="1" dirty="0"/>
              <a:t>Μορφοποίηση με </a:t>
            </a:r>
            <a:r>
              <a:rPr lang="el-GR" b="1" dirty="0" smtClean="0"/>
              <a:t>έγχυση </a:t>
            </a:r>
            <a:r>
              <a:rPr lang="el-GR" sz="2700" b="1" dirty="0" smtClean="0"/>
              <a:t>(καλούπι)</a:t>
            </a:r>
            <a:r>
              <a:rPr lang="el-GR" b="1" dirty="0" smtClean="0"/>
              <a:t> </a:t>
            </a:r>
            <a:r>
              <a:rPr lang="en-US" b="1" dirty="0" smtClean="0"/>
              <a:t>(2/2</a:t>
            </a:r>
            <a:r>
              <a:rPr lang="en-US" b="1" dirty="0"/>
              <a:t>)</a:t>
            </a:r>
            <a:endParaRPr lang="el-GR" b="1" dirty="0"/>
          </a:p>
        </p:txBody>
      </p:sp>
      <p:pic>
        <p:nvPicPr>
          <p:cNvPr id="7" name="2 - Θέση περιεχομένου" descr="Σχεδιάγραμμα το οποίο δείχνει την εξώθηση με έγχυση. Από αριστερά, υπάρχουν κατά σειρά, η είσοδος τήγματος με το καλούπι, η τορπίλη, ο θάλαμος έγχυσης, τα θερμαντικά, η χοάνη, το έμβολο και το σύστημα συμπίεσης."/>
          <p:cNvPicPr>
            <a:picLocks noGrp="1"/>
          </p:cNvPicPr>
          <p:nvPr>
            <p:ph sz="quarter" idx="1"/>
          </p:nvPr>
        </p:nvPicPr>
        <p:blipFill>
          <a:blip r:embed="rId6">
            <a:extLst>
              <a:ext uri="{BEBA8EAE-BF5A-486C-A8C5-ECC9F3942E4B}">
                <a14:imgProps xmlns:a14="http://schemas.microsoft.com/office/drawing/2010/main">
                  <a14:imgLayer r:embed="rId7">
                    <a14:imgEffect>
                      <a14:sharpenSoften amount="83000"/>
                    </a14:imgEffect>
                    <a14:imgEffect>
                      <a14:brightnessContrast bright="8000" contrast="42000"/>
                    </a14:imgEffect>
                  </a14:imgLayer>
                </a14:imgProps>
              </a:ext>
              <a:ext uri="{28A0092B-C50C-407E-A947-70E740481C1C}">
                <a14:useLocalDpi xmlns:a14="http://schemas.microsoft.com/office/drawing/2010/main" val="0"/>
              </a:ext>
            </a:extLst>
          </a:blip>
          <a:srcRect/>
          <a:stretch>
            <a:fillRect/>
          </a:stretch>
        </p:blipFill>
        <p:spPr>
          <a:xfrm>
            <a:off x="179388" y="1268761"/>
            <a:ext cx="8785225" cy="4896543"/>
          </a:xfrm>
        </p:spPr>
      </p:pic>
      <p:sp>
        <p:nvSpPr>
          <p:cNvPr id="2" name="Θέση υποσέλιδου 1" descr="."/>
          <p:cNvSpPr>
            <a:spLocks noGrp="1"/>
          </p:cNvSpPr>
          <p:nvPr>
            <p:ph type="ftr" sz="quarter" idx="11"/>
            <p:custDataLst>
              <p:tags r:id="rId2"/>
            </p:custDataLst>
          </p:nvPr>
        </p:nvSpPr>
        <p:spPr>
          <a:xfrm>
            <a:off x="2555776" y="6356350"/>
            <a:ext cx="3464024" cy="365125"/>
          </a:xfrm>
        </p:spPr>
        <p:txBody>
          <a:bodyPr/>
          <a:lstStyle/>
          <a:p>
            <a:r>
              <a:rPr lang="el-GR" sz="1400" dirty="0">
                <a:solidFill>
                  <a:schemeClr val="tx1"/>
                </a:solidFill>
              </a:rPr>
              <a:t>Ιστορική αναδρομή – Οργανικά πολυμερή</a:t>
            </a:r>
            <a:endParaRPr lang="el-GR" sz="1400" dirty="0"/>
          </a:p>
        </p:txBody>
      </p:sp>
      <p:sp>
        <p:nvSpPr>
          <p:cNvPr id="6" name="Θέση αριθμού διαφάνειας 1" descr="."/>
          <p:cNvSpPr>
            <a:spLocks noGrp="1"/>
          </p:cNvSpPr>
          <p:nvPr>
            <p:ph type="sldNum" sz="quarter" idx="12"/>
            <p:custDataLst>
              <p:tags r:id="rId3"/>
            </p:custDataLst>
          </p:nvPr>
        </p:nvSpPr>
        <p:spPr/>
        <p:txBody>
          <a:bodyPr/>
          <a:lstStyle/>
          <a:p>
            <a:fld id="{53C4726A-630D-4CB4-B088-BAB00F4188E9}" type="slidenum">
              <a:rPr lang="el-GR" sz="1400" smtClean="0">
                <a:solidFill>
                  <a:prstClr val="black"/>
                </a:solidFill>
              </a:rPr>
              <a:pPr/>
              <a:t>19</a:t>
            </a:fld>
            <a:endParaRPr lang="el-GR" dirty="0">
              <a:solidFill>
                <a:prstClr val="black"/>
              </a:solidFill>
            </a:endParaRPr>
          </a:p>
        </p:txBody>
      </p:sp>
    </p:spTree>
    <p:extLst>
      <p:ext uri="{BB962C8B-B14F-4D97-AF65-F5344CB8AC3E}">
        <p14:creationId xmlns:p14="http://schemas.microsoft.com/office/powerpoint/2010/main" val="37936704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Τίτλος 1"/>
          <p:cNvSpPr>
            <a:spLocks noGrp="1"/>
          </p:cNvSpPr>
          <p:nvPr>
            <p:ph type="title"/>
            <p:custDataLst>
              <p:tags r:id="rId2"/>
            </p:custDataLst>
          </p:nvPr>
        </p:nvSpPr>
        <p:spPr/>
        <p:txBody>
          <a:bodyPr/>
          <a:lstStyle/>
          <a:p>
            <a:r>
              <a:rPr lang="el-GR" altLang="el-GR" b="1" dirty="0" smtClean="0">
                <a:latin typeface="Calibri" panose="020F0502020204030204" pitchFamily="34" charset="0"/>
              </a:rPr>
              <a:t>Άδειες χρήσης </a:t>
            </a:r>
            <a:endParaRPr lang="el-GR" altLang="el-GR" dirty="0" smtClean="0">
              <a:latin typeface="Calibri" panose="020F0502020204030204" pitchFamily="34" charset="0"/>
            </a:endParaRPr>
          </a:p>
        </p:txBody>
      </p:sp>
      <p:sp>
        <p:nvSpPr>
          <p:cNvPr id="3075" name="Θέση περιεχομένου 1"/>
          <p:cNvSpPr>
            <a:spLocks noGrp="1"/>
          </p:cNvSpPr>
          <p:nvPr>
            <p:ph idx="1"/>
          </p:nvPr>
        </p:nvSpPr>
        <p:spPr/>
        <p:txBody>
          <a:bodyPr/>
          <a:lstStyle/>
          <a:p>
            <a:pPr>
              <a:spcBef>
                <a:spcPct val="0"/>
              </a:spcBef>
              <a:spcAft>
                <a:spcPts val="1200"/>
              </a:spcAft>
            </a:pPr>
            <a:r>
              <a:rPr lang="el-GR" altLang="el-GR" sz="2800" dirty="0" smtClean="0">
                <a:latin typeface="Calibri" panose="020F0502020204030204" pitchFamily="34" charset="0"/>
              </a:rPr>
              <a:t>Το παρόν εκπαιδευτικό υλικό υπόκειται στην παρακάτω άδεια χρήσης </a:t>
            </a:r>
            <a:r>
              <a:rPr lang="en-US" altLang="el-GR" sz="2800" dirty="0" smtClean="0">
                <a:latin typeface="Calibri" panose="020F0502020204030204" pitchFamily="34" charset="0"/>
              </a:rPr>
              <a:t>Creative Commons (C C)</a:t>
            </a:r>
            <a:r>
              <a:rPr lang="el-GR" altLang="el-GR" sz="2800" dirty="0" smtClean="0">
                <a:latin typeface="Calibri" panose="020F0502020204030204" pitchFamily="34" charset="0"/>
              </a:rPr>
              <a:t>: </a:t>
            </a:r>
            <a:r>
              <a:rPr lang="el-GR" altLang="el-GR" sz="2400" b="1" dirty="0" smtClean="0">
                <a:latin typeface="Calibri" panose="020F0502020204030204" pitchFamily="34" charset="0"/>
              </a:rPr>
              <a:t>Αναφορά δημιουργού (B Y)</a:t>
            </a:r>
            <a:r>
              <a:rPr lang="el-GR" altLang="el-GR" sz="2400" dirty="0" smtClean="0">
                <a:latin typeface="Calibri" panose="020F0502020204030204" pitchFamily="34" charset="0"/>
              </a:rPr>
              <a:t>, </a:t>
            </a:r>
            <a:r>
              <a:rPr lang="el-GR" altLang="el-GR" sz="2400" b="1" dirty="0" smtClean="0">
                <a:latin typeface="Calibri" panose="020F0502020204030204" pitchFamily="34" charset="0"/>
              </a:rPr>
              <a:t>Παρόμοια Διανομή (S A)</a:t>
            </a:r>
            <a:r>
              <a:rPr lang="el-GR" altLang="el-GR" sz="2400" dirty="0" smtClean="0">
                <a:latin typeface="Calibri" panose="020F0502020204030204" pitchFamily="34" charset="0"/>
              </a:rPr>
              <a:t>, </a:t>
            </a:r>
            <a:r>
              <a:rPr lang="el-GR" altLang="el-GR" sz="2400" b="1" dirty="0" smtClean="0">
                <a:latin typeface="Calibri" panose="020F0502020204030204" pitchFamily="34" charset="0"/>
              </a:rPr>
              <a:t>3.0, Μη εισαγόμενο.</a:t>
            </a:r>
            <a:r>
              <a:rPr lang="el-GR" altLang="el-GR" sz="2400" dirty="0" smtClean="0">
                <a:latin typeface="Calibri" panose="020F0502020204030204" pitchFamily="34" charset="0"/>
              </a:rPr>
              <a:t> </a:t>
            </a:r>
          </a:p>
          <a:p>
            <a:r>
              <a:rPr lang="el-GR" altLang="el-GR" sz="2800" dirty="0" smtClean="0">
                <a:latin typeface="Calibri" panose="020F0502020204030204" pitchFamily="34" charset="0"/>
              </a:rPr>
              <a:t>Για εκπαιδευτικό υλικό, όπως εικόνες, που υπόκειται σε άλλου τύπου άδειας χρήσης, η άδεια χρήσης αναφέρεται ρητώς. </a:t>
            </a:r>
          </a:p>
        </p:txBody>
      </p:sp>
      <p:pic>
        <p:nvPicPr>
          <p:cNvPr id="1026" name="Εικόνα 1" descr=" Λογότυπο για Άδειες χρήσης Creative Commons, B Y, S A. ">
            <a:hlinkClick r:id="rId5" tooltip="Μετάβαση στην Άδεια Χρήσης"/>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6656" y="5516563"/>
            <a:ext cx="1690688" cy="591531"/>
          </a:xfrm>
          <a:prstGeom prst="rect">
            <a:avLst/>
          </a:prstGeom>
          <a:noFill/>
          <a:extLst>
            <a:ext uri="{909E8E84-426E-40DD-AFC4-6F175D3DCCD1}">
              <a14:hiddenFill xmlns:a14="http://schemas.microsoft.com/office/drawing/2010/main">
                <a:solidFill>
                  <a:srgbClr val="FFFFFF"/>
                </a:solidFill>
              </a14:hiddenFill>
            </a:ext>
          </a:extLst>
        </p:spPr>
      </p:pic>
      <p:sp>
        <p:nvSpPr>
          <p:cNvPr id="3077" name="Θέση αριθμού διαφάνειας 1" descr="."/>
          <p:cNvSpPr>
            <a:spLocks noGrp="1"/>
          </p:cNvSpPr>
          <p:nvPr>
            <p:ph type="sldNum" sz="quarter" idx="12"/>
            <p:custDataLst>
              <p:tags r:id="rId3"/>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B1592C4-C974-4E42-A8EF-7721567A32B8}" type="slidenum">
              <a:rPr lang="el-GR" altLang="el-GR" sz="1400">
                <a:solidFill>
                  <a:srgbClr val="000000"/>
                </a:solidFill>
              </a:rPr>
              <a:pPr fontAlgn="base">
                <a:spcBef>
                  <a:spcPct val="0"/>
                </a:spcBef>
                <a:spcAft>
                  <a:spcPct val="0"/>
                </a:spcAft>
              </a:pPr>
              <a:t>2</a:t>
            </a:fld>
            <a:endParaRPr lang="el-GR" altLang="el-GR" sz="1400" dirty="0">
              <a:solidFill>
                <a:srgbClr val="000000"/>
              </a:solidFill>
            </a:endParaRPr>
          </a:p>
        </p:txBody>
      </p:sp>
    </p:spTree>
    <p:custDataLst>
      <p:tags r:id="rId1"/>
    </p:custDataLst>
    <p:extLst>
      <p:ext uri="{BB962C8B-B14F-4D97-AF65-F5344CB8AC3E}">
        <p14:creationId xmlns:p14="http://schemas.microsoft.com/office/powerpoint/2010/main" val="8170330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a:spLocks noGrp="1"/>
          </p:cNvSpPr>
          <p:nvPr>
            <p:ph type="title"/>
            <p:custDataLst>
              <p:tags r:id="rId1"/>
            </p:custDataLst>
          </p:nvPr>
        </p:nvSpPr>
        <p:spPr/>
        <p:txBody>
          <a:bodyPr>
            <a:normAutofit fontScale="90000"/>
          </a:bodyPr>
          <a:lstStyle/>
          <a:p>
            <a:r>
              <a:rPr lang="el-GR" b="1" dirty="0"/>
              <a:t>Μορφοποίηση με </a:t>
            </a:r>
            <a:r>
              <a:rPr lang="el-GR" b="1" dirty="0" smtClean="0"/>
              <a:t>εμφύσηση </a:t>
            </a:r>
            <a:r>
              <a:rPr lang="en-US" b="1" dirty="0"/>
              <a:t>(</a:t>
            </a:r>
            <a:r>
              <a:rPr lang="el-GR" b="1" dirty="0"/>
              <a:t>1</a:t>
            </a:r>
            <a:r>
              <a:rPr lang="en-US" b="1" dirty="0" smtClean="0"/>
              <a:t>/3)</a:t>
            </a:r>
            <a:endParaRPr lang="el-GR" b="1" dirty="0"/>
          </a:p>
        </p:txBody>
      </p:sp>
      <p:sp>
        <p:nvSpPr>
          <p:cNvPr id="3" name="Content Placeholder 2"/>
          <p:cNvSpPr>
            <a:spLocks noGrp="1"/>
          </p:cNvSpPr>
          <p:nvPr>
            <p:ph idx="1"/>
          </p:nvPr>
        </p:nvSpPr>
        <p:spPr>
          <a:xfrm>
            <a:off x="457200" y="1268760"/>
            <a:ext cx="8229600" cy="4857403"/>
          </a:xfrm>
        </p:spPr>
        <p:txBody>
          <a:bodyPr>
            <a:normAutofit fontScale="92500" lnSpcReduction="10000"/>
          </a:bodyPr>
          <a:lstStyle/>
          <a:p>
            <a:r>
              <a:rPr lang="el-GR" dirty="0" smtClean="0"/>
              <a:t>Το πολυμερές </a:t>
            </a:r>
            <a:r>
              <a:rPr lang="el-GR" dirty="0"/>
              <a:t>διέρχεται μέσω κυλινδρικής μήτρας εκβολής για </a:t>
            </a:r>
            <a:r>
              <a:rPr lang="el-GR" dirty="0" smtClean="0"/>
              <a:t>την παραγωγή </a:t>
            </a:r>
            <a:r>
              <a:rPr lang="el-GR" dirty="0"/>
              <a:t>ενός κυλινδρικού </a:t>
            </a:r>
            <a:r>
              <a:rPr lang="el-GR" dirty="0" smtClean="0"/>
              <a:t>προ-μορφώματος. </a:t>
            </a:r>
          </a:p>
          <a:p>
            <a:r>
              <a:rPr lang="el-GR" dirty="0" smtClean="0"/>
              <a:t>Καθώς </a:t>
            </a:r>
            <a:r>
              <a:rPr lang="el-GR" dirty="0"/>
              <a:t>ο </a:t>
            </a:r>
            <a:r>
              <a:rPr lang="el-GR" dirty="0" smtClean="0"/>
              <a:t>σωλήνας του προ-μορφώματος κατέρχεται, ένα </a:t>
            </a:r>
            <a:r>
              <a:rPr lang="el-GR" dirty="0"/>
              <a:t>εκμαγείο κλείνει τα άκρα του έτσι </a:t>
            </a:r>
            <a:r>
              <a:rPr lang="el-GR" dirty="0" smtClean="0"/>
              <a:t>ώστε στο </a:t>
            </a:r>
            <a:r>
              <a:rPr lang="el-GR" dirty="0"/>
              <a:t>ένα άκρο του να έχει διεισδύσει ένα </a:t>
            </a:r>
            <a:r>
              <a:rPr lang="el-GR" dirty="0" err="1"/>
              <a:t>ακροφύσιο</a:t>
            </a:r>
            <a:r>
              <a:rPr lang="el-GR" dirty="0"/>
              <a:t> αέρα. </a:t>
            </a:r>
            <a:endParaRPr lang="el-GR" dirty="0" smtClean="0"/>
          </a:p>
          <a:p>
            <a:r>
              <a:rPr lang="el-GR" dirty="0" smtClean="0"/>
              <a:t>Η </a:t>
            </a:r>
            <a:r>
              <a:rPr lang="el-GR" dirty="0"/>
              <a:t>εμφύσηση </a:t>
            </a:r>
            <a:r>
              <a:rPr lang="el-GR" dirty="0" smtClean="0"/>
              <a:t>του αέρα </a:t>
            </a:r>
            <a:r>
              <a:rPr lang="el-GR" dirty="0"/>
              <a:t>μέσω του </a:t>
            </a:r>
            <a:r>
              <a:rPr lang="el-GR" dirty="0" err="1"/>
              <a:t>ακροφυσίου</a:t>
            </a:r>
            <a:r>
              <a:rPr lang="el-GR" dirty="0"/>
              <a:t> εξογκώνει το </a:t>
            </a:r>
            <a:r>
              <a:rPr lang="el-GR" dirty="0" smtClean="0"/>
              <a:t>προ-μόρφωμα </a:t>
            </a:r>
            <a:r>
              <a:rPr lang="el-GR" dirty="0"/>
              <a:t>εξαναγκάζοντάς το </a:t>
            </a:r>
            <a:r>
              <a:rPr lang="el-GR" dirty="0" smtClean="0"/>
              <a:t>να πάρει </a:t>
            </a:r>
            <a:r>
              <a:rPr lang="el-GR" dirty="0"/>
              <a:t>το σχήμα της κοιλότητας του εκμαγείου. </a:t>
            </a:r>
          </a:p>
        </p:txBody>
      </p:sp>
      <p:sp>
        <p:nvSpPr>
          <p:cNvPr id="2" name="Θέση υποσέλιδου 1" descr="."/>
          <p:cNvSpPr>
            <a:spLocks noGrp="1"/>
          </p:cNvSpPr>
          <p:nvPr>
            <p:ph type="ftr" sz="quarter" idx="11"/>
            <p:custDataLst>
              <p:tags r:id="rId2"/>
            </p:custDataLst>
          </p:nvPr>
        </p:nvSpPr>
        <p:spPr>
          <a:xfrm>
            <a:off x="2555776" y="6356350"/>
            <a:ext cx="3464024" cy="365125"/>
          </a:xfrm>
        </p:spPr>
        <p:txBody>
          <a:bodyPr/>
          <a:lstStyle/>
          <a:p>
            <a:r>
              <a:rPr lang="el-GR" sz="1400" dirty="0">
                <a:solidFill>
                  <a:schemeClr val="tx1"/>
                </a:solidFill>
              </a:rPr>
              <a:t>Ιστορική αναδρομή – Οργανικά πολυμερή</a:t>
            </a:r>
            <a:endParaRPr lang="el-GR" sz="1400" dirty="0"/>
          </a:p>
        </p:txBody>
      </p:sp>
      <p:sp>
        <p:nvSpPr>
          <p:cNvPr id="6" name="Θέση αριθμού διαφάνειας 1" descr="."/>
          <p:cNvSpPr>
            <a:spLocks noGrp="1"/>
          </p:cNvSpPr>
          <p:nvPr>
            <p:ph type="sldNum" sz="quarter" idx="12"/>
            <p:custDataLst>
              <p:tags r:id="rId3"/>
            </p:custDataLst>
          </p:nvPr>
        </p:nvSpPr>
        <p:spPr/>
        <p:txBody>
          <a:bodyPr/>
          <a:lstStyle/>
          <a:p>
            <a:fld id="{53C4726A-630D-4CB4-B088-BAB00F4188E9}" type="slidenum">
              <a:rPr lang="el-GR" sz="1400" smtClean="0">
                <a:solidFill>
                  <a:prstClr val="black"/>
                </a:solidFill>
              </a:rPr>
              <a:pPr/>
              <a:t>20</a:t>
            </a:fld>
            <a:endParaRPr lang="el-GR" dirty="0">
              <a:solidFill>
                <a:prstClr val="black"/>
              </a:solidFill>
            </a:endParaRPr>
          </a:p>
        </p:txBody>
      </p:sp>
    </p:spTree>
    <p:extLst>
      <p:ext uri="{BB962C8B-B14F-4D97-AF65-F5344CB8AC3E}">
        <p14:creationId xmlns:p14="http://schemas.microsoft.com/office/powerpoint/2010/main" val="40209079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a:spLocks noGrp="1"/>
          </p:cNvSpPr>
          <p:nvPr>
            <p:ph type="title"/>
            <p:custDataLst>
              <p:tags r:id="rId1"/>
            </p:custDataLst>
          </p:nvPr>
        </p:nvSpPr>
        <p:spPr/>
        <p:txBody>
          <a:bodyPr>
            <a:normAutofit fontScale="90000"/>
          </a:bodyPr>
          <a:lstStyle/>
          <a:p>
            <a:r>
              <a:rPr lang="el-GR" b="1" dirty="0"/>
              <a:t>Μορφοποίηση με </a:t>
            </a:r>
            <a:r>
              <a:rPr lang="el-GR" b="1" dirty="0" smtClean="0"/>
              <a:t>εμφύσηση </a:t>
            </a:r>
            <a:r>
              <a:rPr lang="en-US" b="1" dirty="0" smtClean="0"/>
              <a:t>(</a:t>
            </a:r>
            <a:r>
              <a:rPr lang="el-GR" b="1" dirty="0" smtClean="0"/>
              <a:t>2</a:t>
            </a:r>
            <a:r>
              <a:rPr lang="en-US" b="1" dirty="0" smtClean="0"/>
              <a:t>/3)</a:t>
            </a:r>
            <a:endParaRPr lang="el-GR" b="1" dirty="0"/>
          </a:p>
        </p:txBody>
      </p:sp>
      <p:pic>
        <p:nvPicPr>
          <p:cNvPr id="7" name="2 - Θέση περιεχομένου" descr="Σχεδιάγραμμα το οποίο δείχνει την μορφοποίηση με την τεχνική της εξώθησης και εμφύσηση. Από αριστερά δείχνει την εξώθηση του πολυμερούς και δημιουργία του σωλήνα, κλείσιμο των δύο τμημάτων της φόρμας και εμφύσηση αέρα, και διόγκωση του σωλήνα ώστε να πάρει το σχήμα της φόρμας. Τέλος η φόρμα ανοίγει και η φιάλη αφαιρείται."/>
          <p:cNvPicPr>
            <a:picLocks noGrp="1"/>
          </p:cNvPicPr>
          <p:nvPr>
            <p:ph sz="quarter" idx="1"/>
          </p:nvPr>
        </p:nvPicPr>
        <p:blipFill>
          <a:blip r:embed="rId6">
            <a:extLst>
              <a:ext uri="{28A0092B-C50C-407E-A947-70E740481C1C}">
                <a14:useLocalDpi xmlns:a14="http://schemas.microsoft.com/office/drawing/2010/main" val="0"/>
              </a:ext>
            </a:extLst>
          </a:blip>
          <a:srcRect/>
          <a:stretch>
            <a:fillRect/>
          </a:stretch>
        </p:blipFill>
        <p:spPr>
          <a:xfrm>
            <a:off x="323528" y="1124744"/>
            <a:ext cx="8572500" cy="4824413"/>
          </a:xfrm>
        </p:spPr>
      </p:pic>
      <p:sp>
        <p:nvSpPr>
          <p:cNvPr id="2" name="Θέση υποσέλιδου 1" descr="."/>
          <p:cNvSpPr>
            <a:spLocks noGrp="1"/>
          </p:cNvSpPr>
          <p:nvPr>
            <p:ph type="ftr" sz="quarter" idx="11"/>
            <p:custDataLst>
              <p:tags r:id="rId2"/>
            </p:custDataLst>
          </p:nvPr>
        </p:nvSpPr>
        <p:spPr>
          <a:xfrm>
            <a:off x="2699792" y="6356350"/>
            <a:ext cx="3320008" cy="365125"/>
          </a:xfrm>
        </p:spPr>
        <p:txBody>
          <a:bodyPr/>
          <a:lstStyle/>
          <a:p>
            <a:r>
              <a:rPr lang="el-GR" sz="1400" dirty="0">
                <a:solidFill>
                  <a:schemeClr val="tx1"/>
                </a:solidFill>
              </a:rPr>
              <a:t>Ιστορική αναδρομή – Οργανικά πολυμερή</a:t>
            </a:r>
            <a:endParaRPr lang="el-GR" sz="1400" dirty="0"/>
          </a:p>
        </p:txBody>
      </p:sp>
      <p:sp>
        <p:nvSpPr>
          <p:cNvPr id="6" name="Θέση αριθμού διαφάνειας 1" descr="."/>
          <p:cNvSpPr>
            <a:spLocks noGrp="1"/>
          </p:cNvSpPr>
          <p:nvPr>
            <p:ph type="sldNum" sz="quarter" idx="12"/>
            <p:custDataLst>
              <p:tags r:id="rId3"/>
            </p:custDataLst>
          </p:nvPr>
        </p:nvSpPr>
        <p:spPr/>
        <p:txBody>
          <a:bodyPr/>
          <a:lstStyle/>
          <a:p>
            <a:fld id="{53C4726A-630D-4CB4-B088-BAB00F4188E9}" type="slidenum">
              <a:rPr lang="el-GR" sz="1400" smtClean="0">
                <a:solidFill>
                  <a:prstClr val="black"/>
                </a:solidFill>
              </a:rPr>
              <a:pPr/>
              <a:t>21</a:t>
            </a:fld>
            <a:endParaRPr lang="el-GR" dirty="0">
              <a:solidFill>
                <a:prstClr val="black"/>
              </a:solidFill>
            </a:endParaRPr>
          </a:p>
        </p:txBody>
      </p:sp>
    </p:spTree>
    <p:extLst>
      <p:ext uri="{BB962C8B-B14F-4D97-AF65-F5344CB8AC3E}">
        <p14:creationId xmlns:p14="http://schemas.microsoft.com/office/powerpoint/2010/main" val="42433761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a:spLocks noGrp="1"/>
          </p:cNvSpPr>
          <p:nvPr>
            <p:ph type="title"/>
            <p:custDataLst>
              <p:tags r:id="rId1"/>
            </p:custDataLst>
          </p:nvPr>
        </p:nvSpPr>
        <p:spPr/>
        <p:txBody>
          <a:bodyPr>
            <a:normAutofit fontScale="90000"/>
          </a:bodyPr>
          <a:lstStyle/>
          <a:p>
            <a:r>
              <a:rPr lang="el-GR" b="1" dirty="0"/>
              <a:t>Μορφοποίηση με </a:t>
            </a:r>
            <a:r>
              <a:rPr lang="el-GR" b="1" dirty="0" smtClean="0"/>
              <a:t>εμφύσηση </a:t>
            </a:r>
            <a:r>
              <a:rPr lang="en-US" b="1" dirty="0" smtClean="0"/>
              <a:t>(</a:t>
            </a:r>
            <a:r>
              <a:rPr lang="el-GR" b="1" dirty="0" smtClean="0"/>
              <a:t>3</a:t>
            </a:r>
            <a:r>
              <a:rPr lang="en-US" b="1" dirty="0" smtClean="0"/>
              <a:t>/3)</a:t>
            </a:r>
            <a:endParaRPr lang="el-GR" b="1" dirty="0"/>
          </a:p>
        </p:txBody>
      </p:sp>
      <p:sp>
        <p:nvSpPr>
          <p:cNvPr id="3" name="Content Placeholder 2"/>
          <p:cNvSpPr>
            <a:spLocks noGrp="1"/>
          </p:cNvSpPr>
          <p:nvPr>
            <p:ph idx="1"/>
          </p:nvPr>
        </p:nvSpPr>
        <p:spPr>
          <a:xfrm>
            <a:off x="457200" y="1268760"/>
            <a:ext cx="8229600" cy="4857403"/>
          </a:xfrm>
        </p:spPr>
        <p:txBody>
          <a:bodyPr>
            <a:normAutofit/>
          </a:bodyPr>
          <a:lstStyle/>
          <a:p>
            <a:pPr>
              <a:spcAft>
                <a:spcPts val="1200"/>
              </a:spcAft>
            </a:pPr>
            <a:r>
              <a:rPr lang="el-GR" dirty="0" smtClean="0"/>
              <a:t>Η </a:t>
            </a:r>
            <a:r>
              <a:rPr lang="el-GR" dirty="0"/>
              <a:t>τεχνική της </a:t>
            </a:r>
            <a:r>
              <a:rPr lang="el-GR" dirty="0" smtClean="0"/>
              <a:t>εμφύσησης χρησιμοποιήθηκε </a:t>
            </a:r>
            <a:r>
              <a:rPr lang="el-GR" dirty="0"/>
              <a:t>αρχικά για την παραγωγή γυάλινων φιαλών και </a:t>
            </a:r>
            <a:r>
              <a:rPr lang="el-GR" dirty="0" smtClean="0"/>
              <a:t>επεκτάθηκε η </a:t>
            </a:r>
            <a:r>
              <a:rPr lang="el-GR" dirty="0"/>
              <a:t>χρήση της για πλαστικές φιάλες ή γενικά κοίλα αντικείμενα.</a:t>
            </a:r>
          </a:p>
          <a:p>
            <a:pPr>
              <a:spcAft>
                <a:spcPts val="1200"/>
              </a:spcAft>
            </a:pPr>
            <a:r>
              <a:rPr lang="el-GR" dirty="0" smtClean="0"/>
              <a:t>Εφαρμογές </a:t>
            </a:r>
            <a:r>
              <a:rPr lang="el-GR" dirty="0"/>
              <a:t>για παιχνίδια από ζελατίνη και μπουκάλια PET</a:t>
            </a:r>
            <a:br>
              <a:rPr lang="el-GR" dirty="0"/>
            </a:br>
            <a:endParaRPr lang="el-GR" dirty="0"/>
          </a:p>
          <a:p>
            <a:pPr marL="0" indent="0">
              <a:spcAft>
                <a:spcPts val="1200"/>
              </a:spcAft>
              <a:buNone/>
            </a:pPr>
            <a:endParaRPr lang="el-GR" dirty="0"/>
          </a:p>
        </p:txBody>
      </p:sp>
      <p:sp>
        <p:nvSpPr>
          <p:cNvPr id="2" name="Θέση υποσέλιδου 1" descr="."/>
          <p:cNvSpPr>
            <a:spLocks noGrp="1"/>
          </p:cNvSpPr>
          <p:nvPr>
            <p:ph type="ftr" sz="quarter" idx="11"/>
            <p:custDataLst>
              <p:tags r:id="rId2"/>
            </p:custDataLst>
          </p:nvPr>
        </p:nvSpPr>
        <p:spPr>
          <a:xfrm>
            <a:off x="2627784" y="6356350"/>
            <a:ext cx="3392016" cy="365125"/>
          </a:xfrm>
        </p:spPr>
        <p:txBody>
          <a:bodyPr/>
          <a:lstStyle/>
          <a:p>
            <a:r>
              <a:rPr lang="el-GR" sz="1400" dirty="0">
                <a:solidFill>
                  <a:schemeClr val="tx1"/>
                </a:solidFill>
              </a:rPr>
              <a:t>Ιστορική αναδρομή – Οργανικά πολυμερή</a:t>
            </a:r>
            <a:endParaRPr lang="el-GR" sz="1400" dirty="0"/>
          </a:p>
        </p:txBody>
      </p:sp>
      <p:sp>
        <p:nvSpPr>
          <p:cNvPr id="6" name="Θέση αριθμού διαφάνειας 1" descr="."/>
          <p:cNvSpPr>
            <a:spLocks noGrp="1"/>
          </p:cNvSpPr>
          <p:nvPr>
            <p:ph type="sldNum" sz="quarter" idx="12"/>
            <p:custDataLst>
              <p:tags r:id="rId3"/>
            </p:custDataLst>
          </p:nvPr>
        </p:nvSpPr>
        <p:spPr/>
        <p:txBody>
          <a:bodyPr/>
          <a:lstStyle/>
          <a:p>
            <a:fld id="{53C4726A-630D-4CB4-B088-BAB00F4188E9}" type="slidenum">
              <a:rPr lang="el-GR" sz="1400" smtClean="0">
                <a:solidFill>
                  <a:prstClr val="black"/>
                </a:solidFill>
              </a:rPr>
              <a:pPr/>
              <a:t>22</a:t>
            </a:fld>
            <a:endParaRPr lang="el-GR" dirty="0">
              <a:solidFill>
                <a:prstClr val="black"/>
              </a:solidFill>
            </a:endParaRPr>
          </a:p>
        </p:txBody>
      </p:sp>
    </p:spTree>
    <p:extLst>
      <p:ext uri="{BB962C8B-B14F-4D97-AF65-F5344CB8AC3E}">
        <p14:creationId xmlns:p14="http://schemas.microsoft.com/office/powerpoint/2010/main" val="21495563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a:spLocks noGrp="1"/>
          </p:cNvSpPr>
          <p:nvPr>
            <p:ph type="title"/>
            <p:custDataLst>
              <p:tags r:id="rId1"/>
            </p:custDataLst>
          </p:nvPr>
        </p:nvSpPr>
        <p:spPr/>
        <p:txBody>
          <a:bodyPr>
            <a:normAutofit/>
          </a:bodyPr>
          <a:lstStyle/>
          <a:p>
            <a:r>
              <a:rPr lang="el-GR" b="1" dirty="0" err="1" smtClean="0"/>
              <a:t>Θερμο</a:t>
            </a:r>
            <a:r>
              <a:rPr lang="el-GR" b="1" dirty="0" smtClean="0"/>
              <a:t>-μορφοποίηση </a:t>
            </a:r>
            <a:r>
              <a:rPr lang="en-US" b="1" dirty="0" smtClean="0"/>
              <a:t>(1/2)</a:t>
            </a:r>
            <a:endParaRPr lang="el-GR" b="1" dirty="0"/>
          </a:p>
        </p:txBody>
      </p:sp>
      <p:sp>
        <p:nvSpPr>
          <p:cNvPr id="3" name="Content Placeholder 2"/>
          <p:cNvSpPr>
            <a:spLocks noGrp="1"/>
          </p:cNvSpPr>
          <p:nvPr>
            <p:ph idx="1"/>
          </p:nvPr>
        </p:nvSpPr>
        <p:spPr/>
        <p:txBody>
          <a:bodyPr>
            <a:normAutofit lnSpcReduction="10000"/>
          </a:bodyPr>
          <a:lstStyle/>
          <a:p>
            <a:r>
              <a:rPr lang="el-GR" dirty="0"/>
              <a:t>Είναι τεχνική παραγωγής φυλλοειδών πλαστικών προϊόντων. </a:t>
            </a:r>
            <a:endParaRPr lang="el-GR" dirty="0" smtClean="0"/>
          </a:p>
          <a:p>
            <a:r>
              <a:rPr lang="el-GR" dirty="0" smtClean="0"/>
              <a:t>Χρησιμοποιείται </a:t>
            </a:r>
            <a:r>
              <a:rPr lang="el-GR" dirty="0"/>
              <a:t>ένα επίπεδο &amp; ισοπαχές θερμοπλαστικό φύλλο το οποίο μετά την προθέρμανσή του έρχεται σε επαφή με την επιφάνεια μιας φόρμας της οποίας παίρνει το σχήμα. </a:t>
            </a:r>
            <a:endParaRPr lang="el-GR" dirty="0" smtClean="0"/>
          </a:p>
          <a:p>
            <a:r>
              <a:rPr lang="el-GR" dirty="0" smtClean="0"/>
              <a:t>Παραδείγματα: </a:t>
            </a:r>
            <a:r>
              <a:rPr lang="el-GR" dirty="0"/>
              <a:t>ποτηράκια μίας χρήσης, βιντεοκασέτες, θήκες </a:t>
            </a:r>
            <a:r>
              <a:rPr lang="el-GR" dirty="0" smtClean="0"/>
              <a:t>αυγών. </a:t>
            </a:r>
            <a:endParaRPr lang="el-GR" dirty="0"/>
          </a:p>
        </p:txBody>
      </p:sp>
      <p:sp>
        <p:nvSpPr>
          <p:cNvPr id="2" name="Θέση υποσέλιδου 1" descr="."/>
          <p:cNvSpPr>
            <a:spLocks noGrp="1"/>
          </p:cNvSpPr>
          <p:nvPr>
            <p:ph type="ftr" sz="quarter" idx="11"/>
            <p:custDataLst>
              <p:tags r:id="rId2"/>
            </p:custDataLst>
          </p:nvPr>
        </p:nvSpPr>
        <p:spPr>
          <a:xfrm>
            <a:off x="2411760" y="6356350"/>
            <a:ext cx="3608040" cy="365125"/>
          </a:xfrm>
        </p:spPr>
        <p:txBody>
          <a:bodyPr/>
          <a:lstStyle/>
          <a:p>
            <a:r>
              <a:rPr lang="el-GR" sz="1400" dirty="0">
                <a:solidFill>
                  <a:schemeClr val="tx1"/>
                </a:solidFill>
              </a:rPr>
              <a:t>Ιστορική αναδρομή – Οργανικά πολυμερή</a:t>
            </a:r>
            <a:endParaRPr lang="el-GR" sz="1400" dirty="0"/>
          </a:p>
        </p:txBody>
      </p:sp>
      <p:sp>
        <p:nvSpPr>
          <p:cNvPr id="6" name="Θέση αριθμού διαφάνειας 1" descr="."/>
          <p:cNvSpPr>
            <a:spLocks noGrp="1"/>
          </p:cNvSpPr>
          <p:nvPr>
            <p:ph type="sldNum" sz="quarter" idx="12"/>
            <p:custDataLst>
              <p:tags r:id="rId3"/>
            </p:custDataLst>
          </p:nvPr>
        </p:nvSpPr>
        <p:spPr/>
        <p:txBody>
          <a:bodyPr/>
          <a:lstStyle/>
          <a:p>
            <a:fld id="{53C4726A-630D-4CB4-B088-BAB00F4188E9}" type="slidenum">
              <a:rPr lang="el-GR" sz="1400" smtClean="0">
                <a:solidFill>
                  <a:prstClr val="black"/>
                </a:solidFill>
              </a:rPr>
              <a:pPr/>
              <a:t>23</a:t>
            </a:fld>
            <a:endParaRPr lang="el-GR" dirty="0">
              <a:solidFill>
                <a:prstClr val="black"/>
              </a:solidFill>
            </a:endParaRPr>
          </a:p>
        </p:txBody>
      </p:sp>
    </p:spTree>
    <p:extLst>
      <p:ext uri="{BB962C8B-B14F-4D97-AF65-F5344CB8AC3E}">
        <p14:creationId xmlns:p14="http://schemas.microsoft.com/office/powerpoint/2010/main" val="29109932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a:spLocks noGrp="1"/>
          </p:cNvSpPr>
          <p:nvPr>
            <p:ph type="title"/>
            <p:custDataLst>
              <p:tags r:id="rId1"/>
            </p:custDataLst>
          </p:nvPr>
        </p:nvSpPr>
        <p:spPr/>
        <p:txBody>
          <a:bodyPr>
            <a:normAutofit/>
          </a:bodyPr>
          <a:lstStyle/>
          <a:p>
            <a:r>
              <a:rPr lang="el-GR" b="1" dirty="0" err="1" smtClean="0"/>
              <a:t>Θερμο</a:t>
            </a:r>
            <a:r>
              <a:rPr lang="el-GR" b="1" dirty="0" smtClean="0"/>
              <a:t>-μορφοποίηση </a:t>
            </a:r>
            <a:r>
              <a:rPr lang="en-US" b="1" dirty="0" smtClean="0"/>
              <a:t>(2/2)</a:t>
            </a:r>
            <a:endParaRPr lang="el-GR" b="1" dirty="0"/>
          </a:p>
        </p:txBody>
      </p:sp>
      <p:pic>
        <p:nvPicPr>
          <p:cNvPr id="7" name="2 - Θέση περιεχομένου" descr="Σχεδιάγραμμα το οποίο παρουσιάζει την θερμο-μορφοποίηση. Από πάνω δείχνει την επάνω τράπεζα, την θηλυκή μήτρα, τον θερμαντήρα, το πλαίσιο στήριξης, το θερμοπλαστικό φιλμ και αντίστοιχα από κάτω, την αρσενική μήτρα και την κάτω τράπεζα."/>
          <p:cNvPicPr>
            <a:picLocks noGrp="1"/>
          </p:cNvPicPr>
          <p:nvPr>
            <p:ph sz="quarter" idx="1"/>
          </p:nvPr>
        </p:nvPicPr>
        <p:blipFill>
          <a:blip r:embed="rId6">
            <a:extLst>
              <a:ext uri="{BEBA8EAE-BF5A-486C-A8C5-ECC9F3942E4B}">
                <a14:imgProps xmlns:a14="http://schemas.microsoft.com/office/drawing/2010/main">
                  <a14:imgLayer r:embed="rId7">
                    <a14:imgEffect>
                      <a14:sharpenSoften amount="60000"/>
                    </a14:imgEffect>
                    <a14:imgEffect>
                      <a14:brightnessContrast bright="-7000" contrast="47000"/>
                    </a14:imgEffect>
                  </a14:imgLayer>
                </a14:imgProps>
              </a:ext>
              <a:ext uri="{28A0092B-C50C-407E-A947-70E740481C1C}">
                <a14:useLocalDpi xmlns:a14="http://schemas.microsoft.com/office/drawing/2010/main" val="0"/>
              </a:ext>
            </a:extLst>
          </a:blip>
          <a:srcRect/>
          <a:stretch>
            <a:fillRect/>
          </a:stretch>
        </p:blipFill>
        <p:spPr>
          <a:xfrm>
            <a:off x="250825" y="1196753"/>
            <a:ext cx="8713788" cy="5184576"/>
          </a:xfrm>
        </p:spPr>
      </p:pic>
      <p:sp>
        <p:nvSpPr>
          <p:cNvPr id="2" name="Θέση υποσέλιδου 1" descr="."/>
          <p:cNvSpPr>
            <a:spLocks noGrp="1"/>
          </p:cNvSpPr>
          <p:nvPr>
            <p:ph type="ftr" sz="quarter" idx="11"/>
            <p:custDataLst>
              <p:tags r:id="rId2"/>
            </p:custDataLst>
          </p:nvPr>
        </p:nvSpPr>
        <p:spPr>
          <a:xfrm>
            <a:off x="2267744" y="6356350"/>
            <a:ext cx="3752056" cy="365125"/>
          </a:xfrm>
        </p:spPr>
        <p:txBody>
          <a:bodyPr/>
          <a:lstStyle/>
          <a:p>
            <a:r>
              <a:rPr lang="el-GR" sz="1400" dirty="0">
                <a:solidFill>
                  <a:schemeClr val="tx1"/>
                </a:solidFill>
              </a:rPr>
              <a:t>Ιστορική αναδρομή – Οργανικά πολυμερή</a:t>
            </a:r>
            <a:endParaRPr lang="el-GR" sz="1400" dirty="0"/>
          </a:p>
        </p:txBody>
      </p:sp>
      <p:sp>
        <p:nvSpPr>
          <p:cNvPr id="6" name="Θέση αριθμού διαφάνειας 1" descr="."/>
          <p:cNvSpPr>
            <a:spLocks noGrp="1"/>
          </p:cNvSpPr>
          <p:nvPr>
            <p:ph type="sldNum" sz="quarter" idx="12"/>
            <p:custDataLst>
              <p:tags r:id="rId3"/>
            </p:custDataLst>
          </p:nvPr>
        </p:nvSpPr>
        <p:spPr/>
        <p:txBody>
          <a:bodyPr/>
          <a:lstStyle/>
          <a:p>
            <a:fld id="{53C4726A-630D-4CB4-B088-BAB00F4188E9}" type="slidenum">
              <a:rPr lang="el-GR" sz="1400" smtClean="0">
                <a:solidFill>
                  <a:prstClr val="black"/>
                </a:solidFill>
              </a:rPr>
              <a:pPr/>
              <a:t>24</a:t>
            </a:fld>
            <a:endParaRPr lang="el-GR" dirty="0">
              <a:solidFill>
                <a:prstClr val="black"/>
              </a:solidFill>
            </a:endParaRPr>
          </a:p>
        </p:txBody>
      </p:sp>
    </p:spTree>
    <p:extLst>
      <p:ext uri="{BB962C8B-B14F-4D97-AF65-F5344CB8AC3E}">
        <p14:creationId xmlns:p14="http://schemas.microsoft.com/office/powerpoint/2010/main" val="14622185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a:spLocks noGrp="1"/>
          </p:cNvSpPr>
          <p:nvPr>
            <p:ph type="title"/>
            <p:custDataLst>
              <p:tags r:id="rId1"/>
            </p:custDataLst>
          </p:nvPr>
        </p:nvSpPr>
        <p:spPr/>
        <p:txBody>
          <a:bodyPr>
            <a:normAutofit fontScale="90000"/>
          </a:bodyPr>
          <a:lstStyle/>
          <a:p>
            <a:r>
              <a:rPr lang="el-GR" b="1" dirty="0" smtClean="0"/>
              <a:t>Μορφοποίηση </a:t>
            </a:r>
            <a:r>
              <a:rPr lang="el-GR" b="1" dirty="0"/>
              <a:t>με εξώθηση και συνεχή έλξη </a:t>
            </a:r>
          </a:p>
        </p:txBody>
      </p:sp>
      <p:sp>
        <p:nvSpPr>
          <p:cNvPr id="3" name="Content Placeholder 2"/>
          <p:cNvSpPr>
            <a:spLocks noGrp="1"/>
          </p:cNvSpPr>
          <p:nvPr>
            <p:ph idx="1"/>
          </p:nvPr>
        </p:nvSpPr>
        <p:spPr/>
        <p:txBody>
          <a:bodyPr/>
          <a:lstStyle/>
          <a:p>
            <a:r>
              <a:rPr lang="el-GR" dirty="0"/>
              <a:t>Τα παραγόμενα υλικά είναι ενισχυμένα και χαρακτηρίζονται σύνθετα. </a:t>
            </a:r>
            <a:endParaRPr lang="el-GR" dirty="0" smtClean="0"/>
          </a:p>
          <a:p>
            <a:r>
              <a:rPr lang="el-GR" dirty="0" smtClean="0"/>
              <a:t>Συνήθως </a:t>
            </a:r>
            <a:r>
              <a:rPr lang="el-GR" dirty="0"/>
              <a:t>αντικαταστούν πολυμερή όπου απαιτούνται μεγαλύτερες μηχανικές αντοχές. </a:t>
            </a:r>
          </a:p>
          <a:p>
            <a:r>
              <a:rPr lang="el-GR" altLang="el-GR" dirty="0"/>
              <a:t>Παραδείγματα προϊόντων </a:t>
            </a:r>
            <a:r>
              <a:rPr lang="el-GR" altLang="el-GR" dirty="0" smtClean="0"/>
              <a:t>είναι: </a:t>
            </a:r>
            <a:r>
              <a:rPr lang="el-GR" altLang="el-GR" dirty="0"/>
              <a:t>δομικά υλικά για γέφυρες, κτίρια, ηλεκτρολογικές εφαρμογές (επικαλύψεις καλωδίων</a:t>
            </a:r>
            <a:r>
              <a:rPr lang="el-GR" altLang="el-GR" dirty="0" smtClean="0"/>
              <a:t>).</a:t>
            </a:r>
            <a:endParaRPr lang="el-GR" dirty="0"/>
          </a:p>
        </p:txBody>
      </p:sp>
      <p:sp>
        <p:nvSpPr>
          <p:cNvPr id="2" name="Θέση υποσέλιδου 1" descr="."/>
          <p:cNvSpPr>
            <a:spLocks noGrp="1"/>
          </p:cNvSpPr>
          <p:nvPr>
            <p:ph type="ftr" sz="quarter" idx="11"/>
            <p:custDataLst>
              <p:tags r:id="rId2"/>
            </p:custDataLst>
          </p:nvPr>
        </p:nvSpPr>
        <p:spPr>
          <a:xfrm>
            <a:off x="2627784" y="6356350"/>
            <a:ext cx="3392016" cy="365125"/>
          </a:xfrm>
        </p:spPr>
        <p:txBody>
          <a:bodyPr/>
          <a:lstStyle/>
          <a:p>
            <a:r>
              <a:rPr lang="el-GR" sz="1400" dirty="0">
                <a:solidFill>
                  <a:schemeClr val="tx1"/>
                </a:solidFill>
              </a:rPr>
              <a:t>Ιστορική αναδρομή – Οργανικά πολυμερή</a:t>
            </a:r>
            <a:endParaRPr lang="el-GR" sz="1400" dirty="0"/>
          </a:p>
        </p:txBody>
      </p:sp>
      <p:sp>
        <p:nvSpPr>
          <p:cNvPr id="6" name="Θέση αριθμού διαφάνειας 1" descr="."/>
          <p:cNvSpPr>
            <a:spLocks noGrp="1"/>
          </p:cNvSpPr>
          <p:nvPr>
            <p:ph type="sldNum" sz="quarter" idx="12"/>
            <p:custDataLst>
              <p:tags r:id="rId3"/>
            </p:custDataLst>
          </p:nvPr>
        </p:nvSpPr>
        <p:spPr/>
        <p:txBody>
          <a:bodyPr/>
          <a:lstStyle/>
          <a:p>
            <a:fld id="{53C4726A-630D-4CB4-B088-BAB00F4188E9}" type="slidenum">
              <a:rPr lang="el-GR" sz="1400" smtClean="0">
                <a:solidFill>
                  <a:prstClr val="black"/>
                </a:solidFill>
              </a:rPr>
              <a:pPr/>
              <a:t>25</a:t>
            </a:fld>
            <a:endParaRPr lang="el-GR" dirty="0">
              <a:solidFill>
                <a:prstClr val="black"/>
              </a:solidFill>
            </a:endParaRPr>
          </a:p>
        </p:txBody>
      </p:sp>
    </p:spTree>
    <p:extLst>
      <p:ext uri="{BB962C8B-B14F-4D97-AF65-F5344CB8AC3E}">
        <p14:creationId xmlns:p14="http://schemas.microsoft.com/office/powerpoint/2010/main" val="16219400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a:spLocks noGrp="1"/>
          </p:cNvSpPr>
          <p:nvPr>
            <p:ph type="title"/>
            <p:custDataLst>
              <p:tags r:id="rId2"/>
            </p:custDataLst>
          </p:nvPr>
        </p:nvSpPr>
        <p:spPr/>
        <p:txBody>
          <a:bodyPr>
            <a:normAutofit/>
          </a:bodyPr>
          <a:lstStyle/>
          <a:p>
            <a:r>
              <a:rPr lang="el-GR" b="1" dirty="0"/>
              <a:t>Περιστροφική </a:t>
            </a:r>
            <a:r>
              <a:rPr lang="el-GR" b="1" dirty="0" smtClean="0"/>
              <a:t>μορφοποίηση</a:t>
            </a:r>
            <a:endParaRPr lang="el-GR" b="1" dirty="0"/>
          </a:p>
        </p:txBody>
      </p:sp>
      <p:sp>
        <p:nvSpPr>
          <p:cNvPr id="3" name="Content Placeholder 2"/>
          <p:cNvSpPr>
            <a:spLocks noGrp="1"/>
          </p:cNvSpPr>
          <p:nvPr>
            <p:ph idx="1"/>
          </p:nvPr>
        </p:nvSpPr>
        <p:spPr/>
        <p:txBody>
          <a:bodyPr/>
          <a:lstStyle/>
          <a:p>
            <a:r>
              <a:rPr lang="el-GR" dirty="0"/>
              <a:t>Τα παραγόμενα προϊόντα είναι έπιπλα, παιχνίδια, αυτοκινητοβιομηχανία, δεξαμενές, είδη διασκέδασης, τρόφιμα. </a:t>
            </a:r>
          </a:p>
        </p:txBody>
      </p:sp>
      <p:pic>
        <p:nvPicPr>
          <p:cNvPr id="7" name="Εικόνα 1" descr="Εικονίδιο μετάβασης στα Περιεχόμενα.">
            <a:hlinkClick r:id="rId7" action="ppaction://hlinksldjump" tooltip="Επιστροφή στα Περιεχόμενα"/>
          </p:cNvPr>
          <p:cNvPicPr>
            <a:picLocks noChangeAspect="1"/>
          </p:cNvPicPr>
          <p:nvPr/>
        </p:nvPicPr>
        <p:blipFill>
          <a:blip r:embed="rId8">
            <a:extLst>
              <a:ext uri="{BEBA8EAE-BF5A-486C-A8C5-ECC9F3942E4B}">
                <a14:imgProps xmlns:a14="http://schemas.microsoft.com/office/drawing/2010/main">
                  <a14:imgLayer r:embed="rId9">
                    <a14:imgEffect>
                      <a14:sharpenSoften amount="100000"/>
                    </a14:imgEffect>
                  </a14:imgLayer>
                </a14:imgProps>
              </a:ext>
              <a:ext uri="{28A0092B-C50C-407E-A947-70E740481C1C}">
                <a14:useLocalDpi xmlns:a14="http://schemas.microsoft.com/office/drawing/2010/main" val="0"/>
              </a:ext>
            </a:extLst>
          </a:blip>
          <a:stretch>
            <a:fillRect/>
          </a:stretch>
        </p:blipFill>
        <p:spPr>
          <a:xfrm>
            <a:off x="467250" y="6021288"/>
            <a:ext cx="576065" cy="651438"/>
          </a:xfrm>
          <a:prstGeom prst="rect">
            <a:avLst/>
          </a:prstGeom>
          <a:scene3d>
            <a:camera prst="isometricOffAxis1Right"/>
            <a:lightRig rig="threePt" dir="t"/>
          </a:scene3d>
        </p:spPr>
      </p:pic>
      <p:sp>
        <p:nvSpPr>
          <p:cNvPr id="2" name="Θέση υποσέλιδου 1" descr="."/>
          <p:cNvSpPr>
            <a:spLocks noGrp="1"/>
          </p:cNvSpPr>
          <p:nvPr>
            <p:ph type="ftr" sz="quarter" idx="11"/>
            <p:custDataLst>
              <p:tags r:id="rId3"/>
            </p:custDataLst>
          </p:nvPr>
        </p:nvSpPr>
        <p:spPr>
          <a:xfrm>
            <a:off x="2555776" y="6356350"/>
            <a:ext cx="3464024" cy="365125"/>
          </a:xfrm>
        </p:spPr>
        <p:txBody>
          <a:bodyPr/>
          <a:lstStyle/>
          <a:p>
            <a:r>
              <a:rPr lang="el-GR" sz="1400" dirty="0">
                <a:solidFill>
                  <a:schemeClr val="tx1"/>
                </a:solidFill>
              </a:rPr>
              <a:t>Ιστορική αναδρομή – Οργανικά πολυμερή</a:t>
            </a:r>
            <a:endParaRPr lang="el-GR" sz="1400" dirty="0"/>
          </a:p>
        </p:txBody>
      </p:sp>
      <p:sp>
        <p:nvSpPr>
          <p:cNvPr id="6" name="Θέση αριθμού διαφάνειας 1" descr="."/>
          <p:cNvSpPr>
            <a:spLocks noGrp="1"/>
          </p:cNvSpPr>
          <p:nvPr>
            <p:ph type="sldNum" sz="quarter" idx="12"/>
            <p:custDataLst>
              <p:tags r:id="rId4"/>
            </p:custDataLst>
          </p:nvPr>
        </p:nvSpPr>
        <p:spPr/>
        <p:txBody>
          <a:bodyPr/>
          <a:lstStyle/>
          <a:p>
            <a:fld id="{53C4726A-630D-4CB4-B088-BAB00F4188E9}" type="slidenum">
              <a:rPr lang="el-GR" sz="1400" smtClean="0">
                <a:solidFill>
                  <a:prstClr val="black"/>
                </a:solidFill>
              </a:rPr>
              <a:pPr/>
              <a:t>26</a:t>
            </a:fld>
            <a:endParaRPr lang="el-GR" dirty="0">
              <a:solidFill>
                <a:prstClr val="black"/>
              </a:solidFill>
            </a:endParaRPr>
          </a:p>
        </p:txBody>
      </p:sp>
    </p:spTree>
    <p:custDataLst>
      <p:tags r:id="rId1"/>
    </p:custDataLst>
    <p:extLst>
      <p:ext uri="{BB962C8B-B14F-4D97-AF65-F5344CB8AC3E}">
        <p14:creationId xmlns:p14="http://schemas.microsoft.com/office/powerpoint/2010/main" val="13184822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custDataLst>
              <p:tags r:id="rId2"/>
            </p:custDataLst>
          </p:nvPr>
        </p:nvSpPr>
        <p:spPr/>
        <p:txBody>
          <a:bodyPr>
            <a:normAutofit/>
          </a:bodyPr>
          <a:lstStyle/>
          <a:p>
            <a:r>
              <a:rPr lang="el-GR" b="1" dirty="0" smtClean="0"/>
              <a:t>Τέλος ενότητας</a:t>
            </a:r>
            <a:endParaRPr lang="el-GR" b="1" dirty="0"/>
          </a:p>
        </p:txBody>
      </p:sp>
      <p:sp>
        <p:nvSpPr>
          <p:cNvPr id="3" name="Rectangle 2"/>
          <p:cNvSpPr/>
          <p:nvPr/>
        </p:nvSpPr>
        <p:spPr>
          <a:xfrm>
            <a:off x="4977434" y="4653136"/>
            <a:ext cx="3242619" cy="369332"/>
          </a:xfrm>
          <a:prstGeom prst="rect">
            <a:avLst/>
          </a:prstGeom>
        </p:spPr>
        <p:txBody>
          <a:bodyPr wrap="none">
            <a:spAutoFit/>
          </a:bodyPr>
          <a:lstStyle/>
          <a:p>
            <a:pPr algn="r"/>
            <a:r>
              <a:rPr lang="el-GR" dirty="0">
                <a:solidFill>
                  <a:schemeClr val="tx1">
                    <a:lumMod val="65000"/>
                    <a:lumOff val="35000"/>
                  </a:schemeClr>
                </a:solidFill>
              </a:rPr>
              <a:t>Επεξεργασία: </a:t>
            </a:r>
            <a:r>
              <a:rPr lang="el-GR" dirty="0" smtClean="0">
                <a:solidFill>
                  <a:schemeClr val="tx1">
                    <a:lumMod val="65000"/>
                    <a:lumOff val="35000"/>
                  </a:schemeClr>
                </a:solidFill>
              </a:rPr>
              <a:t>«Χρήστος Μέγας»</a:t>
            </a:r>
            <a:endParaRPr lang="el-GR" dirty="0">
              <a:solidFill>
                <a:schemeClr val="tx1">
                  <a:lumMod val="65000"/>
                  <a:lumOff val="35000"/>
                </a:schemeClr>
              </a:solidFill>
            </a:endParaRPr>
          </a:p>
        </p:txBody>
      </p:sp>
      <p:pic>
        <p:nvPicPr>
          <p:cNvPr id="8" name="Εικόνα 1" descr=" Λογότυπο για Άδειες χρήσης Creative Commons, B Y, S A. ">
            <a:hlinkClick r:id="rId4" tooltip="Μετάβαση στην Άδεια Χρήσης"/>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5943600"/>
            <a:ext cx="1690688" cy="591531"/>
          </a:xfrm>
          <a:prstGeom prst="rect">
            <a:avLst/>
          </a:prstGeom>
          <a:noFill/>
          <a:extLst>
            <a:ext uri="{909E8E84-426E-40DD-AFC4-6F175D3DCCD1}">
              <a14:hiddenFill xmlns:a14="http://schemas.microsoft.com/office/drawing/2010/main">
                <a:solidFill>
                  <a:srgbClr val="FFFFFF"/>
                </a:solidFill>
              </a14:hiddenFill>
            </a:ext>
          </a:extLst>
        </p:spPr>
      </p:pic>
      <p:pic>
        <p:nvPicPr>
          <p:cNvPr id="7" name="Εικόνα 2" descr="Λογότυπο Επιχειρησιακού Προγράμματος Εκπαίδευση και Δια βίου Μάθηση. ">
            <a:hlinkClick r:id="rId6" tooltip="Μετάβαση στο www.edulll.gr/"/>
          </p:cNvPr>
          <p:cNvPicPr>
            <a:picLocks noChangeAspect="1" noChangeArrowheads="1"/>
          </p:cNvPicPr>
          <p:nvPr/>
        </p:nvPicPr>
        <p:blipFill>
          <a:blip r:embed="rId7" cstate="print"/>
          <a:srcRect/>
          <a:stretch>
            <a:fillRect/>
          </a:stretch>
        </p:blipFill>
        <p:spPr bwMode="auto">
          <a:xfrm>
            <a:off x="3492500" y="5638800"/>
            <a:ext cx="4310063" cy="103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2247953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Τίτλος 1"/>
          <p:cNvSpPr>
            <a:spLocks noGrp="1"/>
          </p:cNvSpPr>
          <p:nvPr>
            <p:ph type="title"/>
            <p:custDataLst>
              <p:tags r:id="rId2"/>
            </p:custDataLst>
          </p:nvPr>
        </p:nvSpPr>
        <p:spPr/>
        <p:txBody>
          <a:bodyPr/>
          <a:lstStyle/>
          <a:p>
            <a:pPr eaLnBrk="1" hangingPunct="1"/>
            <a:r>
              <a:rPr lang="el-GR" b="1" dirty="0" smtClean="0">
                <a:latin typeface="Calibri" panose="020F0502020204030204" pitchFamily="34" charset="0"/>
              </a:rPr>
              <a:t>Χρηματοδότηση</a:t>
            </a:r>
            <a:r>
              <a:rPr lang="el-GR" b="1" dirty="0" smtClean="0"/>
              <a:t> </a:t>
            </a:r>
          </a:p>
        </p:txBody>
      </p:sp>
      <p:sp>
        <p:nvSpPr>
          <p:cNvPr id="4099" name="Θέση περιεχομένου 1"/>
          <p:cNvSpPr>
            <a:spLocks noGrp="1"/>
          </p:cNvSpPr>
          <p:nvPr>
            <p:ph idx="1"/>
            <p:custDataLst>
              <p:tags r:id="rId3"/>
            </p:custDataLst>
          </p:nvPr>
        </p:nvSpPr>
        <p:spPr/>
        <p:txBody>
          <a:bodyPr>
            <a:normAutofit/>
          </a:bodyPr>
          <a:lstStyle/>
          <a:p>
            <a:pPr eaLnBrk="1" hangingPunct="1">
              <a:spcBef>
                <a:spcPts val="0"/>
              </a:spcBef>
              <a:spcAft>
                <a:spcPts val="600"/>
              </a:spcAft>
            </a:pPr>
            <a:r>
              <a:rPr lang="el-GR" sz="2000" dirty="0" smtClean="0">
                <a:latin typeface="Calibri" panose="020F0502020204030204" pitchFamily="34" charset="0"/>
              </a:rPr>
              <a:t>Το παρόν εκπαιδευτικό υλικό έχει αναπτυχθεί στα πλαίσια του εκπαιδευτικού έργου του διδάσκοντα</a:t>
            </a:r>
            <a:r>
              <a:rPr lang="en-US" sz="2000" dirty="0" smtClean="0">
                <a:latin typeface="Calibri" panose="020F0502020204030204" pitchFamily="34" charset="0"/>
              </a:rPr>
              <a:t>.</a:t>
            </a:r>
            <a:r>
              <a:rPr lang="el-GR" sz="2000" dirty="0" smtClean="0">
                <a:latin typeface="Calibri" panose="020F0502020204030204" pitchFamily="34" charset="0"/>
              </a:rPr>
              <a:t> </a:t>
            </a:r>
            <a:endParaRPr lang="en-US" sz="2000" dirty="0" smtClean="0">
              <a:latin typeface="Calibri" panose="020F0502020204030204" pitchFamily="34" charset="0"/>
            </a:endParaRPr>
          </a:p>
          <a:p>
            <a:pPr lvl="0">
              <a:spcBef>
                <a:spcPts val="0"/>
              </a:spcBef>
              <a:spcAft>
                <a:spcPts val="600"/>
              </a:spcAft>
            </a:pPr>
            <a:r>
              <a:rPr lang="el-GR" sz="2000" dirty="0">
                <a:solidFill>
                  <a:prstClr val="black"/>
                </a:solidFill>
                <a:latin typeface="Calibri" panose="020F0502020204030204" pitchFamily="34" charset="0"/>
              </a:rPr>
              <a:t>Το έργο «</a:t>
            </a:r>
            <a:r>
              <a:rPr lang="el-GR" sz="2000" b="1" dirty="0">
                <a:solidFill>
                  <a:prstClr val="black"/>
                </a:solidFill>
                <a:latin typeface="Calibri" panose="020F0502020204030204" pitchFamily="34" charset="0"/>
              </a:rPr>
              <a:t>Ανοικτά Ακαδημαϊκά Μαθήματα στο ΤΕΙ Θεσσαλίας</a:t>
            </a:r>
            <a:r>
              <a:rPr lang="el-GR" sz="2000" dirty="0">
                <a:solidFill>
                  <a:prstClr val="black"/>
                </a:solidFill>
                <a:latin typeface="Calibri" panose="020F0502020204030204" pitchFamily="34" charset="0"/>
              </a:rPr>
              <a:t>» έχει χρηματοδοτήσει </a:t>
            </a:r>
            <a:r>
              <a:rPr lang="el-GR" sz="2000">
                <a:solidFill>
                  <a:prstClr val="black"/>
                </a:solidFill>
                <a:latin typeface="Calibri" panose="020F0502020204030204" pitchFamily="34" charset="0"/>
              </a:rPr>
              <a:t>μόνο </a:t>
            </a:r>
            <a:r>
              <a:rPr lang="el-GR" sz="2000" smtClean="0">
                <a:solidFill>
                  <a:prstClr val="black"/>
                </a:solidFill>
                <a:latin typeface="Calibri" panose="020F0502020204030204" pitchFamily="34" charset="0"/>
              </a:rPr>
              <a:t>τη</a:t>
            </a:r>
            <a:r>
              <a:rPr lang="el-GR" sz="2000">
                <a:solidFill>
                  <a:prstClr val="black"/>
                </a:solidFill>
                <a:latin typeface="Calibri" panose="020F0502020204030204" pitchFamily="34" charset="0"/>
              </a:rPr>
              <a:t>ν</a:t>
            </a:r>
            <a:r>
              <a:rPr lang="el-GR" sz="2000" smtClean="0">
                <a:solidFill>
                  <a:prstClr val="black"/>
                </a:solidFill>
                <a:latin typeface="Calibri" panose="020F0502020204030204" pitchFamily="34" charset="0"/>
              </a:rPr>
              <a:t> </a:t>
            </a:r>
            <a:r>
              <a:rPr lang="el-GR" sz="2000" dirty="0">
                <a:solidFill>
                  <a:prstClr val="black"/>
                </a:solidFill>
                <a:latin typeface="Calibri" panose="020F0502020204030204" pitchFamily="34" charset="0"/>
              </a:rPr>
              <a:t>αναδιαμόρφωση του εκπαιδευτικού υλικού</a:t>
            </a:r>
            <a:r>
              <a:rPr lang="el-GR" sz="2000" dirty="0" smtClean="0">
                <a:solidFill>
                  <a:prstClr val="black"/>
                </a:solidFill>
                <a:latin typeface="Calibri" panose="020F0502020204030204" pitchFamily="34" charset="0"/>
              </a:rPr>
              <a:t>.</a:t>
            </a:r>
            <a:endParaRPr lang="el-GR" sz="2000" dirty="0" smtClean="0">
              <a:latin typeface="Calibri" panose="020F0502020204030204" pitchFamily="34" charset="0"/>
            </a:endParaRPr>
          </a:p>
          <a:p>
            <a:pPr eaLnBrk="1" hangingPunct="1">
              <a:spcBef>
                <a:spcPts val="0"/>
              </a:spcBef>
            </a:pPr>
            <a:r>
              <a:rPr lang="el-GR" sz="2000" dirty="0" smtClean="0">
                <a:latin typeface="Calibri" panose="020F0502020204030204" pitchFamily="34" charset="0"/>
              </a:rPr>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r>
              <a:rPr lang="en-US" sz="2000" dirty="0" smtClean="0">
                <a:latin typeface="Calibri" panose="020F0502020204030204" pitchFamily="34" charset="0"/>
              </a:rPr>
              <a:t>. </a:t>
            </a:r>
            <a:endParaRPr lang="el-GR" sz="2000" dirty="0" smtClean="0">
              <a:latin typeface="Calibri" panose="020F0502020204030204" pitchFamily="34" charset="0"/>
            </a:endParaRPr>
          </a:p>
        </p:txBody>
      </p:sp>
      <p:pic>
        <p:nvPicPr>
          <p:cNvPr id="6" name="Εικόνα 1" descr=" Λογότυπο Επιχειρησιακού Προγράμματος Εκπαίδευση και Δια βίου Μάθηση.   ">
            <a:hlinkClick r:id="rId7" tooltip="Μετάβαση σε www.edulll.gr"/>
          </p:cNvPr>
          <p:cNvPicPr>
            <a:picLocks noChangeAspect="1" noChangeArrowheads="1"/>
          </p:cNvPicPr>
          <p:nvPr/>
        </p:nvPicPr>
        <p:blipFill>
          <a:blip r:embed="rId8" cstate="print"/>
          <a:srcRect/>
          <a:stretch>
            <a:fillRect/>
          </a:stretch>
        </p:blipFill>
        <p:spPr bwMode="auto">
          <a:xfrm>
            <a:off x="684213" y="4221163"/>
            <a:ext cx="7848600"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Θέση αριθμού διαφάνειας 1" descr="."/>
          <p:cNvSpPr>
            <a:spLocks noGrp="1"/>
          </p:cNvSpPr>
          <p:nvPr>
            <p:ph type="sldNum" sz="quarter" idx="12"/>
            <p:custDataLst>
              <p:tags r:id="rId4"/>
            </p:custDataLst>
          </p:nvPr>
        </p:nvSpPr>
        <p:spPr/>
        <p:txBody>
          <a:bodyPr/>
          <a:lstStyle/>
          <a:p>
            <a:pPr>
              <a:defRPr/>
            </a:pPr>
            <a:fld id="{E034B054-DA0D-4AD9-A3C5-59235BE4FE8B}" type="slidenum">
              <a:rPr lang="el-GR" sz="1400" smtClean="0">
                <a:solidFill>
                  <a:prstClr val="black"/>
                </a:solidFill>
              </a:rPr>
              <a:pPr>
                <a:defRPr/>
              </a:pPr>
              <a:t>3</a:t>
            </a:fld>
            <a:endParaRPr lang="el-GR" sz="1400" dirty="0">
              <a:solidFill>
                <a:prstClr val="black"/>
              </a:solidFill>
            </a:endParaRPr>
          </a:p>
        </p:txBody>
      </p:sp>
    </p:spTree>
    <p:custDataLst>
      <p:tags r:id="rId1"/>
    </p:custDataLst>
    <p:extLst>
      <p:ext uri="{BB962C8B-B14F-4D97-AF65-F5344CB8AC3E}">
        <p14:creationId xmlns:p14="http://schemas.microsoft.com/office/powerpoint/2010/main" val="16628795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Τίτλος 1"/>
          <p:cNvSpPr>
            <a:spLocks noGrp="1"/>
          </p:cNvSpPr>
          <p:nvPr>
            <p:ph type="title"/>
            <p:custDataLst>
              <p:tags r:id="rId1"/>
            </p:custDataLst>
          </p:nvPr>
        </p:nvSpPr>
        <p:spPr/>
        <p:txBody>
          <a:bodyPr/>
          <a:lstStyle/>
          <a:p>
            <a:r>
              <a:rPr lang="el-GR" altLang="el-GR" b="1" dirty="0" smtClean="0"/>
              <a:t>Σκοποί ενότητας </a:t>
            </a:r>
          </a:p>
        </p:txBody>
      </p:sp>
      <p:sp>
        <p:nvSpPr>
          <p:cNvPr id="2" name="Θέση περιεχομένου 1"/>
          <p:cNvSpPr>
            <a:spLocks noGrp="1"/>
          </p:cNvSpPr>
          <p:nvPr>
            <p:ph idx="1"/>
            <p:custDataLst>
              <p:tags r:id="rId2"/>
            </p:custDataLst>
          </p:nvPr>
        </p:nvSpPr>
        <p:spPr/>
        <p:txBody>
          <a:bodyPr rtlCol="0">
            <a:normAutofit/>
          </a:bodyPr>
          <a:lstStyle/>
          <a:p>
            <a:pPr marL="0" indent="0">
              <a:spcBef>
                <a:spcPts val="0"/>
              </a:spcBef>
              <a:buNone/>
            </a:pPr>
            <a:endParaRPr lang="en-US" sz="2000" dirty="0" smtClean="0"/>
          </a:p>
          <a:p>
            <a:pPr marL="0" indent="0">
              <a:spcBef>
                <a:spcPts val="0"/>
              </a:spcBef>
              <a:buNone/>
            </a:pPr>
            <a:r>
              <a:rPr lang="en-US" sz="2800" dirty="0" smtClean="0"/>
              <a:t>1</a:t>
            </a:r>
            <a:r>
              <a:rPr lang="el-GR" sz="2800" dirty="0" smtClean="0"/>
              <a:t>.</a:t>
            </a:r>
            <a:r>
              <a:rPr lang="en-US" sz="2800" dirty="0" smtClean="0"/>
              <a:t>  </a:t>
            </a:r>
            <a:endParaRPr lang="en-US" dirty="0" smtClean="0"/>
          </a:p>
          <a:p>
            <a:pPr marL="0" indent="0">
              <a:spcBef>
                <a:spcPts val="0"/>
              </a:spcBef>
              <a:buNone/>
            </a:pPr>
            <a:endParaRPr lang="el-GR" dirty="0" smtClean="0"/>
          </a:p>
        </p:txBody>
      </p:sp>
      <p:sp>
        <p:nvSpPr>
          <p:cNvPr id="7" name="Θέση υποσέλιδου 1" descr="."/>
          <p:cNvSpPr>
            <a:spLocks noGrp="1"/>
          </p:cNvSpPr>
          <p:nvPr>
            <p:ph type="ftr" sz="quarter" idx="11"/>
            <p:custDataLst>
              <p:tags r:id="rId3"/>
            </p:custDataLst>
          </p:nvPr>
        </p:nvSpPr>
        <p:spPr>
          <a:xfrm>
            <a:off x="3124200" y="6356350"/>
            <a:ext cx="3536032" cy="365125"/>
          </a:xfrm>
        </p:spPr>
        <p:txBody>
          <a:bodyPr/>
          <a:lstStyle/>
          <a:p>
            <a:r>
              <a:rPr lang="el-GR" sz="1400" dirty="0">
                <a:solidFill>
                  <a:schemeClr val="tx1"/>
                </a:solidFill>
              </a:rPr>
              <a:t>Ιστορική αναδρομή – Οργανικά πολυμερή</a:t>
            </a:r>
            <a:endParaRPr lang="en-US" sz="1400" dirty="0">
              <a:solidFill>
                <a:schemeClr val="tx1"/>
              </a:solidFill>
            </a:endParaRPr>
          </a:p>
        </p:txBody>
      </p:sp>
      <p:sp>
        <p:nvSpPr>
          <p:cNvPr id="5125" name="Θέση αριθμού διαφάνειας 1" descr="."/>
          <p:cNvSpPr>
            <a:spLocks noGrp="1"/>
          </p:cNvSpPr>
          <p:nvPr>
            <p:ph type="sldNum" sz="quarter" idx="12"/>
            <p:custDataLst>
              <p:tags r:id="rId4"/>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D7AF2AC6-652D-4AD1-A671-8B499591D49C}" type="slidenum">
              <a:rPr lang="el-GR" altLang="el-GR" sz="1400">
                <a:solidFill>
                  <a:srgbClr val="000000"/>
                </a:solidFill>
                <a:latin typeface="+mn-lt"/>
              </a:rPr>
              <a:pPr fontAlgn="base">
                <a:spcBef>
                  <a:spcPct val="0"/>
                </a:spcBef>
                <a:spcAft>
                  <a:spcPct val="0"/>
                </a:spcAft>
              </a:pPr>
              <a:t>4</a:t>
            </a:fld>
            <a:endParaRPr lang="el-GR" altLang="el-GR" sz="1400" dirty="0">
              <a:solidFill>
                <a:srgbClr val="000000"/>
              </a:solidFill>
              <a:latin typeface="+mn-lt"/>
            </a:endParaRPr>
          </a:p>
        </p:txBody>
      </p:sp>
    </p:spTree>
    <p:extLst>
      <p:ext uri="{BB962C8B-B14F-4D97-AF65-F5344CB8AC3E}">
        <p14:creationId xmlns:p14="http://schemas.microsoft.com/office/powerpoint/2010/main" val="42692105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Τίτλος 1"/>
          <p:cNvSpPr>
            <a:spLocks noGrp="1"/>
          </p:cNvSpPr>
          <p:nvPr>
            <p:ph type="title"/>
            <p:custDataLst>
              <p:tags r:id="rId2"/>
            </p:custDataLst>
          </p:nvPr>
        </p:nvSpPr>
        <p:spPr/>
        <p:txBody>
          <a:bodyPr/>
          <a:lstStyle/>
          <a:p>
            <a:r>
              <a:rPr lang="el-GR" altLang="el-GR" b="1" dirty="0" smtClean="0">
                <a:solidFill>
                  <a:srgbClr val="333333"/>
                </a:solidFill>
              </a:rPr>
              <a:t>Περιεχόμενα ενότητας</a:t>
            </a:r>
          </a:p>
        </p:txBody>
      </p:sp>
      <p:sp>
        <p:nvSpPr>
          <p:cNvPr id="4" name="Θέση περιεχομένου 1">
            <a:hlinkClick r:id="rId9" action="ppaction://hlinksldjump" tooltip="Μετάβαση στη Διαφάνεια 6"/>
          </p:cNvPr>
          <p:cNvSpPr/>
          <p:nvPr>
            <p:custDataLst>
              <p:tags r:id="rId3"/>
            </p:custDataLst>
          </p:nvPr>
        </p:nvSpPr>
        <p:spPr>
          <a:xfrm>
            <a:off x="809625" y="2235200"/>
            <a:ext cx="7507288"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l-GR" sz="2800" i="1" u="sng" dirty="0" smtClean="0">
                <a:solidFill>
                  <a:srgbClr val="0070C0"/>
                </a:solidFill>
                <a:hlinkClick r:id="rId9" action="ppaction://hlinksldjump"/>
              </a:rPr>
              <a:t>1. Ιστορική αναδρομή</a:t>
            </a:r>
            <a:endParaRPr lang="el-GR" i="1" u="sng" dirty="0">
              <a:solidFill>
                <a:srgbClr val="0070C0"/>
              </a:solidFill>
            </a:endParaRPr>
          </a:p>
        </p:txBody>
      </p:sp>
      <p:sp>
        <p:nvSpPr>
          <p:cNvPr id="14" name="Θέση περιεχομένου 2">
            <a:hlinkClick r:id="" action="ppaction://noaction"/>
          </p:cNvPr>
          <p:cNvSpPr/>
          <p:nvPr>
            <p:custDataLst>
              <p:tags r:id="rId4"/>
            </p:custDataLst>
          </p:nvPr>
        </p:nvSpPr>
        <p:spPr>
          <a:xfrm>
            <a:off x="809171" y="3140968"/>
            <a:ext cx="7507288"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800" i="1" dirty="0" smtClean="0">
                <a:solidFill>
                  <a:srgbClr val="0070C0"/>
                </a:solidFill>
                <a:hlinkClick r:id="rId10" action="ppaction://hlinksldjump"/>
              </a:rPr>
              <a:t>2</a:t>
            </a:r>
            <a:r>
              <a:rPr lang="el-GR" sz="2800" i="1" dirty="0" smtClean="0">
                <a:solidFill>
                  <a:srgbClr val="0070C0"/>
                </a:solidFill>
                <a:hlinkClick r:id="rId10" action="ppaction://hlinksldjump"/>
              </a:rPr>
              <a:t>. Οργανικά πολυμερή</a:t>
            </a:r>
            <a:endParaRPr lang="el-GR" i="1" dirty="0">
              <a:solidFill>
                <a:srgbClr val="0070C0"/>
              </a:solidFill>
            </a:endParaRPr>
          </a:p>
        </p:txBody>
      </p:sp>
      <p:sp>
        <p:nvSpPr>
          <p:cNvPr id="7" name="Θέση περιεχομένου 3">
            <a:hlinkClick r:id="" action="ppaction://noaction"/>
          </p:cNvPr>
          <p:cNvSpPr/>
          <p:nvPr>
            <p:custDataLst>
              <p:tags r:id="rId5"/>
            </p:custDataLst>
          </p:nvPr>
        </p:nvSpPr>
        <p:spPr>
          <a:xfrm>
            <a:off x="809171" y="4073831"/>
            <a:ext cx="7507288" cy="5072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l-GR" sz="2800" i="1" dirty="0" smtClean="0">
                <a:solidFill>
                  <a:srgbClr val="0070C0"/>
                </a:solidFill>
                <a:hlinkClick r:id="rId11" action="ppaction://hlinksldjump"/>
              </a:rPr>
              <a:t>3. Μορφοποίηση πολυμερών</a:t>
            </a:r>
            <a:endParaRPr lang="el-GR" i="1" dirty="0">
              <a:solidFill>
                <a:srgbClr val="0070C0"/>
              </a:solidFill>
            </a:endParaRPr>
          </a:p>
        </p:txBody>
      </p:sp>
      <p:sp>
        <p:nvSpPr>
          <p:cNvPr id="8" name="Θέση υποσέλιδου 1" descr="."/>
          <p:cNvSpPr>
            <a:spLocks noGrp="1"/>
          </p:cNvSpPr>
          <p:nvPr>
            <p:ph type="ftr" sz="quarter" idx="11"/>
            <p:custDataLst>
              <p:tags r:id="rId6"/>
            </p:custDataLst>
          </p:nvPr>
        </p:nvSpPr>
        <p:spPr>
          <a:xfrm>
            <a:off x="2915816" y="6356350"/>
            <a:ext cx="3816424" cy="365125"/>
          </a:xfrm>
        </p:spPr>
        <p:txBody>
          <a:bodyPr/>
          <a:lstStyle/>
          <a:p>
            <a:r>
              <a:rPr lang="el-GR" sz="1400" dirty="0">
                <a:solidFill>
                  <a:schemeClr val="tx1"/>
                </a:solidFill>
              </a:rPr>
              <a:t>Ιστορική αναδρομή – Οργανικά πολυμερή</a:t>
            </a:r>
            <a:endParaRPr lang="en-US" sz="1400" dirty="0">
              <a:solidFill>
                <a:schemeClr val="tx1"/>
              </a:solidFill>
            </a:endParaRPr>
          </a:p>
        </p:txBody>
      </p:sp>
      <p:sp>
        <p:nvSpPr>
          <p:cNvPr id="6153" name="Θέση αριθμού διαφάνειας 1" descr="."/>
          <p:cNvSpPr>
            <a:spLocks noGrp="1"/>
          </p:cNvSpPr>
          <p:nvPr>
            <p:ph type="sldNum" sz="quarter" idx="12"/>
            <p:custDataLst>
              <p:tags r:id="rId7"/>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C9E2987-2DF3-4883-B675-0E329C0F7C88}" type="slidenum">
              <a:rPr lang="el-GR" altLang="el-GR" sz="1400">
                <a:solidFill>
                  <a:srgbClr val="000000"/>
                </a:solidFill>
                <a:latin typeface="+mn-lt"/>
              </a:rPr>
              <a:pPr fontAlgn="base">
                <a:spcBef>
                  <a:spcPct val="0"/>
                </a:spcBef>
                <a:spcAft>
                  <a:spcPct val="0"/>
                </a:spcAft>
              </a:pPr>
              <a:t>5</a:t>
            </a:fld>
            <a:endParaRPr lang="el-GR" altLang="el-GR" sz="1400" dirty="0">
              <a:solidFill>
                <a:srgbClr val="000000"/>
              </a:solidFill>
              <a:latin typeface="+mn-lt"/>
            </a:endParaRPr>
          </a:p>
        </p:txBody>
      </p:sp>
    </p:spTree>
    <p:custDataLst>
      <p:tags r:id="rId1"/>
    </p:custDataLst>
    <p:extLst>
      <p:ext uri="{BB962C8B-B14F-4D97-AF65-F5344CB8AC3E}">
        <p14:creationId xmlns:p14="http://schemas.microsoft.com/office/powerpoint/2010/main" val="19312387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normAutofit/>
          </a:bodyPr>
          <a:lstStyle/>
          <a:p>
            <a:r>
              <a:rPr lang="el-GR" b="1" dirty="0" smtClean="0"/>
              <a:t>Ιστορική Αναδρομή </a:t>
            </a:r>
            <a:r>
              <a:rPr lang="en-US" b="1" dirty="0" smtClean="0"/>
              <a:t>(</a:t>
            </a:r>
            <a:r>
              <a:rPr lang="el-GR" b="1" dirty="0" smtClean="0"/>
              <a:t>1</a:t>
            </a:r>
            <a:r>
              <a:rPr lang="en-US" b="1" dirty="0" smtClean="0"/>
              <a:t>/5)</a:t>
            </a:r>
            <a:endParaRPr lang="el-GR" b="1" dirty="0"/>
          </a:p>
        </p:txBody>
      </p:sp>
      <p:sp>
        <p:nvSpPr>
          <p:cNvPr id="7" name="Content Placeholder 5"/>
          <p:cNvSpPr txBox="1">
            <a:spLocks/>
          </p:cNvSpPr>
          <p:nvPr/>
        </p:nvSpPr>
        <p:spPr>
          <a:xfrm>
            <a:off x="457200" y="1600200"/>
            <a:ext cx="8229600" cy="452596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l-GR" altLang="el-GR" sz="2800" dirty="0"/>
              <a:t>Η ανθρωπότητα έχει χρησιμοποιήσει τα πολυμερή από την αρχή της έγγραφης ιστορίας της (π.χ. το δέρμα, το ξύλο, το μαλλί, το βαμβάκι, κλπ., είναι όλες </a:t>
            </a:r>
            <a:r>
              <a:rPr lang="el-GR" altLang="el-GR" sz="2800" dirty="0" err="1"/>
              <a:t>πολυμερικές</a:t>
            </a:r>
            <a:r>
              <a:rPr lang="el-GR" altLang="el-GR" sz="2800" dirty="0"/>
              <a:t> ουσίες</a:t>
            </a:r>
            <a:r>
              <a:rPr lang="el-GR" altLang="el-GR" sz="2800" dirty="0" smtClean="0"/>
              <a:t>).</a:t>
            </a:r>
          </a:p>
          <a:p>
            <a:endParaRPr lang="el-GR" altLang="el-GR" sz="2800" dirty="0" smtClean="0"/>
          </a:p>
          <a:p>
            <a:r>
              <a:rPr lang="el-GR" sz="2800" dirty="0"/>
              <a:t>Σημαντικές εργασίες με το καουτσούκ έγιναν στις αρχές  του 19ου αιώνα. </a:t>
            </a:r>
            <a:endParaRPr lang="el-GR" sz="2800" dirty="0" smtClean="0"/>
          </a:p>
          <a:p>
            <a:pPr marL="0" indent="0">
              <a:buFont typeface="Arial" panose="020B0604020202020204" pitchFamily="34" charset="0"/>
              <a:buNone/>
            </a:pPr>
            <a:endParaRPr lang="el-GR" sz="2400" dirty="0" smtClean="0"/>
          </a:p>
          <a:p>
            <a:endParaRPr lang="el-GR" sz="2800" dirty="0"/>
          </a:p>
        </p:txBody>
      </p:sp>
      <p:sp>
        <p:nvSpPr>
          <p:cNvPr id="2" name="Footer Placeholder 1"/>
          <p:cNvSpPr>
            <a:spLocks noGrp="1"/>
          </p:cNvSpPr>
          <p:nvPr>
            <p:ph type="ftr" sz="quarter" idx="11"/>
          </p:nvPr>
        </p:nvSpPr>
        <p:spPr/>
        <p:txBody>
          <a:bodyPr/>
          <a:lstStyle/>
          <a:p>
            <a:r>
              <a:rPr lang="el-GR" dirty="0">
                <a:solidFill>
                  <a:schemeClr val="tx1"/>
                </a:solidFill>
              </a:rPr>
              <a:t>Ιστορική αναδρομή – Οργανικά πολυμερή</a:t>
            </a:r>
            <a:endParaRPr lang="el-GR" dirty="0"/>
          </a:p>
        </p:txBody>
      </p:sp>
      <p:sp>
        <p:nvSpPr>
          <p:cNvPr id="3" name="Slide Number Placeholder 2"/>
          <p:cNvSpPr>
            <a:spLocks noGrp="1"/>
          </p:cNvSpPr>
          <p:nvPr>
            <p:ph type="sldNum" sz="quarter" idx="12"/>
          </p:nvPr>
        </p:nvSpPr>
        <p:spPr/>
        <p:txBody>
          <a:bodyPr/>
          <a:lstStyle/>
          <a:p>
            <a:fld id="{CEB5CC12-D00C-4A9A-82EA-111DE1DD81B3}" type="slidenum">
              <a:rPr lang="el-GR" smtClean="0"/>
              <a:t>6</a:t>
            </a:fld>
            <a:endParaRPr lang="el-GR"/>
          </a:p>
        </p:txBody>
      </p:sp>
    </p:spTree>
    <p:custDataLst>
      <p:tags r:id="rId1"/>
    </p:custDataLst>
    <p:extLst>
      <p:ext uri="{BB962C8B-B14F-4D97-AF65-F5344CB8AC3E}">
        <p14:creationId xmlns:p14="http://schemas.microsoft.com/office/powerpoint/2010/main" val="10864683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normAutofit/>
          </a:bodyPr>
          <a:lstStyle/>
          <a:p>
            <a:r>
              <a:rPr lang="el-GR" b="1" dirty="0" smtClean="0"/>
              <a:t>Ιστορική Αναδρομή </a:t>
            </a:r>
            <a:r>
              <a:rPr lang="en-US" b="1" dirty="0" smtClean="0"/>
              <a:t>(2/5</a:t>
            </a:r>
            <a:r>
              <a:rPr lang="en-US" b="1" dirty="0"/>
              <a:t>)</a:t>
            </a:r>
            <a:endParaRPr lang="el-GR" b="1" dirty="0"/>
          </a:p>
        </p:txBody>
      </p:sp>
      <p:sp>
        <p:nvSpPr>
          <p:cNvPr id="7" name="Content Placeholder 5"/>
          <p:cNvSpPr txBox="1">
            <a:spLocks/>
          </p:cNvSpPr>
          <p:nvPr/>
        </p:nvSpPr>
        <p:spPr>
          <a:xfrm>
            <a:off x="457200" y="1600200"/>
            <a:ext cx="8229600" cy="452596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l-GR" sz="2800" dirty="0" err="1"/>
              <a:t>Tο</a:t>
            </a:r>
            <a:r>
              <a:rPr lang="el-GR" sz="2800" dirty="0"/>
              <a:t> πρώτο καουτσούκ που κατασκευάστηκε συνθετικά μαλάκωνε με θέρμανση και σκλήραινε με ψύξη. </a:t>
            </a:r>
            <a:endParaRPr lang="el-GR" sz="2800" dirty="0" smtClean="0"/>
          </a:p>
          <a:p>
            <a:r>
              <a:rPr lang="el-GR" sz="2800" dirty="0" smtClean="0"/>
              <a:t>Το </a:t>
            </a:r>
            <a:r>
              <a:rPr lang="el-GR" sz="2800" dirty="0"/>
              <a:t>1839 ο Αμερικανός εφευρέτης </a:t>
            </a:r>
            <a:r>
              <a:rPr lang="el-GR" sz="2800" dirty="0" err="1"/>
              <a:t>Charles</a:t>
            </a:r>
            <a:r>
              <a:rPr lang="el-GR" sz="2800" dirty="0"/>
              <a:t> </a:t>
            </a:r>
            <a:r>
              <a:rPr lang="el-GR" sz="2800" dirty="0" err="1"/>
              <a:t>Goodyear</a:t>
            </a:r>
            <a:r>
              <a:rPr lang="el-GR" sz="2800" dirty="0"/>
              <a:t> επινόησε τη διεργασία του βουλκανισμού (</a:t>
            </a:r>
            <a:r>
              <a:rPr lang="el-GR" sz="2800" dirty="0" err="1"/>
              <a:t>επιθείωση</a:t>
            </a:r>
            <a:r>
              <a:rPr lang="el-GR" sz="2800" dirty="0"/>
              <a:t>, δηλ. θερμική επεξεργασία, επονομαζόμενη </a:t>
            </a:r>
            <a:r>
              <a:rPr lang="el-GR" sz="2800" dirty="0" err="1"/>
              <a:t>curing</a:t>
            </a:r>
            <a:r>
              <a:rPr lang="el-GR" sz="2800" dirty="0"/>
              <a:t>, μίγματος καουτσούκ και θείου), η οποία  οδήγησε σε προϊόντα σημαντικής αντοχής.</a:t>
            </a:r>
          </a:p>
        </p:txBody>
      </p:sp>
      <p:sp>
        <p:nvSpPr>
          <p:cNvPr id="2" name="Footer Placeholder 1"/>
          <p:cNvSpPr>
            <a:spLocks noGrp="1"/>
          </p:cNvSpPr>
          <p:nvPr>
            <p:ph type="ftr" sz="quarter" idx="11"/>
          </p:nvPr>
        </p:nvSpPr>
        <p:spPr/>
        <p:txBody>
          <a:bodyPr/>
          <a:lstStyle/>
          <a:p>
            <a:r>
              <a:rPr lang="el-GR" dirty="0">
                <a:solidFill>
                  <a:schemeClr val="tx1"/>
                </a:solidFill>
              </a:rPr>
              <a:t>Ιστορική αναδρομή – Οργανικά πολυμερή</a:t>
            </a:r>
            <a:endParaRPr lang="el-GR" dirty="0"/>
          </a:p>
        </p:txBody>
      </p:sp>
      <p:sp>
        <p:nvSpPr>
          <p:cNvPr id="3" name="Slide Number Placeholder 2"/>
          <p:cNvSpPr>
            <a:spLocks noGrp="1"/>
          </p:cNvSpPr>
          <p:nvPr>
            <p:ph type="sldNum" sz="quarter" idx="12"/>
          </p:nvPr>
        </p:nvSpPr>
        <p:spPr/>
        <p:txBody>
          <a:bodyPr/>
          <a:lstStyle/>
          <a:p>
            <a:fld id="{CEB5CC12-D00C-4A9A-82EA-111DE1DD81B3}" type="slidenum">
              <a:rPr lang="el-GR" smtClean="0"/>
              <a:t>7</a:t>
            </a:fld>
            <a:endParaRPr lang="el-GR"/>
          </a:p>
        </p:txBody>
      </p:sp>
    </p:spTree>
    <p:custDataLst>
      <p:tags r:id="rId1"/>
    </p:custDataLst>
    <p:extLst>
      <p:ext uri="{BB962C8B-B14F-4D97-AF65-F5344CB8AC3E}">
        <p14:creationId xmlns:p14="http://schemas.microsoft.com/office/powerpoint/2010/main" val="17859607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normAutofit/>
          </a:bodyPr>
          <a:lstStyle/>
          <a:p>
            <a:r>
              <a:rPr lang="el-GR" b="1" dirty="0" smtClean="0"/>
              <a:t>Ιστορική Αναδρομή </a:t>
            </a:r>
            <a:r>
              <a:rPr lang="en-US" b="1" dirty="0" smtClean="0"/>
              <a:t>(3/5</a:t>
            </a:r>
            <a:r>
              <a:rPr lang="en-US" b="1" dirty="0"/>
              <a:t>)</a:t>
            </a:r>
            <a:endParaRPr lang="el-GR" b="1" dirty="0"/>
          </a:p>
        </p:txBody>
      </p:sp>
      <p:sp>
        <p:nvSpPr>
          <p:cNvPr id="7" name="Content Placeholder 5"/>
          <p:cNvSpPr txBox="1">
            <a:spLocks/>
          </p:cNvSpPr>
          <p:nvPr/>
        </p:nvSpPr>
        <p:spPr>
          <a:xfrm>
            <a:off x="457200" y="1600200"/>
            <a:ext cx="8229600" cy="452596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l-GR" altLang="el-GR" sz="2800" dirty="0"/>
              <a:t>Το 1869 ο </a:t>
            </a:r>
            <a:r>
              <a:rPr lang="en-US" altLang="el-GR" sz="2800" dirty="0"/>
              <a:t>J</a:t>
            </a:r>
            <a:r>
              <a:rPr lang="el-GR" altLang="el-GR" sz="2800" dirty="0" err="1"/>
              <a:t>ohn</a:t>
            </a:r>
            <a:r>
              <a:rPr lang="el-GR" altLang="el-GR" sz="2800" dirty="0"/>
              <a:t> </a:t>
            </a:r>
            <a:r>
              <a:rPr lang="el-GR" altLang="el-GR" sz="2800" dirty="0" err="1"/>
              <a:t>Wesley</a:t>
            </a:r>
            <a:r>
              <a:rPr lang="el-GR" altLang="el-GR" sz="2800" dirty="0"/>
              <a:t> </a:t>
            </a:r>
            <a:r>
              <a:rPr lang="el-GR" altLang="el-GR" sz="2800" dirty="0" err="1"/>
              <a:t>Hyatt</a:t>
            </a:r>
            <a:r>
              <a:rPr lang="el-GR" altLang="el-GR" sz="2800" dirty="0"/>
              <a:t> εφεύρε το πρώτο συνθετικό  </a:t>
            </a:r>
            <a:r>
              <a:rPr lang="el-GR" altLang="el-GR" sz="2800" dirty="0" err="1"/>
              <a:t>πολυμερικό</a:t>
            </a:r>
            <a:r>
              <a:rPr lang="el-GR" altLang="el-GR" sz="2800" dirty="0"/>
              <a:t> υλικό από νιτρική κυτταρίνη και καμφορά. Το </a:t>
            </a:r>
            <a:r>
              <a:rPr lang="el-GR" altLang="el-GR" sz="2800" b="1" dirty="0"/>
              <a:t>κυτταρινοειδές (</a:t>
            </a:r>
            <a:r>
              <a:rPr lang="el-GR" altLang="el-GR" sz="2800" b="1" dirty="0" err="1"/>
              <a:t>celluloid</a:t>
            </a:r>
            <a:r>
              <a:rPr lang="el-GR" altLang="el-GR" sz="2800" b="1" dirty="0"/>
              <a:t>) είναι ένα σκληρό υλικό που </a:t>
            </a:r>
            <a:r>
              <a:rPr lang="el-GR" altLang="el-GR" sz="2800" dirty="0"/>
              <a:t>χρησιμοποιείται σε κτένες, φιλμ, παιχνίδια, κλπ</a:t>
            </a:r>
            <a:r>
              <a:rPr lang="el-GR" altLang="el-GR" sz="2800" dirty="0" smtClean="0"/>
              <a:t>.</a:t>
            </a:r>
          </a:p>
          <a:p>
            <a:pPr marL="0" indent="0">
              <a:buNone/>
            </a:pPr>
            <a:endParaRPr lang="el-GR" altLang="el-GR" sz="2800" dirty="0" smtClean="0"/>
          </a:p>
          <a:p>
            <a:r>
              <a:rPr lang="el-GR" sz="2800" dirty="0"/>
              <a:t>Περαιτέρω πρόοδος οδήγησε σε ίνες </a:t>
            </a:r>
            <a:r>
              <a:rPr lang="el-GR" sz="2800" dirty="0" err="1"/>
              <a:t>rayon</a:t>
            </a:r>
            <a:r>
              <a:rPr lang="el-GR" sz="2800" dirty="0"/>
              <a:t>.</a:t>
            </a:r>
          </a:p>
        </p:txBody>
      </p:sp>
      <p:sp>
        <p:nvSpPr>
          <p:cNvPr id="2" name="Footer Placeholder 1"/>
          <p:cNvSpPr>
            <a:spLocks noGrp="1"/>
          </p:cNvSpPr>
          <p:nvPr>
            <p:ph type="ftr" sz="quarter" idx="11"/>
          </p:nvPr>
        </p:nvSpPr>
        <p:spPr/>
        <p:txBody>
          <a:bodyPr/>
          <a:lstStyle/>
          <a:p>
            <a:r>
              <a:rPr lang="el-GR" dirty="0">
                <a:solidFill>
                  <a:schemeClr val="tx1"/>
                </a:solidFill>
              </a:rPr>
              <a:t>Ιστορική αναδρομή – Οργανικά πολυμερή</a:t>
            </a:r>
            <a:endParaRPr lang="el-GR" dirty="0"/>
          </a:p>
        </p:txBody>
      </p:sp>
      <p:sp>
        <p:nvSpPr>
          <p:cNvPr id="3" name="Slide Number Placeholder 2"/>
          <p:cNvSpPr>
            <a:spLocks noGrp="1"/>
          </p:cNvSpPr>
          <p:nvPr>
            <p:ph type="sldNum" sz="quarter" idx="12"/>
          </p:nvPr>
        </p:nvSpPr>
        <p:spPr/>
        <p:txBody>
          <a:bodyPr/>
          <a:lstStyle/>
          <a:p>
            <a:fld id="{CEB5CC12-D00C-4A9A-82EA-111DE1DD81B3}" type="slidenum">
              <a:rPr lang="el-GR" smtClean="0"/>
              <a:t>8</a:t>
            </a:fld>
            <a:endParaRPr lang="el-GR"/>
          </a:p>
        </p:txBody>
      </p:sp>
    </p:spTree>
    <p:custDataLst>
      <p:tags r:id="rId1"/>
    </p:custDataLst>
    <p:extLst>
      <p:ext uri="{BB962C8B-B14F-4D97-AF65-F5344CB8AC3E}">
        <p14:creationId xmlns:p14="http://schemas.microsoft.com/office/powerpoint/2010/main" val="40106331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normAutofit/>
          </a:bodyPr>
          <a:lstStyle/>
          <a:p>
            <a:r>
              <a:rPr lang="el-GR" b="1" dirty="0" smtClean="0"/>
              <a:t>Ιστορική Αναδρομή </a:t>
            </a:r>
            <a:r>
              <a:rPr lang="en-US" b="1" dirty="0" smtClean="0"/>
              <a:t>(4/5</a:t>
            </a:r>
            <a:r>
              <a:rPr lang="en-US" b="1" dirty="0"/>
              <a:t>)</a:t>
            </a:r>
            <a:endParaRPr lang="el-GR" b="1" dirty="0"/>
          </a:p>
        </p:txBody>
      </p:sp>
      <p:sp>
        <p:nvSpPr>
          <p:cNvPr id="7" name="Content Placeholder 5"/>
          <p:cNvSpPr txBox="1">
            <a:spLocks/>
          </p:cNvSpPr>
          <p:nvPr/>
        </p:nvSpPr>
        <p:spPr>
          <a:xfrm>
            <a:off x="457200" y="1412776"/>
            <a:ext cx="8229600" cy="471338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l-GR" altLang="el-GR" sz="2800" dirty="0"/>
              <a:t>Το 1909 εμφανίστηκε ο "βακελίτης" (μαύρα τηλέφωνα), που επονομάστηκε έτσι από τον εφευρέτη του </a:t>
            </a:r>
            <a:r>
              <a:rPr lang="el-GR" altLang="el-GR" sz="2800" dirty="0" err="1"/>
              <a:t>Leo</a:t>
            </a:r>
            <a:r>
              <a:rPr lang="el-GR" altLang="el-GR" sz="2800" dirty="0"/>
              <a:t> </a:t>
            </a:r>
            <a:r>
              <a:rPr lang="el-GR" altLang="el-GR" sz="2800" dirty="0" err="1"/>
              <a:t>Bakeland</a:t>
            </a:r>
            <a:r>
              <a:rPr lang="el-GR" altLang="el-GR" sz="2800" dirty="0"/>
              <a:t>.</a:t>
            </a:r>
            <a:endParaRPr lang="el-GR" altLang="el-GR" sz="2800" dirty="0" smtClean="0"/>
          </a:p>
          <a:p>
            <a:r>
              <a:rPr lang="el-GR" sz="2800" dirty="0" smtClean="0"/>
              <a:t>Η </a:t>
            </a:r>
            <a:r>
              <a:rPr lang="el-GR" sz="2800" dirty="0" err="1"/>
              <a:t>πολυμερική</a:t>
            </a:r>
            <a:r>
              <a:rPr lang="el-GR" sz="2800" dirty="0"/>
              <a:t> δομή του καουτσούκ και του </a:t>
            </a:r>
            <a:r>
              <a:rPr lang="el-GR" sz="2800" dirty="0" err="1"/>
              <a:t>celluloid</a:t>
            </a:r>
            <a:r>
              <a:rPr lang="el-GR" sz="2800" dirty="0"/>
              <a:t> δεν είχε γίνει αντιληπτή μέχρι τη δεκαετία του 1920, όταν ο Γερμανός χημικός </a:t>
            </a:r>
            <a:r>
              <a:rPr lang="el-GR" sz="2800" dirty="0" err="1"/>
              <a:t>Hermann</a:t>
            </a:r>
            <a:r>
              <a:rPr lang="el-GR" sz="2800" dirty="0"/>
              <a:t> </a:t>
            </a:r>
            <a:r>
              <a:rPr lang="el-GR" sz="2800" dirty="0" err="1"/>
              <a:t>Staudinger</a:t>
            </a:r>
            <a:r>
              <a:rPr lang="el-GR" sz="2800" dirty="0"/>
              <a:t> απέδειξε ότι η </a:t>
            </a:r>
            <a:r>
              <a:rPr lang="el-GR" sz="2800" dirty="0" err="1"/>
              <a:t>πολυμερική</a:t>
            </a:r>
            <a:r>
              <a:rPr lang="el-GR" sz="2800" dirty="0"/>
              <a:t> δομή εξηγείται με βάση </a:t>
            </a:r>
            <a:r>
              <a:rPr lang="el-GR" sz="2800" dirty="0" err="1"/>
              <a:t>μακρομοριακές</a:t>
            </a:r>
            <a:r>
              <a:rPr lang="el-GR" sz="2800" dirty="0"/>
              <a:t> έννοιες μακρών αλυσίδων αποτελούμενων από επαναλαμβανόμενες μονάδες. (Πριν από το </a:t>
            </a:r>
            <a:r>
              <a:rPr lang="el-GR" sz="2800" dirty="0" err="1"/>
              <a:t>Staudinger</a:t>
            </a:r>
            <a:r>
              <a:rPr lang="el-GR" sz="2800" dirty="0"/>
              <a:t> σύγχυζαν τα πολυμερή με τα κολλοειδή.)</a:t>
            </a:r>
          </a:p>
        </p:txBody>
      </p:sp>
      <p:sp>
        <p:nvSpPr>
          <p:cNvPr id="2" name="Footer Placeholder 1"/>
          <p:cNvSpPr>
            <a:spLocks noGrp="1"/>
          </p:cNvSpPr>
          <p:nvPr>
            <p:ph type="ftr" sz="quarter" idx="11"/>
          </p:nvPr>
        </p:nvSpPr>
        <p:spPr/>
        <p:txBody>
          <a:bodyPr/>
          <a:lstStyle/>
          <a:p>
            <a:r>
              <a:rPr lang="el-GR" dirty="0">
                <a:solidFill>
                  <a:schemeClr val="tx1"/>
                </a:solidFill>
              </a:rPr>
              <a:t>Ιστορική αναδρομή – Οργανικά πολυμερή</a:t>
            </a:r>
            <a:endParaRPr lang="el-GR" dirty="0"/>
          </a:p>
        </p:txBody>
      </p:sp>
      <p:sp>
        <p:nvSpPr>
          <p:cNvPr id="3" name="Slide Number Placeholder 2"/>
          <p:cNvSpPr>
            <a:spLocks noGrp="1"/>
          </p:cNvSpPr>
          <p:nvPr>
            <p:ph type="sldNum" sz="quarter" idx="12"/>
          </p:nvPr>
        </p:nvSpPr>
        <p:spPr/>
        <p:txBody>
          <a:bodyPr/>
          <a:lstStyle/>
          <a:p>
            <a:fld id="{CEB5CC12-D00C-4A9A-82EA-111DE1DD81B3}" type="slidenum">
              <a:rPr lang="el-GR" smtClean="0"/>
              <a:t>9</a:t>
            </a:fld>
            <a:endParaRPr lang="el-GR"/>
          </a:p>
        </p:txBody>
      </p:sp>
    </p:spTree>
    <p:custDataLst>
      <p:tags r:id="rId1"/>
    </p:custDataLst>
    <p:extLst>
      <p:ext uri="{BB962C8B-B14F-4D97-AF65-F5344CB8AC3E}">
        <p14:creationId xmlns:p14="http://schemas.microsoft.com/office/powerpoint/2010/main" val="177945752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ZHAW.ACCESSIBILITYADDIN.CHECKTIMEDATE" val="7/2/2014 11:56:50 πμ"/>
</p:tagLst>
</file>

<file path=ppt/tags/tag10.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11.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12.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13.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14.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15.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16.xml><?xml version="1.0" encoding="utf-8"?>
<p:tagLst xmlns:a="http://schemas.openxmlformats.org/drawingml/2006/main" xmlns:r="http://schemas.openxmlformats.org/officeDocument/2006/relationships" xmlns:p="http://schemas.openxmlformats.org/presentationml/2006/main">
  <p:tag name="ZHAW.ACCESSIBILITYADDIN.READINGORDER" val="6146,4,14,7,8,6153,"/>
</p:tagLst>
</file>

<file path=ppt/tags/tag17.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18.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19.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2.xml><?xml version="1.0" encoding="utf-8"?>
<p:tagLst xmlns:a="http://schemas.openxmlformats.org/drawingml/2006/main" xmlns:r="http://schemas.openxmlformats.org/officeDocument/2006/relationships" xmlns:p="http://schemas.openxmlformats.org/presentationml/2006/main">
  <p:tag name="ZHAW.ACCESSIBILITYADDIN.READINGORDER" val="2050,2051,3,9,8,"/>
</p:tagLst>
</file>

<file path=ppt/tags/tag20.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21.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22.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23.xml><?xml version="1.0" encoding="utf-8"?>
<p:tagLst xmlns:a="http://schemas.openxmlformats.org/drawingml/2006/main" xmlns:r="http://schemas.openxmlformats.org/officeDocument/2006/relationships" xmlns:p="http://schemas.openxmlformats.org/presentationml/2006/main">
  <p:tag name="ZHAW.ACCESSIBILITYADDIN.READINGORDER" val="4,7,2,3,"/>
</p:tagLst>
</file>

<file path=ppt/tags/tag24.xml><?xml version="1.0" encoding="utf-8"?>
<p:tagLst xmlns:a="http://schemas.openxmlformats.org/drawingml/2006/main" xmlns:r="http://schemas.openxmlformats.org/officeDocument/2006/relationships" xmlns:p="http://schemas.openxmlformats.org/presentationml/2006/main">
  <p:tag name="ZHAW.ACCESSIBILITYADDIN.READINGORDER" val="4,7,2,3,"/>
</p:tagLst>
</file>

<file path=ppt/tags/tag25.xml><?xml version="1.0" encoding="utf-8"?>
<p:tagLst xmlns:a="http://schemas.openxmlformats.org/drawingml/2006/main" xmlns:r="http://schemas.openxmlformats.org/officeDocument/2006/relationships" xmlns:p="http://schemas.openxmlformats.org/presentationml/2006/main">
  <p:tag name="ZHAW.ACCESSIBILITYADDIN.READINGORDER" val="4,7,2,3,"/>
</p:tagLst>
</file>

<file path=ppt/tags/tag26.xml><?xml version="1.0" encoding="utf-8"?>
<p:tagLst xmlns:a="http://schemas.openxmlformats.org/drawingml/2006/main" xmlns:r="http://schemas.openxmlformats.org/officeDocument/2006/relationships" xmlns:p="http://schemas.openxmlformats.org/presentationml/2006/main">
  <p:tag name="ZHAW.ACCESSIBILITYADDIN.READINGORDER" val="4,7,2,3,"/>
</p:tagLst>
</file>

<file path=ppt/tags/tag27.xml><?xml version="1.0" encoding="utf-8"?>
<p:tagLst xmlns:a="http://schemas.openxmlformats.org/drawingml/2006/main" xmlns:r="http://schemas.openxmlformats.org/officeDocument/2006/relationships" xmlns:p="http://schemas.openxmlformats.org/presentationml/2006/main">
  <p:tag name="ZHAW.ACCESSIBILITYADDIN.READINGORDER" val="4,7,6,2,3,"/>
</p:tagLst>
</file>

<file path=ppt/tags/tag28.xml><?xml version="1.0" encoding="utf-8"?>
<p:tagLst xmlns:a="http://schemas.openxmlformats.org/drawingml/2006/main" xmlns:r="http://schemas.openxmlformats.org/officeDocument/2006/relationships" xmlns:p="http://schemas.openxmlformats.org/presentationml/2006/main">
  <p:tag name="ZHAW.ACCESSIBILITYADDIN.READINGORDER" val="4,7,2,3,"/>
</p:tagLst>
</file>

<file path=ppt/tags/tag29.xml><?xml version="1.0" encoding="utf-8"?>
<p:tagLst xmlns:a="http://schemas.openxmlformats.org/drawingml/2006/main" xmlns:r="http://schemas.openxmlformats.org/officeDocument/2006/relationships" xmlns:p="http://schemas.openxmlformats.org/presentationml/2006/main">
  <p:tag name="ZHAW.ACCESSIBILITYADDIN.READINGORDER" val="4,6,2,3,"/>
</p:tagLst>
</file>

<file path=ppt/tags/tag3.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30.xml><?xml version="1.0" encoding="utf-8"?>
<p:tagLst xmlns:a="http://schemas.openxmlformats.org/drawingml/2006/main" xmlns:r="http://schemas.openxmlformats.org/officeDocument/2006/relationships" xmlns:p="http://schemas.openxmlformats.org/presentationml/2006/main">
  <p:tag name="ZHAW.ACCESSIBILITYADDIN.READINGORDER" val="4,8,6,2,3,"/>
</p:tagLst>
</file>

<file path=ppt/tags/tag31.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32.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33.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34.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35.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36.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37.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38.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39.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4.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40.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41.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42.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43.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44.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45.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46.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47.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48.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49.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5.xml><?xml version="1.0" encoding="utf-8"?>
<p:tagLst xmlns:a="http://schemas.openxmlformats.org/drawingml/2006/main" xmlns:r="http://schemas.openxmlformats.org/officeDocument/2006/relationships" xmlns:p="http://schemas.openxmlformats.org/presentationml/2006/main">
  <p:tag name="ZHAW.ACCESSIBILITYADDIN.READINGORDER" val="3074,3075,1026,3077,"/>
</p:tagLst>
</file>

<file path=ppt/tags/tag50.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51.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52.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53.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54.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55.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56.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57.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58.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59.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6.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60.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61.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62.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63.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64.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65.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66.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67.xml><?xml version="1.0" encoding="utf-8"?>
<p:tagLst xmlns:a="http://schemas.openxmlformats.org/drawingml/2006/main" xmlns:r="http://schemas.openxmlformats.org/officeDocument/2006/relationships" xmlns:p="http://schemas.openxmlformats.org/presentationml/2006/main">
  <p:tag name="ZHAW.ACCESSIBILITYADDIN.READINGORDER" val="4,3,7,2,6,"/>
</p:tagLst>
</file>

<file path=ppt/tags/tag68.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69.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7.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70.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71.xml><?xml version="1.0" encoding="utf-8"?>
<p:tagLst xmlns:a="http://schemas.openxmlformats.org/drawingml/2006/main" xmlns:r="http://schemas.openxmlformats.org/officeDocument/2006/relationships" xmlns:p="http://schemas.openxmlformats.org/presentationml/2006/main">
  <p:tag name="ZHAW.ACCESSIBILITYADDIN.READINGORDER" val="2,3,8,7,"/>
</p:tagLst>
</file>

<file path=ppt/tags/tag72.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ags/tag8.xml><?xml version="1.0" encoding="utf-8"?>
<p:tagLst xmlns:a="http://schemas.openxmlformats.org/drawingml/2006/main" xmlns:r="http://schemas.openxmlformats.org/officeDocument/2006/relationships" xmlns:p="http://schemas.openxmlformats.org/presentationml/2006/main">
  <p:tag name="ZHAW.ACCESSIBILITYADDIN.READINGORDER" val="4098,4099,6,3,"/>
</p:tagLst>
</file>

<file path=ppt/tags/tag9.xml><?xml version="1.0" encoding="utf-8"?>
<p:tagLst xmlns:a="http://schemas.openxmlformats.org/drawingml/2006/main" xmlns:r="http://schemas.openxmlformats.org/officeDocument/2006/relationships" xmlns:p="http://schemas.openxmlformats.org/presentationml/2006/main">
  <p:tag name="ZHAW.ACCESSIBILITYADDIN.CONFIRMEDLANGUAGE" val="msoLanguageIDGreek"/>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D o c u m e n t S e t t i n g s   x m l n s : x s d = " h t t p : / / w w w . w 3 . o r g / 2 0 0 1 / X M L S c h e m a "   x m l n s : x s i = " h t t p : / / w w w . w 3 . o r g / 2 0 0 1 / X M L S c h e m a - i n s t a n c e "   x m l n s = " h t t p : / / w w w . z h a w . c h / A c c e s s i b i l i t y A d d I n " >  
     < C h e c k R e a d i n g O r d e r > t r u e < / C h e c k R e a d i n g O r d e r >  
     < C h e c k T a b l e H e a d e r > t r u e < / C h e c k T a b l e H e a d e r >  
     < C h e c k S l i d e T i t l e > t r u e < / C h e c k S l i d e T i t l e >  
     < C h e c k L a n g u a g e S e t t i n g > t r u e < / C h e c k L a n g u a g e S e t t i n g >  
     < C h e c k A l t T e x t > t r u e < / C h e c k A l t T e x t >  
     < C h e c k T e x t S i z e > f a l s e < / C h e c k T e x t S i z e >  
     < C h e c k S c r e e n T i p > f a l s e < / C h e c k S c r e e n T i p >  
     < S h o w S h a p e N a m e C o l u m n > t r u e < / S h o w S h a p e N a m e C o l u m n >  
     < S h o w I s s u e D e s c r i p t i o n > t r u e < / S h o w I s s u e D e s c r i p t i o n >  
 < / D o c u m e n t S e t t i n g s > 
</file>

<file path=customXml/itemProps1.xml><?xml version="1.0" encoding="utf-8"?>
<ds:datastoreItem xmlns:ds="http://schemas.openxmlformats.org/officeDocument/2006/customXml" ds:itemID="{16F32698-8BD4-4EEE-A72A-5B038B3CC246}">
  <ds:schemaRefs>
    <ds:schemaRef ds:uri="http://www.w3.org/2001/XMLSchema"/>
    <ds:schemaRef ds:uri="http://www.zhaw.ch/AccessibilityAddIn"/>
  </ds:schemaRefs>
</ds:datastoreItem>
</file>

<file path=docProps/app.xml><?xml version="1.0" encoding="utf-8"?>
<Properties xmlns="http://schemas.openxmlformats.org/officeDocument/2006/extended-properties" xmlns:vt="http://schemas.openxmlformats.org/officeDocument/2006/docPropsVTypes">
  <TotalTime>338</TotalTime>
  <Words>1121</Words>
  <Application>Microsoft Office PowerPoint</Application>
  <PresentationFormat>On-screen Show (4:3)</PresentationFormat>
  <Paragraphs>164</Paragraphs>
  <Slides>27</Slides>
  <Notes>15</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Θέμα του Office</vt:lpstr>
      <vt:lpstr>Πολυμερή και Σύνθετα Υλικά</vt:lpstr>
      <vt:lpstr>Άδειες χρήσης </vt:lpstr>
      <vt:lpstr>Χρηματοδότηση </vt:lpstr>
      <vt:lpstr>Σκοποί ενότητας </vt:lpstr>
      <vt:lpstr>Περιεχόμενα ενότητας</vt:lpstr>
      <vt:lpstr>Ιστορική Αναδρομή (1/5)</vt:lpstr>
      <vt:lpstr>Ιστορική Αναδρομή (2/5)</vt:lpstr>
      <vt:lpstr>Ιστορική Αναδρομή (3/5)</vt:lpstr>
      <vt:lpstr>Ιστορική Αναδρομή (4/5)</vt:lpstr>
      <vt:lpstr>Ιστορική Αναδρομή (5/5)</vt:lpstr>
      <vt:lpstr>Οργανικά Πολυμερή</vt:lpstr>
      <vt:lpstr>Διάκριση των πολυμερών</vt:lpstr>
      <vt:lpstr>Κατάταξη των πολυμερών</vt:lpstr>
      <vt:lpstr>Μορφοποίηση πολυμερών</vt:lpstr>
      <vt:lpstr>Μορφοποίηση με εξώθηση (1/3)</vt:lpstr>
      <vt:lpstr>Μορφοποίηση με εξώθηση (2/3)</vt:lpstr>
      <vt:lpstr>Μορφοποίηση με εξώθηση (3/3)</vt:lpstr>
      <vt:lpstr>Μορφοποίηση με έγχυση (καλούπι) (1/2)</vt:lpstr>
      <vt:lpstr>Μορφοποίηση με έγχυση (καλούπι) (2/2)</vt:lpstr>
      <vt:lpstr>Μορφοποίηση με εμφύσηση (1/3)</vt:lpstr>
      <vt:lpstr>Μορφοποίηση με εμφύσηση (2/3)</vt:lpstr>
      <vt:lpstr>Μορφοποίηση με εμφύσηση (3/3)</vt:lpstr>
      <vt:lpstr>Θερμο-μορφοποίηση (1/2)</vt:lpstr>
      <vt:lpstr>Θερμο-μορφοποίηση (2/2)</vt:lpstr>
      <vt:lpstr>Μορφοποίηση με εξώθηση και συνεχή έλξη </vt:lpstr>
      <vt:lpstr>Περιστροφική μορφοποίηση</vt:lpstr>
      <vt:lpstr>Τέλος ενότητας</vt:lpstr>
    </vt:vector>
  </TitlesOfParts>
  <Company>Τ.Ε.Ι. Θεσσαλίας</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Διασφάλιση Ποιότητας</dc:title>
  <dc:creator>Χρήστος Μέγας</dc:creator>
  <dc:description>ΑΝΟΙΧΤΑ ΑΚΑΔΗΜΑΙΚΑ ΜΑΘΗΜΑΤΑ </dc:description>
  <cp:lastModifiedBy>chris</cp:lastModifiedBy>
  <cp:revision>115</cp:revision>
  <dcterms:created xsi:type="dcterms:W3CDTF">2014-01-04T17:23:58Z</dcterms:created>
  <dcterms:modified xsi:type="dcterms:W3CDTF">2014-02-11T10:25:18Z</dcterms:modified>
  <cp:category>Εκπαιδευτικό υλικό</cp:category>
  <cp:contentStatus>Τελικό</cp:contentStatus>
</cp:coreProperties>
</file>