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 id="2147483672" r:id="rId3"/>
  </p:sldMasterIdLst>
  <p:notesMasterIdLst>
    <p:notesMasterId r:id="rId37"/>
  </p:notesMasterIdLst>
  <p:sldIdLst>
    <p:sldId id="257" r:id="rId4"/>
    <p:sldId id="258" r:id="rId5"/>
    <p:sldId id="259" r:id="rId6"/>
    <p:sldId id="260" r:id="rId7"/>
    <p:sldId id="263" r:id="rId8"/>
    <p:sldId id="262" r:id="rId9"/>
    <p:sldId id="266"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Lst>
  <p:sldSz cx="9144000" cy="6858000" type="screen4x3"/>
  <p:notesSz cx="6858000" cy="9144000"/>
  <p:custDataLst>
    <p:tags r:id="rId38"/>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4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gs" Target="tags/tag1.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3E05BC-2DD9-4A7D-9CFA-FAB7DFD2D6EB}" type="datetimeFigureOut">
              <a:rPr lang="el-GR" smtClean="0"/>
              <a:t>16/9/2013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BE2448-548A-42E8-B722-BDB0E96C9CB1}" type="slidenum">
              <a:rPr lang="el-GR" smtClean="0"/>
              <a:t>‹#›</a:t>
            </a:fld>
            <a:endParaRPr lang="el-GR"/>
          </a:p>
        </p:txBody>
      </p:sp>
    </p:spTree>
    <p:extLst>
      <p:ext uri="{BB962C8B-B14F-4D97-AF65-F5344CB8AC3E}">
        <p14:creationId xmlns:p14="http://schemas.microsoft.com/office/powerpoint/2010/main" val="3094972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1E386939-E0B8-4B03-BD27-1E4E8D13FD9D}" type="slidenum">
              <a:rPr lang="el-GR" smtClean="0">
                <a:solidFill>
                  <a:prstClr val="black"/>
                </a:solidFill>
              </a:rPr>
              <a:pPr/>
              <a:t>2</a:t>
            </a:fld>
            <a:endParaRPr lang="el-GR">
              <a:solidFill>
                <a:prstClr val="black"/>
              </a:solidFill>
            </a:endParaRPr>
          </a:p>
        </p:txBody>
      </p:sp>
    </p:spTree>
    <p:extLst>
      <p:ext uri="{BB962C8B-B14F-4D97-AF65-F5344CB8AC3E}">
        <p14:creationId xmlns:p14="http://schemas.microsoft.com/office/powerpoint/2010/main" val="1889787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58BE2448-548A-42E8-B722-BDB0E96C9CB1}" type="slidenum">
              <a:rPr lang="el-GR" smtClean="0"/>
              <a:t>4</a:t>
            </a:fld>
            <a:endParaRPr lang="el-GR"/>
          </a:p>
        </p:txBody>
      </p:sp>
    </p:spTree>
    <p:extLst>
      <p:ext uri="{BB962C8B-B14F-4D97-AF65-F5344CB8AC3E}">
        <p14:creationId xmlns:p14="http://schemas.microsoft.com/office/powerpoint/2010/main" val="3978678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1E386939-E0B8-4B03-BD27-1E4E8D13FD9D}" type="slidenum">
              <a:rPr lang="el-GR">
                <a:solidFill>
                  <a:prstClr val="black"/>
                </a:solidFill>
              </a:rPr>
              <a:pPr/>
              <a:t>5</a:t>
            </a:fld>
            <a:endParaRPr lang="el-GR" dirty="0">
              <a:solidFill>
                <a:prstClr val="black"/>
              </a:solidFill>
            </a:endParaRPr>
          </a:p>
        </p:txBody>
      </p:sp>
    </p:spTree>
    <p:extLst>
      <p:ext uri="{BB962C8B-B14F-4D97-AF65-F5344CB8AC3E}">
        <p14:creationId xmlns:p14="http://schemas.microsoft.com/office/powerpoint/2010/main" val="1667664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Δείκτες και Δυναμική Διαχείριση Μνήμης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7562088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Δείκτες και Δυναμική Διαχείριση Μνήμης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0550189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Δείκτες και Δυναμική Διαχείριση Μνήμης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3960363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0962743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7419402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4655623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6301939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3749508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4237036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9138504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7368210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Δείκτες και Δυναμική Διαχείριση Μνήμης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4104069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7275845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3307242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6553477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Δείκτες και Δυναμική Διαχείριση Μνήμης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3168200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Δείκτες και Δυναμική Διαχείριση Μνήμης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327319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Δείκτες και Δυναμική Διαχείριση Μνήμης</a:t>
            </a:r>
            <a:endParaRPr lang="el-GR" dirty="0">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7685945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Δείκτες και Δυναμική Διαχείριση Μνήμης</a:t>
            </a:r>
            <a:endParaRPr lang="el-GR" dirty="0">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7912216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Δείκτες και Δυναμική Διαχείριση Μνήμης</a:t>
            </a:r>
            <a:endParaRPr lang="el-GR"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7969645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Δείκτες και Δυναμική Διαχείριση Μνήμης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3153419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Δείκτες και Δυναμική Διαχείριση Μνήμης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2431212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Δείκτες και Δυναμική Διαχείριση Μνήμης</a:t>
            </a:r>
            <a:endParaRPr lang="el-GR" dirty="0">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4182135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1012580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edulll.gr/" TargetMode="External"/><Relationship Id="rId3" Type="http://schemas.openxmlformats.org/officeDocument/2006/relationships/hyperlink" Target="http://www.teilar.gr/" TargetMode="External"/><Relationship Id="rId7"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hyperlink" Target="http://creativecommons.org/licenses/by-nc-nd/3.0/deed.el" TargetMode="External"/><Relationship Id="rId5" Type="http://schemas.microsoft.com/office/2007/relationships/hdphoto" Target="../media/hdphoto1.wdp"/><Relationship Id="rId4" Type="http://schemas.openxmlformats.org/officeDocument/2006/relationships/image" Target="../media/image1.jpeg"/><Relationship Id="rId9"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8.xml"/><Relationship Id="rId1" Type="http://schemas.openxmlformats.org/officeDocument/2006/relationships/tags" Target="../tags/tag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0.xml"/><Relationship Id="rId1" Type="http://schemas.openxmlformats.org/officeDocument/2006/relationships/tags" Target="../tags/tag9.xml"/><Relationship Id="rId6" Type="http://schemas.microsoft.com/office/2007/relationships/hdphoto" Target="../media/hdphoto3.wdp"/><Relationship Id="rId5" Type="http://schemas.openxmlformats.org/officeDocument/2006/relationships/image" Target="../media/image8.jpeg"/><Relationship Id="rId4" Type="http://schemas.openxmlformats.org/officeDocument/2006/relationships/slide" Target="slide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tags" Target="../tags/tag14.xml"/><Relationship Id="rId7" Type="http://schemas.microsoft.com/office/2007/relationships/hdphoto" Target="../media/hdphoto3.wdp"/><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image" Target="../media/image8.jpeg"/><Relationship Id="rId5" Type="http://schemas.openxmlformats.org/officeDocument/2006/relationships/slide" Target="slide5.xml"/><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2.png"/><Relationship Id="rId4" Type="http://schemas.openxmlformats.org/officeDocument/2006/relationships/hyperlink" Target="http://creativecommons.org/licenses/by-nc-nd/3.0/deed.el"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ags" Target="../tags/tag15.xml"/><Relationship Id="rId6" Type="http://schemas.microsoft.com/office/2007/relationships/hdphoto" Target="../media/hdphoto3.wdp"/><Relationship Id="rId5" Type="http://schemas.openxmlformats.org/officeDocument/2006/relationships/image" Target="../media/image8.jpeg"/><Relationship Id="rId4" Type="http://schemas.openxmlformats.org/officeDocument/2006/relationships/slide" Target="slide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tags" Target="../tags/tag18.xml"/><Relationship Id="rId6" Type="http://schemas.microsoft.com/office/2007/relationships/hdphoto" Target="../media/hdphoto3.wdp"/><Relationship Id="rId5" Type="http://schemas.openxmlformats.org/officeDocument/2006/relationships/image" Target="../media/image8.jpeg"/><Relationship Id="rId4" Type="http://schemas.openxmlformats.org/officeDocument/2006/relationships/slide" Target="slide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edulll.gr/" TargetMode="External"/><Relationship Id="rId2" Type="http://schemas.openxmlformats.org/officeDocument/2006/relationships/slideLayout" Target="../slideLayouts/slideLayout2.xml"/><Relationship Id="rId1" Type="http://schemas.openxmlformats.org/officeDocument/2006/relationships/tags" Target="../tags/tag4.xml"/><Relationship Id="rId5" Type="http://schemas.microsoft.com/office/2007/relationships/hdphoto" Target="../media/hdphoto2.wdp"/><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3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22.xml"/><Relationship Id="rId5" Type="http://schemas.microsoft.com/office/2007/relationships/hdphoto" Target="../media/hdphoto3.wdp"/><Relationship Id="rId4" Type="http://schemas.openxmlformats.org/officeDocument/2006/relationships/image" Target="../media/image8.jpeg"/></Relationships>
</file>

<file path=ppt/slides/_rels/slide33.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7.xml"/><Relationship Id="rId1" Type="http://schemas.openxmlformats.org/officeDocument/2006/relationships/tags" Target="../tags/tag23.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slide" Target="slide29.xml"/><Relationship Id="rId3" Type="http://schemas.openxmlformats.org/officeDocument/2006/relationships/notesSlide" Target="../notesSlides/notesSlide3.xml"/><Relationship Id="rId7" Type="http://schemas.openxmlformats.org/officeDocument/2006/relationships/slide" Target="slide22.xml"/><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slide" Target="slide19.xml"/><Relationship Id="rId5" Type="http://schemas.openxmlformats.org/officeDocument/2006/relationships/slide" Target="slide15.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Ομάδα 1" descr="Λογότυπο του Τεϊ Θεσσαλίας. Τεχνολογικό Εκπαιδευτικό Ίδρυμα Θεσσαλίας." title="Λογότυπο του Ιδρύματος."/>
          <p:cNvGrpSpPr/>
          <p:nvPr/>
        </p:nvGrpSpPr>
        <p:grpSpPr>
          <a:xfrm>
            <a:off x="611559" y="461813"/>
            <a:ext cx="3456384" cy="1041770"/>
            <a:chOff x="611559" y="461813"/>
            <a:chExt cx="3456384" cy="1041770"/>
          </a:xfrm>
        </p:grpSpPr>
        <p:pic>
          <p:nvPicPr>
            <p:cNvPr id="3" name="Εικόνα 1" descr="Λογότυπο του Τεϊ Θεσσαλίας." title="Λογότυπο του Ιδρύματος.">
              <a:hlinkClick r:id="rId3" tooltip="Μετάβαση στη σελίδα του Ιδρύματος"/>
            </p:cNvPr>
            <p:cNvPicPr>
              <a:picLocks noChangeAspect="1" noChangeArrowheads="1"/>
            </p:cNvPicPr>
            <p:nvPr/>
          </p:nvPicPr>
          <p:blipFill>
            <a:blip r:embed="rId4" cstate="print">
              <a:extLst>
                <a:ext uri="{BEBA8EAE-BF5A-486C-A8C5-ECC9F3942E4B}">
                  <a14:imgProps xmlns:a14="http://schemas.microsoft.com/office/drawing/2010/main">
                    <a14:imgLayer r:embed="rId5">
                      <a14:imgEffect>
                        <a14:sharpenSoften amount="100000"/>
                      </a14:imgEffect>
                      <a14:imgEffect>
                        <a14:brightnessContrast bright="15000" contrast="-20000"/>
                      </a14:imgEffect>
                    </a14:imgLayer>
                  </a14:imgProps>
                </a:ext>
                <a:ext uri="{28A0092B-C50C-407E-A947-70E740481C1C}">
                  <a14:useLocalDpi xmlns:a14="http://schemas.microsoft.com/office/drawing/2010/main" val="0"/>
                </a:ext>
              </a:extLst>
            </a:blip>
            <a:srcRect/>
            <a:stretch>
              <a:fillRect/>
            </a:stretch>
          </p:blipFill>
          <p:spPr bwMode="gray">
            <a:xfrm>
              <a:off x="611559" y="461813"/>
              <a:ext cx="1080000"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Θέση περιεχομένου 1"/>
            <p:cNvSpPr txBox="1"/>
            <p:nvPr/>
          </p:nvSpPr>
          <p:spPr>
            <a:xfrm>
              <a:off x="1810182" y="484376"/>
              <a:ext cx="2257761" cy="1015663"/>
            </a:xfrm>
            <a:prstGeom prst="rect">
              <a:avLst/>
            </a:prstGeom>
            <a:noFill/>
          </p:spPr>
          <p:txBody>
            <a:bodyPr wrap="square" rtlCol="0">
              <a:spAutoFit/>
            </a:bodyPr>
            <a:lstStyle/>
            <a:p>
              <a:r>
                <a:rPr lang="el-GR" sz="2000" dirty="0">
                  <a:solidFill>
                    <a:prstClr val="black"/>
                  </a:solidFill>
                </a:rPr>
                <a:t>Τεχνολογικό Εκπαιδευτικό </a:t>
              </a:r>
            </a:p>
            <a:p>
              <a:r>
                <a:rPr lang="el-GR" sz="2000" dirty="0">
                  <a:solidFill>
                    <a:prstClr val="black"/>
                  </a:solidFill>
                </a:rPr>
                <a:t>Ίδρυμα Θεσσαλίας</a:t>
              </a:r>
            </a:p>
          </p:txBody>
        </p:sp>
      </p:grpSp>
      <p:sp>
        <p:nvSpPr>
          <p:cNvPr id="4" name="Τίτλος 1"/>
          <p:cNvSpPr>
            <a:spLocks noGrp="1"/>
          </p:cNvSpPr>
          <p:nvPr>
            <p:ph type="ctrTitle"/>
          </p:nvPr>
        </p:nvSpPr>
        <p:spPr>
          <a:xfrm>
            <a:off x="611559" y="1628800"/>
            <a:ext cx="7772400" cy="1470025"/>
          </a:xfrm>
        </p:spPr>
        <p:txBody>
          <a:bodyPr>
            <a:noAutofit/>
          </a:bodyPr>
          <a:lstStyle/>
          <a:p>
            <a:pPr lvl="0">
              <a:spcBef>
                <a:spcPct val="20000"/>
              </a:spcBef>
            </a:pPr>
            <a:r>
              <a:rPr lang="el-GR" sz="2800" b="0" cap="none" dirty="0" smtClean="0">
                <a:latin typeface="+mn-lt"/>
              </a:rPr>
              <a:t>   </a:t>
            </a:r>
            <a:br>
              <a:rPr lang="el-GR" sz="2800" b="0" cap="none" dirty="0" smtClean="0">
                <a:latin typeface="+mn-lt"/>
              </a:rPr>
            </a:br>
            <a:r>
              <a:rPr lang="el-GR" b="1" dirty="0" smtClean="0">
                <a:solidFill>
                  <a:prstClr val="black"/>
                </a:solidFill>
              </a:rPr>
              <a:t>Προγραμματισμός ΗΥ </a:t>
            </a:r>
            <a:r>
              <a:rPr lang="en-US" b="1" dirty="0" smtClean="0">
                <a:solidFill>
                  <a:prstClr val="black"/>
                </a:solidFill>
              </a:rPr>
              <a:t> </a:t>
            </a:r>
            <a:r>
              <a:rPr lang="el-GR" b="1" dirty="0" smtClean="0">
                <a:solidFill>
                  <a:prstClr val="black"/>
                </a:solidFill>
              </a:rPr>
              <a:t> </a:t>
            </a:r>
            <a:r>
              <a:rPr lang="en-US" b="1" dirty="0">
                <a:solidFill>
                  <a:prstClr val="black"/>
                </a:solidFill>
                <a:ea typeface="+mn-ea"/>
                <a:cs typeface="+mn-cs"/>
              </a:rPr>
              <a:t/>
            </a:r>
            <a:br>
              <a:rPr lang="en-US" b="1" dirty="0">
                <a:solidFill>
                  <a:prstClr val="black"/>
                </a:solidFill>
                <a:ea typeface="+mn-ea"/>
                <a:cs typeface="+mn-cs"/>
              </a:rPr>
            </a:br>
            <a:r>
              <a:rPr lang="en-US" sz="2800" b="0" cap="none" dirty="0" smtClean="0">
                <a:latin typeface="+mn-lt"/>
              </a:rPr>
              <a:t/>
            </a:r>
            <a:br>
              <a:rPr lang="en-US" sz="2800" b="0" cap="none" dirty="0" smtClean="0">
                <a:latin typeface="+mn-lt"/>
              </a:rPr>
            </a:br>
            <a:endParaRPr lang="el-GR" sz="2800" cap="none" dirty="0">
              <a:latin typeface="+mn-lt"/>
            </a:endParaRPr>
          </a:p>
        </p:txBody>
      </p:sp>
      <p:sp>
        <p:nvSpPr>
          <p:cNvPr id="5" name="Θέση περιεχομένου 1"/>
          <p:cNvSpPr>
            <a:spLocks noGrp="1"/>
          </p:cNvSpPr>
          <p:nvPr>
            <p:ph type="subTitle" idx="1"/>
          </p:nvPr>
        </p:nvSpPr>
        <p:spPr>
          <a:xfrm>
            <a:off x="1372655" y="2780928"/>
            <a:ext cx="6400800" cy="2732728"/>
          </a:xfrm>
        </p:spPr>
        <p:txBody>
          <a:bodyPr anchor="ctr">
            <a:noAutofit/>
          </a:bodyPr>
          <a:lstStyle/>
          <a:p>
            <a:pPr>
              <a:spcBef>
                <a:spcPts val="0"/>
              </a:spcBef>
            </a:pPr>
            <a:r>
              <a:rPr lang="el-GR" sz="2800" b="1" dirty="0" smtClean="0">
                <a:solidFill>
                  <a:prstClr val="black"/>
                </a:solidFill>
                <a:ea typeface="+mj-ea"/>
                <a:cs typeface="+mj-cs"/>
              </a:rPr>
              <a:t>Ενότητα </a:t>
            </a:r>
            <a:r>
              <a:rPr lang="el-GR" sz="2800" b="1" dirty="0">
                <a:solidFill>
                  <a:prstClr val="black"/>
                </a:solidFill>
                <a:ea typeface="+mj-ea"/>
                <a:cs typeface="+mj-cs"/>
              </a:rPr>
              <a:t>9</a:t>
            </a:r>
            <a:r>
              <a:rPr lang="en-US" sz="2800" b="1" dirty="0" smtClean="0">
                <a:solidFill>
                  <a:prstClr val="black"/>
                </a:solidFill>
                <a:ea typeface="+mj-ea"/>
                <a:cs typeface="+mj-cs"/>
              </a:rPr>
              <a:t>:</a:t>
            </a:r>
            <a:r>
              <a:rPr lang="el-GR" sz="2800" b="1" dirty="0" smtClean="0">
                <a:solidFill>
                  <a:prstClr val="black"/>
                </a:solidFill>
                <a:ea typeface="+mj-ea"/>
                <a:cs typeface="+mj-cs"/>
              </a:rPr>
              <a:t>  </a:t>
            </a:r>
            <a:r>
              <a:rPr lang="el-GR" sz="2800" dirty="0" smtClean="0">
                <a:solidFill>
                  <a:prstClr val="black"/>
                </a:solidFill>
                <a:ea typeface="+mj-ea"/>
                <a:cs typeface="+mj-cs"/>
              </a:rPr>
              <a:t>Δείκτες και Δυναμική 		Διαχείριση </a:t>
            </a:r>
            <a:r>
              <a:rPr lang="el-GR" sz="2800" dirty="0">
                <a:solidFill>
                  <a:prstClr val="black"/>
                </a:solidFill>
                <a:ea typeface="+mj-ea"/>
                <a:cs typeface="+mj-cs"/>
              </a:rPr>
              <a:t>Μ</a:t>
            </a:r>
            <a:r>
              <a:rPr lang="el-GR" sz="2800" dirty="0" smtClean="0">
                <a:solidFill>
                  <a:prstClr val="black"/>
                </a:solidFill>
                <a:ea typeface="+mj-ea"/>
                <a:cs typeface="+mj-cs"/>
              </a:rPr>
              <a:t>νήμης</a:t>
            </a:r>
            <a:r>
              <a:rPr lang="en-US" sz="2800" dirty="0" smtClean="0">
                <a:solidFill>
                  <a:prstClr val="black"/>
                </a:solidFill>
                <a:ea typeface="+mj-ea"/>
                <a:cs typeface="+mj-cs"/>
              </a:rPr>
              <a:t>.</a:t>
            </a:r>
            <a:r>
              <a:rPr lang="el-GR" sz="2800" dirty="0" smtClean="0">
                <a:solidFill>
                  <a:prstClr val="black"/>
                </a:solidFill>
                <a:ea typeface="+mj-ea"/>
                <a:cs typeface="+mj-cs"/>
              </a:rPr>
              <a:t> </a:t>
            </a:r>
          </a:p>
          <a:p>
            <a:pPr>
              <a:spcBef>
                <a:spcPts val="0"/>
              </a:spcBef>
            </a:pPr>
            <a:endParaRPr lang="el-GR" sz="100" dirty="0" smtClean="0">
              <a:solidFill>
                <a:prstClr val="black"/>
              </a:solidFill>
              <a:ea typeface="+mj-ea"/>
              <a:cs typeface="+mj-cs"/>
            </a:endParaRPr>
          </a:p>
          <a:p>
            <a:pPr>
              <a:spcBef>
                <a:spcPts val="0"/>
              </a:spcBef>
            </a:pPr>
            <a:r>
              <a:rPr lang="el-GR" sz="2800" dirty="0" smtClean="0">
                <a:solidFill>
                  <a:prstClr val="black"/>
                </a:solidFill>
                <a:ea typeface="+mj-ea"/>
                <a:cs typeface="+mj-cs"/>
              </a:rPr>
              <a:t> </a:t>
            </a:r>
            <a:r>
              <a:rPr lang="el-GR" sz="4400" b="1" dirty="0" smtClean="0">
                <a:solidFill>
                  <a:schemeClr val="tx1"/>
                </a:solidFill>
                <a:latin typeface="+mj-lt"/>
              </a:rPr>
              <a:t>   </a:t>
            </a:r>
            <a:r>
              <a:rPr lang="el-GR" sz="2800" dirty="0" smtClean="0">
                <a:solidFill>
                  <a:schemeClr val="tx1"/>
                </a:solidFill>
              </a:rPr>
              <a:t>Διδάσκων: </a:t>
            </a:r>
            <a:r>
              <a:rPr lang="el-GR" sz="2800" dirty="0" smtClean="0">
                <a:solidFill>
                  <a:prstClr val="black"/>
                </a:solidFill>
                <a:ea typeface="+mj-ea"/>
                <a:cs typeface="+mj-cs"/>
              </a:rPr>
              <a:t>Ηλίας Κ Σάββας</a:t>
            </a:r>
            <a:r>
              <a:rPr lang="en-US" sz="2800" dirty="0" smtClean="0">
                <a:solidFill>
                  <a:prstClr val="black"/>
                </a:solidFill>
                <a:ea typeface="+mj-ea"/>
                <a:cs typeface="+mj-cs"/>
              </a:rPr>
              <a:t>,</a:t>
            </a:r>
            <a:endParaRPr lang="el-GR" sz="2800" dirty="0" smtClean="0">
              <a:solidFill>
                <a:prstClr val="black"/>
              </a:solidFill>
              <a:ea typeface="+mj-ea"/>
              <a:cs typeface="+mj-cs"/>
            </a:endParaRPr>
          </a:p>
          <a:p>
            <a:pPr>
              <a:spcBef>
                <a:spcPts val="0"/>
              </a:spcBef>
            </a:pPr>
            <a:r>
              <a:rPr lang="el-GR" sz="2800" dirty="0" smtClean="0">
                <a:solidFill>
                  <a:prstClr val="black"/>
                </a:solidFill>
                <a:ea typeface="+mj-ea"/>
                <a:cs typeface="+mj-cs"/>
              </a:rPr>
              <a:t>Αναπληρωτής Καθηγητής</a:t>
            </a:r>
            <a:r>
              <a:rPr lang="en-US" sz="2800" dirty="0" smtClean="0">
                <a:solidFill>
                  <a:prstClr val="black"/>
                </a:solidFill>
                <a:ea typeface="+mj-ea"/>
                <a:cs typeface="+mj-cs"/>
              </a:rPr>
              <a:t>.</a:t>
            </a:r>
            <a:r>
              <a:rPr lang="el-GR" sz="2800" dirty="0" smtClean="0">
                <a:solidFill>
                  <a:prstClr val="black"/>
                </a:solidFill>
                <a:ea typeface="+mj-ea"/>
                <a:cs typeface="+mj-cs"/>
              </a:rPr>
              <a:t> </a:t>
            </a:r>
            <a:endParaRPr lang="el-GR" sz="2800" dirty="0">
              <a:solidFill>
                <a:prstClr val="black"/>
              </a:solidFill>
              <a:ea typeface="+mj-ea"/>
              <a:cs typeface="+mj-cs"/>
            </a:endParaRPr>
          </a:p>
          <a:p>
            <a:pPr>
              <a:spcBef>
                <a:spcPts val="0"/>
              </a:spcBef>
            </a:pPr>
            <a:r>
              <a:rPr lang="el-GR" sz="2800" dirty="0" smtClean="0">
                <a:solidFill>
                  <a:prstClr val="black"/>
                </a:solidFill>
                <a:ea typeface="+mj-ea"/>
                <a:cs typeface="+mj-cs"/>
              </a:rPr>
              <a:t>Τμήμα </a:t>
            </a:r>
            <a:r>
              <a:rPr lang="el-GR" sz="2800" dirty="0">
                <a:solidFill>
                  <a:prstClr val="black"/>
                </a:solidFill>
                <a:ea typeface="+mj-ea"/>
                <a:cs typeface="+mj-cs"/>
              </a:rPr>
              <a:t>Μηχανικών </a:t>
            </a:r>
            <a:r>
              <a:rPr lang="el-GR" sz="2800" dirty="0" smtClean="0">
                <a:solidFill>
                  <a:prstClr val="black"/>
                </a:solidFill>
                <a:ea typeface="+mj-ea"/>
                <a:cs typeface="+mj-cs"/>
              </a:rPr>
              <a:t>Πληροφορικής,</a:t>
            </a:r>
          </a:p>
          <a:p>
            <a:pPr>
              <a:spcBef>
                <a:spcPts val="0"/>
              </a:spcBef>
            </a:pPr>
            <a:r>
              <a:rPr lang="el-GR" sz="2800" dirty="0" smtClean="0">
                <a:solidFill>
                  <a:prstClr val="black"/>
                </a:solidFill>
                <a:ea typeface="+mj-ea"/>
                <a:cs typeface="+mj-cs"/>
              </a:rPr>
              <a:t>Τεχνολογικής Εκπαίδευσης. </a:t>
            </a:r>
            <a:endParaRPr lang="en-US" sz="4400" b="1" dirty="0" smtClean="0">
              <a:solidFill>
                <a:schemeClr val="tx1"/>
              </a:solidFill>
              <a:latin typeface="+mj-lt"/>
            </a:endParaRPr>
          </a:p>
        </p:txBody>
      </p:sp>
      <p:pic>
        <p:nvPicPr>
          <p:cNvPr id="1026" name="Εικόνα 1" descr="Λογότυπο για Άδειες χρήσης Creative Commons, B Y, NC, ND." title="Λογότυπο Creative Commons. ">
            <a:hlinkClick r:id="rId6" tooltip="Μετάβαση στην Άδεια Χρήσης"/>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7704" y="5949280"/>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Εικόνα 2"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8" tooltip="Μετάβαση σε www.edulll.gr"/>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92028" y="5657672"/>
            <a:ext cx="4310063" cy="1030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7588692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prstClr val="black"/>
                </a:solidFill>
              </a:rPr>
              <a:t>Διαχείριση </a:t>
            </a:r>
            <a:r>
              <a:rPr lang="el-GR" b="1" dirty="0" smtClean="0">
                <a:solidFill>
                  <a:prstClr val="black"/>
                </a:solidFill>
              </a:rPr>
              <a:t>δεικτών</a:t>
            </a:r>
            <a:r>
              <a:rPr lang="en-US" b="1" dirty="0" smtClean="0">
                <a:solidFill>
                  <a:prstClr val="black"/>
                </a:solidFill>
              </a:rPr>
              <a:t> (</a:t>
            </a:r>
            <a:r>
              <a:rPr lang="el-GR" b="1" dirty="0" smtClean="0">
                <a:solidFill>
                  <a:prstClr val="black"/>
                </a:solidFill>
              </a:rPr>
              <a:t>3</a:t>
            </a:r>
            <a:r>
              <a:rPr lang="en-US" b="1" dirty="0" smtClean="0">
                <a:solidFill>
                  <a:prstClr val="black"/>
                </a:solidFill>
              </a:rPr>
              <a:t> </a:t>
            </a:r>
            <a:r>
              <a:rPr lang="el-GR" b="1" dirty="0">
                <a:solidFill>
                  <a:prstClr val="black"/>
                </a:solidFill>
              </a:rPr>
              <a:t>από </a:t>
            </a:r>
            <a:r>
              <a:rPr lang="el-GR" b="1" dirty="0" smtClean="0">
                <a:solidFill>
                  <a:prstClr val="black"/>
                </a:solidFill>
              </a:rPr>
              <a:t>3)</a:t>
            </a:r>
            <a:endParaRPr lang="el-GR" dirty="0"/>
          </a:p>
        </p:txBody>
      </p:sp>
      <p:sp>
        <p:nvSpPr>
          <p:cNvPr id="3" name="Θέση περιεχομένου 1"/>
          <p:cNvSpPr>
            <a:spLocks noGrp="1"/>
          </p:cNvSpPr>
          <p:nvPr>
            <p:ph idx="1"/>
          </p:nvPr>
        </p:nvSpPr>
        <p:spPr/>
        <p:txBody>
          <a:bodyPr>
            <a:normAutofit/>
          </a:bodyPr>
          <a:lstStyle/>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l-GR" kern="0" dirty="0">
                <a:solidFill>
                  <a:srgbClr val="000000"/>
                </a:solidFill>
              </a:rPr>
              <a:t>Αντίθετα, η έκφραση:</a:t>
            </a:r>
            <a:endParaRPr lang="en-US" kern="0" dirty="0">
              <a:solidFill>
                <a:srgbClr val="000000"/>
              </a:solidFill>
            </a:endParaRPr>
          </a:p>
          <a:p>
            <a:pPr marL="1001713" lvl="1" indent="-482600" defTabSz="1008063" eaLnBrk="0" fontAlgn="base" hangingPunct="0">
              <a:lnSpc>
                <a:spcPct val="90000"/>
              </a:lnSpc>
              <a:spcAft>
                <a:spcPct val="0"/>
              </a:spcAft>
              <a:buClr>
                <a:schemeClr val="accent3">
                  <a:lumMod val="50000"/>
                </a:schemeClr>
              </a:buClr>
              <a:buSzPct val="75000"/>
              <a:buFont typeface="Wingdings" panose="05000000000000000000" pitchFamily="2" charset="2"/>
              <a:buChar char="n"/>
            </a:pPr>
            <a:r>
              <a:rPr lang="en-US" kern="0" dirty="0">
                <a:solidFill>
                  <a:srgbClr val="000000"/>
                </a:solidFill>
              </a:rPr>
              <a:t>y</a:t>
            </a:r>
            <a:r>
              <a:rPr lang="el-GR" kern="0" dirty="0">
                <a:solidFill>
                  <a:srgbClr val="000000"/>
                </a:solidFill>
              </a:rPr>
              <a:t> </a:t>
            </a:r>
            <a:r>
              <a:rPr lang="el-GR" kern="0" dirty="0" smtClean="0">
                <a:solidFill>
                  <a:srgbClr val="000000"/>
                </a:solidFill>
              </a:rPr>
              <a:t>=  </a:t>
            </a:r>
            <a:r>
              <a:rPr lang="en-US" kern="0" dirty="0" smtClean="0">
                <a:solidFill>
                  <a:srgbClr val="000000"/>
                </a:solidFill>
              </a:rPr>
              <a:t>*x</a:t>
            </a:r>
            <a:r>
              <a:rPr lang="el-GR" kern="0" dirty="0">
                <a:solidFill>
                  <a:srgbClr val="000000"/>
                </a:solidFill>
              </a:rPr>
              <a:t>;</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l-GR" kern="0" dirty="0">
                <a:solidFill>
                  <a:srgbClr val="000000"/>
                </a:solidFill>
              </a:rPr>
              <a:t>σημαίνει ότι η μεταβλητή </a:t>
            </a:r>
            <a:r>
              <a:rPr lang="en-US" kern="0" dirty="0" smtClean="0">
                <a:solidFill>
                  <a:srgbClr val="000000"/>
                </a:solidFill>
              </a:rPr>
              <a:t>y,</a:t>
            </a:r>
            <a:r>
              <a:rPr lang="el-GR" kern="0" dirty="0" smtClean="0">
                <a:solidFill>
                  <a:srgbClr val="000000"/>
                </a:solidFill>
              </a:rPr>
              <a:t> </a:t>
            </a:r>
            <a:r>
              <a:rPr lang="el-GR" kern="0" dirty="0">
                <a:solidFill>
                  <a:srgbClr val="000000"/>
                </a:solidFill>
              </a:rPr>
              <a:t>θα πάρει την </a:t>
            </a:r>
            <a:r>
              <a:rPr lang="el-GR" b="1" kern="0" dirty="0">
                <a:solidFill>
                  <a:srgbClr val="000000"/>
                </a:solidFill>
              </a:rPr>
              <a:t>τιμή</a:t>
            </a:r>
            <a:r>
              <a:rPr lang="el-GR" kern="0" dirty="0">
                <a:solidFill>
                  <a:srgbClr val="000000"/>
                </a:solidFill>
              </a:rPr>
              <a:t> (και όχι διεύθυνση</a:t>
            </a:r>
            <a:r>
              <a:rPr lang="el-GR" kern="0" dirty="0" smtClean="0">
                <a:solidFill>
                  <a:srgbClr val="000000"/>
                </a:solidFill>
              </a:rPr>
              <a:t>)</a:t>
            </a:r>
            <a:r>
              <a:rPr lang="en-US" kern="0" dirty="0" smtClean="0">
                <a:solidFill>
                  <a:srgbClr val="000000"/>
                </a:solidFill>
              </a:rPr>
              <a:t>,</a:t>
            </a:r>
            <a:r>
              <a:rPr lang="el-GR" kern="0" dirty="0" smtClean="0">
                <a:solidFill>
                  <a:srgbClr val="000000"/>
                </a:solidFill>
              </a:rPr>
              <a:t> </a:t>
            </a:r>
            <a:r>
              <a:rPr lang="el-GR" kern="0" dirty="0">
                <a:solidFill>
                  <a:srgbClr val="000000"/>
                </a:solidFill>
              </a:rPr>
              <a:t>που δείχνει η </a:t>
            </a:r>
            <a:r>
              <a:rPr lang="en-US" kern="0" dirty="0" smtClean="0">
                <a:solidFill>
                  <a:srgbClr val="000000"/>
                </a:solidFill>
              </a:rPr>
              <a:t>x,</a:t>
            </a:r>
            <a:r>
              <a:rPr lang="el-GR" kern="0" dirty="0" smtClean="0">
                <a:solidFill>
                  <a:srgbClr val="000000"/>
                </a:solidFill>
              </a:rPr>
              <a:t> </a:t>
            </a:r>
            <a:r>
              <a:rPr lang="el-GR" kern="0" dirty="0">
                <a:solidFill>
                  <a:srgbClr val="000000"/>
                </a:solidFill>
              </a:rPr>
              <a:t>δηλαδή την τιμή </a:t>
            </a:r>
            <a:r>
              <a:rPr lang="el-GR" kern="0" dirty="0" smtClean="0">
                <a:solidFill>
                  <a:srgbClr val="000000"/>
                </a:solidFill>
              </a:rPr>
              <a:t>-7</a:t>
            </a:r>
            <a:r>
              <a:rPr lang="el-GR" kern="0" dirty="0">
                <a:solidFill>
                  <a:srgbClr val="000000"/>
                </a:solidFill>
              </a:rPr>
              <a:t>. Με άλλα </a:t>
            </a:r>
            <a:r>
              <a:rPr lang="el-GR" kern="0" dirty="0" smtClean="0">
                <a:solidFill>
                  <a:srgbClr val="000000"/>
                </a:solidFill>
              </a:rPr>
              <a:t>λόγια</a:t>
            </a:r>
            <a:r>
              <a:rPr lang="en-US" kern="0" dirty="0" smtClean="0">
                <a:solidFill>
                  <a:srgbClr val="000000"/>
                </a:solidFill>
              </a:rPr>
              <a:t>,</a:t>
            </a:r>
            <a:r>
              <a:rPr lang="el-GR" kern="0" dirty="0" smtClean="0">
                <a:solidFill>
                  <a:srgbClr val="000000"/>
                </a:solidFill>
              </a:rPr>
              <a:t> </a:t>
            </a:r>
            <a:r>
              <a:rPr lang="el-GR" kern="0" dirty="0">
                <a:solidFill>
                  <a:srgbClr val="000000"/>
                </a:solidFill>
              </a:rPr>
              <a:t>θα μπορούσε να </a:t>
            </a:r>
            <a:r>
              <a:rPr lang="el-GR" kern="0" dirty="0" smtClean="0">
                <a:solidFill>
                  <a:srgbClr val="000000"/>
                </a:solidFill>
              </a:rPr>
              <a:t>ειπωθεί</a:t>
            </a:r>
            <a:r>
              <a:rPr lang="en-US" kern="0" dirty="0" smtClean="0">
                <a:solidFill>
                  <a:srgbClr val="000000"/>
                </a:solidFill>
              </a:rPr>
              <a:t>,</a:t>
            </a:r>
            <a:r>
              <a:rPr lang="el-GR" kern="0" dirty="0" smtClean="0">
                <a:solidFill>
                  <a:srgbClr val="000000"/>
                </a:solidFill>
              </a:rPr>
              <a:t> </a:t>
            </a:r>
            <a:r>
              <a:rPr lang="el-GR" kern="0" dirty="0">
                <a:solidFill>
                  <a:srgbClr val="000000"/>
                </a:solidFill>
              </a:rPr>
              <a:t>ότι η </a:t>
            </a:r>
            <a:r>
              <a:rPr lang="en-US" kern="0" dirty="0">
                <a:solidFill>
                  <a:srgbClr val="000000"/>
                </a:solidFill>
              </a:rPr>
              <a:t>y</a:t>
            </a:r>
            <a:r>
              <a:rPr lang="el-GR" kern="0" dirty="0">
                <a:solidFill>
                  <a:srgbClr val="000000"/>
                </a:solidFill>
              </a:rPr>
              <a:t> δέχεται την τιμή που υπάρχει στην διεύθυνση της </a:t>
            </a:r>
            <a:r>
              <a:rPr lang="en-US" kern="0" dirty="0">
                <a:solidFill>
                  <a:srgbClr val="000000"/>
                </a:solidFill>
              </a:rPr>
              <a:t>x</a:t>
            </a:r>
            <a:r>
              <a:rPr lang="el-GR" kern="0" dirty="0">
                <a:solidFill>
                  <a:srgbClr val="000000"/>
                </a:solidFill>
              </a:rPr>
              <a:t>.</a:t>
            </a:r>
            <a:endParaRPr lang="en-US" kern="0" dirty="0">
              <a:solidFill>
                <a:srgbClr val="000000"/>
              </a:solidFill>
            </a:endParaRP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l-GR" b="1" kern="0" dirty="0">
                <a:solidFill>
                  <a:srgbClr val="000000"/>
                </a:solidFill>
              </a:rPr>
              <a:t>Αρχικοποίηση</a:t>
            </a:r>
            <a:r>
              <a:rPr lang="el-GR" kern="0" dirty="0">
                <a:solidFill>
                  <a:srgbClr val="000000"/>
                </a:solidFill>
              </a:rPr>
              <a:t> δείκτη: </a:t>
            </a:r>
            <a:r>
              <a:rPr lang="el-GR" kern="0" dirty="0" err="1" smtClean="0">
                <a:solidFill>
                  <a:srgbClr val="000000"/>
                </a:solidFill>
              </a:rPr>
              <a:t>όνομα_δείκτη</a:t>
            </a:r>
            <a:r>
              <a:rPr lang="en-US" kern="0" dirty="0" smtClean="0">
                <a:solidFill>
                  <a:srgbClr val="000000"/>
                </a:solidFill>
              </a:rPr>
              <a:t> </a:t>
            </a:r>
            <a:r>
              <a:rPr lang="el-GR" kern="0" dirty="0" smtClean="0">
                <a:solidFill>
                  <a:srgbClr val="000000"/>
                </a:solidFill>
              </a:rPr>
              <a:t>=</a:t>
            </a:r>
            <a:r>
              <a:rPr lang="en-US" kern="0" dirty="0" smtClean="0">
                <a:solidFill>
                  <a:srgbClr val="000000"/>
                </a:solidFill>
              </a:rPr>
              <a:t> NULL,</a:t>
            </a:r>
            <a:endParaRPr lang="en-US" kern="0" dirty="0">
              <a:solidFill>
                <a:srgbClr val="000000"/>
              </a:solidFill>
            </a:endParaRPr>
          </a:p>
          <a:p>
            <a:pPr marL="1001713" lvl="1" indent="-482600" defTabSz="1008063" eaLnBrk="0" fontAlgn="base" hangingPunct="0">
              <a:lnSpc>
                <a:spcPct val="90000"/>
              </a:lnSpc>
              <a:spcAft>
                <a:spcPct val="0"/>
              </a:spcAft>
              <a:buClr>
                <a:schemeClr val="accent3">
                  <a:lumMod val="50000"/>
                </a:schemeClr>
              </a:buClr>
              <a:buSzPct val="75000"/>
              <a:buFont typeface="Wingdings" panose="05000000000000000000" pitchFamily="2" charset="2"/>
              <a:buChar char="n"/>
            </a:pPr>
            <a:r>
              <a:rPr lang="en-US" kern="0" dirty="0">
                <a:solidFill>
                  <a:srgbClr val="000000"/>
                </a:solidFill>
              </a:rPr>
              <a:t> </a:t>
            </a:r>
            <a:r>
              <a:rPr lang="el-GR" kern="0" dirty="0">
                <a:solidFill>
                  <a:srgbClr val="000000"/>
                </a:solidFill>
              </a:rPr>
              <a:t>πχ. </a:t>
            </a:r>
            <a:r>
              <a:rPr lang="en-US" kern="0" dirty="0">
                <a:solidFill>
                  <a:srgbClr val="000000"/>
                </a:solidFill>
              </a:rPr>
              <a:t>x = NULL;</a:t>
            </a:r>
          </a:p>
          <a:p>
            <a:endParaRPr lang="el-GR"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Δείκτες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10</a:t>
            </a:fld>
            <a:endParaRPr lang="el-GR" sz="1400" dirty="0">
              <a:solidFill>
                <a:schemeClr val="tx1"/>
              </a:solidFill>
            </a:endParaRPr>
          </a:p>
        </p:txBody>
      </p:sp>
    </p:spTree>
    <p:extLst>
      <p:ext uri="{BB962C8B-B14F-4D97-AF65-F5344CB8AC3E}">
        <p14:creationId xmlns:p14="http://schemas.microsoft.com/office/powerpoint/2010/main" val="24350119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Παράδειγμα 1</a:t>
            </a:r>
          </a:p>
        </p:txBody>
      </p:sp>
      <p:sp>
        <p:nvSpPr>
          <p:cNvPr id="3" name="Θέση περιεχομένου 1" descr="Πρόγραμμα: # include, s t d i o τελεία h. Enter, int main, άγκιστρο. Enter, float a = 7.5. Enter, float  asterisc x. Enter, x = &amp; a. Enter, print f, \ n, % d,  % .2 f, % d, \ n, κόμμα &amp; x, κόμμα  asterisc x, κόμμα x. Enter, asterisc x, = 3.14. Enter, print f, \ n, % d, % .2 f, \ n, κόμμα &amp; a, κόμμα a. Enter, return 0. Enter, κλείσιμο αγκίστρου.&#10;"/>
          <p:cNvSpPr>
            <a:spLocks noGrp="1"/>
          </p:cNvSpPr>
          <p:nvPr>
            <p:ph sz="half" idx="1"/>
            <p:custDataLst>
              <p:tags r:id="rId1"/>
            </p:custDataLst>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err="1">
                <a:solidFill>
                  <a:srgbClr val="000000"/>
                </a:solidFill>
                <a:ea typeface="Arial Unicode MS" panose="020B0604020202020204" pitchFamily="34" charset="-128"/>
                <a:cs typeface="Arial Unicode MS" panose="020B0604020202020204" pitchFamily="34" charset="-128"/>
              </a:rPr>
              <a:t>i</a:t>
            </a:r>
            <a:r>
              <a:rPr lang="en-US" sz="2000" dirty="0" err="1" smtClean="0">
                <a:solidFill>
                  <a:srgbClr val="000000"/>
                </a:solidFill>
                <a:ea typeface="Arial Unicode MS" panose="020B0604020202020204" pitchFamily="34" charset="-128"/>
                <a:cs typeface="Arial Unicode MS" panose="020B0604020202020204" pitchFamily="34" charset="-128"/>
              </a:rPr>
              <a:t>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a = 7.5;</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*x;</a:t>
            </a:r>
          </a:p>
          <a:p>
            <a:pPr marL="0" lvl="0" indent="0" defTabSz="449263" fontAlgn="base" hangingPunct="0">
              <a:lnSpc>
                <a:spcPct val="9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x = &amp;a;</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%d  %.2f  %d \n", &amp;x, *x,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x);</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*x = 3.14;</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%d %.2f \n", &amp;a, a);</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pic>
        <p:nvPicPr>
          <p:cNvPr id="12" name="Θέση περιεχομένου 2" descr="Εικόνα με την έξοδο του προγράμματος. Στην έξοδο θα εκτυπωθούν τα εξής: Στην πρώτη γραμμή, 4363088, a, 7.50. Στην δεύτερη γραμμή, x, 4363136, 4363088. Στην τρίτη γραμμή, 4363136, 7.50, 4363088. Και στην τέταρτη γραμμή, 4363088, 3.1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857137" y="1844824"/>
            <a:ext cx="3620725" cy="4053505"/>
          </a:xfrm>
        </p:spPr>
      </p:pic>
      <p:sp>
        <p:nvSpPr>
          <p:cNvPr id="5"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Δείκτες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11</a:t>
            </a:fld>
            <a:endParaRPr lang="el-GR" sz="1400" dirty="0">
              <a:solidFill>
                <a:schemeClr val="tx1"/>
              </a:solidFill>
            </a:endParaRPr>
          </a:p>
        </p:txBody>
      </p:sp>
    </p:spTree>
    <p:extLst>
      <p:ext uri="{BB962C8B-B14F-4D97-AF65-F5344CB8AC3E}">
        <p14:creationId xmlns:p14="http://schemas.microsoft.com/office/powerpoint/2010/main" val="16705414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Παράδειγμα </a:t>
            </a:r>
            <a:r>
              <a:rPr lang="el-GR" b="1" dirty="0" smtClean="0"/>
              <a:t>2</a:t>
            </a:r>
            <a:endParaRPr lang="el-GR" b="1" dirty="0"/>
          </a:p>
        </p:txBody>
      </p:sp>
      <p:sp>
        <p:nvSpPr>
          <p:cNvPr id="6" name="Θέση περιεχομένου 1" descr="Πρόγραμμα: # include, s t d i o τελεία h. Enter, int main, άγκιστρο. Enter, int a = -7. Enter, int asterisc p, κόμμα asterisc q. Enter, p = &amp; a. Enter, q = p. Enter, print f, \ n, Οι τιμές των δεικτών p  και q είναι, % d, % d, κόμμα p, κόμμα q. Enter, print f, \ n, Και δείχνουν τις τιμές, % d,  % d, \ n, κόμμα asterisc p, κόμμα asterisc q. Enter, a = 4. Enter, p = &amp; a. Enter, q = p. &#10;"/>
          <p:cNvSpPr>
            <a:spLocks noGrp="1"/>
          </p:cNvSpPr>
          <p:nvPr>
            <p:ph sz="half" idx="1"/>
            <p:custDataLst>
              <p:tags r:id="rId1"/>
            </p:custDataLst>
          </p:nvPr>
        </p:nvSpPr>
        <p:spPr/>
        <p:txBody>
          <a:bodyPr>
            <a:noAutofit/>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err="1">
                <a:solidFill>
                  <a:srgbClr val="000000"/>
                </a:solidFill>
                <a:ea typeface="Arial Unicode MS" panose="020B0604020202020204" pitchFamily="34" charset="-128"/>
                <a:cs typeface="Arial Unicode MS" panose="020B0604020202020204" pitchFamily="34" charset="-128"/>
              </a:rPr>
              <a:t>i</a:t>
            </a:r>
            <a:r>
              <a:rPr lang="en-US" sz="2000" dirty="0" err="1" smtClean="0">
                <a:solidFill>
                  <a:srgbClr val="000000"/>
                </a:solidFill>
                <a:ea typeface="Arial Unicode MS" panose="020B0604020202020204" pitchFamily="34" charset="-128"/>
                <a:cs typeface="Arial Unicode MS" panose="020B0604020202020204" pitchFamily="34" charset="-128"/>
              </a:rPr>
              <a:t>nt</a:t>
            </a:r>
            <a:r>
              <a:rPr lang="en-US" sz="20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 = -7;</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*p, *q;</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p = &amp;a;</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q = p;</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Οι τιμές των δεικτών </a:t>
            </a:r>
            <a:r>
              <a:rPr lang="en-US" sz="2000" dirty="0" smtClean="0">
                <a:solidFill>
                  <a:srgbClr val="000000"/>
                </a:solidFill>
                <a:ea typeface="Arial Unicode MS" panose="020B0604020202020204" pitchFamily="34" charset="-128"/>
                <a:cs typeface="Arial Unicode MS" panose="020B0604020202020204" pitchFamily="34" charset="-128"/>
              </a:rPr>
              <a:t>p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και</a:t>
            </a:r>
            <a:r>
              <a:rPr lang="en-US" sz="2000" dirty="0" smtClean="0">
                <a:solidFill>
                  <a:srgbClr val="000000"/>
                </a:solidFill>
                <a:ea typeface="Arial Unicode MS" panose="020B0604020202020204" pitchFamily="34" charset="-128"/>
                <a:cs typeface="Arial Unicode MS" panose="020B0604020202020204" pitchFamily="34" charset="-128"/>
              </a:rPr>
              <a:t> q </a:t>
            </a:r>
            <a:r>
              <a:rPr lang="el-GR" sz="2000" dirty="0" smtClean="0">
                <a:solidFill>
                  <a:srgbClr val="000000"/>
                </a:solidFill>
                <a:ea typeface="Arial Unicode MS" panose="020B0604020202020204" pitchFamily="34" charset="-128"/>
                <a:cs typeface="Arial Unicode MS" panose="020B0604020202020204" pitchFamily="34" charset="-128"/>
              </a:rPr>
              <a:t>είναι: </a:t>
            </a:r>
            <a:r>
              <a:rPr lang="en-US" sz="2000" dirty="0" smtClean="0">
                <a:solidFill>
                  <a:srgbClr val="000000"/>
                </a:solidFill>
                <a:ea typeface="Arial Unicode MS" panose="020B0604020202020204" pitchFamily="34" charset="-128"/>
                <a:cs typeface="Arial Unicode MS" panose="020B0604020202020204" pitchFamily="34" charset="-128"/>
              </a:rPr>
              <a:t>%d %d", p, q);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Και δείχνουν τις τιμές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%d %d \n", *p, *q);</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 = 4;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p = &amp;a;</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q = p;</a:t>
            </a:r>
            <a:endParaRPr lang="en-US" sz="2000" dirty="0">
              <a:solidFill>
                <a:srgbClr val="000000"/>
              </a:solidFill>
              <a:ea typeface="Arial Unicode MS" panose="020B0604020202020204" pitchFamily="34" charset="-128"/>
              <a:cs typeface="Arial Unicode MS" panose="020B0604020202020204" pitchFamily="34" charset="-128"/>
            </a:endParaRPr>
          </a:p>
        </p:txBody>
      </p:sp>
      <p:sp>
        <p:nvSpPr>
          <p:cNvPr id="7" name="Θέση περιεχομένου 2" descr="Συνέχεια προγράμματος: Print f, \ n, Οι τιμές των δεικτών p και q είναι, % d, % d, κόμμα p, κόμμα q. Enter, print f, \ n, Και δείχνουν τις τιμές % d, % d, \ n, κόμμα asterisc p, κόμμα asterisc q. Enter, asterisc q = -9. Enter, print f, \ n, Οι τιμές των δεικτών p και q είναι, % d, % d, κόμμα p, κόμμα q. Enter, print f, \ n, Και δείχνουν τις τιμές, % d, % d, κόμμα asterisc p, κόμμα asterisc q. Enter, print f, \ n, Η μεταβλητή a έγινε,% d, \ n, κόμμα a. Enter, κλείσιμο αγκίστρου.&#10;"/>
          <p:cNvSpPr>
            <a:spLocks noGrp="1"/>
          </p:cNvSpPr>
          <p:nvPr>
            <p:ph sz="half" idx="2"/>
            <p:custDataLst>
              <p:tags r:id="rId2"/>
            </p:custDataLst>
          </p:nvPr>
        </p:nvSpPr>
        <p:spPr/>
        <p:txBody>
          <a:bodyPr>
            <a:noAutofit/>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Οι τιμές των δεικτών </a:t>
            </a:r>
            <a:r>
              <a:rPr lang="en-US" sz="2000" dirty="0" smtClean="0">
                <a:solidFill>
                  <a:srgbClr val="000000"/>
                </a:solidFill>
                <a:ea typeface="Arial Unicode MS" panose="020B0604020202020204" pitchFamily="34" charset="-128"/>
                <a:cs typeface="Arial Unicode MS" panose="020B0604020202020204" pitchFamily="34" charset="-128"/>
              </a:rPr>
              <a:t>p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και</a:t>
            </a:r>
            <a:r>
              <a:rPr lang="en-US" sz="2000" dirty="0" smtClean="0">
                <a:solidFill>
                  <a:srgbClr val="000000"/>
                </a:solidFill>
                <a:ea typeface="Arial Unicode MS" panose="020B0604020202020204" pitchFamily="34" charset="-128"/>
                <a:cs typeface="Arial Unicode MS" panose="020B0604020202020204" pitchFamily="34" charset="-128"/>
              </a:rPr>
              <a:t> q </a:t>
            </a:r>
            <a:r>
              <a:rPr lang="el-GR" sz="2000" dirty="0" smtClean="0">
                <a:solidFill>
                  <a:srgbClr val="000000"/>
                </a:solidFill>
                <a:ea typeface="Arial Unicode MS" panose="020B0604020202020204" pitchFamily="34" charset="-128"/>
                <a:cs typeface="Arial Unicode MS" panose="020B0604020202020204" pitchFamily="34" charset="-128"/>
              </a:rPr>
              <a:t>είναι: </a:t>
            </a:r>
            <a:r>
              <a:rPr lang="en-US" sz="2000" dirty="0" smtClean="0">
                <a:solidFill>
                  <a:srgbClr val="000000"/>
                </a:solidFill>
                <a:ea typeface="Arial Unicode MS" panose="020B0604020202020204" pitchFamily="34" charset="-128"/>
                <a:cs typeface="Arial Unicode MS" panose="020B0604020202020204" pitchFamily="34" charset="-128"/>
              </a:rPr>
              <a:t>%d %d", p, q);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Και δείχνουν τις τιμές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%d %d \n", *p, *q);</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*q = -9;</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Οι τιμές των δεικτών </a:t>
            </a:r>
            <a:r>
              <a:rPr lang="en-US" sz="2000" dirty="0" smtClean="0">
                <a:solidFill>
                  <a:srgbClr val="000000"/>
                </a:solidFill>
                <a:ea typeface="Arial Unicode MS" panose="020B0604020202020204" pitchFamily="34" charset="-128"/>
                <a:cs typeface="Arial Unicode MS" panose="020B0604020202020204" pitchFamily="34" charset="-128"/>
              </a:rPr>
              <a:t>p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και</a:t>
            </a:r>
            <a:r>
              <a:rPr lang="en-US" sz="2000" dirty="0" smtClean="0">
                <a:solidFill>
                  <a:srgbClr val="000000"/>
                </a:solidFill>
                <a:ea typeface="Arial Unicode MS" panose="020B0604020202020204" pitchFamily="34" charset="-128"/>
                <a:cs typeface="Arial Unicode MS" panose="020B0604020202020204" pitchFamily="34" charset="-128"/>
              </a:rPr>
              <a:t> q </a:t>
            </a:r>
            <a:r>
              <a:rPr lang="el-GR" sz="2000" dirty="0" smtClean="0">
                <a:solidFill>
                  <a:srgbClr val="000000"/>
                </a:solidFill>
                <a:ea typeface="Arial Unicode MS" panose="020B0604020202020204" pitchFamily="34" charset="-128"/>
                <a:cs typeface="Arial Unicode MS" panose="020B0604020202020204" pitchFamily="34" charset="-128"/>
              </a:rPr>
              <a:t>είναι: </a:t>
            </a:r>
            <a:r>
              <a:rPr lang="en-US" sz="2000" dirty="0" smtClean="0">
                <a:solidFill>
                  <a:srgbClr val="000000"/>
                </a:solidFill>
                <a:ea typeface="Arial Unicode MS" panose="020B0604020202020204" pitchFamily="34" charset="-128"/>
                <a:cs typeface="Arial Unicode MS" panose="020B0604020202020204" pitchFamily="34" charset="-128"/>
              </a:rPr>
              <a:t>%d %d", p, q);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Και δείχνουν τις τιμές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%d %d", *p, *q);</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Η μεταβλητή </a:t>
            </a:r>
            <a:r>
              <a:rPr lang="en-US" sz="2000" dirty="0" smtClean="0">
                <a:solidFill>
                  <a:srgbClr val="000000"/>
                </a:solidFill>
                <a:ea typeface="Arial Unicode MS" panose="020B0604020202020204" pitchFamily="34" charset="-128"/>
                <a:cs typeface="Arial Unicode MS" panose="020B0604020202020204" pitchFamily="34" charset="-128"/>
              </a:rPr>
              <a:t>a </a:t>
            </a:r>
            <a:r>
              <a:rPr lang="el-GR" sz="2000" dirty="0" smtClean="0">
                <a:solidFill>
                  <a:srgbClr val="000000"/>
                </a:solidFill>
                <a:ea typeface="Arial Unicode MS" panose="020B0604020202020204" pitchFamily="34" charset="-128"/>
                <a:cs typeface="Arial Unicode MS" panose="020B0604020202020204" pitchFamily="34" charset="-128"/>
              </a:rPr>
              <a:t>έγινε :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%d \n", a);</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n-US" sz="2000"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Δείκτες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12</a:t>
            </a:fld>
            <a:endParaRPr lang="el-GR" sz="1400" dirty="0">
              <a:solidFill>
                <a:schemeClr val="tx1"/>
              </a:solidFill>
            </a:endParaRPr>
          </a:p>
        </p:txBody>
      </p:sp>
    </p:spTree>
    <p:extLst>
      <p:ext uri="{BB962C8B-B14F-4D97-AF65-F5344CB8AC3E}">
        <p14:creationId xmlns:p14="http://schemas.microsoft.com/office/powerpoint/2010/main" val="20810663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prstClr val="black"/>
                </a:solidFill>
              </a:rPr>
              <a:t>Παράδειγμα </a:t>
            </a:r>
            <a:r>
              <a:rPr lang="el-GR" b="1" dirty="0" smtClean="0">
                <a:solidFill>
                  <a:prstClr val="black"/>
                </a:solidFill>
              </a:rPr>
              <a:t>2: Έξοδος</a:t>
            </a:r>
            <a:endParaRPr lang="el-GR" dirty="0"/>
          </a:p>
        </p:txBody>
      </p:sp>
      <p:sp>
        <p:nvSpPr>
          <p:cNvPr id="3" name="Θέση περιεχομένου 1"/>
          <p:cNvSpPr>
            <a:spLocks noGrp="1"/>
          </p:cNvSpPr>
          <p:nvPr>
            <p:ph idx="1"/>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l-GR" sz="2800" dirty="0">
                <a:solidFill>
                  <a:srgbClr val="000000"/>
                </a:solidFill>
                <a:ea typeface="Arial Unicode MS" panose="020B0604020202020204" pitchFamily="34" charset="-128"/>
                <a:cs typeface="Arial Unicode MS" panose="020B0604020202020204" pitchFamily="34" charset="-128"/>
              </a:rPr>
              <a:t>Οι τιμές των δεικτών p και q είναι: </a:t>
            </a:r>
            <a:r>
              <a:rPr lang="el-GR" sz="2800" dirty="0" smtClean="0">
                <a:solidFill>
                  <a:srgbClr val="000000"/>
                </a:solidFill>
                <a:ea typeface="Arial Unicode MS" panose="020B0604020202020204" pitchFamily="34" charset="-128"/>
                <a:cs typeface="Arial Unicode MS" panose="020B0604020202020204" pitchFamily="34" charset="-128"/>
              </a:rPr>
              <a:t>4367064, 4367064.</a:t>
            </a:r>
            <a:endParaRPr lang="el-GR"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800" dirty="0">
                <a:solidFill>
                  <a:srgbClr val="000000"/>
                </a:solidFill>
                <a:ea typeface="Arial Unicode MS" panose="020B0604020202020204" pitchFamily="34" charset="-128"/>
                <a:cs typeface="Arial Unicode MS" panose="020B0604020202020204" pitchFamily="34" charset="-128"/>
              </a:rPr>
              <a:t>Και δείχνουν τις τιμές  -7 -</a:t>
            </a:r>
            <a:r>
              <a:rPr lang="el-GR" sz="2800" dirty="0" smtClean="0">
                <a:solidFill>
                  <a:srgbClr val="000000"/>
                </a:solidFill>
                <a:ea typeface="Arial Unicode MS" panose="020B0604020202020204" pitchFamily="34" charset="-128"/>
                <a:cs typeface="Arial Unicode MS" panose="020B0604020202020204" pitchFamily="34" charset="-128"/>
              </a:rPr>
              <a:t>7. </a:t>
            </a:r>
            <a:endParaRPr lang="el-GR"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l-GR"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800" dirty="0">
                <a:solidFill>
                  <a:srgbClr val="000000"/>
                </a:solidFill>
                <a:ea typeface="Arial Unicode MS" panose="020B0604020202020204" pitchFamily="34" charset="-128"/>
                <a:cs typeface="Arial Unicode MS" panose="020B0604020202020204" pitchFamily="34" charset="-128"/>
              </a:rPr>
              <a:t>Οι τιμές των δεικτών p και q είναι: </a:t>
            </a:r>
            <a:r>
              <a:rPr lang="el-GR" sz="2800" dirty="0" smtClean="0">
                <a:solidFill>
                  <a:srgbClr val="000000"/>
                </a:solidFill>
                <a:ea typeface="Arial Unicode MS" panose="020B0604020202020204" pitchFamily="34" charset="-128"/>
                <a:cs typeface="Arial Unicode MS" panose="020B0604020202020204" pitchFamily="34" charset="-128"/>
              </a:rPr>
              <a:t>4367064, 4367064.</a:t>
            </a:r>
            <a:endParaRPr lang="el-GR"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800" dirty="0">
                <a:solidFill>
                  <a:srgbClr val="000000"/>
                </a:solidFill>
                <a:ea typeface="Arial Unicode MS" panose="020B0604020202020204" pitchFamily="34" charset="-128"/>
                <a:cs typeface="Arial Unicode MS" panose="020B0604020202020204" pitchFamily="34" charset="-128"/>
              </a:rPr>
              <a:t> Και δείχνουν τις τιμές 4 </a:t>
            </a:r>
            <a:r>
              <a:rPr lang="el-GR" sz="2800" dirty="0" smtClean="0">
                <a:solidFill>
                  <a:srgbClr val="000000"/>
                </a:solidFill>
                <a:ea typeface="Arial Unicode MS" panose="020B0604020202020204" pitchFamily="34" charset="-128"/>
                <a:cs typeface="Arial Unicode MS" panose="020B0604020202020204" pitchFamily="34" charset="-128"/>
              </a:rPr>
              <a:t>4.</a:t>
            </a:r>
            <a:endParaRPr lang="el-GR"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l-GR"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800" dirty="0">
                <a:solidFill>
                  <a:srgbClr val="000000"/>
                </a:solidFill>
                <a:ea typeface="Arial Unicode MS" panose="020B0604020202020204" pitchFamily="34" charset="-128"/>
                <a:cs typeface="Arial Unicode MS" panose="020B0604020202020204" pitchFamily="34" charset="-128"/>
              </a:rPr>
              <a:t>Οι τιμές των δεικτών p και q είναι: </a:t>
            </a:r>
            <a:r>
              <a:rPr lang="el-GR" sz="2800" dirty="0" smtClean="0">
                <a:solidFill>
                  <a:srgbClr val="000000"/>
                </a:solidFill>
                <a:ea typeface="Arial Unicode MS" panose="020B0604020202020204" pitchFamily="34" charset="-128"/>
                <a:cs typeface="Arial Unicode MS" panose="020B0604020202020204" pitchFamily="34" charset="-128"/>
              </a:rPr>
              <a:t>4367064, 4367064.</a:t>
            </a:r>
            <a:endParaRPr lang="el-GR"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800" dirty="0">
                <a:solidFill>
                  <a:srgbClr val="000000"/>
                </a:solidFill>
                <a:ea typeface="Arial Unicode MS" panose="020B0604020202020204" pitchFamily="34" charset="-128"/>
                <a:cs typeface="Arial Unicode MS" panose="020B0604020202020204" pitchFamily="34" charset="-128"/>
              </a:rPr>
              <a:t> Και δείχνουν τις τιμές -9 -</a:t>
            </a:r>
            <a:r>
              <a:rPr lang="el-GR" sz="2800" dirty="0" smtClean="0">
                <a:solidFill>
                  <a:srgbClr val="000000"/>
                </a:solidFill>
                <a:ea typeface="Arial Unicode MS" panose="020B0604020202020204" pitchFamily="34" charset="-128"/>
                <a:cs typeface="Arial Unicode MS" panose="020B0604020202020204" pitchFamily="34" charset="-128"/>
              </a:rPr>
              <a:t>9. </a:t>
            </a:r>
            <a:endParaRPr lang="el-GR"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800" dirty="0">
                <a:solidFill>
                  <a:srgbClr val="000000"/>
                </a:solidFill>
                <a:ea typeface="Arial Unicode MS" panose="020B0604020202020204" pitchFamily="34" charset="-128"/>
                <a:cs typeface="Arial Unicode MS" panose="020B0604020202020204" pitchFamily="34" charset="-128"/>
              </a:rPr>
              <a:t>Η μεταβλητή a έγινε </a:t>
            </a:r>
            <a:r>
              <a:rPr lang="el-GR" sz="2800" dirty="0" smtClean="0">
                <a:solidFill>
                  <a:srgbClr val="000000"/>
                </a:solidFill>
                <a:ea typeface="Arial Unicode MS" panose="020B0604020202020204" pitchFamily="34" charset="-128"/>
                <a:cs typeface="Arial Unicode MS" panose="020B0604020202020204" pitchFamily="34" charset="-128"/>
              </a:rPr>
              <a:t>: -9.</a:t>
            </a:r>
            <a:endParaRPr lang="en-US" sz="2800" dirty="0">
              <a:solidFill>
                <a:srgbClr val="000000"/>
              </a:solidFill>
              <a:ea typeface="Arial Unicode MS" panose="020B0604020202020204" pitchFamily="34" charset="-128"/>
              <a:cs typeface="Arial Unicode MS" panose="020B0604020202020204" pitchFamily="34" charset="-128"/>
            </a:endParaRPr>
          </a:p>
          <a:p>
            <a:endParaRPr lang="el-GR"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Δείκτες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13</a:t>
            </a:fld>
            <a:endParaRPr lang="el-GR" sz="1400" dirty="0">
              <a:solidFill>
                <a:schemeClr val="tx1"/>
              </a:solidFill>
            </a:endParaRPr>
          </a:p>
        </p:txBody>
      </p:sp>
    </p:spTree>
    <p:extLst>
      <p:ext uri="{BB962C8B-B14F-4D97-AF65-F5344CB8AC3E}">
        <p14:creationId xmlns:p14="http://schemas.microsoft.com/office/powerpoint/2010/main" val="20560326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Κάτι </a:t>
            </a:r>
            <a:r>
              <a:rPr lang="el-GR" b="1" dirty="0" smtClean="0"/>
              <a:t>δεν πάει καλά!</a:t>
            </a:r>
            <a:endParaRPr lang="el-GR" b="1" dirty="0"/>
          </a:p>
        </p:txBody>
      </p:sp>
      <p:sp>
        <p:nvSpPr>
          <p:cNvPr id="3" name="Θέση περιεχομένου 1" descr="Πρόγραμμα: # include, s t d i o τελεία h. Enter, void, ant underscore τιμών, παρένθεση int, κόμμα int, κλείσιμο παρένθεσης. Enter, int main άγκιστρο. Enter, int a, κόμμα b. Enter, print f, \ n, Δώσε 2 ακεραίους. Enter, scan f, % d, % d,  κόμμα &amp; a, κόμμα &amp; b. Enter, print f, Πριν,  a =% d, και b =% d, \ n,  κόμμα a, κόμμα b. Enter, ant underscore τιμών, παρένθεση a, κόμμα b, κλείσιμο παρένθεσης. Enter, print f, Μετά, a =% d, και b =% d, \ n, κόμμα a, κόμμα b. Enter,  κλείσιμο αγκίστρου. Enter, void, ant underscore τιμών, παρένθεση int x, κόμμα int y, κλείσιμο παρένθεσης. Enter, άγκιστρο. Enter, int temp. Enter, temp = x. Enter, x = y. Enter, y = temp. Enter,  κλείσιμο αγκίστρου. &#10;"/>
          <p:cNvSpPr>
            <a:spLocks noGrp="1"/>
          </p:cNvSpPr>
          <p:nvPr>
            <p:ph sz="half" idx="1"/>
            <p:custDataLst>
              <p:tags r:id="rId2"/>
            </p:custDataLst>
          </p:nvPr>
        </p:nvSpPr>
        <p:spPr>
          <a:xfrm>
            <a:off x="395536" y="1196752"/>
            <a:ext cx="4536504" cy="5040560"/>
          </a:xfrm>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void </a:t>
            </a:r>
            <a:r>
              <a:rPr lang="en-US" sz="2000" dirty="0" err="1" smtClean="0">
                <a:solidFill>
                  <a:srgbClr val="000000"/>
                </a:solidFill>
                <a:ea typeface="Arial Unicode MS" panose="020B0604020202020204" pitchFamily="34" charset="-128"/>
                <a:cs typeface="Arial Unicode MS" panose="020B0604020202020204" pitchFamily="34" charset="-128"/>
              </a:rPr>
              <a:t>ant_timon</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err="1">
                <a:solidFill>
                  <a:srgbClr val="000000"/>
                </a:solidFill>
                <a:ea typeface="Arial Unicode MS" panose="020B0604020202020204" pitchFamily="34" charset="-128"/>
                <a:cs typeface="Arial Unicode MS" panose="020B0604020202020204" pitchFamily="34" charset="-128"/>
              </a:rPr>
              <a:t>i</a:t>
            </a:r>
            <a:r>
              <a:rPr lang="en-US" sz="2000" dirty="0" err="1" smtClean="0">
                <a:solidFill>
                  <a:srgbClr val="000000"/>
                </a:solidFill>
                <a:ea typeface="Arial Unicode MS" panose="020B0604020202020204" pitchFamily="34" charset="-128"/>
                <a:cs typeface="Arial Unicode MS" panose="020B0604020202020204" pitchFamily="34" charset="-128"/>
              </a:rPr>
              <a:t>nt</a:t>
            </a:r>
            <a:r>
              <a:rPr lang="en-US" sz="2000" dirty="0" smtClean="0">
                <a:solidFill>
                  <a:srgbClr val="000000"/>
                </a:solidFill>
                <a:ea typeface="Arial Unicode MS" panose="020B0604020202020204" pitchFamily="34" charset="-128"/>
                <a:cs typeface="Arial Unicode MS" panose="020B0604020202020204" pitchFamily="34" charset="-128"/>
              </a:rPr>
              <a:t> main ()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Δώσε 2 ακεραίους:");</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%d", &amp;a, &amp;b);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a:t>
            </a:r>
            <a:r>
              <a:rPr lang="el-GR" sz="2000" dirty="0" smtClean="0">
                <a:solidFill>
                  <a:srgbClr val="000000"/>
                </a:solidFill>
                <a:ea typeface="Arial Unicode MS" panose="020B0604020202020204" pitchFamily="34" charset="-128"/>
                <a:cs typeface="Arial Unicode MS" panose="020B0604020202020204" pitchFamily="34" charset="-128"/>
              </a:rPr>
              <a:t>Πριν: </a:t>
            </a:r>
            <a:r>
              <a:rPr lang="en-US" sz="2000" dirty="0" smtClean="0">
                <a:solidFill>
                  <a:srgbClr val="000000"/>
                </a:solidFill>
                <a:ea typeface="Arial Unicode MS" panose="020B0604020202020204" pitchFamily="34" charset="-128"/>
                <a:cs typeface="Arial Unicode MS" panose="020B0604020202020204" pitchFamily="34" charset="-128"/>
              </a:rPr>
              <a:t>a =%d </a:t>
            </a:r>
            <a:r>
              <a:rPr lang="el-GR" sz="2000" dirty="0" smtClean="0">
                <a:solidFill>
                  <a:srgbClr val="000000"/>
                </a:solidFill>
                <a:ea typeface="Arial Unicode MS" panose="020B0604020202020204" pitchFamily="34" charset="-128"/>
                <a:cs typeface="Arial Unicode MS" panose="020B0604020202020204" pitchFamily="34" charset="-128"/>
              </a:rPr>
              <a:t>και</a:t>
            </a:r>
            <a:r>
              <a:rPr lang="en-US" sz="2000" dirty="0" smtClean="0">
                <a:solidFill>
                  <a:srgbClr val="000000"/>
                </a:solidFill>
                <a:ea typeface="Arial Unicode MS" panose="020B0604020202020204" pitchFamily="34" charset="-128"/>
                <a:cs typeface="Arial Unicode MS" panose="020B0604020202020204" pitchFamily="34" charset="-128"/>
              </a:rPr>
              <a:t> b =%d \n", a,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ant_timon</a:t>
            </a:r>
            <a:r>
              <a:rPr lang="en-US" sz="2000" b="1" dirty="0" smtClean="0">
                <a:solidFill>
                  <a:srgbClr val="000000"/>
                </a:solidFill>
                <a:ea typeface="Arial Unicode MS" panose="020B0604020202020204" pitchFamily="34" charset="-128"/>
                <a:cs typeface="Arial Unicode MS" panose="020B0604020202020204" pitchFamily="34" charset="-128"/>
              </a:rPr>
              <a:t>(a, b);</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a:t>
            </a:r>
            <a:r>
              <a:rPr lang="el-GR" sz="2000" dirty="0" smtClean="0">
                <a:solidFill>
                  <a:srgbClr val="000000"/>
                </a:solidFill>
                <a:ea typeface="Arial Unicode MS" panose="020B0604020202020204" pitchFamily="34" charset="-128"/>
                <a:cs typeface="Arial Unicode MS" panose="020B0604020202020204" pitchFamily="34" charset="-128"/>
              </a:rPr>
              <a:t>Μετά: </a:t>
            </a:r>
            <a:r>
              <a:rPr lang="en-US" sz="2000" dirty="0" smtClean="0">
                <a:solidFill>
                  <a:srgbClr val="000000"/>
                </a:solidFill>
                <a:ea typeface="Arial Unicode MS" panose="020B0604020202020204" pitchFamily="34" charset="-128"/>
                <a:cs typeface="Arial Unicode MS" panose="020B0604020202020204" pitchFamily="34" charset="-128"/>
              </a:rPr>
              <a:t>a =%d </a:t>
            </a:r>
            <a:r>
              <a:rPr lang="el-GR" sz="2000" dirty="0" smtClean="0">
                <a:solidFill>
                  <a:srgbClr val="000000"/>
                </a:solidFill>
                <a:ea typeface="Arial Unicode MS" panose="020B0604020202020204" pitchFamily="34" charset="-128"/>
                <a:cs typeface="Arial Unicode MS" panose="020B0604020202020204" pitchFamily="34" charset="-128"/>
              </a:rPr>
              <a:t>και</a:t>
            </a:r>
            <a:r>
              <a:rPr lang="en-US" sz="2000" dirty="0" smtClean="0">
                <a:solidFill>
                  <a:srgbClr val="000000"/>
                </a:solidFill>
                <a:ea typeface="Arial Unicode MS" panose="020B0604020202020204" pitchFamily="34" charset="-128"/>
                <a:cs typeface="Arial Unicode MS" panose="020B0604020202020204" pitchFamily="34" charset="-128"/>
              </a:rPr>
              <a:t> b =%d \n", a,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endParaRPr lang="en-US" sz="2000" b="1"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void </a:t>
            </a:r>
            <a:r>
              <a:rPr lang="en-US" sz="2000" b="1" dirty="0" err="1" smtClean="0">
                <a:solidFill>
                  <a:srgbClr val="000000"/>
                </a:solidFill>
                <a:ea typeface="Arial Unicode MS" panose="020B0604020202020204" pitchFamily="34" charset="-128"/>
                <a:cs typeface="Arial Unicode MS" panose="020B0604020202020204" pitchFamily="34" charset="-128"/>
              </a:rPr>
              <a:t>ant_timon</a:t>
            </a:r>
            <a:r>
              <a:rPr lang="en-US" sz="2000" b="1" dirty="0" smtClean="0">
                <a:solidFill>
                  <a:srgbClr val="000000"/>
                </a:solidFill>
                <a:ea typeface="Arial Unicode MS" panose="020B0604020202020204" pitchFamily="34" charset="-128"/>
                <a:cs typeface="Arial Unicode MS" panose="020B0604020202020204" pitchFamily="34" charset="-128"/>
              </a:rPr>
              <a:t>(</a:t>
            </a:r>
            <a:r>
              <a:rPr lang="en-US" sz="2000" b="1" dirty="0" err="1" smtClean="0">
                <a:solidFill>
                  <a:srgbClr val="000000"/>
                </a:solidFill>
                <a:ea typeface="Arial Unicode MS" panose="020B0604020202020204" pitchFamily="34" charset="-128"/>
                <a:cs typeface="Arial Unicode MS" panose="020B0604020202020204" pitchFamily="34" charset="-128"/>
              </a:rPr>
              <a:t>int</a:t>
            </a:r>
            <a:r>
              <a:rPr lang="en-US" sz="2000" b="1" dirty="0" smtClean="0">
                <a:solidFill>
                  <a:srgbClr val="000000"/>
                </a:solidFill>
                <a:ea typeface="Arial Unicode MS" panose="020B0604020202020204" pitchFamily="34" charset="-128"/>
                <a:cs typeface="Arial Unicode MS" panose="020B0604020202020204" pitchFamily="34" charset="-128"/>
              </a:rPr>
              <a:t> x, </a:t>
            </a:r>
            <a:r>
              <a:rPr lang="en-US" sz="2000" b="1" dirty="0" err="1" smtClean="0">
                <a:solidFill>
                  <a:srgbClr val="000000"/>
                </a:solidFill>
                <a:ea typeface="Arial Unicode MS" panose="020B0604020202020204" pitchFamily="34" charset="-128"/>
                <a:cs typeface="Arial Unicode MS" panose="020B0604020202020204" pitchFamily="34" charset="-128"/>
              </a:rPr>
              <a:t>int</a:t>
            </a:r>
            <a:r>
              <a:rPr lang="en-US" sz="2000" b="1" dirty="0" smtClean="0">
                <a:solidFill>
                  <a:srgbClr val="000000"/>
                </a:solidFill>
                <a:ea typeface="Arial Unicode MS" panose="020B0604020202020204" pitchFamily="34" charset="-128"/>
                <a:cs typeface="Arial Unicode MS" panose="020B0604020202020204" pitchFamily="34" charset="-128"/>
              </a:rPr>
              <a:t> y)</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int</a:t>
            </a:r>
            <a:r>
              <a:rPr lang="en-US" sz="2000" b="1" dirty="0" smtClean="0">
                <a:solidFill>
                  <a:srgbClr val="000000"/>
                </a:solidFill>
                <a:ea typeface="Arial Unicode MS" panose="020B0604020202020204" pitchFamily="34" charset="-128"/>
                <a:cs typeface="Arial Unicode MS" panose="020B0604020202020204" pitchFamily="34" charset="-128"/>
              </a:rPr>
              <a:t> temp;</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temp = x;</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x = y;</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y = temp; </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a:t>
            </a:r>
            <a:r>
              <a:rPr lang="en-US" sz="2000" dirty="0" smtClean="0">
                <a:solidFill>
                  <a:srgbClr val="000000"/>
                </a:solidFill>
                <a:ea typeface="Arial Unicode MS" panose="020B0604020202020204" pitchFamily="34" charset="-128"/>
                <a:cs typeface="Arial Unicode MS" panose="020B0604020202020204" pitchFamily="34" charset="-128"/>
              </a:rPr>
              <a:t> </a:t>
            </a:r>
          </a:p>
          <a:p>
            <a:endParaRPr lang="en-US" dirty="0"/>
          </a:p>
        </p:txBody>
      </p:sp>
      <p:sp>
        <p:nvSpPr>
          <p:cNvPr id="4" name="Θέση περιεχομένου 2"/>
          <p:cNvSpPr>
            <a:spLocks noGrp="1"/>
          </p:cNvSpPr>
          <p:nvPr>
            <p:ph sz="half" idx="2"/>
          </p:nvPr>
        </p:nvSpPr>
        <p:spPr>
          <a:xfrm>
            <a:off x="5004048" y="1600200"/>
            <a:ext cx="3682752" cy="4525963"/>
          </a:xfrm>
        </p:spPr>
        <p:txBody>
          <a:bodyPr>
            <a:normAutofit/>
          </a:bodyPr>
          <a:lstStyle/>
          <a:p>
            <a:pPr marL="0" lvl="0" indent="0" defTabSz="449263" fontAlgn="base" hangingPunct="0">
              <a:lnSpc>
                <a:spcPct val="93000"/>
              </a:lnSpc>
              <a:spcBef>
                <a:spcPct val="50000"/>
              </a:spcBef>
              <a:spcAft>
                <a:spcPct val="0"/>
              </a:spcAft>
              <a:buClr>
                <a:srgbClr val="000000"/>
              </a:buClr>
              <a:buSzPct val="100000"/>
              <a:buNone/>
            </a:pPr>
            <a:r>
              <a:rPr lang="el-GR" sz="2400" dirty="0" smtClean="0">
                <a:ea typeface="Arial Unicode MS" panose="020B0604020202020204" pitchFamily="34" charset="-128"/>
                <a:cs typeface="Arial Unicode MS" panose="020B0604020202020204" pitchFamily="34" charset="-128"/>
              </a:rPr>
              <a:t>Στην έξοδο θα εκτυπωθούν:</a:t>
            </a:r>
          </a:p>
          <a:p>
            <a:pPr marL="0" lvl="0" indent="0" defTabSz="449263" fontAlgn="base" hangingPunct="0">
              <a:lnSpc>
                <a:spcPct val="93000"/>
              </a:lnSpc>
              <a:spcBef>
                <a:spcPct val="50000"/>
              </a:spcBef>
              <a:spcAft>
                <a:spcPct val="0"/>
              </a:spcAft>
              <a:buClr>
                <a:srgbClr val="000000"/>
              </a:buClr>
              <a:buSzPct val="100000"/>
              <a:buNone/>
            </a:pPr>
            <a:r>
              <a:rPr lang="el-GR" sz="2400" b="1" dirty="0" smtClean="0">
                <a:solidFill>
                  <a:srgbClr val="C00000"/>
                </a:solidFill>
                <a:ea typeface="Arial Unicode MS" panose="020B0604020202020204" pitchFamily="34" charset="-128"/>
                <a:cs typeface="Arial Unicode MS" panose="020B0604020202020204" pitchFamily="34" charset="-128"/>
              </a:rPr>
              <a:t>Πριν: </a:t>
            </a:r>
            <a:r>
              <a:rPr lang="en-US" sz="2400" b="1" dirty="0" smtClean="0">
                <a:solidFill>
                  <a:srgbClr val="C00000"/>
                </a:solidFill>
                <a:ea typeface="Arial Unicode MS" panose="020B0604020202020204" pitchFamily="34" charset="-128"/>
                <a:cs typeface="Arial Unicode MS" panose="020B0604020202020204" pitchFamily="34" charset="-128"/>
              </a:rPr>
              <a:t>a</a:t>
            </a:r>
            <a:r>
              <a:rPr lang="el-GR" sz="2400" b="1" dirty="0" smtClean="0">
                <a:solidFill>
                  <a:srgbClr val="C0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a:t>
            </a:r>
            <a:r>
              <a:rPr lang="el-GR" sz="2400" b="1" dirty="0" smtClean="0">
                <a:solidFill>
                  <a:srgbClr val="C0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3 </a:t>
            </a:r>
            <a:r>
              <a:rPr lang="el-GR" sz="2400" b="1" dirty="0">
                <a:solidFill>
                  <a:srgbClr val="C00000"/>
                </a:solidFill>
                <a:ea typeface="Arial Unicode MS" panose="020B0604020202020204" pitchFamily="34" charset="-128"/>
                <a:cs typeface="Arial Unicode MS" panose="020B0604020202020204" pitchFamily="34" charset="-128"/>
              </a:rPr>
              <a:t>και </a:t>
            </a:r>
            <a:r>
              <a:rPr lang="en-US" sz="2400" b="1" dirty="0" smtClean="0">
                <a:solidFill>
                  <a:srgbClr val="C00000"/>
                </a:solidFill>
                <a:ea typeface="Arial Unicode MS" panose="020B0604020202020204" pitchFamily="34" charset="-128"/>
                <a:cs typeface="Arial Unicode MS" panose="020B0604020202020204" pitchFamily="34" charset="-128"/>
              </a:rPr>
              <a:t>b</a:t>
            </a:r>
            <a:r>
              <a:rPr lang="el-GR" sz="2400" b="1" dirty="0" smtClean="0">
                <a:solidFill>
                  <a:srgbClr val="C0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a:t>
            </a:r>
            <a:r>
              <a:rPr lang="el-GR" sz="2400" b="1" dirty="0" smtClean="0">
                <a:solidFill>
                  <a:srgbClr val="C0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4</a:t>
            </a:r>
            <a:r>
              <a:rPr lang="el-GR" sz="2400" b="1" dirty="0" smtClean="0">
                <a:solidFill>
                  <a:srgbClr val="C00000"/>
                </a:solidFill>
                <a:ea typeface="Arial Unicode MS" panose="020B0604020202020204" pitchFamily="34" charset="-128"/>
                <a:cs typeface="Arial Unicode MS" panose="020B0604020202020204" pitchFamily="34" charset="-128"/>
              </a:rPr>
              <a:t>.</a:t>
            </a:r>
            <a:endParaRPr lang="el-GR" sz="2400" b="1" dirty="0">
              <a:solidFill>
                <a:srgbClr val="C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50000"/>
              </a:spcBef>
              <a:spcAft>
                <a:spcPct val="0"/>
              </a:spcAft>
              <a:buClr>
                <a:srgbClr val="000000"/>
              </a:buClr>
              <a:buSzPct val="100000"/>
              <a:buNone/>
            </a:pPr>
            <a:r>
              <a:rPr lang="el-GR" sz="2400" b="1" dirty="0" smtClean="0">
                <a:solidFill>
                  <a:srgbClr val="000099"/>
                </a:solidFill>
                <a:ea typeface="Arial Unicode MS" panose="020B0604020202020204" pitchFamily="34" charset="-128"/>
                <a:cs typeface="Arial Unicode MS" panose="020B0604020202020204" pitchFamily="34" charset="-128"/>
              </a:rPr>
              <a:t>Μετά: </a:t>
            </a:r>
            <a:r>
              <a:rPr lang="en-US" sz="2400" b="1" dirty="0" smtClean="0">
                <a:solidFill>
                  <a:srgbClr val="000099"/>
                </a:solidFill>
                <a:ea typeface="Arial Unicode MS" panose="020B0604020202020204" pitchFamily="34" charset="-128"/>
                <a:cs typeface="Arial Unicode MS" panose="020B0604020202020204" pitchFamily="34" charset="-128"/>
              </a:rPr>
              <a:t>a</a:t>
            </a:r>
            <a:r>
              <a:rPr lang="el-GR" sz="2400" b="1" dirty="0" smtClean="0">
                <a:solidFill>
                  <a:srgbClr val="000099"/>
                </a:solidFill>
                <a:ea typeface="Arial Unicode MS" panose="020B0604020202020204" pitchFamily="34" charset="-128"/>
                <a:cs typeface="Arial Unicode MS" panose="020B0604020202020204" pitchFamily="34" charset="-128"/>
              </a:rPr>
              <a:t> </a:t>
            </a:r>
            <a:r>
              <a:rPr lang="en-US" sz="2400" b="1" dirty="0" smtClean="0">
                <a:solidFill>
                  <a:srgbClr val="000099"/>
                </a:solidFill>
                <a:ea typeface="Arial Unicode MS" panose="020B0604020202020204" pitchFamily="34" charset="-128"/>
                <a:cs typeface="Arial Unicode MS" panose="020B0604020202020204" pitchFamily="34" charset="-128"/>
              </a:rPr>
              <a:t>=</a:t>
            </a:r>
            <a:r>
              <a:rPr lang="el-GR" sz="2400" b="1" dirty="0" smtClean="0">
                <a:solidFill>
                  <a:srgbClr val="000099"/>
                </a:solidFill>
                <a:ea typeface="Arial Unicode MS" panose="020B0604020202020204" pitchFamily="34" charset="-128"/>
                <a:cs typeface="Arial Unicode MS" panose="020B0604020202020204" pitchFamily="34" charset="-128"/>
              </a:rPr>
              <a:t> </a:t>
            </a:r>
            <a:r>
              <a:rPr lang="en-US" sz="2400" b="1" dirty="0" smtClean="0">
                <a:solidFill>
                  <a:srgbClr val="000099"/>
                </a:solidFill>
                <a:ea typeface="Arial Unicode MS" panose="020B0604020202020204" pitchFamily="34" charset="-128"/>
                <a:cs typeface="Arial Unicode MS" panose="020B0604020202020204" pitchFamily="34" charset="-128"/>
              </a:rPr>
              <a:t>3 </a:t>
            </a:r>
            <a:r>
              <a:rPr lang="el-GR" sz="2400" b="1" dirty="0">
                <a:solidFill>
                  <a:srgbClr val="000099"/>
                </a:solidFill>
                <a:ea typeface="Arial Unicode MS" panose="020B0604020202020204" pitchFamily="34" charset="-128"/>
                <a:cs typeface="Arial Unicode MS" panose="020B0604020202020204" pitchFamily="34" charset="-128"/>
              </a:rPr>
              <a:t>και </a:t>
            </a:r>
            <a:r>
              <a:rPr lang="en-US" sz="2400" b="1" dirty="0" smtClean="0">
                <a:solidFill>
                  <a:srgbClr val="000099"/>
                </a:solidFill>
                <a:ea typeface="Arial Unicode MS" panose="020B0604020202020204" pitchFamily="34" charset="-128"/>
                <a:cs typeface="Arial Unicode MS" panose="020B0604020202020204" pitchFamily="34" charset="-128"/>
              </a:rPr>
              <a:t>b</a:t>
            </a:r>
            <a:r>
              <a:rPr lang="el-GR" sz="2400" b="1" dirty="0" smtClean="0">
                <a:solidFill>
                  <a:srgbClr val="000099"/>
                </a:solidFill>
                <a:ea typeface="Arial Unicode MS" panose="020B0604020202020204" pitchFamily="34" charset="-128"/>
                <a:cs typeface="Arial Unicode MS" panose="020B0604020202020204" pitchFamily="34" charset="-128"/>
              </a:rPr>
              <a:t> </a:t>
            </a:r>
            <a:r>
              <a:rPr lang="en-US" sz="2400" b="1" dirty="0" smtClean="0">
                <a:solidFill>
                  <a:srgbClr val="000099"/>
                </a:solidFill>
                <a:ea typeface="Arial Unicode MS" panose="020B0604020202020204" pitchFamily="34" charset="-128"/>
                <a:cs typeface="Arial Unicode MS" panose="020B0604020202020204" pitchFamily="34" charset="-128"/>
              </a:rPr>
              <a:t>=</a:t>
            </a:r>
            <a:r>
              <a:rPr lang="el-GR" sz="2400" b="1" dirty="0" smtClean="0">
                <a:solidFill>
                  <a:srgbClr val="000099"/>
                </a:solidFill>
                <a:ea typeface="Arial Unicode MS" panose="020B0604020202020204" pitchFamily="34" charset="-128"/>
                <a:cs typeface="Arial Unicode MS" panose="020B0604020202020204" pitchFamily="34" charset="-128"/>
              </a:rPr>
              <a:t> </a:t>
            </a:r>
            <a:r>
              <a:rPr lang="en-US" sz="2400" b="1" dirty="0" smtClean="0">
                <a:solidFill>
                  <a:srgbClr val="000099"/>
                </a:solidFill>
                <a:ea typeface="Arial Unicode MS" panose="020B0604020202020204" pitchFamily="34" charset="-128"/>
                <a:cs typeface="Arial Unicode MS" panose="020B0604020202020204" pitchFamily="34" charset="-128"/>
              </a:rPr>
              <a:t>4</a:t>
            </a:r>
            <a:r>
              <a:rPr lang="el-GR" sz="2400" b="1" dirty="0" smtClean="0">
                <a:solidFill>
                  <a:srgbClr val="000099"/>
                </a:solidFill>
                <a:ea typeface="Arial Unicode MS" panose="020B0604020202020204" pitchFamily="34" charset="-128"/>
                <a:cs typeface="Arial Unicode MS" panose="020B0604020202020204" pitchFamily="34" charset="-128"/>
              </a:rPr>
              <a:t>.</a:t>
            </a:r>
            <a:endParaRPr lang="en-US" sz="2400" b="1" dirty="0">
              <a:solidFill>
                <a:srgbClr val="000099"/>
              </a:solidFill>
              <a:ea typeface="Arial Unicode MS" panose="020B0604020202020204" pitchFamily="34" charset="-128"/>
              <a:cs typeface="Arial Unicode MS" panose="020B0604020202020204" pitchFamily="34" charset="-128"/>
            </a:endParaRPr>
          </a:p>
          <a:p>
            <a:endParaRPr lang="el-GR" dirty="0"/>
          </a:p>
        </p:txBody>
      </p:sp>
      <p:sp>
        <p:nvSpPr>
          <p:cNvPr id="5"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Δείκτες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14</a:t>
            </a:fld>
            <a:endParaRPr lang="el-GR" sz="1400" dirty="0">
              <a:solidFill>
                <a:schemeClr val="tx1"/>
              </a:solidFill>
            </a:endParaRPr>
          </a:p>
        </p:txBody>
      </p:sp>
      <p:pic>
        <p:nvPicPr>
          <p:cNvPr id="7"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3614803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Δείκτες και </a:t>
            </a:r>
            <a:r>
              <a:rPr lang="el-GR" b="1" dirty="0" smtClean="0"/>
              <a:t>συναρτήσεις</a:t>
            </a:r>
            <a:endParaRPr lang="el-GR" b="1" dirty="0"/>
          </a:p>
        </p:txBody>
      </p:sp>
      <p:sp>
        <p:nvSpPr>
          <p:cNvPr id="3" name="Θέση περιεχομένου 1" descr="Τμήμα προγράμματος: Αυτό που πρέπει να αλλάξει στο πρόγραμμα είναι, κατά την κλήση της συνάρτησης, μέσα στο κυρίως πρόγραμμα, οι παράμετροι a και b, θα πρέπει να γραφούν, &amp; a και &amp; b, ώστε να περάσουν με την διεύθυνσή τους στη συνάρτηση. Πιο αναλυτικά, η κλήση της συνάρτησης θα γίνει: ant underscore τιμών, παρένθεση, &amp; a, κόμμα &amp; b, κλείσιμο παρένθεσης. Και η συνάρτηση θα είναι: void, ant underscore τιμών, παρένθεση, int asterisc x, κόμμα, int asterisc y, κλείσιμο παρένθεσης. Enter, άγκιστρο. Enter, int temp. Enter, temp = asterisc x. Enter, asterisc x = asterisc y. Enter, asterisc y = temp. Enter,  κλείσιμο αγκίστρου. &#10;"/>
          <p:cNvSpPr>
            <a:spLocks noGrp="1"/>
          </p:cNvSpPr>
          <p:nvPr>
            <p:ph sz="half" idx="1"/>
            <p:custDataLst>
              <p:tags r:id="rId1"/>
            </p:custDataLst>
          </p:nvPr>
        </p:nvSpPr>
        <p:spPr>
          <a:xfrm>
            <a:off x="395536" y="1412776"/>
            <a:ext cx="4536504" cy="4968552"/>
          </a:xfrm>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void </a:t>
            </a:r>
            <a:r>
              <a:rPr lang="en-US" sz="2000" dirty="0" err="1" smtClean="0">
                <a:solidFill>
                  <a:srgbClr val="000000"/>
                </a:solidFill>
                <a:ea typeface="Arial Unicode MS" panose="020B0604020202020204" pitchFamily="34" charset="-128"/>
                <a:cs typeface="Arial Unicode MS" panose="020B0604020202020204" pitchFamily="34" charset="-128"/>
              </a:rPr>
              <a:t>ant_timon</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main ()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Δώσε 2 ακεραίους:");</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%d", &amp;a, &amp;b);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a:t>
            </a:r>
            <a:r>
              <a:rPr lang="el-GR" sz="2000" dirty="0" smtClean="0">
                <a:solidFill>
                  <a:srgbClr val="000000"/>
                </a:solidFill>
                <a:ea typeface="Arial Unicode MS" panose="020B0604020202020204" pitchFamily="34" charset="-128"/>
                <a:cs typeface="Arial Unicode MS" panose="020B0604020202020204" pitchFamily="34" charset="-128"/>
              </a:rPr>
              <a:t>Πριν:</a:t>
            </a:r>
            <a:r>
              <a:rPr lang="en-US" sz="2000" dirty="0" smtClean="0">
                <a:solidFill>
                  <a:srgbClr val="000000"/>
                </a:solidFill>
                <a:ea typeface="Arial Unicode MS" panose="020B0604020202020204" pitchFamily="34" charset="-128"/>
                <a:cs typeface="Arial Unicode MS" panose="020B0604020202020204" pitchFamily="34" charset="-128"/>
              </a:rPr>
              <a:t> a =%d </a:t>
            </a:r>
            <a:r>
              <a:rPr lang="el-GR" sz="2000" dirty="0" smtClean="0">
                <a:solidFill>
                  <a:srgbClr val="000000"/>
                </a:solidFill>
                <a:ea typeface="Arial Unicode MS" panose="020B0604020202020204" pitchFamily="34" charset="-128"/>
                <a:cs typeface="Arial Unicode MS" panose="020B0604020202020204" pitchFamily="34" charset="-128"/>
              </a:rPr>
              <a:t>και</a:t>
            </a:r>
            <a:r>
              <a:rPr lang="en-US" sz="2000" dirty="0" smtClean="0">
                <a:solidFill>
                  <a:srgbClr val="000000"/>
                </a:solidFill>
                <a:ea typeface="Arial Unicode MS" panose="020B0604020202020204" pitchFamily="34" charset="-128"/>
                <a:cs typeface="Arial Unicode MS" panose="020B0604020202020204" pitchFamily="34" charset="-128"/>
              </a:rPr>
              <a:t> b =%d \n", a,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ant_timon</a:t>
            </a:r>
            <a:r>
              <a:rPr lang="en-US" sz="2000" b="1" dirty="0" smtClean="0">
                <a:solidFill>
                  <a:srgbClr val="000000"/>
                </a:solidFill>
                <a:ea typeface="Arial Unicode MS" panose="020B0604020202020204" pitchFamily="34" charset="-128"/>
                <a:cs typeface="Arial Unicode MS" panose="020B0604020202020204" pitchFamily="34" charset="-128"/>
              </a:rPr>
              <a:t>(&amp;a, &amp;b);</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a:t>
            </a:r>
            <a:r>
              <a:rPr lang="el-GR" sz="2000" dirty="0" smtClean="0">
                <a:solidFill>
                  <a:srgbClr val="000000"/>
                </a:solidFill>
                <a:ea typeface="Arial Unicode MS" panose="020B0604020202020204" pitchFamily="34" charset="-128"/>
                <a:cs typeface="Arial Unicode MS" panose="020B0604020202020204" pitchFamily="34" charset="-128"/>
              </a:rPr>
              <a:t>Μετά:</a:t>
            </a:r>
            <a:r>
              <a:rPr lang="en-US" sz="2000" dirty="0" smtClean="0">
                <a:solidFill>
                  <a:srgbClr val="000000"/>
                </a:solidFill>
                <a:ea typeface="Arial Unicode MS" panose="020B0604020202020204" pitchFamily="34" charset="-128"/>
                <a:cs typeface="Arial Unicode MS" panose="020B0604020202020204" pitchFamily="34" charset="-128"/>
              </a:rPr>
              <a:t> a =%d </a:t>
            </a:r>
            <a:r>
              <a:rPr lang="el-GR" sz="2000" dirty="0" smtClean="0">
                <a:solidFill>
                  <a:srgbClr val="000000"/>
                </a:solidFill>
                <a:ea typeface="Arial Unicode MS" panose="020B0604020202020204" pitchFamily="34" charset="-128"/>
                <a:cs typeface="Arial Unicode MS" panose="020B0604020202020204" pitchFamily="34" charset="-128"/>
              </a:rPr>
              <a:t>και</a:t>
            </a:r>
            <a:r>
              <a:rPr lang="en-US" sz="2000" dirty="0" smtClean="0">
                <a:solidFill>
                  <a:srgbClr val="000000"/>
                </a:solidFill>
                <a:ea typeface="Arial Unicode MS" panose="020B0604020202020204" pitchFamily="34" charset="-128"/>
                <a:cs typeface="Arial Unicode MS" panose="020B0604020202020204" pitchFamily="34" charset="-128"/>
              </a:rPr>
              <a:t> b =%d \n", a,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endParaRPr lang="en-US" sz="2000" b="1"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void </a:t>
            </a:r>
            <a:r>
              <a:rPr lang="en-US" sz="2000" b="1" dirty="0" err="1" smtClean="0">
                <a:solidFill>
                  <a:srgbClr val="000000"/>
                </a:solidFill>
                <a:ea typeface="Arial Unicode MS" panose="020B0604020202020204" pitchFamily="34" charset="-128"/>
                <a:cs typeface="Arial Unicode MS" panose="020B0604020202020204" pitchFamily="34" charset="-128"/>
              </a:rPr>
              <a:t>ant_timon</a:t>
            </a:r>
            <a:r>
              <a:rPr lang="en-US" sz="2000" b="1" dirty="0" smtClean="0">
                <a:solidFill>
                  <a:srgbClr val="000000"/>
                </a:solidFill>
                <a:ea typeface="Arial Unicode MS" panose="020B0604020202020204" pitchFamily="34" charset="-128"/>
                <a:cs typeface="Arial Unicode MS" panose="020B0604020202020204" pitchFamily="34" charset="-128"/>
              </a:rPr>
              <a:t>(</a:t>
            </a:r>
            <a:r>
              <a:rPr lang="en-US" sz="2000" b="1" dirty="0" err="1" smtClean="0">
                <a:solidFill>
                  <a:srgbClr val="000000"/>
                </a:solidFill>
                <a:ea typeface="Arial Unicode MS" panose="020B0604020202020204" pitchFamily="34" charset="-128"/>
                <a:cs typeface="Arial Unicode MS" panose="020B0604020202020204" pitchFamily="34" charset="-128"/>
              </a:rPr>
              <a:t>int</a:t>
            </a:r>
            <a:r>
              <a:rPr lang="en-US" sz="2000" b="1" dirty="0" smtClean="0">
                <a:solidFill>
                  <a:srgbClr val="000000"/>
                </a:solidFill>
                <a:ea typeface="Arial Unicode MS" panose="020B0604020202020204" pitchFamily="34" charset="-128"/>
                <a:cs typeface="Arial Unicode MS" panose="020B0604020202020204" pitchFamily="34" charset="-128"/>
              </a:rPr>
              <a:t> *x, </a:t>
            </a:r>
            <a:r>
              <a:rPr lang="en-US" sz="2000" b="1" dirty="0" err="1" smtClean="0">
                <a:solidFill>
                  <a:srgbClr val="000000"/>
                </a:solidFill>
                <a:ea typeface="Arial Unicode MS" panose="020B0604020202020204" pitchFamily="34" charset="-128"/>
                <a:cs typeface="Arial Unicode MS" panose="020B0604020202020204" pitchFamily="34" charset="-128"/>
              </a:rPr>
              <a:t>int</a:t>
            </a:r>
            <a:r>
              <a:rPr lang="en-US" sz="2000" b="1" dirty="0" smtClean="0">
                <a:solidFill>
                  <a:srgbClr val="000000"/>
                </a:solidFill>
                <a:ea typeface="Arial Unicode MS" panose="020B0604020202020204" pitchFamily="34" charset="-128"/>
                <a:cs typeface="Arial Unicode MS" panose="020B0604020202020204" pitchFamily="34" charset="-128"/>
              </a:rPr>
              <a:t> *y)</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int</a:t>
            </a:r>
            <a:r>
              <a:rPr lang="en-US" sz="2000" b="1" dirty="0" smtClean="0">
                <a:solidFill>
                  <a:srgbClr val="000000"/>
                </a:solidFill>
                <a:ea typeface="Arial Unicode MS" panose="020B0604020202020204" pitchFamily="34" charset="-128"/>
                <a:cs typeface="Arial Unicode MS" panose="020B0604020202020204" pitchFamily="34" charset="-128"/>
              </a:rPr>
              <a:t> temp;</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temp = *x;</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*x = *y;</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*y = temp;</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a:t>
            </a:r>
            <a:r>
              <a:rPr lang="en-US" sz="2000" dirty="0" smtClean="0">
                <a:solidFill>
                  <a:srgbClr val="000000"/>
                </a:solidFill>
                <a:ea typeface="Arial Unicode MS" panose="020B0604020202020204" pitchFamily="34" charset="-128"/>
                <a:cs typeface="Arial Unicode MS" panose="020B0604020202020204" pitchFamily="34" charset="-128"/>
              </a:rPr>
              <a:t> </a:t>
            </a:r>
          </a:p>
          <a:p>
            <a:endParaRPr lang="en-US" dirty="0"/>
          </a:p>
        </p:txBody>
      </p:sp>
      <p:sp>
        <p:nvSpPr>
          <p:cNvPr id="4" name="Θέση περιεχομένου 2"/>
          <p:cNvSpPr>
            <a:spLocks noGrp="1"/>
          </p:cNvSpPr>
          <p:nvPr>
            <p:ph sz="half" idx="2"/>
          </p:nvPr>
        </p:nvSpPr>
        <p:spPr>
          <a:xfrm>
            <a:off x="4932040" y="1600200"/>
            <a:ext cx="3754760" cy="4525963"/>
          </a:xfrm>
        </p:spPr>
        <p:txBody>
          <a:bodyPr>
            <a:normAutofit/>
          </a:bodyPr>
          <a:lstStyle/>
          <a:p>
            <a:pPr marL="0" lvl="0" indent="0" defTabSz="449263" fontAlgn="base" hangingPunct="0">
              <a:lnSpc>
                <a:spcPct val="93000"/>
              </a:lnSpc>
              <a:spcBef>
                <a:spcPct val="50000"/>
              </a:spcBef>
              <a:spcAft>
                <a:spcPct val="0"/>
              </a:spcAft>
              <a:buClr>
                <a:srgbClr val="000000"/>
              </a:buClr>
              <a:buSzPct val="100000"/>
              <a:buNone/>
            </a:pPr>
            <a:r>
              <a:rPr lang="el-GR" sz="2400" dirty="0" smtClean="0">
                <a:ea typeface="Arial Unicode MS" panose="020B0604020202020204" pitchFamily="34" charset="-128"/>
                <a:cs typeface="Arial Unicode MS" panose="020B0604020202020204" pitchFamily="34" charset="-128"/>
              </a:rPr>
              <a:t>Στην έξοδο θα εκτυπωθούν:</a:t>
            </a:r>
          </a:p>
          <a:p>
            <a:pPr marL="0" lvl="0" indent="0" defTabSz="449263" fontAlgn="base" hangingPunct="0">
              <a:lnSpc>
                <a:spcPct val="93000"/>
              </a:lnSpc>
              <a:spcBef>
                <a:spcPct val="50000"/>
              </a:spcBef>
              <a:spcAft>
                <a:spcPct val="0"/>
              </a:spcAft>
              <a:buClr>
                <a:srgbClr val="000000"/>
              </a:buClr>
              <a:buSzPct val="100000"/>
              <a:buNone/>
            </a:pPr>
            <a:r>
              <a:rPr lang="el-GR" sz="2400" b="1" dirty="0" smtClean="0">
                <a:solidFill>
                  <a:srgbClr val="C00000"/>
                </a:solidFill>
                <a:ea typeface="Arial Unicode MS" panose="020B0604020202020204" pitchFamily="34" charset="-128"/>
                <a:cs typeface="Arial Unicode MS" panose="020B0604020202020204" pitchFamily="34" charset="-128"/>
              </a:rPr>
              <a:t>Πριν: </a:t>
            </a:r>
            <a:r>
              <a:rPr lang="en-US" sz="2400" b="1" dirty="0" smtClean="0">
                <a:solidFill>
                  <a:srgbClr val="C00000"/>
                </a:solidFill>
                <a:ea typeface="Arial Unicode MS" panose="020B0604020202020204" pitchFamily="34" charset="-128"/>
                <a:cs typeface="Arial Unicode MS" panose="020B0604020202020204" pitchFamily="34" charset="-128"/>
              </a:rPr>
              <a:t>a</a:t>
            </a:r>
            <a:r>
              <a:rPr lang="el-GR" sz="2400" b="1" dirty="0" smtClean="0">
                <a:solidFill>
                  <a:srgbClr val="C0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a:t>
            </a:r>
            <a:r>
              <a:rPr lang="el-GR" sz="2400" b="1" dirty="0" smtClean="0">
                <a:solidFill>
                  <a:srgbClr val="C0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3 </a:t>
            </a:r>
            <a:r>
              <a:rPr lang="el-GR" sz="2400" b="1" dirty="0">
                <a:solidFill>
                  <a:srgbClr val="C00000"/>
                </a:solidFill>
                <a:ea typeface="Arial Unicode MS" panose="020B0604020202020204" pitchFamily="34" charset="-128"/>
                <a:cs typeface="Arial Unicode MS" panose="020B0604020202020204" pitchFamily="34" charset="-128"/>
              </a:rPr>
              <a:t>και </a:t>
            </a:r>
            <a:r>
              <a:rPr lang="en-US" sz="2400" b="1" dirty="0" smtClean="0">
                <a:solidFill>
                  <a:srgbClr val="C00000"/>
                </a:solidFill>
                <a:ea typeface="Arial Unicode MS" panose="020B0604020202020204" pitchFamily="34" charset="-128"/>
                <a:cs typeface="Arial Unicode MS" panose="020B0604020202020204" pitchFamily="34" charset="-128"/>
              </a:rPr>
              <a:t>b</a:t>
            </a:r>
            <a:r>
              <a:rPr lang="el-GR" sz="2400" b="1" dirty="0" smtClean="0">
                <a:solidFill>
                  <a:srgbClr val="C0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a:t>
            </a:r>
            <a:r>
              <a:rPr lang="el-GR" sz="2400" b="1" dirty="0" smtClean="0">
                <a:solidFill>
                  <a:srgbClr val="C0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4</a:t>
            </a:r>
            <a:r>
              <a:rPr lang="el-GR" sz="2400" b="1" dirty="0" smtClean="0">
                <a:solidFill>
                  <a:srgbClr val="C00000"/>
                </a:solidFill>
                <a:ea typeface="Arial Unicode MS" panose="020B0604020202020204" pitchFamily="34" charset="-128"/>
                <a:cs typeface="Arial Unicode MS" panose="020B0604020202020204" pitchFamily="34" charset="-128"/>
              </a:rPr>
              <a:t>.</a:t>
            </a:r>
            <a:endParaRPr lang="el-GR" sz="2400" b="1" dirty="0">
              <a:solidFill>
                <a:srgbClr val="C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50000"/>
              </a:spcBef>
              <a:spcAft>
                <a:spcPct val="0"/>
              </a:spcAft>
              <a:buClr>
                <a:srgbClr val="000000"/>
              </a:buClr>
              <a:buSzPct val="100000"/>
              <a:buNone/>
            </a:pPr>
            <a:r>
              <a:rPr lang="el-GR" sz="2400" b="1" dirty="0" smtClean="0">
                <a:solidFill>
                  <a:srgbClr val="000099"/>
                </a:solidFill>
                <a:ea typeface="Arial Unicode MS" panose="020B0604020202020204" pitchFamily="34" charset="-128"/>
                <a:cs typeface="Arial Unicode MS" panose="020B0604020202020204" pitchFamily="34" charset="-128"/>
              </a:rPr>
              <a:t>Μετά: </a:t>
            </a:r>
            <a:r>
              <a:rPr lang="en-US" sz="2400" b="1" dirty="0" smtClean="0">
                <a:solidFill>
                  <a:srgbClr val="000099"/>
                </a:solidFill>
                <a:ea typeface="Arial Unicode MS" panose="020B0604020202020204" pitchFamily="34" charset="-128"/>
                <a:cs typeface="Arial Unicode MS" panose="020B0604020202020204" pitchFamily="34" charset="-128"/>
              </a:rPr>
              <a:t>a</a:t>
            </a:r>
            <a:r>
              <a:rPr lang="el-GR" sz="2400" b="1" dirty="0" smtClean="0">
                <a:solidFill>
                  <a:srgbClr val="000099"/>
                </a:solidFill>
                <a:ea typeface="Arial Unicode MS" panose="020B0604020202020204" pitchFamily="34" charset="-128"/>
                <a:cs typeface="Arial Unicode MS" panose="020B0604020202020204" pitchFamily="34" charset="-128"/>
              </a:rPr>
              <a:t> </a:t>
            </a:r>
            <a:r>
              <a:rPr lang="en-US" sz="2400" b="1" dirty="0" smtClean="0">
                <a:solidFill>
                  <a:srgbClr val="000099"/>
                </a:solidFill>
                <a:ea typeface="Arial Unicode MS" panose="020B0604020202020204" pitchFamily="34" charset="-128"/>
                <a:cs typeface="Arial Unicode MS" panose="020B0604020202020204" pitchFamily="34" charset="-128"/>
              </a:rPr>
              <a:t>=</a:t>
            </a:r>
            <a:r>
              <a:rPr lang="el-GR" sz="2400" b="1" dirty="0" smtClean="0">
                <a:solidFill>
                  <a:srgbClr val="000099"/>
                </a:solidFill>
                <a:ea typeface="Arial Unicode MS" panose="020B0604020202020204" pitchFamily="34" charset="-128"/>
                <a:cs typeface="Arial Unicode MS" panose="020B0604020202020204" pitchFamily="34" charset="-128"/>
              </a:rPr>
              <a:t> </a:t>
            </a:r>
            <a:r>
              <a:rPr lang="el-GR" sz="2400" b="1" dirty="0">
                <a:solidFill>
                  <a:srgbClr val="000099"/>
                </a:solidFill>
                <a:ea typeface="Arial Unicode MS" panose="020B0604020202020204" pitchFamily="34" charset="-128"/>
                <a:cs typeface="Arial Unicode MS" panose="020B0604020202020204" pitchFamily="34" charset="-128"/>
              </a:rPr>
              <a:t>4</a:t>
            </a:r>
            <a:r>
              <a:rPr lang="en-US" sz="2400" b="1" dirty="0" smtClean="0">
                <a:solidFill>
                  <a:srgbClr val="000099"/>
                </a:solidFill>
                <a:ea typeface="Arial Unicode MS" panose="020B0604020202020204" pitchFamily="34" charset="-128"/>
                <a:cs typeface="Arial Unicode MS" panose="020B0604020202020204" pitchFamily="34" charset="-128"/>
              </a:rPr>
              <a:t> </a:t>
            </a:r>
            <a:r>
              <a:rPr lang="el-GR" sz="2400" b="1" dirty="0">
                <a:solidFill>
                  <a:srgbClr val="000099"/>
                </a:solidFill>
                <a:ea typeface="Arial Unicode MS" panose="020B0604020202020204" pitchFamily="34" charset="-128"/>
                <a:cs typeface="Arial Unicode MS" panose="020B0604020202020204" pitchFamily="34" charset="-128"/>
              </a:rPr>
              <a:t>και </a:t>
            </a:r>
            <a:r>
              <a:rPr lang="en-US" sz="2400" b="1" dirty="0" smtClean="0">
                <a:solidFill>
                  <a:srgbClr val="000099"/>
                </a:solidFill>
                <a:ea typeface="Arial Unicode MS" panose="020B0604020202020204" pitchFamily="34" charset="-128"/>
                <a:cs typeface="Arial Unicode MS" panose="020B0604020202020204" pitchFamily="34" charset="-128"/>
              </a:rPr>
              <a:t>b</a:t>
            </a:r>
            <a:r>
              <a:rPr lang="el-GR" sz="2400" b="1" dirty="0" smtClean="0">
                <a:solidFill>
                  <a:srgbClr val="000099"/>
                </a:solidFill>
                <a:ea typeface="Arial Unicode MS" panose="020B0604020202020204" pitchFamily="34" charset="-128"/>
                <a:cs typeface="Arial Unicode MS" panose="020B0604020202020204" pitchFamily="34" charset="-128"/>
              </a:rPr>
              <a:t> </a:t>
            </a:r>
            <a:r>
              <a:rPr lang="en-US" sz="2400" b="1" dirty="0" smtClean="0">
                <a:solidFill>
                  <a:srgbClr val="000099"/>
                </a:solidFill>
                <a:ea typeface="Arial Unicode MS" panose="020B0604020202020204" pitchFamily="34" charset="-128"/>
                <a:cs typeface="Arial Unicode MS" panose="020B0604020202020204" pitchFamily="34" charset="-128"/>
              </a:rPr>
              <a:t>=</a:t>
            </a:r>
            <a:r>
              <a:rPr lang="el-GR" sz="2400" b="1" dirty="0" smtClean="0">
                <a:solidFill>
                  <a:srgbClr val="000099"/>
                </a:solidFill>
                <a:ea typeface="Arial Unicode MS" panose="020B0604020202020204" pitchFamily="34" charset="-128"/>
                <a:cs typeface="Arial Unicode MS" panose="020B0604020202020204" pitchFamily="34" charset="-128"/>
              </a:rPr>
              <a:t> </a:t>
            </a:r>
            <a:r>
              <a:rPr lang="el-GR" sz="2400" b="1" dirty="0">
                <a:solidFill>
                  <a:srgbClr val="000099"/>
                </a:solidFill>
                <a:ea typeface="Arial Unicode MS" panose="020B0604020202020204" pitchFamily="34" charset="-128"/>
                <a:cs typeface="Arial Unicode MS" panose="020B0604020202020204" pitchFamily="34" charset="-128"/>
              </a:rPr>
              <a:t>3</a:t>
            </a:r>
            <a:r>
              <a:rPr lang="el-GR" sz="2400" b="1" dirty="0" smtClean="0">
                <a:solidFill>
                  <a:srgbClr val="000099"/>
                </a:solidFill>
                <a:ea typeface="Arial Unicode MS" panose="020B0604020202020204" pitchFamily="34" charset="-128"/>
                <a:cs typeface="Arial Unicode MS" panose="020B0604020202020204" pitchFamily="34" charset="-128"/>
              </a:rPr>
              <a:t>.</a:t>
            </a:r>
            <a:endParaRPr lang="en-US" sz="2400" b="1" dirty="0">
              <a:solidFill>
                <a:srgbClr val="000099"/>
              </a:solidFill>
              <a:ea typeface="Arial Unicode MS" panose="020B0604020202020204" pitchFamily="34" charset="-128"/>
              <a:cs typeface="Arial Unicode MS" panose="020B0604020202020204" pitchFamily="34" charset="-128"/>
            </a:endParaRPr>
          </a:p>
          <a:p>
            <a:endParaRPr lang="el-GR" dirty="0"/>
          </a:p>
        </p:txBody>
      </p:sp>
      <p:sp>
        <p:nvSpPr>
          <p:cNvPr id="5" name="Θέση υποσέλιδου 1" descr="."/>
          <p:cNvSpPr>
            <a:spLocks noGrp="1"/>
          </p:cNvSpPr>
          <p:nvPr>
            <p:ph type="ftr" sz="quarter" idx="11"/>
          </p:nvPr>
        </p:nvSpPr>
        <p:spPr>
          <a:xfrm>
            <a:off x="2915816" y="6356350"/>
            <a:ext cx="3240360" cy="365125"/>
          </a:xfrm>
        </p:spPr>
        <p:txBody>
          <a:bodyPr/>
          <a:lstStyle/>
          <a:p>
            <a:r>
              <a:rPr lang="el-GR" sz="1400" smtClean="0">
                <a:solidFill>
                  <a:prstClr val="black"/>
                </a:solidFill>
              </a:rPr>
              <a:t>Δείκτες</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prstClr val="black"/>
                </a:solidFill>
              </a:rPr>
              <a:pPr/>
              <a:t>15</a:t>
            </a:fld>
            <a:endParaRPr lang="el-GR" sz="1400" dirty="0">
              <a:solidFill>
                <a:prstClr val="black"/>
              </a:solidFill>
            </a:endParaRPr>
          </a:p>
        </p:txBody>
      </p:sp>
    </p:spTree>
    <p:extLst>
      <p:ext uri="{BB962C8B-B14F-4D97-AF65-F5344CB8AC3E}">
        <p14:creationId xmlns:p14="http://schemas.microsoft.com/office/powerpoint/2010/main" val="27486881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Παρατηρήσεις</a:t>
            </a:r>
          </a:p>
        </p:txBody>
      </p:sp>
      <p:sp>
        <p:nvSpPr>
          <p:cNvPr id="3" name="Θέση περιεχομένου 1"/>
          <p:cNvSpPr>
            <a:spLocks noGrp="1"/>
          </p:cNvSpPr>
          <p:nvPr>
            <p:ph idx="1"/>
          </p:nvPr>
        </p:nvSpPr>
        <p:spPr/>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Η κλήση της </a:t>
            </a:r>
            <a:r>
              <a:rPr lang="el-GR" kern="0" dirty="0" smtClean="0">
                <a:solidFill>
                  <a:srgbClr val="000000"/>
                </a:solidFill>
              </a:rPr>
              <a:t>συνάρτησης</a:t>
            </a:r>
            <a:r>
              <a:rPr lang="en-US" kern="0" dirty="0" smtClean="0">
                <a:solidFill>
                  <a:srgbClr val="000000"/>
                </a:solidFill>
              </a:rPr>
              <a:t>,</a:t>
            </a:r>
            <a:r>
              <a:rPr lang="el-GR" kern="0" dirty="0" smtClean="0">
                <a:solidFill>
                  <a:srgbClr val="000000"/>
                </a:solidFill>
              </a:rPr>
              <a:t> </a:t>
            </a:r>
            <a:r>
              <a:rPr lang="el-GR" kern="0" dirty="0">
                <a:solidFill>
                  <a:srgbClr val="000000"/>
                </a:solidFill>
              </a:rPr>
              <a:t>γίνεται με τις </a:t>
            </a:r>
            <a:r>
              <a:rPr lang="el-GR" b="1" kern="0" dirty="0">
                <a:solidFill>
                  <a:srgbClr val="000000"/>
                </a:solidFill>
              </a:rPr>
              <a:t>διευθύνσεις</a:t>
            </a:r>
            <a:r>
              <a:rPr lang="el-GR" kern="0" dirty="0">
                <a:solidFill>
                  <a:srgbClr val="000000"/>
                </a:solidFill>
              </a:rPr>
              <a:t> των </a:t>
            </a:r>
            <a:r>
              <a:rPr lang="el-GR" kern="0" dirty="0" smtClean="0">
                <a:solidFill>
                  <a:srgbClr val="000000"/>
                </a:solidFill>
              </a:rPr>
              <a:t>μεταβλητών</a:t>
            </a:r>
            <a:r>
              <a:rPr lang="en-US" kern="0" dirty="0" smtClean="0">
                <a:solidFill>
                  <a:srgbClr val="000000"/>
                </a:solidFill>
              </a:rPr>
              <a:t>,</a:t>
            </a:r>
            <a:r>
              <a:rPr lang="el-GR" kern="0" dirty="0" smtClean="0">
                <a:solidFill>
                  <a:srgbClr val="000000"/>
                </a:solidFill>
              </a:rPr>
              <a:t> </a:t>
            </a:r>
            <a:r>
              <a:rPr lang="el-GR" kern="0" dirty="0">
                <a:solidFill>
                  <a:srgbClr val="000000"/>
                </a:solidFill>
              </a:rPr>
              <a:t>που θέλουμε να μεταβάλλουν την τιμή </a:t>
            </a:r>
            <a:r>
              <a:rPr lang="el-GR" kern="0" dirty="0" smtClean="0">
                <a:solidFill>
                  <a:srgbClr val="000000"/>
                </a:solidFill>
              </a:rPr>
              <a:t>τους </a:t>
            </a:r>
            <a:r>
              <a:rPr lang="el-GR" kern="0" dirty="0">
                <a:solidFill>
                  <a:srgbClr val="000000"/>
                </a:solidFill>
              </a:rPr>
              <a:t>και έξω από το σώμα της συνάρτησης (</a:t>
            </a:r>
            <a:r>
              <a:rPr lang="en-US" b="1" kern="0" dirty="0">
                <a:solidFill>
                  <a:srgbClr val="000000"/>
                </a:solidFill>
              </a:rPr>
              <a:t>call by reference</a:t>
            </a:r>
            <a:r>
              <a:rPr lang="el-GR" kern="0" dirty="0">
                <a:solidFill>
                  <a:srgbClr val="000000"/>
                </a:solidFill>
              </a:rPr>
              <a:t>).</a:t>
            </a:r>
            <a:endParaRPr lang="en-US"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Στην συνάρτηση, οι μεταβλητές που θέλουμε να αλλάξουν </a:t>
            </a:r>
            <a:r>
              <a:rPr lang="el-GR" kern="0" dirty="0" smtClean="0">
                <a:solidFill>
                  <a:srgbClr val="000000"/>
                </a:solidFill>
              </a:rPr>
              <a:t>τιμές</a:t>
            </a:r>
            <a:r>
              <a:rPr lang="en-US" kern="0" dirty="0" smtClean="0">
                <a:solidFill>
                  <a:srgbClr val="000000"/>
                </a:solidFill>
              </a:rPr>
              <a:t>,</a:t>
            </a:r>
            <a:r>
              <a:rPr lang="el-GR" kern="0" dirty="0" smtClean="0">
                <a:solidFill>
                  <a:srgbClr val="000000"/>
                </a:solidFill>
              </a:rPr>
              <a:t> </a:t>
            </a:r>
            <a:r>
              <a:rPr lang="el-GR" kern="0" dirty="0">
                <a:solidFill>
                  <a:srgbClr val="000000"/>
                </a:solidFill>
              </a:rPr>
              <a:t>και αυτές οι τιμές να είναι ορατές και έξω από την συνάρτηση, επεξεργάζονται με δείκτες. </a:t>
            </a:r>
            <a:endParaRPr lang="en-US" kern="0" dirty="0">
              <a:solidFill>
                <a:srgbClr val="000000"/>
              </a:solidFill>
            </a:endParaRPr>
          </a:p>
          <a:p>
            <a:endParaRPr lang="el-GR"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Δείκτες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16</a:t>
            </a:fld>
            <a:endParaRPr lang="el-GR" sz="1400" dirty="0">
              <a:solidFill>
                <a:schemeClr val="tx1"/>
              </a:solidFill>
            </a:endParaRPr>
          </a:p>
        </p:txBody>
      </p:sp>
    </p:spTree>
    <p:extLst>
      <p:ext uri="{BB962C8B-B14F-4D97-AF65-F5344CB8AC3E}">
        <p14:creationId xmlns:p14="http://schemas.microsoft.com/office/powerpoint/2010/main" val="33893563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Πέρασμα </a:t>
            </a:r>
            <a:r>
              <a:rPr lang="el-GR" b="1" dirty="0" smtClean="0"/>
              <a:t>πίνακα </a:t>
            </a:r>
            <a:r>
              <a:rPr lang="el-GR" b="1" dirty="0"/>
              <a:t>σαν </a:t>
            </a:r>
            <a:r>
              <a:rPr lang="el-GR" b="1" dirty="0" smtClean="0"/>
              <a:t>παράμετρο</a:t>
            </a:r>
            <a:endParaRPr lang="el-GR" b="1" dirty="0"/>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Η </a:t>
            </a:r>
            <a:r>
              <a:rPr lang="en-US" kern="0" dirty="0">
                <a:solidFill>
                  <a:srgbClr val="000000"/>
                </a:solidFill>
              </a:rPr>
              <a:t>C </a:t>
            </a:r>
            <a:r>
              <a:rPr lang="el-GR" kern="0" dirty="0">
                <a:solidFill>
                  <a:srgbClr val="000000"/>
                </a:solidFill>
              </a:rPr>
              <a:t>διαχειρίζεται τους πίνακες με δείκτες. </a:t>
            </a:r>
            <a:r>
              <a:rPr lang="el-GR" kern="0" dirty="0" smtClean="0">
                <a:solidFill>
                  <a:srgbClr val="000000"/>
                </a:solidFill>
              </a:rPr>
              <a:t>Δηλαδή, </a:t>
            </a:r>
            <a:r>
              <a:rPr lang="el-GR" kern="0" dirty="0">
                <a:solidFill>
                  <a:srgbClr val="000000"/>
                </a:solidFill>
              </a:rPr>
              <a:t>η δήλωση </a:t>
            </a:r>
            <a:r>
              <a:rPr lang="en-US" kern="0" dirty="0">
                <a:solidFill>
                  <a:srgbClr val="000000"/>
                </a:solidFill>
              </a:rPr>
              <a:t>float A[100</a:t>
            </a:r>
            <a:r>
              <a:rPr lang="en-US" kern="0" dirty="0" smtClean="0">
                <a:solidFill>
                  <a:srgbClr val="000000"/>
                </a:solidFill>
              </a:rPr>
              <a:t>]</a:t>
            </a:r>
            <a:r>
              <a:rPr lang="el-GR" kern="0" dirty="0" smtClean="0">
                <a:solidFill>
                  <a:srgbClr val="000000"/>
                </a:solidFill>
              </a:rPr>
              <a:t>,</a:t>
            </a:r>
            <a:r>
              <a:rPr lang="en-US" kern="0" dirty="0" smtClean="0">
                <a:solidFill>
                  <a:srgbClr val="000000"/>
                </a:solidFill>
              </a:rPr>
              <a:t> </a:t>
            </a:r>
            <a:r>
              <a:rPr lang="el-GR" kern="0" dirty="0">
                <a:solidFill>
                  <a:srgbClr val="000000"/>
                </a:solidFill>
              </a:rPr>
              <a:t>προκαλεί την ίδρυση ενός </a:t>
            </a:r>
            <a:r>
              <a:rPr lang="el-GR" kern="0" dirty="0" smtClean="0">
                <a:solidFill>
                  <a:srgbClr val="000000"/>
                </a:solidFill>
              </a:rPr>
              <a:t>δείκτη, </a:t>
            </a:r>
            <a:r>
              <a:rPr lang="el-GR" kern="0" dirty="0">
                <a:solidFill>
                  <a:srgbClr val="000000"/>
                </a:solidFill>
              </a:rPr>
              <a:t>ο οποίος δείχνει την έναρξη του σημείου </a:t>
            </a:r>
            <a:r>
              <a:rPr lang="en-US" kern="0" dirty="0">
                <a:solidFill>
                  <a:srgbClr val="000000"/>
                </a:solidFill>
              </a:rPr>
              <a:t>A[0].</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Η</a:t>
            </a:r>
            <a:r>
              <a:rPr lang="en-US" kern="0" dirty="0" smtClean="0">
                <a:solidFill>
                  <a:srgbClr val="000000"/>
                </a:solidFill>
              </a:rPr>
              <a:t> </a:t>
            </a:r>
            <a:r>
              <a:rPr lang="el-GR" kern="0" dirty="0">
                <a:solidFill>
                  <a:srgbClr val="000000"/>
                </a:solidFill>
              </a:rPr>
              <a:t>προσπέλαση της μεταβλητής </a:t>
            </a:r>
            <a:r>
              <a:rPr lang="en-US" kern="0" dirty="0">
                <a:solidFill>
                  <a:srgbClr val="000000"/>
                </a:solidFill>
              </a:rPr>
              <a:t>A[50</a:t>
            </a:r>
            <a:r>
              <a:rPr lang="en-US" kern="0" dirty="0" smtClean="0">
                <a:solidFill>
                  <a:srgbClr val="000000"/>
                </a:solidFill>
              </a:rPr>
              <a:t>]</a:t>
            </a:r>
            <a:r>
              <a:rPr lang="el-GR" kern="0" dirty="0" smtClean="0">
                <a:solidFill>
                  <a:srgbClr val="000000"/>
                </a:solidFill>
              </a:rPr>
              <a:t>, </a:t>
            </a:r>
            <a:r>
              <a:rPr lang="el-GR" kern="0" dirty="0">
                <a:solidFill>
                  <a:srgbClr val="000000"/>
                </a:solidFill>
              </a:rPr>
              <a:t>σημαίνει για την </a:t>
            </a:r>
            <a:r>
              <a:rPr lang="en-US" kern="0" dirty="0" smtClean="0">
                <a:solidFill>
                  <a:srgbClr val="000000"/>
                </a:solidFill>
              </a:rPr>
              <a:t>C </a:t>
            </a:r>
            <a:r>
              <a:rPr lang="el-GR" kern="0" dirty="0">
                <a:solidFill>
                  <a:srgbClr val="000000"/>
                </a:solidFill>
              </a:rPr>
              <a:t>να προχωρήσει </a:t>
            </a:r>
            <a:r>
              <a:rPr lang="el-GR" kern="0" dirty="0" smtClean="0">
                <a:solidFill>
                  <a:srgbClr val="000000"/>
                </a:solidFill>
              </a:rPr>
              <a:t>50*8</a:t>
            </a:r>
            <a:r>
              <a:rPr lang="en-US" kern="0" dirty="0" smtClean="0">
                <a:solidFill>
                  <a:srgbClr val="000000"/>
                </a:solidFill>
              </a:rPr>
              <a:t> </a:t>
            </a:r>
            <a:r>
              <a:rPr lang="el-GR" kern="0" dirty="0">
                <a:solidFill>
                  <a:srgbClr val="000000"/>
                </a:solidFill>
              </a:rPr>
              <a:t>θέσεις </a:t>
            </a:r>
            <a:r>
              <a:rPr lang="el-GR" kern="0" dirty="0" smtClean="0">
                <a:solidFill>
                  <a:srgbClr val="000000"/>
                </a:solidFill>
              </a:rPr>
              <a:t>μνήμης, </a:t>
            </a:r>
            <a:r>
              <a:rPr lang="el-GR" kern="0" dirty="0">
                <a:solidFill>
                  <a:srgbClr val="000000"/>
                </a:solidFill>
              </a:rPr>
              <a:t>από το σημείο </a:t>
            </a:r>
            <a:r>
              <a:rPr lang="en-US" kern="0" dirty="0">
                <a:solidFill>
                  <a:srgbClr val="000000"/>
                </a:solidFill>
              </a:rPr>
              <a:t>A[0].</a:t>
            </a:r>
          </a:p>
          <a:p>
            <a:endParaRPr lang="el-GR"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Δείκτες</a:t>
            </a:r>
            <a:endParaRPr lang="el-GR"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17</a:t>
            </a:fld>
            <a:endParaRPr lang="el-GR" sz="1400" dirty="0">
              <a:solidFill>
                <a:schemeClr val="tx1"/>
              </a:solidFill>
            </a:endParaRPr>
          </a:p>
        </p:txBody>
      </p:sp>
    </p:spTree>
    <p:extLst>
      <p:ext uri="{BB962C8B-B14F-4D97-AF65-F5344CB8AC3E}">
        <p14:creationId xmlns:p14="http://schemas.microsoft.com/office/powerpoint/2010/main" val="26507428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Πέρασμα </a:t>
            </a:r>
            <a:r>
              <a:rPr lang="el-GR" b="1" dirty="0" smtClean="0"/>
              <a:t>πίνακα </a:t>
            </a:r>
            <a:r>
              <a:rPr lang="el-GR" b="1" dirty="0"/>
              <a:t>σαν π</a:t>
            </a:r>
            <a:r>
              <a:rPr lang="el-GR" b="1" dirty="0" smtClean="0"/>
              <a:t>αράμετρο. Πρόγραμμα</a:t>
            </a:r>
            <a:endParaRPr lang="el-GR" b="1" dirty="0"/>
          </a:p>
        </p:txBody>
      </p:sp>
      <p:sp>
        <p:nvSpPr>
          <p:cNvPr id="3" name="Θέση περιεχομένου 1" descr="Πρόγραμμα: # include, s t d i o τελεία h. Enter, # define, N 5. Enter,  int, search underscore array, παρένθεση, int asterisc, κόμμα int, κόμμα int, κόμμα int, κλείσιμο παρένθεσης. Enter, int main, άγκιστρο. Enter, int A, αγκύλη N, κλείσιμο αγκύλης, = άγκιστρο, 40, κόμμα 10, κόμμα 60, κόμμα 70, κόμμα 30, κλείσιμο αγκίστρου. Enter, int x, κόμμα thesi. Enter, print f, \ n, Εισαγωγή x. Enter, scan f, % d, κόμμα &amp; x. Enter, thesi =, search underscore array, παρένθεση A, κόμμα 0, κόμμα N, κόμμα x, κλείσιμο παρένθεσης. Enter, if, thesi == -1. Enter, print f, \ n, δεν βρέθηκε το % d, \ n, κόμμα x. Enter, else. Enter,  print f, \ n, Βρέθηκε στην θέση % d, \ n, κόμμα thesi. Enter, return 0. Enter, κλείσιμο αγκίστρου.&#10;"/>
          <p:cNvSpPr>
            <a:spLocks noGrp="1"/>
          </p:cNvSpPr>
          <p:nvPr>
            <p:ph sz="half" idx="1"/>
            <p:custDataLst>
              <p:tags r:id="rId2"/>
            </p:custDataLst>
          </p:nvPr>
        </p:nvSpPr>
        <p:spPr>
          <a:xfrm>
            <a:off x="457200" y="1600200"/>
            <a:ext cx="5266928" cy="4525963"/>
          </a:xfrm>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#define N 5</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search_array</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A[N] = {40, 10, 60, 70, 30};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x, </a:t>
            </a:r>
            <a:r>
              <a:rPr lang="en-US" sz="2000" dirty="0" err="1" smtClean="0">
                <a:solidFill>
                  <a:srgbClr val="000000"/>
                </a:solidFill>
                <a:ea typeface="Arial Unicode MS" panose="020B0604020202020204" pitchFamily="34" charset="-128"/>
                <a:cs typeface="Arial Unicode MS" panose="020B0604020202020204" pitchFamily="34" charset="-128"/>
              </a:rPr>
              <a:t>thesi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Εισαγωγή</a:t>
            </a:r>
            <a:r>
              <a:rPr lang="en-US" sz="2000" dirty="0" smtClean="0">
                <a:solidFill>
                  <a:srgbClr val="000000"/>
                </a:solidFill>
                <a:ea typeface="Arial Unicode MS" panose="020B0604020202020204" pitchFamily="34" charset="-128"/>
                <a:cs typeface="Arial Unicode MS" panose="020B0604020202020204" pitchFamily="34" charset="-128"/>
              </a:rPr>
              <a:t> x:");</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&amp;x);</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thesi</a:t>
            </a:r>
            <a:r>
              <a:rPr lang="en-US" sz="2000" b="1" dirty="0" smtClean="0">
                <a:solidFill>
                  <a:srgbClr val="000000"/>
                </a:solidFill>
                <a:ea typeface="Arial Unicode MS" panose="020B0604020202020204" pitchFamily="34" charset="-128"/>
                <a:cs typeface="Arial Unicode MS" panose="020B0604020202020204" pitchFamily="34" charset="-128"/>
              </a:rPr>
              <a:t> = </a:t>
            </a:r>
            <a:r>
              <a:rPr lang="en-US" sz="2000" b="1" dirty="0" err="1" smtClean="0">
                <a:solidFill>
                  <a:srgbClr val="000000"/>
                </a:solidFill>
                <a:ea typeface="Arial Unicode MS" panose="020B0604020202020204" pitchFamily="34" charset="-128"/>
                <a:cs typeface="Arial Unicode MS" panose="020B0604020202020204" pitchFamily="34" charset="-128"/>
              </a:rPr>
              <a:t>search_array</a:t>
            </a:r>
            <a:r>
              <a:rPr lang="en-US" sz="2000" b="1" dirty="0" smtClean="0">
                <a:solidFill>
                  <a:srgbClr val="000000"/>
                </a:solidFill>
                <a:ea typeface="Arial Unicode MS" panose="020B0604020202020204" pitchFamily="34" charset="-128"/>
                <a:cs typeface="Arial Unicode MS" panose="020B0604020202020204" pitchFamily="34" charset="-128"/>
              </a:rPr>
              <a:t>(A, 0, N, x);</a:t>
            </a: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a:t>
            </a:r>
            <a:r>
              <a:rPr lang="en-US" sz="2000" dirty="0" err="1" smtClean="0">
                <a:solidFill>
                  <a:srgbClr val="000000"/>
                </a:solidFill>
                <a:ea typeface="Arial Unicode MS" panose="020B0604020202020204" pitchFamily="34" charset="-128"/>
                <a:cs typeface="Arial Unicode MS" panose="020B0604020202020204" pitchFamily="34" charset="-128"/>
              </a:rPr>
              <a:t>thesi</a:t>
            </a:r>
            <a:r>
              <a:rPr lang="en-US" sz="2000" dirty="0" smtClean="0">
                <a:solidFill>
                  <a:srgbClr val="000000"/>
                </a:solidFill>
                <a:ea typeface="Arial Unicode MS" panose="020B0604020202020204" pitchFamily="34" charset="-128"/>
                <a:cs typeface="Arial Unicode MS" panose="020B0604020202020204" pitchFamily="34" charset="-128"/>
              </a:rPr>
              <a:t> == -1)</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ΔΕΝ βρέθηκε το </a:t>
            </a:r>
            <a:r>
              <a:rPr lang="en-US" sz="2000" dirty="0" smtClean="0">
                <a:solidFill>
                  <a:srgbClr val="000000"/>
                </a:solidFill>
                <a:ea typeface="Arial Unicode MS" panose="020B0604020202020204" pitchFamily="34" charset="-128"/>
                <a:cs typeface="Arial Unicode MS" panose="020B0604020202020204" pitchFamily="34" charset="-128"/>
              </a:rPr>
              <a:t>%d \n", x);</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Βρέθηκε στην θέση </a:t>
            </a:r>
            <a:r>
              <a:rPr lang="en-US" sz="2000" dirty="0" smtClean="0">
                <a:solidFill>
                  <a:srgbClr val="000000"/>
                </a:solidFill>
                <a:ea typeface="Arial Unicode MS" panose="020B0604020202020204" pitchFamily="34" charset="-128"/>
                <a:cs typeface="Arial Unicode MS" panose="020B0604020202020204" pitchFamily="34" charset="-128"/>
              </a:rPr>
              <a:t>%d \n", </a:t>
            </a:r>
            <a:r>
              <a:rPr lang="en-US" sz="2000" dirty="0" err="1" smtClean="0">
                <a:solidFill>
                  <a:srgbClr val="000000"/>
                </a:solidFill>
                <a:ea typeface="Arial Unicode MS" panose="020B0604020202020204" pitchFamily="34" charset="-128"/>
                <a:cs typeface="Arial Unicode MS" panose="020B0604020202020204" pitchFamily="34" charset="-128"/>
              </a:rPr>
              <a:t>thesi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περιεχομένου 2" descr="Συνέχεια προγράμματος: int, search underscore array, παρένθεση, int  asterisc P, κόμμα int a, κόμμα int t, κόμμα int s, κλείσιμο παρένθεσης. Enter, άγκιστρο. Enter, int i, κόμμα t h = -1. Enter, for, i = a, ερωτηματικό, i μικρότερο του t, ερωτηματικό, i + +. Enter, if,  P αγκύλη i, κλείσιμο αγκύλης, == s. Enter, t h = i. Enter, return t h. Enter, κλείσιμο αγκίστρου."/>
          <p:cNvSpPr>
            <a:spLocks noGrp="1"/>
          </p:cNvSpPr>
          <p:nvPr>
            <p:ph sz="half" idx="2"/>
            <p:custDataLst>
              <p:tags r:id="rId3"/>
            </p:custDataLst>
          </p:nvPr>
        </p:nvSpPr>
        <p:spPr>
          <a:xfrm>
            <a:off x="5724128" y="1600200"/>
            <a:ext cx="2962672" cy="4525963"/>
          </a:xfrm>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000" b="1" dirty="0" err="1" smtClean="0">
                <a:solidFill>
                  <a:srgbClr val="000000"/>
                </a:solidFill>
                <a:ea typeface="Arial Unicode MS" panose="020B0604020202020204" pitchFamily="34" charset="-128"/>
                <a:cs typeface="Arial Unicode MS" panose="020B0604020202020204" pitchFamily="34" charset="-128"/>
              </a:rPr>
              <a:t>int</a:t>
            </a:r>
            <a:r>
              <a:rPr lang="en-US" sz="2000" b="1"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search_array</a:t>
            </a:r>
            <a:r>
              <a:rPr lang="en-US" sz="2000" b="1" dirty="0" smtClean="0">
                <a:solidFill>
                  <a:srgbClr val="000000"/>
                </a:solidFill>
                <a:ea typeface="Arial Unicode MS" panose="020B0604020202020204" pitchFamily="34" charset="-128"/>
                <a:cs typeface="Arial Unicode MS" panose="020B0604020202020204" pitchFamily="34" charset="-128"/>
              </a:rPr>
              <a:t>(</a:t>
            </a:r>
            <a:r>
              <a:rPr lang="en-US" sz="2000" b="1" dirty="0" err="1" smtClean="0">
                <a:solidFill>
                  <a:srgbClr val="000000"/>
                </a:solidFill>
                <a:ea typeface="Arial Unicode MS" panose="020B0604020202020204" pitchFamily="34" charset="-128"/>
                <a:cs typeface="Arial Unicode MS" panose="020B0604020202020204" pitchFamily="34" charset="-128"/>
              </a:rPr>
              <a:t>int</a:t>
            </a:r>
            <a:r>
              <a:rPr lang="en-US" sz="2000" b="1" dirty="0" smtClean="0">
                <a:solidFill>
                  <a:srgbClr val="000000"/>
                </a:solidFill>
                <a:ea typeface="Arial Unicode MS" panose="020B0604020202020204" pitchFamily="34" charset="-128"/>
                <a:cs typeface="Arial Unicode MS" panose="020B0604020202020204" pitchFamily="34" charset="-128"/>
              </a:rPr>
              <a:t> *P, </a:t>
            </a:r>
            <a:r>
              <a:rPr lang="en-US" sz="2000" b="1" dirty="0" err="1" smtClean="0">
                <a:solidFill>
                  <a:srgbClr val="000000"/>
                </a:solidFill>
                <a:ea typeface="Arial Unicode MS" panose="020B0604020202020204" pitchFamily="34" charset="-128"/>
                <a:cs typeface="Arial Unicode MS" panose="020B0604020202020204" pitchFamily="34" charset="-128"/>
              </a:rPr>
              <a:t>int</a:t>
            </a:r>
            <a:r>
              <a:rPr lang="en-US" sz="2000" b="1" dirty="0" smtClean="0">
                <a:solidFill>
                  <a:srgbClr val="000000"/>
                </a:solidFill>
                <a:ea typeface="Arial Unicode MS" panose="020B0604020202020204" pitchFamily="34" charset="-128"/>
                <a:cs typeface="Arial Unicode MS" panose="020B0604020202020204" pitchFamily="34" charset="-128"/>
              </a:rPr>
              <a:t> a, </a:t>
            </a:r>
            <a:r>
              <a:rPr lang="en-US" sz="2000" b="1" dirty="0" err="1" smtClean="0">
                <a:solidFill>
                  <a:srgbClr val="000000"/>
                </a:solidFill>
                <a:ea typeface="Arial Unicode MS" panose="020B0604020202020204" pitchFamily="34" charset="-128"/>
                <a:cs typeface="Arial Unicode MS" panose="020B0604020202020204" pitchFamily="34" charset="-128"/>
              </a:rPr>
              <a:t>int</a:t>
            </a:r>
            <a:r>
              <a:rPr lang="en-US" sz="2000" b="1" dirty="0" smtClean="0">
                <a:solidFill>
                  <a:srgbClr val="000000"/>
                </a:solidFill>
                <a:ea typeface="Arial Unicode MS" panose="020B0604020202020204" pitchFamily="34" charset="-128"/>
                <a:cs typeface="Arial Unicode MS" panose="020B0604020202020204" pitchFamily="34" charset="-128"/>
              </a:rPr>
              <a:t> t, </a:t>
            </a:r>
            <a:r>
              <a:rPr lang="en-US" sz="2000" b="1" dirty="0" err="1" smtClean="0">
                <a:solidFill>
                  <a:srgbClr val="000000"/>
                </a:solidFill>
                <a:ea typeface="Arial Unicode MS" panose="020B0604020202020204" pitchFamily="34" charset="-128"/>
                <a:cs typeface="Arial Unicode MS" panose="020B0604020202020204" pitchFamily="34" charset="-128"/>
              </a:rPr>
              <a:t>int</a:t>
            </a:r>
            <a:r>
              <a:rPr lang="en-US" sz="2000" b="1" dirty="0" smtClean="0">
                <a:solidFill>
                  <a:srgbClr val="000000"/>
                </a:solidFill>
                <a:ea typeface="Arial Unicode MS" panose="020B0604020202020204" pitchFamily="34" charset="-128"/>
                <a:cs typeface="Arial Unicode MS" panose="020B0604020202020204" pitchFamily="34" charset="-128"/>
              </a:rPr>
              <a:t> s)</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int</a:t>
            </a:r>
            <a:r>
              <a:rPr lang="en-US" sz="2000" b="1"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i</a:t>
            </a:r>
            <a:r>
              <a:rPr lang="en-US" sz="2000" b="1"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th</a:t>
            </a:r>
            <a:r>
              <a:rPr lang="en-US" sz="2000" b="1" dirty="0" smtClean="0">
                <a:solidFill>
                  <a:srgbClr val="000000"/>
                </a:solidFill>
                <a:ea typeface="Arial Unicode MS" panose="020B0604020202020204" pitchFamily="34" charset="-128"/>
                <a:cs typeface="Arial Unicode MS" panose="020B0604020202020204" pitchFamily="34" charset="-128"/>
              </a:rPr>
              <a:t> = -1;</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for (</a:t>
            </a:r>
            <a:r>
              <a:rPr lang="en-US" sz="2000" b="1" dirty="0" err="1" smtClean="0">
                <a:solidFill>
                  <a:srgbClr val="000000"/>
                </a:solidFill>
                <a:ea typeface="Arial Unicode MS" panose="020B0604020202020204" pitchFamily="34" charset="-128"/>
                <a:cs typeface="Arial Unicode MS" panose="020B0604020202020204" pitchFamily="34" charset="-128"/>
              </a:rPr>
              <a:t>i</a:t>
            </a:r>
            <a:r>
              <a:rPr lang="en-US" sz="2000" b="1" dirty="0" smtClean="0">
                <a:solidFill>
                  <a:srgbClr val="000000"/>
                </a:solidFill>
                <a:ea typeface="Arial Unicode MS" panose="020B0604020202020204" pitchFamily="34" charset="-128"/>
                <a:cs typeface="Arial Unicode MS" panose="020B0604020202020204" pitchFamily="34" charset="-128"/>
              </a:rPr>
              <a:t>=a; </a:t>
            </a:r>
            <a:r>
              <a:rPr lang="en-US" sz="2000" b="1" dirty="0" err="1" smtClean="0">
                <a:solidFill>
                  <a:srgbClr val="000000"/>
                </a:solidFill>
                <a:ea typeface="Arial Unicode MS" panose="020B0604020202020204" pitchFamily="34" charset="-128"/>
                <a:cs typeface="Arial Unicode MS" panose="020B0604020202020204" pitchFamily="34" charset="-128"/>
              </a:rPr>
              <a:t>i</a:t>
            </a:r>
            <a:r>
              <a:rPr lang="en-US" sz="2000" b="1" dirty="0" smtClean="0">
                <a:solidFill>
                  <a:srgbClr val="000000"/>
                </a:solidFill>
                <a:ea typeface="Arial Unicode MS" panose="020B0604020202020204" pitchFamily="34" charset="-128"/>
                <a:cs typeface="Arial Unicode MS" panose="020B0604020202020204" pitchFamily="34" charset="-128"/>
              </a:rPr>
              <a:t>&lt;t; </a:t>
            </a:r>
            <a:r>
              <a:rPr lang="en-US" sz="2000" b="1" dirty="0" err="1" smtClean="0">
                <a:solidFill>
                  <a:srgbClr val="000000"/>
                </a:solidFill>
                <a:ea typeface="Arial Unicode MS" panose="020B0604020202020204" pitchFamily="34" charset="-128"/>
                <a:cs typeface="Arial Unicode MS" panose="020B0604020202020204" pitchFamily="34" charset="-128"/>
              </a:rPr>
              <a:t>i</a:t>
            </a:r>
            <a:r>
              <a:rPr lang="en-US" sz="20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if (P[</a:t>
            </a:r>
            <a:r>
              <a:rPr lang="en-US" sz="2000" b="1" dirty="0" err="1" smtClean="0">
                <a:solidFill>
                  <a:srgbClr val="000000"/>
                </a:solidFill>
                <a:ea typeface="Arial Unicode MS" panose="020B0604020202020204" pitchFamily="34" charset="-128"/>
                <a:cs typeface="Arial Unicode MS" panose="020B0604020202020204" pitchFamily="34" charset="-128"/>
              </a:rPr>
              <a:t>i</a:t>
            </a:r>
            <a:r>
              <a:rPr lang="en-US" sz="2000" b="1" dirty="0" smtClean="0">
                <a:solidFill>
                  <a:srgbClr val="000000"/>
                </a:solidFill>
                <a:ea typeface="Arial Unicode MS" panose="020B0604020202020204" pitchFamily="34" charset="-128"/>
                <a:cs typeface="Arial Unicode MS" panose="020B0604020202020204" pitchFamily="34" charset="-128"/>
              </a:rPr>
              <a:t>] == s)</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th</a:t>
            </a:r>
            <a:r>
              <a:rPr lang="en-US" sz="2000" b="1" dirty="0" smtClean="0">
                <a:solidFill>
                  <a:srgbClr val="000000"/>
                </a:solidFill>
                <a:ea typeface="Arial Unicode MS" panose="020B0604020202020204" pitchFamily="34" charset="-128"/>
                <a:cs typeface="Arial Unicode MS" panose="020B0604020202020204" pitchFamily="34" charset="-128"/>
              </a:rPr>
              <a:t> = </a:t>
            </a:r>
            <a:r>
              <a:rPr lang="en-US" sz="2000" b="1" dirty="0" err="1" smtClean="0">
                <a:solidFill>
                  <a:srgbClr val="000000"/>
                </a:solidFill>
                <a:ea typeface="Arial Unicode MS" panose="020B0604020202020204" pitchFamily="34" charset="-128"/>
                <a:cs typeface="Arial Unicode MS" panose="020B0604020202020204" pitchFamily="34" charset="-128"/>
              </a:rPr>
              <a:t>i</a:t>
            </a:r>
            <a:r>
              <a:rPr lang="en-US" sz="20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return </a:t>
            </a:r>
            <a:r>
              <a:rPr lang="en-US" sz="2000" b="1" dirty="0" err="1" smtClean="0">
                <a:solidFill>
                  <a:srgbClr val="000000"/>
                </a:solidFill>
                <a:ea typeface="Arial Unicode MS" panose="020B0604020202020204" pitchFamily="34" charset="-128"/>
                <a:cs typeface="Arial Unicode MS" panose="020B0604020202020204" pitchFamily="34" charset="-128"/>
              </a:rPr>
              <a:t>th</a:t>
            </a:r>
            <a:r>
              <a:rPr lang="en-US" sz="20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5"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Δείκτες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18</a:t>
            </a:fld>
            <a:endParaRPr lang="el-GR" sz="1400" dirty="0">
              <a:solidFill>
                <a:schemeClr val="tx1"/>
              </a:solidFill>
            </a:endParaRPr>
          </a:p>
        </p:txBody>
      </p:sp>
      <p:pic>
        <p:nvPicPr>
          <p:cNvPr id="7"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4041799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3568" y="3501008"/>
            <a:ext cx="7772400" cy="1362075"/>
          </a:xfrm>
        </p:spPr>
        <p:txBody>
          <a:bodyPr>
            <a:normAutofit/>
          </a:bodyPr>
          <a:lstStyle/>
          <a:p>
            <a:r>
              <a:rPr lang="el-GR" sz="4400" cap="none" dirty="0"/>
              <a:t>Δυναμική </a:t>
            </a:r>
            <a:r>
              <a:rPr lang="el-GR" sz="4400" cap="none" dirty="0" smtClean="0"/>
              <a:t>διαχείριση </a:t>
            </a:r>
            <a:r>
              <a:rPr lang="el-GR" sz="4400" cap="none" dirty="0"/>
              <a:t>μ</a:t>
            </a:r>
            <a:r>
              <a:rPr lang="el-GR" sz="4400" cap="none" dirty="0" smtClean="0"/>
              <a:t>νήμης</a:t>
            </a:r>
            <a:endParaRPr lang="el-GR" sz="4400" cap="none" dirty="0"/>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19</a:t>
            </a:fld>
            <a:endParaRPr lang="el-GR" sz="1400" dirty="0">
              <a:solidFill>
                <a:schemeClr val="tx1"/>
              </a:solidFill>
            </a:endParaRPr>
          </a:p>
        </p:txBody>
      </p:sp>
    </p:spTree>
    <p:extLst>
      <p:ext uri="{BB962C8B-B14F-4D97-AF65-F5344CB8AC3E}">
        <p14:creationId xmlns:p14="http://schemas.microsoft.com/office/powerpoint/2010/main" val="15006979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69776"/>
            <a:ext cx="8229600" cy="1143000"/>
          </a:xfrm>
        </p:spPr>
        <p:txBody>
          <a:bodyPr/>
          <a:lstStyle/>
          <a:p>
            <a:r>
              <a:rPr lang="el-GR" b="1" dirty="0" smtClean="0"/>
              <a:t>Άδειες χρήσης </a:t>
            </a:r>
            <a:endParaRPr lang="el-GR" b="1" dirty="0"/>
          </a:p>
        </p:txBody>
      </p:sp>
      <p:sp>
        <p:nvSpPr>
          <p:cNvPr id="3" name="Θέση περιεχομένου 1"/>
          <p:cNvSpPr>
            <a:spLocks noGrp="1"/>
          </p:cNvSpPr>
          <p:nvPr>
            <p:ph idx="1"/>
          </p:nvPr>
        </p:nvSpPr>
        <p:spPr/>
        <p:txBody>
          <a:bodyPr>
            <a:normAutofit/>
          </a:bodyPr>
          <a:lstStyle/>
          <a:p>
            <a:r>
              <a:rPr lang="el-GR" sz="2800" dirty="0" smtClean="0"/>
              <a:t>Το παρόν εκπαιδευτικό υλικό υπόκειται στην παρακάτω άδεια χρήσης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 (</a:t>
            </a:r>
            <a:r>
              <a:rPr lang="en-US" sz="2400" b="1" dirty="0" smtClean="0"/>
              <a:t>B Y),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a:t> </a:t>
            </a:r>
            <a:r>
              <a:rPr lang="en-US" sz="2400" b="1" dirty="0" smtClean="0"/>
              <a:t>(N</a:t>
            </a:r>
            <a:r>
              <a:rPr lang="el-GR" sz="2400" b="1" dirty="0" smtClean="0"/>
              <a:t> </a:t>
            </a:r>
            <a:r>
              <a:rPr lang="en-US" sz="2400" b="1" dirty="0" smtClean="0"/>
              <a:t>D),</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endParaRPr lang="el-GR" sz="2400" b="1" dirty="0" smtClean="0"/>
          </a:p>
          <a:p>
            <a:r>
              <a:rPr lang="el-GR" sz="2800" dirty="0" smtClean="0"/>
              <a:t>Για εκπαιδευτικό υλικό, όπως εικόνες, που υπόκειται σε άλλου τύπου άδειας χρήσης, η άδεια χρήσης αναφέρεται ρητώς. </a:t>
            </a:r>
            <a:endParaRPr lang="el-GR" sz="2800" dirty="0"/>
          </a:p>
        </p:txBody>
      </p:sp>
      <p:pic>
        <p:nvPicPr>
          <p:cNvPr id="1026" name="Εικόνα 1" descr="  Λογότυπο για Άδειες χρήσης Creative Commons, B Y, NC, ND. " title="Λογότυπο Άδειας Χρήσης. ">
            <a:hlinkClick r:id="rId4" tooltip="Μετάβαση στην Άδεια Χρήσης "/>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9834" y="5517232"/>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prstClr val="black"/>
                </a:solidFill>
              </a: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4123369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Τι είναι η δυναμική διαχείριση μνήμης</a:t>
            </a:r>
            <a:r>
              <a:rPr lang="el-GR" b="1" dirty="0"/>
              <a:t>?</a:t>
            </a:r>
          </a:p>
        </p:txBody>
      </p:sp>
      <p:sp>
        <p:nvSpPr>
          <p:cNvPr id="3" name="Θέση περιεχομένου 1"/>
          <p:cNvSpPr>
            <a:spLocks noGrp="1"/>
          </p:cNvSpPr>
          <p:nvPr>
            <p:ph sz="half" idx="1"/>
          </p:nvPr>
        </p:nvSpPr>
        <p:spPr/>
        <p:txBody>
          <a:bodyPr>
            <a:normAutofit fontScale="92500" lnSpcReduction="10000"/>
          </a:bodyPr>
          <a:lstStyle/>
          <a:p>
            <a:pPr marL="0" lvl="0" indent="0" defTabSz="449263" fontAlgn="base" hangingPunct="0">
              <a:lnSpc>
                <a:spcPct val="93000"/>
              </a:lnSpc>
              <a:spcBef>
                <a:spcPct val="50000"/>
              </a:spcBef>
              <a:spcAft>
                <a:spcPct val="0"/>
              </a:spcAft>
              <a:buClr>
                <a:srgbClr val="000000"/>
              </a:buClr>
              <a:buSzPct val="100000"/>
              <a:buNone/>
            </a:pPr>
            <a:r>
              <a:rPr lang="el-GR" sz="2200" dirty="0">
                <a:solidFill>
                  <a:srgbClr val="000000"/>
                </a:solidFill>
                <a:ea typeface="Arial Unicode MS" panose="020B0604020202020204" pitchFamily="34" charset="-128"/>
                <a:cs typeface="Arial Unicode MS" panose="020B0604020202020204" pitchFamily="34" charset="-128"/>
              </a:rPr>
              <a:t>Η δυναμική διαχείριση μνήμης στην </a:t>
            </a:r>
            <a:r>
              <a:rPr lang="en-US" sz="2200" dirty="0" smtClean="0">
                <a:solidFill>
                  <a:srgbClr val="000000"/>
                </a:solidFill>
                <a:ea typeface="Arial Unicode MS" panose="020B0604020202020204" pitchFamily="34" charset="-128"/>
                <a:cs typeface="Arial Unicode MS" panose="020B0604020202020204" pitchFamily="34" charset="-128"/>
              </a:rPr>
              <a:t>C</a:t>
            </a:r>
            <a:r>
              <a:rPr lang="el-GR" sz="2200" dirty="0" smtClean="0">
                <a:solidFill>
                  <a:srgbClr val="000000"/>
                </a:solidFill>
                <a:ea typeface="Arial Unicode MS" panose="020B0604020202020204" pitchFamily="34" charset="-128"/>
                <a:cs typeface="Arial Unicode MS" panose="020B0604020202020204" pitchFamily="34" charset="-128"/>
              </a:rPr>
              <a:t>, </a:t>
            </a:r>
            <a:r>
              <a:rPr lang="el-GR" sz="2200" dirty="0">
                <a:solidFill>
                  <a:srgbClr val="000000"/>
                </a:solidFill>
                <a:ea typeface="Arial Unicode MS" panose="020B0604020202020204" pitchFamily="34" charset="-128"/>
                <a:cs typeface="Arial Unicode MS" panose="020B0604020202020204" pitchFamily="34" charset="-128"/>
              </a:rPr>
              <a:t>επιτυγχάνεται με την χρήση δεικτών. </a:t>
            </a:r>
          </a:p>
          <a:p>
            <a:pPr marL="0" lvl="0" indent="0" defTabSz="449263" fontAlgn="base" hangingPunct="0">
              <a:lnSpc>
                <a:spcPct val="93000"/>
              </a:lnSpc>
              <a:spcBef>
                <a:spcPct val="50000"/>
              </a:spcBef>
              <a:spcAft>
                <a:spcPct val="0"/>
              </a:spcAft>
              <a:buClr>
                <a:srgbClr val="000000"/>
              </a:buClr>
              <a:buSzPct val="100000"/>
              <a:buNone/>
            </a:pPr>
            <a:r>
              <a:rPr lang="el-GR" sz="2200" dirty="0">
                <a:solidFill>
                  <a:srgbClr val="000000"/>
                </a:solidFill>
                <a:ea typeface="Arial Unicode MS" panose="020B0604020202020204" pitchFamily="34" charset="-128"/>
                <a:cs typeface="Arial Unicode MS" panose="020B0604020202020204" pitchFamily="34" charset="-128"/>
              </a:rPr>
              <a:t>Δυναμική διαχείριση </a:t>
            </a:r>
            <a:r>
              <a:rPr lang="el-GR" sz="2200" dirty="0" smtClean="0">
                <a:solidFill>
                  <a:srgbClr val="000000"/>
                </a:solidFill>
                <a:ea typeface="Arial Unicode MS" panose="020B0604020202020204" pitchFamily="34" charset="-128"/>
                <a:cs typeface="Arial Unicode MS" panose="020B0604020202020204" pitchFamily="34" charset="-128"/>
              </a:rPr>
              <a:t>μνήμης, </a:t>
            </a:r>
            <a:r>
              <a:rPr lang="el-GR" sz="2200" dirty="0">
                <a:solidFill>
                  <a:srgbClr val="000000"/>
                </a:solidFill>
                <a:ea typeface="Arial Unicode MS" panose="020B0604020202020204" pitchFamily="34" charset="-128"/>
                <a:cs typeface="Arial Unicode MS" panose="020B0604020202020204" pitchFamily="34" charset="-128"/>
              </a:rPr>
              <a:t>είναι η διαδικασία μέσω της οποίας ένα </a:t>
            </a:r>
            <a:r>
              <a:rPr lang="el-GR" sz="2200" dirty="0" smtClean="0">
                <a:solidFill>
                  <a:srgbClr val="000000"/>
                </a:solidFill>
                <a:ea typeface="Arial Unicode MS" panose="020B0604020202020204" pitchFamily="34" charset="-128"/>
                <a:cs typeface="Arial Unicode MS" panose="020B0604020202020204" pitchFamily="34" charset="-128"/>
              </a:rPr>
              <a:t>πρόγραμμα, </a:t>
            </a:r>
            <a:r>
              <a:rPr lang="el-GR" sz="2200" dirty="0">
                <a:solidFill>
                  <a:srgbClr val="000000"/>
                </a:solidFill>
                <a:ea typeface="Arial Unicode MS" panose="020B0604020202020204" pitchFamily="34" charset="-128"/>
                <a:cs typeface="Arial Unicode MS" panose="020B0604020202020204" pitchFamily="34" charset="-128"/>
              </a:rPr>
              <a:t>κατά την διάρκεια της εκτέλεσής </a:t>
            </a:r>
            <a:r>
              <a:rPr lang="el-GR" sz="2200" dirty="0" smtClean="0">
                <a:solidFill>
                  <a:srgbClr val="000000"/>
                </a:solidFill>
                <a:ea typeface="Arial Unicode MS" panose="020B0604020202020204" pitchFamily="34" charset="-128"/>
                <a:cs typeface="Arial Unicode MS" panose="020B0604020202020204" pitchFamily="34" charset="-128"/>
              </a:rPr>
              <a:t>του, </a:t>
            </a:r>
            <a:r>
              <a:rPr lang="el-GR" sz="2200" dirty="0">
                <a:solidFill>
                  <a:srgbClr val="000000"/>
                </a:solidFill>
                <a:ea typeface="Arial Unicode MS" panose="020B0604020202020204" pitchFamily="34" charset="-128"/>
                <a:cs typeface="Arial Unicode MS" panose="020B0604020202020204" pitchFamily="34" charset="-128"/>
              </a:rPr>
              <a:t>καταφέρνει να δεσμεύσει και να διαχειρισθεί μνήμη. </a:t>
            </a:r>
          </a:p>
          <a:p>
            <a:pPr marL="0" lvl="0" indent="0" defTabSz="449263" fontAlgn="base" hangingPunct="0">
              <a:lnSpc>
                <a:spcPct val="93000"/>
              </a:lnSpc>
              <a:spcBef>
                <a:spcPct val="50000"/>
              </a:spcBef>
              <a:spcAft>
                <a:spcPct val="0"/>
              </a:spcAft>
              <a:buClr>
                <a:srgbClr val="000000"/>
              </a:buClr>
              <a:buSzPct val="100000"/>
              <a:buNone/>
            </a:pPr>
            <a:r>
              <a:rPr lang="el-GR" sz="2200" dirty="0">
                <a:solidFill>
                  <a:srgbClr val="000000"/>
                </a:solidFill>
                <a:ea typeface="Arial Unicode MS" panose="020B0604020202020204" pitchFamily="34" charset="-128"/>
                <a:cs typeface="Arial Unicode MS" panose="020B0604020202020204" pitchFamily="34" charset="-128"/>
              </a:rPr>
              <a:t>Για παράδειγμα, σε πίνακα δεν είναι δυνατόν να είναι γνωστό εκ των </a:t>
            </a:r>
            <a:r>
              <a:rPr lang="el-GR" sz="2200" dirty="0" smtClean="0">
                <a:solidFill>
                  <a:srgbClr val="000000"/>
                </a:solidFill>
                <a:ea typeface="Arial Unicode MS" panose="020B0604020202020204" pitchFamily="34" charset="-128"/>
                <a:cs typeface="Arial Unicode MS" panose="020B0604020202020204" pitchFamily="34" charset="-128"/>
              </a:rPr>
              <a:t>προτέρων </a:t>
            </a:r>
            <a:r>
              <a:rPr lang="el-GR" sz="2200" dirty="0">
                <a:solidFill>
                  <a:srgbClr val="000000"/>
                </a:solidFill>
                <a:ea typeface="Arial Unicode MS" panose="020B0604020202020204" pitchFamily="34" charset="-128"/>
                <a:cs typeface="Arial Unicode MS" panose="020B0604020202020204" pitchFamily="34" charset="-128"/>
              </a:rPr>
              <a:t>το μέγεθός του </a:t>
            </a:r>
            <a:r>
              <a:rPr lang="el-GR" sz="2200" dirty="0" smtClean="0">
                <a:solidFill>
                  <a:srgbClr val="000000"/>
                </a:solidFill>
                <a:ea typeface="Arial Unicode MS" panose="020B0604020202020204" pitchFamily="34" charset="-128"/>
                <a:cs typeface="Arial Unicode MS" panose="020B0604020202020204" pitchFamily="34" charset="-128"/>
              </a:rPr>
              <a:t>πάντα, μιας </a:t>
            </a:r>
            <a:r>
              <a:rPr lang="el-GR" sz="2200" dirty="0">
                <a:solidFill>
                  <a:srgbClr val="000000"/>
                </a:solidFill>
                <a:ea typeface="Arial Unicode MS" panose="020B0604020202020204" pitchFamily="34" charset="-128"/>
                <a:cs typeface="Arial Unicode MS" panose="020B0604020202020204" pitchFamily="34" charset="-128"/>
              </a:rPr>
              <a:t>και </a:t>
            </a:r>
            <a:r>
              <a:rPr lang="el-GR" sz="2200" dirty="0" smtClean="0">
                <a:solidFill>
                  <a:srgbClr val="000000"/>
                </a:solidFill>
                <a:ea typeface="Arial Unicode MS" panose="020B0604020202020204" pitchFamily="34" charset="-128"/>
                <a:cs typeface="Arial Unicode MS" panose="020B0604020202020204" pitchFamily="34" charset="-128"/>
              </a:rPr>
              <a:t>νέα στοιχεία, </a:t>
            </a:r>
            <a:r>
              <a:rPr lang="el-GR" sz="2200" dirty="0">
                <a:solidFill>
                  <a:srgbClr val="000000"/>
                </a:solidFill>
                <a:ea typeface="Arial Unicode MS" panose="020B0604020202020204" pitchFamily="34" charset="-128"/>
                <a:cs typeface="Arial Unicode MS" panose="020B0604020202020204" pitchFamily="34" charset="-128"/>
              </a:rPr>
              <a:t>μπορούν να προστεθούν ανά πάσα </a:t>
            </a:r>
            <a:r>
              <a:rPr lang="el-GR" sz="2200" dirty="0" smtClean="0">
                <a:solidFill>
                  <a:srgbClr val="000000"/>
                </a:solidFill>
                <a:ea typeface="Arial Unicode MS" panose="020B0604020202020204" pitchFamily="34" charset="-128"/>
                <a:cs typeface="Arial Unicode MS" panose="020B0604020202020204" pitchFamily="34" charset="-128"/>
              </a:rPr>
              <a:t>στιγμή, </a:t>
            </a:r>
            <a:r>
              <a:rPr lang="el-GR" sz="2200" dirty="0">
                <a:solidFill>
                  <a:srgbClr val="000000"/>
                </a:solidFill>
                <a:ea typeface="Arial Unicode MS" panose="020B0604020202020204" pitchFamily="34" charset="-128"/>
                <a:cs typeface="Arial Unicode MS" panose="020B0604020202020204" pitchFamily="34" charset="-128"/>
              </a:rPr>
              <a:t>ή </a:t>
            </a:r>
            <a:r>
              <a:rPr lang="el-GR" sz="2200" dirty="0" smtClean="0">
                <a:solidFill>
                  <a:srgbClr val="000000"/>
                </a:solidFill>
                <a:ea typeface="Arial Unicode MS" panose="020B0604020202020204" pitchFamily="34" charset="-128"/>
                <a:cs typeface="Arial Unicode MS" panose="020B0604020202020204" pitchFamily="34" charset="-128"/>
              </a:rPr>
              <a:t>άλλα να </a:t>
            </a:r>
            <a:r>
              <a:rPr lang="el-GR" sz="2200" dirty="0">
                <a:solidFill>
                  <a:srgbClr val="000000"/>
                </a:solidFill>
                <a:ea typeface="Arial Unicode MS" panose="020B0604020202020204" pitchFamily="34" charset="-128"/>
                <a:cs typeface="Arial Unicode MS" panose="020B0604020202020204" pitchFamily="34" charset="-128"/>
              </a:rPr>
              <a:t>διαγραφούν. </a:t>
            </a:r>
            <a:endParaRPr lang="en-US" sz="2200" dirty="0">
              <a:solidFill>
                <a:srgbClr val="000000"/>
              </a:solidFill>
              <a:ea typeface="Arial Unicode MS" panose="020B0604020202020204" pitchFamily="34" charset="-128"/>
              <a:cs typeface="Arial Unicode MS" panose="020B0604020202020204" pitchFamily="34" charset="-128"/>
            </a:endParaRPr>
          </a:p>
          <a:p>
            <a:endParaRPr lang="el-GR" dirty="0"/>
          </a:p>
        </p:txBody>
      </p:sp>
      <p:pic>
        <p:nvPicPr>
          <p:cNvPr id="7" name="Θέση περιεχομένου 2" descr="Εικόνα που απεικονίζει τα μέρη της μνήμης του συστήματος. Από το επίπεδο Low, ανεβαίνοντας προς το επίπεδο High, φαίνονται τα μέρη αυτά αναλυτικά. 1.  Πρόγραμμα. 2. Καθολικές μεταβλητές. 3. Heap,  η οποία είναι ελεύθερη μνήμη για δυναμική εκχώρηση. 4. Stack, η οποία περιέχει τις τοπικές μεταβλητές, και τις διευθύνσεις return."/>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076056" y="1484784"/>
            <a:ext cx="3600400" cy="4896544"/>
          </a:xfrm>
        </p:spPr>
      </p:pic>
      <p:sp>
        <p:nvSpPr>
          <p:cNvPr id="5"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Δυναμική Διαχείριση Μνήμης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20</a:t>
            </a:fld>
            <a:endParaRPr lang="el-GR" sz="1400" dirty="0">
              <a:solidFill>
                <a:schemeClr val="tx1"/>
              </a:solidFill>
            </a:endParaRPr>
          </a:p>
        </p:txBody>
      </p:sp>
    </p:spTree>
    <p:extLst>
      <p:ext uri="{BB962C8B-B14F-4D97-AF65-F5344CB8AC3E}">
        <p14:creationId xmlns:p14="http://schemas.microsoft.com/office/powerpoint/2010/main" val="405227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2"/>
            </p:custDataLst>
          </p:nvPr>
        </p:nvSpPr>
        <p:spPr/>
        <p:txBody>
          <a:bodyPr/>
          <a:lstStyle/>
          <a:p>
            <a:r>
              <a:rPr lang="en-US" b="1" dirty="0" smtClean="0"/>
              <a:t>Heap</a:t>
            </a:r>
            <a:endParaRPr lang="en-US" b="1" dirty="0"/>
          </a:p>
        </p:txBody>
      </p:sp>
      <p:sp>
        <p:nvSpPr>
          <p:cNvPr id="3" name="Θέση περιεχομένου 1"/>
          <p:cNvSpPr>
            <a:spLocks noGrp="1"/>
          </p:cNvSpPr>
          <p:nvPr>
            <p:ph idx="1"/>
          </p:nvPr>
        </p:nvSpPr>
        <p:spPr/>
        <p:txBody>
          <a:bodyPr>
            <a:normAutofit/>
          </a:bodyPr>
          <a:lstStyle/>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l-GR" sz="2800" kern="0" dirty="0">
                <a:solidFill>
                  <a:srgbClr val="000000"/>
                </a:solidFill>
              </a:rPr>
              <a:t>Η μνήμη που διαχειρίζεται με αυτόν τον τρόπο, δηλαδή κατά την διάρκεια της εκτέλεσης του προγράμματος, αποκτάται από μία περιοχή που ονομάζεται </a:t>
            </a:r>
            <a:r>
              <a:rPr lang="en-US" sz="2800" b="1" kern="0" dirty="0">
                <a:solidFill>
                  <a:srgbClr val="000000"/>
                </a:solidFill>
              </a:rPr>
              <a:t>heap</a:t>
            </a:r>
            <a:r>
              <a:rPr lang="el-GR" sz="2800" kern="0" dirty="0">
                <a:solidFill>
                  <a:srgbClr val="000000"/>
                </a:solidFill>
              </a:rPr>
              <a:t>. </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l-GR" sz="2800" kern="0" dirty="0">
                <a:solidFill>
                  <a:srgbClr val="000000"/>
                </a:solidFill>
              </a:rPr>
              <a:t>Η </a:t>
            </a:r>
            <a:r>
              <a:rPr lang="en-US" sz="2800" kern="0" dirty="0" smtClean="0">
                <a:solidFill>
                  <a:srgbClr val="000000"/>
                </a:solidFill>
              </a:rPr>
              <a:t>heap</a:t>
            </a:r>
            <a:r>
              <a:rPr lang="el-GR" sz="2800" kern="0" dirty="0" smtClean="0">
                <a:solidFill>
                  <a:srgbClr val="000000"/>
                </a:solidFill>
              </a:rPr>
              <a:t> </a:t>
            </a:r>
            <a:r>
              <a:rPr lang="el-GR" sz="2800" kern="0" dirty="0">
                <a:solidFill>
                  <a:srgbClr val="000000"/>
                </a:solidFill>
              </a:rPr>
              <a:t>είναι μνήμη που δεν χρησιμοποιείται για κανένα άλλο </a:t>
            </a:r>
            <a:r>
              <a:rPr lang="el-GR" sz="2800" kern="0" dirty="0" smtClean="0">
                <a:solidFill>
                  <a:srgbClr val="000000"/>
                </a:solidFill>
              </a:rPr>
              <a:t>σκοπό, </a:t>
            </a:r>
            <a:r>
              <a:rPr lang="el-GR" sz="2800" kern="0" dirty="0">
                <a:solidFill>
                  <a:srgbClr val="000000"/>
                </a:solidFill>
              </a:rPr>
              <a:t>ούτε από τα </a:t>
            </a:r>
            <a:r>
              <a:rPr lang="el-GR" sz="2800" kern="0" dirty="0" smtClean="0">
                <a:solidFill>
                  <a:srgbClr val="000000"/>
                </a:solidFill>
              </a:rPr>
              <a:t>προγράμματα, </a:t>
            </a:r>
            <a:r>
              <a:rPr lang="el-GR" sz="2800" kern="0" dirty="0">
                <a:solidFill>
                  <a:srgbClr val="000000"/>
                </a:solidFill>
              </a:rPr>
              <a:t>αλλά ούτε καν από το λειτουργικό σύστημα. </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l-GR" sz="2800" kern="0" dirty="0">
                <a:solidFill>
                  <a:srgbClr val="000000"/>
                </a:solidFill>
              </a:rPr>
              <a:t>Αν και </a:t>
            </a:r>
            <a:r>
              <a:rPr lang="el-GR" sz="2800" kern="0" dirty="0" smtClean="0">
                <a:solidFill>
                  <a:srgbClr val="000000"/>
                </a:solidFill>
              </a:rPr>
              <a:t>γενικά, </a:t>
            </a:r>
            <a:r>
              <a:rPr lang="el-GR" sz="2800" kern="0" dirty="0">
                <a:solidFill>
                  <a:srgbClr val="000000"/>
                </a:solidFill>
              </a:rPr>
              <a:t>δεν είναι γνωστό το μέγεθος του </a:t>
            </a:r>
            <a:r>
              <a:rPr lang="en-US" sz="2800" kern="0" dirty="0" smtClean="0">
                <a:solidFill>
                  <a:srgbClr val="000000"/>
                </a:solidFill>
              </a:rPr>
              <a:t>heap</a:t>
            </a:r>
            <a:r>
              <a:rPr lang="el-GR" sz="2800" kern="0" dirty="0" smtClean="0">
                <a:solidFill>
                  <a:srgbClr val="000000"/>
                </a:solidFill>
              </a:rPr>
              <a:t>, </a:t>
            </a:r>
            <a:r>
              <a:rPr lang="el-GR" sz="2800" kern="0" dirty="0">
                <a:solidFill>
                  <a:srgbClr val="000000"/>
                </a:solidFill>
              </a:rPr>
              <a:t>συνήθως είναι μια αρκετά μεγάλη </a:t>
            </a:r>
            <a:r>
              <a:rPr lang="el-GR" sz="2800" kern="0" dirty="0" smtClean="0">
                <a:solidFill>
                  <a:srgbClr val="000000"/>
                </a:solidFill>
              </a:rPr>
              <a:t>περιοχή, </a:t>
            </a:r>
            <a:r>
              <a:rPr lang="el-GR" sz="2800" kern="0" dirty="0">
                <a:solidFill>
                  <a:srgbClr val="000000"/>
                </a:solidFill>
              </a:rPr>
              <a:t>αλλά </a:t>
            </a:r>
            <a:r>
              <a:rPr lang="el-GR" sz="2800" kern="0" dirty="0" smtClean="0">
                <a:solidFill>
                  <a:srgbClr val="000000"/>
                </a:solidFill>
              </a:rPr>
              <a:t>φυσικά, </a:t>
            </a:r>
            <a:r>
              <a:rPr lang="el-GR" sz="2800" kern="0" dirty="0">
                <a:solidFill>
                  <a:srgbClr val="000000"/>
                </a:solidFill>
              </a:rPr>
              <a:t>όχι και απεριόριστη. </a:t>
            </a:r>
            <a:endParaRPr lang="en-US" sz="2800" kern="0" dirty="0">
              <a:solidFill>
                <a:srgbClr val="000000"/>
              </a:solidFill>
            </a:endParaRPr>
          </a:p>
          <a:p>
            <a:endParaRPr lang="el-GR"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Δυναμική Διαχείριση Μνήμης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21</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42017443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Συναρτήσεις </a:t>
            </a:r>
            <a:r>
              <a:rPr lang="el-GR" b="1" dirty="0" smtClean="0"/>
              <a:t>διαχείρισης </a:t>
            </a:r>
            <a:r>
              <a:rPr lang="el-GR" b="1" dirty="0"/>
              <a:t>μ</a:t>
            </a:r>
            <a:r>
              <a:rPr lang="el-GR" b="1" dirty="0" smtClean="0"/>
              <a:t>νήμης</a:t>
            </a:r>
            <a:endParaRPr lang="el-GR" b="1" dirty="0"/>
          </a:p>
        </p:txBody>
      </p:sp>
      <p:sp>
        <p:nvSpPr>
          <p:cNvPr id="3" name="Θέση περιεχομένου 1" descr="Τμήμα προγράμματος: Η χρήση της βιβλιοθήκης, # include, std lib τελεία h, είναι απαραίτητη. Για την δέσμευση μνήμης χρησιμοποιείται η malloc, της οποίας η σύνταξη είναι: void asterisc malloc, παρένθεση, μέγεθος μνήμης σε bytes που πρόκειται να δεσμευθεί, κλείσιμο παρένθεσης. Παράδειγμα πρώτο, char x. Enter, x = malloc, παρένθεση 100, κλείσιμο παρένθεσης. Παράδειγμα δεύτερο, x = malloc, παρένθεση N, κλείσιμο παρένθεσης. Και για να απελευθερώσουμε την μνήμη που δεσμεύτηκε γράφουμε, void free, παρένθεση, void  asterisc μεταβλητή δείκτη, κλείσιμο παρένθεσης. Παράδειγμα, free, παρένθεση x, κλείσιμο παρένθεσης.&#10;"/>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a:t>
            </a:r>
            <a:r>
              <a:rPr lang="en-US" kern="0" dirty="0">
                <a:solidFill>
                  <a:srgbClr val="000000"/>
                </a:solidFill>
              </a:rPr>
              <a:t>include &lt;</a:t>
            </a:r>
            <a:r>
              <a:rPr lang="en-US" kern="0" dirty="0" err="1">
                <a:solidFill>
                  <a:srgbClr val="000000"/>
                </a:solidFill>
              </a:rPr>
              <a:t>stdlib.h</a:t>
            </a:r>
            <a:r>
              <a:rPr lang="en-US" kern="0" dirty="0">
                <a:solidFill>
                  <a:srgbClr val="000000"/>
                </a:solidFill>
              </a:rPr>
              <a:t>&gt;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b="1" kern="0" dirty="0">
                <a:solidFill>
                  <a:srgbClr val="000000"/>
                </a:solidFill>
              </a:rPr>
              <a:t>void</a:t>
            </a:r>
            <a:r>
              <a:rPr lang="el-GR" b="1" kern="0" dirty="0">
                <a:solidFill>
                  <a:srgbClr val="000000"/>
                </a:solidFill>
              </a:rPr>
              <a:t> *</a:t>
            </a:r>
            <a:r>
              <a:rPr lang="en-US" b="1" kern="0" dirty="0" err="1">
                <a:solidFill>
                  <a:srgbClr val="000000"/>
                </a:solidFill>
              </a:rPr>
              <a:t>malloc</a:t>
            </a:r>
            <a:r>
              <a:rPr lang="el-GR" b="1" kern="0" dirty="0">
                <a:solidFill>
                  <a:srgbClr val="000000"/>
                </a:solidFill>
              </a:rPr>
              <a:t>(μέγεθος μνήμης σε </a:t>
            </a:r>
            <a:r>
              <a:rPr lang="en-US" b="1" kern="0" dirty="0">
                <a:solidFill>
                  <a:srgbClr val="000000"/>
                </a:solidFill>
              </a:rPr>
              <a:t>bytes</a:t>
            </a:r>
            <a:r>
              <a:rPr lang="el-GR" b="1" kern="0" dirty="0">
                <a:solidFill>
                  <a:srgbClr val="000000"/>
                </a:solidFill>
              </a:rPr>
              <a:t> που πρόκειται να δεσμευθεί)</a:t>
            </a:r>
            <a:endParaRPr lang="en-US" b="1" kern="0" dirty="0">
              <a:solidFill>
                <a:srgbClr val="000000"/>
              </a:solidFill>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b="1" kern="0" dirty="0">
                <a:solidFill>
                  <a:srgbClr val="000000"/>
                </a:solidFill>
              </a:rPr>
              <a:t> </a:t>
            </a:r>
            <a:r>
              <a:rPr lang="en-US" kern="0" dirty="0">
                <a:solidFill>
                  <a:srgbClr val="000000"/>
                </a:solidFill>
              </a:rPr>
              <a:t>char x;</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kern="0" dirty="0">
                <a:solidFill>
                  <a:srgbClr val="000000"/>
                </a:solidFill>
              </a:rPr>
              <a:t> x = </a:t>
            </a:r>
            <a:r>
              <a:rPr lang="en-US" kern="0" dirty="0" err="1">
                <a:solidFill>
                  <a:srgbClr val="000000"/>
                </a:solidFill>
              </a:rPr>
              <a:t>malloc</a:t>
            </a:r>
            <a:r>
              <a:rPr lang="en-US" kern="0" dirty="0">
                <a:solidFill>
                  <a:srgbClr val="000000"/>
                </a:solidFill>
              </a:rPr>
              <a:t>(100); </a:t>
            </a:r>
            <a:r>
              <a:rPr lang="en-US" kern="0" dirty="0" smtClean="0">
                <a:solidFill>
                  <a:srgbClr val="000000"/>
                </a:solidFill>
              </a:rPr>
              <a:t> x</a:t>
            </a:r>
            <a:r>
              <a:rPr lang="el-GR" kern="0" dirty="0" smtClean="0">
                <a:solidFill>
                  <a:srgbClr val="000000"/>
                </a:solidFill>
              </a:rPr>
              <a:t> </a:t>
            </a:r>
            <a:r>
              <a:rPr lang="en-US" kern="0" dirty="0" smtClean="0">
                <a:solidFill>
                  <a:srgbClr val="000000"/>
                </a:solidFill>
              </a:rPr>
              <a:t>=</a:t>
            </a:r>
            <a:r>
              <a:rPr lang="el-GR" kern="0" dirty="0" smtClean="0">
                <a:solidFill>
                  <a:srgbClr val="000000"/>
                </a:solidFill>
              </a:rPr>
              <a:t> </a:t>
            </a:r>
            <a:r>
              <a:rPr lang="en-US" kern="0" dirty="0" err="1" smtClean="0">
                <a:solidFill>
                  <a:srgbClr val="000000"/>
                </a:solidFill>
              </a:rPr>
              <a:t>malloc</a:t>
            </a:r>
            <a:r>
              <a:rPr lang="en-US" kern="0" dirty="0" smtClean="0">
                <a:solidFill>
                  <a:srgbClr val="000000"/>
                </a:solidFill>
              </a:rPr>
              <a:t>(N</a:t>
            </a:r>
            <a:r>
              <a:rPr lang="en-US"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b="1" kern="0" dirty="0">
                <a:solidFill>
                  <a:srgbClr val="000000"/>
                </a:solidFill>
              </a:rPr>
              <a:t>void free</a:t>
            </a:r>
            <a:r>
              <a:rPr lang="el-GR" b="1" kern="0" dirty="0">
                <a:solidFill>
                  <a:srgbClr val="000000"/>
                </a:solidFill>
              </a:rPr>
              <a:t>(</a:t>
            </a:r>
            <a:r>
              <a:rPr lang="en-US" b="1" kern="0" dirty="0">
                <a:solidFill>
                  <a:srgbClr val="000000"/>
                </a:solidFill>
              </a:rPr>
              <a:t>void</a:t>
            </a:r>
            <a:r>
              <a:rPr lang="el-GR" b="1" kern="0" dirty="0">
                <a:solidFill>
                  <a:srgbClr val="000000"/>
                </a:solidFill>
              </a:rPr>
              <a:t> *μεταβλητή δείκτη)</a:t>
            </a:r>
            <a:endParaRPr lang="en-US" b="1" kern="0" dirty="0">
              <a:solidFill>
                <a:srgbClr val="000000"/>
              </a:solidFill>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kern="0" dirty="0">
                <a:solidFill>
                  <a:srgbClr val="000000"/>
                </a:solidFill>
              </a:rPr>
              <a:t>free(x)</a:t>
            </a:r>
          </a:p>
          <a:p>
            <a:endParaRPr lang="el-GR"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Δυναμική Διαχείριση Μνήμης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22</a:t>
            </a:fld>
            <a:endParaRPr lang="el-GR" sz="1400" dirty="0">
              <a:solidFill>
                <a:schemeClr val="tx1"/>
              </a:solidFill>
            </a:endParaRPr>
          </a:p>
        </p:txBody>
      </p:sp>
    </p:spTree>
    <p:extLst>
      <p:ext uri="{BB962C8B-B14F-4D97-AF65-F5344CB8AC3E}">
        <p14:creationId xmlns:p14="http://schemas.microsoft.com/office/powerpoint/2010/main" val="39692129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Δυναμικοί π</a:t>
            </a:r>
            <a:r>
              <a:rPr lang="el-GR" b="1" dirty="0" smtClean="0"/>
              <a:t>ίνακες (1 από 2)</a:t>
            </a:r>
            <a:endParaRPr lang="el-GR" b="1" dirty="0"/>
          </a:p>
        </p:txBody>
      </p:sp>
      <p:sp>
        <p:nvSpPr>
          <p:cNvPr id="3" name="Θέση περιεχομένου 1" descr=" Τμήμα προγράμματος: float asterisc p. Enter,  int μέγεθος. Enter, scan f, % d, κόμμα &amp; N, / asterisc, επιθυμητό μέγεθος, asterisc /. Enter, μέγεθος =,  N * size of, παρένθεση float, κλείσιμο παρένθεσης. Enter,  p = malloc, παρένθεση, μέγεθος, κλείσιμο παρένθεσης. Και στο τέλος του προγράμματος, απελευθερώνουμε την μνήμη που δεσμεύσαμε. Free παρένθεση p, κλείσιμο παρένθεσης.&#10;"/>
          <p:cNvSpPr>
            <a:spLocks noGrp="1"/>
          </p:cNvSpPr>
          <p:nvPr>
            <p:ph idx="1"/>
          </p:nvPr>
        </p:nvSpPr>
        <p:spPr/>
        <p:txBody>
          <a:bodyPr>
            <a:normAutofit fontScale="92500"/>
          </a:bodyPr>
          <a:lstStyle/>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l-GR" sz="3500" kern="0" dirty="0">
                <a:solidFill>
                  <a:srgbClr val="000000"/>
                </a:solidFill>
              </a:rPr>
              <a:t> </a:t>
            </a:r>
            <a:r>
              <a:rPr lang="en-US" sz="3500" kern="0" dirty="0">
                <a:solidFill>
                  <a:srgbClr val="000000"/>
                </a:solidFill>
              </a:rPr>
              <a:t>float *p; </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n-US" sz="3500" kern="0" dirty="0">
                <a:solidFill>
                  <a:srgbClr val="000000"/>
                </a:solidFill>
              </a:rPr>
              <a:t> </a:t>
            </a:r>
            <a:r>
              <a:rPr lang="en-US" sz="3500" kern="0" dirty="0" err="1">
                <a:solidFill>
                  <a:srgbClr val="000000"/>
                </a:solidFill>
              </a:rPr>
              <a:t>int</a:t>
            </a:r>
            <a:r>
              <a:rPr lang="en-US" sz="3500" kern="0" dirty="0">
                <a:solidFill>
                  <a:srgbClr val="000000"/>
                </a:solidFill>
              </a:rPr>
              <a:t> </a:t>
            </a:r>
            <a:r>
              <a:rPr lang="en-US" sz="3500" kern="0" dirty="0" err="1">
                <a:solidFill>
                  <a:srgbClr val="000000"/>
                </a:solidFill>
              </a:rPr>
              <a:t>megethos</a:t>
            </a:r>
            <a:r>
              <a:rPr lang="en-US" sz="3500" kern="0" dirty="0">
                <a:solidFill>
                  <a:srgbClr val="000000"/>
                </a:solidFill>
              </a:rPr>
              <a:t>;</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endParaRPr lang="en-US" sz="3500" kern="0" dirty="0">
              <a:solidFill>
                <a:srgbClr val="000000"/>
              </a:solidFill>
            </a:endParaRP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n-US" sz="3500" kern="0" dirty="0">
                <a:solidFill>
                  <a:srgbClr val="000000"/>
                </a:solidFill>
              </a:rPr>
              <a:t> </a:t>
            </a:r>
            <a:r>
              <a:rPr lang="en-US" sz="3500" kern="0" dirty="0" err="1">
                <a:solidFill>
                  <a:srgbClr val="000000"/>
                </a:solidFill>
              </a:rPr>
              <a:t>scanf</a:t>
            </a:r>
            <a:r>
              <a:rPr lang="en-US" sz="3500" kern="0" dirty="0">
                <a:solidFill>
                  <a:srgbClr val="000000"/>
                </a:solidFill>
              </a:rPr>
              <a:t>(“%d”, &amp;N); /*</a:t>
            </a:r>
            <a:r>
              <a:rPr lang="el-GR" sz="3500" kern="0" dirty="0">
                <a:solidFill>
                  <a:srgbClr val="000000"/>
                </a:solidFill>
              </a:rPr>
              <a:t>επιθυμητό μέγεθος */</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n-US" sz="3500" kern="0" dirty="0">
                <a:solidFill>
                  <a:srgbClr val="000000"/>
                </a:solidFill>
              </a:rPr>
              <a:t> </a:t>
            </a:r>
            <a:r>
              <a:rPr lang="en-US" sz="3500" kern="0" dirty="0" err="1">
                <a:solidFill>
                  <a:srgbClr val="000000"/>
                </a:solidFill>
              </a:rPr>
              <a:t>megethos</a:t>
            </a:r>
            <a:r>
              <a:rPr lang="en-US" sz="3500" kern="0" dirty="0">
                <a:solidFill>
                  <a:srgbClr val="000000"/>
                </a:solidFill>
              </a:rPr>
              <a:t> = N * </a:t>
            </a:r>
            <a:r>
              <a:rPr lang="en-US" sz="3500" kern="0" dirty="0" err="1">
                <a:solidFill>
                  <a:srgbClr val="000000"/>
                </a:solidFill>
              </a:rPr>
              <a:t>sizeof</a:t>
            </a:r>
            <a:r>
              <a:rPr lang="en-US" sz="3500" kern="0" dirty="0">
                <a:solidFill>
                  <a:srgbClr val="000000"/>
                </a:solidFill>
              </a:rPr>
              <a:t>(float);</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n-US" sz="3500" kern="0" dirty="0">
                <a:solidFill>
                  <a:srgbClr val="000000"/>
                </a:solidFill>
              </a:rPr>
              <a:t> p = </a:t>
            </a:r>
            <a:r>
              <a:rPr lang="en-US" sz="3500" kern="0" dirty="0" err="1">
                <a:solidFill>
                  <a:srgbClr val="000000"/>
                </a:solidFill>
              </a:rPr>
              <a:t>malloc</a:t>
            </a:r>
            <a:r>
              <a:rPr lang="en-US" sz="3500" kern="0" dirty="0">
                <a:solidFill>
                  <a:srgbClr val="000000"/>
                </a:solidFill>
              </a:rPr>
              <a:t>(</a:t>
            </a:r>
            <a:r>
              <a:rPr lang="en-US" sz="3500" kern="0" dirty="0" err="1">
                <a:solidFill>
                  <a:srgbClr val="000000"/>
                </a:solidFill>
              </a:rPr>
              <a:t>megethos</a:t>
            </a:r>
            <a:r>
              <a:rPr lang="en-US" sz="3500" kern="0" dirty="0">
                <a:solidFill>
                  <a:srgbClr val="000000"/>
                </a:solidFill>
              </a:rPr>
              <a:t>);</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n-US" sz="3500" kern="0" dirty="0">
                <a:solidFill>
                  <a:srgbClr val="000000"/>
                </a:solidFill>
              </a:rPr>
              <a:t>-------</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n-US" sz="3500" kern="0" dirty="0">
                <a:solidFill>
                  <a:srgbClr val="000000"/>
                </a:solidFill>
              </a:rPr>
              <a:t> free(p);</a:t>
            </a:r>
          </a:p>
          <a:p>
            <a:endParaRPr lang="el-GR"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Δυναμική Διαχείριση Μνήμης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23</a:t>
            </a:fld>
            <a:endParaRPr lang="el-GR" sz="1400" dirty="0">
              <a:solidFill>
                <a:schemeClr val="tx1"/>
              </a:solidFill>
            </a:endParaRPr>
          </a:p>
        </p:txBody>
      </p:sp>
    </p:spTree>
    <p:extLst>
      <p:ext uri="{BB962C8B-B14F-4D97-AF65-F5344CB8AC3E}">
        <p14:creationId xmlns:p14="http://schemas.microsoft.com/office/powerpoint/2010/main" val="27285267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Δυναμικοί π</a:t>
            </a:r>
            <a:r>
              <a:rPr lang="el-GR" b="1" dirty="0" smtClean="0"/>
              <a:t>ίνακες</a:t>
            </a:r>
            <a:r>
              <a:rPr lang="en-US" b="1" dirty="0" smtClean="0"/>
              <a:t> (2 </a:t>
            </a:r>
            <a:r>
              <a:rPr lang="el-GR" b="1" dirty="0" smtClean="0"/>
              <a:t>από 2)</a:t>
            </a:r>
            <a:endParaRPr lang="el-GR" b="1" dirty="0"/>
          </a:p>
        </p:txBody>
      </p:sp>
      <p:sp>
        <p:nvSpPr>
          <p:cNvPr id="3" name="Θέση περιεχομένου 1"/>
          <p:cNvSpPr>
            <a:spLocks noGrp="1"/>
          </p:cNvSpPr>
          <p:nvPr>
            <p:ph idx="1"/>
          </p:nvPr>
        </p:nvSpPr>
        <p:spPr/>
        <p:txBody>
          <a:bodyPr/>
          <a:lstStyle/>
          <a:p>
            <a:pPr marL="0" lvl="0" indent="0" defTabSz="1008063" eaLnBrk="0" fontAlgn="base" hangingPunct="0">
              <a:spcAft>
                <a:spcPct val="0"/>
              </a:spcAft>
              <a:buClr>
                <a:srgbClr val="660000"/>
              </a:buClr>
              <a:buSzPct val="70000"/>
              <a:buNone/>
            </a:pPr>
            <a:r>
              <a:rPr lang="el-GR" b="1" kern="0" dirty="0" smtClean="0">
                <a:solidFill>
                  <a:srgbClr val="000000"/>
                </a:solidFill>
              </a:rPr>
              <a:t>1)  Δήλωση </a:t>
            </a:r>
            <a:r>
              <a:rPr lang="el-GR" b="1" kern="0" dirty="0">
                <a:solidFill>
                  <a:srgbClr val="000000"/>
                </a:solidFill>
              </a:rPr>
              <a:t>πίνακα</a:t>
            </a:r>
            <a:r>
              <a:rPr lang="el-GR" kern="0" dirty="0">
                <a:solidFill>
                  <a:srgbClr val="000000"/>
                </a:solidFill>
              </a:rPr>
              <a:t>: </a:t>
            </a:r>
            <a:r>
              <a:rPr lang="el-GR" kern="0" dirty="0" err="1">
                <a:solidFill>
                  <a:srgbClr val="000000"/>
                </a:solidFill>
              </a:rPr>
              <a:t>τύπος_δεδομένων</a:t>
            </a:r>
            <a:r>
              <a:rPr lang="el-GR" kern="0" dirty="0">
                <a:solidFill>
                  <a:srgbClr val="000000"/>
                </a:solidFill>
              </a:rPr>
              <a:t> </a:t>
            </a:r>
            <a:r>
              <a:rPr lang="en-US" kern="0" dirty="0" err="1" smtClean="0">
                <a:solidFill>
                  <a:srgbClr val="000000"/>
                </a:solidFill>
              </a:rPr>
              <a:t>asterisc</a:t>
            </a:r>
            <a:r>
              <a:rPr lang="el-GR" kern="0" dirty="0" smtClean="0">
                <a:solidFill>
                  <a:srgbClr val="000000"/>
                </a:solidFill>
              </a:rPr>
              <a:t> </a:t>
            </a:r>
            <a:r>
              <a:rPr lang="el-GR" kern="0" dirty="0" err="1" smtClean="0">
                <a:solidFill>
                  <a:srgbClr val="000000"/>
                </a:solidFill>
              </a:rPr>
              <a:t>όνομα_πίνακα</a:t>
            </a:r>
            <a:r>
              <a:rPr lang="en-US" kern="0" dirty="0">
                <a:solidFill>
                  <a:srgbClr val="000000"/>
                </a:solidFill>
              </a:rPr>
              <a:t>;</a:t>
            </a:r>
          </a:p>
          <a:p>
            <a:pPr marL="0" lvl="0" indent="0" defTabSz="1008063" eaLnBrk="0" fontAlgn="base" hangingPunct="0">
              <a:spcAft>
                <a:spcPct val="0"/>
              </a:spcAft>
              <a:buClr>
                <a:srgbClr val="660000"/>
              </a:buClr>
              <a:buSzPct val="70000"/>
              <a:buNone/>
            </a:pPr>
            <a:r>
              <a:rPr lang="el-GR" b="1" kern="0" dirty="0" smtClean="0">
                <a:solidFill>
                  <a:srgbClr val="000000"/>
                </a:solidFill>
              </a:rPr>
              <a:t>2)  Υπολογισμός </a:t>
            </a:r>
            <a:r>
              <a:rPr lang="el-GR" b="1" kern="0" dirty="0">
                <a:solidFill>
                  <a:srgbClr val="000000"/>
                </a:solidFill>
              </a:rPr>
              <a:t>απαιτούμενου χώρου</a:t>
            </a:r>
            <a:r>
              <a:rPr lang="el-GR" kern="0" dirty="0">
                <a:solidFill>
                  <a:srgbClr val="000000"/>
                </a:solidFill>
              </a:rPr>
              <a:t>: </a:t>
            </a:r>
            <a:r>
              <a:rPr lang="en-US" kern="0" dirty="0" err="1">
                <a:solidFill>
                  <a:srgbClr val="000000"/>
                </a:solidFill>
              </a:rPr>
              <a:t>megethos</a:t>
            </a:r>
            <a:r>
              <a:rPr lang="en-US" kern="0" dirty="0">
                <a:solidFill>
                  <a:srgbClr val="000000"/>
                </a:solidFill>
              </a:rPr>
              <a:t> = N * </a:t>
            </a:r>
            <a:r>
              <a:rPr lang="en-US" kern="0" dirty="0" err="1">
                <a:solidFill>
                  <a:srgbClr val="000000"/>
                </a:solidFill>
              </a:rPr>
              <a:t>sizeof</a:t>
            </a:r>
            <a:r>
              <a:rPr lang="en-US" kern="0" dirty="0">
                <a:solidFill>
                  <a:srgbClr val="000000"/>
                </a:solidFill>
              </a:rPr>
              <a:t>(</a:t>
            </a:r>
            <a:r>
              <a:rPr lang="el-GR" kern="0" dirty="0" err="1">
                <a:solidFill>
                  <a:srgbClr val="000000"/>
                </a:solidFill>
              </a:rPr>
              <a:t>τύπος_δεδομένων</a:t>
            </a:r>
            <a:r>
              <a:rPr lang="en-US" kern="0" dirty="0">
                <a:solidFill>
                  <a:srgbClr val="000000"/>
                </a:solidFill>
              </a:rPr>
              <a:t>);</a:t>
            </a:r>
          </a:p>
          <a:p>
            <a:pPr marL="0" lvl="0" indent="0" defTabSz="1008063" eaLnBrk="0" fontAlgn="base" hangingPunct="0">
              <a:spcAft>
                <a:spcPct val="0"/>
              </a:spcAft>
              <a:buClr>
                <a:srgbClr val="660000"/>
              </a:buClr>
              <a:buSzPct val="70000"/>
              <a:buNone/>
            </a:pPr>
            <a:r>
              <a:rPr lang="el-GR" b="1" kern="0" dirty="0" smtClean="0">
                <a:solidFill>
                  <a:srgbClr val="000000"/>
                </a:solidFill>
              </a:rPr>
              <a:t>3)  Δέσμευση </a:t>
            </a:r>
            <a:r>
              <a:rPr lang="el-GR" b="1" kern="0" dirty="0">
                <a:solidFill>
                  <a:srgbClr val="000000"/>
                </a:solidFill>
              </a:rPr>
              <a:t>χώρου</a:t>
            </a:r>
            <a:r>
              <a:rPr lang="el-GR" kern="0" dirty="0">
                <a:solidFill>
                  <a:srgbClr val="000000"/>
                </a:solidFill>
              </a:rPr>
              <a:t>:</a:t>
            </a:r>
            <a:r>
              <a:rPr lang="en-US" kern="0" dirty="0">
                <a:solidFill>
                  <a:srgbClr val="000000"/>
                </a:solidFill>
              </a:rPr>
              <a:t> </a:t>
            </a:r>
            <a:r>
              <a:rPr lang="el-GR" kern="0" dirty="0" err="1">
                <a:solidFill>
                  <a:srgbClr val="000000"/>
                </a:solidFill>
              </a:rPr>
              <a:t>όνομα_πίνακα</a:t>
            </a:r>
            <a:r>
              <a:rPr lang="el-GR" kern="0" dirty="0">
                <a:solidFill>
                  <a:srgbClr val="000000"/>
                </a:solidFill>
              </a:rPr>
              <a:t> = </a:t>
            </a:r>
            <a:r>
              <a:rPr lang="en-US" kern="0" dirty="0" err="1">
                <a:solidFill>
                  <a:srgbClr val="000000"/>
                </a:solidFill>
              </a:rPr>
              <a:t>malloc</a:t>
            </a:r>
            <a:r>
              <a:rPr lang="en-US" kern="0" dirty="0">
                <a:solidFill>
                  <a:srgbClr val="000000"/>
                </a:solidFill>
              </a:rPr>
              <a:t>(</a:t>
            </a:r>
            <a:r>
              <a:rPr lang="en-US" kern="0" dirty="0" err="1">
                <a:solidFill>
                  <a:srgbClr val="000000"/>
                </a:solidFill>
              </a:rPr>
              <a:t>megethos</a:t>
            </a:r>
            <a:r>
              <a:rPr lang="en-US" kern="0" dirty="0">
                <a:solidFill>
                  <a:srgbClr val="000000"/>
                </a:solidFill>
              </a:rPr>
              <a:t>);</a:t>
            </a:r>
          </a:p>
          <a:p>
            <a:endParaRPr lang="el-GR"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Δυναμική Διαχείριση Μνήμης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24</a:t>
            </a:fld>
            <a:endParaRPr lang="el-GR" sz="1400" dirty="0">
              <a:solidFill>
                <a:schemeClr val="tx1"/>
              </a:solidFill>
            </a:endParaRPr>
          </a:p>
        </p:txBody>
      </p:sp>
    </p:spTree>
    <p:extLst>
      <p:ext uri="{BB962C8B-B14F-4D97-AF65-F5344CB8AC3E}">
        <p14:creationId xmlns:p14="http://schemas.microsoft.com/office/powerpoint/2010/main" val="29803158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 </a:t>
            </a:r>
            <a:endParaRPr lang="el-GR" b="1" dirty="0"/>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Να γραφεί ένα πρόγραμμα το οποίο με χρήση </a:t>
            </a:r>
            <a:r>
              <a:rPr lang="el-GR" kern="0" dirty="0" smtClean="0">
                <a:solidFill>
                  <a:srgbClr val="000000"/>
                </a:solidFill>
              </a:rPr>
              <a:t>συνάρτησης, </a:t>
            </a:r>
            <a:r>
              <a:rPr lang="el-GR" kern="0" dirty="0">
                <a:solidFill>
                  <a:srgbClr val="000000"/>
                </a:solidFill>
              </a:rPr>
              <a:t>να ταξινομεί έναν </a:t>
            </a:r>
            <a:r>
              <a:rPr lang="el-GR" kern="0" dirty="0" smtClean="0">
                <a:solidFill>
                  <a:srgbClr val="000000"/>
                </a:solidFill>
              </a:rPr>
              <a:t>πίνακα, </a:t>
            </a:r>
            <a:r>
              <a:rPr lang="el-GR" kern="0" dirty="0">
                <a:solidFill>
                  <a:srgbClr val="000000"/>
                </a:solidFill>
              </a:rPr>
              <a:t>του οποίου το μέγεθος να ορίζεται </a:t>
            </a:r>
            <a:r>
              <a:rPr lang="el-GR" kern="0" dirty="0" smtClean="0">
                <a:solidFill>
                  <a:srgbClr val="000000"/>
                </a:solidFill>
              </a:rPr>
              <a:t>δυναμικά, </a:t>
            </a:r>
            <a:r>
              <a:rPr lang="el-GR" kern="0" dirty="0">
                <a:solidFill>
                  <a:srgbClr val="000000"/>
                </a:solidFill>
              </a:rPr>
              <a:t>κατά την διάρκεια εκτέλεσης του προγράμματος.</a:t>
            </a:r>
            <a:endParaRPr lang="en-US" kern="0" dirty="0">
              <a:solidFill>
                <a:srgbClr val="000000"/>
              </a:solidFill>
            </a:endParaRPr>
          </a:p>
          <a:p>
            <a:endParaRPr lang="el-GR"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Δυναμική Διαχείριση Μνήμης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25</a:t>
            </a:fld>
            <a:endParaRPr lang="el-GR" sz="1400" dirty="0">
              <a:solidFill>
                <a:schemeClr val="tx1"/>
              </a:solidFill>
            </a:endParaRPr>
          </a:p>
        </p:txBody>
      </p:sp>
    </p:spTree>
    <p:extLst>
      <p:ext uri="{BB962C8B-B14F-4D97-AF65-F5344CB8AC3E}">
        <p14:creationId xmlns:p14="http://schemas.microsoft.com/office/powerpoint/2010/main" val="41780346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Πρόγραμμα (1 από 3)</a:t>
            </a:r>
            <a:endParaRPr lang="el-GR" b="1" dirty="0"/>
          </a:p>
        </p:txBody>
      </p:sp>
      <p:sp>
        <p:nvSpPr>
          <p:cNvPr id="3" name="Θέση περιεχομένου 1" descr="Πρόγραμμα: # include, s t d i o τελεία h. Enter, void ταξινόμηση, παρένθεση, float asterisc, κόμμα int, κόμμα int, κλείσιμο παρένθεσης. Enter, int main, άγκιστρο. Enter, float  asterisc P. Enter, int μέγεθος, κόμμα i, κόμμα N. Enter, print f, \ n, εισαγωγή μεγέθους πίνακα. Enter, scan f, % d, κόμμα &amp; N. Enter, μέγεθος =, N * size of, παρένθεση float, κλείσιμο παρένθεσης. Enter, P = malloc, παρένθεση μέγεθος, κλείσιμο παρένθεσης. Enter, if, ! P. Enter, return -1, / asterisc, έλεγχος δημιουργίας πίνακα, asterisc /. Enter, print f, \ n, Εισαγωγή % d πραγματικών αριθμών, \ n, κόμμα N. Enter, for, i = 0, ερωτηματικό, i μικρότερο του N, ερωτηματικό, i + +. Enter, scan f, % f, κόμμα &amp; P, αγκύλη i, κλείσιμο αγκύλης. "/>
          <p:cNvSpPr>
            <a:spLocks noGrp="1"/>
          </p:cNvSpPr>
          <p:nvPr>
            <p:ph idx="1"/>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l-GR" sz="2000" dirty="0" smtClean="0">
                <a:solidFill>
                  <a:srgbClr val="000000"/>
                </a:solidFill>
                <a:ea typeface="Arial Unicode MS" panose="020B0604020202020204" pitchFamily="34" charset="-128"/>
                <a:cs typeface="Arial Unicode MS" panose="020B0604020202020204" pitchFamily="34" charset="-128"/>
              </a:rPr>
              <a:t>#</a:t>
            </a:r>
            <a:r>
              <a:rPr lang="en-US" sz="2000" dirty="0" smtClean="0">
                <a:solidFill>
                  <a:srgbClr val="000000"/>
                </a:solidFill>
                <a:ea typeface="Arial Unicode MS" panose="020B0604020202020204" pitchFamily="34" charset="-128"/>
                <a:cs typeface="Arial Unicode MS" panose="020B0604020202020204" pitchFamily="34" charset="-128"/>
              </a:rPr>
              <a:t>include </a:t>
            </a:r>
            <a:r>
              <a:rPr lang="en-US" sz="2000" dirty="0">
                <a:solidFill>
                  <a:srgbClr val="000000"/>
                </a:solidFill>
                <a:ea typeface="Arial Unicode MS" panose="020B0604020202020204" pitchFamily="34" charset="-128"/>
                <a:cs typeface="Arial Unicode MS" panose="020B0604020202020204" pitchFamily="34" charset="-128"/>
              </a:rPr>
              <a:t>&lt;</a:t>
            </a:r>
            <a:r>
              <a:rPr lang="en-US" sz="2000" dirty="0" err="1">
                <a:solidFill>
                  <a:srgbClr val="000000"/>
                </a:solidFill>
                <a:ea typeface="Arial Unicode MS" panose="020B0604020202020204" pitchFamily="34" charset="-128"/>
                <a:cs typeface="Arial Unicode MS" panose="020B0604020202020204" pitchFamily="34" charset="-128"/>
              </a:rPr>
              <a:t>stdio.h</a:t>
            </a:r>
            <a:r>
              <a:rPr lang="en-US" sz="2000" dirty="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b="1" dirty="0">
                <a:solidFill>
                  <a:srgbClr val="000000"/>
                </a:solidFill>
                <a:ea typeface="Arial Unicode MS" panose="020B0604020202020204" pitchFamily="34" charset="-128"/>
                <a:cs typeface="Arial Unicode MS" panose="020B0604020202020204" pitchFamily="34" charset="-128"/>
              </a:rPr>
              <a:t>void </a:t>
            </a:r>
            <a:r>
              <a:rPr lang="en-US" sz="2000" b="1" dirty="0" err="1">
                <a:solidFill>
                  <a:srgbClr val="000000"/>
                </a:solidFill>
                <a:ea typeface="Arial Unicode MS" panose="020B0604020202020204" pitchFamily="34" charset="-128"/>
                <a:cs typeface="Arial Unicode MS" panose="020B0604020202020204" pitchFamily="34" charset="-128"/>
              </a:rPr>
              <a:t>taxinomisi</a:t>
            </a:r>
            <a:r>
              <a:rPr lang="en-US" sz="2000" b="1" dirty="0">
                <a:solidFill>
                  <a:srgbClr val="000000"/>
                </a:solidFill>
                <a:ea typeface="Arial Unicode MS" panose="020B0604020202020204" pitchFamily="34" charset="-128"/>
                <a:cs typeface="Arial Unicode MS" panose="020B0604020202020204" pitchFamily="34" charset="-128"/>
              </a:rPr>
              <a:t>(float *, </a:t>
            </a:r>
            <a:r>
              <a:rPr lang="en-US" sz="2000" b="1" dirty="0" err="1" smtClean="0">
                <a:solidFill>
                  <a:srgbClr val="000000"/>
                </a:solidFill>
                <a:ea typeface="Arial Unicode MS" panose="020B0604020202020204" pitchFamily="34" charset="-128"/>
                <a:cs typeface="Arial Unicode MS" panose="020B0604020202020204" pitchFamily="34" charset="-128"/>
              </a:rPr>
              <a:t>int</a:t>
            </a:r>
            <a:r>
              <a:rPr lang="en-US" sz="2000" b="1" dirty="0" smtClean="0">
                <a:solidFill>
                  <a:srgbClr val="000000"/>
                </a:solidFill>
                <a:ea typeface="Arial Unicode MS" panose="020B0604020202020204" pitchFamily="34" charset="-128"/>
                <a:cs typeface="Arial Unicode MS" panose="020B0604020202020204" pitchFamily="34" charset="-128"/>
              </a:rPr>
              <a:t>,</a:t>
            </a:r>
            <a:r>
              <a:rPr lang="el-GR" sz="2000" b="1"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int</a:t>
            </a:r>
            <a:r>
              <a:rPr lang="en-US" sz="2000" b="1"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err="1">
                <a:solidFill>
                  <a:srgbClr val="000000"/>
                </a:solidFill>
                <a:ea typeface="Arial Unicode MS" panose="020B0604020202020204" pitchFamily="34" charset="-128"/>
                <a:cs typeface="Arial Unicode MS" panose="020B0604020202020204" pitchFamily="34" charset="-128"/>
              </a:rPr>
              <a:t>int</a:t>
            </a:r>
            <a:r>
              <a:rPr lang="en-US" sz="2000" dirty="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000"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a:solidFill>
                  <a:srgbClr val="000000"/>
                </a:solidFill>
                <a:ea typeface="Arial Unicode MS" panose="020B0604020202020204" pitchFamily="34" charset="-128"/>
                <a:cs typeface="Arial Unicode MS" panose="020B0604020202020204" pitchFamily="34" charset="-128"/>
              </a:rPr>
              <a:t>    float *P;</a:t>
            </a:r>
          </a:p>
          <a:p>
            <a:pPr marL="0" lvl="0" indent="0" defTabSz="449263" fontAlgn="base" hangingPunct="0">
              <a:lnSpc>
                <a:spcPct val="93000"/>
              </a:lnSpc>
              <a:spcBef>
                <a:spcPct val="0"/>
              </a:spcBef>
              <a:spcAft>
                <a:spcPct val="0"/>
              </a:spcAft>
              <a:buClr>
                <a:srgbClr val="000000"/>
              </a:buClr>
              <a:buSzPct val="100000"/>
              <a:buNone/>
            </a:pPr>
            <a:r>
              <a:rPr lang="en-US" sz="2000" dirty="0">
                <a:solidFill>
                  <a:srgbClr val="000000"/>
                </a:solidFill>
                <a:ea typeface="Arial Unicode MS" panose="020B0604020202020204" pitchFamily="34" charset="-128"/>
                <a:cs typeface="Arial Unicode MS" panose="020B0604020202020204" pitchFamily="34" charset="-128"/>
              </a:rPr>
              <a:t>    </a:t>
            </a:r>
            <a:r>
              <a:rPr lang="en-US" sz="2000" dirty="0" err="1">
                <a:solidFill>
                  <a:srgbClr val="000000"/>
                </a:solidFill>
                <a:ea typeface="Arial Unicode MS" panose="020B0604020202020204" pitchFamily="34" charset="-128"/>
                <a:cs typeface="Arial Unicode MS" panose="020B0604020202020204" pitchFamily="34" charset="-128"/>
              </a:rPr>
              <a:t>int</a:t>
            </a:r>
            <a:r>
              <a:rPr lang="en-US" sz="2000" dirty="0">
                <a:solidFill>
                  <a:srgbClr val="000000"/>
                </a:solidFill>
                <a:ea typeface="Arial Unicode MS" panose="020B0604020202020204" pitchFamily="34" charset="-128"/>
                <a:cs typeface="Arial Unicode MS" panose="020B0604020202020204" pitchFamily="34" charset="-128"/>
              </a:rPr>
              <a:t> </a:t>
            </a:r>
            <a:r>
              <a:rPr lang="en-US" sz="2000" dirty="0" err="1">
                <a:solidFill>
                  <a:srgbClr val="000000"/>
                </a:solidFill>
                <a:ea typeface="Arial Unicode MS" panose="020B0604020202020204" pitchFamily="34" charset="-128"/>
                <a:cs typeface="Arial Unicode MS" panose="020B0604020202020204" pitchFamily="34" charset="-128"/>
              </a:rPr>
              <a:t>megethos</a:t>
            </a:r>
            <a:r>
              <a:rPr lang="en-US" sz="2000" dirty="0">
                <a:solidFill>
                  <a:srgbClr val="000000"/>
                </a:solidFill>
                <a:ea typeface="Arial Unicode MS" panose="020B0604020202020204" pitchFamily="34" charset="-128"/>
                <a:cs typeface="Arial Unicode MS" panose="020B0604020202020204" pitchFamily="34" charset="-128"/>
              </a:rPr>
              <a:t>, </a:t>
            </a:r>
            <a:r>
              <a:rPr lang="en-US" sz="2000" dirty="0" err="1">
                <a:solidFill>
                  <a:srgbClr val="000000"/>
                </a:solidFill>
                <a:ea typeface="Arial Unicode MS" panose="020B0604020202020204" pitchFamily="34" charset="-128"/>
                <a:cs typeface="Arial Unicode MS" panose="020B0604020202020204" pitchFamily="34" charset="-128"/>
              </a:rPr>
              <a:t>i</a:t>
            </a:r>
            <a:r>
              <a:rPr lang="en-US" sz="2000" dirty="0">
                <a:solidFill>
                  <a:srgbClr val="000000"/>
                </a:solidFill>
                <a:ea typeface="Arial Unicode MS" panose="020B0604020202020204" pitchFamily="34" charset="-128"/>
                <a:cs typeface="Arial Unicode MS" panose="020B0604020202020204" pitchFamily="34" charset="-128"/>
              </a:rPr>
              <a:t>, N;</a:t>
            </a:r>
          </a:p>
          <a:p>
            <a:pPr marL="0" lvl="0" indent="0" defTabSz="449263" fontAlgn="base" hangingPunct="0">
              <a:lnSpc>
                <a:spcPct val="93000"/>
              </a:lnSpc>
              <a:spcBef>
                <a:spcPct val="0"/>
              </a:spcBef>
              <a:spcAft>
                <a:spcPct val="0"/>
              </a:spcAft>
              <a:buClr>
                <a:srgbClr val="000000"/>
              </a:buClr>
              <a:buSzPct val="100000"/>
              <a:buNone/>
            </a:pPr>
            <a:r>
              <a:rPr lang="en-US" sz="2000" dirty="0">
                <a:solidFill>
                  <a:srgbClr val="000000"/>
                </a:solidFill>
                <a:ea typeface="Arial Unicode MS" panose="020B0604020202020204" pitchFamily="34" charset="-128"/>
                <a:cs typeface="Arial Unicode MS" panose="020B0604020202020204" pitchFamily="34" charset="-128"/>
              </a:rPr>
              <a:t>    </a:t>
            </a:r>
            <a:r>
              <a:rPr lang="en-US" sz="2000" b="1" dirty="0" err="1">
                <a:solidFill>
                  <a:srgbClr val="000099"/>
                </a:solidFill>
                <a:ea typeface="Arial Unicode MS" panose="020B0604020202020204" pitchFamily="34" charset="-128"/>
                <a:cs typeface="Arial Unicode MS" panose="020B0604020202020204" pitchFamily="34" charset="-128"/>
              </a:rPr>
              <a:t>printf</a:t>
            </a:r>
            <a:r>
              <a:rPr lang="en-US" sz="2000" b="1" dirty="0">
                <a:solidFill>
                  <a:srgbClr val="000099"/>
                </a:solidFill>
                <a:ea typeface="Arial Unicode MS" panose="020B0604020202020204" pitchFamily="34" charset="-128"/>
                <a:cs typeface="Arial Unicode MS" panose="020B0604020202020204" pitchFamily="34" charset="-128"/>
              </a:rPr>
              <a:t>("\</a:t>
            </a:r>
            <a:r>
              <a:rPr lang="en-US" sz="2000" b="1" dirty="0" smtClean="0">
                <a:solidFill>
                  <a:srgbClr val="000099"/>
                </a:solidFill>
                <a:ea typeface="Arial Unicode MS" panose="020B0604020202020204" pitchFamily="34" charset="-128"/>
                <a:cs typeface="Arial Unicode MS" panose="020B0604020202020204" pitchFamily="34" charset="-128"/>
              </a:rPr>
              <a:t>n</a:t>
            </a:r>
            <a:r>
              <a:rPr lang="el-GR" sz="2000" b="1" dirty="0" smtClean="0">
                <a:solidFill>
                  <a:srgbClr val="000099"/>
                </a:solidFill>
                <a:ea typeface="Arial Unicode MS" panose="020B0604020202020204" pitchFamily="34" charset="-128"/>
                <a:cs typeface="Arial Unicode MS" panose="020B0604020202020204" pitchFamily="34" charset="-128"/>
              </a:rPr>
              <a:t> </a:t>
            </a:r>
            <a:r>
              <a:rPr lang="en-US" sz="2000" b="1" dirty="0" err="1" smtClean="0">
                <a:solidFill>
                  <a:srgbClr val="000099"/>
                </a:solidFill>
                <a:ea typeface="Arial Unicode MS" panose="020B0604020202020204" pitchFamily="34" charset="-128"/>
                <a:cs typeface="Arial Unicode MS" panose="020B0604020202020204" pitchFamily="34" charset="-128"/>
              </a:rPr>
              <a:t>Εισ</a:t>
            </a:r>
            <a:r>
              <a:rPr lang="en-US" sz="2000" b="1" dirty="0" smtClean="0">
                <a:solidFill>
                  <a:srgbClr val="000099"/>
                </a:solidFill>
                <a:ea typeface="Arial Unicode MS" panose="020B0604020202020204" pitchFamily="34" charset="-128"/>
                <a:cs typeface="Arial Unicode MS" panose="020B0604020202020204" pitchFamily="34" charset="-128"/>
              </a:rPr>
              <a:t>αγωγή </a:t>
            </a:r>
            <a:r>
              <a:rPr lang="en-US" sz="2000" b="1" dirty="0">
                <a:solidFill>
                  <a:srgbClr val="000099"/>
                </a:solidFill>
                <a:ea typeface="Arial Unicode MS" panose="020B0604020202020204" pitchFamily="34" charset="-128"/>
                <a:cs typeface="Arial Unicode MS" panose="020B0604020202020204" pitchFamily="34" charset="-128"/>
              </a:rPr>
              <a:t>μεγέθους πίνακα:");</a:t>
            </a:r>
          </a:p>
          <a:p>
            <a:pPr marL="0" lvl="0" indent="0" defTabSz="449263" fontAlgn="base" hangingPunct="0">
              <a:lnSpc>
                <a:spcPct val="93000"/>
              </a:lnSpc>
              <a:spcBef>
                <a:spcPct val="0"/>
              </a:spcBef>
              <a:spcAft>
                <a:spcPct val="0"/>
              </a:spcAft>
              <a:buClr>
                <a:srgbClr val="000000"/>
              </a:buClr>
              <a:buSzPct val="100000"/>
              <a:buNone/>
            </a:pPr>
            <a:r>
              <a:rPr lang="en-US" sz="2000" b="1" dirty="0">
                <a:solidFill>
                  <a:srgbClr val="000099"/>
                </a:solidFill>
                <a:ea typeface="Arial Unicode MS" panose="020B0604020202020204" pitchFamily="34" charset="-128"/>
                <a:cs typeface="Arial Unicode MS" panose="020B0604020202020204" pitchFamily="34" charset="-128"/>
              </a:rPr>
              <a:t>    </a:t>
            </a:r>
            <a:r>
              <a:rPr lang="en-US" sz="2000" b="1" dirty="0" err="1">
                <a:solidFill>
                  <a:srgbClr val="000099"/>
                </a:solidFill>
                <a:ea typeface="Arial Unicode MS" panose="020B0604020202020204" pitchFamily="34" charset="-128"/>
                <a:cs typeface="Arial Unicode MS" panose="020B0604020202020204" pitchFamily="34" charset="-128"/>
              </a:rPr>
              <a:t>scanf</a:t>
            </a:r>
            <a:r>
              <a:rPr lang="en-US" sz="2000" b="1" dirty="0">
                <a:solidFill>
                  <a:srgbClr val="000099"/>
                </a:solidFill>
                <a:ea typeface="Arial Unicode MS" panose="020B0604020202020204" pitchFamily="34" charset="-128"/>
                <a:cs typeface="Arial Unicode MS" panose="020B0604020202020204" pitchFamily="34" charset="-128"/>
              </a:rPr>
              <a:t>("%d</a:t>
            </a:r>
            <a:r>
              <a:rPr lang="en-US" sz="2000" b="1" dirty="0" smtClean="0">
                <a:solidFill>
                  <a:srgbClr val="000099"/>
                </a:solidFill>
                <a:ea typeface="Arial Unicode MS" panose="020B0604020202020204" pitchFamily="34" charset="-128"/>
                <a:cs typeface="Arial Unicode MS" panose="020B0604020202020204" pitchFamily="34" charset="-128"/>
              </a:rPr>
              <a:t>",</a:t>
            </a:r>
            <a:r>
              <a:rPr lang="el-GR" sz="2000" b="1" dirty="0" smtClean="0">
                <a:solidFill>
                  <a:srgbClr val="000099"/>
                </a:solidFill>
                <a:ea typeface="Arial Unicode MS" panose="020B0604020202020204" pitchFamily="34" charset="-128"/>
                <a:cs typeface="Arial Unicode MS" panose="020B0604020202020204" pitchFamily="34" charset="-128"/>
              </a:rPr>
              <a:t> </a:t>
            </a:r>
            <a:r>
              <a:rPr lang="en-US" sz="2000" b="1" dirty="0" smtClean="0">
                <a:solidFill>
                  <a:srgbClr val="000099"/>
                </a:solidFill>
                <a:ea typeface="Arial Unicode MS" panose="020B0604020202020204" pitchFamily="34" charset="-128"/>
                <a:cs typeface="Arial Unicode MS" panose="020B0604020202020204" pitchFamily="34" charset="-128"/>
              </a:rPr>
              <a:t>&amp;</a:t>
            </a:r>
            <a:r>
              <a:rPr lang="en-US" sz="2000" b="1" dirty="0">
                <a:solidFill>
                  <a:srgbClr val="000099"/>
                </a:solidFill>
                <a:ea typeface="Arial Unicode MS" panose="020B0604020202020204" pitchFamily="34" charset="-128"/>
                <a:cs typeface="Arial Unicode MS" panose="020B0604020202020204" pitchFamily="34" charset="-128"/>
              </a:rPr>
              <a:t>N);</a:t>
            </a:r>
          </a:p>
          <a:p>
            <a:pPr marL="0" lvl="0" indent="0" defTabSz="449263" fontAlgn="base" hangingPunct="0">
              <a:lnSpc>
                <a:spcPct val="93000"/>
              </a:lnSpc>
              <a:spcBef>
                <a:spcPct val="0"/>
              </a:spcBef>
              <a:spcAft>
                <a:spcPct val="0"/>
              </a:spcAft>
              <a:buClr>
                <a:srgbClr val="000000"/>
              </a:buClr>
              <a:buSzPct val="100000"/>
              <a:buNone/>
            </a:pPr>
            <a:r>
              <a:rPr lang="en-US" sz="2000" b="1" dirty="0">
                <a:solidFill>
                  <a:srgbClr val="000099"/>
                </a:solidFill>
                <a:ea typeface="Arial Unicode MS" panose="020B0604020202020204" pitchFamily="34" charset="-128"/>
                <a:cs typeface="Arial Unicode MS" panose="020B0604020202020204" pitchFamily="34" charset="-128"/>
              </a:rPr>
              <a:t>    </a:t>
            </a:r>
            <a:r>
              <a:rPr lang="en-US" sz="2000" b="1" dirty="0" err="1">
                <a:solidFill>
                  <a:srgbClr val="000099"/>
                </a:solidFill>
                <a:ea typeface="Arial Unicode MS" panose="020B0604020202020204" pitchFamily="34" charset="-128"/>
                <a:cs typeface="Arial Unicode MS" panose="020B0604020202020204" pitchFamily="34" charset="-128"/>
              </a:rPr>
              <a:t>megethos</a:t>
            </a:r>
            <a:r>
              <a:rPr lang="en-US" sz="2000" b="1" dirty="0">
                <a:solidFill>
                  <a:srgbClr val="000099"/>
                </a:solidFill>
                <a:ea typeface="Arial Unicode MS" panose="020B0604020202020204" pitchFamily="34" charset="-128"/>
                <a:cs typeface="Arial Unicode MS" panose="020B0604020202020204" pitchFamily="34" charset="-128"/>
              </a:rPr>
              <a:t> = N * </a:t>
            </a:r>
            <a:r>
              <a:rPr lang="en-US" sz="2000" b="1" dirty="0" err="1">
                <a:solidFill>
                  <a:srgbClr val="000099"/>
                </a:solidFill>
                <a:ea typeface="Arial Unicode MS" panose="020B0604020202020204" pitchFamily="34" charset="-128"/>
                <a:cs typeface="Arial Unicode MS" panose="020B0604020202020204" pitchFamily="34" charset="-128"/>
              </a:rPr>
              <a:t>sizeof</a:t>
            </a:r>
            <a:r>
              <a:rPr lang="en-US" sz="2000" b="1" dirty="0">
                <a:solidFill>
                  <a:srgbClr val="000099"/>
                </a:solidFill>
                <a:ea typeface="Arial Unicode MS" panose="020B0604020202020204" pitchFamily="34" charset="-128"/>
                <a:cs typeface="Arial Unicode MS" panose="020B0604020202020204" pitchFamily="34" charset="-128"/>
              </a:rPr>
              <a:t>(float);</a:t>
            </a:r>
          </a:p>
          <a:p>
            <a:pPr marL="0" lvl="0" indent="0" defTabSz="449263" fontAlgn="base" hangingPunct="0">
              <a:lnSpc>
                <a:spcPct val="93000"/>
              </a:lnSpc>
              <a:spcBef>
                <a:spcPct val="0"/>
              </a:spcBef>
              <a:spcAft>
                <a:spcPct val="0"/>
              </a:spcAft>
              <a:buClr>
                <a:srgbClr val="000000"/>
              </a:buClr>
              <a:buSzPct val="100000"/>
              <a:buNone/>
            </a:pPr>
            <a:r>
              <a:rPr lang="en-US" sz="2000" b="1" dirty="0">
                <a:solidFill>
                  <a:srgbClr val="000099"/>
                </a:solidFill>
                <a:ea typeface="Arial Unicode MS" panose="020B0604020202020204" pitchFamily="34" charset="-128"/>
                <a:cs typeface="Arial Unicode MS" panose="020B0604020202020204" pitchFamily="34" charset="-128"/>
              </a:rPr>
              <a:t>    P = </a:t>
            </a:r>
            <a:r>
              <a:rPr lang="en-US" sz="2000" b="1" dirty="0" err="1">
                <a:solidFill>
                  <a:srgbClr val="000099"/>
                </a:solidFill>
                <a:ea typeface="Arial Unicode MS" panose="020B0604020202020204" pitchFamily="34" charset="-128"/>
                <a:cs typeface="Arial Unicode MS" panose="020B0604020202020204" pitchFamily="34" charset="-128"/>
              </a:rPr>
              <a:t>malloc</a:t>
            </a:r>
            <a:r>
              <a:rPr lang="en-US" sz="2000" b="1" dirty="0">
                <a:solidFill>
                  <a:srgbClr val="000099"/>
                </a:solidFill>
                <a:ea typeface="Arial Unicode MS" panose="020B0604020202020204" pitchFamily="34" charset="-128"/>
                <a:cs typeface="Arial Unicode MS" panose="020B0604020202020204" pitchFamily="34" charset="-128"/>
              </a:rPr>
              <a:t>(</a:t>
            </a:r>
            <a:r>
              <a:rPr lang="en-US" sz="2000" b="1" dirty="0" err="1">
                <a:solidFill>
                  <a:srgbClr val="000099"/>
                </a:solidFill>
                <a:ea typeface="Arial Unicode MS" panose="020B0604020202020204" pitchFamily="34" charset="-128"/>
                <a:cs typeface="Arial Unicode MS" panose="020B0604020202020204" pitchFamily="34" charset="-128"/>
              </a:rPr>
              <a:t>megethos</a:t>
            </a:r>
            <a:r>
              <a:rPr lang="en-US" sz="2000" b="1" dirty="0">
                <a:solidFill>
                  <a:srgbClr val="000099"/>
                </a:solidFill>
                <a:ea typeface="Arial Unicode MS" panose="020B0604020202020204" pitchFamily="34" charset="-128"/>
                <a:cs typeface="Arial Unicode MS" panose="020B0604020202020204" pitchFamily="34" charset="-128"/>
              </a:rPr>
              <a:t>);</a:t>
            </a:r>
            <a:endParaRPr lang="el-GR" sz="2000" b="1" dirty="0">
              <a:solidFill>
                <a:srgbClr val="000099"/>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000" b="1" dirty="0">
                <a:solidFill>
                  <a:srgbClr val="C00000"/>
                </a:solidFill>
                <a:ea typeface="Arial Unicode MS" panose="020B0604020202020204" pitchFamily="34" charset="-128"/>
                <a:cs typeface="Arial Unicode MS" panose="020B0604020202020204" pitchFamily="34" charset="-128"/>
              </a:rPr>
              <a:t>    </a:t>
            </a:r>
            <a:r>
              <a:rPr lang="en-US" sz="2000" b="1" dirty="0">
                <a:solidFill>
                  <a:srgbClr val="C00000"/>
                </a:solidFill>
                <a:ea typeface="Arial Unicode MS" panose="020B0604020202020204" pitchFamily="34" charset="-128"/>
                <a:cs typeface="Arial Unicode MS" panose="020B0604020202020204" pitchFamily="34" charset="-128"/>
              </a:rPr>
              <a:t>if (! P)</a:t>
            </a:r>
          </a:p>
          <a:p>
            <a:pPr marL="0" lvl="0" indent="0" defTabSz="449263" fontAlgn="base" hangingPunct="0">
              <a:lnSpc>
                <a:spcPct val="93000"/>
              </a:lnSpc>
              <a:spcBef>
                <a:spcPct val="0"/>
              </a:spcBef>
              <a:spcAft>
                <a:spcPct val="0"/>
              </a:spcAft>
              <a:buClr>
                <a:srgbClr val="000000"/>
              </a:buClr>
              <a:buSzPct val="100000"/>
              <a:buNone/>
            </a:pPr>
            <a:r>
              <a:rPr lang="en-US" sz="2000" b="1" dirty="0">
                <a:solidFill>
                  <a:srgbClr val="C00000"/>
                </a:solidFill>
                <a:ea typeface="Arial Unicode MS" panose="020B0604020202020204" pitchFamily="34" charset="-128"/>
                <a:cs typeface="Arial Unicode MS" panose="020B0604020202020204" pitchFamily="34" charset="-128"/>
              </a:rPr>
              <a:t>       return -1; /* </a:t>
            </a:r>
            <a:r>
              <a:rPr lang="el-GR" sz="2000" b="1" dirty="0">
                <a:solidFill>
                  <a:srgbClr val="C00000"/>
                </a:solidFill>
                <a:ea typeface="Arial Unicode MS" panose="020B0604020202020204" pitchFamily="34" charset="-128"/>
                <a:cs typeface="Arial Unicode MS" panose="020B0604020202020204" pitchFamily="34" charset="-128"/>
              </a:rPr>
              <a:t>έλεγχος δημιουργίας πίνακα */</a:t>
            </a:r>
            <a:endParaRPr lang="en-US" sz="2000" b="1" dirty="0">
              <a:solidFill>
                <a:srgbClr val="C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dirty="0">
                <a:solidFill>
                  <a:srgbClr val="000000"/>
                </a:solidFill>
                <a:ea typeface="Arial Unicode MS" panose="020B0604020202020204" pitchFamily="34" charset="-128"/>
                <a:cs typeface="Arial Unicode MS" panose="020B0604020202020204" pitchFamily="34" charset="-128"/>
              </a:rPr>
              <a:t>    </a:t>
            </a:r>
            <a:r>
              <a:rPr lang="en-US" sz="2000" dirty="0" err="1">
                <a:solidFill>
                  <a:srgbClr val="000000"/>
                </a:solidFill>
                <a:ea typeface="Arial Unicode MS" panose="020B0604020202020204" pitchFamily="34" charset="-128"/>
                <a:cs typeface="Arial Unicode MS" panose="020B0604020202020204" pitchFamily="34" charset="-128"/>
              </a:rPr>
              <a:t>printf</a:t>
            </a:r>
            <a:r>
              <a:rPr lang="en-US" sz="2000" dirty="0">
                <a:solidFill>
                  <a:srgbClr val="000000"/>
                </a:solidFill>
                <a:ea typeface="Arial Unicode MS" panose="020B0604020202020204" pitchFamily="34" charset="-128"/>
                <a:cs typeface="Arial Unicode MS" panose="020B0604020202020204" pitchFamily="34" charset="-128"/>
              </a:rPr>
              <a:t>("\</a:t>
            </a:r>
            <a:r>
              <a:rPr lang="en-US" sz="2000" dirty="0" smtClean="0">
                <a:solidFill>
                  <a:srgbClr val="000000"/>
                </a:solidFill>
                <a:ea typeface="Arial Unicode MS" panose="020B0604020202020204" pitchFamily="34" charset="-128"/>
                <a:cs typeface="Arial Unicode MS" panose="020B0604020202020204" pitchFamily="34" charset="-128"/>
              </a:rPr>
              <a:t>n</a:t>
            </a:r>
            <a:r>
              <a:rPr lang="el-GR" sz="2000" dirty="0" smtClean="0">
                <a:solidFill>
                  <a:srgbClr val="0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a:solidFill>
                  <a:srgbClr val="000000"/>
                </a:solidFill>
                <a:ea typeface="Arial Unicode MS" panose="020B0604020202020204" pitchFamily="34" charset="-128"/>
                <a:cs typeface="Arial Unicode MS" panose="020B0604020202020204" pitchFamily="34" charset="-128"/>
              </a:rPr>
              <a:t>Εισ</a:t>
            </a:r>
            <a:r>
              <a:rPr lang="en-US" sz="2000" dirty="0">
                <a:solidFill>
                  <a:srgbClr val="000000"/>
                </a:solidFill>
                <a:ea typeface="Arial Unicode MS" panose="020B0604020202020204" pitchFamily="34" charset="-128"/>
                <a:cs typeface="Arial Unicode MS" panose="020B0604020202020204" pitchFamily="34" charset="-128"/>
              </a:rPr>
              <a:t>αγωγή %d πραγματικών αριθμών </a:t>
            </a:r>
            <a:r>
              <a:rPr lang="en-US" sz="2000" dirty="0" smtClean="0">
                <a:solidFill>
                  <a:srgbClr val="000000"/>
                </a:solidFill>
                <a:ea typeface="Arial Unicode MS" panose="020B0604020202020204" pitchFamily="34" charset="-128"/>
                <a:cs typeface="Arial Unicode MS" panose="020B0604020202020204" pitchFamily="34" charset="-128"/>
              </a:rPr>
              <a:t>---</a:t>
            </a:r>
            <a:r>
              <a:rPr lang="el-GR" sz="2000" dirty="0" smtClean="0">
                <a:solidFill>
                  <a:srgbClr val="0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a:solidFill>
                  <a:srgbClr val="000000"/>
                </a:solidFill>
                <a:ea typeface="Arial Unicode MS" panose="020B0604020202020204" pitchFamily="34" charset="-128"/>
                <a:cs typeface="Arial Unicode MS" panose="020B0604020202020204" pitchFamily="34" charset="-128"/>
              </a:rPr>
              <a:t>n", N);</a:t>
            </a:r>
          </a:p>
          <a:p>
            <a:pPr marL="0" lvl="0" indent="0" defTabSz="449263" fontAlgn="base" hangingPunct="0">
              <a:lnSpc>
                <a:spcPct val="93000"/>
              </a:lnSpc>
              <a:spcBef>
                <a:spcPct val="0"/>
              </a:spcBef>
              <a:spcAft>
                <a:spcPct val="0"/>
              </a:spcAft>
              <a:buClr>
                <a:srgbClr val="000000"/>
              </a:buClr>
              <a:buSzPct val="100000"/>
              <a:buNone/>
            </a:pPr>
            <a:r>
              <a:rPr lang="en-US" sz="2000" dirty="0">
                <a:solidFill>
                  <a:srgbClr val="000000"/>
                </a:solidFill>
                <a:ea typeface="Arial Unicode MS" panose="020B0604020202020204" pitchFamily="34" charset="-128"/>
                <a:cs typeface="Arial Unicode MS" panose="020B0604020202020204" pitchFamily="34" charset="-128"/>
              </a:rPr>
              <a:t>    for (</a:t>
            </a:r>
            <a:r>
              <a:rPr lang="en-US" sz="2000" dirty="0" err="1">
                <a:solidFill>
                  <a:srgbClr val="000000"/>
                </a:solidFill>
                <a:ea typeface="Arial Unicode MS" panose="020B0604020202020204" pitchFamily="34" charset="-128"/>
                <a:cs typeface="Arial Unicode MS" panose="020B0604020202020204" pitchFamily="34" charset="-128"/>
              </a:rPr>
              <a:t>i</a:t>
            </a:r>
            <a:r>
              <a:rPr lang="en-US" sz="2000" dirty="0">
                <a:solidFill>
                  <a:srgbClr val="000000"/>
                </a:solidFill>
                <a:ea typeface="Arial Unicode MS" panose="020B0604020202020204" pitchFamily="34" charset="-128"/>
                <a:cs typeface="Arial Unicode MS" panose="020B0604020202020204" pitchFamily="34" charset="-128"/>
              </a:rPr>
              <a:t>=0; </a:t>
            </a:r>
            <a:r>
              <a:rPr lang="en-US" sz="2000" dirty="0" err="1">
                <a:solidFill>
                  <a:srgbClr val="000000"/>
                </a:solidFill>
                <a:ea typeface="Arial Unicode MS" panose="020B0604020202020204" pitchFamily="34" charset="-128"/>
                <a:cs typeface="Arial Unicode MS" panose="020B0604020202020204" pitchFamily="34" charset="-128"/>
              </a:rPr>
              <a:t>i</a:t>
            </a:r>
            <a:r>
              <a:rPr lang="en-US" sz="2000" dirty="0">
                <a:solidFill>
                  <a:srgbClr val="000000"/>
                </a:solidFill>
                <a:ea typeface="Arial Unicode MS" panose="020B0604020202020204" pitchFamily="34" charset="-128"/>
                <a:cs typeface="Arial Unicode MS" panose="020B0604020202020204" pitchFamily="34" charset="-128"/>
              </a:rPr>
              <a:t>&lt;N; </a:t>
            </a:r>
            <a:r>
              <a:rPr lang="en-US" sz="2000" dirty="0" err="1">
                <a:solidFill>
                  <a:srgbClr val="000000"/>
                </a:solidFill>
                <a:ea typeface="Arial Unicode MS" panose="020B0604020202020204" pitchFamily="34" charset="-128"/>
                <a:cs typeface="Arial Unicode MS" panose="020B0604020202020204" pitchFamily="34" charset="-128"/>
              </a:rPr>
              <a:t>i</a:t>
            </a:r>
            <a:r>
              <a:rPr lang="en-US" sz="2000"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a:solidFill>
                  <a:srgbClr val="000000"/>
                </a:solidFill>
                <a:ea typeface="Arial Unicode MS" panose="020B0604020202020204" pitchFamily="34" charset="-128"/>
                <a:cs typeface="Arial Unicode MS" panose="020B0604020202020204" pitchFamily="34" charset="-128"/>
              </a:rPr>
              <a:t>        </a:t>
            </a:r>
            <a:r>
              <a:rPr lang="en-US" sz="2000" dirty="0" err="1">
                <a:solidFill>
                  <a:srgbClr val="000000"/>
                </a:solidFill>
                <a:ea typeface="Arial Unicode MS" panose="020B0604020202020204" pitchFamily="34" charset="-128"/>
                <a:cs typeface="Arial Unicode MS" panose="020B0604020202020204" pitchFamily="34" charset="-128"/>
              </a:rPr>
              <a:t>scanf</a:t>
            </a:r>
            <a:r>
              <a:rPr lang="en-US" sz="2000" dirty="0">
                <a:solidFill>
                  <a:srgbClr val="000000"/>
                </a:solidFill>
                <a:ea typeface="Arial Unicode MS" panose="020B0604020202020204" pitchFamily="34" charset="-128"/>
                <a:cs typeface="Arial Unicode MS" panose="020B0604020202020204" pitchFamily="34" charset="-128"/>
              </a:rPr>
              <a:t>("%f", &amp;P[</a:t>
            </a:r>
            <a:r>
              <a:rPr lang="en-US" sz="2000" dirty="0" err="1">
                <a:solidFill>
                  <a:srgbClr val="000000"/>
                </a:solidFill>
                <a:ea typeface="Arial Unicode MS" panose="020B0604020202020204" pitchFamily="34" charset="-128"/>
                <a:cs typeface="Arial Unicode MS" panose="020B0604020202020204" pitchFamily="34" charset="-128"/>
              </a:rPr>
              <a:t>i</a:t>
            </a:r>
            <a:r>
              <a:rPr lang="en-US" sz="2000" dirty="0">
                <a:solidFill>
                  <a:srgbClr val="000000"/>
                </a:solidFill>
                <a:ea typeface="Arial Unicode MS" panose="020B0604020202020204" pitchFamily="34" charset="-128"/>
                <a:cs typeface="Arial Unicode MS" panose="020B0604020202020204" pitchFamily="34" charset="-128"/>
              </a:rPr>
              <a:t>]);</a:t>
            </a:r>
          </a:p>
          <a:p>
            <a:endParaRPr lang="el-GR"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Δυναμική Διαχείριση Μνήμης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26</a:t>
            </a:fld>
            <a:endParaRPr lang="el-GR" dirty="0">
              <a:solidFill>
                <a:schemeClr val="tx1"/>
              </a:solidFill>
            </a:endParaRPr>
          </a:p>
        </p:txBody>
      </p:sp>
    </p:spTree>
    <p:extLst>
      <p:ext uri="{BB962C8B-B14F-4D97-AF65-F5344CB8AC3E}">
        <p14:creationId xmlns:p14="http://schemas.microsoft.com/office/powerpoint/2010/main" val="21724356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prstClr val="black"/>
                </a:solidFill>
              </a:rPr>
              <a:t>Πρόγραμμα </a:t>
            </a:r>
            <a:r>
              <a:rPr lang="el-GR" b="1" dirty="0" smtClean="0">
                <a:solidFill>
                  <a:prstClr val="black"/>
                </a:solidFill>
              </a:rPr>
              <a:t>(</a:t>
            </a:r>
            <a:r>
              <a:rPr lang="en-US" b="1" dirty="0" smtClean="0">
                <a:solidFill>
                  <a:prstClr val="black"/>
                </a:solidFill>
              </a:rPr>
              <a:t>2</a:t>
            </a:r>
            <a:r>
              <a:rPr lang="el-GR" b="1" dirty="0" smtClean="0">
                <a:solidFill>
                  <a:prstClr val="black"/>
                </a:solidFill>
              </a:rPr>
              <a:t> </a:t>
            </a:r>
            <a:r>
              <a:rPr lang="el-GR" b="1" dirty="0">
                <a:solidFill>
                  <a:prstClr val="black"/>
                </a:solidFill>
              </a:rPr>
              <a:t>από 3)</a:t>
            </a:r>
            <a:endParaRPr lang="el-GR" dirty="0"/>
          </a:p>
        </p:txBody>
      </p:sp>
      <p:sp>
        <p:nvSpPr>
          <p:cNvPr id="3" name="Θέση περιεχομένου 1" descr="Συνέχεια προγράμματος:  print f, \ n, Ταξινομημένος πίνακας, \ n. Enter, ταξινόμηση, παρένθεση P, κόμμα 0, κόμμα N, κλείσιμο παρένθεσης. Enter, for, i = 0, ερωτηματικό, i μικρότερο του N, ερωτηματικό, i + +. Enter, print f, % 10 .2 f, κόμμα P, αγκύλη i, κλείσιμο αγκύλης. Enter, print f, \ n, \ n. Enter, free, παρένθεση P, κλείσιμο παρένθεσης. Enter, return 0. Enter, κλείσιμο αγκίστρου. &#10;"/>
          <p:cNvSpPr>
            <a:spLocks noGrp="1"/>
          </p:cNvSpPr>
          <p:nvPr>
            <p:ph idx="1"/>
            <p:custDataLst>
              <p:tags r:id="rId1"/>
            </p:custDataLst>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 --- </a:t>
            </a:r>
            <a:r>
              <a:rPr lang="el-GR" sz="2400" dirty="0" smtClean="0">
                <a:solidFill>
                  <a:srgbClr val="000000"/>
                </a:solidFill>
                <a:ea typeface="Arial Unicode MS" panose="020B0604020202020204" pitchFamily="34" charset="-128"/>
                <a:cs typeface="Arial Unicode MS" panose="020B0604020202020204" pitchFamily="34" charset="-128"/>
              </a:rPr>
              <a:t>Ταξινομημένος πίνακας </a:t>
            </a:r>
            <a:r>
              <a:rPr lang="en-US" sz="2400" dirty="0" smtClean="0">
                <a:solidFill>
                  <a:srgbClr val="000000"/>
                </a:solidFill>
                <a:ea typeface="Arial Unicode MS" panose="020B0604020202020204" pitchFamily="34" charset="-128"/>
                <a:cs typeface="Arial Unicode MS" panose="020B0604020202020204" pitchFamily="34" charset="-128"/>
              </a:rPr>
              <a:t>--- \n");</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b="1" dirty="0" err="1" smtClean="0">
                <a:solidFill>
                  <a:srgbClr val="000000"/>
                </a:solidFill>
                <a:ea typeface="Arial Unicode MS" panose="020B0604020202020204" pitchFamily="34" charset="-128"/>
                <a:cs typeface="Arial Unicode MS" panose="020B0604020202020204" pitchFamily="34" charset="-128"/>
              </a:rPr>
              <a:t>taxinomisi</a:t>
            </a:r>
            <a:r>
              <a:rPr lang="en-US" sz="2400" b="1" dirty="0" smtClean="0">
                <a:solidFill>
                  <a:srgbClr val="000000"/>
                </a:solidFill>
                <a:ea typeface="Arial Unicode MS" panose="020B0604020202020204" pitchFamily="34" charset="-128"/>
                <a:cs typeface="Arial Unicode MS" panose="020B0604020202020204" pitchFamily="34" charset="-128"/>
              </a:rPr>
              <a:t>(P, 0, N);</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for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=0;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&lt;N;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("%10.2f", P[</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93000"/>
              </a:lnSpc>
              <a:spcBef>
                <a:spcPct val="0"/>
              </a:spcBef>
              <a:spcAft>
                <a:spcPct val="0"/>
              </a:spcAft>
              <a:buClr>
                <a:srgbClr val="000000"/>
              </a:buClr>
              <a:buSzPct val="100000"/>
              <a:buNone/>
            </a:pPr>
            <a:endParaRPr lang="en-US" sz="24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99"/>
                </a:solidFill>
                <a:ea typeface="Arial Unicode MS" panose="020B0604020202020204" pitchFamily="34" charset="-128"/>
                <a:cs typeface="Arial Unicode MS" panose="020B0604020202020204" pitchFamily="34" charset="-128"/>
              </a:rPr>
              <a:t>    free(P);</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endParaRPr lang="en-US" sz="2400"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Δυναμική Διαχείριση Μνήμης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27</a:t>
            </a:fld>
            <a:endParaRPr lang="el-GR" dirty="0">
              <a:solidFill>
                <a:schemeClr val="tx1"/>
              </a:solidFill>
            </a:endParaRPr>
          </a:p>
        </p:txBody>
      </p:sp>
    </p:spTree>
    <p:extLst>
      <p:ext uri="{BB962C8B-B14F-4D97-AF65-F5344CB8AC3E}">
        <p14:creationId xmlns:p14="http://schemas.microsoft.com/office/powerpoint/2010/main" val="5369788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prstClr val="black"/>
                </a:solidFill>
              </a:rPr>
              <a:t>Πρόγραμμα </a:t>
            </a:r>
            <a:r>
              <a:rPr lang="el-GR" b="1" dirty="0" smtClean="0">
                <a:solidFill>
                  <a:prstClr val="black"/>
                </a:solidFill>
              </a:rPr>
              <a:t>(3 </a:t>
            </a:r>
            <a:r>
              <a:rPr lang="el-GR" b="1" dirty="0">
                <a:solidFill>
                  <a:prstClr val="black"/>
                </a:solidFill>
              </a:rPr>
              <a:t>από 3)</a:t>
            </a:r>
            <a:endParaRPr lang="el-GR" dirty="0"/>
          </a:p>
        </p:txBody>
      </p:sp>
      <p:sp>
        <p:nvSpPr>
          <p:cNvPr id="3" name="Θέση περιεχομένου 1" descr="Συνέχεια προγράμματος: void, ταξινόμηση παρένθεση, float asterisc A, κόμμα int a, κόμμα int t, κλείσιμο παρένθεσης. Enter, άγκιστρο. Enter, int i, κόμμα j, κόμμα pos. Enter, float temp. Enter, for, i = a, ερωτηματικό, i μικρότερο του t -1, ερωτηματικό, i + +, άγκιστρο. Enter, pos = i. Enter, for, j = i + 1, ερωτηματικό, j μικρότερο του t, ερωτηματικό, j + +. Enter, if, A, αγκύλη j, κλείσιμο αγκύλης, μικρότερο του A, αγκύλη pos, κλείσιμο αγκύλης. Enter, pos = j. Enter, temp = A, αγκύλη pos, κλείσιμο αγκύλης. Enter, A, αγκύλη pos, κλείσιμο αγκύλης, = A, αγκύλη i, κλείσιμο αγκύλης. Enter, A, αγκύλη i, κλείσιμο αγκύλης, = temp. Enter, κλείσιμο αγκίστρου. Enter, κλείσιμο αγκίστρου.&#10;"/>
          <p:cNvSpPr>
            <a:spLocks noGrp="1"/>
          </p:cNvSpPr>
          <p:nvPr>
            <p:ph idx="1"/>
            <p:custDataLst>
              <p:tags r:id="rId2"/>
            </p:custDataLst>
          </p:nvPr>
        </p:nvSpPr>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void </a:t>
            </a:r>
            <a:r>
              <a:rPr lang="en-US" sz="2400" b="1" dirty="0" err="1" smtClean="0">
                <a:solidFill>
                  <a:srgbClr val="000000"/>
                </a:solidFill>
                <a:ea typeface="Arial Unicode MS" panose="020B0604020202020204" pitchFamily="34" charset="-128"/>
                <a:cs typeface="Arial Unicode MS" panose="020B0604020202020204" pitchFamily="34" charset="-128"/>
              </a:rPr>
              <a:t>taxinomisi</a:t>
            </a:r>
            <a:r>
              <a:rPr lang="en-US" sz="2400" b="1" dirty="0" smtClean="0">
                <a:solidFill>
                  <a:srgbClr val="000000"/>
                </a:solidFill>
                <a:ea typeface="Arial Unicode MS" panose="020B0604020202020204" pitchFamily="34" charset="-128"/>
                <a:cs typeface="Arial Unicode MS" panose="020B0604020202020204" pitchFamily="34" charset="-128"/>
              </a:rPr>
              <a:t>(float *A, </a:t>
            </a:r>
            <a:r>
              <a:rPr lang="en-US" sz="2400" b="1" dirty="0" err="1" smtClean="0">
                <a:solidFill>
                  <a:srgbClr val="000000"/>
                </a:solidFill>
                <a:ea typeface="Arial Unicode MS" panose="020B0604020202020204" pitchFamily="34" charset="-128"/>
                <a:cs typeface="Arial Unicode MS" panose="020B0604020202020204" pitchFamily="34" charset="-128"/>
              </a:rPr>
              <a:t>int</a:t>
            </a:r>
            <a:r>
              <a:rPr lang="en-US" sz="2400" b="1" dirty="0" smtClean="0">
                <a:solidFill>
                  <a:srgbClr val="000000"/>
                </a:solidFill>
                <a:ea typeface="Arial Unicode MS" panose="020B0604020202020204" pitchFamily="34" charset="-128"/>
                <a:cs typeface="Arial Unicode MS" panose="020B0604020202020204" pitchFamily="34" charset="-128"/>
              </a:rPr>
              <a:t> a, </a:t>
            </a:r>
            <a:r>
              <a:rPr lang="en-US" sz="2400" b="1" dirty="0" err="1" smtClean="0">
                <a:solidFill>
                  <a:srgbClr val="000000"/>
                </a:solidFill>
                <a:ea typeface="Arial Unicode MS" panose="020B0604020202020204" pitchFamily="34" charset="-128"/>
                <a:cs typeface="Arial Unicode MS" panose="020B0604020202020204" pitchFamily="34" charset="-128"/>
              </a:rPr>
              <a:t>int</a:t>
            </a:r>
            <a:r>
              <a:rPr lang="en-US" sz="2400" b="1" dirty="0" smtClean="0">
                <a:solidFill>
                  <a:srgbClr val="000000"/>
                </a:solidFill>
                <a:ea typeface="Arial Unicode MS" panose="020B0604020202020204" pitchFamily="34" charset="-128"/>
                <a:cs typeface="Arial Unicode MS" panose="020B0604020202020204" pitchFamily="34" charset="-128"/>
              </a:rPr>
              <a:t> 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t>
            </a:r>
            <a:r>
              <a:rPr lang="en-US" sz="2400" b="1" dirty="0" err="1" smtClean="0">
                <a:solidFill>
                  <a:srgbClr val="000000"/>
                </a:solidFill>
                <a:ea typeface="Arial Unicode MS" panose="020B0604020202020204" pitchFamily="34" charset="-128"/>
                <a:cs typeface="Arial Unicode MS" panose="020B0604020202020204" pitchFamily="34" charset="-128"/>
              </a:rPr>
              <a:t>int</a:t>
            </a:r>
            <a:r>
              <a:rPr lang="en-US" sz="2400" b="1" dirty="0" smtClean="0">
                <a:solidFill>
                  <a:srgbClr val="000000"/>
                </a:solidFill>
                <a:ea typeface="Arial Unicode MS" panose="020B0604020202020204" pitchFamily="34" charset="-128"/>
                <a:cs typeface="Arial Unicode MS" panose="020B0604020202020204" pitchFamily="34" charset="-128"/>
              </a:rPr>
              <a:t> </a:t>
            </a:r>
            <a:r>
              <a:rPr lang="en-US" sz="2400" b="1" dirty="0" err="1" smtClean="0">
                <a:solidFill>
                  <a:srgbClr val="000000"/>
                </a:solidFill>
                <a:ea typeface="Arial Unicode MS" panose="020B0604020202020204" pitchFamily="34" charset="-128"/>
                <a:cs typeface="Arial Unicode MS" panose="020B0604020202020204" pitchFamily="34" charset="-128"/>
              </a:rPr>
              <a:t>i</a:t>
            </a:r>
            <a:r>
              <a:rPr lang="en-US" sz="2400" b="1" dirty="0" smtClean="0">
                <a:solidFill>
                  <a:srgbClr val="000000"/>
                </a:solidFill>
                <a:ea typeface="Arial Unicode MS" panose="020B0604020202020204" pitchFamily="34" charset="-128"/>
                <a:cs typeface="Arial Unicode MS" panose="020B0604020202020204" pitchFamily="34" charset="-128"/>
              </a:rPr>
              <a:t>, j, </a:t>
            </a:r>
            <a:r>
              <a:rPr lang="en-US" sz="2400" b="1" dirty="0" err="1" smtClean="0">
                <a:solidFill>
                  <a:srgbClr val="000000"/>
                </a:solidFill>
                <a:ea typeface="Arial Unicode MS" panose="020B0604020202020204" pitchFamily="34" charset="-128"/>
                <a:cs typeface="Arial Unicode MS" panose="020B0604020202020204" pitchFamily="34" charset="-128"/>
              </a:rPr>
              <a:t>pos</a:t>
            </a:r>
            <a:r>
              <a:rPr lang="en-US" sz="24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float temp;</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for (</a:t>
            </a:r>
            <a:r>
              <a:rPr lang="en-US" sz="2400" b="1" dirty="0" err="1" smtClean="0">
                <a:solidFill>
                  <a:srgbClr val="000000"/>
                </a:solidFill>
                <a:ea typeface="Arial Unicode MS" panose="020B0604020202020204" pitchFamily="34" charset="-128"/>
                <a:cs typeface="Arial Unicode MS" panose="020B0604020202020204" pitchFamily="34" charset="-128"/>
              </a:rPr>
              <a:t>i</a:t>
            </a:r>
            <a:r>
              <a:rPr lang="en-US" sz="2400" b="1" dirty="0" smtClean="0">
                <a:solidFill>
                  <a:srgbClr val="000000"/>
                </a:solidFill>
                <a:ea typeface="Arial Unicode MS" panose="020B0604020202020204" pitchFamily="34" charset="-128"/>
                <a:cs typeface="Arial Unicode MS" panose="020B0604020202020204" pitchFamily="34" charset="-128"/>
              </a:rPr>
              <a:t>=a; </a:t>
            </a:r>
            <a:r>
              <a:rPr lang="en-US" sz="2400" b="1" dirty="0" err="1" smtClean="0">
                <a:solidFill>
                  <a:srgbClr val="000000"/>
                </a:solidFill>
                <a:ea typeface="Arial Unicode MS" panose="020B0604020202020204" pitchFamily="34" charset="-128"/>
                <a:cs typeface="Arial Unicode MS" panose="020B0604020202020204" pitchFamily="34" charset="-128"/>
              </a:rPr>
              <a:t>i</a:t>
            </a:r>
            <a:r>
              <a:rPr lang="en-US" sz="2400" b="1" dirty="0" smtClean="0">
                <a:solidFill>
                  <a:srgbClr val="000000"/>
                </a:solidFill>
                <a:ea typeface="Arial Unicode MS" panose="020B0604020202020204" pitchFamily="34" charset="-128"/>
                <a:cs typeface="Arial Unicode MS" panose="020B0604020202020204" pitchFamily="34" charset="-128"/>
              </a:rPr>
              <a:t>&lt;t-1; </a:t>
            </a:r>
            <a:r>
              <a:rPr lang="en-US" sz="2400" b="1" dirty="0" err="1" smtClean="0">
                <a:solidFill>
                  <a:srgbClr val="000000"/>
                </a:solidFill>
                <a:ea typeface="Arial Unicode MS" panose="020B0604020202020204" pitchFamily="34" charset="-128"/>
                <a:cs typeface="Arial Unicode MS" panose="020B0604020202020204" pitchFamily="34" charset="-128"/>
              </a:rPr>
              <a:t>i</a:t>
            </a:r>
            <a:r>
              <a:rPr lang="en-US" sz="2400" b="1"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t>
            </a:r>
            <a:r>
              <a:rPr lang="en-US" sz="2400" b="1" dirty="0" err="1" smtClean="0">
                <a:solidFill>
                  <a:srgbClr val="000000"/>
                </a:solidFill>
                <a:ea typeface="Arial Unicode MS" panose="020B0604020202020204" pitchFamily="34" charset="-128"/>
                <a:cs typeface="Arial Unicode MS" panose="020B0604020202020204" pitchFamily="34" charset="-128"/>
              </a:rPr>
              <a:t>pos</a:t>
            </a:r>
            <a:r>
              <a:rPr lang="en-US" sz="2400" b="1" dirty="0" smtClean="0">
                <a:solidFill>
                  <a:srgbClr val="000000"/>
                </a:solidFill>
                <a:ea typeface="Arial Unicode MS" panose="020B0604020202020204" pitchFamily="34" charset="-128"/>
                <a:cs typeface="Arial Unicode MS" panose="020B0604020202020204" pitchFamily="34" charset="-128"/>
              </a:rPr>
              <a:t> = </a:t>
            </a:r>
            <a:r>
              <a:rPr lang="en-US" sz="2400" b="1" dirty="0" err="1" smtClean="0">
                <a:solidFill>
                  <a:srgbClr val="000000"/>
                </a:solidFill>
                <a:ea typeface="Arial Unicode MS" panose="020B0604020202020204" pitchFamily="34" charset="-128"/>
                <a:cs typeface="Arial Unicode MS" panose="020B0604020202020204" pitchFamily="34" charset="-128"/>
              </a:rPr>
              <a:t>i</a:t>
            </a:r>
            <a:r>
              <a:rPr lang="en-US" sz="24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for (j=i+1; j&lt;t; j++)</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if (A[j] &lt; A[</a:t>
            </a:r>
            <a:r>
              <a:rPr lang="en-US" sz="2400" b="1" dirty="0" err="1" smtClean="0">
                <a:solidFill>
                  <a:srgbClr val="000000"/>
                </a:solidFill>
                <a:ea typeface="Arial Unicode MS" panose="020B0604020202020204" pitchFamily="34" charset="-128"/>
                <a:cs typeface="Arial Unicode MS" panose="020B0604020202020204" pitchFamily="34" charset="-128"/>
              </a:rPr>
              <a:t>pos</a:t>
            </a:r>
            <a:r>
              <a:rPr lang="en-US" sz="24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t>
            </a:r>
            <a:r>
              <a:rPr lang="en-US" sz="2400" b="1" dirty="0" err="1" smtClean="0">
                <a:solidFill>
                  <a:srgbClr val="000000"/>
                </a:solidFill>
                <a:ea typeface="Arial Unicode MS" panose="020B0604020202020204" pitchFamily="34" charset="-128"/>
                <a:cs typeface="Arial Unicode MS" panose="020B0604020202020204" pitchFamily="34" charset="-128"/>
              </a:rPr>
              <a:t>pos</a:t>
            </a:r>
            <a:r>
              <a:rPr lang="en-US" sz="2400" b="1" dirty="0" smtClean="0">
                <a:solidFill>
                  <a:srgbClr val="000000"/>
                </a:solidFill>
                <a:ea typeface="Arial Unicode MS" panose="020B0604020202020204" pitchFamily="34" charset="-128"/>
                <a:cs typeface="Arial Unicode MS" panose="020B0604020202020204" pitchFamily="34" charset="-128"/>
              </a:rPr>
              <a:t> = j;</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temp = A[</a:t>
            </a:r>
            <a:r>
              <a:rPr lang="en-US" sz="2400" b="1" dirty="0" err="1" smtClean="0">
                <a:solidFill>
                  <a:srgbClr val="000000"/>
                </a:solidFill>
                <a:ea typeface="Arial Unicode MS" panose="020B0604020202020204" pitchFamily="34" charset="-128"/>
                <a:cs typeface="Arial Unicode MS" panose="020B0604020202020204" pitchFamily="34" charset="-128"/>
              </a:rPr>
              <a:t>pos</a:t>
            </a:r>
            <a:r>
              <a:rPr lang="en-US" sz="24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a:t>
            </a:r>
            <a:r>
              <a:rPr lang="en-US" sz="2400" b="1" dirty="0" err="1" smtClean="0">
                <a:solidFill>
                  <a:srgbClr val="000000"/>
                </a:solidFill>
                <a:ea typeface="Arial Unicode MS" panose="020B0604020202020204" pitchFamily="34" charset="-128"/>
                <a:cs typeface="Arial Unicode MS" panose="020B0604020202020204" pitchFamily="34" charset="-128"/>
              </a:rPr>
              <a:t>pos</a:t>
            </a:r>
            <a:r>
              <a:rPr lang="en-US" sz="2400" b="1" dirty="0" smtClean="0">
                <a:solidFill>
                  <a:srgbClr val="000000"/>
                </a:solidFill>
                <a:ea typeface="Arial Unicode MS" panose="020B0604020202020204" pitchFamily="34" charset="-128"/>
                <a:cs typeface="Arial Unicode MS" panose="020B0604020202020204" pitchFamily="34" charset="-128"/>
              </a:rPr>
              <a:t>] = A[</a:t>
            </a:r>
            <a:r>
              <a:rPr lang="en-US" sz="2400" b="1" dirty="0" err="1" smtClean="0">
                <a:solidFill>
                  <a:srgbClr val="000000"/>
                </a:solidFill>
                <a:ea typeface="Arial Unicode MS" panose="020B0604020202020204" pitchFamily="34" charset="-128"/>
                <a:cs typeface="Arial Unicode MS" panose="020B0604020202020204" pitchFamily="34" charset="-128"/>
              </a:rPr>
              <a:t>i</a:t>
            </a:r>
            <a:r>
              <a:rPr lang="en-US" sz="24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a:t>
            </a:r>
            <a:r>
              <a:rPr lang="en-US" sz="2400" b="1" dirty="0" err="1" smtClean="0">
                <a:solidFill>
                  <a:srgbClr val="000000"/>
                </a:solidFill>
                <a:ea typeface="Arial Unicode MS" panose="020B0604020202020204" pitchFamily="34" charset="-128"/>
                <a:cs typeface="Arial Unicode MS" panose="020B0604020202020204" pitchFamily="34" charset="-128"/>
              </a:rPr>
              <a:t>i</a:t>
            </a:r>
            <a:r>
              <a:rPr lang="en-US" sz="2400" b="1" dirty="0" smtClean="0">
                <a:solidFill>
                  <a:srgbClr val="000000"/>
                </a:solidFill>
                <a:ea typeface="Arial Unicode MS" panose="020B0604020202020204" pitchFamily="34" charset="-128"/>
                <a:cs typeface="Arial Unicode MS" panose="020B0604020202020204" pitchFamily="34" charset="-128"/>
              </a:rPr>
              <a:t>] = temp;</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Δυναμική Διαχείριση Μνήμης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28</a:t>
            </a:fld>
            <a:endParaRPr lang="el-GR" sz="1400" dirty="0">
              <a:solidFill>
                <a:schemeClr val="tx1"/>
              </a:solidFill>
            </a:endParaRPr>
          </a:p>
        </p:txBody>
      </p:sp>
      <p:pic>
        <p:nvPicPr>
          <p:cNvPr id="7"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6054536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Δυναμικοί </a:t>
            </a:r>
            <a:r>
              <a:rPr lang="el-GR" b="1" dirty="0" smtClean="0"/>
              <a:t>πίνακες 2 διαστάσεων (1 από 2)</a:t>
            </a:r>
            <a:endParaRPr lang="el-GR" b="1" dirty="0"/>
          </a:p>
        </p:txBody>
      </p:sp>
      <p:sp>
        <p:nvSpPr>
          <p:cNvPr id="3" name="Θέση περιεχομένου 1" descr="Τμήμα προγράμματος: float, asterisc asterisc P. Enter, int μέγεθος. Enter, scan f, % d, κόμμα &amp; N, κόμμα &amp; M, / asterisc, επιθυμητό μέγεθος N * M, asterisc /. Enter, μέγεθος =, N * size of, παρένθεση int, κλείσιμο παρένθεσης, / asterisc,  μέγεθος Ν δεικτών, asterisc /. Enter, P = malloc, παρένθεση μέγεθος, κλείσιμο παρένθεσης, / asterisc,  δημιουργία Ν δεικτών,  asterisc /. Enter, μέγεθος =, M * size of, παρένθεση float, κλείσιμο παρένθεσης, / asterisc, για κάθε γραμμή, asterisc /. Enter, for, i = 0, ερωτηματικό, i μικρότερο του N, ερωτηματικό, i + +. Enter, P, αγκύλη i, κλείσιμο αγκύλης, = malloc, παρένθεση μέγεθος, κλείσιμο παρένθεσης,  / asterisc, δημιουργία Μ στηλών ανά γραμμή, asterisc /. Enter, P, αγκύλη i, κλείσιμο αγκύλης, αγκύλη j, κλείσιμο αγκύλης. Enter, free, παρένθεση P, κλείσιμο αγκύλης.&#10;"/>
          <p:cNvSpPr>
            <a:spLocks noGrp="1"/>
          </p:cNvSpPr>
          <p:nvPr>
            <p:ph idx="1"/>
          </p:nvPr>
        </p:nvSpPr>
        <p:spPr/>
        <p:txBody>
          <a:bodyPr>
            <a:normAutofit/>
          </a:bodyPr>
          <a:lstStyle/>
          <a:p>
            <a:pPr marL="517525" lvl="0" indent="-517525" defTabSz="1008063" eaLnBrk="0" fontAlgn="base" hangingPunct="0">
              <a:lnSpc>
                <a:spcPct val="80000"/>
              </a:lnSpc>
              <a:spcAft>
                <a:spcPct val="0"/>
              </a:spcAft>
              <a:buClr>
                <a:srgbClr val="660000"/>
              </a:buClr>
              <a:buSzPct val="70000"/>
              <a:buFont typeface="Wingdings" panose="05000000000000000000" pitchFamily="2" charset="2"/>
              <a:buChar char="o"/>
            </a:pPr>
            <a:r>
              <a:rPr lang="el-GR" sz="2400" kern="0" dirty="0">
                <a:solidFill>
                  <a:srgbClr val="000000"/>
                </a:solidFill>
              </a:rPr>
              <a:t> </a:t>
            </a:r>
            <a:r>
              <a:rPr lang="en-US" sz="2400" kern="0" dirty="0">
                <a:solidFill>
                  <a:srgbClr val="000000"/>
                </a:solidFill>
              </a:rPr>
              <a:t>float **P; </a:t>
            </a:r>
          </a:p>
          <a:p>
            <a:pPr marL="517525" lvl="0" indent="-517525" defTabSz="1008063" eaLnBrk="0" fontAlgn="base" hangingPunct="0">
              <a:lnSpc>
                <a:spcPct val="80000"/>
              </a:lnSpc>
              <a:spcAft>
                <a:spcPct val="0"/>
              </a:spcAft>
              <a:buClr>
                <a:srgbClr val="660000"/>
              </a:buClr>
              <a:buSzPct val="70000"/>
              <a:buFont typeface="Wingdings" panose="05000000000000000000" pitchFamily="2" charset="2"/>
              <a:buChar char="o"/>
            </a:pPr>
            <a:r>
              <a:rPr lang="en-US" sz="2400" kern="0" dirty="0">
                <a:solidFill>
                  <a:srgbClr val="000000"/>
                </a:solidFill>
              </a:rPr>
              <a:t> </a:t>
            </a:r>
            <a:r>
              <a:rPr lang="en-US" sz="2400" kern="0" dirty="0" err="1">
                <a:solidFill>
                  <a:srgbClr val="000000"/>
                </a:solidFill>
              </a:rPr>
              <a:t>int</a:t>
            </a:r>
            <a:r>
              <a:rPr lang="en-US" sz="2400" kern="0" dirty="0">
                <a:solidFill>
                  <a:srgbClr val="000000"/>
                </a:solidFill>
              </a:rPr>
              <a:t> </a:t>
            </a:r>
            <a:r>
              <a:rPr lang="en-US" sz="2400" kern="0" dirty="0" err="1">
                <a:solidFill>
                  <a:srgbClr val="000000"/>
                </a:solidFill>
              </a:rPr>
              <a:t>megethos</a:t>
            </a:r>
            <a:r>
              <a:rPr lang="en-US" sz="2400" kern="0" dirty="0">
                <a:solidFill>
                  <a:srgbClr val="000000"/>
                </a:solidFill>
              </a:rPr>
              <a:t>;</a:t>
            </a:r>
          </a:p>
          <a:p>
            <a:pPr marL="517525" lvl="0" indent="-517525" defTabSz="1008063" eaLnBrk="0" fontAlgn="base" hangingPunct="0">
              <a:lnSpc>
                <a:spcPct val="80000"/>
              </a:lnSpc>
              <a:spcAft>
                <a:spcPct val="0"/>
              </a:spcAft>
              <a:buClr>
                <a:srgbClr val="660000"/>
              </a:buClr>
              <a:buSzPct val="70000"/>
              <a:buFont typeface="Wingdings" panose="05000000000000000000" pitchFamily="2" charset="2"/>
              <a:buChar char="o"/>
            </a:pPr>
            <a:r>
              <a:rPr lang="en-US" sz="2400" kern="0" dirty="0" err="1">
                <a:solidFill>
                  <a:srgbClr val="000000"/>
                </a:solidFill>
              </a:rPr>
              <a:t>scanf</a:t>
            </a:r>
            <a:r>
              <a:rPr lang="en-US" sz="2400" kern="0" dirty="0">
                <a:solidFill>
                  <a:srgbClr val="000000"/>
                </a:solidFill>
              </a:rPr>
              <a:t>(“%d”, &amp;N, &amp;M); /*</a:t>
            </a:r>
            <a:r>
              <a:rPr lang="el-GR" sz="2400" kern="0" dirty="0">
                <a:solidFill>
                  <a:srgbClr val="000000"/>
                </a:solidFill>
              </a:rPr>
              <a:t>επιθυμητό μέγεθος</a:t>
            </a:r>
            <a:r>
              <a:rPr lang="en-US" sz="2400" kern="0" dirty="0">
                <a:solidFill>
                  <a:srgbClr val="000000"/>
                </a:solidFill>
              </a:rPr>
              <a:t> </a:t>
            </a:r>
            <a:r>
              <a:rPr lang="en-US" sz="2400" kern="0" dirty="0" smtClean="0">
                <a:solidFill>
                  <a:srgbClr val="000000"/>
                </a:solidFill>
              </a:rPr>
              <a:t>N</a:t>
            </a:r>
            <a:r>
              <a:rPr lang="el-GR" sz="2400" kern="0" dirty="0" smtClean="0">
                <a:solidFill>
                  <a:srgbClr val="000000"/>
                </a:solidFill>
              </a:rPr>
              <a:t> </a:t>
            </a:r>
            <a:r>
              <a:rPr lang="en-US" sz="2400" kern="0" dirty="0" smtClean="0">
                <a:solidFill>
                  <a:srgbClr val="000000"/>
                </a:solidFill>
              </a:rPr>
              <a:t>x</a:t>
            </a:r>
            <a:r>
              <a:rPr lang="el-GR" sz="2400" kern="0" dirty="0" smtClean="0">
                <a:solidFill>
                  <a:srgbClr val="000000"/>
                </a:solidFill>
              </a:rPr>
              <a:t> </a:t>
            </a:r>
            <a:r>
              <a:rPr lang="en-US" sz="2400" kern="0" dirty="0" smtClean="0">
                <a:solidFill>
                  <a:srgbClr val="000000"/>
                </a:solidFill>
              </a:rPr>
              <a:t>M</a:t>
            </a:r>
            <a:r>
              <a:rPr lang="el-GR" sz="2400" kern="0" dirty="0" smtClean="0">
                <a:solidFill>
                  <a:srgbClr val="000000"/>
                </a:solidFill>
              </a:rPr>
              <a:t> </a:t>
            </a:r>
            <a:r>
              <a:rPr lang="el-GR" sz="2400" kern="0" dirty="0">
                <a:solidFill>
                  <a:srgbClr val="000000"/>
                </a:solidFill>
              </a:rPr>
              <a:t>*/</a:t>
            </a:r>
          </a:p>
          <a:p>
            <a:pPr marL="517525" lvl="0" indent="-517525" defTabSz="1008063" eaLnBrk="0" fontAlgn="base" hangingPunct="0">
              <a:lnSpc>
                <a:spcPct val="80000"/>
              </a:lnSpc>
              <a:spcAft>
                <a:spcPct val="0"/>
              </a:spcAft>
              <a:buClr>
                <a:srgbClr val="660000"/>
              </a:buClr>
              <a:buSzPct val="70000"/>
              <a:buFont typeface="Wingdings" panose="05000000000000000000" pitchFamily="2" charset="2"/>
              <a:buChar char="o"/>
            </a:pPr>
            <a:r>
              <a:rPr lang="en-US" sz="2400" kern="0" dirty="0">
                <a:solidFill>
                  <a:srgbClr val="C00000"/>
                </a:solidFill>
              </a:rPr>
              <a:t> </a:t>
            </a:r>
            <a:r>
              <a:rPr lang="en-US" sz="2400" b="1" kern="0" dirty="0" err="1">
                <a:solidFill>
                  <a:srgbClr val="C00000"/>
                </a:solidFill>
              </a:rPr>
              <a:t>megethos</a:t>
            </a:r>
            <a:r>
              <a:rPr lang="en-US" sz="2400" b="1" kern="0" dirty="0">
                <a:solidFill>
                  <a:srgbClr val="C00000"/>
                </a:solidFill>
              </a:rPr>
              <a:t> = N * </a:t>
            </a:r>
            <a:r>
              <a:rPr lang="en-US" sz="2400" b="1" kern="0" dirty="0" err="1">
                <a:solidFill>
                  <a:srgbClr val="C00000"/>
                </a:solidFill>
              </a:rPr>
              <a:t>sizeof</a:t>
            </a:r>
            <a:r>
              <a:rPr lang="en-US" sz="2400" b="1" kern="0" dirty="0">
                <a:solidFill>
                  <a:srgbClr val="C00000"/>
                </a:solidFill>
              </a:rPr>
              <a:t>(</a:t>
            </a:r>
            <a:r>
              <a:rPr lang="en-US" sz="2400" b="1" kern="0" dirty="0" err="1">
                <a:solidFill>
                  <a:srgbClr val="C00000"/>
                </a:solidFill>
              </a:rPr>
              <a:t>int</a:t>
            </a:r>
            <a:r>
              <a:rPr lang="en-US" sz="2400" b="1" kern="0" dirty="0">
                <a:solidFill>
                  <a:srgbClr val="C00000"/>
                </a:solidFill>
              </a:rPr>
              <a:t>); /* </a:t>
            </a:r>
            <a:r>
              <a:rPr lang="el-GR" sz="2400" b="1" kern="0" dirty="0">
                <a:solidFill>
                  <a:srgbClr val="C00000"/>
                </a:solidFill>
              </a:rPr>
              <a:t>μέγεθος Ν δεικτών */</a:t>
            </a:r>
            <a:endParaRPr lang="en-US" sz="2400" b="1" kern="0" dirty="0">
              <a:solidFill>
                <a:srgbClr val="C00000"/>
              </a:solidFill>
            </a:endParaRPr>
          </a:p>
          <a:p>
            <a:pPr marL="517525" lvl="0" indent="-517525" defTabSz="1008063" eaLnBrk="0" fontAlgn="base" hangingPunct="0">
              <a:lnSpc>
                <a:spcPct val="80000"/>
              </a:lnSpc>
              <a:spcAft>
                <a:spcPct val="0"/>
              </a:spcAft>
              <a:buClr>
                <a:srgbClr val="660000"/>
              </a:buClr>
              <a:buSzPct val="70000"/>
              <a:buFont typeface="Wingdings" panose="05000000000000000000" pitchFamily="2" charset="2"/>
              <a:buChar char="o"/>
            </a:pPr>
            <a:r>
              <a:rPr lang="en-US" sz="2400" b="1" kern="0" dirty="0">
                <a:solidFill>
                  <a:srgbClr val="C00000"/>
                </a:solidFill>
              </a:rPr>
              <a:t> P = </a:t>
            </a:r>
            <a:r>
              <a:rPr lang="en-US" sz="2400" b="1" kern="0" dirty="0" err="1">
                <a:solidFill>
                  <a:srgbClr val="C00000"/>
                </a:solidFill>
              </a:rPr>
              <a:t>malloc</a:t>
            </a:r>
            <a:r>
              <a:rPr lang="en-US" sz="2400" b="1" kern="0" dirty="0">
                <a:solidFill>
                  <a:srgbClr val="C00000"/>
                </a:solidFill>
              </a:rPr>
              <a:t>(</a:t>
            </a:r>
            <a:r>
              <a:rPr lang="en-US" sz="2400" b="1" kern="0" dirty="0" err="1">
                <a:solidFill>
                  <a:srgbClr val="C00000"/>
                </a:solidFill>
              </a:rPr>
              <a:t>megethos</a:t>
            </a:r>
            <a:r>
              <a:rPr lang="en-US" sz="2400" b="1" kern="0" dirty="0">
                <a:solidFill>
                  <a:srgbClr val="C00000"/>
                </a:solidFill>
              </a:rPr>
              <a:t>);</a:t>
            </a:r>
            <a:r>
              <a:rPr lang="el-GR" sz="2400" b="1" kern="0" dirty="0">
                <a:solidFill>
                  <a:srgbClr val="C00000"/>
                </a:solidFill>
              </a:rPr>
              <a:t> </a:t>
            </a:r>
            <a:r>
              <a:rPr lang="en-US" sz="2400" b="1" kern="0" dirty="0">
                <a:solidFill>
                  <a:srgbClr val="C00000"/>
                </a:solidFill>
              </a:rPr>
              <a:t>/* </a:t>
            </a:r>
            <a:r>
              <a:rPr lang="el-GR" sz="2400" b="1" kern="0" dirty="0">
                <a:solidFill>
                  <a:srgbClr val="C00000"/>
                </a:solidFill>
              </a:rPr>
              <a:t>δημιουργία Ν δεικτών */</a:t>
            </a:r>
            <a:endParaRPr lang="en-US" sz="2400" b="1" kern="0" dirty="0">
              <a:solidFill>
                <a:srgbClr val="C00000"/>
              </a:solidFill>
            </a:endParaRPr>
          </a:p>
          <a:p>
            <a:pPr marL="517525" lvl="0" indent="-517525" defTabSz="1008063" eaLnBrk="0" fontAlgn="base" hangingPunct="0">
              <a:lnSpc>
                <a:spcPct val="80000"/>
              </a:lnSpc>
              <a:spcAft>
                <a:spcPct val="0"/>
              </a:spcAft>
              <a:buClr>
                <a:srgbClr val="660000"/>
              </a:buClr>
              <a:buSzPct val="70000"/>
              <a:buFont typeface="Wingdings" panose="05000000000000000000" pitchFamily="2" charset="2"/>
              <a:buChar char="o"/>
            </a:pPr>
            <a:r>
              <a:rPr lang="en-US" sz="2400" b="1" kern="0" dirty="0" err="1">
                <a:solidFill>
                  <a:srgbClr val="000099"/>
                </a:solidFill>
              </a:rPr>
              <a:t>megethos</a:t>
            </a:r>
            <a:r>
              <a:rPr lang="en-US" sz="2400" b="1" kern="0" dirty="0">
                <a:solidFill>
                  <a:srgbClr val="000099"/>
                </a:solidFill>
              </a:rPr>
              <a:t> = M * </a:t>
            </a:r>
            <a:r>
              <a:rPr lang="en-US" sz="2400" b="1" kern="0" dirty="0" err="1">
                <a:solidFill>
                  <a:srgbClr val="000099"/>
                </a:solidFill>
              </a:rPr>
              <a:t>sizeof</a:t>
            </a:r>
            <a:r>
              <a:rPr lang="en-US" sz="2400" b="1" kern="0" dirty="0">
                <a:solidFill>
                  <a:srgbClr val="000099"/>
                </a:solidFill>
              </a:rPr>
              <a:t>(float); </a:t>
            </a:r>
            <a:r>
              <a:rPr lang="el-GR" sz="2400" b="1" kern="0" dirty="0">
                <a:solidFill>
                  <a:srgbClr val="000099"/>
                </a:solidFill>
              </a:rPr>
              <a:t>/* για κάθε γραμμή */</a:t>
            </a:r>
            <a:endParaRPr lang="en-US" sz="2400" b="1" kern="0" dirty="0">
              <a:solidFill>
                <a:srgbClr val="000099"/>
              </a:solidFill>
            </a:endParaRPr>
          </a:p>
          <a:p>
            <a:pPr marL="517525" lvl="0" indent="-517525" defTabSz="1008063" eaLnBrk="0" fontAlgn="base" hangingPunct="0">
              <a:lnSpc>
                <a:spcPct val="80000"/>
              </a:lnSpc>
              <a:spcAft>
                <a:spcPct val="0"/>
              </a:spcAft>
              <a:buClr>
                <a:srgbClr val="660000"/>
              </a:buClr>
              <a:buSzPct val="70000"/>
              <a:buFont typeface="Wingdings" panose="05000000000000000000" pitchFamily="2" charset="2"/>
              <a:buChar char="o"/>
            </a:pPr>
            <a:r>
              <a:rPr lang="en-US" sz="2400" b="1" kern="0" dirty="0">
                <a:solidFill>
                  <a:srgbClr val="000099"/>
                </a:solidFill>
              </a:rPr>
              <a:t>for (</a:t>
            </a:r>
            <a:r>
              <a:rPr lang="en-US" sz="2400" b="1" kern="0" dirty="0" err="1">
                <a:solidFill>
                  <a:srgbClr val="000099"/>
                </a:solidFill>
              </a:rPr>
              <a:t>i</a:t>
            </a:r>
            <a:r>
              <a:rPr lang="en-US" sz="2400" b="1" kern="0" dirty="0">
                <a:solidFill>
                  <a:srgbClr val="000099"/>
                </a:solidFill>
              </a:rPr>
              <a:t>=0; </a:t>
            </a:r>
            <a:r>
              <a:rPr lang="en-US" sz="2400" b="1" kern="0" dirty="0" err="1">
                <a:solidFill>
                  <a:srgbClr val="000099"/>
                </a:solidFill>
              </a:rPr>
              <a:t>i</a:t>
            </a:r>
            <a:r>
              <a:rPr lang="en-US" sz="2400" b="1" kern="0" dirty="0">
                <a:solidFill>
                  <a:srgbClr val="000099"/>
                </a:solidFill>
              </a:rPr>
              <a:t>&lt;N; </a:t>
            </a:r>
            <a:r>
              <a:rPr lang="en-US" sz="2400" b="1" kern="0" dirty="0" err="1">
                <a:solidFill>
                  <a:srgbClr val="000099"/>
                </a:solidFill>
              </a:rPr>
              <a:t>i</a:t>
            </a:r>
            <a:r>
              <a:rPr lang="en-US" sz="2400" b="1" kern="0" dirty="0">
                <a:solidFill>
                  <a:srgbClr val="000099"/>
                </a:solidFill>
              </a:rPr>
              <a:t>++)</a:t>
            </a:r>
          </a:p>
          <a:p>
            <a:pPr marL="1001713" lvl="1" indent="-482600" defTabSz="1008063" eaLnBrk="0" fontAlgn="base" hangingPunct="0">
              <a:lnSpc>
                <a:spcPct val="80000"/>
              </a:lnSpc>
              <a:spcAft>
                <a:spcPct val="0"/>
              </a:spcAft>
              <a:buClr>
                <a:schemeClr val="accent3">
                  <a:lumMod val="50000"/>
                </a:schemeClr>
              </a:buClr>
              <a:buSzPct val="75000"/>
              <a:buFont typeface="Wingdings" panose="05000000000000000000" pitchFamily="2" charset="2"/>
              <a:buChar char="n"/>
            </a:pPr>
            <a:r>
              <a:rPr lang="en-US" sz="2000" b="1" kern="0" dirty="0">
                <a:solidFill>
                  <a:srgbClr val="000099"/>
                </a:solidFill>
              </a:rPr>
              <a:t>P[</a:t>
            </a:r>
            <a:r>
              <a:rPr lang="en-US" sz="2000" b="1" kern="0" dirty="0" err="1">
                <a:solidFill>
                  <a:srgbClr val="000099"/>
                </a:solidFill>
              </a:rPr>
              <a:t>i</a:t>
            </a:r>
            <a:r>
              <a:rPr lang="en-US" sz="2000" b="1" kern="0" dirty="0">
                <a:solidFill>
                  <a:srgbClr val="000099"/>
                </a:solidFill>
              </a:rPr>
              <a:t>] = </a:t>
            </a:r>
            <a:r>
              <a:rPr lang="en-US" sz="2000" b="1" kern="0" dirty="0" err="1">
                <a:solidFill>
                  <a:srgbClr val="000099"/>
                </a:solidFill>
              </a:rPr>
              <a:t>malloc</a:t>
            </a:r>
            <a:r>
              <a:rPr lang="en-US" sz="2000" b="1" kern="0" dirty="0">
                <a:solidFill>
                  <a:srgbClr val="000099"/>
                </a:solidFill>
              </a:rPr>
              <a:t>(</a:t>
            </a:r>
            <a:r>
              <a:rPr lang="en-US" sz="2000" b="1" kern="0" dirty="0" err="1">
                <a:solidFill>
                  <a:srgbClr val="000099"/>
                </a:solidFill>
              </a:rPr>
              <a:t>megethos</a:t>
            </a:r>
            <a:r>
              <a:rPr lang="en-US" sz="2000" b="1" kern="0" dirty="0">
                <a:solidFill>
                  <a:srgbClr val="000099"/>
                </a:solidFill>
              </a:rPr>
              <a:t>) /* </a:t>
            </a:r>
            <a:r>
              <a:rPr lang="el-GR" sz="2000" b="1" kern="0" dirty="0">
                <a:solidFill>
                  <a:srgbClr val="000099"/>
                </a:solidFill>
              </a:rPr>
              <a:t>δημιουργία Μ στηλών </a:t>
            </a:r>
            <a:r>
              <a:rPr lang="el-GR" sz="2000" b="1" kern="0" dirty="0" smtClean="0">
                <a:solidFill>
                  <a:srgbClr val="000099"/>
                </a:solidFill>
              </a:rPr>
              <a:t>ανά </a:t>
            </a:r>
            <a:r>
              <a:rPr lang="el-GR" sz="2000" b="1" kern="0" dirty="0">
                <a:solidFill>
                  <a:srgbClr val="000099"/>
                </a:solidFill>
              </a:rPr>
              <a:t>γραμμή */</a:t>
            </a:r>
            <a:endParaRPr lang="en-US" sz="2000" b="1" kern="0" dirty="0">
              <a:solidFill>
                <a:srgbClr val="000099"/>
              </a:solidFill>
            </a:endParaRPr>
          </a:p>
          <a:p>
            <a:pPr marL="517525" lvl="0" indent="-517525" defTabSz="1008063" eaLnBrk="0" fontAlgn="base" hangingPunct="0">
              <a:lnSpc>
                <a:spcPct val="80000"/>
              </a:lnSpc>
              <a:spcAft>
                <a:spcPct val="0"/>
              </a:spcAft>
              <a:buClr>
                <a:srgbClr val="660000"/>
              </a:buClr>
              <a:buSzPct val="70000"/>
              <a:buFont typeface="Wingdings" panose="05000000000000000000" pitchFamily="2" charset="2"/>
              <a:buChar char="o"/>
            </a:pPr>
            <a:r>
              <a:rPr lang="el-GR" sz="2400" kern="0" dirty="0">
                <a:solidFill>
                  <a:srgbClr val="000000"/>
                </a:solidFill>
              </a:rPr>
              <a:t>……….</a:t>
            </a:r>
            <a:r>
              <a:rPr lang="en-US" sz="2400" kern="0" dirty="0">
                <a:solidFill>
                  <a:srgbClr val="000000"/>
                </a:solidFill>
              </a:rPr>
              <a:t> </a:t>
            </a:r>
            <a:endParaRPr lang="el-GR" sz="2400" kern="0" dirty="0">
              <a:solidFill>
                <a:srgbClr val="000000"/>
              </a:solidFill>
            </a:endParaRPr>
          </a:p>
          <a:p>
            <a:pPr marL="517525" lvl="0" indent="-517525" defTabSz="1008063" eaLnBrk="0" fontAlgn="base" hangingPunct="0">
              <a:lnSpc>
                <a:spcPct val="80000"/>
              </a:lnSpc>
              <a:spcAft>
                <a:spcPct val="0"/>
              </a:spcAft>
              <a:buClr>
                <a:srgbClr val="660000"/>
              </a:buClr>
              <a:buSzPct val="70000"/>
              <a:buFont typeface="Wingdings" panose="05000000000000000000" pitchFamily="2" charset="2"/>
              <a:buChar char="o"/>
            </a:pPr>
            <a:r>
              <a:rPr lang="en-US" sz="2400" kern="0" dirty="0">
                <a:solidFill>
                  <a:srgbClr val="000000"/>
                </a:solidFill>
              </a:rPr>
              <a:t>P[</a:t>
            </a:r>
            <a:r>
              <a:rPr lang="en-US" sz="2400" kern="0" dirty="0" err="1">
                <a:solidFill>
                  <a:srgbClr val="000000"/>
                </a:solidFill>
              </a:rPr>
              <a:t>i</a:t>
            </a:r>
            <a:r>
              <a:rPr lang="en-US" sz="2400" kern="0" dirty="0">
                <a:solidFill>
                  <a:srgbClr val="000000"/>
                </a:solidFill>
              </a:rPr>
              <a:t>][j]….</a:t>
            </a:r>
            <a:endParaRPr lang="el-GR" sz="2400" kern="0" dirty="0">
              <a:solidFill>
                <a:srgbClr val="000000"/>
              </a:solidFill>
            </a:endParaRPr>
          </a:p>
          <a:p>
            <a:pPr marL="517525" lvl="0" indent="-517525" defTabSz="1008063" eaLnBrk="0" fontAlgn="base" hangingPunct="0">
              <a:lnSpc>
                <a:spcPct val="80000"/>
              </a:lnSpc>
              <a:spcAft>
                <a:spcPct val="0"/>
              </a:spcAft>
              <a:buClr>
                <a:srgbClr val="660000"/>
              </a:buClr>
              <a:buSzPct val="70000"/>
              <a:buFont typeface="Wingdings" panose="05000000000000000000" pitchFamily="2" charset="2"/>
              <a:buChar char="o"/>
            </a:pPr>
            <a:r>
              <a:rPr lang="en-US" sz="2400" kern="0" dirty="0">
                <a:solidFill>
                  <a:srgbClr val="000000"/>
                </a:solidFill>
              </a:rPr>
              <a:t>free(P);</a:t>
            </a:r>
          </a:p>
          <a:p>
            <a:endParaRPr lang="el-GR"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Δυναμική Διαχείριση Μνήμης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29</a:t>
            </a:fld>
            <a:endParaRPr lang="el-GR" sz="1400" dirty="0">
              <a:solidFill>
                <a:schemeClr val="tx1"/>
              </a:solidFill>
            </a:endParaRPr>
          </a:p>
        </p:txBody>
      </p:sp>
    </p:spTree>
    <p:extLst>
      <p:ext uri="{BB962C8B-B14F-4D97-AF65-F5344CB8AC3E}">
        <p14:creationId xmlns:p14="http://schemas.microsoft.com/office/powerpoint/2010/main" val="36218959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Χρηματοδότηση </a:t>
            </a:r>
            <a:endParaRPr lang="el-GR" b="1" dirty="0"/>
          </a:p>
        </p:txBody>
      </p:sp>
      <p:sp>
        <p:nvSpPr>
          <p:cNvPr id="3" name="Θέση περιεχομένου 1"/>
          <p:cNvSpPr>
            <a:spLocks noGrp="1"/>
          </p:cNvSpPr>
          <p:nvPr>
            <p:ph idx="1"/>
          </p:nvPr>
        </p:nvSpPr>
        <p:spPr/>
        <p:txBody>
          <a:bodyPr>
            <a:normAutofit/>
          </a:bodyPr>
          <a:lstStyle/>
          <a:p>
            <a:r>
              <a:rPr lang="el-GR" sz="2400" dirty="0" smtClean="0"/>
              <a:t>Το παρόν εκπαιδευτικό υλικό έχει αναπτυχθεί στα πλαίσια του εκπαιδευτικού έργου του διδάσκοντα</a:t>
            </a:r>
            <a:r>
              <a:rPr lang="en-US" sz="2400" dirty="0"/>
              <a:t>.</a:t>
            </a:r>
            <a:r>
              <a:rPr lang="el-GR" sz="2400" dirty="0" smtClean="0"/>
              <a:t> </a:t>
            </a:r>
          </a:p>
          <a:p>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a:t>.</a:t>
            </a:r>
            <a:r>
              <a:rPr lang="en-US" sz="2400" dirty="0" smtClean="0"/>
              <a:t> </a:t>
            </a:r>
            <a:endParaRPr lang="el-GR" sz="2400" dirty="0"/>
          </a:p>
        </p:txBody>
      </p:sp>
      <p:pic>
        <p:nvPicPr>
          <p:cNvPr id="4" name="Εικόνα 1" descr=" Λογότυπο Επιχειρησιακού Προγράμματος Εκπαίδευση και Δια βίου Μάθηση.   " title="Λογότυπο Χρηματοδότησης. ">
            <a:hlinkClick r:id="rId3" tooltip="Μετάβαση σε www.edulll.gr"/>
          </p:cNvPr>
          <p:cNvPicPr>
            <a:picLocks noChangeAspect="1" noChangeArrowheads="1"/>
          </p:cNvPicPr>
          <p:nvPr/>
        </p:nvPicPr>
        <p:blipFill>
          <a:blip r:embed="rId4">
            <a:extLst>
              <a:ext uri="{BEBA8EAE-BF5A-486C-A8C5-ECC9F3942E4B}">
                <a14:imgProps xmlns:a14="http://schemas.microsoft.com/office/drawing/2010/main">
                  <a14:imgLayer r:embed="rId5">
                    <a14:imgEffect>
                      <a14:sharpenSoften amount="20000"/>
                    </a14:imgEffect>
                  </a14:imgLayer>
                </a14:imgProps>
              </a:ext>
              <a:ext uri="{28A0092B-C50C-407E-A947-70E740481C1C}">
                <a14:useLocalDpi xmlns:a14="http://schemas.microsoft.com/office/drawing/2010/main" val="0"/>
              </a:ext>
            </a:extLst>
          </a:blip>
          <a:srcRect/>
          <a:stretch>
            <a:fillRect/>
          </a:stretch>
        </p:blipFill>
        <p:spPr bwMode="auto">
          <a:xfrm>
            <a:off x="683568" y="4221088"/>
            <a:ext cx="7848872" cy="20162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Θέση αριθμού διαφάνειας 1" descr="."/>
          <p:cNvSpPr>
            <a:spLocks noGrp="1"/>
          </p:cNvSpPr>
          <p:nvPr>
            <p:ph type="sldNum" sz="quarter" idx="12"/>
          </p:nvPr>
        </p:nvSpPr>
        <p:spPr>
          <a:xfrm>
            <a:off x="6553200" y="6356350"/>
            <a:ext cx="2123256" cy="365125"/>
          </a:xfrm>
        </p:spPr>
        <p:txBody>
          <a:bodyPr/>
          <a:lstStyle/>
          <a:p>
            <a:fld id="{05CD8379-8D09-42C5-AE1F-DB6F792C5FCB}" type="slidenum">
              <a:rPr lang="el-GR" sz="1400" smtClean="0">
                <a:solidFill>
                  <a:prstClr val="black"/>
                </a:solidFill>
              </a: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3417360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prstClr val="black"/>
                </a:solidFill>
              </a:rPr>
              <a:t>Δυναμικοί πίνακες 2 διαστάσεων </a:t>
            </a:r>
            <a:r>
              <a:rPr lang="el-GR" b="1" dirty="0" smtClean="0">
                <a:solidFill>
                  <a:prstClr val="black"/>
                </a:solidFill>
              </a:rPr>
              <a:t>(2 </a:t>
            </a:r>
            <a:r>
              <a:rPr lang="el-GR" b="1" dirty="0">
                <a:solidFill>
                  <a:prstClr val="black"/>
                </a:solidFill>
              </a:rPr>
              <a:t>από 2)</a:t>
            </a:r>
            <a:endParaRPr lang="el-GR" dirty="0"/>
          </a:p>
        </p:txBody>
      </p:sp>
      <p:sp>
        <p:nvSpPr>
          <p:cNvPr id="3" name="Θέση περιεχομένου 1" descr="Επισήμανση: &#10;1)  Δήλωση πίνακα: τύπος δεδομένων, asterisc, asterisc, όνομα πίνακα.&#10;2)  Υπολογισμός απαιτούμενου χώρου: μέγεθος =, N * size of, παρένθεση int, κλείσιμο παρένθεσης.&#10;3)  Δέσμευση χώρου, παρένθεση, πλήθος γραμμών, κλείσιμο παρένθεσης: όνομα πίνακα =,  malloc, παρένθεση μέγεθος, κλείσιμο παρένθεσης.&#10;4)  Δέσμευση χώρου,παρένθεση, στήλες ανά γραμμή, κλείσιμο παρένθεσης. &#10;Α) μέγεθος =, πλήθος στηλών, * size of, παρένθεση, τύπος δεδομένων, κλείσιμο παρένθεσης.&#10;Β) for, i = 0, ερωτηματικό, i μικρότερο του πλήθους γραμμών, ερωτηματικό, i + +. Enter, όνομα πίνακα =, malloc, παρένθεση μέγεθος, κλείσιμο παρένθεσης.&#10;"/>
          <p:cNvSpPr>
            <a:spLocks noGrp="1"/>
          </p:cNvSpPr>
          <p:nvPr>
            <p:ph idx="1"/>
            <p:custDataLst>
              <p:tags r:id="rId1"/>
            </p:custDataLst>
          </p:nvPr>
        </p:nvSpPr>
        <p:spPr/>
        <p:txBody>
          <a:bodyPr>
            <a:normAutofit lnSpcReduction="10000"/>
          </a:bodyPr>
          <a:lstStyle/>
          <a:p>
            <a:pPr marL="0" lvl="0" indent="0" defTabSz="1008063" eaLnBrk="0" fontAlgn="base" hangingPunct="0">
              <a:lnSpc>
                <a:spcPct val="90000"/>
              </a:lnSpc>
              <a:spcAft>
                <a:spcPct val="0"/>
              </a:spcAft>
              <a:buClr>
                <a:srgbClr val="660000"/>
              </a:buClr>
              <a:buSzPct val="70000"/>
              <a:buNone/>
            </a:pPr>
            <a:r>
              <a:rPr lang="el-GR" b="1" kern="0" dirty="0" smtClean="0">
                <a:solidFill>
                  <a:srgbClr val="000000"/>
                </a:solidFill>
              </a:rPr>
              <a:t>1)  Δήλωση πίνακα</a:t>
            </a:r>
            <a:r>
              <a:rPr lang="el-GR" kern="0" dirty="0" smtClean="0">
                <a:solidFill>
                  <a:srgbClr val="000000"/>
                </a:solidFill>
              </a:rPr>
              <a:t>: </a:t>
            </a:r>
            <a:r>
              <a:rPr lang="el-GR" kern="0" dirty="0" err="1" smtClean="0">
                <a:solidFill>
                  <a:srgbClr val="000000"/>
                </a:solidFill>
              </a:rPr>
              <a:t>τύπος_δεδομένων</a:t>
            </a:r>
            <a:r>
              <a:rPr lang="el-GR" kern="0" dirty="0" smtClean="0">
                <a:solidFill>
                  <a:srgbClr val="000000"/>
                </a:solidFill>
              </a:rPr>
              <a:t> **</a:t>
            </a:r>
            <a:r>
              <a:rPr lang="el-GR" kern="0" dirty="0" err="1" smtClean="0">
                <a:solidFill>
                  <a:srgbClr val="000000"/>
                </a:solidFill>
              </a:rPr>
              <a:t>όνομα_πίνακα</a:t>
            </a:r>
            <a:r>
              <a:rPr lang="el-GR" kern="0" dirty="0" smtClean="0">
                <a:solidFill>
                  <a:srgbClr val="000000"/>
                </a:solidFill>
              </a:rPr>
              <a:t>;</a:t>
            </a:r>
          </a:p>
          <a:p>
            <a:pPr marL="0" lvl="0" indent="0" defTabSz="1008063" eaLnBrk="0" fontAlgn="base" hangingPunct="0">
              <a:lnSpc>
                <a:spcPct val="90000"/>
              </a:lnSpc>
              <a:spcAft>
                <a:spcPct val="0"/>
              </a:spcAft>
              <a:buClr>
                <a:srgbClr val="660000"/>
              </a:buClr>
              <a:buSzPct val="70000"/>
              <a:buNone/>
            </a:pPr>
            <a:r>
              <a:rPr lang="el-GR" b="1" kern="0" dirty="0" smtClean="0">
                <a:solidFill>
                  <a:srgbClr val="000000"/>
                </a:solidFill>
              </a:rPr>
              <a:t>2)  Υπολογισμός απαιτούμενου χώρου</a:t>
            </a:r>
            <a:r>
              <a:rPr lang="el-GR" kern="0" dirty="0" smtClean="0">
                <a:solidFill>
                  <a:srgbClr val="000000"/>
                </a:solidFill>
              </a:rPr>
              <a:t>: </a:t>
            </a:r>
            <a:r>
              <a:rPr lang="en-US" kern="0" dirty="0" err="1" smtClean="0">
                <a:solidFill>
                  <a:srgbClr val="000000"/>
                </a:solidFill>
              </a:rPr>
              <a:t>megethos</a:t>
            </a:r>
            <a:r>
              <a:rPr lang="en-US" kern="0" dirty="0" smtClean="0">
                <a:solidFill>
                  <a:srgbClr val="000000"/>
                </a:solidFill>
              </a:rPr>
              <a:t> = N * </a:t>
            </a:r>
            <a:r>
              <a:rPr lang="en-US" kern="0" dirty="0" err="1" smtClean="0">
                <a:solidFill>
                  <a:srgbClr val="000000"/>
                </a:solidFill>
              </a:rPr>
              <a:t>sizeof</a:t>
            </a:r>
            <a:r>
              <a:rPr lang="en-US" kern="0" dirty="0" smtClean="0">
                <a:solidFill>
                  <a:srgbClr val="000000"/>
                </a:solidFill>
              </a:rPr>
              <a:t>(</a:t>
            </a:r>
            <a:r>
              <a:rPr lang="en-US" kern="0" dirty="0" err="1" smtClean="0">
                <a:solidFill>
                  <a:srgbClr val="000000"/>
                </a:solidFill>
              </a:rPr>
              <a:t>int</a:t>
            </a:r>
            <a:r>
              <a:rPr lang="en-US" kern="0" dirty="0" smtClean="0">
                <a:solidFill>
                  <a:srgbClr val="000000"/>
                </a:solidFill>
              </a:rPr>
              <a:t>);</a:t>
            </a:r>
          </a:p>
          <a:p>
            <a:pPr marL="0" lvl="0" indent="0" defTabSz="1008063" eaLnBrk="0" fontAlgn="base" hangingPunct="0">
              <a:lnSpc>
                <a:spcPct val="90000"/>
              </a:lnSpc>
              <a:spcAft>
                <a:spcPct val="0"/>
              </a:spcAft>
              <a:buClr>
                <a:srgbClr val="660000"/>
              </a:buClr>
              <a:buSzPct val="70000"/>
              <a:buNone/>
            </a:pPr>
            <a:r>
              <a:rPr lang="el-GR" b="1" kern="0" dirty="0" smtClean="0">
                <a:solidFill>
                  <a:srgbClr val="000000"/>
                </a:solidFill>
              </a:rPr>
              <a:t>3)  Δέσμευση χώρου (πλήθος γραμμών)</a:t>
            </a:r>
            <a:r>
              <a:rPr lang="el-GR" kern="0" dirty="0" smtClean="0">
                <a:solidFill>
                  <a:srgbClr val="000000"/>
                </a:solidFill>
              </a:rPr>
              <a:t>: </a:t>
            </a:r>
            <a:r>
              <a:rPr lang="el-GR" kern="0" dirty="0" err="1" smtClean="0">
                <a:solidFill>
                  <a:srgbClr val="000000"/>
                </a:solidFill>
              </a:rPr>
              <a:t>όνομα_πίνακα</a:t>
            </a:r>
            <a:r>
              <a:rPr lang="el-GR" kern="0" dirty="0" smtClean="0">
                <a:solidFill>
                  <a:srgbClr val="000000"/>
                </a:solidFill>
              </a:rPr>
              <a:t> = </a:t>
            </a:r>
            <a:r>
              <a:rPr lang="en-US" kern="0" dirty="0" err="1" smtClean="0">
                <a:solidFill>
                  <a:srgbClr val="000000"/>
                </a:solidFill>
              </a:rPr>
              <a:t>malloc</a:t>
            </a:r>
            <a:r>
              <a:rPr lang="en-US" kern="0" dirty="0" smtClean="0">
                <a:solidFill>
                  <a:srgbClr val="000000"/>
                </a:solidFill>
              </a:rPr>
              <a:t>(</a:t>
            </a:r>
            <a:r>
              <a:rPr lang="en-US" kern="0" dirty="0" err="1" smtClean="0">
                <a:solidFill>
                  <a:srgbClr val="000000"/>
                </a:solidFill>
              </a:rPr>
              <a:t>megethos</a:t>
            </a:r>
            <a:r>
              <a:rPr lang="en-US" kern="0" dirty="0" smtClean="0">
                <a:solidFill>
                  <a:srgbClr val="000000"/>
                </a:solidFill>
              </a:rPr>
              <a:t>);</a:t>
            </a:r>
          </a:p>
          <a:p>
            <a:pPr marL="0" lvl="0" indent="0" defTabSz="1008063" eaLnBrk="0" fontAlgn="base" hangingPunct="0">
              <a:lnSpc>
                <a:spcPct val="90000"/>
              </a:lnSpc>
              <a:spcAft>
                <a:spcPct val="0"/>
              </a:spcAft>
              <a:buClr>
                <a:srgbClr val="660000"/>
              </a:buClr>
              <a:buSzPct val="70000"/>
              <a:buNone/>
            </a:pPr>
            <a:r>
              <a:rPr lang="el-GR" b="1" kern="0" dirty="0" smtClean="0">
                <a:solidFill>
                  <a:srgbClr val="000000"/>
                </a:solidFill>
              </a:rPr>
              <a:t>4)  Δέσμευση χώρου (στήλες ανά γραμμή)</a:t>
            </a:r>
            <a:r>
              <a:rPr lang="el-GR" kern="0" dirty="0" smtClean="0">
                <a:solidFill>
                  <a:srgbClr val="000000"/>
                </a:solidFill>
              </a:rPr>
              <a:t>: </a:t>
            </a:r>
          </a:p>
          <a:p>
            <a:pPr marL="519113" lvl="1" indent="0" defTabSz="1008063" eaLnBrk="0" fontAlgn="base" hangingPunct="0">
              <a:lnSpc>
                <a:spcPct val="90000"/>
              </a:lnSpc>
              <a:spcAft>
                <a:spcPct val="0"/>
              </a:spcAft>
              <a:buClr>
                <a:srgbClr val="999966"/>
              </a:buClr>
              <a:buSzPct val="75000"/>
              <a:buNone/>
            </a:pPr>
            <a:r>
              <a:rPr lang="en-US" sz="2400" kern="0" dirty="0">
                <a:solidFill>
                  <a:srgbClr val="000000"/>
                </a:solidFill>
              </a:rPr>
              <a:t>a</a:t>
            </a:r>
            <a:r>
              <a:rPr lang="el-GR" sz="2400" kern="0" dirty="0" smtClean="0">
                <a:solidFill>
                  <a:srgbClr val="000000"/>
                </a:solidFill>
              </a:rPr>
              <a:t>)	</a:t>
            </a:r>
            <a:r>
              <a:rPr lang="en-US" sz="2400" kern="0" dirty="0" err="1" smtClean="0">
                <a:solidFill>
                  <a:srgbClr val="000000"/>
                </a:solidFill>
              </a:rPr>
              <a:t>megethos</a:t>
            </a:r>
            <a:r>
              <a:rPr lang="el-GR" sz="2400" kern="0" dirty="0" smtClean="0">
                <a:solidFill>
                  <a:srgbClr val="000000"/>
                </a:solidFill>
              </a:rPr>
              <a:t> = πλήθος στηλών * </a:t>
            </a:r>
            <a:r>
              <a:rPr lang="en-US" sz="2400" kern="0" dirty="0" err="1" smtClean="0">
                <a:solidFill>
                  <a:srgbClr val="000000"/>
                </a:solidFill>
              </a:rPr>
              <a:t>sizeof</a:t>
            </a:r>
            <a:r>
              <a:rPr lang="el-GR" sz="2400" kern="0" dirty="0" smtClean="0">
                <a:solidFill>
                  <a:srgbClr val="000000"/>
                </a:solidFill>
              </a:rPr>
              <a:t>(τύπος δεδομένων)</a:t>
            </a:r>
            <a:r>
              <a:rPr lang="en-US" sz="2400" kern="0" dirty="0" smtClean="0">
                <a:solidFill>
                  <a:srgbClr val="000000"/>
                </a:solidFill>
              </a:rPr>
              <a:t>,</a:t>
            </a:r>
            <a:endParaRPr lang="el-GR" sz="2400" kern="0" dirty="0" smtClean="0">
              <a:solidFill>
                <a:srgbClr val="000000"/>
              </a:solidFill>
            </a:endParaRPr>
          </a:p>
          <a:p>
            <a:pPr marL="519113" lvl="1" indent="0" defTabSz="1008063" eaLnBrk="0" fontAlgn="base" hangingPunct="0">
              <a:lnSpc>
                <a:spcPct val="90000"/>
              </a:lnSpc>
              <a:spcAft>
                <a:spcPct val="0"/>
              </a:spcAft>
              <a:buClr>
                <a:srgbClr val="999966"/>
              </a:buClr>
              <a:buSzPct val="75000"/>
              <a:buNone/>
            </a:pPr>
            <a:r>
              <a:rPr lang="en-US" sz="2400" kern="0" dirty="0">
                <a:solidFill>
                  <a:srgbClr val="000000"/>
                </a:solidFill>
              </a:rPr>
              <a:t>b</a:t>
            </a:r>
            <a:r>
              <a:rPr lang="el-GR" sz="2400" kern="0" dirty="0" smtClean="0">
                <a:solidFill>
                  <a:srgbClr val="000000"/>
                </a:solidFill>
              </a:rPr>
              <a:t>)	</a:t>
            </a:r>
            <a:r>
              <a:rPr lang="el-GR" sz="2400" kern="0" dirty="0" err="1" smtClean="0">
                <a:solidFill>
                  <a:srgbClr val="000000"/>
                </a:solidFill>
              </a:rPr>
              <a:t>for</a:t>
            </a:r>
            <a:r>
              <a:rPr lang="el-GR" sz="2400" kern="0" dirty="0" smtClean="0">
                <a:solidFill>
                  <a:srgbClr val="000000"/>
                </a:solidFill>
              </a:rPr>
              <a:t> (</a:t>
            </a:r>
            <a:r>
              <a:rPr lang="el-GR" sz="2400" kern="0" dirty="0" err="1" smtClean="0">
                <a:solidFill>
                  <a:srgbClr val="000000"/>
                </a:solidFill>
              </a:rPr>
              <a:t>i=0</a:t>
            </a:r>
            <a:r>
              <a:rPr lang="el-GR" sz="2400" kern="0" dirty="0" smtClean="0">
                <a:solidFill>
                  <a:srgbClr val="000000"/>
                </a:solidFill>
              </a:rPr>
              <a:t>; </a:t>
            </a:r>
            <a:r>
              <a:rPr lang="el-GR" sz="2400" kern="0" dirty="0" err="1" smtClean="0">
                <a:solidFill>
                  <a:srgbClr val="000000"/>
                </a:solidFill>
              </a:rPr>
              <a:t>i&lt;πλήθους</a:t>
            </a:r>
            <a:r>
              <a:rPr lang="el-GR" sz="2400" kern="0" dirty="0" smtClean="0">
                <a:solidFill>
                  <a:srgbClr val="000000"/>
                </a:solidFill>
              </a:rPr>
              <a:t> γραμμών; i++)</a:t>
            </a:r>
          </a:p>
          <a:p>
            <a:pPr marL="1346200" lvl="2" indent="-342900" defTabSz="1008063" eaLnBrk="0" fontAlgn="base" hangingPunct="0">
              <a:lnSpc>
                <a:spcPct val="90000"/>
              </a:lnSpc>
              <a:spcAft>
                <a:spcPct val="0"/>
              </a:spcAft>
              <a:buClr>
                <a:schemeClr val="accent3">
                  <a:lumMod val="50000"/>
                </a:schemeClr>
              </a:buClr>
              <a:buSzPct val="100000"/>
              <a:buFont typeface="Wingdings" pitchFamily="2" charset="2"/>
              <a:buChar char="§"/>
            </a:pPr>
            <a:r>
              <a:rPr lang="el-GR" sz="2000" kern="0" dirty="0" err="1" smtClean="0">
                <a:solidFill>
                  <a:srgbClr val="000000"/>
                </a:solidFill>
              </a:rPr>
              <a:t>όνομα_πίνακα</a:t>
            </a:r>
            <a:r>
              <a:rPr lang="el-GR" sz="2000" kern="0" dirty="0" smtClean="0">
                <a:solidFill>
                  <a:srgbClr val="000000"/>
                </a:solidFill>
              </a:rPr>
              <a:t> = </a:t>
            </a:r>
            <a:r>
              <a:rPr lang="en-US" sz="2000" kern="0" dirty="0" err="1" smtClean="0">
                <a:solidFill>
                  <a:srgbClr val="000000"/>
                </a:solidFill>
              </a:rPr>
              <a:t>malloc</a:t>
            </a:r>
            <a:r>
              <a:rPr lang="en-US" sz="2000" kern="0" dirty="0" smtClean="0">
                <a:solidFill>
                  <a:srgbClr val="000000"/>
                </a:solidFill>
              </a:rPr>
              <a:t>(</a:t>
            </a:r>
            <a:r>
              <a:rPr lang="en-US" sz="2000" kern="0" dirty="0" err="1" smtClean="0">
                <a:solidFill>
                  <a:srgbClr val="000000"/>
                </a:solidFill>
              </a:rPr>
              <a:t>megethos</a:t>
            </a:r>
            <a:r>
              <a:rPr lang="en-US" sz="2000" kern="0" dirty="0" smtClean="0">
                <a:solidFill>
                  <a:srgbClr val="000000"/>
                </a:solidFill>
              </a:rPr>
              <a:t>);</a:t>
            </a:r>
          </a:p>
          <a:p>
            <a:endParaRPr lang="el-GR"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Δυναμική Διαχείριση Μνήμης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30</a:t>
            </a:fld>
            <a:endParaRPr lang="el-GR" sz="1400" dirty="0">
              <a:solidFill>
                <a:schemeClr val="tx1"/>
              </a:solidFill>
            </a:endParaRPr>
          </a:p>
        </p:txBody>
      </p:sp>
    </p:spTree>
    <p:extLst>
      <p:ext uri="{BB962C8B-B14F-4D97-AF65-F5344CB8AC3E}">
        <p14:creationId xmlns:p14="http://schemas.microsoft.com/office/powerpoint/2010/main" val="16548559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Παράδειγμα (1 από 2)</a:t>
            </a:r>
            <a:endParaRPr lang="el-GR" b="1" dirty="0"/>
          </a:p>
        </p:txBody>
      </p:sp>
      <p:sp>
        <p:nvSpPr>
          <p:cNvPr id="3" name="Θέση περιεχομένου 1" descr="Τμήμα προγράμματος: int N, κόμμα M, / asterisc, διάσταση του πίνακα, asterisc /. Enter, float,  asterisc asterisc X, κόμμα meg. Enter, int i, κόμμα j, κόμμα μέγεθος. Enter, print f, \ n, Εισαγωγή αριθμού γραμμών και στηλών. Enter, scan f, % d, % d,  κόμμα &amp; N, κόμμα &amp; M. Enter, μέγεθος =, N * size of, παρένθεση int  asterisc, κλείσιμο παρένθεσης, / asterisc, δημιουργία Ν δεικτών, asterisc /. Enter, X = malloc, παρένθεση μέγεθος, κλείσιμο παρένθεσης, / asterisc, οι δείκτες είναι int, asterisc /. Enter, for, i = 0, ερωτηματικό, i μικρότερο του N, ερωτηματικό, i + +, άγκιστρο, / asterisc, δημιουργία πίνακα 2 διαστάσεων, asterisc /. Enter, μέγεθος =, M * size of, παρένθεση float, κλείσιμο παρένθεσης. Enter, X αγκύλη i, κλείσιμο αγκύλης, =  malloc, παρένθεση μέγεθος, κλείσιμο παρένθεσης. Enter, κλείσιμο αγκίστρου.&#10;"/>
          <p:cNvSpPr>
            <a:spLocks noGrp="1"/>
          </p:cNvSpPr>
          <p:nvPr>
            <p:ph idx="1"/>
            <p:custDataLst>
              <p:tags r:id="rId1"/>
            </p:custDataLst>
          </p:nvPr>
        </p:nvSpPr>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400" b="1" dirty="0" err="1" smtClean="0">
                <a:solidFill>
                  <a:srgbClr val="000000"/>
                </a:solidFill>
                <a:ea typeface="Arial Unicode MS" panose="020B0604020202020204" pitchFamily="34" charset="-128"/>
                <a:cs typeface="Arial Unicode MS" panose="020B0604020202020204" pitchFamily="34" charset="-128"/>
              </a:rPr>
              <a:t>int</a:t>
            </a:r>
            <a:r>
              <a:rPr lang="en-US" sz="2400" b="1" dirty="0" smtClean="0">
                <a:solidFill>
                  <a:srgbClr val="000000"/>
                </a:solidFill>
                <a:ea typeface="Arial Unicode MS" panose="020B0604020202020204" pitchFamily="34" charset="-128"/>
                <a:cs typeface="Arial Unicode MS" panose="020B0604020202020204" pitchFamily="34" charset="-128"/>
              </a:rPr>
              <a:t> N, M; /* </a:t>
            </a:r>
            <a:r>
              <a:rPr lang="el-GR" sz="2400" b="1" dirty="0" smtClean="0">
                <a:solidFill>
                  <a:srgbClr val="000000"/>
                </a:solidFill>
                <a:ea typeface="Arial Unicode MS" panose="020B0604020202020204" pitchFamily="34" charset="-128"/>
                <a:cs typeface="Arial Unicode MS" panose="020B0604020202020204" pitchFamily="34" charset="-128"/>
              </a:rPr>
              <a:t>Διάσταση του πίνακα </a:t>
            </a:r>
            <a:r>
              <a:rPr lang="en-US" sz="24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float **X, meg;</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t>
            </a:r>
            <a:r>
              <a:rPr lang="en-US" sz="2400" b="1" dirty="0" err="1" smtClean="0">
                <a:solidFill>
                  <a:srgbClr val="000000"/>
                </a:solidFill>
                <a:ea typeface="Arial Unicode MS" panose="020B0604020202020204" pitchFamily="34" charset="-128"/>
                <a:cs typeface="Arial Unicode MS" panose="020B0604020202020204" pitchFamily="34" charset="-128"/>
              </a:rPr>
              <a:t>int</a:t>
            </a:r>
            <a:r>
              <a:rPr lang="en-US" sz="2400" b="1" dirty="0" smtClean="0">
                <a:solidFill>
                  <a:srgbClr val="000000"/>
                </a:solidFill>
                <a:ea typeface="Arial Unicode MS" panose="020B0604020202020204" pitchFamily="34" charset="-128"/>
                <a:cs typeface="Arial Unicode MS" panose="020B0604020202020204" pitchFamily="34" charset="-128"/>
              </a:rPr>
              <a:t> </a:t>
            </a:r>
            <a:r>
              <a:rPr lang="en-US" sz="2400" b="1" dirty="0" err="1" smtClean="0">
                <a:solidFill>
                  <a:srgbClr val="000000"/>
                </a:solidFill>
                <a:ea typeface="Arial Unicode MS" panose="020B0604020202020204" pitchFamily="34" charset="-128"/>
                <a:cs typeface="Arial Unicode MS" panose="020B0604020202020204" pitchFamily="34" charset="-128"/>
              </a:rPr>
              <a:t>i</a:t>
            </a:r>
            <a:r>
              <a:rPr lang="en-US" sz="2400" b="1" dirty="0" smtClean="0">
                <a:solidFill>
                  <a:srgbClr val="000000"/>
                </a:solidFill>
                <a:ea typeface="Arial Unicode MS" panose="020B0604020202020204" pitchFamily="34" charset="-128"/>
                <a:cs typeface="Arial Unicode MS" panose="020B0604020202020204" pitchFamily="34" charset="-128"/>
              </a:rPr>
              <a:t>, j, </a:t>
            </a:r>
            <a:r>
              <a:rPr lang="en-US" sz="2400" b="1" dirty="0" err="1" smtClean="0">
                <a:solidFill>
                  <a:srgbClr val="000000"/>
                </a:solidFill>
                <a:ea typeface="Arial Unicode MS" panose="020B0604020202020204" pitchFamily="34" charset="-128"/>
                <a:cs typeface="Arial Unicode MS" panose="020B0604020202020204" pitchFamily="34" charset="-128"/>
              </a:rPr>
              <a:t>megethos</a:t>
            </a:r>
            <a:r>
              <a:rPr lang="en-US" sz="24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t>
            </a:r>
            <a:r>
              <a:rPr lang="en-US" sz="2400" b="1" dirty="0" err="1" smtClean="0">
                <a:solidFill>
                  <a:srgbClr val="000000"/>
                </a:solidFill>
                <a:ea typeface="Arial Unicode MS" panose="020B0604020202020204" pitchFamily="34" charset="-128"/>
                <a:cs typeface="Arial Unicode MS" panose="020B0604020202020204" pitchFamily="34" charset="-128"/>
              </a:rPr>
              <a:t>printf</a:t>
            </a:r>
            <a:r>
              <a:rPr lang="en-US" sz="2400" b="1" dirty="0" smtClean="0">
                <a:solidFill>
                  <a:srgbClr val="000000"/>
                </a:solidFill>
                <a:ea typeface="Arial Unicode MS" panose="020B0604020202020204" pitchFamily="34" charset="-128"/>
                <a:cs typeface="Arial Unicode MS" panose="020B0604020202020204" pitchFamily="34" charset="-128"/>
              </a:rPr>
              <a:t>("\n </a:t>
            </a:r>
            <a:r>
              <a:rPr lang="el-GR" sz="2400" b="1" dirty="0" smtClean="0">
                <a:solidFill>
                  <a:srgbClr val="000000"/>
                </a:solidFill>
                <a:ea typeface="Arial Unicode MS" panose="020B0604020202020204" pitchFamily="34" charset="-128"/>
                <a:cs typeface="Arial Unicode MS" panose="020B0604020202020204" pitchFamily="34" charset="-128"/>
              </a:rPr>
              <a:t>Εισαγωγή αριθμού γραμμών και στηλών</a:t>
            </a:r>
            <a:r>
              <a:rPr lang="en-US" sz="24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t>
            </a:r>
            <a:r>
              <a:rPr lang="en-US" sz="2400" b="1" dirty="0" err="1" smtClean="0">
                <a:solidFill>
                  <a:srgbClr val="000000"/>
                </a:solidFill>
                <a:ea typeface="Arial Unicode MS" panose="020B0604020202020204" pitchFamily="34" charset="-128"/>
                <a:cs typeface="Arial Unicode MS" panose="020B0604020202020204" pitchFamily="34" charset="-128"/>
              </a:rPr>
              <a:t>scanf</a:t>
            </a:r>
            <a:r>
              <a:rPr lang="en-US" sz="2400" b="1" dirty="0" smtClean="0">
                <a:solidFill>
                  <a:srgbClr val="000000"/>
                </a:solidFill>
                <a:ea typeface="Arial Unicode MS" panose="020B0604020202020204" pitchFamily="34" charset="-128"/>
                <a:cs typeface="Arial Unicode MS" panose="020B0604020202020204" pitchFamily="34" charset="-128"/>
              </a:rPr>
              <a:t>("%d %d", &amp;N, &amp;M);</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t>
            </a:r>
            <a:r>
              <a:rPr lang="en-US" sz="2400" b="1" dirty="0" err="1" smtClean="0">
                <a:solidFill>
                  <a:srgbClr val="000000"/>
                </a:solidFill>
                <a:ea typeface="Arial Unicode MS" panose="020B0604020202020204" pitchFamily="34" charset="-128"/>
                <a:cs typeface="Arial Unicode MS" panose="020B0604020202020204" pitchFamily="34" charset="-128"/>
              </a:rPr>
              <a:t>megethos</a:t>
            </a:r>
            <a:r>
              <a:rPr lang="en-US" sz="2400" b="1" dirty="0" smtClean="0">
                <a:solidFill>
                  <a:srgbClr val="000000"/>
                </a:solidFill>
                <a:ea typeface="Arial Unicode MS" panose="020B0604020202020204" pitchFamily="34" charset="-128"/>
                <a:cs typeface="Arial Unicode MS" panose="020B0604020202020204" pitchFamily="34" charset="-128"/>
              </a:rPr>
              <a:t> = N * </a:t>
            </a:r>
            <a:r>
              <a:rPr lang="en-US" sz="2400" b="1" dirty="0" err="1" smtClean="0">
                <a:solidFill>
                  <a:srgbClr val="000000"/>
                </a:solidFill>
                <a:ea typeface="Arial Unicode MS" panose="020B0604020202020204" pitchFamily="34" charset="-128"/>
                <a:cs typeface="Arial Unicode MS" panose="020B0604020202020204" pitchFamily="34" charset="-128"/>
              </a:rPr>
              <a:t>sizeof</a:t>
            </a:r>
            <a:r>
              <a:rPr lang="en-US" sz="2400" b="1" dirty="0" smtClean="0">
                <a:solidFill>
                  <a:srgbClr val="000000"/>
                </a:solidFill>
                <a:ea typeface="Arial Unicode MS" panose="020B0604020202020204" pitchFamily="34" charset="-128"/>
                <a:cs typeface="Arial Unicode MS" panose="020B0604020202020204" pitchFamily="34" charset="-128"/>
              </a:rPr>
              <a:t>(</a:t>
            </a:r>
            <a:r>
              <a:rPr lang="en-US" sz="2400" b="1" dirty="0" err="1" smtClean="0">
                <a:solidFill>
                  <a:srgbClr val="000000"/>
                </a:solidFill>
                <a:ea typeface="Arial Unicode MS" panose="020B0604020202020204" pitchFamily="34" charset="-128"/>
                <a:cs typeface="Arial Unicode MS" panose="020B0604020202020204" pitchFamily="34" charset="-128"/>
              </a:rPr>
              <a:t>int</a:t>
            </a:r>
            <a:r>
              <a:rPr lang="en-US" sz="2400" b="1" dirty="0" smtClean="0">
                <a:solidFill>
                  <a:srgbClr val="000000"/>
                </a:solidFill>
                <a:ea typeface="Arial Unicode MS" panose="020B0604020202020204" pitchFamily="34" charset="-128"/>
                <a:cs typeface="Arial Unicode MS" panose="020B0604020202020204" pitchFamily="34" charset="-128"/>
              </a:rPr>
              <a:t> *); /* </a:t>
            </a:r>
            <a:r>
              <a:rPr lang="el-GR" sz="2400" b="1" dirty="0" smtClean="0">
                <a:solidFill>
                  <a:srgbClr val="000000"/>
                </a:solidFill>
                <a:ea typeface="Arial Unicode MS" panose="020B0604020202020204" pitchFamily="34" charset="-128"/>
                <a:cs typeface="Arial Unicode MS" panose="020B0604020202020204" pitchFamily="34" charset="-128"/>
              </a:rPr>
              <a:t>Δημιουργία Ν δεικτών </a:t>
            </a:r>
            <a:r>
              <a:rPr lang="en-US" sz="24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X = </a:t>
            </a:r>
            <a:r>
              <a:rPr lang="en-US" sz="2400" b="1" dirty="0" err="1" smtClean="0">
                <a:solidFill>
                  <a:srgbClr val="000000"/>
                </a:solidFill>
                <a:ea typeface="Arial Unicode MS" panose="020B0604020202020204" pitchFamily="34" charset="-128"/>
                <a:cs typeface="Arial Unicode MS" panose="020B0604020202020204" pitchFamily="34" charset="-128"/>
              </a:rPr>
              <a:t>malloc</a:t>
            </a:r>
            <a:r>
              <a:rPr lang="en-US" sz="2400" b="1" dirty="0" smtClean="0">
                <a:solidFill>
                  <a:srgbClr val="000000"/>
                </a:solidFill>
                <a:ea typeface="Arial Unicode MS" panose="020B0604020202020204" pitchFamily="34" charset="-128"/>
                <a:cs typeface="Arial Unicode MS" panose="020B0604020202020204" pitchFamily="34" charset="-128"/>
              </a:rPr>
              <a:t>(</a:t>
            </a:r>
            <a:r>
              <a:rPr lang="en-US" sz="2400" b="1" dirty="0" err="1" smtClean="0">
                <a:solidFill>
                  <a:srgbClr val="000000"/>
                </a:solidFill>
                <a:ea typeface="Arial Unicode MS" panose="020B0604020202020204" pitchFamily="34" charset="-128"/>
                <a:cs typeface="Arial Unicode MS" panose="020B0604020202020204" pitchFamily="34" charset="-128"/>
              </a:rPr>
              <a:t>megethos</a:t>
            </a:r>
            <a:r>
              <a:rPr lang="en-US" sz="2400" b="1" dirty="0" smtClean="0">
                <a:solidFill>
                  <a:srgbClr val="000000"/>
                </a:solidFill>
                <a:ea typeface="Arial Unicode MS" panose="020B0604020202020204" pitchFamily="34" charset="-128"/>
                <a:cs typeface="Arial Unicode MS" panose="020B0604020202020204" pitchFamily="34" charset="-128"/>
              </a:rPr>
              <a:t>);  /* </a:t>
            </a:r>
            <a:r>
              <a:rPr lang="el-GR" sz="2400" b="1" dirty="0" smtClean="0">
                <a:solidFill>
                  <a:srgbClr val="000000"/>
                </a:solidFill>
                <a:ea typeface="Arial Unicode MS" panose="020B0604020202020204" pitchFamily="34" charset="-128"/>
                <a:cs typeface="Arial Unicode MS" panose="020B0604020202020204" pitchFamily="34" charset="-128"/>
              </a:rPr>
              <a:t>Οι δείκτες είναι </a:t>
            </a:r>
            <a:r>
              <a:rPr lang="en-US" sz="2400" b="1" dirty="0" err="1" smtClean="0">
                <a:solidFill>
                  <a:srgbClr val="000000"/>
                </a:solidFill>
                <a:ea typeface="Arial Unicode MS" panose="020B0604020202020204" pitchFamily="34" charset="-128"/>
                <a:cs typeface="Arial Unicode MS" panose="020B0604020202020204" pitchFamily="34" charset="-128"/>
              </a:rPr>
              <a:t>int</a:t>
            </a:r>
            <a:r>
              <a:rPr lang="en-US" sz="2400" b="1"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for (</a:t>
            </a:r>
            <a:r>
              <a:rPr lang="en-US" sz="2400" b="1" dirty="0" err="1" smtClean="0">
                <a:solidFill>
                  <a:srgbClr val="000000"/>
                </a:solidFill>
                <a:ea typeface="Arial Unicode MS" panose="020B0604020202020204" pitchFamily="34" charset="-128"/>
                <a:cs typeface="Arial Unicode MS" panose="020B0604020202020204" pitchFamily="34" charset="-128"/>
              </a:rPr>
              <a:t>i</a:t>
            </a:r>
            <a:r>
              <a:rPr lang="en-US" sz="2400" b="1" dirty="0" smtClean="0">
                <a:solidFill>
                  <a:srgbClr val="000000"/>
                </a:solidFill>
                <a:ea typeface="Arial Unicode MS" panose="020B0604020202020204" pitchFamily="34" charset="-128"/>
                <a:cs typeface="Arial Unicode MS" panose="020B0604020202020204" pitchFamily="34" charset="-128"/>
              </a:rPr>
              <a:t>=0; </a:t>
            </a:r>
            <a:r>
              <a:rPr lang="en-US" sz="2400" b="1" dirty="0" err="1" smtClean="0">
                <a:solidFill>
                  <a:srgbClr val="000000"/>
                </a:solidFill>
                <a:ea typeface="Arial Unicode MS" panose="020B0604020202020204" pitchFamily="34" charset="-128"/>
                <a:cs typeface="Arial Unicode MS" panose="020B0604020202020204" pitchFamily="34" charset="-128"/>
              </a:rPr>
              <a:t>i</a:t>
            </a:r>
            <a:r>
              <a:rPr lang="en-US" sz="2400" b="1" dirty="0" smtClean="0">
                <a:solidFill>
                  <a:srgbClr val="000000"/>
                </a:solidFill>
                <a:ea typeface="Arial Unicode MS" panose="020B0604020202020204" pitchFamily="34" charset="-128"/>
                <a:cs typeface="Arial Unicode MS" panose="020B0604020202020204" pitchFamily="34" charset="-128"/>
              </a:rPr>
              <a:t>&lt;N; </a:t>
            </a:r>
            <a:r>
              <a:rPr lang="en-US" sz="2400" b="1" dirty="0" err="1" smtClean="0">
                <a:solidFill>
                  <a:srgbClr val="000000"/>
                </a:solidFill>
                <a:ea typeface="Arial Unicode MS" panose="020B0604020202020204" pitchFamily="34" charset="-128"/>
                <a:cs typeface="Arial Unicode MS" panose="020B0604020202020204" pitchFamily="34" charset="-128"/>
              </a:rPr>
              <a:t>i</a:t>
            </a:r>
            <a:r>
              <a:rPr lang="en-US" sz="2400" b="1" dirty="0" smtClean="0">
                <a:solidFill>
                  <a:srgbClr val="000000"/>
                </a:solidFill>
                <a:ea typeface="Arial Unicode MS" panose="020B0604020202020204" pitchFamily="34" charset="-128"/>
                <a:cs typeface="Arial Unicode MS" panose="020B0604020202020204" pitchFamily="34" charset="-128"/>
              </a:rPr>
              <a:t>++) { /* </a:t>
            </a:r>
            <a:r>
              <a:rPr lang="el-GR" sz="2400" b="1" dirty="0" smtClean="0">
                <a:solidFill>
                  <a:srgbClr val="000000"/>
                </a:solidFill>
                <a:ea typeface="Arial Unicode MS" panose="020B0604020202020204" pitchFamily="34" charset="-128"/>
                <a:cs typeface="Arial Unicode MS" panose="020B0604020202020204" pitchFamily="34" charset="-128"/>
              </a:rPr>
              <a:t>Δημιουργία πίνακα 2 διαστάσεων </a:t>
            </a:r>
            <a:r>
              <a:rPr lang="en-US" sz="24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t>
            </a:r>
            <a:r>
              <a:rPr lang="en-US" sz="2400" b="1" dirty="0" err="1" smtClean="0">
                <a:solidFill>
                  <a:srgbClr val="000000"/>
                </a:solidFill>
                <a:ea typeface="Arial Unicode MS" panose="020B0604020202020204" pitchFamily="34" charset="-128"/>
                <a:cs typeface="Arial Unicode MS" panose="020B0604020202020204" pitchFamily="34" charset="-128"/>
              </a:rPr>
              <a:t>megethos</a:t>
            </a:r>
            <a:r>
              <a:rPr lang="en-US" sz="2400" b="1" dirty="0" smtClean="0">
                <a:solidFill>
                  <a:srgbClr val="000000"/>
                </a:solidFill>
                <a:ea typeface="Arial Unicode MS" panose="020B0604020202020204" pitchFamily="34" charset="-128"/>
                <a:cs typeface="Arial Unicode MS" panose="020B0604020202020204" pitchFamily="34" charset="-128"/>
              </a:rPr>
              <a:t> = M * </a:t>
            </a:r>
            <a:r>
              <a:rPr lang="en-US" sz="2400" b="1" dirty="0" err="1" smtClean="0">
                <a:solidFill>
                  <a:srgbClr val="000000"/>
                </a:solidFill>
                <a:ea typeface="Arial Unicode MS" panose="020B0604020202020204" pitchFamily="34" charset="-128"/>
                <a:cs typeface="Arial Unicode MS" panose="020B0604020202020204" pitchFamily="34" charset="-128"/>
              </a:rPr>
              <a:t>sizeof</a:t>
            </a:r>
            <a:r>
              <a:rPr lang="en-US" sz="2400" b="1" dirty="0" smtClean="0">
                <a:solidFill>
                  <a:srgbClr val="000000"/>
                </a:solidFill>
                <a:ea typeface="Arial Unicode MS" panose="020B0604020202020204" pitchFamily="34" charset="-128"/>
                <a:cs typeface="Arial Unicode MS" panose="020B0604020202020204" pitchFamily="34" charset="-128"/>
              </a:rPr>
              <a:t>(float);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X[</a:t>
            </a:r>
            <a:r>
              <a:rPr lang="en-US" sz="2400" b="1" dirty="0" err="1" smtClean="0">
                <a:solidFill>
                  <a:srgbClr val="000000"/>
                </a:solidFill>
                <a:ea typeface="Arial Unicode MS" panose="020B0604020202020204" pitchFamily="34" charset="-128"/>
                <a:cs typeface="Arial Unicode MS" panose="020B0604020202020204" pitchFamily="34" charset="-128"/>
              </a:rPr>
              <a:t>i</a:t>
            </a:r>
            <a:r>
              <a:rPr lang="en-US" sz="2400" b="1" dirty="0" smtClean="0">
                <a:solidFill>
                  <a:srgbClr val="000000"/>
                </a:solidFill>
                <a:ea typeface="Arial Unicode MS" panose="020B0604020202020204" pitchFamily="34" charset="-128"/>
                <a:cs typeface="Arial Unicode MS" panose="020B0604020202020204" pitchFamily="34" charset="-128"/>
              </a:rPr>
              <a:t>] = </a:t>
            </a:r>
            <a:r>
              <a:rPr lang="en-US" sz="2400" b="1" dirty="0" err="1" smtClean="0">
                <a:solidFill>
                  <a:srgbClr val="000000"/>
                </a:solidFill>
                <a:ea typeface="Arial Unicode MS" panose="020B0604020202020204" pitchFamily="34" charset="-128"/>
                <a:cs typeface="Arial Unicode MS" panose="020B0604020202020204" pitchFamily="34" charset="-128"/>
              </a:rPr>
              <a:t>malloc</a:t>
            </a:r>
            <a:r>
              <a:rPr lang="en-US" sz="2400" b="1" dirty="0" smtClean="0">
                <a:solidFill>
                  <a:srgbClr val="000000"/>
                </a:solidFill>
                <a:ea typeface="Arial Unicode MS" panose="020B0604020202020204" pitchFamily="34" charset="-128"/>
                <a:cs typeface="Arial Unicode MS" panose="020B0604020202020204" pitchFamily="34" charset="-128"/>
              </a:rPr>
              <a:t>(</a:t>
            </a:r>
            <a:r>
              <a:rPr lang="en-US" sz="2400" b="1" dirty="0" err="1" smtClean="0">
                <a:solidFill>
                  <a:srgbClr val="000000"/>
                </a:solidFill>
                <a:ea typeface="Arial Unicode MS" panose="020B0604020202020204" pitchFamily="34" charset="-128"/>
                <a:cs typeface="Arial Unicode MS" panose="020B0604020202020204" pitchFamily="34" charset="-128"/>
              </a:rPr>
              <a:t>megethos</a:t>
            </a:r>
            <a:r>
              <a:rPr lang="en-US" sz="24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t>
            </a:r>
          </a:p>
          <a:p>
            <a:endParaRPr lang="en-US"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Δυναμική Διαχείριση Μνήμης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31</a:t>
            </a:fld>
            <a:endParaRPr lang="el-GR" sz="1400" dirty="0">
              <a:solidFill>
                <a:schemeClr val="tx1"/>
              </a:solidFill>
            </a:endParaRPr>
          </a:p>
        </p:txBody>
      </p:sp>
    </p:spTree>
    <p:extLst>
      <p:ext uri="{BB962C8B-B14F-4D97-AF65-F5344CB8AC3E}">
        <p14:creationId xmlns:p14="http://schemas.microsoft.com/office/powerpoint/2010/main" val="25379525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Παράδειγμα (2 από 2)</a:t>
            </a:r>
            <a:endParaRPr lang="el-GR" b="1" dirty="0"/>
          </a:p>
        </p:txBody>
      </p:sp>
      <p:sp>
        <p:nvSpPr>
          <p:cNvPr id="3" name="Θέση περιεχομένου 1" descr="Συνέχεια προγράμματος: / asterisc, εισαγωγή πίνακα, asterisc /. Enter, for, i = 0, ερωτηματικό, i μικρότερο του N, ερωτηματικό, i + +. Enter, for, j = 0, ερωτηματικό, j μικρότερο του M, ερωτηματικό, j + +, άγκιστρο. Enter, print f, \ n, Εισαγωγή του % d, % d στοιχείου, κόμμα i + 1, κόμμα j + 1. Enter, scan f, % f, κόμμα &amp; X, αγκύλη i, κλείσιμο αγκύλης, αγκύλη j, κλείσιμο αγκύλης. Enter, κλείσιμο αγκίστρου. Enter, / asterisc, εκτύπωση πίνακα, asterisc /. Enter, for,  i = 0, ερωτηματικό, i μικρότερο του N, ερωτηματικό, i + +, άγκιστρο. Enter, print f, \ n. Enter, for, j = 0, ερωτηματικό, j μικρότερο του M, ερωτηματικό, j + +.  Enter, print f, % 10 .2 f, κόμμα X, αγκύλη i, κλείσιμο αγκύλης, αγκύλη j, κλείσιμο αγκύλης. Enter, κλείσιμο αγκίστρου. Enter, free παρένθεση X, κλείσιμο παρένθεσης."/>
          <p:cNvSpPr>
            <a:spLocks noGrp="1"/>
          </p:cNvSpPr>
          <p:nvPr>
            <p:ph idx="1"/>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l-GR" sz="2400" dirty="0">
                <a:solidFill>
                  <a:srgbClr val="000000"/>
                </a:solidFill>
                <a:ea typeface="Arial Unicode MS" panose="020B0604020202020204" pitchFamily="34" charset="-128"/>
                <a:cs typeface="Arial Unicode MS" panose="020B0604020202020204" pitchFamily="34" charset="-128"/>
              </a:rPr>
              <a:t> </a:t>
            </a:r>
            <a:r>
              <a:rPr lang="en-US" sz="2400" b="1" dirty="0">
                <a:solidFill>
                  <a:srgbClr val="000000"/>
                </a:solidFill>
                <a:ea typeface="Arial Unicode MS" panose="020B0604020202020204" pitchFamily="34" charset="-128"/>
                <a:cs typeface="Arial Unicode MS" panose="020B0604020202020204" pitchFamily="34" charset="-128"/>
              </a:rPr>
              <a:t>/* </a:t>
            </a:r>
            <a:r>
              <a:rPr lang="en-US" sz="2400" b="1" dirty="0" err="1">
                <a:solidFill>
                  <a:srgbClr val="000000"/>
                </a:solidFill>
                <a:ea typeface="Arial Unicode MS" panose="020B0604020202020204" pitchFamily="34" charset="-128"/>
                <a:cs typeface="Arial Unicode MS" panose="020B0604020202020204" pitchFamily="34" charset="-128"/>
              </a:rPr>
              <a:t>Εισ</a:t>
            </a:r>
            <a:r>
              <a:rPr lang="en-US" sz="2400" b="1" dirty="0">
                <a:solidFill>
                  <a:srgbClr val="000000"/>
                </a:solidFill>
                <a:ea typeface="Arial Unicode MS" panose="020B0604020202020204" pitchFamily="34" charset="-128"/>
                <a:cs typeface="Arial Unicode MS" panose="020B0604020202020204" pitchFamily="34" charset="-128"/>
              </a:rPr>
              <a:t>αγωγή πίνακα */</a:t>
            </a:r>
          </a:p>
          <a:p>
            <a:pPr marL="0" lvl="0" indent="0" defTabSz="449263" fontAlgn="base" hangingPunct="0">
              <a:lnSpc>
                <a:spcPct val="93000"/>
              </a:lnSpc>
              <a:spcBef>
                <a:spcPct val="0"/>
              </a:spcBef>
              <a:spcAft>
                <a:spcPct val="0"/>
              </a:spcAft>
              <a:buClr>
                <a:srgbClr val="000000"/>
              </a:buClr>
              <a:buSzPct val="100000"/>
              <a:buNone/>
            </a:pPr>
            <a:r>
              <a:rPr lang="en-US" sz="2400" b="1" dirty="0">
                <a:solidFill>
                  <a:srgbClr val="000000"/>
                </a:solidFill>
                <a:ea typeface="Arial Unicode MS" panose="020B0604020202020204" pitchFamily="34" charset="-128"/>
                <a:cs typeface="Arial Unicode MS" panose="020B0604020202020204" pitchFamily="34" charset="-128"/>
              </a:rPr>
              <a:t>    for (</a:t>
            </a:r>
            <a:r>
              <a:rPr lang="en-US" sz="2400" b="1" dirty="0" err="1">
                <a:solidFill>
                  <a:srgbClr val="000000"/>
                </a:solidFill>
                <a:ea typeface="Arial Unicode MS" panose="020B0604020202020204" pitchFamily="34" charset="-128"/>
                <a:cs typeface="Arial Unicode MS" panose="020B0604020202020204" pitchFamily="34" charset="-128"/>
              </a:rPr>
              <a:t>i</a:t>
            </a:r>
            <a:r>
              <a:rPr lang="en-US" sz="2400" b="1" dirty="0">
                <a:solidFill>
                  <a:srgbClr val="000000"/>
                </a:solidFill>
                <a:ea typeface="Arial Unicode MS" panose="020B0604020202020204" pitchFamily="34" charset="-128"/>
                <a:cs typeface="Arial Unicode MS" panose="020B0604020202020204" pitchFamily="34" charset="-128"/>
              </a:rPr>
              <a:t>=0; </a:t>
            </a:r>
            <a:r>
              <a:rPr lang="en-US" sz="2400" b="1" dirty="0" err="1">
                <a:solidFill>
                  <a:srgbClr val="000000"/>
                </a:solidFill>
                <a:ea typeface="Arial Unicode MS" panose="020B0604020202020204" pitchFamily="34" charset="-128"/>
                <a:cs typeface="Arial Unicode MS" panose="020B0604020202020204" pitchFamily="34" charset="-128"/>
              </a:rPr>
              <a:t>i</a:t>
            </a:r>
            <a:r>
              <a:rPr lang="en-US" sz="2400" b="1" dirty="0">
                <a:solidFill>
                  <a:srgbClr val="000000"/>
                </a:solidFill>
                <a:ea typeface="Arial Unicode MS" panose="020B0604020202020204" pitchFamily="34" charset="-128"/>
                <a:cs typeface="Arial Unicode MS" panose="020B0604020202020204" pitchFamily="34" charset="-128"/>
              </a:rPr>
              <a:t>&lt;N; </a:t>
            </a:r>
            <a:r>
              <a:rPr lang="en-US" sz="2400" b="1" dirty="0" err="1">
                <a:solidFill>
                  <a:srgbClr val="000000"/>
                </a:solidFill>
                <a:ea typeface="Arial Unicode MS" panose="020B0604020202020204" pitchFamily="34" charset="-128"/>
                <a:cs typeface="Arial Unicode MS" panose="020B0604020202020204" pitchFamily="34" charset="-128"/>
              </a:rPr>
              <a:t>i</a:t>
            </a:r>
            <a:r>
              <a:rPr lang="en-US" sz="2400" b="1"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a:solidFill>
                  <a:srgbClr val="000000"/>
                </a:solidFill>
                <a:ea typeface="Arial Unicode MS" panose="020B0604020202020204" pitchFamily="34" charset="-128"/>
                <a:cs typeface="Arial Unicode MS" panose="020B0604020202020204" pitchFamily="34" charset="-128"/>
              </a:rPr>
              <a:t>        for (j=0; j&lt;M; j++) {</a:t>
            </a:r>
          </a:p>
          <a:p>
            <a:pPr marL="0" lvl="0" indent="0" defTabSz="449263" fontAlgn="base" hangingPunct="0">
              <a:lnSpc>
                <a:spcPct val="93000"/>
              </a:lnSpc>
              <a:spcBef>
                <a:spcPct val="0"/>
              </a:spcBef>
              <a:spcAft>
                <a:spcPct val="0"/>
              </a:spcAft>
              <a:buClr>
                <a:srgbClr val="000000"/>
              </a:buClr>
              <a:buSzPct val="100000"/>
              <a:buNone/>
            </a:pPr>
            <a:r>
              <a:rPr lang="en-US" sz="2400" b="1" dirty="0">
                <a:solidFill>
                  <a:srgbClr val="000000"/>
                </a:solidFill>
                <a:ea typeface="Arial Unicode MS" panose="020B0604020202020204" pitchFamily="34" charset="-128"/>
                <a:cs typeface="Arial Unicode MS" panose="020B0604020202020204" pitchFamily="34" charset="-128"/>
              </a:rPr>
              <a:t>            </a:t>
            </a:r>
            <a:r>
              <a:rPr lang="en-US" sz="2400" b="1" dirty="0" err="1">
                <a:solidFill>
                  <a:srgbClr val="000000"/>
                </a:solidFill>
                <a:ea typeface="Arial Unicode MS" panose="020B0604020202020204" pitchFamily="34" charset="-128"/>
                <a:cs typeface="Arial Unicode MS" panose="020B0604020202020204" pitchFamily="34" charset="-128"/>
              </a:rPr>
              <a:t>printf</a:t>
            </a:r>
            <a:r>
              <a:rPr lang="en-US" sz="2400" b="1" dirty="0">
                <a:solidFill>
                  <a:srgbClr val="000000"/>
                </a:solidFill>
                <a:ea typeface="Arial Unicode MS" panose="020B0604020202020204" pitchFamily="34" charset="-128"/>
                <a:cs typeface="Arial Unicode MS" panose="020B0604020202020204" pitchFamily="34" charset="-128"/>
              </a:rPr>
              <a:t>("\</a:t>
            </a:r>
            <a:r>
              <a:rPr lang="en-US" sz="2400" b="1" dirty="0" smtClean="0">
                <a:solidFill>
                  <a:srgbClr val="000000"/>
                </a:solidFill>
                <a:ea typeface="Arial Unicode MS" panose="020B0604020202020204" pitchFamily="34" charset="-128"/>
                <a:cs typeface="Arial Unicode MS" panose="020B0604020202020204" pitchFamily="34" charset="-128"/>
              </a:rPr>
              <a:t>n</a:t>
            </a:r>
            <a:r>
              <a:rPr lang="el-GR" sz="2400" b="1" dirty="0" smtClean="0">
                <a:solidFill>
                  <a:srgbClr val="000000"/>
                </a:solidFill>
                <a:ea typeface="Arial Unicode MS" panose="020B0604020202020204" pitchFamily="34" charset="-128"/>
                <a:cs typeface="Arial Unicode MS" panose="020B0604020202020204" pitchFamily="34" charset="-128"/>
              </a:rPr>
              <a:t> </a:t>
            </a:r>
            <a:r>
              <a:rPr lang="en-US" sz="2400" b="1" dirty="0" err="1" smtClean="0">
                <a:solidFill>
                  <a:srgbClr val="000000"/>
                </a:solidFill>
                <a:ea typeface="Arial Unicode MS" panose="020B0604020202020204" pitchFamily="34" charset="-128"/>
                <a:cs typeface="Arial Unicode MS" panose="020B0604020202020204" pitchFamily="34" charset="-128"/>
              </a:rPr>
              <a:t>Εισ</a:t>
            </a:r>
            <a:r>
              <a:rPr lang="en-US" sz="2400" b="1" dirty="0" smtClean="0">
                <a:solidFill>
                  <a:srgbClr val="000000"/>
                </a:solidFill>
                <a:ea typeface="Arial Unicode MS" panose="020B0604020202020204" pitchFamily="34" charset="-128"/>
                <a:cs typeface="Arial Unicode MS" panose="020B0604020202020204" pitchFamily="34" charset="-128"/>
              </a:rPr>
              <a:t>αγωγή </a:t>
            </a:r>
            <a:r>
              <a:rPr lang="en-US" sz="2400" b="1" dirty="0">
                <a:solidFill>
                  <a:srgbClr val="000000"/>
                </a:solidFill>
                <a:ea typeface="Arial Unicode MS" panose="020B0604020202020204" pitchFamily="34" charset="-128"/>
                <a:cs typeface="Arial Unicode MS" panose="020B0604020202020204" pitchFamily="34" charset="-128"/>
              </a:rPr>
              <a:t>του %d - %d στοιχείου:", i+1, j+1);</a:t>
            </a:r>
          </a:p>
          <a:p>
            <a:pPr marL="0" lvl="0" indent="0" defTabSz="449263" fontAlgn="base" hangingPunct="0">
              <a:lnSpc>
                <a:spcPct val="93000"/>
              </a:lnSpc>
              <a:spcBef>
                <a:spcPct val="0"/>
              </a:spcBef>
              <a:spcAft>
                <a:spcPct val="0"/>
              </a:spcAft>
              <a:buClr>
                <a:srgbClr val="000000"/>
              </a:buClr>
              <a:buSzPct val="100000"/>
              <a:buNone/>
            </a:pPr>
            <a:r>
              <a:rPr lang="en-US" sz="2400" b="1" dirty="0">
                <a:solidFill>
                  <a:srgbClr val="000000"/>
                </a:solidFill>
                <a:ea typeface="Arial Unicode MS" panose="020B0604020202020204" pitchFamily="34" charset="-128"/>
                <a:cs typeface="Arial Unicode MS" panose="020B0604020202020204" pitchFamily="34" charset="-128"/>
              </a:rPr>
              <a:t>            </a:t>
            </a:r>
            <a:r>
              <a:rPr lang="en-US" sz="2400" b="1" dirty="0" err="1">
                <a:solidFill>
                  <a:srgbClr val="000000"/>
                </a:solidFill>
                <a:ea typeface="Arial Unicode MS" panose="020B0604020202020204" pitchFamily="34" charset="-128"/>
                <a:cs typeface="Arial Unicode MS" panose="020B0604020202020204" pitchFamily="34" charset="-128"/>
              </a:rPr>
              <a:t>scanf</a:t>
            </a:r>
            <a:r>
              <a:rPr lang="en-US" sz="2400" b="1" dirty="0">
                <a:solidFill>
                  <a:srgbClr val="000000"/>
                </a:solidFill>
                <a:ea typeface="Arial Unicode MS" panose="020B0604020202020204" pitchFamily="34" charset="-128"/>
                <a:cs typeface="Arial Unicode MS" panose="020B0604020202020204" pitchFamily="34" charset="-128"/>
              </a:rPr>
              <a:t>("%f", &amp;X[</a:t>
            </a:r>
            <a:r>
              <a:rPr lang="en-US" sz="2400" b="1" dirty="0" err="1">
                <a:solidFill>
                  <a:srgbClr val="000000"/>
                </a:solidFill>
                <a:ea typeface="Arial Unicode MS" panose="020B0604020202020204" pitchFamily="34" charset="-128"/>
                <a:cs typeface="Arial Unicode MS" panose="020B0604020202020204" pitchFamily="34" charset="-128"/>
              </a:rPr>
              <a:t>i</a:t>
            </a:r>
            <a:r>
              <a:rPr lang="en-US" sz="2400" b="1" dirty="0">
                <a:solidFill>
                  <a:srgbClr val="000000"/>
                </a:solidFill>
                <a:ea typeface="Arial Unicode MS" panose="020B0604020202020204" pitchFamily="34" charset="-128"/>
                <a:cs typeface="Arial Unicode MS" panose="020B0604020202020204" pitchFamily="34" charset="-128"/>
              </a:rPr>
              <a:t>][j]);</a:t>
            </a:r>
          </a:p>
          <a:p>
            <a:pPr marL="0" lvl="0" indent="0" defTabSz="449263" fontAlgn="base" hangingPunct="0">
              <a:lnSpc>
                <a:spcPct val="93000"/>
              </a:lnSpc>
              <a:spcBef>
                <a:spcPct val="0"/>
              </a:spcBef>
              <a:spcAft>
                <a:spcPct val="0"/>
              </a:spcAft>
              <a:buClr>
                <a:srgbClr val="000000"/>
              </a:buClr>
              <a:buSzPct val="100000"/>
              <a:buNone/>
            </a:pPr>
            <a:r>
              <a:rPr lang="en-US" sz="2400" b="1" dirty="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l-GR" sz="2400" b="1" dirty="0">
                <a:solidFill>
                  <a:srgbClr val="000000"/>
                </a:solidFill>
                <a:ea typeface="Arial Unicode MS" panose="020B0604020202020204" pitchFamily="34" charset="-128"/>
                <a:cs typeface="Arial Unicode MS" panose="020B0604020202020204" pitchFamily="34" charset="-128"/>
              </a:rPr>
              <a:t>   /* Εκτύπωση πίνακα */</a:t>
            </a:r>
            <a:r>
              <a:rPr lang="en-US" sz="2400" b="1" dirty="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b="1" dirty="0">
                <a:solidFill>
                  <a:srgbClr val="000000"/>
                </a:solidFill>
                <a:ea typeface="Arial Unicode MS" panose="020B0604020202020204" pitchFamily="34" charset="-128"/>
                <a:cs typeface="Arial Unicode MS" panose="020B0604020202020204" pitchFamily="34" charset="-128"/>
              </a:rPr>
              <a:t>   for (</a:t>
            </a:r>
            <a:r>
              <a:rPr lang="en-US" sz="2400" b="1" dirty="0" err="1">
                <a:solidFill>
                  <a:srgbClr val="000000"/>
                </a:solidFill>
                <a:ea typeface="Arial Unicode MS" panose="020B0604020202020204" pitchFamily="34" charset="-128"/>
                <a:cs typeface="Arial Unicode MS" panose="020B0604020202020204" pitchFamily="34" charset="-128"/>
              </a:rPr>
              <a:t>i</a:t>
            </a:r>
            <a:r>
              <a:rPr lang="en-US" sz="2400" b="1" dirty="0">
                <a:solidFill>
                  <a:srgbClr val="000000"/>
                </a:solidFill>
                <a:ea typeface="Arial Unicode MS" panose="020B0604020202020204" pitchFamily="34" charset="-128"/>
                <a:cs typeface="Arial Unicode MS" panose="020B0604020202020204" pitchFamily="34" charset="-128"/>
              </a:rPr>
              <a:t>=0; </a:t>
            </a:r>
            <a:r>
              <a:rPr lang="en-US" sz="2400" b="1" dirty="0" err="1">
                <a:solidFill>
                  <a:srgbClr val="000000"/>
                </a:solidFill>
                <a:ea typeface="Arial Unicode MS" panose="020B0604020202020204" pitchFamily="34" charset="-128"/>
                <a:cs typeface="Arial Unicode MS" panose="020B0604020202020204" pitchFamily="34" charset="-128"/>
              </a:rPr>
              <a:t>i</a:t>
            </a:r>
            <a:r>
              <a:rPr lang="en-US" sz="2400" b="1" dirty="0">
                <a:solidFill>
                  <a:srgbClr val="000000"/>
                </a:solidFill>
                <a:ea typeface="Arial Unicode MS" panose="020B0604020202020204" pitchFamily="34" charset="-128"/>
                <a:cs typeface="Arial Unicode MS" panose="020B0604020202020204" pitchFamily="34" charset="-128"/>
              </a:rPr>
              <a:t>&lt;N; </a:t>
            </a:r>
            <a:r>
              <a:rPr lang="en-US" sz="2400" b="1" dirty="0" err="1">
                <a:solidFill>
                  <a:srgbClr val="000000"/>
                </a:solidFill>
                <a:ea typeface="Arial Unicode MS" panose="020B0604020202020204" pitchFamily="34" charset="-128"/>
                <a:cs typeface="Arial Unicode MS" panose="020B0604020202020204" pitchFamily="34" charset="-128"/>
              </a:rPr>
              <a:t>i</a:t>
            </a:r>
            <a:r>
              <a:rPr lang="en-US" sz="2400" b="1" dirty="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b="1" dirty="0">
                <a:solidFill>
                  <a:srgbClr val="000000"/>
                </a:solidFill>
                <a:ea typeface="Arial Unicode MS" panose="020B0604020202020204" pitchFamily="34" charset="-128"/>
                <a:cs typeface="Arial Unicode MS" panose="020B0604020202020204" pitchFamily="34" charset="-128"/>
              </a:rPr>
              <a:t>       </a:t>
            </a:r>
            <a:r>
              <a:rPr lang="en-US" sz="2400" b="1" dirty="0" err="1">
                <a:solidFill>
                  <a:srgbClr val="000000"/>
                </a:solidFill>
                <a:ea typeface="Arial Unicode MS" panose="020B0604020202020204" pitchFamily="34" charset="-128"/>
                <a:cs typeface="Arial Unicode MS" panose="020B0604020202020204" pitchFamily="34" charset="-128"/>
              </a:rPr>
              <a:t>printf</a:t>
            </a:r>
            <a:r>
              <a:rPr lang="en-US" sz="2400" b="1" dirty="0">
                <a:solidFill>
                  <a:srgbClr val="000000"/>
                </a:solidFill>
                <a:ea typeface="Arial Unicode MS" panose="020B0604020202020204" pitchFamily="34" charset="-128"/>
                <a:cs typeface="Arial Unicode MS" panose="020B0604020202020204" pitchFamily="34" charset="-128"/>
              </a:rPr>
              <a:t>("\n");</a:t>
            </a:r>
          </a:p>
          <a:p>
            <a:pPr marL="0" lvl="0" indent="0" defTabSz="449263" fontAlgn="base" hangingPunct="0">
              <a:lnSpc>
                <a:spcPct val="93000"/>
              </a:lnSpc>
              <a:spcBef>
                <a:spcPct val="0"/>
              </a:spcBef>
              <a:spcAft>
                <a:spcPct val="0"/>
              </a:spcAft>
              <a:buClr>
                <a:srgbClr val="000000"/>
              </a:buClr>
              <a:buSzPct val="100000"/>
              <a:buNone/>
            </a:pPr>
            <a:r>
              <a:rPr lang="en-US" sz="2400" b="1" dirty="0">
                <a:solidFill>
                  <a:srgbClr val="000000"/>
                </a:solidFill>
                <a:ea typeface="Arial Unicode MS" panose="020B0604020202020204" pitchFamily="34" charset="-128"/>
                <a:cs typeface="Arial Unicode MS" panose="020B0604020202020204" pitchFamily="34" charset="-128"/>
              </a:rPr>
              <a:t>       for (j=0; j&lt;M; j++)</a:t>
            </a:r>
          </a:p>
          <a:p>
            <a:pPr marL="0" lvl="0" indent="0" defTabSz="449263" fontAlgn="base" hangingPunct="0">
              <a:lnSpc>
                <a:spcPct val="93000"/>
              </a:lnSpc>
              <a:spcBef>
                <a:spcPct val="0"/>
              </a:spcBef>
              <a:spcAft>
                <a:spcPct val="0"/>
              </a:spcAft>
              <a:buClr>
                <a:srgbClr val="000000"/>
              </a:buClr>
              <a:buSzPct val="100000"/>
              <a:buNone/>
            </a:pPr>
            <a:r>
              <a:rPr lang="en-US" sz="2400" b="1" dirty="0">
                <a:solidFill>
                  <a:srgbClr val="000000"/>
                </a:solidFill>
                <a:ea typeface="Arial Unicode MS" panose="020B0604020202020204" pitchFamily="34" charset="-128"/>
                <a:cs typeface="Arial Unicode MS" panose="020B0604020202020204" pitchFamily="34" charset="-128"/>
              </a:rPr>
              <a:t>           </a:t>
            </a:r>
            <a:r>
              <a:rPr lang="en-US" sz="2400" b="1" dirty="0" err="1">
                <a:solidFill>
                  <a:srgbClr val="000000"/>
                </a:solidFill>
                <a:ea typeface="Arial Unicode MS" panose="020B0604020202020204" pitchFamily="34" charset="-128"/>
                <a:cs typeface="Arial Unicode MS" panose="020B0604020202020204" pitchFamily="34" charset="-128"/>
              </a:rPr>
              <a:t>printf</a:t>
            </a:r>
            <a:r>
              <a:rPr lang="en-US" sz="2400" b="1" dirty="0">
                <a:solidFill>
                  <a:srgbClr val="000000"/>
                </a:solidFill>
                <a:ea typeface="Arial Unicode MS" panose="020B0604020202020204" pitchFamily="34" charset="-128"/>
                <a:cs typeface="Arial Unicode MS" panose="020B0604020202020204" pitchFamily="34" charset="-128"/>
              </a:rPr>
              <a:t>("%10.2f", X[</a:t>
            </a:r>
            <a:r>
              <a:rPr lang="en-US" sz="2400" b="1" dirty="0" err="1">
                <a:solidFill>
                  <a:srgbClr val="000000"/>
                </a:solidFill>
                <a:ea typeface="Arial Unicode MS" panose="020B0604020202020204" pitchFamily="34" charset="-128"/>
                <a:cs typeface="Arial Unicode MS" panose="020B0604020202020204" pitchFamily="34" charset="-128"/>
              </a:rPr>
              <a:t>i</a:t>
            </a:r>
            <a:r>
              <a:rPr lang="en-US" sz="2400" b="1" dirty="0">
                <a:solidFill>
                  <a:srgbClr val="000000"/>
                </a:solidFill>
                <a:ea typeface="Arial Unicode MS" panose="020B0604020202020204" pitchFamily="34" charset="-128"/>
                <a:cs typeface="Arial Unicode MS" panose="020B0604020202020204" pitchFamily="34" charset="-128"/>
              </a:rPr>
              <a:t>][j]);</a:t>
            </a:r>
          </a:p>
          <a:p>
            <a:pPr marL="0" lvl="0" indent="0" defTabSz="449263" fontAlgn="base" hangingPunct="0">
              <a:lnSpc>
                <a:spcPct val="93000"/>
              </a:lnSpc>
              <a:spcBef>
                <a:spcPct val="0"/>
              </a:spcBef>
              <a:spcAft>
                <a:spcPct val="0"/>
              </a:spcAft>
              <a:buClr>
                <a:srgbClr val="000000"/>
              </a:buClr>
              <a:buSzPct val="100000"/>
              <a:buNone/>
            </a:pPr>
            <a:r>
              <a:rPr lang="en-US" sz="2400" b="1" dirty="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b="1" dirty="0">
                <a:solidFill>
                  <a:srgbClr val="000000"/>
                </a:solidFill>
                <a:ea typeface="Arial Unicode MS" panose="020B0604020202020204" pitchFamily="34" charset="-128"/>
                <a:cs typeface="Arial Unicode MS" panose="020B0604020202020204" pitchFamily="34" charset="-128"/>
              </a:rPr>
              <a:t>   free(X);</a:t>
            </a:r>
            <a:endParaRPr lang="el-GR" sz="2400"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Δυναμική Διαχείριση Μνήμης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32</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9077606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844824"/>
            <a:ext cx="8229600" cy="1143000"/>
          </a:xfrm>
        </p:spPr>
        <p:txBody>
          <a:bodyPr/>
          <a:lstStyle/>
          <a:p>
            <a:r>
              <a:rPr lang="el-GR" b="1" dirty="0" smtClean="0"/>
              <a:t>Τέλος ένατης ενότητας </a:t>
            </a:r>
            <a:endParaRPr lang="el-GR" b="1" dirty="0"/>
          </a:p>
        </p:txBody>
      </p:sp>
      <p:pic>
        <p:nvPicPr>
          <p:cNvPr id="3"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5949280"/>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2028" y="5639073"/>
            <a:ext cx="4310063" cy="1030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9658836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Σκοποί ενότητας</a:t>
            </a:r>
            <a:endParaRPr lang="el-GR" b="1" dirty="0"/>
          </a:p>
        </p:txBody>
      </p:sp>
      <p:sp>
        <p:nvSpPr>
          <p:cNvPr id="3" name="Θέση περιεχομένου 1"/>
          <p:cNvSpPr>
            <a:spLocks noGrp="1"/>
          </p:cNvSpPr>
          <p:nvPr>
            <p:ph idx="1"/>
          </p:nvPr>
        </p:nvSpPr>
        <p:spPr/>
        <p:txBody>
          <a:bodyPr/>
          <a:lstStyle/>
          <a:p>
            <a:pPr marL="0" indent="0">
              <a:buNone/>
            </a:pPr>
            <a:r>
              <a:rPr lang="el-GR" dirty="0" smtClean="0"/>
              <a:t>Ο αναγνώστης να μπορεί να:</a:t>
            </a:r>
          </a:p>
          <a:p>
            <a:pPr marL="0" indent="0">
              <a:buNone/>
            </a:pPr>
            <a:r>
              <a:rPr lang="el-GR" dirty="0" smtClean="0"/>
              <a:t>1) αντιλαμβάνεται και χρησιμοποιεί την έννοια  </a:t>
            </a:r>
          </a:p>
          <a:p>
            <a:pPr marL="0" indent="0">
              <a:buNone/>
            </a:pPr>
            <a:r>
              <a:rPr lang="el-GR" dirty="0"/>
              <a:t> </a:t>
            </a:r>
            <a:r>
              <a:rPr lang="el-GR" dirty="0" smtClean="0"/>
              <a:t>   του δείκτη.</a:t>
            </a:r>
          </a:p>
          <a:p>
            <a:pPr marL="0" indent="0">
              <a:buNone/>
            </a:pPr>
            <a:r>
              <a:rPr lang="el-GR" dirty="0" smtClean="0"/>
              <a:t>2) χρησιμοποιεί συναρτήσεις με κλήση σε  </a:t>
            </a:r>
          </a:p>
          <a:p>
            <a:pPr marL="0" indent="0">
              <a:buNone/>
            </a:pPr>
            <a:r>
              <a:rPr lang="el-GR" dirty="0"/>
              <a:t> </a:t>
            </a:r>
            <a:r>
              <a:rPr lang="el-GR" dirty="0" smtClean="0"/>
              <a:t>   διεύθυνση.</a:t>
            </a:r>
          </a:p>
          <a:p>
            <a:pPr marL="0" indent="0">
              <a:buNone/>
            </a:pPr>
            <a:r>
              <a:rPr lang="el-GR" dirty="0" smtClean="0"/>
              <a:t>3) δημιουργεί δυναμικά πίνακες.</a:t>
            </a:r>
            <a:endParaRPr lang="el-GR" dirty="0"/>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prstClr val="black"/>
                </a:solidFill>
              </a:rPr>
              <a:pPr/>
              <a:t>4</a:t>
            </a:fld>
            <a:endParaRPr lang="el-GR" sz="1400" dirty="0">
              <a:solidFill>
                <a:prstClr val="black"/>
              </a:solidFill>
            </a:endParaRPr>
          </a:p>
        </p:txBody>
      </p:sp>
      <p:sp>
        <p:nvSpPr>
          <p:cNvPr id="5" name="Θέση υποσέλιδου 1" descr="."/>
          <p:cNvSpPr>
            <a:spLocks noGrp="1"/>
          </p:cNvSpPr>
          <p:nvPr>
            <p:ph type="ftr" sz="quarter" idx="11"/>
          </p:nvPr>
        </p:nvSpPr>
        <p:spPr>
          <a:xfrm>
            <a:off x="2915816" y="6356350"/>
            <a:ext cx="3240360" cy="365125"/>
          </a:xfrm>
        </p:spPr>
        <p:txBody>
          <a:bodyPr/>
          <a:lstStyle/>
          <a:p>
            <a:r>
              <a:rPr lang="el-GR" sz="1400" dirty="0" smtClean="0">
                <a:solidFill>
                  <a:schemeClr val="tx1"/>
                </a:solidFill>
              </a:rPr>
              <a:t>Δείκτες</a:t>
            </a:r>
            <a:endParaRPr lang="el-GR" sz="1400" dirty="0">
              <a:solidFill>
                <a:schemeClr val="tx1"/>
              </a:solidFill>
            </a:endParaRPr>
          </a:p>
        </p:txBody>
      </p:sp>
    </p:spTree>
    <p:extLst>
      <p:ext uri="{BB962C8B-B14F-4D97-AF65-F5344CB8AC3E}">
        <p14:creationId xmlns:p14="http://schemas.microsoft.com/office/powerpoint/2010/main" val="32881223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85192" y="116632"/>
            <a:ext cx="8229600" cy="864096"/>
          </a:xfrm>
        </p:spPr>
        <p:txBody>
          <a:bodyPr/>
          <a:lstStyle/>
          <a:p>
            <a:r>
              <a:rPr lang="el-GR" b="1" dirty="0" smtClean="0"/>
              <a:t>Περιεχόμενα ενότητας  </a:t>
            </a:r>
            <a:endParaRPr lang="el-GR" b="1" dirty="0"/>
          </a:p>
        </p:txBody>
      </p:sp>
      <p:sp>
        <p:nvSpPr>
          <p:cNvPr id="4" name="Θέση περιεχομένου 1">
            <a:hlinkClick r:id="rId4" action="ppaction://hlinksldjump" tooltip="Μετάβαση στη Διαφάνεια 6"/>
          </p:cNvPr>
          <p:cNvSpPr/>
          <p:nvPr/>
        </p:nvSpPr>
        <p:spPr>
          <a:xfrm>
            <a:off x="787982" y="1556792"/>
            <a:ext cx="7816466"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1)  </a:t>
            </a:r>
            <a:r>
              <a:rPr lang="el-GR" sz="2800" i="1" dirty="0" smtClean="0">
                <a:solidFill>
                  <a:srgbClr val="0070C0"/>
                </a:solidFill>
              </a:rPr>
              <a:t>Δείκτες</a:t>
            </a:r>
            <a:endParaRPr lang="el-GR" i="1" dirty="0">
              <a:solidFill>
                <a:srgbClr val="0070C0"/>
              </a:solidFill>
            </a:endParaRPr>
          </a:p>
        </p:txBody>
      </p:sp>
      <p:sp>
        <p:nvSpPr>
          <p:cNvPr id="5" name="Θέση περιεχομένου 2">
            <a:hlinkClick r:id="rId5" action="ppaction://hlinksldjump" tooltip="Μετάβαση στη Διαφάνεια 15"/>
          </p:cNvPr>
          <p:cNvSpPr/>
          <p:nvPr/>
        </p:nvSpPr>
        <p:spPr>
          <a:xfrm>
            <a:off x="787982" y="2276872"/>
            <a:ext cx="7816466"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2)  </a:t>
            </a:r>
            <a:r>
              <a:rPr lang="el-GR" sz="2800" i="1" dirty="0" smtClean="0">
                <a:solidFill>
                  <a:srgbClr val="0070C0"/>
                </a:solidFill>
              </a:rPr>
              <a:t>Δείκτες και συναρτήσεις</a:t>
            </a:r>
            <a:endParaRPr lang="el-GR" sz="2800" i="1" dirty="0">
              <a:solidFill>
                <a:srgbClr val="0070C0"/>
              </a:solidFill>
            </a:endParaRPr>
          </a:p>
        </p:txBody>
      </p:sp>
      <p:sp>
        <p:nvSpPr>
          <p:cNvPr id="6" name="Θέση περιεχομένου 3">
            <a:hlinkClick r:id="rId6" action="ppaction://hlinksldjump" tooltip="Μετάβαση στη Διαφάνεια 19"/>
          </p:cNvPr>
          <p:cNvSpPr/>
          <p:nvPr/>
        </p:nvSpPr>
        <p:spPr>
          <a:xfrm>
            <a:off x="787982" y="2996575"/>
            <a:ext cx="7816466" cy="4790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3)  </a:t>
            </a:r>
            <a:r>
              <a:rPr lang="el-GR" sz="2800" i="1" dirty="0" smtClean="0">
                <a:solidFill>
                  <a:srgbClr val="0070C0"/>
                </a:solidFill>
              </a:rPr>
              <a:t>Δυναμική διαχείριση μνήμης</a:t>
            </a:r>
            <a:endParaRPr lang="el-GR" sz="2800" i="1" dirty="0">
              <a:solidFill>
                <a:srgbClr val="0070C0"/>
              </a:solidFill>
            </a:endParaRPr>
          </a:p>
        </p:txBody>
      </p:sp>
      <p:sp>
        <p:nvSpPr>
          <p:cNvPr id="7" name="Θέση περιεχομένου 4">
            <a:hlinkClick r:id="rId7" action="ppaction://hlinksldjump" tooltip="Μετάβαση στη Διαφάνεια 22"/>
          </p:cNvPr>
          <p:cNvSpPr txBox="1"/>
          <p:nvPr/>
        </p:nvSpPr>
        <p:spPr>
          <a:xfrm>
            <a:off x="787982" y="3682541"/>
            <a:ext cx="7816465" cy="523220"/>
          </a:xfrm>
          <a:prstGeom prst="rect">
            <a:avLst/>
          </a:prstGeom>
          <a:noFill/>
        </p:spPr>
        <p:txBody>
          <a:bodyPr wrap="square" rtlCol="0">
            <a:spAutoFit/>
          </a:bodyPr>
          <a:lstStyle/>
          <a:p>
            <a:r>
              <a:rPr lang="el-GR" sz="2800" i="1" dirty="0">
                <a:solidFill>
                  <a:srgbClr val="0070C0"/>
                </a:solidFill>
              </a:rPr>
              <a:t>4)  </a:t>
            </a:r>
            <a:r>
              <a:rPr lang="el-GR" sz="2800" i="1" dirty="0" smtClean="0">
                <a:solidFill>
                  <a:srgbClr val="0070C0"/>
                </a:solidFill>
              </a:rPr>
              <a:t>Δυναμικοί πίνακες</a:t>
            </a:r>
            <a:endParaRPr lang="el-GR" sz="2800" i="1" dirty="0">
              <a:solidFill>
                <a:srgbClr val="0070C0"/>
              </a:solidFill>
            </a:endParaRPr>
          </a:p>
        </p:txBody>
      </p:sp>
      <p:sp>
        <p:nvSpPr>
          <p:cNvPr id="3" name="Θέση περιεχομένου 5">
            <a:hlinkClick r:id="rId8" action="ppaction://hlinksldjump" tooltip="Μετάβαση στη Διαφάνεια 29"/>
          </p:cNvPr>
          <p:cNvSpPr/>
          <p:nvPr/>
        </p:nvSpPr>
        <p:spPr>
          <a:xfrm>
            <a:off x="787982" y="4365104"/>
            <a:ext cx="7816465" cy="507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5) </a:t>
            </a:r>
            <a:r>
              <a:rPr lang="el-GR" sz="2800" i="1" dirty="0" smtClean="0">
                <a:solidFill>
                  <a:srgbClr val="0070C0"/>
                </a:solidFill>
              </a:rPr>
              <a:t>Δυναμικοί πίνακες 2 διαστάσεων</a:t>
            </a:r>
            <a:r>
              <a:rPr lang="el-GR" sz="2400" i="1" u="sng" dirty="0" smtClean="0">
                <a:solidFill>
                  <a:srgbClr val="0070C0"/>
                </a:solidFill>
              </a:rPr>
              <a:t> </a:t>
            </a:r>
            <a:endParaRPr lang="el-GR" sz="2400" i="1" u="sng" dirty="0">
              <a:solidFill>
                <a:srgbClr val="0070C0"/>
              </a:solidFill>
            </a:endParaRPr>
          </a:p>
        </p:txBody>
      </p:sp>
      <p:sp>
        <p:nvSpPr>
          <p:cNvPr id="10" name="Θέση υποσέλιδου 1" descr="."/>
          <p:cNvSpPr>
            <a:spLocks noGrp="1"/>
          </p:cNvSpPr>
          <p:nvPr>
            <p:ph type="ftr" sz="quarter" idx="11"/>
          </p:nvPr>
        </p:nvSpPr>
        <p:spPr>
          <a:xfrm>
            <a:off x="2915816" y="6356350"/>
            <a:ext cx="3240360" cy="365125"/>
          </a:xfrm>
        </p:spPr>
        <p:txBody>
          <a:bodyPr/>
          <a:lstStyle/>
          <a:p>
            <a:r>
              <a:rPr lang="el-GR" sz="1400" smtClean="0">
                <a:solidFill>
                  <a:prstClr val="black"/>
                </a:solidFill>
              </a:rPr>
              <a:t>Δείκτες</a:t>
            </a:r>
            <a:endParaRPr lang="el-GR" sz="1400" dirty="0">
              <a:solidFill>
                <a:prstClr val="black"/>
              </a:solidFill>
            </a:endParaRPr>
          </a:p>
        </p:txBody>
      </p:sp>
      <p:sp>
        <p:nvSpPr>
          <p:cNvPr id="8" name="Θέση αριθμού διαφάνειας 1" descr="."/>
          <p:cNvSpPr>
            <a:spLocks noGrp="1"/>
          </p:cNvSpPr>
          <p:nvPr>
            <p:ph type="sldNum" sz="quarter" idx="12"/>
          </p:nvPr>
        </p:nvSpPr>
        <p:spPr/>
        <p:txBody>
          <a:bodyPr/>
          <a:lstStyle/>
          <a:p>
            <a:fld id="{05CD8379-8D09-42C5-AE1F-DB6F792C5FCB}" type="slidenum">
              <a:rPr lang="el-GR" sz="1400" smtClean="0">
                <a:solidFill>
                  <a:prstClr val="black"/>
                </a:solidFill>
              </a: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5225632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Δείκτες (</a:t>
            </a:r>
            <a:r>
              <a:rPr lang="en-US" b="1" dirty="0"/>
              <a:t>pointers)</a:t>
            </a:r>
            <a:endParaRPr lang="el-GR" b="1" dirty="0"/>
          </a:p>
        </p:txBody>
      </p:sp>
      <p:sp>
        <p:nvSpPr>
          <p:cNvPr id="3" name="Θέση περιεχομένου 1"/>
          <p:cNvSpPr>
            <a:spLocks noGrp="1"/>
          </p:cNvSpPr>
          <p:nvPr>
            <p:ph sz="half" idx="1"/>
          </p:nvPr>
        </p:nvSpPr>
        <p:spPr>
          <a:xfrm>
            <a:off x="457200" y="1600200"/>
            <a:ext cx="4330824" cy="4637112"/>
          </a:xfrm>
        </p:spPr>
        <p:txBody>
          <a:bodyPr>
            <a:normAutofit/>
          </a:bodyPr>
          <a:lstStyle/>
          <a:p>
            <a:pPr marL="0" lvl="0" indent="0" defTabSz="449263" eaLnBrk="0" fontAlgn="base" hangingPunct="0">
              <a:spcAft>
                <a:spcPct val="0"/>
              </a:spcAft>
              <a:buClr>
                <a:srgbClr val="660000"/>
              </a:buClr>
              <a:buSzPct val="70000"/>
              <a:buNone/>
            </a:pPr>
            <a:r>
              <a:rPr lang="el-GR" sz="2400" b="1" dirty="0" smtClean="0">
                <a:solidFill>
                  <a:srgbClr val="000000"/>
                </a:solidFill>
                <a:ea typeface="Arial Unicode MS" panose="020B0604020202020204" pitchFamily="34" charset="-128"/>
                <a:cs typeface="Arial Unicode MS" panose="020B0604020202020204" pitchFamily="34" charset="-128"/>
              </a:rPr>
              <a:t>Δείκτης</a:t>
            </a:r>
            <a:r>
              <a:rPr lang="el-GR" sz="2400" dirty="0" smtClean="0">
                <a:solidFill>
                  <a:srgbClr val="000000"/>
                </a:solidFill>
                <a:ea typeface="Arial Unicode MS" panose="020B0604020202020204" pitchFamily="34" charset="-128"/>
                <a:cs typeface="Arial Unicode MS" panose="020B0604020202020204" pitchFamily="34" charset="-128"/>
              </a:rPr>
              <a:t> </a:t>
            </a:r>
            <a:r>
              <a:rPr lang="el-GR" sz="2400" dirty="0">
                <a:solidFill>
                  <a:srgbClr val="000000"/>
                </a:solidFill>
                <a:ea typeface="Arial Unicode MS" panose="020B0604020202020204" pitchFamily="34" charset="-128"/>
                <a:cs typeface="Arial Unicode MS" panose="020B0604020202020204" pitchFamily="34" charset="-128"/>
              </a:rPr>
              <a:t>είναι μία </a:t>
            </a:r>
            <a:r>
              <a:rPr lang="el-GR" sz="2400" dirty="0" smtClean="0">
                <a:solidFill>
                  <a:srgbClr val="000000"/>
                </a:solidFill>
                <a:ea typeface="Arial Unicode MS" panose="020B0604020202020204" pitchFamily="34" charset="-128"/>
                <a:cs typeface="Arial Unicode MS" panose="020B0604020202020204" pitchFamily="34" charset="-128"/>
              </a:rPr>
              <a:t>μεταβλητή, </a:t>
            </a:r>
            <a:r>
              <a:rPr lang="el-GR" sz="2400" dirty="0">
                <a:solidFill>
                  <a:srgbClr val="000000"/>
                </a:solidFill>
                <a:ea typeface="Arial Unicode MS" panose="020B0604020202020204" pitchFamily="34" charset="-128"/>
                <a:cs typeface="Arial Unicode MS" panose="020B0604020202020204" pitchFamily="34" charset="-128"/>
              </a:rPr>
              <a:t>στην οποία αποθηκεύεται μία διεύθυνση μνήμης. Συνήθως, αυτή η </a:t>
            </a:r>
            <a:r>
              <a:rPr lang="el-GR" sz="2400" dirty="0" smtClean="0">
                <a:solidFill>
                  <a:srgbClr val="000000"/>
                </a:solidFill>
                <a:ea typeface="Arial Unicode MS" panose="020B0604020202020204" pitchFamily="34" charset="-128"/>
                <a:cs typeface="Arial Unicode MS" panose="020B0604020202020204" pitchFamily="34" charset="-128"/>
              </a:rPr>
              <a:t>διεύθυνση, </a:t>
            </a:r>
            <a:r>
              <a:rPr lang="el-GR" sz="2400" dirty="0">
                <a:solidFill>
                  <a:srgbClr val="000000"/>
                </a:solidFill>
                <a:ea typeface="Arial Unicode MS" panose="020B0604020202020204" pitchFamily="34" charset="-128"/>
                <a:cs typeface="Arial Unicode MS" panose="020B0604020202020204" pitchFamily="34" charset="-128"/>
              </a:rPr>
              <a:t>είναι η περιοχή μίας άλλης μεταβλητής στην μνήμη. Εάν </a:t>
            </a:r>
            <a:r>
              <a:rPr lang="el-GR" sz="2400" dirty="0" smtClean="0">
                <a:solidFill>
                  <a:srgbClr val="000000"/>
                </a:solidFill>
                <a:ea typeface="Arial Unicode MS" panose="020B0604020202020204" pitchFamily="34" charset="-128"/>
                <a:cs typeface="Arial Unicode MS" panose="020B0604020202020204" pitchFamily="34" charset="-128"/>
              </a:rPr>
              <a:t>λοιπόν, </a:t>
            </a:r>
            <a:r>
              <a:rPr lang="el-GR" sz="2400" dirty="0">
                <a:solidFill>
                  <a:srgbClr val="000000"/>
                </a:solidFill>
                <a:ea typeface="Arial Unicode MS" panose="020B0604020202020204" pitchFamily="34" charset="-128"/>
                <a:cs typeface="Arial Unicode MS" panose="020B0604020202020204" pitchFamily="34" charset="-128"/>
              </a:rPr>
              <a:t>μία μεταβλητή περιέχει την διεύθυνση που έχει </a:t>
            </a:r>
            <a:r>
              <a:rPr lang="el-GR" sz="2400" dirty="0" smtClean="0">
                <a:solidFill>
                  <a:srgbClr val="000000"/>
                </a:solidFill>
                <a:ea typeface="Arial Unicode MS" panose="020B0604020202020204" pitchFamily="34" charset="-128"/>
                <a:cs typeface="Arial Unicode MS" panose="020B0604020202020204" pitchFamily="34" charset="-128"/>
              </a:rPr>
              <a:t>αποθηκευθεί, </a:t>
            </a:r>
            <a:r>
              <a:rPr lang="el-GR" sz="2400" dirty="0">
                <a:solidFill>
                  <a:srgbClr val="000000"/>
                </a:solidFill>
                <a:ea typeface="Arial Unicode MS" panose="020B0604020202020204" pitchFamily="34" charset="-128"/>
                <a:cs typeface="Arial Unicode MS" panose="020B0604020202020204" pitchFamily="34" charset="-128"/>
              </a:rPr>
              <a:t>μία άλλη μεταβλητή, τότε η πρώτη </a:t>
            </a:r>
            <a:r>
              <a:rPr lang="el-GR" sz="2400" dirty="0" smtClean="0">
                <a:solidFill>
                  <a:srgbClr val="000000"/>
                </a:solidFill>
                <a:ea typeface="Arial Unicode MS" panose="020B0604020202020204" pitchFamily="34" charset="-128"/>
                <a:cs typeface="Arial Unicode MS" panose="020B0604020202020204" pitchFamily="34" charset="-128"/>
              </a:rPr>
              <a:t>μεταβλητή, </a:t>
            </a:r>
            <a:r>
              <a:rPr lang="el-GR" sz="2400" dirty="0">
                <a:solidFill>
                  <a:srgbClr val="000000"/>
                </a:solidFill>
                <a:ea typeface="Arial Unicode MS" panose="020B0604020202020204" pitchFamily="34" charset="-128"/>
                <a:cs typeface="Arial Unicode MS" panose="020B0604020202020204" pitchFamily="34" charset="-128"/>
              </a:rPr>
              <a:t>λέγεται ότι «</a:t>
            </a:r>
            <a:r>
              <a:rPr lang="el-GR" sz="2400" b="1" dirty="0">
                <a:solidFill>
                  <a:srgbClr val="C00000"/>
                </a:solidFill>
                <a:ea typeface="Arial Unicode MS" panose="020B0604020202020204" pitchFamily="34" charset="-128"/>
                <a:cs typeface="Arial Unicode MS" panose="020B0604020202020204" pitchFamily="34" charset="-128"/>
              </a:rPr>
              <a:t>δείχνει</a:t>
            </a:r>
            <a:r>
              <a:rPr lang="el-GR" sz="2400" dirty="0">
                <a:solidFill>
                  <a:srgbClr val="000000"/>
                </a:solidFill>
                <a:ea typeface="Arial Unicode MS" panose="020B0604020202020204" pitchFamily="34" charset="-128"/>
                <a:cs typeface="Arial Unicode MS" panose="020B0604020202020204" pitchFamily="34" charset="-128"/>
              </a:rPr>
              <a:t>» την </a:t>
            </a:r>
            <a:r>
              <a:rPr lang="el-GR" sz="2400" dirty="0" smtClean="0">
                <a:solidFill>
                  <a:srgbClr val="000000"/>
                </a:solidFill>
                <a:ea typeface="Arial Unicode MS" panose="020B0604020202020204" pitchFamily="34" charset="-128"/>
                <a:cs typeface="Arial Unicode MS" panose="020B0604020202020204" pitchFamily="34" charset="-128"/>
              </a:rPr>
              <a:t>δεύτερη.</a:t>
            </a:r>
            <a:endParaRPr lang="en-US" sz="2400" dirty="0">
              <a:solidFill>
                <a:srgbClr val="000000"/>
              </a:solidFill>
              <a:ea typeface="Arial Unicode MS" panose="020B0604020202020204" pitchFamily="34" charset="-128"/>
              <a:cs typeface="Arial Unicode MS" panose="020B0604020202020204" pitchFamily="34" charset="-128"/>
            </a:endParaRPr>
          </a:p>
          <a:p>
            <a:endParaRPr lang="el-GR" dirty="0"/>
          </a:p>
        </p:txBody>
      </p:sp>
      <p:pic>
        <p:nvPicPr>
          <p:cNvPr id="7" name="Θέση περιεχομένου 2" descr="Εικόνα που δείχνει έναν πίνακα. Στην πρώτη στήλη, φαίνονται οι διευθύνσεις μνήμης, από 1000 έως 1006. Στην δεύτερη στήλη, φαίνεται τί τιμή έχει αποθηκευτεί στην κάθε διεύθυνση μνήμης. Η διεύθυνση 1000 έχει, την τιμή 1003. Ενώ η διεύθυνση 1003 έχει την τιμή 7."/>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024475" y="1600201"/>
            <a:ext cx="3219933" cy="4434900"/>
          </a:xfrm>
        </p:spPr>
      </p:pic>
      <p:sp>
        <p:nvSpPr>
          <p:cNvPr id="5" name="Θέση υποσέλιδου 1" descr="."/>
          <p:cNvSpPr>
            <a:spLocks noGrp="1"/>
          </p:cNvSpPr>
          <p:nvPr>
            <p:ph type="ftr" sz="quarter" idx="11"/>
          </p:nvPr>
        </p:nvSpPr>
        <p:spPr>
          <a:xfrm>
            <a:off x="2915816" y="6356350"/>
            <a:ext cx="3240360" cy="365125"/>
          </a:xfrm>
        </p:spPr>
        <p:txBody>
          <a:bodyPr/>
          <a:lstStyle/>
          <a:p>
            <a:r>
              <a:rPr lang="el-GR" sz="1400" dirty="0" smtClean="0">
                <a:solidFill>
                  <a:schemeClr val="tx1"/>
                </a:solidFill>
              </a:rPr>
              <a:t>Δείκτες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6</a:t>
            </a:fld>
            <a:endParaRPr lang="el-GR" sz="1400" dirty="0">
              <a:solidFill>
                <a:schemeClr val="tx1"/>
              </a:solidFill>
            </a:endParaRPr>
          </a:p>
        </p:txBody>
      </p:sp>
    </p:spTree>
    <p:extLst>
      <p:ext uri="{BB962C8B-B14F-4D97-AF65-F5344CB8AC3E}">
        <p14:creationId xmlns:p14="http://schemas.microsoft.com/office/powerpoint/2010/main" val="2104918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Ο </a:t>
            </a:r>
            <a:r>
              <a:rPr lang="el-GR" b="1" dirty="0" smtClean="0"/>
              <a:t>δείκτης </a:t>
            </a:r>
            <a:r>
              <a:rPr lang="en-US" b="1" dirty="0"/>
              <a:t>p </a:t>
            </a:r>
            <a:r>
              <a:rPr lang="el-GR" b="1" dirty="0" smtClean="0"/>
              <a:t>δείχνει </a:t>
            </a:r>
            <a:r>
              <a:rPr lang="el-GR" b="1" dirty="0"/>
              <a:t>την </a:t>
            </a:r>
            <a:r>
              <a:rPr lang="el-GR" b="1" dirty="0" smtClean="0"/>
              <a:t>διεύθυνση </a:t>
            </a:r>
            <a:br>
              <a:rPr lang="el-GR" b="1" dirty="0" smtClean="0"/>
            </a:br>
            <a:r>
              <a:rPr lang="el-GR" b="1" dirty="0" smtClean="0"/>
              <a:t>(&amp;) </a:t>
            </a:r>
            <a:r>
              <a:rPr lang="el-GR" b="1" dirty="0"/>
              <a:t>100</a:t>
            </a:r>
          </a:p>
        </p:txBody>
      </p:sp>
      <p:pic>
        <p:nvPicPr>
          <p:cNvPr id="6" name="Θέση περιεχομένου 1" descr="Εικόνα διαγράμματος. Στο πρώτο πεδίο, ο δείκτης p περιέχει την τιμή 100. Αυτό σημαίνει ότι ο δείκτης p, δείχνει την διεύθυνση μνήμης 100, στην οποία έχει αποθηκευτεί η τιμή 1. Στο δεύτερο πεδίο,ο  δείκτης p, φέρει μπροστά του έναν αστερίσκο, δηλαδή γράφεται ως: asterisc p. Ο asterisc p, είναι ίσος με 1, δηλαδή περιέχει τιμή και όχι διεύθυνση μνήμης."/>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650506"/>
            <a:ext cx="8229600" cy="4425350"/>
          </a:xfrm>
        </p:spPr>
      </p:pic>
      <p:sp>
        <p:nvSpPr>
          <p:cNvPr id="4" name="Θέση υποσέλιδου 1" descr="."/>
          <p:cNvSpPr>
            <a:spLocks noGrp="1"/>
          </p:cNvSpPr>
          <p:nvPr>
            <p:ph type="ftr" sz="quarter" idx="11"/>
          </p:nvPr>
        </p:nvSpPr>
        <p:spPr>
          <a:xfrm>
            <a:off x="2915816" y="6356350"/>
            <a:ext cx="3240360" cy="365125"/>
          </a:xfrm>
        </p:spPr>
        <p:txBody>
          <a:bodyPr/>
          <a:lstStyle/>
          <a:p>
            <a:r>
              <a:rPr lang="el-GR" sz="1400" dirty="0" smtClean="0">
                <a:solidFill>
                  <a:prstClr val="black"/>
                </a:solidFill>
              </a:rPr>
              <a:t>Δείκτες</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prstClr val="black"/>
                </a:solidFill>
              </a:rPr>
              <a:pPr/>
              <a:t>7</a:t>
            </a:fld>
            <a:endParaRPr lang="el-GR" sz="1400" dirty="0">
              <a:solidFill>
                <a:prstClr val="black"/>
              </a:solidFill>
            </a:endParaRPr>
          </a:p>
        </p:txBody>
      </p:sp>
    </p:spTree>
    <p:extLst>
      <p:ext uri="{BB962C8B-B14F-4D97-AF65-F5344CB8AC3E}">
        <p14:creationId xmlns:p14="http://schemas.microsoft.com/office/powerpoint/2010/main" val="3163770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Διαχείριση δ</a:t>
            </a:r>
            <a:r>
              <a:rPr lang="el-GR" b="1" dirty="0" smtClean="0"/>
              <a:t>εικτών</a:t>
            </a:r>
            <a:r>
              <a:rPr lang="en-US" b="1" dirty="0" smtClean="0"/>
              <a:t> (1 </a:t>
            </a:r>
            <a:r>
              <a:rPr lang="el-GR" b="1" dirty="0" smtClean="0"/>
              <a:t>από 3)</a:t>
            </a:r>
            <a:endParaRPr lang="el-GR" b="1" dirty="0"/>
          </a:p>
        </p:txBody>
      </p:sp>
      <p:sp>
        <p:nvSpPr>
          <p:cNvPr id="3" name="Θέση περιεχομένου 1"/>
          <p:cNvSpPr>
            <a:spLocks noGrp="1"/>
          </p:cNvSpPr>
          <p:nvPr>
            <p:ph idx="1"/>
          </p:nvPr>
        </p:nvSpPr>
        <p:spPr/>
        <p:txBody>
          <a:bodyPr>
            <a:normAutofit fontScale="92500"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500" kern="0" dirty="0" smtClean="0">
                <a:solidFill>
                  <a:srgbClr val="000000"/>
                </a:solidFill>
              </a:rPr>
              <a:t>Η δήλωση των δεικτών γίνεται ως εξής:</a:t>
            </a:r>
            <a:endParaRPr lang="el-GR" sz="3500" kern="0" dirty="0">
              <a:solidFill>
                <a:srgbClr val="000000"/>
              </a:solidFill>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l-GR" sz="3000" kern="0" dirty="0">
                <a:solidFill>
                  <a:srgbClr val="000000"/>
                </a:solidFill>
              </a:rPr>
              <a:t>Τύπος δεδομένων  * Όνομα μεταβλητής;</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l-GR" sz="3000" kern="0" dirty="0">
                <a:solidFill>
                  <a:srgbClr val="000000"/>
                </a:solidFill>
              </a:rPr>
              <a:t> πχ:  </a:t>
            </a:r>
            <a:r>
              <a:rPr lang="en-US" sz="3000" kern="0" dirty="0" smtClean="0">
                <a:solidFill>
                  <a:srgbClr val="000000"/>
                </a:solidFill>
              </a:rPr>
              <a:t>float *x</a:t>
            </a:r>
            <a:r>
              <a:rPr lang="en-US" sz="3000"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l-GR" sz="3000" kern="0" dirty="0">
                <a:solidFill>
                  <a:srgbClr val="000000"/>
                </a:solidFill>
              </a:rPr>
              <a:t>η μεταβλητή </a:t>
            </a:r>
            <a:r>
              <a:rPr lang="en-US" sz="3000" kern="0" dirty="0">
                <a:solidFill>
                  <a:srgbClr val="000000"/>
                </a:solidFill>
              </a:rPr>
              <a:t>x</a:t>
            </a:r>
            <a:r>
              <a:rPr lang="el-GR" sz="3000" kern="0" dirty="0">
                <a:solidFill>
                  <a:srgbClr val="000000"/>
                </a:solidFill>
              </a:rPr>
              <a:t> είναι </a:t>
            </a:r>
            <a:r>
              <a:rPr lang="el-GR" sz="3000" kern="0" dirty="0" smtClean="0">
                <a:solidFill>
                  <a:srgbClr val="000000"/>
                </a:solidFill>
              </a:rPr>
              <a:t>δείκτης</a:t>
            </a:r>
            <a:r>
              <a:rPr lang="en-US" sz="3000" kern="0" dirty="0" smtClean="0">
                <a:solidFill>
                  <a:srgbClr val="000000"/>
                </a:solidFill>
              </a:rPr>
              <a:t>,</a:t>
            </a:r>
            <a:r>
              <a:rPr lang="el-GR" sz="3000" kern="0" dirty="0" smtClean="0">
                <a:solidFill>
                  <a:srgbClr val="000000"/>
                </a:solidFill>
              </a:rPr>
              <a:t> </a:t>
            </a:r>
            <a:r>
              <a:rPr lang="el-GR" sz="3000" kern="0" dirty="0">
                <a:solidFill>
                  <a:srgbClr val="000000"/>
                </a:solidFill>
              </a:rPr>
              <a:t>και μάλιστα δείχνει σε μεταβλητή πραγματικού αριθμού. Φυσικά, ο τύπος δεδομένων μπορεί να είναι οποιοσδήποτε δεκτός τύπος της </a:t>
            </a:r>
            <a:r>
              <a:rPr lang="en-US" sz="3000" kern="0" dirty="0">
                <a:solidFill>
                  <a:srgbClr val="000000"/>
                </a:solidFill>
              </a:rPr>
              <a:t>C</a:t>
            </a:r>
            <a:r>
              <a:rPr lang="el-GR" sz="3000" kern="0" dirty="0">
                <a:solidFill>
                  <a:srgbClr val="000000"/>
                </a:solidFill>
              </a:rPr>
              <a:t>.  Ο τύπος </a:t>
            </a:r>
            <a:r>
              <a:rPr lang="el-GR" sz="3000" kern="0" dirty="0" smtClean="0">
                <a:solidFill>
                  <a:srgbClr val="000000"/>
                </a:solidFill>
              </a:rPr>
              <a:t>δεδομένων</a:t>
            </a:r>
            <a:r>
              <a:rPr lang="en-US" sz="3000" kern="0" dirty="0" smtClean="0">
                <a:solidFill>
                  <a:srgbClr val="000000"/>
                </a:solidFill>
              </a:rPr>
              <a:t>,</a:t>
            </a:r>
            <a:r>
              <a:rPr lang="el-GR" sz="3000" kern="0" dirty="0" smtClean="0">
                <a:solidFill>
                  <a:srgbClr val="000000"/>
                </a:solidFill>
              </a:rPr>
              <a:t> </a:t>
            </a:r>
            <a:r>
              <a:rPr lang="el-GR" sz="3000" kern="0" dirty="0">
                <a:solidFill>
                  <a:srgbClr val="000000"/>
                </a:solidFill>
              </a:rPr>
              <a:t>υποδηλώνει κατηγορηματικά τον τύπο του </a:t>
            </a:r>
            <a:r>
              <a:rPr lang="el-GR" sz="3000" kern="0" dirty="0" smtClean="0">
                <a:solidFill>
                  <a:srgbClr val="000000"/>
                </a:solidFill>
              </a:rPr>
              <a:t>αντικειμένου</a:t>
            </a:r>
            <a:r>
              <a:rPr lang="en-US" sz="3000" kern="0" dirty="0" smtClean="0">
                <a:solidFill>
                  <a:srgbClr val="000000"/>
                </a:solidFill>
              </a:rPr>
              <a:t>,</a:t>
            </a:r>
            <a:r>
              <a:rPr lang="el-GR" sz="3000" kern="0" dirty="0" smtClean="0">
                <a:solidFill>
                  <a:srgbClr val="000000"/>
                </a:solidFill>
              </a:rPr>
              <a:t> </a:t>
            </a:r>
            <a:r>
              <a:rPr lang="el-GR" sz="3000" kern="0" dirty="0">
                <a:solidFill>
                  <a:srgbClr val="000000"/>
                </a:solidFill>
              </a:rPr>
              <a:t>τον οποίο θα δείχνει ο δείκτης. </a:t>
            </a:r>
            <a:endParaRPr lang="en-US" sz="3000" kern="0" dirty="0">
              <a:solidFill>
                <a:srgbClr val="000000"/>
              </a:solidFill>
            </a:endParaRPr>
          </a:p>
          <a:p>
            <a:endParaRPr lang="el-GR"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Δείκτες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8</a:t>
            </a:fld>
            <a:endParaRPr lang="el-GR" sz="1400" dirty="0">
              <a:solidFill>
                <a:schemeClr val="tx1"/>
              </a:solidFill>
            </a:endParaRPr>
          </a:p>
        </p:txBody>
      </p:sp>
    </p:spTree>
    <p:extLst>
      <p:ext uri="{BB962C8B-B14F-4D97-AF65-F5344CB8AC3E}">
        <p14:creationId xmlns:p14="http://schemas.microsoft.com/office/powerpoint/2010/main" val="8331232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prstClr val="black"/>
                </a:solidFill>
              </a:rPr>
              <a:t>Διαχείριση </a:t>
            </a:r>
            <a:r>
              <a:rPr lang="el-GR" b="1" dirty="0" smtClean="0">
                <a:solidFill>
                  <a:prstClr val="black"/>
                </a:solidFill>
              </a:rPr>
              <a:t>δεικτών</a:t>
            </a:r>
            <a:r>
              <a:rPr lang="en-US" b="1" dirty="0" smtClean="0">
                <a:solidFill>
                  <a:prstClr val="black"/>
                </a:solidFill>
              </a:rPr>
              <a:t> (</a:t>
            </a:r>
            <a:r>
              <a:rPr lang="el-GR" b="1" dirty="0">
                <a:solidFill>
                  <a:prstClr val="black"/>
                </a:solidFill>
              </a:rPr>
              <a:t>2</a:t>
            </a:r>
            <a:r>
              <a:rPr lang="en-US" b="1" dirty="0" smtClean="0">
                <a:solidFill>
                  <a:prstClr val="black"/>
                </a:solidFill>
              </a:rPr>
              <a:t> </a:t>
            </a:r>
            <a:r>
              <a:rPr lang="el-GR" b="1" dirty="0">
                <a:solidFill>
                  <a:prstClr val="black"/>
                </a:solidFill>
              </a:rPr>
              <a:t>από </a:t>
            </a:r>
            <a:r>
              <a:rPr lang="el-GR" b="1" dirty="0" smtClean="0">
                <a:solidFill>
                  <a:prstClr val="black"/>
                </a:solidFill>
              </a:rPr>
              <a:t>3)</a:t>
            </a:r>
            <a:endParaRPr lang="el-GR" dirty="0"/>
          </a:p>
        </p:txBody>
      </p:sp>
      <p:sp>
        <p:nvSpPr>
          <p:cNvPr id="3" name="Θέση περιεχομένου 1"/>
          <p:cNvSpPr>
            <a:spLocks noGrp="1"/>
          </p:cNvSpPr>
          <p:nvPr>
            <p:ph idx="1"/>
          </p:nvPr>
        </p:nvSpPr>
        <p:spPr>
          <a:xfrm>
            <a:off x="457200" y="1340768"/>
            <a:ext cx="8229600" cy="4968552"/>
          </a:xfrm>
        </p:spPr>
        <p:txBody>
          <a:bodyPr>
            <a:normAutofit/>
          </a:bodyPr>
          <a:lstStyle/>
          <a:p>
            <a:pPr marL="517525" lvl="0" indent="-517525" defTabSz="1008063" eaLnBrk="0" fontAlgn="base" hangingPunct="0">
              <a:lnSpc>
                <a:spcPct val="80000"/>
              </a:lnSpc>
              <a:spcAft>
                <a:spcPct val="0"/>
              </a:spcAft>
              <a:buClr>
                <a:srgbClr val="660000"/>
              </a:buClr>
              <a:buSzPct val="70000"/>
              <a:buFont typeface="Wingdings" panose="05000000000000000000" pitchFamily="2" charset="2"/>
              <a:buChar char="o"/>
            </a:pPr>
            <a:r>
              <a:rPr lang="el-GR" sz="2400" kern="0" dirty="0">
                <a:solidFill>
                  <a:srgbClr val="000000"/>
                </a:solidFill>
              </a:rPr>
              <a:t>Οι τελεστές που χρησιμοποιούνται στους </a:t>
            </a:r>
            <a:r>
              <a:rPr lang="el-GR" sz="2400" kern="0" dirty="0" smtClean="0">
                <a:solidFill>
                  <a:srgbClr val="000000"/>
                </a:solidFill>
              </a:rPr>
              <a:t>δείκτες, </a:t>
            </a:r>
            <a:r>
              <a:rPr lang="el-GR" sz="2400" kern="0" dirty="0">
                <a:solidFill>
                  <a:srgbClr val="000000"/>
                </a:solidFill>
              </a:rPr>
              <a:t>είναι οι μοναδιαίοι τελεστές </a:t>
            </a:r>
            <a:r>
              <a:rPr lang="el-GR" sz="2400" b="1" kern="0" dirty="0">
                <a:solidFill>
                  <a:srgbClr val="000000"/>
                </a:solidFill>
              </a:rPr>
              <a:t>&amp;</a:t>
            </a:r>
            <a:r>
              <a:rPr lang="el-GR" sz="2400" kern="0" dirty="0">
                <a:solidFill>
                  <a:srgbClr val="000000"/>
                </a:solidFill>
              </a:rPr>
              <a:t> και </a:t>
            </a:r>
            <a:r>
              <a:rPr lang="el-GR" sz="2400" b="1" kern="0" dirty="0">
                <a:solidFill>
                  <a:srgbClr val="000000"/>
                </a:solidFill>
              </a:rPr>
              <a:t>*</a:t>
            </a:r>
            <a:r>
              <a:rPr lang="el-GR" sz="2400" kern="0" dirty="0">
                <a:solidFill>
                  <a:srgbClr val="000000"/>
                </a:solidFill>
              </a:rPr>
              <a:t>. </a:t>
            </a:r>
          </a:p>
          <a:p>
            <a:pPr marL="517525" lvl="0" indent="-517525" defTabSz="1008063" eaLnBrk="0" fontAlgn="base" hangingPunct="0">
              <a:lnSpc>
                <a:spcPct val="80000"/>
              </a:lnSpc>
              <a:spcAft>
                <a:spcPct val="0"/>
              </a:spcAft>
              <a:buClr>
                <a:srgbClr val="660000"/>
              </a:buClr>
              <a:buSzPct val="70000"/>
              <a:buFont typeface="Wingdings" panose="05000000000000000000" pitchFamily="2" charset="2"/>
              <a:buChar char="o"/>
            </a:pPr>
            <a:r>
              <a:rPr lang="el-GR" sz="2400" kern="0" dirty="0">
                <a:solidFill>
                  <a:srgbClr val="000000"/>
                </a:solidFill>
              </a:rPr>
              <a:t>Λέγονται </a:t>
            </a:r>
            <a:r>
              <a:rPr lang="el-GR" sz="2400" kern="0" dirty="0" smtClean="0">
                <a:solidFill>
                  <a:srgbClr val="000000"/>
                </a:solidFill>
              </a:rPr>
              <a:t>μοναδιαίοι </a:t>
            </a:r>
            <a:r>
              <a:rPr lang="el-GR" sz="2400" kern="0" dirty="0">
                <a:solidFill>
                  <a:srgbClr val="000000"/>
                </a:solidFill>
              </a:rPr>
              <a:t>επειδή </a:t>
            </a:r>
            <a:r>
              <a:rPr lang="el-GR" sz="2400" kern="0" dirty="0" smtClean="0">
                <a:solidFill>
                  <a:srgbClr val="000000"/>
                </a:solidFill>
              </a:rPr>
              <a:t>επιδρούν, </a:t>
            </a:r>
            <a:r>
              <a:rPr lang="el-GR" sz="2400" kern="0" dirty="0">
                <a:solidFill>
                  <a:srgbClr val="000000"/>
                </a:solidFill>
              </a:rPr>
              <a:t>και χρειάζονται μόνο ένα </a:t>
            </a:r>
            <a:r>
              <a:rPr lang="el-GR" sz="2400" kern="0" dirty="0" err="1" smtClean="0">
                <a:solidFill>
                  <a:srgbClr val="000000"/>
                </a:solidFill>
              </a:rPr>
              <a:t>τελεστέο</a:t>
            </a:r>
            <a:r>
              <a:rPr lang="el-GR" sz="2400" kern="0" dirty="0" smtClean="0">
                <a:solidFill>
                  <a:srgbClr val="000000"/>
                </a:solidFill>
              </a:rPr>
              <a:t>, </a:t>
            </a:r>
            <a:r>
              <a:rPr lang="el-GR" sz="2400" kern="0" dirty="0">
                <a:solidFill>
                  <a:srgbClr val="000000"/>
                </a:solidFill>
              </a:rPr>
              <a:t>για να επιστρέψουν κάποια τιμή. </a:t>
            </a:r>
          </a:p>
          <a:p>
            <a:pPr marL="1001713" lvl="1" indent="-482600" defTabSz="1008063" eaLnBrk="0" fontAlgn="base" hangingPunct="0">
              <a:lnSpc>
                <a:spcPct val="80000"/>
              </a:lnSpc>
              <a:spcAft>
                <a:spcPct val="0"/>
              </a:spcAft>
              <a:buClr>
                <a:schemeClr val="accent3">
                  <a:lumMod val="50000"/>
                </a:schemeClr>
              </a:buClr>
              <a:buSzPct val="75000"/>
              <a:buFont typeface="Wingdings" panose="05000000000000000000" pitchFamily="2" charset="2"/>
              <a:buChar char="n"/>
            </a:pPr>
            <a:r>
              <a:rPr lang="el-GR" sz="2000" kern="0" dirty="0">
                <a:solidFill>
                  <a:srgbClr val="000000"/>
                </a:solidFill>
              </a:rPr>
              <a:t>Ο τελεστής </a:t>
            </a:r>
            <a:r>
              <a:rPr lang="el-GR" sz="2000" kern="0" dirty="0" smtClean="0">
                <a:solidFill>
                  <a:srgbClr val="000000"/>
                </a:solidFill>
              </a:rPr>
              <a:t>&amp;, </a:t>
            </a:r>
            <a:r>
              <a:rPr lang="el-GR" sz="2000" kern="0" dirty="0">
                <a:solidFill>
                  <a:srgbClr val="000000"/>
                </a:solidFill>
              </a:rPr>
              <a:t>επιστρέφει την διεύθυνση μνήμης της μεταβλητής που </a:t>
            </a:r>
            <a:r>
              <a:rPr lang="el-GR" sz="2000" kern="0" dirty="0" smtClean="0">
                <a:solidFill>
                  <a:srgbClr val="000000"/>
                </a:solidFill>
              </a:rPr>
              <a:t>επιδρά.</a:t>
            </a:r>
            <a:endParaRPr lang="el-GR" sz="2000" kern="0" dirty="0">
              <a:solidFill>
                <a:srgbClr val="000000"/>
              </a:solidFill>
            </a:endParaRPr>
          </a:p>
          <a:p>
            <a:pPr marL="1001713" lvl="1" indent="-482600" defTabSz="1008063" eaLnBrk="0" fontAlgn="base" hangingPunct="0">
              <a:lnSpc>
                <a:spcPct val="80000"/>
              </a:lnSpc>
              <a:spcAft>
                <a:spcPct val="0"/>
              </a:spcAft>
              <a:buClr>
                <a:schemeClr val="accent3">
                  <a:lumMod val="50000"/>
                </a:schemeClr>
              </a:buClr>
              <a:buSzPct val="75000"/>
              <a:buFont typeface="Wingdings" panose="05000000000000000000" pitchFamily="2" charset="2"/>
              <a:buChar char="n"/>
            </a:pPr>
            <a:r>
              <a:rPr lang="el-GR" sz="2000" kern="0" dirty="0" smtClean="0">
                <a:solidFill>
                  <a:srgbClr val="000000"/>
                </a:solidFill>
              </a:rPr>
              <a:t>Ο </a:t>
            </a:r>
            <a:r>
              <a:rPr lang="el-GR" sz="2000" kern="0" dirty="0">
                <a:solidFill>
                  <a:srgbClr val="000000"/>
                </a:solidFill>
              </a:rPr>
              <a:t>τελεστής </a:t>
            </a:r>
            <a:r>
              <a:rPr lang="el-GR" sz="2000" kern="0" dirty="0" smtClean="0">
                <a:solidFill>
                  <a:srgbClr val="000000"/>
                </a:solidFill>
              </a:rPr>
              <a:t>*, </a:t>
            </a:r>
            <a:r>
              <a:rPr lang="el-GR" sz="2000" kern="0" dirty="0">
                <a:solidFill>
                  <a:srgbClr val="000000"/>
                </a:solidFill>
              </a:rPr>
              <a:t>επιστρέφει την τιμή που δείχνει η </a:t>
            </a:r>
            <a:r>
              <a:rPr lang="el-GR" sz="2000" kern="0" dirty="0" smtClean="0">
                <a:solidFill>
                  <a:srgbClr val="000000"/>
                </a:solidFill>
              </a:rPr>
              <a:t>μεταβλητή </a:t>
            </a:r>
            <a:r>
              <a:rPr lang="el-GR" sz="2000" kern="0" dirty="0">
                <a:solidFill>
                  <a:srgbClr val="000000"/>
                </a:solidFill>
              </a:rPr>
              <a:t>στην οποία επιδρά. Για παράδειγμα, η </a:t>
            </a:r>
            <a:r>
              <a:rPr lang="el-GR" sz="2000" kern="0" dirty="0" smtClean="0">
                <a:solidFill>
                  <a:srgbClr val="000000"/>
                </a:solidFill>
              </a:rPr>
              <a:t>δήλωση,</a:t>
            </a:r>
            <a:endParaRPr lang="el-GR" sz="2000" kern="0" dirty="0">
              <a:solidFill>
                <a:srgbClr val="000000"/>
              </a:solidFill>
            </a:endParaRPr>
          </a:p>
          <a:p>
            <a:pPr marL="517525" lvl="0" indent="-517525" defTabSz="1008063" eaLnBrk="0" fontAlgn="base" hangingPunct="0">
              <a:lnSpc>
                <a:spcPct val="80000"/>
              </a:lnSpc>
              <a:spcAft>
                <a:spcPct val="0"/>
              </a:spcAft>
              <a:buClr>
                <a:srgbClr val="660000"/>
              </a:buClr>
              <a:buSzPct val="70000"/>
              <a:buFont typeface="Wingdings" panose="05000000000000000000" pitchFamily="2" charset="2"/>
              <a:buChar char="o"/>
            </a:pPr>
            <a:r>
              <a:rPr lang="el-GR" sz="2400" kern="0" dirty="0">
                <a:solidFill>
                  <a:srgbClr val="000000"/>
                </a:solidFill>
              </a:rPr>
              <a:t>x = &amp;</a:t>
            </a:r>
            <a:r>
              <a:rPr lang="en-US" sz="2400" kern="0" dirty="0">
                <a:solidFill>
                  <a:srgbClr val="000000"/>
                </a:solidFill>
              </a:rPr>
              <a:t>p</a:t>
            </a:r>
            <a:r>
              <a:rPr lang="el-GR" sz="2400" kern="0" dirty="0">
                <a:solidFill>
                  <a:srgbClr val="000000"/>
                </a:solidFill>
              </a:rPr>
              <a:t>;</a:t>
            </a:r>
          </a:p>
          <a:p>
            <a:pPr marL="517525" lvl="0" indent="-517525" defTabSz="1008063" eaLnBrk="0" fontAlgn="base" hangingPunct="0">
              <a:lnSpc>
                <a:spcPct val="80000"/>
              </a:lnSpc>
              <a:spcAft>
                <a:spcPct val="0"/>
              </a:spcAft>
              <a:buClr>
                <a:srgbClr val="660000"/>
              </a:buClr>
              <a:buSzPct val="70000"/>
              <a:buFont typeface="Wingdings" panose="05000000000000000000" pitchFamily="2" charset="2"/>
              <a:buChar char="o"/>
            </a:pPr>
            <a:r>
              <a:rPr lang="el-GR" sz="2400" kern="0" dirty="0">
                <a:solidFill>
                  <a:srgbClr val="000000"/>
                </a:solidFill>
              </a:rPr>
              <a:t>θα έχει σαν </a:t>
            </a:r>
            <a:r>
              <a:rPr lang="el-GR" sz="2400" kern="0" dirty="0" smtClean="0">
                <a:solidFill>
                  <a:srgbClr val="000000"/>
                </a:solidFill>
              </a:rPr>
              <a:t>αποτέλεσμα, </a:t>
            </a:r>
            <a:r>
              <a:rPr lang="el-GR" sz="2400" kern="0" dirty="0">
                <a:solidFill>
                  <a:srgbClr val="000000"/>
                </a:solidFill>
              </a:rPr>
              <a:t>να αποδώσει (επιστρέψει</a:t>
            </a:r>
            <a:r>
              <a:rPr lang="el-GR" sz="2400" kern="0" dirty="0" smtClean="0">
                <a:solidFill>
                  <a:srgbClr val="000000"/>
                </a:solidFill>
              </a:rPr>
              <a:t>), </a:t>
            </a:r>
            <a:r>
              <a:rPr lang="el-GR" sz="2400" kern="0" dirty="0">
                <a:solidFill>
                  <a:srgbClr val="000000"/>
                </a:solidFill>
              </a:rPr>
              <a:t>την διεύθυνση της μνήμης που έχει τοποθετηθεί η μεταβλητή </a:t>
            </a:r>
            <a:r>
              <a:rPr lang="en-US" sz="2400" kern="0" dirty="0" smtClean="0">
                <a:solidFill>
                  <a:srgbClr val="000000"/>
                </a:solidFill>
              </a:rPr>
              <a:t>p</a:t>
            </a:r>
            <a:r>
              <a:rPr lang="el-GR" sz="2400" kern="0" dirty="0" smtClean="0">
                <a:solidFill>
                  <a:srgbClr val="000000"/>
                </a:solidFill>
              </a:rPr>
              <a:t>, </a:t>
            </a:r>
            <a:r>
              <a:rPr lang="el-GR" sz="2400" kern="0" dirty="0">
                <a:solidFill>
                  <a:srgbClr val="000000"/>
                </a:solidFill>
              </a:rPr>
              <a:t>στην μεταβλητή </a:t>
            </a:r>
            <a:r>
              <a:rPr lang="en-US" sz="2400" kern="0" dirty="0">
                <a:solidFill>
                  <a:srgbClr val="000000"/>
                </a:solidFill>
              </a:rPr>
              <a:t>x</a:t>
            </a:r>
            <a:r>
              <a:rPr lang="el-GR" sz="2400" kern="0" dirty="0">
                <a:solidFill>
                  <a:srgbClr val="000000"/>
                </a:solidFill>
              </a:rPr>
              <a:t>. Δεν έχει να κάνει καθόλου με την τιμή της </a:t>
            </a:r>
            <a:r>
              <a:rPr lang="en-US" sz="2400" kern="0" dirty="0">
                <a:solidFill>
                  <a:srgbClr val="000000"/>
                </a:solidFill>
              </a:rPr>
              <a:t>p</a:t>
            </a:r>
            <a:r>
              <a:rPr lang="el-GR" sz="2400" kern="0" dirty="0">
                <a:solidFill>
                  <a:srgbClr val="000000"/>
                </a:solidFill>
              </a:rPr>
              <a:t>. Για την ακρίβεια, θα μπορούσε να ειπωθεί ότι η μεταβλητή </a:t>
            </a:r>
            <a:r>
              <a:rPr lang="en-US" sz="2400" kern="0" dirty="0" smtClean="0">
                <a:solidFill>
                  <a:srgbClr val="000000"/>
                </a:solidFill>
              </a:rPr>
              <a:t>x</a:t>
            </a:r>
            <a:r>
              <a:rPr lang="el-GR" sz="2400" kern="0" dirty="0" smtClean="0">
                <a:solidFill>
                  <a:srgbClr val="000000"/>
                </a:solidFill>
              </a:rPr>
              <a:t>, </a:t>
            </a:r>
            <a:r>
              <a:rPr lang="el-GR" sz="2400" kern="0" dirty="0">
                <a:solidFill>
                  <a:srgbClr val="000000"/>
                </a:solidFill>
              </a:rPr>
              <a:t>δέχεται την διεύθυνση της </a:t>
            </a:r>
            <a:r>
              <a:rPr lang="en-US" sz="2400" kern="0" dirty="0">
                <a:solidFill>
                  <a:srgbClr val="000000"/>
                </a:solidFill>
              </a:rPr>
              <a:t>p</a:t>
            </a:r>
            <a:r>
              <a:rPr lang="el-GR" sz="2400" kern="0" dirty="0">
                <a:solidFill>
                  <a:srgbClr val="000000"/>
                </a:solidFill>
              </a:rPr>
              <a:t>. Εάν υποτεθεί ότι η </a:t>
            </a:r>
            <a:r>
              <a:rPr lang="en-US" sz="2400" kern="0" dirty="0">
                <a:solidFill>
                  <a:srgbClr val="000000"/>
                </a:solidFill>
              </a:rPr>
              <a:t>p</a:t>
            </a:r>
            <a:r>
              <a:rPr lang="el-GR" sz="2400" kern="0" dirty="0">
                <a:solidFill>
                  <a:srgbClr val="000000"/>
                </a:solidFill>
              </a:rPr>
              <a:t> έχει την </a:t>
            </a:r>
            <a:r>
              <a:rPr lang="el-GR" sz="2400" kern="0" dirty="0" smtClean="0">
                <a:solidFill>
                  <a:srgbClr val="000000"/>
                </a:solidFill>
              </a:rPr>
              <a:t>τιμή -7, </a:t>
            </a:r>
            <a:r>
              <a:rPr lang="el-GR" sz="2400" kern="0" dirty="0">
                <a:solidFill>
                  <a:srgbClr val="000000"/>
                </a:solidFill>
              </a:rPr>
              <a:t>και βρίσκεται στην διεύθυνση μνήμης 3000, τότε η </a:t>
            </a:r>
            <a:r>
              <a:rPr lang="en-US" sz="2400" kern="0" dirty="0">
                <a:solidFill>
                  <a:srgbClr val="000000"/>
                </a:solidFill>
              </a:rPr>
              <a:t>x</a:t>
            </a:r>
            <a:r>
              <a:rPr lang="el-GR" sz="2400" kern="0" dirty="0">
                <a:solidFill>
                  <a:srgbClr val="000000"/>
                </a:solidFill>
              </a:rPr>
              <a:t> έχει πάρει την τιμή 3000.</a:t>
            </a:r>
            <a:endParaRPr lang="en-US" sz="2400" kern="0" dirty="0">
              <a:solidFill>
                <a:srgbClr val="000000"/>
              </a:solidFill>
            </a:endParaRPr>
          </a:p>
          <a:p>
            <a:endParaRPr lang="el-GR" dirty="0"/>
          </a:p>
        </p:txBody>
      </p:sp>
      <p:sp>
        <p:nvSpPr>
          <p:cNvPr id="4" name="Θέση υποσέλιδου 1" descr="."/>
          <p:cNvSpPr>
            <a:spLocks noGrp="1"/>
          </p:cNvSpPr>
          <p:nvPr>
            <p:ph type="ftr" sz="quarter" idx="11"/>
          </p:nvPr>
        </p:nvSpPr>
        <p:spPr>
          <a:xfrm>
            <a:off x="2915816" y="6356350"/>
            <a:ext cx="3240360" cy="365125"/>
          </a:xfrm>
        </p:spPr>
        <p:txBody>
          <a:bodyPr/>
          <a:lstStyle/>
          <a:p>
            <a:r>
              <a:rPr lang="el-GR" sz="1400" smtClean="0">
                <a:solidFill>
                  <a:schemeClr val="tx1"/>
                </a:solidFill>
              </a:rPr>
              <a:t>Δείκτες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9</a:t>
            </a:fld>
            <a:endParaRPr lang="el-GR" sz="1400" dirty="0">
              <a:solidFill>
                <a:schemeClr val="tx1"/>
              </a:solidFill>
            </a:endParaRPr>
          </a:p>
        </p:txBody>
      </p:sp>
    </p:spTree>
    <p:extLst>
      <p:ext uri="{BB962C8B-B14F-4D97-AF65-F5344CB8AC3E}">
        <p14:creationId xmlns:p14="http://schemas.microsoft.com/office/powerpoint/2010/main" val="6818289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1/9/2013 10:11:47 π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2,3,4,5,6,7,"/>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8.xml><?xml version="1.0" encoding="utf-8"?>
<p:tagLst xmlns:a="http://schemas.openxmlformats.org/drawingml/2006/main" xmlns:r="http://schemas.openxmlformats.org/officeDocument/2006/relationships" xmlns:p="http://schemas.openxmlformats.org/presentationml/2006/main">
  <p:tag name="ZHAW.ACCESSIBILITYADDIN.READINGORDER" val="2,3,4,5,7,"/>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8,4,5,1026,1027,"/>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2.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23.xml><?xml version="1.0" encoding="utf-8"?>
<p:tagLst xmlns:a="http://schemas.openxmlformats.org/drawingml/2006/main" xmlns:r="http://schemas.openxmlformats.org/officeDocument/2006/relationships" xmlns:p="http://schemas.openxmlformats.org/presentationml/2006/main">
  <p:tag name="ZHAW.ACCESSIBILITYADDIN.READINGORDER" val="2,3,4,"/>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2,3,1026,5,"/>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2,3,4,6,"/>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2,4,5,6,7,3,10,8,"/>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4,5,6,7,"/>
</p:tagLst>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511F74E0-E631-4AC0-99C2-5C133B213C97}">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397</TotalTime>
  <Words>2393</Words>
  <Application>Microsoft Office PowerPoint</Application>
  <PresentationFormat>Προβολή στην οθόνη (4:3)</PresentationFormat>
  <Paragraphs>360</Paragraphs>
  <Slides>33</Slides>
  <Notes>3</Notes>
  <HiddenSlides>0</HiddenSlides>
  <MMClips>0</MMClips>
  <ScaleCrop>false</ScaleCrop>
  <HeadingPairs>
    <vt:vector size="4" baseType="variant">
      <vt:variant>
        <vt:lpstr>Θέμα</vt:lpstr>
      </vt:variant>
      <vt:variant>
        <vt:i4>2</vt:i4>
      </vt:variant>
      <vt:variant>
        <vt:lpstr>Τίτλοι διαφανειών</vt:lpstr>
      </vt:variant>
      <vt:variant>
        <vt:i4>33</vt:i4>
      </vt:variant>
    </vt:vector>
  </HeadingPairs>
  <TitlesOfParts>
    <vt:vector size="35" baseType="lpstr">
      <vt:lpstr>1_Θέμα του Office</vt:lpstr>
      <vt:lpstr>5_Θέμα του Office</vt:lpstr>
      <vt:lpstr>    Προγραμματισμός ΗΥ     </vt:lpstr>
      <vt:lpstr>Άδειες χρήσης </vt:lpstr>
      <vt:lpstr>Χρηματοδότηση </vt:lpstr>
      <vt:lpstr>Σκοποί ενότητας</vt:lpstr>
      <vt:lpstr>Περιεχόμενα ενότητας  </vt:lpstr>
      <vt:lpstr>Δείκτες (pointers)</vt:lpstr>
      <vt:lpstr>Ο δείκτης p δείχνει την διεύθυνση  (&amp;) 100</vt:lpstr>
      <vt:lpstr>Διαχείριση δεικτών (1 από 3)</vt:lpstr>
      <vt:lpstr>Διαχείριση δεικτών (2 από 3)</vt:lpstr>
      <vt:lpstr>Διαχείριση δεικτών (3 από 3)</vt:lpstr>
      <vt:lpstr>Παράδειγμα 1</vt:lpstr>
      <vt:lpstr>Παράδειγμα 2</vt:lpstr>
      <vt:lpstr>Παράδειγμα 2: Έξοδος</vt:lpstr>
      <vt:lpstr>Κάτι δεν πάει καλά!</vt:lpstr>
      <vt:lpstr>Δείκτες και συναρτήσεις</vt:lpstr>
      <vt:lpstr>Παρατηρήσεις</vt:lpstr>
      <vt:lpstr>Πέρασμα πίνακα σαν παράμετρο</vt:lpstr>
      <vt:lpstr>Πέρασμα πίνακα σαν παράμετρο. Πρόγραμμα</vt:lpstr>
      <vt:lpstr>Δυναμική διαχείριση μνήμης</vt:lpstr>
      <vt:lpstr>Τι είναι η δυναμική διαχείριση μνήμης?</vt:lpstr>
      <vt:lpstr>Heap</vt:lpstr>
      <vt:lpstr>Συναρτήσεις διαχείρισης μνήμης</vt:lpstr>
      <vt:lpstr>Δυναμικοί πίνακες (1 από 2)</vt:lpstr>
      <vt:lpstr>Δυναμικοί πίνακες (2 από 2)</vt:lpstr>
      <vt:lpstr>Άσκηση </vt:lpstr>
      <vt:lpstr>Πρόγραμμα (1 από 3)</vt:lpstr>
      <vt:lpstr>Πρόγραμμα (2 από 3)</vt:lpstr>
      <vt:lpstr>Πρόγραμμα (3 από 3)</vt:lpstr>
      <vt:lpstr>Δυναμικοί πίνακες 2 διαστάσεων (1 από 2)</vt:lpstr>
      <vt:lpstr>Δυναμικοί πίνακες 2 διαστάσεων (2 από 2)</vt:lpstr>
      <vt:lpstr>Παράδειγμα (1 από 2)</vt:lpstr>
      <vt:lpstr>Παράδειγμα (2 από 2)</vt:lpstr>
      <vt:lpstr>Τέλος ένατης ενότητας </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ΗΥ</dc:title>
  <dc:subject>Δείκτες και δυναμική διαχείριση μνήμης</dc:subject>
  <dc:creator>Σάββας Ηλίας</dc:creator>
  <cp:keywords>Δείκτες, pointers, δυναμική διαχείριση μνήμης, κλήση συναρτήσεων</cp:keywords>
  <dc:description>Δείκτες (pointers) και η χρήση τους στην δυναμική διαχείριση μνήμης και στο πέρασμα παραμέτρων με διεύθυνση (call by reference).</dc:description>
  <cp:lastModifiedBy>Georgia</cp:lastModifiedBy>
  <cp:revision>101</cp:revision>
  <dcterms:created xsi:type="dcterms:W3CDTF">2013-09-07T17:03:27Z</dcterms:created>
  <dcterms:modified xsi:type="dcterms:W3CDTF">2013-09-16T14:34:47Z</dcterms:modified>
  <cp:category>Εκπαιδευτικό Υλικό</cp:category>
  <cp:contentStatus>Τελικό</cp:contentStatus>
</cp:coreProperties>
</file>