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4.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9.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2.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5.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17.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3"/>
  </p:notesMasterIdLst>
  <p:sldIdLst>
    <p:sldId id="256" r:id="rId3"/>
    <p:sldId id="257" r:id="rId4"/>
    <p:sldId id="259" r:id="rId5"/>
    <p:sldId id="261" r:id="rId6"/>
    <p:sldId id="262"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8" r:id="rId20"/>
    <p:sldId id="416" r:id="rId21"/>
    <p:sldId id="280" r:id="rId22"/>
  </p:sldIdLst>
  <p:sldSz cx="9144000" cy="6858000" type="screen4x3"/>
  <p:notesSz cx="6858000" cy="9144000"/>
  <p:custDataLst>
    <p:tags r:id="rId2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9339" autoAdjust="0"/>
  </p:normalViewPr>
  <p:slideViewPr>
    <p:cSldViewPr>
      <p:cViewPr varScale="1">
        <p:scale>
          <a:sx n="101" d="100"/>
          <a:sy n="101" d="100"/>
        </p:scale>
        <p:origin x="132" y="270"/>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9/3/2015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4177106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2932041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21994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214454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3146460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925962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4275357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45567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063834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282162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65013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1488120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3541112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712568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edulll.gr/" TargetMode="External"/><Relationship Id="rId3" Type="http://schemas.openxmlformats.org/officeDocument/2006/relationships/tags" Target="../tags/tag4.xml"/><Relationship Id="rId7" Type="http://schemas.openxmlformats.org/officeDocument/2006/relationships/image" Target="../media/image1.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hyperlink" Target="http://www.teilar.gr/" TargetMode="External"/><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44.xml"/><Relationship Id="rId7" Type="http://schemas.openxmlformats.org/officeDocument/2006/relationships/notesSlide" Target="../notesSlides/notesSlide10.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Layout" Target="../slideLayouts/slideLayout2.xml"/><Relationship Id="rId5" Type="http://schemas.openxmlformats.org/officeDocument/2006/relationships/tags" Target="../tags/tag46.xml"/><Relationship Id="rId10" Type="http://schemas.openxmlformats.org/officeDocument/2006/relationships/image" Target="../media/image8.png"/><Relationship Id="rId4" Type="http://schemas.openxmlformats.org/officeDocument/2006/relationships/tags" Target="../tags/tag45.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9.xml"/><Relationship Id="rId7" Type="http://schemas.openxmlformats.org/officeDocument/2006/relationships/notesSlide" Target="../notesSlides/notesSlide11.xml"/><Relationship Id="rId12" Type="http://schemas.microsoft.com/office/2007/relationships/hdphoto" Target="../media/hdphoto1.wdp"/><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Layout" Target="../slideLayouts/slideLayout2.xml"/><Relationship Id="rId11" Type="http://schemas.openxmlformats.org/officeDocument/2006/relationships/image" Target="../media/image4.jpeg"/><Relationship Id="rId5" Type="http://schemas.openxmlformats.org/officeDocument/2006/relationships/tags" Target="../tags/tag51.xml"/><Relationship Id="rId10" Type="http://schemas.openxmlformats.org/officeDocument/2006/relationships/slide" Target="slide6.xml"/><Relationship Id="rId4" Type="http://schemas.openxmlformats.org/officeDocument/2006/relationships/tags" Target="../tags/tag50.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54.xml"/><Relationship Id="rId7" Type="http://schemas.openxmlformats.org/officeDocument/2006/relationships/slideLayout" Target="../slideLayouts/slideLayout2.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60.xml"/><Relationship Id="rId7" Type="http://schemas.openxmlformats.org/officeDocument/2006/relationships/slide" Target="slide6.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61.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68.xml"/><Relationship Id="rId7" Type="http://schemas.openxmlformats.org/officeDocument/2006/relationships/notesSlide" Target="../notesSlides/notesSlide15.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11" Type="http://schemas.microsoft.com/office/2007/relationships/hdphoto" Target="../media/hdphoto1.wdp"/><Relationship Id="rId5" Type="http://schemas.openxmlformats.org/officeDocument/2006/relationships/tags" Target="../tags/tag70.xml"/><Relationship Id="rId10" Type="http://schemas.openxmlformats.org/officeDocument/2006/relationships/image" Target="../media/image4.jpeg"/><Relationship Id="rId4" Type="http://schemas.openxmlformats.org/officeDocument/2006/relationships/tags" Target="../tags/tag69.xml"/><Relationship Id="rId9" Type="http://schemas.openxmlformats.org/officeDocument/2006/relationships/slide" Target="slide6.xml"/></Relationships>
</file>

<file path=ppt/slides/_rels/slide1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73.xml"/><Relationship Id="rId7" Type="http://schemas.openxmlformats.org/officeDocument/2006/relationships/image" Target="../media/image12.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16.xml"/><Relationship Id="rId5" Type="http://schemas.openxmlformats.org/officeDocument/2006/relationships/slideLayout" Target="../slideLayouts/slideLayout2.xml"/><Relationship Id="rId10" Type="http://schemas.microsoft.com/office/2007/relationships/hdphoto" Target="../media/hdphoto1.wdp"/><Relationship Id="rId4" Type="http://schemas.openxmlformats.org/officeDocument/2006/relationships/tags" Target="../tags/tag74.xml"/><Relationship Id="rId9"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tags" Target="../tags/tag77.xml"/><Relationship Id="rId7" Type="http://schemas.openxmlformats.org/officeDocument/2006/relationships/notesSlide" Target="../notesSlides/notesSlide1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Layout" Target="../slideLayouts/slideLayout2.xml"/><Relationship Id="rId5" Type="http://schemas.openxmlformats.org/officeDocument/2006/relationships/tags" Target="../tags/tag79.xml"/><Relationship Id="rId10" Type="http://schemas.microsoft.com/office/2007/relationships/hdphoto" Target="../media/hdphoto1.wdp"/><Relationship Id="rId4" Type="http://schemas.openxmlformats.org/officeDocument/2006/relationships/tags" Target="../tags/tag78.xml"/><Relationship Id="rId9" Type="http://schemas.openxmlformats.org/officeDocument/2006/relationships/image" Target="../media/image4.jpeg"/></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image" Target="../media/image14.jpeg"/><Relationship Id="rId5" Type="http://schemas.openxmlformats.org/officeDocument/2006/relationships/tags" Target="../tags/tag84.xml"/><Relationship Id="rId10" Type="http://schemas.openxmlformats.org/officeDocument/2006/relationships/image" Target="../media/image13.png"/><Relationship Id="rId4" Type="http://schemas.openxmlformats.org/officeDocument/2006/relationships/tags" Target="../tags/tag83.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89.xml"/><Relationship Id="rId7" Type="http://schemas.openxmlformats.org/officeDocument/2006/relationships/image" Target="../media/image15.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hyperlink" Target="http://www.creativecommons.gr/?page_id=118" TargetMode="Externa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xml"/><Relationship Id="rId7" Type="http://schemas.openxmlformats.org/officeDocument/2006/relationships/hyperlink" Target="http://www.edulll.gr/" TargetMode="Externa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3.png"/><Relationship Id="rId5" Type="http://schemas.openxmlformats.org/officeDocument/2006/relationships/hyperlink" Target="http://www.creativecommons.gr/?page_id=118" TargetMode="Externa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1.xml"/><Relationship Id="rId7" Type="http://schemas.openxmlformats.org/officeDocument/2006/relationships/hyperlink" Target="http://www.edulll.gr/"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12.xml"/></Relationships>
</file>

<file path=ppt/slides/_rels/slide4.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notesSlide" Target="../notesSlides/notesSlide4.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7.xml"/><Relationship Id="rId3" Type="http://schemas.openxmlformats.org/officeDocument/2006/relationships/tags" Target="../tags/tag20.xml"/><Relationship Id="rId7" Type="http://schemas.openxmlformats.org/officeDocument/2006/relationships/notesSlide" Target="../notesSlides/notesSlide5.xml"/><Relationship Id="rId12" Type="http://schemas.openxmlformats.org/officeDocument/2006/relationships/slide" Target="slide16.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11" Type="http://schemas.openxmlformats.org/officeDocument/2006/relationships/slide" Target="slide14.xml"/><Relationship Id="rId5" Type="http://schemas.openxmlformats.org/officeDocument/2006/relationships/tags" Target="../tags/tag22.xml"/><Relationship Id="rId10" Type="http://schemas.openxmlformats.org/officeDocument/2006/relationships/slide" Target="slide12.xml"/><Relationship Id="rId4" Type="http://schemas.openxmlformats.org/officeDocument/2006/relationships/tags" Target="../tags/tag21.xml"/><Relationship Id="rId9" Type="http://schemas.openxmlformats.org/officeDocument/2006/relationships/slide" Target="slide8.xml"/><Relationship Id="rId14" Type="http://schemas.openxmlformats.org/officeDocument/2006/relationships/slide" Target="slide18.xml"/></Relationships>
</file>

<file path=ppt/slides/_rels/slide6.xml.rels><?xml version="1.0" encoding="UTF-8" standalone="yes"?>
<Relationships xmlns="http://schemas.openxmlformats.org/package/2006/relationships"><Relationship Id="rId8" Type="http://schemas.openxmlformats.org/officeDocument/2006/relationships/hyperlink" Target="https://developers.google.com/maps/documentation/javascript/tutorial#api_key" TargetMode="External"/><Relationship Id="rId3" Type="http://schemas.openxmlformats.org/officeDocument/2006/relationships/tags" Target="../tags/tag25.xml"/><Relationship Id="rId7" Type="http://schemas.openxmlformats.org/officeDocument/2006/relationships/notesSlide" Target="../notesSlides/notesSlide6.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10" Type="http://schemas.openxmlformats.org/officeDocument/2006/relationships/hyperlink" Target="https://developers.google.com/maps/documentation/javascript/tutorial" TargetMode="External"/><Relationship Id="rId4" Type="http://schemas.openxmlformats.org/officeDocument/2006/relationships/tags" Target="../tags/tag26.xml"/><Relationship Id="rId9" Type="http://schemas.openxmlformats.org/officeDocument/2006/relationships/hyperlink" Target="https://developers.google.com/maps/documentation/javascript/"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30.xml"/><Relationship Id="rId7" Type="http://schemas.openxmlformats.org/officeDocument/2006/relationships/slide" Target="slide6.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31.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notesSlide" Target="../notesSlides/notesSlide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xml"/><Relationship Id="rId5" Type="http://schemas.openxmlformats.org/officeDocument/2006/relationships/tags" Target="../tags/tag36.xml"/><Relationship Id="rId4" Type="http://schemas.openxmlformats.org/officeDocument/2006/relationships/tags" Target="../tags/tag35.xml"/></Relationships>
</file>

<file path=ppt/slides/_rels/slide9.xml.rels><?xml version="1.0" encoding="UTF-8" standalone="yes"?>
<Relationships xmlns="http://schemas.openxmlformats.org/package/2006/relationships"><Relationship Id="rId8" Type="http://schemas.openxmlformats.org/officeDocument/2006/relationships/hyperlink" Target="https://developers.google.com/maps/documentation/javascript/reference" TargetMode="External"/><Relationship Id="rId3" Type="http://schemas.openxmlformats.org/officeDocument/2006/relationships/tags" Target="../tags/tag39.xml"/><Relationship Id="rId7" Type="http://schemas.openxmlformats.org/officeDocument/2006/relationships/notesSlide" Target="../notesSlides/notesSlide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Layout" Target="../slideLayouts/slideLayout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custDataLst>
              <p:tags r:id="rId2"/>
            </p:custDataLst>
          </p:nvPr>
        </p:nvSpPr>
        <p:spPr>
          <a:xfrm>
            <a:off x="685800" y="1382911"/>
            <a:ext cx="7772400" cy="1470025"/>
          </a:xfrm>
        </p:spPr>
        <p:txBody>
          <a:bodyPr/>
          <a:lstStyle/>
          <a:p>
            <a:r>
              <a:rPr lang="el-GR" dirty="0" smtClean="0"/>
              <a:t>Προγραμματισμός </a:t>
            </a:r>
            <a:br>
              <a:rPr lang="el-GR" dirty="0" smtClean="0"/>
            </a:br>
            <a:r>
              <a:rPr lang="el-GR" dirty="0" smtClean="0"/>
              <a:t>Εφαρμογών Διαδικτύου</a:t>
            </a:r>
            <a:endParaRPr lang="el-GR" dirty="0"/>
          </a:p>
        </p:txBody>
      </p:sp>
      <p:sp>
        <p:nvSpPr>
          <p:cNvPr id="3" name="Υπότιτλος 2"/>
          <p:cNvSpPr>
            <a:spLocks noGrp="1"/>
          </p:cNvSpPr>
          <p:nvPr>
            <p:ph type="subTitle" idx="1"/>
            <p:custDataLst>
              <p:tags r:id="rId3"/>
            </p:custDataLst>
          </p:nvPr>
        </p:nvSpPr>
        <p:spPr>
          <a:xfrm>
            <a:off x="683568" y="2708920"/>
            <a:ext cx="7776864" cy="4056856"/>
          </a:xfrm>
        </p:spPr>
        <p:txBody>
          <a:bodyPr>
            <a:noAutofit/>
          </a:bodyPr>
          <a:lstStyle/>
          <a:p>
            <a:r>
              <a:rPr lang="el-GR" sz="2800" b="1" dirty="0"/>
              <a:t>Ενότητα </a:t>
            </a:r>
            <a:r>
              <a:rPr lang="en-US" sz="2800" b="1" dirty="0" smtClean="0"/>
              <a:t>10</a:t>
            </a:r>
            <a:r>
              <a:rPr lang="el-GR" sz="2800" b="1" dirty="0" smtClean="0"/>
              <a:t>:</a:t>
            </a:r>
            <a:r>
              <a:rPr lang="en-US" sz="2800" dirty="0" smtClean="0"/>
              <a:t> Google Maps API</a:t>
            </a:r>
            <a:endParaRPr lang="el-GR" sz="2800" dirty="0" smtClean="0"/>
          </a:p>
          <a:p>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Φώτης </a:t>
            </a:r>
            <a:r>
              <a:rPr lang="el-GR" sz="2800" dirty="0" err="1" smtClean="0"/>
              <a:t>Κόκκορας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 Εφαρμογών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8"/>
          </p:cNvPr>
          <p:cNvPicPr>
            <a:picLocks noChangeAspect="1" noChangeArrowheads="1"/>
          </p:cNvPicPr>
          <p:nvPr/>
        </p:nvPicPr>
        <p:blipFill>
          <a:blip r:embed="rId9" cstate="print"/>
          <a:srcRect/>
          <a:stretch>
            <a:fillRect/>
          </a:stretch>
        </p:blipFill>
        <p:spPr bwMode="auto">
          <a:xfrm>
            <a:off x="2416856" y="5661248"/>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Βασικές Έννοιες</a:t>
            </a:r>
            <a:r>
              <a:rPr lang="en-US" sz="3600" dirty="0"/>
              <a:t> 2</a:t>
            </a:r>
            <a:endParaRPr lang="el-GR" sz="3600" dirty="0"/>
          </a:p>
        </p:txBody>
      </p:sp>
      <p:sp>
        <p:nvSpPr>
          <p:cNvPr id="3" name="Rectangle 4"/>
          <p:cNvSpPr>
            <a:spLocks noChangeArrowheads="1"/>
          </p:cNvSpPr>
          <p:nvPr>
            <p:custDataLst>
              <p:tags r:id="rId3"/>
            </p:custDataLst>
          </p:nvPr>
        </p:nvSpPr>
        <p:spPr bwMode="auto">
          <a:xfrm>
            <a:off x="131265" y="934096"/>
            <a:ext cx="7956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1" i="0" u="none" strike="noStrike" cap="none" normalizeH="0" baseline="0" dirty="0" smtClean="0">
                <a:ln>
                  <a:noFill/>
                </a:ln>
                <a:solidFill>
                  <a:schemeClr val="tx1"/>
                </a:solidFill>
                <a:effectLst/>
                <a:ea typeface="Times New Roman" panose="02020603050405020304" pitchFamily="18" charset="0"/>
              </a:rPr>
              <a:t>Πόσοι</a:t>
            </a:r>
            <a:r>
              <a:rPr kumimoji="0" lang="en-US" altLang="el-GR" b="1" i="0" u="none" strike="noStrike" cap="none" normalizeH="0" baseline="0" dirty="0" smtClean="0">
                <a:ln>
                  <a:noFill/>
                </a:ln>
                <a:solidFill>
                  <a:schemeClr val="tx1"/>
                </a:solidFill>
                <a:effectLst/>
                <a:ea typeface="Times New Roman" panose="02020603050405020304" pitchFamily="18" charset="0"/>
              </a:rPr>
              <a:t> </a:t>
            </a:r>
            <a:r>
              <a:rPr kumimoji="0" lang="el-GR" altLang="el-GR" b="1" i="0" u="none" strike="noStrike" cap="none" normalizeH="0" baseline="0" dirty="0" smtClean="0">
                <a:ln>
                  <a:noFill/>
                </a:ln>
                <a:solidFill>
                  <a:schemeClr val="tx1"/>
                </a:solidFill>
                <a:effectLst/>
                <a:ea typeface="Times New Roman" panose="02020603050405020304" pitchFamily="18" charset="0"/>
              </a:rPr>
              <a:t>τύποι</a:t>
            </a:r>
            <a:r>
              <a:rPr kumimoji="0" lang="en-US" altLang="el-GR" b="1" i="0" u="none" strike="noStrike" cap="none" normalizeH="0" baseline="0" dirty="0" smtClean="0">
                <a:ln>
                  <a:noFill/>
                </a:ln>
                <a:solidFill>
                  <a:schemeClr val="tx1"/>
                </a:solidFill>
                <a:effectLst/>
                <a:ea typeface="Times New Roman" panose="02020603050405020304" pitchFamily="18" charset="0"/>
              </a:rPr>
              <a:t> </a:t>
            </a:r>
            <a:r>
              <a:rPr kumimoji="0" lang="el-GR" altLang="el-GR" b="1" i="0" u="none" strike="noStrike" cap="none" normalizeH="0" baseline="0" dirty="0" smtClean="0">
                <a:ln>
                  <a:noFill/>
                </a:ln>
                <a:solidFill>
                  <a:schemeClr val="tx1"/>
                </a:solidFill>
                <a:effectLst/>
                <a:ea typeface="Times New Roman" panose="02020603050405020304" pitchFamily="18" charset="0"/>
              </a:rPr>
              <a:t>χάρτη</a:t>
            </a:r>
            <a:r>
              <a:rPr kumimoji="0" lang="en-US" altLang="el-GR" b="1" i="0" u="none" strike="noStrike" cap="none" normalizeH="0" baseline="0" dirty="0" smtClean="0">
                <a:ln>
                  <a:noFill/>
                </a:ln>
                <a:solidFill>
                  <a:schemeClr val="tx1"/>
                </a:solidFill>
                <a:effectLst/>
                <a:ea typeface="Times New Roman" panose="02020603050405020304" pitchFamily="18" charset="0"/>
              </a:rPr>
              <a:t> </a:t>
            </a:r>
            <a:r>
              <a:rPr kumimoji="0" lang="el-GR" altLang="el-GR" b="1" i="0" u="none" strike="noStrike" cap="none" normalizeH="0" baseline="0" dirty="0" smtClean="0">
                <a:ln>
                  <a:noFill/>
                </a:ln>
                <a:solidFill>
                  <a:schemeClr val="tx1"/>
                </a:solidFill>
                <a:effectLst/>
                <a:ea typeface="Times New Roman" panose="02020603050405020304" pitchFamily="18" charset="0"/>
              </a:rPr>
              <a:t>υπάρχουν</a:t>
            </a:r>
            <a:r>
              <a:rPr kumimoji="0" lang="en-US" altLang="el-GR" b="0" i="0" u="none" strike="noStrike" cap="none" normalizeH="0" baseline="0" dirty="0" smtClean="0">
                <a:ln>
                  <a:noFill/>
                </a:ln>
                <a:solidFill>
                  <a:schemeClr val="tx1"/>
                </a:solidFill>
                <a:effectLst/>
                <a:ea typeface="Times New Roman" panose="02020603050405020304" pitchFamily="18" charset="0"/>
              </a:rPr>
              <a:t>;  4: </a:t>
            </a:r>
            <a:r>
              <a:rPr kumimoji="0" lang="el-GR" altLang="el-GR"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ROADMAP</a:t>
            </a:r>
            <a:r>
              <a:rPr kumimoji="0" lang="en-US" altLang="el-GR" b="0" i="0" u="none" strike="noStrike" cap="none" normalizeH="0" baseline="0" dirty="0" smtClean="0">
                <a:ln>
                  <a:noFill/>
                </a:ln>
                <a:solidFill>
                  <a:schemeClr val="tx1"/>
                </a:solidFill>
                <a:effectLst/>
                <a:ea typeface="Times New Roman" panose="02020603050405020304" pitchFamily="18" charset="0"/>
              </a:rPr>
              <a:t>, </a:t>
            </a:r>
            <a:r>
              <a:rPr kumimoji="0" lang="el-GR" altLang="el-GR"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SATELLITE</a:t>
            </a:r>
            <a:r>
              <a:rPr kumimoji="0" lang="en-US" altLang="el-GR" b="0" i="0" u="none" strike="noStrike" cap="none" normalizeH="0" baseline="0" dirty="0" smtClean="0">
                <a:ln>
                  <a:noFill/>
                </a:ln>
                <a:solidFill>
                  <a:schemeClr val="tx1"/>
                </a:solidFill>
                <a:effectLst/>
                <a:ea typeface="Times New Roman" panose="02020603050405020304" pitchFamily="18" charset="0"/>
              </a:rPr>
              <a:t>, </a:t>
            </a:r>
            <a:r>
              <a:rPr kumimoji="0" lang="el-GR" altLang="el-GR"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TERRAIN</a:t>
            </a:r>
            <a:r>
              <a:rPr kumimoji="0" lang="en-US" altLang="el-GR" b="0" i="0" u="none" strike="noStrike" cap="none" normalizeH="0" baseline="0" dirty="0" smtClean="0">
                <a:ln>
                  <a:noFill/>
                </a:ln>
                <a:solidFill>
                  <a:schemeClr val="tx1"/>
                </a:solidFill>
                <a:effectLst/>
                <a:ea typeface="Times New Roman" panose="02020603050405020304" pitchFamily="18" charset="0"/>
              </a:rPr>
              <a:t>, </a:t>
            </a:r>
            <a:r>
              <a:rPr kumimoji="0" lang="el-GR" altLang="el-GR"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HYBRID</a:t>
            </a:r>
            <a:endParaRPr kumimoji="0" lang="el-GR" altLang="el-GR" b="0" i="0" u="none" strike="noStrike" cap="none" normalizeH="0" baseline="0" dirty="0" smtClean="0">
              <a:ln>
                <a:noFill/>
              </a:ln>
              <a:solidFill>
                <a:schemeClr val="tx1"/>
              </a:solidFill>
              <a:effectLst/>
            </a:endParaRPr>
          </a:p>
        </p:txBody>
      </p:sp>
      <p:pic>
        <p:nvPicPr>
          <p:cNvPr id="5123" name="Picture 3" descr="εικονα roadma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793" y="1325956"/>
            <a:ext cx="258127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εικόνα hybri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27609" y="1367141"/>
            <a:ext cx="2581275" cy="1552575"/>
          </a:xfrm>
          <a:prstGeom prst="rect">
            <a:avLst/>
          </a:prstGeom>
          <a:noFill/>
          <a:extLst>
            <a:ext uri="{909E8E84-426E-40DD-AFC4-6F175D3DCCD1}">
              <a14:hiddenFill xmlns:a14="http://schemas.microsoft.com/office/drawing/2010/main">
                <a:solidFill>
                  <a:srgbClr val="FFFFFF"/>
                </a:solidFill>
              </a14:hiddenFill>
            </a:ext>
          </a:extLst>
        </p:spPr>
      </p:pic>
      <p:pic>
        <p:nvPicPr>
          <p:cNvPr id="5121" name="Picture 1" descr="εικόνα terrai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05525" y="1367141"/>
            <a:ext cx="2581275" cy="15525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31267" y="2621617"/>
            <a:ext cx="9012733"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600" b="0" i="0" u="none" strike="noStrike" cap="none" normalizeH="0" baseline="0" dirty="0" smtClean="0">
                <a:ln>
                  <a:noFill/>
                </a:ln>
                <a:solidFill>
                  <a:schemeClr val="tx1"/>
                </a:solidFill>
                <a:effectLst/>
                <a:ea typeface="Times New Roman" panose="02020603050405020304" pitchFamily="18" charset="0"/>
              </a:rPr>
              <a:t> </a:t>
            </a:r>
            <a:endParaRPr kumimoji="0" lang="el-GR" altLang="el-GR"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600" b="0" i="0" u="none" strike="noStrike" cap="none" normalizeH="0" baseline="0" dirty="0" smtClean="0">
                <a:ln>
                  <a:noFill/>
                </a:ln>
                <a:solidFill>
                  <a:schemeClr val="tx1"/>
                </a:solidFill>
                <a:effectLst/>
                <a:ea typeface="Times New Roman" panose="02020603050405020304" pitchFamily="18" charset="0"/>
              </a:rPr>
              <a:t>                      ROADMAP	                          HYBRID                                               TERRAIN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effectLst/>
                <a:ea typeface="Times New Roman" panose="02020603050405020304" pitchFamily="18" charset="0"/>
              </a:rPr>
              <a:t>Ο τύπος</a:t>
            </a:r>
            <a:r>
              <a:rPr kumimoji="0" lang="el-GR" altLang="el-GR" sz="1600" b="1" i="0" u="none" strike="noStrike" cap="none" normalizeH="0" baseline="0" dirty="0" smtClean="0">
                <a:ln>
                  <a:noFill/>
                </a:ln>
                <a:effectLst/>
                <a:ea typeface="Times New Roman" panose="02020603050405020304" pitchFamily="18" charset="0"/>
                <a:cs typeface="Courier New" panose="02070309020205020404" pitchFamily="49" charset="0"/>
              </a:rPr>
              <a:t> SATELLITE</a:t>
            </a:r>
            <a:r>
              <a:rPr kumimoji="0" lang="el-GR" altLang="el-GR" sz="1600" b="0" i="0" u="none" strike="noStrike" cap="none" normalizeH="0" baseline="0" dirty="0" smtClean="0">
                <a:ln>
                  <a:noFill/>
                </a:ln>
                <a:effectLst/>
                <a:ea typeface="Times New Roman" panose="02020603050405020304" pitchFamily="18" charset="0"/>
              </a:rPr>
              <a:t> είναι σαν το </a:t>
            </a:r>
            <a:r>
              <a:rPr kumimoji="0" lang="el-GR" altLang="el-GR" sz="1600" b="1" i="0" u="none" strike="noStrike" cap="none" normalizeH="0" baseline="0" dirty="0" smtClean="0">
                <a:ln>
                  <a:noFill/>
                </a:ln>
                <a:effectLst/>
                <a:ea typeface="Times New Roman" panose="02020603050405020304" pitchFamily="18" charset="0"/>
                <a:cs typeface="Courier New" panose="02070309020205020404" pitchFamily="49" charset="0"/>
              </a:rPr>
              <a:t>HYBRID</a:t>
            </a:r>
            <a:r>
              <a:rPr kumimoji="0" lang="el-GR" altLang="el-GR" sz="1600" b="0" i="0" u="none" strike="noStrike" cap="none" normalizeH="0" baseline="0" dirty="0" smtClean="0">
                <a:ln>
                  <a:noFill/>
                </a:ln>
                <a:effectLst/>
                <a:ea typeface="Times New Roman" panose="02020603050405020304" pitchFamily="18" charset="0"/>
              </a:rPr>
              <a:t> αλλά χωρίς δρόμους. </a:t>
            </a:r>
            <a:endParaRPr kumimoji="0" lang="el-GR" altLang="el-GR" sz="1600" b="0" i="0" u="none" strike="noStrike" cap="none" normalizeH="0" baseline="0" dirty="0" smtClean="0">
              <a:ln>
                <a:noFill/>
              </a:ln>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effectLst/>
                <a:ea typeface="Times New Roman" panose="02020603050405020304" pitchFamily="18" charset="0"/>
              </a:rPr>
              <a:t>Στις παραμέτρους αρχικοποίησης (γραμμή 15 </a:t>
            </a:r>
            <a:r>
              <a:rPr kumimoji="0" lang="en-US" altLang="el-GR" sz="1600" b="0" i="0" u="none" strike="noStrike" cap="none" normalizeH="0" baseline="0" dirty="0" smtClean="0">
                <a:ln>
                  <a:noFill/>
                </a:ln>
                <a:effectLst/>
                <a:ea typeface="Times New Roman" panose="02020603050405020304" pitchFamily="18" charset="0"/>
              </a:rPr>
              <a:t>slide</a:t>
            </a:r>
            <a:r>
              <a:rPr kumimoji="0" lang="el-GR" altLang="el-GR" sz="1600" b="0" i="0" u="none" strike="noStrike" cap="none" normalizeH="0" baseline="0" dirty="0" smtClean="0">
                <a:ln>
                  <a:noFill/>
                </a:ln>
                <a:effectLst/>
                <a:ea typeface="Times New Roman" panose="02020603050405020304" pitchFamily="18" charset="0"/>
              </a:rPr>
              <a:t> #3) ορίζουμε τον τύπο μέσω </a:t>
            </a:r>
            <a:br>
              <a:rPr kumimoji="0" lang="el-GR" altLang="el-GR" sz="1600" b="0" i="0" u="none" strike="noStrike" cap="none" normalizeH="0" baseline="0" dirty="0" smtClean="0">
                <a:ln>
                  <a:noFill/>
                </a:ln>
                <a:effectLst/>
                <a:ea typeface="Times New Roman" panose="02020603050405020304" pitchFamily="18" charset="0"/>
              </a:rPr>
            </a:br>
            <a:r>
              <a:rPr kumimoji="0" lang="el-GR" altLang="el-GR" sz="1600" b="0" i="0" u="none" strike="noStrike" cap="none" normalizeH="0" baseline="0" dirty="0" smtClean="0">
                <a:ln>
                  <a:noFill/>
                </a:ln>
                <a:effectLst/>
                <a:ea typeface="Times New Roman" panose="02020603050405020304" pitchFamily="18" charset="0"/>
              </a:rPr>
              <a:t>της ιδιότητας </a:t>
            </a:r>
            <a:r>
              <a:rPr kumimoji="0" lang="en-US" altLang="el-GR" sz="1600" b="1" i="0" u="none" strike="noStrike" cap="none" normalizeH="0" baseline="0" dirty="0" err="1" smtClean="0">
                <a:ln>
                  <a:noFill/>
                </a:ln>
                <a:effectLst/>
                <a:ea typeface="Times New Roman" panose="02020603050405020304" pitchFamily="18" charset="0"/>
                <a:cs typeface="Courier New" panose="02070309020205020404" pitchFamily="49" charset="0"/>
              </a:rPr>
              <a:t>mapTypeId</a:t>
            </a:r>
            <a:r>
              <a:rPr kumimoji="0" lang="en-US" altLang="el-GR" sz="1600" b="0" i="0" u="none" strike="noStrike" cap="none" normalizeH="0" baseline="0" dirty="0" smtClean="0">
                <a:ln>
                  <a:noFill/>
                </a:ln>
                <a:effectLst/>
                <a:ea typeface="Times New Roman" panose="02020603050405020304" pitchFamily="18" charset="0"/>
              </a:rPr>
              <a:t> </a:t>
            </a:r>
            <a:r>
              <a:rPr kumimoji="0" lang="el-GR" altLang="el-GR" sz="1600" b="0" i="0" u="none" strike="noStrike" cap="none" normalizeH="0" baseline="0" dirty="0" smtClean="0">
                <a:ln>
                  <a:noFill/>
                </a:ln>
                <a:effectLst/>
                <a:ea typeface="Times New Roman" panose="02020603050405020304" pitchFamily="18" charset="0"/>
              </a:rPr>
              <a:t>με τον ακόλουθο τρόπο:</a:t>
            </a:r>
            <a:endParaRPr kumimoji="0" lang="el-GR" altLang="el-GR" sz="1600" b="0" i="0" u="none" strike="noStrike" cap="none" normalizeH="0" baseline="0" dirty="0" smtClean="0">
              <a:ln>
                <a:noFill/>
              </a:ln>
              <a:effectLst/>
            </a:endParaRPr>
          </a:p>
          <a:p>
            <a:pPr marL="1200150" lvl="2" indent="-285750" eaLnBrk="0" fontAlgn="base" hangingPunct="0">
              <a:spcBef>
                <a:spcPct val="0"/>
              </a:spcBef>
              <a:spcAft>
                <a:spcPct val="0"/>
              </a:spcAft>
              <a:buFont typeface="Arial" panose="020B0604020202020204" pitchFamily="34" charset="0"/>
              <a:buChar char="•"/>
            </a:pPr>
            <a:r>
              <a:rPr kumimoji="0" lang="en-US" altLang="el-GR" sz="1600" b="1" i="0" u="none" strike="noStrike" cap="none" normalizeH="0" baseline="0" dirty="0" err="1" smtClean="0">
                <a:ln>
                  <a:noFill/>
                </a:ln>
                <a:effectLst/>
                <a:ea typeface="Times New Roman" panose="02020603050405020304" pitchFamily="18" charset="0"/>
                <a:cs typeface="Courier New" panose="02070309020205020404" pitchFamily="49" charset="0"/>
              </a:rPr>
              <a:t>mapTypeId</a:t>
            </a:r>
            <a:r>
              <a:rPr kumimoji="0" lang="en-US" altLang="el-GR" sz="1600" b="1" i="0" u="none" strike="noStrike" cap="none" normalizeH="0" baseline="0" dirty="0" smtClean="0">
                <a:ln>
                  <a:noFill/>
                </a:ln>
                <a:effectLst/>
                <a:ea typeface="Times New Roman" panose="02020603050405020304" pitchFamily="18" charset="0"/>
                <a:cs typeface="Courier New" panose="02070309020205020404" pitchFamily="49" charset="0"/>
              </a:rPr>
              <a:t>: google</a:t>
            </a:r>
            <a:r>
              <a:rPr kumimoji="0" lang="el-GR" altLang="el-GR" sz="1600" b="1" i="0" u="none" strike="noStrike" cap="none" normalizeH="0" baseline="0" dirty="0" smtClean="0">
                <a:ln>
                  <a:noFill/>
                </a:ln>
                <a:effectLst/>
                <a:ea typeface="Times New Roman" panose="02020603050405020304" pitchFamily="18" charset="0"/>
                <a:cs typeface="Courier New" panose="02070309020205020404" pitchFamily="49" charset="0"/>
              </a:rPr>
              <a:t>.</a:t>
            </a:r>
            <a:r>
              <a:rPr kumimoji="0" lang="en-US" altLang="el-GR" sz="1600" b="1" i="0" u="none" strike="noStrike" cap="none" normalizeH="0" baseline="0" dirty="0" smtClean="0">
                <a:ln>
                  <a:noFill/>
                </a:ln>
                <a:effectLst/>
                <a:ea typeface="Times New Roman" panose="02020603050405020304" pitchFamily="18" charset="0"/>
                <a:cs typeface="Courier New" panose="02070309020205020404" pitchFamily="49" charset="0"/>
              </a:rPr>
              <a:t>maps</a:t>
            </a:r>
            <a:r>
              <a:rPr kumimoji="0" lang="el-GR" altLang="el-GR" sz="1600" b="1" i="0" u="none" strike="noStrike" cap="none" normalizeH="0" baseline="0" dirty="0" smtClean="0">
                <a:ln>
                  <a:noFill/>
                </a:ln>
                <a:effectLst/>
                <a:ea typeface="Times New Roman" panose="02020603050405020304" pitchFamily="18" charset="0"/>
                <a:cs typeface="Courier New" panose="02070309020205020404" pitchFamily="49" charset="0"/>
              </a:rPr>
              <a:t>.</a:t>
            </a:r>
            <a:r>
              <a:rPr kumimoji="0" lang="en-US" altLang="el-GR" sz="1600" b="1" i="0" u="none" strike="noStrike" cap="none" normalizeH="0" baseline="0" dirty="0" err="1" smtClean="0">
                <a:ln>
                  <a:noFill/>
                </a:ln>
                <a:effectLst/>
                <a:ea typeface="Times New Roman" panose="02020603050405020304" pitchFamily="18" charset="0"/>
                <a:cs typeface="Courier New" panose="02070309020205020404" pitchFamily="49" charset="0"/>
              </a:rPr>
              <a:t>MapTypeId</a:t>
            </a:r>
            <a:r>
              <a:rPr kumimoji="0" lang="el-GR" altLang="el-GR" sz="1600" b="1" i="0" u="none" strike="noStrike" cap="none" normalizeH="0" baseline="0" dirty="0" smtClean="0">
                <a:ln>
                  <a:noFill/>
                </a:ln>
                <a:effectLst/>
                <a:ea typeface="Times New Roman" panose="02020603050405020304" pitchFamily="18" charset="0"/>
                <a:cs typeface="Courier New" panose="02070309020205020404" pitchFamily="49" charset="0"/>
              </a:rPr>
              <a:t>.</a:t>
            </a:r>
            <a:r>
              <a:rPr kumimoji="0" lang="en-US" altLang="el-GR" sz="1600" b="1" i="0" u="none" strike="noStrike" cap="none" normalizeH="0" baseline="0" dirty="0" smtClean="0">
                <a:ln>
                  <a:noFill/>
                </a:ln>
                <a:effectLst/>
                <a:ea typeface="Times New Roman" panose="02020603050405020304" pitchFamily="18" charset="0"/>
                <a:cs typeface="Courier New" panose="02070309020205020404" pitchFamily="49" charset="0"/>
              </a:rPr>
              <a:t>ROADMAP</a:t>
            </a:r>
            <a:endParaRPr kumimoji="0" lang="el-GR" altLang="el-GR" sz="1600" b="0" i="0" u="none" strike="noStrike" cap="none" normalizeH="0" baseline="0" dirty="0" smtClean="0">
              <a:ln>
                <a:noFill/>
              </a:ln>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1" i="0" u="none" strike="noStrike" cap="none" normalizeH="0" baseline="0" dirty="0" smtClean="0">
                <a:ln>
                  <a:noFill/>
                </a:ln>
                <a:effectLst/>
                <a:ea typeface="Times New Roman" panose="02020603050405020304" pitchFamily="18" charset="0"/>
              </a:rPr>
              <a:t>Απαιτούμενες Ρυθμίσεις Χάρτη (</a:t>
            </a:r>
            <a:r>
              <a:rPr kumimoji="0" lang="en-US" altLang="el-GR" sz="1600" b="1" i="0" u="none" strike="noStrike" cap="none" normalizeH="0" baseline="0" dirty="0" smtClean="0">
                <a:ln>
                  <a:noFill/>
                </a:ln>
                <a:effectLst/>
                <a:ea typeface="Times New Roman" panose="02020603050405020304" pitchFamily="18" charset="0"/>
              </a:rPr>
              <a:t>map options</a:t>
            </a:r>
            <a:r>
              <a:rPr kumimoji="0" lang="el-GR" altLang="el-GR" sz="1600" b="1" i="0" u="none" strike="noStrike" cap="none" normalizeH="0" baseline="0" dirty="0" smtClean="0">
                <a:ln>
                  <a:noFill/>
                </a:ln>
                <a:effectLst/>
                <a:ea typeface="Times New Roman" panose="02020603050405020304" pitchFamily="18" charset="0"/>
              </a:rPr>
              <a:t>)</a:t>
            </a:r>
            <a:endParaRPr kumimoji="0" lang="el-GR" altLang="el-GR" sz="1600" b="0" i="0" u="none" strike="noStrike" cap="none" normalizeH="0" baseline="0" dirty="0" smtClean="0">
              <a:ln>
                <a:noFill/>
              </a:ln>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effectLst/>
                <a:ea typeface="Times New Roman" panose="02020603050405020304" pitchFamily="18" charset="0"/>
              </a:rPr>
              <a:t>Για την αρχικοποίηση του χάρτη χρειάζονται κάποιες βασικές πληροφορίες. Αυτές ορίζονται με μια δομή (γραμμή 15 </a:t>
            </a:r>
            <a:r>
              <a:rPr kumimoji="0" lang="en-US" altLang="el-GR" sz="1600" b="0" i="0" u="none" strike="noStrike" cap="none" normalizeH="0" baseline="0" dirty="0" smtClean="0">
                <a:ln>
                  <a:noFill/>
                </a:ln>
                <a:effectLst/>
                <a:ea typeface="Times New Roman" panose="02020603050405020304" pitchFamily="18" charset="0"/>
              </a:rPr>
              <a:t>slide</a:t>
            </a:r>
            <a:r>
              <a:rPr kumimoji="0" lang="el-GR" altLang="el-GR" sz="1600" b="0" i="0" u="none" strike="noStrike" cap="none" normalizeH="0" baseline="0" dirty="0" smtClean="0">
                <a:ln>
                  <a:noFill/>
                </a:ln>
                <a:effectLst/>
                <a:ea typeface="Times New Roman" panose="02020603050405020304" pitchFamily="18" charset="0"/>
              </a:rPr>
              <a:t> #3) που χτίζεται σε μια μεταβλητή. Αυτή η δομή δυνητικά περιλαμβάνει μεγάλο πλήθος παραμέτρων (πάνω από 30) αλλά συνήθως </a:t>
            </a:r>
            <a:r>
              <a:rPr kumimoji="0" lang="el-GR" altLang="el-GR" sz="1600" b="1" i="0" u="none" strike="noStrike" cap="none" normalizeH="0" baseline="0" dirty="0" smtClean="0">
                <a:ln>
                  <a:noFill/>
                </a:ln>
                <a:effectLst/>
                <a:ea typeface="Times New Roman" panose="02020603050405020304" pitchFamily="18" charset="0"/>
              </a:rPr>
              <a:t>ορίζουμε 3 από αυτές, τις </a:t>
            </a:r>
            <a:r>
              <a:rPr kumimoji="0" lang="el-GR" altLang="el-GR" sz="1600" b="1" i="0" u="none" strike="noStrike" cap="none" normalizeH="0" baseline="0" dirty="0" smtClean="0">
                <a:ln>
                  <a:noFill/>
                </a:ln>
                <a:solidFill>
                  <a:srgbClr val="FF0000"/>
                </a:solidFill>
                <a:effectLst/>
                <a:ea typeface="Times New Roman" panose="02020603050405020304" pitchFamily="18" charset="0"/>
              </a:rPr>
              <a:t>υποχρεωτικές</a:t>
            </a:r>
            <a:r>
              <a:rPr kumimoji="0" lang="el-GR" altLang="el-GR" sz="1600" b="0" i="0" u="none" strike="noStrike" cap="none" normalizeH="0" baseline="0" dirty="0" smtClean="0">
                <a:ln>
                  <a:noFill/>
                </a:ln>
                <a:effectLst/>
                <a:ea typeface="Times New Roman" panose="02020603050405020304" pitchFamily="18" charset="0"/>
              </a:rPr>
              <a:t>. </a:t>
            </a:r>
            <a:endParaRPr kumimoji="0" lang="el-GR" altLang="el-GR" sz="1600" b="0" i="0" u="none" strike="noStrike" cap="none" normalizeH="0" baseline="0" dirty="0" smtClean="0">
              <a:ln>
                <a:noFill/>
              </a:ln>
              <a:effectLst/>
            </a:endParaRPr>
          </a:p>
          <a:p>
            <a:pPr marL="1200150" lvl="2" indent="-285750" eaLnBrk="0" fontAlgn="base" hangingPunct="0">
              <a:spcBef>
                <a:spcPct val="0"/>
              </a:spcBef>
              <a:spcAft>
                <a:spcPct val="0"/>
              </a:spcAft>
              <a:buFont typeface="Arial" panose="020B0604020202020204" pitchFamily="34" charset="0"/>
              <a:buChar char="•"/>
            </a:pPr>
            <a:r>
              <a:rPr kumimoji="0" lang="en-US" altLang="el-GR" sz="1600" b="1" i="0" u="none" strike="noStrike" cap="none" normalizeH="0" baseline="0" dirty="0" smtClean="0">
                <a:ln>
                  <a:noFill/>
                </a:ln>
                <a:effectLst/>
                <a:ea typeface="Times New Roman" panose="02020603050405020304" pitchFamily="18" charset="0"/>
                <a:cs typeface="Courier New" panose="02070309020205020404" pitchFamily="49" charset="0"/>
              </a:rPr>
              <a:t>center</a:t>
            </a:r>
            <a:r>
              <a:rPr kumimoji="0" lang="el-GR" altLang="el-GR" sz="1600" b="0" i="0" u="none" strike="noStrike" cap="none" normalizeH="0" baseline="0" dirty="0" smtClean="0">
                <a:ln>
                  <a:noFill/>
                </a:ln>
                <a:effectLst/>
                <a:ea typeface="Times New Roman" panose="02020603050405020304" pitchFamily="18" charset="0"/>
              </a:rPr>
              <a:t>: το γεωγραφικό σημείο στο κέντρο του χάρτη</a:t>
            </a:r>
            <a:endParaRPr kumimoji="0" lang="el-GR" altLang="el-GR" sz="1600" b="0" i="0" u="none" strike="noStrike" cap="none" normalizeH="0" baseline="0" dirty="0" smtClean="0">
              <a:ln>
                <a:noFill/>
              </a:ln>
              <a:effectLst/>
            </a:endParaRPr>
          </a:p>
          <a:p>
            <a:pPr marL="1200150" lvl="2" indent="-285750" eaLnBrk="0" fontAlgn="base" hangingPunct="0">
              <a:spcBef>
                <a:spcPct val="0"/>
              </a:spcBef>
              <a:spcAft>
                <a:spcPct val="0"/>
              </a:spcAft>
              <a:buFont typeface="Arial" panose="020B0604020202020204" pitchFamily="34" charset="0"/>
              <a:buChar char="•"/>
            </a:pPr>
            <a:r>
              <a:rPr kumimoji="0" lang="en-US" altLang="el-GR" sz="1600" b="1" i="0" u="none" strike="noStrike" cap="none" normalizeH="0" baseline="0" dirty="0" err="1" smtClean="0">
                <a:ln>
                  <a:noFill/>
                </a:ln>
                <a:effectLst/>
                <a:ea typeface="Times New Roman" panose="02020603050405020304" pitchFamily="18" charset="0"/>
                <a:cs typeface="Courier New" panose="02070309020205020404" pitchFamily="49" charset="0"/>
              </a:rPr>
              <a:t>mapTypeId</a:t>
            </a:r>
            <a:r>
              <a:rPr kumimoji="0" lang="el-GR" altLang="el-GR" sz="1600" b="0" i="0" u="none" strike="noStrike" cap="none" normalizeH="0" baseline="0" dirty="0" smtClean="0">
                <a:ln>
                  <a:noFill/>
                </a:ln>
                <a:effectLst/>
                <a:ea typeface="Times New Roman" panose="02020603050405020304" pitchFamily="18" charset="0"/>
              </a:rPr>
              <a:t>: ο τύπος του χάρτη (βλ. παραπάνω)</a:t>
            </a:r>
            <a:endParaRPr kumimoji="0" lang="el-GR" altLang="el-GR" sz="1600" b="0" i="0" u="none" strike="noStrike" cap="none" normalizeH="0" baseline="0" dirty="0" smtClean="0">
              <a:ln>
                <a:noFill/>
              </a:ln>
              <a:effectLst/>
            </a:endParaRPr>
          </a:p>
          <a:p>
            <a:pPr marL="1200150" lvl="2" indent="-285750" eaLnBrk="0" fontAlgn="base" hangingPunct="0">
              <a:spcBef>
                <a:spcPct val="0"/>
              </a:spcBef>
              <a:spcAft>
                <a:spcPct val="0"/>
              </a:spcAft>
              <a:buFont typeface="Arial" panose="020B0604020202020204" pitchFamily="34" charset="0"/>
              <a:buChar char="•"/>
            </a:pPr>
            <a:r>
              <a:rPr kumimoji="0" lang="en-US" altLang="el-GR" sz="1600" b="1" i="0" u="none" strike="noStrike" cap="none" normalizeH="0" baseline="0" dirty="0" smtClean="0">
                <a:ln>
                  <a:noFill/>
                </a:ln>
                <a:effectLst/>
                <a:ea typeface="Times New Roman" panose="02020603050405020304" pitchFamily="18" charset="0"/>
                <a:cs typeface="Courier New" panose="02070309020205020404" pitchFamily="49" charset="0"/>
              </a:rPr>
              <a:t>zoom</a:t>
            </a:r>
            <a:r>
              <a:rPr kumimoji="0" lang="en-US" altLang="el-GR" sz="1600" b="0" i="0" u="none" strike="noStrike" cap="none" normalizeH="0" baseline="0" dirty="0" smtClean="0">
                <a:ln>
                  <a:noFill/>
                </a:ln>
                <a:effectLst/>
                <a:ea typeface="Times New Roman" panose="02020603050405020304" pitchFamily="18" charset="0"/>
              </a:rPr>
              <a:t>: </a:t>
            </a:r>
            <a:r>
              <a:rPr kumimoji="0" lang="el-GR" altLang="el-GR" sz="1600" b="0" i="0" u="none" strike="noStrike" cap="none" normalizeH="0" baseline="0" dirty="0" smtClean="0">
                <a:ln>
                  <a:noFill/>
                </a:ln>
                <a:effectLst/>
                <a:ea typeface="Times New Roman" panose="02020603050405020304" pitchFamily="18" charset="0"/>
              </a:rPr>
              <a:t>το αρχικό επίπεδο </a:t>
            </a:r>
            <a:r>
              <a:rPr kumimoji="0" lang="en-US" altLang="el-GR" sz="1600" b="0" i="0" u="none" strike="noStrike" cap="none" normalizeH="0" baseline="0" dirty="0" smtClean="0">
                <a:ln>
                  <a:noFill/>
                </a:ln>
                <a:effectLst/>
                <a:ea typeface="Times New Roman" panose="02020603050405020304" pitchFamily="18" charset="0"/>
              </a:rPr>
              <a:t>zoom</a:t>
            </a:r>
            <a:endParaRPr kumimoji="0" lang="en-US" altLang="el-GR" sz="1600" b="0" i="0" u="none" strike="noStrike" cap="none" normalizeH="0" baseline="0" dirty="0" smtClean="0">
              <a:ln>
                <a:noFill/>
              </a:ln>
              <a:effectLst/>
            </a:endParaRPr>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6554034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Βασικές Έννοιες</a:t>
            </a:r>
            <a:r>
              <a:rPr lang="en-US" sz="3600" dirty="0"/>
              <a:t> 3</a:t>
            </a:r>
            <a:endParaRPr lang="el-GR" sz="3600" dirty="0"/>
          </a:p>
        </p:txBody>
      </p:sp>
      <p:sp>
        <p:nvSpPr>
          <p:cNvPr id="4" name="Rectangle 3"/>
          <p:cNvSpPr>
            <a:spLocks noChangeArrowheads="1"/>
          </p:cNvSpPr>
          <p:nvPr>
            <p:custDataLst>
              <p:tags r:id="rId3"/>
            </p:custDataLst>
          </p:nvPr>
        </p:nvSpPr>
        <p:spPr bwMode="auto">
          <a:xfrm>
            <a:off x="99002" y="990853"/>
            <a:ext cx="737742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kumimoji="0" lang="el-GR" altLang="el-GR" sz="1600" b="0" i="0" u="none" strike="noStrike" cap="none" normalizeH="0" baseline="0" dirty="0" smtClean="0">
                <a:ln>
                  <a:noFill/>
                </a:ln>
                <a:solidFill>
                  <a:schemeClr val="tx1"/>
                </a:solidFill>
                <a:effectLst/>
                <a:ea typeface="Times New Roman" panose="02020603050405020304" pitchFamily="18" charset="0"/>
              </a:rPr>
              <a:t>Παράδειγμα</a:t>
            </a:r>
            <a:r>
              <a:rPr kumimoji="0" lang="en-US" altLang="el-GR" sz="1600" b="0" i="0" u="none" strike="noStrike" cap="none" normalizeH="0" baseline="0" dirty="0" smtClean="0">
                <a:ln>
                  <a:noFill/>
                </a:ln>
                <a:solidFill>
                  <a:schemeClr val="tx1"/>
                </a:solidFill>
                <a:effectLs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Ορισμού Δομής Αρχικοποίησης:</a:t>
            </a:r>
            <a:endParaRPr kumimoji="0" lang="el-GR" altLang="el-GR"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var</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mapOptions</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rgbClr val="FF0000"/>
                </a:solidFill>
                <a:effectLst/>
                <a:ea typeface="Times New Roman" panose="02020603050405020304" pitchFamily="18" charset="0"/>
                <a:cs typeface="Courier New" panose="02070309020205020404" pitchFamily="49" charset="0"/>
              </a:rPr>
              <a:t>= {</a:t>
            </a:r>
            <a:endParaRPr kumimoji="0" lang="el-GR" altLang="el-GR" sz="1600" b="1"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center: new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google.maps.LatLng</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(-34.397, 150.644),</a:t>
            </a:r>
            <a:endParaRPr kumimoji="0" lang="el-GR" altLang="el-GR"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zoom: 8,</a:t>
            </a:r>
            <a:endParaRPr kumimoji="0" lang="el-GR" altLang="el-GR"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mapTypeId</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google.maps.MapTypeId.ROADMAP</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rgbClr val="FF0000"/>
                </a:solidFill>
                <a:effectLst/>
                <a:ea typeface="Times New Roman" panose="02020603050405020304" pitchFamily="18" charset="0"/>
                <a:cs typeface="Courier New" panose="02070309020205020404" pitchFamily="49" charset="0"/>
              </a:rPr>
              <a:t>};</a:t>
            </a:r>
            <a:endParaRPr kumimoji="0" lang="el-GR" altLang="el-GR" sz="1600" b="1" i="0" u="none"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l-GR" sz="1600" dirty="0"/>
          </a:p>
          <a:p>
            <a:pPr marL="285750" lvl="0" indent="-285750" eaLnBrk="0" fontAlgn="base" hangingPunct="0">
              <a:spcBef>
                <a:spcPct val="0"/>
              </a:spcBef>
              <a:spcAft>
                <a:spcPct val="0"/>
              </a:spcAft>
              <a:buFont typeface="Wingdings" panose="05000000000000000000" pitchFamily="2" charset="2"/>
              <a:buChar char="q"/>
            </a:pPr>
            <a:r>
              <a:rPr lang="el-GR" altLang="el-GR" sz="1600" dirty="0">
                <a:ea typeface="Times New Roman" panose="02020603050405020304" pitchFamily="18" charset="0"/>
              </a:rPr>
              <a:t>Υπάρχουν ιδιότητες για "πειράξετε" τα πάντα (!) αν και σε πρώτο στάδιο δεν είναι απαραίτητο. Ενδεικτικά:</a:t>
            </a:r>
            <a:endParaRPr lang="el-GR" altLang="el-GR" sz="1600" dirty="0"/>
          </a:p>
          <a:p>
            <a:pPr marL="742950" lvl="1" indent="-285750" eaLnBrk="0" fontAlgn="base" hangingPunct="0">
              <a:spcBef>
                <a:spcPct val="0"/>
              </a:spcBef>
              <a:spcAft>
                <a:spcPct val="0"/>
              </a:spcAft>
              <a:buFont typeface="Arial" panose="020B0604020202020204" pitchFamily="34" charset="0"/>
              <a:buChar char="•"/>
            </a:pPr>
            <a:r>
              <a:rPr lang="en-US" altLang="el-GR" sz="1600" b="1" dirty="0" err="1">
                <a:ea typeface="Times New Roman" panose="02020603050405020304" pitchFamily="18" charset="0"/>
                <a:cs typeface="Courier New" panose="02070309020205020404" pitchFamily="49" charset="0"/>
              </a:rPr>
              <a:t>draggable</a:t>
            </a:r>
            <a:r>
              <a:rPr lang="el-GR" altLang="el-GR" sz="1600" dirty="0">
                <a:ea typeface="Times New Roman" panose="02020603050405020304" pitchFamily="18" charset="0"/>
              </a:rPr>
              <a:t>: αν ο χάρτης θα μπορεί να συρθεί με το </a:t>
            </a:r>
            <a:r>
              <a:rPr lang="en-US" altLang="el-GR" sz="1600" dirty="0">
                <a:ea typeface="Times New Roman" panose="02020603050405020304" pitchFamily="18" charset="0"/>
              </a:rPr>
              <a:t>mouse</a:t>
            </a:r>
            <a:endParaRPr lang="el-GR" altLang="el-GR" sz="1600" dirty="0"/>
          </a:p>
          <a:p>
            <a:pPr marL="742950" lvl="1" indent="-285750" eaLnBrk="0" fontAlgn="base" hangingPunct="0">
              <a:spcBef>
                <a:spcPct val="0"/>
              </a:spcBef>
              <a:spcAft>
                <a:spcPct val="0"/>
              </a:spcAft>
              <a:buFont typeface="Arial" panose="020B0604020202020204" pitchFamily="34" charset="0"/>
              <a:buChar char="•"/>
            </a:pPr>
            <a:r>
              <a:rPr lang="en-US" altLang="el-GR" sz="1600" b="1" dirty="0" err="1">
                <a:ea typeface="Times New Roman" panose="02020603050405020304" pitchFamily="18" charset="0"/>
                <a:cs typeface="Courier New" panose="02070309020205020404" pitchFamily="49" charset="0"/>
              </a:rPr>
              <a:t>mapTypeControl</a:t>
            </a:r>
            <a:r>
              <a:rPr lang="el-GR" altLang="el-GR" sz="1600" dirty="0">
                <a:ea typeface="Times New Roman" panose="02020603050405020304" pitchFamily="18" charset="0"/>
              </a:rPr>
              <a:t>: αν θα παρέχετε το </a:t>
            </a:r>
            <a:r>
              <a:rPr lang="en-US" altLang="el-GR" sz="1600" dirty="0">
                <a:ea typeface="Times New Roman" panose="02020603050405020304" pitchFamily="18" charset="0"/>
              </a:rPr>
              <a:t>control</a:t>
            </a:r>
            <a:r>
              <a:rPr lang="el-GR" altLang="el-GR" sz="1600" dirty="0">
                <a:ea typeface="Times New Roman" panose="02020603050405020304" pitchFamily="18" charset="0"/>
              </a:rPr>
              <a:t> αλλαγής τύπου χάρτη</a:t>
            </a:r>
            <a:endParaRPr lang="el-GR" altLang="el-GR" sz="1600" dirty="0"/>
          </a:p>
          <a:p>
            <a:pPr marL="742950" lvl="1" indent="-285750" eaLnBrk="0" fontAlgn="base" hangingPunct="0">
              <a:spcBef>
                <a:spcPct val="0"/>
              </a:spcBef>
              <a:spcAft>
                <a:spcPct val="0"/>
              </a:spcAft>
              <a:buFont typeface="Arial" panose="020B0604020202020204" pitchFamily="34" charset="0"/>
              <a:buChar char="•"/>
            </a:pPr>
            <a:r>
              <a:rPr lang="en-US" altLang="el-GR" sz="1600" b="1" dirty="0" err="1">
                <a:ea typeface="Times New Roman" panose="02020603050405020304" pitchFamily="18" charset="0"/>
                <a:cs typeface="Courier New" panose="02070309020205020404" pitchFamily="49" charset="0"/>
              </a:rPr>
              <a:t>maxZoom</a:t>
            </a:r>
            <a:r>
              <a:rPr lang="en-US" altLang="el-GR" sz="1600" dirty="0">
                <a:ea typeface="Times New Roman" panose="02020603050405020304" pitchFamily="18" charset="0"/>
              </a:rPr>
              <a:t> και </a:t>
            </a:r>
            <a:r>
              <a:rPr lang="en-US" altLang="el-GR" sz="1600" b="1" dirty="0" err="1">
                <a:ea typeface="Times New Roman" panose="02020603050405020304" pitchFamily="18" charset="0"/>
                <a:cs typeface="Courier New" panose="02070309020205020404" pitchFamily="49" charset="0"/>
              </a:rPr>
              <a:t>minZoom</a:t>
            </a:r>
            <a:endParaRPr lang="el-GR" altLang="el-GR" sz="1600" dirty="0"/>
          </a:p>
          <a:p>
            <a:pPr marL="742950" lvl="1" indent="-285750" eaLnBrk="0" fontAlgn="base" hangingPunct="0">
              <a:spcBef>
                <a:spcPct val="0"/>
              </a:spcBef>
              <a:spcAft>
                <a:spcPct val="0"/>
              </a:spcAft>
              <a:buFont typeface="Arial" panose="020B0604020202020204" pitchFamily="34" charset="0"/>
              <a:buChar char="•"/>
            </a:pPr>
            <a:r>
              <a:rPr lang="el-GR" altLang="el-GR" sz="1600" dirty="0">
                <a:ea typeface="Times New Roman" panose="02020603050405020304" pitchFamily="18" charset="0"/>
              </a:rPr>
              <a:t>Πλήρη τεκμηρίωση του τι υπάρχει και τι κάνει το κάθε τι, θα βρείτε στο </a:t>
            </a:r>
            <a:r>
              <a:rPr lang="en-US" altLang="el-GR" sz="1600" dirty="0">
                <a:ea typeface="Times New Roman" panose="02020603050405020304" pitchFamily="18" charset="0"/>
              </a:rPr>
              <a:t>URL</a:t>
            </a:r>
            <a:r>
              <a:rPr lang="el-GR" altLang="el-GR" sz="1600" dirty="0">
                <a:ea typeface="Times New Roman" panose="02020603050405020304" pitchFamily="18" charset="0"/>
              </a:rPr>
              <a:t> στο </a:t>
            </a:r>
            <a:r>
              <a:rPr lang="en-US" altLang="el-GR" sz="1600" dirty="0">
                <a:ea typeface="Times New Roman" panose="02020603050405020304" pitchFamily="18" charset="0"/>
              </a:rPr>
              <a:t>slide</a:t>
            </a:r>
            <a:r>
              <a:rPr lang="el-GR" altLang="el-GR" sz="1600" dirty="0">
                <a:ea typeface="Times New Roman" panose="02020603050405020304" pitchFamily="18" charset="0"/>
              </a:rPr>
              <a:t> #5. Μερικά πράγματα που ρυθμίζονται φαίνονται στην εικόνα.</a:t>
            </a:r>
            <a:endParaRPr lang="el-GR" altLang="el-GR" sz="1600" dirty="0"/>
          </a:p>
          <a:p>
            <a:pPr lvl="0" eaLnBrk="0" fontAlgn="base" hangingPunct="0">
              <a:spcBef>
                <a:spcPct val="0"/>
              </a:spcBef>
              <a:spcAft>
                <a:spcPct val="0"/>
              </a:spcAft>
            </a:pPr>
            <a:endParaRPr lang="el-GR" altLang="el-GR" sz="1600" dirty="0"/>
          </a:p>
          <a:p>
            <a:pPr marL="285750" lvl="0" indent="-285750" eaLnBrk="0" fontAlgn="base" hangingPunct="0">
              <a:spcBef>
                <a:spcPct val="0"/>
              </a:spcBef>
              <a:spcAft>
                <a:spcPct val="0"/>
              </a:spcAft>
              <a:buFont typeface="Wingdings" panose="05000000000000000000" pitchFamily="2" charset="2"/>
              <a:buChar char="v"/>
            </a:pPr>
            <a:r>
              <a:rPr lang="el-GR" altLang="el-GR" sz="1600" b="1" dirty="0">
                <a:ea typeface="Times New Roman" panose="02020603050405020304" pitchFamily="18" charset="0"/>
              </a:rPr>
              <a:t>Δημιουργία Χάρτη</a:t>
            </a:r>
            <a:endParaRPr lang="el-GR" altLang="el-GR" sz="1600" dirty="0"/>
          </a:p>
          <a:p>
            <a:pPr lvl="0" eaLnBrk="0" fontAlgn="base" hangingPunct="0">
              <a:spcBef>
                <a:spcPct val="0"/>
              </a:spcBef>
              <a:spcAft>
                <a:spcPct val="0"/>
              </a:spcAft>
            </a:pPr>
            <a:r>
              <a:rPr lang="en-US" altLang="el-GR" sz="1600" b="1" dirty="0">
                <a:solidFill>
                  <a:srgbClr val="000088"/>
                </a:solidFill>
                <a:ea typeface="Times New Roman" panose="02020603050405020304" pitchFamily="18" charset="0"/>
                <a:cs typeface="Courier New" panose="02070309020205020404" pitchFamily="49" charset="0"/>
              </a:rPr>
              <a:t>	</a:t>
            </a:r>
            <a:r>
              <a:rPr lang="el-GR" altLang="el-GR" sz="1600" b="1" dirty="0" err="1">
                <a:solidFill>
                  <a:srgbClr val="000088"/>
                </a:solidFill>
                <a:ea typeface="Times New Roman" panose="02020603050405020304" pitchFamily="18" charset="0"/>
                <a:cs typeface="Courier New" panose="02070309020205020404" pitchFamily="49" charset="0"/>
              </a:rPr>
              <a:t>var</a:t>
            </a:r>
            <a:r>
              <a:rPr lang="el-GR" altLang="el-GR" sz="1600" b="1" dirty="0">
                <a:solidFill>
                  <a:srgbClr val="000000"/>
                </a:solidFill>
                <a:ea typeface="Times New Roman" panose="02020603050405020304" pitchFamily="18" charset="0"/>
                <a:cs typeface="Courier New" panose="02070309020205020404" pitchFamily="49" charset="0"/>
              </a:rPr>
              <a:t> </a:t>
            </a:r>
            <a:r>
              <a:rPr lang="el-GR" altLang="el-GR" sz="1600" b="1" dirty="0" err="1">
                <a:solidFill>
                  <a:srgbClr val="000000"/>
                </a:solidFill>
                <a:ea typeface="Times New Roman" panose="02020603050405020304" pitchFamily="18" charset="0"/>
                <a:cs typeface="Courier New" panose="02070309020205020404" pitchFamily="49" charset="0"/>
              </a:rPr>
              <a:t>map</a:t>
            </a:r>
            <a:r>
              <a:rPr lang="en-US" altLang="el-GR" sz="1600" b="1" dirty="0">
                <a:solidFill>
                  <a:srgbClr val="666600"/>
                </a:solidFill>
                <a:ea typeface="Times New Roman" panose="02020603050405020304" pitchFamily="18" charset="0"/>
                <a:cs typeface="Courier New" panose="02070309020205020404" pitchFamily="49" charset="0"/>
              </a:rPr>
              <a:t>=</a:t>
            </a:r>
            <a:r>
              <a:rPr lang="el-GR" altLang="el-GR" sz="1600" b="1" dirty="0" err="1">
                <a:solidFill>
                  <a:srgbClr val="000088"/>
                </a:solidFill>
                <a:ea typeface="Times New Roman" panose="02020603050405020304" pitchFamily="18" charset="0"/>
                <a:cs typeface="Courier New" panose="02070309020205020404" pitchFamily="49" charset="0"/>
              </a:rPr>
              <a:t>new</a:t>
            </a:r>
            <a:r>
              <a:rPr lang="el-GR" altLang="el-GR" sz="1600" b="1" dirty="0">
                <a:solidFill>
                  <a:srgbClr val="000000"/>
                </a:solidFill>
                <a:ea typeface="Times New Roman" panose="02020603050405020304" pitchFamily="18" charset="0"/>
                <a:cs typeface="Courier New" panose="02070309020205020404" pitchFamily="49" charset="0"/>
              </a:rPr>
              <a:t> </a:t>
            </a:r>
            <a:r>
              <a:rPr lang="el-GR" altLang="el-GR" sz="1600" b="1" dirty="0" err="1">
                <a:solidFill>
                  <a:srgbClr val="000000"/>
                </a:solidFill>
                <a:ea typeface="Times New Roman" panose="02020603050405020304" pitchFamily="18" charset="0"/>
                <a:cs typeface="Courier New" panose="02070309020205020404" pitchFamily="49" charset="0"/>
              </a:rPr>
              <a:t>google</a:t>
            </a:r>
            <a:r>
              <a:rPr lang="en-US" altLang="el-GR" sz="1600" b="1" dirty="0">
                <a:solidFill>
                  <a:srgbClr val="666600"/>
                </a:solidFill>
                <a:ea typeface="Times New Roman" panose="02020603050405020304" pitchFamily="18" charset="0"/>
                <a:cs typeface="Courier New" panose="02070309020205020404" pitchFamily="49" charset="0"/>
              </a:rPr>
              <a:t>.</a:t>
            </a:r>
            <a:r>
              <a:rPr lang="el-GR" altLang="el-GR" sz="1600" b="1" dirty="0" err="1">
                <a:solidFill>
                  <a:srgbClr val="000000"/>
                </a:solidFill>
                <a:ea typeface="Times New Roman" panose="02020603050405020304" pitchFamily="18" charset="0"/>
                <a:cs typeface="Courier New" panose="02070309020205020404" pitchFamily="49" charset="0"/>
              </a:rPr>
              <a:t>maps</a:t>
            </a:r>
            <a:r>
              <a:rPr lang="en-US" altLang="el-GR" sz="1600" b="1" dirty="0">
                <a:solidFill>
                  <a:srgbClr val="666600"/>
                </a:solidFill>
                <a:ea typeface="Times New Roman" panose="02020603050405020304" pitchFamily="18" charset="0"/>
                <a:cs typeface="Courier New" panose="02070309020205020404" pitchFamily="49" charset="0"/>
              </a:rPr>
              <a:t>.</a:t>
            </a:r>
            <a:r>
              <a:rPr lang="el-GR" altLang="el-GR" sz="1600" b="1" dirty="0" err="1">
                <a:solidFill>
                  <a:srgbClr val="660066"/>
                </a:solidFill>
                <a:ea typeface="Times New Roman" panose="02020603050405020304" pitchFamily="18" charset="0"/>
                <a:cs typeface="Courier New" panose="02070309020205020404" pitchFamily="49" charset="0"/>
              </a:rPr>
              <a:t>Map</a:t>
            </a:r>
            <a:r>
              <a:rPr lang="en-US" altLang="el-GR" sz="1600" b="1" dirty="0">
                <a:solidFill>
                  <a:srgbClr val="666600"/>
                </a:solidFill>
                <a:ea typeface="Times New Roman" panose="02020603050405020304" pitchFamily="18" charset="0"/>
                <a:cs typeface="Courier New" panose="02070309020205020404" pitchFamily="49" charset="0"/>
              </a:rPr>
              <a:t>(</a:t>
            </a:r>
            <a:r>
              <a:rPr lang="en-US" altLang="el-GR" sz="1600" b="1" dirty="0" err="1">
                <a:solidFill>
                  <a:srgbClr val="000000"/>
                </a:solidFill>
                <a:ea typeface="Times New Roman" panose="02020603050405020304" pitchFamily="18" charset="0"/>
                <a:cs typeface="Courier New" panose="02070309020205020404" pitchFamily="49" charset="0"/>
              </a:rPr>
              <a:t>elementRef</a:t>
            </a:r>
            <a:r>
              <a:rPr lang="en-US" altLang="el-GR" sz="1600" b="1" dirty="0">
                <a:solidFill>
                  <a:srgbClr val="666600"/>
                </a:solidFill>
                <a:ea typeface="Times New Roman" panose="02020603050405020304" pitchFamily="18" charset="0"/>
                <a:cs typeface="Courier New" panose="02070309020205020404" pitchFamily="49" charset="0"/>
              </a:rPr>
              <a:t>,</a:t>
            </a:r>
            <a:r>
              <a:rPr lang="el-GR" altLang="el-GR" sz="1600" b="1" dirty="0" err="1">
                <a:solidFill>
                  <a:srgbClr val="000000"/>
                </a:solidFill>
                <a:ea typeface="Times New Roman" panose="02020603050405020304" pitchFamily="18" charset="0"/>
                <a:cs typeface="Courier New" panose="02070309020205020404" pitchFamily="49" charset="0"/>
              </a:rPr>
              <a:t>mapOptions</a:t>
            </a:r>
            <a:r>
              <a:rPr lang="en-US" altLang="el-GR" sz="1600" b="1" dirty="0">
                <a:solidFill>
                  <a:srgbClr val="666600"/>
                </a:solidFill>
                <a:ea typeface="Times New Roman" panose="02020603050405020304" pitchFamily="18" charset="0"/>
                <a:cs typeface="Courier New" panose="02070309020205020404" pitchFamily="49" charset="0"/>
              </a:rPr>
              <a:t>);</a:t>
            </a:r>
            <a:endParaRPr lang="el-GR" altLang="el-GR" sz="1600" dirty="0"/>
          </a:p>
          <a:p>
            <a:pPr marL="742950" lvl="1" indent="-285750" eaLnBrk="0" fontAlgn="base" hangingPunct="0">
              <a:spcBef>
                <a:spcPct val="0"/>
              </a:spcBef>
              <a:spcAft>
                <a:spcPct val="0"/>
              </a:spcAft>
              <a:buFont typeface="Wingdings" panose="05000000000000000000" pitchFamily="2" charset="2"/>
              <a:buChar char="q"/>
            </a:pPr>
            <a:r>
              <a:rPr lang="el-GR" altLang="el-GR" sz="1600" dirty="0" smtClean="0">
                <a:ea typeface="Times New Roman" panose="02020603050405020304" pitchFamily="18" charset="0"/>
              </a:rPr>
              <a:t>Το </a:t>
            </a:r>
            <a:r>
              <a:rPr lang="en-US" altLang="el-GR" sz="1600" b="1" dirty="0" err="1">
                <a:solidFill>
                  <a:srgbClr val="000000"/>
                </a:solidFill>
                <a:ea typeface="Times New Roman" panose="02020603050405020304" pitchFamily="18" charset="0"/>
                <a:cs typeface="Courier New" panose="02070309020205020404" pitchFamily="49" charset="0"/>
              </a:rPr>
              <a:t>elementRef</a:t>
            </a:r>
            <a:r>
              <a:rPr lang="el-GR" altLang="el-GR" sz="1600" dirty="0">
                <a:ea typeface="Times New Roman" panose="02020603050405020304" pitchFamily="18" charset="0"/>
              </a:rPr>
              <a:t> είναι μια αναφορά σε κάποιο </a:t>
            </a:r>
            <a:r>
              <a:rPr lang="en-US" altLang="el-GR" sz="1600" dirty="0">
                <a:ea typeface="Times New Roman" panose="02020603050405020304" pitchFamily="18" charset="0"/>
              </a:rPr>
              <a:t>html </a:t>
            </a:r>
            <a:r>
              <a:rPr lang="el-GR" altLang="el-GR" sz="1600" dirty="0">
                <a:ea typeface="Times New Roman" panose="02020603050405020304" pitchFamily="18" charset="0"/>
              </a:rPr>
              <a:t>στοιχείο (π.χ. σε κάποιο </a:t>
            </a:r>
            <a:r>
              <a:rPr lang="en-US" altLang="el-GR" sz="1600" dirty="0">
                <a:ea typeface="Times New Roman" panose="02020603050405020304" pitchFamily="18" charset="0"/>
              </a:rPr>
              <a:t>div</a:t>
            </a:r>
            <a:r>
              <a:rPr lang="el-GR" altLang="el-GR" sz="1600" dirty="0">
                <a:ea typeface="Times New Roman" panose="02020603050405020304" pitchFamily="18" charset="0"/>
              </a:rPr>
              <a:t>). Αν έχετε πχ ένα </a:t>
            </a:r>
            <a:r>
              <a:rPr lang="en-US" altLang="el-GR" sz="1600" dirty="0">
                <a:ea typeface="Times New Roman" panose="02020603050405020304" pitchFamily="18" charset="0"/>
              </a:rPr>
              <a:t>div </a:t>
            </a:r>
            <a:r>
              <a:rPr lang="el-GR" altLang="el-GR" sz="1600" dirty="0">
                <a:ea typeface="Times New Roman" panose="02020603050405020304" pitchFamily="18" charset="0"/>
              </a:rPr>
              <a:t>με </a:t>
            </a:r>
            <a:r>
              <a:rPr lang="en-US" altLang="el-GR" sz="1600" dirty="0">
                <a:ea typeface="Times New Roman" panose="02020603050405020304" pitchFamily="18" charset="0"/>
              </a:rPr>
              <a:t>id</a:t>
            </a:r>
            <a:r>
              <a:rPr lang="el-GR" altLang="el-GR" sz="1600" dirty="0">
                <a:ea typeface="Times New Roman" panose="02020603050405020304" pitchFamily="18" charset="0"/>
              </a:rPr>
              <a:t>="</a:t>
            </a:r>
            <a:r>
              <a:rPr lang="en-US" altLang="el-GR" sz="1600" dirty="0">
                <a:ea typeface="Times New Roman" panose="02020603050405020304" pitchFamily="18" charset="0"/>
              </a:rPr>
              <a:t>foo</a:t>
            </a:r>
            <a:r>
              <a:rPr lang="el-GR" altLang="el-GR" sz="1600" dirty="0">
                <a:ea typeface="Times New Roman" panose="02020603050405020304" pitchFamily="18" charset="0"/>
              </a:rPr>
              <a:t>" τότε πρόσβαση σε αυτό σας δίνει η γνωστή εντολή:</a:t>
            </a:r>
            <a:endParaRPr lang="el-GR" altLang="el-GR" sz="1600" b="1" dirty="0">
              <a:solidFill>
                <a:srgbClr val="000000"/>
              </a:solidFill>
              <a:ea typeface="Times New Roman" panose="02020603050405020304" pitchFamily="18" charset="0"/>
              <a:cs typeface="Courier New" panose="02070309020205020404" pitchFamily="49" charset="0"/>
            </a:endParaRPr>
          </a:p>
          <a:p>
            <a:pPr marL="1200150" lvl="2" indent="-285750" eaLnBrk="0" fontAlgn="base" hangingPunct="0">
              <a:spcBef>
                <a:spcPct val="0"/>
              </a:spcBef>
              <a:spcAft>
                <a:spcPct val="0"/>
              </a:spcAft>
              <a:buFont typeface="Arial" panose="020B0604020202020204" pitchFamily="34" charset="0"/>
              <a:buChar char="•"/>
            </a:pPr>
            <a:r>
              <a:rPr lang="el-GR" altLang="el-GR" sz="1600" b="1" dirty="0" err="1">
                <a:solidFill>
                  <a:srgbClr val="000000"/>
                </a:solidFill>
                <a:ea typeface="Times New Roman" panose="02020603050405020304" pitchFamily="18" charset="0"/>
                <a:cs typeface="Courier New" panose="02070309020205020404" pitchFamily="49" charset="0"/>
              </a:rPr>
              <a:t>document.getElementById</a:t>
            </a:r>
            <a:r>
              <a:rPr lang="el-GR" altLang="el-GR" sz="1600" b="1" dirty="0">
                <a:solidFill>
                  <a:srgbClr val="000000"/>
                </a:solidFill>
                <a:ea typeface="Times New Roman" panose="02020603050405020304" pitchFamily="18" charset="0"/>
                <a:cs typeface="Courier New" panose="02070309020205020404" pitchFamily="49" charset="0"/>
              </a:rPr>
              <a:t>("</a:t>
            </a:r>
            <a:r>
              <a:rPr lang="el-GR" altLang="el-GR" sz="1600" b="1" dirty="0" err="1">
                <a:solidFill>
                  <a:srgbClr val="000000"/>
                </a:solidFill>
                <a:ea typeface="Times New Roman" panose="02020603050405020304" pitchFamily="18" charset="0"/>
                <a:cs typeface="Courier New" panose="02070309020205020404" pitchFamily="49" charset="0"/>
              </a:rPr>
              <a:t>foo</a:t>
            </a:r>
            <a:r>
              <a:rPr lang="el-GR" altLang="el-GR" sz="1600" b="1" dirty="0">
                <a:solidFill>
                  <a:srgbClr val="000000"/>
                </a:solidFill>
                <a:ea typeface="Times New Roman" panose="02020603050405020304" pitchFamily="18" charset="0"/>
                <a:cs typeface="Courier New" panose="02070309020205020404" pitchFamily="49" charset="0"/>
              </a:rPr>
              <a:t>")</a:t>
            </a:r>
            <a:r>
              <a:rPr lang="el-GR" altLang="el-GR" sz="1600" dirty="0"/>
              <a:t> </a:t>
            </a:r>
          </a:p>
        </p:txBody>
      </p:sp>
      <p:pic>
        <p:nvPicPr>
          <p:cNvPr id="6146" name="Picture 4" descr="εικόνα ορισμού δομης αρχικοποίησης σε χάρτη."/>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48564" y="1098103"/>
            <a:ext cx="2655716" cy="165274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5" name="Picture 13" descr="εικονίδιο χάρτη."/>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50012" y="4616486"/>
            <a:ext cx="16859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descr="Εικονίδιο μετάβασης στα Περιεχόμενα.">
            <a:hlinkClick r:id="rId10" action="ppaction://hlinksldjump" tooltip="Επιστροφή στα Περιεχόμενα"/>
          </p:cNvPr>
          <p:cNvPicPr>
            <a:picLocks noChangeAspect="1"/>
          </p:cNvPicPr>
          <p:nvPr/>
        </p:nvPicPr>
        <p:blipFill>
          <a:blip r:embed="rId11" cstate="print">
            <a:extLst>
              <a:ext uri="{BEBA8EAE-BF5A-486C-A8C5-ECC9F3942E4B}">
                <a14:imgProps xmlns:a14="http://schemas.microsoft.com/office/drawing/2010/main">
                  <a14:imgLayer r:embed="rId12">
                    <a14:imgEffect>
                      <a14:sharpenSoften amount="100000"/>
                    </a14:imgEffect>
                  </a14:imgLayer>
                </a14:imgProps>
              </a:ext>
              <a:ext uri="{28A0092B-C50C-407E-A947-70E740481C1C}">
                <a14:useLocalDpi xmlns:a14="http://schemas.microsoft.com/office/drawing/2010/main" val="0"/>
              </a:ext>
            </a:extLst>
          </a:blip>
          <a:stretch>
            <a:fillRect/>
          </a:stretch>
        </p:blipFill>
        <p:spPr>
          <a:xfrm>
            <a:off x="133671" y="6291013"/>
            <a:ext cx="432048" cy="48857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672576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Έλεγχος Υποστήριξης </a:t>
            </a:r>
            <a:r>
              <a:rPr lang="en-US" sz="3600" dirty="0"/>
              <a:t>geolocation (1/3)</a:t>
            </a:r>
            <a:endParaRPr lang="el-GR" sz="3600" dirty="0"/>
          </a:p>
        </p:txBody>
      </p:sp>
      <p:sp>
        <p:nvSpPr>
          <p:cNvPr id="7" name="Rectangle 4"/>
          <p:cNvSpPr>
            <a:spLocks noChangeArrowheads="1"/>
          </p:cNvSpPr>
          <p:nvPr>
            <p:custDataLst>
              <p:tags r:id="rId3"/>
            </p:custDataLst>
          </p:nvPr>
        </p:nvSpPr>
        <p:spPr bwMode="auto">
          <a:xfrm>
            <a:off x="45452" y="1291456"/>
            <a:ext cx="8845064"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1" i="0" u="none" strike="noStrike" cap="none" normalizeH="0" baseline="0" dirty="0" smtClean="0">
                <a:ln>
                  <a:noFill/>
                </a:ln>
                <a:solidFill>
                  <a:schemeClr val="tx1"/>
                </a:solidFill>
                <a:effectLst/>
                <a:ea typeface="Times New Roman" panose="02020603050405020304" pitchFamily="18" charset="0"/>
              </a:rPr>
              <a:t>Έλεγχος για το αν ο </a:t>
            </a:r>
            <a:r>
              <a:rPr kumimoji="0" lang="en-US" altLang="el-GR" sz="1600" b="1" i="0" u="none" strike="noStrike" cap="none" normalizeH="0" baseline="0" dirty="0" smtClean="0">
                <a:ln>
                  <a:noFill/>
                </a:ln>
                <a:solidFill>
                  <a:schemeClr val="tx1"/>
                </a:solidFill>
                <a:effectLst/>
                <a:ea typeface="Times New Roman" panose="02020603050405020304" pitchFamily="18" charset="0"/>
              </a:rPr>
              <a:t>browser</a:t>
            </a:r>
            <a:r>
              <a:rPr kumimoji="0" lang="el-GR" altLang="el-GR" sz="1600" b="1" i="0" u="none" strike="noStrike" cap="none" normalizeH="0" baseline="0" dirty="0" smtClean="0">
                <a:ln>
                  <a:noFill/>
                </a:ln>
                <a:solidFill>
                  <a:schemeClr val="tx1"/>
                </a:solidFill>
                <a:effectLst/>
                <a:ea typeface="Times New Roman" panose="02020603050405020304" pitchFamily="18" charset="0"/>
              </a:rPr>
              <a:t> υποστηρίζει </a:t>
            </a:r>
            <a:r>
              <a:rPr kumimoji="0" lang="en-US" altLang="el-GR" sz="1600" b="1" i="0" u="none" strike="noStrike" cap="none" normalizeH="0" baseline="0" dirty="0" smtClean="0">
                <a:ln>
                  <a:noFill/>
                </a:ln>
                <a:solidFill>
                  <a:schemeClr val="tx1"/>
                </a:solidFill>
                <a:effectLst/>
                <a:ea typeface="Times New Roman" panose="02020603050405020304" pitchFamily="18" charset="0"/>
              </a:rPr>
              <a:t>geolocation</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ea typeface="Times New Roman" panose="02020603050405020304" pitchFamily="18" charset="0"/>
              </a:rPr>
              <a:t>μέσω αισθητήρα </a:t>
            </a:r>
            <a:r>
              <a:rPr kumimoji="0" lang="en-US" altLang="el-GR" sz="1600" b="0" i="0" u="none" strike="noStrike" cap="none" normalizeH="0" baseline="0" dirty="0" smtClean="0">
                <a:ln>
                  <a:noFill/>
                </a:ln>
                <a:solidFill>
                  <a:schemeClr val="tx1"/>
                </a:solidFill>
                <a:effectLst/>
                <a:ea typeface="Times New Roman" panose="02020603050405020304" pitchFamily="18" charset="0"/>
              </a:rPr>
              <a:t>GPS</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αν υπάρχει</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ea typeface="Times New Roman" panose="02020603050405020304" pitchFamily="18" charset="0"/>
              </a:rPr>
              <a:t>με εναλλακτικούς τρόπους αν δεν υπάρχει </a:t>
            </a:r>
            <a:r>
              <a:rPr kumimoji="0" lang="en-US" altLang="el-GR" sz="1600" b="0" i="0" u="none" strike="noStrike" cap="none" normalizeH="0" baseline="0" dirty="0" smtClean="0">
                <a:ln>
                  <a:noFill/>
                </a:ln>
                <a:solidFill>
                  <a:schemeClr val="tx1"/>
                </a:solidFill>
                <a:effectLst/>
                <a:ea typeface="Times New Roman" panose="02020603050405020304" pitchFamily="18" charset="0"/>
              </a:rPr>
              <a:t>GPS</a:t>
            </a:r>
            <a:endParaRPr kumimoji="0" lang="el-GR" altLang="el-GR" sz="1600" b="0" i="0" u="none" strike="noStrike" cap="none" normalizeH="0" baseline="0" dirty="0" smtClean="0">
              <a:ln>
                <a:noFill/>
              </a:ln>
              <a:solidFill>
                <a:schemeClr val="tx1"/>
              </a:solidFill>
              <a:effectLst/>
            </a:endParaRPr>
          </a:p>
          <a:p>
            <a:pPr marL="1200150" lvl="2" indent="-28575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ea typeface="Times New Roman" panose="02020603050405020304" pitchFamily="18" charset="0"/>
              </a:rPr>
              <a:t>μέσω </a:t>
            </a:r>
            <a:r>
              <a:rPr kumimoji="0" lang="en-US" altLang="el-GR" sz="1600" b="0" i="0" u="none" strike="noStrike" cap="none" normalizeH="0" baseline="0" dirty="0" smtClean="0">
                <a:ln>
                  <a:noFill/>
                </a:ln>
                <a:solidFill>
                  <a:schemeClr val="tx1"/>
                </a:solidFill>
                <a:effectLst/>
                <a:ea typeface="Times New Roman" panose="02020603050405020304" pitchFamily="18" charset="0"/>
              </a:rPr>
              <a:t>GSM </a:t>
            </a:r>
            <a:r>
              <a:rPr kumimoji="0" lang="el-GR" altLang="el-GR" sz="1600" b="0" i="0" u="none" strike="noStrike" cap="none" normalizeH="0" baseline="0" dirty="0" smtClean="0">
                <a:ln>
                  <a:noFill/>
                </a:ln>
                <a:solidFill>
                  <a:schemeClr val="tx1"/>
                </a:solidFill>
                <a:effectLst/>
                <a:ea typeface="Times New Roman" panose="02020603050405020304" pitchFamily="18" charset="0"/>
              </a:rPr>
              <a:t>τριγωνισμού (το κάνει το κινητό)</a:t>
            </a:r>
            <a:endParaRPr kumimoji="0" lang="el-GR" altLang="el-GR" sz="1600" b="0" i="0" u="none" strike="noStrike" cap="none" normalizeH="0" baseline="0" dirty="0" smtClean="0">
              <a:ln>
                <a:noFill/>
              </a:ln>
              <a:solidFill>
                <a:schemeClr val="tx1"/>
              </a:solidFill>
              <a:effectLst/>
            </a:endParaRPr>
          </a:p>
          <a:p>
            <a:pPr marL="1200150" lvl="2" indent="-285750" eaLnBrk="0" fontAlgn="base" hangingPunct="0">
              <a:spcBef>
                <a:spcPct val="0"/>
              </a:spcBef>
              <a:spcAft>
                <a:spcPct val="0"/>
              </a:spcAft>
              <a:buFont typeface="Arial" panose="020B0604020202020204" pitchFamily="34" charset="0"/>
              <a:buChar char="•"/>
            </a:pPr>
            <a:r>
              <a:rPr kumimoji="0" lang="el-GR" altLang="el-GR" sz="1600" b="0" i="0" u="none" strike="noStrike" cap="none" normalizeH="0" baseline="0" dirty="0" smtClean="0">
                <a:ln>
                  <a:noFill/>
                </a:ln>
                <a:solidFill>
                  <a:schemeClr val="tx1"/>
                </a:solidFill>
                <a:effectLst/>
                <a:ea typeface="Times New Roman" panose="02020603050405020304" pitchFamily="18" charset="0"/>
              </a:rPr>
              <a:t>μέσω διεύθυνσης </a:t>
            </a:r>
            <a:r>
              <a:rPr kumimoji="0" lang="en-US" altLang="el-GR" sz="1600" b="0" i="0" u="none" strike="noStrike" cap="none" normalizeH="0" baseline="0" dirty="0" smtClean="0">
                <a:ln>
                  <a:noFill/>
                </a:ln>
                <a:solidFill>
                  <a:schemeClr val="tx1"/>
                </a:solidFill>
                <a:effectLst/>
                <a:ea typeface="Times New Roman" panose="02020603050405020304" pitchFamily="18" charset="0"/>
              </a:rPr>
              <a:t>IP</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(το κάνει ο </a:t>
            </a:r>
            <a:r>
              <a:rPr kumimoji="0" lang="en-US" altLang="el-GR" sz="1600" b="0" i="0" u="none" strike="noStrike" cap="none" normalizeH="0" baseline="0" dirty="0" smtClean="0">
                <a:ln>
                  <a:noFill/>
                </a:ln>
                <a:solidFill>
                  <a:schemeClr val="tx1"/>
                </a:solidFill>
                <a:effectLst/>
                <a:ea typeface="Times New Roman" panose="02020603050405020304" pitchFamily="18" charset="0"/>
              </a:rPr>
              <a:t>browser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με βάση την </a:t>
            </a:r>
            <a:r>
              <a:rPr kumimoji="0" lang="en-US" altLang="el-GR" sz="1600" b="0" i="0" u="none" strike="noStrike" cap="none" normalizeH="0" baseline="0" dirty="0" smtClean="0">
                <a:ln>
                  <a:noFill/>
                </a:ln>
                <a:solidFill>
                  <a:schemeClr val="tx1"/>
                </a:solidFill>
                <a:effectLst/>
                <a:ea typeface="Times New Roman" panose="02020603050405020304" pitchFamily="18" charset="0"/>
              </a:rPr>
              <a:t>IP </a:t>
            </a:r>
            <a:r>
              <a:rPr kumimoji="0" lang="el-GR" altLang="el-GR" sz="1600" b="0" i="0" u="none" strike="noStrike" cap="none" normalizeH="0" baseline="0" dirty="0" smtClean="0">
                <a:ln>
                  <a:noFill/>
                </a:ln>
                <a:solidFill>
                  <a:schemeClr val="tx1"/>
                </a:solidFill>
                <a:effectLst/>
                <a:ea typeface="Times New Roman" panose="02020603050405020304" pitchFamily="18" charset="0"/>
              </a:rPr>
              <a:t>της συσκευής – χαμηλή ακρίβεια)</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ea typeface="Times New Roman" panose="02020603050405020304" pitchFamily="18" charset="0"/>
              </a:rPr>
              <a:t>αν δεν το υποστηρίζει ο </a:t>
            </a:r>
            <a:r>
              <a:rPr kumimoji="0" lang="en-US" altLang="el-GR" sz="1600" b="0" i="0" u="none" strike="noStrike" cap="none" normalizeH="0" baseline="0" dirty="0" err="1" smtClean="0">
                <a:ln>
                  <a:noFill/>
                </a:ln>
                <a:solidFill>
                  <a:schemeClr val="tx1"/>
                </a:solidFill>
                <a:effectLst/>
                <a:ea typeface="Times New Roman" panose="02020603050405020304" pitchFamily="18" charset="0"/>
              </a:rPr>
              <a:t>broweser</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(παλιός </a:t>
            </a:r>
            <a:r>
              <a:rPr kumimoji="0" lang="en-US" altLang="el-GR" sz="1600" b="0" i="0" u="none" strike="noStrike" cap="none" normalizeH="0" baseline="0" dirty="0" smtClean="0">
                <a:ln>
                  <a:noFill/>
                </a:ln>
                <a:solidFill>
                  <a:schemeClr val="tx1"/>
                </a:solidFill>
                <a:effectLst/>
                <a:ea typeface="Times New Roman" panose="02020603050405020304" pitchFamily="18" charset="0"/>
              </a:rPr>
              <a:t>browser</a:t>
            </a:r>
            <a:r>
              <a:rPr kumimoji="0" lang="el-GR" altLang="el-GR" sz="1600" b="0" i="0" u="none" strike="noStrike" cap="none" normalizeH="0" baseline="0" dirty="0" smtClean="0">
                <a:ln>
                  <a:noFill/>
                </a:ln>
                <a:solidFill>
                  <a:schemeClr val="tx1"/>
                </a:solidFill>
                <a:effectLst/>
                <a:ea typeface="Times New Roman" panose="02020603050405020304" pitchFamily="18" charset="0"/>
              </a:rPr>
              <a:t>/</a:t>
            </a:r>
            <a:r>
              <a:rPr kumimoji="0" lang="en-US" altLang="el-GR" sz="1600" b="0" i="0" u="none" strike="noStrike" cap="none" normalizeH="0" baseline="0" dirty="0" smtClean="0">
                <a:ln>
                  <a:noFill/>
                </a:ln>
                <a:solidFill>
                  <a:schemeClr val="tx1"/>
                </a:solidFill>
                <a:effectLst/>
                <a:ea typeface="Times New Roman" panose="02020603050405020304" pitchFamily="18" charset="0"/>
              </a:rPr>
              <a:t>JavaScript engine</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το μόνο που μπορείτε να κάνετε είναι να βγάλετε ένα </a:t>
            </a:r>
            <a:r>
              <a:rPr kumimoji="0" lang="en-US" altLang="el-GR" sz="1600" b="0" i="0" u="none" strike="noStrike" cap="none" normalizeH="0" baseline="0" dirty="0" smtClean="0">
                <a:ln>
                  <a:noFill/>
                </a:ln>
                <a:solidFill>
                  <a:schemeClr val="tx1"/>
                </a:solidFill>
                <a:effectLst/>
                <a:ea typeface="Times New Roman" panose="02020603050405020304" pitchFamily="18" charset="0"/>
              </a:rPr>
              <a:t>alert</a:t>
            </a:r>
            <a:endParaRPr kumimoji="0" lang="el-GR" altLang="el-GR"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1" i="0" u="none" strike="noStrike" cap="none" normalizeH="0" baseline="0" dirty="0" smtClean="0">
                <a:ln>
                  <a:noFill/>
                </a:ln>
                <a:solidFill>
                  <a:schemeClr val="tx1"/>
                </a:solidFill>
                <a:effectLst/>
                <a:ea typeface="Times New Roman" panose="02020603050405020304" pitchFamily="18" charset="0"/>
              </a:rPr>
              <a:t>Παράδειγμα:</a:t>
            </a:r>
            <a:endParaRPr kumimoji="0" lang="el-GR" altLang="el-GR" sz="16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if(</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navigator.geolocation</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endParaRPr kumimoji="0" lang="el-GR" altLang="el-GR" sz="16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l-GR" altLang="el-GR" sz="1600"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//ορισμός </a:t>
            </a:r>
            <a:r>
              <a:rPr kumimoji="0" lang="en-US" altLang="el-GR" sz="1600"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callback</a:t>
            </a:r>
            <a:r>
              <a:rPr kumimoji="0" lang="el-GR" altLang="el-GR" sz="1600"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συναρτήσεων για τον χειρισμό επιτυχούς ή ανεπιτυχούς</a:t>
            </a:r>
            <a:endParaRPr kumimoji="0" lang="el-GR" altLang="el-GR" sz="16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l-GR" altLang="el-GR" sz="1600"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//προσδιορισμού θέσης</a:t>
            </a:r>
            <a:endParaRPr kumimoji="0" lang="el-GR" altLang="el-GR" sz="16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l-GR"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navigator.geolocation.getCurrentPosition</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kumimoji="0" lang="en-US" altLang="el-GR" sz="1600" b="1" i="0" u="none" strike="noStrike" cap="none" normalizeH="0" baseline="0" dirty="0" err="1" smtClean="0">
                <a:ln>
                  <a:noFill/>
                </a:ln>
                <a:solidFill>
                  <a:srgbClr val="FF0000"/>
                </a:solidFill>
                <a:effectLst/>
                <a:ea typeface="Times New Roman" panose="02020603050405020304" pitchFamily="18" charset="0"/>
                <a:cs typeface="Courier New" panose="02070309020205020404" pitchFamily="49" charset="0"/>
              </a:rPr>
              <a:t>cbGetCurPosOK</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rgbClr val="FF0000"/>
                </a:solidFill>
                <a:effectLst/>
                <a:ea typeface="Times New Roman" panose="02020603050405020304" pitchFamily="18" charset="0"/>
                <a:cs typeface="Courier New" panose="02070309020205020404" pitchFamily="49" charset="0"/>
              </a:rPr>
              <a:t>cbGetCurPosFail</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sz="16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 else {</a:t>
            </a:r>
            <a:endParaRPr kumimoji="0" lang="el-GR" altLang="el-GR" sz="16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n-US" altLang="el-GR" sz="1600"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//o browser </a:t>
            </a:r>
            <a:r>
              <a:rPr kumimoji="0" lang="el-GR" altLang="el-GR" sz="1600"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δεν</a:t>
            </a:r>
            <a:r>
              <a:rPr kumimoji="0" lang="en-US" altLang="el-GR" sz="1600"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l-GR" altLang="el-GR" sz="1600"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υποστηρίζει</a:t>
            </a:r>
            <a:r>
              <a:rPr kumimoji="0" lang="en-US" altLang="el-GR" sz="1600"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geolocation</a:t>
            </a:r>
          </a:p>
          <a:p>
            <a:pPr lvl="0" eaLnBrk="0" fontAlgn="base" hangingPunct="0">
              <a:spcBef>
                <a:spcPct val="0"/>
              </a:spcBef>
              <a:spcAft>
                <a:spcPct val="0"/>
              </a:spcAft>
            </a:pPr>
            <a:r>
              <a:rPr lang="en-US" altLang="el-GR" sz="1600" b="1" dirty="0">
                <a:ea typeface="Times New Roman" panose="02020603050405020304" pitchFamily="18" charset="0"/>
                <a:cs typeface="Courier New" panose="02070309020205020404" pitchFamily="49" charset="0"/>
              </a:rPr>
              <a:t>	alert('Your browser </a:t>
            </a:r>
            <a:r>
              <a:rPr lang="en-US" altLang="el-GR" sz="1600" b="1" dirty="0" err="1">
                <a:ea typeface="Times New Roman" panose="02020603050405020304" pitchFamily="18" charset="0"/>
                <a:cs typeface="Courier New" panose="02070309020205020404" pitchFamily="49" charset="0"/>
              </a:rPr>
              <a:t>doesn</a:t>
            </a:r>
            <a:r>
              <a:rPr lang="en-US" altLang="el-GR" sz="1600" b="1" dirty="0">
                <a:ea typeface="Times New Roman" panose="02020603050405020304" pitchFamily="18" charset="0"/>
                <a:cs typeface="Courier New" panose="02070309020205020404" pitchFamily="49" charset="0"/>
              </a:rPr>
              <a:t>\'t support geolocation.')</a:t>
            </a:r>
            <a:endParaRPr lang="el-GR" altLang="el-GR" sz="1600" dirty="0"/>
          </a:p>
          <a:p>
            <a:pPr lvl="0" eaLnBrk="0" fontAlgn="base" hangingPunct="0">
              <a:spcBef>
                <a:spcPct val="0"/>
              </a:spcBef>
              <a:spcAft>
                <a:spcPct val="0"/>
              </a:spcAft>
            </a:pPr>
            <a:r>
              <a:rPr lang="en-US" altLang="el-GR" sz="1600" b="1" dirty="0" smtClean="0">
                <a:ea typeface="Times New Roman" panose="02020603050405020304" pitchFamily="18" charset="0"/>
                <a:cs typeface="Courier New" panose="02070309020205020404" pitchFamily="49" charset="0"/>
              </a:rPr>
              <a:t>             } </a:t>
            </a:r>
            <a:endParaRPr lang="el-GR" altLang="el-GR" sz="1600" dirty="0"/>
          </a:p>
          <a:p>
            <a:pPr marL="742950" lvl="1" indent="-285750" eaLnBrk="0" fontAlgn="base" hangingPunct="0">
              <a:spcBef>
                <a:spcPct val="0"/>
              </a:spcBef>
              <a:spcAft>
                <a:spcPct val="0"/>
              </a:spcAft>
              <a:buFont typeface="Wingdings" panose="05000000000000000000" pitchFamily="2" charset="2"/>
              <a:buChar char="q"/>
            </a:pPr>
            <a:r>
              <a:rPr lang="el-GR" altLang="el-GR" sz="1600" dirty="0">
                <a:ea typeface="Times New Roman" panose="02020603050405020304" pitchFamily="18" charset="0"/>
              </a:rPr>
              <a:t>Ο παραπάνω κώδικας μπαίνει μετά την δημιουργία του </a:t>
            </a:r>
            <a:r>
              <a:rPr lang="en-US" altLang="el-GR" sz="1600" dirty="0">
                <a:ea typeface="Times New Roman" panose="02020603050405020304" pitchFamily="18" charset="0"/>
              </a:rPr>
              <a:t>map object</a:t>
            </a:r>
            <a:r>
              <a:rPr lang="el-GR" altLang="el-GR" sz="1600" dirty="0">
                <a:ea typeface="Times New Roman" panose="02020603050405020304" pitchFamily="18" charset="0"/>
              </a:rPr>
              <a:t>. </a:t>
            </a:r>
            <a:endParaRPr lang="el-GR" altLang="el-GR" sz="1600" dirty="0"/>
          </a:p>
          <a:p>
            <a:pPr marL="1200150" lvl="2" indent="-285750" eaLnBrk="0" fontAlgn="base" hangingPunct="0">
              <a:spcBef>
                <a:spcPct val="0"/>
              </a:spcBef>
              <a:spcAft>
                <a:spcPct val="0"/>
              </a:spcAft>
              <a:buFont typeface="Arial" panose="020B0604020202020204" pitchFamily="34" charset="0"/>
              <a:buChar char="•"/>
            </a:pPr>
            <a:r>
              <a:rPr lang="el-GR" altLang="el-GR" sz="1600" dirty="0">
                <a:ea typeface="Times New Roman" panose="02020603050405020304" pitchFamily="18" charset="0"/>
              </a:rPr>
              <a:t>Στο αρχικό παράδειγμα θα έμπαινε μετά τη γραμμή 20</a:t>
            </a:r>
            <a:endParaRPr lang="el-GR" altLang="el-GR" sz="1600" dirty="0"/>
          </a:p>
          <a:p>
            <a:pPr marL="742950" lvl="1" indent="-285750" eaLnBrk="0" fontAlgn="base" hangingPunct="0">
              <a:spcBef>
                <a:spcPct val="0"/>
              </a:spcBef>
              <a:spcAft>
                <a:spcPct val="0"/>
              </a:spcAft>
              <a:buFont typeface="Wingdings" panose="05000000000000000000" pitchFamily="2" charset="2"/>
              <a:buChar char="q"/>
            </a:pPr>
            <a:r>
              <a:rPr lang="el-GR" altLang="el-GR" sz="1600" dirty="0">
                <a:ea typeface="Times New Roman" panose="02020603050405020304" pitchFamily="18" charset="0"/>
              </a:rPr>
              <a:t>Οι 2 </a:t>
            </a:r>
            <a:r>
              <a:rPr lang="en-US" altLang="el-GR" sz="1600" dirty="0">
                <a:ea typeface="Times New Roman" panose="02020603050405020304" pitchFamily="18" charset="0"/>
              </a:rPr>
              <a:t>callback </a:t>
            </a:r>
            <a:r>
              <a:rPr lang="el-GR" altLang="el-GR" sz="1600" dirty="0">
                <a:ea typeface="Times New Roman" panose="02020603050405020304" pitchFamily="18" charset="0"/>
              </a:rPr>
              <a:t>συναρτήσεις (</a:t>
            </a:r>
            <a:r>
              <a:rPr lang="el-GR" altLang="el-GR" sz="1600" b="1" dirty="0">
                <a:solidFill>
                  <a:srgbClr val="FF0000"/>
                </a:solidFill>
                <a:ea typeface="Times New Roman" panose="02020603050405020304" pitchFamily="18" charset="0"/>
              </a:rPr>
              <a:t>τα κόκκινα</a:t>
            </a:r>
            <a:r>
              <a:rPr lang="el-GR" altLang="el-GR" sz="1600" dirty="0">
                <a:ea typeface="Times New Roman" panose="02020603050405020304" pitchFamily="18" charset="0"/>
              </a:rPr>
              <a:t>) πρέπει να οριστούν από εμάς</a:t>
            </a:r>
            <a:r>
              <a:rPr lang="el-GR" altLang="el-GR" sz="1600" dirty="0" smtClean="0">
                <a:ea typeface="Times New Roman" panose="02020603050405020304" pitchFamily="18" charset="0"/>
              </a:rPr>
              <a:t>.</a:t>
            </a:r>
            <a:endParaRPr lang="el-GR" altLang="el-GR" sz="1600" dirty="0"/>
          </a:p>
        </p:txBody>
      </p:sp>
      <p:sp>
        <p:nvSpPr>
          <p:cNvPr id="15" name="Rectangular Callout 9"/>
          <p:cNvSpPr/>
          <p:nvPr>
            <p:custDataLst>
              <p:tags r:id="rId4"/>
            </p:custDataLst>
          </p:nvPr>
        </p:nvSpPr>
        <p:spPr>
          <a:xfrm>
            <a:off x="7082036" y="5134610"/>
            <a:ext cx="1808480" cy="782320"/>
          </a:xfrm>
          <a:prstGeom prst="wedgeRectCallout">
            <a:avLst>
              <a:gd name="adj1" fmla="val -86563"/>
              <a:gd name="adj2" fmla="val -120223"/>
            </a:avLst>
          </a:prstGeom>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300"/>
              </a:spcAft>
            </a:pPr>
            <a:r>
              <a:rPr lang="el-GR" sz="2000" dirty="0">
                <a:effectLst/>
                <a:latin typeface="Times New Roman" panose="02020603050405020304" pitchFamily="18" charset="0"/>
                <a:ea typeface="Times New Roman" panose="02020603050405020304" pitchFamily="18" charset="0"/>
              </a:rPr>
              <a:t>2 </a:t>
            </a:r>
            <a:r>
              <a:rPr lang="en-US" sz="2000" dirty="0">
                <a:effectLst/>
                <a:latin typeface="Times New Roman" panose="02020603050405020304" pitchFamily="18" charset="0"/>
                <a:ea typeface="Times New Roman" panose="02020603050405020304" pitchFamily="18" charset="0"/>
              </a:rPr>
              <a:t>callback </a:t>
            </a:r>
            <a:r>
              <a:rPr lang="el-GR" sz="2000" dirty="0">
                <a:effectLst/>
                <a:latin typeface="Times New Roman" panose="02020603050405020304" pitchFamily="18" charset="0"/>
                <a:ea typeface="Times New Roman" panose="02020603050405020304" pitchFamily="18" charset="0"/>
              </a:rPr>
              <a:t>συναρτήσεις</a:t>
            </a:r>
            <a:endParaRPr lang="el-GR" sz="1100" dirty="0">
              <a:effectLst/>
              <a:latin typeface="Times New Roman" panose="02020603050405020304" pitchFamily="18" charset="0"/>
              <a:ea typeface="Times New Roman" panose="02020603050405020304" pitchFamily="18" charset="0"/>
            </a:endParaRPr>
          </a:p>
        </p:txBody>
      </p:sp>
      <p:sp>
        <p:nvSpPr>
          <p:cNvPr id="6" name="Θέση υποσέλιδου 3" descr="."/>
          <p:cNvSpPr txBox="1">
            <a:spLocks/>
          </p:cNvSpPr>
          <p:nvPr>
            <p:custDataLst>
              <p:tags r:id="rId5"/>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6"/>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9776620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smtClean="0"/>
              <a:t>Έλεγχος</a:t>
            </a:r>
            <a:r>
              <a:rPr lang="en-US" sz="3600" dirty="0" smtClean="0"/>
              <a:t> </a:t>
            </a:r>
            <a:r>
              <a:rPr lang="el-GR" sz="3600" dirty="0" smtClean="0"/>
              <a:t>Υποστήριξης </a:t>
            </a:r>
            <a:r>
              <a:rPr lang="en-US" sz="3600" dirty="0" smtClean="0"/>
              <a:t>geolocation (</a:t>
            </a:r>
            <a:r>
              <a:rPr lang="el-GR" sz="3600" dirty="0" smtClean="0"/>
              <a:t>3</a:t>
            </a:r>
            <a:r>
              <a:rPr lang="en-US" sz="3600" dirty="0" smtClean="0"/>
              <a:t>/3</a:t>
            </a:r>
            <a:r>
              <a:rPr lang="en-US" sz="3600" dirty="0"/>
              <a:t>)</a:t>
            </a:r>
            <a:endParaRPr lang="el-GR" sz="3600" dirty="0"/>
          </a:p>
        </p:txBody>
      </p:sp>
      <p:sp>
        <p:nvSpPr>
          <p:cNvPr id="9" name="Rectangle 6"/>
          <p:cNvSpPr>
            <a:spLocks noChangeArrowheads="1"/>
          </p:cNvSpPr>
          <p:nvPr/>
        </p:nvSpPr>
        <p:spPr bwMode="auto">
          <a:xfrm>
            <a:off x="208978" y="983519"/>
            <a:ext cx="8618538" cy="5632311"/>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Wingdings" panose="05000000000000000000" pitchFamily="2" charset="2"/>
              <a:buChar char="v"/>
            </a:pPr>
            <a:r>
              <a:rPr lang="en-US" altLang="el-GR" dirty="0">
                <a:ea typeface="Times New Roman" panose="02020603050405020304" pitchFamily="18" charset="0"/>
              </a:rPr>
              <a:t>Callback </a:t>
            </a:r>
            <a:r>
              <a:rPr lang="el-GR" altLang="el-GR" dirty="0">
                <a:ea typeface="Times New Roman" panose="02020603050405020304" pitchFamily="18" charset="0"/>
              </a:rPr>
              <a:t>συναρτήσεις (2 από 2) προσδιορισμού </a:t>
            </a:r>
            <a:r>
              <a:rPr lang="en-US" altLang="el-GR" dirty="0">
                <a:ea typeface="Times New Roman" panose="02020603050405020304" pitchFamily="18" charset="0"/>
              </a:rPr>
              <a:t>geolocation</a:t>
            </a:r>
            <a:endParaRPr lang="el-GR" altLang="el-GR" dirty="0"/>
          </a:p>
          <a:p>
            <a:pPr marL="742950" lvl="1" indent="-285750" eaLnBrk="0" fontAlgn="base" hangingPunct="0">
              <a:spcBef>
                <a:spcPct val="0"/>
              </a:spcBef>
              <a:spcAft>
                <a:spcPct val="0"/>
              </a:spcAft>
              <a:buFont typeface="Wingdings" panose="05000000000000000000" pitchFamily="2" charset="2"/>
              <a:buChar char="q"/>
            </a:pPr>
            <a:r>
              <a:rPr lang="el-GR" altLang="el-GR" dirty="0">
                <a:ea typeface="Times New Roman" panose="02020603050405020304" pitchFamily="18" charset="0"/>
              </a:rPr>
              <a:t>Μη επιτυχής προσδιορισμός τρέχουσας θέσης (όχι επειδή δεν το υποστηρίζει ο </a:t>
            </a:r>
            <a:r>
              <a:rPr lang="en-US" altLang="el-GR" dirty="0">
                <a:ea typeface="Times New Roman" panose="02020603050405020304" pitchFamily="18" charset="0"/>
              </a:rPr>
              <a:t>browser </a:t>
            </a:r>
            <a:r>
              <a:rPr lang="el-GR" altLang="el-GR" dirty="0">
                <a:ea typeface="Times New Roman" panose="02020603050405020304" pitchFamily="18" charset="0"/>
              </a:rPr>
              <a:t>– όταν το υποστηρίζει αλλά δεν μπορεί να δώσει στίγμα θέσης (π.χ. δεν βλέπει δορυφόρο) )</a:t>
            </a:r>
            <a:endParaRPr lang="el-GR" altLang="el-GR" dirty="0"/>
          </a:p>
          <a:p>
            <a:pPr lvl="0" eaLnBrk="0" fontAlgn="base" hangingPunct="0">
              <a:spcBef>
                <a:spcPct val="0"/>
              </a:spcBef>
              <a:spcAft>
                <a:spcPct val="0"/>
              </a:spcAft>
            </a:pPr>
            <a:r>
              <a:rPr lang="el-GR" altLang="el-GR" b="1" dirty="0">
                <a:ea typeface="Times New Roman" panose="02020603050405020304" pitchFamily="18" charset="0"/>
                <a:cs typeface="Courier New" panose="02070309020205020404" pitchFamily="49" charset="0"/>
              </a:rPr>
              <a:t>	</a:t>
            </a:r>
            <a:r>
              <a:rPr lang="en-US" altLang="el-GR" b="1" dirty="0">
                <a:ea typeface="Times New Roman" panose="02020603050405020304" pitchFamily="18" charset="0"/>
                <a:cs typeface="Courier New" panose="02070309020205020404" pitchFamily="49" charset="0"/>
              </a:rPr>
              <a:t>function </a:t>
            </a:r>
            <a:r>
              <a:rPr lang="en-US" altLang="el-GR" b="1" dirty="0" err="1">
                <a:ea typeface="Times New Roman" panose="02020603050405020304" pitchFamily="18" charset="0"/>
                <a:cs typeface="Courier New" panose="02070309020205020404" pitchFamily="49" charset="0"/>
              </a:rPr>
              <a:t>cbGetCurPosFail</a:t>
            </a:r>
            <a:r>
              <a:rPr lang="en-US" altLang="el-GR" b="1" dirty="0">
                <a:ea typeface="Times New Roman" panose="02020603050405020304" pitchFamily="18" charset="0"/>
                <a:cs typeface="Courier New" panose="02070309020205020404" pitchFamily="49" charset="0"/>
              </a:rPr>
              <a:t>(error) {</a:t>
            </a:r>
            <a:endParaRPr lang="el-GR" altLang="el-GR" dirty="0"/>
          </a:p>
          <a:p>
            <a:pPr lvl="0" eaLnBrk="0" fontAlgn="base" hangingPunct="0">
              <a:spcBef>
                <a:spcPct val="0"/>
              </a:spcBef>
              <a:spcAft>
                <a:spcPct val="0"/>
              </a:spcAft>
            </a:pPr>
            <a:r>
              <a:rPr lang="en-US" altLang="el-GR" b="1" dirty="0">
                <a:ea typeface="Times New Roman" panose="02020603050405020304" pitchFamily="18" charset="0"/>
                <a:cs typeface="Courier New" panose="02070309020205020404" pitchFamily="49" charset="0"/>
              </a:rPr>
              <a:t>		switch(</a:t>
            </a:r>
            <a:r>
              <a:rPr lang="en-US" altLang="el-GR" b="1" dirty="0" err="1">
                <a:ea typeface="Times New Roman" panose="02020603050405020304" pitchFamily="18" charset="0"/>
                <a:cs typeface="Courier New" panose="02070309020205020404" pitchFamily="49" charset="0"/>
              </a:rPr>
              <a:t>error.code</a:t>
            </a:r>
            <a:r>
              <a:rPr lang="en-US" altLang="el-GR" b="1" dirty="0">
                <a:ea typeface="Times New Roman" panose="02020603050405020304" pitchFamily="18" charset="0"/>
                <a:cs typeface="Courier New" panose="02070309020205020404" pitchFamily="49" charset="0"/>
              </a:rPr>
              <a:t>) {</a:t>
            </a:r>
            <a:endParaRPr lang="el-GR" altLang="el-GR" dirty="0"/>
          </a:p>
          <a:p>
            <a:pPr lvl="0" eaLnBrk="0" fontAlgn="base" hangingPunct="0">
              <a:spcBef>
                <a:spcPct val="0"/>
              </a:spcBef>
              <a:spcAft>
                <a:spcPct val="0"/>
              </a:spcAft>
            </a:pPr>
            <a:r>
              <a:rPr lang="en-US" altLang="el-GR" b="1" dirty="0">
                <a:ea typeface="Times New Roman" panose="02020603050405020304" pitchFamily="18" charset="0"/>
                <a:cs typeface="Courier New" panose="02070309020205020404" pitchFamily="49" charset="0"/>
              </a:rPr>
              <a:t>			case </a:t>
            </a:r>
            <a:r>
              <a:rPr lang="en-US" altLang="el-GR" b="1" dirty="0" err="1">
                <a:ea typeface="Times New Roman" panose="02020603050405020304" pitchFamily="18" charset="0"/>
                <a:cs typeface="Courier New" panose="02070309020205020404" pitchFamily="49" charset="0"/>
              </a:rPr>
              <a:t>error.</a:t>
            </a:r>
            <a:r>
              <a:rPr lang="en-US" altLang="el-GR" b="1" dirty="0" err="1">
                <a:solidFill>
                  <a:srgbClr val="0000CC"/>
                </a:solidFill>
                <a:ea typeface="Times New Roman" panose="02020603050405020304" pitchFamily="18" charset="0"/>
                <a:cs typeface="Courier New" panose="02070309020205020404" pitchFamily="49" charset="0"/>
              </a:rPr>
              <a:t>PERMISSION_DENIED</a:t>
            </a:r>
            <a:r>
              <a:rPr lang="en-US" altLang="el-GR" b="1" dirty="0">
                <a:ea typeface="Times New Roman" panose="02020603050405020304" pitchFamily="18" charset="0"/>
                <a:cs typeface="Courier New" panose="02070309020205020404" pitchFamily="49" charset="0"/>
              </a:rPr>
              <a:t>:</a:t>
            </a:r>
            <a:endParaRPr lang="el-GR" altLang="el-GR" dirty="0"/>
          </a:p>
          <a:p>
            <a:pPr lvl="0" eaLnBrk="0" fontAlgn="base" hangingPunct="0">
              <a:spcBef>
                <a:spcPct val="0"/>
              </a:spcBef>
              <a:spcAft>
                <a:spcPct val="0"/>
              </a:spcAft>
            </a:pPr>
            <a:r>
              <a:rPr lang="en-US" altLang="el-GR" b="1" dirty="0">
                <a:ea typeface="Times New Roman" panose="02020603050405020304" pitchFamily="18" charset="0"/>
                <a:cs typeface="Courier New" panose="02070309020205020404" pitchFamily="49" charset="0"/>
              </a:rPr>
              <a:t>			alert("User denied the request for Geolocation.");</a:t>
            </a:r>
            <a:endParaRPr lang="el-GR" altLang="el-GR"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break;</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case </a:t>
            </a: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error.</a:t>
            </a:r>
            <a:r>
              <a:rPr kumimoji="0" lang="en-US" altLang="el-GR" b="1" i="0" u="none" strike="noStrike" cap="none" normalizeH="0" baseline="0" dirty="0" err="1" smtClean="0">
                <a:ln>
                  <a:noFill/>
                </a:ln>
                <a:solidFill>
                  <a:srgbClr val="0000CC"/>
                </a:solidFill>
                <a:effectLst/>
                <a:ea typeface="Times New Roman" panose="02020603050405020304" pitchFamily="18" charset="0"/>
                <a:cs typeface="Courier New" panose="02070309020205020404" pitchFamily="49" charset="0"/>
              </a:rPr>
              <a:t>POSITION_UNAVAILABLE</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alert("Location information is unavailable."); </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break;</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case </a:t>
            </a: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error.</a:t>
            </a:r>
            <a:r>
              <a:rPr kumimoji="0" lang="en-US" altLang="el-GR" b="1" i="0" u="none" strike="noStrike" cap="none" normalizeH="0" baseline="0" dirty="0" err="1" smtClean="0">
                <a:ln>
                  <a:noFill/>
                </a:ln>
                <a:solidFill>
                  <a:srgbClr val="0000CC"/>
                </a:solidFill>
                <a:effectLst/>
                <a:ea typeface="Times New Roman" panose="02020603050405020304" pitchFamily="18" charset="0"/>
                <a:cs typeface="Courier New" panose="02070309020205020404" pitchFamily="49" charset="0"/>
              </a:rPr>
              <a:t>TIMEOUT</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alert("The request to get user location timed out.");</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break;</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case </a:t>
            </a: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error.</a:t>
            </a:r>
            <a:r>
              <a:rPr kumimoji="0" lang="en-US" altLang="el-GR" b="1" i="0" u="none" strike="noStrike" cap="none" normalizeH="0" baseline="0" dirty="0" err="1" smtClean="0">
                <a:ln>
                  <a:noFill/>
                </a:ln>
                <a:solidFill>
                  <a:srgbClr val="0000CC"/>
                </a:solidFill>
                <a:effectLst/>
                <a:ea typeface="Times New Roman" panose="02020603050405020304" pitchFamily="18" charset="0"/>
                <a:cs typeface="Courier New" panose="02070309020205020404" pitchFamily="49" charset="0"/>
              </a:rPr>
              <a:t>UNKNOWN_ERROR</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alert("An unknown error occurred.")</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break;</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n-US" altLang="el-GR" b="0" i="0" u="none" strike="noStrike" cap="none" normalizeH="0" baseline="0" dirty="0" smtClean="0">
              <a:ln>
                <a:noFill/>
              </a:ln>
              <a:solidFill>
                <a:schemeClr val="tx1"/>
              </a:solidFill>
              <a:effectLst/>
            </a:endParaRPr>
          </a:p>
        </p:txBody>
      </p:sp>
      <p:grpSp>
        <p:nvGrpSpPr>
          <p:cNvPr id="3" name="Ομάδα 2" descr="[DECORATIVE]"/>
          <p:cNvGrpSpPr/>
          <p:nvPr/>
        </p:nvGrpSpPr>
        <p:grpSpPr>
          <a:xfrm>
            <a:off x="208978" y="2733886"/>
            <a:ext cx="8827518" cy="3346432"/>
            <a:chOff x="208978" y="2733886"/>
            <a:chExt cx="8827518" cy="3346432"/>
          </a:xfrm>
        </p:grpSpPr>
        <p:sp>
          <p:nvSpPr>
            <p:cNvPr id="10" name="Ορθογώνιο 9" descr="[DECORATIVE]"/>
            <p:cNvSpPr/>
            <p:nvPr/>
          </p:nvSpPr>
          <p:spPr>
            <a:xfrm>
              <a:off x="208978" y="2733886"/>
              <a:ext cx="8827518" cy="767122"/>
            </a:xfrm>
            <a:prstGeom prst="rect">
              <a:avLst/>
            </a:prstGeom>
            <a:solidFill>
              <a:srgbClr val="FFC00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descr="[DECORATIVE]"/>
            <p:cNvSpPr/>
            <p:nvPr/>
          </p:nvSpPr>
          <p:spPr>
            <a:xfrm>
              <a:off x="208978" y="3501008"/>
              <a:ext cx="8827518" cy="864096"/>
            </a:xfrm>
            <a:prstGeom prst="rect">
              <a:avLst/>
            </a:prstGeom>
            <a:solidFill>
              <a:schemeClr val="tx2">
                <a:lumMod val="60000"/>
                <a:lumOff val="40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descr="[DECORATIVE]"/>
            <p:cNvSpPr/>
            <p:nvPr/>
          </p:nvSpPr>
          <p:spPr>
            <a:xfrm>
              <a:off x="208978" y="4358615"/>
              <a:ext cx="8827518" cy="864096"/>
            </a:xfrm>
            <a:prstGeom prst="rect">
              <a:avLst/>
            </a:prstGeom>
            <a:solidFill>
              <a:schemeClr val="accent4">
                <a:lumMod val="75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descr="[DECORATIVE]"/>
            <p:cNvSpPr/>
            <p:nvPr/>
          </p:nvSpPr>
          <p:spPr>
            <a:xfrm>
              <a:off x="208978" y="5207832"/>
              <a:ext cx="8827518" cy="872486"/>
            </a:xfrm>
            <a:prstGeom prst="rect">
              <a:avLst/>
            </a:prstGeom>
            <a:solidFill>
              <a:schemeClr val="accent3">
                <a:lumMod val="75000"/>
                <a:alpha val="4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1" name="Εικόνα 10" descr="Εικονίδιο μετάβασης στα Περιεχόμενα.">
            <a:hlinkClick r:id="rId7" action="ppaction://hlinksldjump" tooltip="Επιστροφή στα Περιεχόμενα"/>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133671" y="6291013"/>
            <a:ext cx="432048" cy="48857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1637701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Markers</a:t>
            </a:r>
          </a:p>
        </p:txBody>
      </p:sp>
      <p:sp>
        <p:nvSpPr>
          <p:cNvPr id="3" name="Ορθογώνιο 2"/>
          <p:cNvSpPr/>
          <p:nvPr/>
        </p:nvSpPr>
        <p:spPr>
          <a:xfrm>
            <a:off x="11362" y="988657"/>
            <a:ext cx="9013770" cy="5337359"/>
          </a:xfrm>
          <a:prstGeom prst="rect">
            <a:avLst/>
          </a:prstGeom>
        </p:spPr>
        <p:txBody>
          <a:bodyPr wrap="square">
            <a:spAutoFit/>
          </a:bodyPr>
          <a:lstStyle/>
          <a:p>
            <a:pPr marL="342900" lvl="0" indent="-342900">
              <a:spcAft>
                <a:spcPts val="300"/>
              </a:spcAft>
              <a:buFont typeface="Wingdings" panose="05000000000000000000" pitchFamily="2" charset="2"/>
              <a:buChar char=""/>
            </a:pPr>
            <a:r>
              <a:rPr lang="en-US" sz="1600" b="1" dirty="0">
                <a:ea typeface="Times New Roman" panose="02020603050405020304" pitchFamily="18" charset="0"/>
              </a:rPr>
              <a:t>Markers (…</a:t>
            </a:r>
            <a:r>
              <a:rPr lang="el-GR" sz="1600" b="1" dirty="0">
                <a:ea typeface="Times New Roman" panose="02020603050405020304" pitchFamily="18" charset="0"/>
              </a:rPr>
              <a:t>πινέζες!)</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Είναι </a:t>
            </a:r>
            <a:r>
              <a:rPr lang="el-GR" sz="1600" b="1" dirty="0">
                <a:ea typeface="Times New Roman" panose="02020603050405020304" pitchFamily="18" charset="0"/>
              </a:rPr>
              <a:t>πολύ καλό</a:t>
            </a:r>
            <a:r>
              <a:rPr lang="el-GR" sz="1600" dirty="0">
                <a:ea typeface="Times New Roman" panose="02020603050405020304" pitchFamily="18" charset="0"/>
              </a:rPr>
              <a:t> να ορίσετε έναν </a:t>
            </a:r>
            <a:r>
              <a:rPr lang="el-GR" sz="1600" b="1" dirty="0">
                <a:ea typeface="Times New Roman" panose="02020603050405020304" pitchFamily="18" charset="0"/>
              </a:rPr>
              <a:t>πίνακα</a:t>
            </a:r>
            <a:r>
              <a:rPr lang="el-GR" sz="1600" dirty="0">
                <a:ea typeface="Times New Roman" panose="02020603050405020304" pitchFamily="18" charset="0"/>
              </a:rPr>
              <a:t> (</a:t>
            </a:r>
            <a:r>
              <a:rPr lang="en-US" sz="1600" dirty="0">
                <a:ea typeface="Times New Roman" panose="02020603050405020304" pitchFamily="18" charset="0"/>
              </a:rPr>
              <a:t>array</a:t>
            </a:r>
            <a:r>
              <a:rPr lang="el-GR" sz="1600" dirty="0">
                <a:ea typeface="Times New Roman" panose="02020603050405020304" pitchFamily="18" charset="0"/>
              </a:rPr>
              <a:t>) που θα βοηθήσει στην διαχείριση</a:t>
            </a:r>
            <a:br>
              <a:rPr lang="el-GR" sz="1600" dirty="0">
                <a:ea typeface="Times New Roman" panose="02020603050405020304" pitchFamily="18" charset="0"/>
              </a:rPr>
            </a:br>
            <a:r>
              <a:rPr lang="el-GR" sz="1600" dirty="0">
                <a:ea typeface="Times New Roman" panose="02020603050405020304" pitchFamily="18" charset="0"/>
              </a:rPr>
              <a:t>των </a:t>
            </a:r>
            <a:r>
              <a:rPr lang="en-US" sz="1600" dirty="0">
                <a:ea typeface="Times New Roman" panose="02020603050405020304" pitchFamily="18" charset="0"/>
              </a:rPr>
              <a:t>markers</a:t>
            </a:r>
            <a:r>
              <a:rPr lang="el-GR" sz="1600" dirty="0">
                <a:ea typeface="Times New Roman" panose="02020603050405020304" pitchFamily="18" charset="0"/>
              </a:rPr>
              <a:t>. Για παράδειγμα:  </a:t>
            </a:r>
            <a:r>
              <a:rPr lang="en-US" sz="1600" b="1" spc="-100" dirty="0" err="1">
                <a:ea typeface="Times New Roman" panose="02020603050405020304" pitchFamily="18" charset="0"/>
                <a:cs typeface="Times New Roman" panose="02020603050405020304" pitchFamily="18" charset="0"/>
              </a:rPr>
              <a:t>var</a:t>
            </a:r>
            <a:r>
              <a:rPr lang="en-US" sz="1600" b="1" spc="-100" dirty="0">
                <a:ea typeface="Times New Roman" panose="02020603050405020304" pitchFamily="18" charset="0"/>
                <a:cs typeface="Times New Roman" panose="02020603050405020304" pitchFamily="18" charset="0"/>
              </a:rPr>
              <a:t> markers</a:t>
            </a:r>
            <a:r>
              <a:rPr lang="el-GR" sz="1600" b="1" spc="-100" dirty="0">
                <a:ea typeface="Times New Roman" panose="02020603050405020304" pitchFamily="18" charset="0"/>
                <a:cs typeface="Times New Roman" panose="02020603050405020304" pitchFamily="18" charset="0"/>
              </a:rPr>
              <a:t> = [];</a:t>
            </a:r>
            <a:r>
              <a:rPr lang="el-GR" sz="1600" dirty="0">
                <a:ea typeface="Times New Roman" panose="02020603050405020304" pitchFamily="18" charset="0"/>
              </a:rPr>
              <a:t>  </a:t>
            </a:r>
            <a:r>
              <a:rPr lang="el-GR" sz="1600" i="1" dirty="0">
                <a:highlight>
                  <a:srgbClr val="FFFF00"/>
                </a:highlight>
                <a:ea typeface="Times New Roman" panose="02020603050405020304" pitchFamily="18" charset="0"/>
              </a:rPr>
              <a:t>(χρησιμοποιείται παρακάτω!!!)</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Στον πίνακα </a:t>
            </a:r>
            <a:r>
              <a:rPr lang="en-US" sz="1600" b="1" spc="-100" dirty="0">
                <a:ea typeface="Times New Roman" panose="02020603050405020304" pitchFamily="18" charset="0"/>
                <a:cs typeface="Times New Roman" panose="02020603050405020304" pitchFamily="18" charset="0"/>
              </a:rPr>
              <a:t>markers</a:t>
            </a:r>
            <a:r>
              <a:rPr lang="en-US" sz="1600" dirty="0">
                <a:ea typeface="Times New Roman" panose="02020603050405020304" pitchFamily="18" charset="0"/>
              </a:rPr>
              <a:t> </a:t>
            </a:r>
            <a:r>
              <a:rPr lang="el-GR" sz="1600" dirty="0">
                <a:ea typeface="Times New Roman" panose="02020603050405020304" pitchFamily="18" charset="0"/>
              </a:rPr>
              <a:t>μπορούμε να προσθέσουμε και να αφαιρέσουμε αναφορές σε </a:t>
            </a:r>
            <a:r>
              <a:rPr lang="en-US" sz="1600" dirty="0">
                <a:ea typeface="Times New Roman" panose="02020603050405020304" pitchFamily="18" charset="0"/>
              </a:rPr>
              <a:t>markers</a:t>
            </a:r>
            <a:r>
              <a:rPr lang="el-GR" sz="1600" dirty="0">
                <a:ea typeface="Times New Roman" panose="02020603050405020304" pitchFamily="18" charset="0"/>
              </a:rPr>
              <a:t>.</a:t>
            </a:r>
          </a:p>
          <a:p>
            <a:pPr marL="1257300" lvl="2" indent="-342900">
              <a:spcAft>
                <a:spcPts val="300"/>
              </a:spcAft>
              <a:buSzPts val="1600"/>
              <a:buFont typeface="Symbol" panose="05050102010706020507" pitchFamily="18" charset="2"/>
              <a:buChar char=""/>
            </a:pPr>
            <a:r>
              <a:rPr lang="el-GR" sz="1600" dirty="0">
                <a:ea typeface="Times New Roman" panose="02020603050405020304" pitchFamily="18" charset="0"/>
              </a:rPr>
              <a:t>Παράδειγμα δημιουργίας ενός </a:t>
            </a:r>
            <a:r>
              <a:rPr lang="en-US" sz="1600" dirty="0">
                <a:ea typeface="Times New Roman" panose="02020603050405020304" pitchFamily="18" charset="0"/>
              </a:rPr>
              <a:t>marker </a:t>
            </a:r>
            <a:r>
              <a:rPr lang="el-GR" sz="1600" dirty="0">
                <a:ea typeface="Times New Roman" panose="02020603050405020304" pitchFamily="18" charset="0"/>
              </a:rPr>
              <a:t>για το σημείο </a:t>
            </a:r>
            <a:r>
              <a:rPr lang="en-US" sz="1600" b="1" spc="-100" dirty="0">
                <a:solidFill>
                  <a:srgbClr val="0000CC"/>
                </a:solidFill>
                <a:ea typeface="Times New Roman" panose="02020603050405020304" pitchFamily="18" charset="0"/>
                <a:cs typeface="Times New Roman" panose="02020603050405020304" pitchFamily="18" charset="0"/>
              </a:rPr>
              <a:t>location</a:t>
            </a:r>
            <a:r>
              <a:rPr lang="en-US" sz="1600" dirty="0">
                <a:ea typeface="Times New Roman" panose="02020603050405020304" pitchFamily="18" charset="0"/>
              </a:rPr>
              <a:t> </a:t>
            </a:r>
            <a:r>
              <a:rPr lang="el-GR" sz="1600" dirty="0">
                <a:ea typeface="Times New Roman" panose="02020603050405020304" pitchFamily="18" charset="0"/>
              </a:rPr>
              <a:t>και ενσωμάτωσή του στον πίνακα </a:t>
            </a:r>
            <a:r>
              <a:rPr lang="en-US" sz="1600" b="1" spc="-100" dirty="0">
                <a:ea typeface="Times New Roman" panose="02020603050405020304" pitchFamily="18" charset="0"/>
                <a:cs typeface="Times New Roman" panose="02020603050405020304" pitchFamily="18" charset="0"/>
              </a:rPr>
              <a:t>markers</a:t>
            </a:r>
            <a:r>
              <a:rPr lang="el-GR" sz="1600" dirty="0">
                <a:ea typeface="Times New Roman" panose="02020603050405020304" pitchFamily="18" charset="0"/>
              </a:rPr>
              <a:t>. Προσοχή, τα </a:t>
            </a:r>
            <a:r>
              <a:rPr lang="el-GR" sz="1600" b="1" dirty="0">
                <a:solidFill>
                  <a:srgbClr val="0000CC"/>
                </a:solidFill>
                <a:ea typeface="Times New Roman" panose="02020603050405020304" pitchFamily="18" charset="0"/>
              </a:rPr>
              <a:t>μπλε</a:t>
            </a:r>
            <a:r>
              <a:rPr lang="el-GR" sz="1600" dirty="0">
                <a:solidFill>
                  <a:srgbClr val="0000CC"/>
                </a:solidFill>
                <a:ea typeface="Times New Roman" panose="02020603050405020304" pitchFamily="18" charset="0"/>
              </a:rPr>
              <a:t> </a:t>
            </a:r>
            <a:r>
              <a:rPr lang="el-GR" sz="1600" dirty="0">
                <a:ea typeface="Times New Roman" panose="02020603050405020304" pitchFamily="18" charset="0"/>
              </a:rPr>
              <a:t>παρακάτω θεωρείται ότι έχουν οριστεί ήδη:</a:t>
            </a:r>
          </a:p>
          <a:p>
            <a:pPr>
              <a:spcAft>
                <a:spcPts val="0"/>
              </a:spcAft>
            </a:pPr>
            <a:r>
              <a:rPr lang="en-US" sz="1600" b="1" spc="-100" dirty="0">
                <a:ea typeface="Times New Roman" panose="02020603050405020304" pitchFamily="18" charset="0"/>
                <a:cs typeface="Times New Roman" panose="02020603050405020304" pitchFamily="18" charset="0"/>
              </a:rPr>
              <a:t>	</a:t>
            </a:r>
            <a:r>
              <a:rPr lang="en-US" sz="1600" b="1" spc="-100" dirty="0" smtClean="0">
                <a:solidFill>
                  <a:srgbClr val="FF0000"/>
                </a:solidFill>
                <a:ea typeface="Times New Roman" panose="02020603050405020304" pitchFamily="18" charset="0"/>
                <a:cs typeface="Times New Roman" panose="02020603050405020304" pitchFamily="18" charset="0"/>
              </a:rPr>
              <a:t>marker </a:t>
            </a:r>
            <a:r>
              <a:rPr lang="en-US" sz="1600" b="1" spc="-100" dirty="0">
                <a:ea typeface="Times New Roman" panose="02020603050405020304" pitchFamily="18" charset="0"/>
                <a:cs typeface="Times New Roman" panose="02020603050405020304" pitchFamily="18" charset="0"/>
              </a:rPr>
              <a:t>= new </a:t>
            </a:r>
            <a:r>
              <a:rPr lang="en-US" sz="1600" b="1" spc="-100" dirty="0" err="1">
                <a:ea typeface="Times New Roman" panose="02020603050405020304" pitchFamily="18" charset="0"/>
                <a:cs typeface="Times New Roman" panose="02020603050405020304" pitchFamily="18" charset="0"/>
              </a:rPr>
              <a:t>google.maps.Marker</a:t>
            </a:r>
            <a:r>
              <a:rPr lang="en-US" sz="1600" b="1" spc="-100" dirty="0">
                <a:ea typeface="Times New Roman" panose="02020603050405020304" pitchFamily="18" charset="0"/>
                <a:cs typeface="Times New Roman" panose="02020603050405020304" pitchFamily="18" charset="0"/>
              </a:rPr>
              <a:t>(</a:t>
            </a:r>
            <a:r>
              <a:rPr lang="en-US" sz="1600" b="1" spc="-100" dirty="0">
                <a:highlight>
                  <a:srgbClr val="FFFF00"/>
                </a:highlight>
                <a:ea typeface="Times New Roman" panose="02020603050405020304" pitchFamily="18" charset="0"/>
                <a:cs typeface="Times New Roman" panose="02020603050405020304" pitchFamily="18" charset="0"/>
              </a:rPr>
              <a:t>{</a:t>
            </a:r>
            <a:endParaRPr lang="el-GR" sz="1600" b="1" spc="-100" dirty="0">
              <a:ea typeface="Times New Roman" panose="02020603050405020304" pitchFamily="18" charset="0"/>
              <a:cs typeface="Times New Roman" panose="02020603050405020304" pitchFamily="18" charset="0"/>
            </a:endParaRPr>
          </a:p>
          <a:p>
            <a:pPr>
              <a:spcAft>
                <a:spcPts val="0"/>
              </a:spcAft>
            </a:pPr>
            <a:r>
              <a:rPr lang="en-US" sz="1600" b="1" spc="-100" dirty="0">
                <a:ea typeface="Times New Roman" panose="02020603050405020304" pitchFamily="18" charset="0"/>
                <a:cs typeface="Times New Roman" panose="02020603050405020304" pitchFamily="18" charset="0"/>
              </a:rPr>
              <a:t>		position</a:t>
            </a:r>
            <a:r>
              <a:rPr lang="el-GR" sz="1600" b="1" spc="-100" dirty="0">
                <a:ea typeface="Times New Roman" panose="02020603050405020304" pitchFamily="18" charset="0"/>
                <a:cs typeface="Times New Roman" panose="02020603050405020304" pitchFamily="18" charset="0"/>
              </a:rPr>
              <a:t>: </a:t>
            </a:r>
            <a:r>
              <a:rPr lang="en-US" sz="1600" b="1" spc="-100" dirty="0">
                <a:solidFill>
                  <a:srgbClr val="0000CC"/>
                </a:solidFill>
                <a:ea typeface="Times New Roman" panose="02020603050405020304" pitchFamily="18" charset="0"/>
                <a:cs typeface="Times New Roman" panose="02020603050405020304" pitchFamily="18" charset="0"/>
              </a:rPr>
              <a:t>location</a:t>
            </a:r>
            <a:r>
              <a:rPr lang="el-GR" sz="1600" b="1" spc="-100" dirty="0">
                <a:ea typeface="Times New Roman" panose="02020603050405020304" pitchFamily="18" charset="0"/>
                <a:cs typeface="Times New Roman" panose="02020603050405020304" pitchFamily="18" charset="0"/>
              </a:rPr>
              <a:t>,			</a:t>
            </a:r>
            <a:r>
              <a:rPr lang="el-GR" sz="1600" b="1" i="1" spc="-100" dirty="0">
                <a:ea typeface="Times New Roman" panose="02020603050405020304" pitchFamily="18" charset="0"/>
                <a:cs typeface="Times New Roman" panose="02020603050405020304" pitchFamily="18" charset="0"/>
              </a:rPr>
              <a:t>//το </a:t>
            </a:r>
            <a:r>
              <a:rPr lang="el-GR" sz="1600" b="1" i="1" spc="-100" dirty="0" err="1">
                <a:ea typeface="Times New Roman" panose="02020603050405020304" pitchFamily="18" charset="0"/>
                <a:cs typeface="Times New Roman" panose="02020603050405020304" pitchFamily="18" charset="0"/>
              </a:rPr>
              <a:t>γεω</a:t>
            </a:r>
            <a:r>
              <a:rPr lang="el-GR" sz="1600" b="1" i="1" spc="-100" dirty="0">
                <a:ea typeface="Times New Roman" panose="02020603050405020304" pitchFamily="18" charset="0"/>
                <a:cs typeface="Times New Roman" panose="02020603050405020304" pitchFamily="18" charset="0"/>
              </a:rPr>
              <a:t>-σημείο που θα μπει η πινέζα</a:t>
            </a:r>
            <a:endParaRPr lang="el-GR" sz="1600" b="1" spc="-100" dirty="0">
              <a:ea typeface="Times New Roman" panose="02020603050405020304" pitchFamily="18" charset="0"/>
              <a:cs typeface="Times New Roman" panose="02020603050405020304" pitchFamily="18" charset="0"/>
            </a:endParaRPr>
          </a:p>
          <a:p>
            <a:pPr>
              <a:spcAft>
                <a:spcPts val="0"/>
              </a:spcAft>
            </a:pPr>
            <a:r>
              <a:rPr lang="el-GR" sz="1600" b="1" spc="-100" dirty="0">
                <a:ea typeface="Times New Roman" panose="02020603050405020304" pitchFamily="18" charset="0"/>
                <a:cs typeface="Times New Roman" panose="02020603050405020304" pitchFamily="18" charset="0"/>
              </a:rPr>
              <a:t>		</a:t>
            </a:r>
            <a:r>
              <a:rPr lang="en-US" sz="1600" b="1" spc="-100" dirty="0">
                <a:ea typeface="Times New Roman" panose="02020603050405020304" pitchFamily="18" charset="0"/>
                <a:cs typeface="Times New Roman" panose="02020603050405020304" pitchFamily="18" charset="0"/>
              </a:rPr>
              <a:t>map: </a:t>
            </a:r>
            <a:r>
              <a:rPr lang="en-US" sz="1600" b="1" spc="-100" dirty="0" err="1">
                <a:solidFill>
                  <a:srgbClr val="0000CC"/>
                </a:solidFill>
                <a:ea typeface="Times New Roman" panose="02020603050405020304" pitchFamily="18" charset="0"/>
                <a:cs typeface="Times New Roman" panose="02020603050405020304" pitchFamily="18" charset="0"/>
              </a:rPr>
              <a:t>myMap</a:t>
            </a:r>
            <a:r>
              <a:rPr lang="en-US" sz="1600" b="1" spc="-100" dirty="0">
                <a:ea typeface="Times New Roman" panose="02020603050405020304" pitchFamily="18" charset="0"/>
                <a:cs typeface="Times New Roman" panose="02020603050405020304" pitchFamily="18" charset="0"/>
              </a:rPr>
              <a:t>,			</a:t>
            </a:r>
            <a:r>
              <a:rPr lang="en-US" sz="1600" b="1" i="1" spc="-100" dirty="0">
                <a:ea typeface="Times New Roman" panose="02020603050405020304" pitchFamily="18" charset="0"/>
                <a:cs typeface="Times New Roman" panose="02020603050405020304" pitchFamily="18" charset="0"/>
              </a:rPr>
              <a:t>//</a:t>
            </a:r>
            <a:r>
              <a:rPr lang="el-GR" sz="1600" b="1" i="1" spc="-100" dirty="0">
                <a:ea typeface="Times New Roman" panose="02020603050405020304" pitchFamily="18" charset="0"/>
                <a:cs typeface="Times New Roman" panose="02020603050405020304" pitchFamily="18" charset="0"/>
              </a:rPr>
              <a:t>ο χάρτης</a:t>
            </a:r>
            <a:r>
              <a:rPr lang="en-US" sz="1600" b="1" i="1" spc="-100" dirty="0">
                <a:ea typeface="Times New Roman" panose="02020603050405020304" pitchFamily="18" charset="0"/>
                <a:cs typeface="Times New Roman" panose="02020603050405020304" pitchFamily="18" charset="0"/>
              </a:rPr>
              <a:t> (map object)</a:t>
            </a:r>
            <a:endParaRPr lang="el-GR" sz="1600" b="1" spc="-100" dirty="0">
              <a:ea typeface="Times New Roman" panose="02020603050405020304" pitchFamily="18" charset="0"/>
              <a:cs typeface="Times New Roman" panose="02020603050405020304" pitchFamily="18" charset="0"/>
            </a:endParaRPr>
          </a:p>
          <a:p>
            <a:pPr>
              <a:spcAft>
                <a:spcPts val="0"/>
              </a:spcAft>
            </a:pPr>
            <a:r>
              <a:rPr lang="en-US" sz="1600" b="1" spc="-100" dirty="0">
                <a:ea typeface="Times New Roman" panose="02020603050405020304" pitchFamily="18" charset="0"/>
                <a:cs typeface="Times New Roman" panose="02020603050405020304" pitchFamily="18" charset="0"/>
              </a:rPr>
              <a:t>		</a:t>
            </a:r>
            <a:r>
              <a:rPr lang="en-US" sz="1600" b="1" spc="-100" dirty="0" smtClean="0">
                <a:ea typeface="Times New Roman" panose="02020603050405020304" pitchFamily="18" charset="0"/>
                <a:cs typeface="Times New Roman" panose="02020603050405020304" pitchFamily="18" charset="0"/>
              </a:rPr>
              <a:t>title</a:t>
            </a:r>
            <a:r>
              <a:rPr lang="el-GR" sz="1600" b="1" spc="-100" dirty="0">
                <a:ea typeface="Times New Roman" panose="02020603050405020304" pitchFamily="18" charset="0"/>
                <a:cs typeface="Times New Roman" panose="02020603050405020304" pitchFamily="18" charset="0"/>
              </a:rPr>
              <a:t>: </a:t>
            </a:r>
            <a:r>
              <a:rPr lang="en-US" sz="1600" b="1" spc="-100" dirty="0">
                <a:solidFill>
                  <a:srgbClr val="0000CC"/>
                </a:solidFill>
                <a:ea typeface="Times New Roman" panose="02020603050405020304" pitchFamily="18" charset="0"/>
                <a:cs typeface="Times New Roman" panose="02020603050405020304" pitchFamily="18" charset="0"/>
              </a:rPr>
              <a:t>title</a:t>
            </a:r>
            <a:r>
              <a:rPr lang="el-GR" sz="1600" b="1" spc="-100" dirty="0" smtClean="0">
                <a:ea typeface="Times New Roman" panose="02020603050405020304" pitchFamily="18" charset="0"/>
                <a:cs typeface="Times New Roman" panose="02020603050405020304" pitchFamily="18" charset="0"/>
              </a:rPr>
              <a:t>,</a:t>
            </a:r>
            <a:r>
              <a:rPr lang="el-GR" sz="1600" b="1" spc="-100" dirty="0">
                <a:ea typeface="Times New Roman" panose="02020603050405020304" pitchFamily="18" charset="0"/>
                <a:cs typeface="Times New Roman" panose="02020603050405020304" pitchFamily="18" charset="0"/>
              </a:rPr>
              <a:t>				</a:t>
            </a:r>
            <a:r>
              <a:rPr lang="el-GR" sz="1600" b="1" i="1" spc="-100" dirty="0">
                <a:ea typeface="Times New Roman" panose="02020603050405020304" pitchFamily="18" charset="0"/>
                <a:cs typeface="Times New Roman" panose="02020603050405020304" pitchFamily="18" charset="0"/>
              </a:rPr>
              <a:t>//το </a:t>
            </a:r>
            <a:r>
              <a:rPr lang="en-US" sz="1600" b="1" i="1" spc="-100" dirty="0">
                <a:ea typeface="Times New Roman" panose="02020603050405020304" pitchFamily="18" charset="0"/>
                <a:cs typeface="Times New Roman" panose="02020603050405020304" pitchFamily="18" charset="0"/>
              </a:rPr>
              <a:t>tooltip</a:t>
            </a:r>
            <a:r>
              <a:rPr lang="el-GR" sz="1600" b="1" i="1" spc="-100" dirty="0">
                <a:ea typeface="Times New Roman" panose="02020603050405020304" pitchFamily="18" charset="0"/>
                <a:cs typeface="Times New Roman" panose="02020603050405020304" pitchFamily="18" charset="0"/>
              </a:rPr>
              <a:t> της πινέζας (κείμενο)</a:t>
            </a:r>
            <a:endParaRPr lang="el-GR" sz="1600" b="1" spc="-100" dirty="0">
              <a:ea typeface="Times New Roman" panose="02020603050405020304" pitchFamily="18" charset="0"/>
              <a:cs typeface="Times New Roman" panose="02020603050405020304" pitchFamily="18" charset="0"/>
            </a:endParaRPr>
          </a:p>
          <a:p>
            <a:pPr>
              <a:spcAft>
                <a:spcPts val="0"/>
              </a:spcAft>
            </a:pPr>
            <a:r>
              <a:rPr lang="el-GR" sz="1600" b="1" spc="-100" dirty="0">
                <a:ea typeface="Times New Roman" panose="02020603050405020304" pitchFamily="18" charset="0"/>
                <a:cs typeface="Times New Roman" panose="02020603050405020304" pitchFamily="18" charset="0"/>
              </a:rPr>
              <a:t>		</a:t>
            </a:r>
            <a:r>
              <a:rPr lang="en-US" sz="1600" b="1" spc="-100" dirty="0">
                <a:ea typeface="Times New Roman" panose="02020603050405020304" pitchFamily="18" charset="0"/>
                <a:cs typeface="Times New Roman" panose="02020603050405020304" pitchFamily="18" charset="0"/>
              </a:rPr>
              <a:t>icon</a:t>
            </a:r>
            <a:r>
              <a:rPr lang="el-GR" sz="1600" b="1" spc="-100" dirty="0">
                <a:ea typeface="Times New Roman" panose="02020603050405020304" pitchFamily="18" charset="0"/>
                <a:cs typeface="Times New Roman" panose="02020603050405020304" pitchFamily="18" charset="0"/>
              </a:rPr>
              <a:t>: '</a:t>
            </a:r>
            <a:r>
              <a:rPr lang="en-US" sz="1600" b="1" spc="-100" dirty="0" err="1">
                <a:ea typeface="Times New Roman" panose="02020603050405020304" pitchFamily="18" charset="0"/>
                <a:cs typeface="Times New Roman" panose="02020603050405020304" pitchFamily="18" charset="0"/>
              </a:rPr>
              <a:t>gasstation</a:t>
            </a:r>
            <a:r>
              <a:rPr lang="el-GR" sz="1600" b="1" spc="-100" dirty="0">
                <a:ea typeface="Times New Roman" panose="02020603050405020304" pitchFamily="18" charset="0"/>
                <a:cs typeface="Times New Roman" panose="02020603050405020304" pitchFamily="18" charset="0"/>
              </a:rPr>
              <a:t>.</a:t>
            </a:r>
            <a:r>
              <a:rPr lang="en-US" sz="1600" b="1" spc="-100" dirty="0" err="1">
                <a:ea typeface="Times New Roman" panose="02020603050405020304" pitchFamily="18" charset="0"/>
                <a:cs typeface="Times New Roman" panose="02020603050405020304" pitchFamily="18" charset="0"/>
              </a:rPr>
              <a:t>png</a:t>
            </a:r>
            <a:r>
              <a:rPr lang="el-GR" sz="1600" b="1" spc="-100" dirty="0" smtClean="0">
                <a:ea typeface="Times New Roman" panose="02020603050405020304" pitchFamily="18" charset="0"/>
                <a:cs typeface="Times New Roman" panose="02020603050405020304" pitchFamily="18" charset="0"/>
              </a:rPr>
              <a:t>',		</a:t>
            </a:r>
            <a:r>
              <a:rPr lang="el-GR" sz="1600" b="1" spc="-100" dirty="0">
                <a:ea typeface="Times New Roman" panose="02020603050405020304" pitchFamily="18" charset="0"/>
                <a:cs typeface="Times New Roman" panose="02020603050405020304" pitchFamily="18" charset="0"/>
              </a:rPr>
              <a:t>	</a:t>
            </a:r>
            <a:r>
              <a:rPr lang="el-GR" sz="1600" b="1" i="1" spc="-100" dirty="0">
                <a:ea typeface="Times New Roman" panose="02020603050405020304" pitchFamily="18" charset="0"/>
                <a:cs typeface="Times New Roman" panose="02020603050405020304" pitchFamily="18" charset="0"/>
              </a:rPr>
              <a:t>//το </a:t>
            </a:r>
            <a:r>
              <a:rPr lang="en-US" sz="1600" b="1" i="1" spc="-100" dirty="0">
                <a:ea typeface="Times New Roman" panose="02020603050405020304" pitchFamily="18" charset="0"/>
                <a:cs typeface="Times New Roman" panose="02020603050405020304" pitchFamily="18" charset="0"/>
              </a:rPr>
              <a:t>icon </a:t>
            </a:r>
            <a:r>
              <a:rPr lang="el-GR" sz="1600" b="1" i="1" spc="-100" dirty="0">
                <a:ea typeface="Times New Roman" panose="02020603050405020304" pitchFamily="18" charset="0"/>
                <a:cs typeface="Times New Roman" panose="02020603050405020304" pitchFamily="18" charset="0"/>
              </a:rPr>
              <a:t>της πινέζας</a:t>
            </a:r>
            <a:endParaRPr lang="el-GR" sz="1600" b="1" spc="-100" dirty="0">
              <a:ea typeface="Times New Roman" panose="02020603050405020304" pitchFamily="18" charset="0"/>
              <a:cs typeface="Times New Roman" panose="02020603050405020304" pitchFamily="18" charset="0"/>
            </a:endParaRPr>
          </a:p>
          <a:p>
            <a:pPr>
              <a:spcAft>
                <a:spcPts val="0"/>
              </a:spcAft>
            </a:pPr>
            <a:r>
              <a:rPr lang="el-GR" sz="1600" b="1" spc="-100" dirty="0">
                <a:ea typeface="Times New Roman" panose="02020603050405020304" pitchFamily="18" charset="0"/>
                <a:cs typeface="Times New Roman" panose="02020603050405020304" pitchFamily="18" charset="0"/>
              </a:rPr>
              <a:t>		</a:t>
            </a:r>
            <a:r>
              <a:rPr lang="en-US" sz="1600" b="1" spc="-100" dirty="0" err="1">
                <a:ea typeface="Times New Roman" panose="02020603050405020304" pitchFamily="18" charset="0"/>
                <a:cs typeface="Times New Roman" panose="02020603050405020304" pitchFamily="18" charset="0"/>
              </a:rPr>
              <a:t>draggable</a:t>
            </a:r>
            <a:r>
              <a:rPr lang="el-GR" sz="1600" b="1" spc="-100" dirty="0">
                <a:ea typeface="Times New Roman" panose="02020603050405020304" pitchFamily="18" charset="0"/>
                <a:cs typeface="Times New Roman" panose="02020603050405020304" pitchFamily="18" charset="0"/>
              </a:rPr>
              <a:t>: </a:t>
            </a:r>
            <a:r>
              <a:rPr lang="en-US" sz="1600" b="1" spc="-100" dirty="0">
                <a:ea typeface="Times New Roman" panose="02020603050405020304" pitchFamily="18" charset="0"/>
                <a:cs typeface="Times New Roman" panose="02020603050405020304" pitchFamily="18" charset="0"/>
              </a:rPr>
              <a:t>true</a:t>
            </a:r>
            <a:r>
              <a:rPr lang="el-GR" sz="1600" b="1" spc="-100" dirty="0">
                <a:ea typeface="Times New Roman" panose="02020603050405020304" pitchFamily="18" charset="0"/>
                <a:cs typeface="Times New Roman" panose="02020603050405020304" pitchFamily="18" charset="0"/>
              </a:rPr>
              <a:t>   </a:t>
            </a:r>
            <a:r>
              <a:rPr lang="el-GR" sz="1600" b="1" spc="-100" dirty="0">
                <a:highlight>
                  <a:srgbClr val="FFFF00"/>
                </a:highlight>
                <a:ea typeface="Times New Roman" panose="02020603050405020304" pitchFamily="18" charset="0"/>
                <a:cs typeface="Times New Roman" panose="02020603050405020304" pitchFamily="18" charset="0"/>
              </a:rPr>
              <a:t>}</a:t>
            </a:r>
            <a:r>
              <a:rPr lang="el-GR" sz="1600" b="1" spc="-100" dirty="0">
                <a:ea typeface="Times New Roman" panose="02020603050405020304" pitchFamily="18" charset="0"/>
                <a:cs typeface="Times New Roman" panose="02020603050405020304" pitchFamily="18" charset="0"/>
              </a:rPr>
              <a:t>);		</a:t>
            </a:r>
            <a:r>
              <a:rPr lang="el-GR" sz="1600" b="1" spc="-100" dirty="0" smtClean="0">
                <a:ea typeface="Times New Roman" panose="02020603050405020304" pitchFamily="18" charset="0"/>
                <a:cs typeface="Times New Roman" panose="02020603050405020304" pitchFamily="18" charset="0"/>
              </a:rPr>
              <a:t>	</a:t>
            </a:r>
            <a:r>
              <a:rPr lang="el-GR" sz="1600" b="1" i="1" spc="-100" dirty="0" smtClean="0">
                <a:ea typeface="Times New Roman" panose="02020603050405020304" pitchFamily="18" charset="0"/>
                <a:cs typeface="Times New Roman" panose="02020603050405020304" pitchFamily="18" charset="0"/>
              </a:rPr>
              <a:t>//</a:t>
            </a:r>
            <a:r>
              <a:rPr lang="el-GR" sz="1600" b="1" i="1" spc="-100" dirty="0">
                <a:ea typeface="Times New Roman" panose="02020603050405020304" pitchFamily="18" charset="0"/>
                <a:cs typeface="Times New Roman" panose="02020603050405020304" pitchFamily="18" charset="0"/>
              </a:rPr>
              <a:t>αν θα μπορούμε να το σύρουμε</a:t>
            </a:r>
            <a:endParaRPr lang="el-GR" sz="1600" b="1" spc="-100" dirty="0">
              <a:ea typeface="Times New Roman" panose="02020603050405020304" pitchFamily="18" charset="0"/>
              <a:cs typeface="Times New Roman" panose="02020603050405020304" pitchFamily="18" charset="0"/>
            </a:endParaRPr>
          </a:p>
          <a:p>
            <a:pPr>
              <a:spcAft>
                <a:spcPts val="600"/>
              </a:spcAft>
            </a:pPr>
            <a:r>
              <a:rPr lang="el-GR" sz="1600" b="1" spc="-100" dirty="0">
                <a:ea typeface="Times New Roman" panose="02020603050405020304" pitchFamily="18" charset="0"/>
                <a:cs typeface="Times New Roman" panose="02020603050405020304" pitchFamily="18" charset="0"/>
              </a:rPr>
              <a:t>	</a:t>
            </a:r>
            <a:r>
              <a:rPr lang="en-US" sz="1600" b="1" spc="-100" dirty="0" err="1" smtClean="0">
                <a:ea typeface="Times New Roman" panose="02020603050405020304" pitchFamily="18" charset="0"/>
                <a:cs typeface="Times New Roman" panose="02020603050405020304" pitchFamily="18" charset="0"/>
              </a:rPr>
              <a:t>markers.push</a:t>
            </a:r>
            <a:r>
              <a:rPr lang="en-US" sz="1600" b="1" spc="-100" dirty="0" smtClean="0">
                <a:ea typeface="Times New Roman" panose="02020603050405020304" pitchFamily="18" charset="0"/>
                <a:cs typeface="Times New Roman" panose="02020603050405020304" pitchFamily="18" charset="0"/>
              </a:rPr>
              <a:t>(</a:t>
            </a:r>
            <a:r>
              <a:rPr lang="en-US" sz="1600" b="1" spc="-100" dirty="0" smtClean="0">
                <a:solidFill>
                  <a:srgbClr val="FF0000"/>
                </a:solidFill>
                <a:ea typeface="Times New Roman" panose="02020603050405020304" pitchFamily="18" charset="0"/>
                <a:cs typeface="Times New Roman" panose="02020603050405020304" pitchFamily="18" charset="0"/>
              </a:rPr>
              <a:t>marker</a:t>
            </a:r>
            <a:r>
              <a:rPr lang="en-US" sz="1600" b="1" spc="-100" dirty="0">
                <a:ea typeface="Times New Roman" panose="02020603050405020304" pitchFamily="18" charset="0"/>
                <a:cs typeface="Times New Roman" panose="02020603050405020304" pitchFamily="18" charset="0"/>
              </a:rPr>
              <a:t>);		</a:t>
            </a:r>
            <a:r>
              <a:rPr lang="el-GR" sz="1600" b="1" spc="-100" dirty="0" smtClean="0">
                <a:ea typeface="Times New Roman" panose="02020603050405020304" pitchFamily="18" charset="0"/>
                <a:cs typeface="Times New Roman" panose="02020603050405020304" pitchFamily="18" charset="0"/>
              </a:rPr>
              <a:t>	</a:t>
            </a:r>
            <a:r>
              <a:rPr lang="en-US" sz="1600" b="1" spc="-100" dirty="0">
                <a:ea typeface="Times New Roman" panose="02020603050405020304" pitchFamily="18" charset="0"/>
                <a:cs typeface="Times New Roman" panose="02020603050405020304" pitchFamily="18" charset="0"/>
              </a:rPr>
              <a:t>	</a:t>
            </a:r>
            <a:r>
              <a:rPr lang="en-US" sz="1600" b="1" i="1" spc="-100" dirty="0">
                <a:ea typeface="Times New Roman" panose="02020603050405020304" pitchFamily="18" charset="0"/>
                <a:cs typeface="Times New Roman" panose="02020603050405020304" pitchFamily="18" charset="0"/>
              </a:rPr>
              <a:t>//</a:t>
            </a:r>
            <a:r>
              <a:rPr lang="el-GR" sz="1600" b="1" i="1" spc="-100" dirty="0">
                <a:ea typeface="Times New Roman" panose="02020603050405020304" pitchFamily="18" charset="0"/>
                <a:cs typeface="Times New Roman" panose="02020603050405020304" pitchFamily="18" charset="0"/>
              </a:rPr>
              <a:t>ενσωμάτωση στο </a:t>
            </a:r>
            <a:r>
              <a:rPr lang="en-US" sz="1600" b="1" i="1" spc="-100" dirty="0">
                <a:ea typeface="Times New Roman" panose="02020603050405020304" pitchFamily="18" charset="0"/>
                <a:cs typeface="Times New Roman" panose="02020603050405020304" pitchFamily="18" charset="0"/>
              </a:rPr>
              <a:t>array markers</a:t>
            </a:r>
            <a:endParaRPr lang="el-GR" sz="1600" b="1" spc="-100" dirty="0">
              <a:ea typeface="Times New Roman" panose="02020603050405020304" pitchFamily="18" charset="0"/>
              <a:cs typeface="Times New Roman" panose="02020603050405020304" pitchFamily="18" charset="0"/>
            </a:endParaRPr>
          </a:p>
          <a:p>
            <a:pPr marL="800100" lvl="1" indent="-342900">
              <a:buSzPts val="1800"/>
              <a:buFont typeface="Wingdings" panose="05000000000000000000" pitchFamily="2" charset="2"/>
              <a:buChar char=""/>
            </a:pPr>
            <a:r>
              <a:rPr lang="el-GR" sz="1600" dirty="0">
                <a:ea typeface="Times New Roman" panose="02020603050405020304" pitchFamily="18" charset="0"/>
              </a:rPr>
              <a:t>Οι πινέζες φαίνονται </a:t>
            </a:r>
            <a:r>
              <a:rPr lang="en-US" sz="1600" dirty="0">
                <a:ea typeface="Times New Roman" panose="02020603050405020304" pitchFamily="18" charset="0"/>
              </a:rPr>
              <a:t>by default</a:t>
            </a:r>
            <a:r>
              <a:rPr lang="el-GR" sz="1600" dirty="0">
                <a:ea typeface="Times New Roman" panose="02020603050405020304" pitchFamily="18" charset="0"/>
              </a:rPr>
              <a:t> εφόσον οριστεί η παράμετρος </a:t>
            </a:r>
            <a:r>
              <a:rPr lang="en-US" sz="1600" b="1" spc="-100" dirty="0" err="1">
                <a:solidFill>
                  <a:srgbClr val="0000CC"/>
                </a:solidFill>
                <a:ea typeface="Times New Roman" panose="02020603050405020304" pitchFamily="18" charset="0"/>
                <a:cs typeface="Times New Roman" panose="02020603050405020304" pitchFamily="18" charset="0"/>
              </a:rPr>
              <a:t>myMap</a:t>
            </a:r>
            <a:r>
              <a:rPr lang="el-GR" sz="1600" dirty="0">
                <a:ea typeface="Times New Roman" panose="02020603050405020304" pitchFamily="18" charset="0"/>
              </a:rPr>
              <a:t>. Αν δεν οριστεί, τότε:</a:t>
            </a:r>
          </a:p>
          <a:p>
            <a:pPr marL="1257300" lvl="2" indent="-342900">
              <a:spcAft>
                <a:spcPts val="100"/>
              </a:spcAft>
              <a:buSzPts val="1600"/>
              <a:buFont typeface="Symbol" panose="05050102010706020507" pitchFamily="18" charset="2"/>
              <a:buChar char=""/>
            </a:pPr>
            <a:r>
              <a:rPr lang="el-GR" sz="1600" dirty="0">
                <a:ea typeface="Times New Roman" panose="02020603050405020304" pitchFamily="18" charset="0"/>
              </a:rPr>
              <a:t>Εμφάνιση:  </a:t>
            </a:r>
            <a:r>
              <a:rPr lang="en-US" sz="1600" b="1" spc="-100" dirty="0">
                <a:ea typeface="Times New Roman" panose="02020603050405020304" pitchFamily="18" charset="0"/>
                <a:cs typeface="Times New Roman" panose="02020603050405020304" pitchFamily="18" charset="0"/>
              </a:rPr>
              <a:t>markers</a:t>
            </a:r>
            <a:r>
              <a:rPr lang="el-GR" sz="1600" b="1" spc="-100" dirty="0">
                <a:ea typeface="Times New Roman" panose="02020603050405020304" pitchFamily="18" charset="0"/>
                <a:cs typeface="Times New Roman" panose="02020603050405020304" pitchFamily="18" charset="0"/>
              </a:rPr>
              <a:t>[</a:t>
            </a:r>
            <a:r>
              <a:rPr lang="en-US" sz="1600" b="1" spc="-100" dirty="0" err="1">
                <a:ea typeface="Times New Roman" panose="02020603050405020304" pitchFamily="18" charset="0"/>
                <a:cs typeface="Times New Roman" panose="02020603050405020304" pitchFamily="18" charset="0"/>
              </a:rPr>
              <a:t>i</a:t>
            </a:r>
            <a:r>
              <a:rPr lang="el-GR" sz="1600" b="1" spc="-100" dirty="0">
                <a:ea typeface="Times New Roman" panose="02020603050405020304" pitchFamily="18" charset="0"/>
                <a:cs typeface="Times New Roman" panose="02020603050405020304" pitchFamily="18" charset="0"/>
              </a:rPr>
              <a:t>].</a:t>
            </a:r>
            <a:r>
              <a:rPr lang="en-US" sz="1600" b="1" spc="-100" dirty="0" err="1">
                <a:ea typeface="Times New Roman" panose="02020603050405020304" pitchFamily="18" charset="0"/>
                <a:cs typeface="Times New Roman" panose="02020603050405020304" pitchFamily="18" charset="0"/>
              </a:rPr>
              <a:t>setMap</a:t>
            </a:r>
            <a:r>
              <a:rPr lang="el-GR" sz="1600" b="1" spc="-100" dirty="0">
                <a:ea typeface="Times New Roman" panose="02020603050405020304" pitchFamily="18" charset="0"/>
                <a:cs typeface="Times New Roman" panose="02020603050405020304" pitchFamily="18" charset="0"/>
              </a:rPr>
              <a:t>(</a:t>
            </a:r>
            <a:r>
              <a:rPr lang="en-US" sz="1600" b="1" spc="-100" dirty="0" err="1">
                <a:solidFill>
                  <a:srgbClr val="C00000"/>
                </a:solidFill>
                <a:ea typeface="Times New Roman" panose="02020603050405020304" pitchFamily="18" charset="0"/>
                <a:cs typeface="Times New Roman" panose="02020603050405020304" pitchFamily="18" charset="0"/>
              </a:rPr>
              <a:t>mapHandler</a:t>
            </a:r>
            <a:r>
              <a:rPr lang="el-GR" sz="1600" b="1" spc="-100" dirty="0">
                <a:ea typeface="Times New Roman" panose="02020603050405020304" pitchFamily="18" charset="0"/>
                <a:cs typeface="Times New Roman" panose="02020603050405020304" pitchFamily="18" charset="0"/>
              </a:rPr>
              <a:t>); </a:t>
            </a:r>
            <a:r>
              <a:rPr lang="el-GR" sz="1600" dirty="0">
                <a:ea typeface="Times New Roman" panose="02020603050405020304" pitchFamily="18" charset="0"/>
              </a:rPr>
              <a:t> //συνδέουμε το </a:t>
            </a:r>
            <a:r>
              <a:rPr lang="en-US" sz="1600" dirty="0">
                <a:ea typeface="Times New Roman" panose="02020603050405020304" pitchFamily="18" charset="0"/>
              </a:rPr>
              <a:t>market</a:t>
            </a:r>
            <a:r>
              <a:rPr lang="el-GR" sz="1600" dirty="0">
                <a:ea typeface="Times New Roman" panose="02020603050405020304" pitchFamily="18" charset="0"/>
              </a:rPr>
              <a:t> με χάρτη</a:t>
            </a:r>
          </a:p>
          <a:p>
            <a:pPr marL="1257300" lvl="2" indent="-342900">
              <a:spcAft>
                <a:spcPts val="300"/>
              </a:spcAft>
              <a:buSzPts val="1600"/>
              <a:buFont typeface="Symbol" panose="05050102010706020507" pitchFamily="18" charset="2"/>
              <a:buChar char=""/>
            </a:pPr>
            <a:r>
              <a:rPr lang="el-GR" sz="1600" dirty="0">
                <a:ea typeface="Times New Roman" panose="02020603050405020304" pitchFamily="18" charset="0"/>
              </a:rPr>
              <a:t>Απόκρυψη</a:t>
            </a:r>
            <a:r>
              <a:rPr lang="en-US" sz="1600" dirty="0">
                <a:ea typeface="Times New Roman" panose="02020603050405020304" pitchFamily="18" charset="0"/>
              </a:rPr>
              <a:t>: </a:t>
            </a:r>
            <a:r>
              <a:rPr lang="en-US" sz="1600" b="1" spc="-100" dirty="0">
                <a:ea typeface="Times New Roman" panose="02020603050405020304" pitchFamily="18" charset="0"/>
                <a:cs typeface="Times New Roman" panose="02020603050405020304" pitchFamily="18" charset="0"/>
              </a:rPr>
              <a:t>markers[</a:t>
            </a:r>
            <a:r>
              <a:rPr lang="en-US" sz="1600" b="1" spc="-100" dirty="0" err="1">
                <a:ea typeface="Times New Roman" panose="02020603050405020304" pitchFamily="18" charset="0"/>
                <a:cs typeface="Times New Roman" panose="02020603050405020304" pitchFamily="18" charset="0"/>
              </a:rPr>
              <a:t>i</a:t>
            </a:r>
            <a:r>
              <a:rPr lang="en-US" sz="1600" b="1" spc="-100" dirty="0">
                <a:ea typeface="Times New Roman" panose="02020603050405020304" pitchFamily="18" charset="0"/>
                <a:cs typeface="Times New Roman" panose="02020603050405020304" pitchFamily="18" charset="0"/>
              </a:rPr>
              <a:t>].</a:t>
            </a:r>
            <a:r>
              <a:rPr lang="en-US" sz="1600" b="1" spc="-100" dirty="0" err="1">
                <a:ea typeface="Times New Roman" panose="02020603050405020304" pitchFamily="18" charset="0"/>
                <a:cs typeface="Times New Roman" panose="02020603050405020304" pitchFamily="18" charset="0"/>
              </a:rPr>
              <a:t>setMap</a:t>
            </a:r>
            <a:r>
              <a:rPr lang="en-US" sz="1600" b="1" spc="-100" dirty="0">
                <a:ea typeface="Times New Roman" panose="02020603050405020304" pitchFamily="18" charset="0"/>
                <a:cs typeface="Times New Roman" panose="02020603050405020304" pitchFamily="18" charset="0"/>
              </a:rPr>
              <a:t>(</a:t>
            </a:r>
            <a:r>
              <a:rPr lang="en-US" sz="1600" b="1" spc="-100" dirty="0">
                <a:solidFill>
                  <a:srgbClr val="C00000"/>
                </a:solidFill>
                <a:ea typeface="Times New Roman" panose="02020603050405020304" pitchFamily="18" charset="0"/>
                <a:cs typeface="Times New Roman" panose="02020603050405020304" pitchFamily="18" charset="0"/>
              </a:rPr>
              <a:t>null</a:t>
            </a:r>
            <a:r>
              <a:rPr lang="en-US" sz="1600" b="1" spc="-100" dirty="0">
                <a:ea typeface="Times New Roman" panose="02020603050405020304" pitchFamily="18" charset="0"/>
                <a:cs typeface="Times New Roman" panose="02020603050405020304" pitchFamily="18" charset="0"/>
              </a:rPr>
              <a:t>);  </a:t>
            </a:r>
            <a:r>
              <a:rPr lang="en-US" sz="1600" dirty="0">
                <a:ea typeface="Times New Roman" panose="02020603050405020304" pitchFamily="18" charset="0"/>
              </a:rPr>
              <a:t>//</a:t>
            </a:r>
            <a:r>
              <a:rPr lang="el-GR" sz="1600" dirty="0" err="1">
                <a:ea typeface="Times New Roman" panose="02020603050405020304" pitchFamily="18" charset="0"/>
              </a:rPr>
              <a:t>απο</a:t>
            </a:r>
            <a:r>
              <a:rPr lang="en-US" sz="1600" dirty="0" err="1">
                <a:ea typeface="Times New Roman" panose="02020603050405020304" pitchFamily="18" charset="0"/>
              </a:rPr>
              <a:t>συνδέουμε</a:t>
            </a:r>
            <a:r>
              <a:rPr lang="en-US" sz="1600" dirty="0">
                <a:ea typeface="Times New Roman" panose="02020603050405020304" pitchFamily="18" charset="0"/>
              </a:rPr>
              <a:t> </a:t>
            </a:r>
            <a:r>
              <a:rPr lang="en-US" sz="1600" dirty="0" err="1">
                <a:ea typeface="Times New Roman" panose="02020603050405020304" pitchFamily="18" charset="0"/>
              </a:rPr>
              <a:t>το</a:t>
            </a:r>
            <a:r>
              <a:rPr lang="en-US" sz="1600" dirty="0">
                <a:ea typeface="Times New Roman" panose="02020603050405020304" pitchFamily="18" charset="0"/>
              </a:rPr>
              <a:t> market </a:t>
            </a:r>
            <a:endParaRPr lang="el-GR" sz="1600" dirty="0">
              <a:ea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l-GR" sz="1600" dirty="0">
                <a:ea typeface="Times New Roman" panose="02020603050405020304" pitchFamily="18" charset="0"/>
              </a:rPr>
              <a:t>Στις "πινέζες" μπορούμε να συνδέσουμε κάποιο </a:t>
            </a:r>
            <a:r>
              <a:rPr lang="en-US" sz="1600" dirty="0" err="1">
                <a:ea typeface="Times New Roman" panose="02020603050405020304" pitchFamily="18" charset="0"/>
              </a:rPr>
              <a:t>infowindow</a:t>
            </a:r>
            <a:r>
              <a:rPr lang="en-US" sz="1600" dirty="0">
                <a:ea typeface="Times New Roman" panose="02020603050405020304" pitchFamily="18" charset="0"/>
              </a:rPr>
              <a:t> </a:t>
            </a:r>
            <a:r>
              <a:rPr lang="el-GR" sz="1600" dirty="0">
                <a:ea typeface="Times New Roman" panose="02020603050405020304" pitchFamily="18" charset="0"/>
              </a:rPr>
              <a:t>(πλαίσιο που εμφανίζεται όταν κάνουμε </a:t>
            </a:r>
            <a:r>
              <a:rPr lang="el-GR" sz="1600" dirty="0" err="1">
                <a:ea typeface="Times New Roman" panose="02020603050405020304" pitchFamily="18" charset="0"/>
              </a:rPr>
              <a:t>click</a:t>
            </a:r>
            <a:r>
              <a:rPr lang="el-GR" sz="1600" dirty="0">
                <a:ea typeface="Times New Roman" panose="02020603050405020304" pitchFamily="18" charset="0"/>
              </a:rPr>
              <a:t> στην "πινέζα") και να ορίσουμε </a:t>
            </a:r>
            <a:r>
              <a:rPr lang="en-US" sz="1600" dirty="0">
                <a:ea typeface="Times New Roman" panose="02020603050405020304" pitchFamily="18" charset="0"/>
              </a:rPr>
              <a:t>callback</a:t>
            </a:r>
            <a:r>
              <a:rPr lang="el-GR" sz="1600" dirty="0">
                <a:ea typeface="Times New Roman" panose="02020603050405020304" pitchFamily="18" charset="0"/>
              </a:rPr>
              <a:t> συναρτήσεις(</a:t>
            </a:r>
            <a:r>
              <a:rPr lang="en-US" sz="1600" dirty="0">
                <a:ea typeface="Times New Roman" panose="02020603050405020304" pitchFamily="18" charset="0"/>
              </a:rPr>
              <a:t>event handlers</a:t>
            </a:r>
            <a:r>
              <a:rPr lang="el-GR" sz="1600" dirty="0">
                <a:ea typeface="Times New Roman" panose="02020603050405020304" pitchFamily="18" charset="0"/>
              </a:rPr>
              <a:t>) για διάφορα </a:t>
            </a:r>
            <a:r>
              <a:rPr lang="en-US" sz="1600" dirty="0">
                <a:ea typeface="Times New Roman" panose="02020603050405020304" pitchFamily="18" charset="0"/>
              </a:rPr>
              <a:t>events</a:t>
            </a:r>
            <a:r>
              <a:rPr lang="el-GR" sz="1600" dirty="0">
                <a:ea typeface="Times New Roman" panose="02020603050405020304" pitchFamily="18" charset="0"/>
              </a:rPr>
              <a:t> (</a:t>
            </a:r>
            <a:r>
              <a:rPr lang="en-US" sz="1600" dirty="0">
                <a:ea typeface="Times New Roman" panose="02020603050405020304" pitchFamily="18" charset="0"/>
              </a:rPr>
              <a:t>click</a:t>
            </a:r>
            <a:r>
              <a:rPr lang="el-GR" sz="1600" dirty="0">
                <a:ea typeface="Times New Roman" panose="02020603050405020304" pitchFamily="18" charset="0"/>
              </a:rPr>
              <a:t>, σύρσιμο, </a:t>
            </a:r>
            <a:r>
              <a:rPr lang="el-GR" sz="1600" dirty="0" err="1">
                <a:ea typeface="Times New Roman" panose="02020603050405020304" pitchFamily="18" charset="0"/>
              </a:rPr>
              <a:t>κτλ</a:t>
            </a:r>
            <a:r>
              <a:rPr lang="el-GR" sz="1600" dirty="0">
                <a:ea typeface="Times New Roman" panose="02020603050405020304" pitchFamily="18" charset="0"/>
              </a:rPr>
              <a:t>).</a:t>
            </a:r>
          </a:p>
          <a:p>
            <a:pPr marL="742950" lvl="1" indent="-285750">
              <a:buFont typeface="Wingdings" panose="05000000000000000000" pitchFamily="2" charset="2"/>
              <a:buChar char="q"/>
            </a:pPr>
            <a:r>
              <a:rPr lang="el-GR" sz="1600" b="1" dirty="0">
                <a:solidFill>
                  <a:srgbClr val="C00000"/>
                </a:solidFill>
                <a:highlight>
                  <a:srgbClr val="FFFF00"/>
                </a:highlight>
                <a:ea typeface="Times New Roman" panose="02020603050405020304" pitchFamily="18" charset="0"/>
              </a:rPr>
              <a:t>Παρατήρηση</a:t>
            </a:r>
            <a:r>
              <a:rPr lang="el-GR" sz="1600" dirty="0">
                <a:ea typeface="Times New Roman" panose="02020603050405020304" pitchFamily="18" charset="0"/>
              </a:rPr>
              <a:t>: Μεταξύ </a:t>
            </a:r>
            <a:r>
              <a:rPr lang="el-GR" sz="1600" dirty="0">
                <a:highlight>
                  <a:srgbClr val="FFFF00"/>
                </a:highlight>
                <a:ea typeface="Times New Roman" panose="02020603050405020304" pitchFamily="18" charset="0"/>
              </a:rPr>
              <a:t>{</a:t>
            </a:r>
            <a:r>
              <a:rPr lang="el-GR" sz="1600" dirty="0">
                <a:ea typeface="Times New Roman" panose="02020603050405020304" pitchFamily="18" charset="0"/>
              </a:rPr>
              <a:t> και </a:t>
            </a:r>
            <a:r>
              <a:rPr lang="el-GR" sz="1600" dirty="0">
                <a:highlight>
                  <a:srgbClr val="FFFF00"/>
                </a:highlight>
                <a:ea typeface="Times New Roman" panose="02020603050405020304" pitchFamily="18" charset="0"/>
              </a:rPr>
              <a:t>}</a:t>
            </a:r>
            <a:r>
              <a:rPr lang="el-GR" sz="1600" dirty="0">
                <a:ea typeface="Times New Roman" panose="02020603050405020304" pitchFamily="18" charset="0"/>
              </a:rPr>
              <a:t> υπάρχει μια δομή </a:t>
            </a:r>
            <a:r>
              <a:rPr lang="en-US" sz="1600" b="1" spc="-100" dirty="0" err="1">
                <a:ea typeface="Times New Roman" panose="02020603050405020304" pitchFamily="18" charset="0"/>
                <a:cs typeface="Times New Roman" panose="02020603050405020304" pitchFamily="18" charset="0"/>
              </a:rPr>
              <a:t>MarkerOptions</a:t>
            </a:r>
            <a:r>
              <a:rPr lang="en-US" sz="1600" dirty="0">
                <a:ea typeface="Times New Roman" panose="02020603050405020304" pitchFamily="18" charset="0"/>
              </a:rPr>
              <a:t> </a:t>
            </a:r>
            <a:r>
              <a:rPr lang="el-GR" sz="1600" dirty="0">
                <a:ea typeface="Times New Roman" panose="02020603050405020304" pitchFamily="18" charset="0"/>
              </a:rPr>
              <a:t>που </a:t>
            </a:r>
            <a:r>
              <a:rPr lang="el-GR" sz="1600" dirty="0" err="1">
                <a:ea typeface="Times New Roman" panose="02020603050405020304" pitchFamily="18" charset="0"/>
              </a:rPr>
              <a:t>αρχικοποιεί</a:t>
            </a:r>
            <a:r>
              <a:rPr lang="el-GR" sz="1600" dirty="0">
                <a:ea typeface="Times New Roman" panose="02020603050405020304" pitchFamily="18" charset="0"/>
              </a:rPr>
              <a:t> το </a:t>
            </a:r>
            <a:r>
              <a:rPr lang="en-US" sz="1600" dirty="0">
                <a:ea typeface="Times New Roman" panose="02020603050405020304" pitchFamily="18" charset="0"/>
              </a:rPr>
              <a:t>marker</a:t>
            </a:r>
            <a:r>
              <a:rPr lang="el-GR" sz="1600" dirty="0">
                <a:ea typeface="Times New Roman" panose="02020603050405020304" pitchFamily="18" charset="0"/>
              </a:rPr>
              <a:t>.</a:t>
            </a:r>
            <a:endParaRPr lang="el-GR" sz="1600" dirty="0"/>
          </a:p>
        </p:txBody>
      </p:sp>
      <p:sp>
        <p:nvSpPr>
          <p:cNvPr id="4" name="Ορθογώνιο 3" descr="[DECORATIVE]"/>
          <p:cNvSpPr/>
          <p:nvPr/>
        </p:nvSpPr>
        <p:spPr>
          <a:xfrm>
            <a:off x="455986" y="1258485"/>
            <a:ext cx="8124522" cy="576064"/>
          </a:xfrm>
          <a:prstGeom prst="rect">
            <a:avLst/>
          </a:prstGeom>
          <a:solidFill>
            <a:schemeClr val="accent3">
              <a:lumMod val="60000"/>
              <a:lumOff val="4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Θέση υποσέλιδου 3" descr="."/>
          <p:cNvSpPr txBox="1">
            <a:spLocks/>
          </p:cNvSpPr>
          <p:nvPr>
            <p:custDataLst>
              <p:tags r:id="rId3"/>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630977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n-US" sz="3600" dirty="0"/>
              <a:t>Zoom </a:t>
            </a:r>
            <a:r>
              <a:rPr lang="el-GR" sz="3600" dirty="0"/>
              <a:t>στους </a:t>
            </a:r>
            <a:r>
              <a:rPr lang="en-US" sz="3600" dirty="0"/>
              <a:t>markers</a:t>
            </a:r>
            <a:endParaRPr lang="el-GR" sz="3600" dirty="0"/>
          </a:p>
        </p:txBody>
      </p:sp>
      <p:sp>
        <p:nvSpPr>
          <p:cNvPr id="4" name="Rectangle 3"/>
          <p:cNvSpPr>
            <a:spLocks noChangeArrowheads="1"/>
          </p:cNvSpPr>
          <p:nvPr>
            <p:custDataLst>
              <p:tags r:id="rId3"/>
            </p:custDataLst>
          </p:nvPr>
        </p:nvSpPr>
        <p:spPr bwMode="auto">
          <a:xfrm>
            <a:off x="262689" y="1283293"/>
            <a:ext cx="866407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ea typeface="Times New Roman" panose="02020603050405020304" pitchFamily="18" charset="0"/>
              </a:rPr>
              <a:t>Η </a:t>
            </a: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zoomExtends</a:t>
            </a:r>
            <a:r>
              <a:rPr kumimoji="0" lang="el-GR" altLang="el-GR" b="0" i="0" u="none" strike="noStrike" cap="none" normalizeH="0" baseline="0" dirty="0" smtClean="0">
                <a:ln>
                  <a:noFill/>
                </a:ln>
                <a:solidFill>
                  <a:schemeClr val="tx1"/>
                </a:solidFill>
                <a:effectLst/>
                <a:ea typeface="Times New Roman" panose="02020603050405020304" pitchFamily="18" charset="0"/>
              </a:rPr>
              <a:t> υλοποιεί </a:t>
            </a:r>
            <a:r>
              <a:rPr kumimoji="0" lang="en-US" altLang="el-GR" b="0" i="0" u="none" strike="noStrike" cap="none" normalizeH="0" baseline="0" dirty="0" smtClean="0">
                <a:ln>
                  <a:noFill/>
                </a:ln>
                <a:solidFill>
                  <a:schemeClr val="tx1"/>
                </a:solidFill>
                <a:effectLst/>
                <a:ea typeface="Times New Roman" panose="02020603050405020304" pitchFamily="18" charset="0"/>
              </a:rPr>
              <a:t>zoom </a:t>
            </a:r>
            <a:r>
              <a:rPr kumimoji="0" lang="el-GR" altLang="el-GR" b="0" i="0" u="none" strike="noStrike" cap="none" normalizeH="0" baseline="0" dirty="0" smtClean="0">
                <a:ln>
                  <a:noFill/>
                </a:ln>
                <a:solidFill>
                  <a:schemeClr val="tx1"/>
                </a:solidFill>
                <a:effectLst/>
                <a:ea typeface="Times New Roman" panose="02020603050405020304" pitchFamily="18" charset="0"/>
              </a:rPr>
              <a:t>στο μικρότερο ορθογώνιο που περιέχει τις πινέζες.</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function </a:t>
            </a: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zoomExtends</a:t>
            </a: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//ορίζουμε ένα </a:t>
            </a:r>
            <a:r>
              <a:rPr kumimoji="0" lang="en-US" altLang="el-GR"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object</a:t>
            </a:r>
            <a:r>
              <a:rPr kumimoji="0" lang="el-GR" altLang="el-GR"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-ορθογώνιο (για να ζουμάρουμε μετά πάνω του)</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var</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b="1" i="0" u="none" strike="noStrike" cap="none" normalizeH="0" baseline="0" dirty="0" smtClean="0">
                <a:ln>
                  <a:noFill/>
                </a:ln>
                <a:solidFill>
                  <a:srgbClr val="0000CC"/>
                </a:solidFill>
                <a:effectLst/>
                <a:ea typeface="Times New Roman" panose="02020603050405020304" pitchFamily="18" charset="0"/>
                <a:cs typeface="Courier New" panose="02070309020205020404" pitchFamily="49" charset="0"/>
              </a:rPr>
              <a:t>bounds </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new </a:t>
            </a:r>
            <a:r>
              <a:rPr kumimoji="0" lang="en-US" altLang="el-GR"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google.maps.LatLngBounds</a:t>
            </a:r>
            <a:r>
              <a:rPr kumimoji="0" lang="en-US" altLang="el-GR"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l-GR" altLang="el-GR"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//σαρώνουμε όλα τα </a:t>
            </a:r>
            <a:r>
              <a:rPr kumimoji="0" lang="en-US" altLang="el-GR"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markers </a:t>
            </a:r>
            <a:r>
              <a:rPr kumimoji="0" lang="el-GR" altLang="el-GR"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και αναπροσαρμόζουμε τις συντεταγμένες </a:t>
            </a:r>
            <a:endParaRPr kumimoji="0" lang="el-GR" altLang="el-GR"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//του παραπάνω ορθογωνίου ώστε τα </a:t>
            </a:r>
            <a:r>
              <a:rPr kumimoji="0" lang="en-US" altLang="el-GR"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markers </a:t>
            </a:r>
            <a:r>
              <a:rPr kumimoji="0" lang="el-GR" altLang="el-GR" b="1" i="1"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να περιέχονται μέσα του</a:t>
            </a:r>
          </a:p>
          <a:p>
            <a:pPr lvl="0" eaLnBrk="0" fontAlgn="base" hangingPunct="0">
              <a:spcBef>
                <a:spcPct val="0"/>
              </a:spcBef>
              <a:spcAft>
                <a:spcPct val="0"/>
              </a:spcAft>
            </a:pPr>
            <a:r>
              <a:rPr lang="en-US" altLang="el-GR" b="1" dirty="0">
                <a:ea typeface="Times New Roman" panose="02020603050405020304" pitchFamily="18" charset="0"/>
                <a:cs typeface="Courier New" panose="02070309020205020404" pitchFamily="49" charset="0"/>
              </a:rPr>
              <a:t>	  for (</a:t>
            </a:r>
            <a:r>
              <a:rPr lang="en-US" altLang="el-GR" b="1" dirty="0" err="1">
                <a:ea typeface="Times New Roman" panose="02020603050405020304" pitchFamily="18" charset="0"/>
                <a:cs typeface="Courier New" panose="02070309020205020404" pitchFamily="49" charset="0"/>
              </a:rPr>
              <a:t>var</a:t>
            </a:r>
            <a:r>
              <a:rPr lang="en-US" altLang="el-GR" b="1" dirty="0">
                <a:ea typeface="Times New Roman" panose="02020603050405020304" pitchFamily="18" charset="0"/>
                <a:cs typeface="Courier New" panose="02070309020205020404" pitchFamily="49" charset="0"/>
              </a:rPr>
              <a:t> </a:t>
            </a:r>
            <a:r>
              <a:rPr lang="en-US" altLang="el-GR" b="1" dirty="0" err="1">
                <a:ea typeface="Times New Roman" panose="02020603050405020304" pitchFamily="18" charset="0"/>
                <a:cs typeface="Courier New" panose="02070309020205020404" pitchFamily="49" charset="0"/>
              </a:rPr>
              <a:t>i</a:t>
            </a:r>
            <a:r>
              <a:rPr lang="en-US" altLang="el-GR" b="1" dirty="0">
                <a:ea typeface="Times New Roman" panose="02020603050405020304" pitchFamily="18" charset="0"/>
                <a:cs typeface="Courier New" panose="02070309020205020404" pitchFamily="49" charset="0"/>
              </a:rPr>
              <a:t> = 0; </a:t>
            </a:r>
            <a:r>
              <a:rPr lang="en-US" altLang="el-GR" b="1" dirty="0" err="1">
                <a:ea typeface="Times New Roman" panose="02020603050405020304" pitchFamily="18" charset="0"/>
                <a:cs typeface="Courier New" panose="02070309020205020404" pitchFamily="49" charset="0"/>
              </a:rPr>
              <a:t>i</a:t>
            </a:r>
            <a:r>
              <a:rPr lang="en-US" altLang="el-GR" b="1" dirty="0">
                <a:ea typeface="Times New Roman" panose="02020603050405020304" pitchFamily="18" charset="0"/>
                <a:cs typeface="Courier New" panose="02070309020205020404" pitchFamily="49" charset="0"/>
              </a:rPr>
              <a:t> &lt; </a:t>
            </a:r>
            <a:r>
              <a:rPr lang="en-US" altLang="el-GR" b="1" dirty="0" err="1">
                <a:ea typeface="Times New Roman" panose="02020603050405020304" pitchFamily="18" charset="0"/>
                <a:cs typeface="Courier New" panose="02070309020205020404" pitchFamily="49" charset="0"/>
              </a:rPr>
              <a:t>markers.length</a:t>
            </a:r>
            <a:r>
              <a:rPr lang="en-US" altLang="el-GR" b="1" dirty="0">
                <a:ea typeface="Times New Roman" panose="02020603050405020304" pitchFamily="18" charset="0"/>
                <a:cs typeface="Courier New" panose="02070309020205020404" pitchFamily="49" charset="0"/>
              </a:rPr>
              <a:t>; </a:t>
            </a:r>
            <a:r>
              <a:rPr lang="en-US" altLang="el-GR" b="1" dirty="0" err="1">
                <a:ea typeface="Times New Roman" panose="02020603050405020304" pitchFamily="18" charset="0"/>
                <a:cs typeface="Courier New" panose="02070309020205020404" pitchFamily="49" charset="0"/>
              </a:rPr>
              <a:t>i</a:t>
            </a:r>
            <a:r>
              <a:rPr lang="en-US" altLang="el-GR" b="1" dirty="0">
                <a:ea typeface="Times New Roman" panose="02020603050405020304" pitchFamily="18" charset="0"/>
                <a:cs typeface="Courier New" panose="02070309020205020404" pitchFamily="49" charset="0"/>
              </a:rPr>
              <a:t>++) {</a:t>
            </a:r>
            <a:endParaRPr lang="el-GR" altLang="el-GR" dirty="0"/>
          </a:p>
          <a:p>
            <a:pPr lvl="0" eaLnBrk="0" fontAlgn="base" hangingPunct="0">
              <a:spcBef>
                <a:spcPct val="0"/>
              </a:spcBef>
              <a:spcAft>
                <a:spcPct val="0"/>
              </a:spcAft>
            </a:pPr>
            <a:r>
              <a:rPr lang="en-US" altLang="el-GR" b="1" dirty="0">
                <a:ea typeface="Times New Roman" panose="02020603050405020304" pitchFamily="18" charset="0"/>
                <a:cs typeface="Courier New" panose="02070309020205020404" pitchFamily="49" charset="0"/>
              </a:rPr>
              <a:t>		</a:t>
            </a:r>
            <a:r>
              <a:rPr lang="en-US" altLang="el-GR" b="1" dirty="0" err="1">
                <a:solidFill>
                  <a:srgbClr val="C00000"/>
                </a:solidFill>
                <a:ea typeface="Times New Roman" panose="02020603050405020304" pitchFamily="18" charset="0"/>
                <a:cs typeface="Courier New" panose="02070309020205020404" pitchFamily="49" charset="0"/>
              </a:rPr>
              <a:t>bounds.extend</a:t>
            </a:r>
            <a:r>
              <a:rPr lang="en-US" altLang="el-GR" b="1" dirty="0">
                <a:solidFill>
                  <a:srgbClr val="C00000"/>
                </a:solidFill>
                <a:ea typeface="Times New Roman" panose="02020603050405020304" pitchFamily="18" charset="0"/>
                <a:cs typeface="Courier New" panose="02070309020205020404" pitchFamily="49" charset="0"/>
              </a:rPr>
              <a:t>(markers[</a:t>
            </a:r>
            <a:r>
              <a:rPr lang="en-US" altLang="el-GR" b="1" dirty="0" err="1">
                <a:solidFill>
                  <a:srgbClr val="C00000"/>
                </a:solidFill>
                <a:ea typeface="Times New Roman" panose="02020603050405020304" pitchFamily="18" charset="0"/>
                <a:cs typeface="Courier New" panose="02070309020205020404" pitchFamily="49" charset="0"/>
              </a:rPr>
              <a:t>i</a:t>
            </a:r>
            <a:r>
              <a:rPr lang="en-US" altLang="el-GR" b="1" dirty="0">
                <a:solidFill>
                  <a:srgbClr val="C00000"/>
                </a:solidFill>
                <a:ea typeface="Times New Roman" panose="02020603050405020304" pitchFamily="18" charset="0"/>
                <a:cs typeface="Courier New" panose="02070309020205020404" pitchFamily="49" charset="0"/>
              </a:rPr>
              <a:t>].position);</a:t>
            </a:r>
            <a:r>
              <a:rPr lang="en-US" altLang="el-GR" b="1" dirty="0">
                <a:ea typeface="Times New Roman" panose="02020603050405020304" pitchFamily="18" charset="0"/>
                <a:cs typeface="Courier New" panose="02070309020205020404" pitchFamily="49" charset="0"/>
              </a:rPr>
              <a:t> </a:t>
            </a:r>
            <a:endParaRPr lang="el-GR" altLang="el-GR" dirty="0"/>
          </a:p>
          <a:p>
            <a:pPr lvl="0" eaLnBrk="0" fontAlgn="base" hangingPunct="0">
              <a:spcBef>
                <a:spcPct val="0"/>
              </a:spcBef>
              <a:spcAft>
                <a:spcPct val="0"/>
              </a:spcAft>
            </a:pPr>
            <a:r>
              <a:rPr lang="en-US" altLang="el-GR" b="1" dirty="0">
                <a:ea typeface="Times New Roman" panose="02020603050405020304" pitchFamily="18" charset="0"/>
                <a:cs typeface="Courier New" panose="02070309020205020404" pitchFamily="49" charset="0"/>
              </a:rPr>
              <a:t>	  </a:t>
            </a:r>
            <a:r>
              <a:rPr lang="el-GR" altLang="el-GR" b="1" dirty="0">
                <a:ea typeface="Times New Roman" panose="02020603050405020304" pitchFamily="18" charset="0"/>
                <a:cs typeface="Courier New" panose="02070309020205020404" pitchFamily="49" charset="0"/>
              </a:rPr>
              <a:t>}</a:t>
            </a:r>
            <a:endParaRPr lang="el-GR" altLang="el-GR" dirty="0"/>
          </a:p>
          <a:p>
            <a:pPr lvl="0" eaLnBrk="0" fontAlgn="base" hangingPunct="0">
              <a:spcBef>
                <a:spcPct val="0"/>
              </a:spcBef>
              <a:spcAft>
                <a:spcPct val="0"/>
              </a:spcAft>
            </a:pPr>
            <a:r>
              <a:rPr lang="el-GR" altLang="el-GR" b="1" i="1" dirty="0">
                <a:ea typeface="Times New Roman" panose="02020603050405020304" pitchFamily="18" charset="0"/>
                <a:cs typeface="Courier New" panose="02070309020205020404" pitchFamily="49" charset="0"/>
              </a:rPr>
              <a:t>	  //</a:t>
            </a:r>
            <a:r>
              <a:rPr lang="en-US" altLang="el-GR" b="1" i="1" dirty="0">
                <a:ea typeface="Times New Roman" panose="02020603050405020304" pitchFamily="18" charset="0"/>
                <a:cs typeface="Courier New" panose="02070309020205020404" pitchFamily="49" charset="0"/>
              </a:rPr>
              <a:t>zoom</a:t>
            </a:r>
            <a:r>
              <a:rPr lang="el-GR" altLang="el-GR" b="1" i="1" dirty="0">
                <a:ea typeface="Times New Roman" panose="02020603050405020304" pitchFamily="18" charset="0"/>
                <a:cs typeface="Courier New" panose="02070309020205020404" pitchFamily="49" charset="0"/>
              </a:rPr>
              <a:t>άρουμε πάνω στο οριστικοποιημένο ορθογώνιο</a:t>
            </a:r>
            <a:endParaRPr lang="el-GR" altLang="el-GR" dirty="0"/>
          </a:p>
          <a:p>
            <a:pPr lvl="0" eaLnBrk="0" fontAlgn="base" hangingPunct="0">
              <a:spcBef>
                <a:spcPct val="0"/>
              </a:spcBef>
              <a:spcAft>
                <a:spcPct val="0"/>
              </a:spcAft>
            </a:pPr>
            <a:r>
              <a:rPr lang="el-GR" altLang="el-GR" b="1" dirty="0">
                <a:ea typeface="Times New Roman" panose="02020603050405020304" pitchFamily="18" charset="0"/>
                <a:cs typeface="Courier New" panose="02070309020205020404" pitchFamily="49" charset="0"/>
              </a:rPr>
              <a:t>	  </a:t>
            </a:r>
            <a:r>
              <a:rPr lang="en-US" altLang="el-GR" b="1" dirty="0">
                <a:solidFill>
                  <a:srgbClr val="0000CC"/>
                </a:solidFill>
                <a:ea typeface="Times New Roman" panose="02020603050405020304" pitchFamily="18" charset="0"/>
                <a:cs typeface="Courier New" panose="02070309020205020404" pitchFamily="49" charset="0"/>
              </a:rPr>
              <a:t>map</a:t>
            </a:r>
            <a:r>
              <a:rPr lang="el-GR" altLang="el-GR" b="1" dirty="0">
                <a:solidFill>
                  <a:srgbClr val="0000CC"/>
                </a:solidFill>
                <a:ea typeface="Times New Roman" panose="02020603050405020304" pitchFamily="18" charset="0"/>
                <a:cs typeface="Courier New" panose="02070309020205020404" pitchFamily="49" charset="0"/>
              </a:rPr>
              <a:t>.</a:t>
            </a:r>
            <a:r>
              <a:rPr lang="en-US" altLang="el-GR" b="1" dirty="0" err="1">
                <a:solidFill>
                  <a:srgbClr val="0000CC"/>
                </a:solidFill>
                <a:ea typeface="Times New Roman" panose="02020603050405020304" pitchFamily="18" charset="0"/>
                <a:cs typeface="Courier New" panose="02070309020205020404" pitchFamily="49" charset="0"/>
              </a:rPr>
              <a:t>fitBounds</a:t>
            </a:r>
            <a:r>
              <a:rPr lang="el-GR" altLang="el-GR" b="1" dirty="0">
                <a:solidFill>
                  <a:srgbClr val="0000CC"/>
                </a:solidFill>
                <a:ea typeface="Times New Roman" panose="02020603050405020304" pitchFamily="18" charset="0"/>
                <a:cs typeface="Courier New" panose="02070309020205020404" pitchFamily="49" charset="0"/>
              </a:rPr>
              <a:t>(</a:t>
            </a:r>
            <a:r>
              <a:rPr lang="en-US" altLang="el-GR" b="1" dirty="0">
                <a:solidFill>
                  <a:srgbClr val="0000CC"/>
                </a:solidFill>
                <a:ea typeface="Times New Roman" panose="02020603050405020304" pitchFamily="18" charset="0"/>
                <a:cs typeface="Courier New" panose="02070309020205020404" pitchFamily="49" charset="0"/>
              </a:rPr>
              <a:t>bounds</a:t>
            </a:r>
            <a:r>
              <a:rPr lang="el-GR" altLang="el-GR" b="1" dirty="0">
                <a:solidFill>
                  <a:srgbClr val="0000CC"/>
                </a:solidFill>
                <a:ea typeface="Times New Roman" panose="02020603050405020304" pitchFamily="18" charset="0"/>
                <a:cs typeface="Courier New" panose="02070309020205020404" pitchFamily="49" charset="0"/>
              </a:rPr>
              <a:t>)</a:t>
            </a:r>
            <a:r>
              <a:rPr lang="el-GR" altLang="el-GR" b="1" dirty="0">
                <a:ea typeface="Times New Roman" panose="02020603050405020304" pitchFamily="18" charset="0"/>
                <a:cs typeface="Courier New" panose="02070309020205020404" pitchFamily="49" charset="0"/>
              </a:rPr>
              <a:t>;</a:t>
            </a:r>
            <a:endParaRPr lang="el-GR" altLang="el-GR" dirty="0"/>
          </a:p>
          <a:p>
            <a:pPr lvl="0" eaLnBrk="0" fontAlgn="base" hangingPunct="0">
              <a:spcBef>
                <a:spcPct val="0"/>
              </a:spcBef>
              <a:spcAft>
                <a:spcPct val="0"/>
              </a:spcAft>
            </a:pPr>
            <a:r>
              <a:rPr lang="el-GR" altLang="el-GR" b="1" dirty="0" smtClean="0">
                <a:ea typeface="Times New Roman" panose="02020603050405020304" pitchFamily="18" charset="0"/>
                <a:cs typeface="Courier New" panose="02070309020205020404" pitchFamily="49" charset="0"/>
              </a:rPr>
              <a:t>       }</a:t>
            </a:r>
            <a:endParaRPr lang="el-GR" altLang="el-GR" dirty="0"/>
          </a:p>
        </p:txBody>
      </p:sp>
      <p:pic>
        <p:nvPicPr>
          <p:cNvPr id="12" name="Picture 18" descr="εικονίδιο google maps."/>
          <p:cNvPicPr/>
          <p:nvPr/>
        </p:nvPicPr>
        <p:blipFill>
          <a:blip r:embed="rId8">
            <a:extLst>
              <a:ext uri="{28A0092B-C50C-407E-A947-70E740481C1C}">
                <a14:useLocalDpi xmlns:a14="http://schemas.microsoft.com/office/drawing/2010/main" val="0"/>
              </a:ext>
            </a:extLst>
          </a:blip>
          <a:stretch>
            <a:fillRect/>
          </a:stretch>
        </p:blipFill>
        <p:spPr>
          <a:xfrm>
            <a:off x="7092280" y="4496758"/>
            <a:ext cx="1307465" cy="1318895"/>
          </a:xfrm>
          <a:prstGeom prst="rect">
            <a:avLst/>
          </a:prstGeom>
        </p:spPr>
      </p:pic>
      <p:pic>
        <p:nvPicPr>
          <p:cNvPr id="7" name="Εικόνα 6" descr="Εικονίδιο μετάβασης στα Περιεχόμενα.">
            <a:hlinkClick r:id="rId9" action="ppaction://hlinksldjump" tooltip="Επιστροφή στα Περιεχόμενα"/>
          </p:cNvPr>
          <p:cNvPicPr>
            <a:picLocks noChangeAspect="1"/>
          </p:cNvPicPr>
          <p:nvPr/>
        </p:nvPicPr>
        <p:blipFill>
          <a:blip r:embed="rId10" cstate="print">
            <a:extLst>
              <a:ext uri="{BEBA8EAE-BF5A-486C-A8C5-ECC9F3942E4B}">
                <a14:imgProps xmlns:a14="http://schemas.microsoft.com/office/drawing/2010/main">
                  <a14:imgLayer r:embed="rId11">
                    <a14:imgEffect>
                      <a14:sharpenSoften amount="100000"/>
                    </a14:imgEffect>
                  </a14:imgLayer>
                </a14:imgProps>
              </a:ext>
              <a:ext uri="{28A0092B-C50C-407E-A947-70E740481C1C}">
                <a14:useLocalDpi xmlns:a14="http://schemas.microsoft.com/office/drawing/2010/main" val="0"/>
              </a:ext>
            </a:extLst>
          </a:blip>
          <a:stretch>
            <a:fillRect/>
          </a:stretch>
        </p:blipFill>
        <p:spPr>
          <a:xfrm>
            <a:off x="133671" y="6291013"/>
            <a:ext cx="432048" cy="48857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9531988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n-US" sz="4000" dirty="0" smtClean="0"/>
              <a:t>Infowindow</a:t>
            </a:r>
            <a:endParaRPr lang="el-GR" sz="4000" dirty="0"/>
          </a:p>
        </p:txBody>
      </p:sp>
      <p:sp>
        <p:nvSpPr>
          <p:cNvPr id="7" name="Rectangle 3"/>
          <p:cNvSpPr>
            <a:spLocks noChangeArrowheads="1"/>
          </p:cNvSpPr>
          <p:nvPr/>
        </p:nvSpPr>
        <p:spPr bwMode="auto">
          <a:xfrm>
            <a:off x="129341" y="954434"/>
            <a:ext cx="8580185"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n-US" altLang="el-GR" sz="1600" b="0" i="0" u="none" strike="noStrike" cap="none" normalizeH="0" baseline="0" dirty="0" smtClean="0">
                <a:ln>
                  <a:noFill/>
                </a:ln>
                <a:solidFill>
                  <a:schemeClr val="tx1"/>
                </a:solidFill>
                <a:effectLst/>
                <a:ea typeface="Times New Roman" panose="02020603050405020304" pitchFamily="18" charset="0"/>
              </a:rPr>
              <a:t>To </a:t>
            </a:r>
            <a:r>
              <a:rPr kumimoji="0" lang="en-US" altLang="el-GR" sz="1600" b="1" i="0" u="none" strike="noStrike" cap="none" normalizeH="0" baseline="0" dirty="0" err="1" smtClean="0">
                <a:ln>
                  <a:noFill/>
                </a:ln>
                <a:solidFill>
                  <a:schemeClr val="tx1"/>
                </a:solidFill>
                <a:effectLst/>
                <a:ea typeface="Times New Roman" panose="02020603050405020304" pitchFamily="18" charset="0"/>
              </a:rPr>
              <a:t>infowindow</a:t>
            </a:r>
            <a:r>
              <a:rPr kumimoji="0" lang="en-US" altLang="el-GR" sz="1600" b="0" i="0" u="none" strike="noStrike" cap="none" normalizeH="0" baseline="0" dirty="0" smtClean="0">
                <a:ln>
                  <a:noFill/>
                </a:ln>
                <a:solidFill>
                  <a:schemeClr val="tx1"/>
                </a:solidFill>
                <a:effectLs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είναι ένα πλαίσιο που εμφανίζεται όταν ο χρήστης κάνει </a:t>
            </a:r>
            <a:r>
              <a:rPr kumimoji="0" lang="en-US" altLang="el-GR" sz="1600" b="0" i="0" u="none" strike="noStrike" cap="none" normalizeH="0" baseline="0" dirty="0" smtClean="0">
                <a:ln>
                  <a:noFill/>
                </a:ln>
                <a:solidFill>
                  <a:schemeClr val="tx1"/>
                </a:solidFill>
                <a:effectLst/>
                <a:ea typeface="Times New Roman" panose="02020603050405020304" pitchFamily="18" charset="0"/>
              </a:rPr>
              <a:t>click </a:t>
            </a:r>
            <a:r>
              <a:rPr kumimoji="0" lang="el-GR" altLang="el-GR" sz="1600" b="0" i="0" u="none" strike="noStrike" cap="none" normalizeH="0" baseline="0" dirty="0" smtClean="0">
                <a:ln>
                  <a:noFill/>
                </a:ln>
                <a:solidFill>
                  <a:schemeClr val="tx1"/>
                </a:solidFill>
                <a:effectLst/>
                <a:ea typeface="Times New Roman" panose="02020603050405020304" pitchFamily="18" charset="0"/>
              </a:rPr>
              <a:t>πάνω σε </a:t>
            </a:r>
            <a:r>
              <a:rPr kumimoji="0" lang="en-US" altLang="el-GR" sz="1600" b="0" i="0" u="none" strike="noStrike" cap="none" normalizeH="0" baseline="0" dirty="0" smtClean="0">
                <a:ln>
                  <a:noFill/>
                </a:ln>
                <a:solidFill>
                  <a:schemeClr val="tx1"/>
                </a:solidFill>
                <a:effectLst/>
                <a:ea typeface="Times New Roman" panose="02020603050405020304" pitchFamily="18" charset="0"/>
              </a:rPr>
              <a:t>marker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και συνήθως χρησιμοποιείται για να δοθεί επιπλέον πληροφορία για το σημείο που επισημάνει ο </a:t>
            </a:r>
            <a:r>
              <a:rPr kumimoji="0" lang="en-US" altLang="el-GR" sz="1600" b="0" i="0" u="none" strike="noStrike" cap="none" normalizeH="0" baseline="0" dirty="0" smtClean="0">
                <a:ln>
                  <a:noFill/>
                </a:ln>
                <a:solidFill>
                  <a:schemeClr val="tx1"/>
                </a:solidFill>
                <a:effectLst/>
                <a:ea typeface="Times New Roman" panose="02020603050405020304" pitchFamily="18" charset="0"/>
              </a:rPr>
              <a:t>market</a:t>
            </a:r>
            <a:r>
              <a:rPr kumimoji="0" lang="el-GR" altLang="el-GR" sz="1600" b="0" i="0" u="none" strike="noStrike" cap="none" normalizeH="0" baseline="0" dirty="0" smtClean="0">
                <a:ln>
                  <a:noFill/>
                </a:ln>
                <a:solidFill>
                  <a:schemeClr val="tx1"/>
                </a:solidFill>
                <a:effectLst/>
                <a:ea typeface="Times New Roman" panose="02020603050405020304" pitchFamily="18" charset="0"/>
              </a:rPr>
              <a:t/>
            </a:r>
            <a:br>
              <a:rPr kumimoji="0" lang="el-GR" altLang="el-GR" sz="1600" b="0" i="0" u="none" strike="noStrike" cap="none" normalizeH="0" baseline="0" dirty="0" smtClean="0">
                <a:ln>
                  <a:noFill/>
                </a:ln>
                <a:solidFill>
                  <a:schemeClr val="tx1"/>
                </a:solidFill>
                <a:effectLst/>
                <a:ea typeface="Times New Roman" panose="02020603050405020304" pitchFamily="18" charset="0"/>
              </a:rPr>
            </a:br>
            <a:r>
              <a:rPr kumimoji="0" lang="el-GR" altLang="el-GR" sz="1600" b="0" i="0" u="none" strike="noStrike" cap="none" normalizeH="0" baseline="0" dirty="0" smtClean="0">
                <a:ln>
                  <a:noFill/>
                </a:ln>
                <a:solidFill>
                  <a:schemeClr val="tx1"/>
                </a:solidFill>
                <a:effectLst/>
                <a:ea typeface="Times New Roman" panose="02020603050405020304" pitchFamily="18" charset="0"/>
              </a:rPr>
              <a:t>ή γενικότερα για κάποιο σημείο.</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ea typeface="Times New Roman" panose="02020603050405020304" pitchFamily="18" charset="0"/>
              </a:rPr>
              <a:t>ΠΡΟΣΟΧΗ! Δεν φτιάχνουμε ένα </a:t>
            </a:r>
            <a:r>
              <a:rPr kumimoji="0" lang="en-US" altLang="el-GR" sz="1600" b="0" i="0" u="none" strike="noStrike" cap="none" normalizeH="0" baseline="0" dirty="0" err="1" smtClean="0">
                <a:ln>
                  <a:noFill/>
                </a:ln>
                <a:solidFill>
                  <a:schemeClr val="tx1"/>
                </a:solidFill>
                <a:effectLst/>
                <a:ea typeface="Times New Roman" panose="02020603050405020304" pitchFamily="18" charset="0"/>
              </a:rPr>
              <a:t>infowindow</a:t>
            </a:r>
            <a:r>
              <a:rPr kumimoji="0" lang="en-US" altLang="el-GR" sz="1600" b="0" i="0" u="none" strike="noStrike" cap="none" normalizeH="0" baseline="0" dirty="0" smtClean="0">
                <a:ln>
                  <a:noFill/>
                </a:ln>
                <a:solidFill>
                  <a:schemeClr val="tx1"/>
                </a:solidFill>
                <a:effectLs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για κάθε </a:t>
            </a:r>
            <a:r>
              <a:rPr kumimoji="0" lang="en-US" altLang="el-GR" sz="1600" b="0" i="0" u="none" strike="noStrike" cap="none" normalizeH="0" baseline="0" dirty="0" smtClean="0">
                <a:ln>
                  <a:noFill/>
                </a:ln>
                <a:solidFill>
                  <a:schemeClr val="tx1"/>
                </a:solidFill>
                <a:effectLst/>
                <a:ea typeface="Times New Roman" panose="02020603050405020304" pitchFamily="18" charset="0"/>
              </a:rPr>
              <a:t>marker</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Μπορούμε να έχουμε ένα μόνο </a:t>
            </a:r>
            <a:r>
              <a:rPr kumimoji="0" lang="en-US" altLang="el-GR" sz="1600" b="0" i="0" u="none" strike="noStrike" cap="none" normalizeH="0" baseline="0" dirty="0" err="1" smtClean="0">
                <a:ln>
                  <a:noFill/>
                </a:ln>
                <a:solidFill>
                  <a:schemeClr val="tx1"/>
                </a:solidFill>
                <a:effectLst/>
                <a:ea typeface="Times New Roman" panose="02020603050405020304" pitchFamily="18" charset="0"/>
              </a:rPr>
              <a:t>infowindow</a:t>
            </a:r>
            <a:r>
              <a:rPr kumimoji="0" lang="en-US" altLang="el-GR" sz="1600" b="0" i="0" u="none" strike="noStrike" cap="none" normalizeH="0" baseline="0" dirty="0" smtClean="0">
                <a:ln>
                  <a:noFill/>
                </a:ln>
                <a:solidFill>
                  <a:schemeClr val="tx1"/>
                </a:solidFill>
                <a:effectLs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και να το συσχετίζουμε κάθε φορά με τον </a:t>
            </a:r>
            <a:r>
              <a:rPr kumimoji="0" lang="en-US" altLang="el-GR" sz="1600" b="0" i="0" u="none" strike="noStrike" cap="none" normalizeH="0" baseline="0" dirty="0" smtClean="0">
                <a:ln>
                  <a:noFill/>
                </a:ln>
                <a:solidFill>
                  <a:schemeClr val="tx1"/>
                </a:solidFill>
                <a:effectLst/>
                <a:ea typeface="Times New Roman" panose="02020603050405020304" pitchFamily="18" charset="0"/>
              </a:rPr>
              <a:t>marker </a:t>
            </a:r>
            <a:r>
              <a:rPr kumimoji="0" lang="el-GR" altLang="el-GR" sz="1600" b="0" i="0" u="none" strike="noStrike" cap="none" normalizeH="0" baseline="0" dirty="0" smtClean="0">
                <a:ln>
                  <a:noFill/>
                </a:ln>
                <a:solidFill>
                  <a:schemeClr val="tx1"/>
                </a:solidFill>
                <a:effectLst/>
                <a:ea typeface="Times New Roman" panose="02020603050405020304" pitchFamily="18" charset="0"/>
              </a:rPr>
              <a:t>στον οποίο έκανε </a:t>
            </a:r>
            <a:r>
              <a:rPr kumimoji="0" lang="en-US" altLang="el-GR" sz="1600" b="0" i="0" u="none" strike="noStrike" cap="none" normalizeH="0" baseline="0" dirty="0" smtClean="0">
                <a:ln>
                  <a:noFill/>
                </a:ln>
                <a:solidFill>
                  <a:schemeClr val="tx1"/>
                </a:solidFill>
                <a:effectLst/>
                <a:ea typeface="Times New Roman" panose="02020603050405020304" pitchFamily="18" charset="0"/>
              </a:rPr>
              <a:t>click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ο χρήστης (να το γεμίζουμε με περιεχόμενο και να το εμφανίζουμε.</a:t>
            </a:r>
            <a:endParaRPr kumimoji="0" lang="el-GR" altLang="el-GR" sz="1600" b="0" i="0" u="none" strike="noStrike" cap="none" normalizeH="0" baseline="0" dirty="0" smtClean="0">
              <a:ln>
                <a:noFill/>
              </a:ln>
              <a:solidFill>
                <a:schemeClr val="tx1"/>
              </a:solidFill>
              <a:effectLs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1" i="0" u="none" strike="noStrike" cap="none" normalizeH="0" baseline="0" dirty="0" smtClean="0">
                <a:ln>
                  <a:noFill/>
                </a:ln>
                <a:solidFill>
                  <a:schemeClr val="tx1"/>
                </a:solidFill>
                <a:effectLst/>
                <a:ea typeface="Times New Roman" panose="02020603050405020304" pitchFamily="18" charset="0"/>
              </a:rPr>
              <a:t>Δημιουργία </a:t>
            </a:r>
            <a:r>
              <a:rPr kumimoji="0" lang="en-US" altLang="el-GR" sz="1600" b="1" i="0" u="none" strike="noStrike" cap="none" normalizeH="0" baseline="0" dirty="0" err="1" smtClean="0">
                <a:ln>
                  <a:noFill/>
                </a:ln>
                <a:solidFill>
                  <a:schemeClr val="tx1"/>
                </a:solidFill>
                <a:effectLst/>
                <a:ea typeface="Times New Roman" panose="02020603050405020304" pitchFamily="18" charset="0"/>
              </a:rPr>
              <a:t>infowindow</a:t>
            </a:r>
            <a:r>
              <a:rPr kumimoji="0" lang="en-US" altLang="el-GR" sz="1600" b="1" i="0" u="none" strike="noStrike" cap="none" normalizeH="0" baseline="0" dirty="0" smtClean="0">
                <a:ln>
                  <a:noFill/>
                </a:ln>
                <a:solidFill>
                  <a:schemeClr val="tx1"/>
                </a:solidFill>
                <a:effectLst/>
                <a:ea typeface="Times New Roman" panose="02020603050405020304" pitchFamily="18" charset="0"/>
              </a:rPr>
              <a:t>:</a:t>
            </a:r>
            <a:endParaRPr kumimoji="0" lang="el-GR" altLang="el-GR" sz="16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var</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infowindow</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 new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google.maps.InfoWindow</a:t>
            </a:r>
            <a:endParaRPr kumimoji="0" lang="el-GR"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endParaRPr>
          </a:p>
          <a:p>
            <a:pPr lvl="0" eaLnBrk="0" fontAlgn="base" hangingPunct="0">
              <a:spcBef>
                <a:spcPct val="0"/>
              </a:spcBef>
              <a:spcAft>
                <a:spcPct val="0"/>
              </a:spcAft>
            </a:pPr>
            <a:r>
              <a:rPr lang="el-GR" altLang="el-GR" sz="1600" b="1" dirty="0">
                <a:ea typeface="Times New Roman" panose="02020603050405020304" pitchFamily="18" charset="0"/>
                <a:cs typeface="Courier New" panose="02070309020205020404" pitchFamily="49" charset="0"/>
              </a:rPr>
              <a:t>	</a:t>
            </a:r>
            <a:r>
              <a:rPr lang="el-GR" altLang="el-GR" sz="1600" b="1" dirty="0" smtClean="0">
                <a:ea typeface="Times New Roman" panose="02020603050405020304" pitchFamily="18" charset="0"/>
                <a:cs typeface="Courier New" panose="02070309020205020404" pitchFamily="49" charset="0"/>
              </a:rPr>
              <a:t>			</a:t>
            </a:r>
            <a:r>
              <a:rPr kumimoji="0" lang="el-GR"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r>
              <a:rPr lang="el-GR" sz="1600" dirty="0" smtClean="0">
                <a:highlight>
                  <a:srgbClr val="FFFF00"/>
                </a:highlight>
                <a:latin typeface="Times New Roman" panose="02020603050405020304" pitchFamily="18" charset="0"/>
                <a:ea typeface="Times New Roman" panose="02020603050405020304" pitchFamily="18" charset="0"/>
              </a:rPr>
              <a:t>{</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map: </a:t>
            </a:r>
            <a:r>
              <a:rPr kumimoji="0" lang="en-US" altLang="el-GR" sz="1600" b="1" i="0" u="none" strike="noStrike" cap="none" normalizeH="0" baseline="0" dirty="0" err="1" smtClean="0">
                <a:ln>
                  <a:noFill/>
                </a:ln>
                <a:solidFill>
                  <a:srgbClr val="FF0000"/>
                </a:solidFill>
                <a:effectLst/>
                <a:ea typeface="Times New Roman" panose="02020603050405020304" pitchFamily="18" charset="0"/>
                <a:cs typeface="Courier New" panose="02070309020205020404" pitchFamily="49" charset="0"/>
              </a:rPr>
              <a:t>mymap</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endParaRPr kumimoji="0" lang="el-GR" altLang="el-GR" sz="1600" b="0" i="0" u="none" strike="noStrike" cap="none" normalizeH="0" baseline="0" dirty="0" smtClean="0">
              <a:ln>
                <a:noFill/>
              </a:ln>
              <a:solidFill>
                <a:schemeClr val="tx1"/>
              </a:solidFill>
              <a:effectLst/>
            </a:endParaRPr>
          </a:p>
          <a:p>
            <a:pPr marR="0" lvl="0" algn="l" defTabSz="914400" rtl="0" eaLnBrk="0" fontAlgn="base" latinLnBrk="0" hangingPunct="0">
              <a:lnSpc>
                <a:spcPct val="100000"/>
              </a:lnSpc>
              <a:spcBef>
                <a:spcPct val="0"/>
              </a:spcBef>
              <a:spcAft>
                <a:spcPct val="0"/>
              </a:spcAft>
              <a:buClrTx/>
              <a:buSzTx/>
              <a:tabLst/>
            </a:pPr>
            <a:r>
              <a:rPr kumimoji="0" lang="el-GR"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position: </a:t>
            </a:r>
            <a:r>
              <a:rPr kumimoji="0" lang="en-US" altLang="el-GR" sz="1600" b="1" i="0" u="none" strike="noStrike" cap="none" normalizeH="0" baseline="0" dirty="0" err="1" smtClean="0">
                <a:ln>
                  <a:noFill/>
                </a:ln>
                <a:solidFill>
                  <a:srgbClr val="0000CC"/>
                </a:solidFill>
                <a:effectLst/>
                <a:ea typeface="Times New Roman" panose="02020603050405020304" pitchFamily="18" charset="0"/>
                <a:cs typeface="Courier New" panose="02070309020205020404" pitchFamily="49" charset="0"/>
              </a:rPr>
              <a:t>myPosition</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sz="1600" b="0" i="0" u="none" strike="noStrike" cap="none" normalizeH="0" baseline="0" dirty="0" smtClean="0">
              <a:ln>
                <a:noFill/>
              </a:ln>
              <a:solidFill>
                <a:schemeClr val="tx1"/>
              </a:solidFill>
              <a:effectLst/>
            </a:endParaRPr>
          </a:p>
          <a:p>
            <a:pPr lvl="0" eaLnBrk="0" fontAlgn="base" hangingPunct="0">
              <a:spcBef>
                <a:spcPct val="0"/>
              </a:spcBef>
              <a:spcAft>
                <a:spcPct val="0"/>
              </a:spcAft>
            </a:pPr>
            <a:r>
              <a:rPr kumimoji="0" lang="el-GR"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content: </a:t>
            </a:r>
            <a:r>
              <a:rPr kumimoji="0" lang="en-US" altLang="el-GR" sz="1600" b="1" i="0" u="none" strike="noStrike" cap="none" normalizeH="0" baseline="0" dirty="0" smtClean="0">
                <a:ln>
                  <a:noFill/>
                </a:ln>
                <a:solidFill>
                  <a:srgbClr val="00B050"/>
                </a:solidFill>
                <a:effectLst/>
                <a:ea typeface="Times New Roman" panose="02020603050405020304" pitchFamily="18" charset="0"/>
                <a:cs typeface="Courier New" panose="02070309020205020404" pitchFamily="49" charset="0"/>
              </a:rPr>
              <a:t>'You are here!' </a:t>
            </a:r>
            <a:r>
              <a:rPr lang="el-GR" sz="1600" dirty="0">
                <a:highlight>
                  <a:srgbClr val="FFFF00"/>
                </a:highlight>
                <a:latin typeface="Times New Roman" panose="02020603050405020304" pitchFamily="18" charset="0"/>
                <a:ea typeface="Times New Roman" panose="02020603050405020304" pitchFamily="18" charset="0"/>
              </a:rPr>
              <a:t>}</a:t>
            </a:r>
            <a:r>
              <a:rPr kumimoji="0" lang="en-US" altLang="el-GR" sz="16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n-US" altLang="el-GR" sz="1600" b="1" i="0" u="none" strike="noStrike" cap="none" normalizeH="0" baseline="0" dirty="0" smtClean="0">
                <a:ln>
                  <a:noFill/>
                </a:ln>
                <a:solidFill>
                  <a:schemeClr val="tx1"/>
                </a:solidFill>
                <a:effectLst/>
                <a:ea typeface="Times New Roman" panose="02020603050405020304" pitchFamily="18" charset="0"/>
              </a:rPr>
              <a:t>map</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αναφορά (</a:t>
            </a:r>
            <a:r>
              <a:rPr kumimoji="0" lang="en-US" altLang="el-GR" sz="1600" b="0" i="0" u="none" strike="noStrike" cap="none" normalizeH="0" baseline="0" dirty="0" smtClean="0">
                <a:ln>
                  <a:noFill/>
                </a:ln>
                <a:solidFill>
                  <a:schemeClr val="tx1"/>
                </a:solidFill>
                <a:effectLst/>
                <a:ea typeface="Times New Roman" panose="02020603050405020304" pitchFamily="18" charset="0"/>
              </a:rPr>
              <a:t>reference</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στο χάρτη στον οποίο ανήκει το </a:t>
            </a:r>
            <a:r>
              <a:rPr kumimoji="0" lang="en-US" altLang="el-GR" sz="1600" b="0" i="0" u="none" strike="noStrike" cap="none" normalizeH="0" baseline="0" dirty="0" err="1" smtClean="0">
                <a:ln>
                  <a:noFill/>
                </a:ln>
                <a:solidFill>
                  <a:schemeClr val="tx1"/>
                </a:solidFill>
                <a:effectLst/>
                <a:ea typeface="Times New Roman" panose="02020603050405020304" pitchFamily="18" charset="0"/>
              </a:rPr>
              <a:t>infowindow</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(πρέπει να έχει δημιουργηθεί </a:t>
            </a:r>
            <a:r>
              <a:rPr kumimoji="0" lang="en-US" altLang="el-GR" sz="1600" b="0" i="0" u="none" strike="noStrike" cap="none" normalizeH="0" baseline="0" dirty="0" smtClean="0">
                <a:ln>
                  <a:noFill/>
                </a:ln>
                <a:solidFill>
                  <a:schemeClr val="tx1"/>
                </a:solidFill>
                <a:effectLst/>
                <a:ea typeface="Times New Roman" panose="02020603050405020304" pitchFamily="18" charset="0"/>
              </a:rPr>
              <a:t>map object </a:t>
            </a:r>
            <a:r>
              <a:rPr kumimoji="0" lang="el-GR" altLang="el-GR" sz="1600" b="0" i="0" u="none" strike="noStrike" cap="none" normalizeH="0" baseline="0" dirty="0" smtClean="0">
                <a:ln>
                  <a:noFill/>
                </a:ln>
                <a:solidFill>
                  <a:schemeClr val="tx1"/>
                </a:solidFill>
                <a:effectLst/>
                <a:ea typeface="Times New Roman" panose="02020603050405020304" pitchFamily="18" charset="0"/>
              </a:rPr>
              <a:t>πριν!)</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n-US" altLang="el-GR" sz="1600" b="1" i="0" u="none" strike="noStrike" cap="none" normalizeH="0" baseline="0" dirty="0" smtClean="0">
                <a:ln>
                  <a:noFill/>
                </a:ln>
                <a:solidFill>
                  <a:schemeClr val="tx1"/>
                </a:solidFill>
                <a:effectLst/>
                <a:ea typeface="Times New Roman" panose="02020603050405020304" pitchFamily="18" charset="0"/>
              </a:rPr>
              <a:t>position</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το γεωγραφικό σημείο με το οποίο σχετίζεται το </a:t>
            </a:r>
            <a:r>
              <a:rPr kumimoji="0" lang="en-US" altLang="el-GR" sz="1600" b="0" i="0" u="none" strike="noStrike" cap="none" normalizeH="0" baseline="0" dirty="0" err="1" smtClean="0">
                <a:ln>
                  <a:noFill/>
                </a:ln>
                <a:solidFill>
                  <a:schemeClr val="tx1"/>
                </a:solidFill>
                <a:effectLst/>
                <a:ea typeface="Times New Roman" panose="02020603050405020304" pitchFamily="18" charset="0"/>
              </a:rPr>
              <a:t>infowindow</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n-US" altLang="el-GR" sz="1600" b="1" i="0" u="none" strike="noStrike" cap="none" normalizeH="0" baseline="0" dirty="0" smtClean="0">
                <a:ln>
                  <a:noFill/>
                </a:ln>
                <a:solidFill>
                  <a:schemeClr val="tx1"/>
                </a:solidFill>
                <a:effectLst/>
                <a:ea typeface="Times New Roman" panose="02020603050405020304" pitchFamily="18" charset="0"/>
              </a:rPr>
              <a:t>content</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τι θα γράφει μέσα το </a:t>
            </a:r>
            <a:r>
              <a:rPr kumimoji="0" lang="en-US" altLang="el-GR" sz="1600" b="0" i="0" u="none" strike="noStrike" cap="none" normalizeH="0" baseline="0" dirty="0" err="1" smtClean="0">
                <a:ln>
                  <a:noFill/>
                </a:ln>
                <a:solidFill>
                  <a:schemeClr val="tx1"/>
                </a:solidFill>
                <a:effectLst/>
                <a:ea typeface="Times New Roman" panose="02020603050405020304" pitchFamily="18" charset="0"/>
              </a:rPr>
              <a:t>infowindow</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(μπορεί να είναι απλό κείμενο αλλά και </a:t>
            </a:r>
            <a:r>
              <a:rPr kumimoji="0" lang="en-US" altLang="el-GR" sz="1600" b="0" i="0" u="none" strike="noStrike" cap="none" normalizeH="0" baseline="0" dirty="0" smtClean="0">
                <a:ln>
                  <a:noFill/>
                </a:ln>
                <a:solidFill>
                  <a:schemeClr val="tx1"/>
                </a:solidFill>
                <a:effectLst/>
                <a:ea typeface="Times New Roman" panose="02020603050405020304" pitchFamily="18" charset="0"/>
              </a:rPr>
              <a:t>html</a:t>
            </a:r>
            <a:r>
              <a:rPr kumimoji="0" lang="el-GR" altLang="el-GR" sz="1600" b="0" i="0" u="none" strike="noStrike" cap="none" normalizeH="0" baseline="0" dirty="0" smtClean="0">
                <a:ln>
                  <a:noFill/>
                </a:ln>
                <a:solidFill>
                  <a:schemeClr val="tx1"/>
                </a:solidFill>
                <a:effectLst/>
                <a:ea typeface="Times New Roman" panose="02020603050405020304" pitchFamily="18" charset="0"/>
              </a:rPr>
              <a:t>)</a:t>
            </a:r>
            <a:endParaRPr kumimoji="0" lang="el-GR" altLang="el-GR" sz="1600" b="1" i="0" u="none" strike="noStrike" cap="none" normalizeH="0" baseline="0" dirty="0" smtClean="0">
              <a:ln>
                <a:noFill/>
              </a:ln>
              <a:solidFill>
                <a:srgbClr val="C00000"/>
              </a:solidFill>
              <a:effectLst/>
              <a:ea typeface="Times New Roman" panose="02020603050405020304" pitchFamily="18" charset="0"/>
            </a:endParaRPr>
          </a:p>
          <a:p>
            <a:pPr marL="742950" lvl="1" indent="-285750" eaLnBrk="0" fontAlgn="base" hangingPunct="0">
              <a:spcBef>
                <a:spcPct val="0"/>
              </a:spcBef>
              <a:spcAft>
                <a:spcPct val="0"/>
              </a:spcAft>
              <a:buFont typeface="Wingdings" panose="05000000000000000000" pitchFamily="2" charset="2"/>
              <a:buChar char="q"/>
            </a:pPr>
            <a:r>
              <a:rPr lang="el-GR" sz="1600" b="1" dirty="0" smtClean="0">
                <a:solidFill>
                  <a:srgbClr val="C00000"/>
                </a:solidFill>
                <a:highlight>
                  <a:srgbClr val="FFFF00"/>
                </a:highlight>
                <a:latin typeface="Times New Roman" panose="02020603050405020304" pitchFamily="18" charset="0"/>
                <a:ea typeface="Times New Roman" panose="02020603050405020304" pitchFamily="18" charset="0"/>
              </a:rPr>
              <a:t>Παρατήρηση</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Στην πράξη, μεταξύ </a:t>
            </a:r>
            <a:r>
              <a:rPr lang="el-GR" sz="1600" dirty="0">
                <a:highlight>
                  <a:srgbClr val="FFFF00"/>
                </a:highlight>
                <a:latin typeface="Times New Roman" panose="02020603050405020304" pitchFamily="18" charset="0"/>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και </a:t>
            </a:r>
            <a:r>
              <a:rPr lang="el-GR" sz="1600" dirty="0" smtClean="0">
                <a:highlight>
                  <a:srgbClr val="FFFF00"/>
                </a:highlight>
                <a:latin typeface="Times New Roman" panose="02020603050405020304" pitchFamily="18" charset="0"/>
                <a:ea typeface="Times New Roman" panose="02020603050405020304" pitchFamily="18" charset="0"/>
              </a:rPr>
              <a:t>}</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παραπάνω, υπάρχει μια δομή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InfoWindowOptions</a:t>
            </a:r>
            <a:r>
              <a:rPr kumimoji="0" lang="en-US" altLang="el-GR" sz="1600" b="0" i="0" u="none" strike="noStrike" cap="none" normalizeH="0" baseline="0" dirty="0" smtClean="0">
                <a:ln>
                  <a:noFill/>
                </a:ln>
                <a:solidFill>
                  <a:schemeClr val="tx1"/>
                </a:solidFill>
                <a:effectLs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ea typeface="Times New Roman" panose="02020603050405020304" pitchFamily="18" charset="0"/>
              </a:rPr>
              <a:t>που </a:t>
            </a:r>
            <a:r>
              <a:rPr kumimoji="0" lang="el-GR" altLang="el-GR" sz="1600" b="0" i="0" u="none" strike="noStrike" cap="none" normalizeH="0" baseline="0" dirty="0" err="1" smtClean="0">
                <a:ln>
                  <a:noFill/>
                </a:ln>
                <a:solidFill>
                  <a:schemeClr val="tx1"/>
                </a:solidFill>
                <a:effectLst/>
                <a:ea typeface="Times New Roman" panose="02020603050405020304" pitchFamily="18" charset="0"/>
              </a:rPr>
              <a:t>αρχικοποιεί</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το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infowindow</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(όπως η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MapOptions</a:t>
            </a:r>
            <a:r>
              <a:rPr kumimoji="0" lang="en-US" altLang="el-GR" sz="1600" b="0" i="0" u="none" strike="noStrike" cap="none" normalizeH="0" baseline="0" dirty="0" smtClean="0">
                <a:ln>
                  <a:noFill/>
                </a:ln>
                <a:solidFill>
                  <a:schemeClr val="tx1"/>
                </a:solidFill>
                <a:effectLst/>
                <a:ea typeface="Times New Roman" panose="02020603050405020304" pitchFamily="18" charset="0"/>
              </a:rPr>
              <a:t> </a:t>
            </a:r>
            <a:r>
              <a:rPr kumimoji="0" lang="el-GR" altLang="el-GR" sz="1600" b="0" i="0" u="none" strike="noStrike" cap="none" normalizeH="0" baseline="0" dirty="0" err="1" smtClean="0">
                <a:ln>
                  <a:noFill/>
                </a:ln>
                <a:solidFill>
                  <a:schemeClr val="tx1"/>
                </a:solidFill>
                <a:effectLst/>
                <a:ea typeface="Times New Roman" panose="02020603050405020304" pitchFamily="18" charset="0"/>
              </a:rPr>
              <a:t>αρχικοποιεί</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ένα </a:t>
            </a:r>
            <a:r>
              <a:rPr kumimoji="0" lang="en-US" altLang="el-GR" sz="1600" b="0" i="0" u="none" strike="noStrike" cap="none" normalizeH="0" baseline="0" dirty="0" smtClean="0">
                <a:ln>
                  <a:noFill/>
                </a:ln>
                <a:solidFill>
                  <a:schemeClr val="tx1"/>
                </a:solidFill>
                <a:effectLst/>
                <a:ea typeface="Times New Roman" panose="02020603050405020304" pitchFamily="18" charset="0"/>
              </a:rPr>
              <a:t>map object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και η </a:t>
            </a:r>
            <a:r>
              <a:rPr kumimoji="0" lang="en-US" altLang="el-GR" sz="1600" b="1" i="0" u="none" strike="noStrike" cap="none" normalizeH="0" baseline="0" dirty="0" err="1" smtClean="0">
                <a:ln>
                  <a:noFill/>
                </a:ln>
                <a:solidFill>
                  <a:schemeClr val="tx1"/>
                </a:solidFill>
                <a:effectLst/>
                <a:ea typeface="Times New Roman" panose="02020603050405020304" pitchFamily="18" charset="0"/>
                <a:cs typeface="Courier New" panose="02070309020205020404" pitchFamily="49" charset="0"/>
              </a:rPr>
              <a:t>MarkerOptions</a:t>
            </a:r>
            <a:r>
              <a:rPr kumimoji="0" lang="en-US" altLang="el-GR" sz="1600" b="0" i="0" u="none" strike="noStrike" cap="none" normalizeH="0" baseline="0" dirty="0" smtClean="0">
                <a:ln>
                  <a:noFill/>
                </a:ln>
                <a:solidFill>
                  <a:schemeClr val="tx1"/>
                </a:solidFill>
                <a:effectLst/>
                <a:ea typeface="Times New Roman" panose="02020603050405020304" pitchFamily="18" charset="0"/>
              </a:rPr>
              <a:t>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ένα </a:t>
            </a:r>
            <a:r>
              <a:rPr kumimoji="0" lang="en-US" altLang="el-GR" sz="1600" b="0" i="0" u="none" strike="noStrike" cap="none" normalizeH="0" baseline="0" dirty="0" smtClean="0">
                <a:ln>
                  <a:noFill/>
                </a:ln>
                <a:solidFill>
                  <a:schemeClr val="tx1"/>
                </a:solidFill>
                <a:effectLst/>
                <a:ea typeface="Times New Roman" panose="02020603050405020304" pitchFamily="18" charset="0"/>
              </a:rPr>
              <a:t>marker object</a:t>
            </a:r>
            <a:r>
              <a:rPr kumimoji="0" lang="el-GR" altLang="el-GR" sz="1600" b="0" i="0" u="none" strike="noStrike" cap="none" normalizeH="0" baseline="0" dirty="0" smtClean="0">
                <a:ln>
                  <a:noFill/>
                </a:ln>
                <a:solidFill>
                  <a:schemeClr val="tx1"/>
                </a:solidFill>
                <a:effectLst/>
                <a:ea typeface="Times New Roman" panose="02020603050405020304" pitchFamily="18" charset="0"/>
              </a:rPr>
              <a:t>).</a:t>
            </a:r>
            <a:r>
              <a:rPr kumimoji="0" lang="el-GR" altLang="el-GR" sz="1600" b="0" i="0" u="none" strike="noStrike" cap="none" normalizeH="0" baseline="0" dirty="0" smtClean="0">
                <a:ln>
                  <a:noFill/>
                </a:ln>
                <a:solidFill>
                  <a:schemeClr val="tx1"/>
                </a:solidFill>
                <a:effectLst/>
              </a:rPr>
              <a:t> </a:t>
            </a:r>
          </a:p>
        </p:txBody>
      </p:sp>
      <p:pic>
        <p:nvPicPr>
          <p:cNvPr id="10241" name="Picture 8" descr="εικονίδιο infowindo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86582" y="2492896"/>
            <a:ext cx="1993489" cy="1368152"/>
          </a:xfrm>
          <a:prstGeom prst="rect">
            <a:avLst/>
          </a:prstGeom>
          <a:noFill/>
          <a:extLst>
            <a:ext uri="{909E8E84-426E-40DD-AFC4-6F175D3DCCD1}">
              <a14:hiddenFill xmlns:a14="http://schemas.microsoft.com/office/drawing/2010/main">
                <a:solidFill>
                  <a:srgbClr val="FFFFFF"/>
                </a:solidFill>
              </a14:hiddenFill>
            </a:ext>
          </a:extLst>
        </p:spPr>
      </p:pic>
      <p:pic>
        <p:nvPicPr>
          <p:cNvPr id="8" name="Εικόνα 7" descr="Εικονίδιο μετάβασης στα Περιεχόμενα.">
            <a:hlinkClick r:id="rId8" action="ppaction://hlinksldjump" tooltip="Επιστροφή στα Περιεχόμενα"/>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33671" y="6291013"/>
            <a:ext cx="432048" cy="48857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8652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3600" dirty="0"/>
              <a:t>Συσχέτιση </a:t>
            </a:r>
            <a:r>
              <a:rPr lang="en-US" sz="3600" dirty="0" err="1"/>
              <a:t>infowindow</a:t>
            </a:r>
            <a:r>
              <a:rPr lang="en-US" sz="3600" dirty="0"/>
              <a:t> </a:t>
            </a:r>
            <a:r>
              <a:rPr lang="el-GR" sz="3600" dirty="0"/>
              <a:t>με </a:t>
            </a:r>
            <a:r>
              <a:rPr lang="en-US" sz="3600" dirty="0" smtClean="0"/>
              <a:t>marke</a:t>
            </a:r>
            <a:r>
              <a:rPr lang="en-US" sz="3600" dirty="0"/>
              <a:t>r</a:t>
            </a:r>
            <a:endParaRPr lang="el-GR" sz="3600" dirty="0"/>
          </a:p>
        </p:txBody>
      </p:sp>
      <p:sp>
        <p:nvSpPr>
          <p:cNvPr id="4" name="Ορθογώνιο 3"/>
          <p:cNvSpPr/>
          <p:nvPr>
            <p:custDataLst>
              <p:tags r:id="rId3"/>
            </p:custDataLst>
          </p:nvPr>
        </p:nvSpPr>
        <p:spPr>
          <a:xfrm>
            <a:off x="89756" y="1095387"/>
            <a:ext cx="8964488" cy="4909036"/>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600" dirty="0">
                <a:ea typeface="Times New Roman" panose="02020603050405020304" pitchFamily="18" charset="0"/>
              </a:rPr>
              <a:t>Είναι κάτι που χρειαζόμαστε συχνά. Έχοντας φτιάξει ένα </a:t>
            </a:r>
            <a:r>
              <a:rPr lang="en-US" sz="1600" dirty="0">
                <a:ea typeface="Times New Roman" panose="02020603050405020304" pitchFamily="18" charset="0"/>
              </a:rPr>
              <a:t>marker </a:t>
            </a:r>
            <a:r>
              <a:rPr lang="el-GR" sz="1600" dirty="0">
                <a:ea typeface="Times New Roman" panose="02020603050405020304" pitchFamily="18" charset="0"/>
              </a:rPr>
              <a:t>(με </a:t>
            </a:r>
            <a:r>
              <a:rPr lang="en-US" sz="1600" dirty="0">
                <a:ea typeface="Times New Roman" panose="02020603050405020304" pitchFamily="18" charset="0"/>
              </a:rPr>
              <a:t>reference </a:t>
            </a:r>
            <a:r>
              <a:rPr lang="en-US" sz="1600" dirty="0" err="1">
                <a:ea typeface="Times New Roman" panose="02020603050405020304" pitchFamily="18" charset="0"/>
              </a:rPr>
              <a:t>myMarker</a:t>
            </a:r>
            <a:r>
              <a:rPr lang="el-GR" sz="1600" dirty="0">
                <a:ea typeface="Times New Roman" panose="02020603050405020304" pitchFamily="18" charset="0"/>
              </a:rPr>
              <a:t>) και ένα </a:t>
            </a:r>
            <a:r>
              <a:rPr lang="en-US" sz="1600" dirty="0" err="1">
                <a:ea typeface="Times New Roman" panose="02020603050405020304" pitchFamily="18" charset="0"/>
              </a:rPr>
              <a:t>infowindow</a:t>
            </a:r>
            <a:r>
              <a:rPr lang="el-GR" sz="1600" dirty="0">
                <a:ea typeface="Times New Roman" panose="02020603050405020304" pitchFamily="18" charset="0"/>
              </a:rPr>
              <a:t> (με </a:t>
            </a:r>
            <a:r>
              <a:rPr lang="en-US" sz="1600" dirty="0">
                <a:ea typeface="Times New Roman" panose="02020603050405020304" pitchFamily="18" charset="0"/>
              </a:rPr>
              <a:t>reference </a:t>
            </a:r>
            <a:r>
              <a:rPr lang="en-US" sz="1600" dirty="0" err="1">
                <a:ea typeface="Times New Roman" panose="02020603050405020304" pitchFamily="18" charset="0"/>
              </a:rPr>
              <a:t>myInfowindow</a:t>
            </a:r>
            <a:r>
              <a:rPr lang="el-GR" sz="1600" dirty="0">
                <a:ea typeface="Times New Roman" panose="02020603050405020304" pitchFamily="18" charset="0"/>
              </a:rPr>
              <a:t>) μπορούμε να ορίσουμε έναν </a:t>
            </a:r>
            <a:r>
              <a:rPr lang="en-US" sz="1600" dirty="0">
                <a:ea typeface="Times New Roman" panose="02020603050405020304" pitchFamily="18" charset="0"/>
              </a:rPr>
              <a:t>event handler </a:t>
            </a:r>
            <a:r>
              <a:rPr lang="el-GR" sz="1600" dirty="0">
                <a:ea typeface="Times New Roman" panose="02020603050405020304" pitchFamily="18" charset="0"/>
              </a:rPr>
              <a:t>στο </a:t>
            </a:r>
            <a:r>
              <a:rPr lang="en-US" sz="1600" dirty="0">
                <a:ea typeface="Times New Roman" panose="02020603050405020304" pitchFamily="18" charset="0"/>
              </a:rPr>
              <a:t>marker </a:t>
            </a:r>
            <a:r>
              <a:rPr lang="el-GR" sz="1600" dirty="0">
                <a:ea typeface="Times New Roman" panose="02020603050405020304" pitchFamily="18" charset="0"/>
              </a:rPr>
              <a:t>(π.χ. για το </a:t>
            </a:r>
            <a:r>
              <a:rPr lang="en-US" sz="1600" dirty="0">
                <a:ea typeface="Times New Roman" panose="02020603050405020304" pitchFamily="18" charset="0"/>
              </a:rPr>
              <a:t>event </a:t>
            </a:r>
            <a:r>
              <a:rPr lang="el-GR" sz="1600" dirty="0">
                <a:ea typeface="Times New Roman" panose="02020603050405020304" pitchFamily="18" charset="0"/>
              </a:rPr>
              <a:t>'</a:t>
            </a:r>
            <a:r>
              <a:rPr lang="en-US" sz="1600" dirty="0">
                <a:ea typeface="Times New Roman" panose="02020603050405020304" pitchFamily="18" charset="0"/>
              </a:rPr>
              <a:t>click</a:t>
            </a:r>
            <a:r>
              <a:rPr lang="el-GR" sz="1600" dirty="0">
                <a:ea typeface="Times New Roman" panose="02020603050405020304" pitchFamily="18" charset="0"/>
              </a:rPr>
              <a:t>' στον </a:t>
            </a:r>
            <a:r>
              <a:rPr lang="en-US" sz="1600" dirty="0">
                <a:ea typeface="Times New Roman" panose="02020603050405020304" pitchFamily="18" charset="0"/>
              </a:rPr>
              <a:t>marker</a:t>
            </a:r>
            <a:r>
              <a:rPr lang="el-GR" sz="1600" dirty="0">
                <a:ea typeface="Times New Roman" panose="02020603050405020304" pitchFamily="18" charset="0"/>
              </a:rPr>
              <a:t>) ώστε όταν κάνουμε </a:t>
            </a:r>
            <a:r>
              <a:rPr lang="en-US" sz="1600" dirty="0">
                <a:ea typeface="Times New Roman" panose="02020603050405020304" pitchFamily="18" charset="0"/>
              </a:rPr>
              <a:t>click </a:t>
            </a:r>
            <a:r>
              <a:rPr lang="el-GR" sz="1600" dirty="0">
                <a:ea typeface="Times New Roman" panose="02020603050405020304" pitchFamily="18" charset="0"/>
              </a:rPr>
              <a:t>πάνω του να εμφανίζεται το </a:t>
            </a:r>
            <a:r>
              <a:rPr lang="en-US" sz="1600" dirty="0" err="1">
                <a:ea typeface="Times New Roman" panose="02020603050405020304" pitchFamily="18" charset="0"/>
              </a:rPr>
              <a:t>infowindow</a:t>
            </a:r>
            <a:r>
              <a:rPr lang="el-GR" sz="1600" dirty="0">
                <a:ea typeface="Times New Roman" panose="02020603050405020304" pitchFamily="18" charset="0"/>
              </a:rPr>
              <a:t>.</a:t>
            </a:r>
          </a:p>
          <a:p>
            <a:pPr>
              <a:spcAft>
                <a:spcPts val="300"/>
              </a:spcAft>
            </a:pPr>
            <a:r>
              <a:rPr lang="el-GR" sz="1600" b="1" spc="-100" dirty="0">
                <a:ea typeface="Times New Roman" panose="02020603050405020304" pitchFamily="18" charset="0"/>
                <a:cs typeface="Times New Roman" panose="02020603050405020304" pitchFamily="18" charset="0"/>
              </a:rPr>
              <a:t>		</a:t>
            </a:r>
            <a:r>
              <a:rPr lang="en-US" sz="1600" b="1" spc="-100" dirty="0" err="1">
                <a:ea typeface="Times New Roman" panose="02020603050405020304" pitchFamily="18" charset="0"/>
                <a:cs typeface="Times New Roman" panose="02020603050405020304" pitchFamily="18" charset="0"/>
              </a:rPr>
              <a:t>google.maps.event.addListener</a:t>
            </a:r>
            <a:r>
              <a:rPr lang="en-US" sz="1600" b="1" spc="-100" dirty="0">
                <a:highlight>
                  <a:srgbClr val="FF00FF"/>
                </a:highlight>
                <a:ea typeface="Times New Roman" panose="02020603050405020304" pitchFamily="18" charset="0"/>
                <a:cs typeface="Times New Roman" panose="02020603050405020304" pitchFamily="18" charset="0"/>
              </a:rPr>
              <a:t>(</a:t>
            </a:r>
            <a:r>
              <a:rPr lang="en-US" sz="1600" b="1" spc="-100" dirty="0">
                <a:ea typeface="Times New Roman" panose="02020603050405020304" pitchFamily="18" charset="0"/>
                <a:cs typeface="Times New Roman" panose="02020603050405020304" pitchFamily="18" charset="0"/>
              </a:rPr>
              <a:t> </a:t>
            </a:r>
            <a:r>
              <a:rPr lang="en-US" sz="1600" b="1" spc="-100" dirty="0" err="1">
                <a:solidFill>
                  <a:srgbClr val="C00000"/>
                </a:solidFill>
                <a:ea typeface="Times New Roman" panose="02020603050405020304" pitchFamily="18" charset="0"/>
                <a:cs typeface="Times New Roman" panose="02020603050405020304" pitchFamily="18" charset="0"/>
              </a:rPr>
              <a:t>myMarker</a:t>
            </a:r>
            <a:r>
              <a:rPr lang="en-US" sz="1600" b="1" spc="-100" dirty="0">
                <a:ea typeface="Times New Roman" panose="02020603050405020304" pitchFamily="18" charset="0"/>
                <a:cs typeface="Times New Roman" panose="02020603050405020304" pitchFamily="18" charset="0"/>
              </a:rPr>
              <a:t>, </a:t>
            </a:r>
            <a:r>
              <a:rPr lang="en-US" sz="1600" b="1" spc="-100" dirty="0">
                <a:solidFill>
                  <a:srgbClr val="0000CC"/>
                </a:solidFill>
                <a:ea typeface="Times New Roman" panose="02020603050405020304" pitchFamily="18" charset="0"/>
                <a:cs typeface="Times New Roman" panose="02020603050405020304" pitchFamily="18" charset="0"/>
              </a:rPr>
              <a:t>'click'</a:t>
            </a:r>
            <a:r>
              <a:rPr lang="en-US" sz="1600" b="1" spc="-100" dirty="0">
                <a:ea typeface="Times New Roman" panose="02020603050405020304" pitchFamily="18" charset="0"/>
                <a:cs typeface="Times New Roman" panose="02020603050405020304" pitchFamily="18" charset="0"/>
              </a:rPr>
              <a:t>, function()</a:t>
            </a:r>
            <a:r>
              <a:rPr lang="en-US" sz="1600" b="1" spc="-100" dirty="0">
                <a:highlight>
                  <a:srgbClr val="FFFF00"/>
                </a:highlight>
                <a:ea typeface="Times New Roman" panose="02020603050405020304" pitchFamily="18" charset="0"/>
                <a:cs typeface="Times New Roman" panose="02020603050405020304" pitchFamily="18" charset="0"/>
              </a:rPr>
              <a:t>{</a:t>
            </a:r>
            <a:endParaRPr lang="el-GR" sz="1600" b="1" spc="-100" dirty="0">
              <a:ea typeface="Times New Roman" panose="02020603050405020304" pitchFamily="18" charset="0"/>
              <a:cs typeface="Times New Roman" panose="02020603050405020304" pitchFamily="18" charset="0"/>
            </a:endParaRPr>
          </a:p>
          <a:p>
            <a:pPr>
              <a:spcAft>
                <a:spcPts val="300"/>
              </a:spcAft>
            </a:pPr>
            <a:r>
              <a:rPr lang="en-US" sz="1600" b="1" spc="-100" dirty="0">
                <a:ea typeface="Times New Roman" panose="02020603050405020304" pitchFamily="18" charset="0"/>
                <a:cs typeface="Times New Roman" panose="02020603050405020304" pitchFamily="18" charset="0"/>
              </a:rPr>
              <a:t>			</a:t>
            </a:r>
            <a:r>
              <a:rPr lang="en-US" sz="1600" b="1" spc="-100" dirty="0" err="1">
                <a:ea typeface="Times New Roman" panose="02020603050405020304" pitchFamily="18" charset="0"/>
                <a:cs typeface="Times New Roman" panose="02020603050405020304" pitchFamily="18" charset="0"/>
              </a:rPr>
              <a:t>myInfowindow.setContent</a:t>
            </a:r>
            <a:r>
              <a:rPr lang="en-US" sz="1600" b="1" spc="-100" dirty="0">
                <a:ea typeface="Times New Roman" panose="02020603050405020304" pitchFamily="18" charset="0"/>
                <a:cs typeface="Times New Roman" panose="02020603050405020304" pitchFamily="18" charset="0"/>
              </a:rPr>
              <a:t>(</a:t>
            </a:r>
            <a:r>
              <a:rPr lang="en-US" sz="1600" b="1" spc="-100" dirty="0" err="1">
                <a:ea typeface="Times New Roman" panose="02020603050405020304" pitchFamily="18" charset="0"/>
                <a:cs typeface="Times New Roman" panose="02020603050405020304" pitchFamily="18" charset="0"/>
              </a:rPr>
              <a:t>infowintext</a:t>
            </a:r>
            <a:r>
              <a:rPr lang="en-US" sz="1600" b="1" spc="-100" dirty="0">
                <a:ea typeface="Times New Roman" panose="02020603050405020304" pitchFamily="18" charset="0"/>
                <a:cs typeface="Times New Roman" panose="02020603050405020304" pitchFamily="18" charset="0"/>
              </a:rPr>
              <a:t>);</a:t>
            </a:r>
            <a:endParaRPr lang="el-GR" sz="1600" b="1" spc="-100" dirty="0">
              <a:ea typeface="Times New Roman" panose="02020603050405020304" pitchFamily="18" charset="0"/>
              <a:cs typeface="Times New Roman" panose="02020603050405020304" pitchFamily="18" charset="0"/>
            </a:endParaRPr>
          </a:p>
          <a:p>
            <a:pPr>
              <a:spcAft>
                <a:spcPts val="300"/>
              </a:spcAft>
            </a:pPr>
            <a:r>
              <a:rPr lang="en-US" sz="1600" b="1" spc="-100" dirty="0">
                <a:ea typeface="Times New Roman" panose="02020603050405020304" pitchFamily="18" charset="0"/>
                <a:cs typeface="Times New Roman" panose="02020603050405020304" pitchFamily="18" charset="0"/>
              </a:rPr>
              <a:t>			</a:t>
            </a:r>
            <a:r>
              <a:rPr lang="en-US" sz="1600" b="1" spc="-100" dirty="0" err="1">
                <a:ea typeface="Times New Roman" panose="02020603050405020304" pitchFamily="18" charset="0"/>
                <a:cs typeface="Times New Roman" panose="02020603050405020304" pitchFamily="18" charset="0"/>
              </a:rPr>
              <a:t>myInfowindow.open</a:t>
            </a:r>
            <a:r>
              <a:rPr lang="en-US" sz="1600" b="1" spc="-100" dirty="0">
                <a:ea typeface="Times New Roman" panose="02020603050405020304" pitchFamily="18" charset="0"/>
                <a:cs typeface="Times New Roman" panose="02020603050405020304" pitchFamily="18" charset="0"/>
              </a:rPr>
              <a:t>(</a:t>
            </a:r>
            <a:r>
              <a:rPr lang="en-US" sz="1600" b="1" spc="-100" dirty="0" err="1">
                <a:ea typeface="Times New Roman" panose="02020603050405020304" pitchFamily="18" charset="0"/>
                <a:cs typeface="Times New Roman" panose="02020603050405020304" pitchFamily="18" charset="0"/>
              </a:rPr>
              <a:t>map,this</a:t>
            </a:r>
            <a:r>
              <a:rPr lang="en-US" sz="1600" b="1" spc="-100" dirty="0">
                <a:ea typeface="Times New Roman" panose="02020603050405020304" pitchFamily="18" charset="0"/>
                <a:cs typeface="Times New Roman" panose="02020603050405020304" pitchFamily="18" charset="0"/>
              </a:rPr>
              <a:t>); </a:t>
            </a:r>
            <a:r>
              <a:rPr lang="en-US" sz="1600" b="1" spc="-100" dirty="0">
                <a:highlight>
                  <a:srgbClr val="FFFF00"/>
                </a:highlight>
                <a:ea typeface="Times New Roman" panose="02020603050405020304" pitchFamily="18" charset="0"/>
                <a:cs typeface="Times New Roman" panose="02020603050405020304" pitchFamily="18" charset="0"/>
              </a:rPr>
              <a:t>}</a:t>
            </a:r>
            <a:endParaRPr lang="el-GR" sz="1600" b="1" spc="-100" dirty="0">
              <a:ea typeface="Times New Roman" panose="02020603050405020304" pitchFamily="18" charset="0"/>
              <a:cs typeface="Times New Roman" panose="02020603050405020304" pitchFamily="18" charset="0"/>
            </a:endParaRPr>
          </a:p>
          <a:p>
            <a:pPr>
              <a:spcAft>
                <a:spcPts val="300"/>
              </a:spcAft>
            </a:pPr>
            <a:r>
              <a:rPr lang="en-US" sz="1600" b="1" spc="-100" dirty="0">
                <a:ea typeface="Times New Roman" panose="02020603050405020304" pitchFamily="18" charset="0"/>
                <a:cs typeface="Times New Roman" panose="02020603050405020304" pitchFamily="18" charset="0"/>
              </a:rPr>
              <a:t>		</a:t>
            </a:r>
            <a:r>
              <a:rPr lang="en-US" sz="1600" b="1" spc="-100" dirty="0">
                <a:highlight>
                  <a:srgbClr val="FF00FF"/>
                </a:highlight>
                <a:ea typeface="Times New Roman" panose="02020603050405020304" pitchFamily="18" charset="0"/>
                <a:cs typeface="Times New Roman" panose="02020603050405020304" pitchFamily="18" charset="0"/>
              </a:rPr>
              <a:t>)</a:t>
            </a:r>
            <a:r>
              <a:rPr lang="en-US" sz="1600" b="1" spc="-100" dirty="0">
                <a:ea typeface="Times New Roman" panose="02020603050405020304" pitchFamily="18" charset="0"/>
                <a:cs typeface="Times New Roman" panose="02020603050405020304" pitchFamily="18" charset="0"/>
              </a:rPr>
              <a:t>;</a:t>
            </a:r>
            <a:endParaRPr lang="el-GR" sz="1600" b="1" spc="-100" dirty="0">
              <a:ea typeface="Times New Roman" panose="02020603050405020304" pitchFamily="18" charset="0"/>
              <a:cs typeface="Times New Roman" panose="02020603050405020304" pitchFamily="18" charset="0"/>
            </a:endParaRPr>
          </a:p>
          <a:p>
            <a:pPr marL="800100" lvl="1" indent="-342900">
              <a:spcAft>
                <a:spcPts val="300"/>
              </a:spcAft>
              <a:buSzPts val="1800"/>
              <a:buFont typeface="Wingdings" panose="05000000000000000000" pitchFamily="2" charset="2"/>
              <a:buChar char=""/>
            </a:pPr>
            <a:r>
              <a:rPr lang="en-US" sz="1600" b="1" spc="-100" dirty="0" err="1">
                <a:solidFill>
                  <a:srgbClr val="C00000"/>
                </a:solidFill>
                <a:ea typeface="Times New Roman" panose="02020603050405020304" pitchFamily="18" charset="0"/>
                <a:cs typeface="Times New Roman" panose="02020603050405020304" pitchFamily="18" charset="0"/>
              </a:rPr>
              <a:t>myMarker</a:t>
            </a:r>
            <a:r>
              <a:rPr lang="en-US" sz="1600" dirty="0">
                <a:ea typeface="Times New Roman" panose="02020603050405020304" pitchFamily="18" charset="0"/>
              </a:rPr>
              <a:t> </a:t>
            </a:r>
            <a:r>
              <a:rPr lang="el-GR" sz="1600" dirty="0">
                <a:ea typeface="Times New Roman" panose="02020603050405020304" pitchFamily="18" charset="0"/>
              </a:rPr>
              <a:t>είναι μια αναφορά (</a:t>
            </a:r>
            <a:r>
              <a:rPr lang="en-US" sz="1600" dirty="0">
                <a:ea typeface="Times New Roman" panose="02020603050405020304" pitchFamily="18" charset="0"/>
              </a:rPr>
              <a:t>reference</a:t>
            </a:r>
            <a:r>
              <a:rPr lang="el-GR" sz="1600" dirty="0">
                <a:ea typeface="Times New Roman" panose="02020603050405020304" pitchFamily="18" charset="0"/>
              </a:rPr>
              <a:t>) σε </a:t>
            </a:r>
            <a:r>
              <a:rPr lang="en-US" sz="1600" dirty="0">
                <a:ea typeface="Times New Roman" panose="02020603050405020304" pitchFamily="18" charset="0"/>
              </a:rPr>
              <a:t>marker </a:t>
            </a:r>
            <a:r>
              <a:rPr lang="el-GR" sz="1600" dirty="0">
                <a:ea typeface="Times New Roman" panose="02020603050405020304" pitchFamily="18" charset="0"/>
              </a:rPr>
              <a:t>που έχουμε φτιάξει πριν</a:t>
            </a:r>
          </a:p>
          <a:p>
            <a:pPr marL="800100" lvl="1" indent="-342900">
              <a:spcAft>
                <a:spcPts val="300"/>
              </a:spcAft>
              <a:buSzPts val="1800"/>
              <a:buFont typeface="Wingdings" panose="05000000000000000000" pitchFamily="2" charset="2"/>
              <a:buChar char=""/>
            </a:pPr>
            <a:r>
              <a:rPr lang="el-GR" sz="1600" b="1" spc="-100" dirty="0">
                <a:solidFill>
                  <a:srgbClr val="0000CC"/>
                </a:solidFill>
                <a:ea typeface="Times New Roman" panose="02020603050405020304" pitchFamily="18" charset="0"/>
                <a:cs typeface="Times New Roman" panose="02020603050405020304" pitchFamily="18" charset="0"/>
              </a:rPr>
              <a:t>'</a:t>
            </a:r>
            <a:r>
              <a:rPr lang="en-US" sz="1600" b="1" spc="-100" dirty="0">
                <a:solidFill>
                  <a:srgbClr val="0000CC"/>
                </a:solidFill>
                <a:ea typeface="Times New Roman" panose="02020603050405020304" pitchFamily="18" charset="0"/>
                <a:cs typeface="Times New Roman" panose="02020603050405020304" pitchFamily="18" charset="0"/>
              </a:rPr>
              <a:t>click</a:t>
            </a:r>
            <a:r>
              <a:rPr lang="el-GR" sz="1600" b="1" spc="-100" dirty="0">
                <a:solidFill>
                  <a:srgbClr val="0000CC"/>
                </a:solidFill>
                <a:ea typeface="Times New Roman" panose="02020603050405020304" pitchFamily="18" charset="0"/>
                <a:cs typeface="Times New Roman" panose="02020603050405020304" pitchFamily="18" charset="0"/>
              </a:rPr>
              <a:t>'</a:t>
            </a:r>
            <a:r>
              <a:rPr lang="el-GR" sz="1600" dirty="0">
                <a:ea typeface="Times New Roman" panose="02020603050405020304" pitchFamily="18" charset="0"/>
              </a:rPr>
              <a:t> είναι το </a:t>
            </a:r>
            <a:r>
              <a:rPr lang="en-US" sz="1600" dirty="0">
                <a:ea typeface="Times New Roman" panose="02020603050405020304" pitchFamily="18" charset="0"/>
              </a:rPr>
              <a:t>event </a:t>
            </a:r>
            <a:r>
              <a:rPr lang="el-GR" sz="1600" dirty="0">
                <a:ea typeface="Times New Roman" panose="02020603050405020304" pitchFamily="18" charset="0"/>
              </a:rPr>
              <a:t>που θέλουμε να "πιάνουμε"</a:t>
            </a:r>
          </a:p>
          <a:p>
            <a:pPr marL="800100" lvl="1" indent="-342900">
              <a:spcAft>
                <a:spcPts val="300"/>
              </a:spcAft>
              <a:buSzPts val="1800"/>
              <a:buFont typeface="Wingdings" panose="05000000000000000000" pitchFamily="2" charset="2"/>
              <a:buChar char=""/>
            </a:pPr>
            <a:r>
              <a:rPr lang="en-US" sz="1600" b="1" spc="-100" dirty="0" err="1">
                <a:ea typeface="Times New Roman" panose="02020603050405020304" pitchFamily="18" charset="0"/>
                <a:cs typeface="Times New Roman" panose="02020603050405020304" pitchFamily="18" charset="0"/>
              </a:rPr>
              <a:t>myInfowindow</a:t>
            </a:r>
            <a:r>
              <a:rPr lang="en-US" sz="1600" dirty="0">
                <a:ea typeface="Times New Roman" panose="02020603050405020304" pitchFamily="18" charset="0"/>
              </a:rPr>
              <a:t> </a:t>
            </a:r>
            <a:r>
              <a:rPr lang="el-GR" sz="1600" dirty="0">
                <a:ea typeface="Times New Roman" panose="02020603050405020304" pitchFamily="18" charset="0"/>
              </a:rPr>
              <a:t>είναι μια αναφορά (</a:t>
            </a:r>
            <a:r>
              <a:rPr lang="en-US" sz="1600" dirty="0">
                <a:ea typeface="Times New Roman" panose="02020603050405020304" pitchFamily="18" charset="0"/>
              </a:rPr>
              <a:t>reference</a:t>
            </a:r>
            <a:r>
              <a:rPr lang="el-GR" sz="1600" dirty="0">
                <a:ea typeface="Times New Roman" panose="02020603050405020304" pitchFamily="18" charset="0"/>
              </a:rPr>
              <a:t>) σε </a:t>
            </a:r>
            <a:r>
              <a:rPr lang="en-US" sz="1600" dirty="0" err="1">
                <a:ea typeface="Times New Roman" panose="02020603050405020304" pitchFamily="18" charset="0"/>
              </a:rPr>
              <a:t>infowindow</a:t>
            </a:r>
            <a:r>
              <a:rPr lang="en-US" sz="1600" dirty="0">
                <a:ea typeface="Times New Roman" panose="02020603050405020304" pitchFamily="18" charset="0"/>
              </a:rPr>
              <a:t> </a:t>
            </a:r>
            <a:r>
              <a:rPr lang="el-GR" sz="1600" dirty="0">
                <a:ea typeface="Times New Roman" panose="02020603050405020304" pitchFamily="18" charset="0"/>
              </a:rPr>
              <a:t>που έχουμε φτιάξει πριν</a:t>
            </a:r>
          </a:p>
          <a:p>
            <a:pPr marL="800100" lvl="1" indent="-342900">
              <a:spcAft>
                <a:spcPts val="300"/>
              </a:spcAft>
              <a:buSzPts val="1800"/>
              <a:buFont typeface="Wingdings" panose="05000000000000000000" pitchFamily="2" charset="2"/>
              <a:buChar char=""/>
            </a:pPr>
            <a:r>
              <a:rPr lang="en-US" sz="1600" b="1" spc="-100" dirty="0">
                <a:ea typeface="Times New Roman" panose="02020603050405020304" pitchFamily="18" charset="0"/>
                <a:cs typeface="Times New Roman" panose="02020603050405020304" pitchFamily="18" charset="0"/>
              </a:rPr>
              <a:t>function</a:t>
            </a:r>
            <a:r>
              <a:rPr lang="el-GR" sz="1600" b="1" spc="-100" dirty="0">
                <a:ea typeface="Times New Roman" panose="02020603050405020304" pitchFamily="18" charset="0"/>
                <a:cs typeface="Times New Roman" panose="02020603050405020304" pitchFamily="18" charset="0"/>
              </a:rPr>
              <a:t>() { ... }</a:t>
            </a:r>
            <a:r>
              <a:rPr lang="el-GR" sz="1600" dirty="0">
                <a:ea typeface="Times New Roman" panose="02020603050405020304" pitchFamily="18" charset="0"/>
              </a:rPr>
              <a:t>  είναι η </a:t>
            </a:r>
            <a:r>
              <a:rPr lang="en-US" sz="1600" dirty="0">
                <a:ea typeface="Times New Roman" panose="02020603050405020304" pitchFamily="18" charset="0"/>
              </a:rPr>
              <a:t>callback </a:t>
            </a:r>
            <a:r>
              <a:rPr lang="el-GR" sz="1600" dirty="0">
                <a:ea typeface="Times New Roman" panose="02020603050405020304" pitchFamily="18" charset="0"/>
              </a:rPr>
              <a:t>συνάρτηση που υλοποιεί τον </a:t>
            </a:r>
            <a:r>
              <a:rPr lang="en-US" sz="1600" dirty="0">
                <a:ea typeface="Times New Roman" panose="02020603050405020304" pitchFamily="18" charset="0"/>
              </a:rPr>
              <a:t>event handler</a:t>
            </a:r>
            <a:r>
              <a:rPr lang="el-GR" sz="1600" dirty="0">
                <a:ea typeface="Times New Roman" panose="02020603050405020304" pitchFamily="18" charset="0"/>
              </a:rPr>
              <a:t>.</a:t>
            </a: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Στο παράδειγμα παραπάνω, μόλις γίνει </a:t>
            </a:r>
            <a:r>
              <a:rPr lang="en-US" sz="1600" dirty="0">
                <a:ea typeface="Times New Roman" panose="02020603050405020304" pitchFamily="18" charset="0"/>
              </a:rPr>
              <a:t>click </a:t>
            </a:r>
            <a:r>
              <a:rPr lang="el-GR" sz="1600" dirty="0">
                <a:ea typeface="Times New Roman" panose="02020603050405020304" pitchFamily="18" charset="0"/>
              </a:rPr>
              <a:t>στον συσχετισμένο </a:t>
            </a:r>
            <a:r>
              <a:rPr lang="en-US" sz="1600" dirty="0">
                <a:ea typeface="Times New Roman" panose="02020603050405020304" pitchFamily="18" charset="0"/>
              </a:rPr>
              <a:t>marker</a:t>
            </a:r>
            <a:r>
              <a:rPr lang="el-GR" sz="1600" dirty="0">
                <a:ea typeface="Times New Roman" panose="02020603050405020304" pitchFamily="18" charset="0"/>
              </a:rPr>
              <a:t>, η </a:t>
            </a:r>
            <a:r>
              <a:rPr lang="en-US" sz="1600" dirty="0">
                <a:ea typeface="Times New Roman" panose="02020603050405020304" pitchFamily="18" charset="0"/>
              </a:rPr>
              <a:t>callback </a:t>
            </a:r>
            <a:r>
              <a:rPr lang="el-GR" sz="1600" dirty="0">
                <a:ea typeface="Times New Roman" panose="02020603050405020304" pitchFamily="18" charset="0"/>
              </a:rPr>
              <a:t>συνάρτηση τροφοδοτεί με περιεχόμενο το </a:t>
            </a:r>
            <a:r>
              <a:rPr lang="en-US" sz="1600" dirty="0" err="1">
                <a:ea typeface="Times New Roman" panose="02020603050405020304" pitchFamily="18" charset="0"/>
              </a:rPr>
              <a:t>infowindow</a:t>
            </a:r>
            <a:r>
              <a:rPr lang="en-US" sz="1600" dirty="0">
                <a:ea typeface="Times New Roman" panose="02020603050405020304" pitchFamily="18" charset="0"/>
              </a:rPr>
              <a:t> </a:t>
            </a:r>
            <a:r>
              <a:rPr lang="el-GR" sz="1600" dirty="0">
                <a:ea typeface="Times New Roman" panose="02020603050405020304" pitchFamily="18" charset="0"/>
              </a:rPr>
              <a:t>(2</a:t>
            </a:r>
            <a:r>
              <a:rPr lang="el-GR" sz="1600" baseline="30000" dirty="0">
                <a:ea typeface="Times New Roman" panose="02020603050405020304" pitchFamily="18" charset="0"/>
              </a:rPr>
              <a:t>η</a:t>
            </a:r>
            <a:r>
              <a:rPr lang="el-GR" sz="1600" dirty="0">
                <a:ea typeface="Times New Roman" panose="02020603050405020304" pitchFamily="18" charset="0"/>
              </a:rPr>
              <a:t> γραμμή) και στη συνέχεια παρουσιάζει το </a:t>
            </a:r>
            <a:r>
              <a:rPr lang="en-US" sz="1600" dirty="0" err="1">
                <a:ea typeface="Times New Roman" panose="02020603050405020304" pitchFamily="18" charset="0"/>
              </a:rPr>
              <a:t>infowindow</a:t>
            </a:r>
            <a:r>
              <a:rPr lang="en-US" sz="1600" dirty="0">
                <a:ea typeface="Times New Roman" panose="02020603050405020304" pitchFamily="18" charset="0"/>
              </a:rPr>
              <a:t> </a:t>
            </a:r>
            <a:r>
              <a:rPr lang="el-GR" sz="1600" dirty="0">
                <a:ea typeface="Times New Roman" panose="02020603050405020304" pitchFamily="18" charset="0"/>
              </a:rPr>
              <a:t>στην οθόνη.</a:t>
            </a:r>
          </a:p>
          <a:p>
            <a:pPr marL="342900" lvl="0" indent="-342900">
              <a:spcAft>
                <a:spcPts val="300"/>
              </a:spcAft>
              <a:buFont typeface="Wingdings" panose="05000000000000000000" pitchFamily="2" charset="2"/>
              <a:buChar char=""/>
            </a:pPr>
            <a:r>
              <a:rPr lang="el-GR" sz="1600" dirty="0">
                <a:ea typeface="Times New Roman" panose="02020603050405020304" pitchFamily="18" charset="0"/>
              </a:rPr>
              <a:t>Με την ευκαιρία του παραπάνω </a:t>
            </a:r>
            <a:r>
              <a:rPr lang="en-US" sz="1600" dirty="0">
                <a:ea typeface="Times New Roman" panose="02020603050405020304" pitchFamily="18" charset="0"/>
              </a:rPr>
              <a:t>event handler</a:t>
            </a:r>
            <a:r>
              <a:rPr lang="el-GR" sz="1600" dirty="0">
                <a:ea typeface="Times New Roman" panose="02020603050405020304" pitchFamily="18" charset="0"/>
              </a:rPr>
              <a:t>, να τονιστεί ότι υπάρχουν διαθέσιμα για προγραμματισμό πάνω από 20 διαφορετικά </a:t>
            </a:r>
            <a:r>
              <a:rPr lang="en-US" sz="1600" dirty="0">
                <a:ea typeface="Times New Roman" panose="02020603050405020304" pitchFamily="18" charset="0"/>
              </a:rPr>
              <a:t>events </a:t>
            </a:r>
            <a:r>
              <a:rPr lang="el-GR" sz="1600" dirty="0">
                <a:ea typeface="Times New Roman" panose="02020603050405020304" pitchFamily="18" charset="0"/>
              </a:rPr>
              <a:t>σε σχέση με τις "πινέζες" (</a:t>
            </a:r>
            <a:r>
              <a:rPr lang="en-US" sz="1600" dirty="0">
                <a:ea typeface="Times New Roman" panose="02020603050405020304" pitchFamily="18" charset="0"/>
              </a:rPr>
              <a:t>click</a:t>
            </a:r>
            <a:r>
              <a:rPr lang="el-GR" sz="1600" dirty="0">
                <a:ea typeface="Times New Roman" panose="02020603050405020304" pitchFamily="18" charset="0"/>
              </a:rPr>
              <a:t>, διπλό </a:t>
            </a:r>
            <a:r>
              <a:rPr lang="en-US" sz="1600" dirty="0">
                <a:ea typeface="Times New Roman" panose="02020603050405020304" pitchFamily="18" charset="0"/>
              </a:rPr>
              <a:t>click</a:t>
            </a:r>
            <a:r>
              <a:rPr lang="el-GR" sz="1600" dirty="0">
                <a:ea typeface="Times New Roman" panose="02020603050405020304" pitchFamily="18" charset="0"/>
              </a:rPr>
              <a:t>, δεξί </a:t>
            </a:r>
            <a:r>
              <a:rPr lang="en-US" sz="1600" dirty="0">
                <a:ea typeface="Times New Roman" panose="02020603050405020304" pitchFamily="18" charset="0"/>
              </a:rPr>
              <a:t>click</a:t>
            </a:r>
            <a:r>
              <a:rPr lang="el-GR" sz="1600" dirty="0">
                <a:ea typeface="Times New Roman" panose="02020603050405020304" pitchFamily="18" charset="0"/>
              </a:rPr>
              <a:t>, ξεκίνημα συρσίματος, </a:t>
            </a:r>
            <a:r>
              <a:rPr lang="en-US" sz="1600" dirty="0">
                <a:ea typeface="Times New Roman" panose="02020603050405020304" pitchFamily="18" charset="0"/>
              </a:rPr>
              <a:t>mouse over</a:t>
            </a:r>
            <a:r>
              <a:rPr lang="el-GR" sz="1600" dirty="0">
                <a:ea typeface="Times New Roman" panose="02020603050405020304" pitchFamily="18" charset="0"/>
              </a:rPr>
              <a:t>, </a:t>
            </a:r>
            <a:r>
              <a:rPr lang="en-US" sz="1600" dirty="0">
                <a:ea typeface="Times New Roman" panose="02020603050405020304" pitchFamily="18" charset="0"/>
              </a:rPr>
              <a:t>mouse out</a:t>
            </a:r>
            <a:r>
              <a:rPr lang="el-GR" sz="1600" dirty="0">
                <a:ea typeface="Times New Roman" panose="02020603050405020304" pitchFamily="18" charset="0"/>
              </a:rPr>
              <a:t>, κτλ.)</a:t>
            </a:r>
            <a:endParaRPr lang="el-GR" sz="1600" dirty="0">
              <a:effectLst/>
              <a:ea typeface="Times New Roman" panose="02020603050405020304" pitchFamily="18" charset="0"/>
            </a:endParaRPr>
          </a:p>
        </p:txBody>
      </p:sp>
      <p:pic>
        <p:nvPicPr>
          <p:cNvPr id="7" name="Εικόνα 6" descr="Εικονίδιο μετάβασης στα Περιεχόμενα.">
            <a:hlinkClick r:id="rId8" action="ppaction://hlinksldjump" tooltip="Επιστροφή στα Περιεχόμενα"/>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100000"/>
                    </a14:imgEffect>
                  </a14:imgLayer>
                </a14:imgProps>
              </a:ext>
              <a:ext uri="{28A0092B-C50C-407E-A947-70E740481C1C}">
                <a14:useLocalDpi xmlns:a14="http://schemas.microsoft.com/office/drawing/2010/main" val="0"/>
              </a:ext>
            </a:extLst>
          </a:blip>
          <a:stretch>
            <a:fillRect/>
          </a:stretch>
        </p:blipFill>
        <p:spPr>
          <a:xfrm>
            <a:off x="133671" y="6291013"/>
            <a:ext cx="432048" cy="488578"/>
          </a:xfrm>
          <a:prstGeom prst="rect">
            <a:avLst/>
          </a:prstGeom>
          <a:scene3d>
            <a:camera prst="isometricOffAxis1Right"/>
            <a:lightRig rig="threePt" dir="t"/>
          </a:scene3d>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36595746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n-US" sz="3600" dirty="0"/>
              <a:t>Markers </a:t>
            </a:r>
            <a:r>
              <a:rPr lang="el-GR" sz="3600" dirty="0"/>
              <a:t>και </a:t>
            </a:r>
            <a:r>
              <a:rPr lang="en-US" sz="3600" dirty="0"/>
              <a:t>Database</a:t>
            </a:r>
            <a:endParaRPr lang="el-GR" sz="3600" dirty="0"/>
          </a:p>
        </p:txBody>
      </p:sp>
      <p:sp>
        <p:nvSpPr>
          <p:cNvPr id="10" name="Rectangle 6"/>
          <p:cNvSpPr>
            <a:spLocks noChangeArrowheads="1"/>
          </p:cNvSpPr>
          <p:nvPr>
            <p:custDataLst>
              <p:tags r:id="rId3"/>
            </p:custDataLst>
          </p:nvPr>
        </p:nvSpPr>
        <p:spPr bwMode="auto">
          <a:xfrm>
            <a:off x="140233" y="736267"/>
            <a:ext cx="8863533" cy="243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lvl="0" indent="-342900" eaLnBrk="0" fontAlgn="base" hangingPunct="0">
              <a:spcBef>
                <a:spcPct val="0"/>
              </a:spcBef>
              <a:spcAft>
                <a:spcPct val="0"/>
              </a:spcAft>
              <a:buFont typeface="Wingdings" panose="05000000000000000000" pitchFamily="2" charset="2"/>
              <a:buChar char="v"/>
            </a:pPr>
            <a:r>
              <a:rPr lang="el-GR" altLang="el-GR" sz="1900" dirty="0">
                <a:ea typeface="Times New Roman" panose="02020603050405020304" pitchFamily="18" charset="0"/>
              </a:rPr>
              <a:t>Αν θέλετε να δημιουργήσετε </a:t>
            </a:r>
            <a:r>
              <a:rPr lang="en-US" altLang="el-GR" sz="1900" dirty="0">
                <a:ea typeface="Times New Roman" panose="02020603050405020304" pitchFamily="18" charset="0"/>
              </a:rPr>
              <a:t>markers </a:t>
            </a:r>
            <a:r>
              <a:rPr lang="el-GR" altLang="el-GR" sz="1900" dirty="0">
                <a:ea typeface="Times New Roman" panose="02020603050405020304" pitchFamily="18" charset="0"/>
              </a:rPr>
              <a:t>σε σχέση με </a:t>
            </a:r>
            <a:r>
              <a:rPr lang="en-US" altLang="el-GR" sz="1900" dirty="0">
                <a:ea typeface="Times New Roman" panose="02020603050405020304" pitchFamily="18" charset="0"/>
              </a:rPr>
              <a:t>data </a:t>
            </a:r>
            <a:r>
              <a:rPr lang="el-GR" altLang="el-GR" sz="1900" dirty="0">
                <a:ea typeface="Times New Roman" panose="02020603050405020304" pitchFamily="18" charset="0"/>
              </a:rPr>
              <a:t>σε μια </a:t>
            </a:r>
            <a:r>
              <a:rPr lang="en-US" altLang="el-GR" sz="1900" dirty="0">
                <a:ea typeface="Times New Roman" panose="02020603050405020304" pitchFamily="18" charset="0"/>
              </a:rPr>
              <a:t>database </a:t>
            </a:r>
            <a:r>
              <a:rPr lang="el-GR" altLang="el-GR" sz="1900" b="1" dirty="0">
                <a:solidFill>
                  <a:srgbClr val="FF0000"/>
                </a:solidFill>
                <a:ea typeface="Times New Roman" panose="02020603050405020304" pitchFamily="18" charset="0"/>
              </a:rPr>
              <a:t>μετά από αλληλεπίδραση με το χάρτη ή κάποια άλλα στοιχεία </a:t>
            </a:r>
            <a:r>
              <a:rPr lang="el-GR" altLang="el-GR" sz="1900" b="1" dirty="0" err="1">
                <a:solidFill>
                  <a:srgbClr val="FF0000"/>
                </a:solidFill>
                <a:ea typeface="Times New Roman" panose="02020603050405020304" pitchFamily="18" charset="0"/>
              </a:rPr>
              <a:t>διεπαφής</a:t>
            </a:r>
            <a:r>
              <a:rPr lang="el-GR" altLang="el-GR" sz="1900" dirty="0">
                <a:ea typeface="Times New Roman" panose="02020603050405020304" pitchFamily="18" charset="0"/>
              </a:rPr>
              <a:t>, θα πρέπει:</a:t>
            </a:r>
            <a:endParaRPr lang="el-GR" altLang="el-GR" sz="19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1900" b="0" i="0" u="none" strike="noStrike" cap="none" normalizeH="0" baseline="0" dirty="0" smtClean="0">
              <a:ln>
                <a:noFill/>
              </a:ln>
              <a:solidFill>
                <a:schemeClr val="tx1"/>
              </a:solidFill>
              <a:effectLst/>
              <a:ea typeface="Times New Roman" panose="02020603050405020304" pitchFamily="18" charset="0"/>
            </a:endParaRPr>
          </a:p>
          <a:p>
            <a:pPr marL="800100" lvl="1" indent="-342900" eaLnBrk="0" fontAlgn="base" hangingPunct="0">
              <a:spcBef>
                <a:spcPct val="0"/>
              </a:spcBef>
              <a:spcAft>
                <a:spcPct val="0"/>
              </a:spcAft>
              <a:buFont typeface="Wingdings" panose="05000000000000000000" pitchFamily="2" charset="2"/>
              <a:buChar char="q"/>
            </a:pPr>
            <a:r>
              <a:rPr kumimoji="0" lang="el-GR" altLang="el-GR" sz="1900" b="0" i="0" u="none" strike="noStrike" cap="none" normalizeH="0" baseline="0" dirty="0" smtClean="0">
                <a:ln>
                  <a:noFill/>
                </a:ln>
                <a:solidFill>
                  <a:schemeClr val="tx1"/>
                </a:solidFill>
                <a:effectLst/>
                <a:ea typeface="Times New Roman" panose="02020603050405020304" pitchFamily="18" charset="0"/>
              </a:rPr>
              <a:t>να ζητήσετε τα </a:t>
            </a:r>
            <a:r>
              <a:rPr kumimoji="0" lang="en-US" altLang="el-GR" sz="1900" b="0" i="0" u="none" strike="noStrike" cap="none" normalizeH="0" baseline="0" dirty="0" smtClean="0">
                <a:ln>
                  <a:noFill/>
                </a:ln>
                <a:solidFill>
                  <a:schemeClr val="tx1"/>
                </a:solidFill>
                <a:effectLst/>
                <a:ea typeface="Times New Roman" panose="02020603050405020304" pitchFamily="18" charset="0"/>
              </a:rPr>
              <a:t>data </a:t>
            </a:r>
            <a:r>
              <a:rPr kumimoji="0" lang="el-GR" altLang="el-GR" sz="1900" b="0" i="0" u="none" strike="noStrike" cap="none" normalizeH="0" baseline="0" dirty="0" smtClean="0">
                <a:ln>
                  <a:noFill/>
                </a:ln>
                <a:solidFill>
                  <a:schemeClr val="tx1"/>
                </a:solidFill>
                <a:effectLst/>
                <a:ea typeface="Times New Roman" panose="02020603050405020304" pitchFamily="18" charset="0"/>
              </a:rPr>
              <a:t>σε </a:t>
            </a:r>
            <a:r>
              <a:rPr kumimoji="0" lang="en-US" altLang="el-GR" sz="1900" b="0" i="0" u="none" strike="noStrike" cap="none" normalizeH="0" baseline="0" dirty="0" smtClean="0">
                <a:ln>
                  <a:noFill/>
                </a:ln>
                <a:solidFill>
                  <a:schemeClr val="tx1"/>
                </a:solidFill>
                <a:effectLst/>
                <a:ea typeface="Times New Roman" panose="02020603050405020304" pitchFamily="18" charset="0"/>
              </a:rPr>
              <a:t>XML </a:t>
            </a:r>
            <a:r>
              <a:rPr kumimoji="0" lang="el-GR" altLang="el-GR" sz="1900" b="0" i="0" u="none" strike="noStrike" cap="none" normalizeH="0" baseline="0" dirty="0" smtClean="0">
                <a:ln>
                  <a:noFill/>
                </a:ln>
                <a:solidFill>
                  <a:schemeClr val="tx1"/>
                </a:solidFill>
                <a:effectLst/>
                <a:ea typeface="Times New Roman" panose="02020603050405020304" pitchFamily="18" charset="0"/>
              </a:rPr>
              <a:t>μορφή με </a:t>
            </a:r>
            <a:r>
              <a:rPr kumimoji="0" lang="en-US" altLang="el-GR" sz="1900" b="0" i="0" u="none" strike="noStrike" cap="none" normalizeH="0" baseline="0" dirty="0" smtClean="0">
                <a:ln>
                  <a:noFill/>
                </a:ln>
                <a:solidFill>
                  <a:schemeClr val="tx1"/>
                </a:solidFill>
                <a:effectLst/>
                <a:ea typeface="Times New Roman" panose="02020603050405020304" pitchFamily="18" charset="0"/>
              </a:rPr>
              <a:t>AJAX </a:t>
            </a:r>
            <a:r>
              <a:rPr kumimoji="0" lang="el-GR" altLang="el-GR" sz="1900" b="0" i="0" u="none" strike="noStrike" cap="none" normalizeH="0" baseline="0" dirty="0" smtClean="0">
                <a:ln>
                  <a:noFill/>
                </a:ln>
                <a:solidFill>
                  <a:schemeClr val="tx1"/>
                </a:solidFill>
                <a:effectLst/>
                <a:ea typeface="Times New Roman" panose="02020603050405020304" pitchFamily="18" charset="0"/>
              </a:rPr>
              <a:t>κλίση</a:t>
            </a:r>
            <a:endParaRPr kumimoji="0" lang="el-GR" altLang="el-GR" sz="1900" b="0" i="0" u="none" strike="noStrike" cap="none" normalizeH="0" baseline="0" dirty="0" smtClean="0">
              <a:ln>
                <a:noFill/>
              </a:ln>
              <a:solidFill>
                <a:schemeClr val="tx1"/>
              </a:solidFill>
              <a:effectLst/>
            </a:endParaRPr>
          </a:p>
          <a:p>
            <a:pPr marL="800100" lvl="1" indent="-342900" eaLnBrk="0" fontAlgn="base" hangingPunct="0">
              <a:spcBef>
                <a:spcPct val="0"/>
              </a:spcBef>
              <a:spcAft>
                <a:spcPct val="0"/>
              </a:spcAft>
              <a:buFont typeface="Wingdings" panose="05000000000000000000" pitchFamily="2" charset="2"/>
              <a:buChar char="q"/>
            </a:pPr>
            <a:r>
              <a:rPr kumimoji="0" lang="el-GR" altLang="el-GR" sz="1900" b="0" i="0" u="none" strike="noStrike" cap="none" normalizeH="0" baseline="0" dirty="0" smtClean="0">
                <a:ln>
                  <a:noFill/>
                </a:ln>
                <a:solidFill>
                  <a:schemeClr val="tx1"/>
                </a:solidFill>
                <a:effectLst/>
                <a:ea typeface="Times New Roman" panose="02020603050405020304" pitchFamily="18" charset="0"/>
              </a:rPr>
              <a:t>να σαρώσετε τα </a:t>
            </a:r>
            <a:r>
              <a:rPr kumimoji="0" lang="en-US" altLang="el-GR" sz="1900" b="0" i="0" u="none" strike="noStrike" cap="none" normalizeH="0" baseline="0" dirty="0" smtClean="0">
                <a:ln>
                  <a:noFill/>
                </a:ln>
                <a:solidFill>
                  <a:schemeClr val="tx1"/>
                </a:solidFill>
                <a:effectLst/>
                <a:ea typeface="Times New Roman" panose="02020603050405020304" pitchFamily="18" charset="0"/>
              </a:rPr>
              <a:t>XML data </a:t>
            </a:r>
            <a:r>
              <a:rPr kumimoji="0" lang="el-GR" altLang="el-GR" sz="1900" b="0" i="0" u="none" strike="noStrike" cap="none" normalizeH="0" baseline="0" dirty="0" smtClean="0">
                <a:ln>
                  <a:noFill/>
                </a:ln>
                <a:solidFill>
                  <a:schemeClr val="tx1"/>
                </a:solidFill>
                <a:effectLst/>
                <a:ea typeface="Times New Roman" panose="02020603050405020304" pitchFamily="18" charset="0"/>
              </a:rPr>
              <a:t>στην </a:t>
            </a:r>
            <a:r>
              <a:rPr kumimoji="0" lang="en-US" altLang="el-GR" sz="1900" b="0" i="0" u="none" strike="noStrike" cap="none" normalizeH="0" baseline="0" dirty="0" smtClean="0">
                <a:ln>
                  <a:noFill/>
                </a:ln>
                <a:solidFill>
                  <a:schemeClr val="tx1"/>
                </a:solidFill>
                <a:effectLst/>
                <a:ea typeface="Times New Roman" panose="02020603050405020304" pitchFamily="18" charset="0"/>
              </a:rPr>
              <a:t>callback </a:t>
            </a:r>
            <a:r>
              <a:rPr kumimoji="0" lang="el-GR" altLang="el-GR" sz="1900" b="0" i="0" u="none" strike="noStrike" cap="none" normalizeH="0" baseline="0" dirty="0" smtClean="0">
                <a:ln>
                  <a:noFill/>
                </a:ln>
                <a:solidFill>
                  <a:schemeClr val="tx1"/>
                </a:solidFill>
                <a:effectLst/>
                <a:ea typeface="Times New Roman" panose="02020603050405020304" pitchFamily="18" charset="0"/>
              </a:rPr>
              <a:t>συνάρτηση χειρισμού του </a:t>
            </a:r>
            <a:r>
              <a:rPr kumimoji="0" lang="en-US" altLang="el-GR" sz="1900" b="0" i="0" u="none" strike="noStrike" cap="none" normalizeH="0" baseline="0" dirty="0" smtClean="0">
                <a:ln>
                  <a:noFill/>
                </a:ln>
                <a:solidFill>
                  <a:schemeClr val="tx1"/>
                </a:solidFill>
                <a:effectLst/>
                <a:ea typeface="Times New Roman" panose="02020603050405020304" pitchFamily="18" charset="0"/>
              </a:rPr>
              <a:t>XML </a:t>
            </a:r>
            <a:r>
              <a:rPr kumimoji="0" lang="el-GR" altLang="el-GR" sz="1900" b="0" i="0" u="none" strike="noStrike" cap="none" normalizeH="0" baseline="0" dirty="0" smtClean="0">
                <a:ln>
                  <a:noFill/>
                </a:ln>
                <a:solidFill>
                  <a:schemeClr val="tx1"/>
                </a:solidFill>
                <a:effectLst/>
                <a:ea typeface="Times New Roman" panose="02020603050405020304" pitchFamily="18" charset="0"/>
              </a:rPr>
              <a:t>αποτελέσματος της </a:t>
            </a:r>
            <a:r>
              <a:rPr kumimoji="0" lang="en-US" altLang="el-GR" sz="1900" b="0" i="0" u="none" strike="noStrike" cap="none" normalizeH="0" baseline="0" dirty="0" smtClean="0">
                <a:ln>
                  <a:noFill/>
                </a:ln>
                <a:solidFill>
                  <a:schemeClr val="tx1"/>
                </a:solidFill>
                <a:effectLst/>
                <a:ea typeface="Times New Roman" panose="02020603050405020304" pitchFamily="18" charset="0"/>
              </a:rPr>
              <a:t>AJAX </a:t>
            </a:r>
            <a:r>
              <a:rPr kumimoji="0" lang="el-GR" altLang="el-GR" sz="1900" b="0" i="0" u="none" strike="noStrike" cap="none" normalizeH="0" baseline="0" dirty="0" smtClean="0">
                <a:ln>
                  <a:noFill/>
                </a:ln>
                <a:solidFill>
                  <a:schemeClr val="tx1"/>
                </a:solidFill>
                <a:effectLst/>
                <a:ea typeface="Times New Roman" panose="02020603050405020304" pitchFamily="18" charset="0"/>
              </a:rPr>
              <a:t>κλήσης (βλ. </a:t>
            </a:r>
            <a:r>
              <a:rPr kumimoji="0" lang="en-US" altLang="el-GR" sz="1900" b="0" i="0" u="none" strike="noStrike" cap="none" normalizeH="0" baseline="0" dirty="0" smtClean="0">
                <a:ln>
                  <a:noFill/>
                </a:ln>
                <a:solidFill>
                  <a:schemeClr val="tx1"/>
                </a:solidFill>
                <a:effectLst/>
                <a:ea typeface="Times New Roman" panose="02020603050405020304" pitchFamily="18" charset="0"/>
              </a:rPr>
              <a:t>slide</a:t>
            </a:r>
            <a:r>
              <a:rPr kumimoji="0" lang="el-GR" altLang="el-GR" sz="1900" b="0" i="0" u="none" strike="noStrike" cap="none" normalizeH="0" baseline="0" dirty="0" smtClean="0">
                <a:ln>
                  <a:noFill/>
                </a:ln>
                <a:solidFill>
                  <a:schemeClr val="tx1"/>
                </a:solidFill>
                <a:effectLst/>
                <a:ea typeface="Times New Roman" panose="02020603050405020304" pitchFamily="18" charset="0"/>
              </a:rPr>
              <a:t> 19 σε </a:t>
            </a:r>
            <a:r>
              <a:rPr kumimoji="0" lang="en-US" altLang="el-GR" sz="1900" b="0" i="0" u="none" strike="noStrike" cap="none" normalizeH="0" baseline="0" dirty="0" smtClean="0">
                <a:ln>
                  <a:noFill/>
                </a:ln>
                <a:solidFill>
                  <a:schemeClr val="tx1"/>
                </a:solidFill>
                <a:effectLst/>
                <a:ea typeface="Times New Roman" panose="02020603050405020304" pitchFamily="18" charset="0"/>
              </a:rPr>
              <a:t>slides </a:t>
            </a:r>
            <a:r>
              <a:rPr kumimoji="0" lang="el-GR" altLang="el-GR" sz="1900" b="0" i="0" u="none" strike="noStrike" cap="none" normalizeH="0" baseline="0" dirty="0" smtClean="0">
                <a:ln>
                  <a:noFill/>
                </a:ln>
                <a:solidFill>
                  <a:schemeClr val="tx1"/>
                </a:solidFill>
                <a:effectLst/>
                <a:ea typeface="Times New Roman" panose="02020603050405020304" pitchFamily="18" charset="0"/>
              </a:rPr>
              <a:t>για </a:t>
            </a:r>
            <a:r>
              <a:rPr kumimoji="0" lang="en-US" altLang="el-GR" sz="1900" b="0" i="0" u="none" strike="noStrike" cap="none" normalizeH="0" baseline="0" dirty="0" smtClean="0">
                <a:ln>
                  <a:noFill/>
                </a:ln>
                <a:solidFill>
                  <a:schemeClr val="tx1"/>
                </a:solidFill>
                <a:effectLst/>
                <a:ea typeface="Times New Roman" panose="02020603050405020304" pitchFamily="18" charset="0"/>
              </a:rPr>
              <a:t>AJAX</a:t>
            </a:r>
            <a:r>
              <a:rPr kumimoji="0" lang="el-GR" altLang="el-GR" sz="1900" b="0" i="0" u="none" strike="noStrike" cap="none" normalizeH="0" baseline="0" dirty="0" smtClean="0">
                <a:ln>
                  <a:noFill/>
                </a:ln>
                <a:solidFill>
                  <a:schemeClr val="tx1"/>
                </a:solidFill>
                <a:effectLst/>
                <a:ea typeface="Times New Roman" panose="02020603050405020304" pitchFamily="18" charset="0"/>
              </a:rPr>
              <a:t>) και για κάθε εγγραφή πιθανώς να φτιάχνετε κάποιο </a:t>
            </a:r>
            <a:r>
              <a:rPr kumimoji="0" lang="en-US" altLang="el-GR" sz="1900" b="0" i="0" u="none" strike="noStrike" cap="none" normalizeH="0" baseline="0" dirty="0" smtClean="0">
                <a:ln>
                  <a:noFill/>
                </a:ln>
                <a:solidFill>
                  <a:schemeClr val="tx1"/>
                </a:solidFill>
                <a:effectLst/>
                <a:ea typeface="Times New Roman" panose="02020603050405020304" pitchFamily="18" charset="0"/>
              </a:rPr>
              <a:t>marker </a:t>
            </a:r>
            <a:r>
              <a:rPr kumimoji="0" lang="el-GR" altLang="el-GR" sz="1900" b="0" i="0" u="none" strike="noStrike" cap="none" normalizeH="0" baseline="0" dirty="0" smtClean="0">
                <a:ln>
                  <a:noFill/>
                </a:ln>
                <a:solidFill>
                  <a:schemeClr val="tx1"/>
                </a:solidFill>
                <a:effectLst/>
                <a:ea typeface="Times New Roman" panose="02020603050405020304" pitchFamily="18" charset="0"/>
              </a:rPr>
              <a:t>και να το κάνετε </a:t>
            </a:r>
            <a:r>
              <a:rPr kumimoji="0" lang="en-US" altLang="el-GR" sz="1900" b="0" i="0" u="none" strike="noStrike" cap="none" normalizeH="0" baseline="0" dirty="0" smtClean="0">
                <a:ln>
                  <a:noFill/>
                </a:ln>
                <a:solidFill>
                  <a:schemeClr val="tx1"/>
                </a:solidFill>
                <a:effectLst/>
                <a:ea typeface="Times New Roman" panose="02020603050405020304" pitchFamily="18" charset="0"/>
              </a:rPr>
              <a:t>push </a:t>
            </a:r>
            <a:r>
              <a:rPr kumimoji="0" lang="el-GR" altLang="el-GR" sz="1900" b="0" i="0" u="none" strike="noStrike" cap="none" normalizeH="0" baseline="0" dirty="0" smtClean="0">
                <a:ln>
                  <a:noFill/>
                </a:ln>
                <a:solidFill>
                  <a:schemeClr val="tx1"/>
                </a:solidFill>
                <a:effectLst/>
                <a:ea typeface="Times New Roman" panose="02020603050405020304" pitchFamily="18" charset="0"/>
              </a:rPr>
              <a:t>στο </a:t>
            </a:r>
            <a:r>
              <a:rPr kumimoji="0" lang="en-US" altLang="el-GR" sz="1900" b="0" i="0" u="none" strike="noStrike" cap="none" normalizeH="0" baseline="0" dirty="0" smtClean="0">
                <a:ln>
                  <a:noFill/>
                </a:ln>
                <a:solidFill>
                  <a:schemeClr val="tx1"/>
                </a:solidFill>
                <a:effectLst/>
                <a:ea typeface="Times New Roman" panose="02020603050405020304" pitchFamily="18" charset="0"/>
              </a:rPr>
              <a:t>array </a:t>
            </a:r>
            <a:r>
              <a:rPr kumimoji="0" lang="el-GR" altLang="el-GR" sz="1900" b="0" i="0" u="none" strike="noStrike" cap="none" normalizeH="0" baseline="0" dirty="0" smtClean="0">
                <a:ln>
                  <a:noFill/>
                </a:ln>
                <a:solidFill>
                  <a:schemeClr val="tx1"/>
                </a:solidFill>
                <a:effectLst/>
                <a:ea typeface="Times New Roman" panose="02020603050405020304" pitchFamily="18" charset="0"/>
              </a:rPr>
              <a:t>διαχείρισης των </a:t>
            </a:r>
            <a:r>
              <a:rPr kumimoji="0" lang="en-US" altLang="el-GR" sz="1900" b="0" i="0" u="none" strike="noStrike" cap="none" normalizeH="0" baseline="0" dirty="0" smtClean="0">
                <a:ln>
                  <a:noFill/>
                </a:ln>
                <a:solidFill>
                  <a:schemeClr val="tx1"/>
                </a:solidFill>
                <a:effectLst/>
                <a:ea typeface="Times New Roman" panose="02020603050405020304" pitchFamily="18" charset="0"/>
              </a:rPr>
              <a:t>markers</a:t>
            </a:r>
            <a:r>
              <a:rPr kumimoji="0" lang="el-GR" altLang="el-GR" sz="1900" b="0" i="0" u="none" strike="noStrike" cap="none" normalizeH="0" baseline="0" dirty="0" smtClean="0">
                <a:ln>
                  <a:noFill/>
                </a:ln>
                <a:solidFill>
                  <a:schemeClr val="tx1"/>
                </a:solidFill>
                <a:effectLst/>
                <a:ea typeface="Times New Roman" panose="02020603050405020304" pitchFamily="18" charset="0"/>
              </a:rPr>
              <a:t> (βλ. </a:t>
            </a:r>
            <a:r>
              <a:rPr kumimoji="0" lang="en-US" altLang="el-GR" sz="1900" b="0" i="0" u="none" strike="noStrike" cap="none" normalizeH="0" baseline="0" dirty="0" smtClean="0">
                <a:ln>
                  <a:noFill/>
                </a:ln>
                <a:solidFill>
                  <a:schemeClr val="tx1"/>
                </a:solidFill>
                <a:effectLst/>
                <a:ea typeface="Times New Roman" panose="02020603050405020304" pitchFamily="18" charset="0"/>
              </a:rPr>
              <a:t>slide</a:t>
            </a:r>
            <a:r>
              <a:rPr kumimoji="0" lang="el-GR" altLang="el-GR" sz="1900" b="0" i="0" u="none" strike="noStrike" cap="none" normalizeH="0" baseline="0" dirty="0" smtClean="0">
                <a:ln>
                  <a:noFill/>
                </a:ln>
                <a:solidFill>
                  <a:schemeClr val="tx1"/>
                </a:solidFill>
                <a:effectLst/>
                <a:ea typeface="Times New Roman" panose="02020603050405020304" pitchFamily="18" charset="0"/>
              </a:rPr>
              <a:t> #11).</a:t>
            </a:r>
            <a:endParaRPr kumimoji="0" lang="el-GR" altLang="el-GR" sz="1900" b="0" i="0" u="none" strike="noStrike" cap="none" normalizeH="0" baseline="0" dirty="0" smtClean="0">
              <a:ln>
                <a:noFill/>
              </a:ln>
              <a:solidFill>
                <a:schemeClr val="tx1"/>
              </a:solidFill>
              <a:effectLst/>
            </a:endParaRPr>
          </a:p>
        </p:txBody>
      </p:sp>
      <p:pic>
        <p:nvPicPr>
          <p:cNvPr id="11268" name="Picture 19" descr="εικονίδιο databas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95445" y="990462"/>
            <a:ext cx="1228725" cy="1228725"/>
          </a:xfrm>
          <a:prstGeom prst="rect">
            <a:avLst/>
          </a:prstGeom>
          <a:noFill/>
          <a:extLst>
            <a:ext uri="{909E8E84-426E-40DD-AFC4-6F175D3DCCD1}">
              <a14:hiddenFill xmlns:a14="http://schemas.microsoft.com/office/drawing/2010/main">
                <a:solidFill>
                  <a:srgbClr val="FFFFFF"/>
                </a:solidFill>
              </a14:hiddenFill>
            </a:ext>
          </a:extLst>
        </p:spPr>
      </p:pic>
      <p:sp>
        <p:nvSpPr>
          <p:cNvPr id="7" name="Ορθογώνιο 6"/>
          <p:cNvSpPr/>
          <p:nvPr>
            <p:custDataLst>
              <p:tags r:id="rId4"/>
            </p:custDataLst>
          </p:nvPr>
        </p:nvSpPr>
        <p:spPr>
          <a:xfrm>
            <a:off x="-53753" y="3063928"/>
            <a:ext cx="9144000" cy="646331"/>
          </a:xfrm>
          <a:prstGeom prst="rect">
            <a:avLst/>
          </a:prstGeom>
        </p:spPr>
        <p:txBody>
          <a:bodyPr wrap="square">
            <a:spAutoFit/>
          </a:bodyPr>
          <a:lstStyle/>
          <a:p>
            <a:pPr algn="ctr"/>
            <a:r>
              <a:rPr lang="el-GR" sz="3600" b="1" dirty="0"/>
              <a:t>Διαγραφή </a:t>
            </a:r>
            <a:r>
              <a:rPr lang="en-US" sz="3600" b="1" dirty="0" smtClean="0"/>
              <a:t>Markers</a:t>
            </a:r>
            <a:endParaRPr lang="el-GR" sz="3600" b="1" dirty="0"/>
          </a:p>
        </p:txBody>
      </p:sp>
      <p:sp>
        <p:nvSpPr>
          <p:cNvPr id="8" name="Rectangle 3"/>
          <p:cNvSpPr>
            <a:spLocks noChangeArrowheads="1"/>
          </p:cNvSpPr>
          <p:nvPr>
            <p:custDataLst>
              <p:tags r:id="rId5"/>
            </p:custDataLst>
          </p:nvPr>
        </p:nvSpPr>
        <p:spPr bwMode="auto">
          <a:xfrm>
            <a:off x="184289" y="4115237"/>
            <a:ext cx="8964488"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2200" b="0" i="0" u="none" strike="noStrike" cap="none" normalizeH="0" baseline="0" dirty="0" smtClean="0">
                <a:ln>
                  <a:noFill/>
                </a:ln>
                <a:solidFill>
                  <a:schemeClr val="tx1"/>
                </a:solidFill>
                <a:effectLst/>
                <a:ea typeface="Times New Roman" panose="02020603050405020304" pitchFamily="18" charset="0"/>
              </a:rPr>
              <a:t>Για να διαγράψετε </a:t>
            </a:r>
            <a:r>
              <a:rPr kumimoji="0" lang="en-US" altLang="el-GR" sz="2200" b="0" i="0" u="none" strike="noStrike" cap="none" normalizeH="0" baseline="0" dirty="0" smtClean="0">
                <a:ln>
                  <a:noFill/>
                </a:ln>
                <a:solidFill>
                  <a:schemeClr val="tx1"/>
                </a:solidFill>
                <a:effectLst/>
                <a:ea typeface="Times New Roman" panose="02020603050405020304" pitchFamily="18" charset="0"/>
              </a:rPr>
              <a:t>markers</a:t>
            </a:r>
            <a:r>
              <a:rPr kumimoji="0" lang="el-GR" altLang="el-GR" sz="2200" b="0" i="0" u="none" strike="noStrike" cap="none" normalizeH="0" baseline="0" dirty="0" smtClean="0">
                <a:ln>
                  <a:noFill/>
                </a:ln>
                <a:solidFill>
                  <a:schemeClr val="tx1"/>
                </a:solidFill>
                <a:effectLst/>
                <a:ea typeface="Times New Roman" panose="02020603050405020304" pitchFamily="18" charset="0"/>
              </a:rPr>
              <a:t>:</a:t>
            </a:r>
            <a:endParaRPr kumimoji="0" lang="el-GR" altLang="el-GR" sz="900" b="0" i="0" u="none" strike="noStrike" cap="none" normalizeH="0" baseline="0" dirty="0" smtClean="0">
              <a:ln>
                <a:noFill/>
              </a:ln>
              <a:solidFill>
                <a:schemeClr val="tx1"/>
              </a:solidFill>
              <a:effectLst/>
            </a:endParaRPr>
          </a:p>
          <a:p>
            <a:pPr marL="800100" lvl="1" indent="-342900" eaLnBrk="0" fontAlgn="base" hangingPunct="0">
              <a:spcBef>
                <a:spcPct val="0"/>
              </a:spcBef>
              <a:spcAft>
                <a:spcPct val="0"/>
              </a:spcAft>
              <a:buFont typeface="Wingdings" panose="05000000000000000000" pitchFamily="2" charset="2"/>
              <a:buChar char="q"/>
            </a:pPr>
            <a:r>
              <a:rPr kumimoji="0" lang="el-GR" altLang="el-GR" sz="1900" b="0" i="0" u="none" strike="noStrike" cap="none" normalizeH="0" baseline="0" dirty="0" smtClean="0">
                <a:ln>
                  <a:noFill/>
                </a:ln>
                <a:solidFill>
                  <a:schemeClr val="tx1"/>
                </a:solidFill>
                <a:effectLst/>
                <a:ea typeface="Times New Roman" panose="02020603050405020304" pitchFamily="18" charset="0"/>
              </a:rPr>
              <a:t>αποκρύψτε τα από το χάρτη (βλ. </a:t>
            </a:r>
            <a:r>
              <a:rPr kumimoji="0" lang="en-US" altLang="el-GR" sz="1900" b="0" i="0" u="none" strike="noStrike" cap="none" normalizeH="0" baseline="0" dirty="0" smtClean="0">
                <a:ln>
                  <a:noFill/>
                </a:ln>
                <a:solidFill>
                  <a:schemeClr val="tx1"/>
                </a:solidFill>
                <a:effectLst/>
                <a:ea typeface="Times New Roman" panose="02020603050405020304" pitchFamily="18" charset="0"/>
              </a:rPr>
              <a:t>slide</a:t>
            </a:r>
            <a:r>
              <a:rPr kumimoji="0" lang="el-GR" altLang="el-GR" sz="1900" b="0" i="0" u="none" strike="noStrike" cap="none" normalizeH="0" baseline="0" dirty="0" smtClean="0">
                <a:ln>
                  <a:noFill/>
                </a:ln>
                <a:solidFill>
                  <a:schemeClr val="tx1"/>
                </a:solidFill>
                <a:effectLst/>
                <a:ea typeface="Times New Roman" panose="02020603050405020304" pitchFamily="18" charset="0"/>
              </a:rPr>
              <a:t> #11), και</a:t>
            </a:r>
            <a:endParaRPr kumimoji="0" lang="el-GR" altLang="el-GR" sz="900" b="0" i="0" u="none" strike="noStrike" cap="none" normalizeH="0" baseline="0" dirty="0" smtClean="0">
              <a:ln>
                <a:noFill/>
              </a:ln>
              <a:solidFill>
                <a:schemeClr val="tx1"/>
              </a:solidFill>
              <a:effectLst/>
            </a:endParaRPr>
          </a:p>
          <a:p>
            <a:pPr marL="800100" lvl="1" indent="-342900" eaLnBrk="0" fontAlgn="base" hangingPunct="0">
              <a:spcBef>
                <a:spcPct val="0"/>
              </a:spcBef>
              <a:spcAft>
                <a:spcPct val="0"/>
              </a:spcAft>
              <a:buFont typeface="Wingdings" panose="05000000000000000000" pitchFamily="2" charset="2"/>
              <a:buChar char="q"/>
            </a:pPr>
            <a:r>
              <a:rPr kumimoji="0" lang="el-GR" altLang="el-GR" sz="1900" b="0" i="0" u="none" strike="noStrike" cap="none" normalizeH="0" baseline="0" dirty="0" smtClean="0">
                <a:ln>
                  <a:noFill/>
                </a:ln>
                <a:solidFill>
                  <a:schemeClr val="tx1"/>
                </a:solidFill>
                <a:effectLst/>
                <a:ea typeface="Times New Roman" panose="02020603050405020304" pitchFamily="18" charset="0"/>
              </a:rPr>
              <a:t>αδειάστε τον πίνακα διαχείρισης  (βλ. </a:t>
            </a:r>
            <a:r>
              <a:rPr kumimoji="0" lang="en-US" altLang="el-GR" sz="1900" b="0" i="0" u="none" strike="noStrike" cap="none" normalizeH="0" baseline="0" dirty="0" smtClean="0">
                <a:ln>
                  <a:noFill/>
                </a:ln>
                <a:solidFill>
                  <a:schemeClr val="tx1"/>
                </a:solidFill>
                <a:effectLst/>
                <a:ea typeface="Times New Roman" panose="02020603050405020304" pitchFamily="18" charset="0"/>
              </a:rPr>
              <a:t>slide</a:t>
            </a:r>
            <a:r>
              <a:rPr kumimoji="0" lang="el-GR" altLang="el-GR" sz="1900" b="0" i="0" u="none" strike="noStrike" cap="none" normalizeH="0" baseline="0" dirty="0" smtClean="0">
                <a:ln>
                  <a:noFill/>
                </a:ln>
                <a:solidFill>
                  <a:schemeClr val="tx1"/>
                </a:solidFill>
                <a:effectLst/>
                <a:ea typeface="Times New Roman" panose="02020603050405020304" pitchFamily="18" charset="0"/>
              </a:rPr>
              <a:t> #11)</a:t>
            </a:r>
            <a:endParaRPr kumimoji="0" lang="el-GR" altLang="el-GR" sz="9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a:t>
            </a:r>
            <a:r>
              <a:rPr kumimoji="0" lang="en-US" altLang="el-GR" sz="18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markers</a:t>
            </a:r>
            <a:r>
              <a:rPr kumimoji="0" lang="el-GR" altLang="el-GR" sz="1800" b="1" i="0" u="none" strike="noStrike" cap="none" normalizeH="0" baseline="0" dirty="0" smtClean="0">
                <a:ln>
                  <a:noFill/>
                </a:ln>
                <a:solidFill>
                  <a:schemeClr val="tx1"/>
                </a:solidFill>
                <a:effectLst/>
                <a:ea typeface="Times New Roman" panose="02020603050405020304" pitchFamily="18" charset="0"/>
                <a:cs typeface="Courier New" panose="02070309020205020404" pitchFamily="49" charset="0"/>
              </a:rPr>
              <a:t> = [];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altLang="el-GR" sz="9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2400" b="1" i="0" u="none" strike="noStrike" cap="none" normalizeH="0" baseline="0" dirty="0" smtClean="0">
                <a:ln>
                  <a:noFill/>
                </a:ln>
                <a:solidFill>
                  <a:schemeClr val="tx1"/>
                </a:solidFill>
                <a:effectLst/>
                <a:ea typeface="Times New Roman" panose="02020603050405020304" pitchFamily="18" charset="0"/>
              </a:rPr>
              <a:t>Το </a:t>
            </a:r>
            <a:r>
              <a:rPr kumimoji="0" lang="el-GR" altLang="el-GR" sz="2400" b="1" i="0" u="none" strike="noStrike" cap="none" normalizeH="0" baseline="0" dirty="0" err="1" smtClean="0">
                <a:ln>
                  <a:noFill/>
                </a:ln>
                <a:solidFill>
                  <a:schemeClr val="tx1"/>
                </a:solidFill>
                <a:effectLst/>
                <a:ea typeface="Times New Roman" panose="02020603050405020304" pitchFamily="18" charset="0"/>
              </a:rPr>
              <a:t>Google</a:t>
            </a:r>
            <a:r>
              <a:rPr kumimoji="0" lang="el-GR" altLang="el-GR" sz="2400" b="1" i="0" u="none" strike="noStrike" cap="none" normalizeH="0" baseline="0" dirty="0" smtClean="0">
                <a:ln>
                  <a:noFill/>
                </a:ln>
                <a:solidFill>
                  <a:schemeClr val="tx1"/>
                </a:solidFill>
                <a:effectLst/>
                <a:ea typeface="Times New Roman" panose="02020603050405020304" pitchFamily="18" charset="0"/>
              </a:rPr>
              <a:t> </a:t>
            </a:r>
            <a:r>
              <a:rPr kumimoji="0" lang="el-GR" altLang="el-GR" sz="2400" b="1" i="0" u="none" strike="noStrike" cap="none" normalizeH="0" baseline="0" dirty="0" err="1" smtClean="0">
                <a:ln>
                  <a:noFill/>
                </a:ln>
                <a:solidFill>
                  <a:schemeClr val="tx1"/>
                </a:solidFill>
                <a:effectLst/>
                <a:ea typeface="Times New Roman" panose="02020603050405020304" pitchFamily="18" charset="0"/>
              </a:rPr>
              <a:t>Maps</a:t>
            </a:r>
            <a:r>
              <a:rPr kumimoji="0" lang="el-GR" altLang="el-GR" sz="2400" b="1" i="0" u="none" strike="noStrike" cap="none" normalizeH="0" baseline="0" dirty="0" smtClean="0">
                <a:ln>
                  <a:noFill/>
                </a:ln>
                <a:solidFill>
                  <a:schemeClr val="tx1"/>
                </a:solidFill>
                <a:effectLst/>
                <a:ea typeface="Times New Roman" panose="02020603050405020304" pitchFamily="18" charset="0"/>
              </a:rPr>
              <a:t> API είναι ιδιαίτερα πλούσιο σε ικανότητες</a:t>
            </a:r>
            <a:br>
              <a:rPr kumimoji="0" lang="el-GR" altLang="el-GR" sz="2400" b="1" i="0" u="none" strike="noStrike" cap="none" normalizeH="0" baseline="0" dirty="0" smtClean="0">
                <a:ln>
                  <a:noFill/>
                </a:ln>
                <a:solidFill>
                  <a:schemeClr val="tx1"/>
                </a:solidFill>
                <a:effectLst/>
                <a:ea typeface="Times New Roman" panose="02020603050405020304" pitchFamily="18" charset="0"/>
              </a:rPr>
            </a:br>
            <a:r>
              <a:rPr kumimoji="0" lang="el-GR" altLang="el-GR" sz="2400" b="1" i="0" u="none" strike="noStrike" cap="none" normalizeH="0" baseline="0" dirty="0" smtClean="0">
                <a:ln>
                  <a:noFill/>
                </a:ln>
                <a:solidFill>
                  <a:schemeClr val="tx1"/>
                </a:solidFill>
                <a:effectLst/>
                <a:ea typeface="Times New Roman" panose="02020603050405020304" pitchFamily="18" charset="0"/>
              </a:rPr>
              <a:t>και αξίζει να το γνωρίζει κανείς (έστω στα βασικά του σημεία)</a:t>
            </a:r>
            <a:r>
              <a:rPr kumimoji="0" lang="el-GR" altLang="el-GR" sz="900" b="0" i="0" u="none" strike="noStrike" cap="none" normalizeH="0" baseline="0" dirty="0" smtClean="0">
                <a:ln>
                  <a:noFill/>
                </a:ln>
                <a:solidFill>
                  <a:schemeClr val="tx1"/>
                </a:solidFill>
                <a:effectLst/>
              </a:rPr>
              <a:t> </a:t>
            </a:r>
            <a:endParaRPr kumimoji="0" lang="el-GR" altLang="el-GR" sz="1800" b="0" i="0" u="none" strike="noStrike" cap="none" normalizeH="0" baseline="0" dirty="0" smtClean="0">
              <a:ln>
                <a:noFill/>
              </a:ln>
              <a:solidFill>
                <a:schemeClr val="tx1"/>
              </a:solidFill>
              <a:effectLst/>
            </a:endParaRPr>
          </a:p>
        </p:txBody>
      </p:sp>
      <p:pic>
        <p:nvPicPr>
          <p:cNvPr id="11265" name="Picture 20" descr="εικονίδιο web."/>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34162" y="3537581"/>
            <a:ext cx="2509838" cy="1882775"/>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6"/>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7"/>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512832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dirty="0">
                <a:latin typeface="Times New Roman" panose="02020603050405020304" pitchFamily="18" charset="0"/>
                <a:ea typeface="Times New Roman" panose="02020603050405020304" pitchFamily="18" charset="0"/>
              </a:rPr>
              <a:t>Καλό Καλοκαίρι!</a:t>
            </a:r>
            <a:endParaRPr lang="el-GR" dirty="0"/>
          </a:p>
        </p:txBody>
      </p:sp>
      <p:sp>
        <p:nvSpPr>
          <p:cNvPr id="8" name="Rectangle 2" descr="[DECORATIVE]"/>
          <p:cNvSpPr>
            <a:spLocks noChangeArrowheads="1"/>
          </p:cNvSpPr>
          <p:nvPr/>
        </p:nvSpPr>
        <p:spPr bwMode="auto">
          <a:xfrm>
            <a:off x="0" y="0"/>
            <a:ext cx="8709526" cy="3885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l-GR" sz="1800" b="0" i="0" u="none" strike="noStrike" cap="none" normalizeH="0" baseline="0" smtClean="0">
              <a:ln>
                <a:noFill/>
              </a:ln>
              <a:solidFill>
                <a:schemeClr val="tx1"/>
              </a:solidFill>
              <a:effectLst/>
              <a:latin typeface="Arial" panose="020B0604020202020204" pitchFamily="34" charset="0"/>
            </a:endParaRPr>
          </a:p>
        </p:txBody>
      </p:sp>
      <p:grpSp>
        <p:nvGrpSpPr>
          <p:cNvPr id="13" name="Ομάδα 12" descr="και καλή επιστροφή ."/>
          <p:cNvGrpSpPr/>
          <p:nvPr/>
        </p:nvGrpSpPr>
        <p:grpSpPr>
          <a:xfrm>
            <a:off x="910439" y="1212712"/>
            <a:ext cx="7873511" cy="4592478"/>
            <a:chOff x="910439" y="1212712"/>
            <a:chExt cx="7873511" cy="4592478"/>
          </a:xfrm>
        </p:grpSpPr>
        <p:pic>
          <p:nvPicPr>
            <p:cNvPr id="16" name="Picture 7" descr="C:\Users\Fotis\Desktop\tumblr_m0o1vhK38I1r1b9q6o1_500[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0439" y="1212712"/>
              <a:ext cx="6120680" cy="459247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22"/>
            <p:cNvPicPr/>
            <p:nvPr/>
          </p:nvPicPr>
          <p:blipFill>
            <a:blip r:embed="rId8">
              <a:extLst>
                <a:ext uri="{28A0092B-C50C-407E-A947-70E740481C1C}">
                  <a14:useLocalDpi xmlns:a14="http://schemas.microsoft.com/office/drawing/2010/main" val="0"/>
                </a:ext>
              </a:extLst>
            </a:blip>
            <a:stretch>
              <a:fillRect/>
            </a:stretch>
          </p:blipFill>
          <p:spPr>
            <a:xfrm>
              <a:off x="7818750" y="2093180"/>
              <a:ext cx="965200" cy="965200"/>
            </a:xfrm>
            <a:prstGeom prst="rect">
              <a:avLst/>
            </a:prstGeom>
          </p:spPr>
        </p:pic>
      </p:grpSp>
      <p:sp>
        <p:nvSpPr>
          <p:cNvPr id="6" name="Θέση υποσέλιδου 3" descr="."/>
          <p:cNvSpPr txBox="1">
            <a:spLocks/>
          </p:cNvSpPr>
          <p:nvPr>
            <p:custDataLst>
              <p:tags r:id="rId3"/>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832024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custDataLst>
              <p:tags r:id="rId2"/>
            </p:custDataLst>
          </p:nvPr>
        </p:nvSpPr>
        <p:spPr/>
        <p:txBody>
          <a:bodyPr/>
          <a:lstStyle/>
          <a:p>
            <a:r>
              <a:rPr lang="el-GR" dirty="0" smtClean="0"/>
              <a:t>Άδειες Χρήσης</a:t>
            </a:r>
            <a:endParaRPr lang="el-GR" dirty="0"/>
          </a:p>
        </p:txBody>
      </p:sp>
      <p:sp>
        <p:nvSpPr>
          <p:cNvPr id="9" name="Subtitle 8"/>
          <p:cNvSpPr>
            <a:spLocks noGrp="1"/>
          </p:cNvSpPr>
          <p:nvPr>
            <p:ph idx="1"/>
            <p:custDataLst>
              <p:tags r:id="rId3"/>
            </p:custDataLst>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7"/>
          </p:cNvPr>
          <p:cNvPicPr>
            <a:picLocks noChangeAspect="1"/>
          </p:cNvPicPr>
          <p:nvPr/>
        </p:nvPicPr>
        <p:blipFill>
          <a:blip r:embed="rId8" cstate="print"/>
          <a:stretch>
            <a:fillRect/>
          </a:stretch>
        </p:blipFill>
        <p:spPr>
          <a:xfrm>
            <a:off x="3707904" y="4941168"/>
            <a:ext cx="1581685" cy="553393"/>
          </a:xfrm>
          <a:prstGeom prst="rect">
            <a:avLst/>
          </a:prstGeom>
        </p:spPr>
      </p:pic>
      <p:sp>
        <p:nvSpPr>
          <p:cNvPr id="3" name="Θέση αριθμού διαφάνειας 2"/>
          <p:cNvSpPr>
            <a:spLocks noGrp="1"/>
          </p:cNvSpPr>
          <p:nvPr>
            <p:ph type="sldNum" sz="quarter" idx="12"/>
            <p:custDataLst>
              <p:tags r:id="rId4"/>
            </p:custDataLst>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custDataLst>
              <p:tags r:id="rId2"/>
            </p:custDataLst>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5"/>
          </p:cNvPr>
          <p:cNvPicPr>
            <a:picLocks noChangeAspect="1"/>
          </p:cNvPicPr>
          <p:nvPr/>
        </p:nvPicPr>
        <p:blipFill>
          <a:blip r:embed="rId6"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Χρηματοδότηση</a:t>
            </a:r>
            <a:endParaRPr lang="el-GR" dirty="0"/>
          </a:p>
        </p:txBody>
      </p:sp>
      <p:sp>
        <p:nvSpPr>
          <p:cNvPr id="3" name="Content Placeholder 2"/>
          <p:cNvSpPr>
            <a:spLocks noGrp="1"/>
          </p:cNvSpPr>
          <p:nvPr>
            <p:ph idx="1"/>
            <p:custDataLst>
              <p:tags r:id="rId3"/>
            </p:custDataLst>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7"/>
          </p:cNvPr>
          <p:cNvPicPr>
            <a:picLocks noChangeAspect="1" noChangeArrowheads="1"/>
          </p:cNvPicPr>
          <p:nvPr/>
        </p:nvPicPr>
        <p:blipFill>
          <a:blip r:embed="rId8"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custDataLst>
              <p:tags r:id="rId4"/>
            </p:custDataLst>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l-GR" dirty="0" smtClean="0"/>
              <a:t>Σκοποί  ενότητας</a:t>
            </a:r>
            <a:endParaRPr lang="el-GR" dirty="0"/>
          </a:p>
        </p:txBody>
      </p:sp>
      <p:sp>
        <p:nvSpPr>
          <p:cNvPr id="3" name="Content Placeholder 2"/>
          <p:cNvSpPr>
            <a:spLocks noGrp="1"/>
          </p:cNvSpPr>
          <p:nvPr>
            <p:ph idx="1"/>
            <p:custDataLst>
              <p:tags r:id="rId3"/>
            </p:custDataLst>
          </p:nvPr>
        </p:nvSpPr>
        <p:spPr>
          <a:xfrm>
            <a:off x="467544" y="1833611"/>
            <a:ext cx="8229600" cy="4525963"/>
          </a:xfrm>
        </p:spPr>
        <p:txBody>
          <a:bodyPr>
            <a:normAutofit fontScale="92500" lnSpcReduction="20000"/>
          </a:bodyPr>
          <a:lstStyle/>
          <a:p>
            <a:pPr marL="0"/>
            <a:r>
              <a:rPr lang="el-GR" sz="2800" dirty="0" smtClean="0"/>
              <a:t>Να ενσωματώνει σε ιστοσελίδα την υπηρεσία </a:t>
            </a:r>
            <a:r>
              <a:rPr lang="en-US" sz="2800" dirty="0" smtClean="0"/>
              <a:t>Google Map</a:t>
            </a:r>
            <a:r>
              <a:rPr lang="el-GR" sz="2800" dirty="0" smtClean="0"/>
              <a:t>.</a:t>
            </a:r>
          </a:p>
          <a:p>
            <a:pPr marL="0"/>
            <a:r>
              <a:rPr lang="el-GR" sz="2800" dirty="0" smtClean="0"/>
              <a:t>Να αναλύει τον κώδικα</a:t>
            </a:r>
            <a:r>
              <a:rPr lang="en-US" sz="2800" dirty="0" smtClean="0"/>
              <a:t> </a:t>
            </a:r>
            <a:r>
              <a:rPr lang="el-GR" sz="2800" smtClean="0"/>
              <a:t>που προστίθεται </a:t>
            </a:r>
            <a:r>
              <a:rPr lang="el-GR" sz="2800" dirty="0" smtClean="0"/>
              <a:t>στην ιστοσελίδα και υλοποιεί την υπηρεσία </a:t>
            </a:r>
            <a:r>
              <a:rPr lang="en-US" sz="2800" dirty="0" smtClean="0"/>
              <a:t>Google Map</a:t>
            </a:r>
            <a:r>
              <a:rPr lang="el-GR" sz="2800" dirty="0" smtClean="0"/>
              <a:t>.</a:t>
            </a:r>
          </a:p>
          <a:p>
            <a:pPr marL="0"/>
            <a:r>
              <a:rPr lang="el-GR" sz="2800" dirty="0" smtClean="0"/>
              <a:t>Να ελέγχει την υποστήριξη </a:t>
            </a:r>
            <a:r>
              <a:rPr lang="en-US" sz="2800" dirty="0" smtClean="0"/>
              <a:t>geolocation </a:t>
            </a:r>
            <a:r>
              <a:rPr lang="el-GR" sz="2800" dirty="0" smtClean="0"/>
              <a:t>από τον </a:t>
            </a:r>
            <a:r>
              <a:rPr lang="en-US" sz="2800" dirty="0" smtClean="0"/>
              <a:t>browser.</a:t>
            </a:r>
          </a:p>
          <a:p>
            <a:pPr marL="0"/>
            <a:r>
              <a:rPr lang="el-GR" sz="2800" dirty="0" smtClean="0"/>
              <a:t>Να ορίζει</a:t>
            </a:r>
            <a:r>
              <a:rPr lang="en-US" sz="2800" dirty="0" smtClean="0"/>
              <a:t> </a:t>
            </a:r>
            <a:r>
              <a:rPr lang="el-GR" sz="2800" dirty="0" smtClean="0"/>
              <a:t>και να διαχειρίζεται </a:t>
            </a:r>
            <a:r>
              <a:rPr lang="en-US" sz="2800" dirty="0" smtClean="0"/>
              <a:t>Markers.</a:t>
            </a:r>
          </a:p>
          <a:p>
            <a:pPr marL="0"/>
            <a:r>
              <a:rPr lang="el-GR" sz="2800" dirty="0" smtClean="0"/>
              <a:t>Να ορίζει </a:t>
            </a:r>
            <a:r>
              <a:rPr lang="en-US" sz="2800" dirty="0" smtClean="0"/>
              <a:t>Infowindow </a:t>
            </a:r>
            <a:r>
              <a:rPr lang="el-GR" sz="2800" dirty="0" smtClean="0"/>
              <a:t>στον χάρτη και να τον συσχετίζει με </a:t>
            </a:r>
            <a:r>
              <a:rPr lang="en-US" sz="2800" dirty="0" smtClean="0"/>
              <a:t>marker.</a:t>
            </a:r>
            <a:endParaRPr lang="el-GR" sz="2800" dirty="0" smtClean="0"/>
          </a:p>
          <a:p>
            <a:pPr marL="0" indent="0">
              <a:buNone/>
            </a:pPr>
            <a:endParaRPr lang="el-GR" sz="2800" dirty="0" smtClean="0"/>
          </a:p>
          <a:p>
            <a:pPr marL="0" indent="0">
              <a:buNone/>
            </a:pPr>
            <a:r>
              <a:rPr lang="el-GR" sz="2800" dirty="0" smtClean="0"/>
              <a:t/>
            </a:r>
            <a:br>
              <a:rPr lang="el-GR" sz="2800" dirty="0" smtClean="0"/>
            </a:br>
            <a:endParaRPr lang="el-GR" sz="2800" dirty="0"/>
          </a:p>
        </p:txBody>
      </p:sp>
      <p:sp>
        <p:nvSpPr>
          <p:cNvPr id="5" name="Θέση υποσέλιδου 3" descr="."/>
          <p:cNvSpPr txBox="1">
            <a:spLocks/>
          </p:cNvSpPr>
          <p:nvPr>
            <p:custDataLst>
              <p:tags r:id="rId4"/>
            </p:custDataLst>
          </p:nvPr>
        </p:nvSpPr>
        <p:spPr>
          <a:xfrm>
            <a:off x="3059833" y="6381328"/>
            <a:ext cx="3312368"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Εφαρμογών Διαδικτύου</a:t>
            </a:r>
            <a:endParaRPr lang="en-US" sz="1400" dirty="0"/>
          </a:p>
        </p:txBody>
      </p:sp>
      <p:sp>
        <p:nvSpPr>
          <p:cNvPr id="6" name="Slide Number Placeholder 5" descr="."/>
          <p:cNvSpPr>
            <a:spLocks noGrp="1"/>
          </p:cNvSpPr>
          <p:nvPr>
            <p:ph type="sldNum" sz="quarter" idx="12"/>
            <p:custDataLst>
              <p:tags r:id="rId5"/>
            </p:custDataLst>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custDataLst>
              <p:tags r:id="rId3"/>
            </p:custDataLst>
          </p:nvPr>
        </p:nvSpPr>
        <p:spPr>
          <a:xfrm>
            <a:off x="0" y="1855365"/>
            <a:ext cx="9036496" cy="4525963"/>
          </a:xfrm>
        </p:spPr>
        <p:txBody>
          <a:bodyPr>
            <a:noAutofit/>
          </a:bodyPr>
          <a:lstStyle/>
          <a:p>
            <a:pPr lvl="1">
              <a:buFont typeface="Wingdings" pitchFamily="2" charset="2"/>
              <a:buChar char="§"/>
            </a:pPr>
            <a:r>
              <a:rPr lang="en-US" dirty="0">
                <a:hlinkClick r:id="rId8" action="ppaction://hlinksldjump"/>
              </a:rPr>
              <a:t>Google Maps </a:t>
            </a:r>
            <a:r>
              <a:rPr lang="en-US" dirty="0" smtClean="0">
                <a:hlinkClick r:id="rId8" action="ppaction://hlinksldjump"/>
              </a:rPr>
              <a:t>API</a:t>
            </a:r>
            <a:r>
              <a:rPr lang="el-GR" dirty="0" smtClean="0">
                <a:hlinkClick r:id="rId8" action="ppaction://hlinksldjump"/>
              </a:rPr>
              <a:t>.</a:t>
            </a:r>
            <a:endParaRPr lang="el-GR" dirty="0" smtClean="0"/>
          </a:p>
          <a:p>
            <a:pPr lvl="1">
              <a:buFont typeface="Wingdings" pitchFamily="2" charset="2"/>
              <a:buChar char="§"/>
            </a:pPr>
            <a:r>
              <a:rPr lang="el-GR" dirty="0">
                <a:hlinkClick r:id="rId9" action="ppaction://hlinksldjump"/>
              </a:rPr>
              <a:t>Εξήγηση </a:t>
            </a:r>
            <a:r>
              <a:rPr lang="el-GR" dirty="0" smtClean="0">
                <a:hlinkClick r:id="rId9" action="ppaction://hlinksldjump"/>
              </a:rPr>
              <a:t>Γραμμών κώδικα υπηρεσίας </a:t>
            </a:r>
            <a:r>
              <a:rPr lang="en-US" dirty="0" smtClean="0">
                <a:hlinkClick r:id="rId9" action="ppaction://hlinksldjump"/>
              </a:rPr>
              <a:t>Google Maps</a:t>
            </a:r>
            <a:r>
              <a:rPr lang="el-GR" dirty="0" smtClean="0">
                <a:hlinkClick r:id="rId9" action="ppaction://hlinksldjump"/>
              </a:rPr>
              <a:t>.</a:t>
            </a:r>
            <a:endParaRPr lang="el-GR" dirty="0" smtClean="0"/>
          </a:p>
          <a:p>
            <a:pPr lvl="1">
              <a:buFont typeface="Wingdings" pitchFamily="2" charset="2"/>
              <a:buChar char="§"/>
            </a:pPr>
            <a:r>
              <a:rPr lang="el-GR" dirty="0">
                <a:hlinkClick r:id="rId10" action="ppaction://hlinksldjump"/>
              </a:rPr>
              <a:t>Έλεγχος Υποστήριξης </a:t>
            </a:r>
            <a:r>
              <a:rPr lang="en-US" dirty="0" smtClean="0">
                <a:hlinkClick r:id="rId10" action="ppaction://hlinksldjump"/>
              </a:rPr>
              <a:t>geolocation</a:t>
            </a:r>
            <a:r>
              <a:rPr lang="el-GR" dirty="0" smtClean="0">
                <a:hlinkClick r:id="rId10" action="ppaction://hlinksldjump"/>
              </a:rPr>
              <a:t>.</a:t>
            </a:r>
            <a:endParaRPr lang="el-GR" dirty="0" smtClean="0"/>
          </a:p>
          <a:p>
            <a:pPr lvl="1">
              <a:buFont typeface="Wingdings" pitchFamily="2" charset="2"/>
              <a:buChar char="§"/>
            </a:pPr>
            <a:r>
              <a:rPr lang="el-GR" dirty="0" smtClean="0">
                <a:hlinkClick r:id="rId11" action="ppaction://hlinksldjump"/>
              </a:rPr>
              <a:t>Markers.</a:t>
            </a:r>
            <a:endParaRPr lang="el-GR" dirty="0" smtClean="0"/>
          </a:p>
          <a:p>
            <a:pPr lvl="1">
              <a:buFont typeface="Wingdings" pitchFamily="2" charset="2"/>
              <a:buChar char="§"/>
            </a:pPr>
            <a:r>
              <a:rPr lang="en-US" dirty="0" smtClean="0">
                <a:hlinkClick r:id="rId12" action="ppaction://hlinksldjump"/>
              </a:rPr>
              <a:t>Infowindow</a:t>
            </a:r>
            <a:r>
              <a:rPr lang="el-GR" dirty="0" smtClean="0">
                <a:hlinkClick r:id="rId12" action="ppaction://hlinksldjump"/>
              </a:rPr>
              <a:t>.</a:t>
            </a:r>
            <a:endParaRPr lang="el-GR" dirty="0" smtClean="0"/>
          </a:p>
          <a:p>
            <a:pPr lvl="1">
              <a:buFont typeface="Wingdings" pitchFamily="2" charset="2"/>
              <a:buChar char="§"/>
            </a:pPr>
            <a:r>
              <a:rPr lang="el-GR" dirty="0">
                <a:hlinkClick r:id="rId13" action="ppaction://hlinksldjump"/>
              </a:rPr>
              <a:t>Συσχέτιση </a:t>
            </a:r>
            <a:r>
              <a:rPr lang="en-US" dirty="0" err="1">
                <a:hlinkClick r:id="rId13" action="ppaction://hlinksldjump"/>
              </a:rPr>
              <a:t>infowindow</a:t>
            </a:r>
            <a:r>
              <a:rPr lang="en-US" dirty="0">
                <a:hlinkClick r:id="rId13" action="ppaction://hlinksldjump"/>
              </a:rPr>
              <a:t> </a:t>
            </a:r>
            <a:r>
              <a:rPr lang="el-GR" dirty="0">
                <a:hlinkClick r:id="rId13" action="ppaction://hlinksldjump"/>
              </a:rPr>
              <a:t>με </a:t>
            </a:r>
            <a:r>
              <a:rPr lang="en-US" dirty="0" smtClean="0">
                <a:hlinkClick r:id="rId13" action="ppaction://hlinksldjump"/>
              </a:rPr>
              <a:t>marker</a:t>
            </a:r>
            <a:r>
              <a:rPr lang="el-GR" dirty="0" smtClean="0">
                <a:hlinkClick r:id="rId13" action="ppaction://hlinksldjump"/>
              </a:rPr>
              <a:t>.</a:t>
            </a:r>
            <a:endParaRPr lang="el-GR" dirty="0" smtClean="0"/>
          </a:p>
          <a:p>
            <a:pPr lvl="1">
              <a:buFont typeface="Wingdings" pitchFamily="2" charset="2"/>
              <a:buChar char="§"/>
            </a:pPr>
            <a:r>
              <a:rPr lang="en-US" dirty="0">
                <a:hlinkClick r:id="rId14" action="ppaction://hlinksldjump"/>
              </a:rPr>
              <a:t>Markers </a:t>
            </a:r>
            <a:r>
              <a:rPr lang="el-GR" dirty="0">
                <a:hlinkClick r:id="rId14" action="ppaction://hlinksldjump"/>
              </a:rPr>
              <a:t>και </a:t>
            </a:r>
            <a:r>
              <a:rPr lang="en-US" dirty="0" smtClean="0">
                <a:hlinkClick r:id="rId14" action="ppaction://hlinksldjump"/>
              </a:rPr>
              <a:t>Database</a:t>
            </a:r>
            <a:r>
              <a:rPr lang="el-GR" dirty="0" smtClean="0">
                <a:hlinkClick r:id="rId14" action="ppaction://hlinksldjump"/>
              </a:rPr>
              <a:t>.</a:t>
            </a:r>
            <a:endParaRPr lang="en-US" dirty="0"/>
          </a:p>
          <a:p>
            <a:pPr>
              <a:buFont typeface="Wingdings" pitchFamily="2" charset="2"/>
              <a:buChar char="§"/>
            </a:pPr>
            <a:endParaRPr lang="el-GR" dirty="0"/>
          </a:p>
        </p:txBody>
      </p:sp>
      <p:sp>
        <p:nvSpPr>
          <p:cNvPr id="5"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4" name="Slide Number Placeholder 3" descr="."/>
          <p:cNvSpPr>
            <a:spLocks noGrp="1"/>
          </p:cNvSpPr>
          <p:nvPr>
            <p:ph type="sldNum" sz="quarter" idx="12"/>
            <p:custDataLst>
              <p:tags r:id="rId5"/>
            </p:custDataLst>
          </p:nvPr>
        </p:nvSpPr>
        <p:spPr/>
        <p:txBody>
          <a:bodyPr/>
          <a:lstStyle/>
          <a:p>
            <a:fld id="{95390251-5B84-4D2F-A9C7-1C62C4738B3F}" type="slidenum">
              <a:rPr lang="el-GR" smtClean="0"/>
              <a:pPr/>
              <a:t>5</a:t>
            </a:fld>
            <a:endParaRPr lang="el-GR" dirty="0"/>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0"/>
            <a:ext cx="8229600" cy="940966"/>
          </a:xfrm>
        </p:spPr>
        <p:txBody>
          <a:bodyPr>
            <a:noAutofit/>
          </a:bodyPr>
          <a:lstStyle/>
          <a:p>
            <a:r>
              <a:rPr lang="en-US" sz="4000" dirty="0"/>
              <a:t>Google Maps API</a:t>
            </a:r>
            <a:endParaRPr lang="el-GR" sz="4000" dirty="0"/>
          </a:p>
        </p:txBody>
      </p:sp>
      <p:sp>
        <p:nvSpPr>
          <p:cNvPr id="3" name="Ορθογώνιο 2"/>
          <p:cNvSpPr/>
          <p:nvPr>
            <p:custDataLst>
              <p:tags r:id="rId3"/>
            </p:custDataLst>
          </p:nvPr>
        </p:nvSpPr>
        <p:spPr>
          <a:xfrm>
            <a:off x="35496" y="795895"/>
            <a:ext cx="9144000" cy="5524589"/>
          </a:xfrm>
          <a:prstGeom prst="rect">
            <a:avLst/>
          </a:prstGeom>
        </p:spPr>
        <p:txBody>
          <a:bodyPr wrap="square">
            <a:spAutoFit/>
          </a:bodyPr>
          <a:lstStyle/>
          <a:p>
            <a:pPr marL="342900" lvl="0" indent="-342900">
              <a:spcAft>
                <a:spcPts val="300"/>
              </a:spcAft>
              <a:buFont typeface="Wingdings" panose="05000000000000000000" pitchFamily="2" charset="2"/>
              <a:buChar char=""/>
            </a:pPr>
            <a:r>
              <a:rPr lang="el-GR" sz="1700" dirty="0">
                <a:ea typeface="Times New Roman" panose="02020603050405020304" pitchFamily="18" charset="0"/>
              </a:rPr>
              <a:t>Προγραμματιστική διεπαφή που επιτρέπει την ενσωμάτωση της υπηρεσίας </a:t>
            </a:r>
            <a:r>
              <a:rPr lang="en-US" sz="1700" dirty="0">
                <a:ea typeface="Times New Roman" panose="02020603050405020304" pitchFamily="18" charset="0"/>
              </a:rPr>
              <a:t>Google Maps </a:t>
            </a:r>
            <a:r>
              <a:rPr lang="el-GR" sz="1700" dirty="0">
                <a:ea typeface="Times New Roman" panose="02020603050405020304" pitchFamily="18" charset="0"/>
              </a:rPr>
              <a:t>στο δικό σας </a:t>
            </a:r>
            <a:r>
              <a:rPr lang="en-US" sz="1700" dirty="0">
                <a:ea typeface="Times New Roman" panose="02020603050405020304" pitchFamily="18" charset="0"/>
              </a:rPr>
              <a:t>site</a:t>
            </a:r>
            <a:r>
              <a:rPr lang="el-GR" sz="1700" dirty="0">
                <a:ea typeface="Times New Roman" panose="02020603050405020304" pitchFamily="18" charset="0"/>
              </a:rPr>
              <a:t>. </a:t>
            </a:r>
          </a:p>
          <a:p>
            <a:pPr marL="342900" lvl="0" indent="-342900">
              <a:spcAft>
                <a:spcPts val="300"/>
              </a:spcAft>
              <a:buFont typeface="Wingdings" panose="05000000000000000000" pitchFamily="2" charset="2"/>
              <a:buChar char=""/>
            </a:pPr>
            <a:r>
              <a:rPr lang="el-GR" sz="1700" dirty="0">
                <a:ea typeface="Times New Roman" panose="02020603050405020304" pitchFamily="18" charset="0"/>
              </a:rPr>
              <a:t>Δεδομένης της αλληλεπίδρασης που παρέχει στον χρήστη όταν αυτός χρησιμοποιεί χάρτες στον </a:t>
            </a:r>
            <a:r>
              <a:rPr lang="en-US" sz="1700" dirty="0">
                <a:ea typeface="Times New Roman" panose="02020603050405020304" pitchFamily="18" charset="0"/>
              </a:rPr>
              <a:t>browser</a:t>
            </a:r>
            <a:r>
              <a:rPr lang="el-GR" sz="1700" dirty="0">
                <a:ea typeface="Times New Roman" panose="02020603050405020304" pitchFamily="18" charset="0"/>
              </a:rPr>
              <a:t>, η γλώσσα προγραμματισμού για τ</a:t>
            </a:r>
            <a:r>
              <a:rPr lang="en-US" sz="1700" dirty="0">
                <a:ea typeface="Times New Roman" panose="02020603050405020304" pitchFamily="18" charset="0"/>
              </a:rPr>
              <a:t>o</a:t>
            </a:r>
            <a:r>
              <a:rPr lang="el-GR" sz="1700" dirty="0">
                <a:ea typeface="Times New Roman" panose="02020603050405020304" pitchFamily="18" charset="0"/>
              </a:rPr>
              <a:t>ν προγραμματισμό της αλληλεπίδρασης είναι η </a:t>
            </a:r>
            <a:r>
              <a:rPr lang="en-US" sz="1700" dirty="0">
                <a:ea typeface="Times New Roman" panose="02020603050405020304" pitchFamily="18" charset="0"/>
              </a:rPr>
              <a:t>JavaScript</a:t>
            </a:r>
            <a:r>
              <a:rPr lang="el-GR" sz="1700" dirty="0">
                <a:ea typeface="Times New Roman" panose="02020603050405020304" pitchFamily="18" charset="0"/>
              </a:rPr>
              <a:t>. </a:t>
            </a:r>
          </a:p>
          <a:p>
            <a:pPr marL="800100" lvl="1" indent="-342900">
              <a:spcAft>
                <a:spcPts val="300"/>
              </a:spcAft>
              <a:buSzPts val="1800"/>
              <a:buFont typeface="Wingdings" panose="05000000000000000000" pitchFamily="2" charset="2"/>
              <a:buChar char=""/>
            </a:pPr>
            <a:r>
              <a:rPr lang="en-US" sz="1700" dirty="0">
                <a:ea typeface="Times New Roman" panose="02020603050405020304" pitchFamily="18" charset="0"/>
              </a:rPr>
              <a:t>M</a:t>
            </a:r>
            <a:r>
              <a:rPr lang="el-GR" sz="1700" dirty="0">
                <a:ea typeface="Times New Roman" panose="02020603050405020304" pitchFamily="18" charset="0"/>
              </a:rPr>
              <a:t>έσω </a:t>
            </a:r>
            <a:r>
              <a:rPr lang="en-US" sz="1700" dirty="0">
                <a:ea typeface="Times New Roman" panose="02020603050405020304" pitchFamily="18" charset="0"/>
              </a:rPr>
              <a:t>AJAX </a:t>
            </a:r>
            <a:r>
              <a:rPr lang="el-GR" sz="1700" dirty="0">
                <a:ea typeface="Times New Roman" panose="02020603050405020304" pitchFamily="18" charset="0"/>
              </a:rPr>
              <a:t>κλήσεων μπορούμε βέβαια να εμπλέξουμε και </a:t>
            </a:r>
            <a:r>
              <a:rPr lang="en-US" sz="1700" dirty="0">
                <a:ea typeface="Times New Roman" panose="02020603050405020304" pitchFamily="18" charset="0"/>
              </a:rPr>
              <a:t>server side scripting </a:t>
            </a:r>
            <a:endParaRPr lang="el-GR" sz="1700" dirty="0">
              <a:ea typeface="Times New Roman" panose="02020603050405020304" pitchFamily="18" charset="0"/>
            </a:endParaRPr>
          </a:p>
          <a:p>
            <a:pPr marL="1257300" lvl="2" indent="-342900">
              <a:spcAft>
                <a:spcPts val="300"/>
              </a:spcAft>
              <a:buSzPts val="1600"/>
              <a:buFont typeface="Symbol" panose="05050102010706020507" pitchFamily="18" charset="2"/>
              <a:buChar char=""/>
            </a:pPr>
            <a:r>
              <a:rPr lang="el-GR" sz="1700" dirty="0">
                <a:ea typeface="Times New Roman" panose="02020603050405020304" pitchFamily="18" charset="0"/>
              </a:rPr>
              <a:t>π.χ. για να πάρουμε κάποιες πληροφορίες από ΒΔ και να τις προβάλουμε πάνω στο χάρτη</a:t>
            </a:r>
          </a:p>
          <a:p>
            <a:pPr marL="800100" lvl="1" indent="-342900">
              <a:spcAft>
                <a:spcPts val="300"/>
              </a:spcAft>
              <a:buSzPts val="1800"/>
              <a:buFont typeface="Wingdings" panose="05000000000000000000" pitchFamily="2" charset="2"/>
              <a:buChar char=""/>
            </a:pPr>
            <a:r>
              <a:rPr lang="en-US" sz="1700" dirty="0">
                <a:ea typeface="Times New Roman" panose="02020603050405020304" pitchFamily="18" charset="0"/>
              </a:rPr>
              <a:t>Sites </a:t>
            </a:r>
            <a:r>
              <a:rPr lang="el-GR" sz="1700" dirty="0">
                <a:ea typeface="Times New Roman" panose="02020603050405020304" pitchFamily="18" charset="0"/>
              </a:rPr>
              <a:t>με </a:t>
            </a:r>
            <a:r>
              <a:rPr lang="en-US" sz="1700" dirty="0">
                <a:ea typeface="Times New Roman" panose="02020603050405020304" pitchFamily="18" charset="0"/>
              </a:rPr>
              <a:t>Google Maps </a:t>
            </a:r>
            <a:r>
              <a:rPr lang="el-GR" sz="1700" dirty="0">
                <a:ea typeface="Times New Roman" panose="02020603050405020304" pitchFamily="18" charset="0"/>
              </a:rPr>
              <a:t>παίζουν ΟΚ και σε </a:t>
            </a:r>
            <a:r>
              <a:rPr lang="en-US" sz="1700" dirty="0">
                <a:ea typeface="Times New Roman" panose="02020603050405020304" pitchFamily="18" charset="0"/>
              </a:rPr>
              <a:t>mobile browsers </a:t>
            </a:r>
            <a:r>
              <a:rPr lang="el-GR" sz="1700" dirty="0">
                <a:ea typeface="Times New Roman" panose="02020603050405020304" pitchFamily="18" charset="0"/>
              </a:rPr>
              <a:t>και μάλιστα αξιοποιούν και τον αισθητήρα </a:t>
            </a:r>
            <a:r>
              <a:rPr lang="en-US" sz="1700" dirty="0">
                <a:ea typeface="Times New Roman" panose="02020603050405020304" pitchFamily="18" charset="0"/>
              </a:rPr>
              <a:t>GPS </a:t>
            </a:r>
            <a:r>
              <a:rPr lang="el-GR" sz="1700" dirty="0">
                <a:ea typeface="Times New Roman" panose="02020603050405020304" pitchFamily="18" charset="0"/>
              </a:rPr>
              <a:t>των κινητών συσκευών.</a:t>
            </a:r>
          </a:p>
          <a:p>
            <a:pPr marL="342900" lvl="0" indent="-342900">
              <a:spcAft>
                <a:spcPts val="300"/>
              </a:spcAft>
              <a:buFont typeface="Wingdings" panose="05000000000000000000" pitchFamily="2" charset="2"/>
              <a:buChar char=""/>
            </a:pPr>
            <a:r>
              <a:rPr lang="el-GR" sz="1700" dirty="0">
                <a:ea typeface="Times New Roman" panose="02020603050405020304" pitchFamily="18" charset="0"/>
              </a:rPr>
              <a:t>Τελευταία έκδοση: </a:t>
            </a:r>
            <a:r>
              <a:rPr lang="el-GR" sz="1700" dirty="0" err="1">
                <a:ea typeface="Times New Roman" panose="02020603050405020304" pitchFamily="18" charset="0"/>
              </a:rPr>
              <a:t>JavaScript</a:t>
            </a:r>
            <a:r>
              <a:rPr lang="el-GR" sz="1700" dirty="0">
                <a:ea typeface="Times New Roman" panose="02020603050405020304" pitchFamily="18" charset="0"/>
              </a:rPr>
              <a:t> </a:t>
            </a:r>
            <a:r>
              <a:rPr lang="el-GR" sz="1700" dirty="0" err="1">
                <a:ea typeface="Times New Roman" panose="02020603050405020304" pitchFamily="18" charset="0"/>
              </a:rPr>
              <a:t>Maps</a:t>
            </a:r>
            <a:r>
              <a:rPr lang="el-GR" sz="1700" dirty="0">
                <a:ea typeface="Times New Roman" panose="02020603050405020304" pitchFamily="18" charset="0"/>
              </a:rPr>
              <a:t> API </a:t>
            </a:r>
            <a:r>
              <a:rPr lang="en-US" sz="1700" dirty="0">
                <a:ea typeface="Times New Roman" panose="02020603050405020304" pitchFamily="18" charset="0"/>
              </a:rPr>
              <a:t>v</a:t>
            </a:r>
            <a:r>
              <a:rPr lang="el-GR" sz="1700" dirty="0">
                <a:ea typeface="Times New Roman" panose="02020603050405020304" pitchFamily="18" charset="0"/>
              </a:rPr>
              <a:t>3 (με αυτή θα δουλέψουμε).</a:t>
            </a:r>
          </a:p>
          <a:p>
            <a:pPr marL="342900" lvl="0" indent="-342900">
              <a:spcAft>
                <a:spcPts val="300"/>
              </a:spcAft>
              <a:buFont typeface="Wingdings" panose="05000000000000000000" pitchFamily="2" charset="2"/>
              <a:buChar char=""/>
            </a:pPr>
            <a:r>
              <a:rPr lang="el-GR" sz="1700" dirty="0">
                <a:ea typeface="Times New Roman" panose="02020603050405020304" pitchFamily="18" charset="0"/>
              </a:rPr>
              <a:t>Δωρεάν υπηρεσία για μη εμπορικά </a:t>
            </a:r>
            <a:r>
              <a:rPr lang="el-GR" sz="1700" dirty="0" err="1">
                <a:ea typeface="Times New Roman" panose="02020603050405020304" pitchFamily="18" charset="0"/>
              </a:rPr>
              <a:t>sites</a:t>
            </a:r>
            <a:r>
              <a:rPr lang="el-GR" sz="1700" dirty="0">
                <a:ea typeface="Times New Roman" panose="02020603050405020304" pitchFamily="18" charset="0"/>
              </a:rPr>
              <a:t>. Απαιτεί όμως </a:t>
            </a:r>
            <a:r>
              <a:rPr lang="en-US" sz="1700" dirty="0">
                <a:ea typeface="Times New Roman" panose="02020603050405020304" pitchFamily="18" charset="0"/>
              </a:rPr>
              <a:t>Google Account</a:t>
            </a:r>
            <a:r>
              <a:rPr lang="el-GR" sz="1700" dirty="0">
                <a:ea typeface="Times New Roman" panose="02020603050405020304" pitchFamily="18" charset="0"/>
              </a:rPr>
              <a:t> και λήψη ενός κλειδιού. Για το κλειδί:</a:t>
            </a:r>
          </a:p>
          <a:p>
            <a:pPr marL="800100" lvl="1" indent="-342900">
              <a:spcAft>
                <a:spcPts val="300"/>
              </a:spcAft>
              <a:buSzPts val="1800"/>
              <a:buFont typeface="Wingdings" panose="05000000000000000000" pitchFamily="2" charset="2"/>
              <a:buChar char=""/>
            </a:pPr>
            <a:r>
              <a:rPr lang="el-GR" sz="1700" u="sng" dirty="0">
                <a:solidFill>
                  <a:srgbClr val="0000FF"/>
                </a:solidFill>
                <a:ea typeface="Times New Roman" panose="02020603050405020304" pitchFamily="18" charset="0"/>
                <a:hlinkClick r:id="rId8"/>
              </a:rPr>
              <a:t>https://developers.google.com/maps/documentation/javascript/tutorial#api_key</a:t>
            </a:r>
            <a:r>
              <a:rPr lang="el-GR" sz="1700" dirty="0">
                <a:ea typeface="Times New Roman" panose="02020603050405020304" pitchFamily="18" charset="0"/>
              </a:rPr>
              <a:t> </a:t>
            </a:r>
          </a:p>
          <a:p>
            <a:pPr marL="800100" lvl="1" indent="-342900">
              <a:spcAft>
                <a:spcPts val="300"/>
              </a:spcAft>
              <a:buSzPts val="1800"/>
              <a:buFont typeface="Wingdings" panose="05000000000000000000" pitchFamily="2" charset="2"/>
              <a:buChar char=""/>
            </a:pPr>
            <a:r>
              <a:rPr lang="el-GR" sz="1700" dirty="0">
                <a:ea typeface="Times New Roman" panose="02020603050405020304" pitchFamily="18" charset="0"/>
              </a:rPr>
              <a:t>Πρέπει να δηλώσετε σε ποια (δικά σας) </a:t>
            </a:r>
            <a:r>
              <a:rPr lang="en-US" sz="1700" dirty="0">
                <a:ea typeface="Times New Roman" panose="02020603050405020304" pitchFamily="18" charset="0"/>
              </a:rPr>
              <a:t>domains</a:t>
            </a:r>
            <a:r>
              <a:rPr lang="el-GR" sz="1700" dirty="0">
                <a:ea typeface="Times New Roman" panose="02020603050405020304" pitchFamily="18" charset="0"/>
              </a:rPr>
              <a:t> (</a:t>
            </a:r>
            <a:r>
              <a:rPr lang="en-US" sz="1700" dirty="0">
                <a:ea typeface="Times New Roman" panose="02020603050405020304" pitchFamily="18" charset="0"/>
              </a:rPr>
              <a:t>sites</a:t>
            </a:r>
            <a:r>
              <a:rPr lang="el-GR" sz="1700" dirty="0">
                <a:ea typeface="Times New Roman" panose="02020603050405020304" pitchFamily="18" charset="0"/>
              </a:rPr>
              <a:t>) χρησιμοποιείτε το κλειδί.</a:t>
            </a:r>
          </a:p>
          <a:p>
            <a:pPr marL="342900" lvl="0" indent="-342900">
              <a:spcAft>
                <a:spcPts val="300"/>
              </a:spcAft>
              <a:buFont typeface="Wingdings" panose="05000000000000000000" pitchFamily="2" charset="2"/>
              <a:buChar char=""/>
            </a:pPr>
            <a:r>
              <a:rPr lang="el-GR" sz="1700" dirty="0">
                <a:ea typeface="Times New Roman" panose="02020603050405020304" pitchFamily="18" charset="0"/>
              </a:rPr>
              <a:t>Τεκμηρίωση: </a:t>
            </a:r>
            <a:r>
              <a:rPr lang="el-GR" sz="1700" u="sng" dirty="0">
                <a:solidFill>
                  <a:srgbClr val="0000FF"/>
                </a:solidFill>
                <a:ea typeface="Times New Roman" panose="02020603050405020304" pitchFamily="18" charset="0"/>
                <a:hlinkClick r:id="rId9"/>
              </a:rPr>
              <a:t>https://developers.google.com/maps/documentation/javascript/</a:t>
            </a:r>
            <a:r>
              <a:rPr lang="el-GR" sz="1700" dirty="0">
                <a:ea typeface="Times New Roman" panose="02020603050405020304" pitchFamily="18" charset="0"/>
              </a:rPr>
              <a:t> </a:t>
            </a:r>
          </a:p>
          <a:p>
            <a:pPr marL="800100" lvl="1" indent="-342900">
              <a:spcAft>
                <a:spcPts val="300"/>
              </a:spcAft>
              <a:buSzPts val="1800"/>
              <a:buFont typeface="Wingdings" panose="05000000000000000000" pitchFamily="2" charset="2"/>
              <a:buChar char=""/>
            </a:pPr>
            <a:r>
              <a:rPr lang="el-GR" sz="1700" dirty="0">
                <a:ea typeface="Times New Roman" panose="02020603050405020304" pitchFamily="18" charset="0"/>
              </a:rPr>
              <a:t>Είναι ο καλύτερος τρόπος για να μάθετε να χρησιμοποιείτε το </a:t>
            </a:r>
            <a:r>
              <a:rPr lang="en-US" sz="1700" dirty="0">
                <a:ea typeface="Times New Roman" panose="02020603050405020304" pitchFamily="18" charset="0"/>
              </a:rPr>
              <a:t>Google Maps API</a:t>
            </a:r>
            <a:r>
              <a:rPr lang="el-GR" sz="1700" dirty="0">
                <a:ea typeface="Times New Roman" panose="02020603050405020304" pitchFamily="18" charset="0"/>
              </a:rPr>
              <a:t>.</a:t>
            </a:r>
          </a:p>
          <a:p>
            <a:pPr marL="342900" lvl="0" indent="-342900">
              <a:spcAft>
                <a:spcPts val="300"/>
              </a:spcAft>
              <a:buFont typeface="Wingdings" panose="05000000000000000000" pitchFamily="2" charset="2"/>
              <a:buChar char=""/>
            </a:pPr>
            <a:r>
              <a:rPr lang="el-GR" sz="1700" dirty="0">
                <a:ea typeface="Times New Roman" panose="02020603050405020304" pitchFamily="18" charset="0"/>
              </a:rPr>
              <a:t>Ένα πρώτο παράδειγμα κώδικα βρίσκεται στη σελίδα:</a:t>
            </a:r>
          </a:p>
          <a:p>
            <a:pPr marL="800100" lvl="1" indent="-342900">
              <a:spcAft>
                <a:spcPts val="300"/>
              </a:spcAft>
              <a:buSzPts val="1800"/>
              <a:buFont typeface="Wingdings" panose="05000000000000000000" pitchFamily="2" charset="2"/>
              <a:buChar char=""/>
            </a:pPr>
            <a:r>
              <a:rPr lang="el-GR" sz="1700" u="sng" dirty="0">
                <a:solidFill>
                  <a:srgbClr val="0000FF"/>
                </a:solidFill>
                <a:ea typeface="Times New Roman" panose="02020603050405020304" pitchFamily="18" charset="0"/>
                <a:hlinkClick r:id="rId10"/>
              </a:rPr>
              <a:t>https://developers.google.com/maps/documentation/javascript/tutorial</a:t>
            </a:r>
            <a:r>
              <a:rPr lang="el-GR" sz="1700" dirty="0">
                <a:ea typeface="Times New Roman" panose="02020603050405020304" pitchFamily="18" charset="0"/>
              </a:rPr>
              <a:t> </a:t>
            </a:r>
            <a:endParaRPr lang="el-GR" sz="1700" dirty="0">
              <a:effectLst/>
              <a:ea typeface="Times New Roman" panose="02020603050405020304" pitchFamily="18" charset="0"/>
            </a:endParaRPr>
          </a:p>
        </p:txBody>
      </p:sp>
      <p:sp>
        <p:nvSpPr>
          <p:cNvPr id="8" name="Θέση υποσέλιδου 3" descr="."/>
          <p:cNvSpPr txBox="1">
            <a:spLocks/>
          </p:cNvSpPr>
          <p:nvPr>
            <p:custDataLst>
              <p:tags r:id="rId4"/>
            </p:custDataLst>
          </p:nvPr>
        </p:nvSpPr>
        <p:spPr>
          <a:xfrm>
            <a:off x="2390967" y="6315396"/>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24" name="Θέση αριθμού διαφάνειας 5" descr="."/>
          <p:cNvSpPr txBox="1">
            <a:spLocks/>
          </p:cNvSpPr>
          <p:nvPr>
            <p:custDataLst>
              <p:tags r:id="rId5"/>
            </p:custDataLst>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507028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57200" y="51410"/>
            <a:ext cx="8229600" cy="811580"/>
          </a:xfrm>
        </p:spPr>
        <p:txBody>
          <a:bodyPr>
            <a:noAutofit/>
          </a:bodyPr>
          <a:lstStyle/>
          <a:p>
            <a:r>
              <a:rPr lang="el-GR" sz="3600" dirty="0"/>
              <a:t>Απλό Παράδειγμα</a:t>
            </a:r>
          </a:p>
        </p:txBody>
      </p:sp>
      <p:sp>
        <p:nvSpPr>
          <p:cNvPr id="8" name="Rectangle 3" descr="1            &lt;!DOCTYPE html&gt;.&#10;2 &lt;html&gt;.&#10;3    &lt;head&gt;.&#10;4           &lt;meta name=&quot;viewport&quot; content=&quot;initial-scale=1.0, user-scalable=no&quot; /&gt;.&#10;5           &lt;style type=&quot;text/css&quot;&gt;.&#10;6              html { height: 100% }.&#10;7              body { height: 100%; margin: 0; padding: 0 }.&#10;8                #map-canvas { height: 100% }.&#10;9     &lt;/style&gt;.&#10;10    &lt;script type=&quot;text/javascript&quot;.&#10;11      src=&quot;https://maps.googleapis.com/maps/api/js?key=API_KEY&amp;sensor=SET_TO_TRUE_OR_FALSE&quot;&gt;.&#10;12     &lt;/script&gt;.&#10;13     &lt;script type=&quot;text/javascript&quot;&gt;.&#10;14                 function initialize()         {.&#10;15                        var mapOptions =  {.&#10;16       center: new google.maps.LatLng(-34.397, 150.644),.&#10;17       zoom: 8,.&#10;18                        mapTypeId: .google.maps.MapTypeId.ROADMAP.&#10;19                   };.&#10;20                  var map = new .google.maps.Map(document.getElementById(&quot;map-canvas&quot;), mapOptions);.&#10;21              }.&#10;22       google.maps.event.addDomListener(window, 'load', initialize);.&#10;23  &lt;/script&gt;.&#10;24   &lt;/head&gt;.&#10;25                &lt;body&gt;&lt;div id=&quot;map-canvas&quot;/&gt;&lt;/body&gt;.&#10;26             &lt;/html&gt; .&#10;"/>
          <p:cNvSpPr>
            <a:spLocks noChangeArrowheads="1"/>
          </p:cNvSpPr>
          <p:nvPr/>
        </p:nvSpPr>
        <p:spPr bwMode="auto">
          <a:xfrm>
            <a:off x="217237" y="645548"/>
            <a:ext cx="8709526" cy="5909310"/>
          </a:xfrm>
          <a:prstGeom prst="rect">
            <a:avLst/>
          </a:prstGeom>
          <a:noFill/>
          <a:ln>
            <a:noFill/>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l-GR" sz="1400" b="1" dirty="0" smtClean="0">
                <a:solidFill>
                  <a:srgbClr val="000088"/>
                </a:solidFill>
                <a:ea typeface="Times New Roman" panose="02020603050405020304" pitchFamily="18" charset="0"/>
                <a:cs typeface="Courier New" panose="02070309020205020404" pitchFamily="49" charset="0"/>
              </a:rPr>
              <a:t>1            </a:t>
            </a:r>
            <a:r>
              <a:rPr lang="el-GR" altLang="el-GR" sz="1400" b="1" dirty="0" smtClean="0">
                <a:solidFill>
                  <a:srgbClr val="660066"/>
                </a:solidFill>
                <a:ea typeface="Times New Roman" panose="02020603050405020304" pitchFamily="18" charset="0"/>
                <a:cs typeface="Courier New" panose="02070309020205020404" pitchFamily="49" charset="0"/>
              </a:rPr>
              <a:t>&lt;!</a:t>
            </a:r>
            <a:r>
              <a:rPr lang="el-GR" altLang="el-GR" sz="1400" b="1" dirty="0">
                <a:solidFill>
                  <a:srgbClr val="660066"/>
                </a:solidFill>
                <a:ea typeface="Times New Roman" panose="02020603050405020304" pitchFamily="18" charset="0"/>
                <a:cs typeface="Courier New" panose="02070309020205020404" pitchFamily="49" charset="0"/>
              </a:rPr>
              <a:t>DOCTYPE </a:t>
            </a:r>
            <a:r>
              <a:rPr lang="el-GR" altLang="el-GR" sz="1400" b="1" dirty="0" err="1">
                <a:solidFill>
                  <a:srgbClr val="660066"/>
                </a:solidFill>
                <a:ea typeface="Times New Roman" panose="02020603050405020304" pitchFamily="18" charset="0"/>
                <a:cs typeface="Courier New" panose="02070309020205020404" pitchFamily="49" charset="0"/>
              </a:rPr>
              <a:t>html</a:t>
            </a:r>
            <a:r>
              <a:rPr lang="el-GR" altLang="el-GR" sz="1400" b="1" dirty="0">
                <a:solidFill>
                  <a:srgbClr val="660066"/>
                </a:solidFill>
                <a:ea typeface="Times New Roman" panose="02020603050405020304" pitchFamily="18" charset="0"/>
                <a:cs typeface="Courier New" panose="02070309020205020404" pitchFamily="49" charset="0"/>
              </a:rPr>
              <a:t>&gt;</a:t>
            </a:r>
            <a:endParaRPr lang="el-GR" altLang="el-GR" sz="1400" dirty="0"/>
          </a:p>
          <a:p>
            <a:pPr lvl="0" eaLnBrk="0" fontAlgn="base" hangingPunct="0">
              <a:spcBef>
                <a:spcPct val="0"/>
              </a:spcBef>
              <a:spcAft>
                <a:spcPct val="0"/>
              </a:spcAft>
            </a:pPr>
            <a:r>
              <a:rPr lang="el-GR" altLang="el-GR" sz="1400" b="1" dirty="0" smtClean="0">
                <a:solidFill>
                  <a:srgbClr val="000088"/>
                </a:solidFill>
                <a:ea typeface="Times New Roman" panose="02020603050405020304" pitchFamily="18" charset="0"/>
                <a:cs typeface="Courier New" panose="02070309020205020404" pitchFamily="49" charset="0"/>
              </a:rPr>
              <a:t>2</a:t>
            </a:r>
            <a:r>
              <a:rPr lang="en-US" altLang="el-GR" sz="1400" b="1" dirty="0" smtClean="0">
                <a:solidFill>
                  <a:srgbClr val="000088"/>
                </a:solidFill>
                <a:ea typeface="Times New Roman" panose="02020603050405020304" pitchFamily="18" charset="0"/>
                <a:cs typeface="Courier New" panose="02070309020205020404" pitchFamily="49" charset="0"/>
              </a:rPr>
              <a:t>	</a:t>
            </a:r>
            <a:r>
              <a:rPr lang="el-GR" altLang="el-GR" sz="1400" b="1" dirty="0" smtClean="0">
                <a:solidFill>
                  <a:srgbClr val="000088"/>
                </a:solidFill>
                <a:ea typeface="Times New Roman" panose="02020603050405020304" pitchFamily="18" charset="0"/>
                <a:cs typeface="Courier New" panose="02070309020205020404" pitchFamily="49" charset="0"/>
              </a:rPr>
              <a:t>&lt;</a:t>
            </a:r>
            <a:r>
              <a:rPr lang="el-GR" altLang="el-GR" sz="1400" b="1" dirty="0" err="1" smtClean="0">
                <a:solidFill>
                  <a:srgbClr val="000088"/>
                </a:solidFill>
                <a:ea typeface="Times New Roman" panose="02020603050405020304" pitchFamily="18" charset="0"/>
                <a:cs typeface="Courier New" panose="02070309020205020404" pitchFamily="49" charset="0"/>
              </a:rPr>
              <a:t>html</a:t>
            </a:r>
            <a:r>
              <a:rPr lang="el-GR" altLang="el-GR" sz="1400" b="1" dirty="0">
                <a:solidFill>
                  <a:srgbClr val="000088"/>
                </a:solidFill>
                <a:ea typeface="Times New Roman" panose="02020603050405020304" pitchFamily="18" charset="0"/>
                <a:cs typeface="Courier New" panose="02070309020205020404" pitchFamily="49" charset="0"/>
              </a:rPr>
              <a:t>&gt;</a:t>
            </a:r>
            <a:endParaRPr lang="el-GR" altLang="el-GR" sz="1400" dirty="0"/>
          </a:p>
          <a:p>
            <a:pPr lvl="0" eaLnBrk="0" fontAlgn="base" hangingPunct="0">
              <a:spcBef>
                <a:spcPct val="0"/>
              </a:spcBef>
              <a:spcAft>
                <a:spcPct val="0"/>
              </a:spcAft>
            </a:pPr>
            <a:r>
              <a:rPr lang="en-US" altLang="el-GR" sz="1400" b="1" dirty="0" smtClean="0">
                <a:solidFill>
                  <a:srgbClr val="000000"/>
                </a:solidFill>
                <a:ea typeface="Times New Roman" panose="02020603050405020304" pitchFamily="18" charset="0"/>
                <a:cs typeface="Courier New" panose="02070309020205020404" pitchFamily="49" charset="0"/>
              </a:rPr>
              <a:t>3	  </a:t>
            </a:r>
            <a:r>
              <a:rPr lang="el-GR" altLang="el-GR" sz="1400" b="1" dirty="0" smtClean="0">
                <a:solidFill>
                  <a:srgbClr val="000000"/>
                </a:solidFill>
                <a:ea typeface="Times New Roman" panose="02020603050405020304" pitchFamily="18" charset="0"/>
                <a:cs typeface="Courier New" panose="02070309020205020404" pitchFamily="49" charset="0"/>
              </a:rPr>
              <a:t> </a:t>
            </a:r>
            <a:r>
              <a:rPr lang="el-GR" altLang="el-GR" sz="1400" b="1" dirty="0">
                <a:solidFill>
                  <a:srgbClr val="000088"/>
                </a:solidFill>
                <a:ea typeface="Times New Roman" panose="02020603050405020304" pitchFamily="18" charset="0"/>
                <a:cs typeface="Courier New" panose="02070309020205020404" pitchFamily="49" charset="0"/>
              </a:rPr>
              <a:t>&lt;</a:t>
            </a:r>
            <a:r>
              <a:rPr lang="el-GR" altLang="el-GR" sz="1400" b="1" dirty="0" err="1">
                <a:solidFill>
                  <a:srgbClr val="000088"/>
                </a:solidFill>
                <a:ea typeface="Times New Roman" panose="02020603050405020304" pitchFamily="18" charset="0"/>
                <a:cs typeface="Courier New" panose="02070309020205020404" pitchFamily="49" charset="0"/>
              </a:rPr>
              <a:t>head</a:t>
            </a:r>
            <a:r>
              <a:rPr lang="el-GR" altLang="el-GR" sz="1400" b="1" dirty="0">
                <a:solidFill>
                  <a:srgbClr val="000088"/>
                </a:solidFill>
                <a:ea typeface="Times New Roman" panose="02020603050405020304" pitchFamily="18" charset="0"/>
                <a:cs typeface="Courier New" panose="02070309020205020404" pitchFamily="49" charset="0"/>
              </a:rPr>
              <a:t>&gt;</a:t>
            </a:r>
            <a:endParaRPr lang="el-GR" altLang="el-GR" sz="1400" dirty="0"/>
          </a:p>
          <a:p>
            <a:pPr lvl="0" eaLnBrk="0" fontAlgn="base" hangingPunct="0">
              <a:spcBef>
                <a:spcPct val="0"/>
              </a:spcBef>
              <a:spcAft>
                <a:spcPct val="0"/>
              </a:spcAft>
            </a:pPr>
            <a:r>
              <a:rPr lang="en-US" altLang="el-GR" sz="1400" b="1" dirty="0" smtClean="0">
                <a:solidFill>
                  <a:srgbClr val="000000"/>
                </a:solidFill>
                <a:ea typeface="Times New Roman" panose="02020603050405020304" pitchFamily="18" charset="0"/>
                <a:cs typeface="Courier New" panose="02070309020205020404" pitchFamily="49" charset="0"/>
              </a:rPr>
              <a:t>4	         </a:t>
            </a:r>
            <a:r>
              <a:rPr lang="el-GR" altLang="el-GR" sz="1400" b="1" dirty="0" smtClean="0">
                <a:solidFill>
                  <a:srgbClr val="000000"/>
                </a:solidFill>
                <a:ea typeface="Times New Roman" panose="02020603050405020304" pitchFamily="18" charset="0"/>
                <a:cs typeface="Courier New" panose="02070309020205020404" pitchFamily="49" charset="0"/>
              </a:rPr>
              <a:t> </a:t>
            </a:r>
            <a:r>
              <a:rPr lang="el-GR" altLang="el-GR" sz="1400" b="1" dirty="0">
                <a:solidFill>
                  <a:srgbClr val="000088"/>
                </a:solidFill>
                <a:ea typeface="Times New Roman" panose="02020603050405020304" pitchFamily="18" charset="0"/>
                <a:cs typeface="Courier New" panose="02070309020205020404" pitchFamily="49" charset="0"/>
              </a:rPr>
              <a:t>&lt;</a:t>
            </a:r>
            <a:r>
              <a:rPr lang="el-GR" altLang="el-GR" sz="1400" b="1" dirty="0" err="1">
                <a:solidFill>
                  <a:srgbClr val="000088"/>
                </a:solidFill>
                <a:ea typeface="Times New Roman" panose="02020603050405020304" pitchFamily="18" charset="0"/>
                <a:cs typeface="Courier New" panose="02070309020205020404" pitchFamily="49" charset="0"/>
              </a:rPr>
              <a:t>meta</a:t>
            </a:r>
            <a:r>
              <a:rPr lang="el-GR"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660066"/>
                </a:solidFill>
                <a:ea typeface="Times New Roman" panose="02020603050405020304" pitchFamily="18" charset="0"/>
                <a:cs typeface="Courier New" panose="02070309020205020404" pitchFamily="49" charset="0"/>
              </a:rPr>
              <a:t>name</a:t>
            </a:r>
            <a:r>
              <a:rPr lang="el-GR" altLang="el-GR" sz="1400" b="1" dirty="0">
                <a:solidFill>
                  <a:srgbClr val="666600"/>
                </a:solidFill>
                <a:ea typeface="Times New Roman" panose="02020603050405020304" pitchFamily="18" charset="0"/>
                <a:cs typeface="Courier New" panose="02070309020205020404" pitchFamily="49" charset="0"/>
              </a:rPr>
              <a:t>=</a:t>
            </a:r>
            <a:r>
              <a:rPr lang="el-GR"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viewport</a:t>
            </a:r>
            <a:r>
              <a:rPr lang="el-GR"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660066"/>
                </a:solidFill>
                <a:ea typeface="Times New Roman" panose="02020603050405020304" pitchFamily="18" charset="0"/>
                <a:cs typeface="Courier New" panose="02070309020205020404" pitchFamily="49" charset="0"/>
              </a:rPr>
              <a:t>content</a:t>
            </a:r>
            <a:r>
              <a:rPr lang="el-GR" altLang="el-GR" sz="1400" b="1" dirty="0">
                <a:solidFill>
                  <a:srgbClr val="666600"/>
                </a:solidFill>
                <a:ea typeface="Times New Roman" panose="02020603050405020304" pitchFamily="18" charset="0"/>
                <a:cs typeface="Courier New" panose="02070309020205020404" pitchFamily="49" charset="0"/>
              </a:rPr>
              <a:t>=</a:t>
            </a:r>
            <a:r>
              <a:rPr lang="el-GR"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initial-scale</a:t>
            </a:r>
            <a:r>
              <a:rPr lang="el-GR" altLang="el-GR" sz="1400" b="1" dirty="0">
                <a:solidFill>
                  <a:srgbClr val="008800"/>
                </a:solidFill>
                <a:ea typeface="Times New Roman" panose="02020603050405020304" pitchFamily="18" charset="0"/>
                <a:cs typeface="Courier New" panose="02070309020205020404" pitchFamily="49" charset="0"/>
              </a:rPr>
              <a:t>=1.0, </a:t>
            </a:r>
            <a:r>
              <a:rPr lang="el-GR" altLang="el-GR" sz="1400" b="1" dirty="0" err="1">
                <a:solidFill>
                  <a:srgbClr val="008800"/>
                </a:solidFill>
                <a:ea typeface="Times New Roman" panose="02020603050405020304" pitchFamily="18" charset="0"/>
                <a:cs typeface="Courier New" panose="02070309020205020404" pitchFamily="49" charset="0"/>
              </a:rPr>
              <a:t>user-scalable</a:t>
            </a:r>
            <a:r>
              <a:rPr lang="el-GR"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no</a:t>
            </a:r>
            <a:r>
              <a:rPr lang="el-GR"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a:solidFill>
                  <a:srgbClr val="000088"/>
                </a:solidFill>
                <a:ea typeface="Times New Roman" panose="02020603050405020304" pitchFamily="18" charset="0"/>
                <a:cs typeface="Courier New" panose="02070309020205020404" pitchFamily="49" charset="0"/>
              </a:rPr>
              <a:t>/&gt;</a:t>
            </a:r>
            <a:endParaRPr lang="el-GR" altLang="el-GR" sz="1400" dirty="0"/>
          </a:p>
          <a:p>
            <a:pPr lvl="0" eaLnBrk="0" fontAlgn="base" hangingPunct="0">
              <a:spcBef>
                <a:spcPct val="0"/>
              </a:spcBef>
              <a:spcAft>
                <a:spcPct val="0"/>
              </a:spcAft>
            </a:pPr>
            <a:r>
              <a:rPr lang="en-US" altLang="el-GR" sz="1400" b="1" dirty="0" smtClean="0">
                <a:solidFill>
                  <a:srgbClr val="000000"/>
                </a:solidFill>
                <a:ea typeface="Times New Roman" panose="02020603050405020304" pitchFamily="18" charset="0"/>
                <a:cs typeface="Courier New" panose="02070309020205020404" pitchFamily="49" charset="0"/>
              </a:rPr>
              <a:t>5	         </a:t>
            </a:r>
            <a:r>
              <a:rPr lang="el-GR" altLang="el-GR" sz="1400" b="1" dirty="0" smtClean="0">
                <a:solidFill>
                  <a:srgbClr val="000000"/>
                </a:solidFill>
                <a:ea typeface="Times New Roman" panose="02020603050405020304" pitchFamily="18" charset="0"/>
                <a:cs typeface="Courier New" panose="02070309020205020404" pitchFamily="49" charset="0"/>
              </a:rPr>
              <a:t> </a:t>
            </a:r>
            <a:r>
              <a:rPr lang="en-US" altLang="el-GR" sz="1400" b="1" dirty="0">
                <a:solidFill>
                  <a:srgbClr val="000088"/>
                </a:solidFill>
                <a:ea typeface="Times New Roman" panose="02020603050405020304" pitchFamily="18" charset="0"/>
                <a:cs typeface="Courier New" panose="02070309020205020404" pitchFamily="49" charset="0"/>
              </a:rPr>
              <a:t>&lt;</a:t>
            </a:r>
            <a:r>
              <a:rPr lang="el-GR" altLang="el-GR" sz="1400" b="1" dirty="0" err="1">
                <a:solidFill>
                  <a:srgbClr val="000088"/>
                </a:solidFill>
                <a:ea typeface="Times New Roman" panose="02020603050405020304" pitchFamily="18" charset="0"/>
                <a:cs typeface="Courier New" panose="02070309020205020404" pitchFamily="49" charset="0"/>
              </a:rPr>
              <a:t>style</a:t>
            </a:r>
            <a:r>
              <a:rPr lang="el-GR"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660066"/>
                </a:solidFill>
                <a:ea typeface="Times New Roman" panose="02020603050405020304" pitchFamily="18" charset="0"/>
                <a:cs typeface="Courier New" panose="02070309020205020404" pitchFamily="49" charset="0"/>
              </a:rPr>
              <a:t>type</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text</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css</a:t>
            </a:r>
            <a:r>
              <a:rPr lang="en-US" altLang="el-GR" sz="1400" b="1" dirty="0">
                <a:solidFill>
                  <a:srgbClr val="008800"/>
                </a:solidFill>
                <a:ea typeface="Times New Roman" panose="02020603050405020304" pitchFamily="18" charset="0"/>
                <a:cs typeface="Courier New" panose="02070309020205020404" pitchFamily="49" charset="0"/>
              </a:rPr>
              <a:t>"</a:t>
            </a:r>
            <a:r>
              <a:rPr lang="en-US" altLang="el-GR" sz="1400" b="1" dirty="0">
                <a:solidFill>
                  <a:srgbClr val="000088"/>
                </a:solidFill>
                <a:ea typeface="Times New Roman" panose="02020603050405020304" pitchFamily="18" charset="0"/>
                <a:cs typeface="Courier New" panose="02070309020205020404" pitchFamily="49" charset="0"/>
              </a:rPr>
              <a:t>&gt;</a:t>
            </a:r>
            <a:endParaRPr lang="el-GR" altLang="el-GR" sz="1400" dirty="0"/>
          </a:p>
          <a:p>
            <a:pPr lvl="0" eaLnBrk="0" fontAlgn="base" hangingPunct="0">
              <a:spcBef>
                <a:spcPct val="0"/>
              </a:spcBef>
              <a:spcAft>
                <a:spcPct val="0"/>
              </a:spcAft>
            </a:pPr>
            <a:r>
              <a:rPr lang="en-US" altLang="el-GR" sz="1400" b="1" dirty="0" smtClean="0">
                <a:solidFill>
                  <a:srgbClr val="000000"/>
                </a:solidFill>
                <a:ea typeface="Times New Roman" panose="02020603050405020304" pitchFamily="18" charset="0"/>
                <a:cs typeface="Courier New" panose="02070309020205020404" pitchFamily="49" charset="0"/>
              </a:rPr>
              <a:t>6	           </a:t>
            </a:r>
            <a:r>
              <a:rPr lang="el-GR"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000000"/>
                </a:solidFill>
                <a:ea typeface="Times New Roman" panose="02020603050405020304" pitchFamily="18" charset="0"/>
                <a:cs typeface="Courier New" panose="02070309020205020404" pitchFamily="49" charset="0"/>
              </a:rPr>
              <a:t>html</a:t>
            </a:r>
            <a:r>
              <a:rPr lang="el-GR"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000088"/>
                </a:solidFill>
                <a:ea typeface="Times New Roman" panose="02020603050405020304" pitchFamily="18" charset="0"/>
                <a:cs typeface="Courier New" panose="02070309020205020404" pitchFamily="49" charset="0"/>
              </a:rPr>
              <a:t>height</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006666"/>
                </a:solidFill>
                <a:ea typeface="Times New Roman" panose="02020603050405020304" pitchFamily="18" charset="0"/>
                <a:cs typeface="Courier New" panose="02070309020205020404" pitchFamily="49" charset="0"/>
              </a:rPr>
              <a:t>100%</a:t>
            </a:r>
            <a:r>
              <a:rPr lang="en-US"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666600"/>
                </a:solidFill>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dirty="0" smtClean="0">
                <a:solidFill>
                  <a:srgbClr val="000000"/>
                </a:solidFill>
                <a:ea typeface="Times New Roman" panose="02020603050405020304" pitchFamily="18" charset="0"/>
                <a:cs typeface="Courier New" panose="02070309020205020404" pitchFamily="49" charset="0"/>
              </a:rPr>
              <a:t>7	           </a:t>
            </a:r>
            <a:r>
              <a:rPr lang="el-GR"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000000"/>
                </a:solidFill>
                <a:ea typeface="Times New Roman" panose="02020603050405020304" pitchFamily="18" charset="0"/>
                <a:cs typeface="Courier New" panose="02070309020205020404" pitchFamily="49" charset="0"/>
              </a:rPr>
              <a:t>body</a:t>
            </a:r>
            <a:r>
              <a:rPr lang="el-GR"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000088"/>
                </a:solidFill>
                <a:ea typeface="Times New Roman" panose="02020603050405020304" pitchFamily="18" charset="0"/>
                <a:cs typeface="Courier New" panose="02070309020205020404" pitchFamily="49" charset="0"/>
              </a:rPr>
              <a:t>height</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006666"/>
                </a:solidFill>
                <a:ea typeface="Times New Roman" panose="02020603050405020304" pitchFamily="18" charset="0"/>
                <a:cs typeface="Courier New" panose="02070309020205020404" pitchFamily="49" charset="0"/>
              </a:rPr>
              <a:t>100%</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000088"/>
                </a:solidFill>
                <a:ea typeface="Times New Roman" panose="02020603050405020304" pitchFamily="18" charset="0"/>
                <a:cs typeface="Courier New" panose="02070309020205020404" pitchFamily="49" charset="0"/>
              </a:rPr>
              <a:t>margin</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006666"/>
                </a:solidFill>
                <a:ea typeface="Times New Roman" panose="02020603050405020304" pitchFamily="18" charset="0"/>
                <a:cs typeface="Courier New" panose="02070309020205020404" pitchFamily="49" charset="0"/>
              </a:rPr>
              <a:t>0</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000088"/>
                </a:solidFill>
                <a:ea typeface="Times New Roman" panose="02020603050405020304" pitchFamily="18" charset="0"/>
                <a:cs typeface="Courier New" panose="02070309020205020404" pitchFamily="49" charset="0"/>
              </a:rPr>
              <a:t>padding</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006666"/>
                </a:solidFill>
                <a:ea typeface="Times New Roman" panose="02020603050405020304" pitchFamily="18" charset="0"/>
                <a:cs typeface="Courier New" panose="02070309020205020404" pitchFamily="49" charset="0"/>
              </a:rPr>
              <a:t>0</a:t>
            </a:r>
            <a:r>
              <a:rPr lang="en-US"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666600"/>
                </a:solidFill>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dirty="0" smtClean="0">
                <a:solidFill>
                  <a:srgbClr val="000000"/>
                </a:solidFill>
                <a:ea typeface="Times New Roman" panose="02020603050405020304" pitchFamily="18" charset="0"/>
                <a:cs typeface="Courier New" panose="02070309020205020404" pitchFamily="49" charset="0"/>
              </a:rPr>
              <a:t>8</a:t>
            </a:r>
            <a:r>
              <a:rPr lang="el-GR" altLang="el-GR" sz="1400" b="1" dirty="0" smtClean="0">
                <a:solidFill>
                  <a:srgbClr val="000000"/>
                </a:solidFill>
                <a:ea typeface="Times New Roman" panose="02020603050405020304" pitchFamily="18" charset="0"/>
                <a:cs typeface="Courier New" panose="02070309020205020404" pitchFamily="49" charset="0"/>
              </a:rPr>
              <a:t> </a:t>
            </a:r>
            <a:r>
              <a:rPr lang="en-US" altLang="el-GR" sz="1400" b="1" dirty="0" smtClean="0">
                <a:solidFill>
                  <a:srgbClr val="000000"/>
                </a:solidFill>
                <a:ea typeface="Times New Roman" panose="02020603050405020304" pitchFamily="18" charset="0"/>
                <a:cs typeface="Courier New" panose="02070309020205020404" pitchFamily="49" charset="0"/>
              </a:rPr>
              <a:t>	            </a:t>
            </a:r>
            <a:r>
              <a:rPr lang="el-GR"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666600"/>
                </a:solidFill>
                <a:ea typeface="Times New Roman" panose="02020603050405020304" pitchFamily="18" charset="0"/>
                <a:cs typeface="Courier New" panose="02070309020205020404" pitchFamily="49" charset="0"/>
              </a:rPr>
              <a:t>#</a:t>
            </a:r>
            <a:r>
              <a:rPr lang="el-GR" altLang="el-GR" sz="1400" b="1" dirty="0" err="1">
                <a:solidFill>
                  <a:srgbClr val="000000"/>
                </a:solidFill>
                <a:ea typeface="Times New Roman" panose="02020603050405020304" pitchFamily="18" charset="0"/>
                <a:cs typeface="Courier New" panose="02070309020205020404" pitchFamily="49" charset="0"/>
              </a:rPr>
              <a:t>map</a:t>
            </a:r>
            <a:r>
              <a:rPr lang="en-US" altLang="el-GR" sz="1400" b="1" dirty="0">
                <a:solidFill>
                  <a:srgbClr val="000000"/>
                </a:solidFill>
                <a:ea typeface="Times New Roman" panose="02020603050405020304" pitchFamily="18" charset="0"/>
                <a:cs typeface="Courier New" panose="02070309020205020404" pitchFamily="49" charset="0"/>
              </a:rPr>
              <a:t>-</a:t>
            </a:r>
            <a:r>
              <a:rPr lang="el-GR" altLang="el-GR" sz="1400" b="1" dirty="0" err="1">
                <a:solidFill>
                  <a:srgbClr val="000000"/>
                </a:solidFill>
                <a:ea typeface="Times New Roman" panose="02020603050405020304" pitchFamily="18" charset="0"/>
                <a:cs typeface="Courier New" panose="02070309020205020404" pitchFamily="49" charset="0"/>
              </a:rPr>
              <a:t>canvas</a:t>
            </a:r>
            <a:r>
              <a:rPr lang="el-GR"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000088"/>
                </a:solidFill>
                <a:ea typeface="Times New Roman" panose="02020603050405020304" pitchFamily="18" charset="0"/>
                <a:cs typeface="Courier New" panose="02070309020205020404" pitchFamily="49" charset="0"/>
              </a:rPr>
              <a:t>height</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006666"/>
                </a:solidFill>
                <a:ea typeface="Times New Roman" panose="02020603050405020304" pitchFamily="18" charset="0"/>
                <a:cs typeface="Courier New" panose="02070309020205020404" pitchFamily="49" charset="0"/>
              </a:rPr>
              <a:t>100%</a:t>
            </a:r>
            <a:r>
              <a:rPr lang="en-US"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666600"/>
                </a:solidFill>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dirty="0" smtClean="0">
                <a:solidFill>
                  <a:srgbClr val="000000"/>
                </a:solidFill>
                <a:ea typeface="Times New Roman" panose="02020603050405020304" pitchFamily="18" charset="0"/>
                <a:cs typeface="Courier New" panose="02070309020205020404" pitchFamily="49" charset="0"/>
              </a:rPr>
              <a:t>9</a:t>
            </a:r>
            <a:r>
              <a:rPr lang="el-GR" altLang="el-GR" sz="1400" b="1" dirty="0" smtClean="0">
                <a:solidFill>
                  <a:srgbClr val="000000"/>
                </a:solidFill>
                <a:ea typeface="Times New Roman" panose="02020603050405020304" pitchFamily="18" charset="0"/>
                <a:cs typeface="Courier New" panose="02070309020205020404" pitchFamily="49" charset="0"/>
              </a:rPr>
              <a:t> </a:t>
            </a:r>
            <a:r>
              <a:rPr lang="en-US" altLang="el-GR" sz="1400" b="1" dirty="0" smtClean="0">
                <a:solidFill>
                  <a:srgbClr val="000000"/>
                </a:solidFill>
                <a:ea typeface="Times New Roman" panose="02020603050405020304" pitchFamily="18" charset="0"/>
                <a:cs typeface="Courier New" panose="02070309020205020404" pitchFamily="49" charset="0"/>
              </a:rPr>
              <a:t>	 </a:t>
            </a:r>
            <a:r>
              <a:rPr lang="el-GR"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000088"/>
                </a:solidFill>
                <a:ea typeface="Times New Roman" panose="02020603050405020304" pitchFamily="18" charset="0"/>
                <a:cs typeface="Courier New" panose="02070309020205020404" pitchFamily="49" charset="0"/>
              </a:rPr>
              <a:t>&lt;/</a:t>
            </a:r>
            <a:r>
              <a:rPr lang="el-GR" altLang="el-GR" sz="1400" b="1" dirty="0" err="1">
                <a:solidFill>
                  <a:srgbClr val="000088"/>
                </a:solidFill>
                <a:ea typeface="Times New Roman" panose="02020603050405020304" pitchFamily="18" charset="0"/>
                <a:cs typeface="Courier New" panose="02070309020205020404" pitchFamily="49" charset="0"/>
              </a:rPr>
              <a:t>style</a:t>
            </a:r>
            <a:r>
              <a:rPr lang="en-US" altLang="el-GR" sz="1400" b="1" dirty="0">
                <a:solidFill>
                  <a:srgbClr val="000088"/>
                </a:solidFill>
                <a:ea typeface="Times New Roman" panose="02020603050405020304" pitchFamily="18" charset="0"/>
                <a:cs typeface="Courier New" panose="02070309020205020404" pitchFamily="49" charset="0"/>
              </a:rPr>
              <a:t>&gt;</a:t>
            </a:r>
            <a:endParaRPr lang="el-GR" altLang="el-GR" sz="1400" dirty="0"/>
          </a:p>
          <a:p>
            <a:pPr lvl="0" eaLnBrk="0" fontAlgn="base" hangingPunct="0">
              <a:spcBef>
                <a:spcPct val="0"/>
              </a:spcBef>
              <a:spcAft>
                <a:spcPct val="0"/>
              </a:spcAft>
            </a:pPr>
            <a:r>
              <a:rPr lang="en-US" altLang="el-GR" sz="1400" b="1" dirty="0" smtClean="0">
                <a:solidFill>
                  <a:srgbClr val="000000"/>
                </a:solidFill>
                <a:ea typeface="Times New Roman" panose="02020603050405020304" pitchFamily="18" charset="0"/>
                <a:cs typeface="Courier New" panose="02070309020205020404" pitchFamily="49" charset="0"/>
              </a:rPr>
              <a:t>10	</a:t>
            </a:r>
            <a:r>
              <a:rPr lang="el-GR" altLang="el-GR" sz="1400" b="1" dirty="0" smtClean="0">
                <a:solidFill>
                  <a:srgbClr val="000000"/>
                </a:solidFill>
                <a:ea typeface="Times New Roman" panose="02020603050405020304" pitchFamily="18" charset="0"/>
                <a:cs typeface="Courier New" panose="02070309020205020404" pitchFamily="49" charset="0"/>
              </a:rPr>
              <a:t> </a:t>
            </a:r>
            <a:r>
              <a:rPr lang="el-GR"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000088"/>
                </a:solidFill>
                <a:ea typeface="Times New Roman" panose="02020603050405020304" pitchFamily="18" charset="0"/>
                <a:cs typeface="Courier New" panose="02070309020205020404" pitchFamily="49" charset="0"/>
              </a:rPr>
              <a:t>&lt;</a:t>
            </a:r>
            <a:r>
              <a:rPr lang="el-GR" altLang="el-GR" sz="1400" b="1" dirty="0" err="1">
                <a:solidFill>
                  <a:srgbClr val="000088"/>
                </a:solidFill>
                <a:ea typeface="Times New Roman" panose="02020603050405020304" pitchFamily="18" charset="0"/>
                <a:cs typeface="Courier New" panose="02070309020205020404" pitchFamily="49" charset="0"/>
              </a:rPr>
              <a:t>script</a:t>
            </a:r>
            <a:r>
              <a:rPr lang="el-GR" altLang="el-GR" sz="1400" b="1" dirty="0">
                <a:solidFill>
                  <a:srgbClr val="000000"/>
                </a:solidFill>
                <a:ea typeface="Times New Roman" panose="02020603050405020304" pitchFamily="18" charset="0"/>
                <a:cs typeface="Courier New" panose="02070309020205020404" pitchFamily="49" charset="0"/>
              </a:rPr>
              <a:t> </a:t>
            </a:r>
            <a:r>
              <a:rPr lang="el-GR" altLang="el-GR" sz="1400" b="1" dirty="0" err="1">
                <a:solidFill>
                  <a:srgbClr val="660066"/>
                </a:solidFill>
                <a:ea typeface="Times New Roman" panose="02020603050405020304" pitchFamily="18" charset="0"/>
                <a:cs typeface="Courier New" panose="02070309020205020404" pitchFamily="49" charset="0"/>
              </a:rPr>
              <a:t>type</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text</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javascript</a:t>
            </a:r>
            <a:r>
              <a:rPr lang="en-US" altLang="el-GR" sz="1400" b="1" dirty="0">
                <a:solidFill>
                  <a:srgbClr val="008800"/>
                </a:solidFill>
                <a:ea typeface="Times New Roman" panose="02020603050405020304" pitchFamily="18" charset="0"/>
                <a:cs typeface="Courier New" panose="02070309020205020404" pitchFamily="49" charset="0"/>
              </a:rPr>
              <a:t>"</a:t>
            </a:r>
            <a:endParaRPr lang="el-GR" altLang="el-GR" sz="1400" dirty="0"/>
          </a:p>
          <a:p>
            <a:pPr lvl="0" eaLnBrk="0" fontAlgn="base" hangingPunct="0">
              <a:spcBef>
                <a:spcPct val="0"/>
              </a:spcBef>
              <a:spcAft>
                <a:spcPct val="0"/>
              </a:spcAft>
            </a:pPr>
            <a:r>
              <a:rPr lang="en-US" altLang="el-GR" sz="1400" b="1" dirty="0" smtClean="0">
                <a:solidFill>
                  <a:srgbClr val="000000"/>
                </a:solidFill>
                <a:ea typeface="Times New Roman" panose="02020603050405020304" pitchFamily="18" charset="0"/>
                <a:cs typeface="Courier New" panose="02070309020205020404" pitchFamily="49" charset="0"/>
              </a:rPr>
              <a:t>11	</a:t>
            </a:r>
            <a:r>
              <a:rPr lang="el-GR" altLang="el-GR" sz="1400" b="1" dirty="0" smtClean="0">
                <a:solidFill>
                  <a:srgbClr val="000000"/>
                </a:solidFill>
                <a:ea typeface="Times New Roman" panose="02020603050405020304" pitchFamily="18" charset="0"/>
                <a:cs typeface="Courier New" panose="02070309020205020404" pitchFamily="49" charset="0"/>
              </a:rPr>
              <a:t> </a:t>
            </a:r>
            <a:r>
              <a:rPr lang="el-GR"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smtClean="0">
                <a:solidFill>
                  <a:srgbClr val="000000"/>
                </a:solidFill>
                <a:ea typeface="Times New Roman" panose="02020603050405020304" pitchFamily="18" charset="0"/>
                <a:cs typeface="Courier New" panose="02070309020205020404" pitchFamily="49" charset="0"/>
              </a:rPr>
              <a:t>     </a:t>
            </a:r>
            <a:r>
              <a:rPr lang="el-GR" altLang="el-GR" sz="1400" b="1" dirty="0" err="1" smtClean="0">
                <a:solidFill>
                  <a:srgbClr val="660066"/>
                </a:solidFill>
                <a:ea typeface="Times New Roman" panose="02020603050405020304" pitchFamily="18" charset="0"/>
                <a:cs typeface="Courier New" panose="02070309020205020404" pitchFamily="49" charset="0"/>
              </a:rPr>
              <a:t>src</a:t>
            </a:r>
            <a:r>
              <a:rPr lang="en-US" altLang="el-GR" sz="1400" b="1" dirty="0">
                <a:solidFill>
                  <a:srgbClr val="666600"/>
                </a:solidFill>
                <a:ea typeface="Times New Roman" panose="02020603050405020304" pitchFamily="18" charset="0"/>
                <a:cs typeface="Courier New" panose="02070309020205020404" pitchFamily="49" charset="0"/>
              </a:rPr>
              <a:t>=</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https</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maps</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googleapis</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a:solidFill>
                  <a:srgbClr val="008800"/>
                </a:solidFill>
                <a:ea typeface="Times New Roman" panose="02020603050405020304" pitchFamily="18" charset="0"/>
                <a:cs typeface="Courier New" panose="02070309020205020404" pitchFamily="49" charset="0"/>
              </a:rPr>
              <a:t>com</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maps</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api</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js</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dirty="0" err="1">
                <a:solidFill>
                  <a:srgbClr val="008800"/>
                </a:solidFill>
                <a:ea typeface="Times New Roman" panose="02020603050405020304" pitchFamily="18" charset="0"/>
                <a:cs typeface="Courier New" panose="02070309020205020404" pitchFamily="49" charset="0"/>
              </a:rPr>
              <a:t>key</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i="1" dirty="0">
                <a:solidFill>
                  <a:srgbClr val="FF0000"/>
                </a:solidFill>
                <a:ea typeface="Times New Roman" panose="02020603050405020304" pitchFamily="18" charset="0"/>
                <a:cs typeface="Courier New" panose="02070309020205020404" pitchFamily="49" charset="0"/>
              </a:rPr>
              <a:t>API</a:t>
            </a:r>
            <a:r>
              <a:rPr lang="en-US" altLang="el-GR" sz="1400" b="1" i="1" dirty="0">
                <a:solidFill>
                  <a:srgbClr val="FF0000"/>
                </a:solidFill>
                <a:ea typeface="Times New Roman" panose="02020603050405020304" pitchFamily="18" charset="0"/>
                <a:cs typeface="Courier New" panose="02070309020205020404" pitchFamily="49" charset="0"/>
              </a:rPr>
              <a:t>_</a:t>
            </a:r>
            <a:r>
              <a:rPr lang="el-GR" altLang="el-GR" sz="1400" b="1" i="1" dirty="0">
                <a:solidFill>
                  <a:srgbClr val="FF0000"/>
                </a:solidFill>
                <a:ea typeface="Times New Roman" panose="02020603050405020304" pitchFamily="18" charset="0"/>
                <a:cs typeface="Courier New" panose="02070309020205020404" pitchFamily="49" charset="0"/>
              </a:rPr>
              <a:t>KEY</a:t>
            </a:r>
            <a:r>
              <a:rPr lang="en-US" altLang="el-GR" sz="1400" b="1" dirty="0">
                <a:solidFill>
                  <a:srgbClr val="008800"/>
                </a:solidFill>
                <a:ea typeface="Times New Roman" panose="02020603050405020304" pitchFamily="18" charset="0"/>
                <a:cs typeface="Courier New" panose="02070309020205020404" pitchFamily="49" charset="0"/>
              </a:rPr>
              <a:t>&amp;</a:t>
            </a:r>
            <a:r>
              <a:rPr lang="el-GR" altLang="el-GR" sz="1400" b="1" dirty="0" err="1">
                <a:solidFill>
                  <a:srgbClr val="008800"/>
                </a:solidFill>
                <a:ea typeface="Times New Roman" panose="02020603050405020304" pitchFamily="18" charset="0"/>
                <a:cs typeface="Courier New" panose="02070309020205020404" pitchFamily="49" charset="0"/>
              </a:rPr>
              <a:t>sensor</a:t>
            </a:r>
            <a:r>
              <a:rPr lang="en-US" altLang="el-GR" sz="1400" b="1" dirty="0">
                <a:solidFill>
                  <a:srgbClr val="008800"/>
                </a:solidFill>
                <a:ea typeface="Times New Roman" panose="02020603050405020304" pitchFamily="18" charset="0"/>
                <a:cs typeface="Courier New" panose="02070309020205020404" pitchFamily="49" charset="0"/>
              </a:rPr>
              <a:t>=</a:t>
            </a:r>
            <a:r>
              <a:rPr lang="el-GR" altLang="el-GR" sz="1400" b="1" i="1" dirty="0">
                <a:solidFill>
                  <a:srgbClr val="FF0000"/>
                </a:solidFill>
                <a:ea typeface="Times New Roman" panose="02020603050405020304" pitchFamily="18" charset="0"/>
                <a:cs typeface="Courier New" panose="02070309020205020404" pitchFamily="49" charset="0"/>
              </a:rPr>
              <a:t>SET</a:t>
            </a:r>
            <a:r>
              <a:rPr lang="en-US" altLang="el-GR" sz="1400" b="1" i="1" dirty="0">
                <a:solidFill>
                  <a:srgbClr val="FF0000"/>
                </a:solidFill>
                <a:ea typeface="Times New Roman" panose="02020603050405020304" pitchFamily="18" charset="0"/>
                <a:cs typeface="Courier New" panose="02070309020205020404" pitchFamily="49" charset="0"/>
              </a:rPr>
              <a:t>_</a:t>
            </a:r>
            <a:r>
              <a:rPr lang="el-GR" altLang="el-GR" sz="1400" b="1" i="1" dirty="0">
                <a:solidFill>
                  <a:srgbClr val="FF0000"/>
                </a:solidFill>
                <a:ea typeface="Times New Roman" panose="02020603050405020304" pitchFamily="18" charset="0"/>
                <a:cs typeface="Courier New" panose="02070309020205020404" pitchFamily="49" charset="0"/>
              </a:rPr>
              <a:t>TO</a:t>
            </a:r>
            <a:r>
              <a:rPr lang="en-US" altLang="el-GR" sz="1400" b="1" i="1" dirty="0">
                <a:solidFill>
                  <a:srgbClr val="FF0000"/>
                </a:solidFill>
                <a:ea typeface="Times New Roman" panose="02020603050405020304" pitchFamily="18" charset="0"/>
                <a:cs typeface="Courier New" panose="02070309020205020404" pitchFamily="49" charset="0"/>
              </a:rPr>
              <a:t>_</a:t>
            </a:r>
            <a:r>
              <a:rPr lang="el-GR" altLang="el-GR" sz="1400" b="1" i="1" dirty="0">
                <a:solidFill>
                  <a:srgbClr val="FF0000"/>
                </a:solidFill>
                <a:ea typeface="Times New Roman" panose="02020603050405020304" pitchFamily="18" charset="0"/>
                <a:cs typeface="Courier New" panose="02070309020205020404" pitchFamily="49" charset="0"/>
              </a:rPr>
              <a:t>TRUE</a:t>
            </a:r>
            <a:r>
              <a:rPr lang="en-US" altLang="el-GR" sz="1400" b="1" i="1" dirty="0">
                <a:solidFill>
                  <a:srgbClr val="FF0000"/>
                </a:solidFill>
                <a:ea typeface="Times New Roman" panose="02020603050405020304" pitchFamily="18" charset="0"/>
                <a:cs typeface="Courier New" panose="02070309020205020404" pitchFamily="49" charset="0"/>
              </a:rPr>
              <a:t>_</a:t>
            </a:r>
            <a:r>
              <a:rPr lang="el-GR" altLang="el-GR" sz="1400" b="1" i="1" dirty="0">
                <a:solidFill>
                  <a:srgbClr val="FF0000"/>
                </a:solidFill>
                <a:ea typeface="Times New Roman" panose="02020603050405020304" pitchFamily="18" charset="0"/>
                <a:cs typeface="Courier New" panose="02070309020205020404" pitchFamily="49" charset="0"/>
              </a:rPr>
              <a:t>OR</a:t>
            </a:r>
            <a:r>
              <a:rPr lang="en-US" altLang="el-GR" sz="1400" b="1" i="1" dirty="0">
                <a:solidFill>
                  <a:srgbClr val="FF0000"/>
                </a:solidFill>
                <a:ea typeface="Times New Roman" panose="02020603050405020304" pitchFamily="18" charset="0"/>
                <a:cs typeface="Courier New" panose="02070309020205020404" pitchFamily="49" charset="0"/>
              </a:rPr>
              <a:t>_</a:t>
            </a:r>
            <a:r>
              <a:rPr lang="el-GR" altLang="el-GR" sz="1400" b="1" i="1" dirty="0">
                <a:solidFill>
                  <a:srgbClr val="FF0000"/>
                </a:solidFill>
                <a:ea typeface="Times New Roman" panose="02020603050405020304" pitchFamily="18" charset="0"/>
                <a:cs typeface="Courier New" panose="02070309020205020404" pitchFamily="49" charset="0"/>
              </a:rPr>
              <a:t>FALSE</a:t>
            </a:r>
            <a:r>
              <a:rPr lang="en-US" altLang="el-GR" sz="1400" b="1" dirty="0">
                <a:solidFill>
                  <a:srgbClr val="008800"/>
                </a:solidFill>
                <a:ea typeface="Times New Roman" panose="02020603050405020304" pitchFamily="18" charset="0"/>
                <a:cs typeface="Courier New" panose="02070309020205020404" pitchFamily="49" charset="0"/>
              </a:rPr>
              <a:t>"</a:t>
            </a:r>
            <a:r>
              <a:rPr lang="en-US" altLang="el-GR" sz="1400" b="1" dirty="0">
                <a:solidFill>
                  <a:srgbClr val="000088"/>
                </a:solidFill>
                <a:ea typeface="Times New Roman" panose="02020603050405020304" pitchFamily="18" charset="0"/>
                <a:cs typeface="Courier New" panose="02070309020205020404" pitchFamily="49" charset="0"/>
              </a:rPr>
              <a:t>&gt;</a:t>
            </a:r>
            <a:endParaRPr lang="el-GR" altLang="el-GR" sz="1400" dirty="0"/>
          </a:p>
          <a:p>
            <a:pPr lvl="0" eaLnBrk="0" fontAlgn="base" hangingPunct="0">
              <a:spcBef>
                <a:spcPct val="0"/>
              </a:spcBef>
              <a:spcAft>
                <a:spcPct val="0"/>
              </a:spcAft>
            </a:pPr>
            <a:r>
              <a:rPr lang="en-US" altLang="el-GR" sz="1400" b="1" dirty="0" smtClean="0">
                <a:solidFill>
                  <a:srgbClr val="000000"/>
                </a:solidFill>
                <a:ea typeface="Times New Roman" panose="02020603050405020304" pitchFamily="18" charset="0"/>
                <a:cs typeface="Courier New" panose="02070309020205020404" pitchFamily="49" charset="0"/>
              </a:rPr>
              <a:t>12	</a:t>
            </a:r>
            <a:r>
              <a:rPr lang="el-GR" altLang="el-GR" sz="1400" b="1" dirty="0">
                <a:solidFill>
                  <a:srgbClr val="000000"/>
                </a:solidFill>
                <a:ea typeface="Times New Roman" panose="02020603050405020304" pitchFamily="18" charset="0"/>
                <a:cs typeface="Courier New" panose="02070309020205020404" pitchFamily="49" charset="0"/>
              </a:rPr>
              <a:t>    </a:t>
            </a:r>
            <a:r>
              <a:rPr lang="en-US" altLang="el-GR" sz="1400" b="1" dirty="0">
                <a:solidFill>
                  <a:srgbClr val="000088"/>
                </a:solidFill>
                <a:ea typeface="Times New Roman" panose="02020603050405020304" pitchFamily="18" charset="0"/>
                <a:cs typeface="Courier New" panose="02070309020205020404" pitchFamily="49" charset="0"/>
              </a:rPr>
              <a:t>&lt;/</a:t>
            </a:r>
            <a:r>
              <a:rPr lang="el-GR" altLang="el-GR" sz="1400" b="1" dirty="0" err="1">
                <a:solidFill>
                  <a:srgbClr val="000088"/>
                </a:solidFill>
                <a:ea typeface="Times New Roman" panose="02020603050405020304" pitchFamily="18" charset="0"/>
                <a:cs typeface="Courier New" panose="02070309020205020404" pitchFamily="49" charset="0"/>
              </a:rPr>
              <a:t>script</a:t>
            </a:r>
            <a:r>
              <a:rPr lang="en-US" altLang="el-GR" sz="1400" b="1" dirty="0">
                <a:solidFill>
                  <a:srgbClr val="000088"/>
                </a:solidFill>
                <a:ea typeface="Times New Roman" panose="02020603050405020304" pitchFamily="18" charset="0"/>
                <a:cs typeface="Courier New" panose="02070309020205020404" pitchFamily="49" charset="0"/>
              </a:rPr>
              <a:t>&gt;</a:t>
            </a:r>
            <a:endParaRPr lang="el-GR" altLang="el-GR" sz="14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13	</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88"/>
                </a:solidFill>
                <a:effectLst/>
                <a:ea typeface="Times New Roman" panose="02020603050405020304" pitchFamily="18" charset="0"/>
                <a:cs typeface="Courier New" panose="02070309020205020404" pitchFamily="49" charset="0"/>
              </a:rPr>
              <a:t>&lt;</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script</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660066"/>
                </a:solidFill>
                <a:effectLst/>
                <a:ea typeface="Times New Roman" panose="02020603050405020304" pitchFamily="18" charset="0"/>
                <a:cs typeface="Courier New" panose="02070309020205020404" pitchFamily="49" charset="0"/>
              </a:rPr>
              <a:t>type</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8800"/>
                </a:solidFill>
                <a:effectLst/>
                <a:ea typeface="Times New Roman" panose="02020603050405020304" pitchFamily="18" charset="0"/>
                <a:cs typeface="Courier New" panose="02070309020205020404" pitchFamily="49" charset="0"/>
              </a:rPr>
              <a:t>text</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8800"/>
                </a:solidFill>
                <a:effectLst/>
                <a:ea typeface="Times New Roman" panose="02020603050405020304" pitchFamily="18" charset="0"/>
                <a:cs typeface="Courier New" panose="02070309020205020404" pitchFamily="49" charset="0"/>
              </a:rPr>
              <a:t>javascript</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0088"/>
                </a:solidFill>
                <a:effectLst/>
                <a:ea typeface="Times New Roman" panose="02020603050405020304" pitchFamily="18" charset="0"/>
                <a:cs typeface="Courier New" panose="02070309020205020404" pitchFamily="49" charset="0"/>
              </a:rPr>
              <a:t>&gt;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14</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function</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initialize</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15</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var</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mapOptions</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16</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center</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new</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google</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maps</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660066"/>
                </a:solidFill>
                <a:effectLst/>
                <a:ea typeface="Times New Roman" panose="02020603050405020304" pitchFamily="18" charset="0"/>
                <a:cs typeface="Courier New" panose="02070309020205020404" pitchFamily="49" charset="0"/>
              </a:rPr>
              <a:t>LatLng</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6666"/>
                </a:solidFill>
                <a:effectLst/>
                <a:ea typeface="Times New Roman" panose="02020603050405020304" pitchFamily="18" charset="0"/>
                <a:cs typeface="Courier New" panose="02070309020205020404" pitchFamily="49" charset="0"/>
              </a:rPr>
              <a:t>34.397</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6666"/>
                </a:solidFill>
                <a:effectLst/>
                <a:ea typeface="Times New Roman" panose="02020603050405020304" pitchFamily="18" charset="0"/>
                <a:cs typeface="Courier New" panose="02070309020205020404" pitchFamily="49" charset="0"/>
              </a:rPr>
              <a:t>150.644</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17</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zoom</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6666"/>
                </a:solidFill>
                <a:effectLst/>
                <a:ea typeface="Times New Roman" panose="02020603050405020304" pitchFamily="18" charset="0"/>
                <a:cs typeface="Courier New" panose="02070309020205020404" pitchFamily="49" charset="0"/>
              </a:rPr>
              <a:t>8</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18	                  </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mapTypeId</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google</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maps</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660066"/>
                </a:solidFill>
                <a:effectLst/>
                <a:ea typeface="Times New Roman" panose="02020603050405020304" pitchFamily="18" charset="0"/>
                <a:cs typeface="Courier New" panose="02070309020205020404" pitchFamily="49" charset="0"/>
              </a:rPr>
              <a:t>MapTypeId</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ROADMAP</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19</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20</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var</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map</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new</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google</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maps</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660066"/>
                </a:solidFill>
                <a:effectLst/>
                <a:ea typeface="Times New Roman" panose="02020603050405020304" pitchFamily="18" charset="0"/>
                <a:cs typeface="Courier New" panose="02070309020205020404" pitchFamily="49" charset="0"/>
              </a:rPr>
              <a:t>Map</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document</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getElementById</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8800"/>
                </a:solidFill>
                <a:effectLst/>
                <a:ea typeface="Times New Roman" panose="02020603050405020304" pitchFamily="18" charset="0"/>
                <a:cs typeface="Courier New" panose="02070309020205020404" pitchFamily="49" charset="0"/>
              </a:rPr>
              <a:t>map</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8800"/>
                </a:solidFill>
                <a:effectLst/>
                <a:ea typeface="Times New Roman" panose="02020603050405020304" pitchFamily="18" charset="0"/>
                <a:cs typeface="Courier New" panose="02070309020205020404" pitchFamily="49" charset="0"/>
              </a:rPr>
              <a:t>canvas</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mapOptions</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21</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22	    </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google</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maps</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event</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addDomListener</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window</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8800"/>
                </a:solidFill>
                <a:effectLst/>
                <a:ea typeface="Times New Roman" panose="02020603050405020304" pitchFamily="18" charset="0"/>
                <a:cs typeface="Courier New" panose="02070309020205020404" pitchFamily="49" charset="0"/>
              </a:rPr>
              <a:t>load</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000000"/>
                </a:solidFill>
                <a:effectLst/>
                <a:ea typeface="Times New Roman" panose="02020603050405020304" pitchFamily="18" charset="0"/>
                <a:cs typeface="Courier New" panose="02070309020205020404" pitchFamily="49" charset="0"/>
              </a:rPr>
              <a:t>initialize</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23	</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88"/>
                </a:solidFill>
                <a:effectLst/>
                <a:ea typeface="Times New Roman" panose="02020603050405020304" pitchFamily="18" charset="0"/>
                <a:cs typeface="Courier New" panose="02070309020205020404" pitchFamily="49" charset="0"/>
              </a:rPr>
              <a:t>&lt;/</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script</a:t>
            </a:r>
            <a:r>
              <a:rPr kumimoji="0" lang="en-US" altLang="el-GR" sz="1400" b="1" i="0" u="none" strike="noStrike" cap="none" normalizeH="0" baseline="0" dirty="0" smtClean="0">
                <a:ln>
                  <a:noFill/>
                </a:ln>
                <a:solidFill>
                  <a:srgbClr val="000088"/>
                </a:solidFill>
                <a:effectLst/>
                <a:ea typeface="Times New Roman" panose="02020603050405020304" pitchFamily="18" charset="0"/>
                <a:cs typeface="Courier New" panose="02070309020205020404" pitchFamily="49" charset="0"/>
              </a:rPr>
              <a:t>&gt;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24</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88"/>
                </a:solidFill>
                <a:effectLst/>
                <a:ea typeface="Times New Roman" panose="02020603050405020304" pitchFamily="18" charset="0"/>
                <a:cs typeface="Courier New" panose="02070309020205020404" pitchFamily="49" charset="0"/>
              </a:rPr>
              <a:t>&lt;/</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head</a:t>
            </a:r>
            <a:r>
              <a:rPr kumimoji="0" lang="en-US" altLang="el-GR" sz="1400" b="1" i="0" u="none" strike="noStrike" cap="none" normalizeH="0" baseline="0" dirty="0" smtClean="0">
                <a:ln>
                  <a:noFill/>
                </a:ln>
                <a:solidFill>
                  <a:srgbClr val="000088"/>
                </a:solidFill>
                <a:effectLst/>
                <a:ea typeface="Times New Roman" panose="02020603050405020304" pitchFamily="18" charset="0"/>
                <a:cs typeface="Courier New" panose="02070309020205020404" pitchFamily="49" charset="0"/>
              </a:rPr>
              <a:t>&gt;</a:t>
            </a:r>
            <a:endParaRPr kumimoji="0" lang="el-GR" altLang="el-GR" sz="1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25</a:t>
            </a:r>
            <a:r>
              <a:rPr kumimoji="0" lang="en-US" altLang="el-GR" sz="1400" b="1" i="0" u="none" strike="noStrike" cap="none" normalizeH="0" dirty="0" smtClean="0">
                <a:ln>
                  <a:noFill/>
                </a:ln>
                <a:solidFill>
                  <a:srgbClr val="000000"/>
                </a:solidFill>
                <a:effectLst/>
                <a:ea typeface="Times New Roman" panose="02020603050405020304" pitchFamily="18" charset="0"/>
                <a:cs typeface="Courier New" panose="02070309020205020404" pitchFamily="49" charset="0"/>
              </a:rPr>
              <a:t>                </a:t>
            </a:r>
            <a:r>
              <a:rPr kumimoji="0" lang="en-US" altLang="el-GR" sz="1400" b="1" i="0" u="none" strike="noStrike" cap="none" normalizeH="0" baseline="0" dirty="0" smtClean="0">
                <a:ln>
                  <a:noFill/>
                </a:ln>
                <a:solidFill>
                  <a:srgbClr val="000088"/>
                </a:solidFill>
                <a:effectLst/>
                <a:ea typeface="Times New Roman" panose="02020603050405020304" pitchFamily="18" charset="0"/>
                <a:cs typeface="Courier New" panose="02070309020205020404" pitchFamily="49" charset="0"/>
              </a:rPr>
              <a:t>&lt;</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body</a:t>
            </a:r>
            <a:r>
              <a:rPr kumimoji="0" lang="en-US" altLang="el-GR" sz="1400" b="1" i="0" u="none" strike="noStrike" cap="none" normalizeH="0" baseline="0" dirty="0" smtClean="0">
                <a:ln>
                  <a:noFill/>
                </a:ln>
                <a:solidFill>
                  <a:srgbClr val="000088"/>
                </a:solidFill>
                <a:effectLst/>
                <a:ea typeface="Times New Roman" panose="02020603050405020304" pitchFamily="18" charset="0"/>
                <a:cs typeface="Courier New" panose="02070309020205020404" pitchFamily="49" charset="0"/>
              </a:rPr>
              <a:t>&gt;&lt;</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div</a:t>
            </a:r>
            <a:r>
              <a:rPr kumimoji="0" lang="el-GR" altLang="el-GR" sz="1400" b="1" i="0" u="none" strike="noStrike" cap="none" normalizeH="0" baseline="0" dirty="0" smtClean="0">
                <a:ln>
                  <a:noFill/>
                </a:ln>
                <a:solidFill>
                  <a:srgbClr val="000000"/>
                </a:solidFill>
                <a:effectLst/>
                <a:ea typeface="Times New Roman" panose="02020603050405020304" pitchFamily="18" charset="0"/>
                <a:cs typeface="Courier New" panose="02070309020205020404" pitchFamily="49" charset="0"/>
              </a:rPr>
              <a:t> </a:t>
            </a:r>
            <a:r>
              <a:rPr kumimoji="0" lang="el-GR" altLang="el-GR" sz="1400" b="1" i="0" u="none" strike="noStrike" cap="none" normalizeH="0" baseline="0" dirty="0" err="1" smtClean="0">
                <a:ln>
                  <a:noFill/>
                </a:ln>
                <a:solidFill>
                  <a:srgbClr val="660066"/>
                </a:solidFill>
                <a:effectLst/>
                <a:ea typeface="Times New Roman" panose="02020603050405020304" pitchFamily="18" charset="0"/>
                <a:cs typeface="Courier New" panose="02070309020205020404" pitchFamily="49" charset="0"/>
              </a:rPr>
              <a:t>id</a:t>
            </a:r>
            <a:r>
              <a:rPr kumimoji="0" lang="en-US" altLang="el-GR" sz="1400" b="1" i="0" u="none" strike="noStrike" cap="none" normalizeH="0" baseline="0" dirty="0" smtClean="0">
                <a:ln>
                  <a:noFill/>
                </a:ln>
                <a:solidFill>
                  <a:srgbClr val="6666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8800"/>
                </a:solidFill>
                <a:effectLst/>
                <a:ea typeface="Times New Roman" panose="02020603050405020304" pitchFamily="18" charset="0"/>
                <a:cs typeface="Courier New" panose="02070309020205020404" pitchFamily="49" charset="0"/>
              </a:rPr>
              <a:t>map</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l-GR" altLang="el-GR" sz="1400" b="1" i="0" u="none" strike="noStrike" cap="none" normalizeH="0" baseline="0" dirty="0" err="1" smtClean="0">
                <a:ln>
                  <a:noFill/>
                </a:ln>
                <a:solidFill>
                  <a:srgbClr val="008800"/>
                </a:solidFill>
                <a:effectLst/>
                <a:ea typeface="Times New Roman" panose="02020603050405020304" pitchFamily="18" charset="0"/>
                <a:cs typeface="Courier New" panose="02070309020205020404" pitchFamily="49" charset="0"/>
              </a:rPr>
              <a:t>canvas</a:t>
            </a:r>
            <a:r>
              <a:rPr kumimoji="0" lang="en-US" altLang="el-GR" sz="1400" b="1" i="0" u="none" strike="noStrike" cap="none" normalizeH="0" baseline="0" dirty="0" smtClean="0">
                <a:ln>
                  <a:noFill/>
                </a:ln>
                <a:solidFill>
                  <a:srgbClr val="008800"/>
                </a:solidFill>
                <a:effectLst/>
                <a:ea typeface="Times New Roman" panose="02020603050405020304" pitchFamily="18" charset="0"/>
                <a:cs typeface="Courier New" panose="02070309020205020404" pitchFamily="49" charset="0"/>
              </a:rPr>
              <a:t>"</a:t>
            </a:r>
            <a:r>
              <a:rPr kumimoji="0" lang="en-US" altLang="el-GR" sz="1400" b="1" i="0" u="none" strike="noStrike" cap="none" normalizeH="0" baseline="0" dirty="0" smtClean="0">
                <a:ln>
                  <a:noFill/>
                </a:ln>
                <a:solidFill>
                  <a:srgbClr val="000088"/>
                </a:solidFill>
                <a:effectLst/>
                <a:ea typeface="Times New Roman" panose="02020603050405020304" pitchFamily="18" charset="0"/>
                <a:cs typeface="Courier New" panose="02070309020205020404" pitchFamily="49" charset="0"/>
              </a:rPr>
              <a:t>/&gt;&lt;/</a:t>
            </a:r>
            <a:r>
              <a:rPr kumimoji="0" lang="el-GR" altLang="el-GR" sz="1400" b="1" i="0" u="none" strike="noStrike" cap="none" normalizeH="0" baseline="0" dirty="0" err="1" smtClean="0">
                <a:ln>
                  <a:noFill/>
                </a:ln>
                <a:solidFill>
                  <a:srgbClr val="000088"/>
                </a:solidFill>
                <a:effectLst/>
                <a:ea typeface="Times New Roman" panose="02020603050405020304" pitchFamily="18" charset="0"/>
                <a:cs typeface="Courier New" panose="02070309020205020404" pitchFamily="49" charset="0"/>
              </a:rPr>
              <a:t>body</a:t>
            </a:r>
            <a:r>
              <a:rPr kumimoji="0" lang="en-US" altLang="el-GR" sz="1400" b="1" i="0" u="none" strike="noStrike" cap="none" normalizeH="0" baseline="0" dirty="0" smtClean="0">
                <a:ln>
                  <a:noFill/>
                </a:ln>
                <a:solidFill>
                  <a:srgbClr val="000088"/>
                </a:solidFill>
                <a:effectLst/>
                <a:ea typeface="Times New Roman" panose="02020603050405020304" pitchFamily="18" charset="0"/>
                <a:cs typeface="Courier New" panose="02070309020205020404" pitchFamily="49" charset="0"/>
              </a:rPr>
              <a:t>&gt;</a:t>
            </a:r>
            <a:endParaRPr kumimoji="0" lang="el-GR" altLang="el-GR" sz="1400" b="0" i="0" u="none" strike="noStrike" cap="none" normalizeH="0" baseline="0" dirty="0" smtClean="0">
              <a:ln>
                <a:noFill/>
              </a:ln>
              <a:solidFill>
                <a:srgbClr val="000088"/>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400" b="1" i="0" u="none" strike="noStrike" cap="none" normalizeH="0" baseline="0" dirty="0" smtClean="0">
                <a:ln>
                  <a:noFill/>
                </a:ln>
                <a:solidFill>
                  <a:srgbClr val="000088"/>
                </a:solidFill>
                <a:effectLst/>
                <a:ea typeface="Times New Roman" panose="02020603050405020304" pitchFamily="18" charset="0"/>
              </a:rPr>
              <a:t>26</a:t>
            </a:r>
            <a:r>
              <a:rPr kumimoji="0" lang="en-US" altLang="el-GR" sz="1400" b="1" i="0" u="none" strike="noStrike" cap="none" normalizeH="0" baseline="0" dirty="0" smtClean="0">
                <a:ln>
                  <a:noFill/>
                </a:ln>
                <a:solidFill>
                  <a:srgbClr val="000088"/>
                </a:solidFill>
                <a:effectLst/>
                <a:ea typeface="Times New Roman" panose="02020603050405020304" pitchFamily="18" charset="0"/>
              </a:rPr>
              <a:t>             </a:t>
            </a:r>
            <a:r>
              <a:rPr kumimoji="0" lang="el-GR" altLang="el-GR" sz="1400" b="1" i="0" u="none" strike="noStrike" cap="none" normalizeH="0" baseline="0" dirty="0" smtClean="0">
                <a:ln>
                  <a:noFill/>
                </a:ln>
                <a:solidFill>
                  <a:srgbClr val="000088"/>
                </a:solidFill>
                <a:effectLst/>
                <a:ea typeface="Times New Roman" panose="02020603050405020304" pitchFamily="18" charset="0"/>
              </a:rPr>
              <a:t>&lt;/</a:t>
            </a:r>
            <a:r>
              <a:rPr kumimoji="0" lang="el-GR" altLang="el-GR" sz="1400" b="1" i="0" u="none" strike="noStrike" cap="none" normalizeH="0" baseline="0" dirty="0" err="1" smtClean="0">
                <a:ln>
                  <a:noFill/>
                </a:ln>
                <a:solidFill>
                  <a:srgbClr val="000088"/>
                </a:solidFill>
                <a:effectLst/>
                <a:ea typeface="Times New Roman" panose="02020603050405020304" pitchFamily="18" charset="0"/>
              </a:rPr>
              <a:t>html</a:t>
            </a:r>
            <a:r>
              <a:rPr kumimoji="0" lang="el-GR" altLang="el-GR" sz="1400" b="1" i="0" u="none" strike="noStrike" cap="none" normalizeH="0" baseline="0" dirty="0" smtClean="0">
                <a:ln>
                  <a:noFill/>
                </a:ln>
                <a:solidFill>
                  <a:srgbClr val="000088"/>
                </a:solidFill>
                <a:effectLst/>
                <a:ea typeface="Times New Roman" panose="02020603050405020304" pitchFamily="18" charset="0"/>
              </a:rPr>
              <a:t>&gt;</a:t>
            </a:r>
            <a:r>
              <a:rPr kumimoji="0" lang="el-GR" altLang="el-GR" sz="1400" b="1" i="0" u="none" strike="noStrike" cap="none" normalizeH="0" baseline="0" dirty="0" smtClean="0">
                <a:ln>
                  <a:noFill/>
                </a:ln>
                <a:solidFill>
                  <a:schemeClr val="tx1"/>
                </a:solidFill>
                <a:effectLst/>
              </a:rPr>
              <a:t> </a:t>
            </a:r>
          </a:p>
        </p:txBody>
      </p:sp>
      <p:grpSp>
        <p:nvGrpSpPr>
          <p:cNvPr id="3" name="Ομάδα 2" descr="[DECORATIVE]"/>
          <p:cNvGrpSpPr/>
          <p:nvPr/>
        </p:nvGrpSpPr>
        <p:grpSpPr>
          <a:xfrm>
            <a:off x="240529" y="1680331"/>
            <a:ext cx="8651951" cy="4509193"/>
            <a:chOff x="240529" y="1680331"/>
            <a:chExt cx="8651951" cy="4509193"/>
          </a:xfrm>
        </p:grpSpPr>
        <p:sp>
          <p:nvSpPr>
            <p:cNvPr id="9" name="Ορθογώνιο 8" descr="[DECORATIVE]"/>
            <p:cNvSpPr/>
            <p:nvPr/>
          </p:nvSpPr>
          <p:spPr>
            <a:xfrm>
              <a:off x="251145" y="1680331"/>
              <a:ext cx="8640960" cy="1080120"/>
            </a:xfrm>
            <a:prstGeom prst="rect">
              <a:avLst/>
            </a:prstGeom>
            <a:solidFill>
              <a:schemeClr val="accent4">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Ορθογώνιο 11" descr="[DECORATIVE]"/>
            <p:cNvSpPr/>
            <p:nvPr/>
          </p:nvSpPr>
          <p:spPr>
            <a:xfrm>
              <a:off x="251520" y="2780928"/>
              <a:ext cx="8640960" cy="576064"/>
            </a:xfrm>
            <a:prstGeom prst="rect">
              <a:avLst/>
            </a:prstGeom>
            <a:solidFill>
              <a:schemeClr val="accent3">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Ορθογώνιο 12" descr="[DECORATIVE]"/>
            <p:cNvSpPr/>
            <p:nvPr/>
          </p:nvSpPr>
          <p:spPr>
            <a:xfrm>
              <a:off x="251145" y="3348158"/>
              <a:ext cx="8640960" cy="1953050"/>
            </a:xfrm>
            <a:prstGeom prst="rect">
              <a:avLst/>
            </a:prstGeom>
            <a:solidFill>
              <a:schemeClr val="tx2">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Ορθογώνιο 14" descr="[DECORATIVE]"/>
            <p:cNvSpPr/>
            <p:nvPr/>
          </p:nvSpPr>
          <p:spPr>
            <a:xfrm>
              <a:off x="251145" y="5307114"/>
              <a:ext cx="8640960" cy="282126"/>
            </a:xfrm>
            <a:prstGeom prst="rect">
              <a:avLst/>
            </a:prstGeom>
            <a:solidFill>
              <a:schemeClr val="accent6">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Ορθογώνιο 15" descr="[DECORATIVE]"/>
            <p:cNvSpPr/>
            <p:nvPr/>
          </p:nvSpPr>
          <p:spPr>
            <a:xfrm>
              <a:off x="240529" y="5907398"/>
              <a:ext cx="8640960" cy="282126"/>
            </a:xfrm>
            <a:prstGeom prst="rect">
              <a:avLst/>
            </a:prstGeom>
            <a:solidFill>
              <a:schemeClr val="bg1">
                <a:lumMod val="5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7" name="Ορθογώνιο 16" descr="[DECORATIVE]"/>
            <p:cNvSpPr/>
            <p:nvPr/>
          </p:nvSpPr>
          <p:spPr>
            <a:xfrm>
              <a:off x="251145" y="5533337"/>
              <a:ext cx="8640960" cy="235524"/>
            </a:xfrm>
            <a:prstGeom prst="rect">
              <a:avLst/>
            </a:prstGeom>
            <a:solidFill>
              <a:schemeClr val="tx2">
                <a:lumMod val="60000"/>
                <a:lumOff val="40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pic>
        <p:nvPicPr>
          <p:cNvPr id="18" name="Εικόνα 17" descr="Εικονίδιο μετάβασης στα Περιεχόμενα.">
            <a:hlinkClick r:id="rId7" action="ppaction://hlinksldjump" tooltip="Επιστροφή στα Περιεχόμενα"/>
          </p:cNvPr>
          <p:cNvPicPr>
            <a:picLocks noChangeAspect="1"/>
          </p:cNvPicPr>
          <p:nvPr/>
        </p:nvPicPr>
        <p:blipFill>
          <a:blip r:embed="rId8" cstate="print">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tretch>
            <a:fillRect/>
          </a:stretch>
        </p:blipFill>
        <p:spPr>
          <a:xfrm>
            <a:off x="539552" y="6283995"/>
            <a:ext cx="432048" cy="488578"/>
          </a:xfrm>
          <a:prstGeom prst="rect">
            <a:avLst/>
          </a:prstGeom>
          <a:scene3d>
            <a:camera prst="isometricOffAxis1Right"/>
            <a:lightRig rig="threePt" dir="t"/>
          </a:scene3d>
        </p:spPr>
      </p:pic>
      <p:sp>
        <p:nvSpPr>
          <p:cNvPr id="6" name="Θέση υποσέλιδου 3" descr="."/>
          <p:cNvSpPr txBox="1">
            <a:spLocks/>
          </p:cNvSpPr>
          <p:nvPr>
            <p:custDataLst>
              <p:tags r:id="rId3"/>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4"/>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1207206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170756" y="200603"/>
            <a:ext cx="8959924" cy="811580"/>
          </a:xfrm>
        </p:spPr>
        <p:txBody>
          <a:bodyPr>
            <a:noAutofit/>
          </a:bodyPr>
          <a:lstStyle/>
          <a:p>
            <a:r>
              <a:rPr lang="el-GR" dirty="0"/>
              <a:t>Εξήγηση Γραμμών Παραδείγματος</a:t>
            </a:r>
          </a:p>
        </p:txBody>
      </p:sp>
      <p:sp>
        <p:nvSpPr>
          <p:cNvPr id="7" name="Rectangle 3"/>
          <p:cNvSpPr>
            <a:spLocks noChangeArrowheads="1"/>
          </p:cNvSpPr>
          <p:nvPr>
            <p:custDataLst>
              <p:tags r:id="rId3"/>
            </p:custDataLst>
          </p:nvPr>
        </p:nvSpPr>
        <p:spPr bwMode="auto">
          <a:xfrm>
            <a:off x="247142" y="1178522"/>
            <a:ext cx="864971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lvl="0" indent="-285750">
              <a:buFont typeface="Wingdings" panose="05000000000000000000" pitchFamily="2" charset="2"/>
              <a:buChar char="v"/>
            </a:pPr>
            <a:r>
              <a:rPr lang="el-GR" altLang="el-GR" b="1" dirty="0">
                <a:latin typeface="+mn-lt"/>
                <a:ea typeface="Times New Roman" panose="02020603050405020304" pitchFamily="18" charset="0"/>
              </a:rPr>
              <a:t>1</a:t>
            </a:r>
            <a:r>
              <a:rPr lang="el-GR" altLang="el-GR" dirty="0">
                <a:latin typeface="+mn-lt"/>
                <a:ea typeface="Times New Roman" panose="02020603050405020304" pitchFamily="18" charset="0"/>
              </a:rPr>
              <a:t>: </a:t>
            </a:r>
            <a:r>
              <a:rPr lang="en-US" altLang="el-GR" dirty="0">
                <a:latin typeface="+mn-lt"/>
                <a:ea typeface="Times New Roman" panose="02020603050405020304" pitchFamily="18" charset="0"/>
              </a:rPr>
              <a:t>HTML</a:t>
            </a:r>
            <a:r>
              <a:rPr lang="el-GR" altLang="el-GR" dirty="0">
                <a:latin typeface="+mn-lt"/>
                <a:ea typeface="Times New Roman" panose="02020603050405020304" pitchFamily="18" charset="0"/>
              </a:rPr>
              <a:t> 5 - αν ο </a:t>
            </a:r>
            <a:r>
              <a:rPr lang="en-US" altLang="el-GR" dirty="0">
                <a:latin typeface="+mn-lt"/>
                <a:ea typeface="Times New Roman" panose="02020603050405020304" pitchFamily="18" charset="0"/>
              </a:rPr>
              <a:t>browser </a:t>
            </a:r>
            <a:r>
              <a:rPr lang="el-GR" altLang="el-GR" dirty="0">
                <a:latin typeface="+mn-lt"/>
                <a:ea typeface="Times New Roman" panose="02020603050405020304" pitchFamily="18" charset="0"/>
              </a:rPr>
              <a:t>δεν το κατανοεί θα μπει σε </a:t>
            </a:r>
            <a:r>
              <a:rPr lang="en-US" altLang="el-GR" dirty="0">
                <a:latin typeface="+mn-lt"/>
                <a:ea typeface="Times New Roman" panose="02020603050405020304" pitchFamily="18" charset="0"/>
              </a:rPr>
              <a:t>mode </a:t>
            </a:r>
            <a:r>
              <a:rPr lang="el-GR" altLang="el-GR" dirty="0">
                <a:latin typeface="+mn-lt"/>
                <a:ea typeface="Times New Roman" panose="02020603050405020304" pitchFamily="18" charset="0"/>
              </a:rPr>
              <a:t>συμβατότητας (</a:t>
            </a:r>
            <a:r>
              <a:rPr lang="en-US" altLang="el-GR" dirty="0">
                <a:latin typeface="+mn-lt"/>
                <a:ea typeface="Times New Roman" panose="02020603050405020304" pitchFamily="18" charset="0"/>
              </a:rPr>
              <a:t>quirks</a:t>
            </a:r>
            <a:r>
              <a:rPr lang="el-GR" altLang="el-GR" dirty="0">
                <a:latin typeface="+mn-lt"/>
                <a:ea typeface="Times New Roman" panose="02020603050405020304" pitchFamily="18" charset="0"/>
              </a:rPr>
              <a:t>).</a:t>
            </a:r>
            <a:endParaRPr lang="el-GR" altLang="el-GR" dirty="0">
              <a:latin typeface="+mn-lt"/>
            </a:endParaRPr>
          </a:p>
          <a:p>
            <a:pPr marL="285750" lvl="0" indent="-285750">
              <a:buFont typeface="Wingdings" panose="05000000000000000000" pitchFamily="2" charset="2"/>
              <a:buChar char="v"/>
            </a:pPr>
            <a:r>
              <a:rPr lang="el-GR" altLang="el-GR" dirty="0">
                <a:latin typeface="+mn-lt"/>
                <a:ea typeface="Times New Roman" panose="02020603050405020304" pitchFamily="18" charset="0"/>
              </a:rPr>
              <a:t>5-9: </a:t>
            </a:r>
            <a:r>
              <a:rPr lang="en-US" altLang="el-GR" dirty="0">
                <a:latin typeface="+mn-lt"/>
                <a:ea typeface="Times New Roman" panose="02020603050405020304" pitchFamily="18" charset="0"/>
              </a:rPr>
              <a:t>CSS</a:t>
            </a:r>
            <a:r>
              <a:rPr lang="el-GR" altLang="el-GR" dirty="0">
                <a:latin typeface="+mn-lt"/>
                <a:ea typeface="Times New Roman" panose="02020603050405020304" pitchFamily="18" charset="0"/>
              </a:rPr>
              <a:t> - ζητούμε όλη την επιφάνεια (</a:t>
            </a:r>
            <a:r>
              <a:rPr lang="en-US" altLang="el-GR" dirty="0">
                <a:latin typeface="+mn-lt"/>
                <a:ea typeface="Times New Roman" panose="02020603050405020304" pitchFamily="18" charset="0"/>
              </a:rPr>
              <a:t>viewport</a:t>
            </a:r>
            <a:r>
              <a:rPr lang="el-GR" altLang="el-GR" dirty="0">
                <a:latin typeface="+mn-lt"/>
                <a:ea typeface="Times New Roman" panose="02020603050405020304" pitchFamily="18" charset="0"/>
              </a:rPr>
              <a:t>) του παραθύρου του </a:t>
            </a:r>
            <a:r>
              <a:rPr lang="en-US" altLang="el-GR" dirty="0">
                <a:latin typeface="+mn-lt"/>
                <a:ea typeface="Times New Roman" panose="02020603050405020304" pitchFamily="18" charset="0"/>
              </a:rPr>
              <a:t>browser</a:t>
            </a:r>
            <a:r>
              <a:rPr lang="el-GR" altLang="el-GR" dirty="0">
                <a:latin typeface="+mn-lt"/>
                <a:ea typeface="Times New Roman" panose="02020603050405020304" pitchFamily="18" charset="0"/>
              </a:rPr>
              <a:t>. Ο χάρτης θα δημιουργηθεί μέσα στο </a:t>
            </a:r>
            <a:r>
              <a:rPr lang="en-US" altLang="el-GR" dirty="0">
                <a:latin typeface="+mn-lt"/>
                <a:ea typeface="Times New Roman" panose="02020603050405020304" pitchFamily="18" charset="0"/>
              </a:rPr>
              <a:t>div </a:t>
            </a:r>
            <a:r>
              <a:rPr lang="el-GR" altLang="el-GR" dirty="0">
                <a:latin typeface="+mn-lt"/>
                <a:ea typeface="Times New Roman" panose="02020603050405020304" pitchFamily="18" charset="0"/>
              </a:rPr>
              <a:t>με </a:t>
            </a:r>
            <a:r>
              <a:rPr lang="el-GR" altLang="el-GR" b="1" dirty="0" err="1">
                <a:solidFill>
                  <a:srgbClr val="008800"/>
                </a:solidFill>
                <a:latin typeface="+mn-lt"/>
                <a:ea typeface="Times New Roman" panose="02020603050405020304" pitchFamily="18" charset="0"/>
                <a:cs typeface="Courier New" panose="02070309020205020404" pitchFamily="49" charset="0"/>
              </a:rPr>
              <a:t>id</a:t>
            </a:r>
            <a:r>
              <a:rPr lang="el-GR" altLang="el-GR" dirty="0">
                <a:latin typeface="+mn-lt"/>
                <a:ea typeface="Times New Roman" panose="02020603050405020304" pitchFamily="18" charset="0"/>
              </a:rPr>
              <a:t> </a:t>
            </a:r>
            <a:r>
              <a:rPr lang="el-GR" altLang="el-GR" b="1" dirty="0" err="1">
                <a:solidFill>
                  <a:srgbClr val="008800"/>
                </a:solidFill>
                <a:latin typeface="+mn-lt"/>
                <a:ea typeface="Times New Roman" panose="02020603050405020304" pitchFamily="18" charset="0"/>
                <a:cs typeface="Courier New" panose="02070309020205020404" pitchFamily="49" charset="0"/>
              </a:rPr>
              <a:t>map-canvas</a:t>
            </a:r>
            <a:r>
              <a:rPr lang="el-GR" altLang="el-GR" dirty="0">
                <a:latin typeface="+mn-lt"/>
                <a:ea typeface="Times New Roman" panose="02020603050405020304" pitchFamily="18" charset="0"/>
              </a:rPr>
              <a:t> που φαίνεται και στην </a:t>
            </a:r>
            <a:r>
              <a:rPr lang="el-GR" altLang="el-GR" b="1" dirty="0">
                <a:solidFill>
                  <a:srgbClr val="0000FF"/>
                </a:solidFill>
                <a:latin typeface="+mn-lt"/>
                <a:ea typeface="Times New Roman" panose="02020603050405020304" pitchFamily="18" charset="0"/>
              </a:rPr>
              <a:t>25</a:t>
            </a:r>
            <a:r>
              <a:rPr lang="el-GR" altLang="el-GR" dirty="0">
                <a:latin typeface="+mn-lt"/>
                <a:ea typeface="Times New Roman" panose="02020603050405020304" pitchFamily="18" charset="0"/>
              </a:rPr>
              <a:t>.</a:t>
            </a:r>
            <a:endParaRPr lang="el-GR" altLang="el-GR" dirty="0">
              <a:latin typeface="+mn-lt"/>
            </a:endParaRPr>
          </a:p>
          <a:p>
            <a:pPr marL="285750" lvl="0" indent="-285750">
              <a:buFont typeface="Wingdings" panose="05000000000000000000" pitchFamily="2" charset="2"/>
              <a:buChar char="v"/>
            </a:pPr>
            <a:r>
              <a:rPr lang="el-GR" altLang="el-GR" dirty="0">
                <a:latin typeface="+mn-lt"/>
                <a:ea typeface="Times New Roman" panose="02020603050405020304" pitchFamily="18" charset="0"/>
              </a:rPr>
              <a:t>10-12: Ενσωμάτωση του </a:t>
            </a:r>
            <a:r>
              <a:rPr lang="en-US" altLang="el-GR" dirty="0">
                <a:latin typeface="+mn-lt"/>
                <a:ea typeface="Times New Roman" panose="02020603050405020304" pitchFamily="18" charset="0"/>
              </a:rPr>
              <a:t>Google Maps</a:t>
            </a:r>
            <a:r>
              <a:rPr lang="el-GR" altLang="el-GR" dirty="0">
                <a:latin typeface="+mn-lt"/>
                <a:ea typeface="Times New Roman" panose="02020603050405020304" pitchFamily="18" charset="0"/>
              </a:rPr>
              <a:t>. Εδώ χρειάζεται να βάλετε το κλειδί στη θέση του </a:t>
            </a:r>
            <a:r>
              <a:rPr lang="el-GR" altLang="el-GR" b="1" dirty="0">
                <a:solidFill>
                  <a:srgbClr val="008800"/>
                </a:solidFill>
                <a:latin typeface="+mn-lt"/>
                <a:ea typeface="Times New Roman" panose="02020603050405020304" pitchFamily="18" charset="0"/>
                <a:cs typeface="Courier New" panose="02070309020205020404" pitchFamily="49" charset="0"/>
              </a:rPr>
              <a:t>API_KEY</a:t>
            </a:r>
            <a:r>
              <a:rPr lang="el-GR" altLang="el-GR" dirty="0">
                <a:latin typeface="+mn-lt"/>
                <a:ea typeface="Times New Roman" panose="02020603050405020304" pitchFamily="18" charset="0"/>
              </a:rPr>
              <a:t>. Στο </a:t>
            </a:r>
            <a:r>
              <a:rPr lang="en-US" altLang="el-GR" dirty="0">
                <a:latin typeface="+mn-lt"/>
                <a:ea typeface="Times New Roman" panose="02020603050405020304" pitchFamily="18" charset="0"/>
              </a:rPr>
              <a:t>sensor </a:t>
            </a:r>
            <a:r>
              <a:rPr lang="el-GR" altLang="el-GR" dirty="0">
                <a:latin typeface="+mn-lt"/>
                <a:ea typeface="Times New Roman" panose="02020603050405020304" pitchFamily="18" charset="0"/>
              </a:rPr>
              <a:t>λέτε αν θέλετε χρήση αισθητήρα προσδιορισμού θέσης (</a:t>
            </a:r>
            <a:r>
              <a:rPr lang="en-US" altLang="el-GR" dirty="0">
                <a:latin typeface="+mn-lt"/>
                <a:ea typeface="Times New Roman" panose="02020603050405020304" pitchFamily="18" charset="0"/>
              </a:rPr>
              <a:t>GPS </a:t>
            </a:r>
            <a:r>
              <a:rPr lang="el-GR" altLang="el-GR" dirty="0">
                <a:latin typeface="+mn-lt"/>
                <a:ea typeface="Times New Roman" panose="02020603050405020304" pitchFamily="18" charset="0"/>
              </a:rPr>
              <a:t>ή εναλλακτικά μέσω δικτύου </a:t>
            </a:r>
            <a:r>
              <a:rPr lang="en-US" altLang="el-GR" dirty="0">
                <a:latin typeface="+mn-lt"/>
                <a:ea typeface="Times New Roman" panose="02020603050405020304" pitchFamily="18" charset="0"/>
              </a:rPr>
              <a:t>GSM</a:t>
            </a:r>
            <a:r>
              <a:rPr lang="el-GR" altLang="el-GR" dirty="0">
                <a:latin typeface="+mn-lt"/>
                <a:ea typeface="Times New Roman" panose="02020603050405020304" pitchFamily="18" charset="0"/>
              </a:rPr>
              <a:t> ή μέσω της </a:t>
            </a:r>
            <a:r>
              <a:rPr lang="en-US" altLang="el-GR" dirty="0">
                <a:latin typeface="+mn-lt"/>
                <a:ea typeface="Times New Roman" panose="02020603050405020304" pitchFamily="18" charset="0"/>
              </a:rPr>
              <a:t>IP </a:t>
            </a:r>
            <a:r>
              <a:rPr lang="el-GR" altLang="el-GR" dirty="0">
                <a:latin typeface="+mn-lt"/>
                <a:ea typeface="Times New Roman" panose="02020603050405020304" pitchFamily="18" charset="0"/>
              </a:rPr>
              <a:t>αλλά με χαμηλή ακρίβεια). Βάλτε </a:t>
            </a:r>
            <a:r>
              <a:rPr lang="el-GR" altLang="el-GR" b="1" dirty="0">
                <a:solidFill>
                  <a:srgbClr val="008800"/>
                </a:solidFill>
                <a:latin typeface="+mn-lt"/>
                <a:ea typeface="Times New Roman" panose="02020603050405020304" pitchFamily="18" charset="0"/>
                <a:cs typeface="Courier New" panose="02070309020205020404" pitchFamily="49" charset="0"/>
              </a:rPr>
              <a:t>TRUE</a:t>
            </a:r>
            <a:r>
              <a:rPr lang="el-GR" altLang="el-GR" dirty="0">
                <a:latin typeface="+mn-lt"/>
                <a:ea typeface="Times New Roman" panose="02020603050405020304" pitchFamily="18" charset="0"/>
              </a:rPr>
              <a:t> ή </a:t>
            </a:r>
            <a:r>
              <a:rPr lang="el-GR" altLang="el-GR" b="1" dirty="0">
                <a:solidFill>
                  <a:srgbClr val="008800"/>
                </a:solidFill>
                <a:latin typeface="+mn-lt"/>
                <a:ea typeface="Times New Roman" panose="02020603050405020304" pitchFamily="18" charset="0"/>
                <a:cs typeface="Courier New" panose="02070309020205020404" pitchFamily="49" charset="0"/>
              </a:rPr>
              <a:t>FALSE</a:t>
            </a:r>
            <a:r>
              <a:rPr lang="el-GR" altLang="el-GR" dirty="0">
                <a:latin typeface="+mn-lt"/>
                <a:ea typeface="Times New Roman" panose="02020603050405020304" pitchFamily="18" charset="0"/>
              </a:rPr>
              <a:t> αν δεν θέλετε. Υπάρχει απλή (</a:t>
            </a:r>
            <a:r>
              <a:rPr lang="en-US" altLang="el-GR" dirty="0">
                <a:latin typeface="+mn-lt"/>
                <a:ea typeface="Times New Roman" panose="02020603050405020304" pitchFamily="18" charset="0"/>
              </a:rPr>
              <a:t>http</a:t>
            </a:r>
            <a:r>
              <a:rPr lang="el-GR" altLang="el-GR" dirty="0">
                <a:latin typeface="+mn-lt"/>
                <a:ea typeface="Times New Roman" panose="02020603050405020304" pitchFamily="18" charset="0"/>
              </a:rPr>
              <a:t>) και </a:t>
            </a:r>
            <a:r>
              <a:rPr lang="en-US" altLang="el-GR" dirty="0">
                <a:latin typeface="+mn-lt"/>
                <a:ea typeface="Times New Roman" panose="02020603050405020304" pitchFamily="18" charset="0"/>
              </a:rPr>
              <a:t>secure</a:t>
            </a:r>
            <a:r>
              <a:rPr lang="el-GR" altLang="el-GR" dirty="0">
                <a:latin typeface="+mn-lt"/>
                <a:ea typeface="Times New Roman" panose="02020603050405020304" pitchFamily="18" charset="0"/>
              </a:rPr>
              <a:t> (</a:t>
            </a:r>
            <a:r>
              <a:rPr lang="en-US" altLang="el-GR" dirty="0">
                <a:latin typeface="+mn-lt"/>
                <a:ea typeface="Times New Roman" panose="02020603050405020304" pitchFamily="18" charset="0"/>
              </a:rPr>
              <a:t>https</a:t>
            </a:r>
            <a:r>
              <a:rPr lang="el-GR" altLang="el-GR" dirty="0">
                <a:latin typeface="+mn-lt"/>
                <a:ea typeface="Times New Roman" panose="02020603050405020304" pitchFamily="18" charset="0"/>
              </a:rPr>
              <a:t>) έκδοση.</a:t>
            </a:r>
            <a:endParaRPr lang="el-GR" altLang="el-GR" dirty="0">
              <a:latin typeface="+mn-lt"/>
            </a:endParaRPr>
          </a:p>
          <a:p>
            <a:pPr marL="285750" lvl="0" indent="-285750">
              <a:buFont typeface="Wingdings" panose="05000000000000000000" pitchFamily="2" charset="2"/>
              <a:buChar char="v"/>
            </a:pPr>
            <a:r>
              <a:rPr lang="el-GR" altLang="el-GR" dirty="0">
                <a:latin typeface="+mn-lt"/>
                <a:ea typeface="Times New Roman" panose="02020603050405020304" pitchFamily="18" charset="0"/>
              </a:rPr>
              <a:t>4-21: η συνάρτηση που κάνει όλη τη δουλειά αρχικοποίησης του χάρτη. Ειδικότερα:</a:t>
            </a:r>
            <a:endParaRPr lang="el-GR" altLang="el-GR" dirty="0">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15-19: Ορίζουμε μια δομή </a:t>
            </a:r>
            <a:r>
              <a:rPr kumimoji="0" lang="el-GR" altLang="el-GR" b="1" i="0" u="none" strike="noStrike" cap="none" normalizeH="0" baseline="0" dirty="0" err="1" smtClean="0">
                <a:ln>
                  <a:noFill/>
                </a:ln>
                <a:solidFill>
                  <a:srgbClr val="008800"/>
                </a:solidFill>
                <a:effectLst/>
                <a:latin typeface="+mn-lt"/>
                <a:ea typeface="Times New Roman" panose="02020603050405020304" pitchFamily="18" charset="0"/>
                <a:cs typeface="Courier New" panose="02070309020205020404" pitchFamily="49" charset="0"/>
              </a:rPr>
              <a:t>ΜapOptions</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με αρχικές τιμές για το χάρτη</a:t>
            </a:r>
            <a:endParaRPr kumimoji="0" lang="el-GR" altLang="el-GR"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16: γεωγραφικές συντεταγμένες του κέντρου του χάρτη</a:t>
            </a:r>
            <a:endParaRPr kumimoji="0" lang="el-GR" altLang="el-GR"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17: αρχική τιμή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zoom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για τον χάρτη</a:t>
            </a:r>
            <a:endParaRPr kumimoji="0" lang="el-GR" altLang="el-GR" b="0" i="0" u="none" strike="noStrike" cap="none" normalizeH="0" baseline="0" dirty="0" smtClean="0">
              <a:ln>
                <a:noFill/>
              </a:ln>
              <a:solidFill>
                <a:schemeClr val="tx1"/>
              </a:solidFill>
              <a:effectLst/>
              <a:latin typeface="+mn-lt"/>
            </a:endParaRPr>
          </a:p>
          <a:p>
            <a:pPr marL="1200150" lvl="2" indent="-285750">
              <a:buFont typeface="Arial" panose="020B0604020202020204" pitchFamily="34" charset="0"/>
              <a:buChar char="•"/>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18: τύπος χάρτη (στο παράδειγμα απλός οδικός χάρτης)</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20:</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εδώ λέμε στο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Google Map API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να δημιουργήσει ένα χάρτη μέσα στο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div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με </a:t>
            </a:r>
            <a:r>
              <a:rPr kumimoji="0" lang="el-GR" altLang="el-GR" b="1" i="0" u="none" strike="noStrike" cap="none" normalizeH="0" baseline="0" dirty="0" err="1" smtClean="0">
                <a:ln>
                  <a:noFill/>
                </a:ln>
                <a:solidFill>
                  <a:srgbClr val="008800"/>
                </a:solidFill>
                <a:effectLst/>
                <a:latin typeface="+mn-lt"/>
                <a:ea typeface="Times New Roman" panose="02020603050405020304" pitchFamily="18" charset="0"/>
                <a:cs typeface="Courier New" panose="02070309020205020404" pitchFamily="49" charset="0"/>
              </a:rPr>
              <a:t>id</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l-GR" altLang="el-GR" b="1" i="0" u="none" strike="noStrike" cap="none" normalizeH="0" baseline="0" dirty="0" err="1" smtClean="0">
                <a:ln>
                  <a:noFill/>
                </a:ln>
                <a:solidFill>
                  <a:srgbClr val="008800"/>
                </a:solidFill>
                <a:effectLst/>
                <a:latin typeface="+mn-lt"/>
                <a:ea typeface="Times New Roman" panose="02020603050405020304" pitchFamily="18" charset="0"/>
                <a:cs typeface="Courier New" panose="02070309020205020404" pitchFamily="49" charset="0"/>
              </a:rPr>
              <a:t>map_canvas</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με τις αρχικές ρυθμίσεις που ορίσαμε στην δομή </a:t>
            </a:r>
            <a:r>
              <a:rPr kumimoji="0" lang="el-GR" altLang="el-GR" b="1" i="0" u="none" strike="noStrike" cap="none" normalizeH="0" baseline="0" dirty="0" err="1" smtClean="0">
                <a:ln>
                  <a:noFill/>
                </a:ln>
                <a:solidFill>
                  <a:srgbClr val="008800"/>
                </a:solidFill>
                <a:effectLst/>
                <a:latin typeface="+mn-lt"/>
                <a:ea typeface="Times New Roman" panose="02020603050405020304" pitchFamily="18" charset="0"/>
                <a:cs typeface="Courier New" panose="02070309020205020404" pitchFamily="49" charset="0"/>
              </a:rPr>
              <a:t>mapOptions</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a:t>
            </a:r>
            <a:endParaRPr kumimoji="0" lang="el-GR" altLang="el-GR"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22: Στο </a:t>
            </a:r>
            <a:r>
              <a:rPr kumimoji="0" lang="el-GR" altLang="el-GR" b="1" i="0" u="none" strike="noStrike" cap="none" normalizeH="0" baseline="0" dirty="0" err="1" smtClean="0">
                <a:ln>
                  <a:noFill/>
                </a:ln>
                <a:solidFill>
                  <a:srgbClr val="008800"/>
                </a:solidFill>
                <a:effectLst/>
                <a:latin typeface="+mn-lt"/>
                <a:ea typeface="Times New Roman" panose="02020603050405020304" pitchFamily="18" charset="0"/>
                <a:cs typeface="Courier New" panose="02070309020205020404" pitchFamily="49" charset="0"/>
              </a:rPr>
              <a:t>load</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r>
              <a:rPr kumimoji="0" lang="en-US" altLang="el-GR" b="0" i="0" u="none" strike="noStrike" cap="none" normalizeH="0" baseline="0" dirty="0" smtClean="0">
                <a:ln>
                  <a:noFill/>
                </a:ln>
                <a:solidFill>
                  <a:schemeClr val="tx1"/>
                </a:solidFill>
                <a:effectLst/>
                <a:latin typeface="+mn-lt"/>
                <a:ea typeface="Times New Roman" panose="02020603050405020304" pitchFamily="18" charset="0"/>
              </a:rPr>
              <a:t>event </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της σελίδας προσαρτούμε την συνάρτηση </a:t>
            </a:r>
            <a:r>
              <a:rPr kumimoji="0" lang="el-GR" altLang="el-GR" b="1" i="0" u="none" strike="noStrike" cap="none" normalizeH="0" baseline="0" dirty="0" err="1" smtClean="0">
                <a:ln>
                  <a:noFill/>
                </a:ln>
                <a:solidFill>
                  <a:srgbClr val="008800"/>
                </a:solidFill>
                <a:effectLst/>
                <a:latin typeface="+mn-lt"/>
                <a:ea typeface="Times New Roman" panose="02020603050405020304" pitchFamily="18" charset="0"/>
                <a:cs typeface="Courier New" panose="02070309020205020404" pitchFamily="49" charset="0"/>
              </a:rPr>
              <a:t>initialize</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Είναι σαν να βάζουμε </a:t>
            </a:r>
            <a:r>
              <a:rPr kumimoji="0" lang="el-GR" altLang="el-GR" b="1" i="0" u="none" strike="noStrike" cap="none" normalizeH="0" baseline="0" dirty="0" err="1" smtClean="0">
                <a:ln>
                  <a:noFill/>
                </a:ln>
                <a:solidFill>
                  <a:srgbClr val="008800"/>
                </a:solidFill>
                <a:effectLst/>
                <a:latin typeface="+mn-lt"/>
                <a:ea typeface="Times New Roman" panose="02020603050405020304" pitchFamily="18" charset="0"/>
                <a:cs typeface="Courier New" panose="02070309020205020404" pitchFamily="49" charset="0"/>
              </a:rPr>
              <a:t>onload</a:t>
            </a:r>
            <a:r>
              <a:rPr kumimoji="0" lang="el-GR" altLang="el-GR" b="1" i="0" u="none" strike="noStrike" cap="none" normalizeH="0" baseline="0" dirty="0" smtClean="0">
                <a:ln>
                  <a:noFill/>
                </a:ln>
                <a:solidFill>
                  <a:srgbClr val="008800"/>
                </a:solidFill>
                <a:effectLst/>
                <a:latin typeface="+mn-lt"/>
                <a:ea typeface="Times New Roman" panose="02020603050405020304" pitchFamily="18" charset="0"/>
                <a:cs typeface="Courier New" panose="02070309020205020404" pitchFamily="49" charset="0"/>
              </a:rPr>
              <a:t>="</a:t>
            </a:r>
            <a:r>
              <a:rPr kumimoji="0" lang="el-GR" altLang="el-GR" b="1" i="0" u="none" strike="noStrike" cap="none" normalizeH="0" baseline="0" dirty="0" err="1" smtClean="0">
                <a:ln>
                  <a:noFill/>
                </a:ln>
                <a:solidFill>
                  <a:srgbClr val="008800"/>
                </a:solidFill>
                <a:effectLst/>
                <a:latin typeface="+mn-lt"/>
                <a:ea typeface="Times New Roman" panose="02020603050405020304" pitchFamily="18" charset="0"/>
                <a:cs typeface="Courier New" panose="02070309020205020404" pitchFamily="49" charset="0"/>
              </a:rPr>
              <a:t>initialize</a:t>
            </a:r>
            <a:r>
              <a:rPr kumimoji="0" lang="el-GR" altLang="el-GR" b="1" i="0" u="none" strike="noStrike" cap="none" normalizeH="0" baseline="0" dirty="0" smtClean="0">
                <a:ln>
                  <a:noFill/>
                </a:ln>
                <a:solidFill>
                  <a:srgbClr val="008800"/>
                </a:solidFill>
                <a:effectLst/>
                <a:latin typeface="+mn-lt"/>
                <a:ea typeface="Times New Roman" panose="02020603050405020304" pitchFamily="18" charset="0"/>
                <a:cs typeface="Courier New" panose="02070309020205020404" pitchFamily="49" charset="0"/>
              </a:rPr>
              <a:t>();"</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στην ετικέτα </a:t>
            </a:r>
            <a:r>
              <a:rPr kumimoji="0" lang="el-GR" altLang="el-GR" b="1" i="0" u="none" strike="noStrike" cap="none" normalizeH="0" baseline="0" dirty="0" err="1" smtClean="0">
                <a:ln>
                  <a:noFill/>
                </a:ln>
                <a:solidFill>
                  <a:srgbClr val="008800"/>
                </a:solidFill>
                <a:effectLst/>
                <a:latin typeface="+mn-lt"/>
                <a:ea typeface="Times New Roman" panose="02020603050405020304" pitchFamily="18" charset="0"/>
                <a:cs typeface="Courier New" panose="02070309020205020404" pitchFamily="49" charset="0"/>
              </a:rPr>
              <a:t>body</a:t>
            </a:r>
            <a:r>
              <a:rPr kumimoji="0" lang="el-GR" altLang="el-GR" b="0" i="0" u="none" strike="noStrike" cap="none" normalizeH="0" baseline="0" dirty="0" smtClean="0">
                <a:ln>
                  <a:noFill/>
                </a:ln>
                <a:solidFill>
                  <a:schemeClr val="tx1"/>
                </a:solidFill>
                <a:effectLst/>
                <a:latin typeface="+mn-lt"/>
                <a:ea typeface="Times New Roman" panose="02020603050405020304" pitchFamily="18" charset="0"/>
              </a:rPr>
              <a:t> της σελίδας.</a:t>
            </a:r>
            <a:endParaRPr kumimoji="0" lang="el-GR" altLang="el-GR" b="0" i="0" u="none" strike="noStrike" cap="none" normalizeH="0" baseline="0" dirty="0" smtClean="0">
              <a:ln>
                <a:noFill/>
              </a:ln>
              <a:solidFill>
                <a:schemeClr val="tx1"/>
              </a:solidFill>
              <a:effectLst/>
              <a:latin typeface="+mn-lt"/>
            </a:endParaRPr>
          </a:p>
          <a:p>
            <a:pPr marL="742950" lvl="1" indent="-285750">
              <a:buFont typeface="Wingdings" panose="05000000000000000000" pitchFamily="2" charset="2"/>
              <a:buChar char="q"/>
            </a:pPr>
            <a:r>
              <a:rPr kumimoji="0" lang="el-GR" altLang="el-GR" b="0" i="0" u="none" strike="noStrike" cap="none" normalizeH="0" baseline="0" dirty="0" smtClean="0">
                <a:ln>
                  <a:noFill/>
                </a:ln>
                <a:solidFill>
                  <a:srgbClr val="C00000"/>
                </a:solidFill>
                <a:effectLst/>
                <a:latin typeface="+mn-lt"/>
                <a:ea typeface="Times New Roman" panose="02020603050405020304" pitchFamily="18" charset="0"/>
              </a:rPr>
              <a:t>Αυτό τον τρόπο ορισμού συναρτήσεων ως </a:t>
            </a:r>
            <a:r>
              <a:rPr kumimoji="0" lang="en-US" altLang="el-GR" b="0" i="0" u="none" strike="noStrike" cap="none" normalizeH="0" baseline="0" dirty="0" smtClean="0">
                <a:ln>
                  <a:noFill/>
                </a:ln>
                <a:solidFill>
                  <a:srgbClr val="C00000"/>
                </a:solidFill>
                <a:effectLst/>
                <a:latin typeface="+mn-lt"/>
                <a:ea typeface="Times New Roman" panose="02020603050405020304" pitchFamily="18" charset="0"/>
              </a:rPr>
              <a:t>event handlers</a:t>
            </a:r>
            <a:r>
              <a:rPr kumimoji="0" lang="el-GR" altLang="el-GR" b="0" i="0" u="none" strike="noStrike" cap="none" normalizeH="0" baseline="0" dirty="0" smtClean="0">
                <a:ln>
                  <a:noFill/>
                </a:ln>
                <a:solidFill>
                  <a:srgbClr val="C00000"/>
                </a:solidFill>
                <a:effectLst/>
                <a:latin typeface="+mn-lt"/>
                <a:ea typeface="Times New Roman" panose="02020603050405020304" pitchFamily="18" charset="0"/>
              </a:rPr>
              <a:t> (χειριστές συμβάντων) να τον κατανοήσετε άμεσα καθώς χρησιμοποιείται κατά κόρο στα επόμενα.</a:t>
            </a:r>
            <a:endParaRPr kumimoji="0" lang="el-GR" altLang="el-GR" b="0" i="0" u="none" strike="noStrike" cap="none" normalizeH="0" baseline="0" dirty="0" smtClean="0">
              <a:ln>
                <a:noFill/>
              </a:ln>
              <a:solidFill>
                <a:schemeClr val="tx1"/>
              </a:solidFill>
              <a:effectLst/>
              <a:latin typeface="+mn-lt"/>
            </a:endParaRPr>
          </a:p>
        </p:txBody>
      </p:sp>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37867955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custDataLst>
              <p:tags r:id="rId2"/>
            </p:custDataLst>
          </p:nvPr>
        </p:nvSpPr>
        <p:spPr>
          <a:xfrm>
            <a:off x="479926" y="200603"/>
            <a:ext cx="8229600" cy="811580"/>
          </a:xfrm>
        </p:spPr>
        <p:txBody>
          <a:bodyPr>
            <a:noAutofit/>
          </a:bodyPr>
          <a:lstStyle/>
          <a:p>
            <a:r>
              <a:rPr lang="el-GR" sz="4000" dirty="0"/>
              <a:t>Βασικές Έννοιες </a:t>
            </a:r>
            <a:r>
              <a:rPr lang="el-GR" sz="4000" dirty="0" smtClean="0"/>
              <a:t>1</a:t>
            </a:r>
            <a:r>
              <a:rPr lang="en-US" sz="4000" dirty="0" smtClean="0"/>
              <a:t/>
            </a:r>
            <a:br>
              <a:rPr lang="en-US" sz="4000" dirty="0" smtClean="0"/>
            </a:br>
            <a:r>
              <a:rPr lang="el-GR" sz="2000" u="sng" dirty="0">
                <a:hlinkClick r:id="rId8"/>
              </a:rPr>
              <a:t>https://developers.google.com/maps/documentation/javascript/reference</a:t>
            </a:r>
            <a:endParaRPr lang="el-GR" sz="2000" dirty="0"/>
          </a:p>
        </p:txBody>
      </p:sp>
      <p:sp>
        <p:nvSpPr>
          <p:cNvPr id="4" name="Rectangle 2"/>
          <p:cNvSpPr>
            <a:spLocks noChangeArrowheads="1"/>
          </p:cNvSpPr>
          <p:nvPr>
            <p:custDataLst>
              <p:tags r:id="rId3"/>
            </p:custDataLst>
          </p:nvPr>
        </p:nvSpPr>
        <p:spPr bwMode="auto">
          <a:xfrm>
            <a:off x="104477" y="1273233"/>
            <a:ext cx="8136904"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pPr>
            <a:r>
              <a:rPr kumimoji="0" lang="el-GR" altLang="el-GR" sz="1600" b="1" i="0" u="none" strike="noStrike" cap="none" normalizeH="0" baseline="0" dirty="0" smtClean="0">
                <a:ln>
                  <a:noFill/>
                </a:ln>
                <a:solidFill>
                  <a:schemeClr val="tx1"/>
                </a:solidFill>
                <a:effectLst/>
                <a:ea typeface="Times New Roman" panose="02020603050405020304" pitchFamily="18" charset="0"/>
              </a:rPr>
              <a:t>Που εμφανίζεται ο χάρτης;</a:t>
            </a:r>
            <a:endParaRPr kumimoji="0" lang="el-GR" altLang="el-GR" sz="1600" b="0" i="0" u="none" strike="noStrike" cap="none" normalizeH="0" baseline="0" dirty="0" smtClean="0">
              <a:ln>
                <a:noFill/>
              </a:ln>
              <a:solidFill>
                <a:schemeClr val="tx1"/>
              </a:solidFill>
              <a:effectLst/>
            </a:endParaRPr>
          </a:p>
          <a:p>
            <a:pPr marL="742950" lvl="1" indent="-285750" eaLnBrk="0" fontAlgn="base" hangingPunct="0">
              <a:spcBef>
                <a:spcPct val="0"/>
              </a:spcBef>
              <a:spcAft>
                <a:spcPct val="0"/>
              </a:spcAft>
              <a:buFont typeface="Wingdings" panose="05000000000000000000" pitchFamily="2" charset="2"/>
              <a:buChar char="q"/>
            </a:pPr>
            <a:r>
              <a:rPr kumimoji="0" lang="el-GR" altLang="el-GR" sz="1600" b="0" i="0" u="none" strike="noStrike" cap="none" normalizeH="0" baseline="0" dirty="0" smtClean="0">
                <a:ln>
                  <a:noFill/>
                </a:ln>
                <a:solidFill>
                  <a:schemeClr val="tx1"/>
                </a:solidFill>
                <a:effectLst/>
                <a:ea typeface="Times New Roman" panose="02020603050405020304" pitchFamily="18" charset="0"/>
              </a:rPr>
              <a:t>Μέσα σε κάποιο </a:t>
            </a:r>
            <a:r>
              <a:rPr kumimoji="0" lang="en-US" altLang="el-GR" sz="1600" b="0" i="0" u="none" strike="noStrike" cap="none" normalizeH="0" baseline="0" dirty="0" smtClean="0">
                <a:ln>
                  <a:noFill/>
                </a:ln>
                <a:solidFill>
                  <a:schemeClr val="tx1"/>
                </a:solidFill>
                <a:effectLst/>
                <a:ea typeface="Times New Roman" panose="02020603050405020304" pitchFamily="18" charset="0"/>
              </a:rPr>
              <a:t>block element</a:t>
            </a:r>
            <a:r>
              <a:rPr kumimoji="0" lang="el-GR" altLang="el-GR" sz="1600" b="0" i="0" u="none" strike="noStrike" cap="none" normalizeH="0" baseline="0" dirty="0" smtClean="0">
                <a:ln>
                  <a:noFill/>
                </a:ln>
                <a:solidFill>
                  <a:schemeClr val="tx1"/>
                </a:solidFill>
                <a:effectLst/>
                <a:ea typeface="Times New Roman" panose="02020603050405020304" pitchFamily="18" charset="0"/>
              </a:rPr>
              <a:t>, </a:t>
            </a:r>
            <a:r>
              <a:rPr kumimoji="0" lang="en-US" altLang="el-GR" sz="1600" b="0" i="0" u="none" strike="noStrike" cap="none" normalizeH="0" baseline="0" dirty="0" smtClean="0">
                <a:ln>
                  <a:noFill/>
                </a:ln>
                <a:solidFill>
                  <a:schemeClr val="tx1"/>
                </a:solidFill>
                <a:effectLst/>
                <a:ea typeface="Times New Roman" panose="02020603050405020304" pitchFamily="18" charset="0"/>
              </a:rPr>
              <a:t>div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κατά κύριο λόγο. Αυτό θα πρέπει να έχει </a:t>
            </a:r>
            <a:r>
              <a:rPr kumimoji="0" lang="en-US" altLang="el-GR" sz="1600" b="0" i="0" u="none" strike="noStrike" cap="none" normalizeH="0" baseline="0" dirty="0" smtClean="0">
                <a:ln>
                  <a:noFill/>
                </a:ln>
                <a:solidFill>
                  <a:schemeClr val="tx1"/>
                </a:solidFill>
                <a:effectLst/>
                <a:ea typeface="Times New Roman" panose="02020603050405020304" pitchFamily="18" charset="0"/>
              </a:rPr>
              <a:t>id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καθώς μέσω του </a:t>
            </a:r>
            <a:r>
              <a:rPr kumimoji="0" lang="en-US" altLang="el-GR" sz="1600" b="0" i="0" u="none" strike="noStrike" cap="none" normalizeH="0" baseline="0" dirty="0" smtClean="0">
                <a:ln>
                  <a:noFill/>
                </a:ln>
                <a:solidFill>
                  <a:schemeClr val="tx1"/>
                </a:solidFill>
                <a:effectLst/>
                <a:ea typeface="Times New Roman" panose="02020603050405020304" pitchFamily="18" charset="0"/>
              </a:rPr>
              <a:t>id </a:t>
            </a:r>
            <a:r>
              <a:rPr kumimoji="0" lang="el-GR" altLang="el-GR" sz="1600" b="0" i="0" u="none" strike="noStrike" cap="none" normalizeH="0" baseline="0" dirty="0" smtClean="0">
                <a:ln>
                  <a:noFill/>
                </a:ln>
                <a:solidFill>
                  <a:schemeClr val="tx1"/>
                </a:solidFill>
                <a:effectLst/>
                <a:ea typeface="Times New Roman" panose="02020603050405020304" pitchFamily="18" charset="0"/>
              </a:rPr>
              <a:t>το </a:t>
            </a:r>
            <a:r>
              <a:rPr kumimoji="0" lang="en-US" altLang="el-GR" sz="1600" b="0" i="0" u="none" strike="noStrike" cap="none" normalizeH="0" baseline="0" dirty="0" smtClean="0">
                <a:ln>
                  <a:noFill/>
                </a:ln>
                <a:solidFill>
                  <a:schemeClr val="tx1"/>
                </a:solidFill>
                <a:effectLst/>
                <a:ea typeface="Times New Roman" panose="02020603050405020304" pitchFamily="18" charset="0"/>
              </a:rPr>
              <a:t>Maps API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θα καταλάβει που θα σχεδιάσει το χάρτη. Το </a:t>
            </a:r>
            <a:r>
              <a:rPr kumimoji="0" lang="en-US" altLang="el-GR" sz="1600" b="0" i="0" u="none" strike="noStrike" cap="none" normalizeH="0" baseline="0" dirty="0" smtClean="0">
                <a:ln>
                  <a:noFill/>
                </a:ln>
                <a:solidFill>
                  <a:schemeClr val="tx1"/>
                </a:solidFill>
                <a:effectLst/>
                <a:ea typeface="Times New Roman" panose="02020603050405020304" pitchFamily="18" charset="0"/>
              </a:rPr>
              <a:t>div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αυτό θα πρέπει να έχει ρητές διαστάσεις, απόλυτες (π</a:t>
            </a:r>
            <a:r>
              <a:rPr kumimoji="0" lang="en-US" altLang="el-GR" sz="1600" b="0" i="0" u="none" strike="noStrike" cap="none" normalizeH="0" baseline="0" dirty="0" smtClean="0">
                <a:ln>
                  <a:noFill/>
                </a:ln>
                <a:solidFill>
                  <a:schemeClr val="tx1"/>
                </a:solidFill>
                <a:effectLst/>
                <a:ea typeface="Times New Roman" panose="02020603050405020304" pitchFamily="18" charset="0"/>
              </a:rPr>
              <a:t>.</a:t>
            </a:r>
            <a:r>
              <a:rPr kumimoji="0" lang="el-GR" altLang="el-GR" sz="1600" b="0" i="0" u="none" strike="noStrike" cap="none" normalizeH="0" baseline="0" dirty="0" smtClean="0">
                <a:ln>
                  <a:noFill/>
                </a:ln>
                <a:solidFill>
                  <a:schemeClr val="tx1"/>
                </a:solidFill>
                <a:effectLst/>
                <a:ea typeface="Times New Roman" panose="02020603050405020304" pitchFamily="18" charset="0"/>
              </a:rPr>
              <a:t>χ</a:t>
            </a:r>
            <a:r>
              <a:rPr kumimoji="0" lang="en-US" altLang="el-GR" sz="1600" b="0" i="0" u="none" strike="noStrike" cap="none" normalizeH="0" baseline="0" dirty="0" smtClean="0">
                <a:ln>
                  <a:noFill/>
                </a:ln>
                <a:solidFill>
                  <a:schemeClr val="tx1"/>
                </a:solidFill>
                <a:effectLst/>
                <a:ea typeface="Times New Roman" panose="02020603050405020304" pitchFamily="18" charset="0"/>
              </a:rPr>
              <a:t>.</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σε </a:t>
            </a:r>
            <a:r>
              <a:rPr kumimoji="0" lang="en-US" altLang="el-GR" sz="1600" b="0" i="0" u="none" strike="noStrike" cap="none" normalizeH="0" baseline="0" dirty="0" err="1" smtClean="0">
                <a:ln>
                  <a:noFill/>
                </a:ln>
                <a:solidFill>
                  <a:schemeClr val="tx1"/>
                </a:solidFill>
                <a:effectLst/>
                <a:ea typeface="Times New Roman" panose="02020603050405020304" pitchFamily="18" charset="0"/>
              </a:rPr>
              <a:t>px</a:t>
            </a:r>
            <a:r>
              <a:rPr kumimoji="0" lang="el-GR" altLang="el-GR" sz="1600" b="0" i="0" u="none" strike="noStrike" cap="none" normalizeH="0" baseline="0" dirty="0" smtClean="0">
                <a:ln>
                  <a:noFill/>
                </a:ln>
                <a:solidFill>
                  <a:schemeClr val="tx1"/>
                </a:solidFill>
                <a:effectLst/>
                <a:ea typeface="Times New Roman" panose="02020603050405020304" pitchFamily="18" charset="0"/>
              </a:rPr>
              <a:t>) ή σχετικές (π</a:t>
            </a:r>
            <a:r>
              <a:rPr kumimoji="0" lang="en-US" altLang="el-GR" sz="1600" b="0" i="0" u="none" strike="noStrike" cap="none" normalizeH="0" baseline="0" dirty="0" smtClean="0">
                <a:ln>
                  <a:noFill/>
                </a:ln>
                <a:solidFill>
                  <a:schemeClr val="tx1"/>
                </a:solidFill>
                <a:effectLst/>
                <a:ea typeface="Times New Roman" panose="02020603050405020304" pitchFamily="18" charset="0"/>
              </a:rPr>
              <a:t>.</a:t>
            </a:r>
            <a:r>
              <a:rPr kumimoji="0" lang="el-GR" altLang="el-GR" sz="1600" b="0" i="0" u="none" strike="noStrike" cap="none" normalizeH="0" baseline="0" dirty="0" smtClean="0">
                <a:ln>
                  <a:noFill/>
                </a:ln>
                <a:solidFill>
                  <a:schemeClr val="tx1"/>
                </a:solidFill>
                <a:effectLst/>
                <a:ea typeface="Times New Roman" panose="02020603050405020304" pitchFamily="18" charset="0"/>
              </a:rPr>
              <a:t>χ</a:t>
            </a:r>
            <a:r>
              <a:rPr kumimoji="0" lang="en-US" altLang="el-GR" sz="1600" b="0" i="0" u="none" strike="noStrike" cap="none" normalizeH="0" baseline="0" dirty="0" smtClean="0">
                <a:ln>
                  <a:noFill/>
                </a:ln>
                <a:solidFill>
                  <a:schemeClr val="tx1"/>
                </a:solidFill>
                <a:effectLst/>
                <a:ea typeface="Times New Roman" panose="02020603050405020304" pitchFamily="18" charset="0"/>
              </a:rPr>
              <a:t>.</a:t>
            </a:r>
            <a:r>
              <a:rPr kumimoji="0" lang="el-GR" altLang="el-GR" sz="1600" b="0" i="0" u="none" strike="noStrike" cap="none" normalizeH="0" baseline="0" dirty="0" smtClean="0">
                <a:ln>
                  <a:noFill/>
                </a:ln>
                <a:solidFill>
                  <a:schemeClr val="tx1"/>
                </a:solidFill>
                <a:effectLst/>
                <a:ea typeface="Times New Roman" panose="02020603050405020304" pitchFamily="18" charset="0"/>
              </a:rPr>
              <a:t> ποσοστό % επί του πατρικού στοιχείου) καθώς με βάση αυτές το </a:t>
            </a:r>
            <a:r>
              <a:rPr kumimoji="0" lang="en-US" altLang="el-GR" sz="1600" b="0" i="0" u="none" strike="noStrike" cap="none" normalizeH="0" baseline="0" dirty="0" smtClean="0">
                <a:ln>
                  <a:noFill/>
                </a:ln>
                <a:solidFill>
                  <a:schemeClr val="tx1"/>
                </a:solidFill>
                <a:effectLst/>
                <a:ea typeface="Times New Roman" panose="02020603050405020304" pitchFamily="18" charset="0"/>
              </a:rPr>
              <a:t>API </a:t>
            </a:r>
            <a:r>
              <a:rPr kumimoji="0" lang="el-GR" altLang="el-GR" sz="1600" b="0" i="0" u="none" strike="noStrike" cap="none" normalizeH="0" baseline="0" dirty="0" smtClean="0">
                <a:ln>
                  <a:noFill/>
                </a:ln>
                <a:solidFill>
                  <a:schemeClr val="tx1"/>
                </a:solidFill>
                <a:effectLst/>
                <a:ea typeface="Times New Roman" panose="02020603050405020304" pitchFamily="18" charset="0"/>
              </a:rPr>
              <a:t>αποφασίζει τις διαστάσεις του χάρτη.</a:t>
            </a:r>
            <a:endParaRPr kumimoji="0" lang="en-US" altLang="el-GR" sz="1600" b="0" i="0" u="none" strike="noStrike" cap="none" normalizeH="0" baseline="0" dirty="0" smtClean="0">
              <a:ln>
                <a:noFill/>
              </a:ln>
              <a:solidFill>
                <a:schemeClr val="tx1"/>
              </a:solidFill>
              <a:effectLst/>
              <a:ea typeface="Times New Roman" panose="02020603050405020304" pitchFamily="18" charset="0"/>
            </a:endParaRPr>
          </a:p>
          <a:p>
            <a:pPr marL="285750" lvl="0" indent="-285750" eaLnBrk="0" fontAlgn="base" hangingPunct="0">
              <a:spcBef>
                <a:spcPct val="0"/>
              </a:spcBef>
              <a:spcAft>
                <a:spcPct val="0"/>
              </a:spcAft>
              <a:buFont typeface="Wingdings" panose="05000000000000000000" pitchFamily="2" charset="2"/>
              <a:buChar char="v"/>
            </a:pPr>
            <a:r>
              <a:rPr lang="el-GR" altLang="el-GR" sz="1600" b="1" dirty="0">
                <a:ea typeface="Times New Roman" panose="02020603050405020304" pitchFamily="18" charset="0"/>
              </a:rPr>
              <a:t>Πώς ορίζουμε γεωγραφικά σημεία;</a:t>
            </a:r>
            <a:endParaRPr lang="el-GR" altLang="el-GR" sz="1600" dirty="0"/>
          </a:p>
          <a:p>
            <a:pPr marL="742950" lvl="1" indent="-285750" eaLnBrk="0" fontAlgn="base" hangingPunct="0">
              <a:spcBef>
                <a:spcPct val="0"/>
              </a:spcBef>
              <a:spcAft>
                <a:spcPct val="0"/>
              </a:spcAft>
              <a:buFont typeface="Wingdings" panose="05000000000000000000" pitchFamily="2" charset="2"/>
              <a:buChar char="q"/>
            </a:pPr>
            <a:r>
              <a:rPr lang="el-GR" altLang="el-GR" sz="1600" dirty="0">
                <a:ea typeface="Times New Roman" panose="02020603050405020304" pitchFamily="18" charset="0"/>
              </a:rPr>
              <a:t>Υπάρχει μέθοδος που ορίζει ένα γεωγραφικό σημείο με βάση το γεωγραφικό πλάτος (</a:t>
            </a:r>
            <a:r>
              <a:rPr lang="en-US" altLang="el-GR" sz="1600" dirty="0">
                <a:ea typeface="Times New Roman" panose="02020603050405020304" pitchFamily="18" charset="0"/>
              </a:rPr>
              <a:t>latitude </a:t>
            </a:r>
            <a:r>
              <a:rPr lang="el-GR" altLang="el-GR" sz="1600" dirty="0">
                <a:ea typeface="Times New Roman" panose="02020603050405020304" pitchFamily="18" charset="0"/>
              </a:rPr>
              <a:t>ή </a:t>
            </a:r>
            <a:r>
              <a:rPr lang="en-US" altLang="el-GR" sz="1600" dirty="0" err="1">
                <a:ea typeface="Times New Roman" panose="02020603050405020304" pitchFamily="18" charset="0"/>
              </a:rPr>
              <a:t>lat</a:t>
            </a:r>
            <a:r>
              <a:rPr lang="el-GR" altLang="el-GR" sz="1600" dirty="0">
                <a:ea typeface="Times New Roman" panose="02020603050405020304" pitchFamily="18" charset="0"/>
              </a:rPr>
              <a:t>) και μήκος (</a:t>
            </a:r>
            <a:r>
              <a:rPr lang="en-US" altLang="el-GR" sz="1600" dirty="0">
                <a:ea typeface="Times New Roman" panose="02020603050405020304" pitchFamily="18" charset="0"/>
              </a:rPr>
              <a:t>longitude </a:t>
            </a:r>
            <a:r>
              <a:rPr lang="el-GR" altLang="el-GR" sz="1600" dirty="0">
                <a:ea typeface="Times New Roman" panose="02020603050405020304" pitchFamily="18" charset="0"/>
              </a:rPr>
              <a:t>ή </a:t>
            </a:r>
            <a:r>
              <a:rPr lang="en-US" altLang="el-GR" sz="1600" dirty="0">
                <a:ea typeface="Times New Roman" panose="02020603050405020304" pitchFamily="18" charset="0"/>
              </a:rPr>
              <a:t>long</a:t>
            </a:r>
            <a:r>
              <a:rPr lang="el-GR" altLang="el-GR" sz="1600" dirty="0">
                <a:ea typeface="Times New Roman" panose="02020603050405020304" pitchFamily="18" charset="0"/>
              </a:rPr>
              <a:t>). Παράδειγμα:</a:t>
            </a:r>
            <a:endParaRPr lang="el-GR" altLang="el-GR" sz="1600" dirty="0"/>
          </a:p>
          <a:p>
            <a:pPr marL="742950" lvl="1" indent="-285750" eaLnBrk="0" fontAlgn="base" hangingPunct="0">
              <a:spcBef>
                <a:spcPct val="0"/>
              </a:spcBef>
              <a:spcAft>
                <a:spcPct val="0"/>
              </a:spcAft>
              <a:buFont typeface="Wingdings" panose="05000000000000000000" pitchFamily="2" charset="2"/>
              <a:buChar char="q"/>
            </a:pPr>
            <a:r>
              <a:rPr lang="el-GR" altLang="el-GR" sz="1600" b="1" dirty="0" err="1">
                <a:solidFill>
                  <a:srgbClr val="008800"/>
                </a:solidFill>
                <a:ea typeface="Times New Roman" panose="02020603050405020304" pitchFamily="18" charset="0"/>
                <a:cs typeface="Courier New" panose="02070309020205020404" pitchFamily="49" charset="0"/>
              </a:rPr>
              <a:t>var</a:t>
            </a:r>
            <a:r>
              <a:rPr lang="el-GR" altLang="el-GR" sz="1600" b="1" dirty="0">
                <a:solidFill>
                  <a:srgbClr val="008800"/>
                </a:solidFill>
                <a:ea typeface="Times New Roman" panose="02020603050405020304" pitchFamily="18" charset="0"/>
                <a:cs typeface="Courier New" panose="02070309020205020404" pitchFamily="49" charset="0"/>
              </a:rPr>
              <a:t> </a:t>
            </a:r>
            <a:r>
              <a:rPr lang="el-GR" altLang="el-GR" sz="1600" b="1" dirty="0" err="1">
                <a:solidFill>
                  <a:srgbClr val="008800"/>
                </a:solidFill>
                <a:ea typeface="Times New Roman" panose="02020603050405020304" pitchFamily="18" charset="0"/>
                <a:cs typeface="Courier New" panose="02070309020205020404" pitchFamily="49" charset="0"/>
              </a:rPr>
              <a:t>myPoint</a:t>
            </a:r>
            <a:r>
              <a:rPr lang="el-GR" altLang="el-GR" sz="1600" b="1" dirty="0">
                <a:solidFill>
                  <a:srgbClr val="008800"/>
                </a:solidFill>
                <a:ea typeface="Times New Roman" panose="02020603050405020304" pitchFamily="18" charset="0"/>
                <a:cs typeface="Courier New" panose="02070309020205020404" pitchFamily="49" charset="0"/>
              </a:rPr>
              <a:t> = </a:t>
            </a:r>
            <a:r>
              <a:rPr lang="el-GR" altLang="el-GR" sz="1600" b="1" dirty="0" err="1">
                <a:solidFill>
                  <a:srgbClr val="008800"/>
                </a:solidFill>
                <a:ea typeface="Times New Roman" panose="02020603050405020304" pitchFamily="18" charset="0"/>
                <a:cs typeface="Courier New" panose="02070309020205020404" pitchFamily="49" charset="0"/>
              </a:rPr>
              <a:t>new</a:t>
            </a:r>
            <a:r>
              <a:rPr lang="el-GR" altLang="el-GR" sz="1600" b="1" dirty="0">
                <a:solidFill>
                  <a:srgbClr val="008800"/>
                </a:solidFill>
                <a:ea typeface="Times New Roman" panose="02020603050405020304" pitchFamily="18" charset="0"/>
                <a:cs typeface="Courier New" panose="02070309020205020404" pitchFamily="49" charset="0"/>
              </a:rPr>
              <a:t> </a:t>
            </a:r>
            <a:r>
              <a:rPr lang="el-GR" altLang="el-GR" sz="1600" b="1" dirty="0" err="1">
                <a:solidFill>
                  <a:srgbClr val="008800"/>
                </a:solidFill>
                <a:ea typeface="Times New Roman" panose="02020603050405020304" pitchFamily="18" charset="0"/>
                <a:cs typeface="Courier New" panose="02070309020205020404" pitchFamily="49" charset="0"/>
              </a:rPr>
              <a:t>google.maps.LatLng</a:t>
            </a:r>
            <a:r>
              <a:rPr lang="el-GR" altLang="el-GR" sz="1600" b="1" dirty="0">
                <a:solidFill>
                  <a:srgbClr val="008800"/>
                </a:solidFill>
                <a:ea typeface="Times New Roman" panose="02020603050405020304" pitchFamily="18" charset="0"/>
                <a:cs typeface="Courier New" panose="02070309020205020404" pitchFamily="49" charset="0"/>
              </a:rPr>
              <a:t>(-34.397, 150.644);</a:t>
            </a:r>
            <a:r>
              <a:rPr lang="el-GR" altLang="el-GR" sz="1600" dirty="0">
                <a:ea typeface="Times New Roman" panose="02020603050405020304" pitchFamily="18" charset="0"/>
              </a:rPr>
              <a:t> </a:t>
            </a:r>
            <a:endParaRPr lang="el-GR" altLang="el-GR" sz="1600" dirty="0"/>
          </a:p>
          <a:p>
            <a:pPr marL="1200150" lvl="2" indent="-285750" eaLnBrk="0" fontAlgn="base" hangingPunct="0">
              <a:spcBef>
                <a:spcPct val="0"/>
              </a:spcBef>
              <a:spcAft>
                <a:spcPct val="0"/>
              </a:spcAft>
              <a:buFont typeface="Arial" panose="020B0604020202020204" pitchFamily="34" charset="0"/>
              <a:buChar char="•"/>
            </a:pPr>
            <a:r>
              <a:rPr lang="el-GR" altLang="el-GR" sz="1600" dirty="0">
                <a:ea typeface="Times New Roman" panose="02020603050405020304" pitchFamily="18" charset="0"/>
              </a:rPr>
              <a:t>προσοχή</a:t>
            </a:r>
            <a:r>
              <a:rPr lang="en-US" altLang="el-GR" sz="1600" dirty="0">
                <a:ea typeface="Times New Roman" panose="02020603050405020304" pitchFamily="18" charset="0"/>
              </a:rPr>
              <a:t> </a:t>
            </a:r>
            <a:r>
              <a:rPr lang="el-GR" altLang="el-GR" sz="1600" dirty="0">
                <a:ea typeface="Times New Roman" panose="02020603050405020304" pitchFamily="18" charset="0"/>
              </a:rPr>
              <a:t>στο</a:t>
            </a:r>
            <a:r>
              <a:rPr lang="en-US" altLang="el-GR" sz="1600" dirty="0">
                <a:ea typeface="Times New Roman" panose="02020603050405020304" pitchFamily="18" charset="0"/>
              </a:rPr>
              <a:t> </a:t>
            </a:r>
            <a:r>
              <a:rPr lang="el-GR" altLang="el-GR" sz="1600" dirty="0">
                <a:ea typeface="Times New Roman" panose="02020603050405020304" pitchFamily="18" charset="0"/>
              </a:rPr>
              <a:t>θέμα</a:t>
            </a:r>
            <a:r>
              <a:rPr lang="en-US" altLang="el-GR" sz="1600" dirty="0">
                <a:ea typeface="Times New Roman" panose="02020603050405020304" pitchFamily="18" charset="0"/>
              </a:rPr>
              <a:t> case sensitivity – </a:t>
            </a:r>
            <a:r>
              <a:rPr lang="el-GR" altLang="el-GR" sz="1600" dirty="0">
                <a:ea typeface="Times New Roman" panose="02020603050405020304" pitchFamily="18" charset="0"/>
              </a:rPr>
              <a:t>η</a:t>
            </a:r>
            <a:r>
              <a:rPr lang="en-US" altLang="el-GR" sz="1600" dirty="0">
                <a:ea typeface="Times New Roman" panose="02020603050405020304" pitchFamily="18" charset="0"/>
              </a:rPr>
              <a:t> JavaScript </a:t>
            </a:r>
            <a:r>
              <a:rPr lang="el-GR" altLang="el-GR" sz="1600" dirty="0">
                <a:ea typeface="Times New Roman" panose="02020603050405020304" pitchFamily="18" charset="0"/>
              </a:rPr>
              <a:t>είναι</a:t>
            </a:r>
            <a:r>
              <a:rPr lang="en-US" altLang="el-GR" sz="1600" dirty="0">
                <a:ea typeface="Times New Roman" panose="02020603050405020304" pitchFamily="18" charset="0"/>
              </a:rPr>
              <a:t> case sensitive</a:t>
            </a:r>
            <a:endParaRPr lang="el-GR" altLang="el-GR" sz="1600" dirty="0"/>
          </a:p>
          <a:p>
            <a:pPr marL="1200150" lvl="2" indent="-285750" eaLnBrk="0" fontAlgn="base" hangingPunct="0">
              <a:spcBef>
                <a:spcPct val="0"/>
              </a:spcBef>
              <a:spcAft>
                <a:spcPct val="0"/>
              </a:spcAft>
              <a:buFont typeface="Arial" panose="020B0604020202020204" pitchFamily="34" charset="0"/>
              <a:buChar char="•"/>
            </a:pPr>
            <a:r>
              <a:rPr lang="el-GR" altLang="el-GR" sz="1600" dirty="0">
                <a:ea typeface="Times New Roman" panose="02020603050405020304" pitchFamily="18" charset="0"/>
              </a:rPr>
              <a:t>τα </a:t>
            </a:r>
            <a:r>
              <a:rPr lang="en-US" altLang="el-GR" sz="1600" dirty="0" err="1">
                <a:ea typeface="Times New Roman" panose="02020603050405020304" pitchFamily="18" charset="0"/>
              </a:rPr>
              <a:t>lat</a:t>
            </a:r>
            <a:r>
              <a:rPr lang="en-US" altLang="el-GR" sz="1600" dirty="0">
                <a:ea typeface="Times New Roman" panose="02020603050405020304" pitchFamily="18" charset="0"/>
              </a:rPr>
              <a:t> </a:t>
            </a:r>
            <a:r>
              <a:rPr lang="el-GR" altLang="el-GR" sz="1600" dirty="0">
                <a:ea typeface="Times New Roman" panose="02020603050405020304" pitchFamily="18" charset="0"/>
              </a:rPr>
              <a:t>και </a:t>
            </a:r>
            <a:r>
              <a:rPr lang="en-US" altLang="el-GR" sz="1600" dirty="0">
                <a:ea typeface="Times New Roman" panose="02020603050405020304" pitchFamily="18" charset="0"/>
              </a:rPr>
              <a:t>long </a:t>
            </a:r>
            <a:r>
              <a:rPr lang="el-GR" altLang="el-GR" sz="1600" dirty="0">
                <a:ea typeface="Times New Roman" panose="02020603050405020304" pitchFamily="18" charset="0"/>
              </a:rPr>
              <a:t>δίνονται σε δεκαδικές τιμές – αν τα έχετε σε "μοίρες λεπτά δεύτερα" πρέπει </a:t>
            </a:r>
            <a:br>
              <a:rPr lang="el-GR" altLang="el-GR" sz="1600" dirty="0">
                <a:ea typeface="Times New Roman" panose="02020603050405020304" pitchFamily="18" charset="0"/>
              </a:rPr>
            </a:br>
            <a:r>
              <a:rPr lang="el-GR" altLang="el-GR" sz="1600" dirty="0">
                <a:ea typeface="Times New Roman" panose="02020603050405020304" pitchFamily="18" charset="0"/>
              </a:rPr>
              <a:t>να τα μετατρέψετε (υπάρχουν </a:t>
            </a:r>
            <a:r>
              <a:rPr lang="en-US" altLang="el-GR" sz="1600" dirty="0">
                <a:ea typeface="Times New Roman" panose="02020603050405020304" pitchFamily="18" charset="0"/>
              </a:rPr>
              <a:t>on</a:t>
            </a:r>
            <a:r>
              <a:rPr lang="el-GR" altLang="el-GR" sz="1600" dirty="0">
                <a:ea typeface="Times New Roman" panose="02020603050405020304" pitchFamily="18" charset="0"/>
              </a:rPr>
              <a:t>-</a:t>
            </a:r>
            <a:r>
              <a:rPr lang="en-US" altLang="el-GR" sz="1600" dirty="0">
                <a:ea typeface="Times New Roman" panose="02020603050405020304" pitchFamily="18" charset="0"/>
              </a:rPr>
              <a:t>line converters</a:t>
            </a:r>
            <a:r>
              <a:rPr lang="el-GR" altLang="el-GR" sz="1600" dirty="0">
                <a:ea typeface="Times New Roman" panose="02020603050405020304" pitchFamily="18" charset="0"/>
              </a:rPr>
              <a:t>)</a:t>
            </a:r>
            <a:endParaRPr lang="el-GR" altLang="el-GR" sz="1600" dirty="0"/>
          </a:p>
          <a:p>
            <a:pPr marL="1200150" lvl="2" indent="-285750" eaLnBrk="0" fontAlgn="base" hangingPunct="0">
              <a:spcBef>
                <a:spcPct val="0"/>
              </a:spcBef>
              <a:spcAft>
                <a:spcPct val="0"/>
              </a:spcAft>
              <a:buFont typeface="Arial" panose="020B0604020202020204" pitchFamily="34" charset="0"/>
              <a:buChar char="•"/>
            </a:pPr>
            <a:r>
              <a:rPr lang="el-GR" altLang="el-GR" sz="1600" dirty="0">
                <a:ea typeface="Times New Roman" panose="02020603050405020304" pitchFamily="18" charset="0"/>
              </a:rPr>
              <a:t>οι τιμές στα </a:t>
            </a:r>
            <a:r>
              <a:rPr lang="en-US" altLang="el-GR" sz="1600" dirty="0" err="1">
                <a:ea typeface="Times New Roman" panose="02020603050405020304" pitchFamily="18" charset="0"/>
              </a:rPr>
              <a:t>lat</a:t>
            </a:r>
            <a:r>
              <a:rPr lang="en-US" altLang="el-GR" sz="1600" dirty="0">
                <a:ea typeface="Times New Roman" panose="02020603050405020304" pitchFamily="18" charset="0"/>
              </a:rPr>
              <a:t> </a:t>
            </a:r>
            <a:r>
              <a:rPr lang="el-GR" altLang="el-GR" sz="1600" dirty="0">
                <a:ea typeface="Times New Roman" panose="02020603050405020304" pitchFamily="18" charset="0"/>
              </a:rPr>
              <a:t>και </a:t>
            </a:r>
            <a:r>
              <a:rPr lang="en-US" altLang="el-GR" sz="1600" dirty="0">
                <a:ea typeface="Times New Roman" panose="02020603050405020304" pitchFamily="18" charset="0"/>
              </a:rPr>
              <a:t>long </a:t>
            </a:r>
            <a:r>
              <a:rPr lang="el-GR" altLang="el-GR" sz="1600" dirty="0">
                <a:ea typeface="Times New Roman" panose="02020603050405020304" pitchFamily="18" charset="0"/>
              </a:rPr>
              <a:t>είναι θετικές ή αρνητικές με πεδίο τιμών: </a:t>
            </a:r>
            <a:r>
              <a:rPr lang="en-US" altLang="el-GR" sz="1600" dirty="0" err="1">
                <a:ea typeface="Times New Roman" panose="02020603050405020304" pitchFamily="18" charset="0"/>
              </a:rPr>
              <a:t>lat</a:t>
            </a:r>
            <a:r>
              <a:rPr lang="el-GR" altLang="el-GR" sz="1600" dirty="0">
                <a:ea typeface="Times New Roman" panose="02020603050405020304" pitchFamily="18" charset="0"/>
              </a:rPr>
              <a:t> (-90, 90), </a:t>
            </a:r>
            <a:r>
              <a:rPr lang="en-US" altLang="el-GR" sz="1600" dirty="0">
                <a:ea typeface="Times New Roman" panose="02020603050405020304" pitchFamily="18" charset="0"/>
              </a:rPr>
              <a:t>long</a:t>
            </a:r>
            <a:r>
              <a:rPr lang="el-GR" altLang="el-GR" sz="1600" dirty="0">
                <a:ea typeface="Times New Roman" panose="02020603050405020304" pitchFamily="18" charset="0"/>
              </a:rPr>
              <a:t> (-180, 180)</a:t>
            </a:r>
            <a:endParaRPr lang="el-GR" altLang="el-GR" sz="1600" dirty="0"/>
          </a:p>
          <a:p>
            <a:pPr marL="1200150" lvl="2" indent="-285750" eaLnBrk="0" fontAlgn="base" hangingPunct="0">
              <a:spcBef>
                <a:spcPct val="0"/>
              </a:spcBef>
              <a:spcAft>
                <a:spcPct val="0"/>
              </a:spcAft>
              <a:buFont typeface="Arial" panose="020B0604020202020204" pitchFamily="34" charset="0"/>
              <a:buChar char="•"/>
            </a:pPr>
            <a:r>
              <a:rPr lang="el-GR" altLang="el-GR" sz="1600" dirty="0">
                <a:ea typeface="Times New Roman" panose="02020603050405020304" pitchFamily="18" charset="0"/>
              </a:rPr>
              <a:t>σε </a:t>
            </a:r>
            <a:r>
              <a:rPr lang="en-US" altLang="el-GR" sz="1600" dirty="0">
                <a:ea typeface="Times New Roman" panose="02020603050405020304" pitchFamily="18" charset="0"/>
              </a:rPr>
              <a:t>database</a:t>
            </a:r>
            <a:r>
              <a:rPr lang="el-GR" altLang="el-GR" sz="1600" dirty="0">
                <a:ea typeface="Times New Roman" panose="02020603050405020304" pitchFamily="18" charset="0"/>
              </a:rPr>
              <a:t> σας καλύπτει ο τύπος </a:t>
            </a:r>
            <a:r>
              <a:rPr lang="en-US" altLang="el-GR" sz="1600" dirty="0">
                <a:ea typeface="Times New Roman" panose="02020603050405020304" pitchFamily="18" charset="0"/>
              </a:rPr>
              <a:t>decimal</a:t>
            </a:r>
            <a:r>
              <a:rPr lang="el-GR" altLang="el-GR" sz="1600" dirty="0">
                <a:ea typeface="Times New Roman" panose="02020603050405020304" pitchFamily="18" charset="0"/>
              </a:rPr>
              <a:t>(10,7) που δίνει 10 ψηφία σύνολο, με 7 δεκαδικά (επαρκούν τα δεκαδικά – τόσο χρησιμοποιεί και η </a:t>
            </a:r>
            <a:r>
              <a:rPr lang="en-US" altLang="el-GR" sz="1600" dirty="0">
                <a:ea typeface="Times New Roman" panose="02020603050405020304" pitchFamily="18" charset="0"/>
              </a:rPr>
              <a:t>Google</a:t>
            </a:r>
            <a:r>
              <a:rPr lang="el-GR" altLang="el-GR" sz="1600" dirty="0" smtClean="0">
                <a:ea typeface="Times New Roman" panose="02020603050405020304" pitchFamily="18" charset="0"/>
              </a:rPr>
              <a:t>)</a:t>
            </a:r>
            <a:endParaRPr lang="el-GR" altLang="el-GR" sz="1600" dirty="0"/>
          </a:p>
        </p:txBody>
      </p:sp>
      <p:pic>
        <p:nvPicPr>
          <p:cNvPr id="4097" name="Picture 12" descr="εικονίδιο we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46760" y="3356992"/>
            <a:ext cx="989243" cy="989242"/>
          </a:xfrm>
          <a:prstGeom prst="rect">
            <a:avLst/>
          </a:prstGeom>
          <a:noFill/>
          <a:extLst>
            <a:ext uri="{909E8E84-426E-40DD-AFC4-6F175D3DCCD1}">
              <a14:hiddenFill xmlns:a14="http://schemas.microsoft.com/office/drawing/2010/main">
                <a:solidFill>
                  <a:srgbClr val="FFFFFF"/>
                </a:solidFill>
              </a14:hiddenFill>
            </a:ext>
          </a:extLst>
        </p:spPr>
      </p:pic>
      <p:sp>
        <p:nvSpPr>
          <p:cNvPr id="6" name="Θέση υποσέλιδου 3" descr="."/>
          <p:cNvSpPr txBox="1">
            <a:spLocks/>
          </p:cNvSpPr>
          <p:nvPr>
            <p:custDataLst>
              <p:tags r:id="rId4"/>
            </p:custDataLst>
          </p:nvPr>
        </p:nvSpPr>
        <p:spPr>
          <a:xfrm>
            <a:off x="2390967" y="6382220"/>
            <a:ext cx="4254561"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Προγραμματισμός </a:t>
            </a:r>
            <a:r>
              <a:rPr lang="el-GR" sz="1400" dirty="0" smtClean="0"/>
              <a:t>Εφαρμογών </a:t>
            </a:r>
            <a:r>
              <a:rPr lang="el-GR" sz="1400" dirty="0"/>
              <a:t>Διαδικτύου</a:t>
            </a:r>
            <a:endParaRPr lang="en-US" sz="1400" dirty="0"/>
          </a:p>
        </p:txBody>
      </p:sp>
      <p:sp>
        <p:nvSpPr>
          <p:cNvPr id="14" name="Θέση αριθμού διαφάνειας 5" descr="."/>
          <p:cNvSpPr txBox="1">
            <a:spLocks/>
          </p:cNvSpPr>
          <p:nvPr>
            <p:custDataLst>
              <p:tags r:id="rId5"/>
            </p:custDataLst>
          </p:nvPr>
        </p:nvSpPr>
        <p:spPr>
          <a:xfrm>
            <a:off x="6553200" y="6423174"/>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114428734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DEFAULTLANGUAGE" val="msoLanguageIDEnglishUS"/>
  <p:tag name="ZHAW.ACCESSIBILITYADDIN.CHECKTIMEDATE" val="23/7/2014 2:02:47 μμ"/>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22,3,8,2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2,8,3,18,6,1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2,7,6,1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2,4,4097,6,1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2.xml><?xml version="1.0" encoding="utf-8"?>
<p:tagLst xmlns:a="http://schemas.openxmlformats.org/drawingml/2006/main" xmlns:r="http://schemas.openxmlformats.org/officeDocument/2006/relationships" xmlns:p="http://schemas.openxmlformats.org/presentationml/2006/main">
  <p:tag name="ZHAW.ACCESSIBILITYADDIN.READINGORDER" val="2,3,5123,5122,5121,9,6,14,"/>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7.xml><?xml version="1.0" encoding="utf-8"?>
<p:tagLst xmlns:a="http://schemas.openxmlformats.org/drawingml/2006/main" xmlns:r="http://schemas.openxmlformats.org/officeDocument/2006/relationships" xmlns:p="http://schemas.openxmlformats.org/presentationml/2006/main">
  <p:tag name="ZHAW.ACCESSIBILITYADDIN.READINGORDER" val="2,4,6146,6145,8,6,14,"/>
</p:tagLst>
</file>

<file path=ppt/tags/tag4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5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7,15,6,1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58.xml><?xml version="1.0" encoding="utf-8"?>
<p:tagLst xmlns:a="http://schemas.openxmlformats.org/drawingml/2006/main" xmlns:r="http://schemas.openxmlformats.org/officeDocument/2006/relationships" xmlns:p="http://schemas.openxmlformats.org/presentationml/2006/main">
  <p:tag name="ZHAW.ACCESSIBILITYADDIN.READINGORDER" val="2,9,3,11,6,14,"/>
</p:tagLst>
</file>

<file path=ppt/tags/tag5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3,4,6,1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2,4,12,7,6,1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6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1.xml><?xml version="1.0" encoding="utf-8"?>
<p:tagLst xmlns:a="http://schemas.openxmlformats.org/drawingml/2006/main" xmlns:r="http://schemas.openxmlformats.org/officeDocument/2006/relationships" xmlns:p="http://schemas.openxmlformats.org/presentationml/2006/main">
  <p:tag name="ZHAW.ACCESSIBILITYADDIN.READINGORDER" val="2,7,10241,8,6,14,"/>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5.xml><?xml version="1.0" encoding="utf-8"?>
<p:tagLst xmlns:a="http://schemas.openxmlformats.org/drawingml/2006/main" xmlns:r="http://schemas.openxmlformats.org/officeDocument/2006/relationships" xmlns:p="http://schemas.openxmlformats.org/presentationml/2006/main">
  <p:tag name="ZHAW.ACCESSIBILITYADDIN.READINGORDER" val="2,4,7,6,14,"/>
</p:tagLst>
</file>

<file path=ppt/tags/tag7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7.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7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0.xml><?xml version="1.0" encoding="utf-8"?>
<p:tagLst xmlns:a="http://schemas.openxmlformats.org/drawingml/2006/main" xmlns:r="http://schemas.openxmlformats.org/officeDocument/2006/relationships" xmlns:p="http://schemas.openxmlformats.org/presentationml/2006/main">
  <p:tag name="ZHAW.ACCESSIBILITYADDIN.READINGORDER" val="2,10,11268,7,8,11265,6,14,"/>
</p:tagLst>
</file>

<file path=ppt/tags/tag81.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3.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4.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5.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6.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7.xml><?xml version="1.0" encoding="utf-8"?>
<p:tagLst xmlns:a="http://schemas.openxmlformats.org/drawingml/2006/main" xmlns:r="http://schemas.openxmlformats.org/officeDocument/2006/relationships" xmlns:p="http://schemas.openxmlformats.org/presentationml/2006/main">
  <p:tag name="ZHAW.ACCESSIBILITYADDIN.READINGORDER" val="2,8,13,6,14,"/>
</p:tagLst>
</file>

<file path=ppt/tags/tag88.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89.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90.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ags/tag91.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92.xml><?xml version="1.0" encoding="utf-8"?>
<p:tagLst xmlns:a="http://schemas.openxmlformats.org/drawingml/2006/main" xmlns:r="http://schemas.openxmlformats.org/officeDocument/2006/relationships" xmlns:p="http://schemas.openxmlformats.org/presentationml/2006/main">
  <p:tag name="ZHAW.ACCESSIBILITYADDIN.CONFIRMEDLANGUAGE" val="msoLanguageIDGreek"/>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d = " h t t p : / / w w w . w 3 . o r g / 2 0 0 1 / X M L S c h e m a "   x m l n s : x s i = " h t t p : / / w w w . w 3 . o r g / 2 0 0 1 / X M L S c h e m a - i n s t a n c e " 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D26E46AE-E9C8-4D28-8960-B3E3A583D5A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Προγραμματισμός IV_Ενότητα 4</Template>
  <TotalTime>5700</TotalTime>
  <Words>1304</Words>
  <Application>Microsoft Office PowerPoint</Application>
  <PresentationFormat>Προβολή στην οθόνη (4:3)</PresentationFormat>
  <Paragraphs>302</Paragraphs>
  <Slides>20</Slides>
  <Notes>20</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20</vt:i4>
      </vt:variant>
    </vt:vector>
  </HeadingPairs>
  <TitlesOfParts>
    <vt:vector size="27" baseType="lpstr">
      <vt:lpstr>Arial</vt:lpstr>
      <vt:lpstr>Calibri</vt:lpstr>
      <vt:lpstr>Courier New</vt:lpstr>
      <vt:lpstr>Symbol</vt:lpstr>
      <vt:lpstr>Times New Roman</vt:lpstr>
      <vt:lpstr>Wingdings</vt:lpstr>
      <vt:lpstr>Θέμα του Office</vt:lpstr>
      <vt:lpstr>Προγραμματισμός  Εφαρμογών Διαδικτύου</vt:lpstr>
      <vt:lpstr>Άδειες Χρήσης</vt:lpstr>
      <vt:lpstr>Χρηματοδότηση</vt:lpstr>
      <vt:lpstr>Σκοποί  ενότητας</vt:lpstr>
      <vt:lpstr>Περιεχόμενα ενότητας</vt:lpstr>
      <vt:lpstr>Google Maps API</vt:lpstr>
      <vt:lpstr>Απλό Παράδειγμα</vt:lpstr>
      <vt:lpstr>Εξήγηση Γραμμών Παραδείγματος</vt:lpstr>
      <vt:lpstr>Βασικές Έννοιες 1 https://developers.google.com/maps/documentation/javascript/reference</vt:lpstr>
      <vt:lpstr>Βασικές Έννοιες 2</vt:lpstr>
      <vt:lpstr>Βασικές Έννοιες 3</vt:lpstr>
      <vt:lpstr>Έλεγχος Υποστήριξης geolocation (1/3)</vt:lpstr>
      <vt:lpstr>Έλεγχος Υποστήριξης geolocation (3/3)</vt:lpstr>
      <vt:lpstr>Markers</vt:lpstr>
      <vt:lpstr>Zoom στους markers</vt:lpstr>
      <vt:lpstr>Infowindow</vt:lpstr>
      <vt:lpstr>Συσχέτιση infowindow με marker</vt:lpstr>
      <vt:lpstr>Markers και Database</vt:lpstr>
      <vt:lpstr>Καλό Καλοκαίρι!</vt:lpstr>
      <vt:lpstr>Τέλος Ενότητας</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Προγραμματισμός  Εφαρμογών Διαδικτύου</dc:title>
  <dc:creator>maxos</dc:creator>
  <cp:keywords>Δομές Δεδομένων και Αρχεία, Διαχείριση Αρχείων κειμένου, Εκτύπωση/Αντιγραφή αρχείων κειμένου, Ειδικές διαδικασίες αρχείων κειμένου, Header Files.</cp:keywords>
  <cp:lastModifiedBy>maxos</cp:lastModifiedBy>
  <cp:revision>262</cp:revision>
  <dcterms:created xsi:type="dcterms:W3CDTF">2014-05-12T06:36:11Z</dcterms:created>
  <dcterms:modified xsi:type="dcterms:W3CDTF">2015-03-09T07:31:57Z</dcterms:modified>
</cp:coreProperties>
</file>