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33"/>
  </p:notes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59" r:id="rId32"/>
  </p:sldIdLst>
  <p:sldSz cx="9144000" cy="6858000" type="screen4x3"/>
  <p:notesSz cx="6858000" cy="9144000"/>
  <p:custDataLst>
    <p:tags r:id="rId3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47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commentAuthors" Target="commentAuthor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16/3/2016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6789-406F-4DC4-BC10-9CF062962411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46BF-AAF6-4426-B4C8-F1BD8042796C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798-E022-4994-B30E-D22CC1FBF7CA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7D72E-4843-4F40-8192-F311576A0C0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195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740D8-BAA0-4EC9-86DE-275B24A0D66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6038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CEB91-9AA3-410A-826C-9E863B6F17E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748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4CE9-7708-494F-ADE1-7DECE2C712F4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8714-05BA-4EE9-A43E-30DFA97EC4F4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904E-CB0A-4CAC-B70D-918F719C25D8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2502-AD22-4BCC-9AF3-A5E76BE8EAD7}" type="datetime1">
              <a:rPr lang="el-GR" smtClean="0"/>
              <a:t>16/3/2016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8A3C-98A1-4CE9-A86C-DCBFE69C403F}" type="datetime1">
              <a:rPr lang="el-GR" smtClean="0"/>
              <a:t>16/3/2016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BB097-0634-45E3-BA5E-885CE017914A}" type="datetime1">
              <a:rPr lang="el-GR" smtClean="0"/>
              <a:t>16/3/2016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F58C-8822-4286-8AF4-6D2CAE7931FC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EEA-61CD-4CA0-BFC4-30912C1529CA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ECAC9-E55D-454F-9B4E-7462B1E299B3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hyperlink" Target="http://creativecommons.org/licenses/by-nc-nd/3.0/deed.el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hyperlink" Target="http://www.edulll.gr/" TargetMode="Externa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1.xml"/><Relationship Id="rId9" Type="http://schemas.openxmlformats.org/officeDocument/2006/relationships/hyperlink" Target="http://www.teilar.gr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hyperlink" Target="http://creativecommons.org/licenses/by-nc-nd/3.0/deed.el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1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hyperlink" Target="http://creativecommons.org/licenses/by-nc-nd/3.0/deed.el" TargetMode="Externa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hyperlink" Target="http://www.edulll.gr/" TargetMode="Externa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5" tooltip="Μετάβαση σε www.edulll.gr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για Άδειες χρήσης Creative Commons, B Y, NC, ND.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περιεχομένου 1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6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Διαπνοή - Μέτρηση Υδατικής Κατάστασης.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Παπαιωάννου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 Χρυσούλα,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Αναπληρώτρια Καθηγήτρια.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Τμήμα Τεχνολόγων Γεωπόνων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err="1" smtClean="0">
                <a:solidFill>
                  <a:prstClr val="black"/>
                </a:solidFill>
              </a:rPr>
              <a:t>Μετασυλλεκτικοί</a:t>
            </a:r>
            <a:r>
              <a:rPr lang="el-GR" sz="4100" b="1" dirty="0" smtClean="0">
                <a:solidFill>
                  <a:prstClr val="black"/>
                </a:solidFill>
              </a:rPr>
              <a:t> Χειρισμοί Γεωργικών Προϊόντων</a:t>
            </a:r>
            <a:endParaRPr lang="el-GR" sz="4100" dirty="0"/>
          </a:p>
        </p:txBody>
      </p:sp>
      <p:pic>
        <p:nvPicPr>
          <p:cNvPr id="9" name="Εικόνα 1" descr="Λογότυπο Τεχνολογικό Εκπαιδευτικό Ίδρυμα Θεσσαλίας.">
            <a:hlinkClick r:id="rId9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2235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el-GR" altLang="el-GR" sz="3200" smtClean="0">
                <a:solidFill>
                  <a:srgbClr val="0000FF"/>
                </a:solidFill>
                <a:latin typeface="Comic Sans MS" pitchFamily="66" charset="0"/>
              </a:rPr>
              <a:t>Μέτρηση της υδατικής κατάστασης του καρότου</a:t>
            </a:r>
            <a:r>
              <a:rPr lang="en-US" altLang="el-GR" sz="320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l-GR" altLang="el-GR" sz="3200" smtClean="0">
                <a:solidFill>
                  <a:srgbClr val="0000FF"/>
                </a:solidFill>
                <a:latin typeface="Comic Sans MS" pitchFamily="66" charset="0"/>
              </a:rPr>
              <a:t>στο εργαστήριο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557338"/>
            <a:ext cx="7561262" cy="4464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400" smtClean="0">
                <a:solidFill>
                  <a:srgbClr val="0066CC"/>
                </a:solidFill>
                <a:latin typeface="Arial" charset="0"/>
              </a:rPr>
              <a:t>Χρησιμοποιήθηκε καρότο το οποίο αφού τεμαχίστηκε, χρησιμοποιήθηκαν φέτες πάχους 6</a:t>
            </a:r>
            <a:r>
              <a:rPr lang="en-US" altLang="el-GR" sz="2400" smtClean="0">
                <a:solidFill>
                  <a:srgbClr val="0066CC"/>
                </a:solidFill>
                <a:latin typeface="Arial" charset="0"/>
              </a:rPr>
              <a:t>mm</a:t>
            </a:r>
            <a:r>
              <a:rPr lang="el-GR" altLang="el-GR" sz="2400" smtClean="0">
                <a:solidFill>
                  <a:srgbClr val="0066CC"/>
                </a:solidFill>
                <a:latin typeface="Arial" charset="0"/>
              </a:rPr>
              <a:t>. Μετά τη ζύγισή τους βρέθηκε το </a:t>
            </a:r>
            <a:r>
              <a:rPr lang="el-GR" altLang="el-GR" sz="2400" b="1" smtClean="0">
                <a:solidFill>
                  <a:srgbClr val="FF3300"/>
                </a:solidFill>
                <a:latin typeface="Arial" charset="0"/>
              </a:rPr>
              <a:t>νωπό βάρος, </a:t>
            </a:r>
            <a:r>
              <a:rPr lang="en-US" altLang="el-GR" sz="2400" b="1" smtClean="0">
                <a:solidFill>
                  <a:srgbClr val="FF3300"/>
                </a:solidFill>
                <a:latin typeface="Arial" charset="0"/>
              </a:rPr>
              <a:t>W</a:t>
            </a:r>
            <a:r>
              <a:rPr lang="en-US" altLang="el-GR" sz="2400" b="1" baseline="-25000" smtClean="0">
                <a:solidFill>
                  <a:srgbClr val="FF3300"/>
                </a:solidFill>
                <a:latin typeface="Arial" charset="0"/>
              </a:rPr>
              <a:t>w</a:t>
            </a:r>
            <a:r>
              <a:rPr lang="el-GR" altLang="el-GR" sz="2400" b="1" smtClean="0">
                <a:solidFill>
                  <a:srgbClr val="FF3300"/>
                </a:solidFill>
                <a:latin typeface="Arial" charset="0"/>
              </a:rPr>
              <a:t> = 42,1</a:t>
            </a:r>
            <a:r>
              <a:rPr lang="en-US" altLang="el-GR" sz="2400" b="1" smtClean="0">
                <a:solidFill>
                  <a:srgbClr val="FF3300"/>
                </a:solidFill>
                <a:latin typeface="Arial" charset="0"/>
              </a:rPr>
              <a:t>g</a:t>
            </a:r>
            <a:r>
              <a:rPr lang="el-GR" altLang="el-GR" sz="2400" b="1" smtClean="0">
                <a:solidFill>
                  <a:srgbClr val="FF3300"/>
                </a:solidFill>
                <a:latin typeface="Arial" charset="0"/>
              </a:rPr>
              <a:t>.</a:t>
            </a:r>
          </a:p>
          <a:p>
            <a:pPr eaLnBrk="1" hangingPunct="1">
              <a:buFontTx/>
              <a:buNone/>
            </a:pPr>
            <a:endParaRPr lang="el-GR" altLang="el-GR" sz="24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l-GR" altLang="el-GR" sz="2400" smtClean="0">
                <a:solidFill>
                  <a:srgbClr val="0066CC"/>
                </a:solidFill>
                <a:latin typeface="Arial" charset="0"/>
              </a:rPr>
              <a:t>Μετά την τοποθέτηση των δειγμάτων στο νερό και τη λήψη μετρήσεων ανά 15</a:t>
            </a:r>
            <a:r>
              <a:rPr lang="en-US" altLang="el-GR" sz="2400" smtClean="0">
                <a:solidFill>
                  <a:srgbClr val="0066CC"/>
                </a:solidFill>
                <a:latin typeface="Arial" charset="0"/>
              </a:rPr>
              <a:t>min</a:t>
            </a:r>
            <a:r>
              <a:rPr lang="el-GR" altLang="el-GR" sz="2400" smtClean="0">
                <a:solidFill>
                  <a:srgbClr val="0066CC"/>
                </a:solidFill>
                <a:latin typeface="Arial" charset="0"/>
              </a:rPr>
              <a:t> προέκυψε το τελικό βάρος, δηλαδή το </a:t>
            </a:r>
            <a:r>
              <a:rPr lang="el-GR" altLang="el-GR" sz="2400" b="1" smtClean="0">
                <a:solidFill>
                  <a:srgbClr val="FF3300"/>
                </a:solidFill>
                <a:latin typeface="Arial" charset="0"/>
              </a:rPr>
              <a:t>Βάρος Σπαργής, </a:t>
            </a:r>
            <a:r>
              <a:rPr lang="en-US" altLang="el-GR" sz="2400" b="1" smtClean="0">
                <a:solidFill>
                  <a:srgbClr val="FF3300"/>
                </a:solidFill>
                <a:latin typeface="Arial" charset="0"/>
              </a:rPr>
              <a:t>T</a:t>
            </a:r>
            <a:r>
              <a:rPr lang="en-US" altLang="el-GR" sz="2400" b="1" baseline="-25000" smtClean="0">
                <a:solidFill>
                  <a:srgbClr val="FF3300"/>
                </a:solidFill>
                <a:latin typeface="Arial" charset="0"/>
              </a:rPr>
              <a:t>w</a:t>
            </a:r>
            <a:r>
              <a:rPr lang="en-US" altLang="el-GR" sz="2400" b="1" smtClean="0">
                <a:solidFill>
                  <a:srgbClr val="FF3300"/>
                </a:solidFill>
                <a:latin typeface="Arial" charset="0"/>
              </a:rPr>
              <a:t> = </a:t>
            </a:r>
            <a:r>
              <a:rPr lang="el-GR" altLang="el-GR" sz="2400" b="1" smtClean="0">
                <a:solidFill>
                  <a:srgbClr val="FF3300"/>
                </a:solidFill>
                <a:latin typeface="Arial" charset="0"/>
              </a:rPr>
              <a:t>44</a:t>
            </a:r>
            <a:r>
              <a:rPr lang="en-US" altLang="el-GR" sz="2400" b="1" smtClean="0">
                <a:solidFill>
                  <a:srgbClr val="FF3300"/>
                </a:solidFill>
                <a:latin typeface="Arial" charset="0"/>
              </a:rPr>
              <a:t>,</a:t>
            </a:r>
            <a:r>
              <a:rPr lang="el-GR" altLang="el-GR" sz="2400" b="1" smtClean="0">
                <a:solidFill>
                  <a:srgbClr val="FF3300"/>
                </a:solidFill>
                <a:latin typeface="Arial" charset="0"/>
              </a:rPr>
              <a:t>08</a:t>
            </a:r>
            <a:r>
              <a:rPr lang="en-US" altLang="el-GR" sz="2400" b="1" smtClean="0">
                <a:solidFill>
                  <a:srgbClr val="FF3300"/>
                </a:solidFill>
                <a:latin typeface="Arial" charset="0"/>
              </a:rPr>
              <a:t>g</a:t>
            </a:r>
            <a:r>
              <a:rPr lang="el-GR" altLang="el-GR" sz="2400" smtClean="0">
                <a:solidFill>
                  <a:srgbClr val="0066CC"/>
                </a:solidFill>
                <a:latin typeface="Arial" charset="0"/>
              </a:rPr>
              <a:t> </a:t>
            </a:r>
            <a:endParaRPr lang="en-US" altLang="el-GR" sz="24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24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l-GR" altLang="el-GR" sz="2400" smtClean="0">
                <a:solidFill>
                  <a:srgbClr val="0066CC"/>
                </a:solidFill>
                <a:latin typeface="Arial" charset="0"/>
              </a:rPr>
              <a:t>Στη συνέχεια τα δείγματα τοποθετήθηκαν στο πυριαντήριο. Με τη ζύγιση των δειγμάτων μετά την έξοδό τους προέκυψε το </a:t>
            </a:r>
            <a:r>
              <a:rPr lang="el-GR" altLang="el-GR" sz="2400" b="1" smtClean="0">
                <a:solidFill>
                  <a:srgbClr val="FF3300"/>
                </a:solidFill>
                <a:latin typeface="Arial" charset="0"/>
              </a:rPr>
              <a:t>ξηρό βάρος,</a:t>
            </a:r>
            <a:r>
              <a:rPr lang="el-GR" altLang="el-GR" sz="2400" smtClean="0">
                <a:solidFill>
                  <a:srgbClr val="0066CC"/>
                </a:solidFill>
                <a:latin typeface="Arial" charset="0"/>
              </a:rPr>
              <a:t> </a:t>
            </a:r>
            <a:r>
              <a:rPr lang="en-US" altLang="el-GR" sz="2400" b="1" smtClean="0">
                <a:solidFill>
                  <a:srgbClr val="FF3300"/>
                </a:solidFill>
                <a:latin typeface="Arial" charset="0"/>
              </a:rPr>
              <a:t>D</a:t>
            </a:r>
            <a:r>
              <a:rPr lang="en-US" altLang="el-GR" sz="2400" b="1" baseline="-25000" smtClean="0">
                <a:solidFill>
                  <a:srgbClr val="FF3300"/>
                </a:solidFill>
                <a:latin typeface="Arial" charset="0"/>
              </a:rPr>
              <a:t>w</a:t>
            </a:r>
            <a:r>
              <a:rPr lang="en-US" altLang="el-GR" sz="2400" b="1" smtClean="0">
                <a:solidFill>
                  <a:srgbClr val="FF3300"/>
                </a:solidFill>
                <a:latin typeface="Arial" charset="0"/>
              </a:rPr>
              <a:t> =10,43g</a:t>
            </a:r>
            <a:endParaRPr lang="el-GR" altLang="el-GR" sz="2400" smtClean="0">
              <a:solidFill>
                <a:srgbClr val="0066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926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719137"/>
          </a:xfrm>
        </p:spPr>
        <p:txBody>
          <a:bodyPr/>
          <a:lstStyle/>
          <a:p>
            <a:pPr eaLnBrk="1" hangingPunct="1"/>
            <a:r>
              <a:rPr lang="el-GR" altLang="el-GR" sz="2000" u="sng" smtClean="0">
                <a:solidFill>
                  <a:schemeClr val="tx1"/>
                </a:solidFill>
                <a:latin typeface="Comic Sans MS" pitchFamily="66" charset="0"/>
              </a:rPr>
              <a:t>ΕΡΓΑΣΤΗΡΙΟ ΑΠΟΘΗΚΕΥΣΗΣ ΓΕΩΡΓΙΚΩΝ ΠΡΟΪΟΝΤΩΝ</a:t>
            </a:r>
            <a:br>
              <a:rPr lang="el-GR" altLang="el-GR" sz="2000" u="sng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altLang="el-GR" sz="2000" u="sng" smtClean="0">
                <a:solidFill>
                  <a:schemeClr val="tx1"/>
                </a:solidFill>
                <a:latin typeface="Comic Sans MS" pitchFamily="66" charset="0"/>
              </a:rPr>
              <a:t>Μέτρηση της υδατικής κατάστασης του καρότου</a:t>
            </a:r>
            <a:r>
              <a:rPr lang="en-US" altLang="el-GR" sz="2000" u="sng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l-GR" altLang="el-GR" sz="2000" u="sng" smtClean="0">
                <a:solidFill>
                  <a:schemeClr val="tx1"/>
                </a:solidFill>
                <a:latin typeface="Comic Sans MS" pitchFamily="66" charset="0"/>
              </a:rPr>
              <a:t>στο εργαστήριο</a:t>
            </a:r>
          </a:p>
        </p:txBody>
      </p:sp>
      <p:graphicFrame>
        <p:nvGraphicFramePr>
          <p:cNvPr id="21575" name="Group 71"/>
          <p:cNvGraphicFramePr>
            <a:graphicFrameLocks noGrp="1"/>
          </p:cNvGraphicFramePr>
          <p:nvPr>
            <p:ph idx="1"/>
          </p:nvPr>
        </p:nvGraphicFramePr>
        <p:xfrm>
          <a:off x="1835150" y="1646238"/>
          <a:ext cx="5181600" cy="4094165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</a:tblGrid>
              <a:tr h="43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10:50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WW = 42,10g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11:05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43,17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11:20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43,37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11:35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43,41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11:50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43,50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12:05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43,62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12:20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43,73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12:35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43,86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12:50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44,08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13:05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44,08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13:20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 = 44,08g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81" name="Text Box 68"/>
          <p:cNvSpPr txBox="1">
            <a:spLocks noChangeArrowheads="1"/>
          </p:cNvSpPr>
          <p:nvPr/>
        </p:nvSpPr>
        <p:spPr bwMode="auto">
          <a:xfrm>
            <a:off x="755650" y="5876925"/>
            <a:ext cx="7704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>
                <a:latin typeface="Arial" charset="0"/>
              </a:rPr>
              <a:t>Το ξηρό βάρος </a:t>
            </a:r>
            <a:r>
              <a:rPr lang="en-US" altLang="el-GR" sz="2000">
                <a:latin typeface="Arial" charset="0"/>
              </a:rPr>
              <a:t>DW</a:t>
            </a:r>
            <a:r>
              <a:rPr lang="el-GR" altLang="el-GR" sz="2000">
                <a:latin typeface="Arial" charset="0"/>
              </a:rPr>
              <a:t> που προέκυψε μετά την έξοδο του δείγματος από το πυριαντήριο ήταν </a:t>
            </a:r>
            <a:r>
              <a:rPr lang="en-US" altLang="el-GR" sz="2000">
                <a:latin typeface="Arial" charset="0"/>
              </a:rPr>
              <a:t>DW = 10, 43g</a:t>
            </a:r>
            <a:endParaRPr lang="el-GR" altLang="el-GR" sz="2000">
              <a:latin typeface="Arial" charset="0"/>
            </a:endParaRPr>
          </a:p>
        </p:txBody>
      </p:sp>
      <p:sp>
        <p:nvSpPr>
          <p:cNvPr id="10282" name="Text Box 70"/>
          <p:cNvSpPr txBox="1">
            <a:spLocks noChangeArrowheads="1"/>
          </p:cNvSpPr>
          <p:nvPr/>
        </p:nvSpPr>
        <p:spPr bwMode="auto">
          <a:xfrm>
            <a:off x="395288" y="1052513"/>
            <a:ext cx="84978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>
                <a:latin typeface="Arial" charset="0"/>
              </a:rPr>
              <a:t>Στον πιο κάτω πίνακα παρουσιάζονται οι τιμές του βάρους του δείγματος ανά 15</a:t>
            </a:r>
            <a:r>
              <a:rPr lang="en-US" altLang="el-GR" sz="2000">
                <a:latin typeface="Arial" charset="0"/>
              </a:rPr>
              <a:t>min.</a:t>
            </a:r>
            <a:endParaRPr lang="el-GR" altLang="el-GR" sz="2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758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chemeClr val="bg1"/>
          </a:solidFill>
        </p:spPr>
        <p:txBody>
          <a:bodyPr/>
          <a:lstStyle/>
          <a:p>
            <a:r>
              <a:rPr lang="el-GR" altLang="el-GR" sz="1600" b="1" smtClean="0">
                <a:solidFill>
                  <a:srgbClr val="FF0000"/>
                </a:solidFill>
              </a:rPr>
              <a:t>Απώλειες υγρασίας πάνω από τις οποίες τα προϊόντα είναι ακατάλληλα για εμπορία</a:t>
            </a:r>
            <a:r>
              <a:rPr lang="el-GR" altLang="el-GR" sz="4000" smtClean="0"/>
              <a:t> </a:t>
            </a:r>
          </a:p>
        </p:txBody>
      </p:sp>
      <p:pic>
        <p:nvPicPr>
          <p:cNvPr id="11267" name="Picture 4" descr="19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336675"/>
            <a:ext cx="7704138" cy="49276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581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kern="0" dirty="0" smtClean="0"/>
              <a:t> 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endParaRPr lang="el-GR" altLang="el-GR" sz="2400" kern="0" dirty="0"/>
          </a:p>
          <a:p>
            <a:pPr algn="ctr">
              <a:lnSpc>
                <a:spcPct val="90000"/>
              </a:lnSpc>
              <a:buFontTx/>
              <a:buNone/>
              <a:defRPr/>
            </a:pPr>
            <a:endParaRPr lang="el-GR" altLang="el-GR" sz="2400" kern="0" dirty="0" smtClean="0"/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b="1" kern="0" dirty="0" smtClean="0"/>
              <a:t>ΦΥΣΙΟΛΟΓΙΑ</a:t>
            </a:r>
            <a:endParaRPr lang="el-GR" altLang="el-GR" b="1" kern="0" dirty="0"/>
          </a:p>
        </p:txBody>
      </p:sp>
    </p:spTree>
    <p:extLst>
      <p:ext uri="{BB962C8B-B14F-4D97-AF65-F5344CB8AC3E}">
        <p14:creationId xmlns:p14="http://schemas.microsoft.com/office/powerpoint/2010/main" val="2767294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kern="0" dirty="0" smtClean="0"/>
              <a:t> Για κάθε γραμμάριο οργανικής ουσίας που παράγεται, περίπου 500 </a:t>
            </a:r>
            <a:r>
              <a:rPr lang="en-US" altLang="el-GR" sz="2400" kern="0" dirty="0" smtClean="0"/>
              <a:t>g</a:t>
            </a:r>
            <a:r>
              <a:rPr lang="el-GR" altLang="el-GR" sz="2400" kern="0" dirty="0" smtClean="0"/>
              <a:t> νερού απορροφώνται  από τις ρίζες και περνώντας μέσα από τα αγγεία των φυτών, χάνονται στην ατμόσφαιρα.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endParaRPr lang="el-GR" altLang="el-GR" sz="2400" kern="0" dirty="0" smtClean="0"/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kern="0" dirty="0" smtClean="0"/>
              <a:t>Ακόμη και οι μικρές δυσαναλογίες σε αυτή τη ροή του νερού μπορούν να προκαλέσουν 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kern="0" dirty="0" smtClean="0"/>
              <a:t>έλλειμμα νερού και να προκαλέσουν δυσλειτουργίες σε αρκετές κυτταρικές διαδικασίες.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endParaRPr lang="el-GR" altLang="el-GR" sz="2400" kern="0" dirty="0" smtClean="0"/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kern="0" dirty="0" smtClean="0"/>
              <a:t> Κατά συνέπεια το σύστημα της πρόσληψης  και των απωλειών του νερού πρέπει να ισορροπεί. </a:t>
            </a:r>
            <a:endParaRPr lang="el-GR" altLang="el-GR" sz="2400" kern="0" dirty="0"/>
          </a:p>
        </p:txBody>
      </p:sp>
    </p:spTree>
    <p:extLst>
      <p:ext uri="{BB962C8B-B14F-4D97-AF65-F5344CB8AC3E}">
        <p14:creationId xmlns:p14="http://schemas.microsoft.com/office/powerpoint/2010/main" val="2115328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533400" algn="ctr">
              <a:lnSpc>
                <a:spcPct val="80000"/>
              </a:lnSpc>
              <a:buFontTx/>
              <a:buNone/>
              <a:defRPr/>
            </a:pPr>
            <a:r>
              <a:rPr lang="el-GR" altLang="el-GR" sz="2400" kern="0" smtClean="0"/>
              <a:t>τα κύτταρα των φυτών παρουσιάζουν μεγάλη ενδοκυτταρική πίεση, η οποία ονομάζεται σπαργή </a:t>
            </a:r>
            <a:r>
              <a:rPr lang="el-GR" altLang="el-GR" sz="2400" kern="0" smtClean="0">
                <a:solidFill>
                  <a:srgbClr val="FF0000"/>
                </a:solidFill>
              </a:rPr>
              <a:t>(</a:t>
            </a:r>
            <a:r>
              <a:rPr lang="en-GB" altLang="el-GR" sz="2400" kern="0" smtClean="0">
                <a:solidFill>
                  <a:srgbClr val="FF0000"/>
                </a:solidFill>
              </a:rPr>
              <a:t>turgor</a:t>
            </a:r>
            <a:r>
              <a:rPr lang="el-GR" altLang="el-GR" sz="2400" kern="0" smtClean="0">
                <a:solidFill>
                  <a:srgbClr val="FF0000"/>
                </a:solidFill>
              </a:rPr>
              <a:t>).</a:t>
            </a:r>
            <a:r>
              <a:rPr lang="el-GR" altLang="el-GR" sz="2400" kern="0" smtClean="0"/>
              <a:t> </a:t>
            </a:r>
          </a:p>
          <a:p>
            <a:pPr marL="533400" indent="-533400" algn="ctr">
              <a:lnSpc>
                <a:spcPct val="80000"/>
              </a:lnSpc>
              <a:buFontTx/>
              <a:buNone/>
              <a:defRPr/>
            </a:pPr>
            <a:r>
              <a:rPr lang="el-GR" altLang="el-GR" sz="2400" kern="0" smtClean="0"/>
              <a:t> Η πίεση αυτή είναι σημαντική σε πολλές φυσιολογικές διαδικασίες, </a:t>
            </a:r>
          </a:p>
          <a:p>
            <a:pPr marL="533400" indent="-533400" algn="ctr">
              <a:lnSpc>
                <a:spcPct val="80000"/>
              </a:lnSpc>
              <a:buFontTx/>
              <a:buAutoNum type="arabicPeriod"/>
              <a:defRPr/>
            </a:pPr>
            <a:r>
              <a:rPr lang="el-GR" altLang="el-GR" sz="2400" kern="0" smtClean="0"/>
              <a:t>διαίρεση των κυττάρων,</a:t>
            </a:r>
          </a:p>
          <a:p>
            <a:pPr marL="533400" indent="-533400" algn="ctr">
              <a:lnSpc>
                <a:spcPct val="80000"/>
              </a:lnSpc>
              <a:buFontTx/>
              <a:buAutoNum type="arabicPeriod"/>
              <a:defRPr/>
            </a:pPr>
            <a:r>
              <a:rPr lang="el-GR" altLang="el-GR" sz="2400" kern="0" smtClean="0"/>
              <a:t>ανταλλαγή αερίων στα φύλλα,</a:t>
            </a:r>
          </a:p>
          <a:p>
            <a:pPr marL="533400" indent="-533400" algn="ctr">
              <a:lnSpc>
                <a:spcPct val="80000"/>
              </a:lnSpc>
              <a:buFontTx/>
              <a:buAutoNum type="arabicPeriod"/>
              <a:defRPr/>
            </a:pPr>
            <a:r>
              <a:rPr lang="el-GR" altLang="el-GR" sz="2400" kern="0" smtClean="0"/>
              <a:t>μεταφορά νερού στο φλοίωμα,</a:t>
            </a:r>
          </a:p>
          <a:p>
            <a:pPr marL="533400" indent="-533400" algn="ctr">
              <a:lnSpc>
                <a:spcPct val="80000"/>
              </a:lnSpc>
              <a:buFontTx/>
              <a:buAutoNum type="arabicPeriod"/>
              <a:defRPr/>
            </a:pPr>
            <a:r>
              <a:rPr lang="el-GR" altLang="el-GR" sz="2400" kern="0" smtClean="0"/>
              <a:t>μεταφορά μέσα από τις μεμβράνες. </a:t>
            </a:r>
          </a:p>
          <a:p>
            <a:pPr marL="533400" indent="-533400" algn="ctr">
              <a:lnSpc>
                <a:spcPct val="80000"/>
              </a:lnSpc>
              <a:buFontTx/>
              <a:buAutoNum type="arabicPeriod"/>
              <a:defRPr/>
            </a:pPr>
            <a:endParaRPr lang="el-GR" altLang="el-GR" sz="2400" kern="0" smtClean="0"/>
          </a:p>
          <a:p>
            <a:pPr marL="533400" indent="-533400" algn="ctr">
              <a:lnSpc>
                <a:spcPct val="80000"/>
              </a:lnSpc>
              <a:buFontTx/>
              <a:buAutoNum type="arabicPeriod"/>
              <a:defRPr/>
            </a:pPr>
            <a:r>
              <a:rPr lang="el-GR" altLang="el-GR" sz="2400" kern="0" smtClean="0"/>
              <a:t> Επίσης η πίεση αυτή, συμβάλλει στην ακαμψία και στη μηχανική σταθερότητα των ιστών. </a:t>
            </a:r>
            <a:endParaRPr lang="el-GR" altLang="el-GR" sz="2400" kern="0" dirty="0"/>
          </a:p>
        </p:txBody>
      </p:sp>
    </p:spTree>
    <p:extLst>
      <p:ext uri="{BB962C8B-B14F-4D97-AF65-F5344CB8AC3E}">
        <p14:creationId xmlns:p14="http://schemas.microsoft.com/office/powerpoint/2010/main" val="2307904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l-GR" altLang="el-GR" sz="2800" kern="0" smtClean="0"/>
              <a:t>αποτελεί το μεγαλύτερο μέρος της μάζας των κυττάρων των φυτών (</a:t>
            </a:r>
            <a:r>
              <a:rPr lang="el-GR" altLang="el-GR" sz="2800" kern="0" smtClean="0">
                <a:solidFill>
                  <a:srgbClr val="FF0000"/>
                </a:solidFill>
              </a:rPr>
              <a:t>80 έως  95%).</a:t>
            </a:r>
            <a:r>
              <a:rPr lang="el-GR" altLang="el-GR" sz="2800" kern="0" smtClean="0"/>
              <a:t> </a:t>
            </a:r>
            <a:endParaRPr lang="en-US" altLang="el-GR" sz="2800" kern="0" smtClean="0"/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l-GR" altLang="el-GR" sz="2800" kern="0" smtClean="0"/>
              <a:t>Λαχανικά όπως τα καρότα και το μαρούλι μπορούν να περιέχουν νερό από </a:t>
            </a:r>
            <a:r>
              <a:rPr lang="el-GR" altLang="el-GR" sz="2800" kern="0" smtClean="0">
                <a:solidFill>
                  <a:srgbClr val="FF0000"/>
                </a:solidFill>
              </a:rPr>
              <a:t>85 έως 95%.</a:t>
            </a:r>
            <a:r>
              <a:rPr lang="el-GR" altLang="el-GR" sz="2800" kern="0" smtClean="0"/>
              <a:t>  </a:t>
            </a:r>
            <a:endParaRPr lang="en-US" altLang="el-GR" sz="2800" kern="0" smtClean="0"/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l-GR" altLang="el-GR" sz="2800" kern="0" smtClean="0"/>
              <a:t>Το ξύλο, που αποτελείται συνήθως από νεκρά κύτταρα, έχει μικρότερη περιεκτικότητα σε νερό (</a:t>
            </a:r>
            <a:r>
              <a:rPr lang="el-GR" altLang="el-GR" sz="2800" kern="0" smtClean="0">
                <a:solidFill>
                  <a:srgbClr val="FF0000"/>
                </a:solidFill>
              </a:rPr>
              <a:t>35 έως 75%).</a:t>
            </a:r>
            <a:r>
              <a:rPr lang="el-GR" altLang="el-GR" sz="2800" kern="0" smtClean="0"/>
              <a:t> </a:t>
            </a:r>
            <a:endParaRPr lang="en-US" altLang="el-GR" sz="2800" kern="0" smtClean="0"/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l-GR" altLang="el-GR" sz="2800" kern="0" smtClean="0"/>
              <a:t>Οι σπόροι, έχουν περιεκτικότητα </a:t>
            </a:r>
            <a:r>
              <a:rPr lang="el-GR" altLang="el-GR" sz="2800" kern="0" smtClean="0">
                <a:solidFill>
                  <a:srgbClr val="FF0000"/>
                </a:solidFill>
              </a:rPr>
              <a:t>5 ως 15%</a:t>
            </a:r>
            <a:r>
              <a:rPr lang="el-GR" altLang="el-GR" sz="2800" kern="0" smtClean="0"/>
              <a:t> και συγκαταλέγονται στους ξηρότερους ιστούς, όμως πριν βλαστήσουν πρέπει να απορροφήσουν αρκετή ποσότητα  νερού. </a:t>
            </a:r>
            <a:endParaRPr lang="el-GR" altLang="el-GR" sz="2800" kern="0" dirty="0"/>
          </a:p>
        </p:txBody>
      </p:sp>
    </p:spTree>
    <p:extLst>
      <p:ext uri="{BB962C8B-B14F-4D97-AF65-F5344CB8AC3E}">
        <p14:creationId xmlns:p14="http://schemas.microsoft.com/office/powerpoint/2010/main" val="1496409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404813"/>
            <a:ext cx="8229600" cy="57213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800" kern="0" smtClean="0">
                <a:solidFill>
                  <a:srgbClr val="FF0000"/>
                </a:solidFill>
              </a:rPr>
              <a:t>Το νερό</a:t>
            </a:r>
            <a:r>
              <a:rPr lang="el-GR" altLang="el-GR" sz="2800" kern="0" smtClean="0"/>
              <a:t> είναι το αφθονότερο στοιχείο στη φύση και αναμφισβήτητα ο καλύτερος και πιο γνωστός διαλύτης. </a:t>
            </a:r>
            <a:endParaRPr lang="en-US" altLang="el-GR" sz="2800" kern="0" smtClean="0"/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800" kern="0" smtClean="0"/>
              <a:t>Σαν διαλύτης, αποτελεί το μέσο για τη μετακίνηση των μορίων στα κύτταρα και επηρεάζει τη δομή των πρωτεϊνών, των νουκλεϊνικών οξέων, των πολυσακχαριτών και άλλων συστατικών των κυττάρων.  </a:t>
            </a:r>
            <a:endParaRPr lang="en-US" altLang="el-GR" sz="2800" kern="0" smtClean="0"/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800" kern="0" smtClean="0"/>
              <a:t>Το νερό διαμορφώνει το περιβάλλον στο οποίο οι περισσότερες από τις βιοχημικές αντιδράσεις του κυττάρου εμφανίζονται και συμμετέχει άμεσα σε πολλές βασικές χημικές αντιδράσεις, συμπεριλαμβάνομένων της υδρόλυσης και της αφυδάτωσης. </a:t>
            </a:r>
            <a:endParaRPr lang="el-GR" altLang="el-GR" sz="2800" kern="0" dirty="0"/>
          </a:p>
        </p:txBody>
      </p:sp>
    </p:spTree>
    <p:extLst>
      <p:ext uri="{BB962C8B-B14F-4D97-AF65-F5344CB8AC3E}">
        <p14:creationId xmlns:p14="http://schemas.microsoft.com/office/powerpoint/2010/main" val="3445929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  <a:solidFill>
            <a:schemeClr val="bg1"/>
          </a:solidFill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l-GR" altLang="el-GR" sz="2800" dirty="0"/>
              <a:t>Το φυτό απορροφά συνεχώς και χάνει νερό. </a:t>
            </a:r>
            <a:endParaRPr lang="en-US" altLang="el-GR" sz="2800" dirty="0"/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en-US" altLang="el-GR" sz="2800" dirty="0"/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l-GR" altLang="el-GR" sz="2800" dirty="0"/>
              <a:t>Μια θερμή, ξηρή, ηλιόλουστη ημέρα ένα φύλλο ανταλλάσσει μέχρι και </a:t>
            </a:r>
            <a:r>
              <a:rPr lang="el-GR" altLang="el-GR" sz="2800" dirty="0">
                <a:solidFill>
                  <a:srgbClr val="FF0000"/>
                </a:solidFill>
              </a:rPr>
              <a:t>100% της ποσότητας του νερού που περιέχει σε μία ώρα</a:t>
            </a:r>
            <a:r>
              <a:rPr lang="el-GR" altLang="el-GR" sz="2800" dirty="0"/>
              <a:t>. </a:t>
            </a:r>
            <a:endParaRPr lang="en-US" altLang="el-GR" sz="2800" dirty="0"/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en-US" altLang="el-GR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l-GR" altLang="el-GR" sz="2800" dirty="0"/>
              <a:t>Σε όλη τη διάρκεια της ζωής του φυτού </a:t>
            </a:r>
            <a:endParaRPr lang="en-US" altLang="el-GR" sz="2800" dirty="0"/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l-GR" altLang="el-GR" sz="2800" dirty="0"/>
              <a:t>μπορεί να χαθεί μέσω της </a:t>
            </a:r>
            <a:r>
              <a:rPr lang="el-GR" altLang="el-GR" sz="2800" dirty="0" err="1"/>
              <a:t>φυλλικής</a:t>
            </a:r>
            <a:r>
              <a:rPr lang="el-GR" altLang="el-GR" sz="2800" dirty="0"/>
              <a:t> επιφάνειας ποσότητα νερού ισοδύναμη με </a:t>
            </a:r>
            <a:r>
              <a:rPr lang="el-GR" altLang="el-GR" sz="2800" dirty="0">
                <a:solidFill>
                  <a:srgbClr val="FF0000"/>
                </a:solidFill>
              </a:rPr>
              <a:t>100 φορές το φρέσκο βάρος του </a:t>
            </a:r>
            <a:endParaRPr lang="en-US" altLang="el-GR" sz="2800" dirty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en-US" altLang="el-GR" sz="2800" dirty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l-GR" altLang="el-GR" sz="2800" dirty="0"/>
              <a:t>διαμέσου της </a:t>
            </a:r>
            <a:r>
              <a:rPr lang="el-GR" altLang="el-GR" sz="2800" dirty="0">
                <a:solidFill>
                  <a:srgbClr val="FF0000"/>
                </a:solidFill>
              </a:rPr>
              <a:t>εφίδρωσης</a:t>
            </a:r>
            <a:r>
              <a:rPr lang="el-GR" altLang="el-GR" sz="2800" dirty="0"/>
              <a:t> με την οποία το φυτό μπορεί να αντιμετωπίσει το ποσό θερμότητας που προσλαμβάνει από την ηλιακή ακτινοβολία. </a:t>
            </a:r>
          </a:p>
        </p:txBody>
      </p:sp>
    </p:spTree>
    <p:extLst>
      <p:ext uri="{BB962C8B-B14F-4D97-AF65-F5344CB8AC3E}">
        <p14:creationId xmlns:p14="http://schemas.microsoft.com/office/powerpoint/2010/main" val="4153863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l-GR" altLang="el-GR" sz="2400" smtClean="0"/>
              <a:t>Ανάλογες διεργασίες συμβαίνουν και στα αποθηκευμένα οπωροκηπευτικά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2400" smtClean="0"/>
              <a:t>Μετά την </a:t>
            </a:r>
            <a:r>
              <a:rPr lang="el-GR" altLang="el-GR" sz="2400" smtClean="0">
                <a:solidFill>
                  <a:srgbClr val="FF0000"/>
                </a:solidFill>
              </a:rPr>
              <a:t>αναπνοή</a:t>
            </a:r>
            <a:r>
              <a:rPr lang="el-GR" altLang="el-GR" sz="2400" smtClean="0"/>
              <a:t>,</a:t>
            </a:r>
            <a:endParaRPr lang="en-US" altLang="el-GR" sz="240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2400" smtClean="0"/>
              <a:t>η άλλη πιο σημαντική λειτουργία κατά τη συγκομιδή και συντήρηση των οπωροκηπευτικών, η οποία έχει άμεση επίδραση στην εμπορική αξία του προϊόντος, </a:t>
            </a:r>
            <a:endParaRPr lang="en-US" altLang="el-GR" sz="240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2400" smtClean="0"/>
              <a:t>είναι η απώλεια ύδατος ως ατμού δηλαδή η </a:t>
            </a:r>
            <a:r>
              <a:rPr lang="el-GR" altLang="el-GR" sz="2400" smtClean="0">
                <a:solidFill>
                  <a:srgbClr val="FF0000"/>
                </a:solidFill>
              </a:rPr>
              <a:t>διαπνοή</a:t>
            </a:r>
            <a:r>
              <a:rPr lang="el-GR" altLang="el-GR" sz="2400" smtClean="0"/>
              <a:t>.  </a:t>
            </a:r>
            <a:endParaRPr lang="en-US" altLang="el-GR" sz="240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altLang="el-GR" sz="240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2400" smtClean="0"/>
              <a:t>Πολλά φρούτα και λαχανικά έχουν περιεχόμενο ποσοστό νερού 75-90%.  </a:t>
            </a:r>
            <a:endParaRPr lang="en-US" altLang="el-GR" sz="240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2400" smtClean="0"/>
              <a:t>Κάθε ποσοστό απώλειας νερού μέσω της διαπνοής εκφρασμένο σε αναλογία επί τοις εκατό, μετατρέπεται σε απώλεια βάρους του αποθηκευμένου προϊόντος και μπορεί να στοιχίσει αρκετά.</a:t>
            </a:r>
          </a:p>
        </p:txBody>
      </p:sp>
    </p:spTree>
    <p:extLst>
      <p:ext uri="{BB962C8B-B14F-4D97-AF65-F5344CB8AC3E}">
        <p14:creationId xmlns:p14="http://schemas.microsoft.com/office/powerpoint/2010/main" val="169659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  <p:pic>
        <p:nvPicPr>
          <p:cNvPr id="5" name="Εικόνα 1" descr="  Λογότυπο για Άδειες χρήσης Creative Commons, B Y, NC, ND. ">
            <a:hlinkClick r:id="rId6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661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  <a:solidFill>
            <a:srgbClr val="FFFF00"/>
          </a:solidFill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2400" smtClean="0"/>
              <a:t>Όλα τα φρούτα και τα λαχανικά,</a:t>
            </a:r>
            <a:endParaRPr lang="en-US" altLang="el-GR" sz="240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2400" smtClean="0"/>
              <a:t> συνεχίζουν να χάνουν περισσότερο ή λιγότερο ατμούς νερού προς το περιβάλλον, μετά τη συγκομιδή τους. </a:t>
            </a:r>
            <a:endParaRPr lang="en-US" altLang="el-GR" sz="240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altLang="el-GR" sz="240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2400" smtClean="0"/>
              <a:t>Πριν τη συγκομιδή δηλαδή όταν τα οπωροκηπευτικά είναι ακόμη στο φυτό ή στο δέντρο η απώλεια νερού μέσα από τη μάζα τους φυσιολογικά αποκαθίσταται. </a:t>
            </a:r>
            <a:endParaRPr lang="en-US" altLang="el-GR" sz="240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altLang="el-GR" sz="240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2400" smtClean="0"/>
              <a:t>  Μετά τη συγκομιδή, δεν υπάρχει τρόπος να αναπληρωθεί αυτή η απώλεια παρά μόνο να περιοριστεί με διάφορες τεχνικές και μεθοδολογίες που έχουν αναπτυχθεί κατά καιρούς </a:t>
            </a:r>
          </a:p>
        </p:txBody>
      </p:sp>
    </p:spTree>
    <p:extLst>
      <p:ext uri="{BB962C8B-B14F-4D97-AF65-F5344CB8AC3E}">
        <p14:creationId xmlns:p14="http://schemas.microsoft.com/office/powerpoint/2010/main" val="92057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folHlink"/>
          </a:solidFill>
        </p:spPr>
        <p:txBody>
          <a:bodyPr/>
          <a:lstStyle/>
          <a:p>
            <a:r>
              <a:rPr lang="en-US" altLang="el-GR" sz="3200" smtClean="0"/>
              <a:t>E</a:t>
            </a:r>
            <a:r>
              <a:rPr lang="el-GR" altLang="el-GR" sz="3200" smtClean="0"/>
              <a:t>πιπτώσεις της υπερβολικής διαπνοής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  <a:solidFill>
            <a:srgbClr val="336600"/>
          </a:solidFill>
        </p:spPr>
        <p:txBody>
          <a:bodyPr/>
          <a:lstStyle/>
          <a:p>
            <a:pPr marL="533400" indent="-533400" algn="ctr">
              <a:lnSpc>
                <a:spcPct val="90000"/>
              </a:lnSpc>
              <a:buFontTx/>
              <a:buAutoNum type="arabicPeriod"/>
            </a:pPr>
            <a:r>
              <a:rPr lang="el-GR" altLang="el-GR" sz="2400" smtClean="0"/>
              <a:t> </a:t>
            </a:r>
            <a:r>
              <a:rPr lang="el-GR" altLang="el-GR" sz="2400" smtClean="0">
                <a:solidFill>
                  <a:srgbClr val="00FFFF"/>
                </a:solidFill>
              </a:rPr>
              <a:t>άμεση επίπτωση στην μείωση της εμπορικής αξίας λόγω της καθαρής απώλειας νερού δηλαδή βάρους,</a:t>
            </a:r>
          </a:p>
          <a:p>
            <a:pPr marL="533400" indent="-533400" algn="ctr">
              <a:lnSpc>
                <a:spcPct val="90000"/>
              </a:lnSpc>
              <a:buFontTx/>
              <a:buAutoNum type="arabicPeriod"/>
            </a:pPr>
            <a:r>
              <a:rPr lang="el-GR" altLang="el-GR" sz="2400" smtClean="0">
                <a:solidFill>
                  <a:srgbClr val="00FFFF"/>
                </a:solidFill>
              </a:rPr>
              <a:t> επιπτώσεις στην ποιότητα του προϊόντος.</a:t>
            </a:r>
            <a:r>
              <a:rPr lang="el-GR" altLang="el-GR" sz="2400" smtClean="0"/>
              <a:t>  </a:t>
            </a:r>
          </a:p>
          <a:p>
            <a:pPr marL="533400" indent="-533400" algn="ctr">
              <a:lnSpc>
                <a:spcPct val="90000"/>
              </a:lnSpc>
              <a:buFontTx/>
              <a:buAutoNum type="arabicPeriod"/>
            </a:pPr>
            <a:endParaRPr lang="el-GR" altLang="el-GR" sz="2400" smtClean="0"/>
          </a:p>
          <a:p>
            <a:pPr marL="533400" indent="-533400" algn="ctr">
              <a:lnSpc>
                <a:spcPct val="90000"/>
              </a:lnSpc>
              <a:buFontTx/>
              <a:buNone/>
            </a:pPr>
            <a:r>
              <a:rPr lang="el-GR" altLang="el-GR" sz="2400" b="1" smtClean="0">
                <a:solidFill>
                  <a:schemeClr val="folHlink"/>
                </a:solidFill>
              </a:rPr>
              <a:t>Απώλεια μεγαλύτερη από </a:t>
            </a:r>
            <a:r>
              <a:rPr lang="el-GR" altLang="el-GR" sz="2400" b="1" smtClean="0">
                <a:solidFill>
                  <a:srgbClr val="FF0000"/>
                </a:solidFill>
              </a:rPr>
              <a:t>5-10% του βάρους</a:t>
            </a:r>
            <a:r>
              <a:rPr lang="el-GR" altLang="el-GR" sz="2400" b="1" smtClean="0">
                <a:solidFill>
                  <a:schemeClr val="folHlink"/>
                </a:solidFill>
              </a:rPr>
              <a:t>, συνήθως προκαλεί </a:t>
            </a:r>
          </a:p>
          <a:p>
            <a:pPr marL="533400" indent="-533400" algn="ctr">
              <a:lnSpc>
                <a:spcPct val="90000"/>
              </a:lnSpc>
              <a:buFontTx/>
              <a:buAutoNum type="arabicPeriod"/>
            </a:pPr>
            <a:r>
              <a:rPr lang="el-GR" altLang="el-GR" sz="2400" b="1" smtClean="0">
                <a:solidFill>
                  <a:schemeClr val="folHlink"/>
                </a:solidFill>
              </a:rPr>
              <a:t>σημαντικό μαρασμό, </a:t>
            </a:r>
          </a:p>
          <a:p>
            <a:pPr marL="533400" indent="-533400" algn="ctr">
              <a:lnSpc>
                <a:spcPct val="90000"/>
              </a:lnSpc>
              <a:buFontTx/>
              <a:buAutoNum type="arabicPeriod"/>
            </a:pPr>
            <a:r>
              <a:rPr lang="el-GR" altLang="el-GR" sz="2400" b="1" smtClean="0">
                <a:solidFill>
                  <a:schemeClr val="folHlink"/>
                </a:solidFill>
              </a:rPr>
              <a:t>ελάττωση της σκληρότητας της σάρκας, </a:t>
            </a:r>
          </a:p>
          <a:p>
            <a:pPr marL="533400" indent="-533400" algn="ctr">
              <a:lnSpc>
                <a:spcPct val="90000"/>
              </a:lnSpc>
              <a:buFontTx/>
              <a:buAutoNum type="arabicPeriod"/>
            </a:pPr>
            <a:r>
              <a:rPr lang="el-GR" altLang="el-GR" sz="2400" b="1" smtClean="0">
                <a:solidFill>
                  <a:schemeClr val="folHlink"/>
                </a:solidFill>
              </a:rPr>
              <a:t>ανεπιθύμητη αύξηση της ποσότητας των διαλυτών στερεών συστατικών (ζαχάρωμα) και </a:t>
            </a:r>
          </a:p>
          <a:p>
            <a:pPr marL="533400" indent="-533400" algn="ctr">
              <a:lnSpc>
                <a:spcPct val="90000"/>
              </a:lnSpc>
              <a:buFontTx/>
              <a:buAutoNum type="arabicPeriod"/>
            </a:pPr>
            <a:r>
              <a:rPr lang="el-GR" altLang="el-GR" sz="2400" b="1" smtClean="0">
                <a:solidFill>
                  <a:schemeClr val="folHlink"/>
                </a:solidFill>
              </a:rPr>
              <a:t>κακή γεύση. </a:t>
            </a:r>
          </a:p>
        </p:txBody>
      </p:sp>
    </p:spTree>
    <p:extLst>
      <p:ext uri="{BB962C8B-B14F-4D97-AF65-F5344CB8AC3E}">
        <p14:creationId xmlns:p14="http://schemas.microsoft.com/office/powerpoint/2010/main" val="2916920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7724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l-GR" altLang="el-GR" sz="4000" smtClean="0"/>
              <a:t>Το ποσό της απώλειας βάρους εξαρτάται από</a:t>
            </a:r>
            <a:r>
              <a:rPr lang="en-US" altLang="el-GR" sz="4000" smtClean="0"/>
              <a:t>:</a:t>
            </a:r>
            <a:endParaRPr lang="el-GR" altLang="el-GR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  <a:solidFill>
            <a:schemeClr val="accent1"/>
          </a:solidFill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None/>
            </a:pPr>
            <a:r>
              <a:rPr lang="el-GR" altLang="el-GR" sz="1800" smtClean="0">
                <a:solidFill>
                  <a:srgbClr val="FF0000"/>
                </a:solidFill>
              </a:rPr>
              <a:t>Α. Ίδιοι παράγοντες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</a:pPr>
            <a:r>
              <a:rPr lang="el-GR" altLang="el-GR" sz="1800" smtClean="0"/>
              <a:t>το είδος του φρούτου ή του λαχανικού, 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</a:pPr>
            <a:r>
              <a:rPr lang="el-GR" altLang="el-GR" sz="1800" smtClean="0"/>
              <a:t>το μέγεθος, 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</a:pPr>
            <a:r>
              <a:rPr lang="el-GR" altLang="el-GR" sz="1800" smtClean="0"/>
              <a:t>το σχήμα, 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</a:pPr>
            <a:r>
              <a:rPr lang="el-GR" altLang="el-GR" sz="1800" smtClean="0"/>
              <a:t>τις ραβδώσεις ή τις κηλίδες στο φλοιό και 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</a:pPr>
            <a:r>
              <a:rPr lang="el-GR" altLang="el-GR" sz="1800" smtClean="0"/>
              <a:t>την ύπαρξη κηρώδους επικαλύμματος.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l-GR" altLang="el-GR" sz="1800" smtClean="0"/>
              <a:t> 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US" altLang="el-GR" sz="180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l-GR" altLang="el-GR" sz="1800" smtClean="0">
                <a:solidFill>
                  <a:srgbClr val="FF0000"/>
                </a:solidFill>
              </a:rPr>
              <a:t>Β. Περιβαλλοντικοί παράγοντες (</a:t>
            </a:r>
            <a:r>
              <a:rPr lang="el-GR" altLang="el-GR" sz="1800" smtClean="0"/>
              <a:t> που επηρεάζουν τις τιμές της διαπνοής), είναι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el-GR" altLang="el-GR" sz="1800" smtClean="0"/>
              <a:t>η θερμοκρασία, 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el-GR" altLang="el-GR" sz="1800" smtClean="0"/>
              <a:t>η σχετική υγρασία,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el-GR" altLang="el-GR" sz="1800" smtClean="0"/>
              <a:t>η ταχύτητα του αέρα και 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el-GR" altLang="el-GR" sz="1800" smtClean="0"/>
              <a:t>η βαρομετρική πίεση στους χώρους αποθήκευσης ή στα οχήματα μεταφοράς. 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l-GR" altLang="el-GR" sz="1800" smtClean="0"/>
              <a:t> Όσο μεγαλύτερη είναι η επιφάνεια του φρούτου ή του λαχανικού τόσο μεγαλύτερη είναι η τιμή της διαπνοής, όταν οι άλλοι παράγοντες παραμένουν σταθεροί.</a:t>
            </a:r>
            <a:endParaRPr lang="en-US" altLang="el-GR" sz="180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l-GR" altLang="el-GR" sz="1800" smtClean="0"/>
              <a:t> Έτσι τα φυλλωτά λαχανικά, όπως τα μαρούλια θα μαραθούν πιο γρήγορα από το λάχανο ή από τα  κρεμμύδια.</a:t>
            </a:r>
          </a:p>
        </p:txBody>
      </p:sp>
    </p:spTree>
    <p:extLst>
      <p:ext uri="{BB962C8B-B14F-4D97-AF65-F5344CB8AC3E}">
        <p14:creationId xmlns:p14="http://schemas.microsoft.com/office/powerpoint/2010/main" val="4241860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el-GR" altLang="el-GR" sz="2400" smtClean="0"/>
              <a:t>Η απώλεια υγρασίας των φρούτων και λαχανικών είναι όμοια με την κανονική εξάτμιση,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968875"/>
          </a:xfrm>
          <a:solidFill>
            <a:schemeClr val="accent1"/>
          </a:solidFill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000" smtClean="0"/>
              <a:t>δηλαδή ανάλογη της διαφοράς της μερικής πίεσης του ατμού του νερού στο οπωροκηπευτικό και της πίεσης του περιβάλλοντος.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000" smtClean="0"/>
              <a:t> </a:t>
            </a:r>
            <a:r>
              <a:rPr lang="el-GR" altLang="el-GR" sz="2000" smtClean="0">
                <a:solidFill>
                  <a:srgbClr val="FF0000"/>
                </a:solidFill>
              </a:rPr>
              <a:t>Η απόλυτη τιμή της απώλειας της υγρασίας από το προϊόν είναι ωστόσο πολύ λιγότερη από ότι η εξάτμιση από την ισοδύναμη επιφάνεια του ελεύθερου νερού.</a:t>
            </a:r>
            <a:r>
              <a:rPr lang="el-GR" altLang="el-GR" sz="2000" smtClean="0"/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000" smtClean="0"/>
              <a:t> Η μερική πίεση του ατμού του νερού μέσα στο οπωροκηπευτικό είναι περίπου 0,98 της πίεσης του καθαρού νερού σε ίδια θερμοκρασία και βαρομετρική πίεση.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000" smtClean="0"/>
              <a:t> </a:t>
            </a:r>
            <a:r>
              <a:rPr lang="el-GR" altLang="el-GR" sz="2000" u="sng" smtClean="0"/>
              <a:t>Αυτό συμβαίνει επειδή υπάρχουν διαλυμένες ουσίες στα οπωροκηπευτικά.</a:t>
            </a:r>
            <a:r>
              <a:rPr lang="el-GR" altLang="el-GR" sz="2000" smtClean="0"/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000" smtClean="0"/>
              <a:t>Σε περιβάλλον με 100% σχετική υγρασία, δηλαδή </a:t>
            </a:r>
            <a:r>
              <a:rPr lang="el-GR" altLang="el-GR" sz="2000" smtClean="0">
                <a:solidFill>
                  <a:srgbClr val="FF0000"/>
                </a:solidFill>
              </a:rPr>
              <a:t>σε υγρή ατμόσφαιρα, η ατμοποίηση του νερού είναι πρακτικά μηδενική όταν το προϊόν έχει την ίδια θερμοκρασία με τον περιβάλλοντα αέρα.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000" smtClean="0"/>
              <a:t> Σε αυτές τις συνθήκες πρακτικά δεν θα υπάρξει απώλεια υγρασίας από το προϊόν. 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000" smtClean="0"/>
              <a:t>Για σχετικές υγρασίες κάτω από το 100% υπάρχει απώλεια υγρασίας εφ΄ όσον υπάρχει διαφορά στην πίεση των υδρατμών. </a:t>
            </a:r>
          </a:p>
        </p:txBody>
      </p:sp>
    </p:spTree>
    <p:extLst>
      <p:ext uri="{BB962C8B-B14F-4D97-AF65-F5344CB8AC3E}">
        <p14:creationId xmlns:p14="http://schemas.microsoft.com/office/powerpoint/2010/main" val="729787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  <a:solidFill>
            <a:schemeClr val="accent1"/>
          </a:solidFill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Η </a:t>
            </a:r>
            <a:r>
              <a:rPr lang="el-GR" altLang="el-GR" sz="2400" smtClean="0">
                <a:solidFill>
                  <a:schemeClr val="accent2"/>
                </a:solidFill>
              </a:rPr>
              <a:t>διαφορά στην πίεση υδρατμών</a:t>
            </a:r>
            <a:r>
              <a:rPr lang="el-GR" altLang="el-GR" sz="2400" smtClean="0"/>
              <a:t> σε </a:t>
            </a:r>
            <a:r>
              <a:rPr lang="el-GR" altLang="el-GR" sz="2400" u="sng" smtClean="0"/>
              <a:t>συγκεκριμένη σχετική υγρασία</a:t>
            </a:r>
            <a:r>
              <a:rPr lang="el-GR" altLang="el-GR" sz="2400" smtClean="0"/>
              <a:t> εξαρτάται από τη </a:t>
            </a:r>
            <a:r>
              <a:rPr lang="el-GR" altLang="el-GR" sz="2400" smtClean="0">
                <a:solidFill>
                  <a:srgbClr val="FF0000"/>
                </a:solidFill>
              </a:rPr>
              <a:t>θερμοκρασία της ατμόσφαιρας και του οπωροκηπευτικού</a:t>
            </a:r>
            <a:r>
              <a:rPr lang="el-GR" altLang="el-GR" sz="2400" smtClean="0"/>
              <a:t>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Όταν η θερμοκρασία του οπωροκηπευτικού και του περιβάλλοντος είναι ίδιες, η </a:t>
            </a:r>
            <a:r>
              <a:rPr lang="el-GR" altLang="el-GR" sz="2400" smtClean="0">
                <a:solidFill>
                  <a:schemeClr val="accent2"/>
                </a:solidFill>
              </a:rPr>
              <a:t>διαφορά στην πίεση αυξάνεται με αύξηση της θερμοκρασίας,</a:t>
            </a:r>
            <a:r>
              <a:rPr lang="el-GR" altLang="el-GR" sz="2400" smtClean="0"/>
              <a:t> σε σταθερή σχετική υγρασία.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Δηλαδή </a:t>
            </a:r>
            <a:r>
              <a:rPr lang="el-GR" altLang="el-GR" sz="2400" smtClean="0">
                <a:solidFill>
                  <a:srgbClr val="FFFF00"/>
                </a:solidFill>
              </a:rPr>
              <a:t>περισσότερη υγρασία </a:t>
            </a:r>
            <a:r>
              <a:rPr lang="el-GR" altLang="el-GR" sz="2400" smtClean="0"/>
              <a:t>μπορεί να χαθεί από το προϊόν σε </a:t>
            </a:r>
            <a:r>
              <a:rPr lang="el-GR" altLang="el-GR" sz="2400" u="sng" smtClean="0"/>
              <a:t>χαμηλότερη σχετική υγρασία και υψηλότερη θερμοκρασία περιβάλλοντος</a:t>
            </a:r>
            <a:r>
              <a:rPr lang="el-GR" altLang="el-GR" sz="2400" smtClean="0"/>
              <a:t>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Αν η θερμοκρασία του προϊόντος είναι υψηλότερη από τη θερμοκρασία του περιβάλλοντος αέρα, </a:t>
            </a:r>
            <a:r>
              <a:rPr lang="el-GR" altLang="el-GR" sz="2400" smtClean="0">
                <a:solidFill>
                  <a:schemeClr val="accent2"/>
                </a:solidFill>
              </a:rPr>
              <a:t>η διαφορά στην πίεση αυξάνεται περισσότερο με αποτέλεσμα την απώλεια της υγρασίας.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Τελικά είναι σημαντικό το να ελαττωθεί η θερμοκρασία του προϊόντος, κάτω από τη θερμοκρασία του χώρου αποθήκευσης </a:t>
            </a:r>
            <a:r>
              <a:rPr lang="el-GR" altLang="el-GR" sz="2400" u="sng" smtClean="0"/>
              <a:t>όσο πιο γρήγορα είναι δυνατό.</a:t>
            </a:r>
          </a:p>
        </p:txBody>
      </p:sp>
    </p:spTree>
    <p:extLst>
      <p:ext uri="{BB962C8B-B14F-4D97-AF65-F5344CB8AC3E}">
        <p14:creationId xmlns:p14="http://schemas.microsoft.com/office/powerpoint/2010/main" val="1636521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l-GR" altLang="el-GR" sz="3600" smtClean="0"/>
              <a:t>Η απώλεια του βάρους του προϊόντος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mtClean="0"/>
              <a:t>δεν οφείλεται εξολοκλήρου στη </a:t>
            </a:r>
            <a:r>
              <a:rPr lang="el-GR" altLang="el-GR" smtClean="0">
                <a:solidFill>
                  <a:srgbClr val="FF0000"/>
                </a:solidFill>
              </a:rPr>
              <a:t>διαπνοή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l-GR" altLang="el-GR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mtClean="0"/>
              <a:t> γιατί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l-GR" altLang="el-GR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mtClean="0"/>
              <a:t> υπάρχει και απώλεια βάρους λόγω της αναπνοής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mtClean="0"/>
              <a:t>η οποία όμως </a:t>
            </a:r>
            <a:r>
              <a:rPr lang="el-GR" altLang="el-GR" u="sng" smtClean="0"/>
              <a:t>είναι ασήμαντη σε σύγκριση με την απώλεια βάρους λόγω της διαπνοής</a:t>
            </a:r>
            <a:r>
              <a:rPr lang="el-GR" altLang="el-GR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1528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  <a:solidFill>
            <a:schemeClr val="accent1"/>
          </a:solidFill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Σε </a:t>
            </a:r>
            <a:r>
              <a:rPr lang="el-GR" altLang="el-GR" sz="2400" smtClean="0">
                <a:solidFill>
                  <a:srgbClr val="FF0000"/>
                </a:solidFill>
              </a:rPr>
              <a:t>δεδομένη θερμοκρασία και σχετική υγρασία</a:t>
            </a:r>
            <a:r>
              <a:rPr lang="el-GR" altLang="el-GR" sz="2400" smtClean="0"/>
              <a:t>, </a:t>
            </a:r>
            <a:endParaRPr lang="en-US" altLang="el-GR" sz="240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u="sng" smtClean="0"/>
              <a:t>υψηλότερες ταχύτητες του ψυχρού αέρα του χώρου, </a:t>
            </a:r>
            <a:endParaRPr lang="en-US" altLang="el-GR" sz="2400" u="sng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u="sng" smtClean="0"/>
              <a:t>προκαλούν</a:t>
            </a:r>
            <a:r>
              <a:rPr lang="el-GR" altLang="el-GR" sz="2400" smtClean="0"/>
              <a:t> συνήθως </a:t>
            </a:r>
            <a:endParaRPr lang="en-US" altLang="el-GR" sz="240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>
                <a:solidFill>
                  <a:schemeClr val="accent2"/>
                </a:solidFill>
              </a:rPr>
              <a:t>αύξηση της απώλειας της υγρασίας του προϊόντος.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Η εξωτερική  επιφάνεια των οπωροκηπευτικών, περιβάλλεται από λεπτό στρώμα της μικροατμόσφαιρας του υγρού αέρα.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Οι </a:t>
            </a:r>
            <a:r>
              <a:rPr lang="el-GR" altLang="el-GR" sz="2400" smtClean="0">
                <a:solidFill>
                  <a:srgbClr val="FFFF00"/>
                </a:solidFill>
              </a:rPr>
              <a:t>υψηλότερες ταχύτητες αέρα θα μετακινήσουν αυτό το λεπτό στρώμα του αέρα πιο γρήγορα</a:t>
            </a:r>
            <a:r>
              <a:rPr lang="el-GR" altLang="el-GR" sz="2400" smtClean="0"/>
              <a:t>, </a:t>
            </a:r>
            <a:endParaRPr lang="en-US" altLang="el-GR" sz="240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εκτός εάν ο κύριος αέρας είναι ακόμη υγρός.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 </a:t>
            </a:r>
            <a:endParaRPr lang="en-US" altLang="el-GR" sz="240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/>
              <a:t>Εφόσον το προϊόν έχει ψυχθεί στη θερμοκρασία του χώρου αποθήκευσης ή του οχήματος μεταφοράς, </a:t>
            </a:r>
            <a:endParaRPr lang="en-US" altLang="el-GR" sz="240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altLang="el-GR" sz="2400" smtClean="0">
                <a:solidFill>
                  <a:srgbClr val="FF0000"/>
                </a:solidFill>
              </a:rPr>
              <a:t>η ταχύτητα του αέρα θα πρέπει να είναι μόλις επαρκής </a:t>
            </a:r>
            <a:r>
              <a:rPr lang="el-GR" altLang="el-GR" sz="2400" smtClean="0"/>
              <a:t>να αφαιρέσει τη θερμότητα της αναπνοής από τη μάζα του προϊόντος. </a:t>
            </a:r>
          </a:p>
        </p:txBody>
      </p:sp>
    </p:spTree>
    <p:extLst>
      <p:ext uri="{BB962C8B-B14F-4D97-AF65-F5344CB8AC3E}">
        <p14:creationId xmlns:p14="http://schemas.microsoft.com/office/powerpoint/2010/main" val="3608145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l-GR" altLang="el-GR" sz="4000" smtClean="0"/>
              <a:t>καλά σχεδιασμένα μέσα μεταφοράς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mtClean="0"/>
              <a:t>και η ύπαρξη οπών αερισμού της συσκευασίας μεταφοράς,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mtClean="0"/>
              <a:t>είναι σημαντική προϋπόθεση για την παροχέτευση επαρκούς όγκου αέρα, </a:t>
            </a:r>
            <a:r>
              <a:rPr lang="el-GR" altLang="el-GR" smtClean="0">
                <a:solidFill>
                  <a:srgbClr val="FF0000"/>
                </a:solidFill>
              </a:rPr>
              <a:t>στις χαμηλές ταχύτητες.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mtClean="0"/>
              <a:t> Οι χαμηλές ταχύτητες αέρα δεν είναι μόνο υπεύθυνες για τη μείωση της απώλειας υγρασίας από το προϊόν, αλλά εξοικονομούν και ενέργεια.</a:t>
            </a:r>
          </a:p>
          <a:p>
            <a:pPr>
              <a:lnSpc>
                <a:spcPct val="90000"/>
              </a:lnSpc>
            </a:pPr>
            <a:endParaRPr lang="el-GR" altLang="el-GR" sz="2800" smtClean="0"/>
          </a:p>
        </p:txBody>
      </p:sp>
    </p:spTree>
    <p:extLst>
      <p:ext uri="{BB962C8B-B14F-4D97-AF65-F5344CB8AC3E}">
        <p14:creationId xmlns:p14="http://schemas.microsoft.com/office/powerpoint/2010/main" val="2742952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335713"/>
          </a:xfrm>
          <a:solidFill>
            <a:schemeClr val="bg1"/>
          </a:solidFill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dirty="0" smtClean="0"/>
              <a:t>Η </a:t>
            </a:r>
            <a:r>
              <a:rPr lang="el-GR" altLang="el-GR" sz="2400" dirty="0" smtClean="0">
                <a:solidFill>
                  <a:srgbClr val="C00000"/>
                </a:solidFill>
              </a:rPr>
              <a:t>διατήρηση της σχετικής υγρασίας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dirty="0" smtClean="0"/>
              <a:t> σε χαμηλές τιμές στους χώρους αποθήκευσης με ψύξη σε χαμηλές θερμοκρασίες (3</a:t>
            </a:r>
            <a:r>
              <a:rPr lang="el-GR" altLang="el-GR" sz="2400" baseline="30000" dirty="0" smtClean="0"/>
              <a:t>ο</a:t>
            </a:r>
            <a:r>
              <a:rPr lang="el-GR" altLang="el-GR" sz="2400" dirty="0" smtClean="0"/>
              <a:t> – 5</a:t>
            </a:r>
            <a:r>
              <a:rPr lang="el-GR" altLang="el-GR" sz="2400" baseline="30000" dirty="0" smtClean="0"/>
              <a:t>ο</a:t>
            </a:r>
            <a:r>
              <a:rPr lang="el-GR" altLang="el-GR" sz="2400" dirty="0" smtClean="0"/>
              <a:t> </a:t>
            </a:r>
            <a:r>
              <a:rPr lang="en-US" altLang="el-GR" sz="2400" dirty="0" smtClean="0"/>
              <a:t>C</a:t>
            </a:r>
            <a:r>
              <a:rPr lang="el-GR" altLang="el-GR" sz="2400" dirty="0" smtClean="0"/>
              <a:t>), </a:t>
            </a:r>
            <a:endParaRPr lang="en-US" altLang="el-GR" sz="2400" dirty="0" smtClean="0"/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dirty="0" smtClean="0">
                <a:solidFill>
                  <a:srgbClr val="C00000"/>
                </a:solidFill>
              </a:rPr>
              <a:t>δεν είναι εύκολη.  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dirty="0" smtClean="0"/>
              <a:t>Υπάρχει πάντα η </a:t>
            </a:r>
            <a:r>
              <a:rPr lang="el-GR" altLang="el-GR" sz="2400" u="sng" dirty="0" smtClean="0"/>
              <a:t>τάση στην υγρασία, </a:t>
            </a:r>
            <a:endParaRPr lang="en-US" altLang="el-GR" sz="2400" u="sng" dirty="0" smtClean="0"/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u="sng" dirty="0" smtClean="0"/>
              <a:t>να συμπυκνώνεται σε επαφή με </a:t>
            </a:r>
            <a:r>
              <a:rPr lang="el-GR" altLang="el-GR" sz="2400" dirty="0" smtClean="0"/>
              <a:t>ψυχρές επιφάνειες οι οποίες έχουν χαμηλότερη θερμοκρασία από τον κυκλοφορούντα αέρα. 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endParaRPr lang="el-GR" altLang="el-GR" sz="2400" dirty="0" smtClean="0"/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dirty="0" smtClean="0"/>
              <a:t>Όσο μικρότερη είναι η διαφορά θερμοκρασίας των επιφανειών και του αέρα του περιβάλλοντος τόσο μειώνεται η συμπύκνωση, επομένως </a:t>
            </a:r>
            <a:r>
              <a:rPr lang="el-GR" alt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παρατηρείται λιγότερη απομάκρυνση υγρασίας</a:t>
            </a:r>
            <a:r>
              <a:rPr lang="el-GR" altLang="el-GR" sz="2400" b="1" dirty="0" smtClean="0"/>
              <a:t>. 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l-GR" altLang="el-GR" sz="2400" dirty="0" smtClean="0"/>
              <a:t>Κατά συνέπεια ο αέρας του περιβάλλοντος απομακρύνει μικρότερη υγρασία από το προϊόν, άρα η υψηλότερη σχετική υγρασία που παρατηρείται συντελεί στο να μειώνει την απώλεια υγρασίας από το προϊόν. </a:t>
            </a:r>
          </a:p>
        </p:txBody>
      </p:sp>
    </p:spTree>
    <p:extLst>
      <p:ext uri="{BB962C8B-B14F-4D97-AF65-F5344CB8AC3E}">
        <p14:creationId xmlns:p14="http://schemas.microsoft.com/office/powerpoint/2010/main" val="1391301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>
                <a:solidFill>
                  <a:schemeClr val="bg1"/>
                </a:solidFill>
              </a:rPr>
              <a:t>Ωστόσο,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857750"/>
          </a:xfrm>
          <a:solidFill>
            <a:schemeClr val="bg1"/>
          </a:solidFill>
        </p:spPr>
        <p:txBody>
          <a:bodyPr/>
          <a:lstStyle/>
          <a:p>
            <a:pPr algn="ctr">
              <a:buFontTx/>
              <a:buNone/>
              <a:defRPr/>
            </a:pPr>
            <a:r>
              <a:rPr lang="el-GR" altLang="el-GR" sz="2800" dirty="0" smtClean="0"/>
              <a:t>η μικρότερη διαφορά θερμοκρασίας των επιφανειών και του αέρα του περιβάλλοντος, </a:t>
            </a:r>
            <a:r>
              <a:rPr lang="el-GR" altLang="el-GR" sz="2800" dirty="0" smtClean="0">
                <a:solidFill>
                  <a:srgbClr val="FF0000"/>
                </a:solidFill>
              </a:rPr>
              <a:t>σημαίνει ότι μεγαλύτερος όγκος αέρα απαιτείται για την επαρκή απομάκρυνση της θερμότητας</a:t>
            </a:r>
            <a:r>
              <a:rPr lang="el-GR" altLang="el-GR" sz="2800" dirty="0" smtClean="0"/>
              <a:t>.  </a:t>
            </a:r>
          </a:p>
          <a:p>
            <a:pPr algn="ctr">
              <a:buFontTx/>
              <a:buNone/>
              <a:defRPr/>
            </a:pPr>
            <a:endParaRPr lang="el-GR" altLang="el-GR" sz="2800" dirty="0" smtClean="0"/>
          </a:p>
          <a:p>
            <a:pPr algn="ctr">
              <a:buFontTx/>
              <a:buNone/>
              <a:defRPr/>
            </a:pPr>
            <a:r>
              <a:rPr lang="el-GR" altLang="el-GR" sz="2800" dirty="0" smtClean="0"/>
              <a:t>Αν και η υψηλή σχετική υγρασία είναι επιθυμητή στη μείωση των τιμών της διαπνοής,</a:t>
            </a:r>
          </a:p>
          <a:p>
            <a:pPr algn="ctr">
              <a:buFontTx/>
              <a:buNone/>
              <a:defRPr/>
            </a:pPr>
            <a:r>
              <a:rPr lang="el-GR" altLang="el-GR" sz="2800" dirty="0" smtClean="0"/>
              <a:t> </a:t>
            </a:r>
            <a:r>
              <a:rPr lang="el-GR" altLang="el-GR" sz="2800" dirty="0" smtClean="0">
                <a:solidFill>
                  <a:schemeClr val="accent2">
                    <a:lumMod val="75000"/>
                  </a:schemeClr>
                </a:solidFill>
              </a:rPr>
              <a:t>δεν συνεισφέρει σε ορισμένες περιπτώσεις στη σωστή συντήρηση των οπωροκηπευτικών σε περιβάλλοντα με υψηλή σχετική υγρασία</a:t>
            </a:r>
            <a:r>
              <a:rPr lang="el-GR" altLang="el-G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2336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sp>
        <p:nvSpPr>
          <p:cNvPr id="4098" name="Τίτλος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42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Εικόνα 1" descr="Λογότυπο για Άδειες χρήσης Creative Commons B Y, NC, ND.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Υπότιτλος 1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25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Ορθογώνιο 1"/>
          <p:cNvSpPr>
            <a:spLocks noChangeArrowheads="1"/>
          </p:cNvSpPr>
          <p:nvPr/>
        </p:nvSpPr>
        <p:spPr bwMode="auto">
          <a:xfrm>
            <a:off x="468313" y="1831975"/>
            <a:ext cx="7991475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4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l-GR" altLang="el-GR" sz="2400" u="sng">
                <a:solidFill>
                  <a:srgbClr val="CC0066"/>
                </a:solidFill>
                <a:latin typeface="Comic Sans MS" pitchFamily="66" charset="0"/>
              </a:rPr>
              <a:t>Περιεκτικότητα σε υγρασία:</a:t>
            </a:r>
            <a:r>
              <a:rPr lang="el-GR" altLang="el-GR" sz="2400">
                <a:solidFill>
                  <a:srgbClr val="CC0066"/>
                </a:solidFill>
                <a:latin typeface="Comic Sans MS" pitchFamily="66" charset="0"/>
              </a:rPr>
              <a:t> &gt;85%, εκτός από τα αμυλώδη &gt;50%.</a:t>
            </a:r>
          </a:p>
          <a:p>
            <a:pPr algn="ctr" eaLnBrk="1" hangingPunct="1">
              <a:lnSpc>
                <a:spcPct val="140000"/>
              </a:lnSpc>
              <a:spcBef>
                <a:spcPct val="0"/>
              </a:spcBef>
              <a:buFont typeface="Wingdings" pitchFamily="2" charset="2"/>
              <a:buNone/>
            </a:pPr>
            <a:endParaRPr lang="el-GR" altLang="el-GR" sz="2400">
              <a:solidFill>
                <a:srgbClr val="CC0066"/>
              </a:solidFill>
              <a:latin typeface="Comic Sans MS" pitchFamily="66" charset="0"/>
            </a:endParaRPr>
          </a:p>
          <a:p>
            <a:pPr algn="ctr" eaLnBrk="1" hangingPunct="1">
              <a:lnSpc>
                <a:spcPct val="14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l-GR" altLang="el-GR" sz="2400">
                <a:solidFill>
                  <a:srgbClr val="CC0066"/>
                </a:solidFill>
                <a:latin typeface="Comic Sans MS" pitchFamily="66" charset="0"/>
              </a:rPr>
              <a:t>Η συγκομιδή πρέπει να γίνεται όταν οι ιστοί βρίσκονται σε κατάσταση σπαργής.</a:t>
            </a:r>
          </a:p>
        </p:txBody>
      </p:sp>
    </p:spTree>
    <p:extLst>
      <p:ext uri="{BB962C8B-B14F-4D97-AF65-F5344CB8AC3E}">
        <p14:creationId xmlns:p14="http://schemas.microsoft.com/office/powerpoint/2010/main" val="42452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 smtClean="0">
                <a:solidFill>
                  <a:srgbClr val="0000FF"/>
                </a:solidFill>
                <a:latin typeface="Comic Sans MS" pitchFamily="66" charset="0"/>
              </a:rPr>
              <a:t>Έκφραση της υδατικής κατάστασης στα γεωργικά προϊόντα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49500"/>
            <a:ext cx="7056438" cy="3746500"/>
          </a:xfrm>
        </p:spPr>
        <p:txBody>
          <a:bodyPr/>
          <a:lstStyle/>
          <a:p>
            <a:pPr marL="609600" indent="-609600" eaLnBrk="1" hangingPunct="1">
              <a:buClr>
                <a:srgbClr val="FF3300"/>
              </a:buClr>
              <a:buFont typeface="Wingdings" pitchFamily="2" charset="2"/>
              <a:buChar char="v"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Μία από τις βασικές παραμέτρους που εκφράζουν την υδατική κατάσταση στα γεωργικά προϊόντα είναι το περιεχόμενο νερό δηλ. η περιεχόμενη υγρασία.</a:t>
            </a:r>
          </a:p>
          <a:p>
            <a:pPr marL="609600" indent="-609600" eaLnBrk="1" hangingPunct="1">
              <a:buClr>
                <a:srgbClr val="FF3300"/>
              </a:buClr>
              <a:buFont typeface="Wingdings" pitchFamily="2" charset="2"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05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874712"/>
          </a:xfrm>
        </p:spPr>
        <p:txBody>
          <a:bodyPr/>
          <a:lstStyle/>
          <a:p>
            <a:pPr eaLnBrk="1" hangingPunct="1"/>
            <a:r>
              <a:rPr lang="el-GR" altLang="el-GR" sz="3200" smtClean="0">
                <a:solidFill>
                  <a:srgbClr val="0000FF"/>
                </a:solidFill>
                <a:latin typeface="Comic Sans MS" pitchFamily="66" charset="0"/>
              </a:rPr>
              <a:t>Έκφραση της περιεχόμενης υγρασίας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981075"/>
            <a:ext cx="8353425" cy="561657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Η περιεχόμενη υγρασία στο φυτικό ιστό μπορεί να εκφραστεί ως εξής:</a:t>
            </a:r>
          </a:p>
          <a:p>
            <a:pPr marL="609600" indent="-609600"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marL="609600" indent="-609600" eaLnBrk="1" hangingPunct="1">
              <a:buFontTx/>
              <a:buAutoNum type="arabicParenR"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Περιεχόμενη υγρασία επί υγρής βάσης:</a:t>
            </a:r>
          </a:p>
          <a:p>
            <a:pPr marL="609600" indent="-609600" eaLnBrk="1" hangingPunct="1">
              <a:buFontTx/>
              <a:buAutoNum type="arabicParenR"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marL="609600" indent="-609600" eaLnBrk="1" hangingPunct="1">
              <a:buFontTx/>
              <a:buAutoNum type="arabicParenR"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marL="609600" indent="-609600" eaLnBrk="1" hangingPunct="1">
              <a:buFontTx/>
              <a:buAutoNum type="arabicParenR"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marL="609600" indent="-609600" eaLnBrk="1" hangingPunct="1">
              <a:buFontTx/>
              <a:buAutoNum type="arabicParenR"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Περιεχόμενη υγρασία επί ξηρής βάσης:</a:t>
            </a:r>
          </a:p>
          <a:p>
            <a:pPr marL="609600" indent="-609600" eaLnBrk="1" hangingPunct="1">
              <a:buFontTx/>
              <a:buAutoNum type="arabicParenR"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marL="609600" indent="-609600" eaLnBrk="1" hangingPunct="1">
              <a:buFontTx/>
              <a:buAutoNum type="arabicParenR"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marL="609600" indent="-609600"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Όπου: </a:t>
            </a:r>
            <a:r>
              <a:rPr lang="en-US" altLang="el-GR" sz="2000" smtClean="0">
                <a:solidFill>
                  <a:srgbClr val="0066CC"/>
                </a:solidFill>
                <a:latin typeface="Arial" charset="0"/>
              </a:rPr>
              <a:t>M</a:t>
            </a:r>
            <a:r>
              <a:rPr lang="en-US" altLang="el-GR" sz="2000" baseline="-25000" smtClean="0">
                <a:solidFill>
                  <a:srgbClr val="0066CC"/>
                </a:solidFill>
                <a:latin typeface="Arial" charset="0"/>
              </a:rPr>
              <a:t>W</a:t>
            </a:r>
            <a:r>
              <a:rPr lang="en-US" altLang="el-GR" sz="2000" smtClean="0">
                <a:solidFill>
                  <a:srgbClr val="0066CC"/>
                </a:solidFill>
                <a:latin typeface="Arial" charset="0"/>
              </a:rPr>
              <a:t> 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η περιεχόμενη υγρασία στη φυσική κατάσταση (Φ.Κ.) (%)</a:t>
            </a:r>
          </a:p>
          <a:p>
            <a:pPr marL="609600" indent="-609600"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          Μ</a:t>
            </a:r>
            <a:r>
              <a:rPr lang="en-US" altLang="el-GR" sz="2000" baseline="-25000" smtClean="0">
                <a:solidFill>
                  <a:srgbClr val="0066CC"/>
                </a:solidFill>
                <a:latin typeface="Arial" charset="0"/>
              </a:rPr>
              <a:t>D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η περιεχόμενη υγρασία επί της ξηρής ουσίας (Ξ.Ο.) (%)</a:t>
            </a:r>
          </a:p>
          <a:p>
            <a:pPr marL="609600" indent="-609600"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marL="609600" indent="-609600"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          </a:t>
            </a:r>
            <a:r>
              <a:rPr lang="en-US" altLang="el-GR" sz="2000" smtClean="0">
                <a:solidFill>
                  <a:srgbClr val="0066CC"/>
                </a:solidFill>
                <a:latin typeface="Arial" charset="0"/>
              </a:rPr>
              <a:t>WW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είναι το βάρος στη φυσική κατάσταση (δηλ. μόλις το κόψουμε)</a:t>
            </a:r>
          </a:p>
          <a:p>
            <a:pPr marL="609600" indent="-609600"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          </a:t>
            </a:r>
            <a:r>
              <a:rPr lang="en-US" altLang="el-GR" sz="2000" smtClean="0">
                <a:solidFill>
                  <a:srgbClr val="0066CC"/>
                </a:solidFill>
                <a:latin typeface="Arial" charset="0"/>
              </a:rPr>
              <a:t>DW 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είναι το βάρος μετά την ξήρανση (ξηρή ουσία)</a:t>
            </a:r>
          </a:p>
          <a:p>
            <a:pPr marL="609600" indent="-609600"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          (</a:t>
            </a:r>
            <a:r>
              <a:rPr lang="en-US" altLang="el-GR" sz="2000" smtClean="0">
                <a:solidFill>
                  <a:srgbClr val="0066CC"/>
                </a:solidFill>
                <a:latin typeface="Arial" charset="0"/>
              </a:rPr>
              <a:t>WW-DW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) είναι το βάρος νερού στο φυτικό ιστό </a:t>
            </a:r>
          </a:p>
        </p:txBody>
      </p:sp>
      <p:graphicFrame>
        <p:nvGraphicFramePr>
          <p:cNvPr id="5124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867400" y="1589088"/>
          <a:ext cx="2881313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Εξίσωση" r:id="rId3" imgW="1459866" imgH="393529" progId="Equation.3">
                  <p:embed/>
                </p:oleObj>
              </mc:Choice>
              <mc:Fallback>
                <p:oleObj name="Εξίσωση" r:id="rId3" imgW="145986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589088"/>
                        <a:ext cx="2881313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940425" y="2924175"/>
          <a:ext cx="26638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Εξίσωση" r:id="rId5" imgW="1447172" imgH="393529" progId="Equation.3">
                  <p:embed/>
                </p:oleObj>
              </mc:Choice>
              <mc:Fallback>
                <p:oleObj name="Εξίσωση" r:id="rId5" imgW="144717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2924175"/>
                        <a:ext cx="266382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4519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04813"/>
            <a:ext cx="8062913" cy="5691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Η αμοιβαία μετατροπή του ποσοστού υγρασίας σε φυσική κατάσταση και του ποσοστού σε ξηρά ουσία γίνεται με τις εξισώσεις:</a:t>
            </a: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Όπου:  Μ</a:t>
            </a:r>
            <a:r>
              <a:rPr lang="en-US" altLang="el-GR" sz="2000" baseline="-25000" smtClean="0">
                <a:solidFill>
                  <a:srgbClr val="0066CC"/>
                </a:solidFill>
                <a:latin typeface="Arial" charset="0"/>
              </a:rPr>
              <a:t>W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,</a:t>
            </a:r>
            <a:r>
              <a:rPr lang="en-US" altLang="el-GR" sz="2000" smtClean="0">
                <a:solidFill>
                  <a:srgbClr val="0066CC"/>
                </a:solidFill>
                <a:latin typeface="Arial" charset="0"/>
              </a:rPr>
              <a:t> M</a:t>
            </a:r>
            <a:r>
              <a:rPr lang="en-US" altLang="el-GR" sz="2000" baseline="-25000" smtClean="0">
                <a:solidFill>
                  <a:srgbClr val="0066CC"/>
                </a:solidFill>
                <a:latin typeface="Arial" charset="0"/>
              </a:rPr>
              <a:t>D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είναι η περιεχόμενη υγρασία σε υγρή και ξηρή βάση αντίστοιχα σε δεκαδικούς αριθμούς</a:t>
            </a: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2000" smtClean="0">
              <a:solidFill>
                <a:srgbClr val="0066CC"/>
              </a:solidFill>
              <a:latin typeface="Arial" charset="0"/>
            </a:endParaRPr>
          </a:p>
        </p:txBody>
      </p:sp>
      <p:graphicFrame>
        <p:nvGraphicFramePr>
          <p:cNvPr id="6147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843213" y="3160713"/>
          <a:ext cx="3167062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Εξίσωση" r:id="rId3" imgW="990170" imgH="431613" progId="Equation.3">
                  <p:embed/>
                </p:oleObj>
              </mc:Choice>
              <mc:Fallback>
                <p:oleObj name="Εξίσωση" r:id="rId3" imgW="99017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160713"/>
                        <a:ext cx="3167062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916238" y="1362075"/>
          <a:ext cx="3097212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Εξίσωση" r:id="rId5" imgW="990170" imgH="431613" progId="Equation.3">
                  <p:embed/>
                </p:oleObj>
              </mc:Choice>
              <mc:Fallback>
                <p:oleObj name="Εξίσωση" r:id="rId5" imgW="99017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1362075"/>
                        <a:ext cx="3097212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6768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1143000"/>
          </a:xfrm>
        </p:spPr>
        <p:txBody>
          <a:bodyPr/>
          <a:lstStyle/>
          <a:p>
            <a:pPr eaLnBrk="1" hangingPunct="1"/>
            <a:r>
              <a:rPr lang="el-GR" altLang="el-GR" sz="3200" smtClean="0">
                <a:solidFill>
                  <a:srgbClr val="0000FF"/>
                </a:solidFill>
                <a:latin typeface="Comic Sans MS" pitchFamily="66" charset="0"/>
              </a:rPr>
              <a:t>Περιεχόμενη υγρασία  με βάση την περιεχόμενη υγρασία σε πλήρη σπαργή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12875"/>
            <a:ext cx="8134350" cy="51847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sz="1800" smtClean="0">
                <a:solidFill>
                  <a:srgbClr val="0066CC"/>
                </a:solidFill>
                <a:latin typeface="Arial" charset="0"/>
              </a:rPr>
              <a:t>Επί αυτής της βάσης η περιεχόμενη υγρασία ορίζεται ως </a:t>
            </a:r>
            <a:r>
              <a:rPr lang="el-GR" altLang="el-GR" sz="1800" b="1" smtClean="0">
                <a:solidFill>
                  <a:srgbClr val="FF3300"/>
                </a:solidFill>
                <a:latin typeface="Arial" charset="0"/>
              </a:rPr>
              <a:t>«Σχετική περιεχόμενη υγρασία»</a:t>
            </a:r>
            <a:r>
              <a:rPr lang="el-GR" altLang="el-GR" sz="1800" smtClean="0">
                <a:solidFill>
                  <a:srgbClr val="0066CC"/>
                </a:solidFill>
                <a:latin typeface="Arial" charset="0"/>
              </a:rPr>
              <a:t> και </a:t>
            </a:r>
            <a:r>
              <a:rPr lang="el-GR" altLang="el-GR" sz="1800" b="1" smtClean="0">
                <a:solidFill>
                  <a:srgbClr val="FF3300"/>
                </a:solidFill>
                <a:latin typeface="Arial" charset="0"/>
              </a:rPr>
              <a:t>«Έλλειμμα νερού κορεσμού»</a:t>
            </a:r>
            <a:endParaRPr lang="en-US" altLang="el-GR" sz="18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18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18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18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18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18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18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18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18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18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l-GR" altLang="el-GR" sz="1800" smtClean="0">
                <a:solidFill>
                  <a:srgbClr val="0066CC"/>
                </a:solidFill>
                <a:latin typeface="Arial" charset="0"/>
              </a:rPr>
              <a:t>Όπου: </a:t>
            </a:r>
            <a:r>
              <a:rPr lang="en-US" altLang="el-GR" sz="1800" smtClean="0">
                <a:solidFill>
                  <a:srgbClr val="0066CC"/>
                </a:solidFill>
                <a:latin typeface="Arial" charset="0"/>
              </a:rPr>
              <a:t>RWC</a:t>
            </a:r>
            <a:r>
              <a:rPr lang="el-GR" altLang="el-GR" sz="1800" smtClean="0">
                <a:solidFill>
                  <a:srgbClr val="0066CC"/>
                </a:solidFill>
                <a:latin typeface="Arial" charset="0"/>
              </a:rPr>
              <a:t> είναι η σχετική περιεχόμενη υγρασία</a:t>
            </a:r>
            <a:endParaRPr lang="en-US" altLang="el-GR" sz="18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altLang="el-GR" sz="1800" smtClean="0">
                <a:solidFill>
                  <a:srgbClr val="0066CC"/>
                </a:solidFill>
                <a:latin typeface="Arial" charset="0"/>
              </a:rPr>
              <a:t>           WSD</a:t>
            </a:r>
            <a:r>
              <a:rPr lang="el-GR" altLang="el-GR" sz="1800" smtClean="0">
                <a:solidFill>
                  <a:srgbClr val="0066CC"/>
                </a:solidFill>
                <a:latin typeface="Arial" charset="0"/>
              </a:rPr>
              <a:t>  είναι το έλλειμμα νερού κορεσμού</a:t>
            </a:r>
          </a:p>
          <a:p>
            <a:pPr eaLnBrk="1" hangingPunct="1">
              <a:buFontTx/>
              <a:buNone/>
            </a:pPr>
            <a:r>
              <a:rPr lang="en-US" altLang="el-GR" sz="1800" smtClean="0">
                <a:solidFill>
                  <a:srgbClr val="0066CC"/>
                </a:solidFill>
                <a:latin typeface="Arial" charset="0"/>
              </a:rPr>
              <a:t>           TW</a:t>
            </a:r>
            <a:r>
              <a:rPr lang="el-GR" altLang="el-GR" sz="1800" smtClean="0">
                <a:solidFill>
                  <a:srgbClr val="0066CC"/>
                </a:solidFill>
                <a:latin typeface="Arial" charset="0"/>
              </a:rPr>
              <a:t> είναι το βάρος του κορεσμένου φυτικού ιστού σε πλήρη σπαργή</a:t>
            </a:r>
            <a:endParaRPr lang="en-US" altLang="el-GR" sz="18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altLang="el-GR" sz="1800" smtClean="0">
                <a:solidFill>
                  <a:srgbClr val="0066CC"/>
                </a:solidFill>
                <a:latin typeface="Arial" charset="0"/>
              </a:rPr>
              <a:t>           WSD</a:t>
            </a:r>
            <a:r>
              <a:rPr lang="el-GR" altLang="el-GR" sz="1800" smtClean="0">
                <a:solidFill>
                  <a:srgbClr val="0066CC"/>
                </a:solidFill>
                <a:latin typeface="Arial" charset="0"/>
              </a:rPr>
              <a:t> = 100 – </a:t>
            </a:r>
            <a:r>
              <a:rPr lang="en-US" altLang="el-GR" sz="1800" smtClean="0">
                <a:solidFill>
                  <a:srgbClr val="0066CC"/>
                </a:solidFill>
                <a:latin typeface="Arial" charset="0"/>
              </a:rPr>
              <a:t>RWC</a:t>
            </a:r>
            <a:endParaRPr lang="el-GR" altLang="el-GR" sz="18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18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l-GR" altLang="el-GR" sz="1800" smtClean="0">
              <a:solidFill>
                <a:srgbClr val="0066CC"/>
              </a:solidFill>
              <a:latin typeface="Arial" charset="0"/>
            </a:endParaRPr>
          </a:p>
        </p:txBody>
      </p:sp>
      <p:graphicFrame>
        <p:nvGraphicFramePr>
          <p:cNvPr id="717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555875" y="2276475"/>
          <a:ext cx="3370263" cy="226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Εξίσωση" r:id="rId3" imgW="1548728" imgH="1040948" progId="Equation.3">
                  <p:embed/>
                </p:oleObj>
              </mc:Choice>
              <mc:Fallback>
                <p:oleObj name="Εξίσωση" r:id="rId3" imgW="1548728" imgH="10409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276475"/>
                        <a:ext cx="3370263" cy="226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2651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el-GR" altLang="el-GR" sz="3200" smtClean="0">
                <a:solidFill>
                  <a:srgbClr val="0000FF"/>
                </a:solidFill>
                <a:latin typeface="Comic Sans MS" pitchFamily="66" charset="0"/>
              </a:rPr>
              <a:t>Μέτρηση της υδατικής κατάστασης του καρότου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561262" cy="4032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Χρησιμοποιήθηκε καρότο το οποίο αφού τεμαχίστηκε, χρησιμοποιήθηκαν 5 φέτες πάχους </a:t>
            </a:r>
            <a:r>
              <a:rPr lang="en-US" altLang="el-GR" sz="2000" smtClean="0">
                <a:solidFill>
                  <a:srgbClr val="0066CC"/>
                </a:solidFill>
                <a:latin typeface="Arial" charset="0"/>
              </a:rPr>
              <a:t>4mm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. Μετά τη ζύγισή τους βρέθηκε το </a:t>
            </a:r>
            <a:r>
              <a:rPr lang="el-GR" altLang="el-GR" sz="2000" b="1" smtClean="0">
                <a:solidFill>
                  <a:srgbClr val="FF3300"/>
                </a:solidFill>
                <a:latin typeface="Arial" charset="0"/>
              </a:rPr>
              <a:t>νωπό βάρος, </a:t>
            </a:r>
            <a:r>
              <a:rPr lang="en-US" altLang="el-GR" sz="2000" b="1" smtClean="0">
                <a:solidFill>
                  <a:srgbClr val="FF3300"/>
                </a:solidFill>
                <a:latin typeface="Arial" charset="0"/>
              </a:rPr>
              <a:t>W</a:t>
            </a:r>
            <a:r>
              <a:rPr lang="en-US" altLang="el-GR" sz="2000" b="1" baseline="-25000" smtClean="0">
                <a:solidFill>
                  <a:srgbClr val="FF3300"/>
                </a:solidFill>
                <a:latin typeface="Arial" charset="0"/>
              </a:rPr>
              <a:t>w</a:t>
            </a:r>
            <a:r>
              <a:rPr lang="el-GR" altLang="el-GR" sz="2000" b="1" smtClean="0">
                <a:solidFill>
                  <a:srgbClr val="FF3300"/>
                </a:solidFill>
                <a:latin typeface="Arial" charset="0"/>
              </a:rPr>
              <a:t> = 27,12</a:t>
            </a:r>
            <a:r>
              <a:rPr lang="en-US" altLang="el-GR" sz="2000" b="1" smtClean="0">
                <a:solidFill>
                  <a:srgbClr val="FF3300"/>
                </a:solidFill>
                <a:latin typeface="Arial" charset="0"/>
              </a:rPr>
              <a:t>g</a:t>
            </a:r>
            <a:r>
              <a:rPr lang="el-GR" altLang="el-GR" sz="2000" b="1" smtClean="0">
                <a:solidFill>
                  <a:srgbClr val="FF3300"/>
                </a:solidFill>
                <a:latin typeface="Arial" charset="0"/>
              </a:rPr>
              <a:t>.</a:t>
            </a:r>
          </a:p>
          <a:p>
            <a:pPr eaLnBrk="1" hangingPunct="1">
              <a:buFontTx/>
              <a:buNone/>
            </a:pPr>
            <a:endParaRPr lang="el-GR" altLang="el-GR" sz="2000" b="1" smtClean="0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Μετά την τοποθέτηση των δειγμάτων στο νερό και τη λήψη μετρήσεων ανά 15</a:t>
            </a:r>
            <a:r>
              <a:rPr lang="en-US" altLang="el-GR" sz="2000" smtClean="0">
                <a:solidFill>
                  <a:srgbClr val="0066CC"/>
                </a:solidFill>
                <a:latin typeface="Arial" charset="0"/>
              </a:rPr>
              <a:t>min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προέκυψε το τελικό βάρος, δηλαδή το </a:t>
            </a:r>
            <a:r>
              <a:rPr lang="el-GR" altLang="el-GR" sz="2000" b="1" smtClean="0">
                <a:solidFill>
                  <a:srgbClr val="FF3300"/>
                </a:solidFill>
                <a:latin typeface="Arial" charset="0"/>
              </a:rPr>
              <a:t>Βάρος Σπαργής, </a:t>
            </a:r>
            <a:r>
              <a:rPr lang="en-US" altLang="el-GR" sz="2000" b="1" smtClean="0">
                <a:solidFill>
                  <a:srgbClr val="FF3300"/>
                </a:solidFill>
                <a:latin typeface="Arial" charset="0"/>
              </a:rPr>
              <a:t>T</a:t>
            </a:r>
            <a:r>
              <a:rPr lang="en-US" altLang="el-GR" sz="2000" b="1" baseline="-25000" smtClean="0">
                <a:solidFill>
                  <a:srgbClr val="FF3300"/>
                </a:solidFill>
                <a:latin typeface="Arial" charset="0"/>
              </a:rPr>
              <a:t>w</a:t>
            </a:r>
            <a:r>
              <a:rPr lang="en-US" altLang="el-GR" sz="2000" b="1" smtClean="0">
                <a:solidFill>
                  <a:srgbClr val="FF3300"/>
                </a:solidFill>
                <a:latin typeface="Arial" charset="0"/>
              </a:rPr>
              <a:t> = 28,45g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</a:t>
            </a:r>
            <a:endParaRPr lang="en-US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altLang="el-GR" sz="2000" smtClean="0">
              <a:solidFill>
                <a:srgbClr val="0066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Στη συνέχεια τα δείγματα τοποθετήθηκαν στο πυριαντήριο. Με τη ζύγιση των δειγμάτων μετά την έξοδό τους προέκυψε το </a:t>
            </a:r>
            <a:r>
              <a:rPr lang="el-GR" altLang="el-GR" sz="2000" b="1" smtClean="0">
                <a:solidFill>
                  <a:srgbClr val="FF3300"/>
                </a:solidFill>
                <a:latin typeface="Arial" charset="0"/>
              </a:rPr>
              <a:t>ξηρό βάρος,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</a:t>
            </a:r>
            <a:r>
              <a:rPr lang="en-US" altLang="el-GR" sz="2000" b="1" smtClean="0">
                <a:solidFill>
                  <a:srgbClr val="FF3300"/>
                </a:solidFill>
                <a:latin typeface="Arial" charset="0"/>
              </a:rPr>
              <a:t>D</a:t>
            </a:r>
            <a:r>
              <a:rPr lang="en-US" altLang="el-GR" sz="2000" b="1" baseline="-25000" smtClean="0">
                <a:solidFill>
                  <a:srgbClr val="FF3300"/>
                </a:solidFill>
                <a:latin typeface="Arial" charset="0"/>
              </a:rPr>
              <a:t>w</a:t>
            </a:r>
            <a:r>
              <a:rPr lang="en-US" altLang="el-GR" sz="2000" b="1" smtClean="0">
                <a:solidFill>
                  <a:srgbClr val="FF3300"/>
                </a:solidFill>
                <a:latin typeface="Arial" charset="0"/>
              </a:rPr>
              <a:t> = 4,24g</a:t>
            </a:r>
            <a:r>
              <a:rPr lang="el-GR" altLang="el-GR" sz="2000" smtClean="0">
                <a:solidFill>
                  <a:srgbClr val="0066CC"/>
                </a:solidFill>
                <a:latin typeface="Arial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02902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DEFAULTLANGUAGE" val="msoLanguageIDEnglishUK"/>
  <p:tag name="ZHAW.ACCESSIBILITYADDIN.CHECKTIMEDATE" val="15/3/2016 3:16:41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7,6,3,2,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8,7,3,2,9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,5,3075,3074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,6,4099,4098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8D05CC5B-633C-46AD-B583-6635B22A33E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2018</Words>
  <Application>Microsoft Office PowerPoint</Application>
  <PresentationFormat>On-screen Show (4:3)</PresentationFormat>
  <Paragraphs>224</Paragraphs>
  <Slides>30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Θέμα του Office</vt:lpstr>
      <vt:lpstr>Εξίσωση</vt:lpstr>
      <vt:lpstr>Μετασυλλεκτικοί Χειρισμοί Γεωργικών Προϊόντων</vt:lpstr>
      <vt:lpstr>Άδειες χρήσης </vt:lpstr>
      <vt:lpstr>Χρηματοδότηση </vt:lpstr>
      <vt:lpstr>PowerPoint Presentation</vt:lpstr>
      <vt:lpstr>Έκφραση της υδατικής κατάστασης στα γεωργικά προϊόντα</vt:lpstr>
      <vt:lpstr>Έκφραση της περιεχόμενης υγρασίας</vt:lpstr>
      <vt:lpstr>PowerPoint Presentation</vt:lpstr>
      <vt:lpstr>Περιεχόμενη υγρασία  με βάση την περιεχόμενη υγρασία σε πλήρη σπαργή</vt:lpstr>
      <vt:lpstr>Μέτρηση της υδατικής κατάστασης του καρότου</vt:lpstr>
      <vt:lpstr>Μέτρηση της υδατικής κατάστασης του καρότου στο εργαστήριο</vt:lpstr>
      <vt:lpstr>ΕΡΓΑΣΤΗΡΙΟ ΑΠΟΘΗΚΕΥΣΗΣ ΓΕΩΡΓΙΚΩΝ ΠΡΟΪΟΝΤΩΝ Μέτρηση της υδατικής κατάστασης του καρότου στο εργαστήριο</vt:lpstr>
      <vt:lpstr>Απώλειες υγρασίας πάνω από τις οποίες τα προϊόντα είναι ακατάλληλα για εμπορία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Ανάλογες διεργασίες συμβαίνουν και στα αποθηκευμένα οπωροκηπευτικά</vt:lpstr>
      <vt:lpstr>PowerPoint Presentation</vt:lpstr>
      <vt:lpstr>Eπιπτώσεις της υπερβολικής διαπνοής</vt:lpstr>
      <vt:lpstr>Το ποσό της απώλειας βάρους εξαρτάται από:</vt:lpstr>
      <vt:lpstr>Η απώλεια υγρασίας των φρούτων και λαχανικών είναι όμοια με την κανονική εξάτμιση,</vt:lpstr>
      <vt:lpstr>PowerPoint Presentation</vt:lpstr>
      <vt:lpstr>Η απώλεια του βάρους του προϊόντος</vt:lpstr>
      <vt:lpstr>PowerPoint Presentation</vt:lpstr>
      <vt:lpstr>καλά σχεδιασμένα μέσα μεταφοράς</vt:lpstr>
      <vt:lpstr>PowerPoint Presentation</vt:lpstr>
      <vt:lpstr>Ωστόσο,</vt:lpstr>
      <vt:lpstr>Τέλος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2016-03-11T07:15:02Z</dcterms:created>
  <dcterms:modified xsi:type="dcterms:W3CDTF">2016-03-16T10:35:55Z</dcterms:modified>
</cp:coreProperties>
</file>