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4"/>
  </p:notesMasterIdLst>
  <p:sldIdLst>
    <p:sldId id="256" r:id="rId3"/>
    <p:sldId id="257" r:id="rId4"/>
    <p:sldId id="259" r:id="rId5"/>
    <p:sldId id="261" r:id="rId6"/>
    <p:sldId id="262" r:id="rId7"/>
    <p:sldId id="264" r:id="rId8"/>
    <p:sldId id="404" r:id="rId9"/>
    <p:sldId id="405" r:id="rId10"/>
    <p:sldId id="406" r:id="rId11"/>
    <p:sldId id="407" r:id="rId12"/>
    <p:sldId id="408" r:id="rId13"/>
    <p:sldId id="409" r:id="rId14"/>
    <p:sldId id="410" r:id="rId15"/>
    <p:sldId id="411" r:id="rId16"/>
    <p:sldId id="412" r:id="rId17"/>
    <p:sldId id="413" r:id="rId18"/>
    <p:sldId id="414" r:id="rId19"/>
    <p:sldId id="415" r:id="rId20"/>
    <p:sldId id="418" r:id="rId21"/>
    <p:sldId id="416" r:id="rId22"/>
    <p:sldId id="280"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71256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7710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3204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21994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21445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146460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92596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275357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5567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0638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28216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65013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48812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54111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www.sitemaps.org/" TargetMode="External"/><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52.xml"/><Relationship Id="rId10" Type="http://schemas.openxmlformats.org/officeDocument/2006/relationships/image" Target="../media/image4.jpeg"/><Relationship Id="rId4" Type="http://schemas.openxmlformats.org/officeDocument/2006/relationships/tags" Target="../tags/tag51.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notesSlide" Target="../notesSlides/notesSlide1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60.xml"/><Relationship Id="rId7"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8.png"/><Relationship Id="rId5" Type="http://schemas.openxmlformats.org/officeDocument/2006/relationships/tags" Target="../tags/tag62.xml"/><Relationship Id="rId10" Type="http://schemas.openxmlformats.org/officeDocument/2006/relationships/image" Target="../media/image7.png"/><Relationship Id="rId4" Type="http://schemas.openxmlformats.org/officeDocument/2006/relationships/tags" Target="../tags/tag61.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notesSlide" Target="../notesSlides/notesSlide14.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2.xml"/><Relationship Id="rId5" Type="http://schemas.openxmlformats.org/officeDocument/2006/relationships/tags" Target="../tags/tag68.xml"/><Relationship Id="rId4" Type="http://schemas.openxmlformats.org/officeDocument/2006/relationships/tags" Target="../tags/tag67.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71.xml"/><Relationship Id="rId7" Type="http://schemas.openxmlformats.org/officeDocument/2006/relationships/notesSlide" Target="../notesSlides/notesSlide1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xml"/><Relationship Id="rId5" Type="http://schemas.openxmlformats.org/officeDocument/2006/relationships/tags" Target="../tags/tag73.xml"/><Relationship Id="rId4" Type="http://schemas.openxmlformats.org/officeDocument/2006/relationships/tags" Target="../tags/tag72.xml"/><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76.xml"/><Relationship Id="rId7" Type="http://schemas.openxmlformats.org/officeDocument/2006/relationships/notesSlide" Target="../notesSlides/notesSlide1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10" Type="http://schemas.microsoft.com/office/2007/relationships/hdphoto" Target="../media/hdphoto1.wdp"/><Relationship Id="rId4" Type="http://schemas.openxmlformats.org/officeDocument/2006/relationships/tags" Target="../tags/tag77.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1.xml"/><Relationship Id="rId7" Type="http://schemas.openxmlformats.org/officeDocument/2006/relationships/notesSlide" Target="../notesSlides/notesSlide17.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83.xml"/><Relationship Id="rId10" Type="http://schemas.openxmlformats.org/officeDocument/2006/relationships/image" Target="../media/image4.jpeg"/><Relationship Id="rId4" Type="http://schemas.openxmlformats.org/officeDocument/2006/relationships/tags" Target="../tags/tag82.xml"/><Relationship Id="rId9" Type="http://schemas.openxmlformats.org/officeDocument/2006/relationships/slide" Target="slide6.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86.xml"/><Relationship Id="rId7" Type="http://schemas.openxmlformats.org/officeDocument/2006/relationships/notesSlide" Target="../notesSlides/notesSlide18.xml"/><Relationship Id="rId12" Type="http://schemas.microsoft.com/office/2007/relationships/hdphoto" Target="../media/hdphoto1.wdp"/><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2.xml"/><Relationship Id="rId11" Type="http://schemas.openxmlformats.org/officeDocument/2006/relationships/image" Target="../media/image4.jpeg"/><Relationship Id="rId5" Type="http://schemas.openxmlformats.org/officeDocument/2006/relationships/tags" Target="../tags/tag88.xml"/><Relationship Id="rId10" Type="http://schemas.openxmlformats.org/officeDocument/2006/relationships/slide" Target="slide6.xml"/><Relationship Id="rId4" Type="http://schemas.openxmlformats.org/officeDocument/2006/relationships/tags" Target="../tags/tag87.xml"/><Relationship Id="rId9"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91.xml"/><Relationship Id="rId7" Type="http://schemas.openxmlformats.org/officeDocument/2006/relationships/notesSlide" Target="../notesSlides/notesSlide19.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10" Type="http://schemas.microsoft.com/office/2007/relationships/hdphoto" Target="../media/hdphoto1.wdp"/><Relationship Id="rId4" Type="http://schemas.openxmlformats.org/officeDocument/2006/relationships/tags" Target="../tags/tag92.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4.jpe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hyperlink" Target="http://www.google.com/analytics/" TargetMode="Externa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hyperlink" Target="https://www.google.com/webmasters/tools/" TargetMode="External"/><Relationship Id="rId5" Type="http://schemas.openxmlformats.org/officeDocument/2006/relationships/tags" Target="../tags/tag98.xml"/><Relationship Id="rId10" Type="http://schemas.openxmlformats.org/officeDocument/2006/relationships/image" Target="../media/image13.jpeg"/><Relationship Id="rId4" Type="http://schemas.openxmlformats.org/officeDocument/2006/relationships/tags" Target="../tags/tag97.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9.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8.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7.xml"/><Relationship Id="rId5" Type="http://schemas.openxmlformats.org/officeDocument/2006/relationships/tags" Target="../tags/tag22.xml"/><Relationship Id="rId10" Type="http://schemas.openxmlformats.org/officeDocument/2006/relationships/slide" Target="slide10.xml"/><Relationship Id="rId4" Type="http://schemas.openxmlformats.org/officeDocument/2006/relationships/tags" Target="../tags/tag21.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10" Type="http://schemas.microsoft.com/office/2007/relationships/hdphoto" Target="../media/hdphoto1.wdp"/><Relationship Id="rId4" Type="http://schemas.openxmlformats.org/officeDocument/2006/relationships/tags" Target="../tags/tag26.xm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hyperlink" Target="https://www.google.com/webmasters/tools/submit-url" TargetMode="External"/><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42.xml"/><Relationship Id="rId10" Type="http://schemas.openxmlformats.org/officeDocument/2006/relationships/image" Target="../media/image4.jpeg"/><Relationship Id="rId4" Type="http://schemas.openxmlformats.org/officeDocument/2006/relationships/tags" Target="../tags/tag41.xml"/><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9</a:t>
            </a:r>
            <a:r>
              <a:rPr lang="el-GR" sz="2800" b="1" dirty="0" smtClean="0"/>
              <a:t>:</a:t>
            </a:r>
            <a:r>
              <a:rPr lang="en-US" sz="2800" dirty="0" smtClean="0"/>
              <a:t> SEO (Search Engine Optimization)</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4000" dirty="0"/>
              <a:t>Προσθήκη </a:t>
            </a:r>
            <a:r>
              <a:rPr lang="en-US" sz="4000" dirty="0"/>
              <a:t>Sitemap</a:t>
            </a:r>
            <a:r>
              <a:rPr lang="el-GR" sz="4000" dirty="0"/>
              <a:t> (1/2)</a:t>
            </a:r>
          </a:p>
        </p:txBody>
      </p:sp>
      <p:sp>
        <p:nvSpPr>
          <p:cNvPr id="3" name="Ορθογώνιο 2"/>
          <p:cNvSpPr/>
          <p:nvPr>
            <p:custDataLst>
              <p:tags r:id="rId3"/>
            </p:custDataLst>
          </p:nvPr>
        </p:nvSpPr>
        <p:spPr>
          <a:xfrm>
            <a:off x="125760" y="925348"/>
            <a:ext cx="8892480" cy="5475858"/>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dirty="0">
                <a:ea typeface="Times New Roman" panose="02020603050405020304" pitchFamily="18" charset="0"/>
              </a:rPr>
              <a:t>Είναι ένα πρωτόκολλο μέσω του οποίου ενημερώνουμε τα συμβατά με αυτό </a:t>
            </a:r>
            <a:r>
              <a:rPr lang="en-US" dirty="0">
                <a:ea typeface="Times New Roman" panose="02020603050405020304" pitchFamily="18" charset="0"/>
              </a:rPr>
              <a:t>bots</a:t>
            </a:r>
            <a:r>
              <a:rPr lang="el-GR" dirty="0">
                <a:ea typeface="Times New Roman" panose="02020603050405020304" pitchFamily="18" charset="0"/>
              </a:rPr>
              <a:t> (</a:t>
            </a:r>
            <a:r>
              <a:rPr lang="el-GR" dirty="0" err="1">
                <a:ea typeface="Times New Roman" panose="02020603050405020304" pitchFamily="18" charset="0"/>
              </a:rPr>
              <a:t>google</a:t>
            </a:r>
            <a:r>
              <a:rPr lang="el-GR" dirty="0">
                <a:ea typeface="Times New Roman" panose="02020603050405020304" pitchFamily="18" charset="0"/>
              </a:rPr>
              <a:t>, </a:t>
            </a:r>
            <a:r>
              <a:rPr lang="el-GR" dirty="0" err="1">
                <a:ea typeface="Times New Roman" panose="02020603050405020304" pitchFamily="18" charset="0"/>
              </a:rPr>
              <a:t>yahoo</a:t>
            </a:r>
            <a:r>
              <a:rPr lang="el-GR" dirty="0">
                <a:ea typeface="Times New Roman" panose="02020603050405020304" pitchFamily="18" charset="0"/>
              </a:rPr>
              <a:t>, </a:t>
            </a:r>
            <a:r>
              <a:rPr lang="el-GR" dirty="0" err="1">
                <a:ea typeface="Times New Roman" panose="02020603050405020304" pitchFamily="18" charset="0"/>
              </a:rPr>
              <a:t>bing</a:t>
            </a:r>
            <a:r>
              <a:rPr lang="el-GR" dirty="0">
                <a:ea typeface="Times New Roman" panose="02020603050405020304" pitchFamily="18" charset="0"/>
              </a:rPr>
              <a:t>) σχετικά με τις διαθέσιμες σελίδες για </a:t>
            </a:r>
            <a:r>
              <a:rPr lang="el-GR" dirty="0" err="1">
                <a:ea typeface="Times New Roman" panose="02020603050405020304" pitchFamily="18" charset="0"/>
              </a:rPr>
              <a:t>crawling</a:t>
            </a:r>
            <a:r>
              <a:rPr lang="el-GR" dirty="0">
                <a:ea typeface="Times New Roman" panose="02020603050405020304" pitchFamily="18" charset="0"/>
              </a:rPr>
              <a:t> στο </a:t>
            </a:r>
            <a:r>
              <a:rPr lang="en-US" dirty="0">
                <a:ea typeface="Times New Roman" panose="02020603050405020304" pitchFamily="18" charset="0"/>
              </a:rPr>
              <a:t>site </a:t>
            </a:r>
            <a:r>
              <a:rPr lang="el-GR" dirty="0">
                <a:ea typeface="Times New Roman" panose="02020603050405020304" pitchFamily="18" charset="0"/>
              </a:rPr>
              <a:t>μας.</a:t>
            </a:r>
          </a:p>
          <a:p>
            <a:pPr marL="800100" lvl="1" indent="-342900">
              <a:spcAft>
                <a:spcPts val="300"/>
              </a:spcAft>
              <a:buSzPts val="1800"/>
              <a:buFont typeface="Wingdings" panose="05000000000000000000" pitchFamily="2" charset="2"/>
              <a:buChar char=""/>
            </a:pPr>
            <a:r>
              <a:rPr lang="el-GR" u="sng" dirty="0">
                <a:solidFill>
                  <a:srgbClr val="0000FF"/>
                </a:solidFill>
                <a:ea typeface="Times New Roman" panose="02020603050405020304" pitchFamily="18" charset="0"/>
                <a:hlinkClick r:id="rId8"/>
              </a:rPr>
              <a:t>http://www.sitemaps.org/</a:t>
            </a:r>
            <a:r>
              <a:rPr lang="el-GR" dirty="0">
                <a:ea typeface="Times New Roman" panose="02020603050405020304" pitchFamily="18" charset="0"/>
              </a:rPr>
              <a:t> </a:t>
            </a:r>
          </a:p>
          <a:p>
            <a:pPr marL="342900" lvl="0" indent="-342900">
              <a:spcAft>
                <a:spcPts val="300"/>
              </a:spcAft>
              <a:buFont typeface="Wingdings" panose="05000000000000000000" pitchFamily="2" charset="2"/>
              <a:buChar char=""/>
            </a:pPr>
            <a:r>
              <a:rPr lang="el-GR" dirty="0">
                <a:ea typeface="Times New Roman" panose="02020603050405020304" pitchFamily="18" charset="0"/>
              </a:rPr>
              <a:t>Στην πράξη, είναι ένα </a:t>
            </a:r>
            <a:r>
              <a:rPr lang="en-US" dirty="0">
                <a:ea typeface="Times New Roman" panose="02020603050405020304" pitchFamily="18" charset="0"/>
              </a:rPr>
              <a:t>XML </a:t>
            </a:r>
            <a:r>
              <a:rPr lang="el-GR" dirty="0">
                <a:ea typeface="Times New Roman" panose="02020603050405020304" pitchFamily="18" charset="0"/>
              </a:rPr>
              <a:t>αρχείο την ύπαρξη του οποίου ανακοινώνουμε στα </a:t>
            </a:r>
            <a:r>
              <a:rPr lang="en-US" dirty="0">
                <a:ea typeface="Times New Roman" panose="02020603050405020304" pitchFamily="18" charset="0"/>
              </a:rPr>
              <a:t>bots </a:t>
            </a:r>
            <a:r>
              <a:rPr lang="el-GR" dirty="0">
                <a:ea typeface="Times New Roman" panose="02020603050405020304" pitchFamily="18" charset="0"/>
              </a:rPr>
              <a:t>δηλώνοντάς το στο αρχείο </a:t>
            </a:r>
            <a:r>
              <a:rPr lang="en-US" b="1" spc="-40" dirty="0">
                <a:ea typeface="Times New Roman" panose="02020603050405020304" pitchFamily="18" charset="0"/>
              </a:rPr>
              <a:t>robots</a:t>
            </a:r>
            <a:r>
              <a:rPr lang="el-GR" b="1" spc="-40" dirty="0">
                <a:ea typeface="Times New Roman" panose="02020603050405020304" pitchFamily="18" charset="0"/>
              </a:rPr>
              <a:t>.</a:t>
            </a:r>
            <a:r>
              <a:rPr lang="en-US" b="1" spc="-40" dirty="0">
                <a:ea typeface="Times New Roman" panose="02020603050405020304" pitchFamily="18" charset="0"/>
              </a:rPr>
              <a:t>txt</a:t>
            </a:r>
            <a:r>
              <a:rPr lang="el-GR" dirty="0">
                <a:ea typeface="Times New Roman" panose="02020603050405020304" pitchFamily="18" charset="0"/>
              </a:rPr>
              <a:t>. Για παράδειγμα:</a:t>
            </a:r>
          </a:p>
          <a:p>
            <a:pPr marL="800100" lvl="1" indent="-342900">
              <a:spcAft>
                <a:spcPts val="300"/>
              </a:spcAft>
              <a:buSzPts val="1800"/>
              <a:buFont typeface="Wingdings" panose="05000000000000000000" pitchFamily="2" charset="2"/>
              <a:buChar char=""/>
            </a:pPr>
            <a:r>
              <a:rPr lang="en-US" b="1" spc="-40" dirty="0">
                <a:ea typeface="Times New Roman" panose="02020603050405020304" pitchFamily="18" charset="0"/>
              </a:rPr>
              <a:t>Sitemap: http://www.mysite.gr/sitemap.xml</a:t>
            </a:r>
            <a:endParaRPr lang="el-GR" dirty="0">
              <a:ea typeface="Times New Roman" panose="02020603050405020304" pitchFamily="18" charset="0"/>
            </a:endParaRPr>
          </a:p>
          <a:p>
            <a:pPr marL="342900" lvl="0" indent="-342900">
              <a:spcAft>
                <a:spcPts val="300"/>
              </a:spcAft>
              <a:buFont typeface="Wingdings" panose="05000000000000000000" pitchFamily="2" charset="2"/>
              <a:buChar char=""/>
            </a:pPr>
            <a:r>
              <a:rPr lang="el-GR" b="1" dirty="0">
                <a:ea typeface="Times New Roman" panose="02020603050405020304" pitchFamily="18" charset="0"/>
              </a:rPr>
              <a:t>Περιεχόμενο </a:t>
            </a:r>
            <a:r>
              <a:rPr lang="en-US" b="1" dirty="0">
                <a:ea typeface="Times New Roman" panose="02020603050405020304" pitchFamily="18" charset="0"/>
              </a:rPr>
              <a:t>sitemap</a:t>
            </a:r>
            <a:r>
              <a:rPr lang="el-GR" dirty="0">
                <a:ea typeface="Times New Roman" panose="02020603050405020304" pitchFamily="18" charset="0"/>
              </a:rPr>
              <a:t>: όπως στο ακόλουθο παράδειγμα. Μέσα στο </a:t>
            </a:r>
            <a:r>
              <a:rPr lang="en-US" b="1" dirty="0">
                <a:solidFill>
                  <a:srgbClr val="FF0000"/>
                </a:solidFill>
                <a:ea typeface="Times New Roman" panose="02020603050405020304" pitchFamily="18" charset="0"/>
              </a:rPr>
              <a:t>root</a:t>
            </a:r>
            <a:r>
              <a:rPr lang="en-US" dirty="0">
                <a:solidFill>
                  <a:srgbClr val="FF0000"/>
                </a:solidFill>
                <a:ea typeface="Times New Roman" panose="02020603050405020304" pitchFamily="18" charset="0"/>
              </a:rPr>
              <a:t> </a:t>
            </a:r>
            <a:r>
              <a:rPr lang="el-GR" dirty="0">
                <a:ea typeface="Times New Roman" panose="02020603050405020304" pitchFamily="18" charset="0"/>
              </a:rPr>
              <a:t>στοιχείο υπάρχουν </a:t>
            </a:r>
            <a:r>
              <a:rPr lang="el-GR" dirty="0">
                <a:solidFill>
                  <a:srgbClr val="0000FF"/>
                </a:solidFill>
                <a:ea typeface="Times New Roman" panose="02020603050405020304" pitchFamily="18" charset="0"/>
              </a:rPr>
              <a:t>ένα ή περισσότερα </a:t>
            </a:r>
            <a:r>
              <a:rPr lang="el-GR" b="1" spc="-100" dirty="0">
                <a:solidFill>
                  <a:srgbClr val="0000FF"/>
                </a:solidFill>
                <a:ea typeface="Times New Roman" panose="02020603050405020304" pitchFamily="18" charset="0"/>
                <a:cs typeface="Times New Roman" panose="02020603050405020304" pitchFamily="18" charset="0"/>
              </a:rPr>
              <a:t>&lt;</a:t>
            </a:r>
            <a:r>
              <a:rPr lang="en-US" b="1" spc="-100" dirty="0" err="1">
                <a:solidFill>
                  <a:srgbClr val="0000FF"/>
                </a:solidFill>
                <a:ea typeface="Times New Roman" panose="02020603050405020304" pitchFamily="18" charset="0"/>
                <a:cs typeface="Times New Roman" panose="02020603050405020304" pitchFamily="18" charset="0"/>
              </a:rPr>
              <a:t>url</a:t>
            </a:r>
            <a:r>
              <a:rPr lang="el-GR" b="1" spc="-100" dirty="0">
                <a:solidFill>
                  <a:srgbClr val="0000FF"/>
                </a:solidFill>
                <a:ea typeface="Times New Roman" panose="02020603050405020304" pitchFamily="18" charset="0"/>
                <a:cs typeface="Times New Roman" panose="02020603050405020304" pitchFamily="18" charset="0"/>
              </a:rPr>
              <a:t>&gt;</a:t>
            </a:r>
            <a:r>
              <a:rPr lang="el-GR" dirty="0">
                <a:solidFill>
                  <a:srgbClr val="0000FF"/>
                </a:solidFill>
                <a:ea typeface="Times New Roman" panose="02020603050405020304" pitchFamily="18" charset="0"/>
              </a:rPr>
              <a:t> στοιχεία</a:t>
            </a:r>
            <a:r>
              <a:rPr lang="el-GR" dirty="0">
                <a:ea typeface="Times New Roman" panose="02020603050405020304" pitchFamily="18" charset="0"/>
              </a:rPr>
              <a:t>. Κάθε ένα περιγράφει μια σελίδα (</a:t>
            </a:r>
            <a:r>
              <a:rPr lang="en-US" dirty="0">
                <a:ea typeface="Times New Roman" panose="02020603050405020304" pitchFamily="18" charset="0"/>
              </a:rPr>
              <a:t>URL</a:t>
            </a:r>
            <a:r>
              <a:rPr lang="el-GR" dirty="0">
                <a:ea typeface="Times New Roman" panose="02020603050405020304" pitchFamily="18" charset="0"/>
              </a:rPr>
              <a:t>) και λέει το πώς θέλουμε να αντιμετωπιστεί από τα </a:t>
            </a:r>
            <a:r>
              <a:rPr lang="en-US" dirty="0">
                <a:ea typeface="Times New Roman" panose="02020603050405020304" pitchFamily="18" charset="0"/>
              </a:rPr>
              <a:t>bots </a:t>
            </a:r>
            <a:r>
              <a:rPr lang="el-GR" dirty="0">
                <a:ea typeface="Times New Roman" panose="02020603050405020304" pitchFamily="18" charset="0"/>
              </a:rPr>
              <a:t>αυτή η σελίδα.</a:t>
            </a:r>
          </a:p>
          <a:p>
            <a:pPr>
              <a:spcAft>
                <a:spcPts val="200"/>
              </a:spcAft>
            </a:pPr>
            <a:r>
              <a:rPr lang="el-GR" b="1" spc="-100" dirty="0">
                <a:ea typeface="Times New Roman" panose="02020603050405020304" pitchFamily="18" charset="0"/>
                <a:cs typeface="Times New Roman" panose="02020603050405020304" pitchFamily="18" charset="0"/>
              </a:rPr>
              <a:t>	</a:t>
            </a:r>
            <a:r>
              <a:rPr lang="en-US" b="1" spc="-100" dirty="0">
                <a:ea typeface="Times New Roman" panose="02020603050405020304" pitchFamily="18" charset="0"/>
                <a:cs typeface="Times New Roman" panose="02020603050405020304" pitchFamily="18" charset="0"/>
              </a:rPr>
              <a:t>&lt;?xml version="1.0" encoding="UTF-8"?&gt; </a:t>
            </a:r>
            <a:endParaRPr lang="el-GR" b="1" spc="-100" dirty="0">
              <a:ea typeface="Times New Roman" panose="02020603050405020304" pitchFamily="18" charset="0"/>
              <a:cs typeface="Times New Roman" panose="02020603050405020304" pitchFamily="18" charset="0"/>
            </a:endParaRPr>
          </a:p>
          <a:p>
            <a:pPr>
              <a:spcAft>
                <a:spcPts val="200"/>
              </a:spcAft>
            </a:pPr>
            <a:r>
              <a:rPr lang="en-US" b="1" spc="-100" dirty="0">
                <a:ea typeface="Times New Roman" panose="02020603050405020304" pitchFamily="18" charset="0"/>
                <a:cs typeface="Times New Roman" panose="02020603050405020304" pitchFamily="18" charset="0"/>
              </a:rPr>
              <a:t>	&lt;</a:t>
            </a:r>
            <a:r>
              <a:rPr lang="en-US" b="1" spc="-100" dirty="0" err="1">
                <a:solidFill>
                  <a:srgbClr val="FF0000"/>
                </a:solidFill>
                <a:ea typeface="Times New Roman" panose="02020603050405020304" pitchFamily="18" charset="0"/>
                <a:cs typeface="Times New Roman" panose="02020603050405020304" pitchFamily="18" charset="0"/>
              </a:rPr>
              <a:t>urlset</a:t>
            </a:r>
            <a:r>
              <a:rPr lang="en-US" b="1" spc="-100" dirty="0">
                <a:ea typeface="Times New Roman" panose="02020603050405020304" pitchFamily="18" charset="0"/>
                <a:cs typeface="Times New Roman" panose="02020603050405020304" pitchFamily="18" charset="0"/>
              </a:rPr>
              <a:t> </a:t>
            </a:r>
            <a:r>
              <a:rPr lang="en-US" b="1" spc="-100" dirty="0" err="1">
                <a:ea typeface="Times New Roman" panose="02020603050405020304" pitchFamily="18" charset="0"/>
                <a:cs typeface="Times New Roman" panose="02020603050405020304" pitchFamily="18" charset="0"/>
              </a:rPr>
              <a:t>xmlns</a:t>
            </a:r>
            <a:r>
              <a:rPr lang="en-US" b="1" spc="-100" dirty="0">
                <a:ea typeface="Times New Roman" panose="02020603050405020304" pitchFamily="18" charset="0"/>
                <a:cs typeface="Times New Roman" panose="02020603050405020304" pitchFamily="18" charset="0"/>
              </a:rPr>
              <a:t>="http://www.sitemaps.org/schemas/sitemap/0.9"&gt; </a:t>
            </a:r>
            <a:endParaRPr lang="el-GR" b="1" spc="-100" dirty="0">
              <a:ea typeface="Times New Roman" panose="02020603050405020304" pitchFamily="18" charset="0"/>
              <a:cs typeface="Times New Roman" panose="02020603050405020304" pitchFamily="18" charset="0"/>
            </a:endParaRPr>
          </a:p>
          <a:p>
            <a:pPr>
              <a:spcAft>
                <a:spcPts val="200"/>
              </a:spcAft>
            </a:pPr>
            <a:r>
              <a:rPr lang="en-US" b="1" spc="-100" dirty="0">
                <a:solidFill>
                  <a:srgbClr val="0000FF"/>
                </a:solidFill>
                <a:ea typeface="Times New Roman" panose="02020603050405020304" pitchFamily="18" charset="0"/>
                <a:cs typeface="Times New Roman" panose="02020603050405020304" pitchFamily="18" charset="0"/>
              </a:rPr>
              <a:t>		&lt;</a:t>
            </a:r>
            <a:r>
              <a:rPr lang="en-US" b="1" spc="-100" dirty="0" err="1">
                <a:solidFill>
                  <a:srgbClr val="0000FF"/>
                </a:solidFill>
                <a:ea typeface="Times New Roman" panose="02020603050405020304" pitchFamily="18" charset="0"/>
                <a:cs typeface="Times New Roman" panose="02020603050405020304" pitchFamily="18" charset="0"/>
              </a:rPr>
              <a:t>url</a:t>
            </a:r>
            <a:r>
              <a:rPr lang="en-US" b="1" spc="-100" dirty="0">
                <a:solidFill>
                  <a:srgbClr val="0000FF"/>
                </a:solidFill>
                <a:ea typeface="Times New Roman" panose="02020603050405020304" pitchFamily="18" charset="0"/>
                <a:cs typeface="Times New Roman" panose="02020603050405020304" pitchFamily="18" charset="0"/>
              </a:rPr>
              <a:t>&gt; </a:t>
            </a:r>
            <a:endParaRPr lang="el-GR" b="1" spc="-100" dirty="0">
              <a:ea typeface="Times New Roman" panose="02020603050405020304" pitchFamily="18" charset="0"/>
              <a:cs typeface="Times New Roman" panose="02020603050405020304" pitchFamily="18" charset="0"/>
            </a:endParaRPr>
          </a:p>
          <a:p>
            <a:pPr>
              <a:spcAft>
                <a:spcPts val="200"/>
              </a:spcAft>
            </a:pPr>
            <a:r>
              <a:rPr lang="en-US" b="1" spc="-100" dirty="0">
                <a:solidFill>
                  <a:srgbClr val="0000FF"/>
                </a:solidFill>
                <a:ea typeface="Times New Roman" panose="02020603050405020304" pitchFamily="18" charset="0"/>
                <a:cs typeface="Times New Roman" panose="02020603050405020304" pitchFamily="18" charset="0"/>
              </a:rPr>
              <a:t>			&lt;</a:t>
            </a:r>
            <a:r>
              <a:rPr lang="en-US" b="1" spc="-100" dirty="0" err="1">
                <a:solidFill>
                  <a:srgbClr val="0000FF"/>
                </a:solidFill>
                <a:ea typeface="Times New Roman" panose="02020603050405020304" pitchFamily="18" charset="0"/>
                <a:cs typeface="Times New Roman" panose="02020603050405020304" pitchFamily="18" charset="0"/>
              </a:rPr>
              <a:t>loc</a:t>
            </a:r>
            <a:r>
              <a:rPr lang="en-US" b="1" spc="-100" dirty="0">
                <a:solidFill>
                  <a:srgbClr val="0000FF"/>
                </a:solidFill>
                <a:ea typeface="Times New Roman" panose="02020603050405020304" pitchFamily="18" charset="0"/>
                <a:cs typeface="Times New Roman" panose="02020603050405020304" pitchFamily="18" charset="0"/>
              </a:rPr>
              <a:t>&gt;http://www.example.com/index.html&lt;/loc&gt;</a:t>
            </a:r>
            <a:endParaRPr lang="el-GR" b="1" spc="-100" dirty="0">
              <a:ea typeface="Times New Roman" panose="02020603050405020304" pitchFamily="18" charset="0"/>
              <a:cs typeface="Times New Roman" panose="02020603050405020304" pitchFamily="18" charset="0"/>
            </a:endParaRPr>
          </a:p>
          <a:p>
            <a:pPr>
              <a:spcAft>
                <a:spcPts val="200"/>
              </a:spcAft>
            </a:pPr>
            <a:r>
              <a:rPr lang="en-US" b="1" spc="-100" dirty="0">
                <a:solidFill>
                  <a:srgbClr val="00B050"/>
                </a:solidFill>
                <a:ea typeface="Times New Roman" panose="02020603050405020304" pitchFamily="18" charset="0"/>
                <a:cs typeface="Times New Roman" panose="02020603050405020304" pitchFamily="18" charset="0"/>
              </a:rPr>
              <a:t>			&lt;</a:t>
            </a:r>
            <a:r>
              <a:rPr lang="en-US" b="1" spc="-100" dirty="0" err="1">
                <a:solidFill>
                  <a:srgbClr val="00B050"/>
                </a:solidFill>
                <a:ea typeface="Times New Roman" panose="02020603050405020304" pitchFamily="18" charset="0"/>
                <a:cs typeface="Times New Roman" panose="02020603050405020304" pitchFamily="18" charset="0"/>
              </a:rPr>
              <a:t>lastmod</a:t>
            </a:r>
            <a:r>
              <a:rPr lang="en-US" b="1" spc="-100" dirty="0">
                <a:solidFill>
                  <a:srgbClr val="00B050"/>
                </a:solidFill>
                <a:ea typeface="Times New Roman" panose="02020603050405020304" pitchFamily="18" charset="0"/>
                <a:cs typeface="Times New Roman" panose="02020603050405020304" pitchFamily="18" charset="0"/>
              </a:rPr>
              <a:t>&gt;2013-05-25&lt;/</a:t>
            </a:r>
            <a:r>
              <a:rPr lang="en-US" b="1" spc="-100" dirty="0" err="1">
                <a:solidFill>
                  <a:srgbClr val="00B050"/>
                </a:solidFill>
                <a:ea typeface="Times New Roman" panose="02020603050405020304" pitchFamily="18" charset="0"/>
                <a:cs typeface="Times New Roman" panose="02020603050405020304" pitchFamily="18" charset="0"/>
              </a:rPr>
              <a:t>lastmod</a:t>
            </a:r>
            <a:r>
              <a:rPr lang="en-US" b="1" spc="-100" dirty="0">
                <a:solidFill>
                  <a:srgbClr val="00B050"/>
                </a:solidFill>
                <a:ea typeface="Times New Roman" panose="02020603050405020304" pitchFamily="18" charset="0"/>
                <a:cs typeface="Times New Roman" panose="02020603050405020304" pitchFamily="18" charset="0"/>
              </a:rPr>
              <a:t>&gt; </a:t>
            </a:r>
            <a:endParaRPr lang="el-GR" b="1" spc="-100" dirty="0">
              <a:ea typeface="Times New Roman" panose="02020603050405020304" pitchFamily="18" charset="0"/>
              <a:cs typeface="Times New Roman" panose="02020603050405020304" pitchFamily="18" charset="0"/>
            </a:endParaRPr>
          </a:p>
          <a:p>
            <a:pPr>
              <a:spcAft>
                <a:spcPts val="200"/>
              </a:spcAft>
            </a:pPr>
            <a:r>
              <a:rPr lang="en-US" b="1" spc="-100" dirty="0">
                <a:solidFill>
                  <a:srgbClr val="00B050"/>
                </a:solidFill>
                <a:ea typeface="Times New Roman" panose="02020603050405020304" pitchFamily="18" charset="0"/>
                <a:cs typeface="Times New Roman" panose="02020603050405020304" pitchFamily="18" charset="0"/>
              </a:rPr>
              <a:t>			&lt;</a:t>
            </a:r>
            <a:r>
              <a:rPr lang="en-US" b="1" spc="-100" dirty="0" err="1">
                <a:solidFill>
                  <a:srgbClr val="00B050"/>
                </a:solidFill>
                <a:ea typeface="Times New Roman" panose="02020603050405020304" pitchFamily="18" charset="0"/>
                <a:cs typeface="Times New Roman" panose="02020603050405020304" pitchFamily="18" charset="0"/>
              </a:rPr>
              <a:t>changefreq</a:t>
            </a:r>
            <a:r>
              <a:rPr lang="en-US" b="1" spc="-100" dirty="0">
                <a:solidFill>
                  <a:srgbClr val="00B050"/>
                </a:solidFill>
                <a:ea typeface="Times New Roman" panose="02020603050405020304" pitchFamily="18" charset="0"/>
                <a:cs typeface="Times New Roman" panose="02020603050405020304" pitchFamily="18" charset="0"/>
              </a:rPr>
              <a:t>&gt;monthly&lt;/</a:t>
            </a:r>
            <a:r>
              <a:rPr lang="en-US" b="1" spc="-100" dirty="0" err="1">
                <a:solidFill>
                  <a:srgbClr val="00B050"/>
                </a:solidFill>
                <a:ea typeface="Times New Roman" panose="02020603050405020304" pitchFamily="18" charset="0"/>
                <a:cs typeface="Times New Roman" panose="02020603050405020304" pitchFamily="18" charset="0"/>
              </a:rPr>
              <a:t>changefreq</a:t>
            </a:r>
            <a:r>
              <a:rPr lang="en-US" b="1" spc="-100" dirty="0">
                <a:solidFill>
                  <a:srgbClr val="00B050"/>
                </a:solidFill>
                <a:ea typeface="Times New Roman" panose="02020603050405020304" pitchFamily="18" charset="0"/>
                <a:cs typeface="Times New Roman" panose="02020603050405020304" pitchFamily="18" charset="0"/>
              </a:rPr>
              <a:t>&gt; </a:t>
            </a:r>
            <a:endParaRPr lang="el-GR" b="1" spc="-100" dirty="0">
              <a:ea typeface="Times New Roman" panose="02020603050405020304" pitchFamily="18" charset="0"/>
              <a:cs typeface="Times New Roman" panose="02020603050405020304" pitchFamily="18" charset="0"/>
            </a:endParaRPr>
          </a:p>
          <a:p>
            <a:pPr>
              <a:spcAft>
                <a:spcPts val="200"/>
              </a:spcAft>
            </a:pPr>
            <a:r>
              <a:rPr lang="en-US" b="1" spc="-100" dirty="0">
                <a:solidFill>
                  <a:srgbClr val="00B050"/>
                </a:solidFill>
                <a:ea typeface="Times New Roman" panose="02020603050405020304" pitchFamily="18" charset="0"/>
                <a:cs typeface="Times New Roman" panose="02020603050405020304" pitchFamily="18" charset="0"/>
              </a:rPr>
              <a:t>			&lt;priority&gt;0.8&lt;/priority&gt; </a:t>
            </a:r>
            <a:endParaRPr lang="el-GR" b="1" spc="-100" dirty="0">
              <a:ea typeface="Times New Roman" panose="02020603050405020304" pitchFamily="18" charset="0"/>
              <a:cs typeface="Times New Roman" panose="02020603050405020304" pitchFamily="18" charset="0"/>
            </a:endParaRPr>
          </a:p>
          <a:p>
            <a:pPr>
              <a:spcAft>
                <a:spcPts val="200"/>
              </a:spcAft>
            </a:pPr>
            <a:r>
              <a:rPr lang="en-US" b="1" spc="-100" dirty="0">
                <a:solidFill>
                  <a:srgbClr val="0000FF"/>
                </a:solidFill>
                <a:ea typeface="Times New Roman" panose="02020603050405020304" pitchFamily="18" charset="0"/>
                <a:cs typeface="Times New Roman" panose="02020603050405020304" pitchFamily="18" charset="0"/>
              </a:rPr>
              <a:t>		&lt;/</a:t>
            </a:r>
            <a:r>
              <a:rPr lang="en-US" b="1" spc="-100" dirty="0" err="1">
                <a:solidFill>
                  <a:srgbClr val="0000FF"/>
                </a:solidFill>
                <a:ea typeface="Times New Roman" panose="02020603050405020304" pitchFamily="18" charset="0"/>
                <a:cs typeface="Times New Roman" panose="02020603050405020304" pitchFamily="18" charset="0"/>
              </a:rPr>
              <a:t>url</a:t>
            </a:r>
            <a:r>
              <a:rPr lang="en-US" b="1" spc="-100" dirty="0">
                <a:solidFill>
                  <a:srgbClr val="0000FF"/>
                </a:solidFill>
                <a:ea typeface="Times New Roman" panose="02020603050405020304" pitchFamily="18" charset="0"/>
                <a:cs typeface="Times New Roman" panose="02020603050405020304" pitchFamily="18" charset="0"/>
              </a:rPr>
              <a:t>&gt; </a:t>
            </a:r>
            <a:endParaRPr lang="el-GR" b="1" spc="-100" dirty="0">
              <a:ea typeface="Times New Roman" panose="02020603050405020304" pitchFamily="18" charset="0"/>
              <a:cs typeface="Times New Roman" panose="02020603050405020304" pitchFamily="18" charset="0"/>
            </a:endParaRPr>
          </a:p>
          <a:p>
            <a:pPr>
              <a:spcAft>
                <a:spcPts val="200"/>
              </a:spcAft>
            </a:pPr>
            <a:r>
              <a:rPr lang="en-US" b="1" dirty="0">
                <a:ea typeface="Times New Roman" panose="02020603050405020304" pitchFamily="18" charset="0"/>
                <a:cs typeface="Times New Roman" panose="02020603050405020304" pitchFamily="18" charset="0"/>
              </a:rPr>
              <a:t>	&lt;/</a:t>
            </a:r>
            <a:r>
              <a:rPr lang="en-US" b="1" dirty="0" err="1">
                <a:ea typeface="Times New Roman" panose="02020603050405020304" pitchFamily="18" charset="0"/>
                <a:cs typeface="Times New Roman" panose="02020603050405020304" pitchFamily="18" charset="0"/>
              </a:rPr>
              <a:t>urlset</a:t>
            </a:r>
            <a:r>
              <a:rPr lang="en-US" b="1" dirty="0">
                <a:ea typeface="Times New Roman" panose="02020603050405020304" pitchFamily="18" charset="0"/>
                <a:cs typeface="Times New Roman" panose="02020603050405020304" pitchFamily="18" charset="0"/>
              </a:rPr>
              <a:t>&gt;</a:t>
            </a:r>
            <a:endParaRPr lang="el-GR" b="1" spc="-100" dirty="0">
              <a:effectLst/>
              <a:ea typeface="Times New Roman" panose="02020603050405020304" pitchFamily="18" charset="0"/>
              <a:cs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144287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Προσθήκη </a:t>
            </a:r>
            <a:r>
              <a:rPr lang="en-US" sz="3600" dirty="0"/>
              <a:t>Sitemap (2/2)</a:t>
            </a:r>
            <a:endParaRPr lang="el-GR" sz="3600" dirty="0"/>
          </a:p>
        </p:txBody>
      </p:sp>
      <p:sp>
        <p:nvSpPr>
          <p:cNvPr id="4" name="Rectangle 2"/>
          <p:cNvSpPr>
            <a:spLocks noChangeArrowheads="1"/>
          </p:cNvSpPr>
          <p:nvPr>
            <p:custDataLst>
              <p:tags r:id="rId3"/>
            </p:custDataLst>
          </p:nvPr>
        </p:nvSpPr>
        <p:spPr bwMode="auto">
          <a:xfrm>
            <a:off x="0" y="1054665"/>
            <a:ext cx="91440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Το στοιχείο </a:t>
            </a: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sz="20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loc</a:t>
            </a:r>
            <a:r>
              <a:rPr kumimoji="0" lang="el-GR"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είναι υποχρεωτικό και προσδιορίζει μια σελίδα.</a:t>
            </a:r>
            <a:endParaRPr kumimoji="0" lang="el-GR" altLang="el-GR" sz="20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Τα υπόλοιπα στοιχεία (με πράσινο χρώμα) είναι προαιρετικά:</a:t>
            </a:r>
            <a:endParaRPr kumimoji="0" lang="el-GR" altLang="el-GR" sz="20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sz="20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lastmod</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20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Ημερομηνία τελευταίας τροποποίησης του αρχείου σε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format</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ΥΥΥΥ-ΜΜ-</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DD</a:t>
            </a:r>
            <a:endParaRPr kumimoji="0" lang="el-GR" altLang="el-GR" sz="20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sz="20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changefreq</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20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Πόσο συχνά επιθυμούμε επίσκεψη από το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bot</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Αποτελεί υπόδειξη προς το </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bot </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και όχι εντολή! </a:t>
            </a:r>
            <a:r>
              <a:rPr kumimoji="0" lang="en-US" altLang="el-GR" sz="2000" b="0" i="0" u="none" strike="noStrike" cap="none" normalizeH="0" baseline="0" dirty="0" err="1" smtClean="0">
                <a:ln>
                  <a:noFill/>
                </a:ln>
                <a:solidFill>
                  <a:schemeClr val="tx1"/>
                </a:solidFill>
                <a:effectLst/>
                <a:latin typeface="+mn-lt"/>
                <a:ea typeface="Times New Roman" panose="02020603050405020304" pitchFamily="18" charset="0"/>
              </a:rPr>
              <a:t>Δεν</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2000" b="0" i="0" u="none" strike="noStrike" cap="none" normalizeH="0" baseline="0" dirty="0" err="1" smtClean="0">
                <a:ln>
                  <a:noFill/>
                </a:ln>
                <a:solidFill>
                  <a:schemeClr val="tx1"/>
                </a:solidFill>
                <a:effectLst/>
                <a:latin typeface="+mn-lt"/>
                <a:ea typeface="Times New Roman" panose="02020603050405020304" pitchFamily="18" charset="0"/>
              </a:rPr>
              <a:t>είν</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αι σίγουρα ότι θα τηρήσει αυτό που ζητάμε.</a:t>
            </a:r>
            <a:endParaRPr kumimoji="0" lang="el-GR" altLang="el-GR" sz="20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Επ</a:t>
            </a:r>
            <a:r>
              <a:rPr kumimoji="0" lang="en-US" altLang="el-GR" sz="2000" b="0" i="0" u="none" strike="noStrike" cap="none" normalizeH="0" baseline="0" dirty="0" err="1" smtClean="0">
                <a:ln>
                  <a:noFill/>
                </a:ln>
                <a:solidFill>
                  <a:schemeClr val="tx1"/>
                </a:solidFill>
                <a:effectLst/>
                <a:latin typeface="+mn-lt"/>
                <a:ea typeface="Times New Roman" panose="02020603050405020304" pitchFamily="18" charset="0"/>
              </a:rPr>
              <a:t>ιτρε</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πτές τιμές: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always</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hourly</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daily</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weekly</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monthly</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yearly</a:t>
            </a:r>
            <a:r>
              <a:rPr kumimoji="0" lang="en-US" altLang="el-GR"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never</a:t>
            </a:r>
            <a:endParaRPr kumimoji="0" lang="el-GR" altLang="el-GR" sz="20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20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&lt;priority&gt;</a:t>
            </a:r>
            <a:r>
              <a:rPr kumimoji="0" lang="el-GR" altLang="el-GR" sz="2000"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20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lang="el-GR" altLang="el-GR" sz="2000" dirty="0">
                <a:latin typeface="+mn-lt"/>
                <a:ea typeface="Times New Roman" panose="02020603050405020304" pitchFamily="18" charset="0"/>
              </a:rPr>
              <a:t>Τιμή μεταξύ 0 και 1 (εξ' ορισμού 0.5) που ορίζει τη σημασία της σελίδας για το </a:t>
            </a:r>
            <a:r>
              <a:rPr lang="en-US" altLang="el-GR" sz="2000" dirty="0">
                <a:latin typeface="+mn-lt"/>
                <a:ea typeface="Times New Roman" panose="02020603050405020304" pitchFamily="18" charset="0"/>
              </a:rPr>
              <a:t>site</a:t>
            </a:r>
            <a:r>
              <a:rPr lang="el-GR" altLang="el-GR" sz="2000" dirty="0">
                <a:latin typeface="+mn-lt"/>
                <a:ea typeface="Times New Roman" panose="02020603050405020304" pitchFamily="18" charset="0"/>
              </a:rPr>
              <a:t> μας. Όσο μεγαλύτερη η τιμή τόσο σημαντικότερη θεωρούμε (και το λέμε στο </a:t>
            </a:r>
            <a:r>
              <a:rPr lang="en-US" altLang="el-GR" sz="2000" dirty="0">
                <a:latin typeface="+mn-lt"/>
                <a:ea typeface="Times New Roman" panose="02020603050405020304" pitchFamily="18" charset="0"/>
              </a:rPr>
              <a:t>bot</a:t>
            </a:r>
            <a:r>
              <a:rPr lang="el-GR" altLang="el-GR" sz="2000" dirty="0">
                <a:latin typeface="+mn-lt"/>
                <a:ea typeface="Times New Roman" panose="02020603050405020304" pitchFamily="18" charset="0"/>
              </a:rPr>
              <a:t>) ότι είναι η σελίδα</a:t>
            </a:r>
            <a:r>
              <a:rPr lang="el-GR" altLang="el-GR" sz="2000" dirty="0" smtClean="0">
                <a:latin typeface="+mn-lt"/>
                <a:ea typeface="Times New Roman" panose="02020603050405020304" pitchFamily="18" charset="0"/>
              </a:rPr>
              <a:t>.</a:t>
            </a:r>
            <a:endParaRPr lang="el-GR" altLang="el-GR" sz="2000" dirty="0">
              <a:latin typeface="+mn-lt"/>
            </a:endParaRPr>
          </a:p>
        </p:txBody>
      </p:sp>
      <p:pic>
        <p:nvPicPr>
          <p:cNvPr id="14337" name="Picture 2" descr="εικοίδιο site map."/>
          <p:cNvPicPr>
            <a:picLocks noChangeAspect="1" noChangeArrowheads="1"/>
          </p:cNvPicPr>
          <p:nvPr/>
        </p:nvPicPr>
        <p:blipFill>
          <a:blip r:embed="rId8" cstate="print">
            <a:extLst>
              <a:ext uri="{28A0092B-C50C-407E-A947-70E740481C1C}">
                <a14:useLocalDpi xmlns:a14="http://schemas.microsoft.com/office/drawing/2010/main" val="0"/>
              </a:ext>
            </a:extLst>
          </a:blip>
          <a:srcRect t="10249" b="1825"/>
          <a:stretch>
            <a:fillRect/>
          </a:stretch>
        </p:blipFill>
        <p:spPr bwMode="auto">
          <a:xfrm>
            <a:off x="5690513" y="4754766"/>
            <a:ext cx="2996287" cy="1668407"/>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323528" y="591976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655403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smtClean="0"/>
              <a:t>Περιεχόμενο</a:t>
            </a:r>
            <a:endParaRPr lang="el-GR" sz="3600" dirty="0"/>
          </a:p>
        </p:txBody>
      </p:sp>
      <p:sp>
        <p:nvSpPr>
          <p:cNvPr id="3" name="Ορθογώνιο 2"/>
          <p:cNvSpPr/>
          <p:nvPr>
            <p:custDataLst>
              <p:tags r:id="rId3"/>
            </p:custDataLst>
          </p:nvPr>
        </p:nvSpPr>
        <p:spPr>
          <a:xfrm>
            <a:off x="22726" y="956673"/>
            <a:ext cx="9143999" cy="4870564"/>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600" dirty="0">
                <a:ea typeface="Times New Roman" panose="02020603050405020304" pitchFamily="18" charset="0"/>
              </a:rPr>
              <a:t>Κυριότερο στοιχείο είναι το </a:t>
            </a:r>
            <a:r>
              <a:rPr lang="el-GR" sz="1600" b="1" dirty="0">
                <a:solidFill>
                  <a:srgbClr val="C00000"/>
                </a:solidFill>
                <a:ea typeface="Times New Roman" panose="02020603050405020304" pitchFamily="18" charset="0"/>
              </a:rPr>
              <a:t>περιεχόμενο</a:t>
            </a:r>
            <a:r>
              <a:rPr lang="el-GR" sz="1600" dirty="0">
                <a:ea typeface="Times New Roman" panose="02020603050405020304" pitchFamily="18" charset="0"/>
              </a:rPr>
              <a:t>. Αν το </a:t>
            </a:r>
            <a:r>
              <a:rPr lang="en-US" sz="1600" dirty="0">
                <a:ea typeface="Times New Roman" panose="02020603050405020304" pitchFamily="18" charset="0"/>
              </a:rPr>
              <a:t>site </a:t>
            </a:r>
            <a:r>
              <a:rPr lang="el-GR" sz="1600" dirty="0">
                <a:ea typeface="Times New Roman" panose="02020603050405020304" pitchFamily="18" charset="0"/>
              </a:rPr>
              <a:t>δεν έχει αξιόλογο ή χρήσιμο για τους χρήστες περιεχόμενο, τότε δύσκολα θα αποκτήσει </a:t>
            </a:r>
            <a:r>
              <a:rPr lang="el-GR" sz="1600" dirty="0" smtClean="0">
                <a:ea typeface="Times New Roman" panose="02020603050405020304" pitchFamily="18" charset="0"/>
              </a:rPr>
              <a:t>επισκεψιμότητα, </a:t>
            </a:r>
            <a:r>
              <a:rPr lang="el-GR" sz="1600" dirty="0">
                <a:ea typeface="Times New Roman" panose="02020603050405020304" pitchFamily="18" charset="0"/>
              </a:rPr>
              <a:t>όσες τεχνικές </a:t>
            </a:r>
            <a:r>
              <a:rPr lang="en-US" sz="1600" dirty="0">
                <a:ea typeface="Times New Roman" panose="02020603050405020304" pitchFamily="18" charset="0"/>
              </a:rPr>
              <a:t>SEO </a:t>
            </a:r>
            <a:r>
              <a:rPr lang="el-GR" sz="1600" dirty="0">
                <a:ea typeface="Times New Roman" panose="02020603050405020304" pitchFamily="18" charset="0"/>
              </a:rPr>
              <a:t>κι αν εφαρμόσουμε. Το καλό περιεχόμενο: </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προσελκύει χρήστες και αυτοί άλλους χρήστες</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γίνεται αιτία να φτιαχτούν σε άλλα </a:t>
            </a:r>
            <a:r>
              <a:rPr lang="en-US" sz="1600" dirty="0">
                <a:ea typeface="Times New Roman" panose="02020603050405020304" pitchFamily="18" charset="0"/>
              </a:rPr>
              <a:t>sites</a:t>
            </a:r>
            <a:r>
              <a:rPr lang="el-GR" sz="1600" dirty="0">
                <a:ea typeface="Times New Roman" panose="02020603050405020304" pitchFamily="18" charset="0"/>
              </a:rPr>
              <a:t>, σύνδεσμοι προς το δικό μας </a:t>
            </a:r>
            <a:r>
              <a:rPr lang="en-US" sz="1600" dirty="0">
                <a:ea typeface="Times New Roman" panose="02020603050405020304" pitchFamily="18" charset="0"/>
              </a:rPr>
              <a:t>site</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Αυτό είναι το βασικότερο ίσως χαρακτηριστικό του αλγόριθμου κατάταξης της </a:t>
            </a:r>
            <a:r>
              <a:rPr lang="en-US" sz="1600" dirty="0">
                <a:ea typeface="Times New Roman" panose="02020603050405020304" pitchFamily="18" charset="0"/>
              </a:rPr>
              <a:t>Google</a:t>
            </a:r>
            <a:r>
              <a:rPr lang="el-GR" sz="1600" dirty="0">
                <a:ea typeface="Times New Roman" panose="02020603050405020304" pitchFamily="18" charset="0"/>
              </a:rPr>
              <a:t>, του </a:t>
            </a:r>
            <a:r>
              <a:rPr lang="en-US" sz="1600" dirty="0" err="1">
                <a:ea typeface="Times New Roman" panose="02020603050405020304" pitchFamily="18" charset="0"/>
              </a:rPr>
              <a:t>Pagerank</a:t>
            </a:r>
            <a:r>
              <a:rPr lang="el-GR" sz="1600" dirty="0">
                <a:ea typeface="Times New Roman" panose="02020603050405020304" pitchFamily="18" charset="0"/>
              </a:rPr>
              <a:t> και βασίζεται στην παραδοχή ότι για να δείχνουν άλλα </a:t>
            </a:r>
            <a:r>
              <a:rPr lang="en-US" sz="1600" dirty="0">
                <a:ea typeface="Times New Roman" panose="02020603050405020304" pitchFamily="18" charset="0"/>
              </a:rPr>
              <a:t>site </a:t>
            </a:r>
            <a:r>
              <a:rPr lang="el-GR" sz="1600" dirty="0">
                <a:ea typeface="Times New Roman" panose="02020603050405020304" pitchFamily="18" charset="0"/>
              </a:rPr>
              <a:t>προς στο </a:t>
            </a:r>
            <a:r>
              <a:rPr lang="en-US" sz="1600" dirty="0">
                <a:ea typeface="Times New Roman" panose="02020603050405020304" pitchFamily="18" charset="0"/>
              </a:rPr>
              <a:t>site </a:t>
            </a:r>
            <a:r>
              <a:rPr lang="el-GR" sz="1600" dirty="0">
                <a:ea typeface="Times New Roman" panose="02020603050405020304" pitchFamily="18" charset="0"/>
              </a:rPr>
              <a:t>μας, αυτό θα πρέπει να είναι με κάποιο τρόπο σημαντικό, σημαντικότερα από άλλα με παρόμοιο σε επίπεδο λεξιλογίου περιεχόμενο αλλά χωρίς εξωτερικά </a:t>
            </a:r>
            <a:r>
              <a:rPr lang="en-US" sz="1600" dirty="0">
                <a:ea typeface="Times New Roman" panose="02020603050405020304" pitchFamily="18" charset="0"/>
              </a:rPr>
              <a:t>links </a:t>
            </a:r>
            <a:r>
              <a:rPr lang="el-GR" sz="1600" dirty="0">
                <a:ea typeface="Times New Roman" panose="02020603050405020304" pitchFamily="18" charset="0"/>
              </a:rPr>
              <a:t>να δείχνουν σε αυτά.</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Η αισθητική του περιεχομένου είναι σημαντική. Το κείμενο πρέπει:</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να είναι ευανάγνωστο, με κείμενο ορθογραφικά και συντακτικά σωστό</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να λέει σύντομα αυτό που θέλει να πει ώστε ο χρήστης (που είναι πάντα βιαστικός!) να κρίνει γρήγορα αν τον ενδιαφέρει ή όχι αυτό που βλέπει</a:t>
            </a: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σε δεύτερο επίπεδο μπορούμε να δώσουμε </a:t>
            </a:r>
            <a:r>
              <a:rPr lang="el-GR" sz="1600" dirty="0" smtClean="0">
                <a:ea typeface="Times New Roman" panose="02020603050405020304" pitchFamily="18" charset="0"/>
              </a:rPr>
              <a:t>περισσότερο / αναλυτικότερο </a:t>
            </a:r>
            <a:r>
              <a:rPr lang="el-GR" sz="1600" dirty="0">
                <a:ea typeface="Times New Roman" panose="02020603050405020304" pitchFamily="18" charset="0"/>
              </a:rPr>
              <a:t>περιεχόμενο καθώς εκεί συνειδητά θα έχει επιλέξει να πάει ο χρήστης</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να είναι καλαίσθητο (όχι "φορτωμένες" σελίδες, όχι "παρδαλά", όχι παρωχημένα </a:t>
            </a:r>
            <a:r>
              <a:rPr lang="en-US" sz="1600" dirty="0">
                <a:ea typeface="Times New Roman" panose="02020603050405020304" pitchFamily="18" charset="0"/>
              </a:rPr>
              <a:t>layouts</a:t>
            </a:r>
            <a:r>
              <a:rPr lang="el-GR" sz="1600" dirty="0">
                <a:ea typeface="Times New Roman" panose="02020603050405020304" pitchFamily="18" charset="0"/>
              </a:rPr>
              <a:t>)</a:t>
            </a: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δύσκολα θα έχετε μοναδικό </a:t>
            </a:r>
            <a:r>
              <a:rPr lang="en-US" sz="1600" dirty="0">
                <a:ea typeface="Times New Roman" panose="02020603050405020304" pitchFamily="18" charset="0"/>
              </a:rPr>
              <a:t>site </a:t>
            </a:r>
            <a:r>
              <a:rPr lang="el-GR" sz="1600" dirty="0">
                <a:ea typeface="Times New Roman" panose="02020603050405020304" pitchFamily="18" charset="0"/>
              </a:rPr>
              <a:t>– μεταξύ </a:t>
            </a:r>
            <a:r>
              <a:rPr lang="en-US" sz="1600" dirty="0">
                <a:ea typeface="Times New Roman" panose="02020603050405020304" pitchFamily="18" charset="0"/>
              </a:rPr>
              <a:t>site </a:t>
            </a:r>
            <a:r>
              <a:rPr lang="el-GR" sz="1600" dirty="0">
                <a:ea typeface="Times New Roman" panose="02020603050405020304" pitchFamily="18" charset="0"/>
              </a:rPr>
              <a:t>με παρόμοιο περιεχόμενο, οι χρήστες θα εκτιμήσουν περισσότερο το καλαίσθητο</a:t>
            </a: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67257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Βαρύτητα Περιεχομένου (1/4)</a:t>
            </a:r>
          </a:p>
        </p:txBody>
      </p:sp>
      <p:sp>
        <p:nvSpPr>
          <p:cNvPr id="4" name="Rectangle 16"/>
          <p:cNvSpPr>
            <a:spLocks noChangeArrowheads="1"/>
          </p:cNvSpPr>
          <p:nvPr>
            <p:custDataLst>
              <p:tags r:id="rId3"/>
            </p:custDataLst>
          </p:nvPr>
        </p:nvSpPr>
        <p:spPr bwMode="auto">
          <a:xfrm>
            <a:off x="411390" y="1040846"/>
            <a:ext cx="87326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Η ετικέτα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&lt;title&gt;</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Εκτός του ότι φαίνεται στον τίτλο του παραθύρου του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browser</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(1) και στα </a:t>
            </a:r>
            <a:r>
              <a:rPr kumimoji="0" lang="el-GR" altLang="el-GR" b="0" i="0" u="none" strike="noStrike" cap="none" normalizeH="0" baseline="0" dirty="0" err="1" smtClean="0">
                <a:ln>
                  <a:noFill/>
                </a:ln>
                <a:solidFill>
                  <a:schemeClr val="tx1"/>
                </a:solidFill>
                <a:effectLst/>
                <a:latin typeface="+mn-lt"/>
                <a:ea typeface="Times New Roman" panose="02020603050405020304" pitchFamily="18" charset="0"/>
              </a:rPr>
              <a:t>Favorites</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(Αγαπημένα) (2), εμφανίζεται και στα αποτελέσματα αναζήτησης (3):</a:t>
            </a:r>
            <a:endParaRPr kumimoji="0" lang="el-GR" altLang="el-GR" b="0" i="0" u="none" strike="noStrike" cap="none" normalizeH="0" baseline="0" dirty="0" smtClean="0">
              <a:ln>
                <a:noFill/>
              </a:ln>
              <a:solidFill>
                <a:schemeClr val="tx1"/>
              </a:solidFill>
              <a:effectLst/>
              <a:latin typeface="+mn-lt"/>
            </a:endParaRPr>
          </a:p>
        </p:txBody>
      </p:sp>
      <p:sp>
        <p:nvSpPr>
          <p:cNvPr id="16" name="Rectangle 17"/>
          <p:cNvSpPr>
            <a:spLocks noChangeArrowheads="1"/>
          </p:cNvSpPr>
          <p:nvPr/>
        </p:nvSpPr>
        <p:spPr bwMode="auto">
          <a:xfrm>
            <a:off x="322359" y="2284266"/>
            <a:ext cx="576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8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el-GR" altLang="el-GR" sz="18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1</a:t>
            </a:r>
            <a:r>
              <a:rPr kumimoji="0" lang="en-US" altLang="el-GR" sz="18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en-US" altLang="el-GR" sz="1800" b="0" i="0" u="none" strike="noStrike" cap="none" normalizeH="0" baseline="0" dirty="0" smtClean="0">
              <a:ln>
                <a:noFill/>
              </a:ln>
              <a:solidFill>
                <a:schemeClr val="tx1"/>
              </a:solidFill>
              <a:effectLst/>
              <a:latin typeface="Arial" panose="020B0604020202020204" pitchFamily="34" charset="0"/>
            </a:endParaRPr>
          </a:p>
        </p:txBody>
      </p:sp>
      <p:pic>
        <p:nvPicPr>
          <p:cNvPr id="9231" name="Picture 4" descr="εικόνα browser."/>
          <p:cNvPicPr>
            <a:picLocks noChangeAspect="1" noChangeArrowheads="1"/>
          </p:cNvPicPr>
          <p:nvPr/>
        </p:nvPicPr>
        <p:blipFill>
          <a:blip r:embed="rId9">
            <a:extLst>
              <a:ext uri="{28A0092B-C50C-407E-A947-70E740481C1C}">
                <a14:useLocalDpi xmlns:a14="http://schemas.microsoft.com/office/drawing/2010/main" val="0"/>
              </a:ext>
            </a:extLst>
          </a:blip>
          <a:srcRect r="14253"/>
          <a:stretch>
            <a:fillRect/>
          </a:stretch>
        </p:blipFill>
        <p:spPr bwMode="auto">
          <a:xfrm>
            <a:off x="744834" y="1992839"/>
            <a:ext cx="3800475" cy="1095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7"/>
          <p:cNvSpPr>
            <a:spLocks noChangeArrowheads="1"/>
          </p:cNvSpPr>
          <p:nvPr/>
        </p:nvSpPr>
        <p:spPr bwMode="auto">
          <a:xfrm>
            <a:off x="4518247" y="2284266"/>
            <a:ext cx="5760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8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en-US" altLang="el-GR" sz="18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2</a:t>
            </a:r>
            <a:r>
              <a:rPr kumimoji="0" lang="en-US" altLang="el-GR" sz="18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en-US" altLang="el-GR" sz="1800" b="0" i="0" u="none" strike="noStrike" cap="none" normalizeH="0" baseline="0" dirty="0" smtClean="0">
              <a:ln>
                <a:noFill/>
              </a:ln>
              <a:solidFill>
                <a:schemeClr val="tx1"/>
              </a:solidFill>
              <a:effectLst/>
              <a:latin typeface="Arial" panose="020B0604020202020204" pitchFamily="34" charset="0"/>
            </a:endParaRPr>
          </a:p>
        </p:txBody>
      </p:sp>
      <p:pic>
        <p:nvPicPr>
          <p:cNvPr id="9230" name="Picture 3" descr="εικόνα αγαπημένα φυλλομετρητή."/>
          <p:cNvPicPr>
            <a:picLocks noChangeAspect="1" noChangeArrowheads="1"/>
          </p:cNvPicPr>
          <p:nvPr/>
        </p:nvPicPr>
        <p:blipFill>
          <a:blip r:embed="rId10">
            <a:extLst>
              <a:ext uri="{28A0092B-C50C-407E-A947-70E740481C1C}">
                <a14:useLocalDpi xmlns:a14="http://schemas.microsoft.com/office/drawing/2010/main" val="0"/>
              </a:ext>
            </a:extLst>
          </a:blip>
          <a:srcRect r="18214"/>
          <a:stretch>
            <a:fillRect/>
          </a:stretch>
        </p:blipFill>
        <p:spPr bwMode="auto">
          <a:xfrm>
            <a:off x="4814197" y="1975773"/>
            <a:ext cx="3562350"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8"/>
          <p:cNvSpPr>
            <a:spLocks noChangeArrowheads="1"/>
          </p:cNvSpPr>
          <p:nvPr/>
        </p:nvSpPr>
        <p:spPr bwMode="auto">
          <a:xfrm>
            <a:off x="306634" y="3917719"/>
            <a:ext cx="4847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l-GR" sz="18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a:t>
            </a:r>
            <a:r>
              <a:rPr kumimoji="0" lang="en-US" altLang="el-GR" sz="1800" b="1" i="0" u="none"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rPr>
              <a:t>3</a:t>
            </a:r>
            <a:r>
              <a:rPr kumimoji="0" lang="en-US" altLang="el-GR" sz="18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en-US" altLang="el-GR" sz="1800" b="0" i="0" u="none" strike="noStrike" cap="none" normalizeH="0" baseline="0" dirty="0" smtClean="0">
              <a:ln>
                <a:noFill/>
              </a:ln>
              <a:solidFill>
                <a:schemeClr val="tx1"/>
              </a:solidFill>
              <a:effectLst/>
              <a:latin typeface="Arial" panose="020B0604020202020204" pitchFamily="34" charset="0"/>
            </a:endParaRPr>
          </a:p>
        </p:txBody>
      </p:sp>
      <p:pic>
        <p:nvPicPr>
          <p:cNvPr id="9229" name="Picture 5" descr="εικόνα αποτελεσμάτων αναζήτησης σε brows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834" y="3182151"/>
            <a:ext cx="4600575" cy="11049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9"/>
          <p:cNvSpPr>
            <a:spLocks noChangeArrowheads="1"/>
          </p:cNvSpPr>
          <p:nvPr>
            <p:custDataLst>
              <p:tags r:id="rId4"/>
            </p:custDataLst>
          </p:nvPr>
        </p:nvSpPr>
        <p:spPr bwMode="auto">
          <a:xfrm>
            <a:off x="411390" y="4306189"/>
            <a:ext cx="873261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Συνιστάμενο μέγιστο μέγεθος τίτλου: 50 χαρακτήρες</a:t>
            </a:r>
            <a:endParaRPr kumimoji="0" lang="el-GR" altLang="el-GR"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0" i="0" u="none" strike="noStrike" cap="none" normalizeH="0" baseline="0" dirty="0" smtClean="0">
                <a:ln>
                  <a:noFill/>
                </a:ln>
                <a:solidFill>
                  <a:schemeClr val="tx1"/>
                </a:solidFill>
                <a:effectLst/>
                <a:ea typeface="Times New Roman" panose="02020603050405020304" pitchFamily="18" charset="0"/>
              </a:rPr>
              <a:t>Η ετικέτα </a:t>
            </a:r>
            <a:r>
              <a:rPr kumimoji="0" lang="en-US" altLang="el-GR" sz="1600" b="0" i="0" u="none" strike="noStrike" cap="none" normalizeH="0" baseline="0" dirty="0" smtClean="0">
                <a:ln>
                  <a:noFill/>
                </a:ln>
                <a:solidFill>
                  <a:schemeClr val="tx1"/>
                </a:solidFill>
                <a:effectLst/>
                <a:ea typeface="Times New Roman" panose="02020603050405020304" pitchFamily="18" charset="0"/>
              </a:rPr>
              <a:t>m</a:t>
            </a:r>
            <a:r>
              <a:rPr kumimoji="0" lang="el-GR" altLang="el-GR" sz="1600" b="0" i="0" u="none" strike="noStrike" cap="none" normalizeH="0" baseline="0" dirty="0" err="1" smtClean="0">
                <a:ln>
                  <a:noFill/>
                </a:ln>
                <a:solidFill>
                  <a:schemeClr val="tx1"/>
                </a:solidFill>
                <a:effectLst/>
                <a:ea typeface="Times New Roman" panose="02020603050405020304" pitchFamily="18" charset="0"/>
              </a:rPr>
              <a:t>eta</a:t>
            </a:r>
            <a:r>
              <a:rPr kumimoji="0" lang="el-GR" altLang="el-GR" sz="1600" b="0" i="0" u="none" strike="noStrike" cap="none" normalizeH="0" baseline="0" dirty="0" smtClean="0">
                <a:ln>
                  <a:noFill/>
                </a:ln>
                <a:solidFill>
                  <a:schemeClr val="tx1"/>
                </a:solidFill>
                <a:effectLst/>
                <a:ea typeface="Times New Roman" panose="02020603050405020304" pitchFamily="18" charset="0"/>
              </a:rPr>
              <a:t> / </a:t>
            </a:r>
            <a:r>
              <a:rPr kumimoji="0" lang="en-US" altLang="el-GR" sz="1600" b="0" i="0" u="none" strike="noStrike" cap="none" normalizeH="0" baseline="0" dirty="0" smtClean="0">
                <a:ln>
                  <a:noFill/>
                </a:ln>
                <a:solidFill>
                  <a:schemeClr val="tx1"/>
                </a:solidFill>
                <a:effectLst/>
                <a:ea typeface="Times New Roman" panose="02020603050405020304" pitchFamily="18" charset="0"/>
              </a:rPr>
              <a:t>k</a:t>
            </a:r>
            <a:r>
              <a:rPr kumimoji="0" lang="el-GR" altLang="el-GR" sz="1600" b="0" i="0" u="none" strike="noStrike" cap="none" normalizeH="0" baseline="0" dirty="0" err="1" smtClean="0">
                <a:ln>
                  <a:noFill/>
                </a:ln>
                <a:solidFill>
                  <a:schemeClr val="tx1"/>
                </a:solidFill>
                <a:effectLst/>
                <a:ea typeface="Times New Roman" panose="02020603050405020304" pitchFamily="18" charset="0"/>
              </a:rPr>
              <a:t>eywords</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επιτρέπει να ορίσουμε </a:t>
            </a:r>
            <a:r>
              <a:rPr kumimoji="0" lang="en-US" altLang="el-GR" sz="1600" b="0" i="0" u="none" strike="noStrike" cap="none" normalizeH="0" baseline="0" dirty="0" smtClean="0">
                <a:ln>
                  <a:noFill/>
                </a:ln>
                <a:solidFill>
                  <a:schemeClr val="tx1"/>
                </a:solidFill>
                <a:effectLst/>
                <a:ea typeface="Times New Roman" panose="02020603050405020304" pitchFamily="18" charset="0"/>
              </a:rPr>
              <a:t>keywords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για τη σελίδα.</a:t>
            </a:r>
            <a:endParaRPr kumimoji="0" lang="el-GR" altLang="el-GR" sz="1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&lt;meta name="keywords" content="keyword1, keyword1, keyword2, </a:t>
            </a:r>
            <a:r>
              <a:rPr kumimoji="0" lang="el-GR"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κτλ</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"&gt;</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Κάποιες μηχανές αναζήτησης τα αγνοούν (λόγω συνήθους κακόβουλης χρήσης) καθώς μπορούν και φτιάχνουν μόνες τους λεξιλόγιο από το κείμενο της σελίδας!</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Αποφεύγετε μεγάλο αριθμό </a:t>
            </a:r>
            <a:r>
              <a:rPr kumimoji="0" lang="el-GR" altLang="el-GR" sz="1600" b="0" i="0" u="none" strike="noStrike" cap="none" normalizeH="0" baseline="0" dirty="0" err="1" smtClean="0">
                <a:ln>
                  <a:noFill/>
                </a:ln>
                <a:solidFill>
                  <a:schemeClr val="tx1"/>
                </a:solidFill>
                <a:effectLst/>
                <a:ea typeface="Times New Roman" panose="02020603050405020304" pitchFamily="18" charset="0"/>
              </a:rPr>
              <a:t>keywords</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(μέχρι 20 είναι </a:t>
            </a:r>
            <a:r>
              <a:rPr kumimoji="0" lang="en-US" altLang="el-GR" sz="1600" b="0" i="0" u="none" strike="noStrike" cap="none" normalizeH="0" baseline="0" dirty="0" smtClean="0">
                <a:ln>
                  <a:noFill/>
                </a:ln>
                <a:solidFill>
                  <a:schemeClr val="tx1"/>
                </a:solidFill>
                <a:effectLst/>
                <a:ea typeface="Times New Roman" panose="02020603050405020304" pitchFamily="18" charset="0"/>
              </a:rPr>
              <a:t>ok</a:t>
            </a:r>
            <a:r>
              <a:rPr kumimoji="0" lang="el-GR" altLang="el-GR" sz="1600" b="0" i="0" u="none" strike="noStrike" cap="none" normalizeH="0" baseline="0" dirty="0" smtClean="0">
                <a:ln>
                  <a:noFill/>
                </a:ln>
                <a:solidFill>
                  <a:schemeClr val="tx1"/>
                </a:solidFill>
                <a:effectLs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Είναι σημαντικό τα </a:t>
            </a:r>
            <a:r>
              <a:rPr kumimoji="0" lang="el-GR" altLang="el-GR" sz="1600" b="0" i="0" u="none" strike="noStrike" cap="none" normalizeH="0" baseline="0" dirty="0" err="1" smtClean="0">
                <a:ln>
                  <a:noFill/>
                </a:ln>
                <a:solidFill>
                  <a:schemeClr val="tx1"/>
                </a:solidFill>
                <a:effectLst/>
                <a:ea typeface="Times New Roman" panose="02020603050405020304" pitchFamily="18" charset="0"/>
              </a:rPr>
              <a:t>keywords</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που χαρακτηρίζουν μια σελίδα, να περιέχονται με κάποιο τρόπο στο περιεχόμενο (κείμενο, </a:t>
            </a:r>
            <a:r>
              <a:rPr kumimoji="0" lang="el-GR" altLang="el-GR" sz="1600" b="0" i="0" u="none" strike="noStrike" cap="none" normalizeH="0" baseline="0" dirty="0" err="1" smtClean="0">
                <a:ln>
                  <a:noFill/>
                </a:ln>
                <a:solidFill>
                  <a:schemeClr val="tx1"/>
                </a:solidFill>
                <a:effectLst/>
                <a:ea typeface="Times New Roman" panose="02020603050405020304" pitchFamily="18" charset="0"/>
              </a:rPr>
              <a:t>κτλ</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της σελίδας.</a:t>
            </a:r>
            <a:endParaRPr kumimoji="0" lang="el-GR" altLang="el-GR" sz="1600" b="0" i="0" u="none" strike="noStrike" cap="none" normalizeH="0" baseline="0" dirty="0" smtClean="0">
              <a:ln>
                <a:noFill/>
              </a:ln>
              <a:solidFill>
                <a:schemeClr val="tx1"/>
              </a:solidFill>
              <a:effectLst/>
            </a:endParaRPr>
          </a:p>
        </p:txBody>
      </p:sp>
      <p:sp>
        <p:nvSpPr>
          <p:cNvPr id="6" name="Θέση υποσέλιδου 3" descr="."/>
          <p:cNvSpPr txBox="1">
            <a:spLocks/>
          </p:cNvSpPr>
          <p:nvPr>
            <p:custDataLst>
              <p:tags r:id="rId5"/>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97766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Βαρύτητα Περιεχομένου (2/4)</a:t>
            </a:r>
          </a:p>
        </p:txBody>
      </p:sp>
      <p:sp>
        <p:nvSpPr>
          <p:cNvPr id="3" name="Ορθογώνιο 2"/>
          <p:cNvSpPr/>
          <p:nvPr>
            <p:custDataLst>
              <p:tags r:id="rId3"/>
            </p:custDataLst>
          </p:nvPr>
        </p:nvSpPr>
        <p:spPr>
          <a:xfrm>
            <a:off x="22726" y="869505"/>
            <a:ext cx="9144000" cy="5339923"/>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dirty="0">
                <a:ea typeface="Times New Roman" panose="02020603050405020304" pitchFamily="18" charset="0"/>
              </a:rPr>
              <a:t>Χρησιμοποιήστε το ακόλουθο </a:t>
            </a:r>
            <a:r>
              <a:rPr lang="en-US" dirty="0">
                <a:ea typeface="Times New Roman" panose="02020603050405020304" pitchFamily="18" charset="0"/>
              </a:rPr>
              <a:t>meta </a:t>
            </a:r>
            <a:r>
              <a:rPr lang="el-GR" dirty="0">
                <a:ea typeface="Times New Roman" panose="02020603050405020304" pitchFamily="18" charset="0"/>
              </a:rPr>
              <a:t>για να περιγράψετε το περιεχόμενο κάθε σελίδας </a:t>
            </a:r>
          </a:p>
          <a:p>
            <a:pPr>
              <a:spcAft>
                <a:spcPts val="850"/>
              </a:spcAft>
            </a:pPr>
            <a:r>
              <a:rPr lang="el-GR" b="1" spc="-40" dirty="0">
                <a:solidFill>
                  <a:srgbClr val="000000"/>
                </a:solidFill>
                <a:ea typeface="Times New Roman" panose="02020603050405020304" pitchFamily="18" charset="0"/>
              </a:rPr>
              <a:t>		</a:t>
            </a:r>
            <a:r>
              <a:rPr lang="en-US" b="1" spc="-40" dirty="0">
                <a:solidFill>
                  <a:srgbClr val="000000"/>
                </a:solidFill>
                <a:ea typeface="Times New Roman" panose="02020603050405020304" pitchFamily="18" charset="0"/>
              </a:rPr>
              <a:t>&lt;meta </a:t>
            </a:r>
            <a:r>
              <a:rPr lang="en-US" b="1" spc="-40" dirty="0">
                <a:solidFill>
                  <a:srgbClr val="00AF50"/>
                </a:solidFill>
                <a:ea typeface="Times New Roman" panose="02020603050405020304" pitchFamily="18" charset="0"/>
              </a:rPr>
              <a:t>name</a:t>
            </a:r>
            <a:r>
              <a:rPr lang="en-US" b="1" spc="-40" dirty="0">
                <a:solidFill>
                  <a:srgbClr val="000000"/>
                </a:solidFill>
                <a:ea typeface="Times New Roman" panose="02020603050405020304" pitchFamily="18" charset="0"/>
              </a:rPr>
              <a:t>="</a:t>
            </a:r>
            <a:r>
              <a:rPr lang="en-US" b="1" spc="-40" dirty="0">
                <a:solidFill>
                  <a:srgbClr val="FF0000"/>
                </a:solidFill>
                <a:ea typeface="Times New Roman" panose="02020603050405020304" pitchFamily="18" charset="0"/>
              </a:rPr>
              <a:t>description</a:t>
            </a:r>
            <a:r>
              <a:rPr lang="en-US" b="1" spc="-40" dirty="0">
                <a:solidFill>
                  <a:srgbClr val="000000"/>
                </a:solidFill>
                <a:ea typeface="Times New Roman" panose="02020603050405020304" pitchFamily="18" charset="0"/>
              </a:rPr>
              <a:t>" </a:t>
            </a:r>
            <a:r>
              <a:rPr lang="en-US" b="1" spc="-40" dirty="0">
                <a:solidFill>
                  <a:srgbClr val="00AF50"/>
                </a:solidFill>
                <a:ea typeface="Times New Roman" panose="02020603050405020304" pitchFamily="18" charset="0"/>
              </a:rPr>
              <a:t>content</a:t>
            </a:r>
            <a:r>
              <a:rPr lang="en-US" b="1" spc="-40" dirty="0">
                <a:solidFill>
                  <a:srgbClr val="000000"/>
                </a:solidFill>
                <a:ea typeface="Times New Roman" panose="02020603050405020304" pitchFamily="18" charset="0"/>
              </a:rPr>
              <a:t>="</a:t>
            </a:r>
            <a:r>
              <a:rPr lang="en-US" b="1" spc="-40" dirty="0">
                <a:solidFill>
                  <a:srgbClr val="FF0000"/>
                </a:solidFill>
                <a:ea typeface="Times New Roman" panose="02020603050405020304" pitchFamily="18" charset="0"/>
              </a:rPr>
              <a:t>this is my home page</a:t>
            </a:r>
            <a:r>
              <a:rPr lang="en-US" b="1" spc="-40" dirty="0">
                <a:solidFill>
                  <a:srgbClr val="000000"/>
                </a:solidFill>
                <a:ea typeface="Times New Roman" panose="02020603050405020304" pitchFamily="18" charset="0"/>
              </a:rPr>
              <a:t>" /&gt; </a:t>
            </a:r>
            <a:endParaRPr lang="el-GR" dirty="0">
              <a:ea typeface="Times New Roman" panose="02020603050405020304" pitchFamily="18" charset="0"/>
            </a:endParaRPr>
          </a:p>
          <a:p>
            <a:pPr marL="342900" lvl="0" indent="-342900">
              <a:spcAft>
                <a:spcPts val="300"/>
              </a:spcAft>
              <a:buFont typeface="Wingdings" panose="05000000000000000000" pitchFamily="2" charset="2"/>
              <a:buChar char=""/>
            </a:pPr>
            <a:r>
              <a:rPr lang="el-GR" dirty="0">
                <a:ea typeface="Times New Roman" panose="02020603050405020304" pitchFamily="18" charset="0"/>
              </a:rPr>
              <a:t>Μία ή δύο προτάσεις, ή μια μικρή παράγραφος που συνοψίζει αποτελεσματικά το περιεχόμενο της σελίδας είναι το καλύτερο!</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Να είναι ενδιαφέρον αν παρουσιαστεί ως </a:t>
            </a:r>
            <a:r>
              <a:rPr lang="en-US" dirty="0">
                <a:ea typeface="Times New Roman" panose="02020603050405020304" pitchFamily="18" charset="0"/>
              </a:rPr>
              <a:t>snippet </a:t>
            </a:r>
            <a:r>
              <a:rPr lang="el-GR" dirty="0">
                <a:ea typeface="Times New Roman" panose="02020603050405020304" pitchFamily="18" charset="0"/>
              </a:rPr>
              <a:t>– είναι η περίληψη της σελίδας!</a:t>
            </a:r>
          </a:p>
          <a:p>
            <a:pPr marL="342900" lvl="0" indent="-342900">
              <a:spcAft>
                <a:spcPts val="300"/>
              </a:spcAft>
              <a:buFont typeface="Wingdings" panose="05000000000000000000" pitchFamily="2" charset="2"/>
              <a:buChar char=""/>
            </a:pPr>
            <a:r>
              <a:rPr lang="el-GR" dirty="0">
                <a:ea typeface="Times New Roman" panose="02020603050405020304" pitchFamily="18" charset="0"/>
              </a:rPr>
              <a:t>Αποφύγετε τα παρακάτω: </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Περιγραφές μη σχετικές με τη σελίδα.</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Γενικότητες τύπου "μια σελίδα" ή "μια σελίδα για βιβλία".</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Το γέμισμα της αποκλειστικά με λέξεις κλειδιά.</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Το </a:t>
            </a:r>
            <a:r>
              <a:rPr lang="en-US" dirty="0">
                <a:ea typeface="Times New Roman" panose="02020603050405020304" pitchFamily="18" charset="0"/>
              </a:rPr>
              <a:t>copy</a:t>
            </a:r>
            <a:r>
              <a:rPr lang="el-GR" dirty="0">
                <a:ea typeface="Times New Roman" panose="02020603050405020304" pitchFamily="18" charset="0"/>
              </a:rPr>
              <a:t>-</a:t>
            </a:r>
            <a:r>
              <a:rPr lang="en-US" dirty="0">
                <a:ea typeface="Times New Roman" panose="02020603050405020304" pitchFamily="18" charset="0"/>
              </a:rPr>
              <a:t>paste</a:t>
            </a:r>
            <a:r>
              <a:rPr lang="el-GR" dirty="0">
                <a:ea typeface="Times New Roman" panose="02020603050405020304" pitchFamily="18" charset="0"/>
              </a:rPr>
              <a:t> εκεί μέσα όλου του περιεχομένου της σελίδας.</a:t>
            </a:r>
          </a:p>
          <a:p>
            <a:pPr marL="342900" lvl="0" indent="-342900">
              <a:spcAft>
                <a:spcPts val="300"/>
              </a:spcAft>
              <a:buFont typeface="Wingdings" panose="05000000000000000000" pitchFamily="2" charset="2"/>
              <a:buChar char=""/>
            </a:pPr>
            <a:r>
              <a:rPr lang="el-GR" b="1" dirty="0">
                <a:ea typeface="Times New Roman" panose="02020603050405020304" pitchFamily="18" charset="0"/>
              </a:rPr>
              <a:t>Παράδειγμα καλής περιγραφής:</a:t>
            </a:r>
            <a:endParaRPr lang="el-GR"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Τα βιβλιοπωλεία Παπασωτηρίου είναι ο Νο1 προορισμός για ελληνικά &amp; ξενόγλωσσα βιβλία, </a:t>
            </a:r>
            <a:r>
              <a:rPr lang="en-US" dirty="0">
                <a:ea typeface="Times New Roman" panose="02020603050405020304" pitchFamily="18" charset="0"/>
              </a:rPr>
              <a:t>games</a:t>
            </a:r>
            <a:r>
              <a:rPr lang="el-GR" dirty="0">
                <a:ea typeface="Times New Roman" panose="02020603050405020304" pitchFamily="18" charset="0"/>
              </a:rPr>
              <a:t> και άλλα. Εκμεταλλευτείτε τις προσφορές μας όλο το χρόνο! </a:t>
            </a:r>
          </a:p>
          <a:p>
            <a:pPr marL="285750" indent="-285750">
              <a:spcAft>
                <a:spcPts val="300"/>
              </a:spcAft>
              <a:buFont typeface="Wingdings" panose="05000000000000000000" pitchFamily="2" charset="2"/>
              <a:buChar char="v"/>
            </a:pPr>
            <a:r>
              <a:rPr lang="el-GR" dirty="0">
                <a:ea typeface="Times New Roman" panose="02020603050405020304" pitchFamily="18" charset="0"/>
              </a:rPr>
              <a:t> </a:t>
            </a:r>
            <a:r>
              <a:rPr lang="el-GR" b="1" dirty="0" smtClean="0">
                <a:ea typeface="Times New Roman" panose="02020603050405020304" pitchFamily="18" charset="0"/>
              </a:rPr>
              <a:t>Συνολικά</a:t>
            </a:r>
            <a:r>
              <a:rPr lang="el-GR" b="1" dirty="0">
                <a:ea typeface="Times New Roman" panose="02020603050405020304" pitchFamily="18" charset="0"/>
              </a:rPr>
              <a:t>:</a:t>
            </a:r>
            <a:endParaRPr lang="el-GR"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Μη βάζετε ίδιο </a:t>
            </a:r>
            <a:r>
              <a:rPr lang="en-US" b="1" dirty="0">
                <a:ea typeface="Times New Roman" panose="02020603050405020304" pitchFamily="18" charset="0"/>
              </a:rPr>
              <a:t>description</a:t>
            </a:r>
            <a:r>
              <a:rPr lang="el-GR" dirty="0">
                <a:ea typeface="Times New Roman" panose="02020603050405020304" pitchFamily="18" charset="0"/>
              </a:rPr>
              <a:t>/</a:t>
            </a:r>
            <a:r>
              <a:rPr lang="en-US" b="1" dirty="0">
                <a:ea typeface="Times New Roman" panose="02020603050405020304" pitchFamily="18" charset="0"/>
              </a:rPr>
              <a:t>title</a:t>
            </a:r>
            <a:r>
              <a:rPr lang="el-GR" dirty="0">
                <a:ea typeface="Times New Roman" panose="02020603050405020304" pitchFamily="18" charset="0"/>
              </a:rPr>
              <a:t>/</a:t>
            </a:r>
            <a:r>
              <a:rPr lang="en-US" b="1" dirty="0">
                <a:ea typeface="Times New Roman" panose="02020603050405020304" pitchFamily="18" charset="0"/>
              </a:rPr>
              <a:t>keywords</a:t>
            </a:r>
            <a:r>
              <a:rPr lang="en-US" dirty="0">
                <a:ea typeface="Times New Roman" panose="02020603050405020304" pitchFamily="18" charset="0"/>
              </a:rPr>
              <a:t> </a:t>
            </a:r>
            <a:r>
              <a:rPr lang="el-GR" dirty="0">
                <a:ea typeface="Times New Roman" panose="02020603050405020304" pitchFamily="18" charset="0"/>
              </a:rPr>
              <a:t>σε σελίδες με διαφορετικό περιεχόμενο. Οι σελίδες σας θα φαίνονται ίδιες και κάποιες θα αγνοηθούν από τις μηχανές αναζήτησης και ως επακόλουθο και από τους χρήστες. </a:t>
            </a:r>
            <a:endParaRPr lang="el-GR" dirty="0">
              <a:effectLst/>
              <a:ea typeface="Times New Roman" panose="02020603050405020304" pitchFamily="18" charset="0"/>
            </a:endParaRP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63770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Βαρύτητα Περιεχομένου (3/4)</a:t>
            </a:r>
          </a:p>
        </p:txBody>
      </p:sp>
      <p:sp>
        <p:nvSpPr>
          <p:cNvPr id="9" name="Rectangle 15"/>
          <p:cNvSpPr>
            <a:spLocks noChangeArrowheads="1"/>
          </p:cNvSpPr>
          <p:nvPr>
            <p:custDataLst>
              <p:tags r:id="rId3"/>
            </p:custDataLst>
          </p:nvPr>
        </p:nvSpPr>
        <p:spPr bwMode="auto">
          <a:xfrm>
            <a:off x="179512" y="1168085"/>
            <a:ext cx="896448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tabLst/>
            </a:pPr>
            <a:r>
              <a:rPr lang="el-GR" altLang="el-GR" sz="1600" b="1" dirty="0">
                <a:latin typeface="+mn-lt"/>
                <a:ea typeface="Times New Roman" panose="02020603050405020304" pitchFamily="18" charset="0"/>
              </a:rPr>
              <a:t>Εικόνες</a:t>
            </a:r>
            <a:endParaRPr lang="el-GR" altLang="el-GR" sz="1600" dirty="0">
              <a:latin typeface="+mn-lt"/>
            </a:endParaRPr>
          </a:p>
          <a:p>
            <a:pPr marL="742950" lvl="1" indent="-285750">
              <a:buFont typeface="Wingdings" panose="05000000000000000000" pitchFamily="2" charset="2"/>
              <a:buChar char="q"/>
              <a:tabLst/>
            </a:pPr>
            <a:r>
              <a:rPr lang="el-GR" altLang="el-GR" sz="1600" dirty="0">
                <a:latin typeface="+mn-lt"/>
                <a:ea typeface="Times New Roman" panose="02020603050405020304" pitchFamily="18" charset="0"/>
              </a:rPr>
              <a:t>Δώστε περιεκτικά ονόματα στα αρχεία εικόνων. </a:t>
            </a:r>
            <a:endParaRPr lang="el-GR" altLang="el-GR" sz="1600" dirty="0">
              <a:latin typeface="+mn-lt"/>
            </a:endParaRPr>
          </a:p>
          <a:p>
            <a:pPr marL="742950" lvl="1" indent="-285750">
              <a:buFont typeface="Wingdings" panose="05000000000000000000" pitchFamily="2" charset="2"/>
              <a:buChar char="q"/>
              <a:tabLst/>
            </a:pPr>
            <a:r>
              <a:rPr lang="el-GR" altLang="el-GR" sz="1600" dirty="0">
                <a:latin typeface="+mn-lt"/>
                <a:ea typeface="Times New Roman" panose="02020603050405020304" pitchFamily="18" charset="0"/>
              </a:rPr>
              <a:t>Βάλτε τες κάτω από ένα φάκελο στο </a:t>
            </a:r>
            <a:r>
              <a:rPr lang="en-US" altLang="el-GR" sz="1600" dirty="0">
                <a:latin typeface="+mn-lt"/>
                <a:ea typeface="Times New Roman" panose="02020603050405020304" pitchFamily="18" charset="0"/>
              </a:rPr>
              <a:t>site </a:t>
            </a:r>
            <a:r>
              <a:rPr lang="el-GR" altLang="el-GR" sz="1600" dirty="0">
                <a:latin typeface="+mn-lt"/>
                <a:ea typeface="Times New Roman" panose="02020603050405020304" pitchFamily="18" charset="0"/>
              </a:rPr>
              <a:t>σας.</a:t>
            </a:r>
            <a:endParaRPr lang="el-GR" altLang="el-GR" sz="1600" dirty="0">
              <a:latin typeface="+mn-lt"/>
            </a:endParaRPr>
          </a:p>
          <a:p>
            <a:pPr marL="285750" lvl="0" indent="-285750">
              <a:buFont typeface="Wingdings" panose="05000000000000000000" pitchFamily="2" charset="2"/>
              <a:buChar char="v"/>
              <a:tabLst/>
            </a:pPr>
            <a:r>
              <a:rPr lang="el-GR" altLang="el-GR" sz="1600" b="1" dirty="0">
                <a:latin typeface="+mn-lt"/>
                <a:ea typeface="Times New Roman" panose="02020603050405020304" pitchFamily="18" charset="0"/>
              </a:rPr>
              <a:t>Χρησιμοποιήστε τις ιδιότητες </a:t>
            </a:r>
            <a:r>
              <a:rPr lang="en-US" altLang="el-GR" sz="1600" b="1" dirty="0">
                <a:latin typeface="+mn-lt"/>
                <a:ea typeface="Times New Roman" panose="02020603050405020304" pitchFamily="18" charset="0"/>
                <a:cs typeface="Times New Roman" panose="02020603050405020304" pitchFamily="18" charset="0"/>
              </a:rPr>
              <a:t>alt</a:t>
            </a:r>
            <a:r>
              <a:rPr lang="el-GR" altLang="el-GR" sz="1600" b="1" dirty="0">
                <a:latin typeface="+mn-lt"/>
                <a:ea typeface="Times New Roman" panose="02020603050405020304" pitchFamily="18" charset="0"/>
              </a:rPr>
              <a:t> και </a:t>
            </a:r>
            <a:r>
              <a:rPr lang="en-US" altLang="el-GR" sz="1600" b="1" dirty="0">
                <a:latin typeface="+mn-lt"/>
                <a:ea typeface="Times New Roman" panose="02020603050405020304" pitchFamily="18" charset="0"/>
                <a:cs typeface="Times New Roman" panose="02020603050405020304" pitchFamily="18" charset="0"/>
              </a:rPr>
              <a:t>title</a:t>
            </a:r>
            <a:r>
              <a:rPr lang="el-GR" altLang="el-GR" sz="1600" b="1" dirty="0">
                <a:latin typeface="+mn-lt"/>
                <a:ea typeface="Times New Roman" panose="02020603050405020304" pitchFamily="18" charset="0"/>
              </a:rPr>
              <a:t> σε ετικέτες </a:t>
            </a:r>
            <a:r>
              <a:rPr lang="en-US" altLang="el-GR" sz="1600" b="1" dirty="0" err="1">
                <a:latin typeface="+mn-lt"/>
                <a:ea typeface="Times New Roman" panose="02020603050405020304" pitchFamily="18" charset="0"/>
                <a:cs typeface="Times New Roman" panose="02020603050405020304" pitchFamily="18" charset="0"/>
              </a:rPr>
              <a:t>img</a:t>
            </a:r>
            <a:r>
              <a:rPr lang="el-GR" altLang="el-GR" sz="1600" dirty="0">
                <a:latin typeface="+mn-lt"/>
                <a:ea typeface="Times New Roman" panose="02020603050405020304" pitchFamily="18" charset="0"/>
              </a:rPr>
              <a:t>: Βάζουμε σωστές περιγραφές του τι απεικονίζεται σε μια εικόνα. </a:t>
            </a:r>
            <a:endParaRPr lang="el-GR" altLang="el-GR" sz="1600" dirty="0">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Το κείμενο εμφανίζεται όταν το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mouse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σταματά πάνω σε αυτή. Πέρα από τους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screen</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readers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(των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AMEA</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εξυπηρετεί και ανάγκες SEO.</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1260475" algn="l"/>
              </a:tabLst>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Παραδείγματα</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όχι καλή τακτική:</a:t>
            </a:r>
            <a:endParaRPr kumimoji="0" lang="el-GR" altLang="el-GR" sz="16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1260475" algn="l"/>
              </a:tabLst>
            </a:pP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&lt;</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img</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src</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="puppy.jpg" </a:t>
            </a:r>
            <a:r>
              <a:rPr kumimoji="0" lang="en-US" altLang="el-GR" sz="1600" b="1" i="0" u="none" strike="noStrike" cap="none" normalizeH="0" baseline="0" dirty="0" smtClean="0">
                <a:ln>
                  <a:noFill/>
                </a:ln>
                <a:solidFill>
                  <a:srgbClr val="FF0000"/>
                </a:solidFill>
                <a:effectLst/>
                <a:latin typeface="+mn-lt"/>
                <a:ea typeface="Times New Roman" panose="02020603050405020304" pitchFamily="18" charset="0"/>
                <a:cs typeface="Courier New" panose="02070309020205020404" pitchFamily="49" charset="0"/>
              </a:rPr>
              <a:t>alt=""</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Wingdings" panose="05000000000000000000" pitchFamily="2" charset="2"/>
              <a:buChar char="ü"/>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ναι</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σε εικόνες της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διεπαφής</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 </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rPr>
              <a:t>όχι</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σε εικόνες περιεχομένου</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κάπως καλό: </a:t>
            </a:r>
            <a:endParaRPr kumimoji="0" lang="el-GR" altLang="el-GR" sz="16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1260475" algn="l"/>
              </a:tabLst>
            </a:pP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&lt;</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img</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src</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="puppy.jpg" </a:t>
            </a: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alt="puppy"</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ιδανικό: </a:t>
            </a:r>
            <a:endParaRPr kumimoji="0" lang="el-GR" altLang="el-GR" sz="16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1260475" algn="l"/>
              </a:tabLst>
            </a:pP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&lt;</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img</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src</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="puppy.jpg" </a:t>
            </a:r>
            <a:r>
              <a:rPr kumimoji="0" lang="en-US" altLang="el-GR" sz="1600" b="1" i="0" u="none" strike="noStrike" cap="none" normalizeH="0" baseline="0" dirty="0" smtClean="0">
                <a:ln>
                  <a:noFill/>
                </a:ln>
                <a:solidFill>
                  <a:srgbClr val="00B050"/>
                </a:solidFill>
                <a:effectLst/>
                <a:latin typeface="+mn-lt"/>
                <a:ea typeface="Times New Roman" panose="02020603050405020304" pitchFamily="18" charset="0"/>
                <a:cs typeface="Courier New" panose="02070309020205020404" pitchFamily="49" charset="0"/>
              </a:rPr>
              <a:t>alt="Dalmatian puppy playing fetch"</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αποφύγετε κάτι σαν το επόμενο: </a:t>
            </a:r>
            <a:endParaRPr kumimoji="0" lang="el-GR" altLang="el-GR" sz="1600" b="0" i="0" u="none" strike="noStrike" cap="none" normalizeH="0" baseline="0" dirty="0" smtClean="0">
              <a:ln>
                <a:noFill/>
              </a:ln>
              <a:solidFill>
                <a:schemeClr val="tx1"/>
              </a:solidFill>
              <a:effectLst/>
              <a:latin typeface="+mn-lt"/>
            </a:endParaRPr>
          </a:p>
          <a:p>
            <a:pPr marR="0" lvl="0" algn="l" defTabSz="914400" rtl="0" eaLnBrk="0" fontAlgn="base" latinLnBrk="0" hangingPunct="0">
              <a:lnSpc>
                <a:spcPct val="100000"/>
              </a:lnSpc>
              <a:spcBef>
                <a:spcPct val="0"/>
              </a:spcBef>
              <a:spcAft>
                <a:spcPct val="0"/>
              </a:spcAft>
              <a:buClrTx/>
              <a:buSzTx/>
              <a:tabLst>
                <a:tab pos="1260475" algn="l"/>
              </a:tabLst>
            </a:pP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img</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src</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="puppy.jpg" </a:t>
            </a:r>
            <a:r>
              <a:rPr kumimoji="0" lang="en-US" altLang="el-GR" sz="1600" b="1" i="0"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alt="puppy dog baby dog puppies doggies pups dog retriever </a:t>
            </a:r>
            <a:r>
              <a:rPr kumimoji="0" lang="el-GR" altLang="el-GR" sz="1600" b="1" i="0"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rgbClr val="C00000"/>
                </a:solidFill>
                <a:effectLst/>
                <a:latin typeface="+mn-lt"/>
                <a:ea typeface="Times New Roman" panose="02020603050405020304" pitchFamily="18" charset="0"/>
                <a:cs typeface="Courier New" panose="02070309020205020404" pitchFamily="49" charset="0"/>
              </a:rPr>
              <a:t>labrador</a:t>
            </a:r>
            <a:r>
              <a:rPr kumimoji="0" lang="en-US" altLang="el-GR" sz="1600" b="1" i="0"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 setter</a:t>
            </a:r>
            <a:endParaRPr kumimoji="0" lang="el-GR" altLang="el-GR" sz="1600" b="1" i="0"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endParaRPr>
          </a:p>
          <a:p>
            <a:pPr marR="0" lvl="0" algn="l" defTabSz="914400" rtl="0" eaLnBrk="0" fontAlgn="base" latinLnBrk="0" hangingPunct="0">
              <a:lnSpc>
                <a:spcPct val="100000"/>
              </a:lnSpc>
              <a:spcBef>
                <a:spcPct val="0"/>
              </a:spcBef>
              <a:spcAft>
                <a:spcPct val="0"/>
              </a:spcAft>
              <a:buClrTx/>
              <a:buSzTx/>
              <a:tabLst>
                <a:tab pos="1260475" algn="l"/>
              </a:tabLst>
            </a:pPr>
            <a:r>
              <a:rPr kumimoji="0" lang="en-US" altLang="el-GR" sz="1600" b="1" i="0"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		    pointer puppy terrier puppies dog food cheap </a:t>
            </a:r>
            <a:r>
              <a:rPr kumimoji="0" lang="en-US" altLang="el-GR" sz="1600" b="1" i="0" u="none" strike="noStrike" cap="none" normalizeH="0" baseline="0" dirty="0" err="1" smtClean="0">
                <a:ln>
                  <a:noFill/>
                </a:ln>
                <a:solidFill>
                  <a:srgbClr val="C00000"/>
                </a:solidFill>
                <a:effectLst/>
                <a:latin typeface="+mn-lt"/>
                <a:ea typeface="Times New Roman" panose="02020603050405020304" pitchFamily="18" charset="0"/>
                <a:cs typeface="Courier New" panose="02070309020205020404" pitchFamily="49" charset="0"/>
              </a:rPr>
              <a:t>dogfood</a:t>
            </a:r>
            <a:r>
              <a:rPr kumimoji="0" lang="en-US" altLang="el-GR" sz="1600" b="1" i="0" u="none" strike="noStrike" cap="none" normalizeH="0" baseline="0" dirty="0" smtClean="0">
                <a:ln>
                  <a:noFill/>
                </a:ln>
                <a:solidFill>
                  <a:srgbClr val="C00000"/>
                </a:solidFill>
                <a:effectLst/>
                <a:latin typeface="+mn-lt"/>
                <a:ea typeface="Times New Roman" panose="02020603050405020304" pitchFamily="18" charset="0"/>
                <a:cs typeface="Courier New" panose="02070309020205020404" pitchFamily="49" charset="0"/>
              </a:rPr>
              <a:t> puppy food"</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endParaRPr kumimoji="0" lang="en-US" altLang="el-GR" sz="1600" b="0" i="0" u="none" strike="noStrike" cap="none" normalizeH="0" baseline="0" dirty="0" smtClean="0">
              <a:ln>
                <a:noFill/>
              </a:ln>
              <a:solidFill>
                <a:schemeClr val="tx1"/>
              </a:solidFill>
              <a:effectLst/>
              <a:latin typeface="+mn-lt"/>
            </a:endParaRPr>
          </a:p>
        </p:txBody>
      </p:sp>
      <p:pic>
        <p:nvPicPr>
          <p:cNvPr id="10" name="Picture 10" descr="εικόνα puppy.jpg"/>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9746" b="22458"/>
          <a:stretch/>
        </p:blipFill>
        <p:spPr bwMode="auto">
          <a:xfrm>
            <a:off x="6837318" y="2996952"/>
            <a:ext cx="1872208" cy="1791576"/>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630977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Βαρύτητα Περιεχομένου (4/4)</a:t>
            </a:r>
          </a:p>
        </p:txBody>
      </p:sp>
      <p:sp>
        <p:nvSpPr>
          <p:cNvPr id="3" name="Ορθογώνιο 2"/>
          <p:cNvSpPr/>
          <p:nvPr>
            <p:custDataLst>
              <p:tags r:id="rId3"/>
            </p:custDataLst>
          </p:nvPr>
        </p:nvSpPr>
        <p:spPr>
          <a:xfrm>
            <a:off x="53752" y="1362008"/>
            <a:ext cx="9036496" cy="4593565"/>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b="1" dirty="0" err="1">
                <a:ea typeface="Times New Roman" panose="02020603050405020304" pitchFamily="18" charset="0"/>
              </a:rPr>
              <a:t>Headings</a:t>
            </a:r>
            <a:r>
              <a:rPr lang="el-GR" b="1" dirty="0">
                <a:ea typeface="Times New Roman" panose="02020603050405020304" pitchFamily="18" charset="0"/>
              </a:rPr>
              <a:t>/</a:t>
            </a:r>
            <a:r>
              <a:rPr lang="en-US" b="1" dirty="0">
                <a:ea typeface="Times New Roman" panose="02020603050405020304" pitchFamily="18" charset="0"/>
              </a:rPr>
              <a:t>Formatting</a:t>
            </a:r>
            <a:r>
              <a:rPr lang="el-GR" dirty="0">
                <a:ea typeface="Times New Roman" panose="02020603050405020304" pitchFamily="18" charset="0"/>
              </a:rPr>
              <a:t>: Οι μηχανές αναζήτησης δίνουν ιδιαίτερη βαρύτητα σε κείμενο που είναι μορφοποιημένο με τις ετικέτες επικεφαλίδας. Θεωρείται καλό:</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να υπάρχει μία ετικέτα </a:t>
            </a:r>
            <a:r>
              <a:rPr lang="el-GR" b="1" spc="-150" dirty="0">
                <a:ea typeface="Times New Roman" panose="02020603050405020304" pitchFamily="18" charset="0"/>
                <a:cs typeface="Times New Roman" panose="02020603050405020304" pitchFamily="18" charset="0"/>
              </a:rPr>
              <a:t>&lt;</a:t>
            </a:r>
            <a:r>
              <a:rPr lang="en-US" b="1" spc="-150" dirty="0">
                <a:ea typeface="Times New Roman" panose="02020603050405020304" pitchFamily="18" charset="0"/>
                <a:cs typeface="Times New Roman" panose="02020603050405020304" pitchFamily="18" charset="0"/>
              </a:rPr>
              <a:t>h</a:t>
            </a:r>
            <a:r>
              <a:rPr lang="el-GR" b="1" spc="-150" dirty="0">
                <a:ea typeface="Times New Roman" panose="02020603050405020304" pitchFamily="18" charset="0"/>
                <a:cs typeface="Times New Roman" panose="02020603050405020304" pitchFamily="18" charset="0"/>
              </a:rPr>
              <a:t>1&gt;</a:t>
            </a:r>
            <a:r>
              <a:rPr lang="el-GR" dirty="0">
                <a:ea typeface="Times New Roman" panose="02020603050405020304" pitchFamily="18" charset="0"/>
              </a:rPr>
              <a:t> ή </a:t>
            </a:r>
            <a:r>
              <a:rPr lang="el-GR" b="1" spc="-150" dirty="0">
                <a:ea typeface="Times New Roman" panose="02020603050405020304" pitchFamily="18" charset="0"/>
                <a:cs typeface="Times New Roman" panose="02020603050405020304" pitchFamily="18" charset="0"/>
              </a:rPr>
              <a:t>&lt;</a:t>
            </a:r>
            <a:r>
              <a:rPr lang="en-US" b="1" spc="-150" dirty="0">
                <a:ea typeface="Times New Roman" panose="02020603050405020304" pitchFamily="18" charset="0"/>
                <a:cs typeface="Times New Roman" panose="02020603050405020304" pitchFamily="18" charset="0"/>
              </a:rPr>
              <a:t>h</a:t>
            </a:r>
            <a:r>
              <a:rPr lang="el-GR" b="1" spc="-150" dirty="0">
                <a:ea typeface="Times New Roman" panose="02020603050405020304" pitchFamily="18" charset="0"/>
                <a:cs typeface="Times New Roman" panose="02020603050405020304" pitchFamily="18" charset="0"/>
              </a:rPr>
              <a:t>2&gt;</a:t>
            </a:r>
            <a:r>
              <a:rPr lang="el-GR" dirty="0">
                <a:ea typeface="Times New Roman" panose="02020603050405020304" pitchFamily="18" charset="0"/>
              </a:rPr>
              <a:t> με κατάλληλο κείμενο στο πάνω μέρος της σελίδας</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να γίνεται χρήση των ετικετών </a:t>
            </a:r>
            <a:r>
              <a:rPr lang="en-US" b="1" dirty="0">
                <a:ea typeface="Times New Roman" panose="02020603050405020304" pitchFamily="18" charset="0"/>
              </a:rPr>
              <a:t>strong</a:t>
            </a:r>
            <a:r>
              <a:rPr lang="en-US" dirty="0">
                <a:ea typeface="Times New Roman" panose="02020603050405020304" pitchFamily="18" charset="0"/>
              </a:rPr>
              <a:t> </a:t>
            </a:r>
            <a:r>
              <a:rPr lang="el-GR" dirty="0">
                <a:ea typeface="Times New Roman" panose="02020603050405020304" pitchFamily="18" charset="0"/>
              </a:rPr>
              <a:t>και </a:t>
            </a:r>
            <a:r>
              <a:rPr lang="en-US" i="1" dirty="0" err="1">
                <a:ea typeface="Times New Roman" panose="02020603050405020304" pitchFamily="18" charset="0"/>
              </a:rPr>
              <a:t>em</a:t>
            </a:r>
            <a:r>
              <a:rPr lang="en-US" dirty="0">
                <a:ea typeface="Times New Roman" panose="02020603050405020304" pitchFamily="18" charset="0"/>
              </a:rPr>
              <a:t> </a:t>
            </a:r>
            <a:r>
              <a:rPr lang="el-GR" dirty="0">
                <a:ea typeface="Times New Roman" panose="02020603050405020304" pitchFamily="18" charset="0"/>
              </a:rPr>
              <a:t>σε λέξεις που αποτελούν </a:t>
            </a:r>
            <a:r>
              <a:rPr lang="el-GR" dirty="0" err="1">
                <a:ea typeface="Times New Roman" panose="02020603050405020304" pitchFamily="18" charset="0"/>
              </a:rPr>
              <a:t>keywords</a:t>
            </a:r>
            <a:r>
              <a:rPr lang="el-GR" dirty="0">
                <a:ea typeface="Times New Roman" panose="02020603050405020304" pitchFamily="18" charset="0"/>
              </a:rPr>
              <a:t> της σελίδα μας</a:t>
            </a:r>
          </a:p>
          <a:p>
            <a:pPr marL="342900" lvl="0" indent="-342900">
              <a:spcAft>
                <a:spcPts val="300"/>
              </a:spcAft>
              <a:buFont typeface="Wingdings" panose="05000000000000000000" pitchFamily="2" charset="2"/>
              <a:buChar char=""/>
            </a:pPr>
            <a:r>
              <a:rPr lang="el-GR" dirty="0">
                <a:ea typeface="Times New Roman" panose="02020603050405020304" pitchFamily="18" charset="0"/>
              </a:rPr>
              <a:t>Το αρχικό μέρος των σελίδων είναι πιο σημαντικό για τις μηχανές αναζήτησης.</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Άρα: είναι καλό το κείμενο που χαρακτηρίζει τη σελίδα να είναι στο πάνω μέρος του αρχείου.</a:t>
            </a:r>
          </a:p>
          <a:p>
            <a:pPr marL="800100" lvl="1" indent="-342900">
              <a:spcAft>
                <a:spcPts val="300"/>
              </a:spcAft>
              <a:buSzPts val="1800"/>
              <a:buFont typeface="Wingdings" panose="05000000000000000000" pitchFamily="2" charset="2"/>
              <a:buChar char=""/>
            </a:pPr>
            <a:r>
              <a:rPr lang="el-GR" b="1" dirty="0">
                <a:ea typeface="Times New Roman" panose="02020603050405020304" pitchFamily="18" charset="0"/>
              </a:rPr>
              <a:t>Πώς</a:t>
            </a:r>
            <a:r>
              <a:rPr lang="el-GR" dirty="0">
                <a:ea typeface="Times New Roman" panose="02020603050405020304" pitchFamily="18" charset="0"/>
              </a:rPr>
              <a:t> μπορεί να γίνει αυτό; π.χ. συνήθως στην αρχή υπάρχουν πολλά </a:t>
            </a:r>
            <a:r>
              <a:rPr lang="el-GR" dirty="0" err="1">
                <a:ea typeface="Times New Roman" panose="02020603050405020304" pitchFamily="18" charset="0"/>
              </a:rPr>
              <a:t>java</a:t>
            </a:r>
            <a:r>
              <a:rPr lang="el-GR" dirty="0">
                <a:ea typeface="Times New Roman" panose="02020603050405020304" pitchFamily="18" charset="0"/>
              </a:rPr>
              <a:t> </a:t>
            </a:r>
            <a:r>
              <a:rPr lang="el-GR" dirty="0" err="1">
                <a:ea typeface="Times New Roman" panose="02020603050405020304" pitchFamily="18" charset="0"/>
              </a:rPr>
              <a:t>scripts</a:t>
            </a:r>
            <a:r>
              <a:rPr lang="el-GR" dirty="0">
                <a:ea typeface="Times New Roman" panose="02020603050405020304" pitchFamily="18" charset="0"/>
              </a:rPr>
              <a:t>!</a:t>
            </a:r>
          </a:p>
          <a:p>
            <a:pPr marL="1257300" lvl="2" indent="-342900">
              <a:spcAft>
                <a:spcPts val="300"/>
              </a:spcAft>
              <a:buSzPts val="1600"/>
              <a:buFont typeface="Symbol" panose="05050102010706020507" pitchFamily="18" charset="2"/>
              <a:buChar char=""/>
              <a:tabLst>
                <a:tab pos="990600" algn="l"/>
              </a:tabLst>
            </a:pPr>
            <a:r>
              <a:rPr lang="el-GR" b="1" dirty="0">
                <a:ea typeface="Times New Roman" panose="02020603050405020304" pitchFamily="18" charset="0"/>
              </a:rPr>
              <a:t>Λύση 1</a:t>
            </a:r>
            <a:r>
              <a:rPr lang="el-GR" dirty="0">
                <a:ea typeface="Times New Roman" panose="02020603050405020304" pitchFamily="18" charset="0"/>
              </a:rPr>
              <a:t>: Μεταφορά των </a:t>
            </a:r>
            <a:r>
              <a:rPr lang="en-US" dirty="0">
                <a:ea typeface="Times New Roman" panose="02020603050405020304" pitchFamily="18" charset="0"/>
              </a:rPr>
              <a:t>scripts</a:t>
            </a:r>
            <a:r>
              <a:rPr lang="el-GR" dirty="0">
                <a:ea typeface="Times New Roman" panose="02020603050405020304" pitchFamily="18" charset="0"/>
              </a:rPr>
              <a:t> σε </a:t>
            </a:r>
            <a:r>
              <a:rPr lang="en-US" dirty="0">
                <a:ea typeface="Times New Roman" panose="02020603050405020304" pitchFamily="18" charset="0"/>
              </a:rPr>
              <a:t>include</a:t>
            </a:r>
            <a:r>
              <a:rPr lang="el-GR" dirty="0">
                <a:ea typeface="Times New Roman" panose="02020603050405020304" pitchFamily="18" charset="0"/>
              </a:rPr>
              <a:t> αρχεία.</a:t>
            </a:r>
          </a:p>
          <a:p>
            <a:pPr marL="1257300" lvl="2" indent="-342900">
              <a:spcAft>
                <a:spcPts val="300"/>
              </a:spcAft>
              <a:buSzPts val="1600"/>
              <a:buFont typeface="Symbol" panose="05050102010706020507" pitchFamily="18" charset="2"/>
              <a:buChar char=""/>
              <a:tabLst>
                <a:tab pos="990600" algn="l"/>
              </a:tabLst>
            </a:pPr>
            <a:r>
              <a:rPr lang="el-GR" b="1" dirty="0">
                <a:ea typeface="Times New Roman" panose="02020603050405020304" pitchFamily="18" charset="0"/>
              </a:rPr>
              <a:t>Λύση 2</a:t>
            </a:r>
            <a:r>
              <a:rPr lang="el-GR" dirty="0">
                <a:ea typeface="Times New Roman" panose="02020603050405020304" pitchFamily="18" charset="0"/>
              </a:rPr>
              <a:t> (λίγο υπερβολική): Ασυμφωνία σειράς </a:t>
            </a:r>
            <a:r>
              <a:rPr lang="en-US" dirty="0">
                <a:ea typeface="Times New Roman" panose="02020603050405020304" pitchFamily="18" charset="0"/>
              </a:rPr>
              <a:t>HTML </a:t>
            </a:r>
            <a:r>
              <a:rPr lang="el-GR" dirty="0">
                <a:ea typeface="Times New Roman" panose="02020603050405020304" pitchFamily="18" charset="0"/>
              </a:rPr>
              <a:t>ετικετών στον κώδικα και εμφάνισης περιεχομένου στη σελίδα. </a:t>
            </a:r>
          </a:p>
          <a:p>
            <a:pPr marL="1714500" lvl="3" indent="-342900">
              <a:spcAft>
                <a:spcPts val="300"/>
              </a:spcAft>
              <a:buSzPts val="1600"/>
              <a:buFont typeface="Wingdings" panose="05000000000000000000" pitchFamily="2" charset="2"/>
              <a:buChar char=""/>
              <a:tabLst>
                <a:tab pos="1260475" algn="l"/>
              </a:tabLst>
            </a:pPr>
            <a:r>
              <a:rPr lang="el-GR" dirty="0">
                <a:ea typeface="Times New Roman" panose="02020603050405020304" pitchFamily="18" charset="0"/>
              </a:rPr>
              <a:t>Προϋποθέτει χρήση </a:t>
            </a:r>
            <a:r>
              <a:rPr lang="en-US" dirty="0">
                <a:ea typeface="Times New Roman" panose="02020603050405020304" pitchFamily="18" charset="0"/>
              </a:rPr>
              <a:t>layers</a:t>
            </a:r>
            <a:r>
              <a:rPr lang="el-GR" dirty="0">
                <a:ea typeface="Times New Roman" panose="02020603050405020304" pitchFamily="18" charset="0"/>
              </a:rPr>
              <a:t> ή/και </a:t>
            </a:r>
            <a:r>
              <a:rPr lang="en-US" dirty="0">
                <a:ea typeface="Times New Roman" panose="02020603050405020304" pitchFamily="18" charset="0"/>
              </a:rPr>
              <a:t>DIVs</a:t>
            </a:r>
            <a:r>
              <a:rPr lang="el-GR" dirty="0">
                <a:ea typeface="Times New Roman" panose="02020603050405020304" pitchFamily="18" charset="0"/>
              </a:rPr>
              <a:t> με απόλυτη τοποθέτηση μέσω </a:t>
            </a:r>
            <a:r>
              <a:rPr lang="en-US" dirty="0">
                <a:ea typeface="Times New Roman" panose="02020603050405020304" pitchFamily="18" charset="0"/>
              </a:rPr>
              <a:t>CSS</a:t>
            </a:r>
            <a:r>
              <a:rPr lang="el-GR" dirty="0">
                <a:ea typeface="Times New Roman" panose="02020603050405020304" pitchFamily="18" charset="0"/>
              </a:rPr>
              <a:t>.</a:t>
            </a:r>
          </a:p>
          <a:p>
            <a:pPr marL="1714500" lvl="3" indent="-342900">
              <a:spcAft>
                <a:spcPts val="300"/>
              </a:spcAft>
              <a:buSzPts val="1600"/>
              <a:buFont typeface="Wingdings" panose="05000000000000000000" pitchFamily="2" charset="2"/>
              <a:buChar char=""/>
              <a:tabLst>
                <a:tab pos="1260475" algn="l"/>
              </a:tabLst>
            </a:pPr>
            <a:r>
              <a:rPr lang="el-GR" dirty="0">
                <a:ea typeface="Times New Roman" panose="02020603050405020304" pitchFamily="18" charset="0"/>
              </a:rPr>
              <a:t>Τα </a:t>
            </a:r>
            <a:r>
              <a:rPr lang="en-US" dirty="0">
                <a:ea typeface="Times New Roman" panose="02020603050405020304" pitchFamily="18" charset="0"/>
              </a:rPr>
              <a:t>DIVs</a:t>
            </a:r>
            <a:r>
              <a:rPr lang="el-GR" dirty="0">
                <a:ea typeface="Times New Roman" panose="02020603050405020304" pitchFamily="18" charset="0"/>
              </a:rPr>
              <a:t> με το σημαντικό περιεχόμενο είναι στην αρχή του αρχείου αλλά μέσω </a:t>
            </a:r>
            <a:r>
              <a:rPr lang="en-US" dirty="0">
                <a:ea typeface="Times New Roman" panose="02020603050405020304" pitchFamily="18" charset="0"/>
              </a:rPr>
              <a:t>CSS</a:t>
            </a:r>
            <a:r>
              <a:rPr lang="el-GR" dirty="0">
                <a:ea typeface="Times New Roman" panose="02020603050405020304" pitchFamily="18" charset="0"/>
              </a:rPr>
              <a:t> εμφανίζεται όπου βολεύει τη σχεδίαση της σελίδας! </a:t>
            </a:r>
            <a:endParaRPr lang="el-GR" dirty="0">
              <a:effectLst/>
              <a:ea typeface="Times New Roman" panose="02020603050405020304" pitchFamily="18" charset="0"/>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23528" y="591976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1953198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Πλοήγηση</a:t>
            </a:r>
          </a:p>
        </p:txBody>
      </p:sp>
      <p:sp>
        <p:nvSpPr>
          <p:cNvPr id="4" name="Rectangle 2"/>
          <p:cNvSpPr>
            <a:spLocks noChangeArrowheads="1"/>
          </p:cNvSpPr>
          <p:nvPr>
            <p:custDataLst>
              <p:tags r:id="rId3"/>
            </p:custDataLst>
          </p:nvPr>
        </p:nvSpPr>
        <p:spPr bwMode="auto">
          <a:xfrm>
            <a:off x="289898" y="948258"/>
            <a:ext cx="842493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Οργανώστε σωστά τις σελίδες σας:</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Η ιεραρχική οργάνωση είναι κατανοητή από όλους. Οργανώστε σχετικές μεταξύ τους σελίδες κάτω από μια άλλη σελίδα γονέα.</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Αποφύγετε όμως οργανώσεις μεγάλου βάθους. Το πόσο βαθιά σε σχέση με τη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home page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βρίσκεται μια σελίδα, λειτουργεί αρνητικά για τα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bots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μετά από κάποιο βάθος. Ένα τυπικό βάθος είναι το 3 ή 4. Αποφύγετε βαθύτερες οργανώσεις.</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lang="el-GR" altLang="el-GR" sz="1600" dirty="0" smtClean="0">
                <a:latin typeface="+mn-lt"/>
                <a:ea typeface="Times New Roman" panose="02020603050405020304" pitchFamily="18" charset="0"/>
              </a:rPr>
              <a:t>Χρησιμοποιείστε </a:t>
            </a:r>
            <a:r>
              <a:rPr lang="el-GR" altLang="el-GR" sz="1600" b="1" dirty="0">
                <a:latin typeface="+mn-lt"/>
                <a:ea typeface="Times New Roman" panose="02020603050405020304" pitchFamily="18" charset="0"/>
              </a:rPr>
              <a:t>λίστες </a:t>
            </a:r>
            <a:r>
              <a:rPr lang="en-US" altLang="el-GR" sz="1600" b="1" dirty="0">
                <a:latin typeface="+mn-lt"/>
                <a:ea typeface="Times New Roman" panose="02020603050405020304" pitchFamily="18" charset="0"/>
              </a:rPr>
              <a:t>breadcrumb</a:t>
            </a:r>
            <a:r>
              <a:rPr lang="en-US" altLang="el-GR" sz="1600" dirty="0">
                <a:latin typeface="+mn-lt"/>
                <a:ea typeface="Times New Roman" panose="02020603050405020304" pitchFamily="18" charset="0"/>
              </a:rPr>
              <a:t> </a:t>
            </a:r>
            <a:r>
              <a:rPr lang="el-GR" altLang="el-GR" sz="1600" dirty="0">
                <a:latin typeface="+mn-lt"/>
                <a:ea typeface="Times New Roman" panose="02020603050405020304" pitchFamily="18" charset="0"/>
              </a:rPr>
              <a:t>ως στοιχείο ένδειξης τρέχουσας θέσης αλλά και πλοήγησης. Τα </a:t>
            </a:r>
            <a:r>
              <a:rPr lang="en-US" altLang="el-GR" sz="1600" dirty="0">
                <a:latin typeface="+mn-lt"/>
                <a:ea typeface="Times New Roman" panose="02020603050405020304" pitchFamily="18" charset="0"/>
              </a:rPr>
              <a:t>Web CSM </a:t>
            </a:r>
            <a:r>
              <a:rPr lang="el-GR" altLang="el-GR" sz="1600" dirty="0">
                <a:latin typeface="+mn-lt"/>
                <a:ea typeface="Times New Roman" panose="02020603050405020304" pitchFamily="18" charset="0"/>
              </a:rPr>
              <a:t>παρέχουν έτοιμα τέτοια στοιχεία.</a:t>
            </a:r>
            <a:endParaRPr lang="el-GR" altLang="el-GR" sz="1600" dirty="0">
              <a:latin typeface="+mn-lt"/>
            </a:endParaRPr>
          </a:p>
          <a:p>
            <a:pPr marL="1200150" lvl="2" indent="-285750">
              <a:buFont typeface="Arial" panose="020B0604020202020204" pitchFamily="34" charset="0"/>
              <a:buChar char="•"/>
            </a:pPr>
            <a:r>
              <a:rPr lang="el-GR" altLang="el-GR" sz="1600" dirty="0">
                <a:latin typeface="+mn-lt"/>
                <a:ea typeface="Times New Roman" panose="02020603050405020304" pitchFamily="18" charset="0"/>
              </a:rPr>
              <a:t>π.χ.:  </a:t>
            </a:r>
            <a:r>
              <a:rPr lang="el-GR" altLang="el-GR" sz="1600" b="1" dirty="0">
                <a:solidFill>
                  <a:srgbClr val="0000FF"/>
                </a:solidFill>
                <a:latin typeface="+mn-lt"/>
                <a:ea typeface="Times New Roman" panose="02020603050405020304" pitchFamily="18" charset="0"/>
              </a:rPr>
              <a:t>ΤΕΙ</a:t>
            </a:r>
            <a:r>
              <a:rPr lang="el-GR" altLang="el-GR" sz="1600" dirty="0">
                <a:latin typeface="+mn-lt"/>
                <a:ea typeface="Times New Roman" panose="02020603050405020304" pitchFamily="18" charset="0"/>
              </a:rPr>
              <a:t> &gt;&gt; </a:t>
            </a:r>
            <a:r>
              <a:rPr lang="el-GR" altLang="el-GR" sz="1600" b="1" dirty="0">
                <a:solidFill>
                  <a:srgbClr val="0000FF"/>
                </a:solidFill>
                <a:latin typeface="+mn-lt"/>
                <a:ea typeface="Times New Roman" panose="02020603050405020304" pitchFamily="18" charset="0"/>
              </a:rPr>
              <a:t>Εκπαίδευση</a:t>
            </a:r>
            <a:r>
              <a:rPr lang="el-GR" altLang="el-GR" sz="1600" dirty="0">
                <a:solidFill>
                  <a:srgbClr val="0000FF"/>
                </a:solidFill>
                <a:latin typeface="+mn-lt"/>
                <a:ea typeface="Times New Roman" panose="02020603050405020304" pitchFamily="18" charset="0"/>
              </a:rPr>
              <a:t> </a:t>
            </a:r>
            <a:r>
              <a:rPr lang="el-GR" altLang="el-GR" sz="1600" dirty="0">
                <a:latin typeface="+mn-lt"/>
                <a:ea typeface="Times New Roman" panose="02020603050405020304" pitchFamily="18" charset="0"/>
              </a:rPr>
              <a:t>&gt;&gt; </a:t>
            </a:r>
            <a:r>
              <a:rPr lang="el-GR" altLang="el-GR" sz="1600" b="1" dirty="0">
                <a:latin typeface="+mn-lt"/>
                <a:ea typeface="Times New Roman" panose="02020603050405020304" pitchFamily="18" charset="0"/>
              </a:rPr>
              <a:t>Σχολές</a:t>
            </a:r>
            <a:r>
              <a:rPr lang="el-GR" altLang="el-GR" sz="1600" dirty="0">
                <a:latin typeface="+mn-lt"/>
                <a:ea typeface="Times New Roman" panose="02020603050405020304" pitchFamily="18" charset="0"/>
              </a:rPr>
              <a:t> </a:t>
            </a:r>
            <a:endParaRPr lang="el-GR" altLang="el-GR" sz="1600" dirty="0" smtClean="0">
              <a:latin typeface="+mn-lt"/>
              <a:ea typeface="Times New Roman" panose="02020603050405020304" pitchFamily="18" charset="0"/>
            </a:endParaRPr>
          </a:p>
          <a:p>
            <a:pPr marL="1200150" lvl="2" indent="-285750">
              <a:buFont typeface="Arial" panose="020B0604020202020204" pitchFamily="34" charset="0"/>
              <a:buChar char="•"/>
            </a:pPr>
            <a:endParaRPr lang="el-GR" altLang="el-GR" sz="1600" dirty="0">
              <a:latin typeface="+mn-lt"/>
            </a:endParaRPr>
          </a:p>
          <a:p>
            <a:pPr marL="1200150" lvl="2" indent="-285750">
              <a:buFont typeface="Arial" panose="020B0604020202020204" pitchFamily="34" charset="0"/>
              <a:buChar char="•"/>
            </a:pPr>
            <a:endParaRPr lang="el-GR" altLang="el-GR" sz="1600" dirty="0" smtClean="0">
              <a:latin typeface="+mn-lt"/>
            </a:endParaRPr>
          </a:p>
          <a:p>
            <a:pPr marL="1200150" lvl="2" indent="-285750">
              <a:buFont typeface="Arial" panose="020B0604020202020204" pitchFamily="34" charset="0"/>
              <a:buChar char="•"/>
            </a:pPr>
            <a:endParaRPr lang="el-GR" altLang="el-GR" sz="1600" dirty="0" smtClean="0">
              <a:latin typeface="+mn-lt"/>
            </a:endParaRPr>
          </a:p>
          <a:p>
            <a:pPr marL="1200150" lvl="2" indent="-285750">
              <a:buFont typeface="Arial" panose="020B0604020202020204" pitchFamily="34" charset="0"/>
              <a:buChar char="•"/>
            </a:pPr>
            <a:endParaRPr lang="el-GR" altLang="el-GR" sz="1600" dirty="0">
              <a:latin typeface="+mn-lt"/>
            </a:endParaRPr>
          </a:p>
          <a:p>
            <a:pPr marL="1200150" lvl="2" indent="-285750">
              <a:buFont typeface="Arial" panose="020B0604020202020204" pitchFamily="34" charset="0"/>
              <a:buChar char="•"/>
            </a:pPr>
            <a:endParaRPr lang="el-GR" altLang="el-GR" sz="1600" dirty="0" smtClean="0">
              <a:latin typeface="+mn-lt"/>
            </a:endParaRPr>
          </a:p>
          <a:p>
            <a:pPr marL="1200150" lvl="2" indent="-285750">
              <a:buFont typeface="Arial" panose="020B0604020202020204" pitchFamily="34" charset="0"/>
              <a:buChar char="•"/>
            </a:pPr>
            <a:endParaRPr lang="el-GR" altLang="el-GR" sz="1600" dirty="0">
              <a:latin typeface="+mn-lt"/>
            </a:endParaRPr>
          </a:p>
          <a:p>
            <a:pPr marL="285750" lvl="0" indent="-285750">
              <a:buFont typeface="Wingdings" panose="05000000000000000000" pitchFamily="2" charset="2"/>
              <a:buChar char="v"/>
            </a:pPr>
            <a:r>
              <a:rPr lang="el-GR" altLang="el-GR" sz="1600" dirty="0">
                <a:latin typeface="+mn-lt"/>
                <a:ea typeface="Times New Roman" panose="02020603050405020304" pitchFamily="18" charset="0"/>
              </a:rPr>
              <a:t>Χρησιμοποιήστε </a:t>
            </a:r>
            <a:r>
              <a:rPr lang="en-US" altLang="el-GR" sz="1600" dirty="0">
                <a:latin typeface="+mn-lt"/>
                <a:ea typeface="Times New Roman" panose="02020603050405020304" pitchFamily="18" charset="0"/>
              </a:rPr>
              <a:t>sitemap</a:t>
            </a:r>
            <a:r>
              <a:rPr lang="el-GR" altLang="el-GR" sz="1600" dirty="0">
                <a:latin typeface="+mn-lt"/>
                <a:ea typeface="Times New Roman" panose="02020603050405020304" pitchFamily="18" charset="0"/>
              </a:rPr>
              <a:t> όχι μόνο για τα </a:t>
            </a:r>
            <a:r>
              <a:rPr lang="en-US" altLang="el-GR" sz="1600" dirty="0">
                <a:latin typeface="+mn-lt"/>
                <a:ea typeface="Times New Roman" panose="02020603050405020304" pitchFamily="18" charset="0"/>
              </a:rPr>
              <a:t>bots </a:t>
            </a:r>
            <a:r>
              <a:rPr lang="el-GR" altLang="el-GR" sz="1600" dirty="0">
                <a:latin typeface="+mn-lt"/>
                <a:ea typeface="Times New Roman" panose="02020603050405020304" pitchFamily="18" charset="0"/>
              </a:rPr>
              <a:t>αλλά και για τους χρήστες. Δώστε τους σελίδα περιεχομένων του </a:t>
            </a:r>
            <a:r>
              <a:rPr lang="en-US" altLang="el-GR" sz="1600" dirty="0">
                <a:latin typeface="+mn-lt"/>
                <a:ea typeface="Times New Roman" panose="02020603050405020304" pitchFamily="18" charset="0"/>
              </a:rPr>
              <a:t>site </a:t>
            </a:r>
            <a:r>
              <a:rPr lang="el-GR" altLang="el-GR" sz="1600" dirty="0">
                <a:latin typeface="+mn-lt"/>
                <a:ea typeface="Times New Roman" panose="02020603050405020304" pitchFamily="18" charset="0"/>
              </a:rPr>
              <a:t>με ιεραρχική οργάνωση.</a:t>
            </a:r>
            <a:endParaRPr lang="el-GR" altLang="el-GR" sz="1600" dirty="0">
              <a:latin typeface="+mn-lt"/>
            </a:endParaRPr>
          </a:p>
          <a:p>
            <a:pPr marL="285750" lvl="0" indent="-285750">
              <a:buFont typeface="Wingdings" panose="05000000000000000000" pitchFamily="2" charset="2"/>
              <a:buChar char="v"/>
            </a:pPr>
            <a:r>
              <a:rPr lang="el-GR" altLang="el-GR" sz="1600" dirty="0">
                <a:latin typeface="+mn-lt"/>
                <a:ea typeface="Times New Roman" panose="02020603050405020304" pitchFamily="18" charset="0"/>
              </a:rPr>
              <a:t>Αποφύγετε συνδέσμους με </a:t>
            </a:r>
            <a:r>
              <a:rPr lang="en-US" altLang="el-GR" sz="1600" dirty="0">
                <a:latin typeface="+mn-lt"/>
                <a:ea typeface="Times New Roman" panose="02020603050405020304" pitchFamily="18" charset="0"/>
              </a:rPr>
              <a:t>JavaScript </a:t>
            </a:r>
            <a:r>
              <a:rPr lang="el-GR" altLang="el-GR" sz="1600" dirty="0">
                <a:latin typeface="+mn-lt"/>
                <a:ea typeface="Times New Roman" panose="02020603050405020304" pitchFamily="18" charset="0"/>
              </a:rPr>
              <a:t>αντί για </a:t>
            </a:r>
            <a:r>
              <a:rPr lang="en-US" altLang="el-GR" sz="1600" dirty="0" err="1">
                <a:latin typeface="+mn-lt"/>
                <a:ea typeface="Times New Roman" panose="02020603050405020304" pitchFamily="18" charset="0"/>
              </a:rPr>
              <a:t>href</a:t>
            </a:r>
            <a:r>
              <a:rPr lang="el-GR" altLang="el-GR" sz="1600" dirty="0">
                <a:latin typeface="+mn-lt"/>
                <a:ea typeface="Times New Roman" panose="02020603050405020304" pitchFamily="18" charset="0"/>
              </a:rPr>
              <a:t>.</a:t>
            </a:r>
            <a:endParaRPr lang="el-GR" altLang="el-GR" sz="1600" dirty="0">
              <a:latin typeface="+mn-lt"/>
            </a:endParaRPr>
          </a:p>
          <a:p>
            <a:pPr marL="285750" lvl="0" indent="-285750">
              <a:buFont typeface="Wingdings" panose="05000000000000000000" pitchFamily="2" charset="2"/>
              <a:buChar char="v"/>
            </a:pPr>
            <a:r>
              <a:rPr lang="el-GR" altLang="el-GR" sz="1600" dirty="0">
                <a:latin typeface="+mn-lt"/>
                <a:ea typeface="Times New Roman" panose="02020603050405020304" pitchFamily="18" charset="0"/>
              </a:rPr>
              <a:t>Επανακαθορίστε τις </a:t>
            </a:r>
            <a:r>
              <a:rPr lang="en-US" altLang="el-GR" sz="1600" dirty="0">
                <a:latin typeface="+mn-lt"/>
                <a:ea typeface="Times New Roman" panose="02020603050405020304" pitchFamily="18" charset="0"/>
              </a:rPr>
              <a:t>default </a:t>
            </a:r>
            <a:r>
              <a:rPr lang="el-GR" altLang="el-GR" sz="1600" dirty="0">
                <a:latin typeface="+mn-lt"/>
                <a:ea typeface="Times New Roman" panose="02020603050405020304" pitchFamily="18" charset="0"/>
              </a:rPr>
              <a:t>σελίδες "προβλημάτων" ώστε να είναι στο ύφος του </a:t>
            </a:r>
            <a:r>
              <a:rPr lang="en-US" altLang="el-GR" sz="1600" dirty="0">
                <a:latin typeface="+mn-lt"/>
                <a:ea typeface="Times New Roman" panose="02020603050405020304" pitchFamily="18" charset="0"/>
              </a:rPr>
              <a:t>site</a:t>
            </a:r>
            <a:r>
              <a:rPr lang="el-GR" altLang="el-GR" sz="1600" dirty="0">
                <a:latin typeface="+mn-lt"/>
                <a:ea typeface="Times New Roman" panose="02020603050405020304" pitchFamily="18" charset="0"/>
              </a:rPr>
              <a:t>.</a:t>
            </a:r>
            <a:endParaRPr lang="el-GR" altLang="el-GR" sz="1600" dirty="0">
              <a:latin typeface="+mn-lt"/>
            </a:endParaRPr>
          </a:p>
          <a:p>
            <a:pPr marL="742950" lvl="1" indent="-285750">
              <a:buFont typeface="Wingdings" panose="05000000000000000000" pitchFamily="2" charset="2"/>
              <a:buChar char="q"/>
            </a:pPr>
            <a:r>
              <a:rPr lang="el-GR" altLang="el-GR" sz="1600" dirty="0">
                <a:latin typeface="+mn-lt"/>
                <a:ea typeface="Times New Roman" panose="02020603050405020304" pitchFamily="18" charset="0"/>
              </a:rPr>
              <a:t>π.χ. αν δεν υπάρχει μια σελίδα ο </a:t>
            </a:r>
            <a:r>
              <a:rPr lang="en-US" altLang="el-GR" sz="1600" dirty="0">
                <a:latin typeface="+mn-lt"/>
                <a:ea typeface="Times New Roman" panose="02020603050405020304" pitchFamily="18" charset="0"/>
              </a:rPr>
              <a:t>server </a:t>
            </a:r>
            <a:r>
              <a:rPr lang="el-GR" altLang="el-GR" sz="1600" dirty="0">
                <a:latin typeface="+mn-lt"/>
                <a:ea typeface="Times New Roman" panose="02020603050405020304" pitchFamily="18" charset="0"/>
              </a:rPr>
              <a:t>επιστρέφει την </a:t>
            </a:r>
            <a:r>
              <a:rPr lang="en-US" altLang="el-GR" sz="1600" dirty="0">
                <a:latin typeface="+mn-lt"/>
                <a:ea typeface="Times New Roman" panose="02020603050405020304" pitchFamily="18" charset="0"/>
              </a:rPr>
              <a:t>default </a:t>
            </a:r>
            <a:r>
              <a:rPr lang="el-GR" altLang="el-GR" sz="1600" dirty="0">
                <a:latin typeface="+mn-lt"/>
                <a:ea typeface="Times New Roman" panose="02020603050405020304" pitchFamily="18" charset="0"/>
              </a:rPr>
              <a:t>σελίδα 404 – βελτιώστε την αισθητικά ώστε να μοιάζει με το υπόλοιπο </a:t>
            </a:r>
            <a:r>
              <a:rPr lang="en-US" altLang="el-GR" sz="1600" dirty="0">
                <a:latin typeface="+mn-lt"/>
                <a:ea typeface="Times New Roman" panose="02020603050405020304" pitchFamily="18" charset="0"/>
              </a:rPr>
              <a:t>site</a:t>
            </a:r>
            <a:r>
              <a:rPr lang="el-GR" altLang="el-GR" sz="1600" dirty="0">
                <a:latin typeface="+mn-lt"/>
                <a:ea typeface="Times New Roman" panose="02020603050405020304" pitchFamily="18" charset="0"/>
              </a:rPr>
              <a:t>, βάλτε συνδέσμους προς τη </a:t>
            </a:r>
            <a:r>
              <a:rPr lang="en-US" altLang="el-GR" sz="1600" dirty="0">
                <a:latin typeface="+mn-lt"/>
                <a:ea typeface="Times New Roman" panose="02020603050405020304" pitchFamily="18" charset="0"/>
              </a:rPr>
              <a:t>home</a:t>
            </a:r>
            <a:r>
              <a:rPr lang="el-GR" altLang="el-GR" sz="1600" dirty="0">
                <a:latin typeface="+mn-lt"/>
                <a:ea typeface="Times New Roman" panose="02020603050405020304" pitchFamily="18" charset="0"/>
              </a:rPr>
              <a:t>, κτλ.</a:t>
            </a:r>
            <a:endParaRPr lang="el-GR" altLang="el-GR" sz="1600" dirty="0">
              <a:latin typeface="+mn-lt"/>
            </a:endParaRPr>
          </a:p>
          <a:p>
            <a:pPr marL="742950" lvl="1" indent="-285750">
              <a:buFont typeface="Wingdings" panose="05000000000000000000" pitchFamily="2" charset="2"/>
              <a:buChar char="q"/>
            </a:pPr>
            <a:r>
              <a:rPr lang="el-GR" altLang="el-GR" sz="1600" dirty="0">
                <a:latin typeface="+mn-lt"/>
                <a:ea typeface="Times New Roman" panose="02020603050405020304" pitchFamily="18" charset="0"/>
              </a:rPr>
              <a:t>στον </a:t>
            </a:r>
            <a:r>
              <a:rPr lang="en-US" altLang="el-GR" sz="1600" dirty="0">
                <a:latin typeface="+mn-lt"/>
                <a:ea typeface="Times New Roman" panose="02020603050405020304" pitchFamily="18" charset="0"/>
              </a:rPr>
              <a:t>Apache</a:t>
            </a:r>
            <a:r>
              <a:rPr lang="el-GR" altLang="el-GR" sz="1600" dirty="0">
                <a:latin typeface="+mn-lt"/>
                <a:ea typeface="Times New Roman" panose="02020603050405020304" pitchFamily="18" charset="0"/>
              </a:rPr>
              <a:t>, στο αρχείο .</a:t>
            </a:r>
            <a:r>
              <a:rPr lang="en-US" altLang="el-GR" sz="1600" dirty="0" err="1">
                <a:latin typeface="+mn-lt"/>
                <a:ea typeface="Times New Roman" panose="02020603050405020304" pitchFamily="18" charset="0"/>
              </a:rPr>
              <a:t>htaccess</a:t>
            </a:r>
            <a:r>
              <a:rPr lang="en-US" altLang="el-GR" sz="1600" dirty="0">
                <a:latin typeface="+mn-lt"/>
                <a:ea typeface="Times New Roman" panose="02020603050405020304" pitchFamily="18" charset="0"/>
              </a:rPr>
              <a:t> </a:t>
            </a:r>
            <a:r>
              <a:rPr lang="el-GR" altLang="el-GR" sz="1600" dirty="0">
                <a:latin typeface="+mn-lt"/>
                <a:ea typeface="Times New Roman" panose="02020603050405020304" pitchFamily="18" charset="0"/>
              </a:rPr>
              <a:t>βάζουμε:  </a:t>
            </a:r>
            <a:r>
              <a:rPr lang="el-GR" altLang="el-GR" sz="1600" dirty="0" err="1">
                <a:latin typeface="+mn-lt"/>
                <a:ea typeface="Times New Roman" panose="02020603050405020304" pitchFamily="18" charset="0"/>
              </a:rPr>
              <a:t>ErrorDocument</a:t>
            </a:r>
            <a:r>
              <a:rPr lang="el-GR" altLang="el-GR" sz="1600" dirty="0">
                <a:latin typeface="+mn-lt"/>
                <a:ea typeface="Times New Roman" panose="02020603050405020304" pitchFamily="18" charset="0"/>
              </a:rPr>
              <a:t> 404 /notfound.html,   </a:t>
            </a:r>
            <a:r>
              <a:rPr lang="el-GR" altLang="el-GR" sz="1600" dirty="0" err="1" smtClean="0">
                <a:latin typeface="+mn-lt"/>
                <a:ea typeface="Times New Roman" panose="02020603050405020304" pitchFamily="18" charset="0"/>
              </a:rPr>
              <a:t>κτλ</a:t>
            </a:r>
            <a:endParaRPr lang="el-GR" altLang="el-GR" sz="1600" dirty="0">
              <a:latin typeface="+mn-lt"/>
            </a:endParaRPr>
          </a:p>
        </p:txBody>
      </p:sp>
      <p:pic>
        <p:nvPicPr>
          <p:cNvPr id="15361" name="Picture 1" descr="εικόνα λίστας breadcrum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8148" y="2996952"/>
            <a:ext cx="3754760" cy="1608837"/>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323528" y="591976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48652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Σύνδεσμοι</a:t>
            </a:r>
          </a:p>
        </p:txBody>
      </p:sp>
      <p:sp>
        <p:nvSpPr>
          <p:cNvPr id="3" name="Rectangle 2"/>
          <p:cNvSpPr>
            <a:spLocks noChangeArrowheads="1"/>
          </p:cNvSpPr>
          <p:nvPr>
            <p:custDataLst>
              <p:tags r:id="rId3"/>
            </p:custDataLst>
          </p:nvPr>
        </p:nvSpPr>
        <p:spPr bwMode="auto">
          <a:xfrm>
            <a:off x="208062" y="850316"/>
            <a:ext cx="8964488"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rPr>
              <a:t>Προτιμήστε συνδέσμους με κείμενο.</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Το κείμενο πρέπει να είναι κατατοπιστικό ως προ το που οδηγεί ο σύνδεσμος.</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Πρόκειται για το κείμενο μεταξύ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&lt;a ....&gt;</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και </a:t>
            </a:r>
            <a:r>
              <a:rPr kumimoji="0" lang="el-GR" altLang="el-GR" b="1"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&lt;/a&gt;</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Οι μηχανές αναζήτησης το αξιολογούν καλύτερα αν είναι αρκετά περιγραφικό σε σχέση με το που (σε τι σελίδα) οδηγεί. </a:t>
            </a:r>
            <a:endParaRPr kumimoji="0" lang="el-GR" alt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Για παράδειγμα, από τα 2 παρακάτω, προτιμούμε τον δεύτερο τρόπο:</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(1)  Δείτε τις προδιαγραφές του Audi A8 </a:t>
            </a:r>
            <a:r>
              <a:rPr kumimoji="0" lang="el-GR" altLang="el-GR" b="1" i="0" u="sng" strike="noStrike" cap="none" normalizeH="0" baseline="0" dirty="0" smtClean="0">
                <a:ln>
                  <a:noFill/>
                </a:ln>
                <a:solidFill>
                  <a:srgbClr val="0000FF"/>
                </a:solidFill>
                <a:effectLst/>
                <a:latin typeface="+mn-lt"/>
                <a:ea typeface="Times New Roman" panose="02020603050405020304" pitchFamily="18" charset="0"/>
              </a:rPr>
              <a:t>εδώ</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(2)   </a:t>
            </a:r>
            <a:r>
              <a:rPr kumimoji="0" lang="el-GR" altLang="el-GR" b="1" i="0" u="sng" strike="noStrike" cap="none" normalizeH="0" baseline="0" dirty="0" smtClean="0">
                <a:ln>
                  <a:noFill/>
                </a:ln>
                <a:solidFill>
                  <a:srgbClr val="0000FF"/>
                </a:solidFill>
                <a:effectLst/>
                <a:latin typeface="+mn-lt"/>
                <a:ea typeface="Times New Roman" panose="02020603050405020304" pitchFamily="18" charset="0"/>
              </a:rPr>
              <a:t>Προδιαγραφές Audi A8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Παρόμοια μπορούμε να χρησιμοποιήσουμε την ιδιότητα </a:t>
            </a: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title</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των συνδέσμων.</a:t>
            </a:r>
            <a:endParaRPr kumimoji="0" lang="el-GR" alt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n-US" altLang="el-GR" b="1" i="0" u="none" strike="noStrike" cap="none" normalizeH="0" baseline="0" dirty="0" smtClean="0">
                <a:ln>
                  <a:noFill/>
                </a:ln>
                <a:solidFill>
                  <a:schemeClr val="tx1"/>
                </a:solidFill>
                <a:effectLst/>
                <a:latin typeface="+mn-lt"/>
                <a:ea typeface="Times New Roman" panose="02020603050405020304" pitchFamily="18" charset="0"/>
              </a:rPr>
              <a:t>Link Trading</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είπαμε ότι οι σελίδες </a:t>
            </a:r>
            <a:r>
              <a:rPr kumimoji="0" lang="el-GR" altLang="el-GR" b="1" i="0" u="none" strike="noStrike" cap="none" normalizeH="0" baseline="0" dirty="0" smtClean="0">
                <a:ln>
                  <a:noFill/>
                </a:ln>
                <a:solidFill>
                  <a:srgbClr val="FF0000"/>
                </a:solidFill>
                <a:effectLst/>
                <a:latin typeface="+mn-lt"/>
                <a:ea typeface="Times New Roman" panose="02020603050405020304" pitchFamily="18" charset="0"/>
              </a:rPr>
              <a:t>προς</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τις οποίες υπάρχουν πολλά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link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από άλλες, ξένες σελίδες, θεωρούνται σημαντικές από το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Google</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σε αυτό το πλαίσιο μπορούμε να φροντίσουμε να υπάρχουν τέτοιες σελίδες</a:t>
            </a:r>
            <a:endParaRPr kumimoji="0" lang="el-GR" altLang="el-GR"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με καταχωρήσεις σε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forum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και σε κοινωνικά δίκτυα</a:t>
            </a:r>
            <a:endParaRPr kumimoji="0" lang="el-GR" altLang="el-GR"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με ανταλλαγή συνδέσμων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link exchange</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με άλλα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sites</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 βάζουμε στο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site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μας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links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προς αυτούς και αυτοί στο δικό τους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links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προς εμάς – έτσι επωφελούμαστε και οι δύο</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a:t>
            </a:r>
            <a:endParaRPr lang="en-US" altLang="el-GR" dirty="0">
              <a:latin typeface="+mn-lt"/>
            </a:endParaRPr>
          </a:p>
          <a:p>
            <a:pPr marL="0" marR="0" lvl="0" indent="0" algn="ctr" defTabSz="914400" rtl="0" eaLnBrk="0" fontAlgn="base" latinLnBrk="0" hangingPunct="0">
              <a:lnSpc>
                <a:spcPct val="100000"/>
              </a:lnSpc>
              <a:spcBef>
                <a:spcPct val="0"/>
              </a:spcBef>
              <a:spcAft>
                <a:spcPct val="0"/>
              </a:spcAft>
              <a:buClrTx/>
              <a:buSzTx/>
              <a:tabLst>
                <a:tab pos="990600" algn="l"/>
              </a:tabLst>
            </a:pPr>
            <a:endParaRPr kumimoji="0" lang="en-US" altLang="el-GR" sz="100" b="1" i="0" u="none" strike="noStrike" cap="none" normalizeH="0" baseline="0" dirty="0" smtClean="0">
              <a:ln>
                <a:noFill/>
              </a:ln>
              <a:solidFill>
                <a:schemeClr val="tx1"/>
              </a:solidFill>
              <a:effectLst/>
              <a:latin typeface="+mn-lt"/>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tab pos="990600" algn="l"/>
              </a:tabLst>
            </a:pPr>
            <a:r>
              <a:rPr lang="el-GR" altLang="el-GR" sz="3200" b="1" dirty="0" smtClean="0">
                <a:latin typeface="+mn-lt"/>
                <a:ea typeface="Times New Roman" panose="02020603050405020304" pitchFamily="18" charset="0"/>
                <a:cs typeface="Arial" panose="020B0604020202020204" pitchFamily="34" charset="0"/>
              </a:rPr>
              <a:t>Κοινωνικά Δίκτυα</a:t>
            </a:r>
            <a:endParaRPr kumimoji="0" lang="el-GR" altLang="el-GR" sz="3200" b="0" i="0" u="none" strike="noStrike" cap="none" normalizeH="0" baseline="0" dirty="0" smtClean="0">
              <a:ln>
                <a:noFill/>
              </a:ln>
              <a:solidFill>
                <a:schemeClr val="tx1"/>
              </a:solidFill>
              <a:effectLst/>
              <a:latin typeface="+mn-lt"/>
            </a:endParaRPr>
          </a:p>
          <a:p>
            <a:pPr marL="285750" lvl="0" indent="-285750">
              <a:buFont typeface="Wingdings" panose="05000000000000000000" pitchFamily="2" charset="2"/>
              <a:buChar char="v"/>
              <a:tabLst/>
            </a:pPr>
            <a:r>
              <a:rPr lang="el-GR" altLang="el-GR" dirty="0">
                <a:latin typeface="+mn-lt"/>
                <a:ea typeface="Times New Roman" panose="02020603050405020304" pitchFamily="18" charset="0"/>
              </a:rPr>
              <a:t>Η προώθηση </a:t>
            </a:r>
            <a:r>
              <a:rPr lang="en-US" altLang="el-GR" dirty="0">
                <a:latin typeface="+mn-lt"/>
                <a:ea typeface="Times New Roman" panose="02020603050405020304" pitchFamily="18" charset="0"/>
              </a:rPr>
              <a:t>site </a:t>
            </a:r>
            <a:r>
              <a:rPr lang="el-GR" altLang="el-GR" dirty="0">
                <a:latin typeface="+mn-lt"/>
                <a:ea typeface="Times New Roman" panose="02020603050405020304" pitchFamily="18" charset="0"/>
              </a:rPr>
              <a:t>μέσω των κοινωνικών δικτύων (</a:t>
            </a:r>
            <a:r>
              <a:rPr lang="en-US" altLang="el-GR" dirty="0" err="1">
                <a:latin typeface="+mn-lt"/>
                <a:ea typeface="Times New Roman" panose="02020603050405020304" pitchFamily="18" charset="0"/>
              </a:rPr>
              <a:t>facebook</a:t>
            </a:r>
            <a:r>
              <a:rPr lang="el-GR" altLang="el-GR" dirty="0">
                <a:latin typeface="+mn-lt"/>
                <a:ea typeface="Times New Roman" panose="02020603050405020304" pitchFamily="18" charset="0"/>
              </a:rPr>
              <a:t>, </a:t>
            </a:r>
            <a:r>
              <a:rPr lang="el-GR" altLang="el-GR" dirty="0" err="1">
                <a:latin typeface="+mn-lt"/>
                <a:ea typeface="Times New Roman" panose="02020603050405020304" pitchFamily="18" charset="0"/>
              </a:rPr>
              <a:t>κτλ</a:t>
            </a:r>
            <a:r>
              <a:rPr lang="el-GR" altLang="el-GR" dirty="0">
                <a:latin typeface="+mn-lt"/>
                <a:ea typeface="Times New Roman" panose="02020603050405020304" pitchFamily="18" charset="0"/>
              </a:rPr>
              <a:t>) είναι δημοφιλής διότι τα </a:t>
            </a:r>
            <a:r>
              <a:rPr lang="en-US" altLang="el-GR" dirty="0">
                <a:latin typeface="+mn-lt"/>
                <a:ea typeface="Times New Roman" panose="02020603050405020304" pitchFamily="18" charset="0"/>
              </a:rPr>
              <a:t>sites </a:t>
            </a:r>
            <a:r>
              <a:rPr lang="el-GR" altLang="el-GR" dirty="0">
                <a:latin typeface="+mn-lt"/>
                <a:ea typeface="Times New Roman" panose="02020603050405020304" pitchFamily="18" charset="0"/>
              </a:rPr>
              <a:t>αυτών των υπηρεσιών είναι δημοφιλή στους χρήστες. </a:t>
            </a:r>
            <a:endParaRPr lang="el-GR" altLang="el-GR" dirty="0">
              <a:latin typeface="+mn-lt"/>
            </a:endParaRPr>
          </a:p>
          <a:p>
            <a:pPr marL="742950" lvl="1" indent="-285750">
              <a:buFont typeface="Wingdings" panose="05000000000000000000" pitchFamily="2" charset="2"/>
              <a:buChar char="q"/>
              <a:tabLst/>
            </a:pPr>
            <a:r>
              <a:rPr lang="el-GR" altLang="el-GR" dirty="0">
                <a:latin typeface="+mn-lt"/>
                <a:ea typeface="Times New Roman" panose="02020603050405020304" pitchFamily="18" charset="0"/>
              </a:rPr>
              <a:t>Όπου υπάρχουν πολλοί χρήστες είναι καλό μέρος να προβληθεί κανείς! </a:t>
            </a:r>
            <a:endParaRPr lang="el-GR" altLang="el-GR"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990600" algn="l"/>
              </a:tabLst>
            </a:pPr>
            <a:endParaRPr kumimoji="0" lang="el-GR" altLang="el-GR" b="0" i="0" u="none" strike="noStrike" cap="none" normalizeH="0" baseline="0" dirty="0" smtClean="0">
              <a:ln>
                <a:noFill/>
              </a:ln>
              <a:solidFill>
                <a:schemeClr val="tx1"/>
              </a:solidFill>
              <a:effectLst/>
              <a:latin typeface="+mn-lt"/>
            </a:endParaRPr>
          </a:p>
        </p:txBody>
      </p:sp>
      <p:pic>
        <p:nvPicPr>
          <p:cNvPr id="15" name="Picture 12" descr="εiκονα link."/>
          <p:cNvPicPr/>
          <p:nvPr/>
        </p:nvPicPr>
        <p:blipFill>
          <a:blip r:embed="rId8" cstate="print">
            <a:extLst>
              <a:ext uri="{28A0092B-C50C-407E-A947-70E740481C1C}">
                <a14:useLocalDpi xmlns:a14="http://schemas.microsoft.com/office/drawing/2010/main" val="0"/>
              </a:ext>
            </a:extLst>
          </a:blip>
          <a:stretch>
            <a:fillRect/>
          </a:stretch>
        </p:blipFill>
        <p:spPr>
          <a:xfrm>
            <a:off x="7848642" y="353662"/>
            <a:ext cx="1027430" cy="760095"/>
          </a:xfrm>
          <a:prstGeom prst="rect">
            <a:avLst/>
          </a:prstGeom>
        </p:spPr>
      </p:pic>
      <p:pic>
        <p:nvPicPr>
          <p:cNvPr id="16" name="Picture 11" descr="εικόνα like."/>
          <p:cNvPicPr/>
          <p:nvPr/>
        </p:nvPicPr>
        <p:blipFill rotWithShape="1">
          <a:blip r:embed="rId9" cstate="print">
            <a:extLst>
              <a:ext uri="{28A0092B-C50C-407E-A947-70E740481C1C}">
                <a14:useLocalDpi xmlns:a14="http://schemas.microsoft.com/office/drawing/2010/main" val="0"/>
              </a:ext>
            </a:extLst>
          </a:blip>
          <a:srcRect l="9598" t="20930" r="11296" b="24884"/>
          <a:stretch/>
        </p:blipFill>
        <p:spPr bwMode="auto">
          <a:xfrm>
            <a:off x="7620000" y="4979328"/>
            <a:ext cx="1151890" cy="524510"/>
          </a:xfrm>
          <a:prstGeom prst="rect">
            <a:avLst/>
          </a:prstGeom>
          <a:noFill/>
          <a:ln>
            <a:noFill/>
          </a:ln>
          <a:extLst>
            <a:ext uri="{53640926-AAD7-44D8-BBD7-CCE9431645EC}">
              <a14:shadowObscured xmlns:a14="http://schemas.microsoft.com/office/drawing/2010/main"/>
            </a:ext>
          </a:extLst>
        </p:spPr>
      </p:pic>
      <p:pic>
        <p:nvPicPr>
          <p:cNvPr id="8" name="Εικόνα 7" descr="Εικονίδιο μετάβασης στα Περιεχόμενα.">
            <a:hlinkClick r:id="rId10" action="ppaction://hlinksldjump" tooltip="Επιστροφή στα Περιεχόμενα"/>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tretch>
            <a:fillRect/>
          </a:stretch>
        </p:blipFill>
        <p:spPr>
          <a:xfrm>
            <a:off x="208062" y="6077410"/>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659574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smtClean="0"/>
              <a:t>Φιλικά</a:t>
            </a:r>
            <a:r>
              <a:rPr lang="en-US" sz="3600" dirty="0" smtClean="0"/>
              <a:t> URLs</a:t>
            </a:r>
            <a:endParaRPr lang="el-GR" sz="3600" dirty="0"/>
          </a:p>
        </p:txBody>
      </p:sp>
      <p:sp>
        <p:nvSpPr>
          <p:cNvPr id="4" name="Ορθογώνιο 3"/>
          <p:cNvSpPr/>
          <p:nvPr>
            <p:custDataLst>
              <p:tags r:id="rId3"/>
            </p:custDataLst>
          </p:nvPr>
        </p:nvSpPr>
        <p:spPr>
          <a:xfrm>
            <a:off x="0" y="1008977"/>
            <a:ext cx="9144000" cy="1277273"/>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b="1" dirty="0">
                <a:ea typeface="Times New Roman" panose="02020603050405020304" pitchFamily="18" charset="0"/>
              </a:rPr>
              <a:t>Όνομα (</a:t>
            </a:r>
            <a:r>
              <a:rPr lang="el-GR" b="1" dirty="0" err="1">
                <a:ea typeface="Times New Roman" panose="02020603050405020304" pitchFamily="18" charset="0"/>
              </a:rPr>
              <a:t>filename</a:t>
            </a:r>
            <a:r>
              <a:rPr lang="el-GR" b="1" dirty="0">
                <a:ea typeface="Times New Roman" panose="02020603050405020304" pitchFamily="18" charset="0"/>
              </a:rPr>
              <a:t>) Σελίδας</a:t>
            </a:r>
            <a:r>
              <a:rPr lang="el-GR" dirty="0">
                <a:ea typeface="Times New Roman" panose="02020603050405020304" pitchFamily="18" charset="0"/>
              </a:rPr>
              <a:t>: ονομάζουμε το αρχείο με βάση το περιεχόμενο της σελίδας. Τα σύγχρονα CMS το παρέχουν αυτόματα μέσω URL-</a:t>
            </a:r>
            <a:r>
              <a:rPr lang="el-GR" dirty="0" err="1">
                <a:ea typeface="Times New Roman" panose="02020603050405020304" pitchFamily="18" charset="0"/>
              </a:rPr>
              <a:t>rewrite</a:t>
            </a:r>
            <a:r>
              <a:rPr lang="el-GR" dirty="0">
                <a:ea typeface="Times New Roman" panose="02020603050405020304" pitchFamily="18" charset="0"/>
              </a:rPr>
              <a:t> τεχνικών.</a:t>
            </a:r>
          </a:p>
          <a:p>
            <a:pPr marL="800100" lvl="1" indent="-342900">
              <a:spcAft>
                <a:spcPts val="300"/>
              </a:spcAft>
              <a:buSzPts val="1800"/>
              <a:buFont typeface="Wingdings" panose="05000000000000000000" pitchFamily="2" charset="2"/>
              <a:buChar char=""/>
            </a:pPr>
            <a:r>
              <a:rPr lang="el-GR" dirty="0">
                <a:ea typeface="Times New Roman" panose="02020603050405020304" pitchFamily="18" charset="0"/>
              </a:rPr>
              <a:t>URL-</a:t>
            </a:r>
            <a:r>
              <a:rPr lang="el-GR" dirty="0" err="1">
                <a:ea typeface="Times New Roman" panose="02020603050405020304" pitchFamily="18" charset="0"/>
              </a:rPr>
              <a:t>rewrite</a:t>
            </a:r>
            <a:r>
              <a:rPr lang="el-GR" dirty="0">
                <a:ea typeface="Times New Roman" panose="02020603050405020304" pitchFamily="18" charset="0"/>
              </a:rPr>
              <a:t>: Δημιουργία </a:t>
            </a:r>
            <a:r>
              <a:rPr lang="el-GR" dirty="0" err="1">
                <a:ea typeface="Times New Roman" panose="02020603050405020304" pitchFamily="18" charset="0"/>
              </a:rPr>
              <a:t>ψευδοδιευθύνσεων</a:t>
            </a:r>
            <a:r>
              <a:rPr lang="el-GR" dirty="0">
                <a:ea typeface="Times New Roman" panose="02020603050405020304" pitchFamily="18" charset="0"/>
              </a:rPr>
              <a:t> που είναι αναγνώσιμες από άνθρωπο: </a:t>
            </a:r>
          </a:p>
          <a:p>
            <a:pPr marL="1257300" lvl="2" indent="-342900">
              <a:spcAft>
                <a:spcPts val="300"/>
              </a:spcAft>
              <a:buSzPts val="1600"/>
              <a:buFont typeface="Symbol" panose="05050102010706020507" pitchFamily="18" charset="2"/>
              <a:buChar char=""/>
              <a:tabLst>
                <a:tab pos="990600" algn="l"/>
              </a:tabLst>
            </a:pPr>
            <a:r>
              <a:rPr lang="en-US" dirty="0">
                <a:ea typeface="Times New Roman" panose="02020603050405020304" pitchFamily="18" charset="0"/>
              </a:rPr>
              <a:t>π.χ.  </a:t>
            </a:r>
            <a:r>
              <a:rPr lang="en-US" b="1" dirty="0" err="1">
                <a:solidFill>
                  <a:srgbClr val="0000FF"/>
                </a:solidFill>
                <a:ea typeface="Times New Roman" panose="02020603050405020304" pitchFamily="18" charset="0"/>
              </a:rPr>
              <a:t>big_earthquake_in_Japan.php</a:t>
            </a:r>
            <a:r>
              <a:rPr lang="en-US" dirty="0">
                <a:ea typeface="Times New Roman" panose="02020603050405020304" pitchFamily="18" charset="0"/>
              </a:rPr>
              <a:t>        α</a:t>
            </a:r>
            <a:r>
              <a:rPr lang="en-US" dirty="0" err="1">
                <a:ea typeface="Times New Roman" panose="02020603050405020304" pitchFamily="18" charset="0"/>
              </a:rPr>
              <a:t>ντί</a:t>
            </a:r>
            <a:r>
              <a:rPr lang="en-US" dirty="0">
                <a:ea typeface="Times New Roman" panose="02020603050405020304" pitchFamily="18" charset="0"/>
              </a:rPr>
              <a:t> </a:t>
            </a:r>
            <a:r>
              <a:rPr lang="en-US" dirty="0" err="1">
                <a:ea typeface="Times New Roman" panose="02020603050405020304" pitchFamily="18" charset="0"/>
              </a:rPr>
              <a:t>γι</a:t>
            </a:r>
            <a:r>
              <a:rPr lang="en-US" dirty="0">
                <a:ea typeface="Times New Roman" panose="02020603050405020304" pitchFamily="18" charset="0"/>
              </a:rPr>
              <a:t>α       </a:t>
            </a:r>
            <a:r>
              <a:rPr lang="en-US" b="1" dirty="0">
                <a:solidFill>
                  <a:srgbClr val="C00000"/>
                </a:solidFill>
                <a:ea typeface="Times New Roman" panose="02020603050405020304" pitchFamily="18" charset="0"/>
              </a:rPr>
              <a:t>page.php?pageID=3452</a:t>
            </a:r>
            <a:endParaRPr lang="el-GR" dirty="0">
              <a:ea typeface="Times New Roman" panose="02020603050405020304" pitchFamily="18" charset="0"/>
            </a:endParaRPr>
          </a:p>
        </p:txBody>
      </p:sp>
      <p:sp>
        <p:nvSpPr>
          <p:cNvPr id="7" name="Ορθογώνιο 6"/>
          <p:cNvSpPr/>
          <p:nvPr/>
        </p:nvSpPr>
        <p:spPr>
          <a:xfrm>
            <a:off x="22726" y="2492896"/>
            <a:ext cx="9144000" cy="3747180"/>
          </a:xfrm>
          <a:prstGeom prst="rect">
            <a:avLst/>
          </a:prstGeom>
        </p:spPr>
        <p:txBody>
          <a:bodyPr wrap="square">
            <a:spAutoFit/>
          </a:bodyPr>
          <a:lstStyle/>
          <a:p>
            <a:pPr algn="ctr">
              <a:spcAft>
                <a:spcPts val="300"/>
              </a:spcAft>
            </a:pPr>
            <a:r>
              <a:rPr lang="en-US" sz="4000" b="1" kern="1400" spc="-100" dirty="0">
                <a:solidFill>
                  <a:srgbClr val="800080"/>
                </a:solidFill>
                <a:ea typeface="Times New Roman" panose="02020603050405020304" pitchFamily="18" charset="0"/>
              </a:rPr>
              <a:t>Black Hat SEO</a:t>
            </a:r>
            <a:endParaRPr lang="el-GR" sz="4000" b="1" kern="1400" spc="-100" dirty="0">
              <a:ea typeface="Times New Roman" panose="02020603050405020304" pitchFamily="18" charset="0"/>
            </a:endParaRPr>
          </a:p>
          <a:p>
            <a:pPr>
              <a:spcAft>
                <a:spcPts val="300"/>
              </a:spcAft>
            </a:pPr>
            <a:r>
              <a:rPr lang="el-GR" sz="1600" dirty="0">
                <a:ea typeface="Times New Roman" panose="02020603050405020304" pitchFamily="18" charset="0"/>
              </a:rPr>
              <a:t> </a:t>
            </a:r>
          </a:p>
          <a:p>
            <a:pPr marL="342900" lvl="0" indent="-342900">
              <a:spcAft>
                <a:spcPts val="300"/>
              </a:spcAft>
              <a:buFont typeface="Wingdings" panose="05000000000000000000" pitchFamily="2" charset="2"/>
              <a:buChar char=""/>
            </a:pPr>
            <a:r>
              <a:rPr lang="el-GR" sz="1600" dirty="0" smtClean="0">
                <a:ea typeface="Times New Roman" panose="02020603050405020304" pitchFamily="18" charset="0"/>
              </a:rPr>
              <a:t>Προσπάθεια </a:t>
            </a:r>
            <a:r>
              <a:rPr lang="el-GR" sz="1600" dirty="0">
                <a:ea typeface="Times New Roman" panose="02020603050405020304" pitchFamily="18" charset="0"/>
              </a:rPr>
              <a:t>βελτίωσης κατάταξης με μη-ηθικό τρόπο, όπως:</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χρήση πολλών δημοφιλών </a:t>
            </a:r>
            <a:r>
              <a:rPr lang="en-US" sz="1600" dirty="0">
                <a:ea typeface="Times New Roman" panose="02020603050405020304" pitchFamily="18" charset="0"/>
              </a:rPr>
              <a:t>keyword </a:t>
            </a:r>
            <a:r>
              <a:rPr lang="el-GR" sz="1600" dirty="0">
                <a:ea typeface="Times New Roman" panose="02020603050405020304" pitchFamily="18" charset="0"/>
              </a:rPr>
              <a:t>αναζήτησης ασχέτως περιεχομένου σελίδας</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μη ορατό κείμενο (</a:t>
            </a:r>
            <a:r>
              <a:rPr lang="en-US" sz="1600" dirty="0">
                <a:ea typeface="Times New Roman" panose="02020603050405020304" pitchFamily="18" charset="0"/>
              </a:rPr>
              <a:t>hidden</a:t>
            </a:r>
            <a:r>
              <a:rPr lang="el-GR" sz="1600" dirty="0">
                <a:ea typeface="Times New Roman" panose="02020603050405020304" pitchFamily="18" charset="0"/>
              </a:rPr>
              <a:t>, σε </a:t>
            </a:r>
            <a:r>
              <a:rPr lang="en-US" sz="1600" dirty="0">
                <a:ea typeface="Times New Roman" panose="02020603050405020304" pitchFamily="18" charset="0"/>
              </a:rPr>
              <a:t>html </a:t>
            </a:r>
            <a:r>
              <a:rPr lang="el-GR" sz="1600" dirty="0">
                <a:ea typeface="Times New Roman" panose="02020603050405020304" pitchFamily="18" charset="0"/>
              </a:rPr>
              <a:t>σχόλια, ίδιου χρώματος με το φόντο, </a:t>
            </a:r>
            <a:r>
              <a:rPr lang="el-GR" sz="1600" dirty="0" err="1">
                <a:ea typeface="Times New Roman" panose="02020603050405020304" pitchFamily="18" charset="0"/>
              </a:rPr>
              <a:t>κτλ</a:t>
            </a:r>
            <a:r>
              <a:rPr lang="el-GR" sz="1600" dirty="0">
                <a:ea typeface="Times New Roman" panose="02020603050405020304" pitchFamily="18" charset="0"/>
              </a:rPr>
              <a:t>) με </a:t>
            </a:r>
            <a:br>
              <a:rPr lang="el-GR" sz="1600" dirty="0">
                <a:ea typeface="Times New Roman" panose="02020603050405020304" pitchFamily="18" charset="0"/>
              </a:rPr>
            </a:br>
            <a:r>
              <a:rPr lang="el-GR" sz="1600" dirty="0">
                <a:ea typeface="Times New Roman" panose="02020603050405020304" pitchFamily="18" charset="0"/>
              </a:rPr>
              <a:t>δημοφιλές θέμα αλλά άσχετο με το θέμα της σελίδας</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δημιουργία τεχνιτών σελίδων (</a:t>
            </a:r>
            <a:r>
              <a:rPr lang="en-US" sz="1600" dirty="0">
                <a:ea typeface="Times New Roman" panose="02020603050405020304" pitchFamily="18" charset="0"/>
              </a:rPr>
              <a:t>d</a:t>
            </a:r>
            <a:r>
              <a:rPr lang="el-GR" sz="1600" dirty="0" err="1">
                <a:ea typeface="Times New Roman" panose="02020603050405020304" pitchFamily="18" charset="0"/>
              </a:rPr>
              <a:t>oorway</a:t>
            </a:r>
            <a:r>
              <a:rPr lang="el-GR" sz="1600" dirty="0">
                <a:ea typeface="Times New Roman" panose="02020603050405020304" pitchFamily="18" charset="0"/>
              </a:rPr>
              <a:t> </a:t>
            </a:r>
            <a:r>
              <a:rPr lang="en-US" sz="1600" dirty="0">
                <a:ea typeface="Times New Roman" panose="02020603050405020304" pitchFamily="18" charset="0"/>
              </a:rPr>
              <a:t>p</a:t>
            </a:r>
            <a:r>
              <a:rPr lang="el-GR" sz="1600" dirty="0" err="1">
                <a:ea typeface="Times New Roman" panose="02020603050405020304" pitchFamily="18" charset="0"/>
              </a:rPr>
              <a:t>ages</a:t>
            </a:r>
            <a:r>
              <a:rPr lang="el-GR" sz="1600" dirty="0">
                <a:ea typeface="Times New Roman" panose="02020603050405020304" pitchFamily="18" charset="0"/>
              </a:rPr>
              <a:t> - απευθύνονται στις μηχανές αναζήτησης, όχι σε χρήστες) που δείχνουν σε σελίδες των οποίων θέλουμε να βελτιώσουμε την κατάταξη για επιθυμητά </a:t>
            </a:r>
            <a:r>
              <a:rPr lang="en-US" sz="1600" dirty="0">
                <a:ea typeface="Times New Roman" panose="02020603050405020304" pitchFamily="18" charset="0"/>
              </a:rPr>
              <a:t>search keywords</a:t>
            </a:r>
            <a:endParaRPr lang="el-GR" sz="1600" dirty="0">
              <a:ea typeface="Times New Roman" panose="02020603050405020304" pitchFamily="18" charset="0"/>
            </a:endParaRPr>
          </a:p>
          <a:p>
            <a:pPr lvl="1">
              <a:spcAft>
                <a:spcPts val="300"/>
              </a:spcAft>
            </a:pPr>
            <a:r>
              <a:rPr lang="el-GR" sz="1600" dirty="0">
                <a:ea typeface="Times New Roman" panose="02020603050405020304" pitchFamily="18" charset="0"/>
              </a:rPr>
              <a:t> </a:t>
            </a:r>
            <a:endParaRPr lang="el-GR" sz="1600" dirty="0" smtClean="0">
              <a:ea typeface="Times New Roman" panose="02020603050405020304" pitchFamily="18" charset="0"/>
            </a:endParaRPr>
          </a:p>
          <a:p>
            <a:pPr marL="342900" lvl="0" indent="-342900">
              <a:spcAft>
                <a:spcPts val="300"/>
              </a:spcAft>
              <a:buFont typeface="Wingdings" panose="05000000000000000000" pitchFamily="2" charset="2"/>
              <a:buChar char=""/>
            </a:pPr>
            <a:r>
              <a:rPr lang="el-GR" sz="1600" dirty="0" smtClean="0">
                <a:ea typeface="Times New Roman" panose="02020603050405020304" pitchFamily="18" charset="0"/>
              </a:rPr>
              <a:t>Αν γίνει αντιληπτό από τις μηχανές αναζήτησης, πιθανότατα </a:t>
            </a:r>
            <a:r>
              <a:rPr lang="el-GR" sz="1600" b="1" dirty="0" smtClean="0">
                <a:ea typeface="Times New Roman" panose="02020603050405020304" pitchFamily="18" charset="0"/>
              </a:rPr>
              <a:t>η υπό συζήτηση σελίδα/</a:t>
            </a:r>
            <a:r>
              <a:rPr lang="en-US" sz="1600" b="1" dirty="0" smtClean="0">
                <a:ea typeface="Times New Roman" panose="02020603050405020304" pitchFamily="18" charset="0"/>
              </a:rPr>
              <a:t>site</a:t>
            </a:r>
            <a:r>
              <a:rPr lang="el-GR" sz="1600" b="1" dirty="0" smtClean="0">
                <a:ea typeface="Times New Roman" panose="02020603050405020304" pitchFamily="18" charset="0"/>
              </a:rPr>
              <a:t> να μπει σε "μαύρη λίστα"</a:t>
            </a:r>
            <a:r>
              <a:rPr lang="el-GR" sz="1600" dirty="0" smtClean="0">
                <a:ea typeface="Times New Roman" panose="02020603050405020304" pitchFamily="18" charset="0"/>
              </a:rPr>
              <a:t> και οι μηχανές αναζήτησης να την αγνοούν!</a:t>
            </a:r>
            <a:endParaRPr lang="el-GR" sz="1600" dirty="0">
              <a:effectLst/>
              <a:ea typeface="Times New Roman" panose="02020603050405020304" pitchFamily="18" charset="0"/>
            </a:endParaRPr>
          </a:p>
        </p:txBody>
      </p:sp>
      <p:pic>
        <p:nvPicPr>
          <p:cNvPr id="8" name="Εικόνα 7" descr="Εικονίδιο μετάβασης στα Περιεχόμενα.">
            <a:hlinkClick r:id="rId8" action="ppaction://hlinksldjump" tooltip="Επιστροφή στα Περιεχόμενα"/>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263902" y="6178885"/>
            <a:ext cx="432048" cy="48857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512832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dirty="0" smtClean="0"/>
              <a:t>Επίλογος</a:t>
            </a:r>
            <a:endParaRPr lang="el-GR" dirty="0"/>
          </a:p>
        </p:txBody>
      </p:sp>
      <p:sp>
        <p:nvSpPr>
          <p:cNvPr id="7" name="Rectangle 3"/>
          <p:cNvSpPr>
            <a:spLocks noChangeArrowheads="1"/>
          </p:cNvSpPr>
          <p:nvPr>
            <p:custDataLst>
              <p:tags r:id="rId3"/>
            </p:custDataLst>
          </p:nvPr>
        </p:nvSpPr>
        <p:spPr bwMode="auto">
          <a:xfrm>
            <a:off x="163484" y="1053138"/>
            <a:ext cx="876327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Η βελτιστοποίηση </a:t>
            </a:r>
            <a:r>
              <a:rPr kumimoji="0" lang="el-GR" altLang="el-GR" b="0" i="0" u="none" strike="noStrike" cap="none" normalizeH="0" baseline="0" dirty="0" err="1" smtClean="0">
                <a:ln>
                  <a:noFill/>
                </a:ln>
                <a:solidFill>
                  <a:schemeClr val="tx1"/>
                </a:solidFill>
                <a:effectLst/>
                <a:ea typeface="Times New Roman" panose="02020603050405020304" pitchFamily="18" charset="0"/>
              </a:rPr>
              <a:t>ιστοχώρων</a:t>
            </a:r>
            <a:r>
              <a:rPr kumimoji="0" lang="el-GR" altLang="el-GR" b="0" i="0" u="none" strike="noStrike" cap="none" normalizeH="0" baseline="0" dirty="0" smtClean="0">
                <a:ln>
                  <a:noFill/>
                </a:ln>
                <a:solidFill>
                  <a:schemeClr val="tx1"/>
                </a:solidFill>
                <a:effectLst/>
                <a:ea typeface="Times New Roman" panose="02020603050405020304" pitchFamily="18" charset="0"/>
              </a:rPr>
              <a:t> βάσει κανόνων </a:t>
            </a:r>
            <a:r>
              <a:rPr kumimoji="0" lang="en-US" altLang="el-GR" b="0" i="0" u="none" strike="noStrike" cap="none" normalizeH="0" baseline="0" dirty="0" smtClean="0">
                <a:ln>
                  <a:noFill/>
                </a:ln>
                <a:solidFill>
                  <a:schemeClr val="tx1"/>
                </a:solidFill>
                <a:effectLst/>
                <a:ea typeface="Times New Roman" panose="02020603050405020304" pitchFamily="18" charset="0"/>
              </a:rPr>
              <a:t>SEO </a:t>
            </a:r>
            <a:r>
              <a:rPr kumimoji="0" lang="el-GR" altLang="el-GR" b="0" i="0" u="none" strike="noStrike" cap="none" normalizeH="0" baseline="0" dirty="0" smtClean="0">
                <a:ln>
                  <a:noFill/>
                </a:ln>
                <a:solidFill>
                  <a:schemeClr val="tx1"/>
                </a:solidFill>
                <a:effectLst/>
                <a:ea typeface="Times New Roman" panose="02020603050405020304" pitchFamily="18" charset="0"/>
              </a:rPr>
              <a:t>και η προώθηση </a:t>
            </a:r>
            <a:r>
              <a:rPr kumimoji="0" lang="en-US" altLang="el-GR" b="0" i="0" u="none" strike="noStrike" cap="none" normalizeH="0" baseline="0" dirty="0" smtClean="0">
                <a:ln>
                  <a:noFill/>
                </a:ln>
                <a:solidFill>
                  <a:schemeClr val="tx1"/>
                </a:solidFill>
                <a:effectLst/>
                <a:ea typeface="Times New Roman" panose="02020603050405020304" pitchFamily="18" charset="0"/>
              </a:rPr>
              <a:t>site</a:t>
            </a:r>
            <a:r>
              <a:rPr kumimoji="0" lang="el-GR" altLang="el-GR" b="0" i="0" u="none" strike="noStrike" cap="none" normalizeH="0" baseline="0" dirty="0" smtClean="0">
                <a:ln>
                  <a:noFill/>
                </a:ln>
                <a:solidFill>
                  <a:schemeClr val="tx1"/>
                </a:solidFill>
                <a:effectLst/>
                <a:ea typeface="Times New Roman" panose="02020603050405020304" pitchFamily="18" charset="0"/>
              </a:rPr>
              <a:t> με πολύπλευρο τρόπο (κοινωνικά δίκτυα, </a:t>
            </a:r>
            <a:r>
              <a:rPr kumimoji="0" lang="en-US" altLang="el-GR" b="0" i="0" u="none" strike="noStrike" cap="none" normalizeH="0" baseline="0" dirty="0" smtClean="0">
                <a:ln>
                  <a:noFill/>
                </a:ln>
                <a:solidFill>
                  <a:schemeClr val="tx1"/>
                </a:solidFill>
                <a:effectLst/>
                <a:ea typeface="Times New Roman" panose="02020603050405020304" pitchFamily="18" charset="0"/>
              </a:rPr>
              <a:t>web </a:t>
            </a:r>
            <a:r>
              <a:rPr kumimoji="0" lang="el-GR" altLang="el-GR" b="0" i="0" u="none" strike="noStrike" cap="none" normalizeH="0" baseline="0" dirty="0" smtClean="0">
                <a:ln>
                  <a:noFill/>
                </a:ln>
                <a:solidFill>
                  <a:schemeClr val="tx1"/>
                </a:solidFill>
                <a:effectLst/>
                <a:ea typeface="Times New Roman" panose="02020603050405020304" pitchFamily="18" charset="0"/>
              </a:rPr>
              <a:t>διαφήμιση, </a:t>
            </a:r>
            <a:br>
              <a:rPr kumimoji="0" lang="el-GR" altLang="el-GR" b="0" i="0" u="none" strike="noStrike" cap="none" normalizeH="0" baseline="0" dirty="0" smtClean="0">
                <a:ln>
                  <a:noFill/>
                </a:ln>
                <a:solidFill>
                  <a:schemeClr val="tx1"/>
                </a:solidFill>
                <a:effectLst/>
                <a:ea typeface="Times New Roman" panose="02020603050405020304" pitchFamily="18" charset="0"/>
              </a:rPr>
            </a:br>
            <a:r>
              <a:rPr kumimoji="0" lang="el-GR" altLang="el-GR" b="0" i="0" u="none" strike="noStrike" cap="none" normalizeH="0" baseline="0" dirty="0" err="1" smtClean="0">
                <a:ln>
                  <a:noFill/>
                </a:ln>
                <a:solidFill>
                  <a:schemeClr val="tx1"/>
                </a:solidFill>
                <a:effectLst/>
                <a:ea typeface="Times New Roman" panose="02020603050405020304" pitchFamily="18" charset="0"/>
              </a:rPr>
              <a:t>κτλ</a:t>
            </a:r>
            <a:r>
              <a:rPr kumimoji="0" lang="el-GR" altLang="el-GR" b="0" i="0" u="none" strike="noStrike" cap="none" normalizeH="0" baseline="0" dirty="0" smtClean="0">
                <a:ln>
                  <a:noFill/>
                </a:ln>
                <a:solidFill>
                  <a:schemeClr val="tx1"/>
                </a:solidFill>
                <a:effectLst/>
                <a:ea typeface="Times New Roman" panose="02020603050405020304" pitchFamily="18" charset="0"/>
              </a:rPr>
              <a:t>) είναι πολύ δημοφιλής αλλά αποτελεί και σημαντικό </a:t>
            </a:r>
            <a:br>
              <a:rPr kumimoji="0" lang="el-GR" altLang="el-GR" b="0" i="0" u="none" strike="noStrike" cap="none" normalizeH="0" baseline="0" dirty="0" smtClean="0">
                <a:ln>
                  <a:noFill/>
                </a:ln>
                <a:solidFill>
                  <a:schemeClr val="tx1"/>
                </a:solidFill>
                <a:effectLst/>
                <a:ea typeface="Times New Roman" panose="02020603050405020304" pitchFamily="18" charset="0"/>
              </a:rPr>
            </a:br>
            <a:r>
              <a:rPr kumimoji="0" lang="el-GR" altLang="el-GR" b="0" i="0" u="none" strike="noStrike" cap="none" normalizeH="0" baseline="0" dirty="0" smtClean="0">
                <a:ln>
                  <a:noFill/>
                </a:ln>
                <a:solidFill>
                  <a:schemeClr val="tx1"/>
                </a:solidFill>
                <a:effectLst/>
                <a:ea typeface="Times New Roman" panose="02020603050405020304" pitchFamily="18" charset="0"/>
              </a:rPr>
              <a:t>επαγγελματικό εφόδιο. </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Δεν αρκεί όμως να βρίσκουν οι χρήστες το </a:t>
            </a:r>
            <a:r>
              <a:rPr kumimoji="0" lang="en-US" altLang="el-GR" b="0" i="0" u="none" strike="noStrike" cap="none" normalizeH="0" baseline="0" dirty="0" smtClean="0">
                <a:ln>
                  <a:noFill/>
                </a:ln>
                <a:solidFill>
                  <a:schemeClr val="tx1"/>
                </a:solidFill>
                <a:effectLst/>
                <a:ea typeface="Times New Roman" panose="02020603050405020304" pitchFamily="18" charset="0"/>
              </a:rPr>
              <a:t>site</a:t>
            </a:r>
            <a:r>
              <a:rPr kumimoji="0" lang="el-GR" altLang="el-GR" b="0" i="0" u="none" strike="noStrike" cap="none" normalizeH="0" baseline="0" dirty="0" smtClean="0">
                <a:ln>
                  <a:noFill/>
                </a:ln>
                <a:solidFill>
                  <a:schemeClr val="tx1"/>
                </a:solidFill>
                <a:effectLst/>
                <a:ea typeface="Times New Roman" panose="02020603050405020304" pitchFamily="18" charset="0"/>
              </a:rPr>
              <a:t>! </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πρέπει να παραμένουν</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πρέπει να ξαναέρθουν</a:t>
            </a:r>
            <a:endParaRPr kumimoji="0" lang="el-GR" altLang="el-GR"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1" i="0" u="none" strike="noStrike" cap="none" normalizeH="0" baseline="0" dirty="0" smtClean="0">
                <a:ln>
                  <a:noFill/>
                </a:ln>
                <a:solidFill>
                  <a:schemeClr val="tx1"/>
                </a:solidFill>
                <a:effectLst/>
                <a:ea typeface="Times New Roman" panose="02020603050405020304" pitchFamily="18" charset="0"/>
              </a:rPr>
              <a:t>Αν το </a:t>
            </a:r>
            <a:r>
              <a:rPr kumimoji="0" lang="en-US" altLang="el-GR" b="1" i="0" u="none" strike="noStrike" cap="none" normalizeH="0" baseline="0" dirty="0" smtClean="0">
                <a:ln>
                  <a:noFill/>
                </a:ln>
                <a:solidFill>
                  <a:schemeClr val="tx1"/>
                </a:solidFill>
                <a:effectLst/>
                <a:ea typeface="Times New Roman" panose="02020603050405020304" pitchFamily="18" charset="0"/>
              </a:rPr>
              <a:t>site</a:t>
            </a:r>
            <a:r>
              <a:rPr kumimoji="0" lang="el-GR" altLang="el-GR" b="1" i="0" u="none" strike="noStrike" cap="none" normalizeH="0" baseline="0" dirty="0" smtClean="0">
                <a:ln>
                  <a:noFill/>
                </a:ln>
                <a:solidFill>
                  <a:schemeClr val="tx1"/>
                </a:solidFill>
                <a:effectLst/>
                <a:ea typeface="Times New Roman" panose="02020603050405020304" pitchFamily="18" charset="0"/>
              </a:rPr>
              <a:t> σας...</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...δεν έχει ενδιαφέρον περιεχόμενο ή δεν καλύπτει κάποια δεδομένη ανάγκη</a:t>
            </a:r>
            <a:endParaRPr kumimoji="0" lang="el-GR" altLang="el-GR"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b="0" i="0" u="none" strike="noStrike" cap="none" normalizeH="0" baseline="0" dirty="0" smtClean="0">
                <a:ln>
                  <a:noFill/>
                </a:ln>
                <a:solidFill>
                  <a:schemeClr val="tx1"/>
                </a:solidFill>
                <a:effectLst/>
                <a:ea typeface="Times New Roman" panose="02020603050405020304" pitchFamily="18" charset="0"/>
              </a:rPr>
              <a:t>...δεν είναι ελκυστικό στην εμφάνιση και εύχρηστο στη χρήση</a:t>
            </a:r>
            <a:endParaRPr kumimoji="0" lang="el-GR" altLang="el-GR"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l-GR" altLang="el-GR" b="1" i="0" u="none" strike="noStrike" cap="none" normalizeH="0" baseline="0" dirty="0" smtClean="0">
                <a:ln>
                  <a:noFill/>
                </a:ln>
                <a:solidFill>
                  <a:schemeClr val="tx1"/>
                </a:solidFill>
                <a:effectLst/>
                <a:ea typeface="Times New Roman" panose="02020603050405020304" pitchFamily="18" charset="0"/>
              </a:rPr>
              <a:t>	...τότε οι τεχνικές </a:t>
            </a:r>
            <a:r>
              <a:rPr kumimoji="0" lang="en-US" altLang="el-GR" b="1" i="0" u="none" strike="noStrike" cap="none" normalizeH="0" baseline="0" dirty="0" smtClean="0">
                <a:ln>
                  <a:noFill/>
                </a:ln>
                <a:solidFill>
                  <a:schemeClr val="tx1"/>
                </a:solidFill>
                <a:effectLst/>
                <a:ea typeface="Times New Roman" panose="02020603050405020304" pitchFamily="18" charset="0"/>
              </a:rPr>
              <a:t>SEO</a:t>
            </a:r>
            <a:r>
              <a:rPr kumimoji="0" lang="el-GR" altLang="el-GR" b="1" i="0" u="none" strike="noStrike" cap="none" normalizeH="0" baseline="0" dirty="0" smtClean="0">
                <a:ln>
                  <a:noFill/>
                </a:ln>
                <a:solidFill>
                  <a:schemeClr val="tx1"/>
                </a:solidFill>
                <a:effectLst/>
                <a:ea typeface="Times New Roman" panose="02020603050405020304" pitchFamily="18" charset="0"/>
              </a:rPr>
              <a:t> δεν επαρκούν για να γίνει ή να παραμείνει δημοφιλές! </a:t>
            </a:r>
            <a:endParaRPr kumimoji="0" lang="el-GR" altLang="el-GR" b="0" i="0" u="none" strike="noStrike" cap="none" normalizeH="0" baseline="0" dirty="0" smtClean="0">
              <a:ln>
                <a:noFill/>
              </a:ln>
              <a:solidFill>
                <a:schemeClr val="tx1"/>
              </a:solidFill>
              <a:effectLst/>
            </a:endParaRPr>
          </a:p>
        </p:txBody>
      </p:sp>
      <p:pic>
        <p:nvPicPr>
          <p:cNvPr id="3073" name="Picture 9" descr="εικόνα."/>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0604" y="1633272"/>
            <a:ext cx="2281235" cy="15832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custDataLst>
              <p:tags r:id="rId4"/>
            </p:custDataLst>
          </p:nvPr>
        </p:nvSpPr>
        <p:spPr bwMode="auto">
          <a:xfrm>
            <a:off x="412859" y="4243967"/>
            <a:ext cx="8210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800" b="1" i="0" u="none" strike="noStrike" cap="none" normalizeH="0" baseline="0" dirty="0" smtClean="0">
                <a:ln>
                  <a:noFill/>
                </a:ln>
                <a:solidFill>
                  <a:schemeClr val="tx1"/>
                </a:solidFill>
                <a:effectLst/>
                <a:latin typeface="Cambria" panose="02040503050406030204" pitchFamily="18" charset="0"/>
                <a:ea typeface="Times New Roman" panose="02020603050405020304" pitchFamily="18" charset="0"/>
                <a:cs typeface="Arial" panose="020B0604020202020204" pitchFamily="34" charset="0"/>
              </a:rPr>
              <a:t>Χρησιμοποιείστε τα σωστά εργαλεία</a:t>
            </a:r>
            <a:endParaRPr kumimoji="0" lang="el-GR" altLang="el-GR" sz="1000" b="0" i="0" u="none" strike="noStrike" cap="none" normalizeH="0" baseline="0" dirty="0" smtClean="0">
              <a:ln>
                <a:noFill/>
              </a:ln>
              <a:solidFill>
                <a:schemeClr val="tx1"/>
              </a:solidFill>
              <a:effectLst/>
            </a:endParaRPr>
          </a:p>
        </p:txBody>
      </p:sp>
      <p:sp>
        <p:nvSpPr>
          <p:cNvPr id="10" name="Rectangle 6"/>
          <p:cNvSpPr>
            <a:spLocks noChangeArrowheads="1"/>
          </p:cNvSpPr>
          <p:nvPr>
            <p:custDataLst>
              <p:tags r:id="rId5"/>
            </p:custDataLst>
          </p:nvPr>
        </p:nvSpPr>
        <p:spPr bwMode="auto">
          <a:xfrm>
            <a:off x="163484" y="4859520"/>
            <a:ext cx="86176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Λογισμικά που κάνουν </a:t>
            </a:r>
            <a:r>
              <a:rPr kumimoji="0" lang="en-US" altLang="el-GR" b="0" i="0" u="none" strike="noStrike" cap="none" normalizeH="0" baseline="0" dirty="0" smtClean="0">
                <a:ln>
                  <a:noFill/>
                </a:ln>
                <a:solidFill>
                  <a:schemeClr val="tx1"/>
                </a:solidFill>
                <a:effectLst/>
                <a:ea typeface="Times New Roman" panose="02020603050405020304" pitchFamily="18" charset="0"/>
              </a:rPr>
              <a:t>SEO </a:t>
            </a:r>
            <a:r>
              <a:rPr kumimoji="0" lang="el-GR" altLang="el-GR" b="0" i="0" u="none" strike="noStrike" cap="none" normalizeH="0" baseline="0" dirty="0" smtClean="0">
                <a:ln>
                  <a:noFill/>
                </a:ln>
                <a:solidFill>
                  <a:schemeClr val="tx1"/>
                </a:solidFill>
                <a:effectLst/>
                <a:ea typeface="Times New Roman" panose="02020603050405020304" pitchFamily="18" charset="0"/>
              </a:rPr>
              <a:t>ανάλυση στο </a:t>
            </a:r>
            <a:r>
              <a:rPr kumimoji="0" lang="en-US" altLang="el-GR" b="0" i="0" u="none" strike="noStrike" cap="none" normalizeH="0" baseline="0" dirty="0" smtClean="0">
                <a:ln>
                  <a:noFill/>
                </a:ln>
                <a:solidFill>
                  <a:schemeClr val="tx1"/>
                </a:solidFill>
                <a:effectLst/>
                <a:ea typeface="Times New Roman" panose="02020603050405020304" pitchFamily="18" charset="0"/>
              </a:rPr>
              <a:t>site </a:t>
            </a:r>
            <a:r>
              <a:rPr kumimoji="0" lang="el-GR" altLang="el-GR" b="0" i="0" u="none" strike="noStrike" cap="none" normalizeH="0" baseline="0" dirty="0" smtClean="0">
                <a:ln>
                  <a:noFill/>
                </a:ln>
                <a:solidFill>
                  <a:schemeClr val="tx1"/>
                </a:solidFill>
                <a:effectLst/>
                <a:ea typeface="Times New Roman" panose="02020603050405020304" pitchFamily="18" charset="0"/>
              </a:rPr>
              <a:t>σας.</a:t>
            </a:r>
            <a:endParaRPr kumimoji="0" lang="el-GR" altLang="el-GR"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l-GR" b="0" i="0" u="none" strike="noStrike" cap="none" normalizeH="0" baseline="0" dirty="0" smtClean="0">
                <a:ln>
                  <a:noFill/>
                </a:ln>
                <a:solidFill>
                  <a:schemeClr val="tx1"/>
                </a:solidFill>
                <a:effectLst/>
                <a:ea typeface="Times New Roman" panose="02020603050405020304" pitchFamily="18" charset="0"/>
              </a:rPr>
              <a:t>Google webmaster tools: </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11"/>
              </a:rPr>
              <a:t>https://www.google.com/webmasters/tools/</a:t>
            </a:r>
            <a:r>
              <a:rPr kumimoji="0" lang="en-US" altLang="el-GR" b="0" i="0" u="none" strike="noStrike" cap="none" normalizeH="0" baseline="0" dirty="0" smtClean="0">
                <a:ln>
                  <a:noFill/>
                </a:ln>
                <a:solidFill>
                  <a:schemeClr val="tx1"/>
                </a:solidFill>
                <a:effectLst/>
                <a:ea typeface="Times New Roman" panose="02020603050405020304" pitchFamily="18" charset="0"/>
              </a:rPr>
              <a:t> </a:t>
            </a:r>
            <a:endParaRPr kumimoji="0" lang="el-GR" altLang="el-GR"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l-GR" b="0" i="0" u="none" strike="noStrike" cap="none" normalizeH="0" baseline="0" dirty="0" smtClean="0">
                <a:ln>
                  <a:noFill/>
                </a:ln>
                <a:solidFill>
                  <a:schemeClr val="tx1"/>
                </a:solidFill>
                <a:effectLst/>
                <a:ea typeface="Times New Roman" panose="02020603050405020304" pitchFamily="18" charset="0"/>
              </a:rPr>
              <a:t>Google Analytics: </a:t>
            </a:r>
            <a:r>
              <a:rPr kumimoji="0" lang="en-US" altLang="el-GR" b="0" i="0" u="none" strike="noStrike" cap="none" normalizeH="0" baseline="0" dirty="0" smtClean="0">
                <a:ln>
                  <a:noFill/>
                </a:ln>
                <a:solidFill>
                  <a:schemeClr val="tx1"/>
                </a:solidFill>
                <a:effectLst/>
                <a:ea typeface="Times New Roman" panose="02020603050405020304" pitchFamily="18" charset="0"/>
                <a:hlinkClick r:id="rId12"/>
              </a:rPr>
              <a:t>http://www.google.com/analytics/</a:t>
            </a:r>
            <a:r>
              <a:rPr kumimoji="0" lang="en-US" altLang="el-GR" b="0" i="0" u="none" strike="noStrike" cap="none" normalizeH="0" baseline="0" dirty="0" smtClean="0">
                <a:ln>
                  <a:noFill/>
                </a:ln>
                <a:solidFill>
                  <a:schemeClr val="tx1"/>
                </a:solidFill>
                <a:effectLst/>
                <a:ea typeface="Times New Roman" panose="02020603050405020304" pitchFamily="18" charset="0"/>
              </a:rPr>
              <a:t> </a:t>
            </a:r>
            <a:endParaRPr kumimoji="0" lang="en-US" altLang="el-GR" b="0" i="0" u="none" strike="noStrike" cap="none" normalizeH="0" baseline="0" dirty="0" smtClean="0">
              <a:ln>
                <a:noFill/>
              </a:ln>
              <a:solidFill>
                <a:schemeClr val="tx1"/>
              </a:solidFill>
              <a:effectLst/>
            </a:endParaRPr>
          </a:p>
        </p:txBody>
      </p:sp>
      <p:pic>
        <p:nvPicPr>
          <p:cNvPr id="16" name="Picture 7" descr="εικόνα διακοπών. "/>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04858" y="5567993"/>
            <a:ext cx="1368152" cy="81422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Θέση υποσέλιδου 3" descr="."/>
          <p:cNvSpPr txBox="1">
            <a:spLocks/>
          </p:cNvSpPr>
          <p:nvPr>
            <p:custDataLst>
              <p:tags r:id="rId6"/>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7"/>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83202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fontScale="92500"/>
          </a:bodyPr>
          <a:lstStyle/>
          <a:p>
            <a:pPr marL="0"/>
            <a:r>
              <a:rPr lang="el-GR" sz="2800" dirty="0" smtClean="0"/>
              <a:t>Να αναφέρουν τις βασικές ενέργειες των μηχανών αναζήτησης στο διαδίκτυο. </a:t>
            </a:r>
          </a:p>
          <a:p>
            <a:pPr marL="0"/>
            <a:r>
              <a:rPr lang="el-GR" sz="2800" dirty="0" smtClean="0"/>
              <a:t>Να αναλύει τα στοιχεία του περιεχομένου σε ένα </a:t>
            </a:r>
            <a:r>
              <a:rPr lang="en-US" sz="2800" dirty="0" smtClean="0"/>
              <a:t>site.</a:t>
            </a:r>
          </a:p>
          <a:p>
            <a:pPr marL="0"/>
            <a:r>
              <a:rPr lang="el-GR" sz="2800" dirty="0" smtClean="0"/>
              <a:t>Να περιγράφει τη διαδικασία πλοήγησης σε μια ιστοσελίδα.</a:t>
            </a:r>
          </a:p>
          <a:p>
            <a:pPr marL="0"/>
            <a:r>
              <a:rPr lang="el-GR" sz="2800" dirty="0" smtClean="0"/>
              <a:t>Να ορίζει ορθά τους συνδέσμους (</a:t>
            </a:r>
            <a:r>
              <a:rPr lang="en-US" sz="2800" dirty="0" smtClean="0"/>
              <a:t>links</a:t>
            </a:r>
            <a:r>
              <a:rPr lang="el-GR" sz="2800" dirty="0" smtClean="0"/>
              <a:t>)</a:t>
            </a:r>
            <a:r>
              <a:rPr lang="en-US" sz="2800" dirty="0" smtClean="0"/>
              <a:t>.</a:t>
            </a:r>
          </a:p>
          <a:p>
            <a:pPr marL="0"/>
            <a:r>
              <a:rPr lang="el-GR" sz="2800" dirty="0" smtClean="0"/>
              <a:t>Να ορίζει ορθά τα φιλικά </a:t>
            </a:r>
            <a:r>
              <a:rPr lang="en-US" sz="2800" dirty="0" smtClean="0"/>
              <a:t>URLs.</a:t>
            </a:r>
            <a:r>
              <a:rPr lang="el-GR" sz="2800" dirty="0" smtClean="0"/>
              <a:t> </a:t>
            </a:r>
            <a:endParaRPr lang="en-US" sz="2800" dirty="0" smtClean="0"/>
          </a:p>
          <a:p>
            <a:pPr marL="0"/>
            <a:r>
              <a:rPr lang="el-GR" sz="2800" dirty="0" smtClean="0"/>
              <a:t>Να αποφύγει λάθη που μπορούν να βάλουν σε μαύρη λίστα την ιστοσελίδα μας.</a:t>
            </a:r>
            <a:endParaRPr lang="el-GR" sz="2800" dirty="0"/>
          </a:p>
        </p:txBody>
      </p:sp>
      <p:sp>
        <p:nvSpPr>
          <p:cNvPr id="5" name="Θέση υποσέλιδου 3" descr="."/>
          <p:cNvSpPr txBox="1">
            <a:spLocks/>
          </p:cNvSpPr>
          <p:nvPr>
            <p:custDataLst>
              <p:tags r:id="rId4"/>
            </p:custDataLst>
          </p:nvPr>
        </p:nvSpPr>
        <p:spPr>
          <a:xfrm>
            <a:off x="2987825" y="6381328"/>
            <a:ext cx="3384376"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855365"/>
            <a:ext cx="9036496" cy="4525963"/>
          </a:xfrm>
        </p:spPr>
        <p:txBody>
          <a:bodyPr>
            <a:noAutofit/>
          </a:bodyPr>
          <a:lstStyle/>
          <a:p>
            <a:pPr lvl="1">
              <a:buFont typeface="Wingdings" pitchFamily="2" charset="2"/>
              <a:buChar char="§"/>
            </a:pPr>
            <a:r>
              <a:rPr lang="en-US" sz="2400" dirty="0" smtClean="0">
                <a:hlinkClick r:id="rId8" action="ppaction://hlinksldjump"/>
              </a:rPr>
              <a:t>Search Engine Optimization.</a:t>
            </a:r>
            <a:endParaRPr lang="fi-FI" sz="2400" dirty="0"/>
          </a:p>
          <a:p>
            <a:pPr lvl="1">
              <a:buFont typeface="Wingdings" pitchFamily="2" charset="2"/>
              <a:buChar char="§"/>
            </a:pPr>
            <a:r>
              <a:rPr lang="en-US" sz="2400" dirty="0" smtClean="0">
                <a:hlinkClick r:id="rId9" action="ppaction://hlinksldjump"/>
              </a:rPr>
              <a:t>Crawling</a:t>
            </a:r>
            <a:r>
              <a:rPr lang="en-US" sz="2400" dirty="0" smtClean="0"/>
              <a:t>.</a:t>
            </a:r>
          </a:p>
          <a:p>
            <a:pPr lvl="1">
              <a:buFont typeface="Wingdings" pitchFamily="2" charset="2"/>
              <a:buChar char="§"/>
            </a:pPr>
            <a:r>
              <a:rPr lang="en-US" sz="2400" dirty="0" smtClean="0">
                <a:hlinkClick r:id="rId10" action="ppaction://hlinksldjump"/>
              </a:rPr>
              <a:t>Sitemap.</a:t>
            </a:r>
            <a:endParaRPr lang="en-US" sz="2400" dirty="0" smtClean="0">
              <a:hlinkClick r:id="" action="ppaction://noaction"/>
            </a:endParaRPr>
          </a:p>
          <a:p>
            <a:pPr lvl="1">
              <a:buFont typeface="Wingdings" pitchFamily="2" charset="2"/>
              <a:buChar char="§"/>
            </a:pPr>
            <a:r>
              <a:rPr lang="el-GR" sz="2400" dirty="0" smtClean="0">
                <a:hlinkClick r:id="" action="ppaction://noaction"/>
              </a:rPr>
              <a:t>Περιεχόμενο.</a:t>
            </a:r>
            <a:r>
              <a:rPr lang="en-US" sz="2400" dirty="0" smtClean="0">
                <a:hlinkClick r:id="" action="ppaction://noaction"/>
              </a:rPr>
              <a:t> </a:t>
            </a:r>
            <a:r>
              <a:rPr lang="el-GR" sz="2400" dirty="0" smtClean="0">
                <a:hlinkClick r:id="" action="ppaction://noaction"/>
              </a:rPr>
              <a:t> </a:t>
            </a:r>
            <a:endParaRPr lang="fi-FI" sz="2400" dirty="0"/>
          </a:p>
          <a:p>
            <a:pPr lvl="1">
              <a:buFont typeface="Wingdings" pitchFamily="2" charset="2"/>
              <a:buChar char="§"/>
            </a:pPr>
            <a:r>
              <a:rPr lang="el-GR" sz="2400" dirty="0" smtClean="0">
                <a:hlinkClick r:id="rId11" action="ppaction://hlinksldjump"/>
              </a:rPr>
              <a:t>Πλοήγηση.</a:t>
            </a:r>
            <a:endParaRPr lang="fi-FI" sz="2400" dirty="0"/>
          </a:p>
          <a:p>
            <a:pPr lvl="1">
              <a:buFont typeface="Wingdings" pitchFamily="2" charset="2"/>
              <a:buChar char="§"/>
            </a:pPr>
            <a:r>
              <a:rPr lang="el-GR" sz="2400" dirty="0" smtClean="0">
                <a:hlinkClick r:id="rId12" action="ppaction://hlinksldjump"/>
              </a:rPr>
              <a:t>Σύνδεσμοι.</a:t>
            </a:r>
            <a:endParaRPr lang="el-GR" sz="2400" dirty="0" smtClean="0"/>
          </a:p>
          <a:p>
            <a:pPr lvl="1">
              <a:buFont typeface="Wingdings" pitchFamily="2" charset="2"/>
              <a:buChar char="§"/>
            </a:pPr>
            <a:r>
              <a:rPr lang="el-GR" sz="2400" dirty="0" smtClean="0">
                <a:hlinkClick r:id="rId13" action="ppaction://hlinksldjump"/>
              </a:rPr>
              <a:t>Φιλικά </a:t>
            </a:r>
            <a:r>
              <a:rPr lang="en-US" sz="2400" dirty="0" smtClean="0">
                <a:hlinkClick r:id="rId13" action="ppaction://hlinksldjump"/>
              </a:rPr>
              <a:t>URLs - Black Hat SEO.</a:t>
            </a:r>
            <a:endParaRPr lang="en-US"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n-US" sz="4000" dirty="0"/>
              <a:t>Search Engine Optimization</a:t>
            </a:r>
            <a:endParaRPr lang="el-GR" sz="4000" dirty="0"/>
          </a:p>
        </p:txBody>
      </p:sp>
      <p:sp>
        <p:nvSpPr>
          <p:cNvPr id="2" name="Ορθογώνιο 1"/>
          <p:cNvSpPr/>
          <p:nvPr>
            <p:custDataLst>
              <p:tags r:id="rId3"/>
            </p:custDataLst>
          </p:nvPr>
        </p:nvSpPr>
        <p:spPr>
          <a:xfrm>
            <a:off x="323528" y="940966"/>
            <a:ext cx="8712968" cy="5155257"/>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600" dirty="0">
                <a:ea typeface="Times New Roman" panose="02020603050405020304" pitchFamily="18" charset="0"/>
              </a:rPr>
              <a:t>Τεχνικές για να βελτιώσουμε την κατάταξη μιας ιστοσελίδας στα αποτελέσματα </a:t>
            </a:r>
            <a:br>
              <a:rPr lang="el-GR" sz="1600" dirty="0">
                <a:ea typeface="Times New Roman" panose="02020603050405020304" pitchFamily="18" charset="0"/>
              </a:rPr>
            </a:br>
            <a:r>
              <a:rPr lang="el-GR" sz="1600" dirty="0">
                <a:ea typeface="Times New Roman" panose="02020603050405020304" pitchFamily="18" charset="0"/>
              </a:rPr>
              <a:t>των μηχανών αναζήτησης, για αναζήτηση χρηστών με δεδομένες λέξεις-κλειδιά.</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Βασίζονται στην παραδοχή ότι οι μηχανές αναζήτησης λαμβάνουν δεδομένες παραμέτρους υπόψη τους (θα δούμε ποιες) κατά τον υπολογισμό της σχετικότητας μιας σελίδας με δεδομένο ερώτημα (</a:t>
            </a:r>
            <a:r>
              <a:rPr lang="en-US" sz="1600" dirty="0">
                <a:ea typeface="Times New Roman" panose="02020603050405020304" pitchFamily="18" charset="0"/>
              </a:rPr>
              <a:t>search</a:t>
            </a:r>
            <a:r>
              <a:rPr lang="el-GR" sz="1600" dirty="0">
                <a:ea typeface="Times New Roman" panose="02020603050405020304" pitchFamily="18" charset="0"/>
              </a:rPr>
              <a:t>) του χρήστη.</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Το πλήθος των παραμέτρων, θεωρητικά τουλάχιστον, είναι μεγάλο (~200) και </a:t>
            </a:r>
            <a:br>
              <a:rPr lang="el-GR" sz="1600" dirty="0">
                <a:ea typeface="Times New Roman" panose="02020603050405020304" pitchFamily="18" charset="0"/>
              </a:rPr>
            </a:br>
            <a:r>
              <a:rPr lang="el-GR" sz="1600" dirty="0">
                <a:ea typeface="Times New Roman" panose="02020603050405020304" pitchFamily="18" charset="0"/>
              </a:rPr>
              <a:t>μεταβάλλεται με την πάροδο του χρόνου καθώς:</a:t>
            </a: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κάποια στοιχεία χάνουν τη σημαντικότητά τους με τον καιρό</a:t>
            </a: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άλλα στοιχεία καθίστανται πιο σημαντικά</a:t>
            </a: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κάθε μηχανή αναζήτησης έχει δικό της αλγόριθμο κατάταξης</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Οι λειτουργίες που εκτελούν οι μηχανές αναζήτησης συνοπτικά είναι:</a:t>
            </a:r>
          </a:p>
          <a:p>
            <a:pPr marL="800100" lvl="1" indent="-342900">
              <a:spcAft>
                <a:spcPts val="300"/>
              </a:spcAft>
              <a:buSzPts val="1800"/>
              <a:buFont typeface="Wingdings" panose="05000000000000000000" pitchFamily="2" charset="2"/>
              <a:buChar char=""/>
            </a:pPr>
            <a:r>
              <a:rPr lang="en-US" sz="1600" b="1" dirty="0">
                <a:ea typeface="Times New Roman" panose="02020603050405020304" pitchFamily="18" charset="0"/>
              </a:rPr>
              <a:t>Crawling</a:t>
            </a:r>
            <a:r>
              <a:rPr lang="el-GR" sz="1600" b="1" dirty="0">
                <a:ea typeface="Times New Roman" panose="02020603050405020304" pitchFamily="18" charset="0"/>
              </a:rPr>
              <a:t> (Ερπυσμός)</a:t>
            </a:r>
            <a:r>
              <a:rPr lang="el-GR" sz="1600" dirty="0">
                <a:ea typeface="Times New Roman" panose="02020603050405020304" pitchFamily="18" charset="0"/>
              </a:rPr>
              <a:t>: τακτική επίσκεψη και ανάκτηση του περιεχομένου των σελίδων ενός </a:t>
            </a:r>
            <a:r>
              <a:rPr lang="en-US" sz="1600" dirty="0">
                <a:ea typeface="Times New Roman" panose="02020603050405020304" pitchFamily="18" charset="0"/>
              </a:rPr>
              <a:t>site</a:t>
            </a:r>
            <a:r>
              <a:rPr lang="el-GR" sz="1600" dirty="0">
                <a:ea typeface="Times New Roman" panose="02020603050405020304" pitchFamily="18" charset="0"/>
              </a:rPr>
              <a:t> από ένα λογισμικό που καλείται </a:t>
            </a:r>
            <a:r>
              <a:rPr lang="en-US" sz="1600" dirty="0">
                <a:ea typeface="Times New Roman" panose="02020603050405020304" pitchFamily="18" charset="0"/>
              </a:rPr>
              <a:t>web robot</a:t>
            </a:r>
            <a:r>
              <a:rPr lang="el-GR" sz="1600" dirty="0">
                <a:ea typeface="Times New Roman" panose="02020603050405020304" pitchFamily="18" charset="0"/>
              </a:rPr>
              <a:t>, ή </a:t>
            </a:r>
            <a:r>
              <a:rPr lang="en-US" sz="1600" dirty="0">
                <a:ea typeface="Times New Roman" panose="02020603050405020304" pitchFamily="18" charset="0"/>
              </a:rPr>
              <a:t>bot</a:t>
            </a:r>
            <a:r>
              <a:rPr lang="el-GR" sz="1600" dirty="0">
                <a:ea typeface="Times New Roman" panose="02020603050405020304" pitchFamily="18" charset="0"/>
              </a:rPr>
              <a:t>, ή </a:t>
            </a:r>
            <a:r>
              <a:rPr lang="en-US" sz="1600" dirty="0">
                <a:ea typeface="Times New Roman" panose="02020603050405020304" pitchFamily="18" charset="0"/>
              </a:rPr>
              <a:t>crawler</a:t>
            </a:r>
            <a:r>
              <a:rPr lang="el-GR" sz="1600" dirty="0">
                <a:ea typeface="Times New Roman" panose="02020603050405020304" pitchFamily="18" charset="0"/>
              </a:rPr>
              <a:t>, ή </a:t>
            </a:r>
            <a:r>
              <a:rPr lang="el-GR" sz="1600" dirty="0" err="1">
                <a:ea typeface="Times New Roman" panose="02020603050405020304" pitchFamily="18" charset="0"/>
              </a:rPr>
              <a:t>spider</a:t>
            </a:r>
            <a:r>
              <a:rPr lang="el-GR" sz="1600" dirty="0">
                <a:ea typeface="Times New Roman" panose="02020603050405020304" pitchFamily="18" charset="0"/>
              </a:rPr>
              <a:t> (π.χ. </a:t>
            </a:r>
            <a:r>
              <a:rPr lang="en-US" sz="1600" dirty="0">
                <a:ea typeface="Times New Roman" panose="02020603050405020304" pitchFamily="18" charset="0"/>
              </a:rPr>
              <a:t>g</a:t>
            </a:r>
            <a:r>
              <a:rPr lang="el-GR" sz="1600" dirty="0" err="1">
                <a:ea typeface="Times New Roman" panose="02020603050405020304" pitchFamily="18" charset="0"/>
              </a:rPr>
              <a:t>ooglebot</a:t>
            </a:r>
            <a:r>
              <a:rPr lang="el-GR" sz="1600" dirty="0">
                <a:ea typeface="Times New Roman" panose="02020603050405020304" pitchFamily="18" charset="0"/>
              </a:rPr>
              <a:t>, </a:t>
            </a:r>
            <a:r>
              <a:rPr lang="en-US" sz="1600" dirty="0" err="1">
                <a:ea typeface="Times New Roman" panose="02020603050405020304" pitchFamily="18" charset="0"/>
              </a:rPr>
              <a:t>bingbot</a:t>
            </a:r>
            <a:r>
              <a:rPr lang="el-GR" sz="1600" dirty="0">
                <a:ea typeface="Times New Roman" panose="02020603050405020304" pitchFamily="18" charset="0"/>
              </a:rPr>
              <a:t>, </a:t>
            </a:r>
            <a:r>
              <a:rPr lang="el-GR" sz="1600" dirty="0" err="1">
                <a:ea typeface="Times New Roman" panose="02020603050405020304" pitchFamily="18" charset="0"/>
              </a:rPr>
              <a:t>yahoobo</a:t>
            </a:r>
            <a:r>
              <a:rPr lang="en-US" sz="1600" dirty="0">
                <a:ea typeface="Times New Roman" panose="02020603050405020304" pitchFamily="18" charset="0"/>
              </a:rPr>
              <a:t>t</a:t>
            </a:r>
            <a:r>
              <a:rPr lang="el-GR" sz="1600" dirty="0">
                <a:ea typeface="Times New Roman" panose="02020603050405020304" pitchFamily="18" charset="0"/>
              </a:rPr>
              <a:t>, </a:t>
            </a:r>
            <a:r>
              <a:rPr lang="en-US" sz="1600" dirty="0" err="1">
                <a:ea typeface="Times New Roman" panose="02020603050405020304" pitchFamily="18" charset="0"/>
              </a:rPr>
              <a:t>yadex</a:t>
            </a:r>
            <a:r>
              <a:rPr lang="el-GR" sz="1600" dirty="0">
                <a:ea typeface="Times New Roman" panose="02020603050405020304" pitchFamily="18" charset="0"/>
              </a:rPr>
              <a:t>, </a:t>
            </a:r>
            <a:r>
              <a:rPr lang="el-GR" sz="1600" dirty="0" err="1">
                <a:ea typeface="Times New Roman" panose="02020603050405020304" pitchFamily="18" charset="0"/>
              </a:rPr>
              <a:t>κτλ</a:t>
            </a:r>
            <a:r>
              <a:rPr lang="el-GR" sz="1600" dirty="0">
                <a:ea typeface="Times New Roman" panose="02020603050405020304" pitchFamily="18" charset="0"/>
              </a:rPr>
              <a:t>).</a:t>
            </a: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Υπάρχουν πολλές δεκάδες </a:t>
            </a:r>
            <a:r>
              <a:rPr lang="en-US" sz="1600" dirty="0">
                <a:ea typeface="Times New Roman" panose="02020603050405020304" pitchFamily="18" charset="0"/>
              </a:rPr>
              <a:t>bot</a:t>
            </a:r>
            <a:r>
              <a:rPr lang="el-GR" sz="1600" dirty="0">
                <a:ea typeface="Times New Roman" panose="02020603050405020304" pitchFamily="18" charset="0"/>
              </a:rPr>
              <a:t>, λίγα όμως είναι πραγματικά παγκόσμιου βεληνεκούς.</a:t>
            </a:r>
          </a:p>
          <a:p>
            <a:pPr marL="800100" lvl="1" indent="-342900">
              <a:spcAft>
                <a:spcPts val="300"/>
              </a:spcAft>
              <a:buSzPts val="1800"/>
              <a:buFont typeface="Wingdings" panose="05000000000000000000" pitchFamily="2" charset="2"/>
              <a:buChar char=""/>
            </a:pPr>
            <a:r>
              <a:rPr lang="en-US" sz="1600" b="1" dirty="0">
                <a:ea typeface="Times New Roman" panose="02020603050405020304" pitchFamily="18" charset="0"/>
              </a:rPr>
              <a:t>Indexing</a:t>
            </a:r>
            <a:r>
              <a:rPr lang="el-GR" sz="1600" b="1" dirty="0">
                <a:ea typeface="Times New Roman" panose="02020603050405020304" pitchFamily="18" charset="0"/>
              </a:rPr>
              <a:t> (Δεικτοδότηση)</a:t>
            </a:r>
            <a:r>
              <a:rPr lang="el-GR" sz="1600" dirty="0">
                <a:ea typeface="Times New Roman" panose="02020603050405020304" pitchFamily="18" charset="0"/>
              </a:rPr>
              <a:t>: για κάθε σελίδα, κατασκευή ευρετηρίου με όλες τις λέξεις που περιέχονται σε αυτήν, στον τίτλο της, σε ιδιότητες </a:t>
            </a:r>
            <a:r>
              <a:rPr lang="en-US" sz="1600" dirty="0">
                <a:ea typeface="Times New Roman" panose="02020603050405020304" pitchFamily="18" charset="0"/>
              </a:rPr>
              <a:t>alt</a:t>
            </a:r>
            <a:r>
              <a:rPr lang="el-GR" sz="1600" dirty="0">
                <a:ea typeface="Times New Roman" panose="02020603050405020304" pitchFamily="18" charset="0"/>
              </a:rPr>
              <a:t> του στοιχείου </a:t>
            </a:r>
            <a:r>
              <a:rPr lang="en-US" sz="1600" dirty="0" err="1">
                <a:ea typeface="Times New Roman" panose="02020603050405020304" pitchFamily="18" charset="0"/>
              </a:rPr>
              <a:t>img</a:t>
            </a:r>
            <a:r>
              <a:rPr lang="el-GR" sz="1600" dirty="0">
                <a:ea typeface="Times New Roman" panose="02020603050405020304" pitchFamily="18" charset="0"/>
              </a:rPr>
              <a:t>, κ.α. </a:t>
            </a:r>
          </a:p>
          <a:p>
            <a:pPr marL="800100" lvl="1" indent="-342900">
              <a:spcAft>
                <a:spcPts val="300"/>
              </a:spcAft>
              <a:buSzPts val="1800"/>
              <a:buFont typeface="Wingdings" panose="05000000000000000000" pitchFamily="2" charset="2"/>
              <a:buChar char=""/>
            </a:pPr>
            <a:r>
              <a:rPr lang="en-US" sz="1600" b="1" dirty="0">
                <a:ea typeface="Times New Roman" panose="02020603050405020304" pitchFamily="18" charset="0"/>
              </a:rPr>
              <a:t>Serving</a:t>
            </a:r>
            <a:r>
              <a:rPr lang="el-GR" sz="1600" dirty="0">
                <a:ea typeface="Times New Roman" panose="02020603050405020304" pitchFamily="18" charset="0"/>
              </a:rPr>
              <a:t>: ταίριασμα ερωτήματος χρήστη με σελίδες, βαθμολόγηση της σχετικότητας και επιστροφή αποτελεσμάτων.</a:t>
            </a:r>
            <a:endParaRPr lang="el-GR" sz="1600" dirty="0">
              <a:effectLst/>
              <a:ea typeface="Times New Roman" panose="02020603050405020304" pitchFamily="18" charset="0"/>
            </a:endParaRPr>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323528" y="5919768"/>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n-US" sz="4000" dirty="0"/>
              <a:t>Crawling (</a:t>
            </a:r>
            <a:r>
              <a:rPr lang="el-GR" sz="4000" dirty="0"/>
              <a:t>Ερπυσμός)</a:t>
            </a:r>
          </a:p>
        </p:txBody>
      </p:sp>
      <p:sp>
        <p:nvSpPr>
          <p:cNvPr id="2" name="Ορθογώνιο 1"/>
          <p:cNvSpPr/>
          <p:nvPr>
            <p:custDataLst>
              <p:tags r:id="rId3"/>
            </p:custDataLst>
          </p:nvPr>
        </p:nvSpPr>
        <p:spPr>
          <a:xfrm>
            <a:off x="119038" y="1047204"/>
            <a:ext cx="8905924" cy="5309146"/>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600" dirty="0">
                <a:ea typeface="Times New Roman" panose="02020603050405020304" pitchFamily="18" charset="0"/>
              </a:rPr>
              <a:t>Ο γενικός τρόπος λειτουργίας είναι:</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Ξεκίνα από μια λίστα με URL</a:t>
            </a:r>
            <a:r>
              <a:rPr lang="en-US" sz="1600" dirty="0">
                <a:ea typeface="Times New Roman" panose="02020603050405020304" pitchFamily="18" charset="0"/>
              </a:rPr>
              <a:t>s</a:t>
            </a:r>
            <a:r>
              <a:rPr lang="el-GR" sz="1600" dirty="0">
                <a:ea typeface="Times New Roman" panose="02020603050405020304" pitchFamily="18" charset="0"/>
              </a:rPr>
              <a:t> βάσει προηγούμενων επισκέψεων.</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Διέγραψε από τη λίστα σελίδες που δεν υπάρχουν πλέον.</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Πρόσθεσε στη λίστα το </a:t>
            </a:r>
            <a:r>
              <a:rPr lang="en-US" sz="1600" dirty="0">
                <a:ea typeface="Times New Roman" panose="02020603050405020304" pitchFamily="18" charset="0"/>
              </a:rPr>
              <a:t>URL </a:t>
            </a:r>
            <a:r>
              <a:rPr lang="el-GR" sz="1600" dirty="0">
                <a:ea typeface="Times New Roman" panose="02020603050405020304" pitchFamily="18" charset="0"/>
              </a:rPr>
              <a:t>νέων σελίδων που εντοπίστηκαν μέσω των συνδέσμων που υπάρχουν στις γνωστές σελίδες.</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Πόσο συχνά επισκέπτεται μια σελίδα ένα </a:t>
            </a:r>
            <a:r>
              <a:rPr lang="en-US" sz="1600" dirty="0">
                <a:ea typeface="Times New Roman" panose="02020603050405020304" pitchFamily="18" charset="0"/>
              </a:rPr>
              <a:t>bot</a:t>
            </a:r>
            <a:r>
              <a:rPr lang="el-GR" sz="1600"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Όποτε κρίνει αυτό ότι χρειάζεται! </a:t>
            </a: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Αν το περιεχόμενο δεν αλλάζει μεταξύ επισκέψεων, ο ρυθμός πέφτει (π.χ. μια φορά το μήνα).</a:t>
            </a: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Αν το περιεχόμενο αλλάζει συχνά, ο ρυθμός ανεβαίνει (π.χ. κάθε μέρα)</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Μπορούμε να πούμε πόσο συχνά θέλουμε αλλά αυτό δεν δεσμεύει το </a:t>
            </a:r>
            <a:r>
              <a:rPr lang="en-US" sz="1600" dirty="0">
                <a:ea typeface="Times New Roman" panose="02020603050405020304" pitchFamily="18" charset="0"/>
              </a:rPr>
              <a:t>bot</a:t>
            </a:r>
            <a:r>
              <a:rPr lang="el-GR" sz="1600" dirty="0">
                <a:ea typeface="Times New Roman" panose="02020603050405020304" pitchFamily="18" charset="0"/>
              </a:rPr>
              <a:t>.</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Το </a:t>
            </a:r>
            <a:r>
              <a:rPr lang="en-US" sz="1600" dirty="0">
                <a:ea typeface="Times New Roman" panose="02020603050405020304" pitchFamily="18" charset="0"/>
              </a:rPr>
              <a:t>crawling </a:t>
            </a:r>
            <a:r>
              <a:rPr lang="el-GR" sz="1600" dirty="0">
                <a:ea typeface="Times New Roman" panose="02020603050405020304" pitchFamily="18" charset="0"/>
              </a:rPr>
              <a:t>τροφοδοτεί το </a:t>
            </a:r>
            <a:r>
              <a:rPr lang="en-US" sz="1600" dirty="0">
                <a:ea typeface="Times New Roman" panose="02020603050405020304" pitchFamily="18" charset="0"/>
              </a:rPr>
              <a:t>indexing</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Κάθε μηχανή αναζήτησης έχει το δικό της αλγόριθμο </a:t>
            </a:r>
            <a:r>
              <a:rPr lang="en-US" sz="1600" dirty="0">
                <a:ea typeface="Times New Roman" panose="02020603050405020304" pitchFamily="18" charset="0"/>
              </a:rPr>
              <a:t>indexing</a:t>
            </a:r>
            <a:r>
              <a:rPr lang="el-GR" sz="1600" dirty="0">
                <a:ea typeface="Times New Roman" panose="02020603050405020304" pitchFamily="18" charset="0"/>
              </a:rPr>
              <a:t>, ο οποίος λαμβάνει υπόψη διάφορες παραμέτρους. Πρέπει όμως το </a:t>
            </a:r>
            <a:r>
              <a:rPr lang="en-US" sz="1600" dirty="0">
                <a:ea typeface="Times New Roman" panose="02020603050405020304" pitchFamily="18" charset="0"/>
              </a:rPr>
              <a:t>bot </a:t>
            </a:r>
            <a:r>
              <a:rPr lang="el-GR" sz="1600" dirty="0">
                <a:ea typeface="Times New Roman" panose="02020603050405020304" pitchFamily="18" charset="0"/>
              </a:rPr>
              <a:t>να δει τη σελίδα για να γίνει </a:t>
            </a:r>
            <a:r>
              <a:rPr lang="en-US" sz="1600" dirty="0">
                <a:ea typeface="Times New Roman" panose="02020603050405020304" pitchFamily="18" charset="0"/>
              </a:rPr>
              <a:t>indexing </a:t>
            </a:r>
            <a:r>
              <a:rPr lang="el-GR" sz="1600" dirty="0">
                <a:ea typeface="Times New Roman" panose="02020603050405020304" pitchFamily="18" charset="0"/>
              </a:rPr>
              <a:t>σε αυτή</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Επηρεασμός ενός </a:t>
            </a:r>
            <a:r>
              <a:rPr lang="en-US" sz="1600" dirty="0">
                <a:ea typeface="Times New Roman" panose="02020603050405020304" pitchFamily="18" charset="0"/>
              </a:rPr>
              <a:t>crawler</a:t>
            </a:r>
            <a:r>
              <a:rPr lang="el-GR" sz="1600" dirty="0">
                <a:ea typeface="Times New Roman" panose="02020603050405020304" pitchFamily="18" charset="0"/>
              </a:rPr>
              <a:t>/</a:t>
            </a:r>
            <a:r>
              <a:rPr lang="en-US" sz="1600" dirty="0">
                <a:ea typeface="Times New Roman" panose="02020603050405020304" pitchFamily="18" charset="0"/>
              </a:rPr>
              <a:t>bot</a:t>
            </a:r>
            <a:r>
              <a:rPr lang="el-GR" sz="1600" dirty="0">
                <a:ea typeface="Times New Roman" panose="02020603050405020304" pitchFamily="18" charset="0"/>
              </a:rPr>
              <a:t> από μέρους μας:</a:t>
            </a:r>
          </a:p>
          <a:p>
            <a:pPr marL="800100" lvl="1" indent="-342900">
              <a:spcAft>
                <a:spcPts val="300"/>
              </a:spcAft>
              <a:buSzPts val="1800"/>
              <a:buFont typeface="Wingdings" panose="05000000000000000000" pitchFamily="2" charset="2"/>
              <a:buChar char=""/>
            </a:pPr>
            <a:r>
              <a:rPr lang="el-GR" sz="1600" b="1" dirty="0">
                <a:ea typeface="Times New Roman" panose="02020603050405020304" pitchFamily="18" charset="0"/>
              </a:rPr>
              <a:t>σε επίπεδο </a:t>
            </a:r>
            <a:r>
              <a:rPr lang="en-US" sz="1600" b="1" dirty="0">
                <a:ea typeface="Times New Roman" panose="02020603050405020304" pitchFamily="18" charset="0"/>
              </a:rPr>
              <a:t>site</a:t>
            </a:r>
            <a:r>
              <a:rPr lang="el-GR" sz="1600" dirty="0">
                <a:ea typeface="Times New Roman" panose="02020603050405020304" pitchFamily="18" charset="0"/>
              </a:rPr>
              <a:t>: μέσω του αρχείου </a:t>
            </a:r>
            <a:r>
              <a:rPr lang="en-US" sz="1600" b="1" spc="-40" dirty="0">
                <a:solidFill>
                  <a:srgbClr val="FF0000"/>
                </a:solidFill>
                <a:ea typeface="Times New Roman" panose="02020603050405020304" pitchFamily="18" charset="0"/>
              </a:rPr>
              <a:t>robots</a:t>
            </a:r>
            <a:r>
              <a:rPr lang="el-GR" sz="1600" b="1" spc="-40" dirty="0">
                <a:solidFill>
                  <a:srgbClr val="FF0000"/>
                </a:solidFill>
                <a:ea typeface="Times New Roman" panose="02020603050405020304" pitchFamily="18" charset="0"/>
              </a:rPr>
              <a:t>.</a:t>
            </a:r>
            <a:r>
              <a:rPr lang="en-US" sz="1600" b="1" spc="-40" dirty="0">
                <a:solidFill>
                  <a:srgbClr val="FF0000"/>
                </a:solidFill>
                <a:ea typeface="Times New Roman" panose="02020603050405020304" pitchFamily="18" charset="0"/>
              </a:rPr>
              <a:t>txt</a:t>
            </a:r>
            <a:r>
              <a:rPr lang="en-US" sz="1600" dirty="0">
                <a:ea typeface="Times New Roman" panose="02020603050405020304" pitchFamily="18" charset="0"/>
              </a:rPr>
              <a:t> </a:t>
            </a:r>
            <a:r>
              <a:rPr lang="el-GR" sz="1600" dirty="0">
                <a:ea typeface="Times New Roman" panose="02020603050405020304" pitchFamily="18" charset="0"/>
              </a:rPr>
              <a:t>που βάζουμε στον </a:t>
            </a:r>
            <a:r>
              <a:rPr lang="en-US" sz="1600" dirty="0">
                <a:ea typeface="Times New Roman" panose="02020603050405020304" pitchFamily="18" charset="0"/>
              </a:rPr>
              <a:t>root </a:t>
            </a:r>
            <a:r>
              <a:rPr lang="el-GR" sz="1600" dirty="0">
                <a:ea typeface="Times New Roman" panose="02020603050405020304" pitchFamily="18" charset="0"/>
              </a:rPr>
              <a:t>φάκελο του </a:t>
            </a:r>
            <a:r>
              <a:rPr lang="en-US" sz="1600" dirty="0">
                <a:ea typeface="Times New Roman" panose="02020603050405020304" pitchFamily="18" charset="0"/>
              </a:rPr>
              <a:t>site</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b="1" dirty="0">
                <a:ea typeface="Times New Roman" panose="02020603050405020304" pitchFamily="18" charset="0"/>
              </a:rPr>
              <a:t>σε επίπεδο σελίδων</a:t>
            </a:r>
            <a:r>
              <a:rPr lang="el-GR" sz="1600" dirty="0">
                <a:ea typeface="Times New Roman" panose="02020603050405020304" pitchFamily="18" charset="0"/>
              </a:rPr>
              <a:t>: με κατάλληλες οδηγίες </a:t>
            </a:r>
            <a:r>
              <a:rPr lang="el-GR" sz="1600" b="1" spc="-40" dirty="0">
                <a:solidFill>
                  <a:srgbClr val="FF0000"/>
                </a:solidFill>
                <a:ea typeface="Times New Roman" panose="02020603050405020304" pitchFamily="18" charset="0"/>
              </a:rPr>
              <a:t>&lt;</a:t>
            </a:r>
            <a:r>
              <a:rPr lang="en-US" sz="1600" b="1" spc="-40" dirty="0">
                <a:solidFill>
                  <a:srgbClr val="FF0000"/>
                </a:solidFill>
                <a:ea typeface="Times New Roman" panose="02020603050405020304" pitchFamily="18" charset="0"/>
              </a:rPr>
              <a:t>meta name</a:t>
            </a:r>
            <a:r>
              <a:rPr lang="el-GR" sz="1600" b="1" spc="-40" dirty="0">
                <a:solidFill>
                  <a:srgbClr val="FF0000"/>
                </a:solidFill>
                <a:ea typeface="Times New Roman" panose="02020603050405020304" pitchFamily="18" charset="0"/>
              </a:rPr>
              <a:t>="</a:t>
            </a:r>
            <a:r>
              <a:rPr lang="en-US" sz="1600" b="1" spc="-40" dirty="0">
                <a:solidFill>
                  <a:srgbClr val="FF0000"/>
                </a:solidFill>
                <a:ea typeface="Times New Roman" panose="02020603050405020304" pitchFamily="18" charset="0"/>
              </a:rPr>
              <a:t>robots</a:t>
            </a:r>
            <a:r>
              <a:rPr lang="el-GR" sz="1600" b="1" spc="-40" dirty="0">
                <a:solidFill>
                  <a:srgbClr val="FF0000"/>
                </a:solidFill>
                <a:ea typeface="Times New Roman" panose="02020603050405020304" pitchFamily="18" charset="0"/>
              </a:rPr>
              <a:t>" ... </a:t>
            </a:r>
            <a:r>
              <a:rPr lang="en-US" sz="1600" b="1" spc="-40" dirty="0">
                <a:solidFill>
                  <a:srgbClr val="FF0000"/>
                </a:solidFill>
                <a:ea typeface="Times New Roman" panose="02020603050405020304" pitchFamily="18" charset="0"/>
              </a:rPr>
              <a:t>&gt;</a:t>
            </a:r>
            <a:r>
              <a:rPr lang="en-US" sz="1600" dirty="0">
                <a:ea typeface="Times New Roman" panose="02020603050405020304" pitchFamily="18" charset="0"/>
              </a:rPr>
              <a:t> </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b="1" dirty="0">
                <a:ea typeface="Times New Roman" panose="02020603050405020304" pitchFamily="18" charset="0"/>
              </a:rPr>
              <a:t>σε επίπεδο συνδέσμων</a:t>
            </a:r>
            <a:r>
              <a:rPr lang="el-GR" sz="1600" dirty="0">
                <a:ea typeface="Times New Roman" panose="02020603050405020304" pitchFamily="18" charset="0"/>
              </a:rPr>
              <a:t>: η ιδιότητα </a:t>
            </a:r>
            <a:r>
              <a:rPr lang="en-US" sz="1600" b="1" spc="-40" dirty="0" err="1">
                <a:solidFill>
                  <a:srgbClr val="FF0000"/>
                </a:solidFill>
                <a:ea typeface="Times New Roman" panose="02020603050405020304" pitchFamily="18" charset="0"/>
              </a:rPr>
              <a:t>rel</a:t>
            </a:r>
            <a:r>
              <a:rPr lang="el-GR" sz="1600" b="1" spc="-40" dirty="0">
                <a:solidFill>
                  <a:srgbClr val="FF0000"/>
                </a:solidFill>
                <a:ea typeface="Times New Roman" panose="02020603050405020304" pitchFamily="18" charset="0"/>
              </a:rPr>
              <a:t>="</a:t>
            </a:r>
            <a:r>
              <a:rPr lang="en-US" sz="1600" b="1" spc="-40" dirty="0" err="1">
                <a:solidFill>
                  <a:srgbClr val="FF0000"/>
                </a:solidFill>
                <a:ea typeface="Times New Roman" panose="02020603050405020304" pitchFamily="18" charset="0"/>
              </a:rPr>
              <a:t>nofollow</a:t>
            </a:r>
            <a:r>
              <a:rPr lang="el-GR" sz="1600" b="1" spc="-40" dirty="0">
                <a:solidFill>
                  <a:srgbClr val="FF0000"/>
                </a:solidFill>
                <a:ea typeface="Times New Roman" panose="02020603050405020304" pitchFamily="18" charset="0"/>
              </a:rPr>
              <a:t>"</a:t>
            </a:r>
            <a:r>
              <a:rPr lang="el-GR" sz="1600" dirty="0">
                <a:ea typeface="Times New Roman" panose="02020603050405020304" pitchFamily="18" charset="0"/>
              </a:rPr>
              <a:t> σε </a:t>
            </a:r>
            <a:r>
              <a:rPr lang="en-US" sz="1600" dirty="0">
                <a:ea typeface="Times New Roman" panose="02020603050405020304" pitchFamily="18" charset="0"/>
              </a:rPr>
              <a:t>html </a:t>
            </a:r>
            <a:r>
              <a:rPr lang="el-GR" sz="1600" dirty="0">
                <a:ea typeface="Times New Roman" panose="02020603050405020304" pitchFamily="18" charset="0"/>
              </a:rPr>
              <a:t>στοιχείο </a:t>
            </a:r>
            <a:r>
              <a:rPr lang="el-GR" sz="1600" b="1" spc="-40" dirty="0">
                <a:solidFill>
                  <a:srgbClr val="FF0000"/>
                </a:solidFill>
                <a:ea typeface="Times New Roman" panose="02020603050405020304" pitchFamily="18" charset="0"/>
              </a:rPr>
              <a:t>&lt;</a:t>
            </a:r>
            <a:r>
              <a:rPr lang="en-US" sz="1600" b="1" spc="-40" dirty="0">
                <a:solidFill>
                  <a:srgbClr val="FF0000"/>
                </a:solidFill>
                <a:ea typeface="Times New Roman" panose="02020603050405020304" pitchFamily="18" charset="0"/>
              </a:rPr>
              <a:t>a</a:t>
            </a:r>
            <a:r>
              <a:rPr lang="el-GR" sz="1600" b="1" spc="-40" dirty="0">
                <a:solidFill>
                  <a:srgbClr val="FF0000"/>
                </a:solidFill>
                <a:ea typeface="Times New Roman" panose="02020603050405020304" pitchFamily="18" charset="0"/>
              </a:rPr>
              <a:t>&gt;</a:t>
            </a:r>
            <a:r>
              <a:rPr lang="el-GR" sz="1600" dirty="0">
                <a:ea typeface="Times New Roman" panose="02020603050405020304" pitchFamily="18" charset="0"/>
              </a:rPr>
              <a:t> αποτρέπει το </a:t>
            </a:r>
            <a:r>
              <a:rPr lang="en-US" sz="1600" dirty="0">
                <a:ea typeface="Times New Roman" panose="02020603050405020304" pitchFamily="18" charset="0"/>
              </a:rPr>
              <a:t>bot </a:t>
            </a:r>
            <a:r>
              <a:rPr lang="el-GR" sz="1600" dirty="0">
                <a:ea typeface="Times New Roman" panose="02020603050405020304" pitchFamily="18" charset="0"/>
              </a:rPr>
              <a:t>από το να ακολουθήσει τον σύνδεσμο κατά το </a:t>
            </a:r>
            <a:r>
              <a:rPr lang="en-US" sz="1600" dirty="0">
                <a:ea typeface="Times New Roman" panose="02020603050405020304" pitchFamily="18" charset="0"/>
              </a:rPr>
              <a:t>crawling</a:t>
            </a:r>
            <a:endParaRPr lang="el-GR" sz="1600" dirty="0">
              <a:effectLst/>
              <a:ea typeface="Times New Roman" panose="02020603050405020304" pitchFamily="18" charset="0"/>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50702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n-US" sz="3600" dirty="0"/>
              <a:t>robots.txt  ( </a:t>
            </a:r>
            <a:r>
              <a:rPr lang="en-US" sz="3600" b="0" dirty="0"/>
              <a:t>http://www.robotstxt.org/ </a:t>
            </a:r>
            <a:r>
              <a:rPr lang="en-US" sz="3600" dirty="0"/>
              <a:t>)</a:t>
            </a:r>
            <a:endParaRPr lang="el-GR" sz="3600" dirty="0"/>
          </a:p>
        </p:txBody>
      </p:sp>
      <p:sp>
        <p:nvSpPr>
          <p:cNvPr id="7" name="Rectangle 1"/>
          <p:cNvSpPr>
            <a:spLocks noChangeArrowheads="1"/>
          </p:cNvSpPr>
          <p:nvPr>
            <p:custDataLst>
              <p:tags r:id="rId3"/>
            </p:custDataLst>
          </p:nvPr>
        </p:nvSpPr>
        <p:spPr bwMode="auto">
          <a:xfrm>
            <a:off x="179512" y="1212786"/>
            <a:ext cx="874846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90600" algn="l"/>
              </a:tabLst>
              <a:defRPr>
                <a:solidFill>
                  <a:schemeClr val="tx1"/>
                </a:solidFill>
                <a:latin typeface="Arial" panose="020B0604020202020204" pitchFamily="34" charset="0"/>
              </a:defRPr>
            </a:lvl1pPr>
            <a:lvl2pPr eaLnBrk="0" fontAlgn="base" hangingPunct="0">
              <a:spcBef>
                <a:spcPct val="0"/>
              </a:spcBef>
              <a:spcAft>
                <a:spcPct val="0"/>
              </a:spcAft>
              <a:tabLst>
                <a:tab pos="990600" algn="l"/>
              </a:tabLst>
              <a:defRPr>
                <a:solidFill>
                  <a:schemeClr val="tx1"/>
                </a:solidFill>
                <a:latin typeface="Arial" panose="020B0604020202020204" pitchFamily="34" charset="0"/>
              </a:defRPr>
            </a:lvl2pPr>
            <a:lvl3pPr eaLnBrk="0" fontAlgn="base" hangingPunct="0">
              <a:spcBef>
                <a:spcPct val="0"/>
              </a:spcBef>
              <a:spcAft>
                <a:spcPct val="0"/>
              </a:spcAft>
              <a:tabLst>
                <a:tab pos="990600" algn="l"/>
              </a:tabLst>
              <a:defRPr>
                <a:solidFill>
                  <a:schemeClr val="tx1"/>
                </a:solidFill>
                <a:latin typeface="Arial" panose="020B0604020202020204" pitchFamily="34" charset="0"/>
              </a:defRPr>
            </a:lvl3pPr>
            <a:lvl4pPr eaLnBrk="0" fontAlgn="base" hangingPunct="0">
              <a:spcBef>
                <a:spcPct val="0"/>
              </a:spcBef>
              <a:spcAft>
                <a:spcPct val="0"/>
              </a:spcAft>
              <a:tabLst>
                <a:tab pos="990600" algn="l"/>
              </a:tabLst>
              <a:defRPr>
                <a:solidFill>
                  <a:schemeClr val="tx1"/>
                </a:solidFill>
                <a:latin typeface="Arial" panose="020B0604020202020204" pitchFamily="34" charset="0"/>
              </a:defRPr>
            </a:lvl4pPr>
            <a:lvl5pPr eaLnBrk="0" fontAlgn="base" hangingPunct="0">
              <a:spcBef>
                <a:spcPct val="0"/>
              </a:spcBef>
              <a:spcAft>
                <a:spcPct val="0"/>
              </a:spcAft>
              <a:tabLst>
                <a:tab pos="990600" algn="l"/>
              </a:tabLst>
              <a:defRPr>
                <a:solidFill>
                  <a:schemeClr val="tx1"/>
                </a:solidFill>
                <a:latin typeface="Arial" panose="020B0604020202020204" pitchFamily="34" charset="0"/>
              </a:defRPr>
            </a:lvl5pPr>
            <a:lvl6pPr eaLnBrk="0" fontAlgn="base" hangingPunct="0">
              <a:spcBef>
                <a:spcPct val="0"/>
              </a:spcBef>
              <a:spcAft>
                <a:spcPct val="0"/>
              </a:spcAft>
              <a:tabLst>
                <a:tab pos="990600" algn="l"/>
              </a:tabLst>
              <a:defRPr>
                <a:solidFill>
                  <a:schemeClr val="tx1"/>
                </a:solidFill>
                <a:latin typeface="Arial" panose="020B0604020202020204" pitchFamily="34" charset="0"/>
              </a:defRPr>
            </a:lvl6pPr>
            <a:lvl7pPr eaLnBrk="0" fontAlgn="base" hangingPunct="0">
              <a:spcBef>
                <a:spcPct val="0"/>
              </a:spcBef>
              <a:spcAft>
                <a:spcPct val="0"/>
              </a:spcAft>
              <a:tabLst>
                <a:tab pos="990600" algn="l"/>
              </a:tabLst>
              <a:defRPr>
                <a:solidFill>
                  <a:schemeClr val="tx1"/>
                </a:solidFill>
                <a:latin typeface="Arial" panose="020B0604020202020204" pitchFamily="34" charset="0"/>
              </a:defRPr>
            </a:lvl7pPr>
            <a:lvl8pPr eaLnBrk="0" fontAlgn="base" hangingPunct="0">
              <a:spcBef>
                <a:spcPct val="0"/>
              </a:spcBef>
              <a:spcAft>
                <a:spcPct val="0"/>
              </a:spcAft>
              <a:tabLst>
                <a:tab pos="990600" algn="l"/>
              </a:tabLst>
              <a:defRPr>
                <a:solidFill>
                  <a:schemeClr val="tx1"/>
                </a:solidFill>
                <a:latin typeface="Arial" panose="020B0604020202020204" pitchFamily="34" charset="0"/>
              </a:defRPr>
            </a:lvl8pPr>
            <a:lvl9pPr eaLnBrk="0" fontAlgn="base" hangingPunct="0">
              <a:spcBef>
                <a:spcPct val="0"/>
              </a:spcBef>
              <a:spcAft>
                <a:spcPct val="0"/>
              </a:spcAft>
              <a:tabLst>
                <a:tab pos="99060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Περιέχει οδηγίες προς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crawlers</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Το κάνει μέσω 4 λέξεων:</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User</a:t>
            </a:r>
            <a:r>
              <a:rPr kumimoji="0" lang="el-GR"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a:t>
            </a: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agent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σε ποιο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bot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απευθύνεται ( * για όλα, ή το όνομα του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bot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για συγκεκριμένο).</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Disallow</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pattern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που περιγράφει ρητά τι απαγορεύουμε να δεικτοδοτηθεί.</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Allow</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pattern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που περιγράφει ρητά τι επιτρέπουμε να δεικτοδοτηθεί. </a:t>
            </a:r>
            <a:endParaRPr kumimoji="0" lang="el-GR" altLang="el-GR" sz="1600"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Χρησιμοποιείται σπάνια μόνο του - συνήθως χρησιμοποιείται σε συνδυασμό με το </a:t>
            </a:r>
            <a:r>
              <a:rPr kumimoji="0" lang="en-US" altLang="el-GR" sz="1600"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Dissallow</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Sitemap</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αρχείο με τις σελίδες που θέλουμε να δει το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bot</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(βλ.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slide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#6)</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Παραδείγματα απαγόρευσης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crawling</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και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indexing</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σε όλο το </a:t>
            </a:r>
            <a:r>
              <a:rPr kumimoji="0" lang="el-GR" altLang="el-GR" sz="1600" b="0" i="0" u="none" strike="noStrike" cap="none" normalizeH="0" baseline="0" dirty="0" err="1" smtClean="0">
                <a:ln>
                  <a:noFill/>
                </a:ln>
                <a:solidFill>
                  <a:schemeClr val="tx1"/>
                </a:solidFill>
                <a:effectLst/>
                <a:latin typeface="+mn-lt"/>
                <a:ea typeface="Times New Roman" panose="02020603050405020304" pitchFamily="18" charset="0"/>
              </a:rPr>
              <a:t>site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Disallow</a:t>
            </a:r>
            <a:r>
              <a:rPr kumimoji="0" lang="el-GR"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 / </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 </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στο φάκελο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my-folder</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που βρίσκεται στο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root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φάκελο του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site)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Disallow:/my-folder/</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στο</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αρχείο</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my-file.html</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Disallow:/private_file.html </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Απόσυρση της εικόνας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my</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dog</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jpg</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από το ευρετήριο του </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images</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google</a:t>
            </a:r>
            <a:r>
              <a:rPr kumimoji="0" lang="el-GR"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r>
              <a:rPr kumimoji="0" lang="en-US" altLang="el-GR" sz="1600"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com</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User-agent: </a:t>
            </a:r>
            <a:r>
              <a:rPr kumimoji="0" lang="en-US" altLang="el-GR" sz="1600" b="1" i="0" u="none" strike="noStrike" cap="none" normalizeH="0" baseline="0" dirty="0" err="1" smtClean="0">
                <a:ln>
                  <a:noFill/>
                </a:ln>
                <a:solidFill>
                  <a:srgbClr val="0000FF"/>
                </a:solidFill>
                <a:effectLst/>
                <a:latin typeface="+mn-lt"/>
                <a:ea typeface="Times New Roman" panose="02020603050405020304" pitchFamily="18" charset="0"/>
                <a:cs typeface="Courier New" panose="02070309020205020404" pitchFamily="49" charset="0"/>
              </a:rPr>
              <a:t>Googlebot</a:t>
            </a: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-Image</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1600"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n-US" altLang="el-GR" sz="1600" b="1" i="0" u="none" strike="noStrike" cap="none" normalizeH="0" baseline="0" dirty="0" smtClean="0">
                <a:ln>
                  <a:noFill/>
                </a:ln>
                <a:solidFill>
                  <a:srgbClr val="0000FF"/>
                </a:solidFill>
                <a:effectLst/>
                <a:latin typeface="+mn-lt"/>
                <a:ea typeface="Times New Roman" panose="02020603050405020304" pitchFamily="18" charset="0"/>
                <a:cs typeface="Courier New" panose="02070309020205020404" pitchFamily="49" charset="0"/>
              </a:rPr>
              <a:t>Disallow: /images/my-dog.jpg</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sz="16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990600" algn="l"/>
              </a:tabLst>
            </a:pP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Απαγόρευση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bots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για όλο το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site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χωρίς όμως να μπλοκάρουμε τον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crawler </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του μηχανισμού διαφήμισης του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Google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sz="1600" b="0" i="0" u="none" strike="noStrike" cap="none" normalizeH="0" baseline="0" dirty="0" smtClean="0">
                <a:ln>
                  <a:noFill/>
                </a:ln>
                <a:solidFill>
                  <a:schemeClr val="tx1"/>
                </a:solidFill>
                <a:effectLst/>
                <a:latin typeface="+mn-lt"/>
                <a:ea typeface="Times New Roman" panose="02020603050405020304" pitchFamily="18" charset="0"/>
              </a:rPr>
              <a:t>AdSense</a:t>
            </a:r>
            <a:r>
              <a:rPr kumimoji="0" lang="el-GR" altLang="el-GR" sz="1600" b="0" i="0" u="none" strike="noStrike" cap="none" normalizeH="0" baseline="0" dirty="0" smtClean="0">
                <a:ln>
                  <a:noFill/>
                </a:ln>
                <a:solidFill>
                  <a:schemeClr val="tx1"/>
                </a:solidFill>
                <a:effectLst/>
                <a:latin typeface="+mn-lt"/>
                <a:ea typeface="Times New Roman" panose="02020603050405020304" pitchFamily="18" charset="0"/>
              </a:rPr>
              <a:t>) που πρέπει να βλέπει το περιεχόμενο των σελίδων ώστε να βάλει κατάλληλη διαφήμιση:  </a:t>
            </a:r>
            <a:endParaRPr kumimoji="0" lang="el-GR" altLang="el-GR" sz="1600" b="0" i="0" u="none" strike="noStrike" cap="none" normalizeH="0" baseline="0" dirty="0" smtClean="0">
              <a:ln>
                <a:noFill/>
              </a:ln>
              <a:solidFill>
                <a:schemeClr val="tx1"/>
              </a:solidFill>
              <a:effectLst/>
              <a:latin typeface="+mn-lt"/>
            </a:endParaRPr>
          </a:p>
        </p:txBody>
      </p:sp>
      <p:graphicFrame>
        <p:nvGraphicFramePr>
          <p:cNvPr id="3" name="Πίνακας 2"/>
          <p:cNvGraphicFramePr>
            <a:graphicFrameLocks noGrp="1"/>
          </p:cNvGraphicFramePr>
          <p:nvPr>
            <p:extLst>
              <p:ext uri="{D42A27DB-BD31-4B8C-83A1-F6EECF244321}">
                <p14:modId xmlns:p14="http://schemas.microsoft.com/office/powerpoint/2010/main" val="517588638"/>
              </p:ext>
            </p:extLst>
          </p:nvPr>
        </p:nvGraphicFramePr>
        <p:xfrm>
          <a:off x="499522" y="5617358"/>
          <a:ext cx="8229600" cy="496257"/>
        </p:xfrm>
        <a:graphic>
          <a:graphicData uri="http://schemas.openxmlformats.org/drawingml/2006/table">
            <a:tbl>
              <a:tblPr firstRow="1" firstCol="1" bandRow="1"/>
              <a:tblGrid>
                <a:gridCol w="3207063"/>
                <a:gridCol w="5022537"/>
              </a:tblGrid>
              <a:tr h="496257">
                <a:tc>
                  <a:txBody>
                    <a:bodyPr/>
                    <a:lstStyle/>
                    <a:p>
                      <a:pPr marL="342900" lvl="0" indent="-342900">
                        <a:spcAft>
                          <a:spcPts val="0"/>
                        </a:spcAft>
                        <a:buSzPts val="1800"/>
                        <a:buFont typeface="Wingdings" panose="05000000000000000000" pitchFamily="2" charset="2"/>
                        <a:buChar char=""/>
                      </a:pPr>
                      <a:r>
                        <a:rPr lang="en-US" sz="1600" b="1" spc="-40" dirty="0">
                          <a:solidFill>
                            <a:srgbClr val="0000FF"/>
                          </a:solidFill>
                          <a:effectLst/>
                          <a:latin typeface="Courier New" panose="02070309020205020404" pitchFamily="49" charset="0"/>
                          <a:ea typeface="Times New Roman" panose="02020603050405020304" pitchFamily="18" charset="0"/>
                        </a:rPr>
                        <a:t>User-agent: *</a:t>
                      </a:r>
                      <a:r>
                        <a:rPr lang="el-GR" sz="1600" dirty="0">
                          <a:effectLst/>
                          <a:latin typeface="Times New Roman" panose="02020603050405020304" pitchFamily="18" charset="0"/>
                          <a:ea typeface="Times New Roman" panose="02020603050405020304" pitchFamily="18" charset="0"/>
                        </a:rPr>
                        <a:t>  </a:t>
                      </a:r>
                    </a:p>
                    <a:p>
                      <a:pPr marL="342900" lvl="0" indent="-342900">
                        <a:spcAft>
                          <a:spcPts val="0"/>
                        </a:spcAft>
                        <a:buSzPts val="1800"/>
                        <a:buFont typeface="Wingdings" panose="05000000000000000000" pitchFamily="2" charset="2"/>
                        <a:buChar char=""/>
                      </a:pPr>
                      <a:r>
                        <a:rPr lang="en-US" sz="1600" b="1" spc="-40" dirty="0">
                          <a:solidFill>
                            <a:srgbClr val="0000FF"/>
                          </a:solidFill>
                          <a:effectLst/>
                          <a:latin typeface="Courier New" panose="02070309020205020404" pitchFamily="49" charset="0"/>
                          <a:ea typeface="Times New Roman" panose="02020603050405020304" pitchFamily="18" charset="0"/>
                        </a:rPr>
                        <a:t>Disallow: /</a:t>
                      </a:r>
                      <a:r>
                        <a:rPr lang="en-US" sz="1600" dirty="0">
                          <a:effectLst/>
                          <a:latin typeface="Times New Roman" panose="02020603050405020304" pitchFamily="18" charset="0"/>
                          <a:ea typeface="Times New Roman" panose="02020603050405020304" pitchFamily="18" charset="0"/>
                        </a:rPr>
                        <a:t> </a:t>
                      </a:r>
                      <a:r>
                        <a:rPr lang="el-GR" sz="1600" dirty="0">
                          <a:effectLst/>
                          <a:latin typeface="Times New Roman" panose="02020603050405020304" pitchFamily="18" charset="0"/>
                          <a:ea typeface="Times New Roman" panose="02020603050405020304" pitchFamily="18" charset="0"/>
                        </a:rPr>
                        <a:t>  </a:t>
                      </a:r>
                    </a:p>
                  </a:txBody>
                  <a:tcPr marL="55829" marR="55829"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342900" lvl="0" indent="-342900">
                        <a:spcAft>
                          <a:spcPts val="0"/>
                        </a:spcAft>
                        <a:buSzPts val="1800"/>
                        <a:buFont typeface="Wingdings" panose="05000000000000000000" pitchFamily="2" charset="2"/>
                        <a:buChar char=""/>
                      </a:pPr>
                      <a:r>
                        <a:rPr lang="en-US" sz="1600" b="1" spc="-40" dirty="0">
                          <a:solidFill>
                            <a:srgbClr val="0000FF"/>
                          </a:solidFill>
                          <a:effectLst/>
                          <a:latin typeface="Courier New" panose="02070309020205020404" pitchFamily="49" charset="0"/>
                          <a:ea typeface="Times New Roman" panose="02020603050405020304" pitchFamily="18" charset="0"/>
                        </a:rPr>
                        <a:t>User-agent: </a:t>
                      </a:r>
                      <a:r>
                        <a:rPr lang="en-US" sz="1600" b="1" spc="-40" dirty="0" err="1">
                          <a:solidFill>
                            <a:srgbClr val="0000FF"/>
                          </a:solidFill>
                          <a:effectLst/>
                          <a:latin typeface="Courier New" panose="02070309020205020404" pitchFamily="49" charset="0"/>
                          <a:ea typeface="Times New Roman" panose="02020603050405020304" pitchFamily="18" charset="0"/>
                        </a:rPr>
                        <a:t>Mediapartners</a:t>
                      </a:r>
                      <a:r>
                        <a:rPr lang="en-US" sz="1600" b="1" spc="-40" dirty="0">
                          <a:solidFill>
                            <a:srgbClr val="0000FF"/>
                          </a:solidFill>
                          <a:effectLst/>
                          <a:latin typeface="Courier New" panose="02070309020205020404" pitchFamily="49" charset="0"/>
                          <a:ea typeface="Times New Roman" panose="02020603050405020304" pitchFamily="18" charset="0"/>
                        </a:rPr>
                        <a:t>-Google</a:t>
                      </a:r>
                      <a:r>
                        <a:rPr lang="el-GR" sz="1600" dirty="0">
                          <a:effectLst/>
                          <a:latin typeface="Times New Roman" panose="02020603050405020304" pitchFamily="18" charset="0"/>
                          <a:ea typeface="Times New Roman" panose="02020603050405020304" pitchFamily="18" charset="0"/>
                        </a:rPr>
                        <a:t>    </a:t>
                      </a:r>
                    </a:p>
                    <a:p>
                      <a:pPr marL="342900" lvl="0" indent="-342900">
                        <a:spcAft>
                          <a:spcPts val="0"/>
                        </a:spcAft>
                        <a:buSzPts val="1800"/>
                        <a:buFont typeface="Wingdings" panose="05000000000000000000" pitchFamily="2" charset="2"/>
                        <a:buChar char=""/>
                      </a:pPr>
                      <a:r>
                        <a:rPr lang="en-US" sz="1600" b="1" spc="-40" dirty="0">
                          <a:solidFill>
                            <a:srgbClr val="0000FF"/>
                          </a:solidFill>
                          <a:effectLst/>
                          <a:latin typeface="Courier New" panose="02070309020205020404" pitchFamily="49" charset="0"/>
                          <a:ea typeface="Times New Roman" panose="02020603050405020304" pitchFamily="18" charset="0"/>
                        </a:rPr>
                        <a:t>Allow: /</a:t>
                      </a:r>
                      <a:r>
                        <a:rPr lang="el-GR" sz="1600" dirty="0">
                          <a:effectLst/>
                          <a:latin typeface="Times New Roman" panose="02020603050405020304" pitchFamily="18" charset="0"/>
                          <a:ea typeface="Times New Roman" panose="02020603050405020304" pitchFamily="18" charset="0"/>
                        </a:rPr>
                        <a:t>    </a:t>
                      </a:r>
                    </a:p>
                  </a:txBody>
                  <a:tcPr marL="55829" marR="55829"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120720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0756" y="200603"/>
            <a:ext cx="8959924" cy="811580"/>
          </a:xfrm>
        </p:spPr>
        <p:txBody>
          <a:bodyPr>
            <a:noAutofit/>
          </a:bodyPr>
          <a:lstStyle/>
          <a:p>
            <a:r>
              <a:rPr lang="el-GR" dirty="0"/>
              <a:t>Οδηγίες </a:t>
            </a:r>
            <a:r>
              <a:rPr lang="en-US" dirty="0"/>
              <a:t>&lt;meta name="robots</a:t>
            </a:r>
            <a:r>
              <a:rPr lang="en-US" dirty="0" smtClean="0"/>
              <a:t>"... &gt;</a:t>
            </a:r>
            <a:endParaRPr lang="el-GR" dirty="0"/>
          </a:p>
        </p:txBody>
      </p:sp>
      <p:sp>
        <p:nvSpPr>
          <p:cNvPr id="4" name="Ορθογώνιο 3"/>
          <p:cNvSpPr/>
          <p:nvPr>
            <p:custDataLst>
              <p:tags r:id="rId3"/>
            </p:custDataLst>
          </p:nvPr>
        </p:nvSpPr>
        <p:spPr>
          <a:xfrm>
            <a:off x="234937" y="901454"/>
            <a:ext cx="8877115" cy="5424562"/>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600" dirty="0">
                <a:ea typeface="Times New Roman" panose="02020603050405020304" pitchFamily="18" charset="0"/>
              </a:rPr>
              <a:t>Μπαίνουν στον κώδικα μιας σελίδας, στην ενότητα </a:t>
            </a:r>
            <a:r>
              <a:rPr lang="el-GR" sz="1600" b="1" spc="-40" dirty="0">
                <a:ea typeface="Times New Roman" panose="02020603050405020304" pitchFamily="18" charset="0"/>
              </a:rPr>
              <a:t>&lt;</a:t>
            </a:r>
            <a:r>
              <a:rPr lang="en-US" sz="1600" b="1" spc="-40" dirty="0">
                <a:ea typeface="Times New Roman" panose="02020603050405020304" pitchFamily="18" charset="0"/>
              </a:rPr>
              <a:t>head</a:t>
            </a:r>
            <a:r>
              <a:rPr lang="el-GR" sz="1600" b="1" spc="-40" dirty="0">
                <a:ea typeface="Times New Roman" panose="02020603050405020304" pitchFamily="18" charset="0"/>
              </a:rPr>
              <a:t>&gt;</a:t>
            </a:r>
            <a:r>
              <a:rPr lang="el-GR" sz="1600" dirty="0">
                <a:ea typeface="Times New Roman" panose="02020603050405020304" pitchFamily="18" charset="0"/>
              </a:rPr>
              <a:t> (όχι στο </a:t>
            </a:r>
            <a:r>
              <a:rPr lang="el-GR" sz="1600" b="1" spc="-40" dirty="0">
                <a:ea typeface="Times New Roman" panose="02020603050405020304" pitchFamily="18" charset="0"/>
              </a:rPr>
              <a:t>&lt;</a:t>
            </a:r>
            <a:r>
              <a:rPr lang="en-US" sz="1600" b="1" spc="-40" dirty="0">
                <a:ea typeface="Times New Roman" panose="02020603050405020304" pitchFamily="18" charset="0"/>
              </a:rPr>
              <a:t>body</a:t>
            </a:r>
            <a:r>
              <a:rPr lang="el-GR" sz="1600" b="1" spc="-40" dirty="0">
                <a:ea typeface="Times New Roman" panose="02020603050405020304" pitchFamily="18" charset="0"/>
              </a:rPr>
              <a:t>&gt;</a:t>
            </a:r>
            <a:r>
              <a:rPr lang="el-GR" sz="1600" dirty="0">
                <a:ea typeface="Times New Roman" panose="02020603050405020304" pitchFamily="18" charset="0"/>
              </a:rPr>
              <a:t>).</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Παρέχουν έλεγχο σε επίπεδο σελίδας.</a:t>
            </a:r>
          </a:p>
          <a:p>
            <a:pPr marL="800100" lvl="1" indent="-342900">
              <a:spcAft>
                <a:spcPts val="300"/>
              </a:spcAft>
              <a:buSzPts val="1800"/>
              <a:buFont typeface="Wingdings" panose="05000000000000000000" pitchFamily="2" charset="2"/>
              <a:buChar char=""/>
            </a:pPr>
            <a:r>
              <a:rPr lang="en-US" sz="1600" b="1" spc="-40" dirty="0">
                <a:solidFill>
                  <a:srgbClr val="0000FF"/>
                </a:solidFill>
                <a:ea typeface="Times New Roman" panose="02020603050405020304" pitchFamily="18" charset="0"/>
              </a:rPr>
              <a:t>&lt;meta name="robots" content="</a:t>
            </a:r>
            <a:r>
              <a:rPr lang="en-US" sz="1600" b="1" spc="-40" dirty="0" err="1">
                <a:solidFill>
                  <a:srgbClr val="0000FF"/>
                </a:solidFill>
                <a:ea typeface="Times New Roman" panose="02020603050405020304" pitchFamily="18" charset="0"/>
              </a:rPr>
              <a:t>noindex</a:t>
            </a:r>
            <a:r>
              <a:rPr lang="en-US" sz="1600" b="1" spc="-40" dirty="0">
                <a:solidFill>
                  <a:srgbClr val="0000FF"/>
                </a:solidFill>
                <a:ea typeface="Times New Roman" panose="02020603050405020304" pitchFamily="18" charset="0"/>
              </a:rPr>
              <a:t>, follow"&gt;</a:t>
            </a:r>
            <a:r>
              <a:rPr lang="en-US" sz="1600" dirty="0">
                <a:ea typeface="Times New Roman" panose="02020603050405020304" pitchFamily="18" charset="0"/>
              </a:rPr>
              <a:t>   </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απαγορεύεται το </a:t>
            </a:r>
            <a:r>
              <a:rPr lang="en-US" sz="1600" dirty="0">
                <a:ea typeface="Times New Roman" panose="02020603050405020304" pitchFamily="18" charset="0"/>
              </a:rPr>
              <a:t>indexing</a:t>
            </a:r>
            <a:r>
              <a:rPr lang="el-GR" sz="1600" dirty="0">
                <a:ea typeface="Times New Roman" panose="02020603050405020304" pitchFamily="18" charset="0"/>
              </a:rPr>
              <a:t>, επιτρέπεται το </a:t>
            </a:r>
            <a:r>
              <a:rPr lang="en-US" sz="1600" dirty="0">
                <a:ea typeface="Times New Roman" panose="02020603050405020304" pitchFamily="18" charset="0"/>
              </a:rPr>
              <a:t>crawling</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n-US" sz="1600" b="1" spc="-40" dirty="0">
                <a:solidFill>
                  <a:srgbClr val="0000FF"/>
                </a:solidFill>
                <a:ea typeface="Times New Roman" panose="02020603050405020304" pitchFamily="18" charset="0"/>
              </a:rPr>
              <a:t>&lt;meta name="robots" content="index, </a:t>
            </a:r>
            <a:r>
              <a:rPr lang="en-US" sz="1600" b="1" spc="-40" dirty="0" err="1">
                <a:solidFill>
                  <a:srgbClr val="0000FF"/>
                </a:solidFill>
                <a:ea typeface="Times New Roman" panose="02020603050405020304" pitchFamily="18" charset="0"/>
              </a:rPr>
              <a:t>nofollow</a:t>
            </a:r>
            <a:r>
              <a:rPr lang="en-US" sz="1600" b="1" spc="-40" dirty="0">
                <a:solidFill>
                  <a:srgbClr val="0000FF"/>
                </a:solidFill>
                <a:ea typeface="Times New Roman" panose="02020603050405020304" pitchFamily="18" charset="0"/>
              </a:rPr>
              <a:t>"&gt;</a:t>
            </a:r>
            <a:r>
              <a:rPr lang="en-US" sz="1600" dirty="0">
                <a:ea typeface="Times New Roman" panose="02020603050405020304" pitchFamily="18" charset="0"/>
              </a:rPr>
              <a:t>   </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επιτρέπεται το </a:t>
            </a:r>
            <a:r>
              <a:rPr lang="en-US" sz="1600" dirty="0">
                <a:ea typeface="Times New Roman" panose="02020603050405020304" pitchFamily="18" charset="0"/>
              </a:rPr>
              <a:t>indexing</a:t>
            </a:r>
            <a:r>
              <a:rPr lang="el-GR" sz="1600" dirty="0">
                <a:ea typeface="Times New Roman" panose="02020603050405020304" pitchFamily="18" charset="0"/>
              </a:rPr>
              <a:t>, απαγορεύεται το </a:t>
            </a:r>
            <a:r>
              <a:rPr lang="en-US" sz="1600" dirty="0">
                <a:ea typeface="Times New Roman" panose="02020603050405020304" pitchFamily="18" charset="0"/>
              </a:rPr>
              <a:t>crawling</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n-US" sz="1600" b="1" spc="-40" dirty="0">
                <a:solidFill>
                  <a:srgbClr val="0000FF"/>
                </a:solidFill>
                <a:ea typeface="Times New Roman" panose="02020603050405020304" pitchFamily="18" charset="0"/>
              </a:rPr>
              <a:t>&lt;meta name="robots" content="</a:t>
            </a:r>
            <a:r>
              <a:rPr lang="en-US" sz="1600" b="1" spc="-40" dirty="0" err="1">
                <a:solidFill>
                  <a:srgbClr val="0000FF"/>
                </a:solidFill>
                <a:ea typeface="Times New Roman" panose="02020603050405020304" pitchFamily="18" charset="0"/>
              </a:rPr>
              <a:t>noindex</a:t>
            </a:r>
            <a:r>
              <a:rPr lang="en-US" sz="1600" b="1" spc="-40" dirty="0">
                <a:solidFill>
                  <a:srgbClr val="0000FF"/>
                </a:solidFill>
                <a:ea typeface="Times New Roman" panose="02020603050405020304" pitchFamily="18" charset="0"/>
              </a:rPr>
              <a:t>, </a:t>
            </a:r>
            <a:r>
              <a:rPr lang="en-US" sz="1600" b="1" spc="-40" dirty="0" err="1">
                <a:solidFill>
                  <a:srgbClr val="0000FF"/>
                </a:solidFill>
                <a:ea typeface="Times New Roman" panose="02020603050405020304" pitchFamily="18" charset="0"/>
              </a:rPr>
              <a:t>nofollow</a:t>
            </a:r>
            <a:r>
              <a:rPr lang="en-US" sz="1600" b="1" spc="-40" dirty="0">
                <a:solidFill>
                  <a:srgbClr val="0000FF"/>
                </a:solidFill>
                <a:ea typeface="Times New Roman" panose="02020603050405020304" pitchFamily="18" charset="0"/>
              </a:rPr>
              <a:t>"&gt;</a:t>
            </a:r>
            <a:r>
              <a:rPr lang="en-US" sz="1600" dirty="0">
                <a:ea typeface="Times New Roman" panose="02020603050405020304" pitchFamily="18" charset="0"/>
              </a:rPr>
              <a:t>   </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απαγορεύεται το </a:t>
            </a:r>
            <a:r>
              <a:rPr lang="en-US" sz="1600" dirty="0">
                <a:ea typeface="Times New Roman" panose="02020603050405020304" pitchFamily="18" charset="0"/>
              </a:rPr>
              <a:t>indexing KAI </a:t>
            </a:r>
            <a:r>
              <a:rPr lang="el-GR" sz="1600" dirty="0">
                <a:ea typeface="Times New Roman" panose="02020603050405020304" pitchFamily="18" charset="0"/>
              </a:rPr>
              <a:t>το </a:t>
            </a:r>
            <a:r>
              <a:rPr lang="en-US" sz="1600" dirty="0">
                <a:ea typeface="Times New Roman" panose="02020603050405020304" pitchFamily="18" charset="0"/>
              </a:rPr>
              <a:t>crawling</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n-US" sz="1600" b="1" spc="-40" dirty="0">
                <a:solidFill>
                  <a:srgbClr val="0000FF"/>
                </a:solidFill>
                <a:ea typeface="Times New Roman" panose="02020603050405020304" pitchFamily="18" charset="0"/>
              </a:rPr>
              <a:t>&lt;meta name="robots" content="index, follow"&gt;</a:t>
            </a:r>
            <a:r>
              <a:rPr lang="en-US" sz="1600" dirty="0">
                <a:ea typeface="Times New Roman" panose="02020603050405020304" pitchFamily="18" charset="0"/>
              </a:rPr>
              <a:t>   </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επιτρέπονται το </a:t>
            </a:r>
            <a:r>
              <a:rPr lang="en-US" sz="1600" dirty="0">
                <a:ea typeface="Times New Roman" panose="02020603050405020304" pitchFamily="18" charset="0"/>
              </a:rPr>
              <a:t>indexing KAI</a:t>
            </a:r>
            <a:r>
              <a:rPr lang="el-GR" sz="1600" dirty="0">
                <a:ea typeface="Times New Roman" panose="02020603050405020304" pitchFamily="18" charset="0"/>
              </a:rPr>
              <a:t> το </a:t>
            </a:r>
            <a:r>
              <a:rPr lang="en-US" sz="1600" dirty="0">
                <a:ea typeface="Times New Roman" panose="02020603050405020304" pitchFamily="18" charset="0"/>
              </a:rPr>
              <a:t>crawling</a:t>
            </a:r>
            <a:endParaRPr lang="el-GR" sz="1600" dirty="0">
              <a:ea typeface="Times New Roman" panose="02020603050405020304" pitchFamily="18" charset="0"/>
            </a:endParaRP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Κάποιες μηχανές αντιλαμβάνονται ως </a:t>
            </a:r>
            <a:r>
              <a:rPr lang="en-US" sz="1600" dirty="0">
                <a:ea typeface="Times New Roman" panose="02020603050405020304" pitchFamily="18" charset="0"/>
              </a:rPr>
              <a:t>name </a:t>
            </a:r>
            <a:r>
              <a:rPr lang="el-GR" sz="1600" dirty="0">
                <a:ea typeface="Times New Roman" panose="02020603050405020304" pitchFamily="18" charset="0"/>
              </a:rPr>
              <a:t>τον </a:t>
            </a:r>
            <a:r>
              <a:rPr lang="en-US" sz="1600" dirty="0">
                <a:ea typeface="Times New Roman" panose="02020603050405020304" pitchFamily="18" charset="0"/>
              </a:rPr>
              <a:t>User</a:t>
            </a:r>
            <a:r>
              <a:rPr lang="el-GR" sz="1600" dirty="0">
                <a:ea typeface="Times New Roman" panose="02020603050405020304" pitchFamily="18" charset="0"/>
              </a:rPr>
              <a:t>-</a:t>
            </a:r>
            <a:r>
              <a:rPr lang="en-US" sz="1600" dirty="0">
                <a:ea typeface="Times New Roman" panose="02020603050405020304" pitchFamily="18" charset="0"/>
              </a:rPr>
              <a:t>agent </a:t>
            </a:r>
            <a:r>
              <a:rPr lang="el-GR" sz="1600" dirty="0">
                <a:ea typeface="Times New Roman" panose="02020603050405020304" pitchFamily="18" charset="0"/>
              </a:rPr>
              <a:t>τους:</a:t>
            </a:r>
          </a:p>
          <a:p>
            <a:pPr marL="800100" lvl="1" indent="-342900">
              <a:spcAft>
                <a:spcPts val="300"/>
              </a:spcAft>
              <a:buSzPts val="1800"/>
              <a:buFont typeface="Wingdings" panose="05000000000000000000" pitchFamily="2" charset="2"/>
              <a:buChar char=""/>
            </a:pPr>
            <a:r>
              <a:rPr lang="en-US" sz="1600" b="1" spc="-40" dirty="0">
                <a:solidFill>
                  <a:srgbClr val="0000FF"/>
                </a:solidFill>
                <a:ea typeface="Times New Roman" panose="02020603050405020304" pitchFamily="18" charset="0"/>
              </a:rPr>
              <a:t>&lt;meta name="</a:t>
            </a:r>
            <a:r>
              <a:rPr lang="en-US" sz="1600" b="1" spc="-40" dirty="0" err="1">
                <a:solidFill>
                  <a:srgbClr val="0000FF"/>
                </a:solidFill>
                <a:ea typeface="Times New Roman" panose="02020603050405020304" pitchFamily="18" charset="0"/>
              </a:rPr>
              <a:t>googlebot</a:t>
            </a:r>
            <a:r>
              <a:rPr lang="en-US" sz="1600" b="1" spc="-40" dirty="0">
                <a:solidFill>
                  <a:srgbClr val="0000FF"/>
                </a:solidFill>
                <a:ea typeface="Times New Roman" panose="02020603050405020304" pitchFamily="18" charset="0"/>
              </a:rPr>
              <a:t>" content="</a:t>
            </a:r>
            <a:r>
              <a:rPr lang="en-US" sz="1600" b="1" spc="-40" dirty="0" err="1">
                <a:solidFill>
                  <a:srgbClr val="0000FF"/>
                </a:solidFill>
                <a:ea typeface="Times New Roman" panose="02020603050405020304" pitchFamily="18" charset="0"/>
              </a:rPr>
              <a:t>noindex</a:t>
            </a:r>
            <a:r>
              <a:rPr lang="en-US" sz="1600" b="1" spc="-40" dirty="0">
                <a:solidFill>
                  <a:srgbClr val="0000FF"/>
                </a:solidFill>
                <a:ea typeface="Times New Roman" panose="02020603050405020304" pitchFamily="18" charset="0"/>
              </a:rPr>
              <a:t>"&gt;</a:t>
            </a:r>
            <a:endParaRPr lang="el-GR" sz="1600" dirty="0">
              <a:ea typeface="Times New Roman" panose="02020603050405020304" pitchFamily="18" charset="0"/>
            </a:endParaRPr>
          </a:p>
          <a:p>
            <a:pPr marL="1257300" lvl="2" indent="-342900">
              <a:spcAft>
                <a:spcPts val="300"/>
              </a:spcAft>
              <a:buSzPts val="1600"/>
              <a:buFont typeface="Symbol" panose="05050102010706020507" pitchFamily="18" charset="2"/>
              <a:buChar char=""/>
              <a:tabLst>
                <a:tab pos="990600" algn="l"/>
              </a:tabLst>
            </a:pPr>
            <a:r>
              <a:rPr lang="el-GR" sz="1600" dirty="0">
                <a:ea typeface="Times New Roman" panose="02020603050405020304" pitchFamily="18" charset="0"/>
              </a:rPr>
              <a:t>το </a:t>
            </a:r>
            <a:r>
              <a:rPr lang="en-US" sz="1600" dirty="0" err="1">
                <a:ea typeface="Times New Roman" panose="02020603050405020304" pitchFamily="18" charset="0"/>
              </a:rPr>
              <a:t>googlebot</a:t>
            </a:r>
            <a:r>
              <a:rPr lang="en-US" sz="1600" dirty="0">
                <a:ea typeface="Times New Roman" panose="02020603050405020304" pitchFamily="18" charset="0"/>
              </a:rPr>
              <a:t> </a:t>
            </a:r>
            <a:r>
              <a:rPr lang="el-GR" sz="1600" dirty="0">
                <a:ea typeface="Times New Roman" panose="02020603050405020304" pitchFamily="18" charset="0"/>
              </a:rPr>
              <a:t>δεν θα κάνει </a:t>
            </a:r>
            <a:r>
              <a:rPr lang="en-US" sz="1600" dirty="0">
                <a:ea typeface="Times New Roman" panose="02020603050405020304" pitchFamily="18" charset="0"/>
              </a:rPr>
              <a:t>indexing </a:t>
            </a:r>
            <a:r>
              <a:rPr lang="el-GR" sz="1600" dirty="0">
                <a:ea typeface="Times New Roman" panose="02020603050405020304" pitchFamily="18" charset="0"/>
              </a:rPr>
              <a:t>στη σελίδα – άλλες μηχανές επιτρέπεται να κάνουν</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Υπάρχει δυνατότητα άμεσης υπόδειξης ενός </a:t>
            </a:r>
            <a:r>
              <a:rPr lang="en-US" sz="1600" dirty="0">
                <a:ea typeface="Times New Roman" panose="02020603050405020304" pitchFamily="18" charset="0"/>
              </a:rPr>
              <a:t>site</a:t>
            </a:r>
            <a:r>
              <a:rPr lang="el-GR" sz="1600" dirty="0">
                <a:ea typeface="Times New Roman" panose="02020603050405020304" pitchFamily="18" charset="0"/>
              </a:rPr>
              <a:t> (</a:t>
            </a:r>
            <a:r>
              <a:rPr lang="en-US" sz="1600" dirty="0">
                <a:ea typeface="Times New Roman" panose="02020603050405020304" pitchFamily="18" charset="0"/>
              </a:rPr>
              <a:t>home page</a:t>
            </a:r>
            <a:r>
              <a:rPr lang="el-GR" sz="1600" dirty="0">
                <a:ea typeface="Times New Roman" panose="02020603050405020304" pitchFamily="18" charset="0"/>
              </a:rPr>
              <a:t>) στο </a:t>
            </a:r>
            <a:r>
              <a:rPr lang="en-US" sz="1600" dirty="0">
                <a:ea typeface="Times New Roman" panose="02020603050405020304" pitchFamily="18" charset="0"/>
              </a:rPr>
              <a:t>Google Index</a:t>
            </a:r>
            <a:r>
              <a:rPr lang="el-GR" sz="1600" dirty="0">
                <a:ea typeface="Times New Roman" panose="02020603050405020304" pitchFamily="18" charset="0"/>
              </a:rPr>
              <a:t>:</a:t>
            </a:r>
          </a:p>
          <a:p>
            <a:pPr marL="800100" lvl="1" indent="-342900">
              <a:spcAft>
                <a:spcPts val="300"/>
              </a:spcAft>
              <a:buSzPts val="1800"/>
              <a:buFont typeface="Wingdings" panose="05000000000000000000" pitchFamily="2" charset="2"/>
              <a:buChar char=""/>
            </a:pPr>
            <a:r>
              <a:rPr lang="el-GR" sz="1600" u="sng" dirty="0">
                <a:solidFill>
                  <a:srgbClr val="0000FF"/>
                </a:solidFill>
                <a:ea typeface="Times New Roman" panose="02020603050405020304" pitchFamily="18" charset="0"/>
                <a:hlinkClick r:id="rId8"/>
              </a:rPr>
              <a:t>https://www.google.com/webmasters/tools/submit-url</a:t>
            </a:r>
            <a:r>
              <a:rPr lang="el-GR" sz="1600" dirty="0">
                <a:ea typeface="Times New Roman" panose="02020603050405020304" pitchFamily="18" charset="0"/>
              </a:rPr>
              <a:t> </a:t>
            </a:r>
          </a:p>
          <a:p>
            <a:pPr marL="1257300" lvl="2" indent="-342900">
              <a:spcAft>
                <a:spcPts val="300"/>
              </a:spcAft>
              <a:buSzPts val="1600"/>
              <a:buFont typeface="Symbol" panose="05050102010706020507" pitchFamily="18" charset="2"/>
              <a:buChar char=""/>
              <a:tabLst>
                <a:tab pos="990600" algn="l"/>
              </a:tabLst>
            </a:pPr>
            <a:r>
              <a:rPr lang="en-US" sz="1600" dirty="0" err="1">
                <a:ea typeface="Times New Roman" panose="02020603050405020304" pitchFamily="18" charset="0"/>
              </a:rPr>
              <a:t>Προϋ</a:t>
            </a:r>
            <a:r>
              <a:rPr lang="en-US" sz="1600" dirty="0">
                <a:ea typeface="Times New Roman" panose="02020603050405020304" pitchFamily="18" charset="0"/>
              </a:rPr>
              <a:t>ποθέτει Google Account και login.</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Δεν παρέχεται εγγύηση ότι το </a:t>
            </a:r>
            <a:r>
              <a:rPr lang="en-US" sz="1600" dirty="0" err="1">
                <a:ea typeface="Times New Roman" panose="02020603050405020304" pitchFamily="18" charset="0"/>
              </a:rPr>
              <a:t>googlebot</a:t>
            </a:r>
            <a:r>
              <a:rPr lang="en-US" sz="1600" dirty="0">
                <a:ea typeface="Times New Roman" panose="02020603050405020304" pitchFamily="18" charset="0"/>
              </a:rPr>
              <a:t> </a:t>
            </a:r>
            <a:r>
              <a:rPr lang="el-GR" sz="1600" dirty="0">
                <a:ea typeface="Times New Roman" panose="02020603050405020304" pitchFamily="18" charset="0"/>
              </a:rPr>
              <a:t>θα επισκεφθεί τη σελίδα – εξαρτάται και από το περιεχόμενο.</a:t>
            </a: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Παρόμοιο μηχανισμό υπόδειξης έχουν και άλλες μηχανές αναζήτησης.</a:t>
            </a:r>
            <a:endParaRPr lang="el-GR" sz="1600" dirty="0">
              <a:effectLst/>
              <a:ea typeface="Times New Roman" panose="02020603050405020304" pitchFamily="18" charset="0"/>
            </a:endParaRPr>
          </a:p>
        </p:txBody>
      </p:sp>
      <p:pic>
        <p:nvPicPr>
          <p:cNvPr id="7" name="Εικόνα 6"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323528" y="591976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867955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3/7/2014 1:35:04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2,6,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2,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7,3,6,1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4,7,6,1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4,14337,7,6,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4,16,9231,8,9230,9,9229,10,6,1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9,10,6,14,"/>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3,7,6,1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2,4,15361,7,6,1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3,15,16,8,6,1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4,7,8,6,1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7,3073,9,10,16,6,1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BE89181-0BAD-4176-9606-4CB08774CF6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5640</TotalTime>
  <Words>2210</Words>
  <Application>Microsoft Office PowerPoint</Application>
  <PresentationFormat>Προβολή στην οθόνη (4:3)</PresentationFormat>
  <Paragraphs>315</Paragraphs>
  <Slides>21</Slides>
  <Notes>21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21</vt:i4>
      </vt:variant>
    </vt:vector>
  </HeadingPairs>
  <TitlesOfParts>
    <vt:vector size="29" baseType="lpstr">
      <vt:lpstr>Arial</vt:lpstr>
      <vt:lpstr>Calibri</vt:lpstr>
      <vt:lpstr>Cambria</vt:lpstr>
      <vt:lpstr>Courier New</vt:lpstr>
      <vt:lpstr>Symbol</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Search Engine Optimization</vt:lpstr>
      <vt:lpstr>Crawling (Ερπυσμός)</vt:lpstr>
      <vt:lpstr>robots.txt  ( http://www.robotstxt.org/ )</vt:lpstr>
      <vt:lpstr>Οδηγίες &lt;meta name="robots"... &gt;</vt:lpstr>
      <vt:lpstr>Προσθήκη Sitemap (1/2)</vt:lpstr>
      <vt:lpstr>Προσθήκη Sitemap (2/2)</vt:lpstr>
      <vt:lpstr>Περιεχόμενο</vt:lpstr>
      <vt:lpstr>Βαρύτητα Περιεχομένου (1/4)</vt:lpstr>
      <vt:lpstr>Βαρύτητα Περιεχομένου (2/4)</vt:lpstr>
      <vt:lpstr>Βαρύτητα Περιεχομένου (3/4)</vt:lpstr>
      <vt:lpstr>Βαρύτητα Περιεχομένου (4/4)</vt:lpstr>
      <vt:lpstr>Πλοήγηση</vt:lpstr>
      <vt:lpstr>Σύνδεσμοι</vt:lpstr>
      <vt:lpstr>Φιλικά URLs</vt:lpstr>
      <vt:lpstr>Επίλογος</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248</cp:revision>
  <dcterms:created xsi:type="dcterms:W3CDTF">2014-05-12T06:36:11Z</dcterms:created>
  <dcterms:modified xsi:type="dcterms:W3CDTF">2015-03-09T07:31:36Z</dcterms:modified>
</cp:coreProperties>
</file>