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sldIdLst>
    <p:sldId id="256" r:id="rId3"/>
    <p:sldId id="257" r:id="rId4"/>
    <p:sldId id="259" r:id="rId5"/>
    <p:sldId id="261" r:id="rId6"/>
    <p:sldId id="262" r:id="rId7"/>
    <p:sldId id="264" r:id="rId8"/>
    <p:sldId id="404" r:id="rId9"/>
    <p:sldId id="310" r:id="rId10"/>
    <p:sldId id="373" r:id="rId11"/>
    <p:sldId id="311" r:id="rId12"/>
    <p:sldId id="312" r:id="rId13"/>
    <p:sldId id="313" r:id="rId14"/>
    <p:sldId id="405" r:id="rId15"/>
    <p:sldId id="314" r:id="rId16"/>
    <p:sldId id="315" r:id="rId17"/>
    <p:sldId id="374" r:id="rId18"/>
    <p:sldId id="375" r:id="rId19"/>
    <p:sldId id="316" r:id="rId20"/>
    <p:sldId id="317"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280"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82821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8812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68661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2304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6765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15424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84807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3841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7402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35716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0715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055585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777433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06699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76218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03930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586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47.xml"/><Relationship Id="rId7" Type="http://schemas.openxmlformats.org/officeDocument/2006/relationships/notesSlide" Target="../notesSlides/notesSlide10.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10" Type="http://schemas.microsoft.com/office/2007/relationships/hdphoto" Target="../media/hdphoto1.wdp"/><Relationship Id="rId4" Type="http://schemas.openxmlformats.org/officeDocument/2006/relationships/tags" Target="../tags/tag48.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61.xml"/><Relationship Id="rId7" Type="http://schemas.openxmlformats.org/officeDocument/2006/relationships/notesSlide" Target="../notesSlides/notesSlide1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10" Type="http://schemas.microsoft.com/office/2007/relationships/hdphoto" Target="../media/hdphoto1.wdp"/><Relationship Id="rId4" Type="http://schemas.openxmlformats.org/officeDocument/2006/relationships/tags" Target="../tags/tag62.xml"/><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8" Type="http://schemas.openxmlformats.org/officeDocument/2006/relationships/hyperlink" Target="http://www.php.net/manual/en/security.database.php" TargetMode="External"/><Relationship Id="rId3" Type="http://schemas.openxmlformats.org/officeDocument/2006/relationships/tags" Target="../tags/tag71.xml"/><Relationship Id="rId7" Type="http://schemas.openxmlformats.org/officeDocument/2006/relationships/notesSlide" Target="../notesSlides/notesSlide1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6.xml"/><Relationship Id="rId7" Type="http://schemas.openxmlformats.org/officeDocument/2006/relationships/notesSlide" Target="../notesSlides/notesSlide1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78.xml"/><Relationship Id="rId10" Type="http://schemas.openxmlformats.org/officeDocument/2006/relationships/image" Target="../media/image6.jpeg"/><Relationship Id="rId4" Type="http://schemas.openxmlformats.org/officeDocument/2006/relationships/tags" Target="../tags/tag77.xml"/><Relationship Id="rId9"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1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1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1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s>
</file>

<file path=ppt/slides/_rels/slide19.xml.rels><?xml version="1.0" encoding="UTF-8" standalone="yes"?>
<Relationships xmlns="http://schemas.openxmlformats.org/package/2006/relationships"><Relationship Id="rId8" Type="http://schemas.openxmlformats.org/officeDocument/2006/relationships/hyperlink" Target="http://www.php.net/manual/en/ref.password.php" TargetMode="External"/><Relationship Id="rId3" Type="http://schemas.openxmlformats.org/officeDocument/2006/relationships/tags" Target="../tags/tag91.xml"/><Relationship Id="rId7" Type="http://schemas.openxmlformats.org/officeDocument/2006/relationships/notesSlide" Target="../notesSlides/notesSlide19.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hyperlink" Target="http://php.net/manual/en/function.crypt.ph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2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2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05.xml"/><Relationship Id="rId7"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notesSlide" Target="../notesSlides/notesSlide23.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s>
</file>

<file path=ppt/slides/_rels/slide2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notesSlide" Target="../notesSlides/notesSlide2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21.xml"/><Relationship Id="rId7" Type="http://schemas.openxmlformats.org/officeDocument/2006/relationships/notesSlide" Target="../notesSlides/notesSlide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10" Type="http://schemas.microsoft.com/office/2007/relationships/hdphoto" Target="../media/hdphoto1.wdp"/><Relationship Id="rId4" Type="http://schemas.openxmlformats.org/officeDocument/2006/relationships/tags" Target="../tags/tag122.xml"/><Relationship Id="rId9"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26.xml"/><Relationship Id="rId7" Type="http://schemas.openxmlformats.org/officeDocument/2006/relationships/notesSlide" Target="../notesSlides/notesSlide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 Id="rId9"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31.xml"/><Relationship Id="rId7" Type="http://schemas.openxmlformats.org/officeDocument/2006/relationships/notesSlide" Target="../notesSlides/notesSlide27.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 Id="rId9" Type="http://schemas.microsoft.com/office/2007/relationships/hdphoto" Target="../media/hdphoto2.wdp"/></Relationships>
</file>

<file path=ppt/slides/_rels/slide28.xml.rels><?xml version="1.0" encoding="UTF-8" standalone="yes"?>
<Relationships xmlns="http://schemas.openxmlformats.org/package/2006/relationships"><Relationship Id="rId8" Type="http://schemas.openxmlformats.org/officeDocument/2006/relationships/hyperlink" Target="http://localhost/results.php" TargetMode="External"/><Relationship Id="rId3" Type="http://schemas.openxmlformats.org/officeDocument/2006/relationships/tags" Target="../tags/tag136.xml"/><Relationship Id="rId7" Type="http://schemas.openxmlformats.org/officeDocument/2006/relationships/notesSlide" Target="../notesSlides/notesSlide28.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2.xml"/><Relationship Id="rId5" Type="http://schemas.openxmlformats.org/officeDocument/2006/relationships/tags" Target="../tags/tag138.xml"/><Relationship Id="rId4" Type="http://schemas.openxmlformats.org/officeDocument/2006/relationships/tags" Target="../tags/tag137.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1.xml"/><Relationship Id="rId7" Type="http://schemas.openxmlformats.org/officeDocument/2006/relationships/notesSlide" Target="../notesSlides/notesSlide29.xml"/><Relationship Id="rId12" Type="http://schemas.microsoft.com/office/2007/relationships/hdphoto" Target="../media/hdphoto1.wdp"/><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2.xml"/><Relationship Id="rId11" Type="http://schemas.openxmlformats.org/officeDocument/2006/relationships/image" Target="../media/image6.jpeg"/><Relationship Id="rId5" Type="http://schemas.openxmlformats.org/officeDocument/2006/relationships/tags" Target="../tags/tag143.xml"/><Relationship Id="rId10" Type="http://schemas.openxmlformats.org/officeDocument/2006/relationships/slide" Target="slide6.xml"/><Relationship Id="rId4" Type="http://schemas.openxmlformats.org/officeDocument/2006/relationships/tags" Target="../tags/tag142.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notesSlide" Target="../notesSlides/notesSlide3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s>
</file>

<file path=ppt/slides/_rels/slide3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notesSlide" Target="../notesSlides/notesSlide3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2.xml"/><Relationship Id="rId5" Type="http://schemas.openxmlformats.org/officeDocument/2006/relationships/tags" Target="../tags/tag153.xml"/><Relationship Id="rId4" Type="http://schemas.openxmlformats.org/officeDocument/2006/relationships/tags" Target="../tags/tag152.xml"/></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slide" Target="slide17.xml"/><Relationship Id="rId3" Type="http://schemas.openxmlformats.org/officeDocument/2006/relationships/tags" Target="../tags/tag20.xml"/><Relationship Id="rId7" Type="http://schemas.openxmlformats.org/officeDocument/2006/relationships/slideLayout" Target="../slideLayouts/slideLayout2.xml"/><Relationship Id="rId12" Type="http://schemas.openxmlformats.org/officeDocument/2006/relationships/slide" Target="slide1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9.xml"/><Relationship Id="rId5" Type="http://schemas.openxmlformats.org/officeDocument/2006/relationships/tags" Target="../tags/tag22.xml"/><Relationship Id="rId15" Type="http://schemas.openxmlformats.org/officeDocument/2006/relationships/slide" Target="slide30.xml"/><Relationship Id="rId10" Type="http://schemas.openxmlformats.org/officeDocument/2006/relationships/slide" Target="slide8.xml"/><Relationship Id="rId4" Type="http://schemas.openxmlformats.org/officeDocument/2006/relationships/tags" Target="../tags/tag21.xml"/><Relationship Id="rId9" Type="http://schemas.openxmlformats.org/officeDocument/2006/relationships/slide" Target="slide6.xml"/><Relationship Id="rId14" Type="http://schemas.openxmlformats.org/officeDocument/2006/relationships/slide" Target="slide2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2.xml"/><Relationship Id="rId7" Type="http://schemas.openxmlformats.org/officeDocument/2006/relationships/notesSlide" Target="../notesSlides/notesSlide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34.xml"/><Relationship Id="rId10" Type="http://schemas.openxmlformats.org/officeDocument/2006/relationships/image" Target="../media/image6.jpeg"/><Relationship Id="rId4" Type="http://schemas.openxmlformats.org/officeDocument/2006/relationships/tags" Target="../tags/tag33.xml"/><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37.xml"/><Relationship Id="rId7" Type="http://schemas.openxmlformats.org/officeDocument/2006/relationships/notesSlide" Target="../notesSlides/notesSlide8.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10" Type="http://schemas.microsoft.com/office/2007/relationships/hdphoto" Target="../media/hdphoto1.wdp"/><Relationship Id="rId4" Type="http://schemas.openxmlformats.org/officeDocument/2006/relationships/tags" Target="../tags/tag38.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hyperlink" Target="http://www.php.net/manual/en/book.pdo.php" TargetMode="External"/><Relationship Id="rId3" Type="http://schemas.openxmlformats.org/officeDocument/2006/relationships/tags" Target="../tags/tag42.xml"/><Relationship Id="rId7" Type="http://schemas.openxmlformats.org/officeDocument/2006/relationships/notesSlide" Target="../notesSlides/notesSlide9.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6</a:t>
            </a:r>
            <a:r>
              <a:rPr lang="el-GR" sz="2800" b="1" dirty="0" smtClean="0"/>
              <a:t>:</a:t>
            </a:r>
            <a:r>
              <a:rPr lang="en-US" sz="2800" dirty="0" smtClean="0"/>
              <a:t> PHP &amp; MySQL</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n-US" sz="4000" dirty="0"/>
              <a:t>PDO </a:t>
            </a:r>
            <a:r>
              <a:rPr lang="en-US" sz="4000" dirty="0" err="1"/>
              <a:t>σε</a:t>
            </a:r>
            <a:r>
              <a:rPr lang="en-US" sz="4000" dirty="0"/>
              <a:t> </a:t>
            </a:r>
            <a:r>
              <a:rPr lang="en-US" sz="4000" dirty="0" err="1"/>
              <a:t>χρήση</a:t>
            </a:r>
            <a:endParaRPr lang="el-GR" sz="4000" dirty="0"/>
          </a:p>
        </p:txBody>
      </p:sp>
      <p:sp>
        <p:nvSpPr>
          <p:cNvPr id="3" name="Rectangle 2"/>
          <p:cNvSpPr>
            <a:spLocks noChangeArrowheads="1"/>
          </p:cNvSpPr>
          <p:nvPr>
            <p:custDataLst>
              <p:tags r:id="rId3"/>
            </p:custDataLst>
          </p:nvPr>
        </p:nvSpPr>
        <p:spPr bwMode="auto">
          <a:xfrm>
            <a:off x="1" y="1226948"/>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Εκκίνηση</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 PDO:</a:t>
            </a:r>
            <a:b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pdoObject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 new PDO("</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mysql:</a:t>
            </a:r>
            <a:r>
              <a:rPr kumimoji="0" lang="en-US" altLang="el-GR" sz="1600" b="0" i="0" u="none" strike="noStrike" cap="none" normalizeH="0" baseline="0" dirty="0" err="1" smtClean="0">
                <a:ln>
                  <a:noFill/>
                </a:ln>
                <a:solidFill>
                  <a:srgbClr val="FF0000"/>
                </a:solidFill>
                <a:effectLst/>
                <a:latin typeface="+mn-lt"/>
                <a:ea typeface="Times New Roman" panose="02020603050405020304" pitchFamily="18" charset="0"/>
              </a:rPr>
              <a:t>host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600" b="0" i="0" u="none" strike="noStrike" cap="none" normalizeH="0" baseline="0" dirty="0" smtClean="0">
                <a:ln>
                  <a:noFill/>
                </a:ln>
                <a:solidFill>
                  <a:srgbClr val="0000FF"/>
                </a:solidFill>
                <a:effectLst/>
                <a:latin typeface="+mn-lt"/>
                <a:ea typeface="Times New Roman" panose="02020603050405020304" pitchFamily="18" charset="0"/>
              </a:rPr>
              <a:t>$</a:t>
            </a:r>
            <a:r>
              <a:rPr kumimoji="0" lang="en-US" altLang="el-GR" sz="1600" b="0" i="0" u="none" strike="noStrike" cap="none" normalizeH="0" baseline="0" dirty="0" err="1" smtClean="0">
                <a:ln>
                  <a:noFill/>
                </a:ln>
                <a:solidFill>
                  <a:srgbClr val="0000FF"/>
                </a:solidFill>
                <a:effectLst/>
                <a:latin typeface="+mn-lt"/>
                <a:ea typeface="Times New Roman" panose="02020603050405020304" pitchFamily="18" charset="0"/>
              </a:rPr>
              <a:t>dbhost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err="1" smtClean="0">
                <a:ln>
                  <a:noFill/>
                </a:ln>
                <a:solidFill>
                  <a:srgbClr val="FF0000"/>
                </a:solidFill>
                <a:effectLst/>
                <a:latin typeface="+mn-lt"/>
                <a:ea typeface="Times New Roman" panose="02020603050405020304" pitchFamily="18" charset="0"/>
              </a:rPr>
              <a:t>dbname</a:t>
            </a:r>
            <a:r>
              <a:rPr kumimoji="0" lang="en-US" altLang="el-GR" sz="1600" b="0" i="0" u="none" strike="noStrike" cap="none" normalizeH="0" baseline="0" dirty="0" smtClean="0">
                <a:ln>
                  <a:noFill/>
                </a:ln>
                <a:solidFill>
                  <a:srgbClr val="0000FF"/>
                </a:solidFill>
                <a:effectLst/>
                <a:latin typeface="+mn-lt"/>
                <a:ea typeface="Times New Roman" panose="02020603050405020304" pitchFamily="18" charset="0"/>
              </a:rPr>
              <a:t>=$</a:t>
            </a:r>
            <a:r>
              <a:rPr kumimoji="0" lang="en-US" altLang="el-GR" sz="1600" b="0" i="0" u="none" strike="noStrike" cap="none" normalizeH="0" baseline="0" dirty="0" err="1" smtClean="0">
                <a:ln>
                  <a:noFill/>
                </a:ln>
                <a:solidFill>
                  <a:srgbClr val="0000FF"/>
                </a:solidFill>
                <a:effectLst/>
                <a:latin typeface="+mn-lt"/>
                <a:ea typeface="Times New Roman" panose="02020603050405020304" pitchFamily="18" charset="0"/>
              </a:rPr>
              <a:t>dbname</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rgbClr val="0000FF"/>
                </a:solidFill>
                <a:effectLst/>
                <a:latin typeface="+mn-lt"/>
                <a:ea typeface="Times New Roman" panose="02020603050405020304" pitchFamily="18" charset="0"/>
              </a:rPr>
              <a:t>$</a:t>
            </a:r>
            <a:r>
              <a:rPr kumimoji="0" lang="en-US" altLang="el-GR" sz="1600" b="0" i="0" u="none" strike="noStrike" cap="none" normalizeH="0" baseline="0" dirty="0" err="1" smtClean="0">
                <a:ln>
                  <a:noFill/>
                </a:ln>
                <a:solidFill>
                  <a:srgbClr val="0000FF"/>
                </a:solidFill>
                <a:effectLst/>
                <a:latin typeface="+mn-lt"/>
                <a:ea typeface="Times New Roman" panose="02020603050405020304" pitchFamily="18" charset="0"/>
              </a:rPr>
              <a:t>dbuser</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rgbClr val="0000FF"/>
                </a:solidFill>
                <a:effectLst/>
                <a:latin typeface="+mn-lt"/>
                <a:ea typeface="Times New Roman" panose="02020603050405020304" pitchFamily="18" charset="0"/>
              </a:rPr>
              <a:t>$</a:t>
            </a:r>
            <a:r>
              <a:rPr kumimoji="0" lang="en-US" altLang="el-GR" sz="1600" b="0" i="0" u="none" strike="noStrike" cap="none" normalizeH="0" baseline="0" dirty="0" err="1" smtClean="0">
                <a:ln>
                  <a:noFill/>
                </a:ln>
                <a:solidFill>
                  <a:srgbClr val="0000FF"/>
                </a:solidFill>
                <a:effectLst/>
                <a:latin typeface="+mn-lt"/>
                <a:ea typeface="Times New Roman" panose="02020603050405020304" pitchFamily="18" charset="0"/>
              </a:rPr>
              <a:t>dbpass</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Συγγραφή</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παραμετρικών ερωτημάτων (παράδειγμα ερωτήματος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SELECT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sql</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 'SELECT * FROM movies WHERE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movieCat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:category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AND year &gt; </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:year'</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τα </a:t>
            </a:r>
            <a:r>
              <a:rPr kumimoji="0" lang="el-GR" altLang="el-GR" sz="1600" b="1" i="0" u="none" strike="noStrike" cap="none" normalizeH="0" baseline="0" dirty="0" smtClean="0">
                <a:ln>
                  <a:noFill/>
                </a:ln>
                <a:solidFill>
                  <a:srgbClr val="00CC00"/>
                </a:solidFill>
                <a:effectLst/>
                <a:latin typeface="+mn-lt"/>
                <a:ea typeface="Times New Roman" panose="02020603050405020304" pitchFamily="18" charset="0"/>
              </a:rPr>
              <a:t>:</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category</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και </a:t>
            </a:r>
            <a:r>
              <a:rPr kumimoji="0" lang="el-GR" altLang="el-GR" sz="1600" b="1" i="0" u="none" strike="noStrike" cap="none" normalizeH="0" baseline="0" dirty="0" smtClean="0">
                <a:ln>
                  <a:noFill/>
                </a:ln>
                <a:solidFill>
                  <a:srgbClr val="00CC00"/>
                </a:solidFill>
                <a:effectLst/>
                <a:latin typeface="+mn-lt"/>
                <a:ea typeface="Times New Roman" panose="02020603050405020304" pitchFamily="18" charset="0"/>
              </a:rPr>
              <a:t>:</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year</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είναι παράμετροι και θα πάρουν τιμές μετά το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prepare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Προετοιμασία</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(του προηγούμενου) ερωτήματος:</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$statement =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pdoObject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prepare($</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sql</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Εκτέλεση</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του ερωτήματος με πέρασμα παραμέτρων στα </a:t>
            </a:r>
            <a:r>
              <a:rPr kumimoji="0" lang="el-GR" altLang="el-GR" sz="1600" b="1" i="0" u="none" strike="noStrike" cap="none" normalizeH="0" baseline="0" dirty="0" smtClean="0">
                <a:ln>
                  <a:noFill/>
                </a:ln>
                <a:solidFill>
                  <a:srgbClr val="00CC00"/>
                </a:solidFill>
                <a:effectLst/>
                <a:latin typeface="+mn-lt"/>
                <a:ea typeface="Times New Roman" panose="02020603050405020304" pitchFamily="18" charset="0"/>
              </a:rPr>
              <a:t>:</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category</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και </a:t>
            </a:r>
            <a:r>
              <a:rPr kumimoji="0" lang="el-GR" altLang="el-GR" sz="1600" b="1" i="0" u="none" strike="noStrike" cap="none" normalizeH="0" baseline="0" dirty="0" smtClean="0">
                <a:ln>
                  <a:noFill/>
                </a:ln>
                <a:solidFill>
                  <a:srgbClr val="00CC00"/>
                </a:solidFill>
                <a:effectLst/>
                <a:latin typeface="+mn-lt"/>
                <a:ea typeface="Times New Roman" panose="02020603050405020304" pitchFamily="18" charset="0"/>
              </a:rPr>
              <a:t>:</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year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$statement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execute( array('</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:category</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'=&gt;$</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myCategory</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1" i="0" u="none" strike="noStrike" cap="none" normalizeH="0" baseline="0" dirty="0" smtClean="0">
                <a:ln>
                  <a:noFill/>
                </a:ln>
                <a:solidFill>
                  <a:srgbClr val="00CC00"/>
                </a:solidFill>
                <a:effectLst/>
                <a:latin typeface="+mn-lt"/>
                <a:ea typeface="Times New Roman" panose="02020603050405020304" pitchFamily="18" charset="0"/>
              </a:rPr>
              <a:t>:year</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'=&gt;$</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myYear</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η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execute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επιστρέφει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false</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αν αποτύχει,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true</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διαφορετικά (</a:t>
            </a:r>
            <a:r>
              <a:rPr kumimoji="0" lang="el-GR" altLang="el-GR" sz="1600" b="0" i="0" u="sng" strike="noStrike" cap="none" normalizeH="0" baseline="0" dirty="0" smtClean="0">
                <a:ln>
                  <a:noFill/>
                </a:ln>
                <a:solidFill>
                  <a:schemeClr val="tx1"/>
                </a:solidFill>
                <a:effectLst/>
                <a:latin typeface="+mn-lt"/>
                <a:ea typeface="Times New Roman" panose="02020603050405020304" pitchFamily="18" charset="0"/>
              </a:rPr>
              <a:t>χρήσιμο σε </a:t>
            </a:r>
            <a:r>
              <a:rPr kumimoji="0" lang="en-US" altLang="el-GR" sz="1600" b="0" i="0" u="sng" strike="noStrike" cap="none" normalizeH="0" baseline="0" dirty="0" smtClean="0">
                <a:ln>
                  <a:noFill/>
                </a:ln>
                <a:solidFill>
                  <a:schemeClr val="tx1"/>
                </a:solidFill>
                <a:effectLst/>
                <a:latin typeface="+mn-lt"/>
                <a:ea typeface="Times New Roman" panose="02020603050405020304" pitchFamily="18" charset="0"/>
              </a:rPr>
              <a:t>INSERT</a:t>
            </a:r>
            <a:r>
              <a:rPr kumimoji="0" lang="el-GR" altLang="el-GR" sz="1600" b="0" i="0" u="sng" strike="noStrike" cap="none" normalizeH="0" baseline="0" dirty="0" smtClean="0">
                <a:ln>
                  <a:noFill/>
                </a:ln>
                <a:solidFill>
                  <a:schemeClr val="tx1"/>
                </a:solidFill>
                <a:effectLst/>
                <a:latin typeface="+mn-lt"/>
                <a:ea typeface="Times New Roman" panose="02020603050405020304" pitchFamily="18" charset="0"/>
              </a:rPr>
              <a:t> και </a:t>
            </a:r>
            <a:r>
              <a:rPr kumimoji="0" lang="en-US" altLang="el-GR" sz="1600" b="0" i="0" u="sng" strike="noStrike" cap="none" normalizeH="0" baseline="0" dirty="0" smtClean="0">
                <a:ln>
                  <a:noFill/>
                </a:ln>
                <a:solidFill>
                  <a:schemeClr val="tx1"/>
                </a:solidFill>
                <a:effectLst/>
                <a:latin typeface="+mn-lt"/>
                <a:ea typeface="Times New Roman" panose="02020603050405020304" pitchFamily="18" charset="0"/>
              </a:rPr>
              <a:t>UPDATE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endParaRPr lang="en-US" altLang="el-GR" sz="1600" dirty="0">
              <a:latin typeface="+mn-lt"/>
            </a:endParaRPr>
          </a:p>
          <a:p>
            <a:pPr marL="285750" lvl="0" indent="-285750">
              <a:buFont typeface="Wingdings" panose="05000000000000000000" pitchFamily="2" charset="2"/>
              <a:buChar char="v"/>
              <a:tabLst/>
            </a:pPr>
            <a:r>
              <a:rPr lang="el-GR" altLang="el-GR" sz="1600" dirty="0">
                <a:latin typeface="+mn-lt"/>
                <a:ea typeface="Times New Roman" panose="02020603050405020304" pitchFamily="18" charset="0"/>
              </a:rPr>
              <a:t>"</a:t>
            </a:r>
            <a:r>
              <a:rPr lang="el-GR" altLang="el-GR" sz="1600" b="1" dirty="0">
                <a:latin typeface="+mn-lt"/>
                <a:ea typeface="Times New Roman" panose="02020603050405020304" pitchFamily="18" charset="0"/>
              </a:rPr>
              <a:t>Κατανάλωση</a:t>
            </a:r>
            <a:r>
              <a:rPr lang="el-GR" altLang="el-GR" sz="1600" dirty="0">
                <a:latin typeface="+mn-lt"/>
                <a:ea typeface="Times New Roman" panose="02020603050405020304" pitchFamily="18" charset="0"/>
              </a:rPr>
              <a:t>" αποτελεσμάτων ερωτήματος:</a:t>
            </a:r>
            <a:r>
              <a:rPr lang="en-US" altLang="el-GR" sz="1600" dirty="0">
                <a:solidFill>
                  <a:srgbClr val="C00000"/>
                </a:solidFill>
                <a:latin typeface="+mn-lt"/>
                <a:ea typeface="Times New Roman" panose="02020603050405020304" pitchFamily="18" charset="0"/>
              </a:rPr>
              <a:t> </a:t>
            </a:r>
            <a:endParaRPr lang="el-GR" altLang="el-GR" sz="1600" dirty="0">
              <a:latin typeface="+mn-lt"/>
            </a:endParaRPr>
          </a:p>
          <a:p>
            <a:pPr lvl="0">
              <a:tabLst/>
            </a:pPr>
            <a:r>
              <a:rPr lang="en-US" altLang="el-GR" sz="1600" b="1" dirty="0">
                <a:latin typeface="+mn-lt"/>
                <a:ea typeface="Times New Roman" panose="02020603050405020304" pitchFamily="18" charset="0"/>
                <a:cs typeface="Courier New" panose="02070309020205020404" pitchFamily="49" charset="0"/>
              </a:rPr>
              <a:t>		while ( $record = $statement -&gt; fetch() )  {</a:t>
            </a:r>
            <a:endParaRPr lang="el-GR" altLang="el-GR" sz="1600" dirty="0">
              <a:latin typeface="+mn-lt"/>
            </a:endParaRPr>
          </a:p>
          <a:p>
            <a:pPr lvl="0">
              <a:tabLst/>
            </a:pPr>
            <a:r>
              <a:rPr lang="el-GR" altLang="el-GR" sz="1600" b="1" dirty="0">
                <a:latin typeface="+mn-lt"/>
                <a:ea typeface="Times New Roman" panose="02020603050405020304" pitchFamily="18" charset="0"/>
                <a:cs typeface="Courier New" panose="02070309020205020404" pitchFamily="49" charset="0"/>
              </a:rPr>
              <a:t>			// δες παράδειγμα </a:t>
            </a:r>
            <a:r>
              <a:rPr lang="en-US" altLang="el-GR" sz="1600" b="1" dirty="0">
                <a:latin typeface="+mn-lt"/>
                <a:ea typeface="Times New Roman" panose="02020603050405020304" pitchFamily="18" charset="0"/>
                <a:cs typeface="Courier New" panose="02070309020205020404" pitchFamily="49" charset="0"/>
              </a:rPr>
              <a:t>SELECT</a:t>
            </a:r>
            <a:r>
              <a:rPr lang="el-GR" altLang="el-GR" sz="1600" b="1" dirty="0">
                <a:latin typeface="+mn-lt"/>
                <a:ea typeface="Times New Roman" panose="02020603050405020304" pitchFamily="18" charset="0"/>
                <a:cs typeface="Courier New" panose="02070309020205020404" pitchFamily="49" charset="0"/>
              </a:rPr>
              <a:t> παρακάτω για χειρισμό του $</a:t>
            </a:r>
            <a:r>
              <a:rPr lang="en-US" altLang="el-GR" sz="1600" b="1" dirty="0">
                <a:latin typeface="+mn-lt"/>
                <a:ea typeface="Times New Roman" panose="02020603050405020304" pitchFamily="18" charset="0"/>
                <a:cs typeface="Courier New" panose="02070309020205020404" pitchFamily="49" charset="0"/>
              </a:rPr>
              <a:t>record</a:t>
            </a:r>
            <a:endParaRPr lang="el-GR" altLang="el-GR" sz="1600" dirty="0">
              <a:latin typeface="+mn-lt"/>
            </a:endParaRPr>
          </a:p>
          <a:p>
            <a:pPr lvl="0">
              <a:tabLst/>
            </a:pPr>
            <a:r>
              <a:rPr lang="el-GR" altLang="el-GR" sz="1600" b="1" dirty="0">
                <a:latin typeface="+mn-lt"/>
                <a:ea typeface="Times New Roman" panose="02020603050405020304" pitchFamily="18" charset="0"/>
                <a:cs typeface="Courier New" panose="02070309020205020404" pitchFamily="49" charset="0"/>
              </a:rPr>
              <a:t>		</a:t>
            </a:r>
            <a:r>
              <a:rPr lang="en-US" altLang="el-GR" sz="1600" b="1" dirty="0">
                <a:latin typeface="+mn-lt"/>
                <a:ea typeface="Times New Roman" panose="02020603050405020304" pitchFamily="18" charset="0"/>
                <a:cs typeface="Courier New" panose="02070309020205020404" pitchFamily="49" charset="0"/>
              </a:rPr>
              <a:t>}</a:t>
            </a:r>
            <a:endParaRPr lang="el-GR" altLang="el-GR" sz="1600" dirty="0">
              <a:latin typeface="+mn-lt"/>
            </a:endParaRPr>
          </a:p>
          <a:p>
            <a:pPr marL="285750" lvl="0" indent="-285750">
              <a:buFont typeface="Wingdings" panose="05000000000000000000" pitchFamily="2" charset="2"/>
              <a:buChar char="v"/>
              <a:tabLst/>
            </a:pPr>
            <a:r>
              <a:rPr lang="el-GR" altLang="el-GR" sz="1600" b="1" dirty="0">
                <a:latin typeface="+mn-lt"/>
                <a:ea typeface="Times New Roman" panose="02020603050405020304" pitchFamily="18" charset="0"/>
              </a:rPr>
              <a:t>Κλείσιμο ερωτήματος</a:t>
            </a:r>
            <a:r>
              <a:rPr lang="el-GR" altLang="el-GR" sz="1600" dirty="0">
                <a:latin typeface="+mn-lt"/>
                <a:ea typeface="Times New Roman" panose="02020603050405020304" pitchFamily="18" charset="0"/>
              </a:rPr>
              <a:t>:  $</a:t>
            </a:r>
            <a:r>
              <a:rPr lang="el-GR" altLang="el-GR" sz="1600" dirty="0" err="1">
                <a:latin typeface="+mn-lt"/>
                <a:ea typeface="Times New Roman" panose="02020603050405020304" pitchFamily="18" charset="0"/>
              </a:rPr>
              <a:t>statement</a:t>
            </a:r>
            <a:r>
              <a:rPr lang="en-US" altLang="el-GR" sz="1600" dirty="0">
                <a:latin typeface="+mn-lt"/>
                <a:ea typeface="Times New Roman" panose="02020603050405020304" pitchFamily="18" charset="0"/>
                <a:cs typeface="Courier New" panose="02070309020205020404" pitchFamily="49" charset="0"/>
              </a:rPr>
              <a:t>-&gt;</a:t>
            </a:r>
            <a:r>
              <a:rPr lang="el-GR" altLang="el-GR" sz="1600" dirty="0" err="1">
                <a:latin typeface="+mn-lt"/>
                <a:ea typeface="Times New Roman" panose="02020603050405020304" pitchFamily="18" charset="0"/>
              </a:rPr>
              <a:t>closeCursor</a:t>
            </a:r>
            <a:r>
              <a:rPr lang="el-GR" altLang="el-GR" sz="1600" dirty="0">
                <a:latin typeface="+mn-lt"/>
                <a:ea typeface="Times New Roman" panose="02020603050405020304" pitchFamily="18" charset="0"/>
              </a:rPr>
              <a:t>();</a:t>
            </a:r>
            <a:endParaRPr lang="el-GR" altLang="el-GR" sz="1600" dirty="0">
              <a:latin typeface="+mn-lt"/>
            </a:endParaRPr>
          </a:p>
          <a:p>
            <a:pPr marL="742950" lvl="1" indent="-285750">
              <a:buFont typeface="Wingdings" panose="05000000000000000000" pitchFamily="2" charset="2"/>
              <a:buChar char="q"/>
              <a:tabLst/>
            </a:pPr>
            <a:r>
              <a:rPr lang="el-GR" altLang="el-GR" sz="1600" dirty="0">
                <a:latin typeface="+mn-lt"/>
                <a:ea typeface="Times New Roman" panose="02020603050405020304" pitchFamily="18" charset="0"/>
              </a:rPr>
              <a:t>μετά από αυτό το σημείο μπορούμε αν χρειάζεται να </a:t>
            </a:r>
            <a:r>
              <a:rPr lang="el-GR" altLang="el-GR" sz="1600" dirty="0" err="1">
                <a:latin typeface="+mn-lt"/>
                <a:ea typeface="Times New Roman" panose="02020603050405020304" pitchFamily="18" charset="0"/>
              </a:rPr>
              <a:t>ξαναεκτελέσουμε</a:t>
            </a:r>
            <a:r>
              <a:rPr lang="el-GR" altLang="el-GR" sz="1600" dirty="0">
                <a:latin typeface="+mn-lt"/>
                <a:ea typeface="Times New Roman" panose="02020603050405020304" pitchFamily="18" charset="0"/>
              </a:rPr>
              <a:t> το ερώτημα με νέες παραμέτρους ή να ορίσουμε και να εκτελέσουμε εντελώς νέο ερώτημα (με το ίδιο </a:t>
            </a:r>
            <a:r>
              <a:rPr lang="en-US" altLang="el-GR" sz="1600" dirty="0">
                <a:latin typeface="+mn-lt"/>
                <a:ea typeface="Times New Roman" panose="02020603050405020304" pitchFamily="18" charset="0"/>
              </a:rPr>
              <a:t>PDO object</a:t>
            </a:r>
            <a:r>
              <a:rPr lang="el-GR" altLang="el-GR" sz="1600" dirty="0">
                <a:latin typeface="+mn-lt"/>
                <a:ea typeface="Times New Roman" panose="02020603050405020304" pitchFamily="18" charset="0"/>
              </a:rPr>
              <a:t>)</a:t>
            </a:r>
            <a:endParaRPr lang="el-GR" altLang="el-GR" sz="1600" dirty="0">
              <a:latin typeface="+mn-lt"/>
            </a:endParaRPr>
          </a:p>
          <a:p>
            <a:pPr marL="285750" lvl="0" indent="-285750">
              <a:buFont typeface="Wingdings" panose="05000000000000000000" pitchFamily="2" charset="2"/>
              <a:buChar char="v"/>
              <a:tabLst/>
            </a:pPr>
            <a:r>
              <a:rPr lang="el-GR" altLang="el-GR" sz="1600" b="1" dirty="0">
                <a:latin typeface="+mn-lt"/>
                <a:ea typeface="Times New Roman" panose="02020603050405020304" pitchFamily="18" charset="0"/>
              </a:rPr>
              <a:t>Καταστροφή</a:t>
            </a:r>
            <a:r>
              <a:rPr lang="el-GR" altLang="el-GR" sz="1600" dirty="0">
                <a:latin typeface="+mn-lt"/>
                <a:ea typeface="Times New Roman" panose="02020603050405020304" pitchFamily="18" charset="0"/>
              </a:rPr>
              <a:t> (</a:t>
            </a:r>
            <a:r>
              <a:rPr lang="en-US" altLang="el-GR" sz="1600" dirty="0">
                <a:latin typeface="+mn-lt"/>
                <a:ea typeface="Times New Roman" panose="02020603050405020304" pitchFamily="18" charset="0"/>
              </a:rPr>
              <a:t>kill</a:t>
            </a:r>
            <a:r>
              <a:rPr lang="el-GR" altLang="el-GR" sz="1600" dirty="0">
                <a:latin typeface="+mn-lt"/>
                <a:ea typeface="Times New Roman" panose="02020603050405020304" pitchFamily="18" charset="0"/>
              </a:rPr>
              <a:t>) ξεκινημένου </a:t>
            </a:r>
            <a:r>
              <a:rPr lang="en-US" altLang="el-GR" sz="1600" dirty="0">
                <a:latin typeface="+mn-lt"/>
                <a:ea typeface="Times New Roman" panose="02020603050405020304" pitchFamily="18" charset="0"/>
              </a:rPr>
              <a:t>PDO Object</a:t>
            </a:r>
            <a:r>
              <a:rPr lang="el-GR" altLang="el-GR" sz="1600" dirty="0">
                <a:latin typeface="+mn-lt"/>
                <a:ea typeface="Times New Roman" panose="02020603050405020304" pitchFamily="18" charset="0"/>
              </a:rPr>
              <a:t>: $</a:t>
            </a:r>
            <a:r>
              <a:rPr lang="en-US" altLang="el-GR" sz="1600" dirty="0" err="1">
                <a:latin typeface="+mn-lt"/>
                <a:ea typeface="Times New Roman" panose="02020603050405020304" pitchFamily="18" charset="0"/>
              </a:rPr>
              <a:t>pdoObject</a:t>
            </a:r>
            <a:r>
              <a:rPr lang="el-GR" altLang="el-GR" sz="1600" dirty="0">
                <a:latin typeface="+mn-lt"/>
                <a:ea typeface="Times New Roman" panose="02020603050405020304" pitchFamily="18" charset="0"/>
              </a:rPr>
              <a:t> = </a:t>
            </a:r>
            <a:r>
              <a:rPr lang="en-US" altLang="el-GR" sz="1600" dirty="0">
                <a:latin typeface="+mn-lt"/>
                <a:ea typeface="Times New Roman" panose="02020603050405020304" pitchFamily="18" charset="0"/>
              </a:rPr>
              <a:t>null</a:t>
            </a:r>
            <a:r>
              <a:rPr lang="el-GR" altLang="el-GR" sz="1600" dirty="0">
                <a:latin typeface="+mn-lt"/>
                <a:ea typeface="Times New Roman" panose="02020603050405020304" pitchFamily="18" charset="0"/>
              </a:rPr>
              <a:t>;</a:t>
            </a:r>
            <a:endParaRPr lang="el-GR" altLang="el-GR" sz="1600" dirty="0">
              <a:latin typeface="+mn-lt"/>
            </a:endParaRPr>
          </a:p>
          <a:p>
            <a:pPr marL="742950" lvl="1" indent="-285750">
              <a:buFont typeface="Wingdings" panose="05000000000000000000" pitchFamily="2" charset="2"/>
              <a:buChar char="q"/>
              <a:tabLst/>
            </a:pPr>
            <a:r>
              <a:rPr lang="el-GR" altLang="el-GR" sz="1600" dirty="0">
                <a:latin typeface="+mn-lt"/>
                <a:ea typeface="Times New Roman" panose="02020603050405020304" pitchFamily="18" charset="0"/>
              </a:rPr>
              <a:t>την εκτελούμε όταν ολοκληρωθούν όλες οι εργασίες με την </a:t>
            </a:r>
            <a:r>
              <a:rPr lang="en-US" altLang="el-GR" sz="1600" dirty="0" smtClean="0">
                <a:latin typeface="+mn-lt"/>
                <a:ea typeface="Times New Roman" panose="02020603050405020304" pitchFamily="18" charset="0"/>
              </a:rPr>
              <a:t>database</a:t>
            </a:r>
            <a:endParaRPr kumimoji="0" lang="el-GR" altLang="el-GR" sz="1600" b="0" i="0" u="none" strike="noStrike" cap="none" normalizeH="0" baseline="0" dirty="0" smtClean="0">
              <a:ln>
                <a:noFill/>
              </a:ln>
              <a:solidFill>
                <a:schemeClr val="tx1"/>
              </a:solidFill>
              <a:effectLst/>
              <a:latin typeface="+mn-lt"/>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662" y="607003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200" dirty="0"/>
              <a:t>Διαχείριση Εξαιρέσεων / </a:t>
            </a:r>
            <a:r>
              <a:rPr lang="en-US" sz="3200" dirty="0"/>
              <a:t>Exception Handling</a:t>
            </a:r>
            <a:endParaRPr lang="el-GR" sz="3200" dirty="0"/>
          </a:p>
        </p:txBody>
      </p:sp>
      <p:sp>
        <p:nvSpPr>
          <p:cNvPr id="5" name="Rectangle 3"/>
          <p:cNvSpPr>
            <a:spLocks noChangeArrowheads="1"/>
          </p:cNvSpPr>
          <p:nvPr/>
        </p:nvSpPr>
        <p:spPr bwMode="auto">
          <a:xfrm>
            <a:off x="251520" y="836712"/>
            <a:ext cx="889248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r>
              <a:rPr lang="en-US" sz="1600" b="1" dirty="0">
                <a:solidFill>
                  <a:srgbClr val="FF0000"/>
                </a:solidFill>
                <a:latin typeface="+mn-lt"/>
              </a:rPr>
              <a:t>try</a:t>
            </a:r>
            <a:r>
              <a:rPr lang="el-GR" sz="1600" b="1" dirty="0">
                <a:solidFill>
                  <a:srgbClr val="FF0000"/>
                </a:solidFill>
                <a:latin typeface="+mn-lt"/>
              </a:rPr>
              <a:t> {</a:t>
            </a:r>
          </a:p>
          <a:p>
            <a:r>
              <a:rPr lang="el-GR" sz="1600" b="1" i="1" dirty="0">
                <a:latin typeface="+mn-lt"/>
              </a:rPr>
              <a:t>		</a:t>
            </a:r>
            <a:r>
              <a:rPr lang="el-GR" sz="1600" b="1" i="1" dirty="0">
                <a:solidFill>
                  <a:srgbClr val="0000FF"/>
                </a:solidFill>
                <a:latin typeface="+mn-lt"/>
              </a:rPr>
              <a:t>// Στο </a:t>
            </a:r>
            <a:r>
              <a:rPr lang="en-US" sz="1600" b="1" i="1" dirty="0">
                <a:solidFill>
                  <a:srgbClr val="0000FF"/>
                </a:solidFill>
                <a:latin typeface="+mn-lt"/>
              </a:rPr>
              <a:t>try</a:t>
            </a:r>
            <a:r>
              <a:rPr lang="el-GR" sz="1600" b="1" i="1" dirty="0">
                <a:solidFill>
                  <a:srgbClr val="0000FF"/>
                </a:solidFill>
                <a:latin typeface="+mn-lt"/>
              </a:rPr>
              <a:t> τμήμα μπαίνει ο κώδικας που θέλουμε να ελέγξουμε.</a:t>
            </a:r>
            <a:endParaRPr lang="el-GR" sz="1600" b="1" dirty="0">
              <a:solidFill>
                <a:srgbClr val="0000FF"/>
              </a:solidFill>
              <a:latin typeface="+mn-lt"/>
            </a:endParaRPr>
          </a:p>
          <a:p>
            <a:r>
              <a:rPr lang="el-GR" sz="1600" b="1" i="1" dirty="0">
                <a:solidFill>
                  <a:srgbClr val="0000FF"/>
                </a:solidFill>
                <a:latin typeface="+mn-lt"/>
              </a:rPr>
              <a:t>		// Συνήθως είναι η δημιουργία του </a:t>
            </a:r>
            <a:r>
              <a:rPr lang="en-US" sz="1600" b="1" i="1" dirty="0">
                <a:solidFill>
                  <a:srgbClr val="0000FF"/>
                </a:solidFill>
                <a:latin typeface="+mn-lt"/>
              </a:rPr>
              <a:t>PDO</a:t>
            </a:r>
            <a:r>
              <a:rPr lang="el-GR" sz="1600" b="1" i="1" dirty="0">
                <a:solidFill>
                  <a:srgbClr val="0000FF"/>
                </a:solidFill>
                <a:latin typeface="+mn-lt"/>
              </a:rPr>
              <a:t> αντικειμένου, η σύνδεση</a:t>
            </a:r>
            <a:endParaRPr lang="el-GR" sz="1600" b="1" dirty="0">
              <a:solidFill>
                <a:srgbClr val="0000FF"/>
              </a:solidFill>
              <a:latin typeface="+mn-lt"/>
            </a:endParaRPr>
          </a:p>
          <a:p>
            <a:r>
              <a:rPr lang="el-GR" sz="1600" b="1" i="1" dirty="0">
                <a:solidFill>
                  <a:srgbClr val="0000FF"/>
                </a:solidFill>
                <a:latin typeface="+mn-lt"/>
              </a:rPr>
              <a:t>		// σε </a:t>
            </a:r>
            <a:r>
              <a:rPr lang="en-US" sz="1600" b="1" i="1" dirty="0">
                <a:solidFill>
                  <a:srgbClr val="0000FF"/>
                </a:solidFill>
                <a:latin typeface="+mn-lt"/>
              </a:rPr>
              <a:t>database </a:t>
            </a:r>
            <a:r>
              <a:rPr lang="el-GR" sz="1600" b="1" i="1" dirty="0">
                <a:solidFill>
                  <a:srgbClr val="0000FF"/>
                </a:solidFill>
                <a:latin typeface="+mn-lt"/>
              </a:rPr>
              <a:t>(που μπορεί να μην είναι διαθέσιμη), </a:t>
            </a:r>
            <a:r>
              <a:rPr lang="el-GR" sz="1600" b="1" i="1" dirty="0" err="1">
                <a:solidFill>
                  <a:srgbClr val="0000FF"/>
                </a:solidFill>
                <a:latin typeface="+mn-lt"/>
              </a:rPr>
              <a:t>κτλ</a:t>
            </a:r>
            <a:endParaRPr lang="el-GR" sz="1600" b="1" dirty="0">
              <a:solidFill>
                <a:srgbClr val="0000FF"/>
              </a:solidFill>
              <a:latin typeface="+mn-lt"/>
            </a:endParaRPr>
          </a:p>
          <a:p>
            <a:r>
              <a:rPr lang="el-GR" sz="1600" b="1" dirty="0">
                <a:solidFill>
                  <a:srgbClr val="0000FF"/>
                </a:solidFill>
                <a:latin typeface="+mn-lt"/>
              </a:rPr>
              <a:t>	</a:t>
            </a:r>
            <a:r>
              <a:rPr lang="en-US" sz="1600" b="1" dirty="0" smtClean="0">
                <a:latin typeface="+mn-lt"/>
              </a:rPr>
              <a:t>$</a:t>
            </a:r>
            <a:r>
              <a:rPr lang="en-US" sz="1600" b="1" dirty="0" err="1">
                <a:latin typeface="+mn-lt"/>
              </a:rPr>
              <a:t>pdo</a:t>
            </a:r>
            <a:r>
              <a:rPr lang="en-US" sz="1600" b="1" dirty="0">
                <a:latin typeface="+mn-lt"/>
              </a:rPr>
              <a:t> = new PDO("</a:t>
            </a:r>
            <a:r>
              <a:rPr lang="en-US" sz="1600" b="1" dirty="0" err="1">
                <a:latin typeface="+mn-lt"/>
              </a:rPr>
              <a:t>mysql:host</a:t>
            </a:r>
            <a:r>
              <a:rPr lang="en-US" sz="1600" b="1" dirty="0">
                <a:latin typeface="+mn-lt"/>
              </a:rPr>
              <a:t>=$</a:t>
            </a:r>
            <a:r>
              <a:rPr lang="en-US" sz="1600" b="1" dirty="0" err="1">
                <a:latin typeface="+mn-lt"/>
              </a:rPr>
              <a:t>host;dbname</a:t>
            </a:r>
            <a:r>
              <a:rPr lang="en-US" sz="1600" b="1" dirty="0">
                <a:latin typeface="+mn-lt"/>
              </a:rPr>
              <a:t>=$</a:t>
            </a:r>
            <a:r>
              <a:rPr lang="en-US" sz="1600" b="1" dirty="0" err="1">
                <a:latin typeface="+mn-lt"/>
              </a:rPr>
              <a:t>dbname</a:t>
            </a:r>
            <a:r>
              <a:rPr lang="en-US" sz="1600" b="1" dirty="0">
                <a:latin typeface="+mn-lt"/>
              </a:rPr>
              <a:t>;", $</a:t>
            </a:r>
            <a:r>
              <a:rPr lang="en-US" sz="1600" b="1" dirty="0" err="1">
                <a:latin typeface="+mn-lt"/>
              </a:rPr>
              <a:t>dbuser</a:t>
            </a:r>
            <a:r>
              <a:rPr lang="en-US" sz="1600" b="1" dirty="0">
                <a:latin typeface="+mn-lt"/>
              </a:rPr>
              <a:t>, $</a:t>
            </a:r>
            <a:r>
              <a:rPr lang="en-US" sz="1600" b="1" dirty="0" err="1">
                <a:latin typeface="+mn-lt"/>
              </a:rPr>
              <a:t>dbpass</a:t>
            </a:r>
            <a:r>
              <a:rPr lang="en-US" sz="1600" b="1" dirty="0">
                <a:latin typeface="+mn-lt"/>
              </a:rPr>
              <a:t>);</a:t>
            </a:r>
            <a:endParaRPr lang="el-GR" sz="1600" b="1" dirty="0">
              <a:latin typeface="+mn-lt"/>
            </a:endParaRPr>
          </a:p>
          <a:p>
            <a:r>
              <a:rPr lang="el-GR" sz="1600" b="1" dirty="0">
                <a:solidFill>
                  <a:srgbClr val="FF0000"/>
                </a:solidFill>
                <a:latin typeface="+mn-lt"/>
              </a:rPr>
              <a:t>} </a:t>
            </a:r>
            <a:r>
              <a:rPr lang="en-US" sz="1600" b="1" dirty="0">
                <a:solidFill>
                  <a:srgbClr val="FF0000"/>
                </a:solidFill>
                <a:latin typeface="+mn-lt"/>
              </a:rPr>
              <a:t>catch</a:t>
            </a:r>
            <a:r>
              <a:rPr lang="el-GR" sz="1600" b="1" dirty="0">
                <a:solidFill>
                  <a:srgbClr val="FF0000"/>
                </a:solidFill>
                <a:latin typeface="+mn-lt"/>
              </a:rPr>
              <a:t> (</a:t>
            </a:r>
            <a:r>
              <a:rPr lang="en-US" sz="1600" b="1" dirty="0" err="1">
                <a:solidFill>
                  <a:srgbClr val="FF0000"/>
                </a:solidFill>
                <a:latin typeface="+mn-lt"/>
              </a:rPr>
              <a:t>PDOException</a:t>
            </a:r>
            <a:r>
              <a:rPr lang="el-GR" sz="1600" b="1" dirty="0">
                <a:solidFill>
                  <a:srgbClr val="FF0000"/>
                </a:solidFill>
                <a:latin typeface="+mn-lt"/>
              </a:rPr>
              <a:t> $</a:t>
            </a:r>
            <a:r>
              <a:rPr lang="en-US" sz="1600" b="1" dirty="0">
                <a:solidFill>
                  <a:srgbClr val="FF0000"/>
                </a:solidFill>
                <a:latin typeface="+mn-lt"/>
              </a:rPr>
              <a:t>e</a:t>
            </a:r>
            <a:r>
              <a:rPr lang="el-GR" sz="1600" b="1" dirty="0">
                <a:solidFill>
                  <a:srgbClr val="FF0000"/>
                </a:solidFill>
                <a:latin typeface="+mn-lt"/>
              </a:rPr>
              <a:t>) {  //μέσω της $</a:t>
            </a:r>
            <a:r>
              <a:rPr lang="en-US" sz="1600" b="1" dirty="0">
                <a:solidFill>
                  <a:srgbClr val="FF0000"/>
                </a:solidFill>
                <a:latin typeface="+mn-lt"/>
              </a:rPr>
              <a:t>e </a:t>
            </a:r>
            <a:r>
              <a:rPr lang="el-GR" sz="1600" b="1" dirty="0">
                <a:solidFill>
                  <a:srgbClr val="FF0000"/>
                </a:solidFill>
                <a:latin typeface="+mn-lt"/>
              </a:rPr>
              <a:t>βλέπουμε τι "κακό" συνέβη!</a:t>
            </a:r>
          </a:p>
          <a:p>
            <a:r>
              <a:rPr lang="el-GR" sz="1600" b="1" i="1" dirty="0">
                <a:latin typeface="+mn-lt"/>
              </a:rPr>
              <a:t>		</a:t>
            </a:r>
            <a:r>
              <a:rPr lang="el-GR" sz="1600" b="1" i="1" dirty="0">
                <a:solidFill>
                  <a:srgbClr val="0000FF"/>
                </a:solidFill>
                <a:latin typeface="+mn-lt"/>
              </a:rPr>
              <a:t>// Εδώ μέσα θα βρεθούμε μόνο όταν συμβεί κάτι πολύ κακό μέσα στο</a:t>
            </a:r>
            <a:endParaRPr lang="el-GR" sz="1600" b="1" dirty="0">
              <a:solidFill>
                <a:srgbClr val="0000FF"/>
              </a:solidFill>
              <a:latin typeface="+mn-lt"/>
            </a:endParaRPr>
          </a:p>
          <a:p>
            <a:r>
              <a:rPr lang="el-GR" sz="1600" b="1" i="1" dirty="0">
                <a:solidFill>
                  <a:srgbClr val="0000FF"/>
                </a:solidFill>
                <a:latin typeface="+mn-lt"/>
              </a:rPr>
              <a:t>		// </a:t>
            </a:r>
            <a:r>
              <a:rPr lang="el-GR" sz="1600" b="1" i="1" dirty="0" err="1">
                <a:solidFill>
                  <a:srgbClr val="0000FF"/>
                </a:solidFill>
                <a:latin typeface="+mn-lt"/>
              </a:rPr>
              <a:t>try</a:t>
            </a:r>
            <a:r>
              <a:rPr lang="el-GR" sz="1600" b="1" i="1" dirty="0">
                <a:solidFill>
                  <a:srgbClr val="0000FF"/>
                </a:solidFill>
                <a:latin typeface="+mn-lt"/>
              </a:rPr>
              <a:t>{...} κομμάτι του κώδικα, όπως πχ αδυναμία εκκίνησης του PDO.</a:t>
            </a:r>
            <a:endParaRPr lang="el-GR" sz="1600" dirty="0">
              <a:solidFill>
                <a:srgbClr val="0000FF"/>
              </a:solidFill>
              <a:latin typeface="+mn-lt"/>
            </a:endParaRPr>
          </a:p>
          <a:p>
            <a:r>
              <a:rPr lang="el-GR" sz="1600" b="1" i="1" dirty="0">
                <a:solidFill>
                  <a:srgbClr val="0000FF"/>
                </a:solidFill>
                <a:latin typeface="+mn-lt"/>
              </a:rPr>
              <a:t>		// Τύπωσε τα μηνύματα λάθους και διέκοψε την εκτέλεση.</a:t>
            </a:r>
            <a:endParaRPr lang="el-GR" sz="1600" dirty="0">
              <a:solidFill>
                <a:srgbClr val="0000FF"/>
              </a:solidFill>
              <a:latin typeface="+mn-lt"/>
            </a:endParaRPr>
          </a:p>
          <a:p>
            <a:r>
              <a:rPr lang="el-GR" sz="1600" b="1" dirty="0">
                <a:latin typeface="+mn-lt"/>
              </a:rPr>
              <a:t>	</a:t>
            </a:r>
            <a:r>
              <a:rPr lang="en-US" sz="1600" b="1" dirty="0" smtClean="0">
                <a:latin typeface="+mn-lt"/>
              </a:rPr>
              <a:t>print </a:t>
            </a:r>
            <a:r>
              <a:rPr lang="en-US" sz="1600" b="1" dirty="0">
                <a:latin typeface="+mn-lt"/>
              </a:rPr>
              <a:t>"Database Error: " . $e-&gt;</a:t>
            </a:r>
            <a:r>
              <a:rPr lang="en-US" sz="1600" b="1" dirty="0" err="1">
                <a:latin typeface="+mn-lt"/>
              </a:rPr>
              <a:t>getMessage</a:t>
            </a:r>
            <a:r>
              <a:rPr lang="en-US" sz="1600" b="1" dirty="0">
                <a:latin typeface="+mn-lt"/>
              </a:rPr>
              <a:t>();  </a:t>
            </a:r>
            <a:endParaRPr lang="el-GR" sz="1600" dirty="0">
              <a:latin typeface="+mn-lt"/>
            </a:endParaRPr>
          </a:p>
          <a:p>
            <a:r>
              <a:rPr lang="en-US" sz="1600" b="1" i="1" dirty="0">
                <a:latin typeface="+mn-lt"/>
              </a:rPr>
              <a:t>		</a:t>
            </a:r>
            <a:r>
              <a:rPr lang="el-GR" sz="1600" b="1" i="1" dirty="0">
                <a:solidFill>
                  <a:srgbClr val="0000FF"/>
                </a:solidFill>
                <a:latin typeface="+mn-lt"/>
              </a:rPr>
              <a:t>// άμεση διακοπή εκτέλεσης του </a:t>
            </a:r>
            <a:r>
              <a:rPr lang="en-US" sz="1600" b="1" i="1" dirty="0">
                <a:solidFill>
                  <a:srgbClr val="0000FF"/>
                </a:solidFill>
                <a:latin typeface="+mn-lt"/>
              </a:rPr>
              <a:t>PHP</a:t>
            </a:r>
            <a:r>
              <a:rPr lang="el-GR" sz="1600" b="1" i="1" dirty="0">
                <a:solidFill>
                  <a:srgbClr val="0000FF"/>
                </a:solidFill>
                <a:latin typeface="+mn-lt"/>
              </a:rPr>
              <a:t> κώδικα της σελίδας</a:t>
            </a:r>
            <a:endParaRPr lang="el-GR" sz="1600" b="1" dirty="0">
              <a:solidFill>
                <a:srgbClr val="0000FF"/>
              </a:solidFill>
              <a:latin typeface="+mn-lt"/>
            </a:endParaRPr>
          </a:p>
          <a:p>
            <a:r>
              <a:rPr lang="el-GR" sz="1600" b="1" dirty="0">
                <a:latin typeface="+mn-lt"/>
              </a:rPr>
              <a:t>	</a:t>
            </a:r>
            <a:r>
              <a:rPr lang="en-US" sz="1600" b="1" dirty="0" smtClean="0">
                <a:latin typeface="+mn-lt"/>
              </a:rPr>
              <a:t>die</a:t>
            </a:r>
            <a:r>
              <a:rPr lang="el-GR" sz="1600" b="1" dirty="0">
                <a:latin typeface="+mn-lt"/>
              </a:rPr>
              <a:t>("Αδυναμία δημιουργίας </a:t>
            </a:r>
            <a:r>
              <a:rPr lang="en-US" sz="1600" b="1" dirty="0">
                <a:latin typeface="+mn-lt"/>
              </a:rPr>
              <a:t>PDO Object</a:t>
            </a:r>
            <a:r>
              <a:rPr lang="el-GR" sz="1600" b="1" dirty="0">
                <a:latin typeface="+mn-lt"/>
              </a:rPr>
              <a:t>"); </a:t>
            </a:r>
            <a:endParaRPr lang="el-GR" sz="1600" dirty="0">
              <a:latin typeface="+mn-lt"/>
            </a:endParaRPr>
          </a:p>
          <a:p>
            <a:r>
              <a:rPr lang="el-GR" sz="1600" b="1" dirty="0">
                <a:solidFill>
                  <a:srgbClr val="FF0000"/>
                </a:solidFill>
                <a:latin typeface="+mn-lt"/>
              </a:rPr>
              <a:t>}</a:t>
            </a:r>
            <a:r>
              <a:rPr lang="en-US" sz="1600" b="1" dirty="0">
                <a:latin typeface="+mn-lt"/>
              </a:rPr>
              <a:t>	</a:t>
            </a:r>
            <a:endParaRPr lang="el-GR" sz="1600" b="1" dirty="0">
              <a:latin typeface="+mn-lt"/>
            </a:endParaRPr>
          </a:p>
          <a:p>
            <a:pPr marL="285750" lvl="0" indent="-285750">
              <a:buFont typeface="Wingdings" panose="05000000000000000000" pitchFamily="2" charset="2"/>
              <a:buChar char="v"/>
            </a:pPr>
            <a:r>
              <a:rPr lang="el-GR" sz="1600" b="1" dirty="0" err="1">
                <a:latin typeface="+mn-lt"/>
              </a:rPr>
              <a:t>PDOException</a:t>
            </a:r>
            <a:r>
              <a:rPr lang="el-GR" sz="1600" dirty="0">
                <a:latin typeface="+mn-lt"/>
              </a:rPr>
              <a:t>:  προκαθορισμένη κατηγορία εξαιρέσεων του </a:t>
            </a:r>
            <a:r>
              <a:rPr lang="en-US" sz="1600" dirty="0">
                <a:latin typeface="+mn-lt"/>
              </a:rPr>
              <a:t>PDO</a:t>
            </a:r>
            <a:endParaRPr lang="el-GR" sz="1600" dirty="0">
              <a:latin typeface="+mn-lt"/>
            </a:endParaRPr>
          </a:p>
          <a:p>
            <a:pPr marL="742950" lvl="1" indent="-285750">
              <a:buFont typeface="Wingdings" panose="05000000000000000000" pitchFamily="2" charset="2"/>
              <a:buChar char="q"/>
            </a:pPr>
            <a:r>
              <a:rPr lang="el-GR" sz="1600" dirty="0">
                <a:latin typeface="+mn-lt"/>
              </a:rPr>
              <a:t>Βάζοντας πολλές κρίσιμες εντολές στο </a:t>
            </a:r>
            <a:r>
              <a:rPr lang="en-US" sz="1600" dirty="0">
                <a:latin typeface="+mn-lt"/>
              </a:rPr>
              <a:t>try block</a:t>
            </a:r>
            <a:r>
              <a:rPr lang="el-GR" sz="1600" dirty="0">
                <a:latin typeface="+mn-lt"/>
              </a:rPr>
              <a:t>, ίσως χάσουμε τη δυνατότητα να εντοπίσουμε το ακριβές πρόβλημα μιας εξαίρεσης γιατί βλέπουμε μόνο την τελευταία!</a:t>
            </a:r>
          </a:p>
          <a:p>
            <a:pPr marL="742950" lvl="1" indent="-285750">
              <a:buFont typeface="Wingdings" panose="05000000000000000000" pitchFamily="2" charset="2"/>
              <a:buChar char="q"/>
            </a:pPr>
            <a:r>
              <a:rPr lang="en-US" sz="1600" b="1" dirty="0" err="1">
                <a:latin typeface="+mn-lt"/>
              </a:rPr>
              <a:t>getMessage</a:t>
            </a:r>
            <a:r>
              <a:rPr lang="el-GR" sz="1600" b="1" dirty="0">
                <a:latin typeface="+mn-lt"/>
              </a:rPr>
              <a:t>( )</a:t>
            </a:r>
            <a:r>
              <a:rPr lang="el-GR" sz="1600" dirty="0">
                <a:latin typeface="+mn-lt"/>
              </a:rPr>
              <a:t>: μέθοδος του </a:t>
            </a:r>
            <a:r>
              <a:rPr lang="el-GR" sz="1600" dirty="0" err="1">
                <a:latin typeface="+mn-lt"/>
              </a:rPr>
              <a:t>PDOException</a:t>
            </a:r>
            <a:r>
              <a:rPr lang="el-GR" sz="1600" dirty="0">
                <a:latin typeface="+mn-lt"/>
              </a:rPr>
              <a:t> </a:t>
            </a:r>
            <a:r>
              <a:rPr lang="en-US" sz="1600" dirty="0">
                <a:latin typeface="+mn-lt"/>
              </a:rPr>
              <a:t>object </a:t>
            </a:r>
            <a:r>
              <a:rPr lang="el-GR" sz="1600" dirty="0">
                <a:latin typeface="+mn-lt"/>
              </a:rPr>
              <a:t>που επιστρέφει πληροφορίες </a:t>
            </a:r>
            <a:r>
              <a:rPr lang="el-GR" sz="1600" u="sng" dirty="0">
                <a:latin typeface="+mn-lt"/>
              </a:rPr>
              <a:t>για την τελευταία</a:t>
            </a:r>
            <a:r>
              <a:rPr lang="el-GR" sz="1600" dirty="0">
                <a:latin typeface="+mn-lt"/>
              </a:rPr>
              <a:t> εξαίρεση που συνέβη.</a:t>
            </a:r>
          </a:p>
          <a:p>
            <a:pPr marL="285750" lvl="0" indent="-285750">
              <a:buFont typeface="Wingdings" panose="05000000000000000000" pitchFamily="2" charset="2"/>
              <a:buChar char="v"/>
            </a:pPr>
            <a:r>
              <a:rPr lang="en-US" sz="1600" dirty="0">
                <a:latin typeface="+mn-lt"/>
              </a:rPr>
              <a:t>H </a:t>
            </a:r>
            <a:r>
              <a:rPr lang="el-GR" sz="1600" dirty="0">
                <a:latin typeface="+mn-lt"/>
              </a:rPr>
              <a:t>εντολή </a:t>
            </a:r>
            <a:r>
              <a:rPr lang="en-US" sz="1600" b="1" dirty="0">
                <a:latin typeface="+mn-lt"/>
              </a:rPr>
              <a:t>die</a:t>
            </a:r>
            <a:r>
              <a:rPr lang="en-US" sz="1600" dirty="0">
                <a:latin typeface="+mn-lt"/>
              </a:rPr>
              <a:t> </a:t>
            </a:r>
            <a:r>
              <a:rPr lang="el-GR" sz="1600" dirty="0">
                <a:latin typeface="+mn-lt"/>
              </a:rPr>
              <a:t>της </a:t>
            </a:r>
            <a:r>
              <a:rPr lang="en-US" sz="1600" dirty="0">
                <a:latin typeface="+mn-lt"/>
              </a:rPr>
              <a:t>PHP </a:t>
            </a:r>
            <a:r>
              <a:rPr lang="el-GR" sz="1600" dirty="0">
                <a:latin typeface="+mn-lt"/>
              </a:rPr>
              <a:t>τερματίζει την εκτέλεση της </a:t>
            </a:r>
            <a:r>
              <a:rPr lang="en-US" sz="1600" dirty="0">
                <a:latin typeface="+mn-lt"/>
              </a:rPr>
              <a:t>PHP</a:t>
            </a:r>
            <a:r>
              <a:rPr lang="el-GR" sz="1600" dirty="0">
                <a:latin typeface="+mn-lt"/>
              </a:rPr>
              <a:t>, τυπώνοντας το μήνυμα. </a:t>
            </a:r>
          </a:p>
          <a:p>
            <a:pPr lvl="0"/>
            <a:endParaRPr kumimoji="0" lang="el-GR" altLang="el-GR" sz="1400" b="0" i="0" u="none" strike="noStrike" cap="none" normalizeH="0" baseline="0" dirty="0" smtClean="0">
              <a:ln>
                <a:noFill/>
              </a:ln>
              <a:solidFill>
                <a:schemeClr val="tx1"/>
              </a:solidFill>
              <a:effectLst/>
              <a:latin typeface="+mn-lt"/>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t>Παράδειγμα </a:t>
            </a:r>
            <a:r>
              <a:rPr lang="en-US" dirty="0">
                <a:solidFill>
                  <a:srgbClr val="C00000"/>
                </a:solidFill>
              </a:rPr>
              <a:t>UPDATE</a:t>
            </a:r>
            <a:endParaRPr lang="el-GR" dirty="0">
              <a:solidFill>
                <a:srgbClr val="C00000"/>
              </a:solidFill>
            </a:endParaRPr>
          </a:p>
        </p:txBody>
      </p:sp>
      <p:sp>
        <p:nvSpPr>
          <p:cNvPr id="3" name="Rectangle 2"/>
          <p:cNvSpPr>
            <a:spLocks noChangeArrowheads="1"/>
          </p:cNvSpPr>
          <p:nvPr>
            <p:custDataLst>
              <p:tags r:id="rId3"/>
            </p:custDataLst>
          </p:nvPr>
        </p:nvSpPr>
        <p:spPr bwMode="auto">
          <a:xfrm>
            <a:off x="251520" y="1012183"/>
            <a:ext cx="889248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400" b="1" i="0" u="none" strike="noStrike" cap="none" normalizeH="0" baseline="0" dirty="0" smtClean="0">
                <a:ln>
                  <a:noFill/>
                </a:ln>
                <a:solidFill>
                  <a:schemeClr val="tx1"/>
                </a:solidFill>
                <a:effectLst/>
                <a:ea typeface="Times New Roman" panose="02020603050405020304" pitchFamily="18" charset="0"/>
              </a:rPr>
              <a:t>Σενάριο</a:t>
            </a:r>
            <a:r>
              <a:rPr kumimoji="0" lang="el-GR" altLang="el-GR" sz="1400" b="0" i="0" u="none" strike="noStrike" cap="none" normalizeH="0" baseline="0" dirty="0" smtClean="0">
                <a:ln>
                  <a:noFill/>
                </a:ln>
                <a:solidFill>
                  <a:schemeClr val="tx1"/>
                </a:solidFill>
                <a:effectLst/>
                <a:ea typeface="Times New Roman" panose="02020603050405020304" pitchFamily="18" charset="0"/>
              </a:rPr>
              <a:t>: έστω μια φόρμα που στέλνει με </a:t>
            </a:r>
            <a:r>
              <a:rPr kumimoji="0" lang="en-US" altLang="el-GR" sz="1400" b="0" i="0" u="none" strike="noStrike" cap="none" normalizeH="0" baseline="0" dirty="0" smtClean="0">
                <a:ln>
                  <a:noFill/>
                </a:ln>
                <a:solidFill>
                  <a:schemeClr val="tx1"/>
                </a:solidFill>
                <a:effectLst/>
                <a:ea typeface="Times New Roman" panose="02020603050405020304" pitchFamily="18" charset="0"/>
              </a:rPr>
              <a:t>POST </a:t>
            </a:r>
            <a:r>
              <a:rPr kumimoji="0" lang="el-GR" altLang="el-GR" sz="1400" b="0" i="0" u="none" strike="noStrike" cap="none" normalizeH="0" baseline="0" dirty="0" smtClean="0">
                <a:ln>
                  <a:noFill/>
                </a:ln>
                <a:solidFill>
                  <a:schemeClr val="tx1"/>
                </a:solidFill>
                <a:effectLst/>
                <a:ea typeface="Times New Roman" panose="02020603050405020304" pitchFamily="18" charset="0"/>
              </a:rPr>
              <a:t>τον κωδικό (</a:t>
            </a:r>
            <a:r>
              <a:rPr kumimoji="0" lang="en-US" altLang="el-GR" sz="1400" b="0" i="0" u="none" strike="noStrike" cap="none" normalizeH="0" baseline="0" dirty="0" smtClean="0">
                <a:ln>
                  <a:noFill/>
                </a:ln>
                <a:solidFill>
                  <a:schemeClr val="tx1"/>
                </a:solidFill>
                <a:effectLst/>
                <a:ea typeface="Times New Roman" panose="02020603050405020304" pitchFamily="18" charset="0"/>
              </a:rPr>
              <a:t>m</a:t>
            </a:r>
            <a:r>
              <a:rPr kumimoji="0" lang="el-GR" altLang="el-GR" sz="1400" b="0" i="0" u="none" strike="noStrike" cap="none" normalizeH="0" baseline="0" dirty="0" err="1" smtClean="0">
                <a:ln>
                  <a:noFill/>
                </a:ln>
                <a:solidFill>
                  <a:schemeClr val="tx1"/>
                </a:solidFill>
                <a:effectLst/>
                <a:ea typeface="Times New Roman" panose="02020603050405020304" pitchFamily="18" charset="0"/>
              </a:rPr>
              <a:t>ovieID</a:t>
            </a:r>
            <a:r>
              <a:rPr kumimoji="0" lang="el-GR" altLang="el-GR" sz="1400" b="0" i="0" u="none" strike="noStrike" cap="none" normalizeH="0" baseline="0" dirty="0" smtClean="0">
                <a:ln>
                  <a:noFill/>
                </a:ln>
                <a:solidFill>
                  <a:schemeClr val="tx1"/>
                </a:solidFill>
                <a:effectLst/>
                <a:ea typeface="Times New Roman" panose="02020603050405020304" pitchFamily="18" charset="0"/>
              </a:rPr>
              <a:t>), τον τίτλο (</a:t>
            </a:r>
            <a:r>
              <a:rPr kumimoji="0" lang="el-GR" altLang="el-GR" sz="1400" b="0" i="0" u="none" strike="noStrike" cap="none" normalizeH="0" baseline="0" dirty="0" err="1" smtClean="0">
                <a:ln>
                  <a:noFill/>
                </a:ln>
                <a:solidFill>
                  <a:schemeClr val="tx1"/>
                </a:solidFill>
                <a:effectLst/>
                <a:ea typeface="Times New Roman" panose="02020603050405020304" pitchFamily="18" charset="0"/>
              </a:rPr>
              <a:t>movieTitle</a:t>
            </a:r>
            <a:r>
              <a:rPr kumimoji="0" lang="el-GR" altLang="el-GR" sz="1400" b="0" i="0" u="none" strike="noStrike" cap="none" normalizeH="0" baseline="0" dirty="0" smtClean="0">
                <a:ln>
                  <a:noFill/>
                </a:ln>
                <a:solidFill>
                  <a:schemeClr val="tx1"/>
                </a:solidFill>
                <a:effectLst/>
                <a:ea typeface="Times New Roman" panose="02020603050405020304" pitchFamily="18" charset="0"/>
              </a:rPr>
              <a:t>) και το έτος κυκλοφορίας (</a:t>
            </a:r>
            <a:r>
              <a:rPr kumimoji="0" lang="el-GR" altLang="el-GR" sz="1400" b="0" i="0" u="none" strike="noStrike" cap="none" normalizeH="0" baseline="0" dirty="0" err="1" smtClean="0">
                <a:ln>
                  <a:noFill/>
                </a:ln>
                <a:solidFill>
                  <a:schemeClr val="tx1"/>
                </a:solidFill>
                <a:effectLst/>
                <a:ea typeface="Times New Roman" panose="02020603050405020304" pitchFamily="18" charset="0"/>
              </a:rPr>
              <a:t>movieYear</a:t>
            </a:r>
            <a:r>
              <a:rPr kumimoji="0" lang="el-GR" altLang="el-GR" sz="1400" b="0" i="0" u="none" strike="noStrike" cap="none" normalizeH="0" baseline="0" dirty="0" smtClean="0">
                <a:ln>
                  <a:noFill/>
                </a:ln>
                <a:solidFill>
                  <a:schemeClr val="tx1"/>
                </a:solidFill>
                <a:effectLst/>
                <a:ea typeface="Times New Roman" panose="02020603050405020304" pitchFamily="18" charset="0"/>
              </a:rPr>
              <a:t>) μιας κινηματογραφικής ταινίας, στο πλαίσιο μιας </a:t>
            </a:r>
            <a:r>
              <a:rPr kumimoji="0" lang="el-GR" altLang="el-GR" sz="1400" b="1" i="0" u="none" strike="noStrike" cap="none" normalizeH="0" baseline="0" dirty="0" smtClean="0">
                <a:ln>
                  <a:noFill/>
                </a:ln>
                <a:solidFill>
                  <a:srgbClr val="C00000"/>
                </a:solidFill>
                <a:effectLst/>
                <a:ea typeface="Times New Roman" panose="02020603050405020304" pitchFamily="18" charset="0"/>
              </a:rPr>
              <a:t>διαδικασίας μεταβολής στοιχείων</a:t>
            </a:r>
            <a:r>
              <a:rPr kumimoji="0" lang="el-GR" altLang="el-GR" sz="1400" b="0" i="0" u="none" strike="noStrike" cap="none" normalizeH="0" baseline="0" dirty="0" smtClean="0">
                <a:ln>
                  <a:noFill/>
                </a:ln>
                <a:solidFill>
                  <a:schemeClr val="tx1"/>
                </a:solidFill>
                <a:effectLst/>
                <a:ea typeface="Times New Roman" panose="02020603050405020304" pitchFamily="18" charset="0"/>
              </a:rPr>
              <a:t>.</a:t>
            </a:r>
            <a:endParaRPr kumimoji="0" lang="en-US" altLang="el-GR" sz="14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l-GR" sz="1400" dirty="0"/>
          </a:p>
          <a:p>
            <a:pPr lvl="0" eaLnBrk="0" fontAlgn="base" hangingPunct="0">
              <a:spcBef>
                <a:spcPct val="0"/>
              </a:spcBef>
              <a:spcAft>
                <a:spcPct val="0"/>
              </a:spcAft>
            </a:pPr>
            <a:r>
              <a:rPr lang="el-GR" altLang="el-GR" sz="1400" dirty="0">
                <a:ea typeface="Times New Roman" panose="02020603050405020304" pitchFamily="18" charset="0"/>
              </a:rPr>
              <a:t>ο πίνακας λέγεται </a:t>
            </a:r>
            <a:r>
              <a:rPr lang="en-US" altLang="el-GR" sz="1400" b="1" dirty="0">
                <a:ea typeface="Times New Roman" panose="02020603050405020304" pitchFamily="18" charset="0"/>
                <a:cs typeface="Courier New" panose="02070309020205020404" pitchFamily="49" charset="0"/>
              </a:rPr>
              <a:t>movies</a:t>
            </a:r>
            <a:r>
              <a:rPr lang="en-US" altLang="el-GR" sz="1400" dirty="0">
                <a:ea typeface="Times New Roman" panose="02020603050405020304" pitchFamily="18" charset="0"/>
              </a:rPr>
              <a:t> </a:t>
            </a:r>
            <a:r>
              <a:rPr lang="el-GR" altLang="el-GR" sz="1400" dirty="0">
                <a:ea typeface="Times New Roman" panose="02020603050405020304" pitchFamily="18" charset="0"/>
              </a:rPr>
              <a:t>και έχει πεδία </a:t>
            </a:r>
            <a:r>
              <a:rPr lang="en-US" altLang="el-GR" sz="1400" b="1" dirty="0" err="1">
                <a:ea typeface="Times New Roman" panose="02020603050405020304" pitchFamily="18" charset="0"/>
                <a:cs typeface="Courier New" panose="02070309020205020404" pitchFamily="49" charset="0"/>
              </a:rPr>
              <a:t>movieID</a:t>
            </a:r>
            <a:r>
              <a:rPr lang="el-GR" altLang="el-GR" sz="1400" dirty="0">
                <a:ea typeface="Times New Roman" panose="02020603050405020304" pitchFamily="18" charset="0"/>
              </a:rPr>
              <a:t>, </a:t>
            </a:r>
            <a:r>
              <a:rPr lang="en-US" altLang="el-GR" sz="1400" b="1" dirty="0" err="1">
                <a:ea typeface="Times New Roman" panose="02020603050405020304" pitchFamily="18" charset="0"/>
                <a:cs typeface="Courier New" panose="02070309020205020404" pitchFamily="49" charset="0"/>
              </a:rPr>
              <a:t>movieTitle</a:t>
            </a:r>
            <a:r>
              <a:rPr lang="en-US" altLang="el-GR" sz="1400" dirty="0">
                <a:ea typeface="Times New Roman" panose="02020603050405020304" pitchFamily="18" charset="0"/>
              </a:rPr>
              <a:t> </a:t>
            </a:r>
            <a:r>
              <a:rPr lang="el-GR" altLang="el-GR" sz="1400" dirty="0">
                <a:ea typeface="Times New Roman" panose="02020603050405020304" pitchFamily="18" charset="0"/>
              </a:rPr>
              <a:t>και </a:t>
            </a:r>
            <a:r>
              <a:rPr lang="en-US" altLang="el-GR" sz="1400" b="1" dirty="0" err="1">
                <a:ea typeface="Times New Roman" panose="02020603050405020304" pitchFamily="18" charset="0"/>
                <a:cs typeface="Courier New" panose="02070309020205020404" pitchFamily="49" charset="0"/>
              </a:rPr>
              <a:t>movieYear</a:t>
            </a:r>
            <a:endParaRPr lang="el-GR" altLang="el-GR" sz="1400" dirty="0"/>
          </a:p>
          <a:p>
            <a:pPr lvl="0" eaLnBrk="0" fontAlgn="base" hangingPunct="0">
              <a:spcBef>
                <a:spcPct val="0"/>
              </a:spcBef>
              <a:spcAft>
                <a:spcPct val="0"/>
              </a:spcAft>
              <a:buFontTx/>
              <a:buChar char="•"/>
            </a:pPr>
            <a:r>
              <a:rPr lang="el-GR" altLang="el-GR" sz="1400" dirty="0">
                <a:ea typeface="Times New Roman" panose="02020603050405020304" pitchFamily="18" charset="0"/>
              </a:rPr>
              <a:t>Στο αρχείο που παραλαμβάνει τα δεδομένα του </a:t>
            </a:r>
            <a:r>
              <a:rPr lang="en-US" altLang="el-GR" sz="1400" dirty="0">
                <a:ea typeface="Times New Roman" panose="02020603050405020304" pitchFamily="18" charset="0"/>
              </a:rPr>
              <a:t>POST</a:t>
            </a:r>
            <a:r>
              <a:rPr lang="el-GR" altLang="el-GR" sz="1400" dirty="0">
                <a:ea typeface="Times New Roman" panose="02020603050405020304" pitchFamily="18" charset="0"/>
              </a:rPr>
              <a:t> θα έχουμε:</a:t>
            </a:r>
            <a:endParaRPr lang="el-GR" altLang="el-GR" sz="1400" dirty="0"/>
          </a:p>
          <a:p>
            <a:pPr lvl="0" eaLnBrk="0" fontAlgn="base" hangingPunct="0">
              <a:spcBef>
                <a:spcPct val="0"/>
              </a:spcBef>
              <a:spcAft>
                <a:spcPct val="0"/>
              </a:spcAft>
            </a:pPr>
            <a:r>
              <a:rPr lang="el-GR" altLang="el-GR" sz="1400" b="1" i="1" dirty="0">
                <a:solidFill>
                  <a:srgbClr val="0000CC"/>
                </a:solidFill>
                <a:ea typeface="Times New Roman" panose="02020603050405020304" pitchFamily="18" charset="0"/>
                <a:cs typeface="Courier New" panose="02070309020205020404" pitchFamily="49" charset="0"/>
              </a:rPr>
              <a:t>	</a:t>
            </a:r>
            <a:r>
              <a:rPr lang="en-US" altLang="el-GR" sz="1400" b="1" i="1" dirty="0">
                <a:solidFill>
                  <a:srgbClr val="0000CC"/>
                </a:solidFill>
                <a:ea typeface="Times New Roman" panose="02020603050405020304" pitchFamily="18" charset="0"/>
                <a:cs typeface="Courier New" panose="02070309020205020404" pitchFamily="49" charset="0"/>
              </a:rPr>
              <a:t>//</a:t>
            </a:r>
            <a:r>
              <a:rPr lang="el-GR" altLang="el-GR" sz="1400" b="1" i="1" dirty="0">
                <a:solidFill>
                  <a:srgbClr val="0000CC"/>
                </a:solidFill>
                <a:ea typeface="Times New Roman" panose="02020603050405020304" pitchFamily="18" charset="0"/>
                <a:cs typeface="Courier New" panose="02070309020205020404" pitchFamily="49" charset="0"/>
              </a:rPr>
              <a:t>αρχικοποίηση</a:t>
            </a:r>
            <a:r>
              <a:rPr lang="en-US" altLang="el-GR" sz="1400" b="1" i="1" dirty="0">
                <a:solidFill>
                  <a:srgbClr val="0000CC"/>
                </a:solidFill>
                <a:ea typeface="Times New Roman" panose="02020603050405020304" pitchFamily="18" charset="0"/>
                <a:cs typeface="Courier New" panose="02070309020205020404" pitchFamily="49" charset="0"/>
              </a:rPr>
              <a:t> PDO</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1	$</a:t>
            </a:r>
            <a:r>
              <a:rPr lang="en-US" altLang="el-GR" sz="1400" b="1" dirty="0" err="1">
                <a:ea typeface="Times New Roman" panose="02020603050405020304" pitchFamily="18" charset="0"/>
                <a:cs typeface="Courier New" panose="02070309020205020404" pitchFamily="49" charset="0"/>
              </a:rPr>
              <a:t>pdoObject</a:t>
            </a:r>
            <a:r>
              <a:rPr lang="en-US" altLang="el-GR" sz="1400" b="1" dirty="0">
                <a:ea typeface="Times New Roman" panose="02020603050405020304" pitchFamily="18" charset="0"/>
                <a:cs typeface="Courier New" panose="02070309020205020404" pitchFamily="49" charset="0"/>
              </a:rPr>
              <a:t> = new PDO("</a:t>
            </a:r>
            <a:r>
              <a:rPr lang="en-US" altLang="el-GR" sz="1400" b="1" dirty="0" err="1">
                <a:ea typeface="Times New Roman" panose="02020603050405020304" pitchFamily="18" charset="0"/>
                <a:cs typeface="Courier New" panose="02070309020205020404" pitchFamily="49" charset="0"/>
              </a:rPr>
              <a:t>mysql:host</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dbhost;dbname</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dbname</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dbuser</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dbpass</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δημιουργία</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παραμετρικού</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ερωτήματος</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2	$</a:t>
            </a:r>
            <a:r>
              <a:rPr lang="en-US" altLang="el-GR" sz="1400" b="1" dirty="0" err="1">
                <a:ea typeface="Times New Roman" panose="02020603050405020304" pitchFamily="18" charset="0"/>
                <a:cs typeface="Courier New" panose="02070309020205020404" pitchFamily="49" charset="0"/>
              </a:rPr>
              <a:t>sql</a:t>
            </a:r>
            <a:r>
              <a:rPr lang="en-US" altLang="el-GR" sz="1400" b="1" dirty="0">
                <a:ea typeface="Times New Roman" panose="02020603050405020304" pitchFamily="18" charset="0"/>
                <a:cs typeface="Courier New" panose="02070309020205020404" pitchFamily="49" charset="0"/>
              </a:rPr>
              <a:t>="UPDATE movies SET </a:t>
            </a:r>
            <a:r>
              <a:rPr lang="en-US" altLang="el-GR" sz="1400" b="1" dirty="0" err="1">
                <a:ea typeface="Times New Roman" panose="02020603050405020304" pitchFamily="18" charset="0"/>
                <a:cs typeface="Courier New" panose="02070309020205020404" pitchFamily="49" charset="0"/>
              </a:rPr>
              <a:t>movieTitle</a:t>
            </a:r>
            <a:r>
              <a:rPr lang="en-US" altLang="el-GR" sz="1400" b="1" dirty="0">
                <a:ea typeface="Times New Roman" panose="02020603050405020304" pitchFamily="18" charset="0"/>
                <a:cs typeface="Courier New" panose="02070309020205020404" pitchFamily="49" charset="0"/>
              </a:rPr>
              <a:t>=</a:t>
            </a:r>
            <a:r>
              <a:rPr lang="en-US" altLang="el-GR" sz="1400" b="1" dirty="0">
                <a:solidFill>
                  <a:srgbClr val="009900"/>
                </a:solidFill>
                <a:ea typeface="Times New Roman" panose="02020603050405020304" pitchFamily="18" charset="0"/>
                <a:cs typeface="Courier New" panose="02070309020205020404" pitchFamily="49" charset="0"/>
              </a:rPr>
              <a:t>:</a:t>
            </a:r>
            <a:r>
              <a:rPr lang="en-US" altLang="el-GR" sz="1400" b="1" dirty="0" err="1">
                <a:solidFill>
                  <a:srgbClr val="009900"/>
                </a:solidFill>
                <a:ea typeface="Times New Roman" panose="02020603050405020304" pitchFamily="18" charset="0"/>
                <a:cs typeface="Courier New" panose="02070309020205020404" pitchFamily="49" charset="0"/>
              </a:rPr>
              <a:t>myMovieTitle</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movieYear</a:t>
            </a:r>
            <a:r>
              <a:rPr lang="en-US" altLang="el-GR" sz="1400" b="1" dirty="0">
                <a:ea typeface="Times New Roman" panose="02020603050405020304" pitchFamily="18" charset="0"/>
                <a:cs typeface="Courier New" panose="02070309020205020404" pitchFamily="49" charset="0"/>
              </a:rPr>
              <a:t>=</a:t>
            </a:r>
            <a:r>
              <a:rPr lang="en-US" altLang="el-GR" sz="1400" b="1" dirty="0">
                <a:solidFill>
                  <a:srgbClr val="009900"/>
                </a:solidFill>
                <a:ea typeface="Times New Roman" panose="02020603050405020304" pitchFamily="18" charset="0"/>
                <a:cs typeface="Courier New" panose="02070309020205020404" pitchFamily="49" charset="0"/>
              </a:rPr>
              <a:t>:</a:t>
            </a:r>
            <a:r>
              <a:rPr lang="en-US" altLang="el-GR" sz="1400" b="1" dirty="0" err="1">
                <a:solidFill>
                  <a:srgbClr val="009900"/>
                </a:solidFill>
                <a:ea typeface="Times New Roman" panose="02020603050405020304" pitchFamily="18" charset="0"/>
                <a:cs typeface="Courier New" panose="02070309020205020404" pitchFamily="49" charset="0"/>
              </a:rPr>
              <a:t>myMovieYear</a:t>
            </a:r>
            <a:r>
              <a:rPr lang="en-US" altLang="el-GR" sz="1400" b="1" dirty="0">
                <a:ea typeface="Times New Roman" panose="02020603050405020304" pitchFamily="18" charset="0"/>
                <a:cs typeface="Courier New" panose="02070309020205020404" pitchFamily="49" charset="0"/>
              </a:rPr>
              <a:t>, WHERE </a:t>
            </a:r>
            <a:r>
              <a:rPr lang="en-US" altLang="el-GR" sz="1400" b="1" dirty="0" err="1">
                <a:ea typeface="Times New Roman" panose="02020603050405020304" pitchFamily="18" charset="0"/>
                <a:cs typeface="Courier New" panose="02070309020205020404" pitchFamily="49" charset="0"/>
              </a:rPr>
              <a:t>movieID</a:t>
            </a:r>
            <a:r>
              <a:rPr lang="en-US" altLang="el-GR" sz="1400" b="1" dirty="0">
                <a:ea typeface="Times New Roman" panose="02020603050405020304" pitchFamily="18" charset="0"/>
                <a:cs typeface="Courier New" panose="02070309020205020404" pitchFamily="49" charset="0"/>
              </a:rPr>
              <a:t>=</a:t>
            </a:r>
            <a:r>
              <a:rPr lang="en-US" altLang="el-GR" sz="1400" b="1" dirty="0">
                <a:solidFill>
                  <a:srgbClr val="009900"/>
                </a:solidFill>
                <a:ea typeface="Times New Roman" panose="02020603050405020304" pitchFamily="18" charset="0"/>
                <a:cs typeface="Courier New" panose="02070309020205020404" pitchFamily="49" charset="0"/>
              </a:rPr>
              <a:t>:</a:t>
            </a:r>
            <a:r>
              <a:rPr lang="en-US" altLang="el-GR" sz="1400" b="1" dirty="0" err="1">
                <a:solidFill>
                  <a:srgbClr val="009900"/>
                </a:solidFill>
                <a:ea typeface="Times New Roman" panose="02020603050405020304" pitchFamily="18" charset="0"/>
                <a:cs typeface="Courier New" panose="02070309020205020404" pitchFamily="49" charset="0"/>
              </a:rPr>
              <a:t>myMovieID</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i="1" dirty="0">
                <a:solidFill>
                  <a:srgbClr val="0000CC"/>
                </a:solidFill>
                <a:ea typeface="Times New Roman" panose="02020603050405020304" pitchFamily="18" charset="0"/>
                <a:cs typeface="Courier New" panose="02070309020205020404" pitchFamily="49" charset="0"/>
              </a:rPr>
              <a:t>	//compile </a:t>
            </a:r>
            <a:r>
              <a:rPr lang="el-GR" altLang="el-GR" sz="1400" b="1" i="1" dirty="0">
                <a:solidFill>
                  <a:srgbClr val="0000CC"/>
                </a:solidFill>
                <a:ea typeface="Times New Roman" panose="02020603050405020304" pitchFamily="18" charset="0"/>
                <a:cs typeface="Courier New" panose="02070309020205020404" pitchFamily="49" charset="0"/>
              </a:rPr>
              <a:t>ερωτήματος</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σε</a:t>
            </a:r>
            <a:r>
              <a:rPr lang="en-US" altLang="el-GR" sz="1400" b="1" i="1" dirty="0">
                <a:solidFill>
                  <a:srgbClr val="0000CC"/>
                </a:solidFill>
                <a:ea typeface="Times New Roman" panose="02020603050405020304" pitchFamily="18" charset="0"/>
                <a:cs typeface="Courier New" panose="02070309020205020404" pitchFamily="49" charset="0"/>
              </a:rPr>
              <a:t> PDO</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3	$statement = $</a:t>
            </a:r>
            <a:r>
              <a:rPr lang="en-US" altLang="el-GR" sz="1400" b="1" dirty="0" err="1">
                <a:ea typeface="Times New Roman" panose="02020603050405020304" pitchFamily="18" charset="0"/>
                <a:cs typeface="Courier New" panose="02070309020205020404" pitchFamily="49" charset="0"/>
              </a:rPr>
              <a:t>pdoObject</a:t>
            </a:r>
            <a:r>
              <a:rPr lang="en-US" altLang="el-GR" sz="1400" b="1" dirty="0">
                <a:ea typeface="Times New Roman" panose="02020603050405020304" pitchFamily="18" charset="0"/>
                <a:cs typeface="Courier New" panose="02070309020205020404" pitchFamily="49" charset="0"/>
              </a:rPr>
              <a:t>-&gt;prepare($</a:t>
            </a:r>
            <a:r>
              <a:rPr lang="en-US" altLang="el-GR" sz="1400" b="1" dirty="0" err="1">
                <a:ea typeface="Times New Roman" panose="02020603050405020304" pitchFamily="18" charset="0"/>
                <a:cs typeface="Courier New" panose="02070309020205020404" pitchFamily="49" charset="0"/>
              </a:rPr>
              <a:t>sql</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πέρασμα</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err="1">
                <a:solidFill>
                  <a:srgbClr val="0000CC"/>
                </a:solidFill>
                <a:ea typeface="Times New Roman" panose="02020603050405020304" pitchFamily="18" charset="0"/>
                <a:cs typeface="Courier New" panose="02070309020205020404" pitchFamily="49" charset="0"/>
              </a:rPr>
              <a:t>παραμε΄τρων</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και</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εκτέλεση</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ερωτήματος</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4	$statement-&gt;execute( array('</a:t>
            </a:r>
            <a:r>
              <a:rPr lang="en-US" altLang="el-GR" sz="1400" b="1" dirty="0">
                <a:solidFill>
                  <a:srgbClr val="00B050"/>
                </a:solidFill>
                <a:ea typeface="Times New Roman" panose="02020603050405020304" pitchFamily="18" charset="0"/>
                <a:cs typeface="Courier New" panose="02070309020205020404" pitchFamily="49" charset="0"/>
              </a:rPr>
              <a:t>:</a:t>
            </a:r>
            <a:r>
              <a:rPr lang="en-US" altLang="el-GR" sz="1400" b="1" dirty="0" err="1">
                <a:solidFill>
                  <a:srgbClr val="00B050"/>
                </a:solidFill>
                <a:ea typeface="Times New Roman" panose="02020603050405020304" pitchFamily="18" charset="0"/>
                <a:cs typeface="Courier New" panose="02070309020205020404" pitchFamily="49" charset="0"/>
              </a:rPr>
              <a:t>myMovieID</a:t>
            </a:r>
            <a:r>
              <a:rPr lang="en-US" altLang="el-GR" sz="1400" b="1" dirty="0">
                <a:ea typeface="Times New Roman" panose="02020603050405020304" pitchFamily="18" charset="0"/>
                <a:cs typeface="Courier New" panose="02070309020205020404" pitchFamily="49" charset="0"/>
              </a:rPr>
              <a:t>'=&gt;$_POST['</a:t>
            </a:r>
            <a:r>
              <a:rPr lang="en-US" altLang="el-GR" sz="1400" b="1" dirty="0" err="1">
                <a:ea typeface="Times New Roman" panose="02020603050405020304" pitchFamily="18" charset="0"/>
                <a:cs typeface="Courier New" panose="02070309020205020404" pitchFamily="49" charset="0"/>
              </a:rPr>
              <a:t>movieID</a:t>
            </a:r>
            <a:r>
              <a:rPr lang="en-US" altLang="el-GR" sz="1400" b="1" dirty="0">
                <a:ea typeface="Times New Roman" panose="02020603050405020304" pitchFamily="18" charset="0"/>
                <a:cs typeface="Courier New" panose="02070309020205020404" pitchFamily="49" charset="0"/>
              </a:rPr>
              <a:t>'], '</a:t>
            </a:r>
            <a:r>
              <a:rPr lang="en-US" altLang="el-GR" sz="1400" b="1" dirty="0">
                <a:solidFill>
                  <a:srgbClr val="00B050"/>
                </a:solidFill>
                <a:ea typeface="Times New Roman" panose="02020603050405020304" pitchFamily="18" charset="0"/>
                <a:cs typeface="Courier New" panose="02070309020205020404" pitchFamily="49" charset="0"/>
              </a:rPr>
              <a:t>:</a:t>
            </a:r>
            <a:r>
              <a:rPr lang="en-US" altLang="el-GR" sz="1400" b="1" dirty="0" err="1">
                <a:solidFill>
                  <a:srgbClr val="00B050"/>
                </a:solidFill>
                <a:ea typeface="Times New Roman" panose="02020603050405020304" pitchFamily="18" charset="0"/>
                <a:cs typeface="Courier New" panose="02070309020205020404" pitchFamily="49" charset="0"/>
              </a:rPr>
              <a:t>myMovieTitle</a:t>
            </a:r>
            <a:r>
              <a:rPr lang="en-US" altLang="el-GR" sz="1400" b="1" dirty="0">
                <a:ea typeface="Times New Roman" panose="02020603050405020304" pitchFamily="18" charset="0"/>
                <a:cs typeface="Courier New" panose="02070309020205020404" pitchFamily="49" charset="0"/>
              </a:rPr>
              <a:t>'=&gt;$_POST['</a:t>
            </a:r>
            <a:r>
              <a:rPr lang="en-US" altLang="el-GR" sz="1400" b="1" dirty="0" err="1">
                <a:ea typeface="Times New Roman" panose="02020603050405020304" pitchFamily="18" charset="0"/>
                <a:cs typeface="Courier New" panose="02070309020205020404" pitchFamily="49" charset="0"/>
              </a:rPr>
              <a:t>movieTitle</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								 </a:t>
            </a:r>
            <a:r>
              <a:rPr lang="el-GR" altLang="el-GR" sz="1400" b="1" dirty="0">
                <a:ea typeface="Times New Roman" panose="02020603050405020304" pitchFamily="18" charset="0"/>
                <a:cs typeface="Courier New" panose="02070309020205020404" pitchFamily="49" charset="0"/>
              </a:rPr>
              <a:t>'</a:t>
            </a:r>
            <a:r>
              <a:rPr lang="el-GR" altLang="el-GR" sz="1400" b="1" dirty="0">
                <a:solidFill>
                  <a:srgbClr val="00B050"/>
                </a:solidFill>
                <a:ea typeface="Times New Roman" panose="02020603050405020304" pitchFamily="18" charset="0"/>
                <a:cs typeface="Courier New" panose="02070309020205020404" pitchFamily="49" charset="0"/>
              </a:rPr>
              <a:t>:</a:t>
            </a:r>
            <a:r>
              <a:rPr lang="en-US" altLang="el-GR" sz="1400" b="1" dirty="0" err="1">
                <a:solidFill>
                  <a:srgbClr val="00B050"/>
                </a:solidFill>
                <a:ea typeface="Times New Roman" panose="02020603050405020304" pitchFamily="18" charset="0"/>
                <a:cs typeface="Courier New" panose="02070309020205020404" pitchFamily="49" charset="0"/>
              </a:rPr>
              <a:t>myMovieYear</a:t>
            </a:r>
            <a:r>
              <a:rPr lang="el-GR" altLang="el-GR" sz="1400" b="1" dirty="0">
                <a:ea typeface="Times New Roman" panose="02020603050405020304" pitchFamily="18" charset="0"/>
                <a:cs typeface="Courier New" panose="02070309020205020404" pitchFamily="49" charset="0"/>
              </a:rPr>
              <a:t>'=&gt;$_</a:t>
            </a:r>
            <a:r>
              <a:rPr lang="en-US" altLang="el-GR" sz="1400" b="1" dirty="0">
                <a:ea typeface="Times New Roman" panose="02020603050405020304" pitchFamily="18" charset="0"/>
                <a:cs typeface="Courier New" panose="02070309020205020404" pitchFamily="49" charset="0"/>
              </a:rPr>
              <a:t>POST</a:t>
            </a:r>
            <a:r>
              <a:rPr lang="el-GR"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movieYear</a:t>
            </a:r>
            <a:r>
              <a:rPr lang="el-GR" altLang="el-GR" sz="1400" b="1" dirty="0">
                <a:ea typeface="Times New Roman" panose="02020603050405020304" pitchFamily="18" charset="0"/>
                <a:cs typeface="Courier New" panose="02070309020205020404" pitchFamily="49" charset="0"/>
              </a:rPr>
              <a:t>'] ) );</a:t>
            </a:r>
            <a:endParaRPr lang="el-GR" altLang="el-GR" sz="1400" dirty="0"/>
          </a:p>
          <a:p>
            <a:pPr lvl="0" eaLnBrk="0" fontAlgn="base" hangingPunct="0">
              <a:spcBef>
                <a:spcPct val="0"/>
              </a:spcBef>
              <a:spcAft>
                <a:spcPct val="0"/>
              </a:spcAft>
            </a:pPr>
            <a:r>
              <a:rPr lang="el-GR" altLang="el-GR" sz="1400" b="1" i="1" dirty="0">
                <a:solidFill>
                  <a:srgbClr val="0000CC"/>
                </a:solidFill>
                <a:ea typeface="Times New Roman" panose="02020603050405020304" pitchFamily="18" charset="0"/>
                <a:cs typeface="Courier New" panose="02070309020205020404" pitchFamily="49" charset="0"/>
              </a:rPr>
              <a:t>	//απελευθέρωση πόρων που δέσμευσε το </a:t>
            </a:r>
            <a:r>
              <a:rPr lang="en-US" altLang="el-GR" sz="1400" b="1" i="1" dirty="0">
                <a:solidFill>
                  <a:srgbClr val="0000CC"/>
                </a:solidFill>
                <a:ea typeface="Times New Roman" panose="02020603050405020304" pitchFamily="18" charset="0"/>
                <a:cs typeface="Courier New" panose="02070309020205020404" pitchFamily="49" charset="0"/>
              </a:rPr>
              <a:t>PDO</a:t>
            </a:r>
            <a:r>
              <a:rPr lang="el-GR" altLang="el-GR" sz="1400" b="1" i="1" dirty="0">
                <a:solidFill>
                  <a:srgbClr val="0000CC"/>
                </a:solidFill>
                <a:ea typeface="Times New Roman" panose="02020603050405020304" pitchFamily="18" charset="0"/>
                <a:cs typeface="Courier New" panose="02070309020205020404" pitchFamily="49" charset="0"/>
              </a:rPr>
              <a:t> στο </a:t>
            </a:r>
            <a:r>
              <a:rPr lang="en-US" altLang="el-GR" sz="1400" b="1" i="1" dirty="0">
                <a:solidFill>
                  <a:srgbClr val="0000CC"/>
                </a:solidFill>
                <a:ea typeface="Times New Roman" panose="02020603050405020304" pitchFamily="18" charset="0"/>
                <a:cs typeface="Courier New" panose="02070309020205020404" pitchFamily="49" charset="0"/>
              </a:rPr>
              <a:t>server</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5</a:t>
            </a:r>
            <a:r>
              <a:rPr lang="el-GR" altLang="el-GR" sz="1400" b="1" dirty="0">
                <a:ea typeface="Times New Roman" panose="02020603050405020304" pitchFamily="18" charset="0"/>
                <a:cs typeface="Courier New" panose="02070309020205020404" pitchFamily="49" charset="0"/>
              </a:rPr>
              <a:t>	</a:t>
            </a:r>
            <a:r>
              <a:rPr lang="en-US" altLang="el-GR" sz="1400" b="1" dirty="0">
                <a:ea typeface="Times New Roman" panose="02020603050405020304" pitchFamily="18" charset="0"/>
                <a:cs typeface="Courier New" panose="02070309020205020404" pitchFamily="49" charset="0"/>
              </a:rPr>
              <a:t>$statement-&gt;</a:t>
            </a:r>
            <a:r>
              <a:rPr lang="en-US" altLang="el-GR" sz="1400" b="1" dirty="0" err="1">
                <a:ea typeface="Times New Roman" panose="02020603050405020304" pitchFamily="18" charset="0"/>
                <a:cs typeface="Courier New" panose="02070309020205020404" pitchFamily="49" charset="0"/>
              </a:rPr>
              <a:t>closeCursor</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6</a:t>
            </a:r>
            <a:r>
              <a:rPr lang="el-GR" altLang="el-GR" sz="1400" b="1" dirty="0">
                <a:ea typeface="Times New Roman" panose="02020603050405020304" pitchFamily="18" charset="0"/>
                <a:cs typeface="Courier New" panose="02070309020205020404" pitchFamily="49" charset="0"/>
              </a:rPr>
              <a:t>	</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pdoObject</a:t>
            </a:r>
            <a:r>
              <a:rPr lang="en-US" altLang="el-GR" sz="1400" b="1" dirty="0">
                <a:ea typeface="Times New Roman" panose="02020603050405020304" pitchFamily="18" charset="0"/>
                <a:cs typeface="Courier New" panose="02070309020205020404" pitchFamily="49" charset="0"/>
              </a:rPr>
              <a:t> = null;</a:t>
            </a:r>
            <a:endParaRPr lang="el-GR" altLang="el-GR" sz="1400" b="1" dirty="0">
              <a:ea typeface="Times New Roman" panose="02020603050405020304" pitchFamily="18" charset="0"/>
            </a:endParaRPr>
          </a:p>
          <a:p>
            <a:pPr lvl="0" eaLnBrk="0" fontAlgn="base" hangingPunct="0">
              <a:spcBef>
                <a:spcPct val="0"/>
              </a:spcBef>
              <a:spcAft>
                <a:spcPct val="0"/>
              </a:spcAft>
            </a:pPr>
            <a:r>
              <a:rPr lang="el-GR" altLang="el-GR" sz="1400" b="1" dirty="0">
                <a:ea typeface="Times New Roman" panose="02020603050405020304" pitchFamily="18" charset="0"/>
              </a:rPr>
              <a:t>Σημείωση</a:t>
            </a:r>
            <a:r>
              <a:rPr lang="el-GR" altLang="el-GR" sz="1400" dirty="0">
                <a:ea typeface="Times New Roman" panose="02020603050405020304" pitchFamily="18" charset="0"/>
              </a:rPr>
              <a:t>: για λόγους απλότητας, δεν υπάρχει κώδικας παγίδευσης "απρόοπτων" καταστάσεων (</a:t>
            </a:r>
            <a:r>
              <a:rPr lang="en-US" altLang="el-GR" sz="1400" b="1" dirty="0">
                <a:ea typeface="Times New Roman" panose="02020603050405020304" pitchFamily="18" charset="0"/>
                <a:cs typeface="Courier New" panose="02070309020205020404" pitchFamily="49" charset="0"/>
              </a:rPr>
              <a:t>try</a:t>
            </a:r>
            <a:r>
              <a:rPr lang="el-GR" altLang="el-GR" sz="1400" b="1" dirty="0">
                <a:ea typeface="Times New Roman" panose="02020603050405020304" pitchFamily="18" charset="0"/>
                <a:cs typeface="Courier New" panose="02070309020205020404" pitchFamily="49" charset="0"/>
              </a:rPr>
              <a:t>...</a:t>
            </a:r>
            <a:r>
              <a:rPr lang="en-US" altLang="el-GR" sz="1400" b="1" dirty="0">
                <a:ea typeface="Times New Roman" panose="02020603050405020304" pitchFamily="18" charset="0"/>
                <a:cs typeface="Courier New" panose="02070309020205020404" pitchFamily="49" charset="0"/>
              </a:rPr>
              <a:t>catch</a:t>
            </a:r>
            <a:r>
              <a:rPr lang="en-US" altLang="el-GR" sz="1400" dirty="0">
                <a:ea typeface="Times New Roman" panose="02020603050405020304" pitchFamily="18" charset="0"/>
              </a:rPr>
              <a:t> </a:t>
            </a:r>
            <a:r>
              <a:rPr lang="el-GR" altLang="el-GR" sz="1400" dirty="0" err="1">
                <a:ea typeface="Times New Roman" panose="02020603050405020304" pitchFamily="18" charset="0"/>
              </a:rPr>
              <a:t>κτλ</a:t>
            </a:r>
            <a:r>
              <a:rPr lang="el-GR" altLang="el-GR" sz="1400" dirty="0">
                <a:ea typeface="Times New Roman" panose="02020603050405020304" pitchFamily="18" charset="0"/>
              </a:rPr>
              <a:t>), </a:t>
            </a:r>
            <a:r>
              <a:rPr lang="el-GR" altLang="el-GR" sz="1400" b="1" dirty="0">
                <a:solidFill>
                  <a:srgbClr val="C00000"/>
                </a:solidFill>
                <a:ea typeface="Times New Roman" panose="02020603050405020304" pitchFamily="18" charset="0"/>
              </a:rPr>
              <a:t>όπως θα έπρεπε</a:t>
            </a:r>
            <a:r>
              <a:rPr lang="el-GR" altLang="el-GR" sz="1400" dirty="0">
                <a:ea typeface="Times New Roman" panose="02020603050405020304" pitchFamily="18" charset="0"/>
              </a:rPr>
              <a:t>! Δεν υπάρχει ούτε καν έλεγχος αν τελικά έγινε το </a:t>
            </a:r>
            <a:r>
              <a:rPr lang="en-US" altLang="el-GR" sz="1400" dirty="0">
                <a:ea typeface="Times New Roman" panose="02020603050405020304" pitchFamily="18" charset="0"/>
              </a:rPr>
              <a:t>UPDATE</a:t>
            </a:r>
            <a:r>
              <a:rPr lang="el-GR" altLang="el-GR" sz="1400" dirty="0">
                <a:ea typeface="Times New Roman" panose="02020603050405020304" pitchFamily="18" charset="0"/>
              </a:rPr>
              <a:t> (γραμμή 4).</a:t>
            </a:r>
            <a:r>
              <a:rPr lang="el-GR" altLang="el-GR" sz="1400" dirty="0"/>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smtClean="0">
              <a:ln>
                <a:noFill/>
              </a:ln>
              <a:solidFill>
                <a:schemeClr val="tx1"/>
              </a:solidFill>
              <a:effectLst/>
            </a:endParaRP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t>Παράδειγμα </a:t>
            </a:r>
            <a:r>
              <a:rPr lang="en-US" dirty="0" smtClean="0">
                <a:solidFill>
                  <a:srgbClr val="C00000"/>
                </a:solidFill>
              </a:rPr>
              <a:t>SELECT</a:t>
            </a:r>
            <a:endParaRPr lang="el-GR" dirty="0">
              <a:solidFill>
                <a:srgbClr val="C00000"/>
              </a:solidFill>
            </a:endParaRPr>
          </a:p>
        </p:txBody>
      </p:sp>
      <p:sp>
        <p:nvSpPr>
          <p:cNvPr id="4" name="Rectangle 3"/>
          <p:cNvSpPr>
            <a:spLocks noChangeArrowheads="1"/>
          </p:cNvSpPr>
          <p:nvPr>
            <p:custDataLst>
              <p:tags r:id="rId3"/>
            </p:custDataLst>
          </p:nvPr>
        </p:nvSpPr>
        <p:spPr bwMode="auto">
          <a:xfrm>
            <a:off x="279554" y="914638"/>
            <a:ext cx="865258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400" b="0" i="0" u="none" strike="noStrike" cap="none" normalizeH="0" baseline="0" dirty="0" smtClean="0">
                <a:ln>
                  <a:noFill/>
                </a:ln>
                <a:solidFill>
                  <a:schemeClr val="tx1"/>
                </a:solidFill>
                <a:effectLst/>
                <a:ea typeface="Times New Roman" panose="02020603050405020304" pitchFamily="18" charset="0"/>
              </a:rPr>
              <a:t>Στο </a:t>
            </a:r>
            <a:r>
              <a:rPr kumimoji="0" lang="el-GR" altLang="el-GR" sz="1400" b="1" i="0" u="none" strike="noStrike" cap="none" normalizeH="0" baseline="0" dirty="0" smtClean="0">
                <a:ln>
                  <a:noFill/>
                </a:ln>
                <a:solidFill>
                  <a:schemeClr val="tx1"/>
                </a:solidFill>
                <a:effectLst/>
                <a:ea typeface="Times New Roman" panose="02020603050405020304" pitchFamily="18" charset="0"/>
              </a:rPr>
              <a:t>σενάριο</a:t>
            </a:r>
            <a:r>
              <a:rPr kumimoji="0" lang="el-GR" altLang="el-GR" sz="1400" b="0" i="0" u="none" strike="noStrike" cap="none" normalizeH="0" baseline="0" dirty="0" smtClean="0">
                <a:ln>
                  <a:noFill/>
                </a:ln>
                <a:solidFill>
                  <a:schemeClr val="tx1"/>
                </a:solidFill>
                <a:effectLst/>
                <a:ea typeface="Times New Roman" panose="02020603050405020304" pitchFamily="18" charset="0"/>
              </a:rPr>
              <a:t> του προηγούμενου </a:t>
            </a:r>
            <a:r>
              <a:rPr kumimoji="0" lang="en-US" altLang="el-GR" sz="1400" b="0" i="0" u="none" strike="noStrike" cap="none" normalizeH="0" baseline="0" dirty="0" smtClean="0">
                <a:ln>
                  <a:noFill/>
                </a:ln>
                <a:solidFill>
                  <a:schemeClr val="tx1"/>
                </a:solidFill>
                <a:effectLst/>
                <a:ea typeface="Times New Roman" panose="02020603050405020304" pitchFamily="18" charset="0"/>
              </a:rPr>
              <a:t>slide</a:t>
            </a:r>
            <a:r>
              <a:rPr kumimoji="0" lang="el-GR" altLang="el-GR" sz="1400" b="0" i="0" u="none" strike="noStrike" cap="none" normalizeH="0" baseline="0" dirty="0" smtClean="0">
                <a:ln>
                  <a:noFill/>
                </a:ln>
                <a:solidFill>
                  <a:schemeClr val="tx1"/>
                </a:solidFill>
                <a:effectLst/>
                <a:ea typeface="Times New Roman" panose="02020603050405020304" pitchFamily="18" charset="0"/>
              </a:rPr>
              <a:t>, έστω θέλουμε </a:t>
            </a:r>
            <a:r>
              <a:rPr kumimoji="0" lang="el-GR" altLang="el-GR" sz="1400" b="1" i="0" u="none" strike="noStrike" cap="none" normalizeH="0" baseline="0" dirty="0" smtClean="0">
                <a:ln>
                  <a:noFill/>
                </a:ln>
                <a:solidFill>
                  <a:srgbClr val="C00000"/>
                </a:solidFill>
                <a:effectLst/>
                <a:ea typeface="Times New Roman" panose="02020603050405020304" pitchFamily="18" charset="0"/>
              </a:rPr>
              <a:t>να εμφανίσουμε</a:t>
            </a:r>
            <a:r>
              <a:rPr kumimoji="0" lang="el-GR" altLang="el-GR" sz="1400" b="0" i="0" u="none" strike="noStrike" cap="none" normalizeH="0" baseline="0" dirty="0" smtClean="0">
                <a:ln>
                  <a:noFill/>
                </a:ln>
                <a:solidFill>
                  <a:schemeClr val="tx1"/>
                </a:solidFill>
                <a:effectLst/>
                <a:ea typeface="Times New Roman" panose="02020603050405020304" pitchFamily="18" charset="0"/>
              </a:rPr>
              <a:t> σε μια σελίδα τα στοιχεία των ταινιών δεδομένης χρονιάς (με τιμή:  </a:t>
            </a:r>
            <a:r>
              <a:rPr kumimoji="0" lang="el-GR"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$_POST['</a:t>
            </a:r>
            <a:r>
              <a:rPr kumimoji="0" lang="el-GR"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movieYear</a:t>
            </a:r>
            <a:r>
              <a:rPr kumimoji="0" lang="el-GR"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l-GR" altLang="el-GR" sz="14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14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400" b="0" i="0" u="none" strike="noStrike" cap="none" normalizeH="0" baseline="0" dirty="0" smtClean="0">
                <a:ln>
                  <a:noFill/>
                </a:ln>
                <a:solidFill>
                  <a:schemeClr val="tx1"/>
                </a:solidFill>
                <a:effectLst/>
                <a:ea typeface="Times New Roman" panose="02020603050405020304" pitchFamily="18" charset="0"/>
              </a:rPr>
              <a:t>Στο αρχείο που παραλαμβάνει τα δεδομένα του </a:t>
            </a:r>
            <a:r>
              <a:rPr kumimoji="0" lang="en-US" altLang="el-GR" sz="1400" b="0" i="0" u="none" strike="noStrike" cap="none" normalizeH="0" baseline="0" dirty="0" smtClean="0">
                <a:ln>
                  <a:noFill/>
                </a:ln>
                <a:solidFill>
                  <a:schemeClr val="tx1"/>
                </a:solidFill>
                <a:effectLst/>
                <a:ea typeface="Times New Roman" panose="02020603050405020304" pitchFamily="18" charset="0"/>
              </a:rPr>
              <a:t>POST</a:t>
            </a:r>
            <a:r>
              <a:rPr kumimoji="0" lang="el-GR" altLang="el-GR" sz="1400" b="0" i="0" u="none" strike="noStrike" cap="none" normalizeH="0" baseline="0" dirty="0" smtClean="0">
                <a:ln>
                  <a:noFill/>
                </a:ln>
                <a:solidFill>
                  <a:schemeClr val="tx1"/>
                </a:solidFill>
                <a:effectLst/>
                <a:ea typeface="Times New Roman" panose="02020603050405020304" pitchFamily="18" charset="0"/>
              </a:rPr>
              <a:t> θα έχουμε:</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1	$</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pdoObject</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 new PDO("</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mysql:host</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dbhost;dbname</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dbname</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dbuser</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dbpass</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p>
          <a:p>
            <a:pPr lvl="0" eaLnBrk="0" fontAlgn="base" hangingPunct="0">
              <a:spcBef>
                <a:spcPct val="0"/>
              </a:spcBef>
              <a:spcAft>
                <a:spcPct val="0"/>
              </a:spcAft>
            </a:pPr>
            <a:r>
              <a:rPr lang="en-US" altLang="el-GR" sz="1400" b="1" dirty="0" smtClean="0">
                <a:ea typeface="Times New Roman" panose="02020603050405020304" pitchFamily="18" charset="0"/>
                <a:cs typeface="Courier New" panose="02070309020205020404" pitchFamily="49" charset="0"/>
              </a:rPr>
              <a:t>	2</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sql</a:t>
            </a:r>
            <a:r>
              <a:rPr lang="en-US" altLang="el-GR" sz="1400" b="1" dirty="0">
                <a:ea typeface="Times New Roman" panose="02020603050405020304" pitchFamily="18" charset="0"/>
                <a:cs typeface="Courier New" panose="02070309020205020404" pitchFamily="49" charset="0"/>
              </a:rPr>
              <a:t> = "SELECT * FROM movies WHERE </a:t>
            </a:r>
            <a:r>
              <a:rPr lang="en-US" altLang="el-GR" sz="1400" b="1" dirty="0" err="1">
                <a:ea typeface="Times New Roman" panose="02020603050405020304" pitchFamily="18" charset="0"/>
                <a:cs typeface="Courier New" panose="02070309020205020404" pitchFamily="49" charset="0"/>
              </a:rPr>
              <a:t>movieYear</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myMovieYear</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smtClean="0">
                <a:ea typeface="Times New Roman" panose="02020603050405020304" pitchFamily="18" charset="0"/>
                <a:cs typeface="Courier New" panose="02070309020205020404" pitchFamily="49" charset="0"/>
              </a:rPr>
              <a:t>	</a:t>
            </a:r>
            <a:r>
              <a:rPr lang="el-GR" altLang="el-GR" sz="1400" b="1" dirty="0" smtClean="0">
                <a:ea typeface="Times New Roman" panose="02020603050405020304" pitchFamily="18" charset="0"/>
                <a:cs typeface="Courier New" panose="02070309020205020404" pitchFamily="49" charset="0"/>
              </a:rPr>
              <a:t>3</a:t>
            </a:r>
            <a:r>
              <a:rPr lang="el-GR" altLang="el-GR" sz="1400" b="1" dirty="0">
                <a:ea typeface="Times New Roman" panose="02020603050405020304" pitchFamily="18" charset="0"/>
                <a:cs typeface="Courier New" panose="02070309020205020404" pitchFamily="49" charset="0"/>
              </a:rPr>
              <a:t>	$</a:t>
            </a:r>
            <a:r>
              <a:rPr lang="en-US" altLang="el-GR" sz="1400" b="1" dirty="0">
                <a:ea typeface="Times New Roman" panose="02020603050405020304" pitchFamily="18" charset="0"/>
                <a:cs typeface="Courier New" panose="02070309020205020404" pitchFamily="49" charset="0"/>
              </a:rPr>
              <a:t>statement</a:t>
            </a:r>
            <a:r>
              <a:rPr lang="el-GR" altLang="el-GR" sz="1400" b="1" dirty="0">
                <a:ea typeface="Times New Roman" panose="02020603050405020304" pitchFamily="18" charset="0"/>
                <a:cs typeface="Courier New" panose="02070309020205020404" pitchFamily="49" charset="0"/>
              </a:rPr>
              <a:t> = $</a:t>
            </a:r>
            <a:r>
              <a:rPr lang="en-US" altLang="el-GR" sz="1400" b="1" dirty="0" err="1">
                <a:ea typeface="Times New Roman" panose="02020603050405020304" pitchFamily="18" charset="0"/>
                <a:cs typeface="Courier New" panose="02070309020205020404" pitchFamily="49" charset="0"/>
              </a:rPr>
              <a:t>pdoObject</a:t>
            </a:r>
            <a:r>
              <a:rPr lang="el-GR" altLang="el-GR" sz="1400" b="1" dirty="0">
                <a:ea typeface="Times New Roman" panose="02020603050405020304" pitchFamily="18" charset="0"/>
                <a:cs typeface="Courier New" panose="02070309020205020404" pitchFamily="49" charset="0"/>
              </a:rPr>
              <a:t>-&gt;</a:t>
            </a:r>
            <a:r>
              <a:rPr lang="en-US" altLang="el-GR" sz="1400" b="1" dirty="0">
                <a:ea typeface="Times New Roman" panose="02020603050405020304" pitchFamily="18" charset="0"/>
                <a:cs typeface="Courier New" panose="02070309020205020404" pitchFamily="49" charset="0"/>
              </a:rPr>
              <a:t>prepare</a:t>
            </a:r>
            <a:r>
              <a:rPr lang="el-GR"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sql</a:t>
            </a:r>
            <a:r>
              <a:rPr lang="el-GR"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i="1" dirty="0" smtClean="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	//πέρασμα παραμέτρων και εκτέλεση ερωτήματος</a:t>
            </a:r>
            <a:endParaRPr lang="el-GR" altLang="el-GR" sz="1400" dirty="0"/>
          </a:p>
          <a:p>
            <a:pPr lvl="0" eaLnBrk="0" fontAlgn="base" hangingPunct="0">
              <a:spcBef>
                <a:spcPct val="0"/>
              </a:spcBef>
              <a:spcAft>
                <a:spcPct val="0"/>
              </a:spcAft>
            </a:pPr>
            <a:r>
              <a:rPr lang="en-US" altLang="el-GR" sz="1400" b="1" dirty="0" smtClean="0">
                <a:ea typeface="Times New Roman" panose="02020603050405020304" pitchFamily="18" charset="0"/>
                <a:cs typeface="Courier New" panose="02070309020205020404" pitchFamily="49" charset="0"/>
              </a:rPr>
              <a:t>	4</a:t>
            </a:r>
            <a:r>
              <a:rPr lang="en-US" altLang="el-GR" sz="1400" b="1" dirty="0">
                <a:ea typeface="Times New Roman" panose="02020603050405020304" pitchFamily="18" charset="0"/>
                <a:cs typeface="Courier New" panose="02070309020205020404" pitchFamily="49" charset="0"/>
              </a:rPr>
              <a:t>	$statement-&gt;execute( array(':</a:t>
            </a:r>
            <a:r>
              <a:rPr lang="en-US" altLang="el-GR" sz="1400" b="1" dirty="0" err="1">
                <a:ea typeface="Times New Roman" panose="02020603050405020304" pitchFamily="18" charset="0"/>
                <a:cs typeface="Courier New" panose="02070309020205020404" pitchFamily="49" charset="0"/>
              </a:rPr>
              <a:t>myMovieYear</a:t>
            </a:r>
            <a:r>
              <a:rPr lang="en-US" altLang="el-GR" sz="1400" b="1" dirty="0">
                <a:ea typeface="Times New Roman" panose="02020603050405020304" pitchFamily="18" charset="0"/>
                <a:cs typeface="Courier New" panose="02070309020205020404" pitchFamily="49" charset="0"/>
              </a:rPr>
              <a:t>'=&gt;$_POST['</a:t>
            </a:r>
            <a:r>
              <a:rPr lang="en-US" altLang="el-GR" sz="1400" b="1" dirty="0" err="1">
                <a:ea typeface="Times New Roman" panose="02020603050405020304" pitchFamily="18" charset="0"/>
                <a:cs typeface="Courier New" panose="02070309020205020404" pitchFamily="49" charset="0"/>
              </a:rPr>
              <a:t>movieYear</a:t>
            </a:r>
            <a:r>
              <a:rPr lang="en-US" altLang="el-GR" sz="1400" b="1" dirty="0">
                <a:ea typeface="Times New Roman" panose="02020603050405020304" pitchFamily="18" charset="0"/>
                <a:cs typeface="Courier New" panose="02070309020205020404" pitchFamily="49" charset="0"/>
              </a:rPr>
              <a:t>'] ) );</a:t>
            </a:r>
            <a:endParaRPr lang="el-GR" altLang="el-GR" sz="1400" dirty="0"/>
          </a:p>
          <a:p>
            <a:pPr lvl="0" eaLnBrk="0" fontAlgn="base" hangingPunct="0">
              <a:spcBef>
                <a:spcPct val="0"/>
              </a:spcBef>
              <a:spcAft>
                <a:spcPct val="0"/>
              </a:spcAft>
            </a:pPr>
            <a:r>
              <a:rPr lang="en-US" altLang="el-GR" sz="1400" b="1" i="1" dirty="0" smtClean="0">
                <a:solidFill>
                  <a:srgbClr val="0000CC"/>
                </a:solidFill>
                <a:ea typeface="Times New Roman" panose="02020603050405020304" pitchFamily="18" charset="0"/>
                <a:cs typeface="Courier New" panose="02070309020205020404" pitchFamily="49" charset="0"/>
              </a:rPr>
              <a:t>	</a:t>
            </a:r>
            <a:r>
              <a:rPr lang="en-US" altLang="el-GR" sz="1400" b="1" i="1" dirty="0">
                <a:solidFill>
                  <a:srgbClr val="0000CC"/>
                </a:solidFill>
                <a:ea typeface="Times New Roman" panose="02020603050405020304" pitchFamily="18" charset="0"/>
                <a:cs typeface="Courier New" panose="02070309020205020404" pitchFamily="49" charset="0"/>
              </a:rPr>
              <a:t>	//loop "</a:t>
            </a:r>
            <a:r>
              <a:rPr lang="el-GR" altLang="el-GR" sz="1400" b="1" i="1" dirty="0">
                <a:solidFill>
                  <a:srgbClr val="0000CC"/>
                </a:solidFill>
                <a:ea typeface="Times New Roman" panose="02020603050405020304" pitchFamily="18" charset="0"/>
                <a:cs typeface="Courier New" panose="02070309020205020404" pitchFamily="49" charset="0"/>
              </a:rPr>
              <a:t>κατανάλωσης</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a:solidFill>
                  <a:srgbClr val="0000CC"/>
                </a:solidFill>
                <a:ea typeface="Times New Roman" panose="02020603050405020304" pitchFamily="18" charset="0"/>
                <a:cs typeface="Courier New" panose="02070309020205020404" pitchFamily="49" charset="0"/>
              </a:rPr>
              <a:t>αποτελεσμάτων</a:t>
            </a:r>
            <a:r>
              <a:rPr lang="en-US" altLang="el-GR" sz="1400" b="1" i="1" dirty="0">
                <a:solidFill>
                  <a:srgbClr val="0000CC"/>
                </a:solidFill>
                <a:ea typeface="Times New Roman" panose="02020603050405020304" pitchFamily="18" charset="0"/>
                <a:cs typeface="Courier New" panose="02070309020205020404" pitchFamily="49" charset="0"/>
              </a:rPr>
              <a:t> </a:t>
            </a:r>
            <a:r>
              <a:rPr lang="el-GR" altLang="el-GR" sz="1400" b="1" i="1" dirty="0" smtClean="0">
                <a:solidFill>
                  <a:srgbClr val="0000CC"/>
                </a:solidFill>
                <a:ea typeface="Times New Roman" panose="02020603050405020304" pitchFamily="18" charset="0"/>
                <a:cs typeface="Courier New" panose="02070309020205020404" pitchFamily="49" charset="0"/>
              </a:rPr>
              <a:t>ερωτήματος</a:t>
            </a:r>
            <a:endParaRPr lang="el-GR" altLang="el-GR" sz="1400" dirty="0"/>
          </a:p>
        </p:txBody>
      </p:sp>
      <p:sp>
        <p:nvSpPr>
          <p:cNvPr id="5" name="Rectangle 4"/>
          <p:cNvSpPr>
            <a:spLocks noChangeArrowheads="1"/>
          </p:cNvSpPr>
          <p:nvPr/>
        </p:nvSpPr>
        <p:spPr bwMode="auto">
          <a:xfrm>
            <a:off x="279554" y="2993986"/>
            <a:ext cx="8652588" cy="954107"/>
          </a:xfrm>
          <a:prstGeom prst="rect">
            <a:avLst/>
          </a:prstGeom>
          <a:solidFill>
            <a:srgbClr val="D6E3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5	while ( $record = $statement ─&gt; fetch() )  {  </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6	echo $record['</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movieID</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 '.$record['</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movieYear</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 '.$record['</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movieTitle</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br</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/&gt;';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7	}   </a:t>
            </a:r>
            <a:r>
              <a:rPr kumimoji="0" lang="el-GR" altLang="el-GR" sz="1400" b="1" i="1"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//όταν εξαντληθούν οι εγγραφές, $</a:t>
            </a:r>
            <a:r>
              <a:rPr kumimoji="0" lang="en-US" altLang="el-GR" sz="1400" b="1" i="1"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record</a:t>
            </a:r>
            <a:r>
              <a:rPr kumimoji="0" lang="el-GR" altLang="el-GR" sz="1400" b="1" i="1"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a:t>
            </a:r>
            <a:r>
              <a:rPr kumimoji="0" lang="en-US" altLang="el-GR" sz="1400" b="1" i="1"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false </a:t>
            </a:r>
            <a:r>
              <a:rPr kumimoji="0" lang="el-GR" altLang="el-GR" sz="1400" b="1" i="1"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οπότε έχουμε έξοδο από το </a:t>
            </a:r>
            <a:r>
              <a:rPr kumimoji="0" lang="en-US" altLang="el-GR" sz="1400" b="1" i="1" u="none" strike="noStrike" cap="none" normalizeH="0" baseline="0" dirty="0" smtClean="0">
                <a:ln>
                  <a:noFill/>
                </a:ln>
                <a:solidFill>
                  <a:srgbClr val="0000FF"/>
                </a:solidFill>
                <a:effectLst/>
                <a:ea typeface="Times New Roman" panose="02020603050405020304" pitchFamily="18" charset="0"/>
                <a:cs typeface="Courier New" panose="02070309020205020404" pitchFamily="49" charset="0"/>
              </a:rPr>
              <a:t>while loop</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endParaRPr kumimoji="0" lang="el-GR" altLang="el-GR" sz="1400" b="0" i="0" u="none" strike="noStrike" cap="none" normalizeH="0" baseline="0" dirty="0" smtClean="0">
              <a:ln>
                <a:noFill/>
              </a:ln>
              <a:solidFill>
                <a:schemeClr val="tx1"/>
              </a:solidFill>
              <a:effectLst/>
            </a:endParaRPr>
          </a:p>
        </p:txBody>
      </p:sp>
      <p:sp>
        <p:nvSpPr>
          <p:cNvPr id="8" name="Rectangle 6"/>
          <p:cNvSpPr>
            <a:spLocks noChangeArrowheads="1"/>
          </p:cNvSpPr>
          <p:nvPr/>
        </p:nvSpPr>
        <p:spPr bwMode="auto">
          <a:xfrm>
            <a:off x="259304" y="3948093"/>
            <a:ext cx="86525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l-GR" sz="1400" b="1" dirty="0" smtClean="0">
                <a:ea typeface="Times New Roman" panose="02020603050405020304" pitchFamily="18" charset="0"/>
                <a:cs typeface="Courier New" panose="02070309020205020404" pitchFamily="49" charset="0"/>
              </a:rPr>
              <a:t>	</a:t>
            </a:r>
            <a:r>
              <a:rPr lang="el-GR" altLang="el-GR" sz="1400" b="1" dirty="0" smtClean="0">
                <a:ea typeface="Times New Roman" panose="02020603050405020304" pitchFamily="18" charset="0"/>
                <a:cs typeface="Courier New" panose="02070309020205020404" pitchFamily="49" charset="0"/>
              </a:rPr>
              <a:t>8</a:t>
            </a:r>
            <a:r>
              <a:rPr lang="el-GR" altLang="el-GR" sz="1400" b="1" dirty="0">
                <a:ea typeface="Times New Roman" panose="02020603050405020304" pitchFamily="18" charset="0"/>
                <a:cs typeface="Courier New" panose="02070309020205020404" pitchFamily="49" charset="0"/>
              </a:rPr>
              <a:t>	</a:t>
            </a:r>
            <a:r>
              <a:rPr lang="en-US" altLang="el-GR" sz="1400" b="1" dirty="0">
                <a:ea typeface="Times New Roman" panose="02020603050405020304" pitchFamily="18" charset="0"/>
                <a:cs typeface="Courier New" panose="02070309020205020404" pitchFamily="49" charset="0"/>
              </a:rPr>
              <a:t>$statement-&gt;</a:t>
            </a:r>
            <a:r>
              <a:rPr lang="en-US" altLang="el-GR" sz="1400" b="1" dirty="0" err="1">
                <a:ea typeface="Times New Roman" panose="02020603050405020304" pitchFamily="18" charset="0"/>
                <a:cs typeface="Courier New" panose="02070309020205020404" pitchFamily="49" charset="0"/>
              </a:rPr>
              <a:t>closeCursor</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smtClean="0">
                <a:ea typeface="Times New Roman" panose="02020603050405020304" pitchFamily="18" charset="0"/>
                <a:cs typeface="Courier New" panose="02070309020205020404" pitchFamily="49" charset="0"/>
              </a:rPr>
              <a:t>	</a:t>
            </a:r>
            <a:r>
              <a:rPr lang="el-GR" altLang="el-GR" sz="1400" b="1" dirty="0" smtClean="0">
                <a:ea typeface="Times New Roman" panose="02020603050405020304" pitchFamily="18" charset="0"/>
                <a:cs typeface="Courier New" panose="02070309020205020404" pitchFamily="49" charset="0"/>
              </a:rPr>
              <a:t>9</a:t>
            </a:r>
            <a:r>
              <a:rPr lang="el-GR" altLang="el-GR" sz="1400" b="1" dirty="0">
                <a:ea typeface="Times New Roman" panose="02020603050405020304" pitchFamily="18" charset="0"/>
                <a:cs typeface="Courier New" panose="02070309020205020404" pitchFamily="49" charset="0"/>
              </a:rPr>
              <a:t>	</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pdoObject</a:t>
            </a:r>
            <a:r>
              <a:rPr lang="en-US" altLang="el-GR" sz="1400" b="1" dirty="0">
                <a:ea typeface="Times New Roman" panose="02020603050405020304" pitchFamily="18" charset="0"/>
                <a:cs typeface="Courier New" panose="02070309020205020404" pitchFamily="49" charset="0"/>
              </a:rPr>
              <a:t> = null;</a:t>
            </a:r>
            <a:endParaRPr lang="el-GR" altLang="el-GR" sz="1400" dirty="0"/>
          </a:p>
          <a:p>
            <a:pPr marL="285750" lvl="0" indent="-285750" eaLnBrk="0" fontAlgn="base" hangingPunct="0">
              <a:spcBef>
                <a:spcPct val="0"/>
              </a:spcBef>
              <a:spcAft>
                <a:spcPct val="0"/>
              </a:spcAft>
              <a:buFont typeface="Wingdings" panose="05000000000000000000" pitchFamily="2" charset="2"/>
              <a:buChar char="v"/>
            </a:pPr>
            <a:r>
              <a:rPr lang="el-GR" altLang="el-GR" sz="1400" b="1" dirty="0">
                <a:ea typeface="Times New Roman" panose="02020603050405020304" pitchFamily="18" charset="0"/>
              </a:rPr>
              <a:t>Σημείωση</a:t>
            </a:r>
            <a:r>
              <a:rPr lang="el-GR" altLang="el-GR" sz="1400" dirty="0">
                <a:ea typeface="Times New Roman" panose="02020603050405020304" pitchFamily="18" charset="0"/>
              </a:rPr>
              <a:t>: για λόγους απλότητας, δεν υπάρχει κώδικας παγίδευσης "απρόοπτων" καταστάσεων (</a:t>
            </a:r>
            <a:r>
              <a:rPr lang="en-US" altLang="el-GR" sz="1400" b="1" dirty="0">
                <a:ea typeface="Times New Roman" panose="02020603050405020304" pitchFamily="18" charset="0"/>
                <a:cs typeface="Courier New" panose="02070309020205020404" pitchFamily="49" charset="0"/>
              </a:rPr>
              <a:t>try</a:t>
            </a:r>
            <a:r>
              <a:rPr lang="el-GR" altLang="el-GR" sz="1400" b="1" dirty="0">
                <a:ea typeface="Times New Roman" panose="02020603050405020304" pitchFamily="18" charset="0"/>
                <a:cs typeface="Courier New" panose="02070309020205020404" pitchFamily="49" charset="0"/>
              </a:rPr>
              <a:t>...</a:t>
            </a:r>
            <a:r>
              <a:rPr lang="en-US" altLang="el-GR" sz="1400" b="1" dirty="0">
                <a:ea typeface="Times New Roman" panose="02020603050405020304" pitchFamily="18" charset="0"/>
                <a:cs typeface="Courier New" panose="02070309020205020404" pitchFamily="49" charset="0"/>
              </a:rPr>
              <a:t>catch</a:t>
            </a:r>
            <a:r>
              <a:rPr lang="en-US" altLang="el-GR" sz="1400" dirty="0">
                <a:ea typeface="Times New Roman" panose="02020603050405020304" pitchFamily="18" charset="0"/>
              </a:rPr>
              <a:t> </a:t>
            </a:r>
            <a:r>
              <a:rPr lang="el-GR" altLang="el-GR" sz="1400" dirty="0" err="1">
                <a:ea typeface="Times New Roman" panose="02020603050405020304" pitchFamily="18" charset="0"/>
              </a:rPr>
              <a:t>κτλ</a:t>
            </a:r>
            <a:r>
              <a:rPr lang="el-GR" altLang="el-GR" sz="1400" dirty="0">
                <a:ea typeface="Times New Roman" panose="02020603050405020304" pitchFamily="18" charset="0"/>
              </a:rPr>
              <a:t>), </a:t>
            </a:r>
            <a:r>
              <a:rPr lang="el-GR" altLang="el-GR" sz="1400" b="1" dirty="0">
                <a:solidFill>
                  <a:srgbClr val="C00000"/>
                </a:solidFill>
                <a:ea typeface="Times New Roman" panose="02020603050405020304" pitchFamily="18" charset="0"/>
              </a:rPr>
              <a:t>όπως θα έπρεπε</a:t>
            </a:r>
            <a:r>
              <a:rPr lang="el-GR" altLang="el-GR" sz="1400" dirty="0">
                <a:ea typeface="Times New Roman" panose="02020603050405020304" pitchFamily="18" charset="0"/>
              </a:rPr>
              <a:t>!</a:t>
            </a:r>
            <a:endParaRPr lang="el-GR" altLang="el-GR" sz="1400" dirty="0"/>
          </a:p>
          <a:p>
            <a:pPr marL="742950" lvl="1" indent="-285750" eaLnBrk="0" fontAlgn="base" hangingPunct="0">
              <a:spcBef>
                <a:spcPct val="0"/>
              </a:spcBef>
              <a:spcAft>
                <a:spcPct val="0"/>
              </a:spcAft>
              <a:buFont typeface="Wingdings" panose="05000000000000000000" pitchFamily="2" charset="2"/>
              <a:buChar char="q"/>
            </a:pPr>
            <a:r>
              <a:rPr lang="el-GR" altLang="el-GR" sz="1400" dirty="0">
                <a:ea typeface="Times New Roman" panose="02020603050405020304" pitchFamily="18" charset="0"/>
              </a:rPr>
              <a:t>Σημεία ελέγχου μπορεί να είναι η 4 ή/και η 5 γραμμές που επιστρέφουν </a:t>
            </a:r>
            <a:r>
              <a:rPr lang="en-US" altLang="el-GR" sz="1400" dirty="0">
                <a:ea typeface="Times New Roman" panose="02020603050405020304" pitchFamily="18" charset="0"/>
              </a:rPr>
              <a:t>false </a:t>
            </a:r>
            <a:r>
              <a:rPr lang="el-GR" altLang="el-GR" sz="1400" dirty="0">
                <a:ea typeface="Times New Roman" panose="02020603050405020304" pitchFamily="18" charset="0"/>
              </a:rPr>
              <a:t>σε αποτυχία.</a:t>
            </a:r>
            <a:endParaRPr lang="el-GR" altLang="el-GR" sz="1400" dirty="0"/>
          </a:p>
          <a:p>
            <a:pPr marL="742950" lvl="1" indent="-285750" eaLnBrk="0" fontAlgn="base" hangingPunct="0">
              <a:spcBef>
                <a:spcPct val="0"/>
              </a:spcBef>
              <a:spcAft>
                <a:spcPct val="0"/>
              </a:spcAft>
              <a:buFont typeface="Wingdings" panose="05000000000000000000" pitchFamily="2" charset="2"/>
              <a:buChar char="q"/>
            </a:pPr>
            <a:r>
              <a:rPr kumimoji="0" lang="el-GR" altLang="el-GR" sz="1400" b="0" i="0" u="none" strike="noStrike" cap="none" normalizeH="0" baseline="0" dirty="0" smtClean="0">
                <a:ln>
                  <a:noFill/>
                </a:ln>
                <a:solidFill>
                  <a:schemeClr val="tx1"/>
                </a:solidFill>
                <a:effectLst/>
                <a:ea typeface="Times New Roman" panose="02020603050405020304" pitchFamily="18" charset="0"/>
              </a:rPr>
              <a:t>Τα σημεία προσοχής για "απρόοπτα" είναι κύρια οι γραμμές 1 και 3 που δημιουργούν </a:t>
            </a:r>
            <a:br>
              <a:rPr kumimoji="0" lang="el-GR" altLang="el-GR" sz="1400" b="0" i="0" u="none" strike="noStrike" cap="none" normalizeH="0" baseline="0" dirty="0" smtClean="0">
                <a:ln>
                  <a:noFill/>
                </a:ln>
                <a:solidFill>
                  <a:schemeClr val="tx1"/>
                </a:solidFill>
                <a:effectLst/>
                <a:ea typeface="Times New Roman" panose="02020603050405020304" pitchFamily="18" charset="0"/>
              </a:rPr>
            </a:br>
            <a:r>
              <a:rPr kumimoji="0" lang="en-US" altLang="el-GR" sz="1400" b="0" i="0" u="none" strike="noStrike" cap="none" normalizeH="0" baseline="0" dirty="0" smtClean="0">
                <a:ln>
                  <a:noFill/>
                </a:ln>
                <a:solidFill>
                  <a:schemeClr val="tx1"/>
                </a:solidFill>
                <a:effectLst/>
                <a:ea typeface="Times New Roman" panose="02020603050405020304" pitchFamily="18" charset="0"/>
              </a:rPr>
              <a:t>objects </a:t>
            </a:r>
            <a:r>
              <a:rPr kumimoji="0" lang="el-GR" altLang="el-GR" sz="1400" b="0" i="0" u="none" strike="noStrike" cap="none" normalizeH="0" baseline="0" dirty="0" smtClean="0">
                <a:ln>
                  <a:noFill/>
                </a:ln>
                <a:solidFill>
                  <a:schemeClr val="tx1"/>
                </a:solidFill>
                <a:effectLst/>
                <a:ea typeface="Times New Roman" panose="02020603050405020304" pitchFamily="18" charset="0"/>
              </a:rPr>
              <a:t>στη μνήμη της </a:t>
            </a:r>
            <a:r>
              <a:rPr kumimoji="0" lang="en-US" altLang="el-GR" sz="1400" b="0" i="0" u="none" strike="noStrike" cap="none" normalizeH="0" baseline="0" dirty="0" smtClean="0">
                <a:ln>
                  <a:noFill/>
                </a:ln>
                <a:solidFill>
                  <a:schemeClr val="tx1"/>
                </a:solidFill>
                <a:effectLst/>
                <a:ea typeface="Times New Roman" panose="02020603050405020304" pitchFamily="18" charset="0"/>
              </a:rPr>
              <a:t>PHP</a:t>
            </a:r>
            <a:r>
              <a:rPr kumimoji="0" lang="el-GR" altLang="el-GR" sz="14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1400" b="0" i="0" u="none" strike="noStrike" cap="none" normalizeH="0" baseline="0" dirty="0" smtClean="0">
              <a:ln>
                <a:noFill/>
              </a:ln>
              <a:solidFill>
                <a:schemeClr val="tx1"/>
              </a:solidFill>
              <a:effectLst/>
            </a:endParaRPr>
          </a:p>
          <a:p>
            <a:pPr marL="285750" indent="-285750" eaLnBrk="0" fontAlgn="base" hangingPunct="0">
              <a:spcBef>
                <a:spcPct val="0"/>
              </a:spcBef>
              <a:spcAft>
                <a:spcPct val="0"/>
              </a:spcAft>
              <a:buFont typeface="Wingdings" panose="05000000000000000000" pitchFamily="2" charset="2"/>
              <a:buChar char="v"/>
            </a:pPr>
            <a:r>
              <a:rPr kumimoji="0" lang="el-GR" altLang="el-GR" sz="1400" b="0" i="0" u="none" strike="noStrike" cap="none" normalizeH="0" baseline="0" dirty="0" smtClean="0">
                <a:ln>
                  <a:noFill/>
                </a:ln>
                <a:solidFill>
                  <a:schemeClr val="tx1"/>
                </a:solidFill>
                <a:effectLst/>
                <a:ea typeface="Times New Roman" panose="02020603050405020304" pitchFamily="18" charset="0"/>
              </a:rPr>
              <a:t>Πιθανό αποτέλεσμα του κώδικα φαίνεται δεξιά:</a:t>
            </a:r>
            <a:endParaRPr kumimoji="0" lang="el-GR" altLang="el-GR" sz="1400" b="0" i="0" u="none" strike="noStrike" cap="none" normalizeH="0" baseline="0" dirty="0" smtClean="0">
              <a:ln>
                <a:noFill/>
              </a:ln>
              <a:solidFill>
                <a:schemeClr val="tx1"/>
              </a:solidFill>
              <a:effectLst/>
            </a:endParaRPr>
          </a:p>
        </p:txBody>
      </p:sp>
      <p:sp>
        <p:nvSpPr>
          <p:cNvPr id="7" name="Text Box 31"/>
          <p:cNvSpPr txBox="1"/>
          <p:nvPr/>
        </p:nvSpPr>
        <p:spPr>
          <a:xfrm>
            <a:off x="6068640" y="5534495"/>
            <a:ext cx="2686050" cy="847725"/>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p:spPr>
        <p:style>
          <a:lnRef idx="1">
            <a:schemeClr val="accent4"/>
          </a:lnRef>
          <a:fillRef idx="2">
            <a:schemeClr val="accent4"/>
          </a:fillRef>
          <a:effectRef idx="1">
            <a:schemeClr val="accent4"/>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spcAft>
                <a:spcPts val="300"/>
              </a:spcAft>
            </a:pPr>
            <a:r>
              <a:rPr lang="en-US" sz="1500" b="1" dirty="0">
                <a:effectLst/>
                <a:latin typeface="Courier New" panose="02070309020205020404" pitchFamily="49" charset="0"/>
                <a:ea typeface="Times New Roman" panose="02020603050405020304" pitchFamily="18" charset="0"/>
              </a:rPr>
              <a:t>1 – 2009 – Avatar</a:t>
            </a:r>
            <a:endParaRPr lang="el-GR" sz="1100" dirty="0">
              <a:effectLst/>
              <a:latin typeface="Times New Roman" panose="02020603050405020304" pitchFamily="18" charset="0"/>
              <a:ea typeface="Times New Roman" panose="02020603050405020304" pitchFamily="18" charset="0"/>
            </a:endParaRPr>
          </a:p>
          <a:p>
            <a:pPr>
              <a:spcAft>
                <a:spcPts val="300"/>
              </a:spcAft>
            </a:pPr>
            <a:r>
              <a:rPr lang="en-US" sz="1500" b="1" dirty="0">
                <a:effectLst/>
                <a:latin typeface="Courier New" panose="02070309020205020404" pitchFamily="49" charset="0"/>
                <a:ea typeface="Times New Roman" panose="02020603050405020304" pitchFamily="18" charset="0"/>
              </a:rPr>
              <a:t>2 – 2009 – District 9</a:t>
            </a:r>
            <a:endParaRPr lang="el-GR" sz="1100" dirty="0">
              <a:effectLst/>
              <a:latin typeface="Times New Roman" panose="02020603050405020304" pitchFamily="18" charset="0"/>
              <a:ea typeface="Times New Roman" panose="02020603050405020304" pitchFamily="18" charset="0"/>
            </a:endParaRPr>
          </a:p>
          <a:p>
            <a:pPr>
              <a:spcAft>
                <a:spcPts val="300"/>
              </a:spcAft>
            </a:pPr>
            <a:r>
              <a:rPr lang="en-US" sz="1500" b="1" dirty="0">
                <a:effectLst/>
                <a:latin typeface="Courier New" panose="02070309020205020404" pitchFamily="49" charset="0"/>
                <a:ea typeface="Times New Roman" panose="02020603050405020304" pitchFamily="18" charset="0"/>
              </a:rPr>
              <a:t>3 – 2009 – The Reader</a:t>
            </a:r>
            <a:endParaRPr lang="el-GR" sz="1100" dirty="0">
              <a:effectLst/>
              <a:latin typeface="Times New Roman" panose="02020603050405020304" pitchFamily="18" charset="0"/>
              <a:ea typeface="Times New Roman" panose="02020603050405020304" pitchFamily="18" charset="0"/>
            </a:endParaRPr>
          </a:p>
        </p:txBody>
      </p:sp>
      <p:pic>
        <p:nvPicPr>
          <p:cNvPr id="9" name="Εικόνα 8"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207206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264540" y="260648"/>
            <a:ext cx="8507413" cy="787400"/>
          </a:xfrm>
        </p:spPr>
        <p:txBody>
          <a:bodyPr/>
          <a:lstStyle/>
          <a:p>
            <a:r>
              <a:rPr lang="el-GR" dirty="0"/>
              <a:t>Βασικό </a:t>
            </a:r>
            <a:r>
              <a:rPr lang="el-GR" dirty="0" err="1"/>
              <a:t>Database</a:t>
            </a:r>
            <a:r>
              <a:rPr lang="el-GR" dirty="0"/>
              <a:t> </a:t>
            </a:r>
            <a:r>
              <a:rPr lang="el-GR" dirty="0" err="1"/>
              <a:t>Security</a:t>
            </a:r>
            <a:endParaRPr lang="el-GR" dirty="0"/>
          </a:p>
        </p:txBody>
      </p:sp>
      <p:sp>
        <p:nvSpPr>
          <p:cNvPr id="4" name="Rectangle 3"/>
          <p:cNvSpPr>
            <a:spLocks noChangeArrowheads="1"/>
          </p:cNvSpPr>
          <p:nvPr>
            <p:custDataLst>
              <p:tags r:id="rId3"/>
            </p:custDataLst>
          </p:nvPr>
        </p:nvSpPr>
        <p:spPr bwMode="auto">
          <a:xfrm>
            <a:off x="0" y="1089002"/>
            <a:ext cx="8863633"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Wingdings" panose="05000000000000000000" pitchFamily="2" charset="2"/>
              <a:buChar char="v"/>
            </a:pPr>
            <a:r>
              <a:rPr lang="el-GR" altLang="el-GR" sz="1700" dirty="0">
                <a:ea typeface="Times New Roman" panose="02020603050405020304" pitchFamily="18" charset="0"/>
              </a:rPr>
              <a:t>Η εφαρμογή σας ΔΕΝ πρέπει να συνδέεται στην </a:t>
            </a:r>
            <a:r>
              <a:rPr lang="en-US" altLang="el-GR" sz="1700" dirty="0">
                <a:ea typeface="Times New Roman" panose="02020603050405020304" pitchFamily="18" charset="0"/>
              </a:rPr>
              <a:t>database </a:t>
            </a:r>
            <a:r>
              <a:rPr lang="el-GR" altLang="el-GR" sz="1700" dirty="0">
                <a:ea typeface="Times New Roman" panose="02020603050405020304" pitchFamily="18" charset="0"/>
              </a:rPr>
              <a:t>με το λογαριασμό κάποιου </a:t>
            </a:r>
            <a:r>
              <a:rPr lang="el-GR" altLang="el-GR" sz="1700" dirty="0" err="1">
                <a:ea typeface="Times New Roman" panose="02020603050405020304" pitchFamily="18" charset="0"/>
              </a:rPr>
              <a:t>superuser</a:t>
            </a:r>
            <a:r>
              <a:rPr lang="el-GR" altLang="el-GR" sz="1700" dirty="0">
                <a:ea typeface="Times New Roman" panose="02020603050405020304" pitchFamily="18" charset="0"/>
              </a:rPr>
              <a:t> (π.χ. </a:t>
            </a:r>
            <a:r>
              <a:rPr lang="en-US" altLang="el-GR" sz="1700" dirty="0">
                <a:ea typeface="Times New Roman" panose="02020603050405020304" pitchFamily="18" charset="0"/>
              </a:rPr>
              <a:t>root</a:t>
            </a:r>
            <a:r>
              <a:rPr lang="el-GR" altLang="el-GR" sz="1700" dirty="0">
                <a:ea typeface="Times New Roman" panose="02020603050405020304" pitchFamily="18" charset="0"/>
              </a:rPr>
              <a:t> – ο </a:t>
            </a:r>
            <a:r>
              <a:rPr lang="en-US" altLang="el-GR" sz="1700" dirty="0">
                <a:ea typeface="Times New Roman" panose="02020603050405020304" pitchFamily="18" charset="0"/>
              </a:rPr>
              <a:t>default admin </a:t>
            </a:r>
            <a:r>
              <a:rPr lang="el-GR" altLang="el-GR" sz="1700" dirty="0">
                <a:ea typeface="Times New Roman" panose="02020603050405020304" pitchFamily="18" charset="0"/>
              </a:rPr>
              <a:t>του </a:t>
            </a:r>
            <a:r>
              <a:rPr lang="en-US" altLang="el-GR" sz="1700" dirty="0">
                <a:ea typeface="Times New Roman" panose="02020603050405020304" pitchFamily="18" charset="0"/>
              </a:rPr>
              <a:t>MySQL</a:t>
            </a:r>
            <a:r>
              <a:rPr lang="el-GR" altLang="el-GR" sz="1700" dirty="0">
                <a:ea typeface="Times New Roman" panose="02020603050405020304" pitchFamily="18" charset="0"/>
              </a:rPr>
              <a:t>) ή του </a:t>
            </a:r>
            <a:r>
              <a:rPr lang="el-GR" altLang="el-GR" sz="1700" dirty="0" err="1">
                <a:ea typeface="Times New Roman" panose="02020603050405020304" pitchFamily="18" charset="0"/>
              </a:rPr>
              <a:t>database</a:t>
            </a:r>
            <a:r>
              <a:rPr lang="el-GR" altLang="el-GR" sz="1700" dirty="0">
                <a:ea typeface="Times New Roman" panose="02020603050405020304" pitchFamily="18" charset="0"/>
              </a:rPr>
              <a:t> </a:t>
            </a:r>
            <a:r>
              <a:rPr lang="el-GR" altLang="el-GR" sz="1700" dirty="0" err="1">
                <a:ea typeface="Times New Roman" panose="02020603050405020304" pitchFamily="18" charset="0"/>
              </a:rPr>
              <a:t>owner</a:t>
            </a:r>
            <a:r>
              <a:rPr lang="el-GR" altLang="el-GR" sz="1700" dirty="0">
                <a:ea typeface="Times New Roman" panose="02020603050405020304" pitchFamily="18" charset="0"/>
              </a:rPr>
              <a:t>.</a:t>
            </a:r>
            <a:endParaRPr lang="el-GR" altLang="el-GR" sz="1700" dirty="0"/>
          </a:p>
          <a:p>
            <a:pPr marL="742950" lvl="1" indent="-285750" eaLnBrk="0" fontAlgn="base" hangingPunct="0">
              <a:spcBef>
                <a:spcPct val="0"/>
              </a:spcBef>
              <a:spcAft>
                <a:spcPct val="0"/>
              </a:spcAft>
              <a:buFont typeface="Wingdings" panose="05000000000000000000" pitchFamily="2" charset="2"/>
              <a:buChar char="q"/>
            </a:pPr>
            <a:r>
              <a:rPr lang="el-GR" altLang="el-GR" sz="1700" dirty="0">
                <a:ea typeface="Times New Roman" panose="02020603050405020304" pitchFamily="18" charset="0"/>
              </a:rPr>
              <a:t>Αν κάποιος πάρει τον έλεγχο τότε μπορεί, το λιγότερο, να "καταστρέψει" τον </a:t>
            </a:r>
            <a:r>
              <a:rPr lang="en-US" altLang="el-GR" sz="1700" dirty="0">
                <a:ea typeface="Times New Roman" panose="02020603050405020304" pitchFamily="18" charset="0"/>
              </a:rPr>
              <a:t>server</a:t>
            </a:r>
            <a:r>
              <a:rPr lang="el-GR" altLang="el-GR" sz="1700" dirty="0">
                <a:ea typeface="Times New Roman" panose="02020603050405020304" pitchFamily="18" charset="0"/>
              </a:rPr>
              <a:t>.</a:t>
            </a:r>
            <a:endParaRPr lang="el-GR" altLang="el-GR" sz="1700" dirty="0"/>
          </a:p>
          <a:p>
            <a:pPr marL="285750" lvl="0" indent="-285750" eaLnBrk="0" fontAlgn="base" hangingPunct="0">
              <a:spcBef>
                <a:spcPct val="0"/>
              </a:spcBef>
              <a:spcAft>
                <a:spcPct val="0"/>
              </a:spcAft>
              <a:buFont typeface="Wingdings" panose="05000000000000000000" pitchFamily="2" charset="2"/>
              <a:buChar char="v"/>
            </a:pPr>
            <a:r>
              <a:rPr lang="el-GR" altLang="el-GR" sz="1700" dirty="0">
                <a:ea typeface="Times New Roman" panose="02020603050405020304" pitchFamily="18" charset="0"/>
              </a:rPr>
              <a:t>Χρησιμοποιήστε/φτιάξτε </a:t>
            </a:r>
            <a:r>
              <a:rPr lang="en-US" altLang="el-GR" sz="1700" dirty="0">
                <a:ea typeface="Times New Roman" panose="02020603050405020304" pitchFamily="18" charset="0"/>
              </a:rPr>
              <a:t>database users </a:t>
            </a:r>
            <a:r>
              <a:rPr lang="el-GR" altLang="el-GR" sz="1700" dirty="0">
                <a:ea typeface="Times New Roman" panose="02020603050405020304" pitchFamily="18" charset="0"/>
              </a:rPr>
              <a:t>που έχουν ακριβώς τα δικαιώματα που απαιτεί η εφαρμογή – τίποτα λιγότερο – τίποτα περισσότερο!</a:t>
            </a:r>
            <a:endParaRPr lang="el-GR" altLang="el-GR" sz="1700" dirty="0"/>
          </a:p>
          <a:p>
            <a:pPr marL="742950" lvl="1" indent="-285750" eaLnBrk="0" fontAlgn="base" hangingPunct="0">
              <a:spcBef>
                <a:spcPct val="0"/>
              </a:spcBef>
              <a:spcAft>
                <a:spcPct val="0"/>
              </a:spcAft>
              <a:buFont typeface="Wingdings" panose="05000000000000000000" pitchFamily="2" charset="2"/>
              <a:buChar char="q"/>
            </a:pPr>
            <a:r>
              <a:rPr kumimoji="0" lang="el-GR" altLang="el-GR" sz="1700" b="0" i="0" u="none" strike="noStrike" cap="none" normalizeH="0" baseline="0" dirty="0" smtClean="0">
                <a:ln>
                  <a:noFill/>
                </a:ln>
                <a:solidFill>
                  <a:schemeClr val="tx1"/>
                </a:solidFill>
                <a:effectLst/>
                <a:ea typeface="Times New Roman" panose="02020603050405020304" pitchFamily="18" charset="0"/>
              </a:rPr>
              <a:t>Έτσι, αν κάποιος αποκτήσει πρόσβαση στη ΒΔ μέσω των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username</a:t>
            </a:r>
            <a:r>
              <a:rPr kumimoji="0" lang="el-GR" altLang="el-GR" sz="1700" b="0" i="0" u="none" strike="noStrike" cap="none" normalizeH="0" baseline="0" dirty="0" smtClean="0">
                <a:ln>
                  <a:noFill/>
                </a:ln>
                <a:solidFill>
                  <a:schemeClr val="tx1"/>
                </a:solidFill>
                <a:effectLst/>
                <a:ea typeface="Times New Roman" panose="02020603050405020304" pitchFamily="18" charset="0"/>
              </a:rPr>
              <a:t>/</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password</a:t>
            </a:r>
            <a:r>
              <a:rPr kumimoji="0" lang="el-GR" altLang="el-GR" sz="1700" b="0" i="0" u="none" strike="noStrike" cap="none" normalizeH="0" baseline="0" dirty="0" smtClean="0">
                <a:ln>
                  <a:noFill/>
                </a:ln>
                <a:solidFill>
                  <a:schemeClr val="tx1"/>
                </a:solidFill>
                <a:effectLst/>
                <a:ea typeface="Times New Roman" panose="02020603050405020304" pitchFamily="18" charset="0"/>
              </a:rPr>
              <a:t> της εφαρμογής (της </a:t>
            </a:r>
            <a:r>
              <a:rPr kumimoji="0" lang="en-US" altLang="el-GR" sz="1700" b="0" i="0" u="none" strike="noStrike" cap="none" normalizeH="0" baseline="0" dirty="0" smtClean="0">
                <a:ln>
                  <a:noFill/>
                </a:ln>
                <a:solidFill>
                  <a:schemeClr val="tx1"/>
                </a:solidFill>
                <a:effectLst/>
                <a:ea typeface="Times New Roman" panose="02020603050405020304" pitchFamily="18" charset="0"/>
              </a:rPr>
              <a:t>PHP </a:t>
            </a:r>
            <a:r>
              <a:rPr kumimoji="0" lang="el-GR" altLang="el-GR" sz="1700" b="0" i="0" u="none" strike="noStrike" cap="none" normalizeH="0" baseline="0" dirty="0" smtClean="0">
                <a:ln>
                  <a:noFill/>
                </a:ln>
                <a:solidFill>
                  <a:schemeClr val="tx1"/>
                </a:solidFill>
                <a:effectLst/>
                <a:ea typeface="Times New Roman" panose="02020603050405020304" pitchFamily="18" charset="0"/>
              </a:rPr>
              <a:t>δηλαδή), στη χειρότερη περίπτωση θα κάνει ότι κάνει και η εφαρμογή!</a:t>
            </a:r>
            <a:endParaRPr kumimoji="0" lang="el-GR" altLang="el-GR" sz="17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700" b="0" i="0" u="none" strike="noStrike" cap="none" normalizeH="0" baseline="0" dirty="0" smtClean="0">
                <a:ln>
                  <a:noFill/>
                </a:ln>
                <a:solidFill>
                  <a:schemeClr val="tx1"/>
                </a:solidFill>
                <a:effectLst/>
                <a:ea typeface="Times New Roman" panose="02020603050405020304" pitchFamily="18" charset="0"/>
              </a:rPr>
              <a:t>Ελέγξτε στο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server</a:t>
            </a:r>
            <a:r>
              <a:rPr kumimoji="0" lang="el-GR" altLang="el-GR" sz="1700" b="0" i="0" u="none" strike="noStrike" cap="none" normalizeH="0" baseline="0" dirty="0" smtClean="0">
                <a:ln>
                  <a:noFill/>
                </a:ln>
                <a:solidFill>
                  <a:schemeClr val="tx1"/>
                </a:solidFill>
                <a:effectLst/>
                <a:ea typeface="Times New Roman" panose="02020603050405020304" pitchFamily="18" charset="0"/>
              </a:rPr>
              <a:t> όσο γίνεται καλύτερα ότι το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input</a:t>
            </a:r>
            <a:r>
              <a:rPr kumimoji="0" lang="el-GR" altLang="el-GR" sz="1700" b="0" i="0" u="none" strike="noStrike" cap="none" normalizeH="0" baseline="0" dirty="0" smtClean="0">
                <a:ln>
                  <a:noFill/>
                </a:ln>
                <a:solidFill>
                  <a:schemeClr val="tx1"/>
                </a:solidFill>
                <a:effectLst/>
                <a:ea typeface="Times New Roman" panose="02020603050405020304" pitchFamily="18" charset="0"/>
              </a:rPr>
              <a:t> σε φόρμες είναι του αναμενόμενου τύπου.</a:t>
            </a:r>
            <a:r>
              <a:rPr kumimoji="0" lang="el-GR" altLang="el-GR" sz="1700" b="0" i="0" u="none" strike="noStrike" cap="none" normalizeH="0" baseline="0" dirty="0" smtClean="0">
                <a:ln>
                  <a:noFill/>
                </a:ln>
                <a:solidFill>
                  <a:srgbClr val="C00000"/>
                </a:solidFill>
                <a:effectLst/>
                <a:ea typeface="Times New Roman" panose="02020603050405020304" pitchFamily="18" charset="0"/>
              </a:rPr>
              <a:t> </a:t>
            </a:r>
            <a:endParaRPr kumimoji="0" lang="el-GR" altLang="el-GR" sz="17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700" b="0" i="0" u="none" strike="noStrike" cap="none" normalizeH="0" baseline="0" dirty="0" smtClean="0">
                <a:ln>
                  <a:noFill/>
                </a:ln>
                <a:solidFill>
                  <a:schemeClr val="tx1"/>
                </a:solidFill>
                <a:effectLst/>
                <a:ea typeface="Times New Roman" panose="02020603050405020304" pitchFamily="18" charset="0"/>
              </a:rPr>
              <a:t>Το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validation</a:t>
            </a:r>
            <a:r>
              <a:rPr kumimoji="0" lang="el-GR" altLang="el-GR" sz="1700" b="0" i="0" u="none" strike="noStrike" cap="none" normalizeH="0" baseline="0" dirty="0" smtClean="0">
                <a:ln>
                  <a:noFill/>
                </a:ln>
                <a:solidFill>
                  <a:schemeClr val="tx1"/>
                </a:solidFill>
                <a:effectLst/>
                <a:ea typeface="Times New Roman" panose="02020603050405020304" pitchFamily="18" charset="0"/>
              </a:rPr>
              <a:t> στον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client</a:t>
            </a:r>
            <a:r>
              <a:rPr kumimoji="0" lang="el-GR" altLang="el-GR" sz="1700" b="0" i="0" u="none" strike="noStrike" cap="none" normalizeH="0" baseline="0" dirty="0" smtClean="0">
                <a:ln>
                  <a:noFill/>
                </a:ln>
                <a:solidFill>
                  <a:schemeClr val="tx1"/>
                </a:solidFill>
                <a:effectLst/>
                <a:ea typeface="Times New Roman" panose="02020603050405020304" pitchFamily="18" charset="0"/>
              </a:rPr>
              <a:t> είναι για χρηστικούς κυρίως λόγους και αποσυμφόρηση του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server</a:t>
            </a:r>
            <a:r>
              <a:rPr kumimoji="0" lang="el-GR" altLang="el-GR" sz="1700" b="0" i="0" u="none" strike="noStrike" cap="none" normalizeH="0" baseline="0" dirty="0" smtClean="0">
                <a:ln>
                  <a:noFill/>
                </a:ln>
                <a:solidFill>
                  <a:schemeClr val="tx1"/>
                </a:solidFill>
                <a:effectLst/>
                <a:ea typeface="Times New Roman" panose="02020603050405020304" pitchFamily="18" charset="0"/>
              </a:rPr>
              <a:t> από ελέγχους - μπορεί εύκολα να παρακαμφθεί φτιάχνοντας μια άλλη φόρμα που κάνει POST στην ίδια σελίδα με την αρχική αλλά χωρίς ελέγχους!</a:t>
            </a:r>
            <a:endParaRPr kumimoji="0" lang="el-GR" altLang="el-GR" sz="17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700" b="0" i="0" u="none" strike="noStrike" cap="none" normalizeH="0" baseline="0" dirty="0" smtClean="0">
                <a:ln>
                  <a:noFill/>
                </a:ln>
                <a:solidFill>
                  <a:schemeClr val="tx1"/>
                </a:solidFill>
                <a:effectLst/>
                <a:ea typeface="Times New Roman" panose="02020603050405020304" pitchFamily="18" charset="0"/>
              </a:rPr>
              <a:t>Στο τελικό </a:t>
            </a:r>
            <a:r>
              <a:rPr kumimoji="0" lang="en-US" altLang="el-GR" sz="1700" b="0" i="0" u="none" strike="noStrike" cap="none" normalizeH="0" baseline="0" dirty="0" smtClean="0">
                <a:ln>
                  <a:noFill/>
                </a:ln>
                <a:solidFill>
                  <a:schemeClr val="tx1"/>
                </a:solidFill>
                <a:effectLst/>
                <a:ea typeface="Times New Roman" panose="02020603050405020304" pitchFamily="18" charset="0"/>
              </a:rPr>
              <a:t>site</a:t>
            </a:r>
            <a:r>
              <a:rPr kumimoji="0" lang="el-GR" altLang="el-GR" sz="1700" b="0" i="0" u="none" strike="noStrike" cap="none" normalizeH="0" baseline="0" dirty="0" smtClean="0">
                <a:ln>
                  <a:noFill/>
                </a:ln>
                <a:solidFill>
                  <a:schemeClr val="tx1"/>
                </a:solidFill>
                <a:effectLst/>
                <a:ea typeface="Times New Roman" panose="02020603050405020304" pitchFamily="18" charset="0"/>
              </a:rPr>
              <a:t>, ρυθμίστε </a:t>
            </a:r>
            <a:r>
              <a:rPr kumimoji="0" lang="en-US" altLang="el-GR" sz="1700" b="0" i="0" u="none" strike="noStrike" cap="none" normalizeH="0" baseline="0" dirty="0" smtClean="0">
                <a:ln>
                  <a:noFill/>
                </a:ln>
                <a:solidFill>
                  <a:schemeClr val="tx1"/>
                </a:solidFill>
                <a:effectLst/>
                <a:ea typeface="Times New Roman" panose="02020603050405020304" pitchFamily="18" charset="0"/>
              </a:rPr>
              <a:t>server</a:t>
            </a:r>
            <a:r>
              <a:rPr kumimoji="0" lang="el-GR" altLang="el-GR" sz="1700" b="0" i="0" u="none" strike="noStrike" cap="none" normalizeH="0" baseline="0" dirty="0" smtClean="0">
                <a:ln>
                  <a:noFill/>
                </a:ln>
                <a:solidFill>
                  <a:schemeClr val="tx1"/>
                </a:solidFill>
                <a:effectLst/>
                <a:ea typeface="Times New Roman" panose="02020603050405020304" pitchFamily="18" charset="0"/>
              </a:rPr>
              <a:t>/</a:t>
            </a:r>
            <a:r>
              <a:rPr kumimoji="0" lang="en-US" altLang="el-GR" sz="1700" b="0" i="0" u="none" strike="noStrike" cap="none" normalizeH="0" baseline="0" dirty="0" smtClean="0">
                <a:ln>
                  <a:noFill/>
                </a:ln>
                <a:solidFill>
                  <a:schemeClr val="tx1"/>
                </a:solidFill>
                <a:effectLst/>
                <a:ea typeface="Times New Roman" panose="02020603050405020304" pitchFamily="18" charset="0"/>
              </a:rPr>
              <a:t>PHP </a:t>
            </a:r>
            <a:r>
              <a:rPr kumimoji="0" lang="el-GR" altLang="el-GR" sz="1700" b="0" i="0" u="none" strike="noStrike" cap="none" normalizeH="0" baseline="0" dirty="0" smtClean="0">
                <a:ln>
                  <a:noFill/>
                </a:ln>
                <a:solidFill>
                  <a:schemeClr val="tx1"/>
                </a:solidFill>
                <a:effectLst/>
                <a:ea typeface="Times New Roman" panose="02020603050405020304" pitchFamily="18" charset="0"/>
              </a:rPr>
              <a:t>(στο </a:t>
            </a:r>
            <a:r>
              <a:rPr kumimoji="0" lang="en-US" altLang="el-GR" sz="1700" b="0" i="0" u="none" strike="noStrike" cap="none" normalizeH="0" baseline="0" dirty="0" err="1" smtClean="0">
                <a:ln>
                  <a:noFill/>
                </a:ln>
                <a:solidFill>
                  <a:schemeClr val="tx1"/>
                </a:solidFill>
                <a:effectLst/>
                <a:ea typeface="Times New Roman" panose="02020603050405020304" pitchFamily="18" charset="0"/>
              </a:rPr>
              <a:t>php</a:t>
            </a:r>
            <a:r>
              <a:rPr kumimoji="0" lang="el-GR" altLang="el-GR" sz="1700" b="0" i="0" u="none" strike="noStrike" cap="none" normalizeH="0" baseline="0" dirty="0" smtClean="0">
                <a:ln>
                  <a:noFill/>
                </a:ln>
                <a:solidFill>
                  <a:schemeClr val="tx1"/>
                </a:solidFill>
                <a:effectLst/>
                <a:ea typeface="Times New Roman" panose="02020603050405020304" pitchFamily="18" charset="0"/>
              </a:rPr>
              <a:t>.</a:t>
            </a:r>
            <a:r>
              <a:rPr kumimoji="0" lang="en-US" altLang="el-GR" sz="1700" b="0" i="0" u="none" strike="noStrike" cap="none" normalizeH="0" baseline="0" dirty="0" err="1" smtClean="0">
                <a:ln>
                  <a:noFill/>
                </a:ln>
                <a:solidFill>
                  <a:schemeClr val="tx1"/>
                </a:solidFill>
                <a:effectLst/>
                <a:ea typeface="Times New Roman" panose="02020603050405020304" pitchFamily="18" charset="0"/>
              </a:rPr>
              <a:t>ini</a:t>
            </a:r>
            <a:r>
              <a:rPr kumimoji="0" lang="el-GR" altLang="el-GR" sz="1700" b="0" i="0" u="none" strike="noStrike" cap="none" normalizeH="0" baseline="0" dirty="0" smtClean="0">
                <a:ln>
                  <a:noFill/>
                </a:ln>
                <a:solidFill>
                  <a:schemeClr val="tx1"/>
                </a:solidFill>
                <a:effectLst/>
                <a:ea typeface="Times New Roman" panose="02020603050405020304" pitchFamily="18" charset="0"/>
              </a:rPr>
              <a:t>)να ΜΗΝ βγάζουν αναλυτικά μη­νύματα σφαλμάτων γιατί μπορεί να αποκαλυφθούν ονόματα πεδίων, πινάκων, κτλ.</a:t>
            </a:r>
            <a:endParaRPr kumimoji="0" lang="el-GR" altLang="el-GR" sz="17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700" b="0" i="0" u="none" strike="noStrike" cap="none" normalizeH="0" baseline="0" dirty="0" smtClean="0">
                <a:ln>
                  <a:noFill/>
                </a:ln>
                <a:solidFill>
                  <a:schemeClr val="tx1"/>
                </a:solidFill>
                <a:effectLst/>
                <a:ea typeface="Times New Roman" panose="02020603050405020304" pitchFamily="18" charset="0"/>
              </a:rPr>
              <a:t>Αποφεύγετε όσο γίνετε την υλοποίηση της λογικής της εφαρμογής (</a:t>
            </a:r>
            <a:r>
              <a:rPr kumimoji="0" lang="en-US" altLang="el-GR" sz="1700" b="0" i="0" u="none" strike="noStrike" cap="none" normalizeH="0" baseline="0" dirty="0" smtClean="0">
                <a:ln>
                  <a:noFill/>
                </a:ln>
                <a:solidFill>
                  <a:schemeClr val="tx1"/>
                </a:solidFill>
                <a:effectLst/>
                <a:ea typeface="Times New Roman" panose="02020603050405020304" pitchFamily="18" charset="0"/>
              </a:rPr>
              <a:t>business logic</a:t>
            </a:r>
            <a:r>
              <a:rPr kumimoji="0" lang="el-GR" altLang="el-GR" sz="1700" b="0" i="0" u="none" strike="noStrike" cap="none" normalizeH="0" baseline="0" dirty="0" smtClean="0">
                <a:ln>
                  <a:noFill/>
                </a:ln>
                <a:solidFill>
                  <a:schemeClr val="tx1"/>
                </a:solidFill>
                <a:effectLst/>
                <a:ea typeface="Times New Roman" panose="02020603050405020304" pitchFamily="18" charset="0"/>
              </a:rPr>
              <a:t>) μέσα στις σελίδες (π.χ. κατασκευή </a:t>
            </a:r>
            <a:r>
              <a:rPr kumimoji="0" lang="en-US" altLang="el-GR" sz="1700" b="0" i="0" u="none" strike="noStrike" cap="none" normalizeH="0" baseline="0" dirty="0" smtClean="0">
                <a:ln>
                  <a:noFill/>
                </a:ln>
                <a:solidFill>
                  <a:schemeClr val="tx1"/>
                </a:solidFill>
                <a:effectLst/>
                <a:ea typeface="Times New Roman" panose="02020603050405020304" pitchFamily="18" charset="0"/>
              </a:rPr>
              <a:t>SQL </a:t>
            </a:r>
            <a:r>
              <a:rPr kumimoji="0" lang="el-GR" altLang="el-GR" sz="1700" b="0" i="0" u="none" strike="noStrike" cap="none" normalizeH="0" baseline="0" dirty="0" smtClean="0">
                <a:ln>
                  <a:noFill/>
                </a:ln>
                <a:solidFill>
                  <a:schemeClr val="tx1"/>
                </a:solidFill>
                <a:effectLst/>
                <a:ea typeface="Times New Roman" panose="02020603050405020304" pitchFamily="18" charset="0"/>
              </a:rPr>
              <a:t>ερωτημάτων)</a:t>
            </a:r>
            <a:endParaRPr kumimoji="0" lang="el-GR" altLang="el-GR" sz="17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700" b="0" i="0" u="none" strike="noStrike" cap="none" normalizeH="0" baseline="0" dirty="0" err="1" smtClean="0">
                <a:ln>
                  <a:noFill/>
                </a:ln>
                <a:solidFill>
                  <a:schemeClr val="tx1"/>
                </a:solidFill>
                <a:effectLst/>
                <a:ea typeface="Times New Roman" panose="02020603050405020304" pitchFamily="18" charset="0"/>
              </a:rPr>
              <a:t>Προτιμείστε</a:t>
            </a:r>
            <a:r>
              <a:rPr kumimoji="0" lang="en-US" altLang="el-GR" sz="1700" b="0" i="0" u="none" strike="noStrike" cap="none" normalizeH="0" baseline="0" dirty="0" smtClean="0">
                <a:ln>
                  <a:noFill/>
                </a:ln>
                <a:solidFill>
                  <a:schemeClr val="tx1"/>
                </a:solidFill>
                <a:effectLst/>
                <a:ea typeface="Times New Roman" panose="02020603050405020304" pitchFamily="18" charset="0"/>
              </a:rPr>
              <a:t> </a:t>
            </a:r>
            <a:r>
              <a:rPr kumimoji="0" lang="el-GR" altLang="el-GR" sz="1700" b="0" i="0" u="none" strike="noStrike" cap="none" normalizeH="0" baseline="0" dirty="0" smtClean="0">
                <a:ln>
                  <a:noFill/>
                </a:ln>
                <a:solidFill>
                  <a:schemeClr val="tx1"/>
                </a:solidFill>
                <a:effectLst/>
                <a:ea typeface="Times New Roman" panose="02020603050405020304" pitchFamily="18" charset="0"/>
              </a:rPr>
              <a:t>τη</a:t>
            </a:r>
            <a:r>
              <a:rPr kumimoji="0" lang="en-US" altLang="el-GR" sz="1700" b="0" i="0" u="none" strike="noStrike" cap="none" normalizeH="0" baseline="0" dirty="0" smtClean="0">
                <a:ln>
                  <a:noFill/>
                </a:ln>
                <a:solidFill>
                  <a:schemeClr val="tx1"/>
                </a:solidFill>
                <a:effectLst/>
                <a:ea typeface="Times New Roman" panose="02020603050405020304" pitchFamily="18" charset="0"/>
              </a:rPr>
              <a:t> </a:t>
            </a:r>
            <a:r>
              <a:rPr kumimoji="0" lang="el-GR" altLang="el-GR" sz="1700" b="0" i="0" u="none" strike="noStrike" cap="none" normalizeH="0" baseline="0" dirty="0" smtClean="0">
                <a:ln>
                  <a:noFill/>
                </a:ln>
                <a:solidFill>
                  <a:schemeClr val="tx1"/>
                </a:solidFill>
                <a:effectLst/>
                <a:ea typeface="Times New Roman" panose="02020603050405020304" pitchFamily="18" charset="0"/>
              </a:rPr>
              <a:t>χρήση</a:t>
            </a:r>
            <a:r>
              <a:rPr kumimoji="0" lang="en-US" altLang="el-GR" sz="1700" b="0" i="0" u="none" strike="noStrike" cap="none" normalizeH="0" baseline="0" dirty="0" smtClean="0">
                <a:ln>
                  <a:noFill/>
                </a:ln>
                <a:solidFill>
                  <a:schemeClr val="tx1"/>
                </a:solidFill>
                <a:effectLst/>
                <a:ea typeface="Times New Roman" panose="02020603050405020304" pitchFamily="18" charset="0"/>
              </a:rPr>
              <a:t> queries/views, stored procedures, triggers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κτλ</a:t>
            </a:r>
            <a:r>
              <a:rPr kumimoji="0" lang="en-US" altLang="el-GR" sz="1700" b="0" i="0" u="none" strike="noStrike" cap="none" normalizeH="0" baseline="0" dirty="0" smtClean="0">
                <a:ln>
                  <a:noFill/>
                </a:ln>
                <a:solidFill>
                  <a:schemeClr val="tx1"/>
                </a:solidFill>
                <a:effectLst/>
                <a:ea typeface="Times New Roman" panose="02020603050405020304" pitchFamily="18" charset="0"/>
              </a:rPr>
              <a:t> </a:t>
            </a:r>
            <a:r>
              <a:rPr kumimoji="0" lang="el-GR" altLang="el-GR" sz="1700" b="0" i="0" u="none" strike="noStrike" cap="none" normalizeH="0" baseline="0" dirty="0" smtClean="0">
                <a:ln>
                  <a:noFill/>
                </a:ln>
                <a:solidFill>
                  <a:schemeClr val="tx1"/>
                </a:solidFill>
                <a:effectLst/>
                <a:ea typeface="Times New Roman" panose="02020603050405020304" pitchFamily="18" charset="0"/>
              </a:rPr>
              <a:t>μέσα</a:t>
            </a:r>
            <a:r>
              <a:rPr kumimoji="0" lang="en-US" altLang="el-GR" sz="1700" b="0" i="0" u="none" strike="noStrike" cap="none" normalizeH="0" baseline="0" dirty="0" smtClean="0">
                <a:ln>
                  <a:noFill/>
                </a:ln>
                <a:solidFill>
                  <a:schemeClr val="tx1"/>
                </a:solidFill>
                <a:effectLst/>
                <a:ea typeface="Times New Roman" panose="02020603050405020304" pitchFamily="18" charset="0"/>
              </a:rPr>
              <a:t> </a:t>
            </a:r>
            <a:r>
              <a:rPr kumimoji="0" lang="el-GR" altLang="el-GR" sz="1700" b="0" i="0" u="none" strike="noStrike" cap="none" normalizeH="0" baseline="0" dirty="0" smtClean="0">
                <a:ln>
                  <a:noFill/>
                </a:ln>
                <a:solidFill>
                  <a:schemeClr val="tx1"/>
                </a:solidFill>
                <a:effectLst/>
                <a:ea typeface="Times New Roman" panose="02020603050405020304" pitchFamily="18" charset="0"/>
              </a:rPr>
              <a:t>στο</a:t>
            </a:r>
            <a:r>
              <a:rPr kumimoji="0" lang="en-US" altLang="el-GR" sz="1700" b="0" i="0" u="none" strike="noStrike" cap="none" normalizeH="0" baseline="0" dirty="0" smtClean="0">
                <a:ln>
                  <a:noFill/>
                </a:ln>
                <a:solidFill>
                  <a:schemeClr val="tx1"/>
                </a:solidFill>
                <a:effectLst/>
                <a:ea typeface="Times New Roman" panose="02020603050405020304" pitchFamily="18" charset="0"/>
              </a:rPr>
              <a:t> RDBMS.</a:t>
            </a:r>
            <a:endParaRPr kumimoji="0" lang="el-GR" altLang="el-GR" sz="17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700" b="0" i="0" u="none" strike="noStrike" cap="none" normalizeH="0" baseline="0" dirty="0" smtClean="0">
                <a:ln>
                  <a:noFill/>
                </a:ln>
                <a:solidFill>
                  <a:schemeClr val="tx1"/>
                </a:solidFill>
                <a:effectLst/>
                <a:ea typeface="Times New Roman" panose="02020603050405020304" pitchFamily="18" charset="0"/>
              </a:rPr>
              <a:t>Εγκαταστήστε το </a:t>
            </a:r>
            <a:r>
              <a:rPr kumimoji="0" lang="en-US" altLang="el-GR" sz="1700" b="0" i="0" u="none" strike="noStrike" cap="none" normalizeH="0" baseline="0" dirty="0" smtClean="0">
                <a:ln>
                  <a:noFill/>
                </a:ln>
                <a:solidFill>
                  <a:schemeClr val="tx1"/>
                </a:solidFill>
                <a:effectLst/>
                <a:ea typeface="Times New Roman" panose="02020603050405020304" pitchFamily="18" charset="0"/>
              </a:rPr>
              <a:t>RDBMS</a:t>
            </a:r>
            <a:r>
              <a:rPr kumimoji="0" lang="el-GR" altLang="el-GR" sz="1700" b="0" i="0" u="none" strike="noStrike" cap="none" normalizeH="0" baseline="0" dirty="0" smtClean="0">
                <a:ln>
                  <a:noFill/>
                </a:ln>
                <a:solidFill>
                  <a:schemeClr val="tx1"/>
                </a:solidFill>
                <a:effectLst/>
                <a:ea typeface="Times New Roman" panose="02020603050405020304" pitchFamily="18" charset="0"/>
              </a:rPr>
              <a:t> σε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υποδίκτυο</a:t>
            </a:r>
            <a:r>
              <a:rPr kumimoji="0" lang="el-GR" altLang="el-GR" sz="1700" b="0" i="0" u="none" strike="noStrike" cap="none" normalizeH="0" baseline="0" dirty="0" smtClean="0">
                <a:ln>
                  <a:noFill/>
                </a:ln>
                <a:solidFill>
                  <a:schemeClr val="tx1"/>
                </a:solidFill>
                <a:effectLst/>
                <a:ea typeface="Times New Roman" panose="02020603050405020304" pitchFamily="18" charset="0"/>
              </a:rPr>
              <a:t> (εικονικό ή πραγματικό) μη </a:t>
            </a:r>
            <a:r>
              <a:rPr kumimoji="0" lang="el-GR" altLang="el-GR" sz="1700" b="0" i="0" u="none" strike="noStrike" cap="none" normalizeH="0" baseline="0" dirty="0" err="1" smtClean="0">
                <a:ln>
                  <a:noFill/>
                </a:ln>
                <a:solidFill>
                  <a:schemeClr val="tx1"/>
                </a:solidFill>
                <a:effectLst/>
                <a:ea typeface="Times New Roman" panose="02020603050405020304" pitchFamily="18" charset="0"/>
              </a:rPr>
              <a:t>προσβάσιμο</a:t>
            </a:r>
            <a:r>
              <a:rPr kumimoji="0" lang="el-GR" altLang="el-GR" sz="1700" b="0" i="0" u="none" strike="noStrike" cap="none" normalizeH="0" baseline="0" dirty="0" smtClean="0">
                <a:ln>
                  <a:noFill/>
                </a:ln>
                <a:solidFill>
                  <a:schemeClr val="tx1"/>
                </a:solidFill>
                <a:effectLst/>
                <a:ea typeface="Times New Roman" panose="02020603050405020304" pitchFamily="18" charset="0"/>
              </a:rPr>
              <a:t> εξωτερικά!</a:t>
            </a:r>
            <a:endParaRPr lang="en-US" altLang="el-GR" sz="17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Autofit/>
          </a:bodyPr>
          <a:lstStyle/>
          <a:p>
            <a:r>
              <a:rPr lang="en-US" dirty="0"/>
              <a:t>SQL </a:t>
            </a:r>
            <a:r>
              <a:rPr lang="en-US" dirty="0" smtClean="0"/>
              <a:t>Injection</a:t>
            </a:r>
            <a:endParaRPr lang="el-GR" dirty="0"/>
          </a:p>
        </p:txBody>
      </p:sp>
      <p:sp>
        <p:nvSpPr>
          <p:cNvPr id="8" name="Ορθογώνιο 7"/>
          <p:cNvSpPr/>
          <p:nvPr>
            <p:custDataLst>
              <p:tags r:id="rId3"/>
            </p:custDataLst>
          </p:nvPr>
        </p:nvSpPr>
        <p:spPr>
          <a:xfrm>
            <a:off x="174847" y="1278037"/>
            <a:ext cx="8686800" cy="5078313"/>
          </a:xfrm>
          <a:prstGeom prst="rect">
            <a:avLst/>
          </a:prstGeom>
        </p:spPr>
        <p:txBody>
          <a:bodyPr wrap="square">
            <a:spAutoFit/>
          </a:bodyPr>
          <a:lstStyle/>
          <a:p>
            <a:pPr marL="285750" indent="-285750">
              <a:buFont typeface="Wingdings" panose="05000000000000000000" pitchFamily="2" charset="2"/>
              <a:buChar char="v"/>
            </a:pPr>
            <a:r>
              <a:rPr lang="el-GR" b="1" dirty="0"/>
              <a:t>ΚΑΚΟΒΟΥΛΗ</a:t>
            </a:r>
            <a:r>
              <a:rPr lang="el-GR" dirty="0"/>
              <a:t> τεχνική για παράκαμψη διαδικασιών πιστοποίησης (</a:t>
            </a:r>
            <a:r>
              <a:rPr lang="el-GR" dirty="0" err="1"/>
              <a:t>authentication</a:t>
            </a:r>
            <a:r>
              <a:rPr lang="el-GR" dirty="0"/>
              <a:t> </a:t>
            </a:r>
            <a:r>
              <a:rPr lang="el-GR" dirty="0" err="1"/>
              <a:t>checks</a:t>
            </a:r>
            <a:r>
              <a:rPr lang="el-GR" dirty="0"/>
              <a:t>) και ελέγχων άδειας (</a:t>
            </a:r>
            <a:r>
              <a:rPr lang="el-GR" dirty="0" err="1"/>
              <a:t>authorization</a:t>
            </a:r>
            <a:r>
              <a:rPr lang="el-GR" dirty="0"/>
              <a:t> </a:t>
            </a:r>
            <a:r>
              <a:rPr lang="el-GR" dirty="0" err="1"/>
              <a:t>checks</a:t>
            </a:r>
            <a:r>
              <a:rPr lang="el-GR" dirty="0"/>
              <a:t>), ή ακόμη και απόκτηση πρόσβασης σε λειτουργίες του λειτουργικού συστήματος (OS </a:t>
            </a:r>
            <a:r>
              <a:rPr lang="el-GR" dirty="0" err="1"/>
              <a:t>compromise</a:t>
            </a:r>
            <a:r>
              <a:rPr lang="el-GR" dirty="0" smtClean="0"/>
              <a:t>).</a:t>
            </a:r>
            <a:endParaRPr lang="el-GR" dirty="0"/>
          </a:p>
          <a:p>
            <a:pPr marL="742950" lvl="1" indent="-285750">
              <a:buFont typeface="Wingdings" panose="05000000000000000000" pitchFamily="2" charset="2"/>
              <a:buChar char="q"/>
            </a:pPr>
            <a:r>
              <a:rPr lang="el-GR" dirty="0"/>
              <a:t>Συνήθως γίνεται με μεταβολή ενός αρχικά</a:t>
            </a:r>
            <a:br>
              <a:rPr lang="el-GR" dirty="0"/>
            </a:br>
            <a:r>
              <a:rPr lang="el-GR" dirty="0"/>
              <a:t>ασφαλούς SQL ερωτήματος με τρόπο που</a:t>
            </a:r>
            <a:br>
              <a:rPr lang="el-GR" dirty="0"/>
            </a:br>
            <a:r>
              <a:rPr lang="el-GR" dirty="0"/>
              <a:t>να θέτει σε κίνδυνο την ασφάλεια</a:t>
            </a:r>
            <a:br>
              <a:rPr lang="el-GR" dirty="0"/>
            </a:br>
            <a:r>
              <a:rPr lang="el-GR" dirty="0"/>
              <a:t>δεδομένων ή/και του </a:t>
            </a:r>
            <a:r>
              <a:rPr lang="el-GR" dirty="0" err="1"/>
              <a:t>server</a:t>
            </a:r>
            <a:r>
              <a:rPr lang="el-GR" dirty="0"/>
              <a:t>. </a:t>
            </a:r>
          </a:p>
          <a:p>
            <a:pPr marL="285750" indent="-285750">
              <a:buFont typeface="Wingdings" panose="05000000000000000000" pitchFamily="2" charset="2"/>
              <a:buChar char="v"/>
            </a:pPr>
            <a:endParaRPr lang="el-GR" dirty="0"/>
          </a:p>
          <a:p>
            <a:pPr marL="742950" lvl="1" indent="-285750">
              <a:buFont typeface="Wingdings" panose="05000000000000000000" pitchFamily="2" charset="2"/>
              <a:buChar char="q"/>
            </a:pPr>
            <a:r>
              <a:rPr lang="el-GR" dirty="0"/>
              <a:t>Η μεταβολή μπορεί να γίνει αν το </a:t>
            </a:r>
            <a:r>
              <a:rPr lang="el-GR" dirty="0" err="1"/>
              <a:t>query</a:t>
            </a:r>
            <a:r>
              <a:rPr lang="el-GR" dirty="0"/>
              <a:t/>
            </a:r>
            <a:br>
              <a:rPr lang="el-GR" dirty="0"/>
            </a:br>
            <a:r>
              <a:rPr lang="el-GR" dirty="0"/>
              <a:t>χτίζεται παραμετρικά (κάτι σύνηθες!).</a:t>
            </a:r>
          </a:p>
          <a:p>
            <a:pPr marL="742950" lvl="1" indent="-285750">
              <a:buFont typeface="Wingdings" panose="05000000000000000000" pitchFamily="2" charset="2"/>
              <a:buChar char="q"/>
            </a:pPr>
            <a:r>
              <a:rPr lang="el-GR" b="1" dirty="0"/>
              <a:t>Παράδειγμα</a:t>
            </a:r>
            <a:r>
              <a:rPr lang="el-GR" dirty="0"/>
              <a:t>: </a:t>
            </a:r>
          </a:p>
          <a:p>
            <a:pPr marL="285750" indent="-285750">
              <a:buFont typeface="Wingdings" panose="05000000000000000000" pitchFamily="2" charset="2"/>
              <a:buChar char="v"/>
            </a:pPr>
            <a:r>
              <a:rPr lang="el-GR" dirty="0"/>
              <a:t>Για SQL </a:t>
            </a:r>
            <a:r>
              <a:rPr lang="el-GR" dirty="0" err="1"/>
              <a:t>Injection</a:t>
            </a:r>
            <a:r>
              <a:rPr lang="el-GR" dirty="0"/>
              <a:t> δείτε το τμήμα</a:t>
            </a:r>
            <a:br>
              <a:rPr lang="el-GR" dirty="0"/>
            </a:br>
            <a:r>
              <a:rPr lang="el-GR" dirty="0" err="1"/>
              <a:t>Database</a:t>
            </a:r>
            <a:r>
              <a:rPr lang="el-GR" dirty="0"/>
              <a:t> </a:t>
            </a:r>
            <a:r>
              <a:rPr lang="el-GR" dirty="0" err="1"/>
              <a:t>Security</a:t>
            </a:r>
            <a:r>
              <a:rPr lang="el-GR" dirty="0"/>
              <a:t> της PHP:</a:t>
            </a:r>
          </a:p>
          <a:p>
            <a:pPr marL="742950" lvl="1" indent="-285750">
              <a:buFont typeface="Wingdings" panose="05000000000000000000" pitchFamily="2" charset="2"/>
              <a:buChar char="q"/>
            </a:pPr>
            <a:r>
              <a:rPr lang="el-GR" dirty="0">
                <a:hlinkClick r:id="rId8"/>
              </a:rPr>
              <a:t>http://</a:t>
            </a:r>
            <a:r>
              <a:rPr lang="el-GR" dirty="0" smtClean="0">
                <a:hlinkClick r:id="rId8"/>
              </a:rPr>
              <a:t>www.php.net/manual/en/security.database.php</a:t>
            </a:r>
            <a:r>
              <a:rPr lang="en-US" dirty="0" smtClean="0"/>
              <a:t> </a:t>
            </a:r>
            <a:endParaRPr lang="el-GR" dirty="0"/>
          </a:p>
          <a:p>
            <a:endParaRPr lang="en-US" dirty="0" smtClean="0"/>
          </a:p>
          <a:p>
            <a:endParaRPr lang="en-US" dirty="0"/>
          </a:p>
          <a:p>
            <a:r>
              <a:rPr lang="el-GR" b="1" dirty="0" smtClean="0">
                <a:solidFill>
                  <a:srgbClr val="0000FF"/>
                </a:solidFill>
              </a:rPr>
              <a:t>Η </a:t>
            </a:r>
            <a:r>
              <a:rPr lang="el-GR" b="1" dirty="0">
                <a:solidFill>
                  <a:srgbClr val="0000FF"/>
                </a:solidFill>
              </a:rPr>
              <a:t>PDO σε συνδυασμό με τη χρήση </a:t>
            </a:r>
            <a:r>
              <a:rPr lang="el-GR" b="1" dirty="0" err="1">
                <a:solidFill>
                  <a:srgbClr val="0000FF"/>
                </a:solidFill>
              </a:rPr>
              <a:t>prepared</a:t>
            </a:r>
            <a:r>
              <a:rPr lang="el-GR" b="1" dirty="0">
                <a:solidFill>
                  <a:srgbClr val="0000FF"/>
                </a:solidFill>
              </a:rPr>
              <a:t> ερωτημάτων καλύπτει από SQL </a:t>
            </a:r>
            <a:r>
              <a:rPr lang="el-GR" b="1" dirty="0" err="1">
                <a:solidFill>
                  <a:srgbClr val="0000FF"/>
                </a:solidFill>
              </a:rPr>
              <a:t>Injection</a:t>
            </a:r>
            <a:r>
              <a:rPr lang="el-GR" b="1" dirty="0">
                <a:solidFill>
                  <a:srgbClr val="0000FF"/>
                </a:solidFill>
              </a:rPr>
              <a:t>!</a:t>
            </a:r>
          </a:p>
          <a:p>
            <a:pPr marL="285750" indent="-285750">
              <a:buFont typeface="Wingdings" panose="05000000000000000000" pitchFamily="2" charset="2"/>
              <a:buChar char="v"/>
            </a:pPr>
            <a:endParaRPr lang="el-GR" dirty="0"/>
          </a:p>
        </p:txBody>
      </p:sp>
      <p:pic>
        <p:nvPicPr>
          <p:cNvPr id="7170" name="Picture 46" descr="Εικόνα παραδείγματος sql injection."/>
          <p:cNvPicPr>
            <a:picLocks noChangeAspect="1" noChangeArrowheads="1"/>
          </p:cNvPicPr>
          <p:nvPr/>
        </p:nvPicPr>
        <p:blipFill>
          <a:blip r:embed="rId9">
            <a:extLst>
              <a:ext uri="{28A0092B-C50C-407E-A947-70E740481C1C}">
                <a14:useLocalDpi xmlns:a14="http://schemas.microsoft.com/office/drawing/2010/main" val="0"/>
              </a:ext>
            </a:extLst>
          </a:blip>
          <a:srcRect l="1553" t="3999" r="4210" b="3751"/>
          <a:stretch>
            <a:fillRect/>
          </a:stretch>
        </p:blipFill>
        <p:spPr bwMode="auto">
          <a:xfrm>
            <a:off x="5483499" y="2216555"/>
            <a:ext cx="3481114" cy="2746212"/>
          </a:xfrm>
          <a:prstGeom prst="rect">
            <a:avLst/>
          </a:prstGeom>
          <a:noFill/>
          <a:extLst>
            <a:ext uri="{909E8E84-426E-40DD-AFC4-6F175D3DCCD1}">
              <a14:hiddenFill xmlns:a14="http://schemas.microsoft.com/office/drawing/2010/main">
                <a:solidFill>
                  <a:srgbClr val="FFFFFF"/>
                </a:solidFill>
              </a14:hiddenFill>
            </a:ext>
          </a:extLst>
        </p:spPr>
      </p:pic>
      <p:sp>
        <p:nvSpPr>
          <p:cNvPr id="7" name="Notched Right Arrow 48" descr="[DECORATIVE]"/>
          <p:cNvSpPr/>
          <p:nvPr/>
        </p:nvSpPr>
        <p:spPr>
          <a:xfrm>
            <a:off x="3059832" y="4005064"/>
            <a:ext cx="2000250" cy="438150"/>
          </a:xfrm>
          <a:prstGeom prst="notchedRight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normAutofit/>
          </a:bodyPr>
          <a:lstStyle/>
          <a:p>
            <a:r>
              <a:rPr lang="el-GR" dirty="0"/>
              <a:t>2</a:t>
            </a:r>
            <a:r>
              <a:rPr lang="el-GR" baseline="30000" dirty="0"/>
              <a:t>ο</a:t>
            </a:r>
            <a:r>
              <a:rPr lang="el-GR" dirty="0"/>
              <a:t> </a:t>
            </a:r>
            <a:r>
              <a:rPr lang="en-US" dirty="0"/>
              <a:t>Πα</a:t>
            </a:r>
            <a:r>
              <a:rPr lang="en-US" dirty="0" err="1"/>
              <a:t>ράδειγμ</a:t>
            </a:r>
            <a:r>
              <a:rPr lang="en-US" dirty="0"/>
              <a:t>α SQL Injection</a:t>
            </a:r>
            <a:endParaRPr lang="el-GR" dirty="0"/>
          </a:p>
        </p:txBody>
      </p:sp>
      <p:pic>
        <p:nvPicPr>
          <p:cNvPr id="7" name="Picture 3" descr="Εικόνα δεύτερου παραδείγματος sql injection. "/>
          <p:cNvPicPr/>
          <p:nvPr/>
        </p:nvPicPr>
        <p:blipFill>
          <a:blip r:embed="rId8">
            <a:extLst>
              <a:ext uri="{28A0092B-C50C-407E-A947-70E740481C1C}">
                <a14:useLocalDpi xmlns:a14="http://schemas.microsoft.com/office/drawing/2010/main" val="0"/>
              </a:ext>
            </a:extLst>
          </a:blip>
          <a:srcRect b="9335"/>
          <a:stretch>
            <a:fillRect/>
          </a:stretch>
        </p:blipFill>
        <p:spPr bwMode="auto">
          <a:xfrm>
            <a:off x="457200" y="949674"/>
            <a:ext cx="7578874" cy="4223732"/>
          </a:xfrm>
          <a:prstGeom prst="rect">
            <a:avLst/>
          </a:prstGeom>
          <a:noFill/>
          <a:ln>
            <a:noFill/>
          </a:ln>
        </p:spPr>
      </p:pic>
      <p:sp>
        <p:nvSpPr>
          <p:cNvPr id="4" name="Ορθογώνιο 3"/>
          <p:cNvSpPr/>
          <p:nvPr>
            <p:custDataLst>
              <p:tags r:id="rId3"/>
            </p:custDataLst>
          </p:nvPr>
        </p:nvSpPr>
        <p:spPr>
          <a:xfrm>
            <a:off x="197767" y="5270564"/>
            <a:ext cx="8640960" cy="684803"/>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dirty="0">
                <a:latin typeface="Times New Roman" panose="02020603050405020304" pitchFamily="18" charset="0"/>
                <a:ea typeface="Times New Roman" panose="02020603050405020304" pitchFamily="18" charset="0"/>
              </a:rPr>
              <a:t>Το τελευταίο δίνει πρόσβαση στον οποιοδήποτε γνωρίζει ΜΟΝΟ ένα </a:t>
            </a:r>
            <a:r>
              <a:rPr lang="en-US" dirty="0">
                <a:latin typeface="Times New Roman" panose="02020603050405020304" pitchFamily="18" charset="0"/>
                <a:ea typeface="Times New Roman" panose="02020603050405020304" pitchFamily="18" charset="0"/>
              </a:rPr>
              <a:t>username</a:t>
            </a:r>
            <a:r>
              <a:rPr lang="el-GR" dirty="0">
                <a:latin typeface="Times New Roman" panose="02020603050405020304" pitchFamily="18" charset="0"/>
                <a:ea typeface="Times New Roman" panose="02020603050405020304" pitchFamily="18" charset="0"/>
              </a:rPr>
              <a:t>!!!</a:t>
            </a:r>
          </a:p>
          <a:p>
            <a:pPr marL="342900" lvl="0" indent="-342900">
              <a:spcAft>
                <a:spcPts val="300"/>
              </a:spcAft>
              <a:buFont typeface="Wingdings" panose="05000000000000000000" pitchFamily="2" charset="2"/>
              <a:buChar char=""/>
            </a:pPr>
            <a:r>
              <a:rPr lang="el-GR" b="1" dirty="0">
                <a:latin typeface="Times New Roman" panose="02020603050405020304" pitchFamily="18" charset="0"/>
                <a:ea typeface="Times New Roman" panose="02020603050405020304" pitchFamily="18" charset="0"/>
              </a:rPr>
              <a:t>Σημείωση</a:t>
            </a:r>
            <a:r>
              <a:rPr lang="el-GR" dirty="0">
                <a:latin typeface="Times New Roman" panose="02020603050405020304" pitchFamily="18" charset="0"/>
                <a:ea typeface="Times New Roman" panose="02020603050405020304" pitchFamily="18" charset="0"/>
              </a:rPr>
              <a:t>: χρησιμοποιήθηκε η παλιά βιβλιοθήκη (όχι κάποια από τις </a:t>
            </a:r>
            <a:r>
              <a:rPr lang="en-US" dirty="0" err="1">
                <a:latin typeface="Times New Roman" panose="02020603050405020304" pitchFamily="18" charset="0"/>
                <a:ea typeface="Times New Roman" panose="02020603050405020304" pitchFamily="18" charset="0"/>
              </a:rPr>
              <a:t>SQLi</a:t>
            </a:r>
            <a:r>
              <a:rPr lang="en-US" dirty="0">
                <a:latin typeface="Times New Roman" panose="02020603050405020304" pitchFamily="18" charset="0"/>
                <a:ea typeface="Times New Roman" panose="02020603050405020304" pitchFamily="18" charset="0"/>
              </a:rPr>
              <a:t> </a:t>
            </a:r>
            <a:r>
              <a:rPr lang="el-GR" dirty="0">
                <a:latin typeface="Times New Roman" panose="02020603050405020304" pitchFamily="18" charset="0"/>
                <a:ea typeface="Times New Roman" panose="02020603050405020304" pitchFamily="18" charset="0"/>
              </a:rPr>
              <a:t>ή </a:t>
            </a:r>
            <a:r>
              <a:rPr lang="en-US" dirty="0">
                <a:latin typeface="Times New Roman" panose="02020603050405020304" pitchFamily="18" charset="0"/>
                <a:ea typeface="Times New Roman" panose="02020603050405020304" pitchFamily="18" charset="0"/>
              </a:rPr>
              <a:t>PDO</a:t>
            </a:r>
            <a:r>
              <a:rPr lang="el-GR" dirty="0">
                <a:latin typeface="Times New Roman" panose="02020603050405020304" pitchFamily="18" charset="0"/>
                <a:ea typeface="Times New Roman" panose="02020603050405020304" pitchFamily="18" charset="0"/>
              </a:rPr>
              <a:t>)</a:t>
            </a:r>
            <a:endParaRPr lang="el-GR" dirty="0">
              <a:effectLst/>
              <a:latin typeface="Times New Roman" panose="02020603050405020304" pitchFamily="18" charset="0"/>
              <a:ea typeface="Times New Roman" panose="02020603050405020304" pitchFamily="18" charset="0"/>
            </a:endParaRPr>
          </a:p>
        </p:txBody>
      </p:sp>
      <p:pic>
        <p:nvPicPr>
          <p:cNvPr id="8" name="Εικόνα 7"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40320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0" y="63452"/>
            <a:ext cx="9252394" cy="787400"/>
          </a:xfrm>
        </p:spPr>
        <p:txBody>
          <a:bodyPr>
            <a:noAutofit/>
          </a:bodyPr>
          <a:lstStyle/>
          <a:p>
            <a:r>
              <a:rPr lang="el-GR" sz="3600" dirty="0" smtClean="0"/>
              <a:t>Κρυπτογράφηση </a:t>
            </a:r>
            <a:r>
              <a:rPr lang="el-GR" sz="3600" dirty="0"/>
              <a:t>Ευαίσθητων Δεδομένων (1/2)</a:t>
            </a:r>
            <a:endParaRPr lang="el-GR" sz="3600" dirty="0" smtClean="0"/>
          </a:p>
        </p:txBody>
      </p:sp>
      <p:sp>
        <p:nvSpPr>
          <p:cNvPr id="3" name="Ορθογώνιο 2"/>
          <p:cNvSpPr/>
          <p:nvPr>
            <p:custDataLst>
              <p:tags r:id="rId3"/>
            </p:custDataLst>
          </p:nvPr>
        </p:nvSpPr>
        <p:spPr>
          <a:xfrm>
            <a:off x="72133" y="958802"/>
            <a:ext cx="8892480" cy="5386090"/>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dirty="0">
                <a:ea typeface="Times New Roman" panose="02020603050405020304" pitchFamily="18" charset="0"/>
              </a:rPr>
              <a:t>Σε εφαρμογές που διακινούνται πολύτιμα δεδομένα (ό,τι και αν σημαίνει αυτό) κάποια δεδομένα ΔΕΝ πρέπει να αποθηκεύονται στην πρωταρχική τους μορφή.</a:t>
            </a:r>
          </a:p>
          <a:p>
            <a:pPr marL="800100" lvl="1" indent="-342900">
              <a:spcAft>
                <a:spcPts val="300"/>
              </a:spcAft>
              <a:buSzPts val="1800"/>
              <a:buFont typeface="Wingdings" panose="05000000000000000000" pitchFamily="2" charset="2"/>
              <a:buChar char=""/>
            </a:pPr>
            <a:r>
              <a:rPr lang="el-GR" spc="-30" dirty="0">
                <a:ea typeface="Times New Roman" panose="02020603050405020304" pitchFamily="18" charset="0"/>
              </a:rPr>
              <a:t>π.χ. </a:t>
            </a:r>
            <a:r>
              <a:rPr lang="en-US" spc="-30" dirty="0">
                <a:ea typeface="Times New Roman" panose="02020603050405020304" pitchFamily="18" charset="0"/>
              </a:rPr>
              <a:t>passwords</a:t>
            </a:r>
            <a:endParaRPr lang="el-GR" spc="-30" dirty="0">
              <a:ea typeface="Times New Roman" panose="02020603050405020304" pitchFamily="18" charset="0"/>
            </a:endParaRPr>
          </a:p>
          <a:p>
            <a:pPr marL="342900" lvl="0" indent="-342900">
              <a:spcAft>
                <a:spcPts val="300"/>
              </a:spcAft>
              <a:buFont typeface="Wingdings" panose="05000000000000000000" pitchFamily="2" charset="2"/>
              <a:buChar char=""/>
            </a:pPr>
            <a:r>
              <a:rPr lang="el-GR" dirty="0">
                <a:ea typeface="Times New Roman" panose="02020603050405020304" pitchFamily="18" charset="0"/>
              </a:rPr>
              <a:t>Η ενδεικνυόμενη λύση είναι να αποθηκεύονται στην </a:t>
            </a:r>
            <a:r>
              <a:rPr lang="en-US" dirty="0">
                <a:ea typeface="Times New Roman" panose="02020603050405020304" pitchFamily="18" charset="0"/>
              </a:rPr>
              <a:t>database</a:t>
            </a:r>
            <a:r>
              <a:rPr lang="el-GR" dirty="0">
                <a:ea typeface="Times New Roman" panose="02020603050405020304" pitchFamily="18" charset="0"/>
              </a:rPr>
              <a:t> αφού πρώτα κρυπτογραφηθούν.</a:t>
            </a:r>
          </a:p>
          <a:p>
            <a:pPr marL="800100" lvl="1" indent="-342900">
              <a:spcAft>
                <a:spcPts val="300"/>
              </a:spcAft>
              <a:buSzPts val="1800"/>
              <a:buFont typeface="Wingdings" panose="05000000000000000000" pitchFamily="2" charset="2"/>
              <a:buChar char=""/>
            </a:pPr>
            <a:r>
              <a:rPr lang="el-GR" spc="-30" dirty="0">
                <a:ea typeface="Times New Roman" panose="02020603050405020304" pitchFamily="18" charset="0"/>
              </a:rPr>
              <a:t>Η χρήση του ασφαλούς </a:t>
            </a:r>
            <a:r>
              <a:rPr lang="en-US" spc="-30" dirty="0">
                <a:ea typeface="Times New Roman" panose="02020603050405020304" pitchFamily="18" charset="0"/>
              </a:rPr>
              <a:t>https </a:t>
            </a:r>
            <a:r>
              <a:rPr lang="el-GR" spc="-30" dirty="0">
                <a:ea typeface="Times New Roman" panose="02020603050405020304" pitchFamily="18" charset="0"/>
              </a:rPr>
              <a:t>πρωτοκόλλου δεν καταργεί αυτή την ανάγκη καθώς κάποια δεδομένα πρέπει να είναι ασφαλή ΚΑΙ μέσα στην </a:t>
            </a:r>
            <a:r>
              <a:rPr lang="en-US" spc="-30" dirty="0">
                <a:ea typeface="Times New Roman" panose="02020603050405020304" pitchFamily="18" charset="0"/>
              </a:rPr>
              <a:t>database </a:t>
            </a:r>
            <a:r>
              <a:rPr lang="el-GR" spc="-30" dirty="0">
                <a:ea typeface="Times New Roman" panose="02020603050405020304" pitchFamily="18" charset="0"/>
              </a:rPr>
              <a:t>και όχι μόνο όταν διακινούνται πάνω στο δίκτυο. </a:t>
            </a:r>
          </a:p>
          <a:p>
            <a:pPr marL="800100" lvl="1" indent="-342900">
              <a:spcAft>
                <a:spcPts val="300"/>
              </a:spcAft>
              <a:buSzPts val="1600"/>
              <a:buFont typeface="Symbol" panose="05050102010706020507" pitchFamily="18" charset="2"/>
              <a:buChar char=""/>
              <a:tabLst>
                <a:tab pos="990600" algn="l"/>
              </a:tabLst>
            </a:pPr>
            <a:r>
              <a:rPr lang="el-GR" dirty="0">
                <a:ea typeface="Times New Roman" panose="02020603050405020304" pitchFamily="18" charset="0"/>
              </a:rPr>
              <a:t>π.χ. τα </a:t>
            </a:r>
            <a:r>
              <a:rPr lang="en-US" dirty="0">
                <a:ea typeface="Times New Roman" panose="02020603050405020304" pitchFamily="18" charset="0"/>
              </a:rPr>
              <a:t>passwords</a:t>
            </a:r>
            <a:r>
              <a:rPr lang="el-GR" dirty="0">
                <a:ea typeface="Times New Roman" panose="02020603050405020304" pitchFamily="18" charset="0"/>
              </a:rPr>
              <a:t> δεν πρέπει να μπορεί να τα δει ούτε καν ο διαχειριστής του </a:t>
            </a:r>
            <a:r>
              <a:rPr lang="en-US" dirty="0">
                <a:ea typeface="Times New Roman" panose="02020603050405020304" pitchFamily="18" charset="0"/>
              </a:rPr>
              <a:t>RDBMS</a:t>
            </a:r>
            <a:r>
              <a:rPr lang="el-GR" dirty="0">
                <a:ea typeface="Times New Roman" panose="02020603050405020304" pitchFamily="18" charset="0"/>
              </a:rPr>
              <a:t>!</a:t>
            </a:r>
          </a:p>
          <a:p>
            <a:pPr marL="342900" lvl="0" indent="-342900">
              <a:spcAft>
                <a:spcPts val="300"/>
              </a:spcAft>
              <a:buFont typeface="Wingdings" panose="05000000000000000000" pitchFamily="2" charset="2"/>
              <a:buChar char=""/>
            </a:pPr>
            <a:r>
              <a:rPr lang="en-US" dirty="0">
                <a:ea typeface="Times New Roman" panose="02020603050405020304" pitchFamily="18" charset="0"/>
              </a:rPr>
              <a:t>H </a:t>
            </a:r>
            <a:r>
              <a:rPr lang="el-GR" dirty="0">
                <a:ea typeface="Times New Roman" panose="02020603050405020304" pitchFamily="18" charset="0"/>
              </a:rPr>
              <a:t>γλώσσα </a:t>
            </a:r>
            <a:r>
              <a:rPr lang="en-US" dirty="0">
                <a:ea typeface="Times New Roman" panose="02020603050405020304" pitchFamily="18" charset="0"/>
              </a:rPr>
              <a:t>PHP </a:t>
            </a:r>
            <a:r>
              <a:rPr lang="el-GR" dirty="0">
                <a:ea typeface="Times New Roman" panose="02020603050405020304" pitchFamily="18" charset="0"/>
              </a:rPr>
              <a:t>παρέχει συναρτήσεις κρυπτογράφησης όπως η </a:t>
            </a:r>
            <a:r>
              <a:rPr lang="en-US" b="1" dirty="0">
                <a:ea typeface="Times New Roman" panose="02020603050405020304" pitchFamily="18" charset="0"/>
              </a:rPr>
              <a:t>md</a:t>
            </a:r>
            <a:r>
              <a:rPr lang="el-GR" b="1" dirty="0">
                <a:ea typeface="Times New Roman" panose="02020603050405020304" pitchFamily="18" charset="0"/>
              </a:rPr>
              <a:t>5( )</a:t>
            </a:r>
            <a:r>
              <a:rPr lang="el-GR" dirty="0">
                <a:ea typeface="Times New Roman" panose="02020603050405020304" pitchFamily="18" charset="0"/>
              </a:rPr>
              <a:t> και η </a:t>
            </a:r>
            <a:r>
              <a:rPr lang="en-US" b="1" dirty="0" err="1">
                <a:ea typeface="Times New Roman" panose="02020603050405020304" pitchFamily="18" charset="0"/>
              </a:rPr>
              <a:t>sha</a:t>
            </a:r>
            <a:r>
              <a:rPr lang="el-GR" b="1" dirty="0">
                <a:ea typeface="Times New Roman" panose="02020603050405020304" pitchFamily="18" charset="0"/>
              </a:rPr>
              <a:t>1( )</a:t>
            </a:r>
            <a:r>
              <a:rPr lang="el-GR" dirty="0">
                <a:ea typeface="Times New Roman" panose="02020603050405020304" pitchFamily="18" charset="0"/>
              </a:rPr>
              <a:t>, πλην όμως επειδή είναι γρήγορες συναρτήσεις </a:t>
            </a:r>
            <a:r>
              <a:rPr lang="el-GR" b="1" dirty="0">
                <a:ea typeface="Times New Roman" panose="02020603050405020304" pitchFamily="18" charset="0"/>
              </a:rPr>
              <a:t>ευνοούν επιθέσεις </a:t>
            </a:r>
            <a:r>
              <a:rPr lang="en-US" b="1" dirty="0">
                <a:ea typeface="Times New Roman" panose="02020603050405020304" pitchFamily="18" charset="0"/>
              </a:rPr>
              <a:t>brute force</a:t>
            </a:r>
            <a:r>
              <a:rPr lang="el-GR"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pc="-30" dirty="0">
                <a:ea typeface="Times New Roman" panose="02020603050405020304" pitchFamily="18" charset="0"/>
              </a:rPr>
              <a:t>Θεωρητικά, με περίσσια υπολογιστικής ισχύος και αρκετό χρόνο στη διάθεσή του, ένας κακόβουλος χρήστης μπορεί να μαντέψει το αρχικό </a:t>
            </a:r>
            <a:r>
              <a:rPr lang="en-US" spc="-30" dirty="0">
                <a:ea typeface="Times New Roman" panose="02020603050405020304" pitchFamily="18" charset="0"/>
              </a:rPr>
              <a:t>password </a:t>
            </a:r>
            <a:r>
              <a:rPr lang="el-GR" spc="-30" dirty="0">
                <a:ea typeface="Times New Roman" panose="02020603050405020304" pitchFamily="18" charset="0"/>
              </a:rPr>
              <a:t>που όταν κρυπτογραφηθεί με δεδομένο τρόπο παράγει κρυπτογραφημένο </a:t>
            </a:r>
            <a:r>
              <a:rPr lang="en-US" spc="-30" dirty="0">
                <a:ea typeface="Times New Roman" panose="02020603050405020304" pitchFamily="18" charset="0"/>
              </a:rPr>
              <a:t>password</a:t>
            </a:r>
            <a:r>
              <a:rPr lang="el-GR" spc="-30" dirty="0">
                <a:ea typeface="Times New Roman" panose="02020603050405020304" pitchFamily="18" charset="0"/>
              </a:rPr>
              <a:t> (</a:t>
            </a:r>
            <a:r>
              <a:rPr lang="en-US" spc="-30" dirty="0">
                <a:ea typeface="Times New Roman" panose="02020603050405020304" pitchFamily="18" charset="0"/>
              </a:rPr>
              <a:t>hash</a:t>
            </a:r>
            <a:r>
              <a:rPr lang="el-GR" spc="-30" dirty="0">
                <a:ea typeface="Times New Roman" panose="02020603050405020304" pitchFamily="18" charset="0"/>
              </a:rPr>
              <a:t>) ίδιο με το αποθηκευμένο στην </a:t>
            </a:r>
            <a:r>
              <a:rPr lang="en-US" spc="-30" dirty="0">
                <a:ea typeface="Times New Roman" panose="02020603050405020304" pitchFamily="18" charset="0"/>
              </a:rPr>
              <a:t>database</a:t>
            </a:r>
            <a:r>
              <a:rPr lang="el-GR" spc="-30" dirty="0">
                <a:ea typeface="Times New Roman" panose="02020603050405020304" pitchFamily="18" charset="0"/>
              </a:rPr>
              <a:t> – δεν είναι γενικά εύκολο, είναι όμως εφικτό.</a:t>
            </a:r>
          </a:p>
          <a:p>
            <a:pPr marL="508000">
              <a:spcAft>
                <a:spcPts val="300"/>
              </a:spcAft>
              <a:tabLst>
                <a:tab pos="457200" algn="l"/>
              </a:tabLst>
            </a:pPr>
            <a:r>
              <a:rPr lang="el-GR" spc="-30" dirty="0">
                <a:ea typeface="Times New Roman" panose="02020603050405020304" pitchFamily="18" charset="0"/>
              </a:rPr>
              <a:t> </a:t>
            </a:r>
          </a:p>
          <a:p>
            <a:pPr marL="285750" indent="-285750">
              <a:buFont typeface="Wingdings" panose="05000000000000000000" pitchFamily="2" charset="2"/>
              <a:buChar char="v"/>
            </a:pPr>
            <a:r>
              <a:rPr lang="el-GR" dirty="0">
                <a:ea typeface="Times New Roman" panose="02020603050405020304" pitchFamily="18" charset="0"/>
              </a:rPr>
              <a:t>Οπότε, </a:t>
            </a:r>
            <a:r>
              <a:rPr lang="el-GR" b="1" dirty="0">
                <a:solidFill>
                  <a:srgbClr val="C00000"/>
                </a:solidFill>
                <a:ea typeface="Times New Roman" panose="02020603050405020304" pitchFamily="18" charset="0"/>
              </a:rPr>
              <a:t>πώς κρυπτογραφούμε τα </a:t>
            </a:r>
            <a:r>
              <a:rPr lang="en-US" b="1" dirty="0">
                <a:solidFill>
                  <a:srgbClr val="C00000"/>
                </a:solidFill>
                <a:ea typeface="Times New Roman" panose="02020603050405020304" pitchFamily="18" charset="0"/>
              </a:rPr>
              <a:t>passwords</a:t>
            </a:r>
            <a:r>
              <a:rPr lang="el-GR" b="1" dirty="0">
                <a:solidFill>
                  <a:srgbClr val="C00000"/>
                </a:solidFill>
                <a:ea typeface="Times New Roman" panose="02020603050405020304" pitchFamily="18" charset="0"/>
              </a:rPr>
              <a:t>;</a:t>
            </a: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143664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324544" y="249292"/>
            <a:ext cx="9937104" cy="787400"/>
          </a:xfrm>
        </p:spPr>
        <p:txBody>
          <a:bodyPr>
            <a:noAutofit/>
          </a:bodyPr>
          <a:lstStyle/>
          <a:p>
            <a:r>
              <a:rPr lang="en-US" sz="3600" dirty="0" err="1"/>
              <a:t>Κρυ</a:t>
            </a:r>
            <a:r>
              <a:rPr lang="en-US" sz="3600" dirty="0"/>
              <a:t>πτογράφηση Ευαίσθητων Δεδομένων (2/</a:t>
            </a:r>
            <a:r>
              <a:rPr lang="el-GR" sz="3600" dirty="0"/>
              <a:t>2</a:t>
            </a:r>
            <a:r>
              <a:rPr lang="en-US" sz="3600" dirty="0"/>
              <a:t>)</a:t>
            </a:r>
            <a:r>
              <a:rPr lang="el-GR" sz="3600" dirty="0"/>
              <a:t/>
            </a:r>
            <a:br>
              <a:rPr lang="el-GR" sz="3600" dirty="0"/>
            </a:br>
            <a:endParaRPr lang="el-GR" sz="3600" b="0" dirty="0"/>
          </a:p>
        </p:txBody>
      </p:sp>
      <p:sp>
        <p:nvSpPr>
          <p:cNvPr id="5" name="Rectangle 2"/>
          <p:cNvSpPr>
            <a:spLocks noChangeArrowheads="1"/>
          </p:cNvSpPr>
          <p:nvPr>
            <p:custDataLst>
              <p:tags r:id="rId3"/>
            </p:custDataLst>
          </p:nvPr>
        </p:nvSpPr>
        <p:spPr bwMode="auto">
          <a:xfrm>
            <a:off x="30882" y="881673"/>
            <a:ext cx="8785101"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Χρήση συναρτήσεων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crypt</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ή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hash</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crypt</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υποστηρίζει αρκετούς αλγορίθμους κρυπτογράφησης και εγγυάται τη διαθεσιμότητά τους καθώς υπάρχουν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native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υλοποιήσεις στην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v</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.5.3 και μετά). </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hash</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παρέχει περισσότερους αλγορίθμους κρυπτογράφησης από την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crypt</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αλλά όχι όλους όσους παρέχει η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crypt</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και επιπλέον είναι υλοποιημένη σε επέκταση της </a:t>
            </a:r>
            <a:r>
              <a:rPr kumimoji="0" lang="en-US" altLang="el-GR" sz="1600" b="0" i="0" u="none" strike="noStrike" cap="none" normalizeH="0" baseline="0" dirty="0" err="1" smtClean="0">
                <a:ln>
                  <a:noFill/>
                </a:ln>
                <a:solidFill>
                  <a:schemeClr val="tx1"/>
                </a:solidFill>
                <a:effectLst/>
                <a:latin typeface="+mn-lt"/>
                <a:ea typeface="Times New Roman" panose="02020603050405020304" pitchFamily="18" charset="0"/>
              </a:rPr>
              <a:t>php</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και όχι στον πυρήνα της όπως η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crypt</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Αμφότερες, με κατάλληλο αλγόριθμο, είναι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υπολογιστικά πολύπλοκες</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(δεν ευνοούν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brute force attacks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και επιπλέον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υποστηρίζουν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cryptographic salt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rPr>
              <a:t>cryptographic salt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τυχαίο αλφαριθμητικό που προστίθεται στο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password</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με σκοπό την αποτροπή εύρεσής του κοιτώντας σε πίνακες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rainbow tables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με προϋπολογισμένα ζευγάρια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password</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και κρυπτογραφημένου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password</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(κάτι που επιτρέπει πολλές δοκιμές σε μικρό χρόνο)</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1" i="0" u="none" strike="noStrike" cap="none" normalizeH="0" baseline="0" dirty="0" smtClean="0">
                <a:ln>
                  <a:noFill/>
                </a:ln>
                <a:solidFill>
                  <a:srgbClr val="C00000"/>
                </a:solidFill>
                <a:effectLst/>
                <a:latin typeface="+mn-lt"/>
                <a:ea typeface="Times New Roman" panose="02020603050405020304" pitchFamily="18" charset="0"/>
              </a:rPr>
              <a:t>Για κρυπτογραφημένη αποθήκευση </a:t>
            </a:r>
            <a:r>
              <a:rPr kumimoji="0" lang="en-US" altLang="el-GR" sz="1600" b="1" i="0" u="none" strike="noStrike" cap="none" normalizeH="0" baseline="0" dirty="0" smtClean="0">
                <a:ln>
                  <a:noFill/>
                </a:ln>
                <a:solidFill>
                  <a:srgbClr val="C00000"/>
                </a:solidFill>
                <a:effectLst/>
                <a:latin typeface="+mn-lt"/>
                <a:ea typeface="Times New Roman" panose="02020603050405020304" pitchFamily="18" charset="0"/>
              </a:rPr>
              <a:t>password</a:t>
            </a:r>
            <a:r>
              <a:rPr kumimoji="0" lang="el-GR" altLang="el-GR" sz="1600" b="1" i="0" u="none" strike="noStrike" cap="none" normalizeH="0" baseline="0" dirty="0" smtClean="0">
                <a:ln>
                  <a:noFill/>
                </a:ln>
                <a:solidFill>
                  <a:srgbClr val="C00000"/>
                </a:solidFill>
                <a:effectLst/>
                <a:latin typeface="+mn-lt"/>
                <a:ea typeface="Times New Roman" panose="02020603050405020304" pitchFamily="18" charset="0"/>
              </a:rPr>
              <a:t> (και γενικότερα κειμένου):</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rgbClr val="C00000"/>
                </a:solidFill>
                <a:effectLst/>
                <a:latin typeface="+mn-lt"/>
                <a:ea typeface="Times New Roman" panose="02020603050405020304" pitchFamily="18" charset="0"/>
              </a:rPr>
              <a:t>παράγουμε κατάλληλο </a:t>
            </a:r>
            <a:r>
              <a:rPr kumimoji="0" lang="en-US" altLang="el-GR" sz="1600" b="0" i="0" u="none" strike="noStrike" cap="none" normalizeH="0" baseline="0" dirty="0" smtClean="0">
                <a:ln>
                  <a:noFill/>
                </a:ln>
                <a:solidFill>
                  <a:srgbClr val="C00000"/>
                </a:solidFill>
                <a:effectLst/>
                <a:latin typeface="+mn-lt"/>
                <a:ea typeface="Times New Roman" panose="02020603050405020304" pitchFamily="18" charset="0"/>
              </a:rPr>
              <a:t>salt</a:t>
            </a:r>
            <a:r>
              <a:rPr kumimoji="0" lang="el-GR" altLang="el-GR" sz="1600" b="0" i="0" u="none" strike="noStrike" cap="none" normalizeH="0" baseline="0" dirty="0" smtClean="0">
                <a:ln>
                  <a:noFill/>
                </a:ln>
                <a:solidFill>
                  <a:srgbClr val="C00000"/>
                </a:solidFill>
                <a:effectLst/>
                <a:latin typeface="+mn-lt"/>
                <a:ea typeface="Times New Roman" panose="02020603050405020304" pitchFamily="18" charset="0"/>
              </a:rPr>
              <a:t> (SOS – επηρεάζει το ποιος αλγόριθμος θα χρησιμοποιηθεί!) </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tabLst/>
            </a:pPr>
            <a:r>
              <a:rPr lang="el-GR" altLang="el-GR" sz="1600" dirty="0">
                <a:solidFill>
                  <a:srgbClr val="C00000"/>
                </a:solidFill>
                <a:latin typeface="+mn-lt"/>
                <a:ea typeface="Times New Roman" panose="02020603050405020304" pitchFamily="18" charset="0"/>
              </a:rPr>
              <a:t>κρυπτογραφούμε το </a:t>
            </a:r>
            <a:r>
              <a:rPr lang="en-US" altLang="el-GR" sz="1600" dirty="0">
                <a:solidFill>
                  <a:srgbClr val="C00000"/>
                </a:solidFill>
                <a:latin typeface="+mn-lt"/>
                <a:ea typeface="Times New Roman" panose="02020603050405020304" pitchFamily="18" charset="0"/>
              </a:rPr>
              <a:t>password </a:t>
            </a:r>
            <a:r>
              <a:rPr lang="el-GR" altLang="el-GR" sz="1600" dirty="0">
                <a:solidFill>
                  <a:srgbClr val="C00000"/>
                </a:solidFill>
                <a:latin typeface="+mn-lt"/>
                <a:ea typeface="Times New Roman" panose="02020603050405020304" pitchFamily="18" charset="0"/>
              </a:rPr>
              <a:t>με το </a:t>
            </a:r>
            <a:r>
              <a:rPr lang="en-US" altLang="el-GR" sz="1600" dirty="0">
                <a:solidFill>
                  <a:srgbClr val="C00000"/>
                </a:solidFill>
                <a:latin typeface="+mn-lt"/>
                <a:ea typeface="Times New Roman" panose="02020603050405020304" pitchFamily="18" charset="0"/>
              </a:rPr>
              <a:t>salt </a:t>
            </a:r>
            <a:r>
              <a:rPr lang="el-GR" altLang="el-GR" sz="1600" dirty="0">
                <a:solidFill>
                  <a:srgbClr val="C00000"/>
                </a:solidFill>
                <a:latin typeface="+mn-lt"/>
                <a:ea typeface="Times New Roman" panose="02020603050405020304" pitchFamily="18" charset="0"/>
              </a:rPr>
              <a:t>(π.χ. με την συνάρτηση </a:t>
            </a:r>
            <a:r>
              <a:rPr lang="en-US" altLang="el-GR" sz="1600" b="1" dirty="0">
                <a:solidFill>
                  <a:srgbClr val="C00000"/>
                </a:solidFill>
                <a:latin typeface="+mn-lt"/>
                <a:ea typeface="Times New Roman" panose="02020603050405020304" pitchFamily="18" charset="0"/>
              </a:rPr>
              <a:t>crypt</a:t>
            </a:r>
            <a:r>
              <a:rPr lang="el-GR" altLang="el-GR" sz="1600" dirty="0">
                <a:solidFill>
                  <a:srgbClr val="C00000"/>
                </a:solidFill>
                <a:latin typeface="+mn-lt"/>
                <a:ea typeface="Times New Roman" panose="02020603050405020304" pitchFamily="18" charset="0"/>
              </a:rPr>
              <a:t>)</a:t>
            </a:r>
            <a:endParaRPr lang="el-GR" altLang="el-GR" sz="1600" dirty="0">
              <a:solidFill>
                <a:prstClr val="black"/>
              </a:solidFill>
              <a:latin typeface="+mn-lt"/>
            </a:endParaRPr>
          </a:p>
          <a:p>
            <a:pPr marL="742950" lvl="1" indent="-285750">
              <a:buFont typeface="Wingdings" panose="05000000000000000000" pitchFamily="2" charset="2"/>
              <a:buChar char="q"/>
              <a:tabLst/>
            </a:pPr>
            <a:r>
              <a:rPr lang="el-GR" altLang="el-GR" sz="1600" dirty="0">
                <a:solidFill>
                  <a:srgbClr val="C00000"/>
                </a:solidFill>
                <a:latin typeface="+mn-lt"/>
                <a:ea typeface="Times New Roman" panose="02020603050405020304" pitchFamily="18" charset="0"/>
              </a:rPr>
              <a:t>αποθηκεύουμε στην </a:t>
            </a:r>
            <a:r>
              <a:rPr lang="en-US" altLang="el-GR" sz="1600" dirty="0">
                <a:solidFill>
                  <a:srgbClr val="C00000"/>
                </a:solidFill>
                <a:latin typeface="+mn-lt"/>
                <a:ea typeface="Times New Roman" panose="02020603050405020304" pitchFamily="18" charset="0"/>
              </a:rPr>
              <a:t>database</a:t>
            </a:r>
            <a:r>
              <a:rPr lang="el-GR" altLang="el-GR" sz="1600" dirty="0">
                <a:solidFill>
                  <a:srgbClr val="C00000"/>
                </a:solidFill>
                <a:latin typeface="+mn-lt"/>
                <a:ea typeface="Times New Roman" panose="02020603050405020304" pitchFamily="18" charset="0"/>
              </a:rPr>
              <a:t> τα: </a:t>
            </a:r>
            <a:r>
              <a:rPr lang="en-US" altLang="el-GR" sz="1600" dirty="0">
                <a:solidFill>
                  <a:srgbClr val="C00000"/>
                </a:solidFill>
                <a:latin typeface="+mn-lt"/>
                <a:ea typeface="Times New Roman" panose="02020603050405020304" pitchFamily="18" charset="0"/>
              </a:rPr>
              <a:t>username</a:t>
            </a:r>
            <a:r>
              <a:rPr lang="el-GR" altLang="el-GR" sz="1600" dirty="0">
                <a:solidFill>
                  <a:srgbClr val="C00000"/>
                </a:solidFill>
                <a:latin typeface="+mn-lt"/>
                <a:ea typeface="Times New Roman" panose="02020603050405020304" pitchFamily="18" charset="0"/>
              </a:rPr>
              <a:t>, </a:t>
            </a:r>
            <a:r>
              <a:rPr lang="en-US" altLang="el-GR" sz="1600" dirty="0">
                <a:solidFill>
                  <a:srgbClr val="C00000"/>
                </a:solidFill>
                <a:latin typeface="+mn-lt"/>
                <a:ea typeface="Times New Roman" panose="02020603050405020304" pitchFamily="18" charset="0"/>
              </a:rPr>
              <a:t>salt</a:t>
            </a:r>
            <a:r>
              <a:rPr lang="el-GR" altLang="el-GR" sz="1600" dirty="0">
                <a:solidFill>
                  <a:srgbClr val="C00000"/>
                </a:solidFill>
                <a:latin typeface="+mn-lt"/>
                <a:ea typeface="Times New Roman" panose="02020603050405020304" pitchFamily="18" charset="0"/>
              </a:rPr>
              <a:t>, αποτέλεσμα της κρυπτογράφησης</a:t>
            </a:r>
            <a:endParaRPr lang="el-GR" altLang="el-GR" sz="1600" dirty="0">
              <a:solidFill>
                <a:prstClr val="black"/>
              </a:solidFill>
              <a:latin typeface="+mn-lt"/>
            </a:endParaRPr>
          </a:p>
          <a:p>
            <a:pPr marL="285750" lvl="0" indent="-285750">
              <a:buFont typeface="Wingdings" panose="05000000000000000000" pitchFamily="2" charset="2"/>
              <a:buChar char="v"/>
              <a:tabLst/>
            </a:pPr>
            <a:r>
              <a:rPr lang="el-GR" altLang="el-GR" sz="1600" b="1" dirty="0">
                <a:solidFill>
                  <a:srgbClr val="7030A0"/>
                </a:solidFill>
                <a:latin typeface="+mn-lt"/>
                <a:ea typeface="Times New Roman" panose="02020603050405020304" pitchFamily="18" charset="0"/>
              </a:rPr>
              <a:t>Για επαλήθευση </a:t>
            </a:r>
            <a:r>
              <a:rPr lang="en-US" altLang="el-GR" sz="1600" b="1" dirty="0">
                <a:solidFill>
                  <a:srgbClr val="7030A0"/>
                </a:solidFill>
                <a:latin typeface="+mn-lt"/>
                <a:ea typeface="Times New Roman" panose="02020603050405020304" pitchFamily="18" charset="0"/>
              </a:rPr>
              <a:t>password</a:t>
            </a:r>
            <a:r>
              <a:rPr lang="el-GR" altLang="el-GR" sz="1600" b="1" dirty="0">
                <a:solidFill>
                  <a:srgbClr val="7030A0"/>
                </a:solidFill>
                <a:latin typeface="+mn-lt"/>
                <a:ea typeface="Times New Roman" panose="02020603050405020304" pitchFamily="18" charset="0"/>
              </a:rPr>
              <a:t> (διαπίστευση χρήστη): </a:t>
            </a:r>
            <a:endParaRPr lang="el-GR" altLang="el-GR" sz="1600" dirty="0">
              <a:solidFill>
                <a:prstClr val="black"/>
              </a:solidFill>
              <a:latin typeface="+mn-lt"/>
            </a:endParaRPr>
          </a:p>
          <a:p>
            <a:pPr marL="742950" lvl="1" indent="-285750">
              <a:buFont typeface="Wingdings" panose="05000000000000000000" pitchFamily="2" charset="2"/>
              <a:buChar char="q"/>
              <a:tabLst/>
            </a:pPr>
            <a:r>
              <a:rPr lang="el-GR" altLang="el-GR" sz="1600" dirty="0">
                <a:solidFill>
                  <a:srgbClr val="7030A0"/>
                </a:solidFill>
                <a:latin typeface="+mn-lt"/>
                <a:ea typeface="Times New Roman" panose="02020603050405020304" pitchFamily="18" charset="0"/>
              </a:rPr>
              <a:t>Με βάση το </a:t>
            </a:r>
            <a:r>
              <a:rPr lang="en-US" altLang="el-GR" sz="1600" dirty="0">
                <a:solidFill>
                  <a:srgbClr val="7030A0"/>
                </a:solidFill>
                <a:latin typeface="+mn-lt"/>
                <a:ea typeface="Times New Roman" panose="02020603050405020304" pitchFamily="18" charset="0"/>
              </a:rPr>
              <a:t>username</a:t>
            </a:r>
            <a:r>
              <a:rPr lang="el-GR" altLang="el-GR" sz="1600" dirty="0">
                <a:solidFill>
                  <a:srgbClr val="7030A0"/>
                </a:solidFill>
                <a:latin typeface="+mn-lt"/>
                <a:ea typeface="Times New Roman" panose="02020603050405020304" pitchFamily="18" charset="0"/>
              </a:rPr>
              <a:t> που δίνει ο χρήστης, βρίσκουμε το </a:t>
            </a:r>
            <a:r>
              <a:rPr lang="en-US" altLang="el-GR" sz="1600" dirty="0">
                <a:solidFill>
                  <a:srgbClr val="7030A0"/>
                </a:solidFill>
                <a:latin typeface="+mn-lt"/>
                <a:ea typeface="Times New Roman" panose="02020603050405020304" pitchFamily="18" charset="0"/>
              </a:rPr>
              <a:t>salt</a:t>
            </a:r>
            <a:r>
              <a:rPr lang="el-GR" altLang="el-GR" sz="1600" dirty="0">
                <a:solidFill>
                  <a:srgbClr val="7030A0"/>
                </a:solidFill>
                <a:latin typeface="+mn-lt"/>
                <a:ea typeface="Times New Roman" panose="02020603050405020304" pitchFamily="18" charset="0"/>
              </a:rPr>
              <a:t> που αποθηκεύσαμε για αυτόν στην </a:t>
            </a:r>
            <a:r>
              <a:rPr lang="en-US" altLang="el-GR" sz="1600" dirty="0">
                <a:solidFill>
                  <a:srgbClr val="7030A0"/>
                </a:solidFill>
                <a:latin typeface="+mn-lt"/>
                <a:ea typeface="Times New Roman" panose="02020603050405020304" pitchFamily="18" charset="0"/>
              </a:rPr>
              <a:t>database</a:t>
            </a:r>
            <a:r>
              <a:rPr lang="el-GR" altLang="el-GR" sz="1600" dirty="0">
                <a:solidFill>
                  <a:srgbClr val="7030A0"/>
                </a:solidFill>
                <a:latin typeface="+mn-lt"/>
                <a:ea typeface="Times New Roman" panose="02020603050405020304" pitchFamily="18" charset="0"/>
              </a:rPr>
              <a:t>, κρυπτογραφούμε με ίδιο τρόπο το αποτέλεσμα και το συγκρίνουμε με το κρυπτογραφημένο </a:t>
            </a:r>
            <a:r>
              <a:rPr lang="en-US" altLang="el-GR" sz="1600" dirty="0">
                <a:solidFill>
                  <a:srgbClr val="7030A0"/>
                </a:solidFill>
                <a:latin typeface="+mn-lt"/>
                <a:ea typeface="Times New Roman" panose="02020603050405020304" pitchFamily="18" charset="0"/>
              </a:rPr>
              <a:t>password </a:t>
            </a:r>
            <a:r>
              <a:rPr lang="el-GR" altLang="el-GR" sz="1600" dirty="0">
                <a:solidFill>
                  <a:srgbClr val="7030A0"/>
                </a:solidFill>
                <a:latin typeface="+mn-lt"/>
                <a:ea typeface="Times New Roman" panose="02020603050405020304" pitchFamily="18" charset="0"/>
              </a:rPr>
              <a:t>της ΒΔ. (Υπάρχει και Β τρόπος – θα το δούμε στο τέλος).</a:t>
            </a:r>
            <a:endParaRPr lang="el-GR" altLang="el-GR" sz="1600" dirty="0">
              <a:solidFill>
                <a:prstClr val="black"/>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l-GR" altLang="el-GR" sz="1600" b="0" i="0" u="none" strike="noStrike" cap="none" normalizeH="0" baseline="0" dirty="0" smtClean="0">
              <a:ln>
                <a:noFill/>
              </a:ln>
              <a:solidFill>
                <a:schemeClr val="tx1"/>
              </a:solidFill>
              <a:effectLst/>
              <a:latin typeface="+mn-lt"/>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0385" y="12096"/>
            <a:ext cx="9227368" cy="729593"/>
          </a:xfrm>
        </p:spPr>
        <p:txBody>
          <a:bodyPr>
            <a:noAutofit/>
          </a:bodyPr>
          <a:lstStyle/>
          <a:p>
            <a:r>
              <a:rPr lang="el-GR" sz="3600" dirty="0"/>
              <a:t>Επιλογή </a:t>
            </a:r>
            <a:r>
              <a:rPr lang="el-GR" sz="3600" dirty="0" smtClean="0"/>
              <a:t>Αλγόριθμου</a:t>
            </a:r>
            <a:r>
              <a:rPr lang="en-US" sz="3600" dirty="0" smtClean="0"/>
              <a:t> </a:t>
            </a:r>
            <a:r>
              <a:rPr lang="el-GR" sz="3600" dirty="0" smtClean="0"/>
              <a:t>Κρυπτογράφησης </a:t>
            </a:r>
            <a:r>
              <a:rPr lang="el-GR" sz="3600" dirty="0"/>
              <a:t>(</a:t>
            </a:r>
            <a:r>
              <a:rPr lang="el-GR" sz="3600" dirty="0" smtClean="0"/>
              <a:t>1/</a:t>
            </a:r>
            <a:r>
              <a:rPr lang="en-US" sz="3600" dirty="0" smtClean="0"/>
              <a:t>3</a:t>
            </a:r>
            <a:r>
              <a:rPr lang="el-GR" sz="3600" dirty="0" smtClean="0"/>
              <a:t>)</a:t>
            </a:r>
            <a:endParaRPr lang="el-GR" sz="3600" dirty="0"/>
          </a:p>
        </p:txBody>
      </p:sp>
      <p:sp>
        <p:nvSpPr>
          <p:cNvPr id="4" name="Ορθογώνιο 3"/>
          <p:cNvSpPr/>
          <p:nvPr>
            <p:custDataLst>
              <p:tags r:id="rId3"/>
            </p:custDataLst>
          </p:nvPr>
        </p:nvSpPr>
        <p:spPr>
          <a:xfrm>
            <a:off x="87261" y="807373"/>
            <a:ext cx="9113615" cy="5193729"/>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dirty="0">
                <a:ea typeface="Times New Roman" panose="02020603050405020304" pitchFamily="18" charset="0"/>
              </a:rPr>
              <a:t>Τα παρακάτω ισχύουν για την </a:t>
            </a:r>
            <a:r>
              <a:rPr lang="en-US" sz="1600" dirty="0">
                <a:ea typeface="Times New Roman" panose="02020603050405020304" pitchFamily="18" charset="0"/>
              </a:rPr>
              <a:t>PHP </a:t>
            </a:r>
            <a:r>
              <a:rPr lang="el-GR" sz="1600" dirty="0">
                <a:ea typeface="Times New Roman" panose="02020603050405020304" pitchFamily="18" charset="0"/>
              </a:rPr>
              <a:t>έκδοσης τουλάχιστον 5.3 (Μάιος 2013). </a:t>
            </a:r>
            <a:r>
              <a:rPr lang="en-US" sz="1600" dirty="0">
                <a:ea typeface="Times New Roman" panose="02020603050405020304" pitchFamily="18" charset="0"/>
              </a:rPr>
              <a:t>H </a:t>
            </a:r>
            <a:r>
              <a:rPr lang="el-GR" sz="1600" dirty="0">
                <a:ea typeface="Times New Roman" panose="02020603050405020304" pitchFamily="18" charset="0"/>
              </a:rPr>
              <a:t>αναμενόμενη έκδοση 5.5 έχει πρόσθετες συναρτήσεις που απλουστεύουν την διαδικασία. Για </a:t>
            </a:r>
            <a:r>
              <a:rPr lang="en-US" sz="1600" dirty="0">
                <a:ea typeface="Times New Roman" panose="02020603050405020304" pitchFamily="18" charset="0"/>
              </a:rPr>
              <a:t>v</a:t>
            </a:r>
            <a:r>
              <a:rPr lang="el-GR" sz="1600" dirty="0">
                <a:ea typeface="Times New Roman" panose="02020603050405020304" pitchFamily="18" charset="0"/>
              </a:rPr>
              <a:t>.5.5 δείτε: </a:t>
            </a:r>
            <a:r>
              <a:rPr lang="el-GR" sz="1600" u="sng" dirty="0">
                <a:solidFill>
                  <a:srgbClr val="0000FF"/>
                </a:solidFill>
                <a:ea typeface="Times New Roman" panose="02020603050405020304" pitchFamily="18" charset="0"/>
                <a:hlinkClick r:id="rId8"/>
              </a:rPr>
              <a:t>http://www.php.net/manual/en/ref.password.php</a:t>
            </a:r>
            <a:r>
              <a:rPr lang="el-GR" sz="1600"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Η σύνταξη της συνάρτησης </a:t>
            </a:r>
            <a:r>
              <a:rPr lang="en-US" sz="1600" dirty="0">
                <a:ea typeface="Times New Roman" panose="02020603050405020304" pitchFamily="18" charset="0"/>
              </a:rPr>
              <a:t>crypt</a:t>
            </a:r>
            <a:r>
              <a:rPr lang="el-GR" sz="1600" dirty="0">
                <a:ea typeface="Times New Roman" panose="02020603050405020304" pitchFamily="18" charset="0"/>
              </a:rPr>
              <a:t> στην </a:t>
            </a:r>
            <a:r>
              <a:rPr lang="en-US" sz="1600" dirty="0">
                <a:ea typeface="Times New Roman" panose="02020603050405020304" pitchFamily="18" charset="0"/>
              </a:rPr>
              <a:t>PHP </a:t>
            </a:r>
            <a:r>
              <a:rPr lang="el-GR" sz="1600" dirty="0">
                <a:ea typeface="Times New Roman" panose="02020603050405020304" pitchFamily="18" charset="0"/>
              </a:rPr>
              <a:t>είναι: </a:t>
            </a:r>
            <a:r>
              <a:rPr lang="el-GR" sz="1600" b="1" spc="-50" dirty="0" err="1">
                <a:ea typeface="Times New Roman" panose="02020603050405020304" pitchFamily="18" charset="0"/>
              </a:rPr>
              <a:t>crypt</a:t>
            </a:r>
            <a:r>
              <a:rPr lang="el-GR" sz="1600" b="1" spc="-50" dirty="0">
                <a:ea typeface="Times New Roman" panose="02020603050405020304" pitchFamily="18" charset="0"/>
              </a:rPr>
              <a:t>($</a:t>
            </a:r>
            <a:r>
              <a:rPr lang="el-GR" sz="1600" b="1" spc="-50" dirty="0" err="1">
                <a:ea typeface="Times New Roman" panose="02020603050405020304" pitchFamily="18" charset="0"/>
              </a:rPr>
              <a:t>password</a:t>
            </a:r>
            <a:r>
              <a:rPr lang="el-GR" sz="1600" b="1" spc="-50" dirty="0">
                <a:ea typeface="Times New Roman" panose="02020603050405020304" pitchFamily="18" charset="0"/>
              </a:rPr>
              <a:t>,$</a:t>
            </a:r>
            <a:r>
              <a:rPr lang="el-GR" sz="1600" b="1" spc="-50" dirty="0" err="1">
                <a:ea typeface="Times New Roman" panose="02020603050405020304" pitchFamily="18" charset="0"/>
              </a:rPr>
              <a:t>salt</a:t>
            </a:r>
            <a:r>
              <a:rPr lang="el-GR" sz="1600" b="1" spc="-50" dirty="0">
                <a:ea typeface="Times New Roman" panose="02020603050405020304" pitchFamily="18" charset="0"/>
              </a:rPr>
              <a:t>)</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spc="-30" dirty="0">
                <a:ea typeface="Times New Roman" panose="02020603050405020304" pitchFamily="18" charset="0"/>
              </a:rPr>
              <a:t>Οι δύο παράμετροι είναι αλφαριθμητικά. Η 2</a:t>
            </a:r>
            <a:r>
              <a:rPr lang="el-GR" sz="1600" spc="-30" baseline="30000" dirty="0">
                <a:ea typeface="Times New Roman" panose="02020603050405020304" pitchFamily="18" charset="0"/>
              </a:rPr>
              <a:t>η</a:t>
            </a:r>
            <a:r>
              <a:rPr lang="el-GR" sz="1600" spc="-30" dirty="0">
                <a:ea typeface="Times New Roman" panose="02020603050405020304" pitchFamily="18" charset="0"/>
              </a:rPr>
              <a:t> παράμετρος είναι προαιρετική. Αν δεν την παρέχουμε χρησιμοποιείται </a:t>
            </a:r>
            <a:r>
              <a:rPr lang="en-US" sz="1600" spc="-30" dirty="0">
                <a:ea typeface="Times New Roman" panose="02020603050405020304" pitchFamily="18" charset="0"/>
              </a:rPr>
              <a:t>MD</a:t>
            </a:r>
            <a:r>
              <a:rPr lang="el-GR" sz="1600" spc="-30" dirty="0">
                <a:ea typeface="Times New Roman" panose="02020603050405020304" pitchFamily="18" charset="0"/>
              </a:rPr>
              <a:t>5 αν είναι διαθέσιμος, διαφορετικά ο </a:t>
            </a:r>
            <a:r>
              <a:rPr lang="en-US" sz="1600" spc="-30" dirty="0">
                <a:ea typeface="Times New Roman" panose="02020603050405020304" pitchFamily="18" charset="0"/>
              </a:rPr>
              <a:t>Standard DES</a:t>
            </a:r>
            <a:r>
              <a:rPr lang="el-GR" sz="1600" spc="-30" dirty="0">
                <a:ea typeface="Times New Roman" panose="02020603050405020304" pitchFamily="18" charset="0"/>
              </a:rPr>
              <a:t>. Η συνάρτηση επιστρέφει το κρυπτογραφημένο </a:t>
            </a:r>
            <a:r>
              <a:rPr lang="en-US" sz="1600" spc="-30" dirty="0">
                <a:ea typeface="Times New Roman" panose="02020603050405020304" pitchFamily="18" charset="0"/>
              </a:rPr>
              <a:t>password</a:t>
            </a:r>
            <a:r>
              <a:rPr lang="el-GR" sz="1600" spc="-30"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600" spc="-30" dirty="0">
                <a:ea typeface="Times New Roman" panose="02020603050405020304" pitchFamily="18" charset="0"/>
              </a:rPr>
              <a:t>Ανάλογα με το σύστημα στο οποίο τρέχει η </a:t>
            </a:r>
            <a:r>
              <a:rPr lang="en-US" sz="1600" spc="-30" dirty="0">
                <a:ea typeface="Times New Roman" panose="02020603050405020304" pitchFamily="18" charset="0"/>
              </a:rPr>
              <a:t>PHP</a:t>
            </a:r>
            <a:r>
              <a:rPr lang="el-GR" sz="1600" spc="-30" dirty="0">
                <a:ea typeface="Times New Roman" panose="02020603050405020304" pitchFamily="18" charset="0"/>
              </a:rPr>
              <a:t>, υποστηρίζονται διάφοροι αλγόριθμοι κρυπτογράφησης. Αυτό μπορούμε να το μάθουμε ελέγχοντας την τιμή κάποιων σταθερών. Αν είναι 1 υποστηρίζεται ο αλγόριθμος, διαφορετικά δεν υποστηρίζεται. Οι σταθερές είναι:</a:t>
            </a:r>
          </a:p>
          <a:p>
            <a:pPr marL="1257300" lvl="2" indent="-342900">
              <a:spcAft>
                <a:spcPts val="300"/>
              </a:spcAft>
              <a:buSzPts val="1600"/>
              <a:buFont typeface="Symbol" panose="05050102010706020507" pitchFamily="18" charset="2"/>
              <a:buChar char=""/>
              <a:tabLst>
                <a:tab pos="990600" algn="l"/>
                <a:tab pos="990600" algn="l"/>
              </a:tabLst>
            </a:pPr>
            <a:r>
              <a:rPr lang="en-US" sz="1600" b="1" spc="-50" dirty="0">
                <a:ea typeface="Times New Roman" panose="02020603050405020304" pitchFamily="18" charset="0"/>
              </a:rPr>
              <a:t>CRYPT_STD_DES	</a:t>
            </a:r>
            <a:r>
              <a:rPr lang="el-GR" sz="1600" dirty="0">
                <a:ea typeface="Times New Roman" panose="02020603050405020304" pitchFamily="18" charset="0"/>
              </a:rPr>
              <a:t>για</a:t>
            </a:r>
            <a:r>
              <a:rPr lang="en-US" sz="1600" dirty="0">
                <a:ea typeface="Times New Roman" panose="02020603050405020304" pitchFamily="18" charset="0"/>
              </a:rPr>
              <a:t> Standard DES</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 pos="990600" algn="l"/>
              </a:tabLst>
            </a:pPr>
            <a:r>
              <a:rPr lang="en-US" sz="1600" b="1" spc="-50" dirty="0">
                <a:ea typeface="Times New Roman" panose="02020603050405020304" pitchFamily="18" charset="0"/>
              </a:rPr>
              <a:t>CRYPT_EXT_DES	</a:t>
            </a:r>
            <a:r>
              <a:rPr lang="el-GR" sz="1600" dirty="0">
                <a:ea typeface="Times New Roman" panose="02020603050405020304" pitchFamily="18" charset="0"/>
              </a:rPr>
              <a:t>για</a:t>
            </a:r>
            <a:r>
              <a:rPr lang="en-US" sz="1600" dirty="0">
                <a:ea typeface="Times New Roman" panose="02020603050405020304" pitchFamily="18" charset="0"/>
              </a:rPr>
              <a:t> Extended DES</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 pos="990600" algn="l"/>
              </a:tabLst>
            </a:pPr>
            <a:r>
              <a:rPr lang="el-GR" sz="1600" b="1" spc="-50" dirty="0">
                <a:ea typeface="Times New Roman" panose="02020603050405020304" pitchFamily="18" charset="0"/>
              </a:rPr>
              <a:t>CRYPT_MD5	</a:t>
            </a:r>
            <a:r>
              <a:rPr lang="el-GR" sz="1600" dirty="0">
                <a:ea typeface="Times New Roman" panose="02020603050405020304" pitchFamily="18" charset="0"/>
              </a:rPr>
              <a:t>για </a:t>
            </a:r>
            <a:r>
              <a:rPr lang="en-US" sz="1600" dirty="0">
                <a:ea typeface="Times New Roman" panose="02020603050405020304" pitchFamily="18" charset="0"/>
              </a:rPr>
              <a:t>MD</a:t>
            </a:r>
            <a:r>
              <a:rPr lang="el-GR" sz="1600" dirty="0">
                <a:ea typeface="Times New Roman" panose="02020603050405020304" pitchFamily="18" charset="0"/>
              </a:rPr>
              <a:t>5</a:t>
            </a:r>
          </a:p>
          <a:p>
            <a:pPr marL="1257300" lvl="2" indent="-342900">
              <a:spcAft>
                <a:spcPts val="300"/>
              </a:spcAft>
              <a:buSzPts val="1600"/>
              <a:buFont typeface="Symbol" panose="05050102010706020507" pitchFamily="18" charset="2"/>
              <a:buChar char=""/>
              <a:tabLst>
                <a:tab pos="990600" algn="l"/>
                <a:tab pos="990600" algn="l"/>
              </a:tabLst>
            </a:pPr>
            <a:r>
              <a:rPr lang="el-GR" sz="1600" b="1" spc="-50" dirty="0">
                <a:ea typeface="Times New Roman" panose="02020603050405020304" pitchFamily="18" charset="0"/>
              </a:rPr>
              <a:t>CRYPT_BLOWFISH	</a:t>
            </a:r>
            <a:r>
              <a:rPr lang="el-GR" sz="1600" dirty="0">
                <a:ea typeface="Times New Roman" panose="02020603050405020304" pitchFamily="18" charset="0"/>
              </a:rPr>
              <a:t>για </a:t>
            </a:r>
            <a:r>
              <a:rPr lang="en-US" sz="1600" dirty="0">
                <a:ea typeface="Times New Roman" panose="02020603050405020304" pitchFamily="18" charset="0"/>
              </a:rPr>
              <a:t>Blowfish </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 pos="990600" algn="l"/>
              </a:tabLst>
            </a:pPr>
            <a:r>
              <a:rPr lang="el-GR" sz="1600" b="1" spc="-50" dirty="0">
                <a:ea typeface="Times New Roman" panose="02020603050405020304" pitchFamily="18" charset="0"/>
              </a:rPr>
              <a:t>CRYPT_SHA256	</a:t>
            </a:r>
            <a:r>
              <a:rPr lang="el-GR" sz="1600" dirty="0">
                <a:ea typeface="Times New Roman" panose="02020603050405020304" pitchFamily="18" charset="0"/>
              </a:rPr>
              <a:t>για </a:t>
            </a:r>
            <a:r>
              <a:rPr lang="en-US" sz="1600" dirty="0">
                <a:ea typeface="Times New Roman" panose="02020603050405020304" pitchFamily="18" charset="0"/>
              </a:rPr>
              <a:t>SHA</a:t>
            </a:r>
            <a:r>
              <a:rPr lang="el-GR" sz="1600" dirty="0">
                <a:ea typeface="Times New Roman" panose="02020603050405020304" pitchFamily="18" charset="0"/>
              </a:rPr>
              <a:t>-256</a:t>
            </a:r>
          </a:p>
          <a:p>
            <a:pPr marL="1257300" lvl="2" indent="-342900">
              <a:spcAft>
                <a:spcPts val="300"/>
              </a:spcAft>
              <a:buSzPts val="1600"/>
              <a:buFont typeface="Symbol" panose="05050102010706020507" pitchFamily="18" charset="2"/>
              <a:buChar char=""/>
              <a:tabLst>
                <a:tab pos="990600" algn="l"/>
                <a:tab pos="990600" algn="l"/>
              </a:tabLst>
            </a:pPr>
            <a:r>
              <a:rPr lang="el-GR" sz="1600" b="1" spc="-50" dirty="0">
                <a:ea typeface="Times New Roman" panose="02020603050405020304" pitchFamily="18" charset="0"/>
              </a:rPr>
              <a:t>CRYPT_SHA512	</a:t>
            </a:r>
            <a:r>
              <a:rPr lang="el-GR" sz="1600" dirty="0">
                <a:ea typeface="Times New Roman" panose="02020603050405020304" pitchFamily="18" charset="0"/>
              </a:rPr>
              <a:t>για </a:t>
            </a:r>
            <a:r>
              <a:rPr lang="en-US" sz="1600" dirty="0">
                <a:ea typeface="Times New Roman" panose="02020603050405020304" pitchFamily="18" charset="0"/>
              </a:rPr>
              <a:t>SHA</a:t>
            </a:r>
            <a:r>
              <a:rPr lang="el-GR" sz="1600" dirty="0">
                <a:ea typeface="Times New Roman" panose="02020603050405020304" pitchFamily="18" charset="0"/>
              </a:rPr>
              <a:t>-512</a:t>
            </a:r>
          </a:p>
          <a:p>
            <a:pPr marL="342900" lvl="0" indent="-342900">
              <a:spcAft>
                <a:spcPts val="300"/>
              </a:spcAft>
              <a:buSzPts val="1800"/>
              <a:buFont typeface="Wingdings" panose="05000000000000000000" pitchFamily="2" charset="2"/>
              <a:buChar char=""/>
            </a:pPr>
            <a:r>
              <a:rPr lang="el-GR" sz="1600" spc="-30" dirty="0">
                <a:ea typeface="Times New Roman" panose="02020603050405020304" pitchFamily="18" charset="0"/>
              </a:rPr>
              <a:t>Μπορούμε να καθορίσουμε τον αλγόριθμο κρυπτογράφησης της </a:t>
            </a:r>
            <a:r>
              <a:rPr lang="el-GR" sz="1600" b="1" spc="-50" dirty="0" err="1">
                <a:ea typeface="Times New Roman" panose="02020603050405020304" pitchFamily="18" charset="0"/>
              </a:rPr>
              <a:t>crypt</a:t>
            </a:r>
            <a:r>
              <a:rPr lang="el-GR" sz="1600" b="1" spc="-50" dirty="0">
                <a:ea typeface="Times New Roman" panose="02020603050405020304" pitchFamily="18" charset="0"/>
              </a:rPr>
              <a:t>()</a:t>
            </a:r>
            <a:r>
              <a:rPr lang="el-GR" sz="1600" spc="-30" dirty="0">
                <a:ea typeface="Times New Roman" panose="02020603050405020304" pitchFamily="18" charset="0"/>
              </a:rPr>
              <a:t> μέσω του </a:t>
            </a:r>
            <a:r>
              <a:rPr lang="en-US" sz="1600" spc="-30" dirty="0">
                <a:ea typeface="Times New Roman" panose="02020603050405020304" pitchFamily="18" charset="0"/>
              </a:rPr>
              <a:t>salt </a:t>
            </a:r>
            <a:r>
              <a:rPr lang="el-GR" sz="1600" spc="-30" dirty="0">
                <a:ea typeface="Times New Roman" panose="02020603050405020304" pitchFamily="18" charset="0"/>
              </a:rPr>
              <a:t>που θα δώσουμε! Πλήρης τεκμηρίωση υπάρχει στην διεύθυνση:</a:t>
            </a:r>
          </a:p>
          <a:p>
            <a:pPr marL="1200150" lvl="2" indent="-285750">
              <a:buFont typeface="Arial" panose="020B0604020202020204" pitchFamily="34" charset="0"/>
              <a:buChar char="•"/>
            </a:pPr>
            <a:r>
              <a:rPr lang="el-GR" sz="1600" dirty="0" smtClean="0">
                <a:solidFill>
                  <a:srgbClr val="0000FF"/>
                </a:solidFill>
                <a:ea typeface="Times New Roman" panose="02020603050405020304" pitchFamily="18" charset="0"/>
                <a:hlinkClick r:id="rId9"/>
              </a:rPr>
              <a:t>http</a:t>
            </a:r>
            <a:r>
              <a:rPr lang="el-GR" sz="1600" dirty="0">
                <a:solidFill>
                  <a:srgbClr val="0000FF"/>
                </a:solidFill>
                <a:ea typeface="Times New Roman" panose="02020603050405020304" pitchFamily="18" charset="0"/>
                <a:hlinkClick r:id="rId9"/>
              </a:rPr>
              <a:t>://php.net/manual/en/function.crypt.php</a:t>
            </a:r>
            <a:r>
              <a:rPr lang="el-GR" sz="1600" dirty="0">
                <a:ea typeface="Times New Roman" panose="02020603050405020304" pitchFamily="18" charset="0"/>
              </a:rPr>
              <a:t> </a:t>
            </a:r>
            <a:endParaRPr lang="el-GR" sz="1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170384" y="176542"/>
            <a:ext cx="8939336" cy="729593"/>
          </a:xfrm>
        </p:spPr>
        <p:txBody>
          <a:bodyPr>
            <a:noAutofit/>
          </a:bodyPr>
          <a:lstStyle/>
          <a:p>
            <a:r>
              <a:rPr lang="el-GR" sz="3600" dirty="0"/>
              <a:t>Επιλογή Αλγόριθμου Κρυπτογράφησης (</a:t>
            </a:r>
            <a:r>
              <a:rPr lang="el-GR" sz="3600" dirty="0" smtClean="0"/>
              <a:t>2/</a:t>
            </a:r>
            <a:r>
              <a:rPr lang="en-US" sz="3600" dirty="0" smtClean="0"/>
              <a:t>3</a:t>
            </a:r>
            <a:r>
              <a:rPr lang="el-GR" sz="3600" dirty="0" smtClean="0"/>
              <a:t>)</a:t>
            </a:r>
          </a:p>
        </p:txBody>
      </p:sp>
      <p:sp>
        <p:nvSpPr>
          <p:cNvPr id="5" name="Ορθογώνιο 4"/>
          <p:cNvSpPr/>
          <p:nvPr>
            <p:custDataLst>
              <p:tags r:id="rId3"/>
            </p:custDataLst>
          </p:nvPr>
        </p:nvSpPr>
        <p:spPr>
          <a:xfrm>
            <a:off x="161763" y="1004781"/>
            <a:ext cx="8712968" cy="5309146"/>
          </a:xfrm>
          <a:prstGeom prst="rect">
            <a:avLst/>
          </a:prstGeom>
        </p:spPr>
        <p:txBody>
          <a:bodyPr wrap="square">
            <a:spAutoFit/>
          </a:bodyPr>
          <a:lstStyle/>
          <a:p>
            <a:pPr algn="ctr">
              <a:spcAft>
                <a:spcPts val="300"/>
              </a:spcAft>
            </a:pPr>
            <a:r>
              <a:rPr lang="el-GR" sz="1600" b="1" dirty="0">
                <a:solidFill>
                  <a:srgbClr val="FF0000"/>
                </a:solidFill>
                <a:ea typeface="Times New Roman" panose="02020603050405020304" pitchFamily="18" charset="0"/>
                <a:cs typeface="Arial" panose="020B0604020202020204" pitchFamily="34" charset="0"/>
              </a:rPr>
              <a:t>Η δομή του </a:t>
            </a:r>
            <a:r>
              <a:rPr lang="en-US" sz="1600" b="1" dirty="0">
                <a:solidFill>
                  <a:srgbClr val="FF0000"/>
                </a:solidFill>
                <a:ea typeface="Times New Roman" panose="02020603050405020304" pitchFamily="18" charset="0"/>
                <a:cs typeface="Arial" panose="020B0604020202020204" pitchFamily="34" charset="0"/>
              </a:rPr>
              <a:t>salt</a:t>
            </a:r>
            <a:r>
              <a:rPr lang="el-GR" sz="1600" b="1" dirty="0">
                <a:solidFill>
                  <a:srgbClr val="FF0000"/>
                </a:solidFill>
                <a:ea typeface="Times New Roman" panose="02020603050405020304" pitchFamily="18" charset="0"/>
                <a:cs typeface="Arial" panose="020B0604020202020204" pitchFamily="34" charset="0"/>
              </a:rPr>
              <a:t> καθορίζει τον αλγόριθμο κρυπτογράφησης!</a:t>
            </a:r>
            <a:endParaRPr lang="el-GR" sz="1600" dirty="0">
              <a:ea typeface="Times New Roman" panose="02020603050405020304" pitchFamily="18" charset="0"/>
              <a:cs typeface="Arial" panose="020B0604020202020204" pitchFamily="34" charset="0"/>
            </a:endParaRPr>
          </a:p>
          <a:p>
            <a:pPr algn="ctr">
              <a:spcAft>
                <a:spcPts val="300"/>
              </a:spcAft>
            </a:pPr>
            <a:r>
              <a:rPr lang="el-GR" sz="1600" b="1" spc="-40" dirty="0">
                <a:solidFill>
                  <a:srgbClr val="0000CC"/>
                </a:solidFill>
                <a:ea typeface="Times New Roman" panose="02020603050405020304" pitchFamily="18" charset="0"/>
              </a:rPr>
              <a:t>ΠΡΟΣΟΧΗ! Να έχετε επαρκές μήκος στην </a:t>
            </a:r>
            <a:r>
              <a:rPr lang="el-GR" sz="1600" b="1" spc="-40" dirty="0" err="1">
                <a:solidFill>
                  <a:srgbClr val="0000CC"/>
                </a:solidFill>
                <a:ea typeface="Times New Roman" panose="02020603050405020304" pitchFamily="18" charset="0"/>
              </a:rPr>
              <a:t>database</a:t>
            </a:r>
            <a:r>
              <a:rPr lang="el-GR" sz="1600" b="1" spc="-40" dirty="0">
                <a:solidFill>
                  <a:srgbClr val="0000CC"/>
                </a:solidFill>
                <a:ea typeface="Times New Roman" panose="02020603050405020304" pitchFamily="18" charset="0"/>
              </a:rPr>
              <a:t> για την αποθήκευση του παραγόμενου </a:t>
            </a:r>
            <a:r>
              <a:rPr lang="el-GR" sz="1600" b="1" spc="-40" dirty="0" err="1">
                <a:solidFill>
                  <a:srgbClr val="0000CC"/>
                </a:solidFill>
                <a:ea typeface="Times New Roman" panose="02020603050405020304" pitchFamily="18" charset="0"/>
              </a:rPr>
              <a:t>hash</a:t>
            </a:r>
            <a:endParaRPr lang="el-GR" sz="1600" dirty="0">
              <a:ea typeface="Times New Roman" panose="02020603050405020304" pitchFamily="18" charset="0"/>
            </a:endParaRPr>
          </a:p>
          <a:p>
            <a:pPr algn="ctr">
              <a:spcAft>
                <a:spcPts val="0"/>
              </a:spcAft>
            </a:pPr>
            <a:r>
              <a:rPr lang="el-GR" sz="1600" b="1" dirty="0">
                <a:solidFill>
                  <a:srgbClr val="C00000"/>
                </a:solidFill>
                <a:ea typeface="Times New Roman" panose="02020603050405020304" pitchFamily="18" charset="0"/>
              </a:rPr>
              <a:t>Στο παράδειγμα, κρυπτογραφούμε το αλφαριθμητικό '</a:t>
            </a:r>
            <a:r>
              <a:rPr lang="en-US" sz="1600" b="1" dirty="0" err="1">
                <a:solidFill>
                  <a:srgbClr val="C00000"/>
                </a:solidFill>
                <a:ea typeface="Times New Roman" panose="02020603050405020304" pitchFamily="18" charset="0"/>
              </a:rPr>
              <a:t>myusername</a:t>
            </a:r>
            <a:r>
              <a:rPr lang="el-GR" sz="1600" b="1" dirty="0">
                <a:solidFill>
                  <a:srgbClr val="C00000"/>
                </a:solidFill>
                <a:ea typeface="Times New Roman" panose="02020603050405020304" pitchFamily="18" charset="0"/>
              </a:rPr>
              <a:t>'.</a:t>
            </a:r>
            <a:endParaRPr lang="el-GR" sz="1600" dirty="0">
              <a:ea typeface="Times New Roman" panose="02020603050405020304" pitchFamily="18" charset="0"/>
            </a:endParaRPr>
          </a:p>
          <a:p>
            <a:pPr marL="342900" lvl="0" indent="-342900">
              <a:spcAft>
                <a:spcPts val="300"/>
              </a:spcAft>
              <a:buFont typeface="Wingdings" panose="05000000000000000000" pitchFamily="2" charset="2"/>
              <a:buChar char=""/>
            </a:pPr>
            <a:r>
              <a:rPr lang="el-GR" sz="1600" b="1" dirty="0">
                <a:ea typeface="Times New Roman" panose="02020603050405020304" pitchFamily="18" charset="0"/>
              </a:rPr>
              <a:t>Standard DES</a:t>
            </a:r>
            <a:r>
              <a:rPr lang="el-GR" sz="1600" dirty="0">
                <a:ea typeface="Times New Roman" panose="02020603050405020304" pitchFamily="18" charset="0"/>
              </a:rPr>
              <a:t>: </a:t>
            </a:r>
            <a:r>
              <a:rPr lang="en-US" sz="1600" dirty="0">
                <a:ea typeface="Times New Roman" panose="02020603050405020304" pitchFamily="18" charset="0"/>
              </a:rPr>
              <a:t>salt </a:t>
            </a:r>
            <a:r>
              <a:rPr lang="el-GR" sz="1600" dirty="0">
                <a:ea typeface="Times New Roman" panose="02020603050405020304" pitchFamily="18" charset="0"/>
              </a:rPr>
              <a:t>δύο χαρακτήρων από τους "</a:t>
            </a:r>
            <a:r>
              <a:rPr lang="el-GR" sz="1600" b="1" spc="-50" dirty="0">
                <a:ea typeface="Times New Roman" panose="02020603050405020304" pitchFamily="18" charset="0"/>
              </a:rPr>
              <a:t>./0-9A-Za-z</a:t>
            </a:r>
            <a:r>
              <a:rPr lang="el-GR" sz="1600" dirty="0">
                <a:ea typeface="Times New Roman" panose="02020603050405020304" pitchFamily="18" charset="0"/>
              </a:rPr>
              <a:t>"</a:t>
            </a:r>
          </a:p>
          <a:p>
            <a:pPr>
              <a:spcAft>
                <a:spcPts val="300"/>
              </a:spcAft>
            </a:pPr>
            <a:r>
              <a:rPr lang="el-GR" sz="1600" b="1" spc="-100" dirty="0">
                <a:ea typeface="Times New Roman" panose="02020603050405020304" pitchFamily="18" charset="0"/>
                <a:cs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if (CRYPT_STD_DES == 1) { </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echo 'Standard DES: ' . crypt('</a:t>
            </a:r>
            <a:r>
              <a:rPr lang="en-US" sz="1600" b="1" spc="-100" dirty="0" err="1">
                <a:ea typeface="Times New Roman" panose="02020603050405020304" pitchFamily="18" charset="0"/>
                <a:cs typeface="Times New Roman" panose="02020603050405020304" pitchFamily="18" charset="0"/>
              </a:rPr>
              <a:t>myusername</a:t>
            </a:r>
            <a:r>
              <a:rPr lang="en-US" sz="1600" b="1" spc="-100" dirty="0">
                <a:ea typeface="Times New Roman" panose="02020603050405020304" pitchFamily="18" charset="0"/>
                <a:cs typeface="Times New Roman" panose="02020603050405020304" pitchFamily="18" charset="0"/>
              </a:rPr>
              <a:t>', '</a:t>
            </a:r>
            <a:r>
              <a:rPr lang="en-US" sz="1600" b="1" spc="-100" dirty="0" err="1">
                <a:solidFill>
                  <a:srgbClr val="0000CC"/>
                </a:solidFill>
                <a:highlight>
                  <a:srgbClr val="00FFFF"/>
                </a:highlight>
                <a:ea typeface="Times New Roman" panose="02020603050405020304" pitchFamily="18" charset="0"/>
                <a:cs typeface="Times New Roman" panose="02020603050405020304" pitchFamily="18" charset="0"/>
              </a:rPr>
              <a:t>ko</a:t>
            </a:r>
            <a:r>
              <a:rPr lang="en-US" sz="1600" b="1" spc="-100" dirty="0">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 else echo 'Standard DES is not supported';		</a:t>
            </a:r>
            <a:r>
              <a:rPr lang="en-US" sz="1600" b="1" spc="-100" dirty="0">
                <a:solidFill>
                  <a:srgbClr val="0000CC"/>
                </a:solidFill>
                <a:ea typeface="Times New Roman" panose="02020603050405020304" pitchFamily="18" charset="0"/>
                <a:cs typeface="Times New Roman" panose="02020603050405020304" pitchFamily="18" charset="0"/>
              </a:rPr>
              <a:t>//</a:t>
            </a:r>
            <a:r>
              <a:rPr lang="en-US" sz="1600" b="1" spc="-100" dirty="0">
                <a:solidFill>
                  <a:srgbClr val="0000CC"/>
                </a:solidFill>
                <a:highlight>
                  <a:srgbClr val="FFFF00"/>
                </a:highlight>
                <a:ea typeface="Times New Roman" panose="02020603050405020304" pitchFamily="18" charset="0"/>
                <a:cs typeface="Times New Roman" panose="02020603050405020304" pitchFamily="18" charset="0"/>
              </a:rPr>
              <a:t>ko</a:t>
            </a:r>
            <a:r>
              <a:rPr lang="en-US" sz="1600" b="1" spc="-100" dirty="0">
                <a:solidFill>
                  <a:srgbClr val="0000CC"/>
                </a:solidFill>
                <a:ea typeface="Times New Roman" panose="02020603050405020304" pitchFamily="18" charset="0"/>
                <a:cs typeface="Times New Roman" panose="02020603050405020304" pitchFamily="18" charset="0"/>
              </a:rPr>
              <a:t>Bey1NE0LjtE    </a:t>
            </a:r>
            <a:r>
              <a:rPr lang="en-US" sz="1600" b="1" spc="-100" dirty="0">
                <a:highlight>
                  <a:srgbClr val="D3D3D3"/>
                </a:highlight>
                <a:ea typeface="Times New Roman" panose="02020603050405020304" pitchFamily="18" charset="0"/>
                <a:cs typeface="Times New Roman" panose="02020603050405020304" pitchFamily="18" charset="0"/>
              </a:rPr>
              <a:t>(</a:t>
            </a:r>
            <a:r>
              <a:rPr lang="el-GR" sz="1600" b="1" spc="-100" dirty="0">
                <a:highlight>
                  <a:srgbClr val="D3D3D3"/>
                </a:highlight>
                <a:ea typeface="Times New Roman" panose="02020603050405020304" pitchFamily="18" charset="0"/>
                <a:cs typeface="Times New Roman" panose="02020603050405020304" pitchFamily="18" charset="0"/>
              </a:rPr>
              <a:t>μήκος</a:t>
            </a:r>
            <a:r>
              <a:rPr lang="en-US" sz="1600" b="1" spc="-100" dirty="0">
                <a:highlight>
                  <a:srgbClr val="D3D3D3"/>
                </a:highlight>
                <a:ea typeface="Times New Roman" panose="02020603050405020304" pitchFamily="18" charset="0"/>
                <a:cs typeface="Times New Roman" panose="02020603050405020304" pitchFamily="18" charset="0"/>
              </a:rPr>
              <a:t> 13)</a:t>
            </a:r>
            <a:endParaRPr lang="el-GR" sz="1600" b="1" spc="-100" dirty="0">
              <a:ea typeface="Times New Roman" panose="02020603050405020304" pitchFamily="18" charset="0"/>
              <a:cs typeface="Times New Roman" panose="02020603050405020304" pitchFamily="18" charset="0"/>
            </a:endParaRPr>
          </a:p>
          <a:p>
            <a:pPr marL="342900" lvl="0" indent="-342900">
              <a:spcAft>
                <a:spcPts val="300"/>
              </a:spcAft>
              <a:buFont typeface="Wingdings" panose="05000000000000000000" pitchFamily="2" charset="2"/>
              <a:buChar char=""/>
            </a:pPr>
            <a:r>
              <a:rPr lang="en-US" sz="1600" b="1" dirty="0">
                <a:ea typeface="Times New Roman" panose="02020603050405020304" pitchFamily="18" charset="0"/>
              </a:rPr>
              <a:t>Extended DES</a:t>
            </a:r>
            <a:r>
              <a:rPr lang="el-GR" sz="1600" dirty="0">
                <a:ea typeface="Times New Roman" panose="02020603050405020304" pitchFamily="18" charset="0"/>
              </a:rPr>
              <a:t>: "</a:t>
            </a:r>
            <a:r>
              <a:rPr lang="en-US" sz="1600" dirty="0">
                <a:ea typeface="Times New Roman" panose="02020603050405020304" pitchFamily="18" charset="0"/>
              </a:rPr>
              <a:t>salt</a:t>
            </a:r>
            <a:r>
              <a:rPr lang="el-GR" sz="1600" dirty="0">
                <a:ea typeface="Times New Roman" panose="02020603050405020304" pitchFamily="18" charset="0"/>
              </a:rPr>
              <a:t>" μήκους 9 χαρακτήρων με πρώτο χαρακτήρα το </a:t>
            </a:r>
            <a:r>
              <a:rPr lang="el-GR" sz="1600" b="1" spc="-50" dirty="0">
                <a:ea typeface="Times New Roman" panose="02020603050405020304" pitchFamily="18" charset="0"/>
              </a:rPr>
              <a:t>_</a:t>
            </a:r>
            <a:r>
              <a:rPr lang="el-GR" sz="1600" dirty="0">
                <a:ea typeface="Times New Roman" panose="02020603050405020304" pitchFamily="18" charset="0"/>
              </a:rPr>
              <a:t> ακολουθού­μενο από </a:t>
            </a:r>
            <a:r>
              <a:rPr lang="el-GR" sz="1600" b="1" dirty="0">
                <a:ea typeface="Times New Roman" panose="02020603050405020304" pitchFamily="18" charset="0"/>
              </a:rPr>
              <a:t>4 </a:t>
            </a:r>
            <a:r>
              <a:rPr lang="en-US" sz="1600" b="1" dirty="0">
                <a:ea typeface="Times New Roman" panose="02020603050405020304" pitchFamily="18" charset="0"/>
              </a:rPr>
              <a:t>bytes</a:t>
            </a:r>
            <a:r>
              <a:rPr lang="en-US" sz="1600" dirty="0">
                <a:ea typeface="Times New Roman" panose="02020603050405020304" pitchFamily="18" charset="0"/>
              </a:rPr>
              <a:t> </a:t>
            </a:r>
            <a:r>
              <a:rPr lang="el-GR" sz="1600" dirty="0">
                <a:ea typeface="Times New Roman" panose="02020603050405020304" pitchFamily="18" charset="0"/>
              </a:rPr>
              <a:t>για το πλήθος </a:t>
            </a:r>
            <a:r>
              <a:rPr lang="en-US" sz="1600" dirty="0">
                <a:ea typeface="Times New Roman" panose="02020603050405020304" pitchFamily="18" charset="0"/>
              </a:rPr>
              <a:t>iteration </a:t>
            </a:r>
            <a:r>
              <a:rPr lang="el-GR" sz="1600" dirty="0">
                <a:ea typeface="Times New Roman" panose="02020603050405020304" pitchFamily="18" charset="0"/>
              </a:rPr>
              <a:t>και </a:t>
            </a:r>
            <a:r>
              <a:rPr lang="el-GR" sz="1600" b="1" dirty="0">
                <a:ea typeface="Times New Roman" panose="02020603050405020304" pitchFamily="18" charset="0"/>
              </a:rPr>
              <a:t>4 </a:t>
            </a:r>
            <a:r>
              <a:rPr lang="en-US" sz="1600" b="1" dirty="0">
                <a:ea typeface="Times New Roman" panose="02020603050405020304" pitchFamily="18" charset="0"/>
              </a:rPr>
              <a:t>bytes</a:t>
            </a:r>
            <a:r>
              <a:rPr lang="en-US" sz="1600" dirty="0">
                <a:ea typeface="Times New Roman" panose="02020603050405020304" pitchFamily="18" charset="0"/>
              </a:rPr>
              <a:t> </a:t>
            </a:r>
            <a:r>
              <a:rPr lang="el-GR" sz="1600" dirty="0">
                <a:ea typeface="Times New Roman" panose="02020603050405020304" pitchFamily="18" charset="0"/>
              </a:rPr>
              <a:t>για το </a:t>
            </a:r>
            <a:r>
              <a:rPr lang="en-US" sz="1600" dirty="0">
                <a:ea typeface="Times New Roman" panose="02020603050405020304" pitchFamily="18" charset="0"/>
              </a:rPr>
              <a:t>salt</a:t>
            </a:r>
            <a:r>
              <a:rPr lang="el-GR" sz="1600" dirty="0">
                <a:ea typeface="Times New Roman" panose="02020603050405020304" pitchFamily="18" charset="0"/>
              </a:rPr>
              <a:t>. Περισσότερα </a:t>
            </a:r>
            <a:r>
              <a:rPr lang="en-US" sz="1600" dirty="0">
                <a:ea typeface="Times New Roman" panose="02020603050405020304" pitchFamily="18" charset="0"/>
              </a:rPr>
              <a:t>on</a:t>
            </a:r>
            <a:r>
              <a:rPr lang="el-GR" sz="1600" dirty="0">
                <a:ea typeface="Times New Roman" panose="02020603050405020304" pitchFamily="18" charset="0"/>
              </a:rPr>
              <a:t>-</a:t>
            </a:r>
            <a:r>
              <a:rPr lang="en-US" sz="1600" dirty="0">
                <a:ea typeface="Times New Roman" panose="02020603050405020304" pitchFamily="18" charset="0"/>
              </a:rPr>
              <a:t>line</a:t>
            </a:r>
            <a:endParaRPr lang="el-GR" sz="1600" dirty="0">
              <a:ea typeface="Times New Roman" panose="02020603050405020304" pitchFamily="18" charset="0"/>
            </a:endParaRPr>
          </a:p>
          <a:p>
            <a:pPr>
              <a:spcAft>
                <a:spcPts val="300"/>
              </a:spcAft>
            </a:pPr>
            <a:r>
              <a:rPr lang="el-GR" sz="1600" b="1" spc="-100" dirty="0">
                <a:ea typeface="Times New Roman" panose="02020603050405020304" pitchFamily="18" charset="0"/>
                <a:cs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if (CRYPT_EXT_DES == 1) {</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echo 'Extended DES: ' . crypt('</a:t>
            </a:r>
            <a:r>
              <a:rPr lang="en-US" sz="1600" b="1" spc="-100" dirty="0" err="1">
                <a:ea typeface="Times New Roman" panose="02020603050405020304" pitchFamily="18" charset="0"/>
                <a:cs typeface="Times New Roman" panose="02020603050405020304" pitchFamily="18" charset="0"/>
              </a:rPr>
              <a:t>myusername</a:t>
            </a:r>
            <a:r>
              <a:rPr lang="en-US" sz="1600" b="1" spc="-100" dirty="0">
                <a:ea typeface="Times New Roman" panose="02020603050405020304" pitchFamily="18" charset="0"/>
                <a:cs typeface="Times New Roman" panose="02020603050405020304" pitchFamily="18" charset="0"/>
              </a:rPr>
              <a:t>', '</a:t>
            </a:r>
            <a:r>
              <a:rPr lang="en-US" sz="1600" b="1" spc="-100" dirty="0">
                <a:highlight>
                  <a:srgbClr val="FFFF00"/>
                </a:highlight>
                <a:ea typeface="Times New Roman" panose="02020603050405020304" pitchFamily="18" charset="0"/>
                <a:cs typeface="Times New Roman" panose="02020603050405020304" pitchFamily="18" charset="0"/>
              </a:rPr>
              <a:t>_</a:t>
            </a:r>
            <a:r>
              <a:rPr lang="en-US" sz="1600" b="1" spc="-100" dirty="0">
                <a:highlight>
                  <a:srgbClr val="00FF00"/>
                </a:highlight>
                <a:ea typeface="Times New Roman" panose="02020603050405020304" pitchFamily="18" charset="0"/>
                <a:cs typeface="Times New Roman" panose="02020603050405020304" pitchFamily="18" charset="0"/>
              </a:rPr>
              <a:t>J9..</a:t>
            </a:r>
            <a:r>
              <a:rPr lang="en-US" sz="1600" b="1" spc="-100" dirty="0">
                <a:highlight>
                  <a:srgbClr val="00FFFF"/>
                </a:highlight>
                <a:ea typeface="Times New Roman" panose="02020603050405020304" pitchFamily="18" charset="0"/>
                <a:cs typeface="Times New Roman" panose="02020603050405020304" pitchFamily="18" charset="0"/>
              </a:rPr>
              <a:t>kokk</a:t>
            </a:r>
            <a:r>
              <a:rPr lang="en-US" sz="1600" b="1" spc="-100" dirty="0">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 else echo ''Extended DES is not supported';		</a:t>
            </a:r>
            <a:r>
              <a:rPr lang="en-US" sz="1600" b="1" spc="-100" dirty="0">
                <a:solidFill>
                  <a:srgbClr val="0000CC"/>
                </a:solidFill>
                <a:ea typeface="Times New Roman" panose="02020603050405020304" pitchFamily="18" charset="0"/>
                <a:cs typeface="Times New Roman" panose="02020603050405020304" pitchFamily="18" charset="0"/>
              </a:rPr>
              <a:t>//</a:t>
            </a:r>
            <a:r>
              <a:rPr lang="en-US" sz="1600" b="1" spc="-100" dirty="0">
                <a:solidFill>
                  <a:srgbClr val="0000CC"/>
                </a:solidFill>
                <a:highlight>
                  <a:srgbClr val="FFFF00"/>
                </a:highlight>
                <a:ea typeface="Times New Roman" panose="02020603050405020304" pitchFamily="18" charset="0"/>
                <a:cs typeface="Times New Roman" panose="02020603050405020304" pitchFamily="18" charset="0"/>
              </a:rPr>
              <a:t>_J9..kokk</a:t>
            </a:r>
            <a:r>
              <a:rPr lang="en-US" sz="1600" b="1" spc="-100" dirty="0">
                <a:solidFill>
                  <a:srgbClr val="0000CC"/>
                </a:solidFill>
                <a:ea typeface="Times New Roman" panose="02020603050405020304" pitchFamily="18" charset="0"/>
                <a:cs typeface="Times New Roman" panose="02020603050405020304" pitchFamily="18" charset="0"/>
              </a:rPr>
              <a:t>u2/6LhSJExc    </a:t>
            </a:r>
            <a:r>
              <a:rPr lang="en-US" sz="1600" b="1" spc="-100" dirty="0">
                <a:highlight>
                  <a:srgbClr val="D3D3D3"/>
                </a:highlight>
                <a:ea typeface="Times New Roman" panose="02020603050405020304" pitchFamily="18" charset="0"/>
                <a:cs typeface="Times New Roman" panose="02020603050405020304" pitchFamily="18" charset="0"/>
              </a:rPr>
              <a:t>(</a:t>
            </a:r>
            <a:r>
              <a:rPr lang="el-GR" sz="1600" b="1" spc="-100" dirty="0">
                <a:highlight>
                  <a:srgbClr val="D3D3D3"/>
                </a:highlight>
                <a:ea typeface="Times New Roman" panose="02020603050405020304" pitchFamily="18" charset="0"/>
                <a:cs typeface="Times New Roman" panose="02020603050405020304" pitchFamily="18" charset="0"/>
              </a:rPr>
              <a:t>μήκος</a:t>
            </a:r>
            <a:r>
              <a:rPr lang="en-US" sz="1600" b="1" spc="-100" dirty="0">
                <a:highlight>
                  <a:srgbClr val="D3D3D3"/>
                </a:highlight>
                <a:ea typeface="Times New Roman" panose="02020603050405020304" pitchFamily="18" charset="0"/>
                <a:cs typeface="Times New Roman" panose="02020603050405020304" pitchFamily="18" charset="0"/>
              </a:rPr>
              <a:t> 20)</a:t>
            </a:r>
            <a:endParaRPr lang="el-GR" sz="1600" b="1" spc="-100" dirty="0">
              <a:ea typeface="Times New Roman" panose="02020603050405020304" pitchFamily="18" charset="0"/>
              <a:cs typeface="Times New Roman" panose="02020603050405020304" pitchFamily="18" charset="0"/>
            </a:endParaRPr>
          </a:p>
          <a:p>
            <a:pPr marL="342900" lvl="0" indent="-342900">
              <a:spcAft>
                <a:spcPts val="300"/>
              </a:spcAft>
              <a:buFont typeface="Wingdings" panose="05000000000000000000" pitchFamily="2" charset="2"/>
              <a:buChar char=""/>
            </a:pPr>
            <a:r>
              <a:rPr lang="en-US" sz="1600" b="1" dirty="0">
                <a:ea typeface="Times New Roman" panose="02020603050405020304" pitchFamily="18" charset="0"/>
              </a:rPr>
              <a:t>MD</a:t>
            </a:r>
            <a:r>
              <a:rPr lang="el-GR" sz="1600" b="1" dirty="0">
                <a:ea typeface="Times New Roman" panose="02020603050405020304" pitchFamily="18" charset="0"/>
              </a:rPr>
              <a:t>5</a:t>
            </a:r>
            <a:r>
              <a:rPr lang="el-GR" sz="1600" dirty="0">
                <a:ea typeface="Times New Roman" panose="02020603050405020304" pitchFamily="18" charset="0"/>
              </a:rPr>
              <a:t>: </a:t>
            </a:r>
            <a:r>
              <a:rPr lang="en-US" sz="1600" dirty="0">
                <a:ea typeface="Times New Roman" panose="02020603050405020304" pitchFamily="18" charset="0"/>
              </a:rPr>
              <a:t>salt </a:t>
            </a:r>
            <a:r>
              <a:rPr lang="el-GR" sz="1600" dirty="0">
                <a:ea typeface="Times New Roman" panose="02020603050405020304" pitchFamily="18" charset="0"/>
              </a:rPr>
              <a:t>μήκος 12 χαρακτήρων που ξεκινά με </a:t>
            </a:r>
            <a:r>
              <a:rPr lang="el-GR" sz="1600" b="1" spc="-50" dirty="0">
                <a:ea typeface="Times New Roman" panose="02020603050405020304" pitchFamily="18" charset="0"/>
              </a:rPr>
              <a:t>$1$</a:t>
            </a:r>
            <a:r>
              <a:rPr lang="el-GR" sz="1600" dirty="0">
                <a:ea typeface="Times New Roman" panose="02020603050405020304" pitchFamily="18" charset="0"/>
              </a:rPr>
              <a:t> και τελειώνει με </a:t>
            </a:r>
            <a:r>
              <a:rPr lang="el-GR" sz="1600" b="1" spc="-50" dirty="0">
                <a:ea typeface="Times New Roman" panose="02020603050405020304" pitchFamily="18" charset="0"/>
              </a:rPr>
              <a:t>$</a:t>
            </a:r>
            <a:endParaRPr lang="el-GR" sz="1600" dirty="0">
              <a:ea typeface="Times New Roman" panose="02020603050405020304" pitchFamily="18" charset="0"/>
            </a:endParaRPr>
          </a:p>
          <a:p>
            <a:pPr>
              <a:spcAft>
                <a:spcPts val="300"/>
              </a:spcAft>
            </a:pPr>
            <a:r>
              <a:rPr lang="el-GR" sz="1600" b="1" spc="-100" dirty="0">
                <a:ea typeface="Times New Roman" panose="02020603050405020304" pitchFamily="18" charset="0"/>
                <a:cs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if (CRYPT_MD5 == 1) {</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echo 'MD5: ' . crypt('</a:t>
            </a:r>
            <a:r>
              <a:rPr lang="en-US" sz="1600" b="1" spc="-100" dirty="0" err="1">
                <a:ea typeface="Times New Roman" panose="02020603050405020304" pitchFamily="18" charset="0"/>
                <a:cs typeface="Times New Roman" panose="02020603050405020304" pitchFamily="18" charset="0"/>
              </a:rPr>
              <a:t>myusername</a:t>
            </a:r>
            <a:r>
              <a:rPr lang="en-US" sz="1600" b="1" spc="-100" dirty="0">
                <a:ea typeface="Times New Roman" panose="02020603050405020304" pitchFamily="18" charset="0"/>
                <a:cs typeface="Times New Roman" panose="02020603050405020304" pitchFamily="18" charset="0"/>
              </a:rPr>
              <a:t>', '</a:t>
            </a:r>
            <a:r>
              <a:rPr lang="en-US" sz="1600" b="1" spc="-100" dirty="0">
                <a:highlight>
                  <a:srgbClr val="FFFF00"/>
                </a:highlight>
                <a:ea typeface="Times New Roman" panose="02020603050405020304" pitchFamily="18" charset="0"/>
                <a:cs typeface="Times New Roman" panose="02020603050405020304" pitchFamily="18" charset="0"/>
              </a:rPr>
              <a:t>$</a:t>
            </a:r>
            <a:r>
              <a:rPr lang="en-US" sz="1600" b="1" spc="-100" dirty="0">
                <a:highlight>
                  <a:srgbClr val="FF00FF"/>
                </a:highlight>
                <a:ea typeface="Times New Roman" panose="02020603050405020304" pitchFamily="18" charset="0"/>
                <a:cs typeface="Times New Roman" panose="02020603050405020304" pitchFamily="18" charset="0"/>
              </a:rPr>
              <a:t>1</a:t>
            </a:r>
            <a:r>
              <a:rPr lang="en-US" sz="1600" b="1" spc="-100" dirty="0">
                <a:highlight>
                  <a:srgbClr val="FFFF00"/>
                </a:highlight>
                <a:ea typeface="Times New Roman" panose="02020603050405020304" pitchFamily="18" charset="0"/>
                <a:cs typeface="Times New Roman" panose="02020603050405020304" pitchFamily="18" charset="0"/>
              </a:rPr>
              <a:t>$</a:t>
            </a:r>
            <a:r>
              <a:rPr lang="en-US" sz="1600" b="1" spc="-100" dirty="0">
                <a:highlight>
                  <a:srgbClr val="00FFFF"/>
                </a:highlight>
                <a:ea typeface="Times New Roman" panose="02020603050405020304" pitchFamily="18" charset="0"/>
                <a:cs typeface="Times New Roman" panose="02020603050405020304" pitchFamily="18" charset="0"/>
              </a:rPr>
              <a:t>kokkoras</a:t>
            </a:r>
            <a:r>
              <a:rPr lang="en-US" sz="1600" b="1" spc="-100" dirty="0">
                <a:highlight>
                  <a:srgbClr val="FFFF00"/>
                </a:highlight>
                <a:ea typeface="Times New Roman" panose="02020603050405020304" pitchFamily="18" charset="0"/>
                <a:cs typeface="Times New Roman" panose="02020603050405020304" pitchFamily="18" charset="0"/>
              </a:rPr>
              <a:t>$</a:t>
            </a:r>
            <a:r>
              <a:rPr lang="en-US" sz="1600" b="1" spc="-100" dirty="0">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 else echo ' MD5 is not supported';		</a:t>
            </a:r>
            <a:r>
              <a:rPr lang="en-US" sz="1600" b="1" spc="-100" dirty="0">
                <a:solidFill>
                  <a:srgbClr val="0000CC"/>
                </a:solidFill>
                <a:ea typeface="Times New Roman" panose="02020603050405020304" pitchFamily="18" charset="0"/>
                <a:cs typeface="Times New Roman" panose="02020603050405020304" pitchFamily="18" charset="0"/>
              </a:rPr>
              <a:t>//</a:t>
            </a:r>
            <a:r>
              <a:rPr lang="en-US" sz="1600" b="1" spc="-100" dirty="0">
                <a:solidFill>
                  <a:srgbClr val="0000CC"/>
                </a:solidFill>
                <a:highlight>
                  <a:srgbClr val="FFFF00"/>
                </a:highlight>
                <a:ea typeface="Times New Roman" panose="02020603050405020304" pitchFamily="18" charset="0"/>
                <a:cs typeface="Times New Roman" panose="02020603050405020304" pitchFamily="18" charset="0"/>
              </a:rPr>
              <a:t>$1$kokkoras$</a:t>
            </a:r>
            <a:r>
              <a:rPr lang="en-US" sz="1600" b="1" spc="-100" dirty="0">
                <a:solidFill>
                  <a:srgbClr val="0000CC"/>
                </a:solidFill>
                <a:ea typeface="Times New Roman" panose="02020603050405020304" pitchFamily="18" charset="0"/>
                <a:cs typeface="Times New Roman" panose="02020603050405020304" pitchFamily="18" charset="0"/>
              </a:rPr>
              <a:t>93f8HVhV2uelJp.dzs4fe1    </a:t>
            </a:r>
            <a:r>
              <a:rPr lang="en-US" sz="1600" b="1" spc="-100" dirty="0">
                <a:highlight>
                  <a:srgbClr val="D3D3D3"/>
                </a:highlight>
                <a:ea typeface="Times New Roman" panose="02020603050405020304" pitchFamily="18" charset="0"/>
                <a:cs typeface="Times New Roman" panose="02020603050405020304" pitchFamily="18" charset="0"/>
              </a:rPr>
              <a:t>(</a:t>
            </a:r>
            <a:r>
              <a:rPr lang="el-GR" sz="1600" b="1" spc="-100" dirty="0">
                <a:highlight>
                  <a:srgbClr val="D3D3D3"/>
                </a:highlight>
                <a:ea typeface="Times New Roman" panose="02020603050405020304" pitchFamily="18" charset="0"/>
                <a:cs typeface="Times New Roman" panose="02020603050405020304" pitchFamily="18" charset="0"/>
              </a:rPr>
              <a:t>μήκος</a:t>
            </a:r>
            <a:r>
              <a:rPr lang="en-US" sz="1600" b="1" spc="-100" dirty="0">
                <a:highlight>
                  <a:srgbClr val="D3D3D3"/>
                </a:highlight>
                <a:ea typeface="Times New Roman" panose="02020603050405020304" pitchFamily="18" charset="0"/>
                <a:cs typeface="Times New Roman" panose="02020603050405020304" pitchFamily="18" charset="0"/>
              </a:rPr>
              <a:t> 34)</a:t>
            </a:r>
            <a:endParaRPr lang="el-GR" sz="1600" b="1" spc="-100" dirty="0">
              <a:ea typeface="Times New Roman" panose="02020603050405020304" pitchFamily="18" charset="0"/>
              <a:cs typeface="Times New Roman" panose="02020603050405020304" pitchFamily="18" charset="0"/>
            </a:endParaRPr>
          </a:p>
          <a:p>
            <a:pPr marL="342900" lvl="0" indent="-342900">
              <a:spcAft>
                <a:spcPts val="300"/>
              </a:spcAft>
              <a:buFont typeface="Wingdings" panose="05000000000000000000" pitchFamily="2" charset="2"/>
              <a:buChar char=""/>
            </a:pPr>
            <a:r>
              <a:rPr lang="en-US" sz="1600" b="1" dirty="0">
                <a:ea typeface="Times New Roman" panose="02020603050405020304" pitchFamily="18" charset="0"/>
              </a:rPr>
              <a:t>Blowfish</a:t>
            </a:r>
            <a:r>
              <a:rPr lang="el-GR" sz="1600" dirty="0">
                <a:ea typeface="Times New Roman" panose="02020603050405020304" pitchFamily="18" charset="0"/>
              </a:rPr>
              <a:t>: "</a:t>
            </a:r>
            <a:r>
              <a:rPr lang="en-US" sz="1600" dirty="0">
                <a:ea typeface="Times New Roman" panose="02020603050405020304" pitchFamily="18" charset="0"/>
              </a:rPr>
              <a:t>salt</a:t>
            </a:r>
            <a:r>
              <a:rPr lang="el-GR" sz="1600" dirty="0">
                <a:ea typeface="Times New Roman" panose="02020603050405020304" pitchFamily="18" charset="0"/>
              </a:rPr>
              <a:t>" που ξεκινά με "</a:t>
            </a:r>
            <a:r>
              <a:rPr lang="el-GR" sz="1600" b="1" spc="-50" dirty="0">
                <a:ea typeface="Times New Roman" panose="02020603050405020304" pitchFamily="18" charset="0"/>
              </a:rPr>
              <a:t>$2a$</a:t>
            </a:r>
            <a:r>
              <a:rPr lang="el-GR" sz="1600" dirty="0">
                <a:ea typeface="Times New Roman" panose="02020603050405020304" pitchFamily="18" charset="0"/>
              </a:rPr>
              <a:t>" (για &lt; </a:t>
            </a:r>
            <a:r>
              <a:rPr lang="en-US" sz="1600" dirty="0">
                <a:ea typeface="Times New Roman" panose="02020603050405020304" pitchFamily="18" charset="0"/>
              </a:rPr>
              <a:t>v</a:t>
            </a:r>
            <a:r>
              <a:rPr lang="el-GR" sz="1600" dirty="0">
                <a:ea typeface="Times New Roman" panose="02020603050405020304" pitchFamily="18" charset="0"/>
              </a:rPr>
              <a:t>.5.3.7) ή "</a:t>
            </a:r>
            <a:r>
              <a:rPr lang="el-GR" sz="1600" b="1" spc="-50" dirty="0">
                <a:ea typeface="Times New Roman" panose="02020603050405020304" pitchFamily="18" charset="0"/>
              </a:rPr>
              <a:t>$2y$</a:t>
            </a:r>
            <a:r>
              <a:rPr lang="el-GR" sz="1600" dirty="0">
                <a:ea typeface="Times New Roman" panose="02020603050405020304" pitchFamily="18" charset="0"/>
              </a:rPr>
              <a:t>" (για 5.3.7 και </a:t>
            </a:r>
            <a:r>
              <a:rPr lang="el-GR" sz="1600" dirty="0" err="1">
                <a:ea typeface="Times New Roman" panose="02020603050405020304" pitchFamily="18" charset="0"/>
              </a:rPr>
              <a:t>νεώτε­ρη</a:t>
            </a:r>
            <a:r>
              <a:rPr lang="el-GR" sz="1600" dirty="0">
                <a:ea typeface="Times New Roman" panose="02020603050405020304" pitchFamily="18" charset="0"/>
              </a:rPr>
              <a:t> έκδοση), ακολουθούμενο από διψήφια παράμετρο κόστους μεταξύ 04 και 31, α­κολουθούμενο από </a:t>
            </a:r>
            <a:r>
              <a:rPr lang="el-GR" sz="1600" b="1" spc="-50" dirty="0">
                <a:ea typeface="Times New Roman" panose="02020603050405020304" pitchFamily="18" charset="0"/>
              </a:rPr>
              <a:t>$</a:t>
            </a:r>
            <a:r>
              <a:rPr lang="el-GR" sz="1600" dirty="0">
                <a:ea typeface="Times New Roman" panose="02020603050405020304" pitchFamily="18" charset="0"/>
              </a:rPr>
              <a:t>, ακολουθούμενο από 22 χαρακτήρες από τους "</a:t>
            </a:r>
            <a:r>
              <a:rPr lang="el-GR" sz="1600" b="1" spc="-50" dirty="0">
                <a:ea typeface="Times New Roman" panose="02020603050405020304" pitchFamily="18" charset="0"/>
              </a:rPr>
              <a:t>./0-9A-Za-z</a:t>
            </a:r>
            <a:r>
              <a:rPr lang="el-GR" sz="1600" dirty="0">
                <a:ea typeface="Times New Roman" panose="02020603050405020304" pitchFamily="18" charset="0"/>
              </a:rPr>
              <a:t>"</a:t>
            </a:r>
            <a:endParaRPr lang="el-GR" sz="1600" dirty="0">
              <a:effectLst/>
              <a:ea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869517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200" dirty="0"/>
              <a:t>Επιλογή Αλγόριθμου Κρυπτογράφησης </a:t>
            </a:r>
            <a:r>
              <a:rPr lang="el-GR" sz="3200" dirty="0" smtClean="0"/>
              <a:t>(</a:t>
            </a:r>
            <a:r>
              <a:rPr lang="en-US" sz="3200" dirty="0" smtClean="0"/>
              <a:t>3</a:t>
            </a:r>
            <a:r>
              <a:rPr lang="el-GR" sz="3200" dirty="0" smtClean="0"/>
              <a:t>/</a:t>
            </a:r>
            <a:r>
              <a:rPr lang="en-US" sz="3200" dirty="0"/>
              <a:t>3</a:t>
            </a:r>
            <a:r>
              <a:rPr lang="el-GR" sz="3200" dirty="0"/>
              <a:t>)</a:t>
            </a:r>
            <a:endParaRPr lang="el-GR" sz="3200" dirty="0" smtClean="0"/>
          </a:p>
        </p:txBody>
      </p:sp>
      <p:sp>
        <p:nvSpPr>
          <p:cNvPr id="2" name="Ορθογώνιο 1"/>
          <p:cNvSpPr/>
          <p:nvPr/>
        </p:nvSpPr>
        <p:spPr>
          <a:xfrm>
            <a:off x="138906" y="693261"/>
            <a:ext cx="9005094" cy="5324535"/>
          </a:xfrm>
          <a:prstGeom prst="rect">
            <a:avLst/>
          </a:prstGeom>
        </p:spPr>
        <p:txBody>
          <a:bodyPr wrap="square">
            <a:spAutoFit/>
          </a:bodyPr>
          <a:lstStyle/>
          <a:p>
            <a:pPr>
              <a:spcAft>
                <a:spcPts val="300"/>
              </a:spcAft>
            </a:pPr>
            <a:r>
              <a:rPr lang="en-US" sz="1500" b="1" spc="-100" dirty="0">
                <a:ea typeface="Times New Roman" panose="02020603050405020304" pitchFamily="18" charset="0"/>
                <a:cs typeface="Times New Roman" panose="02020603050405020304" pitchFamily="18" charset="0"/>
              </a:rPr>
              <a:t>if (CRYPT_BLOWFISH == 1) {</a:t>
            </a:r>
            <a:endParaRPr lang="el-GR" sz="1500" b="1" spc="-100" dirty="0">
              <a:ea typeface="Times New Roman" panose="02020603050405020304" pitchFamily="18" charset="0"/>
              <a:cs typeface="Times New Roman" panose="02020603050405020304" pitchFamily="18" charset="0"/>
            </a:endParaRPr>
          </a:p>
          <a:p>
            <a:pPr>
              <a:spcAft>
                <a:spcPts val="300"/>
              </a:spcAft>
            </a:pPr>
            <a:r>
              <a:rPr lang="en-US" sz="1500" b="1" spc="-100" dirty="0">
                <a:ea typeface="Times New Roman" panose="02020603050405020304" pitchFamily="18" charset="0"/>
                <a:cs typeface="Times New Roman" panose="02020603050405020304" pitchFamily="18" charset="0"/>
              </a:rPr>
              <a:t>		echo 'Blowfish: ' . crypt('</a:t>
            </a:r>
            <a:r>
              <a:rPr lang="en-US" sz="1500" b="1" spc="-100" dirty="0" err="1">
                <a:ea typeface="Times New Roman" panose="02020603050405020304" pitchFamily="18" charset="0"/>
                <a:cs typeface="Times New Roman" panose="02020603050405020304" pitchFamily="18" charset="0"/>
              </a:rPr>
              <a:t>myusername</a:t>
            </a:r>
            <a:r>
              <a:rPr lang="en-US" sz="1500" b="1" spc="-100" dirty="0">
                <a:ea typeface="Times New Roman" panose="02020603050405020304" pitchFamily="18" charset="0"/>
                <a:cs typeface="Times New Roman" panose="02020603050405020304" pitchFamily="18" charset="0"/>
              </a:rPr>
              <a:t>', '</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FF00FF"/>
                </a:highlight>
                <a:ea typeface="Times New Roman" panose="02020603050405020304" pitchFamily="18" charset="0"/>
                <a:cs typeface="Times New Roman" panose="02020603050405020304" pitchFamily="18" charset="0"/>
              </a:rPr>
              <a:t>2y</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00FF00"/>
                </a:highlight>
                <a:ea typeface="Times New Roman" panose="02020603050405020304" pitchFamily="18" charset="0"/>
                <a:cs typeface="Times New Roman" panose="02020603050405020304" pitchFamily="18" charset="0"/>
              </a:rPr>
              <a:t>07</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00FFFF"/>
                </a:highlight>
                <a:ea typeface="Times New Roman" panose="02020603050405020304" pitchFamily="18" charset="0"/>
                <a:cs typeface="Times New Roman" panose="02020603050405020304" pitchFamily="18" charset="0"/>
              </a:rPr>
              <a:t>use.some.silly.string2</a:t>
            </a:r>
            <a:r>
              <a:rPr lang="en-US" sz="1500" b="1" spc="-100" dirty="0">
                <a:ea typeface="Times New Roman" panose="02020603050405020304" pitchFamily="18" charset="0"/>
                <a:cs typeface="Times New Roman" panose="02020603050405020304" pitchFamily="18" charset="0"/>
              </a:rPr>
              <a:t>');</a:t>
            </a:r>
            <a:endParaRPr lang="el-GR" sz="1500" b="1" spc="-100" dirty="0">
              <a:ea typeface="Times New Roman" panose="02020603050405020304" pitchFamily="18" charset="0"/>
              <a:cs typeface="Times New Roman" panose="02020603050405020304" pitchFamily="18" charset="0"/>
            </a:endParaRPr>
          </a:p>
          <a:p>
            <a:pPr>
              <a:spcAft>
                <a:spcPts val="300"/>
              </a:spcAft>
            </a:pPr>
            <a:r>
              <a:rPr lang="en-US" sz="1500" b="1" spc="-100" dirty="0">
                <a:ea typeface="Times New Roman" panose="02020603050405020304" pitchFamily="18" charset="0"/>
                <a:cs typeface="Times New Roman" panose="02020603050405020304" pitchFamily="18" charset="0"/>
              </a:rPr>
              <a:t>	} else echo ''Blowfish is not supported';	</a:t>
            </a:r>
            <a:endParaRPr lang="el-GR" sz="1500" b="1" spc="-100" dirty="0">
              <a:ea typeface="Times New Roman" panose="02020603050405020304" pitchFamily="18" charset="0"/>
              <a:cs typeface="Times New Roman" panose="02020603050405020304" pitchFamily="18" charset="0"/>
            </a:endParaRPr>
          </a:p>
          <a:p>
            <a:pPr>
              <a:spcAft>
                <a:spcPts val="300"/>
              </a:spcAft>
            </a:pPr>
            <a:r>
              <a:rPr lang="en-US" sz="1500" b="1" spc="-100" dirty="0">
                <a:ea typeface="Times New Roman" panose="02020603050405020304" pitchFamily="18" charset="0"/>
                <a:cs typeface="Times New Roman" panose="02020603050405020304" pitchFamily="18" charset="0"/>
              </a:rPr>
              <a:t>			</a:t>
            </a:r>
            <a:r>
              <a:rPr lang="en-US" sz="1500" b="1" spc="-100" dirty="0">
                <a:solidFill>
                  <a:srgbClr val="0000CC"/>
                </a:solidFill>
                <a:ea typeface="Times New Roman" panose="02020603050405020304" pitchFamily="18" charset="0"/>
                <a:cs typeface="Times New Roman" panose="02020603050405020304" pitchFamily="18" charset="0"/>
              </a:rPr>
              <a:t>//</a:t>
            </a:r>
            <a:r>
              <a:rPr lang="en-US" sz="1500" b="1" spc="-100" dirty="0">
                <a:solidFill>
                  <a:srgbClr val="0000CC"/>
                </a:solidFill>
                <a:highlight>
                  <a:srgbClr val="FFFF00"/>
                </a:highlight>
                <a:ea typeface="Times New Roman" panose="02020603050405020304" pitchFamily="18" charset="0"/>
                <a:cs typeface="Times New Roman" panose="02020603050405020304" pitchFamily="18" charset="0"/>
              </a:rPr>
              <a:t>$2y$07$use.some.silly.string</a:t>
            </a:r>
            <a:r>
              <a:rPr lang="en-US" sz="1500" b="1" spc="-100" dirty="0">
                <a:solidFill>
                  <a:srgbClr val="0000CC"/>
                </a:solidFill>
                <a:highlight>
                  <a:srgbClr val="FF0000"/>
                </a:highlight>
                <a:ea typeface="Times New Roman" panose="02020603050405020304" pitchFamily="18" charset="0"/>
                <a:cs typeface="Times New Roman" panose="02020603050405020304" pitchFamily="18" charset="0"/>
              </a:rPr>
              <a:t>u</a:t>
            </a:r>
            <a:r>
              <a:rPr lang="en-US" sz="1500" b="1" spc="-100" dirty="0">
                <a:solidFill>
                  <a:srgbClr val="0000CC"/>
                </a:solidFill>
                <a:ea typeface="Times New Roman" panose="02020603050405020304" pitchFamily="18" charset="0"/>
                <a:cs typeface="Times New Roman" panose="02020603050405020304" pitchFamily="18" charset="0"/>
              </a:rPr>
              <a:t>5pd8Tq3/OFWw7ouIACVgweD4K.cxqzO     </a:t>
            </a:r>
            <a:r>
              <a:rPr lang="en-US" sz="1500" b="1" spc="-100" dirty="0">
                <a:highlight>
                  <a:srgbClr val="D3D3D3"/>
                </a:highlight>
                <a:ea typeface="Times New Roman" panose="02020603050405020304" pitchFamily="18" charset="0"/>
                <a:cs typeface="Times New Roman" panose="02020603050405020304" pitchFamily="18" charset="0"/>
              </a:rPr>
              <a:t>(</a:t>
            </a:r>
            <a:r>
              <a:rPr lang="el-GR" sz="1500" b="1" spc="-100" dirty="0">
                <a:highlight>
                  <a:srgbClr val="D3D3D3"/>
                </a:highlight>
                <a:ea typeface="Times New Roman" panose="02020603050405020304" pitchFamily="18" charset="0"/>
                <a:cs typeface="Times New Roman" panose="02020603050405020304" pitchFamily="18" charset="0"/>
              </a:rPr>
              <a:t>μήκος</a:t>
            </a:r>
            <a:r>
              <a:rPr lang="en-US" sz="1500" b="1" spc="-100" dirty="0">
                <a:highlight>
                  <a:srgbClr val="D3D3D3"/>
                </a:highlight>
                <a:ea typeface="Times New Roman" panose="02020603050405020304" pitchFamily="18" charset="0"/>
                <a:cs typeface="Times New Roman" panose="02020603050405020304" pitchFamily="18" charset="0"/>
              </a:rPr>
              <a:t> 60)</a:t>
            </a:r>
            <a:endParaRPr lang="el-GR" sz="1500" b="1" spc="-100" dirty="0">
              <a:ea typeface="Times New Roman" panose="02020603050405020304" pitchFamily="18" charset="0"/>
              <a:cs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500" b="1" spc="-30" dirty="0">
                <a:solidFill>
                  <a:srgbClr val="FF0000"/>
                </a:solidFill>
                <a:ea typeface="Times New Roman" panose="02020603050405020304" pitchFamily="18" charset="0"/>
              </a:rPr>
              <a:t>Παρατήρηση</a:t>
            </a:r>
            <a:r>
              <a:rPr lang="el-GR" sz="1500" spc="-30" dirty="0">
                <a:ea typeface="Times New Roman" panose="02020603050405020304" pitchFamily="18" charset="0"/>
              </a:rPr>
              <a:t>: Για κάποιο λόγο το </a:t>
            </a:r>
            <a:r>
              <a:rPr lang="en-US" sz="1500" spc="-30" dirty="0">
                <a:ea typeface="Times New Roman" panose="02020603050405020304" pitchFamily="18" charset="0"/>
              </a:rPr>
              <a:t>hash </a:t>
            </a:r>
            <a:r>
              <a:rPr lang="el-GR" sz="1500" spc="-30" dirty="0">
                <a:ea typeface="Times New Roman" panose="02020603050405020304" pitchFamily="18" charset="0"/>
              </a:rPr>
              <a:t>δεν ξεκινά με το </a:t>
            </a:r>
            <a:r>
              <a:rPr lang="en-US" sz="1500" spc="-30" dirty="0">
                <a:ea typeface="Times New Roman" panose="02020603050405020304" pitchFamily="18" charset="0"/>
              </a:rPr>
              <a:t>salt</a:t>
            </a:r>
            <a:r>
              <a:rPr lang="el-GR" sz="1500" spc="-30" dirty="0">
                <a:ea typeface="Times New Roman" panose="02020603050405020304" pitchFamily="18" charset="0"/>
              </a:rPr>
              <a:t>, όπως γίνεται συνήθως! Χάνει τον τελευταίο χαρακτήρα του </a:t>
            </a:r>
            <a:r>
              <a:rPr lang="en-US" sz="1500" spc="-30" dirty="0">
                <a:ea typeface="Times New Roman" panose="02020603050405020304" pitchFamily="18" charset="0"/>
              </a:rPr>
              <a:t>salt</a:t>
            </a:r>
            <a:r>
              <a:rPr lang="el-GR" sz="1500" spc="-30" dirty="0">
                <a:ea typeface="Times New Roman" panose="02020603050405020304" pitchFamily="18" charset="0"/>
              </a:rPr>
              <a:t>. Ίσως είναι κάποιο </a:t>
            </a:r>
            <a:r>
              <a:rPr lang="en-US" sz="1500" spc="-30" dirty="0">
                <a:ea typeface="Times New Roman" panose="02020603050405020304" pitchFamily="18" charset="0"/>
              </a:rPr>
              <a:t>bug</a:t>
            </a:r>
            <a:r>
              <a:rPr lang="el-GR" sz="1500" spc="-30" dirty="0">
                <a:ea typeface="Times New Roman" panose="02020603050405020304" pitchFamily="18" charset="0"/>
              </a:rPr>
              <a:t>…</a:t>
            </a:r>
          </a:p>
          <a:p>
            <a:pPr marL="342900" lvl="0" indent="-342900">
              <a:spcAft>
                <a:spcPts val="300"/>
              </a:spcAft>
              <a:buFont typeface="Wingdings" panose="05000000000000000000" pitchFamily="2" charset="2"/>
              <a:buChar char=""/>
            </a:pPr>
            <a:r>
              <a:rPr lang="en-US" sz="1500" b="1" dirty="0">
                <a:ea typeface="Times New Roman" panose="02020603050405020304" pitchFamily="18" charset="0"/>
              </a:rPr>
              <a:t>SHA</a:t>
            </a:r>
            <a:r>
              <a:rPr lang="el-GR" sz="1500" b="1" dirty="0">
                <a:ea typeface="Times New Roman" panose="02020603050405020304" pitchFamily="18" charset="0"/>
              </a:rPr>
              <a:t>-256</a:t>
            </a:r>
            <a:r>
              <a:rPr lang="el-GR" sz="1500" dirty="0">
                <a:ea typeface="Times New Roman" panose="02020603050405020304" pitchFamily="18" charset="0"/>
              </a:rPr>
              <a:t>: </a:t>
            </a:r>
            <a:r>
              <a:rPr lang="en-US" sz="1500" dirty="0">
                <a:ea typeface="Times New Roman" panose="02020603050405020304" pitchFamily="18" charset="0"/>
              </a:rPr>
              <a:t>To</a:t>
            </a:r>
            <a:r>
              <a:rPr lang="el-GR" sz="1500" dirty="0">
                <a:ea typeface="Times New Roman" panose="02020603050405020304" pitchFamily="18" charset="0"/>
              </a:rPr>
              <a:t> "</a:t>
            </a:r>
            <a:r>
              <a:rPr lang="en-US" sz="1500" dirty="0">
                <a:ea typeface="Times New Roman" panose="02020603050405020304" pitchFamily="18" charset="0"/>
              </a:rPr>
              <a:t>salt</a:t>
            </a:r>
            <a:r>
              <a:rPr lang="el-GR" sz="1500" dirty="0">
                <a:ea typeface="Times New Roman" panose="02020603050405020304" pitchFamily="18" charset="0"/>
              </a:rPr>
              <a:t>" ξεκινάει με </a:t>
            </a:r>
            <a:r>
              <a:rPr lang="el-GR" sz="1500" b="1" spc="-50" dirty="0">
                <a:ea typeface="Times New Roman" panose="02020603050405020304" pitchFamily="18" charset="0"/>
              </a:rPr>
              <a:t>$5$</a:t>
            </a:r>
            <a:r>
              <a:rPr lang="el-GR" sz="1500" dirty="0">
                <a:ea typeface="Times New Roman" panose="02020603050405020304" pitchFamily="18" charset="0"/>
              </a:rPr>
              <a:t> ακολουθούμενο από </a:t>
            </a:r>
            <a:r>
              <a:rPr lang="el-GR" sz="1500" b="1" spc="-50" dirty="0">
                <a:ea typeface="Times New Roman" panose="02020603050405020304" pitchFamily="18" charset="0"/>
              </a:rPr>
              <a:t>16</a:t>
            </a:r>
            <a:r>
              <a:rPr lang="el-GR" sz="1500" dirty="0">
                <a:ea typeface="Times New Roman" panose="02020603050405020304" pitchFamily="18" charset="0"/>
              </a:rPr>
              <a:t> χαρακτήρες. Αν πριν από τους 16 χαρακτήρες βάλουμε το '</a:t>
            </a:r>
            <a:r>
              <a:rPr lang="el-GR" sz="1500" b="1" spc="-50" dirty="0" err="1">
                <a:ea typeface="Times New Roman" panose="02020603050405020304" pitchFamily="18" charset="0"/>
              </a:rPr>
              <a:t>rounds</a:t>
            </a:r>
            <a:r>
              <a:rPr lang="el-GR" sz="1500" b="1" spc="-50" dirty="0">
                <a:ea typeface="Times New Roman" panose="02020603050405020304" pitchFamily="18" charset="0"/>
              </a:rPr>
              <a:t>=N$</a:t>
            </a:r>
            <a:r>
              <a:rPr lang="el-GR" sz="1500" dirty="0">
                <a:ea typeface="Times New Roman" panose="02020603050405020304" pitchFamily="18" charset="0"/>
              </a:rPr>
              <a:t>' (όπου </a:t>
            </a:r>
            <a:r>
              <a:rPr lang="el-GR" sz="1500" b="1" spc="-50" dirty="0">
                <a:ea typeface="Times New Roman" panose="02020603050405020304" pitchFamily="18" charset="0"/>
              </a:rPr>
              <a:t>Ν</a:t>
            </a:r>
            <a:r>
              <a:rPr lang="el-GR" sz="1500" dirty="0">
                <a:ea typeface="Times New Roman" panose="02020603050405020304" pitchFamily="18" charset="0"/>
              </a:rPr>
              <a:t> ακέραιος μεταξύ 1000 και 999999999) τότε ο αλγόριθμος θα τρέξει το </a:t>
            </a:r>
            <a:r>
              <a:rPr lang="en-US" sz="1500" dirty="0">
                <a:ea typeface="Times New Roman" panose="02020603050405020304" pitchFamily="18" charset="0"/>
              </a:rPr>
              <a:t>loop </a:t>
            </a:r>
            <a:r>
              <a:rPr lang="el-GR" sz="1500" dirty="0">
                <a:ea typeface="Times New Roman" panose="02020603050405020304" pitchFamily="18" charset="0"/>
              </a:rPr>
              <a:t>κρυπτογράφησης </a:t>
            </a:r>
            <a:r>
              <a:rPr lang="el-GR" sz="1500" b="1" spc="-50" dirty="0">
                <a:ea typeface="Times New Roman" panose="02020603050405020304" pitchFamily="18" charset="0"/>
              </a:rPr>
              <a:t>Ν</a:t>
            </a:r>
            <a:r>
              <a:rPr lang="el-GR" sz="1500" dirty="0">
                <a:ea typeface="Times New Roman" panose="02020603050405020304" pitchFamily="18" charset="0"/>
              </a:rPr>
              <a:t> φορές. Εξ ορισμού (</a:t>
            </a:r>
            <a:r>
              <a:rPr lang="en-US" sz="1500" dirty="0">
                <a:ea typeface="Times New Roman" panose="02020603050405020304" pitchFamily="18" charset="0"/>
              </a:rPr>
              <a:t>by default</a:t>
            </a:r>
            <a:r>
              <a:rPr lang="el-GR" sz="1500" dirty="0">
                <a:ea typeface="Times New Roman" panose="02020603050405020304" pitchFamily="18" charset="0"/>
              </a:rPr>
              <a:t>) το </a:t>
            </a:r>
            <a:r>
              <a:rPr lang="en-US" sz="1500" dirty="0">
                <a:ea typeface="Times New Roman" panose="02020603050405020304" pitchFamily="18" charset="0"/>
              </a:rPr>
              <a:t>loop </a:t>
            </a:r>
            <a:r>
              <a:rPr lang="el-GR" sz="1500" dirty="0">
                <a:ea typeface="Times New Roman" panose="02020603050405020304" pitchFamily="18" charset="0"/>
              </a:rPr>
              <a:t>κρυπτογράφησης τρέχει 5000 φορές.</a:t>
            </a:r>
          </a:p>
          <a:p>
            <a:pPr marL="800100" lvl="1" indent="-342900">
              <a:spcAft>
                <a:spcPts val="300"/>
              </a:spcAft>
              <a:buSzPts val="1800"/>
              <a:buFont typeface="Wingdings" panose="05000000000000000000" pitchFamily="2" charset="2"/>
              <a:buChar char=""/>
            </a:pPr>
            <a:r>
              <a:rPr lang="en-US" sz="1500" spc="-30" dirty="0">
                <a:ea typeface="Times New Roman" panose="02020603050405020304" pitchFamily="18" charset="0"/>
              </a:rPr>
              <a:t>To N </a:t>
            </a:r>
            <a:r>
              <a:rPr lang="el-GR" sz="1500" spc="-30" dirty="0">
                <a:ea typeface="Times New Roman" panose="02020603050405020304" pitchFamily="18" charset="0"/>
              </a:rPr>
              <a:t>είναι το αντίστοιχο της παραμέτρου </a:t>
            </a:r>
            <a:r>
              <a:rPr lang="en-US" sz="1500" spc="-30" dirty="0">
                <a:ea typeface="Times New Roman" panose="02020603050405020304" pitchFamily="18" charset="0"/>
              </a:rPr>
              <a:t>cost </a:t>
            </a:r>
            <a:r>
              <a:rPr lang="el-GR" sz="1500" spc="-30" dirty="0">
                <a:ea typeface="Times New Roman" panose="02020603050405020304" pitchFamily="18" charset="0"/>
              </a:rPr>
              <a:t>του </a:t>
            </a:r>
            <a:r>
              <a:rPr lang="en-US" sz="1500" spc="-30" dirty="0">
                <a:ea typeface="Times New Roman" panose="02020603050405020304" pitchFamily="18" charset="0"/>
              </a:rPr>
              <a:t>Blowfish</a:t>
            </a:r>
            <a:r>
              <a:rPr lang="el-GR" sz="1500" spc="-30" dirty="0">
                <a:ea typeface="Times New Roman" panose="02020603050405020304" pitchFamily="18" charset="0"/>
              </a:rPr>
              <a:t>.</a:t>
            </a:r>
          </a:p>
          <a:p>
            <a:pPr>
              <a:spcAft>
                <a:spcPts val="300"/>
              </a:spcAft>
            </a:pPr>
            <a:r>
              <a:rPr lang="el-GR" sz="1500" b="1" spc="-100" dirty="0">
                <a:ea typeface="Times New Roman" panose="02020603050405020304" pitchFamily="18" charset="0"/>
                <a:cs typeface="Times New Roman" panose="02020603050405020304" pitchFamily="18" charset="0"/>
              </a:rPr>
              <a:t>	</a:t>
            </a:r>
            <a:r>
              <a:rPr lang="en-US" sz="1500" b="1" spc="-100" dirty="0">
                <a:ea typeface="Times New Roman" panose="02020603050405020304" pitchFamily="18" charset="0"/>
                <a:cs typeface="Times New Roman" panose="02020603050405020304" pitchFamily="18" charset="0"/>
              </a:rPr>
              <a:t>if (CRYPT_SHA256 == 1) {</a:t>
            </a:r>
            <a:endParaRPr lang="el-GR" sz="1500" b="1" spc="-100" dirty="0">
              <a:ea typeface="Times New Roman" panose="02020603050405020304" pitchFamily="18" charset="0"/>
              <a:cs typeface="Times New Roman" panose="02020603050405020304" pitchFamily="18" charset="0"/>
            </a:endParaRPr>
          </a:p>
          <a:p>
            <a:pPr>
              <a:spcAft>
                <a:spcPts val="300"/>
              </a:spcAft>
            </a:pPr>
            <a:r>
              <a:rPr lang="en-US" sz="1500" b="1" spc="-100" dirty="0">
                <a:ea typeface="Times New Roman" panose="02020603050405020304" pitchFamily="18" charset="0"/>
                <a:cs typeface="Times New Roman" panose="02020603050405020304" pitchFamily="18" charset="0"/>
              </a:rPr>
              <a:t>		echo 'SHA-256: ' . crypt('</a:t>
            </a:r>
            <a:r>
              <a:rPr lang="en-US" sz="1500" b="1" spc="-100" dirty="0" err="1">
                <a:ea typeface="Times New Roman" panose="02020603050405020304" pitchFamily="18" charset="0"/>
                <a:cs typeface="Times New Roman" panose="02020603050405020304" pitchFamily="18" charset="0"/>
              </a:rPr>
              <a:t>myusername</a:t>
            </a:r>
            <a:r>
              <a:rPr lang="en-US" sz="1500" b="1" spc="-100" dirty="0">
                <a:ea typeface="Times New Roman" panose="02020603050405020304" pitchFamily="18" charset="0"/>
                <a:cs typeface="Times New Roman" panose="02020603050405020304" pitchFamily="18" charset="0"/>
              </a:rPr>
              <a:t>', '</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FF00FF"/>
                </a:highlight>
                <a:ea typeface="Times New Roman" panose="02020603050405020304" pitchFamily="18" charset="0"/>
                <a:cs typeface="Times New Roman" panose="02020603050405020304" pitchFamily="18" charset="0"/>
              </a:rPr>
              <a:t>5</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00FF00"/>
                </a:highlight>
                <a:ea typeface="Times New Roman" panose="02020603050405020304" pitchFamily="18" charset="0"/>
                <a:cs typeface="Times New Roman" panose="02020603050405020304" pitchFamily="18" charset="0"/>
              </a:rPr>
              <a:t>rounds=6000</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00FFFF"/>
                </a:highlight>
                <a:ea typeface="Times New Roman" panose="02020603050405020304" pitchFamily="18" charset="0"/>
                <a:cs typeface="Times New Roman" panose="02020603050405020304" pitchFamily="18" charset="0"/>
              </a:rPr>
              <a:t>usesomesillystri</a:t>
            </a:r>
            <a:r>
              <a:rPr lang="en-US" sz="1500" b="1" spc="-100" dirty="0">
                <a:ea typeface="Times New Roman" panose="02020603050405020304" pitchFamily="18" charset="0"/>
                <a:cs typeface="Times New Roman" panose="02020603050405020304" pitchFamily="18" charset="0"/>
              </a:rPr>
              <a:t>');</a:t>
            </a:r>
            <a:endParaRPr lang="el-GR" sz="1500" b="1" spc="-100" dirty="0">
              <a:ea typeface="Times New Roman" panose="02020603050405020304" pitchFamily="18" charset="0"/>
              <a:cs typeface="Times New Roman" panose="02020603050405020304" pitchFamily="18" charset="0"/>
            </a:endParaRPr>
          </a:p>
          <a:p>
            <a:pPr>
              <a:spcAft>
                <a:spcPts val="300"/>
              </a:spcAft>
            </a:pPr>
            <a:r>
              <a:rPr lang="en-US" sz="1500" b="1" spc="-100" dirty="0">
                <a:ea typeface="Times New Roman" panose="02020603050405020304" pitchFamily="18" charset="0"/>
                <a:cs typeface="Times New Roman" panose="02020603050405020304" pitchFamily="18" charset="0"/>
              </a:rPr>
              <a:t>	} else echo ''SHA-256 is not supported';</a:t>
            </a:r>
            <a:endParaRPr lang="el-GR" sz="1500" b="1" spc="-100" dirty="0">
              <a:ea typeface="Times New Roman" panose="02020603050405020304" pitchFamily="18" charset="0"/>
              <a:cs typeface="Times New Roman" panose="02020603050405020304" pitchFamily="18" charset="0"/>
            </a:endParaRPr>
          </a:p>
          <a:p>
            <a:pPr>
              <a:spcAft>
                <a:spcPts val="300"/>
              </a:spcAft>
            </a:pPr>
            <a:r>
              <a:rPr lang="en-US" sz="1500" b="1" spc="-100" dirty="0">
                <a:ea typeface="Times New Roman" panose="02020603050405020304" pitchFamily="18" charset="0"/>
                <a:cs typeface="Times New Roman" panose="02020603050405020304" pitchFamily="18" charset="0"/>
              </a:rPr>
              <a:t>	</a:t>
            </a:r>
            <a:r>
              <a:rPr lang="el-GR" sz="1500" b="1" spc="-100" dirty="0">
                <a:solidFill>
                  <a:srgbClr val="0000CC"/>
                </a:solidFill>
                <a:ea typeface="Times New Roman" panose="02020603050405020304" pitchFamily="18" charset="0"/>
                <a:cs typeface="Times New Roman" panose="02020603050405020304" pitchFamily="18" charset="0"/>
              </a:rPr>
              <a:t>//</a:t>
            </a:r>
            <a:r>
              <a:rPr lang="en-US" sz="1500" b="1" spc="-100" dirty="0">
                <a:solidFill>
                  <a:srgbClr val="0000CC"/>
                </a:solidFill>
                <a:highlight>
                  <a:srgbClr val="FFFF00"/>
                </a:highlight>
                <a:ea typeface="Times New Roman" panose="02020603050405020304" pitchFamily="18" charset="0"/>
                <a:cs typeface="Times New Roman" panose="02020603050405020304" pitchFamily="18" charset="0"/>
              </a:rPr>
              <a:t>$5$rounds=6000$usesomesillystri</a:t>
            </a:r>
            <a:r>
              <a:rPr lang="en-US" sz="1500" b="1" spc="-100" dirty="0">
                <a:solidFill>
                  <a:srgbClr val="0000CC"/>
                </a:solidFill>
                <a:ea typeface="Times New Roman" panose="02020603050405020304" pitchFamily="18" charset="0"/>
                <a:cs typeface="Times New Roman" panose="02020603050405020304" pitchFamily="18" charset="0"/>
              </a:rPr>
              <a:t>$lqHyBAkcHU7P0kTRbIutp976BnfKIYclnFMrte8agJ1 </a:t>
            </a:r>
            <a:r>
              <a:rPr lang="en-US" sz="1500" b="1" spc="-100" dirty="0">
                <a:highlight>
                  <a:srgbClr val="D3D3D3"/>
                </a:highlight>
                <a:ea typeface="Times New Roman" panose="02020603050405020304" pitchFamily="18" charset="0"/>
                <a:cs typeface="Times New Roman" panose="02020603050405020304" pitchFamily="18" charset="0"/>
              </a:rPr>
              <a:t>(</a:t>
            </a:r>
            <a:r>
              <a:rPr lang="el-GR" sz="1500" b="1" spc="-100" dirty="0">
                <a:highlight>
                  <a:srgbClr val="D3D3D3"/>
                </a:highlight>
                <a:ea typeface="Times New Roman" panose="02020603050405020304" pitchFamily="18" charset="0"/>
                <a:cs typeface="Times New Roman" panose="02020603050405020304" pitchFamily="18" charset="0"/>
              </a:rPr>
              <a:t>μήκος 75</a:t>
            </a:r>
            <a:r>
              <a:rPr lang="en-US" sz="1500" b="1" spc="-100" dirty="0">
                <a:highlight>
                  <a:srgbClr val="D3D3D3"/>
                </a:highlight>
                <a:ea typeface="Times New Roman" panose="02020603050405020304" pitchFamily="18" charset="0"/>
                <a:cs typeface="Times New Roman" panose="02020603050405020304" pitchFamily="18" charset="0"/>
              </a:rPr>
              <a:t>)</a:t>
            </a:r>
            <a:endParaRPr lang="el-GR" sz="1500" b="1" spc="-100" dirty="0">
              <a:ea typeface="Times New Roman" panose="02020603050405020304" pitchFamily="18" charset="0"/>
              <a:cs typeface="Times New Roman" panose="02020603050405020304" pitchFamily="18" charset="0"/>
            </a:endParaRPr>
          </a:p>
          <a:p>
            <a:pPr marL="342900" lvl="0" indent="-342900">
              <a:spcAft>
                <a:spcPts val="300"/>
              </a:spcAft>
              <a:buFont typeface="Wingdings" panose="05000000000000000000" pitchFamily="2" charset="2"/>
              <a:buChar char=""/>
            </a:pPr>
            <a:r>
              <a:rPr lang="en-US" sz="1500" b="1" dirty="0">
                <a:ea typeface="Times New Roman" panose="02020603050405020304" pitchFamily="18" charset="0"/>
              </a:rPr>
              <a:t>SHA</a:t>
            </a:r>
            <a:r>
              <a:rPr lang="el-GR" sz="1500" b="1" dirty="0">
                <a:ea typeface="Times New Roman" panose="02020603050405020304" pitchFamily="18" charset="0"/>
              </a:rPr>
              <a:t>-512:</a:t>
            </a:r>
            <a:r>
              <a:rPr lang="el-GR" sz="1500" dirty="0">
                <a:ea typeface="Times New Roman" panose="02020603050405020304" pitchFamily="18" charset="0"/>
              </a:rPr>
              <a:t> Το </a:t>
            </a:r>
            <a:r>
              <a:rPr lang="en-US" sz="1500" dirty="0">
                <a:ea typeface="Times New Roman" panose="02020603050405020304" pitchFamily="18" charset="0"/>
              </a:rPr>
              <a:t>salt </a:t>
            </a:r>
            <a:r>
              <a:rPr lang="el-GR" sz="1500" dirty="0">
                <a:ea typeface="Times New Roman" panose="02020603050405020304" pitchFamily="18" charset="0"/>
              </a:rPr>
              <a:t>ορίζεται όπως στον </a:t>
            </a:r>
            <a:r>
              <a:rPr lang="en-US" sz="1500" b="1" dirty="0">
                <a:ea typeface="Times New Roman" panose="02020603050405020304" pitchFamily="18" charset="0"/>
              </a:rPr>
              <a:t>SHA</a:t>
            </a:r>
            <a:r>
              <a:rPr lang="el-GR" sz="1500" b="1" dirty="0">
                <a:ea typeface="Times New Roman" panose="02020603050405020304" pitchFamily="18" charset="0"/>
              </a:rPr>
              <a:t>-256</a:t>
            </a:r>
            <a:r>
              <a:rPr lang="el-GR" sz="1500" dirty="0">
                <a:ea typeface="Times New Roman" panose="02020603050405020304" pitchFamily="18" charset="0"/>
              </a:rPr>
              <a:t>.</a:t>
            </a:r>
          </a:p>
          <a:p>
            <a:pPr>
              <a:spcAft>
                <a:spcPts val="300"/>
              </a:spcAft>
            </a:pPr>
            <a:r>
              <a:rPr lang="el-GR" sz="1500" b="1" spc="-100" dirty="0">
                <a:ea typeface="Times New Roman" panose="02020603050405020304" pitchFamily="18" charset="0"/>
                <a:cs typeface="Times New Roman" panose="02020603050405020304" pitchFamily="18" charset="0"/>
              </a:rPr>
              <a:t>	</a:t>
            </a:r>
            <a:r>
              <a:rPr lang="en-US" sz="1500" b="1" spc="-100" dirty="0">
                <a:ea typeface="Times New Roman" panose="02020603050405020304" pitchFamily="18" charset="0"/>
                <a:cs typeface="Times New Roman" panose="02020603050405020304" pitchFamily="18" charset="0"/>
              </a:rPr>
              <a:t>if (CRYPT_SHA512 == 1) {</a:t>
            </a:r>
            <a:endParaRPr lang="el-GR" sz="1500" b="1" spc="-100" dirty="0">
              <a:ea typeface="Times New Roman" panose="02020603050405020304" pitchFamily="18" charset="0"/>
              <a:cs typeface="Times New Roman" panose="02020603050405020304" pitchFamily="18" charset="0"/>
            </a:endParaRPr>
          </a:p>
          <a:p>
            <a:pPr>
              <a:spcAft>
                <a:spcPts val="300"/>
              </a:spcAft>
            </a:pPr>
            <a:r>
              <a:rPr lang="en-US" sz="1500" b="1" spc="-100" dirty="0">
                <a:ea typeface="Times New Roman" panose="02020603050405020304" pitchFamily="18" charset="0"/>
                <a:cs typeface="Times New Roman" panose="02020603050405020304" pitchFamily="18" charset="0"/>
              </a:rPr>
              <a:t>		echo 'SHA-512: ' . crypt('</a:t>
            </a:r>
            <a:r>
              <a:rPr lang="en-US" sz="1500" b="1" spc="-100" dirty="0" err="1">
                <a:ea typeface="Times New Roman" panose="02020603050405020304" pitchFamily="18" charset="0"/>
                <a:cs typeface="Times New Roman" panose="02020603050405020304" pitchFamily="18" charset="0"/>
              </a:rPr>
              <a:t>myusername</a:t>
            </a:r>
            <a:r>
              <a:rPr lang="en-US" sz="1500" b="1" spc="-100" dirty="0">
                <a:ea typeface="Times New Roman" panose="02020603050405020304" pitchFamily="18" charset="0"/>
                <a:cs typeface="Times New Roman" panose="02020603050405020304" pitchFamily="18" charset="0"/>
              </a:rPr>
              <a:t>', '</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FF00FF"/>
                </a:highlight>
                <a:ea typeface="Times New Roman" panose="02020603050405020304" pitchFamily="18" charset="0"/>
                <a:cs typeface="Times New Roman" panose="02020603050405020304" pitchFamily="18" charset="0"/>
              </a:rPr>
              <a:t>6</a:t>
            </a:r>
            <a:r>
              <a:rPr lang="en-US" sz="1500" b="1" spc="-100" dirty="0">
                <a:highlight>
                  <a:srgbClr val="FFFF00"/>
                </a:highlight>
                <a:ea typeface="Times New Roman" panose="02020603050405020304" pitchFamily="18" charset="0"/>
                <a:cs typeface="Times New Roman" panose="02020603050405020304" pitchFamily="18" charset="0"/>
              </a:rPr>
              <a:t>$</a:t>
            </a:r>
            <a:r>
              <a:rPr lang="en-US" sz="1500" b="1" spc="-100" dirty="0">
                <a:highlight>
                  <a:srgbClr val="00FFFF"/>
                </a:highlight>
                <a:ea typeface="Times New Roman" panose="02020603050405020304" pitchFamily="18" charset="0"/>
                <a:cs typeface="Times New Roman" panose="02020603050405020304" pitchFamily="18" charset="0"/>
              </a:rPr>
              <a:t>usesomesillystri</a:t>
            </a:r>
            <a:r>
              <a:rPr lang="en-US" sz="1500" b="1" spc="-100" dirty="0">
                <a:ea typeface="Times New Roman" panose="02020603050405020304" pitchFamily="18" charset="0"/>
                <a:cs typeface="Times New Roman" panose="02020603050405020304" pitchFamily="18" charset="0"/>
              </a:rPr>
              <a:t>');      </a:t>
            </a:r>
            <a:r>
              <a:rPr lang="en-US" sz="1500" b="1" i="1" spc="-100" dirty="0">
                <a:ea typeface="Times New Roman" panose="02020603050405020304" pitchFamily="18" charset="0"/>
                <a:cs typeface="Times New Roman" panose="02020603050405020304" pitchFamily="18" charset="0"/>
              </a:rPr>
              <a:t>//5000 </a:t>
            </a:r>
            <a:r>
              <a:rPr lang="en-US" sz="1500" b="1" i="1" spc="-100" dirty="0" smtClean="0">
                <a:ea typeface="Times New Roman" panose="02020603050405020304" pitchFamily="18" charset="0"/>
                <a:cs typeface="Times New Roman" panose="02020603050405020304" pitchFamily="18" charset="0"/>
              </a:rPr>
              <a:t>rounds</a:t>
            </a:r>
            <a:endParaRPr lang="el-GR" sz="1500" b="1" spc="-100" dirty="0" smtClean="0">
              <a:ea typeface="Times New Roman" panose="02020603050405020304" pitchFamily="18" charset="0"/>
              <a:cs typeface="Times New Roman" panose="02020603050405020304" pitchFamily="18" charset="0"/>
            </a:endParaRPr>
          </a:p>
          <a:p>
            <a:pPr>
              <a:spcAft>
                <a:spcPts val="300"/>
              </a:spcAft>
              <a:tabLst>
                <a:tab pos="8731250" algn="l"/>
              </a:tabLst>
            </a:pPr>
            <a:r>
              <a:rPr lang="en-US" sz="1500" b="1" spc="-100" dirty="0" smtClean="0">
                <a:ea typeface="Times New Roman" panose="02020603050405020304" pitchFamily="18" charset="0"/>
                <a:cs typeface="Times New Roman" panose="02020603050405020304" pitchFamily="18" charset="0"/>
              </a:rPr>
              <a:t>} else echo ' SHA-512 is not supported'; </a:t>
            </a:r>
            <a:r>
              <a:rPr lang="en-US" sz="1500" b="1" spc="-100" dirty="0" smtClean="0">
                <a:highlight>
                  <a:srgbClr val="D3D3D3"/>
                </a:highlight>
                <a:ea typeface="Times New Roman" panose="02020603050405020304" pitchFamily="18" charset="0"/>
                <a:cs typeface="Times New Roman" panose="02020603050405020304" pitchFamily="18" charset="0"/>
              </a:rPr>
              <a:t>(</a:t>
            </a:r>
            <a:r>
              <a:rPr lang="el-GR" sz="1500" b="1" spc="-100" dirty="0" smtClean="0">
                <a:highlight>
                  <a:srgbClr val="D3D3D3"/>
                </a:highlight>
                <a:ea typeface="Times New Roman" panose="02020603050405020304" pitchFamily="18" charset="0"/>
                <a:cs typeface="Times New Roman" panose="02020603050405020304" pitchFamily="18" charset="0"/>
              </a:rPr>
              <a:t>μήκος</a:t>
            </a:r>
            <a:r>
              <a:rPr lang="en-US" sz="1500" b="1" spc="-100" dirty="0" smtClean="0">
                <a:highlight>
                  <a:srgbClr val="D3D3D3"/>
                </a:highlight>
                <a:ea typeface="Times New Roman" panose="02020603050405020304" pitchFamily="18" charset="0"/>
                <a:cs typeface="Times New Roman" panose="02020603050405020304" pitchFamily="18" charset="0"/>
              </a:rPr>
              <a:t> 106)</a:t>
            </a:r>
            <a:endParaRPr lang="el-GR" sz="1500" b="1" spc="-100" dirty="0" smtClean="0">
              <a:ea typeface="Times New Roman" panose="02020603050405020304" pitchFamily="18" charset="0"/>
              <a:cs typeface="Times New Roman" panose="02020603050405020304" pitchFamily="18" charset="0"/>
            </a:endParaRPr>
          </a:p>
          <a:p>
            <a:pPr>
              <a:spcAft>
                <a:spcPts val="300"/>
              </a:spcAft>
            </a:pPr>
            <a:r>
              <a:rPr lang="en-US" sz="1500" b="1" spc="-100" dirty="0" smtClean="0">
                <a:highlight>
                  <a:srgbClr val="FFFF00"/>
                </a:highlight>
                <a:ea typeface="Times New Roman" panose="02020603050405020304" pitchFamily="18" charset="0"/>
                <a:cs typeface="Times New Roman" panose="02020603050405020304" pitchFamily="18" charset="0"/>
              </a:rPr>
              <a:t>              </a:t>
            </a:r>
            <a:r>
              <a:rPr lang="en-US" sz="1500" b="1" spc="-100" dirty="0" smtClean="0">
                <a:solidFill>
                  <a:srgbClr val="0000CC"/>
                </a:solidFill>
                <a:highlight>
                  <a:srgbClr val="FFFF00"/>
                </a:highlight>
                <a:ea typeface="Times New Roman" panose="02020603050405020304" pitchFamily="18" charset="0"/>
                <a:cs typeface="Times New Roman" panose="02020603050405020304" pitchFamily="18" charset="0"/>
              </a:rPr>
              <a:t>$</a:t>
            </a:r>
            <a:r>
              <a:rPr lang="en-US" sz="1500" b="1" spc="-100" dirty="0">
                <a:solidFill>
                  <a:srgbClr val="0000CC"/>
                </a:solidFill>
                <a:highlight>
                  <a:srgbClr val="FFFF00"/>
                </a:highlight>
                <a:ea typeface="Times New Roman" panose="02020603050405020304" pitchFamily="18" charset="0"/>
                <a:cs typeface="Times New Roman" panose="02020603050405020304" pitchFamily="18" charset="0"/>
              </a:rPr>
              <a:t>6$usesomesillystri</a:t>
            </a:r>
            <a:r>
              <a:rPr lang="en-US" sz="1500" b="1" spc="-100" dirty="0">
                <a:solidFill>
                  <a:srgbClr val="0000CC"/>
                </a:solidFill>
                <a:ea typeface="Times New Roman" panose="02020603050405020304" pitchFamily="18" charset="0"/>
                <a:cs typeface="Times New Roman" panose="02020603050405020304" pitchFamily="18" charset="0"/>
              </a:rPr>
              <a:t>$2/bfsiEX0ltg1uKM9K7EoPTUAxNO8hxBxI8qaiSuywM3Qj4saoTaIfuhy6FHyXI944DctqEfN.tQtYKSDLJ4x/</a:t>
            </a:r>
            <a:endParaRPr lang="el-GR" sz="1500" b="1" spc="-100" dirty="0">
              <a:ea typeface="Times New Roman" panose="02020603050405020304" pitchFamily="18" charset="0"/>
              <a:cs typeface="Times New Roman" panose="02020603050405020304" pitchFamily="18" charset="0"/>
            </a:endParaRPr>
          </a:p>
          <a:p>
            <a:r>
              <a:rPr lang="el-GR" sz="1500" b="1" dirty="0">
                <a:solidFill>
                  <a:srgbClr val="C00000"/>
                </a:solidFill>
                <a:ea typeface="Times New Roman" panose="02020603050405020304" pitchFamily="18" charset="0"/>
              </a:rPr>
              <a:t>Σε όλες τις περιπτώσεις, μεγαλύτερο </a:t>
            </a:r>
            <a:r>
              <a:rPr lang="en-US" sz="1500" b="1" dirty="0">
                <a:solidFill>
                  <a:srgbClr val="C00000"/>
                </a:solidFill>
                <a:ea typeface="Times New Roman" panose="02020603050405020304" pitchFamily="18" charset="0"/>
              </a:rPr>
              <a:t>salt</a:t>
            </a:r>
            <a:r>
              <a:rPr lang="el-GR" sz="1500" b="1" dirty="0">
                <a:solidFill>
                  <a:srgbClr val="C00000"/>
                </a:solidFill>
                <a:ea typeface="Times New Roman" panose="02020603050405020304" pitchFamily="18" charset="0"/>
              </a:rPr>
              <a:t> από το ζητούμενο, ΔΕΝ επηρεάζει το </a:t>
            </a:r>
            <a:r>
              <a:rPr lang="en-US" sz="1500" b="1" dirty="0">
                <a:solidFill>
                  <a:srgbClr val="C00000"/>
                </a:solidFill>
                <a:ea typeface="Times New Roman" panose="02020603050405020304" pitchFamily="18" charset="0"/>
              </a:rPr>
              <a:t>hash</a:t>
            </a:r>
            <a:r>
              <a:rPr lang="el-GR" sz="1500" b="1" dirty="0">
                <a:solidFill>
                  <a:srgbClr val="C00000"/>
                </a:solidFill>
                <a:ea typeface="Times New Roman" panose="02020603050405020304" pitchFamily="18" charset="0"/>
              </a:rPr>
              <a:t>.</a:t>
            </a:r>
            <a:endParaRPr lang="el-GR" sz="15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37967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Παράδειγμα </a:t>
            </a:r>
            <a:r>
              <a:rPr lang="el-GR" sz="3600" dirty="0" err="1"/>
              <a:t>Κρυπτογράφισης</a:t>
            </a:r>
            <a:r>
              <a:rPr lang="en-US" sz="3600" dirty="0"/>
              <a:t> (</a:t>
            </a:r>
            <a:r>
              <a:rPr lang="el-GR" sz="3600" dirty="0"/>
              <a:t>με </a:t>
            </a:r>
            <a:r>
              <a:rPr lang="en-US" sz="3600" dirty="0"/>
              <a:t>PDO)</a:t>
            </a:r>
            <a:endParaRPr lang="el-GR" sz="3600" dirty="0"/>
          </a:p>
        </p:txBody>
      </p:sp>
      <p:sp>
        <p:nvSpPr>
          <p:cNvPr id="2" name="Rectangle 2"/>
          <p:cNvSpPr>
            <a:spLocks noChangeArrowheads="1"/>
          </p:cNvSpPr>
          <p:nvPr>
            <p:custDataLst>
              <p:tags r:id="rId3"/>
            </p:custDataLst>
          </p:nvPr>
        </p:nvSpPr>
        <p:spPr bwMode="auto">
          <a:xfrm>
            <a:off x="155374" y="997396"/>
            <a:ext cx="917590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400" b="0" i="0" u="none" strike="noStrike" cap="none" normalizeH="0" baseline="0" dirty="0" smtClean="0">
                <a:ln>
                  <a:noFill/>
                </a:ln>
                <a:solidFill>
                  <a:schemeClr val="tx1"/>
                </a:solidFill>
                <a:effectLst/>
                <a:ea typeface="Times New Roman" panose="02020603050405020304" pitchFamily="18" charset="0"/>
              </a:rPr>
              <a:t>Έστω</a:t>
            </a:r>
            <a:r>
              <a:rPr kumimoji="0" lang="en-US" altLang="el-GR" sz="1400" b="0" i="0" u="none" strike="noStrike" cap="none" normalizeH="0" baseline="0" dirty="0" smtClean="0">
                <a:ln>
                  <a:noFill/>
                </a:ln>
                <a:solidFill>
                  <a:schemeClr val="tx1"/>
                </a:solidFill>
                <a:effectLst/>
                <a:ea typeface="Times New Roman" panose="02020603050405020304" pitchFamily="18" charset="0"/>
              </a:rPr>
              <a:t>  </a:t>
            </a:r>
            <a:r>
              <a:rPr kumimoji="0" lang="el-GR" altLang="el-GR" sz="1400" b="0" i="0" u="none" strike="noStrike" cap="none" normalizeH="0" baseline="0" dirty="0" smtClean="0">
                <a:ln>
                  <a:noFill/>
                </a:ln>
                <a:solidFill>
                  <a:schemeClr val="tx1"/>
                </a:solidFill>
                <a:effectLst/>
                <a:ea typeface="Times New Roman" panose="02020603050405020304" pitchFamily="18" charset="0"/>
              </a:rPr>
              <a:t>πίνακας</a:t>
            </a:r>
            <a:r>
              <a:rPr kumimoji="0" lang="en-US" altLang="el-GR" sz="1400" b="0" i="0" u="none" strike="noStrike" cap="none" normalizeH="0" baseline="0" dirty="0" smtClean="0">
                <a:ln>
                  <a:noFill/>
                </a:ln>
                <a:solidFill>
                  <a:schemeClr val="tx1"/>
                </a:solidFill>
                <a:effectLst/>
                <a:ea typeface="Times New Roman" panose="02020603050405020304" pitchFamily="18" charset="0"/>
              </a:rPr>
              <a:t> (table) </a:t>
            </a:r>
            <a:r>
              <a:rPr kumimoji="0" lang="en-US" altLang="el-GR" sz="1400" b="1" i="0" u="none" strike="noStrike" cap="none" normalizeH="0" baseline="0" dirty="0" smtClean="0">
                <a:ln>
                  <a:noFill/>
                </a:ln>
                <a:solidFill>
                  <a:srgbClr val="C00000"/>
                </a:solidFill>
                <a:effectLst/>
                <a:ea typeface="Times New Roman" panose="02020603050405020304" pitchFamily="18" charset="0"/>
                <a:cs typeface="Courier New" panose="02070309020205020404" pitchFamily="49" charset="0"/>
              </a:rPr>
              <a:t>users</a:t>
            </a:r>
            <a:r>
              <a:rPr kumimoji="0" lang="en-US" altLang="el-GR" sz="1400" b="0" i="0" u="none" strike="noStrike" cap="none" normalizeH="0" baseline="0" dirty="0" smtClean="0">
                <a:ln>
                  <a:noFill/>
                </a:ln>
                <a:solidFill>
                  <a:srgbClr val="C00000"/>
                </a:solidFill>
                <a:effectLst/>
                <a:ea typeface="Times New Roman" panose="02020603050405020304" pitchFamily="18" charset="0"/>
              </a:rPr>
              <a:t> </a:t>
            </a:r>
            <a:r>
              <a:rPr kumimoji="0" lang="el-GR" altLang="el-GR" sz="1400" b="0" i="0" u="none" strike="noStrike" cap="none" normalizeH="0" baseline="0" dirty="0" smtClean="0">
                <a:ln>
                  <a:noFill/>
                </a:ln>
                <a:solidFill>
                  <a:schemeClr val="tx1"/>
                </a:solidFill>
                <a:effectLst/>
                <a:ea typeface="Times New Roman" panose="02020603050405020304" pitchFamily="18" charset="0"/>
              </a:rPr>
              <a:t>με</a:t>
            </a:r>
            <a:r>
              <a:rPr kumimoji="0" lang="en-US" altLang="el-GR" sz="1400" b="0" i="0" u="none" strike="noStrike" cap="none" normalizeH="0" baseline="0" dirty="0" smtClean="0">
                <a:ln>
                  <a:noFill/>
                </a:ln>
                <a:solidFill>
                  <a:schemeClr val="tx1"/>
                </a:solidFill>
                <a:effectLst/>
                <a:ea typeface="Times New Roman" panose="02020603050405020304" pitchFamily="18" charset="0"/>
              </a:rPr>
              <a:t> </a:t>
            </a:r>
            <a:r>
              <a:rPr kumimoji="0" lang="el-GR" altLang="el-GR" sz="1400" b="0" i="0" u="none" strike="noStrike" cap="none" normalizeH="0" baseline="0" dirty="0" smtClean="0">
                <a:ln>
                  <a:noFill/>
                </a:ln>
                <a:solidFill>
                  <a:schemeClr val="tx1"/>
                </a:solidFill>
                <a:effectLst/>
                <a:ea typeface="Times New Roman" panose="02020603050405020304" pitchFamily="18" charset="0"/>
              </a:rPr>
              <a:t>τα</a:t>
            </a:r>
            <a:r>
              <a:rPr kumimoji="0" lang="en-US" altLang="el-GR" sz="1400" b="0" i="0" u="none" strike="noStrike" cap="none" normalizeH="0" baseline="0" dirty="0" smtClean="0">
                <a:ln>
                  <a:noFill/>
                </a:ln>
                <a:solidFill>
                  <a:schemeClr val="tx1"/>
                </a:solidFill>
                <a:effectLst/>
                <a:ea typeface="Times New Roman" panose="02020603050405020304" pitchFamily="18" charset="0"/>
              </a:rPr>
              <a:t> </a:t>
            </a:r>
            <a:r>
              <a:rPr kumimoji="0" lang="el-GR" altLang="el-GR" sz="1400" b="0" i="0" u="none" strike="noStrike" cap="none" normalizeH="0" baseline="0" dirty="0" smtClean="0">
                <a:ln>
                  <a:noFill/>
                </a:ln>
                <a:solidFill>
                  <a:schemeClr val="tx1"/>
                </a:solidFill>
                <a:effectLst/>
                <a:ea typeface="Times New Roman" panose="02020603050405020304" pitchFamily="18" charset="0"/>
              </a:rPr>
              <a:t>πεδία</a:t>
            </a:r>
            <a:r>
              <a:rPr kumimoji="0" lang="en-US" altLang="el-GR" sz="1400" b="0" i="0" u="none" strike="noStrike" cap="none" normalizeH="0" baseline="0" dirty="0" smtClean="0">
                <a:ln>
                  <a:noFill/>
                </a:ln>
                <a:solidFill>
                  <a:schemeClr val="tx1"/>
                </a:solidFill>
                <a:effectLst/>
                <a:ea typeface="Times New Roman" panose="02020603050405020304" pitchFamily="18" charset="0"/>
              </a:rPr>
              <a:t> (fields): </a:t>
            </a:r>
            <a:r>
              <a:rPr kumimoji="0" lang="en-US" altLang="el-GR" sz="1400" b="1" i="0" u="none" strike="noStrike" cap="none" normalizeH="0" baseline="0" dirty="0" smtClean="0">
                <a:ln>
                  <a:noFill/>
                </a:ln>
                <a:solidFill>
                  <a:srgbClr val="7030A0"/>
                </a:solidFill>
                <a:effectLst/>
                <a:ea typeface="Times New Roman" panose="02020603050405020304" pitchFamily="18" charset="0"/>
                <a:cs typeface="Courier New" panose="02070309020205020404" pitchFamily="49" charset="0"/>
              </a:rPr>
              <a:t>username</a:t>
            </a:r>
            <a:r>
              <a:rPr kumimoji="0" lang="en-US" altLang="el-GR" sz="1400" b="0" i="0" u="none" strike="noStrike" cap="none" normalizeH="0" baseline="0" dirty="0" smtClean="0">
                <a:ln>
                  <a:noFill/>
                </a:ln>
                <a:solidFill>
                  <a:schemeClr val="tx1"/>
                </a:solidFill>
                <a:effectLst/>
                <a:ea typeface="Times New Roman" panose="02020603050405020304" pitchFamily="18" charset="0"/>
              </a:rPr>
              <a:t>, </a:t>
            </a:r>
            <a:r>
              <a:rPr kumimoji="0" lang="en-US" altLang="el-GR" sz="1400" b="1" i="0" u="none" strike="noStrike" cap="none" normalizeH="0" baseline="0" dirty="0" smtClean="0">
                <a:ln>
                  <a:noFill/>
                </a:ln>
                <a:solidFill>
                  <a:srgbClr val="7030A0"/>
                </a:solidFill>
                <a:effectLst/>
                <a:ea typeface="Times New Roman" panose="02020603050405020304" pitchFamily="18" charset="0"/>
                <a:cs typeface="Courier New" panose="02070309020205020404" pitchFamily="49" charset="0"/>
              </a:rPr>
              <a:t>password</a:t>
            </a:r>
            <a:r>
              <a:rPr kumimoji="0" lang="en-US" altLang="el-GR" sz="1400" b="0" i="0" u="none" strike="noStrike" cap="none" normalizeH="0" baseline="0" dirty="0" smtClean="0">
                <a:ln>
                  <a:noFill/>
                </a:ln>
                <a:solidFill>
                  <a:schemeClr val="tx1"/>
                </a:solidFill>
                <a:effectLst/>
                <a:ea typeface="Times New Roman" panose="02020603050405020304" pitchFamily="18" charset="0"/>
              </a:rPr>
              <a:t>, </a:t>
            </a:r>
            <a:r>
              <a:rPr kumimoji="0" lang="en-US" altLang="el-GR" sz="1400" b="1" i="0" u="none" strike="noStrike" cap="none" normalizeH="0" baseline="0" dirty="0" smtClean="0">
                <a:ln>
                  <a:noFill/>
                </a:ln>
                <a:solidFill>
                  <a:srgbClr val="7030A0"/>
                </a:solidFill>
                <a:effectLst/>
                <a:ea typeface="Times New Roman" panose="02020603050405020304" pitchFamily="18" charset="0"/>
                <a:cs typeface="Courier New" panose="02070309020205020404" pitchFamily="49" charset="0"/>
              </a:rPr>
              <a:t>salt</a:t>
            </a:r>
            <a:endParaRPr kumimoji="0" lang="el-GR" altLang="el-GR" sz="14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400" b="0" i="0" u="none" strike="noStrike" cap="none" normalizeH="0" baseline="0" dirty="0" smtClean="0">
                <a:ln>
                  <a:noFill/>
                </a:ln>
                <a:solidFill>
                  <a:schemeClr val="tx1"/>
                </a:solidFill>
                <a:effectLst/>
                <a:ea typeface="Times New Roman" panose="02020603050405020304" pitchFamily="18" charset="0"/>
              </a:rPr>
              <a:t>Έστω τα δεδομένα προς αποθήκευση: </a:t>
            </a:r>
            <a:r>
              <a:rPr kumimoji="0" lang="el-GR" altLang="el-GR" sz="1400" b="1" i="0" u="none" strike="noStrike" cap="none" normalizeH="0" baseline="0" dirty="0" smtClean="0">
                <a:ln>
                  <a:noFill/>
                </a:ln>
                <a:solidFill>
                  <a:srgbClr val="0070C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err="1" smtClean="0">
                <a:ln>
                  <a:noFill/>
                </a:ln>
                <a:solidFill>
                  <a:srgbClr val="0070C0"/>
                </a:solidFill>
                <a:effectLst/>
                <a:ea typeface="Times New Roman" panose="02020603050405020304" pitchFamily="18" charset="0"/>
                <a:cs typeface="Courier New" panose="02070309020205020404" pitchFamily="49" charset="0"/>
              </a:rPr>
              <a:t>myUsername</a:t>
            </a:r>
            <a:r>
              <a:rPr kumimoji="0" lang="el-GR" altLang="el-GR" sz="1400" b="0" i="0" u="none" strike="noStrike" cap="none" normalizeH="0" baseline="0" dirty="0" smtClean="0">
                <a:ln>
                  <a:noFill/>
                </a:ln>
                <a:solidFill>
                  <a:schemeClr val="tx1"/>
                </a:solidFill>
                <a:effectLst/>
                <a:ea typeface="Times New Roman" panose="02020603050405020304" pitchFamily="18" charset="0"/>
              </a:rPr>
              <a:t>, </a:t>
            </a:r>
            <a:r>
              <a:rPr kumimoji="0" lang="el-GR" altLang="el-GR" sz="1400" b="1" i="0" u="none" strike="noStrike" cap="none" normalizeH="0" baseline="0" dirty="0" smtClean="0">
                <a:ln>
                  <a:noFill/>
                </a:ln>
                <a:solidFill>
                  <a:srgbClr val="0070C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err="1" smtClean="0">
                <a:ln>
                  <a:noFill/>
                </a:ln>
                <a:solidFill>
                  <a:srgbClr val="0070C0"/>
                </a:solidFill>
                <a:effectLst/>
                <a:ea typeface="Times New Roman" panose="02020603050405020304" pitchFamily="18" charset="0"/>
                <a:cs typeface="Courier New" panose="02070309020205020404" pitchFamily="49" charset="0"/>
              </a:rPr>
              <a:t>myPassword</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//εκκίνηση </a:t>
            </a: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PDO</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(πρέπει να έχουν οριστεί πριν οι 4 παράμετροι/μεταβλητές)</a:t>
            </a:r>
            <a:endPar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1	$</a:t>
            </a:r>
            <a:r>
              <a:rPr lang="en-US" altLang="el-GR" sz="1400" b="1" dirty="0" err="1">
                <a:ea typeface="Times New Roman" panose="02020603050405020304" pitchFamily="18" charset="0"/>
                <a:cs typeface="Courier New" panose="02070309020205020404" pitchFamily="49" charset="0"/>
              </a:rPr>
              <a:t>pdoObject</a:t>
            </a:r>
            <a:r>
              <a:rPr lang="en-US" altLang="el-GR" sz="1400" b="1" dirty="0">
                <a:ea typeface="Times New Roman" panose="02020603050405020304" pitchFamily="18" charset="0"/>
                <a:cs typeface="Courier New" panose="02070309020205020404" pitchFamily="49" charset="0"/>
              </a:rPr>
              <a:t> = new PDO("</a:t>
            </a:r>
            <a:r>
              <a:rPr lang="en-US" altLang="el-GR" sz="1400" b="1" dirty="0" err="1">
                <a:ea typeface="Times New Roman" panose="02020603050405020304" pitchFamily="18" charset="0"/>
                <a:cs typeface="Courier New" panose="02070309020205020404" pitchFamily="49" charset="0"/>
              </a:rPr>
              <a:t>mysql:host</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dbhost</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dbname</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dbname</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dbuser</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dbpass</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i="1" dirty="0">
                <a:solidFill>
                  <a:srgbClr val="0033CC"/>
                </a:solidFill>
                <a:ea typeface="Times New Roman" panose="02020603050405020304" pitchFamily="18" charset="0"/>
                <a:cs typeface="Courier New" panose="02070309020205020404" pitchFamily="49" charset="0"/>
              </a:rPr>
              <a:t>	//</a:t>
            </a:r>
            <a:r>
              <a:rPr lang="el-GR" altLang="el-GR" sz="1400" b="1" i="1" dirty="0">
                <a:solidFill>
                  <a:srgbClr val="0033CC"/>
                </a:solidFill>
                <a:ea typeface="Times New Roman" panose="02020603050405020304" pitchFamily="18" charset="0"/>
                <a:cs typeface="Courier New" panose="02070309020205020404" pitchFamily="49" charset="0"/>
              </a:rPr>
              <a:t>διαμόρφωση</a:t>
            </a:r>
            <a:r>
              <a:rPr lang="en-US" altLang="el-GR" sz="1400" b="1" i="1" dirty="0">
                <a:solidFill>
                  <a:srgbClr val="0033CC"/>
                </a:solidFill>
                <a:ea typeface="Times New Roman" panose="02020603050405020304" pitchFamily="18" charset="0"/>
                <a:cs typeface="Courier New" panose="02070309020205020404" pitchFamily="49" charset="0"/>
              </a:rPr>
              <a:t> </a:t>
            </a:r>
            <a:r>
              <a:rPr lang="el-GR" altLang="el-GR" sz="1400" b="1" i="1" dirty="0">
                <a:solidFill>
                  <a:srgbClr val="0033CC"/>
                </a:solidFill>
                <a:ea typeface="Times New Roman" panose="02020603050405020304" pitchFamily="18" charset="0"/>
                <a:cs typeface="Courier New" panose="02070309020205020404" pitchFamily="49" charset="0"/>
              </a:rPr>
              <a:t>παραμετρικού</a:t>
            </a:r>
            <a:r>
              <a:rPr lang="en-US" altLang="el-GR" sz="1400" b="1" i="1" dirty="0">
                <a:solidFill>
                  <a:srgbClr val="0033CC"/>
                </a:solidFill>
                <a:ea typeface="Times New Roman" panose="02020603050405020304" pitchFamily="18" charset="0"/>
                <a:cs typeface="Courier New" panose="02070309020205020404" pitchFamily="49" charset="0"/>
              </a:rPr>
              <a:t> </a:t>
            </a:r>
            <a:r>
              <a:rPr lang="el-GR" altLang="el-GR" sz="1400" b="1" i="1" dirty="0">
                <a:solidFill>
                  <a:srgbClr val="0033CC"/>
                </a:solidFill>
                <a:ea typeface="Times New Roman" panose="02020603050405020304" pitchFamily="18" charset="0"/>
                <a:cs typeface="Courier New" panose="02070309020205020404" pitchFamily="49" charset="0"/>
              </a:rPr>
              <a:t>ερωτήματος</a:t>
            </a:r>
            <a:endParaRPr lang="el-GR" altLang="el-GR" sz="1400" dirty="0"/>
          </a:p>
          <a:p>
            <a:pPr lvl="0" eaLnBrk="0" fontAlgn="base" hangingPunct="0">
              <a:spcBef>
                <a:spcPct val="0"/>
              </a:spcBef>
              <a:spcAft>
                <a:spcPct val="0"/>
              </a:spcAft>
            </a:pPr>
            <a:r>
              <a:rPr lang="en-US" altLang="el-GR" sz="1400" b="1" dirty="0">
                <a:ea typeface="Times New Roman" panose="02020603050405020304" pitchFamily="18" charset="0"/>
                <a:cs typeface="Courier New" panose="02070309020205020404" pitchFamily="49" charset="0"/>
              </a:rPr>
              <a:t>2	$</a:t>
            </a:r>
            <a:r>
              <a:rPr lang="en-US" altLang="el-GR" sz="1400" b="1" dirty="0" err="1">
                <a:ea typeface="Times New Roman" panose="02020603050405020304" pitchFamily="18" charset="0"/>
                <a:cs typeface="Courier New" panose="02070309020205020404" pitchFamily="49" charset="0"/>
              </a:rPr>
              <a:t>sql</a:t>
            </a:r>
            <a:r>
              <a:rPr lang="en-US" altLang="el-GR" sz="1400" b="1" dirty="0">
                <a:ea typeface="Times New Roman" panose="02020603050405020304" pitchFamily="18" charset="0"/>
                <a:cs typeface="Courier New" panose="02070309020205020404" pitchFamily="49" charset="0"/>
              </a:rPr>
              <a:t> = 'INSERT INTO users VALUES (:username, :password, :salt</a:t>
            </a:r>
            <a:r>
              <a:rPr lang="en-US" altLang="el-GR" sz="1400" b="1" dirty="0" smtClean="0">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172142" y="2511836"/>
            <a:ext cx="7316216" cy="1169551"/>
          </a:xfrm>
          <a:prstGeom prst="rect">
            <a:avLst/>
          </a:prstGeom>
          <a:solidFill>
            <a:srgbClr val="E5B8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//παραγωγή τυχαίου </a:t>
            </a:r>
            <a:r>
              <a:rPr kumimoji="0" lang="el-GR" altLang="el-GR" sz="1400" b="1" i="1" u="none" strike="noStrike" cap="none" normalizeH="0" baseline="0" dirty="0" err="1" smtClean="0">
                <a:ln>
                  <a:noFill/>
                </a:ln>
                <a:solidFill>
                  <a:srgbClr val="0033CC"/>
                </a:solidFill>
                <a:effectLst/>
                <a:ea typeface="Times New Roman" panose="02020603050405020304" pitchFamily="18" charset="0"/>
                <a:cs typeface="Courier New" panose="02070309020205020404" pitchFamily="49" charset="0"/>
              </a:rPr>
              <a:t>οκταψήφιου</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αριθμού, ως </a:t>
            </a: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salt</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για</a:t>
            </a:r>
            <a:r>
              <a:rPr kumimoji="0" lang="el-GR" altLang="el-GR" sz="1400" b="1" i="0"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MD</a:t>
            </a:r>
            <a:r>
              <a:rPr kumimoji="0" lang="el-GR" altLang="el-GR" sz="1400" b="1" i="0"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5</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3	$salt = '$1$'.rand(10000000,99999999).'$';</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κρυπτογράφηση</a:t>
            </a: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password</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4	$</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encryptedPass</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 crypt($</a:t>
            </a:r>
            <a:r>
              <a:rPr kumimoji="0" lang="en-US" altLang="el-GR" sz="14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myPassword</a:t>
            </a:r>
            <a:r>
              <a:rPr kumimoji="0" lang="en-US" altLang="el-GR" sz="14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$salt);  //encrypt the password</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a:t>
            </a: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compile </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ερωτήματος σε </a:t>
            </a:r>
            <a:r>
              <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PDO</a:t>
            </a:r>
            <a:endParaRPr kumimoji="0" lang="el-GR" altLang="el-GR" sz="1400" b="0" i="0" u="none" strike="noStrike" cap="none" normalizeH="0" baseline="0" dirty="0" smtClean="0">
              <a:ln>
                <a:noFill/>
              </a:ln>
              <a:solidFill>
                <a:schemeClr val="tx1"/>
              </a:solidFill>
              <a:effectLst/>
            </a:endParaRPr>
          </a:p>
        </p:txBody>
      </p:sp>
      <p:sp>
        <p:nvSpPr>
          <p:cNvPr id="9" name="Rectangle 2"/>
          <p:cNvSpPr>
            <a:spLocks noChangeArrowheads="1"/>
          </p:cNvSpPr>
          <p:nvPr>
            <p:custDataLst>
              <p:tags r:id="rId4"/>
            </p:custDataLst>
          </p:nvPr>
        </p:nvSpPr>
        <p:spPr bwMode="auto">
          <a:xfrm>
            <a:off x="172142" y="3736263"/>
            <a:ext cx="917590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400" b="1" dirty="0">
                <a:solidFill>
                  <a:prstClr val="black"/>
                </a:solidFill>
                <a:ea typeface="Times New Roman" panose="02020603050405020304" pitchFamily="18" charset="0"/>
                <a:cs typeface="Courier New" panose="02070309020205020404" pitchFamily="49" charset="0"/>
              </a:rPr>
              <a:t>5	$</a:t>
            </a:r>
            <a:r>
              <a:rPr lang="en-US" altLang="el-GR" sz="1400" b="1" dirty="0">
                <a:solidFill>
                  <a:prstClr val="black"/>
                </a:solidFill>
                <a:ea typeface="Times New Roman" panose="02020603050405020304" pitchFamily="18" charset="0"/>
                <a:cs typeface="Courier New" panose="02070309020205020404" pitchFamily="49" charset="0"/>
              </a:rPr>
              <a:t>statement</a:t>
            </a:r>
            <a:r>
              <a:rPr lang="el-GR" altLang="el-GR" sz="1400" b="1" dirty="0">
                <a:solidFill>
                  <a:prstClr val="black"/>
                </a:solidFill>
                <a:ea typeface="Times New Roman" panose="02020603050405020304" pitchFamily="18" charset="0"/>
                <a:cs typeface="Courier New" panose="02070309020205020404" pitchFamily="49" charset="0"/>
              </a:rPr>
              <a:t> = $</a:t>
            </a:r>
            <a:r>
              <a:rPr lang="en-US" altLang="el-GR" sz="1400" b="1" dirty="0" err="1">
                <a:solidFill>
                  <a:prstClr val="black"/>
                </a:solidFill>
                <a:ea typeface="Times New Roman" panose="02020603050405020304" pitchFamily="18" charset="0"/>
                <a:cs typeface="Courier New" panose="02070309020205020404" pitchFamily="49" charset="0"/>
              </a:rPr>
              <a:t>pdoObject</a:t>
            </a:r>
            <a:r>
              <a:rPr lang="el-GR" altLang="el-GR" sz="1400" b="1" dirty="0">
                <a:solidFill>
                  <a:prstClr val="black"/>
                </a:solidFill>
                <a:ea typeface="Times New Roman" panose="02020603050405020304" pitchFamily="18" charset="0"/>
                <a:cs typeface="Courier New" panose="02070309020205020404" pitchFamily="49" charset="0"/>
              </a:rPr>
              <a:t> -&gt; </a:t>
            </a:r>
            <a:r>
              <a:rPr lang="en-US" altLang="el-GR" sz="1400" b="1" dirty="0">
                <a:solidFill>
                  <a:prstClr val="black"/>
                </a:solidFill>
                <a:ea typeface="Times New Roman" panose="02020603050405020304" pitchFamily="18" charset="0"/>
                <a:cs typeface="Courier New" panose="02070309020205020404" pitchFamily="49" charset="0"/>
              </a:rPr>
              <a:t>prepare</a:t>
            </a:r>
            <a:r>
              <a:rPr lang="el-GR" altLang="el-GR" sz="1400" b="1" dirty="0">
                <a:solidFill>
                  <a:prstClr val="black"/>
                </a:solidFill>
                <a:ea typeface="Times New Roman" panose="02020603050405020304" pitchFamily="18" charset="0"/>
                <a:cs typeface="Courier New" panose="02070309020205020404" pitchFamily="49" charset="0"/>
              </a:rPr>
              <a:t>($</a:t>
            </a:r>
            <a:r>
              <a:rPr lang="en-US" altLang="el-GR" sz="1400" b="1" dirty="0" err="1">
                <a:solidFill>
                  <a:prstClr val="black"/>
                </a:solidFill>
                <a:ea typeface="Times New Roman" panose="02020603050405020304" pitchFamily="18" charset="0"/>
                <a:cs typeface="Courier New" panose="02070309020205020404" pitchFamily="49" charset="0"/>
              </a:rPr>
              <a:t>sql</a:t>
            </a:r>
            <a:r>
              <a:rPr lang="el-GR" altLang="el-GR" sz="1400" b="1" dirty="0">
                <a:solidFill>
                  <a:prstClr val="black"/>
                </a:solidFill>
                <a:ea typeface="Times New Roman" panose="02020603050405020304" pitchFamily="18" charset="0"/>
                <a:cs typeface="Courier New" panose="02070309020205020404" pitchFamily="49" charset="0"/>
              </a:rPr>
              <a:t>);</a:t>
            </a:r>
            <a:endParaRPr lang="el-GR" altLang="el-GR" sz="1400" dirty="0">
              <a:solidFill>
                <a:prstClr val="black"/>
              </a:solidFill>
            </a:endParaRPr>
          </a:p>
          <a:p>
            <a:pPr lvl="0" eaLnBrk="0" fontAlgn="base" hangingPunct="0">
              <a:spcBef>
                <a:spcPct val="0"/>
              </a:spcBef>
              <a:spcAft>
                <a:spcPct val="0"/>
              </a:spcAft>
            </a:pPr>
            <a:r>
              <a:rPr lang="el-GR" altLang="el-GR" sz="1400" b="1" i="1" dirty="0">
                <a:solidFill>
                  <a:srgbClr val="0033CC"/>
                </a:solidFill>
                <a:ea typeface="Times New Roman" panose="02020603050405020304" pitchFamily="18" charset="0"/>
                <a:cs typeface="Courier New" panose="02070309020205020404" pitchFamily="49" charset="0"/>
              </a:rPr>
              <a:t>	//πέρασμα τιμών στις παραμέτρους του ερωτήματος και εκτέλεση</a:t>
            </a:r>
            <a:endParaRPr lang="el-GR" altLang="el-GR" sz="1400" dirty="0">
              <a:solidFill>
                <a:prstClr val="black"/>
              </a:solidFill>
            </a:endParaRPr>
          </a:p>
          <a:p>
            <a:pPr lvl="0" eaLnBrk="0" fontAlgn="base" hangingPunct="0">
              <a:spcBef>
                <a:spcPct val="0"/>
              </a:spcBef>
              <a:spcAft>
                <a:spcPct val="0"/>
              </a:spcAft>
            </a:pPr>
            <a:r>
              <a:rPr lang="en-US" altLang="el-GR" sz="1400" b="1" dirty="0">
                <a:solidFill>
                  <a:prstClr val="black"/>
                </a:solidFill>
                <a:ea typeface="Times New Roman" panose="02020603050405020304" pitchFamily="18" charset="0"/>
                <a:cs typeface="Courier New" panose="02070309020205020404" pitchFamily="49" charset="0"/>
              </a:rPr>
              <a:t>6	$statement-&gt;execute( array(':username =&gt;</a:t>
            </a:r>
            <a:r>
              <a:rPr lang="en-US" altLang="el-GR" sz="1400" b="1" dirty="0">
                <a:solidFill>
                  <a:srgbClr val="009900"/>
                </a:solidFill>
                <a:ea typeface="Times New Roman" panose="02020603050405020304" pitchFamily="18" charset="0"/>
                <a:cs typeface="Courier New" panose="02070309020205020404" pitchFamily="49" charset="0"/>
              </a:rPr>
              <a:t>$</a:t>
            </a:r>
            <a:r>
              <a:rPr lang="en-US" altLang="el-GR" sz="1400" b="1" dirty="0" err="1">
                <a:solidFill>
                  <a:srgbClr val="009900"/>
                </a:solidFill>
                <a:ea typeface="Times New Roman" panose="02020603050405020304" pitchFamily="18" charset="0"/>
                <a:cs typeface="Courier New" panose="02070309020205020404" pitchFamily="49" charset="0"/>
              </a:rPr>
              <a:t>myUsername</a:t>
            </a:r>
            <a:r>
              <a:rPr lang="en-US" altLang="el-GR" sz="1400" b="1" dirty="0">
                <a:solidFill>
                  <a:prstClr val="black"/>
                </a:solidFill>
                <a:ea typeface="Times New Roman" panose="02020603050405020304" pitchFamily="18" charset="0"/>
                <a:cs typeface="Courier New" panose="02070309020205020404" pitchFamily="49" charset="0"/>
              </a:rPr>
              <a:t>, ':password'=&gt;</a:t>
            </a:r>
            <a:r>
              <a:rPr lang="en-US" altLang="el-GR" sz="1400" b="1" dirty="0">
                <a:solidFill>
                  <a:srgbClr val="009900"/>
                </a:solidFill>
                <a:ea typeface="Times New Roman" panose="02020603050405020304" pitchFamily="18" charset="0"/>
                <a:cs typeface="Courier New" panose="02070309020205020404" pitchFamily="49" charset="0"/>
              </a:rPr>
              <a:t>$</a:t>
            </a:r>
            <a:r>
              <a:rPr lang="en-US" altLang="el-GR" sz="1400" b="1" dirty="0" err="1">
                <a:solidFill>
                  <a:srgbClr val="009900"/>
                </a:solidFill>
                <a:ea typeface="Times New Roman" panose="02020603050405020304" pitchFamily="18" charset="0"/>
                <a:cs typeface="Courier New" panose="02070309020205020404" pitchFamily="49" charset="0"/>
              </a:rPr>
              <a:t>encryptedPass</a:t>
            </a:r>
            <a:r>
              <a:rPr lang="en-US" altLang="el-GR" sz="1400" b="1" dirty="0">
                <a:solidFill>
                  <a:prstClr val="black"/>
                </a:solidFill>
                <a:ea typeface="Times New Roman" panose="02020603050405020304" pitchFamily="18" charset="0"/>
                <a:cs typeface="Courier New" panose="02070309020205020404" pitchFamily="49" charset="0"/>
              </a:rPr>
              <a:t>, ':salt'=&gt;</a:t>
            </a:r>
            <a:r>
              <a:rPr lang="en-US" altLang="el-GR" sz="1400" b="1" dirty="0">
                <a:solidFill>
                  <a:srgbClr val="009900"/>
                </a:solidFill>
                <a:ea typeface="Times New Roman" panose="02020603050405020304" pitchFamily="18" charset="0"/>
                <a:cs typeface="Courier New" panose="02070309020205020404" pitchFamily="49" charset="0"/>
              </a:rPr>
              <a:t>$salt</a:t>
            </a:r>
            <a:r>
              <a:rPr lang="en-US" altLang="el-GR" sz="1400" b="1" dirty="0">
                <a:solidFill>
                  <a:prstClr val="black"/>
                </a:solidFill>
                <a:ea typeface="Times New Roman" panose="02020603050405020304" pitchFamily="18" charset="0"/>
                <a:cs typeface="Courier New" panose="02070309020205020404" pitchFamily="49" charset="0"/>
              </a:rPr>
              <a:t>));</a:t>
            </a:r>
            <a:endParaRPr lang="el-GR" altLang="el-GR" sz="1400" dirty="0">
              <a:solidFill>
                <a:prstClr val="black"/>
              </a:solidFill>
            </a:endParaRPr>
          </a:p>
          <a:p>
            <a:pPr lvl="0" eaLnBrk="0" fontAlgn="base" hangingPunct="0">
              <a:spcBef>
                <a:spcPct val="0"/>
              </a:spcBef>
              <a:spcAft>
                <a:spcPct val="0"/>
              </a:spcAft>
            </a:pPr>
            <a:r>
              <a:rPr lang="en-US" altLang="el-GR" sz="1400" b="1" i="1" dirty="0">
                <a:solidFill>
                  <a:srgbClr val="0033CC"/>
                </a:solidFill>
                <a:ea typeface="Times New Roman" panose="02020603050405020304" pitchFamily="18" charset="0"/>
                <a:cs typeface="Courier New" panose="02070309020205020404" pitchFamily="49" charset="0"/>
              </a:rPr>
              <a:t>	</a:t>
            </a:r>
            <a:r>
              <a:rPr lang="el-GR" altLang="el-GR" sz="1400" b="1" i="1" dirty="0">
                <a:solidFill>
                  <a:srgbClr val="0033CC"/>
                </a:solidFill>
                <a:ea typeface="Times New Roman" panose="02020603050405020304" pitchFamily="18" charset="0"/>
                <a:cs typeface="Courier New" panose="02070309020205020404" pitchFamily="49" charset="0"/>
              </a:rPr>
              <a:t>//απελευθέρωση πόρων που δέσμευσε η </a:t>
            </a:r>
            <a:r>
              <a:rPr lang="en-US" altLang="el-GR" sz="1400" b="1" i="1" dirty="0">
                <a:solidFill>
                  <a:srgbClr val="0033CC"/>
                </a:solidFill>
                <a:ea typeface="Times New Roman" panose="02020603050405020304" pitchFamily="18" charset="0"/>
                <a:cs typeface="Courier New" panose="02070309020205020404" pitchFamily="49" charset="0"/>
              </a:rPr>
              <a:t>PDO</a:t>
            </a:r>
            <a:endParaRPr lang="el-GR" altLang="el-GR" sz="1400" dirty="0">
              <a:solidFill>
                <a:prstClr val="black"/>
              </a:solidFill>
            </a:endParaRPr>
          </a:p>
          <a:p>
            <a:pPr lvl="0" eaLnBrk="0" fontAlgn="base" hangingPunct="0">
              <a:spcBef>
                <a:spcPct val="0"/>
              </a:spcBef>
              <a:spcAft>
                <a:spcPct val="0"/>
              </a:spcAft>
            </a:pPr>
            <a:r>
              <a:rPr lang="en-US" altLang="el-GR" sz="1400" b="1" dirty="0">
                <a:solidFill>
                  <a:prstClr val="black"/>
                </a:solidFill>
                <a:ea typeface="Times New Roman" panose="02020603050405020304" pitchFamily="18" charset="0"/>
                <a:cs typeface="Courier New" panose="02070309020205020404" pitchFamily="49" charset="0"/>
              </a:rPr>
              <a:t>7</a:t>
            </a:r>
            <a:r>
              <a:rPr lang="el-GR" altLang="el-GR" sz="1400" b="1" dirty="0">
                <a:solidFill>
                  <a:prstClr val="black"/>
                </a:solidFill>
                <a:ea typeface="Times New Roman" panose="02020603050405020304" pitchFamily="18" charset="0"/>
                <a:cs typeface="Courier New" panose="02070309020205020404" pitchFamily="49" charset="0"/>
              </a:rPr>
              <a:t>	</a:t>
            </a:r>
            <a:r>
              <a:rPr lang="en-US" altLang="el-GR" sz="1400" b="1" dirty="0">
                <a:solidFill>
                  <a:prstClr val="black"/>
                </a:solidFill>
                <a:ea typeface="Times New Roman" panose="02020603050405020304" pitchFamily="18" charset="0"/>
                <a:cs typeface="Courier New" panose="02070309020205020404" pitchFamily="49" charset="0"/>
              </a:rPr>
              <a:t>$statement-&gt;</a:t>
            </a:r>
            <a:r>
              <a:rPr lang="en-US" altLang="el-GR" sz="1400" b="1" dirty="0" err="1">
                <a:solidFill>
                  <a:prstClr val="black"/>
                </a:solidFill>
                <a:ea typeface="Times New Roman" panose="02020603050405020304" pitchFamily="18" charset="0"/>
                <a:cs typeface="Courier New" panose="02070309020205020404" pitchFamily="49" charset="0"/>
              </a:rPr>
              <a:t>closeCursor</a:t>
            </a:r>
            <a:r>
              <a:rPr lang="en-US" altLang="el-GR" sz="1400" b="1" dirty="0">
                <a:solidFill>
                  <a:prstClr val="black"/>
                </a:solidFill>
                <a:ea typeface="Times New Roman" panose="02020603050405020304" pitchFamily="18" charset="0"/>
                <a:cs typeface="Courier New" panose="02070309020205020404" pitchFamily="49" charset="0"/>
              </a:rPr>
              <a:t>();</a:t>
            </a:r>
            <a:endParaRPr lang="el-GR" altLang="el-GR" sz="1400" dirty="0">
              <a:solidFill>
                <a:prstClr val="black"/>
              </a:solidFill>
            </a:endParaRPr>
          </a:p>
          <a:p>
            <a:pPr lvl="0" eaLnBrk="0" fontAlgn="base" hangingPunct="0">
              <a:spcBef>
                <a:spcPct val="0"/>
              </a:spcBef>
              <a:spcAft>
                <a:spcPct val="0"/>
              </a:spcAft>
            </a:pPr>
            <a:r>
              <a:rPr lang="en-US" altLang="el-GR" sz="1400" b="1" dirty="0">
                <a:solidFill>
                  <a:prstClr val="black"/>
                </a:solidFill>
                <a:ea typeface="Times New Roman" panose="02020603050405020304" pitchFamily="18" charset="0"/>
                <a:cs typeface="Courier New" panose="02070309020205020404" pitchFamily="49" charset="0"/>
              </a:rPr>
              <a:t>8	$</a:t>
            </a:r>
            <a:r>
              <a:rPr lang="en-US" altLang="el-GR" sz="1400" b="1" dirty="0" err="1">
                <a:solidFill>
                  <a:prstClr val="black"/>
                </a:solidFill>
                <a:ea typeface="Times New Roman" panose="02020603050405020304" pitchFamily="18" charset="0"/>
                <a:cs typeface="Courier New" panose="02070309020205020404" pitchFamily="49" charset="0"/>
              </a:rPr>
              <a:t>pdoObject</a:t>
            </a:r>
            <a:r>
              <a:rPr lang="en-US" altLang="el-GR" sz="1400" b="1" dirty="0">
                <a:solidFill>
                  <a:prstClr val="black"/>
                </a:solidFill>
                <a:ea typeface="Times New Roman" panose="02020603050405020304" pitchFamily="18" charset="0"/>
                <a:cs typeface="Courier New" panose="02070309020205020404" pitchFamily="49" charset="0"/>
              </a:rPr>
              <a:t>=null;</a:t>
            </a:r>
            <a:endParaRPr lang="el-GR" altLang="el-GR" sz="1400" dirty="0">
              <a:solidFill>
                <a:prstClr val="black"/>
              </a:solidFill>
            </a:endParaRPr>
          </a:p>
          <a:p>
            <a:pPr marL="285750" lvl="0" indent="-285750" eaLnBrk="0" fontAlgn="base" hangingPunct="0">
              <a:spcBef>
                <a:spcPct val="0"/>
              </a:spcBef>
              <a:spcAft>
                <a:spcPct val="0"/>
              </a:spcAft>
              <a:buFont typeface="Wingdings" panose="05000000000000000000" pitchFamily="2" charset="2"/>
              <a:buChar char="v"/>
            </a:pPr>
            <a:endParaRPr lang="en-US" altLang="el-GR" sz="1400" dirty="0" smtClean="0">
              <a:solidFill>
                <a:prstClr val="black"/>
              </a:solidFill>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lang="el-GR" altLang="el-GR" sz="1400" dirty="0" smtClean="0">
                <a:solidFill>
                  <a:prstClr val="black"/>
                </a:solidFill>
                <a:ea typeface="Times New Roman" panose="02020603050405020304" pitchFamily="18" charset="0"/>
              </a:rPr>
              <a:t>Τα </a:t>
            </a:r>
            <a:r>
              <a:rPr lang="el-GR" altLang="el-GR" sz="1400" dirty="0">
                <a:solidFill>
                  <a:prstClr val="black"/>
                </a:solidFill>
                <a:ea typeface="Times New Roman" panose="02020603050405020304" pitchFamily="18" charset="0"/>
              </a:rPr>
              <a:t>ίδια βήματα ακολουθούνται και στην περίπτωση χρήσης της βιβλιοθήκης </a:t>
            </a:r>
            <a:r>
              <a:rPr lang="en-US" altLang="el-GR" sz="1400" b="1" dirty="0" err="1">
                <a:solidFill>
                  <a:prstClr val="black"/>
                </a:solidFill>
                <a:ea typeface="Times New Roman" panose="02020603050405020304" pitchFamily="18" charset="0"/>
              </a:rPr>
              <a:t>SQLi</a:t>
            </a:r>
            <a:r>
              <a:rPr lang="el-GR" altLang="el-GR" sz="1400" dirty="0">
                <a:solidFill>
                  <a:prstClr val="black"/>
                </a:solidFill>
                <a:ea typeface="Times New Roman" panose="02020603050405020304" pitchFamily="18" charset="0"/>
              </a:rPr>
              <a:t>.</a:t>
            </a:r>
          </a:p>
          <a:p>
            <a:pPr marL="742950" lvl="1" indent="-285750" eaLnBrk="0" fontAlgn="base" hangingPunct="0">
              <a:spcBef>
                <a:spcPct val="0"/>
              </a:spcBef>
              <a:spcAft>
                <a:spcPct val="0"/>
              </a:spcAft>
              <a:buFont typeface="Wingdings" panose="05000000000000000000" pitchFamily="2" charset="2"/>
              <a:buChar char="q"/>
            </a:pPr>
            <a:r>
              <a:rPr lang="el-GR" altLang="el-GR" sz="1400" dirty="0">
                <a:solidFill>
                  <a:prstClr val="black"/>
                </a:solidFill>
                <a:ea typeface="Times New Roman" panose="02020603050405020304" pitchFamily="18" charset="0"/>
              </a:rPr>
              <a:t>Προφανώς οι εντολές προσαρμόζονται στην "συνταγή" της </a:t>
            </a:r>
            <a:r>
              <a:rPr lang="en-US" altLang="el-GR" sz="1400" b="1" dirty="0" err="1">
                <a:solidFill>
                  <a:prstClr val="black"/>
                </a:solidFill>
                <a:ea typeface="Times New Roman" panose="02020603050405020304" pitchFamily="18" charset="0"/>
              </a:rPr>
              <a:t>SQLi</a:t>
            </a:r>
            <a:r>
              <a:rPr lang="en-US" altLang="el-GR" sz="1400" dirty="0">
                <a:solidFill>
                  <a:prstClr val="black"/>
                </a:solidFill>
                <a:ea typeface="Times New Roman" panose="02020603050405020304" pitchFamily="18" charset="0"/>
              </a:rPr>
              <a:t> </a:t>
            </a:r>
            <a:r>
              <a:rPr lang="el-GR" altLang="el-GR" sz="1400" dirty="0">
                <a:solidFill>
                  <a:prstClr val="black"/>
                </a:solidFill>
                <a:ea typeface="Times New Roman" panose="02020603050405020304" pitchFamily="18" charset="0"/>
              </a:rPr>
              <a:t>    </a:t>
            </a:r>
            <a:r>
              <a:rPr lang="el-GR" altLang="el-GR" sz="1400" b="1" dirty="0">
                <a:solidFill>
                  <a:prstClr val="black"/>
                </a:solidFill>
                <a:ea typeface="Times New Roman" panose="02020603050405020304" pitchFamily="18" charset="0"/>
              </a:rPr>
              <a:t>(βλ. επόμενο </a:t>
            </a:r>
            <a:r>
              <a:rPr lang="en-US" altLang="el-GR" sz="1400" b="1" dirty="0">
                <a:solidFill>
                  <a:prstClr val="black"/>
                </a:solidFill>
                <a:ea typeface="Times New Roman" panose="02020603050405020304" pitchFamily="18" charset="0"/>
              </a:rPr>
              <a:t>slide</a:t>
            </a:r>
            <a:r>
              <a:rPr lang="el-GR" altLang="el-GR" sz="1400" b="1" dirty="0">
                <a:solidFill>
                  <a:prstClr val="black"/>
                </a:solidFill>
                <a:ea typeface="Times New Roman" panose="02020603050405020304" pitchFamily="18" charset="0"/>
              </a:rPr>
              <a:t>)</a:t>
            </a:r>
            <a:r>
              <a:rPr lang="el-GR" altLang="el-GR" sz="1400" dirty="0">
                <a:solidFill>
                  <a:prstClr val="black"/>
                </a:solidFill>
                <a:ea typeface="Times New Roman" panose="02020603050405020304" pitchFamily="18" charset="0"/>
              </a:rPr>
              <a:t>.</a:t>
            </a:r>
            <a:r>
              <a:rPr lang="el-GR" altLang="el-GR" sz="1400" dirty="0">
                <a:solidFill>
                  <a:prstClr val="black"/>
                </a:solidFill>
              </a:rPr>
              <a:t> </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729963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44053" y="628022"/>
            <a:ext cx="8507413" cy="729593"/>
          </a:xfrm>
        </p:spPr>
        <p:txBody>
          <a:bodyPr>
            <a:noAutofit/>
          </a:bodyPr>
          <a:lstStyle/>
          <a:p>
            <a:r>
              <a:rPr lang="el-GR" sz="3600" dirty="0"/>
              <a:t>Παράδειγμα </a:t>
            </a:r>
            <a:r>
              <a:rPr lang="el-GR" sz="3600" dirty="0" err="1"/>
              <a:t>Κρυπτογράφισης</a:t>
            </a:r>
            <a:r>
              <a:rPr lang="el-GR" sz="3600" dirty="0"/>
              <a:t> (με </a:t>
            </a:r>
            <a:r>
              <a:rPr lang="en-US" sz="3600" dirty="0" err="1"/>
              <a:t>SQLi</a:t>
            </a:r>
            <a:r>
              <a:rPr lang="el-GR" sz="3600" dirty="0" smtClean="0"/>
              <a:t>)</a:t>
            </a:r>
            <a:r>
              <a:rPr lang="en-US" sz="3600" dirty="0" smtClean="0"/>
              <a:t/>
            </a:r>
            <a:br>
              <a:rPr lang="en-US" sz="3600" dirty="0" smtClean="0"/>
            </a:br>
            <a:r>
              <a:rPr lang="el-GR" sz="1400" dirty="0"/>
              <a:t>(αλλά και παράδειγμα για αντιπαραβολή στη σύνταξη αντικειμενοστραφούς </a:t>
            </a:r>
            <a:r>
              <a:rPr lang="en-US" sz="1400" dirty="0" err="1"/>
              <a:t>SQLi</a:t>
            </a:r>
            <a:r>
              <a:rPr lang="el-GR" sz="1400" dirty="0"/>
              <a:t> με </a:t>
            </a:r>
            <a:r>
              <a:rPr lang="en-US" sz="1400" dirty="0"/>
              <a:t>PDO</a:t>
            </a:r>
            <a:r>
              <a:rPr lang="el-GR" sz="1400" dirty="0"/>
              <a:t> προηγούμενου </a:t>
            </a:r>
            <a:r>
              <a:rPr lang="en-US" sz="1400" dirty="0"/>
              <a:t>slide</a:t>
            </a:r>
            <a:r>
              <a:rPr lang="el-GR" sz="1400" dirty="0" smtClean="0"/>
              <a:t>)</a:t>
            </a:r>
            <a:endParaRPr lang="el-GR" sz="3600" b="0" dirty="0" smtClean="0"/>
          </a:p>
        </p:txBody>
      </p:sp>
      <p:sp>
        <p:nvSpPr>
          <p:cNvPr id="2" name="Rectangle 2"/>
          <p:cNvSpPr>
            <a:spLocks noChangeArrowheads="1"/>
          </p:cNvSpPr>
          <p:nvPr>
            <p:custDataLst>
              <p:tags r:id="rId3"/>
            </p:custDataLst>
          </p:nvPr>
        </p:nvSpPr>
        <p:spPr bwMode="auto">
          <a:xfrm>
            <a:off x="179511" y="1357615"/>
            <a:ext cx="826266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400" b="0" i="0" u="none" strike="noStrike" cap="none" normalizeH="0" baseline="0" dirty="0" smtClean="0">
                <a:ln>
                  <a:noFill/>
                </a:ln>
                <a:solidFill>
                  <a:schemeClr val="tx1"/>
                </a:solidFill>
                <a:effectLst/>
                <a:ea typeface="Times New Roman" panose="02020603050405020304" pitchFamily="18" charset="0"/>
              </a:rPr>
              <a:t>Αφορά στο παράδειγμα του προηγούμενου </a:t>
            </a:r>
            <a:r>
              <a:rPr kumimoji="0" lang="en-US" altLang="el-GR" sz="1400" b="0" i="0" u="none" strike="noStrike" cap="none" normalizeH="0" baseline="0" dirty="0" smtClean="0">
                <a:ln>
                  <a:noFill/>
                </a:ln>
                <a:solidFill>
                  <a:schemeClr val="tx1"/>
                </a:solidFill>
                <a:effectLst/>
                <a:ea typeface="Times New Roman" panose="02020603050405020304" pitchFamily="18" charset="0"/>
              </a:rPr>
              <a:t>slide</a:t>
            </a:r>
            <a:r>
              <a:rPr kumimoji="0" lang="el-GR" altLang="el-GR" sz="14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//εκκίνηση </a:t>
            </a:r>
            <a:r>
              <a:rPr kumimoji="0" lang="en-US" altLang="el-GR" sz="1400" b="1" i="1" u="none" strike="noStrike" cap="none" normalizeH="0" baseline="0" dirty="0" err="1" smtClean="0">
                <a:ln>
                  <a:noFill/>
                </a:ln>
                <a:solidFill>
                  <a:srgbClr val="0033CC"/>
                </a:solidFill>
                <a:effectLst/>
                <a:ea typeface="Times New Roman" panose="02020603050405020304" pitchFamily="18" charset="0"/>
                <a:cs typeface="Courier New" panose="02070309020205020404" pitchFamily="49" charset="0"/>
              </a:rPr>
              <a:t>SQLi</a:t>
            </a:r>
            <a:r>
              <a:rPr kumimoji="0" lang="el-GR"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rPr>
              <a:t> (πρέπει να έχουν οριστεί πριν οι 4 παράμετροι/μεταβλητές)</a:t>
            </a:r>
            <a:endParaRPr kumimoji="0" lang="en-US" altLang="el-GR" sz="1400" b="1" i="1" u="none" strike="noStrike" cap="none" normalizeH="0" baseline="0" dirty="0" smtClean="0">
              <a:ln>
                <a:noFill/>
              </a:ln>
              <a:solidFill>
                <a:srgbClr val="0033CC"/>
              </a:solidFill>
              <a:effectLst/>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l-GR" altLang="el-GR" sz="1400" b="1" dirty="0">
                <a:ea typeface="Times New Roman" panose="02020603050405020304" pitchFamily="18" charset="0"/>
                <a:cs typeface="Courier New" panose="02070309020205020404" pitchFamily="49" charset="0"/>
              </a:rPr>
              <a:t>	</a:t>
            </a:r>
            <a:r>
              <a:rPr lang="en-US" altLang="el-GR" sz="1400" b="1" dirty="0">
                <a:ea typeface="Times New Roman" panose="02020603050405020304" pitchFamily="18" charset="0"/>
                <a:cs typeface="Courier New" panose="02070309020205020404" pitchFamily="49" charset="0"/>
              </a:rPr>
              <a:t>1	$</a:t>
            </a:r>
            <a:r>
              <a:rPr lang="en-US" altLang="el-GR" sz="1400" b="1" dirty="0" err="1">
                <a:ea typeface="Times New Roman" panose="02020603050405020304" pitchFamily="18" charset="0"/>
                <a:cs typeface="Courier New" panose="02070309020205020404" pitchFamily="49" charset="0"/>
              </a:rPr>
              <a:t>mysqli</a:t>
            </a:r>
            <a:r>
              <a:rPr lang="en-US" altLang="el-GR" sz="1400" b="1" dirty="0">
                <a:ea typeface="Times New Roman" panose="02020603050405020304" pitchFamily="18" charset="0"/>
                <a:cs typeface="Courier New" panose="02070309020205020404" pitchFamily="49" charset="0"/>
              </a:rPr>
              <a:t> = new </a:t>
            </a:r>
            <a:r>
              <a:rPr lang="en-US" altLang="el-GR" sz="1400" b="1" dirty="0" err="1">
                <a:ea typeface="Times New Roman" panose="02020603050405020304" pitchFamily="18" charset="0"/>
                <a:cs typeface="Courier New" panose="02070309020205020404" pitchFamily="49" charset="0"/>
              </a:rPr>
              <a:t>mysqli</a:t>
            </a:r>
            <a:r>
              <a:rPr lang="en-US" altLang="el-GR" sz="1400" b="1" dirty="0">
                <a:ea typeface="Times New Roman" panose="02020603050405020304" pitchFamily="18" charset="0"/>
                <a:cs typeface="Courier New" panose="02070309020205020404" pitchFamily="49" charset="0"/>
              </a:rPr>
              <a:t>($</a:t>
            </a:r>
            <a:r>
              <a:rPr lang="en-US" altLang="el-GR" sz="1400" b="1" dirty="0" err="1">
                <a:ea typeface="Times New Roman" panose="02020603050405020304" pitchFamily="18" charset="0"/>
                <a:cs typeface="Courier New" panose="02070309020205020404" pitchFamily="49" charset="0"/>
              </a:rPr>
              <a:t>dbhost</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dbuser</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dbpass</a:t>
            </a:r>
            <a:r>
              <a:rPr lang="en-US" altLang="el-GR" sz="1400" b="1" dirty="0">
                <a:ea typeface="Times New Roman" panose="02020603050405020304" pitchFamily="18" charset="0"/>
                <a:cs typeface="Courier New" panose="02070309020205020404" pitchFamily="49" charset="0"/>
              </a:rPr>
              <a:t>, $</a:t>
            </a:r>
            <a:r>
              <a:rPr lang="en-US" altLang="el-GR" sz="1400" b="1" dirty="0" err="1">
                <a:ea typeface="Times New Roman" panose="02020603050405020304" pitchFamily="18" charset="0"/>
                <a:cs typeface="Courier New" panose="02070309020205020404" pitchFamily="49" charset="0"/>
              </a:rPr>
              <a:t>dbname</a:t>
            </a:r>
            <a:r>
              <a:rPr lang="en-US" altLang="el-GR" sz="1400" b="1" dirty="0">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i="1" dirty="0">
                <a:solidFill>
                  <a:srgbClr val="0033CC"/>
                </a:solidFill>
                <a:ea typeface="Times New Roman" panose="02020603050405020304" pitchFamily="18" charset="0"/>
                <a:cs typeface="Courier New" panose="02070309020205020404" pitchFamily="49" charset="0"/>
              </a:rPr>
              <a:t>		</a:t>
            </a:r>
            <a:r>
              <a:rPr lang="el-GR" altLang="el-GR" sz="1400" b="1" i="1" dirty="0">
                <a:solidFill>
                  <a:srgbClr val="0033CC"/>
                </a:solidFill>
                <a:ea typeface="Times New Roman" panose="02020603050405020304" pitchFamily="18" charset="0"/>
                <a:cs typeface="Courier New" panose="02070309020205020404" pitchFamily="49" charset="0"/>
              </a:rPr>
              <a:t>//διαμόρφωση παραμετρικού ερωτήματος (για τον πίνακα του προηγούμενου </a:t>
            </a:r>
            <a:r>
              <a:rPr lang="en-US" altLang="el-GR" sz="1400" b="1" i="1" dirty="0">
                <a:solidFill>
                  <a:srgbClr val="0033CC"/>
                </a:solidFill>
                <a:ea typeface="Times New Roman" panose="02020603050405020304" pitchFamily="18" charset="0"/>
                <a:cs typeface="Courier New" panose="02070309020205020404" pitchFamily="49" charset="0"/>
              </a:rPr>
              <a:t>slide</a:t>
            </a:r>
            <a:r>
              <a:rPr lang="el-GR" altLang="el-GR" sz="1400" b="1" i="1" dirty="0">
                <a:solidFill>
                  <a:srgbClr val="0033CC"/>
                </a:solidFill>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l-GR" altLang="el-GR" sz="1400" b="1" dirty="0">
                <a:ea typeface="Times New Roman" panose="02020603050405020304" pitchFamily="18" charset="0"/>
                <a:cs typeface="Courier New" panose="02070309020205020404" pitchFamily="49" charset="0"/>
              </a:rPr>
              <a:t>	</a:t>
            </a:r>
            <a:r>
              <a:rPr lang="en-US" altLang="el-GR" sz="1400" b="1" dirty="0">
                <a:ea typeface="Times New Roman" panose="02020603050405020304" pitchFamily="18" charset="0"/>
                <a:cs typeface="Courier New" panose="02070309020205020404" pitchFamily="49" charset="0"/>
              </a:rPr>
              <a:t>2	$</a:t>
            </a:r>
            <a:r>
              <a:rPr lang="en-US" altLang="el-GR" sz="1400" b="1" dirty="0" err="1">
                <a:ea typeface="Times New Roman" panose="02020603050405020304" pitchFamily="18" charset="0"/>
                <a:cs typeface="Courier New" panose="02070309020205020404" pitchFamily="49" charset="0"/>
              </a:rPr>
              <a:t>sql</a:t>
            </a:r>
            <a:r>
              <a:rPr lang="en-US" altLang="el-GR" sz="1400" b="1" dirty="0">
                <a:ea typeface="Times New Roman" panose="02020603050405020304" pitchFamily="18" charset="0"/>
                <a:cs typeface="Courier New" panose="02070309020205020404" pitchFamily="49" charset="0"/>
              </a:rPr>
              <a:t> = 'INSERT INTO users VALUES (?, ?, </a:t>
            </a:r>
            <a:r>
              <a:rPr lang="en-US" altLang="el-GR" sz="1400" b="1" dirty="0" smtClean="0">
                <a:ea typeface="Times New Roman" panose="02020603050405020304" pitchFamily="18" charset="0"/>
                <a:cs typeface="Courier New" panose="02070309020205020404" pitchFamily="49" charset="0"/>
              </a:rPr>
              <a:t>?)';</a:t>
            </a:r>
            <a:endParaRPr lang="en-US" altLang="el-GR" sz="1400" dirty="0"/>
          </a:p>
        </p:txBody>
      </p:sp>
      <p:sp>
        <p:nvSpPr>
          <p:cNvPr id="5" name="Ορθογώνιο 4"/>
          <p:cNvSpPr/>
          <p:nvPr/>
        </p:nvSpPr>
        <p:spPr>
          <a:xfrm>
            <a:off x="201959" y="2501394"/>
            <a:ext cx="8240217" cy="1043876"/>
          </a:xfrm>
          <a:prstGeom prst="rect">
            <a:avLst/>
          </a:prstGeom>
          <a:solidFill>
            <a:schemeClr val="accent6">
              <a:lumMod val="60000"/>
              <a:lumOff val="40000"/>
            </a:schemeClr>
          </a:solidFill>
        </p:spPr>
        <p:txBody>
          <a:bodyPr wrap="square">
            <a:spAutoFit/>
          </a:bodyPr>
          <a:lstStyle/>
          <a:p>
            <a:pPr>
              <a:spcAft>
                <a:spcPts val="200"/>
              </a:spcAft>
            </a:pPr>
            <a:r>
              <a:rPr lang="en-US" sz="1400" b="1" i="1" spc="-100" dirty="0" smtClean="0">
                <a:solidFill>
                  <a:srgbClr val="0033CC"/>
                </a:solidFill>
                <a:ea typeface="Times New Roman" panose="02020603050405020304" pitchFamily="18" charset="0"/>
                <a:cs typeface="Times New Roman" panose="02020603050405020304" pitchFamily="18" charset="0"/>
              </a:rPr>
              <a:t>		</a:t>
            </a:r>
            <a:r>
              <a:rPr lang="el-GR" sz="1400" b="1" i="1" spc="-100" dirty="0" smtClean="0">
                <a:solidFill>
                  <a:srgbClr val="0033CC"/>
                </a:solidFill>
                <a:ea typeface="Times New Roman" panose="02020603050405020304" pitchFamily="18" charset="0"/>
                <a:cs typeface="Times New Roman" panose="02020603050405020304" pitchFamily="18" charset="0"/>
              </a:rPr>
              <a:t>//</a:t>
            </a:r>
            <a:r>
              <a:rPr lang="el-GR" sz="1400" b="1" i="1" spc="-100" dirty="0">
                <a:solidFill>
                  <a:srgbClr val="0033CC"/>
                </a:solidFill>
                <a:ea typeface="Times New Roman" panose="02020603050405020304" pitchFamily="18" charset="0"/>
                <a:cs typeface="Times New Roman" panose="02020603050405020304" pitchFamily="18" charset="0"/>
              </a:rPr>
              <a:t>παραγωγή τυχαίου </a:t>
            </a:r>
            <a:r>
              <a:rPr lang="el-GR" sz="1400" b="1" i="1" spc="-100" dirty="0" err="1">
                <a:solidFill>
                  <a:srgbClr val="0033CC"/>
                </a:solidFill>
                <a:ea typeface="Times New Roman" panose="02020603050405020304" pitchFamily="18" charset="0"/>
                <a:cs typeface="Times New Roman" panose="02020603050405020304" pitchFamily="18" charset="0"/>
              </a:rPr>
              <a:t>οκταψήφιου</a:t>
            </a:r>
            <a:r>
              <a:rPr lang="el-GR" sz="1400" b="1" i="1" spc="-100" dirty="0">
                <a:solidFill>
                  <a:srgbClr val="0033CC"/>
                </a:solidFill>
                <a:ea typeface="Times New Roman" panose="02020603050405020304" pitchFamily="18" charset="0"/>
                <a:cs typeface="Times New Roman" panose="02020603050405020304" pitchFamily="18" charset="0"/>
              </a:rPr>
              <a:t> αριθμού, ως </a:t>
            </a:r>
            <a:r>
              <a:rPr lang="en-US" sz="1400" b="1" i="1" spc="-100" dirty="0">
                <a:solidFill>
                  <a:srgbClr val="0033CC"/>
                </a:solidFill>
                <a:highlight>
                  <a:srgbClr val="00FFFF"/>
                </a:highlight>
                <a:ea typeface="Times New Roman" panose="02020603050405020304" pitchFamily="18" charset="0"/>
                <a:cs typeface="Times New Roman" panose="02020603050405020304" pitchFamily="18" charset="0"/>
              </a:rPr>
              <a:t>salt</a:t>
            </a:r>
            <a:r>
              <a:rPr lang="el-GR" sz="1400" b="1" i="1" spc="-100" dirty="0">
                <a:solidFill>
                  <a:srgbClr val="0033CC"/>
                </a:solidFill>
                <a:highlight>
                  <a:srgbClr val="00FFFF"/>
                </a:highlight>
                <a:ea typeface="Times New Roman" panose="02020603050405020304" pitchFamily="18" charset="0"/>
                <a:cs typeface="Times New Roman" panose="02020603050405020304" pitchFamily="18" charset="0"/>
              </a:rPr>
              <a:t> για </a:t>
            </a:r>
            <a:r>
              <a:rPr lang="en-US" sz="1400" b="1" spc="-100" dirty="0">
                <a:solidFill>
                  <a:srgbClr val="0033CC"/>
                </a:solidFill>
                <a:highlight>
                  <a:srgbClr val="00FFFF"/>
                </a:highlight>
                <a:ea typeface="Times New Roman" panose="02020603050405020304" pitchFamily="18" charset="0"/>
                <a:cs typeface="Times New Roman" panose="02020603050405020304" pitchFamily="18" charset="0"/>
              </a:rPr>
              <a:t>MD</a:t>
            </a:r>
            <a:r>
              <a:rPr lang="el-GR" sz="1400" b="1" spc="-100" dirty="0">
                <a:solidFill>
                  <a:srgbClr val="0033CC"/>
                </a:solidFill>
                <a:highlight>
                  <a:srgbClr val="00FFFF"/>
                </a:highlight>
                <a:ea typeface="Times New Roman" panose="02020603050405020304" pitchFamily="18" charset="0"/>
                <a:cs typeface="Times New Roman" panose="02020603050405020304" pitchFamily="18" charset="0"/>
              </a:rPr>
              <a:t>5</a:t>
            </a:r>
            <a:r>
              <a:rPr lang="el-GR" sz="1400" b="1" spc="-100" dirty="0">
                <a:solidFill>
                  <a:srgbClr val="0033CC"/>
                </a:solidFill>
                <a:ea typeface="Times New Roman" panose="02020603050405020304" pitchFamily="18" charset="0"/>
                <a:cs typeface="Times New Roman" panose="02020603050405020304" pitchFamily="18" charset="0"/>
              </a:rPr>
              <a:t> </a:t>
            </a:r>
            <a:endParaRPr lang="el-GR" sz="1400" b="1" spc="-100" dirty="0">
              <a:ea typeface="Times New Roman" panose="02020603050405020304" pitchFamily="18" charset="0"/>
              <a:cs typeface="Times New Roman" panose="02020603050405020304" pitchFamily="18" charset="0"/>
            </a:endParaRPr>
          </a:p>
          <a:p>
            <a:pPr>
              <a:spcAft>
                <a:spcPts val="300"/>
              </a:spcAft>
            </a:pPr>
            <a:r>
              <a:rPr lang="el-GR" sz="1400" b="1" spc="-100" dirty="0">
                <a:ea typeface="Times New Roman" panose="02020603050405020304" pitchFamily="18" charset="0"/>
                <a:cs typeface="Times New Roman" panose="02020603050405020304" pitchFamily="18" charset="0"/>
              </a:rPr>
              <a:t>	</a:t>
            </a:r>
            <a:r>
              <a:rPr lang="en-US" sz="1400" b="1" spc="-100" dirty="0">
                <a:highlight>
                  <a:srgbClr val="FFFF00"/>
                </a:highlight>
                <a:ea typeface="Times New Roman" panose="02020603050405020304" pitchFamily="18" charset="0"/>
                <a:cs typeface="Times New Roman" panose="02020603050405020304" pitchFamily="18" charset="0"/>
              </a:rPr>
              <a:t>3</a:t>
            </a:r>
            <a:r>
              <a:rPr lang="en-US" sz="1400" b="1" spc="-100" dirty="0">
                <a:ea typeface="Times New Roman" panose="02020603050405020304" pitchFamily="18" charset="0"/>
                <a:cs typeface="Times New Roman" panose="02020603050405020304" pitchFamily="18" charset="0"/>
              </a:rPr>
              <a:t>	$salt = '$1$'.rand(10000000,99999999).'$';</a:t>
            </a:r>
            <a:endParaRPr lang="el-GR" sz="1400" b="1" spc="-100" dirty="0">
              <a:ea typeface="Times New Roman" panose="02020603050405020304" pitchFamily="18" charset="0"/>
              <a:cs typeface="Times New Roman" panose="02020603050405020304" pitchFamily="18" charset="0"/>
            </a:endParaRPr>
          </a:p>
          <a:p>
            <a:pPr>
              <a:spcAft>
                <a:spcPts val="200"/>
              </a:spcAft>
            </a:pPr>
            <a:r>
              <a:rPr lang="en-US" sz="1400" b="1" i="1" spc="-100" dirty="0">
                <a:solidFill>
                  <a:srgbClr val="0033CC"/>
                </a:solidFill>
                <a:ea typeface="Times New Roman" panose="02020603050405020304" pitchFamily="18" charset="0"/>
                <a:cs typeface="Times New Roman" panose="02020603050405020304" pitchFamily="18" charset="0"/>
              </a:rPr>
              <a:t>		//</a:t>
            </a:r>
            <a:r>
              <a:rPr lang="el-GR" sz="1400" b="1" i="1" spc="-100" dirty="0">
                <a:solidFill>
                  <a:srgbClr val="0033CC"/>
                </a:solidFill>
                <a:ea typeface="Times New Roman" panose="02020603050405020304" pitchFamily="18" charset="0"/>
                <a:cs typeface="Times New Roman" panose="02020603050405020304" pitchFamily="18" charset="0"/>
              </a:rPr>
              <a:t>κρυπτογράφηση </a:t>
            </a:r>
            <a:r>
              <a:rPr lang="en-US" sz="1400" b="1" i="1" spc="-100" dirty="0">
                <a:solidFill>
                  <a:srgbClr val="0033CC"/>
                </a:solidFill>
                <a:ea typeface="Times New Roman" panose="02020603050405020304" pitchFamily="18" charset="0"/>
                <a:cs typeface="Times New Roman" panose="02020603050405020304" pitchFamily="18" charset="0"/>
              </a:rPr>
              <a:t>password</a:t>
            </a:r>
            <a:endParaRPr lang="el-GR" sz="1400" b="1" spc="-100" dirty="0">
              <a:ea typeface="Times New Roman" panose="02020603050405020304" pitchFamily="18" charset="0"/>
              <a:cs typeface="Times New Roman" panose="02020603050405020304" pitchFamily="18" charset="0"/>
            </a:endParaRPr>
          </a:p>
          <a:p>
            <a:pPr>
              <a:spcAft>
                <a:spcPts val="200"/>
              </a:spcAft>
            </a:pPr>
            <a:r>
              <a:rPr lang="en-US" sz="1400" b="1" spc="-100" dirty="0">
                <a:ea typeface="Times New Roman" panose="02020603050405020304" pitchFamily="18" charset="0"/>
                <a:cs typeface="Times New Roman" panose="02020603050405020304" pitchFamily="18" charset="0"/>
              </a:rPr>
              <a:t>	</a:t>
            </a:r>
            <a:r>
              <a:rPr lang="en-US" sz="1400" b="1" spc="-100" dirty="0">
                <a:highlight>
                  <a:srgbClr val="FFFF00"/>
                </a:highlight>
                <a:ea typeface="Times New Roman" panose="02020603050405020304" pitchFamily="18" charset="0"/>
                <a:cs typeface="Times New Roman" panose="02020603050405020304" pitchFamily="18" charset="0"/>
              </a:rPr>
              <a:t>4</a:t>
            </a:r>
            <a:r>
              <a:rPr lang="en-US" sz="1400" b="1" spc="-100" dirty="0">
                <a:ea typeface="Times New Roman" panose="02020603050405020304" pitchFamily="18" charset="0"/>
                <a:cs typeface="Times New Roman" panose="02020603050405020304" pitchFamily="18" charset="0"/>
              </a:rPr>
              <a:t>	$</a:t>
            </a:r>
            <a:r>
              <a:rPr lang="en-US" sz="1400" b="1" spc="-100" dirty="0" err="1">
                <a:ea typeface="Times New Roman" panose="02020603050405020304" pitchFamily="18" charset="0"/>
                <a:cs typeface="Times New Roman" panose="02020603050405020304" pitchFamily="18" charset="0"/>
              </a:rPr>
              <a:t>encryptedPass</a:t>
            </a:r>
            <a:r>
              <a:rPr lang="en-US" sz="1400" b="1" spc="-100" dirty="0">
                <a:ea typeface="Times New Roman" panose="02020603050405020304" pitchFamily="18" charset="0"/>
                <a:cs typeface="Times New Roman" panose="02020603050405020304" pitchFamily="18" charset="0"/>
              </a:rPr>
              <a:t> = crypt($</a:t>
            </a:r>
            <a:r>
              <a:rPr lang="en-US" sz="1400" b="1" spc="-100" dirty="0" err="1">
                <a:ea typeface="Times New Roman" panose="02020603050405020304" pitchFamily="18" charset="0"/>
                <a:cs typeface="Times New Roman" panose="02020603050405020304" pitchFamily="18" charset="0"/>
              </a:rPr>
              <a:t>myPassword</a:t>
            </a:r>
            <a:r>
              <a:rPr lang="en-US" sz="1400" b="1" spc="-100" dirty="0">
                <a:ea typeface="Times New Roman" panose="02020603050405020304" pitchFamily="18" charset="0"/>
                <a:cs typeface="Times New Roman" panose="02020603050405020304" pitchFamily="18" charset="0"/>
              </a:rPr>
              <a:t>,$salt); </a:t>
            </a:r>
            <a:endParaRPr lang="el-GR" sz="1400" b="1" spc="-100" dirty="0">
              <a:effectLst/>
              <a:ea typeface="Times New Roman" panose="02020603050405020304" pitchFamily="18" charset="0"/>
              <a:cs typeface="Times New Roman" panose="02020603050405020304" pitchFamily="18" charset="0"/>
            </a:endParaRPr>
          </a:p>
        </p:txBody>
      </p:sp>
      <p:sp>
        <p:nvSpPr>
          <p:cNvPr id="7" name="Ορθογώνιο 6"/>
          <p:cNvSpPr/>
          <p:nvPr/>
        </p:nvSpPr>
        <p:spPr>
          <a:xfrm>
            <a:off x="201959" y="3477330"/>
            <a:ext cx="8484841" cy="2946961"/>
          </a:xfrm>
          <a:prstGeom prst="rect">
            <a:avLst/>
          </a:prstGeom>
        </p:spPr>
        <p:txBody>
          <a:bodyPr wrap="square">
            <a:spAutoFit/>
          </a:bodyPr>
          <a:lstStyle/>
          <a:p>
            <a:pPr>
              <a:spcAft>
                <a:spcPts val="200"/>
              </a:spcAft>
            </a:pPr>
            <a:r>
              <a:rPr lang="en-US" sz="1400" b="1" i="1" spc="-100" dirty="0" smtClean="0">
                <a:solidFill>
                  <a:srgbClr val="0033CC"/>
                </a:solidFill>
                <a:ea typeface="Times New Roman" panose="02020603050405020304" pitchFamily="18" charset="0"/>
                <a:cs typeface="Times New Roman" panose="02020603050405020304" pitchFamily="18" charset="0"/>
              </a:rPr>
              <a:t>		//</a:t>
            </a:r>
            <a:r>
              <a:rPr lang="en-US" sz="1400" b="1" i="1" spc="-100" dirty="0">
                <a:solidFill>
                  <a:srgbClr val="0033CC"/>
                </a:solidFill>
                <a:ea typeface="Times New Roman" panose="02020603050405020304" pitchFamily="18" charset="0"/>
                <a:cs typeface="Times New Roman" panose="02020603050405020304" pitchFamily="18" charset="0"/>
              </a:rPr>
              <a:t>compile </a:t>
            </a:r>
            <a:r>
              <a:rPr lang="el-GR" sz="1400" b="1" i="1" spc="-100" dirty="0">
                <a:solidFill>
                  <a:srgbClr val="0033CC"/>
                </a:solidFill>
                <a:ea typeface="Times New Roman" panose="02020603050405020304" pitchFamily="18" charset="0"/>
                <a:cs typeface="Times New Roman" panose="02020603050405020304" pitchFamily="18" charset="0"/>
              </a:rPr>
              <a:t>ερωτήματος σε </a:t>
            </a:r>
            <a:r>
              <a:rPr lang="en-US" sz="1400" b="1" i="1" spc="-100" dirty="0" err="1">
                <a:solidFill>
                  <a:srgbClr val="0033CC"/>
                </a:solidFill>
                <a:ea typeface="Times New Roman" panose="02020603050405020304" pitchFamily="18" charset="0"/>
                <a:cs typeface="Times New Roman" panose="02020603050405020304" pitchFamily="18" charset="0"/>
              </a:rPr>
              <a:t>SQLi</a:t>
            </a:r>
            <a:endParaRPr lang="el-GR" sz="1400" b="1" spc="-100" dirty="0">
              <a:ea typeface="Times New Roman" panose="02020603050405020304" pitchFamily="18" charset="0"/>
              <a:cs typeface="Times New Roman" panose="02020603050405020304" pitchFamily="18" charset="0"/>
            </a:endParaRPr>
          </a:p>
          <a:p>
            <a:pPr>
              <a:spcAft>
                <a:spcPts val="200"/>
              </a:spcAft>
            </a:pPr>
            <a:r>
              <a:rPr lang="en-US" sz="1400" b="1" spc="-100" dirty="0">
                <a:ea typeface="Times New Roman" panose="02020603050405020304" pitchFamily="18" charset="0"/>
                <a:cs typeface="Times New Roman" panose="02020603050405020304" pitchFamily="18" charset="0"/>
              </a:rPr>
              <a:t>	</a:t>
            </a:r>
            <a:r>
              <a:rPr lang="el-GR" sz="1400" b="1" spc="-100" dirty="0">
                <a:highlight>
                  <a:srgbClr val="FFFF00"/>
                </a:highlight>
                <a:ea typeface="Times New Roman" panose="02020603050405020304" pitchFamily="18" charset="0"/>
                <a:cs typeface="Times New Roman" panose="02020603050405020304" pitchFamily="18" charset="0"/>
              </a:rPr>
              <a:t>5</a:t>
            </a:r>
            <a:r>
              <a:rPr lang="el-GR" sz="1400" b="1" spc="-100" dirty="0">
                <a:ea typeface="Times New Roman" panose="02020603050405020304" pitchFamily="18" charset="0"/>
                <a:cs typeface="Times New Roman" panose="02020603050405020304" pitchFamily="18" charset="0"/>
              </a:rPr>
              <a:t>	$</a:t>
            </a:r>
            <a:r>
              <a:rPr lang="en-US" sz="1400" b="1" spc="-100" dirty="0">
                <a:ea typeface="Times New Roman" panose="02020603050405020304" pitchFamily="18" charset="0"/>
                <a:cs typeface="Times New Roman" panose="02020603050405020304" pitchFamily="18" charset="0"/>
              </a:rPr>
              <a:t>statement</a:t>
            </a:r>
            <a:r>
              <a:rPr lang="el-GR" sz="1400" b="1" spc="-100" dirty="0">
                <a:ea typeface="Times New Roman" panose="02020603050405020304" pitchFamily="18" charset="0"/>
                <a:cs typeface="Times New Roman" panose="02020603050405020304" pitchFamily="18" charset="0"/>
              </a:rPr>
              <a:t> = $</a:t>
            </a:r>
            <a:r>
              <a:rPr lang="en-US" sz="1400" b="1" spc="-100" dirty="0" err="1">
                <a:ea typeface="Times New Roman" panose="02020603050405020304" pitchFamily="18" charset="0"/>
                <a:cs typeface="Times New Roman" panose="02020603050405020304" pitchFamily="18" charset="0"/>
              </a:rPr>
              <a:t>sqli</a:t>
            </a:r>
            <a:r>
              <a:rPr lang="el-GR" sz="1400" b="1" spc="-100" dirty="0">
                <a:ea typeface="Times New Roman" panose="02020603050405020304" pitchFamily="18" charset="0"/>
                <a:cs typeface="Times New Roman" panose="02020603050405020304" pitchFamily="18" charset="0"/>
              </a:rPr>
              <a:t> -&gt; </a:t>
            </a:r>
            <a:r>
              <a:rPr lang="en-US" sz="1400" b="1" spc="-100" dirty="0">
                <a:ea typeface="Times New Roman" panose="02020603050405020304" pitchFamily="18" charset="0"/>
                <a:cs typeface="Times New Roman" panose="02020603050405020304" pitchFamily="18" charset="0"/>
              </a:rPr>
              <a:t>prepare</a:t>
            </a:r>
            <a:r>
              <a:rPr lang="el-GR" sz="1400" b="1" spc="-100" dirty="0">
                <a:ea typeface="Times New Roman" panose="02020603050405020304" pitchFamily="18" charset="0"/>
                <a:cs typeface="Times New Roman" panose="02020603050405020304" pitchFamily="18" charset="0"/>
              </a:rPr>
              <a:t>($</a:t>
            </a:r>
            <a:r>
              <a:rPr lang="en-US" sz="1400" b="1" spc="-100" dirty="0" err="1">
                <a:ea typeface="Times New Roman" panose="02020603050405020304" pitchFamily="18" charset="0"/>
                <a:cs typeface="Times New Roman" panose="02020603050405020304" pitchFamily="18" charset="0"/>
              </a:rPr>
              <a:t>sql</a:t>
            </a:r>
            <a:r>
              <a:rPr lang="el-GR" sz="1400" b="1" spc="-100" dirty="0">
                <a:ea typeface="Times New Roman" panose="02020603050405020304" pitchFamily="18" charset="0"/>
                <a:cs typeface="Times New Roman" panose="02020603050405020304" pitchFamily="18" charset="0"/>
              </a:rPr>
              <a:t>);</a:t>
            </a:r>
          </a:p>
          <a:p>
            <a:pPr>
              <a:spcAft>
                <a:spcPts val="200"/>
              </a:spcAft>
            </a:pPr>
            <a:r>
              <a:rPr lang="el-GR" sz="1400" b="1" i="1" spc="-100" dirty="0">
                <a:solidFill>
                  <a:srgbClr val="0033CC"/>
                </a:solidFill>
                <a:ea typeface="Times New Roman" panose="02020603050405020304" pitchFamily="18" charset="0"/>
                <a:cs typeface="Times New Roman" panose="02020603050405020304" pitchFamily="18" charset="0"/>
              </a:rPr>
              <a:t>		//πέρασμα τιμών στις παραμέτρους του ερωτήματος</a:t>
            </a:r>
            <a:endParaRPr lang="el-GR" sz="1400" b="1" spc="-100" dirty="0">
              <a:ea typeface="Times New Roman" panose="02020603050405020304" pitchFamily="18" charset="0"/>
              <a:cs typeface="Times New Roman" panose="02020603050405020304" pitchFamily="18" charset="0"/>
            </a:endParaRPr>
          </a:p>
          <a:p>
            <a:pPr>
              <a:spcAft>
                <a:spcPts val="200"/>
              </a:spcAft>
            </a:pPr>
            <a:r>
              <a:rPr lang="el-GR" sz="1400" b="1" spc="-100" dirty="0">
                <a:ea typeface="Times New Roman" panose="02020603050405020304" pitchFamily="18" charset="0"/>
                <a:cs typeface="Times New Roman" panose="02020603050405020304" pitchFamily="18" charset="0"/>
              </a:rPr>
              <a:t>	</a:t>
            </a:r>
            <a:r>
              <a:rPr lang="en-US" sz="1400" b="1" spc="-100" dirty="0">
                <a:highlight>
                  <a:srgbClr val="FFFF00"/>
                </a:highlight>
                <a:ea typeface="Times New Roman" panose="02020603050405020304" pitchFamily="18" charset="0"/>
                <a:cs typeface="Times New Roman" panose="02020603050405020304" pitchFamily="18" charset="0"/>
              </a:rPr>
              <a:t>6</a:t>
            </a:r>
            <a:r>
              <a:rPr lang="en-US" sz="1400" b="1" spc="-100" dirty="0">
                <a:ea typeface="Times New Roman" panose="02020603050405020304" pitchFamily="18" charset="0"/>
                <a:cs typeface="Times New Roman" panose="02020603050405020304" pitchFamily="18" charset="0"/>
              </a:rPr>
              <a:t>	$statement-&gt;</a:t>
            </a:r>
            <a:r>
              <a:rPr lang="en-US" sz="1400" b="1" spc="-100" dirty="0" err="1">
                <a:ea typeface="Times New Roman" panose="02020603050405020304" pitchFamily="18" charset="0"/>
                <a:cs typeface="Times New Roman" panose="02020603050405020304" pitchFamily="18" charset="0"/>
              </a:rPr>
              <a:t>bind_param</a:t>
            </a:r>
            <a:r>
              <a:rPr lang="en-US" sz="1400" b="1" spc="-100" dirty="0">
                <a:ea typeface="Times New Roman" panose="02020603050405020304" pitchFamily="18" charset="0"/>
                <a:cs typeface="Times New Roman" panose="02020603050405020304" pitchFamily="18" charset="0"/>
              </a:rPr>
              <a:t>("</a:t>
            </a:r>
            <a:r>
              <a:rPr lang="en-US" sz="1400" b="1" spc="-100" dirty="0" err="1">
                <a:ea typeface="Times New Roman" panose="02020603050405020304" pitchFamily="18" charset="0"/>
                <a:cs typeface="Times New Roman" panose="02020603050405020304" pitchFamily="18" charset="0"/>
              </a:rPr>
              <a:t>sss</a:t>
            </a:r>
            <a:r>
              <a:rPr lang="en-US" sz="1400" b="1" spc="-100" dirty="0">
                <a:ea typeface="Times New Roman" panose="02020603050405020304" pitchFamily="18" charset="0"/>
                <a:cs typeface="Times New Roman" panose="02020603050405020304" pitchFamily="18" charset="0"/>
              </a:rPr>
              <a:t>", $</a:t>
            </a:r>
            <a:r>
              <a:rPr lang="en-US" sz="1400" b="1" spc="-100" dirty="0" err="1">
                <a:ea typeface="Times New Roman" panose="02020603050405020304" pitchFamily="18" charset="0"/>
                <a:cs typeface="Times New Roman" panose="02020603050405020304" pitchFamily="18" charset="0"/>
              </a:rPr>
              <a:t>myUsername</a:t>
            </a:r>
            <a:r>
              <a:rPr lang="en-US" sz="1400" b="1" spc="-100" dirty="0">
                <a:ea typeface="Times New Roman" panose="02020603050405020304" pitchFamily="18" charset="0"/>
                <a:cs typeface="Times New Roman" panose="02020603050405020304" pitchFamily="18" charset="0"/>
              </a:rPr>
              <a:t>, $</a:t>
            </a:r>
            <a:r>
              <a:rPr lang="en-US" sz="1400" b="1" spc="-100" dirty="0" err="1">
                <a:ea typeface="Times New Roman" panose="02020603050405020304" pitchFamily="18" charset="0"/>
                <a:cs typeface="Times New Roman" panose="02020603050405020304" pitchFamily="18" charset="0"/>
              </a:rPr>
              <a:t>encryptedPass</a:t>
            </a:r>
            <a:r>
              <a:rPr lang="en-US" sz="1400" b="1" spc="-100" dirty="0">
                <a:ea typeface="Times New Roman" panose="02020603050405020304" pitchFamily="18" charset="0"/>
                <a:cs typeface="Times New Roman" panose="02020603050405020304" pitchFamily="18" charset="0"/>
              </a:rPr>
              <a:t>, $salt);  </a:t>
            </a:r>
            <a:r>
              <a:rPr lang="en-US" sz="1400" b="1" i="1" spc="-100" dirty="0">
                <a:solidFill>
                  <a:srgbClr val="0033CC"/>
                </a:solidFill>
                <a:ea typeface="Times New Roman" panose="02020603050405020304" pitchFamily="18" charset="0"/>
                <a:cs typeface="Times New Roman" panose="02020603050405020304" pitchFamily="18" charset="0"/>
              </a:rPr>
              <a:t>//"</a:t>
            </a:r>
            <a:r>
              <a:rPr lang="en-US" sz="1400" b="1" i="1" spc="-100" dirty="0" err="1">
                <a:solidFill>
                  <a:srgbClr val="0033CC"/>
                </a:solidFill>
                <a:ea typeface="Times New Roman" panose="02020603050405020304" pitchFamily="18" charset="0"/>
                <a:cs typeface="Times New Roman" panose="02020603050405020304" pitchFamily="18" charset="0"/>
              </a:rPr>
              <a:t>sss</a:t>
            </a:r>
            <a:r>
              <a:rPr lang="en-US" sz="1400" b="1" i="1" spc="-100" dirty="0">
                <a:solidFill>
                  <a:srgbClr val="0033CC"/>
                </a:solidFill>
                <a:ea typeface="Times New Roman" panose="02020603050405020304" pitchFamily="18" charset="0"/>
                <a:cs typeface="Times New Roman" panose="02020603050405020304" pitchFamily="18" charset="0"/>
              </a:rPr>
              <a:t>": 3 </a:t>
            </a:r>
            <a:r>
              <a:rPr lang="el-GR" sz="1400" b="1" i="1" spc="-100" dirty="0">
                <a:solidFill>
                  <a:srgbClr val="0033CC"/>
                </a:solidFill>
                <a:ea typeface="Times New Roman" panose="02020603050405020304" pitchFamily="18" charset="0"/>
                <a:cs typeface="Times New Roman" panose="02020603050405020304" pitchFamily="18" charset="0"/>
              </a:rPr>
              <a:t>αλφαριθμητικά</a:t>
            </a:r>
            <a:endParaRPr lang="el-GR" sz="1400" b="1" spc="-100" dirty="0">
              <a:ea typeface="Times New Roman" panose="02020603050405020304" pitchFamily="18" charset="0"/>
              <a:cs typeface="Times New Roman" panose="02020603050405020304" pitchFamily="18" charset="0"/>
            </a:endParaRPr>
          </a:p>
          <a:p>
            <a:pPr>
              <a:spcAft>
                <a:spcPts val="200"/>
              </a:spcAft>
            </a:pPr>
            <a:r>
              <a:rPr lang="en-US" sz="1400" b="1" spc="-100" dirty="0">
                <a:ea typeface="Times New Roman" panose="02020603050405020304" pitchFamily="18" charset="0"/>
                <a:cs typeface="Times New Roman" panose="02020603050405020304" pitchFamily="18" charset="0"/>
              </a:rPr>
              <a:t>		</a:t>
            </a:r>
            <a:r>
              <a:rPr lang="el-GR" sz="1400" b="1" i="1" spc="-100" dirty="0">
                <a:solidFill>
                  <a:srgbClr val="0033CC"/>
                </a:solidFill>
                <a:ea typeface="Times New Roman" panose="02020603050405020304" pitchFamily="18" charset="0"/>
                <a:cs typeface="Times New Roman" panose="02020603050405020304" pitchFamily="18" charset="0"/>
              </a:rPr>
              <a:t>//εκτέλεση ερωτήματος</a:t>
            </a:r>
            <a:endParaRPr lang="el-GR" sz="1400" b="1" spc="-100" dirty="0">
              <a:ea typeface="Times New Roman" panose="02020603050405020304" pitchFamily="18" charset="0"/>
              <a:cs typeface="Times New Roman" panose="02020603050405020304" pitchFamily="18" charset="0"/>
            </a:endParaRPr>
          </a:p>
          <a:p>
            <a:pPr>
              <a:spcAft>
                <a:spcPts val="200"/>
              </a:spcAft>
            </a:pPr>
            <a:r>
              <a:rPr lang="el-GR" sz="1400" b="1" spc="-100" dirty="0">
                <a:ea typeface="Times New Roman" panose="02020603050405020304" pitchFamily="18" charset="0"/>
                <a:cs typeface="Times New Roman" panose="02020603050405020304" pitchFamily="18" charset="0"/>
              </a:rPr>
              <a:t>	</a:t>
            </a:r>
            <a:r>
              <a:rPr lang="el-GR" sz="1400" b="1" spc="-100" dirty="0">
                <a:highlight>
                  <a:srgbClr val="FFFF00"/>
                </a:highlight>
                <a:ea typeface="Times New Roman" panose="02020603050405020304" pitchFamily="18" charset="0"/>
                <a:cs typeface="Times New Roman" panose="02020603050405020304" pitchFamily="18" charset="0"/>
              </a:rPr>
              <a:t>7</a:t>
            </a:r>
            <a:r>
              <a:rPr lang="el-GR" sz="1400" b="1" spc="-100" dirty="0">
                <a:ea typeface="Times New Roman" panose="02020603050405020304" pitchFamily="18" charset="0"/>
                <a:cs typeface="Times New Roman" panose="02020603050405020304" pitchFamily="18" charset="0"/>
              </a:rPr>
              <a:t>	$</a:t>
            </a:r>
            <a:r>
              <a:rPr lang="en-US" sz="1400" b="1" spc="-100" dirty="0">
                <a:ea typeface="Times New Roman" panose="02020603050405020304" pitchFamily="18" charset="0"/>
                <a:cs typeface="Times New Roman" panose="02020603050405020304" pitchFamily="18" charset="0"/>
              </a:rPr>
              <a:t>statement</a:t>
            </a:r>
            <a:r>
              <a:rPr lang="el-GR" sz="1400" b="1" spc="-100" dirty="0">
                <a:ea typeface="Times New Roman" panose="02020603050405020304" pitchFamily="18" charset="0"/>
                <a:cs typeface="Times New Roman" panose="02020603050405020304" pitchFamily="18" charset="0"/>
              </a:rPr>
              <a:t>-&gt;</a:t>
            </a:r>
            <a:r>
              <a:rPr lang="en-US" sz="1400" b="1" spc="-100" dirty="0">
                <a:ea typeface="Times New Roman" panose="02020603050405020304" pitchFamily="18" charset="0"/>
                <a:cs typeface="Times New Roman" panose="02020603050405020304" pitchFamily="18" charset="0"/>
              </a:rPr>
              <a:t>execute</a:t>
            </a:r>
            <a:r>
              <a:rPr lang="el-GR" sz="1400" b="1" spc="-100" dirty="0">
                <a:ea typeface="Times New Roman" panose="02020603050405020304" pitchFamily="18" charset="0"/>
                <a:cs typeface="Times New Roman" panose="02020603050405020304" pitchFamily="18" charset="0"/>
              </a:rPr>
              <a:t>();</a:t>
            </a:r>
          </a:p>
          <a:p>
            <a:pPr>
              <a:spcAft>
                <a:spcPts val="200"/>
              </a:spcAft>
            </a:pPr>
            <a:r>
              <a:rPr lang="el-GR" sz="1400" b="1" i="1" spc="-100" dirty="0">
                <a:solidFill>
                  <a:srgbClr val="0033CC"/>
                </a:solidFill>
                <a:ea typeface="Times New Roman" panose="02020603050405020304" pitchFamily="18" charset="0"/>
                <a:cs typeface="Times New Roman" panose="02020603050405020304" pitchFamily="18" charset="0"/>
              </a:rPr>
              <a:t>		//απελευθέρωση πόρων που δέσμευσε η </a:t>
            </a:r>
            <a:r>
              <a:rPr lang="en-US" sz="1400" b="1" i="1" spc="-100" dirty="0" err="1">
                <a:solidFill>
                  <a:srgbClr val="0033CC"/>
                </a:solidFill>
                <a:ea typeface="Times New Roman" panose="02020603050405020304" pitchFamily="18" charset="0"/>
                <a:cs typeface="Times New Roman" panose="02020603050405020304" pitchFamily="18" charset="0"/>
              </a:rPr>
              <a:t>SQLi</a:t>
            </a:r>
            <a:endParaRPr lang="el-GR" sz="1400" b="1" spc="-100" dirty="0">
              <a:ea typeface="Times New Roman" panose="02020603050405020304" pitchFamily="18" charset="0"/>
              <a:cs typeface="Times New Roman" panose="02020603050405020304" pitchFamily="18" charset="0"/>
            </a:endParaRPr>
          </a:p>
          <a:p>
            <a:pPr>
              <a:spcAft>
                <a:spcPts val="200"/>
              </a:spcAft>
            </a:pPr>
            <a:r>
              <a:rPr lang="el-GR" sz="1400" b="1" spc="-100" dirty="0">
                <a:ea typeface="Times New Roman" panose="02020603050405020304" pitchFamily="18" charset="0"/>
                <a:cs typeface="Times New Roman" panose="02020603050405020304" pitchFamily="18" charset="0"/>
              </a:rPr>
              <a:t>	</a:t>
            </a:r>
            <a:r>
              <a:rPr lang="en-US" sz="1400" b="1" spc="-100" dirty="0">
                <a:highlight>
                  <a:srgbClr val="FFFF00"/>
                </a:highlight>
                <a:ea typeface="Times New Roman" panose="02020603050405020304" pitchFamily="18" charset="0"/>
                <a:cs typeface="Times New Roman" panose="02020603050405020304" pitchFamily="18" charset="0"/>
              </a:rPr>
              <a:t>8</a:t>
            </a:r>
            <a:r>
              <a:rPr lang="el-GR" sz="1400" b="1" spc="-100" dirty="0">
                <a:ea typeface="Times New Roman" panose="02020603050405020304" pitchFamily="18" charset="0"/>
                <a:cs typeface="Times New Roman" panose="02020603050405020304" pitchFamily="18" charset="0"/>
              </a:rPr>
              <a:t>	</a:t>
            </a:r>
            <a:r>
              <a:rPr lang="en-US" sz="1400" b="1" spc="-100" dirty="0">
                <a:ea typeface="Times New Roman" panose="02020603050405020304" pitchFamily="18" charset="0"/>
                <a:cs typeface="Times New Roman" panose="02020603050405020304" pitchFamily="18" charset="0"/>
              </a:rPr>
              <a:t>$statement-&gt;close();</a:t>
            </a:r>
            <a:endParaRPr lang="el-GR" sz="1400" b="1" spc="-100" dirty="0">
              <a:ea typeface="Times New Roman" panose="02020603050405020304" pitchFamily="18" charset="0"/>
              <a:cs typeface="Times New Roman" panose="02020603050405020304" pitchFamily="18" charset="0"/>
            </a:endParaRPr>
          </a:p>
          <a:p>
            <a:pPr>
              <a:spcAft>
                <a:spcPts val="200"/>
              </a:spcAft>
            </a:pPr>
            <a:r>
              <a:rPr lang="el-GR" sz="1400" b="1" spc="-100" dirty="0">
                <a:ea typeface="Times New Roman" panose="02020603050405020304" pitchFamily="18" charset="0"/>
                <a:cs typeface="Times New Roman" panose="02020603050405020304" pitchFamily="18" charset="0"/>
              </a:rPr>
              <a:t>	</a:t>
            </a:r>
            <a:r>
              <a:rPr lang="en-US" sz="1400" b="1" spc="-100" dirty="0">
                <a:highlight>
                  <a:srgbClr val="FFFF00"/>
                </a:highlight>
                <a:ea typeface="Times New Roman" panose="02020603050405020304" pitchFamily="18" charset="0"/>
                <a:cs typeface="Times New Roman" panose="02020603050405020304" pitchFamily="18" charset="0"/>
              </a:rPr>
              <a:t>9</a:t>
            </a:r>
            <a:r>
              <a:rPr lang="en-US" sz="1400" b="1" spc="-100" dirty="0">
                <a:ea typeface="Times New Roman" panose="02020603050405020304" pitchFamily="18" charset="0"/>
                <a:cs typeface="Times New Roman" panose="02020603050405020304" pitchFamily="18" charset="0"/>
              </a:rPr>
              <a:t>	$</a:t>
            </a:r>
            <a:r>
              <a:rPr lang="en-US" sz="1400" b="1" spc="-100" dirty="0" err="1">
                <a:ea typeface="Times New Roman" panose="02020603050405020304" pitchFamily="18" charset="0"/>
                <a:cs typeface="Times New Roman" panose="02020603050405020304" pitchFamily="18" charset="0"/>
              </a:rPr>
              <a:t>sqli</a:t>
            </a:r>
            <a:r>
              <a:rPr lang="en-US" sz="1400" b="1" spc="-100" dirty="0">
                <a:ea typeface="Times New Roman" panose="02020603050405020304" pitchFamily="18" charset="0"/>
                <a:cs typeface="Times New Roman" panose="02020603050405020304" pitchFamily="18" charset="0"/>
              </a:rPr>
              <a:t>-&gt;close();</a:t>
            </a:r>
            <a:endParaRPr lang="el-GR" sz="1400" b="1" spc="-100" dirty="0">
              <a:ea typeface="Times New Roman" panose="02020603050405020304" pitchFamily="18" charset="0"/>
              <a:cs typeface="Times New Roman" panose="02020603050405020304" pitchFamily="18" charset="0"/>
            </a:endParaRPr>
          </a:p>
          <a:p>
            <a:pPr marL="342900" lvl="0" indent="-342900">
              <a:spcAft>
                <a:spcPts val="300"/>
              </a:spcAft>
              <a:buFont typeface="Wingdings" panose="05000000000000000000" pitchFamily="2" charset="2"/>
              <a:buChar char=""/>
            </a:pPr>
            <a:r>
              <a:rPr lang="el-GR" sz="1400" dirty="0">
                <a:ea typeface="Times New Roman" panose="02020603050405020304" pitchFamily="18" charset="0"/>
              </a:rPr>
              <a:t>Στο παραπάνω παράδειγμα ακολουθήθηκε η αντικειμενοστραφής σύνταξη της </a:t>
            </a:r>
            <a:r>
              <a:rPr lang="en-US" sz="1400" b="1" dirty="0" err="1">
                <a:ea typeface="Times New Roman" panose="02020603050405020304" pitchFamily="18" charset="0"/>
              </a:rPr>
              <a:t>SQLi</a:t>
            </a:r>
            <a:r>
              <a:rPr lang="el-GR" sz="1400" dirty="0">
                <a:ea typeface="Times New Roman" panose="02020603050405020304" pitchFamily="18" charset="0"/>
              </a:rPr>
              <a:t>.</a:t>
            </a:r>
          </a:p>
          <a:p>
            <a:pPr marL="342900" lvl="0" indent="-342900">
              <a:spcAft>
                <a:spcPts val="300"/>
              </a:spcAft>
              <a:buFont typeface="Wingdings" panose="05000000000000000000" pitchFamily="2" charset="2"/>
              <a:buChar char=""/>
            </a:pPr>
            <a:r>
              <a:rPr lang="el-GR" sz="1400" dirty="0">
                <a:ea typeface="Times New Roman" panose="02020603050405020304" pitchFamily="18" charset="0"/>
              </a:rPr>
              <a:t>Σε αμφότερα τα παραδείγματα και για λόγους απλότητας, δεν υπάρχει κώδικας παγίδευσης "απρόοπτων" καταστάσεων (</a:t>
            </a:r>
            <a:r>
              <a:rPr lang="en-US" sz="1400" b="1" dirty="0">
                <a:ea typeface="Times New Roman" panose="02020603050405020304" pitchFamily="18" charset="0"/>
              </a:rPr>
              <a:t>try</a:t>
            </a:r>
            <a:r>
              <a:rPr lang="el-GR" sz="1400" b="1" dirty="0">
                <a:ea typeface="Times New Roman" panose="02020603050405020304" pitchFamily="18" charset="0"/>
              </a:rPr>
              <a:t> {…} </a:t>
            </a:r>
            <a:r>
              <a:rPr lang="en-US" sz="1400" b="1" dirty="0">
                <a:ea typeface="Times New Roman" panose="02020603050405020304" pitchFamily="18" charset="0"/>
              </a:rPr>
              <a:t>catch</a:t>
            </a:r>
            <a:r>
              <a:rPr lang="el-GR" sz="1400" b="1" dirty="0">
                <a:ea typeface="Times New Roman" panose="02020603050405020304" pitchFamily="18" charset="0"/>
              </a:rPr>
              <a:t>{…}</a:t>
            </a:r>
            <a:r>
              <a:rPr lang="el-GR" sz="1400" dirty="0">
                <a:ea typeface="Times New Roman" panose="02020603050405020304" pitchFamily="18" charset="0"/>
              </a:rPr>
              <a:t>), </a:t>
            </a:r>
            <a:r>
              <a:rPr lang="el-GR" sz="1400" b="1" dirty="0">
                <a:solidFill>
                  <a:srgbClr val="C00000"/>
                </a:solidFill>
                <a:ea typeface="Times New Roman" panose="02020603050405020304" pitchFamily="18" charset="0"/>
              </a:rPr>
              <a:t>όπως θα όφειλε</a:t>
            </a:r>
            <a:r>
              <a:rPr lang="el-GR" sz="1400" dirty="0">
                <a:ea typeface="Times New Roman" panose="02020603050405020304" pitchFamily="18" charset="0"/>
              </a:rPr>
              <a:t>. </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734786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Επαλήθευση </a:t>
            </a:r>
            <a:r>
              <a:rPr lang="en-US" sz="3600" dirty="0"/>
              <a:t>password</a:t>
            </a:r>
            <a:endParaRPr lang="el-GR" sz="3600" dirty="0"/>
          </a:p>
        </p:txBody>
      </p:sp>
      <p:sp>
        <p:nvSpPr>
          <p:cNvPr id="2" name="Ορθογώνιο 1"/>
          <p:cNvSpPr/>
          <p:nvPr>
            <p:custDataLst>
              <p:tags r:id="rId3"/>
            </p:custDataLst>
          </p:nvPr>
        </p:nvSpPr>
        <p:spPr>
          <a:xfrm>
            <a:off x="162134" y="614364"/>
            <a:ext cx="8712225" cy="5901616"/>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dirty="0">
                <a:ea typeface="Times New Roman" panose="02020603050405020304" pitchFamily="18" charset="0"/>
              </a:rPr>
              <a:t>Κατά την ταυτοποίηση ο χρήστης δίνει </a:t>
            </a:r>
            <a:r>
              <a:rPr lang="el-GR" dirty="0" err="1">
                <a:ea typeface="Times New Roman" panose="02020603050405020304" pitchFamily="18" charset="0"/>
              </a:rPr>
              <a:t>username</a:t>
            </a:r>
            <a:r>
              <a:rPr lang="el-GR" dirty="0">
                <a:ea typeface="Times New Roman" panose="02020603050405020304" pitchFamily="18" charset="0"/>
              </a:rPr>
              <a:t> και </a:t>
            </a:r>
            <a:r>
              <a:rPr lang="en-US" dirty="0">
                <a:ea typeface="Times New Roman" panose="02020603050405020304" pitchFamily="18" charset="0"/>
              </a:rPr>
              <a:t>password</a:t>
            </a:r>
            <a:r>
              <a:rPr lang="el-GR" dirty="0">
                <a:ea typeface="Times New Roman" panose="02020603050405020304" pitchFamily="18" charset="0"/>
              </a:rPr>
              <a:t>. Στη συνέχεια:</a:t>
            </a:r>
          </a:p>
          <a:p>
            <a:pPr marL="342900" marR="70485" lvl="0" indent="-342900">
              <a:spcAft>
                <a:spcPts val="300"/>
              </a:spcAft>
              <a:buSzPts val="1800"/>
              <a:buFont typeface="Wingdings" panose="05000000000000000000" pitchFamily="2" charset="2"/>
              <a:buChar char=""/>
            </a:pPr>
            <a:r>
              <a:rPr lang="el-GR" spc="-30" dirty="0">
                <a:ea typeface="Times New Roman" panose="02020603050405020304" pitchFamily="18" charset="0"/>
              </a:rPr>
              <a:t>Με βάση το </a:t>
            </a:r>
            <a:r>
              <a:rPr lang="en-US" b="1" spc="-30" dirty="0">
                <a:ea typeface="Times New Roman" panose="02020603050405020304" pitchFamily="18" charset="0"/>
              </a:rPr>
              <a:t>username</a:t>
            </a:r>
            <a:r>
              <a:rPr lang="en-US" spc="-30" dirty="0">
                <a:ea typeface="Times New Roman" panose="02020603050405020304" pitchFamily="18" charset="0"/>
              </a:rPr>
              <a:t> </a:t>
            </a:r>
            <a:r>
              <a:rPr lang="el-GR" spc="-30" dirty="0">
                <a:ea typeface="Times New Roman" panose="02020603050405020304" pitchFamily="18" charset="0"/>
              </a:rPr>
              <a:t>του χρήστη βρίσκουμε στην </a:t>
            </a:r>
            <a:r>
              <a:rPr lang="en-US" spc="-30" dirty="0">
                <a:ea typeface="Times New Roman" panose="02020603050405020304" pitchFamily="18" charset="0"/>
              </a:rPr>
              <a:t>database </a:t>
            </a:r>
            <a:r>
              <a:rPr lang="el-GR" spc="-30" dirty="0">
                <a:ea typeface="Times New Roman" panose="02020603050405020304" pitchFamily="18" charset="0"/>
              </a:rPr>
              <a:t>τ</a:t>
            </a:r>
            <a:r>
              <a:rPr lang="en-US" spc="-30" dirty="0">
                <a:ea typeface="Times New Roman" panose="02020603050405020304" pitchFamily="18" charset="0"/>
              </a:rPr>
              <a:t>o </a:t>
            </a:r>
            <a:r>
              <a:rPr lang="el-GR" b="1" spc="-30" dirty="0">
                <a:ea typeface="Times New Roman" panose="02020603050405020304" pitchFamily="18" charset="0"/>
              </a:rPr>
              <a:t>κρυπτογραφημένο </a:t>
            </a:r>
            <a:r>
              <a:rPr lang="en-US" b="1" spc="-30" dirty="0">
                <a:ea typeface="Times New Roman" panose="02020603050405020304" pitchFamily="18" charset="0"/>
              </a:rPr>
              <a:t>password</a:t>
            </a:r>
            <a:r>
              <a:rPr lang="en-US" spc="-30" dirty="0">
                <a:ea typeface="Times New Roman" panose="02020603050405020304" pitchFamily="18" charset="0"/>
              </a:rPr>
              <a:t> </a:t>
            </a:r>
            <a:r>
              <a:rPr lang="el-GR" spc="-30" dirty="0">
                <a:ea typeface="Times New Roman" panose="02020603050405020304" pitchFamily="18" charset="0"/>
              </a:rPr>
              <a:t>(έστω </a:t>
            </a:r>
            <a:r>
              <a:rPr lang="el-GR" b="1" spc="-100" dirty="0">
                <a:ea typeface="Times New Roman" panose="02020603050405020304" pitchFamily="18" charset="0"/>
                <a:cs typeface="Times New Roman" panose="02020603050405020304" pitchFamily="18" charset="0"/>
              </a:rPr>
              <a:t>$</a:t>
            </a:r>
            <a:r>
              <a:rPr lang="en-US" b="1" spc="-100" dirty="0" err="1">
                <a:ea typeface="Times New Roman" panose="02020603050405020304" pitchFamily="18" charset="0"/>
                <a:cs typeface="Times New Roman" panose="02020603050405020304" pitchFamily="18" charset="0"/>
              </a:rPr>
              <a:t>storedHash</a:t>
            </a:r>
            <a:r>
              <a:rPr lang="el-GR" spc="-30" dirty="0">
                <a:ea typeface="Times New Roman" panose="02020603050405020304" pitchFamily="18" charset="0"/>
              </a:rPr>
              <a:t>) και το </a:t>
            </a:r>
            <a:r>
              <a:rPr lang="en-US" b="1" spc="-30" dirty="0">
                <a:ea typeface="Times New Roman" panose="02020603050405020304" pitchFamily="18" charset="0"/>
              </a:rPr>
              <a:t>salt</a:t>
            </a:r>
            <a:r>
              <a:rPr lang="el-GR" spc="-30" dirty="0">
                <a:ea typeface="Times New Roman" panose="02020603050405020304" pitchFamily="18" charset="0"/>
              </a:rPr>
              <a:t> που είχαμε χρησιμοποιήσει για την κρυπτογράφηση.</a:t>
            </a:r>
          </a:p>
          <a:p>
            <a:pPr marL="342900" lvl="0" indent="-342900">
              <a:spcAft>
                <a:spcPts val="300"/>
              </a:spcAft>
              <a:buSzPts val="1800"/>
              <a:buFont typeface="Wingdings" panose="05000000000000000000" pitchFamily="2" charset="2"/>
              <a:buChar char=""/>
            </a:pPr>
            <a:r>
              <a:rPr lang="el-GR" spc="-30" dirty="0">
                <a:ea typeface="Times New Roman" panose="02020603050405020304" pitchFamily="18" charset="0"/>
              </a:rPr>
              <a:t>Κρυπτογραφούμε το </a:t>
            </a:r>
            <a:r>
              <a:rPr lang="en-US" b="1" spc="-30" dirty="0">
                <a:ea typeface="Times New Roman" panose="02020603050405020304" pitchFamily="18" charset="0"/>
              </a:rPr>
              <a:t>password</a:t>
            </a:r>
            <a:r>
              <a:rPr lang="en-US" spc="-30" dirty="0">
                <a:ea typeface="Times New Roman" panose="02020603050405020304" pitchFamily="18" charset="0"/>
              </a:rPr>
              <a:t> </a:t>
            </a:r>
            <a:r>
              <a:rPr lang="el-GR" spc="-30" dirty="0">
                <a:ea typeface="Times New Roman" panose="02020603050405020304" pitchFamily="18" charset="0"/>
              </a:rPr>
              <a:t>που έδωσε ο χρήστης με τον ίδιο τρόπο που το είχαμε κάνει και αρχικά, χρησιμοποιώντας το αποθηκευμένο </a:t>
            </a:r>
            <a:r>
              <a:rPr lang="en-US" b="1" spc="-30" dirty="0">
                <a:ea typeface="Times New Roman" panose="02020603050405020304" pitchFamily="18" charset="0"/>
              </a:rPr>
              <a:t>salt</a:t>
            </a:r>
            <a:r>
              <a:rPr lang="el-GR" spc="-30" dirty="0">
                <a:ea typeface="Times New Roman" panose="02020603050405020304" pitchFamily="18" charset="0"/>
              </a:rPr>
              <a:t>. Έστω παράγεται το</a:t>
            </a:r>
            <a:r>
              <a:rPr lang="en-US" spc="-30" dirty="0">
                <a:ea typeface="Times New Roman" panose="02020603050405020304" pitchFamily="18" charset="0"/>
              </a:rPr>
              <a:t> hash  </a:t>
            </a:r>
            <a:r>
              <a:rPr lang="en-US" b="1" spc="-100" dirty="0">
                <a:ea typeface="Times New Roman" panose="02020603050405020304" pitchFamily="18" charset="0"/>
                <a:cs typeface="Times New Roman" panose="02020603050405020304" pitchFamily="18" charset="0"/>
              </a:rPr>
              <a:t>$</a:t>
            </a:r>
            <a:r>
              <a:rPr lang="en-US" b="1" spc="-100" dirty="0" err="1">
                <a:ea typeface="Times New Roman" panose="02020603050405020304" pitchFamily="18" charset="0"/>
                <a:cs typeface="Times New Roman" panose="02020603050405020304" pitchFamily="18" charset="0"/>
              </a:rPr>
              <a:t>newHash</a:t>
            </a:r>
            <a:r>
              <a:rPr lang="en-US" spc="-30" dirty="0">
                <a:ea typeface="Times New Roman" panose="02020603050405020304" pitchFamily="18" charset="0"/>
              </a:rPr>
              <a:t>.</a:t>
            </a:r>
            <a:endParaRPr lang="el-GR" spc="-30" dirty="0">
              <a:ea typeface="Times New Roman" panose="02020603050405020304" pitchFamily="18" charset="0"/>
            </a:endParaRPr>
          </a:p>
          <a:p>
            <a:pPr marL="342900" lvl="0" indent="-342900">
              <a:spcAft>
                <a:spcPts val="300"/>
              </a:spcAft>
              <a:buSzPts val="1800"/>
              <a:buFont typeface="Wingdings" panose="05000000000000000000" pitchFamily="2" charset="2"/>
              <a:buChar char=""/>
            </a:pPr>
            <a:r>
              <a:rPr lang="el-GR" spc="-30" dirty="0">
                <a:ea typeface="Times New Roman" panose="02020603050405020304" pitchFamily="18" charset="0"/>
              </a:rPr>
              <a:t>Ο χρήστης </a:t>
            </a:r>
            <a:r>
              <a:rPr lang="el-GR" spc="-30" dirty="0" err="1">
                <a:ea typeface="Times New Roman" panose="02020603050405020304" pitchFamily="18" charset="0"/>
              </a:rPr>
              <a:t>ταυτοποιείται</a:t>
            </a:r>
            <a:r>
              <a:rPr lang="el-GR" spc="-30" dirty="0">
                <a:ea typeface="Times New Roman" panose="02020603050405020304" pitchFamily="18" charset="0"/>
              </a:rPr>
              <a:t> εφόσον </a:t>
            </a:r>
            <a:r>
              <a:rPr lang="el-GR" b="1" spc="-100" dirty="0">
                <a:ea typeface="Times New Roman" panose="02020603050405020304" pitchFamily="18" charset="0"/>
                <a:cs typeface="Times New Roman" panose="02020603050405020304" pitchFamily="18" charset="0"/>
              </a:rPr>
              <a:t>$</a:t>
            </a:r>
            <a:r>
              <a:rPr lang="en-US" b="1" spc="-100" dirty="0" err="1">
                <a:ea typeface="Times New Roman" panose="02020603050405020304" pitchFamily="18" charset="0"/>
                <a:cs typeface="Times New Roman" panose="02020603050405020304" pitchFamily="18" charset="0"/>
              </a:rPr>
              <a:t>storedHash</a:t>
            </a:r>
            <a:r>
              <a:rPr lang="el-GR" b="1" spc="-100" dirty="0">
                <a:ea typeface="Times New Roman" panose="02020603050405020304" pitchFamily="18" charset="0"/>
                <a:cs typeface="Times New Roman" panose="02020603050405020304" pitchFamily="18" charset="0"/>
              </a:rPr>
              <a:t>==$</a:t>
            </a:r>
            <a:r>
              <a:rPr lang="en-US" b="1" spc="-100" dirty="0" err="1">
                <a:ea typeface="Times New Roman" panose="02020603050405020304" pitchFamily="18" charset="0"/>
                <a:cs typeface="Times New Roman" panose="02020603050405020304" pitchFamily="18" charset="0"/>
              </a:rPr>
              <a:t>newHash</a:t>
            </a:r>
            <a:endParaRPr lang="el-GR" spc="-30" dirty="0">
              <a:ea typeface="Times New Roman" panose="02020603050405020304" pitchFamily="18" charset="0"/>
            </a:endParaRPr>
          </a:p>
          <a:p>
            <a:pPr marL="342900" lvl="0" indent="-342900">
              <a:spcAft>
                <a:spcPts val="300"/>
              </a:spcAft>
              <a:buFont typeface="Wingdings" panose="05000000000000000000" pitchFamily="2" charset="2"/>
              <a:buChar char=""/>
            </a:pPr>
            <a:r>
              <a:rPr lang="el-GR" dirty="0">
                <a:ea typeface="Times New Roman" panose="02020603050405020304" pitchFamily="18" charset="0"/>
              </a:rPr>
              <a:t>Η </a:t>
            </a:r>
            <a:r>
              <a:rPr lang="en-US" dirty="0">
                <a:ea typeface="Times New Roman" panose="02020603050405020304" pitchFamily="18" charset="0"/>
              </a:rPr>
              <a:t>PHP </a:t>
            </a:r>
            <a:r>
              <a:rPr lang="el-GR" dirty="0">
                <a:ea typeface="Times New Roman" panose="02020603050405020304" pitchFamily="18" charset="0"/>
              </a:rPr>
              <a:t>παρέχει και έναν συντομότερο τρόπο επαλήθευσης:</a:t>
            </a:r>
          </a:p>
          <a:p>
            <a:pPr>
              <a:spcAft>
                <a:spcPts val="0"/>
              </a:spcAft>
            </a:pPr>
            <a:r>
              <a:rPr lang="el-GR" b="1" spc="-100" dirty="0">
                <a:ea typeface="Times New Roman" panose="02020603050405020304" pitchFamily="18" charset="0"/>
                <a:cs typeface="Times New Roman" panose="02020603050405020304" pitchFamily="18" charset="0"/>
              </a:rPr>
              <a:t>	</a:t>
            </a:r>
            <a:r>
              <a:rPr lang="en-US" b="1" spc="-100" dirty="0">
                <a:solidFill>
                  <a:srgbClr val="0000CC"/>
                </a:solidFill>
                <a:ea typeface="Times New Roman" panose="02020603050405020304" pitchFamily="18" charset="0"/>
                <a:cs typeface="Times New Roman" panose="02020603050405020304" pitchFamily="18" charset="0"/>
              </a:rPr>
              <a:t>if</a:t>
            </a:r>
            <a:r>
              <a:rPr lang="en-US" b="1" spc="-100" dirty="0">
                <a:ea typeface="Times New Roman" panose="02020603050405020304" pitchFamily="18" charset="0"/>
                <a:cs typeface="Times New Roman" panose="02020603050405020304" pitchFamily="18" charset="0"/>
              </a:rPr>
              <a:t> </a:t>
            </a:r>
            <a:r>
              <a:rPr lang="en-US" b="1" spc="-100" dirty="0">
                <a:solidFill>
                  <a:srgbClr val="0000CC"/>
                </a:solidFill>
                <a:ea typeface="Times New Roman" panose="02020603050405020304" pitchFamily="18" charset="0"/>
                <a:cs typeface="Times New Roman" panose="02020603050405020304" pitchFamily="18" charset="0"/>
              </a:rPr>
              <a:t>( </a:t>
            </a:r>
            <a:r>
              <a:rPr lang="en-US" b="1" spc="-100" dirty="0">
                <a:ea typeface="Times New Roman" panose="02020603050405020304" pitchFamily="18" charset="0"/>
                <a:cs typeface="Times New Roman" panose="02020603050405020304" pitchFamily="18" charset="0"/>
              </a:rPr>
              <a:t>crypt($password, </a:t>
            </a:r>
            <a:r>
              <a:rPr lang="en-US" b="1" spc="-100" dirty="0">
                <a:solidFill>
                  <a:srgbClr val="FF0000"/>
                </a:solidFill>
                <a:ea typeface="Times New Roman" panose="02020603050405020304" pitchFamily="18" charset="0"/>
                <a:cs typeface="Times New Roman" panose="02020603050405020304" pitchFamily="18" charset="0"/>
              </a:rPr>
              <a:t>$</a:t>
            </a:r>
            <a:r>
              <a:rPr lang="en-US" b="1" spc="-100" dirty="0" err="1">
                <a:solidFill>
                  <a:srgbClr val="FF0000"/>
                </a:solidFill>
                <a:ea typeface="Times New Roman" panose="02020603050405020304" pitchFamily="18" charset="0"/>
                <a:cs typeface="Times New Roman" panose="02020603050405020304" pitchFamily="18" charset="0"/>
              </a:rPr>
              <a:t>hashed_password</a:t>
            </a:r>
            <a:r>
              <a:rPr lang="en-US" b="1" spc="-100" dirty="0">
                <a:ea typeface="Times New Roman" panose="02020603050405020304" pitchFamily="18" charset="0"/>
                <a:cs typeface="Times New Roman" panose="02020603050405020304" pitchFamily="18" charset="0"/>
              </a:rPr>
              <a:t>) == </a:t>
            </a:r>
            <a:r>
              <a:rPr lang="en-US" b="1" spc="-100" dirty="0">
                <a:solidFill>
                  <a:srgbClr val="FF0000"/>
                </a:solidFill>
                <a:ea typeface="Times New Roman" panose="02020603050405020304" pitchFamily="18" charset="0"/>
                <a:cs typeface="Times New Roman" panose="02020603050405020304" pitchFamily="18" charset="0"/>
              </a:rPr>
              <a:t>$</a:t>
            </a:r>
            <a:r>
              <a:rPr lang="en-US" b="1" spc="-100" dirty="0" err="1">
                <a:solidFill>
                  <a:srgbClr val="FF0000"/>
                </a:solidFill>
                <a:ea typeface="Times New Roman" panose="02020603050405020304" pitchFamily="18" charset="0"/>
                <a:cs typeface="Times New Roman" panose="02020603050405020304" pitchFamily="18" charset="0"/>
              </a:rPr>
              <a:t>hashed_password</a:t>
            </a:r>
            <a:r>
              <a:rPr lang="en-US" b="1" spc="-100" dirty="0">
                <a:ea typeface="Times New Roman" panose="02020603050405020304" pitchFamily="18" charset="0"/>
                <a:cs typeface="Times New Roman" panose="02020603050405020304" pitchFamily="18" charset="0"/>
              </a:rPr>
              <a:t> </a:t>
            </a:r>
            <a:r>
              <a:rPr lang="en-US" b="1" spc="-100" dirty="0">
                <a:solidFill>
                  <a:srgbClr val="0000CC"/>
                </a:solidFill>
                <a:ea typeface="Times New Roman" panose="02020603050405020304" pitchFamily="18" charset="0"/>
                <a:cs typeface="Times New Roman" panose="02020603050405020304" pitchFamily="18" charset="0"/>
              </a:rPr>
              <a:t>)</a:t>
            </a:r>
            <a:r>
              <a:rPr lang="en-US" b="1" spc="-100" dirty="0">
                <a:ea typeface="Times New Roman" panose="02020603050405020304" pitchFamily="18" charset="0"/>
                <a:cs typeface="Times New Roman" panose="02020603050405020304" pitchFamily="18" charset="0"/>
              </a:rPr>
              <a:t> </a:t>
            </a:r>
            <a:r>
              <a:rPr lang="en-US" b="1" spc="-100" dirty="0">
                <a:solidFill>
                  <a:srgbClr val="0000CC"/>
                </a:solidFill>
                <a:ea typeface="Times New Roman" panose="02020603050405020304" pitchFamily="18" charset="0"/>
                <a:cs typeface="Times New Roman" panose="02020603050405020304" pitchFamily="18" charset="0"/>
              </a:rPr>
              <a:t>{</a:t>
            </a:r>
            <a:endParaRPr lang="el-GR" b="1" spc="-100" dirty="0">
              <a:ea typeface="Times New Roman" panose="02020603050405020304" pitchFamily="18" charset="0"/>
              <a:cs typeface="Times New Roman" panose="02020603050405020304" pitchFamily="18" charset="0"/>
            </a:endParaRPr>
          </a:p>
          <a:p>
            <a:pPr>
              <a:spcAft>
                <a:spcPts val="0"/>
              </a:spcAft>
            </a:pPr>
            <a:r>
              <a:rPr lang="en-US" b="1" spc="-100" dirty="0">
                <a:ea typeface="Times New Roman" panose="02020603050405020304" pitchFamily="18" charset="0"/>
                <a:cs typeface="Times New Roman" panose="02020603050405020304" pitchFamily="18" charset="0"/>
              </a:rPr>
              <a:t>		echo 'Password verified!';</a:t>
            </a:r>
            <a:endParaRPr lang="el-GR" b="1" spc="-100" dirty="0">
              <a:ea typeface="Times New Roman" panose="02020603050405020304" pitchFamily="18" charset="0"/>
              <a:cs typeface="Times New Roman" panose="02020603050405020304" pitchFamily="18" charset="0"/>
            </a:endParaRPr>
          </a:p>
          <a:p>
            <a:pPr>
              <a:spcAft>
                <a:spcPts val="0"/>
              </a:spcAft>
            </a:pPr>
            <a:r>
              <a:rPr lang="en-US" b="1" spc="-100" dirty="0">
                <a:ea typeface="Times New Roman" panose="02020603050405020304" pitchFamily="18" charset="0"/>
                <a:cs typeface="Times New Roman" panose="02020603050405020304" pitchFamily="18" charset="0"/>
              </a:rPr>
              <a:t>	</a:t>
            </a:r>
            <a:r>
              <a:rPr lang="en-US" b="1" spc="-100" dirty="0">
                <a:solidFill>
                  <a:srgbClr val="0000CC"/>
                </a:solidFill>
                <a:ea typeface="Times New Roman" panose="02020603050405020304" pitchFamily="18" charset="0"/>
                <a:cs typeface="Times New Roman" panose="02020603050405020304" pitchFamily="18" charset="0"/>
              </a:rPr>
              <a:t>}  else</a:t>
            </a:r>
            <a:r>
              <a:rPr lang="en-US" b="1" spc="-100" dirty="0">
                <a:ea typeface="Times New Roman" panose="02020603050405020304" pitchFamily="18" charset="0"/>
                <a:cs typeface="Times New Roman" panose="02020603050405020304" pitchFamily="18" charset="0"/>
              </a:rPr>
              <a:t> echo 'Password not verified!';</a:t>
            </a:r>
            <a:endParaRPr lang="el-GR" b="1" spc="-100" dirty="0">
              <a:ea typeface="Times New Roman" panose="02020603050405020304" pitchFamily="18" charset="0"/>
              <a:cs typeface="Times New Roman" panose="02020603050405020304" pitchFamily="18" charset="0"/>
            </a:endParaRPr>
          </a:p>
          <a:p>
            <a:pPr marL="342900" lvl="0" indent="-342900">
              <a:spcAft>
                <a:spcPts val="300"/>
              </a:spcAft>
              <a:buSzPts val="1800"/>
              <a:buFont typeface="Wingdings" panose="05000000000000000000" pitchFamily="2" charset="2"/>
              <a:buChar char=""/>
            </a:pPr>
            <a:r>
              <a:rPr lang="el-GR" spc="-30" dirty="0">
                <a:solidFill>
                  <a:srgbClr val="0000CC"/>
                </a:solidFill>
                <a:ea typeface="Times New Roman" panose="02020603050405020304" pitchFamily="18" charset="0"/>
              </a:rPr>
              <a:t>Αυτό γίνεται γιατί το πρώτο μέρος του </a:t>
            </a:r>
            <a:r>
              <a:rPr lang="el-GR" b="1" spc="-100" dirty="0">
                <a:solidFill>
                  <a:srgbClr val="0000CC"/>
                </a:solidFill>
                <a:ea typeface="Times New Roman" panose="02020603050405020304" pitchFamily="18" charset="0"/>
                <a:cs typeface="Times New Roman" panose="02020603050405020304" pitchFamily="18" charset="0"/>
              </a:rPr>
              <a:t>$</a:t>
            </a:r>
            <a:r>
              <a:rPr lang="en-US" b="1" spc="-100" dirty="0">
                <a:solidFill>
                  <a:srgbClr val="0000CC"/>
                </a:solidFill>
                <a:ea typeface="Times New Roman" panose="02020603050405020304" pitchFamily="18" charset="0"/>
                <a:cs typeface="Times New Roman" panose="02020603050405020304" pitchFamily="18" charset="0"/>
              </a:rPr>
              <a:t>hashed</a:t>
            </a:r>
            <a:r>
              <a:rPr lang="el-GR" b="1" spc="-100" dirty="0">
                <a:solidFill>
                  <a:srgbClr val="0000CC"/>
                </a:solidFill>
                <a:ea typeface="Times New Roman" panose="02020603050405020304" pitchFamily="18" charset="0"/>
                <a:cs typeface="Times New Roman" panose="02020603050405020304" pitchFamily="18" charset="0"/>
              </a:rPr>
              <a:t>_</a:t>
            </a:r>
            <a:r>
              <a:rPr lang="en-US" b="1" spc="-100" dirty="0">
                <a:solidFill>
                  <a:srgbClr val="0000CC"/>
                </a:solidFill>
                <a:ea typeface="Times New Roman" panose="02020603050405020304" pitchFamily="18" charset="0"/>
                <a:cs typeface="Times New Roman" panose="02020603050405020304" pitchFamily="18" charset="0"/>
              </a:rPr>
              <a:t>password</a:t>
            </a:r>
            <a:r>
              <a:rPr lang="el-GR" spc="-30" dirty="0">
                <a:solidFill>
                  <a:srgbClr val="0000CC"/>
                </a:solidFill>
                <a:ea typeface="Times New Roman" panose="02020603050405020304" pitchFamily="18" charset="0"/>
              </a:rPr>
              <a:t> είναι το </a:t>
            </a:r>
            <a:r>
              <a:rPr lang="en-US" spc="-30" dirty="0">
                <a:solidFill>
                  <a:srgbClr val="0000CC"/>
                </a:solidFill>
                <a:ea typeface="Times New Roman" panose="02020603050405020304" pitchFamily="18" charset="0"/>
              </a:rPr>
              <a:t>salt</a:t>
            </a:r>
            <a:r>
              <a:rPr lang="el-GR" spc="-30" dirty="0">
                <a:solidFill>
                  <a:srgbClr val="0000CC"/>
                </a:solidFill>
                <a:ea typeface="Times New Roman" panose="02020603050405020304" pitchFamily="18" charset="0"/>
              </a:rPr>
              <a:t>!!! Δείτε #16 και #17.</a:t>
            </a:r>
            <a:endParaRPr lang="el-GR" spc="-30" dirty="0">
              <a:ea typeface="Times New Roman" panose="02020603050405020304" pitchFamily="18" charset="0"/>
            </a:endParaRPr>
          </a:p>
          <a:p>
            <a:pPr marL="342900" lvl="0" indent="-342900">
              <a:spcAft>
                <a:spcPts val="300"/>
              </a:spcAft>
              <a:buFont typeface="Wingdings" panose="05000000000000000000" pitchFamily="2" charset="2"/>
              <a:buChar char=""/>
            </a:pPr>
            <a:r>
              <a:rPr lang="el-GR" b="1" dirty="0">
                <a:ea typeface="Times New Roman" panose="02020603050405020304" pitchFamily="18" charset="0"/>
              </a:rPr>
              <a:t>ΥΠΕΝΘΥΜΙΣΗ</a:t>
            </a:r>
            <a:r>
              <a:rPr lang="el-GR" dirty="0">
                <a:ea typeface="Times New Roman" panose="02020603050405020304" pitchFamily="18" charset="0"/>
              </a:rPr>
              <a:t>: η αποθήκευση κρυπτογραφημένου </a:t>
            </a:r>
            <a:r>
              <a:rPr lang="en-US" dirty="0">
                <a:ea typeface="Times New Roman" panose="02020603050405020304" pitchFamily="18" charset="0"/>
              </a:rPr>
              <a:t>password </a:t>
            </a:r>
            <a:r>
              <a:rPr lang="el-GR" dirty="0">
                <a:ea typeface="Times New Roman" panose="02020603050405020304" pitchFamily="18" charset="0"/>
              </a:rPr>
              <a:t>είναι το μισό της υπόθεσης "ασφαλής διαπίστευση χρήστη". Πρέπει επιπλέον να γίνεται διακίνηση των στοιχείων ταυτοποίησης (</a:t>
            </a:r>
            <a:r>
              <a:rPr lang="en-US" dirty="0">
                <a:ea typeface="Times New Roman" panose="02020603050405020304" pitchFamily="18" charset="0"/>
              </a:rPr>
              <a:t>username</a:t>
            </a:r>
            <a:r>
              <a:rPr lang="el-GR" dirty="0">
                <a:ea typeface="Times New Roman" panose="02020603050405020304" pitchFamily="18" charset="0"/>
              </a:rPr>
              <a:t>, </a:t>
            </a:r>
            <a:r>
              <a:rPr lang="en-US" dirty="0">
                <a:ea typeface="Times New Roman" panose="02020603050405020304" pitchFamily="18" charset="0"/>
              </a:rPr>
              <a:t>password</a:t>
            </a:r>
            <a:r>
              <a:rPr lang="el-GR" dirty="0">
                <a:ea typeface="Times New Roman" panose="02020603050405020304" pitchFamily="18" charset="0"/>
              </a:rPr>
              <a:t>, </a:t>
            </a:r>
            <a:r>
              <a:rPr lang="en-US" dirty="0">
                <a:ea typeface="Times New Roman" panose="02020603050405020304" pitchFamily="18" charset="0"/>
              </a:rPr>
              <a:t>salt</a:t>
            </a:r>
            <a:r>
              <a:rPr lang="el-GR" dirty="0">
                <a:ea typeface="Times New Roman" panose="02020603050405020304" pitchFamily="18" charset="0"/>
              </a:rPr>
              <a:t>) με ασφαλή τρόπο. Πρέπει δηλα­δή στις φόρμες εγγραφής-επαλήθευσης-</a:t>
            </a:r>
            <a:r>
              <a:rPr lang="en-US" dirty="0">
                <a:ea typeface="Times New Roman" panose="02020603050405020304" pitchFamily="18" charset="0"/>
              </a:rPr>
              <a:t>login </a:t>
            </a:r>
            <a:r>
              <a:rPr lang="el-GR" dirty="0">
                <a:ea typeface="Times New Roman" panose="02020603050405020304" pitchFamily="18" charset="0"/>
              </a:rPr>
              <a:t>να χρησιμοποιείται το πρωτόκολλο </a:t>
            </a:r>
            <a:r>
              <a:rPr lang="en-US" b="1" dirty="0">
                <a:ea typeface="Times New Roman" panose="02020603050405020304" pitchFamily="18" charset="0"/>
              </a:rPr>
              <a:t>https</a:t>
            </a:r>
            <a:r>
              <a:rPr lang="en-US" dirty="0">
                <a:ea typeface="Times New Roman" panose="02020603050405020304" pitchFamily="18" charset="0"/>
              </a:rPr>
              <a:t> </a:t>
            </a:r>
            <a:r>
              <a:rPr lang="el-GR" dirty="0">
                <a:ea typeface="Times New Roman" panose="02020603050405020304" pitchFamily="18" charset="0"/>
              </a:rPr>
              <a:t>που διακινεί τα δεδομένα κρυπτογραφημένα. </a:t>
            </a:r>
          </a:p>
          <a:p>
            <a:r>
              <a:rPr lang="el-GR" b="1" dirty="0">
                <a:ea typeface="Times New Roman" panose="02020603050405020304" pitchFamily="18" charset="0"/>
              </a:rPr>
              <a:t>ΠΡΟΣΟΧΗ</a:t>
            </a:r>
            <a:r>
              <a:rPr lang="el-GR" dirty="0">
                <a:ea typeface="Times New Roman" panose="02020603050405020304" pitchFamily="18" charset="0"/>
              </a:rPr>
              <a:t>: Στα δύο προηγούμενα παραδείγματα κρυπτογράφησης, </a:t>
            </a:r>
            <a:r>
              <a:rPr lang="el-GR" b="1" dirty="0">
                <a:solidFill>
                  <a:srgbClr val="FF0000"/>
                </a:solidFill>
                <a:ea typeface="Times New Roman" panose="02020603050405020304" pitchFamily="18" charset="0"/>
              </a:rPr>
              <a:t>για απλοποίηση</a:t>
            </a:r>
            <a:r>
              <a:rPr lang="el-GR" dirty="0">
                <a:ea typeface="Times New Roman" panose="02020603050405020304" pitchFamily="18" charset="0"/>
              </a:rPr>
              <a:t> χρησιμοποιήσαμε </a:t>
            </a:r>
            <a:r>
              <a:rPr lang="en-US" dirty="0">
                <a:ea typeface="Times New Roman" panose="02020603050405020304" pitchFamily="18" charset="0"/>
              </a:rPr>
              <a:t>salt </a:t>
            </a:r>
            <a:r>
              <a:rPr lang="el-GR" b="1" dirty="0">
                <a:ea typeface="Times New Roman" panose="02020603050405020304" pitchFamily="18" charset="0"/>
              </a:rPr>
              <a:t>8 ψηφίων</a:t>
            </a:r>
            <a:r>
              <a:rPr lang="el-GR" dirty="0">
                <a:ea typeface="Times New Roman" panose="02020603050405020304" pitchFamily="18" charset="0"/>
              </a:rPr>
              <a:t> και όχι </a:t>
            </a:r>
            <a:r>
              <a:rPr lang="el-GR" b="1" dirty="0">
                <a:ea typeface="Times New Roman" panose="02020603050405020304" pitchFamily="18" charset="0"/>
              </a:rPr>
              <a:t>8</a:t>
            </a:r>
            <a:r>
              <a:rPr lang="el-GR" dirty="0">
                <a:ea typeface="Times New Roman" panose="02020603050405020304" pitchFamily="18" charset="0"/>
              </a:rPr>
              <a:t> </a:t>
            </a:r>
            <a:r>
              <a:rPr lang="el-GR" b="1" dirty="0">
                <a:ea typeface="Times New Roman" panose="02020603050405020304" pitchFamily="18" charset="0"/>
              </a:rPr>
              <a:t>χαρακτήρων</a:t>
            </a:r>
            <a:r>
              <a:rPr lang="el-GR" dirty="0">
                <a:ea typeface="Times New Roman" panose="02020603050405020304" pitchFamily="18" charset="0"/>
              </a:rPr>
              <a:t> γενικότερα.</a:t>
            </a: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848768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200" dirty="0"/>
              <a:t>Περιορισμός Αποτελεσμάτων </a:t>
            </a:r>
            <a:r>
              <a:rPr lang="en-US" sz="3200" dirty="0"/>
              <a:t>SQL </a:t>
            </a:r>
            <a:r>
              <a:rPr lang="el-GR" sz="3200" dirty="0"/>
              <a:t>Ερωτήματος</a:t>
            </a:r>
          </a:p>
        </p:txBody>
      </p:sp>
      <p:sp>
        <p:nvSpPr>
          <p:cNvPr id="3" name="Rectangle 2"/>
          <p:cNvSpPr>
            <a:spLocks noChangeArrowheads="1"/>
          </p:cNvSpPr>
          <p:nvPr>
            <p:custDataLst>
              <p:tags r:id="rId3"/>
            </p:custDataLst>
          </p:nvPr>
        </p:nvSpPr>
        <p:spPr bwMode="auto">
          <a:xfrm>
            <a:off x="95363" y="1203680"/>
            <a:ext cx="896461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2000" b="0" i="0" u="none" strike="noStrike" cap="none" normalizeH="0" baseline="0" dirty="0" smtClean="0">
                <a:ln>
                  <a:noFill/>
                </a:ln>
                <a:solidFill>
                  <a:schemeClr val="tx1"/>
                </a:solidFill>
                <a:effectLst/>
                <a:ea typeface="Times New Roman" panose="02020603050405020304" pitchFamily="18" charset="0"/>
              </a:rPr>
              <a:t>Μέσω της παραμέτρου </a:t>
            </a:r>
            <a:r>
              <a:rPr kumimoji="0" lang="en-US" altLang="el-GR" sz="2000" b="1" i="0" u="none" strike="noStrike" cap="none" normalizeH="0" baseline="0" dirty="0" smtClean="0">
                <a:ln>
                  <a:noFill/>
                </a:ln>
                <a:solidFill>
                  <a:schemeClr val="tx1"/>
                </a:solidFill>
                <a:effectLst/>
                <a:ea typeface="Times New Roman" panose="02020603050405020304" pitchFamily="18" charset="0"/>
              </a:rPr>
              <a:t>Limit</a:t>
            </a:r>
            <a:r>
              <a:rPr kumimoji="0" lang="el-GR" altLang="el-GR" sz="2000" b="1" i="0" u="none" strike="noStrike" cap="none" normalizeH="0" baseline="0" dirty="0" smtClean="0">
                <a:ln>
                  <a:noFill/>
                </a:ln>
                <a:solidFill>
                  <a:schemeClr val="tx1"/>
                </a:solidFill>
                <a:effectLst/>
                <a:ea typeface="Times New Roman" panose="02020603050405020304" pitchFamily="18" charset="0"/>
              </a:rPr>
              <a:t> Ν, Κ</a:t>
            </a:r>
            <a:r>
              <a:rPr kumimoji="0" lang="el-GR" altLang="el-GR" sz="2000" b="0" i="0" u="none" strike="noStrike" cap="none" normalizeH="0" baseline="0" dirty="0" smtClean="0">
                <a:ln>
                  <a:noFill/>
                </a:ln>
                <a:solidFill>
                  <a:schemeClr val="tx1"/>
                </a:solidFill>
                <a:effectLst/>
                <a:ea typeface="Times New Roman" panose="02020603050405020304" pitchFamily="18" charset="0"/>
              </a:rPr>
              <a:t> (στη </a:t>
            </a:r>
            <a:r>
              <a:rPr kumimoji="0" lang="en-US" altLang="el-GR" sz="2000" b="0" i="0" u="none" strike="noStrike" cap="none" normalizeH="0" baseline="0" dirty="0" smtClean="0">
                <a:ln>
                  <a:noFill/>
                </a:ln>
                <a:solidFill>
                  <a:schemeClr val="tx1"/>
                </a:solidFill>
                <a:effectLst/>
                <a:ea typeface="Times New Roman" panose="02020603050405020304" pitchFamily="18" charset="0"/>
              </a:rPr>
              <a:t>MySQL</a:t>
            </a:r>
            <a:r>
              <a:rPr kumimoji="0" lang="el-GR" altLang="el-GR" sz="2000" b="0" i="0" u="none" strike="noStrike" cap="none" normalizeH="0" baseline="0" dirty="0" smtClean="0">
                <a:ln>
                  <a:noFill/>
                </a:ln>
                <a:solidFill>
                  <a:schemeClr val="tx1"/>
                </a:solidFill>
                <a:effectLst/>
                <a:ea typeface="Times New Roman" panose="02020603050405020304" pitchFamily="18" charset="0"/>
              </a:rPr>
              <a:t>) μπορούμε να επιλέξουμε υποσύνολο των αποτελεσμάτων ενός </a:t>
            </a:r>
            <a:r>
              <a:rPr kumimoji="0" lang="en-US" altLang="el-GR" sz="2000" b="0" i="0" u="none" strike="noStrike" cap="none" normalizeH="0" baseline="0" dirty="0" smtClean="0">
                <a:ln>
                  <a:noFill/>
                </a:ln>
                <a:solidFill>
                  <a:schemeClr val="tx1"/>
                </a:solidFill>
                <a:effectLst/>
                <a:ea typeface="Times New Roman" panose="02020603050405020304" pitchFamily="18" charset="0"/>
              </a:rPr>
              <a:t>SQL </a:t>
            </a:r>
            <a:r>
              <a:rPr kumimoji="0" lang="el-GR" altLang="el-GR" sz="2000" b="0" i="0" u="none" strike="noStrike" cap="none" normalizeH="0" baseline="0" dirty="0" smtClean="0">
                <a:ln>
                  <a:noFill/>
                </a:ln>
                <a:solidFill>
                  <a:schemeClr val="tx1"/>
                </a:solidFill>
                <a:effectLst/>
                <a:ea typeface="Times New Roman" panose="02020603050405020304" pitchFamily="18" charset="0"/>
              </a:rPr>
              <a:t>ερωτήματος, συγκεκριμένα τις πρώτες </a:t>
            </a:r>
            <a:r>
              <a:rPr kumimoji="0" lang="el-GR" altLang="el-GR" sz="2000" b="1" i="0" u="none" strike="noStrike" cap="none" normalizeH="0" baseline="0" dirty="0" smtClean="0">
                <a:ln>
                  <a:noFill/>
                </a:ln>
                <a:solidFill>
                  <a:schemeClr val="tx1"/>
                </a:solidFill>
                <a:effectLst/>
                <a:ea typeface="Times New Roman" panose="02020603050405020304" pitchFamily="18" charset="0"/>
              </a:rPr>
              <a:t>Κ</a:t>
            </a:r>
            <a:r>
              <a:rPr kumimoji="0" lang="el-GR" altLang="el-GR" sz="2000" b="0" i="0" u="none" strike="noStrike" cap="none" normalizeH="0" baseline="0" dirty="0" smtClean="0">
                <a:ln>
                  <a:noFill/>
                </a:ln>
                <a:solidFill>
                  <a:schemeClr val="tx1"/>
                </a:solidFill>
                <a:effectLst/>
                <a:ea typeface="Times New Roman" panose="02020603050405020304" pitchFamily="18" charset="0"/>
              </a:rPr>
              <a:t> εγγραφές αρχίζοντας από αυτή με </a:t>
            </a:r>
            <a:r>
              <a:rPr kumimoji="0" lang="el-GR" altLang="el-GR" sz="2000" b="1" i="0" u="none" strike="noStrike" cap="none" normalizeH="0" baseline="0" dirty="0" smtClean="0">
                <a:ln>
                  <a:noFill/>
                </a:ln>
                <a:solidFill>
                  <a:schemeClr val="tx1"/>
                </a:solidFill>
                <a:effectLst/>
                <a:ea typeface="Times New Roman" panose="02020603050405020304" pitchFamily="18" charset="0"/>
              </a:rPr>
              <a:t>δείκτη</a:t>
            </a:r>
            <a:r>
              <a:rPr kumimoji="0" lang="el-GR" altLang="el-GR" sz="2000" b="0" i="0" u="none" strike="noStrike" cap="none" normalizeH="0" baseline="0" dirty="0" smtClean="0">
                <a:ln>
                  <a:noFill/>
                </a:ln>
                <a:solidFill>
                  <a:schemeClr val="tx1"/>
                </a:solidFill>
                <a:effectLst/>
                <a:ea typeface="Times New Roman" panose="02020603050405020304" pitchFamily="18" charset="0"/>
              </a:rPr>
              <a:t> Ν.</a:t>
            </a:r>
            <a:endParaRPr kumimoji="0" lang="el-GR" altLang="el-GR" sz="2000" b="0" i="0" u="none" strike="noStrike" cap="none" normalizeH="0" baseline="0" dirty="0" smtClean="0">
              <a:ln>
                <a:noFill/>
              </a:ln>
              <a:solidFill>
                <a:schemeClr val="tx1"/>
              </a:solidFill>
              <a:effectLst/>
            </a:endParaRPr>
          </a:p>
          <a:p>
            <a:pPr marL="800100" lvl="1" indent="-342900" eaLnBrk="0" fontAlgn="base" hangingPunct="0">
              <a:spcBef>
                <a:spcPct val="0"/>
              </a:spcBef>
              <a:spcAft>
                <a:spcPct val="0"/>
              </a:spcAft>
              <a:buFont typeface="Wingdings" panose="05000000000000000000" pitchFamily="2" charset="2"/>
              <a:buChar char="q"/>
            </a:pPr>
            <a:r>
              <a:rPr kumimoji="0" lang="el-GR" altLang="el-GR" sz="2000" b="0" i="0" u="none" strike="noStrike" cap="none" normalizeH="0" baseline="0" dirty="0" smtClean="0">
                <a:ln>
                  <a:noFill/>
                </a:ln>
                <a:solidFill>
                  <a:schemeClr val="tx1"/>
                </a:solidFill>
                <a:effectLst/>
                <a:ea typeface="Times New Roman" panose="02020603050405020304" pitchFamily="18" charset="0"/>
              </a:rPr>
              <a:t>Υπενθυμίζεται ότι η πρώτη εγγραφή έχει δείκτη 0, η δεύτερη 1, </a:t>
            </a:r>
            <a:r>
              <a:rPr kumimoji="0" lang="el-GR" altLang="el-GR" sz="2000" b="0" i="0" u="none" strike="noStrike" cap="none" normalizeH="0" baseline="0" dirty="0" err="1" smtClean="0">
                <a:ln>
                  <a:noFill/>
                </a:ln>
                <a:solidFill>
                  <a:schemeClr val="tx1"/>
                </a:solidFill>
                <a:effectLst/>
                <a:ea typeface="Times New Roman" panose="02020603050405020304" pitchFamily="18" charset="0"/>
              </a:rPr>
              <a:t>κ.ο.κ.</a:t>
            </a:r>
            <a:endParaRPr kumimoji="0" lang="el-GR" altLang="el-GR" sz="2000" b="0" i="0" u="none" strike="noStrike" cap="none" normalizeH="0" baseline="0" dirty="0" smtClean="0">
              <a:ln>
                <a:noFill/>
              </a:ln>
              <a:solidFill>
                <a:schemeClr val="tx1"/>
              </a:solidFill>
              <a:effectLst/>
            </a:endParaRPr>
          </a:p>
          <a:p>
            <a:pPr marL="342900" lvl="0" indent="-342900" eaLnBrk="0" fontAlgn="base" hangingPunct="0">
              <a:spcBef>
                <a:spcPct val="0"/>
              </a:spcBef>
              <a:spcAft>
                <a:spcPct val="0"/>
              </a:spcAft>
              <a:buFont typeface="Wingdings" panose="05000000000000000000" pitchFamily="2" charset="2"/>
              <a:buChar char="v"/>
            </a:pPr>
            <a:endParaRPr kumimoji="0" lang="en-US" altLang="el-GR" sz="2000" b="1" i="0" u="none" strike="noStrike" cap="none" normalizeH="0" baseline="0" dirty="0" smtClean="0">
              <a:ln>
                <a:noFill/>
              </a:ln>
              <a:solidFill>
                <a:schemeClr val="tx1"/>
              </a:solidFill>
              <a:effectLst/>
              <a:ea typeface="Times New Roman" panose="02020603050405020304" pitchFamily="18" charset="0"/>
            </a:endParaRPr>
          </a:p>
          <a:p>
            <a:pPr marL="342900" lvl="0" indent="-342900" eaLnBrk="0" fontAlgn="base" hangingPunct="0">
              <a:spcBef>
                <a:spcPct val="0"/>
              </a:spcBef>
              <a:spcAft>
                <a:spcPct val="0"/>
              </a:spcAft>
              <a:buFont typeface="Wingdings" panose="05000000000000000000" pitchFamily="2" charset="2"/>
              <a:buChar char="v"/>
            </a:pPr>
            <a:r>
              <a:rPr kumimoji="0" lang="el-GR" altLang="el-GR" sz="2000" b="1" i="0" u="none" strike="noStrike" cap="none" normalizeH="0" baseline="0" dirty="0" smtClean="0">
                <a:ln>
                  <a:noFill/>
                </a:ln>
                <a:solidFill>
                  <a:schemeClr val="tx1"/>
                </a:solidFill>
                <a:effectLst/>
                <a:ea typeface="Times New Roman" panose="02020603050405020304" pitchFamily="18" charset="0"/>
              </a:rPr>
              <a:t>Παραδείγματα:</a:t>
            </a:r>
            <a:endParaRPr kumimoji="0" lang="en-US" altLang="el-GR" sz="2000" b="1" i="0" u="none" strike="noStrike" cap="none" normalizeH="0" baseline="0" dirty="0" smtClean="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l-GR" sz="2000" b="1" dirty="0">
                <a:solidFill>
                  <a:prstClr val="black"/>
                </a:solidFill>
                <a:ea typeface="Times New Roman" panose="02020603050405020304" pitchFamily="18" charset="0"/>
                <a:cs typeface="Courier New" panose="02070309020205020404" pitchFamily="49" charset="0"/>
              </a:rPr>
              <a:t>		SELECT * FROM </a:t>
            </a:r>
            <a:r>
              <a:rPr lang="en-US" altLang="el-GR" sz="2000" b="1" dirty="0" err="1">
                <a:solidFill>
                  <a:prstClr val="black"/>
                </a:solidFill>
                <a:ea typeface="Times New Roman" panose="02020603050405020304" pitchFamily="18" charset="0"/>
                <a:cs typeface="Courier New" panose="02070309020205020404" pitchFamily="49" charset="0"/>
              </a:rPr>
              <a:t>someTable</a:t>
            </a:r>
            <a:r>
              <a:rPr lang="en-US" altLang="el-GR" sz="2000" b="1" dirty="0">
                <a:solidFill>
                  <a:prstClr val="black"/>
                </a:solidFill>
                <a:ea typeface="Times New Roman" panose="02020603050405020304" pitchFamily="18" charset="0"/>
                <a:cs typeface="Courier New" panose="02070309020205020404" pitchFamily="49" charset="0"/>
              </a:rPr>
              <a:t> LIMIT 0, 10</a:t>
            </a:r>
            <a:endParaRPr lang="el-GR" altLang="el-GR" sz="2000" dirty="0">
              <a:solidFill>
                <a:prstClr val="black"/>
              </a:solidFill>
            </a:endParaRPr>
          </a:p>
          <a:p>
            <a:pPr marL="800100" lvl="1" indent="-342900" eaLnBrk="0" fontAlgn="base" hangingPunct="0">
              <a:spcBef>
                <a:spcPct val="0"/>
              </a:spcBef>
              <a:spcAft>
                <a:spcPct val="0"/>
              </a:spcAft>
              <a:buFont typeface="Wingdings" panose="05000000000000000000" pitchFamily="2" charset="2"/>
              <a:buChar char="q"/>
            </a:pPr>
            <a:r>
              <a:rPr lang="el-GR" altLang="el-GR" sz="2000" dirty="0">
                <a:solidFill>
                  <a:prstClr val="black"/>
                </a:solidFill>
                <a:ea typeface="Times New Roman" panose="02020603050405020304" pitchFamily="18" charset="0"/>
              </a:rPr>
              <a:t>Θα επιστρέψει τις 10 πρώτες εγγραφές από τα αποτελέσματα (αρχίζοντας από αυτή με δείκτη 0 (την πρώτη δηλαδή) μέχρι την εγγραφή με δείκτη 9 (δηλαδή την 10</a:t>
            </a:r>
            <a:r>
              <a:rPr lang="el-GR" altLang="el-GR" sz="2000" baseline="30000" dirty="0">
                <a:solidFill>
                  <a:prstClr val="black"/>
                </a:solidFill>
                <a:ea typeface="Times New Roman" panose="02020603050405020304" pitchFamily="18" charset="0"/>
              </a:rPr>
              <a:t>η</a:t>
            </a:r>
            <a:r>
              <a:rPr lang="el-GR" altLang="el-GR" sz="2000" dirty="0">
                <a:solidFill>
                  <a:prstClr val="black"/>
                </a:solidFill>
                <a:ea typeface="Times New Roman" panose="02020603050405020304" pitchFamily="18" charset="0"/>
              </a:rPr>
              <a:t> )</a:t>
            </a:r>
            <a:endParaRPr lang="el-GR" altLang="el-GR" sz="2000" dirty="0">
              <a:solidFill>
                <a:prstClr val="black"/>
              </a:solidFill>
            </a:endParaRPr>
          </a:p>
          <a:p>
            <a:pPr lvl="0" eaLnBrk="0" fontAlgn="base" hangingPunct="0">
              <a:spcBef>
                <a:spcPct val="0"/>
              </a:spcBef>
              <a:spcAft>
                <a:spcPct val="0"/>
              </a:spcAft>
            </a:pPr>
            <a:r>
              <a:rPr lang="en-US" altLang="el-GR" sz="2000" b="1" dirty="0" smtClean="0">
                <a:solidFill>
                  <a:prstClr val="black"/>
                </a:solidFill>
                <a:ea typeface="Times New Roman" panose="02020603050405020304" pitchFamily="18" charset="0"/>
                <a:cs typeface="Courier New" panose="02070309020205020404" pitchFamily="49" charset="0"/>
              </a:rPr>
              <a:t>	</a:t>
            </a:r>
            <a:r>
              <a:rPr lang="el-GR" altLang="el-GR" sz="2000" b="1" dirty="0">
                <a:solidFill>
                  <a:prstClr val="black"/>
                </a:solidFill>
                <a:ea typeface="Times New Roman" panose="02020603050405020304" pitchFamily="18" charset="0"/>
                <a:cs typeface="Courier New" panose="02070309020205020404" pitchFamily="49" charset="0"/>
              </a:rPr>
              <a:t>	</a:t>
            </a:r>
            <a:r>
              <a:rPr lang="en-US" altLang="el-GR" sz="2000" b="1" dirty="0">
                <a:solidFill>
                  <a:prstClr val="black"/>
                </a:solidFill>
                <a:ea typeface="Times New Roman" panose="02020603050405020304" pitchFamily="18" charset="0"/>
                <a:cs typeface="Courier New" panose="02070309020205020404" pitchFamily="49" charset="0"/>
              </a:rPr>
              <a:t>SELECT</a:t>
            </a:r>
            <a:r>
              <a:rPr lang="el-GR" altLang="el-GR" sz="2000" b="1" dirty="0">
                <a:solidFill>
                  <a:prstClr val="black"/>
                </a:solidFill>
                <a:ea typeface="Times New Roman" panose="02020603050405020304" pitchFamily="18" charset="0"/>
                <a:cs typeface="Courier New" panose="02070309020205020404" pitchFamily="49" charset="0"/>
              </a:rPr>
              <a:t> * </a:t>
            </a:r>
            <a:r>
              <a:rPr lang="en-US" altLang="el-GR" sz="2000" b="1" dirty="0">
                <a:solidFill>
                  <a:prstClr val="black"/>
                </a:solidFill>
                <a:ea typeface="Times New Roman" panose="02020603050405020304" pitchFamily="18" charset="0"/>
                <a:cs typeface="Courier New" panose="02070309020205020404" pitchFamily="49" charset="0"/>
              </a:rPr>
              <a:t>FROM </a:t>
            </a:r>
            <a:r>
              <a:rPr lang="en-US" altLang="el-GR" sz="2000" b="1" dirty="0" err="1">
                <a:solidFill>
                  <a:prstClr val="black"/>
                </a:solidFill>
                <a:ea typeface="Times New Roman" panose="02020603050405020304" pitchFamily="18" charset="0"/>
                <a:cs typeface="Courier New" panose="02070309020205020404" pitchFamily="49" charset="0"/>
              </a:rPr>
              <a:t>someTable</a:t>
            </a:r>
            <a:r>
              <a:rPr lang="en-US" altLang="el-GR" sz="2000" b="1" dirty="0">
                <a:solidFill>
                  <a:prstClr val="black"/>
                </a:solidFill>
                <a:ea typeface="Times New Roman" panose="02020603050405020304" pitchFamily="18" charset="0"/>
                <a:cs typeface="Courier New" panose="02070309020205020404" pitchFamily="49" charset="0"/>
              </a:rPr>
              <a:t> LIMIT </a:t>
            </a:r>
            <a:r>
              <a:rPr lang="el-GR" altLang="el-GR" sz="2000" b="1" dirty="0">
                <a:solidFill>
                  <a:prstClr val="black"/>
                </a:solidFill>
                <a:ea typeface="Times New Roman" panose="02020603050405020304" pitchFamily="18" charset="0"/>
                <a:cs typeface="Courier New" panose="02070309020205020404" pitchFamily="49" charset="0"/>
              </a:rPr>
              <a:t>4, 5</a:t>
            </a:r>
            <a:endParaRPr lang="el-GR" altLang="el-GR" sz="2000" dirty="0">
              <a:solidFill>
                <a:prstClr val="black"/>
              </a:solidFill>
            </a:endParaRPr>
          </a:p>
          <a:p>
            <a:pPr marL="342900" lvl="0" indent="-342900" eaLnBrk="0" fontAlgn="base" hangingPunct="0">
              <a:spcBef>
                <a:spcPct val="0"/>
              </a:spcBef>
              <a:spcAft>
                <a:spcPct val="0"/>
              </a:spcAft>
              <a:buFont typeface="Wingdings" panose="05000000000000000000" pitchFamily="2" charset="2"/>
              <a:buChar char="v"/>
            </a:pPr>
            <a:endParaRPr lang="en-US" altLang="el-GR" sz="2000" dirty="0" smtClean="0">
              <a:solidFill>
                <a:prstClr val="black"/>
              </a:solidFill>
              <a:ea typeface="Times New Roman" panose="02020603050405020304" pitchFamily="18" charset="0"/>
            </a:endParaRPr>
          </a:p>
          <a:p>
            <a:pPr marL="800100" lvl="1" indent="-342900" eaLnBrk="0" fontAlgn="base" hangingPunct="0">
              <a:spcBef>
                <a:spcPct val="0"/>
              </a:spcBef>
              <a:spcAft>
                <a:spcPct val="0"/>
              </a:spcAft>
              <a:buFont typeface="Wingdings" panose="05000000000000000000" pitchFamily="2" charset="2"/>
              <a:buChar char="q"/>
            </a:pPr>
            <a:r>
              <a:rPr lang="el-GR" altLang="el-GR" sz="2000" dirty="0" smtClean="0">
                <a:solidFill>
                  <a:prstClr val="black"/>
                </a:solidFill>
                <a:ea typeface="Times New Roman" panose="02020603050405020304" pitchFamily="18" charset="0"/>
              </a:rPr>
              <a:t>Θα </a:t>
            </a:r>
            <a:r>
              <a:rPr lang="el-GR" altLang="el-GR" sz="2000" dirty="0">
                <a:solidFill>
                  <a:prstClr val="black"/>
                </a:solidFill>
                <a:ea typeface="Times New Roman" panose="02020603050405020304" pitchFamily="18" charset="0"/>
              </a:rPr>
              <a:t>επιστρέψει 5 εγγραφές, αρχίζοντας από αυτή με δείκτη 4, δηλαδή τις εγγραφές με δείκτη 4, 5, 6, 7 και 8 (που αντιστοιχούν στις 5</a:t>
            </a:r>
            <a:r>
              <a:rPr lang="el-GR" altLang="el-GR" sz="2000" baseline="30000" dirty="0">
                <a:solidFill>
                  <a:prstClr val="black"/>
                </a:solidFill>
                <a:ea typeface="Times New Roman" panose="02020603050405020304" pitchFamily="18" charset="0"/>
              </a:rPr>
              <a:t>η</a:t>
            </a:r>
            <a:r>
              <a:rPr lang="el-GR" altLang="el-GR" sz="2000" dirty="0">
                <a:solidFill>
                  <a:prstClr val="black"/>
                </a:solidFill>
                <a:ea typeface="Times New Roman" panose="02020603050405020304" pitchFamily="18" charset="0"/>
              </a:rPr>
              <a:t>, 6</a:t>
            </a:r>
            <a:r>
              <a:rPr lang="el-GR" altLang="el-GR" sz="2000" baseline="30000" dirty="0">
                <a:solidFill>
                  <a:prstClr val="black"/>
                </a:solidFill>
                <a:ea typeface="Times New Roman" panose="02020603050405020304" pitchFamily="18" charset="0"/>
              </a:rPr>
              <a:t>η</a:t>
            </a:r>
            <a:r>
              <a:rPr lang="el-GR" altLang="el-GR" sz="2000" dirty="0">
                <a:solidFill>
                  <a:prstClr val="black"/>
                </a:solidFill>
                <a:ea typeface="Times New Roman" panose="02020603050405020304" pitchFamily="18" charset="0"/>
              </a:rPr>
              <a:t>, ..., 9</a:t>
            </a:r>
            <a:r>
              <a:rPr lang="el-GR" altLang="el-GR" sz="2000" baseline="30000" dirty="0">
                <a:solidFill>
                  <a:prstClr val="black"/>
                </a:solidFill>
                <a:ea typeface="Times New Roman" panose="02020603050405020304" pitchFamily="18" charset="0"/>
              </a:rPr>
              <a:t>η</a:t>
            </a:r>
            <a:r>
              <a:rPr lang="el-GR" altLang="el-GR" sz="2000" dirty="0">
                <a:solidFill>
                  <a:prstClr val="black"/>
                </a:solidFill>
                <a:ea typeface="Times New Roman" panose="02020603050405020304" pitchFamily="18" charset="0"/>
              </a:rPr>
              <a:t> πραγματικές εγγραφές</a:t>
            </a:r>
            <a:r>
              <a:rPr lang="el-GR" altLang="el-GR" sz="2000" dirty="0" smtClean="0">
                <a:solidFill>
                  <a:prstClr val="black"/>
                </a:solidFill>
                <a:ea typeface="Times New Roman" panose="02020603050405020304" pitchFamily="18" charset="0"/>
              </a:rPr>
              <a:t>).</a:t>
            </a:r>
            <a:endParaRPr lang="el-GR" altLang="el-GR" sz="2000" dirty="0">
              <a:solidFill>
                <a:prstClr val="black"/>
              </a:solidFill>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565243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31846" y="116632"/>
            <a:ext cx="9252520" cy="729593"/>
          </a:xfrm>
        </p:spPr>
        <p:txBody>
          <a:bodyPr>
            <a:noAutofit/>
          </a:bodyPr>
          <a:lstStyle/>
          <a:p>
            <a:r>
              <a:rPr lang="el-GR" sz="4000" dirty="0"/>
              <a:t>Σελιδοποίηση Εγγραφών ΒΔ με PHP  (1/2)</a:t>
            </a:r>
          </a:p>
        </p:txBody>
      </p:sp>
      <p:sp>
        <p:nvSpPr>
          <p:cNvPr id="3" name="Rectangle 3"/>
          <p:cNvSpPr>
            <a:spLocks noChangeArrowheads="1"/>
          </p:cNvSpPr>
          <p:nvPr>
            <p:custDataLst>
              <p:tags r:id="rId3"/>
            </p:custDataLst>
          </p:nvPr>
        </p:nvSpPr>
        <p:spPr bwMode="auto">
          <a:xfrm>
            <a:off x="-24521" y="1106336"/>
            <a:ext cx="895982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1" i="0" u="none" strike="noStrike" cap="none" normalizeH="0" baseline="0" dirty="0" smtClean="0">
                <a:ln>
                  <a:noFill/>
                </a:ln>
                <a:solidFill>
                  <a:schemeClr val="tx1"/>
                </a:solidFill>
                <a:effectLst/>
                <a:ea typeface="Times New Roman" panose="02020603050405020304" pitchFamily="18" charset="0"/>
              </a:rPr>
              <a:t>Ζητούμενο</a:t>
            </a:r>
            <a:r>
              <a:rPr kumimoji="0" lang="el-GR" altLang="el-GR" b="0" i="0" u="none" strike="noStrike" cap="none" normalizeH="0" baseline="0" dirty="0" smtClean="0">
                <a:ln>
                  <a:noFill/>
                </a:ln>
                <a:solidFill>
                  <a:schemeClr val="tx1"/>
                </a:solidFill>
                <a:effectLst/>
                <a:ea typeface="Times New Roman" panose="02020603050405020304" pitchFamily="18" charset="0"/>
              </a:rPr>
              <a:t>: Να μην εμφανίζονται πολλά δεδομένα εγγραφών σε μία "ατέλειωτη" σελίδα (π.χ. σε σελίδες προβολής αποτελεσμάτων αναζήτησης).</a:t>
            </a:r>
            <a:endParaRPr kumimoji="0" lang="en-US" altLang="el-GR" b="0" i="0" u="none" strike="noStrike" cap="none" normalizeH="0" baseline="0" dirty="0" smtClean="0">
              <a:ln>
                <a:noFill/>
              </a:ln>
              <a:solidFill>
                <a:schemeClr val="tx1"/>
              </a:solidFill>
              <a:effectLst/>
              <a:ea typeface="Times New Roman" panose="02020603050405020304" pitchFamily="18" charset="0"/>
            </a:endParaRPr>
          </a:p>
          <a:p>
            <a:pPr marL="285750" indent="-285750" eaLnBrk="0" fontAlgn="base" hangingPunct="0">
              <a:spcBef>
                <a:spcPct val="0"/>
              </a:spcBef>
              <a:spcAft>
                <a:spcPct val="0"/>
              </a:spcAft>
              <a:buFont typeface="Wingdings" panose="05000000000000000000" pitchFamily="2" charset="2"/>
              <a:buChar char="q"/>
            </a:pPr>
            <a:r>
              <a:rPr lang="el-GR" altLang="el-GR" b="1" dirty="0">
                <a:ea typeface="Times New Roman" panose="02020603050405020304" pitchFamily="18" charset="0"/>
              </a:rPr>
              <a:t>Λύση</a:t>
            </a:r>
            <a:r>
              <a:rPr lang="el-GR" altLang="el-GR" dirty="0">
                <a:ea typeface="Times New Roman" panose="02020603050405020304" pitchFamily="18" charset="0"/>
              </a:rPr>
              <a:t>: Σελιδοποίηση των </a:t>
            </a:r>
            <a:r>
              <a:rPr lang="el-GR" altLang="el-GR" dirty="0" smtClean="0">
                <a:ea typeface="Times New Roman" panose="02020603050405020304" pitchFamily="18" charset="0"/>
              </a:rPr>
              <a:t>αποτελεσμάτων</a:t>
            </a:r>
            <a:endParaRPr lang="en-US" altLang="el-GR" dirty="0" smtClean="0">
              <a:ea typeface="Times New Roman" panose="02020603050405020304" pitchFamily="18" charset="0"/>
            </a:endParaRPr>
          </a:p>
          <a:p>
            <a:pPr marL="285750" indent="-285750" eaLnBrk="0" fontAlgn="base" hangingPunct="0">
              <a:spcBef>
                <a:spcPct val="0"/>
              </a:spcBef>
              <a:spcAft>
                <a:spcPct val="0"/>
              </a:spcAft>
              <a:buFont typeface="Wingdings" panose="05000000000000000000" pitchFamily="2" charset="2"/>
              <a:buChar char="v"/>
            </a:pPr>
            <a:endParaRPr lang="el-GR" altLang="el-GR" dirty="0"/>
          </a:p>
          <a:p>
            <a:pPr marL="285750" lvl="0" indent="-285750" eaLnBrk="0" fontAlgn="base" hangingPunct="0">
              <a:spcBef>
                <a:spcPct val="0"/>
              </a:spcBef>
              <a:spcAft>
                <a:spcPct val="0"/>
              </a:spcAft>
              <a:buFont typeface="Wingdings" panose="05000000000000000000" pitchFamily="2" charset="2"/>
              <a:buChar char="q"/>
            </a:pPr>
            <a:r>
              <a:rPr lang="el-GR" altLang="el-GR" b="1" dirty="0"/>
              <a:t>Παράδειγμα:</a:t>
            </a:r>
            <a:r>
              <a:rPr lang="el-GR" altLang="el-GR" dirty="0"/>
              <a:t> </a:t>
            </a:r>
            <a:r>
              <a:rPr lang="el-GR" altLang="el-GR" dirty="0" err="1"/>
              <a:t>Google</a:t>
            </a:r>
            <a:r>
              <a:rPr lang="el-GR" altLang="el-GR" dirty="0"/>
              <a:t> </a:t>
            </a:r>
            <a:r>
              <a:rPr lang="el-GR" altLang="el-GR" dirty="0" err="1"/>
              <a:t>Search</a:t>
            </a:r>
            <a:r>
              <a:rPr lang="el-GR" altLang="el-GR" dirty="0"/>
              <a:t> </a:t>
            </a:r>
            <a:r>
              <a:rPr lang="el-GR" altLang="el-GR" dirty="0" err="1"/>
              <a:t>Results</a:t>
            </a:r>
            <a:endParaRPr lang="el-GR" altLang="el-GR" dirty="0"/>
          </a:p>
          <a:p>
            <a:pPr marL="285750" lvl="0" indent="-285750" eaLnBrk="0" fontAlgn="base" hangingPunct="0">
              <a:spcBef>
                <a:spcPct val="0"/>
              </a:spcBef>
              <a:spcAft>
                <a:spcPct val="0"/>
              </a:spcAft>
              <a:buFont typeface="Wingdings" panose="05000000000000000000" pitchFamily="2" charset="2"/>
              <a:buChar char="v"/>
            </a:pPr>
            <a:r>
              <a:rPr lang="el-GR" altLang="el-GR" dirty="0"/>
              <a:t>Τι χρειάζεται στο </a:t>
            </a:r>
            <a:r>
              <a:rPr lang="el-GR" altLang="el-GR" dirty="0" err="1"/>
              <a:t>query</a:t>
            </a:r>
            <a:r>
              <a:rPr lang="el-GR" altLang="el-GR" dirty="0"/>
              <a:t>; </a:t>
            </a:r>
          </a:p>
          <a:p>
            <a:pPr marL="742950" lvl="1" indent="-285750" eaLnBrk="0" fontAlgn="base" hangingPunct="0">
              <a:spcBef>
                <a:spcPct val="0"/>
              </a:spcBef>
              <a:spcAft>
                <a:spcPct val="0"/>
              </a:spcAft>
              <a:buFont typeface="Wingdings" panose="05000000000000000000" pitchFamily="2" charset="2"/>
              <a:buChar char="q"/>
            </a:pPr>
            <a:r>
              <a:rPr lang="el-GR" altLang="el-GR" dirty="0"/>
              <a:t>Πλήθος αποτελεσμάτων που θέλουμε σε κάθε σελίδα. Έστω Κ=</a:t>
            </a:r>
            <a:r>
              <a:rPr lang="el-GR" altLang="el-GR" b="1" dirty="0">
                <a:solidFill>
                  <a:srgbClr val="0000FF"/>
                </a:solidFill>
              </a:rPr>
              <a:t>10</a:t>
            </a:r>
            <a:r>
              <a:rPr lang="el-GR" altLang="el-GR" dirty="0"/>
              <a:t>.</a:t>
            </a:r>
          </a:p>
          <a:p>
            <a:pPr marL="742950" lvl="1" indent="-285750" eaLnBrk="0" fontAlgn="base" hangingPunct="0">
              <a:spcBef>
                <a:spcPct val="0"/>
              </a:spcBef>
              <a:spcAft>
                <a:spcPct val="0"/>
              </a:spcAft>
              <a:buFont typeface="Wingdings" panose="05000000000000000000" pitchFamily="2" charset="2"/>
              <a:buChar char="q"/>
            </a:pPr>
            <a:r>
              <a:rPr lang="el-GR" altLang="el-GR" dirty="0"/>
              <a:t>Μια μεταβλητή στο URL που να μας λέει ποιας σελίδας τα αποτελέσματα θα δείξουμε. Έστω ότι είναι να δείξουμε την 3η σελίδα. </a:t>
            </a:r>
          </a:p>
          <a:p>
            <a:pPr marL="742950" lvl="1" indent="-285750" eaLnBrk="0" fontAlgn="base" hangingPunct="0">
              <a:spcBef>
                <a:spcPct val="0"/>
              </a:spcBef>
              <a:spcAft>
                <a:spcPct val="0"/>
              </a:spcAft>
              <a:buFont typeface="Arial" panose="020B0604020202020204" pitchFamily="34" charset="0"/>
              <a:buChar char="•"/>
            </a:pPr>
            <a:r>
              <a:rPr lang="el-GR" altLang="el-GR" dirty="0"/>
              <a:t>Δηλ. θα δείξουμε τις εγγραφές με δείκτη </a:t>
            </a:r>
            <a:r>
              <a:rPr lang="el-GR" altLang="el-GR" b="1" dirty="0"/>
              <a:t>21</a:t>
            </a:r>
            <a:r>
              <a:rPr lang="el-GR" altLang="el-GR" dirty="0"/>
              <a:t> ως </a:t>
            </a:r>
            <a:r>
              <a:rPr lang="el-GR" altLang="el-GR" b="1" dirty="0"/>
              <a:t>30</a:t>
            </a:r>
            <a:r>
              <a:rPr lang="el-GR" altLang="el-GR" dirty="0"/>
              <a:t> (η αρίθμηση των δεικτών ξεκινάει από το 0)</a:t>
            </a:r>
          </a:p>
          <a:p>
            <a:pPr marL="742950" lvl="1" indent="-285750" eaLnBrk="0" fontAlgn="base" hangingPunct="0">
              <a:spcBef>
                <a:spcPct val="0"/>
              </a:spcBef>
              <a:spcAft>
                <a:spcPct val="0"/>
              </a:spcAft>
              <a:buFont typeface="Wingdings" panose="05000000000000000000" pitchFamily="2" charset="2"/>
              <a:buChar char="q"/>
            </a:pPr>
            <a:r>
              <a:rPr lang="el-GR" altLang="el-GR" dirty="0"/>
              <a:t>Προσθέτουμε παράμετρο </a:t>
            </a:r>
            <a:r>
              <a:rPr lang="el-GR" altLang="el-GR" b="1" dirty="0"/>
              <a:t>LIMIT</a:t>
            </a:r>
            <a:r>
              <a:rPr lang="el-GR" altLang="el-GR" dirty="0"/>
              <a:t> </a:t>
            </a:r>
            <a:r>
              <a:rPr lang="el-GR" altLang="el-GR" b="1" dirty="0">
                <a:solidFill>
                  <a:srgbClr val="FF0000"/>
                </a:solidFill>
              </a:rPr>
              <a:t>Ν</a:t>
            </a:r>
            <a:r>
              <a:rPr lang="el-GR" altLang="el-GR" b="1" dirty="0">
                <a:solidFill>
                  <a:srgbClr val="0000FF"/>
                </a:solidFill>
              </a:rPr>
              <a:t>,Κ</a:t>
            </a:r>
            <a:r>
              <a:rPr lang="el-GR" altLang="el-GR" dirty="0"/>
              <a:t> στο τέλος του ερωτήματος που θα φέρει τα δεδομένα: π.χ.   </a:t>
            </a:r>
            <a:r>
              <a:rPr lang="el-GR" altLang="el-GR" b="1" dirty="0"/>
              <a:t>SELECT * FROM </a:t>
            </a:r>
            <a:r>
              <a:rPr lang="el-GR" altLang="el-GR" b="1" dirty="0" err="1"/>
              <a:t>myDATA</a:t>
            </a:r>
            <a:r>
              <a:rPr lang="el-GR" altLang="el-GR" b="1" dirty="0"/>
              <a:t> LIMIT </a:t>
            </a:r>
            <a:r>
              <a:rPr lang="el-GR" altLang="el-GR" b="1" dirty="0">
                <a:solidFill>
                  <a:srgbClr val="FF0000"/>
                </a:solidFill>
              </a:rPr>
              <a:t>20</a:t>
            </a:r>
            <a:r>
              <a:rPr lang="el-GR" altLang="el-GR" b="1" dirty="0"/>
              <a:t>,</a:t>
            </a:r>
            <a:r>
              <a:rPr lang="el-GR" altLang="el-GR" b="1" dirty="0">
                <a:solidFill>
                  <a:srgbClr val="0000FF"/>
                </a:solidFill>
              </a:rPr>
              <a:t>10</a:t>
            </a:r>
          </a:p>
          <a:p>
            <a:pPr marL="742950" lvl="1" indent="-285750" eaLnBrk="0" fontAlgn="base" hangingPunct="0">
              <a:spcBef>
                <a:spcPct val="0"/>
              </a:spcBef>
              <a:spcAft>
                <a:spcPct val="0"/>
              </a:spcAft>
              <a:buFont typeface="Arial" panose="020B0604020202020204" pitchFamily="34" charset="0"/>
              <a:buChar char="•"/>
            </a:pPr>
            <a:r>
              <a:rPr lang="el-GR" altLang="el-GR" dirty="0" err="1"/>
              <a:t>To</a:t>
            </a:r>
            <a:r>
              <a:rPr lang="el-GR" altLang="el-GR" dirty="0"/>
              <a:t> </a:t>
            </a:r>
            <a:r>
              <a:rPr lang="el-GR" altLang="el-GR" b="1" dirty="0">
                <a:solidFill>
                  <a:srgbClr val="FF0000"/>
                </a:solidFill>
              </a:rPr>
              <a:t>20</a:t>
            </a:r>
            <a:r>
              <a:rPr lang="el-GR" altLang="el-GR" dirty="0"/>
              <a:t> ορίζει την πρώτη εγγραφή από τη δεκάδα εγγραφών που μας ενδιαφέρει (συνολικά είναι η 21η εγγραφή των αποτελεσμάτων).</a:t>
            </a:r>
          </a:p>
          <a:p>
            <a:pPr marL="742950" lvl="1" indent="-285750" eaLnBrk="0" fontAlgn="base" hangingPunct="0">
              <a:spcBef>
                <a:spcPct val="0"/>
              </a:spcBef>
              <a:spcAft>
                <a:spcPct val="0"/>
              </a:spcAft>
              <a:buFont typeface="Arial" panose="020B0604020202020204" pitchFamily="34" charset="0"/>
              <a:buChar char="•"/>
            </a:pPr>
            <a:r>
              <a:rPr lang="el-GR" altLang="el-GR" dirty="0" err="1"/>
              <a:t>To</a:t>
            </a:r>
            <a:r>
              <a:rPr lang="el-GR" altLang="el-GR" dirty="0"/>
              <a:t> </a:t>
            </a:r>
            <a:r>
              <a:rPr lang="el-GR" altLang="el-GR" b="1" dirty="0">
                <a:solidFill>
                  <a:srgbClr val="0000FF"/>
                </a:solidFill>
              </a:rPr>
              <a:t>10</a:t>
            </a:r>
            <a:r>
              <a:rPr lang="el-GR" altLang="el-GR" dirty="0"/>
              <a:t> ορίζει πόσες εγγραφές θέλουμε</a:t>
            </a:r>
            <a:r>
              <a:rPr lang="el-GR" altLang="el-GR" dirty="0" smtClean="0"/>
              <a:t>.</a:t>
            </a:r>
            <a:endParaRPr lang="el-GR" altLang="el-GR" dirty="0"/>
          </a:p>
        </p:txBody>
      </p:sp>
      <p:grpSp>
        <p:nvGrpSpPr>
          <p:cNvPr id="9" name="Ομάδα 8" descr="εικόνα σελιδοποίησης της αναζήτησης στο google. "/>
          <p:cNvGrpSpPr/>
          <p:nvPr/>
        </p:nvGrpSpPr>
        <p:grpSpPr>
          <a:xfrm>
            <a:off x="3857007" y="1797477"/>
            <a:ext cx="5237185" cy="893445"/>
            <a:chOff x="3857007" y="1797477"/>
            <a:chExt cx="5237185" cy="893445"/>
          </a:xfrm>
        </p:grpSpPr>
        <p:pic>
          <p:nvPicPr>
            <p:cNvPr id="7" name="Picture 44"/>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l="-701" t="-1841" r="-616" b="3350"/>
            <a:stretch/>
          </p:blipFill>
          <p:spPr bwMode="auto">
            <a:xfrm>
              <a:off x="4787622" y="1797477"/>
              <a:ext cx="4306570" cy="893445"/>
            </a:xfrm>
            <a:prstGeom prst="rect">
              <a:avLst/>
            </a:prstGeom>
            <a:ln w="76200" cap="rnd">
              <a:solidFill>
                <a:schemeClr val="accent3">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8" name="Notched Right Arrow 15"/>
            <p:cNvSpPr/>
            <p:nvPr/>
          </p:nvSpPr>
          <p:spPr>
            <a:xfrm>
              <a:off x="3857007" y="2244199"/>
              <a:ext cx="767715" cy="301625"/>
            </a:xfrm>
            <a:prstGeom prst="notchedRight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204916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600" dirty="0"/>
              <a:t>Σελιδοποίηση Εγγραφών ΒΔ με </a:t>
            </a:r>
            <a:r>
              <a:rPr lang="en-US" sz="3600" dirty="0"/>
              <a:t>PHP</a:t>
            </a:r>
            <a:r>
              <a:rPr lang="el-GR" sz="3600" dirty="0"/>
              <a:t>  (2/2)</a:t>
            </a:r>
          </a:p>
        </p:txBody>
      </p:sp>
      <p:sp>
        <p:nvSpPr>
          <p:cNvPr id="2" name="Rectangle 4"/>
          <p:cNvSpPr>
            <a:spLocks noChangeArrowheads="1"/>
          </p:cNvSpPr>
          <p:nvPr>
            <p:custDataLst>
              <p:tags r:id="rId3"/>
            </p:custDataLst>
          </p:nvPr>
        </p:nvSpPr>
        <p:spPr bwMode="auto">
          <a:xfrm>
            <a:off x="179513" y="804771"/>
            <a:ext cx="87851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rPr>
              <a:t>Τι άλλη πληροφορία χρειάζεται;</a:t>
            </a:r>
            <a:endParaRPr kumimoji="0" lang="el-GR" altLang="el-GR" sz="17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Το συνολικό πλήθος των αποτελεσμάτων (όχι της σελίδας – αυτό είναι </a:t>
            </a: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rPr>
              <a:t>Κ</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για να </a:t>
            </a:r>
            <a:b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b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μπορέσουμε να υπολογίσουμε το πλήθος των σελίδων. </a:t>
            </a:r>
            <a:endParaRPr kumimoji="0" lang="el-GR" altLang="el-GR" sz="17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Αυτό υπολογίζεται εκτελώντας παρόμοιο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query </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αλλά χωρίς το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LIMIT </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στο τέλος. Π.χ.:</a:t>
            </a:r>
            <a:endParaRPr kumimoji="0" lang="el-GR" altLang="el-GR" sz="17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SELECT count(*) AS counter FROM </a:t>
            </a:r>
            <a:r>
              <a:rPr kumimoji="0" lang="en-US" altLang="el-GR" sz="17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myDATA</a:t>
            </a:r>
            <a:endParaRPr kumimoji="0" lang="el-GR" altLang="el-GR" sz="1700" b="0" i="0" u="none" strike="noStrike" cap="none" normalizeH="0" baseline="0" dirty="0" smtClean="0">
              <a:ln>
                <a:noFill/>
              </a:ln>
              <a:solidFill>
                <a:schemeClr val="tx1"/>
              </a:solidFill>
              <a:effectLst/>
              <a:latin typeface="+mn-lt"/>
            </a:endParaRPr>
          </a:p>
          <a:p>
            <a:pPr lvl="2">
              <a:buFontTx/>
              <a:buChar char="•"/>
            </a:pP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Αν το αρχικό ερώτημα έχει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conditions </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WHERE</a:t>
            </a: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αυτά πρέπει να κρατηθούν και στο ερώτημα υπολογισμού του πλήθους των αποτελεσμάτων!</a:t>
            </a:r>
            <a:endParaRPr kumimoji="0" lang="el-GR" altLang="el-GR" sz="17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Σε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MySQL</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μπορεί να φανεί χρήσιμη και η μέθοδος </a:t>
            </a:r>
            <a:r>
              <a:rPr kumimoji="0" lang="en-US" altLang="el-GR" sz="17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rowCount</a:t>
            </a: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του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PDO</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που επιστρέφει το πλήθος των εγγραφών που "επηρέασε" (επέλεξε, διέγραψε, μετέβαλε, </a:t>
            </a:r>
            <a:r>
              <a:rPr kumimoji="0" lang="el-GR" altLang="el-GR" sz="1700" b="0" i="0" u="none" strike="noStrike" cap="none" normalizeH="0" baseline="0" dirty="0" err="1" smtClean="0">
                <a:ln>
                  <a:noFill/>
                </a:ln>
                <a:solidFill>
                  <a:schemeClr val="tx1"/>
                </a:solidFill>
                <a:effectLst/>
                <a:latin typeface="+mn-lt"/>
                <a:ea typeface="Times New Roman" panose="02020603050405020304" pitchFamily="18" charset="0"/>
              </a:rPr>
              <a:t>κτλ</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το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query</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700" b="0" i="0" u="none" strike="noStrike" cap="none" normalizeH="0" baseline="0" dirty="0" smtClean="0">
              <a:ln>
                <a:noFill/>
              </a:ln>
              <a:solidFill>
                <a:schemeClr val="tx1"/>
              </a:solidFill>
              <a:effectLst/>
              <a:latin typeface="+mn-lt"/>
            </a:endParaRPr>
          </a:p>
          <a:p>
            <a:pPr lvl="2">
              <a:buFontTx/>
              <a:buChar char="•"/>
            </a:pP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σε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PDO</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rPr>
              <a:t>MySQL</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statement</a:t>
            </a: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n-US" altLang="el-GR" sz="17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rowCount</a:t>
            </a: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//σε συμφωνία με το </a:t>
            </a:r>
            <a:r>
              <a:rPr kumimoji="0" lang="en-US" altLang="el-GR" sz="1700" b="0"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slide</a:t>
            </a:r>
            <a:r>
              <a:rPr kumimoji="0" lang="el-GR" altLang="el-GR" sz="1700" b="0"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13</a:t>
            </a:r>
            <a:endParaRPr kumimoji="0" lang="el-GR" altLang="el-GR" sz="17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700" b="1" i="0" u="none" strike="noStrike" cap="none" normalizeH="0" baseline="0" dirty="0" smtClean="0">
                <a:ln>
                  <a:noFill/>
                </a:ln>
                <a:solidFill>
                  <a:schemeClr val="tx1"/>
                </a:solidFill>
                <a:effectLst/>
                <a:latin typeface="+mn-lt"/>
                <a:ea typeface="Times New Roman" panose="02020603050405020304" pitchFamily="18" charset="0"/>
              </a:rPr>
              <a:t>Τι χρειάζεται στη σελίδα;</a:t>
            </a:r>
            <a:endParaRPr lang="en-US" altLang="el-GR" sz="1700" b="1" dirty="0">
              <a:latin typeface="+mn-lt"/>
              <a:ea typeface="Times New Roman" panose="02020603050405020304" pitchFamily="18" charset="0"/>
            </a:endParaRPr>
          </a:p>
          <a:p>
            <a:pPr marL="285750" lvl="0" indent="-285750">
              <a:buFont typeface="Wingdings" panose="05000000000000000000" pitchFamily="2" charset="2"/>
              <a:buChar char="q"/>
              <a:tabLst/>
            </a:pPr>
            <a:r>
              <a:rPr lang="el-GR" altLang="el-GR" sz="1700" dirty="0">
                <a:latin typeface="+mn-lt"/>
                <a:ea typeface="Times New Roman" panose="02020603050405020304" pitchFamily="18" charset="0"/>
              </a:rPr>
              <a:t>Σε κατάλληλο μέρος της σελίδας πρέπει να βάλουμε λίστα με </a:t>
            </a:r>
            <a:r>
              <a:rPr lang="en-US" altLang="el-GR" sz="1700" dirty="0">
                <a:latin typeface="+mn-lt"/>
                <a:ea typeface="Times New Roman" panose="02020603050405020304" pitchFamily="18" charset="0"/>
              </a:rPr>
              <a:t>links</a:t>
            </a:r>
            <a:r>
              <a:rPr lang="el-GR" altLang="el-GR" sz="1700" dirty="0">
                <a:latin typeface="+mn-lt"/>
                <a:ea typeface="Times New Roman" panose="02020603050405020304" pitchFamily="18" charset="0"/>
              </a:rPr>
              <a:t> για πλοήγηση </a:t>
            </a:r>
            <a:br>
              <a:rPr lang="el-GR" altLang="el-GR" sz="1700" dirty="0">
                <a:latin typeface="+mn-lt"/>
                <a:ea typeface="Times New Roman" panose="02020603050405020304" pitchFamily="18" charset="0"/>
              </a:rPr>
            </a:br>
            <a:r>
              <a:rPr lang="el-GR" altLang="el-GR" sz="1700" dirty="0">
                <a:latin typeface="+mn-lt"/>
                <a:ea typeface="Times New Roman" panose="02020603050405020304" pitchFamily="18" charset="0"/>
              </a:rPr>
              <a:t>στις σελίδες των αποτελεσμάτων.</a:t>
            </a:r>
            <a:endParaRPr lang="el-GR" altLang="el-GR" sz="1700" dirty="0">
              <a:latin typeface="+mn-lt"/>
            </a:endParaRPr>
          </a:p>
          <a:p>
            <a:pPr marL="285750" lvl="0" indent="-285750">
              <a:buFont typeface="Wingdings" panose="05000000000000000000" pitchFamily="2" charset="2"/>
              <a:buChar char="q"/>
              <a:tabLst/>
            </a:pPr>
            <a:r>
              <a:rPr lang="el-GR" altLang="el-GR" sz="1700" dirty="0">
                <a:latin typeface="+mn-lt"/>
                <a:ea typeface="Times New Roman" panose="02020603050405020304" pitchFamily="18" charset="0"/>
              </a:rPr>
              <a:t>Γίνεται με ένα </a:t>
            </a:r>
            <a:r>
              <a:rPr lang="en-US" altLang="el-GR" sz="1700" dirty="0">
                <a:latin typeface="+mn-lt"/>
                <a:ea typeface="Times New Roman" panose="02020603050405020304" pitchFamily="18" charset="0"/>
              </a:rPr>
              <a:t>loop </a:t>
            </a:r>
            <a:r>
              <a:rPr lang="el-GR" altLang="el-GR" sz="1700" dirty="0">
                <a:latin typeface="+mn-lt"/>
                <a:ea typeface="Times New Roman" panose="02020603050405020304" pitchFamily="18" charset="0"/>
              </a:rPr>
              <a:t>μέσα στο οποίο "γράφουμε" </a:t>
            </a:r>
            <a:r>
              <a:rPr lang="en-US" altLang="el-GR" sz="1700" dirty="0">
                <a:latin typeface="+mn-lt"/>
                <a:ea typeface="Times New Roman" panose="02020603050405020304" pitchFamily="18" charset="0"/>
              </a:rPr>
              <a:t>links</a:t>
            </a:r>
            <a:r>
              <a:rPr lang="el-GR" altLang="el-GR" sz="1700" dirty="0" smtClean="0">
                <a:latin typeface="+mn-lt"/>
                <a:ea typeface="Times New Roman" panose="02020603050405020304" pitchFamily="18" charset="0"/>
              </a:rPr>
              <a:t>.</a:t>
            </a:r>
            <a:endParaRPr lang="en-US" altLang="el-GR" sz="1700" dirty="0">
              <a:latin typeface="+mn-lt"/>
            </a:endParaRPr>
          </a:p>
          <a:p>
            <a:pPr marL="285750" lvl="0" indent="-285750">
              <a:buFont typeface="Wingdings" panose="05000000000000000000" pitchFamily="2" charset="2"/>
              <a:buChar char="q"/>
            </a:pPr>
            <a:r>
              <a:rPr lang="el-GR" altLang="el-GR" sz="1700" dirty="0">
                <a:latin typeface="+mn-lt"/>
                <a:ea typeface="Times New Roman" panose="02020603050405020304" pitchFamily="18" charset="0"/>
              </a:rPr>
              <a:t>Για τα "όρια" του </a:t>
            </a:r>
            <a:r>
              <a:rPr lang="en-US" altLang="el-GR" sz="1700" dirty="0">
                <a:latin typeface="+mn-lt"/>
                <a:ea typeface="Times New Roman" panose="02020603050405020304" pitchFamily="18" charset="0"/>
              </a:rPr>
              <a:t>loop </a:t>
            </a:r>
            <a:r>
              <a:rPr lang="el-GR" altLang="el-GR" sz="1700" dirty="0">
                <a:latin typeface="+mn-lt"/>
                <a:ea typeface="Times New Roman" panose="02020603050405020304" pitchFamily="18" charset="0"/>
              </a:rPr>
              <a:t>πρέπει να ξέρουμε: </a:t>
            </a:r>
            <a:endParaRPr lang="el-GR" altLang="el-GR" sz="1700" dirty="0">
              <a:latin typeface="+mn-lt"/>
            </a:endParaRPr>
          </a:p>
          <a:p>
            <a:pPr marL="285750" lvl="0" indent="-285750">
              <a:buFont typeface="Arial" panose="020B0604020202020204" pitchFamily="34" charset="0"/>
              <a:buChar char="•"/>
            </a:pPr>
            <a:r>
              <a:rPr lang="el-GR" altLang="el-GR" sz="1700" dirty="0">
                <a:latin typeface="+mn-lt"/>
                <a:ea typeface="Times New Roman" panose="02020603050405020304" pitchFamily="18" charset="0"/>
              </a:rPr>
              <a:t>το </a:t>
            </a:r>
            <a:r>
              <a:rPr lang="el-GR" altLang="el-GR" sz="1700" b="1" dirty="0">
                <a:solidFill>
                  <a:srgbClr val="7030A0"/>
                </a:solidFill>
                <a:latin typeface="+mn-lt"/>
                <a:ea typeface="Times New Roman" panose="02020603050405020304" pitchFamily="18" charset="0"/>
              </a:rPr>
              <a:t>σύνολο σελίδων</a:t>
            </a:r>
            <a:r>
              <a:rPr lang="el-GR" altLang="el-GR" sz="1700" dirty="0">
                <a:latin typeface="+mn-lt"/>
                <a:ea typeface="Times New Roman" panose="02020603050405020304" pitchFamily="18" charset="0"/>
              </a:rPr>
              <a:t> (βλ. παραπάνω</a:t>
            </a:r>
            <a:r>
              <a:rPr lang="el-GR" altLang="el-GR" sz="1700" dirty="0" smtClean="0">
                <a:latin typeface="+mn-lt"/>
                <a:ea typeface="Times New Roman" panose="02020603050405020304" pitchFamily="18" charset="0"/>
              </a:rPr>
              <a:t>)</a:t>
            </a:r>
            <a:endParaRPr lang="en-US" altLang="el-GR" sz="1700" dirty="0">
              <a:latin typeface="+mn-lt"/>
            </a:endParaRPr>
          </a:p>
          <a:p>
            <a:pPr marL="285750" lvl="0" indent="-285750">
              <a:buFont typeface="Arial" panose="020B0604020202020204" pitchFamily="34" charset="0"/>
              <a:buChar char="•"/>
            </a:pPr>
            <a:r>
              <a:rPr lang="el-GR" altLang="el-GR" sz="1700" b="1" dirty="0">
                <a:solidFill>
                  <a:srgbClr val="FF0000"/>
                </a:solidFill>
                <a:latin typeface="+mn-lt"/>
                <a:ea typeface="Times New Roman" panose="02020603050405020304" pitchFamily="18" charset="0"/>
              </a:rPr>
              <a:t>τις εγγραφές ανά σελίδα</a:t>
            </a:r>
            <a:r>
              <a:rPr lang="el-GR" altLang="el-GR" sz="1700" dirty="0">
                <a:latin typeface="+mn-lt"/>
                <a:ea typeface="Times New Roman" panose="02020603050405020304" pitchFamily="18" charset="0"/>
              </a:rPr>
              <a:t> (τις έχουμε ήδη προαποφασίσει – βλ. </a:t>
            </a:r>
            <a:r>
              <a:rPr lang="el-GR" altLang="el-GR" sz="1700" b="1" dirty="0">
                <a:latin typeface="+mn-lt"/>
                <a:ea typeface="Times New Roman" panose="02020603050405020304" pitchFamily="18" charset="0"/>
              </a:rPr>
              <a:t>Κ</a:t>
            </a:r>
            <a:r>
              <a:rPr lang="el-GR" altLang="el-GR" sz="1700" dirty="0">
                <a:latin typeface="+mn-lt"/>
                <a:ea typeface="Times New Roman" panose="02020603050405020304" pitchFamily="18" charset="0"/>
              </a:rPr>
              <a:t> σε προηγούμενο </a:t>
            </a:r>
            <a:r>
              <a:rPr lang="en-US" altLang="el-GR" sz="1700" dirty="0">
                <a:latin typeface="+mn-lt"/>
                <a:ea typeface="Times New Roman" panose="02020603050405020304" pitchFamily="18" charset="0"/>
              </a:rPr>
              <a:t>slide</a:t>
            </a:r>
            <a:r>
              <a:rPr lang="el-GR" altLang="el-GR" sz="1700" dirty="0">
                <a:latin typeface="+mn-lt"/>
                <a:ea typeface="Times New Roman" panose="02020603050405020304" pitchFamily="18" charset="0"/>
              </a:rPr>
              <a:t>) </a:t>
            </a:r>
          </a:p>
          <a:p>
            <a:pPr marL="285750" lvl="0" indent="-285750">
              <a:buFont typeface="Arial" panose="020B0604020202020204" pitchFamily="34" charset="0"/>
              <a:buChar char="•"/>
            </a:pPr>
            <a:r>
              <a:rPr lang="el-GR" altLang="el-GR" sz="1700" dirty="0">
                <a:latin typeface="+mn-lt"/>
                <a:ea typeface="Times New Roman" panose="02020603050405020304" pitchFamily="18" charset="0"/>
              </a:rPr>
              <a:t>την </a:t>
            </a:r>
            <a:r>
              <a:rPr lang="el-GR" altLang="el-GR" sz="1700" b="1" dirty="0">
                <a:solidFill>
                  <a:srgbClr val="00B050"/>
                </a:solidFill>
                <a:latin typeface="+mn-lt"/>
                <a:ea typeface="Times New Roman" panose="02020603050405020304" pitchFamily="18" charset="0"/>
              </a:rPr>
              <a:t>τρέχουσα σελίδα</a:t>
            </a:r>
            <a:r>
              <a:rPr lang="el-GR" altLang="el-GR" sz="1700" dirty="0">
                <a:latin typeface="+mn-lt"/>
                <a:ea typeface="Times New Roman" panose="02020603050405020304" pitchFamily="18" charset="0"/>
              </a:rPr>
              <a:t> (για να μην την κάνουμε </a:t>
            </a:r>
            <a:r>
              <a:rPr lang="el-GR" altLang="el-GR" sz="1700" dirty="0" err="1">
                <a:latin typeface="+mn-lt"/>
                <a:ea typeface="Times New Roman" panose="02020603050405020304" pitchFamily="18" charset="0"/>
              </a:rPr>
              <a:t>link</a:t>
            </a:r>
            <a:r>
              <a:rPr lang="el-GR" altLang="el-GR" sz="1700" dirty="0">
                <a:latin typeface="+mn-lt"/>
                <a:ea typeface="Times New Roman" panose="02020603050405020304" pitchFamily="18" charset="0"/>
              </a:rPr>
              <a:t> – βλ. πχ το  5  στην </a:t>
            </a:r>
            <a:r>
              <a:rPr lang="el-GR" altLang="el-GR" sz="1700" dirty="0" err="1">
                <a:latin typeface="+mn-lt"/>
                <a:ea typeface="Times New Roman" panose="02020603050405020304" pitchFamily="18" charset="0"/>
              </a:rPr>
              <a:t>Google</a:t>
            </a:r>
            <a:r>
              <a:rPr lang="el-GR" altLang="el-GR" sz="1700" dirty="0">
                <a:latin typeface="+mn-lt"/>
                <a:ea typeface="Times New Roman" panose="02020603050405020304" pitchFamily="18" charset="0"/>
              </a:rPr>
              <a:t> πλοήγηση)</a:t>
            </a:r>
            <a:r>
              <a:rPr lang="el-GR" altLang="el-GR" sz="1700" dirty="0">
                <a:latin typeface="+mn-lt"/>
              </a:rPr>
              <a:t> </a:t>
            </a:r>
          </a:p>
        </p:txBody>
      </p:sp>
      <p:grpSp>
        <p:nvGrpSpPr>
          <p:cNvPr id="15" name="Ομάδα 14" descr="εικόνα σελιδοποίησης αναζήτησης περιεχομένων στο google ."/>
          <p:cNvGrpSpPr/>
          <p:nvPr/>
        </p:nvGrpSpPr>
        <p:grpSpPr>
          <a:xfrm>
            <a:off x="5508104" y="4135363"/>
            <a:ext cx="3088144" cy="1439704"/>
            <a:chOff x="5220072" y="4144295"/>
            <a:chExt cx="3088144" cy="1439704"/>
          </a:xfrm>
        </p:grpSpPr>
        <p:pic>
          <p:nvPicPr>
            <p:cNvPr id="9" name="Picture 16"/>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l="-701" t="-1841" r="-616" b="3350"/>
            <a:stretch/>
          </p:blipFill>
          <p:spPr bwMode="auto">
            <a:xfrm>
              <a:off x="5220072" y="4144295"/>
              <a:ext cx="3088144" cy="796672"/>
            </a:xfrm>
            <a:prstGeom prst="rect">
              <a:avLst/>
            </a:prstGeom>
            <a:ln w="76200" cap="rnd">
              <a:solidFill>
                <a:schemeClr val="accent3">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cxnSp>
          <p:nvCxnSpPr>
            <p:cNvPr id="12" name="Straight Arrow Connector 39"/>
            <p:cNvCxnSpPr/>
            <p:nvPr/>
          </p:nvCxnSpPr>
          <p:spPr>
            <a:xfrm flipV="1">
              <a:off x="5846694" y="4725191"/>
              <a:ext cx="575945" cy="657860"/>
            </a:xfrm>
            <a:prstGeom prst="straightConnector1">
              <a:avLst/>
            </a:prstGeom>
            <a:ln>
              <a:solidFill>
                <a:schemeClr val="dk1">
                  <a:alpha val="50000"/>
                </a:schemeClr>
              </a:solidFill>
              <a:tailEnd type="stealth" w="lg" len="lg"/>
            </a:ln>
          </p:spPr>
          <p:style>
            <a:lnRef idx="3">
              <a:schemeClr val="dk1"/>
            </a:lnRef>
            <a:fillRef idx="0">
              <a:schemeClr val="dk1"/>
            </a:fillRef>
            <a:effectRef idx="2">
              <a:schemeClr val="dk1"/>
            </a:effectRef>
            <a:fontRef idx="minor">
              <a:schemeClr val="tx1"/>
            </a:fontRef>
          </p:style>
        </p:cxnSp>
        <p:sp>
          <p:nvSpPr>
            <p:cNvPr id="13" name="Oval 41"/>
            <p:cNvSpPr/>
            <p:nvPr/>
          </p:nvSpPr>
          <p:spPr>
            <a:xfrm>
              <a:off x="5705089" y="5300789"/>
              <a:ext cx="283210" cy="28321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gr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317310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4000" dirty="0"/>
              <a:t>Παράδειγμα Σελιδοποίησης    (1/2)</a:t>
            </a:r>
            <a:br>
              <a:rPr lang="el-GR" sz="4000" dirty="0"/>
            </a:br>
            <a:r>
              <a:rPr lang="el-GR" sz="2000" dirty="0"/>
              <a:t>(με βάση το αρχείο pagination_example.zip)</a:t>
            </a:r>
          </a:p>
        </p:txBody>
      </p:sp>
      <p:sp>
        <p:nvSpPr>
          <p:cNvPr id="2" name="Ορθογώνιο 1"/>
          <p:cNvSpPr/>
          <p:nvPr>
            <p:custDataLst>
              <p:tags r:id="rId3"/>
            </p:custDataLst>
          </p:nvPr>
        </p:nvSpPr>
        <p:spPr>
          <a:xfrm>
            <a:off x="76598" y="1052736"/>
            <a:ext cx="9049642" cy="4801314"/>
          </a:xfrm>
          <a:prstGeom prst="rect">
            <a:avLst/>
          </a:prstGeom>
        </p:spPr>
        <p:txBody>
          <a:bodyPr wrap="square">
            <a:spAutoFit/>
          </a:bodyPr>
          <a:lstStyle/>
          <a:p>
            <a:pPr marL="285750" lvl="0" indent="-285750">
              <a:buFont typeface="Wingdings" panose="05000000000000000000" pitchFamily="2" charset="2"/>
              <a:buChar char="v"/>
            </a:pPr>
            <a:r>
              <a:rPr lang="el-GR" dirty="0"/>
              <a:t>Έστω η </a:t>
            </a:r>
            <a:r>
              <a:rPr lang="en-US" dirty="0"/>
              <a:t>database cinema </a:t>
            </a:r>
            <a:r>
              <a:rPr lang="el-GR" dirty="0"/>
              <a:t>που περιέχει ένα πίνακα </a:t>
            </a:r>
            <a:r>
              <a:rPr lang="en-US" dirty="0"/>
              <a:t>movies </a:t>
            </a:r>
            <a:r>
              <a:rPr lang="el-GR" dirty="0"/>
              <a:t>με πεδία </a:t>
            </a:r>
            <a:r>
              <a:rPr lang="en-US" b="1" dirty="0" err="1"/>
              <a:t>movieID</a:t>
            </a:r>
            <a:r>
              <a:rPr lang="en-US" dirty="0"/>
              <a:t> </a:t>
            </a:r>
            <a:r>
              <a:rPr lang="el-GR" dirty="0"/>
              <a:t>και </a:t>
            </a:r>
            <a:r>
              <a:rPr lang="en-US" b="1" dirty="0" err="1"/>
              <a:t>movieTitle</a:t>
            </a:r>
            <a:r>
              <a:rPr lang="el-GR" dirty="0"/>
              <a:t> και 19 καταχωρήσεις συνολικά (δημιουργήστε τη στο </a:t>
            </a:r>
            <a:r>
              <a:rPr lang="en-US" dirty="0"/>
              <a:t>Workbench </a:t>
            </a:r>
            <a:r>
              <a:rPr lang="el-GR" dirty="0"/>
              <a:t>με το </a:t>
            </a:r>
            <a:r>
              <a:rPr lang="en-US" dirty="0" err="1"/>
              <a:t>sql</a:t>
            </a:r>
            <a:r>
              <a:rPr lang="en-US" dirty="0"/>
              <a:t> script cinema</a:t>
            </a:r>
            <a:r>
              <a:rPr lang="el-GR" dirty="0"/>
              <a:t>.</a:t>
            </a:r>
            <a:r>
              <a:rPr lang="en-US" dirty="0" err="1"/>
              <a:t>sql</a:t>
            </a:r>
            <a:r>
              <a:rPr lang="el-GR" dirty="0"/>
              <a:t>).</a:t>
            </a:r>
          </a:p>
          <a:p>
            <a:pPr marL="285750" lvl="0" indent="-285750">
              <a:buFont typeface="Wingdings" panose="05000000000000000000" pitchFamily="2" charset="2"/>
              <a:buChar char="v"/>
            </a:pPr>
            <a:r>
              <a:rPr lang="el-GR" dirty="0"/>
              <a:t>Βάλτε το αρχείο </a:t>
            </a:r>
            <a:r>
              <a:rPr lang="en-US" dirty="0"/>
              <a:t>results</a:t>
            </a:r>
            <a:r>
              <a:rPr lang="el-GR" dirty="0"/>
              <a:t>.</a:t>
            </a:r>
            <a:r>
              <a:rPr lang="en-US" dirty="0" err="1"/>
              <a:t>php</a:t>
            </a:r>
            <a:r>
              <a:rPr lang="en-US" dirty="0"/>
              <a:t> </a:t>
            </a:r>
            <a:r>
              <a:rPr lang="el-GR" dirty="0"/>
              <a:t>στον φάκελο </a:t>
            </a:r>
            <a:r>
              <a:rPr lang="en-US" dirty="0" err="1"/>
              <a:t>htdocs</a:t>
            </a:r>
            <a:r>
              <a:rPr lang="en-US" dirty="0"/>
              <a:t> </a:t>
            </a:r>
            <a:r>
              <a:rPr lang="el-GR" dirty="0"/>
              <a:t>του </a:t>
            </a:r>
            <a:r>
              <a:rPr lang="en-US" dirty="0"/>
              <a:t>XAMP </a:t>
            </a:r>
            <a:r>
              <a:rPr lang="el-GR" dirty="0"/>
              <a:t>σας και με τον </a:t>
            </a:r>
            <a:r>
              <a:rPr lang="en-US" dirty="0"/>
              <a:t>browser </a:t>
            </a:r>
            <a:r>
              <a:rPr lang="el-GR" dirty="0"/>
              <a:t>ζητήστε τη σελίδα </a:t>
            </a:r>
            <a:r>
              <a:rPr lang="en-US" u="sng" dirty="0">
                <a:hlinkClick r:id="rId8"/>
              </a:rPr>
              <a:t>http</a:t>
            </a:r>
            <a:r>
              <a:rPr lang="el-GR" u="sng" dirty="0">
                <a:hlinkClick r:id="rId8"/>
              </a:rPr>
              <a:t>://</a:t>
            </a:r>
            <a:r>
              <a:rPr lang="en-US" u="sng" dirty="0" err="1">
                <a:hlinkClick r:id="rId8"/>
              </a:rPr>
              <a:t>localhost</a:t>
            </a:r>
            <a:r>
              <a:rPr lang="el-GR" u="sng" dirty="0">
                <a:hlinkClick r:id="rId8"/>
              </a:rPr>
              <a:t>/</a:t>
            </a:r>
            <a:r>
              <a:rPr lang="en-US" u="sng" dirty="0">
                <a:hlinkClick r:id="rId8"/>
              </a:rPr>
              <a:t>results</a:t>
            </a:r>
            <a:r>
              <a:rPr lang="el-GR" u="sng" dirty="0">
                <a:hlinkClick r:id="rId8"/>
              </a:rPr>
              <a:t>.</a:t>
            </a:r>
            <a:r>
              <a:rPr lang="en-US" u="sng" dirty="0" err="1">
                <a:hlinkClick r:id="rId8"/>
              </a:rPr>
              <a:t>php</a:t>
            </a:r>
            <a:endParaRPr lang="el-GR" dirty="0"/>
          </a:p>
          <a:p>
            <a:pPr marL="285750" lvl="0" indent="-285750">
              <a:buFont typeface="Wingdings" panose="05000000000000000000" pitchFamily="2" charset="2"/>
              <a:buChar char="v"/>
            </a:pPr>
            <a:r>
              <a:rPr lang="el-GR" dirty="0"/>
              <a:t>Δείτε τα σχόλια στο </a:t>
            </a:r>
            <a:r>
              <a:rPr lang="en-US" dirty="0"/>
              <a:t>results</a:t>
            </a:r>
            <a:r>
              <a:rPr lang="el-GR" dirty="0"/>
              <a:t>.</a:t>
            </a:r>
            <a:r>
              <a:rPr lang="en-US" dirty="0" err="1"/>
              <a:t>php</a:t>
            </a:r>
            <a:r>
              <a:rPr lang="el-GR" dirty="0"/>
              <a:t>. Οι βασικές παράμετροι της σελιδοποίησης είναι:</a:t>
            </a:r>
          </a:p>
          <a:p>
            <a:pPr marL="742950" lvl="1" indent="-285750">
              <a:buFont typeface="Wingdings" panose="05000000000000000000" pitchFamily="2" charset="2"/>
              <a:buChar char="q"/>
            </a:pPr>
            <a:r>
              <a:rPr lang="el-GR" b="1" dirty="0">
                <a:solidFill>
                  <a:srgbClr val="FF0000"/>
                </a:solidFill>
              </a:rPr>
              <a:t>$</a:t>
            </a:r>
            <a:r>
              <a:rPr lang="el-GR" b="1" dirty="0" err="1">
                <a:solidFill>
                  <a:srgbClr val="FF0000"/>
                </a:solidFill>
              </a:rPr>
              <a:t>recordsPerPage</a:t>
            </a:r>
            <a:r>
              <a:rPr lang="el-GR" dirty="0"/>
              <a:t>: πόσα αποτελέσματα ανά σελίδα θέλουμε να δείχνουμε</a:t>
            </a:r>
          </a:p>
          <a:p>
            <a:pPr marL="742950" lvl="1" indent="-285750">
              <a:buFont typeface="Wingdings" panose="05000000000000000000" pitchFamily="2" charset="2"/>
              <a:buChar char="q"/>
            </a:pPr>
            <a:r>
              <a:rPr lang="el-GR" b="1" dirty="0">
                <a:solidFill>
                  <a:srgbClr val="00B050"/>
                </a:solidFill>
              </a:rPr>
              <a:t>$</a:t>
            </a:r>
            <a:r>
              <a:rPr lang="en-US" b="1" dirty="0" err="1">
                <a:solidFill>
                  <a:srgbClr val="00B050"/>
                </a:solidFill>
              </a:rPr>
              <a:t>curP</a:t>
            </a:r>
            <a:r>
              <a:rPr lang="el-GR" b="1" dirty="0" err="1">
                <a:solidFill>
                  <a:srgbClr val="00B050"/>
                </a:solidFill>
              </a:rPr>
              <a:t>age</a:t>
            </a:r>
            <a:r>
              <a:rPr lang="el-GR" dirty="0"/>
              <a:t>: ποια σελίδα αποτελεσμάτων φτιάχνουμε (τροφοδοτείται από παράμετρο στο </a:t>
            </a:r>
            <a:r>
              <a:rPr lang="en-US" dirty="0"/>
              <a:t>URL</a:t>
            </a:r>
            <a:r>
              <a:rPr lang="el-GR" dirty="0"/>
              <a:t> – αν δεν υπάρχει παράμετρος είμαστε στην πρώτη σελίδα)</a:t>
            </a:r>
          </a:p>
          <a:p>
            <a:pPr marL="742950" lvl="1" indent="-285750">
              <a:buFont typeface="Wingdings" panose="05000000000000000000" pitchFamily="2" charset="2"/>
              <a:buChar char="q"/>
            </a:pPr>
            <a:r>
              <a:rPr lang="el-GR" b="1" dirty="0">
                <a:solidFill>
                  <a:srgbClr val="7030A0"/>
                </a:solidFill>
              </a:rPr>
              <a:t>$</a:t>
            </a:r>
            <a:r>
              <a:rPr lang="el-GR" b="1" dirty="0" err="1">
                <a:solidFill>
                  <a:srgbClr val="7030A0"/>
                </a:solidFill>
              </a:rPr>
              <a:t>pages</a:t>
            </a:r>
            <a:r>
              <a:rPr lang="el-GR" dirty="0"/>
              <a:t>: πόσες σελίδες χρειάζονται συνολικά τα αποτελέσματα που θα τυπώσουμε</a:t>
            </a:r>
          </a:p>
          <a:p>
            <a:pPr marL="285750" lvl="0" indent="-285750">
              <a:buFont typeface="Wingdings" panose="05000000000000000000" pitchFamily="2" charset="2"/>
              <a:buChar char="v"/>
            </a:pPr>
            <a:r>
              <a:rPr lang="el-GR" b="1" dirty="0"/>
              <a:t>Παρατήρηση 1</a:t>
            </a:r>
            <a:r>
              <a:rPr lang="el-GR" dirty="0"/>
              <a:t>: Στον κώδικα του παραδείγματος, τα </a:t>
            </a:r>
            <a:r>
              <a:rPr lang="en-US" dirty="0"/>
              <a:t>queries </a:t>
            </a:r>
            <a:r>
              <a:rPr lang="el-GR" dirty="0"/>
              <a:t>υπολογισμού του πλήθους των απαντήσεων και εύρεσης των σχετικών εγγραφών, είναι ενσωματωμένα στο </a:t>
            </a:r>
            <a:r>
              <a:rPr lang="en-US" dirty="0"/>
              <a:t>results</a:t>
            </a:r>
            <a:r>
              <a:rPr lang="el-GR" dirty="0"/>
              <a:t>.</a:t>
            </a:r>
            <a:r>
              <a:rPr lang="en-US" dirty="0" err="1"/>
              <a:t>php</a:t>
            </a:r>
            <a:r>
              <a:rPr lang="el-GR" dirty="0"/>
              <a:t>. Αν το ερώτημα σχηματίζεται δυναμικά, με βάση κάποια φόρμα αναζήτησης, τότε είναι βολικότερο το πλήθος των αποτελεσμάτων και το </a:t>
            </a:r>
            <a:r>
              <a:rPr lang="en-US" dirty="0"/>
              <a:t>query </a:t>
            </a:r>
            <a:r>
              <a:rPr lang="el-GR" dirty="0"/>
              <a:t>αναζήτησης να αποθηκευτούν σε </a:t>
            </a:r>
            <a:r>
              <a:rPr lang="en-US" dirty="0"/>
              <a:t>session </a:t>
            </a:r>
            <a:r>
              <a:rPr lang="el-GR" dirty="0"/>
              <a:t>μεταβλητές πριν κληθεί το </a:t>
            </a:r>
            <a:r>
              <a:rPr lang="en-US" dirty="0"/>
              <a:t>results</a:t>
            </a:r>
            <a:r>
              <a:rPr lang="el-GR" dirty="0"/>
              <a:t>.</a:t>
            </a:r>
            <a:r>
              <a:rPr lang="en-US" dirty="0" err="1"/>
              <a:t>php</a:t>
            </a:r>
            <a:r>
              <a:rPr lang="en-US" dirty="0"/>
              <a:t> </a:t>
            </a:r>
            <a:r>
              <a:rPr lang="el-GR" dirty="0"/>
              <a:t>και </a:t>
            </a:r>
            <a:br>
              <a:rPr lang="el-GR" dirty="0"/>
            </a:br>
            <a:r>
              <a:rPr lang="el-GR" dirty="0"/>
              <a:t>ο κώδικας του </a:t>
            </a:r>
            <a:r>
              <a:rPr lang="en-US" dirty="0"/>
              <a:t>results</a:t>
            </a:r>
            <a:r>
              <a:rPr lang="el-GR" dirty="0"/>
              <a:t>.</a:t>
            </a:r>
            <a:r>
              <a:rPr lang="en-US" dirty="0" err="1"/>
              <a:t>php</a:t>
            </a:r>
            <a:r>
              <a:rPr lang="en-US" dirty="0"/>
              <a:t> </a:t>
            </a:r>
            <a:r>
              <a:rPr lang="el-GR" dirty="0"/>
              <a:t>να τα διαβάζει από εκεί. Αναλογιστείτε ότι τα δεδομένα του </a:t>
            </a:r>
            <a:r>
              <a:rPr lang="en-US" dirty="0"/>
              <a:t>POST </a:t>
            </a:r>
            <a:r>
              <a:rPr lang="el-GR" dirty="0"/>
              <a:t>δεν θα είναι διαθέσιμα στις επόμενες σελίδες!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126335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a:t>Παράδειγμα </a:t>
            </a:r>
            <a:r>
              <a:rPr lang="en-US" dirty="0" err="1"/>
              <a:t>Σελιδο</a:t>
            </a:r>
            <a:r>
              <a:rPr lang="en-US" dirty="0"/>
              <a:t>ποίηση</a:t>
            </a:r>
            <a:r>
              <a:rPr lang="el-GR" dirty="0"/>
              <a:t>ς</a:t>
            </a:r>
            <a:r>
              <a:rPr lang="en-US" dirty="0"/>
              <a:t>   (2/2)</a:t>
            </a:r>
            <a:endParaRPr lang="el-GR" dirty="0"/>
          </a:p>
        </p:txBody>
      </p:sp>
      <p:sp>
        <p:nvSpPr>
          <p:cNvPr id="7" name="Ορθογώνιο 6"/>
          <p:cNvSpPr/>
          <p:nvPr>
            <p:custDataLst>
              <p:tags r:id="rId3"/>
            </p:custDataLst>
          </p:nvPr>
        </p:nvSpPr>
        <p:spPr>
          <a:xfrm>
            <a:off x="107504" y="1239939"/>
            <a:ext cx="8928992" cy="1869743"/>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b="1" dirty="0">
                <a:ea typeface="Times New Roman" panose="02020603050405020304" pitchFamily="18" charset="0"/>
              </a:rPr>
              <a:t>Παρατήρηση 2</a:t>
            </a:r>
            <a:r>
              <a:rPr lang="el-GR" dirty="0">
                <a:ea typeface="Times New Roman" panose="02020603050405020304" pitchFamily="18" charset="0"/>
              </a:rPr>
              <a:t>: Στο </a:t>
            </a:r>
            <a:r>
              <a:rPr lang="en-US" dirty="0">
                <a:ea typeface="Times New Roman" panose="02020603050405020304" pitchFamily="18" charset="0"/>
              </a:rPr>
              <a:t>results</a:t>
            </a:r>
            <a:r>
              <a:rPr lang="el-GR" dirty="0">
                <a:ea typeface="Times New Roman" panose="02020603050405020304" pitchFamily="18" charset="0"/>
              </a:rPr>
              <a:t>.</a:t>
            </a:r>
            <a:r>
              <a:rPr lang="en-US" dirty="0" err="1">
                <a:ea typeface="Times New Roman" panose="02020603050405020304" pitchFamily="18" charset="0"/>
              </a:rPr>
              <a:t>php</a:t>
            </a:r>
            <a:r>
              <a:rPr lang="en-US" dirty="0">
                <a:ea typeface="Times New Roman" panose="02020603050405020304" pitchFamily="18" charset="0"/>
              </a:rPr>
              <a:t> </a:t>
            </a:r>
            <a:r>
              <a:rPr lang="el-GR" dirty="0">
                <a:ea typeface="Times New Roman" panose="02020603050405020304" pitchFamily="18" charset="0"/>
              </a:rPr>
              <a:t>δεν γίνεται χρήση </a:t>
            </a:r>
            <a:r>
              <a:rPr lang="en-US" dirty="0">
                <a:ea typeface="Times New Roman" panose="02020603050405020304" pitchFamily="18" charset="0"/>
              </a:rPr>
              <a:t>prepared </a:t>
            </a:r>
            <a:r>
              <a:rPr lang="el-GR" dirty="0">
                <a:ea typeface="Times New Roman" panose="02020603050405020304" pitchFamily="18" charset="0"/>
              </a:rPr>
              <a:t>ερωτημάτων καθώς όλες οι εμπλεκόμενες παράμετροι είναι ορισμένες από εμάς. Επιπλέον, όλα τα </a:t>
            </a:r>
            <a:r>
              <a:rPr lang="en-US" dirty="0">
                <a:ea typeface="Times New Roman" panose="02020603050405020304" pitchFamily="18" charset="0"/>
              </a:rPr>
              <a:t>queries </a:t>
            </a:r>
            <a:r>
              <a:rPr lang="el-GR" dirty="0">
                <a:ea typeface="Times New Roman" panose="02020603050405020304" pitchFamily="18" charset="0"/>
              </a:rPr>
              <a:t>εκτελούνται μόνο μία φορά.</a:t>
            </a:r>
          </a:p>
          <a:p>
            <a:pPr marL="228600" indent="-228600">
              <a:spcAft>
                <a:spcPts val="300"/>
              </a:spcAft>
              <a:tabLst>
                <a:tab pos="228600" algn="l"/>
                <a:tab pos="457200" algn="l"/>
              </a:tabLst>
            </a:pPr>
            <a:r>
              <a:rPr lang="el-GR"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dirty="0">
                <a:ea typeface="Times New Roman" panose="02020603050405020304" pitchFamily="18" charset="0"/>
              </a:rPr>
              <a:t>Ακολουθούν οι 1</a:t>
            </a:r>
            <a:r>
              <a:rPr lang="el-GR" baseline="30000" dirty="0">
                <a:ea typeface="Times New Roman" panose="02020603050405020304" pitchFamily="18" charset="0"/>
              </a:rPr>
              <a:t>η</a:t>
            </a:r>
            <a:r>
              <a:rPr lang="el-GR" dirty="0">
                <a:ea typeface="Times New Roman" panose="02020603050405020304" pitchFamily="18" charset="0"/>
              </a:rPr>
              <a:t> και 2</a:t>
            </a:r>
            <a:r>
              <a:rPr lang="el-GR" baseline="30000" dirty="0">
                <a:ea typeface="Times New Roman" panose="02020603050405020304" pitchFamily="18" charset="0"/>
              </a:rPr>
              <a:t>η</a:t>
            </a:r>
            <a:r>
              <a:rPr lang="el-GR" dirty="0">
                <a:ea typeface="Times New Roman" panose="02020603050405020304" pitchFamily="18" charset="0"/>
              </a:rPr>
              <a:t> σελίδες αποτελεσμάτων του παραδείγματος. </a:t>
            </a:r>
          </a:p>
          <a:p>
            <a:pPr marL="800100" lvl="1" indent="-342900">
              <a:spcAft>
                <a:spcPts val="300"/>
              </a:spcAft>
              <a:buSzPts val="1800"/>
              <a:buFont typeface="Wingdings" panose="05000000000000000000" pitchFamily="2" charset="2"/>
              <a:buChar char=""/>
            </a:pPr>
            <a:r>
              <a:rPr lang="el-GR" spc="-30" dirty="0">
                <a:ea typeface="Times New Roman" panose="02020603050405020304" pitchFamily="18" charset="0"/>
              </a:rPr>
              <a:t>Προσέξτε την παράμετρο </a:t>
            </a:r>
            <a:r>
              <a:rPr lang="en-US" b="1" spc="-30" dirty="0">
                <a:ea typeface="Times New Roman" panose="02020603050405020304" pitchFamily="18" charset="0"/>
              </a:rPr>
              <a:t>page</a:t>
            </a:r>
            <a:r>
              <a:rPr lang="en-US" spc="-30" dirty="0">
                <a:ea typeface="Times New Roman" panose="02020603050405020304" pitchFamily="18" charset="0"/>
              </a:rPr>
              <a:t> </a:t>
            </a:r>
            <a:r>
              <a:rPr lang="el-GR" spc="-30" dirty="0">
                <a:ea typeface="Times New Roman" panose="02020603050405020304" pitchFamily="18" charset="0"/>
              </a:rPr>
              <a:t>στο </a:t>
            </a:r>
            <a:r>
              <a:rPr lang="en-US" spc="-30" dirty="0">
                <a:ea typeface="Times New Roman" panose="02020603050405020304" pitchFamily="18" charset="0"/>
              </a:rPr>
              <a:t>URL </a:t>
            </a:r>
            <a:r>
              <a:rPr lang="el-GR" spc="-30" dirty="0">
                <a:ea typeface="Times New Roman" panose="02020603050405020304" pitchFamily="18" charset="0"/>
              </a:rPr>
              <a:t>στην εικόνα δεξιά.</a:t>
            </a:r>
            <a:endParaRPr lang="el-GR" spc="-30" dirty="0">
              <a:effectLst/>
              <a:ea typeface="Times New Roman" panose="02020603050405020304" pitchFamily="18" charset="0"/>
            </a:endParaRPr>
          </a:p>
        </p:txBody>
      </p:sp>
      <p:grpSp>
        <p:nvGrpSpPr>
          <p:cNvPr id="11" name="Ομάδα 10" descr="2 εικόνες με παραδείγματα σελιδοποίησης και τη χρήση της παραμέτρου page."/>
          <p:cNvGrpSpPr/>
          <p:nvPr/>
        </p:nvGrpSpPr>
        <p:grpSpPr>
          <a:xfrm>
            <a:off x="755576" y="3200712"/>
            <a:ext cx="7560840" cy="3017526"/>
            <a:chOff x="323528" y="3199708"/>
            <a:chExt cx="7560840" cy="3017526"/>
          </a:xfrm>
        </p:grpSpPr>
        <p:pic>
          <p:nvPicPr>
            <p:cNvPr id="8" name="Εικόνα 7"/>
            <p:cNvPicPr>
              <a:picLocks noChangeAspect="1"/>
            </p:cNvPicPr>
            <p:nvPr/>
          </p:nvPicPr>
          <p:blipFill>
            <a:blip r:embed="rId8"/>
            <a:stretch>
              <a:fillRect/>
            </a:stretch>
          </p:blipFill>
          <p:spPr>
            <a:xfrm>
              <a:off x="323528" y="3199708"/>
              <a:ext cx="3719388" cy="3017526"/>
            </a:xfrm>
            <a:prstGeom prst="rect">
              <a:avLst/>
            </a:prstGeom>
          </p:spPr>
        </p:pic>
        <p:pic>
          <p:nvPicPr>
            <p:cNvPr id="9" name="Εικόνα 8"/>
            <p:cNvPicPr>
              <a:picLocks noChangeAspect="1"/>
            </p:cNvPicPr>
            <p:nvPr/>
          </p:nvPicPr>
          <p:blipFill>
            <a:blip r:embed="rId9"/>
            <a:stretch>
              <a:fillRect/>
            </a:stretch>
          </p:blipFill>
          <p:spPr>
            <a:xfrm>
              <a:off x="4186073" y="3216820"/>
              <a:ext cx="3698295" cy="3000414"/>
            </a:xfrm>
            <a:prstGeom prst="rect">
              <a:avLst/>
            </a:prstGeom>
          </p:spPr>
        </p:pic>
      </p:grpSp>
      <p:pic>
        <p:nvPicPr>
          <p:cNvPr id="12" name="Εικόνα 11"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914684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sz="3200" dirty="0"/>
              <a:t>Ανέβασμα Αρχείων στο Server, από τον </a:t>
            </a:r>
            <a:r>
              <a:rPr lang="el-GR" sz="3200" dirty="0" err="1"/>
              <a:t>Client</a:t>
            </a:r>
            <a:endParaRPr lang="el-GR" sz="3200" dirty="0" smtClean="0"/>
          </a:p>
        </p:txBody>
      </p:sp>
      <p:sp>
        <p:nvSpPr>
          <p:cNvPr id="3" name="Ορθογώνιο 2"/>
          <p:cNvSpPr/>
          <p:nvPr>
            <p:custDataLst>
              <p:tags r:id="rId3"/>
            </p:custDataLst>
          </p:nvPr>
        </p:nvSpPr>
        <p:spPr>
          <a:xfrm>
            <a:off x="196279" y="886434"/>
            <a:ext cx="8947721" cy="4901342"/>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400" dirty="0">
                <a:ea typeface="Times New Roman" panose="02020603050405020304" pitchFamily="18" charset="0"/>
              </a:rPr>
              <a:t>Μπορεί να γίνει με </a:t>
            </a:r>
            <a:r>
              <a:rPr lang="el-GR" sz="1400" u="sng" dirty="0">
                <a:ea typeface="Times New Roman" panose="02020603050405020304" pitchFamily="18" charset="0"/>
              </a:rPr>
              <a:t>2 τρόπους</a:t>
            </a:r>
            <a:r>
              <a:rPr lang="el-GR" sz="1400"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Το αρχείο αποθηκεύεται </a:t>
            </a:r>
            <a:r>
              <a:rPr lang="el-GR" sz="1400" b="1" spc="-30" dirty="0">
                <a:ea typeface="Times New Roman" panose="02020603050405020304" pitchFamily="18" charset="0"/>
              </a:rPr>
              <a:t>στο </a:t>
            </a:r>
            <a:r>
              <a:rPr lang="en-US" sz="1400" b="1" spc="-30" dirty="0">
                <a:ea typeface="Times New Roman" panose="02020603050405020304" pitchFamily="18" charset="0"/>
              </a:rPr>
              <a:t>file system</a:t>
            </a:r>
            <a:r>
              <a:rPr lang="el-GR" sz="1400" b="1" spc="-30" dirty="0">
                <a:ea typeface="Times New Roman" panose="02020603050405020304" pitchFamily="18" charset="0"/>
              </a:rPr>
              <a:t> του </a:t>
            </a:r>
            <a:r>
              <a:rPr lang="en-US" sz="1400" b="1" spc="-30" dirty="0">
                <a:ea typeface="Times New Roman" panose="02020603050405020304" pitchFamily="18" charset="0"/>
              </a:rPr>
              <a:t>web server</a:t>
            </a:r>
            <a:r>
              <a:rPr lang="el-GR" sz="1400" spc="-30" dirty="0">
                <a:ea typeface="Times New Roman" panose="02020603050405020304" pitchFamily="18" charset="0"/>
              </a:rPr>
              <a:t> και κάποια </a:t>
            </a:r>
            <a:r>
              <a:rPr lang="el-GR" sz="1400" spc="-30" dirty="0" err="1">
                <a:ea typeface="Times New Roman" panose="02020603050405020304" pitchFamily="18" charset="0"/>
              </a:rPr>
              <a:t>μεταδεδομένα</a:t>
            </a:r>
            <a:r>
              <a:rPr lang="el-GR" sz="1400" spc="-30" dirty="0">
                <a:ea typeface="Times New Roman" panose="02020603050405020304" pitchFamily="18" charset="0"/>
              </a:rPr>
              <a:t> (π.χ. όνομα αρχείου, τίτλος, σχόλια, μέγεθος, </a:t>
            </a:r>
            <a:r>
              <a:rPr lang="el-GR" sz="1400" spc="-30" dirty="0" err="1">
                <a:ea typeface="Times New Roman" panose="02020603050405020304" pitchFamily="18" charset="0"/>
              </a:rPr>
              <a:t>κτλ</a:t>
            </a:r>
            <a:r>
              <a:rPr lang="el-GR" sz="1400" spc="-30" dirty="0">
                <a:ea typeface="Times New Roman" panose="02020603050405020304" pitchFamily="18" charset="0"/>
              </a:rPr>
              <a:t>) στην </a:t>
            </a:r>
            <a:r>
              <a:rPr lang="en-US" sz="1400" spc="-30" dirty="0">
                <a:ea typeface="Times New Roman" panose="02020603050405020304" pitchFamily="18" charset="0"/>
              </a:rPr>
              <a:t>database</a:t>
            </a:r>
            <a:r>
              <a:rPr lang="el-GR" sz="1400" spc="-3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Πρέπει να επιτρέπεται από τις ρυθμίσεις στο </a:t>
            </a:r>
            <a:r>
              <a:rPr lang="en-US" sz="1400" dirty="0" err="1">
                <a:ea typeface="Times New Roman" panose="02020603050405020304" pitchFamily="18" charset="0"/>
              </a:rPr>
              <a:t>php</a:t>
            </a:r>
            <a:r>
              <a:rPr lang="el-GR" sz="1400" dirty="0">
                <a:ea typeface="Times New Roman" panose="02020603050405020304" pitchFamily="18" charset="0"/>
              </a:rPr>
              <a:t>.</a:t>
            </a:r>
            <a:r>
              <a:rPr lang="en-US" sz="1400" dirty="0" err="1">
                <a:ea typeface="Times New Roman" panose="02020603050405020304" pitchFamily="18" charset="0"/>
              </a:rPr>
              <a:t>ini</a:t>
            </a:r>
            <a:r>
              <a:rPr lang="el-GR" sz="1400" dirty="0">
                <a:ea typeface="Times New Roman" panose="02020603050405020304" pitchFamily="18" charset="0"/>
              </a:rPr>
              <a:t> .</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Πρέπει να λάβουμε υπόψη το θέμα μεγέθους του αρχείου.</a:t>
            </a: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Αρχείο και </a:t>
            </a:r>
            <a:r>
              <a:rPr lang="el-GR" sz="1400" spc="-30" dirty="0" err="1">
                <a:ea typeface="Times New Roman" panose="02020603050405020304" pitchFamily="18" charset="0"/>
              </a:rPr>
              <a:t>μεταδεδομένα</a:t>
            </a:r>
            <a:r>
              <a:rPr lang="el-GR" sz="1400" spc="-30" dirty="0">
                <a:ea typeface="Times New Roman" panose="02020603050405020304" pitchFamily="18" charset="0"/>
              </a:rPr>
              <a:t> αποθηκεύεται </a:t>
            </a:r>
            <a:r>
              <a:rPr lang="el-GR" sz="1400" b="1" spc="-30" dirty="0">
                <a:ea typeface="Times New Roman" panose="02020603050405020304" pitchFamily="18" charset="0"/>
              </a:rPr>
              <a:t>σε κάποιον πίνακα (</a:t>
            </a:r>
            <a:r>
              <a:rPr lang="en-US" sz="1400" b="1" spc="-30" dirty="0">
                <a:ea typeface="Times New Roman" panose="02020603050405020304" pitchFamily="18" charset="0"/>
              </a:rPr>
              <a:t>table</a:t>
            </a:r>
            <a:r>
              <a:rPr lang="el-GR" sz="1400" b="1" spc="-30" dirty="0">
                <a:ea typeface="Times New Roman" panose="02020603050405020304" pitchFamily="18" charset="0"/>
              </a:rPr>
              <a:t>) της </a:t>
            </a:r>
            <a:r>
              <a:rPr lang="en-US" sz="1400" b="1" spc="-30" dirty="0">
                <a:ea typeface="Times New Roman" panose="02020603050405020304" pitchFamily="18" charset="0"/>
              </a:rPr>
              <a:t>database</a:t>
            </a:r>
            <a:r>
              <a:rPr lang="en-US" sz="1400" spc="-30" dirty="0">
                <a:ea typeface="Times New Roman" panose="02020603050405020304" pitchFamily="18" charset="0"/>
              </a:rPr>
              <a:t> </a:t>
            </a:r>
            <a:r>
              <a:rPr lang="el-GR" sz="1400" spc="-30" dirty="0">
                <a:ea typeface="Times New Roman" panose="02020603050405020304" pitchFamily="18" charset="0"/>
              </a:rPr>
              <a:t>του </a:t>
            </a:r>
            <a:r>
              <a:rPr lang="en-US" sz="1400" spc="-30" dirty="0">
                <a:ea typeface="Times New Roman" panose="02020603050405020304" pitchFamily="18" charset="0"/>
              </a:rPr>
              <a:t>site</a:t>
            </a:r>
            <a:r>
              <a:rPr lang="el-GR" sz="1400" spc="-30" dirty="0">
                <a:ea typeface="Times New Roman" panose="02020603050405020304" pitchFamily="18" charset="0"/>
              </a:rPr>
              <a:t>. Το αρχείο αποθηκεύεται σε πεδίο (</a:t>
            </a:r>
            <a:r>
              <a:rPr lang="en-US" sz="1400" spc="-30" dirty="0">
                <a:ea typeface="Times New Roman" panose="02020603050405020304" pitchFamily="18" charset="0"/>
              </a:rPr>
              <a:t>field</a:t>
            </a:r>
            <a:r>
              <a:rPr lang="el-GR" sz="1400" spc="-30" dirty="0">
                <a:ea typeface="Times New Roman" panose="02020603050405020304" pitchFamily="18" charset="0"/>
              </a:rPr>
              <a:t>) τύπου </a:t>
            </a:r>
            <a:r>
              <a:rPr lang="en-US" sz="1400" spc="-30" dirty="0">
                <a:ea typeface="Times New Roman" panose="02020603050405020304" pitchFamily="18" charset="0"/>
              </a:rPr>
              <a:t>BLOB</a:t>
            </a:r>
            <a:r>
              <a:rPr lang="el-GR" sz="1400" spc="-30" dirty="0">
                <a:ea typeface="Times New Roman" panose="02020603050405020304" pitchFamily="18" charset="0"/>
              </a:rPr>
              <a:t> (</a:t>
            </a:r>
            <a:r>
              <a:rPr lang="en-US" sz="1400" spc="-30" dirty="0">
                <a:ea typeface="Times New Roman" panose="02020603050405020304" pitchFamily="18" charset="0"/>
              </a:rPr>
              <a:t>Binary Large </a:t>
            </a:r>
            <a:r>
              <a:rPr lang="en-US" sz="1400" spc="-30" dirty="0" err="1">
                <a:ea typeface="Times New Roman" panose="02020603050405020304" pitchFamily="18" charset="0"/>
              </a:rPr>
              <a:t>OBject</a:t>
            </a:r>
            <a:r>
              <a:rPr lang="el-GR" sz="1400" spc="-3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Δεν είναι ιδιαίτερα κομψή λύση καθώς: </a:t>
            </a:r>
          </a:p>
          <a:p>
            <a:pPr marL="1714500" lvl="3" indent="-342900">
              <a:spcAft>
                <a:spcPts val="300"/>
              </a:spcAft>
              <a:buSzPts val="1600"/>
              <a:buFont typeface="Wingdings" panose="05000000000000000000" pitchFamily="2" charset="2"/>
              <a:buChar char=""/>
              <a:tabLst>
                <a:tab pos="1260475" algn="l"/>
              </a:tabLst>
            </a:pPr>
            <a:r>
              <a:rPr lang="el-GR" sz="1400" dirty="0">
                <a:ea typeface="Times New Roman" panose="02020603050405020304" pitchFamily="18" charset="0"/>
              </a:rPr>
              <a:t>τα </a:t>
            </a:r>
            <a:r>
              <a:rPr lang="en-US" sz="1400" dirty="0">
                <a:ea typeface="Times New Roman" panose="02020603050405020304" pitchFamily="18" charset="0"/>
              </a:rPr>
              <a:t>Binary</a:t>
            </a:r>
            <a:r>
              <a:rPr lang="el-GR" sz="1400" dirty="0">
                <a:ea typeface="Times New Roman" panose="02020603050405020304" pitchFamily="18" charset="0"/>
              </a:rPr>
              <a:t> αρχεία είναι συνήθως μεγάλα σε μέγεθος και "φορτώνουμε" την </a:t>
            </a:r>
            <a:r>
              <a:rPr lang="en-US" sz="1400" dirty="0">
                <a:ea typeface="Times New Roman" panose="02020603050405020304" pitchFamily="18" charset="0"/>
              </a:rPr>
              <a:t>database</a:t>
            </a:r>
            <a:endParaRPr lang="el-GR" sz="1400" dirty="0">
              <a:ea typeface="Times New Roman" panose="02020603050405020304" pitchFamily="18" charset="0"/>
            </a:endParaRPr>
          </a:p>
          <a:p>
            <a:pPr marL="1714500" lvl="3" indent="-342900">
              <a:spcAft>
                <a:spcPts val="300"/>
              </a:spcAft>
              <a:buSzPts val="1600"/>
              <a:buFont typeface="Wingdings" panose="05000000000000000000" pitchFamily="2" charset="2"/>
              <a:buChar char=""/>
              <a:tabLst>
                <a:tab pos="1260475" algn="l"/>
              </a:tabLst>
            </a:pPr>
            <a:r>
              <a:rPr lang="el-GR" sz="1400" dirty="0">
                <a:ea typeface="Times New Roman" panose="02020603050405020304" pitchFamily="18" charset="0"/>
              </a:rPr>
              <a:t>απαιτεί περισσότερη εργασία σε επίπεδο κώδικα (κυρίως στην ανακατασκευή του αρχείου όταν κάποιος ζητάει να το "κατεβάσει".</a:t>
            </a: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Μερικές φορές όμως είναι "επιβεβλημένη" λύση:</a:t>
            </a:r>
          </a:p>
          <a:p>
            <a:pPr marL="1714500" lvl="3" indent="-342900">
              <a:spcAft>
                <a:spcPts val="300"/>
              </a:spcAft>
              <a:buSzPts val="1600"/>
              <a:buFont typeface="Wingdings" panose="05000000000000000000" pitchFamily="2" charset="2"/>
              <a:buChar char=""/>
              <a:tabLst>
                <a:tab pos="1260475" algn="l"/>
              </a:tabLst>
            </a:pPr>
            <a:r>
              <a:rPr lang="el-GR" sz="1400" dirty="0">
                <a:ea typeface="Times New Roman" panose="02020603050405020304" pitchFamily="18" charset="0"/>
              </a:rPr>
              <a:t>π.χ. αποθήκευση </a:t>
            </a:r>
            <a:r>
              <a:rPr lang="en-US" sz="1400" dirty="0">
                <a:ea typeface="Times New Roman" panose="02020603050405020304" pitchFamily="18" charset="0"/>
              </a:rPr>
              <a:t>PDF</a:t>
            </a:r>
            <a:r>
              <a:rPr lang="el-GR" sz="1400" dirty="0">
                <a:ea typeface="Times New Roman" panose="02020603050405020304" pitchFamily="18" charset="0"/>
              </a:rPr>
              <a:t> ως </a:t>
            </a:r>
            <a:r>
              <a:rPr lang="en-US" sz="1400" dirty="0">
                <a:ea typeface="Times New Roman" panose="02020603050405020304" pitchFamily="18" charset="0"/>
              </a:rPr>
              <a:t>BLOB</a:t>
            </a:r>
            <a:r>
              <a:rPr lang="el-GR" sz="1400" dirty="0">
                <a:ea typeface="Times New Roman" panose="02020603050405020304" pitchFamily="18" charset="0"/>
              </a:rPr>
              <a:t> σε </a:t>
            </a:r>
            <a:r>
              <a:rPr lang="en-US" sz="1400" dirty="0">
                <a:ea typeface="Times New Roman" panose="02020603050405020304" pitchFamily="18" charset="0"/>
              </a:rPr>
              <a:t>Microsoft SQL Server</a:t>
            </a:r>
            <a:r>
              <a:rPr lang="el-GR" sz="1400" dirty="0">
                <a:ea typeface="Times New Roman" panose="02020603050405020304" pitchFamily="18" charset="0"/>
              </a:rPr>
              <a:t> για αξιοποίηση της υποδομής </a:t>
            </a:r>
            <a:br>
              <a:rPr lang="el-GR" sz="1400" dirty="0">
                <a:ea typeface="Times New Roman" panose="02020603050405020304" pitchFamily="18" charset="0"/>
              </a:rPr>
            </a:br>
            <a:r>
              <a:rPr lang="en-US" sz="1400" dirty="0">
                <a:ea typeface="Times New Roman" panose="02020603050405020304" pitchFamily="18" charset="0"/>
              </a:rPr>
              <a:t>indexing</a:t>
            </a:r>
            <a:r>
              <a:rPr lang="el-GR" sz="1400" dirty="0">
                <a:ea typeface="Times New Roman" panose="02020603050405020304" pitchFamily="18" charset="0"/>
              </a:rPr>
              <a:t> (ευρετηρίου) του </a:t>
            </a:r>
            <a:r>
              <a:rPr lang="en-US" sz="1400" dirty="0">
                <a:ea typeface="Times New Roman" panose="02020603050405020304" pitchFamily="18" charset="0"/>
              </a:rPr>
              <a:t>SQL server</a:t>
            </a:r>
            <a:r>
              <a:rPr lang="el-GR" sz="1400" dirty="0">
                <a:ea typeface="Times New Roman" panose="02020603050405020304" pitchFamily="18" charset="0"/>
              </a:rPr>
              <a:t> ώστε να δίνεται δυνατότητα αναζήτησης μέσα στο περιεχόμενο των αρχείων </a:t>
            </a:r>
            <a:r>
              <a:rPr lang="en-US" sz="1400" dirty="0">
                <a:ea typeface="Times New Roman" panose="02020603050405020304" pitchFamily="18" charset="0"/>
              </a:rPr>
              <a:t>PDF</a:t>
            </a:r>
            <a:r>
              <a:rPr lang="el-GR" sz="1400" dirty="0">
                <a:ea typeface="Times New Roman" panose="02020603050405020304" pitchFamily="18" charset="0"/>
              </a:rPr>
              <a:t> (</a:t>
            </a:r>
            <a:r>
              <a:rPr lang="en-US" sz="1400" dirty="0">
                <a:ea typeface="Times New Roman" panose="02020603050405020304" pitchFamily="18" charset="0"/>
              </a:rPr>
              <a:t>full</a:t>
            </a:r>
            <a:r>
              <a:rPr lang="el-GR" sz="1400" dirty="0">
                <a:ea typeface="Times New Roman" panose="02020603050405020304" pitchFamily="18" charset="0"/>
              </a:rPr>
              <a:t>-</a:t>
            </a:r>
            <a:r>
              <a:rPr lang="en-US" sz="1400" dirty="0">
                <a:ea typeface="Times New Roman" panose="02020603050405020304" pitchFamily="18" charset="0"/>
              </a:rPr>
              <a:t>text</a:t>
            </a:r>
            <a:r>
              <a:rPr lang="el-GR" sz="1400" dirty="0">
                <a:ea typeface="Times New Roman" panose="02020603050405020304" pitchFamily="18" charset="0"/>
              </a:rPr>
              <a:t>-</a:t>
            </a:r>
            <a:r>
              <a:rPr lang="en-US" sz="1400" dirty="0">
                <a:ea typeface="Times New Roman" panose="02020603050405020304" pitchFamily="18" charset="0"/>
              </a:rPr>
              <a:t>search</a:t>
            </a:r>
            <a:r>
              <a:rPr lang="el-GR" sz="1400" dirty="0">
                <a:ea typeface="Times New Roman" panose="02020603050405020304" pitchFamily="18" charset="0"/>
              </a:rPr>
              <a:t>)</a:t>
            </a:r>
          </a:p>
          <a:p>
            <a:pPr marL="342900" lvl="0" indent="-342900">
              <a:spcAft>
                <a:spcPts val="300"/>
              </a:spcAft>
              <a:buFont typeface="Wingdings" panose="05000000000000000000" pitchFamily="2" charset="2"/>
              <a:buChar char=""/>
            </a:pPr>
            <a:r>
              <a:rPr lang="el-GR" sz="1400" dirty="0">
                <a:ea typeface="Times New Roman" panose="02020603050405020304" pitchFamily="18" charset="0"/>
              </a:rPr>
              <a:t>Και στην δύο περιπτώσεις, στην μεριά του </a:t>
            </a:r>
            <a:r>
              <a:rPr lang="en-US" sz="1400" dirty="0">
                <a:ea typeface="Times New Roman" panose="02020603050405020304" pitchFamily="18" charset="0"/>
              </a:rPr>
              <a:t>client </a:t>
            </a:r>
            <a:r>
              <a:rPr lang="el-GR" sz="1400" dirty="0">
                <a:ea typeface="Times New Roman" panose="02020603050405020304" pitchFamily="18" charset="0"/>
              </a:rPr>
              <a:t>χρειαζόμαστε μια κατάλληλα στημένη φόρμα που θα επιτρέψει στον χρήστη να κάνει </a:t>
            </a:r>
            <a:r>
              <a:rPr lang="en-US" sz="1400" dirty="0">
                <a:ea typeface="Times New Roman" panose="02020603050405020304" pitchFamily="18" charset="0"/>
              </a:rPr>
              <a:t>upload</a:t>
            </a:r>
            <a:r>
              <a:rPr lang="el-GR" sz="1400"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Βασική ιδιότητα φόρμας</a:t>
            </a:r>
            <a:r>
              <a:rPr lang="en-US" sz="1400" spc="-30" dirty="0">
                <a:ea typeface="Times New Roman" panose="02020603050405020304" pitchFamily="18" charset="0"/>
              </a:rPr>
              <a:t>:  </a:t>
            </a:r>
            <a:r>
              <a:rPr lang="en-US" sz="1400" b="1" spc="-50" dirty="0">
                <a:ea typeface="Times New Roman" panose="02020603050405020304" pitchFamily="18" charset="0"/>
              </a:rPr>
              <a:t>&lt;form ... </a:t>
            </a:r>
            <a:r>
              <a:rPr lang="en-US" sz="1400" b="1" spc="-50" dirty="0" err="1">
                <a:solidFill>
                  <a:srgbClr val="C00000"/>
                </a:solidFill>
                <a:ea typeface="Times New Roman" panose="02020603050405020304" pitchFamily="18" charset="0"/>
              </a:rPr>
              <a:t>enctype</a:t>
            </a:r>
            <a:r>
              <a:rPr lang="en-US" sz="1400" b="1" spc="-50" dirty="0">
                <a:solidFill>
                  <a:srgbClr val="C00000"/>
                </a:solidFill>
                <a:ea typeface="Times New Roman" panose="02020603050405020304" pitchFamily="18" charset="0"/>
              </a:rPr>
              <a:t>="multipart/form-data"</a:t>
            </a:r>
            <a:r>
              <a:rPr lang="en-US" sz="1400" b="1" spc="-50" dirty="0">
                <a:ea typeface="Times New Roman" panose="02020603050405020304" pitchFamily="18" charset="0"/>
              </a:rPr>
              <a:t> ... &gt;</a:t>
            </a:r>
            <a:endParaRPr lang="el-GR" sz="1400" spc="-3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400" spc="-30" dirty="0">
                <a:ea typeface="Times New Roman" panose="02020603050405020304" pitchFamily="18" charset="0"/>
              </a:rPr>
              <a:t>Βασικό στοιχείο μέσα στη φόρμα:  </a:t>
            </a:r>
            <a:r>
              <a:rPr lang="el-GR" sz="1400" b="1" spc="-50" dirty="0">
                <a:ea typeface="Times New Roman" panose="02020603050405020304" pitchFamily="18" charset="0"/>
              </a:rPr>
              <a:t>&lt;</a:t>
            </a:r>
            <a:r>
              <a:rPr lang="en-US" sz="1400" b="1" spc="-50" dirty="0">
                <a:ea typeface="Times New Roman" panose="02020603050405020304" pitchFamily="18" charset="0"/>
              </a:rPr>
              <a:t>input</a:t>
            </a:r>
            <a:r>
              <a:rPr lang="el-GR" sz="1400" b="1" spc="-50" dirty="0">
                <a:ea typeface="Times New Roman" panose="02020603050405020304" pitchFamily="18" charset="0"/>
              </a:rPr>
              <a:t> ... </a:t>
            </a:r>
            <a:r>
              <a:rPr lang="en-US" sz="1400" b="1" spc="-50" dirty="0">
                <a:solidFill>
                  <a:srgbClr val="C00000"/>
                </a:solidFill>
                <a:ea typeface="Times New Roman" panose="02020603050405020304" pitchFamily="18" charset="0"/>
              </a:rPr>
              <a:t>type</a:t>
            </a:r>
            <a:r>
              <a:rPr lang="el-GR" sz="1400" b="1" spc="-50" dirty="0">
                <a:solidFill>
                  <a:srgbClr val="C00000"/>
                </a:solidFill>
                <a:ea typeface="Times New Roman" panose="02020603050405020304" pitchFamily="18" charset="0"/>
              </a:rPr>
              <a:t>="</a:t>
            </a:r>
            <a:r>
              <a:rPr lang="en-US" sz="1400" b="1" spc="-50" dirty="0">
                <a:solidFill>
                  <a:srgbClr val="C00000"/>
                </a:solidFill>
                <a:ea typeface="Times New Roman" panose="02020603050405020304" pitchFamily="18" charset="0"/>
              </a:rPr>
              <a:t>file</a:t>
            </a:r>
            <a:r>
              <a:rPr lang="el-GR" sz="1400" b="1" spc="-50" dirty="0">
                <a:solidFill>
                  <a:srgbClr val="C00000"/>
                </a:solidFill>
                <a:ea typeface="Times New Roman" panose="02020603050405020304" pitchFamily="18" charset="0"/>
              </a:rPr>
              <a:t>"</a:t>
            </a:r>
            <a:r>
              <a:rPr lang="el-GR" sz="1400" b="1" spc="-50" dirty="0">
                <a:ea typeface="Times New Roman" panose="02020603050405020304" pitchFamily="18" charset="0"/>
              </a:rPr>
              <a:t> ... /&gt;</a:t>
            </a:r>
            <a:endParaRPr lang="el-GR" sz="1400" spc="-3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δίνει στον χρήστη της σελίδας δυνατότητα </a:t>
            </a:r>
            <a:r>
              <a:rPr lang="en-US" sz="1400" dirty="0">
                <a:ea typeface="Times New Roman" panose="02020603050405020304" pitchFamily="18" charset="0"/>
              </a:rPr>
              <a:t>browsing</a:t>
            </a:r>
            <a:r>
              <a:rPr lang="el-GR" sz="1400" dirty="0">
                <a:ea typeface="Times New Roman" panose="02020603050405020304" pitchFamily="18" charset="0"/>
              </a:rPr>
              <a:t> στο </a:t>
            </a:r>
            <a:r>
              <a:rPr lang="en-US" sz="1400" dirty="0">
                <a:ea typeface="Times New Roman" panose="02020603050405020304" pitchFamily="18" charset="0"/>
              </a:rPr>
              <a:t>file system</a:t>
            </a:r>
            <a:r>
              <a:rPr lang="el-GR" sz="1400" dirty="0">
                <a:ea typeface="Times New Roman" panose="02020603050405020304" pitchFamily="18" charset="0"/>
              </a:rPr>
              <a:t> του υπολογιστή του.</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674065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609866" y="229584"/>
            <a:ext cx="8507413" cy="729593"/>
          </a:xfrm>
        </p:spPr>
        <p:txBody>
          <a:bodyPr>
            <a:noAutofit/>
          </a:bodyPr>
          <a:lstStyle/>
          <a:p>
            <a:r>
              <a:rPr lang="el-GR" sz="3600" dirty="0"/>
              <a:t>Διακίνηση Αρχείων Μεταξύ </a:t>
            </a:r>
            <a:r>
              <a:rPr lang="en-US" sz="3600" dirty="0"/>
              <a:t>Client</a:t>
            </a:r>
            <a:r>
              <a:rPr lang="el-GR" sz="3600" dirty="0"/>
              <a:t>-</a:t>
            </a:r>
            <a:r>
              <a:rPr lang="en-US" sz="3600" dirty="0"/>
              <a:t>Server</a:t>
            </a:r>
            <a:r>
              <a:rPr lang="el-GR" sz="3600" dirty="0"/>
              <a:t/>
            </a:r>
            <a:br>
              <a:rPr lang="el-GR" sz="3600" dirty="0"/>
            </a:br>
            <a:r>
              <a:rPr lang="el-GR" sz="3600" b="0" dirty="0"/>
              <a:t>Τι περιλαμβάνει;</a:t>
            </a:r>
          </a:p>
        </p:txBody>
      </p:sp>
      <p:sp>
        <p:nvSpPr>
          <p:cNvPr id="3" name="Ορθογώνιο 2"/>
          <p:cNvSpPr/>
          <p:nvPr>
            <p:custDataLst>
              <p:tags r:id="rId3"/>
            </p:custDataLst>
          </p:nvPr>
        </p:nvSpPr>
        <p:spPr>
          <a:xfrm>
            <a:off x="251520" y="1446873"/>
            <a:ext cx="9036496" cy="4747453"/>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dirty="0">
                <a:ea typeface="Times New Roman" panose="02020603050405020304" pitchFamily="18" charset="0"/>
              </a:rPr>
              <a:t>Ρυθμίσεις σε </a:t>
            </a:r>
            <a:r>
              <a:rPr lang="en-US" dirty="0">
                <a:ea typeface="Times New Roman" panose="02020603050405020304" pitchFamily="18" charset="0"/>
              </a:rPr>
              <a:t>PHP</a:t>
            </a:r>
            <a:endParaRPr lang="el-GR" dirty="0">
              <a:ea typeface="Times New Roman" panose="02020603050405020304" pitchFamily="18" charset="0"/>
            </a:endParaRPr>
          </a:p>
          <a:p>
            <a:pPr marL="228600" indent="-228600">
              <a:spcAft>
                <a:spcPts val="300"/>
              </a:spcAft>
              <a:tabLst>
                <a:tab pos="228600" algn="l"/>
                <a:tab pos="457200" algn="l"/>
              </a:tabLst>
            </a:pPr>
            <a:r>
              <a:rPr lang="el-GR"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dirty="0">
                <a:ea typeface="Times New Roman" panose="02020603050405020304" pitchFamily="18" charset="0"/>
              </a:rPr>
              <a:t>Υποδομή για τον </a:t>
            </a:r>
            <a:r>
              <a:rPr lang="en-US" dirty="0">
                <a:ea typeface="Times New Roman" panose="02020603050405020304" pitchFamily="18" charset="0"/>
              </a:rPr>
              <a:t>client</a:t>
            </a:r>
            <a:r>
              <a:rPr lang="el-GR" dirty="0">
                <a:ea typeface="Times New Roman" panose="02020603050405020304" pitchFamily="18" charset="0"/>
              </a:rPr>
              <a:t> (κατάλληλη </a:t>
            </a:r>
            <a:r>
              <a:rPr lang="en-US" dirty="0">
                <a:ea typeface="Times New Roman" panose="02020603050405020304" pitchFamily="18" charset="0"/>
              </a:rPr>
              <a:t>form</a:t>
            </a:r>
            <a:r>
              <a:rPr lang="el-GR" dirty="0">
                <a:ea typeface="Times New Roman" panose="02020603050405020304" pitchFamily="18" charset="0"/>
              </a:rPr>
              <a:t>)</a:t>
            </a:r>
          </a:p>
          <a:p>
            <a:pPr marL="228600" indent="-228600">
              <a:spcAft>
                <a:spcPts val="300"/>
              </a:spcAft>
              <a:tabLst>
                <a:tab pos="228600" algn="l"/>
                <a:tab pos="457200" algn="l"/>
              </a:tabLst>
            </a:pPr>
            <a:r>
              <a:rPr lang="el-GR"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dirty="0">
                <a:ea typeface="Times New Roman" panose="02020603050405020304" pitchFamily="18" charset="0"/>
              </a:rPr>
              <a:t>Υποδοχή αρχείου στον </a:t>
            </a:r>
            <a:r>
              <a:rPr lang="en-US" dirty="0">
                <a:ea typeface="Times New Roman" panose="02020603050405020304" pitchFamily="18" charset="0"/>
              </a:rPr>
              <a:t>server</a:t>
            </a:r>
            <a:endParaRPr lang="el-GR" dirty="0">
              <a:ea typeface="Times New Roman" panose="02020603050405020304" pitchFamily="18" charset="0"/>
            </a:endParaRPr>
          </a:p>
          <a:p>
            <a:pPr marL="228600" indent="-228600">
              <a:spcAft>
                <a:spcPts val="300"/>
              </a:spcAft>
              <a:tabLst>
                <a:tab pos="228600" algn="l"/>
                <a:tab pos="457200" algn="l"/>
              </a:tabLst>
            </a:pPr>
            <a:r>
              <a:rPr lang="el-GR" dirty="0">
                <a:ea typeface="Times New Roman" panose="02020603050405020304" pitchFamily="18" charset="0"/>
              </a:rPr>
              <a:t> </a:t>
            </a:r>
          </a:p>
          <a:p>
            <a:pPr marL="800100" lvl="1" indent="-342900">
              <a:spcAft>
                <a:spcPts val="300"/>
              </a:spcAft>
              <a:buSzPts val="1800"/>
              <a:buFont typeface="Wingdings" panose="05000000000000000000" pitchFamily="2" charset="2"/>
              <a:buChar char=""/>
            </a:pPr>
            <a:r>
              <a:rPr lang="el-GR" spc="-30" dirty="0">
                <a:ea typeface="Times New Roman" panose="02020603050405020304" pitchFamily="18" charset="0"/>
              </a:rPr>
              <a:t>Που θα αποθηκευτεί;</a:t>
            </a:r>
          </a:p>
          <a:p>
            <a:pPr marL="228600" indent="-228600">
              <a:spcAft>
                <a:spcPts val="300"/>
              </a:spcAft>
              <a:tabLst>
                <a:tab pos="228600" algn="l"/>
                <a:tab pos="457200" algn="l"/>
              </a:tabLst>
            </a:pPr>
            <a:r>
              <a:rPr lang="el-GR"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dirty="0">
                <a:ea typeface="Times New Roman" panose="02020603050405020304" pitchFamily="18" charset="0"/>
              </a:rPr>
              <a:t>Ανάκτηση </a:t>
            </a:r>
            <a:r>
              <a:rPr lang="el-GR" dirty="0" smtClean="0">
                <a:ea typeface="Times New Roman" panose="02020603050405020304" pitchFamily="18" charset="0"/>
              </a:rPr>
              <a:t>υποθηκευμένων </a:t>
            </a:r>
            <a:r>
              <a:rPr lang="el-GR" dirty="0">
                <a:ea typeface="Times New Roman" panose="02020603050405020304" pitchFamily="18" charset="0"/>
              </a:rPr>
              <a:t>αρχείων</a:t>
            </a:r>
          </a:p>
          <a:p>
            <a:pPr marL="228600" indent="-228600">
              <a:spcAft>
                <a:spcPts val="300"/>
              </a:spcAft>
              <a:tabLst>
                <a:tab pos="228600" algn="l"/>
                <a:tab pos="457200" algn="l"/>
              </a:tabLst>
            </a:pPr>
            <a:r>
              <a:rPr lang="el-GR"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dirty="0">
                <a:ea typeface="Times New Roman" panose="02020603050405020304" pitchFamily="18" charset="0"/>
              </a:rPr>
              <a:t>ΜΙΜΕ</a:t>
            </a:r>
            <a:r>
              <a:rPr lang="en-US" dirty="0">
                <a:ea typeface="Times New Roman" panose="02020603050405020304" pitchFamily="18" charset="0"/>
              </a:rPr>
              <a:t> types </a:t>
            </a:r>
            <a:r>
              <a:rPr lang="el-GR" dirty="0">
                <a:ea typeface="Times New Roman" panose="02020603050405020304" pitchFamily="18" charset="0"/>
              </a:rPr>
              <a:t>για αρχεία</a:t>
            </a:r>
          </a:p>
          <a:p>
            <a:pPr>
              <a:spcAft>
                <a:spcPts val="300"/>
              </a:spcAft>
            </a:pPr>
            <a:r>
              <a:rPr lang="el-GR" dirty="0">
                <a:ea typeface="Times New Roman" panose="02020603050405020304" pitchFamily="18" charset="0"/>
              </a:rPr>
              <a:t> </a:t>
            </a:r>
          </a:p>
          <a:p>
            <a:pPr>
              <a:spcAft>
                <a:spcPts val="300"/>
              </a:spcAft>
            </a:pPr>
            <a:r>
              <a:rPr lang="el-GR" dirty="0">
                <a:ea typeface="Times New Roman" panose="02020603050405020304" pitchFamily="18" charset="0"/>
              </a:rPr>
              <a:t> </a:t>
            </a:r>
          </a:p>
          <a:p>
            <a:pPr algn="ctr">
              <a:spcAft>
                <a:spcPts val="300"/>
              </a:spcAft>
            </a:pPr>
            <a:r>
              <a:rPr lang="el-GR" b="1" dirty="0">
                <a:ea typeface="Times New Roman" panose="02020603050405020304" pitchFamily="18" charset="0"/>
              </a:rPr>
              <a:t>Δείτε τα επόμενα </a:t>
            </a:r>
            <a:r>
              <a:rPr lang="en-US" b="1" dirty="0">
                <a:ea typeface="Times New Roman" panose="02020603050405020304" pitchFamily="18" charset="0"/>
              </a:rPr>
              <a:t>slides </a:t>
            </a:r>
            <a:r>
              <a:rPr lang="el-GR" b="1" dirty="0">
                <a:ea typeface="Times New Roman" panose="02020603050405020304" pitchFamily="18" charset="0"/>
              </a:rPr>
              <a:t>(</a:t>
            </a:r>
            <a:r>
              <a:rPr lang="el-GR" b="1" spc="-100" dirty="0">
                <a:solidFill>
                  <a:srgbClr val="0000CC"/>
                </a:solidFill>
                <a:ea typeface="Times New Roman" panose="02020603050405020304" pitchFamily="18" charset="0"/>
              </a:rPr>
              <a:t>06-PHP-&amp;-MySQL-files.pdf</a:t>
            </a:r>
            <a:r>
              <a:rPr lang="el-GR" b="1" dirty="0">
                <a:ea typeface="Times New Roman" panose="02020603050405020304" pitchFamily="18" charset="0"/>
              </a:rPr>
              <a:t>)</a:t>
            </a:r>
            <a:br>
              <a:rPr lang="el-GR" b="1" dirty="0">
                <a:ea typeface="Times New Roman" panose="02020603050405020304" pitchFamily="18" charset="0"/>
              </a:rPr>
            </a:br>
            <a:r>
              <a:rPr lang="el-GR" b="1" dirty="0">
                <a:ea typeface="Times New Roman" panose="02020603050405020304" pitchFamily="18" charset="0"/>
              </a:rPr>
              <a:t>καθώς και το παράδειγμα στο εργαστήριο.</a:t>
            </a:r>
            <a:endParaRPr lang="el-GR" dirty="0">
              <a:effectLst/>
              <a:ea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330995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fontScale="85000" lnSpcReduction="20000"/>
          </a:bodyPr>
          <a:lstStyle/>
          <a:p>
            <a:pPr marL="0"/>
            <a:r>
              <a:rPr lang="el-GR" sz="2800" dirty="0" smtClean="0"/>
              <a:t>Να περιγράφει το βασικό μοντέλο των </a:t>
            </a:r>
            <a:r>
              <a:rPr lang="en-US" sz="2800" dirty="0" smtClean="0"/>
              <a:t>WEB </a:t>
            </a:r>
            <a:r>
              <a:rPr lang="el-GR" sz="2800" dirty="0" smtClean="0"/>
              <a:t>εφαρμογών.  </a:t>
            </a:r>
            <a:endParaRPr lang="en-US" sz="2800" dirty="0" smtClean="0"/>
          </a:p>
          <a:p>
            <a:pPr marL="0"/>
            <a:r>
              <a:rPr lang="el-GR" sz="2800" dirty="0" smtClean="0"/>
              <a:t>Να</a:t>
            </a:r>
            <a:r>
              <a:rPr lang="en-US" sz="2800" dirty="0"/>
              <a:t> </a:t>
            </a:r>
            <a:r>
              <a:rPr lang="el-GR" sz="2800" dirty="0" smtClean="0"/>
              <a:t>αναφέρει πως η γλώσσα </a:t>
            </a:r>
            <a:r>
              <a:rPr lang="en-US" sz="2800" dirty="0" smtClean="0"/>
              <a:t>PHP </a:t>
            </a:r>
            <a:r>
              <a:rPr lang="el-GR" sz="2800" dirty="0" smtClean="0"/>
              <a:t>αξιοποιεί μια βάση δεδομένων σε μια </a:t>
            </a:r>
            <a:r>
              <a:rPr lang="en-US" sz="2800" dirty="0" smtClean="0"/>
              <a:t>WEB</a:t>
            </a:r>
            <a:r>
              <a:rPr lang="el-GR" sz="2800" dirty="0" smtClean="0"/>
              <a:t> εφαρμογή.</a:t>
            </a:r>
          </a:p>
          <a:p>
            <a:pPr marL="0"/>
            <a:r>
              <a:rPr lang="el-GR" sz="2800" dirty="0" smtClean="0"/>
              <a:t>Να περιγράφει τα αντικείμενα </a:t>
            </a:r>
            <a:r>
              <a:rPr lang="en-US" sz="2800" dirty="0" smtClean="0"/>
              <a:t>PDO.</a:t>
            </a:r>
          </a:p>
          <a:p>
            <a:pPr marL="0"/>
            <a:r>
              <a:rPr lang="el-GR" sz="2800" dirty="0" smtClean="0"/>
              <a:t>Να εξηγεί το βασικό </a:t>
            </a:r>
            <a:r>
              <a:rPr lang="en-US" sz="2800" dirty="0" smtClean="0"/>
              <a:t>database security.</a:t>
            </a:r>
          </a:p>
          <a:p>
            <a:pPr marL="0"/>
            <a:r>
              <a:rPr lang="el-GR" sz="2800" dirty="0" smtClean="0"/>
              <a:t>Να ορίζει το </a:t>
            </a:r>
            <a:r>
              <a:rPr lang="en-US" sz="2800" dirty="0" smtClean="0"/>
              <a:t>SQL injection.</a:t>
            </a:r>
          </a:p>
          <a:p>
            <a:pPr marL="0"/>
            <a:r>
              <a:rPr lang="el-GR" sz="2800" dirty="0" smtClean="0"/>
              <a:t>Να εφαρμόζει την κρυπτογράφηση ευαίσθητων δεδομένων. </a:t>
            </a:r>
          </a:p>
          <a:p>
            <a:pPr marL="0"/>
            <a:r>
              <a:rPr lang="el-GR" sz="2800" dirty="0" smtClean="0"/>
              <a:t>Να εφαρμόζει τη σελιδοποίηση κατά την αναζήτηση δεδομένων από μια βάση.</a:t>
            </a:r>
          </a:p>
          <a:p>
            <a:pPr marL="0"/>
            <a:r>
              <a:rPr lang="el-GR" sz="2800" dirty="0" smtClean="0"/>
              <a:t>Να συντάσσει το τμήμα του κώδικα σε </a:t>
            </a:r>
            <a:r>
              <a:rPr lang="en-US" sz="2800" dirty="0" smtClean="0"/>
              <a:t>PHP </a:t>
            </a:r>
            <a:r>
              <a:rPr lang="el-GR" sz="2800" dirty="0" smtClean="0"/>
              <a:t>για το ανέβασμα αρχείων στον </a:t>
            </a:r>
            <a:r>
              <a:rPr lang="en-US" sz="2800" dirty="0" smtClean="0"/>
              <a:t>server.</a:t>
            </a:r>
            <a:r>
              <a:rPr lang="el-GR" sz="2800" dirty="0" smtClean="0"/>
              <a:t> </a:t>
            </a:r>
          </a:p>
          <a:p>
            <a:pPr marL="0" indent="0">
              <a:buNone/>
            </a:pPr>
            <a:endParaRPr lang="el-GR" sz="2800" dirty="0"/>
          </a:p>
        </p:txBody>
      </p:sp>
      <p:sp>
        <p:nvSpPr>
          <p:cNvPr id="5" name="Θέση υποσέλιδου 3" descr="."/>
          <p:cNvSpPr txBox="1">
            <a:spLocks/>
          </p:cNvSpPr>
          <p:nvPr>
            <p:custDataLst>
              <p:tags r:id="rId4"/>
            </p:custDataLst>
          </p:nvPr>
        </p:nvSpPr>
        <p:spPr>
          <a:xfrm>
            <a:off x="3059833" y="6381328"/>
            <a:ext cx="3312368"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44203" y="1556792"/>
            <a:ext cx="4572000" cy="4525963"/>
          </a:xfrm>
        </p:spPr>
        <p:txBody>
          <a:bodyPr>
            <a:noAutofit/>
          </a:bodyPr>
          <a:lstStyle/>
          <a:p>
            <a:pPr lvl="1">
              <a:buFont typeface="Wingdings" pitchFamily="2" charset="2"/>
              <a:buChar char="§"/>
            </a:pPr>
            <a:r>
              <a:rPr lang="el-GR" dirty="0" smtClean="0">
                <a:hlinkClick r:id="rId9" action="ppaction://hlinksldjump"/>
              </a:rPr>
              <a:t>Βάσεις Δεδομένων &amp; </a:t>
            </a:r>
            <a:r>
              <a:rPr lang="en-US" dirty="0" smtClean="0">
                <a:hlinkClick r:id="rId9" action="ppaction://hlinksldjump"/>
              </a:rPr>
              <a:t>WWW.</a:t>
            </a:r>
            <a:endParaRPr lang="fi-FI" dirty="0"/>
          </a:p>
          <a:p>
            <a:pPr lvl="1">
              <a:buFont typeface="Wingdings" pitchFamily="2" charset="2"/>
              <a:buChar char="§"/>
            </a:pPr>
            <a:r>
              <a:rPr lang="en-US" dirty="0" smtClean="0">
                <a:hlinkClick r:id="rId10" action="ppaction://hlinksldjump"/>
              </a:rPr>
              <a:t>PHP &amp; </a:t>
            </a:r>
            <a:r>
              <a:rPr lang="en-US" dirty="0" err="1" smtClean="0">
                <a:hlinkClick r:id="rId10" action="ppaction://hlinksldjump"/>
              </a:rPr>
              <a:t>Mysql</a:t>
            </a:r>
            <a:r>
              <a:rPr lang="en-US" dirty="0" smtClean="0">
                <a:hlinkClick r:id="rId10" action="ppaction://hlinksldjump"/>
              </a:rPr>
              <a:t>.</a:t>
            </a:r>
            <a:endParaRPr lang="fi-FI" dirty="0"/>
          </a:p>
          <a:p>
            <a:pPr lvl="1">
              <a:buFont typeface="Wingdings" pitchFamily="2" charset="2"/>
              <a:buChar char="§"/>
            </a:pPr>
            <a:r>
              <a:rPr lang="en-US" dirty="0" smtClean="0">
                <a:hlinkClick r:id="rId11" action="ppaction://hlinksldjump"/>
              </a:rPr>
              <a:t>PDO.</a:t>
            </a:r>
            <a:endParaRPr lang="fi-FI" dirty="0"/>
          </a:p>
          <a:p>
            <a:pPr lvl="1">
              <a:buFont typeface="Wingdings" pitchFamily="2" charset="2"/>
              <a:buChar char="§"/>
            </a:pPr>
            <a:r>
              <a:rPr lang="en-US" dirty="0" smtClean="0">
                <a:hlinkClick r:id="rId12" action="ppaction://hlinksldjump"/>
              </a:rPr>
              <a:t>Database Security.</a:t>
            </a:r>
            <a:endParaRPr lang="el-GR" dirty="0" smtClean="0"/>
          </a:p>
          <a:p>
            <a:pPr lvl="1">
              <a:buFont typeface="Wingdings" pitchFamily="2" charset="2"/>
              <a:buChar char="§"/>
            </a:pPr>
            <a:r>
              <a:rPr lang="el-GR" dirty="0" smtClean="0">
                <a:hlinkClick r:id="rId13" action="ppaction://hlinksldjump"/>
              </a:rPr>
              <a:t>Κρυπτογράφηση.</a:t>
            </a:r>
            <a:endParaRPr lang="fi-FI" dirty="0"/>
          </a:p>
          <a:p>
            <a:pPr lvl="1">
              <a:buSzPct val="45000"/>
              <a:buFont typeface="Wingdings" pitchFamily="2" charset="2"/>
              <a:buChar char="§"/>
            </a:pPr>
            <a:endParaRPr lang="en-US" dirty="0"/>
          </a:p>
          <a:p>
            <a:pPr>
              <a:buFont typeface="Wingdings" pitchFamily="2" charset="2"/>
              <a:buChar char="§"/>
            </a:pPr>
            <a:endParaRPr lang="el-GR" dirty="0"/>
          </a:p>
        </p:txBody>
      </p:sp>
      <p:sp>
        <p:nvSpPr>
          <p:cNvPr id="6" name="Content Placeholder 2"/>
          <p:cNvSpPr txBox="1">
            <a:spLocks/>
          </p:cNvSpPr>
          <p:nvPr>
            <p:custDataLst>
              <p:tags r:id="rId4"/>
            </p:custDataLst>
          </p:nvPr>
        </p:nvSpPr>
        <p:spPr>
          <a:xfrm>
            <a:off x="4267200" y="1556792"/>
            <a:ext cx="4572000" cy="45259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
            </a:pPr>
            <a:r>
              <a:rPr lang="el-GR" dirty="0" smtClean="0">
                <a:hlinkClick r:id="rId14" action="ppaction://hlinksldjump"/>
              </a:rPr>
              <a:t>Σελιδοποίηση.</a:t>
            </a:r>
            <a:endParaRPr lang="fi-FI" dirty="0" smtClean="0"/>
          </a:p>
          <a:p>
            <a:pPr lvl="1">
              <a:buFont typeface="Wingdings" pitchFamily="2" charset="2"/>
              <a:buChar char="§"/>
            </a:pPr>
            <a:r>
              <a:rPr lang="el-GR" dirty="0" smtClean="0">
                <a:hlinkClick r:id="rId15" action="ppaction://hlinksldjump"/>
              </a:rPr>
              <a:t>Ανέβασμα και διακίνηση αρχείων στον </a:t>
            </a:r>
            <a:r>
              <a:rPr lang="en-US" dirty="0" smtClean="0">
                <a:hlinkClick r:id="rId15" action="ppaction://hlinksldjump"/>
              </a:rPr>
              <a:t>server</a:t>
            </a:r>
            <a:r>
              <a:rPr lang="en-US" dirty="0">
                <a:hlinkClick r:id="rId15" action="ppaction://hlinksldjump"/>
              </a:rPr>
              <a:t>.</a:t>
            </a:r>
            <a:r>
              <a:rPr lang="el-GR" dirty="0" smtClean="0">
                <a:hlinkClick r:id="rId15" action="ppaction://hlinksldjump"/>
              </a:rPr>
              <a:t>  </a:t>
            </a:r>
            <a:endParaRPr lang="fi-FI" dirty="0" smtClean="0"/>
          </a:p>
          <a:p>
            <a:pPr lvl="1">
              <a:buSzPct val="45000"/>
              <a:buFont typeface="Wingdings" pitchFamily="2" charset="2"/>
              <a:buChar char="§"/>
            </a:pPr>
            <a:endParaRPr lang="en-US" dirty="0" smtClean="0"/>
          </a:p>
          <a:p>
            <a:pPr>
              <a:buFont typeface="Wingdings" pitchFamily="2" charset="2"/>
              <a:buChar char="§"/>
            </a:pPr>
            <a:endParaRPr lang="el-GR" dirty="0"/>
          </a:p>
        </p:txBody>
      </p:sp>
      <p:sp>
        <p:nvSpPr>
          <p:cNvPr id="5"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6"/>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sz="4000" dirty="0"/>
              <a:t>Βάσεις Δεδομένων &amp; WWW   (1/2)</a:t>
            </a:r>
            <a:endParaRPr lang="el-GR" sz="4000" dirty="0">
              <a:solidFill>
                <a:srgbClr val="0070C0"/>
              </a:solidFill>
            </a:endParaRPr>
          </a:p>
        </p:txBody>
      </p:sp>
      <p:sp>
        <p:nvSpPr>
          <p:cNvPr id="4" name="Ορθογώνιο 3"/>
          <p:cNvSpPr/>
          <p:nvPr>
            <p:custDataLst>
              <p:tags r:id="rId3"/>
            </p:custDataLst>
          </p:nvPr>
        </p:nvSpPr>
        <p:spPr>
          <a:xfrm>
            <a:off x="35496" y="764704"/>
            <a:ext cx="8651304" cy="1554272"/>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dirty="0">
                <a:ea typeface="Times New Roman" panose="02020603050405020304" pitchFamily="18" charset="0"/>
              </a:rPr>
              <a:t>Οι Βάσεις Δεδομένων χρησιμοποιήθηκαν ως πηγές δεδομένων για τη δημιουργία ιστοσελίδων από τα πρώτα χρόνια ύπαρξης του Παγκόσμιου Ιστού.</a:t>
            </a:r>
          </a:p>
          <a:p>
            <a:pPr marL="342900" lvl="0" indent="-342900">
              <a:spcAft>
                <a:spcPts val="300"/>
              </a:spcAft>
              <a:buFont typeface="Wingdings" panose="05000000000000000000" pitchFamily="2" charset="2"/>
              <a:buChar char=""/>
            </a:pPr>
            <a:r>
              <a:rPr lang="el-GR" dirty="0">
                <a:ea typeface="Times New Roman" panose="02020603050405020304" pitchFamily="18" charset="0"/>
              </a:rPr>
              <a:t>Πρακτικά δε νοείται σύγχρονη εφαρμογή στον Παγκόσμιο Ιστό που να μην συμπεριλαμβάνει διασύνδεση με κάποιας μορφής Βάση Δεδομένων.</a:t>
            </a:r>
          </a:p>
          <a:p>
            <a:pPr marL="342900" lvl="0" indent="-342900">
              <a:spcAft>
                <a:spcPts val="300"/>
              </a:spcAft>
              <a:buFont typeface="Wingdings" panose="05000000000000000000" pitchFamily="2" charset="2"/>
              <a:buChar char=""/>
            </a:pPr>
            <a:r>
              <a:rPr lang="en-US" dirty="0">
                <a:ea typeface="Times New Roman" panose="02020603050405020304" pitchFamily="18" charset="0"/>
              </a:rPr>
              <a:t>T</a:t>
            </a:r>
            <a:r>
              <a:rPr lang="el-GR" dirty="0">
                <a:ea typeface="Times New Roman" panose="02020603050405020304" pitchFamily="18" charset="0"/>
              </a:rPr>
              <a:t>ο κλασικό μοντέλο </a:t>
            </a:r>
            <a:r>
              <a:rPr lang="en-US" dirty="0">
                <a:ea typeface="Times New Roman" panose="02020603050405020304" pitchFamily="18" charset="0"/>
              </a:rPr>
              <a:t>web </a:t>
            </a:r>
            <a:r>
              <a:rPr lang="el-GR" dirty="0">
                <a:ea typeface="Times New Roman" panose="02020603050405020304" pitchFamily="18" charset="0"/>
              </a:rPr>
              <a:t>εφαρμογών:</a:t>
            </a:r>
            <a:endParaRPr lang="el-GR" dirty="0">
              <a:effectLst/>
              <a:ea typeface="Times New Roman" panose="02020603050405020304" pitchFamily="18" charset="0"/>
            </a:endParaRPr>
          </a:p>
        </p:txBody>
      </p:sp>
      <p:pic>
        <p:nvPicPr>
          <p:cNvPr id="7" name="Εικόνα 6" descr="Εικόνα web εφαρμογών client server."/>
          <p:cNvPicPr>
            <a:picLocks noChangeAspect="1"/>
          </p:cNvPicPr>
          <p:nvPr/>
        </p:nvPicPr>
        <p:blipFill>
          <a:blip r:embed="rId9"/>
          <a:stretch>
            <a:fillRect/>
          </a:stretch>
        </p:blipFill>
        <p:spPr>
          <a:xfrm>
            <a:off x="103346" y="2259882"/>
            <a:ext cx="8937308" cy="2206036"/>
          </a:xfrm>
          <a:prstGeom prst="rect">
            <a:avLst/>
          </a:prstGeom>
        </p:spPr>
      </p:pic>
      <p:sp>
        <p:nvSpPr>
          <p:cNvPr id="3" name="Rectangle 22"/>
          <p:cNvSpPr>
            <a:spLocks noChangeArrowheads="1"/>
          </p:cNvSpPr>
          <p:nvPr>
            <p:custDataLst>
              <p:tags r:id="rId4"/>
            </p:custDataLst>
          </p:nvPr>
        </p:nvSpPr>
        <p:spPr bwMode="auto">
          <a:xfrm>
            <a:off x="20773" y="4395472"/>
            <a:ext cx="910245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q"/>
            </a:pPr>
            <a:r>
              <a:rPr lang="el-GR" dirty="0">
                <a:latin typeface="+mn-lt"/>
              </a:rPr>
              <a:t>Η υποδομή για </a:t>
            </a:r>
            <a:r>
              <a:rPr lang="en-US" dirty="0">
                <a:latin typeface="+mn-lt"/>
              </a:rPr>
              <a:t>server</a:t>
            </a:r>
            <a:r>
              <a:rPr lang="el-GR" dirty="0">
                <a:latin typeface="+mn-lt"/>
              </a:rPr>
              <a:t>-</a:t>
            </a:r>
            <a:r>
              <a:rPr lang="en-US" dirty="0">
                <a:latin typeface="+mn-lt"/>
              </a:rPr>
              <a:t>side scripting</a:t>
            </a:r>
            <a:r>
              <a:rPr lang="el-GR" dirty="0">
                <a:latin typeface="+mn-lt"/>
              </a:rPr>
              <a:t> (π.χ. </a:t>
            </a:r>
            <a:r>
              <a:rPr lang="en-US" dirty="0">
                <a:latin typeface="+mn-lt"/>
              </a:rPr>
              <a:t>PHP</a:t>
            </a:r>
            <a:r>
              <a:rPr lang="el-GR" dirty="0">
                <a:latin typeface="+mn-lt"/>
              </a:rPr>
              <a:t>) φιλοξενείται στον ίδιο </a:t>
            </a:r>
            <a:r>
              <a:rPr lang="en-US" dirty="0">
                <a:latin typeface="+mn-lt"/>
              </a:rPr>
              <a:t>H</a:t>
            </a:r>
            <a:r>
              <a:rPr lang="el-GR" dirty="0">
                <a:latin typeface="+mn-lt"/>
              </a:rPr>
              <a:t>/</a:t>
            </a:r>
            <a:r>
              <a:rPr lang="en-US" dirty="0">
                <a:latin typeface="+mn-lt"/>
              </a:rPr>
              <a:t>Y </a:t>
            </a:r>
            <a:r>
              <a:rPr lang="el-GR" dirty="0">
                <a:latin typeface="+mn-lt"/>
              </a:rPr>
              <a:t>με τον </a:t>
            </a:r>
            <a:r>
              <a:rPr lang="en-US" dirty="0">
                <a:latin typeface="+mn-lt"/>
              </a:rPr>
              <a:t>web server</a:t>
            </a:r>
            <a:r>
              <a:rPr lang="el-GR" dirty="0">
                <a:latin typeface="+mn-lt"/>
              </a:rPr>
              <a:t>.</a:t>
            </a:r>
          </a:p>
          <a:p>
            <a:pPr marL="285750" lvl="0" indent="-285750">
              <a:buFont typeface="Wingdings" panose="05000000000000000000" pitchFamily="2" charset="2"/>
              <a:buChar char="q"/>
            </a:pPr>
            <a:r>
              <a:rPr lang="el-GR" dirty="0">
                <a:latin typeface="+mn-lt"/>
              </a:rPr>
              <a:t>Ο </a:t>
            </a:r>
            <a:r>
              <a:rPr lang="en-US" dirty="0">
                <a:latin typeface="+mn-lt"/>
              </a:rPr>
              <a:t>database server </a:t>
            </a:r>
            <a:r>
              <a:rPr lang="el-GR" dirty="0">
                <a:latin typeface="+mn-lt"/>
              </a:rPr>
              <a:t>(</a:t>
            </a:r>
            <a:r>
              <a:rPr lang="en-US" dirty="0">
                <a:latin typeface="+mn-lt"/>
              </a:rPr>
              <a:t>MySQL</a:t>
            </a:r>
            <a:r>
              <a:rPr lang="el-GR" dirty="0">
                <a:latin typeface="+mn-lt"/>
              </a:rPr>
              <a:t>, </a:t>
            </a:r>
            <a:r>
              <a:rPr lang="en-US" dirty="0">
                <a:latin typeface="+mn-lt"/>
              </a:rPr>
              <a:t>Oracle</a:t>
            </a:r>
            <a:r>
              <a:rPr lang="el-GR" dirty="0">
                <a:latin typeface="+mn-lt"/>
              </a:rPr>
              <a:t>, </a:t>
            </a:r>
            <a:r>
              <a:rPr lang="en-US" dirty="0">
                <a:latin typeface="+mn-lt"/>
              </a:rPr>
              <a:t>MS SQL Server</a:t>
            </a:r>
            <a:r>
              <a:rPr lang="el-GR" dirty="0">
                <a:latin typeface="+mn-lt"/>
              </a:rPr>
              <a:t>, </a:t>
            </a:r>
            <a:r>
              <a:rPr lang="el-GR" dirty="0" err="1">
                <a:latin typeface="+mn-lt"/>
              </a:rPr>
              <a:t>κτλ</a:t>
            </a:r>
            <a:r>
              <a:rPr lang="el-GR" dirty="0">
                <a:latin typeface="+mn-lt"/>
              </a:rPr>
              <a:t>) δύναται να φιλοξενείται:</a:t>
            </a:r>
          </a:p>
          <a:p>
            <a:pPr marL="742950" lvl="1" indent="-285750">
              <a:buFont typeface="Arial" panose="020B0604020202020204" pitchFamily="34" charset="0"/>
              <a:buChar char="•"/>
            </a:pPr>
            <a:r>
              <a:rPr lang="el-GR" dirty="0">
                <a:latin typeface="+mn-lt"/>
              </a:rPr>
              <a:t> στον ίδιο Η/Υ με τον </a:t>
            </a:r>
            <a:r>
              <a:rPr lang="en-US" dirty="0">
                <a:latin typeface="+mn-lt"/>
              </a:rPr>
              <a:t>web server </a:t>
            </a:r>
            <a:r>
              <a:rPr lang="el-GR" dirty="0">
                <a:latin typeface="+mn-lt"/>
              </a:rPr>
              <a:t> ή </a:t>
            </a:r>
          </a:p>
          <a:p>
            <a:pPr marL="742950" lvl="1" indent="-285750">
              <a:buFont typeface="Arial" panose="020B0604020202020204" pitchFamily="34" charset="0"/>
              <a:buChar char="•"/>
            </a:pPr>
            <a:r>
              <a:rPr lang="el-GR" dirty="0">
                <a:latin typeface="+mn-lt"/>
              </a:rPr>
              <a:t> σε διαφορετικό </a:t>
            </a:r>
            <a:r>
              <a:rPr lang="en-US" dirty="0">
                <a:latin typeface="+mn-lt"/>
              </a:rPr>
              <a:t>H</a:t>
            </a:r>
            <a:r>
              <a:rPr lang="el-GR" dirty="0">
                <a:latin typeface="+mn-lt"/>
              </a:rPr>
              <a:t>/</a:t>
            </a:r>
            <a:r>
              <a:rPr lang="en-US" dirty="0">
                <a:latin typeface="+mn-lt"/>
              </a:rPr>
              <a:t>Y </a:t>
            </a:r>
            <a:r>
              <a:rPr lang="el-GR" dirty="0">
                <a:latin typeface="+mn-lt"/>
              </a:rPr>
              <a:t>αν υπάρχει μεγάλος φόρτος  </a:t>
            </a:r>
          </a:p>
          <a:p>
            <a:pPr marL="1200150" lvl="2" indent="-285750">
              <a:buFont typeface="Wingdings" panose="05000000000000000000" pitchFamily="2" charset="2"/>
              <a:buChar char="ü"/>
            </a:pPr>
            <a:r>
              <a:rPr lang="en-US" dirty="0">
                <a:latin typeface="+mn-lt"/>
              </a:rPr>
              <a:t>web </a:t>
            </a:r>
            <a:r>
              <a:rPr lang="en-US" dirty="0" err="1">
                <a:latin typeface="+mn-lt"/>
              </a:rPr>
              <a:t>φόρτος</a:t>
            </a:r>
            <a:r>
              <a:rPr lang="en-US" dirty="0">
                <a:latin typeface="+mn-lt"/>
              </a:rPr>
              <a:t> (π</a:t>
            </a:r>
            <a:r>
              <a:rPr lang="en-US" dirty="0" err="1">
                <a:latin typeface="+mn-lt"/>
              </a:rPr>
              <a:t>ολλοί</a:t>
            </a:r>
            <a:r>
              <a:rPr lang="en-US" dirty="0">
                <a:latin typeface="+mn-lt"/>
              </a:rPr>
              <a:t> επ</a:t>
            </a:r>
            <a:r>
              <a:rPr lang="en-US" dirty="0" err="1">
                <a:latin typeface="+mn-lt"/>
              </a:rPr>
              <a:t>ισκέ</a:t>
            </a:r>
            <a:r>
              <a:rPr lang="en-US" dirty="0">
                <a:latin typeface="+mn-lt"/>
              </a:rPr>
              <a:t>πτες)</a:t>
            </a:r>
            <a:endParaRPr lang="el-GR" dirty="0">
              <a:latin typeface="+mn-lt"/>
            </a:endParaRPr>
          </a:p>
          <a:p>
            <a:pPr marL="1200150" lvl="2" indent="-285750">
              <a:buFont typeface="Wingdings" panose="05000000000000000000" pitchFamily="2" charset="2"/>
              <a:buChar char="ü"/>
            </a:pPr>
            <a:r>
              <a:rPr lang="en-US" dirty="0">
                <a:latin typeface="+mn-lt"/>
              </a:rPr>
              <a:t>database</a:t>
            </a:r>
            <a:r>
              <a:rPr lang="el-GR" dirty="0">
                <a:latin typeface="+mn-lt"/>
              </a:rPr>
              <a:t> φόρτος (πολύπλοκη εφαρμογή ή/και πολλά δεδομένα)</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1260475" algn="l"/>
              </a:tabLst>
            </a:pPr>
            <a:endParaRPr kumimoji="0" lang="el-GR" altLang="el-GR" sz="1800" b="0" i="0" u="none" strike="noStrike" cap="none" normalizeH="0" baseline="0" dirty="0" smtClean="0">
              <a:ln>
                <a:noFill/>
              </a:ln>
              <a:solidFill>
                <a:schemeClr val="tx1"/>
              </a:solidFill>
              <a:effectLst/>
              <a:latin typeface="+mn-lt"/>
            </a:endParaRPr>
          </a:p>
        </p:txBody>
      </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sz="4000" dirty="0"/>
              <a:t>Βάσεις Δεδομένων </a:t>
            </a:r>
            <a:r>
              <a:rPr lang="en-US" sz="4000" dirty="0"/>
              <a:t>&amp; WWW</a:t>
            </a:r>
            <a:r>
              <a:rPr lang="el-GR" sz="4000" dirty="0"/>
              <a:t>   (2/2)</a:t>
            </a:r>
          </a:p>
        </p:txBody>
      </p:sp>
      <p:sp>
        <p:nvSpPr>
          <p:cNvPr id="5" name="Ορθογώνιο 4"/>
          <p:cNvSpPr/>
          <p:nvPr>
            <p:custDataLst>
              <p:tags r:id="rId3"/>
            </p:custDataLst>
          </p:nvPr>
        </p:nvSpPr>
        <p:spPr>
          <a:xfrm>
            <a:off x="179512" y="940966"/>
            <a:ext cx="8964488" cy="4616648"/>
          </a:xfrm>
          <a:prstGeom prst="rect">
            <a:avLst/>
          </a:prstGeom>
        </p:spPr>
        <p:txBody>
          <a:bodyPr wrap="square">
            <a:spAutoFit/>
          </a:bodyPr>
          <a:lstStyle/>
          <a:p>
            <a:pPr marL="285750" indent="-285750">
              <a:buFont typeface="Wingdings" panose="05000000000000000000" pitchFamily="2" charset="2"/>
              <a:buChar char="v"/>
            </a:pPr>
            <a:r>
              <a:rPr lang="el-GR" sz="1600" dirty="0" smtClean="0"/>
              <a:t>Το </a:t>
            </a:r>
            <a:r>
              <a:rPr lang="el-GR" sz="1600" dirty="0"/>
              <a:t>μεγαλύτερο μέρος του </a:t>
            </a:r>
            <a:r>
              <a:rPr lang="el-GR" sz="1600" dirty="0" err="1"/>
              <a:t>web</a:t>
            </a:r>
            <a:r>
              <a:rPr lang="el-GR" sz="1600" dirty="0"/>
              <a:t> αποτελείται από ιστοσελίδες που δεν υφίστανται ως αρχεία αλλά </a:t>
            </a:r>
            <a:r>
              <a:rPr lang="el-GR" sz="1600" u="sng" dirty="0"/>
              <a:t>δημιουργούνται δυναμικά,</a:t>
            </a:r>
            <a:r>
              <a:rPr lang="el-GR" sz="1600" dirty="0"/>
              <a:t> τη στιγμή που κάποιος τις ζητά, με βάση:</a:t>
            </a:r>
          </a:p>
          <a:p>
            <a:pPr marL="742950" lvl="1" indent="-285750">
              <a:buFont typeface="Wingdings" panose="05000000000000000000" pitchFamily="2" charset="2"/>
              <a:buChar char="q"/>
            </a:pPr>
            <a:r>
              <a:rPr lang="el-GR" sz="1600" dirty="0" smtClean="0"/>
              <a:t>κάποιο </a:t>
            </a:r>
            <a:r>
              <a:rPr lang="el-GR" sz="1600" b="1" dirty="0"/>
              <a:t>πρότυπο σελίδας</a:t>
            </a:r>
            <a:r>
              <a:rPr lang="el-GR" sz="1600" dirty="0"/>
              <a:t> (</a:t>
            </a:r>
            <a:r>
              <a:rPr lang="el-GR" sz="1600" dirty="0" err="1"/>
              <a:t>page</a:t>
            </a:r>
            <a:r>
              <a:rPr lang="el-GR" sz="1600" dirty="0"/>
              <a:t> </a:t>
            </a:r>
            <a:r>
              <a:rPr lang="el-GR" sz="1600" dirty="0" err="1"/>
              <a:t>template</a:t>
            </a:r>
            <a:r>
              <a:rPr lang="el-GR" sz="1600" dirty="0"/>
              <a:t>)</a:t>
            </a:r>
          </a:p>
          <a:p>
            <a:pPr marL="742950" lvl="1" indent="-285750">
              <a:buFont typeface="Wingdings" panose="05000000000000000000" pitchFamily="2" charset="2"/>
              <a:buChar char="q"/>
            </a:pPr>
            <a:r>
              <a:rPr lang="el-GR" sz="1600" b="1" dirty="0" smtClean="0"/>
              <a:t>δεδομένα</a:t>
            </a:r>
            <a:r>
              <a:rPr lang="el-GR" sz="1600" dirty="0" smtClean="0"/>
              <a:t> </a:t>
            </a:r>
            <a:r>
              <a:rPr lang="el-GR" sz="1600" dirty="0"/>
              <a:t>προερχόμενα από κάποια βάση δεδομένων</a:t>
            </a:r>
          </a:p>
          <a:p>
            <a:pPr marL="742950" lvl="1" indent="-285750">
              <a:buFont typeface="Wingdings" panose="05000000000000000000" pitchFamily="2" charset="2"/>
              <a:buChar char="q"/>
            </a:pPr>
            <a:r>
              <a:rPr lang="el-GR" sz="1600" dirty="0" smtClean="0"/>
              <a:t>κάποια </a:t>
            </a:r>
            <a:r>
              <a:rPr lang="el-GR" sz="1600" b="1" dirty="0" err="1"/>
              <a:t>server-side-scripting</a:t>
            </a:r>
            <a:r>
              <a:rPr lang="el-GR" sz="1600" dirty="0"/>
              <a:t> γλώσσα μέσω της οποίας </a:t>
            </a:r>
          </a:p>
          <a:p>
            <a:pPr lvl="2"/>
            <a:r>
              <a:rPr lang="el-GR" sz="1600" dirty="0"/>
              <a:t>θα προσδιοριστεί ποια θα είναι τα δεδομένα και πώς </a:t>
            </a:r>
          </a:p>
          <a:p>
            <a:pPr lvl="2"/>
            <a:r>
              <a:rPr lang="el-GR" sz="1600" dirty="0"/>
              <a:t>θα ενσωματωθούν στο πρότυπο σελίδας</a:t>
            </a:r>
          </a:p>
          <a:p>
            <a:pPr marL="285750" indent="-285750">
              <a:buFont typeface="Wingdings" panose="05000000000000000000" pitchFamily="2" charset="2"/>
              <a:buChar char="v"/>
            </a:pPr>
            <a:r>
              <a:rPr lang="el-GR" sz="1600" dirty="0" smtClean="0"/>
              <a:t>Αυτό </a:t>
            </a:r>
            <a:r>
              <a:rPr lang="el-GR" sz="1600" dirty="0"/>
              <a:t>το τμήμα του </a:t>
            </a:r>
            <a:r>
              <a:rPr lang="el-GR" sz="1600" dirty="0" err="1"/>
              <a:t>web</a:t>
            </a:r>
            <a:r>
              <a:rPr lang="el-GR" sz="1600" dirty="0"/>
              <a:t> ονομάζεται </a:t>
            </a:r>
            <a:r>
              <a:rPr lang="el-GR" sz="1600" b="1" dirty="0" err="1"/>
              <a:t>deep</a:t>
            </a:r>
            <a:r>
              <a:rPr lang="el-GR" sz="1600" b="1" dirty="0"/>
              <a:t> </a:t>
            </a:r>
            <a:r>
              <a:rPr lang="el-GR" sz="1600" b="1" dirty="0" err="1"/>
              <a:t>web</a:t>
            </a:r>
            <a:r>
              <a:rPr lang="el-GR" sz="1600" dirty="0"/>
              <a:t> </a:t>
            </a:r>
          </a:p>
          <a:p>
            <a:pPr lvl="1"/>
            <a:r>
              <a:rPr lang="el-GR" sz="1600" dirty="0"/>
              <a:t>(βαθύ </a:t>
            </a:r>
            <a:r>
              <a:rPr lang="el-GR" sz="1600" dirty="0" err="1"/>
              <a:t>web</a:t>
            </a:r>
            <a:r>
              <a:rPr lang="el-GR" sz="1600" dirty="0"/>
              <a:t>) και είναι συντριπτικά μεγαλύτερο σε </a:t>
            </a:r>
          </a:p>
          <a:p>
            <a:pPr lvl="1"/>
            <a:r>
              <a:rPr lang="el-GR" sz="1600" dirty="0"/>
              <a:t>μέγεθος από τις στατικές σελίδες.</a:t>
            </a:r>
          </a:p>
          <a:p>
            <a:pPr marL="742950" lvl="1" indent="-285750">
              <a:buFont typeface="Wingdings" panose="05000000000000000000" pitchFamily="2" charset="2"/>
              <a:buChar char="q"/>
            </a:pPr>
            <a:r>
              <a:rPr lang="el-GR" sz="1600" dirty="0" smtClean="0"/>
              <a:t>Αναλογιστείτε </a:t>
            </a:r>
            <a:r>
              <a:rPr lang="el-GR" sz="1600" dirty="0"/>
              <a:t>πόσες ιστοσελίδες βγάζει ένα </a:t>
            </a:r>
            <a:r>
              <a:rPr lang="el-GR" sz="1600" dirty="0" err="1"/>
              <a:t>site</a:t>
            </a:r>
            <a:r>
              <a:rPr lang="el-GR" sz="1600" dirty="0"/>
              <a:t> </a:t>
            </a:r>
          </a:p>
          <a:p>
            <a:pPr lvl="1"/>
            <a:r>
              <a:rPr lang="en-US" sz="1600" dirty="0" smtClean="0"/>
              <a:t>	</a:t>
            </a:r>
            <a:r>
              <a:rPr lang="el-GR" sz="1600" dirty="0" smtClean="0"/>
              <a:t>ηλεκτρονικού </a:t>
            </a:r>
            <a:r>
              <a:rPr lang="el-GR" sz="1600" dirty="0"/>
              <a:t>καταστήματος με κατάλογο μερικών χιλιάδων προϊόντων!</a:t>
            </a:r>
          </a:p>
          <a:p>
            <a:pPr marL="742950" lvl="1" indent="-285750">
              <a:buFont typeface="Wingdings" panose="05000000000000000000" pitchFamily="2" charset="2"/>
              <a:buChar char="q"/>
            </a:pPr>
            <a:r>
              <a:rPr lang="el-GR" sz="1600" dirty="0" smtClean="0"/>
              <a:t>1 </a:t>
            </a:r>
            <a:r>
              <a:rPr lang="el-GR" sz="1600" dirty="0"/>
              <a:t>πρότυπο σελίδας  Χ  χιλιάδες προϊόντα στην </a:t>
            </a:r>
            <a:r>
              <a:rPr lang="el-GR" sz="1600" dirty="0" err="1"/>
              <a:t>database</a:t>
            </a:r>
            <a:r>
              <a:rPr lang="el-GR" sz="1600" dirty="0"/>
              <a:t>  =  χιλιάδες σελίδες </a:t>
            </a:r>
          </a:p>
          <a:p>
            <a:pPr marL="285750" indent="-285750">
              <a:buFont typeface="Wingdings" panose="05000000000000000000" pitchFamily="2" charset="2"/>
              <a:buChar char="v"/>
            </a:pPr>
            <a:r>
              <a:rPr lang="el-GR" sz="1600" dirty="0" smtClean="0"/>
              <a:t>Η </a:t>
            </a:r>
            <a:r>
              <a:rPr lang="el-GR" sz="1600" dirty="0"/>
              <a:t>εξάπλωση των φορητών συσκευών με πρόσβαση στον Παγκόσμιο Ιστό δημιουργεί επιπλέον ανάγκη για </a:t>
            </a:r>
            <a:r>
              <a:rPr lang="el-GR" sz="1600" dirty="0" err="1"/>
              <a:t>server-side</a:t>
            </a:r>
            <a:r>
              <a:rPr lang="el-GR" sz="1600" dirty="0"/>
              <a:t> εφαρμογές με πρόσβαση σε βάσεις δεδομένων.</a:t>
            </a:r>
          </a:p>
          <a:p>
            <a:pPr marL="742950" lvl="1" indent="-285750">
              <a:buFont typeface="Wingdings" panose="05000000000000000000" pitchFamily="2" charset="2"/>
              <a:buChar char="q"/>
            </a:pPr>
            <a:r>
              <a:rPr lang="el-GR" sz="1600" dirty="0" smtClean="0"/>
              <a:t>Τέτοιες </a:t>
            </a:r>
            <a:r>
              <a:rPr lang="el-GR" sz="1600" dirty="0"/>
              <a:t>εφαρμογές δεν παράγουν απαραίτητα ιστοσελίδες! </a:t>
            </a:r>
          </a:p>
          <a:p>
            <a:pPr marL="742950" lvl="1" indent="-285750">
              <a:buFont typeface="Wingdings" panose="05000000000000000000" pitchFamily="2" charset="2"/>
              <a:buChar char="q"/>
            </a:pPr>
            <a:r>
              <a:rPr lang="el-GR" sz="1600" dirty="0" smtClean="0"/>
              <a:t>Μπορεί </a:t>
            </a:r>
            <a:r>
              <a:rPr lang="el-GR" sz="1600" dirty="0"/>
              <a:t>για παράδειγμα να τροφοδοτούν με XML δεδομένα άλλες </a:t>
            </a:r>
          </a:p>
          <a:p>
            <a:pPr lvl="1"/>
            <a:r>
              <a:rPr lang="en-US" sz="1600" dirty="0" smtClean="0"/>
              <a:t>	</a:t>
            </a:r>
            <a:r>
              <a:rPr lang="el-GR" sz="1600" dirty="0" smtClean="0"/>
              <a:t>εφαρμογές</a:t>
            </a:r>
            <a:r>
              <a:rPr lang="el-GR" sz="1600" dirty="0"/>
              <a:t>, γραμμένες για αυτές τις συσκευές (iPhone, </a:t>
            </a:r>
            <a:r>
              <a:rPr lang="el-GR" sz="1600" dirty="0" err="1"/>
              <a:t>Android</a:t>
            </a:r>
            <a:r>
              <a:rPr lang="el-GR" sz="1600" dirty="0"/>
              <a:t>, </a:t>
            </a:r>
            <a:r>
              <a:rPr lang="el-GR" sz="1600" dirty="0" err="1"/>
              <a:t>κτλ</a:t>
            </a:r>
            <a:r>
              <a:rPr lang="el-GR" sz="1600" dirty="0"/>
              <a:t>).</a:t>
            </a:r>
          </a:p>
        </p:txBody>
      </p:sp>
      <p:pic>
        <p:nvPicPr>
          <p:cNvPr id="6" name="Εικόνα 5" descr="Εικόνα αναπαράστασης όγκου δεδομένων ιστοσελίδων και περιεχομένου τους."/>
          <p:cNvPicPr>
            <a:picLocks noChangeAspect="1"/>
          </p:cNvPicPr>
          <p:nvPr/>
        </p:nvPicPr>
        <p:blipFill>
          <a:blip r:embed="rId8"/>
          <a:stretch>
            <a:fillRect/>
          </a:stretch>
        </p:blipFill>
        <p:spPr>
          <a:xfrm>
            <a:off x="5947073" y="1484784"/>
            <a:ext cx="3168352" cy="2235894"/>
          </a:xfrm>
          <a:prstGeom prst="rect">
            <a:avLst/>
          </a:prstGeom>
        </p:spPr>
      </p:pic>
      <p:pic>
        <p:nvPicPr>
          <p:cNvPr id="7" name="Εικόνα 6"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n-US" sz="3600" dirty="0"/>
              <a:t>PHP &amp; MySQL</a:t>
            </a:r>
            <a:endParaRPr lang="el-GR" sz="3600" dirty="0"/>
          </a:p>
        </p:txBody>
      </p:sp>
      <p:sp>
        <p:nvSpPr>
          <p:cNvPr id="9" name="Θέση περιεχομένου 8"/>
          <p:cNvSpPr>
            <a:spLocks noGrp="1"/>
          </p:cNvSpPr>
          <p:nvPr>
            <p:ph idx="1"/>
            <p:custDataLst>
              <p:tags r:id="rId3"/>
            </p:custDataLst>
          </p:nvPr>
        </p:nvSpPr>
        <p:spPr>
          <a:xfrm>
            <a:off x="89755" y="844329"/>
            <a:ext cx="8856984" cy="5896990"/>
          </a:xfrm>
        </p:spPr>
        <p:txBody>
          <a:bodyPr>
            <a:noAutofit/>
          </a:bodyPr>
          <a:lstStyle/>
          <a:p>
            <a:pPr lvl="0">
              <a:spcAft>
                <a:spcPts val="300"/>
              </a:spcAft>
              <a:buFont typeface="Wingdings" panose="05000000000000000000" pitchFamily="2" charset="2"/>
              <a:buChar char=""/>
            </a:pPr>
            <a:r>
              <a:rPr lang="el-GR" sz="1400" dirty="0">
                <a:ea typeface="Times New Roman" panose="02020603050405020304" pitchFamily="18" charset="0"/>
              </a:rPr>
              <a:t>Οι επόμενες διαφάνειες περιγράφουν τα απολύτως απαραίτητα που χρειάζεται κάποιος για να αξιοποιήσει μια βάση δεδομένων σε μια </a:t>
            </a:r>
            <a:r>
              <a:rPr lang="en-US" sz="1400" dirty="0">
                <a:ea typeface="Times New Roman" panose="02020603050405020304" pitchFamily="18" charset="0"/>
              </a:rPr>
              <a:t>web </a:t>
            </a:r>
            <a:r>
              <a:rPr lang="el-GR" sz="1400" dirty="0">
                <a:ea typeface="Times New Roman" panose="02020603050405020304" pitchFamily="18" charset="0"/>
              </a:rPr>
              <a:t>εφαρμογή με τη βοήθεια της γλώσσας </a:t>
            </a:r>
            <a:r>
              <a:rPr lang="en-US" sz="1400" dirty="0">
                <a:ea typeface="Times New Roman" panose="02020603050405020304" pitchFamily="18" charset="0"/>
              </a:rPr>
              <a:t>PHP</a:t>
            </a:r>
            <a:r>
              <a:rPr lang="el-GR" sz="1400" dirty="0">
                <a:ea typeface="Times New Roman" panose="02020603050405020304" pitchFamily="18" charset="0"/>
              </a:rPr>
              <a:t>. </a:t>
            </a:r>
          </a:p>
          <a:p>
            <a:pPr lvl="0">
              <a:spcAft>
                <a:spcPts val="300"/>
              </a:spcAft>
              <a:buFont typeface="Wingdings" panose="05000000000000000000" pitchFamily="2" charset="2"/>
              <a:buChar char=""/>
            </a:pPr>
            <a:r>
              <a:rPr lang="el-GR" sz="1400" dirty="0">
                <a:ea typeface="Times New Roman" panose="02020603050405020304" pitchFamily="18" charset="0"/>
              </a:rPr>
              <a:t>Η βάση δεδομένων θεωρείται ότι βρίσκεται σε </a:t>
            </a:r>
            <a:r>
              <a:rPr lang="en-US" sz="1400" dirty="0">
                <a:ea typeface="Times New Roman" panose="02020603050405020304" pitchFamily="18" charset="0"/>
              </a:rPr>
              <a:t>database server </a:t>
            </a:r>
            <a:r>
              <a:rPr lang="el-GR" sz="1400" dirty="0">
                <a:ea typeface="Times New Roman" panose="02020603050405020304" pitchFamily="18" charset="0"/>
              </a:rPr>
              <a:t>τύπου </a:t>
            </a:r>
            <a:r>
              <a:rPr lang="en-US" sz="1400" dirty="0">
                <a:ea typeface="Times New Roman" panose="02020603050405020304" pitchFamily="18" charset="0"/>
              </a:rPr>
              <a:t>MySQL</a:t>
            </a:r>
            <a:r>
              <a:rPr lang="el-GR" sz="1400" dirty="0">
                <a:ea typeface="Times New Roman" panose="02020603050405020304" pitchFamily="18" charset="0"/>
              </a:rPr>
              <a:t>.</a:t>
            </a:r>
          </a:p>
          <a:p>
            <a:pPr lvl="1">
              <a:spcAft>
                <a:spcPts val="300"/>
              </a:spcAft>
              <a:buSzPts val="1800"/>
              <a:buFont typeface="Wingdings" panose="05000000000000000000" pitchFamily="2" charset="2"/>
              <a:buChar char=""/>
            </a:pPr>
            <a:r>
              <a:rPr lang="el-GR" sz="1400" spc="-30" dirty="0">
                <a:ea typeface="Times New Roman" panose="02020603050405020304" pitchFamily="18" charset="0"/>
              </a:rPr>
              <a:t>Εξαιρετικά δημοφιλής συνδυασμός και </a:t>
            </a:r>
            <a:r>
              <a:rPr lang="en-US" sz="1400" spc="-30" dirty="0">
                <a:ea typeface="Times New Roman" panose="02020603050405020304" pitchFamily="18" charset="0"/>
              </a:rPr>
              <a:t>open source </a:t>
            </a:r>
            <a:r>
              <a:rPr lang="el-GR" sz="1400" spc="-30" dirty="0">
                <a:ea typeface="Times New Roman" panose="02020603050405020304" pitchFamily="18" charset="0"/>
              </a:rPr>
              <a:t>σε όλες του τις διαστάσεις.</a:t>
            </a:r>
          </a:p>
          <a:p>
            <a:pPr lvl="1">
              <a:spcAft>
                <a:spcPts val="300"/>
              </a:spcAft>
              <a:buSzPts val="1800"/>
              <a:buFont typeface="Wingdings" panose="05000000000000000000" pitchFamily="2" charset="2"/>
              <a:buChar char=""/>
            </a:pPr>
            <a:r>
              <a:rPr lang="el-GR" sz="1400" spc="-30" dirty="0">
                <a:ea typeface="Times New Roman" panose="02020603050405020304" pitchFamily="18" charset="0"/>
              </a:rPr>
              <a:t>Δεν είναι περιοριστικό καθώς δίνεται έμφαση στην </a:t>
            </a:r>
            <a:r>
              <a:rPr lang="en-US" sz="1400" spc="-30" dirty="0">
                <a:ea typeface="Times New Roman" panose="02020603050405020304" pitchFamily="18" charset="0"/>
              </a:rPr>
              <a:t>PDO</a:t>
            </a:r>
            <a:r>
              <a:rPr lang="el-GR" sz="1400" spc="-30" dirty="0">
                <a:ea typeface="Times New Roman" panose="02020603050405020304" pitchFamily="18" charset="0"/>
              </a:rPr>
              <a:t>, τη βιβλιοθήκη της </a:t>
            </a:r>
            <a:r>
              <a:rPr lang="en-US" sz="1400" spc="-30" dirty="0">
                <a:ea typeface="Times New Roman" panose="02020603050405020304" pitchFamily="18" charset="0"/>
              </a:rPr>
              <a:t>PHP </a:t>
            </a:r>
            <a:r>
              <a:rPr lang="el-GR" sz="1400" spc="-30" dirty="0">
                <a:ea typeface="Times New Roman" panose="02020603050405020304" pitchFamily="18" charset="0"/>
              </a:rPr>
              <a:t>για διασύνδεση με βάσεις δεδομένων που είναι ανεξάρτητη του </a:t>
            </a:r>
            <a:r>
              <a:rPr lang="en-US" sz="1400" spc="-30" dirty="0">
                <a:ea typeface="Times New Roman" panose="02020603050405020304" pitchFamily="18" charset="0"/>
              </a:rPr>
              <a:t>RDBMS </a:t>
            </a:r>
            <a:r>
              <a:rPr lang="el-GR" sz="1400" spc="-30" dirty="0">
                <a:ea typeface="Times New Roman" panose="02020603050405020304" pitchFamily="18" charset="0"/>
              </a:rPr>
              <a:t>που έχει επιλεγεί.</a:t>
            </a:r>
          </a:p>
          <a:p>
            <a:pPr lvl="0">
              <a:spcAft>
                <a:spcPts val="300"/>
              </a:spcAft>
              <a:buFont typeface="Wingdings" panose="05000000000000000000" pitchFamily="2" charset="2"/>
              <a:buChar char=""/>
            </a:pPr>
            <a:r>
              <a:rPr lang="el-GR" sz="1400" dirty="0">
                <a:ea typeface="Times New Roman" panose="02020603050405020304" pitchFamily="18" charset="0"/>
              </a:rPr>
              <a:t>Η </a:t>
            </a:r>
            <a:r>
              <a:rPr lang="en-US" sz="1400" dirty="0">
                <a:ea typeface="Times New Roman" panose="02020603050405020304" pitchFamily="18" charset="0"/>
              </a:rPr>
              <a:t>PHP </a:t>
            </a:r>
            <a:r>
              <a:rPr lang="el-GR" sz="1400" dirty="0">
                <a:ea typeface="Times New Roman" panose="02020603050405020304" pitchFamily="18" charset="0"/>
              </a:rPr>
              <a:t>παρέχει δύο (εξίσου καλές) βιβλιοθήκες για σύνδεση σε βάσεις δεδομένων:</a:t>
            </a:r>
          </a:p>
          <a:p>
            <a:pPr lvl="1">
              <a:spcAft>
                <a:spcPts val="300"/>
              </a:spcAft>
              <a:buSzPts val="1800"/>
              <a:buFont typeface="Wingdings" panose="05000000000000000000" pitchFamily="2" charset="2"/>
              <a:buChar char=""/>
            </a:pPr>
            <a:r>
              <a:rPr lang="en-US" sz="1400" b="1" spc="-30" dirty="0" err="1">
                <a:ea typeface="Times New Roman" panose="02020603050405020304" pitchFamily="18" charset="0"/>
              </a:rPr>
              <a:t>SQLi</a:t>
            </a:r>
            <a:r>
              <a:rPr lang="el-GR" sz="1400" spc="-30" dirty="0">
                <a:ea typeface="Times New Roman" panose="02020603050405020304" pitchFamily="18" charset="0"/>
              </a:rPr>
              <a:t>: εξέλιξη της παλαιότερης βιβλιοθήκης (</a:t>
            </a:r>
            <a:r>
              <a:rPr lang="en-US" sz="1400" spc="-30" dirty="0" err="1">
                <a:ea typeface="Times New Roman" panose="02020603050405020304" pitchFamily="18" charset="0"/>
              </a:rPr>
              <a:t>i</a:t>
            </a:r>
            <a:r>
              <a:rPr lang="el-GR" sz="1400" spc="-30" dirty="0">
                <a:ea typeface="Times New Roman" panose="02020603050405020304" pitchFamily="18" charset="0"/>
              </a:rPr>
              <a:t>=</a:t>
            </a:r>
            <a:r>
              <a:rPr lang="en-US" sz="1400" spc="-30" dirty="0">
                <a:ea typeface="Times New Roman" panose="02020603050405020304" pitchFamily="18" charset="0"/>
              </a:rPr>
              <a:t>improved</a:t>
            </a:r>
            <a:r>
              <a:rPr lang="el-GR" sz="1400" spc="-30" dirty="0">
                <a:ea typeface="Times New Roman" panose="02020603050405020304" pitchFamily="18" charset="0"/>
              </a:rPr>
              <a:t>) που καταργήθηκε. Παρέχει ταυτόχρονα συμβατική αλλά και αντικειμενοστραφή σύνταξη και είναι καλή επιλογή για γρήγορη μετατροπή παλαιών εφαρμογών που ήταν χτισμένες </a:t>
            </a:r>
            <a:r>
              <a:rPr lang="el-GR" sz="1400" b="1" spc="-30" dirty="0">
                <a:solidFill>
                  <a:srgbClr val="0000CC"/>
                </a:solidFill>
                <a:ea typeface="Times New Roman" panose="02020603050405020304" pitchFamily="18" charset="0"/>
              </a:rPr>
              <a:t>με την παλιά βιβλιοθήκη</a:t>
            </a:r>
            <a:r>
              <a:rPr lang="el-GR" sz="1400" spc="-30" dirty="0">
                <a:ea typeface="Times New Roman" panose="02020603050405020304" pitchFamily="18" charset="0"/>
              </a:rPr>
              <a:t> διασύνδεσης </a:t>
            </a:r>
            <a:r>
              <a:rPr lang="en-US" sz="1400" spc="-30" dirty="0">
                <a:ea typeface="Times New Roman" panose="02020603050405020304" pitchFamily="18" charset="0"/>
              </a:rPr>
              <a:t>PHP </a:t>
            </a:r>
            <a:r>
              <a:rPr lang="el-GR" sz="1400" spc="-30" dirty="0">
                <a:ea typeface="Times New Roman" panose="02020603050405020304" pitchFamily="18" charset="0"/>
              </a:rPr>
              <a:t>με βάσεις δεδομένων (εξαιτίας των παρόμοιων εντολών).</a:t>
            </a:r>
          </a:p>
          <a:p>
            <a:pPr lvl="1">
              <a:spcAft>
                <a:spcPts val="300"/>
              </a:spcAft>
              <a:buSzPts val="1600"/>
              <a:buFont typeface="Symbol" panose="05050102010706020507" pitchFamily="18" charset="2"/>
              <a:buChar char=""/>
              <a:tabLst>
                <a:tab pos="990600" algn="l"/>
              </a:tabLst>
            </a:pPr>
            <a:r>
              <a:rPr lang="el-GR" sz="1400" dirty="0">
                <a:ea typeface="Times New Roman" panose="02020603050405020304" pitchFamily="18" charset="0"/>
              </a:rPr>
              <a:t>Η </a:t>
            </a:r>
            <a:r>
              <a:rPr lang="el-GR" sz="1400" b="1" dirty="0">
                <a:solidFill>
                  <a:srgbClr val="0000CC"/>
                </a:solidFill>
                <a:ea typeface="Times New Roman" panose="02020603050405020304" pitchFamily="18" charset="0"/>
              </a:rPr>
              <a:t>παλιά βιβλιοθήκη</a:t>
            </a:r>
            <a:r>
              <a:rPr lang="el-GR" sz="1400" dirty="0">
                <a:solidFill>
                  <a:srgbClr val="0000CC"/>
                </a:solidFill>
                <a:ea typeface="Times New Roman" panose="02020603050405020304" pitchFamily="18" charset="0"/>
              </a:rPr>
              <a:t> </a:t>
            </a:r>
            <a:r>
              <a:rPr lang="el-GR" sz="1400" dirty="0">
                <a:ea typeface="Times New Roman" panose="02020603050405020304" pitchFamily="18" charset="0"/>
              </a:rPr>
              <a:t>έχει επίσημα καταργηθεί εδώ και μερικά χρόνια. </a:t>
            </a:r>
            <a:r>
              <a:rPr lang="en-US" sz="1400" b="1" dirty="0">
                <a:ea typeface="Times New Roman" panose="02020603050405020304" pitchFamily="18" charset="0"/>
              </a:rPr>
              <a:t>DON</a:t>
            </a:r>
            <a:r>
              <a:rPr lang="el-GR" sz="1400" b="1" dirty="0">
                <a:ea typeface="Times New Roman" panose="02020603050405020304" pitchFamily="18" charset="0"/>
              </a:rPr>
              <a:t>'</a:t>
            </a:r>
            <a:r>
              <a:rPr lang="en-US" sz="1400" b="1" dirty="0">
                <a:ea typeface="Times New Roman" panose="02020603050405020304" pitchFamily="18" charset="0"/>
              </a:rPr>
              <a:t>T USE IT</a:t>
            </a:r>
            <a:r>
              <a:rPr lang="el-GR" sz="1400" b="1" dirty="0">
                <a:ea typeface="Times New Roman" panose="02020603050405020304" pitchFamily="18" charset="0"/>
              </a:rPr>
              <a:t>!!!</a:t>
            </a:r>
            <a:endParaRPr lang="el-GR" sz="1400" dirty="0">
              <a:ea typeface="Times New Roman" panose="02020603050405020304" pitchFamily="18" charset="0"/>
            </a:endParaRPr>
          </a:p>
          <a:p>
            <a:pPr lvl="1">
              <a:spcAft>
                <a:spcPts val="300"/>
              </a:spcAft>
              <a:buSzPts val="1800"/>
              <a:buFont typeface="Wingdings" panose="05000000000000000000" pitchFamily="2" charset="2"/>
              <a:buChar char=""/>
            </a:pPr>
            <a:r>
              <a:rPr lang="en-US" sz="1400" b="1" spc="-30" dirty="0">
                <a:ea typeface="Times New Roman" panose="02020603050405020304" pitchFamily="18" charset="0"/>
              </a:rPr>
              <a:t>PDO</a:t>
            </a:r>
            <a:r>
              <a:rPr lang="el-GR" sz="1400" spc="-30" dirty="0">
                <a:ea typeface="Times New Roman" panose="02020603050405020304" pitchFamily="18" charset="0"/>
              </a:rPr>
              <a:t>: μοντέρνα, αντικειμενοστραφής βιβλιοθήκη, προσανατολισμένη στις </a:t>
            </a:r>
            <a:r>
              <a:rPr lang="el-GR" sz="1400" spc="-30" dirty="0" err="1">
                <a:ea typeface="Times New Roman" panose="02020603050405020304" pitchFamily="18" charset="0"/>
              </a:rPr>
              <a:t>νεώτερες</a:t>
            </a:r>
            <a:r>
              <a:rPr lang="el-GR" sz="1400" spc="-30" dirty="0">
                <a:ea typeface="Times New Roman" panose="02020603050405020304" pitchFamily="18" charset="0"/>
              </a:rPr>
              <a:t> εκδόσεις της </a:t>
            </a:r>
            <a:r>
              <a:rPr lang="en-US" sz="1400" spc="-30" dirty="0">
                <a:ea typeface="Times New Roman" panose="02020603050405020304" pitchFamily="18" charset="0"/>
              </a:rPr>
              <a:t>MySQL</a:t>
            </a:r>
            <a:r>
              <a:rPr lang="el-GR" sz="1400" spc="-30" dirty="0">
                <a:ea typeface="Times New Roman" panose="02020603050405020304" pitchFamily="18" charset="0"/>
              </a:rPr>
              <a:t> αν και είναι ανεξάρτητη </a:t>
            </a:r>
            <a:r>
              <a:rPr lang="en-US" sz="1400" spc="-30" dirty="0">
                <a:ea typeface="Times New Roman" panose="02020603050405020304" pitchFamily="18" charset="0"/>
              </a:rPr>
              <a:t>RDBMS</a:t>
            </a:r>
            <a:r>
              <a:rPr lang="el-GR" sz="1400" spc="-30" dirty="0">
                <a:ea typeface="Times New Roman" panose="02020603050405020304" pitchFamily="18" charset="0"/>
              </a:rPr>
              <a:t>. Ενδείκνυται η χρήση της σε νέα </a:t>
            </a:r>
            <a:r>
              <a:rPr lang="en-US" sz="1400" spc="-30" dirty="0">
                <a:ea typeface="Times New Roman" panose="02020603050405020304" pitchFamily="18" charset="0"/>
              </a:rPr>
              <a:t>projects</a:t>
            </a:r>
            <a:r>
              <a:rPr lang="el-GR" sz="1400" spc="-30" dirty="0">
                <a:ea typeface="Times New Roman" panose="02020603050405020304" pitchFamily="18" charset="0"/>
              </a:rPr>
              <a:t>. </a:t>
            </a:r>
          </a:p>
          <a:p>
            <a:pPr lvl="0">
              <a:spcAft>
                <a:spcPts val="300"/>
              </a:spcAft>
              <a:buFont typeface="Wingdings" panose="05000000000000000000" pitchFamily="2" charset="2"/>
              <a:buChar char=""/>
            </a:pPr>
            <a:r>
              <a:rPr lang="el-GR" sz="1400" dirty="0" smtClean="0">
                <a:solidFill>
                  <a:srgbClr val="C00000"/>
                </a:solidFill>
                <a:ea typeface="Times New Roman" panose="02020603050405020304" pitchFamily="18" charset="0"/>
              </a:rPr>
              <a:t>Το </a:t>
            </a:r>
            <a:r>
              <a:rPr lang="el-GR" sz="1400" dirty="0">
                <a:solidFill>
                  <a:srgbClr val="C00000"/>
                </a:solidFill>
                <a:ea typeface="Times New Roman" panose="02020603050405020304" pitchFamily="18" charset="0"/>
              </a:rPr>
              <a:t>κομμάτι "</a:t>
            </a:r>
            <a:r>
              <a:rPr lang="en-US" sz="1400" dirty="0">
                <a:solidFill>
                  <a:srgbClr val="C00000"/>
                </a:solidFill>
                <a:ea typeface="Times New Roman" panose="02020603050405020304" pitchFamily="18" charset="0"/>
              </a:rPr>
              <a:t>PHP</a:t>
            </a:r>
            <a:r>
              <a:rPr lang="el-GR" sz="1400" dirty="0">
                <a:solidFill>
                  <a:srgbClr val="C00000"/>
                </a:solidFill>
                <a:ea typeface="Times New Roman" panose="02020603050405020304" pitchFamily="18" charset="0"/>
              </a:rPr>
              <a:t> και </a:t>
            </a:r>
            <a:r>
              <a:rPr lang="en-US" sz="1400" dirty="0">
                <a:solidFill>
                  <a:srgbClr val="C00000"/>
                </a:solidFill>
                <a:ea typeface="Times New Roman" panose="02020603050405020304" pitchFamily="18" charset="0"/>
              </a:rPr>
              <a:t>MySQL</a:t>
            </a:r>
            <a:r>
              <a:rPr lang="el-GR" sz="1400" dirty="0">
                <a:solidFill>
                  <a:srgbClr val="C00000"/>
                </a:solidFill>
                <a:ea typeface="Times New Roman" panose="02020603050405020304" pitchFamily="18" charset="0"/>
              </a:rPr>
              <a:t>" θα το κάνουμε με τη βιβλιοθήκη </a:t>
            </a:r>
            <a:r>
              <a:rPr lang="en-US" sz="1400" dirty="0">
                <a:solidFill>
                  <a:srgbClr val="C00000"/>
                </a:solidFill>
                <a:ea typeface="Times New Roman" panose="02020603050405020304" pitchFamily="18" charset="0"/>
              </a:rPr>
              <a:t>PDO</a:t>
            </a:r>
            <a:r>
              <a:rPr lang="el-GR" sz="1400" dirty="0">
                <a:solidFill>
                  <a:srgbClr val="C00000"/>
                </a:solidFill>
                <a:ea typeface="Times New Roman" panose="02020603050405020304" pitchFamily="18" charset="0"/>
              </a:rPr>
              <a:t>. Θα δοθούν (για αναφορά) και </a:t>
            </a:r>
            <a:r>
              <a:rPr lang="en-US" sz="1400" dirty="0">
                <a:solidFill>
                  <a:srgbClr val="C00000"/>
                </a:solidFill>
                <a:ea typeface="Times New Roman" panose="02020603050405020304" pitchFamily="18" charset="0"/>
              </a:rPr>
              <a:t>slides</a:t>
            </a:r>
            <a:r>
              <a:rPr lang="el-GR" sz="1400" dirty="0">
                <a:solidFill>
                  <a:srgbClr val="C00000"/>
                </a:solidFill>
                <a:ea typeface="Times New Roman" panose="02020603050405020304" pitchFamily="18" charset="0"/>
              </a:rPr>
              <a:t> για την </a:t>
            </a:r>
            <a:r>
              <a:rPr lang="en-US" sz="1400" dirty="0" err="1">
                <a:solidFill>
                  <a:srgbClr val="C00000"/>
                </a:solidFill>
                <a:ea typeface="Times New Roman" panose="02020603050405020304" pitchFamily="18" charset="0"/>
              </a:rPr>
              <a:t>SQLi</a:t>
            </a:r>
            <a:r>
              <a:rPr lang="el-GR" sz="1400" dirty="0">
                <a:solidFill>
                  <a:srgbClr val="C00000"/>
                </a:solidFill>
                <a:ea typeface="Times New Roman" panose="02020603050405020304" pitchFamily="18" charset="0"/>
              </a:rPr>
              <a:t> αλλά θα είναι εκτός ύλης. Το </a:t>
            </a:r>
            <a:r>
              <a:rPr lang="en-US" sz="1400" dirty="0">
                <a:solidFill>
                  <a:srgbClr val="C00000"/>
                </a:solidFill>
                <a:ea typeface="Times New Roman" panose="02020603050405020304" pitchFamily="18" charset="0"/>
              </a:rPr>
              <a:t>project </a:t>
            </a:r>
            <a:r>
              <a:rPr lang="el-GR" sz="1400" dirty="0">
                <a:solidFill>
                  <a:srgbClr val="C00000"/>
                </a:solidFill>
                <a:ea typeface="Times New Roman" panose="02020603050405020304" pitchFamily="18" charset="0"/>
              </a:rPr>
              <a:t>πρέπει να γίνει σε </a:t>
            </a:r>
            <a:r>
              <a:rPr lang="en-US" sz="1400" dirty="0">
                <a:solidFill>
                  <a:srgbClr val="C00000"/>
                </a:solidFill>
                <a:ea typeface="Times New Roman" panose="02020603050405020304" pitchFamily="18" charset="0"/>
              </a:rPr>
              <a:t>PDO</a:t>
            </a:r>
            <a:r>
              <a:rPr lang="el-GR" sz="1400" dirty="0">
                <a:solidFill>
                  <a:srgbClr val="C00000"/>
                </a:solidFill>
                <a:ea typeface="Times New Roman" panose="02020603050405020304" pitchFamily="18" charset="0"/>
              </a:rPr>
              <a:t>. Θα δεχτώ και </a:t>
            </a:r>
            <a:r>
              <a:rPr lang="en-US" sz="1400" dirty="0" err="1">
                <a:solidFill>
                  <a:srgbClr val="C00000"/>
                </a:solidFill>
                <a:ea typeface="Times New Roman" panose="02020603050405020304" pitchFamily="18" charset="0"/>
              </a:rPr>
              <a:t>SQLi</a:t>
            </a:r>
            <a:r>
              <a:rPr lang="el-GR" sz="1400" dirty="0">
                <a:solidFill>
                  <a:srgbClr val="C00000"/>
                </a:solidFill>
                <a:ea typeface="Times New Roman" panose="02020603050405020304" pitchFamily="18" charset="0"/>
              </a:rPr>
              <a:t> αλλά μόνο με αντικειμενοστραφή σύνταξη.</a:t>
            </a:r>
            <a:endParaRPr lang="el-GR" sz="1400" dirty="0">
              <a:ea typeface="Times New Roman" panose="02020603050405020304" pitchFamily="18" charset="0"/>
            </a:endParaRPr>
          </a:p>
          <a:p>
            <a:pPr marL="0" indent="0">
              <a:buNone/>
            </a:pPr>
            <a:endParaRPr lang="el-GR" sz="1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n-US" sz="4000" dirty="0" smtClean="0"/>
              <a:t>PDO </a:t>
            </a:r>
            <a:r>
              <a:rPr lang="en-US" sz="4000" dirty="0"/>
              <a:t>– PHP Data Objects</a:t>
            </a:r>
            <a:endParaRPr lang="el-GR" sz="4000" dirty="0"/>
          </a:p>
        </p:txBody>
      </p:sp>
      <p:sp>
        <p:nvSpPr>
          <p:cNvPr id="9" name="Θέση περιεχομένου 8"/>
          <p:cNvSpPr>
            <a:spLocks noGrp="1"/>
          </p:cNvSpPr>
          <p:nvPr>
            <p:ph idx="1"/>
            <p:custDataLst>
              <p:tags r:id="rId3"/>
            </p:custDataLst>
          </p:nvPr>
        </p:nvSpPr>
        <p:spPr>
          <a:xfrm>
            <a:off x="143508" y="892599"/>
            <a:ext cx="8856984" cy="5057578"/>
          </a:xfrm>
        </p:spPr>
        <p:txBody>
          <a:bodyPr>
            <a:noAutofit/>
          </a:bodyPr>
          <a:lstStyle/>
          <a:p>
            <a:pPr>
              <a:buFont typeface="Wingdings" panose="05000000000000000000" pitchFamily="2" charset="2"/>
              <a:buChar char="v"/>
            </a:pPr>
            <a:r>
              <a:rPr lang="el-GR" sz="1600" dirty="0" smtClean="0"/>
              <a:t>Πρόκειται </a:t>
            </a:r>
            <a:r>
              <a:rPr lang="el-GR" sz="1600" dirty="0"/>
              <a:t>για επέκταση/</a:t>
            </a:r>
            <a:r>
              <a:rPr lang="el-GR" sz="1600" dirty="0" err="1"/>
              <a:t>library</a:t>
            </a:r>
            <a:r>
              <a:rPr lang="el-GR" sz="1600" dirty="0"/>
              <a:t> της PHP που παρέχει μια τυποποιημένη </a:t>
            </a:r>
            <a:r>
              <a:rPr lang="el-GR" sz="1600" dirty="0" err="1"/>
              <a:t>προγραμμα-τιστική</a:t>
            </a:r>
            <a:r>
              <a:rPr lang="el-GR" sz="1600" dirty="0"/>
              <a:t> διεπαφή μεταξύ PHP και του RDBMS (Συστήματος Διαχείρισης Σχεσιακών Βάσεων Δεδομένων) που χρησιμοποιείται.</a:t>
            </a:r>
          </a:p>
          <a:p>
            <a:pPr lvl="1">
              <a:spcBef>
                <a:spcPts val="0"/>
              </a:spcBef>
              <a:buFont typeface="Wingdings" panose="05000000000000000000" pitchFamily="2" charset="2"/>
              <a:buChar char="q"/>
            </a:pPr>
            <a:r>
              <a:rPr lang="el-GR" sz="1600" dirty="0" smtClean="0"/>
              <a:t>Είναι </a:t>
            </a:r>
            <a:r>
              <a:rPr lang="el-GR" sz="1600" dirty="0"/>
              <a:t>επέκταση/</a:t>
            </a:r>
            <a:r>
              <a:rPr lang="el-GR" sz="1600" dirty="0" err="1"/>
              <a:t>extension</a:t>
            </a:r>
            <a:r>
              <a:rPr lang="el-GR" sz="1600" dirty="0"/>
              <a:t> της PHP (από έκδοση 5.1 και μετά) που πρέπει να είναι ενεργοποιημένο στο αρχείο ρυθμίσεων της PHP (php.ini  σε Windows </a:t>
            </a:r>
            <a:r>
              <a:rPr lang="el-GR" sz="1600" dirty="0" smtClean="0"/>
              <a:t>εγκατάσταση).</a:t>
            </a:r>
            <a:endParaRPr lang="en-US" sz="1600" dirty="0" smtClean="0"/>
          </a:p>
          <a:p>
            <a:pPr lvl="2">
              <a:spcBef>
                <a:spcPts val="0"/>
              </a:spcBef>
            </a:pPr>
            <a:r>
              <a:rPr lang="el-GR" sz="1600" dirty="0" smtClean="0"/>
              <a:t>Στις </a:t>
            </a:r>
            <a:r>
              <a:rPr lang="el-GR" sz="1600" dirty="0"/>
              <a:t>πρόσφατες εκδόσεις της PHP είναι ενεργοποιημένη </a:t>
            </a:r>
            <a:r>
              <a:rPr lang="el-GR" sz="1600" dirty="0" err="1"/>
              <a:t>by</a:t>
            </a:r>
            <a:r>
              <a:rPr lang="el-GR" sz="1600" dirty="0"/>
              <a:t> </a:t>
            </a:r>
            <a:r>
              <a:rPr lang="el-GR" sz="1600" dirty="0" err="1"/>
              <a:t>default</a:t>
            </a:r>
            <a:r>
              <a:rPr lang="el-GR" sz="1600" dirty="0"/>
              <a:t>. </a:t>
            </a:r>
            <a:endParaRPr lang="en-US" sz="1600" dirty="0" smtClean="0"/>
          </a:p>
          <a:p>
            <a:pPr>
              <a:spcBef>
                <a:spcPts val="0"/>
              </a:spcBef>
              <a:buFont typeface="Wingdings" panose="05000000000000000000" pitchFamily="2" charset="2"/>
              <a:buChar char="v"/>
            </a:pPr>
            <a:r>
              <a:rPr lang="el-GR" sz="1600" dirty="0" smtClean="0"/>
              <a:t>On-</a:t>
            </a:r>
            <a:r>
              <a:rPr lang="el-GR" sz="1600" dirty="0" err="1" smtClean="0"/>
              <a:t>line</a:t>
            </a:r>
            <a:r>
              <a:rPr lang="el-GR" sz="1600" dirty="0" smtClean="0"/>
              <a:t> </a:t>
            </a:r>
            <a:r>
              <a:rPr lang="el-GR" sz="1600" dirty="0"/>
              <a:t>τεκμηρίωση: </a:t>
            </a:r>
            <a:r>
              <a:rPr lang="el-GR" sz="1600" dirty="0">
                <a:hlinkClick r:id="rId8"/>
              </a:rPr>
              <a:t>http://</a:t>
            </a:r>
            <a:r>
              <a:rPr lang="el-GR" sz="1600" dirty="0" smtClean="0">
                <a:hlinkClick r:id="rId8"/>
              </a:rPr>
              <a:t>www.php.net/manual/en/book.pdo.php</a:t>
            </a:r>
            <a:r>
              <a:rPr lang="en-US" sz="1600" dirty="0" smtClean="0"/>
              <a:t> </a:t>
            </a:r>
            <a:r>
              <a:rPr lang="el-GR" sz="1600" dirty="0" smtClean="0"/>
              <a:t> </a:t>
            </a:r>
            <a:r>
              <a:rPr lang="en-US" sz="1600" dirty="0" smtClean="0"/>
              <a:t> </a:t>
            </a:r>
          </a:p>
          <a:p>
            <a:pPr>
              <a:spcBef>
                <a:spcPts val="0"/>
              </a:spcBef>
              <a:buFont typeface="Wingdings" panose="05000000000000000000" pitchFamily="2" charset="2"/>
              <a:buChar char="v"/>
            </a:pPr>
            <a:r>
              <a:rPr lang="el-GR" sz="1600" b="1" dirty="0" smtClean="0"/>
              <a:t>Βασικά </a:t>
            </a:r>
            <a:r>
              <a:rPr lang="el-GR" sz="1600" b="1" dirty="0"/>
              <a:t>πλεονεκτήματα χρήσης του </a:t>
            </a:r>
            <a:r>
              <a:rPr lang="el-GR" sz="1600" b="1" dirty="0" smtClean="0"/>
              <a:t>PDO:</a:t>
            </a:r>
            <a:endParaRPr lang="en-US" sz="1600" b="1" dirty="0" smtClean="0"/>
          </a:p>
          <a:p>
            <a:pPr lvl="1">
              <a:spcBef>
                <a:spcPts val="0"/>
              </a:spcBef>
              <a:buFont typeface="Wingdings" panose="05000000000000000000" pitchFamily="2" charset="2"/>
              <a:buChar char="q"/>
            </a:pPr>
            <a:r>
              <a:rPr lang="el-GR" sz="1600" dirty="0" smtClean="0"/>
              <a:t>ίδιος </a:t>
            </a:r>
            <a:r>
              <a:rPr lang="el-GR" sz="1600" dirty="0"/>
              <a:t>τρόπος επικοινωνίας με </a:t>
            </a:r>
            <a:r>
              <a:rPr lang="el-GR" sz="1600" dirty="0" err="1"/>
              <a:t>database</a:t>
            </a:r>
            <a:r>
              <a:rPr lang="el-GR" sz="1600" dirty="0"/>
              <a:t>, ασχέτως του RDBMS που </a:t>
            </a:r>
            <a:r>
              <a:rPr lang="el-GR" sz="1600" dirty="0" smtClean="0"/>
              <a:t>χρησιμοποιείται.</a:t>
            </a:r>
            <a:endParaRPr lang="en-US" sz="1600" dirty="0" smtClean="0"/>
          </a:p>
          <a:p>
            <a:pPr lvl="1">
              <a:spcBef>
                <a:spcPts val="0"/>
              </a:spcBef>
              <a:buFont typeface="Wingdings" panose="05000000000000000000" pitchFamily="2" charset="2"/>
              <a:buChar char="q"/>
            </a:pPr>
            <a:r>
              <a:rPr lang="el-GR" sz="1600" dirty="0" smtClean="0"/>
              <a:t>μοντέρνα </a:t>
            </a:r>
            <a:r>
              <a:rPr lang="el-GR" sz="1600" dirty="0"/>
              <a:t>αντικειμενοστραφής σχεδίαση (και υλοποίηση) με ενσωματωμένο μηχανισμό εξαιρέσεων (</a:t>
            </a:r>
            <a:r>
              <a:rPr lang="el-GR" sz="1600" dirty="0" err="1" smtClean="0"/>
              <a:t>exceptions</a:t>
            </a:r>
            <a:r>
              <a:rPr lang="el-GR" sz="1600" dirty="0" smtClean="0"/>
              <a:t>).</a:t>
            </a:r>
            <a:endParaRPr lang="en-US" sz="1600" dirty="0" smtClean="0"/>
          </a:p>
          <a:p>
            <a:pPr lvl="1">
              <a:spcBef>
                <a:spcPts val="0"/>
              </a:spcBef>
              <a:buFont typeface="Wingdings" panose="05000000000000000000" pitchFamily="2" charset="2"/>
              <a:buChar char="q"/>
            </a:pPr>
            <a:r>
              <a:rPr lang="el-GR" sz="1600" dirty="0" smtClean="0"/>
              <a:t>γρήγορη </a:t>
            </a:r>
            <a:r>
              <a:rPr lang="el-GR" sz="1600" dirty="0"/>
              <a:t>διεπαφή (</a:t>
            </a:r>
            <a:r>
              <a:rPr lang="el-GR" sz="1600" dirty="0" err="1"/>
              <a:t>compiled</a:t>
            </a:r>
            <a:r>
              <a:rPr lang="el-GR" sz="1600" dirty="0"/>
              <a:t> C) (σε σχέση με άλλες λύσεις που είναι γραμμένες σε </a:t>
            </a:r>
            <a:r>
              <a:rPr lang="el-GR" sz="1600" dirty="0" smtClean="0"/>
              <a:t>PHP).</a:t>
            </a:r>
            <a:endParaRPr lang="en-US" sz="1600" dirty="0" smtClean="0"/>
          </a:p>
          <a:p>
            <a:pPr lvl="1">
              <a:spcBef>
                <a:spcPts val="0"/>
              </a:spcBef>
              <a:buFont typeface="Wingdings" panose="05000000000000000000" pitchFamily="2" charset="2"/>
              <a:buChar char="q"/>
            </a:pPr>
            <a:r>
              <a:rPr lang="el-GR" sz="1600" dirty="0" smtClean="0"/>
              <a:t>χρήση </a:t>
            </a:r>
            <a:r>
              <a:rPr lang="el-GR" sz="1600" dirty="0" err="1"/>
              <a:t>prepared</a:t>
            </a:r>
            <a:r>
              <a:rPr lang="el-GR" sz="1600" dirty="0"/>
              <a:t> εκφράσεων (μια μορφή </a:t>
            </a:r>
            <a:r>
              <a:rPr lang="el-GR" sz="1600" dirty="0" err="1"/>
              <a:t>compiled</a:t>
            </a:r>
            <a:r>
              <a:rPr lang="el-GR" sz="1600" dirty="0"/>
              <a:t> SQL </a:t>
            </a:r>
            <a:r>
              <a:rPr lang="el-GR" sz="1600" dirty="0" smtClean="0"/>
              <a:t>ερωτημάτων).</a:t>
            </a:r>
            <a:endParaRPr lang="en-US" sz="1600" dirty="0" smtClean="0"/>
          </a:p>
          <a:p>
            <a:pPr lvl="2">
              <a:spcBef>
                <a:spcPts val="0"/>
              </a:spcBef>
            </a:pPr>
            <a:r>
              <a:rPr lang="el-GR" sz="1600" dirty="0" smtClean="0"/>
              <a:t>βέλτιστος </a:t>
            </a:r>
            <a:r>
              <a:rPr lang="el-GR" sz="1600" dirty="0"/>
              <a:t>τρόπος για να εκτελέσουμε ένα ερώτημα πολλές </a:t>
            </a:r>
            <a:r>
              <a:rPr lang="el-GR" sz="1600" dirty="0" smtClean="0"/>
              <a:t>φορές,</a:t>
            </a:r>
            <a:r>
              <a:rPr lang="en-US" sz="1600" dirty="0" smtClean="0"/>
              <a:t> </a:t>
            </a:r>
            <a:r>
              <a:rPr lang="el-GR" sz="1600" dirty="0" smtClean="0"/>
              <a:t>με </a:t>
            </a:r>
            <a:r>
              <a:rPr lang="el-GR" sz="1600" dirty="0"/>
              <a:t>διαφορετικές παραμέτρους κάθε </a:t>
            </a:r>
            <a:r>
              <a:rPr lang="el-GR" sz="1600" dirty="0" smtClean="0"/>
              <a:t>φορά.</a:t>
            </a:r>
            <a:endParaRPr lang="en-US" sz="1600" dirty="0" smtClean="0"/>
          </a:p>
          <a:p>
            <a:pPr lvl="2">
              <a:spcBef>
                <a:spcPts val="0"/>
              </a:spcBef>
            </a:pPr>
            <a:r>
              <a:rPr lang="el-GR" sz="1600" dirty="0" smtClean="0"/>
              <a:t>ασφάλεια </a:t>
            </a:r>
            <a:r>
              <a:rPr lang="el-GR" sz="1600" dirty="0"/>
              <a:t>σε SQL </a:t>
            </a:r>
            <a:r>
              <a:rPr lang="el-GR" sz="1600" dirty="0" err="1" smtClean="0"/>
              <a:t>Injection</a:t>
            </a:r>
            <a:r>
              <a:rPr lang="el-GR" sz="1600" dirty="0" smtClean="0"/>
              <a:t>.</a:t>
            </a:r>
            <a:endParaRPr lang="en-US" sz="1600" dirty="0" smtClean="0"/>
          </a:p>
          <a:p>
            <a:pPr lvl="1">
              <a:spcBef>
                <a:spcPts val="0"/>
              </a:spcBef>
              <a:buFont typeface="Wingdings" panose="05000000000000000000" pitchFamily="2" charset="2"/>
              <a:buChar char="q"/>
            </a:pPr>
            <a:r>
              <a:rPr lang="el-GR" sz="1600" dirty="0" smtClean="0"/>
              <a:t>υποστήριξη </a:t>
            </a:r>
            <a:r>
              <a:rPr lang="el-GR" sz="1600" dirty="0"/>
              <a:t>σε </a:t>
            </a:r>
            <a:r>
              <a:rPr lang="el-GR" sz="1600" dirty="0" err="1"/>
              <a:t>transactions</a:t>
            </a:r>
            <a:r>
              <a:rPr lang="el-GR" sz="1600" dirty="0"/>
              <a:t> (στην </a:t>
            </a:r>
            <a:r>
              <a:rPr lang="el-GR" sz="1600" dirty="0" err="1"/>
              <a:t>MySQL</a:t>
            </a:r>
            <a:r>
              <a:rPr lang="el-GR" sz="1600" dirty="0"/>
              <a:t> μόνο σε συνδυασμό με </a:t>
            </a:r>
            <a:r>
              <a:rPr lang="el-GR" sz="1600" dirty="0" err="1"/>
              <a:t>InnoDB</a:t>
            </a:r>
            <a:r>
              <a:rPr lang="el-GR" sz="1600" dirty="0"/>
              <a:t> </a:t>
            </a:r>
            <a:r>
              <a:rPr lang="el-GR" sz="1600" dirty="0" err="1" smtClean="0"/>
              <a:t>engine</a:t>
            </a:r>
            <a:r>
              <a:rPr lang="el-GR" sz="1600" dirty="0" smtClean="0"/>
              <a:t>).</a:t>
            </a:r>
            <a:endParaRPr lang="en-US" sz="1600" dirty="0" smtClean="0"/>
          </a:p>
          <a:p>
            <a:pPr lvl="2">
              <a:spcBef>
                <a:spcPts val="0"/>
              </a:spcBef>
            </a:pPr>
            <a:r>
              <a:rPr lang="el-GR" sz="1600" dirty="0" smtClean="0"/>
              <a:t>εξασφαλίζει </a:t>
            </a:r>
            <a:r>
              <a:rPr lang="el-GR" sz="1600" dirty="0"/>
              <a:t>ορθή εκτέλεση εντολών ή ελεγχόμενη αναίρεση εκτέλεσης εφόσον αυτή δεν έχει ολοκληρωθεί  (ACID - </a:t>
            </a:r>
            <a:r>
              <a:rPr lang="el-GR" sz="1600" dirty="0" err="1"/>
              <a:t>Atomicity</a:t>
            </a:r>
            <a:r>
              <a:rPr lang="el-GR" sz="1600" dirty="0"/>
              <a:t>, </a:t>
            </a:r>
            <a:r>
              <a:rPr lang="el-GR" sz="1600" dirty="0" err="1" smtClean="0"/>
              <a:t>Consistency</a:t>
            </a:r>
            <a:r>
              <a:rPr lang="el-GR" sz="1600" dirty="0" smtClean="0"/>
              <a:t>,</a:t>
            </a:r>
            <a:r>
              <a:rPr lang="en-US" sz="1600" dirty="0" smtClean="0"/>
              <a:t> </a:t>
            </a:r>
            <a:r>
              <a:rPr lang="en-US" sz="1600" dirty="0" err="1" smtClean="0"/>
              <a:t>i</a:t>
            </a:r>
            <a:r>
              <a:rPr lang="el-GR" sz="1600" dirty="0" err="1" smtClean="0"/>
              <a:t>solation</a:t>
            </a:r>
            <a:r>
              <a:rPr lang="el-GR" sz="1600" dirty="0" smtClean="0"/>
              <a:t> </a:t>
            </a:r>
            <a:r>
              <a:rPr lang="el-GR" sz="1600" dirty="0"/>
              <a:t>and </a:t>
            </a:r>
            <a:r>
              <a:rPr lang="el-GR" sz="1600" dirty="0" err="1"/>
              <a:t>Durability</a:t>
            </a:r>
            <a:r>
              <a:rPr lang="el-GR" sz="1600" dirty="0"/>
              <a:t>).</a:t>
            </a:r>
          </a:p>
          <a:p>
            <a:pPr>
              <a:buFont typeface="Wingdings" panose="05000000000000000000" pitchFamily="2" charset="2"/>
              <a:buChar char="v"/>
            </a:pP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24808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2/7/2014 10:42:44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10,2,4,9,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10,2,5,7,6,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READINGORDER" val="10,3,7,6,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10,3,9,6,1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10,2,15,6,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10,7,11,12,6,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2,4,7,3,8,2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2,5,6,7,8,2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3,7,6,1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5,6,1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4,5,8,7,9,6,1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9,4,6,1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10,8,7170,7,6,1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10,7,4,8,6,1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10,3,6,1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7,5,6,1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10,4,6,1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10,5,6,1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1681B53-7929-451B-86BA-574AF8913D4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8990</TotalTime>
  <Words>2844</Words>
  <Application>Microsoft Office PowerPoint</Application>
  <PresentationFormat>Προβολή στην οθόνη (4:3)</PresentationFormat>
  <Paragraphs>503</Paragraphs>
  <Slides>32</Slides>
  <Notes>32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32</vt:i4>
      </vt:variant>
    </vt:vector>
  </HeadingPairs>
  <TitlesOfParts>
    <vt:vector size="39" baseType="lpstr">
      <vt:lpstr>Arial</vt:lpstr>
      <vt:lpstr>Calibri</vt:lpstr>
      <vt:lpstr>Courier New</vt:lpstr>
      <vt:lpstr>Symbol</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Βάσεις Δεδομένων &amp; WWW   (1/2)</vt:lpstr>
      <vt:lpstr>Βάσεις Δεδομένων &amp; WWW   (2/2)</vt:lpstr>
      <vt:lpstr>PHP &amp; MySQL</vt:lpstr>
      <vt:lpstr>PDO – PHP Data Objects</vt:lpstr>
      <vt:lpstr>PDO σε χρήση</vt:lpstr>
      <vt:lpstr>Διαχείριση Εξαιρέσεων / Exception Handling</vt:lpstr>
      <vt:lpstr>Παράδειγμα UPDATE</vt:lpstr>
      <vt:lpstr>Παράδειγμα SELECT</vt:lpstr>
      <vt:lpstr>Βασικό Database Security</vt:lpstr>
      <vt:lpstr>SQL Injection</vt:lpstr>
      <vt:lpstr>2ο Παράδειγμα SQL Injection</vt:lpstr>
      <vt:lpstr>Κρυπτογράφηση Ευαίσθητων Δεδομένων (1/2)</vt:lpstr>
      <vt:lpstr>Κρυπτογράφηση Ευαίσθητων Δεδομένων (2/2) </vt:lpstr>
      <vt:lpstr>Επιλογή Αλγόριθμου Κρυπτογράφησης (1/3)</vt:lpstr>
      <vt:lpstr>Επιλογή Αλγόριθμου Κρυπτογράφησης (2/3)</vt:lpstr>
      <vt:lpstr>Επιλογή Αλγόριθμου Κρυπτογράφησης (3/3)</vt:lpstr>
      <vt:lpstr>Παράδειγμα Κρυπτογράφισης (με PDO)</vt:lpstr>
      <vt:lpstr>Παράδειγμα Κρυπτογράφισης (με SQLi) (αλλά και παράδειγμα για αντιπαραβολή στη σύνταξη αντικειμενοστραφούς SQLi με PDO προηγούμενου slide)</vt:lpstr>
      <vt:lpstr>Επαλήθευση password</vt:lpstr>
      <vt:lpstr>Περιορισμός Αποτελεσμάτων SQL Ερωτήματος</vt:lpstr>
      <vt:lpstr>Σελιδοποίηση Εγγραφών ΒΔ με PHP  (1/2)</vt:lpstr>
      <vt:lpstr>Σελιδοποίηση Εγγραφών ΒΔ με PHP  (2/2)</vt:lpstr>
      <vt:lpstr>Παράδειγμα Σελιδοποίησης    (1/2) (με βάση το αρχείο pagination_example.zip)</vt:lpstr>
      <vt:lpstr>Παράδειγμα Σελιδοποίησης   (2/2)</vt:lpstr>
      <vt:lpstr>Ανέβασμα Αρχείων στο Server, από τον Client</vt:lpstr>
      <vt:lpstr>Διακίνηση Αρχείων Μεταξύ Client-Server Τι περιλαμβάνει;</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143</cp:revision>
  <dcterms:created xsi:type="dcterms:W3CDTF">2014-05-12T06:36:11Z</dcterms:created>
  <dcterms:modified xsi:type="dcterms:W3CDTF">2015-03-09T07:30:17Z</dcterms:modified>
</cp:coreProperties>
</file>