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6"/>
  </p:notesMasterIdLst>
  <p:sldIdLst>
    <p:sldId id="257" r:id="rId3"/>
    <p:sldId id="258"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59" r:id="rId20"/>
    <p:sldId id="260" r:id="rId21"/>
    <p:sldId id="261" r:id="rId22"/>
    <p:sldId id="262" r:id="rId23"/>
    <p:sldId id="263" r:id="rId24"/>
    <p:sldId id="264" r:id="rId25"/>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006600"/>
    <a:srgbClr val="003300"/>
    <a:srgbClr val="008000"/>
    <a:srgbClr val="5F5F5F"/>
    <a:srgbClr val="FF66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4" autoAdjust="0"/>
    <p:restoredTop sz="94660"/>
  </p:normalViewPr>
  <p:slideViewPr>
    <p:cSldViewPr>
      <p:cViewPr varScale="1">
        <p:scale>
          <a:sx n="66" d="100"/>
          <a:sy n="66" d="100"/>
        </p:scale>
        <p:origin x="-1276"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BC3DC6-C7F8-4570-BBC7-A457744B3ACF}" type="datetimeFigureOut">
              <a:rPr lang="el-GR" smtClean="0"/>
              <a:t>16/11/2015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255FD8-BEBC-4065-96EB-575F62EE9C86}" type="slidenum">
              <a:rPr lang="el-GR" smtClean="0"/>
              <a:t>‹#›</a:t>
            </a:fld>
            <a:endParaRPr lang="el-GR"/>
          </a:p>
        </p:txBody>
      </p:sp>
    </p:spTree>
    <p:extLst>
      <p:ext uri="{BB962C8B-B14F-4D97-AF65-F5344CB8AC3E}">
        <p14:creationId xmlns:p14="http://schemas.microsoft.com/office/powerpoint/2010/main" val="4054065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3</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F9ED329-E718-4210-ACCA-CF341B4DAAEE}"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Βιταμίνες &amp; Πρόσθετα</a:t>
            </a:r>
            <a:endParaRPr lang="el-GR"/>
          </a:p>
        </p:txBody>
      </p:sp>
      <p:sp>
        <p:nvSpPr>
          <p:cNvPr id="6" name="Θέση αριθμού διαφάνειας 5"/>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243432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22E1358-09E6-4CFC-81FA-39E15C86E64B}"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Βιταμίνες &amp; Πρόσθετα</a:t>
            </a:r>
            <a:endParaRPr lang="el-GR"/>
          </a:p>
        </p:txBody>
      </p:sp>
      <p:sp>
        <p:nvSpPr>
          <p:cNvPr id="6" name="Θέση αριθμού διαφάνειας 5"/>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2146167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27276F9-F81E-4361-8452-C4D0FC19A287}"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Βιταμίνες &amp; Πρόσθετα</a:t>
            </a:r>
            <a:endParaRPr lang="el-GR"/>
          </a:p>
        </p:txBody>
      </p:sp>
      <p:sp>
        <p:nvSpPr>
          <p:cNvPr id="6" name="Θέση αριθμού διαφάνειας 5"/>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197492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6BEE514-0E0B-433F-9835-ABD554E71AA7}"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Βιταμίνες &amp; Πρόσθετα</a:t>
            </a:r>
            <a:endParaRPr lang="el-GR"/>
          </a:p>
        </p:txBody>
      </p:sp>
      <p:sp>
        <p:nvSpPr>
          <p:cNvPr id="6" name="Θέση αριθμού διαφάνειας 5"/>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3047274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669B258-066E-4877-976B-EBE8CD4CC04E}"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Βιταμίνες &amp; Πρόσθετα</a:t>
            </a:r>
            <a:endParaRPr lang="el-GR"/>
          </a:p>
        </p:txBody>
      </p:sp>
      <p:sp>
        <p:nvSpPr>
          <p:cNvPr id="6" name="Θέση αριθμού διαφάνειας 5"/>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427085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D420E6D-F84E-43AE-9445-E8454584D330}"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Βιταμίνες &amp; Πρόσθετα</a:t>
            </a:r>
            <a:endParaRPr lang="el-GR"/>
          </a:p>
        </p:txBody>
      </p:sp>
      <p:sp>
        <p:nvSpPr>
          <p:cNvPr id="7" name="Θέση αριθμού διαφάνειας 6"/>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49217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3EDAE0A-194C-4BF8-92EF-32168A57C50D}" type="datetime1">
              <a:rPr lang="el-GR" smtClean="0"/>
              <a:t>16/11/2015</a:t>
            </a:fld>
            <a:endParaRPr lang="el-GR"/>
          </a:p>
        </p:txBody>
      </p:sp>
      <p:sp>
        <p:nvSpPr>
          <p:cNvPr id="8" name="Θέση υποσέλιδου 7"/>
          <p:cNvSpPr>
            <a:spLocks noGrp="1"/>
          </p:cNvSpPr>
          <p:nvPr>
            <p:ph type="ftr" sz="quarter" idx="11"/>
          </p:nvPr>
        </p:nvSpPr>
        <p:spPr/>
        <p:txBody>
          <a:bodyPr/>
          <a:lstStyle/>
          <a:p>
            <a:r>
              <a:rPr lang="el-GR" smtClean="0"/>
              <a:t>Βιταμίνες &amp; Πρόσθετα</a:t>
            </a:r>
            <a:endParaRPr lang="el-GR"/>
          </a:p>
        </p:txBody>
      </p:sp>
      <p:sp>
        <p:nvSpPr>
          <p:cNvPr id="9" name="Θέση αριθμού διαφάνειας 8"/>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143021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58373B0-549B-4A87-A799-4A1197FACA3A}" type="datetime1">
              <a:rPr lang="el-GR" smtClean="0"/>
              <a:t>16/11/2015</a:t>
            </a:fld>
            <a:endParaRPr lang="el-GR"/>
          </a:p>
        </p:txBody>
      </p:sp>
      <p:sp>
        <p:nvSpPr>
          <p:cNvPr id="4" name="Θέση υποσέλιδου 3"/>
          <p:cNvSpPr>
            <a:spLocks noGrp="1"/>
          </p:cNvSpPr>
          <p:nvPr>
            <p:ph type="ftr" sz="quarter" idx="11"/>
          </p:nvPr>
        </p:nvSpPr>
        <p:spPr/>
        <p:txBody>
          <a:bodyPr/>
          <a:lstStyle/>
          <a:p>
            <a:r>
              <a:rPr lang="el-GR" smtClean="0"/>
              <a:t>Βιταμίνες &amp; Πρόσθετα</a:t>
            </a:r>
            <a:endParaRPr lang="el-GR"/>
          </a:p>
        </p:txBody>
      </p:sp>
      <p:sp>
        <p:nvSpPr>
          <p:cNvPr id="5" name="Θέση αριθμού διαφάνειας 4"/>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3106498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A8C4201-45CA-4A28-93D9-63A613F385E1}" type="datetime1">
              <a:rPr lang="el-GR" smtClean="0"/>
              <a:t>16/11/2015</a:t>
            </a:fld>
            <a:endParaRPr lang="el-GR"/>
          </a:p>
        </p:txBody>
      </p:sp>
      <p:sp>
        <p:nvSpPr>
          <p:cNvPr id="3" name="Θέση υποσέλιδου 2"/>
          <p:cNvSpPr>
            <a:spLocks noGrp="1"/>
          </p:cNvSpPr>
          <p:nvPr>
            <p:ph type="ftr" sz="quarter" idx="11"/>
          </p:nvPr>
        </p:nvSpPr>
        <p:spPr/>
        <p:txBody>
          <a:bodyPr/>
          <a:lstStyle/>
          <a:p>
            <a:r>
              <a:rPr lang="el-GR" smtClean="0"/>
              <a:t>Βιταμίνες &amp; Πρόσθετα</a:t>
            </a:r>
            <a:endParaRPr lang="el-GR"/>
          </a:p>
        </p:txBody>
      </p:sp>
      <p:sp>
        <p:nvSpPr>
          <p:cNvPr id="4" name="Θέση αριθμού διαφάνειας 3"/>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3279687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B1E3BAE-7E66-43C4-8240-37AC2C2F32E5}"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Βιταμίνες &amp; Πρόσθετα</a:t>
            </a:r>
            <a:endParaRPr lang="el-GR"/>
          </a:p>
        </p:txBody>
      </p:sp>
      <p:sp>
        <p:nvSpPr>
          <p:cNvPr id="7" name="Θέση αριθμού διαφάνειας 6"/>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2123243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A9BE46E-192C-4E79-85A8-D64F61833550}"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Βιταμίνες &amp; Πρόσθετα</a:t>
            </a:r>
            <a:endParaRPr lang="el-GR"/>
          </a:p>
        </p:txBody>
      </p:sp>
      <p:sp>
        <p:nvSpPr>
          <p:cNvPr id="7" name="Θέση αριθμού διαφάνειας 6"/>
          <p:cNvSpPr>
            <a:spLocks noGrp="1"/>
          </p:cNvSpPr>
          <p:nvPr>
            <p:ph type="sldNum" sz="quarter" idx="12"/>
          </p:nvPr>
        </p:nvSpPr>
        <p:spPr/>
        <p:txBody>
          <a:bodyPr/>
          <a:lstStyle/>
          <a:p>
            <a:fld id="{4A09DEF0-3B73-4B76-A86E-12033A6CBD4F}" type="slidenum">
              <a:rPr lang="el-GR" smtClean="0"/>
              <a:t>‹#›</a:t>
            </a:fld>
            <a:endParaRPr lang="el-GR"/>
          </a:p>
        </p:txBody>
      </p:sp>
    </p:spTree>
    <p:extLst>
      <p:ext uri="{BB962C8B-B14F-4D97-AF65-F5344CB8AC3E}">
        <p14:creationId xmlns:p14="http://schemas.microsoft.com/office/powerpoint/2010/main" val="202036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C351CB-6F5E-4D85-BF07-FF9DA31AAEC8}" type="datetime1">
              <a:rPr lang="el-GR" smtClean="0"/>
              <a:t>16/11/2015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Βιταμίνες &amp; Πρόσθετα</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9DEF0-3B73-4B76-A86E-12033A6CBD4F}" type="slidenum">
              <a:rPr lang="el-GR" smtClean="0"/>
              <a:t>‹#›</a:t>
            </a:fld>
            <a:endParaRPr lang="el-GR"/>
          </a:p>
        </p:txBody>
      </p:sp>
    </p:spTree>
    <p:extLst>
      <p:ext uri="{BB962C8B-B14F-4D97-AF65-F5344CB8AC3E}">
        <p14:creationId xmlns:p14="http://schemas.microsoft.com/office/powerpoint/2010/main" val="3902536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16.xml"/><Relationship Id="rId5" Type="http://schemas.openxmlformats.org/officeDocument/2006/relationships/image" Target="../media/image3.png"/><Relationship Id="rId4" Type="http://schemas.openxmlformats.org/officeDocument/2006/relationships/hyperlink" Target="http://www.edulll.gr/"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cdev.teilar.gr/courses/FDT10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hyperlink" Target="http://creativecommons.org/licenses/by-nc-sa/4.0/" TargetMode="External"/><Relationship Id="rId5" Type="http://schemas.openxmlformats.org/officeDocument/2006/relationships/image" Target="../media/image6.png"/><Relationship Id="rId4" Type="http://schemas.openxmlformats.org/officeDocument/2006/relationships/hyperlink" Target="%5b1%5d%20http:/creativecommons.org/licenses/by-nc-sa/4.0/"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1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3" name="Εικόνα 1" descr="Λογότυπο του Τεϊ Θεσσαλίας." title="Λογότυπο του Ιδρύματος."/>
            <p:cNvPicPr>
              <a:picLocks noChangeAspect="1" noChangeArrowheads="1"/>
            </p:cNvPicPr>
            <p:nvPr/>
          </p:nvPicPr>
          <p:blipFill>
            <a:blip r:embed="rId3"/>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t>Τεχνολογικό Εκπαιδευτικό </a:t>
              </a:r>
            </a:p>
            <a:p>
              <a:pPr eaLnBrk="1" hangingPunct="1"/>
              <a:r>
                <a:rPr lang="el-GR" sz="2000" dirty="0"/>
                <a:t>Ίδρυμα Θεσσαλίας</a:t>
              </a:r>
            </a:p>
          </p:txBody>
        </p:sp>
      </p:grpSp>
      <p:sp>
        <p:nvSpPr>
          <p:cNvPr id="2" name="Τίτλος 1"/>
          <p:cNvSpPr>
            <a:spLocks noGrp="1"/>
          </p:cNvSpPr>
          <p:nvPr>
            <p:ph type="ctrTitle"/>
          </p:nvPr>
        </p:nvSpPr>
        <p:spPr>
          <a:xfrm>
            <a:off x="756864" y="1644551"/>
            <a:ext cx="7772400" cy="1280393"/>
          </a:xfrm>
        </p:spPr>
        <p:txBody>
          <a:bodyPr/>
          <a:lstStyle/>
          <a:p>
            <a:r>
              <a:rPr lang="el-GR" altLang="el-GR" b="1" dirty="0">
                <a:solidFill>
                  <a:srgbClr val="000000"/>
                </a:solidFill>
                <a:latin typeface="Calibri" panose="020F0502020204030204" pitchFamily="34" charset="0"/>
              </a:rPr>
              <a:t>Χημεία Τροφίμων</a:t>
            </a:r>
            <a:endParaRPr lang="el-GR" dirty="0"/>
          </a:p>
        </p:txBody>
      </p:sp>
      <p:sp>
        <p:nvSpPr>
          <p:cNvPr id="6" name="Θέση περιεχομένου 2"/>
          <p:cNvSpPr txBox="1">
            <a:spLocks/>
          </p:cNvSpPr>
          <p:nvPr/>
        </p:nvSpPr>
        <p:spPr>
          <a:xfrm>
            <a:off x="971600" y="2924944"/>
            <a:ext cx="7344816" cy="2592288"/>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spcAft>
                <a:spcPts val="1800"/>
              </a:spcAft>
              <a:buNone/>
              <a:defRPr/>
            </a:pPr>
            <a:r>
              <a:rPr lang="el-GR" sz="2800" b="1" dirty="0" smtClean="0">
                <a:solidFill>
                  <a:prstClr val="black"/>
                </a:solidFill>
                <a:ea typeface="+mj-ea"/>
                <a:cs typeface="+mj-cs"/>
              </a:rPr>
              <a:t>Ενότητα </a:t>
            </a:r>
            <a:r>
              <a:rPr lang="en-US" sz="2800" b="1" dirty="0" smtClean="0">
                <a:solidFill>
                  <a:prstClr val="black"/>
                </a:solidFill>
                <a:ea typeface="+mj-ea"/>
                <a:cs typeface="+mj-cs"/>
              </a:rPr>
              <a:t>#</a:t>
            </a:r>
            <a:r>
              <a:rPr lang="el-GR" sz="2800" b="1" dirty="0">
                <a:solidFill>
                  <a:prstClr val="black"/>
                </a:solidFill>
                <a:ea typeface="+mj-ea"/>
                <a:cs typeface="+mj-cs"/>
              </a:rPr>
              <a:t>6</a:t>
            </a:r>
            <a:r>
              <a:rPr lang="en-US" sz="2800" b="1" dirty="0" smtClean="0">
                <a:solidFill>
                  <a:prstClr val="black"/>
                </a:solidFill>
                <a:ea typeface="+mj-ea"/>
                <a:cs typeface="+mj-cs"/>
              </a:rPr>
              <a:t>:</a:t>
            </a:r>
            <a:r>
              <a:rPr lang="el-GR" sz="2800" b="1" dirty="0" smtClean="0">
                <a:solidFill>
                  <a:prstClr val="black"/>
                </a:solidFill>
                <a:ea typeface="+mj-ea"/>
                <a:cs typeface="+mj-cs"/>
              </a:rPr>
              <a:t> </a:t>
            </a:r>
            <a:r>
              <a:rPr lang="el-GR" sz="2800" dirty="0" smtClean="0">
                <a:latin typeface="Calibri" panose="020F0502020204030204" pitchFamily="34" charset="0"/>
              </a:rPr>
              <a:t>Βιταμίνες και Πρόσθετα</a:t>
            </a:r>
            <a:endParaRPr lang="el-GR" sz="2800" dirty="0" smtClean="0">
              <a:solidFill>
                <a:prstClr val="black"/>
              </a:solidFill>
              <a:latin typeface="Calibri" panose="020F0502020204030204" pitchFamily="34" charset="0"/>
              <a:cs typeface="Arial" charset="0"/>
            </a:endParaRPr>
          </a:p>
          <a:p>
            <a:pPr marL="0" indent="0" algn="ctr">
              <a:spcBef>
                <a:spcPts val="0"/>
              </a:spcBef>
              <a:spcAft>
                <a:spcPts val="1000"/>
              </a:spcAft>
              <a:buNone/>
              <a:defRPr/>
            </a:pPr>
            <a:r>
              <a:rPr lang="el-GR" sz="2800" dirty="0" smtClean="0">
                <a:solidFill>
                  <a:prstClr val="black"/>
                </a:solidFill>
                <a:ea typeface="+mj-ea"/>
                <a:cs typeface="+mj-cs"/>
              </a:rPr>
              <a:t> </a:t>
            </a:r>
            <a:r>
              <a:rPr lang="el-GR" sz="2800" dirty="0" smtClean="0">
                <a:solidFill>
                  <a:prstClr val="black"/>
                </a:solidFill>
                <a:latin typeface="Calibri" panose="020F0502020204030204" pitchFamily="34" charset="0"/>
                <a:cs typeface="Arial" charset="0"/>
              </a:rPr>
              <a:t>Αθανάσιος </a:t>
            </a:r>
            <a:r>
              <a:rPr lang="el-GR" sz="2800" dirty="0" err="1" smtClean="0">
                <a:solidFill>
                  <a:prstClr val="black"/>
                </a:solidFill>
                <a:latin typeface="Calibri" panose="020F0502020204030204" pitchFamily="34" charset="0"/>
                <a:cs typeface="Arial" charset="0"/>
              </a:rPr>
              <a:t>Μανούρας</a:t>
            </a:r>
            <a:endParaRPr lang="el-GR" sz="2800" dirty="0" smtClean="0">
              <a:solidFill>
                <a:prstClr val="black"/>
              </a:solidFill>
              <a:ea typeface="+mj-ea"/>
              <a:cs typeface="+mj-cs"/>
            </a:endParaRP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Τεχνολογίας Γεωπονίας και Τεχνολογίας Τροφίμων και Διατροφής.</a:t>
            </a:r>
          </a:p>
          <a:p>
            <a:pPr marL="0" indent="0" algn="ctr">
              <a:spcBef>
                <a:spcPts val="0"/>
              </a:spcBef>
              <a:buNone/>
              <a:defRPr/>
            </a:pPr>
            <a:r>
              <a:rPr lang="el-GR" sz="2800" dirty="0">
                <a:solidFill>
                  <a:prstClr val="black"/>
                </a:solidFill>
              </a:rPr>
              <a:t>Τμήμα </a:t>
            </a:r>
            <a:r>
              <a:rPr lang="el-GR" sz="2800" dirty="0">
                <a:solidFill>
                  <a:prstClr val="black"/>
                </a:solidFill>
                <a:latin typeface="Calibri" panose="020F0502020204030204" pitchFamily="34" charset="0"/>
                <a:cs typeface="Arial" charset="0"/>
              </a:rPr>
              <a:t>Τεχνολογίας Τροφίμων</a:t>
            </a:r>
            <a:r>
              <a:rPr lang="el-GR" sz="2800" dirty="0" smtClean="0">
                <a:solidFill>
                  <a:prstClr val="black"/>
                </a:solidFill>
              </a:rPr>
              <a:t>. </a:t>
            </a:r>
            <a:endParaRPr lang="el-GR" sz="2800" dirty="0">
              <a:solidFill>
                <a:prstClr val="black"/>
              </a:solidFill>
            </a:endParaRPr>
          </a:p>
        </p:txBody>
      </p:sp>
      <p:pic>
        <p:nvPicPr>
          <p:cNvPr id="9" name="Εικόνα 2" descr=" Λογότυπο για άδειες χρήσης creative commons, b y, n c, s a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5" tooltip="Μετάβαση σε www.edulll.gr"/>
          </p:cNvPr>
          <p:cNvPicPr>
            <a:picLocks noChangeAspect="1" noChangeArrowheads="1"/>
          </p:cNvPicPr>
          <p:nvPr/>
        </p:nvPicPr>
        <p:blipFill>
          <a:blip r:embed="rId6"/>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340744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 (3)</a:t>
            </a:r>
            <a:endParaRPr lang="el-GR" dirty="0"/>
          </a:p>
        </p:txBody>
      </p:sp>
      <p:graphicFrame>
        <p:nvGraphicFramePr>
          <p:cNvPr id="6" name="Θέση περιεχομένου 1" descr="Πίνακας με την ανάλυση των ιδιοτήτων των βιταμινών."/>
          <p:cNvGraphicFramePr>
            <a:graphicFrameLocks noGrp="1"/>
          </p:cNvGraphicFramePr>
          <p:nvPr>
            <p:ph idx="1"/>
            <p:custDataLst>
              <p:tags r:id="rId1"/>
            </p:custDataLst>
            <p:extLst>
              <p:ext uri="{D42A27DB-BD31-4B8C-83A1-F6EECF244321}">
                <p14:modId xmlns:p14="http://schemas.microsoft.com/office/powerpoint/2010/main" val="1750904020"/>
              </p:ext>
            </p:extLst>
          </p:nvPr>
        </p:nvGraphicFramePr>
        <p:xfrm>
          <a:off x="457200" y="1588008"/>
          <a:ext cx="8229600" cy="4507992"/>
        </p:xfrm>
        <a:graphic>
          <a:graphicData uri="http://schemas.openxmlformats.org/drawingml/2006/table">
            <a:tbl>
              <a:tblPr firstRow="1" bandRow="1">
                <a:tableStyleId>{F5AB1C69-6EDB-4FF4-983F-18BD219EF322}</a:tableStyleId>
              </a:tblPr>
              <a:tblGrid>
                <a:gridCol w="1752600"/>
                <a:gridCol w="4038600"/>
                <a:gridCol w="2438400"/>
              </a:tblGrid>
              <a:tr h="370398">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Βιταμίνη </a:t>
                      </a:r>
                      <a:endParaRPr kumimoji="0" lang="el-GR" sz="2200" b="0" i="0" u="none" strike="noStrike" cap="none" normalizeH="0" baseline="0" dirty="0" smtClean="0">
                        <a:ln>
                          <a:noFill/>
                        </a:ln>
                        <a:solidFill>
                          <a:srgbClr val="006600"/>
                        </a:solidFill>
                        <a:effectLst/>
                        <a:latin typeface="Arial" charset="0"/>
                      </a:endParaRPr>
                    </a:p>
                  </a:txBody>
                  <a:tcPr anchor="ctr" horzOverflow="overflow">
                    <a:lnR w="12700" cap="flat" cmpd="sng" algn="ctr">
                      <a:solidFill>
                        <a:srgbClr val="00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Σημαντική για…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Περιέχεται σε…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tcPr>
                </a:tc>
              </a:tr>
              <a:tr h="1129093">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βιταμίνη Β1 </a:t>
                      </a:r>
                      <a:br>
                        <a:rPr kumimoji="0" lang="el-GR" sz="2000" b="0" i="0" u="none" strike="noStrike" cap="none" normalizeH="0" baseline="0" dirty="0" smtClean="0">
                          <a:ln>
                            <a:noFill/>
                          </a:ln>
                          <a:solidFill>
                            <a:srgbClr val="336600"/>
                          </a:solidFill>
                          <a:effectLst/>
                          <a:latin typeface="+mn-lt"/>
                          <a:cs typeface="Times New Roman" pitchFamily="18" charset="0"/>
                        </a:rPr>
                      </a:br>
                      <a:r>
                        <a:rPr kumimoji="0" lang="el-GR" sz="2000" b="0" i="0" u="none" strike="noStrike" cap="none" normalizeH="0" baseline="0" dirty="0" smtClean="0">
                          <a:ln>
                            <a:noFill/>
                          </a:ln>
                          <a:solidFill>
                            <a:srgbClr val="336600"/>
                          </a:solidFill>
                          <a:effectLst/>
                          <a:latin typeface="+mn-lt"/>
                          <a:cs typeface="Times New Roman" pitchFamily="18" charset="0"/>
                        </a:rPr>
                        <a:t>(θειαμίνη)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μεταβολισμός υδατανθράκων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κρέας (χοιρινό), συκώτι, σπόροι ολικής άλεσης, όσπρια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B w="12700" cap="flat" cmpd="sng" algn="ctr">
                      <a:solidFill>
                        <a:srgbClr val="006600"/>
                      </a:solidFill>
                      <a:prstDash val="solid"/>
                      <a:round/>
                      <a:headEnd type="none" w="med" len="med"/>
                      <a:tailEnd type="none" w="med" len="med"/>
                    </a:lnB>
                  </a:tcPr>
                </a:tc>
              </a:tr>
              <a:tr h="605855">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βιταμίνη Β2</a:t>
                      </a:r>
                    </a:p>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a:t>
                      </a:r>
                      <a:r>
                        <a:rPr kumimoji="0" lang="el-GR" sz="2000" b="0" i="0" u="none" strike="noStrike" cap="none" normalizeH="0" baseline="0" dirty="0" err="1" smtClean="0">
                          <a:ln>
                            <a:noFill/>
                          </a:ln>
                          <a:solidFill>
                            <a:srgbClr val="336600"/>
                          </a:solidFill>
                          <a:effectLst/>
                          <a:latin typeface="+mn-lt"/>
                          <a:cs typeface="Times New Roman" pitchFamily="18" charset="0"/>
                        </a:rPr>
                        <a:t>ριβοφλαβίνη</a:t>
                      </a:r>
                      <a:r>
                        <a:rPr kumimoji="0" lang="el-GR" sz="2000" b="0" i="0" u="none" strike="noStrike" cap="none" normalizeH="0" baseline="0" dirty="0" smtClean="0">
                          <a:ln>
                            <a:noFill/>
                          </a:ln>
                          <a:solidFill>
                            <a:srgbClr val="336600"/>
                          </a:solidFill>
                          <a:effectLst/>
                          <a:latin typeface="+mn-lt"/>
                          <a:cs typeface="Times New Roman" pitchFamily="18" charset="0"/>
                        </a:rPr>
                        <a:t>)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συνολικός μεταβολισμός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γάλα, συκώτι, δημητριακά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r>
              <a:tr h="605855">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βιταμίνη Β6</a:t>
                      </a:r>
                      <a:br>
                        <a:rPr kumimoji="0" lang="el-GR" sz="2000" u="none" strike="noStrike" cap="none" normalizeH="0" baseline="0" dirty="0" smtClean="0">
                          <a:ln>
                            <a:noFill/>
                          </a:ln>
                          <a:solidFill>
                            <a:srgbClr val="336600"/>
                          </a:solidFill>
                          <a:effectLst/>
                        </a:rPr>
                      </a:br>
                      <a:r>
                        <a:rPr kumimoji="0" lang="el-GR" sz="2000" u="none" strike="noStrike" cap="none" normalizeH="0" baseline="0" dirty="0" smtClean="0">
                          <a:ln>
                            <a:noFill/>
                          </a:ln>
                          <a:solidFill>
                            <a:srgbClr val="336600"/>
                          </a:solidFill>
                          <a:effectLst/>
                        </a:rPr>
                        <a:t>(</a:t>
                      </a:r>
                      <a:r>
                        <a:rPr kumimoji="0" lang="el-GR" sz="2000" u="none" strike="noStrike" cap="none" normalizeH="0" baseline="0" dirty="0" err="1" smtClean="0">
                          <a:ln>
                            <a:noFill/>
                          </a:ln>
                          <a:solidFill>
                            <a:srgbClr val="336600"/>
                          </a:solidFill>
                          <a:effectLst/>
                        </a:rPr>
                        <a:t>πυριδοξίνη</a:t>
                      </a:r>
                      <a:r>
                        <a:rPr kumimoji="0" lang="el-GR" sz="2000" u="none" strike="noStrike" cap="none" normalizeH="0" baseline="0" dirty="0" smtClean="0">
                          <a:ln>
                            <a:noFill/>
                          </a:ln>
                          <a:solidFill>
                            <a:srgbClr val="336600"/>
                          </a:solidFill>
                          <a:effectLst/>
                        </a:rPr>
                        <a:t>)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πρόληψη αναιμίας, για παθήσεις του δέρματος και του νευρικού συστήματος</a:t>
                      </a:r>
                      <a:endParaRPr kumimoji="0" lang="el-GR" sz="2000" b="0" i="0" u="none" strike="noStrike" cap="none" normalizeH="0" baseline="0" dirty="0" smtClean="0">
                        <a:ln>
                          <a:noFill/>
                        </a:ln>
                        <a:solidFill>
                          <a:srgbClr val="336600"/>
                        </a:solidFill>
                        <a:effectLst/>
                        <a:latin typeface="+mn-lt"/>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σπόροι ολικής άλεσης (σίτος, βρώμη), όσπρια, κρέας, καρύδια, σογιέλαιο, λαχανικά, φρούτα (κυρίως μπανάνες), μαγιά μπύρας.</a:t>
                      </a:r>
                      <a:endParaRPr kumimoji="0" lang="el-GR" sz="2000" b="0" i="0" u="none" strike="noStrike" cap="none" normalizeH="0" baseline="0" dirty="0" smtClean="0">
                        <a:ln>
                          <a:noFill/>
                        </a:ln>
                        <a:solidFill>
                          <a:srgbClr val="336600"/>
                        </a:solidFill>
                        <a:effectLst/>
                        <a:latin typeface="+mn-lt"/>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lnT w="12700" cap="flat" cmpd="sng" algn="ctr">
                      <a:solidFill>
                        <a:srgbClr val="006600"/>
                      </a:solidFill>
                      <a:prstDash val="solid"/>
                      <a:round/>
                      <a:headEnd type="none" w="med" len="med"/>
                      <a:tailEnd type="none" w="med" len="med"/>
                    </a:lnT>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3775013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 (4)</a:t>
            </a:r>
            <a:endParaRPr lang="el-GR" dirty="0"/>
          </a:p>
        </p:txBody>
      </p:sp>
      <p:graphicFrame>
        <p:nvGraphicFramePr>
          <p:cNvPr id="6" name="Θέση περιεχομένου 1" descr="Πίνακας με την ανάλυση των ιδιοτήτων των βιταμινών."/>
          <p:cNvGraphicFramePr>
            <a:graphicFrameLocks noGrp="1"/>
          </p:cNvGraphicFramePr>
          <p:nvPr>
            <p:ph idx="1"/>
            <p:custDataLst>
              <p:tags r:id="rId1"/>
            </p:custDataLst>
            <p:extLst>
              <p:ext uri="{D42A27DB-BD31-4B8C-83A1-F6EECF244321}">
                <p14:modId xmlns:p14="http://schemas.microsoft.com/office/powerpoint/2010/main" val="4236124269"/>
              </p:ext>
            </p:extLst>
          </p:nvPr>
        </p:nvGraphicFramePr>
        <p:xfrm>
          <a:off x="457200" y="1603248"/>
          <a:ext cx="8229600" cy="3959352"/>
        </p:xfrm>
        <a:graphic>
          <a:graphicData uri="http://schemas.openxmlformats.org/drawingml/2006/table">
            <a:tbl>
              <a:tblPr firstRow="1" bandRow="1">
                <a:tableStyleId>{F5AB1C69-6EDB-4FF4-983F-18BD219EF322}</a:tableStyleId>
              </a:tblPr>
              <a:tblGrid>
                <a:gridCol w="1600200"/>
                <a:gridCol w="3429000"/>
                <a:gridCol w="3200400"/>
              </a:tblGrid>
              <a:tr h="370840">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Βιταμίνη </a:t>
                      </a:r>
                      <a:endParaRPr kumimoji="0" lang="el-GR" sz="2200" b="0" i="0" u="none" strike="noStrike" cap="none" normalizeH="0" baseline="0" dirty="0" smtClean="0">
                        <a:ln>
                          <a:noFill/>
                        </a:ln>
                        <a:solidFill>
                          <a:srgbClr val="006600"/>
                        </a:solidFill>
                        <a:effectLst/>
                        <a:latin typeface="Arial" charset="0"/>
                      </a:endParaRPr>
                    </a:p>
                  </a:txBody>
                  <a:tcPr anchor="ctr" horzOverflow="overflow">
                    <a:lnR w="12700" cap="flat" cmpd="sng" algn="ctr">
                      <a:solidFill>
                        <a:srgbClr val="00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Σημαντική για…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Περιέχεται σε…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006600"/>
                      </a:solidFill>
                      <a:prstDash val="solid"/>
                      <a:round/>
                      <a:headEnd type="none" w="med" len="med"/>
                      <a:tailEnd type="none" w="med" len="med"/>
                    </a:lnL>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βιταμίνη Β12  (κοβαλαμίνη)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αναιμία, παθήσεις της καρδιάς και του νευρικού συστήματος, συνολικός μεταβολισμός, σύνθεση των ερυθρών αιμοσφαιρίων </a:t>
                      </a: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smtClean="0">
                          <a:ln>
                            <a:noFill/>
                          </a:ln>
                          <a:solidFill>
                            <a:srgbClr val="336600"/>
                          </a:solidFill>
                          <a:effectLst/>
                          <a:latin typeface="+mn-lt"/>
                          <a:cs typeface="Times New Roman" pitchFamily="18" charset="0"/>
                        </a:rPr>
                        <a:t>γαλακτοκομικά προϊόντα, αυγά, κρέας, ψάρια και μαγιά μπύρας.</a:t>
                      </a:r>
                    </a:p>
                  </a:txBody>
                  <a:tcPr anchor="ctr" horzOverflow="overflow">
                    <a:lnL w="12700" cap="flat" cmpd="sng" algn="ctr">
                      <a:solidFill>
                        <a:srgbClr val="006600"/>
                      </a:solidFill>
                      <a:prstDash val="solid"/>
                      <a:round/>
                      <a:headEnd type="none" w="med" len="med"/>
                      <a:tailEnd type="none" w="med" len="med"/>
                    </a:lnL>
                    <a:lnB w="12700" cap="flat" cmpd="sng" algn="ctr">
                      <a:solidFill>
                        <a:srgbClr val="006600"/>
                      </a:solidFill>
                      <a:prstDash val="solid"/>
                      <a:round/>
                      <a:headEnd type="none" w="med" len="med"/>
                      <a:tailEnd type="none" w="med" len="med"/>
                    </a:lnB>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err="1" smtClean="0">
                          <a:ln>
                            <a:noFill/>
                          </a:ln>
                          <a:solidFill>
                            <a:srgbClr val="336600"/>
                          </a:solidFill>
                          <a:effectLst/>
                          <a:latin typeface="+mn-lt"/>
                          <a:cs typeface="Times New Roman" pitchFamily="18" charset="0"/>
                        </a:rPr>
                        <a:t>βιοτίνη</a:t>
                      </a:r>
                      <a:r>
                        <a:rPr kumimoji="0" lang="el-GR" sz="2000" b="0" i="0" u="none" strike="noStrike" cap="none" normalizeH="0" baseline="0" dirty="0" smtClean="0">
                          <a:ln>
                            <a:noFill/>
                          </a:ln>
                          <a:solidFill>
                            <a:srgbClr val="336600"/>
                          </a:solidFill>
                          <a:effectLst/>
                          <a:latin typeface="+mn-lt"/>
                          <a:cs typeface="Times New Roman" pitchFamily="18" charset="0"/>
                        </a:rPr>
                        <a:t>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μεταβολισμός πρωτεϊνών, υδατανθράκων και λιπών</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σπόροι ολικής άλεσης (σίτος, βρώμη), όσπρια, λαχανικά, κρόκος αυγού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err="1" smtClean="0">
                          <a:ln>
                            <a:noFill/>
                          </a:ln>
                          <a:solidFill>
                            <a:srgbClr val="336600"/>
                          </a:solidFill>
                          <a:effectLst/>
                          <a:latin typeface="+mn-lt"/>
                          <a:cs typeface="Times New Roman" pitchFamily="18" charset="0"/>
                        </a:rPr>
                        <a:t>νιασίνη</a:t>
                      </a:r>
                      <a:r>
                        <a:rPr kumimoji="0" lang="el-GR" sz="2000" b="0" i="0" u="none" strike="noStrike" cap="none" normalizeH="0" baseline="0" dirty="0" smtClean="0">
                          <a:ln>
                            <a:noFill/>
                          </a:ln>
                          <a:solidFill>
                            <a:srgbClr val="336600"/>
                          </a:solidFill>
                          <a:effectLst/>
                          <a:latin typeface="+mn-lt"/>
                          <a:cs typeface="Times New Roman" pitchFamily="18" charset="0"/>
                        </a:rPr>
                        <a:t> </a:t>
                      </a:r>
                      <a:endParaRPr kumimoji="0" lang="el-GR" sz="20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μεταβολισμός υδατανθράκων (μείωση της γλυκόζης), ενέργεια που τροφοδοτεί αερόβιες διαδικασίες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R w="12700" cap="flat" cmpd="sng" algn="ctr">
                      <a:solidFill>
                        <a:srgbClr val="006600"/>
                      </a:solidFill>
                      <a:prstDash val="solid"/>
                      <a:round/>
                      <a:headEnd type="none" w="med" len="med"/>
                      <a:tailEnd type="none" w="med" len="med"/>
                    </a:lnR>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όσπρια, σίτος (ολικής άλεσης), πατάτες, φιστίκια </a:t>
                      </a:r>
                      <a:endParaRPr kumimoji="0" lang="el-GR" sz="2000" b="0" i="0" u="none" strike="noStrike" cap="none" normalizeH="0" baseline="0" dirty="0" smtClean="0">
                        <a:ln>
                          <a:noFill/>
                        </a:ln>
                        <a:solidFill>
                          <a:srgbClr val="336600"/>
                        </a:solidFill>
                        <a:effectLst/>
                        <a:latin typeface="+mn-lt"/>
                      </a:endParaRPr>
                    </a:p>
                  </a:txBody>
                  <a:tcPr anchor="ctr" horzOverflow="overflow">
                    <a:lnL w="12700" cap="flat" cmpd="sng" algn="ctr">
                      <a:solidFill>
                        <a:srgbClr val="006600"/>
                      </a:solidFill>
                      <a:prstDash val="solid"/>
                      <a:round/>
                      <a:headEnd type="none" w="med" len="med"/>
                      <a:tailEnd type="none" w="med" len="med"/>
                    </a:lnL>
                    <a:lnT w="12700" cap="flat" cmpd="sng" algn="ctr">
                      <a:solidFill>
                        <a:srgbClr val="006600"/>
                      </a:solidFill>
                      <a:prstDash val="solid"/>
                      <a:round/>
                      <a:headEnd type="none" w="med" len="med"/>
                      <a:tailEnd type="none" w="med" len="med"/>
                    </a:lnT>
                    <a:lnB w="12700" cap="flat" cmpd="sng" algn="ctr">
                      <a:solidFill>
                        <a:srgbClr val="006600"/>
                      </a:solidFill>
                      <a:prstDash val="solid"/>
                      <a:round/>
                      <a:headEnd type="none" w="med" len="med"/>
                      <a:tailEnd type="none" w="med" len="med"/>
                    </a:lnB>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11</a:t>
            </a:fld>
            <a:endParaRPr lang="el-GR" sz="1400" dirty="0">
              <a:solidFill>
                <a:schemeClr val="tx1"/>
              </a:solidFill>
            </a:endParaRPr>
          </a:p>
        </p:txBody>
      </p:sp>
    </p:spTree>
    <p:extLst>
      <p:ext uri="{BB962C8B-B14F-4D97-AF65-F5344CB8AC3E}">
        <p14:creationId xmlns:p14="http://schemas.microsoft.com/office/powerpoint/2010/main" val="2947141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 (5)</a:t>
            </a:r>
            <a:endParaRPr lang="el-GR" dirty="0"/>
          </a:p>
        </p:txBody>
      </p:sp>
      <p:graphicFrame>
        <p:nvGraphicFramePr>
          <p:cNvPr id="6" name="Θέση περιεχομένου 1" descr="Πίνακας με την ανάλυση των ιδιοτήτων των βιταμινών."/>
          <p:cNvGraphicFramePr>
            <a:graphicFrameLocks noGrp="1"/>
          </p:cNvGraphicFramePr>
          <p:nvPr>
            <p:ph idx="1"/>
            <p:custDataLst>
              <p:tags r:id="rId2"/>
            </p:custDataLst>
            <p:extLst>
              <p:ext uri="{D42A27DB-BD31-4B8C-83A1-F6EECF244321}">
                <p14:modId xmlns:p14="http://schemas.microsoft.com/office/powerpoint/2010/main" val="1236702274"/>
              </p:ext>
            </p:extLst>
          </p:nvPr>
        </p:nvGraphicFramePr>
        <p:xfrm>
          <a:off x="457200" y="1618488"/>
          <a:ext cx="8229600" cy="2496312"/>
        </p:xfrm>
        <a:graphic>
          <a:graphicData uri="http://schemas.openxmlformats.org/drawingml/2006/table">
            <a:tbl>
              <a:tblPr firstRow="1" bandRow="1">
                <a:tableStyleId>{F5AB1C69-6EDB-4FF4-983F-18BD219EF322}</a:tableStyleId>
              </a:tblPr>
              <a:tblGrid>
                <a:gridCol w="2743200"/>
                <a:gridCol w="2743200"/>
                <a:gridCol w="2743200"/>
              </a:tblGrid>
              <a:tr h="370840">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Βιταμίνη </a:t>
                      </a:r>
                      <a:endParaRPr kumimoji="0" lang="el-GR" sz="2200" b="0" i="0" u="none" strike="noStrike" cap="none" normalizeH="0" baseline="0" dirty="0" smtClean="0">
                        <a:ln>
                          <a:noFill/>
                        </a:ln>
                        <a:solidFill>
                          <a:srgbClr val="006600"/>
                        </a:solidFill>
                        <a:effectLst/>
                        <a:latin typeface="Arial" charset="0"/>
                      </a:endParaRPr>
                    </a:p>
                  </a:txBody>
                  <a:tcPr anchor="ctr" horzOverflow="overflow"/>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Σημαντική για…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Περιέχεται σε…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err="1" smtClean="0">
                          <a:ln>
                            <a:noFill/>
                          </a:ln>
                          <a:solidFill>
                            <a:srgbClr val="336600"/>
                          </a:solidFill>
                          <a:effectLst/>
                        </a:rPr>
                        <a:t>παντοθενικό</a:t>
                      </a:r>
                      <a:r>
                        <a:rPr kumimoji="0" lang="el-GR" sz="2000" u="none" strike="noStrike" cap="none" normalizeH="0" baseline="0" dirty="0" smtClean="0">
                          <a:ln>
                            <a:noFill/>
                          </a:ln>
                          <a:solidFill>
                            <a:srgbClr val="336600"/>
                          </a:solidFill>
                          <a:effectLst/>
                        </a:rPr>
                        <a:t> οξύ </a:t>
                      </a:r>
                      <a:endParaRPr kumimoji="0" lang="el-GR" sz="2000" b="0" i="0" u="none" strike="noStrike" cap="none" normalizeH="0" baseline="0" dirty="0" smtClean="0">
                        <a:ln>
                          <a:noFill/>
                        </a:ln>
                        <a:solidFill>
                          <a:srgbClr val="336600"/>
                        </a:solidFill>
                        <a:effectLst/>
                        <a:latin typeface="Arial" charset="0"/>
                      </a:endParaRPr>
                    </a:p>
                  </a:txBody>
                  <a:tcPr anchor="ctr" horzOverflow="overflow"/>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μεταβολισμός λιπαρών, υδατανθράκων και αμινοξέων, επούλωση τραυμάτων </a:t>
                      </a:r>
                      <a:endParaRPr kumimoji="0" lang="el-GR" sz="2000" b="0" i="0" u="none" strike="noStrike" cap="none" normalizeH="0" baseline="0" dirty="0" smtClean="0">
                        <a:ln>
                          <a:noFill/>
                        </a:ln>
                        <a:solidFill>
                          <a:srgbClr val="336600"/>
                        </a:solidFill>
                        <a:effectLst/>
                        <a:latin typeface="Arial" charset="0"/>
                      </a:endParaRPr>
                    </a:p>
                  </a:txBody>
                  <a:tcPr anchor="ctr" horzOverflow="overflow"/>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γάλα, αυγά, ολόκληροι σπόροι, όσπρια </a:t>
                      </a:r>
                      <a:endParaRPr kumimoji="0" lang="el-GR" sz="2000" b="0" i="0" u="none" strike="noStrike" cap="none" normalizeH="0" baseline="0" dirty="0" smtClean="0">
                        <a:ln>
                          <a:noFill/>
                        </a:ln>
                        <a:solidFill>
                          <a:srgbClr val="336600"/>
                        </a:solidFill>
                        <a:effectLst/>
                        <a:latin typeface="Arial" charset="0"/>
                      </a:endParaRPr>
                    </a:p>
                  </a:txBody>
                  <a:tcPr anchor="ctr" horzOverflow="overflow"/>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φολικό οξύ </a:t>
                      </a:r>
                      <a:endParaRPr kumimoji="0" lang="el-GR" sz="2000" b="0" i="0" u="none" strike="noStrike" cap="none" normalizeH="0" baseline="0" smtClean="0">
                        <a:ln>
                          <a:noFill/>
                        </a:ln>
                        <a:solidFill>
                          <a:srgbClr val="336600"/>
                        </a:solidFill>
                        <a:effectLst/>
                        <a:latin typeface="Arial" charset="0"/>
                      </a:endParaRPr>
                    </a:p>
                  </a:txBody>
                  <a:tcPr anchor="ctr" horzOverflow="overflow"/>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αναιμία εγκύου και πρόληψη καρκίνου του τραχήλου της μήτρας.</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πράσινα φυλλώδη λαχανικά, σπόροι ολικής άλεσης και συκώτι.</a:t>
                      </a:r>
                      <a:endParaRPr kumimoji="0" lang="el-GR" sz="2000" b="0" i="0" u="none" strike="noStrike" cap="none" normalizeH="0" baseline="0" dirty="0" smtClean="0">
                        <a:ln>
                          <a:noFill/>
                        </a:ln>
                        <a:solidFill>
                          <a:srgbClr val="336600"/>
                        </a:solidFill>
                        <a:effectLst/>
                        <a:latin typeface="Arial" charset="0"/>
                      </a:endParaRPr>
                    </a:p>
                  </a:txBody>
                  <a:tcPr anchor="ctr" horzOverflow="overflow"/>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12</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549288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Πρόσθετα τροφίμων (1 από 3)</a:t>
            </a:r>
            <a:endParaRPr lang="el-GR" b="1" dirty="0"/>
          </a:p>
        </p:txBody>
      </p:sp>
      <p:sp>
        <p:nvSpPr>
          <p:cNvPr id="3" name="Θέση περιεχομένου 1"/>
          <p:cNvSpPr>
            <a:spLocks noGrp="1"/>
          </p:cNvSpPr>
          <p:nvPr>
            <p:ph idx="1"/>
          </p:nvPr>
        </p:nvSpPr>
        <p:spPr/>
        <p:txBody>
          <a:bodyPr>
            <a:noAutofit/>
          </a:bodyPr>
          <a:lstStyle/>
          <a:p>
            <a:pPr marL="457200" indent="-457200">
              <a:spcBef>
                <a:spcPts val="0"/>
              </a:spcBef>
              <a:buClr>
                <a:srgbClr val="0033CC"/>
              </a:buClr>
              <a:buFont typeface="Calibri" panose="020F0502020204030204" pitchFamily="34" charset="0"/>
              <a:buChar char="●"/>
            </a:pPr>
            <a:endParaRPr lang="el-GR" sz="2000" dirty="0" smtClean="0"/>
          </a:p>
          <a:p>
            <a:pPr marL="457200" indent="-457200">
              <a:spcBef>
                <a:spcPts val="0"/>
              </a:spcBef>
              <a:spcAft>
                <a:spcPts val="2400"/>
              </a:spcAft>
              <a:buClr>
                <a:srgbClr val="0033CC"/>
              </a:buClr>
              <a:buFont typeface="Calibri" panose="020F0502020204030204" pitchFamily="34" charset="0"/>
              <a:buChar char="●"/>
            </a:pPr>
            <a:r>
              <a:rPr lang="el-GR" sz="2400" dirty="0" smtClean="0"/>
              <a:t>Τα πρόσθετα τροφίμων είναι κατηγορίες φυσικών υλικών που χρησιμοποιούνται, ως συστατικά, σε πολύ μικρή αναλογία (κάτω του 1%), και είναι απολύτως απαραίτητα για την παραγωγή ορισμένων κατηγοριών τροφίμων.</a:t>
            </a:r>
          </a:p>
          <a:p>
            <a:pPr marL="457200" indent="-457200">
              <a:spcBef>
                <a:spcPts val="0"/>
              </a:spcBef>
              <a:buClr>
                <a:srgbClr val="0033CC"/>
              </a:buClr>
              <a:buFont typeface="Calibri" panose="020F0502020204030204" pitchFamily="34" charset="0"/>
              <a:buChar char="●"/>
            </a:pPr>
            <a:r>
              <a:rPr lang="el-GR" sz="2400" dirty="0" smtClean="0"/>
              <a:t>Η χρήση τους βοηθάει τα τρόφιμα να συντηρηθούν, να αποκτήσουν ιδιαίτερα χαρακτηριστικά ή να βελτιώσουν ορισμένες ιδιότητές τους, έτσι ώστε να ανταποκρίνονται τα προϊόντα στις αυξημένες απαιτήσεις των καταναλωτών για ποιότητα, υγιεινή και σταθερότητα.</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5828329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Πρόσθετα τροφίμων (2 από 3)</a:t>
            </a:r>
            <a:endParaRPr lang="el-GR" dirty="0"/>
          </a:p>
        </p:txBody>
      </p:sp>
      <p:sp>
        <p:nvSpPr>
          <p:cNvPr id="3" name="Θέση περιεχομένου 1"/>
          <p:cNvSpPr>
            <a:spLocks noGrp="1"/>
          </p:cNvSpPr>
          <p:nvPr>
            <p:ph idx="1"/>
          </p:nvPr>
        </p:nvSpPr>
        <p:spPr/>
        <p:txBody>
          <a:bodyPr>
            <a:noAutofit/>
          </a:bodyPr>
          <a:lstStyle/>
          <a:p>
            <a:pPr marL="457200" indent="-457200">
              <a:spcBef>
                <a:spcPts val="0"/>
              </a:spcBef>
              <a:spcAft>
                <a:spcPts val="300"/>
              </a:spcAft>
              <a:buClr>
                <a:srgbClr val="0033CC"/>
              </a:buClr>
              <a:buFont typeface="Calibri" panose="020F0502020204030204" pitchFamily="34" charset="0"/>
              <a:buChar char="●"/>
            </a:pPr>
            <a:r>
              <a:rPr lang="el-GR" sz="2200" dirty="0" smtClean="0"/>
              <a:t>Η προσθήκη π.χ. συντηρητικού, εμποδίζει την ανάπτυξη μικροοργανισμών που θα μπορούσε να προκαλέσει τροφική δηλητηρίαση, με αποτέλεσμα να αυξάνεται η διάρκεια συντήρησης του τροφίμου.</a:t>
            </a:r>
          </a:p>
          <a:p>
            <a:pPr marL="457200" indent="-457200">
              <a:spcBef>
                <a:spcPts val="0"/>
              </a:spcBef>
              <a:spcAft>
                <a:spcPts val="300"/>
              </a:spcAft>
              <a:buClr>
                <a:srgbClr val="0033CC"/>
              </a:buClr>
              <a:buFont typeface="Calibri" panose="020F0502020204030204" pitchFamily="34" charset="0"/>
              <a:buChar char="●"/>
            </a:pPr>
            <a:r>
              <a:rPr lang="el-GR" sz="2200" dirty="0" smtClean="0"/>
              <a:t>Η προσθήκη ενισχυτικού γεύσης, ή χρωστικής βελτιώνει τη γεύση ή την εμφάνιση του τροφίμου αντίστοιχα.</a:t>
            </a:r>
          </a:p>
          <a:p>
            <a:pPr marL="457200" indent="-457200">
              <a:spcBef>
                <a:spcPts val="0"/>
              </a:spcBef>
              <a:spcAft>
                <a:spcPts val="300"/>
              </a:spcAft>
              <a:buClr>
                <a:srgbClr val="0033CC"/>
              </a:buClr>
              <a:buFont typeface="Calibri" panose="020F0502020204030204" pitchFamily="34" charset="0"/>
              <a:buChar char="●"/>
            </a:pPr>
            <a:r>
              <a:rPr lang="el-GR" sz="2200" dirty="0" smtClean="0"/>
              <a:t>Πολλά πρόσθετα τροφίμων υπάρχουν στη φύση (π.χ. η ερυθρά χρωστική της ρίζας των τεύτλων, οι </a:t>
            </a:r>
            <a:r>
              <a:rPr lang="el-GR" sz="2200" dirty="0" err="1" smtClean="0"/>
              <a:t>ανθοκυανίνες</a:t>
            </a:r>
            <a:r>
              <a:rPr lang="el-GR" sz="2200" dirty="0" smtClean="0"/>
              <a:t>), άλλα ενώ υπάρχουν στη φύση παρασκευάζονται συνθετικά (π.χ. το </a:t>
            </a:r>
            <a:r>
              <a:rPr lang="el-GR" sz="2200" dirty="0" err="1" smtClean="0"/>
              <a:t>ασκορβικό</a:t>
            </a:r>
            <a:r>
              <a:rPr lang="el-GR" sz="2200" dirty="0" smtClean="0"/>
              <a:t> οξύ).</a:t>
            </a:r>
          </a:p>
          <a:p>
            <a:pPr marL="457200" indent="-457200">
              <a:spcBef>
                <a:spcPts val="0"/>
              </a:spcBef>
              <a:buClr>
                <a:srgbClr val="0033CC"/>
              </a:buClr>
              <a:buFont typeface="Calibri" panose="020F0502020204030204" pitchFamily="34" charset="0"/>
              <a:buChar char="●"/>
            </a:pPr>
            <a:r>
              <a:rPr lang="el-GR" sz="2200" dirty="0" smtClean="0"/>
              <a:t>Τέλος υπάρχουν πρόσθετα που δεν βρίσκονται στη φύση, αλλά παρασκευάζονται συνθετικά (π.χ. το συνθετικό γλυκαντικό </a:t>
            </a:r>
            <a:r>
              <a:rPr lang="el-GR" sz="2200" dirty="0" err="1" smtClean="0"/>
              <a:t>ασπαρτάμη</a:t>
            </a:r>
            <a:r>
              <a:rPr lang="el-GR" sz="2200" dirty="0" smtClean="0"/>
              <a:t>, που χρησιμοποιείται αντί ζάχαρης).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3627938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Πρόσθετα τροφίμων (3 από 3)</a:t>
            </a:r>
            <a:endParaRPr lang="el-GR" dirty="0"/>
          </a:p>
        </p:txBody>
      </p:sp>
      <p:sp>
        <p:nvSpPr>
          <p:cNvPr id="3" name="Θέση περιεχομένου 1"/>
          <p:cNvSpPr>
            <a:spLocks noGrp="1"/>
          </p:cNvSpPr>
          <p:nvPr>
            <p:ph idx="1"/>
          </p:nvPr>
        </p:nvSpPr>
        <p:spPr/>
        <p:txBody>
          <a:bodyPr>
            <a:noAutofit/>
          </a:bodyPr>
          <a:lstStyle/>
          <a:p>
            <a:pPr marL="457200" indent="-457200">
              <a:spcBef>
                <a:spcPts val="0"/>
              </a:spcBef>
              <a:buClr>
                <a:srgbClr val="0033CC"/>
              </a:buClr>
              <a:buFont typeface="Calibri" panose="020F0502020204030204" pitchFamily="34" charset="0"/>
              <a:buChar char="●"/>
            </a:pPr>
            <a:endParaRPr lang="el-GR" sz="2000" dirty="0" smtClean="0"/>
          </a:p>
          <a:p>
            <a:pPr marL="457200" indent="-457200">
              <a:spcBef>
                <a:spcPts val="0"/>
              </a:spcBef>
              <a:spcAft>
                <a:spcPts val="1200"/>
              </a:spcAft>
              <a:buClr>
                <a:srgbClr val="0033CC"/>
              </a:buClr>
              <a:buFont typeface="Calibri" panose="020F0502020204030204" pitchFamily="34" charset="0"/>
              <a:buChar char="●"/>
            </a:pPr>
            <a:r>
              <a:rPr lang="el-GR" sz="2400" dirty="0" smtClean="0"/>
              <a:t>Στη συσκευασία όλων των τροφίμων, υπάρχει υποχρεωτικά ο κατάλογος των συστατικών του, ο οποίος συνίσταται στην παράθεση όλων των συστατικών του τροφίμου κατά σειρά </a:t>
            </a:r>
            <a:r>
              <a:rPr lang="el-GR" sz="2400" dirty="0" err="1" smtClean="0"/>
              <a:t>ελαττούμενης</a:t>
            </a:r>
            <a:r>
              <a:rPr lang="el-GR" sz="2400" dirty="0" smtClean="0"/>
              <a:t> περιεκτικότητας ως προς το βάρος, συμπεριλαμβανομένων των πρόσθετων. </a:t>
            </a:r>
          </a:p>
          <a:p>
            <a:pPr marL="457200" indent="-457200">
              <a:spcBef>
                <a:spcPts val="0"/>
              </a:spcBef>
              <a:spcAft>
                <a:spcPts val="1200"/>
              </a:spcAft>
              <a:buClr>
                <a:srgbClr val="0033CC"/>
              </a:buClr>
              <a:buFont typeface="Calibri" panose="020F0502020204030204" pitchFamily="34" charset="0"/>
              <a:buChar char="●"/>
            </a:pPr>
            <a:r>
              <a:rPr lang="el-GR" sz="2400" dirty="0" smtClean="0"/>
              <a:t>Ο καταναλωτής μπορεί επομένως να ελέγξει ποια πρόσθετα περιέχονται σε ένα τρόφιμο, διαβάζοντας την ετικέτα. </a:t>
            </a:r>
          </a:p>
          <a:p>
            <a:pPr marL="457200" indent="-457200">
              <a:spcBef>
                <a:spcPts val="0"/>
              </a:spcBef>
              <a:buClr>
                <a:srgbClr val="0033CC"/>
              </a:buClr>
              <a:buFont typeface="Calibri" panose="020F0502020204030204" pitchFamily="34" charset="0"/>
              <a:buChar char="●"/>
            </a:pPr>
            <a:r>
              <a:rPr lang="el-GR" sz="2400" dirty="0" smtClean="0"/>
              <a:t>Στον κατάλογο των συστατικών τα πρόσθετα αναφέρονται υποχρεωτικά με το όνομα της κατηγορίας και το ειδικό τους όνομα ή τον αριθμό Ε.</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15</a:t>
            </a:fld>
            <a:endParaRPr lang="el-GR" sz="1400" dirty="0">
              <a:solidFill>
                <a:schemeClr val="tx1"/>
              </a:solidFill>
            </a:endParaRPr>
          </a:p>
        </p:txBody>
      </p:sp>
    </p:spTree>
    <p:extLst>
      <p:ext uri="{BB962C8B-B14F-4D97-AF65-F5344CB8AC3E}">
        <p14:creationId xmlns:p14="http://schemas.microsoft.com/office/powerpoint/2010/main" val="39982235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Τα κυριότερα πρόσθετα (1)</a:t>
            </a:r>
            <a:endParaRPr lang="el-GR" b="1" dirty="0"/>
          </a:p>
        </p:txBody>
      </p:sp>
      <p:graphicFrame>
        <p:nvGraphicFramePr>
          <p:cNvPr id="6" name="Θέση περιεχομένου 1" descr="Πίνακας με την χρήση από τα κυριότερα πρόσθετα."/>
          <p:cNvGraphicFramePr>
            <a:graphicFrameLocks noGrp="1"/>
          </p:cNvGraphicFramePr>
          <p:nvPr>
            <p:ph idx="1"/>
            <p:custDataLst>
              <p:tags r:id="rId1"/>
            </p:custDataLst>
            <p:extLst>
              <p:ext uri="{D42A27DB-BD31-4B8C-83A1-F6EECF244321}">
                <p14:modId xmlns:p14="http://schemas.microsoft.com/office/powerpoint/2010/main" val="4175074418"/>
              </p:ext>
            </p:extLst>
          </p:nvPr>
        </p:nvGraphicFramePr>
        <p:xfrm>
          <a:off x="457200" y="1524000"/>
          <a:ext cx="8229600" cy="4754880"/>
        </p:xfrm>
        <a:graphic>
          <a:graphicData uri="http://schemas.openxmlformats.org/drawingml/2006/table">
            <a:tbl>
              <a:tblPr firstRow="1" bandRow="1">
                <a:tableStyleId>{F5AB1C69-6EDB-4FF4-983F-18BD219EF322}</a:tableStyleId>
              </a:tblPr>
              <a:tblGrid>
                <a:gridCol w="2362200"/>
                <a:gridCol w="5867400"/>
              </a:tblGrid>
              <a:tr h="25325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Πρόσθετο</a:t>
                      </a:r>
                      <a:endParaRPr kumimoji="0" lang="el-GR" sz="2200" b="1" i="0" u="none" strike="noStrike" cap="none" normalizeH="0" baseline="0" dirty="0" smtClean="0">
                        <a:ln>
                          <a:noFill/>
                        </a:ln>
                        <a:solidFill>
                          <a:srgbClr val="006600"/>
                        </a:solidFill>
                        <a:effectLst/>
                        <a:latin typeface="+mn-lt"/>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Χρήση</a:t>
                      </a:r>
                      <a:endParaRPr kumimoji="0" lang="el-GR" sz="2200" b="1" i="0" u="none" strike="noStrike" cap="none" normalizeH="0" baseline="0" dirty="0" smtClean="0">
                        <a:ln>
                          <a:noFill/>
                        </a:ln>
                        <a:solidFill>
                          <a:srgbClr val="006600"/>
                        </a:solidFill>
                        <a:effectLst/>
                        <a:latin typeface="+mn-lt"/>
                      </a:endParaRPr>
                    </a:p>
                  </a:txBody>
                  <a:tcPr anchor="ctr" horzOverflow="overflow"/>
                </a:tc>
              </a:tr>
              <a:tr h="5318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Χρωστικές</a:t>
                      </a:r>
                      <a:endParaRPr kumimoji="0" lang="el-GR" sz="2000" b="0" i="0" u="none" strike="noStrike" cap="none" normalizeH="0" baseline="0" dirty="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π.χ. </a:t>
                      </a:r>
                      <a:r>
                        <a:rPr kumimoji="0" lang="el-GR" sz="2000" u="none" strike="noStrike" cap="none" normalizeH="0" baseline="0" dirty="0" err="1" smtClean="0">
                          <a:ln>
                            <a:noFill/>
                          </a:ln>
                          <a:solidFill>
                            <a:srgbClr val="336600"/>
                          </a:solidFill>
                          <a:effectLst/>
                        </a:rPr>
                        <a:t>καραμελόχρωμα</a:t>
                      </a:r>
                      <a:r>
                        <a:rPr kumimoji="0" lang="el-GR" sz="2000" u="none" strike="noStrike" cap="none" normalizeH="0" baseline="0" dirty="0" smtClean="0">
                          <a:ln>
                            <a:noFill/>
                          </a:ln>
                          <a:solidFill>
                            <a:srgbClr val="336600"/>
                          </a:solidFill>
                          <a:effectLst/>
                        </a:rPr>
                        <a:t>, Ε 150 - χρησιμοποιείται σε αναψυκτικά, γλυκά, για να προσδώσει καφέ χρώμα</a:t>
                      </a:r>
                      <a:endParaRPr kumimoji="0" lang="el-GR" sz="2000" b="0" i="0" u="none" strike="noStrike" cap="none" normalizeH="0" baseline="0" dirty="0" smtClean="0">
                        <a:ln>
                          <a:noFill/>
                        </a:ln>
                        <a:solidFill>
                          <a:srgbClr val="336600"/>
                        </a:solidFill>
                        <a:effectLst/>
                        <a:latin typeface="+mn-lt"/>
                      </a:endParaRPr>
                    </a:p>
                  </a:txBody>
                  <a:tcPr anchor="ctr" horzOverflow="overflow"/>
                </a:tc>
              </a:tr>
              <a:tr h="5318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Συντηρητικά</a:t>
                      </a:r>
                      <a:endParaRPr kumimoji="0" lang="el-GR" sz="2000" b="0" i="0" u="none" strike="noStrike" cap="none" normalizeH="0" baseline="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π.χ. </a:t>
                      </a:r>
                      <a:r>
                        <a:rPr kumimoji="0" lang="el-GR" sz="2000" u="none" strike="noStrike" cap="none" normalizeH="0" baseline="0" dirty="0" err="1" smtClean="0">
                          <a:ln>
                            <a:noFill/>
                          </a:ln>
                          <a:solidFill>
                            <a:srgbClr val="336600"/>
                          </a:solidFill>
                          <a:effectLst/>
                        </a:rPr>
                        <a:t>βενζοϊκό</a:t>
                      </a:r>
                      <a:r>
                        <a:rPr kumimoji="0" lang="el-GR" sz="2000" u="none" strike="noStrike" cap="none" normalizeH="0" baseline="0" dirty="0" smtClean="0">
                          <a:ln>
                            <a:noFill/>
                          </a:ln>
                          <a:solidFill>
                            <a:srgbClr val="336600"/>
                          </a:solidFill>
                          <a:effectLst/>
                        </a:rPr>
                        <a:t> νάτριο, Ε 211 - χρησιμοποιείται σε αναψυκτικά κ.α. για την αποφυγή μικροβιολογικών αλλοιώσεων.</a:t>
                      </a:r>
                      <a:endParaRPr kumimoji="0" lang="el-GR" sz="2000" b="0" i="0" u="none" strike="noStrike" cap="none" normalizeH="0" baseline="0" dirty="0" smtClean="0">
                        <a:ln>
                          <a:noFill/>
                        </a:ln>
                        <a:solidFill>
                          <a:srgbClr val="336600"/>
                        </a:solidFill>
                        <a:effectLst/>
                        <a:latin typeface="+mn-lt"/>
                      </a:endParaRPr>
                    </a:p>
                  </a:txBody>
                  <a:tcPr anchor="ctr" horzOverflow="overflow"/>
                </a:tc>
              </a:tr>
              <a:tr h="9877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Αντιοξειδωτικά</a:t>
                      </a:r>
                      <a:endParaRPr kumimoji="0" lang="el-GR" sz="2000" b="0" i="0" u="none" strike="noStrike" cap="none" normalizeH="0" baseline="0" dirty="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π.χ. α-τοκοφερόλη ή βιταμίνη Ε, Ε 307 - χρησιμοποιείται για την προστασία από την οξείδωση συστατικών που μπορεί να οξειδωθούν από τον αέρα με αποτέλεσμα να αλλοιωθεί η γεύση (λίπη) ή η εμφάνισή τους.</a:t>
                      </a:r>
                      <a:endParaRPr kumimoji="0" lang="el-GR" sz="2000" b="0" i="0" u="none" strike="noStrike" cap="none" normalizeH="0" baseline="0" dirty="0" smtClean="0">
                        <a:ln>
                          <a:noFill/>
                        </a:ln>
                        <a:solidFill>
                          <a:srgbClr val="336600"/>
                        </a:solidFill>
                        <a:effectLst/>
                        <a:latin typeface="+mn-lt"/>
                      </a:endParaRPr>
                    </a:p>
                  </a:txBody>
                  <a:tcPr anchor="ctr" horzOverflow="overflow"/>
                </a:tc>
              </a:tr>
              <a:tr h="7597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err="1" smtClean="0">
                          <a:ln>
                            <a:noFill/>
                          </a:ln>
                          <a:solidFill>
                            <a:srgbClr val="336600"/>
                          </a:solidFill>
                          <a:effectLst/>
                        </a:rPr>
                        <a:t>Γαλακτοματοποιητές</a:t>
                      </a:r>
                      <a:r>
                        <a:rPr kumimoji="0" lang="el-GR" sz="2000" u="none" strike="noStrike" cap="none" normalizeH="0" baseline="0" dirty="0" smtClean="0">
                          <a:ln>
                            <a:noFill/>
                          </a:ln>
                          <a:solidFill>
                            <a:srgbClr val="336600"/>
                          </a:solidFill>
                          <a:effectLst/>
                        </a:rPr>
                        <a:t> </a:t>
                      </a:r>
                      <a:endParaRPr kumimoji="0" lang="el-GR" sz="2000" b="0" i="0" u="none" strike="noStrike" cap="none" normalizeH="0" baseline="0" dirty="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π.χ. λεκιθίνη, Ε 322 - βοηθά στην καλύτερη </a:t>
                      </a:r>
                      <a:r>
                        <a:rPr kumimoji="0" lang="el-GR" sz="2000" u="none" strike="noStrike" cap="none" normalizeH="0" baseline="0" dirty="0" err="1" smtClean="0">
                          <a:ln>
                            <a:noFill/>
                          </a:ln>
                          <a:solidFill>
                            <a:srgbClr val="336600"/>
                          </a:solidFill>
                          <a:effectLst/>
                        </a:rPr>
                        <a:t>ομογενοποίηση</a:t>
                      </a:r>
                      <a:r>
                        <a:rPr kumimoji="0" lang="el-GR" sz="2000" u="none" strike="noStrike" cap="none" normalizeH="0" baseline="0" dirty="0" smtClean="0">
                          <a:ln>
                            <a:noFill/>
                          </a:ln>
                          <a:solidFill>
                            <a:srgbClr val="336600"/>
                          </a:solidFill>
                          <a:effectLst/>
                        </a:rPr>
                        <a:t> και αποφυγή διαχωρισμού των συστατικών, π.χ. βοηθά τη σοκολάτα να μην ασπρίζει.</a:t>
                      </a:r>
                      <a:endParaRPr kumimoji="0" lang="el-GR" sz="2000" b="0" i="0" u="none" strike="noStrike" cap="none" normalizeH="0" baseline="0" dirty="0" smtClean="0">
                        <a:ln>
                          <a:noFill/>
                        </a:ln>
                        <a:solidFill>
                          <a:srgbClr val="336600"/>
                        </a:solidFill>
                        <a:effectLst/>
                        <a:latin typeface="+mn-lt"/>
                      </a:endParaRPr>
                    </a:p>
                  </a:txBody>
                  <a:tcPr anchor="ctr" horzOverflow="overflow"/>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20473521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Τα κυριότερα πρόσθετα (2)</a:t>
            </a:r>
            <a:endParaRPr lang="el-GR" dirty="0"/>
          </a:p>
        </p:txBody>
      </p:sp>
      <p:graphicFrame>
        <p:nvGraphicFramePr>
          <p:cNvPr id="6" name="Θέση περιεχομένου 1" descr="Πίνακας με την χρήση από τα κυριότερα πρόσθετα."/>
          <p:cNvGraphicFramePr>
            <a:graphicFrameLocks noGrp="1"/>
          </p:cNvGraphicFramePr>
          <p:nvPr>
            <p:ph idx="1"/>
            <p:custDataLst>
              <p:tags r:id="rId2"/>
            </p:custDataLst>
            <p:extLst>
              <p:ext uri="{D42A27DB-BD31-4B8C-83A1-F6EECF244321}">
                <p14:modId xmlns:p14="http://schemas.microsoft.com/office/powerpoint/2010/main" val="1785540655"/>
              </p:ext>
            </p:extLst>
          </p:nvPr>
        </p:nvGraphicFramePr>
        <p:xfrm>
          <a:off x="457200" y="1549400"/>
          <a:ext cx="8229600" cy="3840480"/>
        </p:xfrm>
        <a:graphic>
          <a:graphicData uri="http://schemas.openxmlformats.org/drawingml/2006/table">
            <a:tbl>
              <a:tblPr firstRow="1" bandRow="1">
                <a:tableStyleId>{F5AB1C69-6EDB-4FF4-983F-18BD219EF322}</a:tableStyleId>
              </a:tblPr>
              <a:tblGrid>
                <a:gridCol w="3048000"/>
                <a:gridCol w="5181600"/>
              </a:tblGrid>
              <a:tr h="3708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Πρόσθετο</a:t>
                      </a:r>
                      <a:endParaRPr kumimoji="0" lang="el-GR" sz="2200" b="1" i="0" u="none" strike="noStrike" cap="none" normalizeH="0" baseline="0" dirty="0" smtClean="0">
                        <a:ln>
                          <a:noFill/>
                        </a:ln>
                        <a:solidFill>
                          <a:srgbClr val="006600"/>
                        </a:solidFill>
                        <a:effectLst/>
                        <a:latin typeface="+mn-lt"/>
                      </a:endParaRPr>
                    </a:p>
                  </a:txBody>
                  <a:tcPr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Χρήση</a:t>
                      </a:r>
                      <a:endParaRPr kumimoji="0" lang="el-GR" sz="2200" b="1" i="0" u="none" strike="noStrike" cap="none" normalizeH="0" baseline="0" dirty="0" smtClean="0">
                        <a:ln>
                          <a:noFill/>
                        </a:ln>
                        <a:solidFill>
                          <a:srgbClr val="006600"/>
                        </a:solidFill>
                        <a:effectLst/>
                        <a:latin typeface="+mn-lt"/>
                      </a:endParaRPr>
                    </a:p>
                  </a:txBody>
                  <a:tcPr anchor="ctr" horzOverflow="overflow"/>
                </a:tc>
              </a:tr>
              <a:tr h="3708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Τροποποιημένα άμυλα</a:t>
                      </a:r>
                      <a:endParaRPr kumimoji="0" lang="el-GR" sz="2000" b="0" i="0" u="none" strike="noStrike" cap="none" normalizeH="0" baseline="0" dirty="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χρησιμοποιούνται σε διάφορες σάλτσες, κατεψυγμένα προϊόντα κ.λπ.</a:t>
                      </a:r>
                      <a:endParaRPr kumimoji="0" lang="el-GR" sz="2000" b="0" i="0" u="none" strike="noStrike" cap="none" normalizeH="0" baseline="0" dirty="0" smtClean="0">
                        <a:ln>
                          <a:noFill/>
                        </a:ln>
                        <a:solidFill>
                          <a:srgbClr val="336600"/>
                        </a:solidFill>
                        <a:effectLst/>
                        <a:latin typeface="+mn-lt"/>
                      </a:endParaRPr>
                    </a:p>
                  </a:txBody>
                  <a:tcPr anchor="ctr" horzOverflow="overflow"/>
                </a:tc>
              </a:tr>
              <a:tr h="3708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Πηκτικά μέσα</a:t>
                      </a:r>
                      <a:endParaRPr kumimoji="0" lang="el-GR" sz="2000" b="0" i="0" u="none" strike="noStrike" cap="none" normalizeH="0" baseline="0" dirty="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π.χ. κόμμι ξανθάνης, Ε 415 - δίνει πιό παχύρεστη υφή, βοηθάει να πήξουν τρόφιμα στα οποία προστίθεται.</a:t>
                      </a:r>
                      <a:endParaRPr kumimoji="0" lang="el-GR" sz="2000" b="0" i="0" u="none" strike="noStrike" cap="none" normalizeH="0" baseline="0" smtClean="0">
                        <a:ln>
                          <a:noFill/>
                        </a:ln>
                        <a:solidFill>
                          <a:srgbClr val="336600"/>
                        </a:solidFill>
                        <a:effectLst/>
                        <a:latin typeface="+mn-lt"/>
                      </a:endParaRPr>
                    </a:p>
                  </a:txBody>
                  <a:tcPr anchor="ctr" horzOverflow="overflow"/>
                </a:tc>
              </a:tr>
              <a:tr h="3708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Σταθεροποιητές</a:t>
                      </a:r>
                      <a:endParaRPr kumimoji="0" lang="el-GR" sz="2000" b="0" i="0" u="none" strike="noStrike" cap="none" normalizeH="0" baseline="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π.χ. κιτρικό νάτριο, Ε 331 - σταθεροποιεί ιδιότητες γεύσης ή εμφάνισης των τροφίμων στα οποία προστίθεται.</a:t>
                      </a:r>
                      <a:endParaRPr kumimoji="0" lang="el-GR" sz="2000" b="0" i="0" u="none" strike="noStrike" cap="none" normalizeH="0" baseline="0" dirty="0" smtClean="0">
                        <a:ln>
                          <a:noFill/>
                        </a:ln>
                        <a:solidFill>
                          <a:srgbClr val="336600"/>
                        </a:solidFill>
                        <a:effectLst/>
                        <a:latin typeface="+mn-lt"/>
                      </a:endParaRPr>
                    </a:p>
                  </a:txBody>
                  <a:tcPr anchor="ctr" horzOverflow="overflow"/>
                </a:tc>
              </a:tr>
              <a:tr h="37084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Ένζυμα</a:t>
                      </a:r>
                      <a:endParaRPr kumimoji="0" lang="el-GR" sz="2000" b="0" i="0" u="none" strike="noStrike" cap="none" normalizeH="0" baseline="0" smtClean="0">
                        <a:ln>
                          <a:noFill/>
                        </a:ln>
                        <a:solidFill>
                          <a:srgbClr val="336600"/>
                        </a:solidFill>
                        <a:effectLst/>
                        <a:latin typeface="+mn-lt"/>
                      </a:endParaRPr>
                    </a:p>
                  </a:txBody>
                  <a:tcPr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κυρίως χρησιμοποιούνται στο στάδιο της επεξεργασίας πχ για να φουσκώσει το ψωμί.</a:t>
                      </a:r>
                      <a:endParaRPr kumimoji="0" lang="el-GR" sz="2000" b="0" i="0" u="none" strike="noStrike" cap="none" normalizeH="0" baseline="0" dirty="0" smtClean="0">
                        <a:ln>
                          <a:noFill/>
                        </a:ln>
                        <a:solidFill>
                          <a:srgbClr val="336600"/>
                        </a:solidFill>
                        <a:effectLst/>
                        <a:latin typeface="+mn-lt"/>
                      </a:endParaRPr>
                    </a:p>
                  </a:txBody>
                  <a:tcPr anchor="ctr" horzOverflow="overflow"/>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17</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2984516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a:t>
            </a:r>
            <a:r>
              <a:rPr lang="el-GR" sz="2000" dirty="0" err="1" smtClean="0">
                <a:solidFill>
                  <a:schemeClr val="tx1">
                    <a:lumMod val="65000"/>
                    <a:lumOff val="35000"/>
                  </a:schemeClr>
                </a:solidFill>
              </a:rPr>
              <a:t>Σοφιανίδου</a:t>
            </a:r>
            <a:r>
              <a:rPr lang="el-GR" sz="2000" dirty="0" smtClean="0">
                <a:solidFill>
                  <a:schemeClr val="tx1">
                    <a:lumMod val="65000"/>
                    <a:lumOff val="35000"/>
                  </a:schemeClr>
                </a:solidFill>
              </a:rPr>
              <a:t> Γεωργία</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4" tooltip="Μετάβαση στο www.edulll.gr/"/>
          </p:cNvPr>
          <p:cNvPicPr>
            <a:picLocks noChangeAspect="1" noChangeArrowheads="1"/>
          </p:cNvPicPr>
          <p:nvPr/>
        </p:nvPicPr>
        <p:blipFill>
          <a:blip r:embed="rId5"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7332140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3" name="Θέση περιεχομένου 1"/>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1461831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a:t>
            </a:r>
            <a:r>
              <a:rPr lang="el-GR" sz="2000" smtClean="0">
                <a:latin typeface="Calibri" panose="020F0502020204030204" pitchFamily="34" charset="0"/>
              </a:rPr>
              <a:t>αναπτυχθεί στο πλαίσιο </a:t>
            </a:r>
            <a:r>
              <a:rPr lang="el-GR" sz="2000" dirty="0" smtClean="0">
                <a:latin typeface="Calibri" panose="020F0502020204030204" pitchFamily="34" charset="0"/>
              </a:rPr>
              <a:t>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843634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buNone/>
            </a:pPr>
            <a:endParaRPr lang="el-GR" sz="2800" dirty="0"/>
          </a:p>
          <a:p>
            <a:pPr marL="0" indent="0" algn="ctr">
              <a:spcBef>
                <a:spcPts val="0"/>
              </a:spcBef>
              <a:spcAft>
                <a:spcPts val="4200"/>
              </a:spcAft>
              <a:buNone/>
            </a:pPr>
            <a:r>
              <a:rPr lang="el-GR" sz="2800" dirty="0" smtClean="0"/>
              <a:t>Το </a:t>
            </a:r>
            <a:r>
              <a:rPr lang="el-GR" sz="2800" dirty="0"/>
              <a:t>παρόν έργο αποτελεί την έκδοση </a:t>
            </a:r>
            <a:r>
              <a:rPr lang="el-GR" sz="2800" b="1" dirty="0" smtClean="0"/>
              <a:t>1.01</a:t>
            </a:r>
            <a:r>
              <a:rPr lang="el-GR" sz="2800" dirty="0" smtClean="0"/>
              <a:t>.</a:t>
            </a:r>
            <a:endParaRPr lang="el-GR" sz="2800" dirty="0"/>
          </a:p>
          <a:p>
            <a:pPr marL="0" indent="0">
              <a:buNone/>
            </a:pPr>
            <a:endParaRPr lang="el-GR" sz="2000" dirty="0"/>
          </a:p>
        </p:txBody>
      </p:sp>
    </p:spTree>
    <p:extLst>
      <p:ext uri="{BB962C8B-B14F-4D97-AF65-F5344CB8AC3E}">
        <p14:creationId xmlns:p14="http://schemas.microsoft.com/office/powerpoint/2010/main" val="467160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a:p>
          <a:p>
            <a:pPr marL="0" indent="0">
              <a:buNone/>
            </a:pPr>
            <a:endParaRPr lang="el-GR" sz="2400" dirty="0"/>
          </a:p>
          <a:p>
            <a:pPr marL="0" indent="0">
              <a:buNone/>
            </a:pPr>
            <a:r>
              <a:rPr lang="en-US" sz="2400" dirty="0"/>
              <a:t>Copyright</a:t>
            </a:r>
            <a:r>
              <a:rPr lang="el-GR" sz="2400" dirty="0"/>
              <a:t> Τεχνολογικό Εκπαιδευτικό Ίδρυμα Θεσσαλίας</a:t>
            </a:r>
            <a:r>
              <a:rPr lang="en-US" sz="2400" dirty="0"/>
              <a:t>, </a:t>
            </a:r>
            <a:r>
              <a:rPr lang="el-GR" sz="2400" dirty="0"/>
              <a:t>Αθανάσιος </a:t>
            </a:r>
            <a:r>
              <a:rPr lang="el-GR" sz="2400" dirty="0" err="1"/>
              <a:t>Μανούρας</a:t>
            </a:r>
            <a:r>
              <a:rPr lang="el-GR" sz="2400" dirty="0"/>
              <a:t>, 201</a:t>
            </a:r>
            <a:r>
              <a:rPr lang="en-US" sz="2400" dirty="0"/>
              <a:t>5</a:t>
            </a:r>
            <a:r>
              <a:rPr lang="el-GR" sz="2400" dirty="0"/>
              <a:t>. Αθανάσιος </a:t>
            </a:r>
            <a:r>
              <a:rPr lang="el-GR" sz="2400" dirty="0" err="1"/>
              <a:t>Μανούρας</a:t>
            </a:r>
            <a:r>
              <a:rPr lang="el-GR" sz="2400" dirty="0"/>
              <a:t>. «Χημεία Τροφίμων». Έκδοση: 1.0. Λάρισα 201</a:t>
            </a:r>
            <a:r>
              <a:rPr lang="en-US" sz="2400" dirty="0"/>
              <a:t>5</a:t>
            </a:r>
            <a:r>
              <a:rPr lang="el-GR" sz="2400" dirty="0"/>
              <a:t> . Διαθέσιμο από τη δικτυακή διεύθυνση: </a:t>
            </a:r>
            <a:r>
              <a:rPr lang="en-US" sz="2400" dirty="0">
                <a:hlinkClick r:id="rId3"/>
              </a:rPr>
              <a:t>http://cdev.teilar.gr/courses/FDT102/</a:t>
            </a:r>
            <a:r>
              <a:rPr lang="el-GR" sz="2400" dirty="0"/>
              <a:t>, 20/1</a:t>
            </a:r>
            <a:r>
              <a:rPr lang="en-US" sz="2400" dirty="0"/>
              <a:t>1</a:t>
            </a:r>
            <a:r>
              <a:rPr lang="el-GR" sz="2400"/>
              <a:t>/2015.</a:t>
            </a:r>
          </a:p>
          <a:p>
            <a:endParaRPr lang="el-GR" sz="2000" dirty="0"/>
          </a:p>
        </p:txBody>
      </p:sp>
    </p:spTree>
    <p:extLst>
      <p:ext uri="{BB962C8B-B14F-4D97-AF65-F5344CB8AC3E}">
        <p14:creationId xmlns:p14="http://schemas.microsoft.com/office/powerpoint/2010/main" val="481000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Δημιουργού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 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l-GR" sz="1400" dirty="0">
                <a:hlinkClick r:id="rId6" tooltip="Μετάβαση στην Άδεια Χρήσης"/>
              </a:rPr>
              <a:t>http://creativecommons.org/licenses/by-nc-sa/4.0/ </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Tree>
    <p:custDataLst>
      <p:tags r:id="rId1"/>
    </p:custDataLst>
    <p:extLst>
      <p:ext uri="{BB962C8B-B14F-4D97-AF65-F5344CB8AC3E}">
        <p14:creationId xmlns:p14="http://schemas.microsoft.com/office/powerpoint/2010/main" val="1073393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3001157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nvPr>
        </p:nvSpPr>
        <p:spPr/>
        <p:txBody>
          <a:bodyPr/>
          <a:lstStyle/>
          <a:p>
            <a:r>
              <a:rPr lang="el-GR" altLang="el-GR" b="1" dirty="0" smtClean="0">
                <a:solidFill>
                  <a:srgbClr val="333333"/>
                </a:solidFill>
              </a:rPr>
              <a:t>Σκοποί ενότητας </a:t>
            </a:r>
          </a:p>
        </p:txBody>
      </p:sp>
      <p:sp>
        <p:nvSpPr>
          <p:cNvPr id="2" name="Θέση περιεχομένου 1"/>
          <p:cNvSpPr>
            <a:spLocks noGrp="1"/>
          </p:cNvSpPr>
          <p:nvPr>
            <p:ph idx="1"/>
            <p:custDataLst>
              <p:tags r:id="rId1"/>
            </p:custDataLst>
          </p:nvPr>
        </p:nvSpPr>
        <p:spPr/>
        <p:txBody>
          <a:bodyPr rtlCol="0">
            <a:normAutofit/>
          </a:bodyPr>
          <a:lstStyle/>
          <a:p>
            <a:pPr fontAlgn="auto">
              <a:spcAft>
                <a:spcPts val="0"/>
              </a:spcAft>
              <a:buFont typeface="Arial" panose="020B0604020202020204" pitchFamily="34" charset="0"/>
              <a:buChar char="•"/>
              <a:defRPr/>
            </a:pPr>
            <a:endParaRPr lang="el-GR" dirty="0" smtClean="0"/>
          </a:p>
          <a:p>
            <a:pPr lvl="0"/>
            <a:r>
              <a:rPr lang="el-GR" dirty="0"/>
              <a:t>Βιταμίνες στα τρόφιμα, απώλειες των βιταμινών κατά την επεξεργασία των τροφίμων. </a:t>
            </a:r>
            <a:r>
              <a:rPr lang="el-GR"/>
              <a:t>Πρόσθετα τροφίμων: κατάταξη, ιδιότητες.</a:t>
            </a:r>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Βιταμίνες &amp; Πρόσθετα</a:t>
            </a:r>
            <a:endParaRPr lang="en-US" sz="1400" dirty="0">
              <a:solidFill>
                <a:schemeClr val="tx1"/>
              </a:solidFill>
            </a:endParaRPr>
          </a:p>
        </p:txBody>
      </p:sp>
      <p:sp>
        <p:nvSpPr>
          <p:cNvPr id="5125"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3</a:t>
            </a:fld>
            <a:endParaRPr lang="el-GR" altLang="el-GR" sz="1400" dirty="0">
              <a:solidFill>
                <a:srgbClr val="000000"/>
              </a:solidFill>
              <a:latin typeface="+mn-lt"/>
            </a:endParaRPr>
          </a:p>
        </p:txBody>
      </p:sp>
    </p:spTree>
    <p:extLst>
      <p:ext uri="{BB962C8B-B14F-4D97-AF65-F5344CB8AC3E}">
        <p14:creationId xmlns:p14="http://schemas.microsoft.com/office/powerpoint/2010/main" val="763087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4" action="ppaction://hlinksldjump" tooltip="Μετάβαση στη Διαφάνεια"/>
          </p:cNvPr>
          <p:cNvSpPr/>
          <p:nvPr/>
        </p:nvSpPr>
        <p:spPr>
          <a:xfrm>
            <a:off x="827584" y="2209800"/>
            <a:ext cx="7630616"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AutoNum type="arabicParenR"/>
              <a:defRPr/>
            </a:pPr>
            <a:r>
              <a:rPr lang="el-GR" sz="2800" i="1" dirty="0" smtClean="0">
                <a:solidFill>
                  <a:srgbClr val="0070C0"/>
                </a:solidFill>
              </a:rPr>
              <a:t>Τα συστατικά και οι βιταμίνες των τροφών</a:t>
            </a:r>
            <a:endParaRPr lang="el-GR" sz="2800" i="1" dirty="0">
              <a:solidFill>
                <a:srgbClr val="0070C0"/>
              </a:solidFill>
            </a:endParaRPr>
          </a:p>
        </p:txBody>
      </p:sp>
      <p:sp>
        <p:nvSpPr>
          <p:cNvPr id="14" name="Θέση περιεχομένου 2">
            <a:hlinkClick r:id="rId5" action="ppaction://hlinksldjump" tooltip="Μετάβαση στη Διαφάνεια"/>
          </p:cNvPr>
          <p:cNvSpPr/>
          <p:nvPr>
            <p:custDataLst>
              <p:tags r:id="rId2"/>
            </p:custDataLst>
          </p:nvPr>
        </p:nvSpPr>
        <p:spPr>
          <a:xfrm>
            <a:off x="827584" y="3124200"/>
            <a:ext cx="7630616"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Font typeface="+mj-lt"/>
              <a:buAutoNum type="arabicParenR" startAt="2"/>
              <a:defRPr/>
            </a:pPr>
            <a:r>
              <a:rPr lang="el-GR" sz="2800" i="1" dirty="0" smtClean="0">
                <a:solidFill>
                  <a:srgbClr val="0070C0"/>
                </a:solidFill>
              </a:rPr>
              <a:t>Πρόσθετα τροφίμων</a:t>
            </a:r>
            <a:endParaRPr lang="el-GR" sz="2800" i="1" dirty="0">
              <a:solidFill>
                <a:srgbClr val="0070C0"/>
              </a:solidFill>
            </a:endParaRPr>
          </a:p>
        </p:txBody>
      </p:sp>
      <p:sp>
        <p:nvSpPr>
          <p:cNvPr id="8" name="Θέση υποσέλιδου 1" descr="."/>
          <p:cNvSpPr>
            <a:spLocks noGrp="1"/>
          </p:cNvSpPr>
          <p:nvPr>
            <p:ph type="ftr" sz="quarter" idx="11"/>
          </p:nvPr>
        </p:nvSpPr>
        <p:spPr>
          <a:xfrm>
            <a:off x="3124200" y="6356350"/>
            <a:ext cx="2895600" cy="365125"/>
          </a:xfrm>
        </p:spPr>
        <p:txBody>
          <a:bodyPr/>
          <a:lstStyle/>
          <a:p>
            <a:r>
              <a:rPr lang="el-GR" sz="1400" dirty="0" smtClean="0">
                <a:solidFill>
                  <a:schemeClr val="tx1"/>
                </a:solidFill>
              </a:rPr>
              <a:t>Βιταμίνες &amp; Πρόσθετα</a:t>
            </a:r>
            <a:endParaRPr lang="en-US"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2785360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Τα συστατικά των τροφών </a:t>
            </a:r>
            <a:br>
              <a:rPr lang="el-GR" b="1" dirty="0" smtClean="0"/>
            </a:br>
            <a:r>
              <a:rPr lang="el-GR" b="1" dirty="0" smtClean="0"/>
              <a:t>(1 από 2)</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spcAft>
                <a:spcPts val="1200"/>
              </a:spcAft>
              <a:buClr>
                <a:srgbClr val="0033CC"/>
              </a:buClr>
              <a:buFont typeface="Calibri" panose="020F0502020204030204" pitchFamily="34" charset="0"/>
              <a:buChar char="●"/>
            </a:pPr>
            <a:r>
              <a:rPr lang="el-GR" sz="2000" dirty="0" smtClean="0"/>
              <a:t>Οι ύλες που παρέχουν στον οργανισμό του ανθρώπου τα απαραίτητα συστατικά για την διατήρησή του στη ζωή, και μπορούν να προφυλάξουν και να ελαττώσουν την κατανάλωση των δικών του υλών, λέγονται θρεπτικές ύλες ή θρεπτικά συστατικά.</a:t>
            </a:r>
          </a:p>
          <a:p>
            <a:pPr marL="457200" indent="-457200">
              <a:spcBef>
                <a:spcPts val="0"/>
              </a:spcBef>
              <a:spcAft>
                <a:spcPts val="600"/>
              </a:spcAft>
              <a:buClr>
                <a:srgbClr val="0033CC"/>
              </a:buClr>
              <a:buFont typeface="Calibri" panose="020F0502020204030204" pitchFamily="34" charset="0"/>
              <a:buChar char="●"/>
            </a:pPr>
            <a:r>
              <a:rPr lang="el-GR" sz="2000" dirty="0" smtClean="0"/>
              <a:t>Οι θρεπτικές ύλες που περιέχονται στα τρόφιμα, είναι οι εξής:</a:t>
            </a:r>
          </a:p>
          <a:p>
            <a:pPr marL="1143000" indent="-365760">
              <a:spcBef>
                <a:spcPts val="0"/>
              </a:spcBef>
              <a:spcAft>
                <a:spcPts val="600"/>
              </a:spcAft>
              <a:buClr>
                <a:srgbClr val="FF6600"/>
              </a:buClr>
              <a:buFont typeface="+mj-lt"/>
              <a:buAutoNum type="arabicPeriod"/>
            </a:pPr>
            <a:r>
              <a:rPr lang="el-GR" sz="2000" dirty="0" smtClean="0"/>
              <a:t>Πρωτεΐνες ή Λευκώματα.</a:t>
            </a:r>
          </a:p>
          <a:p>
            <a:pPr marL="1143000" indent="-365760">
              <a:spcBef>
                <a:spcPts val="0"/>
              </a:spcBef>
              <a:spcAft>
                <a:spcPts val="600"/>
              </a:spcAft>
              <a:buClr>
                <a:srgbClr val="FF6600"/>
              </a:buClr>
              <a:buFont typeface="+mj-lt"/>
              <a:buAutoNum type="arabicPeriod"/>
            </a:pPr>
            <a:r>
              <a:rPr lang="el-GR" sz="2000" dirty="0" smtClean="0"/>
              <a:t>Υδατάνθρακες (&amp; Φυτικές ίνες).</a:t>
            </a:r>
          </a:p>
          <a:p>
            <a:pPr marL="1143000" indent="-365760">
              <a:spcBef>
                <a:spcPts val="0"/>
              </a:spcBef>
              <a:spcAft>
                <a:spcPts val="600"/>
              </a:spcAft>
              <a:buClr>
                <a:srgbClr val="FF6600"/>
              </a:buClr>
              <a:buFont typeface="+mj-lt"/>
              <a:buAutoNum type="arabicPeriod"/>
            </a:pPr>
            <a:r>
              <a:rPr lang="el-GR" sz="2000" dirty="0" smtClean="0"/>
              <a:t>Λίπη και Έλαια.</a:t>
            </a:r>
          </a:p>
          <a:p>
            <a:pPr marL="1143000" indent="-365760">
              <a:spcBef>
                <a:spcPts val="0"/>
              </a:spcBef>
              <a:spcAft>
                <a:spcPts val="600"/>
              </a:spcAft>
              <a:buClr>
                <a:srgbClr val="FF6600"/>
              </a:buClr>
              <a:buFont typeface="+mj-lt"/>
              <a:buAutoNum type="arabicPeriod"/>
            </a:pPr>
            <a:r>
              <a:rPr lang="el-GR" sz="2000" dirty="0" smtClean="0"/>
              <a:t>Ανόργανα άλατα.</a:t>
            </a:r>
          </a:p>
          <a:p>
            <a:pPr marL="1143000" indent="-365760">
              <a:spcBef>
                <a:spcPts val="0"/>
              </a:spcBef>
              <a:spcAft>
                <a:spcPts val="600"/>
              </a:spcAft>
              <a:buClr>
                <a:srgbClr val="FF6600"/>
              </a:buClr>
              <a:buFont typeface="+mj-lt"/>
              <a:buAutoNum type="arabicPeriod"/>
            </a:pPr>
            <a:r>
              <a:rPr lang="el-GR" sz="2000" dirty="0" smtClean="0"/>
              <a:t>Βιταμίνες.</a:t>
            </a:r>
          </a:p>
          <a:p>
            <a:pPr marL="1143000" indent="-365760">
              <a:spcBef>
                <a:spcPts val="0"/>
              </a:spcBef>
              <a:spcAft>
                <a:spcPts val="600"/>
              </a:spcAft>
              <a:buClr>
                <a:srgbClr val="FF6600"/>
              </a:buClr>
              <a:buFont typeface="+mj-lt"/>
              <a:buAutoNum type="arabicPeriod"/>
            </a:pPr>
            <a:r>
              <a:rPr lang="el-GR" sz="2000" dirty="0" smtClean="0"/>
              <a:t>Νερό.</a:t>
            </a:r>
          </a:p>
          <a:p>
            <a:pPr marL="1143000" indent="-365760">
              <a:spcBef>
                <a:spcPts val="0"/>
              </a:spcBef>
              <a:buClr>
                <a:srgbClr val="FF6600"/>
              </a:buClr>
              <a:buFont typeface="+mj-lt"/>
              <a:buAutoNum type="arabicPeriod"/>
            </a:pPr>
            <a:r>
              <a:rPr lang="el-GR" sz="2000" dirty="0" smtClean="0"/>
              <a:t>Πρόσθετα τροφίμων</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722610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Τα συστατικά των τροφών </a:t>
            </a:r>
            <a:br>
              <a:rPr lang="el-GR" b="1" dirty="0" smtClean="0"/>
            </a:br>
            <a:r>
              <a:rPr lang="el-GR" b="1" dirty="0" smtClean="0"/>
              <a:t>(2 από 2)</a:t>
            </a:r>
            <a:endParaRPr lang="el-GR" dirty="0"/>
          </a:p>
        </p:txBody>
      </p:sp>
      <p:sp>
        <p:nvSpPr>
          <p:cNvPr id="3" name="Θέση περιεχομένου 1"/>
          <p:cNvSpPr>
            <a:spLocks noGrp="1"/>
          </p:cNvSpPr>
          <p:nvPr>
            <p:ph idx="1"/>
          </p:nvPr>
        </p:nvSpPr>
        <p:spPr/>
        <p:txBody>
          <a:bodyPr>
            <a:noAutofit/>
          </a:bodyPr>
          <a:lstStyle/>
          <a:p>
            <a:pPr marL="457200" indent="-457200">
              <a:spcBef>
                <a:spcPts val="0"/>
              </a:spcBef>
              <a:spcAft>
                <a:spcPts val="1800"/>
              </a:spcAft>
              <a:buClr>
                <a:srgbClr val="0033CC"/>
              </a:buClr>
              <a:buFont typeface="Calibri" panose="020F0502020204030204" pitchFamily="34" charset="0"/>
              <a:buChar char="●"/>
            </a:pPr>
            <a:r>
              <a:rPr lang="el-GR" sz="2400" dirty="0" smtClean="0"/>
              <a:t>Οι τρεις πρώτες κατηγορίες ονομάζονται </a:t>
            </a:r>
            <a:r>
              <a:rPr lang="el-GR" sz="2400" dirty="0" err="1" smtClean="0"/>
              <a:t>μακροθρεπτικά</a:t>
            </a:r>
            <a:r>
              <a:rPr lang="el-GR" sz="2400" dirty="0" smtClean="0"/>
              <a:t> συστατικά, γιατί χρειάζονται σε μεγάλες ποσότητες, και αποδίδουν ενέργεια στον οργανισμό, ενώ οι τρεις επόμενες ονομάζονται </a:t>
            </a:r>
            <a:r>
              <a:rPr lang="el-GR" sz="2400" dirty="0" err="1" smtClean="0"/>
              <a:t>μικροθρεπτικά</a:t>
            </a:r>
            <a:r>
              <a:rPr lang="el-GR" sz="2400" dirty="0" smtClean="0"/>
              <a:t> συστατικά, γιατί είναι απαραίτητα σε πολύ μικρές ποσότητες, και δεν αποδίδουν ενέργεια στον οργανισμό. Η τελευταία κατηγορία είναι συστατικά απολύτως απαραίτητα για την παραγωγή ορισμένων κατηγοριών τροφίμων.</a:t>
            </a:r>
          </a:p>
          <a:p>
            <a:pPr marL="457200" indent="-457200">
              <a:spcBef>
                <a:spcPts val="0"/>
              </a:spcBef>
              <a:buClr>
                <a:srgbClr val="0033CC"/>
              </a:buClr>
              <a:buFont typeface="Calibri" panose="020F0502020204030204" pitchFamily="34" charset="0"/>
              <a:buChar char="●"/>
            </a:pPr>
            <a:r>
              <a:rPr lang="el-GR" sz="2400" dirty="0" smtClean="0"/>
              <a:t>Τα συστατικά που περιέχει μία τροφή αναγράφονται υποχρεωτικά στην ετικέτα του προϊόντος, και πρέπει να λαμβάνονται υπόψη κατά την αγορά του.</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694963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a:t>
            </a:r>
            <a:endParaRPr lang="el-GR" b="1" dirty="0"/>
          </a:p>
        </p:txBody>
      </p:sp>
      <p:sp>
        <p:nvSpPr>
          <p:cNvPr id="3" name="Θέση περιεχομένου 1"/>
          <p:cNvSpPr>
            <a:spLocks noGrp="1"/>
          </p:cNvSpPr>
          <p:nvPr>
            <p:ph idx="1"/>
          </p:nvPr>
        </p:nvSpPr>
        <p:spPr>
          <a:xfrm>
            <a:off x="457200" y="1524000"/>
            <a:ext cx="8229600" cy="4724400"/>
          </a:xfrm>
        </p:spPr>
        <p:txBody>
          <a:bodyPr>
            <a:noAutofit/>
          </a:bodyPr>
          <a:lstStyle/>
          <a:p>
            <a:pPr marL="457200" indent="-457200">
              <a:spcBef>
                <a:spcPts val="0"/>
              </a:spcBef>
              <a:spcAft>
                <a:spcPts val="600"/>
              </a:spcAft>
              <a:buClr>
                <a:srgbClr val="0033CC"/>
              </a:buClr>
              <a:buFont typeface="Calibri" panose="020F0502020204030204" pitchFamily="34" charset="0"/>
              <a:buChar char="●"/>
            </a:pPr>
            <a:r>
              <a:rPr lang="el-GR" sz="2200" dirty="0" smtClean="0"/>
              <a:t>Οι βιταμίνες είναι οργανικές ουσίες απαραίτητες:</a:t>
            </a:r>
          </a:p>
          <a:p>
            <a:pPr marL="1143000" indent="-365760">
              <a:spcBef>
                <a:spcPts val="0"/>
              </a:spcBef>
              <a:buClr>
                <a:srgbClr val="FF6600"/>
              </a:buClr>
              <a:buFont typeface="Calibri" panose="020F0502020204030204" pitchFamily="34" charset="0"/>
              <a:buChar char="●"/>
            </a:pPr>
            <a:r>
              <a:rPr lang="el-GR" sz="2000" dirty="0" smtClean="0"/>
              <a:t>Για την ομαλή διεξαγωγή του μεταβολισμού του οργανισμού. </a:t>
            </a:r>
          </a:p>
          <a:p>
            <a:pPr marL="1143000" indent="-365760">
              <a:spcBef>
                <a:spcPts val="0"/>
              </a:spcBef>
              <a:buClr>
                <a:srgbClr val="FF6600"/>
              </a:buClr>
              <a:buFont typeface="Calibri" panose="020F0502020204030204" pitchFamily="34" charset="0"/>
              <a:buChar char="●"/>
            </a:pPr>
            <a:r>
              <a:rPr lang="el-GR" sz="2000" dirty="0" smtClean="0"/>
              <a:t>Συντελούν στην ανάπτυξη του σώματος, στη θρέψη, στην υγεία των ιστών.</a:t>
            </a:r>
          </a:p>
          <a:p>
            <a:pPr marL="1143000" indent="-365760">
              <a:spcBef>
                <a:spcPts val="0"/>
              </a:spcBef>
              <a:buClr>
                <a:srgbClr val="FF6600"/>
              </a:buClr>
              <a:buFont typeface="Calibri" panose="020F0502020204030204" pitchFamily="34" charset="0"/>
              <a:buChar char="●"/>
            </a:pPr>
            <a:r>
              <a:rPr lang="el-GR" sz="2000" dirty="0" smtClean="0"/>
              <a:t>Αυξάνουν την οργανική άμυνα (άμυνα στις λοιμώξεις).</a:t>
            </a:r>
          </a:p>
          <a:p>
            <a:pPr marL="1143000" indent="-365760">
              <a:spcBef>
                <a:spcPts val="0"/>
              </a:spcBef>
              <a:buClr>
                <a:srgbClr val="FF6600"/>
              </a:buClr>
              <a:buFont typeface="Calibri" panose="020F0502020204030204" pitchFamily="34" charset="0"/>
              <a:buChar char="●"/>
            </a:pPr>
            <a:r>
              <a:rPr lang="el-GR" sz="2000" dirty="0" smtClean="0"/>
              <a:t>Βοηθάνε στην αναπαραγωγή, στην ισορροπία του νευρικού συστήματος.</a:t>
            </a:r>
          </a:p>
          <a:p>
            <a:pPr marL="1143000" indent="-365760">
              <a:spcBef>
                <a:spcPts val="0"/>
              </a:spcBef>
              <a:spcAft>
                <a:spcPts val="1200"/>
              </a:spcAft>
              <a:buClr>
                <a:srgbClr val="FF6600"/>
              </a:buClr>
              <a:buFont typeface="Calibri" panose="020F0502020204030204" pitchFamily="34" charset="0"/>
              <a:buChar char="●"/>
            </a:pPr>
            <a:r>
              <a:rPr lang="el-GR" sz="2000" dirty="0" smtClean="0"/>
              <a:t>Είναι απαραίτητες, ως συνένζυμα , στον μεταβολισμό θρεπτικών συστατικών.</a:t>
            </a:r>
          </a:p>
          <a:p>
            <a:pPr marL="457200" indent="-457200">
              <a:spcBef>
                <a:spcPts val="0"/>
              </a:spcBef>
              <a:spcAft>
                <a:spcPts val="600"/>
              </a:spcAft>
              <a:buClr>
                <a:srgbClr val="0033CC"/>
              </a:buClr>
              <a:buFont typeface="Calibri" panose="020F0502020204030204" pitchFamily="34" charset="0"/>
              <a:buChar char="●"/>
            </a:pPr>
            <a:r>
              <a:rPr lang="el-GR" sz="2200" dirty="0" smtClean="0"/>
              <a:t>Όπως και τα ανόργανα άλατα έτσι και οι βιταμίνες:</a:t>
            </a:r>
          </a:p>
          <a:p>
            <a:pPr marL="1143000" indent="-365760">
              <a:spcBef>
                <a:spcPts val="0"/>
              </a:spcBef>
              <a:buClr>
                <a:srgbClr val="FF6600"/>
              </a:buClr>
              <a:buFont typeface="Calibri" panose="020F0502020204030204" pitchFamily="34" charset="0"/>
              <a:buChar char="●"/>
            </a:pPr>
            <a:r>
              <a:rPr lang="el-GR" sz="2000" dirty="0"/>
              <a:t>Δ</a:t>
            </a:r>
            <a:r>
              <a:rPr lang="el-GR" sz="2000" dirty="0" smtClean="0"/>
              <a:t>εν προμηθεύουν ενέργεια στον οργανισμό.</a:t>
            </a:r>
          </a:p>
          <a:p>
            <a:pPr marL="1143000" indent="-365760">
              <a:spcBef>
                <a:spcPts val="0"/>
              </a:spcBef>
              <a:buClr>
                <a:srgbClr val="FF6600"/>
              </a:buClr>
              <a:buFont typeface="Calibri" panose="020F0502020204030204" pitchFamily="34" charset="0"/>
              <a:buChar char="●"/>
            </a:pPr>
            <a:r>
              <a:rPr lang="el-GR" sz="2000" dirty="0" smtClean="0"/>
              <a:t>Δεν συντίθενται στον οργανισμό, ή συντίθενται σε μικρές ποσότητες.</a:t>
            </a:r>
          </a:p>
          <a:p>
            <a:pPr marL="1143000" indent="-365760">
              <a:spcBef>
                <a:spcPts val="0"/>
              </a:spcBef>
              <a:buClr>
                <a:srgbClr val="FF6600"/>
              </a:buClr>
              <a:buFont typeface="Calibri" panose="020F0502020204030204" pitchFamily="34" charset="0"/>
              <a:buChar char="●"/>
            </a:pPr>
            <a:r>
              <a:rPr lang="el-GR" sz="2000" dirty="0" smtClean="0"/>
              <a:t>Χωρίζονται σε λιποδιαλυτές και υδροδιαλυτές.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185021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 (1)</a:t>
            </a:r>
            <a:endParaRPr lang="el-GR" dirty="0"/>
          </a:p>
        </p:txBody>
      </p:sp>
      <p:graphicFrame>
        <p:nvGraphicFramePr>
          <p:cNvPr id="6" name="Θέση περιεχομένου 1" descr="Πίνακας με την ανάλυση των ιδιοτήτων των βιταμινών."/>
          <p:cNvGraphicFramePr>
            <a:graphicFrameLocks noGrp="1"/>
          </p:cNvGraphicFramePr>
          <p:nvPr>
            <p:ph idx="1"/>
            <p:custDataLst>
              <p:tags r:id="rId1"/>
            </p:custDataLst>
            <p:extLst>
              <p:ext uri="{D42A27DB-BD31-4B8C-83A1-F6EECF244321}">
                <p14:modId xmlns:p14="http://schemas.microsoft.com/office/powerpoint/2010/main" val="305481820"/>
              </p:ext>
            </p:extLst>
          </p:nvPr>
        </p:nvGraphicFramePr>
        <p:xfrm>
          <a:off x="457200" y="1603248"/>
          <a:ext cx="8229600" cy="3959352"/>
        </p:xfrm>
        <a:graphic>
          <a:graphicData uri="http://schemas.openxmlformats.org/drawingml/2006/table">
            <a:tbl>
              <a:tblPr firstRow="1" bandRow="1">
                <a:tableStyleId>{F5AB1C69-6EDB-4FF4-983F-18BD219EF322}</a:tableStyleId>
              </a:tblPr>
              <a:tblGrid>
                <a:gridCol w="1447800"/>
                <a:gridCol w="3048000"/>
                <a:gridCol w="3733800"/>
              </a:tblGrid>
              <a:tr h="366458">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Βιταμίνη </a:t>
                      </a:r>
                      <a:endParaRPr kumimoji="0" lang="el-GR" sz="2200" b="0" i="0" u="none" strike="noStrike" cap="none" normalizeH="0" baseline="0" dirty="0" smtClean="0">
                        <a:ln>
                          <a:noFill/>
                        </a:ln>
                        <a:solidFill>
                          <a:srgbClr val="00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Σημαντική για…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Περιέχεται σε…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tcPr>
                </a:tc>
              </a:tr>
              <a:tr h="1256427">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βιταμίνη Α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αναζωογονητική - αντιρυτιδική, για παθήσεις ματιών, πρόληψη καρκίνου και καρδιαγγειακών παθήσεων.</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γαλακτοκομικά προϊόντα, συκώτι, κρόκος αυγού, κρέας, ψάρια, πράσινα λαχανικά, καρότα, φρούτα κυρίως κίτρινου και πορτοκαλί χρώματος</a:t>
                      </a:r>
                      <a:endParaRPr kumimoji="0" lang="el-GR" sz="2000" b="0" i="0" u="none" strike="noStrike" cap="none" normalizeH="0" baseline="0" dirty="0" smtClean="0">
                        <a:ln>
                          <a:noFill/>
                        </a:ln>
                        <a:solidFill>
                          <a:srgbClr val="336600"/>
                        </a:solidFill>
                        <a:effectLst/>
                        <a:latin typeface="Arial" charset="0"/>
                      </a:endParaRPr>
                    </a:p>
                  </a:txBody>
                  <a:tcPr anchor="ctr" horzOverflow="overflow">
                    <a:lnL w="12700" cap="flat" cmpd="sng" algn="ctr">
                      <a:solidFill>
                        <a:srgbClr val="336600"/>
                      </a:solidFill>
                      <a:prstDash val="solid"/>
                      <a:round/>
                      <a:headEnd type="none" w="med" len="med"/>
                      <a:tailEnd type="none" w="med" len="med"/>
                    </a:lnL>
                    <a:lnB w="12700" cap="flat" cmpd="sng" algn="ctr">
                      <a:solidFill>
                        <a:srgbClr val="336600"/>
                      </a:solidFill>
                      <a:prstDash val="solid"/>
                      <a:round/>
                      <a:headEnd type="none" w="med" len="med"/>
                      <a:tailEnd type="none" w="med" len="med"/>
                    </a:lnB>
                  </a:tcPr>
                </a:tc>
              </a:tr>
              <a:tr h="1020847">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βήτα καροτένιο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«πρόδρομος» της βιταμίνης Α (προβιταμίνη), καταστρέφει τις ελεύθερες ρίζες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«πορτοκαλί» και «πράσινα» λαχανικά και φρούτα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L w="12700" cap="flat" cmpd="sng" algn="ctr">
                      <a:solidFill>
                        <a:srgbClr val="336600"/>
                      </a:solidFill>
                      <a:prstDash val="solid"/>
                      <a:round/>
                      <a:headEnd type="none" w="med" len="med"/>
                      <a:tailEnd type="none" w="med" len="med"/>
                    </a:lnL>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r>
              <a:tr h="785267">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βιταμίνη D </a:t>
                      </a:r>
                      <a:endParaRPr kumimoji="0" lang="el-GR" sz="2000" b="0" i="0" u="none" strike="noStrike" cap="none" normalizeH="0" baseline="0" smtClean="0">
                        <a:ln>
                          <a:noFill/>
                        </a:ln>
                        <a:solidFill>
                          <a:srgbClr val="33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για τον ραχιτισμό, οστεοπόρωση, τερηδόνα και πρόωρο γήρας.</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γαλακτοκομικά προϊόντα, μουρουνέλαιο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L w="12700" cap="flat" cmpd="sng" algn="ctr">
                      <a:solidFill>
                        <a:srgbClr val="336600"/>
                      </a:solidFill>
                      <a:prstDash val="solid"/>
                      <a:round/>
                      <a:headEnd type="none" w="med" len="med"/>
                      <a:tailEnd type="none" w="med" len="med"/>
                    </a:lnL>
                    <a:lnT w="12700" cap="flat" cmpd="sng" algn="ctr">
                      <a:solidFill>
                        <a:srgbClr val="336600"/>
                      </a:solidFill>
                      <a:prstDash val="solid"/>
                      <a:round/>
                      <a:headEnd type="none" w="med" len="med"/>
                      <a:tailEnd type="none" w="med" len="med"/>
                    </a:lnT>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8</a:t>
            </a:fld>
            <a:endParaRPr lang="el-GR" sz="1400" dirty="0">
              <a:solidFill>
                <a:schemeClr val="tx1"/>
              </a:solidFill>
            </a:endParaRPr>
          </a:p>
        </p:txBody>
      </p:sp>
    </p:spTree>
    <p:extLst>
      <p:ext uri="{BB962C8B-B14F-4D97-AF65-F5344CB8AC3E}">
        <p14:creationId xmlns:p14="http://schemas.microsoft.com/office/powerpoint/2010/main" val="2959409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Βιταμίνες (2)</a:t>
            </a:r>
            <a:endParaRPr lang="el-GR" dirty="0"/>
          </a:p>
        </p:txBody>
      </p:sp>
      <p:graphicFrame>
        <p:nvGraphicFramePr>
          <p:cNvPr id="6" name="Θέση περιεχομένου 1" descr="Πίνακας με την ανάλυση των ιδιοτήτων των βιταμινών."/>
          <p:cNvGraphicFramePr>
            <a:graphicFrameLocks noGrp="1"/>
          </p:cNvGraphicFramePr>
          <p:nvPr>
            <p:ph idx="1"/>
            <p:custDataLst>
              <p:tags r:id="rId1"/>
            </p:custDataLst>
            <p:extLst>
              <p:ext uri="{D42A27DB-BD31-4B8C-83A1-F6EECF244321}">
                <p14:modId xmlns:p14="http://schemas.microsoft.com/office/powerpoint/2010/main" val="1146479975"/>
              </p:ext>
            </p:extLst>
          </p:nvPr>
        </p:nvGraphicFramePr>
        <p:xfrm>
          <a:off x="457200" y="1600200"/>
          <a:ext cx="8229600" cy="4782312"/>
        </p:xfrm>
        <a:graphic>
          <a:graphicData uri="http://schemas.openxmlformats.org/drawingml/2006/table">
            <a:tbl>
              <a:tblPr firstRow="1" bandRow="1">
                <a:tableStyleId>{F5AB1C69-6EDB-4FF4-983F-18BD219EF322}</a:tableStyleId>
              </a:tblPr>
              <a:tblGrid>
                <a:gridCol w="1371600"/>
                <a:gridCol w="4495800"/>
                <a:gridCol w="2362200"/>
              </a:tblGrid>
              <a:tr h="370840">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Βιταμίνη </a:t>
                      </a:r>
                      <a:endParaRPr kumimoji="0" lang="el-GR" sz="2200" b="0" i="0" u="none" strike="noStrike" cap="none" normalizeH="0" baseline="0" dirty="0" smtClean="0">
                        <a:ln>
                          <a:noFill/>
                        </a:ln>
                        <a:solidFill>
                          <a:srgbClr val="00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Σημαντική για…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tcPr>
                </a:tc>
                <a:tc>
                  <a:txBody>
                    <a:body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l-GR" sz="2200" u="none" strike="noStrike" cap="none" normalizeH="0" baseline="0" dirty="0" smtClean="0">
                          <a:ln>
                            <a:noFill/>
                          </a:ln>
                          <a:solidFill>
                            <a:srgbClr val="006600"/>
                          </a:solidFill>
                          <a:effectLst/>
                        </a:rPr>
                        <a:t>Περιέχεται σε… </a:t>
                      </a:r>
                      <a:endParaRPr kumimoji="0" lang="el-GR" sz="2200" b="1" i="0" u="none"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βιταμίνη Ε </a:t>
                      </a:r>
                      <a:endParaRPr kumimoji="0" lang="el-GR" sz="2000" b="0" i="0" u="none" strike="noStrike" cap="none" normalizeH="0" baseline="0" dirty="0" smtClean="0">
                        <a:ln>
                          <a:noFill/>
                        </a:ln>
                        <a:solidFill>
                          <a:srgbClr val="33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καταστρέφει τις ελεύθερες ρίζες (αντιοξειδωτικός παράγοντας),  την αναιμία, την στειρότητα, είναι </a:t>
                      </a:r>
                      <a:r>
                        <a:rPr kumimoji="0" lang="el-GR" sz="2000" u="none" strike="noStrike" cap="none" normalizeH="0" baseline="0" dirty="0" err="1" smtClean="0">
                          <a:ln>
                            <a:noFill/>
                          </a:ln>
                          <a:solidFill>
                            <a:srgbClr val="336600"/>
                          </a:solidFill>
                          <a:effectLst/>
                        </a:rPr>
                        <a:t>αντιγηραντική</a:t>
                      </a:r>
                      <a:r>
                        <a:rPr kumimoji="0" lang="el-GR" sz="2000" u="none" strike="noStrike" cap="none" normalizeH="0" baseline="0" dirty="0" smtClean="0">
                          <a:ln>
                            <a:noFill/>
                          </a:ln>
                          <a:solidFill>
                            <a:srgbClr val="336600"/>
                          </a:solidFill>
                          <a:effectLst/>
                        </a:rPr>
                        <a:t> και μειώνει τον κίνδυνο καρδιακής προσβολής.</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err="1" smtClean="0">
                          <a:ln>
                            <a:noFill/>
                          </a:ln>
                          <a:solidFill>
                            <a:srgbClr val="336600"/>
                          </a:solidFill>
                          <a:effectLst/>
                        </a:rPr>
                        <a:t>σιτέλαιο</a:t>
                      </a:r>
                      <a:r>
                        <a:rPr kumimoji="0" lang="el-GR" sz="2000" u="none" strike="noStrike" cap="none" normalizeH="0" baseline="0" dirty="0" smtClean="0">
                          <a:ln>
                            <a:noFill/>
                          </a:ln>
                          <a:solidFill>
                            <a:srgbClr val="336600"/>
                          </a:solidFill>
                          <a:effectLst/>
                        </a:rPr>
                        <a:t>, σογιέλαιο, καρύδια, δημητριακά, ελαιόλαδο.</a:t>
                      </a:r>
                      <a:endParaRPr kumimoji="0" lang="el-GR" sz="2000" b="0" i="0" u="none" strike="noStrike" cap="none" normalizeH="0" baseline="0" dirty="0" smtClean="0">
                        <a:ln>
                          <a:noFill/>
                        </a:ln>
                        <a:solidFill>
                          <a:srgbClr val="336600"/>
                        </a:solidFill>
                        <a:effectLst/>
                        <a:latin typeface="Arial" charset="0"/>
                      </a:endParaRPr>
                    </a:p>
                  </a:txBody>
                  <a:tcPr anchor="ctr" horzOverflow="overflow">
                    <a:lnL w="12700" cap="flat" cmpd="sng" algn="ctr">
                      <a:solidFill>
                        <a:srgbClr val="336600"/>
                      </a:solidFill>
                      <a:prstDash val="solid"/>
                      <a:round/>
                      <a:headEnd type="none" w="med" len="med"/>
                      <a:tailEnd type="none" w="med" len="med"/>
                    </a:lnL>
                    <a:lnB w="12700" cap="flat" cmpd="sng" algn="ctr">
                      <a:solidFill>
                        <a:srgbClr val="336600"/>
                      </a:solidFill>
                      <a:prstDash val="solid"/>
                      <a:round/>
                      <a:headEnd type="none" w="med" len="med"/>
                      <a:tailEnd type="none" w="med" len="med"/>
                    </a:lnB>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smtClean="0">
                          <a:ln>
                            <a:noFill/>
                          </a:ln>
                          <a:solidFill>
                            <a:srgbClr val="336600"/>
                          </a:solidFill>
                          <a:effectLst/>
                        </a:rPr>
                        <a:t>βιταμίνη Κ </a:t>
                      </a:r>
                      <a:endParaRPr kumimoji="0" lang="el-GR" sz="2000" b="0" i="0" u="none" strike="noStrike" cap="none" normalizeH="0" baseline="0" smtClean="0">
                        <a:ln>
                          <a:noFill/>
                        </a:ln>
                        <a:solidFill>
                          <a:srgbClr val="336600"/>
                        </a:solidFill>
                        <a:effectLst/>
                        <a:latin typeface="Arial" charset="0"/>
                      </a:endParaRPr>
                    </a:p>
                  </a:txBody>
                  <a:tcPr anchor="ctr" horzOverflow="overflow">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συμβάλει στην πρόληψη αιμορραγιών μιας και σχετίζεται με τον χρόνο πήξης του αίματος.</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u="none" strike="noStrike" cap="none" normalizeH="0" baseline="0" dirty="0" smtClean="0">
                          <a:ln>
                            <a:noFill/>
                          </a:ln>
                          <a:solidFill>
                            <a:srgbClr val="336600"/>
                          </a:solidFill>
                          <a:effectLst/>
                        </a:rPr>
                        <a:t>αυγά, γάλα, συκώτι, πράσινα λαχανικά και σογιέλαιο.</a:t>
                      </a:r>
                      <a:endParaRPr kumimoji="0" lang="el-GR" sz="2000" b="0" i="0" u="none" strike="noStrike" cap="none" normalizeH="0" baseline="0" dirty="0" smtClean="0">
                        <a:ln>
                          <a:noFill/>
                        </a:ln>
                        <a:solidFill>
                          <a:srgbClr val="336600"/>
                        </a:solidFill>
                        <a:effectLst/>
                        <a:latin typeface="Times New Roman" pitchFamily="18" charset="0"/>
                        <a:cs typeface="Times New Roman" pitchFamily="18" charset="0"/>
                      </a:endParaRPr>
                    </a:p>
                  </a:txBody>
                  <a:tcPr anchor="ctr" horzOverflow="overflow">
                    <a:lnL w="12700" cap="flat" cmpd="sng" algn="ctr">
                      <a:solidFill>
                        <a:srgbClr val="336600"/>
                      </a:solidFill>
                      <a:prstDash val="solid"/>
                      <a:round/>
                      <a:headEnd type="none" w="med" len="med"/>
                      <a:tailEnd type="none" w="med" len="med"/>
                    </a:lnL>
                    <a:lnT w="12700" cap="flat" cmpd="sng" algn="ctr">
                      <a:solidFill>
                        <a:srgbClr val="336600"/>
                      </a:solidFill>
                      <a:prstDash val="solid"/>
                      <a:round/>
                      <a:headEnd type="none" w="med" len="med"/>
                      <a:tailEnd type="none" w="med" len="med"/>
                    </a:lnT>
                    <a:lnB w="12700" cap="flat" cmpd="sng" algn="ctr">
                      <a:solidFill>
                        <a:srgbClr val="336600"/>
                      </a:solidFill>
                      <a:prstDash val="solid"/>
                      <a:round/>
                      <a:headEnd type="none" w="med" len="med"/>
                      <a:tailEnd type="none" w="med" len="med"/>
                    </a:lnB>
                  </a:tcPr>
                </a:tc>
              </a:tr>
              <a:tr h="37084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βιταμίνη C </a:t>
                      </a:r>
                      <a:br>
                        <a:rPr kumimoji="0" lang="el-GR" sz="2000" b="0" i="0" u="none" strike="noStrike" cap="none" normalizeH="0" baseline="0" dirty="0" smtClean="0">
                          <a:ln>
                            <a:noFill/>
                          </a:ln>
                          <a:solidFill>
                            <a:srgbClr val="336600"/>
                          </a:solidFill>
                          <a:effectLst/>
                          <a:latin typeface="+mn-lt"/>
                          <a:cs typeface="Times New Roman" pitchFamily="18" charset="0"/>
                        </a:rPr>
                      </a:br>
                      <a:r>
                        <a:rPr kumimoji="0" lang="el-GR" sz="2000" b="0" i="0" u="none" strike="noStrike" cap="none" normalizeH="0" baseline="0" dirty="0" smtClean="0">
                          <a:ln>
                            <a:noFill/>
                          </a:ln>
                          <a:solidFill>
                            <a:srgbClr val="336600"/>
                          </a:solidFill>
                          <a:effectLst/>
                          <a:latin typeface="+mn-lt"/>
                          <a:cs typeface="Times New Roman" pitchFamily="18" charset="0"/>
                        </a:rPr>
                        <a:t>(</a:t>
                      </a:r>
                      <a:r>
                        <a:rPr kumimoji="0" lang="el-GR" sz="2000" b="0" i="0" u="none" strike="noStrike" cap="none" normalizeH="0" baseline="0" dirty="0" err="1" smtClean="0">
                          <a:ln>
                            <a:noFill/>
                          </a:ln>
                          <a:solidFill>
                            <a:srgbClr val="336600"/>
                          </a:solidFill>
                          <a:effectLst/>
                          <a:latin typeface="+mn-lt"/>
                          <a:cs typeface="Times New Roman" pitchFamily="18" charset="0"/>
                        </a:rPr>
                        <a:t>ασκορβικό</a:t>
                      </a:r>
                      <a:r>
                        <a:rPr kumimoji="0" lang="el-GR" sz="2000" b="0" i="0" u="none" strike="noStrike" cap="none" normalizeH="0" baseline="0" dirty="0" smtClean="0">
                          <a:ln>
                            <a:noFill/>
                          </a:ln>
                          <a:solidFill>
                            <a:srgbClr val="336600"/>
                          </a:solidFill>
                          <a:effectLst/>
                          <a:latin typeface="+mn-lt"/>
                          <a:cs typeface="Times New Roman" pitchFamily="18" charset="0"/>
                        </a:rPr>
                        <a:t> οξύ) </a:t>
                      </a:r>
                      <a:endParaRPr kumimoji="0" lang="el-GR" sz="3200" b="0" i="0" u="none" strike="noStrike" cap="none" normalizeH="0" baseline="0" dirty="0" smtClean="0">
                        <a:ln>
                          <a:noFill/>
                        </a:ln>
                        <a:solidFill>
                          <a:srgbClr val="336600"/>
                        </a:solidFill>
                        <a:effectLst/>
                        <a:latin typeface="+mn-lt"/>
                      </a:endParaRPr>
                    </a:p>
                  </a:txBody>
                  <a:tcPr anchor="ctr" horzOverflow="overflow">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αντιοξειδωτική δράση (προστασία από τις ελεύθερες ρίζες), ενίσχυση του ανοσοποιητικού συστήματος, συμμετέχει στη σύνθεση ορμονών, αυξάνει την πρόσληψη του σιδήρου, προστατεύει από σκορβούτο, κρυολόγημα, καρδιοπάθειες, καρκίνο και αιμορραγίες.</a:t>
                      </a:r>
                    </a:p>
                  </a:txBody>
                  <a:tcPr anchor="ctr" horzOverflow="overflow">
                    <a:lnL w="12700" cap="flat" cmpd="sng" algn="ctr">
                      <a:solidFill>
                        <a:srgbClr val="336600"/>
                      </a:solidFill>
                      <a:prstDash val="solid"/>
                      <a:round/>
                      <a:headEnd type="none" w="med" len="med"/>
                      <a:tailEnd type="none" w="med" len="med"/>
                    </a:lnL>
                    <a:lnR w="12700" cap="flat" cmpd="sng" algn="ctr">
                      <a:solidFill>
                        <a:srgbClr val="336600"/>
                      </a:solidFill>
                      <a:prstDash val="solid"/>
                      <a:round/>
                      <a:headEnd type="none" w="med" len="med"/>
                      <a:tailEnd type="none" w="med" len="med"/>
                    </a:lnR>
                    <a:lnT w="12700" cap="flat" cmpd="sng" algn="ctr">
                      <a:solidFill>
                        <a:srgbClr val="336600"/>
                      </a:solidFill>
                      <a:prstDash val="solid"/>
                      <a:round/>
                      <a:headEnd type="none" w="med" len="med"/>
                      <a:tailEnd type="none" w="med" len="med"/>
                    </a:lnT>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l-GR" sz="2000" b="0" i="0" u="none" strike="noStrike" cap="none" normalizeH="0" baseline="0" dirty="0" smtClean="0">
                          <a:ln>
                            <a:noFill/>
                          </a:ln>
                          <a:solidFill>
                            <a:srgbClr val="336600"/>
                          </a:solidFill>
                          <a:effectLst/>
                          <a:latin typeface="+mn-lt"/>
                          <a:cs typeface="Times New Roman" pitchFamily="18" charset="0"/>
                        </a:rPr>
                        <a:t>φρέσκα φρούτα και λαχανικά (κυρίως στις φράουλες, ακτινίδια και εσπεριδοειδή).</a:t>
                      </a:r>
                    </a:p>
                  </a:txBody>
                  <a:tcPr anchor="ctr" horzOverflow="overflow">
                    <a:lnL w="12700" cap="flat" cmpd="sng" algn="ctr">
                      <a:solidFill>
                        <a:srgbClr val="336600"/>
                      </a:solidFill>
                      <a:prstDash val="solid"/>
                      <a:round/>
                      <a:headEnd type="none" w="med" len="med"/>
                      <a:tailEnd type="none" w="med" len="med"/>
                    </a:lnL>
                    <a:lnT w="12700" cap="flat" cmpd="sng" algn="ctr">
                      <a:solidFill>
                        <a:srgbClr val="336600"/>
                      </a:solidFill>
                      <a:prstDash val="solid"/>
                      <a:round/>
                      <a:headEnd type="none" w="med" len="med"/>
                      <a:tailEnd type="none" w="med" len="med"/>
                    </a:lnT>
                  </a:tcPr>
                </a:tc>
              </a:tr>
            </a:tbl>
          </a:graphicData>
        </a:graphic>
      </p:graphicFrame>
      <p:sp>
        <p:nvSpPr>
          <p:cNvPr id="4" name="Θέση υποσέλιδου 1" descr="."/>
          <p:cNvSpPr>
            <a:spLocks noGrp="1"/>
          </p:cNvSpPr>
          <p:nvPr>
            <p:ph type="ftr" sz="quarter" idx="11"/>
          </p:nvPr>
        </p:nvSpPr>
        <p:spPr/>
        <p:txBody>
          <a:bodyPr/>
          <a:lstStyle/>
          <a:p>
            <a:r>
              <a:rPr lang="el-GR" sz="1400" dirty="0" smtClean="0">
                <a:solidFill>
                  <a:schemeClr val="tx1"/>
                </a:solidFill>
              </a:rPr>
              <a:t>Βιταμίνες &amp; Πρόσθετα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4A09DEF0-3B73-4B76-A86E-12033A6CBD4F}"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94408071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3/2014 1:21:59 A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6,4,5,7,"/>
</p:tagLst>
</file>

<file path=ppt/tags/tag12.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3.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6,4,5,7,"/>
</p:tagLst>
</file>

<file path=ppt/tags/tag15.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8,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8.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9.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7F7EB328-69AE-46F1-A49C-087F1F61C100}">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100</TotalTime>
  <Words>1553</Words>
  <Application>Microsoft Office PowerPoint</Application>
  <PresentationFormat>Προβολή στην οθόνη (4:3)</PresentationFormat>
  <Paragraphs>205</Paragraphs>
  <Slides>23</Slides>
  <Notes>6</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 του Office</vt:lpstr>
      <vt:lpstr>Χημεία Τροφίμων</vt:lpstr>
      <vt:lpstr>Χρηματοδότηση </vt:lpstr>
      <vt:lpstr>Σκοποί ενότητας </vt:lpstr>
      <vt:lpstr>Περιεχόμενα ενότητας</vt:lpstr>
      <vt:lpstr>Τα συστατικά των τροφών  (1 από 2)</vt:lpstr>
      <vt:lpstr>Τα συστατικά των τροφών  (2 από 2)</vt:lpstr>
      <vt:lpstr>Βιταμίνες</vt:lpstr>
      <vt:lpstr>Βιταμίνες (1)</vt:lpstr>
      <vt:lpstr>Βιταμίνες (2)</vt:lpstr>
      <vt:lpstr>Βιταμίνες (3)</vt:lpstr>
      <vt:lpstr>Βιταμίνες (4)</vt:lpstr>
      <vt:lpstr>Βιταμίνες (5)</vt:lpstr>
      <vt:lpstr>Πρόσθετα τροφίμων (1 από 3)</vt:lpstr>
      <vt:lpstr>Πρόσθετα τροφίμων (2 από 3)</vt:lpstr>
      <vt:lpstr>Πρόσθετα τροφίμων (3 από 3)</vt:lpstr>
      <vt:lpstr>Τα κυριότερα πρόσθετα (1)</vt:lpstr>
      <vt:lpstr>Τα κυριότερα πρόσθετα (2)</vt:lpstr>
      <vt:lpstr>Τέλος Ενότητας</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Χημεία Τροφίμων</dc:title>
  <dc:subject>Βιταμίνες &amp; Πρόσθετα</dc:subject>
  <dc:creator>Μανούρας Αθανάσιος</dc:creator>
  <cp:lastModifiedBy>eLearning</cp:lastModifiedBy>
  <cp:revision>33</cp:revision>
  <dcterms:created xsi:type="dcterms:W3CDTF">2014-10-22T20:47:00Z</dcterms:created>
  <dcterms:modified xsi:type="dcterms:W3CDTF">2015-11-16T16:45:51Z</dcterms:modified>
  <cp:category>Εκπαιδευτικό υλικό</cp:category>
  <cp:contentStatus>Τελικό</cp:contentStatus>
</cp:coreProperties>
</file>