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1.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0.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3.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4.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2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9.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0.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1.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3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4.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35.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6.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8.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9.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40.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1.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42.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43.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44.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8"/>
  </p:notesMasterIdLst>
  <p:sldIdLst>
    <p:sldId id="256" r:id="rId3"/>
    <p:sldId id="257" r:id="rId4"/>
    <p:sldId id="259" r:id="rId5"/>
    <p:sldId id="261" r:id="rId6"/>
    <p:sldId id="262" r:id="rId7"/>
    <p:sldId id="264" r:id="rId8"/>
    <p:sldId id="310" r:id="rId9"/>
    <p:sldId id="266" r:id="rId10"/>
    <p:sldId id="311" r:id="rId11"/>
    <p:sldId id="312" r:id="rId12"/>
    <p:sldId id="313" r:id="rId13"/>
    <p:sldId id="314" r:id="rId14"/>
    <p:sldId id="315" r:id="rId15"/>
    <p:sldId id="316" r:id="rId16"/>
    <p:sldId id="317" r:id="rId17"/>
    <p:sldId id="321" r:id="rId18"/>
    <p:sldId id="322" r:id="rId19"/>
    <p:sldId id="323" r:id="rId20"/>
    <p:sldId id="324" r:id="rId21"/>
    <p:sldId id="325" r:id="rId22"/>
    <p:sldId id="326" r:id="rId23"/>
    <p:sldId id="327" r:id="rId24"/>
    <p:sldId id="329" r:id="rId25"/>
    <p:sldId id="328"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18" r:id="rId44"/>
    <p:sldId id="319" r:id="rId45"/>
    <p:sldId id="320" r:id="rId46"/>
    <p:sldId id="280" r:id="rId47"/>
  </p:sldIdLst>
  <p:sldSz cx="9144000" cy="6858000" type="screen4x3"/>
  <p:notesSz cx="6858000" cy="9144000"/>
  <p:custDataLst>
    <p:tags r:id="rId4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81" autoAdjust="0"/>
    <p:restoredTop sz="99339" autoAdjust="0"/>
  </p:normalViewPr>
  <p:slideViewPr>
    <p:cSldViewPr>
      <p:cViewPr varScale="1">
        <p:scale>
          <a:sx n="84" d="100"/>
          <a:sy n="84" d="100"/>
        </p:scale>
        <p:origin x="102" y="63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2851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08442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71546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5440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056091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12568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875477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22233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009208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708622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533496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58686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199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2175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4193782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777750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8275272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072184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5225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617643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010489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96540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94931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75713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636915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734097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4076799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845795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6984394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282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teilar.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6.xml"/><Relationship Id="rId7" Type="http://schemas.openxmlformats.org/officeDocument/2006/relationships/notesSlide" Target="../notesSlides/notesSlide1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48.xml"/><Relationship Id="rId10" Type="http://schemas.openxmlformats.org/officeDocument/2006/relationships/image" Target="../media/image8.jpeg"/><Relationship Id="rId4" Type="http://schemas.openxmlformats.org/officeDocument/2006/relationships/tags" Target="../tags/tag47.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image" Target="../media/image11.emf"/><Relationship Id="rId4" Type="http://schemas.openxmlformats.org/officeDocument/2006/relationships/tags" Target="../tags/tag52.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notesSlide" Target="../notesSlides/notesSlide1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69.xml"/><Relationship Id="rId7" Type="http://schemas.openxmlformats.org/officeDocument/2006/relationships/notesSlide" Target="../notesSlides/notesSlide14.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10" Type="http://schemas.microsoft.com/office/2007/relationships/hdphoto" Target="../media/hdphoto1.wdp"/><Relationship Id="rId4" Type="http://schemas.openxmlformats.org/officeDocument/2006/relationships/tags" Target="../tags/tag70.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74.xml"/><Relationship Id="rId7" Type="http://schemas.openxmlformats.org/officeDocument/2006/relationships/notesSlide" Target="../notesSlides/notesSlide15.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79.xml"/><Relationship Id="rId7" Type="http://schemas.openxmlformats.org/officeDocument/2006/relationships/notesSlide" Target="../notesSlides/notesSlide16.xml"/><Relationship Id="rId12" Type="http://schemas.microsoft.com/office/2007/relationships/hdphoto" Target="../media/hdphoto1.wdp"/><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11" Type="http://schemas.openxmlformats.org/officeDocument/2006/relationships/image" Target="../media/image8.jpeg"/><Relationship Id="rId5" Type="http://schemas.openxmlformats.org/officeDocument/2006/relationships/tags" Target="../tags/tag81.xml"/><Relationship Id="rId10" Type="http://schemas.openxmlformats.org/officeDocument/2006/relationships/slide" Target="slide6.xml"/><Relationship Id="rId4" Type="http://schemas.openxmlformats.org/officeDocument/2006/relationships/tags" Target="../tags/tag80.xml"/><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4.xml"/><Relationship Id="rId7" Type="http://schemas.openxmlformats.org/officeDocument/2006/relationships/notesSlide" Target="../notesSlides/notesSlide17.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89.xml"/><Relationship Id="rId7"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5" Type="http://schemas.openxmlformats.org/officeDocument/2006/relationships/tags" Target="../tags/tag91.xml"/><Relationship Id="rId10" Type="http://schemas.openxmlformats.org/officeDocument/2006/relationships/image" Target="../media/image18.png"/><Relationship Id="rId4" Type="http://schemas.openxmlformats.org/officeDocument/2006/relationships/tags" Target="../tags/tag90.xml"/><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5.xml"/><Relationship Id="rId7" Type="http://schemas.openxmlformats.org/officeDocument/2006/relationships/notesSlide" Target="../notesSlides/notesSlide1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0.xml"/><Relationship Id="rId7" Type="http://schemas.openxmlformats.org/officeDocument/2006/relationships/notesSlide" Target="../notesSlides/notesSlide20.xml"/><Relationship Id="rId12" Type="http://schemas.microsoft.com/office/2007/relationships/hdphoto" Target="../media/hdphoto1.wdp"/><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11" Type="http://schemas.openxmlformats.org/officeDocument/2006/relationships/image" Target="../media/image8.jpeg"/><Relationship Id="rId5" Type="http://schemas.openxmlformats.org/officeDocument/2006/relationships/tags" Target="../tags/tag102.xml"/><Relationship Id="rId10" Type="http://schemas.openxmlformats.org/officeDocument/2006/relationships/slide" Target="slide6.xml"/><Relationship Id="rId4" Type="http://schemas.openxmlformats.org/officeDocument/2006/relationships/tags" Target="../tags/tag101.xml"/><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05.xml"/><Relationship Id="rId7" Type="http://schemas.openxmlformats.org/officeDocument/2006/relationships/notesSlide" Target="../notesSlides/notesSlide21.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5" Type="http://schemas.openxmlformats.org/officeDocument/2006/relationships/tags" Target="../tags/tag107.xml"/><Relationship Id="rId4" Type="http://schemas.openxmlformats.org/officeDocument/2006/relationships/tags" Target="../tags/tag106.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10.xml"/><Relationship Id="rId7"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25.png"/><Relationship Id="rId5" Type="http://schemas.openxmlformats.org/officeDocument/2006/relationships/tags" Target="../tags/tag112.xml"/><Relationship Id="rId10" Type="http://schemas.openxmlformats.org/officeDocument/2006/relationships/image" Target="../media/image24.jpg"/><Relationship Id="rId4" Type="http://schemas.openxmlformats.org/officeDocument/2006/relationships/tags" Target="../tags/tag111.xml"/><Relationship Id="rId9" Type="http://schemas.openxmlformats.org/officeDocument/2006/relationships/image" Target="../media/image23.jp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16.xml"/><Relationship Id="rId7" Type="http://schemas.openxmlformats.org/officeDocument/2006/relationships/notesSlide" Target="../notesSlides/notesSlide23.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xml"/><Relationship Id="rId5" Type="http://schemas.openxmlformats.org/officeDocument/2006/relationships/tags" Target="../tags/tag118.xml"/><Relationship Id="rId4" Type="http://schemas.openxmlformats.org/officeDocument/2006/relationships/tags" Target="../tags/tag117.xm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tags" Target="../tags/tag121.xml"/><Relationship Id="rId7" Type="http://schemas.openxmlformats.org/officeDocument/2006/relationships/notesSlide" Target="../notesSlides/notesSlide2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tags" Target="../tags/tag122.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126.xml"/><Relationship Id="rId7"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29.png"/><Relationship Id="rId4" Type="http://schemas.openxmlformats.org/officeDocument/2006/relationships/tags" Target="../tags/tag127.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132.xml"/><Relationship Id="rId7" Type="http://schemas.openxmlformats.org/officeDocument/2006/relationships/notesSlide" Target="../notesSlides/notesSlide2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2.xml"/><Relationship Id="rId5" Type="http://schemas.openxmlformats.org/officeDocument/2006/relationships/tags" Target="../tags/tag134.xml"/><Relationship Id="rId10" Type="http://schemas.microsoft.com/office/2007/relationships/hdphoto" Target="../media/hdphoto1.wdp"/><Relationship Id="rId4" Type="http://schemas.openxmlformats.org/officeDocument/2006/relationships/tags" Target="../tags/tag133.xml"/><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37.xml"/><Relationship Id="rId7"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9" Type="http://schemas.openxmlformats.org/officeDocument/2006/relationships/image" Target="../media/image30.emf"/></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jpeg"/><Relationship Id="rId3" Type="http://schemas.openxmlformats.org/officeDocument/2006/relationships/tags" Target="../tags/tag143.xml"/><Relationship Id="rId7" Type="http://schemas.openxmlformats.org/officeDocument/2006/relationships/notesSlide" Target="../notesSlides/notesSlide28.xml"/><Relationship Id="rId12" Type="http://schemas.openxmlformats.org/officeDocument/2006/relationships/slide" Target="slide6.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11" Type="http://schemas.openxmlformats.org/officeDocument/2006/relationships/image" Target="../media/image34.png"/><Relationship Id="rId5" Type="http://schemas.openxmlformats.org/officeDocument/2006/relationships/tags" Target="../tags/tag145.xml"/><Relationship Id="rId10" Type="http://schemas.openxmlformats.org/officeDocument/2006/relationships/image" Target="../media/image33.png"/><Relationship Id="rId4" Type="http://schemas.openxmlformats.org/officeDocument/2006/relationships/tags" Target="../tags/tag144.xml"/><Relationship Id="rId9" Type="http://schemas.openxmlformats.org/officeDocument/2006/relationships/image" Target="../media/image32.png"/><Relationship Id="rId1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hyperlink" Target="http://www.w3schools.com/tags/tag_table.asp" TargetMode="External"/><Relationship Id="rId3" Type="http://schemas.openxmlformats.org/officeDocument/2006/relationships/tags" Target="../tags/tag148.xml"/><Relationship Id="rId7" Type="http://schemas.openxmlformats.org/officeDocument/2006/relationships/notesSlide" Target="../notesSlides/notesSlide29.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tags" Target="../tags/tag149.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53.xml"/><Relationship Id="rId7" Type="http://schemas.openxmlformats.org/officeDocument/2006/relationships/notesSlide" Target="../notesSlides/notesSlide30.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tags" Target="../tags/tag154.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158.xml"/><Relationship Id="rId7"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164.xml"/><Relationship Id="rId7" Type="http://schemas.openxmlformats.org/officeDocument/2006/relationships/notesSlide" Target="../notesSlides/notesSlide32.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166.xml"/><Relationship Id="rId10" Type="http://schemas.openxmlformats.org/officeDocument/2006/relationships/image" Target="../media/image8.jpeg"/><Relationship Id="rId4" Type="http://schemas.openxmlformats.org/officeDocument/2006/relationships/tags" Target="../tags/tag165.xml"/><Relationship Id="rId9" Type="http://schemas.openxmlformats.org/officeDocument/2006/relationships/slide" Target="slide6.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33.xml"/><Relationship Id="rId3" Type="http://schemas.openxmlformats.org/officeDocument/2006/relationships/tags" Target="../tags/tag169.xml"/><Relationship Id="rId7"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10" Type="http://schemas.openxmlformats.org/officeDocument/2006/relationships/image" Target="../media/image39.png"/><Relationship Id="rId4" Type="http://schemas.openxmlformats.org/officeDocument/2006/relationships/tags" Target="../tags/tag170.xml"/><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notesSlide" Target="../notesSlides/notesSlide34.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s>
</file>

<file path=ppt/slides/_rels/slide35.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notesSlide" Target="../notesSlides/notesSlide35.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Layout" Target="../slideLayouts/slideLayout2.xml"/><Relationship Id="rId5" Type="http://schemas.openxmlformats.org/officeDocument/2006/relationships/tags" Target="../tags/tag182.xml"/><Relationship Id="rId4" Type="http://schemas.openxmlformats.org/officeDocument/2006/relationships/tags" Target="../tags/tag181.xml"/></Relationships>
</file>

<file path=ppt/slides/_rels/slide36.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notesSlide" Target="../notesSlides/notesSlide36.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5" Type="http://schemas.openxmlformats.org/officeDocument/2006/relationships/tags" Target="../tags/tag187.xml"/><Relationship Id="rId4" Type="http://schemas.openxmlformats.org/officeDocument/2006/relationships/tags" Target="../tags/tag186.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90.xml"/><Relationship Id="rId7" Type="http://schemas.openxmlformats.org/officeDocument/2006/relationships/notesSlide" Target="../notesSlides/notesSlide37.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Layout" Target="../slideLayouts/slideLayout2.xml"/><Relationship Id="rId5" Type="http://schemas.openxmlformats.org/officeDocument/2006/relationships/tags" Target="../tags/tag192.xml"/><Relationship Id="rId4" Type="http://schemas.openxmlformats.org/officeDocument/2006/relationships/tags" Target="../tags/tag191.xml"/></Relationships>
</file>

<file path=ppt/slides/_rels/slide38.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96.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3" Type="http://schemas.openxmlformats.org/officeDocument/2006/relationships/tags" Target="../tags/tag199.xml"/><Relationship Id="rId7"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43.png"/><Relationship Id="rId5" Type="http://schemas.openxmlformats.org/officeDocument/2006/relationships/tags" Target="../tags/tag201.xml"/><Relationship Id="rId10" Type="http://schemas.openxmlformats.org/officeDocument/2006/relationships/image" Target="../media/image42.png"/><Relationship Id="rId4" Type="http://schemas.openxmlformats.org/officeDocument/2006/relationships/tags" Target="../tags/tag200.xml"/><Relationship Id="rId9"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09.xml"/><Relationship Id="rId7" Type="http://schemas.openxmlformats.org/officeDocument/2006/relationships/notesSlide" Target="../notesSlides/notesSlide41.xml"/><Relationship Id="rId12" Type="http://schemas.microsoft.com/office/2007/relationships/hdphoto" Target="../media/hdphoto1.wdp"/><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slideLayout" Target="../slideLayouts/slideLayout2.xml"/><Relationship Id="rId11" Type="http://schemas.openxmlformats.org/officeDocument/2006/relationships/image" Target="../media/image8.jpeg"/><Relationship Id="rId5" Type="http://schemas.openxmlformats.org/officeDocument/2006/relationships/tags" Target="../tags/tag211.xml"/><Relationship Id="rId10" Type="http://schemas.openxmlformats.org/officeDocument/2006/relationships/slide" Target="slide6.xml"/><Relationship Id="rId4" Type="http://schemas.openxmlformats.org/officeDocument/2006/relationships/tags" Target="../tags/tag210.xml"/><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hyperlink" Target="http://en.wikipedia.org/wiki/Comparison_of_HTML_editors" TargetMode="External"/><Relationship Id="rId3" Type="http://schemas.openxmlformats.org/officeDocument/2006/relationships/tags" Target="../tags/tag214.xml"/><Relationship Id="rId7" Type="http://schemas.openxmlformats.org/officeDocument/2006/relationships/notesSlide" Target="../notesSlides/notesSlide42.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slideLayout" Target="../slideLayouts/slideLayout2.xml"/><Relationship Id="rId5" Type="http://schemas.openxmlformats.org/officeDocument/2006/relationships/tags" Target="../tags/tag216.xml"/><Relationship Id="rId4" Type="http://schemas.openxmlformats.org/officeDocument/2006/relationships/tags" Target="../tags/tag215.xml"/></Relationships>
</file>

<file path=ppt/slides/_rels/slide43.xml.rels><?xml version="1.0" encoding="UTF-8" standalone="yes"?>
<Relationships xmlns="http://schemas.openxmlformats.org/package/2006/relationships"><Relationship Id="rId8" Type="http://schemas.openxmlformats.org/officeDocument/2006/relationships/hyperlink" Target="http://www.microsoft.com/web/webmatrix/" TargetMode="External"/><Relationship Id="rId3" Type="http://schemas.openxmlformats.org/officeDocument/2006/relationships/tags" Target="../tags/tag219.xml"/><Relationship Id="rId7" Type="http://schemas.openxmlformats.org/officeDocument/2006/relationships/notesSlide" Target="../notesSlides/notesSlide43.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s>
</file>

<file path=ppt/slides/_rels/slide44.xml.rels><?xml version="1.0" encoding="UTF-8" standalone="yes"?>
<Relationships xmlns="http://schemas.openxmlformats.org/package/2006/relationships"><Relationship Id="rId3" Type="http://schemas.openxmlformats.org/officeDocument/2006/relationships/tags" Target="../tags/tag224.xml"/><Relationship Id="rId7" Type="http://schemas.openxmlformats.org/officeDocument/2006/relationships/notesSlide" Target="../notesSlides/notesSlide4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slideLayout" Target="../slideLayouts/slideLayout2.xml"/><Relationship Id="rId5" Type="http://schemas.openxmlformats.org/officeDocument/2006/relationships/tags" Target="../tags/tag226.xml"/><Relationship Id="rId4" Type="http://schemas.openxmlformats.org/officeDocument/2006/relationships/tags" Target="../tags/tag225.xml"/></Relationships>
</file>

<file path=ppt/slides/_rels/slide4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slide" Target="slide15.xml"/><Relationship Id="rId18" Type="http://schemas.openxmlformats.org/officeDocument/2006/relationships/slide" Target="slide29.xml"/><Relationship Id="rId3" Type="http://schemas.openxmlformats.org/officeDocument/2006/relationships/tags" Target="../tags/tag20.xml"/><Relationship Id="rId7" Type="http://schemas.openxmlformats.org/officeDocument/2006/relationships/slideLayout" Target="../slideLayouts/slideLayout2.xml"/><Relationship Id="rId12" Type="http://schemas.openxmlformats.org/officeDocument/2006/relationships/slide" Target="slide12.xml"/><Relationship Id="rId17" Type="http://schemas.openxmlformats.org/officeDocument/2006/relationships/slide" Target="slide14.xml"/><Relationship Id="rId2" Type="http://schemas.openxmlformats.org/officeDocument/2006/relationships/tags" Target="../tags/tag19.xml"/><Relationship Id="rId16" Type="http://schemas.openxmlformats.org/officeDocument/2006/relationships/slide" Target="slide27.xml"/><Relationship Id="rId20" Type="http://schemas.openxmlformats.org/officeDocument/2006/relationships/slide" Target="slide42.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 Target="slide11.xml"/><Relationship Id="rId5" Type="http://schemas.openxmlformats.org/officeDocument/2006/relationships/tags" Target="../tags/tag22.xml"/><Relationship Id="rId15" Type="http://schemas.openxmlformats.org/officeDocument/2006/relationships/slide" Target="slide21.xml"/><Relationship Id="rId10" Type="http://schemas.openxmlformats.org/officeDocument/2006/relationships/slide" Target="slide10.xml"/><Relationship Id="rId19" Type="http://schemas.openxmlformats.org/officeDocument/2006/relationships/slide" Target="slide36.xml"/><Relationship Id="rId4" Type="http://schemas.openxmlformats.org/officeDocument/2006/relationships/tags" Target="../tags/tag21.xml"/><Relationship Id="rId9" Type="http://schemas.openxmlformats.org/officeDocument/2006/relationships/slide" Target="slide6.xml"/><Relationship Id="rId14" Type="http://schemas.openxmlformats.org/officeDocument/2006/relationships/slide" Target="slide1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6.xml"/><Relationship Id="rId7" Type="http://schemas.openxmlformats.org/officeDocument/2006/relationships/notesSlide" Target="../notesSlides/notesSlide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8" Type="http://schemas.openxmlformats.org/officeDocument/2006/relationships/hyperlink" Target="http://www.w3.org/" TargetMode="External"/><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6.xml"/><Relationship Id="rId7" Type="http://schemas.openxmlformats.org/officeDocument/2006/relationships/notesSlide" Target="../notesSlides/notesSlide8.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tags" Target="../tags/tag3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1.xml"/><Relationship Id="rId7" Type="http://schemas.openxmlformats.org/officeDocument/2006/relationships/notesSlide" Target="../notesSlides/notesSlide9.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43.xml"/><Relationship Id="rId10" Type="http://schemas.openxmlformats.org/officeDocument/2006/relationships/image" Target="../media/image8.jpeg"/><Relationship Id="rId4" Type="http://schemas.openxmlformats.org/officeDocument/2006/relationships/tags" Target="../tags/tag42.xml"/><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61248"/>
            <a:ext cx="4310289" cy="1025873"/>
          </a:xfrm>
          <a:prstGeom prst="rect">
            <a:avLst/>
          </a:prstGeom>
          <a:noFill/>
        </p:spPr>
      </p:pic>
      <p:sp>
        <p:nvSpPr>
          <p:cNvPr id="3" name="Υπότιτλος 2"/>
          <p:cNvSpPr>
            <a:spLocks noGrp="1"/>
          </p:cNvSpPr>
          <p:nvPr>
            <p:ph type="subTitle" idx="1"/>
            <p:custDataLst>
              <p:tags r:id="rId2"/>
            </p:custDataLst>
          </p:nvPr>
        </p:nvSpPr>
        <p:spPr>
          <a:xfrm>
            <a:off x="683568" y="2708920"/>
            <a:ext cx="7776864" cy="4056856"/>
          </a:xfrm>
        </p:spPr>
        <p:txBody>
          <a:bodyPr>
            <a:noAutofit/>
          </a:bodyPr>
          <a:lstStyle/>
          <a:p>
            <a:r>
              <a:rPr lang="el-GR" sz="2800" b="1" dirty="0"/>
              <a:t>Ενότητα </a:t>
            </a:r>
            <a:r>
              <a:rPr lang="en-US" sz="2800" b="1" dirty="0" smtClean="0"/>
              <a:t>2</a:t>
            </a:r>
            <a:r>
              <a:rPr lang="el-GR" sz="2800" b="1" dirty="0" smtClean="0"/>
              <a:t>:</a:t>
            </a:r>
            <a:r>
              <a:rPr lang="en-US" sz="2800" dirty="0" smtClean="0"/>
              <a:t> HTML – </a:t>
            </a:r>
            <a:r>
              <a:rPr lang="en-US" sz="2800" dirty="0" smtClean="0">
                <a:solidFill>
                  <a:srgbClr val="0070C0"/>
                </a:solidFill>
              </a:rPr>
              <a:t>H</a:t>
            </a:r>
            <a:r>
              <a:rPr lang="en-US" sz="2800" dirty="0" smtClean="0"/>
              <a:t>yper</a:t>
            </a:r>
            <a:r>
              <a:rPr lang="en-US" sz="2800" dirty="0" smtClean="0">
                <a:solidFill>
                  <a:srgbClr val="0070C0"/>
                </a:solidFill>
              </a:rPr>
              <a:t>t</a:t>
            </a:r>
            <a:r>
              <a:rPr lang="en-US" sz="2800" dirty="0" smtClean="0"/>
              <a:t>ext </a:t>
            </a:r>
            <a:r>
              <a:rPr lang="en-US" sz="2800" dirty="0" smtClean="0">
                <a:solidFill>
                  <a:srgbClr val="0070C0"/>
                </a:solidFill>
              </a:rPr>
              <a:t>M</a:t>
            </a:r>
            <a:r>
              <a:rPr lang="en-US" sz="2800" dirty="0" smtClean="0"/>
              <a:t>arkup </a:t>
            </a:r>
            <a:r>
              <a:rPr lang="en-US" sz="2800" dirty="0" smtClean="0">
                <a:solidFill>
                  <a:srgbClr val="0070C0"/>
                </a:solidFill>
              </a:rPr>
              <a:t>L</a:t>
            </a:r>
            <a:r>
              <a:rPr lang="en-US" sz="2800" dirty="0" smtClean="0"/>
              <a:t>anguage</a:t>
            </a:r>
            <a:r>
              <a:rPr lang="el-GR" sz="2800" dirty="0" smtClean="0"/>
              <a:t>.</a:t>
            </a:r>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sp>
        <p:nvSpPr>
          <p:cNvPr id="2" name="Τίτλος 1"/>
          <p:cNvSpPr>
            <a:spLocks noGrp="1"/>
          </p:cNvSpPr>
          <p:nvPr>
            <p:ph type="ctrTitle"/>
            <p:custDataLst>
              <p:tags r:id="rId3"/>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pic>
        <p:nvPicPr>
          <p:cNvPr id="1026" name="Picture 2" descr="εικόνα Τεχνολογικό Εκπαιδευτικό Ίδρυμα Θεσσαλίας">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Βασική Δομή Ιστοσελίδας</a:t>
            </a:r>
          </a:p>
        </p:txBody>
      </p:sp>
      <p:sp>
        <p:nvSpPr>
          <p:cNvPr id="8" name="Θέση περιεχομένου 7"/>
          <p:cNvSpPr>
            <a:spLocks noGrp="1"/>
          </p:cNvSpPr>
          <p:nvPr>
            <p:ph idx="1"/>
            <p:custDataLst>
              <p:tags r:id="rId3"/>
            </p:custDataLst>
          </p:nvPr>
        </p:nvSpPr>
        <p:spPr>
          <a:xfrm>
            <a:off x="0" y="945755"/>
            <a:ext cx="8686799" cy="3923405"/>
          </a:xfrm>
        </p:spPr>
        <p:txBody>
          <a:bodyPr>
            <a:noAutofit/>
          </a:bodyPr>
          <a:lstStyle/>
          <a:p>
            <a:pPr lvl="1">
              <a:spcBef>
                <a:spcPts val="0"/>
              </a:spcBef>
              <a:buFont typeface="Wingdings" panose="05000000000000000000" pitchFamily="2" charset="2"/>
              <a:buChar char="v"/>
            </a:pPr>
            <a:r>
              <a:rPr lang="el-GR" sz="1800" dirty="0"/>
              <a:t>	Έστω το αρχείο </a:t>
            </a:r>
            <a:r>
              <a:rPr lang="el-GR" sz="1800" b="1" dirty="0"/>
              <a:t>test.html</a:t>
            </a:r>
            <a:r>
              <a:rPr lang="el-GR" sz="1800" dirty="0"/>
              <a:t> με τον κώδικα:</a:t>
            </a:r>
          </a:p>
          <a:p>
            <a:pPr marL="457200" lvl="1" indent="0">
              <a:spcBef>
                <a:spcPts val="0"/>
              </a:spcBef>
              <a:buNone/>
            </a:pPr>
            <a:r>
              <a:rPr lang="el-GR" sz="1800" b="1" dirty="0">
                <a:solidFill>
                  <a:srgbClr val="00B050"/>
                </a:solidFill>
              </a:rPr>
              <a:t>&lt;</a:t>
            </a:r>
            <a:r>
              <a:rPr lang="el-GR" sz="1800" b="1" dirty="0" err="1">
                <a:solidFill>
                  <a:srgbClr val="00B050"/>
                </a:solidFill>
              </a:rPr>
              <a:t>html</a:t>
            </a:r>
            <a:r>
              <a:rPr lang="el-GR" sz="1800" b="1" dirty="0">
                <a:solidFill>
                  <a:srgbClr val="00B050"/>
                </a:solidFill>
              </a:rPr>
              <a:t>&gt;</a:t>
            </a:r>
          </a:p>
          <a:p>
            <a:pPr marL="457200" lvl="1" indent="0">
              <a:spcBef>
                <a:spcPts val="0"/>
              </a:spcBef>
              <a:buNone/>
            </a:pPr>
            <a:r>
              <a:rPr lang="el-GR" sz="1800" b="1" dirty="0"/>
              <a:t>	</a:t>
            </a:r>
            <a:r>
              <a:rPr lang="el-GR" sz="1800" b="1" dirty="0">
                <a:solidFill>
                  <a:srgbClr val="00B0F0"/>
                </a:solidFill>
              </a:rPr>
              <a:t>&lt;</a:t>
            </a:r>
            <a:r>
              <a:rPr lang="el-GR" sz="1800" b="1" dirty="0" err="1">
                <a:solidFill>
                  <a:srgbClr val="00B0F0"/>
                </a:solidFill>
              </a:rPr>
              <a:t>head</a:t>
            </a:r>
            <a:r>
              <a:rPr lang="el-GR" sz="1800" b="1" dirty="0">
                <a:solidFill>
                  <a:srgbClr val="00B0F0"/>
                </a:solidFill>
              </a:rPr>
              <a:t>&gt;</a:t>
            </a:r>
          </a:p>
          <a:p>
            <a:pPr marL="457200" lvl="1" indent="0">
              <a:spcBef>
                <a:spcPts val="0"/>
              </a:spcBef>
              <a:buNone/>
            </a:pPr>
            <a:r>
              <a:rPr lang="el-GR" sz="1800" b="1" dirty="0"/>
              <a:t>	</a:t>
            </a:r>
            <a:r>
              <a:rPr lang="en-US" sz="1800" b="1" dirty="0" smtClean="0"/>
              <a:t>   </a:t>
            </a:r>
            <a:r>
              <a:rPr lang="el-GR" sz="1800" b="1" dirty="0" smtClean="0"/>
              <a:t>&lt;</a:t>
            </a:r>
            <a:r>
              <a:rPr lang="el-GR" sz="1800" b="1" dirty="0" err="1"/>
              <a:t>title</a:t>
            </a:r>
            <a:r>
              <a:rPr lang="el-GR" sz="1800" b="1" dirty="0"/>
              <a:t>&gt;Η πρώτη μου ιστοσελίδα!&lt;/</a:t>
            </a:r>
            <a:r>
              <a:rPr lang="el-GR" sz="1800" b="1" dirty="0" err="1"/>
              <a:t>title</a:t>
            </a:r>
            <a:r>
              <a:rPr lang="el-GR" sz="1800" b="1" dirty="0"/>
              <a:t>&gt;</a:t>
            </a:r>
          </a:p>
          <a:p>
            <a:pPr marL="457200" lvl="1" indent="0">
              <a:spcBef>
                <a:spcPts val="0"/>
              </a:spcBef>
              <a:buNone/>
            </a:pPr>
            <a:r>
              <a:rPr lang="el-GR" sz="1800" b="1" dirty="0">
                <a:solidFill>
                  <a:srgbClr val="00B0F0"/>
                </a:solidFill>
              </a:rPr>
              <a:t>	&lt;/</a:t>
            </a:r>
            <a:r>
              <a:rPr lang="el-GR" sz="1800" b="1" dirty="0" err="1">
                <a:solidFill>
                  <a:srgbClr val="00B0F0"/>
                </a:solidFill>
              </a:rPr>
              <a:t>head</a:t>
            </a:r>
            <a:r>
              <a:rPr lang="el-GR" sz="1800" b="1" dirty="0">
                <a:solidFill>
                  <a:srgbClr val="00B0F0"/>
                </a:solidFill>
              </a:rPr>
              <a:t>&gt;</a:t>
            </a:r>
          </a:p>
          <a:p>
            <a:pPr marL="457200" lvl="1" indent="0">
              <a:spcBef>
                <a:spcPts val="0"/>
              </a:spcBef>
              <a:buNone/>
            </a:pPr>
            <a:r>
              <a:rPr lang="el-GR" sz="1800" b="1" dirty="0"/>
              <a:t>	</a:t>
            </a:r>
            <a:r>
              <a:rPr lang="el-GR" sz="1800" b="1" dirty="0">
                <a:solidFill>
                  <a:srgbClr val="FF0000"/>
                </a:solidFill>
              </a:rPr>
              <a:t>&lt;</a:t>
            </a:r>
            <a:r>
              <a:rPr lang="el-GR" sz="1800" b="1" dirty="0" err="1">
                <a:solidFill>
                  <a:srgbClr val="FF0000"/>
                </a:solidFill>
              </a:rPr>
              <a:t>body</a:t>
            </a:r>
            <a:r>
              <a:rPr lang="el-GR" sz="1800" b="1" dirty="0">
                <a:solidFill>
                  <a:srgbClr val="FF0000"/>
                </a:solidFill>
              </a:rPr>
              <a:t>&gt;</a:t>
            </a:r>
          </a:p>
          <a:p>
            <a:pPr marL="457200" lvl="1" indent="0">
              <a:spcBef>
                <a:spcPts val="0"/>
              </a:spcBef>
              <a:buNone/>
            </a:pPr>
            <a:r>
              <a:rPr lang="el-GR" sz="1800" b="1" dirty="0"/>
              <a:t>	</a:t>
            </a:r>
            <a:r>
              <a:rPr lang="en-US" sz="1800" b="1" dirty="0" smtClean="0"/>
              <a:t>    </a:t>
            </a:r>
            <a:r>
              <a:rPr lang="el-GR" sz="1800" b="1" dirty="0" smtClean="0"/>
              <a:t>Το </a:t>
            </a:r>
            <a:r>
              <a:rPr lang="el-GR" sz="1800" b="1" dirty="0"/>
              <a:t>ορατό περιεχόμενο της ιστοσελίδας.</a:t>
            </a:r>
          </a:p>
          <a:p>
            <a:pPr marL="457200" lvl="1" indent="0">
              <a:spcBef>
                <a:spcPts val="0"/>
              </a:spcBef>
              <a:buNone/>
            </a:pPr>
            <a:r>
              <a:rPr lang="el-GR" sz="1800" b="1" dirty="0"/>
              <a:t>	</a:t>
            </a:r>
            <a:r>
              <a:rPr lang="el-GR" sz="1800" b="1" dirty="0">
                <a:solidFill>
                  <a:srgbClr val="FF0000"/>
                </a:solidFill>
              </a:rPr>
              <a:t>&lt;/</a:t>
            </a:r>
            <a:r>
              <a:rPr lang="el-GR" sz="1800" b="1" dirty="0" err="1">
                <a:solidFill>
                  <a:srgbClr val="FF0000"/>
                </a:solidFill>
              </a:rPr>
              <a:t>body</a:t>
            </a:r>
            <a:r>
              <a:rPr lang="el-GR" sz="1800" b="1" dirty="0">
                <a:solidFill>
                  <a:srgbClr val="FF0000"/>
                </a:solidFill>
              </a:rPr>
              <a:t>&gt;</a:t>
            </a:r>
          </a:p>
          <a:p>
            <a:pPr marL="457200" lvl="1" indent="0">
              <a:spcBef>
                <a:spcPts val="0"/>
              </a:spcBef>
              <a:buNone/>
            </a:pPr>
            <a:r>
              <a:rPr lang="el-GR" sz="1800" b="1" dirty="0">
                <a:solidFill>
                  <a:srgbClr val="00B050"/>
                </a:solidFill>
              </a:rPr>
              <a:t>&lt;/</a:t>
            </a:r>
            <a:r>
              <a:rPr lang="el-GR" sz="1800" b="1" dirty="0" err="1">
                <a:solidFill>
                  <a:srgbClr val="00B050"/>
                </a:solidFill>
              </a:rPr>
              <a:t>html</a:t>
            </a:r>
            <a:r>
              <a:rPr lang="el-GR" sz="1800" b="1" dirty="0">
                <a:solidFill>
                  <a:srgbClr val="00B050"/>
                </a:solidFill>
              </a:rPr>
              <a:t>&gt;</a:t>
            </a:r>
          </a:p>
          <a:p>
            <a:pPr lvl="1">
              <a:spcBef>
                <a:spcPts val="0"/>
              </a:spcBef>
              <a:buFont typeface="Wingdings" panose="05000000000000000000" pitchFamily="2" charset="2"/>
              <a:buChar char="q"/>
            </a:pPr>
            <a:r>
              <a:rPr lang="el-GR" sz="1800" dirty="0"/>
              <a:t>	</a:t>
            </a:r>
            <a:r>
              <a:rPr lang="el-GR" sz="1800" b="1" dirty="0" err="1"/>
              <a:t>html</a:t>
            </a:r>
            <a:r>
              <a:rPr lang="el-GR" sz="1800" b="1" dirty="0"/>
              <a:t>:</a:t>
            </a:r>
            <a:r>
              <a:rPr lang="el-GR" sz="1800" dirty="0"/>
              <a:t> Δηλώνει την αρχή (και το τέλος)</a:t>
            </a:r>
          </a:p>
          <a:p>
            <a:pPr marL="457200" lvl="1" indent="0">
              <a:spcBef>
                <a:spcPts val="0"/>
              </a:spcBef>
              <a:buNone/>
            </a:pPr>
            <a:r>
              <a:rPr lang="en-US" sz="1800" dirty="0" smtClean="0"/>
              <a:t>		</a:t>
            </a:r>
            <a:r>
              <a:rPr lang="el-GR" sz="1800" dirty="0" smtClean="0"/>
              <a:t>του </a:t>
            </a:r>
            <a:r>
              <a:rPr lang="el-GR" sz="1800" dirty="0"/>
              <a:t>εγγράφου.</a:t>
            </a:r>
          </a:p>
          <a:p>
            <a:pPr lvl="1">
              <a:spcBef>
                <a:spcPts val="0"/>
              </a:spcBef>
              <a:buFont typeface="Wingdings" panose="05000000000000000000" pitchFamily="2" charset="2"/>
              <a:buChar char="q"/>
            </a:pPr>
            <a:r>
              <a:rPr lang="el-GR" sz="1800" dirty="0"/>
              <a:t>	</a:t>
            </a:r>
            <a:r>
              <a:rPr lang="el-GR" sz="1800" b="1" dirty="0" err="1"/>
              <a:t>head</a:t>
            </a:r>
            <a:r>
              <a:rPr lang="el-GR" sz="1800" b="1" dirty="0"/>
              <a:t>:</a:t>
            </a:r>
            <a:r>
              <a:rPr lang="el-GR" sz="1800" dirty="0"/>
              <a:t> περιέχει πληροφορίες που δεν </a:t>
            </a:r>
          </a:p>
          <a:p>
            <a:pPr marL="457200" lvl="1" indent="0">
              <a:spcBef>
                <a:spcPts val="0"/>
              </a:spcBef>
              <a:buNone/>
            </a:pPr>
            <a:r>
              <a:rPr lang="en-US" sz="1800" dirty="0" smtClean="0"/>
              <a:t>	</a:t>
            </a:r>
            <a:r>
              <a:rPr lang="el-GR" sz="1800" dirty="0" smtClean="0"/>
              <a:t>εμφανίζονται </a:t>
            </a:r>
            <a:r>
              <a:rPr lang="el-GR" sz="1800" dirty="0"/>
              <a:t>μέσα στην ιστοσελίδα αλλά</a:t>
            </a:r>
          </a:p>
          <a:p>
            <a:pPr marL="457200" lvl="1" indent="0">
              <a:spcBef>
                <a:spcPts val="0"/>
              </a:spcBef>
              <a:buNone/>
            </a:pPr>
            <a:r>
              <a:rPr lang="en-US" sz="1800" dirty="0" smtClean="0"/>
              <a:t>	</a:t>
            </a:r>
            <a:r>
              <a:rPr lang="el-GR" sz="1800" dirty="0" smtClean="0"/>
              <a:t>απευθύνονται </a:t>
            </a:r>
            <a:r>
              <a:rPr lang="el-GR" sz="1800" dirty="0"/>
              <a:t>στην εφαρμογή του </a:t>
            </a:r>
            <a:r>
              <a:rPr lang="el-GR" sz="1800" dirty="0" err="1"/>
              <a:t>browser</a:t>
            </a:r>
            <a:r>
              <a:rPr lang="el-GR" sz="1800" dirty="0"/>
              <a:t> και στις μηχανές αναζήτησης.</a:t>
            </a:r>
          </a:p>
          <a:p>
            <a:pPr lvl="2">
              <a:spcBef>
                <a:spcPts val="0"/>
              </a:spcBef>
            </a:pPr>
            <a:r>
              <a:rPr lang="el-GR" sz="1400" dirty="0" smtClean="0"/>
              <a:t>Δείτε </a:t>
            </a:r>
            <a:r>
              <a:rPr lang="el-GR" sz="1400" dirty="0"/>
              <a:t>για παράδειγμα στην εικόνα τι κάνει η ετικέτα </a:t>
            </a:r>
            <a:r>
              <a:rPr lang="el-GR" sz="1400" b="1" dirty="0" err="1"/>
              <a:t>title</a:t>
            </a:r>
            <a:r>
              <a:rPr lang="el-GR" sz="1400" b="1" dirty="0"/>
              <a:t>.</a:t>
            </a:r>
          </a:p>
          <a:p>
            <a:pPr lvl="1">
              <a:spcBef>
                <a:spcPts val="0"/>
              </a:spcBef>
              <a:buFont typeface="Wingdings" panose="05000000000000000000" pitchFamily="2" charset="2"/>
              <a:buChar char="q"/>
            </a:pPr>
            <a:r>
              <a:rPr lang="en-US" sz="1800" b="1" dirty="0" smtClean="0"/>
              <a:t>   </a:t>
            </a:r>
            <a:r>
              <a:rPr lang="el-GR" sz="1800" b="1" dirty="0" err="1" smtClean="0"/>
              <a:t>body</a:t>
            </a:r>
            <a:r>
              <a:rPr lang="el-GR" sz="1800" b="1" dirty="0"/>
              <a:t>:</a:t>
            </a:r>
            <a:r>
              <a:rPr lang="el-GR" sz="1800" dirty="0"/>
              <a:t> ότι υπάρχει εντός της είναι το περιεχόμενο της σελίδας που απευθύνεται στον τελικό χρήστη και κατά βάση εμφανίζεται στο χώρο απεικόνισης σελίδας στο παράθυρο του </a:t>
            </a:r>
            <a:r>
              <a:rPr lang="el-GR" sz="1800" dirty="0" err="1"/>
              <a:t>browser</a:t>
            </a:r>
            <a:r>
              <a:rPr lang="el-GR" sz="1800" dirty="0"/>
              <a:t>.</a:t>
            </a:r>
          </a:p>
          <a:p>
            <a:pPr lvl="2">
              <a:spcBef>
                <a:spcPts val="0"/>
              </a:spcBef>
            </a:pPr>
            <a:r>
              <a:rPr lang="el-GR" sz="1400" dirty="0" smtClean="0"/>
              <a:t>Στην </a:t>
            </a:r>
            <a:r>
              <a:rPr lang="el-GR" sz="1400" dirty="0"/>
              <a:t>εικόνα βλέπετε το αποτέλεσμα στον Internet Explorer 9 καθώς και το πώς αυτός αντιλαμβάνεται τον κώδικα (2η εικόνα – πατήστε F12 σε </a:t>
            </a:r>
            <a:r>
              <a:rPr lang="el-GR" sz="1400" dirty="0" smtClean="0"/>
              <a:t>οποιονδήποτε </a:t>
            </a:r>
            <a:r>
              <a:rPr lang="en-US" sz="1400" dirty="0" smtClean="0"/>
              <a:t>browser</a:t>
            </a:r>
            <a:r>
              <a:rPr lang="el-GR" sz="1400" dirty="0" smtClean="0"/>
              <a:t>).</a:t>
            </a:r>
            <a:endParaRPr lang="el-GR" sz="1400" dirty="0"/>
          </a:p>
          <a:p>
            <a:pPr lvl="1">
              <a:spcBef>
                <a:spcPts val="0"/>
              </a:spcBef>
              <a:buFont typeface="Wingdings" panose="05000000000000000000" pitchFamily="2" charset="2"/>
              <a:buChar char="q"/>
            </a:pPr>
            <a:endParaRPr lang="el-GR" sz="1800" dirty="0"/>
          </a:p>
        </p:txBody>
      </p:sp>
      <p:pic>
        <p:nvPicPr>
          <p:cNvPr id="4" name="Εικόνα 3" descr="[DECORATIVE]"/>
          <p:cNvPicPr>
            <a:picLocks noChangeAspect="1"/>
          </p:cNvPicPr>
          <p:nvPr/>
        </p:nvPicPr>
        <p:blipFill>
          <a:blip r:embed="rId8"/>
          <a:stretch>
            <a:fillRect/>
          </a:stretch>
        </p:blipFill>
        <p:spPr>
          <a:xfrm>
            <a:off x="2627784" y="931295"/>
            <a:ext cx="6408011" cy="3728245"/>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pic>
        <p:nvPicPr>
          <p:cNvPr id="7" name="Εικόνα 1"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Βασικές Έννοιες Χρήσης Ετικετών</a:t>
            </a:r>
            <a:endParaRPr lang="el-GR" sz="2400" b="0" dirty="0"/>
          </a:p>
        </p:txBody>
      </p:sp>
      <p:sp>
        <p:nvSpPr>
          <p:cNvPr id="9" name="Ορθογώνιο 8"/>
          <p:cNvSpPr>
            <a:spLocks/>
          </p:cNvSpPr>
          <p:nvPr>
            <p:custDataLst>
              <p:tags r:id="rId3"/>
            </p:custDataLst>
          </p:nvPr>
        </p:nvSpPr>
        <p:spPr>
          <a:xfrm>
            <a:off x="299460" y="838199"/>
            <a:ext cx="6991513" cy="2031325"/>
          </a:xfrm>
          <a:prstGeom prst="rect">
            <a:avLst/>
          </a:prstGeom>
        </p:spPr>
        <p:txBody>
          <a:bodyPr wrap="square">
            <a:spAutoFit/>
          </a:bodyPr>
          <a:lstStyle/>
          <a:p>
            <a:pPr marL="285750" indent="-285750">
              <a:buFont typeface="Wingdings" panose="05000000000000000000" pitchFamily="2" charset="2"/>
              <a:buChar char="v"/>
            </a:pPr>
            <a:r>
              <a:rPr lang="el-GR" b="1" dirty="0" smtClean="0"/>
              <a:t>Τα </a:t>
            </a:r>
            <a:r>
              <a:rPr lang="el-GR" b="1" dirty="0" err="1"/>
              <a:t>html</a:t>
            </a:r>
            <a:r>
              <a:rPr lang="el-GR" b="1" dirty="0"/>
              <a:t>, </a:t>
            </a:r>
            <a:r>
              <a:rPr lang="el-GR" b="1" dirty="0" err="1"/>
              <a:t>head</a:t>
            </a:r>
            <a:r>
              <a:rPr lang="el-GR" b="1" dirty="0"/>
              <a:t> και </a:t>
            </a:r>
            <a:r>
              <a:rPr lang="el-GR" b="1" dirty="0" err="1"/>
              <a:t>body</a:t>
            </a:r>
            <a:r>
              <a:rPr lang="el-GR" dirty="0"/>
              <a:t> χρησιμοποιούνται ΜΟΝΟ μία φορά ανά σελίδα. </a:t>
            </a:r>
          </a:p>
          <a:p>
            <a:pPr marL="285750" indent="-285750">
              <a:buFont typeface="Wingdings" panose="05000000000000000000" pitchFamily="2" charset="2"/>
              <a:buChar char="q"/>
            </a:pPr>
            <a:r>
              <a:rPr lang="el-GR" dirty="0" smtClean="0"/>
              <a:t>όλες </a:t>
            </a:r>
            <a:r>
              <a:rPr lang="el-GR" dirty="0"/>
              <a:t>οι υπόλοιπες ετικέτες (θα δούμε αρκετές σε λίγο) που προορίζονται για χρήση εντός του </a:t>
            </a:r>
            <a:r>
              <a:rPr lang="el-GR" dirty="0" err="1"/>
              <a:t>body</a:t>
            </a:r>
            <a:r>
              <a:rPr lang="el-GR" dirty="0"/>
              <a:t>, </a:t>
            </a:r>
            <a:r>
              <a:rPr lang="el-GR" dirty="0" smtClean="0"/>
              <a:t>χρησιμοποιούνται </a:t>
            </a:r>
            <a:r>
              <a:rPr lang="el-GR" dirty="0"/>
              <a:t>όσες φορές θέλουμε</a:t>
            </a:r>
          </a:p>
          <a:p>
            <a:pPr marL="285750" indent="-285750">
              <a:buFont typeface="Wingdings" panose="05000000000000000000" pitchFamily="2" charset="2"/>
              <a:buChar char="v"/>
            </a:pPr>
            <a:r>
              <a:rPr lang="el-GR" dirty="0" smtClean="0"/>
              <a:t>Μέσα </a:t>
            </a:r>
            <a:r>
              <a:rPr lang="el-GR" dirty="0"/>
              <a:t>σε ζευγάρι ετικετών επιτρέπετε να εσωκλείονται άλλες HTML ετικέτες, </a:t>
            </a:r>
            <a:r>
              <a:rPr lang="el-GR" u="sng" dirty="0" smtClean="0">
                <a:solidFill>
                  <a:srgbClr val="FF0000"/>
                </a:solidFill>
              </a:rPr>
              <a:t>χωρίς </a:t>
            </a:r>
            <a:r>
              <a:rPr lang="el-GR" u="sng" dirty="0">
                <a:solidFill>
                  <a:srgbClr val="FF0000"/>
                </a:solidFill>
              </a:rPr>
              <a:t>όμως να "κόβει" το ένα ζευγάρι το άλλο</a:t>
            </a:r>
            <a:r>
              <a:rPr lang="el-GR" u="sng" dirty="0" smtClean="0">
                <a:solidFill>
                  <a:srgbClr val="FF0000"/>
                </a:solidFill>
              </a:rPr>
              <a:t>!</a:t>
            </a:r>
            <a:endParaRPr lang="el-GR" u="sng" dirty="0">
              <a:solidFill>
                <a:srgbClr val="FF0000"/>
              </a:solidFill>
            </a:endParaRPr>
          </a:p>
        </p:txBody>
      </p:sp>
      <p:pic>
        <p:nvPicPr>
          <p:cNvPr id="11" name="Εικόνα 10" descr="[DECORATIVE]"/>
          <p:cNvPicPr preferRelativeResize="0">
            <a:picLocks/>
          </p:cNvPicPr>
          <p:nvPr/>
        </p:nvPicPr>
        <p:blipFill>
          <a:blip r:embed="rId9"/>
          <a:stretch>
            <a:fillRect/>
          </a:stretch>
        </p:blipFill>
        <p:spPr>
          <a:xfrm>
            <a:off x="6693686" y="757342"/>
            <a:ext cx="2466660" cy="1853758"/>
          </a:xfrm>
          <a:prstGeom prst="rect">
            <a:avLst/>
          </a:prstGeom>
        </p:spPr>
      </p:pic>
      <p:pic>
        <p:nvPicPr>
          <p:cNvPr id="13" name="Εικόνα 12" descr="εικόνα κώδικα html με σωστή και λάθος σύνταξη div."/>
          <p:cNvPicPr>
            <a:picLocks noChangeAspect="1"/>
          </p:cNvPicPr>
          <p:nvPr/>
        </p:nvPicPr>
        <p:blipFill>
          <a:blip r:embed="rId10"/>
          <a:stretch>
            <a:fillRect/>
          </a:stretch>
        </p:blipFill>
        <p:spPr>
          <a:xfrm>
            <a:off x="479926" y="2852338"/>
            <a:ext cx="7963054" cy="1540750"/>
          </a:xfrm>
          <a:prstGeom prst="rect">
            <a:avLst/>
          </a:prstGeom>
        </p:spPr>
      </p:pic>
      <p:sp>
        <p:nvSpPr>
          <p:cNvPr id="12" name="Ορθογώνιο 11"/>
          <p:cNvSpPr>
            <a:spLocks/>
          </p:cNvSpPr>
          <p:nvPr>
            <p:custDataLst>
              <p:tags r:id="rId4"/>
            </p:custDataLst>
          </p:nvPr>
        </p:nvSpPr>
        <p:spPr>
          <a:xfrm>
            <a:off x="332726" y="4449082"/>
            <a:ext cx="8539934" cy="1754326"/>
          </a:xfrm>
          <a:prstGeom prst="rect">
            <a:avLst/>
          </a:prstGeom>
        </p:spPr>
        <p:txBody>
          <a:bodyPr wrap="square">
            <a:spAutoFit/>
          </a:bodyPr>
          <a:lstStyle/>
          <a:p>
            <a:r>
              <a:rPr lang="el-GR" dirty="0" smtClean="0"/>
              <a:t>Στη λάθος σύνταξη, το </a:t>
            </a:r>
            <a:r>
              <a:rPr lang="el-GR" dirty="0" err="1"/>
              <a:t>div</a:t>
            </a:r>
            <a:r>
              <a:rPr lang="el-GR" dirty="0"/>
              <a:t> κλείνει εντός του 2ου p ενώ άνοιξε </a:t>
            </a:r>
            <a:r>
              <a:rPr lang="el-GR" dirty="0" smtClean="0"/>
              <a:t>εκτός.</a:t>
            </a:r>
            <a:endParaRPr lang="el-GR" dirty="0"/>
          </a:p>
          <a:p>
            <a:pPr marL="285750" indent="-285750">
              <a:buFont typeface="Wingdings" panose="05000000000000000000" pitchFamily="2" charset="2"/>
              <a:buChar char="q"/>
            </a:pPr>
            <a:r>
              <a:rPr lang="el-GR" dirty="0" smtClean="0"/>
              <a:t>Οι </a:t>
            </a:r>
            <a:r>
              <a:rPr lang="el-GR" dirty="0" err="1"/>
              <a:t>browser</a:t>
            </a:r>
            <a:r>
              <a:rPr lang="el-GR" dirty="0"/>
              <a:t> έχουν μεγάλη ανοχή σε σφάλματα σύνταξης και διορθώνουν απλά λάθη από μόνοι τους. </a:t>
            </a:r>
          </a:p>
          <a:p>
            <a:r>
              <a:rPr lang="en-US" dirty="0" smtClean="0"/>
              <a:t>	</a:t>
            </a:r>
            <a:r>
              <a:rPr lang="el-GR" dirty="0" smtClean="0"/>
              <a:t>•</a:t>
            </a:r>
            <a:r>
              <a:rPr lang="en-US" dirty="0" smtClean="0"/>
              <a:t> </a:t>
            </a:r>
            <a:r>
              <a:rPr lang="el-GR" dirty="0" smtClean="0"/>
              <a:t>Δεν </a:t>
            </a:r>
            <a:r>
              <a:rPr lang="el-GR" dirty="0"/>
              <a:t>είναι όμως λόγος αυτός για να επιτρέπουμε λάθη στον κώδικα. </a:t>
            </a:r>
          </a:p>
          <a:p>
            <a:r>
              <a:rPr lang="en-US" dirty="0" smtClean="0"/>
              <a:t>	</a:t>
            </a:r>
            <a:r>
              <a:rPr lang="el-GR" dirty="0" smtClean="0"/>
              <a:t>•</a:t>
            </a:r>
            <a:r>
              <a:rPr lang="en-US" dirty="0" smtClean="0"/>
              <a:t> </a:t>
            </a:r>
            <a:r>
              <a:rPr lang="el-GR" dirty="0" smtClean="0"/>
              <a:t>Στην XHTML</a:t>
            </a:r>
            <a:r>
              <a:rPr lang="en-US" dirty="0" smtClean="0"/>
              <a:t>/XHTML5</a:t>
            </a:r>
            <a:r>
              <a:rPr lang="el-GR" dirty="0" smtClean="0"/>
              <a:t> </a:t>
            </a:r>
            <a:r>
              <a:rPr lang="el-GR" dirty="0"/>
              <a:t>οι απαιτήσεις για σωστή σύνταξη εξ αρχής, είναι </a:t>
            </a:r>
            <a:r>
              <a:rPr lang="el-GR" dirty="0" smtClean="0"/>
              <a:t>πολύ</a:t>
            </a:r>
            <a:r>
              <a:rPr lang="en-US" dirty="0" smtClean="0"/>
              <a:t> 	</a:t>
            </a:r>
            <a:r>
              <a:rPr lang="el-GR" dirty="0" smtClean="0"/>
              <a:t>πιο αυστηρές</a:t>
            </a:r>
            <a:r>
              <a:rPr lang="el-GR" dirty="0"/>
              <a:t>! </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Ιδιότητες Ετικετών (</a:t>
            </a:r>
            <a:r>
              <a:rPr lang="en-US" sz="4000" dirty="0"/>
              <a:t>attributes)</a:t>
            </a:r>
            <a:endParaRPr lang="el-GR" sz="4000" dirty="0"/>
          </a:p>
        </p:txBody>
      </p:sp>
      <p:sp>
        <p:nvSpPr>
          <p:cNvPr id="8" name="Θέση περιεχομένου 7"/>
          <p:cNvSpPr>
            <a:spLocks noGrp="1"/>
          </p:cNvSpPr>
          <p:nvPr>
            <p:ph idx="1"/>
            <p:custDataLst>
              <p:tags r:id="rId3"/>
            </p:custDataLst>
          </p:nvPr>
        </p:nvSpPr>
        <p:spPr>
          <a:xfrm>
            <a:off x="230402" y="951940"/>
            <a:ext cx="8734085" cy="5266298"/>
          </a:xfrm>
        </p:spPr>
        <p:txBody>
          <a:bodyPr>
            <a:noAutofit/>
          </a:bodyPr>
          <a:lstStyle/>
          <a:p>
            <a:pPr>
              <a:spcBef>
                <a:spcPts val="0"/>
              </a:spcBef>
              <a:buFont typeface="Wingdings" panose="05000000000000000000" pitchFamily="2" charset="2"/>
              <a:buChar char="v"/>
            </a:pPr>
            <a:r>
              <a:rPr lang="el-GR" sz="2000" dirty="0" smtClean="0"/>
              <a:t>Εντός </a:t>
            </a:r>
            <a:r>
              <a:rPr lang="el-GR" sz="2000" dirty="0"/>
              <a:t>μιας ετικέτας ανοίγματος επιτρέπεται να ορίσουμε ιδιότητες (</a:t>
            </a:r>
            <a:r>
              <a:rPr lang="el-GR" sz="2000" dirty="0" err="1"/>
              <a:t>attributes</a:t>
            </a:r>
            <a:r>
              <a:rPr lang="el-GR" sz="2000" dirty="0"/>
              <a:t>)</a:t>
            </a:r>
          </a:p>
          <a:p>
            <a:pPr>
              <a:spcBef>
                <a:spcPts val="0"/>
              </a:spcBef>
              <a:buFont typeface="Wingdings" panose="05000000000000000000" pitchFamily="2" charset="2"/>
              <a:buChar char="q"/>
            </a:pPr>
            <a:r>
              <a:rPr lang="el-GR" sz="2000" dirty="0" smtClean="0"/>
              <a:t>Παράδειγμα</a:t>
            </a:r>
            <a:r>
              <a:rPr lang="el-GR" sz="2000" dirty="0"/>
              <a:t>: </a:t>
            </a:r>
            <a:r>
              <a:rPr lang="el-GR" sz="2000" dirty="0" smtClean="0"/>
              <a:t>&lt;</a:t>
            </a:r>
            <a:r>
              <a:rPr lang="en-US" sz="2000" dirty="0" smtClean="0"/>
              <a:t>p class = </a:t>
            </a:r>
            <a:r>
              <a:rPr lang="el-GR" sz="2000" dirty="0" smtClean="0"/>
              <a:t>“</a:t>
            </a:r>
            <a:r>
              <a:rPr lang="en-US" sz="2000" dirty="0" smtClean="0"/>
              <a:t>foo</a:t>
            </a:r>
            <a:r>
              <a:rPr lang="el-GR" sz="2000" dirty="0" smtClean="0"/>
              <a:t>"&gt;</a:t>
            </a:r>
            <a:endParaRPr lang="el-GR" sz="2000" dirty="0"/>
          </a:p>
          <a:p>
            <a:pPr marL="0" indent="0">
              <a:spcBef>
                <a:spcPts val="0"/>
              </a:spcBef>
              <a:buNone/>
            </a:pPr>
            <a:r>
              <a:rPr lang="el-GR" sz="2000" dirty="0" smtClean="0"/>
              <a:t>	η παράγραφος θα μορφοποιηθεί βάσει των ρυθμίσεων του κανόνα </a:t>
            </a:r>
            <a:r>
              <a:rPr lang="en-US" sz="2000" dirty="0" smtClean="0"/>
              <a:t>	</a:t>
            </a:r>
            <a:r>
              <a:rPr lang="el-GR" sz="2000" dirty="0" smtClean="0"/>
              <a:t>μορφοποίησης </a:t>
            </a:r>
            <a:r>
              <a:rPr lang="en-US" sz="2000" b="1" dirty="0" smtClean="0"/>
              <a:t>foo</a:t>
            </a:r>
            <a:r>
              <a:rPr lang="el-GR" sz="2000" dirty="0" smtClean="0"/>
              <a:t> </a:t>
            </a:r>
            <a:endParaRPr lang="el-GR" sz="2000" dirty="0"/>
          </a:p>
          <a:p>
            <a:pPr>
              <a:spcBef>
                <a:spcPts val="0"/>
              </a:spcBef>
              <a:buFont typeface="Wingdings" panose="05000000000000000000" pitchFamily="2" charset="2"/>
              <a:buChar char="q"/>
            </a:pPr>
            <a:r>
              <a:rPr lang="el-GR" sz="2000" dirty="0" smtClean="0"/>
              <a:t>Οι </a:t>
            </a:r>
            <a:r>
              <a:rPr lang="el-GR" sz="2000" dirty="0"/>
              <a:t>ιδιότητες παρέχουν επιπρόσθετες πληροφορίες στο HTML στοιχείο.</a:t>
            </a:r>
          </a:p>
          <a:p>
            <a:pPr>
              <a:spcBef>
                <a:spcPts val="0"/>
              </a:spcBef>
              <a:buFont typeface="Wingdings" panose="05000000000000000000" pitchFamily="2" charset="2"/>
              <a:buChar char="v"/>
            </a:pPr>
            <a:r>
              <a:rPr lang="el-GR" sz="2000" dirty="0" smtClean="0"/>
              <a:t>Συντακτικές </a:t>
            </a:r>
            <a:r>
              <a:rPr lang="el-GR" sz="2000" dirty="0"/>
              <a:t>λεπτομέρειες των </a:t>
            </a:r>
            <a:r>
              <a:rPr lang="el-GR" sz="2000" dirty="0" err="1"/>
              <a:t>html</a:t>
            </a:r>
            <a:r>
              <a:rPr lang="el-GR" sz="2000" dirty="0"/>
              <a:t> </a:t>
            </a:r>
            <a:r>
              <a:rPr lang="el-GR" sz="2000" dirty="0" err="1"/>
              <a:t>attributes</a:t>
            </a:r>
            <a:endParaRPr lang="el-GR" sz="2000" dirty="0"/>
          </a:p>
          <a:p>
            <a:pPr lvl="1">
              <a:spcBef>
                <a:spcPts val="0"/>
              </a:spcBef>
              <a:buFont typeface="Wingdings" panose="05000000000000000000" pitchFamily="2" charset="2"/>
              <a:buChar char="q"/>
            </a:pPr>
            <a:r>
              <a:rPr lang="el-GR" sz="1600" dirty="0" smtClean="0">
                <a:solidFill>
                  <a:srgbClr val="FF0000"/>
                </a:solidFill>
              </a:rPr>
              <a:t>εισάγονται </a:t>
            </a:r>
            <a:r>
              <a:rPr lang="el-GR" sz="1600" dirty="0">
                <a:solidFill>
                  <a:srgbClr val="FF0000"/>
                </a:solidFill>
              </a:rPr>
              <a:t>ΜΟΝΟ στην ετικέτα ανοίγματος, με όποια σειρά θέλουμε</a:t>
            </a:r>
          </a:p>
          <a:p>
            <a:pPr lvl="1">
              <a:spcBef>
                <a:spcPts val="0"/>
              </a:spcBef>
              <a:buFont typeface="Wingdings" panose="05000000000000000000" pitchFamily="2" charset="2"/>
              <a:buChar char="q"/>
            </a:pPr>
            <a:r>
              <a:rPr lang="el-GR" sz="1600" dirty="0" smtClean="0"/>
              <a:t>εισάγονται </a:t>
            </a:r>
            <a:r>
              <a:rPr lang="el-GR" sz="1600" dirty="0"/>
              <a:t>ως ζευγάρια ιδιότητας-τιμής: </a:t>
            </a:r>
            <a:r>
              <a:rPr lang="el-GR" sz="1600" dirty="0" smtClean="0"/>
              <a:t>π.χ. &lt;</a:t>
            </a:r>
            <a:r>
              <a:rPr lang="en-US" sz="1600" dirty="0" smtClean="0"/>
              <a:t>form </a:t>
            </a:r>
            <a:r>
              <a:rPr lang="en-US" sz="1600" b="1" dirty="0" smtClean="0">
                <a:solidFill>
                  <a:srgbClr val="0070C0"/>
                </a:solidFill>
              </a:rPr>
              <a:t>id</a:t>
            </a:r>
            <a:r>
              <a:rPr lang="en-US" sz="1600" dirty="0" smtClean="0"/>
              <a:t>=“</a:t>
            </a:r>
            <a:r>
              <a:rPr lang="en-US" sz="1600" b="1" dirty="0" smtClean="0">
                <a:solidFill>
                  <a:srgbClr val="0070C0"/>
                </a:solidFill>
              </a:rPr>
              <a:t>a</a:t>
            </a:r>
            <a:r>
              <a:rPr lang="en-US" sz="1600" dirty="0" smtClean="0"/>
              <a:t>” </a:t>
            </a:r>
            <a:r>
              <a:rPr lang="en-US" sz="1600" b="1" dirty="0" smtClean="0">
                <a:solidFill>
                  <a:srgbClr val="00B050"/>
                </a:solidFill>
              </a:rPr>
              <a:t>method</a:t>
            </a:r>
            <a:r>
              <a:rPr lang="en-US" sz="1600" dirty="0" smtClean="0"/>
              <a:t>=“</a:t>
            </a:r>
            <a:r>
              <a:rPr lang="en-US" sz="1600" b="1" dirty="0" smtClean="0">
                <a:solidFill>
                  <a:srgbClr val="00B050"/>
                </a:solidFill>
              </a:rPr>
              <a:t>post</a:t>
            </a:r>
            <a:r>
              <a:rPr lang="en-US" sz="1600" dirty="0" smtClean="0"/>
              <a:t>”</a:t>
            </a:r>
            <a:r>
              <a:rPr lang="el-GR" sz="1600" dirty="0" smtClean="0"/>
              <a:t>&gt;</a:t>
            </a:r>
            <a:endParaRPr lang="el-GR" sz="1600" dirty="0"/>
          </a:p>
          <a:p>
            <a:pPr lvl="1">
              <a:spcBef>
                <a:spcPts val="0"/>
              </a:spcBef>
              <a:buFont typeface="Wingdings" panose="05000000000000000000" pitchFamily="2" charset="2"/>
              <a:buChar char="q"/>
            </a:pPr>
            <a:r>
              <a:rPr lang="el-GR" sz="1600" dirty="0" smtClean="0"/>
              <a:t>οι </a:t>
            </a:r>
            <a:r>
              <a:rPr lang="el-GR" sz="1600" dirty="0"/>
              <a:t>τιμές πρέπει να βρίσκονται εντός διπλών (κατά προτίμηση) εισαγωγικών</a:t>
            </a:r>
          </a:p>
          <a:p>
            <a:pPr marL="0" indent="0">
              <a:spcBef>
                <a:spcPts val="0"/>
              </a:spcBef>
              <a:buNone/>
            </a:pPr>
            <a:r>
              <a:rPr lang="el-GR" sz="2000" dirty="0"/>
              <a:t>	</a:t>
            </a:r>
            <a:r>
              <a:rPr lang="el-GR" sz="2000" dirty="0" smtClean="0"/>
              <a:t>είναι </a:t>
            </a:r>
            <a:r>
              <a:rPr lang="el-GR" sz="2000" dirty="0"/>
              <a:t>αποδεκτά και τα μονά εισαγωγικά αλλά στην </a:t>
            </a:r>
            <a:r>
              <a:rPr lang="el-GR" sz="2000" b="1" dirty="0"/>
              <a:t>XHTML μόνο τα διπλά</a:t>
            </a:r>
          </a:p>
          <a:p>
            <a:pPr>
              <a:spcBef>
                <a:spcPts val="0"/>
              </a:spcBef>
              <a:buFont typeface="Wingdings" panose="05000000000000000000" pitchFamily="2" charset="2"/>
              <a:buChar char="v"/>
            </a:pPr>
            <a:r>
              <a:rPr lang="el-GR" sz="2000" dirty="0" smtClean="0"/>
              <a:t>Δεν </a:t>
            </a:r>
            <a:r>
              <a:rPr lang="el-GR" sz="2000" dirty="0"/>
              <a:t>υπάρχει διάκριση πεζών-κεφαλαίων για τις ιδιότητες, αλλά....</a:t>
            </a:r>
          </a:p>
          <a:p>
            <a:pPr lvl="1">
              <a:spcBef>
                <a:spcPts val="0"/>
              </a:spcBef>
              <a:buFont typeface="Wingdings" panose="05000000000000000000" pitchFamily="2" charset="2"/>
              <a:buChar char="q"/>
            </a:pPr>
            <a:r>
              <a:rPr lang="el-GR" sz="1600" dirty="0" smtClean="0"/>
              <a:t>...</a:t>
            </a:r>
            <a:r>
              <a:rPr lang="el-GR" sz="1600" dirty="0"/>
              <a:t>το W3C προτείνει τη χρήση πεζών (όπως και για τις ετικέτες δηλαδή)</a:t>
            </a:r>
          </a:p>
          <a:p>
            <a:pPr>
              <a:spcBef>
                <a:spcPts val="0"/>
              </a:spcBef>
              <a:buFont typeface="Wingdings" panose="05000000000000000000" pitchFamily="2" charset="2"/>
              <a:buChar char="v"/>
            </a:pPr>
            <a:r>
              <a:rPr lang="el-GR" sz="2000" dirty="0" smtClean="0"/>
              <a:t>Οι </a:t>
            </a:r>
            <a:r>
              <a:rPr lang="el-GR" sz="2000" dirty="0"/>
              <a:t>ιδιότητες ετικετών χρησιμοποιήθηκαν στο παρελθόν (προ CSS) κατά κόρο για να γίνονται ρυθμίσεις μορφοποίησης των </a:t>
            </a:r>
            <a:r>
              <a:rPr lang="el-GR" sz="2000" dirty="0" err="1"/>
              <a:t>html</a:t>
            </a:r>
            <a:r>
              <a:rPr lang="el-GR" sz="2000" dirty="0"/>
              <a:t> στοιχείων. </a:t>
            </a:r>
          </a:p>
          <a:p>
            <a:pPr lvl="1">
              <a:spcBef>
                <a:spcPts val="0"/>
              </a:spcBef>
              <a:buFont typeface="Wingdings" panose="05000000000000000000" pitchFamily="2" charset="2"/>
              <a:buChar char="q"/>
            </a:pPr>
            <a:r>
              <a:rPr lang="el-GR" sz="1600" dirty="0" smtClean="0"/>
              <a:t>Πλέον </a:t>
            </a:r>
            <a:r>
              <a:rPr lang="el-GR" sz="1600" dirty="0"/>
              <a:t>η μορφοποίηση γίνεται μέσω κανόνων CSS.</a:t>
            </a:r>
          </a:p>
          <a:p>
            <a:pPr lvl="1">
              <a:spcBef>
                <a:spcPts val="0"/>
              </a:spcBef>
              <a:buFont typeface="Wingdings" panose="05000000000000000000" pitchFamily="2" charset="2"/>
              <a:buChar char="q"/>
            </a:pPr>
            <a:r>
              <a:rPr lang="el-GR" sz="1600" dirty="0" smtClean="0"/>
              <a:t>Οι </a:t>
            </a:r>
            <a:r>
              <a:rPr lang="el-GR" sz="1600" dirty="0"/>
              <a:t>(λίγες) ιδιότητες που χρησιμοποιούνται ακόμη αφορούν σε άλλα θέματα.</a:t>
            </a:r>
          </a:p>
          <a:p>
            <a:pPr>
              <a:spcBef>
                <a:spcPts val="0"/>
              </a:spcBef>
              <a:buFont typeface="Wingdings" panose="05000000000000000000" pitchFamily="2" charset="2"/>
              <a:buChar char="v"/>
            </a:pPr>
            <a:r>
              <a:rPr lang="el-GR" sz="2000" u="sng" dirty="0" smtClean="0"/>
              <a:t>Οι </a:t>
            </a:r>
            <a:r>
              <a:rPr lang="el-GR" sz="2000" u="sng" dirty="0"/>
              <a:t>ιδιότητες </a:t>
            </a:r>
            <a:r>
              <a:rPr lang="el-GR" sz="2000" b="1" u="sng" dirty="0" err="1"/>
              <a:t>name</a:t>
            </a:r>
            <a:r>
              <a:rPr lang="el-GR" sz="2000" b="1" u="sng" dirty="0"/>
              <a:t>, </a:t>
            </a:r>
            <a:r>
              <a:rPr lang="el-GR" sz="2000" b="1" u="sng" dirty="0" err="1"/>
              <a:t>id</a:t>
            </a:r>
            <a:r>
              <a:rPr lang="el-GR" sz="2000" b="1" u="sng" dirty="0"/>
              <a:t> και </a:t>
            </a:r>
            <a:r>
              <a:rPr lang="el-GR" sz="2000" b="1" u="sng" dirty="0" err="1"/>
              <a:t>class</a:t>
            </a:r>
            <a:r>
              <a:rPr lang="el-GR" sz="2000" b="1" u="sng" dirty="0"/>
              <a:t> </a:t>
            </a:r>
            <a:r>
              <a:rPr lang="el-GR" sz="2000" u="sng" dirty="0"/>
              <a:t>υπάρχουν σε όλες τις ετικέτες. Η </a:t>
            </a:r>
            <a:r>
              <a:rPr lang="el-GR" sz="2000" u="sng" dirty="0" err="1"/>
              <a:t>name</a:t>
            </a:r>
            <a:r>
              <a:rPr lang="el-GR" sz="2000" u="sng" dirty="0"/>
              <a:t> θα μας απασχολήσει στις φόρμες, η </a:t>
            </a:r>
            <a:r>
              <a:rPr lang="el-GR" sz="2000" u="sng" dirty="0" err="1"/>
              <a:t>id</a:t>
            </a:r>
            <a:r>
              <a:rPr lang="el-GR" sz="2000" u="sng" dirty="0"/>
              <a:t> σε </a:t>
            </a:r>
            <a:r>
              <a:rPr lang="el-GR" sz="2000" u="sng" dirty="0" err="1"/>
              <a:t>Javascript</a:t>
            </a:r>
            <a:r>
              <a:rPr lang="el-GR" sz="2000" u="sng" dirty="0"/>
              <a:t> </a:t>
            </a:r>
            <a:r>
              <a:rPr lang="en-US" sz="2000" u="sng" dirty="0" smtClean="0"/>
              <a:t>&amp; </a:t>
            </a:r>
            <a:r>
              <a:rPr lang="el-GR" sz="2000" u="sng" dirty="0" smtClean="0"/>
              <a:t>CSS </a:t>
            </a:r>
            <a:r>
              <a:rPr lang="el-GR" sz="2000" u="sng" dirty="0"/>
              <a:t>και η </a:t>
            </a:r>
            <a:r>
              <a:rPr lang="el-GR" sz="2000" u="sng" dirty="0" err="1"/>
              <a:t>class</a:t>
            </a:r>
            <a:r>
              <a:rPr lang="el-GR" sz="2000" u="sng" dirty="0"/>
              <a:t> σε CSS.</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65088" y="0"/>
            <a:ext cx="8229600" cy="811580"/>
          </a:xfrm>
        </p:spPr>
        <p:txBody>
          <a:bodyPr>
            <a:noAutofit/>
          </a:bodyPr>
          <a:lstStyle/>
          <a:p>
            <a:r>
              <a:rPr lang="el-GR" sz="4000" dirty="0"/>
              <a:t>Τι μπορώ να έχω εντός του &lt;</a:t>
            </a:r>
            <a:r>
              <a:rPr lang="el-GR" sz="4000" dirty="0" err="1"/>
              <a:t>head</a:t>
            </a:r>
            <a:r>
              <a:rPr lang="el-GR" sz="4000" dirty="0"/>
              <a:t>&gt;;</a:t>
            </a:r>
          </a:p>
        </p:txBody>
      </p:sp>
      <p:sp>
        <p:nvSpPr>
          <p:cNvPr id="7" name="Rectangle 10"/>
          <p:cNvSpPr>
            <a:spLocks noChangeArrowheads="1"/>
          </p:cNvSpPr>
          <p:nvPr>
            <p:custDataLst>
              <p:tags r:id="rId3"/>
            </p:custDataLst>
          </p:nvPr>
        </p:nvSpPr>
        <p:spPr bwMode="auto">
          <a:xfrm>
            <a:off x="424135" y="974829"/>
            <a:ext cx="8262665"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285750" lvl="0" indent="-285750">
              <a:buFont typeface="Wingdings" panose="05000000000000000000" pitchFamily="2" charset="2"/>
              <a:buChar char="v"/>
            </a:pPr>
            <a:r>
              <a:rPr lang="en-US" sz="1600" b="1" dirty="0"/>
              <a:t>title</a:t>
            </a:r>
            <a:r>
              <a:rPr lang="el-GR" sz="1600" dirty="0"/>
              <a:t>: πολύ σημαντική ετικέτα – είναι ο τίτλος της ιστοσελίδας </a:t>
            </a:r>
          </a:p>
          <a:p>
            <a:pPr marL="742950" lvl="1" indent="-285750">
              <a:buFont typeface="Wingdings" panose="05000000000000000000" pitchFamily="2" charset="2"/>
              <a:buChar char="q"/>
            </a:pPr>
            <a:r>
              <a:rPr lang="el-GR" sz="1600" dirty="0"/>
              <a:t>φαίνεται στο παράθυρο/</a:t>
            </a:r>
            <a:r>
              <a:rPr lang="en-US" sz="1600" dirty="0"/>
              <a:t>tab</a:t>
            </a:r>
            <a:r>
              <a:rPr lang="el-GR" sz="1600" dirty="0"/>
              <a:t> του </a:t>
            </a:r>
            <a:r>
              <a:rPr lang="en-US" sz="1600" dirty="0"/>
              <a:t>browser</a:t>
            </a:r>
            <a:r>
              <a:rPr lang="el-GR" sz="1600" dirty="0"/>
              <a:t>, το δείχνει και το </a:t>
            </a:r>
            <a:r>
              <a:rPr lang="en-US" sz="1600" dirty="0"/>
              <a:t>Google </a:t>
            </a:r>
            <a:r>
              <a:rPr lang="el-GR" sz="1600" dirty="0"/>
              <a:t>στα αποτελέσματα αναζήτησης</a:t>
            </a:r>
          </a:p>
          <a:p>
            <a:pPr marL="742950" lvl="1" indent="-285750">
              <a:buFont typeface="Wingdings" panose="05000000000000000000" pitchFamily="2" charset="2"/>
              <a:buChar char="q"/>
            </a:pPr>
            <a:r>
              <a:rPr lang="el-GR" sz="1600" dirty="0"/>
              <a:t>υποχρεωτικό στοιχείο στην </a:t>
            </a:r>
            <a:r>
              <a:rPr lang="en-US" sz="1600" dirty="0"/>
              <a:t>XHTML </a:t>
            </a:r>
            <a:r>
              <a:rPr lang="el-GR" sz="1600" dirty="0"/>
              <a:t>(</a:t>
            </a:r>
            <a:r>
              <a:rPr lang="en-US" sz="1600" dirty="0"/>
              <a:t>HTML </a:t>
            </a:r>
            <a:r>
              <a:rPr lang="el-GR" sz="1600" dirty="0"/>
              <a:t>αυστηρής σύνταξης!)</a:t>
            </a:r>
          </a:p>
          <a:p>
            <a:pPr marL="285750" lvl="0" indent="-285750">
              <a:buFont typeface="Wingdings" panose="05000000000000000000" pitchFamily="2" charset="2"/>
              <a:buChar char="v"/>
            </a:pPr>
            <a:r>
              <a:rPr lang="en-US" sz="1600" b="1" dirty="0"/>
              <a:t>style</a:t>
            </a:r>
            <a:r>
              <a:rPr lang="el-GR" sz="1600" dirty="0"/>
              <a:t>: για εντός της σελίδας ορισμό κανόνων </a:t>
            </a:r>
            <a:r>
              <a:rPr lang="en-US" sz="1600" dirty="0"/>
              <a:t>CSS</a:t>
            </a:r>
            <a:r>
              <a:rPr lang="el-GR" sz="1600" dirty="0"/>
              <a:t> (μορφοποίησης)</a:t>
            </a:r>
          </a:p>
          <a:p>
            <a:r>
              <a:rPr lang="el-GR" sz="1600" b="1" dirty="0"/>
              <a:t>	</a:t>
            </a:r>
            <a:r>
              <a:rPr lang="el-GR" sz="1600" b="1" dirty="0" smtClean="0"/>
              <a:t>	</a:t>
            </a:r>
            <a:r>
              <a:rPr lang="en-US" sz="1600" b="1" dirty="0" smtClean="0"/>
              <a:t>&lt;</a:t>
            </a:r>
            <a:r>
              <a:rPr lang="en-US" sz="1600" b="1" dirty="0">
                <a:solidFill>
                  <a:srgbClr val="006600"/>
                </a:solidFill>
              </a:rPr>
              <a:t>style</a:t>
            </a:r>
            <a:r>
              <a:rPr lang="en-US" sz="1600" b="1" dirty="0"/>
              <a:t> type="text/</a:t>
            </a:r>
            <a:r>
              <a:rPr lang="en-US" sz="1600" b="1" dirty="0" err="1"/>
              <a:t>css</a:t>
            </a:r>
            <a:r>
              <a:rPr lang="en-US" sz="1600" b="1" dirty="0"/>
              <a:t>"&gt;</a:t>
            </a:r>
            <a:br>
              <a:rPr lang="en-US" sz="1600" b="1" dirty="0"/>
            </a:br>
            <a:r>
              <a:rPr lang="en-US" sz="1600" b="1" dirty="0"/>
              <a:t>		 </a:t>
            </a:r>
            <a:r>
              <a:rPr lang="en-US" sz="1600" b="1" dirty="0" smtClean="0"/>
              <a:t>           body </a:t>
            </a:r>
            <a:r>
              <a:rPr lang="en-US" sz="1600" b="1" dirty="0"/>
              <a:t>{</a:t>
            </a:r>
            <a:r>
              <a:rPr lang="en-US" sz="1600" b="1" dirty="0" err="1"/>
              <a:t>color:blue</a:t>
            </a:r>
            <a:r>
              <a:rPr lang="en-US" sz="1600" b="1" dirty="0" smtClean="0"/>
              <a:t>;} </a:t>
            </a:r>
            <a:r>
              <a:rPr lang="en-US" sz="1600" b="1" dirty="0"/>
              <a:t/>
            </a:r>
            <a:br>
              <a:rPr lang="en-US" sz="1600" b="1" dirty="0"/>
            </a:br>
            <a:r>
              <a:rPr lang="en-US" sz="1600" b="1" dirty="0"/>
              <a:t>		</a:t>
            </a:r>
            <a:r>
              <a:rPr lang="en-US" sz="1600" b="1" dirty="0">
                <a:solidFill>
                  <a:srgbClr val="006600"/>
                </a:solidFill>
              </a:rPr>
              <a:t>&lt;/style&gt;</a:t>
            </a:r>
            <a:endParaRPr lang="el-GR" sz="1600" b="1" dirty="0">
              <a:solidFill>
                <a:srgbClr val="006600"/>
              </a:solidFill>
            </a:endParaRPr>
          </a:p>
          <a:p>
            <a:pPr marL="285750" lvl="0" indent="-285750">
              <a:buFont typeface="Wingdings" panose="05000000000000000000" pitchFamily="2" charset="2"/>
              <a:buChar char="v"/>
            </a:pPr>
            <a:r>
              <a:rPr lang="el-GR" sz="1600" b="1" dirty="0" err="1"/>
              <a:t>script</a:t>
            </a:r>
            <a:r>
              <a:rPr lang="el-GR" sz="1600" dirty="0"/>
              <a:t>: για εισαγωγή κώδικα σε κάποια </a:t>
            </a:r>
            <a:r>
              <a:rPr lang="en-US" sz="1600" dirty="0"/>
              <a:t>client side </a:t>
            </a:r>
            <a:r>
              <a:rPr lang="el-GR" sz="1600" dirty="0"/>
              <a:t>γλώσσα προγραμματισμού</a:t>
            </a:r>
          </a:p>
          <a:p>
            <a:r>
              <a:rPr lang="el-GR" sz="1600" b="1" dirty="0" smtClean="0"/>
              <a:t>	</a:t>
            </a:r>
            <a:r>
              <a:rPr lang="el-GR" sz="1600" b="1" dirty="0"/>
              <a:t>	</a:t>
            </a:r>
            <a:r>
              <a:rPr lang="en-US" sz="1600" b="1" dirty="0">
                <a:solidFill>
                  <a:srgbClr val="FF0000"/>
                </a:solidFill>
              </a:rPr>
              <a:t>&lt;script</a:t>
            </a:r>
            <a:r>
              <a:rPr lang="en-US" sz="1600" b="1" dirty="0"/>
              <a:t> type="text/</a:t>
            </a:r>
            <a:r>
              <a:rPr lang="en-US" sz="1600" b="1" dirty="0" err="1"/>
              <a:t>javascript</a:t>
            </a:r>
            <a:r>
              <a:rPr lang="en-US" sz="1600" b="1" dirty="0"/>
              <a:t>"&gt;</a:t>
            </a:r>
            <a:br>
              <a:rPr lang="en-US" sz="1600" b="1" dirty="0"/>
            </a:br>
            <a:r>
              <a:rPr lang="en-US" sz="1600" b="1" dirty="0"/>
              <a:t>		 </a:t>
            </a:r>
            <a:r>
              <a:rPr lang="en-US" sz="1600" b="1" dirty="0" smtClean="0"/>
              <a:t>           </a:t>
            </a:r>
            <a:r>
              <a:rPr lang="en-US" sz="1600" b="1" dirty="0" err="1" smtClean="0"/>
              <a:t>document.write</a:t>
            </a:r>
            <a:r>
              <a:rPr lang="en-US" sz="1600" b="1" dirty="0"/>
              <a:t>("Hello World!")</a:t>
            </a:r>
            <a:br>
              <a:rPr lang="en-US" sz="1600" b="1" dirty="0"/>
            </a:br>
            <a:r>
              <a:rPr lang="en-US" sz="1600" b="1" dirty="0"/>
              <a:t>		</a:t>
            </a:r>
            <a:r>
              <a:rPr lang="en-US" sz="1600" b="1" dirty="0">
                <a:solidFill>
                  <a:srgbClr val="FF0000"/>
                </a:solidFill>
              </a:rPr>
              <a:t>&lt;/script&gt;</a:t>
            </a:r>
            <a:endParaRPr lang="el-GR" sz="1600" b="1" dirty="0">
              <a:solidFill>
                <a:srgbClr val="FF0000"/>
              </a:solidFill>
            </a:endParaRPr>
          </a:p>
          <a:p>
            <a:pPr marL="285750" lvl="0" indent="-285750">
              <a:buFont typeface="Wingdings" panose="05000000000000000000" pitchFamily="2" charset="2"/>
              <a:buChar char="v"/>
            </a:pPr>
            <a:r>
              <a:rPr lang="en-US" sz="1600" b="1" dirty="0"/>
              <a:t>link</a:t>
            </a:r>
            <a:r>
              <a:rPr lang="el-GR" sz="1600" dirty="0"/>
              <a:t>: για καθορισμό σχέσεων με εξωτερικά αρχεία</a:t>
            </a:r>
          </a:p>
          <a:p>
            <a:pPr marL="742950" lvl="1" indent="-285750">
              <a:buFont typeface="Wingdings" panose="05000000000000000000" pitchFamily="2" charset="2"/>
              <a:buChar char="q"/>
            </a:pPr>
            <a:r>
              <a:rPr lang="el-GR" sz="1600" dirty="0"/>
              <a:t>π.χ. ενσωμάτωση κανόνων </a:t>
            </a:r>
            <a:r>
              <a:rPr lang="en-US" sz="1600" dirty="0"/>
              <a:t>CSS </a:t>
            </a:r>
            <a:r>
              <a:rPr lang="el-GR" sz="1600" dirty="0"/>
              <a:t>από εξωτερικό </a:t>
            </a:r>
            <a:r>
              <a:rPr lang="el-GR" sz="1600" dirty="0" err="1" smtClean="0"/>
              <a:t>αρχεί</a:t>
            </a:r>
            <a:endParaRPr lang="el-GR" sz="1600" dirty="0"/>
          </a:p>
          <a:p>
            <a:pPr lvl="1"/>
            <a:r>
              <a:rPr lang="el-GR" sz="1600" b="1" dirty="0"/>
              <a:t>	</a:t>
            </a:r>
            <a:r>
              <a:rPr lang="en-US" sz="1600" b="1" dirty="0" smtClean="0">
                <a:solidFill>
                  <a:srgbClr val="0070C0"/>
                </a:solidFill>
              </a:rPr>
              <a:t>&lt;</a:t>
            </a:r>
            <a:r>
              <a:rPr lang="en-US" sz="1600" b="1" dirty="0">
                <a:solidFill>
                  <a:srgbClr val="0070C0"/>
                </a:solidFill>
              </a:rPr>
              <a:t>link </a:t>
            </a:r>
            <a:r>
              <a:rPr lang="en-US" sz="1600" b="1" dirty="0" err="1"/>
              <a:t>rel</a:t>
            </a:r>
            <a:r>
              <a:rPr lang="en-US" sz="1600" b="1" dirty="0"/>
              <a:t>="</a:t>
            </a:r>
            <a:r>
              <a:rPr lang="en-US" sz="1600" b="1" dirty="0" err="1"/>
              <a:t>stylesheet</a:t>
            </a:r>
            <a:r>
              <a:rPr lang="en-US" sz="1600" b="1" dirty="0"/>
              <a:t>" type="text/</a:t>
            </a:r>
            <a:r>
              <a:rPr lang="en-US" sz="1600" b="1" dirty="0" err="1"/>
              <a:t>css</a:t>
            </a:r>
            <a:r>
              <a:rPr lang="en-US" sz="1600" b="1" dirty="0"/>
              <a:t>" </a:t>
            </a:r>
            <a:r>
              <a:rPr lang="en-US" sz="1600" b="1" dirty="0" err="1"/>
              <a:t>href</a:t>
            </a:r>
            <a:r>
              <a:rPr lang="en-US" sz="1600" b="1" dirty="0"/>
              <a:t>="mystyle.css" /&gt;</a:t>
            </a:r>
            <a:endParaRPr lang="el-GR" sz="1600" b="1" dirty="0"/>
          </a:p>
          <a:p>
            <a:pPr marL="285750" lvl="0" indent="-285750">
              <a:buFont typeface="Wingdings" panose="05000000000000000000" pitchFamily="2" charset="2"/>
              <a:buChar char="v"/>
            </a:pPr>
            <a:r>
              <a:rPr lang="en-US" sz="1600" b="1" dirty="0"/>
              <a:t>meta</a:t>
            </a:r>
            <a:r>
              <a:rPr lang="el-GR" sz="1600" dirty="0"/>
              <a:t>: καθορισμός ζεύγους τεχνικών πληροφοριών – μερικά παραδείγματα:</a:t>
            </a:r>
          </a:p>
          <a:p>
            <a:r>
              <a:rPr lang="el-GR" sz="1600" b="1" dirty="0"/>
              <a:t>	</a:t>
            </a:r>
            <a:r>
              <a:rPr lang="en-US" sz="1400" b="1" dirty="0"/>
              <a:t>&lt;meta http-</a:t>
            </a:r>
            <a:r>
              <a:rPr lang="en-US" sz="1400" b="1" dirty="0" err="1"/>
              <a:t>equiv</a:t>
            </a:r>
            <a:r>
              <a:rPr lang="en-US" sz="1400" b="1" dirty="0"/>
              <a:t>="content-type" content="text/html; charset=UTF-8" /&gt;</a:t>
            </a:r>
            <a:endParaRPr lang="el-GR" sz="1400" b="1" dirty="0"/>
          </a:p>
          <a:p>
            <a:r>
              <a:rPr lang="en-US" sz="1400" b="1" dirty="0"/>
              <a:t>	</a:t>
            </a:r>
            <a:r>
              <a:rPr lang="en-US" sz="1400" b="1" dirty="0" smtClean="0"/>
              <a:t>&lt;</a:t>
            </a:r>
            <a:r>
              <a:rPr lang="en-US" sz="1400" b="1" dirty="0"/>
              <a:t>meta name="keywords" content="bio, cv, </a:t>
            </a:r>
            <a:r>
              <a:rPr lang="el-GR" sz="1400" b="1" dirty="0"/>
              <a:t>βιογραφικό</a:t>
            </a:r>
            <a:r>
              <a:rPr lang="en-US" sz="1400" b="1" dirty="0"/>
              <a:t>, </a:t>
            </a:r>
            <a:r>
              <a:rPr lang="el-GR" sz="1400" b="1" dirty="0" err="1"/>
              <a:t>Κόκκορας</a:t>
            </a:r>
            <a:r>
              <a:rPr lang="en-US" sz="1400" b="1" dirty="0"/>
              <a:t>, </a:t>
            </a:r>
            <a:r>
              <a:rPr lang="en-US" sz="1400" b="1" dirty="0" err="1"/>
              <a:t>Kokkoras</a:t>
            </a:r>
            <a:r>
              <a:rPr lang="en-US" sz="1400" b="1" dirty="0"/>
              <a:t>" /&gt;</a:t>
            </a:r>
            <a:endParaRPr lang="el-GR" sz="1400" b="1" dirty="0"/>
          </a:p>
          <a:p>
            <a:pPr marL="285750" lvl="0" indent="-285750">
              <a:buFont typeface="Wingdings" panose="05000000000000000000" pitchFamily="2" charset="2"/>
              <a:buChar char="q"/>
            </a:pPr>
            <a:r>
              <a:rPr lang="el-GR" sz="1600" dirty="0"/>
              <a:t>θα δούμε τα βασικότερα </a:t>
            </a:r>
            <a:r>
              <a:rPr lang="en-US" sz="1600" b="1" dirty="0"/>
              <a:t>meta</a:t>
            </a:r>
            <a:r>
              <a:rPr lang="el-GR" sz="1600" dirty="0"/>
              <a:t>.... μετά! (μελλοντικά </a:t>
            </a:r>
            <a:r>
              <a:rPr lang="el-GR" sz="1600" dirty="0" smtClean="0">
                <a:sym typeface="Wingdings" panose="05000000000000000000" pitchFamily="2" charset="2"/>
              </a:rPr>
              <a:t></a:t>
            </a:r>
            <a:r>
              <a:rPr lang="en-US" sz="1600" dirty="0" smtClean="0">
                <a:sym typeface="Wingdings" panose="05000000000000000000" pitchFamily="2" charset="2"/>
              </a:rPr>
              <a:t> - </a:t>
            </a:r>
            <a:r>
              <a:rPr lang="el-GR" sz="1600" dirty="0" smtClean="0">
                <a:sym typeface="Wingdings" panose="05000000000000000000" pitchFamily="2" charset="2"/>
              </a:rPr>
              <a:t>κεφάλαιο </a:t>
            </a:r>
            <a:r>
              <a:rPr lang="en-US" sz="1600" dirty="0" smtClean="0">
                <a:sym typeface="Wingdings" panose="05000000000000000000" pitchFamily="2" charset="2"/>
              </a:rPr>
              <a:t>SEO</a:t>
            </a:r>
            <a:r>
              <a:rPr lang="el-GR" sz="1600" dirty="0" smtClean="0"/>
              <a:t>)</a:t>
            </a:r>
            <a:endParaRPr lang="el-GR" sz="1600" dirty="0"/>
          </a:p>
        </p:txBody>
      </p:sp>
      <p:sp>
        <p:nvSpPr>
          <p:cNvPr id="8" name="Rectangle 39947"/>
          <p:cNvSpPr/>
          <p:nvPr>
            <p:custDataLst>
              <p:tags r:id="rId4"/>
            </p:custDataLst>
          </p:nvPr>
        </p:nvSpPr>
        <p:spPr>
          <a:xfrm>
            <a:off x="4226178" y="2276872"/>
            <a:ext cx="4838700" cy="695325"/>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el-GR" sz="1800" i="1" dirty="0">
                <a:effectLst/>
                <a:ea typeface="Times New Roman" panose="02020603050405020304" pitchFamily="18" charset="0"/>
              </a:rPr>
              <a:t>Υπάρχουν 3 τρόποι ενσωμάτωσης </a:t>
            </a:r>
            <a:r>
              <a:rPr lang="en-US" sz="1800" i="1" dirty="0">
                <a:effectLst/>
                <a:ea typeface="Times New Roman" panose="02020603050405020304" pitchFamily="18" charset="0"/>
              </a:rPr>
              <a:t>CSS</a:t>
            </a:r>
            <a:r>
              <a:rPr lang="el-GR" sz="1800" i="1" dirty="0">
                <a:effectLst/>
                <a:ea typeface="Times New Roman" panose="02020603050405020304" pitchFamily="18" charset="0"/>
              </a:rPr>
              <a:t> κανόνων. Θα τα δούμε στο σχετικό κεφάλαιο.</a:t>
            </a:r>
            <a:endParaRPr lang="el-GR" sz="1100" dirty="0">
              <a:effectLst/>
              <a:latin typeface="Times New Roman" panose="02020603050405020304" pitchFamily="18" charset="0"/>
              <a:ea typeface="Times New Roman" panose="02020603050405020304" pitchFamily="18" charset="0"/>
            </a:endParaRPr>
          </a:p>
        </p:txBody>
      </p:sp>
      <p:sp>
        <p:nvSpPr>
          <p:cNvPr id="9" name="Rectangle 39949"/>
          <p:cNvSpPr/>
          <p:nvPr>
            <p:custDataLst>
              <p:tags r:id="rId5"/>
            </p:custDataLst>
          </p:nvPr>
        </p:nvSpPr>
        <p:spPr>
          <a:xfrm>
            <a:off x="5188203" y="3394884"/>
            <a:ext cx="3876675" cy="43815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el-GR" sz="1800" i="1" dirty="0">
                <a:effectLst/>
                <a:ea typeface="Times New Roman" panose="02020603050405020304" pitchFamily="18" charset="0"/>
              </a:rPr>
              <a:t>Περισσότερα στο σχετικό κεφάλαιο.</a:t>
            </a:r>
            <a:endParaRPr lang="el-GR" sz="1100" dirty="0">
              <a:effectLst/>
              <a:latin typeface="Times New Roman" panose="02020603050405020304" pitchFamily="18" charset="0"/>
              <a:ea typeface="Times New Roman" panose="02020603050405020304" pitchFamily="18" charset="0"/>
            </a:endParaRPr>
          </a:p>
        </p:txBody>
      </p:sp>
      <p:sp>
        <p:nvSpPr>
          <p:cNvPr id="6" name="Θέση υποσέλιδου 3" descr="."/>
          <p:cNvSpPr txBox="1">
            <a:spLocks/>
          </p:cNvSpPr>
          <p:nvPr>
            <p:custDataLst>
              <p:tags r:id="rId6"/>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Τι μπορώ να έχω εντός του &lt;</a:t>
            </a:r>
            <a:r>
              <a:rPr lang="el-GR" sz="4000" dirty="0" err="1"/>
              <a:t>body</a:t>
            </a:r>
            <a:r>
              <a:rPr lang="el-GR" sz="4000" dirty="0"/>
              <a:t>&gt;;</a:t>
            </a:r>
          </a:p>
        </p:txBody>
      </p:sp>
      <p:sp>
        <p:nvSpPr>
          <p:cNvPr id="5" name="Ορθογώνιο 4"/>
          <p:cNvSpPr/>
          <p:nvPr>
            <p:custDataLst>
              <p:tags r:id="rId3"/>
            </p:custDataLst>
          </p:nvPr>
        </p:nvSpPr>
        <p:spPr>
          <a:xfrm>
            <a:off x="179512" y="836712"/>
            <a:ext cx="8964488" cy="5593839"/>
          </a:xfrm>
          <a:prstGeom prst="rect">
            <a:avLst/>
          </a:prstGeom>
        </p:spPr>
        <p:txBody>
          <a:bodyPr wrap="square">
            <a:spAutoFit/>
          </a:bodyPr>
          <a:lstStyle/>
          <a:p>
            <a:pPr algn="ctr">
              <a:spcAft>
                <a:spcPts val="300"/>
              </a:spcAft>
            </a:pPr>
            <a:r>
              <a:rPr lang="el-GR" sz="2000" dirty="0">
                <a:ea typeface="Times New Roman" panose="02020603050405020304" pitchFamily="18" charset="0"/>
                <a:cs typeface="Arial" panose="020B0604020202020204" pitchFamily="34" charset="0"/>
              </a:rPr>
              <a:t>Οι </a:t>
            </a:r>
            <a:r>
              <a:rPr lang="el-GR" sz="2000" b="1" u="sng" dirty="0">
                <a:ea typeface="Times New Roman" panose="02020603050405020304" pitchFamily="18" charset="0"/>
                <a:cs typeface="Arial" panose="020B0604020202020204" pitchFamily="34" charset="0"/>
              </a:rPr>
              <a:t>βασικότερες</a:t>
            </a:r>
            <a:r>
              <a:rPr lang="el-GR" sz="2000" dirty="0">
                <a:ea typeface="Times New Roman" panose="02020603050405020304" pitchFamily="18" charset="0"/>
                <a:cs typeface="Arial" panose="020B0604020202020204" pitchFamily="34" charset="0"/>
              </a:rPr>
              <a:t> ετικέτες είναι οι εξής:</a:t>
            </a:r>
            <a:endParaRPr lang="el-GR" sz="2400" dirty="0">
              <a:ea typeface="Times New Roman" panose="02020603050405020304" pitchFamily="18" charset="0"/>
              <a:cs typeface="Arial" panose="020B0604020202020204" pitchFamily="34" charset="0"/>
            </a:endParaRP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h</a:t>
            </a:r>
            <a:r>
              <a:rPr lang="el-GR" sz="2000" b="1" dirty="0">
                <a:ea typeface="Times New Roman" panose="02020603050405020304" pitchFamily="18" charset="0"/>
              </a:rPr>
              <a:t>1</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2</a:t>
            </a:r>
            <a:r>
              <a:rPr lang="el-GR" sz="2000" dirty="0">
                <a:ea typeface="Times New Roman" panose="02020603050405020304" pitchFamily="18" charset="0"/>
              </a:rPr>
              <a:t> ... </a:t>
            </a:r>
            <a:r>
              <a:rPr lang="en-US" sz="2000" b="1" dirty="0">
                <a:ea typeface="Times New Roman" panose="02020603050405020304" pitchFamily="18" charset="0"/>
              </a:rPr>
              <a:t>h</a:t>
            </a:r>
            <a:r>
              <a:rPr lang="el-GR" sz="2000" b="1" dirty="0">
                <a:ea typeface="Times New Roman" panose="02020603050405020304" pitchFamily="18" charset="0"/>
              </a:rPr>
              <a:t>6</a:t>
            </a:r>
            <a:r>
              <a:rPr lang="el-GR" sz="2000" dirty="0">
                <a:ea typeface="Times New Roman" panose="02020603050405020304" pitchFamily="18" charset="0"/>
              </a:rPr>
              <a:t>: επικεφαλίδες επιπέδου 1 ως 6, αντίστοιχα</a:t>
            </a: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p</a:t>
            </a:r>
            <a:r>
              <a:rPr lang="el-GR" sz="2000" dirty="0">
                <a:ea typeface="Times New Roman" panose="02020603050405020304" pitchFamily="18" charset="0"/>
              </a:rPr>
              <a:t>: παράγραφος </a:t>
            </a:r>
          </a:p>
          <a:p>
            <a:pPr marL="342900" lvl="0" indent="-342900">
              <a:spcAft>
                <a:spcPts val="300"/>
              </a:spcAft>
              <a:buFont typeface="Wingdings" panose="05000000000000000000" pitchFamily="2" charset="2"/>
              <a:buChar char=""/>
              <a:tabLst>
                <a:tab pos="450215" algn="l"/>
              </a:tabLst>
            </a:pPr>
            <a:r>
              <a:rPr lang="en-US" sz="2000" b="1" dirty="0" err="1">
                <a:ea typeface="Times New Roman" panose="02020603050405020304" pitchFamily="18" charset="0"/>
              </a:rPr>
              <a:t>img</a:t>
            </a:r>
            <a:r>
              <a:rPr lang="el-GR" sz="2000" dirty="0">
                <a:ea typeface="Times New Roman" panose="02020603050405020304" pitchFamily="18" charset="0"/>
              </a:rPr>
              <a:t>: εικόνες</a:t>
            </a: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a</a:t>
            </a:r>
            <a:r>
              <a:rPr lang="en-US" sz="2000" dirty="0">
                <a:ea typeface="Times New Roman" panose="02020603050405020304" pitchFamily="18" charset="0"/>
              </a:rPr>
              <a:t>: </a:t>
            </a:r>
            <a:r>
              <a:rPr lang="el-GR" sz="2000" dirty="0" err="1">
                <a:ea typeface="Times New Roman" panose="02020603050405020304" pitchFamily="18" charset="0"/>
              </a:rPr>
              <a:t>υπερσύνδεσμοι</a:t>
            </a:r>
            <a:endParaRPr lang="el-GR" sz="2000" dirty="0">
              <a:ea typeface="Times New Roman" panose="02020603050405020304" pitchFamily="18" charset="0"/>
            </a:endParaRP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strong</a:t>
            </a:r>
            <a:r>
              <a:rPr lang="el-GR" sz="2000" dirty="0">
                <a:ea typeface="Times New Roman" panose="02020603050405020304" pitchFamily="18" charset="0"/>
              </a:rPr>
              <a:t> (έντονα), </a:t>
            </a:r>
            <a:r>
              <a:rPr lang="en-US" sz="2000" b="1" dirty="0" err="1">
                <a:ea typeface="Times New Roman" panose="02020603050405020304" pitchFamily="18" charset="0"/>
              </a:rPr>
              <a:t>em</a:t>
            </a:r>
            <a:r>
              <a:rPr lang="el-GR" sz="2000" dirty="0">
                <a:ea typeface="Times New Roman" panose="02020603050405020304" pitchFamily="18" charset="0"/>
              </a:rPr>
              <a:t> (πλάγια)</a:t>
            </a:r>
          </a:p>
          <a:p>
            <a:pPr marL="342900" lvl="0" indent="-342900">
              <a:spcAft>
                <a:spcPts val="300"/>
              </a:spcAft>
              <a:buFont typeface="Wingdings" panose="05000000000000000000" pitchFamily="2" charset="2"/>
              <a:buChar char=""/>
              <a:tabLst>
                <a:tab pos="450215" algn="l"/>
              </a:tabLst>
            </a:pPr>
            <a:r>
              <a:rPr lang="en-US" sz="2000" b="1" dirty="0" err="1">
                <a:ea typeface="Times New Roman" panose="02020603050405020304" pitchFamily="18" charset="0"/>
              </a:rPr>
              <a:t>ol</a:t>
            </a:r>
            <a:r>
              <a:rPr lang="el-GR" sz="2000" dirty="0">
                <a:ea typeface="Times New Roman" panose="02020603050405020304" pitchFamily="18" charset="0"/>
              </a:rPr>
              <a:t>, </a:t>
            </a:r>
            <a:r>
              <a:rPr lang="en-US" sz="2000" b="1" dirty="0" err="1">
                <a:ea typeface="Times New Roman" panose="02020603050405020304" pitchFamily="18" charset="0"/>
              </a:rPr>
              <a:t>ul</a:t>
            </a:r>
            <a:r>
              <a:rPr lang="el-GR" sz="2000" dirty="0">
                <a:ea typeface="Times New Roman" panose="02020603050405020304" pitchFamily="18" charset="0"/>
              </a:rPr>
              <a:t>: αριθμημένες και μη λίστες, αντίστοιχα</a:t>
            </a:r>
          </a:p>
          <a:p>
            <a:pPr marL="800100" lvl="1" indent="-342900">
              <a:spcAft>
                <a:spcPts val="300"/>
              </a:spcAft>
              <a:buSzPts val="1800"/>
              <a:buFont typeface="Wingdings" panose="05000000000000000000" pitchFamily="2" charset="2"/>
              <a:buChar char=""/>
              <a:tabLst>
                <a:tab pos="900430" algn="l"/>
              </a:tabLst>
            </a:pPr>
            <a:r>
              <a:rPr lang="en-US" sz="2000" b="1" dirty="0">
                <a:ea typeface="Times New Roman" panose="02020603050405020304" pitchFamily="18" charset="0"/>
              </a:rPr>
              <a:t>li</a:t>
            </a:r>
            <a:r>
              <a:rPr lang="el-GR" sz="2000" dirty="0">
                <a:ea typeface="Times New Roman" panose="02020603050405020304" pitchFamily="18" charset="0"/>
              </a:rPr>
              <a:t>: στοιχείο λίστας (είτε </a:t>
            </a:r>
            <a:r>
              <a:rPr lang="en-US" sz="2000" dirty="0" err="1">
                <a:ea typeface="Times New Roman" panose="02020603050405020304" pitchFamily="18" charset="0"/>
              </a:rPr>
              <a:t>ol</a:t>
            </a:r>
            <a:r>
              <a:rPr lang="el-GR" sz="2000" dirty="0">
                <a:ea typeface="Times New Roman" panose="02020603050405020304" pitchFamily="18" charset="0"/>
              </a:rPr>
              <a:t> ή </a:t>
            </a:r>
            <a:r>
              <a:rPr lang="en-US" sz="2000" dirty="0" err="1">
                <a:ea typeface="Times New Roman" panose="02020603050405020304" pitchFamily="18" charset="0"/>
              </a:rPr>
              <a:t>ul</a:t>
            </a:r>
            <a:r>
              <a:rPr lang="el-GR" sz="2000" dirty="0">
                <a:ea typeface="Times New Roman" panose="02020603050405020304" pitchFamily="18" charset="0"/>
              </a:rPr>
              <a:t>)</a:t>
            </a: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table</a:t>
            </a:r>
            <a:r>
              <a:rPr lang="en-US" sz="2000" dirty="0">
                <a:ea typeface="Times New Roman" panose="02020603050405020304" pitchFamily="18" charset="0"/>
              </a:rPr>
              <a:t>: </a:t>
            </a:r>
            <a:r>
              <a:rPr lang="el-GR" sz="2000" dirty="0">
                <a:ea typeface="Times New Roman" panose="02020603050405020304" pitchFamily="18" charset="0"/>
              </a:rPr>
              <a:t>πίνακας</a:t>
            </a:r>
          </a:p>
          <a:p>
            <a:pPr marL="800100" lvl="1" indent="-342900">
              <a:spcAft>
                <a:spcPts val="300"/>
              </a:spcAft>
              <a:buSzPts val="1800"/>
              <a:buFont typeface="Wingdings" panose="05000000000000000000" pitchFamily="2" charset="2"/>
              <a:buChar char=""/>
              <a:tabLst>
                <a:tab pos="900430" algn="l"/>
              </a:tabLst>
            </a:pPr>
            <a:r>
              <a:rPr lang="en-US" sz="2000" b="1" dirty="0" err="1">
                <a:ea typeface="Times New Roman" panose="02020603050405020304" pitchFamily="18" charset="0"/>
              </a:rPr>
              <a:t>tr</a:t>
            </a:r>
            <a:r>
              <a:rPr lang="en-US" sz="2000" dirty="0">
                <a:ea typeface="Times New Roman" panose="02020603050405020304" pitchFamily="18" charset="0"/>
              </a:rPr>
              <a:t>: </a:t>
            </a:r>
            <a:r>
              <a:rPr lang="el-GR" sz="2000" dirty="0">
                <a:ea typeface="Times New Roman" panose="02020603050405020304" pitchFamily="18" charset="0"/>
              </a:rPr>
              <a:t>σειρά πίνακα</a:t>
            </a:r>
          </a:p>
          <a:p>
            <a:pPr marL="800100" lvl="1" indent="-342900">
              <a:spcAft>
                <a:spcPts val="300"/>
              </a:spcAft>
              <a:buSzPts val="1800"/>
              <a:buFont typeface="Wingdings" panose="05000000000000000000" pitchFamily="2" charset="2"/>
              <a:buChar char=""/>
              <a:tabLst>
                <a:tab pos="900430" algn="l"/>
              </a:tabLst>
            </a:pPr>
            <a:r>
              <a:rPr lang="en-US" sz="2000" b="1" dirty="0">
                <a:ea typeface="Times New Roman" panose="02020603050405020304" pitchFamily="18" charset="0"/>
              </a:rPr>
              <a:t>td</a:t>
            </a:r>
            <a:r>
              <a:rPr lang="el-GR" sz="2000" dirty="0">
                <a:ea typeface="Times New Roman" panose="02020603050405020304" pitchFamily="18" charset="0"/>
              </a:rPr>
              <a:t>: κελί πίνακα (μέσα σε σειρά)</a:t>
            </a: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form</a:t>
            </a:r>
            <a:r>
              <a:rPr lang="el-GR" sz="2000" dirty="0">
                <a:ea typeface="Times New Roman" panose="02020603050405020304" pitchFamily="18" charset="0"/>
              </a:rPr>
              <a:t>: φόρμα (για συλλογή πληροφοριών)</a:t>
            </a:r>
          </a:p>
          <a:p>
            <a:pPr marL="800100" lvl="1" indent="-342900">
              <a:spcAft>
                <a:spcPts val="300"/>
              </a:spcAft>
              <a:buSzPts val="1800"/>
              <a:buFont typeface="Wingdings" panose="05000000000000000000" pitchFamily="2" charset="2"/>
              <a:buChar char=""/>
              <a:tabLst>
                <a:tab pos="900430" algn="l"/>
              </a:tabLst>
            </a:pPr>
            <a:r>
              <a:rPr lang="en-US" sz="2000" b="1" dirty="0">
                <a:ea typeface="Times New Roman" panose="02020603050405020304" pitchFamily="18" charset="0"/>
              </a:rPr>
              <a:t>input</a:t>
            </a:r>
            <a:r>
              <a:rPr lang="en-US" sz="2000" dirty="0">
                <a:ea typeface="Times New Roman" panose="02020603050405020304" pitchFamily="18" charset="0"/>
              </a:rPr>
              <a:t>, </a:t>
            </a:r>
            <a:r>
              <a:rPr lang="en-US" sz="2000" b="1" dirty="0" err="1">
                <a:ea typeface="Times New Roman" panose="02020603050405020304" pitchFamily="18" charset="0"/>
              </a:rPr>
              <a:t>textarea</a:t>
            </a:r>
            <a:r>
              <a:rPr lang="en-US" sz="2000" dirty="0">
                <a:ea typeface="Times New Roman" panose="02020603050405020304" pitchFamily="18" charset="0"/>
              </a:rPr>
              <a:t>, </a:t>
            </a:r>
            <a:r>
              <a:rPr lang="en-US" sz="2000" b="1" dirty="0">
                <a:ea typeface="Times New Roman" panose="02020603050405020304" pitchFamily="18" charset="0"/>
              </a:rPr>
              <a:t>select</a:t>
            </a:r>
            <a:r>
              <a:rPr lang="en-US" sz="2000" dirty="0">
                <a:ea typeface="Times New Roman" panose="02020603050405020304" pitchFamily="18" charset="0"/>
              </a:rPr>
              <a:t>, </a:t>
            </a:r>
            <a:r>
              <a:rPr lang="en-US" sz="2000" b="1" dirty="0">
                <a:ea typeface="Times New Roman" panose="02020603050405020304" pitchFamily="18" charset="0"/>
              </a:rPr>
              <a:t>option</a:t>
            </a:r>
            <a:r>
              <a:rPr lang="en-US" sz="2000" dirty="0">
                <a:ea typeface="Times New Roman" panose="02020603050405020304" pitchFamily="18" charset="0"/>
              </a:rPr>
              <a:t>: </a:t>
            </a:r>
            <a:r>
              <a:rPr lang="el-GR" sz="2000" dirty="0">
                <a:ea typeface="Times New Roman" panose="02020603050405020304" pitchFamily="18" charset="0"/>
              </a:rPr>
              <a:t>στοιχεία </a:t>
            </a:r>
            <a:r>
              <a:rPr lang="el-GR" sz="2000" dirty="0" err="1">
                <a:ea typeface="Times New Roman" panose="02020603050405020304" pitchFamily="18" charset="0"/>
              </a:rPr>
              <a:t>διεπαφής</a:t>
            </a:r>
            <a:r>
              <a:rPr lang="el-GR" sz="2000" dirty="0">
                <a:ea typeface="Times New Roman" panose="02020603050405020304" pitchFamily="18" charset="0"/>
              </a:rPr>
              <a:t> εντός φόρμας</a:t>
            </a:r>
          </a:p>
          <a:p>
            <a:pPr marL="342900" lvl="0" indent="-342900">
              <a:spcAft>
                <a:spcPts val="300"/>
              </a:spcAft>
              <a:buFont typeface="Wingdings" panose="05000000000000000000" pitchFamily="2" charset="2"/>
              <a:buChar char=""/>
              <a:tabLst>
                <a:tab pos="450215" algn="l"/>
              </a:tabLst>
            </a:pPr>
            <a:r>
              <a:rPr lang="en-US" sz="2000" b="1" dirty="0">
                <a:ea typeface="Times New Roman" panose="02020603050405020304" pitchFamily="18" charset="0"/>
              </a:rPr>
              <a:t>div</a:t>
            </a:r>
            <a:r>
              <a:rPr lang="el-GR" sz="2000" dirty="0">
                <a:ea typeface="Times New Roman" panose="02020603050405020304" pitchFamily="18" charset="0"/>
              </a:rPr>
              <a:t>, </a:t>
            </a:r>
            <a:r>
              <a:rPr lang="en-US" sz="2000" b="1" dirty="0">
                <a:ea typeface="Times New Roman" panose="02020603050405020304" pitchFamily="18" charset="0"/>
              </a:rPr>
              <a:t>span</a:t>
            </a:r>
            <a:r>
              <a:rPr lang="el-GR" sz="2000" dirty="0">
                <a:ea typeface="Times New Roman" panose="02020603050405020304" pitchFamily="18" charset="0"/>
              </a:rPr>
              <a:t>: γενικού σκοπού </a:t>
            </a:r>
            <a:r>
              <a:rPr lang="en-US" sz="2000" dirty="0">
                <a:ea typeface="Times New Roman" panose="02020603050405020304" pitchFamily="18" charset="0"/>
              </a:rPr>
              <a:t>block </a:t>
            </a:r>
            <a:r>
              <a:rPr lang="el-GR" sz="2000" dirty="0">
                <a:ea typeface="Times New Roman" panose="02020603050405020304" pitchFamily="18" charset="0"/>
              </a:rPr>
              <a:t>στοιχείο και </a:t>
            </a:r>
            <a:r>
              <a:rPr lang="en-US" sz="2000" dirty="0">
                <a:ea typeface="Times New Roman" panose="02020603050405020304" pitchFamily="18" charset="0"/>
              </a:rPr>
              <a:t>inline </a:t>
            </a:r>
            <a:r>
              <a:rPr lang="el-GR" sz="2000" dirty="0">
                <a:ea typeface="Times New Roman" panose="02020603050405020304" pitchFamily="18" charset="0"/>
              </a:rPr>
              <a:t>στοιχείο, αντίστοιχα</a:t>
            </a:r>
          </a:p>
          <a:p>
            <a:pPr marL="800100" lvl="1" indent="-342900">
              <a:spcAft>
                <a:spcPts val="300"/>
              </a:spcAft>
              <a:buSzPts val="1800"/>
              <a:buFont typeface="Wingdings" panose="05000000000000000000" pitchFamily="2" charset="2"/>
              <a:buChar char=""/>
              <a:tabLst>
                <a:tab pos="900430" algn="l"/>
              </a:tabLst>
            </a:pPr>
            <a:r>
              <a:rPr lang="el-GR" sz="2000" dirty="0">
                <a:ea typeface="Times New Roman" panose="02020603050405020304" pitchFamily="18" charset="0"/>
              </a:rPr>
              <a:t>το πρώτο πολύ σημαντικό για </a:t>
            </a:r>
            <a:r>
              <a:rPr lang="el-GR" sz="2000" dirty="0" err="1">
                <a:ea typeface="Times New Roman" panose="02020603050405020304" pitchFamily="18" charset="0"/>
              </a:rPr>
              <a:t>χωροθέτηση</a:t>
            </a:r>
            <a:r>
              <a:rPr lang="el-GR" sz="2000" dirty="0">
                <a:ea typeface="Times New Roman" panose="02020603050405020304" pitchFamily="18" charset="0"/>
              </a:rPr>
              <a:t> σελίδας (βλ. </a:t>
            </a:r>
            <a:r>
              <a:rPr lang="en-US" sz="2000" dirty="0">
                <a:ea typeface="Times New Roman" panose="02020603050405020304" pitchFamily="18" charset="0"/>
              </a:rPr>
              <a:t>CSS)</a:t>
            </a:r>
            <a:endParaRPr lang="el-GR" sz="2000" dirty="0">
              <a:ea typeface="Times New Roman" panose="02020603050405020304" pitchFamily="18" charset="0"/>
            </a:endParaRPr>
          </a:p>
          <a:p>
            <a:pPr marL="342900" lvl="0" indent="-342900">
              <a:spcAft>
                <a:spcPts val="300"/>
              </a:spcAft>
              <a:buFont typeface="Wingdings" panose="05000000000000000000" pitchFamily="2" charset="2"/>
              <a:buChar char=""/>
              <a:tabLst>
                <a:tab pos="450215" algn="l"/>
              </a:tabLst>
            </a:pPr>
            <a:r>
              <a:rPr lang="el-GR" sz="2000" b="1" dirty="0">
                <a:ea typeface="Times New Roman" panose="02020603050405020304" pitchFamily="18" charset="0"/>
              </a:rPr>
              <a:t>σχόλιο</a:t>
            </a:r>
            <a:r>
              <a:rPr lang="el-GR" sz="2000" dirty="0">
                <a:ea typeface="Times New Roman" panose="02020603050405020304" pitchFamily="18" charset="0"/>
              </a:rPr>
              <a:t>: θεωρείται οτιδήποτε περικλείεται μέσα σε </a:t>
            </a:r>
            <a:r>
              <a:rPr lang="el-GR" sz="2000" b="1" dirty="0">
                <a:highlight>
                  <a:srgbClr val="FFFF00"/>
                </a:highlight>
                <a:ea typeface="Times New Roman" panose="02020603050405020304" pitchFamily="18" charset="0"/>
              </a:rPr>
              <a:t>&lt;!--</a:t>
            </a:r>
            <a:r>
              <a:rPr lang="el-GR" sz="2000" dirty="0">
                <a:ea typeface="Times New Roman" panose="02020603050405020304" pitchFamily="18" charset="0"/>
              </a:rPr>
              <a:t> και </a:t>
            </a:r>
            <a:r>
              <a:rPr lang="el-GR" sz="2000" b="1" dirty="0">
                <a:highlight>
                  <a:srgbClr val="FFFF00"/>
                </a:highlight>
                <a:ea typeface="Times New Roman" panose="02020603050405020304" pitchFamily="18" charset="0"/>
              </a:rPr>
              <a:t>--&gt;</a:t>
            </a:r>
            <a:r>
              <a:rPr lang="el-GR" sz="2000" dirty="0">
                <a:ea typeface="Times New Roman" panose="02020603050405020304" pitchFamily="18" charset="0"/>
              </a:rPr>
              <a:t> </a:t>
            </a:r>
            <a:endParaRPr lang="el-GR" sz="2000" dirty="0">
              <a:effectLst/>
              <a:ea typeface="Times New Roman" panose="02020603050405020304" pitchFamily="18" charset="0"/>
            </a:endParaRPr>
          </a:p>
        </p:txBody>
      </p:sp>
      <p:pic>
        <p:nvPicPr>
          <p:cNvPr id="7" name="Εικόνα 1"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7648735" y="579289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Επικεφαλίδες &lt;</a:t>
            </a:r>
            <a:r>
              <a:rPr lang="en-US" sz="4000" dirty="0"/>
              <a:t>h</a:t>
            </a:r>
            <a:r>
              <a:rPr lang="el-GR" sz="4000" dirty="0"/>
              <a:t>1&gt; ως &lt;</a:t>
            </a:r>
            <a:r>
              <a:rPr lang="en-US" sz="4000" dirty="0"/>
              <a:t>h</a:t>
            </a:r>
            <a:r>
              <a:rPr lang="el-GR" sz="4000" dirty="0"/>
              <a:t>6&gt;</a:t>
            </a:r>
          </a:p>
        </p:txBody>
      </p:sp>
      <p:sp>
        <p:nvSpPr>
          <p:cNvPr id="5" name="Ορθογώνιο 4"/>
          <p:cNvSpPr/>
          <p:nvPr>
            <p:custDataLst>
              <p:tags r:id="rId3"/>
            </p:custDataLst>
          </p:nvPr>
        </p:nvSpPr>
        <p:spPr>
          <a:xfrm>
            <a:off x="466538" y="986313"/>
            <a:ext cx="8425941" cy="3162404"/>
          </a:xfrm>
          <a:prstGeom prst="rect">
            <a:avLst/>
          </a:prstGeom>
        </p:spPr>
        <p:txBody>
          <a:bodyPr wrap="square">
            <a:spAutoFit/>
          </a:bodyPr>
          <a:lstStyle/>
          <a:p>
            <a:pPr marL="342900" lvl="0" indent="-342900">
              <a:spcAft>
                <a:spcPts val="300"/>
              </a:spcAft>
              <a:buFont typeface="Wingdings" panose="05000000000000000000" pitchFamily="2" charset="2"/>
              <a:buChar char=""/>
              <a:tabLst>
                <a:tab pos="450215" algn="l"/>
              </a:tabLst>
            </a:pPr>
            <a:r>
              <a:rPr lang="el-GR" sz="2000" dirty="0">
                <a:ea typeface="Times New Roman" panose="02020603050405020304" pitchFamily="18" charset="0"/>
              </a:rPr>
              <a:t>Υπάρχουν 6 ετικέτες επικεφαλίδας: </a:t>
            </a:r>
            <a:r>
              <a:rPr lang="en-US" sz="2000" b="1" dirty="0">
                <a:ea typeface="Times New Roman" panose="02020603050405020304" pitchFamily="18" charset="0"/>
              </a:rPr>
              <a:t>h</a:t>
            </a:r>
            <a:r>
              <a:rPr lang="el-GR" sz="2000" b="1" dirty="0">
                <a:ea typeface="Times New Roman" panose="02020603050405020304" pitchFamily="18" charset="0"/>
              </a:rPr>
              <a:t>1</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2</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3</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4</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5</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6</a:t>
            </a:r>
            <a:endParaRPr lang="el-GR" sz="2000" dirty="0">
              <a:ea typeface="Times New Roman" panose="02020603050405020304" pitchFamily="18" charset="0"/>
            </a:endParaRPr>
          </a:p>
          <a:p>
            <a:pPr marL="342900" lvl="0" indent="-342900">
              <a:spcAft>
                <a:spcPts val="300"/>
              </a:spcAft>
              <a:buFont typeface="Wingdings" panose="05000000000000000000" pitchFamily="2" charset="2"/>
              <a:buChar char=""/>
              <a:tabLst>
                <a:tab pos="450215" algn="l"/>
              </a:tabLst>
            </a:pPr>
            <a:r>
              <a:rPr lang="en-US" sz="2000" dirty="0">
                <a:ea typeface="Times New Roman" panose="02020603050405020304" pitchFamily="18" charset="0"/>
              </a:rPr>
              <a:t>Block </a:t>
            </a:r>
            <a:r>
              <a:rPr lang="el-GR" sz="2000" dirty="0">
                <a:ea typeface="Times New Roman" panose="02020603050405020304" pitchFamily="18" charset="0"/>
              </a:rPr>
              <a:t>Στοιχείο. Προορίζονται για χρήση σε επικεφαλίδες/τίτλους και γενικά σε κείμενα που έχουν διάρθρωση (ενότητες, </a:t>
            </a:r>
            <a:r>
              <a:rPr lang="el-GR" sz="2000" dirty="0" err="1">
                <a:ea typeface="Times New Roman" panose="02020603050405020304" pitchFamily="18" charset="0"/>
              </a:rPr>
              <a:t>υποενότητες</a:t>
            </a:r>
            <a:r>
              <a:rPr lang="el-GR" sz="2000" dirty="0">
                <a:ea typeface="Times New Roman" panose="02020603050405020304" pitchFamily="18" charset="0"/>
              </a:rPr>
              <a:t>, </a:t>
            </a:r>
            <a:r>
              <a:rPr lang="el-GR" sz="2000" dirty="0" err="1">
                <a:ea typeface="Times New Roman" panose="02020603050405020304" pitchFamily="18" charset="0"/>
              </a:rPr>
              <a:t>κτλ</a:t>
            </a:r>
            <a:r>
              <a:rPr lang="el-GR" sz="2000" dirty="0">
                <a:ea typeface="Times New Roman" panose="02020603050405020304" pitchFamily="18" charset="0"/>
              </a:rPr>
              <a:t>).</a:t>
            </a:r>
          </a:p>
          <a:p>
            <a:pPr marL="342900" lvl="0" indent="-342900">
              <a:spcAft>
                <a:spcPts val="300"/>
              </a:spcAft>
              <a:buFont typeface="Wingdings" panose="05000000000000000000" pitchFamily="2" charset="2"/>
              <a:buChar char=""/>
              <a:tabLst>
                <a:tab pos="450215" algn="l"/>
              </a:tabLst>
            </a:pPr>
            <a:r>
              <a:rPr lang="el-GR" sz="2000" dirty="0">
                <a:ea typeface="Times New Roman" panose="02020603050405020304" pitchFamily="18" charset="0"/>
              </a:rPr>
              <a:t>Βασικά </a:t>
            </a:r>
            <a:r>
              <a:rPr lang="en-US" sz="2000" dirty="0">
                <a:ea typeface="Times New Roman" panose="02020603050405020304" pitchFamily="18" charset="0"/>
              </a:rPr>
              <a:t>attributes</a:t>
            </a:r>
            <a:r>
              <a:rPr lang="en-US" sz="2000" dirty="0" smtClean="0">
                <a:ea typeface="Times New Roman" panose="02020603050405020304" pitchFamily="18" charset="0"/>
              </a:rPr>
              <a:t>: (</a:t>
            </a:r>
            <a:r>
              <a:rPr lang="el-GR" sz="2000" dirty="0" smtClean="0">
                <a:ea typeface="Times New Roman" panose="02020603050405020304" pitchFamily="18" charset="0"/>
              </a:rPr>
              <a:t>αποφύγετε τη χρήση τους - </a:t>
            </a:r>
            <a:r>
              <a:rPr lang="en-US" sz="2000" dirty="0" smtClean="0">
                <a:ea typeface="Times New Roman" panose="02020603050405020304" pitchFamily="18" charset="0"/>
              </a:rPr>
              <a:t>)</a:t>
            </a:r>
            <a:endParaRPr lang="el-GR" sz="2000" dirty="0">
              <a:ea typeface="Times New Roman" panose="02020603050405020304" pitchFamily="18" charset="0"/>
            </a:endParaRPr>
          </a:p>
          <a:p>
            <a:pPr marL="342900" lvl="0" indent="-342900">
              <a:spcAft>
                <a:spcPts val="300"/>
              </a:spcAft>
              <a:buSzPts val="1800"/>
              <a:buFont typeface="Wingdings" panose="05000000000000000000" pitchFamily="2" charset="2"/>
              <a:buChar char=""/>
              <a:tabLst>
                <a:tab pos="900430" algn="l"/>
              </a:tabLst>
            </a:pPr>
            <a:r>
              <a:rPr lang="en-US" sz="2000" b="1" dirty="0">
                <a:ea typeface="Times New Roman" panose="02020603050405020304" pitchFamily="18" charset="0"/>
              </a:rPr>
              <a:t>align</a:t>
            </a:r>
            <a:r>
              <a:rPr lang="en-US" sz="2000" dirty="0">
                <a:ea typeface="Times New Roman" panose="02020603050405020304" pitchFamily="18" charset="0"/>
              </a:rPr>
              <a:t> </a:t>
            </a:r>
            <a:r>
              <a:rPr lang="el-GR" sz="2000" dirty="0">
                <a:ea typeface="Times New Roman" panose="02020603050405020304" pitchFamily="18" charset="0"/>
              </a:rPr>
              <a:t>με τιμές </a:t>
            </a:r>
            <a:r>
              <a:rPr lang="en-US" sz="2000" b="1" dirty="0">
                <a:ea typeface="Times New Roman" panose="02020603050405020304" pitchFamily="18" charset="0"/>
              </a:rPr>
              <a:t>left</a:t>
            </a:r>
            <a:r>
              <a:rPr lang="en-US" sz="2000" dirty="0">
                <a:ea typeface="Times New Roman" panose="02020603050405020304" pitchFamily="18" charset="0"/>
              </a:rPr>
              <a:t> (default), </a:t>
            </a:r>
            <a:r>
              <a:rPr lang="en-US" sz="2000" b="1" dirty="0">
                <a:ea typeface="Times New Roman" panose="02020603050405020304" pitchFamily="18" charset="0"/>
              </a:rPr>
              <a:t>right</a:t>
            </a:r>
            <a:r>
              <a:rPr lang="en-US" sz="2000" dirty="0">
                <a:ea typeface="Times New Roman" panose="02020603050405020304" pitchFamily="18" charset="0"/>
              </a:rPr>
              <a:t>, </a:t>
            </a:r>
            <a:r>
              <a:rPr lang="en-US" sz="2000" b="1" dirty="0">
                <a:ea typeface="Times New Roman" panose="02020603050405020304" pitchFamily="18" charset="0"/>
              </a:rPr>
              <a:t>center</a:t>
            </a:r>
            <a:endParaRPr lang="el-GR" sz="2000" dirty="0">
              <a:ea typeface="Times New Roman" panose="02020603050405020304" pitchFamily="18" charset="0"/>
            </a:endParaRPr>
          </a:p>
          <a:p>
            <a:pPr marL="342900" lvl="0" indent="-342900">
              <a:spcAft>
                <a:spcPts val="300"/>
              </a:spcAft>
              <a:buFont typeface="Wingdings" panose="05000000000000000000" pitchFamily="2" charset="2"/>
              <a:buChar char=""/>
              <a:tabLst>
                <a:tab pos="450215" algn="l"/>
              </a:tabLst>
            </a:pPr>
            <a:r>
              <a:rPr lang="el-GR" sz="2000" dirty="0">
                <a:ea typeface="Times New Roman" panose="02020603050405020304" pitchFamily="18" charset="0"/>
              </a:rPr>
              <a:t>Το κείμενο στις επικεφαλίδες, ειδικά στις "μεγάλες" (</a:t>
            </a:r>
            <a:r>
              <a:rPr lang="en-US" sz="2000" b="1" dirty="0">
                <a:ea typeface="Times New Roman" panose="02020603050405020304" pitchFamily="18" charset="0"/>
              </a:rPr>
              <a:t>h</a:t>
            </a:r>
            <a:r>
              <a:rPr lang="el-GR" sz="2000" b="1" dirty="0">
                <a:ea typeface="Times New Roman" panose="02020603050405020304" pitchFamily="18" charset="0"/>
              </a:rPr>
              <a:t>1</a:t>
            </a:r>
            <a:r>
              <a:rPr lang="el-GR" sz="2000" dirty="0">
                <a:ea typeface="Times New Roman" panose="02020603050405020304" pitchFamily="18" charset="0"/>
              </a:rPr>
              <a:t>, </a:t>
            </a:r>
            <a:r>
              <a:rPr lang="en-US" sz="2000" b="1" dirty="0">
                <a:ea typeface="Times New Roman" panose="02020603050405020304" pitchFamily="18" charset="0"/>
              </a:rPr>
              <a:t>h</a:t>
            </a:r>
            <a:r>
              <a:rPr lang="el-GR" sz="2000" b="1" dirty="0">
                <a:ea typeface="Times New Roman" panose="02020603050405020304" pitchFamily="18" charset="0"/>
              </a:rPr>
              <a:t>2</a:t>
            </a:r>
            <a:r>
              <a:rPr lang="el-GR" sz="2000" dirty="0">
                <a:ea typeface="Times New Roman" panose="02020603050405020304" pitchFamily="18" charset="0"/>
              </a:rPr>
              <a:t>) λαμβάνετε περισσότερο υπόψη από τις μηχανές αναζήτησης (</a:t>
            </a:r>
            <a:r>
              <a:rPr lang="en-US" sz="2000" dirty="0">
                <a:ea typeface="Times New Roman" panose="02020603050405020304" pitchFamily="18" charset="0"/>
              </a:rPr>
              <a:t>SEO </a:t>
            </a:r>
            <a:r>
              <a:rPr lang="el-GR" sz="2000" dirty="0">
                <a:ea typeface="Times New Roman" panose="02020603050405020304" pitchFamily="18" charset="0"/>
              </a:rPr>
              <a:t>κανόνας).</a:t>
            </a:r>
          </a:p>
          <a:p>
            <a:pPr marL="342900" lvl="0" indent="-342900">
              <a:spcAft>
                <a:spcPts val="300"/>
              </a:spcAft>
              <a:buFont typeface="Wingdings" panose="05000000000000000000" pitchFamily="2" charset="2"/>
              <a:buChar char=""/>
              <a:tabLst>
                <a:tab pos="450215" algn="l"/>
              </a:tabLst>
            </a:pPr>
            <a:r>
              <a:rPr lang="el-GR" sz="2000" b="1" dirty="0">
                <a:ea typeface="Times New Roman" panose="02020603050405020304" pitchFamily="18" charset="0"/>
              </a:rPr>
              <a:t>Παράδειγμα χρήσης</a:t>
            </a:r>
            <a:r>
              <a:rPr lang="el-GR" sz="2000" dirty="0">
                <a:ea typeface="Times New Roman" panose="02020603050405020304" pitchFamily="18" charset="0"/>
              </a:rPr>
              <a:t> και αποτέλεσμα σε ΙΕ9</a:t>
            </a:r>
          </a:p>
          <a:p>
            <a:pPr>
              <a:spcAft>
                <a:spcPts val="300"/>
              </a:spcAft>
            </a:pPr>
            <a:r>
              <a:rPr lang="el-GR" sz="1050" dirty="0">
                <a:ea typeface="Times New Roman" panose="02020603050405020304" pitchFamily="18" charset="0"/>
              </a:rPr>
              <a:t> </a:t>
            </a:r>
          </a:p>
          <a:p>
            <a:r>
              <a:rPr lang="el-GR" sz="1050" dirty="0">
                <a:ea typeface="Times New Roman" panose="02020603050405020304" pitchFamily="18" charset="0"/>
              </a:rPr>
              <a:t>		</a:t>
            </a:r>
            <a:endParaRPr lang="el-GR" sz="2000" dirty="0"/>
          </a:p>
        </p:txBody>
      </p:sp>
      <p:grpSp>
        <p:nvGrpSpPr>
          <p:cNvPr id="7" name="Ομάδα 6" descr="[LAYOUT GROUP]"/>
          <p:cNvGrpSpPr/>
          <p:nvPr/>
        </p:nvGrpSpPr>
        <p:grpSpPr>
          <a:xfrm>
            <a:off x="179512" y="3898897"/>
            <a:ext cx="8784976" cy="2360295"/>
            <a:chOff x="179512" y="3898897"/>
            <a:chExt cx="8784976" cy="2360295"/>
          </a:xfrm>
        </p:grpSpPr>
        <p:pic>
          <p:nvPicPr>
            <p:cNvPr id="8" name="Picture 3" descr="[DECORATIVE]"/>
            <p:cNvPicPr/>
            <p:nvPr/>
          </p:nvPicPr>
          <p:blipFill>
            <a:blip r:embed="rId8"/>
            <a:stretch>
              <a:fillRect/>
            </a:stretch>
          </p:blipFill>
          <p:spPr>
            <a:xfrm>
              <a:off x="179512" y="4083531"/>
              <a:ext cx="5209540" cy="2062480"/>
            </a:xfrm>
            <a:prstGeom prst="rect">
              <a:avLst/>
            </a:prstGeom>
          </p:spPr>
        </p:pic>
        <p:pic>
          <p:nvPicPr>
            <p:cNvPr id="9" name="Picture 11" descr="[DECORATIVE]"/>
            <p:cNvPicPr/>
            <p:nvPr/>
          </p:nvPicPr>
          <p:blipFill rotWithShape="1">
            <a:blip r:embed="rId9"/>
            <a:srcRect b="5128"/>
            <a:stretch/>
          </p:blipFill>
          <p:spPr bwMode="auto">
            <a:xfrm>
              <a:off x="5389052" y="3898897"/>
              <a:ext cx="3575436" cy="2360295"/>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Παράγραφοι &lt;</a:t>
            </a:r>
            <a:r>
              <a:rPr lang="en-US" sz="4000" dirty="0"/>
              <a:t>p&gt;</a:t>
            </a:r>
            <a:endParaRPr lang="el-GR" sz="4000" dirty="0"/>
          </a:p>
        </p:txBody>
      </p:sp>
      <p:sp>
        <p:nvSpPr>
          <p:cNvPr id="3" name="Rectangle 3"/>
          <p:cNvSpPr>
            <a:spLocks noChangeArrowheads="1"/>
          </p:cNvSpPr>
          <p:nvPr/>
        </p:nvSpPr>
        <p:spPr bwMode="auto">
          <a:xfrm>
            <a:off x="0" y="822960"/>
            <a:ext cx="8899022"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Lst>
            </a:pP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Block </a:t>
            </a:r>
            <a:r>
              <a:rPr kumimoji="0" lang="el-GR" sz="2000" b="0" i="0" u="none" strike="noStrike" cap="none" normalizeH="0" baseline="0" dirty="0" smtClean="0">
                <a:ln>
                  <a:noFill/>
                </a:ln>
                <a:solidFill>
                  <a:schemeClr val="tx1"/>
                </a:solidFill>
                <a:effectLst/>
                <a:latin typeface="+mn-lt"/>
                <a:ea typeface="Times New Roman" panose="02020603050405020304" pitchFamily="18" charset="0"/>
              </a:rPr>
              <a:t>Στοιχείο. Προορίζεται για ορισμό παραγράφων.</a:t>
            </a:r>
            <a:endParaRPr kumimoji="0" lang="el-GR"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Lst>
            </a:pPr>
            <a:r>
              <a:rPr kumimoji="0" lang="el-GR" sz="2000" b="0" i="0" u="none" strike="noStrike" cap="none" normalizeH="0" baseline="0" dirty="0" smtClean="0">
                <a:ln>
                  <a:noFill/>
                </a:ln>
                <a:solidFill>
                  <a:schemeClr val="tx1"/>
                </a:solidFill>
                <a:effectLst/>
                <a:latin typeface="+mn-lt"/>
                <a:ea typeface="Times New Roman" panose="02020603050405020304" pitchFamily="18" charset="0"/>
              </a:rPr>
              <a:t>Βασικά </a:t>
            </a: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attributes:</a:t>
            </a:r>
            <a:endParaRPr kumimoji="0" lang="el-GR" sz="2000" b="0" i="0" u="none" strike="noStrike" cap="none" normalizeH="0" baseline="0" dirty="0" smtClean="0">
              <a:ln>
                <a:noFill/>
              </a:ln>
              <a:solidFill>
                <a:schemeClr val="tx1"/>
              </a:solidFill>
              <a:effectLst/>
              <a:latin typeface="+mn-lt"/>
            </a:endParaRPr>
          </a:p>
          <a:p>
            <a:pPr marL="800100" lvl="1" indent="-342900">
              <a:buFont typeface="Wingdings" panose="05000000000000000000" pitchFamily="2" charset="2"/>
              <a:buChar char="q"/>
            </a:pPr>
            <a:r>
              <a:rPr kumimoji="0" lang="el-GR" sz="2000" b="1" i="0" u="none" strike="noStrike" cap="none" normalizeH="0" baseline="0" dirty="0" smtClean="0">
                <a:ln>
                  <a:noFill/>
                </a:ln>
                <a:solidFill>
                  <a:schemeClr val="tx1"/>
                </a:solidFill>
                <a:effectLst/>
                <a:latin typeface="+mn-lt"/>
                <a:ea typeface="Times New Roman" panose="02020603050405020304" pitchFamily="18" charset="0"/>
              </a:rPr>
              <a:t> </a:t>
            </a:r>
            <a:r>
              <a:rPr kumimoji="0" lang="en-US" sz="2000" b="1" i="0" u="none" strike="noStrike" cap="none" normalizeH="0" baseline="0" dirty="0" smtClean="0">
                <a:ln>
                  <a:noFill/>
                </a:ln>
                <a:solidFill>
                  <a:schemeClr val="tx1"/>
                </a:solidFill>
                <a:effectLst/>
                <a:latin typeface="+mn-lt"/>
                <a:ea typeface="Times New Roman" panose="02020603050405020304" pitchFamily="18" charset="0"/>
              </a:rPr>
              <a:t>align</a:t>
            </a: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sz="2000" b="0" i="0" u="none" strike="noStrike" cap="none" normalizeH="0" baseline="0" dirty="0" smtClean="0">
                <a:ln>
                  <a:noFill/>
                </a:ln>
                <a:solidFill>
                  <a:schemeClr val="tx1"/>
                </a:solidFill>
                <a:effectLst/>
                <a:latin typeface="+mn-lt"/>
                <a:ea typeface="Times New Roman" panose="02020603050405020304" pitchFamily="18" charset="0"/>
              </a:rPr>
              <a:t>με</a:t>
            </a: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sz="2000" b="0" i="0" u="none" strike="noStrike" cap="none" normalizeH="0" baseline="0" dirty="0" smtClean="0">
                <a:ln>
                  <a:noFill/>
                </a:ln>
                <a:solidFill>
                  <a:schemeClr val="tx1"/>
                </a:solidFill>
                <a:effectLst/>
                <a:latin typeface="+mn-lt"/>
                <a:ea typeface="Times New Roman" panose="02020603050405020304" pitchFamily="18" charset="0"/>
              </a:rPr>
              <a:t>τιμές</a:t>
            </a: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sz="2000" b="1" i="0" u="none" strike="noStrike" cap="none" normalizeH="0" baseline="0" dirty="0" smtClean="0">
                <a:ln>
                  <a:noFill/>
                </a:ln>
                <a:solidFill>
                  <a:schemeClr val="tx1"/>
                </a:solidFill>
                <a:effectLst/>
                <a:latin typeface="+mn-lt"/>
                <a:ea typeface="Times New Roman" panose="02020603050405020304" pitchFamily="18" charset="0"/>
              </a:rPr>
              <a:t>left</a:t>
            </a: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 (default), </a:t>
            </a:r>
            <a:r>
              <a:rPr kumimoji="0" lang="en-US" sz="2000" b="1" i="0" u="none" strike="noStrike" cap="none" normalizeH="0" baseline="0" dirty="0" smtClean="0">
                <a:ln>
                  <a:noFill/>
                </a:ln>
                <a:solidFill>
                  <a:schemeClr val="tx1"/>
                </a:solidFill>
                <a:effectLst/>
                <a:latin typeface="+mn-lt"/>
                <a:ea typeface="Times New Roman" panose="02020603050405020304" pitchFamily="18" charset="0"/>
              </a:rPr>
              <a:t>right</a:t>
            </a:r>
            <a:r>
              <a:rPr kumimoji="0" lang="en-US" sz="2000"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sz="2000" b="1" i="0" u="none" strike="noStrike" cap="none" normalizeH="0" baseline="0" dirty="0" smtClean="0">
                <a:ln>
                  <a:noFill/>
                </a:ln>
                <a:solidFill>
                  <a:schemeClr val="tx1"/>
                </a:solidFill>
                <a:effectLst/>
                <a:latin typeface="+mn-lt"/>
                <a:ea typeface="Times New Roman" panose="02020603050405020304" pitchFamily="18" charset="0"/>
              </a:rPr>
              <a:t>center</a:t>
            </a:r>
            <a:endParaRPr kumimoji="0" lang="el-GR"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Lst>
            </a:pPr>
            <a:r>
              <a:rPr kumimoji="0" lang="el-GR" sz="2000" b="1" i="0" u="none" strike="noStrike" cap="none" normalizeH="0" baseline="0" dirty="0" smtClean="0">
                <a:ln>
                  <a:noFill/>
                </a:ln>
                <a:solidFill>
                  <a:schemeClr val="tx1"/>
                </a:solidFill>
                <a:effectLst/>
                <a:latin typeface="+mn-lt"/>
                <a:ea typeface="Times New Roman" panose="02020603050405020304" pitchFamily="18" charset="0"/>
              </a:rPr>
              <a:t>Παράδειγμα χρήσης</a:t>
            </a:r>
            <a:r>
              <a:rPr kumimoji="0" lang="el-GR" sz="2000" b="0" i="0" u="none" strike="noStrike" cap="none" normalizeH="0" baseline="0" dirty="0" smtClean="0">
                <a:ln>
                  <a:noFill/>
                </a:ln>
                <a:solidFill>
                  <a:schemeClr val="tx1"/>
                </a:solidFill>
                <a:effectLst/>
                <a:latin typeface="+mn-lt"/>
                <a:ea typeface="Times New Roman" panose="02020603050405020304" pitchFamily="18" charset="0"/>
              </a:rPr>
              <a:t> και αποτέλεσμα σε ΙΕ9</a:t>
            </a:r>
            <a:endParaRPr kumimoji="0" lang="el-GR"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Lst>
            </a:pPr>
            <a:r>
              <a:rPr kumimoji="0" lang="el-GR"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l-GR" sz="1800" b="0" i="0" u="none" strike="noStrike" cap="none" normalizeH="0" baseline="0" dirty="0" smtClean="0">
              <a:ln>
                <a:noFill/>
              </a:ln>
              <a:solidFill>
                <a:schemeClr val="tx1"/>
              </a:solidFill>
              <a:effectLst/>
              <a:latin typeface="Arial" panose="020B0604020202020204" pitchFamily="34" charset="0"/>
            </a:endParaRPr>
          </a:p>
        </p:txBody>
      </p:sp>
      <p:grpSp>
        <p:nvGrpSpPr>
          <p:cNvPr id="11" name="Ομάδα 10" descr="[DECORATIVE]"/>
          <p:cNvGrpSpPr/>
          <p:nvPr/>
        </p:nvGrpSpPr>
        <p:grpSpPr>
          <a:xfrm>
            <a:off x="33244" y="2317827"/>
            <a:ext cx="8952086" cy="3152775"/>
            <a:chOff x="33244" y="2317827"/>
            <a:chExt cx="8952086" cy="3152775"/>
          </a:xfrm>
        </p:grpSpPr>
        <p:pic>
          <p:nvPicPr>
            <p:cNvPr id="4098" name="Picture 12" descr="[DECORATI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44" y="2317827"/>
              <a:ext cx="5258836" cy="2844944"/>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13" descr="[DECORATIVE]"/>
            <p:cNvPicPr>
              <a:picLocks noChangeAspect="1" noChangeArrowheads="1"/>
            </p:cNvPicPr>
            <p:nvPr/>
          </p:nvPicPr>
          <p:blipFill>
            <a:blip r:embed="rId9">
              <a:extLst>
                <a:ext uri="{28A0092B-C50C-407E-A947-70E740481C1C}">
                  <a14:useLocalDpi xmlns:a14="http://schemas.microsoft.com/office/drawing/2010/main" val="0"/>
                </a:ext>
              </a:extLst>
            </a:blip>
            <a:srcRect t="3142" b="3761"/>
            <a:stretch>
              <a:fillRect/>
            </a:stretch>
          </p:blipFill>
          <p:spPr bwMode="auto">
            <a:xfrm>
              <a:off x="5499180" y="2317827"/>
              <a:ext cx="3486150" cy="31527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5"/>
          <p:cNvSpPr>
            <a:spLocks noChangeArrowheads="1"/>
          </p:cNvSpPr>
          <p:nvPr>
            <p:custDataLst>
              <p:tags r:id="rId3"/>
            </p:custDataLst>
          </p:nvPr>
        </p:nvSpPr>
        <p:spPr bwMode="auto">
          <a:xfrm>
            <a:off x="479926" y="5274307"/>
            <a:ext cx="8419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900113" algn="l"/>
              </a:tabLst>
            </a:pPr>
            <a:r>
              <a:rPr kumimoji="0" lang="el-GR" b="0" i="0" u="none" strike="noStrike" cap="none" normalizeH="0" baseline="0" dirty="0" smtClean="0">
                <a:ln>
                  <a:noFill/>
                </a:ln>
                <a:solidFill>
                  <a:schemeClr val="tx1"/>
                </a:solidFill>
                <a:effectLst/>
                <a:latin typeface="+mn-lt"/>
                <a:ea typeface="Times New Roman" panose="02020603050405020304" pitchFamily="18" charset="0"/>
              </a:rPr>
              <a:t>Οι αλλαγές γραμμής γίνονται αυτόματα από τον </a:t>
            </a:r>
            <a:r>
              <a:rPr kumimoji="0" lang="en-US" b="0" i="0" u="none" strike="noStrike" cap="none" normalizeH="0" baseline="0" dirty="0" smtClean="0">
                <a:ln>
                  <a:noFill/>
                </a:ln>
                <a:solidFill>
                  <a:schemeClr val="tx1"/>
                </a:solidFill>
                <a:effectLst/>
                <a:latin typeface="+mn-lt"/>
                <a:ea typeface="Times New Roman" panose="02020603050405020304" pitchFamily="18" charset="0"/>
              </a:rPr>
              <a:t>browser</a:t>
            </a:r>
            <a:r>
              <a:rPr kumimoji="0" lang="el-GR"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b="0" i="0" u="none" strike="noStrike" cap="none" normalizeH="0" baseline="0" dirty="0" smtClean="0">
              <a:ln>
                <a:noFill/>
              </a:ln>
              <a:solidFill>
                <a:schemeClr val="tx1"/>
              </a:solidFill>
              <a:effectLst/>
              <a:latin typeface="+mn-lt"/>
            </a:endParaRPr>
          </a:p>
          <a:p>
            <a:pPr marL="742950" lvl="1" indent="-285750">
              <a:buFont typeface="Arial" panose="020B0604020202020204" pitchFamily="34" charset="0"/>
              <a:buChar char="•"/>
            </a:pPr>
            <a:r>
              <a:rPr kumimoji="0" lang="el-GR" b="0" i="0" u="none" strike="noStrike" cap="none" normalizeH="0" baseline="0" dirty="0" smtClean="0">
                <a:ln>
                  <a:noFill/>
                </a:ln>
                <a:solidFill>
                  <a:schemeClr val="tx1"/>
                </a:solidFill>
                <a:effectLst/>
                <a:latin typeface="+mn-lt"/>
                <a:ea typeface="Times New Roman" panose="02020603050405020304" pitchFamily="18" charset="0"/>
              </a:rPr>
              <a:t>Για να επιβάλετε </a:t>
            </a:r>
            <a:r>
              <a:rPr kumimoji="0" lang="el-GR" b="0" i="0" u="sng" strike="noStrike" cap="none" normalizeH="0" baseline="0" dirty="0" smtClean="0">
                <a:ln>
                  <a:noFill/>
                </a:ln>
                <a:solidFill>
                  <a:srgbClr val="0070C0"/>
                </a:solidFill>
                <a:effectLst/>
                <a:latin typeface="+mn-lt"/>
                <a:ea typeface="Times New Roman" panose="02020603050405020304" pitchFamily="18" charset="0"/>
              </a:rPr>
              <a:t>αλλαγή γραμμής </a:t>
            </a:r>
            <a:r>
              <a:rPr kumimoji="0" lang="el-GR" b="0" i="0" u="none" strike="noStrike" cap="none" normalizeH="0" baseline="0" dirty="0" smtClean="0">
                <a:ln>
                  <a:noFill/>
                </a:ln>
                <a:solidFill>
                  <a:schemeClr val="tx1"/>
                </a:solidFill>
                <a:effectLst/>
                <a:latin typeface="+mn-lt"/>
                <a:ea typeface="Times New Roman" panose="02020603050405020304" pitchFamily="18" charset="0"/>
              </a:rPr>
              <a:t>υπάρχει η ετικέτα </a:t>
            </a:r>
            <a:r>
              <a:rPr kumimoji="0" 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&lt;</a:t>
            </a:r>
            <a:r>
              <a:rPr kumimoji="0" lang="en-US"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br</a:t>
            </a:r>
            <a:r>
              <a:rPr kumimoji="0" 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&gt;</a:t>
            </a:r>
            <a:r>
              <a:rPr kumimoji="0" lang="el-GR" b="0" i="0" u="none" strike="noStrike" cap="none" normalizeH="0" baseline="0" dirty="0" smtClean="0">
                <a:ln>
                  <a:noFill/>
                </a:ln>
                <a:solidFill>
                  <a:schemeClr val="tx1"/>
                </a:solidFill>
                <a:effectLst/>
                <a:latin typeface="+mn-lt"/>
                <a:ea typeface="Times New Roman" panose="02020603050405020304" pitchFamily="18" charset="0"/>
              </a:rPr>
              <a:t> (ή </a:t>
            </a:r>
            <a:r>
              <a:rPr kumimoji="0" lang="el-GR" b="1" i="0" u="sng" strike="noStrike" cap="none" normalizeH="0" baseline="0" dirty="0" smtClean="0">
                <a:ln>
                  <a:noFill/>
                </a:ln>
                <a:solidFill>
                  <a:srgbClr val="0070C0"/>
                </a:solidFill>
                <a:effectLst/>
                <a:latin typeface="+mn-lt"/>
                <a:ea typeface="Times New Roman" panose="02020603050405020304" pitchFamily="18" charset="0"/>
                <a:cs typeface="Courier New" panose="02070309020205020404" pitchFamily="49" charset="0"/>
              </a:rPr>
              <a:t>&lt;</a:t>
            </a:r>
            <a:r>
              <a:rPr kumimoji="0" lang="en-US" b="1" i="0" u="sng" strike="noStrike" cap="none" normalizeH="0" baseline="0" dirty="0" err="1" smtClean="0">
                <a:ln>
                  <a:noFill/>
                </a:ln>
                <a:solidFill>
                  <a:srgbClr val="0070C0"/>
                </a:solidFill>
                <a:effectLst/>
                <a:latin typeface="+mn-lt"/>
                <a:ea typeface="Times New Roman" panose="02020603050405020304" pitchFamily="18" charset="0"/>
                <a:cs typeface="Courier New" panose="02070309020205020404" pitchFamily="49" charset="0"/>
              </a:rPr>
              <a:t>br</a:t>
            </a:r>
            <a:r>
              <a:rPr kumimoji="0" lang="el-GR" b="1" i="0" u="sng" strike="noStrike" cap="none" normalizeH="0" baseline="0" dirty="0" smtClean="0">
                <a:ln>
                  <a:noFill/>
                </a:ln>
                <a:solidFill>
                  <a:srgbClr val="0070C0"/>
                </a:solidFill>
                <a:effectLst/>
                <a:latin typeface="+mn-lt"/>
                <a:ea typeface="Times New Roman" panose="02020603050405020304" pitchFamily="18" charset="0"/>
                <a:cs typeface="Courier New" panose="02070309020205020404" pitchFamily="49" charset="0"/>
              </a:rPr>
              <a:t>/&gt;</a:t>
            </a:r>
            <a:r>
              <a:rPr kumimoji="0" lang="el-GR" b="0" i="0" u="sng" strike="noStrike" cap="none" normalizeH="0" baseline="0" dirty="0" smtClean="0">
                <a:ln>
                  <a:noFill/>
                </a:ln>
                <a:solidFill>
                  <a:srgbClr val="0070C0"/>
                </a:solidFill>
                <a:effectLst/>
                <a:latin typeface="+mn-lt"/>
                <a:ea typeface="Times New Roman" panose="02020603050405020304" pitchFamily="18" charset="0"/>
              </a:rPr>
              <a:t> </a:t>
            </a:r>
            <a:r>
              <a:rPr kumimoji="0" lang="el-GR" b="0" i="0" u="none" strike="noStrike" cap="none" normalizeH="0" baseline="0" dirty="0" smtClean="0">
                <a:ln>
                  <a:noFill/>
                </a:ln>
                <a:solidFill>
                  <a:schemeClr val="tx1"/>
                </a:solidFill>
                <a:effectLst/>
                <a:latin typeface="+mn-lt"/>
                <a:ea typeface="Times New Roman" panose="02020603050405020304" pitchFamily="18" charset="0"/>
              </a:rPr>
              <a:t>σε </a:t>
            </a:r>
            <a:r>
              <a:rPr kumimoji="0" lang="en-US" b="0" i="0" u="none" strike="noStrike" cap="none" normalizeH="0" baseline="0" dirty="0" smtClean="0">
                <a:ln>
                  <a:noFill/>
                </a:ln>
                <a:solidFill>
                  <a:schemeClr val="tx1"/>
                </a:solidFill>
                <a:effectLst/>
                <a:latin typeface="+mn-lt"/>
                <a:ea typeface="Times New Roman" panose="02020603050405020304" pitchFamily="18" charset="0"/>
              </a:rPr>
              <a:t>XHTML</a:t>
            </a:r>
            <a:r>
              <a:rPr kumimoji="0" 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900113" algn="l"/>
              </a:tabLst>
            </a:pPr>
            <a:r>
              <a:rPr kumimoji="0" lang="el-GR" b="0" i="0" u="none" strike="noStrike" cap="none" normalizeH="0" baseline="0" dirty="0" smtClean="0">
                <a:ln>
                  <a:noFill/>
                </a:ln>
                <a:solidFill>
                  <a:schemeClr val="tx1"/>
                </a:solidFill>
                <a:effectLst/>
                <a:latin typeface="+mn-lt"/>
                <a:ea typeface="Times New Roman" panose="02020603050405020304" pitchFamily="18" charset="0"/>
              </a:rPr>
              <a:t>Συνεχόμενα κενά δεν τυπώνονται. Υπάρχει ειδικός χαρακτήρας κενού: </a:t>
            </a:r>
            <a:r>
              <a:rPr kumimoji="0" 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&amp;</a:t>
            </a:r>
            <a:r>
              <a:rPr kumimoji="0" lang="en-US" b="1" i="0" u="none" strike="noStrike" cap="none" normalizeH="0" baseline="0" dirty="0" err="1" smtClean="0">
                <a:ln>
                  <a:noFill/>
                </a:ln>
                <a:solidFill>
                  <a:schemeClr val="tx1"/>
                </a:solidFill>
                <a:effectLst/>
                <a:latin typeface="+mn-lt"/>
                <a:ea typeface="Times New Roman" panose="02020603050405020304" pitchFamily="18" charset="0"/>
                <a:cs typeface="Courier New" panose="02070309020205020404" pitchFamily="49" charset="0"/>
              </a:rPr>
              <a:t>nbsp</a:t>
            </a:r>
            <a:r>
              <a:rPr kumimoji="0" lang="el-GR" b="1" i="0" u="none" strike="noStrike" cap="none" normalizeH="0" baseline="0" dirty="0" smtClean="0">
                <a:ln>
                  <a:noFill/>
                </a:ln>
                <a:solidFill>
                  <a:schemeClr val="tx1"/>
                </a:solidFill>
                <a:effectLst/>
                <a:latin typeface="+mn-lt"/>
                <a:ea typeface="Times New Roman" panose="02020603050405020304" pitchFamily="18" charset="0"/>
                <a:cs typeface="Courier New" panose="02070309020205020404" pitchFamily="49" charset="0"/>
              </a:rPr>
              <a:t>;</a:t>
            </a:r>
            <a:endParaRPr kumimoji="0" lang="el-GR" b="0" i="0" u="none" strike="noStrike" cap="none" normalizeH="0" baseline="0" dirty="0" smtClean="0">
              <a:ln>
                <a:noFill/>
              </a:ln>
              <a:solidFill>
                <a:schemeClr val="tx1"/>
              </a:solidFill>
              <a:effectLst/>
              <a:latin typeface="+mn-lt"/>
            </a:endParaRPr>
          </a:p>
        </p:txBody>
      </p:sp>
      <p:pic>
        <p:nvPicPr>
          <p:cNvPr id="12" name="Εικόνα 1"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105585" y="607003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594328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Υπερσύνδεσμοι &lt;</a:t>
            </a:r>
            <a:r>
              <a:rPr lang="en-US" sz="4000" b="0" dirty="0"/>
              <a:t>a</a:t>
            </a:r>
            <a:r>
              <a:rPr lang="el-GR" sz="4000" dirty="0"/>
              <a:t>&gt;</a:t>
            </a:r>
          </a:p>
        </p:txBody>
      </p:sp>
      <p:sp>
        <p:nvSpPr>
          <p:cNvPr id="5" name="Ορθογώνιο 4"/>
          <p:cNvSpPr/>
          <p:nvPr>
            <p:custDataLst>
              <p:tags r:id="rId3"/>
            </p:custDataLst>
          </p:nvPr>
        </p:nvSpPr>
        <p:spPr>
          <a:xfrm>
            <a:off x="127514" y="1117503"/>
            <a:ext cx="8764966" cy="4801314"/>
          </a:xfrm>
          <a:prstGeom prst="rect">
            <a:avLst/>
          </a:prstGeom>
        </p:spPr>
        <p:txBody>
          <a:bodyPr wrap="square">
            <a:spAutoFit/>
          </a:bodyPr>
          <a:lstStyle/>
          <a:p>
            <a:pPr marL="285750" indent="-285750">
              <a:buFont typeface="Wingdings" panose="05000000000000000000" pitchFamily="2" charset="2"/>
              <a:buChar char="v"/>
            </a:pPr>
            <a:r>
              <a:rPr lang="el-GR" dirty="0" smtClean="0"/>
              <a:t>In-</a:t>
            </a:r>
            <a:r>
              <a:rPr lang="el-GR" dirty="0" err="1" smtClean="0"/>
              <a:t>line</a:t>
            </a:r>
            <a:r>
              <a:rPr lang="el-GR" dirty="0" smtClean="0"/>
              <a:t> </a:t>
            </a:r>
            <a:r>
              <a:rPr lang="el-GR" dirty="0"/>
              <a:t>στοιχείο. Προορίζεται για δημιουργία </a:t>
            </a:r>
            <a:r>
              <a:rPr lang="el-GR" dirty="0" err="1"/>
              <a:t>υπερσυνδέσμων</a:t>
            </a:r>
            <a:r>
              <a:rPr lang="el-GR" dirty="0"/>
              <a:t>.</a:t>
            </a:r>
          </a:p>
          <a:p>
            <a:pPr marL="285750" indent="-285750">
              <a:buFont typeface="Wingdings" panose="05000000000000000000" pitchFamily="2" charset="2"/>
              <a:buChar char="v"/>
            </a:pPr>
            <a:r>
              <a:rPr lang="el-GR" dirty="0" smtClean="0"/>
              <a:t>Ο </a:t>
            </a:r>
            <a:r>
              <a:rPr lang="el-GR" dirty="0" err="1"/>
              <a:t>υπερσύνδεσμος</a:t>
            </a:r>
            <a:r>
              <a:rPr lang="el-GR" dirty="0"/>
              <a:t> μπορεί να οδηγεί:</a:t>
            </a:r>
          </a:p>
          <a:p>
            <a:pPr marL="742950" lvl="1" indent="-285750">
              <a:buFont typeface="Wingdings" panose="05000000000000000000" pitchFamily="2" charset="2"/>
              <a:buChar char="q"/>
            </a:pPr>
            <a:r>
              <a:rPr lang="el-GR" dirty="0" smtClean="0"/>
              <a:t>σε </a:t>
            </a:r>
            <a:r>
              <a:rPr lang="el-GR" dirty="0"/>
              <a:t>άλλο πόρο (</a:t>
            </a:r>
            <a:r>
              <a:rPr lang="el-GR" dirty="0" err="1"/>
              <a:t>resource</a:t>
            </a:r>
            <a:r>
              <a:rPr lang="el-GR" dirty="0"/>
              <a:t>) στον ιστό</a:t>
            </a:r>
          </a:p>
          <a:p>
            <a:pPr marL="742950" lvl="1" indent="-285750">
              <a:buFont typeface="Wingdings" panose="05000000000000000000" pitchFamily="2" charset="2"/>
              <a:buChar char="q"/>
            </a:pPr>
            <a:r>
              <a:rPr lang="el-GR" dirty="0" smtClean="0"/>
              <a:t>σε </a:t>
            </a:r>
            <a:r>
              <a:rPr lang="el-GR" dirty="0"/>
              <a:t>άλλο σημείο εντός της ίδιας σελίδας (εσωτερικός σύνδεσμος)</a:t>
            </a:r>
          </a:p>
          <a:p>
            <a:pPr marL="285750" indent="-285750">
              <a:buFont typeface="Wingdings" panose="05000000000000000000" pitchFamily="2" charset="2"/>
              <a:buChar char="v"/>
            </a:pPr>
            <a:r>
              <a:rPr lang="el-GR" b="1" dirty="0" smtClean="0"/>
              <a:t>Βασικά </a:t>
            </a:r>
            <a:r>
              <a:rPr lang="el-GR" b="1" dirty="0" err="1"/>
              <a:t>attributes</a:t>
            </a:r>
            <a:r>
              <a:rPr lang="el-GR" b="1" dirty="0"/>
              <a:t> </a:t>
            </a:r>
            <a:r>
              <a:rPr lang="el-GR" dirty="0"/>
              <a:t>(παράδειγμα χρήσης στο επόμενο </a:t>
            </a:r>
            <a:r>
              <a:rPr lang="el-GR" dirty="0" err="1"/>
              <a:t>slide</a:t>
            </a:r>
            <a:r>
              <a:rPr lang="el-GR" dirty="0"/>
              <a:t>):</a:t>
            </a:r>
          </a:p>
          <a:p>
            <a:pPr marL="742950" lvl="1" indent="-285750">
              <a:buFont typeface="Wingdings" panose="05000000000000000000" pitchFamily="2" charset="2"/>
              <a:buChar char="q"/>
            </a:pPr>
            <a:r>
              <a:rPr lang="el-GR" b="1" dirty="0" err="1" smtClean="0"/>
              <a:t>href</a:t>
            </a:r>
            <a:r>
              <a:rPr lang="el-GR" dirty="0"/>
              <a:t>: υποχρεωτικό – η διεύθυνση προορισμού/στόχου</a:t>
            </a:r>
          </a:p>
          <a:p>
            <a:pPr marL="742950" lvl="1" indent="-285750">
              <a:buFont typeface="Wingdings" panose="05000000000000000000" pitchFamily="2" charset="2"/>
              <a:buChar char="q"/>
            </a:pPr>
            <a:r>
              <a:rPr lang="el-GR" b="1" dirty="0" err="1" smtClean="0"/>
              <a:t>target</a:t>
            </a:r>
            <a:r>
              <a:rPr lang="el-GR" dirty="0"/>
              <a:t>: τυπική τιμή _</a:t>
            </a:r>
            <a:r>
              <a:rPr lang="el-GR" b="1" dirty="0" err="1"/>
              <a:t>blank</a:t>
            </a:r>
            <a:r>
              <a:rPr lang="el-GR" dirty="0"/>
              <a:t> – εμφανίζει τη σελίδα στόχο σε νέο παράθυρο/</a:t>
            </a:r>
            <a:r>
              <a:rPr lang="el-GR" dirty="0" err="1"/>
              <a:t>tab</a:t>
            </a:r>
            <a:endParaRPr lang="el-GR" dirty="0"/>
          </a:p>
          <a:p>
            <a:pPr marL="742950" lvl="1" indent="-285750">
              <a:buFont typeface="Wingdings" panose="05000000000000000000" pitchFamily="2" charset="2"/>
              <a:buChar char="q"/>
            </a:pPr>
            <a:r>
              <a:rPr lang="el-GR" b="1" dirty="0" err="1" smtClean="0"/>
              <a:t>title</a:t>
            </a:r>
            <a:r>
              <a:rPr lang="el-GR" dirty="0"/>
              <a:t>: κείμενο </a:t>
            </a:r>
            <a:r>
              <a:rPr lang="el-GR" dirty="0" err="1"/>
              <a:t>tooltip</a:t>
            </a:r>
            <a:r>
              <a:rPr lang="el-GR" dirty="0"/>
              <a:t>/επεξήγηση για τον σύνδεσμο</a:t>
            </a:r>
          </a:p>
          <a:p>
            <a:pPr marL="742950" lvl="1" indent="-285750">
              <a:buFont typeface="Wingdings" panose="05000000000000000000" pitchFamily="2" charset="2"/>
              <a:buChar char="q"/>
            </a:pPr>
            <a:r>
              <a:rPr lang="el-GR" dirty="0" smtClean="0"/>
              <a:t>ανάμεσα </a:t>
            </a:r>
            <a:r>
              <a:rPr lang="el-GR" dirty="0"/>
              <a:t>στις ετικέτες αρχής-τέλους μπαίνει το κείμενο του συνδέσμου</a:t>
            </a:r>
          </a:p>
          <a:p>
            <a:r>
              <a:rPr lang="el-GR" dirty="0" smtClean="0"/>
              <a:t>	• μπορεί </a:t>
            </a:r>
            <a:r>
              <a:rPr lang="el-GR" dirty="0"/>
              <a:t>να μπει και ετικέτα εικόνας οπότε ολόκληρη η εικόνα γίνεται σύνδεσμος</a:t>
            </a:r>
          </a:p>
          <a:p>
            <a:r>
              <a:rPr lang="el-GR" dirty="0" smtClean="0"/>
              <a:t>	• γενικεύοντας</a:t>
            </a:r>
            <a:r>
              <a:rPr lang="el-GR" dirty="0"/>
              <a:t>, μπορεί να μπει κείμενο ή/και οποιοδήποτε άλλο in-</a:t>
            </a:r>
            <a:r>
              <a:rPr lang="el-GR" dirty="0" err="1"/>
              <a:t>line</a:t>
            </a:r>
            <a:r>
              <a:rPr lang="el-GR" dirty="0"/>
              <a:t> στοιχείο.</a:t>
            </a:r>
          </a:p>
          <a:p>
            <a:pPr marL="285750" indent="-285750">
              <a:buFont typeface="Wingdings" panose="05000000000000000000" pitchFamily="2" charset="2"/>
              <a:buChar char="v"/>
            </a:pPr>
            <a:r>
              <a:rPr lang="el-GR" dirty="0" smtClean="0"/>
              <a:t>Σύνδεσμος </a:t>
            </a:r>
            <a:r>
              <a:rPr lang="el-GR" dirty="0"/>
              <a:t>για email:</a:t>
            </a:r>
          </a:p>
          <a:p>
            <a:r>
              <a:rPr lang="el-GR" dirty="0" smtClean="0"/>
              <a:t>	</a:t>
            </a:r>
            <a:r>
              <a:rPr lang="el-GR" b="1" dirty="0" smtClean="0"/>
              <a:t>&lt;</a:t>
            </a:r>
            <a:r>
              <a:rPr lang="el-GR" b="1" dirty="0"/>
              <a:t>a </a:t>
            </a:r>
            <a:r>
              <a:rPr lang="el-GR" b="1" dirty="0" err="1"/>
              <a:t>href</a:t>
            </a:r>
            <a:r>
              <a:rPr lang="el-GR" b="1" dirty="0"/>
              <a:t>="mailto:user@teilar.gr"&gt;email&lt;/a&gt;</a:t>
            </a:r>
          </a:p>
          <a:p>
            <a:pPr marL="742950" lvl="1" indent="-285750">
              <a:buFont typeface="Wingdings" panose="05000000000000000000" pitchFamily="2" charset="2"/>
              <a:buChar char="q"/>
            </a:pPr>
            <a:r>
              <a:rPr lang="el-GR" dirty="0" smtClean="0"/>
              <a:t>Ανοίγει το προεπιλεγμένο πρόγραμμα αλληλογραφίας</a:t>
            </a:r>
          </a:p>
          <a:p>
            <a:pPr marL="742950" lvl="1" indent="-285750">
              <a:buFont typeface="Wingdings" panose="05000000000000000000" pitchFamily="2" charset="2"/>
              <a:buChar char="q"/>
            </a:pPr>
            <a:r>
              <a:rPr lang="el-GR" dirty="0" smtClean="0"/>
              <a:t>Η διεύθυνση email είναι εκτεθειμένη σε </a:t>
            </a:r>
            <a:r>
              <a:rPr lang="el-GR" dirty="0" err="1" smtClean="0"/>
              <a:t>mail</a:t>
            </a:r>
            <a:r>
              <a:rPr lang="el-GR" dirty="0" smtClean="0"/>
              <a:t> </a:t>
            </a:r>
            <a:r>
              <a:rPr lang="el-GR" dirty="0" err="1" smtClean="0"/>
              <a:t>spiders</a:t>
            </a:r>
            <a:r>
              <a:rPr lang="el-GR" dirty="0" smtClean="0"/>
              <a:t> (ευνοεί το </a:t>
            </a:r>
            <a:r>
              <a:rPr lang="el-GR" dirty="0" err="1" smtClean="0"/>
              <a:t>spam</a:t>
            </a:r>
            <a:r>
              <a:rPr lang="el-GR" dirty="0" smtClean="0"/>
              <a:t>)!</a:t>
            </a:r>
          </a:p>
          <a:p>
            <a:r>
              <a:rPr lang="el-GR" dirty="0" smtClean="0"/>
              <a:t>	• καλύτερα βάλτε μια εικόνα με το κείμενο της διεύθυνσης ή ως </a:t>
            </a:r>
            <a:r>
              <a:rPr lang="el-GR" dirty="0" err="1" smtClean="0"/>
              <a:t>user</a:t>
            </a:r>
            <a:r>
              <a:rPr lang="el-GR" dirty="0" smtClean="0"/>
              <a:t>[</a:t>
            </a:r>
            <a:r>
              <a:rPr lang="el-GR" dirty="0" err="1" smtClean="0"/>
              <a:t>at</a:t>
            </a:r>
            <a:r>
              <a:rPr lang="el-GR" dirty="0" smtClean="0"/>
              <a:t>]teilar.gr  	αλλά θα χάσετε τον αυτοματισμό της εκκίνησης της εφαρμογής email</a:t>
            </a:r>
            <a:endParaRPr lang="el-GR" dirty="0"/>
          </a:p>
        </p:txBody>
      </p:sp>
      <p:pic>
        <p:nvPicPr>
          <p:cNvPr id="7" name="Εικόνα 6" descr="[DECORATIVE]"/>
          <p:cNvPicPr>
            <a:picLocks noChangeAspect="1"/>
          </p:cNvPicPr>
          <p:nvPr/>
        </p:nvPicPr>
        <p:blipFill>
          <a:blip r:embed="rId8"/>
          <a:stretch>
            <a:fillRect/>
          </a:stretch>
        </p:blipFill>
        <p:spPr>
          <a:xfrm>
            <a:off x="7217190" y="1093023"/>
            <a:ext cx="1675290" cy="1290875"/>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55486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n-US" sz="4000" dirty="0"/>
              <a:t>Υπ</a:t>
            </a:r>
            <a:r>
              <a:rPr lang="en-US" sz="4000" dirty="0" err="1"/>
              <a:t>ερσύνδεσμοι</a:t>
            </a:r>
            <a:r>
              <a:rPr lang="en-US" sz="4000" dirty="0"/>
              <a:t> </a:t>
            </a:r>
            <a:r>
              <a:rPr lang="el-GR" sz="4000" dirty="0"/>
              <a:t>(συνέχεια)</a:t>
            </a:r>
          </a:p>
        </p:txBody>
      </p:sp>
      <p:sp>
        <p:nvSpPr>
          <p:cNvPr id="3" name="Ορθογώνιο 2"/>
          <p:cNvSpPr/>
          <p:nvPr>
            <p:custDataLst>
              <p:tags r:id="rId3"/>
            </p:custDataLst>
          </p:nvPr>
        </p:nvSpPr>
        <p:spPr>
          <a:xfrm>
            <a:off x="191112" y="1291003"/>
            <a:ext cx="8097966" cy="400110"/>
          </a:xfrm>
          <a:prstGeom prst="rect">
            <a:avLst/>
          </a:prstGeom>
        </p:spPr>
        <p:txBody>
          <a:bodyPr wrap="square">
            <a:spAutoFit/>
          </a:bodyPr>
          <a:lstStyle/>
          <a:p>
            <a:pPr marL="285750" indent="-285750">
              <a:buFont typeface="Wingdings" panose="05000000000000000000" pitchFamily="2" charset="2"/>
              <a:buChar char="v"/>
            </a:pPr>
            <a:r>
              <a:rPr lang="el-GR" sz="2000" b="1" dirty="0" smtClean="0"/>
              <a:t>Παράδειγμα </a:t>
            </a:r>
            <a:r>
              <a:rPr lang="el-GR" sz="2000" b="1" dirty="0"/>
              <a:t>χρήσης </a:t>
            </a:r>
            <a:r>
              <a:rPr lang="el-GR" sz="2000" dirty="0"/>
              <a:t>και αποτέλεσμα σε ΙΕ9</a:t>
            </a:r>
          </a:p>
        </p:txBody>
      </p:sp>
      <p:grpSp>
        <p:nvGrpSpPr>
          <p:cNvPr id="11" name="Ομάδα 10" descr="[DECORATIVE]"/>
          <p:cNvGrpSpPr/>
          <p:nvPr/>
        </p:nvGrpSpPr>
        <p:grpSpPr>
          <a:xfrm>
            <a:off x="282771" y="1808358"/>
            <a:ext cx="8681766" cy="2364396"/>
            <a:chOff x="282771" y="1808358"/>
            <a:chExt cx="8681766" cy="2364396"/>
          </a:xfrm>
        </p:grpSpPr>
        <p:pic>
          <p:nvPicPr>
            <p:cNvPr id="8" name="Εικόνα 7" descr="[DECORATIVE]"/>
            <p:cNvPicPr>
              <a:picLocks noChangeAspect="1"/>
            </p:cNvPicPr>
            <p:nvPr/>
          </p:nvPicPr>
          <p:blipFill>
            <a:blip r:embed="rId9"/>
            <a:stretch>
              <a:fillRect/>
            </a:stretch>
          </p:blipFill>
          <p:spPr>
            <a:xfrm>
              <a:off x="282771" y="1808358"/>
              <a:ext cx="5513365" cy="2364396"/>
            </a:xfrm>
            <a:prstGeom prst="rect">
              <a:avLst/>
            </a:prstGeom>
          </p:spPr>
        </p:pic>
        <p:pic>
          <p:nvPicPr>
            <p:cNvPr id="10" name="Εικόνα 9" descr="[DECORATIVE]"/>
            <p:cNvPicPr>
              <a:picLocks noChangeAspect="1"/>
            </p:cNvPicPr>
            <p:nvPr/>
          </p:nvPicPr>
          <p:blipFill>
            <a:blip r:embed="rId10"/>
            <a:stretch>
              <a:fillRect/>
            </a:stretch>
          </p:blipFill>
          <p:spPr>
            <a:xfrm>
              <a:off x="5879694" y="1845344"/>
              <a:ext cx="3084843" cy="2170364"/>
            </a:xfrm>
            <a:prstGeom prst="rect">
              <a:avLst/>
            </a:prstGeom>
          </p:spPr>
        </p:pic>
      </p:grpSp>
      <p:sp>
        <p:nvSpPr>
          <p:cNvPr id="9" name="Ορθογώνιο 8"/>
          <p:cNvSpPr/>
          <p:nvPr>
            <p:custDataLst>
              <p:tags r:id="rId4"/>
            </p:custDataLst>
          </p:nvPr>
        </p:nvSpPr>
        <p:spPr>
          <a:xfrm>
            <a:off x="191112" y="4217856"/>
            <a:ext cx="8856984" cy="1985159"/>
          </a:xfrm>
          <a:prstGeom prst="rect">
            <a:avLst/>
          </a:prstGeom>
        </p:spPr>
        <p:txBody>
          <a:bodyPr wrap="square">
            <a:spAutoFit/>
          </a:bodyPr>
          <a:lstStyle/>
          <a:p>
            <a:pPr marL="342900" lvl="0" indent="-342900">
              <a:spcAft>
                <a:spcPts val="300"/>
              </a:spcAft>
              <a:buFont typeface="Wingdings" panose="05000000000000000000" pitchFamily="2" charset="2"/>
              <a:buChar char=""/>
              <a:tabLst>
                <a:tab pos="450215" algn="l"/>
              </a:tabLst>
            </a:pPr>
            <a:r>
              <a:rPr lang="el-GR" sz="2000" dirty="0">
                <a:ea typeface="Times New Roman" panose="02020603050405020304" pitchFamily="18" charset="0"/>
              </a:rPr>
              <a:t>Προσέξτε την έννοια του </a:t>
            </a:r>
            <a:r>
              <a:rPr lang="el-GR" sz="2000" dirty="0" err="1">
                <a:ea typeface="Times New Roman" panose="02020603050405020304" pitchFamily="18" charset="0"/>
              </a:rPr>
              <a:t>inline</a:t>
            </a:r>
            <a:r>
              <a:rPr lang="el-GR" sz="2000" dirty="0">
                <a:ea typeface="Times New Roman" panose="02020603050405020304" pitchFamily="18" charset="0"/>
              </a:rPr>
              <a:t> στοιχείου στο προηγούμενο παράδειγμα:</a:t>
            </a:r>
          </a:p>
          <a:p>
            <a:pPr marL="800100" lvl="1" indent="-342900">
              <a:spcAft>
                <a:spcPts val="300"/>
              </a:spcAft>
              <a:buSzPts val="1800"/>
              <a:buFont typeface="Wingdings" panose="05000000000000000000" pitchFamily="2" charset="2"/>
              <a:buChar char=""/>
              <a:tabLst>
                <a:tab pos="900430" algn="l"/>
              </a:tabLst>
            </a:pPr>
            <a:r>
              <a:rPr lang="el-GR" sz="2000" dirty="0">
                <a:ea typeface="Times New Roman" panose="02020603050405020304" pitchFamily="18" charset="0"/>
              </a:rPr>
              <a:t>Τα 2 πρώτα </a:t>
            </a:r>
            <a:r>
              <a:rPr lang="en-US" sz="2000" dirty="0">
                <a:ea typeface="Times New Roman" panose="02020603050405020304" pitchFamily="18" charset="0"/>
              </a:rPr>
              <a:t>links </a:t>
            </a:r>
            <a:r>
              <a:rPr lang="el-GR" sz="2000" dirty="0">
                <a:ea typeface="Times New Roman" panose="02020603050405020304" pitchFamily="18" charset="0"/>
              </a:rPr>
              <a:t>τυπώνονται διαδοχικά και παράγραφος ξεκινά από κάτω τους, αριστερά </a:t>
            </a:r>
            <a:r>
              <a:rPr lang="el-GR" dirty="0">
                <a:ea typeface="Times New Roman" panose="02020603050405020304" pitchFamily="18" charset="0"/>
              </a:rPr>
              <a:t>(</a:t>
            </a:r>
            <a:r>
              <a:rPr lang="en-US" dirty="0">
                <a:ea typeface="Times New Roman" panose="02020603050405020304" pitchFamily="18" charset="0"/>
              </a:rPr>
              <a:t>normal flow</a:t>
            </a:r>
            <a:r>
              <a:rPr lang="el-GR" dirty="0">
                <a:ea typeface="Times New Roman" panose="02020603050405020304" pitchFamily="18" charset="0"/>
              </a:rPr>
              <a:t>/κανονική ροή σχεδίασης- θα τα πούμε αργότερα)</a:t>
            </a:r>
            <a:endParaRPr lang="el-GR" sz="2000" dirty="0">
              <a:ea typeface="Times New Roman" panose="02020603050405020304" pitchFamily="18" charset="0"/>
            </a:endParaRPr>
          </a:p>
          <a:p>
            <a:pPr marL="800100" lvl="1" indent="-342900">
              <a:spcAft>
                <a:spcPts val="300"/>
              </a:spcAft>
              <a:buSzPts val="1800"/>
              <a:buFont typeface="Wingdings" panose="05000000000000000000" pitchFamily="2" charset="2"/>
              <a:buChar char=""/>
              <a:tabLst>
                <a:tab pos="900430" algn="l"/>
              </a:tabLst>
            </a:pPr>
            <a:r>
              <a:rPr lang="el-GR" sz="2000" dirty="0">
                <a:ea typeface="Times New Roman" panose="02020603050405020304" pitchFamily="18" charset="0"/>
              </a:rPr>
              <a:t>Ένα </a:t>
            </a:r>
            <a:r>
              <a:rPr lang="en-US" sz="2000" dirty="0">
                <a:ea typeface="Times New Roman" panose="02020603050405020304" pitchFamily="18" charset="0"/>
              </a:rPr>
              <a:t>inline </a:t>
            </a:r>
            <a:r>
              <a:rPr lang="el-GR" sz="2000" dirty="0">
                <a:ea typeface="Times New Roman" panose="02020603050405020304" pitchFamily="18" charset="0"/>
              </a:rPr>
              <a:t>στοιχείο μπορεί να μπει στη ροή του κειμένου κάτι που δεν ισχύει για τα </a:t>
            </a:r>
            <a:r>
              <a:rPr lang="en-US" sz="2000" dirty="0">
                <a:ea typeface="Times New Roman" panose="02020603050405020304" pitchFamily="18" charset="0"/>
              </a:rPr>
              <a:t>block</a:t>
            </a:r>
            <a:r>
              <a:rPr lang="el-GR" sz="2000" dirty="0">
                <a:ea typeface="Times New Roman" panose="02020603050405020304" pitchFamily="18" charset="0"/>
              </a:rPr>
              <a:t> στοιχεία όπως π.χ. το </a:t>
            </a:r>
            <a:r>
              <a:rPr lang="en-US" sz="2000" b="1" dirty="0">
                <a:ea typeface="Times New Roman" panose="02020603050405020304" pitchFamily="18" charset="0"/>
              </a:rPr>
              <a:t>p</a:t>
            </a:r>
            <a:r>
              <a:rPr lang="el-GR" sz="2000" dirty="0">
                <a:ea typeface="Times New Roman" panose="02020603050405020304" pitchFamily="18" charset="0"/>
              </a:rPr>
              <a:t> ή το </a:t>
            </a:r>
            <a:r>
              <a:rPr lang="en-US" sz="2000" b="1" dirty="0">
                <a:ea typeface="Times New Roman" panose="02020603050405020304" pitchFamily="18" charset="0"/>
              </a:rPr>
              <a:t>h</a:t>
            </a:r>
            <a:r>
              <a:rPr lang="el-GR" sz="2000" b="1" dirty="0">
                <a:ea typeface="Times New Roman" panose="02020603050405020304" pitchFamily="18" charset="0"/>
              </a:rPr>
              <a:t>1</a:t>
            </a:r>
            <a:r>
              <a:rPr lang="el-GR" sz="2000" dirty="0">
                <a:ea typeface="Times New Roman" panose="02020603050405020304" pitchFamily="18" charset="0"/>
              </a:rPr>
              <a:t> </a:t>
            </a:r>
            <a:r>
              <a:rPr lang="el-GR" dirty="0">
                <a:ea typeface="Times New Roman" panose="02020603050405020304" pitchFamily="18" charset="0"/>
              </a:rPr>
              <a:t>(περισσότερα για </a:t>
            </a:r>
            <a:r>
              <a:rPr lang="en-US" dirty="0">
                <a:ea typeface="Times New Roman" panose="02020603050405020304" pitchFamily="18" charset="0"/>
              </a:rPr>
              <a:t>block</a:t>
            </a:r>
            <a:r>
              <a:rPr lang="el-GR" dirty="0">
                <a:ea typeface="Times New Roman" panose="02020603050405020304" pitchFamily="18" charset="0"/>
              </a:rPr>
              <a:t>/</a:t>
            </a:r>
            <a:r>
              <a:rPr lang="en-US" dirty="0">
                <a:ea typeface="Times New Roman" panose="02020603050405020304" pitchFamily="18" charset="0"/>
              </a:rPr>
              <a:t>inline</a:t>
            </a:r>
            <a:r>
              <a:rPr lang="el-GR" dirty="0">
                <a:ea typeface="Times New Roman" panose="02020603050405020304" pitchFamily="18" charset="0"/>
              </a:rPr>
              <a:t> αργότερα</a:t>
            </a:r>
            <a:r>
              <a:rPr lang="el-GR" dirty="0" smtClean="0">
                <a:ea typeface="Times New Roman" panose="02020603050405020304" pitchFamily="18" charset="0"/>
              </a:rPr>
              <a:t>)</a:t>
            </a:r>
            <a:endParaRPr lang="el-GR" sz="2000" dirty="0">
              <a:ea typeface="Times New Roman" panose="02020603050405020304" pitchFamily="18" charset="0"/>
            </a:endParaRP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060685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Εσωτερικοί Υπερσύνδεσμοι</a:t>
            </a:r>
          </a:p>
        </p:txBody>
      </p:sp>
      <p:sp>
        <p:nvSpPr>
          <p:cNvPr id="3" name="Ορθογώνιο 2"/>
          <p:cNvSpPr/>
          <p:nvPr>
            <p:custDataLst>
              <p:tags r:id="rId3"/>
            </p:custDataLst>
          </p:nvPr>
        </p:nvSpPr>
        <p:spPr>
          <a:xfrm>
            <a:off x="22218" y="893703"/>
            <a:ext cx="9145016" cy="5324535"/>
          </a:xfrm>
          <a:prstGeom prst="rect">
            <a:avLst/>
          </a:prstGeom>
        </p:spPr>
        <p:txBody>
          <a:bodyPr wrap="square">
            <a:spAutoFit/>
          </a:bodyPr>
          <a:lstStyle/>
          <a:p>
            <a:pPr marL="285750" indent="-285750">
              <a:buFont typeface="Wingdings" panose="05000000000000000000" pitchFamily="2" charset="2"/>
              <a:buChar char="v"/>
            </a:pPr>
            <a:r>
              <a:rPr lang="el-GR" sz="2000" dirty="0" smtClean="0"/>
              <a:t>Σύνδεσμοι </a:t>
            </a:r>
            <a:r>
              <a:rPr lang="el-GR" sz="2000" dirty="0"/>
              <a:t>μέσα στην ίδια την ιστοσελίδα (εσωτερικοί)</a:t>
            </a:r>
          </a:p>
          <a:p>
            <a:pPr marL="800100" lvl="1" indent="-342900">
              <a:buFont typeface="Wingdings" panose="05000000000000000000" pitchFamily="2" charset="2"/>
              <a:buChar char="q"/>
            </a:pPr>
            <a:r>
              <a:rPr lang="el-GR" sz="2000" dirty="0" smtClean="0"/>
              <a:t>Χρήση </a:t>
            </a:r>
            <a:r>
              <a:rPr lang="el-GR" sz="2000" dirty="0"/>
              <a:t>ως σύνδεσμοι εσωτερικής μετακίνηση σε σελίδες μεγάλου μήκους (το </a:t>
            </a:r>
            <a:r>
              <a:rPr lang="el-GR" sz="2000" dirty="0" err="1"/>
              <a:t>scrolling</a:t>
            </a:r>
            <a:r>
              <a:rPr lang="el-GR" sz="2000" dirty="0"/>
              <a:t> κουράζει τους χρήστες) αλλά και επιστροφής στην κορυφή της σελίδας</a:t>
            </a:r>
          </a:p>
          <a:p>
            <a:pPr marL="1257300" lvl="2" indent="-342900">
              <a:buFont typeface="Arial" panose="020B0604020202020204" pitchFamily="34" charset="0"/>
              <a:buChar char="•"/>
            </a:pPr>
            <a:r>
              <a:rPr lang="el-GR" sz="2000" dirty="0" smtClean="0"/>
              <a:t>Ορίζουμε </a:t>
            </a:r>
            <a:r>
              <a:rPr lang="el-GR" sz="2000" dirty="0"/>
              <a:t>ένα στόχο σε κάποιο σημείο της σελίδας…</a:t>
            </a:r>
          </a:p>
          <a:p>
            <a:pPr marL="800100" lvl="1" indent="-342900">
              <a:buFont typeface="Wingdings" panose="05000000000000000000" pitchFamily="2" charset="2"/>
              <a:buChar char="ü"/>
            </a:pPr>
            <a:r>
              <a:rPr lang="el-GR" sz="2000" dirty="0" smtClean="0"/>
              <a:t>σε </a:t>
            </a:r>
            <a:r>
              <a:rPr lang="el-GR" sz="2000" dirty="0"/>
              <a:t>HTML</a:t>
            </a:r>
            <a:r>
              <a:rPr lang="el-GR" sz="2000" b="1" dirty="0"/>
              <a:t>:  &lt;a </a:t>
            </a:r>
            <a:r>
              <a:rPr lang="el-GR" sz="2000" b="1" dirty="0" err="1"/>
              <a:t>name</a:t>
            </a:r>
            <a:r>
              <a:rPr lang="el-GR" sz="2000" b="1" dirty="0"/>
              <a:t>="a1"&gt;Κεφάλαιο 1&lt;/a&gt;</a:t>
            </a:r>
          </a:p>
          <a:p>
            <a:pPr marL="800100" lvl="1" indent="-342900">
              <a:buFont typeface="Wingdings" panose="05000000000000000000" pitchFamily="2" charset="2"/>
              <a:buChar char="ü"/>
            </a:pPr>
            <a:r>
              <a:rPr lang="el-GR" sz="2000" dirty="0" smtClean="0"/>
              <a:t>σε </a:t>
            </a:r>
            <a:r>
              <a:rPr lang="el-GR" sz="2000" dirty="0"/>
              <a:t>ΧHTML:  </a:t>
            </a:r>
            <a:r>
              <a:rPr lang="el-GR" sz="2000" b="1" dirty="0"/>
              <a:t>&lt;a </a:t>
            </a:r>
            <a:r>
              <a:rPr lang="el-GR" sz="2000" b="1" dirty="0" err="1"/>
              <a:t>id</a:t>
            </a:r>
            <a:r>
              <a:rPr lang="el-GR" sz="2000" b="1" dirty="0"/>
              <a:t>="a1"&gt;Κεφάλαιο 1&lt;/a&gt;</a:t>
            </a:r>
          </a:p>
          <a:p>
            <a:pPr marL="800100" lvl="1" indent="-342900">
              <a:buFont typeface="Wingdings" panose="05000000000000000000" pitchFamily="2" charset="2"/>
              <a:buChar char="ü"/>
            </a:pPr>
            <a:r>
              <a:rPr lang="el-GR" sz="2000" dirty="0" smtClean="0"/>
              <a:t>Συμβατότητα </a:t>
            </a:r>
            <a:r>
              <a:rPr lang="el-GR" sz="2000" dirty="0"/>
              <a:t>– βάζουμε και τα δύο!: </a:t>
            </a:r>
            <a:r>
              <a:rPr lang="el-GR" sz="2000" b="1" dirty="0"/>
              <a:t>&lt;a </a:t>
            </a:r>
            <a:r>
              <a:rPr lang="el-GR" sz="2000" b="1" dirty="0" err="1"/>
              <a:t>name</a:t>
            </a:r>
            <a:r>
              <a:rPr lang="el-GR" sz="2000" b="1" dirty="0"/>
              <a:t>="a1" </a:t>
            </a:r>
            <a:r>
              <a:rPr lang="el-GR" sz="2000" b="1" dirty="0" err="1"/>
              <a:t>id</a:t>
            </a:r>
            <a:r>
              <a:rPr lang="el-GR" sz="2000" b="1" dirty="0"/>
              <a:t>="a1"&gt;Κεφάλαιο 1&lt;/a&gt;</a:t>
            </a:r>
          </a:p>
          <a:p>
            <a:pPr marL="1257300" lvl="2" indent="-342900">
              <a:buFont typeface="Arial" panose="020B0604020202020204" pitchFamily="34" charset="0"/>
              <a:buChar char="•"/>
            </a:pPr>
            <a:r>
              <a:rPr lang="el-GR" sz="2000" dirty="0" smtClean="0"/>
              <a:t>Προσθέτουμε </a:t>
            </a:r>
            <a:r>
              <a:rPr lang="el-GR" sz="2000" dirty="0"/>
              <a:t>σύνδεσμο προς το στόχο ως εξής:</a:t>
            </a:r>
          </a:p>
          <a:p>
            <a:pPr marL="800100" lvl="1" indent="-342900">
              <a:buFont typeface="Wingdings" panose="05000000000000000000" pitchFamily="2" charset="2"/>
              <a:buChar char="ü"/>
            </a:pPr>
            <a:r>
              <a:rPr lang="el-GR" sz="2000" b="1" dirty="0" smtClean="0"/>
              <a:t>&lt;</a:t>
            </a:r>
            <a:r>
              <a:rPr lang="el-GR" sz="2000" b="1" dirty="0"/>
              <a:t>a </a:t>
            </a:r>
            <a:r>
              <a:rPr lang="el-GR" sz="2000" b="1" dirty="0" err="1"/>
              <a:t>href</a:t>
            </a:r>
            <a:r>
              <a:rPr lang="el-GR" sz="2000" b="1" dirty="0"/>
              <a:t>="#a1"&gt;Κλικ εδώ για Κεφάλαιο 1&lt;/a&gt;</a:t>
            </a:r>
          </a:p>
          <a:p>
            <a:pPr marL="800100" lvl="1" indent="-342900">
              <a:buFont typeface="Wingdings" panose="05000000000000000000" pitchFamily="2" charset="2"/>
              <a:buChar char="ü"/>
            </a:pPr>
            <a:r>
              <a:rPr lang="el-GR" sz="2000" b="1" dirty="0" smtClean="0"/>
              <a:t>&lt;</a:t>
            </a:r>
            <a:r>
              <a:rPr lang="el-GR" sz="2000" b="1" dirty="0"/>
              <a:t>a </a:t>
            </a:r>
            <a:r>
              <a:rPr lang="el-GR" sz="2000" b="1" dirty="0" err="1"/>
              <a:t>href</a:t>
            </a:r>
            <a:r>
              <a:rPr lang="el-GR" sz="2000" b="1" dirty="0"/>
              <a:t>="page.html#a1"&gt;...&lt;/a&gt;</a:t>
            </a:r>
          </a:p>
          <a:p>
            <a:pPr marL="800100" lvl="1" indent="-342900">
              <a:buFont typeface="Wingdings" panose="05000000000000000000" pitchFamily="2" charset="2"/>
              <a:buChar char="ü"/>
            </a:pPr>
            <a:r>
              <a:rPr lang="el-GR" sz="2000" b="1" dirty="0" smtClean="0"/>
              <a:t>&lt;</a:t>
            </a:r>
            <a:r>
              <a:rPr lang="el-GR" sz="2000" b="1" dirty="0"/>
              <a:t>a </a:t>
            </a:r>
            <a:r>
              <a:rPr lang="el-GR" sz="2000" b="1" dirty="0" err="1"/>
              <a:t>href</a:t>
            </a:r>
            <a:r>
              <a:rPr lang="el-GR" sz="2000" b="1" dirty="0"/>
              <a:t>="http://ert.gr/page.html#a1"&gt;...&lt;/a&gt;</a:t>
            </a:r>
          </a:p>
          <a:p>
            <a:r>
              <a:rPr lang="el-GR" sz="2000" dirty="0" smtClean="0"/>
              <a:t>Ο </a:t>
            </a:r>
            <a:r>
              <a:rPr lang="el-GR" sz="2000" dirty="0"/>
              <a:t>στόχος δεν χρειάζεται να περικλείει κάποιο στοιχείο/κείμενο!</a:t>
            </a:r>
          </a:p>
          <a:p>
            <a:r>
              <a:rPr lang="el-GR" sz="2000" dirty="0" smtClean="0"/>
              <a:t>	• </a:t>
            </a:r>
            <a:r>
              <a:rPr lang="el-GR" sz="2000" b="1" dirty="0" smtClean="0"/>
              <a:t>&lt;</a:t>
            </a:r>
            <a:r>
              <a:rPr lang="el-GR" sz="2000" b="1" dirty="0"/>
              <a:t>a </a:t>
            </a:r>
            <a:r>
              <a:rPr lang="el-GR" sz="2000" b="1" dirty="0" err="1"/>
              <a:t>name</a:t>
            </a:r>
            <a:r>
              <a:rPr lang="el-GR" sz="2000" b="1" dirty="0"/>
              <a:t>="a1" /&gt;</a:t>
            </a:r>
          </a:p>
          <a:p>
            <a:pPr marL="285750" indent="-285750">
              <a:buFont typeface="Wingdings" panose="05000000000000000000" pitchFamily="2" charset="2"/>
              <a:buChar char="v"/>
            </a:pPr>
            <a:r>
              <a:rPr lang="el-GR" sz="2000" dirty="0" smtClean="0"/>
              <a:t>Το </a:t>
            </a:r>
            <a:r>
              <a:rPr lang="el-GR" sz="2000" dirty="0"/>
              <a:t># ως τιμή στην ιδιότητα </a:t>
            </a:r>
            <a:r>
              <a:rPr lang="el-GR" sz="2000" dirty="0" err="1"/>
              <a:t>href</a:t>
            </a:r>
            <a:r>
              <a:rPr lang="el-GR" sz="2000" dirty="0"/>
              <a:t> ορίζει ως στόχο την ίδια τη σελίδα και </a:t>
            </a:r>
            <a:r>
              <a:rPr lang="el-GR" sz="2000" dirty="0" smtClean="0"/>
              <a:t>μάλιστα </a:t>
            </a:r>
            <a:r>
              <a:rPr lang="el-GR" sz="2000" dirty="0"/>
              <a:t>χωρίς </a:t>
            </a:r>
            <a:r>
              <a:rPr lang="el-GR" sz="2000" dirty="0" err="1"/>
              <a:t>επαναφόρτωση</a:t>
            </a:r>
            <a:r>
              <a:rPr lang="el-GR" sz="2000" dirty="0"/>
              <a:t>.</a:t>
            </a:r>
          </a:p>
          <a:p>
            <a:pPr marL="800100" lvl="1" indent="-342900">
              <a:buFont typeface="Wingdings" panose="05000000000000000000" pitchFamily="2" charset="2"/>
              <a:buChar char="q"/>
            </a:pPr>
            <a:r>
              <a:rPr lang="el-GR" sz="2000" dirty="0" smtClean="0"/>
              <a:t>χρήσιμο </a:t>
            </a:r>
            <a:r>
              <a:rPr lang="el-GR" sz="2000" dirty="0"/>
              <a:t>για ορισμό </a:t>
            </a:r>
            <a:r>
              <a:rPr lang="el-GR" sz="2000" dirty="0" err="1"/>
              <a:t>dummy</a:t>
            </a:r>
            <a:r>
              <a:rPr lang="el-GR" sz="2000" dirty="0"/>
              <a:t> συνδέσμων, που θα οριστούν πλήρως </a:t>
            </a:r>
            <a:r>
              <a:rPr lang="el-GR" sz="2000" dirty="0" smtClean="0"/>
              <a:t>μελλοντικά</a:t>
            </a:r>
            <a:endParaRPr lang="el-GR" sz="2000" dirty="0"/>
          </a:p>
        </p:txBody>
      </p:sp>
      <p:pic>
        <p:nvPicPr>
          <p:cNvPr id="12" name="Εικόνα 11" descr="[DECORATIVE]"/>
          <p:cNvPicPr>
            <a:picLocks noChangeAspect="1"/>
          </p:cNvPicPr>
          <p:nvPr/>
        </p:nvPicPr>
        <p:blipFill>
          <a:blip r:embed="rId8"/>
          <a:stretch>
            <a:fillRect/>
          </a:stretch>
        </p:blipFill>
        <p:spPr>
          <a:xfrm>
            <a:off x="6876256" y="3526254"/>
            <a:ext cx="1987468" cy="1615580"/>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62512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custDataLst>
              <p:tags r:id="rId2"/>
            </p:custDataLst>
          </p:nvPr>
        </p:nvSpPr>
        <p:spPr/>
        <p:txBody>
          <a:bodyPr/>
          <a:lstStyle/>
          <a:p>
            <a:fld id="{53C4726A-630D-4CB4-B088-BAB00F4188E9}" type="slidenum">
              <a:rPr lang="el-GR" smtClean="0"/>
              <a:t>2</a:t>
            </a:fld>
            <a:endParaRPr lang="el-GR" dirty="0"/>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sp>
        <p:nvSpPr>
          <p:cNvPr id="8" name="Title 7"/>
          <p:cNvSpPr>
            <a:spLocks noGrp="1"/>
          </p:cNvSpPr>
          <p:nvPr>
            <p:ph type="title"/>
            <p:custDataLst>
              <p:tags r:id="rId4"/>
            </p:custDataLst>
          </p:nvPr>
        </p:nvSpPr>
        <p:spPr/>
        <p:txBody>
          <a:bodyPr/>
          <a:lstStyle/>
          <a:p>
            <a:r>
              <a:rPr lang="el-GR" dirty="0" smtClean="0"/>
              <a:t>Άδειες Χρήσης</a:t>
            </a:r>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Διάφορες Ετικέτες Μορφοποίησης</a:t>
            </a:r>
            <a:endParaRPr lang="el-GR" sz="4000" dirty="0"/>
          </a:p>
        </p:txBody>
      </p:sp>
      <p:sp>
        <p:nvSpPr>
          <p:cNvPr id="5" name="Ορθογώνιο 4"/>
          <p:cNvSpPr/>
          <p:nvPr>
            <p:custDataLst>
              <p:tags r:id="rId3"/>
            </p:custDataLst>
          </p:nvPr>
        </p:nvSpPr>
        <p:spPr>
          <a:xfrm>
            <a:off x="323529" y="764704"/>
            <a:ext cx="8614852" cy="3785652"/>
          </a:xfrm>
          <a:prstGeom prst="rect">
            <a:avLst/>
          </a:prstGeom>
        </p:spPr>
        <p:txBody>
          <a:bodyPr wrap="square">
            <a:spAutoFit/>
          </a:bodyPr>
          <a:lstStyle/>
          <a:p>
            <a:pPr marL="285750" indent="-285750">
              <a:buFont typeface="Wingdings" panose="05000000000000000000" pitchFamily="2" charset="2"/>
              <a:buChar char="v"/>
            </a:pPr>
            <a:r>
              <a:rPr lang="el-GR" sz="2000" dirty="0" smtClean="0"/>
              <a:t>Είναι </a:t>
            </a:r>
            <a:r>
              <a:rPr lang="el-GR" sz="2000" dirty="0" err="1"/>
              <a:t>inline</a:t>
            </a:r>
            <a:r>
              <a:rPr lang="el-GR" sz="2000" dirty="0"/>
              <a:t> στοιχεία. Εξακολουθούν να χρησιμοποιούνται πάρα τη CSS.</a:t>
            </a:r>
          </a:p>
          <a:p>
            <a:pPr marL="742950" lvl="1" indent="-285750">
              <a:buFont typeface="Wingdings" panose="05000000000000000000" pitchFamily="2" charset="2"/>
              <a:buChar char="q"/>
            </a:pPr>
            <a:r>
              <a:rPr lang="el-GR" sz="2000" b="1" dirty="0" err="1" smtClean="0"/>
              <a:t>br</a:t>
            </a:r>
            <a:r>
              <a:rPr lang="el-GR" sz="2000" b="1" dirty="0"/>
              <a:t>:</a:t>
            </a:r>
            <a:r>
              <a:rPr lang="el-GR" sz="2000" dirty="0"/>
              <a:t> εξαναγκασμένη αλλαγή γραμμής σε παράγραφο  (μονή ετικέτα)</a:t>
            </a:r>
          </a:p>
          <a:p>
            <a:pPr marL="742950" lvl="1" indent="-285750">
              <a:buFont typeface="Wingdings" panose="05000000000000000000" pitchFamily="2" charset="2"/>
              <a:buChar char="q"/>
            </a:pPr>
            <a:r>
              <a:rPr lang="el-GR" sz="2000" b="1" dirty="0" err="1" smtClean="0"/>
              <a:t>hr</a:t>
            </a:r>
            <a:r>
              <a:rPr lang="el-GR" sz="2000" b="1" dirty="0"/>
              <a:t>:</a:t>
            </a:r>
            <a:r>
              <a:rPr lang="el-GR" sz="2000" dirty="0"/>
              <a:t> οριζόντια γραμμή  (ιδιότητες: </a:t>
            </a:r>
            <a:r>
              <a:rPr lang="el-GR" sz="2000" dirty="0" err="1"/>
              <a:t>width</a:t>
            </a:r>
            <a:r>
              <a:rPr lang="el-GR" sz="2000" dirty="0"/>
              <a:t>, </a:t>
            </a:r>
            <a:r>
              <a:rPr lang="el-GR" sz="2000" dirty="0" err="1"/>
              <a:t>align</a:t>
            </a:r>
            <a:r>
              <a:rPr lang="el-GR" sz="2000" dirty="0"/>
              <a:t>)  (μονή ετικέτα)</a:t>
            </a:r>
          </a:p>
          <a:p>
            <a:pPr marL="742950" lvl="1" indent="-285750">
              <a:buFont typeface="Wingdings" panose="05000000000000000000" pitchFamily="2" charset="2"/>
              <a:buChar char="q"/>
            </a:pPr>
            <a:r>
              <a:rPr lang="el-GR" sz="2000" b="1" dirty="0" err="1" smtClean="0"/>
              <a:t>sub</a:t>
            </a:r>
            <a:r>
              <a:rPr lang="el-GR" sz="2000" dirty="0" smtClean="0"/>
              <a:t> </a:t>
            </a:r>
            <a:r>
              <a:rPr lang="el-GR" sz="2000" dirty="0"/>
              <a:t>και </a:t>
            </a:r>
            <a:r>
              <a:rPr lang="el-GR" sz="2000" b="1" dirty="0" err="1"/>
              <a:t>sup</a:t>
            </a:r>
            <a:r>
              <a:rPr lang="el-GR" sz="2000" b="1" dirty="0"/>
              <a:t>:</a:t>
            </a:r>
            <a:r>
              <a:rPr lang="el-GR" sz="2000" dirty="0"/>
              <a:t> δείκτης και εκθέτης</a:t>
            </a:r>
          </a:p>
          <a:p>
            <a:pPr marL="742950" lvl="1" indent="-285750">
              <a:buFont typeface="Wingdings" panose="05000000000000000000" pitchFamily="2" charset="2"/>
              <a:buChar char="q"/>
            </a:pPr>
            <a:r>
              <a:rPr lang="el-GR" sz="2000" b="1" dirty="0" err="1" smtClean="0"/>
              <a:t>strong</a:t>
            </a:r>
            <a:r>
              <a:rPr lang="el-GR" sz="2000" b="1" dirty="0"/>
              <a:t>:</a:t>
            </a:r>
            <a:r>
              <a:rPr lang="el-GR" sz="2000" dirty="0"/>
              <a:t> έντονη γραφή   (ή b – έχει καταργηθεί)</a:t>
            </a:r>
          </a:p>
          <a:p>
            <a:pPr marL="742950" lvl="1" indent="-285750">
              <a:buFont typeface="Wingdings" panose="05000000000000000000" pitchFamily="2" charset="2"/>
              <a:buChar char="q"/>
            </a:pPr>
            <a:r>
              <a:rPr lang="el-GR" sz="2000" b="1" dirty="0" err="1" smtClean="0"/>
              <a:t>em</a:t>
            </a:r>
            <a:r>
              <a:rPr lang="el-GR" sz="2000" b="1" dirty="0"/>
              <a:t>:</a:t>
            </a:r>
            <a:r>
              <a:rPr lang="el-GR" sz="2000" dirty="0"/>
              <a:t> πλάγια γραφή   (ή i – έχει καταργηθεί)</a:t>
            </a:r>
          </a:p>
          <a:p>
            <a:pPr marL="742950" lvl="1" indent="-285750">
              <a:buFont typeface="Wingdings" panose="05000000000000000000" pitchFamily="2" charset="2"/>
              <a:buChar char="q"/>
            </a:pPr>
            <a:r>
              <a:rPr lang="el-GR" sz="2000" b="1" dirty="0" smtClean="0"/>
              <a:t>u</a:t>
            </a:r>
            <a:r>
              <a:rPr lang="el-GR" sz="2000" b="1" dirty="0"/>
              <a:t>:</a:t>
            </a:r>
            <a:r>
              <a:rPr lang="el-GR" sz="2000" dirty="0"/>
              <a:t> υπογραμμισμένη (</a:t>
            </a:r>
            <a:r>
              <a:rPr lang="el-GR" sz="2000" dirty="0" err="1"/>
              <a:t>underline</a:t>
            </a:r>
            <a:r>
              <a:rPr lang="el-GR" sz="2000" dirty="0"/>
              <a:t>) γραφή</a:t>
            </a:r>
          </a:p>
          <a:p>
            <a:pPr marL="742950" lvl="1" indent="-285750">
              <a:buFont typeface="Wingdings" panose="05000000000000000000" pitchFamily="2" charset="2"/>
              <a:buChar char="q"/>
            </a:pPr>
            <a:r>
              <a:rPr lang="el-GR" sz="2000" b="1" dirty="0" err="1" smtClean="0"/>
              <a:t>strike</a:t>
            </a:r>
            <a:r>
              <a:rPr lang="el-GR" sz="2000" b="1" dirty="0"/>
              <a:t>:</a:t>
            </a:r>
            <a:r>
              <a:rPr lang="el-GR" sz="2000" dirty="0"/>
              <a:t> διαγραμμένη γραφή (ή s – έχει καταργηθεί)</a:t>
            </a:r>
          </a:p>
          <a:p>
            <a:pPr marL="285750" indent="-285750">
              <a:buFont typeface="Wingdings" panose="05000000000000000000" pitchFamily="2" charset="2"/>
              <a:buChar char="v"/>
            </a:pPr>
            <a:r>
              <a:rPr lang="el-GR" sz="2000" b="1" dirty="0" err="1" smtClean="0"/>
              <a:t>font</a:t>
            </a:r>
            <a:r>
              <a:rPr lang="el-GR" sz="2000" b="1" dirty="0"/>
              <a:t>:</a:t>
            </a:r>
            <a:r>
              <a:rPr lang="el-GR" sz="2000" dirty="0"/>
              <a:t> ιδιότητες </a:t>
            </a:r>
            <a:r>
              <a:rPr lang="el-GR" sz="2000" b="1" dirty="0" err="1"/>
              <a:t>face</a:t>
            </a:r>
            <a:r>
              <a:rPr lang="el-GR" sz="2000" dirty="0"/>
              <a:t>/γραμματοσειρά, </a:t>
            </a:r>
            <a:r>
              <a:rPr lang="el-GR" sz="2000" b="1" dirty="0" err="1"/>
              <a:t>size</a:t>
            </a:r>
            <a:r>
              <a:rPr lang="el-GR" sz="2000" dirty="0"/>
              <a:t>/μέγεθος, </a:t>
            </a:r>
            <a:r>
              <a:rPr lang="el-GR" sz="2000" b="1" dirty="0" err="1"/>
              <a:t>color</a:t>
            </a:r>
            <a:r>
              <a:rPr lang="el-GR" sz="2000" dirty="0"/>
              <a:t>/χρώμα</a:t>
            </a:r>
          </a:p>
          <a:p>
            <a:pPr marL="742950" lvl="1" indent="-285750">
              <a:buFont typeface="Arial" panose="020B0604020202020204" pitchFamily="34" charset="0"/>
              <a:buChar char="•"/>
            </a:pPr>
            <a:r>
              <a:rPr lang="el-GR" sz="2000" dirty="0" smtClean="0"/>
              <a:t>το </a:t>
            </a:r>
            <a:r>
              <a:rPr lang="el-GR" sz="2000" dirty="0"/>
              <a:t>μαύρο πρόβατο της </a:t>
            </a:r>
            <a:r>
              <a:rPr lang="el-GR" sz="2000" dirty="0" err="1"/>
              <a:t>html</a:t>
            </a:r>
            <a:r>
              <a:rPr lang="el-GR" sz="2000" dirty="0"/>
              <a:t> – έχει καταργηθεί "δια ροπάλου"! Πλέον, μόνο CSS.</a:t>
            </a:r>
          </a:p>
          <a:p>
            <a:pPr marL="285750" indent="-285750">
              <a:buFont typeface="Wingdings" panose="05000000000000000000" pitchFamily="2" charset="2"/>
              <a:buChar char="v"/>
            </a:pPr>
            <a:r>
              <a:rPr lang="el-GR" sz="2000" dirty="0" smtClean="0"/>
              <a:t>Παραδείγματα </a:t>
            </a:r>
            <a:r>
              <a:rPr lang="el-GR" sz="2000" dirty="0"/>
              <a:t>Κώδικα:</a:t>
            </a:r>
          </a:p>
        </p:txBody>
      </p:sp>
      <p:grpSp>
        <p:nvGrpSpPr>
          <p:cNvPr id="8" name="Ομάδα 7" descr="[DECORATIVE]"/>
          <p:cNvGrpSpPr/>
          <p:nvPr/>
        </p:nvGrpSpPr>
        <p:grpSpPr>
          <a:xfrm>
            <a:off x="454774" y="3982210"/>
            <a:ext cx="8483606" cy="2218055"/>
            <a:chOff x="454774" y="3982210"/>
            <a:chExt cx="8483606" cy="2218055"/>
          </a:xfrm>
        </p:grpSpPr>
        <p:pic>
          <p:nvPicPr>
            <p:cNvPr id="7" name="Εικόνα 6" descr="[DECORATIVE]"/>
            <p:cNvPicPr>
              <a:picLocks noChangeAspect="1"/>
            </p:cNvPicPr>
            <p:nvPr/>
          </p:nvPicPr>
          <p:blipFill>
            <a:blip r:embed="rId8"/>
            <a:stretch>
              <a:fillRect/>
            </a:stretch>
          </p:blipFill>
          <p:spPr>
            <a:xfrm>
              <a:off x="454774" y="4550356"/>
              <a:ext cx="6098426" cy="1646063"/>
            </a:xfrm>
            <a:prstGeom prst="rect">
              <a:avLst/>
            </a:prstGeom>
          </p:spPr>
        </p:pic>
        <p:pic>
          <p:nvPicPr>
            <p:cNvPr id="10" name="Picture 36" descr="[DECORATIVE]"/>
            <p:cNvPicPr/>
            <p:nvPr/>
          </p:nvPicPr>
          <p:blipFill>
            <a:blip r:embed="rId9">
              <a:extLst>
                <a:ext uri="{28A0092B-C50C-407E-A947-70E740481C1C}">
                  <a14:useLocalDpi xmlns:a14="http://schemas.microsoft.com/office/drawing/2010/main" val="0"/>
                </a:ext>
              </a:extLst>
            </a:blip>
            <a:stretch>
              <a:fillRect/>
            </a:stretch>
          </p:blipFill>
          <p:spPr>
            <a:xfrm>
              <a:off x="6844150" y="3982210"/>
              <a:ext cx="2094230" cy="2218055"/>
            </a:xfrm>
            <a:prstGeom prst="rect">
              <a:avLst/>
            </a:prstGeom>
            <a:ln>
              <a:solidFill>
                <a:schemeClr val="accent1"/>
              </a:solidFill>
            </a:ln>
          </p:spPr>
        </p:pic>
      </p:grpSp>
      <p:pic>
        <p:nvPicPr>
          <p:cNvPr id="9" name="Εικόνα 1"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480759" y="5989677"/>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273870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Εικόνες - Πρότυπα Κωδικοποίησης</a:t>
            </a:r>
          </a:p>
        </p:txBody>
      </p:sp>
      <p:sp>
        <p:nvSpPr>
          <p:cNvPr id="8" name="Ορθογώνιο 7"/>
          <p:cNvSpPr/>
          <p:nvPr>
            <p:custDataLst>
              <p:tags r:id="rId3"/>
            </p:custDataLst>
          </p:nvPr>
        </p:nvSpPr>
        <p:spPr>
          <a:xfrm>
            <a:off x="179512" y="1153719"/>
            <a:ext cx="7704855" cy="5078313"/>
          </a:xfrm>
          <a:prstGeom prst="rect">
            <a:avLst/>
          </a:prstGeom>
        </p:spPr>
        <p:txBody>
          <a:bodyPr wrap="square">
            <a:spAutoFit/>
          </a:bodyPr>
          <a:lstStyle/>
          <a:p>
            <a:pPr marL="285750" indent="-285750">
              <a:buFont typeface="Wingdings" panose="05000000000000000000" pitchFamily="2" charset="2"/>
              <a:buChar char="v"/>
            </a:pPr>
            <a:r>
              <a:rPr lang="el-GR" dirty="0" smtClean="0"/>
              <a:t>Joint </a:t>
            </a:r>
            <a:r>
              <a:rPr lang="el-GR" dirty="0" err="1"/>
              <a:t>Photographic</a:t>
            </a:r>
            <a:r>
              <a:rPr lang="el-GR" dirty="0"/>
              <a:t> </a:t>
            </a:r>
            <a:r>
              <a:rPr lang="el-GR" dirty="0" err="1"/>
              <a:t>Experts</a:t>
            </a:r>
            <a:r>
              <a:rPr lang="el-GR" dirty="0"/>
              <a:t> </a:t>
            </a:r>
            <a:r>
              <a:rPr lang="el-GR" dirty="0" err="1"/>
              <a:t>Group</a:t>
            </a:r>
            <a:r>
              <a:rPr lang="el-GR" dirty="0"/>
              <a:t> (.</a:t>
            </a:r>
            <a:r>
              <a:rPr lang="el-GR" dirty="0" err="1"/>
              <a:t>jpeg</a:t>
            </a:r>
            <a:r>
              <a:rPr lang="el-GR" dirty="0"/>
              <a:t>/.</a:t>
            </a:r>
            <a:r>
              <a:rPr lang="el-GR" dirty="0" err="1"/>
              <a:t>jpg</a:t>
            </a:r>
            <a:r>
              <a:rPr lang="el-GR" dirty="0"/>
              <a:t>)</a:t>
            </a:r>
          </a:p>
          <a:p>
            <a:pPr marL="742950" lvl="1" indent="-285750">
              <a:buFont typeface="Wingdings" panose="05000000000000000000" pitchFamily="2" charset="2"/>
              <a:buChar char="q"/>
            </a:pPr>
            <a:r>
              <a:rPr lang="el-GR" dirty="0" err="1" smtClean="0"/>
              <a:t>απωλεστική</a:t>
            </a:r>
            <a:r>
              <a:rPr lang="el-GR" dirty="0" smtClean="0"/>
              <a:t> </a:t>
            </a:r>
            <a:r>
              <a:rPr lang="el-GR" dirty="0"/>
              <a:t>συμπίεση, 24-bit χρώμα (</a:t>
            </a:r>
            <a:r>
              <a:rPr lang="el-GR" dirty="0" err="1"/>
              <a:t>real</a:t>
            </a:r>
            <a:r>
              <a:rPr lang="el-GR" dirty="0"/>
              <a:t> </a:t>
            </a:r>
            <a:r>
              <a:rPr lang="el-GR" dirty="0" err="1"/>
              <a:t>color</a:t>
            </a:r>
            <a:r>
              <a:rPr lang="el-GR" dirty="0"/>
              <a:t>)</a:t>
            </a:r>
          </a:p>
          <a:p>
            <a:pPr marL="1200150" lvl="2" indent="-285750">
              <a:buFont typeface="Arial" panose="020B0604020202020204" pitchFamily="34" charset="0"/>
              <a:buChar char="•"/>
            </a:pPr>
            <a:r>
              <a:rPr lang="el-GR" dirty="0" smtClean="0"/>
              <a:t>16.7 </a:t>
            </a:r>
            <a:r>
              <a:rPr lang="el-GR" dirty="0" err="1"/>
              <a:t>εκατομ</a:t>
            </a:r>
            <a:r>
              <a:rPr lang="el-GR" dirty="0"/>
              <a:t>. Χρώματα, ταυτόχρονα</a:t>
            </a:r>
          </a:p>
          <a:p>
            <a:pPr marL="742950" lvl="1" indent="-285750">
              <a:buFont typeface="Wingdings" panose="05000000000000000000" pitchFamily="2" charset="2"/>
              <a:buChar char="q"/>
            </a:pPr>
            <a:r>
              <a:rPr lang="el-GR" dirty="0" smtClean="0"/>
              <a:t>κατάλληλο </a:t>
            </a:r>
            <a:r>
              <a:rPr lang="el-GR" dirty="0"/>
              <a:t>για φωτογραφίες, </a:t>
            </a:r>
            <a:r>
              <a:rPr lang="el-GR" dirty="0" err="1"/>
              <a:t>screenshots</a:t>
            </a:r>
            <a:r>
              <a:rPr lang="el-GR" dirty="0"/>
              <a:t> από παιχνίδια</a:t>
            </a:r>
          </a:p>
          <a:p>
            <a:pPr marL="742950" lvl="1" indent="-285750">
              <a:buFont typeface="Wingdings" panose="05000000000000000000" pitchFamily="2" charset="2"/>
              <a:buChar char="q"/>
            </a:pPr>
            <a:r>
              <a:rPr lang="el-GR" dirty="0" smtClean="0"/>
              <a:t>αυστηρά </a:t>
            </a:r>
            <a:r>
              <a:rPr lang="el-GR" dirty="0"/>
              <a:t>ακατάλληλο για "εικόνες" με κείμενα γιατί εισάγει "θόρυβο"…</a:t>
            </a:r>
          </a:p>
          <a:p>
            <a:pPr marL="1200150" lvl="2" indent="-285750">
              <a:buFont typeface="Arial" panose="020B0604020202020204" pitchFamily="34" charset="0"/>
              <a:buChar char="•"/>
            </a:pPr>
            <a:r>
              <a:rPr lang="el-GR" dirty="0" smtClean="0"/>
              <a:t>…</a:t>
            </a:r>
            <a:r>
              <a:rPr lang="el-GR" dirty="0"/>
              <a:t>εκτός κι αν η συμπίεση είναι πολύ μικρή</a:t>
            </a:r>
          </a:p>
          <a:p>
            <a:pPr marL="285750" indent="-285750">
              <a:buFont typeface="Wingdings" panose="05000000000000000000" pitchFamily="2" charset="2"/>
              <a:buChar char="v"/>
            </a:pPr>
            <a:r>
              <a:rPr lang="el-GR" dirty="0" err="1" smtClean="0"/>
              <a:t>Graphics</a:t>
            </a:r>
            <a:r>
              <a:rPr lang="el-GR" dirty="0" smtClean="0"/>
              <a:t> </a:t>
            </a:r>
            <a:r>
              <a:rPr lang="el-GR" dirty="0" err="1"/>
              <a:t>Interchange</a:t>
            </a:r>
            <a:r>
              <a:rPr lang="el-GR" dirty="0"/>
              <a:t> </a:t>
            </a:r>
            <a:r>
              <a:rPr lang="el-GR" dirty="0" err="1"/>
              <a:t>Format</a:t>
            </a:r>
            <a:r>
              <a:rPr lang="el-GR" dirty="0"/>
              <a:t> (.</a:t>
            </a:r>
            <a:r>
              <a:rPr lang="el-GR" dirty="0" err="1"/>
              <a:t>gif</a:t>
            </a:r>
            <a:r>
              <a:rPr lang="el-GR" dirty="0"/>
              <a:t>)</a:t>
            </a:r>
          </a:p>
          <a:p>
            <a:pPr marL="742950" lvl="1" indent="-285750">
              <a:buFont typeface="Wingdings" panose="05000000000000000000" pitchFamily="2" charset="2"/>
              <a:buChar char="q"/>
            </a:pPr>
            <a:r>
              <a:rPr lang="el-GR" dirty="0" smtClean="0"/>
              <a:t>μη </a:t>
            </a:r>
            <a:r>
              <a:rPr lang="el-GR" dirty="0" err="1" smtClean="0"/>
              <a:t>απωλεστική</a:t>
            </a:r>
            <a:r>
              <a:rPr lang="el-GR" dirty="0" smtClean="0"/>
              <a:t> συμπίεση, υποστήριξη διαφάνειας και </a:t>
            </a:r>
            <a:r>
              <a:rPr lang="el-GR" dirty="0" err="1" smtClean="0"/>
              <a:t>animation</a:t>
            </a:r>
            <a:endParaRPr lang="el-GR" dirty="0" smtClean="0"/>
          </a:p>
          <a:p>
            <a:pPr marL="1200150" lvl="2" indent="-285750">
              <a:buFont typeface="Arial" panose="020B0604020202020204" pitchFamily="34" charset="0"/>
              <a:buChar char="•"/>
            </a:pPr>
            <a:r>
              <a:rPr lang="el-GR" dirty="0" smtClean="0"/>
              <a:t>8-bit χρώμα (ως 256 ταυτόχρονα χρώματα)</a:t>
            </a:r>
          </a:p>
          <a:p>
            <a:pPr marL="1657350" lvl="3" indent="-285750">
              <a:buFont typeface="Wingdings" panose="05000000000000000000" pitchFamily="2" charset="2"/>
              <a:buChar char="ü"/>
            </a:pPr>
            <a:r>
              <a:rPr lang="el-GR" dirty="0" smtClean="0"/>
              <a:t>πολύ </a:t>
            </a:r>
            <a:r>
              <a:rPr lang="el-GR" dirty="0"/>
              <a:t>λίγα για σωστή απεικόνιση φωτογραφιών</a:t>
            </a:r>
          </a:p>
          <a:p>
            <a:pPr marL="742950" lvl="1" indent="-285750">
              <a:buFont typeface="Wingdings" panose="05000000000000000000" pitchFamily="2" charset="2"/>
              <a:buChar char="q"/>
            </a:pPr>
            <a:r>
              <a:rPr lang="el-GR" dirty="0" smtClean="0"/>
              <a:t>κατάλληλο </a:t>
            </a:r>
            <a:r>
              <a:rPr lang="el-GR" dirty="0"/>
              <a:t>για γραμμικό σχέδιο ή/και κείμενο</a:t>
            </a:r>
          </a:p>
          <a:p>
            <a:pPr marL="285750" indent="-285750">
              <a:buFont typeface="Wingdings" panose="05000000000000000000" pitchFamily="2" charset="2"/>
              <a:buChar char="v"/>
            </a:pPr>
            <a:r>
              <a:rPr lang="el-GR" dirty="0" err="1" smtClean="0"/>
              <a:t>Portable</a:t>
            </a:r>
            <a:r>
              <a:rPr lang="el-GR" dirty="0" smtClean="0"/>
              <a:t> </a:t>
            </a:r>
            <a:r>
              <a:rPr lang="el-GR" dirty="0" err="1"/>
              <a:t>Network</a:t>
            </a:r>
            <a:r>
              <a:rPr lang="el-GR" dirty="0"/>
              <a:t> </a:t>
            </a:r>
            <a:r>
              <a:rPr lang="el-GR" dirty="0" err="1"/>
              <a:t>Graphics</a:t>
            </a:r>
            <a:r>
              <a:rPr lang="el-GR" dirty="0"/>
              <a:t> (.</a:t>
            </a:r>
            <a:r>
              <a:rPr lang="el-GR" dirty="0" err="1"/>
              <a:t>png</a:t>
            </a:r>
            <a:r>
              <a:rPr lang="el-GR" dirty="0"/>
              <a:t>)</a:t>
            </a:r>
          </a:p>
          <a:p>
            <a:pPr marL="742950" lvl="1" indent="-285750">
              <a:buFont typeface="Wingdings" panose="05000000000000000000" pitchFamily="2" charset="2"/>
              <a:buChar char="q"/>
            </a:pPr>
            <a:r>
              <a:rPr lang="el-GR" dirty="0" smtClean="0"/>
              <a:t>πρότυπο </a:t>
            </a:r>
            <a:r>
              <a:rPr lang="el-GR" dirty="0"/>
              <a:t>του W3C στη θέση του GIF </a:t>
            </a:r>
          </a:p>
          <a:p>
            <a:pPr marL="742950" lvl="1" indent="-285750">
              <a:buFont typeface="Wingdings" panose="05000000000000000000" pitchFamily="2" charset="2"/>
              <a:buChar char="q"/>
            </a:pPr>
            <a:r>
              <a:rPr lang="el-GR" dirty="0" smtClean="0"/>
              <a:t>μη </a:t>
            </a:r>
            <a:r>
              <a:rPr lang="el-GR" dirty="0" err="1"/>
              <a:t>απωλεστική</a:t>
            </a:r>
            <a:r>
              <a:rPr lang="el-GR" dirty="0"/>
              <a:t> συμπίεση με 24-bit χρώμα και διαφάνεια</a:t>
            </a:r>
          </a:p>
          <a:p>
            <a:pPr marL="742950" lvl="1" indent="-285750">
              <a:buFont typeface="Wingdings" panose="05000000000000000000" pitchFamily="2" charset="2"/>
              <a:buChar char="q"/>
            </a:pPr>
            <a:r>
              <a:rPr lang="el-GR" dirty="0" smtClean="0"/>
              <a:t>σε </a:t>
            </a:r>
            <a:r>
              <a:rPr lang="el-GR" dirty="0"/>
              <a:t>πρόσφατες βελτιώσεις υποστηρίζει και κινούμενες εικόνες</a:t>
            </a:r>
          </a:p>
          <a:p>
            <a:pPr marL="742950" lvl="1" indent="-285750">
              <a:buFont typeface="Wingdings" panose="05000000000000000000" pitchFamily="2" charset="2"/>
              <a:buChar char="q"/>
            </a:pPr>
            <a:r>
              <a:rPr lang="el-GR" dirty="0" smtClean="0"/>
              <a:t>η </a:t>
            </a:r>
            <a:r>
              <a:rPr lang="el-GR" dirty="0"/>
              <a:t>καλύτερη επιλογή για εικόνες με κείμενα</a:t>
            </a:r>
          </a:p>
          <a:p>
            <a:pPr marL="742950" lvl="1" indent="-285750">
              <a:buFont typeface="Arial" panose="020B0604020202020204" pitchFamily="34" charset="0"/>
              <a:buChar char="•"/>
            </a:pPr>
            <a:r>
              <a:rPr lang="el-GR" dirty="0" smtClean="0"/>
              <a:t>όχι </a:t>
            </a:r>
            <a:r>
              <a:rPr lang="el-GR" dirty="0"/>
              <a:t>τόσο καλή επιλογή για φωτογραφίες - χαμηλή συμπίεση σε σχέση με JPG</a:t>
            </a:r>
          </a:p>
        </p:txBody>
      </p:sp>
      <p:pic>
        <p:nvPicPr>
          <p:cNvPr id="4" name="Εικόνα 3" descr="[DECORATIVE]"/>
          <p:cNvPicPr>
            <a:picLocks noChangeAspect="1"/>
          </p:cNvPicPr>
          <p:nvPr/>
        </p:nvPicPr>
        <p:blipFill>
          <a:blip r:embed="rId8"/>
          <a:stretch>
            <a:fillRect/>
          </a:stretch>
        </p:blipFill>
        <p:spPr>
          <a:xfrm>
            <a:off x="7424765" y="764026"/>
            <a:ext cx="1820893" cy="5580701"/>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4208869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Εικόνες – Παραδείγματα #1</a:t>
            </a:r>
            <a:br>
              <a:rPr lang="el-GR" sz="4000" dirty="0"/>
            </a:br>
            <a:r>
              <a:rPr lang="el-GR" sz="2400" b="0" dirty="0"/>
              <a:t>Παραδείγματα για να γίνουν κατανοητά τα προηγούμενα!</a:t>
            </a:r>
          </a:p>
        </p:txBody>
      </p:sp>
      <p:grpSp>
        <p:nvGrpSpPr>
          <p:cNvPr id="13" name="Ομάδα 12" descr="[LAYOUT GROUP]"/>
          <p:cNvGrpSpPr/>
          <p:nvPr/>
        </p:nvGrpSpPr>
        <p:grpSpPr>
          <a:xfrm>
            <a:off x="18814" y="1122014"/>
            <a:ext cx="9070228" cy="2138045"/>
            <a:chOff x="18814" y="1122014"/>
            <a:chExt cx="9070228" cy="2138045"/>
          </a:xfrm>
        </p:grpSpPr>
        <p:pic>
          <p:nvPicPr>
            <p:cNvPr id="7" name="Picture 16" descr="[DECORATIVE]"/>
            <p:cNvPicPr/>
            <p:nvPr/>
          </p:nvPicPr>
          <p:blipFill rotWithShape="1">
            <a:blip r:embed="rId9">
              <a:extLst>
                <a:ext uri="{28A0092B-C50C-407E-A947-70E740481C1C}">
                  <a14:useLocalDpi xmlns:a14="http://schemas.microsoft.com/office/drawing/2010/main" val="0"/>
                </a:ext>
              </a:extLst>
            </a:blip>
            <a:srcRect l="32248"/>
            <a:stretch/>
          </p:blipFill>
          <p:spPr bwMode="auto">
            <a:xfrm>
              <a:off x="18814" y="1124744"/>
              <a:ext cx="3112507" cy="2128520"/>
            </a:xfrm>
            <a:prstGeom prst="rect">
              <a:avLst/>
            </a:prstGeom>
            <a:ln>
              <a:solidFill>
                <a:schemeClr val="accent1"/>
              </a:solidFill>
            </a:ln>
            <a:extLst>
              <a:ext uri="{53640926-AAD7-44D8-BBD7-CCE9431645EC}">
                <a14:shadowObscured xmlns:a14="http://schemas.microsoft.com/office/drawing/2010/main"/>
              </a:ext>
            </a:extLst>
          </p:spPr>
        </p:pic>
        <p:pic>
          <p:nvPicPr>
            <p:cNvPr id="9" name="Picture 19" descr="[DECORATIVE]"/>
            <p:cNvPicPr/>
            <p:nvPr/>
          </p:nvPicPr>
          <p:blipFill rotWithShape="1">
            <a:blip r:embed="rId10">
              <a:extLst>
                <a:ext uri="{28A0092B-C50C-407E-A947-70E740481C1C}">
                  <a14:useLocalDpi xmlns:a14="http://schemas.microsoft.com/office/drawing/2010/main" val="0"/>
                </a:ext>
              </a:extLst>
            </a:blip>
            <a:srcRect l="32429"/>
            <a:stretch/>
          </p:blipFill>
          <p:spPr bwMode="auto">
            <a:xfrm>
              <a:off x="3147504" y="1122014"/>
              <a:ext cx="2953472" cy="2125980"/>
            </a:xfrm>
            <a:prstGeom prst="rect">
              <a:avLst/>
            </a:prstGeom>
            <a:ln>
              <a:solidFill>
                <a:schemeClr val="accent1"/>
              </a:solidFill>
            </a:ln>
            <a:extLst>
              <a:ext uri="{53640926-AAD7-44D8-BBD7-CCE9431645EC}">
                <a14:shadowObscured xmlns:a14="http://schemas.microsoft.com/office/drawing/2010/main"/>
              </a:ext>
            </a:extLst>
          </p:spPr>
        </p:pic>
        <p:pic>
          <p:nvPicPr>
            <p:cNvPr id="10" name="Picture 20" descr="[DECORATIVE]"/>
            <p:cNvPicPr/>
            <p:nvPr/>
          </p:nvPicPr>
          <p:blipFill rotWithShape="1">
            <a:blip r:embed="rId11">
              <a:extLst>
                <a:ext uri="{28A0092B-C50C-407E-A947-70E740481C1C}">
                  <a14:useLocalDpi xmlns:a14="http://schemas.microsoft.com/office/drawing/2010/main" val="0"/>
                </a:ext>
              </a:extLst>
            </a:blip>
            <a:srcRect l="32429"/>
            <a:stretch/>
          </p:blipFill>
          <p:spPr bwMode="auto">
            <a:xfrm>
              <a:off x="6150957" y="1122014"/>
              <a:ext cx="2938085" cy="2138045"/>
            </a:xfrm>
            <a:prstGeom prst="rect">
              <a:avLst/>
            </a:prstGeom>
            <a:ln>
              <a:solidFill>
                <a:schemeClr val="accent1"/>
              </a:solidFill>
            </a:ln>
            <a:extLst>
              <a:ext uri="{53640926-AAD7-44D8-BBD7-CCE9431645EC}">
                <a14:shadowObscured xmlns:a14="http://schemas.microsoft.com/office/drawing/2010/main"/>
              </a:ext>
            </a:extLst>
          </p:spPr>
        </p:pic>
      </p:grpSp>
      <p:sp>
        <p:nvSpPr>
          <p:cNvPr id="3" name="Ορθογώνιο 2"/>
          <p:cNvSpPr/>
          <p:nvPr>
            <p:custDataLst>
              <p:tags r:id="rId3"/>
            </p:custDataLst>
          </p:nvPr>
        </p:nvSpPr>
        <p:spPr>
          <a:xfrm>
            <a:off x="611560" y="3288948"/>
            <a:ext cx="8280920" cy="369332"/>
          </a:xfrm>
          <a:prstGeom prst="rect">
            <a:avLst/>
          </a:prstGeom>
        </p:spPr>
        <p:txBody>
          <a:bodyPr wrap="square">
            <a:spAutoFit/>
          </a:bodyPr>
          <a:lstStyle/>
          <a:p>
            <a:r>
              <a:rPr lang="el-GR" dirty="0"/>
              <a:t>υψηλή JPG συμπίεση	</a:t>
            </a:r>
            <a:r>
              <a:rPr lang="el-GR" dirty="0" smtClean="0"/>
              <a:t> χαμηλή </a:t>
            </a:r>
            <a:r>
              <a:rPr lang="el-GR" dirty="0"/>
              <a:t>JPG συμπίεση	</a:t>
            </a:r>
            <a:r>
              <a:rPr lang="el-GR" dirty="0" smtClean="0"/>
              <a:t>        PNG </a:t>
            </a:r>
            <a:r>
              <a:rPr lang="el-GR" dirty="0"/>
              <a:t>κωδικοποίηση</a:t>
            </a:r>
          </a:p>
        </p:txBody>
      </p:sp>
      <p:sp>
        <p:nvSpPr>
          <p:cNvPr id="5" name="Ορθογώνιο 4"/>
          <p:cNvSpPr/>
          <p:nvPr>
            <p:custDataLst>
              <p:tags r:id="rId4"/>
            </p:custDataLst>
          </p:nvPr>
        </p:nvSpPr>
        <p:spPr>
          <a:xfrm>
            <a:off x="22726" y="4012423"/>
            <a:ext cx="9144000" cy="2246769"/>
          </a:xfrm>
          <a:prstGeom prst="rect">
            <a:avLst/>
          </a:prstGeom>
        </p:spPr>
        <p:txBody>
          <a:bodyPr wrap="square">
            <a:spAutoFit/>
          </a:bodyPr>
          <a:lstStyle/>
          <a:p>
            <a:pPr marL="285750" indent="-285750">
              <a:buFont typeface="Wingdings" panose="05000000000000000000" pitchFamily="2" charset="2"/>
              <a:buChar char="v"/>
            </a:pPr>
            <a:r>
              <a:rPr lang="el-GR" sz="2000" dirty="0" smtClean="0"/>
              <a:t>Προσέξτε </a:t>
            </a:r>
            <a:r>
              <a:rPr lang="el-GR" sz="2000" dirty="0"/>
              <a:t>την αλλοίωση του κειμένου που προκαλεί η υψηλή JPG συμπίεση (αριστερή εικόνα). </a:t>
            </a:r>
          </a:p>
          <a:p>
            <a:pPr marL="285750" indent="-285750">
              <a:buFont typeface="Wingdings" panose="05000000000000000000" pitchFamily="2" charset="2"/>
              <a:buChar char="v"/>
            </a:pPr>
            <a:r>
              <a:rPr lang="el-GR" sz="2000" dirty="0" smtClean="0"/>
              <a:t>Καλύτερη </a:t>
            </a:r>
            <a:r>
              <a:rPr lang="el-GR" sz="2000" dirty="0"/>
              <a:t>επιλογή για </a:t>
            </a:r>
            <a:r>
              <a:rPr lang="el-GR" sz="2000" dirty="0" err="1"/>
              <a:t>screenshots</a:t>
            </a:r>
            <a:r>
              <a:rPr lang="el-GR" sz="2000" dirty="0"/>
              <a:t> </a:t>
            </a:r>
            <a:r>
              <a:rPr lang="el-GR" sz="2000" dirty="0" err="1"/>
              <a:t>διεπαφών</a:t>
            </a:r>
            <a:r>
              <a:rPr lang="el-GR" sz="2000" dirty="0"/>
              <a:t> αλλά και γραφικά </a:t>
            </a:r>
            <a:r>
              <a:rPr lang="el-GR" sz="2000" dirty="0" err="1"/>
              <a:t>διεπαφών</a:t>
            </a:r>
            <a:r>
              <a:rPr lang="el-GR" sz="2000" dirty="0"/>
              <a:t>/ιστοσελίδων είναι η PNG κωδικοποίηση (δεξιά εικόνα).</a:t>
            </a:r>
          </a:p>
          <a:p>
            <a:pPr marL="742950" lvl="1" indent="-285750">
              <a:buFont typeface="Wingdings" panose="05000000000000000000" pitchFamily="2" charset="2"/>
              <a:buChar char="q"/>
            </a:pPr>
            <a:r>
              <a:rPr lang="el-GR" sz="2000" dirty="0" smtClean="0"/>
              <a:t>αποδεκτή </a:t>
            </a:r>
            <a:r>
              <a:rPr lang="el-GR" sz="2000" dirty="0"/>
              <a:t>και η JPG κωδικοποίηση χαμηλής όμως συμπίεσης (μεσαία εικόνα)</a:t>
            </a:r>
          </a:p>
          <a:p>
            <a:pPr marL="742950" lvl="1" indent="-285750">
              <a:buFont typeface="Wingdings" panose="05000000000000000000" pitchFamily="2" charset="2"/>
              <a:buChar char="q"/>
            </a:pPr>
            <a:r>
              <a:rPr lang="el-GR" sz="2000" dirty="0" smtClean="0"/>
              <a:t>στην </a:t>
            </a:r>
            <a:r>
              <a:rPr lang="el-GR" sz="2000" dirty="0"/>
              <a:t>πραγματικότητα, η μεσαία εικόνα είναι ελαφρώς θολή σε σχέση με την PNG εικόνα δεξιά, που ποιοτικά είναι η καλύτερη</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567233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Εικόνες – Παραδείγματα </a:t>
            </a:r>
            <a:r>
              <a:rPr lang="el-GR" sz="4000" dirty="0" smtClean="0"/>
              <a:t>#2</a:t>
            </a:r>
            <a:r>
              <a:rPr lang="el-GR" sz="4000" dirty="0"/>
              <a:t/>
            </a:r>
            <a:br>
              <a:rPr lang="el-GR" sz="4000" dirty="0"/>
            </a:br>
            <a:endParaRPr lang="el-GR" sz="2400" b="0" dirty="0"/>
          </a:p>
        </p:txBody>
      </p:sp>
      <p:pic>
        <p:nvPicPr>
          <p:cNvPr id="4" name="Εικόνα 3" descr="[DECORATIVE]"/>
          <p:cNvPicPr>
            <a:picLocks noChangeAspect="1"/>
          </p:cNvPicPr>
          <p:nvPr/>
        </p:nvPicPr>
        <p:blipFill>
          <a:blip r:embed="rId8"/>
          <a:stretch>
            <a:fillRect/>
          </a:stretch>
        </p:blipFill>
        <p:spPr>
          <a:xfrm>
            <a:off x="288890" y="725720"/>
            <a:ext cx="4204153" cy="3097036"/>
          </a:xfrm>
          <a:prstGeom prst="rect">
            <a:avLst/>
          </a:prstGeom>
        </p:spPr>
      </p:pic>
      <p:pic>
        <p:nvPicPr>
          <p:cNvPr id="8" name="Εικόνα 7" descr="[DECORATIVE]"/>
          <p:cNvPicPr>
            <a:picLocks noChangeAspect="1"/>
          </p:cNvPicPr>
          <p:nvPr/>
        </p:nvPicPr>
        <p:blipFill>
          <a:blip r:embed="rId9"/>
          <a:stretch>
            <a:fillRect/>
          </a:stretch>
        </p:blipFill>
        <p:spPr>
          <a:xfrm>
            <a:off x="4543451" y="714459"/>
            <a:ext cx="4204153" cy="3097036"/>
          </a:xfrm>
          <a:prstGeom prst="rect">
            <a:avLst/>
          </a:prstGeom>
        </p:spPr>
      </p:pic>
      <p:sp>
        <p:nvSpPr>
          <p:cNvPr id="11" name="Ορθογώνιο 10"/>
          <p:cNvSpPr/>
          <p:nvPr>
            <p:custDataLst>
              <p:tags r:id="rId3"/>
            </p:custDataLst>
          </p:nvPr>
        </p:nvSpPr>
        <p:spPr>
          <a:xfrm>
            <a:off x="0" y="3984919"/>
            <a:ext cx="8541116" cy="2246769"/>
          </a:xfrm>
          <a:prstGeom prst="rect">
            <a:avLst/>
          </a:prstGeom>
        </p:spPr>
        <p:txBody>
          <a:bodyPr wrap="square">
            <a:spAutoFit/>
          </a:bodyPr>
          <a:lstStyle/>
          <a:p>
            <a:pPr marL="285750" indent="-285750">
              <a:buFont typeface="Wingdings" panose="05000000000000000000" pitchFamily="2" charset="2"/>
              <a:buChar char="v"/>
            </a:pPr>
            <a:r>
              <a:rPr lang="el-GR" sz="2000" b="1" dirty="0" smtClean="0"/>
              <a:t>Αριστερά</a:t>
            </a:r>
            <a:r>
              <a:rPr lang="el-GR" sz="2000" b="1" dirty="0"/>
              <a:t>:</a:t>
            </a:r>
            <a:r>
              <a:rPr lang="el-GR" sz="2000" dirty="0"/>
              <a:t> η εφαρμογή υπερβολικής </a:t>
            </a:r>
            <a:r>
              <a:rPr lang="el-GR" sz="2000" b="1" dirty="0"/>
              <a:t>JPG </a:t>
            </a:r>
            <a:r>
              <a:rPr lang="el-GR" sz="2000" dirty="0"/>
              <a:t>συμπίεσης αλλοίωσε την εικόνα, χρωματικά αλλά και γεωμετρικά (δείτε τα </a:t>
            </a:r>
            <a:r>
              <a:rPr lang="el-GR" sz="2000" dirty="0" err="1"/>
              <a:t>artifacts</a:t>
            </a:r>
            <a:r>
              <a:rPr lang="el-GR" sz="2000" dirty="0"/>
              <a:t> στα περιγράμματα των αερόστατων)</a:t>
            </a:r>
          </a:p>
          <a:p>
            <a:pPr marL="285750" indent="-285750">
              <a:buFont typeface="Wingdings" panose="05000000000000000000" pitchFamily="2" charset="2"/>
              <a:buChar char="v"/>
            </a:pPr>
            <a:r>
              <a:rPr lang="el-GR" sz="2000" b="1" dirty="0" smtClean="0"/>
              <a:t>Δεξιά</a:t>
            </a:r>
            <a:r>
              <a:rPr lang="el-GR" sz="2000" b="1" dirty="0"/>
              <a:t>:</a:t>
            </a:r>
            <a:r>
              <a:rPr lang="el-GR" sz="2000" dirty="0"/>
              <a:t> εικόνα </a:t>
            </a:r>
            <a:r>
              <a:rPr lang="el-GR" sz="2000" b="1" dirty="0"/>
              <a:t>GIF</a:t>
            </a:r>
            <a:r>
              <a:rPr lang="el-GR" sz="2000" dirty="0"/>
              <a:t>. Προσέξτε στο κάτω δεξιά αερόστατο πώς αλλοιώθηκαν τα χρώματα (φαινόμενο </a:t>
            </a:r>
            <a:r>
              <a:rPr lang="el-GR" sz="2000" dirty="0" err="1"/>
              <a:t>banding</a:t>
            </a:r>
            <a:r>
              <a:rPr lang="el-GR" sz="2000" dirty="0"/>
              <a:t> – ζώνες ίδιου, </a:t>
            </a:r>
            <a:r>
              <a:rPr lang="el-GR" sz="2000" dirty="0" err="1"/>
              <a:t>flat</a:t>
            </a:r>
            <a:r>
              <a:rPr lang="el-GR" sz="2000" dirty="0"/>
              <a:t> χρώματος) εξαιτίας του χαμηλού βάθους χρώματος της GIF κωδικοποίησης (ακατάλληλη για ποιοτικές φωτογραφίες – κατάλληλη για απλά γραφικά και λίγα χρώματα).</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32585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Εικόνες &lt;</a:t>
            </a:r>
            <a:r>
              <a:rPr lang="en-US" sz="4000" dirty="0" err="1"/>
              <a:t>img</a:t>
            </a:r>
            <a:r>
              <a:rPr lang="en-US" sz="4000" dirty="0"/>
              <a:t>&gt;</a:t>
            </a:r>
            <a:endParaRPr lang="el-GR" sz="2400" b="0" dirty="0"/>
          </a:p>
        </p:txBody>
      </p:sp>
      <p:sp>
        <p:nvSpPr>
          <p:cNvPr id="4" name="Ορθογώνιο 3"/>
          <p:cNvSpPr/>
          <p:nvPr>
            <p:custDataLst>
              <p:tags r:id="rId3"/>
            </p:custDataLst>
          </p:nvPr>
        </p:nvSpPr>
        <p:spPr>
          <a:xfrm>
            <a:off x="207822" y="945359"/>
            <a:ext cx="8773807" cy="4801314"/>
          </a:xfrm>
          <a:prstGeom prst="rect">
            <a:avLst/>
          </a:prstGeom>
        </p:spPr>
        <p:txBody>
          <a:bodyPr wrap="square">
            <a:spAutoFit/>
          </a:bodyPr>
          <a:lstStyle/>
          <a:p>
            <a:pPr marL="285750" indent="-285750">
              <a:buFont typeface="Wingdings" panose="05000000000000000000" pitchFamily="2" charset="2"/>
              <a:buChar char="v"/>
            </a:pPr>
            <a:r>
              <a:rPr lang="el-GR" dirty="0" smtClean="0"/>
              <a:t>Στοιχείο </a:t>
            </a:r>
            <a:r>
              <a:rPr lang="el-GR" dirty="0"/>
              <a:t>μικτής συμπεριφοράς (</a:t>
            </a:r>
            <a:r>
              <a:rPr lang="el-GR" dirty="0" err="1"/>
              <a:t>block</a:t>
            </a:r>
            <a:r>
              <a:rPr lang="el-GR" dirty="0"/>
              <a:t> και </a:t>
            </a:r>
            <a:r>
              <a:rPr lang="el-GR" dirty="0" err="1"/>
              <a:t>inline</a:t>
            </a:r>
            <a:r>
              <a:rPr lang="el-GR" dirty="0"/>
              <a:t>) για ενσωμάτωση εικόνας.</a:t>
            </a:r>
          </a:p>
          <a:p>
            <a:pPr marL="285750" indent="-285750">
              <a:buFont typeface="Wingdings" panose="05000000000000000000" pitchFamily="2" charset="2"/>
              <a:buChar char="v"/>
            </a:pPr>
            <a:r>
              <a:rPr lang="el-GR" dirty="0" smtClean="0"/>
              <a:t>Βασικά </a:t>
            </a:r>
            <a:r>
              <a:rPr lang="el-GR" dirty="0" err="1"/>
              <a:t>attributes</a:t>
            </a:r>
            <a:r>
              <a:rPr lang="el-GR" dirty="0"/>
              <a:t>:</a:t>
            </a:r>
          </a:p>
          <a:p>
            <a:pPr marL="742950" lvl="1" indent="-285750">
              <a:buFont typeface="Wingdings" panose="05000000000000000000" pitchFamily="2" charset="2"/>
              <a:buChar char="q"/>
            </a:pPr>
            <a:r>
              <a:rPr lang="el-GR" b="1" dirty="0" err="1" smtClean="0"/>
              <a:t>src</a:t>
            </a:r>
            <a:r>
              <a:rPr lang="el-GR" b="1" dirty="0"/>
              <a:t>:</a:t>
            </a:r>
            <a:r>
              <a:rPr lang="el-GR" dirty="0"/>
              <a:t> υποχρεωτικό - ένα URL που ορίζει τη θέση της εικόνας</a:t>
            </a:r>
          </a:p>
          <a:p>
            <a:pPr marL="742950" lvl="1" indent="-285750">
              <a:buFont typeface="Arial" panose="020B0604020202020204" pitchFamily="34" charset="0"/>
              <a:buChar char="•"/>
            </a:pPr>
            <a:r>
              <a:rPr lang="el-GR" dirty="0" smtClean="0"/>
              <a:t>σχετική </a:t>
            </a:r>
            <a:r>
              <a:rPr lang="el-GR" dirty="0"/>
              <a:t>διεύθυνση:  </a:t>
            </a:r>
            <a:r>
              <a:rPr lang="el-GR" b="1" dirty="0" err="1"/>
              <a:t>src</a:t>
            </a:r>
            <a:r>
              <a:rPr lang="el-GR" b="1" dirty="0"/>
              <a:t>="</a:t>
            </a:r>
            <a:r>
              <a:rPr lang="el-GR" b="1" dirty="0" err="1"/>
              <a:t>images</a:t>
            </a:r>
            <a:r>
              <a:rPr lang="el-GR" b="1" dirty="0"/>
              <a:t>/logo.png"</a:t>
            </a:r>
          </a:p>
          <a:p>
            <a:pPr marL="742950" lvl="1" indent="-285750">
              <a:buFont typeface="Arial" panose="020B0604020202020204" pitchFamily="34" charset="0"/>
              <a:buChar char="•"/>
            </a:pPr>
            <a:r>
              <a:rPr lang="el-GR" dirty="0" smtClean="0"/>
              <a:t>απόλυτη </a:t>
            </a:r>
            <a:r>
              <a:rPr lang="el-GR" dirty="0"/>
              <a:t>διεύθυνση: </a:t>
            </a:r>
            <a:r>
              <a:rPr lang="el-GR" b="1" dirty="0" err="1"/>
              <a:t>src</a:t>
            </a:r>
            <a:r>
              <a:rPr lang="el-GR" b="1" dirty="0"/>
              <a:t>="http://www.auth.gr/logo_el.gif"</a:t>
            </a:r>
          </a:p>
          <a:p>
            <a:pPr marL="742950" lvl="1" indent="-285750">
              <a:buFont typeface="Wingdings" panose="05000000000000000000" pitchFamily="2" charset="2"/>
              <a:buChar char="q"/>
            </a:pPr>
            <a:r>
              <a:rPr lang="el-GR" b="1" dirty="0" err="1" smtClean="0"/>
              <a:t>alt</a:t>
            </a:r>
            <a:r>
              <a:rPr lang="el-GR" b="1" dirty="0"/>
              <a:t>:</a:t>
            </a:r>
            <a:r>
              <a:rPr lang="el-GR" dirty="0"/>
              <a:t> για ορισμό εναλλακτικού κειμένου το οποίο χρειάζεται:</a:t>
            </a:r>
          </a:p>
          <a:p>
            <a:pPr marL="742950" lvl="1" indent="-285750">
              <a:buFont typeface="Arial" panose="020B0604020202020204" pitchFamily="34" charset="0"/>
              <a:buChar char="•"/>
            </a:pPr>
            <a:r>
              <a:rPr lang="el-GR" dirty="0" smtClean="0"/>
              <a:t>σε </a:t>
            </a:r>
            <a:r>
              <a:rPr lang="el-GR" dirty="0"/>
              <a:t>χρήστες με προβλήματα όρασης και χρήση μηχανικών αναγνωστών σελίδας</a:t>
            </a:r>
          </a:p>
          <a:p>
            <a:pPr marL="742950" lvl="1" indent="-285750">
              <a:buFont typeface="Arial" panose="020B0604020202020204" pitchFamily="34" charset="0"/>
              <a:buChar char="•"/>
            </a:pPr>
            <a:r>
              <a:rPr lang="el-GR" dirty="0" smtClean="0"/>
              <a:t>σε </a:t>
            </a:r>
            <a:r>
              <a:rPr lang="el-GR" dirty="0"/>
              <a:t>περιπτώσεις αδυναμία φόρτωσης των γραφικών (π.χ. δε βρέθηκε το αρχείο)</a:t>
            </a:r>
          </a:p>
          <a:p>
            <a:pPr marL="742950" lvl="1" indent="-285750">
              <a:buFont typeface="Arial" panose="020B0604020202020204" pitchFamily="34" charset="0"/>
              <a:buChar char="•"/>
            </a:pPr>
            <a:r>
              <a:rPr lang="el-GR" dirty="0" smtClean="0"/>
              <a:t>για </a:t>
            </a:r>
            <a:r>
              <a:rPr lang="el-GR" dirty="0"/>
              <a:t>σωστότερη δεικτοδότηση (</a:t>
            </a:r>
            <a:r>
              <a:rPr lang="el-GR" dirty="0" err="1"/>
              <a:t>indexing</a:t>
            </a:r>
            <a:r>
              <a:rPr lang="el-GR" dirty="0"/>
              <a:t>) από τις μηχανές αναζήτησης εικόνων</a:t>
            </a:r>
          </a:p>
          <a:p>
            <a:pPr marL="742950" lvl="1" indent="-285750">
              <a:buFont typeface="Wingdings" panose="05000000000000000000" pitchFamily="2" charset="2"/>
              <a:buChar char="q"/>
            </a:pPr>
            <a:r>
              <a:rPr lang="el-GR" i="1" dirty="0" smtClean="0"/>
              <a:t>Την </a:t>
            </a:r>
            <a:r>
              <a:rPr lang="el-GR" i="1" dirty="0"/>
              <a:t>ιδιότητα </a:t>
            </a:r>
            <a:r>
              <a:rPr lang="el-GR" i="1" dirty="0" err="1"/>
              <a:t>alt</a:t>
            </a:r>
            <a:r>
              <a:rPr lang="el-GR" i="1" dirty="0"/>
              <a:t> την ορίζουμε μόνο όταν η εικόνα έχει σχέση με το κείμενο </a:t>
            </a:r>
          </a:p>
          <a:p>
            <a:pPr lvl="1"/>
            <a:r>
              <a:rPr lang="el-GR" i="1" dirty="0" smtClean="0"/>
              <a:t>	και </a:t>
            </a:r>
            <a:r>
              <a:rPr lang="el-GR" i="1" dirty="0"/>
              <a:t>δεν είναι απλά διακοσμητική (πχ γραφικά </a:t>
            </a:r>
            <a:r>
              <a:rPr lang="el-GR" i="1" dirty="0" err="1"/>
              <a:t>διεπαφής</a:t>
            </a:r>
            <a:r>
              <a:rPr lang="el-GR" i="1" dirty="0"/>
              <a:t>). Αλλιώς βάζουμε </a:t>
            </a:r>
            <a:r>
              <a:rPr lang="el-GR" i="1" dirty="0" err="1"/>
              <a:t>alt</a:t>
            </a:r>
            <a:r>
              <a:rPr lang="el-GR" i="1" dirty="0"/>
              <a:t>=" "</a:t>
            </a:r>
          </a:p>
          <a:p>
            <a:pPr marL="742950" lvl="1" indent="-285750">
              <a:buFont typeface="Wingdings" panose="05000000000000000000" pitchFamily="2" charset="2"/>
              <a:buChar char="q"/>
            </a:pPr>
            <a:r>
              <a:rPr lang="el-GR" b="1" dirty="0" err="1" smtClean="0"/>
              <a:t>width</a:t>
            </a:r>
            <a:r>
              <a:rPr lang="el-GR" dirty="0" smtClean="0"/>
              <a:t> </a:t>
            </a:r>
            <a:r>
              <a:rPr lang="el-GR" dirty="0"/>
              <a:t>και </a:t>
            </a:r>
            <a:r>
              <a:rPr lang="el-GR" b="1" dirty="0" err="1"/>
              <a:t>height</a:t>
            </a:r>
            <a:r>
              <a:rPr lang="el-GR" b="1" dirty="0"/>
              <a:t>:</a:t>
            </a:r>
            <a:r>
              <a:rPr lang="el-GR" dirty="0"/>
              <a:t> ορίζουμε της διαστάσεις απεικόνισης μέσα στη σελίδα</a:t>
            </a:r>
          </a:p>
          <a:p>
            <a:pPr marL="742950" lvl="1" indent="-285750">
              <a:buFont typeface="Arial" panose="020B0604020202020204" pitchFamily="34" charset="0"/>
              <a:buChar char="•"/>
            </a:pPr>
            <a:r>
              <a:rPr lang="el-GR" dirty="0" smtClean="0"/>
              <a:t>ο </a:t>
            </a:r>
            <a:r>
              <a:rPr lang="el-GR" dirty="0" err="1"/>
              <a:t>browser</a:t>
            </a:r>
            <a:r>
              <a:rPr lang="el-GR" dirty="0"/>
              <a:t> μπορεί να κάνει δυναμικό </a:t>
            </a:r>
            <a:r>
              <a:rPr lang="el-GR" dirty="0" err="1"/>
              <a:t>resize</a:t>
            </a:r>
            <a:r>
              <a:rPr lang="el-GR" dirty="0"/>
              <a:t> (δηλ. όχι μόνιμο!)</a:t>
            </a:r>
          </a:p>
          <a:p>
            <a:pPr marL="742950" lvl="1" indent="-285750">
              <a:buFont typeface="Wingdings" panose="05000000000000000000" pitchFamily="2" charset="2"/>
              <a:buChar char="q"/>
            </a:pPr>
            <a:r>
              <a:rPr lang="el-GR" b="1" dirty="0" err="1" smtClean="0"/>
              <a:t>align</a:t>
            </a:r>
            <a:r>
              <a:rPr lang="el-GR" b="1" dirty="0"/>
              <a:t>:</a:t>
            </a:r>
            <a:r>
              <a:rPr lang="el-GR" dirty="0"/>
              <a:t> για στοίχιση (</a:t>
            </a:r>
            <a:r>
              <a:rPr lang="el-GR" b="1" dirty="0" err="1"/>
              <a:t>left</a:t>
            </a:r>
            <a:r>
              <a:rPr lang="el-GR" b="1" dirty="0"/>
              <a:t>, </a:t>
            </a:r>
            <a:r>
              <a:rPr lang="el-GR" b="1" dirty="0" err="1"/>
              <a:t>right</a:t>
            </a:r>
            <a:r>
              <a:rPr lang="el-GR" b="1" dirty="0"/>
              <a:t>, </a:t>
            </a:r>
            <a:r>
              <a:rPr lang="el-GR" b="1" dirty="0" err="1"/>
              <a:t>center</a:t>
            </a:r>
            <a:r>
              <a:rPr lang="el-GR" dirty="0"/>
              <a:t>)</a:t>
            </a:r>
          </a:p>
          <a:p>
            <a:pPr marL="742950" lvl="1" indent="-285750">
              <a:buFont typeface="Wingdings" panose="05000000000000000000" pitchFamily="2" charset="2"/>
              <a:buChar char="q"/>
            </a:pPr>
            <a:r>
              <a:rPr lang="el-GR" dirty="0" err="1" smtClean="0">
                <a:solidFill>
                  <a:srgbClr val="FF0000"/>
                </a:solidFill>
              </a:rPr>
              <a:t>usemap</a:t>
            </a:r>
            <a:r>
              <a:rPr lang="el-GR" dirty="0">
                <a:solidFill>
                  <a:srgbClr val="FF0000"/>
                </a:solidFill>
              </a:rPr>
              <a:t>:</a:t>
            </a:r>
            <a:r>
              <a:rPr lang="el-GR" dirty="0"/>
              <a:t> για ορισμό </a:t>
            </a:r>
            <a:r>
              <a:rPr lang="el-GR" dirty="0" err="1"/>
              <a:t>hot-spots</a:t>
            </a:r>
            <a:r>
              <a:rPr lang="el-GR" dirty="0"/>
              <a:t> πάνω στην εικόνα (βλ. συνέχεια)</a:t>
            </a:r>
          </a:p>
          <a:p>
            <a:pPr marL="285750" indent="-285750">
              <a:buFont typeface="Wingdings" panose="05000000000000000000" pitchFamily="2" charset="2"/>
              <a:buChar char="v"/>
            </a:pPr>
            <a:r>
              <a:rPr lang="el-GR" dirty="0" smtClean="0"/>
              <a:t>Εικόνα </a:t>
            </a:r>
            <a:r>
              <a:rPr lang="el-GR" dirty="0"/>
              <a:t>ως Σύνδεσμος</a:t>
            </a:r>
          </a:p>
          <a:p>
            <a:pPr marL="742950" lvl="1" indent="-285750">
              <a:buFont typeface="Wingdings" panose="05000000000000000000" pitchFamily="2" charset="2"/>
              <a:buChar char="q"/>
            </a:pPr>
            <a:r>
              <a:rPr lang="el-GR" dirty="0" smtClean="0">
                <a:solidFill>
                  <a:srgbClr val="006600"/>
                </a:solidFill>
              </a:rPr>
              <a:t>&lt;</a:t>
            </a:r>
            <a:r>
              <a:rPr lang="el-GR" dirty="0">
                <a:solidFill>
                  <a:srgbClr val="006600"/>
                </a:solidFill>
              </a:rPr>
              <a:t>a </a:t>
            </a:r>
            <a:r>
              <a:rPr lang="el-GR" dirty="0" err="1">
                <a:solidFill>
                  <a:srgbClr val="006600"/>
                </a:solidFill>
              </a:rPr>
              <a:t>href</a:t>
            </a:r>
            <a:r>
              <a:rPr lang="el-GR" dirty="0">
                <a:solidFill>
                  <a:srgbClr val="006600"/>
                </a:solidFill>
              </a:rPr>
              <a:t>="…"&gt;</a:t>
            </a:r>
            <a:r>
              <a:rPr lang="el-GR" dirty="0">
                <a:solidFill>
                  <a:srgbClr val="0070C0"/>
                </a:solidFill>
              </a:rPr>
              <a:t>&lt;</a:t>
            </a:r>
            <a:r>
              <a:rPr lang="el-GR" dirty="0" err="1">
                <a:solidFill>
                  <a:srgbClr val="0070C0"/>
                </a:solidFill>
              </a:rPr>
              <a:t>img</a:t>
            </a:r>
            <a:r>
              <a:rPr lang="el-GR" dirty="0">
                <a:solidFill>
                  <a:srgbClr val="0070C0"/>
                </a:solidFill>
              </a:rPr>
              <a:t> </a:t>
            </a:r>
            <a:r>
              <a:rPr lang="el-GR" dirty="0" err="1">
                <a:solidFill>
                  <a:srgbClr val="0070C0"/>
                </a:solidFill>
              </a:rPr>
              <a:t>src</a:t>
            </a:r>
            <a:r>
              <a:rPr lang="el-GR" dirty="0">
                <a:solidFill>
                  <a:srgbClr val="0070C0"/>
                </a:solidFill>
              </a:rPr>
              <a:t>="myimage.png" </a:t>
            </a:r>
            <a:r>
              <a:rPr lang="el-GR" dirty="0" err="1">
                <a:solidFill>
                  <a:srgbClr val="0070C0"/>
                </a:solidFill>
              </a:rPr>
              <a:t>alt</a:t>
            </a:r>
            <a:r>
              <a:rPr lang="el-GR" dirty="0">
                <a:solidFill>
                  <a:srgbClr val="0070C0"/>
                </a:solidFill>
              </a:rPr>
              <a:t>="</a:t>
            </a:r>
            <a:r>
              <a:rPr lang="el-GR" dirty="0" err="1">
                <a:solidFill>
                  <a:srgbClr val="0070C0"/>
                </a:solidFill>
              </a:rPr>
              <a:t>sometext</a:t>
            </a:r>
            <a:r>
              <a:rPr lang="el-GR" dirty="0">
                <a:solidFill>
                  <a:srgbClr val="0070C0"/>
                </a:solidFill>
              </a:rPr>
              <a:t>" /&gt;</a:t>
            </a:r>
            <a:r>
              <a:rPr lang="el-GR" dirty="0">
                <a:solidFill>
                  <a:srgbClr val="006600"/>
                </a:solidFill>
              </a:rPr>
              <a:t>&lt;/a&gt;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4111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n-US" sz="4000" dirty="0"/>
              <a:t>Image Maps</a:t>
            </a:r>
            <a:endParaRPr lang="el-GR" sz="4000" dirty="0"/>
          </a:p>
        </p:txBody>
      </p:sp>
      <p:sp>
        <p:nvSpPr>
          <p:cNvPr id="3" name="Ορθογώνιο 2"/>
          <p:cNvSpPr/>
          <p:nvPr>
            <p:custDataLst>
              <p:tags r:id="rId3"/>
            </p:custDataLst>
          </p:nvPr>
        </p:nvSpPr>
        <p:spPr>
          <a:xfrm>
            <a:off x="197767" y="728151"/>
            <a:ext cx="8820472" cy="1938992"/>
          </a:xfrm>
          <a:prstGeom prst="rect">
            <a:avLst/>
          </a:prstGeom>
        </p:spPr>
        <p:txBody>
          <a:bodyPr wrap="square">
            <a:spAutoFit/>
          </a:bodyPr>
          <a:lstStyle/>
          <a:p>
            <a:pPr marL="285750" indent="-285750">
              <a:buFont typeface="Wingdings" panose="05000000000000000000" pitchFamily="2" charset="2"/>
              <a:buChar char="v"/>
            </a:pPr>
            <a:r>
              <a:rPr lang="el-GR" sz="2000" dirty="0" smtClean="0"/>
              <a:t>Εικόνες </a:t>
            </a:r>
            <a:r>
              <a:rPr lang="el-GR" sz="2000" dirty="0"/>
              <a:t>που πάνω τους έχουμε ορίσει περιοχές που λειτουργούν ως σύνδεσμοι.</a:t>
            </a:r>
          </a:p>
          <a:p>
            <a:pPr marL="742950" lvl="1" indent="-285750">
              <a:buFont typeface="Wingdings" panose="05000000000000000000" pitchFamily="2" charset="2"/>
              <a:buChar char="q"/>
            </a:pPr>
            <a:r>
              <a:rPr lang="el-GR" sz="2000" dirty="0" smtClean="0"/>
              <a:t>Οι </a:t>
            </a:r>
            <a:r>
              <a:rPr lang="el-GR" sz="2000" dirty="0"/>
              <a:t>περιοχές ορίζονται με ειδική ετικέτα </a:t>
            </a:r>
            <a:r>
              <a:rPr lang="el-GR" sz="2000" b="1" dirty="0" err="1"/>
              <a:t>map</a:t>
            </a:r>
            <a:r>
              <a:rPr lang="el-GR" sz="2000" dirty="0"/>
              <a:t> και χρήση ιδιοτήτων </a:t>
            </a:r>
            <a:r>
              <a:rPr lang="el-GR" sz="2000" b="1" dirty="0" err="1"/>
              <a:t>name</a:t>
            </a:r>
            <a:r>
              <a:rPr lang="el-GR" sz="2000" b="1" dirty="0"/>
              <a:t>/</a:t>
            </a:r>
            <a:r>
              <a:rPr lang="el-GR" sz="2000" b="1" dirty="0" err="1"/>
              <a:t>id</a:t>
            </a:r>
            <a:r>
              <a:rPr lang="el-GR" sz="2000" dirty="0"/>
              <a:t>.</a:t>
            </a:r>
          </a:p>
          <a:p>
            <a:pPr marL="742950" lvl="1" indent="-285750">
              <a:buFont typeface="Arial" panose="020B0604020202020204" pitchFamily="34" charset="0"/>
              <a:buChar char="•"/>
            </a:pPr>
            <a:r>
              <a:rPr lang="el-GR" sz="2000" dirty="0" smtClean="0"/>
              <a:t>Είδη </a:t>
            </a:r>
            <a:r>
              <a:rPr lang="el-GR" sz="2000" dirty="0"/>
              <a:t>περιοχών: ορθογώνια, κύκλοι, πολύγωνα (δύσκολο να οριστούν με το χέρι!)</a:t>
            </a:r>
          </a:p>
          <a:p>
            <a:pPr marL="742950" lvl="1" indent="-285750">
              <a:buFont typeface="Wingdings" panose="05000000000000000000" pitchFamily="2" charset="2"/>
              <a:buChar char="q"/>
            </a:pPr>
            <a:r>
              <a:rPr lang="el-GR" sz="2000" dirty="0" smtClean="0"/>
              <a:t>Η </a:t>
            </a:r>
            <a:r>
              <a:rPr lang="el-GR" sz="2000" dirty="0"/>
              <a:t>συσχέτιση </a:t>
            </a:r>
            <a:r>
              <a:rPr lang="el-GR" sz="2000" b="1" dirty="0" err="1"/>
              <a:t>map</a:t>
            </a:r>
            <a:r>
              <a:rPr lang="el-GR" sz="2000" dirty="0"/>
              <a:t> και </a:t>
            </a:r>
            <a:r>
              <a:rPr lang="el-GR" sz="2000" b="1" dirty="0" err="1"/>
              <a:t>img</a:t>
            </a:r>
            <a:r>
              <a:rPr lang="el-GR" sz="2000" b="1" dirty="0"/>
              <a:t> </a:t>
            </a:r>
            <a:r>
              <a:rPr lang="el-GR" sz="2000" dirty="0"/>
              <a:t>γίνεται μέσω της ιδιότητας </a:t>
            </a:r>
            <a:r>
              <a:rPr lang="el-GR" sz="2000" b="1" dirty="0" err="1"/>
              <a:t>usemap</a:t>
            </a:r>
            <a:r>
              <a:rPr lang="el-GR" sz="2000" b="1" dirty="0"/>
              <a:t> </a:t>
            </a:r>
            <a:r>
              <a:rPr lang="el-GR" sz="2000" dirty="0"/>
              <a:t>της </a:t>
            </a:r>
            <a:r>
              <a:rPr lang="el-GR" sz="2000" b="1" dirty="0" err="1"/>
              <a:t>img</a:t>
            </a:r>
            <a:r>
              <a:rPr lang="el-GR" sz="2000" dirty="0"/>
              <a:t>.</a:t>
            </a:r>
          </a:p>
          <a:p>
            <a:pPr marL="285750" indent="-285750">
              <a:buFont typeface="Wingdings" panose="05000000000000000000" pitchFamily="2" charset="2"/>
              <a:buChar char="v"/>
            </a:pPr>
            <a:r>
              <a:rPr lang="el-GR" sz="2000" dirty="0" smtClean="0"/>
              <a:t>Παράδειγμα </a:t>
            </a:r>
            <a:r>
              <a:rPr lang="el-GR" sz="2000" dirty="0"/>
              <a:t>χρήσης και λοιπές λεπτομέρειες κώδικα:</a:t>
            </a:r>
          </a:p>
        </p:txBody>
      </p:sp>
      <p:grpSp>
        <p:nvGrpSpPr>
          <p:cNvPr id="9" name="Ομάδα 8" descr="[DECORATIVE]"/>
          <p:cNvGrpSpPr/>
          <p:nvPr/>
        </p:nvGrpSpPr>
        <p:grpSpPr>
          <a:xfrm>
            <a:off x="323528" y="2566475"/>
            <a:ext cx="8479506" cy="2754627"/>
            <a:chOff x="323528" y="2566475"/>
            <a:chExt cx="8479506" cy="2754627"/>
          </a:xfrm>
        </p:grpSpPr>
        <p:pic>
          <p:nvPicPr>
            <p:cNvPr id="7" name="Εικόνα 6" descr="[DECORATIVE]"/>
            <p:cNvPicPr>
              <a:picLocks noChangeAspect="1"/>
            </p:cNvPicPr>
            <p:nvPr/>
          </p:nvPicPr>
          <p:blipFill>
            <a:blip r:embed="rId9"/>
            <a:stretch>
              <a:fillRect/>
            </a:stretch>
          </p:blipFill>
          <p:spPr>
            <a:xfrm>
              <a:off x="323528" y="2633825"/>
              <a:ext cx="5544616" cy="2687277"/>
            </a:xfrm>
            <a:prstGeom prst="rect">
              <a:avLst/>
            </a:prstGeom>
          </p:spPr>
        </p:pic>
        <p:pic>
          <p:nvPicPr>
            <p:cNvPr id="8" name="Εικόνα 7" descr="[DECORATIVE]"/>
            <p:cNvPicPr>
              <a:picLocks noChangeAspect="1"/>
            </p:cNvPicPr>
            <p:nvPr/>
          </p:nvPicPr>
          <p:blipFill>
            <a:blip r:embed="rId10"/>
            <a:stretch>
              <a:fillRect/>
            </a:stretch>
          </p:blipFill>
          <p:spPr>
            <a:xfrm>
              <a:off x="6083349" y="2566475"/>
              <a:ext cx="2719685" cy="2754627"/>
            </a:xfrm>
            <a:prstGeom prst="rect">
              <a:avLst/>
            </a:prstGeom>
          </p:spPr>
        </p:pic>
      </p:grpSp>
      <p:sp>
        <p:nvSpPr>
          <p:cNvPr id="5" name="Ορθογώνιο 4"/>
          <p:cNvSpPr/>
          <p:nvPr>
            <p:custDataLst>
              <p:tags r:id="rId4"/>
            </p:custDataLst>
          </p:nvPr>
        </p:nvSpPr>
        <p:spPr>
          <a:xfrm>
            <a:off x="197767" y="5335862"/>
            <a:ext cx="8640960" cy="923330"/>
          </a:xfrm>
          <a:prstGeom prst="rect">
            <a:avLst/>
          </a:prstGeom>
        </p:spPr>
        <p:txBody>
          <a:bodyPr wrap="square">
            <a:spAutoFit/>
          </a:bodyPr>
          <a:lstStyle/>
          <a:p>
            <a:pPr marL="285750" indent="-285750">
              <a:buFont typeface="Wingdings" panose="05000000000000000000" pitchFamily="2" charset="2"/>
              <a:buChar char="q"/>
            </a:pPr>
            <a:r>
              <a:rPr lang="el-GR" dirty="0" smtClean="0"/>
              <a:t>Οι </a:t>
            </a:r>
            <a:r>
              <a:rPr lang="el-GR" dirty="0"/>
              <a:t>συντεταγμένες είναι σε </a:t>
            </a:r>
            <a:r>
              <a:rPr lang="el-GR" dirty="0" err="1"/>
              <a:t>pixels</a:t>
            </a:r>
            <a:r>
              <a:rPr lang="el-GR" dirty="0"/>
              <a:t>, με αναφορά την πάνω αριστερή γωνία - (0,0)</a:t>
            </a:r>
          </a:p>
          <a:p>
            <a:pPr marL="285750" indent="-285750">
              <a:buFont typeface="Wingdings" panose="05000000000000000000" pitchFamily="2" charset="2"/>
              <a:buChar char="q"/>
            </a:pPr>
            <a:r>
              <a:rPr lang="el-GR" dirty="0" smtClean="0"/>
              <a:t>Ο </a:t>
            </a:r>
            <a:r>
              <a:rPr lang="el-GR" dirty="0"/>
              <a:t>κύκλος και το ορθογώνιο στην εικόνα μπήκαν με </a:t>
            </a:r>
            <a:r>
              <a:rPr lang="el-GR" dirty="0" err="1"/>
              <a:t>Photoshop</a:t>
            </a:r>
            <a:r>
              <a:rPr lang="el-GR" dirty="0"/>
              <a:t>! Δεν φαίνονται!</a:t>
            </a:r>
          </a:p>
          <a:p>
            <a:pPr marL="285750" indent="-285750">
              <a:buFont typeface="Wingdings" panose="05000000000000000000" pitchFamily="2" charset="2"/>
              <a:buChar char="q"/>
            </a:pPr>
            <a:r>
              <a:rPr lang="el-GR" dirty="0" smtClean="0"/>
              <a:t>Το </a:t>
            </a:r>
            <a:r>
              <a:rPr lang="el-GR" dirty="0"/>
              <a:t>πολύγωνο στη Θεσσαλία φαίνεται όταν πατηθεί το ποντίκι.</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1045321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Εικόνες – Οδηγίες</a:t>
            </a:r>
          </a:p>
        </p:txBody>
      </p:sp>
      <p:sp>
        <p:nvSpPr>
          <p:cNvPr id="4" name="Ορθογώνιο 3"/>
          <p:cNvSpPr/>
          <p:nvPr>
            <p:custDataLst>
              <p:tags r:id="rId3"/>
            </p:custDataLst>
          </p:nvPr>
        </p:nvSpPr>
        <p:spPr>
          <a:xfrm>
            <a:off x="53751" y="945359"/>
            <a:ext cx="8928992" cy="4985980"/>
          </a:xfrm>
          <a:prstGeom prst="rect">
            <a:avLst/>
          </a:prstGeom>
        </p:spPr>
        <p:txBody>
          <a:bodyPr wrap="square">
            <a:spAutoFit/>
          </a:bodyPr>
          <a:lstStyle/>
          <a:p>
            <a:pPr marL="285750" indent="-285750">
              <a:buFont typeface="Wingdings" panose="05000000000000000000" pitchFamily="2" charset="2"/>
              <a:buChar char="v"/>
            </a:pPr>
            <a:r>
              <a:rPr lang="el-GR" sz="2000" dirty="0" smtClean="0"/>
              <a:t>Οι </a:t>
            </a:r>
            <a:r>
              <a:rPr lang="el-GR" sz="2000" dirty="0" err="1"/>
              <a:t>browsers</a:t>
            </a:r>
            <a:r>
              <a:rPr lang="el-GR" sz="2000" dirty="0"/>
              <a:t> απεικονίζουν σκέτες εικόνες σε σμίκρυνση αν είναι μεγαλύτερες από τον διαθέσιμο χώρο του παραθύρου.</a:t>
            </a:r>
          </a:p>
          <a:p>
            <a:pPr marL="742950" lvl="1" indent="-285750">
              <a:buFont typeface="Wingdings" panose="05000000000000000000" pitchFamily="2" charset="2"/>
              <a:buChar char="q"/>
            </a:pPr>
            <a:r>
              <a:rPr lang="el-GR" sz="2000" dirty="0" smtClean="0"/>
              <a:t>το </a:t>
            </a:r>
            <a:r>
              <a:rPr lang="el-GR" sz="2000" dirty="0"/>
              <a:t>κάνουν δυναμικά – δεν αλλάζουν μόνιμα την εικόνα</a:t>
            </a:r>
          </a:p>
          <a:p>
            <a:pPr marL="285750" indent="-285750">
              <a:buFont typeface="Wingdings" panose="05000000000000000000" pitchFamily="2" charset="2"/>
              <a:buChar char="v"/>
            </a:pPr>
            <a:r>
              <a:rPr lang="el-GR" sz="2000" dirty="0" smtClean="0"/>
              <a:t>Καλύτερα να φτιάχνετε τις εικόνες στις διαστάσεις που τις θέλετε και όχι όπως προέκυψαν από την υψηλής ανάλυσης ψηφιακή φωτογραφική μηχανή</a:t>
            </a:r>
          </a:p>
          <a:p>
            <a:pPr marL="742950" lvl="1" indent="-285750">
              <a:buFont typeface="Wingdings" panose="05000000000000000000" pitchFamily="2" charset="2"/>
              <a:buChar char="q"/>
            </a:pPr>
            <a:r>
              <a:rPr lang="el-GR" sz="2000" dirty="0" smtClean="0"/>
              <a:t>Μια ποιοτικά καλή εικόνα για θέαση στην οθόνη, δε χρειάζεται να είναι πάνω από 1024 </a:t>
            </a:r>
            <a:r>
              <a:rPr lang="el-GR" sz="2000" dirty="0" err="1" smtClean="0"/>
              <a:t>pixels</a:t>
            </a:r>
            <a:r>
              <a:rPr lang="el-GR" sz="2000" dirty="0" smtClean="0"/>
              <a:t> σε πλάτος. Σε τέτοια διάσταση το παραγόμενο αρχείο είναι σχετικά μικρό (π.χ. &lt;500 ΚΒ) και εξοικονομείτε </a:t>
            </a:r>
            <a:r>
              <a:rPr lang="el-GR" sz="2000" dirty="0" err="1" smtClean="0"/>
              <a:t>bandwidth</a:t>
            </a:r>
            <a:r>
              <a:rPr lang="el-GR" sz="2000" dirty="0" smtClean="0"/>
              <a:t> στον </a:t>
            </a:r>
            <a:r>
              <a:rPr lang="el-GR" sz="2000" dirty="0" err="1" smtClean="0"/>
              <a:t>web</a:t>
            </a:r>
            <a:r>
              <a:rPr lang="el-GR" sz="2000" dirty="0" smtClean="0"/>
              <a:t> </a:t>
            </a:r>
            <a:r>
              <a:rPr lang="el-GR" sz="2000" dirty="0" err="1" smtClean="0"/>
              <a:t>server</a:t>
            </a:r>
            <a:r>
              <a:rPr lang="el-GR" sz="2000" dirty="0" smtClean="0"/>
              <a:t>.</a:t>
            </a:r>
          </a:p>
          <a:p>
            <a:pPr marL="285750" indent="-285750">
              <a:buFont typeface="Wingdings" panose="05000000000000000000" pitchFamily="2" charset="2"/>
              <a:buChar char="v"/>
            </a:pPr>
            <a:r>
              <a:rPr lang="el-GR" sz="2000" dirty="0" smtClean="0"/>
              <a:t>Αν </a:t>
            </a:r>
            <a:r>
              <a:rPr lang="el-GR" sz="2000" dirty="0"/>
              <a:t>πρέπει να δώσετε πρόσβαση σε μεγάλες εικόνες, φτιάξτε μικρογραφίες (</a:t>
            </a:r>
            <a:r>
              <a:rPr lang="el-GR" sz="2000" dirty="0" err="1"/>
              <a:t>thumbnails</a:t>
            </a:r>
            <a:r>
              <a:rPr lang="el-GR" sz="2000" dirty="0"/>
              <a:t>) και με σύνδεσμο πάνω τους δώστε την μεγάλη εικόνα.</a:t>
            </a:r>
          </a:p>
          <a:p>
            <a:pPr marL="285750" indent="-285750">
              <a:buFont typeface="Wingdings" panose="05000000000000000000" pitchFamily="2" charset="2"/>
              <a:buChar char="v"/>
            </a:pPr>
            <a:r>
              <a:rPr lang="el-GR" sz="2000" dirty="0" smtClean="0"/>
              <a:t>Για </a:t>
            </a:r>
            <a:r>
              <a:rPr lang="el-GR" sz="2000" dirty="0"/>
              <a:t>οργανωτικούς και διαχειριστικούς λόγους, καλό είναι οι εικόνες ενός </a:t>
            </a:r>
            <a:r>
              <a:rPr lang="el-GR" sz="2000" dirty="0" err="1"/>
              <a:t>site</a:t>
            </a:r>
            <a:r>
              <a:rPr lang="el-GR" sz="2000" dirty="0"/>
              <a:t> να βρίσκονται σε δικό τους φάκελο στο </a:t>
            </a:r>
            <a:r>
              <a:rPr lang="el-GR" sz="2000" dirty="0" err="1"/>
              <a:t>server</a:t>
            </a:r>
            <a:r>
              <a:rPr lang="el-GR" sz="2000" dirty="0"/>
              <a:t>.</a:t>
            </a:r>
          </a:p>
          <a:p>
            <a:pPr marL="285750" indent="-285750">
              <a:buFont typeface="Wingdings" panose="05000000000000000000" pitchFamily="2" charset="2"/>
              <a:buChar char="v"/>
            </a:pPr>
            <a:r>
              <a:rPr lang="el-GR" sz="2000" dirty="0" smtClean="0"/>
              <a:t>Τα </a:t>
            </a:r>
            <a:r>
              <a:rPr lang="el-GR" sz="2000" dirty="0"/>
              <a:t>γραφικά </a:t>
            </a:r>
            <a:r>
              <a:rPr lang="el-GR" sz="2000" dirty="0" err="1"/>
              <a:t>διεπαφής</a:t>
            </a:r>
            <a:r>
              <a:rPr lang="el-GR" sz="2000" dirty="0"/>
              <a:t> συνήθως τα τοποθετούμε στο φόντο (</a:t>
            </a:r>
            <a:r>
              <a:rPr lang="el-GR" sz="2000" dirty="0" err="1"/>
              <a:t>background</a:t>
            </a:r>
            <a:r>
              <a:rPr lang="el-GR" sz="2000" dirty="0"/>
              <a:t>) </a:t>
            </a:r>
            <a:r>
              <a:rPr lang="el-GR" sz="2000" dirty="0" err="1"/>
              <a:t>block</a:t>
            </a:r>
            <a:r>
              <a:rPr lang="el-GR" sz="2000" dirty="0"/>
              <a:t> στοιχείων μέσω κανόνων CSS.</a:t>
            </a:r>
          </a:p>
          <a:p>
            <a:endParaRPr lang="el-GR" dirty="0"/>
          </a:p>
        </p:txBody>
      </p:sp>
      <p:pic>
        <p:nvPicPr>
          <p:cNvPr id="7" name="Εικόνα 1"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79926" y="5976241"/>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1619655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Λίστες &lt;</a:t>
            </a:r>
            <a:r>
              <a:rPr lang="en-US" sz="4000" dirty="0" err="1" smtClean="0"/>
              <a:t>ul</a:t>
            </a:r>
            <a:r>
              <a:rPr lang="el-GR" sz="4000" dirty="0" smtClean="0"/>
              <a:t>&gt;</a:t>
            </a:r>
            <a:r>
              <a:rPr lang="en-US" sz="4000" dirty="0" smtClean="0"/>
              <a:t> </a:t>
            </a:r>
            <a:r>
              <a:rPr lang="el-GR" sz="4000" dirty="0" smtClean="0"/>
              <a:t>και &lt;</a:t>
            </a:r>
            <a:r>
              <a:rPr lang="en-US" sz="4000" dirty="0" err="1" smtClean="0"/>
              <a:t>ol</a:t>
            </a:r>
            <a:r>
              <a:rPr lang="el-GR" sz="4000" dirty="0" smtClean="0"/>
              <a:t>&gt;</a:t>
            </a:r>
            <a:r>
              <a:rPr lang="en-US" sz="4000" dirty="0" smtClean="0"/>
              <a:t/>
            </a:r>
            <a:br>
              <a:rPr lang="en-US" sz="4000" dirty="0" smtClean="0"/>
            </a:br>
            <a:r>
              <a:rPr lang="el-GR" sz="2400" b="0" dirty="0" smtClean="0"/>
              <a:t>και στοιχεία λίστας &lt;</a:t>
            </a:r>
            <a:r>
              <a:rPr lang="en-US" sz="2400" b="0" dirty="0" smtClean="0"/>
              <a:t>li</a:t>
            </a:r>
            <a:r>
              <a:rPr lang="el-GR" sz="2400" b="0" dirty="0" smtClean="0"/>
              <a:t>&gt;</a:t>
            </a:r>
            <a:endParaRPr lang="el-GR" sz="2400" b="0" dirty="0"/>
          </a:p>
        </p:txBody>
      </p:sp>
      <p:sp>
        <p:nvSpPr>
          <p:cNvPr id="7" name="Ορθογώνιο 6"/>
          <p:cNvSpPr/>
          <p:nvPr>
            <p:custDataLst>
              <p:tags r:id="rId3"/>
            </p:custDataLst>
          </p:nvPr>
        </p:nvSpPr>
        <p:spPr>
          <a:xfrm>
            <a:off x="218906" y="1128309"/>
            <a:ext cx="10153128" cy="1754326"/>
          </a:xfrm>
          <a:prstGeom prst="rect">
            <a:avLst/>
          </a:prstGeom>
        </p:spPr>
        <p:txBody>
          <a:bodyPr wrap="square">
            <a:spAutoFit/>
          </a:bodyPr>
          <a:lstStyle/>
          <a:p>
            <a:pPr marL="285750" indent="-285750">
              <a:buFont typeface="Wingdings" panose="05000000000000000000" pitchFamily="2" charset="2"/>
              <a:buChar char="v"/>
            </a:pPr>
            <a:r>
              <a:rPr lang="el-GR" dirty="0" err="1" smtClean="0"/>
              <a:t>Block</a:t>
            </a:r>
            <a:r>
              <a:rPr lang="el-GR" dirty="0" smtClean="0"/>
              <a:t> </a:t>
            </a:r>
            <a:r>
              <a:rPr lang="el-GR" dirty="0"/>
              <a:t>στοιχεία για κατασκευή λιστών από (συνήθως) "συναφή" πράγματα.</a:t>
            </a:r>
          </a:p>
          <a:p>
            <a:pPr marL="742950" lvl="1" indent="-285750">
              <a:buFont typeface="Wingdings" panose="05000000000000000000" pitchFamily="2" charset="2"/>
              <a:buChar char="q"/>
            </a:pPr>
            <a:r>
              <a:rPr lang="el-GR" dirty="0" smtClean="0"/>
              <a:t>με </a:t>
            </a:r>
            <a:r>
              <a:rPr lang="el-GR" b="1" dirty="0" err="1"/>
              <a:t>ul</a:t>
            </a:r>
            <a:r>
              <a:rPr lang="el-GR" dirty="0"/>
              <a:t> φτιάχνουμε </a:t>
            </a:r>
            <a:r>
              <a:rPr lang="el-GR" b="1" dirty="0" err="1">
                <a:solidFill>
                  <a:srgbClr val="FF0000"/>
                </a:solidFill>
              </a:rPr>
              <a:t>u</a:t>
            </a:r>
            <a:r>
              <a:rPr lang="el-GR" dirty="0" err="1"/>
              <a:t>nordered</a:t>
            </a:r>
            <a:r>
              <a:rPr lang="el-GR" dirty="0"/>
              <a:t> </a:t>
            </a:r>
            <a:r>
              <a:rPr lang="el-GR" b="1" dirty="0" err="1">
                <a:solidFill>
                  <a:srgbClr val="FF0000"/>
                </a:solidFill>
              </a:rPr>
              <a:t>l</a:t>
            </a:r>
            <a:r>
              <a:rPr lang="el-GR" dirty="0" err="1"/>
              <a:t>ist</a:t>
            </a:r>
            <a:r>
              <a:rPr lang="el-GR" dirty="0"/>
              <a:t> (λίστα με κουκίδες)</a:t>
            </a:r>
          </a:p>
          <a:p>
            <a:pPr marL="742950" lvl="1" indent="-285750">
              <a:buFont typeface="Wingdings" panose="05000000000000000000" pitchFamily="2" charset="2"/>
              <a:buChar char="q"/>
            </a:pPr>
            <a:r>
              <a:rPr lang="el-GR" dirty="0" smtClean="0"/>
              <a:t>με </a:t>
            </a:r>
            <a:r>
              <a:rPr lang="el-GR" b="1" dirty="0" err="1"/>
              <a:t>ol</a:t>
            </a:r>
            <a:r>
              <a:rPr lang="el-GR" dirty="0"/>
              <a:t> φτιάχνουμε </a:t>
            </a:r>
            <a:r>
              <a:rPr lang="el-GR" b="1" dirty="0" err="1">
                <a:solidFill>
                  <a:srgbClr val="FF0000"/>
                </a:solidFill>
              </a:rPr>
              <a:t>o</a:t>
            </a:r>
            <a:r>
              <a:rPr lang="el-GR" dirty="0" err="1"/>
              <a:t>rdered</a:t>
            </a:r>
            <a:r>
              <a:rPr lang="el-GR" dirty="0"/>
              <a:t> </a:t>
            </a:r>
            <a:r>
              <a:rPr lang="el-GR" b="1" dirty="0" err="1">
                <a:solidFill>
                  <a:srgbClr val="FF0000"/>
                </a:solidFill>
              </a:rPr>
              <a:t>l</a:t>
            </a:r>
            <a:r>
              <a:rPr lang="el-GR" dirty="0" err="1"/>
              <a:t>ist</a:t>
            </a:r>
            <a:r>
              <a:rPr lang="el-GR" dirty="0"/>
              <a:t> (αριθμημένη λίστα)</a:t>
            </a:r>
          </a:p>
          <a:p>
            <a:pPr marL="742950" lvl="1" indent="-285750">
              <a:buFont typeface="Wingdings" panose="05000000000000000000" pitchFamily="2" charset="2"/>
              <a:buChar char="q"/>
            </a:pPr>
            <a:r>
              <a:rPr lang="el-GR" dirty="0" smtClean="0"/>
              <a:t>ΠΡΟΣΟΧΗ</a:t>
            </a:r>
            <a:r>
              <a:rPr lang="el-GR" dirty="0"/>
              <a:t>: και στις δύο περιπτώσεις, στοιχεία λίστας (</a:t>
            </a:r>
            <a:r>
              <a:rPr lang="el-GR" b="1" dirty="0" err="1">
                <a:solidFill>
                  <a:srgbClr val="FF0000"/>
                </a:solidFill>
              </a:rPr>
              <a:t>l</a:t>
            </a:r>
            <a:r>
              <a:rPr lang="el-GR" dirty="0" err="1"/>
              <a:t>ist</a:t>
            </a:r>
            <a:r>
              <a:rPr lang="el-GR" dirty="0"/>
              <a:t> </a:t>
            </a:r>
            <a:r>
              <a:rPr lang="el-GR" b="1" dirty="0" err="1">
                <a:solidFill>
                  <a:srgbClr val="FF0000"/>
                </a:solidFill>
              </a:rPr>
              <a:t>i</a:t>
            </a:r>
            <a:r>
              <a:rPr lang="el-GR" dirty="0" err="1"/>
              <a:t>tem</a:t>
            </a:r>
            <a:r>
              <a:rPr lang="el-GR" dirty="0"/>
              <a:t>) βάζει το </a:t>
            </a:r>
            <a:r>
              <a:rPr lang="el-GR" b="1" dirty="0" err="1"/>
              <a:t>li</a:t>
            </a:r>
            <a:endParaRPr lang="el-GR" b="1" dirty="0"/>
          </a:p>
          <a:p>
            <a:pPr marL="285750" indent="-285750">
              <a:buFont typeface="Wingdings" panose="05000000000000000000" pitchFamily="2" charset="2"/>
              <a:buChar char="v"/>
            </a:pPr>
            <a:r>
              <a:rPr lang="el-GR" dirty="0" smtClean="0"/>
              <a:t>Βασικά </a:t>
            </a:r>
            <a:r>
              <a:rPr lang="el-GR" dirty="0" err="1"/>
              <a:t>attributes</a:t>
            </a:r>
            <a:endParaRPr lang="el-GR" dirty="0"/>
          </a:p>
          <a:p>
            <a:pPr marL="742950" lvl="1" indent="-285750">
              <a:buFont typeface="Wingdings" panose="05000000000000000000" pitchFamily="2" charset="2"/>
              <a:buChar char="q"/>
            </a:pPr>
            <a:r>
              <a:rPr lang="el-GR" b="1" dirty="0" err="1" smtClean="0"/>
              <a:t>type</a:t>
            </a:r>
            <a:r>
              <a:rPr lang="el-GR" b="1" dirty="0"/>
              <a:t>:</a:t>
            </a:r>
            <a:r>
              <a:rPr lang="el-GR" dirty="0"/>
              <a:t> καθορίζει το είδος κουκίδας/αρίθμησης σε μια λίστα ή ένα στοιχεί </a:t>
            </a:r>
            <a:r>
              <a:rPr lang="el-GR" dirty="0" smtClean="0"/>
              <a:t>λίστας</a:t>
            </a:r>
            <a:endParaRPr lang="el-GR" dirty="0"/>
          </a:p>
        </p:txBody>
      </p:sp>
      <p:pic>
        <p:nvPicPr>
          <p:cNvPr id="9" name="Εικόνα 8" descr="[DECORATIVE]"/>
          <p:cNvPicPr>
            <a:picLocks noChangeAspect="1"/>
          </p:cNvPicPr>
          <p:nvPr/>
        </p:nvPicPr>
        <p:blipFill>
          <a:blip r:embed="rId9"/>
          <a:stretch>
            <a:fillRect/>
          </a:stretch>
        </p:blipFill>
        <p:spPr>
          <a:xfrm>
            <a:off x="755576" y="2923589"/>
            <a:ext cx="8128097" cy="1864972"/>
          </a:xfrm>
          <a:prstGeom prst="rect">
            <a:avLst/>
          </a:prstGeom>
        </p:spPr>
      </p:pic>
      <p:sp>
        <p:nvSpPr>
          <p:cNvPr id="8" name="Ορθογώνιο 7"/>
          <p:cNvSpPr/>
          <p:nvPr>
            <p:custDataLst>
              <p:tags r:id="rId4"/>
            </p:custDataLst>
          </p:nvPr>
        </p:nvSpPr>
        <p:spPr>
          <a:xfrm>
            <a:off x="200969" y="4972291"/>
            <a:ext cx="8787513" cy="1200329"/>
          </a:xfrm>
          <a:prstGeom prst="rect">
            <a:avLst/>
          </a:prstGeom>
        </p:spPr>
        <p:txBody>
          <a:bodyPr wrap="square">
            <a:spAutoFit/>
          </a:bodyPr>
          <a:lstStyle/>
          <a:p>
            <a:pPr marL="742950" lvl="1" indent="-285750">
              <a:buFont typeface="Wingdings" panose="05000000000000000000" pitchFamily="2" charset="2"/>
              <a:buChar char="q"/>
            </a:pPr>
            <a:r>
              <a:rPr lang="el-GR" dirty="0" smtClean="0"/>
              <a:t>Όπως </a:t>
            </a:r>
            <a:r>
              <a:rPr lang="el-GR" dirty="0"/>
              <a:t>όλες οι ρυθμίσεις μορφοποίησης, έχει αντικατασταθεί από CSS ρυθμίσεις</a:t>
            </a:r>
          </a:p>
          <a:p>
            <a:pPr marL="742950" lvl="1" indent="-285750">
              <a:buFont typeface="Arial" panose="020B0604020202020204" pitchFamily="34" charset="0"/>
              <a:buChar char="•"/>
            </a:pPr>
            <a:r>
              <a:rPr lang="el-GR" dirty="0"/>
              <a:t>για απλές σελίδες βέβαια, η χρήση είναι αποδεκτή </a:t>
            </a:r>
          </a:p>
          <a:p>
            <a:pPr marL="285750" indent="-285750">
              <a:buFont typeface="Wingdings" panose="05000000000000000000" pitchFamily="2" charset="2"/>
              <a:buChar char="v"/>
            </a:pPr>
            <a:r>
              <a:rPr lang="el-GR" dirty="0"/>
              <a:t>Επιτρέπονται μικτές λίστες ή/και </a:t>
            </a:r>
            <a:r>
              <a:rPr lang="el-GR" dirty="0">
                <a:solidFill>
                  <a:srgbClr val="006600"/>
                </a:solidFill>
              </a:rPr>
              <a:t>φωλιασμένες λίστες </a:t>
            </a:r>
            <a:r>
              <a:rPr lang="el-GR" dirty="0"/>
              <a:t>(δείτε παράδειγμα)</a:t>
            </a:r>
          </a:p>
          <a:p>
            <a:pPr marL="285750" indent="-285750">
              <a:buFont typeface="Wingdings" panose="05000000000000000000" pitchFamily="2" charset="2"/>
              <a:buChar char="v"/>
            </a:pPr>
            <a:r>
              <a:rPr lang="el-GR" b="1" u="sng" dirty="0">
                <a:solidFill>
                  <a:srgbClr val="C00000"/>
                </a:solidFill>
              </a:rPr>
              <a:t>Με CSS μπορούμε να έχουμε οριζόντιες λίστες – έτσι φτιάχνονται τα μενού!</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559674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Λίστες - Παραδείγματα</a:t>
            </a:r>
            <a:endParaRPr lang="el-GR" sz="2400" b="0" dirty="0"/>
          </a:p>
        </p:txBody>
      </p:sp>
      <p:grpSp>
        <p:nvGrpSpPr>
          <p:cNvPr id="4" name="Ομάδα 3" descr="[DECORATIVE]"/>
          <p:cNvGrpSpPr/>
          <p:nvPr/>
        </p:nvGrpSpPr>
        <p:grpSpPr>
          <a:xfrm>
            <a:off x="179512" y="873501"/>
            <a:ext cx="8737850" cy="4409440"/>
            <a:chOff x="179512" y="873501"/>
            <a:chExt cx="8737850" cy="4409440"/>
          </a:xfrm>
        </p:grpSpPr>
        <p:pic>
          <p:nvPicPr>
            <p:cNvPr id="10" name="Picture 15" descr="[DECORATIVE]"/>
            <p:cNvPicPr/>
            <p:nvPr/>
          </p:nvPicPr>
          <p:blipFill>
            <a:blip r:embed="rId8"/>
            <a:stretch>
              <a:fillRect/>
            </a:stretch>
          </p:blipFill>
          <p:spPr>
            <a:xfrm>
              <a:off x="179512" y="1412776"/>
              <a:ext cx="2818765" cy="2840355"/>
            </a:xfrm>
            <a:prstGeom prst="rect">
              <a:avLst/>
            </a:prstGeom>
          </p:spPr>
        </p:pic>
        <p:pic>
          <p:nvPicPr>
            <p:cNvPr id="11" name="Picture 24" descr="[DECORATIVE]"/>
            <p:cNvPicPr/>
            <p:nvPr/>
          </p:nvPicPr>
          <p:blipFill>
            <a:blip r:embed="rId9"/>
            <a:stretch>
              <a:fillRect/>
            </a:stretch>
          </p:blipFill>
          <p:spPr>
            <a:xfrm>
              <a:off x="2123728" y="2837269"/>
              <a:ext cx="1605280" cy="2058670"/>
            </a:xfrm>
            <a:prstGeom prst="rect">
              <a:avLst/>
            </a:prstGeom>
            <a:ln>
              <a:solidFill>
                <a:schemeClr val="accent1"/>
              </a:solidFill>
            </a:ln>
          </p:spPr>
        </p:pic>
        <p:pic>
          <p:nvPicPr>
            <p:cNvPr id="12" name="Picture 23" descr="[DECORATIVE]"/>
            <p:cNvPicPr/>
            <p:nvPr/>
          </p:nvPicPr>
          <p:blipFill>
            <a:blip r:embed="rId10"/>
            <a:stretch>
              <a:fillRect/>
            </a:stretch>
          </p:blipFill>
          <p:spPr>
            <a:xfrm>
              <a:off x="3800917" y="873501"/>
              <a:ext cx="2895600" cy="4409440"/>
            </a:xfrm>
            <a:prstGeom prst="rect">
              <a:avLst/>
            </a:prstGeom>
          </p:spPr>
        </p:pic>
        <p:pic>
          <p:nvPicPr>
            <p:cNvPr id="13" name="Picture 25" descr="[DECORATIVE]"/>
            <p:cNvPicPr/>
            <p:nvPr/>
          </p:nvPicPr>
          <p:blipFill>
            <a:blip r:embed="rId11"/>
            <a:stretch>
              <a:fillRect/>
            </a:stretch>
          </p:blipFill>
          <p:spPr>
            <a:xfrm>
              <a:off x="6678352" y="2936019"/>
              <a:ext cx="2239010" cy="2289175"/>
            </a:xfrm>
            <a:prstGeom prst="rect">
              <a:avLst/>
            </a:prstGeom>
            <a:ln>
              <a:solidFill>
                <a:schemeClr val="accent1"/>
              </a:solidFill>
            </a:ln>
          </p:spPr>
        </p:pic>
      </p:grpSp>
      <p:sp>
        <p:nvSpPr>
          <p:cNvPr id="3" name="Ορθογώνιο 2"/>
          <p:cNvSpPr/>
          <p:nvPr>
            <p:custDataLst>
              <p:tags r:id="rId3"/>
            </p:custDataLst>
          </p:nvPr>
        </p:nvSpPr>
        <p:spPr>
          <a:xfrm>
            <a:off x="376451" y="5340687"/>
            <a:ext cx="8569015" cy="1015663"/>
          </a:xfrm>
          <a:prstGeom prst="rect">
            <a:avLst/>
          </a:prstGeom>
        </p:spPr>
        <p:txBody>
          <a:bodyPr wrap="square">
            <a:spAutoFit/>
          </a:bodyPr>
          <a:lstStyle/>
          <a:p>
            <a:pPr marL="285750" indent="-285750">
              <a:buFont typeface="Wingdings" panose="05000000000000000000" pitchFamily="2" charset="2"/>
              <a:buChar char="v"/>
            </a:pPr>
            <a:r>
              <a:rPr lang="el-GR" sz="2000" dirty="0" smtClean="0"/>
              <a:t>Το </a:t>
            </a:r>
            <a:r>
              <a:rPr lang="el-GR" sz="2000" dirty="0" err="1"/>
              <a:t>type</a:t>
            </a:r>
            <a:r>
              <a:rPr lang="el-GR" sz="2000" dirty="0"/>
              <a:t> χρησιμοποιείται είτε σε </a:t>
            </a:r>
            <a:r>
              <a:rPr lang="el-GR" sz="2000" dirty="0" err="1"/>
              <a:t>ul</a:t>
            </a:r>
            <a:r>
              <a:rPr lang="el-GR" sz="2000" dirty="0"/>
              <a:t>/</a:t>
            </a:r>
            <a:r>
              <a:rPr lang="el-GR" sz="2000" dirty="0" err="1"/>
              <a:t>ol</a:t>
            </a:r>
            <a:r>
              <a:rPr lang="el-GR" sz="2000" dirty="0"/>
              <a:t> ή σε </a:t>
            </a:r>
            <a:r>
              <a:rPr lang="el-GR" sz="2000" dirty="0" err="1"/>
              <a:t>li</a:t>
            </a:r>
            <a:r>
              <a:rPr lang="el-GR" sz="2000" dirty="0"/>
              <a:t> στοιχεία</a:t>
            </a:r>
          </a:p>
          <a:p>
            <a:pPr marL="285750" indent="-285750">
              <a:buFont typeface="Wingdings" panose="05000000000000000000" pitchFamily="2" charset="2"/>
              <a:buChar char="v"/>
            </a:pPr>
            <a:r>
              <a:rPr lang="el-GR" sz="2000" dirty="0" smtClean="0"/>
              <a:t>Προσέξτε </a:t>
            </a:r>
            <a:r>
              <a:rPr lang="el-GR" sz="2000" dirty="0"/>
              <a:t>πως γίνονται τα φωλιάσματα:</a:t>
            </a:r>
          </a:p>
          <a:p>
            <a:pPr marL="742950" lvl="1" indent="-285750">
              <a:buFont typeface="Wingdings" panose="05000000000000000000" pitchFamily="2" charset="2"/>
              <a:buChar char="q"/>
            </a:pPr>
            <a:r>
              <a:rPr lang="el-GR" sz="2000" dirty="0" smtClean="0"/>
              <a:t>σε </a:t>
            </a:r>
            <a:r>
              <a:rPr lang="el-GR" sz="2000" dirty="0"/>
              <a:t>ένα </a:t>
            </a:r>
            <a:r>
              <a:rPr lang="el-GR" sz="2000" dirty="0" err="1"/>
              <a:t>li</a:t>
            </a:r>
            <a:r>
              <a:rPr lang="el-GR" sz="2000" dirty="0"/>
              <a:t> στοιχείο, εκτός από κείμενο, βάζουμε επιπλέον μια νέα λίστα!</a:t>
            </a:r>
          </a:p>
        </p:txBody>
      </p:sp>
      <p:pic>
        <p:nvPicPr>
          <p:cNvPr id="15" name="Εικόνα 1" descr="Εικονίδιο μετάβασης στα Περιεχόμενα.">
            <a:hlinkClick r:id="rId12" action="ppaction://hlinksldjump" tooltip="Επιστροφή στα Περιεχόμενα"/>
          </p:cNvPr>
          <p:cNvPicPr>
            <a:picLocks noChangeAspect="1"/>
          </p:cNvPicPr>
          <p:nvPr/>
        </p:nvPicPr>
        <p:blipFill>
          <a:blip r:embed="rId13">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011073"/>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7931642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03447" y="188640"/>
            <a:ext cx="8229600" cy="811580"/>
          </a:xfrm>
        </p:spPr>
        <p:txBody>
          <a:bodyPr>
            <a:noAutofit/>
          </a:bodyPr>
          <a:lstStyle/>
          <a:p>
            <a:r>
              <a:rPr lang="el-GR" sz="4000" dirty="0"/>
              <a:t>Πίνακες &lt;</a:t>
            </a:r>
            <a:r>
              <a:rPr lang="el-GR" sz="4000" dirty="0" err="1"/>
              <a:t>table</a:t>
            </a:r>
            <a:r>
              <a:rPr lang="el-GR" sz="4000" dirty="0"/>
              <a:t>&gt;</a:t>
            </a:r>
            <a:br>
              <a:rPr lang="el-GR" sz="4000" dirty="0"/>
            </a:br>
            <a:r>
              <a:rPr lang="el-GR" sz="3200" b="0" dirty="0"/>
              <a:t>σειρές πίνακα </a:t>
            </a:r>
            <a:r>
              <a:rPr lang="el-GR" sz="3200" dirty="0"/>
              <a:t>&lt;</a:t>
            </a:r>
            <a:r>
              <a:rPr lang="el-GR" sz="3200" dirty="0" err="1"/>
              <a:t>tr</a:t>
            </a:r>
            <a:r>
              <a:rPr lang="el-GR" sz="3200" dirty="0"/>
              <a:t>&gt;</a:t>
            </a:r>
            <a:r>
              <a:rPr lang="el-GR" sz="3200" b="0" dirty="0"/>
              <a:t> -  κελιά σε σειρά </a:t>
            </a:r>
            <a:r>
              <a:rPr lang="el-GR" sz="3200" dirty="0"/>
              <a:t>&lt;</a:t>
            </a:r>
            <a:r>
              <a:rPr lang="el-GR" sz="3200" dirty="0" err="1"/>
              <a:t>td</a:t>
            </a:r>
            <a:r>
              <a:rPr lang="el-GR" sz="3200" dirty="0"/>
              <a:t>&gt;</a:t>
            </a:r>
          </a:p>
        </p:txBody>
      </p:sp>
      <p:sp>
        <p:nvSpPr>
          <p:cNvPr id="5" name="Ορθογώνιο 4"/>
          <p:cNvSpPr/>
          <p:nvPr>
            <p:custDataLst>
              <p:tags r:id="rId3"/>
            </p:custDataLst>
          </p:nvPr>
        </p:nvSpPr>
        <p:spPr>
          <a:xfrm>
            <a:off x="-53753" y="1124744"/>
            <a:ext cx="9144000" cy="5293757"/>
          </a:xfrm>
          <a:prstGeom prst="rect">
            <a:avLst/>
          </a:prstGeom>
        </p:spPr>
        <p:txBody>
          <a:bodyPr wrap="square">
            <a:spAutoFit/>
          </a:bodyPr>
          <a:lstStyle/>
          <a:p>
            <a:pPr marL="285750" indent="-285750">
              <a:buFont typeface="Wingdings" panose="05000000000000000000" pitchFamily="2" charset="2"/>
              <a:buChar char="v"/>
            </a:pPr>
            <a:r>
              <a:rPr lang="el-GR" sz="2000" dirty="0" err="1" smtClean="0"/>
              <a:t>Block</a:t>
            </a:r>
            <a:r>
              <a:rPr lang="el-GR" sz="2000" dirty="0" smtClean="0"/>
              <a:t> </a:t>
            </a:r>
            <a:r>
              <a:rPr lang="el-GR" sz="2000" dirty="0"/>
              <a:t>στοιχείο για κατασκευή πινάκων.</a:t>
            </a:r>
          </a:p>
          <a:p>
            <a:pPr marL="742950" lvl="1" indent="-285750">
              <a:buFont typeface="Wingdings" panose="05000000000000000000" pitchFamily="2" charset="2"/>
              <a:buChar char="q"/>
            </a:pPr>
            <a:r>
              <a:rPr lang="el-GR" sz="2000" dirty="0" smtClean="0"/>
              <a:t>Χρησιμοποιήθηκε </a:t>
            </a:r>
            <a:r>
              <a:rPr lang="el-GR" sz="2000" dirty="0"/>
              <a:t>κατά κόρο παλαιότερα για </a:t>
            </a:r>
            <a:r>
              <a:rPr lang="el-GR" sz="2000" dirty="0" err="1"/>
              <a:t>χωροθέτηση</a:t>
            </a:r>
            <a:r>
              <a:rPr lang="el-GR" sz="2000" dirty="0"/>
              <a:t> σελίδας.</a:t>
            </a:r>
          </a:p>
          <a:p>
            <a:pPr marL="1200150" lvl="2" indent="-285750">
              <a:buFont typeface="Arial" panose="020B0604020202020204" pitchFamily="34" charset="0"/>
              <a:buChar char="•"/>
            </a:pPr>
            <a:r>
              <a:rPr lang="el-GR" sz="2000" dirty="0" smtClean="0"/>
              <a:t>Πλέον </a:t>
            </a:r>
            <a:r>
              <a:rPr lang="el-GR" sz="2000" dirty="0"/>
              <a:t>γίνεται με CSS (θα τα δούμε και τα δύο σε εργαστήρια)</a:t>
            </a:r>
          </a:p>
          <a:p>
            <a:pPr marL="742950" lvl="1" indent="-285750">
              <a:buFont typeface="Wingdings" panose="05000000000000000000" pitchFamily="2" charset="2"/>
              <a:buChar char="q"/>
            </a:pPr>
            <a:r>
              <a:rPr lang="el-GR" sz="2000" dirty="0" smtClean="0"/>
              <a:t>Η </a:t>
            </a:r>
            <a:r>
              <a:rPr lang="el-GR" sz="2000" dirty="0"/>
              <a:t>ετικέτα </a:t>
            </a:r>
            <a:r>
              <a:rPr lang="el-GR" sz="2000" b="1" dirty="0" err="1"/>
              <a:t>table</a:t>
            </a:r>
            <a:r>
              <a:rPr lang="el-GR" sz="2000" dirty="0"/>
              <a:t> ορίζει τον πίνακα. Μέσα της έχει </a:t>
            </a:r>
            <a:r>
              <a:rPr lang="el-GR" sz="2000" b="1" dirty="0" err="1"/>
              <a:t>tr</a:t>
            </a:r>
            <a:r>
              <a:rPr lang="el-GR" sz="2000" dirty="0"/>
              <a:t>. Κάθε τέτοιο ορίζει μια σειρά. Μέσα στα </a:t>
            </a:r>
            <a:r>
              <a:rPr lang="el-GR" sz="2000" b="1" dirty="0" err="1"/>
              <a:t>tr</a:t>
            </a:r>
            <a:r>
              <a:rPr lang="el-GR" sz="2000" dirty="0"/>
              <a:t> βάζουμε </a:t>
            </a:r>
            <a:r>
              <a:rPr lang="el-GR" sz="2000" b="1" dirty="0" err="1"/>
              <a:t>td</a:t>
            </a:r>
            <a:r>
              <a:rPr lang="el-GR" sz="2000" dirty="0"/>
              <a:t> για να ορίσουμε κελιά. </a:t>
            </a:r>
          </a:p>
          <a:p>
            <a:pPr marL="285750" indent="-285750">
              <a:buFont typeface="Wingdings" panose="05000000000000000000" pitchFamily="2" charset="2"/>
              <a:buChar char="v"/>
            </a:pPr>
            <a:r>
              <a:rPr lang="el-GR" sz="2000" b="1" dirty="0" smtClean="0"/>
              <a:t>Βασικά </a:t>
            </a:r>
            <a:r>
              <a:rPr lang="el-GR" sz="2000" b="1" dirty="0" err="1"/>
              <a:t>attributes</a:t>
            </a:r>
            <a:r>
              <a:rPr lang="el-GR" sz="2000" b="1" dirty="0"/>
              <a:t> για </a:t>
            </a:r>
            <a:r>
              <a:rPr lang="el-GR" sz="2000" b="1" dirty="0" err="1"/>
              <a:t>table</a:t>
            </a:r>
            <a:r>
              <a:rPr lang="el-GR" sz="2000" b="1" dirty="0"/>
              <a:t> (ξεπερασμένα – πλέον γίνονται με CSS)</a:t>
            </a:r>
          </a:p>
          <a:p>
            <a:pPr marL="742950" lvl="1" indent="-285750">
              <a:buFont typeface="Wingdings" panose="05000000000000000000" pitchFamily="2" charset="2"/>
              <a:buChar char="q"/>
            </a:pPr>
            <a:r>
              <a:rPr lang="el-GR" sz="2000" b="1" dirty="0" err="1" smtClean="0"/>
              <a:t>width</a:t>
            </a:r>
            <a:r>
              <a:rPr lang="el-GR" sz="2000" b="1" dirty="0"/>
              <a:t>:</a:t>
            </a:r>
            <a:r>
              <a:rPr lang="el-GR" sz="2000" dirty="0"/>
              <a:t> για ορισμό πλάτους πίνακα ή κελιού (σε </a:t>
            </a:r>
            <a:r>
              <a:rPr lang="el-GR" sz="2000" dirty="0" err="1"/>
              <a:t>pixel</a:t>
            </a:r>
            <a:r>
              <a:rPr lang="el-GR" sz="2000" dirty="0"/>
              <a:t> ή % του διαθέσιμου πλάτους)</a:t>
            </a:r>
          </a:p>
          <a:p>
            <a:pPr marL="742950" lvl="1" indent="-285750">
              <a:buFont typeface="Wingdings" panose="05000000000000000000" pitchFamily="2" charset="2"/>
              <a:buChar char="q"/>
            </a:pPr>
            <a:r>
              <a:rPr lang="el-GR" sz="2000" b="1" dirty="0" err="1" smtClean="0"/>
              <a:t>height</a:t>
            </a:r>
            <a:r>
              <a:rPr lang="el-GR" sz="2000" b="1" dirty="0"/>
              <a:t>:</a:t>
            </a:r>
            <a:r>
              <a:rPr lang="el-GR" sz="2000" dirty="0"/>
              <a:t> για ορισμό ύψους κελιού (σε </a:t>
            </a:r>
            <a:r>
              <a:rPr lang="el-GR" sz="2000" dirty="0" err="1"/>
              <a:t>pixels</a:t>
            </a:r>
            <a:r>
              <a:rPr lang="el-GR" sz="2000" dirty="0"/>
              <a:t>)</a:t>
            </a:r>
          </a:p>
          <a:p>
            <a:pPr marL="742950" lvl="1" indent="-285750">
              <a:buFont typeface="Wingdings" panose="05000000000000000000" pitchFamily="2" charset="2"/>
              <a:buChar char="q"/>
            </a:pPr>
            <a:r>
              <a:rPr lang="el-GR" sz="2000" b="1" dirty="0" err="1" smtClean="0"/>
              <a:t>align</a:t>
            </a:r>
            <a:r>
              <a:rPr lang="el-GR" sz="2000" b="1" dirty="0"/>
              <a:t>: </a:t>
            </a:r>
            <a:r>
              <a:rPr lang="el-GR" sz="2000" dirty="0"/>
              <a:t>για στοίχιση πίνακα ή περιεχομένου κελιού (</a:t>
            </a:r>
            <a:r>
              <a:rPr lang="el-GR" sz="2000" b="1" dirty="0" err="1"/>
              <a:t>left</a:t>
            </a:r>
            <a:r>
              <a:rPr lang="el-GR" sz="2000" b="1" dirty="0"/>
              <a:t>, </a:t>
            </a:r>
            <a:r>
              <a:rPr lang="el-GR" sz="2000" b="1" dirty="0" err="1"/>
              <a:t>center</a:t>
            </a:r>
            <a:r>
              <a:rPr lang="el-GR" sz="2000" b="1" dirty="0"/>
              <a:t>, </a:t>
            </a:r>
            <a:r>
              <a:rPr lang="el-GR" sz="2000" b="1" dirty="0" err="1"/>
              <a:t>right</a:t>
            </a:r>
            <a:r>
              <a:rPr lang="el-GR" sz="2000" dirty="0"/>
              <a:t>)</a:t>
            </a:r>
          </a:p>
          <a:p>
            <a:pPr marL="742950" lvl="1" indent="-285750">
              <a:buFont typeface="Wingdings" panose="05000000000000000000" pitchFamily="2" charset="2"/>
              <a:buChar char="q"/>
            </a:pPr>
            <a:r>
              <a:rPr lang="el-GR" sz="2000" b="1" dirty="0" err="1" smtClean="0"/>
              <a:t>cellpadding</a:t>
            </a:r>
            <a:r>
              <a:rPr lang="el-GR" sz="2000" b="1" dirty="0"/>
              <a:t>:</a:t>
            </a:r>
            <a:r>
              <a:rPr lang="el-GR" sz="2000" dirty="0"/>
              <a:t> κενός χώρος από την έσω πλευρά των κελιών (σε </a:t>
            </a:r>
            <a:r>
              <a:rPr lang="el-GR" sz="2000" dirty="0" err="1"/>
              <a:t>pixels</a:t>
            </a:r>
            <a:r>
              <a:rPr lang="el-GR" sz="2000" dirty="0"/>
              <a:t>)</a:t>
            </a:r>
          </a:p>
          <a:p>
            <a:pPr marL="742950" lvl="1" indent="-285750">
              <a:buFont typeface="Wingdings" panose="05000000000000000000" pitchFamily="2" charset="2"/>
              <a:buChar char="q"/>
            </a:pPr>
            <a:r>
              <a:rPr lang="el-GR" sz="2000" b="1" dirty="0" err="1" smtClean="0"/>
              <a:t>cellspacing</a:t>
            </a:r>
            <a:r>
              <a:rPr lang="el-GR" sz="2000" b="1" dirty="0"/>
              <a:t>:</a:t>
            </a:r>
            <a:r>
              <a:rPr lang="el-GR" sz="2000" dirty="0"/>
              <a:t> κενό ανάμεσα σε γειτονικά κελιά (σε </a:t>
            </a:r>
            <a:r>
              <a:rPr lang="el-GR" sz="2000" dirty="0" err="1"/>
              <a:t>pixels</a:t>
            </a:r>
            <a:r>
              <a:rPr lang="el-GR" sz="2000" dirty="0"/>
              <a:t>)</a:t>
            </a:r>
          </a:p>
          <a:p>
            <a:pPr marL="742950" lvl="1" indent="-285750">
              <a:buFont typeface="Wingdings" panose="05000000000000000000" pitchFamily="2" charset="2"/>
              <a:buChar char="q"/>
            </a:pPr>
            <a:r>
              <a:rPr lang="el-GR" sz="2000" b="1" dirty="0" err="1" smtClean="0"/>
              <a:t>border</a:t>
            </a:r>
            <a:r>
              <a:rPr lang="el-GR" sz="2000" b="1" dirty="0"/>
              <a:t>:</a:t>
            </a:r>
            <a:r>
              <a:rPr lang="el-GR" sz="2000" dirty="0"/>
              <a:t> πάχος γραμμής σκελετού του πίνακα (σε </a:t>
            </a:r>
            <a:r>
              <a:rPr lang="el-GR" sz="2000" dirty="0" err="1"/>
              <a:t>pixels</a:t>
            </a:r>
            <a:r>
              <a:rPr lang="el-GR" sz="2000" dirty="0"/>
              <a:t>)</a:t>
            </a:r>
          </a:p>
          <a:p>
            <a:pPr marL="742950" lvl="1" indent="-285750">
              <a:buFont typeface="Wingdings" panose="05000000000000000000" pitchFamily="2" charset="2"/>
              <a:buChar char="q"/>
            </a:pPr>
            <a:r>
              <a:rPr lang="el-GR" sz="2000" b="1" dirty="0" err="1" smtClean="0"/>
              <a:t>bgcolor</a:t>
            </a:r>
            <a:r>
              <a:rPr lang="el-GR" sz="2000" b="1" dirty="0"/>
              <a:t>:</a:t>
            </a:r>
            <a:r>
              <a:rPr lang="el-GR" sz="2000" dirty="0"/>
              <a:t> χρώμα φόντου σε κελί ή πίνακα </a:t>
            </a:r>
          </a:p>
          <a:p>
            <a:pPr marL="742950" lvl="1" indent="-285750">
              <a:buFont typeface="Wingdings" panose="05000000000000000000" pitchFamily="2" charset="2"/>
              <a:buChar char="q"/>
            </a:pPr>
            <a:r>
              <a:rPr lang="el-GR" sz="2000" b="1" dirty="0" err="1" smtClean="0"/>
              <a:t>background</a:t>
            </a:r>
            <a:r>
              <a:rPr lang="el-GR" sz="2000" b="1" dirty="0"/>
              <a:t>:</a:t>
            </a:r>
            <a:r>
              <a:rPr lang="el-GR" sz="2000" dirty="0"/>
              <a:t> για ορισμό εικόνας ως φόντου στο κελί</a:t>
            </a:r>
          </a:p>
          <a:p>
            <a:pPr marL="285750" indent="-285750">
              <a:buFont typeface="Wingdings" panose="05000000000000000000" pitchFamily="2" charset="2"/>
              <a:buChar char="v"/>
            </a:pPr>
            <a:r>
              <a:rPr lang="el-GR" sz="2000" dirty="0" smtClean="0"/>
              <a:t>Υπάρχουν </a:t>
            </a:r>
            <a:r>
              <a:rPr lang="el-GR" sz="2000" dirty="0"/>
              <a:t>κι άλλες ετικέτες σχετικές με πίνακα αλλά σπανίως χρησιμοποιούνται.</a:t>
            </a:r>
          </a:p>
          <a:p>
            <a:pPr marL="742950" lvl="1" indent="-285750">
              <a:buFont typeface="Wingdings" panose="05000000000000000000" pitchFamily="2" charset="2"/>
              <a:buChar char="q"/>
            </a:pPr>
            <a:r>
              <a:rPr lang="el-GR" sz="2000" b="1" dirty="0" err="1" smtClean="0"/>
              <a:t>th</a:t>
            </a:r>
            <a:r>
              <a:rPr lang="el-GR" sz="2000" b="1" dirty="0"/>
              <a:t>, </a:t>
            </a:r>
            <a:r>
              <a:rPr lang="el-GR" sz="2000" b="1" dirty="0" err="1"/>
              <a:t>caption</a:t>
            </a:r>
            <a:r>
              <a:rPr lang="el-GR" sz="2000" b="1" dirty="0"/>
              <a:t>, </a:t>
            </a:r>
            <a:r>
              <a:rPr lang="el-GR" sz="2000" b="1" dirty="0" err="1"/>
              <a:t>thead</a:t>
            </a:r>
            <a:r>
              <a:rPr lang="el-GR" sz="2000" b="1" dirty="0"/>
              <a:t>, </a:t>
            </a:r>
            <a:r>
              <a:rPr lang="el-GR" sz="2000" b="1" dirty="0" err="1"/>
              <a:t>tbody</a:t>
            </a:r>
            <a:r>
              <a:rPr lang="el-GR" sz="2000" b="1" dirty="0"/>
              <a:t>, </a:t>
            </a:r>
            <a:r>
              <a:rPr lang="el-GR" sz="2000" b="1" dirty="0" err="1"/>
              <a:t>tfoot</a:t>
            </a:r>
            <a:r>
              <a:rPr lang="el-GR" sz="2000" b="1" dirty="0"/>
              <a:t>, </a:t>
            </a:r>
            <a:r>
              <a:rPr lang="el-GR" sz="2000" b="1" dirty="0" err="1"/>
              <a:t>col</a:t>
            </a:r>
            <a:r>
              <a:rPr lang="el-GR" sz="2000" b="1" dirty="0"/>
              <a:t>, </a:t>
            </a:r>
            <a:r>
              <a:rPr lang="el-GR" sz="2000" b="1" dirty="0" err="1"/>
              <a:t>colgroup</a:t>
            </a:r>
            <a:r>
              <a:rPr lang="el-GR" sz="2000" dirty="0"/>
              <a:t>    (δείτε σε </a:t>
            </a:r>
            <a:r>
              <a:rPr lang="el-GR" sz="2000" dirty="0">
                <a:hlinkClick r:id="rId8"/>
              </a:rPr>
              <a:t>w3Schools</a:t>
            </a:r>
            <a:r>
              <a:rPr lang="el-GR" sz="2000" dirty="0"/>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83108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custDataLst>
              <p:tags r:id="rId2"/>
            </p:custDataLst>
          </p:nvPr>
        </p:nvSpPr>
        <p:spPr/>
        <p:txBody>
          <a:bodyPr/>
          <a:lstStyle/>
          <a:p>
            <a:fld id="{53C4726A-630D-4CB4-B088-BAB00F4188E9}" type="slidenum">
              <a:rPr lang="el-GR" smtClean="0"/>
              <a:t>3</a:t>
            </a:fld>
            <a:endParaRPr lang="el-GR" dirty="0"/>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2" name="Title 1"/>
          <p:cNvSpPr>
            <a:spLocks noGrp="1"/>
          </p:cNvSpPr>
          <p:nvPr>
            <p:ph type="title"/>
            <p:custDataLst>
              <p:tags r:id="rId4"/>
            </p:custDataLst>
          </p:nvPr>
        </p:nvSpPr>
        <p:spPr/>
        <p:txBody>
          <a:bodyPr/>
          <a:lstStyle/>
          <a:p>
            <a:r>
              <a:rPr lang="el-GR" dirty="0" smtClean="0"/>
              <a:t>Χρηματοδότηση</a:t>
            </a:r>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03447" y="188640"/>
            <a:ext cx="8229600" cy="811580"/>
          </a:xfrm>
        </p:spPr>
        <p:txBody>
          <a:bodyPr>
            <a:noAutofit/>
          </a:bodyPr>
          <a:lstStyle/>
          <a:p>
            <a:r>
              <a:rPr lang="el-GR" sz="4000" dirty="0"/>
              <a:t>Πίνακες – Παράδειγμα Χρήσης</a:t>
            </a:r>
            <a:endParaRPr lang="el-GR" sz="3200" dirty="0"/>
          </a:p>
        </p:txBody>
      </p:sp>
      <p:pic>
        <p:nvPicPr>
          <p:cNvPr id="3" name="Εικόνα 2" descr="[DECORATIVE]"/>
          <p:cNvPicPr>
            <a:picLocks noChangeAspect="1"/>
          </p:cNvPicPr>
          <p:nvPr/>
        </p:nvPicPr>
        <p:blipFill>
          <a:blip r:embed="rId8"/>
          <a:stretch>
            <a:fillRect/>
          </a:stretch>
        </p:blipFill>
        <p:spPr>
          <a:xfrm>
            <a:off x="-383362" y="1000220"/>
            <a:ext cx="9803218" cy="3371380"/>
          </a:xfrm>
          <a:prstGeom prst="rect">
            <a:avLst/>
          </a:prstGeom>
        </p:spPr>
      </p:pic>
      <p:sp>
        <p:nvSpPr>
          <p:cNvPr id="4" name="Ορθογώνιο 3"/>
          <p:cNvSpPr/>
          <p:nvPr>
            <p:custDataLst>
              <p:tags r:id="rId3"/>
            </p:custDataLst>
          </p:nvPr>
        </p:nvSpPr>
        <p:spPr>
          <a:xfrm>
            <a:off x="347812" y="4327836"/>
            <a:ext cx="8784976" cy="2031325"/>
          </a:xfrm>
          <a:prstGeom prst="rect">
            <a:avLst/>
          </a:prstGeom>
        </p:spPr>
        <p:txBody>
          <a:bodyPr wrap="square">
            <a:spAutoFit/>
          </a:bodyPr>
          <a:lstStyle/>
          <a:p>
            <a:pPr marL="742950" lvl="1" indent="-285750">
              <a:buFont typeface="Wingdings" panose="05000000000000000000" pitchFamily="2" charset="2"/>
              <a:buChar char="q"/>
            </a:pPr>
            <a:r>
              <a:rPr lang="el-GR" b="1" dirty="0" smtClean="0"/>
              <a:t>Σημείωση</a:t>
            </a:r>
            <a:r>
              <a:rPr lang="el-GR" b="1" dirty="0"/>
              <a:t>:</a:t>
            </a:r>
            <a:r>
              <a:rPr lang="el-GR" dirty="0"/>
              <a:t> Η κόκκινη διακεκομμένη γραμμή στο d, προστέθηκε με </a:t>
            </a:r>
            <a:r>
              <a:rPr lang="el-GR" dirty="0" err="1"/>
              <a:t>Photoshop</a:t>
            </a:r>
            <a:r>
              <a:rPr lang="el-GR" dirty="0"/>
              <a:t>!</a:t>
            </a:r>
          </a:p>
          <a:p>
            <a:pPr marL="285750" indent="-285750">
              <a:buFont typeface="Wingdings" panose="05000000000000000000" pitchFamily="2" charset="2"/>
              <a:buChar char="v"/>
            </a:pPr>
            <a:r>
              <a:rPr lang="el-GR" dirty="0" smtClean="0"/>
              <a:t>Η </a:t>
            </a:r>
            <a:r>
              <a:rPr lang="el-GR" dirty="0"/>
              <a:t>μορφοποίηση με </a:t>
            </a:r>
            <a:r>
              <a:rPr lang="el-GR" dirty="0" err="1"/>
              <a:t>attributes</a:t>
            </a:r>
            <a:r>
              <a:rPr lang="el-GR" dirty="0"/>
              <a:t> είναι παρωχημένη. Πλέον γίνεται με CSS. </a:t>
            </a:r>
          </a:p>
          <a:p>
            <a:pPr marL="285750" indent="-285750">
              <a:buFont typeface="Wingdings" panose="05000000000000000000" pitchFamily="2" charset="2"/>
              <a:buChar char="v"/>
            </a:pPr>
            <a:r>
              <a:rPr lang="el-GR" dirty="0" smtClean="0"/>
              <a:t>Το </a:t>
            </a:r>
            <a:r>
              <a:rPr lang="el-GR" dirty="0"/>
              <a:t>ύψος των κελιών μπορεί να ρυθμιστεί με ιδιότητα </a:t>
            </a:r>
            <a:r>
              <a:rPr lang="el-GR" b="1" dirty="0" err="1"/>
              <a:t>height</a:t>
            </a:r>
            <a:r>
              <a:rPr lang="el-GR" b="1" dirty="0"/>
              <a:t> </a:t>
            </a:r>
            <a:r>
              <a:rPr lang="el-GR" dirty="0"/>
              <a:t>αλλά συνήθως το αφήνουμε να προκύψει με βάση το περιεχόμενο του κελιού.</a:t>
            </a:r>
          </a:p>
          <a:p>
            <a:pPr marL="285750" indent="-285750">
              <a:buFont typeface="Wingdings" panose="05000000000000000000" pitchFamily="2" charset="2"/>
              <a:buChar char="v"/>
            </a:pPr>
            <a:r>
              <a:rPr lang="el-GR" dirty="0" smtClean="0"/>
              <a:t>H </a:t>
            </a:r>
            <a:r>
              <a:rPr lang="el-GR" dirty="0"/>
              <a:t>ιδιότητα </a:t>
            </a:r>
            <a:r>
              <a:rPr lang="el-GR" b="1" dirty="0" err="1"/>
              <a:t>colspan</a:t>
            </a:r>
            <a:r>
              <a:rPr lang="el-GR" b="1" dirty="0"/>
              <a:t> </a:t>
            </a:r>
            <a:r>
              <a:rPr lang="el-GR" dirty="0"/>
              <a:t>σε κελί/</a:t>
            </a:r>
            <a:r>
              <a:rPr lang="el-GR" dirty="0" err="1"/>
              <a:t>td</a:t>
            </a:r>
            <a:r>
              <a:rPr lang="el-GR" dirty="0"/>
              <a:t> προκαλεί συγχώνευσή του με τα επόμενα Ν κελιά, όπου Ν η τιμή της ιδιότητας. Όμοια η </a:t>
            </a:r>
            <a:r>
              <a:rPr lang="el-GR" b="1" dirty="0" err="1"/>
              <a:t>rowspan</a:t>
            </a:r>
            <a:r>
              <a:rPr lang="el-GR" dirty="0"/>
              <a:t> προκαλεί συγχώνευση του κελιού με τα Ν από κάτω του κελιά. (</a:t>
            </a:r>
            <a:r>
              <a:rPr lang="el-GR" dirty="0" err="1"/>
              <a:t>βλ.σχήμα</a:t>
            </a:r>
            <a:r>
              <a:rPr lang="el-GR" dirty="0"/>
              <a:t> τα κελιά με το b και το d)</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3159148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640959" cy="811580"/>
          </a:xfrm>
        </p:spPr>
        <p:txBody>
          <a:bodyPr>
            <a:noAutofit/>
          </a:bodyPr>
          <a:lstStyle/>
          <a:p>
            <a:r>
              <a:rPr lang="el-GR" sz="3600" dirty="0" err="1"/>
              <a:t>Χωροθέτηση</a:t>
            </a:r>
            <a:r>
              <a:rPr lang="el-GR" sz="3600" dirty="0"/>
              <a:t> με Πίνακες (ξεπερασμένη!)</a:t>
            </a:r>
          </a:p>
        </p:txBody>
      </p:sp>
      <p:sp>
        <p:nvSpPr>
          <p:cNvPr id="5" name="Ορθογώνιο 4"/>
          <p:cNvSpPr/>
          <p:nvPr>
            <p:custDataLst>
              <p:tags r:id="rId3"/>
            </p:custDataLst>
          </p:nvPr>
        </p:nvSpPr>
        <p:spPr>
          <a:xfrm>
            <a:off x="353267" y="930331"/>
            <a:ext cx="3919843" cy="3170099"/>
          </a:xfrm>
          <a:prstGeom prst="rect">
            <a:avLst/>
          </a:prstGeom>
        </p:spPr>
        <p:txBody>
          <a:bodyPr wrap="square">
            <a:spAutoFit/>
          </a:bodyPr>
          <a:lstStyle/>
          <a:p>
            <a:pPr marL="285750" indent="-285750">
              <a:buFont typeface="Wingdings" panose="05000000000000000000" pitchFamily="2" charset="2"/>
              <a:buChar char="v"/>
            </a:pPr>
            <a:r>
              <a:rPr lang="el-GR" sz="2000" dirty="0" smtClean="0"/>
              <a:t>Ζητούμενο </a:t>
            </a:r>
            <a:r>
              <a:rPr lang="el-GR" sz="2000" dirty="0"/>
              <a:t>είναι να ορίσουμε πάνω στη σελίδα </a:t>
            </a:r>
            <a:r>
              <a:rPr lang="el-GR" sz="2000" dirty="0" smtClean="0"/>
              <a:t>ζώνες</a:t>
            </a:r>
            <a:r>
              <a:rPr lang="en-US" sz="2000" dirty="0" smtClean="0"/>
              <a:t> </a:t>
            </a:r>
            <a:r>
              <a:rPr lang="el-GR" sz="2000" dirty="0" smtClean="0"/>
              <a:t>/ </a:t>
            </a:r>
            <a:r>
              <a:rPr lang="el-GR" sz="2000" dirty="0"/>
              <a:t>περιοχές χρήσης με πίνακα.</a:t>
            </a:r>
          </a:p>
          <a:p>
            <a:pPr marL="742950" lvl="1" indent="-285750">
              <a:buFont typeface="Wingdings" panose="05000000000000000000" pitchFamily="2" charset="2"/>
              <a:buChar char="q"/>
            </a:pPr>
            <a:r>
              <a:rPr lang="el-GR" sz="2000" dirty="0" smtClean="0"/>
              <a:t>Στην </a:t>
            </a:r>
            <a:r>
              <a:rPr lang="el-GR" sz="2000" dirty="0"/>
              <a:t>εικόνα/παράδειγμα, οι κόκκινες γραμμές μπήκαν με </a:t>
            </a:r>
            <a:r>
              <a:rPr lang="el-GR" sz="2000" dirty="0" err="1"/>
              <a:t>Photoshop</a:t>
            </a:r>
            <a:r>
              <a:rPr lang="el-GR" sz="2000" dirty="0"/>
              <a:t> για να τονιστούν οι φωλιασμένοι πίνακες!</a:t>
            </a:r>
          </a:p>
          <a:p>
            <a:pPr marL="285750" indent="-285750">
              <a:buFont typeface="Wingdings" panose="05000000000000000000" pitchFamily="2" charset="2"/>
              <a:buChar char="v"/>
            </a:pPr>
            <a:r>
              <a:rPr lang="el-GR" sz="2000" dirty="0" smtClean="0"/>
              <a:t>Η </a:t>
            </a:r>
            <a:r>
              <a:rPr lang="el-GR" sz="2000" dirty="0" err="1"/>
              <a:t>χωροθέτηση</a:t>
            </a:r>
            <a:r>
              <a:rPr lang="el-GR" sz="2000" dirty="0"/>
              <a:t> με </a:t>
            </a:r>
            <a:r>
              <a:rPr lang="el-GR" sz="2000" dirty="0" err="1"/>
              <a:t>table</a:t>
            </a:r>
            <a:r>
              <a:rPr lang="el-GR" sz="2000" dirty="0"/>
              <a:t> απαιτεί καλό σχεδιασμό και </a:t>
            </a:r>
            <a:r>
              <a:rPr lang="el-GR" sz="2000" dirty="0" smtClean="0"/>
              <a:t>φωλιασμένους </a:t>
            </a:r>
            <a:r>
              <a:rPr lang="el-GR" dirty="0"/>
              <a:t>πίνακες</a:t>
            </a:r>
            <a:r>
              <a:rPr lang="el-GR" dirty="0" smtClean="0"/>
              <a:t>.</a:t>
            </a:r>
          </a:p>
        </p:txBody>
      </p:sp>
      <p:pic>
        <p:nvPicPr>
          <p:cNvPr id="7" name="Εικόνα 6" descr="[DECORATIVE]"/>
          <p:cNvPicPr>
            <a:picLocks noChangeAspect="1"/>
          </p:cNvPicPr>
          <p:nvPr/>
        </p:nvPicPr>
        <p:blipFill>
          <a:blip r:embed="rId9"/>
          <a:stretch>
            <a:fillRect/>
          </a:stretch>
        </p:blipFill>
        <p:spPr>
          <a:xfrm>
            <a:off x="4273110" y="848324"/>
            <a:ext cx="4542414" cy="3334111"/>
          </a:xfrm>
          <a:prstGeom prst="rect">
            <a:avLst/>
          </a:prstGeom>
        </p:spPr>
      </p:pic>
      <p:sp>
        <p:nvSpPr>
          <p:cNvPr id="8" name="Ορθογώνιο 7"/>
          <p:cNvSpPr/>
          <p:nvPr>
            <p:custDataLst>
              <p:tags r:id="rId4"/>
            </p:custDataLst>
          </p:nvPr>
        </p:nvSpPr>
        <p:spPr>
          <a:xfrm>
            <a:off x="357831" y="4264442"/>
            <a:ext cx="8692109" cy="2139047"/>
          </a:xfrm>
          <a:prstGeom prst="rect">
            <a:avLst/>
          </a:prstGeom>
        </p:spPr>
        <p:txBody>
          <a:bodyPr wrap="square">
            <a:spAutoFit/>
          </a:bodyPr>
          <a:lstStyle/>
          <a:p>
            <a:pPr marL="285750" indent="-285750">
              <a:buFont typeface="Wingdings" panose="05000000000000000000" pitchFamily="2" charset="2"/>
              <a:buChar char="q"/>
            </a:pPr>
            <a:r>
              <a:rPr lang="el-GR" sz="1900" dirty="0"/>
              <a:t>Ως λύση είναι περιοριστική με τα σημερινά δεδομένα (π.χ. μετέπειτα δραστικές αλλαγές είναι δύσκολες, προκύπτουν "άκαμπτες σχεδιάσεις" που δεν εξυπηρετούν διάφορα μεγέθη συσκευών), είναι όμως </a:t>
            </a:r>
            <a:r>
              <a:rPr lang="el-GR" sz="1900" b="1" dirty="0"/>
              <a:t>γρήγορη λύση</a:t>
            </a:r>
            <a:r>
              <a:rPr lang="el-GR" sz="1900" dirty="0"/>
              <a:t>. </a:t>
            </a:r>
          </a:p>
          <a:p>
            <a:pPr marL="285750" indent="-285750">
              <a:buFont typeface="Wingdings" panose="05000000000000000000" pitchFamily="2" charset="2"/>
              <a:buChar char="q"/>
            </a:pPr>
            <a:r>
              <a:rPr lang="el-GR" sz="1900" dirty="0"/>
              <a:t>Σε μικρά </a:t>
            </a:r>
            <a:r>
              <a:rPr lang="el-GR" sz="1900" dirty="0" err="1"/>
              <a:t>sites</a:t>
            </a:r>
            <a:r>
              <a:rPr lang="el-GR" sz="1900" dirty="0"/>
              <a:t> χωρίς επαγγελματικές απαιτήσεις </a:t>
            </a:r>
            <a:r>
              <a:rPr lang="el-GR" sz="1900" b="1" dirty="0"/>
              <a:t>πιθανώς</a:t>
            </a:r>
            <a:r>
              <a:rPr lang="el-GR" sz="1900" dirty="0"/>
              <a:t> να είναι αποδεκτή λύση.</a:t>
            </a:r>
          </a:p>
          <a:p>
            <a:pPr marL="285750" indent="-285750">
              <a:buFont typeface="Wingdings" panose="05000000000000000000" pitchFamily="2" charset="2"/>
              <a:buChar char="q"/>
            </a:pPr>
            <a:r>
              <a:rPr lang="el-GR" sz="1900" dirty="0"/>
              <a:t>Εξακολουθεί να υφίσταται σε πολλά </a:t>
            </a:r>
            <a:r>
              <a:rPr lang="el-GR" sz="1900" dirty="0" err="1"/>
              <a:t>sites</a:t>
            </a:r>
            <a:r>
              <a:rPr lang="el-GR" sz="1900" dirty="0"/>
              <a:t> γιατί απαιτείται δραστική επανασχεδίαση του </a:t>
            </a:r>
            <a:r>
              <a:rPr lang="el-GR" sz="1900" dirty="0" err="1"/>
              <a:t>site</a:t>
            </a:r>
            <a:r>
              <a:rPr lang="el-GR" sz="1900" dirty="0"/>
              <a:t> για μετάβαση σε </a:t>
            </a:r>
            <a:r>
              <a:rPr lang="el-GR" sz="1900" dirty="0" err="1"/>
              <a:t>χωροθέτηση</a:t>
            </a:r>
            <a:r>
              <a:rPr lang="el-GR" sz="1900" dirty="0"/>
              <a:t> με CSS (πολύ μεγάλο κόστος).</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2849097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3200" dirty="0"/>
              <a:t>Παράδειγμα Πολύπλοκης Μορφοποίησης Πίνακα</a:t>
            </a:r>
            <a:r>
              <a:rPr lang="el-GR" sz="3600" dirty="0"/>
              <a:t/>
            </a:r>
            <a:br>
              <a:rPr lang="el-GR" sz="3600" dirty="0"/>
            </a:br>
            <a:r>
              <a:rPr lang="el-GR" sz="2400" b="0" dirty="0"/>
              <a:t>(με </a:t>
            </a:r>
            <a:r>
              <a:rPr lang="en-US" sz="2400" b="0" dirty="0"/>
              <a:t>CSS</a:t>
            </a:r>
            <a:r>
              <a:rPr lang="el-GR" sz="2400" b="0" dirty="0"/>
              <a:t>)</a:t>
            </a:r>
          </a:p>
        </p:txBody>
      </p:sp>
      <p:pic>
        <p:nvPicPr>
          <p:cNvPr id="3" name="Εικόνα 2" descr="[DECORATIVE]"/>
          <p:cNvPicPr>
            <a:picLocks noChangeAspect="1"/>
          </p:cNvPicPr>
          <p:nvPr/>
        </p:nvPicPr>
        <p:blipFill>
          <a:blip r:embed="rId8"/>
          <a:stretch>
            <a:fillRect/>
          </a:stretch>
        </p:blipFill>
        <p:spPr>
          <a:xfrm>
            <a:off x="580531" y="1041174"/>
            <a:ext cx="8267698" cy="4658185"/>
          </a:xfrm>
          <a:prstGeom prst="rect">
            <a:avLst/>
          </a:prstGeom>
        </p:spPr>
      </p:pic>
      <p:sp>
        <p:nvSpPr>
          <p:cNvPr id="4" name="Ορθογώνιο 3"/>
          <p:cNvSpPr/>
          <p:nvPr>
            <p:custDataLst>
              <p:tags r:id="rId3"/>
            </p:custDataLst>
          </p:nvPr>
        </p:nvSpPr>
        <p:spPr>
          <a:xfrm>
            <a:off x="33860" y="5820105"/>
            <a:ext cx="9361040" cy="415498"/>
          </a:xfrm>
          <a:prstGeom prst="rect">
            <a:avLst/>
          </a:prstGeom>
        </p:spPr>
        <p:txBody>
          <a:bodyPr wrap="square">
            <a:spAutoFit/>
          </a:bodyPr>
          <a:lstStyle/>
          <a:p>
            <a:pPr marL="285750" indent="-285750">
              <a:buFont typeface="Wingdings" panose="05000000000000000000" pitchFamily="2" charset="2"/>
              <a:buChar char="v"/>
            </a:pPr>
            <a:r>
              <a:rPr lang="el-GR" sz="2100" dirty="0" smtClean="0"/>
              <a:t>Τους </a:t>
            </a:r>
            <a:r>
              <a:rPr lang="el-GR" sz="2100" dirty="0"/>
              <a:t>πίνακες δεδομένων τους φτιάχνουμε</a:t>
            </a:r>
            <a:r>
              <a:rPr lang="el-GR" sz="2100" dirty="0" smtClean="0"/>
              <a:t>...με </a:t>
            </a:r>
            <a:r>
              <a:rPr lang="el-GR" sz="2100" dirty="0"/>
              <a:t>πίνακες! (</a:t>
            </a:r>
            <a:r>
              <a:rPr lang="el-GR" sz="2100" dirty="0" err="1" smtClean="0"/>
              <a:t>εικ</a:t>
            </a:r>
            <a:r>
              <a:rPr lang="el-GR" sz="2100" dirty="0" smtClean="0"/>
              <a:t>.</a:t>
            </a:r>
            <a:r>
              <a:rPr lang="en-US" sz="2100" dirty="0" smtClean="0"/>
              <a:t> </a:t>
            </a:r>
            <a:r>
              <a:rPr lang="el-GR" sz="2100" dirty="0" smtClean="0"/>
              <a:t>Από</a:t>
            </a:r>
            <a:r>
              <a:rPr lang="en-US" sz="2100" dirty="0" smtClean="0"/>
              <a:t> </a:t>
            </a:r>
            <a:r>
              <a:rPr lang="el-GR" sz="2100" dirty="0" err="1" smtClean="0"/>
              <a:t>phpMyAdmin</a:t>
            </a:r>
            <a:r>
              <a:rPr lang="el-GR" sz="2100" dirty="0" smtClean="0"/>
              <a:t>)</a:t>
            </a:r>
            <a:endParaRPr lang="el-GR" sz="2100" dirty="0"/>
          </a:p>
        </p:txBody>
      </p:sp>
      <p:pic>
        <p:nvPicPr>
          <p:cNvPr id="7" name="Εικόνα 1"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349695" y="6167195"/>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2657969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3200" dirty="0"/>
              <a:t>Άλλες (Δευτερεύουσες) Ετικέτες</a:t>
            </a:r>
            <a:br>
              <a:rPr lang="el-GR" sz="3200" dirty="0"/>
            </a:br>
            <a:r>
              <a:rPr lang="el-GR" sz="2800" b="0" dirty="0" err="1"/>
              <a:t>Ετικέτες</a:t>
            </a:r>
            <a:r>
              <a:rPr lang="el-GR" sz="2800" b="0" dirty="0"/>
              <a:t> με Σημασιολογία</a:t>
            </a:r>
            <a:endParaRPr lang="el-GR" sz="3200" b="0" dirty="0"/>
          </a:p>
        </p:txBody>
      </p:sp>
      <p:sp>
        <p:nvSpPr>
          <p:cNvPr id="7" name="Ορθογώνιο 6"/>
          <p:cNvSpPr/>
          <p:nvPr>
            <p:custDataLst>
              <p:tags r:id="rId3"/>
            </p:custDataLst>
          </p:nvPr>
        </p:nvSpPr>
        <p:spPr>
          <a:xfrm>
            <a:off x="36003" y="1250628"/>
            <a:ext cx="8964488" cy="3323987"/>
          </a:xfrm>
          <a:prstGeom prst="rect">
            <a:avLst/>
          </a:prstGeom>
        </p:spPr>
        <p:txBody>
          <a:bodyPr wrap="square">
            <a:spAutoFit/>
          </a:bodyPr>
          <a:lstStyle/>
          <a:p>
            <a:pPr marL="285750" indent="-285750">
              <a:buFont typeface="Wingdings" panose="05000000000000000000" pitchFamily="2" charset="2"/>
              <a:buChar char="v"/>
            </a:pPr>
            <a:r>
              <a:rPr lang="el-GR" sz="2100" dirty="0" smtClean="0"/>
              <a:t>Είναι </a:t>
            </a:r>
            <a:r>
              <a:rPr lang="el-GR" sz="2100" dirty="0"/>
              <a:t>όλες </a:t>
            </a:r>
            <a:r>
              <a:rPr lang="el-GR" sz="2100" dirty="0" err="1"/>
              <a:t>inline</a:t>
            </a:r>
            <a:r>
              <a:rPr lang="el-GR" sz="2100" dirty="0"/>
              <a:t> ετικέτες. Προορίζονται για περιεχόμενο ειδικού τύπου. </a:t>
            </a:r>
          </a:p>
          <a:p>
            <a:pPr marL="285750" indent="-285750">
              <a:buFont typeface="Wingdings" panose="05000000000000000000" pitchFamily="2" charset="2"/>
              <a:buChar char="v"/>
            </a:pPr>
            <a:r>
              <a:rPr lang="el-GR" sz="2100" dirty="0" smtClean="0"/>
              <a:t>Μερικές </a:t>
            </a:r>
            <a:r>
              <a:rPr lang="el-GR" sz="2100" dirty="0"/>
              <a:t>από αυτές:</a:t>
            </a:r>
          </a:p>
          <a:p>
            <a:pPr marL="742950" lvl="1" indent="-285750">
              <a:buFont typeface="Wingdings" panose="05000000000000000000" pitchFamily="2" charset="2"/>
              <a:buChar char="q"/>
            </a:pPr>
            <a:r>
              <a:rPr lang="el-GR" sz="2100" b="1" dirty="0" err="1" smtClean="0"/>
              <a:t>dfn</a:t>
            </a:r>
            <a:r>
              <a:rPr lang="el-GR" sz="2100" b="1" dirty="0"/>
              <a:t>:</a:t>
            </a:r>
            <a:r>
              <a:rPr lang="el-GR" sz="2100" dirty="0"/>
              <a:t> το περιεχόμενο είναι ορισμός (</a:t>
            </a:r>
            <a:r>
              <a:rPr lang="el-GR" sz="2100" b="1" dirty="0" err="1"/>
              <a:t>d</a:t>
            </a:r>
            <a:r>
              <a:rPr lang="el-GR" sz="2100" dirty="0" err="1"/>
              <a:t>e</a:t>
            </a:r>
            <a:r>
              <a:rPr lang="el-GR" sz="2100" b="1" dirty="0" err="1"/>
              <a:t>f</a:t>
            </a:r>
            <a:r>
              <a:rPr lang="el-GR" sz="2100" dirty="0" err="1"/>
              <a:t>initio</a:t>
            </a:r>
            <a:r>
              <a:rPr lang="el-GR" sz="2100" b="1" dirty="0" err="1"/>
              <a:t>n</a:t>
            </a:r>
            <a:r>
              <a:rPr lang="el-GR" sz="2100" dirty="0"/>
              <a:t> </a:t>
            </a:r>
            <a:r>
              <a:rPr lang="el-GR" sz="2100" dirty="0" err="1"/>
              <a:t>term</a:t>
            </a:r>
            <a:r>
              <a:rPr lang="el-GR" sz="2100" dirty="0"/>
              <a:t>)</a:t>
            </a:r>
          </a:p>
          <a:p>
            <a:pPr marL="742950" lvl="1" indent="-285750">
              <a:buFont typeface="Wingdings" panose="05000000000000000000" pitchFamily="2" charset="2"/>
              <a:buChar char="q"/>
            </a:pPr>
            <a:r>
              <a:rPr lang="el-GR" sz="2100" b="1" dirty="0" err="1" smtClean="0"/>
              <a:t>code</a:t>
            </a:r>
            <a:r>
              <a:rPr lang="el-GR" sz="2100" b="1" dirty="0"/>
              <a:t>:</a:t>
            </a:r>
            <a:r>
              <a:rPr lang="el-GR" sz="2100" dirty="0"/>
              <a:t> το περιεχόμενο είναι κώδικας (</a:t>
            </a:r>
            <a:r>
              <a:rPr lang="el-GR" sz="2100" b="1" dirty="0" err="1"/>
              <a:t>code</a:t>
            </a:r>
            <a:r>
              <a:rPr lang="el-GR" sz="2100" dirty="0"/>
              <a:t>) προγραμματισμού</a:t>
            </a:r>
          </a:p>
          <a:p>
            <a:pPr marL="742950" lvl="1" indent="-285750">
              <a:buFont typeface="Wingdings" panose="05000000000000000000" pitchFamily="2" charset="2"/>
              <a:buChar char="q"/>
            </a:pPr>
            <a:r>
              <a:rPr lang="el-GR" sz="2100" b="1" dirty="0" err="1" smtClean="0"/>
              <a:t>samp</a:t>
            </a:r>
            <a:r>
              <a:rPr lang="el-GR" sz="2100" b="1" dirty="0"/>
              <a:t>:</a:t>
            </a:r>
            <a:r>
              <a:rPr lang="el-GR" sz="2100" dirty="0"/>
              <a:t> το περιεχόμενο είναι δείγμα (</a:t>
            </a:r>
            <a:r>
              <a:rPr lang="el-GR" sz="2100" b="1" dirty="0" err="1"/>
              <a:t>samp</a:t>
            </a:r>
            <a:r>
              <a:rPr lang="el-GR" sz="2100" dirty="0" err="1"/>
              <a:t>le</a:t>
            </a:r>
            <a:r>
              <a:rPr lang="el-GR" sz="2100" dirty="0"/>
              <a:t>) εξόδου κάποιου λογισμικού</a:t>
            </a:r>
          </a:p>
          <a:p>
            <a:pPr marL="742950" lvl="1" indent="-285750">
              <a:buFont typeface="Wingdings" panose="05000000000000000000" pitchFamily="2" charset="2"/>
              <a:buChar char="q"/>
            </a:pPr>
            <a:r>
              <a:rPr lang="el-GR" sz="2100" b="1" dirty="0" err="1" smtClean="0"/>
              <a:t>kbd</a:t>
            </a:r>
            <a:r>
              <a:rPr lang="el-GR" sz="2100" b="1" dirty="0"/>
              <a:t>:</a:t>
            </a:r>
            <a:r>
              <a:rPr lang="el-GR" sz="2100" dirty="0"/>
              <a:t> το περιεχόμενο είναι είσοδος σε πληκτρολόγιο (</a:t>
            </a:r>
            <a:r>
              <a:rPr lang="el-GR" sz="2100" b="1" dirty="0" err="1"/>
              <a:t>k</a:t>
            </a:r>
            <a:r>
              <a:rPr lang="el-GR" sz="2100" dirty="0" err="1"/>
              <a:t>ey</a:t>
            </a:r>
            <a:r>
              <a:rPr lang="el-GR" sz="2100" b="1" dirty="0" err="1"/>
              <a:t>b</a:t>
            </a:r>
            <a:r>
              <a:rPr lang="el-GR" sz="2100" dirty="0" err="1"/>
              <a:t>oar</a:t>
            </a:r>
            <a:r>
              <a:rPr lang="el-GR" sz="2100" b="1" dirty="0" err="1"/>
              <a:t>d</a:t>
            </a:r>
            <a:r>
              <a:rPr lang="el-GR" sz="2100" dirty="0"/>
              <a:t>)</a:t>
            </a:r>
          </a:p>
          <a:p>
            <a:pPr marL="742950" lvl="1" indent="-285750">
              <a:buFont typeface="Wingdings" panose="05000000000000000000" pitchFamily="2" charset="2"/>
              <a:buChar char="q"/>
            </a:pPr>
            <a:r>
              <a:rPr lang="el-GR" sz="2100" b="1" dirty="0" err="1" smtClean="0"/>
              <a:t>var</a:t>
            </a:r>
            <a:r>
              <a:rPr lang="el-GR" sz="2100" b="1" dirty="0"/>
              <a:t>:</a:t>
            </a:r>
            <a:r>
              <a:rPr lang="el-GR" sz="2100" dirty="0"/>
              <a:t> το περιεχόμενο είναι μεταβλητή (</a:t>
            </a:r>
            <a:r>
              <a:rPr lang="el-GR" sz="2100" b="1" dirty="0" err="1"/>
              <a:t>var</a:t>
            </a:r>
            <a:r>
              <a:rPr lang="el-GR" sz="2100" dirty="0" err="1"/>
              <a:t>iable</a:t>
            </a:r>
            <a:r>
              <a:rPr lang="el-GR" sz="2100" dirty="0"/>
              <a:t>) σε κάποιο τεχνικό κείμενο.</a:t>
            </a:r>
          </a:p>
          <a:p>
            <a:pPr marL="742950" lvl="1" indent="-285750">
              <a:buFont typeface="Wingdings" panose="05000000000000000000" pitchFamily="2" charset="2"/>
              <a:buChar char="q"/>
            </a:pPr>
            <a:r>
              <a:rPr lang="el-GR" sz="2100" b="1" dirty="0" err="1" smtClean="0"/>
              <a:t>cite</a:t>
            </a:r>
            <a:r>
              <a:rPr lang="en-US" sz="2100" b="1" dirty="0" smtClean="0"/>
              <a:t>:</a:t>
            </a:r>
            <a:r>
              <a:rPr lang="el-GR" sz="2100" dirty="0" smtClean="0"/>
              <a:t> </a:t>
            </a:r>
            <a:r>
              <a:rPr lang="el-GR" sz="2100" dirty="0"/>
              <a:t>το περιεχόμενο είναι βιβλιογραφική αναφορά (</a:t>
            </a:r>
            <a:r>
              <a:rPr lang="el-GR" sz="2100" dirty="0" err="1"/>
              <a:t>citation</a:t>
            </a:r>
            <a:r>
              <a:rPr lang="el-GR" sz="2100" dirty="0"/>
              <a:t>)</a:t>
            </a:r>
          </a:p>
          <a:p>
            <a:endParaRPr lang="el-GR" sz="2100" dirty="0"/>
          </a:p>
        </p:txBody>
      </p:sp>
      <p:grpSp>
        <p:nvGrpSpPr>
          <p:cNvPr id="9" name="Ομάδα 8" descr="[DECORATIVE]"/>
          <p:cNvGrpSpPr/>
          <p:nvPr/>
        </p:nvGrpSpPr>
        <p:grpSpPr>
          <a:xfrm>
            <a:off x="0" y="4165831"/>
            <a:ext cx="9144000" cy="1436790"/>
            <a:chOff x="0" y="4165831"/>
            <a:chExt cx="9144000" cy="1436790"/>
          </a:xfrm>
        </p:grpSpPr>
        <p:pic>
          <p:nvPicPr>
            <p:cNvPr id="5" name="Εικόνα 4" descr="[DECORATIVE]"/>
            <p:cNvPicPr>
              <a:picLocks noChangeAspect="1"/>
            </p:cNvPicPr>
            <p:nvPr/>
          </p:nvPicPr>
          <p:blipFill>
            <a:blip r:embed="rId9"/>
            <a:stretch>
              <a:fillRect/>
            </a:stretch>
          </p:blipFill>
          <p:spPr>
            <a:xfrm>
              <a:off x="0" y="4383315"/>
              <a:ext cx="5218628" cy="1219306"/>
            </a:xfrm>
            <a:prstGeom prst="rect">
              <a:avLst/>
            </a:prstGeom>
          </p:spPr>
        </p:pic>
        <p:pic>
          <p:nvPicPr>
            <p:cNvPr id="8" name="Picture 26" descr="[DECORATIVE]"/>
            <p:cNvPicPr/>
            <p:nvPr/>
          </p:nvPicPr>
          <p:blipFill rotWithShape="1">
            <a:blip r:embed="rId10"/>
            <a:srcRect t="28272"/>
            <a:stretch/>
          </p:blipFill>
          <p:spPr bwMode="auto">
            <a:xfrm>
              <a:off x="5183063" y="4165831"/>
              <a:ext cx="3960937" cy="1352150"/>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grpSp>
      <p:sp>
        <p:nvSpPr>
          <p:cNvPr id="4" name="Ορθογώνιο 3"/>
          <p:cNvSpPr/>
          <p:nvPr>
            <p:custDataLst>
              <p:tags r:id="rId4"/>
            </p:custDataLst>
          </p:nvPr>
        </p:nvSpPr>
        <p:spPr>
          <a:xfrm>
            <a:off x="33860" y="5820105"/>
            <a:ext cx="9361040" cy="461665"/>
          </a:xfrm>
          <a:prstGeom prst="rect">
            <a:avLst/>
          </a:prstGeom>
        </p:spPr>
        <p:txBody>
          <a:bodyPr wrap="square">
            <a:spAutoFit/>
          </a:bodyPr>
          <a:lstStyle/>
          <a:p>
            <a:pPr marL="285750" indent="-285750">
              <a:buFont typeface="Wingdings" panose="05000000000000000000" pitchFamily="2" charset="2"/>
              <a:buChar char="v"/>
            </a:pPr>
            <a:r>
              <a:rPr lang="el-GR" sz="2400" dirty="0" smtClean="0"/>
              <a:t>Εξυπηρετούν </a:t>
            </a:r>
            <a:r>
              <a:rPr lang="el-GR" sz="2400" dirty="0"/>
              <a:t>πιο σωστά όταν ρυθμιστούν κατάλληλα με CSS κανόνες.</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378784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2800" dirty="0"/>
              <a:t>Παρατηρήσεις #1</a:t>
            </a:r>
            <a:r>
              <a:rPr lang="el-GR" sz="3200" dirty="0"/>
              <a:t/>
            </a:r>
            <a:br>
              <a:rPr lang="el-GR" sz="3200" dirty="0"/>
            </a:br>
            <a:r>
              <a:rPr lang="el-GR" sz="3200" dirty="0"/>
              <a:t>Διαχωρισμός Αρμοδιοτήτων!</a:t>
            </a:r>
          </a:p>
        </p:txBody>
      </p:sp>
      <p:sp>
        <p:nvSpPr>
          <p:cNvPr id="3" name="Ορθογώνιο 2"/>
          <p:cNvSpPr/>
          <p:nvPr>
            <p:custDataLst>
              <p:tags r:id="rId3"/>
            </p:custDataLst>
          </p:nvPr>
        </p:nvSpPr>
        <p:spPr>
          <a:xfrm>
            <a:off x="0" y="1268760"/>
            <a:ext cx="9144000" cy="5170646"/>
          </a:xfrm>
          <a:prstGeom prst="rect">
            <a:avLst/>
          </a:prstGeom>
        </p:spPr>
        <p:txBody>
          <a:bodyPr wrap="square">
            <a:spAutoFit/>
          </a:bodyPr>
          <a:lstStyle/>
          <a:p>
            <a:pPr marL="285750" indent="-285750">
              <a:buFont typeface="Wingdings" panose="05000000000000000000" pitchFamily="2" charset="2"/>
              <a:buChar char="v"/>
            </a:pPr>
            <a:r>
              <a:rPr lang="el-GR" sz="2200" dirty="0" smtClean="0"/>
              <a:t>Θα </a:t>
            </a:r>
            <a:r>
              <a:rPr lang="el-GR" sz="2200" dirty="0"/>
              <a:t>κάνουμε ένα διάλλειμα με τις ετικέτες για να παρατηρήσουμε μερικά πράγματα:</a:t>
            </a:r>
          </a:p>
          <a:p>
            <a:pPr marL="742950" lvl="1" indent="-285750">
              <a:buFont typeface="Wingdings" panose="05000000000000000000" pitchFamily="2" charset="2"/>
              <a:buChar char="q"/>
            </a:pPr>
            <a:r>
              <a:rPr lang="el-GR" sz="2200" dirty="0" smtClean="0"/>
              <a:t>Η </a:t>
            </a:r>
            <a:r>
              <a:rPr lang="el-GR" sz="2200" b="1" dirty="0">
                <a:solidFill>
                  <a:srgbClr val="C00000"/>
                </a:solidFill>
              </a:rPr>
              <a:t>HTML</a:t>
            </a:r>
            <a:r>
              <a:rPr lang="el-GR" sz="2200" dirty="0"/>
              <a:t> καθορίζει </a:t>
            </a:r>
            <a:r>
              <a:rPr lang="el-GR" sz="2200" b="1" dirty="0">
                <a:solidFill>
                  <a:srgbClr val="C00000"/>
                </a:solidFill>
              </a:rPr>
              <a:t>κύρια θέματα δομής και περιεχομένου </a:t>
            </a:r>
            <a:r>
              <a:rPr lang="el-GR" sz="2200" dirty="0"/>
              <a:t>μιας ιστοσελίδας.</a:t>
            </a:r>
          </a:p>
          <a:p>
            <a:pPr marL="1200150" lvl="2" indent="-285750">
              <a:buFont typeface="Arial" panose="020B0604020202020204" pitchFamily="34" charset="0"/>
              <a:buChar char="•"/>
            </a:pPr>
            <a:r>
              <a:rPr lang="el-GR" sz="2200" dirty="0" smtClean="0"/>
              <a:t>Δευτερευόντως </a:t>
            </a:r>
            <a:r>
              <a:rPr lang="el-GR" sz="2200" dirty="0"/>
              <a:t>και σε μικρό βαθμό καθορίζει και θέματα όψης (π.χ. ετικέτα </a:t>
            </a:r>
            <a:r>
              <a:rPr lang="el-GR" sz="2200" dirty="0" err="1"/>
              <a:t>strong</a:t>
            </a:r>
            <a:r>
              <a:rPr lang="el-GR" sz="2200" dirty="0"/>
              <a:t>) και σημασιολογίας (π.χ. ετικέτα </a:t>
            </a:r>
            <a:r>
              <a:rPr lang="el-GR" sz="2200" dirty="0" err="1"/>
              <a:t>code</a:t>
            </a:r>
            <a:r>
              <a:rPr lang="el-GR" sz="2200" dirty="0"/>
              <a:t>).</a:t>
            </a:r>
          </a:p>
          <a:p>
            <a:pPr marL="742950" lvl="1" indent="-285750">
              <a:buFont typeface="Wingdings" panose="05000000000000000000" pitchFamily="2" charset="2"/>
              <a:buChar char="q"/>
            </a:pPr>
            <a:r>
              <a:rPr lang="el-GR" sz="2200" dirty="0" smtClean="0"/>
              <a:t>Αν </a:t>
            </a:r>
            <a:r>
              <a:rPr lang="el-GR" sz="2200" dirty="0"/>
              <a:t>και δεν το έχουμε δει ακόμη, πρέπει να έχει γίνει ξεκάθαρο σε αυτό το σημείο ότι η γλώσσα </a:t>
            </a:r>
            <a:r>
              <a:rPr lang="el-GR" sz="2200" b="1" dirty="0">
                <a:solidFill>
                  <a:srgbClr val="0070C0"/>
                </a:solidFill>
              </a:rPr>
              <a:t>CSS</a:t>
            </a:r>
            <a:r>
              <a:rPr lang="el-GR" sz="2200" dirty="0"/>
              <a:t> καθορίζει με πλήρη έλεγχο </a:t>
            </a:r>
            <a:r>
              <a:rPr lang="el-GR" sz="2200" b="1" dirty="0">
                <a:solidFill>
                  <a:srgbClr val="0070C0"/>
                </a:solidFill>
              </a:rPr>
              <a:t>θέματα εμφάνισης και μορφοποίησης</a:t>
            </a:r>
            <a:r>
              <a:rPr lang="el-GR" sz="2200" dirty="0"/>
              <a:t>.</a:t>
            </a:r>
          </a:p>
          <a:p>
            <a:pPr marL="742950" lvl="1" indent="-285750">
              <a:buFont typeface="Wingdings" panose="05000000000000000000" pitchFamily="2" charset="2"/>
              <a:buChar char="q"/>
            </a:pPr>
            <a:r>
              <a:rPr lang="el-GR" sz="2200" dirty="0" smtClean="0"/>
              <a:t>Μελλοντικά </a:t>
            </a:r>
            <a:r>
              <a:rPr lang="el-GR" sz="2200" dirty="0"/>
              <a:t>θα δούμε ότι μέσω της </a:t>
            </a:r>
            <a:r>
              <a:rPr lang="el-GR" sz="2200" dirty="0" err="1"/>
              <a:t>client-side</a:t>
            </a:r>
            <a:r>
              <a:rPr lang="el-GR" sz="2200" dirty="0"/>
              <a:t> γλώσσας προγραμματισμού </a:t>
            </a:r>
            <a:r>
              <a:rPr lang="el-GR" sz="2200" b="1" dirty="0" err="1">
                <a:solidFill>
                  <a:srgbClr val="006600"/>
                </a:solidFill>
              </a:rPr>
              <a:t>Javascript</a:t>
            </a:r>
            <a:r>
              <a:rPr lang="el-GR" sz="2200" dirty="0"/>
              <a:t> και του </a:t>
            </a:r>
            <a:r>
              <a:rPr lang="el-GR" sz="2200" b="1" dirty="0">
                <a:solidFill>
                  <a:srgbClr val="006600"/>
                </a:solidFill>
              </a:rPr>
              <a:t>DOM</a:t>
            </a:r>
            <a:r>
              <a:rPr lang="el-GR" sz="2200" dirty="0"/>
              <a:t> (εσωτερική αναπαράσταση σελίδας στη μνήμη του </a:t>
            </a:r>
            <a:r>
              <a:rPr lang="el-GR" sz="2200" dirty="0" err="1"/>
              <a:t>browser</a:t>
            </a:r>
            <a:r>
              <a:rPr lang="el-GR" sz="2200" dirty="0"/>
              <a:t>) ελέγχουμε </a:t>
            </a:r>
            <a:r>
              <a:rPr lang="el-GR" sz="2200" b="1" dirty="0">
                <a:solidFill>
                  <a:srgbClr val="006600"/>
                </a:solidFill>
              </a:rPr>
              <a:t>θέματα αλληλεπίδρασης</a:t>
            </a:r>
            <a:r>
              <a:rPr lang="el-GR" sz="2200" dirty="0"/>
              <a:t> του χρήστη με τη σελίδα.</a:t>
            </a:r>
          </a:p>
          <a:p>
            <a:pPr marL="285750" indent="-285750">
              <a:buFont typeface="Wingdings" panose="05000000000000000000" pitchFamily="2" charset="2"/>
              <a:buChar char="v"/>
            </a:pPr>
            <a:r>
              <a:rPr lang="el-GR" sz="2200" dirty="0" smtClean="0"/>
              <a:t>Γίνεται </a:t>
            </a:r>
            <a:r>
              <a:rPr lang="el-GR" sz="2200" dirty="0"/>
              <a:t>λοιπόν φανερός </a:t>
            </a:r>
            <a:r>
              <a:rPr lang="el-GR" sz="2200" b="1" dirty="0"/>
              <a:t>ο διαχωρισμός αρμοδιοτήτων </a:t>
            </a:r>
            <a:r>
              <a:rPr lang="el-GR" sz="2200" dirty="0"/>
              <a:t>των εμπλεκόμενων τεχνολογιών αλλά και η </a:t>
            </a:r>
            <a:r>
              <a:rPr lang="el-GR" sz="2200" b="1" dirty="0"/>
              <a:t>ωριμότητα</a:t>
            </a:r>
            <a:r>
              <a:rPr lang="el-GR" sz="2200" dirty="0"/>
              <a:t> τους.</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1763142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2800" dirty="0"/>
              <a:t>Παρατηρήσεις #2</a:t>
            </a:r>
            <a:br>
              <a:rPr lang="el-GR" sz="2800" dirty="0"/>
            </a:br>
            <a:r>
              <a:rPr lang="el-GR" sz="3600" dirty="0" err="1"/>
              <a:t>Block</a:t>
            </a:r>
            <a:r>
              <a:rPr lang="el-GR" sz="3600" dirty="0"/>
              <a:t> και In-Line στοιχεία</a:t>
            </a:r>
          </a:p>
        </p:txBody>
      </p:sp>
      <p:sp>
        <p:nvSpPr>
          <p:cNvPr id="4" name="Ορθογώνιο 3"/>
          <p:cNvSpPr/>
          <p:nvPr>
            <p:custDataLst>
              <p:tags r:id="rId3"/>
            </p:custDataLst>
          </p:nvPr>
        </p:nvSpPr>
        <p:spPr>
          <a:xfrm>
            <a:off x="0" y="1144750"/>
            <a:ext cx="9144000" cy="5170646"/>
          </a:xfrm>
          <a:prstGeom prst="rect">
            <a:avLst/>
          </a:prstGeom>
        </p:spPr>
        <p:txBody>
          <a:bodyPr wrap="square">
            <a:spAutoFit/>
          </a:bodyPr>
          <a:lstStyle/>
          <a:p>
            <a:pPr marL="285750" indent="-285750">
              <a:buFont typeface="Wingdings" panose="05000000000000000000" pitchFamily="2" charset="2"/>
              <a:buChar char="v"/>
            </a:pPr>
            <a:r>
              <a:rPr lang="el-GR" sz="2200" dirty="0" err="1" smtClean="0"/>
              <a:t>Tα</a:t>
            </a:r>
            <a:r>
              <a:rPr lang="el-GR" sz="2200" dirty="0" smtClean="0"/>
              <a:t> </a:t>
            </a:r>
            <a:r>
              <a:rPr lang="el-GR" sz="2200" dirty="0"/>
              <a:t>στοιχεία της HTML που είναι τύπου </a:t>
            </a:r>
            <a:r>
              <a:rPr lang="el-GR" sz="2200" b="1" dirty="0" err="1"/>
              <a:t>block</a:t>
            </a:r>
            <a:r>
              <a:rPr lang="el-GR" sz="2200" dirty="0"/>
              <a:t>:</a:t>
            </a:r>
          </a:p>
          <a:p>
            <a:pPr marL="742950" lvl="1" indent="-285750">
              <a:buFont typeface="Wingdings" panose="05000000000000000000" pitchFamily="2" charset="2"/>
              <a:buChar char="q"/>
            </a:pPr>
            <a:r>
              <a:rPr lang="el-GR" sz="2200" dirty="0" smtClean="0"/>
              <a:t>Αποτελούν </a:t>
            </a:r>
            <a:r>
              <a:rPr lang="el-GR" sz="2200" dirty="0"/>
              <a:t>τα δομικά στοιχεία της σελίδας και μπορεί να περιέχουν άλλα </a:t>
            </a:r>
            <a:r>
              <a:rPr lang="el-GR" sz="2200" dirty="0" err="1"/>
              <a:t>block</a:t>
            </a:r>
            <a:r>
              <a:rPr lang="el-GR" sz="2200" dirty="0"/>
              <a:t> ή/και </a:t>
            </a:r>
            <a:r>
              <a:rPr lang="el-GR" sz="2200" dirty="0" err="1"/>
              <a:t>inline</a:t>
            </a:r>
            <a:r>
              <a:rPr lang="el-GR" sz="2200" dirty="0"/>
              <a:t> στοιχεία ή/και κείμενο.</a:t>
            </a:r>
          </a:p>
          <a:p>
            <a:pPr marL="742950" lvl="1" indent="-285750">
              <a:buFont typeface="Wingdings" panose="05000000000000000000" pitchFamily="2" charset="2"/>
              <a:buChar char="q"/>
            </a:pPr>
            <a:r>
              <a:rPr lang="el-GR" sz="2200" dirty="0" smtClean="0"/>
              <a:t>Συνήθως </a:t>
            </a:r>
            <a:r>
              <a:rPr lang="el-GR" sz="2200" dirty="0"/>
              <a:t>σχεδιάζονται κάτω από τα προηγούμενα (στην σειρά του κώδικα) στοιχεία, ξεκινώντας από αριστερά και καταλαμβάνουν μια ορθογώνια περιοχή που </a:t>
            </a:r>
            <a:r>
              <a:rPr lang="el-GR" sz="2200" dirty="0" err="1"/>
              <a:t>εκτίνεται</a:t>
            </a:r>
            <a:r>
              <a:rPr lang="el-GR" sz="2200" dirty="0"/>
              <a:t> σε όλο το διαθέσιμο πλάτος.</a:t>
            </a:r>
          </a:p>
          <a:p>
            <a:pPr marL="742950" lvl="1" indent="-285750">
              <a:buFont typeface="Wingdings" panose="05000000000000000000" pitchFamily="2" charset="2"/>
              <a:buChar char="q"/>
            </a:pPr>
            <a:r>
              <a:rPr lang="el-GR" sz="2200" dirty="0" smtClean="0"/>
              <a:t>Ορισμένες </a:t>
            </a:r>
            <a:r>
              <a:rPr lang="el-GR" sz="2200" dirty="0"/>
              <a:t>φορές ένα </a:t>
            </a:r>
            <a:r>
              <a:rPr lang="el-GR" sz="2200" dirty="0" err="1"/>
              <a:t>block</a:t>
            </a:r>
            <a:r>
              <a:rPr lang="el-GR" sz="2200" dirty="0"/>
              <a:t> στοιχείο δεν επιτρέπεται να περιέχει άλλα </a:t>
            </a:r>
            <a:r>
              <a:rPr lang="el-GR" sz="2200" dirty="0" err="1"/>
              <a:t>block</a:t>
            </a:r>
            <a:r>
              <a:rPr lang="el-GR" sz="2200" dirty="0"/>
              <a:t> στοιχεία (π.χ. μέσα σε </a:t>
            </a:r>
            <a:r>
              <a:rPr lang="el-GR" sz="2200" b="1" dirty="0"/>
              <a:t>&lt;p&gt;</a:t>
            </a:r>
            <a:r>
              <a:rPr lang="el-GR" sz="2200" dirty="0"/>
              <a:t> δεν μπορούμε να βάλουμε </a:t>
            </a:r>
            <a:r>
              <a:rPr lang="el-GR" sz="2200" b="1" dirty="0"/>
              <a:t>&lt;h1&gt;</a:t>
            </a:r>
            <a:r>
              <a:rPr lang="el-GR" sz="2200" dirty="0"/>
              <a:t> - θα "σπάσει" η παράγραφος στα δύο!).</a:t>
            </a:r>
          </a:p>
          <a:p>
            <a:pPr marL="285750" indent="-285750">
              <a:buFont typeface="Wingdings" panose="05000000000000000000" pitchFamily="2" charset="2"/>
              <a:buChar char="v"/>
            </a:pPr>
            <a:r>
              <a:rPr lang="el-GR" sz="2200" dirty="0" err="1" smtClean="0"/>
              <a:t>Tα</a:t>
            </a:r>
            <a:r>
              <a:rPr lang="el-GR" sz="2200" dirty="0" smtClean="0"/>
              <a:t> </a:t>
            </a:r>
            <a:r>
              <a:rPr lang="el-GR" sz="2200" dirty="0"/>
              <a:t>στοιχεία της HTML που είναι τύπου </a:t>
            </a:r>
            <a:r>
              <a:rPr lang="el-GR" sz="2200" b="1" dirty="0" err="1"/>
              <a:t>inline</a:t>
            </a:r>
            <a:r>
              <a:rPr lang="el-GR" sz="2200" dirty="0"/>
              <a:t>:</a:t>
            </a:r>
          </a:p>
          <a:p>
            <a:pPr marL="742950" lvl="1" indent="-285750">
              <a:buFont typeface="Wingdings" panose="05000000000000000000" pitchFamily="2" charset="2"/>
              <a:buChar char="q"/>
            </a:pPr>
            <a:r>
              <a:rPr lang="el-GR" sz="2200" dirty="0" smtClean="0"/>
              <a:t>Μπορεί </a:t>
            </a:r>
            <a:r>
              <a:rPr lang="el-GR" sz="2200" dirty="0"/>
              <a:t>να περιέχουν μόνο άλλα </a:t>
            </a:r>
            <a:r>
              <a:rPr lang="el-GR" sz="2200" dirty="0" err="1"/>
              <a:t>inline</a:t>
            </a:r>
            <a:r>
              <a:rPr lang="el-GR" sz="2200" dirty="0"/>
              <a:t> στοιχεία και κείμενο (π.χ. </a:t>
            </a:r>
            <a:r>
              <a:rPr lang="el-GR" sz="2200" b="1" dirty="0"/>
              <a:t>&lt;</a:t>
            </a:r>
            <a:r>
              <a:rPr lang="el-GR" sz="2200" b="1" dirty="0" err="1"/>
              <a:t>strong</a:t>
            </a:r>
            <a:r>
              <a:rPr lang="el-GR" sz="2200" b="1" dirty="0"/>
              <a:t>&gt;</a:t>
            </a:r>
            <a:r>
              <a:rPr lang="el-GR" sz="2200" dirty="0"/>
              <a:t>)</a:t>
            </a:r>
          </a:p>
          <a:p>
            <a:pPr marL="742950" lvl="1" indent="-285750">
              <a:buFont typeface="Wingdings" panose="05000000000000000000" pitchFamily="2" charset="2"/>
              <a:buChar char="q"/>
            </a:pPr>
            <a:r>
              <a:rPr lang="el-GR" sz="2200" dirty="0" smtClean="0"/>
              <a:t>Συνήθως </a:t>
            </a:r>
            <a:r>
              <a:rPr lang="el-GR" sz="2200" dirty="0"/>
              <a:t>εμφανίζονται στη ροή του κειμένου και εμπεριέχονται μέσα σε </a:t>
            </a:r>
            <a:r>
              <a:rPr lang="el-GR" sz="2200" dirty="0" err="1"/>
              <a:t>block</a:t>
            </a:r>
            <a:r>
              <a:rPr lang="el-GR" sz="2200" dirty="0"/>
              <a:t> στοιχεία.</a:t>
            </a:r>
          </a:p>
          <a:p>
            <a:pPr marL="285750" indent="-285750">
              <a:buFont typeface="Wingdings" panose="05000000000000000000" pitchFamily="2" charset="2"/>
              <a:buChar char="v"/>
            </a:pPr>
            <a:r>
              <a:rPr lang="el-GR" sz="2200" dirty="0" smtClean="0"/>
              <a:t>Υπάρχουν </a:t>
            </a:r>
            <a:r>
              <a:rPr lang="el-GR" sz="2200" dirty="0"/>
              <a:t>και HTML στοιχεία με μικτή συμπεριφορά (π.χ. </a:t>
            </a:r>
            <a:r>
              <a:rPr lang="el-GR" sz="2200" b="1" dirty="0"/>
              <a:t>&lt;</a:t>
            </a:r>
            <a:r>
              <a:rPr lang="el-GR" sz="2200" b="1" dirty="0" err="1"/>
              <a:t>img</a:t>
            </a:r>
            <a:r>
              <a:rPr lang="el-GR" sz="2200" b="1" dirty="0"/>
              <a:t>&gt;</a:t>
            </a:r>
            <a:r>
              <a:rPr lang="el-GR" sz="2200" dirty="0"/>
              <a:t>)</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1738592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3000" dirty="0"/>
              <a:t>Φόρμες &lt;</a:t>
            </a:r>
            <a:r>
              <a:rPr lang="en-US" sz="3000" dirty="0"/>
              <a:t>form&gt;    #1</a:t>
            </a:r>
            <a:br>
              <a:rPr lang="en-US" sz="3000" dirty="0"/>
            </a:br>
            <a:r>
              <a:rPr lang="el-GR" sz="2400" b="0" dirty="0"/>
              <a:t>και κύρια στοιχεία φόρμας: </a:t>
            </a:r>
            <a:r>
              <a:rPr lang="el-GR" sz="2400" dirty="0"/>
              <a:t>&lt;</a:t>
            </a:r>
            <a:r>
              <a:rPr lang="en-US" sz="2400" dirty="0"/>
              <a:t>input&gt;, &lt;</a:t>
            </a:r>
            <a:r>
              <a:rPr lang="en-US" sz="2400" dirty="0" err="1"/>
              <a:t>textarea</a:t>
            </a:r>
            <a:r>
              <a:rPr lang="en-US" sz="2400" dirty="0"/>
              <a:t>&gt;, &lt;select&gt;, &lt;option</a:t>
            </a:r>
            <a:r>
              <a:rPr lang="en-US" sz="2400" dirty="0" smtClean="0"/>
              <a:t>&gt;</a:t>
            </a:r>
            <a:endParaRPr lang="en-US" sz="2800" dirty="0"/>
          </a:p>
        </p:txBody>
      </p:sp>
      <p:sp>
        <p:nvSpPr>
          <p:cNvPr id="3" name="Ορθογώνιο 2"/>
          <p:cNvSpPr/>
          <p:nvPr>
            <p:custDataLst>
              <p:tags r:id="rId3"/>
            </p:custDataLst>
          </p:nvPr>
        </p:nvSpPr>
        <p:spPr>
          <a:xfrm>
            <a:off x="25276" y="1340768"/>
            <a:ext cx="9144000" cy="4247317"/>
          </a:xfrm>
          <a:prstGeom prst="rect">
            <a:avLst/>
          </a:prstGeom>
        </p:spPr>
        <p:txBody>
          <a:bodyPr wrap="square">
            <a:spAutoFit/>
          </a:bodyPr>
          <a:lstStyle/>
          <a:p>
            <a:pPr marL="285750" indent="-285750">
              <a:buFont typeface="Wingdings" panose="05000000000000000000" pitchFamily="2" charset="2"/>
              <a:buChar char="v"/>
            </a:pPr>
            <a:r>
              <a:rPr lang="el-GR" dirty="0" smtClean="0"/>
              <a:t>Χρησιμοποιούνται </a:t>
            </a:r>
            <a:r>
              <a:rPr lang="el-GR" dirty="0"/>
              <a:t>για είσοδο δεδομένων από το χρήστη και "υποβολή" τους.</a:t>
            </a:r>
          </a:p>
          <a:p>
            <a:pPr marL="285750" indent="-285750">
              <a:buFont typeface="Wingdings" panose="05000000000000000000" pitchFamily="2" charset="2"/>
              <a:buChar char="v"/>
            </a:pPr>
            <a:r>
              <a:rPr lang="el-GR" dirty="0" smtClean="0"/>
              <a:t>Τα </a:t>
            </a:r>
            <a:r>
              <a:rPr lang="el-GR" dirty="0"/>
              <a:t>δεδομένα που εισάγονται μπορούμε να τα επεξεργαστούμε:</a:t>
            </a:r>
          </a:p>
          <a:p>
            <a:pPr marL="742950" lvl="1" indent="-285750">
              <a:buFont typeface="Wingdings" panose="05000000000000000000" pitchFamily="2" charset="2"/>
              <a:buChar char="q"/>
            </a:pPr>
            <a:r>
              <a:rPr lang="el-GR" b="1" dirty="0" smtClean="0"/>
              <a:t>στον </a:t>
            </a:r>
            <a:r>
              <a:rPr lang="el-GR" b="1" dirty="0" err="1"/>
              <a:t>client</a:t>
            </a:r>
            <a:r>
              <a:rPr lang="el-GR" b="1" dirty="0"/>
              <a:t>/</a:t>
            </a:r>
            <a:r>
              <a:rPr lang="el-GR" b="1" dirty="0" err="1"/>
              <a:t>browser</a:t>
            </a:r>
            <a:r>
              <a:rPr lang="el-GR" b="1" dirty="0"/>
              <a:t> με χρήση της </a:t>
            </a:r>
            <a:r>
              <a:rPr lang="el-GR" b="1" dirty="0" err="1"/>
              <a:t>JavaScript</a:t>
            </a:r>
            <a:endParaRPr lang="el-GR" b="1" dirty="0"/>
          </a:p>
          <a:p>
            <a:pPr marL="1200150" lvl="2" indent="-285750">
              <a:buFont typeface="Arial" panose="020B0604020202020204" pitchFamily="34" charset="0"/>
              <a:buChar char="•"/>
            </a:pPr>
            <a:r>
              <a:rPr lang="el-GR" dirty="0" smtClean="0"/>
              <a:t>για </a:t>
            </a:r>
            <a:r>
              <a:rPr lang="el-GR" dirty="0"/>
              <a:t>έλεγχο ορθής συμπλήρωσης της φόρμας (</a:t>
            </a:r>
            <a:r>
              <a:rPr lang="el-GR" dirty="0" err="1"/>
              <a:t>validation</a:t>
            </a:r>
            <a:r>
              <a:rPr lang="el-GR" dirty="0"/>
              <a:t>) </a:t>
            </a:r>
          </a:p>
          <a:p>
            <a:pPr marL="1657350" lvl="3" indent="-285750">
              <a:buFont typeface="Wingdings" panose="05000000000000000000" pitchFamily="2" charset="2"/>
              <a:buChar char="ü"/>
            </a:pPr>
            <a:r>
              <a:rPr lang="el-GR" dirty="0" smtClean="0"/>
              <a:t>συμπληρώθηκαν </a:t>
            </a:r>
            <a:r>
              <a:rPr lang="el-GR" dirty="0"/>
              <a:t>τα υποχρεωτικά στοιχεία;  είναι αποδεκτές οι τιμές; </a:t>
            </a:r>
          </a:p>
          <a:p>
            <a:pPr marL="1200150" lvl="2" indent="-285750">
              <a:buFont typeface="Arial" panose="020B0604020202020204" pitchFamily="34" charset="0"/>
              <a:buChar char="•"/>
            </a:pPr>
            <a:r>
              <a:rPr lang="el-GR" dirty="0" smtClean="0"/>
              <a:t>για </a:t>
            </a:r>
            <a:r>
              <a:rPr lang="el-GR" dirty="0"/>
              <a:t>εκτέλεση υπολογισμών τοπικά στον </a:t>
            </a:r>
            <a:r>
              <a:rPr lang="el-GR" dirty="0" err="1"/>
              <a:t>browser</a:t>
            </a:r>
            <a:r>
              <a:rPr lang="el-GR" dirty="0"/>
              <a:t>, </a:t>
            </a:r>
            <a:r>
              <a:rPr lang="el-GR" dirty="0" err="1"/>
              <a:t>κτλ</a:t>
            </a:r>
            <a:endParaRPr lang="el-GR" dirty="0"/>
          </a:p>
          <a:p>
            <a:pPr marL="742950" lvl="1" indent="-285750">
              <a:buFont typeface="Wingdings" panose="05000000000000000000" pitchFamily="2" charset="2"/>
              <a:buChar char="q"/>
            </a:pPr>
            <a:r>
              <a:rPr lang="el-GR" b="1" dirty="0" smtClean="0"/>
              <a:t>στον </a:t>
            </a:r>
            <a:r>
              <a:rPr lang="el-GR" b="1" dirty="0" err="1"/>
              <a:t>server</a:t>
            </a:r>
            <a:r>
              <a:rPr lang="el-GR" b="1" dirty="0"/>
              <a:t> (μετά από </a:t>
            </a:r>
            <a:r>
              <a:rPr lang="el-GR" b="1" dirty="0" err="1"/>
              <a:t>submit</a:t>
            </a:r>
            <a:r>
              <a:rPr lang="el-GR" b="1" dirty="0"/>
              <a:t>) με χρήση </a:t>
            </a:r>
            <a:r>
              <a:rPr lang="el-GR" b="1" dirty="0" err="1"/>
              <a:t>server-side-scripting</a:t>
            </a:r>
            <a:r>
              <a:rPr lang="el-GR" dirty="0"/>
              <a:t> (PHP, </a:t>
            </a:r>
            <a:r>
              <a:rPr lang="el-GR" dirty="0" err="1"/>
              <a:t>κτλ</a:t>
            </a:r>
            <a:r>
              <a:rPr lang="el-GR" dirty="0"/>
              <a:t>)</a:t>
            </a:r>
          </a:p>
          <a:p>
            <a:pPr marL="1200150" lvl="2" indent="-285750">
              <a:buFont typeface="Arial" panose="020B0604020202020204" pitchFamily="34" charset="0"/>
              <a:buChar char="•"/>
            </a:pPr>
            <a:r>
              <a:rPr lang="el-GR" dirty="0" smtClean="0"/>
              <a:t>για </a:t>
            </a:r>
            <a:r>
              <a:rPr lang="el-GR" dirty="0"/>
              <a:t>έλεγχο ορθής συμπλήρωσης, καταχώρηση σε βάσεις δεδομένων, </a:t>
            </a:r>
            <a:r>
              <a:rPr lang="el-GR" dirty="0" err="1"/>
              <a:t>κτλ</a:t>
            </a:r>
            <a:endParaRPr lang="el-GR" dirty="0"/>
          </a:p>
          <a:p>
            <a:pPr marL="285750" indent="-285750">
              <a:buFont typeface="Wingdings" panose="05000000000000000000" pitchFamily="2" charset="2"/>
              <a:buChar char="v"/>
            </a:pPr>
            <a:r>
              <a:rPr lang="el-GR" dirty="0" smtClean="0"/>
              <a:t>Ως </a:t>
            </a:r>
            <a:r>
              <a:rPr lang="el-GR" dirty="0"/>
              <a:t>ετικέτα, η φόρμα </a:t>
            </a:r>
            <a:r>
              <a:rPr lang="el-GR" b="1" dirty="0"/>
              <a:t>(</a:t>
            </a:r>
            <a:r>
              <a:rPr lang="el-GR" b="1" dirty="0" err="1"/>
              <a:t>form</a:t>
            </a:r>
            <a:r>
              <a:rPr lang="el-GR" b="1" dirty="0"/>
              <a:t>) </a:t>
            </a:r>
            <a:r>
              <a:rPr lang="el-GR" dirty="0"/>
              <a:t>είναι </a:t>
            </a:r>
            <a:r>
              <a:rPr lang="el-GR" dirty="0" err="1"/>
              <a:t>block</a:t>
            </a:r>
            <a:r>
              <a:rPr lang="el-GR" dirty="0"/>
              <a:t> στοιχείο που μέσα της βάζουμε άλλα στοιχεία </a:t>
            </a:r>
            <a:r>
              <a:rPr lang="el-GR" dirty="0" err="1"/>
              <a:t>διεπαφής</a:t>
            </a:r>
            <a:r>
              <a:rPr lang="el-GR" dirty="0"/>
              <a:t> (λίστες, κουμπιά, πεδία κειμένου, </a:t>
            </a:r>
            <a:r>
              <a:rPr lang="el-GR" dirty="0" err="1"/>
              <a:t>κτλ</a:t>
            </a:r>
            <a:r>
              <a:rPr lang="el-GR" dirty="0"/>
              <a:t>)</a:t>
            </a:r>
          </a:p>
          <a:p>
            <a:pPr marL="285750" indent="-285750">
              <a:buFont typeface="Wingdings" panose="05000000000000000000" pitchFamily="2" charset="2"/>
              <a:buChar char="v"/>
            </a:pPr>
            <a:r>
              <a:rPr lang="el-GR" dirty="0" smtClean="0"/>
              <a:t>Βασικά </a:t>
            </a:r>
            <a:r>
              <a:rPr lang="el-GR" dirty="0" err="1"/>
              <a:t>attributes</a:t>
            </a:r>
            <a:r>
              <a:rPr lang="el-GR" dirty="0"/>
              <a:t>:</a:t>
            </a:r>
          </a:p>
          <a:p>
            <a:pPr marL="742950" lvl="1" indent="-285750">
              <a:buFont typeface="Wingdings" panose="05000000000000000000" pitchFamily="2" charset="2"/>
              <a:buChar char="q"/>
            </a:pPr>
            <a:r>
              <a:rPr lang="el-GR" b="1" dirty="0" err="1" smtClean="0"/>
              <a:t>name</a:t>
            </a:r>
            <a:r>
              <a:rPr lang="el-GR" b="1" dirty="0"/>
              <a:t>:</a:t>
            </a:r>
            <a:r>
              <a:rPr lang="el-GR" dirty="0"/>
              <a:t> το όνομα της φόρμας – χρήσιμο για πρόσβαση στα στοιχεία της</a:t>
            </a:r>
          </a:p>
          <a:p>
            <a:pPr marL="742950" lvl="1" indent="-285750">
              <a:buFont typeface="Wingdings" panose="05000000000000000000" pitchFamily="2" charset="2"/>
              <a:buChar char="q"/>
            </a:pPr>
            <a:r>
              <a:rPr lang="el-GR" b="1" dirty="0" err="1" smtClean="0"/>
              <a:t>method</a:t>
            </a:r>
            <a:r>
              <a:rPr lang="el-GR" b="1" dirty="0"/>
              <a:t>:</a:t>
            </a:r>
            <a:r>
              <a:rPr lang="el-GR" dirty="0"/>
              <a:t> παίρνει τιμή POST ή GET που καθορίζει τον τρόπο αποστολής</a:t>
            </a:r>
          </a:p>
          <a:p>
            <a:pPr marL="742950" lvl="1" indent="-285750">
              <a:buFont typeface="Wingdings" panose="05000000000000000000" pitchFamily="2" charset="2"/>
              <a:buChar char="q"/>
            </a:pPr>
            <a:r>
              <a:rPr lang="el-GR" b="1" dirty="0" err="1" smtClean="0"/>
              <a:t>action</a:t>
            </a:r>
            <a:r>
              <a:rPr lang="el-GR" b="1" dirty="0"/>
              <a:t>:</a:t>
            </a:r>
            <a:r>
              <a:rPr lang="el-GR" dirty="0"/>
              <a:t> URL του αρχείου που θα παραλάβει τα δεδομένα που στέλνει η φόρμα</a:t>
            </a:r>
          </a:p>
          <a:p>
            <a:pPr marL="742950" lvl="1" indent="-285750">
              <a:buFont typeface="Wingdings" panose="05000000000000000000" pitchFamily="2" charset="2"/>
              <a:buChar char="q"/>
            </a:pPr>
            <a:r>
              <a:rPr lang="el-GR" b="1" dirty="0" err="1" smtClean="0"/>
              <a:t>enctype</a:t>
            </a:r>
            <a:r>
              <a:rPr lang="el-GR" b="1" dirty="0"/>
              <a:t>:</a:t>
            </a:r>
            <a:r>
              <a:rPr lang="el-GR" dirty="0"/>
              <a:t> ο τρόπος κωδικοποίησης των δεδομένων που θα σταλούν</a:t>
            </a:r>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74191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4000" dirty="0"/>
              <a:t>Φόρμες   #2</a:t>
            </a:r>
            <a:endParaRPr lang="en-US" sz="4000" dirty="0"/>
          </a:p>
        </p:txBody>
      </p:sp>
      <p:sp>
        <p:nvSpPr>
          <p:cNvPr id="4" name="Ορθογώνιο 3"/>
          <p:cNvSpPr/>
          <p:nvPr>
            <p:custDataLst>
              <p:tags r:id="rId3"/>
            </p:custDataLst>
          </p:nvPr>
        </p:nvSpPr>
        <p:spPr>
          <a:xfrm>
            <a:off x="0" y="1647369"/>
            <a:ext cx="9468544" cy="4708981"/>
          </a:xfrm>
          <a:prstGeom prst="rect">
            <a:avLst/>
          </a:prstGeom>
        </p:spPr>
        <p:txBody>
          <a:bodyPr wrap="square">
            <a:spAutoFit/>
          </a:bodyPr>
          <a:lstStyle/>
          <a:p>
            <a:pPr marL="285750" indent="-285750">
              <a:buFont typeface="Wingdings" panose="05000000000000000000" pitchFamily="2" charset="2"/>
              <a:buChar char="v"/>
            </a:pPr>
            <a:r>
              <a:rPr lang="el-GR" sz="2000" dirty="0" smtClean="0"/>
              <a:t>Παράδειγμα </a:t>
            </a:r>
            <a:r>
              <a:rPr lang="el-GR" sz="2000" dirty="0"/>
              <a:t>δήλωσης φόρμας:</a:t>
            </a:r>
          </a:p>
          <a:p>
            <a:r>
              <a:rPr lang="en-US" sz="2000" dirty="0"/>
              <a:t>	</a:t>
            </a:r>
            <a:r>
              <a:rPr lang="el-GR" sz="2000" dirty="0" smtClean="0"/>
              <a:t>&lt;</a:t>
            </a:r>
            <a:r>
              <a:rPr lang="el-GR" sz="2000" dirty="0" err="1" smtClean="0"/>
              <a:t>form</a:t>
            </a:r>
            <a:r>
              <a:rPr lang="el-GR" sz="2000" dirty="0" smtClean="0"/>
              <a:t> </a:t>
            </a:r>
            <a:r>
              <a:rPr lang="el-GR" sz="2000" b="1" dirty="0" err="1">
                <a:solidFill>
                  <a:srgbClr val="0070C0"/>
                </a:solidFill>
              </a:rPr>
              <a:t>name</a:t>
            </a:r>
            <a:r>
              <a:rPr lang="el-GR" sz="2000" dirty="0"/>
              <a:t>="form1" </a:t>
            </a:r>
            <a:r>
              <a:rPr lang="el-GR" sz="2000" b="1" dirty="0" err="1">
                <a:solidFill>
                  <a:srgbClr val="0070C0"/>
                </a:solidFill>
              </a:rPr>
              <a:t>action</a:t>
            </a:r>
            <a:r>
              <a:rPr lang="el-GR" sz="2000" dirty="0"/>
              <a:t>="</a:t>
            </a:r>
            <a:r>
              <a:rPr lang="el-GR" sz="2000" dirty="0" err="1"/>
              <a:t>mypage.php</a:t>
            </a:r>
            <a:r>
              <a:rPr lang="el-GR" sz="2000" dirty="0"/>
              <a:t>" </a:t>
            </a:r>
            <a:r>
              <a:rPr lang="el-GR" sz="2000" b="1" dirty="0" err="1">
                <a:solidFill>
                  <a:srgbClr val="0070C0"/>
                </a:solidFill>
              </a:rPr>
              <a:t>method</a:t>
            </a:r>
            <a:r>
              <a:rPr lang="el-GR" sz="2000" dirty="0"/>
              <a:t>="POST"&gt;</a:t>
            </a:r>
          </a:p>
          <a:p>
            <a:r>
              <a:rPr lang="en-US" sz="2000" dirty="0" smtClean="0"/>
              <a:t>	</a:t>
            </a:r>
            <a:r>
              <a:rPr lang="el-GR" sz="2000" dirty="0" smtClean="0"/>
              <a:t>εδώ </a:t>
            </a:r>
            <a:r>
              <a:rPr lang="el-GR" sz="2000" dirty="0"/>
              <a:t>μπαίνουν τα στοιχεία </a:t>
            </a:r>
            <a:r>
              <a:rPr lang="el-GR" sz="2000" dirty="0" err="1"/>
              <a:t>διεπαφής</a:t>
            </a:r>
            <a:r>
              <a:rPr lang="el-GR" sz="2000" dirty="0"/>
              <a:t> που θέλουμε</a:t>
            </a:r>
          </a:p>
          <a:p>
            <a:r>
              <a:rPr lang="en-US" sz="2000" dirty="0" smtClean="0"/>
              <a:t>	</a:t>
            </a:r>
            <a:r>
              <a:rPr lang="el-GR" sz="2000" dirty="0" smtClean="0"/>
              <a:t>&lt;/</a:t>
            </a:r>
            <a:r>
              <a:rPr lang="el-GR" sz="2000" dirty="0" err="1"/>
              <a:t>form</a:t>
            </a:r>
            <a:r>
              <a:rPr lang="el-GR" sz="2000" dirty="0"/>
              <a:t>&gt;</a:t>
            </a:r>
          </a:p>
          <a:p>
            <a:pPr marL="742950" lvl="1" indent="-285750">
              <a:buFont typeface="Wingdings" panose="05000000000000000000" pitchFamily="2" charset="2"/>
              <a:buChar char="q"/>
            </a:pPr>
            <a:r>
              <a:rPr lang="el-GR" sz="2000" dirty="0" smtClean="0"/>
              <a:t>η </a:t>
            </a:r>
            <a:r>
              <a:rPr lang="el-GR" sz="2000" dirty="0"/>
              <a:t>ετικέτα φόρμας έχει άνοιγμα και κλείσιμο</a:t>
            </a:r>
          </a:p>
          <a:p>
            <a:pPr marL="742950" lvl="1" indent="-285750">
              <a:buFont typeface="Wingdings" panose="05000000000000000000" pitchFamily="2" charset="2"/>
              <a:buChar char="q"/>
            </a:pPr>
            <a:r>
              <a:rPr lang="el-GR" sz="2000" dirty="0" smtClean="0"/>
              <a:t>σκέτη </a:t>
            </a:r>
            <a:r>
              <a:rPr lang="el-GR" sz="2000" dirty="0"/>
              <a:t>η ετικέτα φόρμας δεν εμφανίζει κάτι στον </a:t>
            </a:r>
            <a:r>
              <a:rPr lang="el-GR" sz="2000" dirty="0" err="1"/>
              <a:t>browser</a:t>
            </a:r>
            <a:endParaRPr lang="el-GR" sz="2000" dirty="0"/>
          </a:p>
          <a:p>
            <a:pPr marL="742950" lvl="1" indent="-285750">
              <a:buFont typeface="Wingdings" panose="05000000000000000000" pitchFamily="2" charset="2"/>
              <a:buChar char="q"/>
            </a:pPr>
            <a:r>
              <a:rPr lang="el-GR" sz="2000" dirty="0" smtClean="0"/>
              <a:t>τα </a:t>
            </a:r>
            <a:r>
              <a:rPr lang="el-GR" sz="2000" dirty="0"/>
              <a:t>στοιχεία </a:t>
            </a:r>
            <a:r>
              <a:rPr lang="el-GR" sz="2000" dirty="0" err="1"/>
              <a:t>διεπαφής</a:t>
            </a:r>
            <a:r>
              <a:rPr lang="el-GR" sz="2000" dirty="0"/>
              <a:t> μέσα στη φόρμα μπορεί να οργανωθούν με HTML κώδικα, κατά βούληση </a:t>
            </a:r>
          </a:p>
          <a:p>
            <a:pPr marL="742950" lvl="1" indent="-285750">
              <a:buFont typeface="Wingdings" panose="05000000000000000000" pitchFamily="2" charset="2"/>
              <a:buChar char="q"/>
            </a:pPr>
            <a:r>
              <a:rPr lang="el-GR" sz="2000" dirty="0" smtClean="0"/>
              <a:t>η </a:t>
            </a:r>
            <a:r>
              <a:rPr lang="el-GR" sz="2000" dirty="0"/>
              <a:t>διάταξη και η μορφοποίηση των στοιχείων </a:t>
            </a:r>
            <a:r>
              <a:rPr lang="el-GR" sz="2000" dirty="0" err="1"/>
              <a:t>διεπαφής</a:t>
            </a:r>
            <a:r>
              <a:rPr lang="el-GR" sz="2000" dirty="0"/>
              <a:t> στις φόρμες είναι καθοριστικοί παράγοντες για να είναι αυτές εύχρηστες και λειτουργικές</a:t>
            </a:r>
          </a:p>
          <a:p>
            <a:pPr marL="285750" indent="-285750">
              <a:buFont typeface="Wingdings" panose="05000000000000000000" pitchFamily="2" charset="2"/>
              <a:buChar char="v"/>
            </a:pPr>
            <a:r>
              <a:rPr lang="el-GR" sz="2000" dirty="0" smtClean="0"/>
              <a:t>Η </a:t>
            </a:r>
            <a:r>
              <a:rPr lang="el-GR" sz="2000" dirty="0"/>
              <a:t>παράμετρος </a:t>
            </a:r>
            <a:r>
              <a:rPr lang="el-GR" sz="2000" b="1" dirty="0" err="1">
                <a:solidFill>
                  <a:srgbClr val="006600"/>
                </a:solidFill>
              </a:rPr>
              <a:t>enctype</a:t>
            </a:r>
            <a:r>
              <a:rPr lang="el-GR" sz="2000" dirty="0"/>
              <a:t> δεν είναι συνήθως απαραίτητη στη δήλωση φόρμας.</a:t>
            </a:r>
          </a:p>
          <a:p>
            <a:pPr marL="742950" lvl="1" indent="-285750">
              <a:buFont typeface="Wingdings" panose="05000000000000000000" pitchFamily="2" charset="2"/>
              <a:buChar char="q"/>
            </a:pPr>
            <a:r>
              <a:rPr lang="el-GR" sz="2000" dirty="0" smtClean="0"/>
              <a:t>Μας καλύπτει η </a:t>
            </a:r>
            <a:r>
              <a:rPr lang="el-GR" sz="2000" dirty="0" err="1" smtClean="0"/>
              <a:t>default</a:t>
            </a:r>
            <a:r>
              <a:rPr lang="el-GR" sz="2000" dirty="0" smtClean="0"/>
              <a:t> τιμή:  </a:t>
            </a:r>
            <a:r>
              <a:rPr lang="el-GR" sz="2000" b="1" dirty="0" err="1" smtClean="0"/>
              <a:t>application</a:t>
            </a:r>
            <a:r>
              <a:rPr lang="el-GR" sz="2000" b="1" dirty="0" smtClean="0"/>
              <a:t>/x-</a:t>
            </a:r>
            <a:r>
              <a:rPr lang="el-GR" sz="2000" b="1" dirty="0" err="1" smtClean="0"/>
              <a:t>www</a:t>
            </a:r>
            <a:r>
              <a:rPr lang="el-GR" sz="2000" b="1" dirty="0" smtClean="0"/>
              <a:t>-</a:t>
            </a:r>
            <a:r>
              <a:rPr lang="el-GR" sz="2000" b="1" dirty="0" err="1" smtClean="0"/>
              <a:t>form-urlencoded</a:t>
            </a:r>
            <a:endParaRPr lang="el-GR" sz="2000" b="1" dirty="0" smtClean="0"/>
          </a:p>
          <a:p>
            <a:pPr marL="742950" lvl="1" indent="-285750">
              <a:buFont typeface="Wingdings" panose="05000000000000000000" pitchFamily="2" charset="2"/>
              <a:buChar char="q"/>
            </a:pPr>
            <a:r>
              <a:rPr lang="el-GR" sz="2000" dirty="0" smtClean="0"/>
              <a:t>Αν όμως η φόρμα χρησιμοποιείται και για αποστολή/ανέβασμα (</a:t>
            </a:r>
            <a:r>
              <a:rPr lang="el-GR" sz="2000" dirty="0" err="1" smtClean="0"/>
              <a:t>upload</a:t>
            </a:r>
            <a:r>
              <a:rPr lang="el-GR" sz="2000" dirty="0" smtClean="0"/>
              <a:t>) αρχείου, τότε την χρησιμοποιούμε υποχρεωτικά βάζοντας τιμή:</a:t>
            </a:r>
          </a:p>
          <a:p>
            <a:pPr marL="1200150" lvl="2" indent="-285750">
              <a:buFont typeface="Arial" panose="020B0604020202020204" pitchFamily="34" charset="0"/>
              <a:buChar char="•"/>
            </a:pPr>
            <a:r>
              <a:rPr lang="el-GR" sz="2000" b="1" dirty="0" err="1" smtClean="0"/>
              <a:t>enctype</a:t>
            </a:r>
            <a:r>
              <a:rPr lang="el-GR" sz="2000" b="1" dirty="0" smtClean="0"/>
              <a:t>="</a:t>
            </a:r>
            <a:r>
              <a:rPr lang="el-GR" sz="2000" b="1" dirty="0" err="1" smtClean="0"/>
              <a:t>multipart</a:t>
            </a:r>
            <a:r>
              <a:rPr lang="el-GR" sz="2000" b="1" dirty="0" smtClean="0"/>
              <a:t>/</a:t>
            </a:r>
            <a:r>
              <a:rPr lang="el-GR" sz="2000" b="1" dirty="0" err="1" smtClean="0"/>
              <a:t>form-data</a:t>
            </a:r>
            <a:r>
              <a:rPr lang="el-GR" sz="2000" b="1" dirty="0" smtClean="0"/>
              <a:t>" </a:t>
            </a:r>
            <a:endParaRPr lang="el-GR" sz="2000" b="1" dirty="0"/>
          </a:p>
        </p:txBody>
      </p:sp>
      <p:pic>
        <p:nvPicPr>
          <p:cNvPr id="5" name="Εικόνα 4" descr="[DECORATIVE]"/>
          <p:cNvPicPr>
            <a:picLocks noChangeAspect="1"/>
          </p:cNvPicPr>
          <p:nvPr/>
        </p:nvPicPr>
        <p:blipFill>
          <a:blip r:embed="rId8"/>
          <a:stretch>
            <a:fillRect/>
          </a:stretch>
        </p:blipFill>
        <p:spPr>
          <a:xfrm>
            <a:off x="6692020" y="137384"/>
            <a:ext cx="2282836" cy="1952853"/>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3087242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4000" dirty="0"/>
              <a:t>Φόρμες  #3:  Αποστολή με GET ή POST;</a:t>
            </a:r>
            <a:endParaRPr lang="en-US" sz="4000" dirty="0"/>
          </a:p>
        </p:txBody>
      </p:sp>
      <p:sp>
        <p:nvSpPr>
          <p:cNvPr id="4" name="Ορθογώνιο 3"/>
          <p:cNvSpPr/>
          <p:nvPr/>
        </p:nvSpPr>
        <p:spPr>
          <a:xfrm>
            <a:off x="-162273" y="966053"/>
            <a:ext cx="9306273" cy="5755422"/>
          </a:xfrm>
          <a:prstGeom prst="rect">
            <a:avLst/>
          </a:prstGeom>
        </p:spPr>
        <p:txBody>
          <a:bodyPr wrap="square">
            <a:spAutoFit/>
          </a:bodyPr>
          <a:lstStyle/>
          <a:p>
            <a:pPr marL="285750" indent="-285750">
              <a:buFont typeface="Wingdings" panose="05000000000000000000" pitchFamily="2" charset="2"/>
              <a:buChar char="v"/>
            </a:pPr>
            <a:r>
              <a:rPr lang="en-US" sz="2800" b="1" dirty="0" smtClean="0"/>
              <a:t> </a:t>
            </a:r>
            <a:r>
              <a:rPr lang="el-GR" sz="2800" b="1" dirty="0" err="1" smtClean="0"/>
              <a:t>method</a:t>
            </a:r>
            <a:r>
              <a:rPr lang="el-GR" sz="2800" b="1" dirty="0"/>
              <a:t>="GET"</a:t>
            </a:r>
          </a:p>
          <a:p>
            <a:pPr marL="800100" lvl="1" indent="-342900">
              <a:buFont typeface="Wingdings" panose="05000000000000000000" pitchFamily="2" charset="2"/>
              <a:buChar char="q"/>
            </a:pPr>
            <a:r>
              <a:rPr lang="el-GR" sz="2000" dirty="0" smtClean="0"/>
              <a:t>Τα </a:t>
            </a:r>
            <a:r>
              <a:rPr lang="el-GR" sz="2000" dirty="0"/>
              <a:t>δεδομένα που αποστέλλονται </a:t>
            </a:r>
            <a:r>
              <a:rPr lang="el-GR" sz="2000" dirty="0" err="1"/>
              <a:t>προσκολλούνται</a:t>
            </a:r>
            <a:r>
              <a:rPr lang="el-GR" sz="2000" dirty="0"/>
              <a:t> στο URL ως ζευγάρια </a:t>
            </a:r>
            <a:r>
              <a:rPr lang="el-GR" sz="2000" dirty="0" err="1"/>
              <a:t>name</a:t>
            </a:r>
            <a:r>
              <a:rPr lang="el-GR" sz="2000" dirty="0"/>
              <a:t>=</a:t>
            </a:r>
            <a:r>
              <a:rPr lang="el-GR" sz="2000" dirty="0" err="1"/>
              <a:t>value</a:t>
            </a:r>
            <a:r>
              <a:rPr lang="el-GR" sz="2000" dirty="0"/>
              <a:t>, όπου </a:t>
            </a:r>
            <a:r>
              <a:rPr lang="el-GR" sz="2000" dirty="0" err="1"/>
              <a:t>name</a:t>
            </a:r>
            <a:r>
              <a:rPr lang="el-GR" sz="2000" dirty="0"/>
              <a:t> είναι η τιμή της παραμέτρου </a:t>
            </a:r>
            <a:r>
              <a:rPr lang="el-GR" sz="2000" dirty="0" err="1"/>
              <a:t>name</a:t>
            </a:r>
            <a:r>
              <a:rPr lang="el-GR" sz="2000" dirty="0"/>
              <a:t> ενός στοιχείου </a:t>
            </a:r>
            <a:r>
              <a:rPr lang="el-GR" sz="2000" dirty="0" err="1"/>
              <a:t>διεπαφής</a:t>
            </a:r>
            <a:r>
              <a:rPr lang="el-GR" sz="2000" dirty="0"/>
              <a:t>, και </a:t>
            </a:r>
            <a:r>
              <a:rPr lang="el-GR" sz="2000" dirty="0" err="1"/>
              <a:t>value</a:t>
            </a:r>
            <a:r>
              <a:rPr lang="el-GR" sz="2000" dirty="0"/>
              <a:t> η τιμή αυτού του στοιχείου. </a:t>
            </a:r>
          </a:p>
          <a:p>
            <a:r>
              <a:rPr lang="en-US" sz="2000" dirty="0" smtClean="0"/>
              <a:t>	</a:t>
            </a:r>
            <a:r>
              <a:rPr lang="el-GR" sz="2000" dirty="0" smtClean="0"/>
              <a:t>•</a:t>
            </a:r>
            <a:r>
              <a:rPr lang="en-US" sz="2000" dirty="0" smtClean="0"/>
              <a:t> </a:t>
            </a:r>
            <a:r>
              <a:rPr lang="el-GR" sz="2000" dirty="0" smtClean="0"/>
              <a:t>δες </a:t>
            </a:r>
            <a:r>
              <a:rPr lang="el-GR" sz="2000" dirty="0"/>
              <a:t>παράδειγμα στο επόμενο </a:t>
            </a:r>
            <a:r>
              <a:rPr lang="el-GR" sz="2000" dirty="0" err="1"/>
              <a:t>slide</a:t>
            </a:r>
            <a:endParaRPr lang="el-GR" sz="2000" dirty="0"/>
          </a:p>
          <a:p>
            <a:pPr marL="800100" lvl="1" indent="-342900">
              <a:buFont typeface="Wingdings" panose="05000000000000000000" pitchFamily="2" charset="2"/>
              <a:buChar char="q"/>
            </a:pPr>
            <a:r>
              <a:rPr lang="el-GR" sz="2000" b="1" dirty="0" smtClean="0"/>
              <a:t>Πλεονέκτημα</a:t>
            </a:r>
            <a:r>
              <a:rPr lang="el-GR" sz="2000" b="1" dirty="0"/>
              <a:t>:</a:t>
            </a:r>
            <a:r>
              <a:rPr lang="el-GR" sz="2000" dirty="0"/>
              <a:t> το αποτέλεσμα της υποβολής της φόρμας (δηλ. η σελίδα του </a:t>
            </a:r>
            <a:r>
              <a:rPr lang="el-GR" sz="2000" dirty="0" err="1"/>
              <a:t>action</a:t>
            </a:r>
            <a:r>
              <a:rPr lang="el-GR" sz="2000" dirty="0"/>
              <a:t> με τις παραμέτρους που υποβλήθηκαν) μπορεί να γίνει </a:t>
            </a:r>
            <a:r>
              <a:rPr lang="el-GR" sz="2000" dirty="0" err="1"/>
              <a:t>bookmark</a:t>
            </a:r>
            <a:r>
              <a:rPr lang="el-GR" sz="2000" dirty="0"/>
              <a:t>. Έτσι:</a:t>
            </a:r>
          </a:p>
          <a:p>
            <a:r>
              <a:rPr lang="en-US" sz="2000" dirty="0" smtClean="0"/>
              <a:t>	</a:t>
            </a:r>
            <a:r>
              <a:rPr lang="el-GR" sz="2000" dirty="0" smtClean="0"/>
              <a:t>•</a:t>
            </a:r>
            <a:r>
              <a:rPr lang="en-US" sz="2000" dirty="0" smtClean="0"/>
              <a:t> </a:t>
            </a:r>
            <a:r>
              <a:rPr lang="el-GR" sz="2000" dirty="0" smtClean="0"/>
              <a:t>ξανακαλούμε </a:t>
            </a:r>
            <a:r>
              <a:rPr lang="el-GR" sz="2000" dirty="0"/>
              <a:t>εύκολα τη σελίδα χωρίς να συμπληρώσουμε τη φόρμα!</a:t>
            </a:r>
          </a:p>
          <a:p>
            <a:r>
              <a:rPr lang="en-US" sz="2000" dirty="0" smtClean="0"/>
              <a:t>	</a:t>
            </a:r>
            <a:r>
              <a:rPr lang="el-GR" sz="2000" dirty="0" smtClean="0"/>
              <a:t>•</a:t>
            </a:r>
            <a:r>
              <a:rPr lang="en-US" sz="2000" dirty="0" smtClean="0"/>
              <a:t> </a:t>
            </a:r>
            <a:r>
              <a:rPr lang="el-GR" sz="2000" dirty="0" smtClean="0"/>
              <a:t>μπορούμε </a:t>
            </a:r>
            <a:r>
              <a:rPr lang="el-GR" sz="2000" dirty="0"/>
              <a:t>να στείλουμε τη σελίδα αποτελεσμάτων σε φίλο</a:t>
            </a:r>
          </a:p>
          <a:p>
            <a:r>
              <a:rPr lang="en-US" sz="2000" dirty="0" smtClean="0"/>
              <a:t>	</a:t>
            </a:r>
            <a:r>
              <a:rPr lang="el-GR" sz="2000" dirty="0" smtClean="0"/>
              <a:t>•</a:t>
            </a:r>
            <a:r>
              <a:rPr lang="en-US" sz="2000" dirty="0" smtClean="0"/>
              <a:t> </a:t>
            </a:r>
            <a:r>
              <a:rPr lang="el-GR" sz="2000" dirty="0" smtClean="0"/>
              <a:t>μπορούμε </a:t>
            </a:r>
            <a:r>
              <a:rPr lang="el-GR" sz="2000" dirty="0"/>
              <a:t>να οδηγήσουμε τα </a:t>
            </a:r>
            <a:r>
              <a:rPr lang="el-GR" sz="2000" dirty="0" err="1"/>
              <a:t>web-bots</a:t>
            </a:r>
            <a:r>
              <a:rPr lang="el-GR" sz="2000" dirty="0"/>
              <a:t> σε δεδομένα που είναι </a:t>
            </a:r>
            <a:r>
              <a:rPr lang="en-US" sz="2000" dirty="0" smtClean="0"/>
              <a:t>		</a:t>
            </a:r>
            <a:r>
              <a:rPr lang="el-GR" sz="2000" dirty="0" err="1" smtClean="0"/>
              <a:t>προσβάσιμα</a:t>
            </a:r>
            <a:r>
              <a:rPr lang="el-GR" sz="2000" dirty="0" smtClean="0"/>
              <a:t> με</a:t>
            </a:r>
            <a:r>
              <a:rPr lang="en-US" sz="2000" dirty="0" smtClean="0"/>
              <a:t> </a:t>
            </a:r>
            <a:r>
              <a:rPr lang="el-GR" sz="2000" dirty="0" smtClean="0"/>
              <a:t>φόρμα</a:t>
            </a:r>
            <a:endParaRPr lang="el-GR" sz="2000" dirty="0"/>
          </a:p>
          <a:p>
            <a:pPr marL="1714500" lvl="3" indent="-342900">
              <a:buFont typeface="Wingdings" panose="05000000000000000000" pitchFamily="2" charset="2"/>
              <a:buChar char="ü"/>
            </a:pPr>
            <a:r>
              <a:rPr lang="el-GR" sz="2000" dirty="0" smtClean="0"/>
              <a:t>το </a:t>
            </a:r>
            <a:r>
              <a:rPr lang="el-GR" sz="2000" dirty="0" err="1"/>
              <a:t>web-bot</a:t>
            </a:r>
            <a:r>
              <a:rPr lang="el-GR" sz="2000" dirty="0"/>
              <a:t> "δεν ξέρει" να συμπληρώσει μια σύνθετη φόρμα!!!</a:t>
            </a:r>
          </a:p>
          <a:p>
            <a:pPr marL="800100" lvl="1" indent="-342900">
              <a:buFont typeface="Wingdings" panose="05000000000000000000" pitchFamily="2" charset="2"/>
              <a:buChar char="q"/>
            </a:pPr>
            <a:r>
              <a:rPr lang="el-GR" sz="2000" b="1" dirty="0" smtClean="0"/>
              <a:t>Μειονέκτημα</a:t>
            </a:r>
            <a:r>
              <a:rPr lang="el-GR" sz="2000" b="1" dirty="0"/>
              <a:t>: </a:t>
            </a:r>
            <a:r>
              <a:rPr lang="el-GR" sz="2000" dirty="0"/>
              <a:t>Υπάρχει όριο στο πόσα δεδομένα μπορεί να αποσταλούν με αυτό τον τρόπο. Δεν ενδείκνυται για πολλά - το όριο εξαρτάται από τον </a:t>
            </a:r>
            <a:r>
              <a:rPr lang="el-GR" sz="2000" dirty="0" err="1"/>
              <a:t>browser</a:t>
            </a:r>
            <a:endParaRPr lang="el-GR" sz="2000" dirty="0"/>
          </a:p>
          <a:p>
            <a:pPr marL="800100" lvl="1" indent="-342900">
              <a:buFont typeface="Wingdings" panose="05000000000000000000" pitchFamily="2" charset="2"/>
              <a:buChar char="q"/>
            </a:pPr>
            <a:r>
              <a:rPr lang="el-GR" sz="2000" b="1" dirty="0" smtClean="0"/>
              <a:t>Μειονέκτημα</a:t>
            </a:r>
            <a:r>
              <a:rPr lang="el-GR" sz="2000" b="1" dirty="0"/>
              <a:t>:</a:t>
            </a:r>
            <a:r>
              <a:rPr lang="el-GR" sz="2000" dirty="0"/>
              <a:t> Επειδή τα δεδομένα που αποστέλλονται είναι ορατά στο URL της σελίδας του </a:t>
            </a:r>
            <a:r>
              <a:rPr lang="el-GR" sz="2000" dirty="0" err="1"/>
              <a:t>action</a:t>
            </a:r>
            <a:r>
              <a:rPr lang="el-GR" sz="2000" dirty="0"/>
              <a:t> (άρα και στο παράθυρο του </a:t>
            </a:r>
            <a:r>
              <a:rPr lang="el-GR" sz="2000" dirty="0" err="1"/>
              <a:t>browser</a:t>
            </a:r>
            <a:r>
              <a:rPr lang="el-GR" sz="2000" dirty="0"/>
              <a:t>, στη θέση της </a:t>
            </a:r>
            <a:r>
              <a:rPr lang="el-GR" sz="2000" dirty="0" err="1"/>
              <a:t>διεύ-θυνσης</a:t>
            </a:r>
            <a:r>
              <a:rPr lang="el-GR" sz="2000" dirty="0"/>
              <a:t>), δεν ενδείκνυται για αποστολή ευαίσθητων προσωπικών δεδομένων. </a:t>
            </a:r>
          </a:p>
          <a:p>
            <a:pPr marL="285750" indent="-285750">
              <a:buFont typeface="Wingdings" panose="05000000000000000000" pitchFamily="2" charset="2"/>
              <a:buChar char="v"/>
            </a:pPr>
            <a:endParaRPr lang="el-GR" sz="2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31809342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4000" dirty="0"/>
              <a:t>Φόρμες #4</a:t>
            </a:r>
            <a:br>
              <a:rPr lang="el-GR" sz="4000" dirty="0"/>
            </a:br>
            <a:r>
              <a:rPr lang="el-GR" sz="2800" dirty="0"/>
              <a:t>Επίδειξη έκθεσης Πληροφορίας κατά την υποβολή με GET</a:t>
            </a:r>
          </a:p>
        </p:txBody>
      </p:sp>
      <p:sp>
        <p:nvSpPr>
          <p:cNvPr id="8" name="Ορθογώνιο 7"/>
          <p:cNvSpPr/>
          <p:nvPr>
            <p:custDataLst>
              <p:tags r:id="rId3"/>
            </p:custDataLst>
          </p:nvPr>
        </p:nvSpPr>
        <p:spPr>
          <a:xfrm>
            <a:off x="150044" y="1211206"/>
            <a:ext cx="2225033" cy="369332"/>
          </a:xfrm>
          <a:prstGeom prst="rect">
            <a:avLst/>
          </a:prstGeom>
        </p:spPr>
        <p:txBody>
          <a:bodyPr wrap="none">
            <a:spAutoFit/>
          </a:bodyPr>
          <a:lstStyle/>
          <a:p>
            <a:pPr marL="285750" indent="-285750">
              <a:buFont typeface="Wingdings" panose="05000000000000000000" pitchFamily="2" charset="2"/>
              <a:buChar char="v"/>
            </a:pPr>
            <a:r>
              <a:rPr lang="el-GR" b="1" dirty="0" smtClean="0"/>
              <a:t>Κώδικας </a:t>
            </a:r>
            <a:r>
              <a:rPr lang="el-GR" b="1" dirty="0"/>
              <a:t>φόρμας: </a:t>
            </a:r>
          </a:p>
        </p:txBody>
      </p:sp>
      <p:pic>
        <p:nvPicPr>
          <p:cNvPr id="3" name="Εικόνα 2" descr="[DECORATIVE]"/>
          <p:cNvPicPr>
            <a:picLocks noChangeAspect="1"/>
          </p:cNvPicPr>
          <p:nvPr/>
        </p:nvPicPr>
        <p:blipFill>
          <a:blip r:embed="rId9"/>
          <a:stretch>
            <a:fillRect/>
          </a:stretch>
        </p:blipFill>
        <p:spPr>
          <a:xfrm>
            <a:off x="1261072" y="1652489"/>
            <a:ext cx="6224555" cy="1152244"/>
          </a:xfrm>
          <a:prstGeom prst="rect">
            <a:avLst/>
          </a:prstGeom>
        </p:spPr>
      </p:pic>
      <p:sp>
        <p:nvSpPr>
          <p:cNvPr id="9" name="Ορθογώνιο 8"/>
          <p:cNvSpPr/>
          <p:nvPr/>
        </p:nvSpPr>
        <p:spPr>
          <a:xfrm>
            <a:off x="231428" y="2750618"/>
            <a:ext cx="8733060" cy="369332"/>
          </a:xfrm>
          <a:prstGeom prst="rect">
            <a:avLst/>
          </a:prstGeom>
        </p:spPr>
        <p:txBody>
          <a:bodyPr wrap="square">
            <a:spAutoFit/>
          </a:bodyPr>
          <a:lstStyle/>
          <a:p>
            <a:pPr marL="285750" indent="-285750">
              <a:buFont typeface="Wingdings" panose="05000000000000000000" pitchFamily="2" charset="2"/>
              <a:buChar char="v"/>
            </a:pPr>
            <a:r>
              <a:rPr lang="en-US" b="1" dirty="0" err="1" smtClean="0"/>
              <a:t>Όψη</a:t>
            </a:r>
            <a:r>
              <a:rPr lang="en-US" b="1" dirty="0" smtClean="0"/>
              <a:t> </a:t>
            </a:r>
            <a:r>
              <a:rPr lang="en-US" b="1" dirty="0" err="1" smtClean="0"/>
              <a:t>φόρμ</a:t>
            </a:r>
            <a:r>
              <a:rPr lang="en-US" b="1" dirty="0" smtClean="0"/>
              <a:t>ας σε browser (αριστερά) και σελίδα αποτελεσμάτων (δεξιά)</a:t>
            </a:r>
            <a:endParaRPr lang="en-US" b="1" dirty="0"/>
          </a:p>
        </p:txBody>
      </p:sp>
      <p:grpSp>
        <p:nvGrpSpPr>
          <p:cNvPr id="11" name="Ομάδα 10" descr="[DECORATIVE]"/>
          <p:cNvGrpSpPr/>
          <p:nvPr/>
        </p:nvGrpSpPr>
        <p:grpSpPr>
          <a:xfrm>
            <a:off x="231428" y="3102114"/>
            <a:ext cx="8378836" cy="2091386"/>
            <a:chOff x="231428" y="3102114"/>
            <a:chExt cx="8378836" cy="2091386"/>
          </a:xfrm>
        </p:grpSpPr>
        <p:pic>
          <p:nvPicPr>
            <p:cNvPr id="5" name="Εικόνα 4" descr="[DECORATIVE]"/>
            <p:cNvPicPr>
              <a:picLocks noChangeAspect="1"/>
            </p:cNvPicPr>
            <p:nvPr/>
          </p:nvPicPr>
          <p:blipFill>
            <a:blip r:embed="rId10"/>
            <a:stretch>
              <a:fillRect/>
            </a:stretch>
          </p:blipFill>
          <p:spPr>
            <a:xfrm>
              <a:off x="231428" y="3116014"/>
              <a:ext cx="3246072" cy="2077486"/>
            </a:xfrm>
            <a:prstGeom prst="rect">
              <a:avLst/>
            </a:prstGeom>
          </p:spPr>
        </p:pic>
        <p:pic>
          <p:nvPicPr>
            <p:cNvPr id="7" name="Εικόνα 6" descr="[DECORATIVE]"/>
            <p:cNvPicPr>
              <a:picLocks noChangeAspect="1"/>
            </p:cNvPicPr>
            <p:nvPr/>
          </p:nvPicPr>
          <p:blipFill>
            <a:blip r:embed="rId11"/>
            <a:stretch>
              <a:fillRect/>
            </a:stretch>
          </p:blipFill>
          <p:spPr>
            <a:xfrm>
              <a:off x="3875876" y="3102114"/>
              <a:ext cx="4734388" cy="2071646"/>
            </a:xfrm>
            <a:prstGeom prst="rect">
              <a:avLst/>
            </a:prstGeom>
          </p:spPr>
        </p:pic>
      </p:grpSp>
      <p:sp>
        <p:nvSpPr>
          <p:cNvPr id="10" name="Ορθογώνιο 9"/>
          <p:cNvSpPr/>
          <p:nvPr>
            <p:custDataLst>
              <p:tags r:id="rId4"/>
            </p:custDataLst>
          </p:nvPr>
        </p:nvSpPr>
        <p:spPr>
          <a:xfrm>
            <a:off x="231428" y="5189564"/>
            <a:ext cx="8912572" cy="1200329"/>
          </a:xfrm>
          <a:prstGeom prst="rect">
            <a:avLst/>
          </a:prstGeom>
        </p:spPr>
        <p:txBody>
          <a:bodyPr wrap="square">
            <a:spAutoFit/>
          </a:bodyPr>
          <a:lstStyle/>
          <a:p>
            <a:pPr marL="285750" indent="-285750">
              <a:buFont typeface="Wingdings" panose="05000000000000000000" pitchFamily="2" charset="2"/>
              <a:buChar char="q"/>
            </a:pPr>
            <a:r>
              <a:rPr lang="el-GR" dirty="0" smtClean="0"/>
              <a:t>Προσέξτε </a:t>
            </a:r>
            <a:r>
              <a:rPr lang="el-GR" dirty="0"/>
              <a:t>πώς τα προσωπικά δεδομένα που αποστάλθηκαν είναι ορατά και εκτεθειμένα στο </a:t>
            </a:r>
            <a:r>
              <a:rPr lang="el-GR" dirty="0" err="1"/>
              <a:t>browser</a:t>
            </a:r>
            <a:r>
              <a:rPr lang="el-GR" dirty="0"/>
              <a:t>, όταν η φόρμα γίνεται </a:t>
            </a:r>
            <a:r>
              <a:rPr lang="el-GR" dirty="0" err="1"/>
              <a:t>submit</a:t>
            </a:r>
            <a:r>
              <a:rPr lang="el-GR" dirty="0"/>
              <a:t> με GET</a:t>
            </a:r>
          </a:p>
          <a:p>
            <a:pPr marL="285750" indent="-285750">
              <a:buFont typeface="Wingdings" panose="05000000000000000000" pitchFamily="2" charset="2"/>
              <a:buChar char="q"/>
            </a:pPr>
            <a:r>
              <a:rPr lang="el-GR" dirty="0" err="1" smtClean="0"/>
              <a:t>To</a:t>
            </a:r>
            <a:r>
              <a:rPr lang="el-GR" dirty="0" smtClean="0"/>
              <a:t> </a:t>
            </a:r>
            <a:r>
              <a:rPr lang="el-GR" dirty="0"/>
              <a:t>URL δεξιά μπορεί να γίνει </a:t>
            </a:r>
            <a:r>
              <a:rPr lang="el-GR" dirty="0" err="1"/>
              <a:t>bookmark</a:t>
            </a:r>
            <a:r>
              <a:rPr lang="el-GR" dirty="0"/>
              <a:t>!</a:t>
            </a:r>
          </a:p>
          <a:p>
            <a:pPr marL="285750" indent="-285750">
              <a:buFont typeface="Wingdings" panose="05000000000000000000" pitchFamily="2" charset="2"/>
              <a:buChar char="q"/>
            </a:pPr>
            <a:r>
              <a:rPr lang="el-GR" b="1" dirty="0" smtClean="0"/>
              <a:t>Σημείωση</a:t>
            </a:r>
            <a:r>
              <a:rPr lang="el-GR" b="1" dirty="0"/>
              <a:t>:</a:t>
            </a:r>
            <a:r>
              <a:rPr lang="el-GR" dirty="0"/>
              <a:t> τα </a:t>
            </a:r>
            <a:r>
              <a:rPr lang="el-GR" dirty="0" err="1"/>
              <a:t>URLs</a:t>
            </a:r>
            <a:r>
              <a:rPr lang="el-GR" dirty="0"/>
              <a:t> έχουν υποστεί επεξεργασία για να βγουν μικρά τα </a:t>
            </a:r>
            <a:r>
              <a:rPr lang="el-GR" dirty="0" err="1"/>
              <a:t>screenshots</a:t>
            </a:r>
            <a:r>
              <a:rPr lang="el-GR" dirty="0"/>
              <a:t>. </a:t>
            </a:r>
          </a:p>
        </p:txBody>
      </p:sp>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28487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descr="."/>
          <p:cNvSpPr>
            <a:spLocks noGrp="1"/>
          </p:cNvSpPr>
          <p:nvPr>
            <p:ph type="sldNum" sz="quarter" idx="12"/>
            <p:custDataLst>
              <p:tags r:id="rId2"/>
            </p:custDataLst>
          </p:nvPr>
        </p:nvSpPr>
        <p:spPr/>
        <p:txBody>
          <a:bodyPr/>
          <a:lstStyle/>
          <a:p>
            <a:fld id="{95390251-5B84-4D2F-A9C7-1C62C4738B3F}" type="slidenum">
              <a:rPr lang="el-GR" smtClean="0"/>
              <a:pPr/>
              <a:t>4</a:t>
            </a:fld>
            <a:endParaRPr lang="el-GR" dirty="0"/>
          </a:p>
        </p:txBody>
      </p:sp>
      <p:sp>
        <p:nvSpPr>
          <p:cNvPr id="5" name="Θέση υποσέλιδου 3" descr="."/>
          <p:cNvSpPr txBox="1">
            <a:spLocks/>
          </p:cNvSpPr>
          <p:nvPr>
            <p:custDataLst>
              <p:tags r:id="rId3"/>
            </p:custDataLst>
          </p:nvPr>
        </p:nvSpPr>
        <p:spPr>
          <a:xfrm>
            <a:off x="3059833" y="6381328"/>
            <a:ext cx="3312368"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l-GR" sz="1400" dirty="0"/>
          </a:p>
        </p:txBody>
      </p:sp>
      <p:sp>
        <p:nvSpPr>
          <p:cNvPr id="3" name="Content Placeholder 2"/>
          <p:cNvSpPr>
            <a:spLocks noGrp="1"/>
          </p:cNvSpPr>
          <p:nvPr>
            <p:ph idx="1"/>
            <p:custDataLst>
              <p:tags r:id="rId4"/>
            </p:custDataLst>
          </p:nvPr>
        </p:nvSpPr>
        <p:spPr>
          <a:xfrm>
            <a:off x="179512" y="1417638"/>
            <a:ext cx="8964488" cy="4525963"/>
          </a:xfrm>
        </p:spPr>
        <p:txBody>
          <a:bodyPr>
            <a:normAutofit fontScale="77500" lnSpcReduction="20000"/>
          </a:bodyPr>
          <a:lstStyle/>
          <a:p>
            <a:pPr marL="0"/>
            <a:r>
              <a:rPr lang="el-GR" sz="2800" dirty="0" smtClean="0"/>
              <a:t>Να περιγράφει τα βασικά στοιχεία της </a:t>
            </a:r>
            <a:r>
              <a:rPr lang="en-US" sz="2800" dirty="0" smtClean="0"/>
              <a:t>HTML</a:t>
            </a:r>
            <a:r>
              <a:rPr lang="el-GR" sz="2800" dirty="0" smtClean="0"/>
              <a:t>.</a:t>
            </a:r>
            <a:endParaRPr lang="en-US" sz="2800" dirty="0" smtClean="0"/>
          </a:p>
          <a:p>
            <a:pPr marL="0"/>
            <a:r>
              <a:rPr lang="el-GR" sz="2800" dirty="0" smtClean="0"/>
              <a:t>Να ορίζει τις ετικέτες σε κώδικα </a:t>
            </a:r>
            <a:r>
              <a:rPr lang="en-US" sz="2800" dirty="0" smtClean="0"/>
              <a:t>HTML.</a:t>
            </a:r>
          </a:p>
          <a:p>
            <a:pPr marL="0"/>
            <a:r>
              <a:rPr lang="el-GR" sz="2800" dirty="0" smtClean="0"/>
              <a:t>Να ορίζει το περιεχόμενο των </a:t>
            </a:r>
            <a:r>
              <a:rPr lang="en-US" sz="2800" dirty="0" smtClean="0"/>
              <a:t>head </a:t>
            </a:r>
            <a:r>
              <a:rPr lang="el-GR" sz="2800" dirty="0" smtClean="0"/>
              <a:t>και </a:t>
            </a:r>
            <a:r>
              <a:rPr lang="en-US" sz="2800" dirty="0" smtClean="0"/>
              <a:t>body.</a:t>
            </a:r>
          </a:p>
          <a:p>
            <a:pPr marL="0"/>
            <a:r>
              <a:rPr lang="el-GR" sz="2800" dirty="0" smtClean="0"/>
              <a:t>Να συντάσσει σωστά επικεφαλίδες και παραγράφους.</a:t>
            </a:r>
          </a:p>
          <a:p>
            <a:pPr marL="0"/>
            <a:r>
              <a:rPr lang="el-GR" sz="2800" dirty="0" smtClean="0"/>
              <a:t>Να ορίζει τους </a:t>
            </a:r>
            <a:r>
              <a:rPr lang="el-GR" sz="2800" dirty="0" err="1" smtClean="0"/>
              <a:t>υπερσυνδέσμους</a:t>
            </a:r>
            <a:r>
              <a:rPr lang="el-GR" sz="2800" dirty="0" smtClean="0"/>
              <a:t> σε κώδικα</a:t>
            </a:r>
            <a:r>
              <a:rPr lang="en-US" sz="2800" dirty="0" smtClean="0"/>
              <a:t> HTML.</a:t>
            </a:r>
          </a:p>
          <a:p>
            <a:pPr marL="0"/>
            <a:r>
              <a:rPr lang="el-GR" sz="2800" dirty="0" smtClean="0"/>
              <a:t>Να ορίζει εικόνες σε κώδικα </a:t>
            </a:r>
            <a:r>
              <a:rPr lang="en-US" sz="2800" dirty="0" smtClean="0"/>
              <a:t>HTML.</a:t>
            </a:r>
          </a:p>
          <a:p>
            <a:pPr marL="0"/>
            <a:r>
              <a:rPr lang="el-GR" sz="2800" dirty="0" smtClean="0"/>
              <a:t>Να ορίζει λίστες </a:t>
            </a:r>
            <a:r>
              <a:rPr lang="el-GR" sz="2800" dirty="0"/>
              <a:t>σε κώδικα </a:t>
            </a:r>
            <a:r>
              <a:rPr lang="en-US" sz="2800" dirty="0"/>
              <a:t>HTML.</a:t>
            </a:r>
          </a:p>
          <a:p>
            <a:pPr marL="0"/>
            <a:r>
              <a:rPr lang="el-GR" sz="2800" dirty="0" smtClean="0"/>
              <a:t>Να ορίζει πίνακες </a:t>
            </a:r>
            <a:r>
              <a:rPr lang="el-GR" sz="2800" dirty="0"/>
              <a:t>σε κώδικα </a:t>
            </a:r>
            <a:r>
              <a:rPr lang="en-US" sz="2800" dirty="0"/>
              <a:t>HTML.</a:t>
            </a:r>
          </a:p>
          <a:p>
            <a:pPr marL="0"/>
            <a:r>
              <a:rPr lang="el-GR" sz="2800" dirty="0" smtClean="0"/>
              <a:t>Να ορίζει φόρμες </a:t>
            </a:r>
            <a:r>
              <a:rPr lang="el-GR" sz="2800" dirty="0"/>
              <a:t>σε κώδικα </a:t>
            </a:r>
            <a:r>
              <a:rPr lang="en-US" sz="2800" dirty="0"/>
              <a:t>HTML.</a:t>
            </a:r>
          </a:p>
          <a:p>
            <a:pPr marL="0"/>
            <a:r>
              <a:rPr lang="el-GR" sz="2800" dirty="0" smtClean="0"/>
              <a:t>Να περιγράφει λογισμικά που είναι χρήσιμα στην ανάπτυξη ιστοσελίδων.</a:t>
            </a:r>
            <a:endParaRPr lang="el-GR" sz="2800" dirty="0"/>
          </a:p>
        </p:txBody>
      </p:sp>
      <p:sp>
        <p:nvSpPr>
          <p:cNvPr id="2" name="Title 1"/>
          <p:cNvSpPr>
            <a:spLocks noGrp="1"/>
          </p:cNvSpPr>
          <p:nvPr>
            <p:ph type="title"/>
            <p:custDataLst>
              <p:tags r:id="rId5"/>
            </p:custDataLst>
          </p:nvPr>
        </p:nvSpPr>
        <p:spPr/>
        <p:txBody>
          <a:bodyPr/>
          <a:lstStyle/>
          <a:p>
            <a:r>
              <a:rPr lang="el-GR" dirty="0" smtClean="0"/>
              <a:t>Σκοποί  ενότητας</a:t>
            </a:r>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4000" dirty="0"/>
              <a:t>Φόρμες  #5:  Αποστολή με </a:t>
            </a:r>
            <a:r>
              <a:rPr lang="en-US" sz="4000" dirty="0"/>
              <a:t>GET </a:t>
            </a:r>
            <a:r>
              <a:rPr lang="el-GR" sz="4000" dirty="0"/>
              <a:t>ή </a:t>
            </a:r>
            <a:r>
              <a:rPr lang="en-US" sz="4000" dirty="0"/>
              <a:t>POST</a:t>
            </a:r>
            <a:r>
              <a:rPr lang="el-GR" sz="4000" dirty="0"/>
              <a:t> ;</a:t>
            </a:r>
          </a:p>
        </p:txBody>
      </p:sp>
      <p:sp>
        <p:nvSpPr>
          <p:cNvPr id="4" name="Ορθογώνιο 3"/>
          <p:cNvSpPr/>
          <p:nvPr/>
        </p:nvSpPr>
        <p:spPr>
          <a:xfrm>
            <a:off x="188020" y="1196752"/>
            <a:ext cx="8776468" cy="4716676"/>
          </a:xfrm>
          <a:prstGeom prst="rect">
            <a:avLst/>
          </a:prstGeom>
        </p:spPr>
        <p:txBody>
          <a:bodyPr wrap="square">
            <a:spAutoFit/>
          </a:bodyPr>
          <a:lstStyle/>
          <a:p>
            <a:pPr marL="342900" lvl="0" indent="-342900">
              <a:spcAft>
                <a:spcPts val="300"/>
              </a:spcAft>
              <a:buFont typeface="Wingdings" panose="05000000000000000000" pitchFamily="2" charset="2"/>
              <a:buChar char=""/>
              <a:tabLst>
                <a:tab pos="450215" algn="l"/>
              </a:tabLst>
            </a:pPr>
            <a:r>
              <a:rPr lang="en-US" sz="2800" b="1" dirty="0">
                <a:ea typeface="Times New Roman" panose="02020603050405020304" pitchFamily="18" charset="0"/>
              </a:rPr>
              <a:t>method="POST"</a:t>
            </a:r>
            <a:endParaRPr lang="el-GR" sz="2800" dirty="0">
              <a:ea typeface="Times New Roman" panose="02020603050405020304" pitchFamily="18" charset="0"/>
            </a:endParaRPr>
          </a:p>
          <a:p>
            <a:pPr marL="342900" lvl="0" indent="-342900">
              <a:spcAft>
                <a:spcPts val="300"/>
              </a:spcAft>
              <a:buSzPts val="1800"/>
              <a:buFont typeface="Wingdings" panose="05000000000000000000" pitchFamily="2" charset="2"/>
              <a:buChar char=""/>
              <a:tabLst>
                <a:tab pos="900430" algn="l"/>
              </a:tabLst>
            </a:pPr>
            <a:r>
              <a:rPr lang="el-GR" sz="2000" dirty="0">
                <a:ea typeface="Times New Roman" panose="02020603050405020304" pitchFamily="18" charset="0"/>
              </a:rPr>
              <a:t>Αυτή η μέθοδος στέλνει τα δεδομένα της φόρμας μέσω </a:t>
            </a:r>
            <a:r>
              <a:rPr lang="en-US" sz="2000" dirty="0">
                <a:ea typeface="Times New Roman" panose="02020603050405020304" pitchFamily="18" charset="0"/>
              </a:rPr>
              <a:t>HTTP post </a:t>
            </a:r>
            <a:r>
              <a:rPr lang="el-GR" sz="2000" dirty="0">
                <a:ea typeface="Times New Roman" panose="02020603050405020304" pitchFamily="18" charset="0"/>
              </a:rPr>
              <a:t>συναλλαγής.</a:t>
            </a:r>
          </a:p>
          <a:p>
            <a:pPr marL="342900" lvl="0" indent="-342900">
              <a:spcAft>
                <a:spcPts val="300"/>
              </a:spcAft>
              <a:buSzPts val="1600"/>
              <a:buFont typeface="Symbol" panose="05050102010706020507" pitchFamily="18" charset="2"/>
              <a:buChar char=""/>
              <a:tabLst>
                <a:tab pos="1170305" algn="l"/>
              </a:tabLst>
            </a:pPr>
            <a:r>
              <a:rPr lang="el-GR" dirty="0">
                <a:ea typeface="Times New Roman" panose="02020603050405020304" pitchFamily="18" charset="0"/>
              </a:rPr>
              <a:t>Δεν είναι ορατά στο </a:t>
            </a:r>
            <a:r>
              <a:rPr lang="en-US" dirty="0">
                <a:ea typeface="Times New Roman" panose="02020603050405020304" pitchFamily="18" charset="0"/>
              </a:rPr>
              <a:t>URL</a:t>
            </a:r>
            <a:r>
              <a:rPr lang="el-GR" dirty="0">
                <a:ea typeface="Times New Roman" panose="02020603050405020304" pitchFamily="18" charset="0"/>
              </a:rPr>
              <a:t> όπως με τη μέθοδο </a:t>
            </a:r>
            <a:r>
              <a:rPr lang="en-US" dirty="0">
                <a:ea typeface="Times New Roman" panose="02020603050405020304" pitchFamily="18" charset="0"/>
              </a:rPr>
              <a:t>GET</a:t>
            </a:r>
            <a:r>
              <a:rPr lang="el-GR" dirty="0">
                <a:ea typeface="Times New Roman" panose="02020603050405020304" pitchFamily="18" charset="0"/>
              </a:rPr>
              <a:t>.</a:t>
            </a:r>
          </a:p>
          <a:p>
            <a:pPr marL="342900" lvl="0" indent="-342900">
              <a:spcAft>
                <a:spcPts val="300"/>
              </a:spcAft>
              <a:buSzPts val="1800"/>
              <a:buFont typeface="Wingdings" panose="05000000000000000000" pitchFamily="2" charset="2"/>
              <a:buChar char=""/>
              <a:tabLst>
                <a:tab pos="900430" algn="l"/>
              </a:tabLst>
            </a:pPr>
            <a:r>
              <a:rPr lang="el-GR" sz="2000" b="1" dirty="0">
                <a:ea typeface="Times New Roman" panose="02020603050405020304" pitchFamily="18" charset="0"/>
              </a:rPr>
              <a:t>Μειονέκτημα</a:t>
            </a:r>
            <a:r>
              <a:rPr lang="el-GR" sz="2000" dirty="0">
                <a:ea typeface="Times New Roman" panose="02020603050405020304" pitchFamily="18" charset="0"/>
              </a:rPr>
              <a:t>: Δεν είναι εφικτό να γίνει </a:t>
            </a:r>
            <a:r>
              <a:rPr lang="en-US" sz="2000" dirty="0">
                <a:ea typeface="Times New Roman" panose="02020603050405020304" pitchFamily="18" charset="0"/>
              </a:rPr>
              <a:t>bookmark </a:t>
            </a:r>
            <a:r>
              <a:rPr lang="el-GR" sz="2000" dirty="0">
                <a:ea typeface="Times New Roman" panose="02020603050405020304" pitchFamily="18" charset="0"/>
              </a:rPr>
              <a:t>η σελίδα αποτελεσμάτων, δηλαδή η σελίδα που είναι δηλωμένη στο </a:t>
            </a:r>
            <a:r>
              <a:rPr lang="en-US" sz="2000" dirty="0">
                <a:ea typeface="Times New Roman" panose="02020603050405020304" pitchFamily="18" charset="0"/>
              </a:rPr>
              <a:t>action attribute </a:t>
            </a:r>
            <a:r>
              <a:rPr lang="el-GR" sz="2000" dirty="0">
                <a:ea typeface="Times New Roman" panose="02020603050405020304" pitchFamily="18" charset="0"/>
              </a:rPr>
              <a:t>της φόρμας.</a:t>
            </a:r>
          </a:p>
          <a:p>
            <a:pPr marL="342900" lvl="0" indent="-342900">
              <a:spcAft>
                <a:spcPts val="300"/>
              </a:spcAft>
              <a:buSzPts val="1800"/>
              <a:buFont typeface="Wingdings" panose="05000000000000000000" pitchFamily="2" charset="2"/>
              <a:buChar char=""/>
              <a:tabLst>
                <a:tab pos="900430" algn="l"/>
              </a:tabLst>
            </a:pPr>
            <a:r>
              <a:rPr lang="el-GR" sz="2000" b="1" spc="-20" dirty="0">
                <a:ea typeface="Times New Roman" panose="02020603050405020304" pitchFamily="18" charset="0"/>
              </a:rPr>
              <a:t>Πλεονέκτημα</a:t>
            </a:r>
            <a:r>
              <a:rPr lang="el-GR" sz="2000" spc="-20" dirty="0">
                <a:ea typeface="Times New Roman" panose="02020603050405020304" pitchFamily="18" charset="0"/>
              </a:rPr>
              <a:t>: Δεν υπάρχει όριο στο πόσα δεδομένα μπορεί να σταλούν με </a:t>
            </a:r>
            <a:r>
              <a:rPr lang="en-US" sz="2000" spc="-20" dirty="0">
                <a:ea typeface="Times New Roman" panose="02020603050405020304" pitchFamily="18" charset="0"/>
              </a:rPr>
              <a:t>POST</a:t>
            </a:r>
            <a:endParaRPr lang="el-GR" sz="2000" dirty="0">
              <a:ea typeface="Times New Roman" panose="02020603050405020304" pitchFamily="18" charset="0"/>
            </a:endParaRPr>
          </a:p>
          <a:p>
            <a:pPr marL="342900" lvl="0" indent="-342900">
              <a:spcAft>
                <a:spcPts val="300"/>
              </a:spcAft>
              <a:buSzPts val="1800"/>
              <a:buFont typeface="Wingdings" panose="05000000000000000000" pitchFamily="2" charset="2"/>
              <a:buChar char=""/>
              <a:tabLst>
                <a:tab pos="900430" algn="l"/>
              </a:tabLst>
            </a:pPr>
            <a:r>
              <a:rPr lang="el-GR" sz="2000" b="1" dirty="0">
                <a:ea typeface="Times New Roman" panose="02020603050405020304" pitchFamily="18" charset="0"/>
              </a:rPr>
              <a:t>Πλεονέκτημα</a:t>
            </a:r>
            <a:r>
              <a:rPr lang="el-GR" sz="2000" dirty="0">
                <a:ea typeface="Times New Roman" panose="02020603050405020304" pitchFamily="18" charset="0"/>
              </a:rPr>
              <a:t>: Καθώς τα δεδομένα που αποστέλλονται δεν εκτίθενται στο </a:t>
            </a:r>
            <a:r>
              <a:rPr lang="en-US" sz="2000" dirty="0">
                <a:ea typeface="Times New Roman" panose="02020603050405020304" pitchFamily="18" charset="0"/>
              </a:rPr>
              <a:t>URL</a:t>
            </a:r>
            <a:r>
              <a:rPr lang="el-GR" sz="2000" dirty="0">
                <a:ea typeface="Times New Roman" panose="02020603050405020304" pitchFamily="18" charset="0"/>
              </a:rPr>
              <a:t>, είναι πιο ασφαλής μέθοδος συγκριτικά με την </a:t>
            </a:r>
            <a:r>
              <a:rPr lang="en-US" sz="2000" dirty="0">
                <a:ea typeface="Times New Roman" panose="02020603050405020304" pitchFamily="18" charset="0"/>
              </a:rPr>
              <a:t>GET</a:t>
            </a:r>
            <a:r>
              <a:rPr lang="el-GR" sz="2000" dirty="0">
                <a:ea typeface="Times New Roman" panose="02020603050405020304" pitchFamily="18" charset="0"/>
              </a:rPr>
              <a:t>. </a:t>
            </a:r>
          </a:p>
          <a:p>
            <a:pPr marL="342900" lvl="0" indent="-342900">
              <a:spcAft>
                <a:spcPts val="300"/>
              </a:spcAft>
              <a:buSzPts val="1600"/>
              <a:buFont typeface="Symbol" panose="05050102010706020507" pitchFamily="18" charset="2"/>
              <a:buChar char=""/>
              <a:tabLst>
                <a:tab pos="1170305" algn="l"/>
              </a:tabLst>
            </a:pPr>
            <a:r>
              <a:rPr lang="el-GR" b="1" dirty="0">
                <a:ea typeface="Times New Roman" panose="02020603050405020304" pitchFamily="18" charset="0"/>
              </a:rPr>
              <a:t>Δεν είναι όμως απόλυτα ασφαλής μέθοδος</a:t>
            </a:r>
            <a:r>
              <a:rPr lang="el-GR" dirty="0">
                <a:ea typeface="Times New Roman" panose="02020603050405020304" pitchFamily="18" charset="0"/>
              </a:rPr>
              <a:t>! Υψηλή ασφάλεια παρέχει μόνο η χρήση πρωτόκολλου </a:t>
            </a:r>
            <a:r>
              <a:rPr lang="en-US" dirty="0">
                <a:ea typeface="Times New Roman" panose="02020603050405020304" pitchFamily="18" charset="0"/>
              </a:rPr>
              <a:t>https</a:t>
            </a:r>
            <a:r>
              <a:rPr lang="el-GR" dirty="0">
                <a:ea typeface="Times New Roman" panose="02020603050405020304" pitchFamily="18" charset="0"/>
              </a:rPr>
              <a:t> που κρυπτογραφεί τα δεδομένα που αποστέλλονται!</a:t>
            </a:r>
          </a:p>
          <a:p>
            <a:pPr marL="342900" lvl="0" indent="-342900">
              <a:spcAft>
                <a:spcPts val="300"/>
              </a:spcAft>
              <a:buSzPts val="1800"/>
              <a:buFont typeface="Wingdings" panose="05000000000000000000" pitchFamily="2" charset="2"/>
              <a:buChar char=""/>
              <a:tabLst>
                <a:tab pos="900430" algn="l"/>
              </a:tabLst>
            </a:pPr>
            <a:r>
              <a:rPr lang="el-GR" sz="2000" dirty="0">
                <a:ea typeface="Times New Roman" panose="02020603050405020304" pitchFamily="18" charset="0"/>
              </a:rPr>
              <a:t>Υποχρεωτική μέθοδος αν γίνεται και </a:t>
            </a:r>
            <a:r>
              <a:rPr lang="en-US" sz="2000" dirty="0">
                <a:ea typeface="Times New Roman" panose="02020603050405020304" pitchFamily="18" charset="0"/>
              </a:rPr>
              <a:t>upload</a:t>
            </a:r>
            <a:r>
              <a:rPr lang="el-GR" sz="2000" dirty="0">
                <a:ea typeface="Times New Roman" panose="02020603050405020304" pitchFamily="18" charset="0"/>
              </a:rPr>
              <a:t>/ανέβασμα αρχείου!</a:t>
            </a:r>
          </a:p>
          <a:p>
            <a:pPr>
              <a:spcAft>
                <a:spcPts val="0"/>
              </a:spcAft>
            </a:pPr>
            <a:r>
              <a:rPr lang="el-GR" sz="1050" dirty="0">
                <a:ea typeface="Times New Roman" panose="02020603050405020304" pitchFamily="18" charset="0"/>
              </a:rPr>
              <a:t>   </a:t>
            </a:r>
            <a:endParaRPr lang="el-GR" sz="1050" dirty="0" smtClean="0">
              <a:ea typeface="Times New Roman" panose="02020603050405020304" pitchFamily="18" charset="0"/>
            </a:endParaRPr>
          </a:p>
          <a:p>
            <a:pPr algn="ctr">
              <a:spcAft>
                <a:spcPts val="300"/>
              </a:spcAft>
            </a:pPr>
            <a:r>
              <a:rPr lang="el-GR" sz="2400" b="1" dirty="0" smtClean="0">
                <a:ea typeface="Times New Roman" panose="02020603050405020304" pitchFamily="18" charset="0"/>
                <a:cs typeface="Arial" panose="020B0604020202020204" pitchFamily="34" charset="0"/>
              </a:rPr>
              <a:t>Θα δούμε στη συνέχεια τα στοιχεία </a:t>
            </a:r>
            <a:r>
              <a:rPr lang="el-GR" sz="2400" b="1" dirty="0" err="1" smtClean="0">
                <a:ea typeface="Times New Roman" panose="02020603050405020304" pitchFamily="18" charset="0"/>
                <a:cs typeface="Arial" panose="020B0604020202020204" pitchFamily="34" charset="0"/>
              </a:rPr>
              <a:t>διεπαφής</a:t>
            </a:r>
            <a:r>
              <a:rPr lang="el-GR" sz="2400" b="1" dirty="0" smtClean="0">
                <a:ea typeface="Times New Roman" panose="02020603050405020304" pitchFamily="18" charset="0"/>
                <a:cs typeface="Arial" panose="020B0604020202020204" pitchFamily="34" charset="0"/>
              </a:rPr>
              <a:t> </a:t>
            </a:r>
            <a:br>
              <a:rPr lang="el-GR" sz="2400" b="1" dirty="0" smtClean="0">
                <a:ea typeface="Times New Roman" panose="02020603050405020304" pitchFamily="18" charset="0"/>
                <a:cs typeface="Arial" panose="020B0604020202020204" pitchFamily="34" charset="0"/>
              </a:rPr>
            </a:br>
            <a:r>
              <a:rPr lang="el-GR" sz="2400" b="1" dirty="0" smtClean="0">
                <a:ea typeface="Times New Roman" panose="02020603050405020304" pitchFamily="18" charset="0"/>
                <a:cs typeface="Arial" panose="020B0604020202020204" pitchFamily="34" charset="0"/>
              </a:rPr>
              <a:t>που μπορούμε να βάλουμε σε μια φόρμα.</a:t>
            </a:r>
            <a:endParaRPr lang="el-GR" sz="2400" dirty="0">
              <a:effectLst/>
              <a:ea typeface="Times New Roman" panose="02020603050405020304" pitchFamily="18" charset="0"/>
              <a:cs typeface="Arial" panose="020B0604020202020204" pitchFamily="34" charset="0"/>
            </a:endParaRPr>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1109922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9512" y="188640"/>
            <a:ext cx="8784976" cy="811580"/>
          </a:xfrm>
        </p:spPr>
        <p:txBody>
          <a:bodyPr>
            <a:noAutofit/>
          </a:bodyPr>
          <a:lstStyle/>
          <a:p>
            <a:r>
              <a:rPr lang="el-GR" sz="4000" dirty="0"/>
              <a:t>Φόρμες  </a:t>
            </a:r>
            <a:r>
              <a:rPr lang="el-GR" sz="4000" dirty="0" smtClean="0"/>
              <a:t>#</a:t>
            </a:r>
            <a:r>
              <a:rPr lang="en-US" sz="4000" dirty="0" smtClean="0"/>
              <a:t>6</a:t>
            </a:r>
            <a:r>
              <a:rPr lang="el-GR" sz="4000" dirty="0" smtClean="0"/>
              <a:t>:  </a:t>
            </a:r>
            <a:r>
              <a:rPr lang="en-US" sz="4000" dirty="0" smtClean="0"/>
              <a:t>&lt;input&gt;</a:t>
            </a:r>
            <a:endParaRPr lang="el-GR" sz="4000" dirty="0"/>
          </a:p>
        </p:txBody>
      </p:sp>
      <p:sp>
        <p:nvSpPr>
          <p:cNvPr id="4" name="Ορθογώνιο 3"/>
          <p:cNvSpPr/>
          <p:nvPr>
            <p:custDataLst>
              <p:tags r:id="rId3"/>
            </p:custDataLst>
          </p:nvPr>
        </p:nvSpPr>
        <p:spPr>
          <a:xfrm>
            <a:off x="188020" y="1196752"/>
            <a:ext cx="8776468" cy="3177793"/>
          </a:xfrm>
          <a:prstGeom prst="rect">
            <a:avLst/>
          </a:prstGeom>
        </p:spPr>
        <p:txBody>
          <a:bodyPr wrap="square">
            <a:spAutoFit/>
          </a:bodyPr>
          <a:lstStyle/>
          <a:p>
            <a:pPr marL="285750" lvl="0" indent="-285750">
              <a:spcAft>
                <a:spcPts val="300"/>
              </a:spcAft>
              <a:buFont typeface="Wingdings" panose="05000000000000000000" pitchFamily="2" charset="2"/>
              <a:buChar char="v"/>
              <a:tabLst>
                <a:tab pos="450215" algn="l"/>
              </a:tabLst>
            </a:pPr>
            <a:r>
              <a:rPr lang="el-GR" sz="1600" dirty="0" smtClean="0">
                <a:ea typeface="Times New Roman" panose="02020603050405020304" pitchFamily="18" charset="0"/>
              </a:rPr>
              <a:t>Πρόκειται </a:t>
            </a:r>
            <a:r>
              <a:rPr lang="el-GR" sz="1600" dirty="0">
                <a:ea typeface="Times New Roman" panose="02020603050405020304" pitchFamily="18" charset="0"/>
              </a:rPr>
              <a:t>για ένα πολυμορφικό στοιχείο </a:t>
            </a:r>
            <a:r>
              <a:rPr lang="el-GR" sz="1600" dirty="0" err="1">
                <a:ea typeface="Times New Roman" panose="02020603050405020304" pitchFamily="18" charset="0"/>
              </a:rPr>
              <a:t>διεπαφής</a:t>
            </a:r>
            <a:r>
              <a:rPr lang="el-GR" sz="1600" dirty="0">
                <a:ea typeface="Times New Roman" panose="02020603050405020304" pitchFamily="18" charset="0"/>
              </a:rPr>
              <a:t> που ανάλογα τη ρύθμιση (μέσω του </a:t>
            </a:r>
            <a:r>
              <a:rPr lang="el-GR" sz="1600" dirty="0" err="1">
                <a:ea typeface="Times New Roman" panose="02020603050405020304" pitchFamily="18" charset="0"/>
              </a:rPr>
              <a:t>attribute</a:t>
            </a:r>
            <a:r>
              <a:rPr lang="el-GR" sz="1600" dirty="0">
                <a:ea typeface="Times New Roman" panose="02020603050405020304" pitchFamily="18" charset="0"/>
              </a:rPr>
              <a:t> </a:t>
            </a:r>
            <a:r>
              <a:rPr lang="el-GR" sz="1600" b="1" dirty="0" err="1">
                <a:ea typeface="Times New Roman" panose="02020603050405020304" pitchFamily="18" charset="0"/>
              </a:rPr>
              <a:t>type</a:t>
            </a:r>
            <a:r>
              <a:rPr lang="el-GR" sz="1600" dirty="0">
                <a:ea typeface="Times New Roman" panose="02020603050405020304" pitchFamily="18" charset="0"/>
              </a:rPr>
              <a:t>) παίρνει διάφορες μορφές.</a:t>
            </a:r>
          </a:p>
          <a:p>
            <a:pPr marL="285750" lvl="0" indent="-285750">
              <a:spcAft>
                <a:spcPts val="300"/>
              </a:spcAft>
              <a:buFont typeface="Wingdings" panose="05000000000000000000" pitchFamily="2" charset="2"/>
              <a:buChar char="v"/>
              <a:tabLst>
                <a:tab pos="450215" algn="l"/>
              </a:tabLst>
            </a:pPr>
            <a:r>
              <a:rPr lang="el-GR" sz="1600" dirty="0" smtClean="0">
                <a:ea typeface="Times New Roman" panose="02020603050405020304" pitchFamily="18" charset="0"/>
              </a:rPr>
              <a:t>Το </a:t>
            </a:r>
            <a:r>
              <a:rPr lang="el-GR" sz="1600" dirty="0">
                <a:ea typeface="Times New Roman" panose="02020603050405020304" pitchFamily="18" charset="0"/>
              </a:rPr>
              <a:t>στοιχείο </a:t>
            </a:r>
            <a:r>
              <a:rPr lang="el-GR" sz="1600" dirty="0" err="1">
                <a:ea typeface="Times New Roman" panose="02020603050405020304" pitchFamily="18" charset="0"/>
              </a:rPr>
              <a:t>input</a:t>
            </a:r>
            <a:r>
              <a:rPr lang="el-GR" sz="1600" dirty="0">
                <a:ea typeface="Times New Roman" panose="02020603050405020304" pitchFamily="18" charset="0"/>
              </a:rPr>
              <a:t> ως πεδίο κειμένου:</a:t>
            </a:r>
          </a:p>
          <a:p>
            <a:pPr marL="742950" lvl="1" indent="-285750">
              <a:spcAft>
                <a:spcPts val="300"/>
              </a:spcAft>
              <a:buFont typeface="Wingdings" panose="05000000000000000000" pitchFamily="2" charset="2"/>
              <a:buChar char="q"/>
              <a:tabLst>
                <a:tab pos="450215" algn="l"/>
              </a:tabLst>
            </a:pPr>
            <a:r>
              <a:rPr lang="el-GR" sz="1600" dirty="0" smtClean="0">
                <a:ea typeface="Times New Roman" panose="02020603050405020304" pitchFamily="18" charset="0"/>
              </a:rPr>
              <a:t>πεδίο </a:t>
            </a:r>
            <a:r>
              <a:rPr lang="el-GR" sz="1600" dirty="0">
                <a:ea typeface="Times New Roman" panose="02020603050405020304" pitchFamily="18" charset="0"/>
              </a:rPr>
              <a:t>κειμένου</a:t>
            </a:r>
            <a:r>
              <a:rPr lang="el-GR" sz="1600" b="1" dirty="0">
                <a:ea typeface="Times New Roman" panose="02020603050405020304" pitchFamily="18" charset="0"/>
              </a:rPr>
              <a:t>: &lt;</a:t>
            </a:r>
            <a:r>
              <a:rPr lang="el-GR" sz="1600" b="1" dirty="0" err="1">
                <a:ea typeface="Times New Roman" panose="02020603050405020304" pitchFamily="18" charset="0"/>
              </a:rPr>
              <a:t>input</a:t>
            </a:r>
            <a:r>
              <a:rPr lang="el-GR" sz="1600" b="1" dirty="0">
                <a:ea typeface="Times New Roman" panose="02020603050405020304" pitchFamily="18" charset="0"/>
              </a:rPr>
              <a:t> </a:t>
            </a:r>
            <a:r>
              <a:rPr lang="el-GR" sz="1600" b="1" dirty="0" err="1">
                <a:ea typeface="Times New Roman" panose="02020603050405020304" pitchFamily="18" charset="0"/>
              </a:rPr>
              <a:t>type</a:t>
            </a:r>
            <a:r>
              <a:rPr lang="el-GR" sz="1600" b="1" dirty="0">
                <a:ea typeface="Times New Roman" panose="02020603050405020304" pitchFamily="18" charset="0"/>
              </a:rPr>
              <a:t>="</a:t>
            </a:r>
            <a:r>
              <a:rPr lang="el-GR" sz="1600" b="1" dirty="0" err="1">
                <a:ea typeface="Times New Roman" panose="02020603050405020304" pitchFamily="18" charset="0"/>
              </a:rPr>
              <a:t>text</a:t>
            </a:r>
            <a:r>
              <a:rPr lang="el-GR" sz="1600" b="1" dirty="0">
                <a:ea typeface="Times New Roman" panose="02020603050405020304" pitchFamily="18" charset="0"/>
              </a:rPr>
              <a:t>"/&gt;   </a:t>
            </a:r>
            <a:r>
              <a:rPr lang="el-GR" sz="1600" dirty="0">
                <a:ea typeface="Times New Roman" panose="02020603050405020304" pitchFamily="18" charset="0"/>
              </a:rPr>
              <a:t>(για λίγο κείμενο, μιας σειράς)</a:t>
            </a:r>
          </a:p>
          <a:p>
            <a:pPr marL="742950" lvl="1" indent="-285750">
              <a:spcAft>
                <a:spcPts val="300"/>
              </a:spcAft>
              <a:buFont typeface="Wingdings" panose="05000000000000000000" pitchFamily="2" charset="2"/>
              <a:buChar char="q"/>
              <a:tabLst>
                <a:tab pos="450215" algn="l"/>
              </a:tabLst>
            </a:pPr>
            <a:r>
              <a:rPr lang="el-GR" sz="1600" dirty="0" smtClean="0">
                <a:ea typeface="Times New Roman" panose="02020603050405020304" pitchFamily="18" charset="0"/>
              </a:rPr>
              <a:t>πεδίο </a:t>
            </a:r>
            <a:r>
              <a:rPr lang="el-GR" sz="1600" dirty="0">
                <a:ea typeface="Times New Roman" panose="02020603050405020304" pitchFamily="18" charset="0"/>
              </a:rPr>
              <a:t>κειμένου, ασφαλείας: </a:t>
            </a:r>
            <a:r>
              <a:rPr lang="el-GR" sz="1600" b="1" dirty="0">
                <a:ea typeface="Times New Roman" panose="02020603050405020304" pitchFamily="18" charset="0"/>
              </a:rPr>
              <a:t>&lt;</a:t>
            </a:r>
            <a:r>
              <a:rPr lang="el-GR" sz="1600" b="1" dirty="0" err="1">
                <a:ea typeface="Times New Roman" panose="02020603050405020304" pitchFamily="18" charset="0"/>
              </a:rPr>
              <a:t>input</a:t>
            </a:r>
            <a:r>
              <a:rPr lang="el-GR" sz="1600" b="1" dirty="0">
                <a:ea typeface="Times New Roman" panose="02020603050405020304" pitchFamily="18" charset="0"/>
              </a:rPr>
              <a:t> </a:t>
            </a:r>
            <a:r>
              <a:rPr lang="el-GR" sz="1600" b="1" dirty="0" err="1">
                <a:ea typeface="Times New Roman" panose="02020603050405020304" pitchFamily="18" charset="0"/>
              </a:rPr>
              <a:t>type</a:t>
            </a:r>
            <a:r>
              <a:rPr lang="el-GR" sz="1600" b="1" dirty="0">
                <a:ea typeface="Times New Roman" panose="02020603050405020304" pitchFamily="18" charset="0"/>
              </a:rPr>
              <a:t>="</a:t>
            </a:r>
            <a:r>
              <a:rPr lang="el-GR" sz="1600" b="1" dirty="0" err="1">
                <a:ea typeface="Times New Roman" panose="02020603050405020304" pitchFamily="18" charset="0"/>
              </a:rPr>
              <a:t>password</a:t>
            </a:r>
            <a:r>
              <a:rPr lang="el-GR" sz="1600" b="1" dirty="0">
                <a:ea typeface="Times New Roman" panose="02020603050405020304" pitchFamily="18" charset="0"/>
              </a:rPr>
              <a:t>"/&gt;  </a:t>
            </a:r>
            <a:r>
              <a:rPr lang="el-GR" sz="1600" dirty="0">
                <a:ea typeface="Times New Roman" panose="02020603050405020304" pitchFamily="18" charset="0"/>
              </a:rPr>
              <a:t>(δείχνει κουκίδες)</a:t>
            </a:r>
          </a:p>
          <a:p>
            <a:pPr marL="1200150" lvl="2" indent="-285750">
              <a:spcAft>
                <a:spcPts val="300"/>
              </a:spcAft>
              <a:buFont typeface="Arial" panose="020B0604020202020204" pitchFamily="34" charset="0"/>
              <a:buChar char="•"/>
              <a:tabLst>
                <a:tab pos="450215" algn="l"/>
              </a:tabLst>
            </a:pPr>
            <a:r>
              <a:rPr lang="el-GR" sz="1600" dirty="0" smtClean="0">
                <a:ea typeface="Times New Roman" panose="02020603050405020304" pitchFamily="18" charset="0"/>
              </a:rPr>
              <a:t>δεν </a:t>
            </a:r>
            <a:r>
              <a:rPr lang="el-GR" sz="1600" dirty="0">
                <a:ea typeface="Times New Roman" panose="02020603050405020304" pitchFamily="18" charset="0"/>
              </a:rPr>
              <a:t>είναι πλήρως ασφαλής η χρήση του με GET – μόνο με </a:t>
            </a:r>
            <a:r>
              <a:rPr lang="el-GR" sz="1600" dirty="0" err="1">
                <a:ea typeface="Times New Roman" panose="02020603050405020304" pitchFamily="18" charset="0"/>
              </a:rPr>
              <a:t>https</a:t>
            </a:r>
            <a:r>
              <a:rPr lang="el-GR" sz="1600" dirty="0">
                <a:ea typeface="Times New Roman" panose="02020603050405020304" pitchFamily="18" charset="0"/>
              </a:rPr>
              <a:t> και </a:t>
            </a:r>
            <a:r>
              <a:rPr lang="el-GR" sz="1600" dirty="0" err="1">
                <a:ea typeface="Times New Roman" panose="02020603050405020304" pitchFamily="18" charset="0"/>
              </a:rPr>
              <a:t>κρυπτογράφιση</a:t>
            </a:r>
            <a:endParaRPr lang="el-GR" sz="1600" dirty="0">
              <a:ea typeface="Times New Roman" panose="02020603050405020304" pitchFamily="18" charset="0"/>
            </a:endParaRPr>
          </a:p>
          <a:p>
            <a:pPr marL="285750" lvl="0" indent="-285750">
              <a:spcAft>
                <a:spcPts val="300"/>
              </a:spcAft>
              <a:buFont typeface="Wingdings" panose="05000000000000000000" pitchFamily="2" charset="2"/>
              <a:buChar char="v"/>
              <a:tabLst>
                <a:tab pos="450215" algn="l"/>
              </a:tabLst>
            </a:pPr>
            <a:r>
              <a:rPr lang="el-GR" sz="1600" dirty="0" err="1" smtClean="0">
                <a:ea typeface="Times New Roman" panose="02020603050405020304" pitchFamily="18" charset="0"/>
              </a:rPr>
              <a:t>Attributes</a:t>
            </a:r>
            <a:r>
              <a:rPr lang="el-GR" sz="1600" dirty="0" smtClean="0">
                <a:ea typeface="Times New Roman" panose="02020603050405020304" pitchFamily="18" charset="0"/>
              </a:rPr>
              <a:t> </a:t>
            </a:r>
            <a:r>
              <a:rPr lang="el-GR" sz="1600" dirty="0">
                <a:ea typeface="Times New Roman" panose="02020603050405020304" pitchFamily="18" charset="0"/>
              </a:rPr>
              <a:t>(πέρα από τα </a:t>
            </a:r>
            <a:r>
              <a:rPr lang="el-GR" sz="1600" dirty="0" err="1">
                <a:ea typeface="Times New Roman" panose="02020603050405020304" pitchFamily="18" charset="0"/>
              </a:rPr>
              <a:t>id</a:t>
            </a:r>
            <a:r>
              <a:rPr lang="el-GR" sz="1600" dirty="0">
                <a:ea typeface="Times New Roman" panose="02020603050405020304" pitchFamily="18" charset="0"/>
              </a:rPr>
              <a:t>, </a:t>
            </a:r>
            <a:r>
              <a:rPr lang="el-GR" sz="1600" dirty="0" err="1">
                <a:ea typeface="Times New Roman" panose="02020603050405020304" pitchFamily="18" charset="0"/>
              </a:rPr>
              <a:t>name</a:t>
            </a:r>
            <a:r>
              <a:rPr lang="el-GR" sz="1600" dirty="0">
                <a:ea typeface="Times New Roman" panose="02020603050405020304" pitchFamily="18" charset="0"/>
              </a:rPr>
              <a:t> και </a:t>
            </a:r>
            <a:r>
              <a:rPr lang="el-GR" sz="1600" dirty="0" err="1">
                <a:ea typeface="Times New Roman" panose="02020603050405020304" pitchFamily="18" charset="0"/>
              </a:rPr>
              <a:t>class</a:t>
            </a:r>
            <a:r>
              <a:rPr lang="el-GR" sz="1600" dirty="0">
                <a:ea typeface="Times New Roman" panose="02020603050405020304" pitchFamily="18" charset="0"/>
              </a:rPr>
              <a:t>)</a:t>
            </a:r>
          </a:p>
          <a:p>
            <a:pPr marL="742950" lvl="1" indent="-285750">
              <a:spcAft>
                <a:spcPts val="300"/>
              </a:spcAft>
              <a:buFont typeface="Wingdings" panose="05000000000000000000" pitchFamily="2" charset="2"/>
              <a:buChar char="q"/>
              <a:tabLst>
                <a:tab pos="450215" algn="l"/>
              </a:tabLst>
            </a:pPr>
            <a:r>
              <a:rPr lang="el-GR" sz="1600" dirty="0" err="1" smtClean="0">
                <a:ea typeface="Times New Roman" panose="02020603050405020304" pitchFamily="18" charset="0"/>
              </a:rPr>
              <a:t>size</a:t>
            </a:r>
            <a:r>
              <a:rPr lang="el-GR" sz="1600" dirty="0">
                <a:ea typeface="Times New Roman" panose="02020603050405020304" pitchFamily="18" charset="0"/>
              </a:rPr>
              <a:t>: για το πλήθος ορατών χαρακτήρων (</a:t>
            </a:r>
            <a:r>
              <a:rPr lang="el-GR" sz="1600" dirty="0" err="1">
                <a:ea typeface="Times New Roman" panose="02020603050405020304" pitchFamily="18" charset="0"/>
              </a:rPr>
              <a:t>default</a:t>
            </a:r>
            <a:r>
              <a:rPr lang="el-GR" sz="1600" dirty="0">
                <a:ea typeface="Times New Roman" panose="02020603050405020304" pitchFamily="18" charset="0"/>
              </a:rPr>
              <a:t> 20) – καθορίζει το πλάτος</a:t>
            </a:r>
          </a:p>
          <a:p>
            <a:pPr marL="742950" lvl="1" indent="-285750">
              <a:spcAft>
                <a:spcPts val="300"/>
              </a:spcAft>
              <a:buFont typeface="Wingdings" panose="05000000000000000000" pitchFamily="2" charset="2"/>
              <a:buChar char="q"/>
              <a:tabLst>
                <a:tab pos="450215" algn="l"/>
              </a:tabLst>
            </a:pPr>
            <a:r>
              <a:rPr lang="el-GR" sz="1600" dirty="0" err="1" smtClean="0">
                <a:ea typeface="Times New Roman" panose="02020603050405020304" pitchFamily="18" charset="0"/>
              </a:rPr>
              <a:t>maxlength</a:t>
            </a:r>
            <a:r>
              <a:rPr lang="el-GR" sz="1600" dirty="0">
                <a:ea typeface="Times New Roman" panose="02020603050405020304" pitchFamily="18" charset="0"/>
              </a:rPr>
              <a:t>: για τον </a:t>
            </a:r>
            <a:r>
              <a:rPr lang="el-GR" sz="1600" dirty="0" err="1">
                <a:ea typeface="Times New Roman" panose="02020603050405020304" pitchFamily="18" charset="0"/>
              </a:rPr>
              <a:t>max</a:t>
            </a:r>
            <a:r>
              <a:rPr lang="el-GR" sz="1600" dirty="0">
                <a:ea typeface="Times New Roman" panose="02020603050405020304" pitchFamily="18" charset="0"/>
              </a:rPr>
              <a:t> επιτρεπτό αριθμό χαρακτήρων που μπορεί να γραφούν</a:t>
            </a:r>
          </a:p>
          <a:p>
            <a:pPr marL="742950" lvl="1" indent="-285750">
              <a:spcAft>
                <a:spcPts val="300"/>
              </a:spcAft>
              <a:buFont typeface="Wingdings" panose="05000000000000000000" pitchFamily="2" charset="2"/>
              <a:buChar char="q"/>
              <a:tabLst>
                <a:tab pos="450215" algn="l"/>
              </a:tabLst>
            </a:pPr>
            <a:r>
              <a:rPr lang="el-GR" sz="1600" dirty="0" err="1" smtClean="0">
                <a:ea typeface="Times New Roman" panose="02020603050405020304" pitchFamily="18" charset="0"/>
              </a:rPr>
              <a:t>value</a:t>
            </a:r>
            <a:r>
              <a:rPr lang="el-GR" sz="1600" dirty="0">
                <a:ea typeface="Times New Roman" panose="02020603050405020304" pitchFamily="18" charset="0"/>
              </a:rPr>
              <a:t>: για μια προκαθορισμένη τιμή (κείμενο) – αν δεν υπάρχει, εμφανίζεται άδειο!</a:t>
            </a:r>
          </a:p>
          <a:p>
            <a:pPr marL="285750" lvl="0" indent="-285750">
              <a:spcAft>
                <a:spcPts val="300"/>
              </a:spcAft>
              <a:buFont typeface="Wingdings" panose="05000000000000000000" pitchFamily="2" charset="2"/>
              <a:buChar char="v"/>
              <a:tabLst>
                <a:tab pos="450215" algn="l"/>
              </a:tabLst>
            </a:pPr>
            <a:r>
              <a:rPr lang="el-GR" sz="1600" b="1" dirty="0" smtClean="0">
                <a:ea typeface="Times New Roman" panose="02020603050405020304" pitchFamily="18" charset="0"/>
              </a:rPr>
              <a:t>Παράδειγμα </a:t>
            </a:r>
            <a:r>
              <a:rPr lang="el-GR" sz="1600" b="1" dirty="0">
                <a:ea typeface="Times New Roman" panose="02020603050405020304" pitchFamily="18" charset="0"/>
              </a:rPr>
              <a:t>Κώδικα</a:t>
            </a:r>
          </a:p>
        </p:txBody>
      </p:sp>
      <p:pic>
        <p:nvPicPr>
          <p:cNvPr id="3" name="Εικόνα 2" descr="[DECORATIVE]"/>
          <p:cNvPicPr>
            <a:picLocks noChangeAspect="1"/>
          </p:cNvPicPr>
          <p:nvPr/>
        </p:nvPicPr>
        <p:blipFill>
          <a:blip r:embed="rId8"/>
          <a:stretch>
            <a:fillRect/>
          </a:stretch>
        </p:blipFill>
        <p:spPr>
          <a:xfrm>
            <a:off x="401513" y="4317908"/>
            <a:ext cx="5010799" cy="1487355"/>
          </a:xfrm>
          <a:prstGeom prst="rect">
            <a:avLst/>
          </a:prstGeom>
        </p:spPr>
      </p:pic>
      <p:pic>
        <p:nvPicPr>
          <p:cNvPr id="7" name="Picture 38" descr="[DECORATIVE]"/>
          <p:cNvPicPr/>
          <p:nvPr/>
        </p:nvPicPr>
        <p:blipFill>
          <a:blip r:embed="rId9">
            <a:extLst>
              <a:ext uri="{28A0092B-C50C-407E-A947-70E740481C1C}">
                <a14:useLocalDpi xmlns:a14="http://schemas.microsoft.com/office/drawing/2010/main" val="0"/>
              </a:ext>
            </a:extLst>
          </a:blip>
          <a:stretch>
            <a:fillRect/>
          </a:stretch>
        </p:blipFill>
        <p:spPr>
          <a:xfrm>
            <a:off x="5508104" y="4286308"/>
            <a:ext cx="3049905" cy="1875790"/>
          </a:xfrm>
          <a:prstGeom prst="rect">
            <a:avLst/>
          </a:prstGeom>
          <a:ln>
            <a:solidFill>
              <a:schemeClr val="accent1"/>
            </a:solidFill>
          </a:ln>
        </p:spPr>
      </p:pic>
      <p:pic>
        <p:nvPicPr>
          <p:cNvPr id="8" name="Εικόνα 1"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2121218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Άλλα Λογισμικά</a:t>
            </a:r>
            <a:endParaRPr lang="el-GR" sz="4000" dirty="0"/>
          </a:p>
        </p:txBody>
      </p:sp>
      <p:sp>
        <p:nvSpPr>
          <p:cNvPr id="3" name="Θέση περιεχομένου 2"/>
          <p:cNvSpPr>
            <a:spLocks noGrp="1"/>
          </p:cNvSpPr>
          <p:nvPr>
            <p:ph idx="1"/>
            <p:custDataLst>
              <p:tags r:id="rId3"/>
            </p:custDataLst>
          </p:nvPr>
        </p:nvSpPr>
        <p:spPr>
          <a:xfrm>
            <a:off x="408619" y="986314"/>
            <a:ext cx="8411853" cy="5539030"/>
          </a:xfrm>
        </p:spPr>
        <p:txBody>
          <a:bodyPr>
            <a:normAutofit/>
          </a:bodyPr>
          <a:lstStyle/>
          <a:p>
            <a:pPr lvl="0">
              <a:buFont typeface="Wingdings" panose="05000000000000000000" pitchFamily="2" charset="2"/>
              <a:buChar char="v"/>
            </a:pPr>
            <a:r>
              <a:rPr lang="el-GR" b="1" dirty="0" smtClean="0"/>
              <a:t> WYSI</a:t>
            </a:r>
            <a:r>
              <a:rPr lang="en-US" b="1" dirty="0"/>
              <a:t>W</a:t>
            </a:r>
            <a:r>
              <a:rPr lang="el-GR" b="1" dirty="0"/>
              <a:t>YG </a:t>
            </a:r>
            <a:r>
              <a:rPr lang="el-GR" b="1" dirty="0" err="1"/>
              <a:t>editors</a:t>
            </a:r>
            <a:r>
              <a:rPr lang="el-GR" b="1" dirty="0"/>
              <a:t> </a:t>
            </a:r>
            <a:r>
              <a:rPr lang="el-GR" dirty="0"/>
              <a:t>(δεν χρειάζονται για το εργαστήριο – έχουν αρκετές ευκολίες αλλά είναι δεσμευτικά αν κανείς τα χρησιμοποιήσει εκτενώς): </a:t>
            </a:r>
          </a:p>
          <a:p>
            <a:pPr lvl="1">
              <a:buFont typeface="Wingdings" panose="05000000000000000000" pitchFamily="2" charset="2"/>
              <a:buChar char="q"/>
            </a:pPr>
            <a:r>
              <a:rPr lang="en-US" b="1" dirty="0" err="1"/>
              <a:t>DreamWeaver</a:t>
            </a:r>
            <a:r>
              <a:rPr lang="en-US" dirty="0"/>
              <a:t> (Adobe) </a:t>
            </a:r>
            <a:r>
              <a:rPr lang="el-GR" dirty="0"/>
              <a:t>ή </a:t>
            </a:r>
            <a:r>
              <a:rPr lang="en-US" b="1" dirty="0"/>
              <a:t>Expression Web</a:t>
            </a:r>
            <a:r>
              <a:rPr lang="en-US" dirty="0"/>
              <a:t> (Microsoft)</a:t>
            </a:r>
            <a:endParaRPr lang="el-GR" dirty="0"/>
          </a:p>
          <a:p>
            <a:pPr lvl="2"/>
            <a:r>
              <a:rPr lang="el-GR" dirty="0"/>
              <a:t>το 2</a:t>
            </a:r>
            <a:r>
              <a:rPr lang="el-GR" baseline="30000" dirty="0"/>
              <a:t>ο</a:t>
            </a:r>
            <a:r>
              <a:rPr lang="el-GR" dirty="0"/>
              <a:t> είναι διαθέσιμο και δωρεάν με Ακαδημαϊκή Άδεια Χρήσης</a:t>
            </a:r>
          </a:p>
          <a:p>
            <a:pPr lvl="1">
              <a:buFont typeface="Wingdings" panose="05000000000000000000" pitchFamily="2" charset="2"/>
              <a:buChar char="q"/>
            </a:pPr>
            <a:r>
              <a:rPr lang="el-GR" dirty="0"/>
              <a:t>Τι </a:t>
            </a:r>
            <a:r>
              <a:rPr lang="el-GR" b="1" dirty="0"/>
              <a:t>άλλο</a:t>
            </a:r>
            <a:r>
              <a:rPr lang="el-GR" dirty="0"/>
              <a:t> υπάρχει: </a:t>
            </a:r>
            <a:r>
              <a:rPr lang="en-US" sz="2400" u="sng" dirty="0">
                <a:hlinkClick r:id="rId8"/>
              </a:rPr>
              <a:t>http</a:t>
            </a:r>
            <a:r>
              <a:rPr lang="el-GR" sz="2400" u="sng" dirty="0">
                <a:hlinkClick r:id="rId8"/>
              </a:rPr>
              <a:t>://</a:t>
            </a:r>
            <a:r>
              <a:rPr lang="en-US" sz="2400" u="sng" dirty="0">
                <a:hlinkClick r:id="rId8"/>
              </a:rPr>
              <a:t>en</a:t>
            </a:r>
            <a:r>
              <a:rPr lang="el-GR" sz="2400" u="sng" dirty="0">
                <a:hlinkClick r:id="rId8"/>
              </a:rPr>
              <a:t>.</a:t>
            </a:r>
            <a:r>
              <a:rPr lang="en-US" sz="2400" u="sng" dirty="0" err="1">
                <a:hlinkClick r:id="rId8"/>
              </a:rPr>
              <a:t>wikipedia</a:t>
            </a:r>
            <a:r>
              <a:rPr lang="el-GR" sz="2400" u="sng" dirty="0">
                <a:hlinkClick r:id="rId8"/>
              </a:rPr>
              <a:t>.</a:t>
            </a:r>
            <a:r>
              <a:rPr lang="en-US" sz="2400" u="sng" dirty="0">
                <a:hlinkClick r:id="rId8"/>
              </a:rPr>
              <a:t>org</a:t>
            </a:r>
            <a:r>
              <a:rPr lang="el-GR" sz="2400" u="sng" dirty="0">
                <a:hlinkClick r:id="rId8"/>
              </a:rPr>
              <a:t>/</a:t>
            </a:r>
            <a:r>
              <a:rPr lang="en-US" sz="2400" u="sng" dirty="0">
                <a:hlinkClick r:id="rId8"/>
              </a:rPr>
              <a:t>wiki</a:t>
            </a:r>
            <a:r>
              <a:rPr lang="el-GR" sz="2400" u="sng" dirty="0">
                <a:hlinkClick r:id="rId8"/>
              </a:rPr>
              <a:t>/</a:t>
            </a:r>
            <a:r>
              <a:rPr lang="en-US" sz="2400" u="sng" dirty="0">
                <a:hlinkClick r:id="rId8"/>
              </a:rPr>
              <a:t>Comparison</a:t>
            </a:r>
            <a:r>
              <a:rPr lang="el-GR" sz="2400" u="sng" dirty="0">
                <a:hlinkClick r:id="rId8"/>
              </a:rPr>
              <a:t>_</a:t>
            </a:r>
            <a:r>
              <a:rPr lang="en-US" sz="2400" u="sng" dirty="0">
                <a:hlinkClick r:id="rId8"/>
              </a:rPr>
              <a:t>of</a:t>
            </a:r>
            <a:r>
              <a:rPr lang="el-GR" sz="2400" u="sng" dirty="0">
                <a:hlinkClick r:id="rId8"/>
              </a:rPr>
              <a:t>_</a:t>
            </a:r>
            <a:r>
              <a:rPr lang="en-US" sz="2400" u="sng" dirty="0">
                <a:hlinkClick r:id="rId8"/>
              </a:rPr>
              <a:t>HTML</a:t>
            </a:r>
            <a:r>
              <a:rPr lang="el-GR" sz="2400" u="sng" dirty="0">
                <a:hlinkClick r:id="rId8"/>
              </a:rPr>
              <a:t>_</a:t>
            </a:r>
            <a:r>
              <a:rPr lang="en-US" sz="2400" u="sng" dirty="0">
                <a:hlinkClick r:id="rId8"/>
              </a:rPr>
              <a:t>editors</a:t>
            </a:r>
            <a:r>
              <a:rPr lang="en-US" sz="2400" dirty="0"/>
              <a:t> </a:t>
            </a:r>
            <a:endParaRPr lang="el-GR" sz="2400" dirty="0"/>
          </a:p>
          <a:p>
            <a:pPr marL="0" indent="0">
              <a:buNone/>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3166529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251520" y="133779"/>
            <a:ext cx="8892480" cy="811580"/>
          </a:xfrm>
        </p:spPr>
        <p:txBody>
          <a:bodyPr>
            <a:noAutofit/>
          </a:bodyPr>
          <a:lstStyle/>
          <a:p>
            <a:r>
              <a:rPr lang="el-GR" sz="3200" dirty="0"/>
              <a:t>Λογισμικά που Χρησιμοποιεί η Αγορά Εργασίας</a:t>
            </a:r>
          </a:p>
        </p:txBody>
      </p:sp>
      <p:sp>
        <p:nvSpPr>
          <p:cNvPr id="3" name="Θέση περιεχομένου 2"/>
          <p:cNvSpPr>
            <a:spLocks noGrp="1"/>
          </p:cNvSpPr>
          <p:nvPr>
            <p:ph idx="1"/>
            <p:custDataLst>
              <p:tags r:id="rId3"/>
            </p:custDataLst>
          </p:nvPr>
        </p:nvSpPr>
        <p:spPr>
          <a:xfrm>
            <a:off x="408619" y="986314"/>
            <a:ext cx="8411853" cy="5539030"/>
          </a:xfrm>
        </p:spPr>
        <p:txBody>
          <a:bodyPr>
            <a:normAutofit fontScale="92500" lnSpcReduction="20000"/>
          </a:bodyPr>
          <a:lstStyle/>
          <a:p>
            <a:pPr lvl="0">
              <a:buFont typeface="Wingdings" panose="05000000000000000000" pitchFamily="2" charset="2"/>
              <a:buChar char="v"/>
            </a:pPr>
            <a:r>
              <a:rPr lang="el-GR" dirty="0" smtClean="0"/>
              <a:t>Για </a:t>
            </a:r>
            <a:r>
              <a:rPr lang="el-GR" dirty="0"/>
              <a:t>ανάπτυξη Δυναμικών Ιστοσελίδων χρειάζεστε:</a:t>
            </a:r>
          </a:p>
          <a:p>
            <a:pPr lvl="1">
              <a:buFont typeface="Wingdings" panose="05000000000000000000" pitchFamily="2" charset="2"/>
              <a:buChar char="q"/>
            </a:pPr>
            <a:r>
              <a:rPr lang="el-GR" dirty="0" smtClean="0"/>
              <a:t> </a:t>
            </a:r>
            <a:r>
              <a:rPr lang="en-US" dirty="0" err="1" smtClean="0"/>
              <a:t>Εφ</a:t>
            </a:r>
            <a:r>
              <a:rPr lang="en-US" dirty="0" smtClean="0"/>
              <a:t>αρμογή/editor </a:t>
            </a:r>
            <a:r>
              <a:rPr lang="en-US" dirty="0"/>
              <a:t>ανάπτυξης ιστοσελίδων</a:t>
            </a:r>
            <a:endParaRPr lang="el-GR" dirty="0"/>
          </a:p>
          <a:p>
            <a:pPr lvl="1">
              <a:buFont typeface="Wingdings" panose="05000000000000000000" pitchFamily="2" charset="2"/>
              <a:buChar char="q"/>
            </a:pPr>
            <a:r>
              <a:rPr lang="el-GR" b="1" dirty="0" smtClean="0"/>
              <a:t> </a:t>
            </a:r>
            <a:r>
              <a:rPr lang="en-US" b="1" dirty="0" smtClean="0"/>
              <a:t>Web </a:t>
            </a:r>
            <a:r>
              <a:rPr lang="en-US" b="1" dirty="0"/>
              <a:t>Server</a:t>
            </a:r>
            <a:r>
              <a:rPr lang="el-GR" dirty="0"/>
              <a:t> – Έχετε τις εξής κύριες επιλογές:</a:t>
            </a:r>
          </a:p>
          <a:p>
            <a:pPr lvl="2"/>
            <a:r>
              <a:rPr lang="en-US" b="1" dirty="0"/>
              <a:t>Apache</a:t>
            </a:r>
            <a:r>
              <a:rPr lang="en-US" dirty="0"/>
              <a:t> (www.apache.org): open source – "</a:t>
            </a:r>
            <a:r>
              <a:rPr lang="en-US" dirty="0" err="1"/>
              <a:t>servίρει</a:t>
            </a:r>
            <a:r>
              <a:rPr lang="en-US" dirty="0"/>
              <a:t>" π</a:t>
            </a:r>
            <a:r>
              <a:rPr lang="en-US" dirty="0" err="1"/>
              <a:t>άνω</a:t>
            </a:r>
            <a:r>
              <a:rPr lang="en-US" dirty="0"/>
              <a:t> από </a:t>
            </a:r>
            <a:r>
              <a:rPr lang="en-US" dirty="0" err="1"/>
              <a:t>το</a:t>
            </a:r>
            <a:r>
              <a:rPr lang="en-US" dirty="0"/>
              <a:t> </a:t>
            </a:r>
            <a:r>
              <a:rPr lang="en-US" dirty="0" err="1"/>
              <a:t>μισό</a:t>
            </a:r>
            <a:r>
              <a:rPr lang="en-US" dirty="0"/>
              <a:t> web (2008)</a:t>
            </a:r>
            <a:endParaRPr lang="el-GR" dirty="0"/>
          </a:p>
          <a:p>
            <a:pPr lvl="3">
              <a:buFont typeface="Wingdings" panose="05000000000000000000" pitchFamily="2" charset="2"/>
              <a:buChar char="ü"/>
            </a:pPr>
            <a:r>
              <a:rPr lang="el-GR" dirty="0"/>
              <a:t>εκδόσεις για όλα τα λειτουργικά συστήματα</a:t>
            </a:r>
          </a:p>
          <a:p>
            <a:pPr lvl="2"/>
            <a:r>
              <a:rPr lang="en-US" b="1" dirty="0"/>
              <a:t>IIS</a:t>
            </a:r>
            <a:r>
              <a:rPr lang="en-US" dirty="0"/>
              <a:t> – </a:t>
            </a:r>
            <a:r>
              <a:rPr lang="el-GR" dirty="0"/>
              <a:t>Ο</a:t>
            </a:r>
            <a:r>
              <a:rPr lang="en-US" dirty="0"/>
              <a:t> web server </a:t>
            </a:r>
            <a:r>
              <a:rPr lang="el-GR" dirty="0"/>
              <a:t>της</a:t>
            </a:r>
            <a:r>
              <a:rPr lang="en-US" dirty="0"/>
              <a:t> Microsoft.</a:t>
            </a:r>
            <a:endParaRPr lang="el-GR" dirty="0"/>
          </a:p>
          <a:p>
            <a:pPr lvl="3">
              <a:buFont typeface="Wingdings" panose="05000000000000000000" pitchFamily="2" charset="2"/>
              <a:buChar char="ü"/>
            </a:pPr>
            <a:r>
              <a:rPr lang="el-GR" dirty="0"/>
              <a:t>Υπάρχει στις </a:t>
            </a:r>
            <a:r>
              <a:rPr lang="en-US" dirty="0"/>
              <a:t>Pro</a:t>
            </a:r>
            <a:r>
              <a:rPr lang="el-GR" dirty="0"/>
              <a:t> εκδόσεις των </a:t>
            </a:r>
            <a:r>
              <a:rPr lang="en-US" dirty="0"/>
              <a:t>Windows </a:t>
            </a:r>
            <a:r>
              <a:rPr lang="el-GR" dirty="0"/>
              <a:t>(αλλά δεν εγκαθίσταται </a:t>
            </a:r>
            <a:r>
              <a:rPr lang="en-US" dirty="0"/>
              <a:t>by default</a:t>
            </a:r>
            <a:r>
              <a:rPr lang="el-GR" dirty="0"/>
              <a:t> – πρέπει να το ζητήσουμε και μπορεί να γίνει και εκ των υστέρων). </a:t>
            </a:r>
          </a:p>
          <a:p>
            <a:pPr lvl="3">
              <a:buFont typeface="Wingdings" panose="05000000000000000000" pitchFamily="2" charset="2"/>
              <a:buChar char="ü"/>
            </a:pPr>
            <a:r>
              <a:rPr lang="el-GR" dirty="0"/>
              <a:t>Δημοφιλές το </a:t>
            </a:r>
            <a:r>
              <a:rPr lang="en-US" dirty="0"/>
              <a:t>MS </a:t>
            </a:r>
            <a:r>
              <a:rPr lang="en-US" dirty="0" err="1"/>
              <a:t>WebMatrix</a:t>
            </a:r>
            <a:r>
              <a:rPr lang="el-GR" dirty="0"/>
              <a:t>: </a:t>
            </a:r>
            <a:r>
              <a:rPr lang="en-US" u="sng" dirty="0">
                <a:hlinkClick r:id="rId8"/>
              </a:rPr>
              <a:t>http</a:t>
            </a:r>
            <a:r>
              <a:rPr lang="el-GR" u="sng" dirty="0">
                <a:hlinkClick r:id="rId8"/>
              </a:rPr>
              <a:t>://</a:t>
            </a:r>
            <a:r>
              <a:rPr lang="en-US" u="sng" dirty="0">
                <a:hlinkClick r:id="rId8"/>
              </a:rPr>
              <a:t>www</a:t>
            </a:r>
            <a:r>
              <a:rPr lang="el-GR" u="sng" dirty="0">
                <a:hlinkClick r:id="rId8"/>
              </a:rPr>
              <a:t>.</a:t>
            </a:r>
            <a:r>
              <a:rPr lang="en-US" u="sng" dirty="0" err="1">
                <a:hlinkClick r:id="rId8"/>
              </a:rPr>
              <a:t>microsoft</a:t>
            </a:r>
            <a:r>
              <a:rPr lang="el-GR" u="sng" dirty="0">
                <a:hlinkClick r:id="rId8"/>
              </a:rPr>
              <a:t>.</a:t>
            </a:r>
            <a:r>
              <a:rPr lang="en-US" u="sng" dirty="0">
                <a:hlinkClick r:id="rId8"/>
              </a:rPr>
              <a:t>com</a:t>
            </a:r>
            <a:r>
              <a:rPr lang="el-GR" u="sng" dirty="0">
                <a:hlinkClick r:id="rId8"/>
              </a:rPr>
              <a:t>/</a:t>
            </a:r>
            <a:r>
              <a:rPr lang="en-US" u="sng" dirty="0">
                <a:hlinkClick r:id="rId8"/>
              </a:rPr>
              <a:t>web</a:t>
            </a:r>
            <a:r>
              <a:rPr lang="el-GR" u="sng" dirty="0">
                <a:hlinkClick r:id="rId8"/>
              </a:rPr>
              <a:t>/</a:t>
            </a:r>
            <a:r>
              <a:rPr lang="en-US" u="sng" dirty="0" err="1">
                <a:hlinkClick r:id="rId8"/>
              </a:rPr>
              <a:t>webmatrix</a:t>
            </a:r>
            <a:r>
              <a:rPr lang="el-GR" u="sng" dirty="0">
                <a:hlinkClick r:id="rId8"/>
              </a:rPr>
              <a:t>/</a:t>
            </a:r>
            <a:r>
              <a:rPr lang="el-GR" dirty="0"/>
              <a:t> </a:t>
            </a:r>
          </a:p>
          <a:p>
            <a:pPr lvl="1">
              <a:buFont typeface="Wingdings" panose="05000000000000000000" pitchFamily="2" charset="2"/>
              <a:buChar char="q"/>
            </a:pPr>
            <a:r>
              <a:rPr lang="el-GR" dirty="0" smtClean="0"/>
              <a:t> Τους</a:t>
            </a:r>
            <a:r>
              <a:rPr lang="en-US" dirty="0" smtClean="0"/>
              <a:t> </a:t>
            </a:r>
            <a:r>
              <a:rPr lang="en-US" dirty="0"/>
              <a:t>3 "</a:t>
            </a:r>
            <a:r>
              <a:rPr lang="el-GR" dirty="0"/>
              <a:t>μεγάλους</a:t>
            </a:r>
            <a:r>
              <a:rPr lang="en-US" dirty="0"/>
              <a:t>" browsers (Internet Explorer, Firefox, Chrome)</a:t>
            </a:r>
            <a:endParaRPr lang="el-GR" dirty="0"/>
          </a:p>
          <a:p>
            <a:pPr lvl="0">
              <a:buFont typeface="Wingdings" panose="05000000000000000000" pitchFamily="2" charset="2"/>
              <a:buChar char="v"/>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3722256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68305" y="152407"/>
            <a:ext cx="8892480" cy="811580"/>
          </a:xfrm>
        </p:spPr>
        <p:txBody>
          <a:bodyPr>
            <a:noAutofit/>
          </a:bodyPr>
          <a:lstStyle/>
          <a:p>
            <a:r>
              <a:rPr lang="el-GR" sz="4000" dirty="0"/>
              <a:t>...συνέχεια...</a:t>
            </a:r>
          </a:p>
        </p:txBody>
      </p:sp>
      <p:sp>
        <p:nvSpPr>
          <p:cNvPr id="3" name="Θέση περιεχομένου 2"/>
          <p:cNvSpPr>
            <a:spLocks noGrp="1"/>
          </p:cNvSpPr>
          <p:nvPr>
            <p:ph idx="1"/>
            <p:custDataLst>
              <p:tags r:id="rId3"/>
            </p:custDataLst>
          </p:nvPr>
        </p:nvSpPr>
        <p:spPr>
          <a:xfrm>
            <a:off x="168305" y="963987"/>
            <a:ext cx="8796183" cy="5539030"/>
          </a:xfrm>
        </p:spPr>
        <p:txBody>
          <a:bodyPr>
            <a:normAutofit fontScale="47500" lnSpcReduction="20000"/>
          </a:bodyPr>
          <a:lstStyle/>
          <a:p>
            <a:pPr lvl="0">
              <a:buFont typeface="Wingdings" panose="05000000000000000000" pitchFamily="2" charset="2"/>
              <a:buChar char="v"/>
            </a:pPr>
            <a:r>
              <a:rPr lang="el-GR" sz="4200" b="1" dirty="0"/>
              <a:t>Server-</a:t>
            </a:r>
            <a:r>
              <a:rPr lang="el-GR" sz="4200" b="1" dirty="0" err="1"/>
              <a:t>Side</a:t>
            </a:r>
            <a:r>
              <a:rPr lang="el-GR" sz="4200" b="1" dirty="0"/>
              <a:t> </a:t>
            </a:r>
            <a:r>
              <a:rPr lang="el-GR" sz="4200" b="1" dirty="0" err="1"/>
              <a:t>Scripting</a:t>
            </a:r>
            <a:r>
              <a:rPr lang="el-GR" sz="4200" b="1" dirty="0"/>
              <a:t> </a:t>
            </a:r>
            <a:r>
              <a:rPr lang="el-GR" sz="4200" b="1" dirty="0" err="1"/>
              <a:t>Language</a:t>
            </a:r>
            <a:r>
              <a:rPr lang="en-US" sz="4200" b="1" dirty="0"/>
              <a:t>s</a:t>
            </a:r>
            <a:r>
              <a:rPr lang="el-GR" sz="4200" dirty="0"/>
              <a:t>: οι πιο διαδεδομένες τεχνολογίες </a:t>
            </a:r>
            <a:r>
              <a:rPr lang="el-GR" sz="4200" dirty="0" smtClean="0"/>
              <a:t>είναι:</a:t>
            </a:r>
            <a:endParaRPr lang="el-GR" sz="4200" dirty="0"/>
          </a:p>
          <a:p>
            <a:pPr lvl="1">
              <a:buFont typeface="Wingdings" panose="05000000000000000000" pitchFamily="2" charset="2"/>
              <a:buChar char="q"/>
            </a:pPr>
            <a:r>
              <a:rPr lang="en-US" sz="3800" b="1" dirty="0"/>
              <a:t>PHP</a:t>
            </a:r>
            <a:r>
              <a:rPr lang="en-US" sz="3800" dirty="0"/>
              <a:t> (www.php.net)</a:t>
            </a:r>
            <a:endParaRPr lang="el-GR" sz="3800" dirty="0"/>
          </a:p>
          <a:p>
            <a:pPr lvl="2"/>
            <a:r>
              <a:rPr lang="en-US" sz="3400" dirty="0"/>
              <a:t>de-facto standard (</a:t>
            </a:r>
            <a:r>
              <a:rPr lang="en-US" sz="3400" dirty="0" err="1"/>
              <a:t>με</a:t>
            </a:r>
            <a:r>
              <a:rPr lang="en-US" sz="3400" dirty="0"/>
              <a:t> Apache) </a:t>
            </a:r>
            <a:r>
              <a:rPr lang="en-US" sz="3400" dirty="0" err="1"/>
              <a:t>γι</a:t>
            </a:r>
            <a:r>
              <a:rPr lang="en-US" sz="3400" dirty="0"/>
              <a:t>α non-windows περιβάλλοντα (Unix, Linux, κτλ)</a:t>
            </a:r>
            <a:endParaRPr lang="el-GR" sz="3400" dirty="0"/>
          </a:p>
          <a:p>
            <a:pPr lvl="2"/>
            <a:r>
              <a:rPr lang="el-GR" sz="3400" dirty="0"/>
              <a:t>πλέον και για </a:t>
            </a:r>
            <a:r>
              <a:rPr lang="en-US" sz="3400" dirty="0"/>
              <a:t>IIS</a:t>
            </a:r>
            <a:r>
              <a:rPr lang="el-GR" sz="3400" dirty="0"/>
              <a:t> με επίσημη υποστήριξη από </a:t>
            </a:r>
            <a:r>
              <a:rPr lang="en-US" sz="3400" dirty="0"/>
              <a:t>Microsoft</a:t>
            </a:r>
            <a:r>
              <a:rPr lang="el-GR" sz="3400" dirty="0"/>
              <a:t> (</a:t>
            </a:r>
            <a:r>
              <a:rPr lang="en-US" sz="3400" dirty="0"/>
              <a:t>http</a:t>
            </a:r>
            <a:r>
              <a:rPr lang="el-GR" sz="3400" dirty="0"/>
              <a:t>://</a:t>
            </a:r>
            <a:r>
              <a:rPr lang="en-US" sz="3400" dirty="0"/>
              <a:t>www</a:t>
            </a:r>
            <a:r>
              <a:rPr lang="el-GR" sz="3400" dirty="0"/>
              <a:t>.</a:t>
            </a:r>
            <a:r>
              <a:rPr lang="en-US" sz="3400" dirty="0" err="1"/>
              <a:t>iis</a:t>
            </a:r>
            <a:r>
              <a:rPr lang="el-GR" sz="3400" dirty="0"/>
              <a:t>.</a:t>
            </a:r>
            <a:r>
              <a:rPr lang="en-US" sz="3400" dirty="0"/>
              <a:t>net</a:t>
            </a:r>
            <a:r>
              <a:rPr lang="el-GR" sz="3400" dirty="0"/>
              <a:t>/)</a:t>
            </a:r>
          </a:p>
          <a:p>
            <a:pPr lvl="1">
              <a:buFont typeface="Wingdings" panose="05000000000000000000" pitchFamily="2" charset="2"/>
              <a:buChar char="q"/>
            </a:pPr>
            <a:r>
              <a:rPr lang="en-US" sz="3400" b="1" dirty="0"/>
              <a:t>ASP / ASP.NET</a:t>
            </a:r>
            <a:endParaRPr lang="el-GR" sz="3400" dirty="0"/>
          </a:p>
          <a:p>
            <a:pPr lvl="2"/>
            <a:r>
              <a:rPr lang="el-GR" sz="2900" dirty="0"/>
              <a:t>Η "επίσημη" λύση σε πλατφόρμες </a:t>
            </a:r>
            <a:r>
              <a:rPr lang="en-US" sz="2900" dirty="0"/>
              <a:t>MS</a:t>
            </a:r>
            <a:r>
              <a:rPr lang="el-GR" sz="2900" dirty="0"/>
              <a:t> – Συνοδεύει τον </a:t>
            </a:r>
            <a:r>
              <a:rPr lang="en-US" sz="2900" dirty="0"/>
              <a:t>IIS</a:t>
            </a:r>
            <a:r>
              <a:rPr lang="el-GR" sz="2900" dirty="0"/>
              <a:t> – (χρήση </a:t>
            </a:r>
            <a:r>
              <a:rPr lang="en-US" sz="2900" dirty="0"/>
              <a:t>Visual Studio</a:t>
            </a:r>
            <a:r>
              <a:rPr lang="el-GR" sz="2900" dirty="0"/>
              <a:t>)</a:t>
            </a:r>
          </a:p>
          <a:p>
            <a:pPr lvl="1">
              <a:buFont typeface="Wingdings" panose="05000000000000000000" pitchFamily="2" charset="2"/>
              <a:buChar char="q"/>
            </a:pPr>
            <a:r>
              <a:rPr lang="en-US" sz="3400" b="1" dirty="0"/>
              <a:t>JSP</a:t>
            </a:r>
            <a:r>
              <a:rPr lang="en-US" sz="3400" dirty="0"/>
              <a:t> </a:t>
            </a:r>
            <a:r>
              <a:rPr lang="el-GR" sz="3400" dirty="0" smtClean="0"/>
              <a:t> </a:t>
            </a:r>
            <a:r>
              <a:rPr lang="en-US" sz="3400" dirty="0" smtClean="0"/>
              <a:t> </a:t>
            </a:r>
            <a:r>
              <a:rPr lang="en-US" sz="3400" dirty="0"/>
              <a:t>Java Server Pages</a:t>
            </a:r>
            <a:endParaRPr lang="el-GR" sz="3400" dirty="0"/>
          </a:p>
          <a:p>
            <a:pPr lvl="2"/>
            <a:r>
              <a:rPr lang="el-GR" sz="2900" dirty="0"/>
              <a:t>Η γνωστή </a:t>
            </a:r>
            <a:r>
              <a:rPr lang="en-US" sz="2900" dirty="0"/>
              <a:t>Java</a:t>
            </a:r>
            <a:r>
              <a:rPr lang="el-GR" sz="2900" dirty="0"/>
              <a:t> σε έκδοση για </a:t>
            </a:r>
            <a:r>
              <a:rPr lang="en-US" sz="2900" dirty="0"/>
              <a:t>Server Side Scripting</a:t>
            </a:r>
            <a:r>
              <a:rPr lang="el-GR" sz="2900" dirty="0"/>
              <a:t> – Απαιτεί την εγκατάσταση του </a:t>
            </a:r>
            <a:r>
              <a:rPr lang="en-US" sz="2900" dirty="0"/>
              <a:t>Tomcat</a:t>
            </a:r>
            <a:r>
              <a:rPr lang="el-GR" sz="2900" dirty="0"/>
              <a:t> (</a:t>
            </a:r>
            <a:r>
              <a:rPr lang="en-US" sz="2900" dirty="0"/>
              <a:t>application server</a:t>
            </a:r>
            <a:r>
              <a:rPr lang="el-GR" sz="2900" dirty="0"/>
              <a:t>) σε συνεργασία με τον </a:t>
            </a:r>
            <a:r>
              <a:rPr lang="en-US" sz="2900" dirty="0"/>
              <a:t>Apache web server</a:t>
            </a:r>
            <a:r>
              <a:rPr lang="el-GR" sz="2900" dirty="0"/>
              <a:t>.</a:t>
            </a:r>
          </a:p>
          <a:p>
            <a:pPr lvl="2"/>
            <a:r>
              <a:rPr lang="el-GR" sz="2900" dirty="0"/>
              <a:t>Διαδεδομένη λύση σε </a:t>
            </a:r>
            <a:r>
              <a:rPr lang="en-US" sz="2900" dirty="0"/>
              <a:t>enterprise</a:t>
            </a:r>
            <a:r>
              <a:rPr lang="el-GR" sz="2900" dirty="0"/>
              <a:t> περιβάλλοντα (μεγάλες εταιρικές εφαρμογές).</a:t>
            </a:r>
          </a:p>
          <a:p>
            <a:pPr lvl="0">
              <a:buFont typeface="Wingdings" panose="05000000000000000000" pitchFamily="2" charset="2"/>
              <a:buChar char="v"/>
            </a:pPr>
            <a:r>
              <a:rPr lang="el-GR" sz="3800" b="1" dirty="0"/>
              <a:t>Σύστημα Διαχείρισης Βάσης Δεδομένων</a:t>
            </a:r>
            <a:endParaRPr lang="el-GR" sz="3800" dirty="0"/>
          </a:p>
          <a:p>
            <a:pPr lvl="1">
              <a:buFont typeface="Wingdings" panose="05000000000000000000" pitchFamily="2" charset="2"/>
              <a:buChar char="q"/>
            </a:pPr>
            <a:r>
              <a:rPr lang="en-US" sz="3400" b="1" dirty="0"/>
              <a:t>MySQL</a:t>
            </a:r>
            <a:r>
              <a:rPr lang="el-GR" sz="3400" dirty="0"/>
              <a:t>: </a:t>
            </a:r>
            <a:r>
              <a:rPr lang="en-US" sz="3400" dirty="0"/>
              <a:t>open source</a:t>
            </a:r>
            <a:r>
              <a:rPr lang="el-GR" sz="3400" dirty="0"/>
              <a:t> με έκδοση για όλα τα Λειτουργικά Συστήματα</a:t>
            </a:r>
          </a:p>
          <a:p>
            <a:pPr lvl="1">
              <a:buFont typeface="Wingdings" panose="05000000000000000000" pitchFamily="2" charset="2"/>
              <a:buChar char="q"/>
            </a:pPr>
            <a:r>
              <a:rPr lang="en-US" sz="3400" b="1" dirty="0"/>
              <a:t>MS SQL Server</a:t>
            </a:r>
            <a:r>
              <a:rPr lang="en-US" sz="3400" dirty="0"/>
              <a:t> (</a:t>
            </a:r>
            <a:r>
              <a:rPr lang="en-US" sz="3400" dirty="0" err="1"/>
              <a:t>μόνο</a:t>
            </a:r>
            <a:r>
              <a:rPr lang="en-US" sz="3400" dirty="0"/>
              <a:t> </a:t>
            </a:r>
            <a:r>
              <a:rPr lang="en-US" sz="3400" dirty="0" err="1"/>
              <a:t>σε</a:t>
            </a:r>
            <a:r>
              <a:rPr lang="en-US" sz="3400" dirty="0"/>
              <a:t> Windows πλα</a:t>
            </a:r>
            <a:r>
              <a:rPr lang="en-US" sz="3400" dirty="0" err="1"/>
              <a:t>τφόρμες</a:t>
            </a:r>
            <a:r>
              <a:rPr lang="en-US" sz="3400" dirty="0"/>
              <a:t>, </a:t>
            </a:r>
            <a:r>
              <a:rPr lang="en-US" sz="3400" dirty="0" err="1"/>
              <a:t>δωρεάν</a:t>
            </a:r>
            <a:r>
              <a:rPr lang="en-US" sz="3400" dirty="0"/>
              <a:t> η developer edition)</a:t>
            </a:r>
            <a:endParaRPr lang="el-GR" sz="3400" dirty="0"/>
          </a:p>
          <a:p>
            <a:pPr lvl="1">
              <a:buFont typeface="Wingdings" panose="05000000000000000000" pitchFamily="2" charset="2"/>
              <a:buChar char="q"/>
            </a:pPr>
            <a:r>
              <a:rPr lang="el-GR" sz="3400" dirty="0"/>
              <a:t>...γενικά υποστηρίζονται όλα τα διαδεδομένα Συστήματα Διαχείρισης Βάσεων Δεδομένων (</a:t>
            </a:r>
            <a:r>
              <a:rPr lang="en-US" sz="3400" dirty="0"/>
              <a:t>RDBMS</a:t>
            </a:r>
            <a:r>
              <a:rPr lang="el-GR" sz="3400" dirty="0"/>
              <a:t>) όπως </a:t>
            </a:r>
            <a:r>
              <a:rPr lang="en-US" sz="3400" dirty="0"/>
              <a:t>Oracle</a:t>
            </a:r>
            <a:r>
              <a:rPr lang="el-GR" sz="3400" dirty="0"/>
              <a:t>, </a:t>
            </a:r>
            <a:r>
              <a:rPr lang="en-US" sz="3400" dirty="0"/>
              <a:t>DB</a:t>
            </a:r>
            <a:r>
              <a:rPr lang="el-GR" sz="3400" dirty="0"/>
              <a:t>2 (της </a:t>
            </a:r>
            <a:r>
              <a:rPr lang="en-US" sz="3400" dirty="0"/>
              <a:t>IBM</a:t>
            </a:r>
            <a:r>
              <a:rPr lang="el-GR" sz="3400" dirty="0"/>
              <a:t>), </a:t>
            </a:r>
            <a:r>
              <a:rPr lang="en-US" sz="3400" dirty="0"/>
              <a:t>Sybase</a:t>
            </a:r>
            <a:r>
              <a:rPr lang="el-GR" sz="3400" dirty="0"/>
              <a:t>, </a:t>
            </a:r>
            <a:r>
              <a:rPr lang="el-GR" sz="3400" dirty="0" err="1"/>
              <a:t>κτλ</a:t>
            </a:r>
            <a:endParaRPr lang="el-GR" sz="3400" dirty="0"/>
          </a:p>
          <a:p>
            <a:pPr lvl="0">
              <a:buFont typeface="Wingdings" panose="05000000000000000000" pitchFamily="2" charset="2"/>
              <a:buChar char="v"/>
            </a:pPr>
            <a:r>
              <a:rPr lang="el-GR" sz="3800" dirty="0" smtClean="0"/>
              <a:t>Υπάρχουν και αρκετά ολοκληρωμένα περιβάλλοντα (</a:t>
            </a:r>
            <a:r>
              <a:rPr lang="en-US" sz="3800" dirty="0" smtClean="0"/>
              <a:t>IDE</a:t>
            </a:r>
            <a:r>
              <a:rPr lang="el-GR" sz="3800" dirty="0" smtClean="0"/>
              <a:t>) για ανάπτυξη </a:t>
            </a:r>
            <a:r>
              <a:rPr lang="el-GR" sz="3800" dirty="0" err="1" smtClean="0"/>
              <a:t>web</a:t>
            </a:r>
            <a:r>
              <a:rPr lang="el-GR" sz="3800" dirty="0" smtClean="0"/>
              <a:t> εφαρμογών με PHP: </a:t>
            </a:r>
            <a:r>
              <a:rPr lang="el-GR" sz="3800" b="1" dirty="0" err="1" smtClean="0">
                <a:solidFill>
                  <a:srgbClr val="FF0000"/>
                </a:solidFill>
              </a:rPr>
              <a:t>NetBeans</a:t>
            </a:r>
            <a:r>
              <a:rPr lang="el-GR" sz="3800" b="1" dirty="0" smtClean="0">
                <a:solidFill>
                  <a:srgbClr val="FF0000"/>
                </a:solidFill>
              </a:rPr>
              <a:t> for PHP</a:t>
            </a:r>
            <a:r>
              <a:rPr lang="el-GR" sz="3800" dirty="0" smtClean="0"/>
              <a:t>, </a:t>
            </a:r>
            <a:r>
              <a:rPr lang="el-GR" sz="3800" dirty="0" err="1" smtClean="0"/>
              <a:t>CakePHP</a:t>
            </a:r>
            <a:r>
              <a:rPr lang="el-GR" sz="3800" dirty="0" smtClean="0"/>
              <a:t>, </a:t>
            </a:r>
            <a:r>
              <a:rPr lang="en-US" sz="3800" dirty="0" err="1" smtClean="0"/>
              <a:t>Zend</a:t>
            </a:r>
            <a:r>
              <a:rPr lang="el-GR" sz="3800" dirty="0" smtClean="0"/>
              <a:t>, </a:t>
            </a:r>
            <a:r>
              <a:rPr lang="el-GR" sz="3800" dirty="0" err="1" smtClean="0"/>
              <a:t>κτλ</a:t>
            </a:r>
            <a:endParaRPr lang="el-GR" sz="3800" dirty="0" smtClean="0"/>
          </a:p>
          <a:p>
            <a:pPr lvl="0">
              <a:buFont typeface="Wingdings" panose="05000000000000000000" pitchFamily="2" charset="2"/>
              <a:buChar char="v"/>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2667327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58591"/>
            <a:ext cx="5076056" cy="4525963"/>
          </a:xfrm>
        </p:spPr>
        <p:txBody>
          <a:bodyPr>
            <a:noAutofit/>
          </a:bodyPr>
          <a:lstStyle/>
          <a:p>
            <a:pPr lvl="1">
              <a:buFont typeface="Wingdings" pitchFamily="2" charset="2"/>
              <a:buChar char="§"/>
            </a:pPr>
            <a:r>
              <a:rPr lang="en-US" dirty="0" smtClean="0">
                <a:hlinkClick r:id="rId9" action="ppaction://hlinksldjump"/>
              </a:rPr>
              <a:t>HTML </a:t>
            </a:r>
            <a:r>
              <a:rPr lang="el-GR" dirty="0" smtClean="0">
                <a:hlinkClick r:id="rId9" action="ppaction://hlinksldjump"/>
              </a:rPr>
              <a:t>- Γενικά. </a:t>
            </a:r>
            <a:endParaRPr lang="fi-FI" dirty="0" smtClean="0"/>
          </a:p>
          <a:p>
            <a:pPr lvl="1">
              <a:buFont typeface="Wingdings" pitchFamily="2" charset="2"/>
              <a:buChar char="§"/>
            </a:pPr>
            <a:r>
              <a:rPr lang="el-GR" dirty="0" smtClean="0">
                <a:hlinkClick r:id="rId10" action="ppaction://hlinksldjump"/>
              </a:rPr>
              <a:t>Βασική Δομή Ιστοσελίδας</a:t>
            </a:r>
            <a:endParaRPr lang="el-GR" dirty="0" smtClean="0">
              <a:hlinkClick r:id="rId11" action="ppaction://hlinksldjump"/>
            </a:endParaRPr>
          </a:p>
          <a:p>
            <a:pPr lvl="1">
              <a:buFont typeface="Wingdings" pitchFamily="2" charset="2"/>
              <a:buChar char="§"/>
            </a:pPr>
            <a:r>
              <a:rPr lang="el-GR" dirty="0" smtClean="0">
                <a:hlinkClick r:id="rId12" action="ppaction://hlinksldjump"/>
              </a:rPr>
              <a:t>Ετικέτες - </a:t>
            </a:r>
            <a:r>
              <a:rPr lang="en-US" dirty="0" smtClean="0">
                <a:hlinkClick r:id="rId12" action="ppaction://hlinksldjump"/>
              </a:rPr>
              <a:t>Head - Body</a:t>
            </a:r>
            <a:r>
              <a:rPr lang="el-GR" dirty="0" smtClean="0">
                <a:hlinkClick r:id="" action="ppaction://noaction"/>
              </a:rPr>
              <a:t>.</a:t>
            </a:r>
            <a:endParaRPr lang="fi-FI" dirty="0"/>
          </a:p>
          <a:p>
            <a:pPr lvl="1">
              <a:buFont typeface="Wingdings" pitchFamily="2" charset="2"/>
              <a:buChar char="§"/>
            </a:pPr>
            <a:r>
              <a:rPr lang="el-GR" dirty="0" smtClean="0">
                <a:hlinkClick r:id="rId13" action="ppaction://hlinksldjump"/>
              </a:rPr>
              <a:t>Επικεφαλίδες - Παράγραφοι</a:t>
            </a:r>
            <a:endParaRPr lang="el-GR" dirty="0" smtClean="0"/>
          </a:p>
          <a:p>
            <a:pPr lvl="1">
              <a:buFont typeface="Wingdings" pitchFamily="2" charset="2"/>
              <a:buChar char="§"/>
            </a:pPr>
            <a:r>
              <a:rPr lang="el-GR" dirty="0" smtClean="0">
                <a:hlinkClick r:id="rId14" action="ppaction://hlinksldjump"/>
              </a:rPr>
              <a:t>Υπερσύνδεσμοι.  </a:t>
            </a:r>
            <a:endParaRPr lang="fi-FI" dirty="0"/>
          </a:p>
          <a:p>
            <a:pPr lvl="1">
              <a:buSzPct val="45000"/>
              <a:buFont typeface="Wingdings" pitchFamily="2" charset="2"/>
              <a:buChar char="§"/>
            </a:pPr>
            <a:endParaRPr lang="en-US" dirty="0"/>
          </a:p>
          <a:p>
            <a:pPr>
              <a:buFont typeface="Wingdings" pitchFamily="2" charset="2"/>
              <a:buChar char="§"/>
            </a:pPr>
            <a:endParaRPr lang="el-GR" dirty="0"/>
          </a:p>
        </p:txBody>
      </p:sp>
      <p:sp>
        <p:nvSpPr>
          <p:cNvPr id="6" name="Content Placeholder 2"/>
          <p:cNvSpPr txBox="1">
            <a:spLocks/>
          </p:cNvSpPr>
          <p:nvPr>
            <p:custDataLst>
              <p:tags r:id="rId4"/>
            </p:custDataLst>
          </p:nvPr>
        </p:nvSpPr>
        <p:spPr>
          <a:xfrm>
            <a:off x="4533257" y="1458592"/>
            <a:ext cx="4644008" cy="45259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itchFamily="2" charset="2"/>
              <a:buChar char="§"/>
            </a:pPr>
            <a:r>
              <a:rPr lang="el-GR" dirty="0" smtClean="0">
                <a:hlinkClick r:id="rId15" action="ppaction://hlinksldjump"/>
              </a:rPr>
              <a:t>Εικόνες </a:t>
            </a:r>
            <a:endParaRPr lang="fi-FI" dirty="0" smtClean="0"/>
          </a:p>
          <a:p>
            <a:pPr lvl="1">
              <a:buFont typeface="Wingdings" pitchFamily="2" charset="2"/>
              <a:buChar char="§"/>
            </a:pPr>
            <a:r>
              <a:rPr lang="el-GR" dirty="0" smtClean="0">
                <a:hlinkClick r:id="rId16" action="ppaction://hlinksldjump"/>
              </a:rPr>
              <a:t>Λίστες</a:t>
            </a:r>
            <a:r>
              <a:rPr lang="en-US" dirty="0" smtClean="0">
                <a:hlinkClick r:id="rId17" action="ppaction://hlinksldjump"/>
              </a:rPr>
              <a:t>. </a:t>
            </a:r>
            <a:r>
              <a:rPr lang="el-GR" dirty="0" smtClean="0">
                <a:hlinkClick r:id="rId17" action="ppaction://hlinksldjump"/>
              </a:rPr>
              <a:t> </a:t>
            </a:r>
            <a:endParaRPr lang="fi-FI" dirty="0" smtClean="0"/>
          </a:p>
          <a:p>
            <a:pPr lvl="1">
              <a:buFont typeface="Wingdings" pitchFamily="2" charset="2"/>
              <a:buChar char="§"/>
            </a:pPr>
            <a:r>
              <a:rPr lang="el-GR" dirty="0" smtClean="0">
                <a:hlinkClick r:id="rId18" action="ppaction://hlinksldjump"/>
              </a:rPr>
              <a:t>Πίνακες</a:t>
            </a:r>
            <a:r>
              <a:rPr lang="el-GR" dirty="0" smtClean="0">
                <a:hlinkClick r:id="" action="ppaction://noaction"/>
              </a:rPr>
              <a:t>.</a:t>
            </a:r>
            <a:endParaRPr lang="fi-FI" dirty="0" smtClean="0"/>
          </a:p>
          <a:p>
            <a:pPr lvl="1">
              <a:buFont typeface="Wingdings" pitchFamily="2" charset="2"/>
              <a:buChar char="§"/>
            </a:pPr>
            <a:r>
              <a:rPr lang="el-GR" dirty="0" smtClean="0">
                <a:hlinkClick r:id="rId19" action="ppaction://hlinksldjump"/>
              </a:rPr>
              <a:t>Φόρμες</a:t>
            </a:r>
            <a:r>
              <a:rPr lang="en-GB" dirty="0" smtClean="0">
                <a:hlinkClick r:id="" action="ppaction://noaction"/>
              </a:rPr>
              <a:t>.</a:t>
            </a:r>
            <a:endParaRPr lang="el-GR" dirty="0" smtClean="0"/>
          </a:p>
          <a:p>
            <a:pPr lvl="1">
              <a:buFont typeface="Wingdings" pitchFamily="2" charset="2"/>
              <a:buChar char="§"/>
            </a:pPr>
            <a:r>
              <a:rPr lang="el-GR" dirty="0" smtClean="0">
                <a:hlinkClick r:id="rId20" action="ppaction://hlinksldjump"/>
              </a:rPr>
              <a:t>Άλλα Λογισμικά.  </a:t>
            </a:r>
            <a:endParaRPr lang="fi-FI" dirty="0" smtClean="0"/>
          </a:p>
          <a:p>
            <a:pPr lvl="1">
              <a:buSzPct val="45000"/>
              <a:buFont typeface="Wingdings" pitchFamily="2" charset="2"/>
              <a:buChar char="§"/>
            </a:pPr>
            <a:endParaRPr lang="en-US" dirty="0" smtClean="0"/>
          </a:p>
          <a:p>
            <a:pPr>
              <a:buFont typeface="Wingdings" pitchFamily="2" charset="2"/>
              <a:buChar char="§"/>
            </a:pPr>
            <a:endParaRPr lang="el-GR" dirty="0"/>
          </a:p>
        </p:txBody>
      </p:sp>
      <p:sp>
        <p:nvSpPr>
          <p:cNvPr id="5"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6"/>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n-US" sz="4000" dirty="0"/>
              <a:t>HTML – </a:t>
            </a:r>
            <a:r>
              <a:rPr lang="en-US" sz="4000" dirty="0">
                <a:solidFill>
                  <a:srgbClr val="0070C0"/>
                </a:solidFill>
              </a:rPr>
              <a:t>Hypertext</a:t>
            </a:r>
            <a:r>
              <a:rPr lang="en-US" sz="4000" dirty="0"/>
              <a:t> </a:t>
            </a:r>
            <a:r>
              <a:rPr lang="en-US" sz="4000" dirty="0">
                <a:solidFill>
                  <a:srgbClr val="00B050"/>
                </a:solidFill>
              </a:rPr>
              <a:t>Markup</a:t>
            </a:r>
            <a:r>
              <a:rPr lang="en-US" sz="4000" dirty="0"/>
              <a:t> </a:t>
            </a:r>
            <a:r>
              <a:rPr lang="en-US" sz="4000" dirty="0">
                <a:solidFill>
                  <a:srgbClr val="FF0000"/>
                </a:solidFill>
              </a:rPr>
              <a:t>Language</a:t>
            </a:r>
            <a:br>
              <a:rPr lang="en-US" sz="4000" dirty="0">
                <a:solidFill>
                  <a:srgbClr val="FF0000"/>
                </a:solidFill>
              </a:rPr>
            </a:br>
            <a:r>
              <a:rPr lang="el-GR" sz="3600" dirty="0">
                <a:solidFill>
                  <a:srgbClr val="FF0000"/>
                </a:solidFill>
              </a:rPr>
              <a:t>Γλώσσα</a:t>
            </a:r>
            <a:r>
              <a:rPr lang="el-GR" sz="3600" dirty="0"/>
              <a:t> </a:t>
            </a:r>
            <a:r>
              <a:rPr lang="el-GR" sz="3600" dirty="0">
                <a:solidFill>
                  <a:srgbClr val="00B050"/>
                </a:solidFill>
              </a:rPr>
              <a:t>Σήμανσης</a:t>
            </a:r>
            <a:r>
              <a:rPr lang="el-GR" sz="3600" dirty="0"/>
              <a:t> </a:t>
            </a:r>
            <a:r>
              <a:rPr lang="el-GR" sz="3600" dirty="0">
                <a:solidFill>
                  <a:srgbClr val="0070C0"/>
                </a:solidFill>
              </a:rPr>
              <a:t>Υπερκειμένου</a:t>
            </a:r>
            <a:endParaRPr lang="el-GR" sz="4000" dirty="0">
              <a:solidFill>
                <a:srgbClr val="0070C0"/>
              </a:solidFill>
            </a:endParaRPr>
          </a:p>
        </p:txBody>
      </p:sp>
      <p:sp>
        <p:nvSpPr>
          <p:cNvPr id="9" name="Θέση περιεχομένου 8"/>
          <p:cNvSpPr>
            <a:spLocks noGrp="1"/>
          </p:cNvSpPr>
          <p:nvPr>
            <p:ph idx="1"/>
            <p:custDataLst>
              <p:tags r:id="rId3"/>
            </p:custDataLst>
          </p:nvPr>
        </p:nvSpPr>
        <p:spPr>
          <a:xfrm>
            <a:off x="390364" y="1340768"/>
            <a:ext cx="8363272" cy="4642717"/>
          </a:xfrm>
        </p:spPr>
        <p:txBody>
          <a:bodyPr>
            <a:normAutofit fontScale="32500" lnSpcReduction="20000"/>
          </a:bodyPr>
          <a:lstStyle/>
          <a:p>
            <a:pPr lvl="0">
              <a:buFont typeface="Wingdings" panose="05000000000000000000" pitchFamily="2" charset="2"/>
              <a:buChar char="v"/>
            </a:pPr>
            <a:r>
              <a:rPr lang="el-GR" sz="4300" dirty="0"/>
              <a:t>Δεν είναι γλώσσα προγραμματισμού!</a:t>
            </a:r>
          </a:p>
          <a:p>
            <a:pPr lvl="0">
              <a:buFont typeface="Wingdings" panose="05000000000000000000" pitchFamily="2" charset="2"/>
              <a:buChar char="v"/>
            </a:pPr>
            <a:r>
              <a:rPr lang="el-GR" sz="4300" dirty="0"/>
              <a:t>Σχεδιάστηκε ώστε να είναι κατά το μέγιστο δυνατό </a:t>
            </a:r>
            <a:br>
              <a:rPr lang="el-GR" sz="4300" dirty="0"/>
            </a:br>
            <a:r>
              <a:rPr lang="el-GR" sz="4300" dirty="0"/>
              <a:t>μεταφέρσιμη και ανεξάρτητη υπολογιστικών συστημάτων.</a:t>
            </a:r>
          </a:p>
          <a:p>
            <a:pPr lvl="0">
              <a:buFont typeface="Wingdings" panose="05000000000000000000" pitchFamily="2" charset="2"/>
              <a:buChar char="v"/>
            </a:pPr>
            <a:r>
              <a:rPr lang="el-GR" sz="4300" dirty="0"/>
              <a:t>Χρησιμοποιεί ένα σύνολο από </a:t>
            </a:r>
            <a:r>
              <a:rPr lang="en-US" sz="4300" b="1" dirty="0"/>
              <a:t>markup tags</a:t>
            </a:r>
            <a:r>
              <a:rPr lang="el-GR" sz="4300" dirty="0"/>
              <a:t> (</a:t>
            </a:r>
            <a:r>
              <a:rPr lang="el-GR" sz="4300" b="1" dirty="0"/>
              <a:t>ετικέτες σήμανσης</a:t>
            </a:r>
            <a:r>
              <a:rPr lang="el-GR" sz="4300" dirty="0"/>
              <a:t>) για να ορίσει τον </a:t>
            </a:r>
            <a:r>
              <a:rPr lang="el-GR" sz="4300" b="1" dirty="0"/>
              <a:t>τρόπο παρουσίασης</a:t>
            </a:r>
            <a:r>
              <a:rPr lang="el-GR" sz="4300" dirty="0"/>
              <a:t> της πληροφορίας μέσα σε μια ιστοσελίδα.</a:t>
            </a:r>
          </a:p>
          <a:p>
            <a:pPr lvl="1">
              <a:buFont typeface="Wingdings" panose="05000000000000000000" pitchFamily="2" charset="2"/>
              <a:buChar char="q"/>
            </a:pPr>
            <a:r>
              <a:rPr lang="el-GR" sz="4300" dirty="0"/>
              <a:t>αποσπασματικό παράδειγμα (θα εμφανίσει τη λέξη "δοκιμή" με έντονη γραφή):</a:t>
            </a:r>
          </a:p>
          <a:p>
            <a:pPr marL="457200" lvl="1" indent="0">
              <a:buNone/>
            </a:pPr>
            <a:r>
              <a:rPr lang="el-GR" sz="4300" b="1" dirty="0"/>
              <a:t>	</a:t>
            </a:r>
            <a:r>
              <a:rPr lang="en-US" sz="4300" b="1" dirty="0"/>
              <a:t>&lt;strong&gt;</a:t>
            </a:r>
            <a:r>
              <a:rPr lang="en-US" sz="4300" b="1" dirty="0" err="1"/>
              <a:t>δοκιμή</a:t>
            </a:r>
            <a:r>
              <a:rPr lang="en-US" sz="4300" b="1" dirty="0"/>
              <a:t>&lt;/strong&gt;</a:t>
            </a:r>
            <a:endParaRPr lang="el-GR" sz="4300" b="1" dirty="0"/>
          </a:p>
          <a:p>
            <a:pPr lvl="0">
              <a:buFont typeface="Wingdings" panose="05000000000000000000" pitchFamily="2" charset="2"/>
              <a:buChar char="v"/>
            </a:pPr>
            <a:r>
              <a:rPr lang="el-GR" sz="4300" dirty="0"/>
              <a:t>Υπάρχει προκαθορισμένο σύνολο ετικετών.</a:t>
            </a:r>
          </a:p>
          <a:p>
            <a:pPr lvl="1">
              <a:buFont typeface="Wingdings" panose="05000000000000000000" pitchFamily="2" charset="2"/>
              <a:buChar char="q"/>
            </a:pPr>
            <a:r>
              <a:rPr lang="el-GR" sz="4300" dirty="0"/>
              <a:t>Θα αναφέρουμε αρκετές (όχι όλες) – Θα χρησιμοποιήσουμε λιγότερες (~20)</a:t>
            </a:r>
          </a:p>
          <a:p>
            <a:pPr lvl="0">
              <a:buFont typeface="Wingdings" panose="05000000000000000000" pitchFamily="2" charset="2"/>
              <a:buChar char="v"/>
            </a:pPr>
            <a:r>
              <a:rPr lang="el-GR" sz="4300" dirty="0"/>
              <a:t>Σχεδόν όλες οι ετικέτες χρησιμοποιούνται σε ζευγάρια. Για παράδειγμα:</a:t>
            </a:r>
          </a:p>
          <a:p>
            <a:pPr lvl="1">
              <a:buFont typeface="Wingdings" panose="05000000000000000000" pitchFamily="2" charset="2"/>
              <a:buChar char="q"/>
            </a:pPr>
            <a:r>
              <a:rPr lang="el-GR" sz="4300" b="1" dirty="0"/>
              <a:t>&lt;</a:t>
            </a:r>
            <a:r>
              <a:rPr lang="en-US" sz="4300" b="1" dirty="0"/>
              <a:t>strong</a:t>
            </a:r>
            <a:r>
              <a:rPr lang="el-GR" sz="4300" b="1" dirty="0"/>
              <a:t>&gt;</a:t>
            </a:r>
            <a:r>
              <a:rPr lang="el-GR" sz="4300" dirty="0"/>
              <a:t> ετικέτα αρχής (ή άνοιγμα)</a:t>
            </a:r>
          </a:p>
          <a:p>
            <a:pPr lvl="1">
              <a:buFont typeface="Wingdings" panose="05000000000000000000" pitchFamily="2" charset="2"/>
              <a:buChar char="q"/>
            </a:pPr>
            <a:r>
              <a:rPr lang="el-GR" sz="4300" b="1" dirty="0"/>
              <a:t>&lt;/</a:t>
            </a:r>
            <a:r>
              <a:rPr lang="en-US" sz="4300" b="1" dirty="0"/>
              <a:t>strong</a:t>
            </a:r>
            <a:r>
              <a:rPr lang="el-GR" sz="4300" b="1" dirty="0"/>
              <a:t>&gt;</a:t>
            </a:r>
            <a:r>
              <a:rPr lang="el-GR" sz="4300" dirty="0"/>
              <a:t> ετικέτα τέλους (ή κλείσιμο)</a:t>
            </a:r>
          </a:p>
          <a:p>
            <a:pPr lvl="1">
              <a:buFont typeface="Wingdings" panose="05000000000000000000" pitchFamily="2" charset="2"/>
              <a:buChar char="q"/>
            </a:pPr>
            <a:r>
              <a:rPr lang="el-GR" sz="4300" dirty="0"/>
              <a:t>Αυτές που δεν χρησιμοποιούνται σε ζευγάρια είναι όσες δεν παίρνουν περιεχόμενο ενδιάμεσα (σημαντικότερες οι </a:t>
            </a:r>
            <a:r>
              <a:rPr lang="en-US" sz="4300" b="1" dirty="0" err="1"/>
              <a:t>img</a:t>
            </a:r>
            <a:r>
              <a:rPr lang="el-GR" sz="4300" dirty="0"/>
              <a:t>, </a:t>
            </a:r>
            <a:r>
              <a:rPr lang="en-US" sz="4300" b="1" dirty="0" err="1"/>
              <a:t>br</a:t>
            </a:r>
            <a:r>
              <a:rPr lang="en-US" sz="4300" dirty="0"/>
              <a:t> </a:t>
            </a:r>
            <a:r>
              <a:rPr lang="el-GR" sz="4300" dirty="0"/>
              <a:t>και </a:t>
            </a:r>
            <a:r>
              <a:rPr lang="en-US" sz="4300" b="1" dirty="0" err="1"/>
              <a:t>hr</a:t>
            </a:r>
            <a:r>
              <a:rPr lang="el-GR" sz="4300" dirty="0"/>
              <a:t>)</a:t>
            </a:r>
          </a:p>
          <a:p>
            <a:pPr lvl="2">
              <a:buFont typeface="Wingdings" panose="05000000000000000000" pitchFamily="2" charset="2"/>
              <a:buChar char="§"/>
            </a:pPr>
            <a:r>
              <a:rPr lang="el-GR" sz="4300" dirty="0"/>
              <a:t>η ετικέτα </a:t>
            </a:r>
            <a:r>
              <a:rPr lang="en-US" sz="4300" b="1" dirty="0"/>
              <a:t>strong</a:t>
            </a:r>
            <a:r>
              <a:rPr lang="en-US" sz="4300" dirty="0"/>
              <a:t> </a:t>
            </a:r>
            <a:r>
              <a:rPr lang="el-GR" sz="4300" dirty="0"/>
              <a:t>παίρνει περιεχόμενο και </a:t>
            </a:r>
            <a:r>
              <a:rPr lang="el-GR" sz="4300" dirty="0" err="1"/>
              <a:t>γι</a:t>
            </a:r>
            <a:r>
              <a:rPr lang="el-GR" sz="4300" dirty="0"/>
              <a:t> αυτό χρησιμοποιείται ζευγαρωτά</a:t>
            </a:r>
          </a:p>
          <a:p>
            <a:pPr marL="0" indent="0">
              <a:buNone/>
            </a:pPr>
            <a:endParaRPr lang="el-GR" dirty="0"/>
          </a:p>
        </p:txBody>
      </p:sp>
      <p:pic>
        <p:nvPicPr>
          <p:cNvPr id="2" name="Εικόνα 1" descr="[DECORATIVE]"/>
          <p:cNvPicPr>
            <a:picLocks noChangeAspect="1"/>
          </p:cNvPicPr>
          <p:nvPr/>
        </p:nvPicPr>
        <p:blipFill>
          <a:blip r:embed="rId8"/>
          <a:stretch>
            <a:fillRect/>
          </a:stretch>
        </p:blipFill>
        <p:spPr>
          <a:xfrm>
            <a:off x="7308304" y="1556792"/>
            <a:ext cx="1733364" cy="1733364"/>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60648"/>
            <a:ext cx="8229600" cy="940966"/>
          </a:xfrm>
        </p:spPr>
        <p:txBody>
          <a:bodyPr>
            <a:noAutofit/>
          </a:bodyPr>
          <a:lstStyle/>
          <a:p>
            <a:r>
              <a:rPr lang="el-GR" dirty="0"/>
              <a:t>Στοιχεία Εξέλιξης</a:t>
            </a:r>
            <a:endParaRPr lang="en-US" dirty="0"/>
          </a:p>
        </p:txBody>
      </p:sp>
      <p:sp>
        <p:nvSpPr>
          <p:cNvPr id="9" name="Θέση περιεχομένου 8"/>
          <p:cNvSpPr>
            <a:spLocks noGrp="1"/>
          </p:cNvSpPr>
          <p:nvPr>
            <p:ph idx="1"/>
            <p:custDataLst>
              <p:tags r:id="rId3"/>
            </p:custDataLst>
          </p:nvPr>
        </p:nvSpPr>
        <p:spPr>
          <a:xfrm>
            <a:off x="390364" y="1201614"/>
            <a:ext cx="7854044" cy="5057578"/>
          </a:xfrm>
        </p:spPr>
        <p:txBody>
          <a:bodyPr>
            <a:normAutofit fontScale="62500" lnSpcReduction="20000"/>
          </a:bodyPr>
          <a:lstStyle/>
          <a:p>
            <a:pPr>
              <a:buFont typeface="Wingdings" panose="05000000000000000000" pitchFamily="2" charset="2"/>
              <a:buChar char="v"/>
            </a:pPr>
            <a:r>
              <a:rPr lang="el-GR" dirty="0" smtClean="0"/>
              <a:t>Προτάθηκε </a:t>
            </a:r>
            <a:r>
              <a:rPr lang="el-GR" dirty="0"/>
              <a:t>από τον </a:t>
            </a:r>
            <a:r>
              <a:rPr lang="el-GR" dirty="0" err="1"/>
              <a:t>Tim</a:t>
            </a:r>
            <a:r>
              <a:rPr lang="el-GR" dirty="0"/>
              <a:t> </a:t>
            </a:r>
            <a:r>
              <a:rPr lang="el-GR" dirty="0" err="1"/>
              <a:t>Berners</a:t>
            </a:r>
            <a:r>
              <a:rPr lang="el-GR" dirty="0"/>
              <a:t> </a:t>
            </a:r>
            <a:r>
              <a:rPr lang="el-GR" dirty="0" err="1"/>
              <a:t>Lee</a:t>
            </a:r>
            <a:r>
              <a:rPr lang="el-GR" dirty="0"/>
              <a:t> το 1991</a:t>
            </a:r>
          </a:p>
          <a:p>
            <a:pPr>
              <a:buFont typeface="Wingdings" panose="05000000000000000000" pitchFamily="2" charset="2"/>
              <a:buChar char="v"/>
            </a:pPr>
            <a:r>
              <a:rPr lang="el-GR" dirty="0" smtClean="0"/>
              <a:t>Το </a:t>
            </a:r>
            <a:r>
              <a:rPr lang="el-GR" dirty="0"/>
              <a:t>1999 προτάθηκε η έκδοση 4.01 που είναι η περισσότερο διαδεδομένη</a:t>
            </a:r>
          </a:p>
          <a:p>
            <a:pPr>
              <a:buFont typeface="Wingdings" panose="05000000000000000000" pitchFamily="2" charset="2"/>
              <a:buChar char="v"/>
            </a:pPr>
            <a:r>
              <a:rPr lang="el-GR" dirty="0" smtClean="0"/>
              <a:t>Το </a:t>
            </a:r>
            <a:r>
              <a:rPr lang="el-GR" dirty="0"/>
              <a:t>2000 προτάθηκε η XΗTML 1.0</a:t>
            </a:r>
          </a:p>
          <a:p>
            <a:pPr lvl="1">
              <a:buFont typeface="Wingdings" panose="05000000000000000000" pitchFamily="2" charset="2"/>
              <a:buChar char="q"/>
            </a:pPr>
            <a:r>
              <a:rPr lang="el-GR" dirty="0" smtClean="0"/>
              <a:t>η </a:t>
            </a:r>
            <a:r>
              <a:rPr lang="el-GR" dirty="0"/>
              <a:t>HTML γίνεται εφαρμογή της γλώσσας XML</a:t>
            </a:r>
          </a:p>
          <a:p>
            <a:pPr lvl="1">
              <a:buFont typeface="Wingdings" panose="05000000000000000000" pitchFamily="2" charset="2"/>
              <a:buChar char="q"/>
            </a:pPr>
            <a:r>
              <a:rPr lang="el-GR" dirty="0" smtClean="0"/>
              <a:t>η </a:t>
            </a:r>
            <a:r>
              <a:rPr lang="el-GR" dirty="0"/>
              <a:t>σύνταξη γίνεται αυστηρότερη (κατά τα πρότυπα της XML)</a:t>
            </a:r>
          </a:p>
          <a:p>
            <a:pPr lvl="2"/>
            <a:r>
              <a:rPr lang="el-GR" dirty="0" smtClean="0"/>
              <a:t>υπάρχουν </a:t>
            </a:r>
            <a:r>
              <a:rPr lang="el-GR" dirty="0"/>
              <a:t>3 επίπεδα αυστηρότητας στη σύνταξη (θα τα δούμε προσεχώς)</a:t>
            </a:r>
          </a:p>
          <a:p>
            <a:pPr>
              <a:buFont typeface="Wingdings" panose="05000000000000000000" pitchFamily="2" charset="2"/>
              <a:buChar char="v"/>
            </a:pPr>
            <a:r>
              <a:rPr lang="el-GR" dirty="0" smtClean="0"/>
              <a:t>Το </a:t>
            </a:r>
            <a:r>
              <a:rPr lang="el-GR" dirty="0"/>
              <a:t>2010 παρουσιάζετε η HTML 5</a:t>
            </a:r>
          </a:p>
          <a:p>
            <a:pPr lvl="1">
              <a:buFont typeface="Wingdings" panose="05000000000000000000" pitchFamily="2" charset="2"/>
              <a:buChar char="q"/>
            </a:pPr>
            <a:r>
              <a:rPr lang="el-GR" dirty="0" smtClean="0"/>
              <a:t>εισάγονται </a:t>
            </a:r>
            <a:r>
              <a:rPr lang="el-GR" dirty="0"/>
              <a:t>νέα στοιχεία για να καλυφθούν ανάγκες που προέκυψαν</a:t>
            </a:r>
          </a:p>
          <a:p>
            <a:pPr lvl="2"/>
            <a:r>
              <a:rPr lang="el-GR" dirty="0" smtClean="0"/>
              <a:t>από </a:t>
            </a:r>
            <a:r>
              <a:rPr lang="el-GR" dirty="0"/>
              <a:t>την τρομακτική εξάπλωση της χρήσης του </a:t>
            </a:r>
            <a:r>
              <a:rPr lang="el-GR" dirty="0" err="1"/>
              <a:t>web</a:t>
            </a:r>
            <a:r>
              <a:rPr lang="el-GR" dirty="0"/>
              <a:t> σε non-PC συσκευές</a:t>
            </a:r>
          </a:p>
          <a:p>
            <a:pPr lvl="2"/>
            <a:r>
              <a:rPr lang="el-GR" dirty="0" smtClean="0"/>
              <a:t>από </a:t>
            </a:r>
            <a:r>
              <a:rPr lang="el-GR" dirty="0"/>
              <a:t>τις εξελιγμένες δυνατότητες των </a:t>
            </a:r>
            <a:r>
              <a:rPr lang="el-GR" dirty="0" err="1"/>
              <a:t>browsers</a:t>
            </a:r>
            <a:endParaRPr lang="el-GR" dirty="0"/>
          </a:p>
          <a:p>
            <a:pPr lvl="2"/>
            <a:r>
              <a:rPr lang="el-GR" dirty="0" smtClean="0"/>
              <a:t>από </a:t>
            </a:r>
            <a:r>
              <a:rPr lang="el-GR" dirty="0"/>
              <a:t>τις ανάγκες βελτίωσης, γενικότερα</a:t>
            </a:r>
          </a:p>
          <a:p>
            <a:pPr>
              <a:buFont typeface="Wingdings" panose="05000000000000000000" pitchFamily="2" charset="2"/>
              <a:buChar char="v"/>
            </a:pPr>
            <a:r>
              <a:rPr lang="el-GR" dirty="0" smtClean="0"/>
              <a:t>Την </a:t>
            </a:r>
            <a:r>
              <a:rPr lang="el-GR" dirty="0"/>
              <a:t>εξέλιξη της HTML την επιβλέπει το W3C</a:t>
            </a:r>
          </a:p>
          <a:p>
            <a:pPr lvl="1">
              <a:buFont typeface="Wingdings" panose="05000000000000000000" pitchFamily="2" charset="2"/>
              <a:buChar char="q"/>
            </a:pPr>
            <a:r>
              <a:rPr lang="el-GR" dirty="0" smtClean="0">
                <a:hlinkClick r:id="rId8"/>
              </a:rPr>
              <a:t>World </a:t>
            </a:r>
            <a:r>
              <a:rPr lang="el-GR" dirty="0" err="1">
                <a:hlinkClick r:id="rId8"/>
              </a:rPr>
              <a:t>Wide</a:t>
            </a:r>
            <a:r>
              <a:rPr lang="el-GR" dirty="0">
                <a:hlinkClick r:id="rId8"/>
              </a:rPr>
              <a:t> Web </a:t>
            </a:r>
            <a:r>
              <a:rPr lang="el-GR" dirty="0" err="1">
                <a:hlinkClick r:id="rId8"/>
              </a:rPr>
              <a:t>Consortium</a:t>
            </a:r>
            <a:endParaRPr lang="el-GR" dirty="0"/>
          </a:p>
          <a:p>
            <a:endParaRPr lang="el-GR" dirty="0"/>
          </a:p>
        </p:txBody>
      </p:sp>
      <p:pic>
        <p:nvPicPr>
          <p:cNvPr id="2" name="Εικόνα 1" descr="[DECORATIVE]"/>
          <p:cNvPicPr>
            <a:picLocks noChangeAspect="1"/>
          </p:cNvPicPr>
          <p:nvPr/>
        </p:nvPicPr>
        <p:blipFill>
          <a:blip r:embed="rId9"/>
          <a:stretch>
            <a:fillRect/>
          </a:stretch>
        </p:blipFill>
        <p:spPr>
          <a:xfrm>
            <a:off x="6523434" y="4786091"/>
            <a:ext cx="2036513" cy="1570259"/>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1259632" y="141781"/>
            <a:ext cx="6838528" cy="1126978"/>
          </a:xfrm>
        </p:spPr>
        <p:txBody>
          <a:bodyPr>
            <a:noAutofit/>
          </a:bodyPr>
          <a:lstStyle/>
          <a:p>
            <a:r>
              <a:rPr lang="en-US" dirty="0"/>
              <a:t>HTML </a:t>
            </a:r>
            <a:r>
              <a:rPr lang="el-GR" dirty="0"/>
              <a:t>και Ιστοσελίδες</a:t>
            </a:r>
          </a:p>
        </p:txBody>
      </p:sp>
      <p:sp>
        <p:nvSpPr>
          <p:cNvPr id="3" name="Ορθογώνιο 2"/>
          <p:cNvSpPr/>
          <p:nvPr>
            <p:custDataLst>
              <p:tags r:id="rId3"/>
            </p:custDataLst>
          </p:nvPr>
        </p:nvSpPr>
        <p:spPr>
          <a:xfrm>
            <a:off x="179513" y="1268761"/>
            <a:ext cx="8507287" cy="4801314"/>
          </a:xfrm>
          <a:prstGeom prst="rect">
            <a:avLst/>
          </a:prstGeom>
        </p:spPr>
        <p:txBody>
          <a:bodyPr wrap="square">
            <a:spAutoFit/>
          </a:bodyPr>
          <a:lstStyle/>
          <a:p>
            <a:pPr marL="285750" indent="-285750">
              <a:buFont typeface="Wingdings" panose="05000000000000000000" pitchFamily="2" charset="2"/>
              <a:buChar char="v"/>
            </a:pPr>
            <a:r>
              <a:rPr lang="el-GR" dirty="0" smtClean="0"/>
              <a:t>Οι </a:t>
            </a:r>
            <a:r>
              <a:rPr lang="el-GR" dirty="0"/>
              <a:t>ιστοσελίδες είναι αρχεία που σε επίπεδο κώδικα περιέχουν HTML.</a:t>
            </a:r>
          </a:p>
          <a:p>
            <a:pPr marL="742950" lvl="1" indent="-285750">
              <a:buFont typeface="Wingdings" panose="05000000000000000000" pitchFamily="2" charset="2"/>
              <a:buChar char="q"/>
            </a:pPr>
            <a:r>
              <a:rPr lang="el-GR" dirty="0" smtClean="0"/>
              <a:t>Μπορεί </a:t>
            </a:r>
            <a:r>
              <a:rPr lang="el-GR" dirty="0"/>
              <a:t>να περιέχουν κι άλλου είδους κώδικα (π.χ. </a:t>
            </a:r>
            <a:r>
              <a:rPr lang="el-GR" dirty="0" err="1"/>
              <a:t>JavaScript</a:t>
            </a:r>
            <a:r>
              <a:rPr lang="el-GR" dirty="0"/>
              <a:t>) αλλά αυτό έχει να κάνει με επεκτάσεις – ας το αγνοήσουμε για την ώρα!</a:t>
            </a:r>
          </a:p>
          <a:p>
            <a:pPr marL="285750" indent="-285750">
              <a:buFont typeface="Wingdings" panose="05000000000000000000" pitchFamily="2" charset="2"/>
              <a:buChar char="v"/>
            </a:pPr>
            <a:r>
              <a:rPr lang="el-GR" dirty="0" smtClean="0"/>
              <a:t>Μέσω </a:t>
            </a:r>
            <a:r>
              <a:rPr lang="el-GR" dirty="0"/>
              <a:t>της HTML:</a:t>
            </a:r>
          </a:p>
          <a:p>
            <a:pPr marL="742950" lvl="1" indent="-285750">
              <a:buFont typeface="Wingdings" panose="05000000000000000000" pitchFamily="2" charset="2"/>
              <a:buChar char="q"/>
            </a:pPr>
            <a:r>
              <a:rPr lang="el-GR" dirty="0" smtClean="0"/>
              <a:t>Συνδυάζουμε </a:t>
            </a:r>
            <a:r>
              <a:rPr lang="el-GR" dirty="0"/>
              <a:t>μέσα σε μια ιστοσελίδα πολλά και ετερογενή είδη δεδομένων </a:t>
            </a:r>
            <a:r>
              <a:rPr lang="el-GR" dirty="0" smtClean="0"/>
              <a:t>(κείμενο</a:t>
            </a:r>
            <a:r>
              <a:rPr lang="el-GR" dirty="0"/>
              <a:t>, εικόνα, </a:t>
            </a:r>
            <a:r>
              <a:rPr lang="el-GR" dirty="0" err="1"/>
              <a:t>video</a:t>
            </a:r>
            <a:r>
              <a:rPr lang="el-GR" dirty="0"/>
              <a:t>, ήχο, </a:t>
            </a:r>
            <a:r>
              <a:rPr lang="el-GR" dirty="0" err="1"/>
              <a:t>κτλ</a:t>
            </a:r>
            <a:r>
              <a:rPr lang="el-GR" dirty="0"/>
              <a:t>).</a:t>
            </a:r>
          </a:p>
          <a:p>
            <a:pPr marL="742950" lvl="1" indent="-285750">
              <a:buFont typeface="Wingdings" panose="05000000000000000000" pitchFamily="2" charset="2"/>
              <a:buChar char="q"/>
            </a:pPr>
            <a:r>
              <a:rPr lang="el-GR" dirty="0" smtClean="0"/>
              <a:t>Καθορίζουμε </a:t>
            </a:r>
            <a:r>
              <a:rPr lang="el-GR" dirty="0"/>
              <a:t>τον τρόπο παρουσίασης του περιεχομένου</a:t>
            </a:r>
          </a:p>
          <a:p>
            <a:pPr marL="742950" lvl="1" indent="-285750">
              <a:buFont typeface="Arial" panose="020B0604020202020204" pitchFamily="34" charset="0"/>
              <a:buChar char="•"/>
            </a:pPr>
            <a:r>
              <a:rPr lang="el-GR" dirty="0" smtClean="0"/>
              <a:t>συνήθως </a:t>
            </a:r>
            <a:r>
              <a:rPr lang="el-GR" dirty="0"/>
              <a:t>και με τη βοήθεια της γλώσσας CSS</a:t>
            </a:r>
          </a:p>
          <a:p>
            <a:pPr marL="742950" lvl="1" indent="-285750">
              <a:buFont typeface="Wingdings" panose="05000000000000000000" pitchFamily="2" charset="2"/>
              <a:buChar char="q"/>
            </a:pPr>
            <a:r>
              <a:rPr lang="el-GR" dirty="0" smtClean="0"/>
              <a:t>Διασυνδέουμε </a:t>
            </a:r>
            <a:r>
              <a:rPr lang="el-GR" dirty="0"/>
              <a:t>ιστοσελίδες μεταξύ τους</a:t>
            </a:r>
          </a:p>
          <a:p>
            <a:pPr marL="742950" lvl="1" indent="-285750">
              <a:buFont typeface="Arial" panose="020B0604020202020204" pitchFamily="34" charset="0"/>
              <a:buChar char="•"/>
            </a:pPr>
            <a:r>
              <a:rPr lang="el-GR" dirty="0" smtClean="0"/>
              <a:t>βάζοντας </a:t>
            </a:r>
            <a:r>
              <a:rPr lang="el-GR" dirty="0"/>
              <a:t>συνδέσμους/</a:t>
            </a:r>
            <a:r>
              <a:rPr lang="el-GR" dirty="0" err="1"/>
              <a:t>links</a:t>
            </a:r>
            <a:endParaRPr lang="el-GR" dirty="0"/>
          </a:p>
          <a:p>
            <a:pPr marL="742950" lvl="1" indent="-285750">
              <a:buFont typeface="Wingdings" panose="05000000000000000000" pitchFamily="2" charset="2"/>
              <a:buChar char="q"/>
            </a:pPr>
            <a:r>
              <a:rPr lang="el-GR" dirty="0" smtClean="0"/>
              <a:t>ενσωματώνουμε </a:t>
            </a:r>
            <a:r>
              <a:rPr lang="el-GR" dirty="0"/>
              <a:t>μηχανισμούς </a:t>
            </a:r>
            <a:r>
              <a:rPr lang="el-GR" dirty="0" err="1"/>
              <a:t>διαδραστικής</a:t>
            </a:r>
            <a:r>
              <a:rPr lang="el-GR" dirty="0"/>
              <a:t> αλληλεπίδρασης</a:t>
            </a:r>
          </a:p>
          <a:p>
            <a:pPr marL="742950" lvl="1" indent="-285750">
              <a:buFont typeface="Arial" panose="020B0604020202020204" pitchFamily="34" charset="0"/>
              <a:buChar char="•"/>
            </a:pPr>
            <a:r>
              <a:rPr lang="el-GR" dirty="0" smtClean="0"/>
              <a:t>συνήθως </a:t>
            </a:r>
            <a:r>
              <a:rPr lang="el-GR" dirty="0"/>
              <a:t>με τη βοήθεια της γλώσσας προγραμματισμού </a:t>
            </a:r>
            <a:r>
              <a:rPr lang="el-GR" dirty="0" err="1"/>
              <a:t>JavaScript</a:t>
            </a:r>
            <a:endParaRPr lang="el-GR" dirty="0"/>
          </a:p>
          <a:p>
            <a:pPr marL="285750" indent="-285750">
              <a:buFont typeface="Wingdings" panose="05000000000000000000" pitchFamily="2" charset="2"/>
              <a:buChar char="v"/>
            </a:pPr>
            <a:r>
              <a:rPr lang="el-GR" dirty="0" smtClean="0"/>
              <a:t>Για </a:t>
            </a:r>
            <a:r>
              <a:rPr lang="el-GR" dirty="0"/>
              <a:t>τη συγγραφή HTML χρησιμοποιούμε:</a:t>
            </a:r>
          </a:p>
          <a:p>
            <a:pPr marL="742950" lvl="1" indent="-285750">
              <a:buFont typeface="Wingdings" panose="05000000000000000000" pitchFamily="2" charset="2"/>
              <a:buChar char="q"/>
            </a:pPr>
            <a:r>
              <a:rPr lang="el-GR" dirty="0" smtClean="0"/>
              <a:t>απλό </a:t>
            </a:r>
            <a:r>
              <a:rPr lang="el-GR" dirty="0"/>
              <a:t>κειμενογράφο (Σημειωματάριο/</a:t>
            </a:r>
            <a:r>
              <a:rPr lang="el-GR" dirty="0" err="1"/>
              <a:t>Notepad</a:t>
            </a:r>
            <a:r>
              <a:rPr lang="el-GR" dirty="0"/>
              <a:t>) – αποφύγετέ το!!!</a:t>
            </a:r>
          </a:p>
          <a:p>
            <a:pPr marL="742950" lvl="1" indent="-285750">
              <a:buFont typeface="Wingdings" panose="05000000000000000000" pitchFamily="2" charset="2"/>
              <a:buChar char="q"/>
            </a:pPr>
            <a:r>
              <a:rPr lang="el-GR" dirty="0" smtClean="0"/>
              <a:t>ειδικό </a:t>
            </a:r>
            <a:r>
              <a:rPr lang="el-GR" dirty="0"/>
              <a:t>κειμενογράφο με HTML υποστήριξη (</a:t>
            </a:r>
            <a:r>
              <a:rPr lang="el-GR" dirty="0" err="1"/>
              <a:t>Notepad</a:t>
            </a:r>
            <a:r>
              <a:rPr lang="el-GR" dirty="0"/>
              <a:t>++, </a:t>
            </a:r>
            <a:r>
              <a:rPr lang="el-GR" dirty="0" err="1"/>
              <a:t>PSPad</a:t>
            </a:r>
            <a:r>
              <a:rPr lang="el-GR" dirty="0"/>
              <a:t>, </a:t>
            </a:r>
            <a:r>
              <a:rPr lang="el-GR" dirty="0" err="1"/>
              <a:t>BlueFish</a:t>
            </a:r>
            <a:r>
              <a:rPr lang="el-GR" dirty="0"/>
              <a:t>, </a:t>
            </a:r>
            <a:r>
              <a:rPr lang="el-GR" dirty="0" err="1"/>
              <a:t>κτλ</a:t>
            </a:r>
            <a:r>
              <a:rPr lang="el-GR" dirty="0"/>
              <a:t>)</a:t>
            </a:r>
          </a:p>
          <a:p>
            <a:pPr marL="742950" lvl="1" indent="-285750">
              <a:buFont typeface="Wingdings" panose="05000000000000000000" pitchFamily="2" charset="2"/>
              <a:buChar char="q"/>
            </a:pPr>
            <a:r>
              <a:rPr lang="el-GR" dirty="0" smtClean="0"/>
              <a:t>εξειδικευμένα </a:t>
            </a:r>
            <a:r>
              <a:rPr lang="el-GR" dirty="0"/>
              <a:t>εργαλεία συγγραφής HTML (</a:t>
            </a:r>
            <a:r>
              <a:rPr lang="el-GR" dirty="0" err="1"/>
              <a:t>Dreamweaver</a:t>
            </a:r>
            <a:r>
              <a:rPr lang="el-GR" dirty="0"/>
              <a:t>, </a:t>
            </a:r>
            <a:r>
              <a:rPr lang="el-GR" dirty="0" err="1"/>
              <a:t>Expression</a:t>
            </a:r>
            <a:r>
              <a:rPr lang="el-GR" dirty="0"/>
              <a:t> Web, </a:t>
            </a:r>
            <a:r>
              <a:rPr lang="el-GR" dirty="0" err="1"/>
              <a:t>κτλ</a:t>
            </a:r>
            <a:r>
              <a:rPr lang="el-GR" dirty="0"/>
              <a:t>)</a:t>
            </a:r>
          </a:p>
          <a:p>
            <a:pPr marL="742950" lvl="1" indent="-285750">
              <a:buFont typeface="Arial" panose="020B0604020202020204" pitchFamily="34" charset="0"/>
              <a:buChar char="•"/>
            </a:pPr>
            <a:r>
              <a:rPr lang="el-GR" dirty="0" smtClean="0"/>
              <a:t>δεν </a:t>
            </a:r>
            <a:r>
              <a:rPr lang="el-GR" dirty="0"/>
              <a:t>θα σας κάνουν καλό σε αυτή τη φάση – απευθύνονται σε προχωρημένους</a:t>
            </a:r>
          </a:p>
        </p:txBody>
      </p:sp>
      <p:pic>
        <p:nvPicPr>
          <p:cNvPr id="4" name="Εικόνα 3" descr="[DECORATIVE]"/>
          <p:cNvPicPr>
            <a:picLocks noChangeAspect="1"/>
          </p:cNvPicPr>
          <p:nvPr/>
        </p:nvPicPr>
        <p:blipFill>
          <a:blip r:embed="rId8"/>
          <a:stretch>
            <a:fillRect/>
          </a:stretch>
        </p:blipFill>
        <p:spPr>
          <a:xfrm>
            <a:off x="6968930" y="2636912"/>
            <a:ext cx="2258459" cy="1692484"/>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Χρειάζεστε έναν Ειδικό </a:t>
            </a:r>
            <a:r>
              <a:rPr lang="el-GR" dirty="0" err="1"/>
              <a:t>Text</a:t>
            </a:r>
            <a:r>
              <a:rPr lang="el-GR" dirty="0"/>
              <a:t> </a:t>
            </a:r>
            <a:r>
              <a:rPr lang="el-GR" dirty="0" err="1"/>
              <a:t>Editor</a:t>
            </a:r>
            <a:endParaRPr lang="el-GR" dirty="0"/>
          </a:p>
        </p:txBody>
      </p:sp>
      <p:sp>
        <p:nvSpPr>
          <p:cNvPr id="8" name="Θέση περιεχομένου 7"/>
          <p:cNvSpPr>
            <a:spLocks noGrp="1"/>
          </p:cNvSpPr>
          <p:nvPr>
            <p:ph idx="1"/>
            <p:custDataLst>
              <p:tags r:id="rId3"/>
            </p:custDataLst>
          </p:nvPr>
        </p:nvSpPr>
        <p:spPr>
          <a:xfrm>
            <a:off x="316791" y="945757"/>
            <a:ext cx="8555869" cy="1259108"/>
          </a:xfrm>
        </p:spPr>
        <p:txBody>
          <a:bodyPr>
            <a:noAutofit/>
          </a:bodyPr>
          <a:lstStyle/>
          <a:p>
            <a:pPr lvl="0">
              <a:buFont typeface="Wingdings" panose="05000000000000000000" pitchFamily="2" charset="2"/>
              <a:buChar char="v"/>
            </a:pPr>
            <a:r>
              <a:rPr lang="en-US" sz="2000" dirty="0"/>
              <a:t>O editor </a:t>
            </a:r>
            <a:r>
              <a:rPr lang="el-GR" sz="2000" dirty="0"/>
              <a:t>που θα χρησιμοποιήσετε πρέπει </a:t>
            </a:r>
            <a:r>
              <a:rPr lang="el-GR" sz="2000" dirty="0" err="1"/>
              <a:t>κατ'ελάχιστο</a:t>
            </a:r>
            <a:r>
              <a:rPr lang="el-GR" sz="2000" dirty="0"/>
              <a:t> να υποστηρίζει χρώμα, τόσο στην </a:t>
            </a:r>
            <a:r>
              <a:rPr lang="en-US" sz="2000" dirty="0"/>
              <a:t>HTML </a:t>
            </a:r>
            <a:r>
              <a:rPr lang="el-GR" sz="2000" dirty="0"/>
              <a:t>όσο και στις </a:t>
            </a:r>
            <a:r>
              <a:rPr lang="en-US" sz="2000" dirty="0"/>
              <a:t>JavaScript</a:t>
            </a:r>
            <a:r>
              <a:rPr lang="el-GR" sz="2000" dirty="0"/>
              <a:t> και </a:t>
            </a:r>
            <a:r>
              <a:rPr lang="en-US" sz="2000" dirty="0"/>
              <a:t>PHP</a:t>
            </a:r>
            <a:r>
              <a:rPr lang="el-GR" sz="2000" dirty="0"/>
              <a:t> (</a:t>
            </a:r>
            <a:r>
              <a:rPr lang="en-US" sz="2000" dirty="0" err="1"/>
              <a:t>PSPad</a:t>
            </a:r>
            <a:r>
              <a:rPr lang="el-GR" sz="2000" dirty="0"/>
              <a:t>, </a:t>
            </a:r>
            <a:r>
              <a:rPr lang="en-US" sz="2000" dirty="0"/>
              <a:t>Notepad</a:t>
            </a:r>
            <a:r>
              <a:rPr lang="el-GR" sz="2000" dirty="0"/>
              <a:t>++).</a:t>
            </a:r>
          </a:p>
          <a:p>
            <a:pPr lvl="0">
              <a:buFont typeface="Wingdings" panose="05000000000000000000" pitchFamily="2" charset="2"/>
              <a:buChar char="v"/>
            </a:pPr>
            <a:r>
              <a:rPr lang="el-GR" sz="2000" dirty="0"/>
              <a:t>Ο HTML κώδικας γράφεται πλέον με μικρά/πεζά γράμματα!</a:t>
            </a:r>
          </a:p>
          <a:p>
            <a:pPr marL="0" lvl="0" indent="0">
              <a:spcBef>
                <a:spcPts val="0"/>
              </a:spcBef>
              <a:buNone/>
            </a:pPr>
            <a:endParaRPr lang="el-GR" sz="2000" dirty="0"/>
          </a:p>
        </p:txBody>
      </p:sp>
      <p:pic>
        <p:nvPicPr>
          <p:cNvPr id="3" name="Εικόνα 2" descr="εικόνα html κώδικα."/>
          <p:cNvPicPr>
            <a:picLocks noChangeAspect="1"/>
          </p:cNvPicPr>
          <p:nvPr/>
        </p:nvPicPr>
        <p:blipFill>
          <a:blip r:embed="rId8"/>
          <a:stretch>
            <a:fillRect/>
          </a:stretch>
        </p:blipFill>
        <p:spPr>
          <a:xfrm>
            <a:off x="899592" y="2049490"/>
            <a:ext cx="6615629" cy="4290934"/>
          </a:xfrm>
          <a:prstGeom prst="rect">
            <a:avLst/>
          </a:prstGeom>
        </p:spPr>
      </p:pic>
      <p:pic>
        <p:nvPicPr>
          <p:cNvPr id="7" name="Εικόνα 1"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17/7/2014 5:36:59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8,4,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2,13,3,5,6,1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2,4,8,11,6,1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2,3,9,5,6,14,"/>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6,5,3,2,"/>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READINGORDER" val="2,4,7,6,14,"/>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2,7,9,8,6,14,"/>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READINGORDER" val="2,4,3,15,6,14,"/>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READINGORDER" val="2,5,6,14,"/>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READINGORDER" val="2,3,4,6,14,"/>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READINGORDER" val="2,5,7,8,6,14,"/>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3,4,7,6,1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2,7,9,4,6,1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6,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READINGORDER" val="2,4,5,6,14,"/>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READINGORDER" val="2,8,3,9,11,10,6,14,"/>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5,3,2,1026,"/>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READINGORDER" val="2,4,6,14,"/>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READINGORDER" val="2,4,3,7,8,6,14,"/>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READINGORDER" val="9,10,7,"/>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2,9,2,8,24,"/>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3,4,6,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2,8,3,7,6,14,"/>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8,4,6,14,7,"/>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2,9,11,13,12,6,1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5,9,8,"/>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2,8,6,1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2,7,8,9,6,1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3,11,10,12,6,1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5,7,6,1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3,11,9,6,1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6,5,3,2,"/>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3,12,6,1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5,8,9,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4487901-E3C4-462C-8E33-E7F1AEC46C7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2</Template>
  <TotalTime>1877</TotalTime>
  <Words>4244</Words>
  <Application>Microsoft Office PowerPoint</Application>
  <PresentationFormat>Προβολή στην οθόνη (4:3)</PresentationFormat>
  <Paragraphs>624</Paragraphs>
  <Slides>45</Slides>
  <Notes>45</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45</vt:i4>
      </vt:variant>
    </vt:vector>
  </HeadingPairs>
  <TitlesOfParts>
    <vt:vector size="52" baseType="lpstr">
      <vt:lpstr>Arial</vt:lpstr>
      <vt:lpstr>Calibri</vt:lpstr>
      <vt:lpstr>Courier New</vt:lpstr>
      <vt:lpstr>Symbol</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HTML – Hypertext Markup Language Γλώσσα Σήμανσης Υπερκειμένου</vt:lpstr>
      <vt:lpstr>Στοιχεία Εξέλιξης</vt:lpstr>
      <vt:lpstr>HTML και Ιστοσελίδες</vt:lpstr>
      <vt:lpstr>Χρειάζεστε έναν Ειδικό Text Editor</vt:lpstr>
      <vt:lpstr>Βασική Δομή Ιστοσελίδας</vt:lpstr>
      <vt:lpstr>Βασικές Έννοιες Χρήσης Ετικετών</vt:lpstr>
      <vt:lpstr>Ιδιότητες Ετικετών (attributes)</vt:lpstr>
      <vt:lpstr>Τι μπορώ να έχω εντός του &lt;head&gt;;</vt:lpstr>
      <vt:lpstr>Τι μπορώ να έχω εντός του &lt;body&gt;;</vt:lpstr>
      <vt:lpstr>Επικεφαλίδες &lt;h1&gt; ως &lt;h6&gt;</vt:lpstr>
      <vt:lpstr>Παράγραφοι &lt;p&gt;</vt:lpstr>
      <vt:lpstr>Υπερσύνδεσμοι &lt;a&gt;</vt:lpstr>
      <vt:lpstr>Υπερσύνδεσμοι (συνέχεια)</vt:lpstr>
      <vt:lpstr>Εσωτερικοί Υπερσύνδεσμοι</vt:lpstr>
      <vt:lpstr>Διάφορες Ετικέτες Μορφοποίησης</vt:lpstr>
      <vt:lpstr>Εικόνες - Πρότυπα Κωδικοποίησης</vt:lpstr>
      <vt:lpstr>Εικόνες – Παραδείγματα #1 Παραδείγματα για να γίνουν κατανοητά τα προηγούμενα!</vt:lpstr>
      <vt:lpstr>Εικόνες – Παραδείγματα #2 </vt:lpstr>
      <vt:lpstr>Εικόνες &lt;img&gt;</vt:lpstr>
      <vt:lpstr>Image Maps</vt:lpstr>
      <vt:lpstr>Εικόνες – Οδηγίες</vt:lpstr>
      <vt:lpstr>Λίστες &lt;ul&gt; και &lt;ol&gt; και στοιχεία λίστας &lt;li&gt;</vt:lpstr>
      <vt:lpstr>Λίστες - Παραδείγματα</vt:lpstr>
      <vt:lpstr>Πίνακες &lt;table&gt; σειρές πίνακα &lt;tr&gt; -  κελιά σε σειρά &lt;td&gt;</vt:lpstr>
      <vt:lpstr>Πίνακες – Παράδειγμα Χρήσης</vt:lpstr>
      <vt:lpstr>Χωροθέτηση με Πίνακες (ξεπερασμένη!)</vt:lpstr>
      <vt:lpstr>Παράδειγμα Πολύπλοκης Μορφοποίησης Πίνακα (με CSS)</vt:lpstr>
      <vt:lpstr>Άλλες (Δευτερεύουσες) Ετικέτες Ετικέτες με Σημασιολογία</vt:lpstr>
      <vt:lpstr>Παρατηρήσεις #1 Διαχωρισμός Αρμοδιοτήτων!</vt:lpstr>
      <vt:lpstr>Παρατηρήσεις #2 Block και In-Line στοιχεία</vt:lpstr>
      <vt:lpstr>Φόρμες &lt;form&gt;    #1 και κύρια στοιχεία φόρμας: &lt;input&gt;, &lt;textarea&gt;, &lt;select&gt;, &lt;option&gt;</vt:lpstr>
      <vt:lpstr>Φόρμες   #2</vt:lpstr>
      <vt:lpstr>Φόρμες  #3:  Αποστολή με GET ή POST;</vt:lpstr>
      <vt:lpstr>Φόρμες #4 Επίδειξη έκθεσης Πληροφορίας κατά την υποβολή με GET</vt:lpstr>
      <vt:lpstr>Φόρμες  #5:  Αποστολή με GET ή POST ;</vt:lpstr>
      <vt:lpstr>Φόρμες  #6:  &lt;input&gt;</vt:lpstr>
      <vt:lpstr>Άλλα Λογισμικά</vt:lpstr>
      <vt:lpstr>Λογισμικά που Χρησιμοποιεί η Αγορά Εργασίας</vt:lpstr>
      <vt:lpstr>...συνέχεια...</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24</cp:revision>
  <dcterms:created xsi:type="dcterms:W3CDTF">2014-04-14T12:30:34Z</dcterms:created>
  <dcterms:modified xsi:type="dcterms:W3CDTF">2015-03-09T07:28:08Z</dcterms:modified>
</cp:coreProperties>
</file>