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8"/>
  </p:notesMasterIdLst>
  <p:sldIdLst>
    <p:sldId id="256" r:id="rId3"/>
    <p:sldId id="257" r:id="rId4"/>
    <p:sldId id="323"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292" r:id="rId29"/>
    <p:sldId id="293" r:id="rId30"/>
    <p:sldId id="294" r:id="rId31"/>
    <p:sldId id="295"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280" r:id="rId47"/>
  </p:sldIdLst>
  <p:sldSz cx="9144000" cy="6858000" type="screen4x3"/>
  <p:notesSz cx="6858000" cy="9144000"/>
  <p:custDataLst>
    <p:tags r:id="rId4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3456" y="-144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4.xml"/><Relationship Id="rId1" Type="http://schemas.openxmlformats.org/officeDocument/2006/relationships/tags" Target="../tags/tag3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2.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notesSlide" Target="../notesSlides/notesSlide5.xml"/><Relationship Id="rId7" Type="http://schemas.openxmlformats.org/officeDocument/2006/relationships/slide" Target="slide28.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Βάσεις Δεδομένων</a:t>
            </a:r>
            <a:r>
              <a:rPr lang="en-US" dirty="0" smtClean="0"/>
              <a:t> II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smtClean="0"/>
              <a:t>8</a:t>
            </a:r>
            <a:r>
              <a:rPr lang="el-GR" sz="2800" b="1" dirty="0" smtClean="0"/>
              <a:t>:</a:t>
            </a:r>
            <a:r>
              <a:rPr lang="en-US" sz="2800" dirty="0" smtClean="0"/>
              <a:t> </a:t>
            </a:r>
            <a:r>
              <a:rPr lang="el-GR" altLang="el-GR" sz="2800" b="1" dirty="0"/>
              <a:t>Ασφάλεια</a:t>
            </a:r>
            <a:endParaRPr lang="en-GB" altLang="el-GR" sz="2800" b="1"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n-US" alt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Γεωργία </a:t>
            </a:r>
            <a:r>
              <a:rPr lang="el-GR" altLang="el-GR" sz="2800" dirty="0" err="1"/>
              <a:t>Γκαράνη</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Καθηγήτρια</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Περιπτωσιακός και κανονιστικός έλεγχος (1 από </a:t>
            </a:r>
            <a:r>
              <a:rPr lang="el-GR" altLang="el-GR" dirty="0" smtClean="0"/>
              <a:t>2)</a:t>
            </a:r>
            <a:endParaRPr lang="el-GR" dirty="0"/>
          </a:p>
        </p:txBody>
      </p:sp>
      <p:sp>
        <p:nvSpPr>
          <p:cNvPr id="7" name="Rectangle 3"/>
          <p:cNvSpPr>
            <a:spLocks noChangeArrowheads="1"/>
          </p:cNvSpPr>
          <p:nvPr/>
        </p:nvSpPr>
        <p:spPr bwMode="auto">
          <a:xfrm>
            <a:off x="467544" y="1724147"/>
            <a:ext cx="8219256"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8438"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just" eaLnBrk="0" hangingPunct="0">
              <a:lnSpc>
                <a:spcPct val="120000"/>
              </a:lnSpc>
            </a:pPr>
            <a:r>
              <a:rPr lang="el-GR" altLang="el-GR" dirty="0">
                <a:latin typeface="+mn-lt"/>
                <a:cs typeface="Times New Roman" pitchFamily="18" charset="0"/>
              </a:rPr>
              <a:t>Οι δύο προσεγγίσεις διαφέρουν στο εξής:</a:t>
            </a:r>
          </a:p>
          <a:p>
            <a:pPr algn="just" eaLnBrk="0" hangingPunct="0">
              <a:lnSpc>
                <a:spcPct val="120000"/>
              </a:lnSpc>
            </a:pPr>
            <a:endParaRPr lang="el-GR" altLang="el-GR" dirty="0" smtClean="0">
              <a:latin typeface="+mn-lt"/>
              <a:cs typeface="Times New Roman" pitchFamily="18" charset="0"/>
            </a:endParaRPr>
          </a:p>
          <a:p>
            <a:pPr algn="just" eaLnBrk="0" hangingPunct="0">
              <a:lnSpc>
                <a:spcPct val="120000"/>
              </a:lnSpc>
            </a:pPr>
            <a:r>
              <a:rPr lang="el-GR" altLang="el-GR" dirty="0" smtClean="0">
                <a:latin typeface="+mn-lt"/>
                <a:cs typeface="Times New Roman" pitchFamily="18" charset="0"/>
              </a:rPr>
              <a:t>Στην </a:t>
            </a:r>
            <a:r>
              <a:rPr lang="el-GR" altLang="el-GR" dirty="0">
                <a:latin typeface="+mn-lt"/>
                <a:cs typeface="Times New Roman" pitchFamily="18" charset="0"/>
              </a:rPr>
              <a:t>περίπτωση του </a:t>
            </a:r>
            <a:r>
              <a:rPr lang="el-GR" altLang="el-GR" b="1" dirty="0">
                <a:solidFill>
                  <a:schemeClr val="accent1"/>
                </a:solidFill>
                <a:latin typeface="+mn-lt"/>
                <a:cs typeface="Times New Roman" pitchFamily="18" charset="0"/>
              </a:rPr>
              <a:t>περιπτωσιακού ελέγχου</a:t>
            </a:r>
            <a:r>
              <a:rPr lang="el-GR" altLang="el-GR" dirty="0">
                <a:latin typeface="+mn-lt"/>
                <a:cs typeface="Times New Roman" pitchFamily="18" charset="0"/>
              </a:rPr>
              <a:t>, ένας δεδομένος χρήστης έχει κατά κανόνα </a:t>
            </a:r>
            <a:r>
              <a:rPr lang="el-GR" altLang="el-GR" dirty="0">
                <a:solidFill>
                  <a:srgbClr val="7030A0"/>
                </a:solidFill>
                <a:latin typeface="+mn-lt"/>
                <a:cs typeface="Times New Roman" pitchFamily="18" charset="0"/>
              </a:rPr>
              <a:t>διαφορετικά δικαιώματα πρόσβασης</a:t>
            </a:r>
            <a:r>
              <a:rPr lang="el-GR" altLang="el-GR" dirty="0">
                <a:latin typeface="+mn-lt"/>
                <a:cs typeface="Times New Roman" pitchFamily="18" charset="0"/>
              </a:rPr>
              <a:t> –που είναι γνωστά και ως </a:t>
            </a:r>
            <a:r>
              <a:rPr lang="el-GR" altLang="el-GR" dirty="0">
                <a:solidFill>
                  <a:srgbClr val="7030A0"/>
                </a:solidFill>
                <a:latin typeface="+mn-lt"/>
                <a:cs typeface="Times New Roman" pitchFamily="18" charset="0"/>
              </a:rPr>
              <a:t>προνόμια </a:t>
            </a:r>
            <a:r>
              <a:rPr lang="el-GR" altLang="el-GR" dirty="0">
                <a:latin typeface="+mn-lt"/>
                <a:cs typeface="Times New Roman" pitchFamily="18" charset="0"/>
              </a:rPr>
              <a:t>ή </a:t>
            </a:r>
            <a:r>
              <a:rPr lang="el-GR" altLang="el-GR" dirty="0">
                <a:solidFill>
                  <a:srgbClr val="7030A0"/>
                </a:solidFill>
                <a:latin typeface="+mn-lt"/>
                <a:cs typeface="Times New Roman" pitchFamily="18" charset="0"/>
              </a:rPr>
              <a:t>εξουσίες</a:t>
            </a:r>
            <a:r>
              <a:rPr lang="el-GR" altLang="el-GR" dirty="0">
                <a:latin typeface="+mn-lt"/>
                <a:cs typeface="Times New Roman" pitchFamily="18" charset="0"/>
              </a:rPr>
              <a:t>- </a:t>
            </a:r>
            <a:r>
              <a:rPr lang="el-GR" altLang="el-GR" dirty="0">
                <a:solidFill>
                  <a:srgbClr val="33CCFF"/>
                </a:solidFill>
                <a:latin typeface="+mn-lt"/>
                <a:cs typeface="Times New Roman" pitchFamily="18" charset="0"/>
              </a:rPr>
              <a:t>πάνω στα διαφορετικά αντικείμενα</a:t>
            </a:r>
            <a:r>
              <a:rPr lang="el-GR" altLang="el-GR" dirty="0">
                <a:latin typeface="+mn-lt"/>
                <a:cs typeface="Times New Roman" pitchFamily="18" charset="0"/>
              </a:rPr>
              <a:t>. Επίσης, διαφορετικοί χρήστες έχουν κατά κανόνα </a:t>
            </a:r>
            <a:r>
              <a:rPr lang="el-GR" altLang="el-GR" dirty="0">
                <a:solidFill>
                  <a:srgbClr val="7030A0"/>
                </a:solidFill>
                <a:latin typeface="+mn-lt"/>
                <a:cs typeface="Times New Roman" pitchFamily="18" charset="0"/>
              </a:rPr>
              <a:t>διαφορετικά δικαιώματα </a:t>
            </a:r>
            <a:r>
              <a:rPr lang="el-GR" altLang="el-GR" dirty="0">
                <a:solidFill>
                  <a:srgbClr val="33CCFF"/>
                </a:solidFill>
                <a:latin typeface="+mn-lt"/>
                <a:cs typeface="Times New Roman" pitchFamily="18" charset="0"/>
              </a:rPr>
              <a:t>πάνω στο ίδιο αντικείμενο</a:t>
            </a:r>
            <a:r>
              <a:rPr lang="el-GR" altLang="el-GR" dirty="0">
                <a:latin typeface="+mn-lt"/>
                <a:cs typeface="Times New Roman" pitchFamily="18" charset="0"/>
              </a:rPr>
              <a:t>. Οι μηχανισμοί περιπτωσιακού ελέγχου είναι επομένως πολύ </a:t>
            </a:r>
            <a:r>
              <a:rPr lang="el-GR" altLang="el-GR" dirty="0">
                <a:solidFill>
                  <a:srgbClr val="FF9900"/>
                </a:solidFill>
                <a:latin typeface="+mn-lt"/>
                <a:cs typeface="Times New Roman" pitchFamily="18" charset="0"/>
              </a:rPr>
              <a:t>ευέλικτοι</a:t>
            </a:r>
            <a:r>
              <a:rPr lang="el-GR" altLang="el-GR" dirty="0">
                <a:latin typeface="+mn-lt"/>
                <a:cs typeface="Times New Roman" pitchFamily="18" charset="0"/>
              </a:rPr>
              <a:t>.</a:t>
            </a:r>
            <a:endParaRPr lang="el-GR" altLang="el-GR" dirty="0">
              <a:latin typeface="+mn-lt"/>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152301"/>
            <a:ext cx="8352928"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Περιπτωσιακός και κανονιστικός έλεγχος </a:t>
            </a:r>
            <a:r>
              <a:rPr lang="el-GR" altLang="el-GR" sz="4000" dirty="0" smtClean="0"/>
              <a:t>(2 </a:t>
            </a:r>
            <a:r>
              <a:rPr lang="el-GR" altLang="el-GR" sz="4000" dirty="0"/>
              <a:t>από 2)</a:t>
            </a:r>
            <a:endParaRPr lang="el-GR" sz="4000" dirty="0">
              <a:latin typeface="+mn-lt"/>
            </a:endParaRPr>
          </a:p>
        </p:txBody>
      </p:sp>
      <p:sp>
        <p:nvSpPr>
          <p:cNvPr id="10" name="Rectangle 3"/>
          <p:cNvSpPr txBox="1">
            <a:spLocks noChangeArrowheads="1"/>
          </p:cNvSpPr>
          <p:nvPr/>
        </p:nvSpPr>
        <p:spPr>
          <a:xfrm>
            <a:off x="762000" y="1628800"/>
            <a:ext cx="7772400" cy="44028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eaLnBrk="0" hangingPunct="0">
              <a:lnSpc>
                <a:spcPct val="125000"/>
              </a:lnSpc>
              <a:buNone/>
            </a:pPr>
            <a:r>
              <a:rPr lang="el-GR" altLang="el-GR" sz="2400" dirty="0" smtClean="0">
                <a:cs typeface="Times New Roman" pitchFamily="18" charset="0"/>
              </a:rPr>
              <a:t>Στην περίπτωση του </a:t>
            </a:r>
            <a:r>
              <a:rPr lang="el-GR" altLang="el-GR" sz="2400" b="1" dirty="0" smtClean="0">
                <a:solidFill>
                  <a:schemeClr val="accent1"/>
                </a:solidFill>
                <a:cs typeface="Times New Roman" pitchFamily="18" charset="0"/>
              </a:rPr>
              <a:t>κανονιστικού ελέγχου</a:t>
            </a:r>
            <a:r>
              <a:rPr lang="el-GR" altLang="el-GR" sz="2400" dirty="0" smtClean="0">
                <a:cs typeface="Times New Roman" pitchFamily="18" charset="0"/>
              </a:rPr>
              <a:t>, το κάθε αντικείμενο δεδομένων είναι χαρακτηρισμένο με ένα </a:t>
            </a:r>
            <a:r>
              <a:rPr lang="el-GR" altLang="el-GR" sz="2400" dirty="0" smtClean="0">
                <a:solidFill>
                  <a:srgbClr val="7030A0"/>
                </a:solidFill>
                <a:cs typeface="Times New Roman" pitchFamily="18" charset="0"/>
              </a:rPr>
              <a:t>ορισμένο επίπεδο βαθμού ασφάλειας </a:t>
            </a:r>
            <a:r>
              <a:rPr lang="el-GR" altLang="el-GR" sz="2400" dirty="0" smtClean="0">
                <a:cs typeface="Times New Roman" pitchFamily="18" charset="0"/>
              </a:rPr>
              <a:t>και </a:t>
            </a:r>
            <a:r>
              <a:rPr lang="el-GR" altLang="el-GR" sz="2400" dirty="0" smtClean="0">
                <a:solidFill>
                  <a:srgbClr val="33CCFF"/>
                </a:solidFill>
                <a:cs typeface="Times New Roman" pitchFamily="18" charset="0"/>
              </a:rPr>
              <a:t>στον κάθε χρήστη</a:t>
            </a:r>
            <a:r>
              <a:rPr lang="el-GR" altLang="el-GR" sz="2400" dirty="0" smtClean="0">
                <a:cs typeface="Times New Roman" pitchFamily="18" charset="0"/>
              </a:rPr>
              <a:t> δίνεται ένα </a:t>
            </a:r>
            <a:r>
              <a:rPr lang="el-GR" altLang="el-GR" sz="2400" dirty="0" smtClean="0">
                <a:solidFill>
                  <a:srgbClr val="7030A0"/>
                </a:solidFill>
                <a:cs typeface="Times New Roman" pitchFamily="18" charset="0"/>
              </a:rPr>
              <a:t>ορισμένο επίπεδο δικαιοδοσίας</a:t>
            </a:r>
            <a:r>
              <a:rPr lang="el-GR" altLang="el-GR" sz="2400" dirty="0" smtClean="0">
                <a:cs typeface="Times New Roman" pitchFamily="18" charset="0"/>
              </a:rPr>
              <a:t>. </a:t>
            </a:r>
            <a:endParaRPr lang="el-GR" altLang="el-GR" sz="2400" dirty="0" smtClean="0"/>
          </a:p>
          <a:p>
            <a:pPr marL="0" indent="0" algn="just" eaLnBrk="0" hangingPunct="0">
              <a:lnSpc>
                <a:spcPct val="125000"/>
              </a:lnSpc>
              <a:buNone/>
            </a:pPr>
            <a:endParaRPr lang="el-GR" altLang="el-GR" sz="2400" dirty="0" smtClean="0">
              <a:cs typeface="Times New Roman" pitchFamily="18" charset="0"/>
            </a:endParaRPr>
          </a:p>
          <a:p>
            <a:pPr marL="0" indent="0" algn="just" eaLnBrk="0" hangingPunct="0">
              <a:lnSpc>
                <a:spcPct val="125000"/>
              </a:lnSpc>
              <a:buNone/>
            </a:pPr>
            <a:r>
              <a:rPr lang="el-GR" altLang="el-GR" sz="2400" dirty="0" smtClean="0">
                <a:cs typeface="Times New Roman" pitchFamily="18" charset="0"/>
              </a:rPr>
              <a:t>Ένα αντικείμενο δεδομένων μπορεί να προσπελάζεται μόνο από χρήστες που έχουν την κατάλληλη δικαιοδοσία. Οι μηχανισμοί κανονιστικού ελέγχου είναι επομένως σχετικά </a:t>
            </a:r>
            <a:r>
              <a:rPr lang="el-GR" altLang="el-GR" sz="2400" dirty="0" smtClean="0">
                <a:solidFill>
                  <a:srgbClr val="FF9900"/>
                </a:solidFill>
                <a:cs typeface="Times New Roman" pitchFamily="18" charset="0"/>
              </a:rPr>
              <a:t>άκαμπτοι</a:t>
            </a:r>
            <a:r>
              <a:rPr lang="el-GR" altLang="el-GR" sz="2400" dirty="0" smtClean="0">
                <a:cs typeface="Times New Roman" pitchFamily="18" charset="0"/>
              </a:rPr>
              <a:t>.</a:t>
            </a:r>
          </a:p>
          <a:p>
            <a:pPr marL="0" indent="0" eaLnBrk="0" hangingPunct="0">
              <a:lnSpc>
                <a:spcPct val="125000"/>
              </a:lnSpc>
              <a:buNone/>
            </a:pPr>
            <a:endParaRPr lang="el-GR" altLang="el-GR" sz="2400" dirty="0">
              <a:cs typeface="Times New Roman" pitchFamily="18" charset="0"/>
            </a:endParaRPr>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116632"/>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t>Διατύπωση κανόνων </a:t>
            </a:r>
            <a:r>
              <a:rPr lang="el-GR" altLang="el-GR" sz="4000" dirty="0" smtClean="0"/>
              <a:t>ασφαλείας </a:t>
            </a:r>
            <a:br>
              <a:rPr lang="el-GR" altLang="el-GR" sz="4000" dirty="0" smtClean="0"/>
            </a:br>
            <a:r>
              <a:rPr lang="el-GR" altLang="el-GR" sz="4000" dirty="0" smtClean="0"/>
              <a:t>(1 από 3)</a:t>
            </a:r>
            <a:endParaRPr lang="el-GR" sz="4000" dirty="0">
              <a:latin typeface="+mn-lt"/>
              <a:cs typeface="Times New Roman" pitchFamily="18" charset="0"/>
            </a:endParaRPr>
          </a:p>
        </p:txBody>
      </p:sp>
      <p:sp>
        <p:nvSpPr>
          <p:cNvPr id="4" name="Ορθογώνιο 3"/>
          <p:cNvSpPr/>
          <p:nvPr/>
        </p:nvSpPr>
        <p:spPr>
          <a:xfrm>
            <a:off x="467544" y="1772816"/>
            <a:ext cx="8219256" cy="3323987"/>
          </a:xfrm>
          <a:prstGeom prst="rect">
            <a:avLst/>
          </a:prstGeom>
        </p:spPr>
        <p:txBody>
          <a:bodyPr wrap="square">
            <a:spAutoFit/>
          </a:bodyPr>
          <a:lstStyle/>
          <a:p>
            <a:pPr algn="just">
              <a:lnSpc>
                <a:spcPct val="125000"/>
              </a:lnSpc>
            </a:pPr>
            <a:r>
              <a:rPr lang="el-GR" altLang="el-GR" sz="2400" dirty="0" smtClean="0">
                <a:cs typeface="Times New Roman" pitchFamily="18" charset="0"/>
              </a:rPr>
              <a:t>Οι </a:t>
            </a:r>
            <a:r>
              <a:rPr lang="el-GR" altLang="el-GR" sz="2400" dirty="0">
                <a:cs typeface="Times New Roman" pitchFamily="18" charset="0"/>
              </a:rPr>
              <a:t>αποφάσεις για το ποιοι χρήστες επιτρέπεται να κάνουν ποιες πράξεις σε ποια </a:t>
            </a:r>
            <a:r>
              <a:rPr lang="el-GR" altLang="el-GR" sz="2400" dirty="0" smtClean="0">
                <a:cs typeface="Times New Roman" pitchFamily="18" charset="0"/>
              </a:rPr>
              <a:t>αντικείμενα, </a:t>
            </a:r>
            <a:endParaRPr lang="el-GR" altLang="el-GR" sz="2400" dirty="0"/>
          </a:p>
          <a:p>
            <a:pPr algn="just">
              <a:lnSpc>
                <a:spcPct val="125000"/>
              </a:lnSpc>
            </a:pPr>
            <a:r>
              <a:rPr lang="el-GR" altLang="el-GR" sz="2400" dirty="0"/>
              <a:t>	</a:t>
            </a:r>
            <a:r>
              <a:rPr lang="el-GR" altLang="el-GR" sz="2400" dirty="0">
                <a:cs typeface="Times New Roman" pitchFamily="18" charset="0"/>
              </a:rPr>
              <a:t>(α) πρέπει να γνωστοποιηθούν στο σύστημα (με κατάλληλη γλώσσα ορισμών), και </a:t>
            </a:r>
            <a:endParaRPr lang="el-GR" altLang="el-GR" sz="2400" dirty="0"/>
          </a:p>
          <a:p>
            <a:pPr algn="just">
              <a:lnSpc>
                <a:spcPct val="125000"/>
              </a:lnSpc>
            </a:pPr>
            <a:r>
              <a:rPr lang="el-GR" altLang="el-GR" sz="2400" dirty="0"/>
              <a:t>	</a:t>
            </a:r>
            <a:r>
              <a:rPr lang="el-GR" altLang="el-GR" sz="2400" dirty="0">
                <a:cs typeface="Times New Roman" pitchFamily="18" charset="0"/>
              </a:rPr>
              <a:t>(β) το σύστημα πρέπει να τα θυμάται (με την αποθήκευσή τους στον κατάλογο, με τη μορφή </a:t>
            </a:r>
            <a:r>
              <a:rPr lang="el-GR" altLang="el-GR" sz="2400" b="1" dirty="0">
                <a:solidFill>
                  <a:schemeClr val="accent1"/>
                </a:solidFill>
                <a:cs typeface="Times New Roman" pitchFamily="18" charset="0"/>
              </a:rPr>
              <a:t>κανόνων ασφάλειας</a:t>
            </a:r>
            <a:r>
              <a:rPr lang="el-GR" altLang="el-GR" sz="2400" dirty="0">
                <a:cs typeface="Times New Roman" pitchFamily="18" charset="0"/>
              </a:rPr>
              <a:t>).</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233091"/>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smtClean="0"/>
              <a:t>Διατύπωση κανόνων ασφαλείας </a:t>
            </a:r>
            <a:br>
              <a:rPr lang="el-GR" altLang="el-GR" dirty="0" smtClean="0"/>
            </a:br>
            <a:r>
              <a:rPr lang="el-GR" altLang="el-GR" dirty="0" smtClean="0"/>
              <a:t>(2 από 3)</a:t>
            </a:r>
            <a:endParaRPr lang="el-GR" dirty="0">
              <a:cs typeface="Times New Roman" pitchFamily="18" charset="0"/>
            </a:endParaRPr>
          </a:p>
        </p:txBody>
      </p:sp>
      <p:sp>
        <p:nvSpPr>
          <p:cNvPr id="13" name="Rectangle 3"/>
          <p:cNvSpPr>
            <a:spLocks noGrp="1" noChangeArrowheads="1"/>
          </p:cNvSpPr>
          <p:nvPr>
            <p:ph type="body" idx="1"/>
          </p:nvPr>
        </p:nvSpPr>
        <p:spPr>
          <a:xfrm>
            <a:off x="467545" y="2132856"/>
            <a:ext cx="8219256" cy="2664296"/>
          </a:xfrm>
        </p:spPr>
        <p:txBody>
          <a:bodyPr>
            <a:noAutofit/>
          </a:bodyPr>
          <a:lstStyle/>
          <a:p>
            <a:pPr algn="just" eaLnBrk="0" hangingPunct="0">
              <a:lnSpc>
                <a:spcPct val="125000"/>
              </a:lnSpc>
            </a:pPr>
            <a:r>
              <a:rPr lang="el-GR" altLang="el-GR" sz="2800" b="0" dirty="0" smtClean="0">
                <a:cs typeface="Times New Roman" pitchFamily="18" charset="0"/>
              </a:rPr>
              <a:t>Πρέπει να υπάρχει ένα μέσο για τον έλεγχο μιας δεδομένης αίτησης πρόσβασης με βάση τους ισχύοντες κανόνες ασφάλειας. Ο έλεγχος αυτός γίνεται από το υποσύστημα ασφάλειας του </a:t>
            </a:r>
            <a:r>
              <a:rPr lang="en-US" altLang="el-GR" sz="2800" b="0" dirty="0" smtClean="0">
                <a:cs typeface="Times New Roman" pitchFamily="18" charset="0"/>
              </a:rPr>
              <a:t>DBMS</a:t>
            </a:r>
            <a:r>
              <a:rPr lang="el-GR" altLang="el-GR" sz="2800" b="0" dirty="0" smtClean="0">
                <a:cs typeface="Times New Roman" pitchFamily="18" charset="0"/>
              </a:rPr>
              <a:t>, που είναι γνωστό και ως </a:t>
            </a:r>
            <a:r>
              <a:rPr lang="el-GR" altLang="el-GR" sz="2800" b="0" dirty="0" smtClean="0">
                <a:solidFill>
                  <a:schemeClr val="accent1"/>
                </a:solidFill>
                <a:cs typeface="Times New Roman" pitchFamily="18" charset="0"/>
              </a:rPr>
              <a:t>υποσύστημα εξουσιοδοτήσεων</a:t>
            </a:r>
            <a:r>
              <a:rPr lang="el-GR" altLang="el-GR" sz="2800" b="0" dirty="0" smtClean="0">
                <a:cs typeface="Times New Roman" pitchFamily="18" charset="0"/>
              </a:rPr>
              <a:t>.</a:t>
            </a:r>
            <a:endParaRPr lang="el-GR" altLang="el-GR" sz="2800" b="0" dirty="0">
              <a:cs typeface="Times New Roman" pitchFamily="18" charset="0"/>
            </a:endParaRPr>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4" y="116632"/>
            <a:ext cx="8219256" cy="118846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dirty="0" smtClean="0"/>
              <a:t>Διατύπωση κανόνων ασφαλείας </a:t>
            </a:r>
            <a:br>
              <a:rPr lang="el-GR" altLang="el-GR" dirty="0" smtClean="0"/>
            </a:br>
            <a:r>
              <a:rPr lang="el-GR" altLang="el-GR" dirty="0" smtClean="0"/>
              <a:t>(3 από 3)</a:t>
            </a:r>
            <a:endParaRPr lang="el-GR" dirty="0">
              <a:cs typeface="Times New Roman" pitchFamily="18" charset="0"/>
            </a:endParaRPr>
          </a:p>
        </p:txBody>
      </p:sp>
      <p:sp>
        <p:nvSpPr>
          <p:cNvPr id="18" name="TextBox 4"/>
          <p:cNvSpPr txBox="1">
            <a:spLocks noChangeArrowheads="1"/>
          </p:cNvSpPr>
          <p:nvPr/>
        </p:nvSpPr>
        <p:spPr bwMode="auto">
          <a:xfrm>
            <a:off x="467545" y="1905794"/>
            <a:ext cx="821925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81000" algn="just">
              <a:tabLst>
                <a:tab pos="269875" algn="l"/>
              </a:tabLst>
            </a:pPr>
            <a:r>
              <a:rPr lang="el-GR" altLang="el-GR" sz="2800" dirty="0" smtClean="0"/>
              <a:t> </a:t>
            </a:r>
            <a:r>
              <a:rPr lang="el-GR" altLang="el-GR" sz="2800" dirty="0" smtClean="0">
                <a:cs typeface="Times New Roman" pitchFamily="18" charset="0"/>
              </a:rPr>
              <a:t>Για να μπορεί να αποφασίζει ποιοι κανόνες ασφάλειας ισχύουν για μια δεδομένη αίτηση πρόσβασης, το σύστημα πρέπει να έχει τη δυνατότητα να αναγνωρίζει την προέλευση αυτής της αίτησης – δηλαδή τον αιτούντα χρήστη. Γι’ αυτό τον λόγο, όταν οι χρήστες εισέρχονται στο σύστημα, συνήθως απαιτείται να δίνουν όχι μόνο την ταυτότητά τους, αλλά και ένα </a:t>
            </a:r>
            <a:r>
              <a:rPr lang="el-GR" altLang="el-GR" sz="2800" b="1" dirty="0" smtClean="0">
                <a:solidFill>
                  <a:schemeClr val="accent1"/>
                </a:solidFill>
                <a:cs typeface="Times New Roman" pitchFamily="18" charset="0"/>
              </a:rPr>
              <a:t>συνθηματικό</a:t>
            </a:r>
            <a:r>
              <a:rPr lang="el-GR" altLang="el-GR" sz="2800" dirty="0" smtClean="0">
                <a:cs typeface="Times New Roman" pitchFamily="18" charset="0"/>
              </a:rPr>
              <a:t>.</a:t>
            </a:r>
            <a:endParaRPr lang="el-GR" sz="2800" dirty="0">
              <a:cs typeface="Times New Roman" pitchFamily="18" charset="0"/>
            </a:endParaRPr>
          </a:p>
        </p:txBody>
      </p:sp>
      <p:sp>
        <p:nvSpPr>
          <p:cNvPr id="1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3324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a:cs typeface="Times New Roman" pitchFamily="18" charset="0"/>
              </a:rPr>
              <a:t>Περιπτωσιακός έλεγχος </a:t>
            </a:r>
            <a:r>
              <a:rPr lang="el-GR" altLang="el-GR" dirty="0" smtClean="0">
                <a:cs typeface="Times New Roman" pitchFamily="18" charset="0"/>
              </a:rPr>
              <a:t>πρόσβασης (1 από 4)</a:t>
            </a:r>
            <a:endParaRPr lang="el-GR" altLang="el-GR" dirty="0"/>
          </a:p>
        </p:txBody>
      </p:sp>
      <p:sp>
        <p:nvSpPr>
          <p:cNvPr id="10" name="Rectangle 4" descr="Χρειάζεται να υπάρχει μία γλώσσα που να υποστηρίζει τον ορισμό κανόνων ασφάλειας. &#10;&#10;Η πλήρης σύνταξη είναι:&#10; &#10;CREATE SECURITY RULE κανόνας,&#10; GRANT λισκομ, προνομίων,&#10;ON παράσταση,&#10;TO λισκομ, χρηστών,&#10;ON ATTEMPTED VIOLATION ενέργεια.&#10;"/>
          <p:cNvSpPr>
            <a:spLocks noChangeArrowheads="1"/>
          </p:cNvSpPr>
          <p:nvPr/>
        </p:nvSpPr>
        <p:spPr bwMode="auto">
          <a:xfrm>
            <a:off x="467544" y="1803588"/>
            <a:ext cx="821925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l-GR" altLang="el-GR" sz="2400" dirty="0">
                <a:cs typeface="Times New Roman" pitchFamily="18" charset="0"/>
              </a:rPr>
              <a:t>Χρειάζεται να υπάρχει μία γλώσσα που να υποστηρίζει τον ορισμό κανόνων ασφάλειας. </a:t>
            </a:r>
            <a:endParaRPr lang="el-GR" altLang="el-GR" sz="2400" dirty="0" smtClean="0">
              <a:cs typeface="Times New Roman" pitchFamily="18" charset="0"/>
            </a:endParaRPr>
          </a:p>
          <a:p>
            <a:pPr algn="just" eaLnBrk="0" hangingPunct="0"/>
            <a:endParaRPr lang="el-GR" altLang="el-GR" sz="2400" dirty="0">
              <a:cs typeface="Times New Roman" pitchFamily="18" charset="0"/>
            </a:endParaRPr>
          </a:p>
          <a:p>
            <a:pPr algn="just"/>
            <a:r>
              <a:rPr lang="el-GR" altLang="el-GR" sz="2400" dirty="0"/>
              <a:t>Η</a:t>
            </a:r>
            <a:r>
              <a:rPr lang="el-GR" altLang="el-GR" sz="2400" dirty="0">
                <a:cs typeface="Times New Roman" pitchFamily="18" charset="0"/>
              </a:rPr>
              <a:t> πλήρη</a:t>
            </a:r>
            <a:r>
              <a:rPr lang="el-GR" altLang="el-GR" sz="2400" dirty="0"/>
              <a:t>ς</a:t>
            </a:r>
            <a:r>
              <a:rPr lang="el-GR" altLang="el-GR" sz="2400" dirty="0">
                <a:cs typeface="Times New Roman" pitchFamily="18" charset="0"/>
              </a:rPr>
              <a:t> σύνταξη</a:t>
            </a:r>
            <a:r>
              <a:rPr lang="el-GR" altLang="el-GR" sz="2400" dirty="0"/>
              <a:t> είναι</a:t>
            </a:r>
            <a:r>
              <a:rPr lang="el-GR" altLang="el-GR" sz="2400" dirty="0">
                <a:cs typeface="Times New Roman" pitchFamily="18" charset="0"/>
              </a:rPr>
              <a:t>:</a:t>
            </a:r>
          </a:p>
          <a:p>
            <a:pPr algn="just" eaLnBrk="0" hangingPunct="0"/>
            <a:r>
              <a:rPr lang="el-GR" altLang="el-GR" sz="2400" dirty="0">
                <a:cs typeface="Times New Roman" pitchFamily="18" charset="0"/>
              </a:rPr>
              <a:t> </a:t>
            </a:r>
          </a:p>
          <a:p>
            <a:pPr algn="just" eaLnBrk="0" hangingPunct="0"/>
            <a:r>
              <a:rPr lang="en-GB" altLang="el-GR" sz="2400" b="1" dirty="0">
                <a:solidFill>
                  <a:srgbClr val="7030A0"/>
                </a:solidFill>
                <a:cs typeface="Times New Roman" pitchFamily="18" charset="0"/>
              </a:rPr>
              <a:t>CREATE SECURITY RULE </a:t>
            </a:r>
            <a:r>
              <a:rPr lang="el-GR" altLang="el-GR" sz="2400" b="1" i="1" dirty="0">
                <a:solidFill>
                  <a:srgbClr val="7030A0"/>
                </a:solidFill>
                <a:cs typeface="Times New Roman" pitchFamily="18" charset="0"/>
              </a:rPr>
              <a:t>κανόνας</a:t>
            </a:r>
            <a:endParaRPr lang="el-GR" altLang="el-GR" sz="2400" dirty="0">
              <a:solidFill>
                <a:srgbClr val="7030A0"/>
              </a:solidFill>
              <a:cs typeface="Times New Roman" pitchFamily="18" charset="0"/>
            </a:endParaRPr>
          </a:p>
          <a:p>
            <a:pPr algn="just" eaLnBrk="0" hangingPunct="0"/>
            <a:r>
              <a:rPr lang="en-GB" altLang="el-GR" sz="2400" b="1" dirty="0">
                <a:solidFill>
                  <a:srgbClr val="7030A0"/>
                </a:solidFill>
                <a:cs typeface="Times New Roman" pitchFamily="18" charset="0"/>
              </a:rPr>
              <a:t>	GRANT</a:t>
            </a:r>
            <a:r>
              <a:rPr lang="el-GR" altLang="el-GR" sz="2400" b="1" dirty="0">
                <a:solidFill>
                  <a:srgbClr val="7030A0"/>
                </a:solidFill>
                <a:cs typeface="Times New Roman" pitchFamily="18" charset="0"/>
              </a:rPr>
              <a:t> </a:t>
            </a:r>
            <a:r>
              <a:rPr lang="el-GR" altLang="el-GR" sz="2400" b="1" i="1" dirty="0" err="1">
                <a:solidFill>
                  <a:srgbClr val="7030A0"/>
                </a:solidFill>
                <a:cs typeface="Times New Roman" pitchFamily="18" charset="0"/>
              </a:rPr>
              <a:t>λισκομ</a:t>
            </a:r>
            <a:r>
              <a:rPr lang="el-GR" altLang="el-GR" sz="2400" b="1" i="1" dirty="0">
                <a:solidFill>
                  <a:srgbClr val="7030A0"/>
                </a:solidFill>
                <a:cs typeface="Times New Roman" pitchFamily="18" charset="0"/>
              </a:rPr>
              <a:t>-προνομίων</a:t>
            </a:r>
            <a:endParaRPr lang="el-GR" altLang="el-GR" sz="2400" dirty="0">
              <a:solidFill>
                <a:srgbClr val="7030A0"/>
              </a:solidFill>
              <a:cs typeface="Times New Roman" pitchFamily="18" charset="0"/>
            </a:endParaRPr>
          </a:p>
          <a:p>
            <a:pPr algn="just" eaLnBrk="0" hangingPunct="0"/>
            <a:r>
              <a:rPr lang="en-GB" altLang="el-GR" sz="2400" b="1" dirty="0">
                <a:solidFill>
                  <a:srgbClr val="7030A0"/>
                </a:solidFill>
                <a:cs typeface="Times New Roman" pitchFamily="18" charset="0"/>
              </a:rPr>
              <a:t>ON</a:t>
            </a:r>
            <a:r>
              <a:rPr lang="el-GR" altLang="el-GR" sz="2400" b="1" dirty="0">
                <a:solidFill>
                  <a:srgbClr val="7030A0"/>
                </a:solidFill>
                <a:cs typeface="Times New Roman" pitchFamily="18" charset="0"/>
              </a:rPr>
              <a:t> </a:t>
            </a:r>
            <a:r>
              <a:rPr lang="el-GR" altLang="el-GR" sz="2400" b="1" i="1" dirty="0">
                <a:solidFill>
                  <a:srgbClr val="7030A0"/>
                </a:solidFill>
                <a:cs typeface="Times New Roman" pitchFamily="18" charset="0"/>
              </a:rPr>
              <a:t>παράσταση</a:t>
            </a:r>
            <a:endParaRPr lang="el-GR" altLang="el-GR" sz="2400" dirty="0">
              <a:solidFill>
                <a:srgbClr val="7030A0"/>
              </a:solidFill>
              <a:cs typeface="Times New Roman" pitchFamily="18" charset="0"/>
            </a:endParaRPr>
          </a:p>
          <a:p>
            <a:pPr algn="just" eaLnBrk="0" hangingPunct="0"/>
            <a:r>
              <a:rPr lang="en-GB" altLang="el-GR" sz="2400" b="1" dirty="0">
                <a:solidFill>
                  <a:srgbClr val="7030A0"/>
                </a:solidFill>
                <a:cs typeface="Times New Roman" pitchFamily="18" charset="0"/>
              </a:rPr>
              <a:t>TO </a:t>
            </a:r>
            <a:r>
              <a:rPr lang="el-GR" altLang="el-GR" sz="2400" b="1" i="1" dirty="0" err="1">
                <a:solidFill>
                  <a:srgbClr val="7030A0"/>
                </a:solidFill>
                <a:cs typeface="Times New Roman" pitchFamily="18" charset="0"/>
              </a:rPr>
              <a:t>λισκομ</a:t>
            </a:r>
            <a:r>
              <a:rPr lang="en-GB" altLang="el-GR" sz="2400" b="1" i="1" dirty="0">
                <a:solidFill>
                  <a:srgbClr val="7030A0"/>
                </a:solidFill>
                <a:cs typeface="Times New Roman" pitchFamily="18" charset="0"/>
              </a:rPr>
              <a:t>-</a:t>
            </a:r>
            <a:r>
              <a:rPr lang="el-GR" altLang="el-GR" sz="2400" b="1" i="1" dirty="0">
                <a:solidFill>
                  <a:srgbClr val="7030A0"/>
                </a:solidFill>
                <a:cs typeface="Times New Roman" pitchFamily="18" charset="0"/>
              </a:rPr>
              <a:t>χρηστών</a:t>
            </a:r>
            <a:endParaRPr lang="el-GR" altLang="el-GR" sz="2400" dirty="0">
              <a:solidFill>
                <a:srgbClr val="7030A0"/>
              </a:solidFill>
              <a:cs typeface="Times New Roman" pitchFamily="18" charset="0"/>
            </a:endParaRPr>
          </a:p>
          <a:p>
            <a:pPr algn="just" eaLnBrk="0" hangingPunct="0"/>
            <a:r>
              <a:rPr lang="en-GB" altLang="el-GR" sz="2400" b="1" dirty="0">
                <a:solidFill>
                  <a:srgbClr val="7030A0"/>
                </a:solidFill>
                <a:cs typeface="Times New Roman" pitchFamily="18" charset="0"/>
              </a:rPr>
              <a:t>[</a:t>
            </a:r>
            <a:r>
              <a:rPr lang="el-GR" altLang="el-GR" sz="2400" b="1" dirty="0">
                <a:solidFill>
                  <a:srgbClr val="7030A0"/>
                </a:solidFill>
              </a:rPr>
              <a:t> </a:t>
            </a:r>
            <a:r>
              <a:rPr lang="en-GB" altLang="el-GR" sz="2400" b="1" dirty="0">
                <a:solidFill>
                  <a:srgbClr val="7030A0"/>
                </a:solidFill>
                <a:cs typeface="Times New Roman" pitchFamily="18" charset="0"/>
              </a:rPr>
              <a:t>ON ATTEMPTED VIOLATION </a:t>
            </a:r>
            <a:r>
              <a:rPr lang="el-GR" altLang="el-GR" sz="2400" b="1" i="1" dirty="0">
                <a:solidFill>
                  <a:srgbClr val="7030A0"/>
                </a:solidFill>
                <a:cs typeface="Times New Roman" pitchFamily="18" charset="0"/>
              </a:rPr>
              <a:t>ενέργεια</a:t>
            </a:r>
            <a:r>
              <a:rPr lang="en-GB" altLang="el-GR" sz="2400" b="1" dirty="0">
                <a:solidFill>
                  <a:srgbClr val="7030A0"/>
                </a:solidFill>
                <a:cs typeface="Times New Roman" pitchFamily="18" charset="0"/>
              </a:rPr>
              <a:t> </a:t>
            </a:r>
            <a:r>
              <a:rPr lang="en-GB" altLang="el-GR" sz="2400" b="1" dirty="0" smtClean="0">
                <a:solidFill>
                  <a:srgbClr val="7030A0"/>
                </a:solidFill>
                <a:cs typeface="Times New Roman" pitchFamily="18" charset="0"/>
              </a:rPr>
              <a:t>];</a:t>
            </a:r>
            <a:endParaRPr lang="el-GR" altLang="el-GR" sz="2400" dirty="0">
              <a:solidFill>
                <a:srgbClr val="7030A0"/>
              </a:solidFill>
              <a:cs typeface="Times New Roman" pitchFamily="18" charset="0"/>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260648"/>
            <a:ext cx="8208913" cy="972443"/>
          </a:xfrm>
        </p:spPr>
        <p:txBody>
          <a:bodyPr>
            <a:noAutofit/>
          </a:bodyPr>
          <a:lstStyle/>
          <a:p>
            <a:r>
              <a:rPr lang="el-GR" altLang="el-GR" dirty="0">
                <a:cs typeface="Times New Roman" pitchFamily="18" charset="0"/>
              </a:rPr>
              <a:t>Περιπτωσιακός έλεγχος πρόσβασης </a:t>
            </a:r>
            <a:r>
              <a:rPr lang="el-GR" altLang="el-GR" dirty="0" smtClean="0">
                <a:cs typeface="Times New Roman" pitchFamily="18" charset="0"/>
              </a:rPr>
              <a:t>(2 </a:t>
            </a:r>
            <a:r>
              <a:rPr lang="el-GR" altLang="el-GR" dirty="0">
                <a:cs typeface="Times New Roman" pitchFamily="18" charset="0"/>
              </a:rPr>
              <a:t>από 4)</a:t>
            </a:r>
            <a:endParaRPr lang="el-GR" dirty="0">
              <a:latin typeface="+mn-lt"/>
              <a:cs typeface="Times New Roman" pitchFamily="18" charset="0"/>
            </a:endParaRPr>
          </a:p>
        </p:txBody>
      </p:sp>
      <p:sp>
        <p:nvSpPr>
          <p:cNvPr id="10" name="Rectangle 5" descr="Επεξήγηση:&#10;&#10;1.     Ο κανόνας είναι το όνομα του νέου κανόνα ασφάλειας,&#10;&#10;2.     Κάθε προνόμιο είναι ένα από τα εξής:&#10;RETRIEVE, λισκομ γνωρισμάτων,&#10;INSERT &#10;UPDATE, λισκομ γνωρισμάτων,&#10;DELETE,&#10;ALL,&#10;Ο προσδιορισμός ALL είναι μια συντομογραφία για όλα τα προνόμια.&#10;"/>
          <p:cNvSpPr>
            <a:spLocks noChangeArrowheads="1"/>
          </p:cNvSpPr>
          <p:nvPr/>
        </p:nvSpPr>
        <p:spPr bwMode="auto">
          <a:xfrm>
            <a:off x="467544" y="1424965"/>
            <a:ext cx="820891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sz="2400" dirty="0">
                <a:solidFill>
                  <a:srgbClr val="FF9900"/>
                </a:solidFill>
                <a:cs typeface="Times New Roman" pitchFamily="18" charset="0"/>
              </a:rPr>
              <a:t>Επεξήγηση:</a:t>
            </a:r>
            <a:endParaRPr lang="el-GR" altLang="el-GR" sz="2400" dirty="0">
              <a:solidFill>
                <a:srgbClr val="FF9900"/>
              </a:solidFill>
            </a:endParaRPr>
          </a:p>
          <a:p>
            <a:pPr algn="just"/>
            <a:endParaRPr lang="el-GR" altLang="el-GR" sz="2400" dirty="0">
              <a:solidFill>
                <a:srgbClr val="FF9900"/>
              </a:solidFill>
            </a:endParaRPr>
          </a:p>
          <a:p>
            <a:pPr algn="just" eaLnBrk="0" hangingPunct="0"/>
            <a:r>
              <a:rPr lang="el-GR" altLang="el-GR" sz="2400" dirty="0">
                <a:cs typeface="Times New Roman" pitchFamily="18" charset="0"/>
              </a:rPr>
              <a:t>1.     Ο </a:t>
            </a:r>
            <a:r>
              <a:rPr lang="el-GR" altLang="el-GR" sz="2400" i="1" dirty="0">
                <a:solidFill>
                  <a:srgbClr val="7030A0"/>
                </a:solidFill>
                <a:cs typeface="Times New Roman" pitchFamily="18" charset="0"/>
              </a:rPr>
              <a:t>κανόνας</a:t>
            </a:r>
            <a:r>
              <a:rPr lang="el-GR" altLang="el-GR" sz="2400" dirty="0">
                <a:cs typeface="Times New Roman" pitchFamily="18" charset="0"/>
              </a:rPr>
              <a:t> είναι το όνομα του νέου κανόνα ασφάλειας</a:t>
            </a:r>
            <a:endParaRPr lang="el-GR" altLang="el-GR" sz="2400" dirty="0"/>
          </a:p>
          <a:p>
            <a:pPr algn="just" eaLnBrk="0" hangingPunct="0"/>
            <a:endParaRPr lang="el-GR" altLang="el-GR" sz="2400" dirty="0"/>
          </a:p>
          <a:p>
            <a:pPr algn="just" eaLnBrk="0" hangingPunct="0"/>
            <a:r>
              <a:rPr lang="el-GR" altLang="el-GR" sz="2400" dirty="0">
                <a:cs typeface="Times New Roman" pitchFamily="18" charset="0"/>
              </a:rPr>
              <a:t>2.     Κάθε </a:t>
            </a:r>
            <a:r>
              <a:rPr lang="el-GR" altLang="el-GR" sz="2400" i="1" dirty="0">
                <a:solidFill>
                  <a:srgbClr val="7030A0"/>
                </a:solidFill>
                <a:cs typeface="Times New Roman" pitchFamily="18" charset="0"/>
              </a:rPr>
              <a:t>προνόμιο</a:t>
            </a:r>
            <a:r>
              <a:rPr lang="el-GR" altLang="el-GR" sz="2400" dirty="0">
                <a:cs typeface="Times New Roman" pitchFamily="18" charset="0"/>
              </a:rPr>
              <a:t> είναι ένα από τα εξής:</a:t>
            </a:r>
          </a:p>
          <a:p>
            <a:pPr algn="just" eaLnBrk="0" hangingPunct="0"/>
            <a:r>
              <a:rPr lang="en-GB" altLang="el-GR" sz="2400" dirty="0">
                <a:cs typeface="Times New Roman" pitchFamily="18" charset="0"/>
              </a:rPr>
              <a:t>RETRIEVE</a:t>
            </a:r>
            <a:r>
              <a:rPr lang="el-GR" altLang="el-GR" sz="2400" dirty="0">
                <a:cs typeface="Times New Roman" pitchFamily="18" charset="0"/>
              </a:rPr>
              <a:t> [ (</a:t>
            </a:r>
            <a:r>
              <a:rPr lang="el-GR" altLang="el-GR" sz="2400" i="1" dirty="0" err="1">
                <a:cs typeface="Times New Roman" pitchFamily="18" charset="0"/>
              </a:rPr>
              <a:t>λισκομ</a:t>
            </a:r>
            <a:r>
              <a:rPr lang="el-GR" altLang="el-GR" sz="2400" i="1" dirty="0">
                <a:cs typeface="Times New Roman" pitchFamily="18" charset="0"/>
              </a:rPr>
              <a:t>-γνωρισμάτων</a:t>
            </a:r>
            <a:r>
              <a:rPr lang="el-GR" altLang="el-GR" sz="2400" dirty="0">
                <a:cs typeface="Times New Roman" pitchFamily="18" charset="0"/>
              </a:rPr>
              <a:t>)]</a:t>
            </a:r>
          </a:p>
          <a:p>
            <a:pPr algn="just" eaLnBrk="0" hangingPunct="0"/>
            <a:r>
              <a:rPr lang="en-GB" altLang="el-GR" sz="2400" dirty="0">
                <a:cs typeface="Times New Roman" pitchFamily="18" charset="0"/>
              </a:rPr>
              <a:t>INSERT</a:t>
            </a:r>
            <a:endParaRPr lang="el-GR" altLang="el-GR" sz="2400" dirty="0">
              <a:cs typeface="Times New Roman" pitchFamily="18" charset="0"/>
            </a:endParaRPr>
          </a:p>
          <a:p>
            <a:pPr algn="just" eaLnBrk="0" hangingPunct="0"/>
            <a:r>
              <a:rPr lang="en-GB" altLang="el-GR" sz="2400" dirty="0">
                <a:cs typeface="Times New Roman" pitchFamily="18" charset="0"/>
              </a:rPr>
              <a:t>UPDATE</a:t>
            </a:r>
            <a:r>
              <a:rPr lang="el-GR" altLang="el-GR" sz="2400" dirty="0">
                <a:cs typeface="Times New Roman" pitchFamily="18" charset="0"/>
              </a:rPr>
              <a:t> [ (</a:t>
            </a:r>
            <a:r>
              <a:rPr lang="el-GR" altLang="el-GR" sz="2400" i="1" dirty="0" err="1">
                <a:cs typeface="Times New Roman" pitchFamily="18" charset="0"/>
              </a:rPr>
              <a:t>λισκομ</a:t>
            </a:r>
            <a:r>
              <a:rPr lang="el-GR" altLang="el-GR" sz="2400" i="1" dirty="0">
                <a:cs typeface="Times New Roman" pitchFamily="18" charset="0"/>
              </a:rPr>
              <a:t>-γνωρισμάτων</a:t>
            </a:r>
            <a:r>
              <a:rPr lang="el-GR" altLang="el-GR" sz="2400" dirty="0">
                <a:cs typeface="Times New Roman" pitchFamily="18" charset="0"/>
              </a:rPr>
              <a:t>) ]</a:t>
            </a:r>
          </a:p>
          <a:p>
            <a:pPr algn="just" eaLnBrk="0" hangingPunct="0"/>
            <a:r>
              <a:rPr lang="en-GB" altLang="el-GR" sz="2400" dirty="0">
                <a:cs typeface="Times New Roman" pitchFamily="18" charset="0"/>
              </a:rPr>
              <a:t>DELETE</a:t>
            </a:r>
            <a:endParaRPr lang="el-GR" altLang="el-GR" sz="2400" dirty="0">
              <a:cs typeface="Times New Roman" pitchFamily="18" charset="0"/>
            </a:endParaRPr>
          </a:p>
          <a:p>
            <a:pPr algn="just" eaLnBrk="0" hangingPunct="0"/>
            <a:r>
              <a:rPr lang="en-GB" altLang="el-GR" sz="2400" dirty="0">
                <a:cs typeface="Times New Roman" pitchFamily="18" charset="0"/>
              </a:rPr>
              <a:t>ALL</a:t>
            </a:r>
            <a:endParaRPr lang="el-GR" altLang="el-GR" sz="2400" dirty="0">
              <a:cs typeface="Times New Roman" pitchFamily="18" charset="0"/>
            </a:endParaRPr>
          </a:p>
          <a:p>
            <a:pPr algn="just" eaLnBrk="0" hangingPunct="0"/>
            <a:r>
              <a:rPr lang="el-GR" altLang="el-GR" sz="2400" dirty="0">
                <a:cs typeface="Times New Roman" pitchFamily="18" charset="0"/>
              </a:rPr>
              <a:t>Ο προσδιορισμός </a:t>
            </a:r>
            <a:r>
              <a:rPr lang="en-GB" altLang="el-GR" sz="2400" dirty="0">
                <a:cs typeface="Times New Roman" pitchFamily="18" charset="0"/>
              </a:rPr>
              <a:t>ALL</a:t>
            </a:r>
            <a:r>
              <a:rPr lang="el-GR" altLang="el-GR" sz="2400" dirty="0">
                <a:cs typeface="Times New Roman" pitchFamily="18" charset="0"/>
              </a:rPr>
              <a:t> είναι μια συντομογραφία για όλα τα προνόμια.</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8285"/>
            <a:ext cx="8174484" cy="1260475"/>
          </a:xfrm>
        </p:spPr>
        <p:txBody>
          <a:bodyPr>
            <a:noAutofit/>
          </a:bodyPr>
          <a:lstStyle/>
          <a:p>
            <a:r>
              <a:rPr lang="el-GR" altLang="el-GR" dirty="0" smtClean="0">
                <a:cs typeface="Times New Roman" pitchFamily="18" charset="0"/>
              </a:rPr>
              <a:t>Περιπτωσιακός έλεγχος πρόσβασης (3 από 4)</a:t>
            </a:r>
            <a:endParaRPr lang="el-GR" dirty="0">
              <a:latin typeface="+mn-lt"/>
              <a:cs typeface="Times New Roman" pitchFamily="18" charset="0"/>
            </a:endParaRPr>
          </a:p>
        </p:txBody>
      </p:sp>
      <p:sp>
        <p:nvSpPr>
          <p:cNvPr id="10" name="TextBox 4"/>
          <p:cNvSpPr txBox="1">
            <a:spLocks noChangeArrowheads="1"/>
          </p:cNvSpPr>
          <p:nvPr>
            <p:custDataLst>
              <p:tags r:id="rId2"/>
            </p:custDataLst>
          </p:nvPr>
        </p:nvSpPr>
        <p:spPr bwMode="auto">
          <a:xfrm>
            <a:off x="467544" y="1268760"/>
            <a:ext cx="817448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spcBef>
                <a:spcPct val="50000"/>
              </a:spcBef>
            </a:pPr>
            <a:r>
              <a:rPr lang="el-GR" altLang="el-GR" sz="2400" dirty="0" smtClean="0">
                <a:cs typeface="Times New Roman" pitchFamily="18" charset="0"/>
              </a:rPr>
              <a:t>3.     Η </a:t>
            </a:r>
            <a:r>
              <a:rPr lang="el-GR" altLang="el-GR" sz="2400" i="1" dirty="0" smtClean="0">
                <a:solidFill>
                  <a:srgbClr val="7030A0"/>
                </a:solidFill>
                <a:cs typeface="Times New Roman" pitchFamily="18" charset="0"/>
              </a:rPr>
              <a:t>παράσταση</a:t>
            </a:r>
            <a:r>
              <a:rPr lang="el-GR" altLang="el-GR" sz="2400" dirty="0" smtClean="0">
                <a:cs typeface="Times New Roman" pitchFamily="18" charset="0"/>
              </a:rPr>
              <a:t> είναι μια παράσταση του σχεσιακού λογισμού ή της σχεσιακής άλγεβρας που ορίζει την εμβέλεια του κανόνα. Η λίστα των ζητούμενων στοιχείων σε αυτή την παράσταση πρέπει να προσδιορίζει μία και μόνο μία μεταβλητή πεδίου τιμών, που αναφέρεται σε μία και μόνο μία επώνυμη σχέση.</a:t>
            </a:r>
          </a:p>
          <a:p>
            <a:pPr algn="just" eaLnBrk="0" hangingPunct="0">
              <a:spcBef>
                <a:spcPct val="50000"/>
              </a:spcBef>
            </a:pPr>
            <a:r>
              <a:rPr lang="el-GR" altLang="el-GR" sz="2400" dirty="0" smtClean="0">
                <a:cs typeface="Times New Roman" pitchFamily="18" charset="0"/>
              </a:rPr>
              <a:t>4.     Κάθε παράμετρος </a:t>
            </a:r>
            <a:r>
              <a:rPr lang="el-GR" altLang="el-GR" sz="2400" i="1" dirty="0" smtClean="0">
                <a:solidFill>
                  <a:srgbClr val="7030A0"/>
                </a:solidFill>
                <a:cs typeface="Times New Roman" pitchFamily="18" charset="0"/>
              </a:rPr>
              <a:t>χρήστης</a:t>
            </a:r>
            <a:r>
              <a:rPr lang="el-GR" altLang="el-GR" sz="2400" dirty="0" smtClean="0">
                <a:cs typeface="Times New Roman" pitchFamily="18" charset="0"/>
              </a:rPr>
              <a:t> είναι η ταυτότητα κάποιου χρήστη που είναι γνωστός στο σύστημα. Μπορεί επίσης να χρησιμοποιηθεί η λέξη κλειδί </a:t>
            </a:r>
            <a:r>
              <a:rPr lang="en-US" altLang="el-GR" sz="2400" dirty="0" smtClean="0">
                <a:cs typeface="Times New Roman" pitchFamily="18" charset="0"/>
              </a:rPr>
              <a:t>ALL</a:t>
            </a:r>
            <a:r>
              <a:rPr lang="el-GR" altLang="el-GR" sz="2400" dirty="0" smtClean="0">
                <a:cs typeface="Times New Roman" pitchFamily="18" charset="0"/>
              </a:rPr>
              <a:t> (όλοι οι γνωστοί χρήστες).</a:t>
            </a:r>
          </a:p>
          <a:p>
            <a:pPr algn="just" eaLnBrk="0" hangingPunct="0">
              <a:spcBef>
                <a:spcPct val="50000"/>
              </a:spcBef>
            </a:pPr>
            <a:r>
              <a:rPr lang="el-GR" altLang="el-GR" sz="2400" dirty="0" smtClean="0">
                <a:cs typeface="Times New Roman" pitchFamily="18" charset="0"/>
              </a:rPr>
              <a:t>5.     Η </a:t>
            </a:r>
            <a:r>
              <a:rPr lang="el-GR" altLang="el-GR" sz="2400" i="1" dirty="0" smtClean="0">
                <a:solidFill>
                  <a:srgbClr val="7030A0"/>
                </a:solidFill>
                <a:cs typeface="Times New Roman" pitchFamily="18" charset="0"/>
              </a:rPr>
              <a:t>ενέργεια</a:t>
            </a:r>
            <a:r>
              <a:rPr lang="el-GR" altLang="el-GR" sz="2400" dirty="0" smtClean="0">
                <a:cs typeface="Times New Roman" pitchFamily="18" charset="0"/>
              </a:rPr>
              <a:t> είναι μια διαδικασία οσοδήποτε σύνθετη. Η προεπιλεγμένη ενέργεια είναι να απορρίπτεται (</a:t>
            </a:r>
            <a:r>
              <a:rPr lang="en-US" altLang="el-GR" sz="2400" dirty="0" smtClean="0">
                <a:cs typeface="Times New Roman" pitchFamily="18" charset="0"/>
              </a:rPr>
              <a:t>REJECT</a:t>
            </a:r>
            <a:r>
              <a:rPr lang="el-GR" altLang="el-GR" sz="2400" dirty="0" smtClean="0">
                <a:cs typeface="Times New Roman" pitchFamily="18" charset="0"/>
              </a:rPr>
              <a:t>) η επιχειρούμενη πράξη.</a:t>
            </a:r>
            <a:endParaRPr lang="el-GR" altLang="el-GR" sz="2400" dirty="0"/>
          </a:p>
        </p:txBody>
      </p:sp>
      <p:sp>
        <p:nvSpPr>
          <p:cNvPr id="1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266725"/>
            <a:ext cx="7772400" cy="1362075"/>
          </a:xfrm>
        </p:spPr>
        <p:txBody>
          <a:bodyPr>
            <a:normAutofit fontScale="90000"/>
          </a:bodyPr>
          <a:lstStyle/>
          <a:p>
            <a:pPr algn="ctr"/>
            <a:r>
              <a:rPr lang="el-GR" altLang="el-GR" sz="4400" dirty="0">
                <a:cs typeface="Times New Roman" pitchFamily="18" charset="0"/>
              </a:rPr>
              <a:t>Περιπτωσιακός έλεγχος πρόσβασης </a:t>
            </a:r>
            <a:r>
              <a:rPr lang="el-GR" altLang="el-GR" sz="4400" dirty="0" smtClean="0">
                <a:cs typeface="Times New Roman" pitchFamily="18" charset="0"/>
              </a:rPr>
              <a:t>(4 </a:t>
            </a:r>
            <a:r>
              <a:rPr lang="el-GR" altLang="el-GR" sz="4400" dirty="0">
                <a:cs typeface="Times New Roman" pitchFamily="18" charset="0"/>
              </a:rPr>
              <a:t>από 4)</a:t>
            </a:r>
            <a:endParaRPr lang="el-GR" sz="4400" dirty="0">
              <a:latin typeface="+mn-lt"/>
            </a:endParaRPr>
          </a:p>
        </p:txBody>
      </p:sp>
      <p:sp>
        <p:nvSpPr>
          <p:cNvPr id="6" name="Rectangle 2" descr="Ο κανόνας για κατάργηση υπαρχόντων κανόνων:&#10;DESTROY SECURITY RULE κανόνας,&#10; &#10;Παράδειγμα:&#10;DESTROY SECURITY RULE SR3.&#10;"/>
          <p:cNvSpPr>
            <a:spLocks noChangeArrowheads="1"/>
          </p:cNvSpPr>
          <p:nvPr/>
        </p:nvSpPr>
        <p:spPr bwMode="auto">
          <a:xfrm>
            <a:off x="467544" y="1840756"/>
            <a:ext cx="821925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8438" algn="l">
              <a:tabLst>
                <a:tab pos="457200" algn="l"/>
              </a:tabLst>
              <a:defRPr sz="2400">
                <a:solidFill>
                  <a:schemeClr val="tx1"/>
                </a:solidFill>
                <a:latin typeface="Times New Roman" pitchFamily="18" charset="0"/>
              </a:defRPr>
            </a:lvl1pPr>
            <a:lvl2pPr algn="l">
              <a:tabLst>
                <a:tab pos="457200" algn="l"/>
              </a:tabLst>
              <a:defRPr sz="2400">
                <a:solidFill>
                  <a:schemeClr val="tx1"/>
                </a:solidFill>
                <a:latin typeface="Times New Roman" pitchFamily="18" charset="0"/>
              </a:defRPr>
            </a:lvl2pPr>
            <a:lvl3pPr algn="l">
              <a:tabLst>
                <a:tab pos="457200" algn="l"/>
              </a:tabLst>
              <a:defRPr sz="2400">
                <a:solidFill>
                  <a:schemeClr val="tx1"/>
                </a:solidFill>
                <a:latin typeface="Times New Roman" pitchFamily="18" charset="0"/>
              </a:defRPr>
            </a:lvl3pPr>
            <a:lvl4pPr algn="l">
              <a:tabLst>
                <a:tab pos="457200" algn="l"/>
              </a:tabLst>
              <a:defRPr sz="2400">
                <a:solidFill>
                  <a:schemeClr val="tx1"/>
                </a:solidFill>
                <a:latin typeface="Times New Roman" pitchFamily="18" charset="0"/>
              </a:defRPr>
            </a:lvl4pPr>
            <a:lvl5pPr algn="l">
              <a:tabLst>
                <a:tab pos="457200" algn="l"/>
              </a:tabLst>
              <a:defRPr sz="2400">
                <a:solidFill>
                  <a:schemeClr val="tx1"/>
                </a:solidFill>
                <a:latin typeface="Times New Roman" pitchFamily="18" charset="0"/>
              </a:defRPr>
            </a:lvl5pPr>
            <a:lvl6pPr fontAlgn="base">
              <a:spcBef>
                <a:spcPct val="0"/>
              </a:spcBef>
              <a:spcAft>
                <a:spcPct val="0"/>
              </a:spcAft>
              <a:tabLst>
                <a:tab pos="457200" algn="l"/>
              </a:tabLst>
              <a:defRPr sz="2400">
                <a:solidFill>
                  <a:schemeClr val="tx1"/>
                </a:solidFill>
                <a:latin typeface="Times New Roman" pitchFamily="18" charset="0"/>
              </a:defRPr>
            </a:lvl6pPr>
            <a:lvl7pPr fontAlgn="base">
              <a:spcBef>
                <a:spcPct val="0"/>
              </a:spcBef>
              <a:spcAft>
                <a:spcPct val="0"/>
              </a:spcAft>
              <a:tabLst>
                <a:tab pos="457200" algn="l"/>
              </a:tabLst>
              <a:defRPr sz="2400">
                <a:solidFill>
                  <a:schemeClr val="tx1"/>
                </a:solidFill>
                <a:latin typeface="Times New Roman" pitchFamily="18" charset="0"/>
              </a:defRPr>
            </a:lvl7pPr>
            <a:lvl8pPr fontAlgn="base">
              <a:spcBef>
                <a:spcPct val="0"/>
              </a:spcBef>
              <a:spcAft>
                <a:spcPct val="0"/>
              </a:spcAft>
              <a:tabLst>
                <a:tab pos="457200" algn="l"/>
              </a:tabLst>
              <a:defRPr sz="2400">
                <a:solidFill>
                  <a:schemeClr val="tx1"/>
                </a:solidFill>
                <a:latin typeface="Times New Roman" pitchFamily="18" charset="0"/>
              </a:defRPr>
            </a:lvl8pPr>
            <a:lvl9pPr fontAlgn="base">
              <a:spcBef>
                <a:spcPct val="0"/>
              </a:spcBef>
              <a:spcAft>
                <a:spcPct val="0"/>
              </a:spcAft>
              <a:tabLst>
                <a:tab pos="457200" algn="l"/>
              </a:tabLst>
              <a:defRPr sz="2400">
                <a:solidFill>
                  <a:schemeClr val="tx1"/>
                </a:solidFill>
                <a:latin typeface="Times New Roman" pitchFamily="18" charset="0"/>
              </a:defRPr>
            </a:lvl9pPr>
          </a:lstStyle>
          <a:p>
            <a:pPr algn="just" eaLnBrk="0" hangingPunct="0">
              <a:lnSpc>
                <a:spcPct val="120000"/>
              </a:lnSpc>
            </a:pPr>
            <a:r>
              <a:rPr lang="el-GR" altLang="el-GR" dirty="0">
                <a:latin typeface="+mn-lt"/>
                <a:cs typeface="Times New Roman" pitchFamily="18" charset="0"/>
              </a:rPr>
              <a:t>Ο κανόνας για κατάργηση υπαρχόντων κανόνων:</a:t>
            </a:r>
          </a:p>
          <a:p>
            <a:pPr algn="just" eaLnBrk="0" hangingPunct="0">
              <a:lnSpc>
                <a:spcPct val="120000"/>
              </a:lnSpc>
            </a:pPr>
            <a:r>
              <a:rPr lang="en-GB" altLang="el-GR" b="1" dirty="0">
                <a:solidFill>
                  <a:srgbClr val="7030A0"/>
                </a:solidFill>
                <a:latin typeface="+mn-lt"/>
                <a:cs typeface="Times New Roman" pitchFamily="18" charset="0"/>
              </a:rPr>
              <a:t>DESTROY SECURITY RULE </a:t>
            </a:r>
            <a:r>
              <a:rPr lang="el-GR" altLang="el-GR" b="1" i="1" dirty="0">
                <a:solidFill>
                  <a:srgbClr val="7030A0"/>
                </a:solidFill>
                <a:latin typeface="+mn-lt"/>
                <a:cs typeface="Times New Roman" pitchFamily="18" charset="0"/>
              </a:rPr>
              <a:t>κανόνας</a:t>
            </a:r>
            <a:r>
              <a:rPr lang="en-GB" altLang="el-GR" b="1" dirty="0">
                <a:solidFill>
                  <a:srgbClr val="7030A0"/>
                </a:solidFill>
                <a:latin typeface="+mn-lt"/>
                <a:cs typeface="Times New Roman" pitchFamily="18" charset="0"/>
              </a:rPr>
              <a:t>;</a:t>
            </a:r>
            <a:endParaRPr lang="el-GR" altLang="el-GR" b="1" dirty="0">
              <a:solidFill>
                <a:srgbClr val="7030A0"/>
              </a:solidFill>
              <a:latin typeface="+mn-lt"/>
              <a:cs typeface="Times New Roman" pitchFamily="18" charset="0"/>
            </a:endParaRPr>
          </a:p>
          <a:p>
            <a:pPr algn="just" eaLnBrk="0" hangingPunct="0">
              <a:lnSpc>
                <a:spcPct val="120000"/>
              </a:lnSpc>
            </a:pPr>
            <a:r>
              <a:rPr lang="en-GB" altLang="el-GR" dirty="0">
                <a:latin typeface="+mn-lt"/>
                <a:cs typeface="Times New Roman" pitchFamily="18" charset="0"/>
              </a:rPr>
              <a:t> </a:t>
            </a:r>
            <a:endParaRPr lang="el-GR" altLang="el-GR" dirty="0">
              <a:latin typeface="+mn-lt"/>
            </a:endParaRPr>
          </a:p>
          <a:p>
            <a:pPr algn="just" eaLnBrk="0" hangingPunct="0">
              <a:lnSpc>
                <a:spcPct val="120000"/>
              </a:lnSpc>
            </a:pPr>
            <a:r>
              <a:rPr lang="el-GR" altLang="el-GR" b="1" u="sng" dirty="0">
                <a:solidFill>
                  <a:srgbClr val="FF9900"/>
                </a:solidFill>
                <a:latin typeface="+mn-lt"/>
                <a:cs typeface="Times New Roman" pitchFamily="18" charset="0"/>
              </a:rPr>
              <a:t>Παράδειγμα</a:t>
            </a:r>
            <a:r>
              <a:rPr lang="en-GB" altLang="el-GR" b="1" dirty="0">
                <a:solidFill>
                  <a:srgbClr val="FF9900"/>
                </a:solidFill>
                <a:latin typeface="+mn-lt"/>
                <a:cs typeface="Times New Roman" pitchFamily="18" charset="0"/>
              </a:rPr>
              <a:t>:</a:t>
            </a:r>
            <a:endParaRPr lang="el-GR" altLang="el-GR" b="1" dirty="0">
              <a:solidFill>
                <a:srgbClr val="FF9900"/>
              </a:solidFill>
              <a:latin typeface="+mn-lt"/>
              <a:cs typeface="Times New Roman" pitchFamily="18" charset="0"/>
            </a:endParaRPr>
          </a:p>
          <a:p>
            <a:pPr algn="just" eaLnBrk="0" hangingPunct="0">
              <a:lnSpc>
                <a:spcPct val="120000"/>
              </a:lnSpc>
            </a:pPr>
            <a:r>
              <a:rPr lang="en-GB" altLang="el-GR" dirty="0">
                <a:latin typeface="+mn-lt"/>
                <a:cs typeface="Times New Roman" pitchFamily="18" charset="0"/>
              </a:rPr>
              <a:t>DESTROY SECURITY RULE SR3</a:t>
            </a:r>
            <a:r>
              <a:rPr lang="en-GB" altLang="el-GR" dirty="0" smtClean="0">
                <a:latin typeface="+mn-lt"/>
                <a:cs typeface="Times New Roman" pitchFamily="18" charset="0"/>
              </a:rPr>
              <a:t>;</a:t>
            </a:r>
            <a:endParaRPr lang="el-GR" altLang="el-GR" dirty="0">
              <a:latin typeface="+mn-lt"/>
              <a:cs typeface="Times New Roman" pitchFamily="18" charset="0"/>
            </a:endParaRPr>
          </a:p>
        </p:txBody>
      </p:sp>
      <p:sp>
        <p:nvSpPr>
          <p:cNvPr id="10"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116632"/>
            <a:ext cx="8352928"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smtClean="0">
                <a:cs typeface="Times New Roman" pitchFamily="18" charset="0"/>
              </a:rPr>
              <a:t>Παραδείγματα κανόνων ασφάλειας (1 από 9)</a:t>
            </a:r>
            <a:endParaRPr lang="el-GR" dirty="0">
              <a:cs typeface="Times New Roman" pitchFamily="18" charset="0"/>
            </a:endParaRPr>
          </a:p>
        </p:txBody>
      </p:sp>
      <p:sp>
        <p:nvSpPr>
          <p:cNvPr id="10" name="Ορθογώνιο 9" descr="Παραδείγματα:&#10;&#10;1) CREATE SECURITY RULE EX1,&#10; GRANT RETRIEVE, S#, S NAME, CITY,&#10; ON S,&#10; TO Jacques, Anne, Charley.&#10;&#10;Παράδειγμα κανόνα ασφάλειας ανεξάρτητου από τις τιμές, (value independent).&#10;"/>
          <p:cNvSpPr/>
          <p:nvPr>
            <p:custDataLst>
              <p:tags r:id="rId2"/>
            </p:custDataLst>
          </p:nvPr>
        </p:nvSpPr>
        <p:spPr>
          <a:xfrm>
            <a:off x="467544" y="1844824"/>
            <a:ext cx="8208912" cy="3416320"/>
          </a:xfrm>
          <a:prstGeom prst="rect">
            <a:avLst/>
          </a:prstGeom>
        </p:spPr>
        <p:txBody>
          <a:bodyPr wrap="square">
            <a:spAutoFit/>
          </a:bodyPr>
          <a:lstStyle/>
          <a:p>
            <a:pPr algn="just"/>
            <a:r>
              <a:rPr lang="el-GR" altLang="el-GR" sz="2400" b="1" u="sng" dirty="0">
                <a:solidFill>
                  <a:srgbClr val="FF9900"/>
                </a:solidFill>
                <a:cs typeface="Times New Roman" pitchFamily="18" charset="0"/>
              </a:rPr>
              <a:t>Παραδείγματα</a:t>
            </a:r>
            <a:r>
              <a:rPr lang="en-GB" altLang="el-GR" sz="2400" b="1" dirty="0">
                <a:solidFill>
                  <a:srgbClr val="FF9900"/>
                </a:solidFill>
                <a:cs typeface="Times New Roman" pitchFamily="18" charset="0"/>
              </a:rPr>
              <a:t>:</a:t>
            </a:r>
          </a:p>
          <a:p>
            <a:pPr algn="just"/>
            <a:endParaRPr lang="el-GR" altLang="el-GR" sz="2400" b="1" dirty="0">
              <a:solidFill>
                <a:srgbClr val="FF9900"/>
              </a:solidFill>
              <a:cs typeface="Times New Roman" pitchFamily="18" charset="0"/>
            </a:endParaRPr>
          </a:p>
          <a:p>
            <a:pPr algn="just" eaLnBrk="0" hangingPunct="0"/>
            <a:r>
              <a:rPr lang="en-GB" altLang="el-GR" sz="2400" dirty="0" smtClean="0">
                <a:cs typeface="Times New Roman" pitchFamily="18" charset="0"/>
              </a:rPr>
              <a:t>1)</a:t>
            </a:r>
            <a:r>
              <a:rPr lang="el-GR" altLang="el-GR" sz="2400" dirty="0" smtClean="0">
                <a:cs typeface="Times New Roman" pitchFamily="18" charset="0"/>
              </a:rPr>
              <a:t> </a:t>
            </a:r>
            <a:r>
              <a:rPr lang="en-GB" altLang="el-GR" sz="2400" dirty="0" smtClean="0">
                <a:cs typeface="Times New Roman" pitchFamily="18" charset="0"/>
              </a:rPr>
              <a:t>CREATE </a:t>
            </a:r>
            <a:r>
              <a:rPr lang="en-GB" altLang="el-GR" sz="2400" dirty="0">
                <a:cs typeface="Times New Roman" pitchFamily="18" charset="0"/>
              </a:rPr>
              <a:t>SECURITY RULE EX1</a:t>
            </a:r>
            <a:endParaRPr lang="el-GR" altLang="el-GR" sz="2400" dirty="0">
              <a:cs typeface="Times New Roman" pitchFamily="18" charset="0"/>
            </a:endParaRPr>
          </a:p>
          <a:p>
            <a:pPr algn="just" eaLnBrk="0" hangingPunct="0"/>
            <a:r>
              <a:rPr lang="en-GB" altLang="el-GR" sz="2400" dirty="0">
                <a:cs typeface="Times New Roman" pitchFamily="18" charset="0"/>
              </a:rPr>
              <a:t>	GRANT RETRIEVE (S#, SNAME, CITY)</a:t>
            </a:r>
            <a:endParaRPr lang="el-GR" altLang="el-GR" sz="2400" dirty="0">
              <a:cs typeface="Times New Roman" pitchFamily="18" charset="0"/>
            </a:endParaRPr>
          </a:p>
          <a:p>
            <a:pPr algn="just" eaLnBrk="0" hangingPunct="0"/>
            <a:r>
              <a:rPr lang="en-GB" altLang="el-GR" sz="2400" dirty="0">
                <a:cs typeface="Times New Roman" pitchFamily="18" charset="0"/>
              </a:rPr>
              <a:t>	ON S</a:t>
            </a:r>
            <a:endParaRPr lang="el-GR" altLang="el-GR" sz="2400" dirty="0">
              <a:cs typeface="Times New Roman" pitchFamily="18" charset="0"/>
            </a:endParaRPr>
          </a:p>
          <a:p>
            <a:pPr algn="just" eaLnBrk="0" hangingPunct="0"/>
            <a:r>
              <a:rPr lang="en-GB" altLang="el-GR" sz="2400" dirty="0">
                <a:cs typeface="Times New Roman" pitchFamily="18" charset="0"/>
              </a:rPr>
              <a:t>	TO Jacques, Anne, Charley;</a:t>
            </a:r>
            <a:endParaRPr lang="el-GR" altLang="el-GR" sz="2400" dirty="0">
              <a:cs typeface="Times New Roman" pitchFamily="18" charset="0"/>
            </a:endParaRPr>
          </a:p>
          <a:p>
            <a:pPr algn="just" eaLnBrk="0" hangingPunct="0"/>
            <a:endParaRPr lang="en-GB" altLang="el-GR" sz="2400" dirty="0">
              <a:cs typeface="Times New Roman" pitchFamily="18" charset="0"/>
            </a:endParaRPr>
          </a:p>
          <a:p>
            <a:pPr algn="just" eaLnBrk="0" hangingPunct="0"/>
            <a:r>
              <a:rPr lang="el-GR" altLang="el-GR" sz="2400" dirty="0">
                <a:cs typeface="Times New Roman" pitchFamily="18" charset="0"/>
              </a:rPr>
              <a:t>Παράδειγμα κανόνα ασφάλειας </a:t>
            </a:r>
            <a:r>
              <a:rPr lang="el-GR" altLang="el-GR" sz="2400" b="1" dirty="0">
                <a:solidFill>
                  <a:schemeClr val="accent1"/>
                </a:solidFill>
                <a:cs typeface="Times New Roman" pitchFamily="18" charset="0"/>
              </a:rPr>
              <a:t>ανεξάρτητου από τις τιμές</a:t>
            </a:r>
            <a:r>
              <a:rPr lang="el-GR" altLang="el-GR" sz="2400" dirty="0">
                <a:cs typeface="Times New Roman" pitchFamily="18" charset="0"/>
              </a:rPr>
              <a:t> (</a:t>
            </a:r>
            <a:r>
              <a:rPr lang="en-GB" altLang="el-GR" sz="2400" dirty="0">
                <a:cs typeface="Times New Roman" pitchFamily="18" charset="0"/>
              </a:rPr>
              <a:t>value</a:t>
            </a:r>
            <a:r>
              <a:rPr lang="el-GR" altLang="el-GR" sz="2400" dirty="0">
                <a:cs typeface="Times New Roman" pitchFamily="18" charset="0"/>
              </a:rPr>
              <a:t>-</a:t>
            </a:r>
            <a:r>
              <a:rPr lang="en-GB" altLang="el-GR" sz="2400" dirty="0">
                <a:cs typeface="Times New Roman" pitchFamily="18" charset="0"/>
              </a:rPr>
              <a:t>independent</a:t>
            </a:r>
            <a:r>
              <a:rPr lang="el-GR" altLang="el-GR" sz="2400" dirty="0">
                <a:cs typeface="Times New Roman" pitchFamily="18" charset="0"/>
              </a:rPr>
              <a:t>).</a:t>
            </a:r>
            <a:endParaRPr lang="el-GR" altLang="el-GR" sz="2400" dirty="0"/>
          </a:p>
        </p:txBody>
      </p:sp>
      <p:sp>
        <p:nvSpPr>
          <p:cNvPr id="11"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152301"/>
            <a:ext cx="8352928"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tabLst>
                <a:tab pos="457200" algn="l"/>
                <a:tab pos="1584325" algn="l"/>
              </a:tabLst>
            </a:pPr>
            <a:r>
              <a:rPr lang="el-GR" altLang="el-GR" dirty="0">
                <a:cs typeface="Times New Roman" pitchFamily="18" charset="0"/>
              </a:rPr>
              <a:t>Παραδείγματα κανόνων ασφάλειας </a:t>
            </a:r>
            <a:r>
              <a:rPr lang="el-GR" altLang="el-GR" dirty="0" smtClean="0">
                <a:cs typeface="Times New Roman" pitchFamily="18" charset="0"/>
              </a:rPr>
              <a:t>(2 </a:t>
            </a:r>
            <a:r>
              <a:rPr lang="el-GR" altLang="el-GR" dirty="0">
                <a:cs typeface="Times New Roman" pitchFamily="18" charset="0"/>
              </a:rPr>
              <a:t>από 9)</a:t>
            </a:r>
            <a:endParaRPr lang="el-GR" dirty="0"/>
          </a:p>
        </p:txBody>
      </p:sp>
      <p:sp>
        <p:nvSpPr>
          <p:cNvPr id="8" name="Rectangle 4" descr="2) CREATE SECURITY RULE EX2,&#10;GRANT RETRIEVE, INSERT, UPDATE, S NAME,    STATUS, DELETE,&#10;ON S WHERE S τελεία CITY ίσο με Paris,&#10;TO Dan, Misha.&#10;&#10;Παράδειγμα κανόνα ασφάλειας εξαρτώμενου από τις τιμές, (value dependent).&#10;"/>
          <p:cNvSpPr txBox="1">
            <a:spLocks noChangeArrowheads="1"/>
          </p:cNvSpPr>
          <p:nvPr>
            <p:custDataLst>
              <p:tags r:id="rId2"/>
            </p:custDataLst>
          </p:nvPr>
        </p:nvSpPr>
        <p:spPr>
          <a:xfrm>
            <a:off x="467545" y="1844824"/>
            <a:ext cx="8208912" cy="388843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altLang="el-GR" sz="2400" dirty="0" smtClean="0">
                <a:cs typeface="Times New Roman" pitchFamily="18" charset="0"/>
              </a:rPr>
              <a:t>2)</a:t>
            </a:r>
            <a:r>
              <a:rPr lang="el-GR" altLang="el-GR" sz="2400" dirty="0" smtClean="0">
                <a:cs typeface="Times New Roman" pitchFamily="18" charset="0"/>
              </a:rPr>
              <a:t> </a:t>
            </a:r>
            <a:r>
              <a:rPr lang="en-GB" altLang="el-GR" sz="2400" dirty="0" smtClean="0"/>
              <a:t>CREATE </a:t>
            </a:r>
            <a:r>
              <a:rPr lang="en-GB" altLang="el-GR" sz="2400" dirty="0"/>
              <a:t>SECURITY RULE EX2</a:t>
            </a:r>
          </a:p>
          <a:p>
            <a:pPr marL="457200" lvl="1" indent="0" algn="just" eaLnBrk="0" hangingPunct="0">
              <a:buNone/>
            </a:pPr>
            <a:r>
              <a:rPr lang="en-GB" altLang="el-GR" sz="2400" dirty="0"/>
              <a:t>GRANT RETRIEVE, INSERT, UPDATE (SNAME, 			STATUS), DELETE</a:t>
            </a:r>
          </a:p>
          <a:p>
            <a:pPr marL="457200" lvl="1" indent="0" algn="just" eaLnBrk="0" hangingPunct="0">
              <a:buNone/>
            </a:pPr>
            <a:r>
              <a:rPr lang="en-GB" altLang="el-GR" sz="2400" dirty="0"/>
              <a:t>ON S WHERE S.CITY=‘Paris’</a:t>
            </a:r>
          </a:p>
          <a:p>
            <a:pPr marL="457200" lvl="1" indent="0" algn="just" eaLnBrk="0" hangingPunct="0">
              <a:buNone/>
            </a:pPr>
            <a:r>
              <a:rPr lang="en-GB" altLang="el-GR" sz="2400" dirty="0">
                <a:cs typeface="Times New Roman" pitchFamily="18" charset="0"/>
              </a:rPr>
              <a:t>TO Dan, </a:t>
            </a:r>
            <a:r>
              <a:rPr lang="en-GB" altLang="el-GR" sz="2400" dirty="0" err="1">
                <a:cs typeface="Times New Roman" pitchFamily="18" charset="0"/>
              </a:rPr>
              <a:t>Misha</a:t>
            </a:r>
            <a:r>
              <a:rPr lang="en-GB" altLang="el-GR" sz="2400" dirty="0">
                <a:cs typeface="Times New Roman" pitchFamily="18" charset="0"/>
              </a:rPr>
              <a:t>;</a:t>
            </a:r>
            <a:endParaRPr lang="el-GR" altLang="el-GR" sz="2400" dirty="0">
              <a:cs typeface="Times New Roman" pitchFamily="18" charset="0"/>
            </a:endParaRPr>
          </a:p>
          <a:p>
            <a:pPr marL="0" indent="0" algn="just" eaLnBrk="0" hangingPunct="0">
              <a:buNone/>
            </a:pPr>
            <a:endParaRPr lang="en-GB" altLang="el-GR" sz="2400" dirty="0">
              <a:cs typeface="Times New Roman" pitchFamily="18" charset="0"/>
            </a:endParaRPr>
          </a:p>
          <a:p>
            <a:pPr marL="0" indent="0" algn="just" eaLnBrk="0" hangingPunct="0">
              <a:buNone/>
            </a:pPr>
            <a:r>
              <a:rPr lang="el-GR" altLang="el-GR" sz="2400" dirty="0">
                <a:cs typeface="Times New Roman" pitchFamily="18" charset="0"/>
              </a:rPr>
              <a:t>Παράδειγμα κανόνα ασφάλειας </a:t>
            </a:r>
            <a:r>
              <a:rPr lang="el-GR" altLang="el-GR" sz="2400" b="1" dirty="0">
                <a:solidFill>
                  <a:schemeClr val="accent1"/>
                </a:solidFill>
                <a:cs typeface="Times New Roman" pitchFamily="18" charset="0"/>
              </a:rPr>
              <a:t>εξαρτώμενου από τις τιμές</a:t>
            </a:r>
            <a:r>
              <a:rPr lang="el-GR" altLang="el-GR" sz="2400" dirty="0">
                <a:cs typeface="Times New Roman" pitchFamily="18" charset="0"/>
              </a:rPr>
              <a:t> (</a:t>
            </a:r>
            <a:r>
              <a:rPr lang="en-GB" altLang="el-GR" sz="2400" dirty="0">
                <a:cs typeface="Times New Roman" pitchFamily="18" charset="0"/>
              </a:rPr>
              <a:t>value</a:t>
            </a:r>
            <a:r>
              <a:rPr lang="el-GR" altLang="el-GR" sz="2400" dirty="0">
                <a:cs typeface="Times New Roman" pitchFamily="18" charset="0"/>
              </a:rPr>
              <a:t>-</a:t>
            </a:r>
            <a:r>
              <a:rPr lang="en-GB" altLang="el-GR" sz="2400" dirty="0">
                <a:cs typeface="Times New Roman" pitchFamily="18" charset="0"/>
              </a:rPr>
              <a:t>dependent</a:t>
            </a:r>
            <a:r>
              <a:rPr lang="el-GR" altLang="el-GR" sz="2400" dirty="0">
                <a:cs typeface="Times New Roman" pitchFamily="18" charset="0"/>
              </a:rPr>
              <a:t>).</a:t>
            </a:r>
            <a:endParaRPr lang="el-GR" altLang="el-GR" sz="2400" dirty="0"/>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4" y="106610"/>
            <a:ext cx="8352928" cy="1162150"/>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r>
              <a:rPr lang="el-GR" altLang="el-GR" dirty="0">
                <a:cs typeface="Times New Roman" pitchFamily="18" charset="0"/>
              </a:rPr>
              <a:t>Παραδείγματα κανόνων ασφάλειας </a:t>
            </a:r>
            <a:r>
              <a:rPr lang="el-GR" altLang="el-GR" dirty="0" smtClean="0">
                <a:cs typeface="Times New Roman" pitchFamily="18" charset="0"/>
              </a:rPr>
              <a:t>(3 </a:t>
            </a:r>
            <a:r>
              <a:rPr lang="el-GR" altLang="el-GR" dirty="0">
                <a:cs typeface="Times New Roman" pitchFamily="18" charset="0"/>
              </a:rPr>
              <a:t>από 9)</a:t>
            </a:r>
            <a:endParaRPr lang="el-GR" dirty="0"/>
          </a:p>
        </p:txBody>
      </p:sp>
      <p:sp>
        <p:nvSpPr>
          <p:cNvPr id="9" name="Rectangle 2" descr="3) CREATE SECURITY RULE EX3,&#10; GRANT RETRIEVE ,&#10; ON S WHERE EXISTS SP EXISTS P,&#10; S τελεία S# ίσο με  SP τελεία S# AND SP τελεία P# ίσο με P τελεία P# AND P τελεία CITY ίσο με Rome,&#10; TO Giovanni.&#10;&#10;Παράδειγμα κανόνα ασφάλειας εξαρτώμενου από τις τιμές, (value dependent).&#10; &#10;&#10;"/>
          <p:cNvSpPr txBox="1">
            <a:spLocks noChangeArrowheads="1"/>
          </p:cNvSpPr>
          <p:nvPr>
            <p:custDataLst>
              <p:tags r:id="rId2"/>
            </p:custDataLst>
          </p:nvPr>
        </p:nvSpPr>
        <p:spPr>
          <a:xfrm>
            <a:off x="467544" y="1628800"/>
            <a:ext cx="8208912" cy="4464496"/>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lnSpc>
                <a:spcPct val="125000"/>
              </a:lnSpc>
              <a:buNone/>
            </a:pPr>
            <a:r>
              <a:rPr lang="el-GR" altLang="el-GR" sz="2400" dirty="0" smtClean="0">
                <a:cs typeface="Times New Roman" pitchFamily="18" charset="0"/>
              </a:rPr>
              <a:t>3) </a:t>
            </a:r>
            <a:r>
              <a:rPr lang="en-GB" altLang="el-GR" sz="2400" dirty="0" smtClean="0"/>
              <a:t>CREATE </a:t>
            </a:r>
            <a:r>
              <a:rPr lang="en-GB" altLang="el-GR" sz="2400" dirty="0"/>
              <a:t>SECURITY RULE EX3</a:t>
            </a:r>
          </a:p>
          <a:p>
            <a:pPr marL="0" indent="0" algn="just" eaLnBrk="0" hangingPunct="0">
              <a:buNone/>
            </a:pPr>
            <a:r>
              <a:rPr lang="en-GB" altLang="el-GR" sz="2400" dirty="0"/>
              <a:t>	GRANT RETRIEVE</a:t>
            </a:r>
            <a:r>
              <a:rPr lang="en-GB" altLang="el-GR" sz="2400" dirty="0">
                <a:cs typeface="Times New Roman" pitchFamily="18" charset="0"/>
              </a:rPr>
              <a:t> </a:t>
            </a:r>
          </a:p>
          <a:p>
            <a:pPr marL="0" indent="0" algn="just" eaLnBrk="0" hangingPunct="0">
              <a:buNone/>
            </a:pPr>
            <a:r>
              <a:rPr lang="en-GB" altLang="el-GR" sz="2400" dirty="0">
                <a:cs typeface="Times New Roman" pitchFamily="18" charset="0"/>
              </a:rPr>
              <a:t>	ON S WHERE EXISTS SP EXISTS P</a:t>
            </a:r>
            <a:endParaRPr lang="el-GR" altLang="el-GR" sz="2400" dirty="0">
              <a:cs typeface="Times New Roman" pitchFamily="18" charset="0"/>
            </a:endParaRPr>
          </a:p>
          <a:p>
            <a:pPr marL="0" indent="0" algn="just" eaLnBrk="0" hangingPunct="0">
              <a:lnSpc>
                <a:spcPct val="125000"/>
              </a:lnSpc>
              <a:buNone/>
            </a:pPr>
            <a:r>
              <a:rPr lang="en-GB" altLang="el-GR" sz="2400" dirty="0">
                <a:cs typeface="Times New Roman" pitchFamily="18" charset="0"/>
              </a:rPr>
              <a:t>	(S.S# = SP.S# AND SP.P# = P.P# AND P.CITY = 									‘Rome’)</a:t>
            </a:r>
            <a:endParaRPr lang="el-GR" altLang="el-GR" sz="2400" dirty="0">
              <a:cs typeface="Times New Roman" pitchFamily="18" charset="0"/>
            </a:endParaRPr>
          </a:p>
          <a:p>
            <a:pPr marL="0" indent="0" algn="just" eaLnBrk="0" hangingPunct="0">
              <a:lnSpc>
                <a:spcPct val="125000"/>
              </a:lnSpc>
              <a:buNone/>
            </a:pPr>
            <a:r>
              <a:rPr lang="en-GB" altLang="el-GR" sz="2400" dirty="0">
                <a:cs typeface="Times New Roman" pitchFamily="18" charset="0"/>
              </a:rPr>
              <a:t>	TO</a:t>
            </a:r>
            <a:r>
              <a:rPr lang="el-GR" altLang="el-GR" sz="2400" dirty="0">
                <a:cs typeface="Times New Roman" pitchFamily="18" charset="0"/>
              </a:rPr>
              <a:t> </a:t>
            </a:r>
            <a:r>
              <a:rPr lang="en-GB" altLang="el-GR" sz="2400" dirty="0">
                <a:cs typeface="Times New Roman" pitchFamily="18" charset="0"/>
              </a:rPr>
              <a:t>Giovanni</a:t>
            </a:r>
            <a:r>
              <a:rPr lang="el-GR" altLang="el-GR" sz="2400" dirty="0">
                <a:cs typeface="Times New Roman" pitchFamily="18" charset="0"/>
              </a:rPr>
              <a:t>;</a:t>
            </a:r>
          </a:p>
          <a:p>
            <a:pPr marL="0" indent="0" algn="just" eaLnBrk="0" hangingPunct="0">
              <a:lnSpc>
                <a:spcPct val="125000"/>
              </a:lnSpc>
              <a:buNone/>
            </a:pPr>
            <a:r>
              <a:rPr lang="el-GR" altLang="el-GR" sz="2400" dirty="0" smtClean="0">
                <a:cs typeface="Times New Roman" pitchFamily="18" charset="0"/>
              </a:rPr>
              <a:t>Παράδειγμα </a:t>
            </a:r>
            <a:r>
              <a:rPr lang="el-GR" altLang="el-GR" sz="2400" dirty="0">
                <a:cs typeface="Times New Roman" pitchFamily="18" charset="0"/>
              </a:rPr>
              <a:t>κανόνα ασφάλειας </a:t>
            </a:r>
            <a:r>
              <a:rPr lang="el-GR" altLang="el-GR" sz="2400" b="1" dirty="0">
                <a:solidFill>
                  <a:schemeClr val="accent1"/>
                </a:solidFill>
                <a:cs typeface="Times New Roman" pitchFamily="18" charset="0"/>
              </a:rPr>
              <a:t>εξαρτώμενου από τις τιμές</a:t>
            </a:r>
            <a:r>
              <a:rPr lang="el-GR" altLang="el-GR" sz="2400" dirty="0">
                <a:cs typeface="Times New Roman" pitchFamily="18" charset="0"/>
              </a:rPr>
              <a:t> (</a:t>
            </a:r>
            <a:r>
              <a:rPr lang="en-GB" altLang="el-GR" sz="2400" dirty="0">
                <a:cs typeface="Times New Roman" pitchFamily="18" charset="0"/>
              </a:rPr>
              <a:t>value</a:t>
            </a:r>
            <a:r>
              <a:rPr lang="el-GR" altLang="el-GR" sz="2400" dirty="0">
                <a:cs typeface="Times New Roman" pitchFamily="18" charset="0"/>
              </a:rPr>
              <a:t>-</a:t>
            </a:r>
            <a:r>
              <a:rPr lang="en-GB" altLang="el-GR" sz="2400" dirty="0">
                <a:cs typeface="Times New Roman" pitchFamily="18" charset="0"/>
              </a:rPr>
              <a:t>dependent</a:t>
            </a:r>
            <a:r>
              <a:rPr lang="el-GR" altLang="el-GR" sz="2400" dirty="0">
                <a:cs typeface="Times New Roman" pitchFamily="18" charset="0"/>
              </a:rPr>
              <a:t>).</a:t>
            </a:r>
          </a:p>
          <a:p>
            <a:pPr marL="0" indent="0" algn="just" eaLnBrk="0" hangingPunct="0">
              <a:lnSpc>
                <a:spcPct val="125000"/>
              </a:lnSpc>
              <a:buNone/>
            </a:pPr>
            <a:r>
              <a:rPr lang="el-GR" altLang="el-GR" sz="2400" dirty="0">
                <a:cs typeface="Times New Roman" pitchFamily="18" charset="0"/>
              </a:rPr>
              <a:t> </a:t>
            </a:r>
          </a:p>
          <a:p>
            <a:pPr marL="0" indent="0" algn="just" eaLnBrk="0" hangingPunct="0">
              <a:lnSpc>
                <a:spcPct val="125000"/>
              </a:lnSpc>
              <a:buNone/>
            </a:pPr>
            <a:endParaRPr lang="el-GR" altLang="el-GR" sz="2400" dirty="0"/>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285"/>
            <a:ext cx="8280919" cy="1404491"/>
          </a:xfrm>
        </p:spPr>
        <p:txBody>
          <a:bodyPr>
            <a:noAutofit/>
          </a:bodyPr>
          <a:lstStyle/>
          <a:p>
            <a:pPr>
              <a:tabLst>
                <a:tab pos="457200" algn="l"/>
                <a:tab pos="1584325" algn="l"/>
              </a:tabLst>
            </a:pPr>
            <a:r>
              <a:rPr lang="el-GR" altLang="el-GR" dirty="0">
                <a:cs typeface="Times New Roman" pitchFamily="18" charset="0"/>
              </a:rPr>
              <a:t>Παραδείγματα κανόνων ασφάλειας </a:t>
            </a:r>
            <a:r>
              <a:rPr lang="el-GR" altLang="el-GR" dirty="0" smtClean="0">
                <a:cs typeface="Times New Roman" pitchFamily="18" charset="0"/>
              </a:rPr>
              <a:t>(4 </a:t>
            </a:r>
            <a:r>
              <a:rPr lang="el-GR" altLang="el-GR" dirty="0">
                <a:cs typeface="Times New Roman" pitchFamily="18" charset="0"/>
              </a:rPr>
              <a:t>από 9)</a:t>
            </a:r>
            <a:endParaRPr lang="el-GR" dirty="0"/>
          </a:p>
        </p:txBody>
      </p:sp>
      <p:sp>
        <p:nvSpPr>
          <p:cNvPr id="8" name="Text Box 2" descr="4) CREATE SECURITY RULE EX4,&#10;GRANT RETRIEVE, S#, S NAME,&#10;ON S WHERE S τελεία STATUS μεγαλύτερο του 50,&#10;TO Judy, Paul.&#10;"/>
          <p:cNvSpPr txBox="1">
            <a:spLocks noChangeArrowheads="1"/>
          </p:cNvSpPr>
          <p:nvPr>
            <p:custDataLst>
              <p:tags r:id="rId2"/>
            </p:custDataLst>
          </p:nvPr>
        </p:nvSpPr>
        <p:spPr bwMode="auto">
          <a:xfrm>
            <a:off x="467544" y="2276872"/>
            <a:ext cx="8280920" cy="216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64" tIns="69665" rIns="89964" bIns="44982"/>
          <a:lstStyle>
            <a:lvl1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1pPr>
            <a:lvl2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2pPr>
            <a:lvl3pPr indent="-230188">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3pPr>
            <a:lvl4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4pPr>
            <a:lvl5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9pPr>
          </a:lstStyle>
          <a:p>
            <a:pPr algn="just">
              <a:lnSpc>
                <a:spcPct val="125000"/>
              </a:lnSpc>
            </a:pPr>
            <a:r>
              <a:rPr lang="el-GR" altLang="el-GR" sz="2400" dirty="0" smtClean="0">
                <a:latin typeface="+mn-lt"/>
                <a:cs typeface="Times New Roman" pitchFamily="18" charset="0"/>
              </a:rPr>
              <a:t>4) </a:t>
            </a:r>
            <a:r>
              <a:rPr lang="en-GB" altLang="el-GR" sz="2400" dirty="0" smtClean="0">
                <a:latin typeface="+mn-lt"/>
              </a:rPr>
              <a:t>CREATE </a:t>
            </a:r>
            <a:r>
              <a:rPr lang="en-GB" altLang="el-GR" sz="2400" dirty="0">
                <a:latin typeface="+mn-lt"/>
              </a:rPr>
              <a:t>SECURITY RULE EX4</a:t>
            </a:r>
          </a:p>
          <a:p>
            <a:pPr lvl="2" algn="just" eaLnBrk="0" hangingPunct="0"/>
            <a:r>
              <a:rPr lang="en-GB" altLang="el-GR" sz="2400" dirty="0">
                <a:latin typeface="+mn-lt"/>
              </a:rPr>
              <a:t>GRANT RETRIEVE</a:t>
            </a:r>
            <a:r>
              <a:rPr lang="en-GB" altLang="el-GR" sz="2400" dirty="0">
                <a:latin typeface="+mn-lt"/>
                <a:cs typeface="Times New Roman" pitchFamily="18" charset="0"/>
              </a:rPr>
              <a:t> (S#, SNAME)</a:t>
            </a:r>
            <a:endParaRPr lang="el-GR" altLang="el-GR" sz="2400" dirty="0">
              <a:latin typeface="+mn-lt"/>
              <a:cs typeface="Times New Roman" pitchFamily="18" charset="0"/>
            </a:endParaRPr>
          </a:p>
          <a:p>
            <a:pPr lvl="2" algn="just">
              <a:lnSpc>
                <a:spcPct val="125000"/>
              </a:lnSpc>
            </a:pPr>
            <a:r>
              <a:rPr lang="en-GB" altLang="el-GR" sz="2400" dirty="0">
                <a:latin typeface="+mn-lt"/>
                <a:cs typeface="Times New Roman" pitchFamily="18" charset="0"/>
              </a:rPr>
              <a:t>ON S WHERE S.STATUS &gt; 50</a:t>
            </a:r>
            <a:endParaRPr lang="el-GR" altLang="el-GR" sz="2400" dirty="0">
              <a:latin typeface="+mn-lt"/>
              <a:cs typeface="Times New Roman" pitchFamily="18" charset="0"/>
            </a:endParaRPr>
          </a:p>
          <a:p>
            <a:pPr lvl="2" algn="just">
              <a:lnSpc>
                <a:spcPct val="125000"/>
              </a:lnSpc>
            </a:pPr>
            <a:r>
              <a:rPr lang="en-GB" altLang="el-GR" sz="2400" dirty="0">
                <a:latin typeface="+mn-lt"/>
                <a:cs typeface="Times New Roman" pitchFamily="18" charset="0"/>
              </a:rPr>
              <a:t>TO Judy, Paul</a:t>
            </a:r>
            <a:r>
              <a:rPr lang="en-GB" altLang="el-GR" sz="2400" dirty="0" smtClean="0">
                <a:latin typeface="+mn-lt"/>
                <a:cs typeface="Times New Roman" pitchFamily="18" charset="0"/>
              </a:rPr>
              <a:t>;</a:t>
            </a:r>
            <a:endParaRPr lang="el-GR" altLang="el-GR" sz="2400" dirty="0">
              <a:latin typeface="+mn-lt"/>
              <a:cs typeface="Times New Roman" pitchFamily="18" charset="0"/>
            </a:endParaRP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27384"/>
            <a:ext cx="8424936" cy="1260475"/>
          </a:xfrm>
        </p:spPr>
        <p:txBody>
          <a:bodyPr>
            <a:noAutofit/>
          </a:bodyPr>
          <a:lstStyle/>
          <a:p>
            <a:r>
              <a:rPr lang="el-GR" altLang="el-GR" dirty="0">
                <a:cs typeface="Times New Roman" pitchFamily="18" charset="0"/>
              </a:rPr>
              <a:t>Παραδείγματα κανόνων ασφάλειας </a:t>
            </a:r>
            <a:r>
              <a:rPr lang="el-GR" altLang="el-GR" dirty="0" smtClean="0">
                <a:cs typeface="Times New Roman" pitchFamily="18" charset="0"/>
              </a:rPr>
              <a:t>(5 </a:t>
            </a:r>
            <a:r>
              <a:rPr lang="el-GR" altLang="el-GR" dirty="0">
                <a:cs typeface="Times New Roman" pitchFamily="18" charset="0"/>
              </a:rPr>
              <a:t>από 9)</a:t>
            </a:r>
            <a:endParaRPr lang="el-GR" dirty="0">
              <a:latin typeface="+mn-lt"/>
            </a:endParaRPr>
          </a:p>
        </p:txBody>
      </p:sp>
      <p:sp>
        <p:nvSpPr>
          <p:cNvPr id="6" name="Rectangle 6" descr="5) Έστω ότι η SSQ είναι μια άποψη, που ορίζεται με τον εξής τρόπο:&#10;CREATE VIEW SSQ AS,&#10; S τελεία S#, SUM, SP WHERE SP τελεία S# ίσο με S τελεία S#, QTY, AS SQ.&#10; Τότε, ο παρακάτω κανόνας ασφάλειας:&#10;CREATE SECURITY RULE EX5,&#10; GRANT RETRIEVE,&#10; ON SSQ,&#10; TO Fidel.&#10;επιτρέπει στο χρήστη Fidel να βλέπει μια στατιστική σύνοψη της υποκείμενης βασικής σχέσης SP.&#10;&#10;"/>
          <p:cNvSpPr txBox="1">
            <a:spLocks noChangeArrowheads="1"/>
          </p:cNvSpPr>
          <p:nvPr>
            <p:custDataLst>
              <p:tags r:id="rId2"/>
            </p:custDataLst>
          </p:nvPr>
        </p:nvSpPr>
        <p:spPr>
          <a:xfrm>
            <a:off x="467545" y="1195933"/>
            <a:ext cx="8280920" cy="5401419"/>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altLang="el-GR" sz="2400" dirty="0" smtClean="0">
                <a:cs typeface="Times New Roman" pitchFamily="18" charset="0"/>
              </a:rPr>
              <a:t>5) Έστω </a:t>
            </a:r>
            <a:r>
              <a:rPr lang="el-GR" altLang="el-GR" sz="2400" dirty="0">
                <a:cs typeface="Times New Roman" pitchFamily="18" charset="0"/>
              </a:rPr>
              <a:t>ότι η </a:t>
            </a:r>
            <a:r>
              <a:rPr lang="en-GB" altLang="el-GR" sz="2400" dirty="0">
                <a:cs typeface="Times New Roman" pitchFamily="18" charset="0"/>
              </a:rPr>
              <a:t>SSQ</a:t>
            </a:r>
            <a:r>
              <a:rPr lang="el-GR" altLang="el-GR" sz="2400" dirty="0">
                <a:cs typeface="Times New Roman" pitchFamily="18" charset="0"/>
              </a:rPr>
              <a:t> είναι μια άποψη, που ορίζεται με τον εξής τρόπο:</a:t>
            </a:r>
          </a:p>
          <a:p>
            <a:pPr marL="0" indent="0" algn="just" eaLnBrk="0" hangingPunct="0">
              <a:buNone/>
            </a:pPr>
            <a:r>
              <a:rPr lang="en-GB" altLang="el-GR" sz="2400" dirty="0">
                <a:cs typeface="Times New Roman" pitchFamily="18" charset="0"/>
              </a:rPr>
              <a:t>CREATE VIEW SSQ AS</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(S.S#, SUM ( SP WHERE SP.S# = S.S#, QTY) AS SQ);</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a:t>
            </a:r>
            <a:r>
              <a:rPr lang="el-GR" altLang="el-GR" sz="2400" dirty="0" smtClean="0">
                <a:cs typeface="Times New Roman" pitchFamily="18" charset="0"/>
              </a:rPr>
              <a:t>Τότε</a:t>
            </a:r>
            <a:r>
              <a:rPr lang="el-GR" altLang="el-GR" sz="2400" dirty="0">
                <a:cs typeface="Times New Roman" pitchFamily="18" charset="0"/>
              </a:rPr>
              <a:t>, ο παρακάτω κανόνας ασφάλειας:</a:t>
            </a:r>
          </a:p>
          <a:p>
            <a:pPr marL="0" indent="0" algn="just" eaLnBrk="0" hangingPunct="0">
              <a:buNone/>
            </a:pPr>
            <a:r>
              <a:rPr lang="en-GB" altLang="el-GR" sz="2400" dirty="0">
                <a:cs typeface="Times New Roman" pitchFamily="18" charset="0"/>
              </a:rPr>
              <a:t>CREATE SECURITY RULE EX5</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GRANT RETRIEVE</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ON SSQ</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TO</a:t>
            </a:r>
            <a:r>
              <a:rPr lang="el-GR" altLang="el-GR" sz="2400" dirty="0">
                <a:cs typeface="Times New Roman" pitchFamily="18" charset="0"/>
              </a:rPr>
              <a:t> </a:t>
            </a:r>
            <a:r>
              <a:rPr lang="en-GB" altLang="el-GR" sz="2400" dirty="0">
                <a:cs typeface="Times New Roman" pitchFamily="18" charset="0"/>
              </a:rPr>
              <a:t>Fidel</a:t>
            </a:r>
            <a:r>
              <a:rPr lang="el-GR" altLang="el-GR" sz="2400" dirty="0">
                <a:cs typeface="Times New Roman" pitchFamily="18" charset="0"/>
              </a:rPr>
              <a:t>;</a:t>
            </a:r>
          </a:p>
          <a:p>
            <a:pPr marL="0" indent="0" algn="just" eaLnBrk="0" hangingPunct="0">
              <a:buNone/>
            </a:pPr>
            <a:r>
              <a:rPr lang="el-GR" altLang="el-GR" sz="2400" dirty="0">
                <a:cs typeface="Times New Roman" pitchFamily="18" charset="0"/>
              </a:rPr>
              <a:t>επιτρέπει στο χρήστη </a:t>
            </a:r>
            <a:r>
              <a:rPr lang="en-GB" altLang="el-GR" sz="2400" dirty="0">
                <a:cs typeface="Times New Roman" pitchFamily="18" charset="0"/>
              </a:rPr>
              <a:t>Fidel</a:t>
            </a:r>
            <a:r>
              <a:rPr lang="el-GR" altLang="el-GR" sz="2400" dirty="0">
                <a:cs typeface="Times New Roman" pitchFamily="18" charset="0"/>
              </a:rPr>
              <a:t> να βλέπει μια στατιστική σύνοψη της υποκείμενης βασικής σχέσης </a:t>
            </a:r>
            <a:r>
              <a:rPr lang="en-GB" altLang="el-GR" sz="2400" dirty="0">
                <a:cs typeface="Times New Roman" pitchFamily="18" charset="0"/>
              </a:rPr>
              <a:t>SP</a:t>
            </a:r>
            <a:r>
              <a:rPr lang="el-GR" altLang="el-GR" sz="2400" dirty="0">
                <a:cs typeface="Times New Roman" pitchFamily="18" charset="0"/>
              </a:rPr>
              <a:t>.</a:t>
            </a:r>
          </a:p>
          <a:p>
            <a:pPr marL="0" indent="0" eaLnBrk="0" hangingPunct="0">
              <a:buNone/>
            </a:pPr>
            <a:endParaRPr lang="el-GR" altLang="el-GR" sz="2400" dirty="0"/>
          </a:p>
        </p:txBody>
      </p:sp>
      <p:sp>
        <p:nvSpPr>
          <p:cNvPr id="7"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080120"/>
          </a:xfrm>
        </p:spPr>
        <p:txBody>
          <a:bodyPr>
            <a:noAutofit/>
          </a:bodyPr>
          <a:lstStyle/>
          <a:p>
            <a:r>
              <a:rPr lang="el-GR" altLang="el-GR" dirty="0">
                <a:cs typeface="Times New Roman" pitchFamily="18" charset="0"/>
              </a:rPr>
              <a:t>Παραδείγματα κανόνων ασφάλειας </a:t>
            </a:r>
            <a:r>
              <a:rPr lang="el-GR" altLang="el-GR" dirty="0" smtClean="0">
                <a:cs typeface="Times New Roman" pitchFamily="18" charset="0"/>
              </a:rPr>
              <a:t>(6 </a:t>
            </a:r>
            <a:r>
              <a:rPr lang="el-GR" altLang="el-GR" dirty="0">
                <a:cs typeface="Times New Roman" pitchFamily="18" charset="0"/>
              </a:rPr>
              <a:t>από 9)</a:t>
            </a:r>
            <a:endParaRPr lang="el-GR" dirty="0"/>
          </a:p>
        </p:txBody>
      </p:sp>
      <p:sp>
        <p:nvSpPr>
          <p:cNvPr id="4" name="Ορθογώνιο 3" descr="6) Έστω ότι η SSS είναι μια άποψη που ορίζεται με τον εξής τρόπο:&#10;CREATE VIEW SSS AS,&#10; S τελεία S#, S τελεία NAME, WHERE S τελεία STATUS μεγαλύτερο του 50.&#10; &#10;Τότε, ο παρακάτω κανόνας ασφάλειας:&#10;CREATE SECURITY RULE EX6,&#10; GRANT RETRIEVE,&#10;ON SSS,&#10;TO Judy, Paul.&#10;"/>
          <p:cNvSpPr/>
          <p:nvPr>
            <p:custDataLst>
              <p:tags r:id="rId2"/>
            </p:custDataLst>
          </p:nvPr>
        </p:nvSpPr>
        <p:spPr>
          <a:xfrm>
            <a:off x="467545" y="1844824"/>
            <a:ext cx="8208912" cy="3785652"/>
          </a:xfrm>
          <a:prstGeom prst="rect">
            <a:avLst/>
          </a:prstGeom>
        </p:spPr>
        <p:txBody>
          <a:bodyPr wrap="square">
            <a:spAutoFit/>
          </a:bodyPr>
          <a:lstStyle/>
          <a:p>
            <a:pPr algn="just"/>
            <a:r>
              <a:rPr lang="en-GB" altLang="el-GR" sz="2400" dirty="0" smtClean="0">
                <a:cs typeface="Times New Roman" pitchFamily="18" charset="0"/>
              </a:rPr>
              <a:t>6)</a:t>
            </a:r>
            <a:r>
              <a:rPr lang="el-GR" altLang="el-GR" sz="2400" dirty="0" smtClean="0">
                <a:cs typeface="Times New Roman" pitchFamily="18" charset="0"/>
              </a:rPr>
              <a:t> Έστω </a:t>
            </a:r>
            <a:r>
              <a:rPr lang="el-GR" altLang="el-GR" sz="2400" dirty="0">
                <a:cs typeface="Times New Roman" pitchFamily="18" charset="0"/>
              </a:rPr>
              <a:t>ότι η </a:t>
            </a:r>
            <a:r>
              <a:rPr lang="en-GB" altLang="el-GR" sz="2400" dirty="0">
                <a:cs typeface="Times New Roman" pitchFamily="18" charset="0"/>
              </a:rPr>
              <a:t>SSS</a:t>
            </a:r>
            <a:r>
              <a:rPr lang="el-GR" altLang="el-GR" sz="2400" dirty="0">
                <a:cs typeface="Times New Roman" pitchFamily="18" charset="0"/>
              </a:rPr>
              <a:t> είναι μια άποψη που ορίζεται με τον εξής τρόπο:</a:t>
            </a:r>
          </a:p>
          <a:p>
            <a:pPr algn="just" eaLnBrk="0" hangingPunct="0"/>
            <a:r>
              <a:rPr lang="en-GB" altLang="el-GR" sz="2400" dirty="0">
                <a:cs typeface="Times New Roman" pitchFamily="18" charset="0"/>
              </a:rPr>
              <a:t>CREATE VIEW SSS AS</a:t>
            </a:r>
            <a:endParaRPr lang="el-GR" altLang="el-GR" sz="2400" dirty="0">
              <a:cs typeface="Times New Roman" pitchFamily="18" charset="0"/>
            </a:endParaRPr>
          </a:p>
          <a:p>
            <a:pPr algn="just" eaLnBrk="0" hangingPunct="0"/>
            <a:r>
              <a:rPr lang="en-GB" altLang="el-GR" sz="2400" dirty="0">
                <a:cs typeface="Times New Roman" pitchFamily="18" charset="0"/>
              </a:rPr>
              <a:t>	(S.S#, S.NAME) WHERE S.STATUS &gt; 50;</a:t>
            </a:r>
            <a:endParaRPr lang="el-GR" altLang="el-GR" sz="2400" dirty="0">
              <a:cs typeface="Times New Roman" pitchFamily="18" charset="0"/>
            </a:endParaRPr>
          </a:p>
          <a:p>
            <a:pPr algn="just" eaLnBrk="0" hangingPunct="0"/>
            <a:r>
              <a:rPr lang="en-GB" altLang="el-GR" sz="2400" dirty="0">
                <a:cs typeface="Times New Roman" pitchFamily="18" charset="0"/>
              </a:rPr>
              <a:t> </a:t>
            </a:r>
            <a:endParaRPr lang="el-GR" altLang="el-GR" sz="2400" dirty="0">
              <a:cs typeface="Times New Roman" pitchFamily="18" charset="0"/>
            </a:endParaRPr>
          </a:p>
          <a:p>
            <a:pPr algn="just" eaLnBrk="0" hangingPunct="0"/>
            <a:r>
              <a:rPr lang="el-GR" altLang="el-GR" sz="2400" dirty="0">
                <a:cs typeface="Times New Roman" pitchFamily="18" charset="0"/>
              </a:rPr>
              <a:t>Τότε, ο παρακάτω κανόνας ασφάλειας:</a:t>
            </a:r>
          </a:p>
          <a:p>
            <a:pPr algn="just" eaLnBrk="0" hangingPunct="0"/>
            <a:r>
              <a:rPr lang="en-GB" altLang="el-GR" sz="2400" dirty="0">
                <a:cs typeface="Times New Roman" pitchFamily="18" charset="0"/>
              </a:rPr>
              <a:t>CREATE SECURITY RULE EX6</a:t>
            </a:r>
            <a:endParaRPr lang="el-GR" altLang="el-GR" sz="2400" dirty="0">
              <a:cs typeface="Times New Roman" pitchFamily="18" charset="0"/>
            </a:endParaRPr>
          </a:p>
          <a:p>
            <a:pPr algn="just" eaLnBrk="0" hangingPunct="0"/>
            <a:r>
              <a:rPr lang="en-GB" altLang="el-GR" sz="2400" dirty="0">
                <a:cs typeface="Times New Roman" pitchFamily="18" charset="0"/>
              </a:rPr>
              <a:t>	GRANT RETRIEVE</a:t>
            </a:r>
            <a:endParaRPr lang="el-GR" altLang="el-GR" sz="2400" dirty="0">
              <a:cs typeface="Times New Roman" pitchFamily="18" charset="0"/>
            </a:endParaRPr>
          </a:p>
          <a:p>
            <a:pPr lvl="2" algn="just" eaLnBrk="0" hangingPunct="0"/>
            <a:r>
              <a:rPr lang="en-GB" altLang="el-GR" sz="2400" dirty="0">
                <a:cs typeface="Times New Roman" pitchFamily="18" charset="0"/>
              </a:rPr>
              <a:t>ON SSS</a:t>
            </a:r>
            <a:endParaRPr lang="el-GR" altLang="el-GR" sz="2400" dirty="0">
              <a:cs typeface="Times New Roman" pitchFamily="18" charset="0"/>
            </a:endParaRPr>
          </a:p>
          <a:p>
            <a:pPr lvl="2" algn="just" eaLnBrk="0" hangingPunct="0"/>
            <a:r>
              <a:rPr lang="en-GB" altLang="el-GR" sz="2400" dirty="0">
                <a:cs typeface="Times New Roman" pitchFamily="18" charset="0"/>
              </a:rPr>
              <a:t>TO Judy, Paul;</a:t>
            </a:r>
            <a:endParaRPr lang="el-GR" alt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539551" y="-27384"/>
            <a:ext cx="7992889" cy="1656184"/>
          </a:xfrm>
        </p:spPr>
        <p:txBody>
          <a:bodyPr>
            <a:noAutofit/>
          </a:bodyPr>
          <a:lstStyle/>
          <a:p>
            <a:pPr eaLnBrk="0" hangingPunct="0">
              <a:tabLst>
                <a:tab pos="457200" algn="l"/>
                <a:tab pos="1584325" algn="l"/>
              </a:tabLst>
            </a:pPr>
            <a:r>
              <a:rPr lang="el-GR" altLang="el-GR" dirty="0" smtClean="0">
                <a:cs typeface="Times New Roman" pitchFamily="18" charset="0"/>
              </a:rPr>
              <a:t>Παραδείγματα κανόνων ασφάλειας (7 από 9)</a:t>
            </a:r>
            <a:endParaRPr lang="el-GR" dirty="0">
              <a:latin typeface="+mn-lt"/>
              <a:cs typeface="Times New Roman" pitchFamily="18" charset="0"/>
            </a:endParaRPr>
          </a:p>
        </p:txBody>
      </p:sp>
      <p:sp>
        <p:nvSpPr>
          <p:cNvPr id="8" name="Content Placeholder 2" descr="7) CREATE SECURITY RULE EX7,&#10; GRANT RETRIEVE, UPDATE, STATUS,&#10; ON S, &#10; WHERE DAY () IN, Δευ, Τρι, Τετ, Πεμ, Παρ,&#10;  AND TIME ( ) μεγαλύτερο ή ίσο του TIME εννέα προ μεσημβρίας,&#10;  AND TIME ( ) μεγαλύτερο ή ίσο του TIME πέντε μετά μεσημβρίας,&#10; TO Purchasing.&#10;"/>
          <p:cNvSpPr>
            <a:spLocks noGrp="1"/>
          </p:cNvSpPr>
          <p:nvPr>
            <p:ph idx="4294967295"/>
            <p:custDataLst>
              <p:tags r:id="rId2"/>
            </p:custDataLst>
          </p:nvPr>
        </p:nvSpPr>
        <p:spPr>
          <a:xfrm>
            <a:off x="467544" y="1988840"/>
            <a:ext cx="8280920" cy="3456384"/>
          </a:xfrm>
        </p:spPr>
        <p:txBody>
          <a:bodyPr>
            <a:noAutofit/>
          </a:bodyPr>
          <a:lstStyle/>
          <a:p>
            <a:pPr marL="0" indent="0" algn="just">
              <a:buNone/>
            </a:pPr>
            <a:r>
              <a:rPr lang="en-GB" altLang="el-GR" sz="2400" dirty="0" smtClean="0">
                <a:cs typeface="Times New Roman" pitchFamily="18" charset="0"/>
              </a:rPr>
              <a:t>7)</a:t>
            </a:r>
            <a:r>
              <a:rPr lang="el-GR" altLang="el-GR" sz="2400" dirty="0" smtClean="0">
                <a:cs typeface="Times New Roman" pitchFamily="18" charset="0"/>
              </a:rPr>
              <a:t> </a:t>
            </a:r>
            <a:r>
              <a:rPr lang="en-GB" altLang="el-GR" sz="2400" dirty="0" smtClean="0">
                <a:cs typeface="Times New Roman" pitchFamily="18" charset="0"/>
              </a:rPr>
              <a:t>CREATE </a:t>
            </a:r>
            <a:r>
              <a:rPr lang="en-GB" altLang="el-GR" sz="2400" dirty="0">
                <a:cs typeface="Times New Roman" pitchFamily="18" charset="0"/>
              </a:rPr>
              <a:t>SECURITY RULE EX7</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GRANT RETRIEVE, UPDATE  (STATUS)</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ON S </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WHERE DAY () IN (‘</a:t>
            </a:r>
            <a:r>
              <a:rPr lang="el-GR" altLang="el-GR" sz="2400" dirty="0">
                <a:cs typeface="Times New Roman" pitchFamily="18" charset="0"/>
              </a:rPr>
              <a:t>Δευ</a:t>
            </a:r>
            <a:r>
              <a:rPr lang="en-GB" altLang="el-GR" sz="2400" dirty="0">
                <a:cs typeface="Times New Roman" pitchFamily="18" charset="0"/>
              </a:rPr>
              <a:t>’, ‘</a:t>
            </a:r>
            <a:r>
              <a:rPr lang="el-GR" altLang="el-GR" sz="2400" dirty="0">
                <a:cs typeface="Times New Roman" pitchFamily="18" charset="0"/>
              </a:rPr>
              <a:t>Τρι</a:t>
            </a:r>
            <a:r>
              <a:rPr lang="en-GB" altLang="el-GR" sz="2400" dirty="0">
                <a:cs typeface="Times New Roman" pitchFamily="18" charset="0"/>
              </a:rPr>
              <a:t>’, ‘</a:t>
            </a:r>
            <a:r>
              <a:rPr lang="el-GR" altLang="el-GR" sz="2400" dirty="0">
                <a:cs typeface="Times New Roman" pitchFamily="18" charset="0"/>
              </a:rPr>
              <a:t>Τετ</a:t>
            </a:r>
            <a:r>
              <a:rPr lang="en-GB" altLang="el-GR" sz="2400" dirty="0">
                <a:cs typeface="Times New Roman" pitchFamily="18" charset="0"/>
              </a:rPr>
              <a:t>’, ‘</a:t>
            </a:r>
            <a:r>
              <a:rPr lang="el-GR" altLang="el-GR" sz="2400" dirty="0">
                <a:cs typeface="Times New Roman" pitchFamily="18" charset="0"/>
              </a:rPr>
              <a:t>Πεμ</a:t>
            </a:r>
            <a:r>
              <a:rPr lang="en-GB" altLang="el-GR" sz="2400" dirty="0">
                <a:cs typeface="Times New Roman" pitchFamily="18" charset="0"/>
              </a:rPr>
              <a:t>’, ‘</a:t>
            </a:r>
            <a:r>
              <a:rPr lang="el-GR" altLang="el-GR" sz="2400" dirty="0">
                <a:cs typeface="Times New Roman" pitchFamily="18" charset="0"/>
              </a:rPr>
              <a:t>Παρ</a:t>
            </a:r>
            <a:r>
              <a:rPr lang="en-GB" altLang="el-GR" sz="2400" dirty="0">
                <a:cs typeface="Times New Roman" pitchFamily="18" charset="0"/>
              </a:rPr>
              <a:t>’)</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AND TIME ( ) ≥ TIME ‘9:00 </a:t>
            </a:r>
            <a:r>
              <a:rPr lang="el-GR" altLang="el-GR" sz="2400" dirty="0">
                <a:cs typeface="Times New Roman" pitchFamily="18" charset="0"/>
              </a:rPr>
              <a:t>πμ</a:t>
            </a:r>
            <a:r>
              <a:rPr lang="en-GB" altLang="el-GR" sz="2400" dirty="0">
                <a:cs typeface="Times New Roman" pitchFamily="18" charset="0"/>
              </a:rPr>
              <a:t>’</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AND TIME ( ) ≥ TIME ‘5:00 </a:t>
            </a:r>
            <a:r>
              <a:rPr lang="el-GR" altLang="el-GR" sz="2400" dirty="0">
                <a:cs typeface="Times New Roman" pitchFamily="18" charset="0"/>
              </a:rPr>
              <a:t>μμ</a:t>
            </a:r>
            <a:r>
              <a:rPr lang="en-GB" altLang="el-GR" sz="2400" dirty="0">
                <a:cs typeface="Times New Roman" pitchFamily="18" charset="0"/>
              </a:rPr>
              <a:t>’</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TO Purchasing</a:t>
            </a:r>
            <a:r>
              <a:rPr lang="en-GB" altLang="el-GR" sz="2400" dirty="0" smtClean="0">
                <a:cs typeface="Times New Roman" pitchFamily="18" charset="0"/>
              </a:rPr>
              <a:t>;</a:t>
            </a:r>
            <a:endParaRPr lang="en-GB" altLang="el-GR" sz="24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Παραδείγματα κανόνων ασφάλειας </a:t>
            </a:r>
            <a:r>
              <a:rPr lang="el-GR" altLang="el-GR" dirty="0" smtClean="0">
                <a:cs typeface="Times New Roman" pitchFamily="18" charset="0"/>
              </a:rPr>
              <a:t>(8 </a:t>
            </a:r>
            <a:r>
              <a:rPr lang="el-GR" altLang="el-GR" dirty="0">
                <a:cs typeface="Times New Roman" pitchFamily="18" charset="0"/>
              </a:rPr>
              <a:t>από 9)</a:t>
            </a:r>
            <a:endParaRPr lang="el-GR" dirty="0">
              <a:cs typeface="Times New Roman" pitchFamily="18" charset="0"/>
            </a:endParaRPr>
          </a:p>
        </p:txBody>
      </p:sp>
      <p:sp>
        <p:nvSpPr>
          <p:cNvPr id="6" name="Rectangle 4" descr="Ο κανόνας ασφάλειας εξασφαλίζει ότι οι τιμές αξιολόγησης των προμηθευτών μπορούν να μεταβάλλονται από το χρήστη «Purchasing» (Τμήμα Προμηθειών) μόνο σε μια εργάσιμη μέρα της εβδομάδας, και μόνο κατά τις εργάσιμες ώρες. Είναι ένα παράδειγμα αυτού που ονομάζεται μερικές φορές εξαρτώμενος από τα συμφραζόμενα. &#10;&#10;Άλλα παραδείγματα ενσωματωμένων συναρτήσεων που μάλλον θα πρέπει να υποστηρίζει το σύστημα και θα μπορούσαν να είναι χρήσιμες για τους εξαρτώμενους από τα συμφραζόμενα κανόνες είναι:&#10;&#10;DATE() μείον τιμή ισούται με την τρέχουσα ημερομηνία,&#10;USER() μείον τιμή ισούται με την ταυτότητα του τρέχοντος χρήστη.&#10;&#10;&#10;"/>
          <p:cNvSpPr txBox="1">
            <a:spLocks noChangeArrowheads="1"/>
          </p:cNvSpPr>
          <p:nvPr/>
        </p:nvSpPr>
        <p:spPr>
          <a:xfrm>
            <a:off x="467545" y="1412775"/>
            <a:ext cx="8280920" cy="4969371"/>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pPr>
            <a:r>
              <a:rPr lang="el-GR" altLang="el-GR" sz="2400" dirty="0">
                <a:cs typeface="Times New Roman" pitchFamily="18" charset="0"/>
              </a:rPr>
              <a:t>Ο κανόνας ασφάλειας εξασφαλίζει ότι οι τιμές αξιολόγησης των προμηθευτών μπορούν να μεταβάλλονται από το χρήστη «</a:t>
            </a:r>
            <a:r>
              <a:rPr lang="en-GB" altLang="el-GR" sz="2400" dirty="0">
                <a:cs typeface="Times New Roman" pitchFamily="18" charset="0"/>
              </a:rPr>
              <a:t>Purchasing</a:t>
            </a:r>
            <a:r>
              <a:rPr lang="el-GR" altLang="el-GR" sz="2400" dirty="0">
                <a:cs typeface="Times New Roman" pitchFamily="18" charset="0"/>
              </a:rPr>
              <a:t>» (Τμήμα Προμηθειών) μόνο σε μια εργάσιμη μέρα της εβδομάδας, και μόνο κατά τις εργάσιμες ώρες. Είναι ένα παράδειγμα αυτού που ονομάζεται μερικές φορές </a:t>
            </a:r>
            <a:r>
              <a:rPr lang="el-GR" altLang="el-GR" sz="2400" b="1" dirty="0">
                <a:solidFill>
                  <a:schemeClr val="accent1"/>
                </a:solidFill>
                <a:cs typeface="Times New Roman" pitchFamily="18" charset="0"/>
              </a:rPr>
              <a:t>εξαρτώμενος από τα συμφραζόμενα</a:t>
            </a:r>
            <a:r>
              <a:rPr lang="el-GR" altLang="el-GR" sz="2400" dirty="0">
                <a:cs typeface="Times New Roman" pitchFamily="18" charset="0"/>
              </a:rPr>
              <a:t>. </a:t>
            </a:r>
          </a:p>
          <a:p>
            <a:pPr marL="0" indent="0" algn="just" eaLnBrk="0" hangingPunct="0">
              <a:buNone/>
            </a:pPr>
            <a:r>
              <a:rPr lang="el-GR" altLang="el-GR" sz="2400" dirty="0" smtClean="0">
                <a:cs typeface="Times New Roman" pitchFamily="18" charset="0"/>
              </a:rPr>
              <a:t>Άλλα </a:t>
            </a:r>
            <a:r>
              <a:rPr lang="el-GR" altLang="el-GR" sz="2400" dirty="0">
                <a:cs typeface="Times New Roman" pitchFamily="18" charset="0"/>
              </a:rPr>
              <a:t>παραδείγματα ενσωματωμένων συναρτήσεων που μάλλον θα πρέπει να υποστηρίζει το σύστημα και θα μπορούσαν να είναι χρήσιμες για τους εξαρτώμενους από τα συμφραζόμενα κανόνες είναι</a:t>
            </a:r>
            <a:r>
              <a:rPr lang="el-GR" altLang="el-GR" sz="2400" dirty="0" smtClean="0">
                <a:cs typeface="Times New Roman" pitchFamily="18" charset="0"/>
              </a:rPr>
              <a:t>:</a:t>
            </a:r>
            <a:endParaRPr lang="el-GR" altLang="el-GR" sz="2400" dirty="0">
              <a:cs typeface="Times New Roman" pitchFamily="18" charset="0"/>
            </a:endParaRPr>
          </a:p>
          <a:p>
            <a:pPr lvl="1" algn="just" eaLnBrk="0" hangingPunct="0">
              <a:buClr>
                <a:schemeClr val="tx1"/>
              </a:buClr>
              <a:buFont typeface="Wingdings" panose="05000000000000000000" pitchFamily="2" charset="2"/>
              <a:buChar char="§"/>
            </a:pPr>
            <a:r>
              <a:rPr lang="en-GB" altLang="el-GR" sz="2400" b="1" dirty="0">
                <a:solidFill>
                  <a:srgbClr val="33CCFF"/>
                </a:solidFill>
                <a:cs typeface="Times New Roman" pitchFamily="18" charset="0"/>
              </a:rPr>
              <a:t>DATE</a:t>
            </a:r>
            <a:r>
              <a:rPr lang="el-GR" altLang="el-GR" sz="2400" b="1" dirty="0">
                <a:solidFill>
                  <a:srgbClr val="33CCFF"/>
                </a:solidFill>
                <a:cs typeface="Times New Roman" pitchFamily="18" charset="0"/>
              </a:rPr>
              <a:t>()</a:t>
            </a:r>
            <a:r>
              <a:rPr lang="el-GR" altLang="el-GR" sz="2400" dirty="0">
                <a:cs typeface="Times New Roman" pitchFamily="18" charset="0"/>
              </a:rPr>
              <a:t> – τιμή = η τρέχουσα </a:t>
            </a:r>
            <a:r>
              <a:rPr lang="el-GR" altLang="el-GR" sz="2400" dirty="0" smtClean="0">
                <a:cs typeface="Times New Roman" pitchFamily="18" charset="0"/>
              </a:rPr>
              <a:t>ημερομηνία,</a:t>
            </a:r>
            <a:endParaRPr lang="el-GR" altLang="el-GR" sz="2400" dirty="0">
              <a:cs typeface="Times New Roman" pitchFamily="18" charset="0"/>
            </a:endParaRPr>
          </a:p>
          <a:p>
            <a:pPr lvl="1" algn="just" eaLnBrk="0" hangingPunct="0">
              <a:buClr>
                <a:schemeClr val="tx1"/>
              </a:buClr>
              <a:buFont typeface="Wingdings" panose="05000000000000000000" pitchFamily="2" charset="2"/>
              <a:buChar char="§"/>
            </a:pPr>
            <a:r>
              <a:rPr lang="en-GB" altLang="el-GR" sz="2400" b="1" dirty="0">
                <a:solidFill>
                  <a:srgbClr val="33CCFF"/>
                </a:solidFill>
                <a:cs typeface="Times New Roman" pitchFamily="18" charset="0"/>
              </a:rPr>
              <a:t>USER</a:t>
            </a:r>
            <a:r>
              <a:rPr lang="el-GR" altLang="el-GR" sz="2400" b="1" dirty="0">
                <a:solidFill>
                  <a:srgbClr val="33CCFF"/>
                </a:solidFill>
                <a:cs typeface="Times New Roman" pitchFamily="18" charset="0"/>
              </a:rPr>
              <a:t>()</a:t>
            </a:r>
            <a:r>
              <a:rPr lang="el-GR" altLang="el-GR" sz="2400" dirty="0">
                <a:cs typeface="Times New Roman" pitchFamily="18" charset="0"/>
              </a:rPr>
              <a:t> – τιμή = η ταυτότητα του τρέχοντος </a:t>
            </a:r>
            <a:r>
              <a:rPr lang="el-GR" altLang="el-GR" sz="2400" dirty="0" smtClean="0">
                <a:cs typeface="Times New Roman" pitchFamily="18" charset="0"/>
              </a:rPr>
              <a:t>χρήστη.</a:t>
            </a:r>
            <a:endParaRPr lang="el-GR" altLang="el-GR" sz="2400" dirty="0">
              <a:cs typeface="Times New Roman" pitchFamily="18" charset="0"/>
            </a:endParaRPr>
          </a:p>
          <a:p>
            <a:pPr lvl="1" eaLnBrk="0" hangingPunct="0">
              <a:buClr>
                <a:schemeClr val="tx1"/>
              </a:buClr>
            </a:pPr>
            <a:endParaRPr lang="el-GR" altLang="el-GR" sz="2400" dirty="0"/>
          </a:p>
          <a:p>
            <a:pPr marL="0" indent="0" algn="just" eaLnBrk="0" hangingPunct="0">
              <a:buNone/>
            </a:pP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116632"/>
            <a:ext cx="8280920" cy="1296144"/>
          </a:xfrm>
        </p:spPr>
        <p:txBody>
          <a:bodyPr>
            <a:noAutofit/>
          </a:bodyPr>
          <a:lstStyle/>
          <a:p>
            <a:pPr marL="198438" indent="92075" defTabSz="669925" eaLnBrk="0" hangingPunct="0">
              <a:tabLst>
                <a:tab pos="457200" algn="l"/>
              </a:tabLst>
            </a:pPr>
            <a:r>
              <a:rPr lang="el-GR" altLang="el-GR" dirty="0">
                <a:cs typeface="Times New Roman" pitchFamily="18" charset="0"/>
              </a:rPr>
              <a:t>Παραδείγματα κανόνων ασφάλειας </a:t>
            </a:r>
            <a:r>
              <a:rPr lang="el-GR" altLang="el-GR" dirty="0" smtClean="0">
                <a:cs typeface="Times New Roman" pitchFamily="18" charset="0"/>
              </a:rPr>
              <a:t>(9 </a:t>
            </a:r>
            <a:r>
              <a:rPr lang="el-GR" altLang="el-GR" dirty="0">
                <a:cs typeface="Times New Roman" pitchFamily="18" charset="0"/>
              </a:rPr>
              <a:t>από 9)</a:t>
            </a:r>
            <a:endParaRPr lang="el-GR" dirty="0">
              <a:cs typeface="Times New Roman" pitchFamily="18" charset="0"/>
            </a:endParaRPr>
          </a:p>
        </p:txBody>
      </p:sp>
      <p:sp>
        <p:nvSpPr>
          <p:cNvPr id="2" name="Ορθογώνιο 1" descr="TERMINAL() μείον τιμή ισούται με την ταυτότητα του τερματικού από το οποίο προήλθε η τρέχουσα αίτηση,&#10;&#10;Οι χρήστες μπορούν να κάνουν μόνο εκείνα που τους επιτρέπονται ρητά από τους κανόνες ασφαλείας. &#10;&#10;Οτιδήποτε δεν επιτρέπεται ρητά, υπονοείται ότι απαγορεύεται!&#10;&#10;"/>
          <p:cNvSpPr/>
          <p:nvPr>
            <p:custDataLst>
              <p:tags r:id="rId2"/>
            </p:custDataLst>
          </p:nvPr>
        </p:nvSpPr>
        <p:spPr>
          <a:xfrm>
            <a:off x="467544" y="1783263"/>
            <a:ext cx="8280920" cy="3508653"/>
          </a:xfrm>
          <a:prstGeom prst="rect">
            <a:avLst/>
          </a:prstGeom>
        </p:spPr>
        <p:txBody>
          <a:bodyPr wrap="square">
            <a:spAutoFit/>
          </a:bodyPr>
          <a:lstStyle/>
          <a:p>
            <a:pPr lvl="1" algn="just" eaLnBrk="0" hangingPunct="0">
              <a:buClr>
                <a:schemeClr val="tx1"/>
              </a:buClr>
              <a:buFont typeface="Wingdings" panose="05000000000000000000" pitchFamily="2" charset="2"/>
              <a:buChar char="§"/>
            </a:pPr>
            <a:r>
              <a:rPr lang="en-GB" altLang="el-GR" sz="2400" b="1" dirty="0">
                <a:solidFill>
                  <a:srgbClr val="33CCFF"/>
                </a:solidFill>
                <a:cs typeface="Times New Roman" pitchFamily="18" charset="0"/>
              </a:rPr>
              <a:t>TERMINAL</a:t>
            </a:r>
            <a:r>
              <a:rPr lang="el-GR" altLang="el-GR" sz="2400" b="1" dirty="0">
                <a:solidFill>
                  <a:srgbClr val="33CCFF"/>
                </a:solidFill>
                <a:cs typeface="Times New Roman" pitchFamily="18" charset="0"/>
              </a:rPr>
              <a:t>()</a:t>
            </a:r>
            <a:r>
              <a:rPr lang="el-GR" altLang="el-GR" sz="2400" dirty="0">
                <a:cs typeface="Times New Roman" pitchFamily="18" charset="0"/>
              </a:rPr>
              <a:t> – τιμή = η ταυτότητα του τερματικού από το οποίο προήλθε η τρέχουσα </a:t>
            </a:r>
            <a:r>
              <a:rPr lang="el-GR" altLang="el-GR" sz="2400" dirty="0" smtClean="0">
                <a:cs typeface="Times New Roman" pitchFamily="18" charset="0"/>
              </a:rPr>
              <a:t>αίτηση</a:t>
            </a:r>
          </a:p>
          <a:p>
            <a:pPr lvl="1" algn="just" eaLnBrk="0" hangingPunct="0">
              <a:buClr>
                <a:schemeClr val="tx1"/>
              </a:buClr>
              <a:buFont typeface="Wingdings" panose="05000000000000000000" pitchFamily="2" charset="2"/>
              <a:buChar char="§"/>
            </a:pPr>
            <a:endParaRPr lang="el-GR" altLang="el-GR" sz="2400" dirty="0">
              <a:cs typeface="Times New Roman" pitchFamily="18" charset="0"/>
            </a:endParaRPr>
          </a:p>
          <a:p>
            <a:pPr>
              <a:lnSpc>
                <a:spcPct val="125000"/>
              </a:lnSpc>
            </a:pPr>
            <a:r>
              <a:rPr lang="el-GR" altLang="el-GR" sz="2400" dirty="0" smtClean="0">
                <a:cs typeface="Times New Roman" pitchFamily="18" charset="0"/>
              </a:rPr>
              <a:t>Οι χρήστες μπορούν να κάνουν μόνο εκείνα που τους επιτρέπονται ρητά από τους κανόνες ασφαλείας. </a:t>
            </a:r>
            <a:endParaRPr lang="en-GB" altLang="el-GR" sz="2400" dirty="0">
              <a:cs typeface="Times New Roman" pitchFamily="18" charset="0"/>
            </a:endParaRPr>
          </a:p>
          <a:p>
            <a:pPr>
              <a:lnSpc>
                <a:spcPct val="125000"/>
              </a:lnSpc>
            </a:pPr>
            <a:endParaRPr lang="en-GB" altLang="el-GR" sz="2400" dirty="0">
              <a:cs typeface="Times New Roman" pitchFamily="18" charset="0"/>
            </a:endParaRPr>
          </a:p>
          <a:p>
            <a:pPr>
              <a:lnSpc>
                <a:spcPct val="125000"/>
              </a:lnSpc>
            </a:pPr>
            <a:r>
              <a:rPr lang="el-GR" altLang="el-GR" sz="2400" b="1" dirty="0" smtClean="0">
                <a:solidFill>
                  <a:srgbClr val="7030A0"/>
                </a:solidFill>
                <a:cs typeface="Times New Roman" pitchFamily="18" charset="0"/>
              </a:rPr>
              <a:t>Οτιδήποτε δεν επιτρέπεται ρητά, υπονοείται ότι απαγορεύεται!</a:t>
            </a:r>
            <a:endParaRPr lang="el-GR" altLang="el-GR" sz="2400" dirty="0">
              <a:cs typeface="Times New Roman" pitchFamily="18" charset="0"/>
            </a:endParaRP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p:cNvSpPr>
            <a:spLocks noGrp="1" noChangeArrowheads="1"/>
          </p:cNvSpPr>
          <p:nvPr>
            <p:ph type="title"/>
          </p:nvPr>
        </p:nvSpPr>
        <p:spPr>
          <a:xfrm>
            <a:off x="395536" y="44624"/>
            <a:ext cx="842493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125000"/>
              </a:lnSpc>
            </a:pPr>
            <a:r>
              <a:rPr lang="el-GR" altLang="el-GR" dirty="0" smtClean="0"/>
              <a:t>Ίχνος Ελέγχου (1 από 2)</a:t>
            </a:r>
            <a:endParaRPr lang="el-GR" altLang="el-GR" dirty="0"/>
          </a:p>
        </p:txBody>
      </p:sp>
      <p:sp>
        <p:nvSpPr>
          <p:cNvPr id="8" name="Θέση περιεχομένου 4"/>
          <p:cNvSpPr>
            <a:spLocks noGrp="1"/>
          </p:cNvSpPr>
          <p:nvPr>
            <p:ph idx="1"/>
          </p:nvPr>
        </p:nvSpPr>
        <p:spPr>
          <a:xfrm>
            <a:off x="467544" y="1988840"/>
            <a:ext cx="8280920" cy="2304256"/>
          </a:xfrm>
        </p:spPr>
        <p:txBody>
          <a:bodyPr>
            <a:noAutofit/>
          </a:bodyPr>
          <a:lstStyle/>
          <a:p>
            <a:pPr marL="0" indent="0" algn="just">
              <a:lnSpc>
                <a:spcPct val="125000"/>
              </a:lnSpc>
              <a:buNone/>
            </a:pPr>
            <a:r>
              <a:rPr lang="el-GR" altLang="el-GR" sz="2800" dirty="0" smtClean="0">
                <a:cs typeface="Times New Roman" pitchFamily="18" charset="0"/>
              </a:rPr>
              <a:t>Ένα ίχνος ελέγχου είναι ουσιαστικά ένα </a:t>
            </a:r>
            <a:r>
              <a:rPr lang="el-GR" altLang="el-GR" sz="2800" b="1" dirty="0" smtClean="0">
                <a:solidFill>
                  <a:schemeClr val="accent1"/>
                </a:solidFill>
                <a:cs typeface="Times New Roman" pitchFamily="18" charset="0"/>
              </a:rPr>
              <a:t>ειδικό αρχείο</a:t>
            </a:r>
            <a:r>
              <a:rPr lang="el-GR" altLang="el-GR" sz="2800" dirty="0" smtClean="0">
                <a:cs typeface="Times New Roman" pitchFamily="18" charset="0"/>
              </a:rPr>
              <a:t> ή </a:t>
            </a:r>
            <a:r>
              <a:rPr lang="el-GR" altLang="el-GR" sz="2800" b="1" dirty="0" smtClean="0">
                <a:solidFill>
                  <a:schemeClr val="accent1"/>
                </a:solidFill>
                <a:cs typeface="Times New Roman" pitchFamily="18" charset="0"/>
              </a:rPr>
              <a:t>βάση</a:t>
            </a:r>
            <a:r>
              <a:rPr lang="el-GR" altLang="el-GR" sz="2800" dirty="0" smtClean="0">
                <a:cs typeface="Times New Roman" pitchFamily="18" charset="0"/>
              </a:rPr>
              <a:t> </a:t>
            </a:r>
            <a:r>
              <a:rPr lang="el-GR" altLang="el-GR" sz="2800" b="1" dirty="0" smtClean="0">
                <a:solidFill>
                  <a:schemeClr val="accent1"/>
                </a:solidFill>
                <a:cs typeface="Times New Roman" pitchFamily="18" charset="0"/>
              </a:rPr>
              <a:t>δεδομένων</a:t>
            </a:r>
            <a:r>
              <a:rPr lang="el-GR" altLang="el-GR" sz="2800" dirty="0" smtClean="0">
                <a:cs typeface="Times New Roman" pitchFamily="18" charset="0"/>
              </a:rPr>
              <a:t>, μέσα στο οποίο το σύστημα παρακολουθεί αυτόματα όλες τις πράξεις που γίνονται από τους χρήστες στη βάση δεδομένων. </a:t>
            </a:r>
            <a:endParaRPr lang="el-GR" alt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901885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57200" y="-27384"/>
            <a:ext cx="843528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eaLnBrk="0" hangingPunct="0"/>
            <a:r>
              <a:rPr lang="el-GR" altLang="el-GR" dirty="0" smtClean="0"/>
              <a:t>Ίχνος Ελέγχου (2 από 2)</a:t>
            </a:r>
            <a:endParaRPr lang="el-GR" dirty="0">
              <a:cs typeface="Times New Roman" pitchFamily="18" charset="0"/>
            </a:endParaRPr>
          </a:p>
        </p:txBody>
      </p:sp>
      <p:sp>
        <p:nvSpPr>
          <p:cNvPr id="11" name="Rectangle 3"/>
          <p:cNvSpPr txBox="1">
            <a:spLocks noChangeArrowheads="1"/>
          </p:cNvSpPr>
          <p:nvPr/>
        </p:nvSpPr>
        <p:spPr>
          <a:xfrm>
            <a:off x="446856" y="1196752"/>
            <a:ext cx="8229600" cy="496855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altLang="el-GR" sz="2400" dirty="0">
                <a:cs typeface="Times New Roman" pitchFamily="18" charset="0"/>
              </a:rPr>
              <a:t>Μια τυπική καταχώριση στο ίχνος ελέγχου μπορεί να περιέχει τις παρακάτω πληροφορίες:</a:t>
            </a:r>
          </a:p>
          <a:p>
            <a:pPr algn="just" eaLnBrk="0" hangingPunct="0">
              <a:buClr>
                <a:schemeClr val="tx1"/>
              </a:buClr>
              <a:buFont typeface="Wingdings" panose="05000000000000000000" pitchFamily="2" charset="2"/>
              <a:buChar char="§"/>
            </a:pPr>
            <a:r>
              <a:rPr lang="el-GR" altLang="el-GR" sz="2400" dirty="0" smtClean="0">
                <a:cs typeface="Times New Roman" pitchFamily="18" charset="0"/>
              </a:rPr>
              <a:t>Αίτηση, </a:t>
            </a:r>
            <a:endParaRPr lang="el-GR" altLang="el-GR" sz="2400" dirty="0">
              <a:cs typeface="Times New Roman" pitchFamily="18" charset="0"/>
            </a:endParaRPr>
          </a:p>
          <a:p>
            <a:pPr algn="just" eaLnBrk="0" hangingPunct="0">
              <a:buClr>
                <a:schemeClr val="tx1"/>
              </a:buClr>
              <a:buFont typeface="Wingdings" panose="05000000000000000000" pitchFamily="2" charset="2"/>
              <a:buChar char="§"/>
            </a:pPr>
            <a:r>
              <a:rPr lang="el-GR" altLang="el-GR" sz="2400" dirty="0">
                <a:cs typeface="Times New Roman" pitchFamily="18" charset="0"/>
              </a:rPr>
              <a:t>Τερματικό από το οποίο κλήθηκε η </a:t>
            </a:r>
            <a:r>
              <a:rPr lang="el-GR" altLang="el-GR" sz="2400" dirty="0" smtClean="0">
                <a:cs typeface="Times New Roman" pitchFamily="18" charset="0"/>
              </a:rPr>
              <a:t>πράξη,</a:t>
            </a:r>
            <a:endParaRPr lang="el-GR" altLang="el-GR" sz="2400" dirty="0">
              <a:cs typeface="Times New Roman" pitchFamily="18" charset="0"/>
            </a:endParaRPr>
          </a:p>
          <a:p>
            <a:pPr algn="just" eaLnBrk="0" hangingPunct="0">
              <a:buClr>
                <a:schemeClr val="tx1"/>
              </a:buClr>
              <a:buFont typeface="Wingdings" panose="05000000000000000000" pitchFamily="2" charset="2"/>
              <a:buChar char="§"/>
            </a:pPr>
            <a:r>
              <a:rPr lang="el-GR" altLang="el-GR" sz="2400" dirty="0">
                <a:cs typeface="Times New Roman" pitchFamily="18" charset="0"/>
              </a:rPr>
              <a:t>Χρήστης που κάλεσε την </a:t>
            </a:r>
            <a:r>
              <a:rPr lang="el-GR" altLang="el-GR" sz="2400" dirty="0" smtClean="0">
                <a:cs typeface="Times New Roman" pitchFamily="18" charset="0"/>
              </a:rPr>
              <a:t>πράξη,</a:t>
            </a:r>
            <a:endParaRPr lang="el-GR" altLang="el-GR" sz="2400" dirty="0">
              <a:cs typeface="Times New Roman" pitchFamily="18" charset="0"/>
            </a:endParaRPr>
          </a:p>
          <a:p>
            <a:pPr algn="just" eaLnBrk="0" hangingPunct="0">
              <a:buClr>
                <a:schemeClr val="tx1"/>
              </a:buClr>
              <a:buFont typeface="Wingdings" panose="05000000000000000000" pitchFamily="2" charset="2"/>
              <a:buChar char="§"/>
            </a:pPr>
            <a:r>
              <a:rPr lang="el-GR" altLang="el-GR" sz="2400" dirty="0">
                <a:cs typeface="Times New Roman" pitchFamily="18" charset="0"/>
              </a:rPr>
              <a:t>Ημερομηνία και ώρα της </a:t>
            </a:r>
            <a:r>
              <a:rPr lang="el-GR" altLang="el-GR" sz="2400" dirty="0" smtClean="0">
                <a:cs typeface="Times New Roman" pitchFamily="18" charset="0"/>
              </a:rPr>
              <a:t>πράξης,</a:t>
            </a:r>
            <a:endParaRPr lang="el-GR" altLang="el-GR" sz="2400" dirty="0">
              <a:cs typeface="Times New Roman" pitchFamily="18" charset="0"/>
            </a:endParaRPr>
          </a:p>
          <a:p>
            <a:pPr algn="just" eaLnBrk="0" hangingPunct="0">
              <a:buClr>
                <a:schemeClr val="tx1"/>
              </a:buClr>
              <a:buFont typeface="Wingdings" panose="05000000000000000000" pitchFamily="2" charset="2"/>
              <a:buChar char="§"/>
            </a:pPr>
            <a:r>
              <a:rPr lang="el-GR" altLang="el-GR" sz="2400" dirty="0">
                <a:cs typeface="Times New Roman" pitchFamily="18" charset="0"/>
              </a:rPr>
              <a:t>Βασικές σχέσεις, συστοιχίες και γνωρίσματα που </a:t>
            </a:r>
            <a:r>
              <a:rPr lang="el-GR" altLang="el-GR" sz="2400" dirty="0" smtClean="0">
                <a:cs typeface="Times New Roman" pitchFamily="18" charset="0"/>
              </a:rPr>
              <a:t>επηρεάστηκαν,</a:t>
            </a:r>
            <a:endParaRPr lang="el-GR" altLang="el-GR" sz="2400" dirty="0">
              <a:cs typeface="Times New Roman" pitchFamily="18" charset="0"/>
            </a:endParaRPr>
          </a:p>
          <a:p>
            <a:pPr algn="just" eaLnBrk="0" hangingPunct="0">
              <a:buClr>
                <a:schemeClr val="tx1"/>
              </a:buClr>
              <a:buFont typeface="Wingdings" panose="05000000000000000000" pitchFamily="2" charset="2"/>
              <a:buChar char="§"/>
            </a:pPr>
            <a:r>
              <a:rPr lang="el-GR" altLang="el-GR" sz="2400" dirty="0">
                <a:cs typeface="Times New Roman" pitchFamily="18" charset="0"/>
              </a:rPr>
              <a:t>Παλιές </a:t>
            </a:r>
            <a:r>
              <a:rPr lang="el-GR" altLang="el-GR" sz="2400" dirty="0" smtClean="0">
                <a:cs typeface="Times New Roman" pitchFamily="18" charset="0"/>
              </a:rPr>
              <a:t>τιμές,</a:t>
            </a:r>
            <a:endParaRPr lang="el-GR" altLang="el-GR" sz="2400" dirty="0">
              <a:cs typeface="Times New Roman" pitchFamily="18" charset="0"/>
            </a:endParaRPr>
          </a:p>
          <a:p>
            <a:pPr algn="just" eaLnBrk="0" hangingPunct="0">
              <a:buClr>
                <a:schemeClr val="tx1"/>
              </a:buClr>
              <a:buFont typeface="Wingdings" panose="05000000000000000000" pitchFamily="2" charset="2"/>
              <a:buChar char="§"/>
            </a:pPr>
            <a:r>
              <a:rPr lang="el-GR" altLang="el-GR" sz="2400" dirty="0">
                <a:cs typeface="Times New Roman" pitchFamily="18" charset="0"/>
              </a:rPr>
              <a:t>Νέες </a:t>
            </a:r>
            <a:r>
              <a:rPr lang="el-GR" altLang="el-GR" sz="2400" dirty="0" smtClean="0">
                <a:cs typeface="Times New Roman" pitchFamily="18" charset="0"/>
              </a:rPr>
              <a:t>τιμές.</a:t>
            </a: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15307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a:xfrm>
            <a:off x="457200" y="1484784"/>
            <a:ext cx="8229600" cy="4525963"/>
          </a:xfrm>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307984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46856" y="80293"/>
            <a:ext cx="8229600" cy="1260475"/>
          </a:xfrm>
        </p:spPr>
        <p:txBody>
          <a:bodyPr>
            <a:noAutofit/>
          </a:bodyPr>
          <a:lstStyle/>
          <a:p>
            <a:pPr>
              <a:lnSpc>
                <a:spcPct val="115000"/>
              </a:lnSpc>
            </a:pPr>
            <a:r>
              <a:rPr lang="el-GR" altLang="el-GR" dirty="0" smtClean="0">
                <a:cs typeface="Times New Roman" pitchFamily="18" charset="0"/>
              </a:rPr>
              <a:t>Υποστήριξη </a:t>
            </a:r>
            <a:r>
              <a:rPr lang="el-GR" altLang="el-GR" dirty="0" smtClean="0"/>
              <a:t>κανόνων ασφαλείας </a:t>
            </a:r>
            <a:r>
              <a:rPr lang="el-GR" altLang="el-GR" dirty="0" smtClean="0">
                <a:cs typeface="Times New Roman" pitchFamily="18" charset="0"/>
              </a:rPr>
              <a:t>από την </a:t>
            </a:r>
            <a:r>
              <a:rPr lang="en-US" altLang="el-GR" dirty="0" smtClean="0">
                <a:cs typeface="Times New Roman" pitchFamily="18" charset="0"/>
              </a:rPr>
              <a:t>SQL</a:t>
            </a:r>
            <a:endParaRPr lang="en-US" altLang="el-GR" dirty="0">
              <a:cs typeface="Times New Roman" pitchFamily="18" charset="0"/>
            </a:endParaRPr>
          </a:p>
        </p:txBody>
      </p:sp>
      <p:sp>
        <p:nvSpPr>
          <p:cNvPr id="8" name="Rectangle 31"/>
          <p:cNvSpPr txBox="1">
            <a:spLocks noChangeArrowheads="1"/>
          </p:cNvSpPr>
          <p:nvPr/>
        </p:nvSpPr>
        <p:spPr>
          <a:xfrm>
            <a:off x="467544" y="1484784"/>
            <a:ext cx="8208912" cy="468052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lnSpc>
                <a:spcPct val="115000"/>
              </a:lnSpc>
              <a:buNone/>
            </a:pPr>
            <a:r>
              <a:rPr lang="el-GR" altLang="el-GR" sz="2400" dirty="0" smtClean="0">
                <a:cs typeface="Times New Roman" pitchFamily="18" charset="0"/>
              </a:rPr>
              <a:t>Χρησιμοποιούνται δύο ανεξάρτητες μεταξύ τους δυνατότητες της </a:t>
            </a:r>
            <a:r>
              <a:rPr lang="en-US" altLang="el-GR" sz="2400" dirty="0" smtClean="0">
                <a:cs typeface="Times New Roman" pitchFamily="18" charset="0"/>
              </a:rPr>
              <a:t>SQL</a:t>
            </a:r>
            <a:r>
              <a:rPr lang="el-GR" altLang="el-GR" sz="2400" dirty="0" smtClean="0"/>
              <a:t>:</a:t>
            </a:r>
          </a:p>
          <a:p>
            <a:pPr marL="0" indent="0" algn="just" eaLnBrk="0" hangingPunct="0">
              <a:lnSpc>
                <a:spcPct val="115000"/>
              </a:lnSpc>
              <a:buNone/>
            </a:pPr>
            <a:r>
              <a:rPr lang="el-GR" altLang="el-GR" sz="2400" dirty="0" smtClean="0">
                <a:cs typeface="Times New Roman" pitchFamily="18" charset="0"/>
              </a:rPr>
              <a:t>1. O μηχανισμός απόψεων που μπορεί να χρησιμοποιείται για την απόκρυψη εμπιστευτικών δεδομένων από τους μη εξουσιοδοτημένους χρήστες, και </a:t>
            </a:r>
            <a:endParaRPr lang="el-GR" altLang="el-GR" sz="2400" dirty="0" smtClean="0"/>
          </a:p>
          <a:p>
            <a:pPr marL="0" indent="0" algn="just" eaLnBrk="0" hangingPunct="0">
              <a:lnSpc>
                <a:spcPct val="115000"/>
              </a:lnSpc>
              <a:buNone/>
            </a:pPr>
            <a:r>
              <a:rPr lang="el-GR" altLang="el-GR" sz="2400" dirty="0" smtClean="0">
                <a:cs typeface="Times New Roman" pitchFamily="18" charset="0"/>
              </a:rPr>
              <a:t>2. το ίδιο το σύστημα εξουσιοδότησης, που επιτρέπει στους χρήστες οι οποίοι έχουν κάποια συγκεκριμένα προνόμια να παραχωρούν επιλεκτικά και δυναμικά αυτά τα προνόμια σε άλλους χρήστες και στη συνέχεια να αναιρούν αυτά τα προνόμια, αν θέλουν.</a:t>
            </a:r>
            <a:endParaRPr lang="el-GR" altLang="el-GR" sz="24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1696946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93610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120000"/>
              </a:lnSpc>
            </a:pPr>
            <a:r>
              <a:rPr lang="el-GR" altLang="el-GR" dirty="0">
                <a:cs typeface="Times New Roman" pitchFamily="18" charset="0"/>
              </a:rPr>
              <a:t>Απόψεις και </a:t>
            </a:r>
            <a:r>
              <a:rPr lang="el-GR" altLang="el-GR" dirty="0" smtClean="0">
                <a:cs typeface="Times New Roman" pitchFamily="18" charset="0"/>
              </a:rPr>
              <a:t>ασφάλεια (1 από 5)</a:t>
            </a:r>
            <a:endParaRPr lang="el-GR" altLang="el-GR" dirty="0"/>
          </a:p>
        </p:txBody>
      </p:sp>
      <p:sp>
        <p:nvSpPr>
          <p:cNvPr id="6" name="Rectangle 4" descr="Για μια επίδειξη της χρήσης των απόψεων (views) με σκοπό την ασφάλεια, δίνουμε ανάλογα της SQL για τα παραπάνω Παραδείγματα 1 εώς 5.&#10;1) CREATE VIEW EX1 AS,&#10; SELECT S τελεία S#, S τελεία S NAME, S τελεία CITY,&#10; FROM S.&#10;Η άποψη ορίζει τα δεδομένα για τα οποία παραχωρείται η εξουσιοδότηση. Η ίδια η παραχώρηση της εξουσιοδότησης γίνεται με την εντολή GRANT.&#10;GRANT SELECT ON EX1 TO Jacques, Anne, Charley.&#10;&#10;&#10;"/>
          <p:cNvSpPr txBox="1">
            <a:spLocks noChangeArrowheads="1"/>
          </p:cNvSpPr>
          <p:nvPr/>
        </p:nvSpPr>
        <p:spPr>
          <a:xfrm>
            <a:off x="467545" y="1268760"/>
            <a:ext cx="8280920" cy="489654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lnSpc>
                <a:spcPct val="120000"/>
              </a:lnSpc>
              <a:buNone/>
            </a:pPr>
            <a:r>
              <a:rPr lang="el-GR" altLang="el-GR" sz="2400" dirty="0">
                <a:cs typeface="Times New Roman" pitchFamily="18" charset="0"/>
              </a:rPr>
              <a:t>Για μια επίδειξη της χρήσης των απόψεων (</a:t>
            </a:r>
            <a:r>
              <a:rPr lang="en-GB" altLang="el-GR" sz="2400" dirty="0">
                <a:cs typeface="Times New Roman" pitchFamily="18" charset="0"/>
              </a:rPr>
              <a:t>views</a:t>
            </a:r>
            <a:r>
              <a:rPr lang="el-GR" altLang="el-GR" sz="2400" dirty="0">
                <a:cs typeface="Times New Roman" pitchFamily="18" charset="0"/>
              </a:rPr>
              <a:t>) με σκοπό την ασφάλεια, δίνουμε ανάλογα της </a:t>
            </a:r>
            <a:r>
              <a:rPr lang="en-GB" altLang="el-GR" sz="2400" dirty="0">
                <a:cs typeface="Times New Roman" pitchFamily="18" charset="0"/>
              </a:rPr>
              <a:t>SQL</a:t>
            </a:r>
            <a:r>
              <a:rPr lang="el-GR" altLang="el-GR" sz="2400" dirty="0">
                <a:cs typeface="Times New Roman" pitchFamily="18" charset="0"/>
              </a:rPr>
              <a:t> για τα παραπάνω Παραδείγματα 1-5</a:t>
            </a:r>
            <a:r>
              <a:rPr lang="el-GR" altLang="el-GR" sz="2400" dirty="0" smtClean="0">
                <a:cs typeface="Times New Roman" pitchFamily="18" charset="0"/>
              </a:rPr>
              <a:t>.</a:t>
            </a:r>
          </a:p>
          <a:p>
            <a:pPr marL="0" indent="0" algn="just">
              <a:buNone/>
            </a:pPr>
            <a:r>
              <a:rPr lang="en-GB" altLang="el-GR" sz="2400" b="1" dirty="0" smtClean="0">
                <a:cs typeface="Times New Roman" pitchFamily="18" charset="0"/>
              </a:rPr>
              <a:t>1)</a:t>
            </a:r>
            <a:r>
              <a:rPr lang="el-GR" altLang="el-GR" sz="2400" b="1" dirty="0" smtClean="0">
                <a:cs typeface="Times New Roman" pitchFamily="18" charset="0"/>
              </a:rPr>
              <a:t> </a:t>
            </a:r>
            <a:r>
              <a:rPr lang="en-GB" altLang="el-GR" sz="2400" dirty="0" smtClean="0">
                <a:cs typeface="Times New Roman" pitchFamily="18" charset="0"/>
              </a:rPr>
              <a:t>CREATE </a:t>
            </a:r>
            <a:r>
              <a:rPr lang="en-GB" altLang="el-GR" sz="2400" dirty="0">
                <a:cs typeface="Times New Roman" pitchFamily="18" charset="0"/>
              </a:rPr>
              <a:t>VIEW EX1 AS</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SELECT S.S#, S.SNAME, S.CITY</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FROM</a:t>
            </a:r>
            <a:r>
              <a:rPr lang="el-GR" altLang="el-GR" sz="2400" dirty="0">
                <a:cs typeface="Times New Roman" pitchFamily="18" charset="0"/>
              </a:rPr>
              <a:t> </a:t>
            </a:r>
            <a:r>
              <a:rPr lang="en-GB" altLang="el-GR" sz="2400" dirty="0">
                <a:cs typeface="Times New Roman" pitchFamily="18" charset="0"/>
              </a:rPr>
              <a:t>S</a:t>
            </a:r>
            <a:r>
              <a:rPr lang="el-GR" altLang="el-GR" sz="2400" dirty="0">
                <a:cs typeface="Times New Roman" pitchFamily="18" charset="0"/>
              </a:rPr>
              <a:t>;</a:t>
            </a:r>
          </a:p>
          <a:p>
            <a:pPr marL="0" indent="0" algn="just" eaLnBrk="0" hangingPunct="0">
              <a:buNone/>
            </a:pPr>
            <a:r>
              <a:rPr lang="el-GR" altLang="el-GR" sz="2400" dirty="0" smtClean="0">
                <a:cs typeface="Times New Roman" pitchFamily="18" charset="0"/>
              </a:rPr>
              <a:t>Η </a:t>
            </a:r>
            <a:r>
              <a:rPr lang="el-GR" altLang="el-GR" sz="2400" dirty="0">
                <a:cs typeface="Times New Roman" pitchFamily="18" charset="0"/>
              </a:rPr>
              <a:t>άποψη ορίζει τα δεδομένα για τα οποία παραχωρείται η εξουσιοδότηση. Η ίδια η παραχώρηση της εξουσιοδότησης γίνεται με την εντολή </a:t>
            </a:r>
            <a:r>
              <a:rPr lang="en-GB" altLang="el-GR" sz="2400" dirty="0">
                <a:cs typeface="Times New Roman" pitchFamily="18" charset="0"/>
              </a:rPr>
              <a:t>GRANT</a:t>
            </a:r>
            <a:r>
              <a:rPr lang="el-GR" altLang="el-GR" sz="2400" dirty="0">
                <a:cs typeface="Times New Roman" pitchFamily="18" charset="0"/>
              </a:rPr>
              <a:t>.</a:t>
            </a:r>
          </a:p>
          <a:p>
            <a:pPr marL="0" indent="0" algn="just" eaLnBrk="0" hangingPunct="0">
              <a:buNone/>
            </a:pPr>
            <a:r>
              <a:rPr lang="en-GB" altLang="el-GR" sz="2400" dirty="0">
                <a:cs typeface="Times New Roman" pitchFamily="18" charset="0"/>
              </a:rPr>
              <a:t>GRANT SELECT ON EX1 TO Jacques, Anne, Charley;</a:t>
            </a:r>
            <a:endParaRPr lang="el-GR" altLang="el-GR" sz="2400" dirty="0">
              <a:cs typeface="Times New Roman" pitchFamily="18" charset="0"/>
            </a:endParaRPr>
          </a:p>
          <a:p>
            <a:pPr marL="0" indent="0" eaLnBrk="0" hangingPunct="0">
              <a:buNone/>
            </a:pPr>
            <a:endParaRPr lang="el-GR" altLang="el-GR" sz="2400" dirty="0"/>
          </a:p>
          <a:p>
            <a:pPr marL="0" indent="0" algn="just" eaLnBrk="0" hangingPunct="0">
              <a:lnSpc>
                <a:spcPct val="120000"/>
              </a:lnSpc>
              <a:buNone/>
            </a:pP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79208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Απόψεις και ασφάλεια </a:t>
            </a:r>
            <a:r>
              <a:rPr lang="el-GR" altLang="el-GR" dirty="0" smtClean="0">
                <a:cs typeface="Times New Roman" pitchFamily="18" charset="0"/>
              </a:rPr>
              <a:t>(2 </a:t>
            </a:r>
            <a:r>
              <a:rPr lang="el-GR" altLang="el-GR" dirty="0">
                <a:cs typeface="Times New Roman" pitchFamily="18" charset="0"/>
              </a:rPr>
              <a:t>από 5)</a:t>
            </a:r>
            <a:endParaRPr lang="el-GR" dirty="0">
              <a:cs typeface="Times New Roman" pitchFamily="18" charset="0"/>
            </a:endParaRPr>
          </a:p>
        </p:txBody>
      </p:sp>
      <p:sp>
        <p:nvSpPr>
          <p:cNvPr id="6" name="Rectangle 4" descr="2) CREATE VIEW EX2 AS,&#10;SELECT S τελεία S#, S τελεία S NAME, S τελεία STATUS, S τελεία CITY,&#10;FROM S,&#10;WHERE S τελεία CITY ίσο με Paris.&#10;&#10;Η αντίστοιχη εντολή GRANT είναι:&#10;GRANT SELECT, INSERT, UPDATE, άγκιστρο, S NAME, STATUS, άγκιστρο,&#10;DELETE,&#10;ON EX2 TO Dan, Misha.&#10;&#10;"/>
          <p:cNvSpPr txBox="1">
            <a:spLocks noChangeArrowheads="1"/>
          </p:cNvSpPr>
          <p:nvPr>
            <p:custDataLst>
              <p:tags r:id="rId2"/>
            </p:custDataLst>
          </p:nvPr>
        </p:nvSpPr>
        <p:spPr>
          <a:xfrm>
            <a:off x="467545" y="1268760"/>
            <a:ext cx="8280920" cy="468052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altLang="el-GR" sz="2400" b="1" dirty="0" smtClean="0">
                <a:cs typeface="Times New Roman" pitchFamily="18" charset="0"/>
              </a:rPr>
              <a:t>2)</a:t>
            </a:r>
            <a:r>
              <a:rPr lang="el-GR" altLang="el-GR" sz="2400" b="1" dirty="0" smtClean="0">
                <a:cs typeface="Times New Roman" pitchFamily="18" charset="0"/>
              </a:rPr>
              <a:t> </a:t>
            </a:r>
            <a:r>
              <a:rPr lang="en-GB" altLang="el-GR" sz="2400" dirty="0" smtClean="0">
                <a:cs typeface="Times New Roman" pitchFamily="18" charset="0"/>
              </a:rPr>
              <a:t>CREATE </a:t>
            </a:r>
            <a:r>
              <a:rPr lang="en-GB" altLang="el-GR" sz="2400" dirty="0">
                <a:cs typeface="Times New Roman" pitchFamily="18" charset="0"/>
              </a:rPr>
              <a:t>VIEW EX2 AS</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SELECT S.S#, S.SNAME, S.STATUS, S.CITY</a:t>
            </a:r>
          </a:p>
          <a:p>
            <a:pPr marL="0" indent="0" algn="just" eaLnBrk="0" hangingPunct="0">
              <a:buNone/>
            </a:pPr>
            <a:r>
              <a:rPr lang="en-GB" altLang="el-GR" sz="2400" dirty="0">
                <a:cs typeface="Times New Roman" pitchFamily="18" charset="0"/>
              </a:rPr>
              <a:t>FROM S</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WHERE S.CITY = ‘Paris’;</a:t>
            </a:r>
            <a:endParaRPr lang="el-GR" altLang="el-GR" sz="2400" dirty="0">
              <a:cs typeface="Times New Roman" pitchFamily="18" charset="0"/>
            </a:endParaRPr>
          </a:p>
          <a:p>
            <a:pPr marL="0" indent="0" algn="just" eaLnBrk="0" hangingPunct="0">
              <a:buNone/>
            </a:pPr>
            <a:endParaRPr lang="en-GB" altLang="el-GR" sz="2400" dirty="0">
              <a:cs typeface="Times New Roman" pitchFamily="18" charset="0"/>
            </a:endParaRPr>
          </a:p>
          <a:p>
            <a:pPr marL="0" indent="0" algn="just" eaLnBrk="0" hangingPunct="0">
              <a:buNone/>
            </a:pPr>
            <a:r>
              <a:rPr lang="el-GR" altLang="el-GR" sz="2400" dirty="0">
                <a:cs typeface="Times New Roman" pitchFamily="18" charset="0"/>
              </a:rPr>
              <a:t>Η αντίστοιχη εντολή </a:t>
            </a:r>
            <a:r>
              <a:rPr lang="en-GB" altLang="el-GR" sz="2400" dirty="0">
                <a:cs typeface="Times New Roman" pitchFamily="18" charset="0"/>
              </a:rPr>
              <a:t>GRANT</a:t>
            </a:r>
            <a:r>
              <a:rPr lang="el-GR" altLang="el-GR" sz="2400" dirty="0">
                <a:cs typeface="Times New Roman" pitchFamily="18" charset="0"/>
              </a:rPr>
              <a:t> είναι:</a:t>
            </a:r>
          </a:p>
          <a:p>
            <a:pPr marL="0" indent="0" algn="just" eaLnBrk="0" hangingPunct="0">
              <a:buNone/>
            </a:pPr>
            <a:r>
              <a:rPr lang="en-GB" altLang="el-GR" sz="2400" dirty="0">
                <a:cs typeface="Times New Roman" pitchFamily="18" charset="0"/>
              </a:rPr>
              <a:t>GRANT SELECT, INSERT, UPDATE {SNAME, STATUS}, 		DELETE</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ON EX2 TO Dan, </a:t>
            </a:r>
            <a:r>
              <a:rPr lang="en-GB" altLang="el-GR" sz="2400" dirty="0" err="1">
                <a:cs typeface="Times New Roman" pitchFamily="18" charset="0"/>
              </a:rPr>
              <a:t>Misha</a:t>
            </a:r>
            <a:r>
              <a:rPr lang="en-GB" altLang="el-GR" sz="2400" dirty="0">
                <a:cs typeface="Times New Roman" pitchFamily="18" charset="0"/>
              </a:rPr>
              <a:t>;</a:t>
            </a:r>
            <a:endParaRPr lang="el-GR" altLang="el-GR" sz="2400" dirty="0">
              <a:cs typeface="Times New Roman" pitchFamily="18" charset="0"/>
            </a:endParaRPr>
          </a:p>
          <a:p>
            <a:pPr marL="0" indent="0" eaLnBrk="0" hangingPunct="0">
              <a:buNone/>
            </a:pP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93610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Απόψεις και ασφάλεια </a:t>
            </a:r>
            <a:r>
              <a:rPr lang="el-GR" altLang="el-GR" dirty="0" smtClean="0">
                <a:cs typeface="Times New Roman" pitchFamily="18" charset="0"/>
              </a:rPr>
              <a:t>(3 </a:t>
            </a:r>
            <a:r>
              <a:rPr lang="el-GR" altLang="el-GR" dirty="0">
                <a:cs typeface="Times New Roman" pitchFamily="18" charset="0"/>
              </a:rPr>
              <a:t>από 5)</a:t>
            </a:r>
            <a:endParaRPr lang="el-GR" dirty="0">
              <a:cs typeface="Times New Roman" pitchFamily="18" charset="0"/>
            </a:endParaRPr>
          </a:p>
        </p:txBody>
      </p:sp>
      <p:sp>
        <p:nvSpPr>
          <p:cNvPr id="6" name="Rectangle 4" descr="3) CREATE VIEW EX3 AS,&#10; SELECT S τελεία S#, S τελεία S NAME, S τελεία STATUS, S τελεία CITY,&#10; FROM S,&#10; WHERE EXISTS,&#10; SELECT επί FROM SP,&#10;  WHERE EXISTS,&#10;    SELECT επί FROM P,&#10;   WHERE S τελεία S# ίσο με SP τελεία S#,&#10;   AND SP τελεία P# ίσο με P τελεία P#,&#10;   AND P τελεία CITY ίσο με Rome.&#10;&#10;&#10;"/>
          <p:cNvSpPr txBox="1">
            <a:spLocks noChangeArrowheads="1"/>
          </p:cNvSpPr>
          <p:nvPr>
            <p:custDataLst>
              <p:tags r:id="rId2"/>
            </p:custDataLst>
          </p:nvPr>
        </p:nvSpPr>
        <p:spPr>
          <a:xfrm>
            <a:off x="467545" y="1052736"/>
            <a:ext cx="8280920" cy="525658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altLang="el-GR" sz="2400" b="1" dirty="0" smtClean="0">
                <a:cs typeface="Times New Roman" pitchFamily="18" charset="0"/>
              </a:rPr>
              <a:t>3)</a:t>
            </a:r>
            <a:r>
              <a:rPr lang="el-GR" altLang="el-GR" sz="2400" b="1" dirty="0" smtClean="0">
                <a:cs typeface="Times New Roman" pitchFamily="18" charset="0"/>
              </a:rPr>
              <a:t> </a:t>
            </a:r>
            <a:r>
              <a:rPr lang="en-GB" altLang="el-GR" sz="2400" dirty="0" smtClean="0">
                <a:cs typeface="Times New Roman" pitchFamily="18" charset="0"/>
              </a:rPr>
              <a:t>CREATE </a:t>
            </a:r>
            <a:r>
              <a:rPr lang="en-GB" altLang="el-GR" sz="2400" dirty="0">
                <a:cs typeface="Times New Roman" pitchFamily="18" charset="0"/>
              </a:rPr>
              <a:t>VIEW EX3 AS</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SELECT S.S#, S.SNAME, S.STATUS, S.CITY</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FROM S</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WHERE EXISTS</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(SELECT * FROM SP</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WHERE EXISTS</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(SELECT * FROM P</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WHERE S.S# = SP.S#</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AND SP.P# = P.P#</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AND P.CITY = ‘Rome’));</a:t>
            </a:r>
            <a:endParaRPr lang="el-GR" altLang="el-GR" sz="2400" dirty="0">
              <a:cs typeface="Times New Roman" pitchFamily="18" charset="0"/>
            </a:endParaRPr>
          </a:p>
          <a:p>
            <a:pPr marL="0" indent="0" algn="just" eaLnBrk="0" hangingPunct="0">
              <a:buNone/>
            </a:pPr>
            <a:endParaRPr lang="en-GB" altLang="el-GR" sz="2400" dirty="0">
              <a:cs typeface="Times New Roman" pitchFamily="18" charset="0"/>
            </a:endParaRPr>
          </a:p>
          <a:p>
            <a:pPr marL="0" indent="0" eaLnBrk="0" hangingPunct="0">
              <a:buNone/>
            </a:pP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93610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a:cs typeface="Times New Roman" pitchFamily="18" charset="0"/>
              </a:rPr>
              <a:t>Απόψεις και ασφάλεια </a:t>
            </a:r>
            <a:r>
              <a:rPr lang="el-GR" altLang="el-GR" dirty="0" smtClean="0">
                <a:cs typeface="Times New Roman" pitchFamily="18" charset="0"/>
              </a:rPr>
              <a:t>(4 </a:t>
            </a:r>
            <a:r>
              <a:rPr lang="el-GR" altLang="el-GR" dirty="0">
                <a:cs typeface="Times New Roman" pitchFamily="18" charset="0"/>
              </a:rPr>
              <a:t>από 5)</a:t>
            </a:r>
            <a:endParaRPr lang="el-GR" dirty="0">
              <a:cs typeface="Times New Roman" pitchFamily="18" charset="0"/>
            </a:endParaRPr>
          </a:p>
        </p:txBody>
      </p:sp>
      <p:sp>
        <p:nvSpPr>
          <p:cNvPr id="6" name="Rectangle 4" descr="Η αντίστοιχη εντολή GRANT είναι:&#10;GRANT SELECT ON EX3 TO Giovani,&#10;&#10;4) CREATE VIEW EX4 AS,&#10; SELECT S τελεία S#, S τελεία S NAME,&#10; FROM S,&#10; WHERE S τελεία STATUS μεγαλύτερο του 50.&#10;&#10;Η αντίστοιχη εντολή GRANT είναι:&#10;GRANT SELECT ON EX4 TO Judy, Paul.&#10; &#10;"/>
          <p:cNvSpPr txBox="1">
            <a:spLocks noChangeArrowheads="1"/>
          </p:cNvSpPr>
          <p:nvPr/>
        </p:nvSpPr>
        <p:spPr>
          <a:xfrm>
            <a:off x="467545" y="1124744"/>
            <a:ext cx="8280920" cy="504056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pPr>
            <a:r>
              <a:rPr lang="el-GR" altLang="el-GR" sz="2400" dirty="0">
                <a:cs typeface="Times New Roman" pitchFamily="18" charset="0"/>
              </a:rPr>
              <a:t>Η αντίστοιχη εντολή </a:t>
            </a:r>
            <a:r>
              <a:rPr lang="en-GB" altLang="el-GR" sz="2400" dirty="0">
                <a:cs typeface="Times New Roman" pitchFamily="18" charset="0"/>
              </a:rPr>
              <a:t>GRANT</a:t>
            </a:r>
            <a:r>
              <a:rPr lang="el-GR" altLang="el-GR" sz="2400" dirty="0">
                <a:cs typeface="Times New Roman" pitchFamily="18" charset="0"/>
              </a:rPr>
              <a:t> είναι:</a:t>
            </a:r>
          </a:p>
          <a:p>
            <a:pPr marL="0" indent="0" algn="just" eaLnBrk="0" hangingPunct="0">
              <a:buNone/>
            </a:pPr>
            <a:r>
              <a:rPr lang="en-GB" altLang="el-GR" sz="2400" dirty="0">
                <a:cs typeface="Times New Roman" pitchFamily="18" charset="0"/>
              </a:rPr>
              <a:t>GRANT SELECT ON EX3 TO Giovani</a:t>
            </a:r>
            <a:r>
              <a:rPr lang="en-GB" altLang="el-GR" sz="2400" dirty="0" smtClean="0">
                <a:cs typeface="Times New Roman" pitchFamily="18" charset="0"/>
              </a:rPr>
              <a:t>;</a:t>
            </a:r>
            <a:endParaRPr lang="el-GR" altLang="el-GR" sz="2400" dirty="0" smtClean="0">
              <a:cs typeface="Times New Roman" pitchFamily="18" charset="0"/>
            </a:endParaRPr>
          </a:p>
          <a:p>
            <a:pPr marL="0" indent="0" algn="just" eaLnBrk="0" hangingPunct="0">
              <a:buNone/>
            </a:pPr>
            <a:endParaRPr lang="el-GR" altLang="el-GR" sz="2400" dirty="0">
              <a:cs typeface="Times New Roman" pitchFamily="18" charset="0"/>
            </a:endParaRPr>
          </a:p>
          <a:p>
            <a:pPr marL="0" indent="0" algn="just">
              <a:buNone/>
            </a:pPr>
            <a:r>
              <a:rPr lang="en-GB" altLang="el-GR" sz="2400" b="1" dirty="0">
                <a:cs typeface="Times New Roman" pitchFamily="18" charset="0"/>
              </a:rPr>
              <a:t>4) </a:t>
            </a:r>
            <a:r>
              <a:rPr lang="en-GB" altLang="el-GR" sz="2400" dirty="0" smtClean="0">
                <a:cs typeface="Times New Roman" pitchFamily="18" charset="0"/>
              </a:rPr>
              <a:t>CREATE </a:t>
            </a:r>
            <a:r>
              <a:rPr lang="en-GB" altLang="el-GR" sz="2400" dirty="0">
                <a:cs typeface="Times New Roman" pitchFamily="18" charset="0"/>
              </a:rPr>
              <a:t>VIEW EX4 AS</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SELECT S.S#, S.SNAME</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FROM S</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WHERE S.STATUS &gt; 50;</a:t>
            </a:r>
            <a:endParaRPr lang="el-GR" altLang="el-GR" sz="2400" dirty="0">
              <a:cs typeface="Times New Roman" pitchFamily="18" charset="0"/>
            </a:endParaRPr>
          </a:p>
          <a:p>
            <a:pPr marL="0" indent="0" algn="just" eaLnBrk="0" hangingPunct="0">
              <a:buNone/>
            </a:pPr>
            <a:endParaRPr lang="en-GB" altLang="el-GR" sz="2400" dirty="0">
              <a:cs typeface="Times New Roman" pitchFamily="18" charset="0"/>
            </a:endParaRPr>
          </a:p>
          <a:p>
            <a:pPr marL="0" indent="0" algn="just" eaLnBrk="0" hangingPunct="0">
              <a:buNone/>
            </a:pPr>
            <a:r>
              <a:rPr lang="el-GR" altLang="el-GR" sz="2400" dirty="0">
                <a:cs typeface="Times New Roman" pitchFamily="18" charset="0"/>
              </a:rPr>
              <a:t>Η αντίστοιχη εντολή </a:t>
            </a:r>
            <a:r>
              <a:rPr lang="en-GB" altLang="el-GR" sz="2400" dirty="0">
                <a:cs typeface="Times New Roman" pitchFamily="18" charset="0"/>
              </a:rPr>
              <a:t>GRANT</a:t>
            </a:r>
            <a:r>
              <a:rPr lang="el-GR" altLang="el-GR" sz="2400" dirty="0">
                <a:cs typeface="Times New Roman" pitchFamily="18" charset="0"/>
              </a:rPr>
              <a:t> είναι:</a:t>
            </a:r>
          </a:p>
          <a:p>
            <a:pPr marL="0" indent="0" eaLnBrk="0" hangingPunct="0">
              <a:buNone/>
            </a:pPr>
            <a:r>
              <a:rPr lang="en-GB" altLang="el-GR" sz="2400" dirty="0">
                <a:cs typeface="Times New Roman" pitchFamily="18" charset="0"/>
              </a:rPr>
              <a:t>GRANT SELECT ON EX4 TO Judy, Paul;	</a:t>
            </a:r>
            <a:r>
              <a:rPr lang="en-GB" altLang="el-GR" sz="2400" dirty="0"/>
              <a:t> </a:t>
            </a:r>
          </a:p>
          <a:p>
            <a:pPr marL="0" indent="0" algn="just" eaLnBrk="0" hangingPunct="0">
              <a:buNone/>
            </a:pPr>
            <a:r>
              <a:rPr lang="en-GB" altLang="el-GR" sz="2400" dirty="0">
                <a:cs typeface="Times New Roman" pitchFamily="18" charset="0"/>
              </a:rPr>
              <a:t>	</a:t>
            </a:r>
            <a:endParaRPr lang="el-GR" altLang="el-GR" sz="24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86409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Απόψεις και ασφάλεια </a:t>
            </a:r>
            <a:r>
              <a:rPr lang="el-GR" altLang="el-GR" dirty="0" smtClean="0">
                <a:cs typeface="Times New Roman" pitchFamily="18" charset="0"/>
              </a:rPr>
              <a:t>(5 </a:t>
            </a:r>
            <a:r>
              <a:rPr lang="el-GR" altLang="el-GR" dirty="0">
                <a:cs typeface="Times New Roman" pitchFamily="18" charset="0"/>
              </a:rPr>
              <a:t>από 5)</a:t>
            </a:r>
            <a:endParaRPr lang="el-GR" dirty="0">
              <a:cs typeface="Times New Roman" pitchFamily="18" charset="0"/>
            </a:endParaRPr>
          </a:p>
        </p:txBody>
      </p:sp>
      <p:sp>
        <p:nvSpPr>
          <p:cNvPr id="6" name="Rectangle 4" descr="5) CREATE VIEW SSQ AS,&#10; SELECT S τελεία S#, SELECT SUM, SP τελεία QTY,&#10; FROM SP,&#10; WHERE SP τελεία S# ίσο με S τελεία S#, AS SQ,&#10; FROM S.&#10;&#10;Η αντίστοιχη εντολή GRANT είναι:&#10;GRANT SELECT ON SSQ TO Fidel. &#10;&#10;Παρατήρηση: Οι κανόνες ασφάλειας είναι ανώνυμοι στην SQL.&#10;&#10;&#10;"/>
          <p:cNvSpPr txBox="1">
            <a:spLocks noChangeArrowheads="1"/>
          </p:cNvSpPr>
          <p:nvPr>
            <p:custDataLst>
              <p:tags r:id="rId2"/>
            </p:custDataLst>
          </p:nvPr>
        </p:nvSpPr>
        <p:spPr>
          <a:xfrm>
            <a:off x="467545" y="980728"/>
            <a:ext cx="8280920" cy="5327773"/>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altLang="el-GR" sz="2400" b="1" dirty="0">
                <a:cs typeface="Times New Roman" pitchFamily="18" charset="0"/>
              </a:rPr>
              <a:t>5) </a:t>
            </a:r>
            <a:r>
              <a:rPr lang="en-GB" altLang="el-GR" sz="2400" dirty="0" smtClean="0">
                <a:cs typeface="Times New Roman" pitchFamily="18" charset="0"/>
              </a:rPr>
              <a:t>CREATE </a:t>
            </a:r>
            <a:r>
              <a:rPr lang="en-GB" altLang="el-GR" sz="2400" dirty="0">
                <a:cs typeface="Times New Roman" pitchFamily="18" charset="0"/>
              </a:rPr>
              <a:t>VIEW SSQ AS</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SELECT S.S#, (SELECT SUM (SP.QTY)</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FROM SP</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WHERE SP.S# = S.S#) AS SQ</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FROM</a:t>
            </a:r>
            <a:r>
              <a:rPr lang="el-GR" altLang="el-GR" sz="2400" dirty="0">
                <a:cs typeface="Times New Roman" pitchFamily="18" charset="0"/>
              </a:rPr>
              <a:t> </a:t>
            </a:r>
            <a:r>
              <a:rPr lang="en-GB" altLang="el-GR" sz="2400" dirty="0">
                <a:cs typeface="Times New Roman" pitchFamily="18" charset="0"/>
              </a:rPr>
              <a:t>S</a:t>
            </a:r>
            <a:r>
              <a:rPr lang="el-GR" altLang="el-GR" sz="2400" dirty="0">
                <a:cs typeface="Times New Roman" pitchFamily="18" charset="0"/>
              </a:rPr>
              <a:t>;</a:t>
            </a:r>
          </a:p>
          <a:p>
            <a:pPr marL="0" indent="0" algn="just" eaLnBrk="0" hangingPunct="0">
              <a:buNone/>
            </a:pPr>
            <a:endParaRPr lang="en-GB" altLang="el-GR" sz="2400" dirty="0">
              <a:cs typeface="Times New Roman" pitchFamily="18" charset="0"/>
            </a:endParaRPr>
          </a:p>
          <a:p>
            <a:pPr marL="0" indent="0" algn="just" eaLnBrk="0" hangingPunct="0">
              <a:buNone/>
            </a:pPr>
            <a:r>
              <a:rPr lang="el-GR" altLang="el-GR" sz="2400" dirty="0">
                <a:cs typeface="Times New Roman" pitchFamily="18" charset="0"/>
              </a:rPr>
              <a:t>Η αντίστοιχη εντολή </a:t>
            </a:r>
            <a:r>
              <a:rPr lang="en-GB" altLang="el-GR" sz="2400" dirty="0">
                <a:cs typeface="Times New Roman" pitchFamily="18" charset="0"/>
              </a:rPr>
              <a:t>GRANT</a:t>
            </a:r>
            <a:r>
              <a:rPr lang="el-GR" altLang="el-GR" sz="2400" dirty="0">
                <a:cs typeface="Times New Roman" pitchFamily="18" charset="0"/>
              </a:rPr>
              <a:t> είναι:</a:t>
            </a:r>
          </a:p>
          <a:p>
            <a:pPr marL="0" indent="0" algn="just" eaLnBrk="0" hangingPunct="0">
              <a:buNone/>
            </a:pPr>
            <a:r>
              <a:rPr lang="en-GB" altLang="el-GR" sz="2400" dirty="0">
                <a:cs typeface="Times New Roman" pitchFamily="18" charset="0"/>
              </a:rPr>
              <a:t>GRANT SELECT ON SSQ TO Fidel;	</a:t>
            </a:r>
            <a:endParaRPr lang="el-GR" altLang="el-GR" sz="2400" dirty="0">
              <a:cs typeface="Times New Roman" pitchFamily="18" charset="0"/>
            </a:endParaRPr>
          </a:p>
          <a:p>
            <a:pPr marL="0" indent="0">
              <a:buNone/>
            </a:pPr>
            <a:endParaRPr lang="el-GR" altLang="el-GR" sz="2400" u="sng" dirty="0" smtClean="0">
              <a:solidFill>
                <a:srgbClr val="FF9900"/>
              </a:solidFill>
              <a:cs typeface="Times New Roman" pitchFamily="18" charset="0"/>
            </a:endParaRPr>
          </a:p>
          <a:p>
            <a:pPr marL="0" indent="0">
              <a:buNone/>
            </a:pPr>
            <a:r>
              <a:rPr lang="el-GR" altLang="el-GR" sz="2400" u="sng" dirty="0" smtClean="0">
                <a:solidFill>
                  <a:srgbClr val="7030A0"/>
                </a:solidFill>
                <a:cs typeface="Times New Roman" pitchFamily="18" charset="0"/>
              </a:rPr>
              <a:t>Παρατήρηση</a:t>
            </a:r>
            <a:r>
              <a:rPr lang="el-GR" altLang="el-GR" sz="2400" dirty="0">
                <a:cs typeface="Times New Roman" pitchFamily="18" charset="0"/>
              </a:rPr>
              <a:t>: Οι κανόνες ασφάλειας είναι ανώνυμοι στην </a:t>
            </a:r>
            <a:r>
              <a:rPr lang="en-GB" altLang="el-GR" sz="2400" dirty="0">
                <a:cs typeface="Times New Roman" pitchFamily="18" charset="0"/>
              </a:rPr>
              <a:t>SQL</a:t>
            </a:r>
            <a:r>
              <a:rPr lang="el-GR" altLang="el-GR" sz="2400" dirty="0">
                <a:cs typeface="Times New Roman" pitchFamily="18" charset="0"/>
              </a:rPr>
              <a:t>.</a:t>
            </a:r>
          </a:p>
          <a:p>
            <a:pPr eaLnBrk="0" hangingPunct="0"/>
            <a:endParaRPr lang="el-GR" altLang="el-GR" sz="2400" dirty="0"/>
          </a:p>
          <a:p>
            <a:pPr marL="0" indent="0" eaLnBrk="0" hangingPunct="0">
              <a:buNone/>
            </a:pP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smtClean="0">
                <a:cs typeface="Times New Roman" pitchFamily="18" charset="0"/>
              </a:rPr>
              <a:t>Οι εντολές </a:t>
            </a:r>
            <a:r>
              <a:rPr lang="en-US" altLang="el-GR" dirty="0" smtClean="0">
                <a:cs typeface="Times New Roman" pitchFamily="18" charset="0"/>
              </a:rPr>
              <a:t>GRANT</a:t>
            </a:r>
            <a:r>
              <a:rPr lang="el-GR" altLang="el-GR" dirty="0" smtClean="0">
                <a:cs typeface="Times New Roman" pitchFamily="18" charset="0"/>
              </a:rPr>
              <a:t> και </a:t>
            </a:r>
            <a:r>
              <a:rPr lang="en-US" altLang="el-GR" dirty="0" smtClean="0">
                <a:cs typeface="Times New Roman" pitchFamily="18" charset="0"/>
              </a:rPr>
              <a:t>REVOKE</a:t>
            </a:r>
            <a:r>
              <a:rPr lang="el-GR" altLang="el-GR" dirty="0" smtClean="0">
                <a:cs typeface="Times New Roman" pitchFamily="18" charset="0"/>
              </a:rPr>
              <a:t> </a:t>
            </a:r>
            <a:br>
              <a:rPr lang="el-GR" altLang="el-GR" dirty="0" smtClean="0">
                <a:cs typeface="Times New Roman" pitchFamily="18" charset="0"/>
              </a:rPr>
            </a:br>
            <a:r>
              <a:rPr lang="el-GR" altLang="el-GR" dirty="0" smtClean="0">
                <a:cs typeface="Times New Roman" pitchFamily="18" charset="0"/>
              </a:rPr>
              <a:t>(1 από 6)</a:t>
            </a:r>
            <a:endParaRPr lang="el-GR" altLang="el-GR" dirty="0">
              <a:cs typeface="Times New Roman" pitchFamily="18" charset="0"/>
            </a:endParaRPr>
          </a:p>
        </p:txBody>
      </p:sp>
      <p:sp>
        <p:nvSpPr>
          <p:cNvPr id="6" name="Rectangle 4"/>
          <p:cNvSpPr txBox="1">
            <a:spLocks noChangeArrowheads="1"/>
          </p:cNvSpPr>
          <p:nvPr/>
        </p:nvSpPr>
        <p:spPr>
          <a:xfrm>
            <a:off x="467545" y="1844824"/>
            <a:ext cx="8280920" cy="396044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pPr>
            <a:r>
              <a:rPr lang="el-GR" altLang="el-GR" sz="2400" dirty="0" smtClean="0">
                <a:cs typeface="Times New Roman" pitchFamily="18" charset="0"/>
              </a:rPr>
              <a:t>Ο καθορισμός των πράξεων που επιτρέπεται να εκτελούν οι εξουσιοδοτημένοι χρήστες πάνω σε αυτά τα τμήματα πραγματοποιείται από την εντολή </a:t>
            </a:r>
            <a:r>
              <a:rPr lang="en-US" altLang="el-GR" sz="2400" dirty="0" smtClean="0">
                <a:solidFill>
                  <a:srgbClr val="7030A0"/>
                </a:solidFill>
                <a:cs typeface="Times New Roman" pitchFamily="18" charset="0"/>
              </a:rPr>
              <a:t>GRANT</a:t>
            </a:r>
            <a:r>
              <a:rPr lang="el-GR" altLang="el-GR" sz="2400" dirty="0" smtClean="0">
                <a:cs typeface="Times New Roman" pitchFamily="18" charset="0"/>
              </a:rPr>
              <a:t> (</a:t>
            </a:r>
            <a:r>
              <a:rPr lang="el-GR" altLang="el-GR" sz="2400" dirty="0" smtClean="0">
                <a:solidFill>
                  <a:srgbClr val="7030A0"/>
                </a:solidFill>
                <a:cs typeface="Times New Roman" pitchFamily="18" charset="0"/>
              </a:rPr>
              <a:t>παραχώρηση</a:t>
            </a:r>
            <a:r>
              <a:rPr lang="el-GR" altLang="el-GR" sz="2400" dirty="0" smtClean="0">
                <a:cs typeface="Times New Roman" pitchFamily="18" charset="0"/>
              </a:rPr>
              <a:t>).</a:t>
            </a:r>
          </a:p>
          <a:p>
            <a:pPr marL="0" indent="0" algn="just" eaLnBrk="0" hangingPunct="0">
              <a:buNone/>
            </a:pPr>
            <a:endParaRPr lang="el-GR" altLang="el-GR" sz="2400" dirty="0" smtClean="0">
              <a:cs typeface="Times New Roman" pitchFamily="18" charset="0"/>
            </a:endParaRPr>
          </a:p>
          <a:p>
            <a:pPr marL="0" indent="0" algn="just" eaLnBrk="0" hangingPunct="0">
              <a:buNone/>
            </a:pPr>
            <a:r>
              <a:rPr lang="el-GR" altLang="el-GR" sz="2400" dirty="0" smtClean="0">
                <a:cs typeface="Times New Roman" pitchFamily="18" charset="0"/>
              </a:rPr>
              <a:t>Στον δημιουργό οποιουδήποτε αντικειμένου παραχωρούνται αυτόματα όλα τα προνόμια που έχουν νόημα </a:t>
            </a:r>
            <a:r>
              <a:rPr lang="el-GR" altLang="el-GR" sz="2400" dirty="0" err="1" smtClean="0">
                <a:cs typeface="Times New Roman" pitchFamily="18" charset="0"/>
              </a:rPr>
              <a:t>γι’αυτο</a:t>
            </a:r>
            <a:r>
              <a:rPr lang="el-GR" altLang="el-GR" sz="2400" dirty="0" smtClean="0">
                <a:cs typeface="Times New Roman" pitchFamily="18" charset="0"/>
              </a:rPr>
              <a:t> το αντικείμενο. Ακόμα, τα προνόμια αυτά παραχωρούνται με «</a:t>
            </a:r>
            <a:r>
              <a:rPr lang="el-GR" altLang="el-GR" sz="2400" b="1" dirty="0" smtClean="0">
                <a:solidFill>
                  <a:schemeClr val="accent1"/>
                </a:solidFill>
                <a:cs typeface="Times New Roman" pitchFamily="18" charset="0"/>
              </a:rPr>
              <a:t>εξουσία παραχώρησης</a:t>
            </a:r>
            <a:r>
              <a:rPr lang="el-GR" altLang="el-GR" sz="2400" dirty="0" smtClean="0">
                <a:cs typeface="Times New Roman" pitchFamily="18" charset="0"/>
              </a:rPr>
              <a:t>» σε κάθε περίπτωση, που σημαίνει ότι το προνόμιο μπορεί να παραχωρηθεί σε κάποιον άλλο χρήστη.</a:t>
            </a:r>
            <a:endParaRPr lang="el-GR" altLang="el-GR" sz="24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smtClean="0">
                <a:cs typeface="Times New Roman" pitchFamily="18" charset="0"/>
              </a:rPr>
              <a:t>Οι εντολές </a:t>
            </a:r>
            <a:r>
              <a:rPr lang="en-US" altLang="el-GR" dirty="0" smtClean="0">
                <a:cs typeface="Times New Roman" pitchFamily="18" charset="0"/>
              </a:rPr>
              <a:t>GRANT</a:t>
            </a:r>
            <a:r>
              <a:rPr lang="el-GR" altLang="el-GR" dirty="0" smtClean="0">
                <a:cs typeface="Times New Roman" pitchFamily="18" charset="0"/>
              </a:rPr>
              <a:t> και </a:t>
            </a:r>
            <a:r>
              <a:rPr lang="en-US" altLang="el-GR" dirty="0" smtClean="0">
                <a:cs typeface="Times New Roman" pitchFamily="18" charset="0"/>
              </a:rPr>
              <a:t>REVOKE</a:t>
            </a:r>
            <a:r>
              <a:rPr lang="el-GR" altLang="el-GR" dirty="0" smtClean="0">
                <a:cs typeface="Times New Roman" pitchFamily="18" charset="0"/>
              </a:rPr>
              <a:t> </a:t>
            </a:r>
            <a:br>
              <a:rPr lang="el-GR" altLang="el-GR" dirty="0" smtClean="0">
                <a:cs typeface="Times New Roman" pitchFamily="18" charset="0"/>
              </a:rPr>
            </a:br>
            <a:r>
              <a:rPr lang="el-GR" altLang="el-GR" dirty="0" smtClean="0">
                <a:cs typeface="Times New Roman" pitchFamily="18" charset="0"/>
              </a:rPr>
              <a:t>(2 από 6)</a:t>
            </a:r>
            <a:endParaRPr lang="el-GR" altLang="el-GR" dirty="0">
              <a:cs typeface="Times New Roman" pitchFamily="18" charset="0"/>
            </a:endParaRPr>
          </a:p>
        </p:txBody>
      </p:sp>
      <p:sp>
        <p:nvSpPr>
          <p:cNvPr id="6" name="Rectangle 4" descr="Η σύνταξη είναι:&#10;GRANT λισκομ προνομίων ON αντικείμενο TO λισκομ χρηστών, &#10;   WITH GRANT OPTION.&#10; Τα επιτρεπτά προνόμια είναι USAGE (χρήση), SELECT (επιλογή), INSERT (εισαγωγή), UPDATE (ενημέρωση), DELETE (διαγραφή) και REFERENCES (αναφορά).&#10;&#10;Το προνόμιο USAGE χρειάζεται για να μπορεί να χρησιμοποιηθεί ένα συγκεκριμένο πεδίο ορισμού και το προνόμιο REFERENCES χρειάζεται για να μπορεί να γίνει αναφορά σε ένα συγκεκριμένο επώνυμο πίνακα από μια δέσμευση ακεραιότητας.&#10;&#10;"/>
          <p:cNvSpPr txBox="1">
            <a:spLocks noChangeArrowheads="1"/>
          </p:cNvSpPr>
          <p:nvPr/>
        </p:nvSpPr>
        <p:spPr>
          <a:xfrm>
            <a:off x="467545" y="1412776"/>
            <a:ext cx="8280920" cy="488401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altLang="el-GR" sz="2400" dirty="0">
                <a:cs typeface="Times New Roman" pitchFamily="18" charset="0"/>
              </a:rPr>
              <a:t>Η σύνταξη είναι:</a:t>
            </a:r>
            <a:endParaRPr lang="el-GR" altLang="el-GR" sz="2400" dirty="0"/>
          </a:p>
          <a:p>
            <a:pPr marL="0" indent="0" algn="just" eaLnBrk="0" hangingPunct="0">
              <a:buNone/>
            </a:pPr>
            <a:r>
              <a:rPr lang="en-GB" altLang="el-GR" sz="2400" b="1" dirty="0" smtClean="0">
                <a:solidFill>
                  <a:srgbClr val="7030A0"/>
                </a:solidFill>
                <a:cs typeface="Times New Roman" pitchFamily="18" charset="0"/>
              </a:rPr>
              <a:t>GRANT</a:t>
            </a:r>
            <a:r>
              <a:rPr lang="el-GR" altLang="el-GR" sz="2400" b="1" dirty="0" smtClean="0">
                <a:solidFill>
                  <a:srgbClr val="7030A0"/>
                </a:solidFill>
                <a:cs typeface="Times New Roman" pitchFamily="18" charset="0"/>
              </a:rPr>
              <a:t> </a:t>
            </a:r>
            <a:r>
              <a:rPr lang="el-GR" altLang="el-GR" sz="2400" b="1" i="1" dirty="0" err="1">
                <a:solidFill>
                  <a:srgbClr val="7030A0"/>
                </a:solidFill>
                <a:cs typeface="Times New Roman" pitchFamily="18" charset="0"/>
              </a:rPr>
              <a:t>λισκομ</a:t>
            </a:r>
            <a:r>
              <a:rPr lang="el-GR" altLang="el-GR" sz="2400" b="1" i="1" dirty="0">
                <a:solidFill>
                  <a:srgbClr val="7030A0"/>
                </a:solidFill>
                <a:cs typeface="Times New Roman" pitchFamily="18" charset="0"/>
              </a:rPr>
              <a:t>-προνομίων</a:t>
            </a:r>
            <a:r>
              <a:rPr lang="el-GR" altLang="el-GR" sz="2400" b="1" dirty="0">
                <a:solidFill>
                  <a:srgbClr val="7030A0"/>
                </a:solidFill>
                <a:cs typeface="Times New Roman" pitchFamily="18" charset="0"/>
              </a:rPr>
              <a:t> </a:t>
            </a:r>
            <a:r>
              <a:rPr lang="en-GB" altLang="el-GR" sz="2400" b="1" dirty="0">
                <a:solidFill>
                  <a:srgbClr val="7030A0"/>
                </a:solidFill>
                <a:cs typeface="Times New Roman" pitchFamily="18" charset="0"/>
              </a:rPr>
              <a:t>ON</a:t>
            </a:r>
            <a:r>
              <a:rPr lang="el-GR" altLang="el-GR" sz="2400" b="1" dirty="0">
                <a:solidFill>
                  <a:srgbClr val="7030A0"/>
                </a:solidFill>
                <a:cs typeface="Times New Roman" pitchFamily="18" charset="0"/>
              </a:rPr>
              <a:t> </a:t>
            </a:r>
            <a:r>
              <a:rPr lang="el-GR" altLang="el-GR" sz="2400" b="1" i="1" dirty="0">
                <a:solidFill>
                  <a:srgbClr val="7030A0"/>
                </a:solidFill>
                <a:cs typeface="Times New Roman" pitchFamily="18" charset="0"/>
              </a:rPr>
              <a:t>αντικείμενο</a:t>
            </a:r>
            <a:r>
              <a:rPr lang="el-GR" altLang="el-GR" sz="2400" b="1" dirty="0">
                <a:solidFill>
                  <a:srgbClr val="7030A0"/>
                </a:solidFill>
                <a:cs typeface="Times New Roman" pitchFamily="18" charset="0"/>
              </a:rPr>
              <a:t> </a:t>
            </a:r>
            <a:r>
              <a:rPr lang="en-GB" altLang="el-GR" sz="2400" b="1" dirty="0">
                <a:solidFill>
                  <a:srgbClr val="7030A0"/>
                </a:solidFill>
                <a:cs typeface="Times New Roman" pitchFamily="18" charset="0"/>
              </a:rPr>
              <a:t>TO</a:t>
            </a:r>
            <a:r>
              <a:rPr lang="el-GR" altLang="el-GR" sz="2400" b="1" dirty="0">
                <a:solidFill>
                  <a:srgbClr val="7030A0"/>
                </a:solidFill>
                <a:cs typeface="Times New Roman" pitchFamily="18" charset="0"/>
              </a:rPr>
              <a:t> </a:t>
            </a:r>
            <a:r>
              <a:rPr lang="el-GR" altLang="el-GR" sz="2400" b="1" i="1" dirty="0" err="1">
                <a:solidFill>
                  <a:srgbClr val="7030A0"/>
                </a:solidFill>
                <a:cs typeface="Times New Roman" pitchFamily="18" charset="0"/>
              </a:rPr>
              <a:t>λισκομ</a:t>
            </a:r>
            <a:r>
              <a:rPr lang="el-GR" altLang="el-GR" sz="2400" b="1" i="1" dirty="0">
                <a:solidFill>
                  <a:srgbClr val="7030A0"/>
                </a:solidFill>
                <a:cs typeface="Times New Roman" pitchFamily="18" charset="0"/>
              </a:rPr>
              <a:t>-χρηστών</a:t>
            </a:r>
            <a:r>
              <a:rPr lang="el-GR" altLang="el-GR" sz="2400" b="1" dirty="0">
                <a:solidFill>
                  <a:srgbClr val="7030A0"/>
                </a:solidFill>
                <a:cs typeface="Times New Roman" pitchFamily="18" charset="0"/>
              </a:rPr>
              <a:t> </a:t>
            </a:r>
          </a:p>
          <a:p>
            <a:pPr marL="0" indent="0" algn="just" eaLnBrk="0" hangingPunct="0">
              <a:buNone/>
            </a:pPr>
            <a:r>
              <a:rPr lang="el-GR" altLang="el-GR" sz="2400" b="1" dirty="0">
                <a:solidFill>
                  <a:srgbClr val="7030A0"/>
                </a:solidFill>
                <a:cs typeface="Times New Roman" pitchFamily="18" charset="0"/>
              </a:rPr>
              <a:t>			</a:t>
            </a:r>
            <a:r>
              <a:rPr lang="en-GB" altLang="el-GR" sz="2400" b="1" dirty="0">
                <a:solidFill>
                  <a:srgbClr val="7030A0"/>
                </a:solidFill>
                <a:cs typeface="Times New Roman" pitchFamily="18" charset="0"/>
              </a:rPr>
              <a:t>[WITH GRANT OPTION];</a:t>
            </a:r>
            <a:endParaRPr lang="el-GR" altLang="el-GR" sz="2400" b="1" dirty="0">
              <a:solidFill>
                <a:srgbClr val="7030A0"/>
              </a:solidFill>
              <a:cs typeface="Times New Roman" pitchFamily="18" charset="0"/>
            </a:endParaRPr>
          </a:p>
          <a:p>
            <a:pPr marL="0" indent="0" algn="just" eaLnBrk="0" hangingPunct="0">
              <a:buNone/>
            </a:pPr>
            <a:r>
              <a:rPr lang="en-GB" altLang="el-GR" sz="2400" dirty="0">
                <a:cs typeface="Times New Roman" pitchFamily="18" charset="0"/>
              </a:rPr>
              <a:t> </a:t>
            </a:r>
            <a:r>
              <a:rPr lang="el-GR" altLang="el-GR" sz="2400" dirty="0" smtClean="0">
                <a:cs typeface="Times New Roman" pitchFamily="18" charset="0"/>
              </a:rPr>
              <a:t>Τα </a:t>
            </a:r>
            <a:r>
              <a:rPr lang="el-GR" altLang="el-GR" sz="2400" dirty="0">
                <a:cs typeface="Times New Roman" pitchFamily="18" charset="0"/>
              </a:rPr>
              <a:t>επιτρεπτά </a:t>
            </a:r>
            <a:r>
              <a:rPr lang="el-GR" altLang="el-GR" sz="2400" i="1" dirty="0">
                <a:solidFill>
                  <a:srgbClr val="7030A0"/>
                </a:solidFill>
                <a:cs typeface="Times New Roman" pitchFamily="18" charset="0"/>
              </a:rPr>
              <a:t>προνόμια</a:t>
            </a:r>
            <a:r>
              <a:rPr lang="el-GR" altLang="el-GR" sz="2400" dirty="0">
                <a:cs typeface="Times New Roman" pitchFamily="18" charset="0"/>
              </a:rPr>
              <a:t> είναι </a:t>
            </a:r>
            <a:r>
              <a:rPr lang="en-GB" altLang="el-GR" sz="2400" dirty="0">
                <a:solidFill>
                  <a:srgbClr val="7030A0"/>
                </a:solidFill>
                <a:cs typeface="Times New Roman" pitchFamily="18" charset="0"/>
              </a:rPr>
              <a:t>USAGE</a:t>
            </a:r>
            <a:r>
              <a:rPr lang="el-GR" altLang="el-GR" sz="2400" dirty="0">
                <a:cs typeface="Times New Roman" pitchFamily="18" charset="0"/>
              </a:rPr>
              <a:t> (χρήση), </a:t>
            </a:r>
            <a:r>
              <a:rPr lang="en-GB" altLang="el-GR" sz="2400" dirty="0">
                <a:solidFill>
                  <a:srgbClr val="7030A0"/>
                </a:solidFill>
                <a:cs typeface="Times New Roman" pitchFamily="18" charset="0"/>
              </a:rPr>
              <a:t>SELECT</a:t>
            </a:r>
            <a:r>
              <a:rPr lang="el-GR" altLang="el-GR" sz="2400" dirty="0">
                <a:cs typeface="Times New Roman" pitchFamily="18" charset="0"/>
              </a:rPr>
              <a:t> (επιλογή), </a:t>
            </a:r>
            <a:r>
              <a:rPr lang="en-GB" altLang="el-GR" sz="2400" dirty="0">
                <a:solidFill>
                  <a:srgbClr val="7030A0"/>
                </a:solidFill>
                <a:cs typeface="Times New Roman" pitchFamily="18" charset="0"/>
              </a:rPr>
              <a:t>INSERT</a:t>
            </a:r>
            <a:r>
              <a:rPr lang="el-GR" altLang="el-GR" sz="2400" dirty="0">
                <a:cs typeface="Times New Roman" pitchFamily="18" charset="0"/>
              </a:rPr>
              <a:t> (εισαγωγή), </a:t>
            </a:r>
            <a:r>
              <a:rPr lang="en-GB" altLang="el-GR" sz="2400" dirty="0">
                <a:solidFill>
                  <a:srgbClr val="7030A0"/>
                </a:solidFill>
                <a:cs typeface="Times New Roman" pitchFamily="18" charset="0"/>
              </a:rPr>
              <a:t>UPDATE</a:t>
            </a:r>
            <a:r>
              <a:rPr lang="el-GR" altLang="el-GR" sz="2400" dirty="0">
                <a:cs typeface="Times New Roman" pitchFamily="18" charset="0"/>
              </a:rPr>
              <a:t> (ενημέρωση), </a:t>
            </a:r>
            <a:r>
              <a:rPr lang="en-GB" altLang="el-GR" sz="2400" dirty="0">
                <a:solidFill>
                  <a:srgbClr val="7030A0"/>
                </a:solidFill>
                <a:cs typeface="Times New Roman" pitchFamily="18" charset="0"/>
              </a:rPr>
              <a:t>DELETE</a:t>
            </a:r>
            <a:r>
              <a:rPr lang="el-GR" altLang="el-GR" sz="2400" dirty="0">
                <a:cs typeface="Times New Roman" pitchFamily="18" charset="0"/>
              </a:rPr>
              <a:t> (διαγραφή) και </a:t>
            </a:r>
            <a:r>
              <a:rPr lang="en-GB" altLang="el-GR" sz="2400" dirty="0">
                <a:solidFill>
                  <a:srgbClr val="7030A0"/>
                </a:solidFill>
                <a:cs typeface="Times New Roman" pitchFamily="18" charset="0"/>
              </a:rPr>
              <a:t>REFERENCES</a:t>
            </a:r>
            <a:r>
              <a:rPr lang="el-GR" altLang="el-GR" sz="2400" dirty="0">
                <a:cs typeface="Times New Roman" pitchFamily="18" charset="0"/>
              </a:rPr>
              <a:t> (αναφορά).</a:t>
            </a:r>
            <a:endParaRPr lang="en-GB" altLang="el-GR" sz="2400" dirty="0">
              <a:cs typeface="Times New Roman" pitchFamily="18" charset="0"/>
            </a:endParaRPr>
          </a:p>
          <a:p>
            <a:pPr marL="0" indent="0" algn="just" eaLnBrk="0" hangingPunct="0">
              <a:buNone/>
            </a:pPr>
            <a:endParaRPr lang="el-GR" altLang="el-GR" sz="2400" dirty="0">
              <a:cs typeface="Times New Roman" pitchFamily="18" charset="0"/>
            </a:endParaRPr>
          </a:p>
          <a:p>
            <a:pPr marL="0" indent="0" algn="just" eaLnBrk="0" hangingPunct="0">
              <a:buNone/>
            </a:pPr>
            <a:r>
              <a:rPr lang="el-GR" altLang="el-GR" sz="2400" dirty="0">
                <a:cs typeface="Times New Roman" pitchFamily="18" charset="0"/>
              </a:rPr>
              <a:t>Το </a:t>
            </a:r>
            <a:r>
              <a:rPr lang="el-GR" altLang="el-GR" sz="2400" i="1" dirty="0">
                <a:solidFill>
                  <a:srgbClr val="7030A0"/>
                </a:solidFill>
                <a:cs typeface="Times New Roman" pitchFamily="18" charset="0"/>
              </a:rPr>
              <a:t>προνόμιο</a:t>
            </a:r>
            <a:r>
              <a:rPr lang="el-GR" altLang="el-GR" sz="2400" dirty="0">
                <a:solidFill>
                  <a:srgbClr val="7030A0"/>
                </a:solidFill>
                <a:cs typeface="Times New Roman" pitchFamily="18" charset="0"/>
              </a:rPr>
              <a:t> </a:t>
            </a:r>
            <a:r>
              <a:rPr lang="en-GB" altLang="el-GR" sz="2400" dirty="0">
                <a:solidFill>
                  <a:srgbClr val="7030A0"/>
                </a:solidFill>
                <a:cs typeface="Times New Roman" pitchFamily="18" charset="0"/>
              </a:rPr>
              <a:t>USAGE</a:t>
            </a:r>
            <a:r>
              <a:rPr lang="el-GR" altLang="el-GR" sz="2400" dirty="0">
                <a:solidFill>
                  <a:srgbClr val="7030A0"/>
                </a:solidFill>
                <a:cs typeface="Times New Roman" pitchFamily="18" charset="0"/>
              </a:rPr>
              <a:t> </a:t>
            </a:r>
            <a:r>
              <a:rPr lang="el-GR" altLang="el-GR" sz="2400" dirty="0">
                <a:cs typeface="Times New Roman" pitchFamily="18" charset="0"/>
              </a:rPr>
              <a:t>χρειάζεται για να μπορεί να χρησιμοποιηθεί ένα συγκεκριμένο πεδίο ορισμού και το </a:t>
            </a:r>
            <a:r>
              <a:rPr lang="el-GR" altLang="el-GR" sz="2400" i="1" dirty="0">
                <a:solidFill>
                  <a:srgbClr val="7030A0"/>
                </a:solidFill>
                <a:cs typeface="Times New Roman" pitchFamily="18" charset="0"/>
              </a:rPr>
              <a:t>προνόμιο</a:t>
            </a:r>
            <a:r>
              <a:rPr lang="el-GR" altLang="el-GR" sz="2400" dirty="0">
                <a:solidFill>
                  <a:srgbClr val="7030A0"/>
                </a:solidFill>
                <a:cs typeface="Times New Roman" pitchFamily="18" charset="0"/>
              </a:rPr>
              <a:t> </a:t>
            </a:r>
            <a:r>
              <a:rPr lang="en-GB" altLang="el-GR" sz="2400" dirty="0">
                <a:solidFill>
                  <a:srgbClr val="7030A0"/>
                </a:solidFill>
                <a:cs typeface="Times New Roman" pitchFamily="18" charset="0"/>
              </a:rPr>
              <a:t>REFERENCES</a:t>
            </a:r>
            <a:r>
              <a:rPr lang="el-GR" altLang="el-GR" sz="2400" dirty="0">
                <a:solidFill>
                  <a:srgbClr val="7030A0"/>
                </a:solidFill>
                <a:cs typeface="Times New Roman" pitchFamily="18" charset="0"/>
              </a:rPr>
              <a:t> </a:t>
            </a:r>
            <a:r>
              <a:rPr lang="el-GR" altLang="el-GR" sz="2400" dirty="0">
                <a:cs typeface="Times New Roman" pitchFamily="18" charset="0"/>
              </a:rPr>
              <a:t>χρειάζεται για να μπορεί να γίνει αναφορά σε ένα συγκεκριμένο επώνυμο πίνακα από μια δέσμευση ακεραιότητας.</a:t>
            </a:r>
          </a:p>
          <a:p>
            <a:pPr marL="0" indent="0" eaLnBrk="0" hangingPunct="0">
              <a:buNone/>
            </a:pP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37</a:t>
            </a:fld>
            <a:endParaRPr lang="el-GR" dirty="0"/>
          </a:p>
        </p:txBody>
      </p:sp>
    </p:spTree>
    <p:custDataLst>
      <p:tags r:id="rId1"/>
    </p:custDataLst>
    <p:extLst>
      <p:ext uri="{BB962C8B-B14F-4D97-AF65-F5344CB8AC3E}">
        <p14:creationId xmlns:p14="http://schemas.microsoft.com/office/powerpoint/2010/main" val="292768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smtClean="0">
                <a:cs typeface="Times New Roman" pitchFamily="18" charset="0"/>
              </a:rPr>
              <a:t>Οι εντολές </a:t>
            </a:r>
            <a:r>
              <a:rPr lang="en-US" altLang="el-GR" dirty="0" smtClean="0">
                <a:cs typeface="Times New Roman" pitchFamily="18" charset="0"/>
              </a:rPr>
              <a:t>GRANT</a:t>
            </a:r>
            <a:r>
              <a:rPr lang="el-GR" altLang="el-GR" dirty="0" smtClean="0">
                <a:cs typeface="Times New Roman" pitchFamily="18" charset="0"/>
              </a:rPr>
              <a:t> και </a:t>
            </a:r>
            <a:r>
              <a:rPr lang="en-US" altLang="el-GR" dirty="0" smtClean="0">
                <a:cs typeface="Times New Roman" pitchFamily="18" charset="0"/>
              </a:rPr>
              <a:t>REVOKE</a:t>
            </a:r>
            <a:r>
              <a:rPr lang="el-GR" altLang="el-GR" dirty="0" smtClean="0">
                <a:cs typeface="Times New Roman" pitchFamily="18" charset="0"/>
              </a:rPr>
              <a:t> </a:t>
            </a:r>
            <a:br>
              <a:rPr lang="el-GR" altLang="el-GR" dirty="0" smtClean="0">
                <a:cs typeface="Times New Roman" pitchFamily="18" charset="0"/>
              </a:rPr>
            </a:br>
            <a:r>
              <a:rPr lang="el-GR" altLang="el-GR" dirty="0" smtClean="0">
                <a:cs typeface="Times New Roman" pitchFamily="18" charset="0"/>
              </a:rPr>
              <a:t>(3 από 6)</a:t>
            </a:r>
            <a:endParaRPr lang="el-GR" altLang="el-GR" dirty="0">
              <a:cs typeface="Times New Roman" pitchFamily="18" charset="0"/>
            </a:endParaRPr>
          </a:p>
        </p:txBody>
      </p:sp>
      <p:sp>
        <p:nvSpPr>
          <p:cNvPr id="6" name="Rectangle 4" descr="Το αντικείμενο μπορεί να είναι ένα από τα εξής:&#10;DOMAIN πεδίο ορισμού,&#10;TABLE, πίνακας,&#10;Εδώ, η λέξη TABLE αναφέρεται και σε απόψεις και σε βασικούς πίνακες.&#10;&#10; Η λισκομ χρηστών μπορεί να αντικατασταθεί από την ειδική λέξη κλειδί PUBLIC, που σημαίνει όλους τους χρήστες οι οποίοι είναι γνωστοί στο σύστημα.&#10;"/>
          <p:cNvSpPr txBox="1">
            <a:spLocks noChangeArrowheads="1"/>
          </p:cNvSpPr>
          <p:nvPr/>
        </p:nvSpPr>
        <p:spPr>
          <a:xfrm>
            <a:off x="467545" y="1628800"/>
            <a:ext cx="8280920" cy="439248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altLang="el-GR" sz="2400" dirty="0">
                <a:cs typeface="Times New Roman" pitchFamily="18" charset="0"/>
              </a:rPr>
              <a:t>Το </a:t>
            </a:r>
            <a:r>
              <a:rPr lang="el-GR" altLang="el-GR" sz="2400" i="1" dirty="0">
                <a:solidFill>
                  <a:srgbClr val="7030A0"/>
                </a:solidFill>
                <a:cs typeface="Times New Roman" pitchFamily="18" charset="0"/>
              </a:rPr>
              <a:t>αντικείμενο</a:t>
            </a:r>
            <a:r>
              <a:rPr lang="el-GR" altLang="el-GR" sz="2400" dirty="0">
                <a:cs typeface="Times New Roman" pitchFamily="18" charset="0"/>
              </a:rPr>
              <a:t> μπορεί να είναι ένα από τα εξής:</a:t>
            </a:r>
            <a:endParaRPr lang="en-GB" altLang="el-GR" sz="2400" dirty="0">
              <a:cs typeface="Times New Roman" pitchFamily="18" charset="0"/>
            </a:endParaRPr>
          </a:p>
          <a:p>
            <a:pPr marL="0" indent="0" eaLnBrk="0" hangingPunct="0">
              <a:buNone/>
            </a:pPr>
            <a:r>
              <a:rPr lang="en-GB" altLang="el-GR" sz="2400" dirty="0">
                <a:solidFill>
                  <a:srgbClr val="7030A0"/>
                </a:solidFill>
                <a:cs typeface="Times New Roman" pitchFamily="18" charset="0"/>
              </a:rPr>
              <a:t>DOMAIN</a:t>
            </a:r>
            <a:r>
              <a:rPr lang="el-GR" altLang="el-GR" sz="2400" dirty="0">
                <a:solidFill>
                  <a:srgbClr val="7030A0"/>
                </a:solidFill>
                <a:cs typeface="Times New Roman" pitchFamily="18" charset="0"/>
              </a:rPr>
              <a:t> πεδίο-ορισμού</a:t>
            </a:r>
            <a:endParaRPr lang="en-GB" altLang="el-GR" sz="2400" dirty="0">
              <a:solidFill>
                <a:srgbClr val="7030A0"/>
              </a:solidFill>
              <a:cs typeface="Times New Roman" pitchFamily="18" charset="0"/>
            </a:endParaRPr>
          </a:p>
          <a:p>
            <a:pPr marL="0" indent="0" eaLnBrk="0" hangingPunct="0">
              <a:buNone/>
            </a:pPr>
            <a:r>
              <a:rPr lang="el-GR" altLang="el-GR" sz="2400" dirty="0">
                <a:solidFill>
                  <a:srgbClr val="7030A0"/>
                </a:solidFill>
                <a:cs typeface="Times New Roman" pitchFamily="18" charset="0"/>
              </a:rPr>
              <a:t>[</a:t>
            </a:r>
            <a:r>
              <a:rPr lang="en-GB" altLang="el-GR" sz="2400" dirty="0">
                <a:solidFill>
                  <a:srgbClr val="7030A0"/>
                </a:solidFill>
                <a:cs typeface="Times New Roman" pitchFamily="18" charset="0"/>
              </a:rPr>
              <a:t>TABLE</a:t>
            </a:r>
            <a:r>
              <a:rPr lang="el-GR" altLang="el-GR" sz="2400" dirty="0">
                <a:solidFill>
                  <a:srgbClr val="7030A0"/>
                </a:solidFill>
                <a:cs typeface="Times New Roman" pitchFamily="18" charset="0"/>
              </a:rPr>
              <a:t>] πίνακας</a:t>
            </a:r>
            <a:endParaRPr lang="en-GB" altLang="el-GR" sz="2400" dirty="0">
              <a:solidFill>
                <a:srgbClr val="7030A0"/>
              </a:solidFill>
              <a:cs typeface="Times New Roman" pitchFamily="18" charset="0"/>
            </a:endParaRPr>
          </a:p>
          <a:p>
            <a:pPr marL="0" indent="0" algn="just" eaLnBrk="0" hangingPunct="0">
              <a:buNone/>
            </a:pPr>
            <a:r>
              <a:rPr lang="el-GR" altLang="el-GR" sz="2400" dirty="0">
                <a:cs typeface="Times New Roman" pitchFamily="18" charset="0"/>
              </a:rPr>
              <a:t>Εδώ, η λέξη </a:t>
            </a:r>
            <a:r>
              <a:rPr lang="en-GB" altLang="el-GR" sz="2400" dirty="0">
                <a:solidFill>
                  <a:srgbClr val="7030A0"/>
                </a:solidFill>
                <a:cs typeface="Times New Roman" pitchFamily="18" charset="0"/>
              </a:rPr>
              <a:t>TABLE</a:t>
            </a:r>
            <a:r>
              <a:rPr lang="el-GR" altLang="el-GR" sz="2400" dirty="0">
                <a:cs typeface="Times New Roman" pitchFamily="18" charset="0"/>
              </a:rPr>
              <a:t> αναφέρεται και σε απόψεις και σε βασικούς πίνακες</a:t>
            </a:r>
            <a:r>
              <a:rPr lang="el-GR" altLang="el-GR" sz="2400" dirty="0" smtClean="0">
                <a:cs typeface="Times New Roman" pitchFamily="18" charset="0"/>
              </a:rPr>
              <a:t>.</a:t>
            </a:r>
          </a:p>
          <a:p>
            <a:pPr marL="0" indent="0" algn="just" eaLnBrk="0" hangingPunct="0">
              <a:buNone/>
            </a:pPr>
            <a:endParaRPr lang="en-GB" altLang="el-GR" sz="2400" dirty="0">
              <a:cs typeface="Times New Roman" pitchFamily="18" charset="0"/>
            </a:endParaRPr>
          </a:p>
          <a:p>
            <a:pPr marL="0" indent="0" algn="just" eaLnBrk="0" hangingPunct="0">
              <a:buNone/>
            </a:pPr>
            <a:r>
              <a:rPr lang="el-GR" altLang="el-GR" sz="2400" dirty="0">
                <a:cs typeface="Times New Roman" pitchFamily="18" charset="0"/>
              </a:rPr>
              <a:t> </a:t>
            </a:r>
            <a:r>
              <a:rPr lang="el-GR" altLang="el-GR" sz="2400" dirty="0" smtClean="0">
                <a:cs typeface="Times New Roman" pitchFamily="18" charset="0"/>
              </a:rPr>
              <a:t>Η </a:t>
            </a:r>
            <a:r>
              <a:rPr lang="el-GR" altLang="el-GR" sz="2400" i="1" dirty="0" err="1">
                <a:solidFill>
                  <a:srgbClr val="7030A0"/>
                </a:solidFill>
                <a:cs typeface="Times New Roman" pitchFamily="18" charset="0"/>
              </a:rPr>
              <a:t>λισκομ</a:t>
            </a:r>
            <a:r>
              <a:rPr lang="el-GR" altLang="el-GR" sz="2400" i="1" dirty="0">
                <a:solidFill>
                  <a:srgbClr val="7030A0"/>
                </a:solidFill>
                <a:cs typeface="Times New Roman" pitchFamily="18" charset="0"/>
              </a:rPr>
              <a:t>-χρηστών</a:t>
            </a:r>
            <a:r>
              <a:rPr lang="el-GR" altLang="el-GR" sz="2400" dirty="0">
                <a:cs typeface="Times New Roman" pitchFamily="18" charset="0"/>
              </a:rPr>
              <a:t> μπορεί να αντικατασταθεί από την ειδική λέξη κλειδί </a:t>
            </a:r>
            <a:r>
              <a:rPr lang="en-GB" altLang="el-GR" sz="2400" dirty="0">
                <a:solidFill>
                  <a:srgbClr val="7030A0"/>
                </a:solidFill>
                <a:cs typeface="Times New Roman" pitchFamily="18" charset="0"/>
              </a:rPr>
              <a:t>PUBLIC</a:t>
            </a:r>
            <a:r>
              <a:rPr lang="el-GR" altLang="el-GR" sz="2400" dirty="0">
                <a:cs typeface="Times New Roman" pitchFamily="18" charset="0"/>
              </a:rPr>
              <a:t>, που σημαίνει όλους τους χρήστες οι οποίοι είναι γνωστοί στο σύστημα</a:t>
            </a:r>
            <a:r>
              <a:rPr lang="el-GR" altLang="el-GR" sz="2400" dirty="0" smtClean="0">
                <a:cs typeface="Times New Roman" pitchFamily="18" charset="0"/>
              </a:rPr>
              <a:t>.</a:t>
            </a:r>
            <a:endParaRPr lang="en-GB" altLang="el-GR" sz="24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38</a:t>
            </a:fld>
            <a:endParaRPr lang="el-GR" dirty="0"/>
          </a:p>
        </p:txBody>
      </p:sp>
    </p:spTree>
    <p:custDataLst>
      <p:tags r:id="rId1"/>
    </p:custDataLst>
    <p:extLst>
      <p:ext uri="{BB962C8B-B14F-4D97-AF65-F5344CB8AC3E}">
        <p14:creationId xmlns:p14="http://schemas.microsoft.com/office/powerpoint/2010/main" val="2927681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smtClean="0">
                <a:cs typeface="Times New Roman" pitchFamily="18" charset="0"/>
              </a:rPr>
              <a:t>Οι εντολές </a:t>
            </a:r>
            <a:r>
              <a:rPr lang="en-US" altLang="el-GR" dirty="0" smtClean="0">
                <a:cs typeface="Times New Roman" pitchFamily="18" charset="0"/>
              </a:rPr>
              <a:t>GRANT</a:t>
            </a:r>
            <a:r>
              <a:rPr lang="el-GR" altLang="el-GR" dirty="0" smtClean="0">
                <a:cs typeface="Times New Roman" pitchFamily="18" charset="0"/>
              </a:rPr>
              <a:t> και </a:t>
            </a:r>
            <a:r>
              <a:rPr lang="en-US" altLang="el-GR" dirty="0" smtClean="0">
                <a:cs typeface="Times New Roman" pitchFamily="18" charset="0"/>
              </a:rPr>
              <a:t>REVOKE</a:t>
            </a:r>
            <a:r>
              <a:rPr lang="el-GR" altLang="el-GR" dirty="0" smtClean="0">
                <a:cs typeface="Times New Roman" pitchFamily="18" charset="0"/>
              </a:rPr>
              <a:t> </a:t>
            </a:r>
            <a:br>
              <a:rPr lang="el-GR" altLang="el-GR" dirty="0" smtClean="0">
                <a:cs typeface="Times New Roman" pitchFamily="18" charset="0"/>
              </a:rPr>
            </a:br>
            <a:r>
              <a:rPr lang="el-GR" altLang="el-GR" dirty="0" smtClean="0">
                <a:cs typeface="Times New Roman" pitchFamily="18" charset="0"/>
              </a:rPr>
              <a:t>(4 από 6)</a:t>
            </a:r>
            <a:endParaRPr lang="el-GR" altLang="el-GR" dirty="0">
              <a:cs typeface="Times New Roman" pitchFamily="18" charset="0"/>
            </a:endParaRPr>
          </a:p>
        </p:txBody>
      </p:sp>
      <p:sp>
        <p:nvSpPr>
          <p:cNvPr id="6" name="Rectangle 4"/>
          <p:cNvSpPr txBox="1">
            <a:spLocks noChangeArrowheads="1"/>
          </p:cNvSpPr>
          <p:nvPr/>
        </p:nvSpPr>
        <p:spPr>
          <a:xfrm>
            <a:off x="467545" y="1628800"/>
            <a:ext cx="8280920" cy="446449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pPr>
            <a:r>
              <a:rPr lang="el-GR" altLang="el-GR" sz="2400" dirty="0" smtClean="0">
                <a:cs typeface="Times New Roman" pitchFamily="18" charset="0"/>
              </a:rPr>
              <a:t>Η φράση </a:t>
            </a:r>
            <a:r>
              <a:rPr lang="en-US" altLang="el-GR" sz="2400" dirty="0" smtClean="0">
                <a:solidFill>
                  <a:srgbClr val="7030A0"/>
                </a:solidFill>
                <a:cs typeface="Times New Roman" pitchFamily="18" charset="0"/>
              </a:rPr>
              <a:t>WITH GRANT OPTION</a:t>
            </a:r>
            <a:r>
              <a:rPr lang="el-GR" altLang="el-GR" sz="2400" dirty="0" smtClean="0">
                <a:cs typeface="Times New Roman" pitchFamily="18" charset="0"/>
              </a:rPr>
              <a:t>, σημαίνει ότι παραχωρούνται στους καθορισμένους χρήστες τα καθορισμένα προνόμια πάνω στο καθορισμένο αντικείμενο με </a:t>
            </a:r>
            <a:r>
              <a:rPr lang="el-GR" altLang="el-GR" sz="2400" b="1" dirty="0" smtClean="0">
                <a:solidFill>
                  <a:schemeClr val="accent1"/>
                </a:solidFill>
                <a:cs typeface="Times New Roman" pitchFamily="18" charset="0"/>
              </a:rPr>
              <a:t>εξουσία παραχώρησης</a:t>
            </a:r>
            <a:r>
              <a:rPr lang="el-GR" altLang="el-GR" sz="2400" dirty="0" smtClean="0">
                <a:cs typeface="Times New Roman" pitchFamily="18" charset="0"/>
              </a:rPr>
              <a:t> – δηλαδή οι χρήστες αυτοί μπορούν να παραχωρήσουν αυτά τα προνόμια πάνω σε αυτό το αντικείμενο σε κάποιους άλλους χρήστες.</a:t>
            </a:r>
          </a:p>
          <a:p>
            <a:pPr marL="0" indent="0" algn="just" eaLnBrk="0" hangingPunct="0">
              <a:buNone/>
            </a:pPr>
            <a:endParaRPr lang="el-GR" altLang="el-GR" sz="2400" dirty="0" smtClean="0">
              <a:cs typeface="Times New Roman" pitchFamily="18" charset="0"/>
            </a:endParaRPr>
          </a:p>
          <a:p>
            <a:pPr marL="0" indent="0" algn="just">
              <a:buNone/>
            </a:pPr>
            <a:r>
              <a:rPr lang="el-GR" altLang="el-GR" sz="2400" dirty="0" smtClean="0">
                <a:cs typeface="Times New Roman" pitchFamily="18" charset="0"/>
              </a:rPr>
              <a:t>Αν ο χρήστης Α παραχωρήσει κάποιο προνόμιο σε κάποιον άλλο χρήστη Β, ο χρήστης Α μπορεί αργότερα να αναιρέσει αυτό το προνόμιο από το χρήστη Β. Η αναίρεση προνομίων γίνεται με την εντολή </a:t>
            </a:r>
            <a:r>
              <a:rPr lang="en-US" altLang="el-GR" sz="2400" dirty="0" smtClean="0">
                <a:cs typeface="Times New Roman" pitchFamily="18" charset="0"/>
              </a:rPr>
              <a:t>REVOKE</a:t>
            </a:r>
            <a:r>
              <a:rPr lang="el-GR" altLang="el-GR" sz="2400" dirty="0" smtClean="0">
                <a:cs typeface="Times New Roman" pitchFamily="18" charset="0"/>
              </a:rPr>
              <a:t>, που έχει την εξής σύνταξη:</a:t>
            </a:r>
          </a:p>
          <a:p>
            <a:pPr marL="0" indent="0" algn="just" eaLnBrk="0" hangingPunct="0">
              <a:buNone/>
            </a:pPr>
            <a:endParaRPr lang="el-GR" altLang="el-GR" sz="2400" dirty="0" smtClean="0">
              <a:cs typeface="Times New Roman" pitchFamily="18" charset="0"/>
            </a:endParaRPr>
          </a:p>
          <a:p>
            <a:pPr marL="0" indent="0" algn="just" eaLnBrk="0" hangingPunct="0">
              <a:buNone/>
            </a:pPr>
            <a:endParaRPr lang="el-GR" altLang="el-GR" sz="24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39</a:t>
            </a:fld>
            <a:endParaRPr lang="el-GR" dirty="0"/>
          </a:p>
        </p:txBody>
      </p:sp>
    </p:spTree>
    <p:custDataLst>
      <p:tags r:id="rId1"/>
    </p:custDataLst>
    <p:extLst>
      <p:ext uri="{BB962C8B-B14F-4D97-AF65-F5344CB8AC3E}">
        <p14:creationId xmlns:p14="http://schemas.microsoft.com/office/powerpoint/2010/main" val="292768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395536" y="1268760"/>
            <a:ext cx="8229600" cy="5112568"/>
          </a:xfrm>
        </p:spPr>
        <p:txBody>
          <a:bodyPr>
            <a:noAutofit/>
          </a:bodyPr>
          <a:lstStyle/>
          <a:p>
            <a:pPr marL="800100" lvl="1" indent="-457200">
              <a:buFont typeface="Wingdings" panose="05000000000000000000" pitchFamily="2" charset="2"/>
              <a:buChar char="§"/>
            </a:pPr>
            <a:r>
              <a:rPr lang="el-GR" altLang="el-GR" dirty="0" smtClean="0"/>
              <a:t>Κατανόηση της σπουδαιότητας ασφάλειας των δεδομένων,</a:t>
            </a:r>
          </a:p>
          <a:p>
            <a:pPr marL="800100" lvl="1" indent="-457200">
              <a:buFont typeface="Wingdings" panose="05000000000000000000" pitchFamily="2" charset="2"/>
              <a:buChar char="§"/>
            </a:pPr>
            <a:r>
              <a:rPr lang="el-GR" altLang="el-GR" dirty="0" smtClean="0"/>
              <a:t>Ικανότητα κατανόησης κανόνων ασφαλείας με τη βοήθεια ποικίλων παραδειγμάτων,</a:t>
            </a:r>
          </a:p>
          <a:p>
            <a:pPr marL="800100" lvl="1" indent="-457200">
              <a:buFont typeface="Wingdings" panose="05000000000000000000" pitchFamily="2" charset="2"/>
              <a:buChar char="§"/>
            </a:pPr>
            <a:r>
              <a:rPr lang="el-GR" altLang="el-GR" dirty="0" smtClean="0"/>
              <a:t>Περιεχόμενα και χρησιμότητα ιχνών ελέγχου,</a:t>
            </a:r>
          </a:p>
          <a:p>
            <a:pPr marL="800100" lvl="1" indent="-457200">
              <a:buFont typeface="Wingdings" panose="05000000000000000000" pitchFamily="2" charset="2"/>
              <a:buChar char="§"/>
            </a:pPr>
            <a:r>
              <a:rPr lang="el-GR" altLang="el-GR" dirty="0" smtClean="0"/>
              <a:t>Ικανότητα διατύπωσης κανόνων ασφαλείας σε </a:t>
            </a:r>
            <a:r>
              <a:rPr lang="en-US" altLang="el-GR" dirty="0" smtClean="0"/>
              <a:t>SQL</a:t>
            </a:r>
            <a:r>
              <a:rPr lang="el-GR" altLang="el-GR" dirty="0" smtClean="0"/>
              <a:t>.</a:t>
            </a:r>
          </a:p>
          <a:p>
            <a:pPr marL="0" indent="0">
              <a:spcBef>
                <a:spcPts val="0"/>
              </a:spcBef>
              <a:buNone/>
            </a:pPr>
            <a:r>
              <a:rPr lang="el-GR" sz="2000" dirty="0" smtClean="0"/>
              <a:t>Σημείωση:</a:t>
            </a:r>
          </a:p>
          <a:p>
            <a:pPr marL="0" indent="0">
              <a:spcBef>
                <a:spcPts val="0"/>
              </a:spcBef>
              <a:buNone/>
            </a:pPr>
            <a:r>
              <a:rPr lang="el-GR" sz="2000" dirty="0" smtClean="0"/>
              <a:t>Οι διαφάνειες βασίζονται στο σύγγραμμα:</a:t>
            </a:r>
          </a:p>
          <a:p>
            <a:pPr marL="0" lvl="0" indent="0">
              <a:spcBef>
                <a:spcPts val="0"/>
              </a:spcBef>
              <a:buNone/>
            </a:pPr>
            <a:r>
              <a:rPr lang="en-US" sz="2000" dirty="0" smtClean="0"/>
              <a:t>C. J. Date</a:t>
            </a:r>
            <a:r>
              <a:rPr lang="el-GR" sz="2000" dirty="0" smtClean="0"/>
              <a:t>. </a:t>
            </a:r>
            <a:r>
              <a:rPr lang="el-GR" sz="2000" i="1" dirty="0" smtClean="0"/>
              <a:t>Εισαγωγή στα Συστήματα Βάσεων Δεδομένων</a:t>
            </a:r>
            <a:r>
              <a:rPr lang="el-GR" sz="2000" dirty="0" smtClean="0"/>
              <a:t>. 6</a:t>
            </a:r>
            <a:r>
              <a:rPr lang="el-GR" sz="2000" baseline="30000" dirty="0" smtClean="0"/>
              <a:t>η</a:t>
            </a:r>
            <a:r>
              <a:rPr lang="el-GR" sz="2000" dirty="0" smtClean="0"/>
              <a:t> έκδοση, Κλειδάριθμος, 1998. </a:t>
            </a:r>
          </a:p>
          <a:p>
            <a:pPr marL="800100" lvl="1" indent="-457200">
              <a:buFont typeface="Wingdings" panose="05000000000000000000" pitchFamily="2" charset="2"/>
              <a:buChar char="§"/>
            </a:pPr>
            <a:endParaRPr lang="el-GR" altLang="el-GR" sz="3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smtClean="0">
                <a:cs typeface="Times New Roman" pitchFamily="18" charset="0"/>
              </a:rPr>
              <a:t>Οι εντολές </a:t>
            </a:r>
            <a:r>
              <a:rPr lang="en-US" altLang="el-GR" dirty="0" smtClean="0">
                <a:cs typeface="Times New Roman" pitchFamily="18" charset="0"/>
              </a:rPr>
              <a:t>GRANT</a:t>
            </a:r>
            <a:r>
              <a:rPr lang="el-GR" altLang="el-GR" dirty="0" smtClean="0">
                <a:cs typeface="Times New Roman" pitchFamily="18" charset="0"/>
              </a:rPr>
              <a:t> και </a:t>
            </a:r>
            <a:r>
              <a:rPr lang="en-US" altLang="el-GR" dirty="0" smtClean="0">
                <a:cs typeface="Times New Roman" pitchFamily="18" charset="0"/>
              </a:rPr>
              <a:t>REVOKE</a:t>
            </a:r>
            <a:r>
              <a:rPr lang="el-GR" altLang="el-GR" dirty="0" smtClean="0">
                <a:cs typeface="Times New Roman" pitchFamily="18" charset="0"/>
              </a:rPr>
              <a:t> </a:t>
            </a:r>
            <a:br>
              <a:rPr lang="el-GR" altLang="el-GR" dirty="0" smtClean="0">
                <a:cs typeface="Times New Roman" pitchFamily="18" charset="0"/>
              </a:rPr>
            </a:br>
            <a:r>
              <a:rPr lang="el-GR" altLang="el-GR" dirty="0" smtClean="0">
                <a:cs typeface="Times New Roman" pitchFamily="18" charset="0"/>
              </a:rPr>
              <a:t>(5 από 6)</a:t>
            </a:r>
            <a:endParaRPr lang="el-GR" altLang="el-GR" dirty="0">
              <a:cs typeface="Times New Roman" pitchFamily="18" charset="0"/>
            </a:endParaRPr>
          </a:p>
        </p:txBody>
      </p:sp>
      <p:sp>
        <p:nvSpPr>
          <p:cNvPr id="6" name="Rectangle 4" descr="REVOKE, GRANT OPTION FOR, λισκομ προνομίων, &#10;ON αντικείμενο,&#10;FROM λισκομ χρηστών επιλογή.&#10; &#10;Η φράση GRANT OPTION FOR σημαίνει ότι θα αναιρεθεί (μόνο) η εξουσία παραχώρησης και η παράμετρος επιλογή είναι είτε RESTRICT (περιορισμός διάδοσης) είτε CASCADE (αλυσιδωτή διάδοση).&#10;"/>
          <p:cNvSpPr txBox="1">
            <a:spLocks noChangeArrowheads="1"/>
          </p:cNvSpPr>
          <p:nvPr>
            <p:custDataLst>
              <p:tags r:id="rId2"/>
            </p:custDataLst>
          </p:nvPr>
        </p:nvSpPr>
        <p:spPr>
          <a:xfrm>
            <a:off x="467545" y="1916832"/>
            <a:ext cx="8280920" cy="396044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2" indent="0" algn="just" eaLnBrk="0" hangingPunct="0">
              <a:buNone/>
            </a:pPr>
            <a:r>
              <a:rPr lang="en-GB" altLang="el-GR" b="1" dirty="0">
                <a:solidFill>
                  <a:srgbClr val="7030A0"/>
                </a:solidFill>
                <a:cs typeface="Times New Roman" pitchFamily="18" charset="0"/>
              </a:rPr>
              <a:t>REVOKE [GRANT OPTION FOR] </a:t>
            </a:r>
            <a:r>
              <a:rPr lang="el-GR" altLang="el-GR" b="1" i="1" dirty="0" err="1">
                <a:solidFill>
                  <a:srgbClr val="7030A0"/>
                </a:solidFill>
                <a:cs typeface="Times New Roman" pitchFamily="18" charset="0"/>
              </a:rPr>
              <a:t>λισκομ</a:t>
            </a:r>
            <a:r>
              <a:rPr lang="en-GB" altLang="el-GR" b="1" i="1" dirty="0">
                <a:solidFill>
                  <a:srgbClr val="7030A0"/>
                </a:solidFill>
                <a:cs typeface="Times New Roman" pitchFamily="18" charset="0"/>
              </a:rPr>
              <a:t>-</a:t>
            </a:r>
            <a:r>
              <a:rPr lang="el-GR" altLang="el-GR" b="1" i="1" dirty="0">
                <a:solidFill>
                  <a:srgbClr val="7030A0"/>
                </a:solidFill>
                <a:cs typeface="Times New Roman" pitchFamily="18" charset="0"/>
              </a:rPr>
              <a:t>προνομίων</a:t>
            </a:r>
            <a:r>
              <a:rPr lang="en-GB" altLang="el-GR" b="1" dirty="0">
                <a:solidFill>
                  <a:srgbClr val="7030A0"/>
                </a:solidFill>
                <a:cs typeface="Times New Roman" pitchFamily="18" charset="0"/>
              </a:rPr>
              <a:t> </a:t>
            </a:r>
          </a:p>
          <a:p>
            <a:pPr marL="914400" lvl="2" indent="0" algn="just" eaLnBrk="0" hangingPunct="0">
              <a:buNone/>
            </a:pPr>
            <a:r>
              <a:rPr lang="en-GB" altLang="el-GR" b="1" dirty="0">
                <a:solidFill>
                  <a:srgbClr val="7030A0"/>
                </a:solidFill>
                <a:cs typeface="Times New Roman" pitchFamily="18" charset="0"/>
              </a:rPr>
              <a:t>ON </a:t>
            </a:r>
            <a:r>
              <a:rPr lang="el-GR" altLang="el-GR" b="1" i="1" dirty="0">
                <a:solidFill>
                  <a:srgbClr val="7030A0"/>
                </a:solidFill>
                <a:cs typeface="Times New Roman" pitchFamily="18" charset="0"/>
              </a:rPr>
              <a:t>αντικείμενο</a:t>
            </a:r>
            <a:endParaRPr lang="en-GB" altLang="el-GR" b="1" dirty="0">
              <a:solidFill>
                <a:srgbClr val="7030A0"/>
              </a:solidFill>
              <a:cs typeface="Times New Roman" pitchFamily="18" charset="0"/>
            </a:endParaRPr>
          </a:p>
          <a:p>
            <a:pPr marL="914400" lvl="2" indent="0" algn="just" eaLnBrk="0" hangingPunct="0">
              <a:buNone/>
            </a:pPr>
            <a:r>
              <a:rPr lang="en-GB" altLang="el-GR" b="1" dirty="0">
                <a:solidFill>
                  <a:srgbClr val="7030A0"/>
                </a:solidFill>
                <a:cs typeface="Times New Roman" pitchFamily="18" charset="0"/>
              </a:rPr>
              <a:t>FROM</a:t>
            </a:r>
            <a:r>
              <a:rPr lang="el-GR" altLang="el-GR" b="1" dirty="0">
                <a:solidFill>
                  <a:srgbClr val="7030A0"/>
                </a:solidFill>
                <a:cs typeface="Times New Roman" pitchFamily="18" charset="0"/>
              </a:rPr>
              <a:t> </a:t>
            </a:r>
            <a:r>
              <a:rPr lang="el-GR" altLang="el-GR" b="1" i="1" dirty="0" err="1">
                <a:solidFill>
                  <a:srgbClr val="7030A0"/>
                </a:solidFill>
                <a:cs typeface="Times New Roman" pitchFamily="18" charset="0"/>
              </a:rPr>
              <a:t>λισκομ</a:t>
            </a:r>
            <a:r>
              <a:rPr lang="el-GR" altLang="el-GR" b="1" i="1" dirty="0">
                <a:solidFill>
                  <a:srgbClr val="7030A0"/>
                </a:solidFill>
                <a:cs typeface="Times New Roman" pitchFamily="18" charset="0"/>
              </a:rPr>
              <a:t>-χρηστών επιλογή</a:t>
            </a:r>
            <a:r>
              <a:rPr lang="el-GR" altLang="el-GR" b="1" dirty="0">
                <a:solidFill>
                  <a:srgbClr val="7030A0"/>
                </a:solidFill>
                <a:cs typeface="Times New Roman" pitchFamily="18" charset="0"/>
              </a:rPr>
              <a:t>;</a:t>
            </a:r>
            <a:endParaRPr lang="en-GB" altLang="el-GR" b="1" dirty="0">
              <a:solidFill>
                <a:srgbClr val="7030A0"/>
              </a:solidFill>
              <a:cs typeface="Times New Roman" pitchFamily="18" charset="0"/>
            </a:endParaRPr>
          </a:p>
          <a:p>
            <a:pPr marL="0" indent="0" algn="just" eaLnBrk="0" hangingPunct="0">
              <a:buNone/>
            </a:pPr>
            <a:r>
              <a:rPr lang="el-GR" altLang="el-GR" sz="2400" dirty="0">
                <a:cs typeface="Times New Roman" pitchFamily="18" charset="0"/>
              </a:rPr>
              <a:t> </a:t>
            </a:r>
            <a:endParaRPr lang="en-GB" altLang="el-GR" sz="2400" dirty="0">
              <a:cs typeface="Times New Roman" pitchFamily="18" charset="0"/>
            </a:endParaRPr>
          </a:p>
          <a:p>
            <a:pPr marL="0" indent="0" algn="just" eaLnBrk="0" hangingPunct="0">
              <a:buNone/>
            </a:pPr>
            <a:r>
              <a:rPr lang="el-GR" altLang="el-GR" sz="2400" dirty="0">
                <a:cs typeface="Times New Roman" pitchFamily="18" charset="0"/>
              </a:rPr>
              <a:t>Η φράση </a:t>
            </a:r>
            <a:r>
              <a:rPr lang="en-GB" altLang="el-GR" sz="2400" dirty="0">
                <a:solidFill>
                  <a:srgbClr val="7030A0"/>
                </a:solidFill>
                <a:cs typeface="Times New Roman" pitchFamily="18" charset="0"/>
              </a:rPr>
              <a:t>GRANT</a:t>
            </a:r>
            <a:r>
              <a:rPr lang="el-GR" altLang="el-GR" sz="2400" dirty="0">
                <a:solidFill>
                  <a:srgbClr val="7030A0"/>
                </a:solidFill>
                <a:cs typeface="Times New Roman" pitchFamily="18" charset="0"/>
              </a:rPr>
              <a:t> </a:t>
            </a:r>
            <a:r>
              <a:rPr lang="en-GB" altLang="el-GR" sz="2400" dirty="0">
                <a:solidFill>
                  <a:srgbClr val="7030A0"/>
                </a:solidFill>
                <a:cs typeface="Times New Roman" pitchFamily="18" charset="0"/>
              </a:rPr>
              <a:t>OPTION</a:t>
            </a:r>
            <a:r>
              <a:rPr lang="el-GR" altLang="el-GR" sz="2400" dirty="0">
                <a:solidFill>
                  <a:srgbClr val="7030A0"/>
                </a:solidFill>
                <a:cs typeface="Times New Roman" pitchFamily="18" charset="0"/>
              </a:rPr>
              <a:t> </a:t>
            </a:r>
            <a:r>
              <a:rPr lang="en-GB" altLang="el-GR" sz="2400" dirty="0">
                <a:solidFill>
                  <a:srgbClr val="7030A0"/>
                </a:solidFill>
                <a:cs typeface="Times New Roman" pitchFamily="18" charset="0"/>
              </a:rPr>
              <a:t>FOR</a:t>
            </a:r>
            <a:r>
              <a:rPr lang="el-GR" altLang="el-GR" sz="2400" dirty="0">
                <a:solidFill>
                  <a:srgbClr val="7030A0"/>
                </a:solidFill>
                <a:cs typeface="Times New Roman" pitchFamily="18" charset="0"/>
              </a:rPr>
              <a:t> </a:t>
            </a:r>
            <a:r>
              <a:rPr lang="el-GR" altLang="el-GR" sz="2400" dirty="0">
                <a:cs typeface="Times New Roman" pitchFamily="18" charset="0"/>
              </a:rPr>
              <a:t>σημαίνει ότι θα αναιρεθεί (μόνο) η εξουσία παραχώρησης και η παράμετρος </a:t>
            </a:r>
            <a:r>
              <a:rPr lang="el-GR" altLang="el-GR" sz="2400" i="1" dirty="0">
                <a:solidFill>
                  <a:srgbClr val="7030A0"/>
                </a:solidFill>
                <a:cs typeface="Times New Roman" pitchFamily="18" charset="0"/>
              </a:rPr>
              <a:t>επιλογή</a:t>
            </a:r>
            <a:r>
              <a:rPr lang="el-GR" altLang="el-GR" sz="2400" dirty="0">
                <a:cs typeface="Times New Roman" pitchFamily="18" charset="0"/>
              </a:rPr>
              <a:t> είναι είτε </a:t>
            </a:r>
            <a:r>
              <a:rPr lang="en-GB" altLang="el-GR" sz="2400" dirty="0">
                <a:solidFill>
                  <a:srgbClr val="7030A0"/>
                </a:solidFill>
                <a:cs typeface="Times New Roman" pitchFamily="18" charset="0"/>
              </a:rPr>
              <a:t>RESTRICT</a:t>
            </a:r>
            <a:r>
              <a:rPr lang="el-GR" altLang="el-GR" sz="2400" dirty="0">
                <a:cs typeface="Times New Roman" pitchFamily="18" charset="0"/>
              </a:rPr>
              <a:t> (περιορισμός διάδοσης) είτε </a:t>
            </a:r>
            <a:r>
              <a:rPr lang="en-GB" altLang="el-GR" sz="2400" dirty="0">
                <a:solidFill>
                  <a:srgbClr val="7030A0"/>
                </a:solidFill>
                <a:cs typeface="Times New Roman" pitchFamily="18" charset="0"/>
              </a:rPr>
              <a:t>CASCADE</a:t>
            </a:r>
            <a:r>
              <a:rPr lang="el-GR" altLang="el-GR" sz="2400" dirty="0">
                <a:cs typeface="Times New Roman" pitchFamily="18" charset="0"/>
              </a:rPr>
              <a:t> (αλυσιδωτή διάδοση).</a:t>
            </a:r>
            <a:endParaRPr lang="en-GB" altLang="el-GR" sz="24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40</a:t>
            </a:fld>
            <a:endParaRPr lang="el-GR" dirty="0"/>
          </a:p>
        </p:txBody>
      </p:sp>
    </p:spTree>
    <p:custDataLst>
      <p:tags r:id="rId1"/>
    </p:custDataLst>
    <p:extLst>
      <p:ext uri="{BB962C8B-B14F-4D97-AF65-F5344CB8AC3E}">
        <p14:creationId xmlns:p14="http://schemas.microsoft.com/office/powerpoint/2010/main" val="2927681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smtClean="0">
                <a:cs typeface="Times New Roman" pitchFamily="18" charset="0"/>
              </a:rPr>
              <a:t>Οι εντολές </a:t>
            </a:r>
            <a:r>
              <a:rPr lang="en-US" altLang="el-GR" dirty="0" smtClean="0">
                <a:cs typeface="Times New Roman" pitchFamily="18" charset="0"/>
              </a:rPr>
              <a:t>GRANT</a:t>
            </a:r>
            <a:r>
              <a:rPr lang="el-GR" altLang="el-GR" dirty="0" smtClean="0">
                <a:cs typeface="Times New Roman" pitchFamily="18" charset="0"/>
              </a:rPr>
              <a:t> και </a:t>
            </a:r>
            <a:r>
              <a:rPr lang="en-US" altLang="el-GR" dirty="0" smtClean="0">
                <a:cs typeface="Times New Roman" pitchFamily="18" charset="0"/>
              </a:rPr>
              <a:t>REVOKE</a:t>
            </a:r>
            <a:r>
              <a:rPr lang="el-GR" altLang="el-GR" dirty="0" smtClean="0">
                <a:cs typeface="Times New Roman" pitchFamily="18" charset="0"/>
              </a:rPr>
              <a:t> </a:t>
            </a:r>
            <a:br>
              <a:rPr lang="el-GR" altLang="el-GR" dirty="0" smtClean="0">
                <a:cs typeface="Times New Roman" pitchFamily="18" charset="0"/>
              </a:rPr>
            </a:br>
            <a:r>
              <a:rPr lang="el-GR" altLang="el-GR" dirty="0" smtClean="0">
                <a:cs typeface="Times New Roman" pitchFamily="18" charset="0"/>
              </a:rPr>
              <a:t>(6 από 6)</a:t>
            </a:r>
            <a:endParaRPr lang="el-GR" altLang="el-GR" dirty="0">
              <a:cs typeface="Times New Roman" pitchFamily="18" charset="0"/>
            </a:endParaRPr>
          </a:p>
        </p:txBody>
      </p:sp>
      <p:sp>
        <p:nvSpPr>
          <p:cNvPr id="6" name="Rectangle 4" descr="Παραδείγματα:&#10;1) REVOKE SELECT ON EX1, FROM Jacques, Anne, Charley RESTRICT.&#10;2) REVOKE SELECT, INSERT, UPDATE, S NAME, STATUS, DELETE&#10;ON EX2, FROM Dan, Misha CASCADE.&#10;3) REVOKE SELECT ON EX3, FROM Giovanni RESTRICT.&#10;4) REVOKE SELECT ON EX4, FROM Judy, Paul CASCADE.&#10;5) REVOKE SELECT ON SSQ, FROM Fidel RESTRICT.&#10;&#10;"/>
          <p:cNvSpPr txBox="1">
            <a:spLocks noChangeArrowheads="1"/>
          </p:cNvSpPr>
          <p:nvPr/>
        </p:nvSpPr>
        <p:spPr>
          <a:xfrm>
            <a:off x="323528" y="1844824"/>
            <a:ext cx="8280920" cy="396044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eaLnBrk="0" hangingPunct="0">
              <a:buNone/>
            </a:pPr>
            <a:r>
              <a:rPr lang="el-GR" altLang="el-GR" sz="2400" b="1" u="sng" dirty="0">
                <a:solidFill>
                  <a:srgbClr val="7030A0"/>
                </a:solidFill>
                <a:cs typeface="Times New Roman" pitchFamily="18" charset="0"/>
              </a:rPr>
              <a:t>Παραδείγματα</a:t>
            </a:r>
            <a:r>
              <a:rPr lang="en-GB" altLang="el-GR" sz="2400" b="1" dirty="0">
                <a:solidFill>
                  <a:srgbClr val="7030A0"/>
                </a:solidFill>
                <a:cs typeface="Times New Roman" pitchFamily="18" charset="0"/>
              </a:rPr>
              <a:t>:</a:t>
            </a:r>
            <a:endParaRPr lang="el-GR" altLang="el-GR" sz="2400" b="1" dirty="0">
              <a:solidFill>
                <a:srgbClr val="7030A0"/>
              </a:solidFill>
            </a:endParaRPr>
          </a:p>
          <a:p>
            <a:pPr marL="457200" lvl="1" indent="0" algn="just" eaLnBrk="0" hangingPunct="0">
              <a:buNone/>
            </a:pPr>
            <a:r>
              <a:rPr lang="en-GB" altLang="el-GR" sz="2400" dirty="0" smtClean="0">
                <a:cs typeface="Times New Roman" pitchFamily="18" charset="0"/>
              </a:rPr>
              <a:t>1</a:t>
            </a:r>
            <a:r>
              <a:rPr lang="en-GB" altLang="el-GR" sz="2400" dirty="0">
                <a:cs typeface="Times New Roman" pitchFamily="18" charset="0"/>
              </a:rPr>
              <a:t>) REVOKE SELECT ON EX1 FROM Jacques, Anne, Charley RESTRICT;</a:t>
            </a:r>
          </a:p>
          <a:p>
            <a:pPr marL="457200" lvl="1" indent="0" algn="just" eaLnBrk="0" hangingPunct="0">
              <a:buNone/>
            </a:pPr>
            <a:r>
              <a:rPr lang="en-GB" altLang="el-GR" sz="2400" dirty="0" smtClean="0">
                <a:cs typeface="Times New Roman" pitchFamily="18" charset="0"/>
              </a:rPr>
              <a:t>2</a:t>
            </a:r>
            <a:r>
              <a:rPr lang="en-GB" altLang="el-GR" sz="2400" dirty="0">
                <a:cs typeface="Times New Roman" pitchFamily="18" charset="0"/>
              </a:rPr>
              <a:t>) REVOKE SELECT, INSERT, UPDATE (SNAME, STATUS), DELETE</a:t>
            </a:r>
          </a:p>
          <a:p>
            <a:pPr marL="457200" lvl="1" indent="0" algn="just" eaLnBrk="0" hangingPunct="0">
              <a:buNone/>
            </a:pPr>
            <a:r>
              <a:rPr lang="en-GB" altLang="el-GR" sz="2400" dirty="0">
                <a:cs typeface="Times New Roman" pitchFamily="18" charset="0"/>
              </a:rPr>
              <a:t>ON EX2 FROM Dan, </a:t>
            </a:r>
            <a:r>
              <a:rPr lang="en-GB" altLang="el-GR" sz="2400" dirty="0" err="1">
                <a:cs typeface="Times New Roman" pitchFamily="18" charset="0"/>
              </a:rPr>
              <a:t>Misha</a:t>
            </a:r>
            <a:r>
              <a:rPr lang="en-GB" altLang="el-GR" sz="2400" dirty="0">
                <a:cs typeface="Times New Roman" pitchFamily="18" charset="0"/>
              </a:rPr>
              <a:t> CASCADE;</a:t>
            </a:r>
          </a:p>
          <a:p>
            <a:pPr marL="457200" lvl="1" indent="0" algn="just" eaLnBrk="0" hangingPunct="0">
              <a:buNone/>
            </a:pPr>
            <a:r>
              <a:rPr lang="en-GB" altLang="el-GR" sz="2400" dirty="0" smtClean="0">
                <a:cs typeface="Times New Roman" pitchFamily="18" charset="0"/>
              </a:rPr>
              <a:t>3</a:t>
            </a:r>
            <a:r>
              <a:rPr lang="en-GB" altLang="el-GR" sz="2400" dirty="0">
                <a:cs typeface="Times New Roman" pitchFamily="18" charset="0"/>
              </a:rPr>
              <a:t>) REVOKE SELECT ON EX3 FROM Giovanni RESTRICT;</a:t>
            </a:r>
          </a:p>
          <a:p>
            <a:pPr marL="457200" lvl="1" indent="0" algn="just" eaLnBrk="0" hangingPunct="0">
              <a:buNone/>
            </a:pPr>
            <a:r>
              <a:rPr lang="en-GB" altLang="el-GR" sz="2400" dirty="0" smtClean="0">
                <a:cs typeface="Times New Roman" pitchFamily="18" charset="0"/>
              </a:rPr>
              <a:t>4</a:t>
            </a:r>
            <a:r>
              <a:rPr lang="en-GB" altLang="el-GR" sz="2400" dirty="0">
                <a:cs typeface="Times New Roman" pitchFamily="18" charset="0"/>
              </a:rPr>
              <a:t>) REVOKE SELECT ON EX4 FROM Judy, Paul CASCADE;</a:t>
            </a:r>
          </a:p>
          <a:p>
            <a:pPr marL="457200" lvl="1" indent="0" algn="just" eaLnBrk="0" hangingPunct="0">
              <a:buNone/>
            </a:pPr>
            <a:r>
              <a:rPr lang="en-GB" altLang="el-GR" sz="2400" dirty="0" smtClean="0">
                <a:cs typeface="Times New Roman" pitchFamily="18" charset="0"/>
              </a:rPr>
              <a:t>5</a:t>
            </a:r>
            <a:r>
              <a:rPr lang="en-GB" altLang="el-GR" sz="2400" dirty="0">
                <a:cs typeface="Times New Roman" pitchFamily="18" charset="0"/>
              </a:rPr>
              <a:t>) REVOKE SELECT ON SSQ FROM Fidel RESTRICT;</a:t>
            </a:r>
          </a:p>
          <a:p>
            <a:pPr marL="457200" lvl="1" indent="0" eaLnBrk="0" hangingPunct="0">
              <a:buNone/>
            </a:pPr>
            <a:endParaRPr lang="en-GB"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41</a:t>
            </a:fld>
            <a:endParaRPr lang="el-GR" dirty="0"/>
          </a:p>
        </p:txBody>
      </p:sp>
    </p:spTree>
    <p:custDataLst>
      <p:tags r:id="rId1"/>
    </p:custDataLst>
    <p:extLst>
      <p:ext uri="{BB962C8B-B14F-4D97-AF65-F5344CB8AC3E}">
        <p14:creationId xmlns:p14="http://schemas.microsoft.com/office/powerpoint/2010/main" val="2927681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120000"/>
              </a:lnSpc>
            </a:pPr>
            <a:r>
              <a:rPr lang="el-GR" altLang="el-GR" dirty="0" smtClean="0">
                <a:cs typeface="Times New Roman" pitchFamily="18" charset="0"/>
              </a:rPr>
              <a:t>Οι επιλογές </a:t>
            </a:r>
            <a:r>
              <a:rPr lang="en-US" altLang="el-GR" dirty="0" smtClean="0">
                <a:cs typeface="Times New Roman" pitchFamily="18" charset="0"/>
              </a:rPr>
              <a:t>RESTRICT</a:t>
            </a:r>
            <a:r>
              <a:rPr lang="el-GR" altLang="el-GR" dirty="0" smtClean="0">
                <a:cs typeface="Times New Roman" pitchFamily="18" charset="0"/>
              </a:rPr>
              <a:t> και </a:t>
            </a:r>
            <a:r>
              <a:rPr lang="en-US" altLang="el-GR" dirty="0" smtClean="0">
                <a:cs typeface="Times New Roman" pitchFamily="18" charset="0"/>
              </a:rPr>
              <a:t>CASCADE</a:t>
            </a:r>
            <a:r>
              <a:rPr lang="el-GR" altLang="el-GR" dirty="0" smtClean="0">
                <a:cs typeface="Times New Roman" pitchFamily="18" charset="0"/>
              </a:rPr>
              <a:t> (1 από 3)</a:t>
            </a:r>
            <a:endParaRPr lang="el-GR" altLang="el-GR" dirty="0">
              <a:cs typeface="Times New Roman" pitchFamily="18" charset="0"/>
            </a:endParaRPr>
          </a:p>
        </p:txBody>
      </p:sp>
      <p:sp>
        <p:nvSpPr>
          <p:cNvPr id="6" name="Rectangle 4" descr="Έστω ότι το p είναι κάποιο προνόμιο πάνω σε κάποιο αντικείμενο και έστω ότι ο χρήστης Α παραχωρεί το προνόμιο p στο χρήστη Β που, με τη σειρά του, το παραχωρεί  στο χρήστη C. &#10;Τι θα πρέπει να συμβεί αν ο Α αναιρέσει το προνόμιο p από τον B; &#10;"/>
          <p:cNvSpPr txBox="1">
            <a:spLocks noChangeArrowheads="1"/>
          </p:cNvSpPr>
          <p:nvPr/>
        </p:nvSpPr>
        <p:spPr>
          <a:xfrm>
            <a:off x="467545" y="1916832"/>
            <a:ext cx="8280920" cy="345638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el-GR" altLang="el-GR" sz="2800" dirty="0">
                <a:cs typeface="Times New Roman" pitchFamily="18" charset="0"/>
              </a:rPr>
              <a:t>Έστω ότι το </a:t>
            </a:r>
            <a:r>
              <a:rPr lang="en-GB" altLang="el-GR" sz="2800" dirty="0">
                <a:cs typeface="Times New Roman" pitchFamily="18" charset="0"/>
              </a:rPr>
              <a:t>p</a:t>
            </a:r>
            <a:r>
              <a:rPr lang="el-GR" altLang="el-GR" sz="2800" dirty="0">
                <a:cs typeface="Times New Roman" pitchFamily="18" charset="0"/>
              </a:rPr>
              <a:t> είναι κάποιο προνόμιο πάνω σε κάποιο αντικείμενο και έστω ότι ο χρήστης Α παραχωρεί το προνόμιο </a:t>
            </a:r>
            <a:r>
              <a:rPr lang="en-GB" altLang="el-GR" sz="2800" dirty="0">
                <a:cs typeface="Times New Roman" pitchFamily="18" charset="0"/>
              </a:rPr>
              <a:t>p</a:t>
            </a:r>
            <a:r>
              <a:rPr lang="el-GR" altLang="el-GR" sz="2800" dirty="0">
                <a:cs typeface="Times New Roman" pitchFamily="18" charset="0"/>
              </a:rPr>
              <a:t> στο χρήστη Β που, με τη σειρά του, το παραχωρεί  στο χρήστη </a:t>
            </a:r>
            <a:r>
              <a:rPr lang="en-GB" altLang="el-GR" sz="2800" dirty="0">
                <a:cs typeface="Times New Roman" pitchFamily="18" charset="0"/>
              </a:rPr>
              <a:t>C</a:t>
            </a:r>
            <a:r>
              <a:rPr lang="el-GR" altLang="el-GR" sz="2800" dirty="0">
                <a:cs typeface="Times New Roman" pitchFamily="18" charset="0"/>
              </a:rPr>
              <a:t>. </a:t>
            </a:r>
            <a:endParaRPr lang="en-GB" altLang="el-GR" sz="2800" dirty="0">
              <a:cs typeface="Times New Roman" pitchFamily="18" charset="0"/>
            </a:endParaRPr>
          </a:p>
          <a:p>
            <a:pPr marL="0" indent="0" algn="just">
              <a:lnSpc>
                <a:spcPct val="120000"/>
              </a:lnSpc>
              <a:buNone/>
            </a:pPr>
            <a:r>
              <a:rPr lang="el-GR" altLang="el-GR" sz="2800" dirty="0">
                <a:cs typeface="Times New Roman" pitchFamily="18" charset="0"/>
              </a:rPr>
              <a:t>Τι θα πρέπει να συμβεί αν ο Α αναιρέσει το προνόμιο </a:t>
            </a:r>
            <a:r>
              <a:rPr lang="en-GB" altLang="el-GR" sz="2800" dirty="0">
                <a:cs typeface="Times New Roman" pitchFamily="18" charset="0"/>
              </a:rPr>
              <a:t>p</a:t>
            </a:r>
            <a:r>
              <a:rPr lang="el-GR" altLang="el-GR" sz="2800" dirty="0">
                <a:cs typeface="Times New Roman" pitchFamily="18" charset="0"/>
              </a:rPr>
              <a:t> από τον </a:t>
            </a:r>
            <a:r>
              <a:rPr lang="en-GB" altLang="el-GR" sz="2800" dirty="0">
                <a:cs typeface="Times New Roman" pitchFamily="18" charset="0"/>
              </a:rPr>
              <a:t>B</a:t>
            </a:r>
            <a:r>
              <a:rPr lang="el-GR" altLang="el-GR" sz="2800" dirty="0">
                <a:cs typeface="Times New Roman" pitchFamily="18" charset="0"/>
              </a:rPr>
              <a:t>; </a:t>
            </a:r>
            <a:endParaRPr lang="en-GB" altLang="el-GR" sz="28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42</a:t>
            </a:fld>
            <a:endParaRPr lang="el-GR" dirty="0"/>
          </a:p>
        </p:txBody>
      </p:sp>
    </p:spTree>
    <p:custDataLst>
      <p:tags r:id="rId1"/>
    </p:custDataLst>
    <p:extLst>
      <p:ext uri="{BB962C8B-B14F-4D97-AF65-F5344CB8AC3E}">
        <p14:creationId xmlns:p14="http://schemas.microsoft.com/office/powerpoint/2010/main" val="2927681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120000"/>
              </a:lnSpc>
            </a:pPr>
            <a:r>
              <a:rPr lang="el-GR" altLang="el-GR" dirty="0" smtClean="0">
                <a:cs typeface="Times New Roman" pitchFamily="18" charset="0"/>
              </a:rPr>
              <a:t>Οι επιλογές </a:t>
            </a:r>
            <a:r>
              <a:rPr lang="en-US" altLang="el-GR" dirty="0" smtClean="0">
                <a:cs typeface="Times New Roman" pitchFamily="18" charset="0"/>
              </a:rPr>
              <a:t>RESTRICT</a:t>
            </a:r>
            <a:r>
              <a:rPr lang="el-GR" altLang="el-GR" dirty="0" smtClean="0">
                <a:cs typeface="Times New Roman" pitchFamily="18" charset="0"/>
              </a:rPr>
              <a:t> και </a:t>
            </a:r>
            <a:r>
              <a:rPr lang="en-US" altLang="el-GR" dirty="0" smtClean="0">
                <a:cs typeface="Times New Roman" pitchFamily="18" charset="0"/>
              </a:rPr>
              <a:t>CASCADE</a:t>
            </a:r>
            <a:r>
              <a:rPr lang="el-GR" altLang="el-GR" dirty="0" smtClean="0">
                <a:cs typeface="Times New Roman" pitchFamily="18" charset="0"/>
              </a:rPr>
              <a:t> (2 από 3)</a:t>
            </a:r>
            <a:endParaRPr lang="el-GR" altLang="el-GR" dirty="0">
              <a:cs typeface="Times New Roman" pitchFamily="18" charset="0"/>
            </a:endParaRPr>
          </a:p>
        </p:txBody>
      </p:sp>
      <p:sp>
        <p:nvSpPr>
          <p:cNvPr id="6" name="Rectangle 4" descr="Ας υποθέσουμε καταρχήν ότι η REVOKE εκτελείται με επιτυχία. Τότε, το προνόμιο p που είχε ο C θα έμενε εγκαταλελειμμένο  αφού θα προερχόταν από έναν χρήστη, τον Β, που δεν το έχει πια. &#10;Ο σκοπός των επιλογών RESTRICT και CASCADE είναι να αποφευχθεί η περίπτωση των εγκαταλελειμμένων προνομίων. &#10;"/>
          <p:cNvSpPr txBox="1">
            <a:spLocks noChangeArrowheads="1"/>
          </p:cNvSpPr>
          <p:nvPr/>
        </p:nvSpPr>
        <p:spPr>
          <a:xfrm>
            <a:off x="467545" y="2060848"/>
            <a:ext cx="8280920" cy="338437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ct val="50000"/>
              </a:spcBef>
              <a:buNone/>
            </a:pPr>
            <a:r>
              <a:rPr lang="el-GR" altLang="el-GR" sz="2800" dirty="0">
                <a:cs typeface="Times New Roman" pitchFamily="18" charset="0"/>
              </a:rPr>
              <a:t>Ας υποθέσουμε καταρχήν ότι η </a:t>
            </a:r>
            <a:r>
              <a:rPr lang="en-GB" altLang="el-GR" sz="2800" dirty="0">
                <a:solidFill>
                  <a:srgbClr val="7030A0"/>
                </a:solidFill>
                <a:cs typeface="Times New Roman" pitchFamily="18" charset="0"/>
              </a:rPr>
              <a:t>REVOKE</a:t>
            </a:r>
            <a:r>
              <a:rPr lang="el-GR" altLang="el-GR" sz="2800" dirty="0">
                <a:cs typeface="Times New Roman" pitchFamily="18" charset="0"/>
              </a:rPr>
              <a:t> εκτελείται με επιτυχία. Τότε, το προνόμιο </a:t>
            </a:r>
            <a:r>
              <a:rPr lang="en-GB" altLang="el-GR" sz="2800" dirty="0">
                <a:cs typeface="Times New Roman" pitchFamily="18" charset="0"/>
              </a:rPr>
              <a:t>p</a:t>
            </a:r>
            <a:r>
              <a:rPr lang="el-GR" altLang="el-GR" sz="2800" dirty="0">
                <a:cs typeface="Times New Roman" pitchFamily="18" charset="0"/>
              </a:rPr>
              <a:t> που είχε ο </a:t>
            </a:r>
            <a:r>
              <a:rPr lang="en-GB" altLang="el-GR" sz="2800" dirty="0">
                <a:cs typeface="Times New Roman" pitchFamily="18" charset="0"/>
              </a:rPr>
              <a:t>C</a:t>
            </a:r>
            <a:r>
              <a:rPr lang="el-GR" altLang="el-GR" sz="2800" dirty="0">
                <a:cs typeface="Times New Roman" pitchFamily="18" charset="0"/>
              </a:rPr>
              <a:t> θα έμενε εγκαταλελειμμένο  αφού θα προερχόταν από έναν χρήστη, τον Β, που δεν το έχει πια. </a:t>
            </a:r>
            <a:endParaRPr lang="en-GB" altLang="el-GR" sz="2800" dirty="0">
              <a:cs typeface="Times New Roman" pitchFamily="18" charset="0"/>
            </a:endParaRPr>
          </a:p>
          <a:p>
            <a:pPr marL="0" indent="0" algn="just">
              <a:spcBef>
                <a:spcPct val="50000"/>
              </a:spcBef>
              <a:buNone/>
            </a:pPr>
            <a:r>
              <a:rPr lang="el-GR" altLang="el-GR" sz="2800" dirty="0">
                <a:cs typeface="Times New Roman" pitchFamily="18" charset="0"/>
              </a:rPr>
              <a:t>Ο σκοπός των επιλογών </a:t>
            </a:r>
            <a:r>
              <a:rPr lang="en-GB" altLang="el-GR" sz="2800" dirty="0">
                <a:solidFill>
                  <a:srgbClr val="7030A0"/>
                </a:solidFill>
                <a:cs typeface="Times New Roman" pitchFamily="18" charset="0"/>
              </a:rPr>
              <a:t>RESTRICT</a:t>
            </a:r>
            <a:r>
              <a:rPr lang="el-GR" altLang="el-GR" sz="2800" dirty="0">
                <a:cs typeface="Times New Roman" pitchFamily="18" charset="0"/>
              </a:rPr>
              <a:t> και </a:t>
            </a:r>
            <a:r>
              <a:rPr lang="en-GB" altLang="el-GR" sz="2800" dirty="0">
                <a:solidFill>
                  <a:srgbClr val="7030A0"/>
                </a:solidFill>
                <a:cs typeface="Times New Roman" pitchFamily="18" charset="0"/>
              </a:rPr>
              <a:t>CASCADE</a:t>
            </a:r>
            <a:r>
              <a:rPr lang="el-GR" altLang="el-GR" sz="2800" dirty="0">
                <a:cs typeface="Times New Roman" pitchFamily="18" charset="0"/>
              </a:rPr>
              <a:t> είναι να αποφευχθεί η περίπτωση των εγκαταλελειμμένων προνομίων. </a:t>
            </a:r>
            <a:endParaRPr lang="en-GB" altLang="el-GR" sz="28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43</a:t>
            </a:fld>
            <a:endParaRPr lang="el-GR" dirty="0"/>
          </a:p>
        </p:txBody>
      </p:sp>
    </p:spTree>
    <p:custDataLst>
      <p:tags r:id="rId1"/>
    </p:custDataLst>
    <p:extLst>
      <p:ext uri="{BB962C8B-B14F-4D97-AF65-F5344CB8AC3E}">
        <p14:creationId xmlns:p14="http://schemas.microsoft.com/office/powerpoint/2010/main" val="32764251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120000"/>
              </a:lnSpc>
            </a:pPr>
            <a:r>
              <a:rPr lang="el-GR" altLang="el-GR" dirty="0" smtClean="0">
                <a:cs typeface="Times New Roman" pitchFamily="18" charset="0"/>
              </a:rPr>
              <a:t>Οι επιλογές </a:t>
            </a:r>
            <a:r>
              <a:rPr lang="en-US" altLang="el-GR" dirty="0" smtClean="0">
                <a:cs typeface="Times New Roman" pitchFamily="18" charset="0"/>
              </a:rPr>
              <a:t>RESTRICT</a:t>
            </a:r>
            <a:r>
              <a:rPr lang="el-GR" altLang="el-GR" dirty="0" smtClean="0">
                <a:cs typeface="Times New Roman" pitchFamily="18" charset="0"/>
              </a:rPr>
              <a:t> και </a:t>
            </a:r>
            <a:r>
              <a:rPr lang="en-US" altLang="el-GR" dirty="0" smtClean="0">
                <a:cs typeface="Times New Roman" pitchFamily="18" charset="0"/>
              </a:rPr>
              <a:t>CASCADE</a:t>
            </a:r>
            <a:r>
              <a:rPr lang="el-GR" altLang="el-GR" dirty="0" smtClean="0">
                <a:cs typeface="Times New Roman" pitchFamily="18" charset="0"/>
              </a:rPr>
              <a:t> (3 από 3)</a:t>
            </a:r>
            <a:endParaRPr lang="el-GR" altLang="el-GR" dirty="0">
              <a:cs typeface="Times New Roman" pitchFamily="18" charset="0"/>
            </a:endParaRPr>
          </a:p>
        </p:txBody>
      </p:sp>
      <p:sp>
        <p:nvSpPr>
          <p:cNvPr id="6" name="Rectangle 4" descr="Η επιλογή RESTRICT (περιορισμός διάδοσης) κάνει την εντολή REVOKE (αναίρεση) να αποτύχει αν οδηγεί σε εγκαταλελειμμένα προνόμια, ενώ η επιλογή CASCADE (αλυσιδωτή διάδοση) προκαλεί την αναίρεση οποιωνδήποτε τέτοιων προνομίων. &#10;"/>
          <p:cNvSpPr txBox="1">
            <a:spLocks noChangeArrowheads="1"/>
          </p:cNvSpPr>
          <p:nvPr/>
        </p:nvSpPr>
        <p:spPr>
          <a:xfrm>
            <a:off x="467545" y="2132856"/>
            <a:ext cx="8280920" cy="280831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5000"/>
              </a:lnSpc>
              <a:spcBef>
                <a:spcPct val="50000"/>
              </a:spcBef>
              <a:buNone/>
            </a:pPr>
            <a:r>
              <a:rPr lang="el-GR" altLang="el-GR" sz="2800" dirty="0">
                <a:cs typeface="Times New Roman" pitchFamily="18" charset="0"/>
              </a:rPr>
              <a:t>Η επιλογή </a:t>
            </a:r>
            <a:r>
              <a:rPr lang="en-GB" altLang="el-GR" sz="2800" b="1" dirty="0">
                <a:solidFill>
                  <a:srgbClr val="7030A0"/>
                </a:solidFill>
                <a:cs typeface="Times New Roman" pitchFamily="18" charset="0"/>
              </a:rPr>
              <a:t>RESTRICT</a:t>
            </a:r>
            <a:r>
              <a:rPr lang="el-GR" altLang="el-GR" sz="2800" dirty="0">
                <a:cs typeface="Times New Roman" pitchFamily="18" charset="0"/>
              </a:rPr>
              <a:t> (περιορισμός διάδοσης) κάνει την εντολή </a:t>
            </a:r>
            <a:r>
              <a:rPr lang="en-GB" altLang="el-GR" sz="2800" dirty="0">
                <a:solidFill>
                  <a:srgbClr val="7030A0"/>
                </a:solidFill>
                <a:cs typeface="Times New Roman" pitchFamily="18" charset="0"/>
              </a:rPr>
              <a:t>REVOKE</a:t>
            </a:r>
            <a:r>
              <a:rPr lang="el-GR" altLang="el-GR" sz="2800" dirty="0">
                <a:cs typeface="Times New Roman" pitchFamily="18" charset="0"/>
              </a:rPr>
              <a:t> (αναίρεση) να </a:t>
            </a:r>
            <a:r>
              <a:rPr lang="el-GR" altLang="el-GR" sz="2800" b="1" dirty="0">
                <a:solidFill>
                  <a:srgbClr val="33CCFF"/>
                </a:solidFill>
                <a:cs typeface="Times New Roman" pitchFamily="18" charset="0"/>
              </a:rPr>
              <a:t>αποτύχει</a:t>
            </a:r>
            <a:r>
              <a:rPr lang="el-GR" altLang="el-GR" sz="2800" dirty="0">
                <a:cs typeface="Times New Roman" pitchFamily="18" charset="0"/>
              </a:rPr>
              <a:t> αν οδηγεί σε εγκαταλελειμμένα προνόμια, ενώ η επιλογή </a:t>
            </a:r>
            <a:r>
              <a:rPr lang="en-GB" altLang="el-GR" sz="2800" dirty="0">
                <a:solidFill>
                  <a:srgbClr val="7030A0"/>
                </a:solidFill>
                <a:cs typeface="Times New Roman" pitchFamily="18" charset="0"/>
              </a:rPr>
              <a:t>CASCADE</a:t>
            </a:r>
            <a:r>
              <a:rPr lang="el-GR" altLang="el-GR" sz="2800" dirty="0">
                <a:solidFill>
                  <a:srgbClr val="7030A0"/>
                </a:solidFill>
                <a:cs typeface="Times New Roman" pitchFamily="18" charset="0"/>
              </a:rPr>
              <a:t> </a:t>
            </a:r>
            <a:r>
              <a:rPr lang="el-GR" altLang="el-GR" sz="2800" dirty="0">
                <a:cs typeface="Times New Roman" pitchFamily="18" charset="0"/>
              </a:rPr>
              <a:t>(αλυσιδωτή διάδοση) προκαλεί την </a:t>
            </a:r>
            <a:r>
              <a:rPr lang="el-GR" altLang="el-GR" sz="2800" b="1" dirty="0">
                <a:solidFill>
                  <a:srgbClr val="33CCFF"/>
                </a:solidFill>
                <a:cs typeface="Times New Roman" pitchFamily="18" charset="0"/>
              </a:rPr>
              <a:t>αναίρεση</a:t>
            </a:r>
            <a:r>
              <a:rPr lang="el-GR" altLang="el-GR" sz="2800" dirty="0">
                <a:cs typeface="Times New Roman" pitchFamily="18" charset="0"/>
              </a:rPr>
              <a:t> οποιωνδήποτε τέτοιων προνομίων. </a:t>
            </a:r>
            <a:endParaRPr lang="en-GB" altLang="el-GR" sz="28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44</a:t>
            </a:fld>
            <a:endParaRPr lang="el-GR" dirty="0"/>
          </a:p>
        </p:txBody>
      </p:sp>
    </p:spTree>
    <p:custDataLst>
      <p:tags r:id="rId1"/>
    </p:custDataLst>
    <p:extLst>
      <p:ext uri="{BB962C8B-B14F-4D97-AF65-F5344CB8AC3E}">
        <p14:creationId xmlns:p14="http://schemas.microsoft.com/office/powerpoint/2010/main" val="32764251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5" name="Ορθογώνιο 4"/>
          <p:cNvSpPr/>
          <p:nvPr/>
        </p:nvSpPr>
        <p:spPr>
          <a:xfrm>
            <a:off x="5004048" y="3894147"/>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844824"/>
            <a:ext cx="8208912" cy="3312368"/>
          </a:xfrm>
        </p:spPr>
        <p:txBody>
          <a:bodyPr>
            <a:noAutofit/>
          </a:bodyPr>
          <a:lstStyle/>
          <a:p>
            <a:pPr marL="652463" lvl="1" indent="-457200">
              <a:buFont typeface="Wingdings" panose="05000000000000000000" pitchFamily="2" charset="2"/>
              <a:buChar char="§"/>
            </a:pPr>
            <a:r>
              <a:rPr lang="el-GR" altLang="el-GR" sz="3200" dirty="0" smtClean="0">
                <a:hlinkClick r:id="rId4" action="ppaction://hlinksldjump"/>
              </a:rPr>
              <a:t>Έννοια της ασφάλειας δεδομένων,</a:t>
            </a:r>
            <a:endParaRPr lang="el-GR" altLang="el-GR" sz="3200" dirty="0" smtClean="0"/>
          </a:p>
          <a:p>
            <a:pPr marL="652463" lvl="1" indent="-457200">
              <a:buFont typeface="Wingdings" panose="05000000000000000000" pitchFamily="2" charset="2"/>
              <a:buChar char="§"/>
            </a:pPr>
            <a:r>
              <a:rPr lang="el-GR" altLang="el-GR" sz="3200" dirty="0" smtClean="0">
                <a:hlinkClick r:id="rId5" action="ppaction://hlinksldjump"/>
              </a:rPr>
              <a:t>Περιπτωσιακός και κανονιστικός έλεγχος,</a:t>
            </a:r>
            <a:endParaRPr lang="el-GR" altLang="el-GR" sz="3200" dirty="0" smtClean="0"/>
          </a:p>
          <a:p>
            <a:pPr marL="652463" lvl="1" indent="-457200">
              <a:buFont typeface="Wingdings" panose="05000000000000000000" pitchFamily="2" charset="2"/>
              <a:buChar char="§"/>
            </a:pPr>
            <a:r>
              <a:rPr lang="el-GR" altLang="el-GR" sz="3200" dirty="0" smtClean="0">
                <a:hlinkClick r:id="rId6" action="ppaction://hlinksldjump"/>
              </a:rPr>
              <a:t>Διατύπωση κανόνων ασφαλείας,</a:t>
            </a:r>
            <a:endParaRPr lang="el-GR" altLang="el-GR" sz="3200" dirty="0" smtClean="0"/>
          </a:p>
          <a:p>
            <a:pPr marL="652463" lvl="1" indent="-457200">
              <a:buFont typeface="Wingdings" panose="05000000000000000000" pitchFamily="2" charset="2"/>
              <a:buChar char="§"/>
            </a:pPr>
            <a:r>
              <a:rPr lang="el-GR" altLang="el-GR" sz="3200" dirty="0" smtClean="0">
                <a:hlinkClick r:id="rId7" action="ppaction://hlinksldjump"/>
              </a:rPr>
              <a:t>Ίχνη ελέγχου,</a:t>
            </a:r>
            <a:endParaRPr lang="el-GR" altLang="el-GR" sz="3200" dirty="0" smtClean="0"/>
          </a:p>
          <a:p>
            <a:pPr marL="652463" lvl="1" indent="-457200">
              <a:buFont typeface="Wingdings" panose="05000000000000000000" pitchFamily="2" charset="2"/>
              <a:buChar char="§"/>
            </a:pPr>
            <a:r>
              <a:rPr lang="el-GR" altLang="el-GR" sz="3200" dirty="0" smtClean="0">
                <a:hlinkClick r:id="rId8" action="ppaction://hlinksldjump"/>
              </a:rPr>
              <a:t>Υποστήριξη κανόνων ασφαλείας στην </a:t>
            </a:r>
            <a:r>
              <a:rPr lang="en-US" altLang="el-GR" sz="3200" dirty="0" smtClean="0">
                <a:hlinkClick r:id="rId8" action="ppaction://hlinksldjump"/>
              </a:rPr>
              <a:t>SQL</a:t>
            </a:r>
            <a:r>
              <a:rPr lang="el-GR" altLang="el-GR" sz="3200" dirty="0" smtClean="0">
                <a:hlinkClick r:id="rId8" action="ppaction://hlinksldjump"/>
              </a:rPr>
              <a:t>.</a:t>
            </a:r>
            <a:endParaRPr lang="el-GR" altLang="el-GR" sz="32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296144"/>
          </a:xfrm>
        </p:spPr>
        <p:txBody>
          <a:bodyPr>
            <a:noAutofit/>
          </a:bodyPr>
          <a:lstStyle/>
          <a:p>
            <a:pPr eaLnBrk="0" hangingPunct="0"/>
            <a:r>
              <a:rPr lang="el-GR" altLang="el-GR" dirty="0"/>
              <a:t>Έννοια της ασφάλειας δεδομένων</a:t>
            </a:r>
            <a:endParaRPr lang="el-GR" dirty="0"/>
          </a:p>
        </p:txBody>
      </p:sp>
      <p:sp>
        <p:nvSpPr>
          <p:cNvPr id="7" name="Rectangle 330"/>
          <p:cNvSpPr>
            <a:spLocks noChangeArrowheads="1"/>
          </p:cNvSpPr>
          <p:nvPr/>
        </p:nvSpPr>
        <p:spPr bwMode="auto">
          <a:xfrm>
            <a:off x="467544" y="1740685"/>
            <a:ext cx="8219256" cy="3776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algn="just">
              <a:lnSpc>
                <a:spcPct val="125000"/>
              </a:lnSpc>
            </a:pPr>
            <a:r>
              <a:rPr lang="el-GR" altLang="el-GR" sz="2800" dirty="0" smtClean="0">
                <a:cs typeface="Times New Roman" pitchFamily="18" charset="0"/>
              </a:rPr>
              <a:t>Η </a:t>
            </a:r>
            <a:r>
              <a:rPr lang="el-GR" altLang="el-GR" sz="2800" b="1" dirty="0" smtClean="0">
                <a:solidFill>
                  <a:schemeClr val="accent1"/>
                </a:solidFill>
                <a:cs typeface="Times New Roman" pitchFamily="18" charset="0"/>
              </a:rPr>
              <a:t>ασφάλεια</a:t>
            </a:r>
            <a:r>
              <a:rPr lang="el-GR" altLang="el-GR" sz="2800" dirty="0" smtClean="0">
                <a:cs typeface="Times New Roman" pitchFamily="18" charset="0"/>
              </a:rPr>
              <a:t> αναφέρεται στην προστασία δεδομένων από τη γνωστοποίηση, την αλλοίωση, ή την καταστροφή από μη εξουσιοδοτημένα άτομα.</a:t>
            </a:r>
            <a:endParaRPr lang="el-GR" altLang="el-GR" sz="2800" dirty="0" smtClean="0"/>
          </a:p>
          <a:p>
            <a:pPr algn="just">
              <a:lnSpc>
                <a:spcPct val="125000"/>
              </a:lnSpc>
            </a:pPr>
            <a:endParaRPr lang="el-GR" altLang="el-GR" sz="2800" dirty="0" smtClean="0"/>
          </a:p>
          <a:p>
            <a:pPr>
              <a:lnSpc>
                <a:spcPct val="125000"/>
              </a:lnSpc>
            </a:pPr>
            <a:r>
              <a:rPr lang="el-GR" altLang="el-GR" sz="2800" b="1" dirty="0" smtClean="0">
                <a:solidFill>
                  <a:schemeClr val="accent1"/>
                </a:solidFill>
                <a:cs typeface="Times New Roman" pitchFamily="18" charset="0"/>
              </a:rPr>
              <a:t>Ασφάλεια</a:t>
            </a:r>
            <a:r>
              <a:rPr lang="el-GR" altLang="el-GR" sz="2800" dirty="0" smtClean="0">
                <a:cs typeface="Times New Roman" pitchFamily="18" charset="0"/>
              </a:rPr>
              <a:t> σημαίνει να εξασφαλίζεται ότι οι χρήστες επιτρέπεται να κάνουν αυτά που επιχειρούν να κάνουν.</a:t>
            </a:r>
            <a:endParaRPr lang="el-GR" altLang="el-GR" sz="2800" dirty="0"/>
          </a:p>
        </p:txBody>
      </p:sp>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93465"/>
          </a:xfrm>
        </p:spPr>
        <p:txBody>
          <a:bodyPr>
            <a:noAutofit/>
          </a:bodyPr>
          <a:lstStyle/>
          <a:p>
            <a:pPr eaLnBrk="0" hangingPunct="0"/>
            <a:r>
              <a:rPr lang="el-GR" altLang="el-GR" dirty="0" smtClean="0">
                <a:cs typeface="Times New Roman" pitchFamily="18" charset="0"/>
              </a:rPr>
              <a:t>Το πρόβλημα της ασφάλειας δεδομένων (1 από 2)</a:t>
            </a:r>
            <a:endParaRPr lang="el-GR" dirty="0"/>
          </a:p>
        </p:txBody>
      </p:sp>
      <p:sp>
        <p:nvSpPr>
          <p:cNvPr id="20" name="Rectangle 17"/>
          <p:cNvSpPr txBox="1">
            <a:spLocks noChangeArrowheads="1"/>
          </p:cNvSpPr>
          <p:nvPr/>
        </p:nvSpPr>
        <p:spPr>
          <a:xfrm>
            <a:off x="467544" y="1340768"/>
            <a:ext cx="8219256" cy="50155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eaLnBrk="0" hangingPunct="0">
              <a:lnSpc>
                <a:spcPct val="120000"/>
              </a:lnSpc>
            </a:pPr>
            <a:r>
              <a:rPr lang="el-GR" altLang="el-GR" sz="2400" dirty="0" smtClean="0">
                <a:cs typeface="Times New Roman" pitchFamily="18" charset="0"/>
              </a:rPr>
              <a:t>Το πρόβλημα της ασφάλειας έχει πολλές πλευρές, μεταξύ των οποίων οι παρακάτω:</a:t>
            </a:r>
          </a:p>
          <a:p>
            <a:pPr marL="800100" lvl="1" indent="-342900" algn="just" eaLnBrk="0" hangingPunct="0">
              <a:lnSpc>
                <a:spcPct val="120000"/>
              </a:lnSpc>
              <a:buClr>
                <a:schemeClr val="tx1"/>
              </a:buClr>
              <a:buFont typeface="Wingdings" panose="05000000000000000000" pitchFamily="2" charset="2"/>
              <a:buChar char="§"/>
            </a:pPr>
            <a:r>
              <a:rPr lang="el-GR" altLang="el-GR" sz="2400" dirty="0" smtClean="0">
                <a:solidFill>
                  <a:schemeClr val="tx1"/>
                </a:solidFill>
                <a:cs typeface="Times New Roman" pitchFamily="18" charset="0"/>
              </a:rPr>
              <a:t>Νομικές, κοινωνικές και ηθικές πλευρές</a:t>
            </a:r>
          </a:p>
          <a:p>
            <a:pPr marL="800100" lvl="1" indent="-342900" algn="just" eaLnBrk="0" hangingPunct="0">
              <a:lnSpc>
                <a:spcPct val="120000"/>
              </a:lnSpc>
              <a:buClr>
                <a:schemeClr val="tx1"/>
              </a:buClr>
              <a:buFont typeface="Wingdings" panose="05000000000000000000" pitchFamily="2" charset="2"/>
              <a:buChar char="§"/>
            </a:pPr>
            <a:r>
              <a:rPr lang="el-GR" altLang="el-GR" sz="2400" dirty="0" smtClean="0">
                <a:solidFill>
                  <a:schemeClr val="tx1"/>
                </a:solidFill>
                <a:cs typeface="Times New Roman" pitchFamily="18" charset="0"/>
              </a:rPr>
              <a:t>Φυσικοί έλεγχοι</a:t>
            </a:r>
          </a:p>
          <a:p>
            <a:pPr marL="800100" lvl="1" indent="-342900" algn="just" eaLnBrk="0" hangingPunct="0">
              <a:lnSpc>
                <a:spcPct val="120000"/>
              </a:lnSpc>
              <a:buClr>
                <a:schemeClr val="tx1"/>
              </a:buClr>
              <a:buFont typeface="Wingdings" panose="05000000000000000000" pitchFamily="2" charset="2"/>
              <a:buChar char="§"/>
            </a:pPr>
            <a:r>
              <a:rPr lang="el-GR" altLang="el-GR" sz="2400" dirty="0" smtClean="0">
                <a:solidFill>
                  <a:schemeClr val="tx1"/>
                </a:solidFill>
                <a:cs typeface="Times New Roman" pitchFamily="18" charset="0"/>
              </a:rPr>
              <a:t>Ζητήματα πολιτικής</a:t>
            </a:r>
          </a:p>
          <a:p>
            <a:pPr marL="800100" lvl="1" indent="-342900" algn="just" eaLnBrk="0" hangingPunct="0">
              <a:lnSpc>
                <a:spcPct val="120000"/>
              </a:lnSpc>
              <a:buClr>
                <a:schemeClr val="tx1"/>
              </a:buClr>
              <a:buFont typeface="Wingdings" panose="05000000000000000000" pitchFamily="2" charset="2"/>
              <a:buChar char="§"/>
            </a:pPr>
            <a:r>
              <a:rPr lang="el-GR" altLang="el-GR" sz="2400" dirty="0" smtClean="0">
                <a:solidFill>
                  <a:schemeClr val="tx1"/>
                </a:solidFill>
                <a:cs typeface="Times New Roman" pitchFamily="18" charset="0"/>
              </a:rPr>
              <a:t>Λειτουργικά προβλήματα</a:t>
            </a:r>
          </a:p>
          <a:p>
            <a:pPr marL="800100" lvl="1" indent="-342900" algn="just" eaLnBrk="0" hangingPunct="0">
              <a:lnSpc>
                <a:spcPct val="120000"/>
              </a:lnSpc>
              <a:buClr>
                <a:schemeClr val="tx1"/>
              </a:buClr>
              <a:buFont typeface="Wingdings" panose="05000000000000000000" pitchFamily="2" charset="2"/>
              <a:buChar char="§"/>
            </a:pPr>
            <a:r>
              <a:rPr lang="el-GR" altLang="el-GR" sz="2400" dirty="0" smtClean="0">
                <a:solidFill>
                  <a:schemeClr val="tx1"/>
                </a:solidFill>
                <a:cs typeface="Times New Roman" pitchFamily="18" charset="0"/>
              </a:rPr>
              <a:t>Έλεγχοι μέσω του υλικού</a:t>
            </a:r>
          </a:p>
          <a:p>
            <a:pPr marL="800100" lvl="1" indent="-342900" algn="just" eaLnBrk="0" hangingPunct="0">
              <a:lnSpc>
                <a:spcPct val="120000"/>
              </a:lnSpc>
              <a:buClr>
                <a:schemeClr val="tx1"/>
              </a:buClr>
              <a:buFont typeface="Wingdings" panose="05000000000000000000" pitchFamily="2" charset="2"/>
              <a:buChar char="§"/>
            </a:pPr>
            <a:r>
              <a:rPr lang="el-GR" altLang="el-GR" sz="2400" dirty="0" smtClean="0">
                <a:solidFill>
                  <a:schemeClr val="tx1"/>
                </a:solidFill>
                <a:cs typeface="Times New Roman" pitchFamily="18" charset="0"/>
              </a:rPr>
              <a:t>Ασφάλεια μέσω του λειτουργικού συστήματος</a:t>
            </a:r>
          </a:p>
          <a:p>
            <a:pPr marL="800100" lvl="1" indent="-342900" algn="just" eaLnBrk="0" hangingPunct="0">
              <a:lnSpc>
                <a:spcPct val="120000"/>
              </a:lnSpc>
              <a:buClr>
                <a:schemeClr val="tx1"/>
              </a:buClr>
              <a:buFont typeface="Wingdings" panose="05000000000000000000" pitchFamily="2" charset="2"/>
              <a:buChar char="§"/>
            </a:pPr>
            <a:r>
              <a:rPr lang="el-GR" altLang="el-GR" sz="2400" dirty="0" smtClean="0">
                <a:solidFill>
                  <a:schemeClr val="tx1"/>
                </a:solidFill>
                <a:cs typeface="Times New Roman" pitchFamily="18" charset="0"/>
              </a:rPr>
              <a:t>Ζητήματα που αφορούν ειδικά το ίδιο το σύστημα βάσης δεδομένων</a:t>
            </a:r>
            <a:endParaRPr lang="el-GR" altLang="el-GR" sz="2400" dirty="0">
              <a:solidFill>
                <a:schemeClr val="tx1"/>
              </a:solidFill>
            </a:endParaRPr>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144016"/>
            <a:ext cx="8305800" cy="11967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smtClean="0">
                <a:cs typeface="Times New Roman" pitchFamily="18" charset="0"/>
              </a:rPr>
              <a:t>Το πρόβλημα της ασφάλειας δεδομένων (2 από 2)</a:t>
            </a:r>
            <a:endParaRPr lang="el-GR" dirty="0"/>
          </a:p>
        </p:txBody>
      </p:sp>
      <p:sp>
        <p:nvSpPr>
          <p:cNvPr id="11" name="Rectangle 83"/>
          <p:cNvSpPr>
            <a:spLocks noChangeArrowheads="1"/>
          </p:cNvSpPr>
          <p:nvPr/>
        </p:nvSpPr>
        <p:spPr bwMode="auto">
          <a:xfrm>
            <a:off x="381000" y="2263805"/>
            <a:ext cx="8305800" cy="949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lgn="just" eaLnBrk="0" hangingPunct="0">
              <a:lnSpc>
                <a:spcPct val="120000"/>
              </a:lnSpc>
              <a:buClr>
                <a:schemeClr val="tx1"/>
              </a:buClr>
            </a:pPr>
            <a:r>
              <a:rPr lang="el-GR" altLang="el-GR" sz="2400" dirty="0">
                <a:cs typeface="Times New Roman" pitchFamily="18" charset="0"/>
              </a:rPr>
              <a:t>Θα περιοριστούμε σε ζητήματα που αφορούν ειδικά το ίδιο το σύστημα βάσης δεδομένων.</a:t>
            </a:r>
          </a:p>
        </p:txBody>
      </p:sp>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4462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Περιπτωσιακός και κανονιστικός </a:t>
            </a:r>
            <a:r>
              <a:rPr lang="el-GR" altLang="el-GR" dirty="0" smtClean="0"/>
              <a:t>έλεγχος (1 από 3)</a:t>
            </a:r>
            <a:endParaRPr lang="el-GR" dirty="0"/>
          </a:p>
        </p:txBody>
      </p:sp>
      <p:sp>
        <p:nvSpPr>
          <p:cNvPr id="2" name="Ορθογώνιο 1"/>
          <p:cNvSpPr/>
          <p:nvPr/>
        </p:nvSpPr>
        <p:spPr>
          <a:xfrm>
            <a:off x="467544" y="1341806"/>
            <a:ext cx="8219256" cy="4967514"/>
          </a:xfrm>
          <a:prstGeom prst="rect">
            <a:avLst/>
          </a:prstGeom>
        </p:spPr>
        <p:txBody>
          <a:bodyPr wrap="square">
            <a:spAutoFit/>
          </a:bodyPr>
          <a:lstStyle/>
          <a:p>
            <a:pPr algn="just">
              <a:lnSpc>
                <a:spcPct val="120000"/>
              </a:lnSpc>
            </a:pPr>
            <a:r>
              <a:rPr lang="el-GR" altLang="el-GR" sz="2400" dirty="0" smtClean="0">
                <a:cs typeface="Times New Roman" pitchFamily="18" charset="0"/>
              </a:rPr>
              <a:t>Τα σημερινά </a:t>
            </a:r>
            <a:r>
              <a:rPr lang="en-US" altLang="el-GR" sz="2400" dirty="0" smtClean="0">
                <a:cs typeface="Times New Roman" pitchFamily="18" charset="0"/>
              </a:rPr>
              <a:t>DBMS</a:t>
            </a:r>
            <a:r>
              <a:rPr lang="el-GR" altLang="el-GR" sz="2400" dirty="0" smtClean="0">
                <a:cs typeface="Times New Roman" pitchFamily="18" charset="0"/>
              </a:rPr>
              <a:t> κατά κανόνα υποστηρίζουν δύο ευρείες προσεγγίσεις στην ασφάλεια δεδομένων, ή μόνο τη μία. Οι προσεγγίσεις αυτές είναι γνωστές ως </a:t>
            </a:r>
            <a:r>
              <a:rPr lang="el-GR" altLang="el-GR" sz="2400" b="1" dirty="0" smtClean="0">
                <a:solidFill>
                  <a:schemeClr val="accent1"/>
                </a:solidFill>
                <a:cs typeface="Times New Roman" pitchFamily="18" charset="0"/>
              </a:rPr>
              <a:t>περιπτωσιακός</a:t>
            </a:r>
            <a:r>
              <a:rPr lang="el-GR" altLang="el-GR" sz="2400" dirty="0" smtClean="0">
                <a:cs typeface="Times New Roman" pitchFamily="18" charset="0"/>
              </a:rPr>
              <a:t> και </a:t>
            </a:r>
            <a:r>
              <a:rPr lang="el-GR" altLang="el-GR" sz="2400" b="1" dirty="0" smtClean="0">
                <a:solidFill>
                  <a:schemeClr val="accent1"/>
                </a:solidFill>
                <a:cs typeface="Times New Roman" pitchFamily="18" charset="0"/>
              </a:rPr>
              <a:t>κανονιστικός έλεγχος</a:t>
            </a:r>
            <a:r>
              <a:rPr lang="el-GR" altLang="el-GR" sz="2400" dirty="0" smtClean="0">
                <a:cs typeface="Times New Roman" pitchFamily="18" charset="0"/>
              </a:rPr>
              <a:t>, αντίστοιχα. </a:t>
            </a:r>
            <a:endParaRPr lang="el-GR" altLang="el-GR" sz="2400" dirty="0" smtClean="0"/>
          </a:p>
          <a:p>
            <a:pPr algn="just">
              <a:lnSpc>
                <a:spcPct val="120000"/>
              </a:lnSpc>
            </a:pPr>
            <a:r>
              <a:rPr lang="el-GR" altLang="el-GR" sz="2400" dirty="0" smtClean="0">
                <a:cs typeface="Times New Roman" pitchFamily="18" charset="0"/>
              </a:rPr>
              <a:t>Και στις δύο περιπτώσεις, η μονάδα των δεδομένων ή το «αντικείμενο δεδομένων» που χρειάζεται προστασία μπορεί να εκτείνεται από μια ολόκληρη βάση δεδομένων ή συλλογή σχέσεων, από τη μια, μέχρι ένα συγκεκριμένο στοιχείο δεδομένων σε μια συγκεκριμένη θέση γνωρίσματος μέσα σε μια συγκεκριμένη συστοιχία μέσα σε μια συγκεκριμένη σχέση, από την άλλη. </a:t>
            </a:r>
            <a:endParaRPr lang="el-GR" altLang="el-GR" sz="2400" dirty="0">
              <a:cs typeface="Times New Roman" pitchFamily="18" charset="0"/>
            </a:endParaRP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Ασφάλεια</a:t>
            </a:r>
            <a:endParaRPr lang="en-GB" altLang="el-GR"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20/2014 10:35:43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11,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1,10,9,1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3,4,5,1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10,5,4,"/>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3,6,10,9,"/>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5,8,9,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5,11,7,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7,5,9,10,"/>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8898A7E-D511-4487-8EB5-2FB2C01487B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5865</TotalTime>
  <Words>1972</Words>
  <Application>Microsoft Office PowerPoint</Application>
  <PresentationFormat>Προβολή στην οθόνη (4:3)</PresentationFormat>
  <Paragraphs>388</Paragraphs>
  <Slides>45</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45</vt:i4>
      </vt:variant>
    </vt:vector>
  </HeadingPairs>
  <TitlesOfParts>
    <vt:vector size="46" baseType="lpstr">
      <vt:lpstr>Θέμα του Office</vt:lpstr>
      <vt:lpstr>Βάσεις Δεδομένων II</vt:lpstr>
      <vt:lpstr>Άδειες Χρήσης</vt:lpstr>
      <vt:lpstr>Χρηματοδότηση </vt:lpstr>
      <vt:lpstr>Σκοποί  ενότητας</vt:lpstr>
      <vt:lpstr>Περιεχόμενα ενότητας</vt:lpstr>
      <vt:lpstr>Έννοια της ασφάλειας δεδομένων</vt:lpstr>
      <vt:lpstr>Το πρόβλημα της ασφάλειας δεδομένων (1 από 2)</vt:lpstr>
      <vt:lpstr>Το πρόβλημα της ασφάλειας δεδομένων (2 από 2)</vt:lpstr>
      <vt:lpstr>Περιπτωσιακός και κανονιστικός έλεγχος (1 από 3)</vt:lpstr>
      <vt:lpstr>Περιπτωσιακός και κανονιστικός έλεγχος (1 από 2)</vt:lpstr>
      <vt:lpstr>Περιπτωσιακός και κανονιστικός έλεγχος (2 από 2)</vt:lpstr>
      <vt:lpstr>Διατύπωση κανόνων ασφαλείας  (1 από 3)</vt:lpstr>
      <vt:lpstr>Διατύπωση κανόνων ασφαλείας  (2 από 3)</vt:lpstr>
      <vt:lpstr>Διατύπωση κανόνων ασφαλείας  (3 από 3)</vt:lpstr>
      <vt:lpstr>Περιπτωσιακός έλεγχος πρόσβασης (1 από 4)</vt:lpstr>
      <vt:lpstr>Περιπτωσιακός έλεγχος πρόσβασης (2 από 4)</vt:lpstr>
      <vt:lpstr>Περιπτωσιακός έλεγχος πρόσβασης (3 από 4)</vt:lpstr>
      <vt:lpstr>Περιπτωσιακός έλεγχος πρόσβασης (4 από 4)</vt:lpstr>
      <vt:lpstr>Παραδείγματα κανόνων ασφάλειας (1 από 9)</vt:lpstr>
      <vt:lpstr>Παραδείγματα κανόνων ασφάλειας (2 από 9)</vt:lpstr>
      <vt:lpstr>Παραδείγματα κανόνων ασφάλειας (3 από 9)</vt:lpstr>
      <vt:lpstr>Παραδείγματα κανόνων ασφάλειας (4 από 9)</vt:lpstr>
      <vt:lpstr>Παραδείγματα κανόνων ασφάλειας (5 από 9)</vt:lpstr>
      <vt:lpstr>Παραδείγματα κανόνων ασφάλειας (6 από 9)</vt:lpstr>
      <vt:lpstr>Παραδείγματα κανόνων ασφάλειας (7 από 9)</vt:lpstr>
      <vt:lpstr>Παραδείγματα κανόνων ασφάλειας (8 από 9)</vt:lpstr>
      <vt:lpstr>Παραδείγματα κανόνων ασφάλειας (9 από 9)</vt:lpstr>
      <vt:lpstr>Ίχνος Ελέγχου (1 από 2)</vt:lpstr>
      <vt:lpstr>Ίχνος Ελέγχου (2 από 2)</vt:lpstr>
      <vt:lpstr>Υποστήριξη κανόνων ασφαλείας από την SQL</vt:lpstr>
      <vt:lpstr>Απόψεις και ασφάλεια (1 από 5)</vt:lpstr>
      <vt:lpstr>Απόψεις και ασφάλεια (2 από 5)</vt:lpstr>
      <vt:lpstr>Απόψεις και ασφάλεια (3 από 5)</vt:lpstr>
      <vt:lpstr>Απόψεις και ασφάλεια (4 από 5)</vt:lpstr>
      <vt:lpstr>Απόψεις και ασφάλεια (5 από 5)</vt:lpstr>
      <vt:lpstr>Οι εντολές GRANT και REVOKE  (1 από 6)</vt:lpstr>
      <vt:lpstr>Οι εντολές GRANT και REVOKE  (2 από 6)</vt:lpstr>
      <vt:lpstr>Οι εντολές GRANT και REVOKE  (3 από 6)</vt:lpstr>
      <vt:lpstr>Οι εντολές GRANT και REVOKE  (4 από 6)</vt:lpstr>
      <vt:lpstr>Οι εντολές GRANT και REVOKE  (5 από 6)</vt:lpstr>
      <vt:lpstr>Οι εντολές GRANT και REVOKE  (6 από 6)</vt:lpstr>
      <vt:lpstr>Οι επιλογές RESTRICT και CASCADE (1 από 3)</vt:lpstr>
      <vt:lpstr>Οι επιλογές RESTRICT και CASCADE (2 από 3)</vt:lpstr>
      <vt:lpstr>Οι επιλογές RESTRICT και CASCADE (3 από 3)</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 ΙΙ: Ασφάλεια</dc:title>
  <dc:creator>Γεωργία Γκαράνη</dc:creator>
  <cp:keywords>Βάσεις Δεδομένων ΙΙ, Ασφάλεια, Έννοια της ασφάλειας δεδομένων, Περιπτωσιακός και κανονιστικός έλεγχος, Διατύπωση κανόνων ασφαλείας, Ίχνη ελέγχου, Υποστήριξη κανόνων ασφαλείας στην SQL.</cp:keywords>
  <cp:lastModifiedBy>Alex</cp:lastModifiedBy>
  <cp:revision>439</cp:revision>
  <dcterms:created xsi:type="dcterms:W3CDTF">2012-09-06T09:03:05Z</dcterms:created>
  <dcterms:modified xsi:type="dcterms:W3CDTF">2014-02-20T08:43:43Z</dcterms:modified>
</cp:coreProperties>
</file>