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257" r:id="rId4"/>
    <p:sldId id="259" r:id="rId5"/>
    <p:sldId id="261" r:id="rId6"/>
    <p:sldId id="262" r:id="rId7"/>
    <p:sldId id="264" r:id="rId8"/>
    <p:sldId id="404" r:id="rId9"/>
    <p:sldId id="310" r:id="rId10"/>
    <p:sldId id="373" r:id="rId11"/>
    <p:sldId id="311" r:id="rId12"/>
    <p:sldId id="312" r:id="rId13"/>
    <p:sldId id="313" r:id="rId14"/>
    <p:sldId id="405" r:id="rId15"/>
    <p:sldId id="314" r:id="rId16"/>
    <p:sldId id="280"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586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hyperlink" Target="http://www.xmlvalidation.com/" TargetMode="External"/><Relationship Id="rId3" Type="http://schemas.openxmlformats.org/officeDocument/2006/relationships/tags" Target="../tags/tag65.xml"/><Relationship Id="rId7" Type="http://schemas.openxmlformats.org/officeDocument/2006/relationships/notesSlide" Target="../notesSlides/notesSlide14.xml"/><Relationship Id="rId12" Type="http://schemas.openxmlformats.org/officeDocument/2006/relationships/image" Target="../media/image1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11" Type="http://schemas.openxmlformats.org/officeDocument/2006/relationships/hyperlink" Target="http://www.php.net/manual/en/book.dom.php" TargetMode="External"/><Relationship Id="rId5" Type="http://schemas.openxmlformats.org/officeDocument/2006/relationships/tags" Target="../tags/tag67.xml"/><Relationship Id="rId10" Type="http://schemas.openxmlformats.org/officeDocument/2006/relationships/hyperlink" Target="http://www.php.net/manual/en/book.simplexml.php" TargetMode="External"/><Relationship Id="rId4" Type="http://schemas.openxmlformats.org/officeDocument/2006/relationships/tags" Target="../tags/tag66.xml"/><Relationship Id="rId9" Type="http://schemas.openxmlformats.org/officeDocument/2006/relationships/hyperlink" Target="http://www.w3schools.com/xml/xml_validator.asp"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3.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hyperlink" Target="http://www.php.net/manual/en/book.simplexml.php" TargetMode="External"/><Relationship Id="rId3" Type="http://schemas.openxmlformats.org/officeDocument/2006/relationships/tags" Target="../tags/tag25.xml"/><Relationship Id="rId7" Type="http://schemas.openxmlformats.org/officeDocument/2006/relationships/notesSlide" Target="../notesSlides/notesSlide6.xml"/><Relationship Id="rId12" Type="http://schemas.microsoft.com/office/2007/relationships/hdphoto" Target="../media/hdphoto1.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4.jpeg"/><Relationship Id="rId5" Type="http://schemas.openxmlformats.org/officeDocument/2006/relationships/tags" Target="../tags/tag27.xml"/><Relationship Id="rId10" Type="http://schemas.openxmlformats.org/officeDocument/2006/relationships/slide" Target="slide6.xml"/><Relationship Id="rId4" Type="http://schemas.openxmlformats.org/officeDocument/2006/relationships/tags" Target="../tags/tag26.xml"/><Relationship Id="rId9" Type="http://schemas.openxmlformats.org/officeDocument/2006/relationships/hyperlink" Target="http://www.php.net/manual/en/book.dom.php"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10" Type="http://schemas.microsoft.com/office/2007/relationships/hdphoto" Target="../media/hdphoto1.wdp"/><Relationship Id="rId4" Type="http://schemas.openxmlformats.org/officeDocument/2006/relationships/tags" Target="../tags/tag35.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4.jpeg"/><Relationship Id="rId3" Type="http://schemas.openxmlformats.org/officeDocument/2006/relationships/tags" Target="../tags/tag39.xml"/><Relationship Id="rId7" Type="http://schemas.openxmlformats.org/officeDocument/2006/relationships/slideLayout" Target="../slideLayouts/slideLayout2.xml"/><Relationship Id="rId12" Type="http://schemas.openxmlformats.org/officeDocument/2006/relationships/slide" Target="slide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8.png"/><Relationship Id="rId5" Type="http://schemas.openxmlformats.org/officeDocument/2006/relationships/tags" Target="../tags/tag41.xml"/><Relationship Id="rId10" Type="http://schemas.openxmlformats.org/officeDocument/2006/relationships/image" Target="../media/image7.png"/><Relationship Id="rId4" Type="http://schemas.openxmlformats.org/officeDocument/2006/relationships/tags" Target="../tags/tag40.xml"/><Relationship Id="rId9" Type="http://schemas.openxmlformats.org/officeDocument/2006/relationships/image" Target="../media/image6.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8</a:t>
            </a:r>
            <a:r>
              <a:rPr lang="el-GR" sz="2800" b="1" dirty="0" smtClean="0"/>
              <a:t>:</a:t>
            </a:r>
            <a:r>
              <a:rPr lang="en-US" sz="2800" dirty="0" smtClean="0"/>
              <a:t> XML &amp; PHP</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600" dirty="0"/>
              <a:t>Χειρισμός XML σε PHP </a:t>
            </a:r>
            <a:r>
              <a:rPr lang="el-GR" sz="3600" dirty="0" smtClean="0"/>
              <a:t>5 (2)</a:t>
            </a:r>
            <a:r>
              <a:rPr lang="el-GR" sz="3600" dirty="0"/>
              <a:t/>
            </a:r>
            <a:br>
              <a:rPr lang="el-GR" sz="3600" dirty="0"/>
            </a:br>
            <a:r>
              <a:rPr lang="el-GR" sz="2400" b="0" dirty="0"/>
              <a:t>(με βάση τα δεδομένα του data.xml)</a:t>
            </a:r>
          </a:p>
        </p:txBody>
      </p:sp>
      <p:sp>
        <p:nvSpPr>
          <p:cNvPr id="11" name="Rectangle 9"/>
          <p:cNvSpPr>
            <a:spLocks noChangeArrowheads="1"/>
          </p:cNvSpPr>
          <p:nvPr>
            <p:custDataLst>
              <p:tags r:id="rId3"/>
            </p:custDataLst>
          </p:nvPr>
        </p:nvSpPr>
        <p:spPr bwMode="auto">
          <a:xfrm>
            <a:off x="413791" y="978054"/>
            <a:ext cx="820891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tab pos="900113" algn="l"/>
              </a:tabLst>
            </a:pPr>
            <a:r>
              <a:rPr lang="el-GR" altLang="el-GR" b="1" dirty="0">
                <a:latin typeface="+mn-lt"/>
                <a:ea typeface="Times New Roman" panose="02020603050405020304" pitchFamily="18" charset="0"/>
              </a:rPr>
              <a:t>Εναλλακτική δημιουργία </a:t>
            </a:r>
            <a:r>
              <a:rPr lang="en-US" altLang="el-GR" b="1" dirty="0">
                <a:latin typeface="+mn-lt"/>
                <a:ea typeface="Times New Roman" panose="02020603050405020304" pitchFamily="18" charset="0"/>
              </a:rPr>
              <a:t>XML </a:t>
            </a:r>
            <a:r>
              <a:rPr lang="el-GR" altLang="el-GR" b="1" dirty="0">
                <a:solidFill>
                  <a:srgbClr val="FF0000"/>
                </a:solidFill>
                <a:latin typeface="+mn-lt"/>
                <a:ea typeface="Times New Roman" panose="02020603050405020304" pitchFamily="18" charset="0"/>
              </a:rPr>
              <a:t>αντικειμένου </a:t>
            </a:r>
            <a:r>
              <a:rPr lang="el-GR" altLang="el-GR" b="1" dirty="0">
                <a:latin typeface="+mn-lt"/>
                <a:ea typeface="Times New Roman" panose="02020603050405020304" pitchFamily="18" charset="0"/>
              </a:rPr>
              <a:t>από </a:t>
            </a:r>
            <a:r>
              <a:rPr lang="en-US" altLang="el-GR" b="1" dirty="0">
                <a:latin typeface="+mn-lt"/>
                <a:ea typeface="Times New Roman" panose="02020603050405020304" pitchFamily="18" charset="0"/>
              </a:rPr>
              <a:t>XML </a:t>
            </a:r>
            <a:r>
              <a:rPr lang="el-GR" altLang="el-GR" b="1" dirty="0">
                <a:solidFill>
                  <a:srgbClr val="0000FF"/>
                </a:solidFill>
                <a:latin typeface="+mn-lt"/>
                <a:ea typeface="Times New Roman" panose="02020603050405020304" pitchFamily="18" charset="0"/>
              </a:rPr>
              <a:t>αρχείο</a:t>
            </a:r>
            <a:r>
              <a:rPr lang="el-GR" altLang="el-GR" b="1" dirty="0">
                <a:latin typeface="+mn-lt"/>
                <a:ea typeface="Times New Roman" panose="02020603050405020304" pitchFamily="18" charset="0"/>
              </a:rPr>
              <a:t>:</a:t>
            </a:r>
            <a:endParaRPr lang="el-GR" altLang="el-GR" dirty="0">
              <a:latin typeface="+mn-lt"/>
            </a:endParaRPr>
          </a:p>
          <a:p>
            <a:pPr lvl="0">
              <a:tabLst>
                <a:tab pos="900113" algn="l"/>
              </a:tabLst>
            </a:pPr>
            <a:r>
              <a:rPr lang="el-GR" altLang="el-GR" b="1" dirty="0">
                <a:latin typeface="+mn-lt"/>
                <a:ea typeface="Times New Roman" panose="02020603050405020304" pitchFamily="18" charset="0"/>
                <a:cs typeface="Courier New" panose="02070309020205020404" pitchFamily="49" charset="0"/>
              </a:rPr>
              <a:t>	</a:t>
            </a:r>
            <a:r>
              <a:rPr lang="en-GB" altLang="el-GR" b="1" dirty="0">
                <a:solidFill>
                  <a:srgbClr val="FF0000"/>
                </a:solidFill>
                <a:latin typeface="+mn-lt"/>
                <a:ea typeface="Times New Roman" panose="02020603050405020304" pitchFamily="18" charset="0"/>
                <a:cs typeface="Courier New" panose="02070309020205020404" pitchFamily="49" charset="0"/>
              </a:rPr>
              <a:t>$</a:t>
            </a:r>
            <a:r>
              <a:rPr lang="en-GB" altLang="el-GR" b="1" dirty="0" err="1">
                <a:solidFill>
                  <a:srgbClr val="FF0000"/>
                </a:solidFill>
                <a:latin typeface="+mn-lt"/>
                <a:ea typeface="Times New Roman" panose="02020603050405020304" pitchFamily="18" charset="0"/>
                <a:cs typeface="Courier New" panose="02070309020205020404" pitchFamily="49" charset="0"/>
              </a:rPr>
              <a:t>xmlData</a:t>
            </a:r>
            <a:r>
              <a:rPr lang="en-GB" altLang="el-GR" b="1" dirty="0">
                <a:latin typeface="+mn-lt"/>
                <a:ea typeface="Times New Roman" panose="02020603050405020304" pitchFamily="18" charset="0"/>
                <a:cs typeface="Courier New" panose="02070309020205020404" pitchFamily="49" charset="0"/>
              </a:rPr>
              <a:t> = new </a:t>
            </a:r>
            <a:r>
              <a:rPr lang="en-GB" altLang="el-GR" b="1" dirty="0" err="1">
                <a:latin typeface="+mn-lt"/>
                <a:ea typeface="Times New Roman" panose="02020603050405020304" pitchFamily="18" charset="0"/>
                <a:cs typeface="Courier New" panose="02070309020205020404" pitchFamily="49" charset="0"/>
              </a:rPr>
              <a:t>SimpleXMLElement</a:t>
            </a:r>
            <a:r>
              <a:rPr lang="en-GB" altLang="el-GR" b="1" dirty="0">
                <a:latin typeface="+mn-lt"/>
                <a:ea typeface="Times New Roman" panose="02020603050405020304" pitchFamily="18" charset="0"/>
                <a:cs typeface="Courier New" panose="02070309020205020404" pitchFamily="49" charset="0"/>
              </a:rPr>
              <a:t>(</a:t>
            </a:r>
            <a:r>
              <a:rPr lang="en-US" altLang="el-GR" b="1" dirty="0">
                <a:latin typeface="+mn-lt"/>
                <a:ea typeface="Times New Roman" panose="02020603050405020304" pitchFamily="18" charset="0"/>
                <a:cs typeface="Courier New" panose="02070309020205020404" pitchFamily="49" charset="0"/>
              </a:rPr>
              <a:t>'</a:t>
            </a:r>
            <a:r>
              <a:rPr lang="en-US" altLang="el-GR" b="1" dirty="0">
                <a:solidFill>
                  <a:srgbClr val="0000FF"/>
                </a:solidFill>
                <a:latin typeface="+mn-lt"/>
                <a:ea typeface="Times New Roman" panose="02020603050405020304" pitchFamily="18" charset="0"/>
                <a:cs typeface="Courier New" panose="02070309020205020404" pitchFamily="49" charset="0"/>
              </a:rPr>
              <a:t>test.xml</a:t>
            </a:r>
            <a:r>
              <a:rPr lang="en-US" altLang="el-GR" b="1" dirty="0">
                <a:latin typeface="+mn-lt"/>
                <a:ea typeface="Times New Roman" panose="02020603050405020304" pitchFamily="18" charset="0"/>
                <a:cs typeface="Courier New" panose="02070309020205020404" pitchFamily="49" charset="0"/>
              </a:rPr>
              <a:t>',0,true</a:t>
            </a:r>
            <a:r>
              <a:rPr lang="en-GB" altLang="el-GR" b="1" dirty="0">
                <a:latin typeface="+mn-lt"/>
                <a:ea typeface="Times New Roman" panose="02020603050405020304" pitchFamily="18" charset="0"/>
                <a:cs typeface="Courier New" panose="02070309020205020404" pitchFamily="49" charset="0"/>
              </a:rPr>
              <a:t>);</a:t>
            </a:r>
            <a:endParaRPr lang="el-GR" altLang="el-GR" dirty="0">
              <a:latin typeface="+mn-lt"/>
            </a:endParaRPr>
          </a:p>
          <a:p>
            <a:pPr marL="742950" lvl="1" indent="-285750">
              <a:buFont typeface="Wingdings" panose="05000000000000000000" pitchFamily="2" charset="2"/>
              <a:buChar char="q"/>
              <a:tabLst>
                <a:tab pos="900113" algn="l"/>
              </a:tabLst>
            </a:pPr>
            <a:r>
              <a:rPr lang="el-GR" altLang="el-GR" dirty="0">
                <a:latin typeface="+mn-lt"/>
                <a:ea typeface="Times New Roman" panose="02020603050405020304" pitchFamily="18" charset="0"/>
              </a:rPr>
              <a:t>Αν στην πρώτη παράμετρο βάλουμε αρχείο τότε στην τρίτη </a:t>
            </a:r>
            <a:r>
              <a:rPr lang="el-GR" altLang="el-GR" u="sng" dirty="0">
                <a:latin typeface="+mn-lt"/>
                <a:ea typeface="Times New Roman" panose="02020603050405020304" pitchFamily="18" charset="0"/>
              </a:rPr>
              <a:t>πρέπει</a:t>
            </a:r>
            <a:r>
              <a:rPr lang="el-GR" altLang="el-GR" dirty="0">
                <a:latin typeface="+mn-lt"/>
                <a:ea typeface="Times New Roman" panose="02020603050405020304" pitchFamily="18" charset="0"/>
              </a:rPr>
              <a:t> να βάλουμε </a:t>
            </a:r>
            <a:r>
              <a:rPr lang="en-US" altLang="el-GR" dirty="0">
                <a:latin typeface="+mn-lt"/>
                <a:ea typeface="Times New Roman" panose="02020603050405020304" pitchFamily="18" charset="0"/>
              </a:rPr>
              <a:t>true</a:t>
            </a:r>
            <a:r>
              <a:rPr lang="el-GR" altLang="el-GR" dirty="0">
                <a:latin typeface="+mn-lt"/>
                <a:ea typeface="Times New Roman" panose="02020603050405020304" pitchFamily="18" charset="0"/>
              </a:rPr>
              <a:t>. </a:t>
            </a:r>
            <a:endParaRPr lang="el-GR" altLang="el-GR" dirty="0">
              <a:latin typeface="+mn-lt"/>
            </a:endParaRPr>
          </a:p>
          <a:p>
            <a:pPr marL="742950" lvl="1" indent="-285750">
              <a:buFont typeface="Wingdings" panose="05000000000000000000" pitchFamily="2" charset="2"/>
              <a:buChar char="q"/>
              <a:tabLst>
                <a:tab pos="900113" algn="l"/>
              </a:tabLst>
            </a:pPr>
            <a:r>
              <a:rPr lang="el-GR" altLang="el-GR" dirty="0">
                <a:latin typeface="+mn-lt"/>
                <a:ea typeface="Times New Roman" panose="02020603050405020304" pitchFamily="18" charset="0"/>
              </a:rPr>
              <a:t>Αν στην πρώτη παράμετρο βάλουμε τα XML δεδομένα ως αλφαριθμητικό, τότε δεν χρειάζονται οι άλλες παράμετροι.</a:t>
            </a:r>
            <a:endParaRPr lang="el-GR" altLang="el-GR" dirty="0">
              <a:latin typeface="+mn-lt"/>
            </a:endParaRPr>
          </a:p>
          <a:p>
            <a:pPr marL="285750" lvl="0" indent="-285750">
              <a:buFont typeface="Wingdings" panose="05000000000000000000" pitchFamily="2" charset="2"/>
              <a:buChar char="v"/>
              <a:tabLst>
                <a:tab pos="900113" algn="l"/>
              </a:tabLst>
            </a:pPr>
            <a:r>
              <a:rPr lang="el-GR" altLang="el-GR" b="1" dirty="0">
                <a:latin typeface="+mn-lt"/>
                <a:ea typeface="Times New Roman" panose="02020603050405020304" pitchFamily="18" charset="0"/>
              </a:rPr>
              <a:t>Παραδείγματα πρόσβασης σε τμήματα του </a:t>
            </a:r>
            <a:r>
              <a:rPr lang="en-US" altLang="el-GR" b="1" dirty="0">
                <a:latin typeface="+mn-lt"/>
                <a:ea typeface="Times New Roman" panose="02020603050405020304" pitchFamily="18" charset="0"/>
              </a:rPr>
              <a:t>XML</a:t>
            </a:r>
            <a:r>
              <a:rPr lang="el-GR" altLang="el-GR" b="1" dirty="0">
                <a:latin typeface="+mn-lt"/>
                <a:ea typeface="Times New Roman" panose="02020603050405020304" pitchFamily="18" charset="0"/>
              </a:rPr>
              <a:t> δένδρου:</a:t>
            </a:r>
            <a:endParaRPr lang="el-GR" altLang="el-GR" dirty="0">
              <a:latin typeface="+mn-lt"/>
            </a:endParaRPr>
          </a:p>
          <a:p>
            <a:pPr marL="742950" lvl="1" indent="-285750">
              <a:buFont typeface="Wingdings" panose="05000000000000000000" pitchFamily="2" charset="2"/>
              <a:buChar char="q"/>
              <a:tabLst>
                <a:tab pos="900113" algn="l"/>
              </a:tabLst>
            </a:pPr>
            <a:r>
              <a:rPr lang="el-GR" altLang="el-GR" dirty="0" err="1">
                <a:latin typeface="+mn-lt"/>
                <a:ea typeface="Times New Roman" panose="02020603050405020304" pitchFamily="18" charset="0"/>
              </a:rPr>
              <a:t>Ηeadline</a:t>
            </a:r>
            <a:r>
              <a:rPr lang="el-GR" altLang="el-GR" dirty="0">
                <a:latin typeface="+mn-lt"/>
                <a:ea typeface="Times New Roman" panose="02020603050405020304" pitchFamily="18" charset="0"/>
              </a:rPr>
              <a:t> πρώτης είδησης (αν δεν πω ρητά ποιος τότε εννοώ το πρώτο </a:t>
            </a:r>
            <a:r>
              <a:rPr lang="en-US" altLang="el-GR" dirty="0">
                <a:latin typeface="+mn-lt"/>
                <a:ea typeface="Times New Roman" panose="02020603050405020304" pitchFamily="18" charset="0"/>
              </a:rPr>
              <a:t>headline</a:t>
            </a:r>
            <a:r>
              <a:rPr lang="el-GR" altLang="el-GR" dirty="0">
                <a:latin typeface="+mn-lt"/>
                <a:ea typeface="Times New Roman" panose="02020603050405020304" pitchFamily="18" charset="0"/>
              </a:rPr>
              <a:t>):</a:t>
            </a:r>
            <a:endParaRPr lang="el-GR" altLang="el-GR" dirty="0">
              <a:latin typeface="+mn-lt"/>
            </a:endParaRPr>
          </a:p>
          <a:p>
            <a:pPr lvl="1" algn="just"/>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-&gt;story[0]-&gt;headline;   //Godzilla Attacks LA!</a:t>
            </a:r>
            <a:endParaRPr kumimoji="0" lang="el-GR" altLang="el-GR" b="0" i="0" u="none" strike="noStrike" cap="none" normalizeH="0" baseline="0" dirty="0" smtClean="0">
              <a:ln>
                <a:noFill/>
              </a:ln>
              <a:solidFill>
                <a:schemeClr val="tx1"/>
              </a:solidFill>
              <a:effectLst/>
              <a:latin typeface="+mn-lt"/>
            </a:endParaRPr>
          </a:p>
          <a:p>
            <a:pPr lvl="1" algn="just"/>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Ισοδύναμα</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-&gt;story[0]-&gt;headline</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[0]</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latin typeface="+mn-lt"/>
            </a:endParaRPr>
          </a:p>
          <a:p>
            <a:pPr marL="742950" lvl="1" indent="-285750" algn="just">
              <a:buFont typeface="Wingdings" panose="05000000000000000000" pitchFamily="2" charset="2"/>
              <a:buChar char="q"/>
            </a:pP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To</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δεύτερο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headline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(δείκτης 1) της πρώτης είδησης (δείκτης 0):</a:t>
            </a:r>
            <a:endParaRPr kumimoji="0" lang="el-GR" altLang="el-GR" b="0" i="0" u="none" strike="noStrike" cap="none" normalizeH="0" baseline="0" dirty="0" smtClean="0">
              <a:ln>
                <a:noFill/>
              </a:ln>
              <a:solidFill>
                <a:schemeClr val="tx1"/>
              </a:solidFill>
              <a:effectLst/>
              <a:latin typeface="+mn-lt"/>
            </a:endParaRPr>
          </a:p>
          <a:p>
            <a:pPr lvl="1" algn="just"/>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story</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[0]-&gt;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headline</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[1];   //Επίθεση του </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Γκοτζίλα</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στο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LA</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latin typeface="+mn-lt"/>
            </a:endParaRPr>
          </a:p>
          <a:p>
            <a:pPr marL="742950" lvl="1" indent="-285750" algn="just">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Η ιδιότητα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date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του πρώτου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headline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της δεύτερης είδησης (δείκτης 1):</a:t>
            </a:r>
            <a:endParaRPr kumimoji="0" lang="el-GR" altLang="el-GR" b="0" i="0" u="none" strike="noStrike" cap="none" normalizeH="0" baseline="0" dirty="0" smtClean="0">
              <a:ln>
                <a:noFill/>
              </a:ln>
              <a:solidFill>
                <a:schemeClr val="tx1"/>
              </a:solidFill>
              <a:effectLst/>
              <a:latin typeface="+mn-lt"/>
            </a:endParaRPr>
          </a:p>
          <a:p>
            <a:pPr lvl="1" algn="just"/>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-&gt;story[1]-&gt;headline[@date];   //December 14, 2011</a:t>
            </a:r>
            <a:endParaRPr kumimoji="0" lang="el-GR" altLang="el-GR" b="0" i="0" u="none" strike="noStrike" cap="none" normalizeH="0" baseline="0" dirty="0" smtClean="0">
              <a:ln>
                <a:noFill/>
              </a:ln>
              <a:solidFill>
                <a:schemeClr val="tx1"/>
              </a:solidFill>
              <a:effectLst/>
              <a:latin typeface="+mn-lt"/>
            </a:endParaRPr>
          </a:p>
          <a:p>
            <a:pPr marL="742950" lvl="1" indent="-285750" algn="just">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Η ιδιότητα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lang</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του πρώτου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headline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(ρητά δηλωμένο) της πρώτης είδησης:</a:t>
            </a:r>
            <a:endParaRPr kumimoji="0" lang="el-GR" altLang="el-GR" b="0" i="0" u="none" strike="noStrike" cap="none" normalizeH="0" baseline="0" dirty="0" smtClean="0">
              <a:ln>
                <a:noFill/>
              </a:ln>
              <a:solidFill>
                <a:schemeClr val="tx1"/>
              </a:solidFill>
              <a:effectLst/>
              <a:latin typeface="+mn-lt"/>
            </a:endParaRPr>
          </a:p>
          <a:p>
            <a:pPr lvl="1" algn="just"/>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story</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[0]-&gt;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headline</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[0][</a:t>
            </a:r>
            <a:r>
              <a:rPr kumimoji="0" lang="el-GR" altLang="el-GR"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lang</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//en</a:t>
            </a:r>
            <a:endParaRPr kumimoji="0" lang="el-GR" altLang="el-GR" b="0" i="0" u="none" strike="noStrike" cap="none" normalizeH="0" baseline="0" dirty="0" smtClean="0">
              <a:ln>
                <a:noFill/>
              </a:ln>
              <a:solidFill>
                <a:schemeClr val="tx1"/>
              </a:solidFill>
              <a:effectLst/>
              <a:latin typeface="+mn-lt"/>
            </a:endParaRPr>
          </a:p>
          <a:p>
            <a:pPr marL="742950" lvl="1" indent="-285750" algn="just">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Η ιδιότητα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date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του δεύτερου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headline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της πρώτης είδησης ( με </a:t>
            </a:r>
            <a:r>
              <a:rPr kumimoji="0" lang="el-GR" altLang="el-GR" b="0" i="0" u="none" strike="noStrike" cap="none" normalizeH="0" baseline="0" dirty="0" smtClean="0">
                <a:ln>
                  <a:noFill/>
                </a:ln>
                <a:solidFill>
                  <a:srgbClr val="FF0000"/>
                </a:solidFill>
                <a:effectLst/>
                <a:latin typeface="+mn-lt"/>
                <a:ea typeface="Times New Roman" panose="02020603050405020304" pitchFamily="18" charset="0"/>
              </a:rPr>
              <a: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rgbClr val="FF0000"/>
                </a:solidFill>
                <a:effectLst/>
                <a:latin typeface="+mn-lt"/>
                <a:ea typeface="Times New Roman" panose="02020603050405020304" pitchFamily="18" charset="0"/>
              </a:rPr>
              <a: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αντί </a:t>
            </a:r>
            <a:r>
              <a:rPr kumimoji="0" lang="el-GR" altLang="el-GR" b="1" i="0" u="none" strike="noStrike" cap="none" normalizeH="0" baseline="0" dirty="0" smtClean="0">
                <a:ln>
                  <a:noFill/>
                </a:ln>
                <a:solidFill>
                  <a:srgbClr val="0000FF"/>
                </a:solidFill>
                <a:effectLst/>
                <a:latin typeface="+mn-lt"/>
                <a:ea typeface="Times New Roman" panose="02020603050405020304" pitchFamily="18" charset="0"/>
              </a:rPr>
              <a: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b="0" i="0" u="none" strike="noStrike" cap="none" normalizeH="0" baseline="0" dirty="0" smtClean="0">
              <a:ln>
                <a:noFill/>
              </a:ln>
              <a:solidFill>
                <a:schemeClr val="tx1"/>
              </a:solidFill>
              <a:effectLst/>
              <a:latin typeface="+mn-lt"/>
            </a:endParaRPr>
          </a:p>
          <a:p>
            <a:pPr lvl="1" algn="just"/>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-&gt;story[0]-&gt;headline[1][</a:t>
            </a:r>
            <a:r>
              <a:rPr kumimoji="0" lang="en-US" altLang="el-GR" b="0"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date</a:t>
            </a:r>
            <a:r>
              <a:rPr kumimoji="0" lang="en-US" altLang="el-GR" b="0"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//December 19, 2011</a:t>
            </a:r>
            <a:endParaRPr kumimoji="0" lang="en-US" altLang="el-GR" b="0" i="0" u="none" strike="noStrike" cap="none" normalizeH="0" baseline="0" dirty="0" smtClean="0">
              <a:ln>
                <a:noFill/>
              </a:ln>
              <a:solidFill>
                <a:schemeClr val="tx1"/>
              </a:solidFill>
              <a:effectLst/>
              <a:latin typeface="+mn-lt"/>
            </a:endParaRPr>
          </a:p>
        </p:txBody>
      </p:sp>
      <p:grpSp>
        <p:nvGrpSpPr>
          <p:cNvPr id="13" name="Ομάδα 12" descr="[DECORATIVE]"/>
          <p:cNvGrpSpPr/>
          <p:nvPr/>
        </p:nvGrpSpPr>
        <p:grpSpPr>
          <a:xfrm>
            <a:off x="7344000" y="0"/>
            <a:ext cx="1800000" cy="4215383"/>
            <a:chOff x="7344000" y="0"/>
            <a:chExt cx="1800000" cy="4215383"/>
          </a:xfrm>
        </p:grpSpPr>
        <p:pic>
          <p:nvPicPr>
            <p:cNvPr id="5127" name="Picture 7" descr="[DECORA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6332" y="3501008"/>
              <a:ext cx="13525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 name="Εικόνα 11" descr="[DECORATIVE]"/>
            <p:cNvPicPr>
              <a:picLocks noChangeAspect="1"/>
            </p:cNvPicPr>
            <p:nvPr/>
          </p:nvPicPr>
          <p:blipFill>
            <a:blip r:embed="rId9"/>
            <a:stretch>
              <a:fillRect/>
            </a:stretch>
          </p:blipFill>
          <p:spPr>
            <a:xfrm>
              <a:off x="7344000" y="0"/>
              <a:ext cx="1800000" cy="1800000"/>
            </a:xfrm>
            <a:prstGeom prst="rect">
              <a:avLst/>
            </a:prstGeom>
          </p:spPr>
        </p:pic>
      </p:grpSp>
      <p:grpSp>
        <p:nvGrpSpPr>
          <p:cNvPr id="3" name="Ομάδα 2" descr="[DECORATIVE]"/>
          <p:cNvGrpSpPr/>
          <p:nvPr/>
        </p:nvGrpSpPr>
        <p:grpSpPr>
          <a:xfrm>
            <a:off x="4632826" y="3477117"/>
            <a:ext cx="3107526" cy="2838279"/>
            <a:chOff x="4632826" y="3477117"/>
            <a:chExt cx="3107526" cy="2838279"/>
          </a:xfrm>
        </p:grpSpPr>
        <p:sp>
          <p:nvSpPr>
            <p:cNvPr id="15" name="Ορθογώνιο 14" descr="[DECORATIVE]"/>
            <p:cNvSpPr/>
            <p:nvPr/>
          </p:nvSpPr>
          <p:spPr>
            <a:xfrm>
              <a:off x="4632826" y="3477117"/>
              <a:ext cx="2050802" cy="357187"/>
            </a:xfrm>
            <a:prstGeom prst="rect">
              <a:avLst/>
            </a:prstGeom>
            <a:solidFill>
              <a:srgbClr val="FFFF00">
                <a:alpha val="35000"/>
              </a:srgbClr>
            </a:soli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ρθογώνιο 19" descr="[DECORATIVE]"/>
            <p:cNvSpPr/>
            <p:nvPr/>
          </p:nvSpPr>
          <p:spPr>
            <a:xfrm>
              <a:off x="4932040" y="4257048"/>
              <a:ext cx="2808312" cy="357187"/>
            </a:xfrm>
            <a:prstGeom prst="rect">
              <a:avLst/>
            </a:prstGeom>
            <a:solidFill>
              <a:srgbClr val="FFFF00">
                <a:alpha val="35000"/>
              </a:srgbClr>
            </a:soli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descr="[DECORATIVE]"/>
            <p:cNvSpPr/>
            <p:nvPr/>
          </p:nvSpPr>
          <p:spPr>
            <a:xfrm>
              <a:off x="5435688" y="4826257"/>
              <a:ext cx="1908312" cy="357187"/>
            </a:xfrm>
            <a:prstGeom prst="rect">
              <a:avLst/>
            </a:prstGeom>
            <a:solidFill>
              <a:srgbClr val="FFFF00">
                <a:alpha val="35000"/>
              </a:srgbClr>
            </a:soli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descr="[DECORATIVE]"/>
            <p:cNvSpPr/>
            <p:nvPr/>
          </p:nvSpPr>
          <p:spPr>
            <a:xfrm>
              <a:off x="5599044" y="5379119"/>
              <a:ext cx="341108" cy="357187"/>
            </a:xfrm>
            <a:prstGeom prst="rect">
              <a:avLst/>
            </a:prstGeom>
            <a:solidFill>
              <a:srgbClr val="FFFF00">
                <a:alpha val="35000"/>
              </a:srgbClr>
            </a:soli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ρθογώνιο 22" descr="[DECORATIVE]"/>
            <p:cNvSpPr/>
            <p:nvPr/>
          </p:nvSpPr>
          <p:spPr>
            <a:xfrm>
              <a:off x="5658226" y="5958209"/>
              <a:ext cx="1938109" cy="357187"/>
            </a:xfrm>
            <a:prstGeom prst="rect">
              <a:avLst/>
            </a:prstGeom>
            <a:solidFill>
              <a:srgbClr val="FFFF00">
                <a:alpha val="35000"/>
              </a:srgbClr>
            </a:soli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600" dirty="0"/>
              <a:t>...συνέχεια (παραδείγματα πρόσβασης)</a:t>
            </a:r>
          </a:p>
        </p:txBody>
      </p:sp>
      <p:sp>
        <p:nvSpPr>
          <p:cNvPr id="4" name="Rectangle 3"/>
          <p:cNvSpPr>
            <a:spLocks noChangeArrowheads="1"/>
          </p:cNvSpPr>
          <p:nvPr>
            <p:custDataLst>
              <p:tags r:id="rId3"/>
            </p:custDataLst>
          </p:nvPr>
        </p:nvSpPr>
        <p:spPr bwMode="auto">
          <a:xfrm>
            <a:off x="-251598" y="801127"/>
            <a:ext cx="8938398" cy="5539978"/>
          </a:xfrm>
          <a:prstGeom prst="rect">
            <a:avLst/>
          </a:prstGeom>
          <a:noFill/>
          <a:ln>
            <a:noFill/>
          </a:ln>
          <a:effectLst/>
        </p:spPr>
        <p:txBody>
          <a:bodyPr vert="horz" wrap="square" lIns="809370" tIns="4572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lang="el-GR" altLang="el-GR" sz="1700" b="1" dirty="0">
                <a:solidFill>
                  <a:srgbClr val="FF0000"/>
                </a:solidFill>
                <a:latin typeface="+mn-lt"/>
                <a:ea typeface="Times New Roman" panose="02020603050405020304" pitchFamily="18" charset="0"/>
              </a:rPr>
              <a:t>Σάρωση</a:t>
            </a:r>
            <a:r>
              <a:rPr lang="el-GR" altLang="el-GR" sz="1700" b="1" dirty="0">
                <a:latin typeface="+mn-lt"/>
                <a:ea typeface="Times New Roman" panose="02020603050405020304" pitchFamily="18" charset="0"/>
              </a:rPr>
              <a:t> ολόκληρου του </a:t>
            </a:r>
            <a:r>
              <a:rPr lang="en-US" altLang="el-GR" sz="1700" b="1" dirty="0">
                <a:latin typeface="+mn-lt"/>
                <a:ea typeface="Times New Roman" panose="02020603050405020304" pitchFamily="18" charset="0"/>
              </a:rPr>
              <a:t>XML</a:t>
            </a:r>
            <a:r>
              <a:rPr lang="el-GR" altLang="el-GR" sz="1700" b="1" dirty="0">
                <a:latin typeface="+mn-lt"/>
                <a:ea typeface="Times New Roman" panose="02020603050405020304" pitchFamily="18" charset="0"/>
              </a:rPr>
              <a:t> αντικειμένου και απλή εκτύπωση:</a:t>
            </a:r>
            <a:endParaRPr lang="el-GR" altLang="el-GR" sz="1700" dirty="0">
              <a:latin typeface="+mn-lt"/>
            </a:endParaRPr>
          </a:p>
          <a:p>
            <a:pPr lvl="0">
              <a:tabLst>
                <a:tab pos="227013" algn="l"/>
                <a:tab pos="457200" algn="l"/>
                <a:tab pos="684213" algn="l"/>
                <a:tab pos="914400" algn="l"/>
                <a:tab pos="1141413" algn="l"/>
                <a:tab pos="1368425" algn="l"/>
                <a:tab pos="1584325" algn="l"/>
                <a:tab pos="2052638" algn="l"/>
              </a:tabLst>
            </a:pPr>
            <a:r>
              <a:rPr lang="el-GR" altLang="el-GR" sz="1700" b="1" dirty="0">
                <a:latin typeface="+mn-lt"/>
                <a:ea typeface="Times New Roman" panose="02020603050405020304" pitchFamily="18" charset="0"/>
                <a:cs typeface="Courier New" panose="02070309020205020404" pitchFamily="49" charset="0"/>
              </a:rPr>
              <a:t>		</a:t>
            </a:r>
            <a:r>
              <a:rPr lang="en-US" altLang="el-GR" sz="1700" b="1" dirty="0" err="1">
                <a:solidFill>
                  <a:srgbClr val="FF0000"/>
                </a:solidFill>
                <a:latin typeface="+mn-lt"/>
                <a:ea typeface="Times New Roman" panose="02020603050405020304" pitchFamily="18" charset="0"/>
                <a:cs typeface="Courier New" panose="02070309020205020404" pitchFamily="49" charset="0"/>
              </a:rPr>
              <a:t>foreach</a:t>
            </a:r>
            <a:r>
              <a:rPr lang="en-US" altLang="el-GR" sz="1700" b="1" dirty="0">
                <a:latin typeface="+mn-lt"/>
                <a:ea typeface="Times New Roman" panose="02020603050405020304" pitchFamily="18" charset="0"/>
                <a:cs typeface="Courier New" panose="02070309020205020404" pitchFamily="49" charset="0"/>
              </a:rPr>
              <a:t>(</a:t>
            </a:r>
            <a:r>
              <a:rPr lang="en-US" altLang="el-GR" sz="1700" b="1" dirty="0">
                <a:solidFill>
                  <a:srgbClr val="800080"/>
                </a:solidFill>
                <a:latin typeface="+mn-lt"/>
                <a:ea typeface="Times New Roman" panose="02020603050405020304" pitchFamily="18" charset="0"/>
                <a:cs typeface="Courier New" panose="02070309020205020404" pitchFamily="49" charset="0"/>
              </a:rPr>
              <a:t>$</a:t>
            </a:r>
            <a:r>
              <a:rPr lang="en-US" altLang="el-GR" sz="1700" b="1" dirty="0" err="1">
                <a:solidFill>
                  <a:srgbClr val="800080"/>
                </a:solidFill>
                <a:latin typeface="+mn-lt"/>
                <a:ea typeface="Times New Roman" panose="02020603050405020304" pitchFamily="18" charset="0"/>
                <a:cs typeface="Courier New" panose="02070309020205020404" pitchFamily="49" charset="0"/>
              </a:rPr>
              <a:t>xmlData</a:t>
            </a:r>
            <a:r>
              <a:rPr lang="en-US" altLang="el-GR" sz="1700" b="1" dirty="0">
                <a:solidFill>
                  <a:srgbClr val="800080"/>
                </a:solidFill>
                <a:latin typeface="+mn-lt"/>
                <a:ea typeface="Times New Roman" panose="02020603050405020304" pitchFamily="18" charset="0"/>
                <a:cs typeface="Courier New" panose="02070309020205020404" pitchFamily="49" charset="0"/>
              </a:rPr>
              <a:t>-&gt;story as $story</a:t>
            </a:r>
            <a:r>
              <a:rPr lang="en-US" altLang="el-GR" sz="1700" b="1" dirty="0">
                <a:latin typeface="+mn-lt"/>
                <a:ea typeface="Times New Roman" panose="02020603050405020304" pitchFamily="18" charset="0"/>
                <a:cs typeface="Courier New" panose="02070309020205020404" pitchFamily="49" charset="0"/>
              </a:rPr>
              <a:t>) {              </a:t>
            </a:r>
            <a:r>
              <a:rPr lang="en-US" altLang="el-GR" sz="1700" i="1" dirty="0">
                <a:latin typeface="+mn-lt"/>
                <a:ea typeface="Times New Roman" panose="02020603050405020304" pitchFamily="18" charset="0"/>
                <a:cs typeface="Courier New" panose="02070309020205020404" pitchFamily="49" charset="0"/>
              </a:rPr>
              <a:t>//</a:t>
            </a:r>
            <a:r>
              <a:rPr lang="el-GR" altLang="el-GR" sz="1700" i="1" dirty="0">
                <a:latin typeface="+mn-lt"/>
                <a:ea typeface="Times New Roman" panose="02020603050405020304" pitchFamily="18" charset="0"/>
                <a:cs typeface="Courier New" panose="02070309020205020404" pitchFamily="49" charset="0"/>
              </a:rPr>
              <a:t>πρόσβαση σε ένα στοιχείο</a:t>
            </a:r>
            <a:endParaRPr lang="el-GR" altLang="el-GR" sz="1700" dirty="0">
              <a:latin typeface="+mn-lt"/>
            </a:endParaRPr>
          </a:p>
          <a:p>
            <a:pPr lvl="0">
              <a:tabLst>
                <a:tab pos="227013" algn="l"/>
                <a:tab pos="457200" algn="l"/>
                <a:tab pos="684213" algn="l"/>
                <a:tab pos="914400" algn="l"/>
                <a:tab pos="1141413" algn="l"/>
                <a:tab pos="1368425" algn="l"/>
                <a:tab pos="1584325" algn="l"/>
                <a:tab pos="2052638" algn="l"/>
              </a:tabLst>
            </a:pPr>
            <a:r>
              <a:rPr lang="en-US" altLang="el-GR" sz="1700" b="1" dirty="0">
                <a:latin typeface="+mn-lt"/>
                <a:ea typeface="Times New Roman" panose="02020603050405020304" pitchFamily="18" charset="0"/>
                <a:cs typeface="Courier New" panose="02070309020205020404" pitchFamily="49" charset="0"/>
              </a:rPr>
              <a:t>				print(</a:t>
            </a:r>
            <a:r>
              <a:rPr lang="en-GB" altLang="el-GR" sz="1700" b="1" dirty="0">
                <a:latin typeface="+mn-lt"/>
                <a:ea typeface="Times New Roman" panose="02020603050405020304" pitchFamily="18" charset="0"/>
                <a:cs typeface="Courier New" panose="02070309020205020404" pitchFamily="49" charset="0"/>
              </a:rPr>
              <a:t>"</a:t>
            </a:r>
            <a:r>
              <a:rPr lang="en-US" altLang="el-GR" sz="1700" b="1" dirty="0">
                <a:latin typeface="+mn-lt"/>
                <a:ea typeface="Times New Roman" panose="02020603050405020304" pitchFamily="18" charset="0"/>
                <a:cs typeface="Courier New" panose="02070309020205020404" pitchFamily="49" charset="0"/>
              </a:rPr>
              <a:t>&lt;h2&gt;</a:t>
            </a:r>
            <a:r>
              <a:rPr lang="en-GB" altLang="el-GR" sz="1700" b="1" dirty="0">
                <a:latin typeface="+mn-lt"/>
                <a:ea typeface="Times New Roman" panose="02020603050405020304" pitchFamily="18" charset="0"/>
                <a:cs typeface="Courier New" panose="02070309020205020404" pitchFamily="49" charset="0"/>
              </a:rPr>
              <a:t>"</a:t>
            </a:r>
            <a:r>
              <a:rPr lang="en-US" altLang="el-GR" sz="1700" b="1" dirty="0">
                <a:latin typeface="+mn-lt"/>
                <a:ea typeface="Times New Roman" panose="02020603050405020304" pitchFamily="18" charset="0"/>
                <a:cs typeface="Courier New" panose="02070309020205020404" pitchFamily="49" charset="0"/>
              </a:rPr>
              <a:t>.$story-&gt;headline.</a:t>
            </a:r>
            <a:r>
              <a:rPr lang="en-GB" altLang="el-GR" sz="1700" b="1" dirty="0">
                <a:latin typeface="+mn-lt"/>
                <a:ea typeface="Times New Roman" panose="02020603050405020304" pitchFamily="18" charset="0"/>
                <a:cs typeface="Courier New" panose="02070309020205020404" pitchFamily="49" charset="0"/>
              </a:rPr>
              <a:t>"</a:t>
            </a:r>
            <a:r>
              <a:rPr lang="en-US" altLang="el-GR" sz="1700" b="1" dirty="0">
                <a:latin typeface="+mn-lt"/>
                <a:ea typeface="Times New Roman" panose="02020603050405020304" pitchFamily="18" charset="0"/>
                <a:cs typeface="Courier New" panose="02070309020205020404" pitchFamily="49" charset="0"/>
              </a:rPr>
              <a:t>&lt;/h2&gt;&lt;</a:t>
            </a:r>
            <a:r>
              <a:rPr lang="en-US" altLang="el-GR" sz="1700" b="1" dirty="0" err="1">
                <a:latin typeface="+mn-lt"/>
                <a:ea typeface="Times New Roman" panose="02020603050405020304" pitchFamily="18" charset="0"/>
                <a:cs typeface="Courier New" panose="02070309020205020404" pitchFamily="49" charset="0"/>
              </a:rPr>
              <a:t>br</a:t>
            </a:r>
            <a:r>
              <a:rPr lang="en-US" altLang="el-GR" sz="1700" b="1" dirty="0">
                <a:latin typeface="+mn-lt"/>
                <a:ea typeface="Times New Roman" panose="02020603050405020304" pitchFamily="18" charset="0"/>
                <a:cs typeface="Courier New" panose="02070309020205020404" pitchFamily="49" charset="0"/>
              </a:rPr>
              <a:t>/&gt;</a:t>
            </a:r>
            <a:r>
              <a:rPr lang="en-GB" altLang="el-GR" sz="1700" b="1" dirty="0">
                <a:latin typeface="+mn-lt"/>
                <a:ea typeface="Times New Roman" panose="02020603050405020304" pitchFamily="18" charset="0"/>
                <a:cs typeface="Courier New" panose="02070309020205020404" pitchFamily="49" charset="0"/>
              </a:rPr>
              <a:t>"</a:t>
            </a:r>
            <a:r>
              <a:rPr lang="en-US" altLang="el-GR" sz="1700" b="1" dirty="0">
                <a:latin typeface="+mn-lt"/>
                <a:ea typeface="Times New Roman" panose="02020603050405020304" pitchFamily="18" charset="0"/>
                <a:cs typeface="Courier New" panose="02070309020205020404" pitchFamily="49" charset="0"/>
              </a:rPr>
              <a:t>);</a:t>
            </a:r>
            <a:endParaRPr lang="el-GR" altLang="el-GR" sz="1700" dirty="0">
              <a:latin typeface="+mn-lt"/>
            </a:endParaRPr>
          </a:p>
          <a:p>
            <a:pPr lvl="0">
              <a:tabLst>
                <a:tab pos="227013" algn="l"/>
                <a:tab pos="457200" algn="l"/>
                <a:tab pos="684213" algn="l"/>
                <a:tab pos="914400" algn="l"/>
                <a:tab pos="1141413" algn="l"/>
                <a:tab pos="1368425" algn="l"/>
                <a:tab pos="1584325" algn="l"/>
                <a:tab pos="2052638" algn="l"/>
              </a:tabLst>
            </a:pPr>
            <a:r>
              <a:rPr lang="en-GB" altLang="el-GR" sz="1700" b="1" dirty="0">
                <a:latin typeface="+mn-lt"/>
                <a:ea typeface="Times New Roman" panose="02020603050405020304" pitchFamily="18" charset="0"/>
                <a:cs typeface="Courier New" panose="02070309020205020404" pitchFamily="49" charset="0"/>
              </a:rPr>
              <a:t>			</a:t>
            </a:r>
            <a:r>
              <a:rPr lang="en-US" altLang="el-GR" sz="1700" b="1" dirty="0">
                <a:latin typeface="+mn-lt"/>
                <a:ea typeface="Times New Roman" panose="02020603050405020304" pitchFamily="18" charset="0"/>
                <a:cs typeface="Courier New" panose="02070309020205020404" pitchFamily="49" charset="0"/>
              </a:rPr>
              <a:t>	print($story-&gt;description);</a:t>
            </a:r>
            <a:endParaRPr lang="el-GR" altLang="el-GR" sz="1700" dirty="0">
              <a:latin typeface="+mn-lt"/>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print(</a:t>
            </a:r>
            <a:r>
              <a:rPr kumimoji="0" lang="en-GB"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/&gt;_________</a:t>
            </a:r>
            <a:r>
              <a:rPr kumimoji="0" lang="en-GB"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______</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_________&lt;</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GB"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altLang="el-GR" sz="17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print($story-&gt;headline["date"].</a:t>
            </a:r>
            <a:r>
              <a:rPr kumimoji="0" lang="en-GB"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/&gt;&lt;</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GB"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altLang="el-GR" sz="17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l-GR" altLang="el-GR" sz="17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Προφανώς το </a:t>
            </a:r>
            <a:r>
              <a:rPr kumimoji="0" lang="el-GR" altLang="el-GR" sz="1700" b="0" i="0" u="none" strike="noStrike" cap="none" normalizeH="0" baseline="0" dirty="0" err="1" smtClean="0">
                <a:ln>
                  <a:noFill/>
                </a:ln>
                <a:solidFill>
                  <a:schemeClr val="tx1"/>
                </a:solidFill>
                <a:effectLst/>
                <a:latin typeface="+mn-lt"/>
                <a:ea typeface="Times New Roman" panose="02020603050405020304" pitchFamily="18" charset="0"/>
              </a:rPr>
              <a:t>output</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μπορεί να μορφοποιηθεί καλύτερα</a:t>
            </a:r>
            <a:endParaRPr kumimoji="0" lang="el-GR" altLang="el-GR" sz="17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π.χ. με CSS ή ακόμη καλύτερα με χρήση XML και XSL/XSLT</a:t>
            </a:r>
            <a:endParaRPr kumimoji="0" lang="el-GR" altLang="el-GR" sz="17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Έξοδος παραπάνω κώδικα:</a:t>
            </a:r>
            <a:endParaRPr kumimoji="0" lang="en-GB" altLang="el-GR" sz="1700" b="0" i="0" u="none" strike="noStrike" cap="none" normalizeH="0" baseline="0" dirty="0" smtClean="0">
              <a:ln>
                <a:noFill/>
              </a:ln>
              <a:solidFill>
                <a:srgbClr val="000000"/>
              </a:solidFill>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		EN</a:t>
            </a:r>
            <a:r>
              <a:rPr kumimoji="0" lang="el-GR" altLang="el-GR" sz="1700" b="1" i="0" u="none" strike="noStrike" cap="none" normalizeH="0" baseline="0" dirty="0" smtClean="0">
                <a:ln>
                  <a:noFill/>
                </a:ln>
                <a:solidFill>
                  <a:srgbClr val="000000"/>
                </a:solidFill>
                <a:effectLst/>
                <a:latin typeface="+mn-lt"/>
                <a:cs typeface="Times New Roman" panose="02020603050405020304" pitchFamily="18" charset="0"/>
              </a:rPr>
              <a:t>: </a:t>
            </a: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Godzilla Attacks LA</a:t>
            </a:r>
            <a:r>
              <a:rPr kumimoji="0" lang="el-GR" altLang="el-GR" sz="1700" b="1" i="0" u="none" strike="noStrike" cap="none" normalizeH="0" baseline="0" dirty="0" smtClean="0">
                <a:ln>
                  <a:noFill/>
                </a:ln>
                <a:solidFill>
                  <a:srgbClr val="000000"/>
                </a:solidFill>
                <a:effectLst/>
                <a:latin typeface="+mn-lt"/>
                <a:cs typeface="Times New Roman" panose="02020603050405020304" pitchFamily="18" charset="0"/>
              </a:rPr>
              <a:t>!</a:t>
            </a:r>
            <a:endParaRPr kumimoji="0" lang="en-GB" altLang="el-GR" sz="1700" b="0" i="0" u="none" strike="noStrike" cap="none" normalizeH="0" baseline="0" dirty="0" smtClean="0">
              <a:ln>
                <a:noFill/>
              </a:ln>
              <a:solidFill>
                <a:srgbClr val="000000"/>
              </a:solidFill>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		GR</a:t>
            </a:r>
            <a:r>
              <a:rPr kumimoji="0" lang="el-GR" altLang="el-GR" sz="1700" b="1" i="0" u="none" strike="noStrike" cap="none" normalizeH="0" baseline="0" dirty="0" smtClean="0">
                <a:ln>
                  <a:noFill/>
                </a:ln>
                <a:solidFill>
                  <a:srgbClr val="000000"/>
                </a:solidFill>
                <a:effectLst/>
                <a:latin typeface="+mn-lt"/>
                <a:cs typeface="Times New Roman" panose="02020603050405020304" pitchFamily="18" charset="0"/>
              </a:rPr>
              <a:t>: Επίθεση του </a:t>
            </a:r>
            <a:r>
              <a:rPr kumimoji="0" lang="el-GR" altLang="el-GR" sz="1700" b="1" i="0" u="none" strike="noStrike" cap="none" normalizeH="0" baseline="0" dirty="0" err="1" smtClean="0">
                <a:ln>
                  <a:noFill/>
                </a:ln>
                <a:solidFill>
                  <a:srgbClr val="000000"/>
                </a:solidFill>
                <a:effectLst/>
                <a:latin typeface="+mn-lt"/>
                <a:cs typeface="Times New Roman" panose="02020603050405020304" pitchFamily="18" charset="0"/>
              </a:rPr>
              <a:t>Γκοτζίλα</a:t>
            </a:r>
            <a:r>
              <a:rPr kumimoji="0" lang="el-GR" altLang="el-GR" sz="1700" b="1" i="0" u="none" strike="noStrike" cap="none" normalizeH="0" baseline="0" dirty="0" smtClean="0">
                <a:ln>
                  <a:noFill/>
                </a:ln>
                <a:solidFill>
                  <a:srgbClr val="000000"/>
                </a:solidFill>
                <a:effectLst/>
                <a:latin typeface="+mn-lt"/>
                <a:cs typeface="Times New Roman" panose="02020603050405020304" pitchFamily="18" charset="0"/>
              </a:rPr>
              <a:t> στο </a:t>
            </a: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LA</a:t>
            </a:r>
            <a:r>
              <a:rPr kumimoji="0" lang="el-GR" altLang="el-GR" sz="1700" b="1" i="0" u="none" strike="noStrike" cap="none" normalizeH="0" baseline="0" dirty="0" smtClean="0">
                <a:ln>
                  <a:noFill/>
                </a:ln>
                <a:solidFill>
                  <a:srgbClr val="000000"/>
                </a:solidFill>
                <a:effectLst/>
                <a:latin typeface="+mn-lt"/>
                <a:cs typeface="Times New Roman" panose="02020603050405020304" pitchFamily="18" charset="0"/>
              </a:rPr>
              <a:t>!</a:t>
            </a:r>
            <a:endParaRPr kumimoji="0" lang="en-GB" altLang="el-GR" sz="1700" b="0" i="0" u="none" strike="noStrike" cap="none" normalizeH="0" baseline="0" dirty="0" smtClean="0">
              <a:ln>
                <a:noFill/>
              </a:ln>
              <a:solidFill>
                <a:srgbClr val="000000"/>
              </a:solidFill>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The monster attacked harbors along the California coast.</a:t>
            </a:r>
            <a:b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________________________</a:t>
            </a:r>
            <a:b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December 19, 2011</a:t>
            </a:r>
            <a:endParaRPr kumimoji="0" lang="el-GR" altLang="el-GR" sz="17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		</a:t>
            </a:r>
          </a:p>
          <a:p>
            <a:pPr marR="0" lvl="0" algn="l" defTabSz="914400" rtl="0" eaLnBrk="0" fontAlgn="base" latinLnBrk="0" hangingPunct="0">
              <a:lnSpc>
                <a:spcPct val="100000"/>
              </a:lnSpc>
              <a:spcBef>
                <a:spcPct val="0"/>
              </a:spcBef>
              <a:spcAft>
                <a:spcPct val="0"/>
              </a:spcAft>
              <a:buClrTx/>
              <a:buSzTx/>
              <a:tabLst>
                <a:tab pos="457200" algn="l"/>
              </a:tabLst>
            </a:pPr>
            <a:r>
              <a:rPr lang="en-GB" altLang="el-GR" sz="1700" b="1" dirty="0">
                <a:solidFill>
                  <a:srgbClr val="000000"/>
                </a:solidFill>
                <a:latin typeface="+mn-lt"/>
                <a:cs typeface="Times New Roman" panose="02020603050405020304" pitchFamily="18" charset="0"/>
              </a:rPr>
              <a:t>	</a:t>
            </a:r>
            <a:r>
              <a:rPr lang="en-GB" altLang="el-GR" sz="1700" b="1" dirty="0" smtClean="0">
                <a:solidFill>
                  <a:srgbClr val="000000"/>
                </a:solidFill>
                <a:latin typeface="+mn-lt"/>
                <a:cs typeface="Times New Roman" panose="02020603050405020304" pitchFamily="18" charset="0"/>
              </a:rPr>
              <a:t>	</a:t>
            </a: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EN: Bigfoot Spotted at M.I.T. Dining Area.</a:t>
            </a:r>
            <a:endParaRPr kumimoji="0" lang="en-GB" altLang="el-GR" sz="1700" b="0" i="0" u="none" strike="noStrike" cap="none" normalizeH="0" baseline="0" dirty="0" smtClean="0">
              <a:ln>
                <a:noFill/>
              </a:ln>
              <a:solidFill>
                <a:srgbClr val="000000"/>
              </a:solidFill>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l-GR" sz="1700" b="1" i="0" u="none" strike="noStrike" cap="none" normalizeH="0" baseline="0" dirty="0" smtClean="0">
                <a:ln>
                  <a:noFill/>
                </a:ln>
                <a:solidFill>
                  <a:srgbClr val="000000"/>
                </a:solidFill>
                <a:effectLst/>
                <a:latin typeface="+mn-lt"/>
                <a:cs typeface="Times New Roman" panose="02020603050405020304" pitchFamily="18" charset="0"/>
              </a:rPr>
              <a:t>		GR: </a:t>
            </a:r>
            <a:endParaRPr kumimoji="0" lang="en-GB" altLang="el-GR" sz="1700" b="0" i="0" u="none" strike="noStrike" cap="none" normalizeH="0" baseline="0" dirty="0" smtClean="0">
              <a:ln>
                <a:noFill/>
              </a:ln>
              <a:solidFill>
                <a:srgbClr val="000000"/>
              </a:solidFill>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The beast was seen in the dining area on Tuesday.</a:t>
            </a:r>
            <a:b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________________________</a:t>
            </a:r>
            <a:b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December</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14, 2011</a:t>
            </a:r>
            <a:r>
              <a:rPr kumimoji="0" lang="el-GR" altLang="el-GR" sz="1700" b="0" i="0" u="none" strike="noStrike" cap="none" normalizeH="0" baseline="0" dirty="0" smtClean="0">
                <a:ln>
                  <a:noFill/>
                </a:ln>
                <a:solidFill>
                  <a:schemeClr val="tx1"/>
                </a:solidFill>
                <a:effectLst/>
                <a:latin typeface="+mn-lt"/>
              </a:rPr>
              <a:t> </a:t>
            </a:r>
          </a:p>
        </p:txBody>
      </p:sp>
      <p:pic>
        <p:nvPicPr>
          <p:cNvPr id="6148" name="Picture 4" descr="εικόνα ph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3488" y="1484784"/>
            <a:ext cx="13160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4000" dirty="0"/>
              <a:t>Χειρισμός XML σε PHP </a:t>
            </a:r>
            <a:r>
              <a:rPr lang="el-GR" sz="4000" dirty="0" smtClean="0"/>
              <a:t>5 (3)</a:t>
            </a:r>
            <a:r>
              <a:rPr lang="el-GR" sz="4000" dirty="0"/>
              <a:t/>
            </a:r>
            <a:br>
              <a:rPr lang="el-GR" sz="4000" dirty="0"/>
            </a:br>
            <a:r>
              <a:rPr lang="el-GR" sz="3200" b="0" dirty="0"/>
              <a:t>(με βάση τα δεδομένα του data.xml)</a:t>
            </a:r>
            <a:endParaRPr lang="el-GR" sz="4000" b="0" dirty="0"/>
          </a:p>
        </p:txBody>
      </p:sp>
      <p:pic>
        <p:nvPicPr>
          <p:cNvPr id="7170" name="Picture 1" descr="εικόνα κώδικα σε XML."/>
          <p:cNvPicPr>
            <a:picLocks noChangeAspect="1" noChangeArrowheads="1"/>
          </p:cNvPicPr>
          <p:nvPr/>
        </p:nvPicPr>
        <p:blipFill>
          <a:blip r:embed="rId8">
            <a:extLst>
              <a:ext uri="{28A0092B-C50C-407E-A947-70E740481C1C}">
                <a14:useLocalDpi xmlns:a14="http://schemas.microsoft.com/office/drawing/2010/main" val="0"/>
              </a:ext>
            </a:extLst>
          </a:blip>
          <a:srcRect r="7748" b="-15"/>
          <a:stretch>
            <a:fillRect/>
          </a:stretch>
        </p:blipFill>
        <p:spPr bwMode="auto">
          <a:xfrm>
            <a:off x="5266175" y="3737783"/>
            <a:ext cx="3448612" cy="234265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69" name="Picture 1" descr="εικόνα ph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4901" y="5717154"/>
            <a:ext cx="1479550" cy="781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custDataLst>
              <p:tags r:id="rId3"/>
            </p:custDataLst>
          </p:nvPr>
        </p:nvSpPr>
        <p:spPr bwMode="auto">
          <a:xfrm>
            <a:off x="22726" y="1300003"/>
            <a:ext cx="914399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Εκτέλεση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rPr>
              <a:t>XPath</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 ερωτήσεων σε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XML data</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Μια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XPath</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ερώτηση </a:t>
            </a:r>
            <a:r>
              <a:rPr kumimoji="0" lang="el-GR" altLang="el-GR" b="1" i="0" u="none" strike="noStrike" cap="none" normalizeH="0" baseline="0" dirty="0" smtClean="0">
                <a:ln>
                  <a:noFill/>
                </a:ln>
                <a:solidFill>
                  <a:srgbClr val="FF0000"/>
                </a:solidFill>
                <a:effectLst/>
                <a:latin typeface="+mn-lt"/>
                <a:ea typeface="Times New Roman" panose="02020603050405020304" pitchFamily="18" charset="0"/>
              </a:rPr>
              <a:t>επιστρέφει ένα πίνακα</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με τα στοιχεία που </a:t>
            </a:r>
            <a:b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b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βρίσκονται στη θέση που προσδιορίζει το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path</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που δίνεται ως παράμετρος.</a:t>
            </a:r>
            <a:endParaRPr kumimoji="0" lang="el-GR" altLang="el-GR"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headlineText</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xmlData</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xpath</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/news/story[2]/headline'</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echo </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headlineText</a:t>
            </a:r>
            <a:r>
              <a:rPr kumimoji="0" lang="en-GB"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[0];     </a:t>
            </a:r>
            <a:r>
              <a:rPr kumimoji="0" lang="en-GB"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θα</a:t>
            </a:r>
            <a:r>
              <a:rPr kumimoji="0" lang="en-GB"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τυπώσει</a:t>
            </a:r>
            <a:r>
              <a:rPr kumimoji="0" lang="en-GB"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το</a:t>
            </a:r>
            <a:r>
              <a:rPr kumimoji="0" lang="en-GB" altLang="el-GR"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Bigfoot Spotted at</a:t>
            </a:r>
            <a:r>
              <a:rPr kumimoji="0" lang="en-GB" altLang="el-GR" b="1"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Προσοχή</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1" i="0" u="none" strike="noStrike" cap="none" normalizeH="0" baseline="0" dirty="0" smtClean="0">
                <a:ln>
                  <a:noFill/>
                </a:ln>
                <a:solidFill>
                  <a:srgbClr val="FF0000"/>
                </a:solidFill>
                <a:effectLst/>
                <a:latin typeface="+mn-lt"/>
                <a:ea typeface="Times New Roman" panose="02020603050405020304" pitchFamily="18" charset="0"/>
              </a:rPr>
              <a:t>Οι δείκτες του </a:t>
            </a:r>
            <a:r>
              <a:rPr kumimoji="0" lang="el-GR" altLang="el-GR" b="1" i="0" u="none" strike="noStrike" cap="none" normalizeH="0" baseline="0" dirty="0" err="1" smtClean="0">
                <a:ln>
                  <a:noFill/>
                </a:ln>
                <a:solidFill>
                  <a:srgbClr val="FF0000"/>
                </a:solidFill>
                <a:effectLst/>
                <a:latin typeface="+mn-lt"/>
                <a:ea typeface="Times New Roman" panose="02020603050405020304" pitchFamily="18" charset="0"/>
              </a:rPr>
              <a:t>XPath</a:t>
            </a:r>
            <a:r>
              <a:rPr kumimoji="0" lang="el-GR" altLang="el-GR" b="1" i="0" u="none" strike="noStrike" cap="none" normalizeH="0" baseline="0" dirty="0" smtClean="0">
                <a:ln>
                  <a:noFill/>
                </a:ln>
                <a:solidFill>
                  <a:srgbClr val="FF0000"/>
                </a:solidFill>
                <a:effectLst/>
                <a:latin typeface="+mn-lt"/>
                <a:ea typeface="Times New Roman" panose="02020603050405020304" pitchFamily="18" charset="0"/>
              </a:rPr>
              <a:t> είναι με βάση το 1</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Το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rPr>
              <a:t>headlineText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είναι πίνακας στους οποίους οι δείκτες είναι με βάση το 0.</a:t>
            </a:r>
            <a:endParaRPr kumimoji="0" lang="el-GR" altLang="el-GR"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Σάρωση με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rPr>
              <a:t>XPath</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όλων των </a:t>
            </a:r>
            <a:r>
              <a:rPr kumimoji="0" lang="el-GR" altLang="el-GR" b="1" i="0" u="none" strike="noStrike" cap="none" normalizeH="0" baseline="0" dirty="0" smtClean="0">
                <a:ln>
                  <a:noFill/>
                </a:ln>
                <a:solidFill>
                  <a:srgbClr val="800080"/>
                </a:solidFill>
                <a:effectLst/>
                <a:latin typeface="+mn-lt"/>
                <a:ea typeface="Times New Roman" panose="02020603050405020304" pitchFamily="18" charset="0"/>
              </a:rPr>
              <a:t>ιδιοτήτων</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properties</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 ενός στοιχείου:</a:t>
            </a:r>
            <a:endParaRPr kumimoji="0" lang="el-GR" altLang="el-GR"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endParaRPr kumimoji="0" lang="en-US" altLang="el-GR" b="0" i="0" u="none" strike="noStrike" cap="none" normalizeH="0" baseline="0" dirty="0" smtClean="0">
              <a:ln>
                <a:noFill/>
              </a:ln>
              <a:solidFill>
                <a:schemeClr val="tx1"/>
              </a:solidFill>
              <a:effectLst/>
              <a:latin typeface="+mn-lt"/>
            </a:endParaRPr>
          </a:p>
          <a:p>
            <a:pPr lvl="0">
              <a:tabLst>
                <a:tab pos="1260475" algn="l"/>
              </a:tabLst>
            </a:pPr>
            <a:r>
              <a:rPr lang="en-US" altLang="el-GR" b="1" dirty="0">
                <a:latin typeface="+mn-lt"/>
                <a:ea typeface="Times New Roman" panose="02020603050405020304" pitchFamily="18" charset="0"/>
                <a:cs typeface="Courier New" panose="02070309020205020404" pitchFamily="49" charset="0"/>
              </a:rPr>
              <a:t> </a:t>
            </a:r>
            <a:r>
              <a:rPr lang="en-US" altLang="el-GR" b="1" dirty="0" smtClean="0">
                <a:latin typeface="+mn-lt"/>
                <a:ea typeface="Times New Roman" panose="02020603050405020304" pitchFamily="18" charset="0"/>
                <a:cs typeface="Courier New" panose="02070309020205020404" pitchFamily="49" charset="0"/>
              </a:rPr>
              <a:t>         $</a:t>
            </a:r>
            <a:r>
              <a:rPr lang="en-US" altLang="el-GR" b="1" dirty="0">
                <a:latin typeface="+mn-lt"/>
                <a:ea typeface="Times New Roman" panose="02020603050405020304" pitchFamily="18" charset="0"/>
                <a:cs typeface="Courier New" panose="02070309020205020404" pitchFamily="49" charset="0"/>
              </a:rPr>
              <a:t>result = $</a:t>
            </a:r>
            <a:r>
              <a:rPr lang="en-US" altLang="el-GR" b="1" dirty="0" err="1">
                <a:latin typeface="+mn-lt"/>
                <a:ea typeface="Times New Roman" panose="02020603050405020304" pitchFamily="18" charset="0"/>
                <a:cs typeface="Courier New" panose="02070309020205020404" pitchFamily="49" charset="0"/>
              </a:rPr>
              <a:t>xmlData</a:t>
            </a:r>
            <a:r>
              <a:rPr lang="en-US" altLang="el-GR" b="1" dirty="0">
                <a:latin typeface="+mn-lt"/>
                <a:ea typeface="Times New Roman" panose="02020603050405020304" pitchFamily="18" charset="0"/>
                <a:cs typeface="Courier New" panose="02070309020205020404" pitchFamily="49" charset="0"/>
              </a:rPr>
              <a:t>-&gt;</a:t>
            </a:r>
            <a:r>
              <a:rPr lang="en-US" altLang="el-GR" b="1" dirty="0" err="1">
                <a:latin typeface="+mn-lt"/>
                <a:ea typeface="Times New Roman" panose="02020603050405020304" pitchFamily="18" charset="0"/>
                <a:cs typeface="Courier New" panose="02070309020205020404" pitchFamily="49" charset="0"/>
              </a:rPr>
              <a:t>xpath</a:t>
            </a:r>
            <a:r>
              <a:rPr lang="en-US" altLang="el-GR" b="1" dirty="0">
                <a:latin typeface="+mn-lt"/>
                <a:ea typeface="Times New Roman" panose="02020603050405020304" pitchFamily="18" charset="0"/>
                <a:cs typeface="Courier New" panose="02070309020205020404" pitchFamily="49" charset="0"/>
              </a:rPr>
              <a:t>('/news/story[1]');</a:t>
            </a:r>
            <a:endParaRPr lang="el-GR" altLang="el-GR" dirty="0">
              <a:latin typeface="+mn-lt"/>
            </a:endParaRPr>
          </a:p>
          <a:p>
            <a:pPr lvl="0">
              <a:tabLst>
                <a:tab pos="1260475" algn="l"/>
              </a:tabLst>
            </a:pPr>
            <a:r>
              <a:rPr lang="en-US" altLang="el-GR" b="1" dirty="0" smtClean="0">
                <a:latin typeface="+mn-lt"/>
                <a:ea typeface="Times New Roman" panose="02020603050405020304" pitchFamily="18" charset="0"/>
                <a:cs typeface="Courier New" panose="02070309020205020404" pitchFamily="49" charset="0"/>
              </a:rPr>
              <a:t>          </a:t>
            </a:r>
            <a:r>
              <a:rPr lang="en-US" altLang="el-GR" b="1" dirty="0" err="1" smtClean="0">
                <a:latin typeface="+mn-lt"/>
                <a:ea typeface="Times New Roman" panose="02020603050405020304" pitchFamily="18" charset="0"/>
                <a:cs typeface="Courier New" panose="02070309020205020404" pitchFamily="49" charset="0"/>
              </a:rPr>
              <a:t>foreach</a:t>
            </a:r>
            <a:r>
              <a:rPr lang="en-US" altLang="el-GR" b="1" dirty="0">
                <a:latin typeface="+mn-lt"/>
                <a:ea typeface="Times New Roman" panose="02020603050405020304" pitchFamily="18" charset="0"/>
                <a:cs typeface="Courier New" panose="02070309020205020404" pitchFamily="49" charset="0"/>
              </a:rPr>
              <a:t>($result[0]-&gt;</a:t>
            </a:r>
            <a:r>
              <a:rPr lang="en-US" altLang="el-GR" b="1" dirty="0">
                <a:solidFill>
                  <a:srgbClr val="800080"/>
                </a:solidFill>
                <a:latin typeface="+mn-lt"/>
                <a:ea typeface="Times New Roman" panose="02020603050405020304" pitchFamily="18" charset="0"/>
                <a:cs typeface="Courier New" panose="02070309020205020404" pitchFamily="49" charset="0"/>
              </a:rPr>
              <a:t>attributes()</a:t>
            </a:r>
            <a:r>
              <a:rPr lang="en-US" altLang="el-GR" b="1" dirty="0">
                <a:latin typeface="+mn-lt"/>
                <a:ea typeface="Times New Roman" panose="02020603050405020304" pitchFamily="18" charset="0"/>
                <a:cs typeface="Courier New" panose="02070309020205020404" pitchFamily="49" charset="0"/>
              </a:rPr>
              <a:t> as $a=&gt;$b) </a:t>
            </a:r>
            <a:r>
              <a:rPr lang="en-US" altLang="el-GR" b="1" dirty="0" smtClean="0">
                <a:latin typeface="+mn-lt"/>
                <a:ea typeface="Times New Roman" panose="02020603050405020304" pitchFamily="18" charset="0"/>
                <a:cs typeface="Courier New" panose="02070309020205020404" pitchFamily="49" charset="0"/>
              </a:rPr>
              <a:t>{</a:t>
            </a:r>
            <a:endParaRPr lang="el-GR" altLang="el-GR" dirty="0" smtClean="0">
              <a:latin typeface="+mn-lt"/>
            </a:endParaRPr>
          </a:p>
          <a:p>
            <a:pPr lvl="0">
              <a:tabLst>
                <a:tab pos="1260475" algn="l"/>
              </a:tabLst>
            </a:pPr>
            <a:r>
              <a:rPr lang="en-US" altLang="el-GR" b="1" dirty="0" smtClean="0">
                <a:latin typeface="+mn-lt"/>
                <a:ea typeface="Times New Roman" panose="02020603050405020304" pitchFamily="18" charset="0"/>
                <a:cs typeface="Courier New" panose="02070309020205020404" pitchFamily="49" charset="0"/>
              </a:rPr>
              <a:t>	echo $a,'=</a:t>
            </a:r>
            <a:r>
              <a:rPr lang="en-US" altLang="el-GR" b="1" dirty="0" smtClean="0">
                <a:solidFill>
                  <a:srgbClr val="FF0000"/>
                </a:solidFill>
                <a:latin typeface="+mn-lt"/>
                <a:ea typeface="Times New Roman" panose="02020603050405020304" pitchFamily="18" charset="0"/>
                <a:cs typeface="Courier New" panose="02070309020205020404" pitchFamily="49" charset="0"/>
              </a:rPr>
              <a:t>"</a:t>
            </a:r>
            <a:r>
              <a:rPr lang="en-US" altLang="el-GR" b="1" dirty="0" smtClean="0">
                <a:latin typeface="+mn-lt"/>
                <a:ea typeface="Times New Roman" panose="02020603050405020304" pitchFamily="18" charset="0"/>
                <a:cs typeface="Courier New" panose="02070309020205020404" pitchFamily="49" charset="0"/>
              </a:rPr>
              <a:t>',$b,'</a:t>
            </a:r>
            <a:r>
              <a:rPr lang="en-US" altLang="el-GR" b="1" dirty="0" smtClean="0">
                <a:solidFill>
                  <a:srgbClr val="FF0000"/>
                </a:solidFill>
                <a:latin typeface="+mn-lt"/>
                <a:ea typeface="Times New Roman" panose="02020603050405020304" pitchFamily="18" charset="0"/>
                <a:cs typeface="Courier New" panose="02070309020205020404" pitchFamily="49" charset="0"/>
              </a:rPr>
              <a:t>"</a:t>
            </a:r>
            <a:r>
              <a:rPr lang="en-US" altLang="el-GR" b="1" dirty="0" smtClean="0">
                <a:latin typeface="+mn-lt"/>
                <a:ea typeface="Times New Roman" panose="02020603050405020304" pitchFamily="18" charset="0"/>
                <a:cs typeface="Courier New" panose="02070309020205020404" pitchFamily="49" charset="0"/>
              </a:rPr>
              <a:t>';</a:t>
            </a:r>
            <a:endParaRPr lang="el-GR" altLang="el-GR" dirty="0" smtClean="0">
              <a:latin typeface="+mn-lt"/>
            </a:endParaRPr>
          </a:p>
          <a:p>
            <a:pPr lvl="0">
              <a:tabLst>
                <a:tab pos="1260475" algn="l"/>
              </a:tabLst>
            </a:pPr>
            <a:r>
              <a:rPr lang="en-US" altLang="el-GR" b="1" dirty="0" smtClean="0">
                <a:latin typeface="+mn-lt"/>
                <a:ea typeface="Times New Roman" panose="02020603050405020304" pitchFamily="18" charset="0"/>
                <a:cs typeface="Courier New" panose="02070309020205020404" pitchFamily="49" charset="0"/>
              </a:rPr>
              <a:t>          } </a:t>
            </a:r>
            <a:endParaRPr lang="el-GR" altLang="el-GR" dirty="0">
              <a:latin typeface="+mn-lt"/>
            </a:endParaRPr>
          </a:p>
          <a:p>
            <a:pPr marL="800100" lvl="1" indent="-342900">
              <a:buFont typeface="Wingdings" panose="05000000000000000000" pitchFamily="2" charset="2"/>
              <a:buChar char="q"/>
              <a:tabLst>
                <a:tab pos="1260475" algn="l"/>
              </a:tabLst>
            </a:pPr>
            <a:r>
              <a:rPr lang="el-GR" altLang="el-GR" dirty="0">
                <a:latin typeface="+mn-lt"/>
                <a:ea typeface="Times New Roman" panose="02020603050405020304" pitchFamily="18" charset="0"/>
              </a:rPr>
              <a:t>Το παραπάνω θα τυπώσει:</a:t>
            </a:r>
            <a:endParaRPr lang="el-GR" altLang="el-GR" dirty="0">
              <a:latin typeface="+mn-lt"/>
            </a:endParaRPr>
          </a:p>
          <a:p>
            <a:pPr marL="1257300" lvl="2" indent="-342900">
              <a:buFont typeface="Arial" panose="020B0604020202020204" pitchFamily="34" charset="0"/>
              <a:buChar char="•"/>
              <a:tabLst>
                <a:tab pos="1260475" algn="l"/>
              </a:tabLst>
            </a:pPr>
            <a:r>
              <a:rPr lang="en-US" altLang="el-GR" dirty="0">
                <a:latin typeface="+mn-lt"/>
                <a:ea typeface="Times New Roman" panose="02020603050405020304" pitchFamily="18" charset="0"/>
              </a:rPr>
              <a:t>category="horror"  importance="urgent</a:t>
            </a:r>
            <a:r>
              <a:rPr lang="en-US" altLang="el-GR" dirty="0" smtClean="0">
                <a:latin typeface="+mn-lt"/>
                <a:ea typeface="Times New Roman" panose="02020603050405020304" pitchFamily="18" charset="0"/>
              </a:rPr>
              <a:t>"</a:t>
            </a:r>
            <a:endParaRPr lang="el-GR" altLang="el-GR" dirty="0">
              <a:latin typeface="+mn-lt"/>
            </a:endParaRPr>
          </a:p>
        </p:txBody>
      </p:sp>
      <p:sp>
        <p:nvSpPr>
          <p:cNvPr id="10" name="Στρογγυλεμένο ορθογώνιο 9" descr="[DECORATIVE]"/>
          <p:cNvSpPr/>
          <p:nvPr/>
        </p:nvSpPr>
        <p:spPr>
          <a:xfrm>
            <a:off x="1562875" y="2780470"/>
            <a:ext cx="1656184" cy="288032"/>
          </a:xfrm>
          <a:prstGeom prst="roundRect">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τρογγυλεμένο ορθογώνιο 15" descr="[DECORATIVE]"/>
          <p:cNvSpPr/>
          <p:nvPr/>
        </p:nvSpPr>
        <p:spPr>
          <a:xfrm>
            <a:off x="4342394" y="2492896"/>
            <a:ext cx="2533861" cy="353483"/>
          </a:xfrm>
          <a:prstGeom prst="roundRect">
            <a:avLst/>
          </a:prstGeom>
          <a:solidFill>
            <a:srgbClr val="00B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Δημιουργία </a:t>
            </a:r>
            <a:r>
              <a:rPr lang="en-US" dirty="0"/>
              <a:t>XML output </a:t>
            </a:r>
            <a:r>
              <a:rPr lang="el-GR" dirty="0"/>
              <a:t>από </a:t>
            </a:r>
            <a:r>
              <a:rPr lang="en-US" dirty="0"/>
              <a:t>PHP</a:t>
            </a:r>
            <a:endParaRPr lang="el-GR" dirty="0"/>
          </a:p>
        </p:txBody>
      </p:sp>
      <p:sp>
        <p:nvSpPr>
          <p:cNvPr id="7" name="Rectangle 3"/>
          <p:cNvSpPr>
            <a:spLocks noChangeArrowheads="1"/>
          </p:cNvSpPr>
          <p:nvPr>
            <p:custDataLst>
              <p:tags r:id="rId3"/>
            </p:custDataLst>
          </p:nvPr>
        </p:nvSpPr>
        <p:spPr bwMode="auto">
          <a:xfrm>
            <a:off x="241214" y="1059629"/>
            <a:ext cx="855406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Για αποστολή (με </a:t>
            </a:r>
            <a:r>
              <a:rPr kumimoji="0" lang="en-US" altLang="el-GR" sz="22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απάντησης σε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http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κλήση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browser</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ξεκινάμε με:</a:t>
            </a:r>
            <a:b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b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&lt;?</a:t>
            </a:r>
            <a:r>
              <a:rPr kumimoji="0" lang="en-US" altLang="el-GR" sz="2200" b="1" i="0" u="none" strike="noStrike" cap="none" normalizeH="0" baseline="0" dirty="0" err="1" smtClean="0">
                <a:ln>
                  <a:noFill/>
                </a:ln>
                <a:solidFill>
                  <a:srgbClr val="FF0000"/>
                </a:solidFill>
                <a:effectLst/>
                <a:latin typeface="+mn-lt"/>
                <a:ea typeface="Times New Roman" panose="02020603050405020304" pitchFamily="18" charset="0"/>
                <a:cs typeface="Courier New" panose="02070309020205020404" pitchFamily="49" charset="0"/>
              </a:rPr>
              <a:t>php</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 header</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Content</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Type</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 </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text</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xml</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 </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charset</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UTF</a:t>
            </a:r>
            <a: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-8"); ?&gt;</a:t>
            </a:r>
            <a:br>
              <a:rPr kumimoji="0" lang="el-GR" altLang="el-GR" sz="22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b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και στην συνέχεια γράφουμε το υπόλοιπο περιεχόμενο, ανάλογα την εφαρμογή.</a:t>
            </a:r>
            <a:endParaRPr kumimoji="0" lang="el-GR" altLang="el-GR" sz="9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Πρώτη γραμμή σε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αρχείο: </a:t>
            </a:r>
            <a:r>
              <a:rPr kumimoji="0" lang="el-GR" altLang="el-GR" sz="20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&lt;?</a:t>
            </a:r>
            <a:r>
              <a:rPr kumimoji="0" lang="el-GR" altLang="el-GR" sz="20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xml</a:t>
            </a:r>
            <a:r>
              <a:rPr kumimoji="0" lang="el-GR" altLang="el-GR" sz="20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 </a:t>
            </a:r>
            <a:r>
              <a:rPr kumimoji="0" lang="el-GR" altLang="el-GR" sz="20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version</a:t>
            </a:r>
            <a:r>
              <a:rPr kumimoji="0" lang="el-GR" altLang="el-GR" sz="20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="1.0" </a:t>
            </a:r>
            <a:r>
              <a:rPr kumimoji="0" lang="el-GR" altLang="el-GR" sz="20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encoding</a:t>
            </a:r>
            <a:r>
              <a:rPr kumimoji="0" lang="el-GR" altLang="el-GR" sz="20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="UTF-8"?&gt;</a:t>
            </a:r>
            <a:endParaRPr kumimoji="0" lang="el-GR" altLang="el-GR" sz="9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Για αλλαγή γραμμής μέσα στο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αρχείο κάντε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echo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το:  "</a:t>
            </a:r>
            <a:r>
              <a:rPr kumimoji="0" lang="el-GR" altLang="el-GR" sz="2200" b="1"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2200" b="1" i="0" u="none" strike="noStrike" cap="none" normalizeH="0" baseline="0" dirty="0" smtClean="0">
                <a:ln>
                  <a:noFill/>
                </a:ln>
                <a:solidFill>
                  <a:schemeClr val="tx1"/>
                </a:solidFill>
                <a:effectLst/>
                <a:latin typeface="+mn-lt"/>
                <a:ea typeface="Times New Roman" panose="02020603050405020304" pitchFamily="18" charset="0"/>
              </a:rPr>
              <a:t>r</a:t>
            </a:r>
            <a:r>
              <a:rPr kumimoji="0" lang="el-GR" altLang="el-GR" sz="2200" b="1"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2200" b="1" i="0" u="none" strike="noStrike" cap="none" normalizeH="0" baseline="0" dirty="0" smtClean="0">
                <a:ln>
                  <a:noFill/>
                </a:ln>
                <a:solidFill>
                  <a:schemeClr val="tx1"/>
                </a:solidFill>
                <a:effectLst/>
                <a:latin typeface="+mn-lt"/>
                <a:ea typeface="Times New Roman" panose="02020603050405020304" pitchFamily="18" charset="0"/>
              </a:rPr>
              <a:t>n</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9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αφορά σε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Windows</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(σε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Unix</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n</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σε </a:t>
            </a:r>
            <a:r>
              <a:rPr kumimoji="0" lang="en-US" altLang="el-GR" sz="2000" b="0" i="0" u="none" strike="noStrike" cap="none" normalizeH="0" baseline="0" dirty="0" err="1" smtClean="0">
                <a:ln>
                  <a:noFill/>
                </a:ln>
                <a:solidFill>
                  <a:schemeClr val="tx1"/>
                </a:solidFill>
                <a:effectLst/>
                <a:latin typeface="+mn-lt"/>
                <a:ea typeface="Times New Roman" panose="02020603050405020304" pitchFamily="18" charset="0"/>
              </a:rPr>
              <a:t>MacOS</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r</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\r</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  carriage return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\n</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  line feed</a:t>
            </a:r>
            <a:endParaRPr kumimoji="0" lang="en-US" altLang="el-GR"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264540" y="260648"/>
            <a:ext cx="8507413" cy="787400"/>
          </a:xfrm>
        </p:spPr>
        <p:txBody>
          <a:bodyPr/>
          <a:lstStyle/>
          <a:p>
            <a:r>
              <a:rPr lang="el-GR" dirty="0"/>
              <a:t>Διάφορα...</a:t>
            </a:r>
          </a:p>
        </p:txBody>
      </p:sp>
      <p:sp>
        <p:nvSpPr>
          <p:cNvPr id="4" name="Rectangle 3"/>
          <p:cNvSpPr>
            <a:spLocks noChangeArrowheads="1"/>
          </p:cNvSpPr>
          <p:nvPr>
            <p:custDataLst>
              <p:tags r:id="rId3"/>
            </p:custDataLst>
          </p:nvPr>
        </p:nvSpPr>
        <p:spPr bwMode="auto">
          <a:xfrm>
            <a:off x="683568" y="1581686"/>
            <a:ext cx="7056784"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00113" algn="l"/>
              </a:tabLst>
            </a:pPr>
            <a:r>
              <a:rPr kumimoji="0" lang="el-GR" altLang="el-GR" sz="2000" b="1" i="0" u="none" strike="noStrike" cap="none" normalizeH="0" baseline="0" dirty="0" err="1" smtClean="0">
                <a:ln>
                  <a:noFill/>
                </a:ln>
                <a:solidFill>
                  <a:schemeClr val="tx1"/>
                </a:solidFill>
                <a:effectLst/>
                <a:latin typeface="+mn-lt"/>
                <a:ea typeface="Times New Roman" panose="02020603050405020304" pitchFamily="18" charset="0"/>
              </a:rPr>
              <a:t>online</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rPr>
              <a:t> XML </a:t>
            </a:r>
            <a:r>
              <a:rPr kumimoji="0" lang="el-GR" altLang="el-GR" sz="2000" b="1" i="0" u="none" strike="noStrike" cap="none" normalizeH="0" baseline="0" dirty="0" err="1" smtClean="0">
                <a:ln>
                  <a:noFill/>
                </a:ln>
                <a:solidFill>
                  <a:schemeClr val="tx1"/>
                </a:solidFill>
                <a:effectLst/>
                <a:latin typeface="+mn-lt"/>
                <a:ea typeface="Times New Roman" panose="02020603050405020304" pitchFamily="18" charset="0"/>
              </a:rPr>
              <a:t>Validators</a:t>
            </a:r>
            <a:endParaRPr kumimoji="0" lang="el-GR" alt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hlinkClick r:id="rId8"/>
              </a:rPr>
              <a:t>http://www.xmlvalidation.com/</a:t>
            </a:r>
            <a:endParaRPr kumimoji="0" lang="el-GR" alt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hlinkClick r:id="rId9"/>
              </a:rPr>
              <a:t>http://www.w3schools.com/xml/xml_validator.asp</a:t>
            </a:r>
            <a:endParaRPr kumimoji="0" lang="el-GR" altLang="el-GR"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00113" algn="l"/>
              </a:tabLst>
            </a:pP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rPr>
              <a:t>Περισσότερα για </a:t>
            </a:r>
            <a:r>
              <a:rPr kumimoji="0" lang="el-GR" altLang="el-GR" sz="2000" b="1" i="0" u="none" strike="noStrike" cap="none" normalizeH="0" baseline="0" dirty="0" err="1" smtClean="0">
                <a:ln>
                  <a:noFill/>
                </a:ln>
                <a:solidFill>
                  <a:schemeClr val="tx1"/>
                </a:solidFill>
                <a:effectLst/>
                <a:latin typeface="+mn-lt"/>
                <a:ea typeface="Times New Roman" panose="02020603050405020304" pitchFamily="18" charset="0"/>
              </a:rPr>
              <a:t>SimpleXML</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http</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www</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err="1" smtClean="0">
                <a:ln>
                  <a:noFill/>
                </a:ln>
                <a:solidFill>
                  <a:srgbClr val="0000FF"/>
                </a:solidFill>
                <a:effectLst/>
                <a:latin typeface="+mn-lt"/>
                <a:ea typeface="Times New Roman" panose="02020603050405020304" pitchFamily="18" charset="0"/>
                <a:hlinkClick r:id="rId10"/>
              </a:rPr>
              <a:t>php</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net</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manual</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en</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book</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err="1" smtClean="0">
                <a:ln>
                  <a:noFill/>
                </a:ln>
                <a:solidFill>
                  <a:srgbClr val="0000FF"/>
                </a:solidFill>
                <a:effectLst/>
                <a:latin typeface="+mn-lt"/>
                <a:ea typeface="Times New Roman" panose="02020603050405020304" pitchFamily="18" charset="0"/>
                <a:hlinkClick r:id="rId10"/>
              </a:rPr>
              <a:t>simplexml</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0"/>
              </a:rPr>
              <a:t>.</a:t>
            </a:r>
            <a:r>
              <a:rPr kumimoji="0" lang="en-US" altLang="el-GR" sz="2000" b="1" i="0" u="sng" strike="noStrike" cap="none" normalizeH="0" baseline="0" dirty="0" err="1" smtClean="0">
                <a:ln>
                  <a:noFill/>
                </a:ln>
                <a:solidFill>
                  <a:srgbClr val="0000FF"/>
                </a:solidFill>
                <a:effectLst/>
                <a:latin typeface="+mn-lt"/>
                <a:ea typeface="Times New Roman" panose="02020603050405020304" pitchFamily="18" charset="0"/>
                <a:hlinkClick r:id="rId10"/>
              </a:rPr>
              <a:t>php</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rPr>
              <a:t> </a:t>
            </a:r>
            <a:endParaRPr kumimoji="0" lang="el-GR" altLang="el-GR"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00113" algn="l"/>
              </a:tabLst>
            </a:pPr>
            <a:r>
              <a:rPr kumimoji="0" lang="el-GR" altLang="el-GR" sz="2000" b="1" i="0" u="none" strike="noStrike" cap="none" normalizeH="0" baseline="0" dirty="0" smtClean="0">
                <a:ln>
                  <a:noFill/>
                </a:ln>
                <a:solidFill>
                  <a:srgbClr val="C00000"/>
                </a:solidFill>
                <a:effectLst/>
                <a:latin typeface="+mn-lt"/>
                <a:ea typeface="Times New Roman" panose="02020603050405020304" pitchFamily="18" charset="0"/>
              </a:rPr>
              <a:t>Εναλλακτικά</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rPr>
              <a:t>: Χειρισμός XML μέσω του DOM API</a:t>
            </a:r>
            <a:endParaRPr kumimoji="0" lang="el-GR" alt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http</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www</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err="1" smtClean="0">
                <a:ln>
                  <a:noFill/>
                </a:ln>
                <a:solidFill>
                  <a:srgbClr val="0000FF"/>
                </a:solidFill>
                <a:effectLst/>
                <a:latin typeface="+mn-lt"/>
                <a:ea typeface="Times New Roman" panose="02020603050405020304" pitchFamily="18" charset="0"/>
                <a:hlinkClick r:id="rId11"/>
              </a:rPr>
              <a:t>php</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net</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manual</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en</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book</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err="1" smtClean="0">
                <a:ln>
                  <a:noFill/>
                </a:ln>
                <a:solidFill>
                  <a:srgbClr val="0000FF"/>
                </a:solidFill>
                <a:effectLst/>
                <a:latin typeface="+mn-lt"/>
                <a:ea typeface="Times New Roman" panose="02020603050405020304" pitchFamily="18" charset="0"/>
                <a:hlinkClick r:id="rId11"/>
              </a:rPr>
              <a:t>dom</a:t>
            </a:r>
            <a:r>
              <a:rPr kumimoji="0" lang="el-GR" altLang="el-GR" sz="2000" b="1" i="0" u="sng" strike="noStrike" cap="none" normalizeH="0" baseline="0" dirty="0" smtClean="0">
                <a:ln>
                  <a:noFill/>
                </a:ln>
                <a:solidFill>
                  <a:srgbClr val="0000FF"/>
                </a:solidFill>
                <a:effectLst/>
                <a:latin typeface="+mn-lt"/>
                <a:ea typeface="Times New Roman" panose="02020603050405020304" pitchFamily="18" charset="0"/>
                <a:hlinkClick r:id="rId11"/>
              </a:rPr>
              <a:t>.</a:t>
            </a:r>
            <a:r>
              <a:rPr kumimoji="0" lang="en-US" altLang="el-GR" sz="2000" b="1" i="0" u="sng" strike="noStrike" cap="none" normalizeH="0" baseline="0" dirty="0" err="1" smtClean="0">
                <a:ln>
                  <a:noFill/>
                </a:ln>
                <a:solidFill>
                  <a:srgbClr val="0000FF"/>
                </a:solidFill>
                <a:effectLst/>
                <a:latin typeface="+mn-lt"/>
                <a:ea typeface="Times New Roman" panose="02020603050405020304" pitchFamily="18" charset="0"/>
                <a:hlinkClick r:id="rId11"/>
              </a:rPr>
              <a:t>php</a:t>
            </a:r>
            <a:endParaRPr kumimoji="0" lang="el-GR" altLang="el-GR"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00113" algn="l"/>
              </a:tabLst>
            </a:pPr>
            <a:r>
              <a:rPr kumimoji="0" lang="el-GR" altLang="el-GR" sz="2000" b="0" i="0" u="sng" strike="noStrike" cap="none" normalizeH="0" baseline="0" dirty="0" smtClean="0">
                <a:ln>
                  <a:noFill/>
                </a:ln>
                <a:solidFill>
                  <a:srgbClr val="0000FF"/>
                </a:solidFill>
                <a:effectLst/>
                <a:latin typeface="+mn-lt"/>
                <a:ea typeface="Times New Roman" panose="02020603050405020304" pitchFamily="18" charset="0"/>
              </a:rPr>
              <a:t>Καλύτερη λύση για σύνθετα </a:t>
            </a:r>
            <a:r>
              <a:rPr kumimoji="0" lang="en-US" altLang="el-GR" sz="2000" b="0" i="0" u="sng" strike="noStrike" cap="none" normalizeH="0" baseline="0" dirty="0" smtClean="0">
                <a:ln>
                  <a:noFill/>
                </a:ln>
                <a:solidFill>
                  <a:srgbClr val="0000FF"/>
                </a:solidFill>
                <a:effectLst/>
                <a:latin typeface="+mn-lt"/>
                <a:ea typeface="Times New Roman" panose="02020603050405020304" pitchFamily="18" charset="0"/>
              </a:rPr>
              <a:t>projects</a:t>
            </a:r>
            <a:r>
              <a:rPr kumimoji="0" lang="el-GR" altLang="el-GR" sz="2000" b="0" i="0" u="sng" strike="noStrike" cap="none" normalizeH="0" baseline="0" dirty="0" smtClean="0">
                <a:ln>
                  <a:noFill/>
                </a:ln>
                <a:solidFill>
                  <a:srgbClr val="0000FF"/>
                </a:solidFill>
                <a:effectLst/>
                <a:latin typeface="+mn-lt"/>
                <a:ea typeface="Times New Roman" panose="02020603050405020304" pitchFamily="18" charset="0"/>
              </a:rPr>
              <a:t>.</a:t>
            </a:r>
            <a:endParaRPr kumimoji="0" lang="el-GR" altLang="el-GR" sz="2000" b="0" i="0" u="none" strike="noStrike" cap="none" normalizeH="0" baseline="0" dirty="0" smtClean="0">
              <a:ln>
                <a:noFill/>
              </a:ln>
              <a:solidFill>
                <a:schemeClr val="tx1"/>
              </a:solidFill>
              <a:effectLst/>
              <a:latin typeface="+mn-lt"/>
            </a:endParaRPr>
          </a:p>
        </p:txBody>
      </p:sp>
      <p:pic>
        <p:nvPicPr>
          <p:cNvPr id="9217" name="Picture 1" descr="εικονίδιο διαδικτύου."/>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2387" y="3763730"/>
            <a:ext cx="2435225" cy="243522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marL="0"/>
            <a:r>
              <a:rPr lang="el-GR" sz="2800" dirty="0" smtClean="0"/>
              <a:t>Να αναφέρει τις χρήσεις </a:t>
            </a:r>
            <a:r>
              <a:rPr lang="en-US" sz="2800" dirty="0" smtClean="0"/>
              <a:t>XML </a:t>
            </a:r>
            <a:r>
              <a:rPr lang="el-GR" sz="2800" dirty="0" smtClean="0"/>
              <a:t>και </a:t>
            </a:r>
            <a:r>
              <a:rPr lang="en-US" sz="2800" dirty="0" smtClean="0"/>
              <a:t>PHP</a:t>
            </a:r>
            <a:r>
              <a:rPr lang="el-GR" sz="2800" dirty="0" smtClean="0"/>
              <a:t>.</a:t>
            </a:r>
            <a:endParaRPr lang="en-US" sz="2800" dirty="0" smtClean="0"/>
          </a:p>
          <a:p>
            <a:pPr marL="0"/>
            <a:r>
              <a:rPr lang="el-GR" sz="2800" dirty="0" smtClean="0"/>
              <a:t>Να περιγράφει τη διαδικασία ελέγχου λαθών κατά το φόρτωμα </a:t>
            </a:r>
            <a:r>
              <a:rPr lang="en-US" sz="2800" dirty="0" smtClean="0"/>
              <a:t>XML</a:t>
            </a:r>
            <a:r>
              <a:rPr lang="el-GR" sz="2800" dirty="0" smtClean="0"/>
              <a:t> δεδομένων.</a:t>
            </a:r>
          </a:p>
          <a:p>
            <a:pPr marL="0"/>
            <a:r>
              <a:rPr lang="el-GR" sz="2800" dirty="0" smtClean="0"/>
              <a:t>Να χειρίζεται </a:t>
            </a:r>
            <a:r>
              <a:rPr lang="en-US" sz="2800" dirty="0" smtClean="0"/>
              <a:t>XML data</a:t>
            </a:r>
            <a:r>
              <a:rPr lang="el-GR" sz="2800" dirty="0" smtClean="0"/>
              <a:t> </a:t>
            </a:r>
            <a:r>
              <a:rPr lang="en-US" sz="2800" dirty="0" smtClean="0"/>
              <a:t>files </a:t>
            </a:r>
            <a:r>
              <a:rPr lang="el-GR" sz="2800" dirty="0" smtClean="0"/>
              <a:t>μέσω </a:t>
            </a:r>
            <a:r>
              <a:rPr lang="en-US" sz="2800" dirty="0" smtClean="0"/>
              <a:t>PHP5.</a:t>
            </a:r>
            <a:r>
              <a:rPr lang="el-GR" sz="2800" dirty="0" smtClean="0"/>
              <a:t>   </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n-US" dirty="0" smtClean="0">
                <a:hlinkClick r:id="rId8" action="ppaction://hlinksldjump"/>
              </a:rPr>
              <a:t>XML </a:t>
            </a:r>
            <a:r>
              <a:rPr lang="el-GR" dirty="0" smtClean="0">
                <a:hlinkClick r:id="rId8" action="ppaction://hlinksldjump"/>
              </a:rPr>
              <a:t>και </a:t>
            </a:r>
            <a:r>
              <a:rPr lang="en-US" dirty="0" smtClean="0">
                <a:hlinkClick r:id="rId8" action="ppaction://hlinksldjump"/>
              </a:rPr>
              <a:t>PHP.</a:t>
            </a:r>
            <a:endParaRPr lang="en-US" dirty="0" smtClean="0"/>
          </a:p>
          <a:p>
            <a:pPr lvl="1">
              <a:buFont typeface="Wingdings" pitchFamily="2" charset="2"/>
              <a:buChar char="§"/>
            </a:pPr>
            <a:r>
              <a:rPr lang="el-GR" dirty="0" smtClean="0">
                <a:hlinkClick r:id="rId9" action="ppaction://hlinksldjump"/>
              </a:rPr>
              <a:t>Χειρισμός </a:t>
            </a:r>
            <a:r>
              <a:rPr lang="en-US" dirty="0" smtClean="0">
                <a:hlinkClick r:id="rId9" action="ppaction://hlinksldjump"/>
              </a:rPr>
              <a:t>XML </a:t>
            </a:r>
            <a:r>
              <a:rPr lang="el-GR" dirty="0" smtClean="0">
                <a:hlinkClick r:id="rId9" action="ppaction://hlinksldjump"/>
              </a:rPr>
              <a:t>σε </a:t>
            </a:r>
            <a:r>
              <a:rPr lang="en-US" dirty="0" smtClean="0">
                <a:hlinkClick r:id="rId9" action="ppaction://hlinksldjump"/>
              </a:rPr>
              <a:t>PHP5.</a:t>
            </a:r>
            <a:endParaRPr lang="en-US" dirty="0" smtClean="0"/>
          </a:p>
          <a:p>
            <a:pPr lvl="1">
              <a:buFont typeface="Wingdings" pitchFamily="2" charset="2"/>
              <a:buChar char="§"/>
            </a:pPr>
            <a:r>
              <a:rPr lang="el-GR" dirty="0" smtClean="0">
                <a:hlinkClick r:id="rId10" action="ppaction://hlinksldjump"/>
              </a:rPr>
              <a:t>Έλεγχος λαθών κατά το φόρτωμα </a:t>
            </a:r>
            <a:r>
              <a:rPr lang="en-US" dirty="0" smtClean="0">
                <a:hlinkClick r:id="rId10" action="ppaction://hlinksldjump"/>
              </a:rPr>
              <a:t>XML</a:t>
            </a:r>
            <a:r>
              <a:rPr lang="el-GR" dirty="0" smtClean="0">
                <a:hlinkClick r:id="rId10" action="ppaction://hlinksldjump"/>
              </a:rPr>
              <a:t>.</a:t>
            </a:r>
            <a:endParaRPr lang="el-GR" dirty="0" smtClean="0"/>
          </a:p>
          <a:p>
            <a:pPr lvl="1">
              <a:buFont typeface="Wingdings" pitchFamily="2" charset="2"/>
              <a:buChar char="§"/>
            </a:pPr>
            <a:r>
              <a:rPr lang="el-GR" dirty="0" smtClean="0">
                <a:hlinkClick r:id="rId11" action="ppaction://hlinksldjump"/>
              </a:rPr>
              <a:t>Δημιουργία </a:t>
            </a:r>
            <a:r>
              <a:rPr lang="en-US" dirty="0" smtClean="0">
                <a:hlinkClick r:id="rId11" action="ppaction://hlinksldjump"/>
              </a:rPr>
              <a:t>XML output </a:t>
            </a:r>
            <a:r>
              <a:rPr lang="el-GR" dirty="0" smtClean="0">
                <a:hlinkClick r:id="rId11" action="ppaction://hlinksldjump"/>
              </a:rPr>
              <a:t>από </a:t>
            </a:r>
            <a:r>
              <a:rPr lang="en-US" dirty="0" smtClean="0">
                <a:hlinkClick r:id="rId11" action="ppaction://hlinksldjump"/>
              </a:rPr>
              <a:t>PHP.</a:t>
            </a:r>
            <a:endParaRPr lang="el-GR" dirty="0" smtClean="0"/>
          </a:p>
          <a:p>
            <a:pPr marL="457200" lvl="1" indent="0">
              <a:buNone/>
            </a:pPr>
            <a:r>
              <a:rPr lang="el-GR" dirty="0" smtClean="0">
                <a:hlinkClick r:id="" action="ppaction://noaction"/>
              </a:rPr>
              <a:t>  </a:t>
            </a:r>
            <a:endParaRPr lang="fi-FI" dirty="0"/>
          </a:p>
          <a:p>
            <a:pPr lvl="1">
              <a:buSzPct val="45000"/>
              <a:buFont typeface="Wingdings" pitchFamily="2" charset="2"/>
              <a:buChar char="§"/>
            </a:pPr>
            <a:endParaRPr lang="en-US" dirty="0"/>
          </a:p>
          <a:p>
            <a:pPr>
              <a:buFont typeface="Wingdings" pitchFamily="2" charset="2"/>
              <a:buChar char="§"/>
            </a:pPr>
            <a:endParaRPr lang="el-GR"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XML </a:t>
            </a:r>
            <a:r>
              <a:rPr lang="el-GR" sz="4000" dirty="0"/>
              <a:t>και </a:t>
            </a:r>
            <a:r>
              <a:rPr lang="en-US" sz="4000" dirty="0"/>
              <a:t>PHP</a:t>
            </a:r>
            <a:endParaRPr lang="el-GR" sz="4000" dirty="0"/>
          </a:p>
        </p:txBody>
      </p:sp>
      <p:sp>
        <p:nvSpPr>
          <p:cNvPr id="2" name="Ορθογώνιο 1"/>
          <p:cNvSpPr/>
          <p:nvPr>
            <p:custDataLst>
              <p:tags r:id="rId3"/>
            </p:custDataLst>
          </p:nvPr>
        </p:nvSpPr>
        <p:spPr>
          <a:xfrm>
            <a:off x="71500" y="901269"/>
            <a:ext cx="9001000" cy="5363007"/>
          </a:xfrm>
          <a:prstGeom prst="rect">
            <a:avLst/>
          </a:prstGeom>
        </p:spPr>
        <p:txBody>
          <a:bodyPr wrap="square">
            <a:spAutoFit/>
          </a:bodyPr>
          <a:lstStyle/>
          <a:p>
            <a:pPr marL="342900" lvl="0" indent="-342900">
              <a:spcAft>
                <a:spcPts val="300"/>
              </a:spcAft>
              <a:buSzPts val="2200"/>
              <a:buFont typeface="Wingdings" panose="05000000000000000000" pitchFamily="2" charset="2"/>
              <a:buChar char=""/>
              <a:tabLst>
                <a:tab pos="457200" algn="l"/>
                <a:tab pos="450215" algn="l"/>
              </a:tabLst>
            </a:pPr>
            <a:r>
              <a:rPr lang="el-GR" sz="1600" dirty="0">
                <a:ea typeface="Times New Roman" panose="02020603050405020304" pitchFamily="18" charset="0"/>
              </a:rPr>
              <a:t>Η χρήση </a:t>
            </a:r>
            <a:r>
              <a:rPr lang="en-US" sz="1600" dirty="0">
                <a:ea typeface="Times New Roman" panose="02020603050405020304" pitchFamily="18" charset="0"/>
              </a:rPr>
              <a:t>XML </a:t>
            </a:r>
            <a:r>
              <a:rPr lang="el-GR" sz="1600" dirty="0">
                <a:ea typeface="Times New Roman" panose="02020603050405020304" pitchFamily="18" charset="0"/>
              </a:rPr>
              <a:t>δεδομένων με </a:t>
            </a:r>
            <a:r>
              <a:rPr lang="en-US" sz="1600" dirty="0">
                <a:ea typeface="Times New Roman" panose="02020603050405020304" pitchFamily="18" charset="0"/>
              </a:rPr>
              <a:t>PHP </a:t>
            </a:r>
            <a:r>
              <a:rPr lang="el-GR" sz="1600" dirty="0">
                <a:ea typeface="Times New Roman" panose="02020603050405020304" pitchFamily="18" charset="0"/>
              </a:rPr>
              <a:t>είναι εφικτή μέσω κατάλληλου </a:t>
            </a:r>
            <a:r>
              <a:rPr lang="en-US" sz="1600" dirty="0">
                <a:ea typeface="Times New Roman" panose="02020603050405020304" pitchFamily="18" charset="0"/>
              </a:rPr>
              <a:t>parser</a:t>
            </a:r>
            <a:r>
              <a:rPr lang="el-GR" sz="1600" dirty="0">
                <a:ea typeface="Times New Roman" panose="02020603050405020304" pitchFamily="18" charset="0"/>
              </a:rPr>
              <a:t>.</a:t>
            </a:r>
          </a:p>
          <a:p>
            <a:pPr marL="800100" lvl="1" indent="-342900">
              <a:spcAft>
                <a:spcPts val="300"/>
              </a:spcAft>
              <a:buSzPts val="1800"/>
              <a:buFont typeface="Wingdings" panose="05000000000000000000" pitchFamily="2" charset="2"/>
              <a:buChar char=""/>
              <a:tabLst>
                <a:tab pos="900430" algn="l"/>
              </a:tabLst>
            </a:pPr>
            <a:r>
              <a:rPr lang="el-GR" sz="1600" dirty="0">
                <a:ea typeface="Times New Roman" panose="02020603050405020304" pitchFamily="18" charset="0"/>
              </a:rPr>
              <a:t>Οι </a:t>
            </a:r>
            <a:r>
              <a:rPr lang="el-GR" sz="1600" b="1" dirty="0">
                <a:ea typeface="Times New Roman" panose="02020603050405020304" pitchFamily="18" charset="0"/>
              </a:rPr>
              <a:t>απλούστερες λύσεις</a:t>
            </a:r>
            <a:r>
              <a:rPr lang="el-GR" sz="1600" dirty="0">
                <a:ea typeface="Times New Roman" panose="02020603050405020304" pitchFamily="18" charset="0"/>
              </a:rPr>
              <a:t> (π.χ. </a:t>
            </a:r>
            <a:r>
              <a:rPr lang="en-US" sz="1600" dirty="0" err="1">
                <a:ea typeface="Times New Roman" panose="02020603050405020304" pitchFamily="18" charset="0"/>
              </a:rPr>
              <a:t>SimpleXML</a:t>
            </a:r>
            <a:r>
              <a:rPr lang="el-GR" sz="1600" dirty="0">
                <a:ea typeface="Times New Roman" panose="02020603050405020304" pitchFamily="18" charset="0"/>
              </a:rPr>
              <a:t>): </a:t>
            </a:r>
          </a:p>
          <a:p>
            <a:pPr marL="1257300" lvl="2" indent="-342900">
              <a:spcAft>
                <a:spcPts val="300"/>
              </a:spcAft>
              <a:buSzPts val="1600"/>
              <a:buFont typeface="Symbol" panose="05050102010706020507" pitchFamily="18" charset="2"/>
              <a:buChar char=""/>
              <a:tabLst>
                <a:tab pos="1260475" algn="l"/>
              </a:tabLst>
            </a:pPr>
            <a:r>
              <a:rPr lang="el-GR" sz="1600" dirty="0">
                <a:ea typeface="Times New Roman" panose="02020603050405020304" pitchFamily="18" charset="0"/>
              </a:rPr>
              <a:t>παρέχουν πρόσβαση στα XML στοιχεία του εγγράφου</a:t>
            </a:r>
          </a:p>
          <a:p>
            <a:pPr marL="1257300" lvl="2" indent="-342900">
              <a:spcAft>
                <a:spcPts val="300"/>
              </a:spcAft>
              <a:buSzPts val="1600"/>
              <a:buFont typeface="Symbol" panose="05050102010706020507" pitchFamily="18" charset="2"/>
              <a:buChar char=""/>
              <a:tabLst>
                <a:tab pos="1260475" algn="l"/>
              </a:tabLst>
            </a:pPr>
            <a:r>
              <a:rPr lang="el-GR" sz="1600" dirty="0">
                <a:ea typeface="Times New Roman" panose="02020603050405020304" pitchFamily="18" charset="0"/>
              </a:rPr>
              <a:t>μπορούν να ελέγξουν αν το έγγραφο είναι συντακτικά σωστό (</a:t>
            </a:r>
            <a:r>
              <a:rPr lang="el-GR" sz="1600" dirty="0" err="1">
                <a:ea typeface="Times New Roman" panose="02020603050405020304" pitchFamily="18" charset="0"/>
              </a:rPr>
              <a:t>well-formed</a:t>
            </a:r>
            <a:r>
              <a:rPr lang="el-GR" sz="160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1260475" algn="l"/>
              </a:tabLst>
            </a:pPr>
            <a:r>
              <a:rPr lang="el-GR" sz="1600" dirty="0">
                <a:ea typeface="Times New Roman" panose="02020603050405020304" pitchFamily="18" charset="0"/>
              </a:rPr>
              <a:t>συνήθως δεν ελέγχουν αν η δομή είναι σωστή (βάσει κάποιου DTD ή XML </a:t>
            </a:r>
            <a:r>
              <a:rPr lang="el-GR" sz="1600" dirty="0" err="1">
                <a:ea typeface="Times New Roman" panose="02020603050405020304" pitchFamily="18" charset="0"/>
              </a:rPr>
              <a:t>Schema</a:t>
            </a:r>
            <a:r>
              <a:rPr lang="el-GR" sz="160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1260475" algn="l"/>
              </a:tabLst>
            </a:pPr>
            <a:r>
              <a:rPr lang="el-GR" sz="1600" dirty="0">
                <a:ea typeface="Times New Roman" panose="02020603050405020304" pitchFamily="18" charset="0"/>
              </a:rPr>
              <a:t>συνήθως δεν υποστηρίζουν </a:t>
            </a:r>
            <a:r>
              <a:rPr lang="el-GR" sz="1600" dirty="0" err="1">
                <a:ea typeface="Times New Roman" panose="02020603050405020304" pitchFamily="18" charset="0"/>
              </a:rPr>
              <a:t>namespaces</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1260475" algn="l"/>
              </a:tabLst>
            </a:pPr>
            <a:r>
              <a:rPr lang="el-GR" sz="1600" u="sng" dirty="0">
                <a:solidFill>
                  <a:srgbClr val="0000FF"/>
                </a:solidFill>
                <a:ea typeface="Times New Roman" panose="02020603050405020304" pitchFamily="18" charset="0"/>
                <a:hlinkClick r:id="rId8"/>
              </a:rPr>
              <a:t>http://www.php.net/manual/en/book.simplexml.php</a:t>
            </a:r>
            <a:r>
              <a:rPr lang="el-GR" sz="1600" dirty="0">
                <a:ea typeface="Times New Roman" panose="02020603050405020304" pitchFamily="18" charset="0"/>
              </a:rPr>
              <a:t> </a:t>
            </a:r>
          </a:p>
          <a:p>
            <a:pPr marL="800100" lvl="1" indent="-342900">
              <a:spcAft>
                <a:spcPts val="300"/>
              </a:spcAft>
              <a:buSzPts val="1800"/>
              <a:buFont typeface="Wingdings" panose="05000000000000000000" pitchFamily="2" charset="2"/>
              <a:buChar char=""/>
              <a:tabLst>
                <a:tab pos="900430" algn="l"/>
              </a:tabLst>
            </a:pPr>
            <a:r>
              <a:rPr lang="el-GR" sz="1600" dirty="0">
                <a:ea typeface="Times New Roman" panose="02020603050405020304" pitchFamily="18" charset="0"/>
              </a:rPr>
              <a:t>Οι </a:t>
            </a:r>
            <a:r>
              <a:rPr lang="el-GR" sz="1600" b="1" dirty="0">
                <a:ea typeface="Times New Roman" panose="02020603050405020304" pitchFamily="18" charset="0"/>
              </a:rPr>
              <a:t>σύνθετες λύσεις</a:t>
            </a:r>
            <a:r>
              <a:rPr lang="el-GR" sz="1600" dirty="0">
                <a:ea typeface="Times New Roman" panose="02020603050405020304" pitchFamily="18" charset="0"/>
              </a:rPr>
              <a:t> (π.χ. μέσω του DOM API) είναι περισσότερο ολοκληρωμένες, επιτρέπουν πιο πολύπλοκους χειρισμούς και κατά βάση απαιτούν περισσότερο κώδικα.</a:t>
            </a:r>
          </a:p>
          <a:p>
            <a:pPr marL="1257300" lvl="2" indent="-342900">
              <a:spcAft>
                <a:spcPts val="300"/>
              </a:spcAft>
              <a:buSzPts val="1600"/>
              <a:buFont typeface="Symbol" panose="05050102010706020507" pitchFamily="18" charset="2"/>
              <a:buChar char=""/>
              <a:tabLst>
                <a:tab pos="1260475" algn="l"/>
              </a:tabLst>
            </a:pPr>
            <a:r>
              <a:rPr lang="el-GR" sz="1600" u="sng" dirty="0">
                <a:solidFill>
                  <a:srgbClr val="0000FF"/>
                </a:solidFill>
                <a:ea typeface="Times New Roman" panose="02020603050405020304" pitchFamily="18" charset="0"/>
                <a:hlinkClick r:id="rId9"/>
              </a:rPr>
              <a:t>http://www.php.net/manual/en/book.dom.php</a:t>
            </a:r>
            <a:r>
              <a:rPr lang="el-GR" sz="1600" dirty="0">
                <a:ea typeface="Times New Roman" panose="02020603050405020304" pitchFamily="18" charset="0"/>
              </a:rPr>
              <a:t> </a:t>
            </a:r>
          </a:p>
          <a:p>
            <a:pPr marL="342900" lvl="0" indent="-342900">
              <a:spcAft>
                <a:spcPts val="300"/>
              </a:spcAft>
              <a:buSzPts val="2200"/>
              <a:buFont typeface="Wingdings" panose="05000000000000000000" pitchFamily="2" charset="2"/>
              <a:buChar char=""/>
              <a:tabLst>
                <a:tab pos="457200" algn="l"/>
              </a:tabLst>
            </a:pPr>
            <a:r>
              <a:rPr lang="el-GR" sz="1600" dirty="0">
                <a:ea typeface="Times New Roman" panose="02020603050405020304" pitchFamily="18" charset="0"/>
              </a:rPr>
              <a:t>Παραδοσιακά τα </a:t>
            </a:r>
            <a:r>
              <a:rPr lang="en-US" sz="1600" dirty="0">
                <a:ea typeface="Times New Roman" panose="02020603050405020304" pitchFamily="18" charset="0"/>
              </a:rPr>
              <a:t>XML </a:t>
            </a:r>
            <a:r>
              <a:rPr lang="el-GR" sz="1600" dirty="0">
                <a:ea typeface="Times New Roman" panose="02020603050405020304" pitchFamily="18" charset="0"/>
              </a:rPr>
              <a:t>δεδομένα είναι σε </a:t>
            </a:r>
            <a:r>
              <a:rPr lang="el-GR" sz="1600" b="1" dirty="0">
                <a:ea typeface="Times New Roman" panose="02020603050405020304" pitchFamily="18" charset="0"/>
              </a:rPr>
              <a:t>κωδικοποίηση </a:t>
            </a:r>
            <a:r>
              <a:rPr lang="en-US" sz="1600" b="1" dirty="0">
                <a:ea typeface="Times New Roman" panose="02020603050405020304" pitchFamily="18" charset="0"/>
              </a:rPr>
              <a:t>UTF</a:t>
            </a:r>
            <a:r>
              <a:rPr lang="el-GR" sz="1600" b="1" dirty="0">
                <a:ea typeface="Times New Roman" panose="02020603050405020304" pitchFamily="18" charset="0"/>
              </a:rPr>
              <a:t>-8</a:t>
            </a:r>
            <a:r>
              <a:rPr lang="el-GR" sz="1600" dirty="0">
                <a:ea typeface="Times New Roman" panose="02020603050405020304" pitchFamily="18" charset="0"/>
              </a:rPr>
              <a:t>. </a:t>
            </a:r>
          </a:p>
          <a:p>
            <a:pPr marL="800100" lvl="1" indent="-342900">
              <a:spcAft>
                <a:spcPts val="300"/>
              </a:spcAft>
              <a:buSzPts val="1800"/>
              <a:buFont typeface="Wingdings" panose="05000000000000000000" pitchFamily="2" charset="2"/>
              <a:buChar char=""/>
              <a:tabLst>
                <a:tab pos="900430" algn="l"/>
              </a:tabLst>
            </a:pPr>
            <a:r>
              <a:rPr lang="el-GR" sz="1600" b="1" dirty="0">
                <a:ea typeface="Times New Roman" panose="02020603050405020304" pitchFamily="18" charset="0"/>
              </a:rPr>
              <a:t>Ελέγξτε</a:t>
            </a:r>
            <a:r>
              <a:rPr lang="el-GR" sz="1600" dirty="0">
                <a:ea typeface="Times New Roman" panose="02020603050405020304" pitchFamily="18" charset="0"/>
              </a:rPr>
              <a:t> τη συμβατότητα των δεδομένων σας και της XML βιβλιοθήκης που θα χρησιμοποιήσετε. Πιθανώς να χρειαστούν μετατροπές (μέσω ειδικών συναρτήσεων).</a:t>
            </a:r>
          </a:p>
          <a:p>
            <a:pPr algn="just">
              <a:spcAft>
                <a:spcPts val="300"/>
              </a:spcAft>
            </a:pPr>
            <a:r>
              <a:rPr lang="el-GR" sz="1600" dirty="0">
                <a:ea typeface="Times New Roman" panose="02020603050405020304" pitchFamily="18" charset="0"/>
              </a:rPr>
              <a:t> </a:t>
            </a:r>
          </a:p>
          <a:p>
            <a:pPr marL="342900" lvl="0" indent="-342900">
              <a:spcAft>
                <a:spcPts val="300"/>
              </a:spcAft>
              <a:buSzPts val="2200"/>
              <a:buFont typeface="Wingdings" panose="05000000000000000000" pitchFamily="2" charset="2"/>
              <a:buChar char=""/>
              <a:tabLst>
                <a:tab pos="457200" algn="l"/>
                <a:tab pos="450215" algn="l"/>
              </a:tabLst>
            </a:pPr>
            <a:r>
              <a:rPr lang="el-GR" sz="1600" b="1" dirty="0">
                <a:solidFill>
                  <a:srgbClr val="FF0000"/>
                </a:solidFill>
                <a:ea typeface="Times New Roman" panose="02020603050405020304" pitchFamily="18" charset="0"/>
              </a:rPr>
              <a:t>Τα επόμενα βασίζονται στη βιβλιοθήκη </a:t>
            </a:r>
            <a:r>
              <a:rPr lang="en-US" sz="1600" b="1" dirty="0" err="1">
                <a:solidFill>
                  <a:srgbClr val="FF0000"/>
                </a:solidFill>
                <a:ea typeface="Times New Roman" panose="02020603050405020304" pitchFamily="18" charset="0"/>
              </a:rPr>
              <a:t>SimpleXML</a:t>
            </a:r>
            <a:r>
              <a:rPr lang="en-US" sz="1600" dirty="0">
                <a:ea typeface="Times New Roman" panose="02020603050405020304" pitchFamily="18" charset="0"/>
              </a:rPr>
              <a:t> </a:t>
            </a:r>
            <a:r>
              <a:rPr lang="el-GR" sz="1600" dirty="0">
                <a:ea typeface="Times New Roman" panose="02020603050405020304" pitchFamily="18" charset="0"/>
              </a:rPr>
              <a:t>που έρχεται ενεργοποιημένη </a:t>
            </a:r>
            <a:r>
              <a:rPr lang="en-US" sz="1600" dirty="0">
                <a:ea typeface="Times New Roman" panose="02020603050405020304" pitchFamily="18" charset="0"/>
              </a:rPr>
              <a:t>by default </a:t>
            </a:r>
            <a:r>
              <a:rPr lang="el-GR" sz="1600" dirty="0">
                <a:ea typeface="Times New Roman" panose="02020603050405020304" pitchFamily="18" charset="0"/>
              </a:rPr>
              <a:t>στην έκδοση 5, της </a:t>
            </a:r>
            <a:r>
              <a:rPr lang="en-US" sz="1600" dirty="0">
                <a:ea typeface="Times New Roman" panose="02020603050405020304" pitchFamily="18" charset="0"/>
              </a:rPr>
              <a:t>PHP</a:t>
            </a:r>
            <a:r>
              <a:rPr lang="el-GR" sz="1600" dirty="0">
                <a:ea typeface="Times New Roman" panose="02020603050405020304" pitchFamily="18" charset="0"/>
              </a:rPr>
              <a:t>.</a:t>
            </a:r>
          </a:p>
          <a:p>
            <a:pPr marL="742950" lvl="1" indent="-285750">
              <a:buFont typeface="Wingdings" panose="05000000000000000000" pitchFamily="2" charset="2"/>
              <a:buChar char="q"/>
            </a:pPr>
            <a:r>
              <a:rPr lang="el-GR" sz="1600" dirty="0">
                <a:ea typeface="Times New Roman" panose="02020603050405020304" pitchFamily="18" charset="0"/>
              </a:rPr>
              <a:t>Παρέχει ένα απλό και εύκολο στη χρήση σύνολο συναρτήσεων για την </a:t>
            </a:r>
            <a:r>
              <a:rPr lang="el-GR" sz="1600" b="1" dirty="0">
                <a:ea typeface="Times New Roman" panose="02020603050405020304" pitchFamily="18" charset="0"/>
              </a:rPr>
              <a:t>μετατροπή ενός XML αρχείου σε ένα αντικείμενο</a:t>
            </a:r>
            <a:r>
              <a:rPr lang="el-GR" sz="1600" dirty="0">
                <a:ea typeface="Times New Roman" panose="02020603050405020304" pitchFamily="18" charset="0"/>
              </a:rPr>
              <a:t> που μπορούμε να επεξεργαστούμε με σχετικά απλές τεχνικές χειρισμού πινάκων (</a:t>
            </a:r>
            <a:r>
              <a:rPr lang="el-GR" sz="1600" dirty="0" err="1">
                <a:ea typeface="Times New Roman" panose="02020603050405020304" pitchFamily="18" charset="0"/>
              </a:rPr>
              <a:t>array</a:t>
            </a:r>
            <a:r>
              <a:rPr lang="el-GR" sz="1600" dirty="0">
                <a:ea typeface="Times New Roman" panose="02020603050405020304" pitchFamily="18" charset="0"/>
              </a:rPr>
              <a:t> </a:t>
            </a:r>
            <a:r>
              <a:rPr lang="el-GR" sz="1600" dirty="0" err="1">
                <a:ea typeface="Times New Roman" panose="02020603050405020304" pitchFamily="18" charset="0"/>
              </a:rPr>
              <a:t>iterators</a:t>
            </a:r>
            <a:r>
              <a:rPr lang="el-GR" sz="1600" dirty="0">
                <a:ea typeface="Times New Roman" panose="02020603050405020304" pitchFamily="18" charset="0"/>
              </a:rPr>
              <a:t>).</a:t>
            </a:r>
            <a:endParaRPr lang="el-GR" sz="1600" dirty="0"/>
          </a:p>
        </p:txBody>
      </p:sp>
      <p:pic>
        <p:nvPicPr>
          <p:cNvPr id="6" name="Εικόνα 5"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a:t>Χειρισμός </a:t>
            </a:r>
            <a:r>
              <a:rPr lang="en-US" sz="4000" dirty="0"/>
              <a:t>XML </a:t>
            </a:r>
            <a:r>
              <a:rPr lang="el-GR" sz="4000" dirty="0"/>
              <a:t>σε </a:t>
            </a:r>
            <a:r>
              <a:rPr lang="en-US" sz="4000" dirty="0"/>
              <a:t>PHP </a:t>
            </a:r>
            <a:r>
              <a:rPr lang="el-GR" sz="4000" dirty="0" smtClean="0"/>
              <a:t>5 (1)</a:t>
            </a:r>
            <a:endParaRPr lang="el-GR" sz="4000" dirty="0"/>
          </a:p>
        </p:txBody>
      </p:sp>
      <p:sp>
        <p:nvSpPr>
          <p:cNvPr id="6" name="Ορθογώνιο 5"/>
          <p:cNvSpPr/>
          <p:nvPr/>
        </p:nvSpPr>
        <p:spPr>
          <a:xfrm>
            <a:off x="611560" y="1084094"/>
            <a:ext cx="5499582" cy="338554"/>
          </a:xfrm>
          <a:prstGeom prst="rect">
            <a:avLst/>
          </a:prstGeom>
        </p:spPr>
        <p:txBody>
          <a:bodyPr wrap="none">
            <a:spAutoFit/>
          </a:bodyPr>
          <a:lstStyle/>
          <a:p>
            <a:pPr marL="171450" lvl="0" indent="-171450" eaLnBrk="0" fontAlgn="base" hangingPunct="0">
              <a:spcBef>
                <a:spcPct val="0"/>
              </a:spcBef>
              <a:spcAft>
                <a:spcPct val="0"/>
              </a:spcAft>
              <a:buFont typeface="Wingdings" panose="05000000000000000000" pitchFamily="2" charset="2"/>
              <a:buChar char="v"/>
              <a:tabLst>
                <a:tab pos="450850" algn="l"/>
                <a:tab pos="457200" algn="l"/>
              </a:tabLst>
            </a:pPr>
            <a:r>
              <a:rPr lang="en-US" altLang="el-GR" sz="1600" dirty="0" smtClean="0">
                <a:solidFill>
                  <a:prstClr val="black"/>
                </a:solidFill>
                <a:ea typeface="Times New Roman" panose="02020603050405020304" pitchFamily="18" charset="0"/>
              </a:rPr>
              <a:t> </a:t>
            </a:r>
            <a:r>
              <a:rPr lang="el-GR" altLang="el-GR" sz="1600" dirty="0" smtClean="0">
                <a:solidFill>
                  <a:prstClr val="black"/>
                </a:solidFill>
                <a:ea typeface="Times New Roman" panose="02020603050405020304" pitchFamily="18" charset="0"/>
              </a:rPr>
              <a:t>Έστω </a:t>
            </a:r>
            <a:r>
              <a:rPr lang="el-GR" altLang="el-GR" sz="1600" dirty="0">
                <a:solidFill>
                  <a:prstClr val="black"/>
                </a:solidFill>
                <a:ea typeface="Times New Roman" panose="02020603050405020304" pitchFamily="18" charset="0"/>
              </a:rPr>
              <a:t>ένα αρχείο </a:t>
            </a:r>
            <a:r>
              <a:rPr lang="en-US" altLang="el-GR" sz="1600" b="1" dirty="0">
                <a:solidFill>
                  <a:prstClr val="black"/>
                </a:solidFill>
                <a:ea typeface="Times New Roman" panose="02020603050405020304" pitchFamily="18" charset="0"/>
                <a:cs typeface="Times New Roman" panose="02020603050405020304" pitchFamily="18" charset="0"/>
              </a:rPr>
              <a:t>data.xml</a:t>
            </a:r>
            <a:r>
              <a:rPr lang="el-GR" altLang="el-GR" sz="1600" dirty="0">
                <a:solidFill>
                  <a:prstClr val="black"/>
                </a:solidFill>
                <a:ea typeface="Times New Roman" panose="02020603050405020304" pitchFamily="18" charset="0"/>
              </a:rPr>
              <a:t> με το ακόλουθο </a:t>
            </a:r>
            <a:r>
              <a:rPr lang="en-US" altLang="el-GR" sz="1600" dirty="0">
                <a:solidFill>
                  <a:prstClr val="black"/>
                </a:solidFill>
                <a:ea typeface="Times New Roman" panose="02020603050405020304" pitchFamily="18" charset="0"/>
              </a:rPr>
              <a:t>XML </a:t>
            </a:r>
            <a:r>
              <a:rPr lang="el-GR" altLang="el-GR" sz="1600" dirty="0">
                <a:solidFill>
                  <a:prstClr val="black"/>
                </a:solidFill>
                <a:ea typeface="Times New Roman" panose="02020603050405020304" pitchFamily="18" charset="0"/>
              </a:rPr>
              <a:t>περιεχόμενο:</a:t>
            </a:r>
            <a:endParaRPr lang="el-GR" altLang="el-GR" sz="1600" dirty="0">
              <a:solidFill>
                <a:prstClr val="black"/>
              </a:solidFill>
            </a:endParaRPr>
          </a:p>
        </p:txBody>
      </p:sp>
      <p:sp>
        <p:nvSpPr>
          <p:cNvPr id="9" name="Ορθογώνιο 8"/>
          <p:cNvSpPr/>
          <p:nvPr/>
        </p:nvSpPr>
        <p:spPr>
          <a:xfrm>
            <a:off x="1625455" y="1550506"/>
            <a:ext cx="6400800" cy="2308324"/>
          </a:xfrm>
          <a:prstGeom prst="rect">
            <a:avLst/>
          </a:prstGeom>
        </p:spPr>
        <p:txBody>
          <a:bodyPr wrap="square">
            <a:spAutoFit/>
          </a:bodyPr>
          <a:lstStyle/>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&lt;?xml version="1.0" encoding="UTF-8"?&gt;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news</a:t>
            </a:r>
            <a:r>
              <a:rPr lang="en-US" altLang="el-GR" sz="1200" b="1" dirty="0">
                <a:solidFill>
                  <a:prstClr val="black"/>
                </a:solidFill>
                <a:ea typeface="Times New Roman" panose="02020603050405020304" pitchFamily="18" charset="0"/>
                <a:cs typeface="Courier New" panose="02070309020205020404" pitchFamily="49" charset="0"/>
              </a:rPr>
              <a:t>&gt;</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l-GR"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story</a:t>
            </a:r>
            <a:r>
              <a:rPr lang="en-US"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srgbClr val="FF0000"/>
                </a:solidFill>
                <a:ea typeface="Times New Roman" panose="02020603050405020304" pitchFamily="18" charset="0"/>
                <a:cs typeface="Courier New" panose="02070309020205020404" pitchFamily="49" charset="0"/>
              </a:rPr>
              <a:t>category</a:t>
            </a:r>
            <a:r>
              <a:rPr lang="en-GB" altLang="el-GR" sz="1200" b="1" dirty="0">
                <a:solidFill>
                  <a:prstClr val="black"/>
                </a:solidFill>
                <a:ea typeface="Times New Roman" panose="02020603050405020304" pitchFamily="18" charset="0"/>
                <a:cs typeface="Courier New" panose="02070309020205020404" pitchFamily="49" charset="0"/>
              </a:rPr>
              <a:t>="horror" </a:t>
            </a:r>
            <a:r>
              <a:rPr lang="en-GB" altLang="el-GR" sz="1200" b="1" dirty="0">
                <a:solidFill>
                  <a:srgbClr val="FF0000"/>
                </a:solidFill>
                <a:ea typeface="Times New Roman" panose="02020603050405020304" pitchFamily="18" charset="0"/>
                <a:cs typeface="Courier New" panose="02070309020205020404" pitchFamily="49" charset="0"/>
              </a:rPr>
              <a:t>importance</a:t>
            </a:r>
            <a:r>
              <a:rPr lang="en-GB" altLang="el-GR" sz="1200" b="1" dirty="0">
                <a:solidFill>
                  <a:prstClr val="black"/>
                </a:solidFill>
                <a:ea typeface="Times New Roman" panose="02020603050405020304" pitchFamily="18" charset="0"/>
                <a:cs typeface="Courier New" panose="02070309020205020404" pitchFamily="49" charset="0"/>
              </a:rPr>
              <a:t>="urgent"</a:t>
            </a:r>
            <a:r>
              <a:rPr lang="en-US" altLang="el-GR" sz="1200" b="1" dirty="0">
                <a:solidFill>
                  <a:prstClr val="black"/>
                </a:solidFill>
                <a:ea typeface="Times New Roman" panose="02020603050405020304" pitchFamily="18" charset="0"/>
                <a:cs typeface="Courier New" panose="02070309020205020404" pitchFamily="49" charset="0"/>
              </a:rPr>
              <a:t>&gt;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	</a:t>
            </a:r>
            <a:r>
              <a:rPr lang="en-GB"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headline</a:t>
            </a:r>
            <a:r>
              <a:rPr lang="en-US"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err="1">
                <a:solidFill>
                  <a:srgbClr val="FF0000"/>
                </a:solidFill>
                <a:ea typeface="Times New Roman" panose="02020603050405020304" pitchFamily="18" charset="0"/>
                <a:cs typeface="Courier New" panose="02070309020205020404" pitchFamily="49" charset="0"/>
              </a:rPr>
              <a:t>lang</a:t>
            </a:r>
            <a:r>
              <a:rPr lang="en-US" altLang="el-GR" sz="1200" b="1" dirty="0">
                <a:solidFill>
                  <a:prstClr val="black"/>
                </a:solidFill>
                <a:ea typeface="Times New Roman" panose="02020603050405020304" pitchFamily="18" charset="0"/>
                <a:cs typeface="Courier New" panose="02070309020205020404" pitchFamily="49" charset="0"/>
              </a:rPr>
              <a:t>="en" </a:t>
            </a:r>
            <a:r>
              <a:rPr lang="en-US" altLang="el-GR" sz="1200" b="1" dirty="0">
                <a:solidFill>
                  <a:srgbClr val="FF0000"/>
                </a:solidFill>
                <a:ea typeface="Times New Roman" panose="02020603050405020304" pitchFamily="18" charset="0"/>
                <a:cs typeface="Courier New" panose="02070309020205020404" pitchFamily="49" charset="0"/>
              </a:rPr>
              <a:t>date</a:t>
            </a:r>
            <a:r>
              <a:rPr lang="en-US" altLang="el-GR" sz="1200" b="1" dirty="0">
                <a:solidFill>
                  <a:prstClr val="black"/>
                </a:solidFill>
                <a:ea typeface="Times New Roman" panose="02020603050405020304" pitchFamily="18" charset="0"/>
                <a:cs typeface="Courier New" panose="02070309020205020404" pitchFamily="49" charset="0"/>
              </a:rPr>
              <a:t>="December 19, 2011"&gt;Godzilla Attacks LA!&lt;/headline&gt;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	</a:t>
            </a:r>
            <a:r>
              <a:rPr lang="en-GB"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headline</a:t>
            </a:r>
            <a:r>
              <a:rPr lang="en-US"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err="1">
                <a:solidFill>
                  <a:srgbClr val="FF0000"/>
                </a:solidFill>
                <a:ea typeface="Times New Roman" panose="02020603050405020304" pitchFamily="18" charset="0"/>
                <a:cs typeface="Courier New" panose="02070309020205020404" pitchFamily="49" charset="0"/>
              </a:rPr>
              <a:t>lang</a:t>
            </a:r>
            <a:r>
              <a:rPr lang="en-US" altLang="el-GR" sz="1200" b="1" dirty="0">
                <a:solidFill>
                  <a:prstClr val="black"/>
                </a:solidFill>
                <a:ea typeface="Times New Roman" panose="02020603050405020304" pitchFamily="18" charset="0"/>
                <a:cs typeface="Courier New" panose="02070309020205020404" pitchFamily="49" charset="0"/>
              </a:rPr>
              <a:t>="gr" </a:t>
            </a:r>
            <a:r>
              <a:rPr lang="en-US" altLang="el-GR" sz="1200" b="1" dirty="0">
                <a:solidFill>
                  <a:srgbClr val="FF0000"/>
                </a:solidFill>
                <a:ea typeface="Times New Roman" panose="02020603050405020304" pitchFamily="18" charset="0"/>
                <a:cs typeface="Courier New" panose="02070309020205020404" pitchFamily="49" charset="0"/>
              </a:rPr>
              <a:t>date</a:t>
            </a:r>
            <a:r>
              <a:rPr lang="en-US" altLang="el-GR" sz="1200" b="1" dirty="0">
                <a:solidFill>
                  <a:prstClr val="black"/>
                </a:solidFill>
                <a:ea typeface="Times New Roman" panose="02020603050405020304" pitchFamily="18" charset="0"/>
                <a:cs typeface="Courier New" panose="02070309020205020404" pitchFamily="49" charset="0"/>
              </a:rPr>
              <a:t>="December 19, 2011"&gt;</a:t>
            </a:r>
            <a:r>
              <a:rPr lang="el-GR" altLang="el-GR" sz="1200" b="1" dirty="0">
                <a:solidFill>
                  <a:prstClr val="black"/>
                </a:solidFill>
                <a:ea typeface="Times New Roman" panose="02020603050405020304" pitchFamily="18" charset="0"/>
                <a:cs typeface="Courier New" panose="02070309020205020404" pitchFamily="49" charset="0"/>
              </a:rPr>
              <a:t>Ο</a:t>
            </a:r>
            <a:r>
              <a:rPr lang="en-US" altLang="el-GR" sz="1200" b="1" dirty="0">
                <a:solidFill>
                  <a:prstClr val="black"/>
                </a:solidFill>
                <a:ea typeface="Times New Roman" panose="02020603050405020304" pitchFamily="18" charset="0"/>
                <a:cs typeface="Courier New" panose="02070309020205020404" pitchFamily="49" charset="0"/>
              </a:rPr>
              <a:t> </a:t>
            </a:r>
            <a:r>
              <a:rPr lang="el-GR" altLang="el-GR" sz="1200" b="1" dirty="0" err="1">
                <a:solidFill>
                  <a:prstClr val="black"/>
                </a:solidFill>
                <a:ea typeface="Times New Roman" panose="02020603050405020304" pitchFamily="18" charset="0"/>
                <a:cs typeface="Courier New" panose="02070309020205020404" pitchFamily="49" charset="0"/>
              </a:rPr>
              <a:t>Γκοτζίλα</a:t>
            </a:r>
            <a:r>
              <a:rPr lang="en-US" altLang="el-GR" sz="1200" b="1" dirty="0">
                <a:solidFill>
                  <a:prstClr val="black"/>
                </a:solidFill>
                <a:ea typeface="Times New Roman" panose="02020603050405020304" pitchFamily="18" charset="0"/>
                <a:cs typeface="Courier New" panose="02070309020205020404" pitchFamily="49" charset="0"/>
              </a:rPr>
              <a:t> </a:t>
            </a:r>
            <a:r>
              <a:rPr lang="el-GR" altLang="el-GR" sz="1200" b="1" dirty="0">
                <a:solidFill>
                  <a:prstClr val="black"/>
                </a:solidFill>
                <a:ea typeface="Times New Roman" panose="02020603050405020304" pitchFamily="18" charset="0"/>
                <a:cs typeface="Courier New" panose="02070309020205020404" pitchFamily="49" charset="0"/>
              </a:rPr>
              <a:t>επιτέθηκε</a:t>
            </a:r>
            <a:r>
              <a:rPr lang="en-US" altLang="el-GR" sz="1200" b="1" dirty="0">
                <a:solidFill>
                  <a:prstClr val="black"/>
                </a:solidFill>
                <a:ea typeface="Times New Roman" panose="02020603050405020304" pitchFamily="18" charset="0"/>
                <a:cs typeface="Courier New" panose="02070309020205020404" pitchFamily="49" charset="0"/>
              </a:rPr>
              <a:t> </a:t>
            </a:r>
            <a:r>
              <a:rPr lang="el-GR" altLang="el-GR" sz="1200" b="1" dirty="0">
                <a:solidFill>
                  <a:prstClr val="black"/>
                </a:solidFill>
                <a:ea typeface="Times New Roman" panose="02020603050405020304" pitchFamily="18" charset="0"/>
                <a:cs typeface="Courier New" panose="02070309020205020404" pitchFamily="49" charset="0"/>
              </a:rPr>
              <a:t>στο</a:t>
            </a:r>
            <a:r>
              <a:rPr lang="en-US" altLang="el-GR" sz="1200" b="1" dirty="0">
                <a:solidFill>
                  <a:prstClr val="black"/>
                </a:solidFill>
                <a:ea typeface="Times New Roman" panose="02020603050405020304" pitchFamily="18" charset="0"/>
                <a:cs typeface="Courier New" panose="02070309020205020404" pitchFamily="49" charset="0"/>
              </a:rPr>
              <a:t> LA!&lt;/headline&gt;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	</a:t>
            </a:r>
            <a:r>
              <a:rPr lang="en-GB"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description</a:t>
            </a:r>
            <a:r>
              <a:rPr lang="en-US" altLang="el-GR" sz="1200" b="1" dirty="0">
                <a:solidFill>
                  <a:prstClr val="black"/>
                </a:solidFill>
                <a:ea typeface="Times New Roman" panose="02020603050405020304" pitchFamily="18" charset="0"/>
                <a:cs typeface="Courier New" panose="02070309020205020404" pitchFamily="49" charset="0"/>
              </a:rPr>
              <a:t>&gt;</a:t>
            </a:r>
            <a:r>
              <a:rPr lang="el-GR" altLang="el-GR" sz="1200" b="1" dirty="0">
                <a:solidFill>
                  <a:prstClr val="black"/>
                </a:solidFill>
                <a:ea typeface="Times New Roman" panose="02020603050405020304" pitchFamily="18" charset="0"/>
                <a:cs typeface="Courier New" panose="02070309020205020404" pitchFamily="49" charset="0"/>
              </a:rPr>
              <a:t>Τ</a:t>
            </a:r>
            <a:r>
              <a:rPr lang="en-US" altLang="el-GR" sz="1200" b="1" dirty="0">
                <a:solidFill>
                  <a:prstClr val="black"/>
                </a:solidFill>
                <a:ea typeface="Times New Roman" panose="02020603050405020304" pitchFamily="18" charset="0"/>
                <a:cs typeface="Courier New" panose="02070309020205020404" pitchFamily="49" charset="0"/>
              </a:rPr>
              <a:t>he monster attacked harbors along the California coast.&lt;/description&gt;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GB"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&lt;/story&gt;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GB"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story</a:t>
            </a:r>
            <a:r>
              <a:rPr lang="en-US" altLang="el-GR" sz="1200" b="1" dirty="0">
                <a:solidFill>
                  <a:prstClr val="black"/>
                </a:solidFill>
                <a:ea typeface="Times New Roman" panose="02020603050405020304" pitchFamily="18" charset="0"/>
                <a:cs typeface="Courier New" panose="02070309020205020404" pitchFamily="49" charset="0"/>
              </a:rPr>
              <a:t>&gt;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	</a:t>
            </a:r>
            <a:r>
              <a:rPr lang="el-GR"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headline</a:t>
            </a:r>
            <a:r>
              <a:rPr lang="en-US"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srgbClr val="FF0000"/>
                </a:solidFill>
                <a:ea typeface="Times New Roman" panose="02020603050405020304" pitchFamily="18" charset="0"/>
                <a:cs typeface="Courier New" panose="02070309020205020404" pitchFamily="49" charset="0"/>
              </a:rPr>
              <a:t>date</a:t>
            </a:r>
            <a:r>
              <a:rPr lang="en-US" altLang="el-GR" sz="1200" b="1" dirty="0">
                <a:solidFill>
                  <a:prstClr val="black"/>
                </a:solidFill>
                <a:ea typeface="Times New Roman" panose="02020603050405020304" pitchFamily="18" charset="0"/>
                <a:cs typeface="Courier New" panose="02070309020205020404" pitchFamily="49" charset="0"/>
              </a:rPr>
              <a:t>="December 14, 2011"&gt;Bigfoot Spotted at M.I.T. Dining Area.&lt;/headline&gt;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	</a:t>
            </a:r>
            <a:r>
              <a:rPr lang="en-GB"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a:t>
            </a:r>
            <a:r>
              <a:rPr lang="en-US" altLang="el-GR" sz="1200" b="1" dirty="0">
                <a:solidFill>
                  <a:srgbClr val="0000FF"/>
                </a:solidFill>
                <a:ea typeface="Times New Roman" panose="02020603050405020304" pitchFamily="18" charset="0"/>
                <a:cs typeface="Courier New" panose="02070309020205020404" pitchFamily="49" charset="0"/>
              </a:rPr>
              <a:t>description</a:t>
            </a:r>
            <a:r>
              <a:rPr lang="en-US" altLang="el-GR" sz="1200" b="1" dirty="0">
                <a:solidFill>
                  <a:prstClr val="black"/>
                </a:solidFill>
                <a:ea typeface="Times New Roman" panose="02020603050405020304" pitchFamily="18" charset="0"/>
                <a:cs typeface="Courier New" panose="02070309020205020404" pitchFamily="49" charset="0"/>
              </a:rPr>
              <a:t>&gt;The beast was seen in the dining area on Tuesday.&lt;/description&gt;</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l-GR" altLang="el-GR" sz="1200" b="1" dirty="0">
                <a:solidFill>
                  <a:prstClr val="black"/>
                </a:solidFill>
                <a:ea typeface="Times New Roman" panose="02020603050405020304" pitchFamily="18" charset="0"/>
                <a:cs typeface="Courier New" panose="02070309020205020404" pitchFamily="49" charset="0"/>
              </a:rPr>
              <a:t>	</a:t>
            </a:r>
            <a:r>
              <a:rPr lang="en-US" altLang="el-GR" sz="1200" b="1" dirty="0">
                <a:solidFill>
                  <a:prstClr val="black"/>
                </a:solidFill>
                <a:ea typeface="Times New Roman" panose="02020603050405020304" pitchFamily="18" charset="0"/>
                <a:cs typeface="Courier New" panose="02070309020205020404" pitchFamily="49" charset="0"/>
              </a:rPr>
              <a:t>&lt;/story&gt; </a:t>
            </a:r>
            <a:endParaRPr lang="el-GR" altLang="el-GR" sz="1200" dirty="0">
              <a:solidFill>
                <a:prstClr val="black"/>
              </a:solidFill>
            </a:endParaRPr>
          </a:p>
          <a:p>
            <a:pPr lvl="0" eaLnBrk="0" fontAlgn="base" hangingPunct="0">
              <a:spcBef>
                <a:spcPct val="0"/>
              </a:spcBef>
              <a:spcAft>
                <a:spcPct val="0"/>
              </a:spcAft>
              <a:tabLst>
                <a:tab pos="450850" algn="l"/>
                <a:tab pos="457200" algn="l"/>
              </a:tabLst>
            </a:pPr>
            <a:r>
              <a:rPr lang="en-US" altLang="el-GR" sz="1200" b="1" dirty="0">
                <a:solidFill>
                  <a:prstClr val="black"/>
                </a:solidFill>
                <a:ea typeface="Times New Roman" panose="02020603050405020304" pitchFamily="18" charset="0"/>
                <a:cs typeface="Courier New" panose="02070309020205020404" pitchFamily="49" charset="0"/>
              </a:rPr>
              <a:t>&lt;/news&gt;</a:t>
            </a:r>
            <a:endParaRPr lang="el-GR" altLang="el-GR" sz="1200" dirty="0">
              <a:solidFill>
                <a:prstClr val="black"/>
              </a:solidFill>
            </a:endParaRPr>
          </a:p>
        </p:txBody>
      </p:sp>
      <p:sp>
        <p:nvSpPr>
          <p:cNvPr id="2" name="Rectangle 2"/>
          <p:cNvSpPr>
            <a:spLocks noChangeArrowheads="1"/>
          </p:cNvSpPr>
          <p:nvPr/>
        </p:nvSpPr>
        <p:spPr bwMode="auto">
          <a:xfrm>
            <a:off x="708823" y="3911379"/>
            <a:ext cx="8169324" cy="203132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 pos="457200" algn="l"/>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 pos="457200" algn="l"/>
              </a:tabLst>
            </a:pPr>
            <a:r>
              <a:rPr kumimoji="0" lang="en-US" altLang="el-GR" sz="14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Μπορούμε να </a:t>
            </a:r>
            <a:r>
              <a:rPr kumimoji="0" lang="el-GR" altLang="el-GR" sz="1400" b="0" i="0" u="none" strike="noStrike" cap="none" normalizeH="0" baseline="0" dirty="0" smtClean="0">
                <a:ln>
                  <a:noFill/>
                </a:ln>
                <a:solidFill>
                  <a:srgbClr val="0000FF"/>
                </a:solidFill>
                <a:effectLst/>
                <a:latin typeface="+mn-lt"/>
                <a:ea typeface="Times New Roman" panose="02020603050405020304" pitchFamily="18" charset="0"/>
              </a:rPr>
              <a:t>διαβάσουμε</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4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δεδομένα από αρχείο (με ανάθεση σε </a:t>
            </a:r>
            <a:r>
              <a:rPr kumimoji="0" lang="el-GR" altLang="el-GR" sz="1400" b="0" i="0" u="none" strike="noStrike" cap="none" normalizeH="0" baseline="0" dirty="0" smtClean="0">
                <a:ln>
                  <a:noFill/>
                </a:ln>
                <a:solidFill>
                  <a:srgbClr val="FF0000"/>
                </a:solidFill>
                <a:effectLst/>
                <a:latin typeface="+mn-lt"/>
                <a:ea typeface="Times New Roman" panose="02020603050405020304" pitchFamily="18" charset="0"/>
              </a:rPr>
              <a:t>αντικείμενο</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400" b="0" i="0" u="none" strike="noStrike" cap="none" normalizeH="0" baseline="0" dirty="0" smtClean="0">
              <a:ln>
                <a:noFill/>
              </a:ln>
              <a:solidFill>
                <a:schemeClr val="tx1"/>
              </a:solidFill>
              <a:effectLst/>
              <a:latin typeface="+mn-lt"/>
            </a:endParaRPr>
          </a:p>
          <a:p>
            <a:pPr lvl="1">
              <a:tabLst>
                <a:tab pos="227013" algn="l"/>
                <a:tab pos="457200" algn="l"/>
                <a:tab pos="684213" algn="l"/>
                <a:tab pos="914400" algn="l"/>
                <a:tab pos="1141413" algn="l"/>
                <a:tab pos="1368425" algn="l"/>
                <a:tab pos="1584325" algn="l"/>
                <a:tab pos="2052638" algn="l"/>
              </a:tabLst>
            </a:pPr>
            <a:r>
              <a:rPr lang="en-US" altLang="el-GR" sz="1400" b="1" dirty="0">
                <a:latin typeface="+mn-lt"/>
                <a:ea typeface="Times New Roman" panose="02020603050405020304" pitchFamily="18" charset="0"/>
                <a:cs typeface="Courier New" panose="02070309020205020404" pitchFamily="49" charset="0"/>
              </a:rPr>
              <a:t>&lt;?</a:t>
            </a:r>
            <a:r>
              <a:rPr lang="en-US" altLang="el-GR" sz="1400" b="1" dirty="0" err="1">
                <a:latin typeface="+mn-lt"/>
                <a:ea typeface="Times New Roman" panose="02020603050405020304" pitchFamily="18" charset="0"/>
                <a:cs typeface="Courier New" panose="02070309020205020404" pitchFamily="49" charset="0"/>
              </a:rPr>
              <a:t>php</a:t>
            </a:r>
            <a:endParaRPr lang="el-GR" altLang="el-GR" sz="1400" dirty="0">
              <a:latin typeface="+mn-lt"/>
            </a:endParaRPr>
          </a:p>
          <a:p>
            <a:pPr lvl="1">
              <a:tabLst>
                <a:tab pos="227013" algn="l"/>
                <a:tab pos="457200" algn="l"/>
                <a:tab pos="684213" algn="l"/>
                <a:tab pos="914400" algn="l"/>
                <a:tab pos="1141413" algn="l"/>
                <a:tab pos="1368425" algn="l"/>
                <a:tab pos="1584325" algn="l"/>
                <a:tab pos="2052638" algn="l"/>
              </a:tabLst>
            </a:pPr>
            <a:r>
              <a:rPr lang="el-GR" altLang="el-GR" sz="1400" b="1" dirty="0">
                <a:latin typeface="+mn-lt"/>
                <a:ea typeface="Times New Roman" panose="02020603050405020304" pitchFamily="18" charset="0"/>
                <a:cs typeface="Courier New" panose="02070309020205020404" pitchFamily="49" charset="0"/>
              </a:rPr>
              <a:t>	</a:t>
            </a:r>
            <a:r>
              <a:rPr lang="en-US" altLang="el-GR" sz="1400" b="1" dirty="0">
                <a:latin typeface="+mn-lt"/>
                <a:ea typeface="Times New Roman" panose="02020603050405020304" pitchFamily="18" charset="0"/>
                <a:cs typeface="Courier New" panose="02070309020205020404" pitchFamily="49" charset="0"/>
              </a:rPr>
              <a:t>if (</a:t>
            </a:r>
            <a:r>
              <a:rPr lang="en-US" altLang="el-GR" sz="1400" b="1" dirty="0" err="1">
                <a:latin typeface="+mn-lt"/>
                <a:ea typeface="Times New Roman" panose="02020603050405020304" pitchFamily="18" charset="0"/>
                <a:cs typeface="Courier New" panose="02070309020205020404" pitchFamily="49" charset="0"/>
              </a:rPr>
              <a:t>file_exists</a:t>
            </a:r>
            <a:r>
              <a:rPr lang="en-US" altLang="el-GR" sz="1400" b="1" dirty="0">
                <a:latin typeface="+mn-lt"/>
                <a:ea typeface="Times New Roman" panose="02020603050405020304" pitchFamily="18" charset="0"/>
                <a:cs typeface="Courier New" panose="02070309020205020404" pitchFamily="49" charset="0"/>
              </a:rPr>
              <a:t>('data.xml')) {</a:t>
            </a:r>
            <a:endParaRPr lang="el-GR" altLang="el-GR" sz="1400" dirty="0">
              <a:latin typeface="+mn-lt"/>
            </a:endParaRPr>
          </a:p>
          <a:p>
            <a:pPr lvl="1">
              <a:tabLst>
                <a:tab pos="227013" algn="l"/>
                <a:tab pos="457200" algn="l"/>
                <a:tab pos="684213" algn="l"/>
                <a:tab pos="914400" algn="l"/>
                <a:tab pos="1141413" algn="l"/>
                <a:tab pos="1368425" algn="l"/>
                <a:tab pos="1584325" algn="l"/>
                <a:tab pos="2052638" algn="l"/>
              </a:tabLst>
            </a:pPr>
            <a:r>
              <a:rPr lang="en-US" altLang="el-GR" sz="1400" b="1" dirty="0">
                <a:latin typeface="+mn-lt"/>
                <a:ea typeface="Times New Roman" panose="02020603050405020304" pitchFamily="18" charset="0"/>
                <a:cs typeface="Courier New" panose="02070309020205020404" pitchFamily="49" charset="0"/>
              </a:rPr>
              <a:t>		</a:t>
            </a:r>
            <a:r>
              <a:rPr lang="en-US" altLang="el-GR" sz="1400" b="1" dirty="0">
                <a:solidFill>
                  <a:srgbClr val="FF0000"/>
                </a:solidFill>
                <a:latin typeface="+mn-lt"/>
                <a:ea typeface="Times New Roman" panose="02020603050405020304" pitchFamily="18" charset="0"/>
                <a:cs typeface="Courier New" panose="02070309020205020404" pitchFamily="49" charset="0"/>
              </a:rPr>
              <a:t>$</a:t>
            </a:r>
            <a:r>
              <a:rPr lang="en-US" altLang="el-GR" sz="1400" b="1" dirty="0" err="1">
                <a:solidFill>
                  <a:srgbClr val="FF0000"/>
                </a:solidFill>
                <a:latin typeface="+mn-lt"/>
                <a:ea typeface="Times New Roman" panose="02020603050405020304" pitchFamily="18" charset="0"/>
                <a:cs typeface="Courier New" panose="02070309020205020404" pitchFamily="49" charset="0"/>
              </a:rPr>
              <a:t>xmlData</a:t>
            </a:r>
            <a:r>
              <a:rPr lang="en-US" altLang="el-GR" sz="1400" b="1" dirty="0">
                <a:latin typeface="+mn-lt"/>
                <a:ea typeface="Times New Roman" panose="02020603050405020304" pitchFamily="18" charset="0"/>
                <a:cs typeface="Courier New" panose="02070309020205020404" pitchFamily="49" charset="0"/>
              </a:rPr>
              <a:t> = </a:t>
            </a:r>
            <a:r>
              <a:rPr lang="en-US" altLang="el-GR" sz="1400" b="1" dirty="0" err="1">
                <a:solidFill>
                  <a:srgbClr val="0000FF"/>
                </a:solidFill>
                <a:latin typeface="+mn-lt"/>
                <a:ea typeface="Times New Roman" panose="02020603050405020304" pitchFamily="18" charset="0"/>
                <a:cs typeface="Courier New" panose="02070309020205020404" pitchFamily="49" charset="0"/>
              </a:rPr>
              <a:t>simplexml_load_file</a:t>
            </a:r>
            <a:r>
              <a:rPr lang="en-US" altLang="el-GR" sz="1400" b="1" dirty="0">
                <a:latin typeface="+mn-lt"/>
                <a:ea typeface="Times New Roman" panose="02020603050405020304" pitchFamily="18" charset="0"/>
                <a:cs typeface="Courier New" panose="02070309020205020404" pitchFamily="49" charset="0"/>
              </a:rPr>
              <a:t>('data.xml');</a:t>
            </a:r>
            <a:endParaRPr lang="el-GR" altLang="el-GR" sz="1400" dirty="0">
              <a:latin typeface="+mn-lt"/>
            </a:endParaRPr>
          </a:p>
          <a:p>
            <a:pPr lvl="1">
              <a:tabLst>
                <a:tab pos="227013" algn="l"/>
                <a:tab pos="457200" algn="l"/>
                <a:tab pos="684213" algn="l"/>
                <a:tab pos="914400" algn="l"/>
                <a:tab pos="1141413" algn="l"/>
                <a:tab pos="1368425" algn="l"/>
                <a:tab pos="1584325" algn="l"/>
                <a:tab pos="2052638" algn="l"/>
              </a:tabLst>
            </a:pPr>
            <a:r>
              <a:rPr lang="en-GB" altLang="el-GR" sz="1400" b="1" dirty="0">
                <a:latin typeface="+mn-lt"/>
                <a:ea typeface="Times New Roman" panose="02020603050405020304" pitchFamily="18" charset="0"/>
                <a:cs typeface="Courier New" panose="02070309020205020404" pitchFamily="49" charset="0"/>
              </a:rPr>
              <a:t>		</a:t>
            </a:r>
            <a:r>
              <a:rPr lang="en-US" altLang="el-GR" sz="1400" b="1" dirty="0">
                <a:latin typeface="+mn-lt"/>
                <a:ea typeface="Times New Roman" panose="02020603050405020304" pitchFamily="18" charset="0"/>
                <a:cs typeface="Courier New" panose="02070309020205020404" pitchFamily="49" charset="0"/>
              </a:rPr>
              <a:t>print</a:t>
            </a:r>
            <a:r>
              <a:rPr lang="el-GR" altLang="el-GR" sz="1400" b="1" dirty="0">
                <a:latin typeface="+mn-lt"/>
                <a:ea typeface="Times New Roman" panose="02020603050405020304" pitchFamily="18" charset="0"/>
                <a:cs typeface="Courier New" panose="02070309020205020404" pitchFamily="49" charset="0"/>
              </a:rPr>
              <a:t>_</a:t>
            </a:r>
            <a:r>
              <a:rPr lang="en-US" altLang="el-GR" sz="1400" b="1" dirty="0">
                <a:latin typeface="+mn-lt"/>
                <a:ea typeface="Times New Roman" panose="02020603050405020304" pitchFamily="18" charset="0"/>
                <a:cs typeface="Courier New" panose="02070309020205020404" pitchFamily="49" charset="0"/>
              </a:rPr>
              <a:t>r</a:t>
            </a:r>
            <a:r>
              <a:rPr lang="el-GR" altLang="el-GR" sz="1400" b="1" dirty="0">
                <a:latin typeface="+mn-lt"/>
                <a:ea typeface="Times New Roman" panose="02020603050405020304" pitchFamily="18" charset="0"/>
                <a:cs typeface="Courier New" panose="02070309020205020404" pitchFamily="49" charset="0"/>
              </a:rPr>
              <a:t>(</a:t>
            </a:r>
            <a:r>
              <a:rPr lang="el-GR" altLang="el-GR" sz="1400" b="1" dirty="0">
                <a:solidFill>
                  <a:srgbClr val="FF0000"/>
                </a:solidFill>
                <a:latin typeface="+mn-lt"/>
                <a:ea typeface="Times New Roman" panose="02020603050405020304" pitchFamily="18" charset="0"/>
                <a:cs typeface="Courier New" panose="02070309020205020404" pitchFamily="49" charset="0"/>
              </a:rPr>
              <a:t>$</a:t>
            </a:r>
            <a:r>
              <a:rPr lang="en-US" altLang="el-GR" sz="1400" b="1" dirty="0" err="1">
                <a:solidFill>
                  <a:srgbClr val="FF0000"/>
                </a:solidFill>
                <a:latin typeface="+mn-lt"/>
                <a:ea typeface="Times New Roman" panose="02020603050405020304" pitchFamily="18" charset="0"/>
                <a:cs typeface="Courier New" panose="02070309020205020404" pitchFamily="49" charset="0"/>
              </a:rPr>
              <a:t>xmlData</a:t>
            </a:r>
            <a:r>
              <a:rPr lang="el-GR" altLang="el-GR" sz="1400" b="1" dirty="0">
                <a:latin typeface="+mn-lt"/>
                <a:ea typeface="Times New Roman" panose="02020603050405020304" pitchFamily="18" charset="0"/>
                <a:cs typeface="Courier New" panose="02070309020205020404" pitchFamily="49" charset="0"/>
              </a:rPr>
              <a:t>);	</a:t>
            </a:r>
            <a:r>
              <a:rPr lang="el-GR" altLang="el-GR" sz="1400" i="1" dirty="0" smtClean="0">
                <a:latin typeface="+mn-lt"/>
                <a:ea typeface="Times New Roman" panose="02020603050405020304" pitchFamily="18" charset="0"/>
                <a:cs typeface="Courier New" panose="02070309020205020404" pitchFamily="49" charset="0"/>
              </a:rPr>
              <a:t>//</a:t>
            </a:r>
            <a:r>
              <a:rPr lang="el-GR" altLang="el-GR" sz="1400" i="1" dirty="0">
                <a:latin typeface="+mn-lt"/>
                <a:ea typeface="Times New Roman" panose="02020603050405020304" pitchFamily="18" charset="0"/>
                <a:cs typeface="Courier New" panose="02070309020205020404" pitchFamily="49" charset="0"/>
              </a:rPr>
              <a:t>τυπώνει πίνακα με μορφοποίηση</a:t>
            </a:r>
            <a:endParaRPr lang="el-GR" altLang="el-GR" sz="1400" dirty="0">
              <a:latin typeface="+mn-lt"/>
            </a:endParaRPr>
          </a:p>
          <a:p>
            <a:pPr lvl="1">
              <a:tabLst>
                <a:tab pos="227013" algn="l"/>
                <a:tab pos="457200" algn="l"/>
                <a:tab pos="684213" algn="l"/>
                <a:tab pos="914400" algn="l"/>
                <a:tab pos="1141413" algn="l"/>
                <a:tab pos="1368425" algn="l"/>
                <a:tab pos="1584325" algn="l"/>
                <a:tab pos="2052638" algn="l"/>
              </a:tabLst>
            </a:pPr>
            <a:r>
              <a:rPr lang="el-GR" altLang="el-GR" sz="1400" b="1" dirty="0">
                <a:latin typeface="+mn-lt"/>
                <a:ea typeface="Times New Roman" panose="02020603050405020304" pitchFamily="18" charset="0"/>
                <a:cs typeface="Courier New" panose="02070309020205020404" pitchFamily="49" charset="0"/>
              </a:rPr>
              <a:t>	</a:t>
            </a:r>
            <a:r>
              <a:rPr lang="en-US" altLang="el-GR" sz="1400" b="1" dirty="0">
                <a:latin typeface="+mn-lt"/>
                <a:ea typeface="Times New Roman" panose="02020603050405020304" pitchFamily="18" charset="0"/>
                <a:cs typeface="Courier New" panose="02070309020205020404" pitchFamily="49" charset="0"/>
              </a:rPr>
              <a:t>} else {</a:t>
            </a:r>
            <a:endParaRPr lang="el-GR" altLang="el-GR" sz="1400" dirty="0">
              <a:latin typeface="+mn-lt"/>
            </a:endParaRPr>
          </a:p>
          <a:p>
            <a:pPr lvl="1">
              <a:tabLst>
                <a:tab pos="227013" algn="l"/>
                <a:tab pos="457200" algn="l"/>
                <a:tab pos="684213" algn="l"/>
                <a:tab pos="914400" algn="l"/>
                <a:tab pos="1141413" algn="l"/>
                <a:tab pos="1368425" algn="l"/>
                <a:tab pos="1584325" algn="l"/>
                <a:tab pos="2052638" algn="l"/>
              </a:tabLst>
            </a:pPr>
            <a:r>
              <a:rPr lang="el-GR" altLang="el-GR" sz="1400" b="1" dirty="0">
                <a:latin typeface="+mn-lt"/>
                <a:ea typeface="Times New Roman" panose="02020603050405020304" pitchFamily="18" charset="0"/>
                <a:cs typeface="Courier New" panose="02070309020205020404" pitchFamily="49" charset="0"/>
              </a:rPr>
              <a:t>		</a:t>
            </a:r>
            <a:r>
              <a:rPr lang="en-US" altLang="el-GR" sz="1400" b="1" dirty="0">
                <a:latin typeface="+mn-lt"/>
                <a:ea typeface="Times New Roman" panose="02020603050405020304" pitchFamily="18" charset="0"/>
                <a:cs typeface="Courier New" panose="02070309020205020404" pitchFamily="49" charset="0"/>
              </a:rPr>
              <a:t>exit('Failed to open data.xml.');</a:t>
            </a:r>
            <a:endParaRPr lang="el-GR" altLang="el-GR" sz="1400" dirty="0">
              <a:latin typeface="+mn-lt"/>
            </a:endParaRPr>
          </a:p>
          <a:p>
            <a:pPr lvl="1">
              <a:tabLst>
                <a:tab pos="227013" algn="l"/>
                <a:tab pos="457200" algn="l"/>
                <a:tab pos="684213" algn="l"/>
                <a:tab pos="914400" algn="l"/>
                <a:tab pos="1141413" algn="l"/>
                <a:tab pos="1368425" algn="l"/>
                <a:tab pos="1584325" algn="l"/>
                <a:tab pos="2052638" algn="l"/>
              </a:tabLst>
            </a:pPr>
            <a:r>
              <a:rPr lang="en-US" altLang="el-GR" sz="1400" b="1" dirty="0">
                <a:latin typeface="+mn-lt"/>
                <a:ea typeface="Times New Roman" panose="02020603050405020304" pitchFamily="18" charset="0"/>
                <a:cs typeface="Courier New" panose="02070309020205020404" pitchFamily="49" charset="0"/>
              </a:rPr>
              <a:t>	} ?&gt;</a:t>
            </a:r>
            <a:endParaRPr lang="el-GR" altLang="el-GR" sz="1400" dirty="0">
              <a:latin typeface="+mn-lt"/>
              <a:ea typeface="Times New Roman" panose="02020603050405020304" pitchFamily="18" charset="0"/>
            </a:endParaRPr>
          </a:p>
          <a:p>
            <a:pPr marL="171450" lvl="0" indent="-171450">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lang="en-US" altLang="el-GR" sz="1400" dirty="0" smtClean="0">
                <a:latin typeface="+mn-lt"/>
                <a:ea typeface="Times New Roman" panose="02020603050405020304" pitchFamily="18" charset="0"/>
              </a:rPr>
              <a:t> </a:t>
            </a:r>
            <a:r>
              <a:rPr lang="el-GR" altLang="el-GR" sz="1400" dirty="0" smtClean="0">
                <a:latin typeface="+mn-lt"/>
                <a:ea typeface="Times New Roman" panose="02020603050405020304" pitchFamily="18" charset="0"/>
              </a:rPr>
              <a:t>Αν τα </a:t>
            </a:r>
            <a:r>
              <a:rPr lang="el-GR" altLang="el-GR" sz="1400" dirty="0">
                <a:latin typeface="+mn-lt"/>
                <a:ea typeface="Times New Roman" panose="02020603050405020304" pitchFamily="18" charset="0"/>
              </a:rPr>
              <a:t>δεδομένα είναι ήδη σε μεταβλητή </a:t>
            </a:r>
            <a:r>
              <a:rPr lang="en-US" altLang="el-GR" sz="1400" b="1" dirty="0">
                <a:solidFill>
                  <a:srgbClr val="FF0000"/>
                </a:solidFill>
                <a:latin typeface="+mn-lt"/>
                <a:ea typeface="Times New Roman" panose="02020603050405020304" pitchFamily="18" charset="0"/>
                <a:cs typeface="Times New Roman" panose="02020603050405020304" pitchFamily="18" charset="0"/>
              </a:rPr>
              <a:t>$</a:t>
            </a:r>
            <a:r>
              <a:rPr lang="en-US" altLang="el-GR" sz="1400" b="1" dirty="0" err="1">
                <a:solidFill>
                  <a:srgbClr val="FF0000"/>
                </a:solidFill>
                <a:latin typeface="+mn-lt"/>
                <a:ea typeface="Times New Roman" panose="02020603050405020304" pitchFamily="18" charset="0"/>
                <a:cs typeface="Times New Roman" panose="02020603050405020304" pitchFamily="18" charset="0"/>
              </a:rPr>
              <a:t>str</a:t>
            </a:r>
            <a:r>
              <a:rPr lang="el-GR" altLang="el-GR" sz="1400" dirty="0">
                <a:latin typeface="+mn-lt"/>
                <a:ea typeface="Times New Roman" panose="02020603050405020304" pitchFamily="18" charset="0"/>
              </a:rPr>
              <a:t>:  </a:t>
            </a:r>
            <a:r>
              <a:rPr lang="en-US" altLang="el-GR" sz="1400" b="1" dirty="0" err="1">
                <a:solidFill>
                  <a:srgbClr val="0000FF"/>
                </a:solidFill>
                <a:latin typeface="+mn-lt"/>
                <a:ea typeface="Times New Roman" panose="02020603050405020304" pitchFamily="18" charset="0"/>
                <a:cs typeface="Times New Roman" panose="02020603050405020304" pitchFamily="18" charset="0"/>
              </a:rPr>
              <a:t>simplexml_load_string</a:t>
            </a:r>
            <a:r>
              <a:rPr lang="en-US" altLang="el-GR" sz="1400" b="1" dirty="0">
                <a:solidFill>
                  <a:srgbClr val="0000FF"/>
                </a:solidFill>
                <a:latin typeface="+mn-lt"/>
                <a:ea typeface="Times New Roman" panose="02020603050405020304" pitchFamily="18" charset="0"/>
                <a:cs typeface="Times New Roman" panose="02020603050405020304" pitchFamily="18" charset="0"/>
              </a:rPr>
              <a:t>(</a:t>
            </a:r>
            <a:r>
              <a:rPr lang="en-US" altLang="el-GR" sz="1400" b="1" dirty="0">
                <a:solidFill>
                  <a:srgbClr val="FF0000"/>
                </a:solidFill>
                <a:latin typeface="+mn-lt"/>
                <a:ea typeface="Times New Roman" panose="02020603050405020304" pitchFamily="18" charset="0"/>
                <a:cs typeface="Times New Roman" panose="02020603050405020304" pitchFamily="18" charset="0"/>
              </a:rPr>
              <a:t>$</a:t>
            </a:r>
            <a:r>
              <a:rPr lang="en-US" altLang="el-GR" sz="1400" b="1" dirty="0" err="1">
                <a:solidFill>
                  <a:srgbClr val="FF0000"/>
                </a:solidFill>
                <a:latin typeface="+mn-lt"/>
                <a:ea typeface="Times New Roman" panose="02020603050405020304" pitchFamily="18" charset="0"/>
                <a:cs typeface="Times New Roman" panose="02020603050405020304" pitchFamily="18" charset="0"/>
              </a:rPr>
              <a:t>str</a:t>
            </a:r>
            <a:r>
              <a:rPr lang="en-US" altLang="el-GR" sz="1400" b="1" dirty="0">
                <a:solidFill>
                  <a:srgbClr val="0000FF"/>
                </a:solidFill>
                <a:latin typeface="+mn-lt"/>
                <a:ea typeface="Times New Roman" panose="02020603050405020304" pitchFamily="18" charset="0"/>
                <a:cs typeface="Times New Roman" panose="02020603050405020304" pitchFamily="18" charset="0"/>
              </a:rPr>
              <a:t>)</a:t>
            </a:r>
            <a:r>
              <a:rPr lang="el-GR" altLang="el-GR" sz="1400" dirty="0">
                <a:latin typeface="+mn-lt"/>
              </a:rPr>
              <a:t> </a:t>
            </a:r>
          </a:p>
        </p:txBody>
      </p:sp>
      <p:grpSp>
        <p:nvGrpSpPr>
          <p:cNvPr id="3" name="Ομάδα 2" descr="[DECORATIVE]"/>
          <p:cNvGrpSpPr/>
          <p:nvPr/>
        </p:nvGrpSpPr>
        <p:grpSpPr>
          <a:xfrm>
            <a:off x="730949" y="1628800"/>
            <a:ext cx="1392779" cy="2133500"/>
            <a:chOff x="730949" y="1628800"/>
            <a:chExt cx="1392779" cy="2133500"/>
          </a:xfrm>
        </p:grpSpPr>
        <p:sp>
          <p:nvSpPr>
            <p:cNvPr id="10" name="Ορθογώνιο 9" descr="[DECORATIVE]"/>
            <p:cNvSpPr/>
            <p:nvPr/>
          </p:nvSpPr>
          <p:spPr>
            <a:xfrm>
              <a:off x="741193" y="1628800"/>
              <a:ext cx="950487" cy="2880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descr="[DECORATIVE]"/>
            <p:cNvSpPr/>
            <p:nvPr/>
          </p:nvSpPr>
          <p:spPr>
            <a:xfrm>
              <a:off x="730949" y="3613769"/>
              <a:ext cx="950487" cy="14853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descr="[DECORATIVE]"/>
            <p:cNvSpPr/>
            <p:nvPr/>
          </p:nvSpPr>
          <p:spPr>
            <a:xfrm>
              <a:off x="741193" y="1937156"/>
              <a:ext cx="1382535" cy="91577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descr="[DECORATIVE]"/>
            <p:cNvSpPr/>
            <p:nvPr/>
          </p:nvSpPr>
          <p:spPr>
            <a:xfrm>
              <a:off x="741193" y="2879758"/>
              <a:ext cx="1382535" cy="7071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052" name="Picture 4" descr="εικόνα XML."/>
          <p:cNvPicPr>
            <a:picLocks noChangeAspect="1" noChangeArrowheads="1"/>
          </p:cNvPicPr>
          <p:nvPr/>
        </p:nvPicPr>
        <p:blipFill>
          <a:blip r:embed="rId7" cstate="print">
            <a:extLst>
              <a:ext uri="{28A0092B-C50C-407E-A947-70E740481C1C}">
                <a14:useLocalDpi xmlns:a14="http://schemas.microsoft.com/office/drawing/2010/main" val="0"/>
              </a:ext>
            </a:extLst>
          </a:blip>
          <a:srcRect l="5002" r="8002" b="13681"/>
          <a:stretch>
            <a:fillRect/>
          </a:stretch>
        </p:blipFill>
        <p:spPr bwMode="auto">
          <a:xfrm>
            <a:off x="6645528" y="4568494"/>
            <a:ext cx="1751575" cy="107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n-US" sz="3600" dirty="0"/>
              <a:t>Output </a:t>
            </a:r>
            <a:r>
              <a:rPr lang="el-GR" sz="3600" dirty="0"/>
              <a:t>Παραδείγματος</a:t>
            </a:r>
          </a:p>
        </p:txBody>
      </p:sp>
      <p:sp>
        <p:nvSpPr>
          <p:cNvPr id="4" name="Rectangle 2"/>
          <p:cNvSpPr>
            <a:spLocks noChangeArrowheads="1"/>
          </p:cNvSpPr>
          <p:nvPr/>
        </p:nvSpPr>
        <p:spPr bwMode="auto">
          <a:xfrm>
            <a:off x="109414" y="830111"/>
            <a:ext cx="8927082" cy="1600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err="1" smtClean="0">
                <a:ln>
                  <a:noFill/>
                </a:ln>
                <a:solidFill>
                  <a:schemeClr val="tx1"/>
                </a:solidFill>
                <a:effectLst/>
                <a:latin typeface="Arial Narrow" panose="020B0606020202030204" pitchFamily="34" charset="0"/>
                <a:ea typeface="Times New Roman" panose="02020603050405020304" pitchFamily="18" charset="0"/>
              </a:rPr>
              <a:t>SimpleXMLElement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Object </a:t>
            </a:r>
            <a:r>
              <a:rPr kumimoji="0" lang="en-US" altLang="el-GR" sz="2000" b="0" i="0" u="none" strike="noStrike" cap="none" normalizeH="0" baseline="0" dirty="0" smtClean="0">
                <a:ln>
                  <a:noFill/>
                </a:ln>
                <a:solidFill>
                  <a:srgbClr val="FF0000"/>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[story] =&gt; Array </a:t>
            </a:r>
            <a:r>
              <a:rPr kumimoji="0" lang="en-US" altLang="el-GR" sz="2000" b="0" i="0" u="none"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endParaRPr kumimoji="0" lang="el-GR" altLang="el-G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[0]</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=&gt; </a:t>
            </a:r>
            <a:r>
              <a:rPr kumimoji="0" lang="en-US" altLang="el-GR" sz="2000" b="0" i="0" u="none" strike="noStrike" cap="none" normalizeH="0" baseline="0" dirty="0" err="1" smtClean="0">
                <a:ln>
                  <a:noFill/>
                </a:ln>
                <a:solidFill>
                  <a:schemeClr val="tx1"/>
                </a:solidFill>
                <a:effectLst/>
                <a:latin typeface="Arial Narrow" panose="020B0606020202030204" pitchFamily="34" charset="0"/>
                <a:ea typeface="Times New Roman" panose="02020603050405020304" pitchFamily="18" charset="0"/>
              </a:rPr>
              <a:t>SimpleXMLElement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Object </a:t>
            </a:r>
            <a:r>
              <a:rPr kumimoji="0" lang="en-US" altLang="el-GR" sz="2000" b="0" i="0" u="none" strike="noStrike" cap="none" normalizeH="0" baseline="0" dirty="0" smtClean="0">
                <a:ln>
                  <a:noFill/>
                </a:ln>
                <a:solidFill>
                  <a:srgbClr val="0000FF"/>
                </a:solidFill>
                <a:effectLst/>
                <a:latin typeface="Arial Black" panose="020B0A04020102020204" pitchFamily="34" charset="0"/>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effectLst/>
                <a:latin typeface="Arial Narrow" panose="020B0606020202030204" pitchFamily="34" charset="0"/>
                <a:ea typeface="Times New Roman" panose="02020603050405020304" pitchFamily="18" charset="0"/>
              </a:rPr>
              <a:t>[@attributes] </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=&gt; Array </a:t>
            </a:r>
            <a:r>
              <a:rPr kumimoji="0" lang="en-US" altLang="el-GR" sz="2000" b="0" i="0" u="none" strike="noStrike" cap="none" normalizeH="0" baseline="0" dirty="0" smtClean="0">
                <a:ln>
                  <a:noFill/>
                </a:ln>
                <a:solidFill>
                  <a:srgbClr val="7030A0"/>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[category] =&gt; horror [importance] =&gt; urgent </a:t>
            </a:r>
            <a:r>
              <a:rPr kumimoji="0" lang="en-US" altLang="el-GR" sz="2000" b="0" i="0" u="none" strike="noStrike" cap="none" normalizeH="0" baseline="0" dirty="0" smtClean="0">
                <a:ln>
                  <a:noFill/>
                </a:ln>
                <a:solidFill>
                  <a:srgbClr val="7030A0"/>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endParaRPr kumimoji="0" lang="el-GR" altLang="el-G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[headline] =&gt; Array </a:t>
            </a:r>
            <a:r>
              <a:rPr kumimoji="0" lang="en-US" altLang="el-GR" sz="2000" b="0" i="0" u="none" strike="noStrike" cap="none" normalizeH="0" baseline="0" dirty="0" smtClean="0">
                <a:ln>
                  <a:noFill/>
                </a:ln>
                <a:solidFill>
                  <a:srgbClr val="7030A0"/>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endParaRPr kumimoji="0" lang="el-GR" altLang="el-G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09414" y="2158185"/>
            <a:ext cx="8927083" cy="2246769"/>
          </a:xfrm>
          <a:prstGeom prst="rect">
            <a:avLst/>
          </a:prstGeom>
          <a:solidFill>
            <a:srgbClr val="EAF1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[0] =&gt; Godzilla Attacks LA! </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[1] =&gt; Επίθεση του </a:t>
            </a:r>
            <a:r>
              <a:rPr kumimoji="0" lang="el-GR" altLang="el-GR" sz="2000" b="0" i="0" u="none" strike="noStrike" cap="none" normalizeH="0" baseline="0" dirty="0" err="1" smtClean="0">
                <a:ln>
                  <a:noFill/>
                </a:ln>
                <a:solidFill>
                  <a:schemeClr val="tx1"/>
                </a:solidFill>
                <a:effectLst/>
                <a:latin typeface="Arial Narrow" panose="020B0606020202030204" pitchFamily="34" charset="0"/>
                <a:ea typeface="Times New Roman" panose="02020603050405020304" pitchFamily="18" charset="0"/>
              </a:rPr>
              <a:t>Γκοτζίλα</a:t>
            </a: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στο </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LA</a:t>
            </a: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rgbClr val="7030A0"/>
                </a:solidFill>
                <a:effectLst/>
                <a:latin typeface="Arial Black" panose="020B0A04020102020204" pitchFamily="34" charset="0"/>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[description] =&gt; </a:t>
            </a: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Τ</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he monster attacked harbors along the California coast. </a:t>
            </a:r>
            <a:r>
              <a:rPr kumimoji="0" lang="en-US" altLang="el-GR" sz="2000" b="0" i="0" u="none" strike="noStrike" cap="none" normalizeH="0" baseline="0" dirty="0" smtClean="0">
                <a:ln>
                  <a:noFill/>
                </a:ln>
                <a:solidFill>
                  <a:srgbClr val="0000FF"/>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[1] =&gt; </a:t>
            </a:r>
            <a:r>
              <a:rPr kumimoji="0" lang="en-US" altLang="el-GR" sz="2000" b="0" i="0" u="none" strike="noStrike" cap="none" normalizeH="0" baseline="0" dirty="0" err="1" smtClean="0">
                <a:ln>
                  <a:noFill/>
                </a:ln>
                <a:solidFill>
                  <a:schemeClr val="tx1"/>
                </a:solidFill>
                <a:effectLst/>
                <a:latin typeface="Arial Narrow" panose="020B0606020202030204" pitchFamily="34" charset="0"/>
                <a:ea typeface="Times New Roman" panose="02020603050405020304" pitchFamily="18" charset="0"/>
              </a:rPr>
              <a:t>SimpleXMLElement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Object </a:t>
            </a:r>
            <a:r>
              <a:rPr kumimoji="0" lang="en-US" altLang="el-GR" sz="2000" b="0" i="0" u="none" strike="noStrike" cap="none" normalizeH="0" baseline="0" dirty="0" smtClean="0">
                <a:ln>
                  <a:noFill/>
                </a:ln>
                <a:solidFill>
                  <a:srgbClr val="0000FF"/>
                </a:solidFill>
                <a:effectLst/>
                <a:latin typeface="Arial Black" panose="020B0A04020102020204" pitchFamily="34" charset="0"/>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[headline] =&gt; Bigfoot Spotted at M.I.T. Dining Area. </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[description] =&gt; The beast was seen in the dining area on Tuesday. </a:t>
            </a:r>
            <a:r>
              <a:rPr kumimoji="0" lang="en-US" altLang="el-GR" sz="2000" b="0" i="0" u="none" strike="noStrike" cap="none" normalizeH="0" baseline="0" dirty="0" smtClean="0">
                <a:ln>
                  <a:noFill/>
                </a:ln>
                <a:solidFill>
                  <a:srgbClr val="0000FF"/>
                </a:solidFill>
                <a:effectLst/>
                <a:latin typeface="Arial Black" panose="020B0A04020102020204" pitchFamily="34" charset="0"/>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t>)</a:t>
            </a:r>
            <a:r>
              <a:rPr kumimoji="0" lang="en-US" altLang="el-GR" sz="20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l-GR" sz="2000" b="0" i="0" u="none" strike="noStrike" cap="none" normalizeH="0" baseline="0" dirty="0" smtClean="0">
                <a:ln>
                  <a:noFill/>
                </a:ln>
                <a:solidFill>
                  <a:srgbClr val="FF0000"/>
                </a:solidFill>
                <a:effectLst/>
                <a:latin typeface="Arial Black" panose="020B0A04020102020204" pitchFamily="34" charset="0"/>
                <a:ea typeface="Times New Roman" panose="02020603050405020304" pitchFamily="18" charset="0"/>
              </a:rPr>
              <a:t>)</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p:txBody>
      </p:sp>
      <p:grpSp>
        <p:nvGrpSpPr>
          <p:cNvPr id="9" name="Ομάδα 8" descr="[DECORATIVE]"/>
          <p:cNvGrpSpPr/>
          <p:nvPr/>
        </p:nvGrpSpPr>
        <p:grpSpPr>
          <a:xfrm>
            <a:off x="119020" y="853516"/>
            <a:ext cx="8579296" cy="5543846"/>
            <a:chOff x="127039" y="868863"/>
            <a:chExt cx="8579296" cy="5543846"/>
          </a:xfrm>
        </p:grpSpPr>
        <p:sp>
          <p:nvSpPr>
            <p:cNvPr id="6" name="Ορθογώνιο 5" descr="[DECORATIVE]"/>
            <p:cNvSpPr/>
            <p:nvPr>
              <p:custDataLst>
                <p:tags r:id="rId5"/>
              </p:custDataLst>
            </p:nvPr>
          </p:nvSpPr>
          <p:spPr>
            <a:xfrm>
              <a:off x="127039" y="4466022"/>
              <a:ext cx="8579296" cy="1946687"/>
            </a:xfrm>
            <a:prstGeom prst="rect">
              <a:avLst/>
            </a:prstGeom>
          </p:spPr>
          <p:txBody>
            <a:bodyPr wrap="square">
              <a:spAutoFit/>
            </a:bodyPr>
            <a:lstStyle/>
            <a:p>
              <a:pPr marL="342900" lvl="0" indent="-342900">
                <a:spcAft>
                  <a:spcPts val="300"/>
                </a:spcAft>
                <a:buSzPts val="2200"/>
                <a:buFont typeface="Wingdings" panose="05000000000000000000" pitchFamily="2" charset="2"/>
                <a:buChar char=""/>
                <a:tabLst>
                  <a:tab pos="457200" algn="l"/>
                </a:tabLst>
              </a:pPr>
              <a:r>
                <a:rPr lang="el-GR" sz="2200" dirty="0">
                  <a:latin typeface="Times New Roman" panose="02020603050405020304" pitchFamily="18" charset="0"/>
                  <a:ea typeface="Times New Roman" panose="02020603050405020304" pitchFamily="18" charset="0"/>
                </a:rPr>
                <a:t>Στην πραγματικότητα το </a:t>
              </a:r>
              <a:r>
                <a:rPr lang="en-US" sz="2200" dirty="0">
                  <a:latin typeface="Times New Roman" panose="02020603050405020304" pitchFamily="18" charset="0"/>
                  <a:ea typeface="Times New Roman" panose="02020603050405020304" pitchFamily="18" charset="0"/>
                </a:rPr>
                <a:t>output </a:t>
              </a:r>
              <a:r>
                <a:rPr lang="el-GR" sz="2200" dirty="0">
                  <a:latin typeface="Times New Roman" panose="02020603050405020304" pitchFamily="18" charset="0"/>
                  <a:ea typeface="Times New Roman" panose="02020603050405020304" pitchFamily="18" charset="0"/>
                </a:rPr>
                <a:t>δεν είναι και τόσο τακτοποιημένο!</a:t>
              </a:r>
            </a:p>
            <a:p>
              <a:pPr marL="450215">
                <a:spcAft>
                  <a:spcPts val="0"/>
                </a:spcAft>
              </a:pPr>
              <a:r>
                <a:rPr lang="en-US" sz="1600" dirty="0" err="1">
                  <a:latin typeface="Times New Roman" panose="02020603050405020304" pitchFamily="18" charset="0"/>
                  <a:ea typeface="Times New Roman" panose="02020603050405020304" pitchFamily="18" charset="0"/>
                </a:rPr>
                <a:t>SimpleXMLElement</a:t>
              </a:r>
              <a:r>
                <a:rPr lang="en-US" sz="1600" dirty="0">
                  <a:latin typeface="Times New Roman" panose="02020603050405020304" pitchFamily="18" charset="0"/>
                  <a:ea typeface="Times New Roman" panose="02020603050405020304" pitchFamily="18" charset="0"/>
                </a:rPr>
                <a:t> Object ( [story] =&gt; Array ( [0] =&gt; </a:t>
              </a:r>
              <a:r>
                <a:rPr lang="en-US" sz="1600" dirty="0" err="1">
                  <a:latin typeface="Times New Roman" panose="02020603050405020304" pitchFamily="18" charset="0"/>
                  <a:ea typeface="Times New Roman" panose="02020603050405020304" pitchFamily="18" charset="0"/>
                </a:rPr>
                <a:t>SimpleXMLElement</a:t>
              </a:r>
              <a:r>
                <a:rPr lang="en-US" sz="1600" dirty="0">
                  <a:latin typeface="Times New Roman" panose="02020603050405020304" pitchFamily="18" charset="0"/>
                  <a:ea typeface="Times New Roman" panose="02020603050405020304" pitchFamily="18" charset="0"/>
                </a:rPr>
                <a:t> Object ( [@attributes] =&gt; Array ( [category] =&gt; horror [importance] =&gt; urgent ) [headline] =&gt; Array ( [0] =&gt; Godzilla Attacks LA! [1] =&gt; Επ</a:t>
              </a:r>
              <a:r>
                <a:rPr lang="en-US" sz="1600" dirty="0" err="1">
                  <a:latin typeface="Times New Roman" panose="02020603050405020304" pitchFamily="18" charset="0"/>
                  <a:ea typeface="Times New Roman" panose="02020603050405020304" pitchFamily="18" charset="0"/>
                </a:rPr>
                <a:t>ίθεση</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του</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Γκοτζίλ</a:t>
              </a:r>
              <a:r>
                <a:rPr lang="en-US" sz="1600" dirty="0">
                  <a:latin typeface="Times New Roman" panose="02020603050405020304" pitchFamily="18" charset="0"/>
                  <a:ea typeface="Times New Roman" panose="02020603050405020304" pitchFamily="18" charset="0"/>
                </a:rPr>
                <a:t>α στο LA! ) [description] =&gt; The monster attacked harbors along the California coast. ) [1] =&gt; </a:t>
              </a:r>
              <a:r>
                <a:rPr lang="en-US" sz="1600" dirty="0" err="1">
                  <a:latin typeface="Times New Roman" panose="02020603050405020304" pitchFamily="18" charset="0"/>
                  <a:ea typeface="Times New Roman" panose="02020603050405020304" pitchFamily="18" charset="0"/>
                </a:rPr>
                <a:t>SimpleXMLElement</a:t>
              </a:r>
              <a:r>
                <a:rPr lang="en-US" sz="1600" dirty="0">
                  <a:latin typeface="Times New Roman" panose="02020603050405020304" pitchFamily="18" charset="0"/>
                  <a:ea typeface="Times New Roman" panose="02020603050405020304" pitchFamily="18" charset="0"/>
                </a:rPr>
                <a:t> Object ( [headline] =&gt; Bigfoot Spotted at M.I.T. Dining Area. [description] =&gt; The beast was seen in the dining area on Tuesday. ) ) )</a:t>
              </a:r>
              <a:endParaRPr lang="el-GR" sz="1600" dirty="0">
                <a:effectLst/>
                <a:latin typeface="Times New Roman" panose="02020603050405020304" pitchFamily="18" charset="0"/>
                <a:ea typeface="Times New Roman" panose="02020603050405020304" pitchFamily="18" charset="0"/>
              </a:endParaRPr>
            </a:p>
          </p:txBody>
        </p:sp>
        <p:sp>
          <p:nvSpPr>
            <p:cNvPr id="7" name="Στρογγυλεμένο ορθογώνιο 6" descr="[DECORATIVE]"/>
            <p:cNvSpPr/>
            <p:nvPr/>
          </p:nvSpPr>
          <p:spPr>
            <a:xfrm>
              <a:off x="1979712" y="1484784"/>
              <a:ext cx="1296144" cy="364635"/>
            </a:xfrm>
            <a:prstGeom prst="roundRect">
              <a:avLst/>
            </a:prstGeom>
            <a:solidFill>
              <a:srgbClr val="00B05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11" descr="[DECORATIVE]"/>
            <p:cNvSpPr/>
            <p:nvPr/>
          </p:nvSpPr>
          <p:spPr>
            <a:xfrm>
              <a:off x="1979711" y="1791782"/>
              <a:ext cx="1296144" cy="364635"/>
            </a:xfrm>
            <a:prstGeom prst="roundRect">
              <a:avLst/>
            </a:prstGeom>
            <a:solidFill>
              <a:srgbClr val="00B0F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Στρογγυλεμένο ορθογώνιο 12" descr="[DECORATIVE]"/>
            <p:cNvSpPr/>
            <p:nvPr/>
          </p:nvSpPr>
          <p:spPr>
            <a:xfrm>
              <a:off x="1991543" y="2769430"/>
              <a:ext cx="1296144" cy="364635"/>
            </a:xfrm>
            <a:prstGeom prst="roundRect">
              <a:avLst/>
            </a:prstGeom>
            <a:solidFill>
              <a:srgbClr val="00B0F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Στρογγυλεμένο ορθογώνιο 13" descr="[DECORATIVE]"/>
            <p:cNvSpPr/>
            <p:nvPr/>
          </p:nvSpPr>
          <p:spPr>
            <a:xfrm>
              <a:off x="1991543" y="3442831"/>
              <a:ext cx="1296144" cy="364635"/>
            </a:xfrm>
            <a:prstGeom prst="roundRect">
              <a:avLst/>
            </a:prstGeom>
            <a:solidFill>
              <a:srgbClr val="00B0F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Στρογγυλεμένο ορθογώνιο 14" descr="[DECORATIVE]"/>
            <p:cNvSpPr/>
            <p:nvPr/>
          </p:nvSpPr>
          <p:spPr>
            <a:xfrm>
              <a:off x="1979711" y="3741574"/>
              <a:ext cx="1296144" cy="364635"/>
            </a:xfrm>
            <a:prstGeom prst="roundRect">
              <a:avLst/>
            </a:prstGeom>
            <a:solidFill>
              <a:srgbClr val="00B0F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τρογγυλεμένο ορθογώνιο 15" descr="[DECORATIVE]"/>
            <p:cNvSpPr/>
            <p:nvPr/>
          </p:nvSpPr>
          <p:spPr>
            <a:xfrm>
              <a:off x="2843808" y="868863"/>
              <a:ext cx="648072" cy="364635"/>
            </a:xfrm>
            <a:prstGeom prst="roundRect">
              <a:avLst/>
            </a:prstGeom>
            <a:solidFill>
              <a:srgbClr val="FFFF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Στρογγυλεμένο ορθογώνιο 16" descr="[DECORATIVE]"/>
            <p:cNvSpPr/>
            <p:nvPr/>
          </p:nvSpPr>
          <p:spPr>
            <a:xfrm>
              <a:off x="788725" y="1176661"/>
              <a:ext cx="648072" cy="364635"/>
            </a:xfrm>
            <a:prstGeom prst="roundRect">
              <a:avLst/>
            </a:prstGeom>
            <a:solidFill>
              <a:srgbClr val="FFFF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τρογγυλεμένο ορθογώνιο 17" descr="[DECORATIVE]"/>
            <p:cNvSpPr/>
            <p:nvPr/>
          </p:nvSpPr>
          <p:spPr>
            <a:xfrm>
              <a:off x="788725" y="3099251"/>
              <a:ext cx="648072" cy="364635"/>
            </a:xfrm>
            <a:prstGeom prst="roundRect">
              <a:avLst/>
            </a:prstGeom>
            <a:solidFill>
              <a:srgbClr val="FFFF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9" name="Εικόνα 18"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6093295"/>
            <a:ext cx="484435" cy="547819"/>
          </a:xfrm>
          <a:prstGeom prst="rect">
            <a:avLst/>
          </a:prstGeom>
          <a:scene3d>
            <a:camera prst="isometricOffAxis1Right"/>
            <a:lightRig rig="threePt" dir="t"/>
          </a:scene3d>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323528" y="-6540"/>
            <a:ext cx="8579296" cy="940966"/>
          </a:xfrm>
        </p:spPr>
        <p:txBody>
          <a:bodyPr>
            <a:noAutofit/>
          </a:bodyPr>
          <a:lstStyle/>
          <a:p>
            <a:r>
              <a:rPr lang="el-GR" sz="4000" dirty="0"/>
              <a:t>Έλεγχος Λαθών κατά το Φόρτωμα </a:t>
            </a:r>
            <a:r>
              <a:rPr lang="en-US" sz="4000" dirty="0"/>
              <a:t>XML</a:t>
            </a:r>
            <a:endParaRPr lang="el-GR" sz="4000" dirty="0"/>
          </a:p>
        </p:txBody>
      </p:sp>
      <p:sp>
        <p:nvSpPr>
          <p:cNvPr id="4" name="Rectangle 5"/>
          <p:cNvSpPr>
            <a:spLocks noChangeArrowheads="1"/>
          </p:cNvSpPr>
          <p:nvPr>
            <p:custDataLst>
              <p:tags r:id="rId3"/>
            </p:custDataLst>
          </p:nvPr>
        </p:nvSpPr>
        <p:spPr bwMode="auto">
          <a:xfrm>
            <a:off x="378542" y="895831"/>
            <a:ext cx="8579296"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Για να ενεργοποιήσουμε το μηχανισμό συλλογής λεπτομερών σφαλμάτων, πριν το "φόρτωμα"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δεδομένων...</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9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...δηλαδή </a:t>
            </a:r>
            <a:r>
              <a:rPr kumimoji="0" lang="el-GR" altLang="el-GR" sz="2000" b="1" i="0" u="sng" strike="noStrike" cap="none" normalizeH="0" baseline="0" dirty="0" smtClean="0">
                <a:ln>
                  <a:noFill/>
                </a:ln>
                <a:solidFill>
                  <a:schemeClr val="tx1"/>
                </a:solidFill>
                <a:effectLst/>
                <a:latin typeface="+mn-lt"/>
                <a:ea typeface="Times New Roman" panose="02020603050405020304" pitchFamily="18" charset="0"/>
              </a:rPr>
              <a:t>πριν</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από εντολές τύπου:</a:t>
            </a:r>
            <a:endParaRPr kumimoji="0" lang="el-GR" altLang="el-GR" sz="9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b="0" i="0" u="none" strike="noStrike" cap="none" normalizeH="0" baseline="0" dirty="0" smtClean="0">
                <a:ln>
                  <a:noFill/>
                </a:ln>
                <a:solidFill>
                  <a:srgbClr val="FF0000"/>
                </a:solidFill>
                <a:effectLst/>
                <a:latin typeface="+mn-lt"/>
                <a:ea typeface="Times New Roman" panose="02020603050405020304" pitchFamily="18" charset="0"/>
              </a:rPr>
              <a:t>$</a:t>
            </a:r>
            <a:r>
              <a:rPr kumimoji="0" lang="en-US" altLang="el-GR" b="0" i="0" u="none" strike="noStrike" cap="none" normalizeH="0" baseline="0" dirty="0" err="1" smtClean="0">
                <a:ln>
                  <a:noFill/>
                </a:ln>
                <a:solidFill>
                  <a:srgbClr val="FF0000"/>
                </a:solidFill>
                <a:effectLst/>
                <a:latin typeface="+mn-lt"/>
                <a:ea typeface="Times New Roman" panose="02020603050405020304" pitchFamily="18" charset="0"/>
              </a:rPr>
              <a:t>xmlData</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 </a:t>
            </a:r>
            <a:r>
              <a:rPr kumimoji="0" lang="en-US" altLang="el-GR" b="0" i="0" u="none" strike="noStrike" cap="none" normalizeH="0" baseline="0" dirty="0" err="1" smtClean="0">
                <a:ln>
                  <a:noFill/>
                </a:ln>
                <a:solidFill>
                  <a:schemeClr val="tx1"/>
                </a:solidFill>
                <a:effectLst/>
                <a:latin typeface="+mn-lt"/>
                <a:ea typeface="Times New Roman" panose="02020603050405020304" pitchFamily="18" charset="0"/>
              </a:rPr>
              <a:t>simplexml_load_file</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('data.xml');</a:t>
            </a:r>
            <a:endParaRPr kumimoji="0" lang="el-GR" altLang="el-GR" sz="9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b="0" i="0" u="none" strike="noStrike" cap="none" normalizeH="0" baseline="0" dirty="0" smtClean="0">
                <a:ln>
                  <a:noFill/>
                </a:ln>
                <a:solidFill>
                  <a:srgbClr val="FF0000"/>
                </a:solidFill>
                <a:effectLst/>
                <a:latin typeface="+mn-lt"/>
                <a:ea typeface="Times New Roman" panose="02020603050405020304" pitchFamily="18" charset="0"/>
              </a:rPr>
              <a:t>$</a:t>
            </a:r>
            <a:r>
              <a:rPr kumimoji="0" lang="en-US" altLang="el-GR" b="0" i="0" u="none" strike="noStrike" cap="none" normalizeH="0" baseline="0" dirty="0" err="1" smtClean="0">
                <a:ln>
                  <a:noFill/>
                </a:ln>
                <a:solidFill>
                  <a:srgbClr val="FF0000"/>
                </a:solidFill>
                <a:effectLst/>
                <a:latin typeface="+mn-lt"/>
                <a:ea typeface="Times New Roman" panose="02020603050405020304" pitchFamily="18" charset="0"/>
              </a:rPr>
              <a:t>xmlData</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 new </a:t>
            </a:r>
            <a:r>
              <a:rPr kumimoji="0" lang="en-US" altLang="el-GR" b="0" i="0" u="none" strike="noStrike" cap="none" normalizeH="0" baseline="0" dirty="0" err="1" smtClean="0">
                <a:ln>
                  <a:noFill/>
                </a:ln>
                <a:solidFill>
                  <a:schemeClr val="tx1"/>
                </a:solidFill>
                <a:effectLst/>
                <a:latin typeface="+mn-lt"/>
                <a:ea typeface="Times New Roman" panose="02020603050405020304" pitchFamily="18" charset="0"/>
              </a:rPr>
              <a:t>SimpleXMLElement</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b="0" i="0" u="none" strike="noStrike" cap="none" normalizeH="0" baseline="0" dirty="0" smtClean="0">
                <a:ln>
                  <a:noFill/>
                </a:ln>
                <a:solidFill>
                  <a:srgbClr val="0000FF"/>
                </a:solidFill>
                <a:effectLst/>
                <a:latin typeface="+mn-lt"/>
                <a:ea typeface="Times New Roman" panose="02020603050405020304" pitchFamily="18" charset="0"/>
              </a:rPr>
              <a:t>'test.xml'</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,0,</a:t>
            </a:r>
            <a:r>
              <a:rPr kumimoji="0" lang="en-US" altLang="el-GR" b="0" i="0" u="none" strike="noStrike" cap="none" normalizeH="0" baseline="0" dirty="0" smtClean="0">
                <a:ln>
                  <a:noFill/>
                </a:ln>
                <a:solidFill>
                  <a:srgbClr val="0000FF"/>
                </a:solidFill>
                <a:effectLst/>
                <a:latin typeface="+mn-lt"/>
                <a:ea typeface="Times New Roman" panose="02020603050405020304" pitchFamily="18" charset="0"/>
              </a:rPr>
              <a:t>true</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latin typeface="+mn-lt"/>
            </a:endParaRPr>
          </a:p>
          <a:p>
            <a:pPr marL="1657350" lvl="3" indent="-285750">
              <a:buFont typeface="Wingdings" panose="05000000000000000000" pitchFamily="2" charset="2"/>
              <a:buChar char="ü"/>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αναμένει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αρχείο</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στην πρώτη παράμετρο όταν η τρίτη είναι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true</a:t>
            </a:r>
            <a:endParaRPr kumimoji="0" lang="el-GR" altLang="el-GR" sz="900" b="0" i="0" u="none" strike="noStrike" cap="none" normalizeH="0" baseline="0" dirty="0" smtClean="0">
              <a:ln>
                <a:noFill/>
              </a:ln>
              <a:solidFill>
                <a:schemeClr val="tx1"/>
              </a:solidFill>
              <a:effectLst/>
              <a:latin typeface="+mn-lt"/>
            </a:endParaRPr>
          </a:p>
          <a:p>
            <a:pPr marL="1657350" lvl="3" indent="-285750">
              <a:buFont typeface="Wingdings" panose="05000000000000000000" pitchFamily="2" charset="2"/>
              <a:buChar char="ü"/>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αναμένει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string</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στην πρώτη παράμετρο όταν η τρίτη είναι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false</a:t>
            </a:r>
            <a:endParaRPr kumimoji="0" lang="el-GR" altLang="el-GR" sz="9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.χρησιμοποιούμε</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την</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εντολή</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2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libxml_use_internal_errors</a:t>
            </a:r>
            <a:r>
              <a:rPr kumimoji="0" lang="en-US" altLang="el-GR" sz="22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(true);</a:t>
            </a:r>
            <a:endParaRPr kumimoji="0" lang="el-GR" altLang="el-GR" sz="9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endParaRPr kumimoji="0" lang="el-GR" altLang="el-GR" sz="1800" b="0" i="0" u="none" strike="noStrike" cap="none" normalizeH="0" baseline="0" dirty="0" smtClean="0">
              <a:ln>
                <a:noFill/>
              </a:ln>
              <a:solidFill>
                <a:schemeClr val="tx1"/>
              </a:solidFill>
              <a:effectLst/>
              <a:latin typeface="+mn-lt"/>
            </a:endParaRPr>
          </a:p>
        </p:txBody>
      </p:sp>
      <p:sp>
        <p:nvSpPr>
          <p:cNvPr id="5" name="Rectangle 6"/>
          <p:cNvSpPr>
            <a:spLocks noChangeArrowheads="1"/>
          </p:cNvSpPr>
          <p:nvPr>
            <p:custDataLst>
              <p:tags r:id="rId4"/>
            </p:custDataLst>
          </p:nvPr>
        </p:nvSpPr>
        <p:spPr bwMode="auto">
          <a:xfrm>
            <a:off x="293811" y="3495966"/>
            <a:ext cx="83404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457200" algn="l"/>
                <a:tab pos="684213" algn="l"/>
                <a:tab pos="809625" algn="l"/>
                <a:tab pos="914400" algn="l"/>
                <a:tab pos="1141413" algn="l"/>
                <a:tab pos="1169988" algn="l"/>
                <a:tab pos="1368425" algn="l"/>
                <a:tab pos="1584325" algn="l"/>
                <a:tab pos="1620838" algn="l"/>
                <a:tab pos="2052638"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809625" algn="l"/>
                <a:tab pos="914400" algn="l"/>
                <a:tab pos="1141413" algn="l"/>
                <a:tab pos="1169988" algn="l"/>
                <a:tab pos="1368425" algn="l"/>
                <a:tab pos="1584325" algn="l"/>
                <a:tab pos="1620838" algn="l"/>
                <a:tab pos="2052638" algn="l"/>
              </a:tabLst>
            </a:pP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Αν έχει αποτύχει η εντολή αρχικοποίησης της παραμέτρου </a:t>
            </a:r>
            <a:r>
              <a:rPr kumimoji="0" lang="el-GR" altLang="el-GR" sz="20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sz="2000" b="1" i="0" u="none" strike="noStrike" cap="none" normalizeH="0" baseline="0" dirty="0" err="1" smtClean="0">
                <a:ln>
                  <a:noFill/>
                </a:ln>
                <a:solidFill>
                  <a:srgbClr val="FF0000"/>
                </a:solidFill>
                <a:effectLst/>
                <a:latin typeface="+mn-lt"/>
                <a:ea typeface="Times New Roman" panose="02020603050405020304" pitchFamily="18" charset="0"/>
                <a:cs typeface="Courier New" panose="02070309020205020404" pitchFamily="49" charset="0"/>
              </a:rPr>
              <a:t>xmlData</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ελέγχουμε τα σφάλματα που τυχόν συνέβησαν ως εξής:</a:t>
            </a:r>
            <a:endParaRPr kumimoji="0" lang="el-GR" altLang="el-GR" sz="9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227013" algn="l"/>
                <a:tab pos="457200" algn="l"/>
                <a:tab pos="684213" algn="l"/>
                <a:tab pos="809625" algn="l"/>
                <a:tab pos="914400" algn="l"/>
                <a:tab pos="1141413" algn="l"/>
                <a:tab pos="1169988" algn="l"/>
                <a:tab pos="1368425" algn="l"/>
                <a:tab pos="1584325" algn="l"/>
                <a:tab pos="1620838" algn="l"/>
                <a:tab pos="2052638" algn="l"/>
              </a:tabLst>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if (!</a:t>
            </a:r>
            <a:r>
              <a:rPr kumimoji="0" lang="en-US" altLang="el-GR" sz="20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t>
            </a:r>
            <a:r>
              <a:rPr kumimoji="0" lang="en-US" altLang="el-GR" sz="2000" b="1" i="0" u="none" strike="noStrike" cap="none" normalizeH="0" baseline="0" dirty="0" err="1" smtClean="0">
                <a:ln>
                  <a:noFill/>
                </a:ln>
                <a:solidFill>
                  <a:srgbClr val="FF0000"/>
                </a:solidFill>
                <a:effectLst/>
                <a:latin typeface="+mn-lt"/>
                <a:ea typeface="Times New Roman" panose="02020603050405020304" pitchFamily="18" charset="0"/>
                <a:cs typeface="Courier New" panose="02070309020205020404" pitchFamily="49" charset="0"/>
              </a:rPr>
              <a:t>xmlData</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l-GR" altLang="el-GR" sz="9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227013" algn="l"/>
                <a:tab pos="457200" algn="l"/>
                <a:tab pos="684213" algn="l"/>
                <a:tab pos="809625" algn="l"/>
                <a:tab pos="914400" algn="l"/>
                <a:tab pos="1141413" algn="l"/>
                <a:tab pos="1169988" algn="l"/>
                <a:tab pos="1368425" algn="l"/>
                <a:tab pos="1584325" algn="l"/>
                <a:tab pos="1620838" algn="l"/>
                <a:tab pos="2052638" algn="l"/>
              </a:tabLst>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echo "Failed loading XML\n";</a:t>
            </a:r>
            <a:endParaRPr kumimoji="0" lang="el-GR" altLang="el-GR" sz="9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227013" algn="l"/>
                <a:tab pos="457200" algn="l"/>
                <a:tab pos="684213" algn="l"/>
                <a:tab pos="809625" algn="l"/>
                <a:tab pos="914400" algn="l"/>
                <a:tab pos="1141413" algn="l"/>
                <a:tab pos="1169988" algn="l"/>
                <a:tab pos="1368425" algn="l"/>
                <a:tab pos="1584325" algn="l"/>
                <a:tab pos="1620838" algn="l"/>
                <a:tab pos="2052638" algn="l"/>
              </a:tabLst>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20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foreach</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20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libxml_get_errors</a:t>
            </a:r>
            <a:r>
              <a:rPr kumimoji="0" lang="en-US" altLang="el-GR" sz="20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as $error) {   </a:t>
            </a:r>
            <a:r>
              <a:rPr kumimoji="0" lang="en-US"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λήψη</a:t>
            </a:r>
            <a:r>
              <a:rPr kumimoji="0" lang="en-US"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μηνύματος</a:t>
            </a:r>
            <a:endParaRPr kumimoji="0" lang="el-GR" altLang="el-GR" sz="9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227013" algn="l"/>
                <a:tab pos="457200" algn="l"/>
                <a:tab pos="684213" algn="l"/>
                <a:tab pos="809625" algn="l"/>
                <a:tab pos="914400" algn="l"/>
                <a:tab pos="1141413" algn="l"/>
                <a:tab pos="1169988" algn="l"/>
                <a:tab pos="1368425" algn="l"/>
                <a:tab pos="1584325" algn="l"/>
                <a:tab pos="1620838" algn="l"/>
                <a:tab pos="2052638" algn="l"/>
              </a:tabLst>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echo "\t", $error-&gt;message;             </a:t>
            </a:r>
            <a:r>
              <a:rPr kumimoji="0" lang="en-US"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εκτύπωση</a:t>
            </a:r>
            <a:r>
              <a:rPr kumimoji="0" lang="en-US"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sz="1800" b="0" i="1"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μηνύματος</a:t>
            </a:r>
            <a:endParaRPr kumimoji="0" lang="el-GR" altLang="el-GR" sz="9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227013" algn="l"/>
                <a:tab pos="457200" algn="l"/>
                <a:tab pos="684213" algn="l"/>
                <a:tab pos="809625" algn="l"/>
                <a:tab pos="914400" algn="l"/>
                <a:tab pos="1141413" algn="l"/>
                <a:tab pos="1169988" algn="l"/>
                <a:tab pos="1368425" algn="l"/>
                <a:tab pos="1584325" algn="l"/>
                <a:tab pos="1620838" algn="l"/>
                <a:tab pos="2052638" algn="l"/>
              </a:tabLst>
            </a:pPr>
            <a:r>
              <a:rPr kumimoji="0" lang="en-US" altLang="el-GR" sz="1800" b="0" i="0" u="none" strike="noStrike" cap="none" normalizeH="0" baseline="0" dirty="0" smtClean="0">
                <a:ln>
                  <a:noFill/>
                </a:ln>
                <a:solidFill>
                  <a:schemeClr val="tx1"/>
                </a:solidFill>
                <a:effectLst/>
                <a:latin typeface="+mn-lt"/>
              </a:rPr>
              <a:t>			}</a:t>
            </a:r>
          </a:p>
          <a:p>
            <a:pPr marR="0" lvl="0" algn="l" defTabSz="914400" rtl="0" eaLnBrk="0" fontAlgn="base" latinLnBrk="0" hangingPunct="0">
              <a:lnSpc>
                <a:spcPct val="100000"/>
              </a:lnSpc>
              <a:spcBef>
                <a:spcPct val="0"/>
              </a:spcBef>
              <a:spcAft>
                <a:spcPct val="0"/>
              </a:spcAft>
              <a:buClrTx/>
              <a:buSzTx/>
              <a:tabLst>
                <a:tab pos="227013" algn="l"/>
                <a:tab pos="457200" algn="l"/>
                <a:tab pos="684213" algn="l"/>
                <a:tab pos="809625" algn="l"/>
                <a:tab pos="914400" algn="l"/>
                <a:tab pos="1141413" algn="l"/>
                <a:tab pos="1169988" algn="l"/>
                <a:tab pos="1368425" algn="l"/>
                <a:tab pos="1584325" algn="l"/>
                <a:tab pos="1620838" algn="l"/>
                <a:tab pos="2052638" algn="l"/>
              </a:tabLst>
            </a:pPr>
            <a:r>
              <a:rPr lang="en-US" altLang="el-GR" dirty="0" smtClean="0">
                <a:latin typeface="+mn-lt"/>
              </a:rPr>
              <a:t>		}</a:t>
            </a:r>
            <a:endParaRPr kumimoji="0" lang="el-GR" altLang="el-GR" sz="1800" b="0" i="0" u="none" strike="noStrike" cap="none" normalizeH="0" baseline="0" dirty="0" smtClean="0">
              <a:ln>
                <a:noFill/>
              </a:ln>
              <a:solidFill>
                <a:schemeClr val="tx1"/>
              </a:solidFill>
              <a:effectLst/>
              <a:latin typeface="+mn-lt"/>
            </a:endParaRPr>
          </a:p>
        </p:txBody>
      </p:sp>
      <p:grpSp>
        <p:nvGrpSpPr>
          <p:cNvPr id="10" name="Ομάδα 9" descr="[DECORATIVE]"/>
          <p:cNvGrpSpPr/>
          <p:nvPr/>
        </p:nvGrpSpPr>
        <p:grpSpPr>
          <a:xfrm>
            <a:off x="3870175" y="2237982"/>
            <a:ext cx="2709257" cy="706343"/>
            <a:chOff x="3870175" y="2237982"/>
            <a:chExt cx="2709257" cy="706343"/>
          </a:xfrm>
        </p:grpSpPr>
        <p:sp>
          <p:nvSpPr>
            <p:cNvPr id="9" name="Ορθογώνιο 8" descr="[DECORATIVE]"/>
            <p:cNvSpPr/>
            <p:nvPr/>
          </p:nvSpPr>
          <p:spPr>
            <a:xfrm>
              <a:off x="3923928" y="2526190"/>
              <a:ext cx="648072" cy="18273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descr="[DECORATIVE]"/>
            <p:cNvSpPr/>
            <p:nvPr/>
          </p:nvSpPr>
          <p:spPr>
            <a:xfrm>
              <a:off x="3870175" y="2749997"/>
              <a:ext cx="648072" cy="18273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descr="[DECORATIVE]"/>
            <p:cNvSpPr/>
            <p:nvPr/>
          </p:nvSpPr>
          <p:spPr>
            <a:xfrm>
              <a:off x="5076056" y="2271079"/>
              <a:ext cx="864096" cy="18273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descr="[DECORATIVE]"/>
            <p:cNvSpPr/>
            <p:nvPr/>
          </p:nvSpPr>
          <p:spPr>
            <a:xfrm>
              <a:off x="6149839" y="2237982"/>
              <a:ext cx="403361" cy="182730"/>
            </a:xfrm>
            <a:prstGeom prst="rect">
              <a:avLst/>
            </a:prstGeom>
            <a:solidFill>
              <a:srgbClr val="92D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descr="[DECORATIVE]"/>
            <p:cNvSpPr/>
            <p:nvPr/>
          </p:nvSpPr>
          <p:spPr>
            <a:xfrm>
              <a:off x="6176071" y="2517311"/>
              <a:ext cx="403361" cy="182730"/>
            </a:xfrm>
            <a:prstGeom prst="rect">
              <a:avLst/>
            </a:prstGeom>
            <a:solidFill>
              <a:srgbClr val="92D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descr="[DECORATIVE]"/>
            <p:cNvSpPr/>
            <p:nvPr/>
          </p:nvSpPr>
          <p:spPr>
            <a:xfrm>
              <a:off x="6084168" y="2761595"/>
              <a:ext cx="403361" cy="182730"/>
            </a:xfrm>
            <a:prstGeom prst="rect">
              <a:avLst/>
            </a:prstGeom>
            <a:solidFill>
              <a:srgbClr val="92D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7" name="Ομάδα 6" descr="[DECORATIVE]"/>
          <p:cNvGrpSpPr/>
          <p:nvPr/>
        </p:nvGrpSpPr>
        <p:grpSpPr>
          <a:xfrm>
            <a:off x="1199912" y="1174805"/>
            <a:ext cx="7842657" cy="5500544"/>
            <a:chOff x="1125481" y="1168134"/>
            <a:chExt cx="7842657" cy="5500544"/>
          </a:xfrm>
        </p:grpSpPr>
        <p:pic>
          <p:nvPicPr>
            <p:cNvPr id="4099" name="Picture 3" descr="[DECORATI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8713" y="1168134"/>
              <a:ext cx="1749425" cy="17494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ECORATIV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7032" y="4581128"/>
              <a:ext cx="13525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DECORATI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745430">
              <a:off x="1125481" y="5754278"/>
              <a:ext cx="914400" cy="914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Εικόνα 19" descr="Εικονίδιο μετάβασης στα Περιεχόμενα.">
            <a:hlinkClick r:id="rId12" action="ppaction://hlinksldjump" tooltip="Επιστροφή στα Περιεχόμενα"/>
          </p:cNvPr>
          <p:cNvPicPr>
            <a:picLocks noChangeAspect="1"/>
          </p:cNvPicPr>
          <p:nvPr/>
        </p:nvPicPr>
        <p:blipFill>
          <a:blip r:embed="rId13">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24808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3/7/2014 12:13:1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2,6,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6,9,2,3,2052,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4,5,9,19,8,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4,5,10,7,20,8,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11,13,3,6,1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4,6148,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7170,7169,4,10,16,6,1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9,4,9217,6,1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7CFD69-55D5-42E6-9CAC-AB60554185E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4240</TotalTime>
  <Words>770</Words>
  <Application>Microsoft Office PowerPoint</Application>
  <PresentationFormat>Προβολή στην οθόνη (4:3)</PresentationFormat>
  <Paragraphs>203</Paragraphs>
  <Slides>15</Slides>
  <Notes>15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15</vt:i4>
      </vt:variant>
    </vt:vector>
  </HeadingPairs>
  <TitlesOfParts>
    <vt:vector size="24" baseType="lpstr">
      <vt:lpstr>Arial</vt:lpstr>
      <vt:lpstr>Arial Black</vt:lpstr>
      <vt:lpstr>Arial Narrow</vt:lpstr>
      <vt:lpstr>Calibri</vt:lpstr>
      <vt:lpstr>Courier New</vt:lpstr>
      <vt:lpstr>Symbol</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XML και PHP</vt:lpstr>
      <vt:lpstr>Χειρισμός XML σε PHP 5 (1)</vt:lpstr>
      <vt:lpstr>Output Παραδείγματος</vt:lpstr>
      <vt:lpstr>Έλεγχος Λαθών κατά το Φόρτωμα XML</vt:lpstr>
      <vt:lpstr>Χειρισμός XML σε PHP 5 (2) (με βάση τα δεδομένα του data.xml)</vt:lpstr>
      <vt:lpstr>...συνέχεια (παραδείγματα πρόσβασης)</vt:lpstr>
      <vt:lpstr>Χειρισμός XML σε PHP 5 (3) (με βάση τα δεδομένα του data.xml)</vt:lpstr>
      <vt:lpstr>Δημιουργία XML output από PHP</vt:lpstr>
      <vt:lpstr>Διάφορα...</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219</cp:revision>
  <dcterms:created xsi:type="dcterms:W3CDTF">2014-05-12T06:36:11Z</dcterms:created>
  <dcterms:modified xsi:type="dcterms:W3CDTF">2015-03-09T07:31:07Z</dcterms:modified>
</cp:coreProperties>
</file>