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257" r:id="rId3"/>
    <p:sldId id="258" r:id="rId4"/>
    <p:sldId id="324" r:id="rId5"/>
    <p:sldId id="261" r:id="rId6"/>
    <p:sldId id="262" r:id="rId7"/>
    <p:sldId id="326" r:id="rId8"/>
    <p:sldId id="327" r:id="rId9"/>
    <p:sldId id="328" r:id="rId10"/>
    <p:sldId id="329" r:id="rId11"/>
    <p:sldId id="330" r:id="rId12"/>
    <p:sldId id="332" r:id="rId13"/>
    <p:sldId id="333" r:id="rId14"/>
    <p:sldId id="334" r:id="rId15"/>
    <p:sldId id="335" r:id="rId16"/>
    <p:sldId id="336" r:id="rId17"/>
    <p:sldId id="337" r:id="rId18"/>
    <p:sldId id="325" r:id="rId19"/>
  </p:sldIdLst>
  <p:sldSz cx="9144000" cy="6858000" type="screen4x3"/>
  <p:notesSz cx="6858000" cy="9144000"/>
  <p:custDataLst>
    <p:tags r:id="rId2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5/5/2014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5/5/2014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5/5/2014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5/5/2014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r/url?sa=i&amp;rct=j&amp;q=&amp;esrc=s&amp;frm=1&amp;source=images&amp;cd=&amp;docid=mW6r4JlGles_IM&amp;tbnid=CrFN5-90Ir-LnM:&amp;ved=&amp;url=http://www.geneticmatrix.com/taylor-frederick_winslow-human-design-chart.html&amp;ei=IbLEUb74B8HUswbe7IBg&amp;bvm=bv.48293060,d.Yms&amp;psig=AFQjCNGS75UNit8KYM0PHJds_bsfEE28JA&amp;ust=1371931553360373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r/url?sa=i&amp;rct=j&amp;q=&amp;esrc=s&amp;frm=1&amp;source=images&amp;cd=&amp;docid=mW6r4JlGles_IM&amp;tbnid=CrFN5-90Ir-LnM:&amp;ved=&amp;url=http://www.geneticmatrix.com/taylor-frederick_winslow-human-design-chart.html&amp;ei=IbLEUb74B8HUswbe7IBg&amp;bvm=bv.48293060,d.Yms&amp;psig=AFQjCNGS75UNit8KYM0PHJds_bsfEE28JA&amp;ust=1371931553360373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tags" Target="../tags/tag7.xml"/><Relationship Id="rId7" Type="http://schemas.openxmlformats.org/officeDocument/2006/relationships/slide" Target="slide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Layout" Target="../slideLayouts/slideLayout6.xml"/><Relationship Id="rId9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r/url?sa=i&amp;rct=j&amp;q=&amp;esrc=s&amp;frm=1&amp;source=images&amp;cd=&amp;cad=rja&amp;docid=4H07jkSgMoms2M&amp;tbnid=3fWqnyD-UwUFkM:&amp;ved=0CAUQjRw&amp;url=http://veobit.com/products/vbit-hrm/&amp;ei=6K_EUZnQLcvjtQbB54GwDA&amp;psig=AFQjCNErmXtJ3nPAObj0JuG_6EJjBRgXGg&amp;ust=1371930600175235" TargetMode="Externa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5.jpeg"/><Relationship Id="rId5" Type="http://schemas.openxmlformats.org/officeDocument/2006/relationships/slide" Target="slide4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Διοίκηση </a:t>
            </a:r>
            <a:r>
              <a:rPr lang="el-GR" sz="4100" b="1" dirty="0" smtClean="0">
                <a:solidFill>
                  <a:prstClr val="black"/>
                </a:solidFill>
              </a:rPr>
              <a:t>Ανθρωπίνων Πόρων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3000" b="1" dirty="0">
                <a:solidFill>
                  <a:prstClr val="black"/>
                </a:solidFill>
                <a:cs typeface="Arial" charset="0"/>
              </a:rPr>
              <a:t>1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Εισαγωγή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Διαφορές Δ.Π. </a:t>
            </a:r>
            <a:r>
              <a:rPr lang="el-GR" altLang="el-GR" sz="2800" b="1" dirty="0" smtClean="0"/>
              <a:t>(Διοίκησης Προσωπικού)</a:t>
            </a:r>
            <a:r>
              <a:rPr lang="el-GR" altLang="el-GR" b="1" dirty="0" smtClean="0"/>
              <a:t> με Δ.Α.Π. </a:t>
            </a:r>
            <a:r>
              <a:rPr lang="el-GR" altLang="el-GR" sz="2800" b="1" dirty="0" smtClean="0"/>
              <a:t>(Διοίκηση Ανθρωπίνων Πόρων)</a:t>
            </a:r>
            <a:endParaRPr lang="el-GR" sz="2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800" dirty="0"/>
              <a:t>Η </a:t>
            </a:r>
            <a:r>
              <a:rPr lang="el-GR" altLang="el-GR" sz="2800" dirty="0" smtClean="0"/>
              <a:t>Διοίκηση Προσωπικού </a:t>
            </a:r>
            <a:r>
              <a:rPr lang="el-GR" altLang="el-GR" sz="2800" dirty="0"/>
              <a:t>καλείται να αντιμετωπίσει τα υπάρχοντα προβλήματα της επιχείρησης</a:t>
            </a:r>
            <a:r>
              <a:rPr lang="el-GR" altLang="el-GR" sz="28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800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800" dirty="0"/>
              <a:t>Η Δ.Α.Π. </a:t>
            </a:r>
            <a:r>
              <a:rPr lang="el-GR" altLang="el-GR" sz="2800" b="1" dirty="0"/>
              <a:t>τονίζει</a:t>
            </a:r>
            <a:r>
              <a:rPr lang="el-GR" altLang="el-GR" sz="2800" dirty="0"/>
              <a:t> τη σημασία  της  ανάπτυξης  των  στελεχών, δίνει  έμφαση  στην  κουλτούρα  και  παράλληλα ενδιαφέρεται για  τη  δημιουργία μίας  συλλογικής  οργάνωσης στην οποία το εγώ εντάσσεται στο  εμείς, </a:t>
            </a:r>
            <a:r>
              <a:rPr lang="el-GR" altLang="el-GR" sz="2800" b="1" dirty="0"/>
              <a:t>είναι δηλαδή πιο γενική έννοια και στοχεύει σε  πολύ  περισσότερα  ζητήματα  στο χώρο  της  ανάπτυξης  του  Ανθρώπινου  δυναμικού σε  μία  επιχείρηση</a:t>
            </a:r>
            <a:r>
              <a:rPr lang="el-GR" altLang="el-GR" sz="2800" dirty="0"/>
              <a:t>.</a:t>
            </a:r>
            <a:endParaRPr lang="el-GR" altLang="el-GR" sz="28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5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Ρόλοι της Διοίκησης Ανθρωπίνων Πόρων (Δ.Α.Π)</a:t>
            </a:r>
            <a:endParaRPr lang="el-GR" sz="2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800" dirty="0"/>
              <a:t>Η </a:t>
            </a:r>
            <a:r>
              <a:rPr lang="el-GR" altLang="el-GR" sz="2800" dirty="0" smtClean="0"/>
              <a:t>Διοίκηση Προσωπικού </a:t>
            </a:r>
            <a:r>
              <a:rPr lang="el-GR" altLang="el-GR" sz="2800" dirty="0"/>
              <a:t>καλείται να αντιμετωπίσει τα υπάρχοντα προβλήματα της επιχείρησης</a:t>
            </a:r>
            <a:r>
              <a:rPr lang="el-GR" altLang="el-GR" sz="28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800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800" dirty="0"/>
              <a:t>Η Δ.Α.Π. </a:t>
            </a:r>
            <a:r>
              <a:rPr lang="el-GR" altLang="el-GR" sz="2800" b="1" dirty="0"/>
              <a:t>τονίζει</a:t>
            </a:r>
            <a:r>
              <a:rPr lang="el-GR" altLang="el-GR" sz="2800" dirty="0"/>
              <a:t> τη σημασία  της  ανάπτυξης  των  στελεχών, δίνει  έμφαση  στην  κουλτούρα  και  παράλληλα ενδιαφέρεται για  τη  δημιουργία μίας  συλλογικής  οργάνωσης στην οποία το εγώ εντάσσεται στο  εμείς, </a:t>
            </a:r>
            <a:r>
              <a:rPr lang="el-GR" altLang="el-GR" sz="2800" b="1" dirty="0"/>
              <a:t>είναι δηλαδή πιο γενική έννοια και στοχεύει σε  πολύ  περισσότερα  ζητήματα  στο χώρο  της  ανάπτυξης  του  Ανθρώπινου  δυναμικού σε  μία  επιχείρηση</a:t>
            </a:r>
            <a:r>
              <a:rPr lang="el-GR" altLang="el-GR" sz="2800" dirty="0"/>
              <a:t>.</a:t>
            </a:r>
            <a:endParaRPr lang="el-GR" altLang="el-GR" sz="28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Ρόλοι της Διοίκησης Ανθρωπίνων Πόρων (Δ.Α.Π)</a:t>
            </a:r>
            <a:endParaRPr lang="el-GR" sz="2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4000" dirty="0"/>
              <a:t>Εποπτεία στο σύνολο του ανθρώπινου δυναμικού.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4000" dirty="0"/>
              <a:t>Συμβουλευτικό ρόλο.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4000" dirty="0"/>
              <a:t>Εκτελεστικό ρόλο.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4000" dirty="0"/>
              <a:t>Επιτελικό χαρακτήρα.</a:t>
            </a:r>
            <a:endParaRPr lang="el-GR" altLang="el-GR" sz="4000" dirty="0" smtClean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776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8229600" cy="3024336"/>
          </a:xfrm>
        </p:spPr>
        <p:txBody>
          <a:bodyPr>
            <a:noAutofit/>
          </a:bodyPr>
          <a:lstStyle/>
          <a:p>
            <a:r>
              <a:rPr lang="el-GR" sz="4800" b="1" dirty="0"/>
              <a:t>ΟΙ ΘΕΜΕΛΙΩΤΕΣ ΤΗΣ ΔΙΑΧΕΙΡΙΣΗΣ ΤΟΥ ΑΝΘΡΩΠΙΝΟΥ ΔΥΝΑΜΙΚΟΥ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9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Fayol</a:t>
            </a:r>
            <a:endParaRPr lang="en-US" b="1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5987008" cy="5328592"/>
          </a:xfrm>
        </p:spPr>
        <p:txBody>
          <a:bodyPr>
            <a:noAutofit/>
          </a:bodyPr>
          <a:lstStyle/>
          <a:p>
            <a:r>
              <a:rPr lang="el-GR" sz="2400" dirty="0"/>
              <a:t>Καταμερισμός εργασίας</a:t>
            </a:r>
          </a:p>
          <a:p>
            <a:r>
              <a:rPr lang="el-GR" sz="2400" dirty="0"/>
              <a:t>Εξουσία και υπευθυνότητα.</a:t>
            </a:r>
          </a:p>
          <a:p>
            <a:r>
              <a:rPr lang="el-GR" sz="2400" dirty="0"/>
              <a:t>Πειθαρχία.</a:t>
            </a:r>
          </a:p>
          <a:p>
            <a:r>
              <a:rPr lang="el-GR" sz="2400" dirty="0"/>
              <a:t>Ενότητα εντολών</a:t>
            </a:r>
          </a:p>
          <a:p>
            <a:r>
              <a:rPr lang="el-GR" sz="2400" dirty="0"/>
              <a:t>Ενότητα της διοίκησης. </a:t>
            </a:r>
          </a:p>
          <a:p>
            <a:r>
              <a:rPr lang="el-GR" sz="2400" dirty="0"/>
              <a:t>Υπαγωγή του ατομικού συμφέροντος  στο ομαδικό.</a:t>
            </a:r>
          </a:p>
          <a:p>
            <a:r>
              <a:rPr lang="el-GR" sz="2400" dirty="0"/>
              <a:t>Ανταμοιβή του προσωπικού</a:t>
            </a:r>
          </a:p>
          <a:p>
            <a:r>
              <a:rPr lang="el-GR" sz="2400" dirty="0"/>
              <a:t>Συγκέντρωση  εξουσιών και αρμοδιοτήτων.</a:t>
            </a:r>
          </a:p>
          <a:p>
            <a:r>
              <a:rPr lang="el-GR" sz="2400" dirty="0"/>
              <a:t>Μονιμότητα του προσωπικού.</a:t>
            </a:r>
          </a:p>
          <a:p>
            <a:r>
              <a:rPr lang="el-GR" sz="2400" dirty="0"/>
              <a:t>Το αίσθημα συμμετοχής στην ομάδα.</a:t>
            </a:r>
          </a:p>
          <a:p>
            <a:r>
              <a:rPr lang="el-GR" sz="2400" dirty="0"/>
              <a:t>Ιεραρχική κλίμακα (ή ιεραρχική  αλυσίδα).</a:t>
            </a:r>
          </a:p>
          <a:p>
            <a:endParaRPr lang="el-GR" sz="2400" dirty="0"/>
          </a:p>
        </p:txBody>
      </p:sp>
      <p:pic>
        <p:nvPicPr>
          <p:cNvPr id="4098" name="Picture 2" descr="Εικόνα-Πορτραίτο του Φαγιόλ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96752"/>
            <a:ext cx="2584928" cy="2584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59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b="1" dirty="0"/>
              <a:t>Taylor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6131024" cy="5328592"/>
          </a:xfrm>
        </p:spPr>
        <p:txBody>
          <a:bodyPr>
            <a:noAutofit/>
          </a:bodyPr>
          <a:lstStyle/>
          <a:p>
            <a:r>
              <a:rPr lang="el-GR" sz="2400" dirty="0"/>
              <a:t>Διαχωρισμός μεταξύ χειρωνακτικής και πνευματικής </a:t>
            </a:r>
            <a:r>
              <a:rPr lang="el-GR" sz="2400" dirty="0" smtClean="0"/>
              <a:t>εργασίας.</a:t>
            </a:r>
          </a:p>
          <a:p>
            <a:pPr marL="0" indent="0" algn="ctr">
              <a:buNone/>
            </a:pPr>
            <a:r>
              <a:rPr lang="el-GR" sz="2400" b="1" dirty="0" smtClean="0"/>
              <a:t>ΣΤΕΛΕΧΗ</a:t>
            </a:r>
          </a:p>
          <a:p>
            <a:pPr marL="0" indent="0" algn="ctr">
              <a:buNone/>
            </a:pPr>
            <a:r>
              <a:rPr lang="el-GR" sz="2400" b="1" dirty="0" smtClean="0"/>
              <a:t>Γραμμή</a:t>
            </a:r>
            <a:r>
              <a:rPr lang="el-GR" sz="2400" dirty="0" smtClean="0"/>
              <a:t>                                        </a:t>
            </a:r>
            <a:r>
              <a:rPr lang="el-GR" sz="2400" b="1" dirty="0" smtClean="0"/>
              <a:t>Επιτελείο</a:t>
            </a:r>
            <a:endParaRPr lang="el-GR" sz="2400" b="1" dirty="0"/>
          </a:p>
          <a:p>
            <a:pPr marL="0" indent="0">
              <a:buNone/>
            </a:pPr>
            <a:r>
              <a:rPr lang="el-GR" sz="2400" i="1" dirty="0" smtClean="0"/>
              <a:t>(</a:t>
            </a:r>
            <a:r>
              <a:rPr lang="el-GR" sz="2400" i="1" dirty="0"/>
              <a:t>αποφασίζουν – δημιουργούν) </a:t>
            </a:r>
            <a:r>
              <a:rPr lang="el-GR" sz="2400" dirty="0"/>
              <a:t>    </a:t>
            </a:r>
            <a:r>
              <a:rPr lang="el-GR" sz="2400" i="1" dirty="0"/>
              <a:t>(εκτελούν)</a:t>
            </a:r>
          </a:p>
          <a:p>
            <a:r>
              <a:rPr lang="el-GR" sz="2400" dirty="0"/>
              <a:t>Η εργασία να ανταποκρίνεται σε μία ανταμοιβή που εξαρτάται από τη θέση που έχουμε και τα χρόνια προϋπηρεσίας.</a:t>
            </a:r>
          </a:p>
          <a:p>
            <a:r>
              <a:rPr lang="el-GR" sz="2400" dirty="0"/>
              <a:t>Ρόλος των ειδικών </a:t>
            </a:r>
            <a:r>
              <a:rPr lang="el-GR" sz="2400" dirty="0" smtClean="0"/>
              <a:t>(</a:t>
            </a:r>
            <a:r>
              <a:rPr lang="en-US" sz="2400" dirty="0" smtClean="0"/>
              <a:t>expert</a:t>
            </a:r>
            <a:r>
              <a:rPr lang="el-GR" sz="2400" dirty="0" smtClean="0"/>
              <a:t>) </a:t>
            </a:r>
            <a:r>
              <a:rPr lang="el-GR" sz="2400" dirty="0"/>
              <a:t>μεταξύ εργοδοτών και εργαζομένων.  Θεωρούσε ότι για να έρθουν σε επικοινωνία εργοδότης και εργαζόμενος, πρέπει να υπάρχουν κάποιο ειδικοί που θα τους φέρουν σε επαφή.</a:t>
            </a:r>
          </a:p>
          <a:p>
            <a:endParaRPr lang="el-GR" sz="2400" dirty="0"/>
          </a:p>
        </p:txBody>
      </p:sp>
      <p:pic>
        <p:nvPicPr>
          <p:cNvPr id="8" name="Picture 4" descr="https://encrypted-tbn1.gstatic.com/images?q=tbn:ANd9GcRy-COzwWNMXZLNElbIoHvqThk1szR502KGtkjhw8s3yaoyQprP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80728"/>
            <a:ext cx="280831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7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b="1" dirty="0"/>
              <a:t>Taylor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6131024" cy="5328592"/>
          </a:xfrm>
        </p:spPr>
        <p:txBody>
          <a:bodyPr>
            <a:noAutofit/>
          </a:bodyPr>
          <a:lstStyle/>
          <a:p>
            <a:r>
              <a:rPr lang="el-GR" sz="2400" dirty="0"/>
              <a:t>Διαχωρισμός μεταξύ χειρωνακτικής και πνευματικής </a:t>
            </a:r>
            <a:r>
              <a:rPr lang="el-GR" sz="2400" dirty="0" smtClean="0"/>
              <a:t>εργασίας.</a:t>
            </a:r>
          </a:p>
          <a:p>
            <a:pPr marL="0" indent="0" algn="ctr">
              <a:buNone/>
            </a:pPr>
            <a:r>
              <a:rPr lang="el-GR" sz="2400" b="1" dirty="0" smtClean="0"/>
              <a:t>ΣΤΕΛΕΧΗ</a:t>
            </a:r>
          </a:p>
          <a:p>
            <a:pPr marL="0" indent="0" algn="ctr">
              <a:buNone/>
            </a:pPr>
            <a:r>
              <a:rPr lang="el-GR" sz="2400" b="1" dirty="0" smtClean="0"/>
              <a:t>Γραμμή</a:t>
            </a:r>
            <a:r>
              <a:rPr lang="el-GR" sz="2400" dirty="0" smtClean="0"/>
              <a:t>                                        </a:t>
            </a:r>
            <a:r>
              <a:rPr lang="el-GR" sz="2400" b="1" dirty="0" smtClean="0"/>
              <a:t>Επιτελείο</a:t>
            </a:r>
            <a:endParaRPr lang="el-GR" sz="2400" b="1" dirty="0"/>
          </a:p>
          <a:p>
            <a:pPr marL="0" indent="0">
              <a:buNone/>
            </a:pPr>
            <a:r>
              <a:rPr lang="el-GR" sz="2400" i="1" dirty="0" smtClean="0"/>
              <a:t>(</a:t>
            </a:r>
            <a:r>
              <a:rPr lang="el-GR" sz="2400" i="1" dirty="0"/>
              <a:t>αποφασίζουν – δημιουργούν) </a:t>
            </a:r>
            <a:r>
              <a:rPr lang="el-GR" sz="2400" dirty="0"/>
              <a:t>    </a:t>
            </a:r>
            <a:r>
              <a:rPr lang="el-GR" sz="2400" i="1" dirty="0"/>
              <a:t>(εκτελούν)</a:t>
            </a:r>
          </a:p>
          <a:p>
            <a:r>
              <a:rPr lang="el-GR" sz="2400" dirty="0"/>
              <a:t>Η εργασία να ανταποκρίνεται σε μία ανταμοιβή που εξαρτάται από τη θέση που έχουμε και τα χρόνια προϋπηρεσίας.</a:t>
            </a:r>
          </a:p>
          <a:p>
            <a:r>
              <a:rPr lang="el-GR" sz="2400" dirty="0"/>
              <a:t>Ρόλος των ειδικών </a:t>
            </a:r>
            <a:r>
              <a:rPr lang="el-GR" sz="2400" dirty="0" smtClean="0"/>
              <a:t>(</a:t>
            </a:r>
            <a:r>
              <a:rPr lang="en-US" sz="2400" dirty="0" smtClean="0"/>
              <a:t>expert</a:t>
            </a:r>
            <a:r>
              <a:rPr lang="el-GR" sz="2400" dirty="0" smtClean="0"/>
              <a:t>) </a:t>
            </a:r>
            <a:r>
              <a:rPr lang="el-GR" sz="2400" dirty="0"/>
              <a:t>μεταξύ εργοδοτών και εργαζομένων.  Θεωρούσε ότι για να έρθουν σε επικοινωνία εργοδότης και εργαζόμενος, πρέπει να υπάρχουν κάποιο ειδικοί που θα τους φέρουν σε επαφή.</a:t>
            </a:r>
          </a:p>
          <a:p>
            <a:endParaRPr lang="el-GR" sz="2400" dirty="0"/>
          </a:p>
        </p:txBody>
      </p:sp>
      <p:pic>
        <p:nvPicPr>
          <p:cNvPr id="8" name="Picture 4" descr="https://encrypted-tbn1.gstatic.com/images?q=tbn:ANd9GcRy-COzwWNMXZLNElbIoHvqThk1szR502KGtkjhw8s3yaoyQprP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80728"/>
            <a:ext cx="280831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5" action="ppaction://hlinksldjump"/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  <a:hlinkClick r:id="rId5" action="ppaction://hlinksldjump"/>
              </a:rPr>
              <a:t>Η σημασία του ανθρώπινου παράγοντα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6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  <a:hlinkClick r:id="rId7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7" action="ppaction://hlinksldjump"/>
              </a:rPr>
              <a:t>)  Τι είναι η Διοίκηση Ανθρώπινου Δυναμικού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8" action="ppaction://hlinksldjump" tooltip="Μετάβαση στη Διαφάνεια 16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6" action="ppaction://hlinksldjump"/>
              </a:rPr>
              <a:t>3) Βασικές Έννοιες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" action="ppaction://noaction"/>
          </p:cNvPr>
          <p:cNvSpPr/>
          <p:nvPr/>
        </p:nvSpPr>
        <p:spPr>
          <a:xfrm>
            <a:off x="809262" y="4293096"/>
            <a:ext cx="7435152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4) Θεμελιωτές της Διαχείρισης Ανθρώπινου Δυναμικού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Η σημασία του ανθρώπινου παράγοντα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l-GR" altLang="el-GR" sz="2400" i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r>
              <a:rPr lang="en-US" altLang="el-GR" sz="2400" i="1" dirty="0" smtClean="0"/>
              <a:t>We </a:t>
            </a:r>
            <a:r>
              <a:rPr lang="en-US" altLang="el-GR" sz="2400" i="1" dirty="0"/>
              <a:t>believe that human resource departments play a pivotal and expanding role in shaping the success of human organizations.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r>
              <a:rPr lang="en-US" altLang="el-GR" sz="2400" b="1" dirty="0"/>
              <a:t>W. </a:t>
            </a:r>
            <a:r>
              <a:rPr lang="en-US" altLang="el-GR" sz="2400" b="1" dirty="0" err="1"/>
              <a:t>Werther</a:t>
            </a:r>
            <a:r>
              <a:rPr lang="en-US" altLang="el-GR" sz="2400" b="1" dirty="0"/>
              <a:t> Jr. – K. Davis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l-GR" altLang="el-GR" sz="24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n-US" altLang="el-GR" sz="24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r>
              <a:rPr lang="en-US" altLang="el-GR" sz="2400" i="1" dirty="0" smtClean="0"/>
              <a:t>In </a:t>
            </a:r>
            <a:r>
              <a:rPr lang="en-US" altLang="el-GR" sz="2400" i="1" dirty="0"/>
              <a:t>an information society, human resources is at </a:t>
            </a:r>
            <a:r>
              <a:rPr lang="en-US" altLang="el-GR" sz="2400" i="1" dirty="0" smtClean="0"/>
              <a:t>the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r>
              <a:rPr lang="en-US" altLang="el-GR" sz="2400" i="1" dirty="0" smtClean="0"/>
              <a:t>cutting edge.  And it means that human resource</a:t>
            </a:r>
            <a:r>
              <a:rPr lang="el-GR" altLang="el-GR" sz="2400" i="1" dirty="0" smtClean="0"/>
              <a:t> </a:t>
            </a:r>
            <a:r>
              <a:rPr lang="en-US" altLang="el-GR" sz="2400" i="1" dirty="0" smtClean="0"/>
              <a:t>professionals </a:t>
            </a:r>
            <a:r>
              <a:rPr lang="en-US" altLang="el-GR" sz="2400" i="1" dirty="0"/>
              <a:t>are becoming much, much </a:t>
            </a:r>
            <a:r>
              <a:rPr lang="en-US" altLang="el-GR" sz="2400" i="1" dirty="0" smtClean="0"/>
              <a:t>more</a:t>
            </a:r>
            <a:r>
              <a:rPr lang="el-GR" altLang="el-GR" sz="2400" i="1" dirty="0" smtClean="0"/>
              <a:t> </a:t>
            </a:r>
            <a:r>
              <a:rPr lang="en-US" altLang="el-GR" sz="2400" i="1" dirty="0" smtClean="0"/>
              <a:t>important </a:t>
            </a:r>
            <a:r>
              <a:rPr lang="en-US" altLang="el-GR" sz="2400" i="1" dirty="0"/>
              <a:t>in their organization.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r>
              <a:rPr lang="en-US" altLang="el-GR" sz="2400" b="1" dirty="0" smtClean="0"/>
              <a:t>J</a:t>
            </a:r>
            <a:r>
              <a:rPr lang="en-US" altLang="el-GR" sz="2400" b="1" dirty="0"/>
              <a:t>. </a:t>
            </a:r>
            <a:r>
              <a:rPr lang="en-US" altLang="el-GR" sz="2400" b="1" dirty="0" err="1"/>
              <a:t>Naisbitt</a:t>
            </a:r>
            <a:endParaRPr lang="en-US" altLang="el-GR" sz="2400" b="1" dirty="0" smtClean="0"/>
          </a:p>
          <a:p>
            <a:endParaRPr lang="el-GR" sz="2400" dirty="0"/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027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Τι είναι η Διοίκηση Ανθρώπινου Δυναμικού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</a:pPr>
            <a:r>
              <a:rPr lang="el-GR" altLang="el-GR" b="1" dirty="0"/>
              <a:t>είναι η διοικητική λειτουργία που υπάρχει σε κάθε οργάνωση και έχει ως στόχο να σχεδιάζει και να εφαρμόζει όλες τις δραστηριότητες που αφορούν τη διαχείριση του ανθρώπινου δυναμικού της.  </a:t>
            </a:r>
            <a:endParaRPr lang="el-GR" altLang="el-GR" b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l-GR" altLang="el-GR" b="1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Η </a:t>
            </a:r>
            <a:r>
              <a:rPr lang="el-GR" altLang="el-GR" dirty="0"/>
              <a:t>διοίκηση δίνει ιδιαίτερη έμφαση στον ανθρώπινο παράγοντα και το θεωρεί μέσο για την επίτευξη των στόχων.</a:t>
            </a:r>
            <a:endParaRPr lang="en-US" altLang="el-GR" dirty="0" smtClean="0"/>
          </a:p>
          <a:p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72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Η σύγχρονη </a:t>
            </a:r>
            <a:r>
              <a:rPr lang="el-GR" altLang="el-GR" b="1" dirty="0" smtClean="0"/>
              <a:t>Διοίκηση Α</a:t>
            </a:r>
            <a:r>
              <a:rPr lang="el-GR" altLang="el-GR" b="1" dirty="0"/>
              <a:t>ν</a:t>
            </a:r>
            <a:r>
              <a:rPr lang="el-GR" altLang="el-GR" b="1" dirty="0" smtClean="0"/>
              <a:t>θρώπινων Πόρων βασίζεται: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100000"/>
              <a:buNone/>
            </a:pP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</a:pPr>
            <a:r>
              <a:rPr lang="el-GR" altLang="el-GR" dirty="0"/>
              <a:t>στη διοίκηση του ανθρωπίνου </a:t>
            </a:r>
            <a:r>
              <a:rPr lang="el-GR" altLang="el-GR" dirty="0" smtClean="0"/>
              <a:t>δυναμικού.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</a:pPr>
            <a:r>
              <a:rPr lang="el-GR" altLang="el-GR" dirty="0"/>
              <a:t>στους δείκτες της απόδοσης των </a:t>
            </a:r>
            <a:r>
              <a:rPr lang="el-GR" altLang="el-GR" dirty="0" smtClean="0"/>
              <a:t>εργαζομένων.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</a:pPr>
            <a:r>
              <a:rPr lang="el-GR" altLang="el-GR" dirty="0"/>
              <a:t>στους δείκτες της απόδοσης </a:t>
            </a:r>
            <a:r>
              <a:rPr lang="el-GR" altLang="el-GR" dirty="0" smtClean="0"/>
              <a:t>εταιρείας.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n-US" altLang="el-GR" dirty="0" smtClean="0"/>
          </a:p>
          <a:p>
            <a:endParaRPr lang="el-GR" sz="2400" dirty="0"/>
          </a:p>
        </p:txBody>
      </p:sp>
      <p:pic>
        <p:nvPicPr>
          <p:cNvPr id="6" name="Picture 2" descr="Εικόνα με ένα εικονίδιο που γράφει Human Resources Management.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221088"/>
            <a:ext cx="3414712" cy="198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875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Βασικές Έννοιες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Οι  </a:t>
            </a:r>
            <a:r>
              <a:rPr lang="el-GR" altLang="el-GR" sz="2400" u="sng" dirty="0"/>
              <a:t>ανθρώπινοι πόροι</a:t>
            </a:r>
            <a:r>
              <a:rPr lang="el-GR" altLang="el-GR" sz="2400" dirty="0"/>
              <a:t> αναφέρονται στο ταλέντο κάθε εργαζομένου.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Η </a:t>
            </a:r>
            <a:r>
              <a:rPr lang="el-GR" altLang="el-GR" sz="2400" u="sng" dirty="0"/>
              <a:t>διοίκηση</a:t>
            </a:r>
            <a:r>
              <a:rPr lang="el-GR" altLang="el-GR" sz="2400" dirty="0"/>
              <a:t> είναι μία έννοια που βασίζεται σε μία σειρά στρατηγικών και λειτουργικών ενεργειών.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Οι </a:t>
            </a:r>
            <a:r>
              <a:rPr lang="el-GR" altLang="el-GR" sz="2400" u="sng" dirty="0"/>
              <a:t>πόροι</a:t>
            </a:r>
            <a:r>
              <a:rPr lang="el-GR" altLang="el-GR" sz="2400" dirty="0"/>
              <a:t> είναι όλα τα μηχανήματα και οι εγκαταστάσεις.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Οι </a:t>
            </a:r>
            <a:r>
              <a:rPr lang="el-GR" altLang="el-GR" sz="2400" u="sng" dirty="0"/>
              <a:t>στρατηγικές ενέργειες</a:t>
            </a:r>
            <a:r>
              <a:rPr lang="el-GR" altLang="el-GR" sz="2400" dirty="0"/>
              <a:t> έχουν άμεσο αποτέλεσμα στους εργαζομένους για την επίτευξη των στόχων της επιχείρησης.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Οι </a:t>
            </a:r>
            <a:r>
              <a:rPr lang="el-GR" altLang="el-GR" sz="2400" u="sng" dirty="0"/>
              <a:t>λειτουργικές ενέργειες</a:t>
            </a:r>
            <a:r>
              <a:rPr lang="el-GR" altLang="el-GR" sz="2400" dirty="0"/>
              <a:t> έχουν μακροπρόθεσμο αποτέλεσμα.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400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4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47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Τι Περιλαμβάνει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el-GR" altLang="el-GR" sz="2800" b="1" dirty="0" smtClean="0"/>
              <a:t>Περιλαμβάνει </a:t>
            </a:r>
            <a:r>
              <a:rPr lang="el-GR" altLang="el-GR" sz="2800" b="1" dirty="0"/>
              <a:t>την </a:t>
            </a:r>
            <a:endParaRPr lang="el-GR" altLang="el-GR" sz="2800" b="1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προσέλκυση </a:t>
            </a:r>
            <a:r>
              <a:rPr lang="el-GR" altLang="el-GR" dirty="0"/>
              <a:t>ανθρώπινου δυναμικού, </a:t>
            </a:r>
            <a:endParaRPr lang="el-GR" altLang="el-GR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την </a:t>
            </a:r>
            <a:r>
              <a:rPr lang="el-GR" altLang="el-GR" dirty="0"/>
              <a:t>επιλογή (βάση της περιγραφής των θέσεων εργασίας), </a:t>
            </a:r>
            <a:endParaRPr lang="el-GR" altLang="el-GR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την </a:t>
            </a:r>
            <a:r>
              <a:rPr lang="el-GR" altLang="el-GR" dirty="0"/>
              <a:t>εκπαίδευση και ανάπτυξη προσωπικού, </a:t>
            </a:r>
            <a:endParaRPr lang="el-GR" altLang="el-GR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την </a:t>
            </a:r>
            <a:r>
              <a:rPr lang="el-GR" altLang="el-GR" dirty="0"/>
              <a:t>υγιεινή και ασφάλεια του ανθρώπινου δυναμικού, </a:t>
            </a:r>
            <a:endParaRPr lang="el-GR" altLang="el-GR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θέματα </a:t>
            </a:r>
            <a:r>
              <a:rPr lang="el-GR" altLang="el-GR" dirty="0"/>
              <a:t>που αφορούν την υποκίνηση και την αμοιβή, </a:t>
            </a:r>
            <a:endParaRPr lang="el-GR" altLang="el-GR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dirty="0" smtClean="0"/>
              <a:t>τα </a:t>
            </a:r>
            <a:r>
              <a:rPr lang="el-GR" altLang="el-GR" dirty="0"/>
              <a:t>θέματα σχετικά με την </a:t>
            </a:r>
            <a:r>
              <a:rPr lang="el-GR" altLang="el-GR" dirty="0" err="1"/>
              <a:t>οργανωσιακή</a:t>
            </a:r>
            <a:r>
              <a:rPr lang="el-GR" altLang="el-GR" dirty="0"/>
              <a:t> κουλτούρα, μάθηση, συνείδηση. 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800" dirty="0"/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endParaRPr lang="el-GR" altLang="el-GR" sz="28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052192" y="6356350"/>
            <a:ext cx="3031976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74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12:50:11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F4040D8B-59E4-4644-9685-85E73180AA0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850</Words>
  <Application>Microsoft Office PowerPoint</Application>
  <PresentationFormat>On-screen Show (4:3)</PresentationFormat>
  <Paragraphs>123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Θέμα του Office</vt:lpstr>
      <vt:lpstr>Διοίκηση Ανθρωπίνων Πόρων</vt:lpstr>
      <vt:lpstr>Άδειες χρήσης </vt:lpstr>
      <vt:lpstr>Χρηματοδότηση </vt:lpstr>
      <vt:lpstr>Περιεχόμενα ενότητας</vt:lpstr>
      <vt:lpstr>Η σημασία του ανθρώπινου παράγοντα</vt:lpstr>
      <vt:lpstr>Τι είναι η Διοίκηση Ανθρώπινου Δυναμικού</vt:lpstr>
      <vt:lpstr>Η σύγχρονη Διοίκηση Ανθρώπινων Πόρων βασίζεται:</vt:lpstr>
      <vt:lpstr>Βασικές Έννοιες</vt:lpstr>
      <vt:lpstr>Τι Περιλαμβάνει</vt:lpstr>
      <vt:lpstr>Διαφορές Δ.Π. (Διοίκησης Προσωπικού) με Δ.Α.Π. (Διοίκηση Ανθρωπίνων Πόρων)</vt:lpstr>
      <vt:lpstr>Ρόλοι της Διοίκησης Ανθρωπίνων Πόρων (Δ.Α.Π)</vt:lpstr>
      <vt:lpstr>Ρόλοι της Διοίκησης Ανθρωπίνων Πόρων (Δ.Α.Π)</vt:lpstr>
      <vt:lpstr>ΟΙ ΘΕΜΕΛΙΩΤΕΣ ΤΗΣ ΔΙΑΧΕΙΡΙΣΗΣ ΤΟΥ ΑΝΘΡΩΠΙΝΟΥ ΔΥΝΑΜΙΚΟΥ</vt:lpstr>
      <vt:lpstr>Fayol</vt:lpstr>
      <vt:lpstr>Taylor</vt:lpstr>
      <vt:lpstr>Taylor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Διοίκηση Ανθρώπινου Δυναμικού</dc:subject>
  <dc:creator>Ασπρίδης Γεώργιος</dc:creator>
  <cp:keywords>Διοίκηση Ανθρώπινου Δυναμικού</cp:keywords>
  <dc:description>Διοίκηση Ανθρώπινου Δυναμικού</dc:description>
  <cp:lastModifiedBy>chris</cp:lastModifiedBy>
  <cp:revision>251</cp:revision>
  <dcterms:created xsi:type="dcterms:W3CDTF">2013-10-22T19:39:27Z</dcterms:created>
  <dcterms:modified xsi:type="dcterms:W3CDTF">2014-05-05T08:18:06Z</dcterms:modified>
  <cp:category>ΑΝΟΙΧΤΑ ΑΚΑΔΗΜΑΙΚΑ ΜΑΘΗΜΑΤΑ</cp:category>
  <cp:contentStatus>Τελικό</cp:contentStatus>
</cp:coreProperties>
</file>