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9" r:id="rId2"/>
    <p:sldId id="257" r:id="rId3"/>
    <p:sldId id="259" r:id="rId4"/>
    <p:sldId id="261" r:id="rId5"/>
    <p:sldId id="262" r:id="rId6"/>
    <p:sldId id="264" r:id="rId7"/>
    <p:sldId id="266" r:id="rId8"/>
    <p:sldId id="564" r:id="rId9"/>
    <p:sldId id="585" r:id="rId10"/>
    <p:sldId id="560" r:id="rId11"/>
    <p:sldId id="561" r:id="rId12"/>
    <p:sldId id="562" r:id="rId13"/>
    <p:sldId id="563" r:id="rId14"/>
    <p:sldId id="580" r:id="rId15"/>
    <p:sldId id="581" r:id="rId16"/>
    <p:sldId id="582" r:id="rId17"/>
    <p:sldId id="583" r:id="rId18"/>
    <p:sldId id="584" r:id="rId19"/>
    <p:sldId id="554" r:id="rId20"/>
    <p:sldId id="555" r:id="rId21"/>
    <p:sldId id="559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44" r:id="rId38"/>
    <p:sldId id="546" r:id="rId39"/>
    <p:sldId id="547" r:id="rId40"/>
    <p:sldId id="548" r:id="rId41"/>
    <p:sldId id="549" r:id="rId42"/>
    <p:sldId id="552" r:id="rId43"/>
    <p:sldId id="550" r:id="rId44"/>
    <p:sldId id="551" r:id="rId45"/>
    <p:sldId id="553" r:id="rId46"/>
    <p:sldId id="545" r:id="rId47"/>
  </p:sldIdLst>
  <p:sldSz cx="9144000" cy="6858000" type="screen4x3"/>
  <p:notesSz cx="6858000" cy="9144000"/>
  <p:custDataLst>
    <p:tags r:id="rId5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BE4D4A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99309" autoAdjust="0"/>
  </p:normalViewPr>
  <p:slideViewPr>
    <p:cSldViewPr>
      <p:cViewPr varScale="1">
        <p:scale>
          <a:sx n="84" d="100"/>
          <a:sy n="84" d="100"/>
        </p:scale>
        <p:origin x="4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5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ED28-3363-499C-8F0E-7D4EE4E65ECD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92D05-2E22-4971-B52F-A69FCF4A0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1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27/11/2015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58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87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12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6766A-B8F8-4E41-9FF6-1339A1B7987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</a:t>
            </a:r>
            <a:r>
              <a:rPr lang="en-US" dirty="0" smtClean="0"/>
              <a:t>&amp; </a:t>
            </a:r>
            <a:r>
              <a:rPr lang="el-GR" dirty="0" smtClean="0"/>
              <a:t>ΨΥΧΙΚΗ ΥΓΕΙΑ </a:t>
            </a:r>
            <a:br>
              <a:rPr lang="el-GR" dirty="0" smtClean="0"/>
            </a:br>
            <a:r>
              <a:rPr lang="el-GR" dirty="0" smtClean="0"/>
              <a:t>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188568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b="1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Άσκηση, </a:t>
            </a:r>
            <a:r>
              <a:rPr lang="el-GR" sz="2600" dirty="0" smtClean="0"/>
              <a:t>υγεία</a:t>
            </a:r>
            <a:r>
              <a:rPr lang="el-GR" sz="2600" dirty="0"/>
              <a:t>, γνωστική λειτουργία &amp; μάθηση</a:t>
            </a:r>
          </a:p>
          <a:p>
            <a:endParaRPr lang="en-US" sz="2800" dirty="0" smtClean="0"/>
          </a:p>
          <a:p>
            <a:r>
              <a:rPr lang="el-GR" sz="2800" dirty="0" smtClean="0"/>
              <a:t>Βασιλική 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Στοιχεία της Ποιότητας Ζωής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13" y="1600200"/>
            <a:ext cx="65827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Διαστάσεις της Ψυχικής Υγείας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365" y="1601369"/>
            <a:ext cx="6901270" cy="4523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766A-B8F8-4E41-9FF6-1339A1B7987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25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Γνωστική Λειτουργία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766A-B8F8-4E41-9FF6-1339A1B7987F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ηλικία άνω των 50 ετών θεωρείται ότι είναι μία περίοδος γνωστικών περιορισμών.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88080"/>
            <a:ext cx="8064896" cy="38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Γνωστική </a:t>
            </a:r>
            <a:r>
              <a:rPr lang="el-GR" dirty="0" smtClean="0"/>
              <a:t>λειτουργία </a:t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τ</a:t>
            </a:r>
            <a:r>
              <a:rPr lang="el-GR" dirty="0" smtClean="0"/>
              <a:t>ρίτη ηλικία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766A-B8F8-4E41-9FF6-1339A1B7987F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400" dirty="0"/>
              <a:t>Η διατήρηση καλής γνωστικής λειτουργίας είναι ιδιαίτερα σημαντική για τα ηλικιωμένα άτομα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15616" y="2564904"/>
            <a:ext cx="6552009" cy="3789040"/>
            <a:chOff x="1115616" y="2564904"/>
            <a:chExt cx="6552009" cy="3789040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4489450" y="2601417"/>
              <a:ext cx="2232025" cy="9350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l-G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Γνωστική </a:t>
              </a:r>
            </a:p>
            <a:p>
              <a:pPr algn="ctr"/>
              <a:r>
                <a:rPr lang="el-G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λειτουργία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115616" y="2564904"/>
              <a:ext cx="2051050" cy="100806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l-GR" sz="2400" dirty="0"/>
                <a:t>Ποιότητα</a:t>
              </a:r>
            </a:p>
            <a:p>
              <a:pPr algn="ctr"/>
              <a:r>
                <a:rPr lang="el-GR" sz="2400" dirty="0"/>
                <a:t>ζωής</a:t>
              </a:r>
              <a:endParaRPr lang="en-US" sz="2400" dirty="0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543300" y="4437112"/>
              <a:ext cx="4124325" cy="131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l-GR" sz="2400" dirty="0">
                  <a:solidFill>
                    <a:srgbClr val="953735"/>
                  </a:solidFill>
                </a:rPr>
                <a:t>ανεξαρτησία, παραγωγικότητα και ενεργητική αλληλεπίδραση με το περιβάλλον. </a:t>
              </a:r>
              <a:endParaRPr lang="en-US" sz="2400" dirty="0">
                <a:solidFill>
                  <a:srgbClr val="953735"/>
                </a:solidFill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3381375" y="2745085"/>
              <a:ext cx="936625" cy="647700"/>
            </a:xfrm>
            <a:prstGeom prst="leftArrow">
              <a:avLst>
                <a:gd name="adj1" fmla="val 50000"/>
                <a:gd name="adj2" fmla="val 3615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5173662" y="3717429"/>
              <a:ext cx="863600" cy="647700"/>
            </a:xfrm>
            <a:prstGeom prst="downArrow">
              <a:avLst>
                <a:gd name="adj1" fmla="val 50000"/>
                <a:gd name="adj2" fmla="val 54046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 rot="2537773">
              <a:off x="1344352" y="4422279"/>
              <a:ext cx="15935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BE4D4A"/>
                  </a:solidFill>
                </a:rPr>
                <a:t>65-75 ετών</a:t>
              </a:r>
              <a:endParaRPr lang="en-US" sz="2400" b="1" dirty="0">
                <a:solidFill>
                  <a:srgbClr val="BE4D4A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277045" y="5589240"/>
              <a:ext cx="1728192" cy="76470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fitness</a:t>
              </a:r>
              <a:endParaRPr lang="el-GR" sz="24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Elbow Connector 12"/>
            <p:cNvCxnSpPr>
              <a:stCxn id="23" idx="6"/>
            </p:cNvCxnSpPr>
            <p:nvPr/>
          </p:nvCxnSpPr>
          <p:spPr>
            <a:xfrm flipV="1">
              <a:off x="3005237" y="5631014"/>
              <a:ext cx="2600226" cy="340578"/>
            </a:xfrm>
            <a:prstGeom prst="bentConnector3">
              <a:avLst>
                <a:gd name="adj1" fmla="val 99584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539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18295" y="1124744"/>
            <a:ext cx="759812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 smtClean="0">
                <a:latin typeface="+mj-lt"/>
              </a:rPr>
              <a:t>Αν η γνωστική έκπτωση που οφείλεται στην ηλικία μπορούσε να προληφθεί βελτιώνοντας την φυσική υγεία και το </a:t>
            </a:r>
            <a:r>
              <a:rPr lang="en-US" sz="3200" b="1" dirty="0" smtClean="0">
                <a:latin typeface="+mj-lt"/>
              </a:rPr>
              <a:t>fitness …</a:t>
            </a:r>
            <a:endParaRPr lang="el-GR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551511"/>
            <a:ext cx="290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953735"/>
                </a:solidFill>
              </a:rPr>
              <a:t>Συζητήστε τα οφέλη!</a:t>
            </a:r>
            <a:r>
              <a:rPr lang="en-US" sz="2400" dirty="0" smtClean="0">
                <a:solidFill>
                  <a:srgbClr val="953735"/>
                </a:solidFill>
              </a:rPr>
              <a:t>!</a:t>
            </a:r>
            <a:endParaRPr lang="el-GR" sz="2400" dirty="0">
              <a:solidFill>
                <a:srgbClr val="9537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7958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Η σχέση της υγείας της φυσικής κατάστασης και της γνωστικής λειτουργίας στους ηλικιωμένους είναι εξαιρετικά σύνθετη και σε κάποιες περιπτώσεις όχι ξεκάθαρη</a:t>
            </a:r>
            <a:endParaRPr lang="el-GR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261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953735"/>
                </a:solidFill>
              </a:rPr>
              <a:t>Θέμα γι</a:t>
            </a:r>
            <a:r>
              <a:rPr lang="el-GR" sz="2400" dirty="0" smtClean="0">
                <a:solidFill>
                  <a:srgbClr val="953735"/>
                </a:solidFill>
              </a:rPr>
              <a:t>α συζήτηση</a:t>
            </a:r>
            <a:endParaRPr lang="el-GR" sz="24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>
                <a:solidFill>
                  <a:srgbClr val="0070C0"/>
                </a:solidFill>
              </a:rPr>
              <a:t>Έννοιες </a:t>
            </a:r>
            <a:r>
              <a:rPr lang="el-GR" dirty="0" smtClean="0">
                <a:solidFill>
                  <a:srgbClr val="0070C0"/>
                </a:solidFill>
              </a:rPr>
              <a:t>… 		</a:t>
            </a:r>
            <a:r>
              <a:rPr lang="el-GR" dirty="0" smtClean="0"/>
              <a:t>Υγεία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b="1" u="sng" dirty="0"/>
              <a:t>Υγεία</a:t>
            </a:r>
            <a:r>
              <a:rPr lang="el-GR" b="1" dirty="0"/>
              <a:t> </a:t>
            </a:r>
            <a:r>
              <a:rPr lang="el-GR" dirty="0"/>
              <a:t>εξαρτάται από πολλούς παράγοντες, π.χ. γενετικούς, διατροφή, ύπνος, ψυχολογικό στρες, αποχή από το κάπνισμα και ουσίες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i="1" u="sng" dirty="0"/>
              <a:t>Αντικειμενική υγεία</a:t>
            </a:r>
            <a:r>
              <a:rPr lang="el-GR" i="1" dirty="0"/>
              <a:t>  </a:t>
            </a:r>
            <a:r>
              <a:rPr lang="el-GR" dirty="0"/>
              <a:t>ορίζεται σαν την απουσία συμπτωμάτων ασθενειών (έρευνες γεροντολογίας)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i="1" u="sng" dirty="0"/>
              <a:t>Υποκειμενική υγεία</a:t>
            </a:r>
            <a:r>
              <a:rPr lang="en-US" i="1" dirty="0"/>
              <a:t>.</a:t>
            </a:r>
            <a:r>
              <a:rPr lang="el-GR" i="1" dirty="0"/>
              <a:t> </a:t>
            </a:r>
            <a:r>
              <a:rPr lang="el-GR" dirty="0"/>
              <a:t>Οι αντιλήψεις των ατόμων για την υγεία τους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i="1" u="sng" dirty="0"/>
              <a:t>Λειτουργική υγεία</a:t>
            </a:r>
            <a:r>
              <a:rPr lang="en-US" i="1" u="sng" dirty="0"/>
              <a:t>.</a:t>
            </a:r>
            <a:r>
              <a:rPr lang="el-GR" i="1" dirty="0"/>
              <a:t> </a:t>
            </a:r>
            <a:r>
              <a:rPr lang="el-GR" dirty="0"/>
              <a:t>Ο τρόπος με τον οποίο λειτουργούν τα άτομα μέσα στους περιορισμούς που επιβάλλονται από την υγεία τους.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57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>
                <a:solidFill>
                  <a:srgbClr val="0070C0"/>
                </a:solidFill>
              </a:rPr>
              <a:t>Έννοιες </a:t>
            </a:r>
            <a:r>
              <a:rPr lang="el-GR" dirty="0" smtClean="0">
                <a:solidFill>
                  <a:srgbClr val="0070C0"/>
                </a:solidFill>
              </a:rPr>
              <a:t>… 		</a:t>
            </a:r>
            <a:r>
              <a:rPr lang="en-US" dirty="0" smtClean="0"/>
              <a:t>fitness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67544" y="1522873"/>
            <a:ext cx="7992888" cy="299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u="sng" dirty="0" smtClean="0"/>
              <a:t>To fitness</a:t>
            </a:r>
            <a:r>
              <a:rPr lang="en-US" sz="2400" u="sng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που έχει ή πετυχαίνει κάποιος είναι η ικανότητα του για φυσική δραστηριότητα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i="1" dirty="0" smtClean="0"/>
              <a:t>S</a:t>
            </a:r>
            <a:r>
              <a:rPr lang="el-GR" sz="2400" i="1" dirty="0" smtClean="0"/>
              <a:t>υπάρχουν αρκετά είδη </a:t>
            </a:r>
            <a:r>
              <a:rPr lang="en-US" sz="2400" i="1" dirty="0" smtClean="0"/>
              <a:t>fitness</a:t>
            </a:r>
            <a:r>
              <a:rPr lang="en-US" sz="2400" i="1" dirty="0" smtClean="0"/>
              <a:t>: </a:t>
            </a:r>
          </a:p>
          <a:p>
            <a:pPr lvl="1">
              <a:spcAft>
                <a:spcPts val="1200"/>
              </a:spcAft>
            </a:pPr>
            <a:r>
              <a:rPr lang="el-GR" sz="2400" i="1" dirty="0" err="1" smtClean="0"/>
              <a:t>Καρδιοαναπνευστικό</a:t>
            </a:r>
            <a:r>
              <a:rPr lang="en-US" sz="2400" i="1" dirty="0" smtClean="0"/>
              <a:t> </a:t>
            </a:r>
            <a:r>
              <a:rPr lang="en-US" sz="2400" i="1" dirty="0" smtClean="0"/>
              <a:t>fitness, </a:t>
            </a:r>
          </a:p>
          <a:p>
            <a:pPr lvl="1">
              <a:spcAft>
                <a:spcPts val="1200"/>
              </a:spcAft>
            </a:pPr>
            <a:r>
              <a:rPr lang="el-GR" sz="2400" i="1" dirty="0" smtClean="0"/>
              <a:t>Αναπνευστικό</a:t>
            </a:r>
            <a:r>
              <a:rPr lang="en-US" sz="2400" i="1" dirty="0" smtClean="0"/>
              <a:t> </a:t>
            </a:r>
            <a:r>
              <a:rPr lang="en-US" sz="2400" i="1" dirty="0" smtClean="0"/>
              <a:t>fitness, </a:t>
            </a:r>
          </a:p>
          <a:p>
            <a:pPr lvl="1">
              <a:spcAft>
                <a:spcPts val="1200"/>
              </a:spcAft>
            </a:pPr>
            <a:r>
              <a:rPr lang="el-GR" sz="2400" i="1" dirty="0" smtClean="0"/>
              <a:t>Αερόβιο</a:t>
            </a:r>
            <a:r>
              <a:rPr lang="en-US" sz="2400" i="1" dirty="0" smtClean="0"/>
              <a:t> </a:t>
            </a:r>
            <a:r>
              <a:rPr lang="en-US" sz="2400" i="1" dirty="0" smtClean="0"/>
              <a:t>fitness. </a:t>
            </a:r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899592" y="4070801"/>
            <a:ext cx="2520280" cy="432048"/>
          </a:xfrm>
          <a:prstGeom prst="roundRect">
            <a:avLst/>
          </a:prstGeom>
          <a:solidFill>
            <a:srgbClr val="FFFF99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5436096" y="3573016"/>
            <a:ext cx="2232248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Γνωστική λειτουργία</a:t>
            </a:r>
            <a:endParaRPr lang="el-GR" sz="2400" dirty="0"/>
          </a:p>
        </p:txBody>
      </p:sp>
      <p:cxnSp>
        <p:nvCxnSpPr>
          <p:cNvPr id="9" name="Elbow Connector 8"/>
          <p:cNvCxnSpPr>
            <a:endCxn id="7" idx="3"/>
          </p:cNvCxnSpPr>
          <p:nvPr/>
        </p:nvCxnSpPr>
        <p:spPr>
          <a:xfrm rot="10800000" flipV="1">
            <a:off x="3419872" y="4142809"/>
            <a:ext cx="2016224" cy="144016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5085184"/>
            <a:ext cx="79671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/>
              <a:t>Το μέγιστο επίπεδο </a:t>
            </a:r>
            <a:r>
              <a:rPr lang="el-GR" sz="2200" u="sng" dirty="0" smtClean="0"/>
              <a:t>φυσικού έργου</a:t>
            </a:r>
            <a:r>
              <a:rPr lang="el-GR" sz="2200" dirty="0" smtClean="0"/>
              <a:t> που μπορεί να παράγει κάποιος</a:t>
            </a:r>
            <a:endParaRPr lang="el-GR" sz="2200" dirty="0"/>
          </a:p>
        </p:txBody>
      </p:sp>
      <p:sp>
        <p:nvSpPr>
          <p:cNvPr id="11" name="Down Arrow 10"/>
          <p:cNvSpPr/>
          <p:nvPr/>
        </p:nvSpPr>
        <p:spPr>
          <a:xfrm flipV="1">
            <a:off x="1763688" y="458112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11"/>
          <p:cNvSpPr/>
          <p:nvPr/>
        </p:nvSpPr>
        <p:spPr>
          <a:xfrm>
            <a:off x="4067944" y="5589240"/>
            <a:ext cx="216024" cy="360040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132440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max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0876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>
                <a:solidFill>
                  <a:srgbClr val="0070C0"/>
                </a:solidFill>
              </a:rPr>
              <a:t>Έννοιες … </a:t>
            </a: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   </a:t>
            </a:r>
            <a:r>
              <a:rPr lang="el-GR" dirty="0" smtClean="0"/>
              <a:t>Φυσική </a:t>
            </a:r>
            <a:r>
              <a:rPr lang="el-GR" dirty="0"/>
              <a:t>δραστηριότητα &amp; άσκηση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l-GR" b="1" dirty="0">
                <a:solidFill>
                  <a:srgbClr val="0070C0"/>
                </a:solidFill>
              </a:rPr>
              <a:t>Φυσική δραστηριότητα </a:t>
            </a:r>
            <a:r>
              <a:rPr lang="el-GR" dirty="0"/>
              <a:t>είναι οποιαδήποτε κίνηση του σώματος  παράγεται από τους σκελετικούς μύες και αποδίδει μία πραγματική αύξηση της ενεργειακής δαπάνης πάνω από την ενεργειακή δαπάνη ηρεμίας. (</a:t>
            </a:r>
            <a:r>
              <a:rPr lang="el-GR" dirty="0" err="1"/>
              <a:t>Bouchard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., 1993).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l-GR" b="1" dirty="0">
                <a:solidFill>
                  <a:srgbClr val="0070C0"/>
                </a:solidFill>
              </a:rPr>
              <a:t>Άσκηση </a:t>
            </a:r>
            <a:r>
              <a:rPr lang="el-GR" dirty="0"/>
              <a:t>είναι μια </a:t>
            </a:r>
            <a:r>
              <a:rPr lang="el-GR" dirty="0" err="1"/>
              <a:t>υποενότητα</a:t>
            </a:r>
            <a:r>
              <a:rPr lang="el-GR" dirty="0"/>
              <a:t> της φυσικής δραστηριότητας. Σχεδιασμένη, δομημένη, επαναλαμβανόμενη και σκόπιμη. Σκοπός είναι η βελτίωση ενός ή περισσότερων στοιχείων του </a:t>
            </a:r>
            <a:r>
              <a:rPr lang="el-GR" dirty="0" err="1"/>
              <a:t>fitness</a:t>
            </a:r>
            <a:endParaRPr lang="el-GR" dirty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l-GR" b="1" dirty="0">
                <a:solidFill>
                  <a:srgbClr val="0070C0"/>
                </a:solidFill>
              </a:rPr>
              <a:t>Μετρήσεις</a:t>
            </a:r>
            <a:r>
              <a:rPr lang="el-GR" dirty="0"/>
              <a:t>: </a:t>
            </a:r>
            <a:r>
              <a:rPr lang="el-GR" dirty="0" err="1"/>
              <a:t>αυτοαναφορές</a:t>
            </a:r>
            <a:r>
              <a:rPr lang="el-GR" dirty="0"/>
              <a:t> για τα επίπεδα άσκησης και φυσικής δραστηριότητας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9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>
                <a:solidFill>
                  <a:srgbClr val="0070C0"/>
                </a:solidFill>
              </a:rPr>
              <a:t>Έννοιες … 	</a:t>
            </a:r>
            <a:r>
              <a:rPr lang="el-GR" dirty="0" smtClean="0"/>
              <a:t>Γνωστική </a:t>
            </a:r>
            <a:r>
              <a:rPr lang="el-GR" dirty="0"/>
              <a:t>λειτουργία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l-GR" u="sng" dirty="0"/>
              <a:t>Λειτουργίες του εγκεφάλου</a:t>
            </a:r>
            <a:r>
              <a:rPr lang="el-GR" dirty="0"/>
              <a:t>, όπως μνήμη, αφαιρετική λογική, συγκριτική, συνειρμική σκέψη, αντίληψη του χώρου, σύνθεση.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l-GR" u="sng" dirty="0" smtClean="0"/>
              <a:t>Γνωστικές </a:t>
            </a:r>
            <a:r>
              <a:rPr lang="el-GR" u="sng" dirty="0"/>
              <a:t>διαδικασίες</a:t>
            </a:r>
            <a:r>
              <a:rPr lang="el-GR" dirty="0"/>
              <a:t>: προσοχή,  ενεργός μνήμη, ταχύτητα επεξεργασίας πληροφοριών, αντίληψη, </a:t>
            </a:r>
            <a:r>
              <a:rPr lang="el-GR" dirty="0" err="1"/>
              <a:t>tapping</a:t>
            </a:r>
            <a:r>
              <a:rPr lang="el-GR" dirty="0"/>
              <a:t>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5408" y="2336001"/>
            <a:ext cx="2664183" cy="30543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353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/>
              <a:t> </a:t>
            </a:r>
            <a:r>
              <a:rPr lang="el-GR" sz="3200" dirty="0" smtClean="0"/>
              <a:t>έμμεσες </a:t>
            </a:r>
            <a:r>
              <a:rPr lang="el-GR" sz="3200" dirty="0"/>
              <a:t>μετρήσεις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/>
              <a:t> άμεσες </a:t>
            </a:r>
            <a:r>
              <a:rPr lang="el-GR" sz="3200" dirty="0" smtClean="0"/>
              <a:t>μετρήσεις</a:t>
            </a:r>
          </a:p>
          <a:p>
            <a:pPr>
              <a:buFont typeface="Arial" pitchFamily="34" charset="0"/>
              <a:buChar char="•"/>
            </a:pPr>
            <a:endParaRPr lang="el-GR" sz="32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dirty="0" smtClean="0"/>
              <a:t>Αξιολόγηση της γνωστικής λειτουργίας</a:t>
            </a:r>
            <a:br>
              <a:rPr lang="el-GR" sz="4400" dirty="0" smtClean="0"/>
            </a:br>
            <a:endParaRPr lang="el-GR" sz="4400" dirty="0" smtClean="0"/>
          </a:p>
        </p:txBody>
      </p:sp>
    </p:spTree>
    <p:extLst>
      <p:ext uri="{BB962C8B-B14F-4D97-AF65-F5344CB8AC3E}">
        <p14:creationId xmlns:p14="http://schemas.microsoft.com/office/powerpoint/2010/main" val="39907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Γνωστική λειτουργία – Έμμεσες μετρήσεις</a:t>
            </a:r>
            <a:br>
              <a:rPr lang="el-GR" sz="3600" dirty="0"/>
            </a:br>
            <a:r>
              <a:rPr lang="el-GR" sz="3600" dirty="0">
                <a:solidFill>
                  <a:srgbClr val="C00000"/>
                </a:solidFill>
              </a:rPr>
              <a:t>Συνεχής </a:t>
            </a:r>
            <a:r>
              <a:rPr lang="el-GR" sz="3600" dirty="0" smtClean="0">
                <a:solidFill>
                  <a:srgbClr val="C00000"/>
                </a:solidFill>
              </a:rPr>
              <a:t>προσοχή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5408" y="2031174"/>
            <a:ext cx="2664183" cy="36640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59632" y="1995750"/>
            <a:ext cx="3040063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Vienna Test System 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 Unicode MS" pitchFamily="34" charset="-128"/>
              </a:rPr>
              <a:t>(Schuhfried, 1994)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215907"/>
            <a:ext cx="426757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Γνωστική λειτουργία – Έμμεσες μετρήσεις</a:t>
            </a:r>
            <a:br>
              <a:rPr lang="el-GR" sz="3600" dirty="0" smtClean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C00000"/>
                </a:solidFill>
              </a:rPr>
              <a:t>Ταχύτητα μεθόδευσης </a:t>
            </a:r>
            <a:r>
              <a:rPr lang="el-GR" sz="3600" dirty="0" smtClean="0">
                <a:solidFill>
                  <a:srgbClr val="C00000"/>
                </a:solidFill>
              </a:rPr>
              <a:t>πληροφοριών</a:t>
            </a:r>
            <a:r>
              <a:rPr lang="en-US" sz="3600" dirty="0" smtClean="0">
                <a:solidFill>
                  <a:srgbClr val="C00000"/>
                </a:solidFill>
              </a:rPr>
              <a:t> I</a:t>
            </a:r>
            <a:endParaRPr lang="el-GR" sz="36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9093"/>
            <a:ext cx="4038600" cy="3468176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0252" y="1979354"/>
            <a:ext cx="3694496" cy="37676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1600" y="5809735"/>
            <a:ext cx="834079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/>
              <a:t>Δοκιμασίες σε Η/Υ με ειδικό λογισμικό. Στο παράδειγμα το </a:t>
            </a:r>
            <a:r>
              <a:rPr lang="en-US" sz="2000" dirty="0"/>
              <a:t>Vienna Test System</a:t>
            </a:r>
          </a:p>
        </p:txBody>
      </p:sp>
    </p:spTree>
    <p:extLst>
      <p:ext uri="{BB962C8B-B14F-4D97-AF65-F5344CB8AC3E}">
        <p14:creationId xmlns:p14="http://schemas.microsoft.com/office/powerpoint/2010/main" val="161422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Γνωστική λειτουργία – Έμμεσες μετρήσεις</a:t>
            </a:r>
            <a:br>
              <a:rPr lang="el-GR" sz="3600" dirty="0" smtClean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C00000"/>
                </a:solidFill>
              </a:rPr>
              <a:t>Ταχύτητα μεθόδευσης </a:t>
            </a:r>
            <a:r>
              <a:rPr lang="el-GR" sz="3600" dirty="0" smtClean="0">
                <a:solidFill>
                  <a:srgbClr val="C00000"/>
                </a:solidFill>
              </a:rPr>
              <a:t>πληροφοριών</a:t>
            </a:r>
            <a:r>
              <a:rPr lang="en-US" sz="3600" dirty="0" smtClean="0">
                <a:solidFill>
                  <a:srgbClr val="C00000"/>
                </a:solidFill>
              </a:rPr>
              <a:t> II</a:t>
            </a:r>
            <a:endParaRPr lang="el-GR" sz="36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96" y="1772816"/>
            <a:ext cx="5255207" cy="33896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27583" y="5589240"/>
            <a:ext cx="76328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200" dirty="0" smtClean="0"/>
              <a:t>Δοκιμασία αντικατάστασης συμβόλων</a:t>
            </a:r>
            <a:r>
              <a:rPr lang="en-US" sz="2200" dirty="0"/>
              <a:t> (Digit Symbol </a:t>
            </a:r>
            <a:r>
              <a:rPr lang="en-US" sz="2200" dirty="0" smtClean="0"/>
              <a:t>Substitution)</a:t>
            </a:r>
          </a:p>
          <a:p>
            <a:pPr algn="r"/>
            <a:r>
              <a:rPr lang="en-US" i="1" dirty="0" smtClean="0"/>
              <a:t>WAIS </a:t>
            </a:r>
            <a:r>
              <a:rPr lang="en-US" i="1" dirty="0"/>
              <a:t>- R (1986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436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Γνωστική λειτουργία – Έμμεσες μετρήσεις</a:t>
            </a:r>
            <a:br>
              <a:rPr lang="el-GR" sz="3600" dirty="0" smtClean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C00000"/>
                </a:solidFill>
              </a:rPr>
              <a:t>Εργαζόμενη μνήμη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804248" y="5589240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WAIS </a:t>
            </a:r>
            <a:r>
              <a:rPr lang="en-US" i="1" dirty="0"/>
              <a:t>- R (1986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l-GR" b="1" dirty="0" err="1" smtClean="0"/>
              <a:t>Digit</a:t>
            </a:r>
            <a:r>
              <a:rPr lang="el-GR" b="1" dirty="0" smtClean="0"/>
              <a:t> </a:t>
            </a:r>
            <a:r>
              <a:rPr lang="el-GR" b="1" dirty="0" err="1"/>
              <a:t>Span</a:t>
            </a:r>
            <a:endParaRPr lang="el-GR" b="1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ανάκληση σειράς ψηφίων λεκτικά</a:t>
            </a:r>
          </a:p>
          <a:p>
            <a:pPr marL="0" indent="0" algn="ctr">
              <a:buNone/>
            </a:pPr>
            <a:r>
              <a:rPr lang="el-GR" dirty="0"/>
              <a:t>κανονικά &amp; </a:t>
            </a:r>
            <a:r>
              <a:rPr lang="el-GR" dirty="0" smtClean="0"/>
              <a:t>αντίστροφα</a:t>
            </a:r>
            <a:r>
              <a:rPr lang="en-US" dirty="0" smtClean="0"/>
              <a:t>, </a:t>
            </a:r>
            <a:r>
              <a:rPr lang="el-GR" dirty="0" smtClean="0"/>
              <a:t>Π.χ</a:t>
            </a:r>
            <a:r>
              <a:rPr lang="el-GR" dirty="0"/>
              <a:t>. 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dirty="0" smtClean="0"/>
              <a:t>7 </a:t>
            </a:r>
            <a:r>
              <a:rPr lang="el-GR" dirty="0"/>
              <a:t>– 1 – 9,  6 – 4 – 2, 6 – 7 – 4 – 2, 5 – 3 – 8 - 1</a:t>
            </a:r>
            <a:endParaRPr lang="en-US" dirty="0"/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6556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Γνωστική λειτουργία – </a:t>
            </a:r>
            <a:r>
              <a:rPr lang="el-GR" sz="3600" dirty="0" smtClean="0">
                <a:solidFill>
                  <a:prstClr val="black"/>
                </a:solidFill>
              </a:rPr>
              <a:t>Άμε</a:t>
            </a:r>
            <a:r>
              <a:rPr lang="el-GR" sz="3600" dirty="0" smtClean="0">
                <a:solidFill>
                  <a:prstClr val="black"/>
                </a:solidFill>
              </a:rPr>
              <a:t>σες μετρήσεις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H αξιολόγηση της γνωστικής λειτουργίας μπορεί να γίνει με άμεσες μεθόδους καταγραφής με την υποστήριξη της σύγχρονης τεχνολογίας.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Οι </a:t>
            </a:r>
            <a:r>
              <a:rPr lang="el-GR" dirty="0"/>
              <a:t>μέθοδοι αυτοί βασίζονται στο γεγονός ότι η </a:t>
            </a:r>
            <a:r>
              <a:rPr lang="el-GR" dirty="0" err="1"/>
              <a:t>νευρωνική</a:t>
            </a:r>
            <a:r>
              <a:rPr lang="el-GR" dirty="0"/>
              <a:t> δραστηριότητα του εγκεφάλου συνοδεύεται από τοπικές αλλαγές στη μεταβολική δραστηριότητα, την οξυγόνωση και τη ροή του αίματος.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Οι </a:t>
            </a:r>
            <a:r>
              <a:rPr lang="el-GR" dirty="0"/>
              <a:t>μέθοδοι αυτοί δίνουν σημαντικές πληροφορίες για τη λειτουργία του εγκεφάλου, αλλά έχουν αρκετούς περιορισμούς στην κινητική δραστηριότητα που μπορεί να πραγματοποιηθεί κατά τη μέτρηση.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06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prstClr val="black"/>
                </a:solidFill>
              </a:rPr>
              <a:t>Γνωστική λειτουργία – Άμεσες μετρήσεις</a:t>
            </a:r>
            <a:br>
              <a:rPr lang="el-GR" sz="3200" dirty="0" smtClean="0">
                <a:solidFill>
                  <a:prstClr val="black"/>
                </a:solidFill>
              </a:rPr>
            </a:br>
            <a:r>
              <a:rPr lang="el-GR" sz="3200" dirty="0">
                <a:solidFill>
                  <a:srgbClr val="C00000"/>
                </a:solidFill>
              </a:rPr>
              <a:t>Εγκεφαλογράφημα (ΕΕ</a:t>
            </a:r>
            <a:r>
              <a:rPr lang="en-GB" sz="3200" dirty="0">
                <a:solidFill>
                  <a:srgbClr val="C00000"/>
                </a:solidFill>
              </a:rPr>
              <a:t>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82563" indent="-182563"/>
            <a:r>
              <a:rPr lang="el-GR" sz="2900" b="1" dirty="0">
                <a:solidFill>
                  <a:srgbClr val="953735"/>
                </a:solidFill>
              </a:rPr>
              <a:t>Αναπτύχθηκε: </a:t>
            </a:r>
            <a:r>
              <a:rPr lang="el-GR" dirty="0"/>
              <a:t>Μέσα ‘</a:t>
            </a:r>
            <a:r>
              <a:rPr lang="en-US" dirty="0"/>
              <a:t>5</a:t>
            </a:r>
            <a:r>
              <a:rPr lang="el-GR" dirty="0"/>
              <a:t>0</a:t>
            </a:r>
          </a:p>
          <a:p>
            <a:pPr marL="182563" indent="-182563"/>
            <a:endParaRPr lang="el-GR" dirty="0"/>
          </a:p>
          <a:p>
            <a:pPr marL="182563" indent="-182563"/>
            <a:r>
              <a:rPr lang="el-GR" sz="2900" b="1" dirty="0">
                <a:solidFill>
                  <a:srgbClr val="953735"/>
                </a:solidFill>
              </a:rPr>
              <a:t>Καταγράφει: </a:t>
            </a:r>
            <a:r>
              <a:rPr lang="el-GR" dirty="0"/>
              <a:t>Ηλεκτρική δραστηριότητα (διαφορά δυναμικού)</a:t>
            </a:r>
          </a:p>
          <a:p>
            <a:pPr marL="182563" indent="-182563"/>
            <a:endParaRPr lang="el-GR" dirty="0"/>
          </a:p>
          <a:p>
            <a:pPr marL="182563" indent="-182563"/>
            <a:r>
              <a:rPr lang="el-GR" b="1" dirty="0">
                <a:solidFill>
                  <a:srgbClr val="953735"/>
                </a:solidFill>
              </a:rPr>
              <a:t>Χρήση: </a:t>
            </a:r>
            <a:r>
              <a:rPr lang="el-GR" dirty="0"/>
              <a:t>Σύστημα 10 – 20 </a:t>
            </a:r>
            <a:r>
              <a:rPr lang="el-GR" dirty="0" smtClean="0"/>
              <a:t>ηλεκτροδίων. Καπελάκι</a:t>
            </a:r>
            <a:r>
              <a:rPr lang="el-GR" dirty="0"/>
              <a:t>. Διάφοροι ρυθμοί: θήτα, δέλτα, σημαντικότερος ο άλφα.</a:t>
            </a:r>
          </a:p>
          <a:p>
            <a:pPr marL="182563" indent="-182563"/>
            <a:endParaRPr lang="el-GR" dirty="0"/>
          </a:p>
          <a:p>
            <a:pPr marL="182563" indent="-182563"/>
            <a:r>
              <a:rPr lang="el-GR" sz="2900" b="1" dirty="0">
                <a:solidFill>
                  <a:srgbClr val="953735"/>
                </a:solidFill>
              </a:rPr>
              <a:t>Μελλοντική χρήση: </a:t>
            </a:r>
            <a:r>
              <a:rPr lang="el-GR" dirty="0"/>
              <a:t>συνδυασμός δεδομένων </a:t>
            </a:r>
            <a:r>
              <a:rPr lang="en-US" dirty="0"/>
              <a:t>EEG</a:t>
            </a:r>
            <a:r>
              <a:rPr lang="el-GR" dirty="0"/>
              <a:t> και μεταβλητών που αφορούν στη συναισθηματική λειτουργία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5164" y="1600200"/>
            <a:ext cx="3304671" cy="4525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90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prstClr val="black"/>
                </a:solidFill>
              </a:rPr>
              <a:t>Γνωστική λειτουργία – Άμεσες μετρήσεις</a:t>
            </a:r>
            <a:br>
              <a:rPr lang="el-GR" sz="3200" dirty="0" smtClean="0">
                <a:solidFill>
                  <a:prstClr val="black"/>
                </a:solidFill>
              </a:rPr>
            </a:br>
            <a:r>
              <a:rPr lang="el-GR" sz="3200" dirty="0" smtClean="0">
                <a:solidFill>
                  <a:srgbClr val="C00000"/>
                </a:solidFill>
              </a:rPr>
              <a:t>Τομογραφία </a:t>
            </a:r>
            <a:r>
              <a:rPr lang="el-GR" sz="3200" dirty="0">
                <a:solidFill>
                  <a:srgbClr val="C00000"/>
                </a:solidFill>
              </a:rPr>
              <a:t>εκπομπής </a:t>
            </a:r>
            <a:r>
              <a:rPr lang="el-GR" sz="3200" dirty="0" smtClean="0">
                <a:solidFill>
                  <a:srgbClr val="C00000"/>
                </a:solidFill>
              </a:rPr>
              <a:t>ποζιτρονίων</a:t>
            </a:r>
            <a:br>
              <a:rPr lang="el-GR" sz="3200" dirty="0" smtClean="0">
                <a:solidFill>
                  <a:srgbClr val="C00000"/>
                </a:solidFill>
              </a:rPr>
            </a:br>
            <a:r>
              <a:rPr lang="en-GB" sz="2700" dirty="0" smtClean="0">
                <a:solidFill>
                  <a:srgbClr val="C00000"/>
                </a:solidFill>
              </a:rPr>
              <a:t>Positron </a:t>
            </a:r>
            <a:r>
              <a:rPr lang="en-GB" sz="2700" dirty="0">
                <a:solidFill>
                  <a:srgbClr val="C00000"/>
                </a:solidFill>
              </a:rPr>
              <a:t>emission tomography (PET)</a:t>
            </a:r>
            <a:endParaRPr lang="el-GR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953735"/>
                </a:solidFill>
              </a:rPr>
              <a:t>Αναπτύχθηκε</a:t>
            </a:r>
            <a:r>
              <a:rPr lang="el-GR" dirty="0"/>
              <a:t>: Αρχές ‘70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Καταγράφει</a:t>
            </a:r>
            <a:r>
              <a:rPr lang="el-GR" dirty="0"/>
              <a:t>: Μεταβολισμό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Περιορισμοί</a:t>
            </a:r>
            <a:r>
              <a:rPr lang="el-GR" dirty="0"/>
              <a:t>: Το κεφάλι των εξεταζόμενων πρέπει να βρίσκεται μέσα στα όρια της συσκευής και ακίνητο.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Ευκρίνεια</a:t>
            </a:r>
            <a:r>
              <a:rPr lang="el-GR" dirty="0"/>
              <a:t>: καλή (6-8mm3)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Λεπτομερείς μετρήσεις, αλλά περιορισμοί στην κίνηση κατά τη μέτρηση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2558" y="2250988"/>
            <a:ext cx="4395597" cy="3554276"/>
          </a:xfrm>
          <a:prstGeom prst="rect">
            <a:avLst/>
          </a:prstGeom>
        </p:spPr>
      </p:pic>
      <p:pic>
        <p:nvPicPr>
          <p:cNvPr id="9" name="Picture 10" descr="MCEN0098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419" y="6021288"/>
            <a:ext cx="3360989" cy="5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704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prstClr val="black"/>
                </a:solidFill>
              </a:rPr>
              <a:t>Γνωστική λειτουργία – Άμεσες μετρήσεις</a:t>
            </a:r>
            <a:br>
              <a:rPr lang="el-GR" sz="3200" dirty="0" smtClean="0">
                <a:solidFill>
                  <a:prstClr val="black"/>
                </a:solidFill>
              </a:rPr>
            </a:br>
            <a:r>
              <a:rPr lang="el-GR" sz="2700" dirty="0" smtClean="0">
                <a:solidFill>
                  <a:srgbClr val="C00000"/>
                </a:solidFill>
              </a:rPr>
              <a:t>Υπολογιστική τομογραφία εκπομπής μονού φωτονίου </a:t>
            </a:r>
            <a:r>
              <a:rPr lang="el-GR" sz="3200" dirty="0" smtClean="0">
                <a:solidFill>
                  <a:srgbClr val="C00000"/>
                </a:solidFill>
              </a:rPr>
              <a:t/>
            </a:r>
            <a:br>
              <a:rPr lang="el-GR" sz="3200" dirty="0" smtClean="0">
                <a:solidFill>
                  <a:srgbClr val="C00000"/>
                </a:solidFill>
              </a:rPr>
            </a:br>
            <a:r>
              <a:rPr lang="en-GB" sz="2700" dirty="0">
                <a:solidFill>
                  <a:srgbClr val="C00000"/>
                </a:solidFill>
              </a:rPr>
              <a:t>Single Photon Emission Tomography (SPET)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54684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953735"/>
                </a:solidFill>
              </a:rPr>
              <a:t>Αναπτύχθηκε</a:t>
            </a:r>
            <a:r>
              <a:rPr lang="el-GR" dirty="0"/>
              <a:t>: μέσα ‘80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Καταγράφει</a:t>
            </a:r>
            <a:r>
              <a:rPr lang="el-GR" dirty="0"/>
              <a:t>: Ροή αίματος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Περιορισμοί</a:t>
            </a:r>
            <a:r>
              <a:rPr lang="el-GR" dirty="0"/>
              <a:t>: Μπορεί να γίνει καταγραφή κατά τη διάρκεια αδρών κινήσεων (π.χ. τρέξιμο)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Ευκρίνεια</a:t>
            </a:r>
            <a:r>
              <a:rPr lang="el-GR" dirty="0"/>
              <a:t>: χαμηλή (10-12mm3)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Μετρήσεις κατά τη διάρκεια άσκησης, περιορισμοί στην καταγραφή της περιοχής του εγκεφάλου που </a:t>
            </a:r>
            <a:r>
              <a:rPr lang="el-GR" dirty="0" smtClean="0"/>
              <a:t>δραστηριοποιείται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3880" y="2351309"/>
            <a:ext cx="4038600" cy="30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3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prstClr val="black"/>
                </a:solidFill>
              </a:rPr>
              <a:t>Γνωστική λειτουργία – Άμεσες μετρήσεις</a:t>
            </a:r>
            <a:br>
              <a:rPr lang="el-GR" sz="3200" dirty="0" smtClean="0">
                <a:solidFill>
                  <a:prstClr val="black"/>
                </a:solidFill>
              </a:rPr>
            </a:br>
            <a:r>
              <a:rPr lang="el-GR" sz="3100" dirty="0">
                <a:solidFill>
                  <a:srgbClr val="C00000"/>
                </a:solidFill>
              </a:rPr>
              <a:t>Μαγνητική τομογραφία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sz="2700" dirty="0" smtClean="0">
                <a:solidFill>
                  <a:srgbClr val="C00000"/>
                </a:solidFill>
              </a:rPr>
              <a:t>functional </a:t>
            </a:r>
            <a:r>
              <a:rPr lang="en-GB" sz="2700" dirty="0">
                <a:solidFill>
                  <a:srgbClr val="C00000"/>
                </a:solidFill>
              </a:rPr>
              <a:t>Magnetic Resonance Imaging (fMRI)</a:t>
            </a:r>
            <a:br>
              <a:rPr lang="en-GB" sz="2700" dirty="0">
                <a:solidFill>
                  <a:srgbClr val="C00000"/>
                </a:solidFill>
              </a:rPr>
            </a:b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54684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953735"/>
                </a:solidFill>
              </a:rPr>
              <a:t>Αναπτύχθηκε</a:t>
            </a:r>
            <a:r>
              <a:rPr lang="el-GR" dirty="0"/>
              <a:t>: Μέσα ‘90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Καταγράφει</a:t>
            </a:r>
            <a:r>
              <a:rPr lang="el-GR" dirty="0"/>
              <a:t>: Οξυγόνωση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Περιορισμοί</a:t>
            </a:r>
            <a:r>
              <a:rPr lang="el-GR" dirty="0"/>
              <a:t>: Το κεφάλι των εξεταζόμενων πρέπει να βρίσκεται μέσα στο μαγνήτη και ακίνητο.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953735"/>
                </a:solidFill>
              </a:rPr>
              <a:t>Ευκρίνεια</a:t>
            </a:r>
            <a:r>
              <a:rPr lang="el-GR" dirty="0"/>
              <a:t>: πολύ καλή (1-3mm3) </a:t>
            </a:r>
            <a:endParaRPr lang="el-GR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Λεπτομερείς μετρήσεις, αλλά περιορισμοί στην κίνηση κατά τη μέτρηση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2030" y="1948871"/>
            <a:ext cx="309094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prstClr val="black"/>
                </a:solidFill>
              </a:rPr>
              <a:t>Γνωστική λειτουργία &amp; Άσκηση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3600" dirty="0" smtClean="0">
                <a:solidFill>
                  <a:srgbClr val="953735"/>
                </a:solidFill>
              </a:rPr>
              <a:t>Ερευνητικά δεδομένα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err="1"/>
              <a:t>Μετα</a:t>
            </a:r>
            <a:r>
              <a:rPr lang="el-GR" b="1" dirty="0"/>
              <a:t>-ανάλυση </a:t>
            </a:r>
            <a:r>
              <a:rPr lang="el-GR" b="1" dirty="0" smtClean="0"/>
              <a:t>σχετικών ερευνών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sz="2800" i="1" dirty="0" smtClean="0"/>
              <a:t>(</a:t>
            </a:r>
            <a:r>
              <a:rPr lang="en-US" sz="2800" i="1" dirty="0" err="1"/>
              <a:t>Etnier</a:t>
            </a:r>
            <a:r>
              <a:rPr lang="en-US" sz="2800" i="1" dirty="0"/>
              <a:t> et al., 1997</a:t>
            </a:r>
            <a:r>
              <a:rPr lang="el-GR" sz="2800" i="1" dirty="0" smtClean="0"/>
              <a:t>)</a:t>
            </a:r>
            <a:endParaRPr lang="el-GR" sz="2800" i="1" dirty="0" smtClean="0"/>
          </a:p>
          <a:p>
            <a:pPr marL="0" indent="0">
              <a:buNone/>
            </a:pPr>
            <a:r>
              <a:rPr lang="el-GR" b="1" dirty="0"/>
              <a:t>200 έρευνες </a:t>
            </a:r>
            <a:endParaRPr lang="el-GR" b="1" dirty="0" smtClean="0"/>
          </a:p>
          <a:p>
            <a:pPr marL="357188" indent="-357188">
              <a:buNone/>
            </a:pPr>
            <a:r>
              <a:rPr lang="el-GR" b="1" dirty="0" smtClean="0"/>
              <a:t>Σκοπός</a:t>
            </a:r>
            <a:r>
              <a:rPr lang="el-GR" b="1" dirty="0"/>
              <a:t>:</a:t>
            </a:r>
            <a:r>
              <a:rPr lang="el-GR" dirty="0"/>
              <a:t> Σύνοψη των ερευνητικών δεδομένων για τις επιδράσεις της άσκησης στη γνωστική λειτουργία</a:t>
            </a:r>
          </a:p>
          <a:p>
            <a:pPr marL="0" indent="0">
              <a:buNone/>
            </a:pPr>
            <a:r>
              <a:rPr lang="el-GR" b="1" dirty="0" smtClean="0"/>
              <a:t>Ευρήματα</a:t>
            </a:r>
            <a:r>
              <a:rPr lang="el-GR" b="1" dirty="0"/>
              <a:t>: </a:t>
            </a:r>
          </a:p>
          <a:p>
            <a:pPr marL="357188" indent="-182563"/>
            <a:r>
              <a:rPr lang="el-GR" dirty="0"/>
              <a:t> Η άσκηση έχει μικρή αλλά θετική επίδραση στη γνωστική λειτουργία.</a:t>
            </a:r>
          </a:p>
          <a:p>
            <a:pPr marL="357188" indent="-182563"/>
            <a:r>
              <a:rPr lang="el-GR" dirty="0"/>
              <a:t> Σημαντικός παράγοντας για την εμφάνιση θετικών αλλαγών είναι η διάρκεια του προγράμματος</a:t>
            </a:r>
          </a:p>
          <a:p>
            <a:pPr marL="357188" indent="-182563"/>
            <a:r>
              <a:rPr lang="el-GR" dirty="0"/>
              <a:t> Οι θετικές αλλαγές μπορεί να οφείλονται σε φυσιολογικούς μηχανισμούς ανεξάρτητους από την αερόβια φυσική κατάσταση ή ψυχολογικούς μηχανισμούς ανεξάρτητους από την άσκηση.</a:t>
            </a: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85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Γνωστική λειτουργία &amp; μακροχρόνια άσκηση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3100" dirty="0" smtClean="0">
                <a:solidFill>
                  <a:srgbClr val="953735"/>
                </a:solidFill>
              </a:rPr>
              <a:t>Ερευνητικά δεδομένα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l-GR" sz="2800" i="1" dirty="0" smtClean="0"/>
              <a:t>(</a:t>
            </a:r>
            <a:r>
              <a:rPr lang="en-US" sz="2800" i="1" dirty="0" err="1"/>
              <a:t>Etnier</a:t>
            </a:r>
            <a:r>
              <a:rPr lang="en-US" sz="2800" i="1" dirty="0"/>
              <a:t> et al., 1997</a:t>
            </a:r>
            <a:r>
              <a:rPr lang="el-GR" sz="2800" i="1" dirty="0" smtClean="0"/>
              <a:t>)</a:t>
            </a:r>
            <a:endParaRPr lang="el-GR" sz="2800" i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Δείγμα: </a:t>
            </a:r>
            <a:r>
              <a:rPr lang="el-GR" dirty="0"/>
              <a:t>38 ζεύγη </a:t>
            </a:r>
            <a:r>
              <a:rPr lang="el-GR" dirty="0" err="1" smtClean="0"/>
              <a:t>μονοζυγωτικών</a:t>
            </a:r>
            <a:r>
              <a:rPr lang="el-GR" dirty="0" smtClean="0"/>
              <a:t> </a:t>
            </a:r>
            <a:r>
              <a:rPr lang="el-GR" dirty="0"/>
              <a:t>διδύμων, ηλικίας 35 – 69 ετών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/>
              <a:t>Μετρήσεις</a:t>
            </a:r>
            <a:r>
              <a:rPr lang="el-GR" dirty="0"/>
              <a:t>: Χρόνος αντίδρασης (</a:t>
            </a:r>
            <a:r>
              <a:rPr lang="el-GR" dirty="0" smtClean="0"/>
              <a:t>απλός </a:t>
            </a:r>
            <a:r>
              <a:rPr lang="el-GR" dirty="0"/>
              <a:t>και </a:t>
            </a:r>
            <a:r>
              <a:rPr lang="el-GR" dirty="0" smtClean="0"/>
              <a:t>επιλογής / </a:t>
            </a:r>
            <a:r>
              <a:rPr lang="el-GR" dirty="0"/>
              <a:t>χέρι &amp; </a:t>
            </a:r>
            <a:r>
              <a:rPr lang="el-GR" dirty="0" smtClean="0"/>
              <a:t>πόδι). 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Φυσική </a:t>
            </a:r>
            <a:r>
              <a:rPr lang="el-GR" b="1" dirty="0" smtClean="0"/>
              <a:t>δραστηριότητα:</a:t>
            </a:r>
            <a:r>
              <a:rPr lang="el-GR" dirty="0" smtClean="0"/>
              <a:t> </a:t>
            </a:r>
            <a:r>
              <a:rPr lang="el-GR" dirty="0"/>
              <a:t>Δια βίου, τελευταίου έτους, εργασίας.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/>
              <a:t>Ευρήματα</a:t>
            </a:r>
            <a:r>
              <a:rPr lang="el-GR" dirty="0"/>
              <a:t>: </a:t>
            </a:r>
          </a:p>
          <a:p>
            <a:pPr marL="265113" indent="-265113">
              <a:spcBef>
                <a:spcPts val="600"/>
              </a:spcBef>
            </a:pPr>
            <a:r>
              <a:rPr lang="el-GR" dirty="0"/>
              <a:t> Τα άτομα που ασκούνταν συχνότερα είχαν κατά 7% καλύτερο χρόνο αντίδρασης με επιλογή.</a:t>
            </a:r>
          </a:p>
          <a:p>
            <a:pPr marL="265113" indent="-265113"/>
            <a:r>
              <a:rPr lang="el-GR" dirty="0"/>
              <a:t> Δεν </a:t>
            </a:r>
            <a:r>
              <a:rPr lang="el-GR" dirty="0" smtClean="0"/>
              <a:t>διαπιστώθηκαν διαφορές μεταξύ των διδύμων στο ίδιο ζεύγος στον απλό χρόνο αντίδρασης.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b="1" dirty="0" smtClean="0"/>
              <a:t>Συμπέραναν</a:t>
            </a:r>
            <a:r>
              <a:rPr lang="el-GR" dirty="0" smtClean="0"/>
              <a:t> ότι η άσκηση δεν είναι εύκολο να επηρεάσει το χρόνο αντίδρασης.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Ηλικία &amp; Φυσική </a:t>
            </a:r>
            <a:r>
              <a:rPr lang="el-GR" sz="3600" dirty="0" smtClean="0">
                <a:solidFill>
                  <a:prstClr val="black"/>
                </a:solidFill>
              </a:rPr>
              <a:t>δραστηριότητα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Μία σημαντική παράμετρος που μπορεί να επηρεάσει την επίδραση της άσκησης στη  γνωστική λειτουργία είναι η ηλικία.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Φαίνεται </a:t>
            </a:r>
            <a:r>
              <a:rPr lang="el-GR" dirty="0"/>
              <a:t>ότι η φυσική δραστηριότητα είναι ακόμη πιο σημαντική για τα μεγαλύτερης ηλικίας άτομα.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Η </a:t>
            </a:r>
            <a:r>
              <a:rPr lang="el-GR" dirty="0"/>
              <a:t>περιπλοκότητα όμως της γνωστικής δεξιότητας μπορεί να είναι επίσης ένας σημαντικός παράγοντας για τις επιδράσεις που θα έχουν η ηλικία και η ΦΔ στην απόδοση.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Μία </a:t>
            </a:r>
            <a:r>
              <a:rPr lang="el-GR" dirty="0"/>
              <a:t>από τις πιο γνωστές έρευνες που μελετά τη σχέση ηλικίας και ΦΔ είναι η έρευνα των (</a:t>
            </a:r>
            <a:r>
              <a:rPr lang="el-GR" dirty="0" err="1"/>
              <a:t>Lupinacci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., 1993).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Ηλικία &amp; Φυσική δραστηριότητα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100" dirty="0" smtClean="0">
                <a:solidFill>
                  <a:srgbClr val="953735"/>
                </a:solidFill>
              </a:rPr>
              <a:t>Ερευνητικά δεδομένα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l-GR" sz="2800" i="1" dirty="0" smtClean="0"/>
              <a:t>(</a:t>
            </a:r>
            <a:r>
              <a:rPr lang="en-US" sz="2800" i="1" dirty="0" err="1"/>
              <a:t>Lupinacci</a:t>
            </a:r>
            <a:r>
              <a:rPr lang="en-US" sz="2800" i="1" dirty="0"/>
              <a:t> et al., 1993</a:t>
            </a:r>
            <a:r>
              <a:rPr lang="el-GR" sz="2800" i="1" dirty="0" smtClean="0"/>
              <a:t>)</a:t>
            </a:r>
            <a:endParaRPr lang="el-GR" sz="2800" i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/>
              <a:t>Δείγμα: </a:t>
            </a:r>
            <a:r>
              <a:rPr lang="el-GR" dirty="0"/>
              <a:t>Δείγμα: 56 καθηγητές πανεπιστημίου (</a:t>
            </a:r>
            <a:r>
              <a:rPr lang="el-GR" dirty="0" err="1"/>
              <a:t>cognitively</a:t>
            </a:r>
            <a:r>
              <a:rPr lang="el-GR" dirty="0"/>
              <a:t> </a:t>
            </a:r>
            <a:r>
              <a:rPr lang="el-GR" dirty="0" err="1"/>
              <a:t>active</a:t>
            </a:r>
            <a:r>
              <a:rPr lang="el-GR" dirty="0"/>
              <a:t>):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2 ηλικιακές ομάδες: &lt;50, &gt;50.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2 ομάδες ΦΔ: Πολύ δραστήριοι, Λίγο </a:t>
            </a:r>
            <a:r>
              <a:rPr lang="el-GR" dirty="0" smtClean="0"/>
              <a:t>δραστήριοι</a:t>
            </a:r>
          </a:p>
          <a:p>
            <a:pPr marL="0" indent="0">
              <a:spcBef>
                <a:spcPts val="1800"/>
              </a:spcBef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5" y="3512307"/>
            <a:ext cx="750262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Ηλικία &amp; Φυσική δραστηριότητα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100" dirty="0" smtClean="0">
                <a:solidFill>
                  <a:srgbClr val="953735"/>
                </a:solidFill>
              </a:rPr>
              <a:t>Ερευνητικά δεδομένα </a:t>
            </a:r>
            <a:r>
              <a:rPr lang="el-GR" sz="3100" b="0" i="1" dirty="0" smtClean="0">
                <a:solidFill>
                  <a:srgbClr val="953735"/>
                </a:solidFill>
              </a:rPr>
              <a:t>(συνέχεια)</a:t>
            </a:r>
            <a:endParaRPr lang="en-GB" sz="4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/>
              <a:t>Συμπεράσματα</a:t>
            </a:r>
            <a:r>
              <a:rPr lang="el-GR" dirty="0"/>
              <a:t>: </a:t>
            </a:r>
          </a:p>
          <a:p>
            <a:pPr marL="182563" indent="-182563">
              <a:spcBef>
                <a:spcPts val="1200"/>
              </a:spcBef>
            </a:pPr>
            <a:r>
              <a:rPr lang="el-GR" dirty="0"/>
              <a:t> η ηλικία επηρεάζει την απόδοση περισσότερο στις πιο περίπλοκες δοκιμασίες. </a:t>
            </a:r>
          </a:p>
          <a:p>
            <a:pPr marL="182563" indent="-182563">
              <a:spcBef>
                <a:spcPts val="1200"/>
              </a:spcBef>
            </a:pPr>
            <a:r>
              <a:rPr lang="el-GR" dirty="0"/>
              <a:t> η φυσική δραστηριότητα δεν ακολούθησε αυτή τη σχέση, πιθανά γιατί τα άτομα είχαν αυξημένη γνωστική δραστηριότητα.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63133"/>
            <a:ext cx="4038600" cy="34701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3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Φυσική δραστηριότητα και </a:t>
            </a:r>
            <a:r>
              <a:rPr lang="el-GR" sz="3600" dirty="0">
                <a:solidFill>
                  <a:prstClr val="black"/>
                </a:solidFill>
              </a:rPr>
              <a:t>γνωστική λειτουργία ατόμων τρίτης ηλικίας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800" b="1" dirty="0">
                <a:solidFill>
                  <a:srgbClr val="953735"/>
                </a:solidFill>
              </a:rPr>
              <a:t>Ανασκόπηση ερευνών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sz="2800" i="1" dirty="0" smtClean="0"/>
              <a:t>(</a:t>
            </a:r>
            <a:r>
              <a:rPr lang="el-GR" sz="2800" i="1" dirty="0"/>
              <a:t>Ζήση κ.ά., </a:t>
            </a:r>
            <a:r>
              <a:rPr lang="el-GR" sz="2800" i="1" dirty="0" smtClean="0"/>
              <a:t>2003</a:t>
            </a:r>
            <a:r>
              <a:rPr lang="el-GR" sz="2800" i="1" dirty="0" smtClean="0"/>
              <a:t>)</a:t>
            </a:r>
          </a:p>
          <a:p>
            <a:pPr marL="0" indent="0">
              <a:buNone/>
            </a:pPr>
            <a:r>
              <a:rPr lang="el-GR" sz="2800" b="1" dirty="0" smtClean="0"/>
              <a:t>18 </a:t>
            </a:r>
            <a:r>
              <a:rPr lang="el-GR" sz="2800" b="1" dirty="0"/>
              <a:t>έρευνες </a:t>
            </a:r>
          </a:p>
          <a:p>
            <a:pPr marL="1169988" indent="-457200"/>
            <a:r>
              <a:rPr lang="el-GR" sz="2800" dirty="0"/>
              <a:t>Παρεμβατικές μελέτες (προγράμματα άσκησης</a:t>
            </a:r>
          </a:p>
          <a:p>
            <a:pPr marL="1169988" indent="-457200"/>
            <a:r>
              <a:rPr lang="el-GR" sz="2800" dirty="0" smtClean="0"/>
              <a:t>Μελέτες συσχέτισης</a:t>
            </a:r>
          </a:p>
          <a:p>
            <a:pPr marL="1169988" indent="-457200"/>
            <a:endParaRPr lang="el-GR" sz="2800" dirty="0"/>
          </a:p>
          <a:p>
            <a:pPr marL="0" indent="0">
              <a:buNone/>
            </a:pPr>
            <a:r>
              <a:rPr lang="el-GR" sz="2800" b="1" dirty="0" smtClean="0"/>
              <a:t>Ηλικία </a:t>
            </a:r>
            <a:r>
              <a:rPr lang="el-GR" sz="2800" b="1" dirty="0"/>
              <a:t>συμμετεχόντων   &gt; </a:t>
            </a:r>
            <a:r>
              <a:rPr lang="el-GR" sz="2800" b="1" dirty="0" smtClean="0"/>
              <a:t>50 </a:t>
            </a:r>
            <a:r>
              <a:rPr lang="el-GR" sz="2800" b="1" dirty="0"/>
              <a:t>ετών </a:t>
            </a:r>
          </a:p>
          <a:p>
            <a:pPr marL="0" indent="0" algn="r">
              <a:spcBef>
                <a:spcPts val="0"/>
              </a:spcBef>
              <a:buNone/>
            </a:pPr>
            <a:endParaRPr lang="el-GR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067944" y="4797152"/>
            <a:ext cx="1728192" cy="864096"/>
          </a:xfrm>
          <a:prstGeom prst="ellipse">
            <a:avLst/>
          </a:prstGeom>
          <a:noFill/>
          <a:ln w="28575">
            <a:solidFill>
              <a:srgbClr val="95373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0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7018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l-GR" sz="3600" dirty="0" smtClean="0">
                <a:solidFill>
                  <a:prstClr val="black"/>
                </a:solidFill>
              </a:rPr>
              <a:t>Φυσική δραστηριότητα και γνωστική λειτουργία ατόμων τρίτης ηλικίας </a:t>
            </a:r>
            <a:br>
              <a:rPr lang="el-GR" sz="3600" dirty="0" smtClean="0">
                <a:solidFill>
                  <a:prstClr val="black"/>
                </a:solidFill>
              </a:rPr>
            </a:br>
            <a:r>
              <a:rPr lang="el-GR" sz="2800" dirty="0">
                <a:solidFill>
                  <a:srgbClr val="953735"/>
                </a:solidFill>
                <a:ea typeface="+mn-ea"/>
                <a:cs typeface="+mn-cs"/>
              </a:rPr>
              <a:t>Ανασκόπηση ερευνών - Παρεμβατικές </a:t>
            </a:r>
            <a:r>
              <a:rPr lang="el-GR" sz="2800" dirty="0" smtClean="0">
                <a:solidFill>
                  <a:srgbClr val="953735"/>
                </a:solidFill>
                <a:ea typeface="+mn-ea"/>
                <a:cs typeface="+mn-cs"/>
              </a:rPr>
              <a:t>μελέτες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l-GR" sz="2800" i="1" dirty="0" smtClean="0"/>
              <a:t>(</a:t>
            </a:r>
            <a:r>
              <a:rPr lang="el-GR" sz="2800" i="1" dirty="0"/>
              <a:t>Ζήση κ.ά., </a:t>
            </a:r>
            <a:r>
              <a:rPr lang="el-GR" sz="2800" i="1" dirty="0" smtClean="0"/>
              <a:t>2003</a:t>
            </a:r>
            <a:r>
              <a:rPr lang="el-GR" sz="2800" i="1" dirty="0" smtClean="0"/>
              <a:t>)</a:t>
            </a:r>
          </a:p>
          <a:p>
            <a:pPr marL="0" indent="0">
              <a:buNone/>
            </a:pPr>
            <a:r>
              <a:rPr lang="el-GR" sz="2800" dirty="0"/>
              <a:t>Το </a:t>
            </a:r>
            <a:r>
              <a:rPr lang="el-GR" sz="2800" b="1" dirty="0"/>
              <a:t>χρονικό διάστημα </a:t>
            </a:r>
            <a:r>
              <a:rPr lang="el-GR" sz="2800" dirty="0"/>
              <a:t>του προγράμματος που εφαρμόζεται, φαίνεται να είναι καθοριστικός παράγοντας για την εμφάνιση σημαντικών επιδράσεων.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800" dirty="0" smtClean="0"/>
              <a:t>Όταν </a:t>
            </a:r>
            <a:r>
              <a:rPr lang="el-GR" sz="2800" dirty="0"/>
              <a:t>η παρέμβαση διαρκεί </a:t>
            </a:r>
            <a:r>
              <a:rPr lang="el-GR" sz="2800" u="sng" dirty="0"/>
              <a:t>ένα έτος ή περισσότερο</a:t>
            </a:r>
            <a:r>
              <a:rPr lang="el-GR" sz="2800" dirty="0"/>
              <a:t>, εμφανίζεται βελτίωση του απλού χρόνου αντίδρασης.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800" dirty="0" smtClean="0"/>
              <a:t> </a:t>
            </a:r>
            <a:r>
              <a:rPr lang="el-GR" sz="2800" dirty="0"/>
              <a:t>Όταν το χρονικό διάστημα της παρέμβασης διαρκεί λιγότερο από δύο μήνες, ο χρόνος αντίδρασης δεν βελτιώνεται σημαντικά εκτός και αν το επίπεδο φυσικής κατάστασης των συμμετεχόντων είναι πολύ χαμηλό.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9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7018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l-GR" sz="3600" dirty="0" smtClean="0">
                <a:solidFill>
                  <a:prstClr val="black"/>
                </a:solidFill>
              </a:rPr>
              <a:t>Φυσική δραστηριότητα και γνωστική λειτουργία ατόμων τρίτης ηλικίας </a:t>
            </a:r>
            <a:br>
              <a:rPr lang="el-GR" sz="3600" dirty="0" smtClean="0">
                <a:solidFill>
                  <a:prstClr val="black"/>
                </a:solidFill>
              </a:rPr>
            </a:br>
            <a:r>
              <a:rPr lang="el-GR" sz="2800" dirty="0">
                <a:solidFill>
                  <a:srgbClr val="953735"/>
                </a:solidFill>
                <a:ea typeface="+mn-ea"/>
                <a:cs typeface="+mn-cs"/>
              </a:rPr>
              <a:t>Ανασκόπηση ερευνών - Μελέτες </a:t>
            </a:r>
            <a:r>
              <a:rPr lang="el-GR" sz="2800" dirty="0" smtClean="0">
                <a:solidFill>
                  <a:srgbClr val="953735"/>
                </a:solidFill>
                <a:ea typeface="+mn-ea"/>
                <a:cs typeface="+mn-cs"/>
              </a:rPr>
              <a:t>συσχέτισης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l-GR" sz="2800" i="1" dirty="0" smtClean="0"/>
              <a:t>(</a:t>
            </a:r>
            <a:r>
              <a:rPr lang="el-GR" sz="2800" i="1" dirty="0"/>
              <a:t>Ζήση κ.ά., </a:t>
            </a:r>
            <a:r>
              <a:rPr lang="el-GR" sz="2800" i="1" dirty="0" smtClean="0"/>
              <a:t>2003</a:t>
            </a:r>
            <a:r>
              <a:rPr lang="el-GR" sz="2800" i="1" dirty="0" smtClean="0"/>
              <a:t>)</a:t>
            </a:r>
          </a:p>
          <a:p>
            <a:pPr marL="0" indent="0">
              <a:buNone/>
            </a:pPr>
            <a:r>
              <a:rPr lang="el-GR" sz="2800" dirty="0"/>
              <a:t>Υψηλά επίπεδα φυσικής δραστηριότητας έχουν θετική επίδραση στις γνωστικές λειτουργίες των ηλικιωμένων, ειδικά </a:t>
            </a:r>
            <a:r>
              <a:rPr lang="el-GR" sz="2800" u="sng" dirty="0"/>
              <a:t>στις δεξιότητες που οι απαιτήσεις για προσοχή είναι αυξημένες</a:t>
            </a:r>
            <a:r>
              <a:rPr lang="el-GR" sz="2800" dirty="0"/>
              <a:t>, όπως είναι ο χρόνος αντίδρασης με επιλογή και η δοκιμασία αντικατάστασης συμβόλων.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800" dirty="0" smtClean="0"/>
              <a:t>Ο </a:t>
            </a:r>
            <a:r>
              <a:rPr lang="el-GR" sz="2800" dirty="0"/>
              <a:t>απλός χρόνος αντίδρασης σε οπτικό ερέθισμα θεωρείται ότι επηρεάζεται μόνο από τη συστηματική συμμετοχή σε έντονες φυσικές δραστηριότητες.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800" dirty="0" smtClean="0"/>
              <a:t>Η </a:t>
            </a:r>
            <a:r>
              <a:rPr lang="el-GR" sz="2800" dirty="0"/>
              <a:t>φυσική δραστηριότητα μπορεί </a:t>
            </a:r>
            <a:r>
              <a:rPr lang="el-GR" sz="2800" u="sng" dirty="0"/>
              <a:t>να περιορίσει την επιβράδυνση του χρόνου αντίδρασης</a:t>
            </a:r>
            <a:r>
              <a:rPr lang="el-GR" sz="2800" dirty="0"/>
              <a:t>, που παρατηρείται με την γήρανση, μέσα από επιδράσεις στις κεντρικές λειτουργίες.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36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/>
              <a:t>  Σχεδιασμός προγραμμάτων άσκησης σε άτομα με γνωστικές διαταραχές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Πρακτικές Εφαρμογές</a:t>
            </a:r>
            <a:r>
              <a:rPr lang="el-GR" sz="4400" dirty="0" smtClean="0"/>
              <a:t/>
            </a:r>
            <a:br>
              <a:rPr lang="el-GR" sz="4400" dirty="0" smtClean="0"/>
            </a:br>
            <a:endParaRPr lang="el-GR" sz="4400" dirty="0" smtClean="0"/>
          </a:p>
        </p:txBody>
      </p:sp>
    </p:spTree>
    <p:extLst>
      <p:ext uri="{BB962C8B-B14F-4D97-AF65-F5344CB8AC3E}">
        <p14:creationId xmlns:p14="http://schemas.microsoft.com/office/powerpoint/2010/main" val="32498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/>
              <a:t>Άσκηση σε άτομα με γνωστικές διαταραχές</a:t>
            </a:r>
            <a:r>
              <a:rPr lang="en-GB" sz="3600" dirty="0"/>
              <a:t/>
            </a:r>
            <a:br>
              <a:rPr lang="en-GB" sz="3600" dirty="0"/>
            </a:b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Τα άτομα με γνωστικές διαταραχές, π.χ. άνοια, χρειάζονται:</a:t>
            </a:r>
          </a:p>
          <a:p>
            <a:r>
              <a:rPr lang="el-GR" sz="2400" dirty="0"/>
              <a:t> περισσότερη καθοδήγηση για να μάθουν τις ασκήσεις</a:t>
            </a:r>
          </a:p>
          <a:p>
            <a:r>
              <a:rPr lang="el-GR" sz="2400" dirty="0"/>
              <a:t> περισσότερο χρόνο για να κάνουν τις ασκήσεις </a:t>
            </a:r>
          </a:p>
          <a:p>
            <a:pPr marL="0" indent="0">
              <a:buNone/>
            </a:pPr>
            <a:r>
              <a:rPr lang="el-GR" sz="2400" dirty="0"/>
              <a:t> γι’ αυτό θα πρέπει να ασκούνται ξεχωριστά από τα άτομα που δεν αντιμετωπίζουν τέτοια προβλήματα. </a:t>
            </a:r>
          </a:p>
          <a:p>
            <a:pPr marL="0" indent="0" algn="ctr">
              <a:buNone/>
            </a:pPr>
            <a:r>
              <a:rPr lang="el-GR" sz="2400" b="1" dirty="0"/>
              <a:t>Προτεινόμενο πρόγραμμα:</a:t>
            </a:r>
          </a:p>
          <a:p>
            <a:pPr marL="0" indent="0" algn="ctr">
              <a:buNone/>
            </a:pPr>
            <a:r>
              <a:rPr lang="el-GR" sz="2400" b="1" dirty="0" err="1">
                <a:solidFill>
                  <a:srgbClr val="C00000"/>
                </a:solidFill>
              </a:rPr>
              <a:t>Remember</a:t>
            </a:r>
            <a:r>
              <a:rPr lang="el-GR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 err="1">
                <a:solidFill>
                  <a:srgbClr val="C00000"/>
                </a:solidFill>
              </a:rPr>
              <a:t>to</a:t>
            </a:r>
            <a:r>
              <a:rPr lang="el-GR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 err="1">
                <a:solidFill>
                  <a:srgbClr val="C00000"/>
                </a:solidFill>
              </a:rPr>
              <a:t>function</a:t>
            </a:r>
            <a:endParaRPr lang="el-G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2400" b="1" dirty="0"/>
              <a:t>Στόχος</a:t>
            </a:r>
            <a:r>
              <a:rPr lang="el-GR" sz="2400" dirty="0"/>
              <a:t>: Περιορισμός ενοχλητικών συμπτωμάτων - Διατήρηση της λειτουργικότητας και της ποιότητας ζωής.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795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Πρόγραμμα άσκησης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Απευθύνεται σε άτομα με:</a:t>
            </a:r>
          </a:p>
          <a:p>
            <a:r>
              <a:rPr lang="el-GR" sz="2400" dirty="0"/>
              <a:t> άνοια ή νόσο </a:t>
            </a:r>
            <a:r>
              <a:rPr lang="el-GR" sz="2400" dirty="0" err="1"/>
              <a:t>Alzheimer</a:t>
            </a:r>
            <a:endParaRPr lang="el-GR" sz="2400" dirty="0"/>
          </a:p>
          <a:p>
            <a:r>
              <a:rPr lang="el-GR" sz="2400" dirty="0"/>
              <a:t> προβλήματα μνήμης </a:t>
            </a:r>
          </a:p>
          <a:p>
            <a:r>
              <a:rPr lang="el-GR" sz="2400" dirty="0"/>
              <a:t> προβλήματα στη γνωστική λειτουργία</a:t>
            </a:r>
          </a:p>
          <a:p>
            <a:r>
              <a:rPr lang="el-GR" sz="2400" dirty="0"/>
              <a:t> προβλήματα συμπεριφοράς (περιπλάνηση, επιθετικότητα).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2400" u="sng" dirty="0"/>
              <a:t>Απώτερος σκοπός </a:t>
            </a:r>
            <a:r>
              <a:rPr lang="el-GR" sz="2400" dirty="0"/>
              <a:t>είναι η διατήρηση της ποιότητας ζωής και της ψυχικής ευεξίας. Οι ασκήσεις είναι τέτοιες ώστε να μπορούν να τις εκτελούν όλα τα άτομα και να έχουν έτσι το αίσθημα της επίτευξης.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44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0"/>
            <a:r>
              <a:rPr lang="el-GR" sz="2400" dirty="0"/>
              <a:t>Να παρουσιάσει </a:t>
            </a:r>
            <a:r>
              <a:rPr lang="el-GR" sz="2400" dirty="0" smtClean="0"/>
              <a:t>τη σχέση της γνωστικής λειτουργίας με την αύξηση της ηλικίας, αλλά και την ποιότητα ζωής. </a:t>
            </a:r>
          </a:p>
          <a:p>
            <a:pPr marL="0"/>
            <a:r>
              <a:rPr lang="el-GR" sz="2400" dirty="0" smtClean="0"/>
              <a:t>Να εισάγει τον φοιτητή σε έννοιες σχετικές με </a:t>
            </a:r>
            <a:r>
              <a:rPr lang="el-GR" sz="2400" dirty="0"/>
              <a:t>τη γνωστική λειτουργία </a:t>
            </a:r>
            <a:r>
              <a:rPr lang="el-GR" sz="2400" dirty="0" smtClean="0"/>
              <a:t>και τη φυσική δραστηριότητα, κάτι που αποσκοπεί στην διευκόλυνση της μελέτης σχετικών επιστημονικών εργασιών.</a:t>
            </a:r>
          </a:p>
          <a:p>
            <a:pPr marL="0"/>
            <a:r>
              <a:rPr lang="el-GR" sz="2400" dirty="0" smtClean="0"/>
              <a:t>Να παρουσιάσει μεθόδους άμεσης και έμμεσης αξιολόγησης της γνωστικής λειτουργίας.</a:t>
            </a:r>
          </a:p>
          <a:p>
            <a:pPr marL="0"/>
            <a:r>
              <a:rPr lang="el-GR" sz="2400" dirty="0" smtClean="0"/>
              <a:t>Να </a:t>
            </a:r>
            <a:r>
              <a:rPr lang="el-GR" sz="2400" dirty="0"/>
              <a:t>παρουσιάσει </a:t>
            </a:r>
            <a:r>
              <a:rPr lang="el-GR" sz="2400" dirty="0" smtClean="0"/>
              <a:t>τη σχέση της γνωστικής λειτουργίας με τη φυσική δραστηριότητα και την άσκηση, μέσα από ερευνητικά δεδομένα. </a:t>
            </a:r>
          </a:p>
          <a:p>
            <a:pPr marL="0"/>
            <a:r>
              <a:rPr lang="el-GR" sz="2400" dirty="0" smtClean="0"/>
              <a:t>Να προτείνει ένα πρόγραμμα άσκησης για άτομα με προβλήματα στην γνωστική λειτουργία.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r>
              <a:rPr lang="el-GR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3600" dirty="0"/>
              <a:t>Πρακτικά οφέλη του </a:t>
            </a:r>
            <a:r>
              <a:rPr lang="el-GR" sz="3600" dirty="0" smtClean="0"/>
              <a:t>προγράμματος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περιορίζει την περιπλάνηση και την λεκτική και φυσική επιθετικότητα</a:t>
            </a:r>
          </a:p>
          <a:p>
            <a:r>
              <a:rPr lang="el-GR" sz="2400" dirty="0"/>
              <a:t> βελτιώνει τον ύπνο </a:t>
            </a:r>
          </a:p>
          <a:p>
            <a:r>
              <a:rPr lang="el-GR" sz="2400" dirty="0"/>
              <a:t> βελτιώνει την ισορροπία και περιορίζει την πιθανότητα πτώσεων</a:t>
            </a:r>
          </a:p>
          <a:p>
            <a:r>
              <a:rPr lang="el-GR" sz="2400" dirty="0"/>
              <a:t> αυξάνει τη δυνατότητα πραγματοποίησης καθημερινών δραστηριοτήτων</a:t>
            </a:r>
          </a:p>
          <a:p>
            <a:r>
              <a:rPr lang="el-GR" sz="2400" dirty="0"/>
              <a:t> Παρέχει δομημένες καθημερινές </a:t>
            </a:r>
            <a:r>
              <a:rPr lang="el-GR" sz="2400" dirty="0" err="1"/>
              <a:t>ρουτίνες</a:t>
            </a:r>
            <a:endParaRPr lang="el-GR" sz="2400" dirty="0"/>
          </a:p>
          <a:p>
            <a:r>
              <a:rPr lang="el-GR" sz="2400" dirty="0"/>
              <a:t> Βελτιώνει τη γνωστική λειτουργία</a:t>
            </a:r>
          </a:p>
          <a:p>
            <a:r>
              <a:rPr lang="el-GR" sz="2400" dirty="0"/>
              <a:t> Αυξάνει την ενεργειακή δαπάνη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808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r>
              <a:rPr lang="el-GR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3600" dirty="0" smtClean="0"/>
              <a:t>Προθέρμανση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7240" y="1600200"/>
            <a:ext cx="3322712" cy="4525963"/>
          </a:xfrm>
        </p:spPr>
        <p:txBody>
          <a:bodyPr>
            <a:normAutofit/>
          </a:bodyPr>
          <a:lstStyle/>
          <a:p>
            <a:r>
              <a:rPr lang="el-GR" sz="2400" dirty="0"/>
              <a:t>κύκλοι ώμων</a:t>
            </a:r>
          </a:p>
          <a:p>
            <a:r>
              <a:rPr lang="el-GR" sz="2400" dirty="0"/>
              <a:t> διατάσεις λαιμού</a:t>
            </a:r>
          </a:p>
          <a:p>
            <a:r>
              <a:rPr lang="el-GR" sz="2400" dirty="0"/>
              <a:t> διατάσεις χεριών</a:t>
            </a:r>
          </a:p>
          <a:p>
            <a:r>
              <a:rPr lang="el-GR" sz="2400" dirty="0"/>
              <a:t> Αγκαλιές</a:t>
            </a:r>
          </a:p>
          <a:p>
            <a:r>
              <a:rPr lang="el-GR" sz="2400" dirty="0"/>
              <a:t> κύκλοι και εκτάσεις καρπών</a:t>
            </a:r>
          </a:p>
          <a:p>
            <a:r>
              <a:rPr lang="el-GR" sz="2400" dirty="0"/>
              <a:t> κύκλοι αστραγάλων</a:t>
            </a:r>
          </a:p>
          <a:p>
            <a:r>
              <a:rPr lang="el-GR" sz="2400" dirty="0"/>
              <a:t> Διατάσεις ποδιών</a:t>
            </a:r>
          </a:p>
          <a:p>
            <a:r>
              <a:rPr lang="el-GR" sz="2400" dirty="0"/>
              <a:t> Φτέρνες δάχτυλα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6036" y="1600200"/>
            <a:ext cx="2382927" cy="45259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635896" y="2132856"/>
            <a:ext cx="2232248" cy="360040"/>
          </a:xfrm>
          <a:prstGeom prst="rightArrow">
            <a:avLst>
              <a:gd name="adj1" fmla="val 50000"/>
              <a:gd name="adj2" fmla="val 7183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923928" y="4221088"/>
            <a:ext cx="1552108" cy="360040"/>
          </a:xfrm>
          <a:prstGeom prst="rightArrow">
            <a:avLst>
              <a:gd name="adj1" fmla="val 50000"/>
              <a:gd name="adj2" fmla="val 7183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277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r>
              <a:rPr lang="el-GR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3600" dirty="0"/>
              <a:t>Ασκήσεις με </a:t>
            </a:r>
            <a:r>
              <a:rPr lang="el-GR" sz="3600" dirty="0" smtClean="0"/>
              <a:t>μεγάλες μπάλες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75" y="5806162"/>
            <a:ext cx="80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Brill, P.A. (2004). </a:t>
            </a:r>
            <a:r>
              <a:rPr lang="en-US" i="1" dirty="0"/>
              <a:t>Functional fitness for older adults</a:t>
            </a:r>
            <a:r>
              <a:rPr lang="en-US" dirty="0"/>
              <a:t>. Champaign, IL: Human Kinetics.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449" y="1844824"/>
            <a:ext cx="7901101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46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r>
              <a:rPr lang="el-GR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3600" dirty="0"/>
              <a:t>Ασκήσεις με μικρές </a:t>
            </a:r>
            <a:r>
              <a:rPr lang="el-GR" sz="3600" dirty="0" smtClean="0"/>
              <a:t>μπάλες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/>
          </a:p>
        </p:txBody>
      </p:sp>
      <p:pic>
        <p:nvPicPr>
          <p:cNvPr id="6" name="Picture 6" descr="functi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101056"/>
            <a:ext cx="7734300" cy="352425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75" y="5806162"/>
            <a:ext cx="80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Brill, P.A. (2004). </a:t>
            </a:r>
            <a:r>
              <a:rPr lang="en-US" i="1" dirty="0"/>
              <a:t>Functional fitness for older adults</a:t>
            </a:r>
            <a:r>
              <a:rPr lang="en-US" dirty="0"/>
              <a:t>. Champaign, IL: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2311721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r>
              <a:rPr lang="el-GR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3600" dirty="0"/>
              <a:t>Ασκήσεις από όρθια θέση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75" y="5806162"/>
            <a:ext cx="80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Brill, P.A. (2004). </a:t>
            </a:r>
            <a:r>
              <a:rPr lang="en-US" i="1" dirty="0"/>
              <a:t>Functional fitness for older adults</a:t>
            </a:r>
            <a:r>
              <a:rPr lang="en-US" dirty="0"/>
              <a:t>. Champaign, IL: Human Kinetics.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77232"/>
            <a:ext cx="8229600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8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“Remember to function”</a:t>
            </a:r>
            <a:r>
              <a:rPr lang="el-GR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3600" dirty="0" smtClean="0"/>
              <a:t>Αποθεραπεία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7240" y="1600201"/>
            <a:ext cx="3322712" cy="3196952"/>
          </a:xfrm>
        </p:spPr>
        <p:txBody>
          <a:bodyPr>
            <a:normAutofit/>
          </a:bodyPr>
          <a:lstStyle/>
          <a:p>
            <a:r>
              <a:rPr lang="el-GR" sz="2400" dirty="0"/>
              <a:t>κύκλοι ώμων</a:t>
            </a:r>
          </a:p>
          <a:p>
            <a:r>
              <a:rPr lang="el-GR" sz="2400" dirty="0"/>
              <a:t> διατάσεις χεριών</a:t>
            </a:r>
          </a:p>
          <a:p>
            <a:r>
              <a:rPr lang="el-GR" sz="2400" dirty="0"/>
              <a:t> ωθήσεις με τα χέρια </a:t>
            </a:r>
          </a:p>
          <a:p>
            <a:r>
              <a:rPr lang="el-GR" sz="2400" dirty="0"/>
              <a:t> Αγκαλιές</a:t>
            </a:r>
          </a:p>
          <a:p>
            <a:r>
              <a:rPr lang="el-GR" sz="2400" dirty="0"/>
              <a:t> κύκλοι και εκτάσεις καρπών</a:t>
            </a:r>
          </a:p>
          <a:p>
            <a:r>
              <a:rPr lang="el-GR" sz="2400" dirty="0"/>
              <a:t> Βαθιές αναπνοές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31840" y="1700808"/>
            <a:ext cx="1728192" cy="360040"/>
          </a:xfrm>
          <a:prstGeom prst="rightArrow">
            <a:avLst>
              <a:gd name="adj1" fmla="val 50000"/>
              <a:gd name="adj2" fmla="val 7183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l-G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4003" y="1694825"/>
            <a:ext cx="3346994" cy="26702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8189" y="5256655"/>
            <a:ext cx="7272808" cy="88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rgbClr val="FF3399"/>
                </a:solidFill>
              </a:rPr>
              <a:t>Σημαντικό: </a:t>
            </a:r>
            <a:r>
              <a:rPr lang="el-GR" sz="2400" dirty="0"/>
              <a:t>Μεγαλύτερα οφέλη επιτυγχάνονται με καθημερινή εξάσκηση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639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33662"/>
            <a:ext cx="7571184" cy="465963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γνωστική λειτουργία ως στοιχείο της ποιότητας ζωής και της ψυχικής υγείας</a:t>
            </a:r>
            <a:endParaRPr lang="el-GR" dirty="0" smtClean="0"/>
          </a:p>
          <a:p>
            <a:r>
              <a:rPr lang="el-GR" dirty="0" smtClean="0"/>
              <a:t>Οι έννοιες: υγεία, </a:t>
            </a:r>
            <a:r>
              <a:rPr lang="en-US" dirty="0" smtClean="0"/>
              <a:t>fit</a:t>
            </a:r>
            <a:r>
              <a:rPr lang="en-US" dirty="0"/>
              <a:t>n</a:t>
            </a:r>
            <a:r>
              <a:rPr lang="en-US" dirty="0" smtClean="0"/>
              <a:t>ess, </a:t>
            </a:r>
            <a:r>
              <a:rPr lang="el-GR" dirty="0" smtClean="0"/>
              <a:t>φυσική δραστηριότητα &amp; άσκηση, γνωστική λειτουργία</a:t>
            </a:r>
          </a:p>
          <a:p>
            <a:r>
              <a:rPr lang="el-GR" dirty="0" smtClean="0"/>
              <a:t>Αξιολόγηση γνωστικής λειτουργίας</a:t>
            </a:r>
          </a:p>
          <a:p>
            <a:r>
              <a:rPr lang="el-GR" dirty="0" smtClean="0"/>
              <a:t>Ερευνητικά δεδομένα για τη σχέση της γνωστικής λειτουργίας με τη φυσική δραστηριότητας και την άσκηση σε ηλικιωμένα άτομα</a:t>
            </a:r>
            <a:endParaRPr lang="el-GR" dirty="0" smtClean="0"/>
          </a:p>
          <a:p>
            <a:r>
              <a:rPr lang="el-GR" dirty="0" smtClean="0"/>
              <a:t>Ενδεικτικό πρόγραμμα άσκησης για άτομα με προβλήματα γνωστικής λειτουργίας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/>
              <a:t>Άσκηση, Υγεία, γνωστική λειτουργία &amp; μάθηση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2699792" y="3933056"/>
            <a:ext cx="2664296" cy="62292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endParaRPr lang="el-GR" dirty="0"/>
          </a:p>
        </p:txBody>
      </p:sp>
      <p:pic>
        <p:nvPicPr>
          <p:cNvPr id="6" name="Picture 2" descr="http://www.utdallas.edu/research/vitalbrainaging/images/cognitiverec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76872"/>
            <a:ext cx="271464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l-GR" sz="2800" i="1" dirty="0"/>
              <a:t>Πόσο εύκολα μπορείς να σκεφτείς καθαρά και να εστιάσεις σε γνωστικά προβλήματα όταν η υγεία σου δεν είναι καλή ή όταν πονάς; </a:t>
            </a:r>
            <a:endParaRPr lang="en-GB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447675" indent="0">
              <a:buNone/>
            </a:pPr>
            <a:r>
              <a:rPr lang="el-GR" dirty="0"/>
              <a:t>Νοσηρότητα</a:t>
            </a:r>
          </a:p>
          <a:p>
            <a:pPr marL="447675" indent="0">
              <a:buNone/>
            </a:pPr>
            <a:r>
              <a:rPr lang="el-GR" dirty="0"/>
              <a:t>Ασθένεια,</a:t>
            </a:r>
          </a:p>
          <a:p>
            <a:pPr marL="447675" indent="0">
              <a:buNone/>
            </a:pPr>
            <a:r>
              <a:rPr lang="el-GR" dirty="0"/>
              <a:t>Χρόνια ασθένεια</a:t>
            </a:r>
          </a:p>
          <a:p>
            <a:pPr marL="447675" indent="0">
              <a:buNone/>
            </a:pPr>
            <a:r>
              <a:rPr lang="el-GR" dirty="0"/>
              <a:t>Φυσική </a:t>
            </a:r>
            <a:r>
              <a:rPr lang="el-GR" dirty="0" smtClean="0"/>
              <a:t>αναπηρία</a:t>
            </a:r>
            <a:endParaRPr lang="en-US" dirty="0" smtClean="0"/>
          </a:p>
          <a:p>
            <a:pPr marL="447675" indent="0">
              <a:buNone/>
            </a:pPr>
            <a:endParaRPr lang="el-GR" dirty="0"/>
          </a:p>
          <a:p>
            <a:pPr marL="447675" indent="-447675">
              <a:buNone/>
            </a:pPr>
            <a:r>
              <a:rPr lang="el-GR" b="1" i="1" dirty="0"/>
              <a:t>Αυξάνονται με την ηλικία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7" name="Right Brace 6"/>
          <p:cNvSpPr/>
          <p:nvPr/>
        </p:nvSpPr>
        <p:spPr>
          <a:xfrm rot="5400000">
            <a:off x="2303748" y="3537012"/>
            <a:ext cx="360040" cy="3168352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http://www.mfy.org/wp-content/uploads/Nursing-home-lady-e138262422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762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4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766A-B8F8-4E41-9FF6-1339A1B7987F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0741" y="815661"/>
            <a:ext cx="353725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Πρωταρχική </a:t>
            </a:r>
            <a:r>
              <a:rPr lang="el-GR" sz="2800" b="1" dirty="0" smtClean="0">
                <a:solidFill>
                  <a:prstClr val="black"/>
                </a:solidFill>
              </a:rPr>
              <a:t>γήρανση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(Αλλαγές λόγω ηλικίας)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07138" y="3140968"/>
            <a:ext cx="410445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Δευτερεύουσα γήρανση</a:t>
            </a:r>
          </a:p>
          <a:p>
            <a:pPr algn="ctr">
              <a:defRPr/>
            </a:pPr>
            <a:r>
              <a:rPr lang="en-US" sz="2400" dirty="0" smtClean="0"/>
              <a:t>(</a:t>
            </a:r>
            <a:r>
              <a:rPr lang="el-GR" sz="2400" dirty="0"/>
              <a:t>σύνδρομο </a:t>
            </a:r>
            <a:r>
              <a:rPr lang="el-GR" sz="2400" dirty="0" smtClean="0"/>
              <a:t>γήρανσης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50933" y="1538317"/>
            <a:ext cx="816865" cy="1491045"/>
            <a:chOff x="5160151" y="1338881"/>
            <a:chExt cx="816865" cy="1491045"/>
          </a:xfrm>
        </p:grpSpPr>
        <p:sp>
          <p:nvSpPr>
            <p:cNvPr id="8" name="Down Arrow 7"/>
            <p:cNvSpPr/>
            <p:nvPr/>
          </p:nvSpPr>
          <p:spPr>
            <a:xfrm>
              <a:off x="5160151" y="1821814"/>
              <a:ext cx="816865" cy="1008112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2365" y="1338881"/>
              <a:ext cx="6724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</a:rPr>
                <a:t>X</a:t>
              </a:r>
              <a:endParaRPr lang="el-GR" sz="6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4633972"/>
            <a:ext cx="729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Γνωστική έκπτωση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l-GR" sz="2800" b="1" dirty="0" smtClean="0">
                <a:sym typeface="Wingdings" pitchFamily="2" charset="2"/>
              </a:rPr>
              <a:t>παθολογικές καταστάσεις</a:t>
            </a:r>
            <a:endParaRPr lang="el-G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129316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800" dirty="0" smtClean="0"/>
              <a:t>Νόσος </a:t>
            </a:r>
            <a:r>
              <a:rPr lang="en-US" sz="2800" dirty="0" smtClean="0"/>
              <a:t>Alzheimer</a:t>
            </a:r>
            <a:endParaRPr lang="el-GR" sz="2800" dirty="0" smtClean="0"/>
          </a:p>
          <a:p>
            <a:pPr>
              <a:spcBef>
                <a:spcPts val="1200"/>
              </a:spcBef>
            </a:pPr>
            <a:r>
              <a:rPr lang="el-GR" sz="2800" i="1" dirty="0" smtClean="0"/>
              <a:t>Άλλα νοσήματα</a:t>
            </a:r>
            <a:r>
              <a:rPr lang="en-US" sz="2800" i="1" dirty="0" smtClean="0"/>
              <a:t>?</a:t>
            </a:r>
            <a:endParaRPr lang="el-GR" sz="2800" i="1" dirty="0"/>
          </a:p>
        </p:txBody>
      </p:sp>
    </p:spTree>
    <p:extLst>
      <p:ext uri="{BB962C8B-B14F-4D97-AF65-F5344CB8AC3E}">
        <p14:creationId xmlns:p14="http://schemas.microsoft.com/office/powerpoint/2010/main" val="3346585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7821</TotalTime>
  <Words>2001</Words>
  <Application>Microsoft Office PowerPoint</Application>
  <PresentationFormat>On-screen Show (4:3)</PresentationFormat>
  <Paragraphs>287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 Unicode MS</vt:lpstr>
      <vt:lpstr>Arial</vt:lpstr>
      <vt:lpstr>Calibri</vt:lpstr>
      <vt:lpstr>Wingdings</vt:lpstr>
      <vt:lpstr>Θέμα του Office</vt:lpstr>
      <vt:lpstr>ΑΣΚΗΣΗ &amp; ΨΥΧΙΚΗ ΥΓΕΙΑ 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Άσκηση, Υγεία, γνωστική λειτουργία &amp; μάθηση</vt:lpstr>
      <vt:lpstr>Πόσο εύκολα μπορείς να σκεφτείς καθαρά και να εστιάσεις σε γνωστικά προβλήματα όταν η υγεία σου δεν είναι καλή ή όταν πονάς; </vt:lpstr>
      <vt:lpstr>PowerPoint Presentation</vt:lpstr>
      <vt:lpstr>Στοιχεία της Ποιότητας Ζωής </vt:lpstr>
      <vt:lpstr>Διαστάσεις της Ψυχικής Υγείας</vt:lpstr>
      <vt:lpstr>Γνωστική Λειτουργία</vt:lpstr>
      <vt:lpstr>Γνωστική λειτουργία  στην τρίτη ηλικία</vt:lpstr>
      <vt:lpstr>PowerPoint Presentation</vt:lpstr>
      <vt:lpstr>Έννοιες …   Υγεία</vt:lpstr>
      <vt:lpstr>Έννοιες …   fitness</vt:lpstr>
      <vt:lpstr>Έννοιες …     Φυσική δραστηριότητα &amp; άσκηση</vt:lpstr>
      <vt:lpstr>Έννοιες …  Γνωστική λειτουργία</vt:lpstr>
      <vt:lpstr>Αξιολόγηση της γνωστικής λειτουργίας </vt:lpstr>
      <vt:lpstr>Γνωστική λειτουργία – Έμμεσες μετρήσεις Συνεχής προσοχή </vt:lpstr>
      <vt:lpstr>Γνωστική λειτουργία – Έμμεσες μετρήσεις Ταχύτητα μεθόδευσης πληροφοριών I</vt:lpstr>
      <vt:lpstr>Γνωστική λειτουργία – Έμμεσες μετρήσεις Ταχύτητα μεθόδευσης πληροφοριών II</vt:lpstr>
      <vt:lpstr>Γνωστική λειτουργία – Έμμεσες μετρήσεις Εργαζόμενη μνήμη</vt:lpstr>
      <vt:lpstr>Γνωστική λειτουργία – Άμεσες μετρήσεις</vt:lpstr>
      <vt:lpstr>Γνωστική λειτουργία – Άμεσες μετρήσεις Εγκεφαλογράφημα (ΕΕG)</vt:lpstr>
      <vt:lpstr>Γνωστική λειτουργία – Άμεσες μετρήσεις Τομογραφία εκπομπής ποζιτρονίων Positron emission tomography (PET)</vt:lpstr>
      <vt:lpstr>Γνωστική λειτουργία – Άμεσες μετρήσεις Υπολογιστική τομογραφία εκπομπής μονού φωτονίου  Single Photon Emission Tomography (SPET)</vt:lpstr>
      <vt:lpstr>Γνωστική λειτουργία – Άμεσες μετρήσεις Μαγνητική τομογραφία functional Magnetic Resonance Imaging (fMRI) </vt:lpstr>
      <vt:lpstr>Γνωστική λειτουργία &amp; Άσκηση Ερευνητικά δεδομένα</vt:lpstr>
      <vt:lpstr>Γνωστική λειτουργία &amp; μακροχρόνια άσκηση Ερευνητικά δεδομένα</vt:lpstr>
      <vt:lpstr>Ηλικία &amp; Φυσική δραστηριότητα</vt:lpstr>
      <vt:lpstr>Ηλικία &amp; Φυσική δραστηριότητα Ερευνητικά δεδομένα </vt:lpstr>
      <vt:lpstr>Ηλικία &amp; Φυσική δραστηριότητα Ερευνητικά δεδομένα (συνέχεια)</vt:lpstr>
      <vt:lpstr>Φυσική δραστηριότητα και γνωστική λειτουργία ατόμων τρίτης ηλικίας </vt:lpstr>
      <vt:lpstr>Φυσική δραστηριότητα και γνωστική λειτουργία ατόμων τρίτης ηλικίας  Ανασκόπηση ερευνών - Παρεμβατικές μελέτες </vt:lpstr>
      <vt:lpstr>Φυσική δραστηριότητα και γνωστική λειτουργία ατόμων τρίτης ηλικίας  Ανασκόπηση ερευνών - Μελέτες συσχέτισης </vt:lpstr>
      <vt:lpstr>Πρακτικές Εφαρμογές </vt:lpstr>
      <vt:lpstr>Άσκηση σε άτομα με γνωστικές διαταραχές </vt:lpstr>
      <vt:lpstr>Πρόγραμμα άσκησης  “Remember to function”</vt:lpstr>
      <vt:lpstr>“Remember to function”  Πρακτικά οφέλη του προγράμματος</vt:lpstr>
      <vt:lpstr>“Remember to function”  Προθέρμανση</vt:lpstr>
      <vt:lpstr>“Remember to function”  Ασκήσεις με μεγάλες μπάλες</vt:lpstr>
      <vt:lpstr>“Remember to function”  Ασκήσεις με μικρές μπάλες</vt:lpstr>
      <vt:lpstr>“Remember to function”  Ασκήσεις από όρθια θέση</vt:lpstr>
      <vt:lpstr>“Remember to function”  Αποθεραπεία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350</cp:revision>
  <dcterms:created xsi:type="dcterms:W3CDTF">2012-09-06T09:03:05Z</dcterms:created>
  <dcterms:modified xsi:type="dcterms:W3CDTF">2015-11-27T10:33:10Z</dcterms:modified>
</cp:coreProperties>
</file>