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0.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3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33.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7"/>
  </p:notesMasterIdLst>
  <p:sldIdLst>
    <p:sldId id="256" r:id="rId3"/>
    <p:sldId id="257" r:id="rId4"/>
    <p:sldId id="259" r:id="rId5"/>
    <p:sldId id="261" r:id="rId6"/>
    <p:sldId id="262" r:id="rId7"/>
    <p:sldId id="264" r:id="rId8"/>
    <p:sldId id="345" r:id="rId9"/>
    <p:sldId id="346" r:id="rId10"/>
    <p:sldId id="347" r:id="rId11"/>
    <p:sldId id="348" r:id="rId12"/>
    <p:sldId id="349" r:id="rId13"/>
    <p:sldId id="350" r:id="rId14"/>
    <p:sldId id="364" r:id="rId15"/>
    <p:sldId id="352" r:id="rId16"/>
    <p:sldId id="353" r:id="rId17"/>
    <p:sldId id="354" r:id="rId18"/>
    <p:sldId id="355" r:id="rId19"/>
    <p:sldId id="356" r:id="rId20"/>
    <p:sldId id="357" r:id="rId21"/>
    <p:sldId id="358" r:id="rId22"/>
    <p:sldId id="359" r:id="rId23"/>
    <p:sldId id="360" r:id="rId24"/>
    <p:sldId id="361" r:id="rId25"/>
    <p:sldId id="362" r:id="rId26"/>
    <p:sldId id="363" r:id="rId27"/>
    <p:sldId id="365" r:id="rId28"/>
    <p:sldId id="366" r:id="rId29"/>
    <p:sldId id="367" r:id="rId30"/>
    <p:sldId id="368" r:id="rId31"/>
    <p:sldId id="369" r:id="rId32"/>
    <p:sldId id="370" r:id="rId33"/>
    <p:sldId id="371" r:id="rId34"/>
    <p:sldId id="344" r:id="rId35"/>
    <p:sldId id="280"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17" autoAdjust="0"/>
    <p:restoredTop sz="99339" autoAdjust="0"/>
  </p:normalViewPr>
  <p:slideViewPr>
    <p:cSldViewPr>
      <p:cViewPr varScale="1">
        <p:scale>
          <a:sx n="103" d="100"/>
          <a:sy n="103" d="100"/>
        </p:scale>
        <p:origin x="120" y="22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02449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22581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542833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7956874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8953815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53756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4255667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1293223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5641277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893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19564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notesSlide" Target="../notesSlides/notesSlide30.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4" Type="http://schemas.openxmlformats.org/officeDocument/2006/relationships/tags" Target="../tags/tag146.xml"/></Relationships>
</file>

<file path=ppt/slides/_rels/slide3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notesSlide" Target="../notesSlides/notesSlide31.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tags" Target="../tags/tag151.xml"/></Relationships>
</file>

<file path=ppt/slides/_rels/slide32.xml.rels><?xml version="1.0" encoding="UTF-8" standalone="yes"?>
<Relationships xmlns="http://schemas.openxmlformats.org/package/2006/relationships"><Relationship Id="rId3" Type="http://schemas.openxmlformats.org/officeDocument/2006/relationships/tags" Target="../tags/tag155.xml"/><Relationship Id="rId7" Type="http://schemas.openxmlformats.org/officeDocument/2006/relationships/notesSlide" Target="../notesSlides/notesSlide32.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33.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tags" Target="../tags/tag161.xml"/></Relationships>
</file>

<file path=ppt/slides/_rels/slide3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9.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7.xml"/><Relationship Id="rId5" Type="http://schemas.openxmlformats.org/officeDocument/2006/relationships/tags" Target="../tags/tag22.xml"/><Relationship Id="rId10" Type="http://schemas.openxmlformats.org/officeDocument/2006/relationships/slide" Target="slide9.xml"/><Relationship Id="rId4" Type="http://schemas.openxmlformats.org/officeDocument/2006/relationships/tags" Target="../tags/tag21.xml"/><Relationship Id="rId9" Type="http://schemas.openxmlformats.org/officeDocument/2006/relationships/slide" Target="slide13.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n-US" sz="2800" b="1" dirty="0" smtClean="0"/>
              <a:t>5</a:t>
            </a:r>
            <a:r>
              <a:rPr lang="el-GR" sz="2800" b="1" dirty="0" smtClean="0"/>
              <a:t>:</a:t>
            </a:r>
            <a:r>
              <a:rPr lang="en-US" sz="2800" b="1" dirty="0" smtClean="0"/>
              <a:t> </a:t>
            </a:r>
            <a:r>
              <a:rPr lang="el-GR" sz="2800" b="1" dirty="0" smtClean="0"/>
              <a:t>Σχιζοφρένια</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altLang="el-GR" dirty="0" smtClean="0"/>
              <a:t>Αποτελεσματικότητα φαρμάκων</a:t>
            </a:r>
            <a:endParaRPr lang="en-US" sz="2800" b="0" dirty="0"/>
          </a:p>
        </p:txBody>
      </p:sp>
      <p:sp>
        <p:nvSpPr>
          <p:cNvPr id="9" name="Θέση περιεχομένου 8"/>
          <p:cNvSpPr>
            <a:spLocks noGrp="1"/>
          </p:cNvSpPr>
          <p:nvPr>
            <p:ph idx="1"/>
            <p:custDataLst>
              <p:tags r:id="rId3"/>
            </p:custDataLst>
          </p:nvPr>
        </p:nvSpPr>
        <p:spPr>
          <a:xfrm>
            <a:off x="468559" y="1570514"/>
            <a:ext cx="8147248" cy="2351139"/>
          </a:xfrm>
        </p:spPr>
        <p:txBody>
          <a:bodyPr>
            <a:noAutofit/>
          </a:bodyPr>
          <a:lstStyle/>
          <a:p>
            <a:pPr algn="just">
              <a:defRPr/>
            </a:pPr>
            <a:endParaRPr lang="el-GR" altLang="el-GR" sz="2400" dirty="0">
              <a:solidFill>
                <a:srgbClr val="000000"/>
              </a:solidFill>
              <a:cs typeface="Times New Roman" charset="0"/>
            </a:endParaRPr>
          </a:p>
          <a:p>
            <a:pPr algn="just">
              <a:defRPr/>
            </a:pPr>
            <a:r>
              <a:rPr lang="el-GR" altLang="el-GR" sz="2400" dirty="0" smtClean="0">
                <a:solidFill>
                  <a:srgbClr val="000000"/>
                </a:solidFill>
                <a:cs typeface="Times New Roman" charset="0"/>
              </a:rPr>
              <a:t>Χάρη </a:t>
            </a:r>
            <a:r>
              <a:rPr lang="el-GR" altLang="el-GR" sz="2400" dirty="0">
                <a:solidFill>
                  <a:srgbClr val="000000"/>
                </a:solidFill>
                <a:cs typeface="Times New Roman" charset="0"/>
              </a:rPr>
              <a:t>στην αυξανόμενη αποτελεσματικότητα των </a:t>
            </a:r>
            <a:r>
              <a:rPr lang="el-GR" altLang="el-GR" sz="2400" dirty="0" smtClean="0">
                <a:solidFill>
                  <a:srgbClr val="000000"/>
                </a:solidFill>
                <a:cs typeface="Times New Roman" charset="0"/>
              </a:rPr>
              <a:t>νεότερων </a:t>
            </a:r>
            <a:r>
              <a:rPr lang="el-GR" altLang="el-GR" sz="2400" dirty="0" err="1">
                <a:solidFill>
                  <a:srgbClr val="000000"/>
                </a:solidFill>
                <a:cs typeface="Times New Roman" charset="0"/>
              </a:rPr>
              <a:t>αντιψυχωτικών</a:t>
            </a:r>
            <a:r>
              <a:rPr lang="el-GR" altLang="el-GR" sz="2400" dirty="0">
                <a:solidFill>
                  <a:srgbClr val="000000"/>
                </a:solidFill>
                <a:cs typeface="Times New Roman" charset="0"/>
              </a:rPr>
              <a:t> φαρμάκων, πολλοί ασθενείς με  σχιζοφρένια  ζουν επιτυχώς στην κοινότητα.</a:t>
            </a:r>
            <a:endParaRPr lang="el-GR" altLang="el-GR" sz="2400" dirty="0">
              <a:solidFill>
                <a:srgbClr val="000000"/>
              </a:solidFill>
            </a:endParaRPr>
          </a:p>
          <a:p>
            <a:pPr marL="0" indent="0" algn="just">
              <a:buNone/>
              <a:defRPr/>
            </a:pPr>
            <a:r>
              <a:rPr lang="el-GR" altLang="el-GR" sz="2400" dirty="0">
                <a:solidFill>
                  <a:srgbClr val="000000"/>
                </a:solidFill>
                <a:cs typeface="Times New Roman" charset="0"/>
              </a:rPr>
              <a:t> </a:t>
            </a:r>
            <a:endParaRPr lang="el-GR" altLang="el-GR" sz="24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10444" y="624771"/>
            <a:ext cx="8229600" cy="940966"/>
          </a:xfrm>
        </p:spPr>
        <p:txBody>
          <a:bodyPr>
            <a:noAutofit/>
          </a:bodyPr>
          <a:lstStyle/>
          <a:p>
            <a:r>
              <a:rPr lang="el-GR" altLang="el-GR" dirty="0" smtClean="0"/>
              <a:t>Ηλικία εντοπισμού</a:t>
            </a:r>
            <a:endParaRPr lang="en-US" sz="2800" b="0" dirty="0"/>
          </a:p>
        </p:txBody>
      </p:sp>
      <p:sp>
        <p:nvSpPr>
          <p:cNvPr id="9" name="Θέση περιεχομένου 8"/>
          <p:cNvSpPr>
            <a:spLocks noGrp="1"/>
          </p:cNvSpPr>
          <p:nvPr>
            <p:ph idx="1"/>
            <p:custDataLst>
              <p:tags r:id="rId3"/>
            </p:custDataLst>
          </p:nvPr>
        </p:nvSpPr>
        <p:spPr>
          <a:xfrm>
            <a:off x="403547" y="1756783"/>
            <a:ext cx="8147248" cy="2351139"/>
          </a:xfrm>
        </p:spPr>
        <p:txBody>
          <a:bodyPr>
            <a:noAutofit/>
          </a:bodyPr>
          <a:lstStyle/>
          <a:p>
            <a:r>
              <a:rPr lang="el-GR" altLang="el-GR" dirty="0">
                <a:solidFill>
                  <a:srgbClr val="000000"/>
                </a:solidFill>
                <a:cs typeface="Times New Roman" panose="02020603050405020304" pitchFamily="18" charset="0"/>
              </a:rPr>
              <a:t>Η σχιζοφρένια συνήθως εντοπίζεται στην πρόσφατη εφηβεία ή στην αρχή της ενήλικης ζωής. </a:t>
            </a:r>
          </a:p>
          <a:p>
            <a:r>
              <a:rPr lang="el-GR" altLang="el-GR" dirty="0">
                <a:solidFill>
                  <a:srgbClr val="000000"/>
                </a:solidFill>
                <a:cs typeface="Times New Roman" panose="02020603050405020304" pitchFamily="18" charset="0"/>
              </a:rPr>
              <a:t>Σπάνια εμφανίζεται στην παιδική ηλικία. </a:t>
            </a:r>
          </a:p>
          <a:p>
            <a:r>
              <a:rPr lang="el-GR" altLang="el-GR" dirty="0">
                <a:solidFill>
                  <a:srgbClr val="000000"/>
                </a:solidFill>
                <a:cs typeface="Times New Roman" panose="02020603050405020304" pitchFamily="18" charset="0"/>
              </a:rPr>
              <a:t>Η μέγιστη επίπτωση της έναρξης της νόσου είναι 15 έως 25 ετών για τους άνδρες και 25 έως 35 ετών για  τις γυναίκες. </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4622" y="404664"/>
            <a:ext cx="8375849" cy="940966"/>
          </a:xfrm>
        </p:spPr>
        <p:txBody>
          <a:bodyPr>
            <a:noAutofit/>
          </a:bodyPr>
          <a:lstStyle/>
          <a:p>
            <a:r>
              <a:rPr lang="el-GR" altLang="el-GR" sz="4000" dirty="0" smtClean="0"/>
              <a:t>Κλινική Εικόνα</a:t>
            </a:r>
            <a:endParaRPr lang="en-US" sz="2400" b="0" dirty="0"/>
          </a:p>
        </p:txBody>
      </p:sp>
      <p:sp>
        <p:nvSpPr>
          <p:cNvPr id="9" name="Θέση περιεχομένου 8"/>
          <p:cNvSpPr>
            <a:spLocks noGrp="1"/>
          </p:cNvSpPr>
          <p:nvPr>
            <p:ph idx="1"/>
            <p:custDataLst>
              <p:tags r:id="rId3"/>
            </p:custDataLst>
          </p:nvPr>
        </p:nvSpPr>
        <p:spPr>
          <a:xfrm>
            <a:off x="444622" y="1361654"/>
            <a:ext cx="8147248" cy="2351139"/>
          </a:xfrm>
        </p:spPr>
        <p:txBody>
          <a:bodyPr>
            <a:noAutofit/>
          </a:bodyPr>
          <a:lstStyle/>
          <a:p>
            <a:pPr marL="0" indent="0" algn="just">
              <a:buNone/>
            </a:pPr>
            <a:r>
              <a:rPr lang="el-GR" altLang="el-GR" sz="2400" dirty="0" smtClean="0">
                <a:solidFill>
                  <a:srgbClr val="000000"/>
                </a:solidFill>
                <a:cs typeface="Times New Roman" panose="02020603050405020304" pitchFamily="18" charset="0"/>
              </a:rPr>
              <a:t>Η </a:t>
            </a:r>
            <a:r>
              <a:rPr lang="el-GR" altLang="el-GR" sz="2400" dirty="0">
                <a:solidFill>
                  <a:srgbClr val="000000"/>
                </a:solidFill>
                <a:cs typeface="Times New Roman" panose="02020603050405020304" pitchFamily="18" charset="0"/>
              </a:rPr>
              <a:t>μακροπρόθεσμη κλινική εικόνα, όχι πάντα, περιλαμβάνει  την προοδευτική επιδείνωση. Η κλινική εικόνα  ποικίλλει . </a:t>
            </a:r>
            <a:endParaRPr lang="el-GR" altLang="el-GR" sz="2400" b="1" dirty="0">
              <a:cs typeface="Times New Roman" panose="02020603050405020304" pitchFamily="18" charset="0"/>
            </a:endParaRPr>
          </a:p>
          <a:p>
            <a:pPr marL="0" indent="0">
              <a:buNone/>
            </a:pPr>
            <a:endParaRPr lang="el-GR" altLang="el-GR" sz="2400" b="1" dirty="0" smtClean="0">
              <a:solidFill>
                <a:srgbClr val="000000"/>
              </a:solidFill>
              <a:cs typeface="Times New Roman" panose="02020603050405020304" pitchFamily="18" charset="0"/>
            </a:endParaRPr>
          </a:p>
          <a:p>
            <a:pPr marL="0" indent="0">
              <a:buNone/>
            </a:pPr>
            <a:r>
              <a:rPr lang="el-GR" altLang="el-GR" sz="2800" b="1" dirty="0" smtClean="0">
                <a:solidFill>
                  <a:srgbClr val="000000"/>
                </a:solidFill>
                <a:cs typeface="Times New Roman" panose="02020603050405020304" pitchFamily="18" charset="0"/>
              </a:rPr>
              <a:t>Έναρξη</a:t>
            </a:r>
            <a:endParaRPr lang="el-GR" altLang="el-GR" sz="2800" b="1" dirty="0">
              <a:cs typeface="Times New Roman" panose="02020603050405020304" pitchFamily="18" charset="0"/>
            </a:endParaRPr>
          </a:p>
          <a:p>
            <a:r>
              <a:rPr lang="el-GR" altLang="el-GR" sz="2400" dirty="0">
                <a:solidFill>
                  <a:srgbClr val="000000"/>
                </a:solidFill>
                <a:cs typeface="Times New Roman" panose="02020603050405020304" pitchFamily="18" charset="0"/>
              </a:rPr>
              <a:t>Η έναρξη μπορεί να είναι απότομη ή σταδιακή, αλλά οι περισσότεροι πάσχοντες  αργά και βαθμιαία αρχίζουν να αναπτύσσουν συμπτώματα  όπως  κοινωνική απόσυρση,  ασυνήθιστη συμπεριφορά,  απώλεια  ενδιαφέροντος για το σχολείο ή για την εργασία, και </a:t>
            </a:r>
            <a:r>
              <a:rPr lang="el-GR" altLang="el-GR" sz="2400" dirty="0" err="1">
                <a:solidFill>
                  <a:srgbClr val="000000"/>
                </a:solidFill>
                <a:cs typeface="Times New Roman" panose="02020603050405020304" pitchFamily="18" charset="0"/>
              </a:rPr>
              <a:t>παραμελημένη</a:t>
            </a:r>
            <a:r>
              <a:rPr lang="el-GR" altLang="el-GR" sz="2400" dirty="0">
                <a:solidFill>
                  <a:srgbClr val="000000"/>
                </a:solidFill>
                <a:cs typeface="Times New Roman" panose="02020603050405020304" pitchFamily="18" charset="0"/>
              </a:rPr>
              <a:t> υγιεινή.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4623" y="404664"/>
            <a:ext cx="8229600" cy="940966"/>
          </a:xfrm>
        </p:spPr>
        <p:txBody>
          <a:bodyPr>
            <a:noAutofit/>
          </a:bodyPr>
          <a:lstStyle/>
          <a:p>
            <a:r>
              <a:rPr lang="el-GR" altLang="el-GR" sz="3600" dirty="0" smtClean="0"/>
              <a:t>Διάγνωση</a:t>
            </a:r>
            <a:endParaRPr lang="en-US" sz="2000" b="0" dirty="0"/>
          </a:p>
        </p:txBody>
      </p:sp>
      <p:sp>
        <p:nvSpPr>
          <p:cNvPr id="9" name="Θέση περιεχομένου 8"/>
          <p:cNvSpPr>
            <a:spLocks noGrp="1"/>
          </p:cNvSpPr>
          <p:nvPr>
            <p:ph idx="1"/>
            <p:custDataLst>
              <p:tags r:id="rId3"/>
            </p:custDataLst>
          </p:nvPr>
        </p:nvSpPr>
        <p:spPr>
          <a:xfrm>
            <a:off x="571527" y="1552700"/>
            <a:ext cx="8147248" cy="2351139"/>
          </a:xfrm>
        </p:spPr>
        <p:txBody>
          <a:bodyPr>
            <a:noAutofit/>
          </a:bodyPr>
          <a:lstStyle/>
          <a:p>
            <a:pPr algn="just">
              <a:lnSpc>
                <a:spcPct val="90000"/>
              </a:lnSpc>
            </a:pPr>
            <a:r>
              <a:rPr lang="el-GR" altLang="el-GR" sz="2800" dirty="0">
                <a:solidFill>
                  <a:srgbClr val="000000"/>
                </a:solidFill>
                <a:cs typeface="Times New Roman" panose="02020603050405020304" pitchFamily="18" charset="0"/>
              </a:rPr>
              <a:t>Η διάγνωση της σχιζοφρένιας συνήθως γίνεται όταν  αρχίζει η εμφάνιση πιο ενεργών θετικών </a:t>
            </a:r>
            <a:r>
              <a:rPr lang="el-GR" altLang="el-GR" sz="2800" dirty="0" smtClean="0">
                <a:solidFill>
                  <a:srgbClr val="000000"/>
                </a:solidFill>
                <a:cs typeface="Times New Roman" panose="02020603050405020304" pitchFamily="18" charset="0"/>
              </a:rPr>
              <a:t>συμπτωμάτων όπως:</a:t>
            </a:r>
          </a:p>
          <a:p>
            <a:pPr lvl="1" algn="just">
              <a:lnSpc>
                <a:spcPct val="90000"/>
              </a:lnSpc>
            </a:pPr>
            <a:r>
              <a:rPr lang="el-GR" altLang="el-GR" sz="2400" dirty="0" smtClean="0">
                <a:solidFill>
                  <a:srgbClr val="000000"/>
                </a:solidFill>
                <a:cs typeface="Times New Roman" panose="02020603050405020304" pitchFamily="18" charset="0"/>
              </a:rPr>
              <a:t>παραισθήσεις</a:t>
            </a:r>
          </a:p>
          <a:p>
            <a:pPr lvl="1" algn="just">
              <a:lnSpc>
                <a:spcPct val="90000"/>
              </a:lnSpc>
            </a:pPr>
            <a:r>
              <a:rPr lang="el-GR" altLang="el-GR" sz="2400" dirty="0" smtClean="0">
                <a:solidFill>
                  <a:srgbClr val="000000"/>
                </a:solidFill>
                <a:cs typeface="Times New Roman" panose="02020603050405020304" pitchFamily="18" charset="0"/>
              </a:rPr>
              <a:t>διαταραγμένη </a:t>
            </a:r>
            <a:r>
              <a:rPr lang="el-GR" altLang="el-GR" sz="2400" dirty="0">
                <a:solidFill>
                  <a:srgbClr val="000000"/>
                </a:solidFill>
                <a:cs typeface="Times New Roman" panose="02020603050405020304" pitchFamily="18" charset="0"/>
              </a:rPr>
              <a:t>σκέψη. </a:t>
            </a:r>
            <a:endParaRPr lang="el-GR" altLang="el-GR" sz="2400" dirty="0">
              <a:solidFill>
                <a:srgbClr val="000000"/>
              </a:solidFill>
            </a:endParaRPr>
          </a:p>
          <a:p>
            <a:pPr algn="just">
              <a:lnSpc>
                <a:spcPct val="90000"/>
              </a:lnSpc>
            </a:pPr>
            <a:r>
              <a:rPr lang="el-GR" altLang="el-GR" sz="2800" dirty="0">
                <a:solidFill>
                  <a:srgbClr val="000000"/>
                </a:solidFill>
                <a:cs typeface="Times New Roman" panose="02020603050405020304" pitchFamily="18" charset="0"/>
              </a:rPr>
              <a:t>Ανεξάρτητα από το  πότε και το πώς  η ασθένεια αρχίζει και τον τύπο σχιζοφρένιας,  οι επιπτώσεις για τους περισσότερους </a:t>
            </a:r>
            <a:r>
              <a:rPr lang="el-GR" altLang="el-GR" sz="2800" dirty="0" smtClean="0">
                <a:solidFill>
                  <a:srgbClr val="000000"/>
                </a:solidFill>
                <a:cs typeface="Times New Roman" panose="02020603050405020304" pitchFamily="18" charset="0"/>
              </a:rPr>
              <a:t>ασθενείς </a:t>
            </a:r>
            <a:r>
              <a:rPr lang="el-GR" altLang="el-GR" sz="2800" dirty="0">
                <a:solidFill>
                  <a:srgbClr val="000000"/>
                </a:solidFill>
                <a:cs typeface="Times New Roman" panose="02020603050405020304" pitchFamily="18" charset="0"/>
              </a:rPr>
              <a:t>και τις οικογένειές τους είναι  ουσιαστικές και διαρκούν. </a:t>
            </a:r>
            <a:endParaRPr lang="el-GR" altLang="el-GR" sz="2800" b="1" dirty="0">
              <a:cs typeface="Times New Roman" panose="02020603050405020304" pitchFamily="18" charset="0"/>
            </a:endParaRPr>
          </a:p>
          <a:p>
            <a:pPr>
              <a:lnSpc>
                <a:spcPct val="90000"/>
              </a:lnSpc>
            </a:pPr>
            <a:endParaRPr lang="el-GR" altLang="el-GR" sz="2800" b="1" dirty="0">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4000" dirty="0" smtClean="0">
                <a:solidFill>
                  <a:srgbClr val="000000"/>
                </a:solidFill>
                <a:cs typeface="Times New Roman" panose="02020603050405020304" pitchFamily="18" charset="0"/>
              </a:rPr>
              <a:t>Πότε </a:t>
            </a:r>
            <a:r>
              <a:rPr lang="el-GR" altLang="el-GR" sz="4000" dirty="0">
                <a:solidFill>
                  <a:srgbClr val="000000"/>
                </a:solidFill>
                <a:cs typeface="Times New Roman" panose="02020603050405020304" pitchFamily="18" charset="0"/>
              </a:rPr>
              <a:t>και πώς </a:t>
            </a:r>
            <a:r>
              <a:rPr lang="el-GR" altLang="el-GR" sz="4000" dirty="0" smtClean="0">
                <a:solidFill>
                  <a:srgbClr val="000000"/>
                </a:solidFill>
                <a:cs typeface="Times New Roman" panose="02020603050405020304" pitchFamily="18" charset="0"/>
              </a:rPr>
              <a:t>αναπτύσσεται</a:t>
            </a:r>
            <a:endParaRPr lang="en-US" sz="24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Το πότε και πώς η ασθένεια αναπτύσσεται φαίνεται να επηρεάζει την  έκβαση.</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 Η ηλικία της έναρξης εμφανίζεται να είναι ένας σημαντικός παράγοντας στο πόσο καλά ο ασθενής εξελίσσεται. </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Εκείνοι που  αναπτύσσουν την ασθένεια, νωρίτερα παρουσιάζουν χειρότερη έκβαση από  εκείνους που την αναπτύσσουν αργότερα.</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 Οι </a:t>
            </a:r>
            <a:r>
              <a:rPr lang="el-GR" altLang="el-GR" sz="2400" dirty="0" err="1">
                <a:solidFill>
                  <a:srgbClr val="000000"/>
                </a:solidFill>
                <a:cs typeface="Times New Roman" panose="02020603050405020304" pitchFamily="18" charset="0"/>
              </a:rPr>
              <a:t>νεώτεροι</a:t>
            </a:r>
            <a:r>
              <a:rPr lang="el-GR" altLang="el-GR" sz="2400" dirty="0">
                <a:solidFill>
                  <a:srgbClr val="000000"/>
                </a:solidFill>
                <a:cs typeface="Times New Roman" panose="02020603050405020304" pitchFamily="18" charset="0"/>
              </a:rPr>
              <a:t> ασθενείς εμφανίζουν μια  χειρότερη ρύθμιση της νόσου και  μια μεγαλύτερη γνωστική εξασθένιση από  τους μεγαλύτερους σε ηλικία.</a:t>
            </a:r>
            <a:r>
              <a:rPr lang="el-GR" altLang="el-GR" sz="2400" dirty="0"/>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solidFill>
                  <a:srgbClr val="000000"/>
                </a:solidFill>
                <a:cs typeface="Times New Roman" panose="02020603050405020304" pitchFamily="18" charset="0"/>
              </a:rPr>
              <a:t>Κατηγορίες Συμπτωμάτων</a:t>
            </a:r>
            <a:endParaRPr lang="en-US" sz="2800" b="0" dirty="0"/>
          </a:p>
        </p:txBody>
      </p:sp>
      <p:sp>
        <p:nvSpPr>
          <p:cNvPr id="9" name="Θέση περιεχομένου 8"/>
          <p:cNvSpPr>
            <a:spLocks noGrp="1"/>
          </p:cNvSpPr>
          <p:nvPr>
            <p:ph idx="1"/>
            <p:custDataLst>
              <p:tags r:id="rId3"/>
            </p:custDataLst>
          </p:nvPr>
        </p:nvSpPr>
        <p:spPr>
          <a:xfrm>
            <a:off x="390364" y="1628800"/>
            <a:ext cx="8147248" cy="2351139"/>
          </a:xfrm>
        </p:spPr>
        <p:txBody>
          <a:bodyPr>
            <a:noAutofit/>
          </a:bodyPr>
          <a:lstStyle/>
          <a:p>
            <a:pPr algn="just">
              <a:lnSpc>
                <a:spcPct val="90000"/>
              </a:lnSpc>
            </a:pPr>
            <a:r>
              <a:rPr lang="el-GR" altLang="el-GR" sz="2000" dirty="0">
                <a:solidFill>
                  <a:srgbClr val="000000"/>
                </a:solidFill>
                <a:cs typeface="Times New Roman" panose="02020603050405020304" pitchFamily="18" charset="0"/>
              </a:rPr>
              <a:t>Τα συμπτώματα της σχιζοφρένιας διαιρούνται σε  δύο σημαντικές κατηγορίες: </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 </a:t>
            </a:r>
            <a:r>
              <a:rPr lang="el-GR" altLang="el-GR" sz="2000" b="1" i="1" dirty="0">
                <a:solidFill>
                  <a:srgbClr val="000000"/>
                </a:solidFill>
                <a:cs typeface="Times New Roman" panose="02020603050405020304" pitchFamily="18" charset="0"/>
              </a:rPr>
              <a:t>θετικά  </a:t>
            </a:r>
            <a:r>
              <a:rPr lang="el-GR" altLang="el-GR" sz="2000" dirty="0">
                <a:solidFill>
                  <a:srgbClr val="000000"/>
                </a:solidFill>
                <a:cs typeface="Times New Roman" panose="02020603050405020304" pitchFamily="18" charset="0"/>
              </a:rPr>
              <a:t>ή  </a:t>
            </a:r>
            <a:r>
              <a:rPr lang="el-GR" altLang="el-GR" sz="2000" i="1" dirty="0">
                <a:solidFill>
                  <a:srgbClr val="000000"/>
                </a:solidFill>
                <a:cs typeface="Times New Roman" panose="02020603050405020304" pitchFamily="18" charset="0"/>
              </a:rPr>
              <a:t>σκληρά συμπτώματα, </a:t>
            </a:r>
            <a:r>
              <a:rPr lang="el-GR" altLang="el-GR" sz="2000" dirty="0">
                <a:solidFill>
                  <a:srgbClr val="000000"/>
                </a:solidFill>
                <a:cs typeface="Times New Roman" panose="02020603050405020304" pitchFamily="18" charset="0"/>
              </a:rPr>
              <a:t>που περιλαμβάνουν τις, παραισθήσεις, και τη συνολικά αποδιοργανωμένη σκέψη, ομιλία, και συμπεριφορά,</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  και  </a:t>
            </a:r>
            <a:r>
              <a:rPr lang="el-GR" altLang="el-GR" sz="2000" b="1" i="1" dirty="0">
                <a:solidFill>
                  <a:srgbClr val="000000"/>
                </a:solidFill>
                <a:cs typeface="Times New Roman" panose="02020603050405020304" pitchFamily="18" charset="0"/>
              </a:rPr>
              <a:t>αρνητικά </a:t>
            </a:r>
            <a:r>
              <a:rPr lang="el-GR" altLang="el-GR" sz="2000" i="1" dirty="0">
                <a:solidFill>
                  <a:srgbClr val="000000"/>
                </a:solidFill>
                <a:cs typeface="Times New Roman" panose="02020603050405020304" pitchFamily="18" charset="0"/>
              </a:rPr>
              <a:t>ή μαλακά συμπτώματα </a:t>
            </a:r>
            <a:r>
              <a:rPr lang="el-GR" altLang="el-GR" sz="2000" dirty="0">
                <a:solidFill>
                  <a:srgbClr val="000000"/>
                </a:solidFill>
                <a:cs typeface="Times New Roman" panose="02020603050405020304" pitchFamily="18" charset="0"/>
              </a:rPr>
              <a:t>όπως το επίπεδο συναίσθημα, έλλειψη της επιθυμίας,  κοινωνική απόσυρση ή και ταλαιπωρία. </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Τα φάρμακα μπορούν να ελέγξουν τα θετικά συμπτώματα, αλλά συχνά τα αρνητικά συμπτώματα εμμένουν  και μετά τη μείωση των θετικών συμπτωμάτων.</a:t>
            </a:r>
          </a:p>
          <a:p>
            <a:pPr algn="just">
              <a:lnSpc>
                <a:spcPct val="90000"/>
              </a:lnSpc>
            </a:pPr>
            <a:r>
              <a:rPr lang="el-GR" altLang="el-GR" sz="2000" dirty="0">
                <a:solidFill>
                  <a:srgbClr val="000000"/>
                </a:solidFill>
                <a:cs typeface="Times New Roman" panose="02020603050405020304" pitchFamily="18" charset="0"/>
              </a:rPr>
              <a:t>Αυτό εμποδίζει την αποκατάσταση και τη βελτίωση της λειτουργικότητας. </a:t>
            </a:r>
            <a:endParaRPr lang="el-GR" altLang="el-GR" sz="2000" dirty="0">
              <a:cs typeface="Times New Roman" panose="02020603050405020304" pitchFamily="18" charset="0"/>
            </a:endParaRPr>
          </a:p>
          <a:p>
            <a:pPr>
              <a:lnSpc>
                <a:spcPct val="90000"/>
              </a:lnSpc>
            </a:pPr>
            <a:endParaRPr lang="el-GR" altLang="el-GR" sz="20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Επιπτώσεις σχιζοφρένιας</a:t>
            </a:r>
            <a:endParaRPr lang="en-US" sz="28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Η σχιζοφρένια έχει επιπτώσεις στις διαδικασίες σκέψης και το περιεχόμενο</a:t>
            </a:r>
            <a:r>
              <a:rPr lang="en-US" altLang="el-GR" sz="2800" dirty="0">
                <a:solidFill>
                  <a:srgbClr val="000000"/>
                </a:solidFill>
                <a:cs typeface="Times New Roman" panose="02020603050405020304" pitchFamily="18" charset="0"/>
              </a:rPr>
              <a:t> </a:t>
            </a:r>
            <a:r>
              <a:rPr lang="el-GR" altLang="el-GR" sz="2800" dirty="0">
                <a:solidFill>
                  <a:srgbClr val="000000"/>
                </a:solidFill>
                <a:cs typeface="Times New Roman" panose="02020603050405020304" pitchFamily="18" charset="0"/>
              </a:rPr>
              <a:t>,  την αντίληψη, το συναίσθημα, τη συμπεριφορά, και την κοινωνική λειτουργία </a:t>
            </a:r>
            <a:endParaRPr lang="en-US" altLang="el-GR" sz="2800" dirty="0">
              <a:solidFill>
                <a:srgbClr val="000000"/>
              </a:solidFill>
              <a:cs typeface="Times New Roman" panose="02020603050405020304" pitchFamily="18" charset="0"/>
            </a:endParaRPr>
          </a:p>
          <a:p>
            <a:pPr>
              <a:lnSpc>
                <a:spcPct val="90000"/>
              </a:lnSpc>
            </a:pPr>
            <a:r>
              <a:rPr lang="el-GR" altLang="el-GR" sz="2800" dirty="0">
                <a:solidFill>
                  <a:srgbClr val="000000"/>
                </a:solidFill>
                <a:cs typeface="Times New Roman" panose="02020603050405020304" pitchFamily="18" charset="0"/>
              </a:rPr>
              <a:t>εντούτοις,</a:t>
            </a:r>
            <a:r>
              <a:rPr lang="en-US" altLang="el-GR" sz="2800" dirty="0">
                <a:solidFill>
                  <a:srgbClr val="000000"/>
                </a:solidFill>
                <a:cs typeface="Times New Roman" panose="02020603050405020304" pitchFamily="18" charset="0"/>
              </a:rPr>
              <a:t> </a:t>
            </a:r>
            <a:r>
              <a:rPr lang="el-GR" altLang="el-GR" sz="2800" dirty="0">
                <a:solidFill>
                  <a:srgbClr val="000000"/>
                </a:solidFill>
                <a:cs typeface="Times New Roman" panose="02020603050405020304" pitchFamily="18" charset="0"/>
              </a:rPr>
              <a:t>έχει διαφορετικές επιπτώσεις σε κάθε άτομο. </a:t>
            </a:r>
            <a:endParaRPr lang="en-US" altLang="el-GR" sz="2800" dirty="0">
              <a:solidFill>
                <a:srgbClr val="000000"/>
              </a:solidFill>
              <a:cs typeface="Times New Roman" panose="02020603050405020304" pitchFamily="18" charset="0"/>
            </a:endParaRPr>
          </a:p>
          <a:p>
            <a:pPr>
              <a:lnSpc>
                <a:spcPct val="90000"/>
              </a:lnSpc>
            </a:pPr>
            <a:r>
              <a:rPr lang="el-GR" altLang="el-GR" sz="2800" dirty="0">
                <a:solidFill>
                  <a:srgbClr val="000000"/>
                </a:solidFill>
                <a:cs typeface="Times New Roman" panose="02020603050405020304" pitchFamily="18" charset="0"/>
              </a:rPr>
              <a:t> Ο νοσηλευτής  δεν πρέπει να θεωρεί πως όλοι οι ασθενείς που πάσχουν από τη νόσο θα έχουν τις ίδιες ικανότητες ή  περιορισμούς.</a:t>
            </a:r>
            <a:r>
              <a:rPr lang="el-GR" altLang="el-GR" sz="2800" dirty="0"/>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altLang="el-GR" dirty="0" smtClean="0"/>
              <a:t>Παρεμβάσεις νοσηλευτών</a:t>
            </a:r>
            <a:endParaRPr lang="el-GR" dirty="0"/>
          </a:p>
        </p:txBody>
      </p:sp>
      <p:sp>
        <p:nvSpPr>
          <p:cNvPr id="9" name="Θέση περιεχομένου 8"/>
          <p:cNvSpPr>
            <a:spLocks noGrp="1"/>
          </p:cNvSpPr>
          <p:nvPr>
            <p:ph idx="1"/>
            <p:custDataLst>
              <p:tags r:id="rId3"/>
            </p:custDataLst>
          </p:nvPr>
        </p:nvSpPr>
        <p:spPr>
          <a:xfrm>
            <a:off x="215516" y="1535854"/>
            <a:ext cx="8712968" cy="2351139"/>
          </a:xfrm>
        </p:spPr>
        <p:txBody>
          <a:bodyPr>
            <a:noAutofit/>
          </a:bodyPr>
          <a:lstStyle/>
          <a:p>
            <a:pPr algn="just">
              <a:lnSpc>
                <a:spcPct val="90000"/>
              </a:lnSpc>
            </a:pPr>
            <a:r>
              <a:rPr lang="el-GR" altLang="el-GR" sz="2000" dirty="0">
                <a:solidFill>
                  <a:srgbClr val="000000"/>
                </a:solidFill>
                <a:cs typeface="Times New Roman" panose="02020603050405020304" pitchFamily="18" charset="0"/>
              </a:rPr>
              <a:t>Παραδείγματος χάριν, ο νοσηλευτής μπορεί να φροντίσει  έναν ασθενή  σε μια οξεία κατάσταση</a:t>
            </a:r>
            <a:r>
              <a:rPr lang="el-GR" altLang="el-GR" sz="2000" dirty="0">
                <a:solidFill>
                  <a:srgbClr val="000000"/>
                </a:solidFill>
              </a:rPr>
              <a:t>:</a:t>
            </a:r>
            <a:r>
              <a:rPr lang="el-GR" altLang="el-GR" sz="2000" dirty="0">
                <a:solidFill>
                  <a:srgbClr val="000000"/>
                </a:solidFill>
                <a:cs typeface="Times New Roman" panose="02020603050405020304" pitchFamily="18" charset="0"/>
              </a:rPr>
              <a:t> Ο ασθενής μπορεί να εμφανιστεί  φοβισμένος, να ακούει  φωνές (παραισθήσεις), να μην έχει καμία οπτική επαφή, και να μουρμουρίζει συνεχώς.</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 Ο νοσηλευτής </a:t>
            </a:r>
            <a:r>
              <a:rPr lang="el-GR" altLang="el-GR" sz="2000" dirty="0">
                <a:solidFill>
                  <a:srgbClr val="000000"/>
                </a:solidFill>
              </a:rPr>
              <a:t>στην περίπτωση αυτή</a:t>
            </a:r>
            <a:r>
              <a:rPr lang="el-GR" altLang="el-GR" sz="2000" dirty="0">
                <a:solidFill>
                  <a:srgbClr val="000000"/>
                </a:solidFill>
                <a:cs typeface="Times New Roman" panose="02020603050405020304" pitchFamily="18" charset="0"/>
              </a:rPr>
              <a:t> θα εξέταζε τα θετικά ή ψυχωτικά συμπτώματα της νόσου. </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Ένας άλλος νοσηλευτής μπορεί να αντιμετωπίσει έναν ασθενή με   σχιζοφρένια σε κοινοτικό περιβάλλον που δεν βιώνει ψυχωτικά συμπτώματα: αυτός ο ασθενής στερείται την ενέργεια για τους καθημερινούς του στόχους και έχει  συναισθήματα μοναξιάς και  απομόνωσης (αρνητικά συμπτώματα της σχιζοφρένιας).</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 Αν και οι δύο ασθενείς έχουν την ίδια ιατρική διάγνωση, η μέθοδος και οι παρεμβάσεις που κάθε νοσηλευτής  υιοθετεί είναι πολύ διαφορετικές. </a:t>
            </a:r>
            <a:endParaRPr lang="el-GR" altLang="el-GR" sz="2000" dirty="0">
              <a:cs typeface="Times New Roman" panose="02020603050405020304" pitchFamily="18" charset="0"/>
            </a:endParaRPr>
          </a:p>
          <a:p>
            <a:pPr>
              <a:lnSpc>
                <a:spcPct val="90000"/>
              </a:lnSpc>
            </a:pPr>
            <a:endParaRPr lang="el-GR" altLang="el-GR" sz="20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Ιστορικό</a:t>
            </a:r>
            <a:endParaRPr lang="en-US" sz="2800" b="0" dirty="0"/>
          </a:p>
        </p:txBody>
      </p:sp>
      <p:sp>
        <p:nvSpPr>
          <p:cNvPr id="9" name="Θέση περιεχομένου 8"/>
          <p:cNvSpPr>
            <a:spLocks noGrp="1"/>
          </p:cNvSpPr>
          <p:nvPr>
            <p:ph idx="1"/>
            <p:custDataLst>
              <p:tags r:id="rId3"/>
            </p:custDataLst>
          </p:nvPr>
        </p:nvSpPr>
        <p:spPr>
          <a:xfrm>
            <a:off x="215516" y="1844824"/>
            <a:ext cx="8712968" cy="2351139"/>
          </a:xfrm>
        </p:spPr>
        <p:txBody>
          <a:bodyPr>
            <a:noAutofit/>
          </a:bodyPr>
          <a:lstStyle/>
          <a:p>
            <a:pPr algn="just"/>
            <a:r>
              <a:rPr lang="el-GR" altLang="el-GR" sz="2800" dirty="0">
                <a:solidFill>
                  <a:srgbClr val="000000"/>
                </a:solidFill>
                <a:cs typeface="Times New Roman" panose="02020603050405020304" pitchFamily="18" charset="0"/>
              </a:rPr>
              <a:t>Ο νοσηλευτής αποσπά αρχικά τις πληροφορίες για το προηγούμενο ιστορικό του ασθενούς με σχιζοφρένια για να συγκεντρώσει τα δεδομένα. </a:t>
            </a:r>
            <a:endParaRPr lang="el-GR" altLang="el-GR" sz="2800" dirty="0">
              <a:solidFill>
                <a:srgbClr val="000000"/>
              </a:solidFill>
              <a:latin typeface="Times New Roman" panose="02020603050405020304" pitchFamily="18" charset="0"/>
            </a:endParaRPr>
          </a:p>
          <a:p>
            <a:pPr algn="just"/>
            <a:r>
              <a:rPr lang="el-GR" altLang="el-GR" sz="2800" dirty="0">
                <a:solidFill>
                  <a:srgbClr val="000000"/>
                </a:solidFill>
                <a:cs typeface="Times New Roman" panose="02020603050405020304" pitchFamily="18" charset="0"/>
              </a:rPr>
              <a:t>Υποβάλλει τις ερωτήσεις για το πώς ο </a:t>
            </a:r>
            <a:r>
              <a:rPr lang="el-GR" altLang="el-GR" sz="2800" dirty="0" smtClean="0">
                <a:solidFill>
                  <a:srgbClr val="000000"/>
                </a:solidFill>
                <a:cs typeface="Times New Roman" panose="02020603050405020304" pitchFamily="18" charset="0"/>
              </a:rPr>
              <a:t>ασθενής </a:t>
            </a:r>
            <a:r>
              <a:rPr lang="el-GR" altLang="el-GR" sz="2800" dirty="0">
                <a:solidFill>
                  <a:srgbClr val="000000"/>
                </a:solidFill>
                <a:cs typeface="Times New Roman" panose="02020603050405020304" pitchFamily="18" charset="0"/>
              </a:rPr>
              <a:t>λειτούργησε πριν η κρίση </a:t>
            </a:r>
            <a:r>
              <a:rPr lang="el-GR" altLang="el-GR" sz="2800" dirty="0" smtClean="0">
                <a:solidFill>
                  <a:srgbClr val="000000"/>
                </a:solidFill>
                <a:cs typeface="Times New Roman" panose="02020603050405020304" pitchFamily="18" charset="0"/>
              </a:rPr>
              <a:t>αναπτυχθεί όπως : </a:t>
            </a:r>
            <a:endParaRPr lang="el-GR" altLang="el-GR" sz="2800" dirty="0">
              <a:solidFill>
                <a:srgbClr val="000000"/>
              </a:solidFill>
              <a:latin typeface="Times New Roman" panose="02020603050405020304" pitchFamily="18" charset="0"/>
            </a:endParaRPr>
          </a:p>
          <a:p>
            <a:pPr lvl="1" algn="just"/>
            <a:r>
              <a:rPr lang="el-GR" altLang="el-GR" sz="2400" b="1" dirty="0" smtClean="0">
                <a:solidFill>
                  <a:srgbClr val="000000"/>
                </a:solidFill>
                <a:cs typeface="Times New Roman" panose="02020603050405020304" pitchFamily="18" charset="0"/>
              </a:rPr>
              <a:t>"</a:t>
            </a:r>
            <a:r>
              <a:rPr lang="el-GR" altLang="el-GR" sz="2400" b="1" dirty="0">
                <a:solidFill>
                  <a:srgbClr val="000000"/>
                </a:solidFill>
                <a:cs typeface="Times New Roman" panose="02020603050405020304" pitchFamily="18" charset="0"/>
              </a:rPr>
              <a:t>πώς ξοδεύετε το χρόνο σας συνήθως;" </a:t>
            </a:r>
            <a:r>
              <a:rPr lang="el-GR" altLang="el-GR" sz="2400" dirty="0">
                <a:solidFill>
                  <a:srgbClr val="000000"/>
                </a:solidFill>
                <a:cs typeface="Times New Roman" panose="02020603050405020304" pitchFamily="18" charset="0"/>
              </a:rPr>
              <a:t>και</a:t>
            </a:r>
            <a:r>
              <a:rPr lang="el-GR" altLang="el-GR" sz="2400" b="1" dirty="0">
                <a:solidFill>
                  <a:srgbClr val="000000"/>
                </a:solidFill>
                <a:cs typeface="Times New Roman" panose="02020603050405020304" pitchFamily="18" charset="0"/>
              </a:rPr>
              <a:t> "μπορείτε να περιγράψετε τι κάνετε κάθε ημέρα;" </a:t>
            </a:r>
            <a:endParaRPr lang="el-GR" altLang="el-GR" sz="2400" b="1" dirty="0">
              <a:cs typeface="Times New Roman" panose="02020603050405020304" pitchFamily="18" charset="0"/>
            </a:endParaRPr>
          </a:p>
          <a:p>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Νοσηλευτική αξιολόγηση</a:t>
            </a:r>
            <a:endParaRPr lang="el-GR" dirty="0"/>
          </a:p>
        </p:txBody>
      </p:sp>
      <p:sp>
        <p:nvSpPr>
          <p:cNvPr id="9" name="Θέση περιεχομένου 8"/>
          <p:cNvSpPr>
            <a:spLocks noGrp="1"/>
          </p:cNvSpPr>
          <p:nvPr>
            <p:ph idx="1"/>
            <p:custDataLst>
              <p:tags r:id="rId3"/>
            </p:custDataLst>
          </p:nvPr>
        </p:nvSpPr>
        <p:spPr>
          <a:xfrm>
            <a:off x="215516" y="1124744"/>
            <a:ext cx="871296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Ο νοσηλευτής αξιολογεί την ηλικία της έναρξης της σχιζοφρένιας, ξέροντας ότι οι χειρότερες εκβάσεις συνδέονται με  μια πιο νεαρή ηλικία έναρξης. </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Η εκμάθηση του προηγούμενου ιστορικού του ασθενούς, των εισαγωγών σε νοσοκομείο και της απάντησης στην εισαγωγή σε νοσοκομείο είναι επίσης σημαντική. </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Ο νοσηλευτής αξιολογεί επίσης τον ασθενή για τις προηγούμενες  προσπάθειες αυτοκτονίας. </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10% όλων των ανθρώπων με σχιζοφρένεια διαπράττουν  τελικά αυτοκτονία.</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 Ο νοσηλευτής μπορεί να ρωτήσει, "έχετε ποτέ αποπειραθεί να αυτοκτονήσετε" ή "έχετε ακούσει ποτέ φωνές να σας λένε να κάνετε κακό στον εαυτό σας;" </a:t>
            </a:r>
            <a:endParaRPr lang="el-GR" altLang="el-GR" sz="2400" dirty="0"/>
          </a:p>
          <a:p>
            <a:pPr>
              <a:lnSpc>
                <a:spcPct val="90000"/>
              </a:lnSpc>
            </a:pP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Παραδείγματα ερωτήσεων</a:t>
            </a:r>
            <a:endParaRPr lang="en-US" sz="2800" b="0" dirty="0"/>
          </a:p>
        </p:txBody>
      </p:sp>
      <p:sp>
        <p:nvSpPr>
          <p:cNvPr id="9" name="Θέση περιεχομένου 8"/>
          <p:cNvSpPr>
            <a:spLocks noGrp="1"/>
          </p:cNvSpPr>
          <p:nvPr>
            <p:ph idx="1"/>
            <p:custDataLst>
              <p:tags r:id="rId3"/>
            </p:custDataLst>
          </p:nvPr>
        </p:nvSpPr>
        <p:spPr>
          <a:xfrm>
            <a:off x="215516" y="1177460"/>
            <a:ext cx="8712968" cy="2351139"/>
          </a:xfrm>
        </p:spPr>
        <p:txBody>
          <a:bodyPr>
            <a:noAutofit/>
          </a:bodyPr>
          <a:lstStyle/>
          <a:p>
            <a:pPr algn="just">
              <a:lnSpc>
                <a:spcPct val="90000"/>
              </a:lnSpc>
            </a:pPr>
            <a:r>
              <a:rPr lang="el-GR" altLang="el-GR" sz="2000" dirty="0">
                <a:solidFill>
                  <a:srgbClr val="000000"/>
                </a:solidFill>
                <a:cs typeface="Times New Roman" panose="02020603050405020304" pitchFamily="18" charset="0"/>
              </a:rPr>
              <a:t> Παρομοίως, είναι σημαντικό να αποσπαστούν οι πληροφορίες για οποιαδήποτε</a:t>
            </a:r>
            <a:r>
              <a:rPr lang="el-GR" altLang="el-GR" sz="2000" dirty="0">
                <a:solidFill>
                  <a:srgbClr val="000000"/>
                </a:solidFill>
              </a:rPr>
              <a:t> </a:t>
            </a:r>
            <a:r>
              <a:rPr lang="el-GR" altLang="el-GR" sz="2000" dirty="0">
                <a:solidFill>
                  <a:srgbClr val="000000"/>
                </a:solidFill>
                <a:cs typeface="Times New Roman" panose="02020603050405020304" pitchFamily="18" charset="0"/>
              </a:rPr>
              <a:t>ιστορικό βίας ή  επιθετικότητας επειδή ένα ιστορικό  επιθετικής συμπεριφοράς είναι ισχυρός προάγγελος της μελλοντικής επιθετικότητας.</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 Ο νοσηλευτής μπορεί να ρωτήσει "Τι κάνεις εάν είσαι νευριασμένος, εξαγριωμένος ή φοβισμένος;«</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Ο νοσηλευτής αξιολογεί εάν ο ασθενής έχει χρησιμοποιήσει  τα τρέχοντα συστήματα υποστήριξης κάνοντας στον ασθενή μεταξύ άλλων τις ακόλουθες ερωτήσεις: </a:t>
            </a:r>
            <a:endParaRPr lang="el-GR" altLang="el-GR" sz="2000" dirty="0">
              <a:solidFill>
                <a:srgbClr val="000000"/>
              </a:solidFill>
            </a:endParaRPr>
          </a:p>
          <a:p>
            <a:pPr algn="just">
              <a:lnSpc>
                <a:spcPct val="90000"/>
              </a:lnSpc>
            </a:pPr>
            <a:r>
              <a:rPr lang="el-GR" altLang="el-GR" sz="2000" dirty="0">
                <a:solidFill>
                  <a:srgbClr val="000000"/>
                </a:solidFill>
                <a:cs typeface="Times New Roman" panose="02020603050405020304" pitchFamily="18" charset="0"/>
              </a:rPr>
              <a:t>Έχεις επαφή με την οικογένεια ή τους φίλους; </a:t>
            </a:r>
            <a:endParaRPr lang="el-GR" altLang="el-GR" sz="2000" dirty="0" smtClean="0">
              <a:solidFill>
                <a:srgbClr val="000000"/>
              </a:solidFill>
              <a:cs typeface="Times New Roman" panose="02020603050405020304" pitchFamily="18" charset="0"/>
            </a:endParaRPr>
          </a:p>
          <a:p>
            <a:pPr algn="just">
              <a:lnSpc>
                <a:spcPct val="90000"/>
              </a:lnSpc>
            </a:pPr>
            <a:r>
              <a:rPr lang="el-GR" altLang="el-GR" sz="2000" dirty="0" smtClean="0">
                <a:solidFill>
                  <a:srgbClr val="000000"/>
                </a:solidFill>
                <a:cs typeface="Times New Roman" panose="02020603050405020304" pitchFamily="18" charset="0"/>
              </a:rPr>
              <a:t>συμμετέχει </a:t>
            </a:r>
            <a:r>
              <a:rPr lang="el-GR" altLang="el-GR" sz="2000" dirty="0">
                <a:solidFill>
                  <a:srgbClr val="000000"/>
                </a:solidFill>
                <a:cs typeface="Times New Roman" panose="02020603050405020304" pitchFamily="18" charset="0"/>
              </a:rPr>
              <a:t>ο ασθενής σε προγραμματισμένες ομάδες ή ραντεβού θεραπευτικά; </a:t>
            </a:r>
            <a:endParaRPr lang="el-GR" altLang="el-GR" sz="2000" dirty="0" smtClean="0">
              <a:cs typeface="Times New Roman" panose="02020603050405020304" pitchFamily="18" charset="0"/>
            </a:endParaRPr>
          </a:p>
          <a:p>
            <a:pPr algn="just">
              <a:lnSpc>
                <a:spcPct val="90000"/>
              </a:lnSpc>
            </a:pPr>
            <a:r>
              <a:rPr lang="el-GR" altLang="el-GR" sz="2000" dirty="0" smtClean="0">
                <a:solidFill>
                  <a:srgbClr val="000000"/>
                </a:solidFill>
                <a:cs typeface="Times New Roman" panose="02020603050405020304" pitchFamily="18" charset="0"/>
              </a:rPr>
              <a:t>φαίνεται </a:t>
            </a:r>
            <a:r>
              <a:rPr lang="el-GR" altLang="el-GR" sz="2000" dirty="0">
                <a:solidFill>
                  <a:srgbClr val="000000"/>
                </a:solidFill>
                <a:cs typeface="Times New Roman" panose="02020603050405020304" pitchFamily="18" charset="0"/>
              </a:rPr>
              <a:t>ο ασθενής να ξεμένει από χρήματα ; </a:t>
            </a:r>
            <a:endParaRPr lang="el-GR" altLang="el-GR" sz="2000" dirty="0" smtClean="0">
              <a:cs typeface="Times New Roman" panose="02020603050405020304" pitchFamily="18" charset="0"/>
            </a:endParaRPr>
          </a:p>
          <a:p>
            <a:pPr algn="just">
              <a:lnSpc>
                <a:spcPct val="90000"/>
              </a:lnSpc>
            </a:pPr>
            <a:r>
              <a:rPr lang="el-GR" altLang="el-GR" sz="2000" dirty="0" smtClean="0">
                <a:solidFill>
                  <a:srgbClr val="000000"/>
                </a:solidFill>
                <a:cs typeface="Times New Roman" panose="02020603050405020304" pitchFamily="18" charset="0"/>
              </a:rPr>
              <a:t>Έχουν </a:t>
            </a:r>
            <a:r>
              <a:rPr lang="el-GR" altLang="el-GR" sz="2000" dirty="0">
                <a:solidFill>
                  <a:srgbClr val="000000"/>
                </a:solidFill>
                <a:cs typeface="Times New Roman" panose="02020603050405020304" pitchFamily="18" charset="0"/>
              </a:rPr>
              <a:t>αλλάξει οι συνθήκες διαβίωσης του ασθενούς πρόσφατα; </a:t>
            </a:r>
            <a:r>
              <a:rPr lang="el-GR" altLang="el-GR" sz="2000" dirty="0" smtClean="0">
                <a:solidFill>
                  <a:srgbClr val="000000"/>
                </a:solidFill>
                <a:cs typeface="Times New Roman" panose="02020603050405020304" pitchFamily="18" charset="0"/>
              </a:rPr>
              <a:t> </a:t>
            </a:r>
            <a:endParaRPr lang="el-GR" altLang="el-GR" sz="2000" dirty="0">
              <a:cs typeface="Times New Roman" panose="02020603050405020304" pitchFamily="18" charset="0"/>
            </a:endParaRPr>
          </a:p>
          <a:p>
            <a:pPr>
              <a:lnSpc>
                <a:spcPct val="90000"/>
              </a:lnSpc>
            </a:pPr>
            <a:endParaRPr lang="el-GR" altLang="el-GR" sz="20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2438" y="476672"/>
            <a:ext cx="9324528" cy="940966"/>
          </a:xfrm>
        </p:spPr>
        <p:txBody>
          <a:bodyPr>
            <a:noAutofit/>
          </a:bodyPr>
          <a:lstStyle/>
          <a:p>
            <a:r>
              <a:rPr lang="el-GR" altLang="el-GR" dirty="0" smtClean="0"/>
              <a:t>Αξιολόγηση Αντίληψης Ασθενούς</a:t>
            </a:r>
            <a:endParaRPr lang="en-US" sz="2800" b="0" dirty="0"/>
          </a:p>
        </p:txBody>
      </p:sp>
      <p:sp>
        <p:nvSpPr>
          <p:cNvPr id="9" name="Θέση περιεχομένου 8"/>
          <p:cNvSpPr>
            <a:spLocks noGrp="1"/>
          </p:cNvSpPr>
          <p:nvPr>
            <p:ph idx="1"/>
            <p:custDataLst>
              <p:tags r:id="rId3"/>
            </p:custDataLst>
          </p:nvPr>
        </p:nvSpPr>
        <p:spPr>
          <a:xfrm>
            <a:off x="311281" y="1440331"/>
            <a:ext cx="8337090" cy="2351139"/>
          </a:xfrm>
        </p:spPr>
        <p:txBody>
          <a:bodyPr>
            <a:noAutofit/>
          </a:bodyPr>
          <a:lstStyle/>
          <a:p>
            <a:pPr marL="0" indent="0" algn="just">
              <a:lnSpc>
                <a:spcPct val="90000"/>
              </a:lnSpc>
              <a:buNone/>
            </a:pPr>
            <a:r>
              <a:rPr lang="el-GR" altLang="el-GR" sz="2400" dirty="0" smtClean="0">
                <a:solidFill>
                  <a:srgbClr val="000000"/>
                </a:solidFill>
                <a:cs typeface="Times New Roman" panose="02020603050405020304" pitchFamily="18" charset="0"/>
              </a:rPr>
              <a:t>Τελικά </a:t>
            </a:r>
            <a:r>
              <a:rPr lang="el-GR" altLang="el-GR" sz="2400" dirty="0">
                <a:solidFill>
                  <a:srgbClr val="000000"/>
                </a:solidFill>
                <a:cs typeface="Times New Roman" panose="02020603050405020304" pitchFamily="18" charset="0"/>
              </a:rPr>
              <a:t>ο νοσηλευτής αξιολογεί την αντίληψη του ασθενούς για  την τρέχουσα κατάστασή του —δηλαδή </a:t>
            </a:r>
            <a:r>
              <a:rPr lang="el-GR" altLang="el-GR" sz="2400" dirty="0" smtClean="0">
                <a:solidFill>
                  <a:srgbClr val="000000"/>
                </a:solidFill>
                <a:cs typeface="Times New Roman" panose="02020603050405020304" pitchFamily="18" charset="0"/>
              </a:rPr>
              <a:t>ποια </a:t>
            </a:r>
            <a:r>
              <a:rPr lang="el-GR" altLang="el-GR" sz="2400" dirty="0">
                <a:solidFill>
                  <a:srgbClr val="000000"/>
                </a:solidFill>
                <a:cs typeface="Times New Roman" panose="02020603050405020304" pitchFamily="18" charset="0"/>
              </a:rPr>
              <a:t>πιστεύει ότι είναι σημαντικά γεγονότα ή παράγοντες άγχους. </a:t>
            </a:r>
            <a:endParaRPr lang="el-GR" altLang="el-GR" sz="2400" dirty="0">
              <a:solidFill>
                <a:srgbClr val="000000"/>
              </a:solidFill>
            </a:endParaRPr>
          </a:p>
          <a:p>
            <a:pPr marL="0" indent="0" algn="just">
              <a:lnSpc>
                <a:spcPct val="90000"/>
              </a:lnSpc>
              <a:buNone/>
            </a:pPr>
            <a:r>
              <a:rPr lang="el-GR" altLang="el-GR" sz="2400" dirty="0">
                <a:solidFill>
                  <a:srgbClr val="000000"/>
                </a:solidFill>
                <a:cs typeface="Times New Roman" panose="02020603050405020304" pitchFamily="18" charset="0"/>
              </a:rPr>
              <a:t> Ο νοσηλευτής μπορεί να συγκεντρώσει τέτοιες πληροφορίες με την ερώτηση,  </a:t>
            </a:r>
            <a:endParaRPr lang="el-GR" altLang="el-GR" sz="2400" dirty="0">
              <a:solidFill>
                <a:srgbClr val="000000"/>
              </a:solidFill>
            </a:endParaRPr>
          </a:p>
          <a:p>
            <a:pPr marL="0" indent="0" algn="just">
              <a:lnSpc>
                <a:spcPct val="90000"/>
              </a:lnSpc>
              <a:buNone/>
            </a:pPr>
            <a:r>
              <a:rPr lang="el-GR" altLang="el-GR" sz="2400" dirty="0">
                <a:solidFill>
                  <a:srgbClr val="000000"/>
                </a:solidFill>
                <a:cs typeface="Times New Roman" panose="02020603050405020304" pitchFamily="18" charset="0"/>
              </a:rPr>
              <a:t>"τι θεωρείτε ως σημαντικό πρόβλημα τώρα;" ή  "τι εσείς χρειάζεται να αντιμετωπίσετε τώρα;" </a:t>
            </a:r>
          </a:p>
          <a:p>
            <a:pPr marL="0" indent="0">
              <a:lnSpc>
                <a:spcPct val="90000"/>
              </a:lnSpc>
              <a:buNone/>
            </a:pPr>
            <a:endParaRPr lang="el-GR" altLang="el-GR" sz="2400" dirty="0"/>
          </a:p>
          <a:p>
            <a:pPr marL="0" indent="0">
              <a:lnSpc>
                <a:spcPct val="90000"/>
              </a:lnSpc>
              <a:buNone/>
            </a:pP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95622" y="260648"/>
            <a:ext cx="9324528" cy="940966"/>
          </a:xfrm>
        </p:spPr>
        <p:txBody>
          <a:bodyPr>
            <a:noAutofit/>
          </a:bodyPr>
          <a:lstStyle/>
          <a:p>
            <a:r>
              <a:rPr lang="el-GR" altLang="el-GR" dirty="0" smtClean="0">
                <a:cs typeface="Times New Roman" panose="02020603050405020304" pitchFamily="18" charset="0"/>
              </a:rPr>
              <a:t>Γενική εμφάνιση Κινητική Συμπεριφορά και Ομιλία</a:t>
            </a:r>
            <a:endParaRPr lang="en-US" sz="2800" b="0" dirty="0"/>
          </a:p>
        </p:txBody>
      </p:sp>
      <p:sp>
        <p:nvSpPr>
          <p:cNvPr id="9" name="Θέση περιεχομένου 8"/>
          <p:cNvSpPr>
            <a:spLocks noGrp="1"/>
          </p:cNvSpPr>
          <p:nvPr>
            <p:ph idx="1"/>
            <p:custDataLst>
              <p:tags r:id="rId3"/>
            </p:custDataLst>
          </p:nvPr>
        </p:nvSpPr>
        <p:spPr>
          <a:xfrm>
            <a:off x="210158" y="1556792"/>
            <a:ext cx="871296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Η εμφάνιση μπορεί να ποικίλει μεταξύ των διαφορετικών ασθενών  με σχιζοφρένια.</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 Μερικοί εμφανίζονται κανονικοί από την άποψη </a:t>
            </a:r>
            <a:r>
              <a:rPr lang="el-GR" altLang="el-GR" sz="2400" dirty="0">
                <a:solidFill>
                  <a:srgbClr val="000000"/>
                </a:solidFill>
              </a:rPr>
              <a:t>ότι </a:t>
            </a:r>
            <a:r>
              <a:rPr lang="el-GR" altLang="el-GR" sz="2400" dirty="0">
                <a:solidFill>
                  <a:srgbClr val="000000"/>
                </a:solidFill>
                <a:cs typeface="Times New Roman" panose="02020603050405020304" pitchFamily="18" charset="0"/>
              </a:rPr>
              <a:t>μπορούν να ντυθούν κατάλληλα, να κάθονται σε μια καρέκλα απέναντι  στο νοσηλευτή χωρίς να εμφανίζουν καμία παράξενη ή ασυνήθιστη στάση ή χειρονομία.</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 Άλλοι εμφανίζουν περίεργη ή  παράξενη συμπεριφορά.</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 Μπορούν να εμφανιστούν ατημέλητοι και  αχτένιστοι χωρίς την προφανή ανησυχία για την υγιεινή τους,  ή μπορούν να φορούν παράξενα ή ακατάλληλα ρούχα  (παραδείγματος χάριν, ένα βαρύ παλτό  σε ζεστό καιρό). </a:t>
            </a:r>
            <a:endParaRPr lang="el-GR" altLang="el-GR" sz="2400" dirty="0">
              <a:cs typeface="Times New Roman" panose="02020603050405020304" pitchFamily="18" charset="0"/>
            </a:endParaRPr>
          </a:p>
          <a:p>
            <a:pPr>
              <a:lnSpc>
                <a:spcPct val="90000"/>
              </a:lnSpc>
            </a:pP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764767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smtClean="0">
                <a:solidFill>
                  <a:srgbClr val="000000"/>
                </a:solidFill>
                <a:cs typeface="Times New Roman" panose="02020603050405020304" pitchFamily="18" charset="0"/>
              </a:rPr>
              <a:t>Κινητική συμπεριφορά (α)</a:t>
            </a:r>
            <a:endParaRPr lang="en-US" sz="2800" b="0" dirty="0"/>
          </a:p>
        </p:txBody>
      </p:sp>
      <p:sp>
        <p:nvSpPr>
          <p:cNvPr id="9" name="Θέση περιεχομένου 8"/>
          <p:cNvSpPr>
            <a:spLocks noGrp="1"/>
          </p:cNvSpPr>
          <p:nvPr>
            <p:ph idx="1"/>
            <p:custDataLst>
              <p:tags r:id="rId3"/>
            </p:custDataLst>
          </p:nvPr>
        </p:nvSpPr>
        <p:spPr>
          <a:xfrm>
            <a:off x="125252" y="1201614"/>
            <a:ext cx="8712968" cy="2351139"/>
          </a:xfrm>
        </p:spPr>
        <p:txBody>
          <a:bodyPr>
            <a:noAutofit/>
          </a:bodyPr>
          <a:lstStyle/>
          <a:p>
            <a:pPr>
              <a:lnSpc>
                <a:spcPct val="90000"/>
              </a:lnSpc>
            </a:pPr>
            <a:r>
              <a:rPr lang="el-GR" altLang="el-GR" sz="2800" dirty="0" smtClean="0">
                <a:solidFill>
                  <a:srgbClr val="000000"/>
                </a:solidFill>
                <a:cs typeface="Times New Roman" panose="02020603050405020304" pitchFamily="18" charset="0"/>
              </a:rPr>
              <a:t>Η γενική κινητική συμπεριφορά μπορεί επίσης να εμφανιστεί περίεργη.  </a:t>
            </a:r>
            <a:endParaRPr lang="el-GR" altLang="el-GR" sz="2800" dirty="0" smtClean="0">
              <a:solidFill>
                <a:srgbClr val="000000"/>
              </a:solidFill>
            </a:endParaRPr>
          </a:p>
          <a:p>
            <a:pPr>
              <a:lnSpc>
                <a:spcPct val="90000"/>
              </a:lnSpc>
            </a:pPr>
            <a:r>
              <a:rPr lang="el-GR" altLang="el-GR" sz="2800" dirty="0" smtClean="0">
                <a:solidFill>
                  <a:srgbClr val="000000"/>
                </a:solidFill>
                <a:cs typeface="Times New Roman" panose="02020603050405020304" pitchFamily="18" charset="0"/>
              </a:rPr>
              <a:t>Ο ασθενής μπορεί να είναι ανήσυχος και ανίκανος να καθίσει ή να εμφανιστεί ακίνητος </a:t>
            </a:r>
            <a:r>
              <a:rPr lang="el-GR" altLang="el-GR" sz="2800" b="1" dirty="0" smtClean="0">
                <a:solidFill>
                  <a:srgbClr val="000000"/>
                </a:solidFill>
                <a:cs typeface="Times New Roman" panose="02020603050405020304" pitchFamily="18" charset="0"/>
              </a:rPr>
              <a:t>(κατατονία).  </a:t>
            </a:r>
            <a:endParaRPr lang="el-GR" altLang="el-GR" sz="2800" b="1" dirty="0" smtClean="0">
              <a:solidFill>
                <a:srgbClr val="000000"/>
              </a:solidFill>
            </a:endParaRPr>
          </a:p>
          <a:p>
            <a:pPr>
              <a:lnSpc>
                <a:spcPct val="90000"/>
              </a:lnSpc>
            </a:pPr>
            <a:r>
              <a:rPr lang="el-GR" altLang="el-GR" sz="2800" dirty="0" smtClean="0">
                <a:solidFill>
                  <a:srgbClr val="000000"/>
                </a:solidFill>
                <a:cs typeface="Times New Roman" panose="02020603050405020304" pitchFamily="18" charset="0"/>
              </a:rPr>
              <a:t>Μπορεί επίσης να εμφανίσει άσκοπες χειρονομίες (στερεότυπη συμπεριφορά) και  περίεργες εκφράσεις του προσώπου όπως  μορφασμούς. </a:t>
            </a:r>
            <a:endParaRPr lang="el-GR" altLang="el-GR" sz="2800" dirty="0" smtClean="0">
              <a:solidFill>
                <a:srgbClr val="000000"/>
              </a:solidFill>
            </a:endParaRPr>
          </a:p>
          <a:p>
            <a:pPr>
              <a:lnSpc>
                <a:spcPct val="90000"/>
              </a:lnSpc>
            </a:pPr>
            <a:r>
              <a:rPr lang="el-GR" altLang="el-GR" sz="2800" dirty="0" smtClean="0">
                <a:solidFill>
                  <a:srgbClr val="000000"/>
                </a:solidFill>
                <a:cs typeface="Times New Roman" panose="02020603050405020304" pitchFamily="18" charset="0"/>
              </a:rPr>
              <a:t>Ο ασθενής μπορεί να επαναλαμβάνει τις κινήσεις και τις χειρονομίες κάποιου  που παρατηρεί  </a:t>
            </a:r>
            <a:r>
              <a:rPr lang="el-GR" altLang="el-GR" sz="2800" b="1" dirty="0" smtClean="0">
                <a:solidFill>
                  <a:srgbClr val="000000"/>
                </a:solidFill>
                <a:cs typeface="Times New Roman" panose="02020603050405020304" pitchFamily="18" charset="0"/>
              </a:rPr>
              <a:t>(</a:t>
            </a:r>
            <a:r>
              <a:rPr lang="el-GR" altLang="el-GR" sz="2800" b="1" dirty="0" err="1" smtClean="0">
                <a:solidFill>
                  <a:srgbClr val="000000"/>
                </a:solidFill>
                <a:cs typeface="Times New Roman" panose="02020603050405020304" pitchFamily="18" charset="0"/>
              </a:rPr>
              <a:t>ηχοπραξία</a:t>
            </a:r>
            <a:r>
              <a:rPr lang="el-GR" altLang="el-GR" sz="2800" b="1" dirty="0" smtClean="0">
                <a:solidFill>
                  <a:srgbClr val="000000"/>
                </a:solidFill>
                <a:cs typeface="Times New Roman" panose="02020603050405020304" pitchFamily="18" charset="0"/>
              </a:rPr>
              <a:t>).</a:t>
            </a:r>
            <a:endParaRPr lang="el-GR" altLang="el-GR" sz="2800" b="1" dirty="0" smtClean="0">
              <a:solidFill>
                <a:srgbClr val="000000"/>
              </a:solidFill>
            </a:endParaRPr>
          </a:p>
          <a:p>
            <a:pPr>
              <a:lnSpc>
                <a:spcPct val="90000"/>
              </a:lnSpc>
            </a:pPr>
            <a:r>
              <a:rPr lang="el-GR" altLang="el-GR" sz="2800" b="1" dirty="0" smtClean="0">
                <a:solidFill>
                  <a:srgbClr val="000000"/>
                </a:solidFill>
                <a:cs typeface="Times New Roman" panose="02020603050405020304" pitchFamily="18" charset="0"/>
              </a:rPr>
              <a:t>  </a:t>
            </a:r>
            <a:r>
              <a:rPr lang="el-GR" altLang="el-GR" sz="2800" dirty="0" smtClean="0">
                <a:solidFill>
                  <a:srgbClr val="000000"/>
                </a:solidFill>
                <a:cs typeface="Times New Roman" panose="02020603050405020304" pitchFamily="18" charset="0"/>
              </a:rPr>
              <a:t>Η φλύαρη ομιλία είναι πιθανό να συνοδεύει αυτές τις συμπεριφορές. </a:t>
            </a:r>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880862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solidFill>
                  <a:srgbClr val="000000"/>
                </a:solidFill>
                <a:cs typeface="Times New Roman" panose="02020603050405020304" pitchFamily="18" charset="0"/>
              </a:rPr>
              <a:t>Κινητική συμπεριφορά </a:t>
            </a:r>
            <a:r>
              <a:rPr lang="el-GR" altLang="el-GR" dirty="0" smtClean="0">
                <a:solidFill>
                  <a:srgbClr val="000000"/>
                </a:solidFill>
                <a:cs typeface="Times New Roman" panose="02020603050405020304" pitchFamily="18" charset="0"/>
              </a:rPr>
              <a:t>(β)</a:t>
            </a:r>
            <a:endParaRPr lang="en-US" sz="2800" b="0" dirty="0"/>
          </a:p>
        </p:txBody>
      </p:sp>
      <p:sp>
        <p:nvSpPr>
          <p:cNvPr id="9" name="Θέση περιεχομένου 8"/>
          <p:cNvSpPr>
            <a:spLocks noGrp="1"/>
          </p:cNvSpPr>
          <p:nvPr>
            <p:ph idx="1"/>
            <p:custDataLst>
              <p:tags r:id="rId3"/>
            </p:custDataLst>
          </p:nvPr>
        </p:nvSpPr>
        <p:spPr>
          <a:xfrm>
            <a:off x="179512" y="1201614"/>
            <a:ext cx="8856984" cy="2880320"/>
          </a:xfrm>
        </p:spPr>
        <p:txBody>
          <a:bodyPr>
            <a:noAutofit/>
          </a:bodyPr>
          <a:lstStyle/>
          <a:p>
            <a:r>
              <a:rPr lang="el-GR" altLang="el-GR" sz="2400" dirty="0">
                <a:solidFill>
                  <a:srgbClr val="000000"/>
                </a:solidFill>
                <a:cs typeface="Times New Roman" panose="02020603050405020304" pitchFamily="18" charset="0"/>
              </a:rPr>
              <a:t>Επίσης ο ασθενής μπορεί να εμφανίσει  </a:t>
            </a:r>
            <a:r>
              <a:rPr lang="el-GR" altLang="el-GR" sz="2400" b="1" dirty="0">
                <a:solidFill>
                  <a:srgbClr val="000000"/>
                </a:solidFill>
                <a:cs typeface="Times New Roman" panose="02020603050405020304" pitchFamily="18" charset="0"/>
              </a:rPr>
              <a:t>ψυχοκινητική  καθυστέρηση  </a:t>
            </a:r>
            <a:r>
              <a:rPr lang="el-GR" altLang="el-GR" sz="2400" dirty="0">
                <a:solidFill>
                  <a:srgbClr val="000000"/>
                </a:solidFill>
                <a:cs typeface="Times New Roman" panose="02020603050405020304" pitchFamily="18" charset="0"/>
              </a:rPr>
              <a:t>(μια γενική επιβράδυνση όλων των κινήσεων). </a:t>
            </a:r>
            <a:endParaRPr lang="el-GR" altLang="el-GR" sz="2400" dirty="0">
              <a:solidFill>
                <a:srgbClr val="000000"/>
              </a:solidFill>
            </a:endParaRPr>
          </a:p>
          <a:p>
            <a:r>
              <a:rPr lang="el-GR" altLang="el-GR" sz="2400" dirty="0">
                <a:solidFill>
                  <a:srgbClr val="000000"/>
                </a:solidFill>
                <a:cs typeface="Times New Roman" panose="02020603050405020304" pitchFamily="18" charset="0"/>
              </a:rPr>
              <a:t> Μερικές φορές ο ασθενής μπορεί να είναι σχεδόν ακίνητος, τυλιγμένος  σαν μια σφαίρα (εμβρυϊκή θέση). </a:t>
            </a:r>
            <a:endParaRPr lang="el-GR" altLang="el-GR" sz="2400" dirty="0">
              <a:solidFill>
                <a:srgbClr val="000000"/>
              </a:solidFill>
            </a:endParaRPr>
          </a:p>
          <a:p>
            <a:r>
              <a:rPr lang="el-GR" altLang="el-GR" sz="2400" dirty="0">
                <a:solidFill>
                  <a:srgbClr val="000000"/>
                </a:solidFill>
                <a:cs typeface="Times New Roman" panose="02020603050405020304" pitchFamily="18" charset="0"/>
              </a:rPr>
              <a:t>Οι ασθενείς με τον κατατονικό  τύπο σχιζοφρένιας μπορούν να εμφανίσουν  </a:t>
            </a:r>
            <a:r>
              <a:rPr lang="el-GR" altLang="el-GR" sz="2400" b="1" dirty="0">
                <a:solidFill>
                  <a:srgbClr val="000000"/>
                </a:solidFill>
                <a:cs typeface="Times New Roman" panose="02020603050405020304" pitchFamily="18" charset="0"/>
              </a:rPr>
              <a:t>την κέρινη ευκαμψία:  </a:t>
            </a:r>
            <a:r>
              <a:rPr lang="el-GR" altLang="el-GR" sz="2400" dirty="0">
                <a:solidFill>
                  <a:srgbClr val="000000"/>
                </a:solidFill>
                <a:cs typeface="Times New Roman" panose="02020603050405020304" pitchFamily="18" charset="0"/>
              </a:rPr>
              <a:t>διατηρούν οποιαδήποτε θέση στην οποία τοποθετούνται,  ακόμα κι αν η θέση είναι άβολη.</a:t>
            </a:r>
            <a:r>
              <a:rPr lang="el-GR" altLang="el-GR" sz="2400" dirty="0"/>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smtClean="0">
                <a:solidFill>
                  <a:srgbClr val="000000"/>
                </a:solidFill>
                <a:cs typeface="Times New Roman" charset="0"/>
              </a:rPr>
              <a:t>Λεκτική </a:t>
            </a:r>
            <a:r>
              <a:rPr lang="el-GR" altLang="el-GR" dirty="0">
                <a:solidFill>
                  <a:srgbClr val="000000"/>
                </a:solidFill>
                <a:cs typeface="Times New Roman" charset="0"/>
              </a:rPr>
              <a:t>συμπεριφορά</a:t>
            </a:r>
            <a:endParaRPr lang="en-US" sz="2800" b="0" dirty="0"/>
          </a:p>
        </p:txBody>
      </p:sp>
      <p:sp>
        <p:nvSpPr>
          <p:cNvPr id="9" name="Θέση περιεχομένου 8"/>
          <p:cNvSpPr>
            <a:spLocks noGrp="1"/>
          </p:cNvSpPr>
          <p:nvPr>
            <p:ph idx="1"/>
            <p:custDataLst>
              <p:tags r:id="rId3"/>
            </p:custDataLst>
          </p:nvPr>
        </p:nvSpPr>
        <p:spPr>
          <a:xfrm>
            <a:off x="291682" y="1208910"/>
            <a:ext cx="8712968" cy="2351139"/>
          </a:xfrm>
        </p:spPr>
        <p:txBody>
          <a:bodyPr>
            <a:noAutofit/>
          </a:bodyPr>
          <a:lstStyle/>
          <a:p>
            <a:pPr>
              <a:lnSpc>
                <a:spcPct val="90000"/>
              </a:lnSpc>
              <a:defRPr/>
            </a:pPr>
            <a:r>
              <a:rPr lang="el-GR" altLang="el-GR" sz="2800" dirty="0" smtClean="0">
                <a:solidFill>
                  <a:srgbClr val="000000"/>
                </a:solidFill>
                <a:cs typeface="Times New Roman" charset="0"/>
              </a:rPr>
              <a:t>Ο </a:t>
            </a:r>
            <a:r>
              <a:rPr lang="el-GR" altLang="el-GR" sz="2800" dirty="0">
                <a:solidFill>
                  <a:srgbClr val="000000"/>
                </a:solidFill>
                <a:cs typeface="Times New Roman" charset="0"/>
              </a:rPr>
              <a:t>ασθενής μπορεί να παρουσιάσει μια ασυνήθιστη λεκτική συμπεριφορά. </a:t>
            </a:r>
            <a:endParaRPr lang="el-GR" altLang="el-GR" sz="2800" dirty="0">
              <a:solidFill>
                <a:srgbClr val="000000"/>
              </a:solidFill>
            </a:endParaRPr>
          </a:p>
          <a:p>
            <a:pPr>
              <a:lnSpc>
                <a:spcPct val="90000"/>
              </a:lnSpc>
              <a:defRPr/>
            </a:pPr>
            <a:r>
              <a:rPr lang="el-GR" altLang="el-GR" sz="2800" dirty="0">
                <a:solidFill>
                  <a:srgbClr val="000000"/>
                </a:solidFill>
                <a:cs typeface="Times New Roman" charset="0"/>
              </a:rPr>
              <a:t>Χαρακτηριστικά είναι η </a:t>
            </a:r>
            <a:r>
              <a:rPr lang="el-GR" altLang="el-GR" sz="2800" b="1" dirty="0">
                <a:solidFill>
                  <a:srgbClr val="000000"/>
                </a:solidFill>
                <a:cs typeface="Times New Roman" charset="0"/>
              </a:rPr>
              <a:t>σαλάτα λέξ</a:t>
            </a:r>
            <a:r>
              <a:rPr lang="el-GR" altLang="el-GR" sz="2800" b="1" dirty="0">
                <a:solidFill>
                  <a:srgbClr val="000000"/>
                </a:solidFill>
              </a:rPr>
              <a:t>εων</a:t>
            </a:r>
            <a:r>
              <a:rPr lang="el-GR" altLang="el-GR" sz="2800" b="1" dirty="0">
                <a:solidFill>
                  <a:srgbClr val="000000"/>
                </a:solidFill>
                <a:cs typeface="Times New Roman" charset="0"/>
              </a:rPr>
              <a:t>  </a:t>
            </a:r>
            <a:r>
              <a:rPr lang="el-GR" altLang="el-GR" sz="2800" dirty="0">
                <a:solidFill>
                  <a:srgbClr val="000000"/>
                </a:solidFill>
                <a:cs typeface="Times New Roman" charset="0"/>
              </a:rPr>
              <a:t>(ανακατεμένες  λέξεις και φράσεις που είναι χωρίς</a:t>
            </a:r>
            <a:r>
              <a:rPr lang="el-GR" altLang="el-GR" sz="2800" dirty="0"/>
              <a:t> </a:t>
            </a:r>
            <a:r>
              <a:rPr lang="el-GR" altLang="el-GR" sz="2800" dirty="0">
                <a:solidFill>
                  <a:srgbClr val="000000"/>
                </a:solidFill>
                <a:cs typeface="Times New Roman" charset="0"/>
              </a:rPr>
              <a:t>νόημα) και η </a:t>
            </a:r>
            <a:r>
              <a:rPr lang="el-GR" altLang="el-GR" sz="2800" b="1" dirty="0">
                <a:solidFill>
                  <a:srgbClr val="000000"/>
                </a:solidFill>
                <a:cs typeface="Times New Roman" charset="0"/>
              </a:rPr>
              <a:t>ηχολαλία  </a:t>
            </a:r>
            <a:r>
              <a:rPr lang="el-GR" altLang="el-GR" sz="2800" dirty="0">
                <a:solidFill>
                  <a:srgbClr val="000000"/>
                </a:solidFill>
                <a:cs typeface="Times New Roman" charset="0"/>
              </a:rPr>
              <a:t>(επανάληψη ή μίμηση αυτού που κάποιος άλλος λέει).</a:t>
            </a:r>
            <a:endParaRPr lang="el-GR" altLang="el-GR" sz="2800" dirty="0">
              <a:solidFill>
                <a:srgbClr val="000000"/>
              </a:solidFill>
            </a:endParaRPr>
          </a:p>
          <a:p>
            <a:pPr>
              <a:lnSpc>
                <a:spcPct val="90000"/>
              </a:lnSpc>
              <a:defRPr/>
            </a:pPr>
            <a:r>
              <a:rPr lang="el-GR" altLang="el-GR" sz="2800" dirty="0">
                <a:solidFill>
                  <a:srgbClr val="000000"/>
                </a:solidFill>
                <a:cs typeface="Times New Roman" charset="0"/>
              </a:rPr>
              <a:t> Η ομιλία μπορεί να επιβραδυνθεί ή να επιταχυνθεί στο ποσοστό και την ένταση. </a:t>
            </a:r>
            <a:r>
              <a:rPr lang="en-US" altLang="el-GR" sz="2800" dirty="0">
                <a:solidFill>
                  <a:srgbClr val="000000"/>
                </a:solidFill>
                <a:cs typeface="Times New Roman" charset="0"/>
              </a:rPr>
              <a:t>O</a:t>
            </a:r>
            <a:r>
              <a:rPr lang="el-GR" altLang="el-GR" sz="2800" dirty="0">
                <a:solidFill>
                  <a:srgbClr val="000000"/>
                </a:solidFill>
                <a:cs typeface="Times New Roman" charset="0"/>
              </a:rPr>
              <a:t> ασθενής μπορεί να μιλάει με ψιθύρους ή μπορεί να μιλάει δυνατά ή να φωνάζει. </a:t>
            </a:r>
            <a:endParaRPr lang="el-GR" altLang="el-GR" sz="2800" dirty="0">
              <a:solidFill>
                <a:srgbClr val="000000"/>
              </a:solidFill>
            </a:endParaRPr>
          </a:p>
          <a:p>
            <a:pPr marL="0" indent="0">
              <a:lnSpc>
                <a:spcPct val="90000"/>
              </a:lnSpc>
              <a:buNone/>
              <a:defRPr/>
            </a:pPr>
            <a:r>
              <a:rPr lang="el-GR" altLang="el-GR" sz="2800" dirty="0">
                <a:solidFill>
                  <a:srgbClr val="000000"/>
                </a:solidFill>
                <a:cs typeface="Times New Roman" charset="0"/>
              </a:rPr>
              <a:t> </a:t>
            </a:r>
          </a:p>
        </p:txBody>
      </p:sp>
      <p:sp>
        <p:nvSpPr>
          <p:cNvPr id="7" name="Θέση υποσέλιδου 3" descr="."/>
          <p:cNvSpPr txBox="1">
            <a:spLocks/>
          </p:cNvSpPr>
          <p:nvPr>
            <p:custDataLst>
              <p:tags r:id="rId4"/>
            </p:custDataLst>
          </p:nvPr>
        </p:nvSpPr>
        <p:spPr>
          <a:xfrm>
            <a:off x="323528" y="6238131"/>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smtClean="0">
                <a:solidFill>
                  <a:srgbClr val="000000"/>
                </a:solidFill>
                <a:latin typeface="+mn-lt"/>
                <a:cs typeface="Arial" panose="020B0604020202020204" pitchFamily="34" charset="0"/>
              </a:rPr>
              <a:t>Η Διάθεση και οι Επιπτώσεις</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Οι ασθενείς εμφανίζουν διάφορες διαταραχές στη διάθεση, όπως επίπεδο συναίσθημα ή άμβλυνση συναισθήματος. </a:t>
            </a:r>
          </a:p>
          <a:p>
            <a:pPr algn="just">
              <a:lnSpc>
                <a:spcPct val="90000"/>
              </a:lnSpc>
            </a:pPr>
            <a:r>
              <a:rPr lang="el-GR" altLang="el-GR" sz="2400" dirty="0">
                <a:solidFill>
                  <a:srgbClr val="000000"/>
                </a:solidFill>
                <a:cs typeface="Times New Roman" panose="02020603050405020304" pitchFamily="18" charset="0"/>
              </a:rPr>
              <a:t>Η χαρακτηριστική του προσώπου έκφραση συχνά περιγράφεται ως  μάσκα.</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 Η έκφραση μπορεί επίσης να </a:t>
            </a:r>
            <a:r>
              <a:rPr lang="el-GR" altLang="el-GR" sz="2400" dirty="0" err="1">
                <a:solidFill>
                  <a:srgbClr val="000000"/>
                </a:solidFill>
                <a:cs typeface="Times New Roman" panose="02020603050405020304" pitchFamily="18" charset="0"/>
              </a:rPr>
              <a:t>περιγραφεί</a:t>
            </a:r>
            <a:r>
              <a:rPr lang="el-GR" altLang="el-GR" sz="2400" dirty="0">
                <a:solidFill>
                  <a:srgbClr val="000000"/>
                </a:solidFill>
                <a:cs typeface="Times New Roman" panose="02020603050405020304" pitchFamily="18" charset="0"/>
              </a:rPr>
              <a:t> ως ανόητη, που συνοδεύεται από γέλιο χωρίς προφανή  λόγο. </a:t>
            </a:r>
          </a:p>
          <a:p>
            <a:pPr algn="just">
              <a:lnSpc>
                <a:spcPct val="90000"/>
              </a:lnSpc>
            </a:pPr>
            <a:r>
              <a:rPr lang="el-GR" altLang="el-GR" sz="2400" dirty="0">
                <a:solidFill>
                  <a:srgbClr val="000000"/>
                </a:solidFill>
                <a:cs typeface="Times New Roman" panose="02020603050405020304" pitchFamily="18" charset="0"/>
              </a:rPr>
              <a:t>Ο ασθενής μπορεί επίσης να εμφανίσει μια συναισθηματική αντίδραση άσχετη με την κατάσταση που την προκαλεί. Παραδείγματος χάριν, ο  ασθενής μπορεί να γελάσει και να χαμογελάσει περιγράφοντας το θάνατο ενός οικογενειακού μέλους</a:t>
            </a:r>
            <a:r>
              <a:rPr lang="el-GR" altLang="el-GR" sz="2400" dirty="0">
                <a:solidFill>
                  <a:srgbClr val="000000"/>
                </a:solidFill>
              </a:rPr>
              <a:t>.</a:t>
            </a: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9501553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smtClean="0">
                <a:solidFill>
                  <a:srgbClr val="000000"/>
                </a:solidFill>
                <a:latin typeface="Arial" panose="020B0604020202020204" pitchFamily="34" charset="0"/>
                <a:cs typeface="Arial" panose="020B0604020202020204" pitchFamily="34" charset="0"/>
              </a:rPr>
              <a:t>Κατάθλιψη</a:t>
            </a:r>
            <a:endParaRPr lang="en-US" b="0" dirty="0"/>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defRPr/>
            </a:pPr>
            <a:endParaRPr lang="el-GR" altLang="el-GR" sz="2400" dirty="0">
              <a:solidFill>
                <a:srgbClr val="000000"/>
              </a:solidFill>
              <a:cs typeface="Times New Roman" charset="0"/>
            </a:endParaRPr>
          </a:p>
          <a:p>
            <a:pPr algn="just">
              <a:defRPr/>
            </a:pPr>
            <a:r>
              <a:rPr lang="el-GR" altLang="el-GR" sz="2400" dirty="0" smtClean="0">
                <a:solidFill>
                  <a:srgbClr val="000000"/>
                </a:solidFill>
                <a:cs typeface="Times New Roman" charset="0"/>
              </a:rPr>
              <a:t>Ο </a:t>
            </a:r>
            <a:r>
              <a:rPr lang="el-GR" altLang="el-GR" sz="2400" dirty="0">
                <a:solidFill>
                  <a:srgbClr val="000000"/>
                </a:solidFill>
                <a:cs typeface="Times New Roman" charset="0"/>
              </a:rPr>
              <a:t>ασθενής μπορεί να παρουσιάσει κατάθλιψη χωρίς καμία ευχαρίστηση ή χαρά στη ζωή  </a:t>
            </a:r>
            <a:r>
              <a:rPr lang="el-GR" altLang="el-GR" sz="2400" b="1" dirty="0">
                <a:solidFill>
                  <a:srgbClr val="000000"/>
                </a:solidFill>
                <a:cs typeface="Times New Roman" charset="0"/>
              </a:rPr>
              <a:t>(</a:t>
            </a:r>
            <a:r>
              <a:rPr lang="el-GR" altLang="el-GR" sz="2400" b="1" dirty="0" err="1">
                <a:solidFill>
                  <a:srgbClr val="000000"/>
                </a:solidFill>
                <a:cs typeface="Times New Roman" charset="0"/>
              </a:rPr>
              <a:t>α</a:t>
            </a:r>
            <a:r>
              <a:rPr lang="el-GR" altLang="el-GR" sz="2400" b="1" dirty="0" err="1">
                <a:solidFill>
                  <a:srgbClr val="000000"/>
                </a:solidFill>
                <a:latin typeface="Times New Roman" charset="0"/>
              </a:rPr>
              <a:t>ν</a:t>
            </a:r>
            <a:r>
              <a:rPr lang="el-GR" altLang="el-GR" sz="2400" b="1" dirty="0" err="1">
                <a:solidFill>
                  <a:srgbClr val="000000"/>
                </a:solidFill>
                <a:cs typeface="Times New Roman" charset="0"/>
              </a:rPr>
              <a:t>ηδονία</a:t>
            </a:r>
            <a:r>
              <a:rPr lang="el-GR" altLang="el-GR" sz="2400" b="1" dirty="0">
                <a:solidFill>
                  <a:srgbClr val="000000"/>
                </a:solidFill>
                <a:cs typeface="Times New Roman" charset="0"/>
              </a:rPr>
              <a:t>) </a:t>
            </a:r>
            <a:endParaRPr lang="el-GR" altLang="el-GR" sz="2400" b="1" dirty="0">
              <a:solidFill>
                <a:srgbClr val="000000"/>
              </a:solidFill>
            </a:endParaRPr>
          </a:p>
          <a:p>
            <a:pPr algn="just">
              <a:defRPr/>
            </a:pPr>
            <a:r>
              <a:rPr lang="el-GR" altLang="el-GR" sz="2400" dirty="0">
                <a:solidFill>
                  <a:srgbClr val="000000"/>
                </a:solidFill>
                <a:cs typeface="Times New Roman" charset="0"/>
              </a:rPr>
              <a:t>Μπορεί επίσης να παρουσιάσει το αίσθημα της, παντοδυναμίας και της γνώσης των πάντων. </a:t>
            </a:r>
            <a:endParaRPr lang="el-GR" altLang="el-GR" sz="2400" dirty="0">
              <a:solidFill>
                <a:srgbClr val="000000"/>
              </a:solidFill>
            </a:endParaRPr>
          </a:p>
          <a:p>
            <a:pPr marL="0" indent="0" algn="just">
              <a:buNone/>
              <a:defRPr/>
            </a:pPr>
            <a:endParaRPr lang="el-GR" altLang="el-GR" sz="2400" dirty="0">
              <a:cs typeface="Times New Roman"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927075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smtClean="0">
                <a:solidFill>
                  <a:srgbClr val="000000"/>
                </a:solidFill>
                <a:latin typeface="Arial" panose="020B0604020202020204" pitchFamily="34" charset="0"/>
                <a:cs typeface="Arial" panose="020B0604020202020204" pitchFamily="34" charset="0"/>
              </a:rPr>
              <a:t>Διαδικασία Σκέψης και Περιεχόμενο</a:t>
            </a:r>
            <a:endParaRPr lang="en-US" b="0" dirty="0"/>
          </a:p>
        </p:txBody>
      </p:sp>
      <p:sp>
        <p:nvSpPr>
          <p:cNvPr id="9" name="Θέση περιεχομένου 8"/>
          <p:cNvSpPr>
            <a:spLocks noGrp="1"/>
          </p:cNvSpPr>
          <p:nvPr>
            <p:ph idx="1"/>
            <p:custDataLst>
              <p:tags r:id="rId3"/>
            </p:custDataLst>
          </p:nvPr>
        </p:nvSpPr>
        <p:spPr>
          <a:xfrm>
            <a:off x="251520" y="1700808"/>
            <a:ext cx="8712968" cy="2351139"/>
          </a:xfrm>
        </p:spPr>
        <p:txBody>
          <a:bodyPr>
            <a:noAutofit/>
          </a:bodyPr>
          <a:lstStyle/>
          <a:p>
            <a:r>
              <a:rPr lang="el-GR" altLang="el-GR" sz="2400" dirty="0">
                <a:solidFill>
                  <a:srgbClr val="000000"/>
                </a:solidFill>
                <a:cs typeface="Times New Roman" panose="02020603050405020304" pitchFamily="18" charset="0"/>
              </a:rPr>
              <a:t>Η σχιζοφρένια συχνά αναφέρεται ως διαταραχή της σκέψης επειδή αυτό είναι το αρχικό χαρακτηριστικό γνώρισμα της νόσου.</a:t>
            </a:r>
            <a:endParaRPr lang="el-GR" altLang="el-GR" sz="2400" dirty="0">
              <a:solidFill>
                <a:srgbClr val="000000"/>
              </a:solidFill>
            </a:endParaRPr>
          </a:p>
          <a:p>
            <a:r>
              <a:rPr lang="el-GR" altLang="el-GR" sz="2400" dirty="0">
                <a:solidFill>
                  <a:srgbClr val="000000"/>
                </a:solidFill>
                <a:cs typeface="Times New Roman" panose="02020603050405020304" pitchFamily="18" charset="0"/>
              </a:rPr>
              <a:t>οι διαδικασίες σκέψης γίνονται διαταραγμένες, και η συνοχή των σκέψεων και της επεξεργασίας πληροφοριών  αποδιοργανώνονται.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151012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dirty="0" smtClean="0">
                <a:solidFill>
                  <a:srgbClr val="000000"/>
                </a:solidFill>
                <a:latin typeface="Arial" panose="020B0604020202020204" pitchFamily="34" charset="0"/>
                <a:cs typeface="Arial" panose="020B0604020202020204" pitchFamily="34" charset="0"/>
              </a:rPr>
              <a:t>Αξιολόγηση περιεχομένου σκέψης</a:t>
            </a:r>
            <a:endParaRPr lang="en-US" b="0" dirty="0"/>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Μπορεί ο νοσηλευτής να αξιολογήσει το περιεχόμενο της σκέψης  αξιολογώντας τι ο ασθενής λέει πραγματικά. </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Για παράδειγμα, οι ασθενείς μπορούν ξαφνικά να σταματήσουν  στη μέση μιας πρότασης και να παραμείνουν σιωπηλοί για αρκετά δευτερόλεπτα  ως 1 λεπτό  </a:t>
            </a:r>
            <a:r>
              <a:rPr lang="el-GR" altLang="el-GR" sz="2400" b="1" dirty="0">
                <a:solidFill>
                  <a:srgbClr val="000000"/>
                </a:solidFill>
                <a:cs typeface="Times New Roman" panose="02020603050405020304" pitchFamily="18" charset="0"/>
              </a:rPr>
              <a:t>(σταμάτημα σκέψης). </a:t>
            </a:r>
            <a:endParaRPr lang="el-GR" altLang="el-GR" sz="2400" b="1" dirty="0">
              <a:solidFill>
                <a:srgbClr val="000000"/>
              </a:solidFill>
            </a:endParaRPr>
          </a:p>
          <a:p>
            <a:pPr algn="just">
              <a:lnSpc>
                <a:spcPct val="90000"/>
              </a:lnSpc>
            </a:pPr>
            <a:r>
              <a:rPr lang="el-GR" altLang="el-GR" sz="2400" b="1" dirty="0">
                <a:solidFill>
                  <a:srgbClr val="000000"/>
                </a:solidFill>
                <a:cs typeface="Times New Roman" panose="02020603050405020304" pitchFamily="18" charset="0"/>
              </a:rPr>
              <a:t> </a:t>
            </a:r>
            <a:r>
              <a:rPr lang="el-GR" altLang="el-GR" sz="2400" dirty="0">
                <a:solidFill>
                  <a:srgbClr val="000000"/>
                </a:solidFill>
                <a:cs typeface="Times New Roman" panose="02020603050405020304" pitchFamily="18" charset="0"/>
              </a:rPr>
              <a:t>Μπορούν επίσης να δηλώσουν  ότι </a:t>
            </a:r>
            <a:r>
              <a:rPr lang="el-GR" altLang="el-GR" sz="2400" dirty="0" smtClean="0">
                <a:solidFill>
                  <a:srgbClr val="000000"/>
                </a:solidFill>
                <a:cs typeface="Times New Roman" panose="02020603050405020304" pitchFamily="18" charset="0"/>
              </a:rPr>
              <a:t>θεωρούν:</a:t>
            </a:r>
          </a:p>
          <a:p>
            <a:pPr lvl="1" algn="just">
              <a:lnSpc>
                <a:spcPct val="90000"/>
              </a:lnSpc>
            </a:pPr>
            <a:r>
              <a:rPr lang="el-GR" altLang="el-GR" sz="2000" dirty="0" smtClean="0">
                <a:solidFill>
                  <a:srgbClr val="000000"/>
                </a:solidFill>
                <a:cs typeface="Times New Roman" panose="02020603050405020304" pitchFamily="18" charset="0"/>
              </a:rPr>
              <a:t>ότι </a:t>
            </a:r>
            <a:r>
              <a:rPr lang="el-GR" altLang="el-GR" sz="2000" dirty="0">
                <a:solidFill>
                  <a:srgbClr val="000000"/>
                </a:solidFill>
                <a:cs typeface="Times New Roman" panose="02020603050405020304" pitchFamily="18" charset="0"/>
              </a:rPr>
              <a:t>άλλοι μπορούν να ακούσουν τις σκέψεις τους  </a:t>
            </a:r>
            <a:r>
              <a:rPr lang="el-GR" altLang="el-GR" sz="2000" b="1" dirty="0">
                <a:solidFill>
                  <a:srgbClr val="000000"/>
                </a:solidFill>
                <a:cs typeface="Times New Roman" panose="02020603050405020304" pitchFamily="18" charset="0"/>
              </a:rPr>
              <a:t>(μετάδοση σκέψης) </a:t>
            </a:r>
            <a:endParaRPr lang="el-GR" altLang="el-GR" sz="2000" b="1" dirty="0">
              <a:solidFill>
                <a:srgbClr val="000000"/>
              </a:solidFill>
            </a:endParaRPr>
          </a:p>
          <a:p>
            <a:pPr lvl="1" algn="just">
              <a:lnSpc>
                <a:spcPct val="90000"/>
              </a:lnSpc>
            </a:pPr>
            <a:r>
              <a:rPr lang="el-GR" altLang="el-GR" sz="2000" dirty="0" smtClean="0">
                <a:solidFill>
                  <a:srgbClr val="000000"/>
                </a:solidFill>
                <a:cs typeface="Times New Roman" panose="02020603050405020304" pitchFamily="18" charset="0"/>
              </a:rPr>
              <a:t>ότι </a:t>
            </a:r>
            <a:r>
              <a:rPr lang="el-GR" altLang="el-GR" sz="2000" dirty="0">
                <a:solidFill>
                  <a:srgbClr val="000000"/>
                </a:solidFill>
                <a:cs typeface="Times New Roman" panose="02020603050405020304" pitchFamily="18" charset="0"/>
              </a:rPr>
              <a:t>άλλοι παίρνουν  τις σκέψεις τους </a:t>
            </a:r>
            <a:r>
              <a:rPr lang="el-GR" altLang="el-GR" sz="2000" b="1" dirty="0">
                <a:solidFill>
                  <a:srgbClr val="000000"/>
                </a:solidFill>
                <a:cs typeface="Times New Roman" panose="02020603050405020304" pitchFamily="18" charset="0"/>
              </a:rPr>
              <a:t>  </a:t>
            </a:r>
            <a:endParaRPr lang="el-GR" altLang="el-GR" sz="2000" b="1" dirty="0">
              <a:solidFill>
                <a:srgbClr val="000000"/>
              </a:solidFill>
            </a:endParaRPr>
          </a:p>
          <a:p>
            <a:pPr lvl="1" algn="just">
              <a:lnSpc>
                <a:spcPct val="90000"/>
              </a:lnSpc>
            </a:pPr>
            <a:r>
              <a:rPr lang="el-GR" altLang="el-GR" sz="2000" dirty="0" smtClean="0">
                <a:solidFill>
                  <a:srgbClr val="000000"/>
                </a:solidFill>
                <a:cs typeface="Times New Roman" panose="02020603050405020304" pitchFamily="18" charset="0"/>
              </a:rPr>
              <a:t>ότι </a:t>
            </a:r>
            <a:r>
              <a:rPr lang="el-GR" altLang="el-GR" sz="2000" dirty="0">
                <a:solidFill>
                  <a:srgbClr val="000000"/>
                </a:solidFill>
                <a:cs typeface="Times New Roman" panose="02020603050405020304" pitchFamily="18" charset="0"/>
              </a:rPr>
              <a:t>άλλοι τοποθετούν τις σκέψεις στο μυαλό τους χωρίς τη θέλησή  τους  </a:t>
            </a:r>
            <a:r>
              <a:rPr lang="el-GR" altLang="el-GR" sz="2000" b="1" dirty="0">
                <a:solidFill>
                  <a:srgbClr val="000000"/>
                </a:solidFill>
                <a:cs typeface="Times New Roman" panose="02020603050405020304" pitchFamily="18" charset="0"/>
              </a:rPr>
              <a:t>(εισαγωγή σκέψεων). </a:t>
            </a:r>
            <a:endParaRPr lang="el-GR" altLang="el-GR" sz="2000" dirty="0">
              <a:cs typeface="Times New Roman" panose="02020603050405020304" pitchFamily="18" charset="0"/>
            </a:endParaRPr>
          </a:p>
          <a:p>
            <a:pPr>
              <a:lnSpc>
                <a:spcPct val="90000"/>
              </a:lnSpc>
            </a:pP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27156164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dirty="0">
                <a:solidFill>
                  <a:srgbClr val="000000"/>
                </a:solidFill>
                <a:latin typeface="Arial" panose="020B0604020202020204" pitchFamily="34" charset="0"/>
              </a:rPr>
              <a:t> Π</a:t>
            </a:r>
            <a:r>
              <a:rPr lang="el-GR" altLang="el-GR" dirty="0">
                <a:solidFill>
                  <a:srgbClr val="000000"/>
                </a:solidFill>
                <a:latin typeface="Arial" panose="020B0604020202020204" pitchFamily="34" charset="0"/>
                <a:cs typeface="Times New Roman" panose="02020603050405020304" pitchFamily="18" charset="0"/>
              </a:rPr>
              <a:t>αραλήρημα</a:t>
            </a:r>
            <a:endParaRPr lang="en-US" b="0" dirty="0"/>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pPr>
              <a:lnSpc>
                <a:spcPct val="90000"/>
              </a:lnSpc>
            </a:pPr>
            <a:r>
              <a:rPr lang="el-GR" altLang="el-GR" sz="2400" dirty="0">
                <a:solidFill>
                  <a:srgbClr val="000000"/>
                </a:solidFill>
                <a:latin typeface="Arial" panose="020B0604020202020204" pitchFamily="34" charset="0"/>
                <a:cs typeface="Times New Roman" panose="02020603050405020304" pitchFamily="18" charset="0"/>
              </a:rPr>
              <a:t>Οι ασθενείς με σχιζοφρένια εμφανίζουν συνήθως  </a:t>
            </a:r>
            <a:r>
              <a:rPr lang="el-GR" altLang="el-GR" sz="2400" b="1" dirty="0">
                <a:solidFill>
                  <a:srgbClr val="000000"/>
                </a:solidFill>
                <a:latin typeface="Arial" panose="020B0604020202020204" pitchFamily="34" charset="0"/>
                <a:cs typeface="Times New Roman" panose="02020603050405020304" pitchFamily="18" charset="0"/>
              </a:rPr>
              <a:t>παραλήρημα </a:t>
            </a:r>
            <a:r>
              <a:rPr lang="el-GR" altLang="el-GR" sz="2400" dirty="0">
                <a:solidFill>
                  <a:srgbClr val="000000"/>
                </a:solidFill>
                <a:latin typeface="Arial" panose="020B0604020202020204" pitchFamily="34" charset="0"/>
                <a:cs typeface="Times New Roman" panose="02020603050405020304" pitchFamily="18" charset="0"/>
              </a:rPr>
              <a:t>(σταθερές, ψεύτικες πεποιθήσεις χωρίς να σχετίζονται με  τη πραγματικότητα)  στην ψυχωτική φάση της ασθένειας.</a:t>
            </a:r>
            <a:endParaRPr lang="el-GR" altLang="el-GR" sz="2400" dirty="0">
              <a:solidFill>
                <a:srgbClr val="000000"/>
              </a:solidFill>
              <a:latin typeface="Arial" panose="020B0604020202020204" pitchFamily="34" charset="0"/>
            </a:endParaRPr>
          </a:p>
          <a:p>
            <a:pPr>
              <a:lnSpc>
                <a:spcPct val="90000"/>
              </a:lnSpc>
            </a:pPr>
            <a:r>
              <a:rPr lang="el-GR" altLang="el-GR" sz="2400" dirty="0">
                <a:solidFill>
                  <a:srgbClr val="000000"/>
                </a:solidFill>
                <a:latin typeface="Arial" panose="020B0604020202020204" pitchFamily="34" charset="0"/>
                <a:cs typeface="Times New Roman" panose="02020603050405020304" pitchFamily="18" charset="0"/>
              </a:rPr>
              <a:t> Ένα κοινό χαρακτηριστικό του παραληρήματος των σχιζοφρενών είναι η βεβαιότητα με την οποία ο ασθενής διατηρεί αυτές τις πεποιθήσεις. </a:t>
            </a:r>
            <a:endParaRPr lang="el-GR" altLang="el-GR" sz="2400" dirty="0">
              <a:solidFill>
                <a:srgbClr val="000000"/>
              </a:solidFill>
              <a:latin typeface="Arial" panose="020B0604020202020204" pitchFamily="34" charset="0"/>
            </a:endParaRPr>
          </a:p>
          <a:p>
            <a:pPr>
              <a:lnSpc>
                <a:spcPct val="90000"/>
              </a:lnSpc>
            </a:pPr>
            <a:r>
              <a:rPr lang="el-GR" altLang="el-GR" sz="2400" dirty="0">
                <a:solidFill>
                  <a:srgbClr val="000000"/>
                </a:solidFill>
                <a:latin typeface="Arial" panose="020B0604020202020204" pitchFamily="34" charset="0"/>
                <a:cs typeface="Times New Roman" panose="02020603050405020304" pitchFamily="18" charset="0"/>
              </a:rPr>
              <a:t>Επειδή ο ασθενής πιστεύει στο παραλήρημα, είναι αναμενόμενο να ενεργήσει αναλόγως.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a:p>
            <a:pPr algn="ct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8142153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dirty="0">
                <a:solidFill>
                  <a:srgbClr val="000000"/>
                </a:solidFill>
                <a:latin typeface="Arial" panose="020B0604020202020204" pitchFamily="34" charset="0"/>
              </a:rPr>
              <a:t> </a:t>
            </a:r>
            <a:r>
              <a:rPr lang="el-GR" altLang="el-GR" dirty="0" smtClean="0">
                <a:solidFill>
                  <a:srgbClr val="000000"/>
                </a:solidFill>
                <a:latin typeface="Arial" panose="020B0604020202020204" pitchFamily="34" charset="0"/>
              </a:rPr>
              <a:t>Κατηγορίες (α) </a:t>
            </a:r>
            <a:endParaRPr lang="en-US" b="0" dirty="0"/>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r>
              <a:rPr lang="el-GR" altLang="el-GR" sz="2400" b="1" dirty="0">
                <a:solidFill>
                  <a:srgbClr val="000000"/>
                </a:solidFill>
                <a:latin typeface="Arial" panose="020B0604020202020204" pitchFamily="34" charset="0"/>
                <a:cs typeface="Times New Roman" panose="02020603050405020304" pitchFamily="18" charset="0"/>
              </a:rPr>
              <a:t>Καταδιωκτικό/ παρανοϊκό παραλήρημα  </a:t>
            </a:r>
            <a:r>
              <a:rPr lang="el-GR" altLang="el-GR" sz="2400" dirty="0">
                <a:solidFill>
                  <a:srgbClr val="000000"/>
                </a:solidFill>
                <a:latin typeface="Arial" panose="020B0604020202020204" pitchFamily="34" charset="0"/>
                <a:cs typeface="Times New Roman" panose="02020603050405020304" pitchFamily="18" charset="0"/>
              </a:rPr>
              <a:t>περιλαμβάνει την  πεποίθηση του ασθενούς ότι "άλλοι" προγραμματίζουν να τον  βλάψουν  ή τον κατασκοπεύουν, τον  ακολουθούν, τον γελοιοποιούν.</a:t>
            </a:r>
            <a:endParaRPr lang="el-GR" altLang="el-GR" sz="2400" dirty="0">
              <a:solidFill>
                <a:srgbClr val="000000"/>
              </a:solidFill>
              <a:latin typeface="Arial" panose="020B0604020202020204" pitchFamily="34" charset="0"/>
            </a:endParaRPr>
          </a:p>
          <a:p>
            <a:r>
              <a:rPr lang="el-GR" altLang="el-GR" sz="2400" dirty="0">
                <a:solidFill>
                  <a:srgbClr val="000000"/>
                </a:solidFill>
                <a:latin typeface="Arial" panose="020B0604020202020204" pitchFamily="34" charset="0"/>
                <a:cs typeface="Times New Roman" panose="02020603050405020304" pitchFamily="18" charset="0"/>
              </a:rPr>
              <a:t> Μερικές φορές ο ασθενής  δεν μπορεί να καθορίσει ποιοι αυτοί οι "άλλοι" είναι. </a:t>
            </a:r>
            <a:endParaRPr lang="el-GR" altLang="el-GR" sz="2400" dirty="0">
              <a:solidFill>
                <a:srgbClr val="000000"/>
              </a:solidFill>
              <a:latin typeface="Arial" panose="020B0604020202020204" pitchFamily="34" charset="0"/>
            </a:endParaRPr>
          </a:p>
          <a:p>
            <a:r>
              <a:rPr lang="el-GR" altLang="el-GR" sz="2400" b="1" dirty="0">
                <a:solidFill>
                  <a:srgbClr val="000000"/>
                </a:solidFill>
                <a:latin typeface="Arial" panose="020B0604020202020204" pitchFamily="34" charset="0"/>
                <a:cs typeface="Times New Roman" panose="02020603050405020304" pitchFamily="18" charset="0"/>
              </a:rPr>
              <a:t>Το μεγαλοπρεπές παραλήρημα  </a:t>
            </a:r>
            <a:r>
              <a:rPr lang="el-GR" altLang="el-GR" sz="2400" dirty="0">
                <a:solidFill>
                  <a:srgbClr val="000000"/>
                </a:solidFill>
                <a:latin typeface="Arial" panose="020B0604020202020204" pitchFamily="34" charset="0"/>
                <a:cs typeface="Times New Roman" panose="02020603050405020304" pitchFamily="18" charset="0"/>
              </a:rPr>
              <a:t>χαρακτηρίζεται από την  αξίωση του ασθενούς στην ύπαρξη σχέσεων με τους διάσημους ανθρώπους  ή τις προσωπικότητες, </a:t>
            </a:r>
            <a:endParaRPr lang="el-GR" altLang="el-GR" sz="2400" dirty="0">
              <a:solidFill>
                <a:srgbClr val="000000"/>
              </a:solidFill>
              <a:latin typeface="Arial" panose="020B0604020202020204" pitchFamily="34" charset="0"/>
            </a:endParaRPr>
          </a:p>
          <a:p>
            <a:r>
              <a:rPr lang="el-GR" altLang="el-GR" sz="2400" dirty="0">
                <a:solidFill>
                  <a:srgbClr val="000000"/>
                </a:solidFill>
                <a:latin typeface="Arial" panose="020B0604020202020204" pitchFamily="34" charset="0"/>
                <a:cs typeface="Times New Roman" panose="02020603050405020304" pitchFamily="18" charset="0"/>
              </a:rPr>
              <a:t>ή την πεποίθηση του ασθενούς ότι  είναι διάσημος ή ικανός για μεγάλους άθλους.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27480935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dirty="0">
                <a:solidFill>
                  <a:srgbClr val="000000"/>
                </a:solidFill>
                <a:latin typeface="Arial" panose="020B0604020202020204" pitchFamily="34" charset="0"/>
              </a:rPr>
              <a:t> </a:t>
            </a:r>
            <a:r>
              <a:rPr lang="el-GR" altLang="el-GR" dirty="0" smtClean="0">
                <a:solidFill>
                  <a:srgbClr val="000000"/>
                </a:solidFill>
                <a:latin typeface="Arial" panose="020B0604020202020204" pitchFamily="34" charset="0"/>
              </a:rPr>
              <a:t>Κατηγορίες (β) </a:t>
            </a:r>
            <a:endParaRPr lang="en-US" b="0" dirty="0"/>
          </a:p>
        </p:txBody>
      </p:sp>
      <p:sp>
        <p:nvSpPr>
          <p:cNvPr id="9" name="Θέση περιεχομένου 8"/>
          <p:cNvSpPr>
            <a:spLocks noGrp="1"/>
          </p:cNvSpPr>
          <p:nvPr>
            <p:ph idx="1"/>
            <p:custDataLst>
              <p:tags r:id="rId3"/>
            </p:custDataLst>
          </p:nvPr>
        </p:nvSpPr>
        <p:spPr>
          <a:xfrm>
            <a:off x="251520" y="1556792"/>
            <a:ext cx="8712968" cy="2351139"/>
          </a:xfrm>
        </p:spPr>
        <p:txBody>
          <a:bodyPr>
            <a:noAutofit/>
          </a:bodyPr>
          <a:lstStyle/>
          <a:p>
            <a:pPr marL="0" indent="0">
              <a:lnSpc>
                <a:spcPct val="90000"/>
              </a:lnSpc>
              <a:buNone/>
            </a:pPr>
            <a:endParaRPr lang="el-GR" altLang="el-GR" sz="2400" b="1" dirty="0">
              <a:solidFill>
                <a:srgbClr val="000000"/>
              </a:solidFill>
              <a:latin typeface="Arial" panose="020B0604020202020204" pitchFamily="34" charset="0"/>
              <a:cs typeface="Times New Roman" panose="02020603050405020304" pitchFamily="18" charset="0"/>
            </a:endParaRPr>
          </a:p>
          <a:p>
            <a:pPr>
              <a:lnSpc>
                <a:spcPct val="90000"/>
              </a:lnSpc>
            </a:pPr>
            <a:r>
              <a:rPr lang="el-GR" altLang="el-GR" sz="2400" b="1" dirty="0">
                <a:solidFill>
                  <a:srgbClr val="000000"/>
                </a:solidFill>
                <a:latin typeface="Arial" panose="020B0604020202020204" pitchFamily="34" charset="0"/>
                <a:cs typeface="Times New Roman" panose="02020603050405020304" pitchFamily="18" charset="0"/>
              </a:rPr>
              <a:t>Το θρησκευτικό παραλήρημα  </a:t>
            </a:r>
            <a:r>
              <a:rPr lang="el-GR" altLang="el-GR" sz="2400" dirty="0">
                <a:solidFill>
                  <a:srgbClr val="000000"/>
                </a:solidFill>
                <a:latin typeface="Arial" panose="020B0604020202020204" pitchFamily="34" charset="0"/>
                <a:cs typeface="Times New Roman" panose="02020603050405020304" pitchFamily="18" charset="0"/>
              </a:rPr>
              <a:t>στρέφεται συχνά γύρω από το δεύτερο  ερχομό του Χριστού ή ενός άλλου σημαντικού θρησκευτικού προσώπου ή προφήτη.</a:t>
            </a:r>
            <a:endParaRPr lang="el-GR" altLang="el-GR" sz="2400" dirty="0">
              <a:solidFill>
                <a:srgbClr val="000000"/>
              </a:solidFill>
              <a:latin typeface="Arial" panose="020B0604020202020204" pitchFamily="34" charset="0"/>
            </a:endParaRPr>
          </a:p>
          <a:p>
            <a:pPr>
              <a:lnSpc>
                <a:spcPct val="90000"/>
              </a:lnSpc>
            </a:pPr>
            <a:r>
              <a:rPr lang="el-GR" altLang="el-GR" sz="2400" b="1" dirty="0">
                <a:solidFill>
                  <a:srgbClr val="000000"/>
                </a:solidFill>
                <a:latin typeface="Arial" panose="020B0604020202020204" pitchFamily="34" charset="0"/>
                <a:cs typeface="Times New Roman" panose="02020603050405020304" pitchFamily="18" charset="0"/>
              </a:rPr>
              <a:t>Το αναφερόμενο παραλήρημα  </a:t>
            </a:r>
            <a:r>
              <a:rPr lang="el-GR" altLang="el-GR" sz="2400" dirty="0">
                <a:solidFill>
                  <a:srgbClr val="000000"/>
                </a:solidFill>
                <a:latin typeface="Arial" panose="020B0604020202020204" pitchFamily="34" charset="0"/>
                <a:cs typeface="Times New Roman" panose="02020603050405020304" pitchFamily="18" charset="0"/>
              </a:rPr>
              <a:t>ή  </a:t>
            </a:r>
            <a:r>
              <a:rPr lang="el-GR" altLang="el-GR" sz="2400" b="1" dirty="0">
                <a:solidFill>
                  <a:srgbClr val="000000"/>
                </a:solidFill>
                <a:latin typeface="Arial" panose="020B0604020202020204" pitchFamily="34" charset="0"/>
                <a:cs typeface="Times New Roman" panose="02020603050405020304" pitchFamily="18" charset="0"/>
              </a:rPr>
              <a:t>οι ιδέες της αναφοράς  </a:t>
            </a:r>
            <a:r>
              <a:rPr lang="el-GR" altLang="el-GR" sz="2400" dirty="0">
                <a:solidFill>
                  <a:srgbClr val="000000"/>
                </a:solidFill>
                <a:latin typeface="Arial" panose="020B0604020202020204" pitchFamily="34" charset="0"/>
                <a:cs typeface="Times New Roman" panose="02020603050405020304" pitchFamily="18" charset="0"/>
              </a:rPr>
              <a:t>περιλαμβάνουν  την πεποίθηση του ασθενούς ότι οι τηλεοπτικές ραδιοφωνικές μεταδόσεις,  η μουσική, ή τα άρθρα εφημερίδων έχουν ειδικό  νόημα για αυτόν.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7832358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6768752" cy="2878509"/>
          </a:xfrm>
        </p:spPr>
        <p:txBody>
          <a:bodyPr>
            <a:noAutofit/>
          </a:bodyPr>
          <a:lstStyle/>
          <a:p>
            <a:pPr lvl="1">
              <a:buFont typeface="Wingdings" pitchFamily="2" charset="2"/>
              <a:buChar char="§"/>
            </a:pPr>
            <a:r>
              <a:rPr lang="el-GR" sz="2400" dirty="0" smtClean="0">
                <a:hlinkClick r:id="rId8" action="ppaction://hlinksldjump"/>
              </a:rPr>
              <a:t>Σχιζοφρένια ορισμός.</a:t>
            </a:r>
            <a:endParaRPr lang="en-US" sz="2400" dirty="0" smtClean="0">
              <a:hlinkClick r:id="rId8" action="ppaction://hlinksldjump"/>
            </a:endParaRPr>
          </a:p>
          <a:p>
            <a:pPr lvl="1">
              <a:buFont typeface="Wingdings" pitchFamily="2" charset="2"/>
              <a:buChar char="§"/>
            </a:pPr>
            <a:r>
              <a:rPr lang="el-GR" sz="2400" dirty="0">
                <a:hlinkClick r:id="rId9" action="ppaction://hlinksldjump"/>
              </a:rPr>
              <a:t>Διάγνωση</a:t>
            </a:r>
            <a:r>
              <a:rPr lang="el-GR" sz="2400" dirty="0">
                <a:hlinkClick r:id="rId10" action="ppaction://hlinksldjump"/>
              </a:rPr>
              <a:t>.</a:t>
            </a:r>
            <a:endParaRPr lang="el-GR" sz="2400" dirty="0"/>
          </a:p>
          <a:p>
            <a:pPr lvl="1">
              <a:buFont typeface="Wingdings" pitchFamily="2" charset="2"/>
              <a:buChar char="§"/>
            </a:pPr>
            <a:r>
              <a:rPr lang="el-GR" sz="2400" dirty="0">
                <a:hlinkClick r:id="rId11" action="ppaction://hlinksldjump"/>
              </a:rPr>
              <a:t>Παρεμβάσεις νοσηλευτών</a:t>
            </a:r>
            <a:r>
              <a:rPr lang="el-GR" sz="2400" dirty="0" smtClean="0">
                <a:hlinkClick r:id="rId11" action="ppaction://hlinksldjump"/>
              </a:rPr>
              <a:t>. </a:t>
            </a:r>
            <a:endParaRPr lang="en-US" sz="2400" dirty="0"/>
          </a:p>
          <a:p>
            <a:pPr lvl="1">
              <a:buFont typeface="Wingdings" pitchFamily="2" charset="2"/>
              <a:buChar char="§"/>
            </a:pPr>
            <a:r>
              <a:rPr lang="el-GR" sz="2400" dirty="0" smtClean="0">
                <a:hlinkClick r:id="rId12" action="ppaction://hlinksldjump"/>
              </a:rPr>
              <a:t>Νοσηλευτική </a:t>
            </a:r>
            <a:r>
              <a:rPr lang="el-GR" sz="2400" dirty="0">
                <a:hlinkClick r:id="rId12" action="ppaction://hlinksldjump"/>
              </a:rPr>
              <a:t>αξιολόγηση.</a:t>
            </a:r>
            <a:endParaRPr lang="el-GR" sz="2400" dirty="0" smtClean="0">
              <a:hlinkClick r:id="rId8" action="ppaction://hlinksldjump"/>
            </a:endParaRPr>
          </a:p>
          <a:p>
            <a:pPr lvl="1">
              <a:buFont typeface="Wingdings" pitchFamily="2" charset="2"/>
              <a:buChar char="§"/>
            </a:pPr>
            <a:r>
              <a:rPr lang="el-GR" sz="2400" dirty="0">
                <a:hlinkClick r:id="rId13" action="ppaction://hlinksldjump"/>
              </a:rPr>
              <a:t>Η Διάθεση και οι </a:t>
            </a:r>
            <a:r>
              <a:rPr lang="el-GR" sz="2400">
                <a:hlinkClick r:id="rId13" action="ppaction://hlinksldjump"/>
              </a:rPr>
              <a:t>Επιπτώσεις</a:t>
            </a:r>
            <a:r>
              <a:rPr lang="el-GR" sz="2400" smtClean="0">
                <a:hlinkClick r:id="rId13" action="ppaction://hlinksldjump"/>
              </a:rPr>
              <a:t>.</a:t>
            </a:r>
            <a:endParaRPr lang="el-GR" sz="2400" dirty="0" smtClean="0">
              <a:hlinkClick r:id="" action="ppaction://noaction"/>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dirty="0" smtClean="0"/>
              <a:t>Σχιζοφρένια είναι</a:t>
            </a:r>
            <a:r>
              <a:rPr lang="el-GR" altLang="el-GR" dirty="0"/>
              <a:t>:</a:t>
            </a:r>
            <a:endParaRPr lang="en-US" sz="2800" b="0" dirty="0"/>
          </a:p>
        </p:txBody>
      </p:sp>
      <p:sp>
        <p:nvSpPr>
          <p:cNvPr id="9" name="Θέση περιεχομένου 8"/>
          <p:cNvSpPr>
            <a:spLocks noGrp="1"/>
          </p:cNvSpPr>
          <p:nvPr>
            <p:ph idx="1"/>
            <p:custDataLst>
              <p:tags r:id="rId3"/>
            </p:custDataLst>
          </p:nvPr>
        </p:nvSpPr>
        <p:spPr>
          <a:xfrm>
            <a:off x="395536" y="1332319"/>
            <a:ext cx="8496944" cy="2351139"/>
          </a:xfrm>
        </p:spPr>
        <p:txBody>
          <a:bodyPr>
            <a:noAutofit/>
          </a:bodyPr>
          <a:lstStyle/>
          <a:p>
            <a:pPr>
              <a:lnSpc>
                <a:spcPct val="90000"/>
              </a:lnSpc>
              <a:buNone/>
            </a:pPr>
            <a:r>
              <a:rPr lang="el-GR" altLang="el-GR" dirty="0"/>
              <a:t>Ομάδες ψυχιατρικών συμπτωμάτων που χαρακτηρίζονται από διαταραχές των γνωστικών διαδικασιών, της συμπεριφοράς και των συναισθημάτων.</a:t>
            </a:r>
          </a:p>
          <a:p>
            <a:pPr>
              <a:lnSpc>
                <a:spcPct val="90000"/>
              </a:lnSpc>
              <a:buNone/>
            </a:pPr>
            <a:endParaRPr lang="el-GR" altLang="el-GR" dirty="0"/>
          </a:p>
          <a:p>
            <a:pPr>
              <a:lnSpc>
                <a:spcPct val="90000"/>
              </a:lnSpc>
              <a:buNone/>
            </a:pPr>
            <a:r>
              <a:rPr lang="el-GR" altLang="el-GR" dirty="0"/>
              <a:t>Είναι μια χρόνια νόσος που βλάπτει τη λειτουργικότητα ή την ικανότητα διατήρησης ενός αναμενόμενου επιπέδου λειτουργικότητας.</a:t>
            </a:r>
          </a:p>
          <a:p>
            <a:pPr>
              <a:lnSpc>
                <a:spcPct val="90000"/>
              </a:lnSpc>
            </a:pPr>
            <a:endParaRPr lang="el-GR" altLang="el-GR"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Είναι επίσης</a:t>
            </a:r>
            <a:endParaRPr lang="en-US" sz="2800" b="0" dirty="0"/>
          </a:p>
        </p:txBody>
      </p:sp>
      <p:sp>
        <p:nvSpPr>
          <p:cNvPr id="9" name="Θέση περιεχομένου 8"/>
          <p:cNvSpPr>
            <a:spLocks noGrp="1"/>
          </p:cNvSpPr>
          <p:nvPr>
            <p:ph idx="1"/>
            <p:custDataLst>
              <p:tags r:id="rId3"/>
            </p:custDataLst>
          </p:nvPr>
        </p:nvSpPr>
        <p:spPr>
          <a:xfrm>
            <a:off x="323528" y="1392660"/>
            <a:ext cx="8363272" cy="2351139"/>
          </a:xfrm>
        </p:spPr>
        <p:txBody>
          <a:bodyPr>
            <a:noAutofit/>
          </a:bodyPr>
          <a:lstStyle/>
          <a:p>
            <a:pPr>
              <a:lnSpc>
                <a:spcPct val="90000"/>
              </a:lnSpc>
            </a:pPr>
            <a:r>
              <a:rPr lang="el-GR" altLang="el-GR" dirty="0"/>
              <a:t>μια </a:t>
            </a:r>
            <a:r>
              <a:rPr lang="el-GR" altLang="el-GR" dirty="0" err="1"/>
              <a:t>σύμπλοκη</a:t>
            </a:r>
            <a:r>
              <a:rPr lang="el-GR" altLang="el-GR" dirty="0"/>
              <a:t> νοσολογική οντότητα,</a:t>
            </a:r>
          </a:p>
          <a:p>
            <a:pPr>
              <a:lnSpc>
                <a:spcPct val="90000"/>
              </a:lnSpc>
            </a:pPr>
            <a:r>
              <a:rPr lang="el-GR" altLang="el-GR" dirty="0"/>
              <a:t> η οποία στη βάση της χαρακτηρίζεται από μια ουσιαστική (πυρηνική) μεταβολή της εσωτερικής και εξωτερικής πραγματικότητας, που </a:t>
            </a:r>
            <a:r>
              <a:rPr lang="el-GR" altLang="el-GR" dirty="0" smtClean="0"/>
              <a:t>εκφράζεται, </a:t>
            </a:r>
            <a:endParaRPr lang="el-GR" altLang="el-GR" dirty="0"/>
          </a:p>
          <a:p>
            <a:pPr>
              <a:lnSpc>
                <a:spcPct val="90000"/>
              </a:lnSpc>
            </a:pPr>
            <a:r>
              <a:rPr lang="el-GR" altLang="el-GR" dirty="0"/>
              <a:t>με μια σειρά διαταραχών της σκέψης, της αντίληψης, του συναισθήματος, της βούλησης και της </a:t>
            </a:r>
            <a:r>
              <a:rPr lang="el-GR" altLang="el-GR" dirty="0" smtClean="0"/>
              <a:t>συμπεριφοράς.</a:t>
            </a:r>
            <a:endParaRPr lang="el-GR" altLang="el-GR" dirty="0"/>
          </a:p>
          <a:p>
            <a:pPr>
              <a:lnSpc>
                <a:spcPct val="90000"/>
              </a:lnSpc>
            </a:pPr>
            <a:endParaRPr lang="el-GR" altLang="el-GR" dirty="0"/>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Αποτελεί τη βασίλισσα των ψυχώσεων</a:t>
            </a:r>
          </a:p>
        </p:txBody>
      </p:sp>
      <p:sp>
        <p:nvSpPr>
          <p:cNvPr id="9" name="Θέση περιεχομένου 8"/>
          <p:cNvSpPr>
            <a:spLocks noGrp="1"/>
          </p:cNvSpPr>
          <p:nvPr>
            <p:ph idx="1"/>
            <p:custDataLst>
              <p:tags r:id="rId3"/>
            </p:custDataLst>
          </p:nvPr>
        </p:nvSpPr>
        <p:spPr>
          <a:xfrm>
            <a:off x="457200" y="1772816"/>
            <a:ext cx="8147248" cy="2351139"/>
          </a:xfrm>
        </p:spPr>
        <p:txBody>
          <a:bodyPr>
            <a:noAutofit/>
          </a:bodyPr>
          <a:lstStyle/>
          <a:p>
            <a:pPr marL="0" indent="0">
              <a:buNone/>
            </a:pPr>
            <a:r>
              <a:rPr lang="el-GR" altLang="el-GR" sz="2800" dirty="0"/>
              <a:t>Και πέρα από την ποικίλλουσα συμπτωματολογία της ενδιαφέρουσα είναι </a:t>
            </a:r>
            <a:r>
              <a:rPr lang="el-GR" altLang="el-GR" sz="2800" dirty="0" smtClean="0"/>
              <a:t>η :</a:t>
            </a:r>
            <a:endParaRPr lang="el-GR" altLang="el-GR" sz="2800" dirty="0"/>
          </a:p>
          <a:p>
            <a:r>
              <a:rPr lang="el-GR" altLang="el-GR" sz="2800" dirty="0"/>
              <a:t>Διαχρονικότητα και </a:t>
            </a:r>
          </a:p>
          <a:p>
            <a:r>
              <a:rPr lang="el-GR" altLang="el-GR" sz="2800" dirty="0"/>
              <a:t>Η οικουμενικότητά </a:t>
            </a:r>
            <a:r>
              <a:rPr lang="el-GR" altLang="el-GR" sz="2800" dirty="0" smtClean="0"/>
              <a:t>της.</a:t>
            </a:r>
            <a:endParaRPr lang="el-GR" altLang="el-GR" sz="2800" dirty="0"/>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92894"/>
            <a:ext cx="8229600" cy="940966"/>
          </a:xfrm>
        </p:spPr>
        <p:txBody>
          <a:bodyPr>
            <a:noAutofit/>
          </a:bodyPr>
          <a:lstStyle/>
          <a:p>
            <a:r>
              <a:rPr lang="el-GR" altLang="el-GR" dirty="0" smtClean="0"/>
              <a:t>Τι προκαλεί</a:t>
            </a:r>
            <a:endParaRPr lang="en-US" sz="2800" b="0" dirty="0"/>
          </a:p>
        </p:txBody>
      </p:sp>
      <p:sp>
        <p:nvSpPr>
          <p:cNvPr id="9" name="Θέση περιεχομένου 8"/>
          <p:cNvSpPr>
            <a:spLocks noGrp="1"/>
          </p:cNvSpPr>
          <p:nvPr>
            <p:ph idx="1"/>
            <p:custDataLst>
              <p:tags r:id="rId3"/>
            </p:custDataLst>
          </p:nvPr>
        </p:nvSpPr>
        <p:spPr>
          <a:xfrm>
            <a:off x="390364" y="1352920"/>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Η σχιζοφρένια προκαλεί διαστρεβλωμένες και παράξενες σκέψεις, αντιλήψεις, συγκινήσεις, μετακινήσεις, και  συμπεριφορά. </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Για δεκαετίες, η σχιζοφρένια θεωρήθηκε, ως μια  επικίνδυνη και ανεξέλεγκτη ασθένεια που προκαλεί άγρια και βίαια ξεσπάσματα.</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 Πολλοί άνθρωποι πίστευαν ότι οι πάσχοντες από σχιζοφρένια έπρεπε  να κλειδωθούν μακριά από την κοινωνία και να κλειστούν σε ίδρυμα.</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 Μόνο πρόσφατα υπάρχει η τάση να μάθει και να εκπαιδευτεί  η κοινότητα  ότι η σχιζοφρένεια έχει πολλά διαφορετικά συμπτώματα και ότι  είναι μια ασθένεια που τα φάρμακα μπορούν  να ελέγξουν. </a:t>
            </a:r>
          </a:p>
          <a:p>
            <a:pPr>
              <a:lnSpc>
                <a:spcPct val="90000"/>
              </a:lnSpc>
            </a:pPr>
            <a:endParaRPr lang="el-GR" altLang="el-GR" sz="24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Σχιζοφρένια</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3/9/2015 8:06:40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2FE1303-F709-437C-BE16-AE7890D95E0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2031</Words>
  <Application>Microsoft Office PowerPoint</Application>
  <PresentationFormat>Προβολή στην οθόνη (4:3)</PresentationFormat>
  <Paragraphs>252</Paragraphs>
  <Slides>34</Slides>
  <Notes>34</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34</vt:i4>
      </vt:variant>
    </vt:vector>
  </HeadingPairs>
  <TitlesOfParts>
    <vt:vector size="39" baseType="lpstr">
      <vt:lpstr>Arial</vt:lpstr>
      <vt:lpstr>Calibri</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Σχιζοφρένια είναι:</vt:lpstr>
      <vt:lpstr>Είναι επίσης</vt:lpstr>
      <vt:lpstr>Αποτελεί τη βασίλισσα των ψυχώσεων</vt:lpstr>
      <vt:lpstr>Τι προκαλεί</vt:lpstr>
      <vt:lpstr>Αποτελεσματικότητα φαρμάκων</vt:lpstr>
      <vt:lpstr>Ηλικία εντοπισμού</vt:lpstr>
      <vt:lpstr>Κλινική Εικόνα</vt:lpstr>
      <vt:lpstr>Διάγνωση</vt:lpstr>
      <vt:lpstr>Πότε και πώς αναπτύσσεται</vt:lpstr>
      <vt:lpstr>Κατηγορίες Συμπτωμάτων</vt:lpstr>
      <vt:lpstr>Επιπτώσεις σχιζοφρένιας</vt:lpstr>
      <vt:lpstr>Παρεμβάσεις νοσηλευτών</vt:lpstr>
      <vt:lpstr>Ιστορικό</vt:lpstr>
      <vt:lpstr>Νοσηλευτική αξιολόγηση</vt:lpstr>
      <vt:lpstr>Παραδείγματα ερωτήσεων</vt:lpstr>
      <vt:lpstr>Αξιολόγηση Αντίληψης Ασθενούς</vt:lpstr>
      <vt:lpstr>Γενική εμφάνιση Κινητική Συμπεριφορά και Ομιλία</vt:lpstr>
      <vt:lpstr>Κινητική συμπεριφορά (α)</vt:lpstr>
      <vt:lpstr>Κινητική συμπεριφορά (β)</vt:lpstr>
      <vt:lpstr>Λεκτική συμπεριφορά</vt:lpstr>
      <vt:lpstr>Η Διάθεση και οι Επιπτώσεις</vt:lpstr>
      <vt:lpstr>Κατάθλιψη</vt:lpstr>
      <vt:lpstr>Διαδικασία Σκέψης και Περιεχόμενο</vt:lpstr>
      <vt:lpstr>Αξιολόγηση περιεχομένου σκέψης</vt:lpstr>
      <vt:lpstr> Παραλήρημα</vt:lpstr>
      <vt:lpstr> Κατηγορίες (α) </vt:lpstr>
      <vt:lpstr> Κατηγορίες (β) </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2015-09-08T14:59:50Z</dcterms:modified>
</cp:coreProperties>
</file>