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7.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8.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9.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0.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1.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2.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3.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4.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5.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6.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7.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18.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19.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20.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21.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22.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23.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24.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25.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26.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27.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28.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29.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30.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notesSlides/notesSlide31.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notesSlides/notesSlide32.xml" ContentType="application/vnd.openxmlformats-officedocument.presentationml.notesSlide+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notesSlides/notesSlide33.xml" ContentType="application/vnd.openxmlformats-officedocument.presentationml.notesSlide+xml"/>
  <Override PartName="/ppt/tags/tag162.xml" ContentType="application/vnd.openxmlformats-officedocument.presentationml.tags+xml"/>
  <Override PartName="/ppt/tags/tag163.xml" ContentType="application/vnd.openxmlformats-officedocument.presentationml.tags+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7"/>
  </p:notesMasterIdLst>
  <p:sldIdLst>
    <p:sldId id="256" r:id="rId3"/>
    <p:sldId id="257" r:id="rId4"/>
    <p:sldId id="259" r:id="rId5"/>
    <p:sldId id="261" r:id="rId6"/>
    <p:sldId id="262" r:id="rId7"/>
    <p:sldId id="264" r:id="rId8"/>
    <p:sldId id="345" r:id="rId9"/>
    <p:sldId id="346" r:id="rId10"/>
    <p:sldId id="347" r:id="rId11"/>
    <p:sldId id="348" r:id="rId12"/>
    <p:sldId id="349" r:id="rId13"/>
    <p:sldId id="350" r:id="rId14"/>
    <p:sldId id="364" r:id="rId15"/>
    <p:sldId id="352" r:id="rId16"/>
    <p:sldId id="353" r:id="rId17"/>
    <p:sldId id="354" r:id="rId18"/>
    <p:sldId id="355" r:id="rId19"/>
    <p:sldId id="356" r:id="rId20"/>
    <p:sldId id="357" r:id="rId21"/>
    <p:sldId id="358" r:id="rId22"/>
    <p:sldId id="359" r:id="rId23"/>
    <p:sldId id="360" r:id="rId24"/>
    <p:sldId id="361" r:id="rId25"/>
    <p:sldId id="362" r:id="rId26"/>
    <p:sldId id="363" r:id="rId27"/>
    <p:sldId id="365" r:id="rId28"/>
    <p:sldId id="366" r:id="rId29"/>
    <p:sldId id="367" r:id="rId30"/>
    <p:sldId id="368" r:id="rId31"/>
    <p:sldId id="369" r:id="rId32"/>
    <p:sldId id="370" r:id="rId33"/>
    <p:sldId id="371" r:id="rId34"/>
    <p:sldId id="344" r:id="rId35"/>
    <p:sldId id="280" r:id="rId36"/>
  </p:sldIdLst>
  <p:sldSz cx="9144000" cy="6858000" type="screen4x3"/>
  <p:notesSz cx="6858000" cy="9144000"/>
  <p:custDataLst>
    <p:tags r:id="rId38"/>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Συντάκτης" initials="Σ"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17" autoAdjust="0"/>
    <p:restoredTop sz="99339" autoAdjust="0"/>
  </p:normalViewPr>
  <p:slideViewPr>
    <p:cSldViewPr>
      <p:cViewPr varScale="1">
        <p:scale>
          <a:sx n="103" d="100"/>
          <a:sy n="103" d="100"/>
        </p:scale>
        <p:origin x="120" y="222"/>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8/9/2015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4103787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2225296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099474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3873515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3682058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112327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435879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6762601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5021106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765503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3195508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7333413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40024490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39225814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11690320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36800516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35428330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7956874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8953815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537563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42556675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21293223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35641277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17565230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89373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3517118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3219564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edulll.gr/" TargetMode="External"/><Relationship Id="rId3" Type="http://schemas.openxmlformats.org/officeDocument/2006/relationships/tags" Target="../tags/tag4.xml"/><Relationship Id="rId7" Type="http://schemas.openxmlformats.org/officeDocument/2006/relationships/image" Target="../media/image1.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hyperlink" Target="http://www.teilar.gr/" TargetMode="External"/><Relationship Id="rId5" Type="http://schemas.openxmlformats.org/officeDocument/2006/relationships/notesSlide" Target="../notesSlides/notesSlide1.xml"/><Relationship Id="rId4" Type="http://schemas.openxmlformats.org/officeDocument/2006/relationships/slideLayout" Target="../slideLayouts/slideLayout1.xml"/><Relationship Id="rId9"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notesSlide" Target="../notesSlides/notesSlide10.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Layout" Target="../slideLayouts/slideLayout2.xml"/><Relationship Id="rId5" Type="http://schemas.openxmlformats.org/officeDocument/2006/relationships/tags" Target="../tags/tag47.xml"/><Relationship Id="rId4" Type="http://schemas.openxmlformats.org/officeDocument/2006/relationships/tags" Target="../tags/tag46.xml"/></Relationships>
</file>

<file path=ppt/slides/_rels/slide11.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notesSlide" Target="../notesSlides/notesSlide11.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Layout" Target="../slideLayouts/slideLayout2.xml"/><Relationship Id="rId5" Type="http://schemas.openxmlformats.org/officeDocument/2006/relationships/tags" Target="../tags/tag52.xml"/><Relationship Id="rId4" Type="http://schemas.openxmlformats.org/officeDocument/2006/relationships/tags" Target="../tags/tag51.xml"/></Relationships>
</file>

<file path=ppt/slides/_rels/slide12.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notesSlide" Target="../notesSlides/notesSlide12.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Layout" Target="../slideLayouts/slideLayout2.xml"/><Relationship Id="rId5" Type="http://schemas.openxmlformats.org/officeDocument/2006/relationships/tags" Target="../tags/tag57.xml"/><Relationship Id="rId4" Type="http://schemas.openxmlformats.org/officeDocument/2006/relationships/tags" Target="../tags/tag56.xml"/></Relationships>
</file>

<file path=ppt/slides/_rels/slide13.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notesSlide" Target="../notesSlides/notesSlide13.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Layout" Target="../slideLayouts/slideLayout2.xml"/><Relationship Id="rId5" Type="http://schemas.openxmlformats.org/officeDocument/2006/relationships/tags" Target="../tags/tag62.xml"/><Relationship Id="rId4" Type="http://schemas.openxmlformats.org/officeDocument/2006/relationships/tags" Target="../tags/tag61.xml"/></Relationships>
</file>

<file path=ppt/slides/_rels/slide14.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notesSlide" Target="../notesSlides/notesSlide14.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Layout" Target="../slideLayouts/slideLayout2.xml"/><Relationship Id="rId5" Type="http://schemas.openxmlformats.org/officeDocument/2006/relationships/tags" Target="../tags/tag67.xml"/><Relationship Id="rId4" Type="http://schemas.openxmlformats.org/officeDocument/2006/relationships/tags" Target="../tags/tag66.xml"/></Relationships>
</file>

<file path=ppt/slides/_rels/slide15.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notesSlide" Target="../notesSlides/notesSlide15.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Layout" Target="../slideLayouts/slideLayout2.xml"/><Relationship Id="rId5" Type="http://schemas.openxmlformats.org/officeDocument/2006/relationships/tags" Target="../tags/tag72.xml"/><Relationship Id="rId4" Type="http://schemas.openxmlformats.org/officeDocument/2006/relationships/tags" Target="../tags/tag71.xml"/></Relationships>
</file>

<file path=ppt/slides/_rels/slide16.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notesSlide" Target="../notesSlides/notesSlide16.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Layout" Target="../slideLayouts/slideLayout2.xml"/><Relationship Id="rId5" Type="http://schemas.openxmlformats.org/officeDocument/2006/relationships/tags" Target="../tags/tag77.xml"/><Relationship Id="rId4" Type="http://schemas.openxmlformats.org/officeDocument/2006/relationships/tags" Target="../tags/tag76.xml"/></Relationships>
</file>

<file path=ppt/slides/_rels/slide17.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notesSlide" Target="../notesSlides/notesSlide17.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slideLayout" Target="../slideLayouts/slideLayout2.xml"/><Relationship Id="rId5" Type="http://schemas.openxmlformats.org/officeDocument/2006/relationships/tags" Target="../tags/tag82.xml"/><Relationship Id="rId4" Type="http://schemas.openxmlformats.org/officeDocument/2006/relationships/tags" Target="../tags/tag81.xml"/></Relationships>
</file>

<file path=ppt/slides/_rels/slide18.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notesSlide" Target="../notesSlides/notesSlide18.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slideLayout" Target="../slideLayouts/slideLayout2.xml"/><Relationship Id="rId5" Type="http://schemas.openxmlformats.org/officeDocument/2006/relationships/tags" Target="../tags/tag87.xml"/><Relationship Id="rId4" Type="http://schemas.openxmlformats.org/officeDocument/2006/relationships/tags" Target="../tags/tag86.xml"/></Relationships>
</file>

<file path=ppt/slides/_rels/slide19.xml.rels><?xml version="1.0" encoding="UTF-8" standalone="yes"?>
<Relationships xmlns="http://schemas.openxmlformats.org/package/2006/relationships"><Relationship Id="rId3" Type="http://schemas.openxmlformats.org/officeDocument/2006/relationships/tags" Target="../tags/tag90.xml"/><Relationship Id="rId7" Type="http://schemas.openxmlformats.org/officeDocument/2006/relationships/notesSlide" Target="../notesSlides/notesSlide19.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slideLayout" Target="../slideLayouts/slideLayout2.xml"/><Relationship Id="rId5" Type="http://schemas.openxmlformats.org/officeDocument/2006/relationships/tags" Target="../tags/tag92.xml"/><Relationship Id="rId4" Type="http://schemas.openxmlformats.org/officeDocument/2006/relationships/tags" Target="../tags/tag91.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xml"/><Relationship Id="rId7" Type="http://schemas.openxmlformats.org/officeDocument/2006/relationships/hyperlink" Target="http://www.creativecommons.gr/?page_id=118" TargetMode="Externa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20.xml.rels><?xml version="1.0" encoding="UTF-8" standalone="yes"?>
<Relationships xmlns="http://schemas.openxmlformats.org/package/2006/relationships"><Relationship Id="rId3" Type="http://schemas.openxmlformats.org/officeDocument/2006/relationships/tags" Target="../tags/tag95.xml"/><Relationship Id="rId7" Type="http://schemas.openxmlformats.org/officeDocument/2006/relationships/notesSlide" Target="../notesSlides/notesSlide20.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slideLayout" Target="../slideLayouts/slideLayout2.xml"/><Relationship Id="rId5" Type="http://schemas.openxmlformats.org/officeDocument/2006/relationships/tags" Target="../tags/tag97.xml"/><Relationship Id="rId4" Type="http://schemas.openxmlformats.org/officeDocument/2006/relationships/tags" Target="../tags/tag96.xml"/></Relationships>
</file>

<file path=ppt/slides/_rels/slide21.xml.rels><?xml version="1.0" encoding="UTF-8" standalone="yes"?>
<Relationships xmlns="http://schemas.openxmlformats.org/package/2006/relationships"><Relationship Id="rId3" Type="http://schemas.openxmlformats.org/officeDocument/2006/relationships/tags" Target="../tags/tag100.xml"/><Relationship Id="rId7" Type="http://schemas.openxmlformats.org/officeDocument/2006/relationships/notesSlide" Target="../notesSlides/notesSlide21.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slideLayout" Target="../slideLayouts/slideLayout2.xml"/><Relationship Id="rId5" Type="http://schemas.openxmlformats.org/officeDocument/2006/relationships/tags" Target="../tags/tag102.xml"/><Relationship Id="rId4" Type="http://schemas.openxmlformats.org/officeDocument/2006/relationships/tags" Target="../tags/tag101.xml"/></Relationships>
</file>

<file path=ppt/slides/_rels/slide22.xml.rels><?xml version="1.0" encoding="UTF-8" standalone="yes"?>
<Relationships xmlns="http://schemas.openxmlformats.org/package/2006/relationships"><Relationship Id="rId3" Type="http://schemas.openxmlformats.org/officeDocument/2006/relationships/tags" Target="../tags/tag105.xml"/><Relationship Id="rId7" Type="http://schemas.openxmlformats.org/officeDocument/2006/relationships/notesSlide" Target="../notesSlides/notesSlide22.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slideLayout" Target="../slideLayouts/slideLayout2.xml"/><Relationship Id="rId5" Type="http://schemas.openxmlformats.org/officeDocument/2006/relationships/tags" Target="../tags/tag107.xml"/><Relationship Id="rId4" Type="http://schemas.openxmlformats.org/officeDocument/2006/relationships/tags" Target="../tags/tag106.xml"/></Relationships>
</file>

<file path=ppt/slides/_rels/slide23.xml.rels><?xml version="1.0" encoding="UTF-8" standalone="yes"?>
<Relationships xmlns="http://schemas.openxmlformats.org/package/2006/relationships"><Relationship Id="rId3" Type="http://schemas.openxmlformats.org/officeDocument/2006/relationships/tags" Target="../tags/tag110.xml"/><Relationship Id="rId7" Type="http://schemas.openxmlformats.org/officeDocument/2006/relationships/notesSlide" Target="../notesSlides/notesSlide23.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slideLayout" Target="../slideLayouts/slideLayout2.xml"/><Relationship Id="rId5" Type="http://schemas.openxmlformats.org/officeDocument/2006/relationships/tags" Target="../tags/tag112.xml"/><Relationship Id="rId4" Type="http://schemas.openxmlformats.org/officeDocument/2006/relationships/tags" Target="../tags/tag111.xml"/></Relationships>
</file>

<file path=ppt/slides/_rels/slide24.xml.rels><?xml version="1.0" encoding="UTF-8" standalone="yes"?>
<Relationships xmlns="http://schemas.openxmlformats.org/package/2006/relationships"><Relationship Id="rId3" Type="http://schemas.openxmlformats.org/officeDocument/2006/relationships/tags" Target="../tags/tag115.xml"/><Relationship Id="rId7" Type="http://schemas.openxmlformats.org/officeDocument/2006/relationships/notesSlide" Target="../notesSlides/notesSlide24.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slideLayout" Target="../slideLayouts/slideLayout2.xml"/><Relationship Id="rId5" Type="http://schemas.openxmlformats.org/officeDocument/2006/relationships/tags" Target="../tags/tag117.xml"/><Relationship Id="rId4" Type="http://schemas.openxmlformats.org/officeDocument/2006/relationships/tags" Target="../tags/tag116.xml"/></Relationships>
</file>

<file path=ppt/slides/_rels/slide25.xml.rels><?xml version="1.0" encoding="UTF-8" standalone="yes"?>
<Relationships xmlns="http://schemas.openxmlformats.org/package/2006/relationships"><Relationship Id="rId3" Type="http://schemas.openxmlformats.org/officeDocument/2006/relationships/tags" Target="../tags/tag120.xml"/><Relationship Id="rId7" Type="http://schemas.openxmlformats.org/officeDocument/2006/relationships/notesSlide" Target="../notesSlides/notesSlide25.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slideLayout" Target="../slideLayouts/slideLayout2.xml"/><Relationship Id="rId5" Type="http://schemas.openxmlformats.org/officeDocument/2006/relationships/tags" Target="../tags/tag122.xml"/><Relationship Id="rId4" Type="http://schemas.openxmlformats.org/officeDocument/2006/relationships/tags" Target="../tags/tag121.xml"/></Relationships>
</file>

<file path=ppt/slides/_rels/slide26.xml.rels><?xml version="1.0" encoding="UTF-8" standalone="yes"?>
<Relationships xmlns="http://schemas.openxmlformats.org/package/2006/relationships"><Relationship Id="rId3" Type="http://schemas.openxmlformats.org/officeDocument/2006/relationships/tags" Target="../tags/tag125.xml"/><Relationship Id="rId7" Type="http://schemas.openxmlformats.org/officeDocument/2006/relationships/notesSlide" Target="../notesSlides/notesSlide26.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slideLayout" Target="../slideLayouts/slideLayout2.xml"/><Relationship Id="rId5" Type="http://schemas.openxmlformats.org/officeDocument/2006/relationships/tags" Target="../tags/tag127.xml"/><Relationship Id="rId4" Type="http://schemas.openxmlformats.org/officeDocument/2006/relationships/tags" Target="../tags/tag126.xml"/></Relationships>
</file>

<file path=ppt/slides/_rels/slide27.xml.rels><?xml version="1.0" encoding="UTF-8" standalone="yes"?>
<Relationships xmlns="http://schemas.openxmlformats.org/package/2006/relationships"><Relationship Id="rId3" Type="http://schemas.openxmlformats.org/officeDocument/2006/relationships/tags" Target="../tags/tag130.xml"/><Relationship Id="rId7" Type="http://schemas.openxmlformats.org/officeDocument/2006/relationships/notesSlide" Target="../notesSlides/notesSlide27.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slideLayout" Target="../slideLayouts/slideLayout2.xml"/><Relationship Id="rId5" Type="http://schemas.openxmlformats.org/officeDocument/2006/relationships/tags" Target="../tags/tag132.xml"/><Relationship Id="rId4" Type="http://schemas.openxmlformats.org/officeDocument/2006/relationships/tags" Target="../tags/tag131.xml"/></Relationships>
</file>

<file path=ppt/slides/_rels/slide28.xml.rels><?xml version="1.0" encoding="UTF-8" standalone="yes"?>
<Relationships xmlns="http://schemas.openxmlformats.org/package/2006/relationships"><Relationship Id="rId3" Type="http://schemas.openxmlformats.org/officeDocument/2006/relationships/tags" Target="../tags/tag135.xml"/><Relationship Id="rId7" Type="http://schemas.openxmlformats.org/officeDocument/2006/relationships/notesSlide" Target="../notesSlides/notesSlide28.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slideLayout" Target="../slideLayouts/slideLayout2.xml"/><Relationship Id="rId5" Type="http://schemas.openxmlformats.org/officeDocument/2006/relationships/tags" Target="../tags/tag137.xml"/><Relationship Id="rId4" Type="http://schemas.openxmlformats.org/officeDocument/2006/relationships/tags" Target="../tags/tag136.xml"/></Relationships>
</file>

<file path=ppt/slides/_rels/slide29.xml.rels><?xml version="1.0" encoding="UTF-8" standalone="yes"?>
<Relationships xmlns="http://schemas.openxmlformats.org/package/2006/relationships"><Relationship Id="rId3" Type="http://schemas.openxmlformats.org/officeDocument/2006/relationships/tags" Target="../tags/tag140.xml"/><Relationship Id="rId7" Type="http://schemas.openxmlformats.org/officeDocument/2006/relationships/notesSlide" Target="../notesSlides/notesSlide29.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slideLayout" Target="../slideLayouts/slideLayout2.xml"/><Relationship Id="rId5" Type="http://schemas.openxmlformats.org/officeDocument/2006/relationships/tags" Target="../tags/tag142.xml"/><Relationship Id="rId4" Type="http://schemas.openxmlformats.org/officeDocument/2006/relationships/tags" Target="../tags/tag141.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1.xml"/><Relationship Id="rId7" Type="http://schemas.openxmlformats.org/officeDocument/2006/relationships/hyperlink" Target="http://www.edulll.gr/" TargetMode="Externa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2.xml"/></Relationships>
</file>

<file path=ppt/slides/_rels/slide30.xml.rels><?xml version="1.0" encoding="UTF-8" standalone="yes"?>
<Relationships xmlns="http://schemas.openxmlformats.org/package/2006/relationships"><Relationship Id="rId3" Type="http://schemas.openxmlformats.org/officeDocument/2006/relationships/tags" Target="../tags/tag145.xml"/><Relationship Id="rId7" Type="http://schemas.openxmlformats.org/officeDocument/2006/relationships/notesSlide" Target="../notesSlides/notesSlide30.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slideLayout" Target="../slideLayouts/slideLayout2.xml"/><Relationship Id="rId5" Type="http://schemas.openxmlformats.org/officeDocument/2006/relationships/tags" Target="../tags/tag147.xml"/><Relationship Id="rId4" Type="http://schemas.openxmlformats.org/officeDocument/2006/relationships/tags" Target="../tags/tag146.xml"/></Relationships>
</file>

<file path=ppt/slides/_rels/slide31.xml.rels><?xml version="1.0" encoding="UTF-8" standalone="yes"?>
<Relationships xmlns="http://schemas.openxmlformats.org/package/2006/relationships"><Relationship Id="rId3" Type="http://schemas.openxmlformats.org/officeDocument/2006/relationships/tags" Target="../tags/tag150.xml"/><Relationship Id="rId7" Type="http://schemas.openxmlformats.org/officeDocument/2006/relationships/notesSlide" Target="../notesSlides/notesSlide31.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slideLayout" Target="../slideLayouts/slideLayout2.xml"/><Relationship Id="rId5" Type="http://schemas.openxmlformats.org/officeDocument/2006/relationships/tags" Target="../tags/tag152.xml"/><Relationship Id="rId4" Type="http://schemas.openxmlformats.org/officeDocument/2006/relationships/tags" Target="../tags/tag151.xml"/></Relationships>
</file>

<file path=ppt/slides/_rels/slide32.xml.rels><?xml version="1.0" encoding="UTF-8" standalone="yes"?>
<Relationships xmlns="http://schemas.openxmlformats.org/package/2006/relationships"><Relationship Id="rId3" Type="http://schemas.openxmlformats.org/officeDocument/2006/relationships/tags" Target="../tags/tag155.xml"/><Relationship Id="rId7" Type="http://schemas.openxmlformats.org/officeDocument/2006/relationships/notesSlide" Target="../notesSlides/notesSlide32.xml"/><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slideLayout" Target="../slideLayouts/slideLayout2.xml"/><Relationship Id="rId5" Type="http://schemas.openxmlformats.org/officeDocument/2006/relationships/tags" Target="../tags/tag157.xml"/><Relationship Id="rId4" Type="http://schemas.openxmlformats.org/officeDocument/2006/relationships/tags" Target="../tags/tag156.xml"/></Relationships>
</file>

<file path=ppt/slides/_rels/slide33.xml.rels><?xml version="1.0" encoding="UTF-8" standalone="yes"?>
<Relationships xmlns="http://schemas.openxmlformats.org/package/2006/relationships"><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notesSlide" Target="../notesSlides/notesSlide33.xml"/><Relationship Id="rId5" Type="http://schemas.openxmlformats.org/officeDocument/2006/relationships/slideLayout" Target="../slideLayouts/slideLayout2.xml"/><Relationship Id="rId4" Type="http://schemas.openxmlformats.org/officeDocument/2006/relationships/tags" Target="../tags/tag161.xml"/></Relationships>
</file>

<file path=ppt/slides/_rels/slide3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xml"/><Relationship Id="rId7" Type="http://schemas.openxmlformats.org/officeDocument/2006/relationships/hyperlink" Target="http://www.edulll.gr/" TargetMode="External"/><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image" Target="../media/image3.png"/><Relationship Id="rId5" Type="http://schemas.openxmlformats.org/officeDocument/2006/relationships/hyperlink" Target="http://www.creativecommons.gr/?page_id=118" TargetMode="External"/><Relationship Id="rId4"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notesSlide" Target="../notesSlides/notesSlide4.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2.xml"/><Relationship Id="rId5" Type="http://schemas.openxmlformats.org/officeDocument/2006/relationships/tags" Target="../tags/tag17.xml"/><Relationship Id="rId4" Type="http://schemas.openxmlformats.org/officeDocument/2006/relationships/tags" Target="../tags/tag16.xml"/></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26.xml"/><Relationship Id="rId3" Type="http://schemas.openxmlformats.org/officeDocument/2006/relationships/tags" Target="../tags/tag20.xml"/><Relationship Id="rId7" Type="http://schemas.openxmlformats.org/officeDocument/2006/relationships/notesSlide" Target="../notesSlides/notesSlide5.xml"/><Relationship Id="rId12" Type="http://schemas.openxmlformats.org/officeDocument/2006/relationships/slide" Target="slide19.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2.xml"/><Relationship Id="rId11" Type="http://schemas.openxmlformats.org/officeDocument/2006/relationships/slide" Target="slide17.xml"/><Relationship Id="rId5" Type="http://schemas.openxmlformats.org/officeDocument/2006/relationships/tags" Target="../tags/tag22.xml"/><Relationship Id="rId10" Type="http://schemas.openxmlformats.org/officeDocument/2006/relationships/slide" Target="slide9.xml"/><Relationship Id="rId4" Type="http://schemas.openxmlformats.org/officeDocument/2006/relationships/tags" Target="../tags/tag21.xml"/><Relationship Id="rId9" Type="http://schemas.openxmlformats.org/officeDocument/2006/relationships/slide" Target="slide13.xml"/></Relationships>
</file>

<file path=ppt/slides/_rels/slide6.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notesSlide" Target="../notesSlides/notesSlide6.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Layout" Target="../slideLayouts/slideLayout2.xml"/><Relationship Id="rId5" Type="http://schemas.openxmlformats.org/officeDocument/2006/relationships/tags" Target="../tags/tag27.xml"/><Relationship Id="rId4" Type="http://schemas.openxmlformats.org/officeDocument/2006/relationships/tags" Target="../tags/tag26.xml"/></Relationships>
</file>

<file path=ppt/slides/_rels/slide7.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notesSlide" Target="../notesSlides/notesSlide7.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Layout" Target="../slideLayouts/slideLayout2.xml"/><Relationship Id="rId5" Type="http://schemas.openxmlformats.org/officeDocument/2006/relationships/tags" Target="../tags/tag32.xml"/><Relationship Id="rId4" Type="http://schemas.openxmlformats.org/officeDocument/2006/relationships/tags" Target="../tags/tag31.xml"/></Relationships>
</file>

<file path=ppt/slides/_rels/slide8.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notesSlide" Target="../notesSlides/notesSlide8.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Layout" Target="../slideLayouts/slideLayout2.xml"/><Relationship Id="rId5" Type="http://schemas.openxmlformats.org/officeDocument/2006/relationships/tags" Target="../tags/tag37.xml"/><Relationship Id="rId4" Type="http://schemas.openxmlformats.org/officeDocument/2006/relationships/tags" Target="../tags/tag36.xml"/></Relationships>
</file>

<file path=ppt/slides/_rels/slide9.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notesSlide" Target="../notesSlides/notesSlide9.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Layout" Target="../slideLayouts/slideLayout2.xml"/><Relationship Id="rId5" Type="http://schemas.openxmlformats.org/officeDocument/2006/relationships/tags" Target="../tags/tag42.xml"/><Relationship Id="rId4" Type="http://schemas.openxmlformats.org/officeDocument/2006/relationships/tags" Target="../tags/tag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ικόνα. Τεχνολογικό Εκπαιδευτικό Ίδρυμα Θεσσαλίας.">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custDataLst>
              <p:tags r:id="rId2"/>
            </p:custDataLst>
          </p:nvPr>
        </p:nvSpPr>
        <p:spPr>
          <a:xfrm>
            <a:off x="685800" y="1382911"/>
            <a:ext cx="7772400" cy="1470025"/>
          </a:xfrm>
        </p:spPr>
        <p:txBody>
          <a:bodyPr/>
          <a:lstStyle/>
          <a:p>
            <a:r>
              <a:rPr lang="el-GR" dirty="0" smtClean="0"/>
              <a:t>Εισαγωγή στη                     Νοσηλευτική Επιστήμη</a:t>
            </a:r>
            <a:endParaRPr lang="el-GR" dirty="0"/>
          </a:p>
        </p:txBody>
      </p:sp>
      <p:sp>
        <p:nvSpPr>
          <p:cNvPr id="3" name="Υπότιτλος 2"/>
          <p:cNvSpPr>
            <a:spLocks noGrp="1"/>
          </p:cNvSpPr>
          <p:nvPr>
            <p:ph type="subTitle" idx="1"/>
            <p:custDataLst>
              <p:tags r:id="rId3"/>
            </p:custDataLst>
          </p:nvPr>
        </p:nvSpPr>
        <p:spPr>
          <a:xfrm>
            <a:off x="251520" y="2708920"/>
            <a:ext cx="8208912" cy="4056856"/>
          </a:xfrm>
        </p:spPr>
        <p:txBody>
          <a:bodyPr>
            <a:noAutofit/>
          </a:bodyPr>
          <a:lstStyle/>
          <a:p>
            <a:r>
              <a:rPr lang="el-GR" sz="2800" b="1" dirty="0"/>
              <a:t>Ενότητα </a:t>
            </a:r>
            <a:r>
              <a:rPr lang="en-US" sz="2800" b="1" dirty="0" smtClean="0"/>
              <a:t>5</a:t>
            </a:r>
            <a:r>
              <a:rPr lang="el-GR" sz="2800" b="1" dirty="0" smtClean="0"/>
              <a:t>:</a:t>
            </a:r>
            <a:r>
              <a:rPr lang="en-US" sz="2800" b="1" dirty="0" smtClean="0"/>
              <a:t> </a:t>
            </a:r>
            <a:r>
              <a:rPr lang="el-GR" sz="2800" b="1" dirty="0" smtClean="0"/>
              <a:t>Σχιζοφρένια</a:t>
            </a:r>
            <a:r>
              <a:rPr lang="el-GR" dirty="0" smtClean="0"/>
              <a:t>.</a:t>
            </a:r>
            <a:endParaRPr lang="en-US" sz="16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err="1" smtClean="0"/>
              <a:t>Κοτρώτσιου</a:t>
            </a:r>
            <a:r>
              <a:rPr lang="el-GR" sz="2800" dirty="0" smtClean="0"/>
              <a:t> Ευαγγελία</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Καθηγητής</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a:t>
            </a:r>
            <a:r>
              <a:rPr lang="el-GR" sz="2800" dirty="0" smtClean="0"/>
              <a:t>Νοσηλευτικής</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8"/>
          </p:cNvPr>
          <p:cNvPicPr>
            <a:picLocks noChangeAspect="1" noChangeArrowheads="1"/>
          </p:cNvPicPr>
          <p:nvPr/>
        </p:nvPicPr>
        <p:blipFill>
          <a:blip r:embed="rId9" cstate="print"/>
          <a:srcRect/>
          <a:stretch>
            <a:fillRect/>
          </a:stretch>
        </p:blipFill>
        <p:spPr bwMode="auto">
          <a:xfrm>
            <a:off x="2416856" y="5661248"/>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323528" y="417812"/>
            <a:ext cx="8712968" cy="940966"/>
          </a:xfrm>
        </p:spPr>
        <p:txBody>
          <a:bodyPr>
            <a:noAutofit/>
          </a:bodyPr>
          <a:lstStyle/>
          <a:p>
            <a:r>
              <a:rPr lang="el-GR" altLang="el-GR" dirty="0" smtClean="0"/>
              <a:t>Αποτελεσματικότητα φαρμάκων</a:t>
            </a:r>
            <a:endParaRPr lang="en-US" sz="2800" b="0" dirty="0"/>
          </a:p>
        </p:txBody>
      </p:sp>
      <p:sp>
        <p:nvSpPr>
          <p:cNvPr id="9" name="Θέση περιεχομένου 8"/>
          <p:cNvSpPr>
            <a:spLocks noGrp="1"/>
          </p:cNvSpPr>
          <p:nvPr>
            <p:ph idx="1"/>
            <p:custDataLst>
              <p:tags r:id="rId3"/>
            </p:custDataLst>
          </p:nvPr>
        </p:nvSpPr>
        <p:spPr>
          <a:xfrm>
            <a:off x="468559" y="1570514"/>
            <a:ext cx="8147248" cy="2351139"/>
          </a:xfrm>
        </p:spPr>
        <p:txBody>
          <a:bodyPr>
            <a:noAutofit/>
          </a:bodyPr>
          <a:lstStyle/>
          <a:p>
            <a:pPr algn="just">
              <a:defRPr/>
            </a:pPr>
            <a:endParaRPr lang="el-GR" altLang="el-GR" sz="2400" dirty="0">
              <a:solidFill>
                <a:srgbClr val="000000"/>
              </a:solidFill>
              <a:cs typeface="Times New Roman" charset="0"/>
            </a:endParaRPr>
          </a:p>
          <a:p>
            <a:pPr algn="just">
              <a:defRPr/>
            </a:pPr>
            <a:r>
              <a:rPr lang="el-GR" altLang="el-GR" sz="2400" dirty="0" smtClean="0">
                <a:solidFill>
                  <a:srgbClr val="000000"/>
                </a:solidFill>
                <a:cs typeface="Times New Roman" charset="0"/>
              </a:rPr>
              <a:t>Χάρη </a:t>
            </a:r>
            <a:r>
              <a:rPr lang="el-GR" altLang="el-GR" sz="2400" dirty="0">
                <a:solidFill>
                  <a:srgbClr val="000000"/>
                </a:solidFill>
                <a:cs typeface="Times New Roman" charset="0"/>
              </a:rPr>
              <a:t>στην αυξανόμενη αποτελεσματικότητα των </a:t>
            </a:r>
            <a:r>
              <a:rPr lang="el-GR" altLang="el-GR" sz="2400" dirty="0" smtClean="0">
                <a:solidFill>
                  <a:srgbClr val="000000"/>
                </a:solidFill>
                <a:cs typeface="Times New Roman" charset="0"/>
              </a:rPr>
              <a:t>νεότερων </a:t>
            </a:r>
            <a:r>
              <a:rPr lang="el-GR" altLang="el-GR" sz="2400" dirty="0" err="1">
                <a:solidFill>
                  <a:srgbClr val="000000"/>
                </a:solidFill>
                <a:cs typeface="Times New Roman" charset="0"/>
              </a:rPr>
              <a:t>αντιψυχωτικών</a:t>
            </a:r>
            <a:r>
              <a:rPr lang="el-GR" altLang="el-GR" sz="2400" dirty="0">
                <a:solidFill>
                  <a:srgbClr val="000000"/>
                </a:solidFill>
                <a:cs typeface="Times New Roman" charset="0"/>
              </a:rPr>
              <a:t> φαρμάκων, πολλοί ασθενείς με  σχιζοφρένια  ζουν επιτυχώς στην κοινότητα.</a:t>
            </a:r>
            <a:endParaRPr lang="el-GR" altLang="el-GR" sz="2400" dirty="0">
              <a:solidFill>
                <a:srgbClr val="000000"/>
              </a:solidFill>
            </a:endParaRPr>
          </a:p>
          <a:p>
            <a:pPr marL="0" indent="0" algn="just">
              <a:buNone/>
              <a:defRPr/>
            </a:pPr>
            <a:r>
              <a:rPr lang="el-GR" altLang="el-GR" sz="2400" dirty="0">
                <a:solidFill>
                  <a:srgbClr val="000000"/>
                </a:solidFill>
                <a:cs typeface="Times New Roman" charset="0"/>
              </a:rPr>
              <a:t> </a:t>
            </a:r>
            <a:endParaRPr lang="el-GR" altLang="el-GR" sz="2400" dirty="0"/>
          </a:p>
        </p:txBody>
      </p:sp>
      <p:sp>
        <p:nvSpPr>
          <p:cNvPr id="8"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Σχιζοφρένια</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36496338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10444" y="624771"/>
            <a:ext cx="8229600" cy="940966"/>
          </a:xfrm>
        </p:spPr>
        <p:txBody>
          <a:bodyPr>
            <a:noAutofit/>
          </a:bodyPr>
          <a:lstStyle/>
          <a:p>
            <a:r>
              <a:rPr lang="el-GR" altLang="el-GR" dirty="0" smtClean="0"/>
              <a:t>Ηλικία εντοπισμού</a:t>
            </a:r>
            <a:endParaRPr lang="en-US" sz="2800" b="0" dirty="0"/>
          </a:p>
        </p:txBody>
      </p:sp>
      <p:sp>
        <p:nvSpPr>
          <p:cNvPr id="9" name="Θέση περιεχομένου 8"/>
          <p:cNvSpPr>
            <a:spLocks noGrp="1"/>
          </p:cNvSpPr>
          <p:nvPr>
            <p:ph idx="1"/>
            <p:custDataLst>
              <p:tags r:id="rId3"/>
            </p:custDataLst>
          </p:nvPr>
        </p:nvSpPr>
        <p:spPr>
          <a:xfrm>
            <a:off x="403547" y="1756783"/>
            <a:ext cx="8147248" cy="2351139"/>
          </a:xfrm>
        </p:spPr>
        <p:txBody>
          <a:bodyPr>
            <a:noAutofit/>
          </a:bodyPr>
          <a:lstStyle/>
          <a:p>
            <a:r>
              <a:rPr lang="el-GR" altLang="el-GR" dirty="0">
                <a:solidFill>
                  <a:srgbClr val="000000"/>
                </a:solidFill>
                <a:cs typeface="Times New Roman" panose="02020603050405020304" pitchFamily="18" charset="0"/>
              </a:rPr>
              <a:t>Η σχιζοφρένια συνήθως εντοπίζεται στην πρόσφατη εφηβεία ή στην αρχή της ενήλικης ζωής. </a:t>
            </a:r>
          </a:p>
          <a:p>
            <a:r>
              <a:rPr lang="el-GR" altLang="el-GR" dirty="0">
                <a:solidFill>
                  <a:srgbClr val="000000"/>
                </a:solidFill>
                <a:cs typeface="Times New Roman" panose="02020603050405020304" pitchFamily="18" charset="0"/>
              </a:rPr>
              <a:t>Σπάνια εμφανίζεται στην παιδική ηλικία. </a:t>
            </a:r>
          </a:p>
          <a:p>
            <a:r>
              <a:rPr lang="el-GR" altLang="el-GR" dirty="0">
                <a:solidFill>
                  <a:srgbClr val="000000"/>
                </a:solidFill>
                <a:cs typeface="Times New Roman" panose="02020603050405020304" pitchFamily="18" charset="0"/>
              </a:rPr>
              <a:t>Η μέγιστη επίπτωση της έναρξης της νόσου είναι 15 έως 25 ετών για τους άνδρες και 25 έως 35 ετών για  τις γυναίκες. </a:t>
            </a:r>
          </a:p>
        </p:txBody>
      </p:sp>
      <p:sp>
        <p:nvSpPr>
          <p:cNvPr id="8"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Σχιζοφρένια</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27274461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44622" y="404664"/>
            <a:ext cx="8375849" cy="940966"/>
          </a:xfrm>
        </p:spPr>
        <p:txBody>
          <a:bodyPr>
            <a:noAutofit/>
          </a:bodyPr>
          <a:lstStyle/>
          <a:p>
            <a:r>
              <a:rPr lang="el-GR" altLang="el-GR" sz="4000" dirty="0" smtClean="0"/>
              <a:t>Κλινική Εικόνα</a:t>
            </a:r>
            <a:endParaRPr lang="en-US" sz="2400" b="0" dirty="0"/>
          </a:p>
        </p:txBody>
      </p:sp>
      <p:sp>
        <p:nvSpPr>
          <p:cNvPr id="9" name="Θέση περιεχομένου 8"/>
          <p:cNvSpPr>
            <a:spLocks noGrp="1"/>
          </p:cNvSpPr>
          <p:nvPr>
            <p:ph idx="1"/>
            <p:custDataLst>
              <p:tags r:id="rId3"/>
            </p:custDataLst>
          </p:nvPr>
        </p:nvSpPr>
        <p:spPr>
          <a:xfrm>
            <a:off x="444622" y="1361654"/>
            <a:ext cx="8147248" cy="2351139"/>
          </a:xfrm>
        </p:spPr>
        <p:txBody>
          <a:bodyPr>
            <a:noAutofit/>
          </a:bodyPr>
          <a:lstStyle/>
          <a:p>
            <a:pPr marL="0" indent="0" algn="just">
              <a:buNone/>
            </a:pPr>
            <a:r>
              <a:rPr lang="el-GR" altLang="el-GR" sz="2400" dirty="0" smtClean="0">
                <a:solidFill>
                  <a:srgbClr val="000000"/>
                </a:solidFill>
                <a:cs typeface="Times New Roman" panose="02020603050405020304" pitchFamily="18" charset="0"/>
              </a:rPr>
              <a:t>Η </a:t>
            </a:r>
            <a:r>
              <a:rPr lang="el-GR" altLang="el-GR" sz="2400" dirty="0">
                <a:solidFill>
                  <a:srgbClr val="000000"/>
                </a:solidFill>
                <a:cs typeface="Times New Roman" panose="02020603050405020304" pitchFamily="18" charset="0"/>
              </a:rPr>
              <a:t>μακροπρόθεσμη κλινική εικόνα, όχι πάντα, περιλαμβάνει  την προοδευτική επιδείνωση. Η κλινική εικόνα  ποικίλλει . </a:t>
            </a:r>
            <a:endParaRPr lang="el-GR" altLang="el-GR" sz="2400" b="1" dirty="0">
              <a:cs typeface="Times New Roman" panose="02020603050405020304" pitchFamily="18" charset="0"/>
            </a:endParaRPr>
          </a:p>
          <a:p>
            <a:pPr marL="0" indent="0">
              <a:buNone/>
            </a:pPr>
            <a:endParaRPr lang="el-GR" altLang="el-GR" sz="2400" b="1" dirty="0" smtClean="0">
              <a:solidFill>
                <a:srgbClr val="000000"/>
              </a:solidFill>
              <a:cs typeface="Times New Roman" panose="02020603050405020304" pitchFamily="18" charset="0"/>
            </a:endParaRPr>
          </a:p>
          <a:p>
            <a:pPr marL="0" indent="0">
              <a:buNone/>
            </a:pPr>
            <a:r>
              <a:rPr lang="el-GR" altLang="el-GR" sz="2800" b="1" dirty="0" smtClean="0">
                <a:solidFill>
                  <a:srgbClr val="000000"/>
                </a:solidFill>
                <a:cs typeface="Times New Roman" panose="02020603050405020304" pitchFamily="18" charset="0"/>
              </a:rPr>
              <a:t>Έναρξη</a:t>
            </a:r>
            <a:endParaRPr lang="el-GR" altLang="el-GR" sz="2800" b="1" dirty="0">
              <a:cs typeface="Times New Roman" panose="02020603050405020304" pitchFamily="18" charset="0"/>
            </a:endParaRPr>
          </a:p>
          <a:p>
            <a:r>
              <a:rPr lang="el-GR" altLang="el-GR" sz="2400" dirty="0">
                <a:solidFill>
                  <a:srgbClr val="000000"/>
                </a:solidFill>
                <a:cs typeface="Times New Roman" panose="02020603050405020304" pitchFamily="18" charset="0"/>
              </a:rPr>
              <a:t>Η έναρξη μπορεί να είναι απότομη ή σταδιακή, αλλά οι περισσότεροι πάσχοντες  αργά και βαθμιαία αρχίζουν να αναπτύσσουν συμπτώματα  όπως  κοινωνική απόσυρση,  ασυνήθιστη συμπεριφορά,  απώλεια  ενδιαφέροντος για το σχολείο ή για την εργασία, και </a:t>
            </a:r>
            <a:r>
              <a:rPr lang="el-GR" altLang="el-GR" sz="2400" dirty="0" err="1">
                <a:solidFill>
                  <a:srgbClr val="000000"/>
                </a:solidFill>
                <a:cs typeface="Times New Roman" panose="02020603050405020304" pitchFamily="18" charset="0"/>
              </a:rPr>
              <a:t>παραμελημένη</a:t>
            </a:r>
            <a:r>
              <a:rPr lang="el-GR" altLang="el-GR" sz="2400" dirty="0">
                <a:solidFill>
                  <a:srgbClr val="000000"/>
                </a:solidFill>
                <a:cs typeface="Times New Roman" panose="02020603050405020304" pitchFamily="18" charset="0"/>
              </a:rPr>
              <a:t> υγιεινή. </a:t>
            </a: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Σχιζοφρένια</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17466519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44623" y="404664"/>
            <a:ext cx="8229600" cy="940966"/>
          </a:xfrm>
        </p:spPr>
        <p:txBody>
          <a:bodyPr>
            <a:noAutofit/>
          </a:bodyPr>
          <a:lstStyle/>
          <a:p>
            <a:r>
              <a:rPr lang="el-GR" altLang="el-GR" sz="3600" dirty="0" smtClean="0"/>
              <a:t>Διάγνωση</a:t>
            </a:r>
            <a:endParaRPr lang="en-US" sz="2000" b="0" dirty="0"/>
          </a:p>
        </p:txBody>
      </p:sp>
      <p:sp>
        <p:nvSpPr>
          <p:cNvPr id="9" name="Θέση περιεχομένου 8"/>
          <p:cNvSpPr>
            <a:spLocks noGrp="1"/>
          </p:cNvSpPr>
          <p:nvPr>
            <p:ph idx="1"/>
            <p:custDataLst>
              <p:tags r:id="rId3"/>
            </p:custDataLst>
          </p:nvPr>
        </p:nvSpPr>
        <p:spPr>
          <a:xfrm>
            <a:off x="571527" y="1552700"/>
            <a:ext cx="8147248" cy="2351139"/>
          </a:xfrm>
        </p:spPr>
        <p:txBody>
          <a:bodyPr>
            <a:noAutofit/>
          </a:bodyPr>
          <a:lstStyle/>
          <a:p>
            <a:pPr algn="just">
              <a:lnSpc>
                <a:spcPct val="90000"/>
              </a:lnSpc>
            </a:pPr>
            <a:r>
              <a:rPr lang="el-GR" altLang="el-GR" sz="2800" dirty="0">
                <a:solidFill>
                  <a:srgbClr val="000000"/>
                </a:solidFill>
                <a:cs typeface="Times New Roman" panose="02020603050405020304" pitchFamily="18" charset="0"/>
              </a:rPr>
              <a:t>Η διάγνωση της σχιζοφρένιας συνήθως γίνεται όταν  αρχίζει η εμφάνιση πιο ενεργών θετικών </a:t>
            </a:r>
            <a:r>
              <a:rPr lang="el-GR" altLang="el-GR" sz="2800" dirty="0" smtClean="0">
                <a:solidFill>
                  <a:srgbClr val="000000"/>
                </a:solidFill>
                <a:cs typeface="Times New Roman" panose="02020603050405020304" pitchFamily="18" charset="0"/>
              </a:rPr>
              <a:t>συμπτωμάτων όπως:</a:t>
            </a:r>
          </a:p>
          <a:p>
            <a:pPr lvl="1" algn="just">
              <a:lnSpc>
                <a:spcPct val="90000"/>
              </a:lnSpc>
            </a:pPr>
            <a:r>
              <a:rPr lang="el-GR" altLang="el-GR" sz="2400" dirty="0" smtClean="0">
                <a:solidFill>
                  <a:srgbClr val="000000"/>
                </a:solidFill>
                <a:cs typeface="Times New Roman" panose="02020603050405020304" pitchFamily="18" charset="0"/>
              </a:rPr>
              <a:t>παραισθήσεις</a:t>
            </a:r>
          </a:p>
          <a:p>
            <a:pPr lvl="1" algn="just">
              <a:lnSpc>
                <a:spcPct val="90000"/>
              </a:lnSpc>
            </a:pPr>
            <a:r>
              <a:rPr lang="el-GR" altLang="el-GR" sz="2400" dirty="0" smtClean="0">
                <a:solidFill>
                  <a:srgbClr val="000000"/>
                </a:solidFill>
                <a:cs typeface="Times New Roman" panose="02020603050405020304" pitchFamily="18" charset="0"/>
              </a:rPr>
              <a:t>διαταραγμένη </a:t>
            </a:r>
            <a:r>
              <a:rPr lang="el-GR" altLang="el-GR" sz="2400" dirty="0">
                <a:solidFill>
                  <a:srgbClr val="000000"/>
                </a:solidFill>
                <a:cs typeface="Times New Roman" panose="02020603050405020304" pitchFamily="18" charset="0"/>
              </a:rPr>
              <a:t>σκέψη. </a:t>
            </a:r>
            <a:endParaRPr lang="el-GR" altLang="el-GR" sz="2400" dirty="0">
              <a:solidFill>
                <a:srgbClr val="000000"/>
              </a:solidFill>
            </a:endParaRPr>
          </a:p>
          <a:p>
            <a:pPr algn="just">
              <a:lnSpc>
                <a:spcPct val="90000"/>
              </a:lnSpc>
            </a:pPr>
            <a:r>
              <a:rPr lang="el-GR" altLang="el-GR" sz="2800" dirty="0">
                <a:solidFill>
                  <a:srgbClr val="000000"/>
                </a:solidFill>
                <a:cs typeface="Times New Roman" panose="02020603050405020304" pitchFamily="18" charset="0"/>
              </a:rPr>
              <a:t>Ανεξάρτητα από το  πότε και το πώς  η ασθένεια αρχίζει και τον τύπο σχιζοφρένιας,  οι επιπτώσεις για τους περισσότερους </a:t>
            </a:r>
            <a:r>
              <a:rPr lang="el-GR" altLang="el-GR" sz="2800" dirty="0" smtClean="0">
                <a:solidFill>
                  <a:srgbClr val="000000"/>
                </a:solidFill>
                <a:cs typeface="Times New Roman" panose="02020603050405020304" pitchFamily="18" charset="0"/>
              </a:rPr>
              <a:t>ασθενείς </a:t>
            </a:r>
            <a:r>
              <a:rPr lang="el-GR" altLang="el-GR" sz="2800" dirty="0">
                <a:solidFill>
                  <a:srgbClr val="000000"/>
                </a:solidFill>
                <a:cs typeface="Times New Roman" panose="02020603050405020304" pitchFamily="18" charset="0"/>
              </a:rPr>
              <a:t>και τις οικογένειές τους είναι  ουσιαστικές και διαρκούν. </a:t>
            </a:r>
            <a:endParaRPr lang="el-GR" altLang="el-GR" sz="2800" b="1" dirty="0">
              <a:cs typeface="Times New Roman" panose="02020603050405020304" pitchFamily="18" charset="0"/>
            </a:endParaRPr>
          </a:p>
          <a:p>
            <a:pPr>
              <a:lnSpc>
                <a:spcPct val="90000"/>
              </a:lnSpc>
            </a:pPr>
            <a:endParaRPr lang="el-GR" altLang="el-GR" sz="2800" b="1" dirty="0">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Σχιζοφρένια</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25262799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sz="4000" dirty="0" smtClean="0">
                <a:solidFill>
                  <a:srgbClr val="000000"/>
                </a:solidFill>
                <a:cs typeface="Times New Roman" panose="02020603050405020304" pitchFamily="18" charset="0"/>
              </a:rPr>
              <a:t>Πότε </a:t>
            </a:r>
            <a:r>
              <a:rPr lang="el-GR" altLang="el-GR" sz="4000" dirty="0">
                <a:solidFill>
                  <a:srgbClr val="000000"/>
                </a:solidFill>
                <a:cs typeface="Times New Roman" panose="02020603050405020304" pitchFamily="18" charset="0"/>
              </a:rPr>
              <a:t>και πώς </a:t>
            </a:r>
            <a:r>
              <a:rPr lang="el-GR" altLang="el-GR" sz="4000" dirty="0" smtClean="0">
                <a:solidFill>
                  <a:srgbClr val="000000"/>
                </a:solidFill>
                <a:cs typeface="Times New Roman" panose="02020603050405020304" pitchFamily="18" charset="0"/>
              </a:rPr>
              <a:t>αναπτύσσεται</a:t>
            </a:r>
            <a:endParaRPr lang="en-US" sz="2400" b="0" dirty="0"/>
          </a:p>
        </p:txBody>
      </p:sp>
      <p:sp>
        <p:nvSpPr>
          <p:cNvPr id="9" name="Θέση περιεχομένου 8"/>
          <p:cNvSpPr>
            <a:spLocks noGrp="1"/>
          </p:cNvSpPr>
          <p:nvPr>
            <p:ph idx="1"/>
            <p:custDataLst>
              <p:tags r:id="rId3"/>
            </p:custDataLst>
          </p:nvPr>
        </p:nvSpPr>
        <p:spPr>
          <a:xfrm>
            <a:off x="457200" y="1556792"/>
            <a:ext cx="8147248" cy="2351139"/>
          </a:xfrm>
        </p:spPr>
        <p:txBody>
          <a:bodyPr>
            <a:noAutofit/>
          </a:bodyPr>
          <a:lstStyle/>
          <a:p>
            <a:pPr>
              <a:lnSpc>
                <a:spcPct val="90000"/>
              </a:lnSpc>
            </a:pPr>
            <a:r>
              <a:rPr lang="el-GR" altLang="el-GR" sz="2400" dirty="0">
                <a:solidFill>
                  <a:srgbClr val="000000"/>
                </a:solidFill>
                <a:cs typeface="Times New Roman" panose="02020603050405020304" pitchFamily="18" charset="0"/>
              </a:rPr>
              <a:t>Το πότε και πώς η ασθένεια αναπτύσσεται φαίνεται να επηρεάζει την  έκβαση.</a:t>
            </a:r>
            <a:endParaRPr lang="el-GR" altLang="el-GR" sz="2400" dirty="0">
              <a:solidFill>
                <a:srgbClr val="000000"/>
              </a:solidFill>
            </a:endParaRPr>
          </a:p>
          <a:p>
            <a:pPr>
              <a:lnSpc>
                <a:spcPct val="90000"/>
              </a:lnSpc>
            </a:pPr>
            <a:r>
              <a:rPr lang="el-GR" altLang="el-GR" sz="2400" dirty="0">
                <a:solidFill>
                  <a:srgbClr val="000000"/>
                </a:solidFill>
                <a:cs typeface="Times New Roman" panose="02020603050405020304" pitchFamily="18" charset="0"/>
              </a:rPr>
              <a:t> Η ηλικία της έναρξης εμφανίζεται να είναι ένας σημαντικός παράγοντας στο πόσο καλά ο ασθενής εξελίσσεται. </a:t>
            </a:r>
            <a:endParaRPr lang="el-GR" altLang="el-GR" sz="2400" dirty="0">
              <a:solidFill>
                <a:srgbClr val="000000"/>
              </a:solidFill>
            </a:endParaRPr>
          </a:p>
          <a:p>
            <a:pPr>
              <a:lnSpc>
                <a:spcPct val="90000"/>
              </a:lnSpc>
            </a:pPr>
            <a:r>
              <a:rPr lang="el-GR" altLang="el-GR" sz="2400" dirty="0">
                <a:solidFill>
                  <a:srgbClr val="000000"/>
                </a:solidFill>
                <a:cs typeface="Times New Roman" panose="02020603050405020304" pitchFamily="18" charset="0"/>
              </a:rPr>
              <a:t>Εκείνοι που  αναπτύσσουν την ασθένεια, νωρίτερα παρουσιάζουν χειρότερη έκβαση από  εκείνους που την αναπτύσσουν αργότερα.</a:t>
            </a:r>
            <a:endParaRPr lang="el-GR" altLang="el-GR" sz="2400" dirty="0">
              <a:solidFill>
                <a:srgbClr val="000000"/>
              </a:solidFill>
            </a:endParaRPr>
          </a:p>
          <a:p>
            <a:pPr>
              <a:lnSpc>
                <a:spcPct val="90000"/>
              </a:lnSpc>
            </a:pPr>
            <a:r>
              <a:rPr lang="el-GR" altLang="el-GR" sz="2400" dirty="0">
                <a:solidFill>
                  <a:srgbClr val="000000"/>
                </a:solidFill>
                <a:cs typeface="Times New Roman" panose="02020603050405020304" pitchFamily="18" charset="0"/>
              </a:rPr>
              <a:t> Οι </a:t>
            </a:r>
            <a:r>
              <a:rPr lang="el-GR" altLang="el-GR" sz="2400" dirty="0" err="1">
                <a:solidFill>
                  <a:srgbClr val="000000"/>
                </a:solidFill>
                <a:cs typeface="Times New Roman" panose="02020603050405020304" pitchFamily="18" charset="0"/>
              </a:rPr>
              <a:t>νεώτεροι</a:t>
            </a:r>
            <a:r>
              <a:rPr lang="el-GR" altLang="el-GR" sz="2400" dirty="0">
                <a:solidFill>
                  <a:srgbClr val="000000"/>
                </a:solidFill>
                <a:cs typeface="Times New Roman" panose="02020603050405020304" pitchFamily="18" charset="0"/>
              </a:rPr>
              <a:t> ασθενείς εμφανίζουν μια  χειρότερη ρύθμιση της νόσου και  μια μεγαλύτερη γνωστική εξασθένιση από  τους μεγαλύτερους σε ηλικία.</a:t>
            </a:r>
            <a:r>
              <a:rPr lang="el-GR" altLang="el-GR" sz="2400" dirty="0"/>
              <a:t> </a:t>
            </a: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Σχιζοφρένια</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9758737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smtClean="0">
                <a:solidFill>
                  <a:srgbClr val="000000"/>
                </a:solidFill>
                <a:cs typeface="Times New Roman" panose="02020603050405020304" pitchFamily="18" charset="0"/>
              </a:rPr>
              <a:t>Κατηγορίες Συμπτωμάτων</a:t>
            </a:r>
            <a:endParaRPr lang="en-US" sz="2800" b="0" dirty="0"/>
          </a:p>
        </p:txBody>
      </p:sp>
      <p:sp>
        <p:nvSpPr>
          <p:cNvPr id="9" name="Θέση περιεχομένου 8"/>
          <p:cNvSpPr>
            <a:spLocks noGrp="1"/>
          </p:cNvSpPr>
          <p:nvPr>
            <p:ph idx="1"/>
            <p:custDataLst>
              <p:tags r:id="rId3"/>
            </p:custDataLst>
          </p:nvPr>
        </p:nvSpPr>
        <p:spPr>
          <a:xfrm>
            <a:off x="390364" y="1628800"/>
            <a:ext cx="8147248" cy="2351139"/>
          </a:xfrm>
        </p:spPr>
        <p:txBody>
          <a:bodyPr>
            <a:noAutofit/>
          </a:bodyPr>
          <a:lstStyle/>
          <a:p>
            <a:pPr algn="just">
              <a:lnSpc>
                <a:spcPct val="90000"/>
              </a:lnSpc>
            </a:pPr>
            <a:r>
              <a:rPr lang="el-GR" altLang="el-GR" sz="2000" dirty="0">
                <a:solidFill>
                  <a:srgbClr val="000000"/>
                </a:solidFill>
                <a:cs typeface="Times New Roman" panose="02020603050405020304" pitchFamily="18" charset="0"/>
              </a:rPr>
              <a:t>Τα συμπτώματα της σχιζοφρένιας διαιρούνται σε  δύο σημαντικές κατηγορίες: </a:t>
            </a:r>
            <a:endParaRPr lang="el-GR" altLang="el-GR" sz="2000" dirty="0">
              <a:solidFill>
                <a:srgbClr val="000000"/>
              </a:solidFill>
            </a:endParaRPr>
          </a:p>
          <a:p>
            <a:pPr algn="just">
              <a:lnSpc>
                <a:spcPct val="90000"/>
              </a:lnSpc>
            </a:pPr>
            <a:r>
              <a:rPr lang="el-GR" altLang="el-GR" sz="2000" dirty="0">
                <a:solidFill>
                  <a:srgbClr val="000000"/>
                </a:solidFill>
                <a:cs typeface="Times New Roman" panose="02020603050405020304" pitchFamily="18" charset="0"/>
              </a:rPr>
              <a:t> </a:t>
            </a:r>
            <a:r>
              <a:rPr lang="el-GR" altLang="el-GR" sz="2000" b="1" i="1" dirty="0">
                <a:solidFill>
                  <a:srgbClr val="000000"/>
                </a:solidFill>
                <a:cs typeface="Times New Roman" panose="02020603050405020304" pitchFamily="18" charset="0"/>
              </a:rPr>
              <a:t>θετικά  </a:t>
            </a:r>
            <a:r>
              <a:rPr lang="el-GR" altLang="el-GR" sz="2000" dirty="0">
                <a:solidFill>
                  <a:srgbClr val="000000"/>
                </a:solidFill>
                <a:cs typeface="Times New Roman" panose="02020603050405020304" pitchFamily="18" charset="0"/>
              </a:rPr>
              <a:t>ή  </a:t>
            </a:r>
            <a:r>
              <a:rPr lang="el-GR" altLang="el-GR" sz="2000" i="1" dirty="0">
                <a:solidFill>
                  <a:srgbClr val="000000"/>
                </a:solidFill>
                <a:cs typeface="Times New Roman" panose="02020603050405020304" pitchFamily="18" charset="0"/>
              </a:rPr>
              <a:t>σκληρά συμπτώματα, </a:t>
            </a:r>
            <a:r>
              <a:rPr lang="el-GR" altLang="el-GR" sz="2000" dirty="0">
                <a:solidFill>
                  <a:srgbClr val="000000"/>
                </a:solidFill>
                <a:cs typeface="Times New Roman" panose="02020603050405020304" pitchFamily="18" charset="0"/>
              </a:rPr>
              <a:t>που περιλαμβάνουν τις, παραισθήσεις, και τη συνολικά αποδιοργανωμένη σκέψη, ομιλία, και συμπεριφορά,</a:t>
            </a:r>
            <a:endParaRPr lang="el-GR" altLang="el-GR" sz="2000" dirty="0">
              <a:solidFill>
                <a:srgbClr val="000000"/>
              </a:solidFill>
            </a:endParaRPr>
          </a:p>
          <a:p>
            <a:pPr algn="just">
              <a:lnSpc>
                <a:spcPct val="90000"/>
              </a:lnSpc>
            </a:pPr>
            <a:r>
              <a:rPr lang="el-GR" altLang="el-GR" sz="2000" dirty="0">
                <a:solidFill>
                  <a:srgbClr val="000000"/>
                </a:solidFill>
                <a:cs typeface="Times New Roman" panose="02020603050405020304" pitchFamily="18" charset="0"/>
              </a:rPr>
              <a:t>  και  </a:t>
            </a:r>
            <a:r>
              <a:rPr lang="el-GR" altLang="el-GR" sz="2000" b="1" i="1" dirty="0">
                <a:solidFill>
                  <a:srgbClr val="000000"/>
                </a:solidFill>
                <a:cs typeface="Times New Roman" panose="02020603050405020304" pitchFamily="18" charset="0"/>
              </a:rPr>
              <a:t>αρνητικά </a:t>
            </a:r>
            <a:r>
              <a:rPr lang="el-GR" altLang="el-GR" sz="2000" i="1" dirty="0">
                <a:solidFill>
                  <a:srgbClr val="000000"/>
                </a:solidFill>
                <a:cs typeface="Times New Roman" panose="02020603050405020304" pitchFamily="18" charset="0"/>
              </a:rPr>
              <a:t>ή μαλακά συμπτώματα </a:t>
            </a:r>
            <a:r>
              <a:rPr lang="el-GR" altLang="el-GR" sz="2000" dirty="0">
                <a:solidFill>
                  <a:srgbClr val="000000"/>
                </a:solidFill>
                <a:cs typeface="Times New Roman" panose="02020603050405020304" pitchFamily="18" charset="0"/>
              </a:rPr>
              <a:t>όπως το επίπεδο συναίσθημα, έλλειψη της επιθυμίας,  κοινωνική απόσυρση ή και ταλαιπωρία. </a:t>
            </a:r>
            <a:endParaRPr lang="el-GR" altLang="el-GR" sz="2000" dirty="0">
              <a:solidFill>
                <a:srgbClr val="000000"/>
              </a:solidFill>
            </a:endParaRPr>
          </a:p>
          <a:p>
            <a:pPr algn="just">
              <a:lnSpc>
                <a:spcPct val="90000"/>
              </a:lnSpc>
            </a:pPr>
            <a:r>
              <a:rPr lang="el-GR" altLang="el-GR" sz="2000" dirty="0">
                <a:solidFill>
                  <a:srgbClr val="000000"/>
                </a:solidFill>
                <a:cs typeface="Times New Roman" panose="02020603050405020304" pitchFamily="18" charset="0"/>
              </a:rPr>
              <a:t>Τα φάρμακα μπορούν να ελέγξουν τα θετικά συμπτώματα, αλλά συχνά τα αρνητικά συμπτώματα εμμένουν  και μετά τη μείωση των θετικών συμπτωμάτων.</a:t>
            </a:r>
          </a:p>
          <a:p>
            <a:pPr algn="just">
              <a:lnSpc>
                <a:spcPct val="90000"/>
              </a:lnSpc>
            </a:pPr>
            <a:r>
              <a:rPr lang="el-GR" altLang="el-GR" sz="2000" dirty="0">
                <a:solidFill>
                  <a:srgbClr val="000000"/>
                </a:solidFill>
                <a:cs typeface="Times New Roman" panose="02020603050405020304" pitchFamily="18" charset="0"/>
              </a:rPr>
              <a:t>Αυτό εμποδίζει την αποκατάσταση και τη βελτίωση της λειτουργικότητας. </a:t>
            </a:r>
            <a:endParaRPr lang="el-GR" altLang="el-GR" sz="2000" dirty="0">
              <a:cs typeface="Times New Roman" panose="02020603050405020304" pitchFamily="18" charset="0"/>
            </a:endParaRPr>
          </a:p>
          <a:p>
            <a:pPr>
              <a:lnSpc>
                <a:spcPct val="90000"/>
              </a:lnSpc>
            </a:pPr>
            <a:endParaRPr lang="el-GR" altLang="el-GR" sz="2000" dirty="0"/>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Σχιζοφρένια</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38834374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smtClean="0"/>
              <a:t>Επιπτώσεις σχιζοφρένιας</a:t>
            </a:r>
            <a:endParaRPr lang="en-US" sz="2800" b="0" dirty="0"/>
          </a:p>
        </p:txBody>
      </p:sp>
      <p:sp>
        <p:nvSpPr>
          <p:cNvPr id="9" name="Θέση περιεχομένου 8"/>
          <p:cNvSpPr>
            <a:spLocks noGrp="1"/>
          </p:cNvSpPr>
          <p:nvPr>
            <p:ph idx="1"/>
            <p:custDataLst>
              <p:tags r:id="rId3"/>
            </p:custDataLst>
          </p:nvPr>
        </p:nvSpPr>
        <p:spPr>
          <a:xfrm>
            <a:off x="457200" y="1556792"/>
            <a:ext cx="8147248" cy="2351139"/>
          </a:xfrm>
        </p:spPr>
        <p:txBody>
          <a:bodyPr>
            <a:noAutofit/>
          </a:bodyPr>
          <a:lstStyle/>
          <a:p>
            <a:pPr>
              <a:lnSpc>
                <a:spcPct val="90000"/>
              </a:lnSpc>
            </a:pPr>
            <a:r>
              <a:rPr lang="el-GR" altLang="el-GR" sz="2800" dirty="0">
                <a:solidFill>
                  <a:srgbClr val="000000"/>
                </a:solidFill>
                <a:cs typeface="Times New Roman" panose="02020603050405020304" pitchFamily="18" charset="0"/>
              </a:rPr>
              <a:t>Η σχιζοφρένια έχει επιπτώσεις στις διαδικασίες σκέψης και το περιεχόμενο</a:t>
            </a:r>
            <a:r>
              <a:rPr lang="en-US" altLang="el-GR" sz="2800" dirty="0">
                <a:solidFill>
                  <a:srgbClr val="000000"/>
                </a:solidFill>
                <a:cs typeface="Times New Roman" panose="02020603050405020304" pitchFamily="18" charset="0"/>
              </a:rPr>
              <a:t> </a:t>
            </a:r>
            <a:r>
              <a:rPr lang="el-GR" altLang="el-GR" sz="2800" dirty="0">
                <a:solidFill>
                  <a:srgbClr val="000000"/>
                </a:solidFill>
                <a:cs typeface="Times New Roman" panose="02020603050405020304" pitchFamily="18" charset="0"/>
              </a:rPr>
              <a:t>,  την αντίληψη, το συναίσθημα, τη συμπεριφορά, και την κοινωνική λειτουργία </a:t>
            </a:r>
            <a:endParaRPr lang="en-US" altLang="el-GR" sz="2800" dirty="0">
              <a:solidFill>
                <a:srgbClr val="000000"/>
              </a:solidFill>
              <a:cs typeface="Times New Roman" panose="02020603050405020304" pitchFamily="18" charset="0"/>
            </a:endParaRPr>
          </a:p>
          <a:p>
            <a:pPr>
              <a:lnSpc>
                <a:spcPct val="90000"/>
              </a:lnSpc>
            </a:pPr>
            <a:r>
              <a:rPr lang="el-GR" altLang="el-GR" sz="2800" dirty="0">
                <a:solidFill>
                  <a:srgbClr val="000000"/>
                </a:solidFill>
                <a:cs typeface="Times New Roman" panose="02020603050405020304" pitchFamily="18" charset="0"/>
              </a:rPr>
              <a:t>εντούτοις,</a:t>
            </a:r>
            <a:r>
              <a:rPr lang="en-US" altLang="el-GR" sz="2800" dirty="0">
                <a:solidFill>
                  <a:srgbClr val="000000"/>
                </a:solidFill>
                <a:cs typeface="Times New Roman" panose="02020603050405020304" pitchFamily="18" charset="0"/>
              </a:rPr>
              <a:t> </a:t>
            </a:r>
            <a:r>
              <a:rPr lang="el-GR" altLang="el-GR" sz="2800" dirty="0">
                <a:solidFill>
                  <a:srgbClr val="000000"/>
                </a:solidFill>
                <a:cs typeface="Times New Roman" panose="02020603050405020304" pitchFamily="18" charset="0"/>
              </a:rPr>
              <a:t>έχει διαφορετικές επιπτώσεις σε κάθε άτομο. </a:t>
            </a:r>
            <a:endParaRPr lang="en-US" altLang="el-GR" sz="2800" dirty="0">
              <a:solidFill>
                <a:srgbClr val="000000"/>
              </a:solidFill>
              <a:cs typeface="Times New Roman" panose="02020603050405020304" pitchFamily="18" charset="0"/>
            </a:endParaRPr>
          </a:p>
          <a:p>
            <a:pPr>
              <a:lnSpc>
                <a:spcPct val="90000"/>
              </a:lnSpc>
            </a:pPr>
            <a:r>
              <a:rPr lang="el-GR" altLang="el-GR" sz="2800" dirty="0">
                <a:solidFill>
                  <a:srgbClr val="000000"/>
                </a:solidFill>
                <a:cs typeface="Times New Roman" panose="02020603050405020304" pitchFamily="18" charset="0"/>
              </a:rPr>
              <a:t> Ο νοσηλευτής  δεν πρέπει να θεωρεί πως όλοι οι ασθενείς που πάσχουν από τη νόσο θα έχουν τις ίδιες ικανότητες ή  περιορισμούς.</a:t>
            </a:r>
            <a:r>
              <a:rPr lang="el-GR" altLang="el-GR" sz="2800" dirty="0"/>
              <a:t> </a:t>
            </a: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Σχιζοφρένια</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val="21907910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476672"/>
            <a:ext cx="8229600" cy="940966"/>
          </a:xfrm>
        </p:spPr>
        <p:txBody>
          <a:bodyPr>
            <a:noAutofit/>
          </a:bodyPr>
          <a:lstStyle/>
          <a:p>
            <a:r>
              <a:rPr lang="el-GR" altLang="el-GR" dirty="0" smtClean="0"/>
              <a:t>Παρεμβάσεις νοσηλευτών</a:t>
            </a:r>
            <a:endParaRPr lang="el-GR" dirty="0"/>
          </a:p>
        </p:txBody>
      </p:sp>
      <p:sp>
        <p:nvSpPr>
          <p:cNvPr id="9" name="Θέση περιεχομένου 8"/>
          <p:cNvSpPr>
            <a:spLocks noGrp="1"/>
          </p:cNvSpPr>
          <p:nvPr>
            <p:ph idx="1"/>
            <p:custDataLst>
              <p:tags r:id="rId3"/>
            </p:custDataLst>
          </p:nvPr>
        </p:nvSpPr>
        <p:spPr>
          <a:xfrm>
            <a:off x="215516" y="1535854"/>
            <a:ext cx="8712968" cy="2351139"/>
          </a:xfrm>
        </p:spPr>
        <p:txBody>
          <a:bodyPr>
            <a:noAutofit/>
          </a:bodyPr>
          <a:lstStyle/>
          <a:p>
            <a:pPr algn="just">
              <a:lnSpc>
                <a:spcPct val="90000"/>
              </a:lnSpc>
            </a:pPr>
            <a:r>
              <a:rPr lang="el-GR" altLang="el-GR" sz="2000" dirty="0">
                <a:solidFill>
                  <a:srgbClr val="000000"/>
                </a:solidFill>
                <a:cs typeface="Times New Roman" panose="02020603050405020304" pitchFamily="18" charset="0"/>
              </a:rPr>
              <a:t>Παραδείγματος χάριν, ο νοσηλευτής μπορεί να φροντίσει  έναν ασθενή  σε μια οξεία κατάσταση</a:t>
            </a:r>
            <a:r>
              <a:rPr lang="el-GR" altLang="el-GR" sz="2000" dirty="0">
                <a:solidFill>
                  <a:srgbClr val="000000"/>
                </a:solidFill>
              </a:rPr>
              <a:t>:</a:t>
            </a:r>
            <a:r>
              <a:rPr lang="el-GR" altLang="el-GR" sz="2000" dirty="0">
                <a:solidFill>
                  <a:srgbClr val="000000"/>
                </a:solidFill>
                <a:cs typeface="Times New Roman" panose="02020603050405020304" pitchFamily="18" charset="0"/>
              </a:rPr>
              <a:t> Ο ασθενής μπορεί να εμφανιστεί  φοβισμένος, να ακούει  φωνές (παραισθήσεις), να μην έχει καμία οπτική επαφή, και να μουρμουρίζει συνεχώς.</a:t>
            </a:r>
            <a:endParaRPr lang="el-GR" altLang="el-GR" sz="2000" dirty="0">
              <a:solidFill>
                <a:srgbClr val="000000"/>
              </a:solidFill>
            </a:endParaRPr>
          </a:p>
          <a:p>
            <a:pPr algn="just">
              <a:lnSpc>
                <a:spcPct val="90000"/>
              </a:lnSpc>
            </a:pPr>
            <a:r>
              <a:rPr lang="el-GR" altLang="el-GR" sz="2000" dirty="0">
                <a:solidFill>
                  <a:srgbClr val="000000"/>
                </a:solidFill>
                <a:cs typeface="Times New Roman" panose="02020603050405020304" pitchFamily="18" charset="0"/>
              </a:rPr>
              <a:t> Ο νοσηλευτής </a:t>
            </a:r>
            <a:r>
              <a:rPr lang="el-GR" altLang="el-GR" sz="2000" dirty="0">
                <a:solidFill>
                  <a:srgbClr val="000000"/>
                </a:solidFill>
              </a:rPr>
              <a:t>στην περίπτωση αυτή</a:t>
            </a:r>
            <a:r>
              <a:rPr lang="el-GR" altLang="el-GR" sz="2000" dirty="0">
                <a:solidFill>
                  <a:srgbClr val="000000"/>
                </a:solidFill>
                <a:cs typeface="Times New Roman" panose="02020603050405020304" pitchFamily="18" charset="0"/>
              </a:rPr>
              <a:t> θα εξέταζε τα θετικά ή ψυχωτικά συμπτώματα της νόσου. </a:t>
            </a:r>
            <a:endParaRPr lang="el-GR" altLang="el-GR" sz="2000" dirty="0">
              <a:solidFill>
                <a:srgbClr val="000000"/>
              </a:solidFill>
            </a:endParaRPr>
          </a:p>
          <a:p>
            <a:pPr algn="just">
              <a:lnSpc>
                <a:spcPct val="90000"/>
              </a:lnSpc>
            </a:pPr>
            <a:r>
              <a:rPr lang="el-GR" altLang="el-GR" sz="2000" dirty="0">
                <a:solidFill>
                  <a:srgbClr val="000000"/>
                </a:solidFill>
                <a:cs typeface="Times New Roman" panose="02020603050405020304" pitchFamily="18" charset="0"/>
              </a:rPr>
              <a:t>Ένας άλλος νοσηλευτής μπορεί να αντιμετωπίσει έναν ασθενή με   σχιζοφρένια σε κοινοτικό περιβάλλον που δεν βιώνει ψυχωτικά συμπτώματα: αυτός ο ασθενής στερείται την ενέργεια για τους καθημερινούς του στόχους και έχει  συναισθήματα μοναξιάς και  απομόνωσης (αρνητικά συμπτώματα της σχιζοφρένιας).</a:t>
            </a:r>
            <a:endParaRPr lang="el-GR" altLang="el-GR" sz="2000" dirty="0">
              <a:solidFill>
                <a:srgbClr val="000000"/>
              </a:solidFill>
            </a:endParaRPr>
          </a:p>
          <a:p>
            <a:pPr algn="just">
              <a:lnSpc>
                <a:spcPct val="90000"/>
              </a:lnSpc>
            </a:pPr>
            <a:r>
              <a:rPr lang="el-GR" altLang="el-GR" sz="2000" dirty="0">
                <a:solidFill>
                  <a:srgbClr val="000000"/>
                </a:solidFill>
                <a:cs typeface="Times New Roman" panose="02020603050405020304" pitchFamily="18" charset="0"/>
              </a:rPr>
              <a:t> Αν και οι δύο ασθενείς έχουν την ίδια ιατρική διάγνωση, η μέθοδος και οι παρεμβάσεις που κάθε νοσηλευτής  υιοθετεί είναι πολύ διαφορετικές. </a:t>
            </a:r>
            <a:endParaRPr lang="el-GR" altLang="el-GR" sz="2000" dirty="0">
              <a:cs typeface="Times New Roman" panose="02020603050405020304" pitchFamily="18" charset="0"/>
            </a:endParaRPr>
          </a:p>
          <a:p>
            <a:pPr>
              <a:lnSpc>
                <a:spcPct val="90000"/>
              </a:lnSpc>
            </a:pPr>
            <a:endParaRPr lang="el-GR" altLang="el-GR" sz="2000" dirty="0"/>
          </a:p>
        </p:txBody>
      </p:sp>
      <p:sp>
        <p:nvSpPr>
          <p:cNvPr id="8"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Σχιζοφρένια</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17</a:t>
            </a:fld>
            <a:endParaRPr lang="el-GR" sz="1400" dirty="0"/>
          </a:p>
        </p:txBody>
      </p:sp>
    </p:spTree>
    <p:custDataLst>
      <p:tags r:id="rId1"/>
    </p:custDataLst>
    <p:extLst>
      <p:ext uri="{BB962C8B-B14F-4D97-AF65-F5344CB8AC3E}">
        <p14:creationId xmlns:p14="http://schemas.microsoft.com/office/powerpoint/2010/main" val="19110244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smtClean="0"/>
              <a:t>Ιστορικό</a:t>
            </a:r>
            <a:endParaRPr lang="en-US" sz="2800" b="0" dirty="0"/>
          </a:p>
        </p:txBody>
      </p:sp>
      <p:sp>
        <p:nvSpPr>
          <p:cNvPr id="9" name="Θέση περιεχομένου 8"/>
          <p:cNvSpPr>
            <a:spLocks noGrp="1"/>
          </p:cNvSpPr>
          <p:nvPr>
            <p:ph idx="1"/>
            <p:custDataLst>
              <p:tags r:id="rId3"/>
            </p:custDataLst>
          </p:nvPr>
        </p:nvSpPr>
        <p:spPr>
          <a:xfrm>
            <a:off x="215516" y="1844824"/>
            <a:ext cx="8712968" cy="2351139"/>
          </a:xfrm>
        </p:spPr>
        <p:txBody>
          <a:bodyPr>
            <a:noAutofit/>
          </a:bodyPr>
          <a:lstStyle/>
          <a:p>
            <a:pPr algn="just"/>
            <a:r>
              <a:rPr lang="el-GR" altLang="el-GR" sz="2800" dirty="0">
                <a:solidFill>
                  <a:srgbClr val="000000"/>
                </a:solidFill>
                <a:cs typeface="Times New Roman" panose="02020603050405020304" pitchFamily="18" charset="0"/>
              </a:rPr>
              <a:t>Ο νοσηλευτής αποσπά αρχικά τις πληροφορίες για το προηγούμενο ιστορικό του ασθενούς με σχιζοφρένια για να συγκεντρώσει τα δεδομένα. </a:t>
            </a:r>
            <a:endParaRPr lang="el-GR" altLang="el-GR" sz="2800" dirty="0">
              <a:solidFill>
                <a:srgbClr val="000000"/>
              </a:solidFill>
              <a:latin typeface="Times New Roman" panose="02020603050405020304" pitchFamily="18" charset="0"/>
            </a:endParaRPr>
          </a:p>
          <a:p>
            <a:pPr algn="just"/>
            <a:r>
              <a:rPr lang="el-GR" altLang="el-GR" sz="2800" dirty="0">
                <a:solidFill>
                  <a:srgbClr val="000000"/>
                </a:solidFill>
                <a:cs typeface="Times New Roman" panose="02020603050405020304" pitchFamily="18" charset="0"/>
              </a:rPr>
              <a:t>Υποβάλλει τις ερωτήσεις για το πώς ο </a:t>
            </a:r>
            <a:r>
              <a:rPr lang="el-GR" altLang="el-GR" sz="2800" dirty="0" smtClean="0">
                <a:solidFill>
                  <a:srgbClr val="000000"/>
                </a:solidFill>
                <a:cs typeface="Times New Roman" panose="02020603050405020304" pitchFamily="18" charset="0"/>
              </a:rPr>
              <a:t>ασθενής </a:t>
            </a:r>
            <a:r>
              <a:rPr lang="el-GR" altLang="el-GR" sz="2800" dirty="0">
                <a:solidFill>
                  <a:srgbClr val="000000"/>
                </a:solidFill>
                <a:cs typeface="Times New Roman" panose="02020603050405020304" pitchFamily="18" charset="0"/>
              </a:rPr>
              <a:t>λειτούργησε πριν η κρίση </a:t>
            </a:r>
            <a:r>
              <a:rPr lang="el-GR" altLang="el-GR" sz="2800" dirty="0" smtClean="0">
                <a:solidFill>
                  <a:srgbClr val="000000"/>
                </a:solidFill>
                <a:cs typeface="Times New Roman" panose="02020603050405020304" pitchFamily="18" charset="0"/>
              </a:rPr>
              <a:t>αναπτυχθεί όπως : </a:t>
            </a:r>
            <a:endParaRPr lang="el-GR" altLang="el-GR" sz="2800" dirty="0">
              <a:solidFill>
                <a:srgbClr val="000000"/>
              </a:solidFill>
              <a:latin typeface="Times New Roman" panose="02020603050405020304" pitchFamily="18" charset="0"/>
            </a:endParaRPr>
          </a:p>
          <a:p>
            <a:pPr lvl="1" algn="just"/>
            <a:r>
              <a:rPr lang="el-GR" altLang="el-GR" sz="2400" b="1" dirty="0" smtClean="0">
                <a:solidFill>
                  <a:srgbClr val="000000"/>
                </a:solidFill>
                <a:cs typeface="Times New Roman" panose="02020603050405020304" pitchFamily="18" charset="0"/>
              </a:rPr>
              <a:t>"</a:t>
            </a:r>
            <a:r>
              <a:rPr lang="el-GR" altLang="el-GR" sz="2400" b="1" dirty="0">
                <a:solidFill>
                  <a:srgbClr val="000000"/>
                </a:solidFill>
                <a:cs typeface="Times New Roman" panose="02020603050405020304" pitchFamily="18" charset="0"/>
              </a:rPr>
              <a:t>πώς ξοδεύετε το χρόνο σας συνήθως;" </a:t>
            </a:r>
            <a:r>
              <a:rPr lang="el-GR" altLang="el-GR" sz="2400" dirty="0">
                <a:solidFill>
                  <a:srgbClr val="000000"/>
                </a:solidFill>
                <a:cs typeface="Times New Roman" panose="02020603050405020304" pitchFamily="18" charset="0"/>
              </a:rPr>
              <a:t>και</a:t>
            </a:r>
            <a:r>
              <a:rPr lang="el-GR" altLang="el-GR" sz="2400" b="1" dirty="0">
                <a:solidFill>
                  <a:srgbClr val="000000"/>
                </a:solidFill>
                <a:cs typeface="Times New Roman" panose="02020603050405020304" pitchFamily="18" charset="0"/>
              </a:rPr>
              <a:t> "μπορείτε να περιγράψετε τι κάνετε κάθε ημέρα;" </a:t>
            </a:r>
            <a:endParaRPr lang="el-GR" altLang="el-GR" sz="2400" b="1" dirty="0">
              <a:cs typeface="Times New Roman" panose="02020603050405020304" pitchFamily="18" charset="0"/>
            </a:endParaRPr>
          </a:p>
          <a:p>
            <a:endParaRPr lang="el-GR" altLang="el-GR" sz="2800" dirty="0"/>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Σχιζοφρένια</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18592760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Νοσηλευτική αξιολόγηση</a:t>
            </a:r>
            <a:endParaRPr lang="el-GR" dirty="0"/>
          </a:p>
        </p:txBody>
      </p:sp>
      <p:sp>
        <p:nvSpPr>
          <p:cNvPr id="9" name="Θέση περιεχομένου 8"/>
          <p:cNvSpPr>
            <a:spLocks noGrp="1"/>
          </p:cNvSpPr>
          <p:nvPr>
            <p:ph idx="1"/>
            <p:custDataLst>
              <p:tags r:id="rId3"/>
            </p:custDataLst>
          </p:nvPr>
        </p:nvSpPr>
        <p:spPr>
          <a:xfrm>
            <a:off x="215516" y="1124744"/>
            <a:ext cx="8712968" cy="2351139"/>
          </a:xfrm>
        </p:spPr>
        <p:txBody>
          <a:bodyPr>
            <a:noAutofit/>
          </a:bodyPr>
          <a:lstStyle/>
          <a:p>
            <a:pPr algn="just">
              <a:lnSpc>
                <a:spcPct val="90000"/>
              </a:lnSpc>
            </a:pPr>
            <a:r>
              <a:rPr lang="el-GR" altLang="el-GR" sz="2400" dirty="0">
                <a:solidFill>
                  <a:srgbClr val="000000"/>
                </a:solidFill>
                <a:cs typeface="Times New Roman" panose="02020603050405020304" pitchFamily="18" charset="0"/>
              </a:rPr>
              <a:t>Ο νοσηλευτής αξιολογεί την ηλικία της έναρξης της σχιζοφρένιας, ξέροντας ότι οι χειρότερες εκβάσεις συνδέονται με  μια πιο νεαρή ηλικία έναρξης. </a:t>
            </a:r>
            <a:endParaRPr lang="el-GR" altLang="el-GR" sz="2400" dirty="0">
              <a:solidFill>
                <a:srgbClr val="000000"/>
              </a:solidFill>
            </a:endParaRPr>
          </a:p>
          <a:p>
            <a:pPr algn="just">
              <a:lnSpc>
                <a:spcPct val="90000"/>
              </a:lnSpc>
            </a:pPr>
            <a:r>
              <a:rPr lang="el-GR" altLang="el-GR" sz="2400" dirty="0">
                <a:solidFill>
                  <a:srgbClr val="000000"/>
                </a:solidFill>
                <a:cs typeface="Times New Roman" panose="02020603050405020304" pitchFamily="18" charset="0"/>
              </a:rPr>
              <a:t>Η εκμάθηση του προηγούμενου ιστορικού του ασθενούς, των εισαγωγών σε νοσοκομείο και της απάντησης στην εισαγωγή σε νοσοκομείο είναι επίσης σημαντική. </a:t>
            </a:r>
            <a:endParaRPr lang="el-GR" altLang="el-GR" sz="2400" dirty="0">
              <a:solidFill>
                <a:srgbClr val="000000"/>
              </a:solidFill>
            </a:endParaRPr>
          </a:p>
          <a:p>
            <a:pPr algn="just">
              <a:lnSpc>
                <a:spcPct val="90000"/>
              </a:lnSpc>
            </a:pPr>
            <a:r>
              <a:rPr lang="el-GR" altLang="el-GR" sz="2400" dirty="0">
                <a:solidFill>
                  <a:srgbClr val="000000"/>
                </a:solidFill>
                <a:cs typeface="Times New Roman" panose="02020603050405020304" pitchFamily="18" charset="0"/>
              </a:rPr>
              <a:t>Ο νοσηλευτής αξιολογεί επίσης τον ασθενή για τις προηγούμενες  προσπάθειες αυτοκτονίας. </a:t>
            </a:r>
            <a:endParaRPr lang="el-GR" altLang="el-GR" sz="2400" dirty="0">
              <a:solidFill>
                <a:srgbClr val="000000"/>
              </a:solidFill>
            </a:endParaRPr>
          </a:p>
          <a:p>
            <a:pPr algn="just">
              <a:lnSpc>
                <a:spcPct val="90000"/>
              </a:lnSpc>
            </a:pPr>
            <a:r>
              <a:rPr lang="el-GR" altLang="el-GR" sz="2400" dirty="0">
                <a:solidFill>
                  <a:srgbClr val="000000"/>
                </a:solidFill>
                <a:cs typeface="Times New Roman" panose="02020603050405020304" pitchFamily="18" charset="0"/>
              </a:rPr>
              <a:t>10% όλων των ανθρώπων με σχιζοφρένεια διαπράττουν  τελικά αυτοκτονία.</a:t>
            </a:r>
            <a:endParaRPr lang="el-GR" altLang="el-GR" sz="2400" dirty="0">
              <a:solidFill>
                <a:srgbClr val="000000"/>
              </a:solidFill>
            </a:endParaRPr>
          </a:p>
          <a:p>
            <a:pPr algn="just">
              <a:lnSpc>
                <a:spcPct val="90000"/>
              </a:lnSpc>
            </a:pPr>
            <a:r>
              <a:rPr lang="el-GR" altLang="el-GR" sz="2400" dirty="0">
                <a:solidFill>
                  <a:srgbClr val="000000"/>
                </a:solidFill>
                <a:cs typeface="Times New Roman" panose="02020603050405020304" pitchFamily="18" charset="0"/>
              </a:rPr>
              <a:t> Ο νοσηλευτής μπορεί να ρωτήσει, "έχετε ποτέ αποπειραθεί να αυτοκτονήσετε" ή "έχετε ακούσει ποτέ φωνές να σας λένε να κάνετε κακό στον εαυτό σας;" </a:t>
            </a:r>
            <a:endParaRPr lang="el-GR" altLang="el-GR" sz="2400" dirty="0"/>
          </a:p>
          <a:p>
            <a:pPr>
              <a:lnSpc>
                <a:spcPct val="90000"/>
              </a:lnSpc>
            </a:pPr>
            <a:endParaRPr lang="el-GR" altLang="el-GR" sz="2400" dirty="0"/>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Σχιζοφρένια</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37213644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custDataLst>
              <p:tags r:id="rId2"/>
            </p:custDataLst>
          </p:nvPr>
        </p:nvSpPr>
        <p:spPr/>
        <p:txBody>
          <a:bodyPr/>
          <a:lstStyle/>
          <a:p>
            <a:r>
              <a:rPr lang="el-GR" dirty="0" smtClean="0"/>
              <a:t>Άδειες Χρήσης</a:t>
            </a:r>
            <a:endParaRPr lang="el-GR" dirty="0"/>
          </a:p>
        </p:txBody>
      </p:sp>
      <p:sp>
        <p:nvSpPr>
          <p:cNvPr id="9" name="Subtitle 8"/>
          <p:cNvSpPr>
            <a:spLocks noGrp="1"/>
          </p:cNvSpPr>
          <p:nvPr>
            <p:ph idx="1"/>
            <p:custDataLst>
              <p:tags r:id="rId3"/>
            </p:custDataLst>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7"/>
          </p:cNvPr>
          <p:cNvPicPr>
            <a:picLocks noChangeAspect="1"/>
          </p:cNvPicPr>
          <p:nvPr/>
        </p:nvPicPr>
        <p:blipFill>
          <a:blip r:embed="rId8" cstate="print"/>
          <a:stretch>
            <a:fillRect/>
          </a:stretch>
        </p:blipFill>
        <p:spPr>
          <a:xfrm>
            <a:off x="3707904" y="4941168"/>
            <a:ext cx="1581685" cy="553393"/>
          </a:xfrm>
          <a:prstGeom prst="rect">
            <a:avLst/>
          </a:prstGeom>
        </p:spPr>
      </p:pic>
      <p:sp>
        <p:nvSpPr>
          <p:cNvPr id="3" name="Θέση αριθμού διαφάνειας 2"/>
          <p:cNvSpPr>
            <a:spLocks noGrp="1"/>
          </p:cNvSpPr>
          <p:nvPr>
            <p:ph type="sldNum" sz="quarter" idx="12"/>
            <p:custDataLst>
              <p:tags r:id="rId4"/>
            </p:custDataLst>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Παραδείγματα ερωτήσεων</a:t>
            </a:r>
            <a:endParaRPr lang="en-US" sz="2800" b="0" dirty="0"/>
          </a:p>
        </p:txBody>
      </p:sp>
      <p:sp>
        <p:nvSpPr>
          <p:cNvPr id="9" name="Θέση περιεχομένου 8"/>
          <p:cNvSpPr>
            <a:spLocks noGrp="1"/>
          </p:cNvSpPr>
          <p:nvPr>
            <p:ph idx="1"/>
            <p:custDataLst>
              <p:tags r:id="rId3"/>
            </p:custDataLst>
          </p:nvPr>
        </p:nvSpPr>
        <p:spPr>
          <a:xfrm>
            <a:off x="215516" y="1177460"/>
            <a:ext cx="8712968" cy="2351139"/>
          </a:xfrm>
        </p:spPr>
        <p:txBody>
          <a:bodyPr>
            <a:noAutofit/>
          </a:bodyPr>
          <a:lstStyle/>
          <a:p>
            <a:pPr algn="just">
              <a:lnSpc>
                <a:spcPct val="90000"/>
              </a:lnSpc>
            </a:pPr>
            <a:r>
              <a:rPr lang="el-GR" altLang="el-GR" sz="2000" dirty="0">
                <a:solidFill>
                  <a:srgbClr val="000000"/>
                </a:solidFill>
                <a:cs typeface="Times New Roman" panose="02020603050405020304" pitchFamily="18" charset="0"/>
              </a:rPr>
              <a:t> Παρομοίως, είναι σημαντικό να αποσπαστούν οι πληροφορίες για οποιαδήποτε</a:t>
            </a:r>
            <a:r>
              <a:rPr lang="el-GR" altLang="el-GR" sz="2000" dirty="0">
                <a:solidFill>
                  <a:srgbClr val="000000"/>
                </a:solidFill>
              </a:rPr>
              <a:t> </a:t>
            </a:r>
            <a:r>
              <a:rPr lang="el-GR" altLang="el-GR" sz="2000" dirty="0">
                <a:solidFill>
                  <a:srgbClr val="000000"/>
                </a:solidFill>
                <a:cs typeface="Times New Roman" panose="02020603050405020304" pitchFamily="18" charset="0"/>
              </a:rPr>
              <a:t>ιστορικό βίας ή  επιθετικότητας επειδή ένα ιστορικό  επιθετικής συμπεριφοράς είναι ισχυρός προάγγελος της μελλοντικής επιθετικότητας.</a:t>
            </a:r>
            <a:endParaRPr lang="el-GR" altLang="el-GR" sz="2000" dirty="0">
              <a:solidFill>
                <a:srgbClr val="000000"/>
              </a:solidFill>
            </a:endParaRPr>
          </a:p>
          <a:p>
            <a:pPr algn="just">
              <a:lnSpc>
                <a:spcPct val="90000"/>
              </a:lnSpc>
            </a:pPr>
            <a:r>
              <a:rPr lang="el-GR" altLang="el-GR" sz="2000" dirty="0">
                <a:solidFill>
                  <a:srgbClr val="000000"/>
                </a:solidFill>
                <a:cs typeface="Times New Roman" panose="02020603050405020304" pitchFamily="18" charset="0"/>
              </a:rPr>
              <a:t> Ο νοσηλευτής μπορεί να ρωτήσει "Τι κάνεις εάν είσαι νευριασμένος, εξαγριωμένος ή φοβισμένος;«</a:t>
            </a:r>
            <a:endParaRPr lang="el-GR" altLang="el-GR" sz="2000" dirty="0">
              <a:solidFill>
                <a:srgbClr val="000000"/>
              </a:solidFill>
            </a:endParaRPr>
          </a:p>
          <a:p>
            <a:pPr algn="just">
              <a:lnSpc>
                <a:spcPct val="90000"/>
              </a:lnSpc>
            </a:pPr>
            <a:r>
              <a:rPr lang="el-GR" altLang="el-GR" sz="2000" dirty="0">
                <a:solidFill>
                  <a:srgbClr val="000000"/>
                </a:solidFill>
                <a:cs typeface="Times New Roman" panose="02020603050405020304" pitchFamily="18" charset="0"/>
              </a:rPr>
              <a:t>Ο νοσηλευτής αξιολογεί εάν ο ασθενής έχει χρησιμοποιήσει  τα τρέχοντα συστήματα υποστήριξης κάνοντας στον ασθενή μεταξύ άλλων τις ακόλουθες ερωτήσεις: </a:t>
            </a:r>
            <a:endParaRPr lang="el-GR" altLang="el-GR" sz="2000" dirty="0">
              <a:solidFill>
                <a:srgbClr val="000000"/>
              </a:solidFill>
            </a:endParaRPr>
          </a:p>
          <a:p>
            <a:pPr algn="just">
              <a:lnSpc>
                <a:spcPct val="90000"/>
              </a:lnSpc>
            </a:pPr>
            <a:r>
              <a:rPr lang="el-GR" altLang="el-GR" sz="2000" dirty="0">
                <a:solidFill>
                  <a:srgbClr val="000000"/>
                </a:solidFill>
                <a:cs typeface="Times New Roman" panose="02020603050405020304" pitchFamily="18" charset="0"/>
              </a:rPr>
              <a:t>Έχεις επαφή με την οικογένεια ή τους φίλους; </a:t>
            </a:r>
            <a:endParaRPr lang="el-GR" altLang="el-GR" sz="2000" dirty="0" smtClean="0">
              <a:solidFill>
                <a:srgbClr val="000000"/>
              </a:solidFill>
              <a:cs typeface="Times New Roman" panose="02020603050405020304" pitchFamily="18" charset="0"/>
            </a:endParaRPr>
          </a:p>
          <a:p>
            <a:pPr algn="just">
              <a:lnSpc>
                <a:spcPct val="90000"/>
              </a:lnSpc>
            </a:pPr>
            <a:r>
              <a:rPr lang="el-GR" altLang="el-GR" sz="2000" dirty="0" smtClean="0">
                <a:solidFill>
                  <a:srgbClr val="000000"/>
                </a:solidFill>
                <a:cs typeface="Times New Roman" panose="02020603050405020304" pitchFamily="18" charset="0"/>
              </a:rPr>
              <a:t>συμμετέχει </a:t>
            </a:r>
            <a:r>
              <a:rPr lang="el-GR" altLang="el-GR" sz="2000" dirty="0">
                <a:solidFill>
                  <a:srgbClr val="000000"/>
                </a:solidFill>
                <a:cs typeface="Times New Roman" panose="02020603050405020304" pitchFamily="18" charset="0"/>
              </a:rPr>
              <a:t>ο ασθενής σε προγραμματισμένες ομάδες ή ραντεβού θεραπευτικά; </a:t>
            </a:r>
            <a:endParaRPr lang="el-GR" altLang="el-GR" sz="2000" dirty="0" smtClean="0">
              <a:cs typeface="Times New Roman" panose="02020603050405020304" pitchFamily="18" charset="0"/>
            </a:endParaRPr>
          </a:p>
          <a:p>
            <a:pPr algn="just">
              <a:lnSpc>
                <a:spcPct val="90000"/>
              </a:lnSpc>
            </a:pPr>
            <a:r>
              <a:rPr lang="el-GR" altLang="el-GR" sz="2000" dirty="0" smtClean="0">
                <a:solidFill>
                  <a:srgbClr val="000000"/>
                </a:solidFill>
                <a:cs typeface="Times New Roman" panose="02020603050405020304" pitchFamily="18" charset="0"/>
              </a:rPr>
              <a:t>φαίνεται </a:t>
            </a:r>
            <a:r>
              <a:rPr lang="el-GR" altLang="el-GR" sz="2000" dirty="0">
                <a:solidFill>
                  <a:srgbClr val="000000"/>
                </a:solidFill>
                <a:cs typeface="Times New Roman" panose="02020603050405020304" pitchFamily="18" charset="0"/>
              </a:rPr>
              <a:t>ο ασθενής να ξεμένει από χρήματα ; </a:t>
            </a:r>
            <a:endParaRPr lang="el-GR" altLang="el-GR" sz="2000" dirty="0" smtClean="0">
              <a:cs typeface="Times New Roman" panose="02020603050405020304" pitchFamily="18" charset="0"/>
            </a:endParaRPr>
          </a:p>
          <a:p>
            <a:pPr algn="just">
              <a:lnSpc>
                <a:spcPct val="90000"/>
              </a:lnSpc>
            </a:pPr>
            <a:r>
              <a:rPr lang="el-GR" altLang="el-GR" sz="2000" dirty="0" smtClean="0">
                <a:solidFill>
                  <a:srgbClr val="000000"/>
                </a:solidFill>
                <a:cs typeface="Times New Roman" panose="02020603050405020304" pitchFamily="18" charset="0"/>
              </a:rPr>
              <a:t>Έχουν </a:t>
            </a:r>
            <a:r>
              <a:rPr lang="el-GR" altLang="el-GR" sz="2000" dirty="0">
                <a:solidFill>
                  <a:srgbClr val="000000"/>
                </a:solidFill>
                <a:cs typeface="Times New Roman" panose="02020603050405020304" pitchFamily="18" charset="0"/>
              </a:rPr>
              <a:t>αλλάξει οι συνθήκες διαβίωσης του ασθενούς πρόσφατα; </a:t>
            </a:r>
            <a:r>
              <a:rPr lang="el-GR" altLang="el-GR" sz="2000" dirty="0" smtClean="0">
                <a:solidFill>
                  <a:srgbClr val="000000"/>
                </a:solidFill>
                <a:cs typeface="Times New Roman" panose="02020603050405020304" pitchFamily="18" charset="0"/>
              </a:rPr>
              <a:t> </a:t>
            </a:r>
            <a:endParaRPr lang="el-GR" altLang="el-GR" sz="2000" dirty="0">
              <a:cs typeface="Times New Roman" panose="02020603050405020304" pitchFamily="18" charset="0"/>
            </a:endParaRPr>
          </a:p>
          <a:p>
            <a:pPr>
              <a:lnSpc>
                <a:spcPct val="90000"/>
              </a:lnSpc>
            </a:pPr>
            <a:endParaRPr lang="el-GR" altLang="el-GR" sz="2000" dirty="0"/>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Σχιζοφρένια</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20</a:t>
            </a:fld>
            <a:endParaRPr lang="el-GR" sz="1400" dirty="0"/>
          </a:p>
        </p:txBody>
      </p:sp>
    </p:spTree>
    <p:custDataLst>
      <p:tags r:id="rId1"/>
    </p:custDataLst>
    <p:extLst>
      <p:ext uri="{BB962C8B-B14F-4D97-AF65-F5344CB8AC3E}">
        <p14:creationId xmlns:p14="http://schemas.microsoft.com/office/powerpoint/2010/main" val="37105340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2438" y="476672"/>
            <a:ext cx="9324528" cy="940966"/>
          </a:xfrm>
        </p:spPr>
        <p:txBody>
          <a:bodyPr>
            <a:noAutofit/>
          </a:bodyPr>
          <a:lstStyle/>
          <a:p>
            <a:r>
              <a:rPr lang="el-GR" altLang="el-GR" dirty="0" smtClean="0"/>
              <a:t>Αξιολόγηση Αντίληψης Ασθενούς</a:t>
            </a:r>
            <a:endParaRPr lang="en-US" sz="2800" b="0" dirty="0"/>
          </a:p>
        </p:txBody>
      </p:sp>
      <p:sp>
        <p:nvSpPr>
          <p:cNvPr id="9" name="Θέση περιεχομένου 8"/>
          <p:cNvSpPr>
            <a:spLocks noGrp="1"/>
          </p:cNvSpPr>
          <p:nvPr>
            <p:ph idx="1"/>
            <p:custDataLst>
              <p:tags r:id="rId3"/>
            </p:custDataLst>
          </p:nvPr>
        </p:nvSpPr>
        <p:spPr>
          <a:xfrm>
            <a:off x="311281" y="1440331"/>
            <a:ext cx="8337090" cy="2351139"/>
          </a:xfrm>
        </p:spPr>
        <p:txBody>
          <a:bodyPr>
            <a:noAutofit/>
          </a:bodyPr>
          <a:lstStyle/>
          <a:p>
            <a:pPr marL="0" indent="0" algn="just">
              <a:lnSpc>
                <a:spcPct val="90000"/>
              </a:lnSpc>
              <a:buNone/>
            </a:pPr>
            <a:r>
              <a:rPr lang="el-GR" altLang="el-GR" sz="2400" dirty="0" smtClean="0">
                <a:solidFill>
                  <a:srgbClr val="000000"/>
                </a:solidFill>
                <a:cs typeface="Times New Roman" panose="02020603050405020304" pitchFamily="18" charset="0"/>
              </a:rPr>
              <a:t>Τελικά </a:t>
            </a:r>
            <a:r>
              <a:rPr lang="el-GR" altLang="el-GR" sz="2400" dirty="0">
                <a:solidFill>
                  <a:srgbClr val="000000"/>
                </a:solidFill>
                <a:cs typeface="Times New Roman" panose="02020603050405020304" pitchFamily="18" charset="0"/>
              </a:rPr>
              <a:t>ο νοσηλευτής αξιολογεί την αντίληψη του ασθενούς για  την τρέχουσα κατάστασή του —δηλαδή </a:t>
            </a:r>
            <a:r>
              <a:rPr lang="el-GR" altLang="el-GR" sz="2400" dirty="0" smtClean="0">
                <a:solidFill>
                  <a:srgbClr val="000000"/>
                </a:solidFill>
                <a:cs typeface="Times New Roman" panose="02020603050405020304" pitchFamily="18" charset="0"/>
              </a:rPr>
              <a:t>ποια </a:t>
            </a:r>
            <a:r>
              <a:rPr lang="el-GR" altLang="el-GR" sz="2400" dirty="0">
                <a:solidFill>
                  <a:srgbClr val="000000"/>
                </a:solidFill>
                <a:cs typeface="Times New Roman" panose="02020603050405020304" pitchFamily="18" charset="0"/>
              </a:rPr>
              <a:t>πιστεύει ότι είναι σημαντικά γεγονότα ή παράγοντες άγχους. </a:t>
            </a:r>
            <a:endParaRPr lang="el-GR" altLang="el-GR" sz="2400" dirty="0">
              <a:solidFill>
                <a:srgbClr val="000000"/>
              </a:solidFill>
            </a:endParaRPr>
          </a:p>
          <a:p>
            <a:pPr marL="0" indent="0" algn="just">
              <a:lnSpc>
                <a:spcPct val="90000"/>
              </a:lnSpc>
              <a:buNone/>
            </a:pPr>
            <a:r>
              <a:rPr lang="el-GR" altLang="el-GR" sz="2400" dirty="0">
                <a:solidFill>
                  <a:srgbClr val="000000"/>
                </a:solidFill>
                <a:cs typeface="Times New Roman" panose="02020603050405020304" pitchFamily="18" charset="0"/>
              </a:rPr>
              <a:t> Ο νοσηλευτής μπορεί να συγκεντρώσει τέτοιες πληροφορίες με την ερώτηση,  </a:t>
            </a:r>
            <a:endParaRPr lang="el-GR" altLang="el-GR" sz="2400" dirty="0">
              <a:solidFill>
                <a:srgbClr val="000000"/>
              </a:solidFill>
            </a:endParaRPr>
          </a:p>
          <a:p>
            <a:pPr marL="0" indent="0" algn="just">
              <a:lnSpc>
                <a:spcPct val="90000"/>
              </a:lnSpc>
              <a:buNone/>
            </a:pPr>
            <a:r>
              <a:rPr lang="el-GR" altLang="el-GR" sz="2400" dirty="0">
                <a:solidFill>
                  <a:srgbClr val="000000"/>
                </a:solidFill>
                <a:cs typeface="Times New Roman" panose="02020603050405020304" pitchFamily="18" charset="0"/>
              </a:rPr>
              <a:t>"τι θεωρείτε ως σημαντικό πρόβλημα τώρα;" ή  "τι εσείς χρειάζεται να αντιμετωπίσετε τώρα;" </a:t>
            </a:r>
          </a:p>
          <a:p>
            <a:pPr marL="0" indent="0">
              <a:lnSpc>
                <a:spcPct val="90000"/>
              </a:lnSpc>
              <a:buNone/>
            </a:pPr>
            <a:endParaRPr lang="el-GR" altLang="el-GR" sz="2400" dirty="0"/>
          </a:p>
          <a:p>
            <a:pPr marL="0" indent="0">
              <a:lnSpc>
                <a:spcPct val="90000"/>
              </a:lnSpc>
              <a:buNone/>
            </a:pPr>
            <a:endParaRPr lang="el-GR" altLang="el-GR" sz="2400" dirty="0"/>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Σχιζοφρένια</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21</a:t>
            </a:fld>
            <a:endParaRPr lang="el-GR" sz="1400" dirty="0"/>
          </a:p>
        </p:txBody>
      </p:sp>
    </p:spTree>
    <p:custDataLst>
      <p:tags r:id="rId1"/>
    </p:custDataLst>
    <p:extLst>
      <p:ext uri="{BB962C8B-B14F-4D97-AF65-F5344CB8AC3E}">
        <p14:creationId xmlns:p14="http://schemas.microsoft.com/office/powerpoint/2010/main" val="23192905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95622" y="260648"/>
            <a:ext cx="9324528" cy="940966"/>
          </a:xfrm>
        </p:spPr>
        <p:txBody>
          <a:bodyPr>
            <a:noAutofit/>
          </a:bodyPr>
          <a:lstStyle/>
          <a:p>
            <a:r>
              <a:rPr lang="el-GR" altLang="el-GR" dirty="0" smtClean="0">
                <a:cs typeface="Times New Roman" panose="02020603050405020304" pitchFamily="18" charset="0"/>
              </a:rPr>
              <a:t>Γενική εμφάνιση Κινητική Συμπεριφορά και Ομιλία</a:t>
            </a:r>
            <a:endParaRPr lang="en-US" sz="2800" b="0" dirty="0"/>
          </a:p>
        </p:txBody>
      </p:sp>
      <p:sp>
        <p:nvSpPr>
          <p:cNvPr id="9" name="Θέση περιεχομένου 8"/>
          <p:cNvSpPr>
            <a:spLocks noGrp="1"/>
          </p:cNvSpPr>
          <p:nvPr>
            <p:ph idx="1"/>
            <p:custDataLst>
              <p:tags r:id="rId3"/>
            </p:custDataLst>
          </p:nvPr>
        </p:nvSpPr>
        <p:spPr>
          <a:xfrm>
            <a:off x="210158" y="1556792"/>
            <a:ext cx="8712968" cy="2351139"/>
          </a:xfrm>
        </p:spPr>
        <p:txBody>
          <a:bodyPr>
            <a:noAutofit/>
          </a:bodyPr>
          <a:lstStyle/>
          <a:p>
            <a:pPr algn="just">
              <a:lnSpc>
                <a:spcPct val="90000"/>
              </a:lnSpc>
            </a:pPr>
            <a:r>
              <a:rPr lang="el-GR" altLang="el-GR" sz="2400" dirty="0">
                <a:solidFill>
                  <a:srgbClr val="000000"/>
                </a:solidFill>
                <a:cs typeface="Times New Roman" panose="02020603050405020304" pitchFamily="18" charset="0"/>
              </a:rPr>
              <a:t>Η εμφάνιση μπορεί να ποικίλει μεταξύ των διαφορετικών ασθενών  με σχιζοφρένια.</a:t>
            </a:r>
            <a:endParaRPr lang="el-GR" altLang="el-GR" sz="2400" dirty="0">
              <a:solidFill>
                <a:srgbClr val="000000"/>
              </a:solidFill>
            </a:endParaRPr>
          </a:p>
          <a:p>
            <a:pPr algn="just">
              <a:lnSpc>
                <a:spcPct val="90000"/>
              </a:lnSpc>
            </a:pPr>
            <a:r>
              <a:rPr lang="el-GR" altLang="el-GR" sz="2400" dirty="0">
                <a:solidFill>
                  <a:srgbClr val="000000"/>
                </a:solidFill>
                <a:cs typeface="Times New Roman" panose="02020603050405020304" pitchFamily="18" charset="0"/>
              </a:rPr>
              <a:t> Μερικοί εμφανίζονται κανονικοί από την άποψη </a:t>
            </a:r>
            <a:r>
              <a:rPr lang="el-GR" altLang="el-GR" sz="2400" dirty="0">
                <a:solidFill>
                  <a:srgbClr val="000000"/>
                </a:solidFill>
              </a:rPr>
              <a:t>ότι </a:t>
            </a:r>
            <a:r>
              <a:rPr lang="el-GR" altLang="el-GR" sz="2400" dirty="0">
                <a:solidFill>
                  <a:srgbClr val="000000"/>
                </a:solidFill>
                <a:cs typeface="Times New Roman" panose="02020603050405020304" pitchFamily="18" charset="0"/>
              </a:rPr>
              <a:t>μπορούν να ντυθούν κατάλληλα, να κάθονται σε μια καρέκλα απέναντι  στο νοσηλευτή χωρίς να εμφανίζουν καμία παράξενη ή ασυνήθιστη στάση ή χειρονομία.</a:t>
            </a:r>
            <a:endParaRPr lang="el-GR" altLang="el-GR" sz="2400" dirty="0">
              <a:solidFill>
                <a:srgbClr val="000000"/>
              </a:solidFill>
            </a:endParaRPr>
          </a:p>
          <a:p>
            <a:pPr algn="just">
              <a:lnSpc>
                <a:spcPct val="90000"/>
              </a:lnSpc>
            </a:pPr>
            <a:r>
              <a:rPr lang="el-GR" altLang="el-GR" sz="2400" dirty="0">
                <a:solidFill>
                  <a:srgbClr val="000000"/>
                </a:solidFill>
                <a:cs typeface="Times New Roman" panose="02020603050405020304" pitchFamily="18" charset="0"/>
              </a:rPr>
              <a:t> Άλλοι εμφανίζουν περίεργη ή  παράξενη συμπεριφορά.</a:t>
            </a:r>
            <a:endParaRPr lang="el-GR" altLang="el-GR" sz="2400" dirty="0">
              <a:solidFill>
                <a:srgbClr val="000000"/>
              </a:solidFill>
            </a:endParaRPr>
          </a:p>
          <a:p>
            <a:pPr algn="just">
              <a:lnSpc>
                <a:spcPct val="90000"/>
              </a:lnSpc>
            </a:pPr>
            <a:r>
              <a:rPr lang="el-GR" altLang="el-GR" sz="2400" dirty="0">
                <a:solidFill>
                  <a:srgbClr val="000000"/>
                </a:solidFill>
                <a:cs typeface="Times New Roman" panose="02020603050405020304" pitchFamily="18" charset="0"/>
              </a:rPr>
              <a:t> Μπορούν να εμφανιστούν ατημέλητοι και  αχτένιστοι χωρίς την προφανή ανησυχία για την υγιεινή τους,  ή μπορούν να φορούν παράξενα ή ακατάλληλα ρούχα  (παραδείγματος χάριν, ένα βαρύ παλτό  σε ζεστό καιρό). </a:t>
            </a:r>
            <a:endParaRPr lang="el-GR" altLang="el-GR" sz="2400" dirty="0">
              <a:cs typeface="Times New Roman" panose="02020603050405020304" pitchFamily="18" charset="0"/>
            </a:endParaRPr>
          </a:p>
          <a:p>
            <a:pPr>
              <a:lnSpc>
                <a:spcPct val="90000"/>
              </a:lnSpc>
            </a:pPr>
            <a:endParaRPr lang="el-GR" altLang="el-GR" sz="2400" dirty="0"/>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Σχιζοφρένια</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22</a:t>
            </a:fld>
            <a:endParaRPr lang="el-GR" sz="1400" dirty="0"/>
          </a:p>
        </p:txBody>
      </p:sp>
    </p:spTree>
    <p:custDataLst>
      <p:tags r:id="rId1"/>
    </p:custDataLst>
    <p:extLst>
      <p:ext uri="{BB962C8B-B14F-4D97-AF65-F5344CB8AC3E}">
        <p14:creationId xmlns:p14="http://schemas.microsoft.com/office/powerpoint/2010/main" val="7647671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260648"/>
            <a:ext cx="9324528" cy="940966"/>
          </a:xfrm>
        </p:spPr>
        <p:txBody>
          <a:bodyPr>
            <a:noAutofit/>
          </a:bodyPr>
          <a:lstStyle/>
          <a:p>
            <a:r>
              <a:rPr lang="el-GR" altLang="el-GR" dirty="0" smtClean="0">
                <a:solidFill>
                  <a:srgbClr val="000000"/>
                </a:solidFill>
                <a:cs typeface="Times New Roman" panose="02020603050405020304" pitchFamily="18" charset="0"/>
              </a:rPr>
              <a:t>Κινητική συμπεριφορά (α)</a:t>
            </a:r>
            <a:endParaRPr lang="en-US" sz="2800" b="0" dirty="0"/>
          </a:p>
        </p:txBody>
      </p:sp>
      <p:sp>
        <p:nvSpPr>
          <p:cNvPr id="9" name="Θέση περιεχομένου 8"/>
          <p:cNvSpPr>
            <a:spLocks noGrp="1"/>
          </p:cNvSpPr>
          <p:nvPr>
            <p:ph idx="1"/>
            <p:custDataLst>
              <p:tags r:id="rId3"/>
            </p:custDataLst>
          </p:nvPr>
        </p:nvSpPr>
        <p:spPr>
          <a:xfrm>
            <a:off x="125252" y="1201614"/>
            <a:ext cx="8712968" cy="2351139"/>
          </a:xfrm>
        </p:spPr>
        <p:txBody>
          <a:bodyPr>
            <a:noAutofit/>
          </a:bodyPr>
          <a:lstStyle/>
          <a:p>
            <a:pPr>
              <a:lnSpc>
                <a:spcPct val="90000"/>
              </a:lnSpc>
            </a:pPr>
            <a:r>
              <a:rPr lang="el-GR" altLang="el-GR" sz="2800" dirty="0" smtClean="0">
                <a:solidFill>
                  <a:srgbClr val="000000"/>
                </a:solidFill>
                <a:cs typeface="Times New Roman" panose="02020603050405020304" pitchFamily="18" charset="0"/>
              </a:rPr>
              <a:t>Η γενική κινητική συμπεριφορά μπορεί επίσης να εμφανιστεί περίεργη.  </a:t>
            </a:r>
            <a:endParaRPr lang="el-GR" altLang="el-GR" sz="2800" dirty="0" smtClean="0">
              <a:solidFill>
                <a:srgbClr val="000000"/>
              </a:solidFill>
            </a:endParaRPr>
          </a:p>
          <a:p>
            <a:pPr>
              <a:lnSpc>
                <a:spcPct val="90000"/>
              </a:lnSpc>
            </a:pPr>
            <a:r>
              <a:rPr lang="el-GR" altLang="el-GR" sz="2800" dirty="0" smtClean="0">
                <a:solidFill>
                  <a:srgbClr val="000000"/>
                </a:solidFill>
                <a:cs typeface="Times New Roman" panose="02020603050405020304" pitchFamily="18" charset="0"/>
              </a:rPr>
              <a:t>Ο ασθενής μπορεί να είναι ανήσυχος και ανίκανος να καθίσει ή να εμφανιστεί ακίνητος </a:t>
            </a:r>
            <a:r>
              <a:rPr lang="el-GR" altLang="el-GR" sz="2800" b="1" dirty="0" smtClean="0">
                <a:solidFill>
                  <a:srgbClr val="000000"/>
                </a:solidFill>
                <a:cs typeface="Times New Roman" panose="02020603050405020304" pitchFamily="18" charset="0"/>
              </a:rPr>
              <a:t>(κατατονία).  </a:t>
            </a:r>
            <a:endParaRPr lang="el-GR" altLang="el-GR" sz="2800" b="1" dirty="0" smtClean="0">
              <a:solidFill>
                <a:srgbClr val="000000"/>
              </a:solidFill>
            </a:endParaRPr>
          </a:p>
          <a:p>
            <a:pPr>
              <a:lnSpc>
                <a:spcPct val="90000"/>
              </a:lnSpc>
            </a:pPr>
            <a:r>
              <a:rPr lang="el-GR" altLang="el-GR" sz="2800" dirty="0" smtClean="0">
                <a:solidFill>
                  <a:srgbClr val="000000"/>
                </a:solidFill>
                <a:cs typeface="Times New Roman" panose="02020603050405020304" pitchFamily="18" charset="0"/>
              </a:rPr>
              <a:t>Μπορεί επίσης να εμφανίσει άσκοπες χειρονομίες (στερεότυπη συμπεριφορά) και  περίεργες εκφράσεις του προσώπου όπως  μορφασμούς. </a:t>
            </a:r>
            <a:endParaRPr lang="el-GR" altLang="el-GR" sz="2800" dirty="0" smtClean="0">
              <a:solidFill>
                <a:srgbClr val="000000"/>
              </a:solidFill>
            </a:endParaRPr>
          </a:p>
          <a:p>
            <a:pPr>
              <a:lnSpc>
                <a:spcPct val="90000"/>
              </a:lnSpc>
            </a:pPr>
            <a:r>
              <a:rPr lang="el-GR" altLang="el-GR" sz="2800" dirty="0" smtClean="0">
                <a:solidFill>
                  <a:srgbClr val="000000"/>
                </a:solidFill>
                <a:cs typeface="Times New Roman" panose="02020603050405020304" pitchFamily="18" charset="0"/>
              </a:rPr>
              <a:t>Ο ασθενής μπορεί να επαναλαμβάνει τις κινήσεις και τις χειρονομίες κάποιου  που παρατηρεί  </a:t>
            </a:r>
            <a:r>
              <a:rPr lang="el-GR" altLang="el-GR" sz="2800" b="1" dirty="0" smtClean="0">
                <a:solidFill>
                  <a:srgbClr val="000000"/>
                </a:solidFill>
                <a:cs typeface="Times New Roman" panose="02020603050405020304" pitchFamily="18" charset="0"/>
              </a:rPr>
              <a:t>(</a:t>
            </a:r>
            <a:r>
              <a:rPr lang="el-GR" altLang="el-GR" sz="2800" b="1" dirty="0" err="1" smtClean="0">
                <a:solidFill>
                  <a:srgbClr val="000000"/>
                </a:solidFill>
                <a:cs typeface="Times New Roman" panose="02020603050405020304" pitchFamily="18" charset="0"/>
              </a:rPr>
              <a:t>ηχοπραξία</a:t>
            </a:r>
            <a:r>
              <a:rPr lang="el-GR" altLang="el-GR" sz="2800" b="1" dirty="0" smtClean="0">
                <a:solidFill>
                  <a:srgbClr val="000000"/>
                </a:solidFill>
                <a:cs typeface="Times New Roman" panose="02020603050405020304" pitchFamily="18" charset="0"/>
              </a:rPr>
              <a:t>).</a:t>
            </a:r>
            <a:endParaRPr lang="el-GR" altLang="el-GR" sz="2800" b="1" dirty="0" smtClean="0">
              <a:solidFill>
                <a:srgbClr val="000000"/>
              </a:solidFill>
            </a:endParaRPr>
          </a:p>
          <a:p>
            <a:pPr>
              <a:lnSpc>
                <a:spcPct val="90000"/>
              </a:lnSpc>
            </a:pPr>
            <a:r>
              <a:rPr lang="el-GR" altLang="el-GR" sz="2800" b="1" dirty="0" smtClean="0">
                <a:solidFill>
                  <a:srgbClr val="000000"/>
                </a:solidFill>
                <a:cs typeface="Times New Roman" panose="02020603050405020304" pitchFamily="18" charset="0"/>
              </a:rPr>
              <a:t>  </a:t>
            </a:r>
            <a:r>
              <a:rPr lang="el-GR" altLang="el-GR" sz="2800" dirty="0" smtClean="0">
                <a:solidFill>
                  <a:srgbClr val="000000"/>
                </a:solidFill>
                <a:cs typeface="Times New Roman" panose="02020603050405020304" pitchFamily="18" charset="0"/>
              </a:rPr>
              <a:t>Η φλύαρη ομιλία είναι πιθανό να συνοδεύει αυτές τις συμπεριφορές. </a:t>
            </a:r>
            <a:endParaRPr lang="el-GR" altLang="el-GR" sz="28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Σχιζοφρένια</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23</a:t>
            </a:fld>
            <a:endParaRPr lang="el-GR" sz="1400" dirty="0"/>
          </a:p>
        </p:txBody>
      </p:sp>
    </p:spTree>
    <p:custDataLst>
      <p:tags r:id="rId1"/>
    </p:custDataLst>
    <p:extLst>
      <p:ext uri="{BB962C8B-B14F-4D97-AF65-F5344CB8AC3E}">
        <p14:creationId xmlns:p14="http://schemas.microsoft.com/office/powerpoint/2010/main" val="38808628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260648"/>
            <a:ext cx="9324528" cy="940966"/>
          </a:xfrm>
        </p:spPr>
        <p:txBody>
          <a:bodyPr>
            <a:noAutofit/>
          </a:bodyPr>
          <a:lstStyle/>
          <a:p>
            <a:r>
              <a:rPr lang="el-GR" altLang="el-GR" dirty="0">
                <a:solidFill>
                  <a:srgbClr val="000000"/>
                </a:solidFill>
                <a:cs typeface="Times New Roman" panose="02020603050405020304" pitchFamily="18" charset="0"/>
              </a:rPr>
              <a:t>Κινητική συμπεριφορά </a:t>
            </a:r>
            <a:r>
              <a:rPr lang="el-GR" altLang="el-GR" dirty="0" smtClean="0">
                <a:solidFill>
                  <a:srgbClr val="000000"/>
                </a:solidFill>
                <a:cs typeface="Times New Roman" panose="02020603050405020304" pitchFamily="18" charset="0"/>
              </a:rPr>
              <a:t>(β)</a:t>
            </a:r>
            <a:endParaRPr lang="en-US" sz="2800" b="0" dirty="0"/>
          </a:p>
        </p:txBody>
      </p:sp>
      <p:sp>
        <p:nvSpPr>
          <p:cNvPr id="9" name="Θέση περιεχομένου 8"/>
          <p:cNvSpPr>
            <a:spLocks noGrp="1"/>
          </p:cNvSpPr>
          <p:nvPr>
            <p:ph idx="1"/>
            <p:custDataLst>
              <p:tags r:id="rId3"/>
            </p:custDataLst>
          </p:nvPr>
        </p:nvSpPr>
        <p:spPr>
          <a:xfrm>
            <a:off x="179512" y="1201614"/>
            <a:ext cx="8856984" cy="2880320"/>
          </a:xfrm>
        </p:spPr>
        <p:txBody>
          <a:bodyPr>
            <a:noAutofit/>
          </a:bodyPr>
          <a:lstStyle/>
          <a:p>
            <a:r>
              <a:rPr lang="el-GR" altLang="el-GR" sz="2400" dirty="0">
                <a:solidFill>
                  <a:srgbClr val="000000"/>
                </a:solidFill>
                <a:cs typeface="Times New Roman" panose="02020603050405020304" pitchFamily="18" charset="0"/>
              </a:rPr>
              <a:t>Επίσης ο ασθενής μπορεί να εμφανίσει  </a:t>
            </a:r>
            <a:r>
              <a:rPr lang="el-GR" altLang="el-GR" sz="2400" b="1" dirty="0">
                <a:solidFill>
                  <a:srgbClr val="000000"/>
                </a:solidFill>
                <a:cs typeface="Times New Roman" panose="02020603050405020304" pitchFamily="18" charset="0"/>
              </a:rPr>
              <a:t>ψυχοκινητική  καθυστέρηση  </a:t>
            </a:r>
            <a:r>
              <a:rPr lang="el-GR" altLang="el-GR" sz="2400" dirty="0">
                <a:solidFill>
                  <a:srgbClr val="000000"/>
                </a:solidFill>
                <a:cs typeface="Times New Roman" panose="02020603050405020304" pitchFamily="18" charset="0"/>
              </a:rPr>
              <a:t>(μια γενική επιβράδυνση όλων των κινήσεων). </a:t>
            </a:r>
            <a:endParaRPr lang="el-GR" altLang="el-GR" sz="2400" dirty="0">
              <a:solidFill>
                <a:srgbClr val="000000"/>
              </a:solidFill>
            </a:endParaRPr>
          </a:p>
          <a:p>
            <a:r>
              <a:rPr lang="el-GR" altLang="el-GR" sz="2400" dirty="0">
                <a:solidFill>
                  <a:srgbClr val="000000"/>
                </a:solidFill>
                <a:cs typeface="Times New Roman" panose="02020603050405020304" pitchFamily="18" charset="0"/>
              </a:rPr>
              <a:t> Μερικές φορές ο ασθενής μπορεί να είναι σχεδόν ακίνητος, τυλιγμένος  σαν μια σφαίρα (εμβρυϊκή θέση). </a:t>
            </a:r>
            <a:endParaRPr lang="el-GR" altLang="el-GR" sz="2400" dirty="0">
              <a:solidFill>
                <a:srgbClr val="000000"/>
              </a:solidFill>
            </a:endParaRPr>
          </a:p>
          <a:p>
            <a:r>
              <a:rPr lang="el-GR" altLang="el-GR" sz="2400" dirty="0">
                <a:solidFill>
                  <a:srgbClr val="000000"/>
                </a:solidFill>
                <a:cs typeface="Times New Roman" panose="02020603050405020304" pitchFamily="18" charset="0"/>
              </a:rPr>
              <a:t>Οι ασθενείς με τον κατατονικό  τύπο σχιζοφρένιας μπορούν να εμφανίσουν  </a:t>
            </a:r>
            <a:r>
              <a:rPr lang="el-GR" altLang="el-GR" sz="2400" b="1" dirty="0">
                <a:solidFill>
                  <a:srgbClr val="000000"/>
                </a:solidFill>
                <a:cs typeface="Times New Roman" panose="02020603050405020304" pitchFamily="18" charset="0"/>
              </a:rPr>
              <a:t>την κέρινη ευκαμψία:  </a:t>
            </a:r>
            <a:r>
              <a:rPr lang="el-GR" altLang="el-GR" sz="2400" dirty="0">
                <a:solidFill>
                  <a:srgbClr val="000000"/>
                </a:solidFill>
                <a:cs typeface="Times New Roman" panose="02020603050405020304" pitchFamily="18" charset="0"/>
              </a:rPr>
              <a:t>διατηρούν οποιαδήποτε θέση στην οποία τοποθετούνται,  ακόμα κι αν η θέση είναι άβολη.</a:t>
            </a:r>
            <a:r>
              <a:rPr lang="el-GR" altLang="el-GR" sz="2400" dirty="0"/>
              <a:t> </a:t>
            </a: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Σχιζοφρένια</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24</a:t>
            </a:fld>
            <a:endParaRPr lang="el-GR" sz="1400" dirty="0"/>
          </a:p>
        </p:txBody>
      </p:sp>
    </p:spTree>
    <p:custDataLst>
      <p:tags r:id="rId1"/>
    </p:custDataLst>
    <p:extLst>
      <p:ext uri="{BB962C8B-B14F-4D97-AF65-F5344CB8AC3E}">
        <p14:creationId xmlns:p14="http://schemas.microsoft.com/office/powerpoint/2010/main" val="16999128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260648"/>
            <a:ext cx="9324528" cy="940966"/>
          </a:xfrm>
        </p:spPr>
        <p:txBody>
          <a:bodyPr>
            <a:noAutofit/>
          </a:bodyPr>
          <a:lstStyle/>
          <a:p>
            <a:r>
              <a:rPr lang="el-GR" altLang="el-GR" dirty="0" smtClean="0">
                <a:solidFill>
                  <a:srgbClr val="000000"/>
                </a:solidFill>
                <a:cs typeface="Times New Roman" charset="0"/>
              </a:rPr>
              <a:t>Λεκτική </a:t>
            </a:r>
            <a:r>
              <a:rPr lang="el-GR" altLang="el-GR" dirty="0">
                <a:solidFill>
                  <a:srgbClr val="000000"/>
                </a:solidFill>
                <a:cs typeface="Times New Roman" charset="0"/>
              </a:rPr>
              <a:t>συμπεριφορά</a:t>
            </a:r>
            <a:endParaRPr lang="en-US" sz="2800" b="0" dirty="0"/>
          </a:p>
        </p:txBody>
      </p:sp>
      <p:sp>
        <p:nvSpPr>
          <p:cNvPr id="9" name="Θέση περιεχομένου 8"/>
          <p:cNvSpPr>
            <a:spLocks noGrp="1"/>
          </p:cNvSpPr>
          <p:nvPr>
            <p:ph idx="1"/>
            <p:custDataLst>
              <p:tags r:id="rId3"/>
            </p:custDataLst>
          </p:nvPr>
        </p:nvSpPr>
        <p:spPr>
          <a:xfrm>
            <a:off x="291682" y="1208910"/>
            <a:ext cx="8712968" cy="2351139"/>
          </a:xfrm>
        </p:spPr>
        <p:txBody>
          <a:bodyPr>
            <a:noAutofit/>
          </a:bodyPr>
          <a:lstStyle/>
          <a:p>
            <a:pPr>
              <a:lnSpc>
                <a:spcPct val="90000"/>
              </a:lnSpc>
              <a:defRPr/>
            </a:pPr>
            <a:r>
              <a:rPr lang="el-GR" altLang="el-GR" sz="2800" dirty="0" smtClean="0">
                <a:solidFill>
                  <a:srgbClr val="000000"/>
                </a:solidFill>
                <a:cs typeface="Times New Roman" charset="0"/>
              </a:rPr>
              <a:t>Ο </a:t>
            </a:r>
            <a:r>
              <a:rPr lang="el-GR" altLang="el-GR" sz="2800" dirty="0">
                <a:solidFill>
                  <a:srgbClr val="000000"/>
                </a:solidFill>
                <a:cs typeface="Times New Roman" charset="0"/>
              </a:rPr>
              <a:t>ασθενής μπορεί να παρουσιάσει μια ασυνήθιστη λεκτική συμπεριφορά. </a:t>
            </a:r>
            <a:endParaRPr lang="el-GR" altLang="el-GR" sz="2800" dirty="0">
              <a:solidFill>
                <a:srgbClr val="000000"/>
              </a:solidFill>
            </a:endParaRPr>
          </a:p>
          <a:p>
            <a:pPr>
              <a:lnSpc>
                <a:spcPct val="90000"/>
              </a:lnSpc>
              <a:defRPr/>
            </a:pPr>
            <a:r>
              <a:rPr lang="el-GR" altLang="el-GR" sz="2800" dirty="0">
                <a:solidFill>
                  <a:srgbClr val="000000"/>
                </a:solidFill>
                <a:cs typeface="Times New Roman" charset="0"/>
              </a:rPr>
              <a:t>Χαρακτηριστικά είναι η </a:t>
            </a:r>
            <a:r>
              <a:rPr lang="el-GR" altLang="el-GR" sz="2800" b="1" dirty="0">
                <a:solidFill>
                  <a:srgbClr val="000000"/>
                </a:solidFill>
                <a:cs typeface="Times New Roman" charset="0"/>
              </a:rPr>
              <a:t>σαλάτα λέξ</a:t>
            </a:r>
            <a:r>
              <a:rPr lang="el-GR" altLang="el-GR" sz="2800" b="1" dirty="0">
                <a:solidFill>
                  <a:srgbClr val="000000"/>
                </a:solidFill>
              </a:rPr>
              <a:t>εων</a:t>
            </a:r>
            <a:r>
              <a:rPr lang="el-GR" altLang="el-GR" sz="2800" b="1" dirty="0">
                <a:solidFill>
                  <a:srgbClr val="000000"/>
                </a:solidFill>
                <a:cs typeface="Times New Roman" charset="0"/>
              </a:rPr>
              <a:t>  </a:t>
            </a:r>
            <a:r>
              <a:rPr lang="el-GR" altLang="el-GR" sz="2800" dirty="0">
                <a:solidFill>
                  <a:srgbClr val="000000"/>
                </a:solidFill>
                <a:cs typeface="Times New Roman" charset="0"/>
              </a:rPr>
              <a:t>(ανακατεμένες  λέξεις και φράσεις που είναι χωρίς</a:t>
            </a:r>
            <a:r>
              <a:rPr lang="el-GR" altLang="el-GR" sz="2800" dirty="0"/>
              <a:t> </a:t>
            </a:r>
            <a:r>
              <a:rPr lang="el-GR" altLang="el-GR" sz="2800" dirty="0">
                <a:solidFill>
                  <a:srgbClr val="000000"/>
                </a:solidFill>
                <a:cs typeface="Times New Roman" charset="0"/>
              </a:rPr>
              <a:t>νόημα) και η </a:t>
            </a:r>
            <a:r>
              <a:rPr lang="el-GR" altLang="el-GR" sz="2800" b="1" dirty="0">
                <a:solidFill>
                  <a:srgbClr val="000000"/>
                </a:solidFill>
                <a:cs typeface="Times New Roman" charset="0"/>
              </a:rPr>
              <a:t>ηχολαλία  </a:t>
            </a:r>
            <a:r>
              <a:rPr lang="el-GR" altLang="el-GR" sz="2800" dirty="0">
                <a:solidFill>
                  <a:srgbClr val="000000"/>
                </a:solidFill>
                <a:cs typeface="Times New Roman" charset="0"/>
              </a:rPr>
              <a:t>(επανάληψη ή μίμηση αυτού που κάποιος άλλος λέει).</a:t>
            </a:r>
            <a:endParaRPr lang="el-GR" altLang="el-GR" sz="2800" dirty="0">
              <a:solidFill>
                <a:srgbClr val="000000"/>
              </a:solidFill>
            </a:endParaRPr>
          </a:p>
          <a:p>
            <a:pPr>
              <a:lnSpc>
                <a:spcPct val="90000"/>
              </a:lnSpc>
              <a:defRPr/>
            </a:pPr>
            <a:r>
              <a:rPr lang="el-GR" altLang="el-GR" sz="2800" dirty="0">
                <a:solidFill>
                  <a:srgbClr val="000000"/>
                </a:solidFill>
                <a:cs typeface="Times New Roman" charset="0"/>
              </a:rPr>
              <a:t> Η ομιλία μπορεί να επιβραδυνθεί ή να επιταχυνθεί στο ποσοστό και την ένταση. </a:t>
            </a:r>
            <a:r>
              <a:rPr lang="en-US" altLang="el-GR" sz="2800" dirty="0">
                <a:solidFill>
                  <a:srgbClr val="000000"/>
                </a:solidFill>
                <a:cs typeface="Times New Roman" charset="0"/>
              </a:rPr>
              <a:t>O</a:t>
            </a:r>
            <a:r>
              <a:rPr lang="el-GR" altLang="el-GR" sz="2800" dirty="0">
                <a:solidFill>
                  <a:srgbClr val="000000"/>
                </a:solidFill>
                <a:cs typeface="Times New Roman" charset="0"/>
              </a:rPr>
              <a:t> ασθενής μπορεί να μιλάει με ψιθύρους ή μπορεί να μιλάει δυνατά ή να φωνάζει. </a:t>
            </a:r>
            <a:endParaRPr lang="el-GR" altLang="el-GR" sz="2800" dirty="0">
              <a:solidFill>
                <a:srgbClr val="000000"/>
              </a:solidFill>
            </a:endParaRPr>
          </a:p>
          <a:p>
            <a:pPr marL="0" indent="0">
              <a:lnSpc>
                <a:spcPct val="90000"/>
              </a:lnSpc>
              <a:buNone/>
              <a:defRPr/>
            </a:pPr>
            <a:r>
              <a:rPr lang="el-GR" altLang="el-GR" sz="2800" dirty="0">
                <a:solidFill>
                  <a:srgbClr val="000000"/>
                </a:solidFill>
                <a:cs typeface="Times New Roman" charset="0"/>
              </a:rPr>
              <a:t> </a:t>
            </a:r>
          </a:p>
        </p:txBody>
      </p:sp>
      <p:sp>
        <p:nvSpPr>
          <p:cNvPr id="7" name="Θέση υποσέλιδου 3" descr="."/>
          <p:cNvSpPr txBox="1">
            <a:spLocks/>
          </p:cNvSpPr>
          <p:nvPr>
            <p:custDataLst>
              <p:tags r:id="rId4"/>
            </p:custDataLst>
          </p:nvPr>
        </p:nvSpPr>
        <p:spPr>
          <a:xfrm>
            <a:off x="323528" y="6238131"/>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Σχιζοφρένια</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25</a:t>
            </a:fld>
            <a:endParaRPr lang="el-GR" sz="1400" dirty="0"/>
          </a:p>
        </p:txBody>
      </p:sp>
    </p:spTree>
    <p:custDataLst>
      <p:tags r:id="rId1"/>
    </p:custDataLst>
    <p:extLst>
      <p:ext uri="{BB962C8B-B14F-4D97-AF65-F5344CB8AC3E}">
        <p14:creationId xmlns:p14="http://schemas.microsoft.com/office/powerpoint/2010/main" val="17833852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252587"/>
            <a:ext cx="9324528" cy="940966"/>
          </a:xfrm>
        </p:spPr>
        <p:txBody>
          <a:bodyPr>
            <a:noAutofit/>
          </a:bodyPr>
          <a:lstStyle/>
          <a:p>
            <a:r>
              <a:rPr lang="el-GR" altLang="el-GR" dirty="0" smtClean="0">
                <a:solidFill>
                  <a:srgbClr val="000000"/>
                </a:solidFill>
                <a:latin typeface="+mn-lt"/>
                <a:cs typeface="Arial" panose="020B0604020202020204" pitchFamily="34" charset="0"/>
              </a:rPr>
              <a:t>Η Διάθεση και οι Επιπτώσεις</a:t>
            </a:r>
            <a:endParaRPr lang="en-US" b="0" dirty="0">
              <a:latin typeface="+mn-lt"/>
            </a:endParaRPr>
          </a:p>
        </p:txBody>
      </p:sp>
      <p:sp>
        <p:nvSpPr>
          <p:cNvPr id="9" name="Θέση περιεχομένου 8"/>
          <p:cNvSpPr>
            <a:spLocks noGrp="1"/>
          </p:cNvSpPr>
          <p:nvPr>
            <p:ph idx="1"/>
            <p:custDataLst>
              <p:tags r:id="rId3"/>
            </p:custDataLst>
          </p:nvPr>
        </p:nvSpPr>
        <p:spPr>
          <a:xfrm>
            <a:off x="251520" y="1423812"/>
            <a:ext cx="8712968" cy="2351139"/>
          </a:xfrm>
        </p:spPr>
        <p:txBody>
          <a:bodyPr>
            <a:noAutofit/>
          </a:bodyPr>
          <a:lstStyle/>
          <a:p>
            <a:pPr algn="just">
              <a:lnSpc>
                <a:spcPct val="90000"/>
              </a:lnSpc>
            </a:pPr>
            <a:r>
              <a:rPr lang="el-GR" altLang="el-GR" sz="2400" dirty="0">
                <a:solidFill>
                  <a:srgbClr val="000000"/>
                </a:solidFill>
                <a:cs typeface="Times New Roman" panose="02020603050405020304" pitchFamily="18" charset="0"/>
              </a:rPr>
              <a:t>Οι ασθενείς εμφανίζουν διάφορες διαταραχές στη διάθεση, όπως επίπεδο συναίσθημα ή άμβλυνση συναισθήματος. </a:t>
            </a:r>
          </a:p>
          <a:p>
            <a:pPr algn="just">
              <a:lnSpc>
                <a:spcPct val="90000"/>
              </a:lnSpc>
            </a:pPr>
            <a:r>
              <a:rPr lang="el-GR" altLang="el-GR" sz="2400" dirty="0">
                <a:solidFill>
                  <a:srgbClr val="000000"/>
                </a:solidFill>
                <a:cs typeface="Times New Roman" panose="02020603050405020304" pitchFamily="18" charset="0"/>
              </a:rPr>
              <a:t>Η χαρακτηριστική του προσώπου έκφραση συχνά περιγράφεται ως  μάσκα.</a:t>
            </a:r>
            <a:endParaRPr lang="el-GR" altLang="el-GR" sz="2400" dirty="0">
              <a:solidFill>
                <a:srgbClr val="000000"/>
              </a:solidFill>
            </a:endParaRPr>
          </a:p>
          <a:p>
            <a:pPr algn="just">
              <a:lnSpc>
                <a:spcPct val="90000"/>
              </a:lnSpc>
            </a:pPr>
            <a:r>
              <a:rPr lang="el-GR" altLang="el-GR" sz="2400" dirty="0">
                <a:solidFill>
                  <a:srgbClr val="000000"/>
                </a:solidFill>
                <a:cs typeface="Times New Roman" panose="02020603050405020304" pitchFamily="18" charset="0"/>
              </a:rPr>
              <a:t> Η έκφραση μπορεί επίσης να </a:t>
            </a:r>
            <a:r>
              <a:rPr lang="el-GR" altLang="el-GR" sz="2400" dirty="0" err="1">
                <a:solidFill>
                  <a:srgbClr val="000000"/>
                </a:solidFill>
                <a:cs typeface="Times New Roman" panose="02020603050405020304" pitchFamily="18" charset="0"/>
              </a:rPr>
              <a:t>περιγραφεί</a:t>
            </a:r>
            <a:r>
              <a:rPr lang="el-GR" altLang="el-GR" sz="2400" dirty="0">
                <a:solidFill>
                  <a:srgbClr val="000000"/>
                </a:solidFill>
                <a:cs typeface="Times New Roman" panose="02020603050405020304" pitchFamily="18" charset="0"/>
              </a:rPr>
              <a:t> ως ανόητη, που συνοδεύεται από γέλιο χωρίς προφανή  λόγο. </a:t>
            </a:r>
          </a:p>
          <a:p>
            <a:pPr algn="just">
              <a:lnSpc>
                <a:spcPct val="90000"/>
              </a:lnSpc>
            </a:pPr>
            <a:r>
              <a:rPr lang="el-GR" altLang="el-GR" sz="2400" dirty="0">
                <a:solidFill>
                  <a:srgbClr val="000000"/>
                </a:solidFill>
                <a:cs typeface="Times New Roman" panose="02020603050405020304" pitchFamily="18" charset="0"/>
              </a:rPr>
              <a:t>Ο ασθενής μπορεί επίσης να εμφανίσει μια συναισθηματική αντίδραση άσχετη με την κατάσταση που την προκαλεί. Παραδείγματος χάριν, ο  ασθενής μπορεί να γελάσει και να χαμογελάσει περιγράφοντας το θάνατο ενός οικογενειακού μέλους</a:t>
            </a:r>
            <a:r>
              <a:rPr lang="el-GR" altLang="el-GR" sz="2400" dirty="0">
                <a:solidFill>
                  <a:srgbClr val="000000"/>
                </a:solidFill>
              </a:rPr>
              <a:t>.</a:t>
            </a:r>
            <a:endParaRPr lang="el-GR" altLang="el-GR" sz="2400" dirty="0"/>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Σχιζοφρένια</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26</a:t>
            </a:fld>
            <a:endParaRPr lang="el-GR" sz="1400" dirty="0"/>
          </a:p>
        </p:txBody>
      </p:sp>
    </p:spTree>
    <p:custDataLst>
      <p:tags r:id="rId1"/>
    </p:custDataLst>
    <p:extLst>
      <p:ext uri="{BB962C8B-B14F-4D97-AF65-F5344CB8AC3E}">
        <p14:creationId xmlns:p14="http://schemas.microsoft.com/office/powerpoint/2010/main" val="9501553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252587"/>
            <a:ext cx="9324528" cy="940966"/>
          </a:xfrm>
        </p:spPr>
        <p:txBody>
          <a:bodyPr>
            <a:noAutofit/>
          </a:bodyPr>
          <a:lstStyle/>
          <a:p>
            <a:r>
              <a:rPr lang="el-GR" altLang="el-GR" dirty="0" smtClean="0">
                <a:solidFill>
                  <a:srgbClr val="000000"/>
                </a:solidFill>
                <a:latin typeface="Arial" panose="020B0604020202020204" pitchFamily="34" charset="0"/>
                <a:cs typeface="Arial" panose="020B0604020202020204" pitchFamily="34" charset="0"/>
              </a:rPr>
              <a:t>Κατάθλιψη</a:t>
            </a:r>
            <a:endParaRPr lang="en-US" b="0" dirty="0"/>
          </a:p>
        </p:txBody>
      </p:sp>
      <p:sp>
        <p:nvSpPr>
          <p:cNvPr id="9" name="Θέση περιεχομένου 8"/>
          <p:cNvSpPr>
            <a:spLocks noGrp="1"/>
          </p:cNvSpPr>
          <p:nvPr>
            <p:ph idx="1"/>
            <p:custDataLst>
              <p:tags r:id="rId3"/>
            </p:custDataLst>
          </p:nvPr>
        </p:nvSpPr>
        <p:spPr>
          <a:xfrm>
            <a:off x="251520" y="1423812"/>
            <a:ext cx="8712968" cy="2351139"/>
          </a:xfrm>
        </p:spPr>
        <p:txBody>
          <a:bodyPr>
            <a:noAutofit/>
          </a:bodyPr>
          <a:lstStyle/>
          <a:p>
            <a:pPr algn="just">
              <a:defRPr/>
            </a:pPr>
            <a:endParaRPr lang="el-GR" altLang="el-GR" sz="2400" dirty="0">
              <a:solidFill>
                <a:srgbClr val="000000"/>
              </a:solidFill>
              <a:cs typeface="Times New Roman" charset="0"/>
            </a:endParaRPr>
          </a:p>
          <a:p>
            <a:pPr algn="just">
              <a:defRPr/>
            </a:pPr>
            <a:r>
              <a:rPr lang="el-GR" altLang="el-GR" sz="2400" dirty="0" smtClean="0">
                <a:solidFill>
                  <a:srgbClr val="000000"/>
                </a:solidFill>
                <a:cs typeface="Times New Roman" charset="0"/>
              </a:rPr>
              <a:t>Ο </a:t>
            </a:r>
            <a:r>
              <a:rPr lang="el-GR" altLang="el-GR" sz="2400" dirty="0">
                <a:solidFill>
                  <a:srgbClr val="000000"/>
                </a:solidFill>
                <a:cs typeface="Times New Roman" charset="0"/>
              </a:rPr>
              <a:t>ασθενής μπορεί να παρουσιάσει κατάθλιψη χωρίς καμία ευχαρίστηση ή χαρά στη ζωή  </a:t>
            </a:r>
            <a:r>
              <a:rPr lang="el-GR" altLang="el-GR" sz="2400" b="1" dirty="0">
                <a:solidFill>
                  <a:srgbClr val="000000"/>
                </a:solidFill>
                <a:cs typeface="Times New Roman" charset="0"/>
              </a:rPr>
              <a:t>(</a:t>
            </a:r>
            <a:r>
              <a:rPr lang="el-GR" altLang="el-GR" sz="2400" b="1" dirty="0" err="1">
                <a:solidFill>
                  <a:srgbClr val="000000"/>
                </a:solidFill>
                <a:cs typeface="Times New Roman" charset="0"/>
              </a:rPr>
              <a:t>α</a:t>
            </a:r>
            <a:r>
              <a:rPr lang="el-GR" altLang="el-GR" sz="2400" b="1" dirty="0" err="1">
                <a:solidFill>
                  <a:srgbClr val="000000"/>
                </a:solidFill>
                <a:latin typeface="Times New Roman" charset="0"/>
              </a:rPr>
              <a:t>ν</a:t>
            </a:r>
            <a:r>
              <a:rPr lang="el-GR" altLang="el-GR" sz="2400" b="1" dirty="0" err="1">
                <a:solidFill>
                  <a:srgbClr val="000000"/>
                </a:solidFill>
                <a:cs typeface="Times New Roman" charset="0"/>
              </a:rPr>
              <a:t>ηδονία</a:t>
            </a:r>
            <a:r>
              <a:rPr lang="el-GR" altLang="el-GR" sz="2400" b="1" dirty="0">
                <a:solidFill>
                  <a:srgbClr val="000000"/>
                </a:solidFill>
                <a:cs typeface="Times New Roman" charset="0"/>
              </a:rPr>
              <a:t>) </a:t>
            </a:r>
            <a:endParaRPr lang="el-GR" altLang="el-GR" sz="2400" b="1" dirty="0">
              <a:solidFill>
                <a:srgbClr val="000000"/>
              </a:solidFill>
            </a:endParaRPr>
          </a:p>
          <a:p>
            <a:pPr algn="just">
              <a:defRPr/>
            </a:pPr>
            <a:r>
              <a:rPr lang="el-GR" altLang="el-GR" sz="2400" dirty="0">
                <a:solidFill>
                  <a:srgbClr val="000000"/>
                </a:solidFill>
                <a:cs typeface="Times New Roman" charset="0"/>
              </a:rPr>
              <a:t>Μπορεί επίσης να παρουσιάσει το αίσθημα της, παντοδυναμίας και της γνώσης των πάντων. </a:t>
            </a:r>
            <a:endParaRPr lang="el-GR" altLang="el-GR" sz="2400" dirty="0">
              <a:solidFill>
                <a:srgbClr val="000000"/>
              </a:solidFill>
            </a:endParaRPr>
          </a:p>
          <a:p>
            <a:pPr marL="0" indent="0" algn="just">
              <a:buNone/>
              <a:defRPr/>
            </a:pPr>
            <a:endParaRPr lang="el-GR" altLang="el-GR" sz="2400" dirty="0">
              <a:cs typeface="Times New Roman"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Σχιζοφρένια</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27</a:t>
            </a:fld>
            <a:endParaRPr lang="el-GR" sz="1400" dirty="0"/>
          </a:p>
        </p:txBody>
      </p:sp>
    </p:spTree>
    <p:custDataLst>
      <p:tags r:id="rId1"/>
    </p:custDataLst>
    <p:extLst>
      <p:ext uri="{BB962C8B-B14F-4D97-AF65-F5344CB8AC3E}">
        <p14:creationId xmlns:p14="http://schemas.microsoft.com/office/powerpoint/2010/main" val="3927075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252587"/>
            <a:ext cx="9324528" cy="940966"/>
          </a:xfrm>
        </p:spPr>
        <p:txBody>
          <a:bodyPr>
            <a:noAutofit/>
          </a:bodyPr>
          <a:lstStyle/>
          <a:p>
            <a:r>
              <a:rPr lang="el-GR" altLang="el-GR" dirty="0" smtClean="0">
                <a:solidFill>
                  <a:srgbClr val="000000"/>
                </a:solidFill>
                <a:latin typeface="Arial" panose="020B0604020202020204" pitchFamily="34" charset="0"/>
                <a:cs typeface="Arial" panose="020B0604020202020204" pitchFamily="34" charset="0"/>
              </a:rPr>
              <a:t>Διαδικασία Σκέψης και Περιεχόμενο</a:t>
            </a:r>
            <a:endParaRPr lang="en-US" b="0" dirty="0"/>
          </a:p>
        </p:txBody>
      </p:sp>
      <p:sp>
        <p:nvSpPr>
          <p:cNvPr id="9" name="Θέση περιεχομένου 8"/>
          <p:cNvSpPr>
            <a:spLocks noGrp="1"/>
          </p:cNvSpPr>
          <p:nvPr>
            <p:ph idx="1"/>
            <p:custDataLst>
              <p:tags r:id="rId3"/>
            </p:custDataLst>
          </p:nvPr>
        </p:nvSpPr>
        <p:spPr>
          <a:xfrm>
            <a:off x="251520" y="1700808"/>
            <a:ext cx="8712968" cy="2351139"/>
          </a:xfrm>
        </p:spPr>
        <p:txBody>
          <a:bodyPr>
            <a:noAutofit/>
          </a:bodyPr>
          <a:lstStyle/>
          <a:p>
            <a:r>
              <a:rPr lang="el-GR" altLang="el-GR" sz="2400" dirty="0">
                <a:solidFill>
                  <a:srgbClr val="000000"/>
                </a:solidFill>
                <a:cs typeface="Times New Roman" panose="02020603050405020304" pitchFamily="18" charset="0"/>
              </a:rPr>
              <a:t>Η σχιζοφρένια συχνά αναφέρεται ως διαταραχή της σκέψης επειδή αυτό είναι το αρχικό χαρακτηριστικό γνώρισμα της νόσου.</a:t>
            </a:r>
            <a:endParaRPr lang="el-GR" altLang="el-GR" sz="2400" dirty="0">
              <a:solidFill>
                <a:srgbClr val="000000"/>
              </a:solidFill>
            </a:endParaRPr>
          </a:p>
          <a:p>
            <a:r>
              <a:rPr lang="el-GR" altLang="el-GR" sz="2400" dirty="0">
                <a:solidFill>
                  <a:srgbClr val="000000"/>
                </a:solidFill>
                <a:cs typeface="Times New Roman" panose="02020603050405020304" pitchFamily="18" charset="0"/>
              </a:rPr>
              <a:t>οι διαδικασίες σκέψης γίνονται διαταραγμένες, και η συνοχή των σκέψεων και της επεξεργασίας πληροφοριών  αποδιοργανώνονται. </a:t>
            </a: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Σχιζοφρένια</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28</a:t>
            </a:fld>
            <a:endParaRPr lang="el-GR" sz="1400" dirty="0"/>
          </a:p>
        </p:txBody>
      </p:sp>
    </p:spTree>
    <p:custDataLst>
      <p:tags r:id="rId1"/>
    </p:custDataLst>
    <p:extLst>
      <p:ext uri="{BB962C8B-B14F-4D97-AF65-F5344CB8AC3E}">
        <p14:creationId xmlns:p14="http://schemas.microsoft.com/office/powerpoint/2010/main" val="31510121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404664"/>
            <a:ext cx="9324528" cy="940966"/>
          </a:xfrm>
        </p:spPr>
        <p:txBody>
          <a:bodyPr>
            <a:noAutofit/>
          </a:bodyPr>
          <a:lstStyle/>
          <a:p>
            <a:r>
              <a:rPr lang="el-GR" altLang="el-GR" dirty="0" smtClean="0">
                <a:solidFill>
                  <a:srgbClr val="000000"/>
                </a:solidFill>
                <a:latin typeface="Arial" panose="020B0604020202020204" pitchFamily="34" charset="0"/>
                <a:cs typeface="Arial" panose="020B0604020202020204" pitchFamily="34" charset="0"/>
              </a:rPr>
              <a:t>Αξιολόγηση περιεχομένου σκέψης</a:t>
            </a:r>
            <a:endParaRPr lang="en-US" b="0" dirty="0"/>
          </a:p>
        </p:txBody>
      </p:sp>
      <p:sp>
        <p:nvSpPr>
          <p:cNvPr id="9" name="Θέση περιεχομένου 8"/>
          <p:cNvSpPr>
            <a:spLocks noGrp="1"/>
          </p:cNvSpPr>
          <p:nvPr>
            <p:ph idx="1"/>
            <p:custDataLst>
              <p:tags r:id="rId3"/>
            </p:custDataLst>
          </p:nvPr>
        </p:nvSpPr>
        <p:spPr>
          <a:xfrm>
            <a:off x="251520" y="1556792"/>
            <a:ext cx="8712968" cy="2351139"/>
          </a:xfrm>
        </p:spPr>
        <p:txBody>
          <a:bodyPr>
            <a:noAutofit/>
          </a:bodyPr>
          <a:lstStyle/>
          <a:p>
            <a:pPr algn="just">
              <a:lnSpc>
                <a:spcPct val="90000"/>
              </a:lnSpc>
            </a:pPr>
            <a:r>
              <a:rPr lang="el-GR" altLang="el-GR" sz="2400" dirty="0">
                <a:solidFill>
                  <a:srgbClr val="000000"/>
                </a:solidFill>
                <a:cs typeface="Times New Roman" panose="02020603050405020304" pitchFamily="18" charset="0"/>
              </a:rPr>
              <a:t>Μπορεί ο νοσηλευτής να αξιολογήσει το περιεχόμενο της σκέψης  αξιολογώντας τι ο ασθενής λέει πραγματικά. </a:t>
            </a:r>
            <a:endParaRPr lang="el-GR" altLang="el-GR" sz="2400" dirty="0">
              <a:solidFill>
                <a:srgbClr val="000000"/>
              </a:solidFill>
            </a:endParaRPr>
          </a:p>
          <a:p>
            <a:pPr algn="just">
              <a:lnSpc>
                <a:spcPct val="90000"/>
              </a:lnSpc>
            </a:pPr>
            <a:r>
              <a:rPr lang="el-GR" altLang="el-GR" sz="2400" dirty="0">
                <a:solidFill>
                  <a:srgbClr val="000000"/>
                </a:solidFill>
                <a:cs typeface="Times New Roman" panose="02020603050405020304" pitchFamily="18" charset="0"/>
              </a:rPr>
              <a:t>Για παράδειγμα, οι ασθενείς μπορούν ξαφνικά να σταματήσουν  στη μέση μιας πρότασης και να παραμείνουν σιωπηλοί για αρκετά δευτερόλεπτα  ως 1 λεπτό  </a:t>
            </a:r>
            <a:r>
              <a:rPr lang="el-GR" altLang="el-GR" sz="2400" b="1" dirty="0">
                <a:solidFill>
                  <a:srgbClr val="000000"/>
                </a:solidFill>
                <a:cs typeface="Times New Roman" panose="02020603050405020304" pitchFamily="18" charset="0"/>
              </a:rPr>
              <a:t>(σταμάτημα σκέψης). </a:t>
            </a:r>
            <a:endParaRPr lang="el-GR" altLang="el-GR" sz="2400" b="1" dirty="0">
              <a:solidFill>
                <a:srgbClr val="000000"/>
              </a:solidFill>
            </a:endParaRPr>
          </a:p>
          <a:p>
            <a:pPr algn="just">
              <a:lnSpc>
                <a:spcPct val="90000"/>
              </a:lnSpc>
            </a:pPr>
            <a:r>
              <a:rPr lang="el-GR" altLang="el-GR" sz="2400" b="1" dirty="0">
                <a:solidFill>
                  <a:srgbClr val="000000"/>
                </a:solidFill>
                <a:cs typeface="Times New Roman" panose="02020603050405020304" pitchFamily="18" charset="0"/>
              </a:rPr>
              <a:t> </a:t>
            </a:r>
            <a:r>
              <a:rPr lang="el-GR" altLang="el-GR" sz="2400" dirty="0">
                <a:solidFill>
                  <a:srgbClr val="000000"/>
                </a:solidFill>
                <a:cs typeface="Times New Roman" panose="02020603050405020304" pitchFamily="18" charset="0"/>
              </a:rPr>
              <a:t>Μπορούν επίσης να δηλώσουν  ότι </a:t>
            </a:r>
            <a:r>
              <a:rPr lang="el-GR" altLang="el-GR" sz="2400" dirty="0" smtClean="0">
                <a:solidFill>
                  <a:srgbClr val="000000"/>
                </a:solidFill>
                <a:cs typeface="Times New Roman" panose="02020603050405020304" pitchFamily="18" charset="0"/>
              </a:rPr>
              <a:t>θεωρούν:</a:t>
            </a:r>
          </a:p>
          <a:p>
            <a:pPr lvl="1" algn="just">
              <a:lnSpc>
                <a:spcPct val="90000"/>
              </a:lnSpc>
            </a:pPr>
            <a:r>
              <a:rPr lang="el-GR" altLang="el-GR" sz="2000" dirty="0" smtClean="0">
                <a:solidFill>
                  <a:srgbClr val="000000"/>
                </a:solidFill>
                <a:cs typeface="Times New Roman" panose="02020603050405020304" pitchFamily="18" charset="0"/>
              </a:rPr>
              <a:t>ότι </a:t>
            </a:r>
            <a:r>
              <a:rPr lang="el-GR" altLang="el-GR" sz="2000" dirty="0">
                <a:solidFill>
                  <a:srgbClr val="000000"/>
                </a:solidFill>
                <a:cs typeface="Times New Roman" panose="02020603050405020304" pitchFamily="18" charset="0"/>
              </a:rPr>
              <a:t>άλλοι μπορούν να ακούσουν τις σκέψεις τους  </a:t>
            </a:r>
            <a:r>
              <a:rPr lang="el-GR" altLang="el-GR" sz="2000" b="1" dirty="0">
                <a:solidFill>
                  <a:srgbClr val="000000"/>
                </a:solidFill>
                <a:cs typeface="Times New Roman" panose="02020603050405020304" pitchFamily="18" charset="0"/>
              </a:rPr>
              <a:t>(μετάδοση σκέψης) </a:t>
            </a:r>
            <a:endParaRPr lang="el-GR" altLang="el-GR" sz="2000" b="1" dirty="0">
              <a:solidFill>
                <a:srgbClr val="000000"/>
              </a:solidFill>
            </a:endParaRPr>
          </a:p>
          <a:p>
            <a:pPr lvl="1" algn="just">
              <a:lnSpc>
                <a:spcPct val="90000"/>
              </a:lnSpc>
            </a:pPr>
            <a:r>
              <a:rPr lang="el-GR" altLang="el-GR" sz="2000" dirty="0" smtClean="0">
                <a:solidFill>
                  <a:srgbClr val="000000"/>
                </a:solidFill>
                <a:cs typeface="Times New Roman" panose="02020603050405020304" pitchFamily="18" charset="0"/>
              </a:rPr>
              <a:t>ότι </a:t>
            </a:r>
            <a:r>
              <a:rPr lang="el-GR" altLang="el-GR" sz="2000" dirty="0">
                <a:solidFill>
                  <a:srgbClr val="000000"/>
                </a:solidFill>
                <a:cs typeface="Times New Roman" panose="02020603050405020304" pitchFamily="18" charset="0"/>
              </a:rPr>
              <a:t>άλλοι παίρνουν  τις σκέψεις τους </a:t>
            </a:r>
            <a:r>
              <a:rPr lang="el-GR" altLang="el-GR" sz="2000" b="1" dirty="0">
                <a:solidFill>
                  <a:srgbClr val="000000"/>
                </a:solidFill>
                <a:cs typeface="Times New Roman" panose="02020603050405020304" pitchFamily="18" charset="0"/>
              </a:rPr>
              <a:t>  </a:t>
            </a:r>
            <a:endParaRPr lang="el-GR" altLang="el-GR" sz="2000" b="1" dirty="0">
              <a:solidFill>
                <a:srgbClr val="000000"/>
              </a:solidFill>
            </a:endParaRPr>
          </a:p>
          <a:p>
            <a:pPr lvl="1" algn="just">
              <a:lnSpc>
                <a:spcPct val="90000"/>
              </a:lnSpc>
            </a:pPr>
            <a:r>
              <a:rPr lang="el-GR" altLang="el-GR" sz="2000" dirty="0" smtClean="0">
                <a:solidFill>
                  <a:srgbClr val="000000"/>
                </a:solidFill>
                <a:cs typeface="Times New Roman" panose="02020603050405020304" pitchFamily="18" charset="0"/>
              </a:rPr>
              <a:t>ότι </a:t>
            </a:r>
            <a:r>
              <a:rPr lang="el-GR" altLang="el-GR" sz="2000" dirty="0">
                <a:solidFill>
                  <a:srgbClr val="000000"/>
                </a:solidFill>
                <a:cs typeface="Times New Roman" panose="02020603050405020304" pitchFamily="18" charset="0"/>
              </a:rPr>
              <a:t>άλλοι τοποθετούν τις σκέψεις στο μυαλό τους χωρίς τη θέλησή  τους  </a:t>
            </a:r>
            <a:r>
              <a:rPr lang="el-GR" altLang="el-GR" sz="2000" b="1" dirty="0">
                <a:solidFill>
                  <a:srgbClr val="000000"/>
                </a:solidFill>
                <a:cs typeface="Times New Roman" panose="02020603050405020304" pitchFamily="18" charset="0"/>
              </a:rPr>
              <a:t>(εισαγωγή σκέψεων). </a:t>
            </a:r>
            <a:endParaRPr lang="el-GR" altLang="el-GR" sz="2000" dirty="0">
              <a:cs typeface="Times New Roman" panose="02020603050405020304" pitchFamily="18" charset="0"/>
            </a:endParaRPr>
          </a:p>
          <a:p>
            <a:pPr>
              <a:lnSpc>
                <a:spcPct val="90000"/>
              </a:lnSpc>
            </a:pPr>
            <a:endParaRPr lang="el-GR" altLang="el-GR" sz="2400" dirty="0"/>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Σχιζοφρένια</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29</a:t>
            </a:fld>
            <a:endParaRPr lang="el-GR" sz="1400" dirty="0"/>
          </a:p>
        </p:txBody>
      </p:sp>
    </p:spTree>
    <p:custDataLst>
      <p:tags r:id="rId1"/>
    </p:custDataLst>
    <p:extLst>
      <p:ext uri="{BB962C8B-B14F-4D97-AF65-F5344CB8AC3E}">
        <p14:creationId xmlns:p14="http://schemas.microsoft.com/office/powerpoint/2010/main" val="27156164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Χρηματοδότηση</a:t>
            </a:r>
            <a:endParaRPr lang="el-GR" dirty="0"/>
          </a:p>
        </p:txBody>
      </p:sp>
      <p:sp>
        <p:nvSpPr>
          <p:cNvPr id="3" name="Content Placeholder 2"/>
          <p:cNvSpPr>
            <a:spLocks noGrp="1"/>
          </p:cNvSpPr>
          <p:nvPr>
            <p:ph idx="1"/>
            <p:custDataLst>
              <p:tags r:id="rId3"/>
            </p:custDataLst>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custDataLst>
              <p:tags r:id="rId4"/>
            </p:custDataLst>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404664"/>
            <a:ext cx="9324528" cy="940966"/>
          </a:xfrm>
        </p:spPr>
        <p:txBody>
          <a:bodyPr>
            <a:noAutofit/>
          </a:bodyPr>
          <a:lstStyle/>
          <a:p>
            <a:r>
              <a:rPr lang="el-GR" altLang="el-GR" dirty="0">
                <a:solidFill>
                  <a:srgbClr val="000000"/>
                </a:solidFill>
                <a:latin typeface="Arial" panose="020B0604020202020204" pitchFamily="34" charset="0"/>
              </a:rPr>
              <a:t> Π</a:t>
            </a:r>
            <a:r>
              <a:rPr lang="el-GR" altLang="el-GR" dirty="0">
                <a:solidFill>
                  <a:srgbClr val="000000"/>
                </a:solidFill>
                <a:latin typeface="Arial" panose="020B0604020202020204" pitchFamily="34" charset="0"/>
                <a:cs typeface="Times New Roman" panose="02020603050405020304" pitchFamily="18" charset="0"/>
              </a:rPr>
              <a:t>αραλήρημα</a:t>
            </a:r>
            <a:endParaRPr lang="en-US" b="0" dirty="0"/>
          </a:p>
        </p:txBody>
      </p:sp>
      <p:sp>
        <p:nvSpPr>
          <p:cNvPr id="9" name="Θέση περιεχομένου 8"/>
          <p:cNvSpPr>
            <a:spLocks noGrp="1"/>
          </p:cNvSpPr>
          <p:nvPr>
            <p:ph idx="1"/>
            <p:custDataLst>
              <p:tags r:id="rId3"/>
            </p:custDataLst>
          </p:nvPr>
        </p:nvSpPr>
        <p:spPr>
          <a:xfrm>
            <a:off x="251520" y="1556792"/>
            <a:ext cx="8712968" cy="2351139"/>
          </a:xfrm>
        </p:spPr>
        <p:txBody>
          <a:bodyPr>
            <a:noAutofit/>
          </a:bodyPr>
          <a:lstStyle/>
          <a:p>
            <a:pPr>
              <a:lnSpc>
                <a:spcPct val="90000"/>
              </a:lnSpc>
            </a:pPr>
            <a:r>
              <a:rPr lang="el-GR" altLang="el-GR" sz="2400" dirty="0">
                <a:solidFill>
                  <a:srgbClr val="000000"/>
                </a:solidFill>
                <a:latin typeface="Arial" panose="020B0604020202020204" pitchFamily="34" charset="0"/>
                <a:cs typeface="Times New Roman" panose="02020603050405020304" pitchFamily="18" charset="0"/>
              </a:rPr>
              <a:t>Οι ασθενείς με σχιζοφρένια εμφανίζουν συνήθως  </a:t>
            </a:r>
            <a:r>
              <a:rPr lang="el-GR" altLang="el-GR" sz="2400" b="1" dirty="0">
                <a:solidFill>
                  <a:srgbClr val="000000"/>
                </a:solidFill>
                <a:latin typeface="Arial" panose="020B0604020202020204" pitchFamily="34" charset="0"/>
                <a:cs typeface="Times New Roman" panose="02020603050405020304" pitchFamily="18" charset="0"/>
              </a:rPr>
              <a:t>παραλήρημα </a:t>
            </a:r>
            <a:r>
              <a:rPr lang="el-GR" altLang="el-GR" sz="2400" dirty="0">
                <a:solidFill>
                  <a:srgbClr val="000000"/>
                </a:solidFill>
                <a:latin typeface="Arial" panose="020B0604020202020204" pitchFamily="34" charset="0"/>
                <a:cs typeface="Times New Roman" panose="02020603050405020304" pitchFamily="18" charset="0"/>
              </a:rPr>
              <a:t>(σταθερές, ψεύτικες πεποιθήσεις χωρίς να σχετίζονται με  τη πραγματικότητα)  στην ψυχωτική φάση της ασθένειας.</a:t>
            </a:r>
            <a:endParaRPr lang="el-GR" altLang="el-GR" sz="2400" dirty="0">
              <a:solidFill>
                <a:srgbClr val="000000"/>
              </a:solidFill>
              <a:latin typeface="Arial" panose="020B0604020202020204" pitchFamily="34" charset="0"/>
            </a:endParaRPr>
          </a:p>
          <a:p>
            <a:pPr>
              <a:lnSpc>
                <a:spcPct val="90000"/>
              </a:lnSpc>
            </a:pPr>
            <a:r>
              <a:rPr lang="el-GR" altLang="el-GR" sz="2400" dirty="0">
                <a:solidFill>
                  <a:srgbClr val="000000"/>
                </a:solidFill>
                <a:latin typeface="Arial" panose="020B0604020202020204" pitchFamily="34" charset="0"/>
                <a:cs typeface="Times New Roman" panose="02020603050405020304" pitchFamily="18" charset="0"/>
              </a:rPr>
              <a:t> Ένα κοινό χαρακτηριστικό του παραληρήματος των σχιζοφρενών είναι η βεβαιότητα με την οποία ο ασθενής διατηρεί αυτές τις πεποιθήσεις. </a:t>
            </a:r>
            <a:endParaRPr lang="el-GR" altLang="el-GR" sz="2400" dirty="0">
              <a:solidFill>
                <a:srgbClr val="000000"/>
              </a:solidFill>
              <a:latin typeface="Arial" panose="020B0604020202020204" pitchFamily="34" charset="0"/>
            </a:endParaRPr>
          </a:p>
          <a:p>
            <a:pPr>
              <a:lnSpc>
                <a:spcPct val="90000"/>
              </a:lnSpc>
            </a:pPr>
            <a:r>
              <a:rPr lang="el-GR" altLang="el-GR" sz="2400" dirty="0">
                <a:solidFill>
                  <a:srgbClr val="000000"/>
                </a:solidFill>
                <a:latin typeface="Arial" panose="020B0604020202020204" pitchFamily="34" charset="0"/>
                <a:cs typeface="Times New Roman" panose="02020603050405020304" pitchFamily="18" charset="0"/>
              </a:rPr>
              <a:t>Επειδή ο ασθενής πιστεύει στο παραλήρημα, είναι αναμενόμενο να ενεργήσει αναλόγως. </a:t>
            </a: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Σχιζοφρένια</a:t>
            </a:r>
          </a:p>
          <a:p>
            <a:pPr algn="ct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30</a:t>
            </a:fld>
            <a:endParaRPr lang="el-GR" sz="1400" dirty="0"/>
          </a:p>
        </p:txBody>
      </p:sp>
    </p:spTree>
    <p:custDataLst>
      <p:tags r:id="rId1"/>
    </p:custDataLst>
    <p:extLst>
      <p:ext uri="{BB962C8B-B14F-4D97-AF65-F5344CB8AC3E}">
        <p14:creationId xmlns:p14="http://schemas.microsoft.com/office/powerpoint/2010/main" val="38142153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404664"/>
            <a:ext cx="9324528" cy="940966"/>
          </a:xfrm>
        </p:spPr>
        <p:txBody>
          <a:bodyPr>
            <a:noAutofit/>
          </a:bodyPr>
          <a:lstStyle/>
          <a:p>
            <a:r>
              <a:rPr lang="el-GR" altLang="el-GR" dirty="0">
                <a:solidFill>
                  <a:srgbClr val="000000"/>
                </a:solidFill>
                <a:latin typeface="Arial" panose="020B0604020202020204" pitchFamily="34" charset="0"/>
              </a:rPr>
              <a:t> </a:t>
            </a:r>
            <a:r>
              <a:rPr lang="el-GR" altLang="el-GR" dirty="0" smtClean="0">
                <a:solidFill>
                  <a:srgbClr val="000000"/>
                </a:solidFill>
                <a:latin typeface="Arial" panose="020B0604020202020204" pitchFamily="34" charset="0"/>
              </a:rPr>
              <a:t>Κατηγορίες (α) </a:t>
            </a:r>
            <a:endParaRPr lang="en-US" b="0" dirty="0"/>
          </a:p>
        </p:txBody>
      </p:sp>
      <p:sp>
        <p:nvSpPr>
          <p:cNvPr id="9" name="Θέση περιεχομένου 8"/>
          <p:cNvSpPr>
            <a:spLocks noGrp="1"/>
          </p:cNvSpPr>
          <p:nvPr>
            <p:ph idx="1"/>
            <p:custDataLst>
              <p:tags r:id="rId3"/>
            </p:custDataLst>
          </p:nvPr>
        </p:nvSpPr>
        <p:spPr>
          <a:xfrm>
            <a:off x="251520" y="1556792"/>
            <a:ext cx="8712968" cy="2351139"/>
          </a:xfrm>
        </p:spPr>
        <p:txBody>
          <a:bodyPr>
            <a:noAutofit/>
          </a:bodyPr>
          <a:lstStyle/>
          <a:p>
            <a:r>
              <a:rPr lang="el-GR" altLang="el-GR" sz="2400" b="1" dirty="0">
                <a:solidFill>
                  <a:srgbClr val="000000"/>
                </a:solidFill>
                <a:latin typeface="Arial" panose="020B0604020202020204" pitchFamily="34" charset="0"/>
                <a:cs typeface="Times New Roman" panose="02020603050405020304" pitchFamily="18" charset="0"/>
              </a:rPr>
              <a:t>Καταδιωκτικό/ παρανοϊκό παραλήρημα  </a:t>
            </a:r>
            <a:r>
              <a:rPr lang="el-GR" altLang="el-GR" sz="2400" dirty="0">
                <a:solidFill>
                  <a:srgbClr val="000000"/>
                </a:solidFill>
                <a:latin typeface="Arial" panose="020B0604020202020204" pitchFamily="34" charset="0"/>
                <a:cs typeface="Times New Roman" panose="02020603050405020304" pitchFamily="18" charset="0"/>
              </a:rPr>
              <a:t>περιλαμβάνει την  πεποίθηση του ασθενούς ότι "άλλοι" προγραμματίζουν να τον  βλάψουν  ή τον κατασκοπεύουν, τον  ακολουθούν, τον γελοιοποιούν.</a:t>
            </a:r>
            <a:endParaRPr lang="el-GR" altLang="el-GR" sz="2400" dirty="0">
              <a:solidFill>
                <a:srgbClr val="000000"/>
              </a:solidFill>
              <a:latin typeface="Arial" panose="020B0604020202020204" pitchFamily="34" charset="0"/>
            </a:endParaRPr>
          </a:p>
          <a:p>
            <a:r>
              <a:rPr lang="el-GR" altLang="el-GR" sz="2400" dirty="0">
                <a:solidFill>
                  <a:srgbClr val="000000"/>
                </a:solidFill>
                <a:latin typeface="Arial" panose="020B0604020202020204" pitchFamily="34" charset="0"/>
                <a:cs typeface="Times New Roman" panose="02020603050405020304" pitchFamily="18" charset="0"/>
              </a:rPr>
              <a:t> Μερικές φορές ο ασθενής  δεν μπορεί να καθορίσει ποιοι αυτοί οι "άλλοι" είναι. </a:t>
            </a:r>
            <a:endParaRPr lang="el-GR" altLang="el-GR" sz="2400" dirty="0">
              <a:solidFill>
                <a:srgbClr val="000000"/>
              </a:solidFill>
              <a:latin typeface="Arial" panose="020B0604020202020204" pitchFamily="34" charset="0"/>
            </a:endParaRPr>
          </a:p>
          <a:p>
            <a:r>
              <a:rPr lang="el-GR" altLang="el-GR" sz="2400" b="1" dirty="0">
                <a:solidFill>
                  <a:srgbClr val="000000"/>
                </a:solidFill>
                <a:latin typeface="Arial" panose="020B0604020202020204" pitchFamily="34" charset="0"/>
                <a:cs typeface="Times New Roman" panose="02020603050405020304" pitchFamily="18" charset="0"/>
              </a:rPr>
              <a:t>Το μεγαλοπρεπές παραλήρημα  </a:t>
            </a:r>
            <a:r>
              <a:rPr lang="el-GR" altLang="el-GR" sz="2400" dirty="0">
                <a:solidFill>
                  <a:srgbClr val="000000"/>
                </a:solidFill>
                <a:latin typeface="Arial" panose="020B0604020202020204" pitchFamily="34" charset="0"/>
                <a:cs typeface="Times New Roman" panose="02020603050405020304" pitchFamily="18" charset="0"/>
              </a:rPr>
              <a:t>χαρακτηρίζεται από την  αξίωση του ασθενούς στην ύπαρξη σχέσεων με τους διάσημους ανθρώπους  ή τις προσωπικότητες, </a:t>
            </a:r>
            <a:endParaRPr lang="el-GR" altLang="el-GR" sz="2400" dirty="0">
              <a:solidFill>
                <a:srgbClr val="000000"/>
              </a:solidFill>
              <a:latin typeface="Arial" panose="020B0604020202020204" pitchFamily="34" charset="0"/>
            </a:endParaRPr>
          </a:p>
          <a:p>
            <a:r>
              <a:rPr lang="el-GR" altLang="el-GR" sz="2400" dirty="0">
                <a:solidFill>
                  <a:srgbClr val="000000"/>
                </a:solidFill>
                <a:latin typeface="Arial" panose="020B0604020202020204" pitchFamily="34" charset="0"/>
                <a:cs typeface="Times New Roman" panose="02020603050405020304" pitchFamily="18" charset="0"/>
              </a:rPr>
              <a:t>ή την πεποίθηση του ασθενούς ότι  είναι διάσημος ή ικανός για μεγάλους άθλους. </a:t>
            </a: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Σχιζοφρένια</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31</a:t>
            </a:fld>
            <a:endParaRPr lang="el-GR" sz="1400" dirty="0"/>
          </a:p>
        </p:txBody>
      </p:sp>
    </p:spTree>
    <p:custDataLst>
      <p:tags r:id="rId1"/>
    </p:custDataLst>
    <p:extLst>
      <p:ext uri="{BB962C8B-B14F-4D97-AF65-F5344CB8AC3E}">
        <p14:creationId xmlns:p14="http://schemas.microsoft.com/office/powerpoint/2010/main" val="27480935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404664"/>
            <a:ext cx="9324528" cy="940966"/>
          </a:xfrm>
        </p:spPr>
        <p:txBody>
          <a:bodyPr>
            <a:noAutofit/>
          </a:bodyPr>
          <a:lstStyle/>
          <a:p>
            <a:r>
              <a:rPr lang="el-GR" altLang="el-GR" dirty="0">
                <a:solidFill>
                  <a:srgbClr val="000000"/>
                </a:solidFill>
                <a:latin typeface="Arial" panose="020B0604020202020204" pitchFamily="34" charset="0"/>
              </a:rPr>
              <a:t> </a:t>
            </a:r>
            <a:r>
              <a:rPr lang="el-GR" altLang="el-GR" dirty="0" smtClean="0">
                <a:solidFill>
                  <a:srgbClr val="000000"/>
                </a:solidFill>
                <a:latin typeface="Arial" panose="020B0604020202020204" pitchFamily="34" charset="0"/>
              </a:rPr>
              <a:t>Κατηγορίες (β) </a:t>
            </a:r>
            <a:endParaRPr lang="en-US" b="0" dirty="0"/>
          </a:p>
        </p:txBody>
      </p:sp>
      <p:sp>
        <p:nvSpPr>
          <p:cNvPr id="9" name="Θέση περιεχομένου 8"/>
          <p:cNvSpPr>
            <a:spLocks noGrp="1"/>
          </p:cNvSpPr>
          <p:nvPr>
            <p:ph idx="1"/>
            <p:custDataLst>
              <p:tags r:id="rId3"/>
            </p:custDataLst>
          </p:nvPr>
        </p:nvSpPr>
        <p:spPr>
          <a:xfrm>
            <a:off x="251520" y="1556792"/>
            <a:ext cx="8712968" cy="2351139"/>
          </a:xfrm>
        </p:spPr>
        <p:txBody>
          <a:bodyPr>
            <a:noAutofit/>
          </a:bodyPr>
          <a:lstStyle/>
          <a:p>
            <a:pPr marL="0" indent="0">
              <a:lnSpc>
                <a:spcPct val="90000"/>
              </a:lnSpc>
              <a:buNone/>
            </a:pPr>
            <a:endParaRPr lang="el-GR" altLang="el-GR" sz="2400" b="1" dirty="0">
              <a:solidFill>
                <a:srgbClr val="000000"/>
              </a:solidFill>
              <a:latin typeface="Arial" panose="020B0604020202020204" pitchFamily="34" charset="0"/>
              <a:cs typeface="Times New Roman" panose="02020603050405020304" pitchFamily="18" charset="0"/>
            </a:endParaRPr>
          </a:p>
          <a:p>
            <a:pPr>
              <a:lnSpc>
                <a:spcPct val="90000"/>
              </a:lnSpc>
            </a:pPr>
            <a:r>
              <a:rPr lang="el-GR" altLang="el-GR" sz="2400" b="1" dirty="0">
                <a:solidFill>
                  <a:srgbClr val="000000"/>
                </a:solidFill>
                <a:latin typeface="Arial" panose="020B0604020202020204" pitchFamily="34" charset="0"/>
                <a:cs typeface="Times New Roman" panose="02020603050405020304" pitchFamily="18" charset="0"/>
              </a:rPr>
              <a:t>Το θρησκευτικό παραλήρημα  </a:t>
            </a:r>
            <a:r>
              <a:rPr lang="el-GR" altLang="el-GR" sz="2400" dirty="0">
                <a:solidFill>
                  <a:srgbClr val="000000"/>
                </a:solidFill>
                <a:latin typeface="Arial" panose="020B0604020202020204" pitchFamily="34" charset="0"/>
                <a:cs typeface="Times New Roman" panose="02020603050405020304" pitchFamily="18" charset="0"/>
              </a:rPr>
              <a:t>στρέφεται συχνά γύρω από το δεύτερο  ερχομό του Χριστού ή ενός άλλου σημαντικού θρησκευτικού προσώπου ή προφήτη.</a:t>
            </a:r>
            <a:endParaRPr lang="el-GR" altLang="el-GR" sz="2400" dirty="0">
              <a:solidFill>
                <a:srgbClr val="000000"/>
              </a:solidFill>
              <a:latin typeface="Arial" panose="020B0604020202020204" pitchFamily="34" charset="0"/>
            </a:endParaRPr>
          </a:p>
          <a:p>
            <a:pPr>
              <a:lnSpc>
                <a:spcPct val="90000"/>
              </a:lnSpc>
            </a:pPr>
            <a:r>
              <a:rPr lang="el-GR" altLang="el-GR" sz="2400" b="1" dirty="0">
                <a:solidFill>
                  <a:srgbClr val="000000"/>
                </a:solidFill>
                <a:latin typeface="Arial" panose="020B0604020202020204" pitchFamily="34" charset="0"/>
                <a:cs typeface="Times New Roman" panose="02020603050405020304" pitchFamily="18" charset="0"/>
              </a:rPr>
              <a:t>Το αναφερόμενο παραλήρημα  </a:t>
            </a:r>
            <a:r>
              <a:rPr lang="el-GR" altLang="el-GR" sz="2400" dirty="0">
                <a:solidFill>
                  <a:srgbClr val="000000"/>
                </a:solidFill>
                <a:latin typeface="Arial" panose="020B0604020202020204" pitchFamily="34" charset="0"/>
                <a:cs typeface="Times New Roman" panose="02020603050405020304" pitchFamily="18" charset="0"/>
              </a:rPr>
              <a:t>ή  </a:t>
            </a:r>
            <a:r>
              <a:rPr lang="el-GR" altLang="el-GR" sz="2400" b="1" dirty="0">
                <a:solidFill>
                  <a:srgbClr val="000000"/>
                </a:solidFill>
                <a:latin typeface="Arial" panose="020B0604020202020204" pitchFamily="34" charset="0"/>
                <a:cs typeface="Times New Roman" panose="02020603050405020304" pitchFamily="18" charset="0"/>
              </a:rPr>
              <a:t>οι ιδέες της αναφοράς  </a:t>
            </a:r>
            <a:r>
              <a:rPr lang="el-GR" altLang="el-GR" sz="2400" dirty="0">
                <a:solidFill>
                  <a:srgbClr val="000000"/>
                </a:solidFill>
                <a:latin typeface="Arial" panose="020B0604020202020204" pitchFamily="34" charset="0"/>
                <a:cs typeface="Times New Roman" panose="02020603050405020304" pitchFamily="18" charset="0"/>
              </a:rPr>
              <a:t>περιλαμβάνουν  την πεποίθηση του ασθενούς ότι οι τηλεοπτικές ραδιοφωνικές μεταδόσεις,  η μουσική, ή τα άρθρα εφημερίδων έχουν ειδικό  νόημα για αυτόν.  </a:t>
            </a: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Σχιζοφρένια</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32</a:t>
            </a:fld>
            <a:endParaRPr lang="el-GR" sz="1400" dirty="0"/>
          </a:p>
        </p:txBody>
      </p:sp>
    </p:spTree>
    <p:custDataLst>
      <p:tags r:id="rId1"/>
    </p:custDataLst>
    <p:extLst>
      <p:ext uri="{BB962C8B-B14F-4D97-AF65-F5344CB8AC3E}">
        <p14:creationId xmlns:p14="http://schemas.microsoft.com/office/powerpoint/2010/main" val="37832358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l-GR" sz="4000" dirty="0" smtClean="0"/>
              <a:t>Βιβλιογραφία</a:t>
            </a:r>
            <a:r>
              <a:rPr lang="en-US" sz="4000" dirty="0" smtClean="0"/>
              <a:t> </a:t>
            </a:r>
            <a:endParaRPr lang="el-GR" sz="4000" dirty="0"/>
          </a:p>
        </p:txBody>
      </p:sp>
      <p:sp>
        <p:nvSpPr>
          <p:cNvPr id="6" name="Θέση υποσέλιδου 3" descr="."/>
          <p:cNvSpPr txBox="1">
            <a:spLocks/>
          </p:cNvSpPr>
          <p:nvPr>
            <p:custDataLst>
              <p:tags r:id="rId3"/>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Σχιζοφρένια</a:t>
            </a:r>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33</a:t>
            </a:fld>
            <a:endParaRPr lang="el-GR" sz="1400" dirty="0"/>
          </a:p>
        </p:txBody>
      </p:sp>
    </p:spTree>
    <p:custDataLst>
      <p:tags r:id="rId1"/>
    </p:custDataLst>
    <p:extLst>
      <p:ext uri="{BB962C8B-B14F-4D97-AF65-F5344CB8AC3E}">
        <p14:creationId xmlns:p14="http://schemas.microsoft.com/office/powerpoint/2010/main" val="26684558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custDataLst>
              <p:tags r:id="rId2"/>
            </p:custDataLst>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5"/>
          </p:cNvPr>
          <p:cNvPicPr>
            <a:picLocks noChangeAspect="1"/>
          </p:cNvPicPr>
          <p:nvPr/>
        </p:nvPicPr>
        <p:blipFill>
          <a:blip r:embed="rId6"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Σκοποί  ενότητας</a:t>
            </a:r>
            <a:endParaRPr lang="el-GR" dirty="0"/>
          </a:p>
        </p:txBody>
      </p:sp>
      <p:sp>
        <p:nvSpPr>
          <p:cNvPr id="3" name="Content Placeholder 2"/>
          <p:cNvSpPr>
            <a:spLocks noGrp="1"/>
          </p:cNvSpPr>
          <p:nvPr>
            <p:ph idx="1"/>
            <p:custDataLst>
              <p:tags r:id="rId3"/>
            </p:custDataLst>
          </p:nvPr>
        </p:nvSpPr>
        <p:spPr>
          <a:xfrm>
            <a:off x="490155" y="1423317"/>
            <a:ext cx="8229600" cy="4525963"/>
          </a:xfrm>
        </p:spPr>
        <p:txBody>
          <a:bodyPr>
            <a:normAutofit/>
          </a:bodyPr>
          <a:lstStyle/>
          <a:p>
            <a:pPr marL="0" lvl="0" indent="0">
              <a:buNone/>
            </a:pPr>
            <a:r>
              <a:rPr lang="el-GR" sz="2800" dirty="0" smtClean="0"/>
              <a:t>Να έχει τη δυνατότητα ο φοιτητής :</a:t>
            </a:r>
          </a:p>
          <a:p>
            <a:pPr lvl="0"/>
            <a:r>
              <a:rPr lang="en-US" sz="2800" dirty="0" smtClean="0"/>
              <a:t>.</a:t>
            </a:r>
            <a:r>
              <a:rPr lang="el-GR" sz="2800" dirty="0" smtClean="0"/>
              <a:t>.</a:t>
            </a:r>
          </a:p>
        </p:txBody>
      </p:sp>
      <p:sp>
        <p:nvSpPr>
          <p:cNvPr id="5"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Σχιζοφρένια</a:t>
            </a:r>
          </a:p>
        </p:txBody>
      </p:sp>
      <p:sp>
        <p:nvSpPr>
          <p:cNvPr id="6" name="Slide Number Placeholder 5" descr="."/>
          <p:cNvSpPr>
            <a:spLocks noGrp="1"/>
          </p:cNvSpPr>
          <p:nvPr>
            <p:ph type="sldNum" sz="quarter" idx="12"/>
            <p:custDataLst>
              <p:tags r:id="rId5"/>
            </p:custDataLst>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custDataLst>
              <p:tags r:id="rId3"/>
            </p:custDataLst>
          </p:nvPr>
        </p:nvSpPr>
        <p:spPr>
          <a:xfrm>
            <a:off x="323528" y="1752018"/>
            <a:ext cx="6768752" cy="2878509"/>
          </a:xfrm>
        </p:spPr>
        <p:txBody>
          <a:bodyPr>
            <a:noAutofit/>
          </a:bodyPr>
          <a:lstStyle/>
          <a:p>
            <a:pPr lvl="1">
              <a:buFont typeface="Wingdings" pitchFamily="2" charset="2"/>
              <a:buChar char="§"/>
            </a:pPr>
            <a:r>
              <a:rPr lang="el-GR" sz="2400" dirty="0" smtClean="0">
                <a:hlinkClick r:id="rId8" action="ppaction://hlinksldjump"/>
              </a:rPr>
              <a:t>Σχιζοφρένια ορισμός.</a:t>
            </a:r>
            <a:endParaRPr lang="en-US" sz="2400" dirty="0" smtClean="0">
              <a:hlinkClick r:id="rId8" action="ppaction://hlinksldjump"/>
            </a:endParaRPr>
          </a:p>
          <a:p>
            <a:pPr lvl="1">
              <a:buFont typeface="Wingdings" pitchFamily="2" charset="2"/>
              <a:buChar char="§"/>
            </a:pPr>
            <a:r>
              <a:rPr lang="el-GR" sz="2400" dirty="0">
                <a:hlinkClick r:id="rId9" action="ppaction://hlinksldjump"/>
              </a:rPr>
              <a:t>Διάγνωση</a:t>
            </a:r>
            <a:r>
              <a:rPr lang="el-GR" sz="2400" dirty="0">
                <a:hlinkClick r:id="rId10" action="ppaction://hlinksldjump"/>
              </a:rPr>
              <a:t>.</a:t>
            </a:r>
            <a:endParaRPr lang="el-GR" sz="2400" dirty="0"/>
          </a:p>
          <a:p>
            <a:pPr lvl="1">
              <a:buFont typeface="Wingdings" pitchFamily="2" charset="2"/>
              <a:buChar char="§"/>
            </a:pPr>
            <a:r>
              <a:rPr lang="el-GR" sz="2400" dirty="0">
                <a:hlinkClick r:id="rId11" action="ppaction://hlinksldjump"/>
              </a:rPr>
              <a:t>Παρεμβάσεις νοσηλευτών</a:t>
            </a:r>
            <a:r>
              <a:rPr lang="el-GR" sz="2400" dirty="0" smtClean="0">
                <a:hlinkClick r:id="rId11" action="ppaction://hlinksldjump"/>
              </a:rPr>
              <a:t>. </a:t>
            </a:r>
            <a:endParaRPr lang="en-US" sz="2400" dirty="0"/>
          </a:p>
          <a:p>
            <a:pPr lvl="1">
              <a:buFont typeface="Wingdings" pitchFamily="2" charset="2"/>
              <a:buChar char="§"/>
            </a:pPr>
            <a:r>
              <a:rPr lang="el-GR" sz="2400" dirty="0" smtClean="0">
                <a:hlinkClick r:id="rId12" action="ppaction://hlinksldjump"/>
              </a:rPr>
              <a:t>Νοσηλευτική </a:t>
            </a:r>
            <a:r>
              <a:rPr lang="el-GR" sz="2400" dirty="0">
                <a:hlinkClick r:id="rId12" action="ppaction://hlinksldjump"/>
              </a:rPr>
              <a:t>αξιολόγηση.</a:t>
            </a:r>
            <a:endParaRPr lang="el-GR" sz="2400" dirty="0" smtClean="0">
              <a:hlinkClick r:id="rId8" action="ppaction://hlinksldjump"/>
            </a:endParaRPr>
          </a:p>
          <a:p>
            <a:pPr lvl="1">
              <a:buFont typeface="Wingdings" pitchFamily="2" charset="2"/>
              <a:buChar char="§"/>
            </a:pPr>
            <a:r>
              <a:rPr lang="el-GR" sz="2400" dirty="0">
                <a:hlinkClick r:id="rId13" action="ppaction://hlinksldjump"/>
              </a:rPr>
              <a:t>Η Διάθεση και οι </a:t>
            </a:r>
            <a:r>
              <a:rPr lang="el-GR" sz="2400">
                <a:hlinkClick r:id="rId13" action="ppaction://hlinksldjump"/>
              </a:rPr>
              <a:t>Επιπτώσεις</a:t>
            </a:r>
            <a:r>
              <a:rPr lang="el-GR" sz="2400" smtClean="0">
                <a:hlinkClick r:id="rId13" action="ppaction://hlinksldjump"/>
              </a:rPr>
              <a:t>.</a:t>
            </a:r>
            <a:endParaRPr lang="el-GR" sz="2400" dirty="0" smtClean="0">
              <a:hlinkClick r:id="" action="ppaction://noaction"/>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Σχιζοφρένια</a:t>
            </a:r>
          </a:p>
        </p:txBody>
      </p:sp>
      <p:sp>
        <p:nvSpPr>
          <p:cNvPr id="4" name="Slide Number Placeholder 3" descr="."/>
          <p:cNvSpPr>
            <a:spLocks noGrp="1"/>
          </p:cNvSpPr>
          <p:nvPr>
            <p:ph type="sldNum" sz="quarter" idx="12"/>
            <p:custDataLst>
              <p:tags r:id="rId5"/>
            </p:custDataLst>
          </p:nvPr>
        </p:nvSpPr>
        <p:spPr/>
        <p:txBody>
          <a:bodyPr/>
          <a:lstStyle/>
          <a:p>
            <a:fld id="{95390251-5B84-4D2F-A9C7-1C62C4738B3F}" type="slidenum">
              <a:rPr lang="el-GR" smtClean="0"/>
              <a:pPr/>
              <a:t>5</a:t>
            </a:fld>
            <a:endParaRPr lang="el-GR" dirty="0"/>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260648"/>
            <a:ext cx="9144000" cy="940966"/>
          </a:xfrm>
        </p:spPr>
        <p:txBody>
          <a:bodyPr>
            <a:noAutofit/>
          </a:bodyPr>
          <a:lstStyle/>
          <a:p>
            <a:r>
              <a:rPr lang="el-GR" altLang="el-GR" dirty="0" smtClean="0"/>
              <a:t>Σχιζοφρένια είναι</a:t>
            </a:r>
            <a:r>
              <a:rPr lang="el-GR" altLang="el-GR" dirty="0"/>
              <a:t>:</a:t>
            </a:r>
            <a:endParaRPr lang="en-US" sz="2800" b="0" dirty="0"/>
          </a:p>
        </p:txBody>
      </p:sp>
      <p:sp>
        <p:nvSpPr>
          <p:cNvPr id="9" name="Θέση περιεχομένου 8"/>
          <p:cNvSpPr>
            <a:spLocks noGrp="1"/>
          </p:cNvSpPr>
          <p:nvPr>
            <p:ph idx="1"/>
            <p:custDataLst>
              <p:tags r:id="rId3"/>
            </p:custDataLst>
          </p:nvPr>
        </p:nvSpPr>
        <p:spPr>
          <a:xfrm>
            <a:off x="395536" y="1332319"/>
            <a:ext cx="8496944" cy="2351139"/>
          </a:xfrm>
        </p:spPr>
        <p:txBody>
          <a:bodyPr>
            <a:noAutofit/>
          </a:bodyPr>
          <a:lstStyle/>
          <a:p>
            <a:pPr>
              <a:lnSpc>
                <a:spcPct val="90000"/>
              </a:lnSpc>
              <a:buNone/>
            </a:pPr>
            <a:r>
              <a:rPr lang="el-GR" altLang="el-GR" dirty="0"/>
              <a:t>Ομάδες ψυχιατρικών συμπτωμάτων που χαρακτηρίζονται από διαταραχές των γνωστικών διαδικασιών, της συμπεριφοράς και των συναισθημάτων.</a:t>
            </a:r>
          </a:p>
          <a:p>
            <a:pPr>
              <a:lnSpc>
                <a:spcPct val="90000"/>
              </a:lnSpc>
              <a:buNone/>
            </a:pPr>
            <a:endParaRPr lang="el-GR" altLang="el-GR" dirty="0"/>
          </a:p>
          <a:p>
            <a:pPr>
              <a:lnSpc>
                <a:spcPct val="90000"/>
              </a:lnSpc>
              <a:buNone/>
            </a:pPr>
            <a:r>
              <a:rPr lang="el-GR" altLang="el-GR" dirty="0"/>
              <a:t>Είναι μια χρόνια νόσος που βλάπτει τη λειτουργικότητα ή την ικανότητα διατήρησης ενός αναμενόμενου επιπέδου λειτουργικότητας.</a:t>
            </a:r>
          </a:p>
          <a:p>
            <a:pPr>
              <a:lnSpc>
                <a:spcPct val="90000"/>
              </a:lnSpc>
            </a:pPr>
            <a:endParaRPr lang="el-GR" altLang="el-GR" dirty="0"/>
          </a:p>
        </p:txBody>
      </p:sp>
      <p:sp>
        <p:nvSpPr>
          <p:cNvPr id="8"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Σχιζοφρένια</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dirty="0"/>
              <a:t>Είναι επίσης</a:t>
            </a:r>
            <a:endParaRPr lang="en-US" sz="2800" b="0" dirty="0"/>
          </a:p>
        </p:txBody>
      </p:sp>
      <p:sp>
        <p:nvSpPr>
          <p:cNvPr id="9" name="Θέση περιεχομένου 8"/>
          <p:cNvSpPr>
            <a:spLocks noGrp="1"/>
          </p:cNvSpPr>
          <p:nvPr>
            <p:ph idx="1"/>
            <p:custDataLst>
              <p:tags r:id="rId3"/>
            </p:custDataLst>
          </p:nvPr>
        </p:nvSpPr>
        <p:spPr>
          <a:xfrm>
            <a:off x="323528" y="1392660"/>
            <a:ext cx="8363272" cy="2351139"/>
          </a:xfrm>
        </p:spPr>
        <p:txBody>
          <a:bodyPr>
            <a:noAutofit/>
          </a:bodyPr>
          <a:lstStyle/>
          <a:p>
            <a:pPr>
              <a:lnSpc>
                <a:spcPct val="90000"/>
              </a:lnSpc>
            </a:pPr>
            <a:r>
              <a:rPr lang="el-GR" altLang="el-GR" dirty="0"/>
              <a:t>μια </a:t>
            </a:r>
            <a:r>
              <a:rPr lang="el-GR" altLang="el-GR" dirty="0" err="1"/>
              <a:t>σύμπλοκη</a:t>
            </a:r>
            <a:r>
              <a:rPr lang="el-GR" altLang="el-GR" dirty="0"/>
              <a:t> νοσολογική οντότητα,</a:t>
            </a:r>
          </a:p>
          <a:p>
            <a:pPr>
              <a:lnSpc>
                <a:spcPct val="90000"/>
              </a:lnSpc>
            </a:pPr>
            <a:r>
              <a:rPr lang="el-GR" altLang="el-GR" dirty="0"/>
              <a:t> η οποία στη βάση της χαρακτηρίζεται από μια ουσιαστική (πυρηνική) μεταβολή της εσωτερικής και εξωτερικής πραγματικότητας, που </a:t>
            </a:r>
            <a:r>
              <a:rPr lang="el-GR" altLang="el-GR" dirty="0" smtClean="0"/>
              <a:t>εκφράζεται, </a:t>
            </a:r>
            <a:endParaRPr lang="el-GR" altLang="el-GR" dirty="0"/>
          </a:p>
          <a:p>
            <a:pPr>
              <a:lnSpc>
                <a:spcPct val="90000"/>
              </a:lnSpc>
            </a:pPr>
            <a:r>
              <a:rPr lang="el-GR" altLang="el-GR" dirty="0"/>
              <a:t>με μια σειρά διαταραχών της σκέψης, της αντίληψης, του συναισθήματος, της βούλησης και της </a:t>
            </a:r>
            <a:r>
              <a:rPr lang="el-GR" altLang="el-GR" dirty="0" smtClean="0"/>
              <a:t>συμπεριφοράς.</a:t>
            </a:r>
            <a:endParaRPr lang="el-GR" altLang="el-GR" dirty="0"/>
          </a:p>
          <a:p>
            <a:pPr>
              <a:lnSpc>
                <a:spcPct val="90000"/>
              </a:lnSpc>
            </a:pPr>
            <a:endParaRPr lang="el-GR" altLang="el-GR" dirty="0"/>
          </a:p>
        </p:txBody>
      </p:sp>
      <p:sp>
        <p:nvSpPr>
          <p:cNvPr id="6"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Σχιζοφρένια</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134201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Αποτελεί τη βασίλισσα των ψυχώσεων</a:t>
            </a:r>
          </a:p>
        </p:txBody>
      </p:sp>
      <p:sp>
        <p:nvSpPr>
          <p:cNvPr id="9" name="Θέση περιεχομένου 8"/>
          <p:cNvSpPr>
            <a:spLocks noGrp="1"/>
          </p:cNvSpPr>
          <p:nvPr>
            <p:ph idx="1"/>
            <p:custDataLst>
              <p:tags r:id="rId3"/>
            </p:custDataLst>
          </p:nvPr>
        </p:nvSpPr>
        <p:spPr>
          <a:xfrm>
            <a:off x="457200" y="1772816"/>
            <a:ext cx="8147248" cy="2351139"/>
          </a:xfrm>
        </p:spPr>
        <p:txBody>
          <a:bodyPr>
            <a:noAutofit/>
          </a:bodyPr>
          <a:lstStyle/>
          <a:p>
            <a:pPr marL="0" indent="0">
              <a:buNone/>
            </a:pPr>
            <a:r>
              <a:rPr lang="el-GR" altLang="el-GR" sz="2800" dirty="0"/>
              <a:t>Και πέρα από την ποικίλλουσα συμπτωματολογία της ενδιαφέρουσα είναι </a:t>
            </a:r>
            <a:r>
              <a:rPr lang="el-GR" altLang="el-GR" sz="2800" dirty="0" smtClean="0"/>
              <a:t>η :</a:t>
            </a:r>
            <a:endParaRPr lang="el-GR" altLang="el-GR" sz="2800" dirty="0"/>
          </a:p>
          <a:p>
            <a:r>
              <a:rPr lang="el-GR" altLang="el-GR" sz="2800" dirty="0"/>
              <a:t>Διαχρονικότητα και </a:t>
            </a:r>
          </a:p>
          <a:p>
            <a:r>
              <a:rPr lang="el-GR" altLang="el-GR" sz="2800" dirty="0"/>
              <a:t>Η οικουμενικότητά </a:t>
            </a:r>
            <a:r>
              <a:rPr lang="el-GR" altLang="el-GR" sz="2800" dirty="0" smtClean="0"/>
              <a:t>της.</a:t>
            </a:r>
            <a:endParaRPr lang="el-GR" altLang="el-GR" sz="2800" dirty="0"/>
          </a:p>
        </p:txBody>
      </p:sp>
      <p:sp>
        <p:nvSpPr>
          <p:cNvPr id="6"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Σχιζοφρένια</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14079700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492894"/>
            <a:ext cx="8229600" cy="940966"/>
          </a:xfrm>
        </p:spPr>
        <p:txBody>
          <a:bodyPr>
            <a:noAutofit/>
          </a:bodyPr>
          <a:lstStyle/>
          <a:p>
            <a:r>
              <a:rPr lang="el-GR" altLang="el-GR" dirty="0" smtClean="0"/>
              <a:t>Τι προκαλεί</a:t>
            </a:r>
            <a:endParaRPr lang="en-US" sz="2800" b="0" dirty="0"/>
          </a:p>
        </p:txBody>
      </p:sp>
      <p:sp>
        <p:nvSpPr>
          <p:cNvPr id="9" name="Θέση περιεχομένου 8"/>
          <p:cNvSpPr>
            <a:spLocks noGrp="1"/>
          </p:cNvSpPr>
          <p:nvPr>
            <p:ph idx="1"/>
            <p:custDataLst>
              <p:tags r:id="rId3"/>
            </p:custDataLst>
          </p:nvPr>
        </p:nvSpPr>
        <p:spPr>
          <a:xfrm>
            <a:off x="390364" y="1352920"/>
            <a:ext cx="8147248" cy="2351139"/>
          </a:xfrm>
        </p:spPr>
        <p:txBody>
          <a:bodyPr>
            <a:noAutofit/>
          </a:bodyPr>
          <a:lstStyle/>
          <a:p>
            <a:pPr>
              <a:lnSpc>
                <a:spcPct val="90000"/>
              </a:lnSpc>
            </a:pPr>
            <a:r>
              <a:rPr lang="el-GR" altLang="el-GR" sz="2400" dirty="0">
                <a:solidFill>
                  <a:srgbClr val="000000"/>
                </a:solidFill>
                <a:cs typeface="Times New Roman" panose="02020603050405020304" pitchFamily="18" charset="0"/>
              </a:rPr>
              <a:t>Η σχιζοφρένια προκαλεί διαστρεβλωμένες και παράξενες σκέψεις, αντιλήψεις, συγκινήσεις, μετακινήσεις, και  συμπεριφορά. </a:t>
            </a:r>
            <a:endParaRPr lang="el-GR" altLang="el-GR" sz="2400" dirty="0">
              <a:solidFill>
                <a:srgbClr val="000000"/>
              </a:solidFill>
            </a:endParaRPr>
          </a:p>
          <a:p>
            <a:pPr>
              <a:lnSpc>
                <a:spcPct val="90000"/>
              </a:lnSpc>
            </a:pPr>
            <a:r>
              <a:rPr lang="el-GR" altLang="el-GR" sz="2400" dirty="0">
                <a:solidFill>
                  <a:srgbClr val="000000"/>
                </a:solidFill>
                <a:cs typeface="Times New Roman" panose="02020603050405020304" pitchFamily="18" charset="0"/>
              </a:rPr>
              <a:t>Για δεκαετίες, η σχιζοφρένια θεωρήθηκε, ως μια  επικίνδυνη και ανεξέλεγκτη ασθένεια που προκαλεί άγρια και βίαια ξεσπάσματα.</a:t>
            </a:r>
            <a:endParaRPr lang="el-GR" altLang="el-GR" sz="2400" dirty="0">
              <a:solidFill>
                <a:srgbClr val="000000"/>
              </a:solidFill>
            </a:endParaRPr>
          </a:p>
          <a:p>
            <a:pPr>
              <a:lnSpc>
                <a:spcPct val="90000"/>
              </a:lnSpc>
            </a:pPr>
            <a:r>
              <a:rPr lang="el-GR" altLang="el-GR" sz="2400" dirty="0">
                <a:solidFill>
                  <a:srgbClr val="000000"/>
                </a:solidFill>
                <a:cs typeface="Times New Roman" panose="02020603050405020304" pitchFamily="18" charset="0"/>
              </a:rPr>
              <a:t> Πολλοί άνθρωποι πίστευαν ότι οι πάσχοντες από σχιζοφρένια έπρεπε  να κλειδωθούν μακριά από την κοινωνία και να κλειστούν σε ίδρυμα.</a:t>
            </a:r>
            <a:endParaRPr lang="el-GR" altLang="el-GR" sz="2400" dirty="0">
              <a:solidFill>
                <a:srgbClr val="000000"/>
              </a:solidFill>
            </a:endParaRPr>
          </a:p>
          <a:p>
            <a:pPr>
              <a:lnSpc>
                <a:spcPct val="90000"/>
              </a:lnSpc>
            </a:pPr>
            <a:r>
              <a:rPr lang="el-GR" altLang="el-GR" sz="2400" dirty="0">
                <a:solidFill>
                  <a:srgbClr val="000000"/>
                </a:solidFill>
                <a:cs typeface="Times New Roman" panose="02020603050405020304" pitchFamily="18" charset="0"/>
              </a:rPr>
              <a:t> Μόνο πρόσφατα υπάρχει η τάση να μάθει και να εκπαιδευτεί  η κοινότητα  ότι η σχιζοφρένεια έχει πολλά διαφορετικά συμπτώματα και ότι  είναι μια ασθένεια που τα φάρμακα μπορούν  να ελέγξουν. </a:t>
            </a:r>
          </a:p>
          <a:p>
            <a:pPr>
              <a:lnSpc>
                <a:spcPct val="90000"/>
              </a:lnSpc>
            </a:pPr>
            <a:endParaRPr lang="el-GR" altLang="el-GR" sz="2400" dirty="0"/>
          </a:p>
        </p:txBody>
      </p:sp>
      <p:sp>
        <p:nvSpPr>
          <p:cNvPr id="8"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Σχιζοφρένια</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220759917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DEFAULTLANGUAGE" val="msoLanguageIDGreek"/>
  <p:tag name="ZHAW.ACCESSIBILITYADDIN.CHECKTIMEDATE" val="3/9/2015 8:06:40 μ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0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0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1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8.xml><?xml version="1.0" encoding="utf-8"?>
<p:tagLst xmlns:a="http://schemas.openxmlformats.org/drawingml/2006/main" xmlns:r="http://schemas.openxmlformats.org/officeDocument/2006/relationships" xmlns:p="http://schemas.openxmlformats.org/presentationml/2006/main">
  <p:tag name="ZHAW.ACCESSIBILITYADDIN.READINGORDER" val="2,6,14,"/>
</p:tagLst>
</file>

<file path=ppt/tags/tag1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2.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16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2,3,7,4,"/>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22,9,6,24,"/>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3.xml><?xml version="1.0" encoding="utf-8"?>
<p:tagLst xmlns:a="http://schemas.openxmlformats.org/drawingml/2006/main" xmlns:r="http://schemas.openxmlformats.org/officeDocument/2006/relationships" xmlns:p="http://schemas.openxmlformats.org/presentationml/2006/main">
  <p:tag name="ZHAW.ACCESSIBILITYADDIN.READINGORDER" val="22,9,6,24,"/>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7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8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8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9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9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9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92FE1303-F709-437C-BE16-AE7890D95E0E}">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Προγραμματισμός IV_Ενότητα 1</Template>
  <TotalTime>0</TotalTime>
  <Words>2031</Words>
  <Application>Microsoft Office PowerPoint</Application>
  <PresentationFormat>Προβολή στην οθόνη (4:3)</PresentationFormat>
  <Paragraphs>252</Paragraphs>
  <Slides>34</Slides>
  <Notes>34</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34</vt:i4>
      </vt:variant>
    </vt:vector>
  </HeadingPairs>
  <TitlesOfParts>
    <vt:vector size="39" baseType="lpstr">
      <vt:lpstr>Arial</vt:lpstr>
      <vt:lpstr>Calibri</vt:lpstr>
      <vt:lpstr>Times New Roman</vt:lpstr>
      <vt:lpstr>Wingdings</vt:lpstr>
      <vt:lpstr>Θέμα του Office</vt:lpstr>
      <vt:lpstr>Εισαγωγή στη                     Νοσηλευτική Επιστήμη</vt:lpstr>
      <vt:lpstr>Άδειες Χρήσης</vt:lpstr>
      <vt:lpstr>Χρηματοδότηση</vt:lpstr>
      <vt:lpstr>Σκοποί  ενότητας</vt:lpstr>
      <vt:lpstr>Περιεχόμενα ενότητας</vt:lpstr>
      <vt:lpstr>Σχιζοφρένια είναι:</vt:lpstr>
      <vt:lpstr>Είναι επίσης</vt:lpstr>
      <vt:lpstr>Αποτελεί τη βασίλισσα των ψυχώσεων</vt:lpstr>
      <vt:lpstr>Τι προκαλεί</vt:lpstr>
      <vt:lpstr>Αποτελεσματικότητα φαρμάκων</vt:lpstr>
      <vt:lpstr>Ηλικία εντοπισμού</vt:lpstr>
      <vt:lpstr>Κλινική Εικόνα</vt:lpstr>
      <vt:lpstr>Διάγνωση</vt:lpstr>
      <vt:lpstr>Πότε και πώς αναπτύσσεται</vt:lpstr>
      <vt:lpstr>Κατηγορίες Συμπτωμάτων</vt:lpstr>
      <vt:lpstr>Επιπτώσεις σχιζοφρένιας</vt:lpstr>
      <vt:lpstr>Παρεμβάσεις νοσηλευτών</vt:lpstr>
      <vt:lpstr>Ιστορικό</vt:lpstr>
      <vt:lpstr>Νοσηλευτική αξιολόγηση</vt:lpstr>
      <vt:lpstr>Παραδείγματα ερωτήσεων</vt:lpstr>
      <vt:lpstr>Αξιολόγηση Αντίληψης Ασθενούς</vt:lpstr>
      <vt:lpstr>Γενική εμφάνιση Κινητική Συμπεριφορά και Ομιλία</vt:lpstr>
      <vt:lpstr>Κινητική συμπεριφορά (α)</vt:lpstr>
      <vt:lpstr>Κινητική συμπεριφορά (β)</vt:lpstr>
      <vt:lpstr>Λεκτική συμπεριφορά</vt:lpstr>
      <vt:lpstr>Η Διάθεση και οι Επιπτώσεις</vt:lpstr>
      <vt:lpstr>Κατάθλιψη</vt:lpstr>
      <vt:lpstr>Διαδικασία Σκέψης και Περιεχόμενο</vt:lpstr>
      <vt:lpstr>Αξιολόγηση περιεχομένου σκέψης</vt:lpstr>
      <vt:lpstr> Παραλήρημα</vt:lpstr>
      <vt:lpstr> Κατηγορίες (α) </vt:lpstr>
      <vt:lpstr> Κατηγορίες (β) </vt:lpstr>
      <vt:lpstr>Βιβλιογραφία </vt:lpstr>
      <vt:lpstr>Τέλος Ενότητας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created xsi:type="dcterms:W3CDTF">2015-04-06T14:13:21Z</dcterms:created>
  <dcterms:modified xsi:type="dcterms:W3CDTF">2015-09-08T14:59:50Z</dcterms:modified>
</cp:coreProperties>
</file>