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8"/>
  </p:notesMasterIdLst>
  <p:sldIdLst>
    <p:sldId id="256" r:id="rId3"/>
    <p:sldId id="257" r:id="rId4"/>
    <p:sldId id="336"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280" r:id="rId67"/>
  </p:sldIdLst>
  <p:sldSz cx="9144000" cy="6858000" type="screen4x3"/>
  <p:notesSz cx="6858000" cy="9144000"/>
  <p:custDataLst>
    <p:tags r:id="rId6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4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46.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5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s/_rels/slide5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43.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6</a:t>
            </a:r>
            <a:r>
              <a:rPr lang="el-GR" sz="2800" b="1" dirty="0" smtClean="0"/>
              <a:t>:</a:t>
            </a:r>
            <a:r>
              <a:rPr lang="en-US" sz="2800" dirty="0" smtClean="0"/>
              <a:t> </a:t>
            </a:r>
            <a:r>
              <a:rPr lang="el-GR" altLang="el-GR" sz="2800" b="1" dirty="0"/>
              <a:t>Σχεσιακή Άλγεβρα </a:t>
            </a:r>
            <a:endParaRPr lang="en-US" altLang="el-GR" sz="2800" b="1" dirty="0" smtClean="0"/>
          </a:p>
          <a:p>
            <a:endParaRPr lang="el-GR"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2738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Πολλαπλή μετονομασία</a:t>
            </a:r>
            <a:endParaRPr lang="el-GR" dirty="0">
              <a:latin typeface="+mn-lt"/>
            </a:endParaRPr>
          </a:p>
        </p:txBody>
      </p:sp>
      <p:sp>
        <p:nvSpPr>
          <p:cNvPr id="7" name="Rectangle 3" descr="(S RENAME CITY AS SCITY) RENAME S# AS SNUM,&#10;&#10;είναι ισοδύναμο με: &#10;&#10;(S RENAME CITY AS SCITY, S# AS SNUM).&#10;"/>
          <p:cNvSpPr txBox="1">
            <a:spLocks noChangeArrowheads="1"/>
          </p:cNvSpPr>
          <p:nvPr>
            <p:custDataLst>
              <p:tags r:id="rId2"/>
            </p:custDataLst>
          </p:nvPr>
        </p:nvSpPr>
        <p:spPr>
          <a:xfrm>
            <a:off x="457201" y="2132856"/>
            <a:ext cx="8229600"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altLang="el-GR" dirty="0"/>
              <a:t>(S RENAME CITY AS SCITY) RENAME S# AS SNUM</a:t>
            </a:r>
            <a:endParaRPr lang="el-GR" altLang="el-GR" dirty="0"/>
          </a:p>
          <a:p>
            <a:pPr marL="0" indent="0">
              <a:buFont typeface="Wingdings" pitchFamily="2" charset="2"/>
              <a:buNone/>
            </a:pPr>
            <a:endParaRPr lang="el-GR" altLang="el-GR" dirty="0"/>
          </a:p>
          <a:p>
            <a:pPr marL="0" indent="0">
              <a:buFont typeface="Wingdings" pitchFamily="2" charset="2"/>
              <a:buNone/>
            </a:pPr>
            <a:r>
              <a:rPr lang="el-GR" altLang="el-GR" dirty="0"/>
              <a:t>είναι</a:t>
            </a:r>
            <a:r>
              <a:rPr lang="en-GB" altLang="el-GR" dirty="0"/>
              <a:t> </a:t>
            </a:r>
            <a:r>
              <a:rPr lang="el-GR" altLang="el-GR" dirty="0"/>
              <a:t>ισοδύναμο</a:t>
            </a:r>
            <a:r>
              <a:rPr lang="en-GB" altLang="el-GR" dirty="0"/>
              <a:t> </a:t>
            </a:r>
            <a:r>
              <a:rPr lang="el-GR" altLang="el-GR" dirty="0"/>
              <a:t>με</a:t>
            </a:r>
            <a:r>
              <a:rPr lang="en-GB" altLang="el-GR" dirty="0"/>
              <a:t>: </a:t>
            </a:r>
          </a:p>
          <a:p>
            <a:pPr marL="0" indent="0">
              <a:buFont typeface="Wingdings" pitchFamily="2" charset="2"/>
              <a:buNone/>
            </a:pPr>
            <a:endParaRPr lang="el-GR" altLang="el-GR" dirty="0"/>
          </a:p>
          <a:p>
            <a:pPr marL="0" indent="0">
              <a:buFont typeface="Wingdings" pitchFamily="2" charset="2"/>
              <a:buNone/>
            </a:pPr>
            <a:r>
              <a:rPr lang="en-GB" altLang="el-GR" dirty="0"/>
              <a:t>(S RENAME CITY AS SCITY, S# AS SNUM)</a:t>
            </a:r>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80293"/>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Μια σύνταξη για τη σχεσιακή </a:t>
            </a:r>
            <a:r>
              <a:rPr lang="el-GR" altLang="el-GR" dirty="0" smtClean="0">
                <a:latin typeface="+mn-lt"/>
              </a:rPr>
              <a:t>άλγεβρα (1 από 2)</a:t>
            </a:r>
            <a:endParaRPr lang="el-GR" dirty="0">
              <a:latin typeface="+mn-lt"/>
            </a:endParaRPr>
          </a:p>
        </p:txBody>
      </p:sp>
      <p:sp>
        <p:nvSpPr>
          <p:cNvPr id="7" name="Ορθογώνιο 6" descr="παράσταση&#10;:: = μοναδιαία-παράσταση ¦ δυαδική-παράσταση&#10;&#10;μοναδιαία-παράσταση&#10;:: = μετονομασία ¦ περιορισμός ¦ προβολή&#10;&#10;μετονομασία&#10;:: = όρος RENAME γνώρισμα AS γνώρισμα&#10;&#10;όρος&#10;:: = σχέση ¦ (παράσταση)&#10;&#10;"/>
          <p:cNvSpPr/>
          <p:nvPr/>
        </p:nvSpPr>
        <p:spPr>
          <a:xfrm>
            <a:off x="467544" y="1640989"/>
            <a:ext cx="8219256" cy="4524315"/>
          </a:xfrm>
          <a:prstGeom prst="rect">
            <a:avLst/>
          </a:prstGeom>
        </p:spPr>
        <p:txBody>
          <a:bodyPr wrap="square">
            <a:spAutoFit/>
          </a:bodyPr>
          <a:lstStyle/>
          <a:p>
            <a:pPr algn="just"/>
            <a:r>
              <a:rPr lang="el-GR" altLang="el-GR" sz="2400" b="1" i="1" dirty="0"/>
              <a:t>παράσταση</a:t>
            </a:r>
          </a:p>
          <a:p>
            <a:pPr algn="just"/>
            <a:r>
              <a:rPr lang="el-GR" altLang="el-GR" sz="2400" b="1" i="1" dirty="0"/>
              <a:t>:: = μοναδιαία-παράσταση ¦ δυαδική-παράσταση</a:t>
            </a:r>
          </a:p>
          <a:p>
            <a:pPr algn="just"/>
            <a:endParaRPr lang="el-GR" altLang="el-GR" sz="2400" b="1" i="1" dirty="0"/>
          </a:p>
          <a:p>
            <a:pPr algn="just"/>
            <a:r>
              <a:rPr lang="el-GR" altLang="el-GR" sz="2400" b="1" i="1" dirty="0"/>
              <a:t>μοναδιαία-παράσταση</a:t>
            </a:r>
          </a:p>
          <a:p>
            <a:pPr algn="just"/>
            <a:r>
              <a:rPr lang="el-GR" altLang="el-GR" sz="2400" b="1" i="1" dirty="0"/>
              <a:t>:: = μετονομασία ¦ περιορισμός ¦ προβολή</a:t>
            </a:r>
          </a:p>
          <a:p>
            <a:pPr algn="just"/>
            <a:endParaRPr lang="el-GR" altLang="el-GR" sz="2400" b="1" i="1" dirty="0"/>
          </a:p>
          <a:p>
            <a:pPr algn="just"/>
            <a:r>
              <a:rPr lang="el-GR" altLang="el-GR" sz="2400" b="1" i="1" dirty="0"/>
              <a:t>μετονομασία</a:t>
            </a:r>
          </a:p>
          <a:p>
            <a:pPr algn="just"/>
            <a:r>
              <a:rPr lang="el-GR" altLang="el-GR" sz="2400" b="1" i="1" dirty="0"/>
              <a:t>:: = όρος</a:t>
            </a:r>
            <a:r>
              <a:rPr lang="el-GR" altLang="el-GR" sz="2400" b="1" dirty="0"/>
              <a:t> RENAME </a:t>
            </a:r>
            <a:r>
              <a:rPr lang="el-GR" altLang="el-GR" sz="2400" b="1" i="1" dirty="0"/>
              <a:t>γνώρισμα</a:t>
            </a:r>
            <a:r>
              <a:rPr lang="el-GR" altLang="el-GR" sz="2400" b="1" dirty="0"/>
              <a:t> AS </a:t>
            </a:r>
            <a:r>
              <a:rPr lang="el-GR" altLang="el-GR" sz="2400" b="1" i="1" dirty="0"/>
              <a:t>γνώρισμα</a:t>
            </a:r>
            <a:endParaRPr lang="el-GR" altLang="el-GR" sz="2400" b="1" dirty="0"/>
          </a:p>
          <a:p>
            <a:pPr algn="just"/>
            <a:endParaRPr lang="el-GR" altLang="el-GR" sz="2400" b="1" dirty="0"/>
          </a:p>
          <a:p>
            <a:pPr algn="just"/>
            <a:r>
              <a:rPr lang="el-GR" altLang="el-GR" sz="2400" b="1" i="1" dirty="0"/>
              <a:t>όρος</a:t>
            </a:r>
          </a:p>
          <a:p>
            <a:pPr algn="just"/>
            <a:r>
              <a:rPr lang="el-GR" altLang="el-GR" sz="2400" b="1" i="1" dirty="0"/>
              <a:t>:: = σχέση ¦ (παράσταση)</a:t>
            </a:r>
          </a:p>
          <a:p>
            <a:pPr algn="just"/>
            <a:endParaRPr lang="el-GR" altLang="el-GR" sz="2400" b="1" i="1"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Μια σύνταξη για τη σχεσιακή άλγεβρα </a:t>
            </a:r>
            <a:r>
              <a:rPr lang="el-GR" altLang="el-GR" dirty="0" smtClean="0"/>
              <a:t>(2 </a:t>
            </a:r>
            <a:r>
              <a:rPr lang="el-GR" altLang="el-GR" dirty="0"/>
              <a:t>από 2)</a:t>
            </a:r>
            <a:endParaRPr lang="el-GR" dirty="0">
              <a:latin typeface="+mn-lt"/>
            </a:endParaRPr>
          </a:p>
        </p:txBody>
      </p:sp>
      <p:sp>
        <p:nvSpPr>
          <p:cNvPr id="14" name="Rectangle 4" descr="περιορισμός&#10;:: = όρος WHERE συνθήκη&#10;&#10;προβολή&#10;:: = όρος ¦ όρος [λίσκομ-γνωρισμάτων]&#10;&#10;δυαδική-παράσταση&#10;:: = προβολή δυαδική-πράξη παράσταση&#10;&#10;δυαδική-πράξη&#10;:: = UNION ¦ INTERSECT ¦ MINUS ¦ TIMES ¦ JOIN ¦ DIVIDEBY&#10;&#10;"/>
          <p:cNvSpPr>
            <a:spLocks noGrp="1" noChangeArrowheads="1"/>
          </p:cNvSpPr>
          <p:nvPr>
            <p:ph type="body" idx="1"/>
            <p:custDataLst>
              <p:tags r:id="rId3"/>
            </p:custDataLst>
          </p:nvPr>
        </p:nvSpPr>
        <p:spPr>
          <a:xfrm>
            <a:off x="467544" y="1365746"/>
            <a:ext cx="8219256" cy="5159598"/>
          </a:xfrm>
        </p:spPr>
        <p:txBody>
          <a:bodyPr>
            <a:noAutofit/>
          </a:bodyPr>
          <a:lstStyle/>
          <a:p>
            <a:pPr algn="just"/>
            <a:r>
              <a:rPr lang="el-GR" altLang="el-GR" i="1" dirty="0"/>
              <a:t>περιορισμός</a:t>
            </a:r>
          </a:p>
          <a:p>
            <a:pPr algn="just"/>
            <a:r>
              <a:rPr lang="el-GR" altLang="el-GR" i="1" dirty="0"/>
              <a:t>:: = όρος</a:t>
            </a:r>
            <a:r>
              <a:rPr lang="el-GR" altLang="el-GR" dirty="0"/>
              <a:t> WHERE </a:t>
            </a:r>
            <a:r>
              <a:rPr lang="el-GR" altLang="el-GR" i="1" dirty="0"/>
              <a:t>συνθήκη</a:t>
            </a:r>
            <a:endParaRPr lang="el-GR" altLang="el-GR" dirty="0"/>
          </a:p>
          <a:p>
            <a:pPr algn="just"/>
            <a:endParaRPr lang="el-GR" altLang="el-GR" dirty="0"/>
          </a:p>
          <a:p>
            <a:pPr algn="just"/>
            <a:r>
              <a:rPr lang="el-GR" altLang="el-GR" i="1" dirty="0"/>
              <a:t>προβολή</a:t>
            </a:r>
          </a:p>
          <a:p>
            <a:pPr algn="just"/>
            <a:r>
              <a:rPr lang="el-GR" altLang="el-GR" i="1" dirty="0"/>
              <a:t>:: = όρος ¦ όρος [</a:t>
            </a:r>
            <a:r>
              <a:rPr lang="el-GR" altLang="el-GR" i="1" dirty="0" err="1"/>
              <a:t>λίσκομ</a:t>
            </a:r>
            <a:r>
              <a:rPr lang="el-GR" altLang="el-GR" i="1" dirty="0"/>
              <a:t>-γνωρισμάτων]</a:t>
            </a:r>
          </a:p>
          <a:p>
            <a:pPr algn="just"/>
            <a:endParaRPr lang="el-GR" altLang="el-GR" i="1" dirty="0"/>
          </a:p>
          <a:p>
            <a:pPr algn="just"/>
            <a:r>
              <a:rPr lang="el-GR" altLang="el-GR" i="1" dirty="0"/>
              <a:t>δυαδική-παράσταση</a:t>
            </a:r>
          </a:p>
          <a:p>
            <a:pPr algn="just"/>
            <a:r>
              <a:rPr lang="el-GR" altLang="el-GR" i="1" dirty="0"/>
              <a:t>:: = προβολή δυαδική-πράξη παράσταση</a:t>
            </a:r>
            <a:endParaRPr lang="el-GR" altLang="el-GR" dirty="0"/>
          </a:p>
          <a:p>
            <a:pPr algn="just"/>
            <a:endParaRPr lang="el-GR" altLang="el-GR" dirty="0"/>
          </a:p>
          <a:p>
            <a:pPr algn="just"/>
            <a:r>
              <a:rPr lang="el-GR" altLang="el-GR" i="1" dirty="0"/>
              <a:t>δυαδική-πράξη</a:t>
            </a:r>
          </a:p>
          <a:p>
            <a:pPr algn="just"/>
            <a:r>
              <a:rPr lang="el-GR" altLang="el-GR" dirty="0"/>
              <a:t>:: = UNION ¦ INTERSECT ¦ MINUS ¦ TIMES ¦ JOIN ¦ DIVIDEBY</a:t>
            </a:r>
          </a:p>
          <a:p>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07677"/>
            <a:ext cx="8219256" cy="130509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Άτυποι ορισμοί των σχεσιακών </a:t>
            </a:r>
            <a:r>
              <a:rPr lang="el-GR" altLang="el-GR" dirty="0" smtClean="0">
                <a:latin typeface="+mn-lt"/>
              </a:rPr>
              <a:t>τελεστών (1 από 3)</a:t>
            </a:r>
            <a:endParaRPr lang="el-GR" dirty="0">
              <a:latin typeface="+mn-lt"/>
            </a:endParaRPr>
          </a:p>
        </p:txBody>
      </p:sp>
      <p:sp>
        <p:nvSpPr>
          <p:cNvPr id="13" name="Rectangle 3"/>
          <p:cNvSpPr>
            <a:spLocks noGrp="1" noChangeArrowheads="1"/>
          </p:cNvSpPr>
          <p:nvPr>
            <p:ph type="body" idx="1"/>
          </p:nvPr>
        </p:nvSpPr>
        <p:spPr>
          <a:xfrm>
            <a:off x="467545" y="1556792"/>
            <a:ext cx="8219256" cy="4824536"/>
          </a:xfrm>
        </p:spPr>
        <p:txBody>
          <a:bodyPr>
            <a:noAutofit/>
          </a:bodyPr>
          <a:lstStyle/>
          <a:p>
            <a:pPr marL="342900" indent="-342900" algn="just">
              <a:buFont typeface="Wingdings" panose="05000000000000000000" pitchFamily="2" charset="2"/>
              <a:buChar char="q"/>
            </a:pPr>
            <a:r>
              <a:rPr lang="el-GR" altLang="el-GR" dirty="0"/>
              <a:t>Ένωση</a:t>
            </a:r>
            <a:r>
              <a:rPr lang="el-GR" altLang="el-GR" b="0" dirty="0"/>
              <a:t>: Επιστρέφει μία σχέση που αποτελείται από όλες τις συστοιχίες που εμφανίζονται σε μία από τις δύο ή και στις δύο καθορισμένες σχέσεις.</a:t>
            </a:r>
          </a:p>
          <a:p>
            <a:pPr marL="342900" indent="-342900" algn="just">
              <a:buFont typeface="Wingdings" panose="05000000000000000000" pitchFamily="2" charset="2"/>
              <a:buChar char="q"/>
            </a:pPr>
            <a:endParaRPr lang="el-GR" altLang="el-GR" b="0" dirty="0"/>
          </a:p>
          <a:p>
            <a:pPr marL="342900" indent="-342900" algn="just">
              <a:buFont typeface="Wingdings" panose="05000000000000000000" pitchFamily="2" charset="2"/>
              <a:buChar char="q"/>
            </a:pPr>
            <a:r>
              <a:rPr lang="el-GR" altLang="el-GR" dirty="0"/>
              <a:t>Τομή</a:t>
            </a:r>
            <a:r>
              <a:rPr lang="el-GR" altLang="el-GR" b="0" dirty="0"/>
              <a:t>: Επιστρέφει μία σχέση που αποτελείται από όλες τις συστοιχίες που εμφανίζονται και στις δύο καθορισμένες σχέσεις.</a:t>
            </a:r>
          </a:p>
          <a:p>
            <a:pPr marL="342900" indent="-342900" algn="just">
              <a:buFont typeface="Wingdings" panose="05000000000000000000" pitchFamily="2" charset="2"/>
              <a:buChar char="q"/>
            </a:pPr>
            <a:endParaRPr lang="el-GR" altLang="el-GR" b="0" dirty="0"/>
          </a:p>
          <a:p>
            <a:pPr marL="342900" indent="-342900" algn="just">
              <a:buFont typeface="Wingdings" panose="05000000000000000000" pitchFamily="2" charset="2"/>
              <a:buChar char="q"/>
            </a:pPr>
            <a:r>
              <a:rPr lang="el-GR" altLang="el-GR" dirty="0"/>
              <a:t>Διαφορά</a:t>
            </a:r>
            <a:r>
              <a:rPr lang="el-GR" altLang="el-GR" b="0" dirty="0"/>
              <a:t>: Επιστρέφει μία σχέση που αποτελείται από όλες τις συστοιχίες που εμφανίζονται στην πρώτη και όχι στη δεύτερη από τις δύο καθορισμένες σχέσεις.</a:t>
            </a:r>
          </a:p>
          <a:p>
            <a:pPr marL="342900" indent="-342900" algn="just">
              <a:buFont typeface="Wingdings" panose="05000000000000000000" pitchFamily="2" charset="2"/>
              <a:buChar char="q"/>
            </a:pP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Άτυποι ορισμοί των σχεσιακών τελεστών </a:t>
            </a:r>
            <a:r>
              <a:rPr lang="el-GR" altLang="el-GR" dirty="0" smtClean="0"/>
              <a:t>(2 </a:t>
            </a:r>
            <a:r>
              <a:rPr lang="el-GR" altLang="el-GR" dirty="0"/>
              <a:t>από </a:t>
            </a:r>
            <a:r>
              <a:rPr lang="el-GR" altLang="el-GR" dirty="0" smtClean="0"/>
              <a:t>3)</a:t>
            </a:r>
            <a:endParaRPr lang="el-GR" dirty="0">
              <a:latin typeface="+mn-lt"/>
            </a:endParaRPr>
          </a:p>
        </p:txBody>
      </p:sp>
      <p:sp>
        <p:nvSpPr>
          <p:cNvPr id="18" name="TextBox 4"/>
          <p:cNvSpPr txBox="1">
            <a:spLocks noChangeArrowheads="1"/>
          </p:cNvSpPr>
          <p:nvPr/>
        </p:nvSpPr>
        <p:spPr bwMode="auto">
          <a:xfrm>
            <a:off x="467545" y="1340768"/>
            <a:ext cx="82192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anose="05000000000000000000" pitchFamily="2" charset="2"/>
              <a:buChar char="q"/>
            </a:pPr>
            <a:r>
              <a:rPr lang="el-GR" altLang="el-GR" sz="2400" b="1" dirty="0"/>
              <a:t>Καρτεσιανό Γινόμενο</a:t>
            </a:r>
            <a:r>
              <a:rPr lang="el-GR" altLang="el-GR" sz="2400" dirty="0"/>
              <a:t>: Επιστρέφει μία σχέση που αποτελείται από όλες τις δυνατές συστοιχίες που είναι συνδυασμοί δύο συστοιχιών, μίας από την κάθε μία από τις δύο καθορισμένες σχέσεις.</a:t>
            </a:r>
          </a:p>
          <a:p>
            <a:pPr marL="342900" indent="-342900" algn="just">
              <a:buFont typeface="Wingdings" panose="05000000000000000000" pitchFamily="2" charset="2"/>
              <a:buChar char="q"/>
            </a:pPr>
            <a:endParaRPr lang="el-GR" altLang="el-GR" sz="2400" dirty="0"/>
          </a:p>
          <a:p>
            <a:pPr marL="342900" indent="-342900" algn="just">
              <a:buFont typeface="Wingdings" panose="05000000000000000000" pitchFamily="2" charset="2"/>
              <a:buChar char="q"/>
            </a:pPr>
            <a:r>
              <a:rPr lang="el-GR" altLang="el-GR" sz="2400" b="1" dirty="0"/>
              <a:t>Περιορισμός</a:t>
            </a:r>
            <a:r>
              <a:rPr lang="el-GR" altLang="el-GR" sz="2400" dirty="0"/>
              <a:t>: Επιστρέφει μία σχέση που αποτελείται από όλες τις συστοιχίες μιας καθορισμένης σχέσης οι οποίες ικανοποιούν μια καθορισμένη συνθήκη.</a:t>
            </a:r>
          </a:p>
          <a:p>
            <a:pPr marL="342900" indent="-342900" algn="just">
              <a:buFont typeface="Wingdings" panose="05000000000000000000" pitchFamily="2" charset="2"/>
              <a:buChar char="q"/>
            </a:pPr>
            <a:endParaRPr lang="el-GR" altLang="el-GR" sz="2400" dirty="0"/>
          </a:p>
          <a:p>
            <a:pPr marL="342900" indent="-342900" algn="just">
              <a:buFont typeface="Wingdings" panose="05000000000000000000" pitchFamily="2" charset="2"/>
              <a:buChar char="q"/>
            </a:pPr>
            <a:r>
              <a:rPr lang="el-GR" altLang="el-GR" sz="2400" b="1" dirty="0"/>
              <a:t>Προβολή</a:t>
            </a:r>
            <a:r>
              <a:rPr lang="el-GR" altLang="el-GR" sz="2400" dirty="0"/>
              <a:t>: Επιστρέφει μία σχέση που αποτελείται από όλες τις συστοιχίες που παραμένουν ως (</a:t>
            </a:r>
            <a:r>
              <a:rPr lang="el-GR" altLang="el-GR" sz="2400" dirty="0" err="1"/>
              <a:t>υπο)συστοιχίες</a:t>
            </a:r>
            <a:r>
              <a:rPr lang="el-GR" altLang="el-GR" sz="2400" dirty="0"/>
              <a:t> σε μια καθορισμένη σχέση μετά από την απαλοιφή κάποιων καθορισμένων γνωρισμάτων.</a:t>
            </a:r>
          </a:p>
          <a:p>
            <a:pPr marL="342900" indent="-342900" algn="just">
              <a:buFont typeface="Wingdings" panose="05000000000000000000" pitchFamily="2" charset="2"/>
              <a:buChar char="q"/>
            </a:pP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Άτυποι ορισμοί των σχεσιακών τελεστών </a:t>
            </a:r>
            <a:r>
              <a:rPr lang="el-GR" altLang="el-GR" dirty="0" smtClean="0"/>
              <a:t>(3 </a:t>
            </a:r>
            <a:r>
              <a:rPr lang="el-GR" altLang="el-GR" dirty="0"/>
              <a:t>από 3)</a:t>
            </a:r>
            <a:endParaRPr lang="el-GR" dirty="0">
              <a:latin typeface="+mn-lt"/>
            </a:endParaRPr>
          </a:p>
        </p:txBody>
      </p:sp>
      <p:sp>
        <p:nvSpPr>
          <p:cNvPr id="6" name="TextBox 4"/>
          <p:cNvSpPr txBox="1">
            <a:spLocks noChangeArrowheads="1"/>
          </p:cNvSpPr>
          <p:nvPr/>
        </p:nvSpPr>
        <p:spPr bwMode="auto">
          <a:xfrm>
            <a:off x="395537" y="1262365"/>
            <a:ext cx="82912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anose="05000000000000000000" pitchFamily="2" charset="2"/>
              <a:buChar char="q"/>
            </a:pPr>
            <a:r>
              <a:rPr lang="el-GR" altLang="el-GR" sz="2400" b="1" dirty="0"/>
              <a:t>Φυσική Σύζευξη</a:t>
            </a:r>
            <a:r>
              <a:rPr lang="el-GR" altLang="el-GR" sz="2400" dirty="0"/>
              <a:t>: Επιστρέφει μία σχέση που αποτελείται από όλες τις δυνατές συστοιχίες που είναι συνδυασμοί δύο συστοιχιών, μίας από την κάθε μία από τις δύο καθορισμένες σχέσεις, έτσι ώστε οι δύο συστοιχίες που συμβάλλουν σε οποιονδήποτε δεδομένο συνδυασμό να έχουν κοινή τιμή στα κοινά γνωρίσματα των δύο σχέσεων (και αυτή η κοινή τιμή εμφανίζεται μόνο μία φορά, και όχι δύο, στη συστοιχία του αποτελέσματος).</a:t>
            </a:r>
          </a:p>
          <a:p>
            <a:pPr marL="342900" indent="-342900" algn="just">
              <a:buFont typeface="Wingdings" panose="05000000000000000000" pitchFamily="2" charset="2"/>
              <a:buChar char="q"/>
            </a:pPr>
            <a:endParaRPr lang="el-GR" altLang="el-GR" sz="2400" dirty="0"/>
          </a:p>
          <a:p>
            <a:pPr marL="342900" indent="-342900" algn="just">
              <a:buFont typeface="Wingdings" panose="05000000000000000000" pitchFamily="2" charset="2"/>
              <a:buChar char="q"/>
            </a:pPr>
            <a:r>
              <a:rPr lang="el-GR" altLang="el-GR" sz="2400" b="1" dirty="0"/>
              <a:t>Διαίρεση</a:t>
            </a:r>
            <a:r>
              <a:rPr lang="el-GR" altLang="el-GR" sz="2400" dirty="0"/>
              <a:t>: Παίρνει δύο σχέσεις, μία δυαδική και μία μοναδιαία, και επιστρέφει μία σχέση που αποτελείται από όλες τις τιμές ενός γνωρίσματος της δυαδικής σχέσης που ταυτίζονται (στο άλλο γνώρισμα) με όλες τις τιμές της μοναδιαίας σχέσης.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rmAutofit/>
          </a:bodyPr>
          <a:lstStyle/>
          <a:p>
            <a:r>
              <a:rPr lang="el-GR" altLang="el-GR" dirty="0">
                <a:latin typeface="+mn-lt"/>
              </a:rPr>
              <a:t>Συμβατότητα τύπου</a:t>
            </a:r>
            <a:endParaRPr lang="el-GR" dirty="0">
              <a:latin typeface="+mn-lt"/>
            </a:endParaRPr>
          </a:p>
        </p:txBody>
      </p:sp>
      <p:sp>
        <p:nvSpPr>
          <p:cNvPr id="7" name="TextBox 4"/>
          <p:cNvSpPr txBox="1">
            <a:spLocks noChangeArrowheads="1"/>
          </p:cNvSpPr>
          <p:nvPr/>
        </p:nvSpPr>
        <p:spPr bwMode="auto">
          <a:xfrm>
            <a:off x="467544" y="1262365"/>
            <a:ext cx="82089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altLang="el-GR" sz="2800" dirty="0"/>
              <a:t>Θα λέμε ότι δύο σχέσεις έχουν συμβατικότητα τύπου αν έχουν όμοιες επικεφαλίδες </a:t>
            </a:r>
            <a:r>
              <a:rPr lang="el-GR" altLang="el-GR" sz="2800" dirty="0" smtClean="0"/>
              <a:t>δηλαδή </a:t>
            </a:r>
            <a:r>
              <a:rPr lang="el-GR" altLang="el-GR" sz="2800" dirty="0"/>
              <a:t>όταν</a:t>
            </a:r>
            <a:r>
              <a:rPr lang="el-GR" altLang="el-GR" sz="2800" dirty="0" smtClean="0"/>
              <a:t>:</a:t>
            </a:r>
            <a:endParaRPr lang="en-US" altLang="el-GR" sz="2800" dirty="0" smtClean="0"/>
          </a:p>
          <a:p>
            <a:endParaRPr lang="el-GR" altLang="el-GR" sz="2800" dirty="0"/>
          </a:p>
          <a:p>
            <a:pPr marL="457200" indent="-457200">
              <a:buFont typeface="Wingdings" panose="05000000000000000000" pitchFamily="2" charset="2"/>
              <a:buChar char="§"/>
            </a:pPr>
            <a:r>
              <a:rPr lang="el-GR" altLang="el-GR" sz="2800" dirty="0"/>
              <a:t> Οι δύο σχέσεις έχουν το ίδιο σύνολο γνωρισμάτων (και επομένως και τον ίδιο βαθμό).</a:t>
            </a:r>
          </a:p>
          <a:p>
            <a:pPr marL="457200" indent="-457200">
              <a:buFont typeface="Wingdings" panose="05000000000000000000" pitchFamily="2" charset="2"/>
              <a:buChar char="§"/>
            </a:pPr>
            <a:endParaRPr lang="el-GR" altLang="el-GR" sz="2800" dirty="0"/>
          </a:p>
          <a:p>
            <a:pPr marL="457200" indent="-457200">
              <a:buFont typeface="Wingdings" panose="05000000000000000000" pitchFamily="2" charset="2"/>
              <a:buChar char="§"/>
            </a:pPr>
            <a:r>
              <a:rPr lang="el-GR" altLang="el-GR" sz="2800" dirty="0"/>
              <a:t> Τα αντίστοιχα γνωρίσματα (δηλαδή τα γνωρίσματα που έχουν το ίδιο όνομα στις δύο σχέσεις) ορίζονται στο ίδιο πεδίο ορισμού.</a:t>
            </a:r>
          </a:p>
          <a:p>
            <a:pPr marL="457200" indent="-457200">
              <a:buFont typeface="Wingdings" panose="05000000000000000000" pitchFamily="2" charset="2"/>
              <a:buChar char="§"/>
            </a:pPr>
            <a:endParaRPr lang="el-GR" altLang="el-GR" sz="2800" dirty="0"/>
          </a:p>
          <a:p>
            <a:pPr marL="457200" indent="-457200">
              <a:buFont typeface="Wingdings" panose="05000000000000000000" pitchFamily="2" charset="2"/>
              <a:buChar char="§"/>
            </a:pPr>
            <a:r>
              <a:rPr lang="el-GR" altLang="el-GR" sz="2800" dirty="0"/>
              <a:t>Η ένωση, η τομή και η διαφορά απαιτούν οι </a:t>
            </a:r>
            <a:r>
              <a:rPr lang="el-GR" altLang="el-GR" sz="2800" dirty="0" err="1"/>
              <a:t>τελεστέοι</a:t>
            </a:r>
            <a:r>
              <a:rPr lang="el-GR" altLang="el-GR" sz="2800" dirty="0"/>
              <a:t> τους να έχουν συμβατότητα τύπου.</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0293"/>
            <a:ext cx="8174484" cy="1188467"/>
          </a:xfrm>
        </p:spPr>
        <p:txBody>
          <a:bodyPr>
            <a:noAutofit/>
          </a:bodyPr>
          <a:lstStyle/>
          <a:p>
            <a:r>
              <a:rPr lang="el-GR" altLang="el-GR" dirty="0">
                <a:latin typeface="+mn-lt"/>
              </a:rPr>
              <a:t>Ένωση</a:t>
            </a:r>
            <a:endParaRPr lang="el-GR" dirty="0">
              <a:latin typeface="+mn-lt"/>
            </a:endParaRPr>
          </a:p>
        </p:txBody>
      </p:sp>
      <p:sp>
        <p:nvSpPr>
          <p:cNvPr id="10" name="TextBox 4"/>
          <p:cNvSpPr txBox="1">
            <a:spLocks noChangeArrowheads="1"/>
          </p:cNvSpPr>
          <p:nvPr>
            <p:custDataLst>
              <p:tags r:id="rId2"/>
            </p:custDataLst>
          </p:nvPr>
        </p:nvSpPr>
        <p:spPr bwMode="auto">
          <a:xfrm>
            <a:off x="357956" y="1759456"/>
            <a:ext cx="8318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altLang="el-GR" sz="2800" dirty="0" smtClean="0"/>
              <a:t>Η ένωση δύο σχέσεων Α και Β με συμβατότητα τύπου (A </a:t>
            </a:r>
            <a:r>
              <a:rPr lang="en-US" altLang="el-GR" sz="2800" dirty="0" smtClean="0"/>
              <a:t>UNION</a:t>
            </a:r>
            <a:r>
              <a:rPr lang="el-GR" altLang="el-GR" sz="2800" dirty="0" smtClean="0"/>
              <a:t> B) είναι μια σχέση που έχει την ίδια επικεφαλίδα με την κάθε μία από τις Α και Β και ο κορμός της αποτελείται από το σύνολο όλων των συστοιχιών του </a:t>
            </a:r>
            <a:r>
              <a:rPr lang="en-US" altLang="el-GR" sz="2800" dirty="0" smtClean="0"/>
              <a:t>t</a:t>
            </a:r>
            <a:r>
              <a:rPr lang="el-GR" altLang="el-GR" sz="2800" dirty="0" smtClean="0"/>
              <a:t> που ανήκουν είτε στην Α είτε στη Β είτε και στις δύο.</a:t>
            </a:r>
            <a:endParaRPr lang="el-GR" alt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266725"/>
            <a:ext cx="7772400" cy="930027"/>
          </a:xfrm>
        </p:spPr>
        <p:txBody>
          <a:bodyPr>
            <a:normAutofit/>
          </a:bodyPr>
          <a:lstStyle/>
          <a:p>
            <a:pPr algn="ctr"/>
            <a:r>
              <a:rPr lang="el-GR" altLang="el-GR" sz="4400" dirty="0">
                <a:latin typeface="+mn-lt"/>
              </a:rPr>
              <a:t>Παράδειγμα Ένωσης</a:t>
            </a:r>
            <a:endParaRPr lang="el-GR" sz="4400" dirty="0">
              <a:latin typeface="+mn-lt"/>
            </a:endParaRPr>
          </a:p>
        </p:txBody>
      </p:sp>
      <p:graphicFrame>
        <p:nvGraphicFramePr>
          <p:cNvPr id="7" name="Group 225" descr="παράδειγμα ένωσης, Α union Β."/>
          <p:cNvGraphicFramePr>
            <a:graphicFrameLocks/>
          </p:cNvGraphicFramePr>
          <p:nvPr>
            <p:custDataLst>
              <p:tags r:id="rId2"/>
            </p:custDataLst>
            <p:extLst>
              <p:ext uri="{D42A27DB-BD31-4B8C-83A1-F6EECF244321}">
                <p14:modId xmlns:p14="http://schemas.microsoft.com/office/powerpoint/2010/main" val="1702775968"/>
              </p:ext>
            </p:extLst>
          </p:nvPr>
        </p:nvGraphicFramePr>
        <p:xfrm>
          <a:off x="704767" y="1546488"/>
          <a:ext cx="7611649" cy="1234440"/>
        </p:xfrm>
        <a:graphic>
          <a:graphicData uri="http://schemas.openxmlformats.org/drawingml/2006/table">
            <a:tbl>
              <a:tblPr firstRow="1"/>
              <a:tblGrid>
                <a:gridCol w="547819"/>
                <a:gridCol w="1118464"/>
                <a:gridCol w="1173248"/>
                <a:gridCol w="966292"/>
                <a:gridCol w="552385"/>
                <a:gridCol w="1103248"/>
                <a:gridCol w="1173248"/>
                <a:gridCol w="976945"/>
              </a:tblGrid>
              <a:tr h="3683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Group 340" descr="."/>
          <p:cNvGraphicFramePr>
            <a:graphicFrameLocks/>
          </p:cNvGraphicFramePr>
          <p:nvPr>
            <p:custDataLst>
              <p:tags r:id="rId3"/>
            </p:custDataLst>
            <p:extLst>
              <p:ext uri="{D42A27DB-BD31-4B8C-83A1-F6EECF244321}">
                <p14:modId xmlns:p14="http://schemas.microsoft.com/office/powerpoint/2010/main" val="1980663769"/>
              </p:ext>
            </p:extLst>
          </p:nvPr>
        </p:nvGraphicFramePr>
        <p:xfrm>
          <a:off x="2460876" y="3717032"/>
          <a:ext cx="3911324" cy="1707516"/>
        </p:xfrm>
        <a:graphic>
          <a:graphicData uri="http://schemas.openxmlformats.org/drawingml/2006/table">
            <a:tbl>
              <a:tblPr firstRow="1"/>
              <a:tblGrid>
                <a:gridCol w="546695"/>
                <a:gridCol w="1177850"/>
                <a:gridCol w="1200886"/>
                <a:gridCol w="985893"/>
              </a:tblGrid>
              <a:tr h="1809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29" descr="."/>
          <p:cNvSpPr>
            <a:spLocks noGrp="1" noChangeArrowheads="1"/>
          </p:cNvSpPr>
          <p:nvPr>
            <p:ph type="body" sz="half" idx="1"/>
          </p:nvPr>
        </p:nvSpPr>
        <p:spPr>
          <a:xfrm>
            <a:off x="467544" y="2924944"/>
            <a:ext cx="7437512" cy="3168650"/>
          </a:xfrm>
        </p:spPr>
        <p:txBody>
          <a:bodyPr/>
          <a:lstStyle/>
          <a:p>
            <a:pPr>
              <a:buFont typeface="Wingdings" pitchFamily="2" charset="2"/>
              <a:buNone/>
            </a:pPr>
            <a:r>
              <a:rPr lang="el-GR" altLang="el-GR" sz="2800" dirty="0"/>
              <a:t>		</a:t>
            </a:r>
            <a:r>
              <a:rPr lang="el-GR" altLang="el-GR" sz="2800" dirty="0" smtClean="0"/>
              <a:t>Α</a:t>
            </a:r>
            <a:r>
              <a:rPr lang="el-GR" altLang="el-GR" sz="2800" dirty="0"/>
              <a:t>				Β</a:t>
            </a:r>
          </a:p>
          <a:p>
            <a:pPr>
              <a:buFont typeface="Wingdings" pitchFamily="2" charset="2"/>
              <a:buNone/>
            </a:pPr>
            <a:endParaRPr lang="el-GR" altLang="el-GR" sz="2800" dirty="0"/>
          </a:p>
          <a:p>
            <a:pPr>
              <a:buFont typeface="Wingdings" pitchFamily="2" charset="2"/>
              <a:buNone/>
            </a:pPr>
            <a:endParaRPr lang="el-GR" altLang="el-GR" sz="2800" dirty="0"/>
          </a:p>
          <a:p>
            <a:pPr>
              <a:buFont typeface="Wingdings" pitchFamily="2" charset="2"/>
              <a:buNone/>
            </a:pPr>
            <a:endParaRPr lang="el-GR" altLang="el-GR" sz="2800" dirty="0"/>
          </a:p>
          <a:p>
            <a:pPr>
              <a:buFont typeface="Wingdings" pitchFamily="2" charset="2"/>
              <a:buNone/>
            </a:pPr>
            <a:endParaRPr lang="el-GR" altLang="el-GR" sz="2800" dirty="0"/>
          </a:p>
          <a:p>
            <a:pPr>
              <a:buFont typeface="Wingdings" pitchFamily="2" charset="2"/>
              <a:buNone/>
            </a:pPr>
            <a:r>
              <a:rPr lang="el-GR" altLang="el-GR" sz="2800" dirty="0"/>
              <a:t>			</a:t>
            </a:r>
            <a:r>
              <a:rPr lang="el-GR" altLang="el-GR" sz="2800" dirty="0" smtClean="0"/>
              <a:t>  </a:t>
            </a:r>
            <a:r>
              <a:rPr lang="el-GR" altLang="el-GR" sz="2800" dirty="0"/>
              <a:t>Α </a:t>
            </a:r>
            <a:r>
              <a:rPr lang="en-GB" altLang="el-GR" sz="2800" dirty="0"/>
              <a:t>UNION B</a:t>
            </a:r>
            <a:r>
              <a:rPr lang="el-GR" altLang="el-GR" sz="2800" dirty="0"/>
              <a:t>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188640"/>
            <a:ext cx="8352928"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Τομή</a:t>
            </a:r>
            <a:endParaRPr lang="el-GR" dirty="0">
              <a:latin typeface="+mn-lt"/>
            </a:endParaRPr>
          </a:p>
        </p:txBody>
      </p:sp>
      <p:sp>
        <p:nvSpPr>
          <p:cNvPr id="10" name="Ορθογώνιο 9"/>
          <p:cNvSpPr/>
          <p:nvPr>
            <p:custDataLst>
              <p:tags r:id="rId2"/>
            </p:custDataLst>
          </p:nvPr>
        </p:nvSpPr>
        <p:spPr>
          <a:xfrm>
            <a:off x="467544" y="2060848"/>
            <a:ext cx="8208912" cy="2677656"/>
          </a:xfrm>
          <a:prstGeom prst="rect">
            <a:avLst/>
          </a:prstGeom>
        </p:spPr>
        <p:txBody>
          <a:bodyPr wrap="square">
            <a:spAutoFit/>
          </a:bodyPr>
          <a:lstStyle/>
          <a:p>
            <a:pPr marL="179388" lvl="1" indent="0" algn="just">
              <a:buFont typeface="Wingdings" pitchFamily="2" charset="2"/>
              <a:buNone/>
              <a:tabLst>
                <a:tab pos="1165225" algn="l"/>
              </a:tabLst>
            </a:pPr>
            <a:r>
              <a:rPr lang="el-GR" altLang="el-GR" sz="2800" dirty="0" smtClean="0"/>
              <a:t>Η τομή (</a:t>
            </a:r>
            <a:r>
              <a:rPr lang="en-US" altLang="el-GR" sz="2800" dirty="0" smtClean="0"/>
              <a:t>intersection</a:t>
            </a:r>
            <a:r>
              <a:rPr lang="el-GR" altLang="el-GR" sz="2800" dirty="0" smtClean="0"/>
              <a:t>) δύο σχέσεων Α και Β με συμβατότητα τύπου (A </a:t>
            </a:r>
            <a:r>
              <a:rPr lang="en-US" altLang="el-GR" sz="2800" dirty="0" smtClean="0"/>
              <a:t>INTERSECT</a:t>
            </a:r>
            <a:r>
              <a:rPr lang="el-GR" altLang="el-GR" sz="2800" dirty="0" smtClean="0"/>
              <a:t> B) είναι μια σχέση που έχει την ίδια επικεφαλίδα με την κάθε μία από τις Α και Β και ο κορμός της αποτελείται από το σύνολο όλων των συστοιχιών </a:t>
            </a:r>
            <a:r>
              <a:rPr lang="en-US" altLang="el-GR" sz="2800" dirty="0" smtClean="0"/>
              <a:t>t</a:t>
            </a:r>
            <a:r>
              <a:rPr lang="el-GR" altLang="el-GR" sz="2800" dirty="0" smtClean="0"/>
              <a:t> που ανήκουν και στην Α και στην Β.</a:t>
            </a:r>
            <a:endParaRPr lang="el-GR" altLang="el-GR" sz="28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Παράδειγμα Τομής</a:t>
            </a:r>
            <a:endParaRPr lang="el-GR" dirty="0">
              <a:latin typeface="+mn-lt"/>
            </a:endParaRPr>
          </a:p>
        </p:txBody>
      </p:sp>
      <p:graphicFrame>
        <p:nvGraphicFramePr>
          <p:cNvPr id="10" name="Group 4" descr="παράδειγμα τομής, Α intersect Β."/>
          <p:cNvGraphicFramePr>
            <a:graphicFrameLocks noGrp="1"/>
          </p:cNvGraphicFramePr>
          <p:nvPr>
            <p:ph idx="4294967295"/>
            <p:custDataLst>
              <p:tags r:id="rId2"/>
            </p:custDataLst>
            <p:extLst>
              <p:ext uri="{D42A27DB-BD31-4B8C-83A1-F6EECF244321}">
                <p14:modId xmlns:p14="http://schemas.microsoft.com/office/powerpoint/2010/main" val="1781544473"/>
              </p:ext>
            </p:extLst>
          </p:nvPr>
        </p:nvGraphicFramePr>
        <p:xfrm>
          <a:off x="579495" y="1700262"/>
          <a:ext cx="7880937" cy="1234440"/>
        </p:xfrm>
        <a:graphic>
          <a:graphicData uri="http://schemas.openxmlformats.org/drawingml/2006/table">
            <a:tbl>
              <a:tblPr firstRow="1"/>
              <a:tblGrid>
                <a:gridCol w="567201"/>
                <a:gridCol w="1158034"/>
                <a:gridCol w="1214755"/>
                <a:gridCol w="1000478"/>
                <a:gridCol w="571928"/>
                <a:gridCol w="1142278"/>
                <a:gridCol w="1214755"/>
                <a:gridCol w="1011508"/>
              </a:tblGrid>
              <a:tr h="3683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STATUS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Smith</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Group 141" descr="."/>
          <p:cNvGraphicFramePr>
            <a:graphicFrameLocks noGrp="1"/>
          </p:cNvGraphicFramePr>
          <p:nvPr>
            <p:ph sz="half" idx="4294967295"/>
            <p:custDataLst>
              <p:tags r:id="rId3"/>
            </p:custDataLst>
            <p:extLst>
              <p:ext uri="{D42A27DB-BD31-4B8C-83A1-F6EECF244321}">
                <p14:modId xmlns:p14="http://schemas.microsoft.com/office/powerpoint/2010/main" val="1010023054"/>
              </p:ext>
            </p:extLst>
          </p:nvPr>
        </p:nvGraphicFramePr>
        <p:xfrm>
          <a:off x="2411413" y="4076575"/>
          <a:ext cx="4038600" cy="1008063"/>
        </p:xfrm>
        <a:graphic>
          <a:graphicData uri="http://schemas.openxmlformats.org/drawingml/2006/table">
            <a:tbl>
              <a:tblPr firstRow="1"/>
              <a:tblGrid>
                <a:gridCol w="552450"/>
                <a:gridCol w="1265237"/>
                <a:gridCol w="1206500"/>
                <a:gridCol w="1014413"/>
              </a:tblGrid>
              <a:tr h="5048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SNAME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3" descr="."/>
          <p:cNvSpPr txBox="1">
            <a:spLocks noChangeArrowheads="1"/>
          </p:cNvSpPr>
          <p:nvPr/>
        </p:nvSpPr>
        <p:spPr>
          <a:xfrm>
            <a:off x="457201" y="3068662"/>
            <a:ext cx="8229600" cy="316865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l-GR" altLang="el-GR" sz="2800" dirty="0" smtClean="0"/>
              <a:t>			Α				Β</a:t>
            </a:r>
          </a:p>
          <a:p>
            <a:pPr>
              <a:buFont typeface="Wingdings" pitchFamily="2" charset="2"/>
              <a:buNone/>
            </a:pPr>
            <a:endParaRPr lang="el-GR" altLang="el-GR" sz="2800" dirty="0" smtClean="0"/>
          </a:p>
          <a:p>
            <a:pPr>
              <a:buFont typeface="Wingdings" pitchFamily="2" charset="2"/>
              <a:buNone/>
            </a:pPr>
            <a:endParaRPr lang="el-GR" altLang="el-GR" sz="2800" dirty="0" smtClean="0"/>
          </a:p>
          <a:p>
            <a:pPr>
              <a:buFont typeface="Wingdings" pitchFamily="2" charset="2"/>
              <a:buNone/>
            </a:pPr>
            <a:endParaRPr lang="el-GR" altLang="el-GR" sz="2800" dirty="0" smtClean="0"/>
          </a:p>
          <a:p>
            <a:pPr>
              <a:buFont typeface="Wingdings" pitchFamily="2" charset="2"/>
              <a:buNone/>
            </a:pPr>
            <a:r>
              <a:rPr lang="el-GR" altLang="el-GR" sz="2800" dirty="0" smtClean="0"/>
              <a:t>				Α </a:t>
            </a:r>
            <a:r>
              <a:rPr lang="en-GB" altLang="el-GR" sz="2800" dirty="0" smtClean="0"/>
              <a:t>INTERSECT B</a:t>
            </a:r>
            <a:r>
              <a:rPr lang="el-GR" altLang="el-GR" sz="2800" dirty="0" smtClean="0"/>
              <a:t>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208912" cy="1090142"/>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dirty="0">
                <a:latin typeface="+mn-lt"/>
              </a:rPr>
              <a:t>Διαφορά</a:t>
            </a:r>
            <a:endParaRPr lang="el-GR" dirty="0">
              <a:latin typeface="+mn-lt"/>
            </a:endParaRPr>
          </a:p>
        </p:txBody>
      </p:sp>
      <p:sp>
        <p:nvSpPr>
          <p:cNvPr id="9" name="Rectangle 2"/>
          <p:cNvSpPr txBox="1">
            <a:spLocks noChangeArrowheads="1"/>
          </p:cNvSpPr>
          <p:nvPr>
            <p:custDataLst>
              <p:tags r:id="rId2"/>
            </p:custDataLst>
          </p:nvPr>
        </p:nvSpPr>
        <p:spPr>
          <a:xfrm>
            <a:off x="467544" y="1844824"/>
            <a:ext cx="8208912" cy="3024336"/>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Η διαφορά (</a:t>
            </a:r>
            <a:r>
              <a:rPr lang="en-US" altLang="el-GR" sz="2800" dirty="0" smtClean="0"/>
              <a:t>difference</a:t>
            </a:r>
            <a:r>
              <a:rPr lang="el-GR" altLang="el-GR" sz="2800" dirty="0" smtClean="0"/>
              <a:t>) μεταξύ δύο σχέσεων Α και Β με συμβατότητα τύπου, με αυτή τη σειρά (A </a:t>
            </a:r>
            <a:r>
              <a:rPr lang="en-US" altLang="el-GR" sz="2800" dirty="0" smtClean="0"/>
              <a:t>MINUS</a:t>
            </a:r>
            <a:r>
              <a:rPr lang="el-GR" altLang="el-GR" sz="2800" dirty="0" smtClean="0"/>
              <a:t> B), είναι μια σχέση που έχει την ίδια επικεφαλίδα με την κάθε μία από τις Α και Β και ο κορμός της αποτελείται από το σύνολο όλων των συστοιχιών </a:t>
            </a:r>
            <a:r>
              <a:rPr lang="en-US" altLang="el-GR" sz="2800" dirty="0" smtClean="0"/>
              <a:t>t</a:t>
            </a:r>
            <a:r>
              <a:rPr lang="el-GR" altLang="el-GR" sz="2800" dirty="0" smtClean="0"/>
              <a:t> που ανήκουν στην Α και όχι στη Β.</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152301"/>
            <a:ext cx="8280919" cy="1188467"/>
          </a:xfrm>
        </p:spPr>
        <p:txBody>
          <a:bodyPr>
            <a:normAutofit/>
          </a:bodyPr>
          <a:lstStyle/>
          <a:p>
            <a:r>
              <a:rPr lang="el-GR" altLang="el-GR" dirty="0">
                <a:latin typeface="+mn-lt"/>
              </a:rPr>
              <a:t>Παράδειγμα Διαφοράς</a:t>
            </a:r>
            <a:endParaRPr lang="el-GR" dirty="0">
              <a:latin typeface="+mn-lt"/>
            </a:endParaRPr>
          </a:p>
        </p:txBody>
      </p:sp>
      <p:graphicFrame>
        <p:nvGraphicFramePr>
          <p:cNvPr id="11" name="Group 136" descr="παράδειγμα διαφοράς, Α minus Β."/>
          <p:cNvGraphicFramePr>
            <a:graphicFrameLocks noGrp="1"/>
          </p:cNvGraphicFramePr>
          <p:nvPr>
            <p:ph idx="4294967295"/>
            <p:custDataLst>
              <p:tags r:id="rId2"/>
            </p:custDataLst>
            <p:extLst>
              <p:ext uri="{D42A27DB-BD31-4B8C-83A1-F6EECF244321}">
                <p14:modId xmlns:p14="http://schemas.microsoft.com/office/powerpoint/2010/main" val="845874524"/>
              </p:ext>
            </p:extLst>
          </p:nvPr>
        </p:nvGraphicFramePr>
        <p:xfrm>
          <a:off x="519757" y="1700213"/>
          <a:ext cx="7940675" cy="1369378"/>
        </p:xfrm>
        <a:graphic>
          <a:graphicData uri="http://schemas.openxmlformats.org/drawingml/2006/table">
            <a:tbl>
              <a:tblPr firstRow="1"/>
              <a:tblGrid>
                <a:gridCol w="571500"/>
                <a:gridCol w="1166812"/>
                <a:gridCol w="1223963"/>
                <a:gridCol w="1008062"/>
                <a:gridCol w="576263"/>
                <a:gridCol w="1150937"/>
                <a:gridCol w="1223963"/>
                <a:gridCol w="1019175"/>
              </a:tblGrid>
              <a:tr h="3683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STATUS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Smith</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3" descr="."/>
          <p:cNvSpPr txBox="1">
            <a:spLocks noChangeArrowheads="1"/>
          </p:cNvSpPr>
          <p:nvPr/>
        </p:nvSpPr>
        <p:spPr>
          <a:xfrm>
            <a:off x="395288" y="3284538"/>
            <a:ext cx="8208962" cy="230470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altLang="el-GR" sz="2400" dirty="0" smtClean="0"/>
              <a:t>			Α				    Β</a:t>
            </a:r>
          </a:p>
          <a:p>
            <a:pPr>
              <a:lnSpc>
                <a:spcPct val="80000"/>
              </a:lnSpc>
              <a:buFont typeface="Wingdings" pitchFamily="2" charset="2"/>
              <a:buNone/>
            </a:pPr>
            <a:endParaRPr lang="el-GR" altLang="el-GR" sz="2400" dirty="0" smtClean="0"/>
          </a:p>
          <a:p>
            <a:pPr>
              <a:lnSpc>
                <a:spcPct val="80000"/>
              </a:lnSpc>
              <a:buFont typeface="Wingdings" pitchFamily="2" charset="2"/>
              <a:buNone/>
            </a:pPr>
            <a:endParaRPr lang="el-GR" altLang="el-GR" sz="2400" dirty="0" smtClean="0"/>
          </a:p>
          <a:p>
            <a:pPr>
              <a:lnSpc>
                <a:spcPct val="80000"/>
              </a:lnSpc>
              <a:buFont typeface="Wingdings" pitchFamily="2" charset="2"/>
              <a:buNone/>
            </a:pPr>
            <a:r>
              <a:rPr lang="el-GR" altLang="el-GR" sz="2400" dirty="0" smtClean="0"/>
              <a:t>		</a:t>
            </a:r>
          </a:p>
          <a:p>
            <a:pPr>
              <a:lnSpc>
                <a:spcPct val="80000"/>
              </a:lnSpc>
              <a:buFont typeface="Wingdings" pitchFamily="2" charset="2"/>
              <a:buNone/>
            </a:pPr>
            <a:r>
              <a:rPr lang="el-GR" altLang="el-GR" sz="2400" dirty="0" smtClean="0"/>
              <a:t>  		Α </a:t>
            </a:r>
            <a:r>
              <a:rPr lang="en-GB" altLang="el-GR" sz="2400" dirty="0" smtClean="0"/>
              <a:t>MINUS B</a:t>
            </a:r>
            <a:r>
              <a:rPr lang="el-GR" altLang="el-GR" sz="2400" dirty="0" smtClean="0"/>
              <a:t> 			         Β </a:t>
            </a:r>
            <a:r>
              <a:rPr lang="en-GB" altLang="el-GR" sz="2400" dirty="0" smtClean="0"/>
              <a:t>MINUS </a:t>
            </a:r>
            <a:r>
              <a:rPr lang="el-GR" altLang="el-GR" sz="2400" dirty="0" smtClean="0"/>
              <a:t>Α </a:t>
            </a:r>
          </a:p>
          <a:p>
            <a:pPr>
              <a:lnSpc>
                <a:spcPct val="80000"/>
              </a:lnSpc>
              <a:buFont typeface="Wingdings" pitchFamily="2" charset="2"/>
              <a:buNone/>
            </a:pPr>
            <a:endParaRPr lang="el-GR" altLang="el-GR" sz="2400" dirty="0"/>
          </a:p>
        </p:txBody>
      </p:sp>
      <p:graphicFrame>
        <p:nvGraphicFramePr>
          <p:cNvPr id="9" name="Group 195" descr="."/>
          <p:cNvGraphicFramePr>
            <a:graphicFrameLocks noGrp="1"/>
          </p:cNvGraphicFramePr>
          <p:nvPr>
            <p:ph sz="quarter" idx="4294967295"/>
            <p:custDataLst>
              <p:tags r:id="rId3"/>
            </p:custDataLst>
            <p:extLst>
              <p:ext uri="{D42A27DB-BD31-4B8C-83A1-F6EECF244321}">
                <p14:modId xmlns:p14="http://schemas.microsoft.com/office/powerpoint/2010/main" val="1804689409"/>
              </p:ext>
            </p:extLst>
          </p:nvPr>
        </p:nvGraphicFramePr>
        <p:xfrm>
          <a:off x="389384" y="3860800"/>
          <a:ext cx="4038600" cy="936625"/>
        </p:xfrm>
        <a:graphic>
          <a:graphicData uri="http://schemas.openxmlformats.org/drawingml/2006/table">
            <a:tbl>
              <a:tblPr firstRow="1"/>
              <a:tblGrid>
                <a:gridCol w="552450"/>
                <a:gridCol w="1174750"/>
                <a:gridCol w="1203325"/>
                <a:gridCol w="1108075"/>
              </a:tblGrid>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Group 196" descr="."/>
          <p:cNvGraphicFramePr>
            <a:graphicFrameLocks noGrp="1"/>
          </p:cNvGraphicFramePr>
          <p:nvPr>
            <p:ph sz="quarter" idx="4294967295"/>
            <p:custDataLst>
              <p:tags r:id="rId4"/>
            </p:custDataLst>
            <p:extLst>
              <p:ext uri="{D42A27DB-BD31-4B8C-83A1-F6EECF244321}">
                <p14:modId xmlns:p14="http://schemas.microsoft.com/office/powerpoint/2010/main" val="4058743909"/>
              </p:ext>
            </p:extLst>
          </p:nvPr>
        </p:nvGraphicFramePr>
        <p:xfrm>
          <a:off x="4572000" y="3860800"/>
          <a:ext cx="4038600" cy="901065"/>
        </p:xfrm>
        <a:graphic>
          <a:graphicData uri="http://schemas.openxmlformats.org/drawingml/2006/table">
            <a:tbl>
              <a:tblPr firstRow="1"/>
              <a:tblGrid>
                <a:gridCol w="550863"/>
                <a:gridCol w="1265237"/>
                <a:gridCol w="1208088"/>
                <a:gridCol w="1014412"/>
              </a:tblGrid>
              <a:tr h="3587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SNAME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STATUS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altLang="el-GR" dirty="0">
                <a:latin typeface="+mn-lt"/>
              </a:rPr>
              <a:t>Καρτεσιανό γινόμενο</a:t>
            </a:r>
            <a:endParaRPr lang="el-GR" dirty="0">
              <a:latin typeface="+mn-lt"/>
            </a:endParaRPr>
          </a:p>
        </p:txBody>
      </p:sp>
      <p:sp>
        <p:nvSpPr>
          <p:cNvPr id="6" name="Rectangle 6"/>
          <p:cNvSpPr txBox="1">
            <a:spLocks noChangeArrowheads="1"/>
          </p:cNvSpPr>
          <p:nvPr>
            <p:custDataLst>
              <p:tags r:id="rId2"/>
            </p:custDataLst>
          </p:nvPr>
        </p:nvSpPr>
        <p:spPr>
          <a:xfrm>
            <a:off x="467545" y="1628800"/>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smtClean="0"/>
              <a:t>Το καρτεσιανό γινόμενο δύο σχέσεων Α και Β (Α </a:t>
            </a:r>
            <a:r>
              <a:rPr lang="en-US" altLang="el-GR" sz="2400" dirty="0" smtClean="0"/>
              <a:t>TIMES</a:t>
            </a:r>
            <a:r>
              <a:rPr lang="el-GR" altLang="el-GR" sz="2400" dirty="0" smtClean="0"/>
              <a:t> B) , όπου οι Α και Β δεν έχουν κανένα κοινό όνομα γνωρίσματος, είναι μια σχέση που έχει επικεφαλίδα το συνασπισμό των επικεφαλίδων της Α και της Β και ο κορμός της αποτελείται από το σύνολο όλων των συστοιχιών </a:t>
            </a:r>
            <a:r>
              <a:rPr lang="en-US" altLang="el-GR" sz="2400" dirty="0" smtClean="0"/>
              <a:t>t</a:t>
            </a:r>
            <a:r>
              <a:rPr lang="el-GR" altLang="el-GR" sz="2400" dirty="0" smtClean="0"/>
              <a:t> που είναι τέτοιες ώστε η </a:t>
            </a:r>
            <a:r>
              <a:rPr lang="en-US" altLang="el-GR" sz="2400" dirty="0" smtClean="0"/>
              <a:t>t</a:t>
            </a:r>
            <a:r>
              <a:rPr lang="el-GR" altLang="el-GR" sz="2400" dirty="0" smtClean="0"/>
              <a:t> να είναι ο συνασπισμός μιας συστοιχίας </a:t>
            </a:r>
            <a:r>
              <a:rPr lang="el-GR" altLang="el-GR" sz="2400" i="1" dirty="0" smtClean="0"/>
              <a:t>α</a:t>
            </a:r>
            <a:r>
              <a:rPr lang="el-GR" altLang="el-GR" sz="2400" dirty="0" smtClean="0"/>
              <a:t> που ανήκει στη σχέση Α με μια συστοιχία </a:t>
            </a:r>
            <a:r>
              <a:rPr lang="el-GR" altLang="el-GR" sz="2400" i="1" dirty="0" smtClean="0"/>
              <a:t>b</a:t>
            </a:r>
            <a:r>
              <a:rPr lang="el-GR" altLang="el-GR" sz="2400" dirty="0" smtClean="0"/>
              <a:t> που ανήκει στη σχέση Β. </a:t>
            </a:r>
          </a:p>
          <a:p>
            <a:pPr marL="0" indent="0" algn="just">
              <a:lnSpc>
                <a:spcPct val="90000"/>
              </a:lnSpc>
              <a:buFont typeface="Wingdings" pitchFamily="2" charset="2"/>
              <a:buNone/>
            </a:pPr>
            <a:r>
              <a:rPr lang="el-GR" altLang="el-GR" sz="2400" dirty="0" smtClean="0"/>
              <a:t>Η </a:t>
            </a:r>
            <a:r>
              <a:rPr lang="el-GR" altLang="el-GR" sz="2400" dirty="0" err="1" smtClean="0"/>
              <a:t>πληθικότητα</a:t>
            </a:r>
            <a:r>
              <a:rPr lang="el-GR" altLang="el-GR" sz="2400" dirty="0" smtClean="0"/>
              <a:t> του αποτελέσματος είναι το γινόμενο των </a:t>
            </a:r>
            <a:r>
              <a:rPr lang="el-GR" altLang="el-GR" sz="2400" dirty="0" err="1" smtClean="0"/>
              <a:t>πληθικοτήτων</a:t>
            </a:r>
            <a:r>
              <a:rPr lang="el-GR" altLang="el-GR" sz="2400" dirty="0" smtClean="0"/>
              <a:t> των σχέσεων Α και Β και ο βαθμός του αποτελέσματος είναι το άθροισμα των βαθμών τους.</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296144"/>
          </a:xfrm>
        </p:spPr>
        <p:txBody>
          <a:bodyPr>
            <a:noAutofit/>
          </a:bodyPr>
          <a:lstStyle/>
          <a:p>
            <a:r>
              <a:rPr lang="el-GR" altLang="el-GR" dirty="0" smtClean="0">
                <a:latin typeface="+mn-lt"/>
              </a:rPr>
              <a:t>Παράδειγμα </a:t>
            </a:r>
            <a:r>
              <a:rPr lang="el-GR" altLang="el-GR" dirty="0">
                <a:latin typeface="+mn-lt"/>
              </a:rPr>
              <a:t>Καρτεσιανού </a:t>
            </a:r>
            <a:r>
              <a:rPr lang="el-GR" altLang="el-GR" dirty="0" smtClean="0">
                <a:latin typeface="+mn-lt"/>
              </a:rPr>
              <a:t>Γινομένου</a:t>
            </a:r>
            <a:endParaRPr lang="el-GR" sz="3200" dirty="0">
              <a:latin typeface="+mn-lt"/>
            </a:endParaRPr>
          </a:p>
        </p:txBody>
      </p:sp>
      <p:sp>
        <p:nvSpPr>
          <p:cNvPr id="8" name="Ορθογώνιο 7" descr="παράδειγμα καρτεσιανού γινομένου, Α times Β."/>
          <p:cNvSpPr/>
          <p:nvPr/>
        </p:nvSpPr>
        <p:spPr>
          <a:xfrm>
            <a:off x="683568" y="5157192"/>
            <a:ext cx="3816424" cy="1200329"/>
          </a:xfrm>
          <a:prstGeom prst="rect">
            <a:avLst/>
          </a:prstGeom>
        </p:spPr>
        <p:txBody>
          <a:bodyPr wrap="square">
            <a:spAutoFit/>
          </a:bodyPr>
          <a:lstStyle/>
          <a:p>
            <a:r>
              <a:rPr lang="el-GR" altLang="el-GR" sz="2400" b="1" dirty="0" smtClean="0"/>
              <a:t>            Α    </a:t>
            </a:r>
            <a:r>
              <a:rPr lang="en-US" altLang="el-GR" sz="2400" b="1" dirty="0"/>
              <a:t>	</a:t>
            </a:r>
            <a:r>
              <a:rPr lang="el-GR" altLang="el-GR" sz="2400" b="1" dirty="0" smtClean="0"/>
              <a:t>Β  </a:t>
            </a:r>
            <a:r>
              <a:rPr lang="en-US" altLang="el-GR" sz="2400" b="1" dirty="0"/>
              <a:t/>
            </a:r>
            <a:br>
              <a:rPr lang="en-US" altLang="el-GR" sz="2400" b="1" dirty="0"/>
            </a:br>
            <a:r>
              <a:rPr lang="en-US" altLang="el-GR" sz="2400" b="1" dirty="0"/>
              <a:t>                      </a:t>
            </a:r>
            <a:r>
              <a:rPr lang="el-GR" altLang="el-GR" sz="2400" b="1" dirty="0" smtClean="0"/>
              <a:t>                  </a:t>
            </a:r>
            <a:endParaRPr lang="en-US" altLang="el-GR" sz="2400" b="1" dirty="0" smtClean="0"/>
          </a:p>
          <a:p>
            <a:r>
              <a:rPr lang="en-US" altLang="el-GR" sz="2400" b="1" dirty="0"/>
              <a:t> </a:t>
            </a:r>
            <a:r>
              <a:rPr lang="en-US" altLang="el-GR" sz="2400" b="1" dirty="0" smtClean="0"/>
              <a:t>                       </a:t>
            </a:r>
            <a:r>
              <a:rPr lang="el-GR" altLang="el-GR" sz="2400" b="1" dirty="0" smtClean="0"/>
              <a:t> </a:t>
            </a:r>
            <a:r>
              <a:rPr lang="en-US" altLang="el-GR" sz="2400" b="1" dirty="0" smtClean="0"/>
              <a:t>         </a:t>
            </a:r>
            <a:r>
              <a:rPr lang="el-GR" altLang="el-GR" sz="2400" b="1" dirty="0" smtClean="0"/>
              <a:t>Α </a:t>
            </a:r>
            <a:r>
              <a:rPr lang="en-US" altLang="el-GR" sz="2400" b="1" dirty="0"/>
              <a:t>TIMES B</a:t>
            </a:r>
            <a:endParaRPr lang="el-GR" sz="2400" dirty="0"/>
          </a:p>
        </p:txBody>
      </p:sp>
      <p:graphicFrame>
        <p:nvGraphicFramePr>
          <p:cNvPr id="6" name="Group 539" descr="."/>
          <p:cNvGraphicFramePr>
            <a:graphicFrameLocks/>
          </p:cNvGraphicFramePr>
          <p:nvPr>
            <p:custDataLst>
              <p:tags r:id="rId2"/>
            </p:custDataLst>
            <p:extLst>
              <p:ext uri="{D42A27DB-BD31-4B8C-83A1-F6EECF244321}">
                <p14:modId xmlns:p14="http://schemas.microsoft.com/office/powerpoint/2010/main" val="439877039"/>
              </p:ext>
            </p:extLst>
          </p:nvPr>
        </p:nvGraphicFramePr>
        <p:xfrm>
          <a:off x="1619672" y="1557758"/>
          <a:ext cx="1520826" cy="3527426"/>
        </p:xfrm>
        <a:graphic>
          <a:graphicData uri="http://schemas.openxmlformats.org/drawingml/2006/table">
            <a:tbl>
              <a:tblPr firstRow="1"/>
              <a:tblGrid>
                <a:gridCol w="792088"/>
                <a:gridCol w="728738"/>
              </a:tblGrid>
              <a:tr h="5873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S3</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altLang="el-GR" sz="2000" b="0" i="0" u="none" strike="noStrike" cap="none" normalizeH="0" baseline="0" smtClean="0">
                        <a:ln>
                          <a:noFill/>
                        </a:ln>
                        <a:solidFill>
                          <a:schemeClr val="tx1"/>
                        </a:solidFill>
                        <a:effectLst/>
                        <a:latin typeface="+mn-lt"/>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P4</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altLang="el-GR" sz="2000" b="0" i="0" u="none" strike="noStrike" cap="none" normalizeH="0" baseline="0" smtClean="0">
                        <a:ln>
                          <a:noFill/>
                        </a:ln>
                        <a:solidFill>
                          <a:schemeClr val="tx1"/>
                        </a:solidFill>
                        <a:effectLst/>
                        <a:latin typeface="+mn-lt"/>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P5</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Group 536" descr="."/>
          <p:cNvGraphicFramePr>
            <a:graphicFrameLocks/>
          </p:cNvGraphicFramePr>
          <p:nvPr>
            <p:custDataLst>
              <p:tags r:id="rId3"/>
            </p:custDataLst>
            <p:extLst>
              <p:ext uri="{D42A27DB-BD31-4B8C-83A1-F6EECF244321}">
                <p14:modId xmlns:p14="http://schemas.microsoft.com/office/powerpoint/2010/main" val="673318228"/>
              </p:ext>
            </p:extLst>
          </p:nvPr>
        </p:nvGraphicFramePr>
        <p:xfrm>
          <a:off x="4716463" y="1432520"/>
          <a:ext cx="3599953" cy="4876800"/>
        </p:xfrm>
        <a:graphic>
          <a:graphicData uri="http://schemas.openxmlformats.org/drawingml/2006/table">
            <a:tbl>
              <a:tblPr firstRow="1"/>
              <a:tblGrid>
                <a:gridCol w="1964125"/>
                <a:gridCol w="1635828"/>
              </a:tblGrid>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dirty="0" smtClean="0">
                          <a:ln>
                            <a:noFill/>
                          </a:ln>
                          <a:solidFill>
                            <a:schemeClr val="tx1"/>
                          </a:solidFill>
                          <a:effectLst/>
                          <a:latin typeface="+mn-lt"/>
                          <a:cs typeface="Times New Roman" pitchFamily="18" charset="0"/>
                        </a:rPr>
                        <a:t>S#</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P#</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P1</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S1</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P5</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S2</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P1</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S2</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P5</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S3</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P1</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509">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P5</a:t>
                      </a:r>
                      <a:endParaRPr kumimoji="0" lang="en-GB" altLang="el-GR" sz="1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08912" cy="1152128"/>
          </a:xfrm>
        </p:spPr>
        <p:txBody>
          <a:bodyPr>
            <a:noAutofit/>
          </a:bodyPr>
          <a:lstStyle/>
          <a:p>
            <a:r>
              <a:rPr lang="el-GR" altLang="el-GR" sz="4000" dirty="0" smtClean="0">
                <a:latin typeface="+mn-lt"/>
              </a:rPr>
              <a:t>Ιδιότητες  </a:t>
            </a:r>
            <a:r>
              <a:rPr lang="el-GR" altLang="el-GR" sz="4000" dirty="0">
                <a:latin typeface="+mn-lt"/>
              </a:rPr>
              <a:t>Ένωσης, Τομής, Καρτεσιανού Γινομένου</a:t>
            </a:r>
            <a:endParaRPr lang="el-GR" sz="4000" dirty="0">
              <a:latin typeface="+mn-lt"/>
            </a:endParaRPr>
          </a:p>
        </p:txBody>
      </p:sp>
      <p:sp>
        <p:nvSpPr>
          <p:cNvPr id="8" name="Content Placeholder 2" descr="Οι τελεστές UNION, INTERSECT, TIMES είναι προσεταιριστικοί και αντιμεταθετικοί.&#10;&#10;παραδείγματος χάρην (A UNION B) UNION C, &#10;είναι ισοδύναμο με:&#10;A UNION (B UNION C), &#10;είναι ισοδύναμο με:&#10;A UNION B UNION C.&#10;"/>
          <p:cNvSpPr>
            <a:spLocks noGrp="1"/>
          </p:cNvSpPr>
          <p:nvPr>
            <p:ph idx="4294967295"/>
          </p:nvPr>
        </p:nvSpPr>
        <p:spPr>
          <a:xfrm>
            <a:off x="755575" y="1556792"/>
            <a:ext cx="7992889" cy="4464496"/>
          </a:xfrm>
        </p:spPr>
        <p:txBody>
          <a:bodyPr>
            <a:noAutofit/>
          </a:bodyPr>
          <a:lstStyle/>
          <a:p>
            <a:pPr marL="0" indent="0">
              <a:buFont typeface="Wingdings" pitchFamily="2" charset="2"/>
              <a:buNone/>
            </a:pPr>
            <a:r>
              <a:rPr lang="el-GR" altLang="el-GR" sz="2800" dirty="0"/>
              <a:t>Οι τελεστές </a:t>
            </a:r>
            <a:r>
              <a:rPr lang="en-GB" altLang="el-GR" sz="2800" dirty="0"/>
              <a:t>UNION</a:t>
            </a:r>
            <a:r>
              <a:rPr lang="el-GR" altLang="el-GR" sz="2800" dirty="0"/>
              <a:t>, </a:t>
            </a:r>
            <a:r>
              <a:rPr lang="en-GB" altLang="el-GR" sz="2800" dirty="0"/>
              <a:t>INTERSECT</a:t>
            </a:r>
            <a:r>
              <a:rPr lang="el-GR" altLang="el-GR" sz="2800" dirty="0"/>
              <a:t>, </a:t>
            </a:r>
            <a:r>
              <a:rPr lang="en-GB" altLang="el-GR" sz="2800" dirty="0"/>
              <a:t>TIMES</a:t>
            </a:r>
            <a:r>
              <a:rPr lang="el-GR" altLang="el-GR" sz="2800" dirty="0"/>
              <a:t> είναι </a:t>
            </a:r>
            <a:r>
              <a:rPr lang="el-GR" altLang="el-GR" sz="2800" b="1" dirty="0" err="1"/>
              <a:t>προσεταιριστικοί</a:t>
            </a:r>
            <a:r>
              <a:rPr lang="el-GR" altLang="el-GR" sz="2800" dirty="0"/>
              <a:t> και </a:t>
            </a:r>
            <a:r>
              <a:rPr lang="el-GR" altLang="el-GR" sz="2800" b="1" dirty="0" err="1"/>
              <a:t>αντιμεταθετικοί</a:t>
            </a:r>
            <a:r>
              <a:rPr lang="el-GR" altLang="el-GR" sz="2800" dirty="0"/>
              <a:t>.</a:t>
            </a:r>
          </a:p>
          <a:p>
            <a:pPr marL="0" indent="0">
              <a:buFont typeface="Wingdings" pitchFamily="2" charset="2"/>
              <a:buNone/>
            </a:pPr>
            <a:endParaRPr lang="el-GR" altLang="el-GR" sz="2800" dirty="0"/>
          </a:p>
          <a:p>
            <a:pPr marL="0" indent="0">
              <a:buFont typeface="Wingdings" pitchFamily="2" charset="2"/>
              <a:buNone/>
            </a:pPr>
            <a:r>
              <a:rPr lang="el-GR" altLang="el-GR" sz="2800" dirty="0"/>
              <a:t>π</a:t>
            </a:r>
            <a:r>
              <a:rPr lang="en-GB" altLang="el-GR" sz="2800" dirty="0"/>
              <a:t>.</a:t>
            </a:r>
            <a:r>
              <a:rPr lang="el-GR" altLang="el-GR" sz="2800" dirty="0"/>
              <a:t>χ</a:t>
            </a:r>
            <a:r>
              <a:rPr lang="en-GB" altLang="el-GR" sz="2800" dirty="0"/>
              <a:t>. 	</a:t>
            </a:r>
            <a:r>
              <a:rPr lang="el-GR" altLang="el-GR" sz="2800" dirty="0"/>
              <a:t>(</a:t>
            </a:r>
            <a:r>
              <a:rPr lang="en-GB" altLang="el-GR" sz="2800" dirty="0"/>
              <a:t>A UNION B</a:t>
            </a:r>
            <a:r>
              <a:rPr lang="el-GR" altLang="el-GR" sz="2800" dirty="0"/>
              <a:t>) </a:t>
            </a:r>
            <a:r>
              <a:rPr lang="en-GB" altLang="el-GR" sz="2800" dirty="0"/>
              <a:t>UNION C</a:t>
            </a:r>
            <a:r>
              <a:rPr lang="el-GR" altLang="el-GR" sz="2800" dirty="0"/>
              <a:t> </a:t>
            </a:r>
          </a:p>
          <a:p>
            <a:pPr marL="0" indent="0">
              <a:buFont typeface="Wingdings" pitchFamily="2" charset="2"/>
              <a:buNone/>
            </a:pPr>
            <a:r>
              <a:rPr lang="el-GR" altLang="el-GR" sz="2800" dirty="0"/>
              <a:t>είναι ισοδύναμο με:</a:t>
            </a:r>
            <a:endParaRPr lang="en-GB" altLang="el-GR" sz="2800" dirty="0"/>
          </a:p>
          <a:p>
            <a:pPr marL="0" indent="0">
              <a:buFont typeface="Wingdings" pitchFamily="2" charset="2"/>
              <a:buNone/>
            </a:pPr>
            <a:r>
              <a:rPr lang="en-GB" altLang="el-GR" sz="2800" dirty="0"/>
              <a:t>A UNION</a:t>
            </a:r>
            <a:r>
              <a:rPr lang="el-GR" altLang="el-GR" sz="2800" dirty="0"/>
              <a:t> (</a:t>
            </a:r>
            <a:r>
              <a:rPr lang="en-GB" altLang="el-GR" sz="2800" dirty="0"/>
              <a:t>B UNION C</a:t>
            </a:r>
            <a:r>
              <a:rPr lang="el-GR" altLang="el-GR" sz="2800" dirty="0"/>
              <a:t>) </a:t>
            </a:r>
          </a:p>
          <a:p>
            <a:pPr marL="0" indent="0">
              <a:buFont typeface="Wingdings" pitchFamily="2" charset="2"/>
              <a:buNone/>
            </a:pPr>
            <a:r>
              <a:rPr lang="el-GR" altLang="el-GR" sz="2800" dirty="0"/>
              <a:t>είναι ισοδύναμο με:</a:t>
            </a:r>
            <a:endParaRPr lang="en-GB" altLang="el-GR" sz="2800" dirty="0"/>
          </a:p>
          <a:p>
            <a:pPr marL="0" indent="0">
              <a:buFont typeface="Wingdings" pitchFamily="2" charset="2"/>
              <a:buNone/>
            </a:pPr>
            <a:r>
              <a:rPr lang="en-GB" altLang="el-GR" sz="2800" dirty="0"/>
              <a:t>A UNION B UNION C</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Περιορισμός (1 από 2)</a:t>
            </a:r>
            <a:endParaRPr lang="el-GR" dirty="0">
              <a:latin typeface="+mn-lt"/>
            </a:endParaRPr>
          </a:p>
        </p:txBody>
      </p:sp>
      <p:sp>
        <p:nvSpPr>
          <p:cNvPr id="6" name="Rectangle 4" descr="Ο περιορισμός θ, όπου θ αντιπροσωπεύει έναν οποιονδήποτε απλό βαθμωτό τελεστή σύγκρισης (ίσο, διάφορο, μεγαλύτερο , μικρότερο και λοιπά) της σχέσης Α ως προς τα γνωρίσματα Χ και Υ (με αυτή τη σειρά) &#10;A WHERE X θ Y&#10;είναι μια σχέση που έχει ίδια επικεφαλίδα με την Α και ο κορμός της αποτελείται από το σύνολο όλων των συστοιχιών t της Α που είναι τέτοιες ώστε η συνθήκη “X θ Y” να είναι αληθής για τη συστοιχία t. Τα γνωρίσματα Χ και Υ πρέπει να ορίζονται στο ίδιο πεδίο ορισμού και ο τελεστής πρέπει να έχει νόημα σε αυτό το πεδίο ορισμού.&#10;"/>
          <p:cNvSpPr txBox="1">
            <a:spLocks noChangeArrowheads="1"/>
          </p:cNvSpPr>
          <p:nvPr/>
        </p:nvSpPr>
        <p:spPr>
          <a:xfrm>
            <a:off x="467545" y="1628800"/>
            <a:ext cx="8280920" cy="38164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a:t>Ο περιορισμός θ, όπου θ αντιπροσωπεύει έναν οποιονδήποτε απλό </a:t>
            </a:r>
            <a:r>
              <a:rPr lang="el-GR" altLang="el-GR" sz="2400" dirty="0" err="1"/>
              <a:t>βαθμωτό</a:t>
            </a:r>
            <a:r>
              <a:rPr lang="el-GR" altLang="el-GR" sz="2400" dirty="0"/>
              <a:t> τελεστή σύγκρισης (=, ≠, &gt;, &lt; </a:t>
            </a:r>
            <a:r>
              <a:rPr lang="el-GR" altLang="el-GR" sz="2400" dirty="0" err="1"/>
              <a:t>κ.λ.π</a:t>
            </a:r>
            <a:r>
              <a:rPr lang="el-GR" altLang="el-GR" sz="2400" dirty="0"/>
              <a:t>.) της σχέσης Α ως προς τα γνωρίσματα Χ και Υ (με αυτή τη σειρά) </a:t>
            </a:r>
            <a:endParaRPr lang="en-GB" altLang="el-GR" sz="2400" dirty="0"/>
          </a:p>
          <a:p>
            <a:pPr marL="0" indent="0" algn="just">
              <a:lnSpc>
                <a:spcPct val="90000"/>
              </a:lnSpc>
              <a:buFont typeface="Wingdings" pitchFamily="2" charset="2"/>
              <a:buNone/>
            </a:pPr>
            <a:r>
              <a:rPr lang="en-GB" altLang="el-GR" sz="2400" dirty="0"/>
              <a:t>A WHERE X </a:t>
            </a:r>
            <a:r>
              <a:rPr lang="el-GR" altLang="el-GR" sz="2400" dirty="0"/>
              <a:t>θ</a:t>
            </a:r>
            <a:r>
              <a:rPr lang="en-GB" altLang="el-GR" sz="2400" dirty="0"/>
              <a:t> Y</a:t>
            </a:r>
            <a:endParaRPr lang="el-GR" altLang="el-GR" sz="2400" dirty="0"/>
          </a:p>
          <a:p>
            <a:pPr marL="0" indent="0" algn="just">
              <a:lnSpc>
                <a:spcPct val="90000"/>
              </a:lnSpc>
              <a:buFont typeface="Wingdings" pitchFamily="2" charset="2"/>
              <a:buNone/>
            </a:pPr>
            <a:r>
              <a:rPr lang="el-GR" altLang="el-GR" sz="2400" dirty="0"/>
              <a:t>είναι μια σχέση που έχει ίδια επικεφαλίδα με την Α και ο κορμός της αποτελείται από το σύνολο όλων των συστοιχιών </a:t>
            </a:r>
            <a:r>
              <a:rPr lang="en-GB" altLang="el-GR" sz="2400" dirty="0"/>
              <a:t>t</a:t>
            </a:r>
            <a:r>
              <a:rPr lang="el-GR" altLang="el-GR" sz="2400" dirty="0"/>
              <a:t> της Α που είναι τέτοιες ώστε η συνθήκη “</a:t>
            </a:r>
            <a:r>
              <a:rPr lang="en-GB" altLang="el-GR" sz="2400" dirty="0"/>
              <a:t>X</a:t>
            </a:r>
            <a:r>
              <a:rPr lang="el-GR" altLang="el-GR" sz="2400" dirty="0"/>
              <a:t> θ </a:t>
            </a:r>
            <a:r>
              <a:rPr lang="en-GB" altLang="el-GR" sz="2400" dirty="0"/>
              <a:t>Y</a:t>
            </a:r>
            <a:r>
              <a:rPr lang="el-GR" altLang="el-GR" sz="2400" dirty="0"/>
              <a:t>” να είναι αληθής για τη συστοιχία </a:t>
            </a:r>
            <a:r>
              <a:rPr lang="en-GB" altLang="el-GR" sz="2400" dirty="0"/>
              <a:t>t</a:t>
            </a:r>
            <a:r>
              <a:rPr lang="el-GR" altLang="el-GR" sz="2400" dirty="0"/>
              <a:t>. Τα γνωρίσματα Χ και Υ πρέπει να ορίζονται στο ίδιο πεδίο ορισμού και ο τελεστής πρέπει να έχει νόημα σε αυτό το πεδίο ορισμού.</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altLang="el-GR" dirty="0" smtClean="0">
                <a:latin typeface="+mn-lt"/>
              </a:rPr>
              <a:t>Περιορισμός (2 από 2)</a:t>
            </a:r>
            <a:endParaRPr lang="el-GR" dirty="0">
              <a:latin typeface="+mn-lt"/>
            </a:endParaRPr>
          </a:p>
        </p:txBody>
      </p:sp>
      <p:sp>
        <p:nvSpPr>
          <p:cNvPr id="2" name="Ορθογώνιο 1" descr="Ο τελεστής περιορισμού ουσιαστικά δίνει ένα “οριζόντιο” υποσύνολο μιας δεδομένης σχέσης –δηλαδή, το υποσύνολο των συστοιχιών της δεδομένης σχέσης για τις οποίες ικανοποιείται μια καθορισμένη σχέση.&#10;Είναι δυνατό να επεκταθεί ο ορισμός σε μια μορφή όπου η συνθήκη της φράσης WHERE να αποτελείται από έναν οποιονδήποτε λογικό συνδυασμό τέτοιων απλών συγκρίσεων, με βάση τις παρακάτω ισοδυναμίες:&#10;&#10;A WHERE c1 AND c2▪ (A WHERE c1) INTERSECT (A WHERE c2)&#10;A WHERE c1 OR c2 ▪ (A WHERE c1) UNION (A WHERE c2)&#10;A WHERE NOT c ▪ A MINUS (A WHERE c)&#10;&#10;Μια συνθήκη όπου μπορούμε να εξακριβώσουμε αν είναι αληθής ή ψευδής για μια δεδομένη συστοιχία, εξετάζοντας μόνο αυτή τη συστοιχία μεμονωμένα λέγεται συνθήκη περιορισμού.&#10;"/>
          <p:cNvSpPr/>
          <p:nvPr/>
        </p:nvSpPr>
        <p:spPr>
          <a:xfrm>
            <a:off x="467544" y="1268760"/>
            <a:ext cx="8280920" cy="4819781"/>
          </a:xfrm>
          <a:prstGeom prst="rect">
            <a:avLst/>
          </a:prstGeom>
        </p:spPr>
        <p:txBody>
          <a:bodyPr wrap="square">
            <a:spAutoFit/>
          </a:bodyPr>
          <a:lstStyle/>
          <a:p>
            <a:pPr algn="just">
              <a:lnSpc>
                <a:spcPct val="80000"/>
              </a:lnSpc>
            </a:pPr>
            <a:r>
              <a:rPr lang="el-GR" altLang="el-GR" sz="2400" dirty="0"/>
              <a:t>Ο τελεστής περιορισμού ουσιαστικά δίνει ένα “οριζόντιο” υποσύνολο μιας δεδομένης σχέσης –δηλαδή, το υποσύνολο των συστοιχιών της δεδομένης σχέσης για τις οποίες ικανοποιείται μια καθορισμένη σχέση.</a:t>
            </a:r>
          </a:p>
          <a:p>
            <a:pPr algn="just">
              <a:lnSpc>
                <a:spcPct val="80000"/>
              </a:lnSpc>
            </a:pPr>
            <a:r>
              <a:rPr lang="el-GR" altLang="el-GR" sz="2400" dirty="0"/>
              <a:t>Είναι δυνατό να επεκταθεί ο ορισμός σε μια μορφή όπου η συνθήκη της φράσης </a:t>
            </a:r>
            <a:r>
              <a:rPr lang="en-GB" altLang="el-GR" sz="2400" dirty="0"/>
              <a:t>WHERE </a:t>
            </a:r>
            <a:r>
              <a:rPr lang="el-GR" altLang="el-GR" sz="2400" dirty="0"/>
              <a:t>να αποτελείται από έναν οποιονδήποτε λογικό συνδυασμό τέτοιων απλών συγκρίσεων, με βάση τις παρακάτω ισοδυναμίες:</a:t>
            </a:r>
          </a:p>
          <a:p>
            <a:pPr algn="just">
              <a:lnSpc>
                <a:spcPct val="80000"/>
              </a:lnSpc>
            </a:pPr>
            <a:endParaRPr lang="en-GB" altLang="el-GR" sz="2400" dirty="0"/>
          </a:p>
          <a:p>
            <a:pPr algn="just">
              <a:lnSpc>
                <a:spcPct val="80000"/>
              </a:lnSpc>
            </a:pPr>
            <a:r>
              <a:rPr lang="en-GB" altLang="el-GR" sz="2400" dirty="0"/>
              <a:t>A WHERE c1 AND c2▪ (A WHERE c1) INTERSECT (A WHERE c2)</a:t>
            </a:r>
          </a:p>
          <a:p>
            <a:pPr algn="just">
              <a:lnSpc>
                <a:spcPct val="80000"/>
              </a:lnSpc>
            </a:pPr>
            <a:r>
              <a:rPr lang="en-GB" altLang="el-GR" sz="2400" dirty="0"/>
              <a:t>A WHERE c1 OR c2	▪ (A WHERE c1) UNION (A WHERE c2)</a:t>
            </a:r>
          </a:p>
          <a:p>
            <a:pPr algn="just">
              <a:lnSpc>
                <a:spcPct val="80000"/>
              </a:lnSpc>
            </a:pPr>
            <a:r>
              <a:rPr lang="en-GB" altLang="el-GR" sz="2400" dirty="0"/>
              <a:t>A WHERE NOT c	▪ A MINUS (A WHERE c)</a:t>
            </a:r>
            <a:endParaRPr lang="el-GR" altLang="el-GR" sz="2400" dirty="0"/>
          </a:p>
          <a:p>
            <a:pPr algn="just">
              <a:lnSpc>
                <a:spcPct val="80000"/>
              </a:lnSpc>
            </a:pPr>
            <a:endParaRPr lang="el-GR" altLang="el-GR" sz="2400" dirty="0"/>
          </a:p>
          <a:p>
            <a:pPr algn="just">
              <a:lnSpc>
                <a:spcPct val="80000"/>
              </a:lnSpc>
            </a:pPr>
            <a:r>
              <a:rPr lang="el-GR" altLang="el-GR" sz="2400" dirty="0"/>
              <a:t>Μια συνθήκη όπου μπορούμε να εξακριβώσουμε αν είναι αληθής ή ψευδής για μια δεδομένη συστοιχία, εξετάζοντας μόνο αυτή τη συστοιχία μεμονωμένα λέγεται </a:t>
            </a:r>
            <a:r>
              <a:rPr lang="el-GR" altLang="el-GR" sz="2400" b="1" dirty="0"/>
              <a:t>συνθήκη περιορισμού</a:t>
            </a:r>
            <a:r>
              <a:rPr lang="el-GR" altLang="el-GR" sz="2400" dirty="0"/>
              <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97185"/>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Η βάση δεδομένων προμηθευτών και εξαρτημάτων</a:t>
            </a:r>
            <a:endParaRPr lang="el-GR" dirty="0">
              <a:latin typeface="+mn-lt"/>
            </a:endParaRPr>
          </a:p>
        </p:txBody>
      </p:sp>
      <p:graphicFrame>
        <p:nvGraphicFramePr>
          <p:cNvPr id="11" name="Group 55" descr="Πίανακς βάσης δεδομένων προμηθευτών."/>
          <p:cNvGraphicFramePr>
            <a:graphicFrameLocks noGrp="1"/>
          </p:cNvGraphicFramePr>
          <p:nvPr>
            <p:custDataLst>
              <p:tags r:id="rId2"/>
            </p:custDataLst>
            <p:extLst>
              <p:ext uri="{D42A27DB-BD31-4B8C-83A1-F6EECF244321}">
                <p14:modId xmlns:p14="http://schemas.microsoft.com/office/powerpoint/2010/main" val="3330818707"/>
              </p:ext>
            </p:extLst>
          </p:nvPr>
        </p:nvGraphicFramePr>
        <p:xfrm>
          <a:off x="1187450" y="1484784"/>
          <a:ext cx="3240088" cy="2011680"/>
        </p:xfrm>
        <a:graphic>
          <a:graphicData uri="http://schemas.openxmlformats.org/drawingml/2006/table">
            <a:tbl>
              <a:tblPr firstRow="1"/>
              <a:tblGrid>
                <a:gridCol w="504825"/>
                <a:gridCol w="935038"/>
                <a:gridCol w="936625"/>
                <a:gridCol w="863600"/>
              </a:tblGrid>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STATUS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Smith</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Blake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Adams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30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Athens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Group 4" descr="Πίανακς βάσης δεδομένων εξαρτημάτων."/>
          <p:cNvGraphicFramePr>
            <a:graphicFrameLocks noGrp="1"/>
          </p:cNvGraphicFramePr>
          <p:nvPr>
            <p:ph sz="quarter" idx="4294967295"/>
            <p:custDataLst>
              <p:tags r:id="rId3"/>
            </p:custDataLst>
            <p:extLst>
              <p:ext uri="{D42A27DB-BD31-4B8C-83A1-F6EECF244321}">
                <p14:modId xmlns:p14="http://schemas.microsoft.com/office/powerpoint/2010/main" val="266782395"/>
              </p:ext>
            </p:extLst>
          </p:nvPr>
        </p:nvGraphicFramePr>
        <p:xfrm>
          <a:off x="1253480" y="3789040"/>
          <a:ext cx="4038600" cy="2346960"/>
        </p:xfrm>
        <a:graphic>
          <a:graphicData uri="http://schemas.openxmlformats.org/drawingml/2006/table">
            <a:tbl>
              <a:tblPr firstRow="1"/>
              <a:tblGrid>
                <a:gridCol w="477838"/>
                <a:gridCol w="884237"/>
                <a:gridCol w="847725"/>
                <a:gridCol w="984250"/>
                <a:gridCol w="844550"/>
              </a:tblGrid>
              <a:tr h="3175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PNAME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COLOR</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WEIGHT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Red</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Bolt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Green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Rome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Screw</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Cog</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Red</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19</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Group 92" descr="Πίανακς βάσης δεδομένων προμηθευτών και εξαρτημάτων."/>
          <p:cNvGraphicFramePr>
            <a:graphicFrameLocks noGrp="1"/>
          </p:cNvGraphicFramePr>
          <p:nvPr>
            <p:ph sz="quarter" idx="4294967295"/>
            <p:custDataLst>
              <p:tags r:id="rId4"/>
            </p:custDataLst>
            <p:extLst>
              <p:ext uri="{D42A27DB-BD31-4B8C-83A1-F6EECF244321}">
                <p14:modId xmlns:p14="http://schemas.microsoft.com/office/powerpoint/2010/main" val="1255391408"/>
              </p:ext>
            </p:extLst>
          </p:nvPr>
        </p:nvGraphicFramePr>
        <p:xfrm>
          <a:off x="6516216" y="1556792"/>
          <a:ext cx="2016125" cy="4358640"/>
        </p:xfrm>
        <a:graphic>
          <a:graphicData uri="http://schemas.openxmlformats.org/drawingml/2006/table">
            <a:tbl>
              <a:tblPr firstRow="1"/>
              <a:tblGrid>
                <a:gridCol w="647700"/>
                <a:gridCol w="720725"/>
                <a:gridCol w="647700"/>
              </a:tblGrid>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P#</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QTY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200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400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100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400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400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3" descr="."/>
          <p:cNvSpPr txBox="1">
            <a:spLocks noChangeArrowheads="1"/>
          </p:cNvSpPr>
          <p:nvPr>
            <p:custDataLst>
              <p:tags r:id="rId5"/>
            </p:custDataLst>
          </p:nvPr>
        </p:nvSpPr>
        <p:spPr>
          <a:xfrm>
            <a:off x="457200" y="1556792"/>
            <a:ext cx="6275388" cy="4114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altLang="el-GR" sz="2800" dirty="0" smtClean="0"/>
              <a:t>S                                  		</a:t>
            </a:r>
            <a:r>
              <a:rPr lang="el-GR" altLang="el-GR" sz="2800" dirty="0" smtClean="0"/>
              <a:t>        </a:t>
            </a:r>
            <a:r>
              <a:rPr lang="en-GB" altLang="el-GR" sz="2800" dirty="0" smtClean="0"/>
              <a:t>SP</a:t>
            </a:r>
          </a:p>
          <a:p>
            <a:pPr>
              <a:buFont typeface="Wingdings" pitchFamily="2" charset="2"/>
              <a:buNone/>
            </a:pPr>
            <a:endParaRPr lang="en-GB" altLang="el-GR" sz="2800" dirty="0" smtClean="0"/>
          </a:p>
          <a:p>
            <a:pPr>
              <a:buFont typeface="Wingdings" pitchFamily="2" charset="2"/>
              <a:buNone/>
            </a:pPr>
            <a:endParaRPr lang="en-GB" altLang="el-GR" sz="2800" dirty="0" smtClean="0"/>
          </a:p>
          <a:p>
            <a:pPr>
              <a:buFont typeface="Wingdings" pitchFamily="2" charset="2"/>
              <a:buNone/>
            </a:pPr>
            <a:endParaRPr lang="en-GB" altLang="el-GR" sz="2800" dirty="0" smtClean="0"/>
          </a:p>
          <a:p>
            <a:pPr>
              <a:buFont typeface="Wingdings" pitchFamily="2" charset="2"/>
              <a:buNone/>
            </a:pPr>
            <a:r>
              <a:rPr lang="en-GB" altLang="el-GR" sz="2800" dirty="0" smtClean="0"/>
              <a:t>P</a:t>
            </a:r>
          </a:p>
          <a:p>
            <a:pPr>
              <a:buFont typeface="Wingdings" pitchFamily="2" charset="2"/>
              <a:buNone/>
            </a:pP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Παραδείγματα Περιορισμού</a:t>
            </a:r>
            <a:endParaRPr lang="el-GR" dirty="0">
              <a:latin typeface="+mn-lt"/>
            </a:endParaRPr>
          </a:p>
        </p:txBody>
      </p:sp>
      <p:graphicFrame>
        <p:nvGraphicFramePr>
          <p:cNvPr id="6" name="Group 305" descr="πίανακς παραδείγματος περιορισμού όπου το S WHERE CITY ισούται με ‘London’ .&#10;"/>
          <p:cNvGraphicFramePr>
            <a:graphicFrameLocks noGrp="1"/>
          </p:cNvGraphicFramePr>
          <p:nvPr>
            <p:ph sz="half" idx="1"/>
            <p:custDataLst>
              <p:tags r:id="rId2"/>
            </p:custDataLst>
            <p:extLst>
              <p:ext uri="{D42A27DB-BD31-4B8C-83A1-F6EECF244321}">
                <p14:modId xmlns:p14="http://schemas.microsoft.com/office/powerpoint/2010/main" val="1080278408"/>
              </p:ext>
            </p:extLst>
          </p:nvPr>
        </p:nvGraphicFramePr>
        <p:xfrm>
          <a:off x="601363" y="1557338"/>
          <a:ext cx="4038600" cy="1367791"/>
        </p:xfrm>
        <a:graphic>
          <a:graphicData uri="http://schemas.openxmlformats.org/drawingml/2006/table">
            <a:tbl>
              <a:tblPr firstRow="1"/>
              <a:tblGrid>
                <a:gridCol w="514350"/>
                <a:gridCol w="1150937"/>
                <a:gridCol w="1222375"/>
                <a:gridCol w="1150938"/>
              </a:tblGrid>
              <a:tr h="5032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SNAME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Smith</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S4</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Group 300" descr="πίανακς παραδείγματος περιορισμού όπου το P WHERE WEIGHT μικρότερο του 14.&#10;"/>
          <p:cNvGraphicFramePr>
            <a:graphicFrameLocks/>
          </p:cNvGraphicFramePr>
          <p:nvPr>
            <p:custDataLst>
              <p:tags r:id="rId3"/>
            </p:custDataLst>
            <p:extLst>
              <p:ext uri="{D42A27DB-BD31-4B8C-83A1-F6EECF244321}">
                <p14:modId xmlns:p14="http://schemas.microsoft.com/office/powerpoint/2010/main" val="2264387185"/>
              </p:ext>
            </p:extLst>
          </p:nvPr>
        </p:nvGraphicFramePr>
        <p:xfrm>
          <a:off x="467544" y="3356992"/>
          <a:ext cx="5040560" cy="1297940"/>
        </p:xfrm>
        <a:graphic>
          <a:graphicData uri="http://schemas.openxmlformats.org/drawingml/2006/table">
            <a:tbl>
              <a:tblPr firstRow="1"/>
              <a:tblGrid>
                <a:gridCol w="498475"/>
                <a:gridCol w="1190625"/>
                <a:gridCol w="1120775"/>
                <a:gridCol w="1150565"/>
                <a:gridCol w="1080120"/>
              </a:tblGrid>
              <a:tr h="1809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COLOR</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WEIGHT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Nut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Red</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12</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Group 301" descr="Πίνακας παραδείγματος περιορισμού όπου το SP WHERE S δίαιση ίσο με ‘S1’, AND P δίαιση ίσο με ‘P1’&#10;."/>
          <p:cNvGraphicFramePr>
            <a:graphicFrameLocks/>
          </p:cNvGraphicFramePr>
          <p:nvPr>
            <p:custDataLst>
              <p:tags r:id="rId4"/>
            </p:custDataLst>
            <p:extLst>
              <p:ext uri="{D42A27DB-BD31-4B8C-83A1-F6EECF244321}">
                <p14:modId xmlns:p14="http://schemas.microsoft.com/office/powerpoint/2010/main" val="966502377"/>
              </p:ext>
            </p:extLst>
          </p:nvPr>
        </p:nvGraphicFramePr>
        <p:xfrm>
          <a:off x="503808" y="4941168"/>
          <a:ext cx="3691156" cy="920750"/>
        </p:xfrm>
        <a:graphic>
          <a:graphicData uri="http://schemas.openxmlformats.org/drawingml/2006/table">
            <a:tbl>
              <a:tblPr firstRow="1"/>
              <a:tblGrid>
                <a:gridCol w="1218778"/>
                <a:gridCol w="1236189"/>
                <a:gridCol w="1236189"/>
              </a:tblGrid>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QTY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300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125" descr="."/>
          <p:cNvSpPr>
            <a:spLocks noChangeArrowheads="1"/>
          </p:cNvSpPr>
          <p:nvPr>
            <p:custDataLst>
              <p:tags r:id="rId5"/>
            </p:custDataLst>
          </p:nvPr>
        </p:nvSpPr>
        <p:spPr bwMode="auto">
          <a:xfrm>
            <a:off x="4922538" y="2131368"/>
            <a:ext cx="3393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S WHERE CITY = ‘London’</a:t>
            </a:r>
            <a:r>
              <a:rPr lang="el-GR" altLang="el-GR" sz="2400" dirty="0"/>
              <a:t> </a:t>
            </a:r>
          </a:p>
        </p:txBody>
      </p:sp>
      <p:sp>
        <p:nvSpPr>
          <p:cNvPr id="10" name="Rectangle 249" descr="."/>
          <p:cNvSpPr>
            <a:spLocks noChangeArrowheads="1"/>
          </p:cNvSpPr>
          <p:nvPr>
            <p:custDataLst>
              <p:tags r:id="rId6"/>
            </p:custDataLst>
          </p:nvPr>
        </p:nvSpPr>
        <p:spPr bwMode="auto">
          <a:xfrm>
            <a:off x="5720581" y="3499222"/>
            <a:ext cx="31261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P WHERE WEIGHT &lt; 14</a:t>
            </a:r>
            <a:r>
              <a:rPr lang="el-GR" altLang="el-GR" sz="2400" dirty="0"/>
              <a:t> </a:t>
            </a:r>
          </a:p>
        </p:txBody>
      </p:sp>
      <p:sp>
        <p:nvSpPr>
          <p:cNvPr id="13" name="Rectangle 302" descr="."/>
          <p:cNvSpPr>
            <a:spLocks noChangeArrowheads="1"/>
          </p:cNvSpPr>
          <p:nvPr>
            <p:custDataLst>
              <p:tags r:id="rId7"/>
            </p:custDataLst>
          </p:nvPr>
        </p:nvSpPr>
        <p:spPr bwMode="auto">
          <a:xfrm>
            <a:off x="4536058" y="5013176"/>
            <a:ext cx="4310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altLang="el-GR" sz="2400" dirty="0"/>
              <a:t>SP WHERE S# = ‘S</a:t>
            </a:r>
            <a:r>
              <a:rPr lang="el-GR" altLang="el-GR" sz="2400" dirty="0"/>
              <a:t>1</a:t>
            </a:r>
            <a:r>
              <a:rPr lang="en-GB" altLang="el-GR" sz="2400" dirty="0"/>
              <a:t>’ AND P# = ‘P</a:t>
            </a:r>
            <a:r>
              <a:rPr lang="el-GR" altLang="el-GR" sz="2400" dirty="0"/>
              <a:t>1</a:t>
            </a:r>
            <a:r>
              <a:rPr lang="en-GB" altLang="el-GR" sz="24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11472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116632"/>
            <a:ext cx="8229600" cy="1152128"/>
          </a:xfrm>
        </p:spPr>
        <p:txBody>
          <a:bodyPr>
            <a:normAutofit/>
          </a:bodyPr>
          <a:lstStyle/>
          <a:p>
            <a:r>
              <a:rPr lang="el-GR" altLang="el-GR" dirty="0">
                <a:latin typeface="+mn-lt"/>
              </a:rPr>
              <a:t>Προβολή</a:t>
            </a:r>
            <a:endParaRPr lang="el-GR" dirty="0">
              <a:latin typeface="+mn-lt"/>
            </a:endParaRPr>
          </a:p>
        </p:txBody>
      </p:sp>
      <p:sp>
        <p:nvSpPr>
          <p:cNvPr id="20" name="Rectangle 4" descr="Η προβολή της σχέσης Α πάνω στα γνωρίσματα Χ, Υ, ..., Ζ (όπου τα Χ, Υ, ..., Ζ είναι γνωρίσματα της σχέσης Α)&#10;Α [Χ, Υ, ..., Ζ]&#10;είναι μια σχέση με επικεφαλίδα {Χ, Υ, ..., Ζ} και με κορμό που αποτελείται από το σύνολο όλων των συστοιχιών {Χ άνω κάτω τελεία x, Υ άνω κάτω τελεία y, ..., Ζ άνω κάτω τελεία z} που είναι τέτοιες ώστε να υπάρχει στη σχέση Α μια συστοιχία με τιμή x στο γνώρισμα Χ, y στο γνώρισμα Y και z στο γνώρισμα Z.&#10;"/>
          <p:cNvSpPr txBox="1">
            <a:spLocks noChangeArrowheads="1"/>
          </p:cNvSpPr>
          <p:nvPr/>
        </p:nvSpPr>
        <p:spPr>
          <a:xfrm>
            <a:off x="457200" y="1844675"/>
            <a:ext cx="8229600" cy="316850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altLang="el-GR" sz="2800" dirty="0" smtClean="0"/>
              <a:t>Η προβολή της σχέσης Α πάνω στα γνωρίσματα Χ, Υ, ..., Ζ (όπου τα Χ, Υ, ..., Ζ είναι γνωρίσματα της σχέσης Α)</a:t>
            </a:r>
          </a:p>
          <a:p>
            <a:pPr marL="0" indent="0" algn="ctr">
              <a:lnSpc>
                <a:spcPct val="80000"/>
              </a:lnSpc>
              <a:buFont typeface="Wingdings" pitchFamily="2" charset="2"/>
              <a:buNone/>
            </a:pPr>
            <a:r>
              <a:rPr lang="el-GR" altLang="el-GR" sz="2800" dirty="0" smtClean="0"/>
              <a:t>Α [Χ, Υ, ..., Ζ]</a:t>
            </a:r>
          </a:p>
          <a:p>
            <a:pPr marL="0" indent="0" algn="just">
              <a:lnSpc>
                <a:spcPct val="80000"/>
              </a:lnSpc>
              <a:buFont typeface="Wingdings" pitchFamily="2" charset="2"/>
              <a:buNone/>
            </a:pPr>
            <a:r>
              <a:rPr lang="el-GR" altLang="el-GR" sz="2800" dirty="0" smtClean="0"/>
              <a:t>είναι μια σχέση με επικεφαλίδα {Χ, Υ, ..., Ζ} και με κορμό που αποτελείται από το σύνολο όλων των συστοιχιών {Χ:</a:t>
            </a:r>
            <a:r>
              <a:rPr lang="en-GB" altLang="el-GR" sz="2800" dirty="0" smtClean="0"/>
              <a:t>x</a:t>
            </a:r>
            <a:r>
              <a:rPr lang="el-GR" altLang="el-GR" sz="2800" dirty="0" smtClean="0"/>
              <a:t>, Υ:</a:t>
            </a:r>
            <a:r>
              <a:rPr lang="en-GB" altLang="el-GR" sz="2800" dirty="0" smtClean="0"/>
              <a:t>y</a:t>
            </a:r>
            <a:r>
              <a:rPr lang="el-GR" altLang="el-GR" sz="2800" dirty="0" smtClean="0"/>
              <a:t>, ..., Ζ:</a:t>
            </a:r>
            <a:r>
              <a:rPr lang="en-GB" altLang="el-GR" sz="2800" dirty="0" smtClean="0"/>
              <a:t>z</a:t>
            </a:r>
            <a:r>
              <a:rPr lang="el-GR" altLang="el-GR" sz="2800" dirty="0" smtClean="0"/>
              <a:t>} που είναι τέτοιες ώστε να υπάρχει στη σχέση Α μια συστοιχία με τιμή </a:t>
            </a:r>
            <a:r>
              <a:rPr lang="en-GB" altLang="el-GR" sz="2800" dirty="0" smtClean="0"/>
              <a:t>x</a:t>
            </a:r>
            <a:r>
              <a:rPr lang="el-GR" altLang="el-GR" sz="2800" dirty="0" smtClean="0"/>
              <a:t> στο γνώρισμα Χ, </a:t>
            </a:r>
            <a:r>
              <a:rPr lang="en-GB" altLang="el-GR" sz="2800" dirty="0" smtClean="0"/>
              <a:t>y</a:t>
            </a:r>
            <a:r>
              <a:rPr lang="el-GR" altLang="el-GR" sz="2800" dirty="0" smtClean="0"/>
              <a:t> στο γνώρισμα Y και </a:t>
            </a:r>
            <a:r>
              <a:rPr lang="en-GB" altLang="el-GR" sz="2800" dirty="0" smtClean="0"/>
              <a:t>z</a:t>
            </a:r>
            <a:r>
              <a:rPr lang="el-GR" altLang="el-GR" sz="2800" dirty="0" smtClean="0"/>
              <a:t> στο γνώρισμα Z.</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16632"/>
            <a:ext cx="8208912"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Παραδείγματα Προβολής</a:t>
            </a:r>
            <a:endParaRPr lang="el-GR" dirty="0">
              <a:latin typeface="+mn-lt"/>
            </a:endParaRPr>
          </a:p>
        </p:txBody>
      </p:sp>
      <p:graphicFrame>
        <p:nvGraphicFramePr>
          <p:cNvPr id="6" name="Group 100" descr="παράδειγμα προβολής όπου S ίσο με City και P ίσο με color και city."/>
          <p:cNvGraphicFramePr>
            <a:graphicFrameLocks noGrp="1"/>
          </p:cNvGraphicFramePr>
          <p:nvPr>
            <p:ph sz="half" idx="1"/>
            <p:custDataLst>
              <p:tags r:id="rId2"/>
            </p:custDataLst>
            <p:extLst>
              <p:ext uri="{D42A27DB-BD31-4B8C-83A1-F6EECF244321}">
                <p14:modId xmlns:p14="http://schemas.microsoft.com/office/powerpoint/2010/main" val="3092769542"/>
              </p:ext>
            </p:extLst>
          </p:nvPr>
        </p:nvGraphicFramePr>
        <p:xfrm>
          <a:off x="1116459" y="1484784"/>
          <a:ext cx="1811338" cy="1879602"/>
        </p:xfrm>
        <a:graphic>
          <a:graphicData uri="http://schemas.openxmlformats.org/drawingml/2006/table">
            <a:tbl>
              <a:tblPr firstRow="1"/>
              <a:tblGrid>
                <a:gridCol w="1811338"/>
              </a:tblGrid>
              <a:tr h="4397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Athens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109" descr="."/>
          <p:cNvSpPr>
            <a:spLocks noChangeArrowheads="1"/>
          </p:cNvSpPr>
          <p:nvPr>
            <p:custDataLst>
              <p:tags r:id="rId3"/>
            </p:custDataLst>
          </p:nvPr>
        </p:nvSpPr>
        <p:spPr bwMode="auto">
          <a:xfrm>
            <a:off x="4860032" y="4580409"/>
            <a:ext cx="253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P [COLOR, CITY]</a:t>
            </a:r>
          </a:p>
        </p:txBody>
      </p:sp>
      <p:graphicFrame>
        <p:nvGraphicFramePr>
          <p:cNvPr id="8" name="Group 107" descr="."/>
          <p:cNvGraphicFramePr>
            <a:graphicFrameLocks/>
          </p:cNvGraphicFramePr>
          <p:nvPr>
            <p:custDataLst>
              <p:tags r:id="rId4"/>
            </p:custDataLst>
            <p:extLst>
              <p:ext uri="{D42A27DB-BD31-4B8C-83A1-F6EECF244321}">
                <p14:modId xmlns:p14="http://schemas.microsoft.com/office/powerpoint/2010/main" val="3852415413"/>
              </p:ext>
            </p:extLst>
          </p:nvPr>
        </p:nvGraphicFramePr>
        <p:xfrm>
          <a:off x="1116459" y="3645372"/>
          <a:ext cx="3311525" cy="2447926"/>
        </p:xfrm>
        <a:graphic>
          <a:graphicData uri="http://schemas.openxmlformats.org/drawingml/2006/table">
            <a:tbl>
              <a:tblPr firstRow="1"/>
              <a:tblGrid>
                <a:gridCol w="1571625"/>
                <a:gridCol w="1739900"/>
              </a:tblGrid>
              <a:tr h="5032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COLOR</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Green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Rome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08" descr="."/>
          <p:cNvSpPr>
            <a:spLocks noChangeArrowheads="1"/>
          </p:cNvSpPr>
          <p:nvPr>
            <p:custDataLst>
              <p:tags r:id="rId5"/>
            </p:custDataLst>
          </p:nvPr>
        </p:nvSpPr>
        <p:spPr bwMode="auto">
          <a:xfrm>
            <a:off x="5019204" y="1945159"/>
            <a:ext cx="1497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S   [CITY]</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7" y="80293"/>
            <a:ext cx="8352928" cy="1260475"/>
          </a:xfrm>
        </p:spPr>
        <p:txBody>
          <a:bodyPr>
            <a:normAutofit/>
          </a:bodyPr>
          <a:lstStyle/>
          <a:p>
            <a:r>
              <a:rPr lang="el-GR" altLang="el-GR" dirty="0">
                <a:latin typeface="+mn-lt"/>
              </a:rPr>
              <a:t>Φυσική </a:t>
            </a:r>
            <a:r>
              <a:rPr lang="el-GR" altLang="el-GR" dirty="0" smtClean="0">
                <a:latin typeface="+mn-lt"/>
              </a:rPr>
              <a:t>σύζευξη (1 από 2)</a:t>
            </a:r>
            <a:endParaRPr lang="el-GR" dirty="0">
              <a:latin typeface="+mn-lt"/>
            </a:endParaRPr>
          </a:p>
        </p:txBody>
      </p:sp>
      <p:sp>
        <p:nvSpPr>
          <p:cNvPr id="8" name="Content Placeholder 2" descr="Έστω οι σχέσεις Α και Β έχουν τις επικεφαλίδες&#10;{Χ1, Χ2, ..., Χm, Y1, Y2, …, Yn} και {Υ1, Υ2, ..., Yn, Z1, Z2, …, Zp} αντίστοιχα, δηλ. τα γνωρίσματα Υ1, Υ2, ..., Yn (και μόνο αυτά) είναι κοινά στις δύο σχέσεις, τα Χ1, Χ2, ..., Xm είναι τα υπόλοιπα γνωρίσματα της Α και τα Ζ1, Ζ2, ..., Zp είναι τα υπόλοιπα γνωρίσματα της Β. Έστω επίσης ότι τα αντίστοιχα γνωρίσματα (τα γνωρίσματα με ίδιο όνομα) ορίζονται στο ίδιο πεδίο ορισμού. Ας θεωρήσουμε τώρα ότι τα {Χ1, Χ2,..., Xm}, {Υ1, Υ2, ..., Yn} και {Ζ1, Ζ2, ..., Zp} είναι τρία σύνθετα γνωρίσματα, που ονομάζονται Χ, Υ και Ζ αντίστοιχα. &#10;"/>
          <p:cNvSpPr>
            <a:spLocks noGrp="1"/>
          </p:cNvSpPr>
          <p:nvPr>
            <p:ph idx="4294967295"/>
          </p:nvPr>
        </p:nvSpPr>
        <p:spPr>
          <a:xfrm>
            <a:off x="467544" y="1484784"/>
            <a:ext cx="8208912" cy="4176464"/>
          </a:xfrm>
        </p:spPr>
        <p:txBody>
          <a:bodyPr>
            <a:noAutofit/>
          </a:bodyPr>
          <a:lstStyle/>
          <a:p>
            <a:pPr marL="0" indent="0" algn="just">
              <a:buFont typeface="Wingdings" pitchFamily="2" charset="2"/>
              <a:buNone/>
            </a:pPr>
            <a:r>
              <a:rPr lang="el-GR" altLang="el-GR" sz="2400" dirty="0"/>
              <a:t>Έστω οι σχέσεις Α και Β έχουν τις επικεφαλίδες</a:t>
            </a:r>
          </a:p>
          <a:p>
            <a:pPr marL="0" indent="0" algn="just">
              <a:buFont typeface="Wingdings" pitchFamily="2" charset="2"/>
              <a:buNone/>
            </a:pPr>
            <a:r>
              <a:rPr lang="el-GR" altLang="el-GR" sz="2400" dirty="0"/>
              <a:t>{Χ1, Χ2, ..., Χ</a:t>
            </a:r>
            <a:r>
              <a:rPr lang="en-GB" altLang="el-GR" sz="2400" dirty="0"/>
              <a:t>m</a:t>
            </a:r>
            <a:r>
              <a:rPr lang="el-GR" altLang="el-GR" sz="2400" dirty="0"/>
              <a:t>, </a:t>
            </a:r>
            <a:r>
              <a:rPr lang="en-GB" altLang="el-GR" sz="2400" dirty="0"/>
              <a:t>Y</a:t>
            </a:r>
            <a:r>
              <a:rPr lang="el-GR" altLang="el-GR" sz="2400" dirty="0"/>
              <a:t>1, </a:t>
            </a:r>
            <a:r>
              <a:rPr lang="en-GB" altLang="el-GR" sz="2400" dirty="0"/>
              <a:t>Y</a:t>
            </a:r>
            <a:r>
              <a:rPr lang="el-GR" altLang="el-GR" sz="2400" dirty="0"/>
              <a:t>2, …, </a:t>
            </a:r>
            <a:r>
              <a:rPr lang="en-GB" altLang="el-GR" sz="2400" dirty="0" err="1"/>
              <a:t>Yn</a:t>
            </a:r>
            <a:r>
              <a:rPr lang="el-GR" altLang="el-GR" sz="2400" dirty="0"/>
              <a:t>} και {Υ1, Υ2, ..., </a:t>
            </a:r>
            <a:r>
              <a:rPr lang="en-GB" altLang="el-GR" sz="2400" dirty="0" err="1"/>
              <a:t>Yn</a:t>
            </a:r>
            <a:r>
              <a:rPr lang="el-GR" altLang="el-GR" sz="2400" dirty="0"/>
              <a:t>, </a:t>
            </a:r>
            <a:r>
              <a:rPr lang="en-GB" altLang="el-GR" sz="2400" dirty="0"/>
              <a:t>Z</a:t>
            </a:r>
            <a:r>
              <a:rPr lang="el-GR" altLang="el-GR" sz="2400" dirty="0"/>
              <a:t>1, </a:t>
            </a:r>
            <a:r>
              <a:rPr lang="en-GB" altLang="el-GR" sz="2400" dirty="0"/>
              <a:t>Z</a:t>
            </a:r>
            <a:r>
              <a:rPr lang="el-GR" altLang="el-GR" sz="2400" dirty="0"/>
              <a:t>2, …, </a:t>
            </a:r>
            <a:r>
              <a:rPr lang="en-GB" altLang="el-GR" sz="2400" dirty="0" err="1"/>
              <a:t>Zp</a:t>
            </a:r>
            <a:r>
              <a:rPr lang="el-GR" altLang="el-GR" sz="2400" dirty="0"/>
              <a:t>} αντίστοιχα, δηλ. τα γνωρίσματα Υ1, Υ2, ..., </a:t>
            </a:r>
            <a:r>
              <a:rPr lang="en-GB" altLang="el-GR" sz="2400" dirty="0" err="1"/>
              <a:t>Yn</a:t>
            </a:r>
            <a:r>
              <a:rPr lang="el-GR" altLang="el-GR" sz="2400" dirty="0"/>
              <a:t> (και μόνο αυτά) είναι κοινά στις δύο σχέσεις, τα Χ1, Χ2, ..., </a:t>
            </a:r>
            <a:r>
              <a:rPr lang="en-GB" altLang="el-GR" sz="2400" dirty="0" err="1"/>
              <a:t>Xm</a:t>
            </a:r>
            <a:r>
              <a:rPr lang="el-GR" altLang="el-GR" sz="2400" dirty="0"/>
              <a:t> είναι τα υπόλοιπα γνωρίσματα της Α και τα Ζ1, Ζ2, ..., </a:t>
            </a:r>
            <a:r>
              <a:rPr lang="en-GB" altLang="el-GR" sz="2400" dirty="0" err="1"/>
              <a:t>Zp</a:t>
            </a:r>
            <a:r>
              <a:rPr lang="el-GR" altLang="el-GR" sz="2400" dirty="0"/>
              <a:t> είναι τα υπόλοιπα γνωρίσματα της Β. Έστω επίσης ότι τα αντίστοιχα γνωρίσματα (τα γνωρίσματα με ίδιο όνομα) ορίζονται στο ίδιο πεδίο ορισμού. Ας θεωρήσουμε τώρα ότι τα {Χ1, Χ2,..., </a:t>
            </a:r>
            <a:r>
              <a:rPr lang="en-GB" altLang="el-GR" sz="2400" dirty="0" err="1"/>
              <a:t>Xm</a:t>
            </a:r>
            <a:r>
              <a:rPr lang="el-GR" altLang="el-GR" sz="2400" dirty="0"/>
              <a:t>}, {Υ1, Υ2, ..., </a:t>
            </a:r>
            <a:r>
              <a:rPr lang="en-GB" altLang="el-GR" sz="2400" dirty="0" err="1"/>
              <a:t>Yn</a:t>
            </a:r>
            <a:r>
              <a:rPr lang="el-GR" altLang="el-GR" sz="2400" dirty="0"/>
              <a:t>} και {Ζ1, Ζ2, ..., </a:t>
            </a:r>
            <a:r>
              <a:rPr lang="en-GB" altLang="el-GR" sz="2400" dirty="0" err="1"/>
              <a:t>Zp</a:t>
            </a:r>
            <a:r>
              <a:rPr lang="el-GR" altLang="el-GR" sz="2400" dirty="0"/>
              <a:t>} είναι τρία σύνθετα γνωρίσματα, που ονομάζονται Χ, Υ και Ζ αντίστοιχα.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Φυσική σύζευξη </a:t>
            </a:r>
            <a:r>
              <a:rPr lang="el-GR" altLang="el-GR" dirty="0" smtClean="0"/>
              <a:t>(2 </a:t>
            </a:r>
            <a:r>
              <a:rPr lang="el-GR" altLang="el-GR" dirty="0"/>
              <a:t>από 2)</a:t>
            </a:r>
            <a:endParaRPr lang="el-GR" dirty="0">
              <a:latin typeface="+mn-lt"/>
            </a:endParaRPr>
          </a:p>
        </p:txBody>
      </p:sp>
      <p:sp>
        <p:nvSpPr>
          <p:cNvPr id="9" name="Content Placeholder 2" descr="Τότε, η φυσική σύζευξη των σχέσεων Α και Β, Α JOIN B, είναι μια σχέση με επικεφαλίδα {Χ, Υ, Ζ} και κορμό που αποτελείται από το σύνολο όλων των γνωρισμάτων {X άνω κάτω τελεία x, Y άνω κάτω τελεία y, Z άνω κάτω τελεία z} που είναι τέτοια ώστε να εμφανίζεται στη σχέση Α ένα γνώρισμα με τιμή x  στο γνώρισμα Χ και με τιμή y στο γνώρισμα Υ και στη σχέση Β ένα γνώρισμα με τιμή y στο γνώρισμα Υ και με τιμή z στο γνώρισμα Ζ.&#10;"/>
          <p:cNvSpPr>
            <a:spLocks noGrp="1"/>
          </p:cNvSpPr>
          <p:nvPr>
            <p:ph idx="4294967295"/>
          </p:nvPr>
        </p:nvSpPr>
        <p:spPr>
          <a:xfrm>
            <a:off x="467544" y="1988840"/>
            <a:ext cx="8280920" cy="2808312"/>
          </a:xfrm>
        </p:spPr>
        <p:txBody>
          <a:bodyPr>
            <a:normAutofit/>
          </a:bodyPr>
          <a:lstStyle/>
          <a:p>
            <a:pPr marL="0" indent="0" algn="just">
              <a:buFont typeface="Wingdings" pitchFamily="2" charset="2"/>
              <a:buNone/>
            </a:pPr>
            <a:r>
              <a:rPr lang="el-GR" altLang="el-GR" sz="2400" dirty="0"/>
              <a:t>Τότε, η φυσική σύζευξη των σχέσεων Α και Β, Α</a:t>
            </a:r>
            <a:r>
              <a:rPr lang="en-GB" altLang="el-GR" sz="2400" dirty="0"/>
              <a:t> JOIN B</a:t>
            </a:r>
            <a:r>
              <a:rPr lang="el-GR" altLang="el-GR" sz="2400" dirty="0"/>
              <a:t>, είναι μια σχέση με επικεφαλίδα {Χ, Υ, Ζ} και κορμό που αποτελείται από το σύνολο όλων των γνωρισμάτων {</a:t>
            </a:r>
            <a:r>
              <a:rPr lang="en-GB" altLang="el-GR" sz="2400" dirty="0"/>
              <a:t>X</a:t>
            </a:r>
            <a:r>
              <a:rPr lang="el-GR" altLang="el-GR" sz="2400" dirty="0"/>
              <a:t>:</a:t>
            </a:r>
            <a:r>
              <a:rPr lang="en-GB" altLang="el-GR" sz="2400" dirty="0"/>
              <a:t>x</a:t>
            </a:r>
            <a:r>
              <a:rPr lang="el-GR" altLang="el-GR" sz="2400" dirty="0"/>
              <a:t>, </a:t>
            </a:r>
            <a:r>
              <a:rPr lang="en-GB" altLang="el-GR" sz="2400" dirty="0"/>
              <a:t>Y</a:t>
            </a:r>
            <a:r>
              <a:rPr lang="el-GR" altLang="el-GR" sz="2400" dirty="0"/>
              <a:t>:</a:t>
            </a:r>
            <a:r>
              <a:rPr lang="en-GB" altLang="el-GR" sz="2400" dirty="0"/>
              <a:t>y</a:t>
            </a:r>
            <a:r>
              <a:rPr lang="el-GR" altLang="el-GR" sz="2400" dirty="0"/>
              <a:t>, </a:t>
            </a:r>
            <a:r>
              <a:rPr lang="en-GB" altLang="el-GR" sz="2400" dirty="0"/>
              <a:t>Z</a:t>
            </a:r>
            <a:r>
              <a:rPr lang="el-GR" altLang="el-GR" sz="2400" dirty="0"/>
              <a:t>:</a:t>
            </a:r>
            <a:r>
              <a:rPr lang="en-GB" altLang="el-GR" sz="2400" dirty="0"/>
              <a:t>z</a:t>
            </a:r>
            <a:r>
              <a:rPr lang="el-GR" altLang="el-GR" sz="2400" dirty="0"/>
              <a:t>} που είναι τέτοια ώστε να εμφανίζεται στη σχέση Α ένα γνώρισμα με τιμή </a:t>
            </a:r>
            <a:r>
              <a:rPr lang="en-GB" altLang="el-GR" sz="2400" dirty="0"/>
              <a:t>x</a:t>
            </a:r>
            <a:r>
              <a:rPr lang="el-GR" altLang="el-GR" sz="2400" dirty="0"/>
              <a:t>  στο γνώρισμα Χ και με τιμή </a:t>
            </a:r>
            <a:r>
              <a:rPr lang="en-GB" altLang="el-GR" sz="2400" dirty="0"/>
              <a:t>y</a:t>
            </a:r>
            <a:r>
              <a:rPr lang="el-GR" altLang="el-GR" sz="2400" dirty="0"/>
              <a:t> στο γνώρισμα Υ και στη σχέση Β ένα γνώρισμα με τιμή </a:t>
            </a:r>
            <a:r>
              <a:rPr lang="en-GB" altLang="el-GR" sz="2400" dirty="0"/>
              <a:t>y</a:t>
            </a:r>
            <a:r>
              <a:rPr lang="el-GR" altLang="el-GR" sz="2400" dirty="0"/>
              <a:t> στο γνώρισμα Υ και με τιμή </a:t>
            </a:r>
            <a:r>
              <a:rPr lang="en-GB" altLang="el-GR" sz="2400" dirty="0"/>
              <a:t>z</a:t>
            </a:r>
            <a:r>
              <a:rPr lang="el-GR" altLang="el-GR" sz="2400" dirty="0"/>
              <a:t> στο γνώρισμα Ζ.</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208912" cy="1008112"/>
          </a:xfrm>
        </p:spPr>
        <p:txBody>
          <a:bodyPr>
            <a:noAutofit/>
          </a:bodyPr>
          <a:lstStyle/>
          <a:p>
            <a:r>
              <a:rPr lang="el-GR" altLang="el-GR" dirty="0">
                <a:latin typeface="+mn-lt"/>
              </a:rPr>
              <a:t>Παράδειγμα Φυσικής Σύζευξης</a:t>
            </a:r>
            <a:endParaRPr lang="el-GR" dirty="0">
              <a:latin typeface="+mn-lt"/>
            </a:endParaRPr>
          </a:p>
        </p:txBody>
      </p:sp>
      <p:graphicFrame>
        <p:nvGraphicFramePr>
          <p:cNvPr id="8" name="Group 597" descr="Η φυσική σύζευξη S join P."/>
          <p:cNvGraphicFramePr>
            <a:graphicFrameLocks noGrp="1"/>
          </p:cNvGraphicFramePr>
          <p:nvPr>
            <p:ph idx="1"/>
            <p:custDataLst>
              <p:tags r:id="rId2"/>
            </p:custDataLst>
            <p:extLst>
              <p:ext uri="{D42A27DB-BD31-4B8C-83A1-F6EECF244321}">
                <p14:modId xmlns:p14="http://schemas.microsoft.com/office/powerpoint/2010/main" val="2071141580"/>
              </p:ext>
            </p:extLst>
          </p:nvPr>
        </p:nvGraphicFramePr>
        <p:xfrm>
          <a:off x="539425" y="1196752"/>
          <a:ext cx="8209039" cy="4358640"/>
        </p:xfrm>
        <a:graphic>
          <a:graphicData uri="http://schemas.openxmlformats.org/drawingml/2006/table">
            <a:tbl>
              <a:tblPr firstRow="1"/>
              <a:tblGrid>
                <a:gridCol w="517458"/>
                <a:gridCol w="1129136"/>
                <a:gridCol w="1129135"/>
                <a:gridCol w="1215877"/>
                <a:gridCol w="607191"/>
                <a:gridCol w="1217372"/>
                <a:gridCol w="1127640"/>
                <a:gridCol w="1265230"/>
              </a:tblGrid>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COLOR</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WEIGHT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Nut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Screw</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Smith</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Cog</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19</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Bolt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Green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17</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Jones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Blake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30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Bolt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Green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Blake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30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Nut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Screw</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9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a:t>
                      </a:r>
                      <a:r>
                        <a:rPr kumimoji="0" lang="el-GR" altLang="el-GR" sz="2000" b="0" i="0" u="none" strike="noStrike" cap="none" normalizeH="0" baseline="0" smtClean="0">
                          <a:ln>
                            <a:noFill/>
                          </a:ln>
                          <a:solidFill>
                            <a:schemeClr val="tx1"/>
                          </a:solidFill>
                          <a:effectLst/>
                          <a:latin typeface="+mn-lt"/>
                          <a:cs typeface="Times New Roman" pitchFamily="18" charset="0"/>
                        </a:rPr>
                        <a:t>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Cog</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19</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595" descr="."/>
          <p:cNvSpPr>
            <a:spLocks noChangeArrowheads="1"/>
          </p:cNvSpPr>
          <p:nvPr/>
        </p:nvSpPr>
        <p:spPr bwMode="auto">
          <a:xfrm>
            <a:off x="2841625" y="5733256"/>
            <a:ext cx="4273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l-GR" altLang="el-GR" sz="2800" dirty="0"/>
              <a:t>Η φυσική σύζευξη </a:t>
            </a:r>
            <a:r>
              <a:rPr lang="en-GB" altLang="el-GR" sz="2800" dirty="0"/>
              <a:t>S JOIN P</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424935" cy="1260475"/>
          </a:xfrm>
        </p:spPr>
        <p:txBody>
          <a:bodyPr>
            <a:normAutofit/>
          </a:bodyPr>
          <a:lstStyle/>
          <a:p>
            <a:r>
              <a:rPr lang="el-GR" altLang="el-GR" dirty="0">
                <a:latin typeface="+mn-lt"/>
              </a:rPr>
              <a:t>Ιδιότητες Φυσικής Σύζευξης</a:t>
            </a:r>
            <a:endParaRPr lang="el-GR" dirty="0">
              <a:latin typeface="+mn-lt"/>
            </a:endParaRPr>
          </a:p>
        </p:txBody>
      </p:sp>
      <p:sp>
        <p:nvSpPr>
          <p:cNvPr id="2" name="Ορθογώνιο 1" descr="Η σύζευξη είναι προσεταιριστική και αντιμεταθετική,&#10;δηλαδή  (Α JOIN B) JOIN C  είναι ισοδύναμο με:&#10;             Α JOIN (B JOIN C)  είναι ισοδύναμο με:&#10;             Α JOIN B JOIN C  &#10;Αν οι σχέσεις Α και Β δεν έχουν κανένα κοινό όνομα γνωρίσματος, &#10;η Α JOIN B είναι ισοδύναμη με την A TIMES B.&#10;"/>
          <p:cNvSpPr/>
          <p:nvPr/>
        </p:nvSpPr>
        <p:spPr>
          <a:xfrm>
            <a:off x="467544" y="1772816"/>
            <a:ext cx="8280920" cy="3108543"/>
          </a:xfrm>
          <a:prstGeom prst="rect">
            <a:avLst/>
          </a:prstGeom>
        </p:spPr>
        <p:txBody>
          <a:bodyPr wrap="square">
            <a:spAutoFit/>
          </a:bodyPr>
          <a:lstStyle/>
          <a:p>
            <a:pPr algn="just"/>
            <a:r>
              <a:rPr lang="el-GR" altLang="el-GR" sz="2800" dirty="0"/>
              <a:t>Η σύζευξη είναι </a:t>
            </a:r>
            <a:r>
              <a:rPr lang="el-GR" altLang="el-GR" sz="2800" dirty="0" err="1"/>
              <a:t>προσεταιριστική</a:t>
            </a:r>
            <a:r>
              <a:rPr lang="el-GR" altLang="el-GR" sz="2800" dirty="0"/>
              <a:t> και </a:t>
            </a:r>
            <a:r>
              <a:rPr lang="el-GR" altLang="el-GR" sz="2800" dirty="0" err="1"/>
              <a:t>αντιμεταθετική</a:t>
            </a:r>
            <a:r>
              <a:rPr lang="el-GR" altLang="el-GR" sz="2800" dirty="0"/>
              <a:t>,</a:t>
            </a:r>
          </a:p>
          <a:p>
            <a:pPr algn="just"/>
            <a:r>
              <a:rPr lang="el-GR" altLang="el-GR" sz="2800" dirty="0" smtClean="0"/>
              <a:t>δηλαδή </a:t>
            </a:r>
            <a:r>
              <a:rPr lang="en-GB" altLang="el-GR" sz="2800" dirty="0"/>
              <a:t>	</a:t>
            </a:r>
            <a:r>
              <a:rPr lang="el-GR" altLang="el-GR" sz="2800" dirty="0"/>
              <a:t>(Α </a:t>
            </a:r>
            <a:r>
              <a:rPr lang="en-GB" altLang="el-GR" sz="2800" dirty="0"/>
              <a:t>JOIN B</a:t>
            </a:r>
            <a:r>
              <a:rPr lang="el-GR" altLang="el-GR" sz="2800" dirty="0"/>
              <a:t>) </a:t>
            </a:r>
            <a:r>
              <a:rPr lang="en-GB" altLang="el-GR" sz="2800" dirty="0"/>
              <a:t>JOIN C</a:t>
            </a:r>
            <a:r>
              <a:rPr lang="el-GR" altLang="el-GR" sz="2800" dirty="0"/>
              <a:t> 	είναι ισοδύναμο με:</a:t>
            </a:r>
          </a:p>
          <a:p>
            <a:pPr algn="just"/>
            <a:r>
              <a:rPr lang="el-GR" altLang="el-GR" sz="2800" dirty="0"/>
              <a:t>	</a:t>
            </a:r>
            <a:r>
              <a:rPr lang="el-GR" altLang="el-GR" sz="2800" dirty="0" smtClean="0"/>
              <a:t>            Α </a:t>
            </a:r>
            <a:r>
              <a:rPr lang="en-GB" altLang="el-GR" sz="2800" dirty="0"/>
              <a:t>JOIN</a:t>
            </a:r>
            <a:r>
              <a:rPr lang="el-GR" altLang="el-GR" sz="2800" dirty="0"/>
              <a:t> (</a:t>
            </a:r>
            <a:r>
              <a:rPr lang="en-GB" altLang="el-GR" sz="2800" dirty="0"/>
              <a:t>B JOIN C</a:t>
            </a:r>
            <a:r>
              <a:rPr lang="el-GR" altLang="el-GR" sz="2800" dirty="0"/>
              <a:t>) 	είναι ισοδύναμο με:</a:t>
            </a:r>
          </a:p>
          <a:p>
            <a:pPr algn="just"/>
            <a:r>
              <a:rPr lang="el-GR" altLang="el-GR" sz="2800" dirty="0"/>
              <a:t>	</a:t>
            </a:r>
            <a:r>
              <a:rPr lang="el-GR" altLang="el-GR" sz="2800" dirty="0" smtClean="0"/>
              <a:t>            Α</a:t>
            </a:r>
            <a:r>
              <a:rPr lang="en-GB" altLang="el-GR" sz="2800" dirty="0" smtClean="0"/>
              <a:t> </a:t>
            </a:r>
            <a:r>
              <a:rPr lang="en-GB" altLang="el-GR" sz="2800" dirty="0"/>
              <a:t>JOIN B JOIN C 	</a:t>
            </a:r>
            <a:endParaRPr lang="el-GR" altLang="el-GR" sz="2800" dirty="0"/>
          </a:p>
          <a:p>
            <a:pPr algn="just"/>
            <a:r>
              <a:rPr lang="el-GR" altLang="el-GR" sz="2800" dirty="0"/>
              <a:t>Αν οι σχέσεις Α και Β δεν έχουν κανένα κοινό όνομα γνωρίσματος, </a:t>
            </a:r>
          </a:p>
          <a:p>
            <a:pPr algn="just"/>
            <a:r>
              <a:rPr lang="el-GR" altLang="el-GR" sz="2800" dirty="0"/>
              <a:t>η Α </a:t>
            </a:r>
            <a:r>
              <a:rPr lang="en-GB" altLang="el-GR" sz="2800" dirty="0"/>
              <a:t>JOIN B</a:t>
            </a:r>
            <a:r>
              <a:rPr lang="el-GR" altLang="el-GR" sz="2800" dirty="0"/>
              <a:t> είναι ισοδύναμη με την </a:t>
            </a:r>
            <a:r>
              <a:rPr lang="en-GB" altLang="el-GR" sz="2800" dirty="0"/>
              <a:t>A TIMES B</a:t>
            </a:r>
            <a:r>
              <a:rPr lang="el-GR" altLang="el-GR" sz="28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3529" y="8285"/>
            <a:ext cx="8496944" cy="1188467"/>
          </a:xfrm>
        </p:spPr>
        <p:txBody>
          <a:bodyPr>
            <a:normAutofit/>
          </a:bodyPr>
          <a:lstStyle/>
          <a:p>
            <a:r>
              <a:rPr lang="el-GR" altLang="el-GR" dirty="0" smtClean="0">
                <a:latin typeface="+mn-lt"/>
              </a:rPr>
              <a:t>Σύζευξη θ (1 από 2)</a:t>
            </a:r>
            <a:endParaRPr lang="el-GR" dirty="0">
              <a:latin typeface="+mn-lt"/>
            </a:endParaRPr>
          </a:p>
        </p:txBody>
      </p:sp>
      <p:sp>
        <p:nvSpPr>
          <p:cNvPr id="24" name="Rectangle 4" descr="Η σύζευξη θ της σχέσης Α με βάση το γνώρισμα Χ, με τη σχέση Β με βάση το γνώρισμα Υ, είναι εξ ορισμού το αποτέλεσμα της παράστασης &#10;(A TIMES B) WHERE X θ Y&#10;δηλ. είναι μια σχέση που έχει την ίδια επικεφαλίδα με το καρτεσιανό γινόμενο των Α και Β και ο κορμός της αποτελείται από το σύνολο όλων των συστοιχιών t που είναι τέτοιες ώστε η t να ανήκει σε αυτό το καρτεσιανό γινόμενο και η συνθήκη “Χ θ Υ” να είναι αληθής για τη συστοιχία t.&#10;Τα γνωρίσματα πρέπει να ορίζονται στο ίδιο πεδίο ορισμού και η πράξη πρέπει να έχει νόημα σε αυτό το πεδίο ορισμού.&#10;"/>
          <p:cNvSpPr txBox="1">
            <a:spLocks noChangeArrowheads="1"/>
          </p:cNvSpPr>
          <p:nvPr/>
        </p:nvSpPr>
        <p:spPr>
          <a:xfrm>
            <a:off x="395288" y="1412875"/>
            <a:ext cx="8424862" cy="446439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smtClean="0"/>
              <a:t>Η σύζευξη θ της σχέσης Α με βάση το γνώρισμα Χ, με τη σχέση Β με βάση το γνώρισμα Υ, είναι εξ ορισμού το αποτέλεσμα της παράστασης </a:t>
            </a:r>
            <a:endParaRPr lang="en-GB" altLang="el-GR" sz="2400" dirty="0" smtClean="0"/>
          </a:p>
          <a:p>
            <a:pPr marL="0" indent="0" algn="just">
              <a:lnSpc>
                <a:spcPct val="90000"/>
              </a:lnSpc>
              <a:buFont typeface="Wingdings" pitchFamily="2" charset="2"/>
              <a:buNone/>
            </a:pPr>
            <a:r>
              <a:rPr lang="en-GB" altLang="el-GR" sz="2400" dirty="0" smtClean="0"/>
              <a:t>(A TIMES B) WHERE X </a:t>
            </a:r>
            <a:r>
              <a:rPr lang="el-GR" altLang="el-GR" sz="2400" dirty="0" smtClean="0"/>
              <a:t>θ</a:t>
            </a:r>
            <a:r>
              <a:rPr lang="en-GB" altLang="el-GR" sz="2400" dirty="0" smtClean="0"/>
              <a:t> Y</a:t>
            </a:r>
            <a:endParaRPr lang="el-GR" altLang="el-GR" sz="2400" dirty="0" smtClean="0"/>
          </a:p>
          <a:p>
            <a:pPr marL="0" indent="0" algn="just">
              <a:lnSpc>
                <a:spcPct val="90000"/>
              </a:lnSpc>
              <a:buFont typeface="Wingdings" pitchFamily="2" charset="2"/>
              <a:buNone/>
            </a:pPr>
            <a:r>
              <a:rPr lang="el-GR" altLang="el-GR" sz="2400" dirty="0" smtClean="0"/>
              <a:t>δηλ. είναι μια σχέση που έχει την ίδια επικεφαλίδα με το καρτεσιανό γινόμενο των Α και Β και ο κορμός της αποτελείται από το σύνολο όλων των συστοιχιών </a:t>
            </a:r>
            <a:r>
              <a:rPr lang="en-GB" altLang="el-GR" sz="2400" dirty="0" smtClean="0"/>
              <a:t>t</a:t>
            </a:r>
            <a:r>
              <a:rPr lang="el-GR" altLang="el-GR" sz="2400" dirty="0" smtClean="0"/>
              <a:t> που είναι τέτοιες ώστε η </a:t>
            </a:r>
            <a:r>
              <a:rPr lang="en-GB" altLang="el-GR" sz="2400" dirty="0" smtClean="0"/>
              <a:t>t</a:t>
            </a:r>
            <a:r>
              <a:rPr lang="el-GR" altLang="el-GR" sz="2400" dirty="0" smtClean="0"/>
              <a:t> να ανήκει σε αυτό το καρτεσιανό γινόμενο και η συνθήκη “Χ θ Υ” να είναι αληθής για τη συστοιχία </a:t>
            </a:r>
            <a:r>
              <a:rPr lang="en-GB" altLang="el-GR" sz="2400" dirty="0" smtClean="0"/>
              <a:t>t</a:t>
            </a:r>
            <a:r>
              <a:rPr lang="el-GR" altLang="el-GR" sz="2400" dirty="0" smtClean="0"/>
              <a:t>.</a:t>
            </a:r>
          </a:p>
          <a:p>
            <a:pPr marL="0" indent="0" algn="just">
              <a:lnSpc>
                <a:spcPct val="90000"/>
              </a:lnSpc>
              <a:buFont typeface="Wingdings" pitchFamily="2" charset="2"/>
              <a:buNone/>
            </a:pPr>
            <a:r>
              <a:rPr lang="el-GR" altLang="el-GR" sz="2400" dirty="0" smtClean="0"/>
              <a:t>Τα γνωρίσματα πρέπει να ορίζονται στο ίδιο πεδίο ορισμού και η πράξη πρέπει να έχει νόημα σε αυτό το πεδίο ορισμού.</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44624"/>
            <a:ext cx="8352928" cy="1260475"/>
          </a:xfrm>
        </p:spPr>
        <p:txBody>
          <a:bodyPr>
            <a:noAutofit/>
          </a:bodyPr>
          <a:lstStyle/>
          <a:p>
            <a:r>
              <a:rPr lang="el-GR" altLang="el-GR" dirty="0" smtClean="0"/>
              <a:t>Σύζευξη θ (2 από 2)</a:t>
            </a:r>
            <a:endParaRPr lang="el-GR" dirty="0">
              <a:latin typeface="+mn-lt"/>
            </a:endParaRPr>
          </a:p>
        </p:txBody>
      </p:sp>
      <p:sp>
        <p:nvSpPr>
          <p:cNvPr id="7" name="Rectangle 3"/>
          <p:cNvSpPr txBox="1">
            <a:spLocks noChangeArrowheads="1"/>
          </p:cNvSpPr>
          <p:nvPr/>
        </p:nvSpPr>
        <p:spPr>
          <a:xfrm>
            <a:off x="457200" y="1772816"/>
            <a:ext cx="8229600" cy="21602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400" dirty="0"/>
              <a:t>Η σύζευξη δεν είναι πρωτογενής πράξη. Ισοδυναμεί με το να βρούμε πρώτα το </a:t>
            </a:r>
            <a:r>
              <a:rPr lang="el-GR" altLang="el-GR" sz="2400" dirty="0" err="1"/>
              <a:t>επεκτεταμένο</a:t>
            </a:r>
            <a:r>
              <a:rPr lang="el-GR" altLang="el-GR" sz="2400" dirty="0"/>
              <a:t> καρτεσιανό γινόμενο των δύο σχέσεων (με κατάλληλες μετονομασίες γνωρισμάτων, αν χρειάζεται) και μετά να εφαρμόσουμε έναν κατάλληλο περιορισμό στο αποτέλεσμα.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966218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latin typeface="+mn-lt"/>
              </a:rPr>
              <a:t>Ισοσύζευξη</a:t>
            </a:r>
            <a:endParaRPr lang="el-GR" dirty="0">
              <a:latin typeface="+mn-lt"/>
            </a:endParaRPr>
          </a:p>
        </p:txBody>
      </p:sp>
      <p:sp>
        <p:nvSpPr>
          <p:cNvPr id="7" name="Rectangle 3"/>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Αν το θ είναι “ίσον”, τότε η σύζευξη θ λέγεται ισοσύζευξη (</a:t>
            </a:r>
            <a:r>
              <a:rPr lang="en-US" altLang="el-GR" sz="2800" dirty="0" smtClean="0"/>
              <a:t>equijoin</a:t>
            </a:r>
            <a:r>
              <a:rPr lang="el-GR" altLang="el-GR" sz="2800" dirty="0" smtClean="0"/>
              <a:t>). Το αποτέλεσμα μιας ισοσύζευξης πρέπει να περιέχει δύο γνωρίσματα που έχουν την ιδιότητα οι τιμές τους να είναι ίσες σε κάθε συστοιχία της σχέσης. Αν το ένα από αυτά τα δύο γνωρίσματα απαλειφθεί τότε το αποτέλεσμα είναι μια φυσική σύζευξη.</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altLang="el-GR" dirty="0">
                <a:latin typeface="+mn-lt"/>
              </a:rPr>
              <a:t>Διαίρεση</a:t>
            </a:r>
            <a:endParaRPr lang="el-GR" dirty="0">
              <a:latin typeface="+mn-lt"/>
            </a:endParaRPr>
          </a:p>
        </p:txBody>
      </p:sp>
      <p:sp>
        <p:nvSpPr>
          <p:cNvPr id="7" name="Rectangle 3" descr="Έστω οι σχέσεις Α και Β έχουν τις επικεφαλίδες&#10;(Χ1, Χ2, ..., Χm, Y1, Y2, …, Yn) και (Y1, Y2, …, Yn) αντίστοιχα, δηλ. τα γνωρίσματα Y1, Y2, …, Yn είναι κοινά στις δύο σχέσεις, η Α έχει επιπλέον τα γνωρίσματα Χ1, Χ2, ..., Xm και η Β δεν έχει άλλα γνωρίσματα. Υποθέστε επίσης ότι τα αντίστοιχα γνωρίσματα (δηλ. τα γνωρίσματα με το ίδιο όνομα) ορίζονται στο ίδιο πεδίο ορισμού. Ας θεωρήσουμε τώρα τα {X1, X2, …, Xm} και {Y1, Y2, …, Yn} ως δύο σύνθετα γνωρίσματα, τα Χ και Υ αντίστοιχα. &#10;Τότε, η διαίρεση της Α με τη Β, A DIVIDE B, είναι μια σχέση που έχει επικεφαλίδα {Χ} και ο κορμός της αποτελείται από το σύνολο όλων των συστοιχιών {Χ άνω κάτω τελεία x} που είναι τέτοιες ώστε να υπάρχει μια συστοιχία {X άνω κάτω τελεία x, Y άνω κάτω τελεία y} στη σχέση Α για όλες τις συστοιχίες {Y άνω κάτω τελεία y} που εμφανίζονται στη B. Το αποτέλεσμα δηλαδή αποτελείται από εκείνες τις τιμές Χ από τη σχέση Α που οι αντίστοιχές τους τιμές Υ (στην Α) περιλαμβάνουν όλες τις τιμές Υ από τη σχέση Β.&#10;"/>
          <p:cNvSpPr txBox="1">
            <a:spLocks noChangeArrowheads="1"/>
          </p:cNvSpPr>
          <p:nvPr/>
        </p:nvSpPr>
        <p:spPr>
          <a:xfrm>
            <a:off x="457200" y="1052736"/>
            <a:ext cx="8229600" cy="53285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altLang="el-GR" sz="2400" dirty="0"/>
              <a:t>Έστω οι σχέσεις Α και Β έχουν τις επικεφαλίδες</a:t>
            </a:r>
          </a:p>
          <a:p>
            <a:pPr marL="0" indent="0" algn="just">
              <a:lnSpc>
                <a:spcPct val="80000"/>
              </a:lnSpc>
              <a:buFont typeface="Wingdings" pitchFamily="2" charset="2"/>
              <a:buNone/>
            </a:pPr>
            <a:r>
              <a:rPr lang="el-GR" altLang="el-GR" sz="2400" dirty="0"/>
              <a:t>(Χ1, Χ2, ..., Χ</a:t>
            </a:r>
            <a:r>
              <a:rPr lang="en-GB" altLang="el-GR" sz="2400" dirty="0"/>
              <a:t>m</a:t>
            </a:r>
            <a:r>
              <a:rPr lang="el-GR" altLang="el-GR" sz="2400" dirty="0"/>
              <a:t>, </a:t>
            </a:r>
            <a:r>
              <a:rPr lang="en-GB" altLang="el-GR" sz="2400" dirty="0"/>
              <a:t>Y</a:t>
            </a:r>
            <a:r>
              <a:rPr lang="el-GR" altLang="el-GR" sz="2400" dirty="0"/>
              <a:t>1, </a:t>
            </a:r>
            <a:r>
              <a:rPr lang="en-GB" altLang="el-GR" sz="2400" dirty="0"/>
              <a:t>Y</a:t>
            </a:r>
            <a:r>
              <a:rPr lang="el-GR" altLang="el-GR" sz="2400" dirty="0"/>
              <a:t>2, …, </a:t>
            </a:r>
            <a:r>
              <a:rPr lang="en-GB" altLang="el-GR" sz="2400" dirty="0" err="1"/>
              <a:t>Yn</a:t>
            </a:r>
            <a:r>
              <a:rPr lang="el-GR" altLang="el-GR" sz="2400" dirty="0"/>
              <a:t>) και (</a:t>
            </a:r>
            <a:r>
              <a:rPr lang="en-GB" altLang="el-GR" sz="2400" dirty="0"/>
              <a:t>Y</a:t>
            </a:r>
            <a:r>
              <a:rPr lang="el-GR" altLang="el-GR" sz="2400" dirty="0"/>
              <a:t>1, </a:t>
            </a:r>
            <a:r>
              <a:rPr lang="en-GB" altLang="el-GR" sz="2400" dirty="0"/>
              <a:t>Y</a:t>
            </a:r>
            <a:r>
              <a:rPr lang="el-GR" altLang="el-GR" sz="2400" dirty="0"/>
              <a:t>2, …, </a:t>
            </a:r>
            <a:r>
              <a:rPr lang="en-GB" altLang="el-GR" sz="2400" dirty="0" err="1"/>
              <a:t>Yn</a:t>
            </a:r>
            <a:r>
              <a:rPr lang="el-GR" altLang="el-GR" sz="2400" dirty="0"/>
              <a:t>) αντίστοιχα, δηλ. τα γνωρίσματα </a:t>
            </a:r>
            <a:r>
              <a:rPr lang="en-GB" altLang="el-GR" sz="2400" dirty="0"/>
              <a:t>Y</a:t>
            </a:r>
            <a:r>
              <a:rPr lang="el-GR" altLang="el-GR" sz="2400" dirty="0"/>
              <a:t>1, </a:t>
            </a:r>
            <a:r>
              <a:rPr lang="en-GB" altLang="el-GR" sz="2400" dirty="0"/>
              <a:t>Y</a:t>
            </a:r>
            <a:r>
              <a:rPr lang="el-GR" altLang="el-GR" sz="2400" dirty="0"/>
              <a:t>2, …, </a:t>
            </a:r>
            <a:r>
              <a:rPr lang="en-GB" altLang="el-GR" sz="2400" dirty="0" err="1"/>
              <a:t>Yn</a:t>
            </a:r>
            <a:r>
              <a:rPr lang="el-GR" altLang="el-GR" sz="2400" dirty="0"/>
              <a:t> είναι κοινά στις δύο σχέσεις, η Α έχει επιπλέον τα γνωρίσματα Χ1, Χ2, ..., </a:t>
            </a:r>
            <a:r>
              <a:rPr lang="en-GB" altLang="el-GR" sz="2400" dirty="0" err="1"/>
              <a:t>Xm</a:t>
            </a:r>
            <a:r>
              <a:rPr lang="el-GR" altLang="el-GR" sz="2400" dirty="0"/>
              <a:t> και η Β δεν έχει άλλα γνωρίσματα. Υποθέστε επίσης ότι τα αντίστοιχα γνωρίσματα (δηλ. τα γνωρίσματα με το ίδιο όνομα) ορίζονται στο ίδιο πεδίο ορισμού. Ας θεωρήσουμε τώρα τα {</a:t>
            </a:r>
            <a:r>
              <a:rPr lang="en-GB" altLang="el-GR" sz="2400" dirty="0"/>
              <a:t>X</a:t>
            </a:r>
            <a:r>
              <a:rPr lang="el-GR" altLang="el-GR" sz="2400" dirty="0"/>
              <a:t>1, </a:t>
            </a:r>
            <a:r>
              <a:rPr lang="en-GB" altLang="el-GR" sz="2400" dirty="0"/>
              <a:t>X</a:t>
            </a:r>
            <a:r>
              <a:rPr lang="el-GR" altLang="el-GR" sz="2400" dirty="0"/>
              <a:t>2, …, </a:t>
            </a:r>
            <a:r>
              <a:rPr lang="en-GB" altLang="el-GR" sz="2400" dirty="0" err="1"/>
              <a:t>Xm</a:t>
            </a:r>
            <a:r>
              <a:rPr lang="el-GR" altLang="el-GR" sz="2400" dirty="0"/>
              <a:t>} και {</a:t>
            </a:r>
            <a:r>
              <a:rPr lang="en-GB" altLang="el-GR" sz="2400" dirty="0"/>
              <a:t>Y</a:t>
            </a:r>
            <a:r>
              <a:rPr lang="el-GR" altLang="el-GR" sz="2400" dirty="0"/>
              <a:t>1, </a:t>
            </a:r>
            <a:r>
              <a:rPr lang="en-GB" altLang="el-GR" sz="2400" dirty="0"/>
              <a:t>Y</a:t>
            </a:r>
            <a:r>
              <a:rPr lang="el-GR" altLang="el-GR" sz="2400" dirty="0"/>
              <a:t>2, …, </a:t>
            </a:r>
            <a:r>
              <a:rPr lang="en-GB" altLang="el-GR" sz="2400" dirty="0" err="1"/>
              <a:t>Yn</a:t>
            </a:r>
            <a:r>
              <a:rPr lang="el-GR" altLang="el-GR" sz="2400" dirty="0"/>
              <a:t>} ως δύο σύνθετα γνωρίσματα, τα Χ και Υ αντίστοιχα. </a:t>
            </a:r>
          </a:p>
          <a:p>
            <a:pPr marL="0" indent="0" algn="just">
              <a:lnSpc>
                <a:spcPct val="80000"/>
              </a:lnSpc>
              <a:buFont typeface="Wingdings" pitchFamily="2" charset="2"/>
              <a:buNone/>
            </a:pPr>
            <a:r>
              <a:rPr lang="el-GR" altLang="el-GR" sz="2400" dirty="0"/>
              <a:t>Τότε, η διαίρεση της Α με τη Β, </a:t>
            </a:r>
            <a:r>
              <a:rPr lang="en-GB" altLang="el-GR" sz="2400" dirty="0"/>
              <a:t>A DIVIDE B</a:t>
            </a:r>
            <a:r>
              <a:rPr lang="el-GR" altLang="el-GR" sz="2400" dirty="0"/>
              <a:t>, είναι μια σχέση που έχει επικεφαλίδα {Χ} και ο κορμός της αποτελείται από το σύνολο όλων των συστοιχιών {Χ:</a:t>
            </a:r>
            <a:r>
              <a:rPr lang="en-GB" altLang="el-GR" sz="2400" dirty="0"/>
              <a:t>x</a:t>
            </a:r>
            <a:r>
              <a:rPr lang="el-GR" altLang="el-GR" sz="2400" dirty="0"/>
              <a:t>} που είναι τέτοιες ώστε να υπάρχει μια συστοιχία {</a:t>
            </a:r>
            <a:r>
              <a:rPr lang="en-GB" altLang="el-GR" sz="2400" dirty="0"/>
              <a:t>X</a:t>
            </a:r>
            <a:r>
              <a:rPr lang="el-GR" altLang="el-GR" sz="2400" dirty="0"/>
              <a:t>:</a:t>
            </a:r>
            <a:r>
              <a:rPr lang="en-GB" altLang="el-GR" sz="2400" dirty="0"/>
              <a:t>x</a:t>
            </a:r>
            <a:r>
              <a:rPr lang="el-GR" altLang="el-GR" sz="2400" dirty="0"/>
              <a:t>, </a:t>
            </a:r>
            <a:r>
              <a:rPr lang="en-GB" altLang="el-GR" sz="2400" dirty="0"/>
              <a:t>Y</a:t>
            </a:r>
            <a:r>
              <a:rPr lang="el-GR" altLang="el-GR" sz="2400" dirty="0"/>
              <a:t>:</a:t>
            </a:r>
            <a:r>
              <a:rPr lang="en-GB" altLang="el-GR" sz="2400" dirty="0"/>
              <a:t>y</a:t>
            </a:r>
            <a:r>
              <a:rPr lang="el-GR" altLang="el-GR" sz="2400" dirty="0"/>
              <a:t>} στη σχέση Α για όλες τις συστοιχίες {</a:t>
            </a:r>
            <a:r>
              <a:rPr lang="en-GB" altLang="el-GR" sz="2400" dirty="0"/>
              <a:t>Y</a:t>
            </a:r>
            <a:r>
              <a:rPr lang="el-GR" altLang="el-GR" sz="2400" dirty="0"/>
              <a:t>:</a:t>
            </a:r>
            <a:r>
              <a:rPr lang="en-GB" altLang="el-GR" sz="2400" dirty="0"/>
              <a:t>y</a:t>
            </a:r>
            <a:r>
              <a:rPr lang="el-GR" altLang="el-GR" sz="2400" dirty="0"/>
              <a:t>} που εμφανίζονται στη </a:t>
            </a:r>
            <a:r>
              <a:rPr lang="en-GB" altLang="el-GR" sz="2400" dirty="0"/>
              <a:t>B</a:t>
            </a:r>
            <a:r>
              <a:rPr lang="el-GR" altLang="el-GR" sz="2400" dirty="0"/>
              <a:t>. Το αποτέλεσμα </a:t>
            </a:r>
            <a:r>
              <a:rPr lang="el-GR" altLang="el-GR" sz="2400" dirty="0" smtClean="0"/>
              <a:t>δηλαδή </a:t>
            </a:r>
            <a:r>
              <a:rPr lang="el-GR" altLang="el-GR" sz="2400" dirty="0"/>
              <a:t>αποτελείται από εκείνες τις τιμές Χ από τη σχέση Α που οι αντίστοιχές τους τιμές Υ (στην Α) περιλαμβάνουν όλες τις τιμές Υ από τη σχέση Β.</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3683621"/>
          </a:xfrm>
        </p:spPr>
        <p:txBody>
          <a:bodyPr>
            <a:normAutofit fontScale="92500" lnSpcReduction="10000"/>
          </a:bodyPr>
          <a:lstStyle/>
          <a:p>
            <a:pPr marL="114300" indent="-457200">
              <a:buFont typeface="Wingdings" panose="05000000000000000000" pitchFamily="2" charset="2"/>
              <a:buChar char="§"/>
            </a:pPr>
            <a:r>
              <a:rPr lang="el-GR" sz="3000" dirty="0" smtClean="0"/>
              <a:t>Πλήρη παρουσίαση όλων των πράξεων της σχεσιακής άλγεβρας, σύγκριση με τη θεωρία συνόλων, ασκήσεις εξοικείωσης.</a:t>
            </a:r>
          </a:p>
          <a:p>
            <a:pPr marL="0"/>
            <a:endParaRPr lang="el-GR" sz="2800" dirty="0" smtClean="0"/>
          </a:p>
          <a:p>
            <a:pPr marL="0"/>
            <a:endParaRPr lang="el-GR" sz="2800" dirty="0" smtClean="0"/>
          </a:p>
          <a:p>
            <a:pPr marL="0" indent="0">
              <a:spcBef>
                <a:spcPts val="0"/>
              </a:spcBef>
              <a:buNone/>
            </a:pPr>
            <a:r>
              <a:rPr lang="el-GR" sz="2200" dirty="0" smtClean="0"/>
              <a:t>Σημείωση:</a:t>
            </a:r>
          </a:p>
          <a:p>
            <a:pPr marL="0" indent="0">
              <a:spcBef>
                <a:spcPts val="0"/>
              </a:spcBef>
              <a:buNone/>
            </a:pPr>
            <a:r>
              <a:rPr lang="el-GR" sz="2200" dirty="0" smtClean="0"/>
              <a:t>Οι διαφάνειες βασίζονται στο σύγγραμμα:</a:t>
            </a:r>
          </a:p>
          <a:p>
            <a:pPr marL="0" lvl="0" indent="0">
              <a:spcBef>
                <a:spcPts val="0"/>
              </a:spcBef>
              <a:buNone/>
            </a:pPr>
            <a:r>
              <a:rPr lang="en-US" sz="2200" dirty="0" smtClean="0"/>
              <a:t>C. J. Date</a:t>
            </a:r>
            <a:r>
              <a:rPr lang="el-GR" sz="2200" dirty="0" smtClean="0"/>
              <a:t>. </a:t>
            </a:r>
            <a:r>
              <a:rPr lang="el-GR" sz="2200" i="1" dirty="0" smtClean="0"/>
              <a:t>Εισαγωγή στα Συστήματα Βάσεων Δεδομένων</a:t>
            </a:r>
            <a:r>
              <a:rPr lang="el-GR" sz="2200" dirty="0" smtClean="0"/>
              <a:t>. 6</a:t>
            </a:r>
            <a:r>
              <a:rPr lang="el-GR" sz="2200" baseline="30000" dirty="0" smtClean="0"/>
              <a:t>η</a:t>
            </a:r>
            <a:r>
              <a:rPr lang="el-GR" sz="2200" dirty="0" smtClean="0"/>
              <a:t> έκδοση, Κλειδάριθμος, 1998. </a:t>
            </a:r>
            <a:endParaRPr lang="el-GR" sz="19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altLang="el-GR" dirty="0">
                <a:latin typeface="+mn-lt"/>
              </a:rPr>
              <a:t>Παράδειγμα Διαίρεσης</a:t>
            </a:r>
            <a:endParaRPr lang="el-GR" dirty="0">
              <a:latin typeface="+mn-lt"/>
            </a:endParaRPr>
          </a:p>
        </p:txBody>
      </p:sp>
      <p:graphicFrame>
        <p:nvGraphicFramePr>
          <p:cNvPr id="8" name="Group 1779" descr="παράδειγμα διάρεσης, dend devide by dor."/>
          <p:cNvGraphicFramePr>
            <a:graphicFrameLocks noGrp="1"/>
          </p:cNvGraphicFramePr>
          <p:nvPr>
            <p:ph sz="half" idx="1"/>
            <p:custDataLst>
              <p:tags r:id="rId3"/>
            </p:custDataLst>
            <p:extLst>
              <p:ext uri="{D42A27DB-BD31-4B8C-83A1-F6EECF244321}">
                <p14:modId xmlns:p14="http://schemas.microsoft.com/office/powerpoint/2010/main" val="3653279213"/>
              </p:ext>
            </p:extLst>
          </p:nvPr>
        </p:nvGraphicFramePr>
        <p:xfrm>
          <a:off x="825896" y="1268413"/>
          <a:ext cx="2593976" cy="3169920"/>
        </p:xfrm>
        <a:graphic>
          <a:graphicData uri="http://schemas.openxmlformats.org/drawingml/2006/table">
            <a:tbl>
              <a:tblPr firstRow="1"/>
              <a:tblGrid>
                <a:gridCol w="720725"/>
                <a:gridCol w="576263"/>
                <a:gridCol w="649288"/>
                <a:gridCol w="647700"/>
              </a:tblGrid>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P5</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9" name="Group 1662" descr="."/>
          <p:cNvGraphicFramePr>
            <a:graphicFrameLocks/>
          </p:cNvGraphicFramePr>
          <p:nvPr>
            <p:custDataLst>
              <p:tags r:id="rId4"/>
            </p:custDataLst>
            <p:extLst>
              <p:ext uri="{D42A27DB-BD31-4B8C-83A1-F6EECF244321}">
                <p14:modId xmlns:p14="http://schemas.microsoft.com/office/powerpoint/2010/main" val="2736602188"/>
              </p:ext>
            </p:extLst>
          </p:nvPr>
        </p:nvGraphicFramePr>
        <p:xfrm>
          <a:off x="5220073" y="1268760"/>
          <a:ext cx="2016224" cy="3169920"/>
        </p:xfrm>
        <a:graphic>
          <a:graphicData uri="http://schemas.openxmlformats.org/drawingml/2006/table">
            <a:tbl>
              <a:tblPr firstRow="1"/>
              <a:tblGrid>
                <a:gridCol w="629841"/>
                <a:gridCol w="664730"/>
                <a:gridCol w="721653"/>
              </a:tblGrid>
              <a:tr h="2476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P2</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P4</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P3</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P4</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P5</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P6</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10" name="Rectangle 348" descr="."/>
          <p:cNvSpPr>
            <a:spLocks noChangeArrowheads="1"/>
          </p:cNvSpPr>
          <p:nvPr>
            <p:custDataLst>
              <p:tags r:id="rId5"/>
            </p:custDataLst>
          </p:nvPr>
        </p:nvSpPr>
        <p:spPr bwMode="auto">
          <a:xfrm>
            <a:off x="1595909" y="458152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DEND</a:t>
            </a:r>
          </a:p>
        </p:txBody>
      </p:sp>
      <p:graphicFrame>
        <p:nvGraphicFramePr>
          <p:cNvPr id="11" name="Group 1772" descr="."/>
          <p:cNvGraphicFramePr>
            <a:graphicFrameLocks/>
          </p:cNvGraphicFramePr>
          <p:nvPr>
            <p:custDataLst>
              <p:tags r:id="rId6"/>
            </p:custDataLst>
            <p:extLst>
              <p:ext uri="{D42A27DB-BD31-4B8C-83A1-F6EECF244321}">
                <p14:modId xmlns:p14="http://schemas.microsoft.com/office/powerpoint/2010/main" val="3928725139"/>
              </p:ext>
            </p:extLst>
          </p:nvPr>
        </p:nvGraphicFramePr>
        <p:xfrm>
          <a:off x="3925491" y="4653136"/>
          <a:ext cx="1798637" cy="1584960"/>
        </p:xfrm>
        <a:graphic>
          <a:graphicData uri="http://schemas.openxmlformats.org/drawingml/2006/table">
            <a:tbl>
              <a:tblPr firstRow="1"/>
              <a:tblGrid>
                <a:gridCol w="503237"/>
                <a:gridCol w="687387"/>
                <a:gridCol w="608013"/>
              </a:tblGrid>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a:noFill/>
                    </a:lnL>
                    <a:lnR>
                      <a:noFill/>
                    </a:lnR>
                    <a:lnT>
                      <a:noFill/>
                    </a:lnT>
                    <a:lnB cap="flat">
                      <a:noFill/>
                    </a:lnB>
                    <a:lnTlToBr>
                      <a:noFill/>
                    </a:lnTlToBr>
                    <a:lnBlToTr>
                      <a:noFill/>
                    </a:lnBlToTr>
                    <a:noFill/>
                  </a:tcPr>
                </a:tc>
              </a:tr>
            </a:tbl>
          </a:graphicData>
        </a:graphic>
      </p:graphicFrame>
      <p:sp>
        <p:nvSpPr>
          <p:cNvPr id="12" name="Rectangle 1663" descr="."/>
          <p:cNvSpPr>
            <a:spLocks noChangeArrowheads="1"/>
          </p:cNvSpPr>
          <p:nvPr>
            <p:custDataLst>
              <p:tags r:id="rId7"/>
            </p:custDataLst>
          </p:nvPr>
        </p:nvSpPr>
        <p:spPr bwMode="auto">
          <a:xfrm>
            <a:off x="6012160" y="403225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400" dirty="0"/>
              <a:t>DOR</a:t>
            </a:r>
          </a:p>
        </p:txBody>
      </p:sp>
      <p:sp>
        <p:nvSpPr>
          <p:cNvPr id="13" name="Rectangle 1668" descr="."/>
          <p:cNvSpPr>
            <a:spLocks noChangeArrowheads="1"/>
          </p:cNvSpPr>
          <p:nvPr>
            <p:custDataLst>
              <p:tags r:id="rId8"/>
            </p:custDataLst>
          </p:nvPr>
        </p:nvSpPr>
        <p:spPr bwMode="auto">
          <a:xfrm>
            <a:off x="3348038" y="5949280"/>
            <a:ext cx="330358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en-GB" altLang="el-GR" sz="2400" dirty="0"/>
              <a:t>DEND </a:t>
            </a:r>
            <a:r>
              <a:rPr lang="en-GB" altLang="el-GR" sz="2400" dirty="0" smtClean="0"/>
              <a:t>DIVIDE</a:t>
            </a:r>
            <a:r>
              <a:rPr lang="el-GR" altLang="el-GR" sz="2400" dirty="0" smtClean="0"/>
              <a:t> </a:t>
            </a:r>
            <a:r>
              <a:rPr lang="en-GB" altLang="el-GR" sz="2400" dirty="0" smtClean="0"/>
              <a:t>BY DOR</a:t>
            </a:r>
            <a:endParaRPr lang="en-GB"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1685436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altLang="el-GR" dirty="0" smtClean="0">
                <a:latin typeface="+mn-lt"/>
              </a:rPr>
              <a:t>Άσκηση</a:t>
            </a:r>
            <a:r>
              <a:rPr lang="en-US" altLang="el-GR" dirty="0" smtClean="0">
                <a:latin typeface="+mn-lt"/>
              </a:rPr>
              <a:t> (</a:t>
            </a:r>
            <a:r>
              <a:rPr lang="el-GR" altLang="el-GR" dirty="0" smtClean="0">
                <a:latin typeface="+mn-lt"/>
              </a:rPr>
              <a:t>1 από 3)</a:t>
            </a:r>
            <a:endParaRPr lang="el-GR" dirty="0">
              <a:latin typeface="+mn-lt"/>
            </a:endParaRPr>
          </a:p>
        </p:txBody>
      </p:sp>
      <p:sp>
        <p:nvSpPr>
          <p:cNvPr id="7" name="Rectangle 3" descr="Από το σύνολο των οκτώ αλγεβρικών πράξεων του Codd, οι πέντε πράξεις, ένωση, διαφορά, καρτεσιανό γινόμενο, περιορισμός (επιλογή) και προβολή, μπορούν να θεωρηθούν πρωτογενείς. Δώστε τους ορισμούς για τη σύζευξη και την τομή με βάση αυτές τις πρωτογενείς πράξεις.&#10;&#10;ΣΥΖΕΥΞΗ:&#10;Α JOIN B ίσο με (A TIMES B) WHERE X θ Y&#10;&#10;ΤΟΜΗ:&#10;A INTERSECT B ίσο με  A MINUS (A MINUS B)&#10;            B MINUS (B MINUS A).&#10;"/>
          <p:cNvSpPr txBox="1">
            <a:spLocks noChangeArrowheads="1"/>
          </p:cNvSpPr>
          <p:nvPr/>
        </p:nvSpPr>
        <p:spPr>
          <a:xfrm>
            <a:off x="457200" y="1196752"/>
            <a:ext cx="8229600" cy="48245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altLang="el-GR" sz="2400" dirty="0"/>
              <a:t>Από το σύνολο των οκτώ αλγεβρικών πράξεων του </a:t>
            </a:r>
            <a:r>
              <a:rPr lang="en-GB" altLang="el-GR" sz="2400" dirty="0" err="1"/>
              <a:t>Codd</a:t>
            </a:r>
            <a:r>
              <a:rPr lang="el-GR" altLang="el-GR" sz="2400" dirty="0"/>
              <a:t>, οι πέντε πράξεις –ένωση, διαφορά, καρτεσιανό γινόμενο, περιορισμός (επιλογή) και προβολή- μπορούν να θεωρηθούν πρωτογενείς. Δώστε τους ορισμούς για τη σύζευξη και την τομή με βάση αυτές τις πρωτογενείς πράξεις.</a:t>
            </a:r>
          </a:p>
          <a:p>
            <a:pPr marL="0" indent="0" algn="just">
              <a:lnSpc>
                <a:spcPct val="80000"/>
              </a:lnSpc>
              <a:buFont typeface="Wingdings" pitchFamily="2" charset="2"/>
              <a:buNone/>
            </a:pPr>
            <a:endParaRPr lang="el-GR" altLang="el-GR" sz="2400" u="sng" dirty="0"/>
          </a:p>
          <a:p>
            <a:pPr marL="0" indent="0" algn="just">
              <a:lnSpc>
                <a:spcPct val="80000"/>
              </a:lnSpc>
              <a:buFont typeface="Wingdings" pitchFamily="2" charset="2"/>
              <a:buNone/>
            </a:pPr>
            <a:r>
              <a:rPr lang="el-GR" altLang="el-GR" sz="2400" u="sng" dirty="0"/>
              <a:t>ΣΥΖΕΥΞΗ:</a:t>
            </a:r>
            <a:endParaRPr lang="el-GR" altLang="el-GR" sz="2400" dirty="0"/>
          </a:p>
          <a:p>
            <a:pPr marL="0" indent="0" algn="just">
              <a:lnSpc>
                <a:spcPct val="80000"/>
              </a:lnSpc>
              <a:buFont typeface="Wingdings" pitchFamily="2" charset="2"/>
              <a:buNone/>
            </a:pPr>
            <a:r>
              <a:rPr lang="el-GR" altLang="el-GR" sz="2400" dirty="0"/>
              <a:t>Α</a:t>
            </a:r>
            <a:r>
              <a:rPr lang="en-GB" altLang="el-GR" sz="2400" dirty="0"/>
              <a:t> JOIN B = (A TIMES B) WHERE X </a:t>
            </a:r>
            <a:r>
              <a:rPr lang="el-GR" altLang="el-GR" sz="2400" dirty="0"/>
              <a:t>θ</a:t>
            </a:r>
            <a:r>
              <a:rPr lang="en-GB" altLang="el-GR" sz="2400" dirty="0"/>
              <a:t> Y</a:t>
            </a:r>
            <a:endParaRPr lang="el-GR" altLang="el-GR" sz="2400" dirty="0"/>
          </a:p>
          <a:p>
            <a:pPr marL="0" indent="0" algn="just">
              <a:lnSpc>
                <a:spcPct val="80000"/>
              </a:lnSpc>
              <a:buFont typeface="Wingdings" pitchFamily="2" charset="2"/>
              <a:buNone/>
            </a:pPr>
            <a:endParaRPr lang="el-GR" altLang="el-GR" sz="2400" u="sng" dirty="0"/>
          </a:p>
          <a:p>
            <a:pPr marL="0" indent="0" algn="just">
              <a:lnSpc>
                <a:spcPct val="80000"/>
              </a:lnSpc>
              <a:buFont typeface="Wingdings" pitchFamily="2" charset="2"/>
              <a:buNone/>
            </a:pPr>
            <a:r>
              <a:rPr lang="el-GR" altLang="el-GR" sz="2400" u="sng" dirty="0"/>
              <a:t>ΤΟΜΗ:</a:t>
            </a:r>
            <a:endParaRPr lang="en-GB" altLang="el-GR" sz="2400" dirty="0"/>
          </a:p>
          <a:p>
            <a:pPr marL="0" indent="0" algn="just">
              <a:lnSpc>
                <a:spcPct val="80000"/>
              </a:lnSpc>
              <a:buFont typeface="Wingdings" pitchFamily="2" charset="2"/>
              <a:buNone/>
            </a:pPr>
            <a:r>
              <a:rPr lang="en-GB" altLang="el-GR" sz="2400" dirty="0"/>
              <a:t>A INTERSECT B =  A MINUS (A MINUS B)</a:t>
            </a:r>
          </a:p>
          <a:p>
            <a:pPr marL="0" indent="0" algn="just">
              <a:lnSpc>
                <a:spcPct val="80000"/>
              </a:lnSpc>
              <a:buFont typeface="Wingdings" pitchFamily="2" charset="2"/>
              <a:buNone/>
            </a:pPr>
            <a:r>
              <a:rPr lang="en-GB" altLang="el-GR" sz="2400" dirty="0"/>
              <a:t>		          B MINUS (B MINUS A)</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1685436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smtClean="0"/>
              <a:t>Άσκηση (2 από 3)</a:t>
            </a:r>
            <a:endParaRPr lang="el-GR" dirty="0">
              <a:latin typeface="+mn-lt"/>
            </a:endParaRPr>
          </a:p>
        </p:txBody>
      </p:sp>
      <p:sp>
        <p:nvSpPr>
          <p:cNvPr id="7" name="Rectangle 3"/>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2. Έστω ότι Α και Β είναι δύο τυχαίες σχέσεις. Βρείτε τα υποψήφια κλειδιά για την καθεμιά από τις παρακάτω σχέσεις σε συνάρτηση με τα υποψήφια κλειδιά των δύο αρχικών σχέσεων Α και Β:</a:t>
            </a:r>
          </a:p>
          <a:p>
            <a:pPr marL="0" indent="0" algn="just">
              <a:buFont typeface="Wingdings" pitchFamily="2" charset="2"/>
              <a:buNone/>
            </a:pPr>
            <a:endParaRPr lang="el-GR" altLang="el-GR" sz="2800" dirty="0" smtClean="0"/>
          </a:p>
          <a:p>
            <a:pPr marL="0" indent="0" algn="just">
              <a:buFont typeface="Wingdings" pitchFamily="2" charset="2"/>
              <a:buNone/>
            </a:pPr>
            <a:r>
              <a:rPr lang="el-GR" altLang="el-GR" sz="2800" dirty="0" smtClean="0"/>
              <a:t>i. </a:t>
            </a:r>
            <a:r>
              <a:rPr lang="el-GR" altLang="el-GR" sz="2800" b="1" dirty="0" smtClean="0"/>
              <a:t>Έναν τυχαίο περιορισμό (επιλογή) της Α</a:t>
            </a:r>
          </a:p>
          <a:p>
            <a:pPr marL="1468438" lvl="1" indent="-577850" algn="just">
              <a:buFont typeface="Wingdings" pitchFamily="2" charset="2"/>
              <a:buNone/>
            </a:pPr>
            <a:r>
              <a:rPr lang="el-GR" altLang="el-GR" dirty="0" smtClean="0"/>
              <a:t>Όλα τα υποψήφια κλειδιά της Α.</a:t>
            </a:r>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smtClean="0"/>
              <a:t>Άσκηση (3 από 3)</a:t>
            </a:r>
            <a:endParaRPr lang="el-GR" dirty="0">
              <a:latin typeface="+mn-lt"/>
            </a:endParaRPr>
          </a:p>
        </p:txBody>
      </p:sp>
      <p:sp>
        <p:nvSpPr>
          <p:cNvPr id="7" name="Rectangle 3"/>
          <p:cNvSpPr txBox="1">
            <a:spLocks noChangeArrowheads="1"/>
          </p:cNvSpPr>
          <p:nvPr/>
        </p:nvSpPr>
        <p:spPr>
          <a:xfrm>
            <a:off x="446856" y="1412776"/>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smtClean="0"/>
              <a:t>ii. </a:t>
            </a:r>
            <a:r>
              <a:rPr lang="el-GR" altLang="el-GR" sz="2400" b="1" dirty="0" smtClean="0"/>
              <a:t>Μια τυχαία προβολή της Α</a:t>
            </a:r>
          </a:p>
          <a:p>
            <a:pPr marL="903288" lvl="1" indent="-3175" algn="just">
              <a:lnSpc>
                <a:spcPct val="90000"/>
              </a:lnSpc>
              <a:buFont typeface="Wingdings" pitchFamily="2" charset="2"/>
              <a:buNone/>
            </a:pPr>
            <a:r>
              <a:rPr lang="el-GR" altLang="el-GR" sz="2400" dirty="0" smtClean="0"/>
              <a:t>Αν η προβολή περιλαμβάνει οποιοδήποτε υποψήφιο κλειδί Κ της Α, τότε το Κ είναι το υποψήφιο κλειδί της προβολής. Διαφορετικά, το μόνο υποψήφιο κλειδί είναι ο συνδυασμός όλων των γνωρισμάτων της προβολής.</a:t>
            </a:r>
          </a:p>
          <a:p>
            <a:pPr marL="0" indent="0" algn="just">
              <a:lnSpc>
                <a:spcPct val="90000"/>
              </a:lnSpc>
              <a:buFont typeface="Wingdings" pitchFamily="2" charset="2"/>
              <a:buNone/>
            </a:pPr>
            <a:r>
              <a:rPr lang="el-GR" altLang="el-GR" sz="2400" dirty="0" smtClean="0"/>
              <a:t>iii. </a:t>
            </a:r>
            <a:r>
              <a:rPr lang="el-GR" altLang="el-GR" sz="2400" b="1" dirty="0" smtClean="0"/>
              <a:t>A </a:t>
            </a:r>
            <a:r>
              <a:rPr lang="en-US" altLang="el-GR" sz="2400" b="1" dirty="0" smtClean="0"/>
              <a:t>TIMES</a:t>
            </a:r>
            <a:r>
              <a:rPr lang="el-GR" altLang="el-GR" sz="2400" b="1" dirty="0" smtClean="0"/>
              <a:t> B</a:t>
            </a:r>
          </a:p>
          <a:p>
            <a:pPr marL="903288" lvl="1" indent="-3175" algn="just">
              <a:lnSpc>
                <a:spcPct val="90000"/>
              </a:lnSpc>
              <a:buFont typeface="Wingdings" pitchFamily="2" charset="2"/>
              <a:buNone/>
            </a:pPr>
            <a:r>
              <a:rPr lang="el-GR" altLang="el-GR" sz="2400" dirty="0" smtClean="0"/>
              <a:t>Κάθε συνδυασμός Κ ενός υποψήφιου κλειδιού ΚΑ της σχέσης Α και ενός υποψήφιου κλειδιού ΚΒ της σχέσης Β είναι υποψήφιο κλειδί του A </a:t>
            </a:r>
            <a:r>
              <a:rPr lang="en-US" altLang="el-GR" sz="2400" dirty="0" smtClean="0"/>
              <a:t>TIMES</a:t>
            </a:r>
            <a:r>
              <a:rPr lang="el-GR" altLang="el-GR" sz="2400" dirty="0" smtClean="0"/>
              <a:t> B.</a:t>
            </a:r>
          </a:p>
          <a:p>
            <a:pPr marL="0" indent="0" algn="just">
              <a:lnSpc>
                <a:spcPct val="90000"/>
              </a:lnSpc>
              <a:buFont typeface="Wingdings" pitchFamily="2" charset="2"/>
              <a:buNone/>
            </a:pPr>
            <a:r>
              <a:rPr lang="el-GR" altLang="el-GR" sz="2400" dirty="0" err="1" smtClean="0"/>
              <a:t>iv</a:t>
            </a:r>
            <a:r>
              <a:rPr lang="el-GR" altLang="el-GR" sz="2400" dirty="0" smtClean="0"/>
              <a:t>. </a:t>
            </a:r>
            <a:r>
              <a:rPr lang="el-GR" altLang="el-GR" sz="2400" b="1" dirty="0" smtClean="0"/>
              <a:t>A </a:t>
            </a:r>
            <a:r>
              <a:rPr lang="en-US" altLang="el-GR" sz="2400" b="1" dirty="0" smtClean="0"/>
              <a:t>MINUS</a:t>
            </a:r>
            <a:r>
              <a:rPr lang="el-GR" altLang="el-GR" sz="2400" b="1" dirty="0" smtClean="0"/>
              <a:t> B</a:t>
            </a:r>
          </a:p>
          <a:p>
            <a:pPr marL="903288" lvl="1" indent="-3175" algn="just">
              <a:lnSpc>
                <a:spcPct val="90000"/>
              </a:lnSpc>
              <a:buFont typeface="Wingdings" pitchFamily="2" charset="2"/>
              <a:buNone/>
            </a:pPr>
            <a:r>
              <a:rPr lang="el-GR" altLang="el-GR" sz="2400" dirty="0" smtClean="0"/>
              <a:t>Κάθε υποψήφιο κλειδί της σχέσης 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smtClean="0">
                <a:latin typeface="+mn-lt"/>
              </a:rPr>
              <a:t>Συγκεντρωτικές συναρτήσεις (</a:t>
            </a:r>
            <a:r>
              <a:rPr lang="en-US" altLang="el-GR" dirty="0" smtClean="0">
                <a:latin typeface="+mn-lt"/>
              </a:rPr>
              <a:t>aggregate functions</a:t>
            </a:r>
            <a:r>
              <a:rPr lang="el-GR" altLang="el-GR" dirty="0" smtClean="0">
                <a:latin typeface="+mn-lt"/>
              </a:rPr>
              <a:t>)</a:t>
            </a:r>
            <a:endParaRPr lang="el-GR" dirty="0">
              <a:latin typeface="+mn-lt"/>
            </a:endParaRPr>
          </a:p>
        </p:txBody>
      </p:sp>
      <p:sp>
        <p:nvSpPr>
          <p:cNvPr id="7" name="Rectangle 3" descr="COUNT (πλήθος),&#10;MAX (μέγιστο),&#10;MIN (ελάχιστο),&#10;AVG (μέση τιμή),&#10;SUM (άθροισμα).&#10;"/>
          <p:cNvSpPr txBox="1">
            <a:spLocks noChangeArrowheads="1"/>
          </p:cNvSpPr>
          <p:nvPr>
            <p:custDataLst>
              <p:tags r:id="rId3"/>
            </p:custDataLst>
          </p:nvPr>
        </p:nvSpPr>
        <p:spPr>
          <a:xfrm>
            <a:off x="446856" y="1916832"/>
            <a:ext cx="8229600"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q"/>
            </a:pPr>
            <a:r>
              <a:rPr lang="en-GB" altLang="el-GR" sz="2800" dirty="0"/>
              <a:t>COUNT</a:t>
            </a:r>
            <a:r>
              <a:rPr lang="el-GR" altLang="el-GR" sz="2800" dirty="0"/>
              <a:t> (πλήθος</a:t>
            </a:r>
            <a:r>
              <a:rPr lang="el-GR" altLang="el-GR" sz="2800" dirty="0" smtClean="0"/>
              <a:t>)</a:t>
            </a:r>
            <a:endParaRPr lang="el-GR" altLang="el-GR" sz="2800" dirty="0"/>
          </a:p>
          <a:p>
            <a:pPr>
              <a:lnSpc>
                <a:spcPct val="150000"/>
              </a:lnSpc>
              <a:buFont typeface="Wingdings" panose="05000000000000000000" pitchFamily="2" charset="2"/>
              <a:buChar char="q"/>
            </a:pPr>
            <a:r>
              <a:rPr lang="en-GB" altLang="el-GR" sz="2800" dirty="0"/>
              <a:t>MAX</a:t>
            </a:r>
            <a:r>
              <a:rPr lang="el-GR" altLang="el-GR" sz="2800" dirty="0"/>
              <a:t> (μέγιστο</a:t>
            </a:r>
            <a:r>
              <a:rPr lang="el-GR" altLang="el-GR" sz="2800" dirty="0" smtClean="0"/>
              <a:t>)</a:t>
            </a:r>
            <a:endParaRPr lang="el-GR" altLang="el-GR" sz="2800" dirty="0"/>
          </a:p>
          <a:p>
            <a:pPr>
              <a:lnSpc>
                <a:spcPct val="150000"/>
              </a:lnSpc>
              <a:buFont typeface="Wingdings" panose="05000000000000000000" pitchFamily="2" charset="2"/>
              <a:buChar char="q"/>
            </a:pPr>
            <a:r>
              <a:rPr lang="en-GB" altLang="el-GR" sz="2800" dirty="0" smtClean="0"/>
              <a:t>MIN</a:t>
            </a:r>
            <a:r>
              <a:rPr lang="el-GR" altLang="el-GR" sz="2800" dirty="0" smtClean="0"/>
              <a:t> </a:t>
            </a:r>
            <a:r>
              <a:rPr lang="el-GR" altLang="el-GR" sz="2800" dirty="0"/>
              <a:t>(ελάχιστο</a:t>
            </a:r>
            <a:r>
              <a:rPr lang="el-GR" altLang="el-GR" sz="2800" dirty="0" smtClean="0"/>
              <a:t>)</a:t>
            </a:r>
            <a:endParaRPr lang="el-GR" altLang="el-GR" sz="2800" dirty="0"/>
          </a:p>
          <a:p>
            <a:pPr>
              <a:lnSpc>
                <a:spcPct val="150000"/>
              </a:lnSpc>
              <a:buFont typeface="Wingdings" panose="05000000000000000000" pitchFamily="2" charset="2"/>
              <a:buChar char="q"/>
            </a:pPr>
            <a:r>
              <a:rPr lang="en-GB" altLang="el-GR" sz="2800" dirty="0" smtClean="0"/>
              <a:t>AVG</a:t>
            </a:r>
            <a:r>
              <a:rPr lang="el-GR" altLang="el-GR" sz="2800" dirty="0" smtClean="0"/>
              <a:t> </a:t>
            </a:r>
            <a:r>
              <a:rPr lang="el-GR" altLang="el-GR" sz="2800" dirty="0"/>
              <a:t>(μέση τιμή</a:t>
            </a:r>
            <a:r>
              <a:rPr lang="el-GR" altLang="el-GR" sz="2800" dirty="0" smtClean="0"/>
              <a:t>)</a:t>
            </a:r>
            <a:endParaRPr lang="el-GR" altLang="el-GR" sz="2800" dirty="0"/>
          </a:p>
          <a:p>
            <a:pPr>
              <a:lnSpc>
                <a:spcPct val="150000"/>
              </a:lnSpc>
              <a:buFont typeface="Wingdings" panose="05000000000000000000" pitchFamily="2" charset="2"/>
              <a:buChar char="q"/>
            </a:pPr>
            <a:r>
              <a:rPr lang="en-GB" altLang="el-GR" sz="2800" dirty="0" smtClean="0"/>
              <a:t>SUM</a:t>
            </a:r>
            <a:r>
              <a:rPr lang="el-GR" altLang="el-GR" sz="2800" dirty="0" smtClean="0"/>
              <a:t> </a:t>
            </a:r>
            <a:r>
              <a:rPr lang="el-GR" altLang="el-GR" sz="2800" dirty="0"/>
              <a:t>(άθροισμα</a:t>
            </a:r>
            <a:r>
              <a:rPr lang="el-GR" altLang="el-GR" sz="2800" dirty="0" smtClean="0"/>
              <a:t>)</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smtClean="0">
                <a:latin typeface="+mn-lt"/>
              </a:rPr>
              <a:t>Πράξη Επέκτασης (</a:t>
            </a:r>
            <a:r>
              <a:rPr lang="en-US" altLang="el-GR" dirty="0" smtClean="0">
                <a:latin typeface="+mn-lt"/>
              </a:rPr>
              <a:t>EXTEND</a:t>
            </a:r>
            <a:r>
              <a:rPr lang="el-GR" altLang="el-GR" dirty="0" smtClean="0">
                <a:latin typeface="+mn-lt"/>
              </a:rPr>
              <a:t>)</a:t>
            </a:r>
            <a:endParaRPr lang="el-GR" dirty="0">
              <a:latin typeface="+mn-lt"/>
            </a:endParaRPr>
          </a:p>
        </p:txBody>
      </p:sp>
      <p:sp>
        <p:nvSpPr>
          <p:cNvPr id="7" name="Rectangle 3"/>
          <p:cNvSpPr txBox="1">
            <a:spLocks noChangeArrowheads="1"/>
          </p:cNvSpPr>
          <p:nvPr/>
        </p:nvSpPr>
        <p:spPr>
          <a:xfrm>
            <a:off x="446856" y="1916832"/>
            <a:ext cx="8229600" cy="22322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O τελεστής επέκτασης παίρνει μια καθορισμένη σχέση και δημιουργεί μια νέα σχέση που είναι όμοια με την αρχική αλλά περιλαμβάνει ένα γνώρισμα επιπλέον, του οποίου οι τιμές προκύπτουν από την εκτίμηση κάποιας </a:t>
            </a:r>
            <a:r>
              <a:rPr lang="el-GR" altLang="el-GR" sz="2800" dirty="0" err="1" smtClean="0"/>
              <a:t>βαθμωτής</a:t>
            </a:r>
            <a:r>
              <a:rPr lang="el-GR" altLang="el-GR" sz="2800" dirty="0" smtClean="0"/>
              <a:t> παράστασης υπολογισμού. </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46856" y="260648"/>
            <a:ext cx="8352928" cy="1332483"/>
          </a:xfrm>
        </p:spPr>
        <p:txBody>
          <a:bodyPr>
            <a:noAutofit/>
          </a:bodyPr>
          <a:lstStyle/>
          <a:p>
            <a:r>
              <a:rPr lang="el-GR" altLang="el-GR" dirty="0" smtClean="0">
                <a:latin typeface="+mn-lt"/>
              </a:rPr>
              <a:t>Η σύνταξη του τελεστή </a:t>
            </a:r>
            <a:r>
              <a:rPr lang="en-US" altLang="el-GR" dirty="0" smtClean="0">
                <a:latin typeface="+mn-lt"/>
              </a:rPr>
              <a:t>EXTEND</a:t>
            </a:r>
            <a:r>
              <a:rPr lang="el-GR" altLang="el-GR" dirty="0" smtClean="0">
                <a:latin typeface="+mn-lt"/>
              </a:rPr>
              <a:t> είναι ως εξής:</a:t>
            </a:r>
            <a:endParaRPr lang="el-GR" dirty="0">
              <a:latin typeface="+mn-lt"/>
            </a:endParaRPr>
          </a:p>
        </p:txBody>
      </p:sp>
      <p:sp>
        <p:nvSpPr>
          <p:cNvPr id="7" name="Rectangle 3" descr="EXTEND όρος ADD βαθμωτή παράσταση AS. &#10;"/>
          <p:cNvSpPr txBox="1">
            <a:spLocks noChangeArrowheads="1"/>
          </p:cNvSpPr>
          <p:nvPr>
            <p:custDataLst>
              <p:tags r:id="rId3"/>
            </p:custDataLst>
          </p:nvPr>
        </p:nvSpPr>
        <p:spPr>
          <a:xfrm>
            <a:off x="446856" y="2420888"/>
            <a:ext cx="8229600" cy="8640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n-GB" altLang="el-GR" sz="2800" dirty="0"/>
              <a:t>EXTEND </a:t>
            </a:r>
            <a:r>
              <a:rPr lang="el-GR" altLang="el-GR" sz="2800" i="1" dirty="0"/>
              <a:t>όρος</a:t>
            </a:r>
            <a:r>
              <a:rPr lang="el-GR" altLang="el-GR" sz="2800" dirty="0"/>
              <a:t> </a:t>
            </a:r>
            <a:r>
              <a:rPr lang="en-GB" altLang="el-GR" sz="2800" dirty="0"/>
              <a:t>ADD </a:t>
            </a:r>
            <a:r>
              <a:rPr lang="el-GR" altLang="el-GR" sz="2800" i="1" dirty="0" err="1"/>
              <a:t>βαθμωτή</a:t>
            </a:r>
            <a:r>
              <a:rPr lang="el-GR" altLang="el-GR" sz="2800" i="1" dirty="0"/>
              <a:t>-παράσταση</a:t>
            </a:r>
            <a:r>
              <a:rPr lang="el-GR" altLang="el-GR" sz="2800" dirty="0"/>
              <a:t> </a:t>
            </a:r>
            <a:r>
              <a:rPr lang="en-GB" altLang="el-GR" sz="2800" dirty="0"/>
              <a:t>AS</a:t>
            </a:r>
            <a:r>
              <a:rPr lang="el-GR" altLang="el-GR" sz="28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sz="4000" dirty="0">
                <a:latin typeface="+mn-lt"/>
              </a:rPr>
              <a:t>Παραδείγματα </a:t>
            </a:r>
            <a:r>
              <a:rPr lang="el-GR" altLang="el-GR" sz="4000" dirty="0" smtClean="0">
                <a:latin typeface="+mn-lt"/>
              </a:rPr>
              <a:t>Επέκτασης (1 από 3) </a:t>
            </a:r>
            <a:endParaRPr lang="el-GR" sz="4000" dirty="0">
              <a:latin typeface="+mn-lt"/>
            </a:endParaRPr>
          </a:p>
        </p:txBody>
      </p:sp>
      <p:sp>
        <p:nvSpPr>
          <p:cNvPr id="8" name="Rectangle 7" descr="1. EXTEND P ADD, WEIGHT επί 454, A S GMWT&#10;&#10;Αποτέλεσμα:&#10;"/>
          <p:cNvSpPr txBox="1">
            <a:spLocks noChangeArrowheads="1"/>
          </p:cNvSpPr>
          <p:nvPr/>
        </p:nvSpPr>
        <p:spPr>
          <a:xfrm>
            <a:off x="457200" y="1412776"/>
            <a:ext cx="8218488" cy="468111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l-GR" altLang="el-GR" sz="2800" dirty="0" smtClean="0"/>
              <a:t>1. </a:t>
            </a:r>
            <a:r>
              <a:rPr lang="en-GB" altLang="el-GR" sz="2800" dirty="0" smtClean="0"/>
              <a:t>EXTEND P ADD (WEIGHT * 454) AS GMWT</a:t>
            </a:r>
            <a:r>
              <a:rPr lang="el-GR" altLang="el-GR" sz="2800" dirty="0" smtClean="0"/>
              <a:t/>
            </a:r>
            <a:br>
              <a:rPr lang="el-GR" altLang="el-GR" sz="2800" dirty="0" smtClean="0"/>
            </a:br>
            <a:endParaRPr lang="el-GR" altLang="el-GR" sz="2800" dirty="0" smtClean="0"/>
          </a:p>
          <a:p>
            <a:pPr marL="0" indent="0">
              <a:buFont typeface="Wingdings" pitchFamily="2" charset="2"/>
              <a:buNone/>
            </a:pPr>
            <a:r>
              <a:rPr lang="el-GR" altLang="el-GR" sz="2800" dirty="0" smtClean="0"/>
              <a:t>Αποτέλεσμα:</a:t>
            </a:r>
            <a:endParaRPr lang="el-GR" altLang="el-GR" sz="2800" dirty="0"/>
          </a:p>
        </p:txBody>
      </p:sp>
      <p:graphicFrame>
        <p:nvGraphicFramePr>
          <p:cNvPr id="9" name="Group 104" descr="Πίνακας αποτελέσματος της παραπάνω εντολής επέκτασης."/>
          <p:cNvGraphicFramePr>
            <a:graphicFrameLocks noGrp="1"/>
          </p:cNvGraphicFramePr>
          <p:nvPr>
            <p:ph sz="quarter" idx="4294967295"/>
            <p:custDataLst>
              <p:tags r:id="rId3"/>
            </p:custDataLst>
            <p:extLst>
              <p:ext uri="{D42A27DB-BD31-4B8C-83A1-F6EECF244321}">
                <p14:modId xmlns:p14="http://schemas.microsoft.com/office/powerpoint/2010/main" val="1706729337"/>
              </p:ext>
            </p:extLst>
          </p:nvPr>
        </p:nvGraphicFramePr>
        <p:xfrm>
          <a:off x="684213" y="3068638"/>
          <a:ext cx="5410200" cy="2773680"/>
        </p:xfrm>
        <a:graphic>
          <a:graphicData uri="http://schemas.openxmlformats.org/drawingml/2006/table">
            <a:tbl>
              <a:tblPr firstRow="1"/>
              <a:tblGrid>
                <a:gridCol w="574675"/>
                <a:gridCol w="1276350"/>
                <a:gridCol w="1162050"/>
                <a:gridCol w="1301750"/>
                <a:gridCol w="1095375"/>
              </a:tblGrid>
              <a:tr h="2682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PNAME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COLOR</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WEIGHT</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Red</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Bolt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Green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17</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Rome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Screw</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Cog</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19</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Group 111" descr="."/>
          <p:cNvGraphicFramePr>
            <a:graphicFrameLocks noGrp="1"/>
          </p:cNvGraphicFramePr>
          <p:nvPr>
            <p:ph sz="quarter" idx="4294967295"/>
            <p:custDataLst>
              <p:tags r:id="rId4"/>
            </p:custDataLst>
            <p:extLst>
              <p:ext uri="{D42A27DB-BD31-4B8C-83A1-F6EECF244321}">
                <p14:modId xmlns:p14="http://schemas.microsoft.com/office/powerpoint/2010/main" val="2584420374"/>
              </p:ext>
            </p:extLst>
          </p:nvPr>
        </p:nvGraphicFramePr>
        <p:xfrm>
          <a:off x="6084888" y="3068638"/>
          <a:ext cx="1150937" cy="2774950"/>
        </p:xfrm>
        <a:graphic>
          <a:graphicData uri="http://schemas.openxmlformats.org/drawingml/2006/table">
            <a:tbl>
              <a:tblPr firstRow="1"/>
              <a:tblGrid>
                <a:gridCol w="1150937"/>
              </a:tblGrid>
              <a:tr h="3603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mn-lt"/>
                          <a:cs typeface="Times New Roman" pitchFamily="18" charset="0"/>
                        </a:rPr>
                        <a:t>GMWT</a:t>
                      </a:r>
                      <a:endParaRPr kumimoji="0" lang="el-GR"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5448</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7718</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7718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6356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5448</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8626</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sz="4000" dirty="0"/>
              <a:t>Παραδείγματα Επέκτασης </a:t>
            </a:r>
            <a:r>
              <a:rPr lang="el-GR" altLang="el-GR" sz="4000" dirty="0" smtClean="0"/>
              <a:t>(2 </a:t>
            </a:r>
            <a:r>
              <a:rPr lang="el-GR" altLang="el-GR" sz="4000" dirty="0"/>
              <a:t>από 3) </a:t>
            </a:r>
            <a:endParaRPr lang="el-GR" sz="4000" dirty="0">
              <a:latin typeface="+mn-lt"/>
            </a:endParaRPr>
          </a:p>
        </p:txBody>
      </p:sp>
      <p:sp>
        <p:nvSpPr>
          <p:cNvPr id="7" name="Rectangle 3" descr="Μπορούμε να χρησιμοποιήσουμε το γνώρισμα GMWT σε προβολές, περιορισμούς και λοιπά.&#10;&#10;Για παράδειγμα,&#10;EXTEND P ADD, WEIGHT επί 454, AS GMWT,      WHERE GMWT μεγαλύτερο του χίλια.&#10;&#10;Η πληθικότητα του αποτελέσματος είναι ίση με την πληθικότητα της Α και ο βαθμός του αποτελέσματος είναι ίσος με το βαθμό της Α συν ένα.&#10;&#10;"/>
          <p:cNvSpPr txBox="1">
            <a:spLocks noChangeArrowheads="1"/>
          </p:cNvSpPr>
          <p:nvPr/>
        </p:nvSpPr>
        <p:spPr>
          <a:xfrm>
            <a:off x="446856" y="1340768"/>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800" dirty="0"/>
              <a:t>Μπορούμε να χρησιμοποιήσουμε το γνώρισμα </a:t>
            </a:r>
            <a:r>
              <a:rPr lang="en-GB" altLang="el-GR" sz="2800" dirty="0"/>
              <a:t>GMWT</a:t>
            </a:r>
            <a:r>
              <a:rPr lang="el-GR" altLang="el-GR" sz="2800" dirty="0"/>
              <a:t> σε προβολές, περιορισμούς </a:t>
            </a:r>
            <a:r>
              <a:rPr lang="el-GR" altLang="el-GR" sz="2800" dirty="0" err="1"/>
              <a:t>κ.λ.π</a:t>
            </a:r>
            <a:r>
              <a:rPr lang="el-GR" altLang="el-GR" sz="2800" dirty="0"/>
              <a:t>. </a:t>
            </a:r>
          </a:p>
          <a:p>
            <a:pPr marL="0" indent="0" algn="just">
              <a:lnSpc>
                <a:spcPct val="90000"/>
              </a:lnSpc>
              <a:buFont typeface="Wingdings" pitchFamily="2" charset="2"/>
              <a:buNone/>
            </a:pPr>
            <a:endParaRPr lang="el-GR" altLang="el-GR" sz="2800" dirty="0"/>
          </a:p>
          <a:p>
            <a:pPr marL="0" indent="0" algn="just">
              <a:lnSpc>
                <a:spcPct val="90000"/>
              </a:lnSpc>
              <a:buFont typeface="Wingdings" pitchFamily="2" charset="2"/>
              <a:buNone/>
            </a:pPr>
            <a:r>
              <a:rPr lang="el-GR" altLang="el-GR" sz="2800" dirty="0"/>
              <a:t>Για παράδειγμα:</a:t>
            </a:r>
          </a:p>
          <a:p>
            <a:pPr marL="0" indent="0" algn="just">
              <a:lnSpc>
                <a:spcPct val="90000"/>
              </a:lnSpc>
              <a:buFont typeface="Wingdings" pitchFamily="2" charset="2"/>
              <a:buNone/>
            </a:pPr>
            <a:r>
              <a:rPr lang="en-GB" altLang="el-GR" sz="2800" dirty="0"/>
              <a:t>(EXTEND P ADD (WEIGHT * 454) AS GMWT) </a:t>
            </a:r>
            <a:r>
              <a:rPr lang="el-GR" altLang="el-GR" sz="2800" dirty="0"/>
              <a:t>					</a:t>
            </a:r>
            <a:r>
              <a:rPr lang="en-GB" altLang="el-GR" sz="2800" dirty="0"/>
              <a:t>WHERE GMWT</a:t>
            </a:r>
            <a:r>
              <a:rPr lang="el-GR" altLang="el-GR" sz="2800" dirty="0"/>
              <a:t> </a:t>
            </a:r>
            <a:r>
              <a:rPr lang="en-GB" altLang="el-GR" sz="2800" dirty="0"/>
              <a:t>&gt; 1000</a:t>
            </a:r>
            <a:endParaRPr lang="el-GR" altLang="el-GR" sz="2800" dirty="0"/>
          </a:p>
          <a:p>
            <a:pPr marL="0" indent="0" algn="just">
              <a:lnSpc>
                <a:spcPct val="90000"/>
              </a:lnSpc>
              <a:buFont typeface="Wingdings" pitchFamily="2" charset="2"/>
              <a:buNone/>
            </a:pPr>
            <a:r>
              <a:rPr lang="el-GR" altLang="el-GR" sz="2800" dirty="0"/>
              <a:t/>
            </a:r>
            <a:br>
              <a:rPr lang="el-GR" altLang="el-GR" sz="2800" dirty="0"/>
            </a:br>
            <a:r>
              <a:rPr lang="el-GR" altLang="el-GR" sz="2800" dirty="0"/>
              <a:t>Η </a:t>
            </a:r>
            <a:r>
              <a:rPr lang="el-GR" altLang="el-GR" sz="2800" dirty="0" err="1"/>
              <a:t>πληθικότητα</a:t>
            </a:r>
            <a:r>
              <a:rPr lang="el-GR" altLang="el-GR" sz="2800" dirty="0"/>
              <a:t> του αποτελέσματος είναι ίση με την </a:t>
            </a:r>
            <a:r>
              <a:rPr lang="el-GR" altLang="el-GR" sz="2800" dirty="0" err="1"/>
              <a:t>πληθικότητα</a:t>
            </a:r>
            <a:r>
              <a:rPr lang="el-GR" altLang="el-GR" sz="2800" dirty="0"/>
              <a:t> της Α και ο βαθμός του αποτελέσματος είναι ίσος με το βαθμό της Α συν ένα.</a:t>
            </a:r>
          </a:p>
          <a:p>
            <a:pPr marL="0" indent="0">
              <a:lnSpc>
                <a:spcPct val="90000"/>
              </a:lnSpc>
            </a:pP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sz="4000" dirty="0"/>
              <a:t>Παραδείγματα Επέκτασης </a:t>
            </a:r>
            <a:r>
              <a:rPr lang="el-GR" altLang="el-GR" sz="4000" dirty="0" smtClean="0"/>
              <a:t>(3 </a:t>
            </a:r>
            <a:r>
              <a:rPr lang="el-GR" altLang="el-GR" sz="4000" dirty="0"/>
              <a:t>από 3) </a:t>
            </a:r>
            <a:endParaRPr lang="el-GR" sz="4000" dirty="0">
              <a:latin typeface="+mn-lt"/>
            </a:endParaRPr>
          </a:p>
        </p:txBody>
      </p:sp>
      <p:sp>
        <p:nvSpPr>
          <p:cNvPr id="7" name="Rectangle 3" descr="2. EXTEND S ADD, ‘Προμηθευτής’ AS TAG,&#10;&#10;3. EXTEND P JOIN SP ADD, WΕIGHT επί QTY, &#10;   AS SHIPWT,&#10;&#10;4. EXTEND S ADD CITY AS S CITY, &#10;   S#, S NAME, STATUS, S CITY,&#10;&#10;5. EXTEND P ADD CITY AS P CITY, &#10;   WEIGHT * 454, AS GMWT.&#10;"/>
          <p:cNvSpPr txBox="1">
            <a:spLocks noChangeArrowheads="1"/>
          </p:cNvSpPr>
          <p:nvPr/>
        </p:nvSpPr>
        <p:spPr>
          <a:xfrm>
            <a:off x="446856" y="1412776"/>
            <a:ext cx="822960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a:t>2. </a:t>
            </a:r>
            <a:r>
              <a:rPr lang="en-GB" altLang="el-GR" sz="2400" dirty="0"/>
              <a:t>EXTEND S ADD ‘</a:t>
            </a:r>
            <a:r>
              <a:rPr lang="el-GR" altLang="el-GR" sz="2400" dirty="0"/>
              <a:t>Προμηθευτής</a:t>
            </a:r>
            <a:r>
              <a:rPr lang="en-GB" altLang="el-GR" sz="2400" dirty="0"/>
              <a:t>’ AS TAG</a:t>
            </a:r>
            <a:endParaRPr lang="el-GR" altLang="el-GR" sz="2400" dirty="0"/>
          </a:p>
          <a:p>
            <a:pPr marL="0" indent="0" algn="just">
              <a:lnSpc>
                <a:spcPct val="90000"/>
              </a:lnSpc>
              <a:buFont typeface="Wingdings" pitchFamily="2" charset="2"/>
              <a:buNone/>
            </a:pPr>
            <a:endParaRPr lang="en-GB" altLang="el-GR" sz="2400" dirty="0"/>
          </a:p>
          <a:p>
            <a:pPr marL="0" indent="0" algn="just">
              <a:lnSpc>
                <a:spcPct val="90000"/>
              </a:lnSpc>
              <a:buFont typeface="Wingdings" pitchFamily="2" charset="2"/>
              <a:buNone/>
            </a:pPr>
            <a:r>
              <a:rPr lang="el-GR" altLang="el-GR" sz="2400" dirty="0"/>
              <a:t>3. </a:t>
            </a:r>
            <a:r>
              <a:rPr lang="en-GB" altLang="el-GR" sz="2400" dirty="0"/>
              <a:t>EXTEND (P JOIN SP) ADD (W</a:t>
            </a:r>
            <a:r>
              <a:rPr lang="el-GR" altLang="el-GR" sz="2400" dirty="0"/>
              <a:t>Ε</a:t>
            </a:r>
            <a:r>
              <a:rPr lang="en-GB" altLang="el-GR" sz="2400" dirty="0"/>
              <a:t>IGHT * QTY) </a:t>
            </a:r>
            <a:endParaRPr lang="el-GR" altLang="el-GR" sz="2400" dirty="0"/>
          </a:p>
          <a:p>
            <a:pPr marL="0" indent="0" algn="just">
              <a:lnSpc>
                <a:spcPct val="90000"/>
              </a:lnSpc>
              <a:buFont typeface="Wingdings" pitchFamily="2" charset="2"/>
              <a:buNone/>
            </a:pPr>
            <a:r>
              <a:rPr lang="el-GR" altLang="el-GR" sz="2400" dirty="0"/>
              <a:t>			</a:t>
            </a:r>
            <a:r>
              <a:rPr lang="en-GB" altLang="el-GR" sz="2400" dirty="0"/>
              <a:t>AS SHIPWT</a:t>
            </a:r>
            <a:endParaRPr lang="el-GR" altLang="el-GR" sz="2400" dirty="0"/>
          </a:p>
          <a:p>
            <a:pPr marL="0" indent="0" algn="just">
              <a:lnSpc>
                <a:spcPct val="90000"/>
              </a:lnSpc>
              <a:buFont typeface="Wingdings" pitchFamily="2" charset="2"/>
              <a:buNone/>
            </a:pPr>
            <a:endParaRPr lang="en-GB" altLang="el-GR" sz="2400" dirty="0"/>
          </a:p>
          <a:p>
            <a:pPr marL="0" indent="0" algn="just">
              <a:lnSpc>
                <a:spcPct val="90000"/>
              </a:lnSpc>
              <a:buFont typeface="Wingdings" pitchFamily="2" charset="2"/>
              <a:buNone/>
            </a:pPr>
            <a:r>
              <a:rPr lang="el-GR" altLang="el-GR" sz="2400" dirty="0"/>
              <a:t>4. </a:t>
            </a:r>
            <a:r>
              <a:rPr lang="en-GB" altLang="el-GR" sz="2400" dirty="0"/>
              <a:t>(EXTEND S ADD CITY AS </a:t>
            </a:r>
            <a:r>
              <a:rPr lang="en-GB" altLang="el-GR" sz="2400" dirty="0" smtClean="0"/>
              <a:t>SCITY</a:t>
            </a:r>
            <a:r>
              <a:rPr lang="en-GB" altLang="el-GR" sz="2400" dirty="0"/>
              <a:t>) </a:t>
            </a:r>
            <a:endParaRPr lang="el-GR" altLang="el-GR" sz="2400" dirty="0"/>
          </a:p>
          <a:p>
            <a:pPr marL="0" indent="0" algn="just">
              <a:lnSpc>
                <a:spcPct val="90000"/>
              </a:lnSpc>
              <a:buFont typeface="Wingdings" pitchFamily="2" charset="2"/>
              <a:buNone/>
            </a:pPr>
            <a:r>
              <a:rPr lang="el-GR" altLang="el-GR" sz="2400" dirty="0"/>
              <a:t>			</a:t>
            </a:r>
            <a:r>
              <a:rPr lang="en-GB" altLang="el-GR" sz="2400" dirty="0"/>
              <a:t>[S#, SNAME, STATUS, SCITY]</a:t>
            </a:r>
            <a:endParaRPr lang="el-GR" altLang="el-GR" sz="2400" dirty="0"/>
          </a:p>
          <a:p>
            <a:pPr marL="0" indent="0" algn="just">
              <a:lnSpc>
                <a:spcPct val="90000"/>
              </a:lnSpc>
              <a:buFont typeface="Wingdings" pitchFamily="2" charset="2"/>
              <a:buNone/>
            </a:pPr>
            <a:endParaRPr lang="en-GB" altLang="el-GR" sz="2400" dirty="0"/>
          </a:p>
          <a:p>
            <a:pPr marL="0" indent="0" algn="just">
              <a:lnSpc>
                <a:spcPct val="90000"/>
              </a:lnSpc>
              <a:buFont typeface="Wingdings" pitchFamily="2" charset="2"/>
              <a:buNone/>
            </a:pPr>
            <a:r>
              <a:rPr lang="el-GR" altLang="el-GR" sz="2400" dirty="0"/>
              <a:t>5. </a:t>
            </a:r>
            <a:r>
              <a:rPr lang="en-GB" altLang="el-GR" sz="2400" dirty="0"/>
              <a:t>(EXTEND P ADD CITY AS PCITY, </a:t>
            </a:r>
            <a:endParaRPr lang="el-GR" altLang="el-GR" sz="2400" dirty="0"/>
          </a:p>
          <a:p>
            <a:pPr marL="0" indent="0" algn="just">
              <a:lnSpc>
                <a:spcPct val="90000"/>
              </a:lnSpc>
              <a:buFont typeface="Wingdings" pitchFamily="2" charset="2"/>
              <a:buNone/>
            </a:pPr>
            <a:r>
              <a:rPr lang="el-GR" altLang="el-GR" sz="2400" dirty="0"/>
              <a:t>			</a:t>
            </a:r>
            <a:r>
              <a:rPr lang="en-GB" altLang="el-GR" sz="2400" dirty="0"/>
              <a:t>(WEIGHT * 454) AS GMWT)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
            </a:pPr>
            <a:r>
              <a:rPr lang="el-GR" dirty="0" smtClean="0">
                <a:hlinkClick r:id="rId4" action="ppaction://hlinksldjump"/>
              </a:rPr>
              <a:t>Κλειστότητα,</a:t>
            </a:r>
            <a:endParaRPr lang="el-GR" dirty="0" smtClean="0">
              <a:hlinkClick r:id="rId4" action="ppaction://hlinksldjump"/>
            </a:endParaRPr>
          </a:p>
          <a:p>
            <a:pPr lvl="1">
              <a:buFont typeface="Wingdings" pitchFamily="2" charset="2"/>
              <a:buChar char="§"/>
            </a:pPr>
            <a:r>
              <a:rPr lang="el-GR" dirty="0" smtClean="0">
                <a:hlinkClick r:id="rId4" action="ppaction://hlinksldjump"/>
              </a:rPr>
              <a:t>Τελεστής </a:t>
            </a:r>
            <a:r>
              <a:rPr lang="en-US" dirty="0" smtClean="0">
                <a:hlinkClick r:id="rId4" action="ppaction://hlinksldjump"/>
              </a:rPr>
              <a:t>RENAME</a:t>
            </a:r>
            <a:r>
              <a:rPr lang="el-GR"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Παραδοσιακές πράξεις </a:t>
            </a:r>
            <a:r>
              <a:rPr lang="el-GR" dirty="0" smtClean="0">
                <a:hlinkClick r:id="rId4" action="ppaction://hlinksldjump"/>
              </a:rPr>
              <a:t>συνόλων,</a:t>
            </a:r>
            <a:endParaRPr lang="el-GR" dirty="0" smtClean="0">
              <a:hlinkClick r:id="rId4" action="ppaction://hlinksldjump"/>
            </a:endParaRPr>
          </a:p>
          <a:p>
            <a:pPr lvl="1">
              <a:buFont typeface="Wingdings" pitchFamily="2" charset="2"/>
              <a:buChar char="§"/>
            </a:pPr>
            <a:r>
              <a:rPr lang="el-GR" dirty="0" smtClean="0">
                <a:hlinkClick r:id="rId4" action="ppaction://hlinksldjump"/>
              </a:rPr>
              <a:t>Ειδικοί σχεσιακοί </a:t>
            </a:r>
            <a:r>
              <a:rPr lang="el-GR" dirty="0" smtClean="0">
                <a:hlinkClick r:id="rId4" action="ppaction://hlinksldjump"/>
              </a:rPr>
              <a:t>τελεστές,</a:t>
            </a:r>
            <a:endParaRPr lang="el-GR" dirty="0" smtClean="0">
              <a:hlinkClick r:id="rId4" action="ppaction://hlinksldjump"/>
            </a:endParaRPr>
          </a:p>
          <a:p>
            <a:pPr lvl="1">
              <a:buFont typeface="Wingdings" pitchFamily="2" charset="2"/>
              <a:buChar char="§"/>
            </a:pPr>
            <a:r>
              <a:rPr lang="el-GR" dirty="0" smtClean="0">
                <a:hlinkClick r:id="rId4" action="ppaction://hlinksldjump"/>
              </a:rPr>
              <a:t>Πράξεις επέκτασης και </a:t>
            </a:r>
            <a:r>
              <a:rPr lang="el-GR" dirty="0" smtClean="0">
                <a:hlinkClick r:id="rId4" action="ppaction://hlinksldjump"/>
              </a:rPr>
              <a:t>σύνοψης,</a:t>
            </a:r>
            <a:endParaRPr lang="en-US" dirty="0" smtClean="0">
              <a:hlinkClick r:id="rId4" action="ppaction://hlinksldjump"/>
            </a:endParaRPr>
          </a:p>
          <a:p>
            <a:pPr lvl="1">
              <a:buFont typeface="Wingdings" pitchFamily="2" charset="2"/>
              <a:buChar char="§"/>
            </a:pPr>
            <a:r>
              <a:rPr lang="el-GR" dirty="0" smtClean="0">
                <a:hlinkClick r:id="rId4" action="ppaction://hlinksldjump"/>
              </a:rPr>
              <a:t>Ασκήσεις.</a:t>
            </a:r>
            <a:endParaRPr lang="el-GR" dirty="0" smtClean="0">
              <a:hlinkClick r:id="rId4" action="ppaction://hlinksldjump"/>
            </a:endParaRPr>
          </a:p>
          <a:p>
            <a:pPr marL="0" indent="0">
              <a:buNone/>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99392"/>
            <a:ext cx="8352928" cy="1332483"/>
          </a:xfrm>
        </p:spPr>
        <p:txBody>
          <a:bodyPr>
            <a:noAutofit/>
          </a:bodyPr>
          <a:lstStyle/>
          <a:p>
            <a:r>
              <a:rPr lang="el-GR" altLang="el-GR" dirty="0" smtClean="0">
                <a:latin typeface="+mn-lt"/>
              </a:rPr>
              <a:t>Πράξη Σύνοψης (</a:t>
            </a:r>
            <a:r>
              <a:rPr lang="en-US" altLang="el-GR" dirty="0" smtClean="0">
                <a:latin typeface="+mn-lt"/>
              </a:rPr>
              <a:t>SUMMARIZE</a:t>
            </a:r>
            <a:r>
              <a:rPr lang="el-GR" altLang="el-GR" dirty="0" smtClean="0">
                <a:latin typeface="+mn-lt"/>
              </a:rPr>
              <a:t>) </a:t>
            </a:r>
            <a:endParaRPr lang="el-GR" dirty="0">
              <a:latin typeface="+mn-lt"/>
            </a:endParaRPr>
          </a:p>
        </p:txBody>
      </p:sp>
      <p:sp>
        <p:nvSpPr>
          <p:cNvPr id="7" name="Rectangle 3" descr="Η σύνταξη είναι:&#10;SUMMARIZE όρος BY (λισκομ-γνωρισμάτων) ADD συγκεντρωτική παράσταση AS γνώρισμα&#10;Για παράδειγμα:&#10;SUMMARIZE A BY (A1, A2, …, An) ADD παράστ AS Z&#10;Εδώ, τα Α, Α2, Αn είναι διαφορετικά γνωρίσματα της Α. Το αποτέλεσμα της παράστασης είναι μια σχέση που έχει επικεφαλίδα {Α1, Α2, ..., Αn, Ζ} και ο κορμός της αποτελείται από όλες τις συστοιχίες t, όπου t είναι μια συστοιχία της προβολής της Α πάνω στα γνωρίσματα Α1, Α2, ..., Αn, επεκτεταμένη με μια τιμή του νέου γνωρίσματος Ζ. Αυτή η νέα τιμή του Ζ υπολογίζεται με την εκτίμηση της συγκεντρωτικής παράστασης παράστ για όλες τις συστοιχίες της Α που έχουν ίδιες τιμές με τη συστοιχία t στα γνωρίσματα Α1, Α2, ..., Αn.&#10;"/>
          <p:cNvSpPr txBox="1">
            <a:spLocks noChangeArrowheads="1"/>
          </p:cNvSpPr>
          <p:nvPr/>
        </p:nvSpPr>
        <p:spPr>
          <a:xfrm>
            <a:off x="446856" y="1052736"/>
            <a:ext cx="8229600" cy="518375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a:t>Η σύνταξη είναι:</a:t>
            </a:r>
            <a:endParaRPr lang="en-GB" altLang="el-GR" sz="2400" dirty="0"/>
          </a:p>
          <a:p>
            <a:pPr marL="0" indent="0" algn="just">
              <a:lnSpc>
                <a:spcPct val="90000"/>
              </a:lnSpc>
              <a:buFont typeface="Wingdings" pitchFamily="2" charset="2"/>
              <a:buNone/>
            </a:pPr>
            <a:r>
              <a:rPr lang="en-GB" altLang="el-GR" sz="2400" b="1" dirty="0"/>
              <a:t>SUMMARIZE </a:t>
            </a:r>
            <a:r>
              <a:rPr lang="el-GR" altLang="el-GR" sz="2400" b="1" i="1" dirty="0"/>
              <a:t>όρος</a:t>
            </a:r>
            <a:r>
              <a:rPr lang="el-GR" altLang="el-GR" sz="2400" b="1" dirty="0"/>
              <a:t> </a:t>
            </a:r>
            <a:r>
              <a:rPr lang="en-GB" altLang="el-GR" sz="2400" b="1" dirty="0"/>
              <a:t>BY</a:t>
            </a:r>
            <a:r>
              <a:rPr lang="el-GR" altLang="el-GR" sz="2400" b="1" dirty="0"/>
              <a:t> (</a:t>
            </a:r>
            <a:r>
              <a:rPr lang="el-GR" altLang="el-GR" sz="2400" b="1" dirty="0" err="1"/>
              <a:t>λισκομ</a:t>
            </a:r>
            <a:r>
              <a:rPr lang="el-GR" altLang="el-GR" sz="2400" b="1" dirty="0"/>
              <a:t>-γνωρισμάτων) </a:t>
            </a:r>
            <a:r>
              <a:rPr lang="en-GB" altLang="el-GR" sz="2400" b="1" dirty="0"/>
              <a:t>ADD </a:t>
            </a:r>
            <a:r>
              <a:rPr lang="el-GR" altLang="el-GR" sz="2400" b="1" i="1" dirty="0"/>
              <a:t>συγκεντρωτική</a:t>
            </a:r>
            <a:r>
              <a:rPr lang="el-GR" altLang="el-GR" sz="2400" b="1" dirty="0"/>
              <a:t> </a:t>
            </a:r>
            <a:r>
              <a:rPr lang="el-GR" altLang="el-GR" sz="2400" b="1" i="1" dirty="0"/>
              <a:t>παράσταση</a:t>
            </a:r>
            <a:r>
              <a:rPr lang="el-GR" altLang="el-GR" sz="2400" b="1" dirty="0"/>
              <a:t> </a:t>
            </a:r>
            <a:r>
              <a:rPr lang="en-GB" altLang="el-GR" sz="2400" b="1" dirty="0"/>
              <a:t>AS </a:t>
            </a:r>
            <a:r>
              <a:rPr lang="el-GR" altLang="el-GR" sz="2400" b="1" i="1" dirty="0"/>
              <a:t>γνώρισμα</a:t>
            </a:r>
            <a:endParaRPr lang="el-GR" altLang="el-GR" sz="2400" b="1" dirty="0"/>
          </a:p>
          <a:p>
            <a:pPr marL="0" indent="0" algn="just">
              <a:lnSpc>
                <a:spcPct val="90000"/>
              </a:lnSpc>
              <a:buFont typeface="Wingdings" pitchFamily="2" charset="2"/>
              <a:buNone/>
            </a:pPr>
            <a:r>
              <a:rPr lang="el-GR" altLang="el-GR" sz="2400" dirty="0"/>
              <a:t>Για</a:t>
            </a:r>
            <a:r>
              <a:rPr lang="en-GB" altLang="el-GR" sz="2400" dirty="0"/>
              <a:t> </a:t>
            </a:r>
            <a:r>
              <a:rPr lang="el-GR" altLang="el-GR" sz="2400" dirty="0"/>
              <a:t>παράδειγμα</a:t>
            </a:r>
            <a:r>
              <a:rPr lang="en-GB" altLang="el-GR" sz="2400" dirty="0"/>
              <a:t>:</a:t>
            </a:r>
          </a:p>
          <a:p>
            <a:pPr marL="0" indent="0" algn="just">
              <a:lnSpc>
                <a:spcPct val="90000"/>
              </a:lnSpc>
              <a:buFont typeface="Wingdings" pitchFamily="2" charset="2"/>
              <a:buNone/>
            </a:pPr>
            <a:r>
              <a:rPr lang="en-GB" altLang="el-GR" sz="2400" dirty="0"/>
              <a:t>SUMMARIZE A BY (A1, A2, …, An) ADD </a:t>
            </a:r>
            <a:r>
              <a:rPr lang="el-GR" altLang="el-GR" sz="2400" i="1" dirty="0" err="1"/>
              <a:t>παράστ</a:t>
            </a:r>
            <a:r>
              <a:rPr lang="en-GB" altLang="el-GR" sz="2400" dirty="0"/>
              <a:t> AS Z</a:t>
            </a:r>
            <a:endParaRPr lang="el-GR" altLang="el-GR" sz="2400" dirty="0"/>
          </a:p>
          <a:p>
            <a:pPr marL="0" indent="0" algn="just">
              <a:lnSpc>
                <a:spcPct val="90000"/>
              </a:lnSpc>
              <a:buFont typeface="Wingdings" pitchFamily="2" charset="2"/>
              <a:buNone/>
            </a:pPr>
            <a:r>
              <a:rPr lang="el-GR" altLang="el-GR" sz="2400" dirty="0"/>
              <a:t>Εδώ, τα Α, Α2, Α</a:t>
            </a:r>
            <a:r>
              <a:rPr lang="en-GB" altLang="el-GR" sz="2400" dirty="0"/>
              <a:t>n</a:t>
            </a:r>
            <a:r>
              <a:rPr lang="el-GR" altLang="el-GR" sz="2400" dirty="0"/>
              <a:t> είναι διαφορετικά γνωρίσματα της Α. Το αποτέλεσμα της παράστασης είναι μια σχέση που έχει επικεφαλίδα {Α1, Α2, ..., Α</a:t>
            </a:r>
            <a:r>
              <a:rPr lang="en-GB" altLang="el-GR" sz="2400" dirty="0"/>
              <a:t>n</a:t>
            </a:r>
            <a:r>
              <a:rPr lang="el-GR" altLang="el-GR" sz="2400" dirty="0"/>
              <a:t>, Ζ} και ο κορμός της αποτελείται από όλες τις συστοιχίες </a:t>
            </a:r>
            <a:r>
              <a:rPr lang="en-GB" altLang="el-GR" sz="2400" dirty="0"/>
              <a:t>t</a:t>
            </a:r>
            <a:r>
              <a:rPr lang="el-GR" altLang="el-GR" sz="2400" dirty="0"/>
              <a:t>, όπου </a:t>
            </a:r>
            <a:r>
              <a:rPr lang="en-GB" altLang="el-GR" sz="2400" dirty="0"/>
              <a:t>t</a:t>
            </a:r>
            <a:r>
              <a:rPr lang="el-GR" altLang="el-GR" sz="2400" dirty="0"/>
              <a:t> είναι μια συστοιχία της προβολής της Α πάνω στα γνωρίσματα Α1, Α2, ..., Α</a:t>
            </a:r>
            <a:r>
              <a:rPr lang="en-GB" altLang="el-GR" sz="2400" dirty="0"/>
              <a:t>n</a:t>
            </a:r>
            <a:r>
              <a:rPr lang="el-GR" altLang="el-GR" sz="2400" dirty="0"/>
              <a:t>, </a:t>
            </a:r>
            <a:r>
              <a:rPr lang="el-GR" altLang="el-GR" sz="2400" dirty="0" err="1"/>
              <a:t>επεκτεταμένη</a:t>
            </a:r>
            <a:r>
              <a:rPr lang="el-GR" altLang="el-GR" sz="2400" dirty="0"/>
              <a:t> με μια τιμή του νέου γνωρίσματος Ζ. Αυτή η νέα τιμή του Ζ υπολογίζεται με την εκτίμηση της συγκεντρωτικής παράστασης </a:t>
            </a:r>
            <a:r>
              <a:rPr lang="el-GR" altLang="el-GR" sz="2400" i="1" dirty="0" err="1"/>
              <a:t>παράστ</a:t>
            </a:r>
            <a:r>
              <a:rPr lang="el-GR" altLang="el-GR" sz="2400" dirty="0"/>
              <a:t> για όλες τις συστοιχίες της Α που έχουν ίδιες τιμές με τη συστοιχία </a:t>
            </a:r>
            <a:r>
              <a:rPr lang="en-GB" altLang="el-GR" sz="2400" dirty="0"/>
              <a:t>t</a:t>
            </a:r>
            <a:r>
              <a:rPr lang="el-GR" altLang="el-GR" sz="2400" dirty="0"/>
              <a:t> στα γνωρίσματα Α1, Α2, ..., Α</a:t>
            </a:r>
            <a:r>
              <a:rPr lang="en-GB" altLang="el-GR" sz="2400" dirty="0"/>
              <a:t>n</a:t>
            </a:r>
            <a:r>
              <a:rPr lang="el-GR" alt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50</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latin typeface="+mn-lt"/>
              </a:rPr>
              <a:t>Η βάση δεδομένων προμηθευτών και εξαρτημάτων</a:t>
            </a:r>
            <a:endParaRPr lang="el-GR" dirty="0">
              <a:latin typeface="+mn-lt"/>
            </a:endParaRPr>
          </a:p>
        </p:txBody>
      </p:sp>
      <p:graphicFrame>
        <p:nvGraphicFramePr>
          <p:cNvPr id="10" name="Group 55" descr="Πίανακς βάσης δεδομένων προμηθευτών."/>
          <p:cNvGraphicFramePr>
            <a:graphicFrameLocks noGrp="1"/>
          </p:cNvGraphicFramePr>
          <p:nvPr>
            <p:custDataLst>
              <p:tags r:id="rId3"/>
            </p:custDataLst>
            <p:extLst>
              <p:ext uri="{D42A27DB-BD31-4B8C-83A1-F6EECF244321}">
                <p14:modId xmlns:p14="http://schemas.microsoft.com/office/powerpoint/2010/main" val="1174718438"/>
              </p:ext>
            </p:extLst>
          </p:nvPr>
        </p:nvGraphicFramePr>
        <p:xfrm>
          <a:off x="1187450" y="1633344"/>
          <a:ext cx="3960613" cy="2011680"/>
        </p:xfrm>
        <a:graphic>
          <a:graphicData uri="http://schemas.openxmlformats.org/drawingml/2006/table">
            <a:tbl>
              <a:tblPr firstRow="1"/>
              <a:tblGrid>
                <a:gridCol w="617087"/>
                <a:gridCol w="1142970"/>
                <a:gridCol w="1144910"/>
                <a:gridCol w="1055646"/>
              </a:tblGrid>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SNAME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STATUS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Smith</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Jones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Paris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Blake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Clark</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Adams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Athens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Group 4" descr="Πίανακς βάσης δεδομένων εξαρτημάτων."/>
          <p:cNvGraphicFramePr>
            <a:graphicFrameLocks noGrp="1"/>
          </p:cNvGraphicFramePr>
          <p:nvPr>
            <p:ph sz="quarter" idx="4294967295"/>
            <p:custDataLst>
              <p:tags r:id="rId4"/>
            </p:custDataLst>
            <p:extLst>
              <p:ext uri="{D42A27DB-BD31-4B8C-83A1-F6EECF244321}">
                <p14:modId xmlns:p14="http://schemas.microsoft.com/office/powerpoint/2010/main" val="2797791621"/>
              </p:ext>
            </p:extLst>
          </p:nvPr>
        </p:nvGraphicFramePr>
        <p:xfrm>
          <a:off x="1187450" y="3890352"/>
          <a:ext cx="4038600" cy="2346960"/>
        </p:xfrm>
        <a:graphic>
          <a:graphicData uri="http://schemas.openxmlformats.org/drawingml/2006/table">
            <a:tbl>
              <a:tblPr firstRow="1"/>
              <a:tblGrid>
                <a:gridCol w="477838"/>
                <a:gridCol w="884237"/>
                <a:gridCol w="847725"/>
                <a:gridCol w="984250"/>
                <a:gridCol w="844550"/>
              </a:tblGrid>
              <a:tr h="3175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P#</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PNAME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COLOR</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WEIGHT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CITY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12</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Bolt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Green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Blue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17</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Rome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Screw</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London</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Cam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Blue</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Paris</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Cog</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Red</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19</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London</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Group 92" descr="Πίανακς βάσης δεδομένων προμηθευτών και εξαρτημάτων."/>
          <p:cNvGraphicFramePr>
            <a:graphicFrameLocks noGrp="1"/>
          </p:cNvGraphicFramePr>
          <p:nvPr>
            <p:ph sz="quarter" idx="4294967295"/>
            <p:custDataLst>
              <p:tags r:id="rId5"/>
            </p:custDataLst>
            <p:extLst>
              <p:ext uri="{D42A27DB-BD31-4B8C-83A1-F6EECF244321}">
                <p14:modId xmlns:p14="http://schemas.microsoft.com/office/powerpoint/2010/main" val="1529686351"/>
              </p:ext>
            </p:extLst>
          </p:nvPr>
        </p:nvGraphicFramePr>
        <p:xfrm>
          <a:off x="6372200" y="1772816"/>
          <a:ext cx="2016125" cy="4358640"/>
        </p:xfrm>
        <a:graphic>
          <a:graphicData uri="http://schemas.openxmlformats.org/drawingml/2006/table">
            <a:tbl>
              <a:tblPr firstRow="1"/>
              <a:tblGrid>
                <a:gridCol w="647700"/>
                <a:gridCol w="720725"/>
                <a:gridCol w="647700"/>
              </a:tblGrid>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mn-lt"/>
                          <a:cs typeface="Times New Roman" pitchFamily="18" charset="0"/>
                        </a:rPr>
                        <a:t>S#</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P#</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mn-lt"/>
                          <a:cs typeface="Times New Roman" pitchFamily="18" charset="0"/>
                        </a:rPr>
                        <a:t>QTY</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P3</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400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P6</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100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400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S3</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200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300</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S4</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mn-lt"/>
                          <a:cs typeface="Times New Roman" pitchFamily="18" charset="0"/>
                        </a:rPr>
                        <a:t>P5</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mn-lt"/>
                          <a:cs typeface="Times New Roman" pitchFamily="18" charset="0"/>
                        </a:rPr>
                        <a:t>400</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3" descr="."/>
          <p:cNvSpPr txBox="1">
            <a:spLocks noChangeArrowheads="1"/>
          </p:cNvSpPr>
          <p:nvPr>
            <p:custDataLst>
              <p:tags r:id="rId6"/>
            </p:custDataLst>
          </p:nvPr>
        </p:nvSpPr>
        <p:spPr>
          <a:xfrm>
            <a:off x="457200" y="1628800"/>
            <a:ext cx="6275388" cy="4114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altLang="el-GR" sz="2800" dirty="0" smtClean="0"/>
              <a:t>S                                  		</a:t>
            </a:r>
            <a:r>
              <a:rPr lang="el-GR" altLang="el-GR" sz="2800" dirty="0" smtClean="0"/>
              <a:t>        </a:t>
            </a:r>
            <a:r>
              <a:rPr lang="en-GB" altLang="el-GR" sz="2800" dirty="0" smtClean="0"/>
              <a:t>SP</a:t>
            </a:r>
          </a:p>
          <a:p>
            <a:pPr>
              <a:buFont typeface="Wingdings" pitchFamily="2" charset="2"/>
              <a:buNone/>
            </a:pPr>
            <a:endParaRPr lang="en-GB" altLang="el-GR" sz="2800" dirty="0" smtClean="0"/>
          </a:p>
          <a:p>
            <a:pPr>
              <a:buFont typeface="Wingdings" pitchFamily="2" charset="2"/>
              <a:buNone/>
            </a:pPr>
            <a:endParaRPr lang="en-GB" altLang="el-GR" sz="2800" dirty="0" smtClean="0"/>
          </a:p>
          <a:p>
            <a:pPr>
              <a:buFont typeface="Wingdings" pitchFamily="2" charset="2"/>
              <a:buNone/>
            </a:pPr>
            <a:endParaRPr lang="en-GB" altLang="el-GR" sz="2800" dirty="0" smtClean="0"/>
          </a:p>
          <a:p>
            <a:pPr>
              <a:buFont typeface="Wingdings" pitchFamily="2" charset="2"/>
              <a:buNone/>
            </a:pPr>
            <a:r>
              <a:rPr lang="en-GB" altLang="el-GR" sz="2800" dirty="0" smtClean="0"/>
              <a:t>P</a:t>
            </a:r>
          </a:p>
          <a:p>
            <a:pPr>
              <a:buFont typeface="Wingdings" pitchFamily="2" charset="2"/>
              <a:buNone/>
            </a:pP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51</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latin typeface="+mn-lt"/>
              </a:rPr>
              <a:t>Παραδείγματα Σύνοψης </a:t>
            </a:r>
            <a:r>
              <a:rPr lang="el-GR" altLang="el-GR" dirty="0" smtClean="0">
                <a:latin typeface="+mn-lt"/>
              </a:rPr>
              <a:t>(1 από 3)</a:t>
            </a:r>
            <a:endParaRPr lang="el-GR" dirty="0">
              <a:latin typeface="+mn-lt"/>
            </a:endParaRPr>
          </a:p>
        </p:txBody>
      </p:sp>
      <p:sp>
        <p:nvSpPr>
          <p:cNvPr id="8" name="Rectangle 9" descr="1. SUMMARIZE SP BY, P#, ADD SUM, QTY AS TOT QTY.&#10;&#10;δίνει ως αποτέλεσμα μια σχέση με επικεφαλίδα {P#, TOTQTY}, που έχει μια συστοιχία για κάθε διαφορετική τιμή του γνωρίσματος P# στη σχέση SP, η οποία περιέχει αυτή την τιμή του P# και την αντίστοιχη συνολική ποσότητα.&#10;"/>
          <p:cNvSpPr txBox="1">
            <a:spLocks noChangeArrowheads="1"/>
          </p:cNvSpPr>
          <p:nvPr/>
        </p:nvSpPr>
        <p:spPr>
          <a:xfrm>
            <a:off x="540370" y="1628800"/>
            <a:ext cx="511175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400" dirty="0" smtClean="0"/>
              <a:t>1. </a:t>
            </a:r>
            <a:r>
              <a:rPr lang="en-GB" altLang="el-GR" sz="2400" dirty="0" smtClean="0"/>
              <a:t>SUMMARIZE SP BY (P#) ADD SUM (QTY) AS TOTQTY</a:t>
            </a:r>
            <a:endParaRPr lang="el-GR" altLang="el-GR" sz="2400" dirty="0" smtClean="0"/>
          </a:p>
          <a:p>
            <a:pPr marL="0" indent="0" algn="just">
              <a:lnSpc>
                <a:spcPct val="90000"/>
              </a:lnSpc>
              <a:buFont typeface="Wingdings" pitchFamily="2" charset="2"/>
              <a:buNone/>
            </a:pPr>
            <a:endParaRPr lang="el-GR" altLang="el-GR" sz="2400" dirty="0" smtClean="0"/>
          </a:p>
          <a:p>
            <a:pPr marL="0" indent="0" algn="just">
              <a:lnSpc>
                <a:spcPct val="90000"/>
              </a:lnSpc>
              <a:buFont typeface="Wingdings" pitchFamily="2" charset="2"/>
              <a:buNone/>
            </a:pPr>
            <a:r>
              <a:rPr lang="el-GR" altLang="el-GR" sz="2400" dirty="0" smtClean="0"/>
              <a:t>δίνει ως αποτέλεσμα μια σχέση με επικεφαλίδα {</a:t>
            </a:r>
            <a:r>
              <a:rPr lang="en-GB" altLang="el-GR" sz="2400" dirty="0" smtClean="0"/>
              <a:t>P</a:t>
            </a:r>
            <a:r>
              <a:rPr lang="el-GR" altLang="el-GR" sz="2400" dirty="0" smtClean="0"/>
              <a:t>#, </a:t>
            </a:r>
            <a:r>
              <a:rPr lang="en-GB" altLang="el-GR" sz="2400" dirty="0" smtClean="0"/>
              <a:t>TOTQTY</a:t>
            </a:r>
            <a:r>
              <a:rPr lang="el-GR" altLang="el-GR" sz="2400" dirty="0" smtClean="0"/>
              <a:t>}, που έχει μια συστοιχία για κάθε διαφορετική τιμή του γνωρίσματος </a:t>
            </a:r>
            <a:r>
              <a:rPr lang="en-GB" altLang="el-GR" sz="2400" dirty="0" smtClean="0"/>
              <a:t>P</a:t>
            </a:r>
            <a:r>
              <a:rPr lang="el-GR" altLang="el-GR" sz="2400" dirty="0" smtClean="0"/>
              <a:t># στη σχέση </a:t>
            </a:r>
            <a:r>
              <a:rPr lang="en-GB" altLang="el-GR" sz="2400" dirty="0" smtClean="0"/>
              <a:t>SP</a:t>
            </a:r>
            <a:r>
              <a:rPr lang="el-GR" altLang="el-GR" sz="2400" dirty="0" smtClean="0"/>
              <a:t>, η οποία περιέχει αυτή την τιμή του </a:t>
            </a:r>
            <a:r>
              <a:rPr lang="en-GB" altLang="el-GR" sz="2400" dirty="0" smtClean="0"/>
              <a:t>P</a:t>
            </a:r>
            <a:r>
              <a:rPr lang="el-GR" altLang="el-GR" sz="2400" dirty="0" smtClean="0"/>
              <a:t># και την αντίστοιχη συνολική ποσότητα.</a:t>
            </a:r>
            <a:endParaRPr lang="el-GR" altLang="el-GR" sz="2400" dirty="0"/>
          </a:p>
        </p:txBody>
      </p:sp>
      <p:graphicFrame>
        <p:nvGraphicFramePr>
          <p:cNvPr id="9" name="Group 40" descr="Πίνακας αποτελεσμάτων της παραπάνω εντολής σύνοψης."/>
          <p:cNvGraphicFramePr>
            <a:graphicFrameLocks noGrp="1"/>
          </p:cNvGraphicFramePr>
          <p:nvPr>
            <p:ph sz="half" idx="4294967295"/>
            <p:custDataLst>
              <p:tags r:id="rId3"/>
            </p:custDataLst>
            <p:extLst>
              <p:ext uri="{D42A27DB-BD31-4B8C-83A1-F6EECF244321}">
                <p14:modId xmlns:p14="http://schemas.microsoft.com/office/powerpoint/2010/main" val="19206941"/>
              </p:ext>
            </p:extLst>
          </p:nvPr>
        </p:nvGraphicFramePr>
        <p:xfrm>
          <a:off x="6012160" y="1628800"/>
          <a:ext cx="2232025" cy="4114801"/>
        </p:xfrm>
        <a:graphic>
          <a:graphicData uri="http://schemas.openxmlformats.org/drawingml/2006/table">
            <a:tbl>
              <a:tblPr firstRow="1"/>
              <a:tblGrid>
                <a:gridCol w="792163"/>
                <a:gridCol w="1439862"/>
              </a:tblGrid>
              <a:tr h="587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P#</a:t>
                      </a:r>
                      <a:endParaRPr kumimoji="0" lang="el-GR" alt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TOTQTY</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P1</a:t>
                      </a:r>
                      <a:endParaRPr kumimoji="0" lang="el-GR" alt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600</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P2</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1000</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P3</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400</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P4</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500</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P5</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500</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P6</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100</a:t>
                      </a:r>
                      <a:endParaRPr kumimoji="0" lang="el-GR" altLang="el-GR"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52</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Παραδείγματα Σύνοψης </a:t>
            </a:r>
            <a:r>
              <a:rPr lang="el-GR" altLang="el-GR" dirty="0" smtClean="0"/>
              <a:t>(2 </a:t>
            </a:r>
            <a:r>
              <a:rPr lang="el-GR" altLang="el-GR" dirty="0"/>
              <a:t>από 3)</a:t>
            </a:r>
            <a:endParaRPr lang="el-GR" dirty="0">
              <a:latin typeface="+mn-lt"/>
            </a:endParaRPr>
          </a:p>
        </p:txBody>
      </p:sp>
      <p:sp>
        <p:nvSpPr>
          <p:cNvPr id="8" name="Rectangle 7" descr="2. SUMMARIZE P JOIN SP, BY, CITY ADD COUNT AS NSP&#10;&#10;To αποτέλεσμα περιέχει μια συστοιχία για την κάθε μία από τις τρεις πόλεις των εξαρτημάτων όπου εμφανίζεται σε κάθε περίπτωση το πλήθος των αποστολών εξαρτημάτων που είναι αποθηκευμένα στη συγκεκριμένη πόλη.&#10;&#10;"/>
          <p:cNvSpPr txBox="1">
            <a:spLocks noChangeArrowheads="1"/>
          </p:cNvSpPr>
          <p:nvPr/>
        </p:nvSpPr>
        <p:spPr>
          <a:xfrm>
            <a:off x="539030" y="1628775"/>
            <a:ext cx="5545138" cy="3816449"/>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400" dirty="0" smtClean="0"/>
              <a:t>2. </a:t>
            </a:r>
            <a:r>
              <a:rPr lang="en-GB" altLang="el-GR" sz="2400" dirty="0" smtClean="0"/>
              <a:t>SUMMARIZE (P JOIN SP) BY (CITY) ADD COUNT AS NSP</a:t>
            </a:r>
          </a:p>
          <a:p>
            <a:pPr marL="0" indent="0" algn="just">
              <a:buFont typeface="Wingdings" pitchFamily="2" charset="2"/>
              <a:buNone/>
            </a:pPr>
            <a:endParaRPr lang="en-GB" altLang="el-GR" sz="2400" dirty="0" smtClean="0"/>
          </a:p>
          <a:p>
            <a:pPr marL="0" indent="0" algn="just">
              <a:buFont typeface="Wingdings" pitchFamily="2" charset="2"/>
              <a:buNone/>
            </a:pPr>
            <a:r>
              <a:rPr lang="en-GB" altLang="el-GR" sz="2400" dirty="0" smtClean="0"/>
              <a:t>To</a:t>
            </a:r>
            <a:r>
              <a:rPr lang="el-GR" altLang="el-GR" sz="2400" dirty="0" smtClean="0"/>
              <a:t> αποτέλεσμα περιέχει μια συστοιχία για την κάθε μία από τις τρεις πόλεις των εξαρτημάτων όπου εμφανίζεται σε κάθε περίπτωση το πλήθος των αποστολών εξαρτημάτων που είναι αποθηκευμένα στη συγκεκριμένη πόλη.</a:t>
            </a:r>
          </a:p>
          <a:p>
            <a:pPr marL="0" indent="0" algn="just">
              <a:buFont typeface="Wingdings" pitchFamily="2" charset="2"/>
              <a:buNone/>
            </a:pPr>
            <a:endParaRPr lang="en-GB" altLang="el-GR" sz="2400" dirty="0"/>
          </a:p>
        </p:txBody>
      </p:sp>
      <p:graphicFrame>
        <p:nvGraphicFramePr>
          <p:cNvPr id="9" name="Group 32" descr="Πίνακας αποτελεσμάτων της παραπάνω εντολής σύνοψης."/>
          <p:cNvGraphicFramePr>
            <a:graphicFrameLocks noGrp="1"/>
          </p:cNvGraphicFramePr>
          <p:nvPr>
            <p:ph sz="half" idx="4294967295"/>
            <p:custDataLst>
              <p:tags r:id="rId3"/>
            </p:custDataLst>
            <p:extLst>
              <p:ext uri="{D42A27DB-BD31-4B8C-83A1-F6EECF244321}">
                <p14:modId xmlns:p14="http://schemas.microsoft.com/office/powerpoint/2010/main" val="4207925860"/>
              </p:ext>
            </p:extLst>
          </p:nvPr>
        </p:nvGraphicFramePr>
        <p:xfrm>
          <a:off x="6376045" y="2204864"/>
          <a:ext cx="2084387" cy="2239964"/>
        </p:xfrm>
        <a:graphic>
          <a:graphicData uri="http://schemas.openxmlformats.org/drawingml/2006/table">
            <a:tbl>
              <a:tblPr firstRow="1"/>
              <a:tblGrid>
                <a:gridCol w="1292225"/>
                <a:gridCol w="792162"/>
              </a:tblGrid>
              <a:tr h="5842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CITY</a:t>
                      </a:r>
                      <a:endParaRPr kumimoji="0" lang="el-GR" alt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NSP</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London</a:t>
                      </a:r>
                      <a:endParaRPr kumimoji="0" lang="el-GR" alt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5</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Paris</a:t>
                      </a:r>
                      <a:endParaRPr kumimoji="0" lang="el-GR" alt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smtClean="0">
                          <a:ln>
                            <a:noFill/>
                          </a:ln>
                          <a:solidFill>
                            <a:schemeClr val="tx1"/>
                          </a:solidFill>
                          <a:effectLst/>
                          <a:latin typeface="+mn-lt"/>
                        </a:rPr>
                        <a:t>6</a:t>
                      </a:r>
                      <a:endParaRPr kumimoji="0" lang="el-GR" altLang="el-GR"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Rome</a:t>
                      </a:r>
                      <a:endParaRPr kumimoji="0" lang="el-GR" alt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2400" b="0" i="0" u="none" strike="noStrike" cap="none" normalizeH="0" baseline="0" dirty="0" smtClean="0">
                          <a:ln>
                            <a:noFill/>
                          </a:ln>
                          <a:solidFill>
                            <a:schemeClr val="tx1"/>
                          </a:solidFill>
                          <a:effectLst/>
                          <a:latin typeface="+mn-lt"/>
                        </a:rPr>
                        <a:t>1</a:t>
                      </a:r>
                      <a:endParaRPr kumimoji="0" lang="el-GR" altLang="el-GR"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53</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Παραδείγματα Σύνοψης </a:t>
            </a:r>
            <a:r>
              <a:rPr lang="el-GR" altLang="el-GR" dirty="0" smtClean="0"/>
              <a:t>(3 </a:t>
            </a:r>
            <a:r>
              <a:rPr lang="el-GR" altLang="el-GR" dirty="0"/>
              <a:t>από 3)</a:t>
            </a:r>
            <a:endParaRPr lang="el-GR" dirty="0">
              <a:latin typeface="+mn-lt"/>
            </a:endParaRPr>
          </a:p>
        </p:txBody>
      </p:sp>
      <p:sp>
        <p:nvSpPr>
          <p:cNvPr id="7" name="Rectangle 3" descr="3. SUMMARIZE SP BY P#, ADD SUM, QTY AS TOTQTY,&#10;    AVG QTY, AS AVGQTY.&#10;Παράδειγμα πολλαπλής σύνοψης.&#10;"/>
          <p:cNvSpPr txBox="1">
            <a:spLocks noChangeArrowheads="1"/>
          </p:cNvSpPr>
          <p:nvPr/>
        </p:nvSpPr>
        <p:spPr>
          <a:xfrm>
            <a:off x="446856" y="2060848"/>
            <a:ext cx="8229600" cy="23762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3</a:t>
            </a:r>
            <a:r>
              <a:rPr lang="el-GR" altLang="el-GR" sz="2800" dirty="0"/>
              <a:t>. </a:t>
            </a:r>
            <a:r>
              <a:rPr lang="en-GB" altLang="el-GR" sz="2800" dirty="0"/>
              <a:t>(SUMMARIZE SP BY (P#) ADD</a:t>
            </a:r>
            <a:endParaRPr lang="el-GR" altLang="el-GR" sz="2800" dirty="0"/>
          </a:p>
          <a:p>
            <a:pPr marL="0" indent="0" algn="just">
              <a:buFont typeface="Wingdings" pitchFamily="2" charset="2"/>
              <a:buNone/>
            </a:pPr>
            <a:r>
              <a:rPr lang="el-GR" altLang="el-GR" sz="2800" dirty="0"/>
              <a:t>				</a:t>
            </a:r>
            <a:r>
              <a:rPr lang="en-GB" altLang="el-GR" sz="2800" dirty="0"/>
              <a:t>SUM (QTY) AS TOTQTY,</a:t>
            </a:r>
          </a:p>
          <a:p>
            <a:pPr marL="0" indent="0" algn="just">
              <a:buFont typeface="Wingdings" pitchFamily="2" charset="2"/>
              <a:buNone/>
            </a:pPr>
            <a:r>
              <a:rPr lang="en-GB" altLang="el-GR" sz="2800" dirty="0"/>
              <a:t>				AVG (QTY) AS AVGQTY)</a:t>
            </a:r>
            <a:endParaRPr lang="el-GR" altLang="el-GR" sz="2800" dirty="0"/>
          </a:p>
          <a:p>
            <a:pPr marL="0" indent="0" algn="just">
              <a:buFont typeface="Wingdings" pitchFamily="2" charset="2"/>
              <a:buNone/>
            </a:pPr>
            <a:r>
              <a:rPr lang="el-GR" altLang="el-GR" sz="2800" dirty="0"/>
              <a:t>Παράδειγμα πολλαπλής </a:t>
            </a:r>
            <a:r>
              <a:rPr lang="el-GR" altLang="el-GR" sz="2800" dirty="0" smtClean="0"/>
              <a:t>σύνοψης.</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54</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smtClean="0">
                <a:latin typeface="+mn-lt"/>
              </a:rPr>
              <a:t>Ασκήσεις (1 από 10)</a:t>
            </a:r>
            <a:endParaRPr lang="el-GR" dirty="0">
              <a:latin typeface="+mn-lt"/>
            </a:endParaRPr>
          </a:p>
        </p:txBody>
      </p:sp>
      <p:sp>
        <p:nvSpPr>
          <p:cNvPr id="7" name="Rectangle 3" descr="Χρησιμοποιώντας τη βάση δεδομένων προμηθευτών, εξαρτημάτων και έργων, γράψτε από μια παράσταση της σχεσιακής άλγεβρας για καθένα από τα επόμενα:&#10;&#10;1. Να βρεθούν τα ονόματα των έργων που εφοδιάζονται από τον προμηθευτή S1.&#10;&#10;J JOIN, SPJ WHERE S# ίσο με ‘S1’, J NAME.&#10;"/>
          <p:cNvSpPr txBox="1">
            <a:spLocks noChangeArrowheads="1"/>
          </p:cNvSpPr>
          <p:nvPr/>
        </p:nvSpPr>
        <p:spPr>
          <a:xfrm>
            <a:off x="446856" y="1700808"/>
            <a:ext cx="8229600"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altLang="el-GR" sz="2800" dirty="0"/>
              <a:t>Χρησιμοποιώντας τη βάση δεδομένων προμηθευτών, εξαρτημάτων και έργων</a:t>
            </a:r>
            <a:r>
              <a:rPr lang="en-GB" altLang="el-GR" sz="2800" dirty="0"/>
              <a:t>,</a:t>
            </a:r>
            <a:r>
              <a:rPr lang="el-GR" altLang="el-GR" sz="2800" dirty="0"/>
              <a:t> γράψτε από μια παράσταση της σχεσιακής άλγεβρας για καθένα από τα επόμενα:</a:t>
            </a:r>
          </a:p>
          <a:p>
            <a:pPr marL="0" indent="0" algn="just">
              <a:lnSpc>
                <a:spcPct val="90000"/>
              </a:lnSpc>
              <a:buFont typeface="Wingdings" pitchFamily="2" charset="2"/>
              <a:buNone/>
            </a:pPr>
            <a:endParaRPr lang="el-GR" altLang="el-GR" sz="2800" dirty="0"/>
          </a:p>
          <a:p>
            <a:pPr marL="0" indent="0" algn="just">
              <a:lnSpc>
                <a:spcPct val="90000"/>
              </a:lnSpc>
              <a:buFont typeface="Wingdings" pitchFamily="2" charset="2"/>
              <a:buNone/>
            </a:pPr>
            <a:r>
              <a:rPr lang="el-GR" altLang="el-GR" sz="2800" dirty="0"/>
              <a:t>1. Να βρεθούν τα ονόματα των έργων που εφοδιάζονται από τον προμηθευτή </a:t>
            </a:r>
            <a:r>
              <a:rPr lang="en-GB" altLang="el-GR" sz="2800" dirty="0"/>
              <a:t>S</a:t>
            </a:r>
            <a:r>
              <a:rPr lang="el-GR" altLang="el-GR" sz="2800" dirty="0"/>
              <a:t>1.</a:t>
            </a:r>
          </a:p>
          <a:p>
            <a:pPr marL="0" indent="0" algn="just">
              <a:lnSpc>
                <a:spcPct val="90000"/>
              </a:lnSpc>
              <a:buFont typeface="Wingdings" pitchFamily="2" charset="2"/>
              <a:buNone/>
            </a:pPr>
            <a:endParaRPr lang="en-GB" altLang="el-GR" sz="2800" dirty="0"/>
          </a:p>
          <a:p>
            <a:pPr marL="0" indent="0" algn="just">
              <a:lnSpc>
                <a:spcPct val="90000"/>
              </a:lnSpc>
              <a:buFont typeface="Wingdings" pitchFamily="2" charset="2"/>
              <a:buNone/>
            </a:pPr>
            <a:r>
              <a:rPr lang="en-GB" altLang="el-GR" sz="2800" dirty="0"/>
              <a:t>(J JOIN (SPJ WHERE S# = ‘S1’)) [JNAME]</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55</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(2 </a:t>
            </a:r>
            <a:r>
              <a:rPr lang="el-GR" altLang="el-GR" dirty="0"/>
              <a:t>από 10)</a:t>
            </a:r>
            <a:endParaRPr lang="el-GR" dirty="0">
              <a:latin typeface="+mn-lt"/>
            </a:endParaRPr>
          </a:p>
        </p:txBody>
      </p:sp>
      <p:sp>
        <p:nvSpPr>
          <p:cNvPr id="7" name="Rectangle 3" descr="2. Να βρεθούν τα ονόματα των προμηθευτών που διαθέτουν τουλάχιστον ένα κόκκινο εξάρτημα.&#10;&#10;1ος τρόπος:&#10;P WHERE COLOR ίσο με ‘Red’, JOIN SP, S# JOIN S, S NAME,&#10;2ος τρόπος:&#10;P WHERE COLOR ίσο με ‘Red’, P# JOIN SP, JOIN S, S NAME.&#10;&#10;"/>
          <p:cNvSpPr txBox="1">
            <a:spLocks noChangeArrowheads="1"/>
          </p:cNvSpPr>
          <p:nvPr/>
        </p:nvSpPr>
        <p:spPr>
          <a:xfrm>
            <a:off x="446856" y="1268760"/>
            <a:ext cx="822960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2. Να βρεθούν τα ονόματα των προμηθευτών που διαθέτουν τουλάχιστον ένα κόκκινο εξάρτημα.</a:t>
            </a:r>
          </a:p>
          <a:p>
            <a:pPr marL="0" indent="0" algn="just">
              <a:buFont typeface="Wingdings" pitchFamily="2" charset="2"/>
              <a:buNone/>
            </a:pPr>
            <a:endParaRPr lang="el-GR" altLang="el-GR" sz="2800" dirty="0"/>
          </a:p>
          <a:p>
            <a:pPr marL="0" indent="0" algn="just">
              <a:buFont typeface="Wingdings" pitchFamily="2" charset="2"/>
              <a:buNone/>
            </a:pPr>
            <a:r>
              <a:rPr lang="el-GR" altLang="el-GR" sz="2800" u="sng" dirty="0"/>
              <a:t>1ος τρόπος</a:t>
            </a:r>
            <a:r>
              <a:rPr lang="el-GR" altLang="el-GR" sz="2800" dirty="0"/>
              <a:t>:</a:t>
            </a:r>
            <a:endParaRPr lang="en-GB" altLang="el-GR" sz="2800" dirty="0"/>
          </a:p>
          <a:p>
            <a:pPr marL="0" indent="0" algn="just">
              <a:buFont typeface="Wingdings" pitchFamily="2" charset="2"/>
              <a:buNone/>
            </a:pPr>
            <a:r>
              <a:rPr lang="el-GR" altLang="el-GR" sz="2800" dirty="0"/>
              <a:t>(</a:t>
            </a:r>
            <a:r>
              <a:rPr lang="en-US" altLang="el-GR" sz="2800" dirty="0"/>
              <a:t>((P WHERE COLOR=‘Red’) JOIN SP) [S</a:t>
            </a:r>
            <a:r>
              <a:rPr lang="el-GR" altLang="el-GR" sz="2800" dirty="0"/>
              <a:t>#</a:t>
            </a:r>
            <a:r>
              <a:rPr lang="en-US" altLang="el-GR" sz="2800" dirty="0"/>
              <a:t>] JOIN S [SNAME]</a:t>
            </a:r>
          </a:p>
          <a:p>
            <a:pPr marL="0" indent="0" algn="just">
              <a:buFont typeface="Wingdings" pitchFamily="2" charset="2"/>
              <a:buNone/>
            </a:pPr>
            <a:r>
              <a:rPr lang="en-US" altLang="el-GR" sz="2800" u="sng" dirty="0"/>
              <a:t>2</a:t>
            </a:r>
            <a:r>
              <a:rPr lang="el-GR" altLang="el-GR" sz="2800" u="sng" dirty="0" err="1"/>
              <a:t>ος</a:t>
            </a:r>
            <a:r>
              <a:rPr lang="el-GR" altLang="el-GR" sz="2800" u="sng" dirty="0"/>
              <a:t> τρόπος</a:t>
            </a:r>
            <a:r>
              <a:rPr lang="el-GR" altLang="el-GR" sz="2800" dirty="0"/>
              <a:t>:</a:t>
            </a:r>
            <a:endParaRPr lang="en-US" altLang="el-GR" sz="2800" dirty="0"/>
          </a:p>
          <a:p>
            <a:pPr marL="0" indent="0" algn="just">
              <a:buFont typeface="Wingdings" pitchFamily="2" charset="2"/>
              <a:buNone/>
            </a:pPr>
            <a:r>
              <a:rPr lang="el-GR" altLang="el-GR" sz="2800" dirty="0"/>
              <a:t>(</a:t>
            </a:r>
            <a:r>
              <a:rPr lang="en-US" altLang="el-GR" sz="2800" dirty="0"/>
              <a:t>((P WHERE COLOR=‘Red’) [P</a:t>
            </a:r>
            <a:r>
              <a:rPr lang="el-GR" altLang="el-GR" sz="2800" dirty="0"/>
              <a:t>#</a:t>
            </a:r>
            <a:r>
              <a:rPr lang="en-US" altLang="el-GR" sz="2800" dirty="0"/>
              <a:t>] JOIN SP) JOIN S [SNAME]</a:t>
            </a:r>
          </a:p>
          <a:p>
            <a:pPr marL="0" indent="0" algn="just">
              <a:buFont typeface="Wingdings" pitchFamily="2" charset="2"/>
              <a:buNone/>
            </a:pP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56</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(3 </a:t>
            </a:r>
            <a:r>
              <a:rPr lang="el-GR" altLang="el-GR" dirty="0"/>
              <a:t>από 10)</a:t>
            </a:r>
            <a:endParaRPr lang="el-GR" dirty="0">
              <a:latin typeface="+mn-lt"/>
            </a:endParaRPr>
          </a:p>
        </p:txBody>
      </p:sp>
      <p:sp>
        <p:nvSpPr>
          <p:cNvPr id="7" name="Rectangle 3" descr="3. Να βρεθούν όλες οι τριάδες κωδικού προμηθευτή, κωδικού εξαρτήματος και κωδικού έργου, έτσι ώστε ο προμηθευτής, το εξάρτημα και το έργο που εξετάζουμε να βρίσκονται όλα στον ίδιο τόπο.&#10;&#10;S JOIN P, JOIN J, S#, P#, J#.&#10;"/>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3. Να βρεθούν όλες οι τριάδες κωδικού προμηθευτή, κωδικού εξαρτήματος και κωδικού έργου, έτσι ώστε ο προμηθευτής, το εξάρτημα και το έργο που εξετάζουμε να βρίσκονται όλα στον ίδιο τόπο.</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 JOIN P JOIN J) [S#, P#, J#]</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57</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(4 </a:t>
            </a:r>
            <a:r>
              <a:rPr lang="el-GR" altLang="el-GR" dirty="0"/>
              <a:t>από 10)</a:t>
            </a:r>
            <a:endParaRPr lang="el-GR" dirty="0">
              <a:latin typeface="+mn-lt"/>
            </a:endParaRPr>
          </a:p>
        </p:txBody>
      </p:sp>
      <p:sp>
        <p:nvSpPr>
          <p:cNvPr id="7" name="Rectangle 3" descr="4. Να βρεθούν οι κωδικοί των εξαρτημάτων που διατίθενται σε οποιοδήποτε έργο του Λονδίνου.&#10;&#10;SPJ JOIN, J WHERE CITY ίσο με ‘London’, P#.&#10;"/>
          <p:cNvSpPr txBox="1">
            <a:spLocks noChangeArrowheads="1"/>
          </p:cNvSpPr>
          <p:nvPr/>
        </p:nvSpPr>
        <p:spPr>
          <a:xfrm>
            <a:off x="446856" y="1844824"/>
            <a:ext cx="8229600" cy="23042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4. Να βρεθούν οι κωδικοί των εξαρτημάτων που διατίθενται σε οποιοδήποτε έργο του Λονδίνου.</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(SPJ JOIN (J WHERE CITY = ‘London’)) [P#]</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58</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(5 </a:t>
            </a:r>
            <a:r>
              <a:rPr lang="el-GR" altLang="el-GR" dirty="0"/>
              <a:t>από 10)</a:t>
            </a:r>
            <a:endParaRPr lang="el-GR" dirty="0">
              <a:latin typeface="+mn-lt"/>
            </a:endParaRPr>
          </a:p>
        </p:txBody>
      </p:sp>
      <p:sp>
        <p:nvSpPr>
          <p:cNvPr id="7" name="Rectangle 3" descr="5. Να βρεθούν όλες οι πόλεις στις οποίες βρίσκεται τουλάχιστον ένα ανταλλακτικό, προμηθευτής ή έργο.&#10;&#10;S CITY, UNION P CITY, UNION J CITY.&#10;"/>
          <p:cNvSpPr txBox="1">
            <a:spLocks noChangeArrowheads="1"/>
          </p:cNvSpPr>
          <p:nvPr/>
        </p:nvSpPr>
        <p:spPr>
          <a:xfrm>
            <a:off x="446856" y="1916832"/>
            <a:ext cx="8229600" cy="23762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5. Να βρεθούν όλες οι πόλεις στις οποίες βρίσκεται τουλάχιστον ένα ανταλλακτικό, προμηθευτής ή έργο.</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 [CITY] UNION P[CITY] UNION J[CITY]</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59</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altLang="el-GR" dirty="0">
                <a:latin typeface="+mn-lt"/>
              </a:rPr>
              <a:t>Σχεσιακοί τελεστές</a:t>
            </a:r>
            <a:endParaRPr lang="el-GR" dirty="0">
              <a:latin typeface="+mn-lt"/>
            </a:endParaRPr>
          </a:p>
        </p:txBody>
      </p:sp>
      <p:sp>
        <p:nvSpPr>
          <p:cNvPr id="23" name="Rectangle 3"/>
          <p:cNvSpPr>
            <a:spLocks noGrp="1" noChangeArrowheads="1"/>
          </p:cNvSpPr>
          <p:nvPr>
            <p:ph idx="1"/>
          </p:nvPr>
        </p:nvSpPr>
        <p:spPr>
          <a:xfrm>
            <a:off x="457200" y="1988840"/>
            <a:ext cx="8229600" cy="3312368"/>
          </a:xfrm>
        </p:spPr>
        <p:txBody>
          <a:bodyPr>
            <a:normAutofit/>
          </a:bodyPr>
          <a:lstStyle/>
          <a:p>
            <a:pPr marL="0" indent="0">
              <a:buFont typeface="Wingdings" pitchFamily="2" charset="2"/>
              <a:buNone/>
            </a:pPr>
            <a:r>
              <a:rPr lang="el-GR" altLang="el-GR" sz="2800" dirty="0" smtClean="0"/>
              <a:t>Η σχεσιακή άλγεβρα αποτελείται από οκτώ τελεστές:</a:t>
            </a:r>
          </a:p>
          <a:p>
            <a:pPr>
              <a:buFont typeface="Wingdings" panose="05000000000000000000" pitchFamily="2" charset="2"/>
              <a:buChar char="§"/>
            </a:pPr>
            <a:r>
              <a:rPr lang="el-GR" altLang="el-GR" sz="2800" dirty="0" smtClean="0"/>
              <a:t> Οι παραδοσιακές πράξεις των συνόλων: ένωση, τομή, διαφορά και καρτεσιανό γινόμενο.</a:t>
            </a:r>
          </a:p>
          <a:p>
            <a:pPr>
              <a:buFont typeface="Wingdings" panose="05000000000000000000" pitchFamily="2" charset="2"/>
              <a:buChar char="§"/>
            </a:pPr>
            <a:r>
              <a:rPr lang="el-GR" altLang="el-GR" sz="2800" dirty="0" smtClean="0"/>
              <a:t> Οι ειδικές σχεσιακές πράξεις: περιορισμός (</a:t>
            </a:r>
            <a:r>
              <a:rPr lang="en-US" altLang="el-GR" sz="2800" dirty="0" smtClean="0"/>
              <a:t>restrict</a:t>
            </a:r>
            <a:r>
              <a:rPr lang="el-GR" altLang="el-GR" sz="2800" dirty="0" smtClean="0"/>
              <a:t>), προβολή (</a:t>
            </a:r>
            <a:r>
              <a:rPr lang="en-US" altLang="el-GR" sz="2800" dirty="0" smtClean="0"/>
              <a:t>project</a:t>
            </a:r>
            <a:r>
              <a:rPr lang="el-GR" altLang="el-GR" sz="2800" dirty="0" smtClean="0"/>
              <a:t>), σύζευξη (</a:t>
            </a:r>
            <a:r>
              <a:rPr lang="en-US" altLang="el-GR" sz="2800" dirty="0" smtClean="0"/>
              <a:t>join</a:t>
            </a:r>
            <a:r>
              <a:rPr lang="el-GR" altLang="el-GR" sz="2800" dirty="0" smtClean="0"/>
              <a:t>) και διαίρεση (</a:t>
            </a:r>
            <a:r>
              <a:rPr lang="en-US" altLang="el-GR" sz="2800" dirty="0" smtClean="0"/>
              <a:t>divide</a:t>
            </a:r>
            <a:r>
              <a:rPr lang="el-GR" altLang="el-GR" sz="2800" dirty="0" smtClean="0"/>
              <a:t>).</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(6 </a:t>
            </a:r>
            <a:r>
              <a:rPr lang="el-GR" altLang="el-GR" dirty="0"/>
              <a:t>από 10)</a:t>
            </a:r>
            <a:endParaRPr lang="el-GR" dirty="0">
              <a:latin typeface="+mn-lt"/>
            </a:endParaRPr>
          </a:p>
        </p:txBody>
      </p:sp>
      <p:sp>
        <p:nvSpPr>
          <p:cNvPr id="7" name="Rectangle 3" descr="6. Να βρεθούν τα ονόματα των προμηθευτών που διαθέτουν όλα τα εξαρτήματα.&#10;&#10;SPJ S#, P#, DIVIDE BY P, P#, JOIN S, S NAME.&#10;"/>
          <p:cNvSpPr txBox="1">
            <a:spLocks noChangeArrowheads="1"/>
          </p:cNvSpPr>
          <p:nvPr/>
        </p:nvSpPr>
        <p:spPr>
          <a:xfrm>
            <a:off x="446856" y="1988840"/>
            <a:ext cx="8229600" cy="24482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6. Να βρεθούν τα ονόματα των προμηθευτών που διαθέτουν </a:t>
            </a:r>
            <a:r>
              <a:rPr lang="el-GR" altLang="el-GR" sz="2800" b="1" dirty="0"/>
              <a:t>όλα</a:t>
            </a:r>
            <a:r>
              <a:rPr lang="el-GR" altLang="el-GR" sz="2800" dirty="0"/>
              <a:t> τα εξαρτήματα.</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((SPJ [S#, P#] DIVIDEBY P[P#]) JOIN S) [SNAME]</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60</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(7 </a:t>
            </a:r>
            <a:r>
              <a:rPr lang="el-GR" altLang="el-GR" dirty="0"/>
              <a:t>από 10)</a:t>
            </a:r>
            <a:endParaRPr lang="el-GR" dirty="0">
              <a:latin typeface="+mn-lt"/>
            </a:endParaRPr>
          </a:p>
        </p:txBody>
      </p:sp>
      <p:sp>
        <p:nvSpPr>
          <p:cNvPr id="7" name="Rectangle 3" descr="7. Να βρεθούν οι κωδικοί των προμηθευτών που διαθέτουν τουλάχιστον όλα τα εξαρτήματα που διαθέτει ο προμηθευτής S2.&#10;&#10;SPJ S#, P#, DIVIDE BY, SPJ WHERE S# ίσο με ‘S2’, P#.&#10;"/>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7. Να βρεθούν οι κωδικοί των προμηθευτών που διαθέτουν τουλάχιστον </a:t>
            </a:r>
            <a:r>
              <a:rPr lang="el-GR" altLang="el-GR" sz="2800" b="1" dirty="0"/>
              <a:t>όλα</a:t>
            </a:r>
            <a:r>
              <a:rPr lang="el-GR" altLang="el-GR" sz="2800" dirty="0"/>
              <a:t> τα εξαρτήματα που διαθέτει ο προμηθευτής </a:t>
            </a:r>
            <a:r>
              <a:rPr lang="en-GB" altLang="el-GR" sz="2800" dirty="0"/>
              <a:t>S</a:t>
            </a:r>
            <a:r>
              <a:rPr lang="el-GR" altLang="el-GR" sz="2800" dirty="0"/>
              <a:t>2.</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SPJ [S#, P#] DIVIDEBY </a:t>
            </a:r>
          </a:p>
          <a:p>
            <a:pPr marL="0" indent="0" algn="just">
              <a:buFont typeface="Wingdings" pitchFamily="2" charset="2"/>
              <a:buNone/>
            </a:pPr>
            <a:r>
              <a:rPr lang="en-GB" altLang="el-GR" sz="2800" dirty="0"/>
              <a:t>			</a:t>
            </a:r>
            <a:r>
              <a:rPr lang="el-GR" altLang="el-GR" sz="2800" dirty="0"/>
              <a:t>(</a:t>
            </a:r>
            <a:r>
              <a:rPr lang="en-GB" altLang="el-GR" sz="2800" dirty="0"/>
              <a:t>SPJ</a:t>
            </a:r>
            <a:r>
              <a:rPr lang="el-GR" altLang="el-GR" sz="2800" dirty="0"/>
              <a:t> </a:t>
            </a:r>
            <a:r>
              <a:rPr lang="en-US" altLang="el-GR" sz="2800" dirty="0"/>
              <a:t>WHERE S</a:t>
            </a:r>
            <a:r>
              <a:rPr lang="en-GB" altLang="el-GR" sz="2800" dirty="0"/>
              <a:t># = ‘S2’) [P#]</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61</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(8 </a:t>
            </a:r>
            <a:r>
              <a:rPr lang="el-GR" altLang="el-GR" dirty="0"/>
              <a:t>από 10)</a:t>
            </a:r>
            <a:endParaRPr lang="el-GR" dirty="0">
              <a:latin typeface="+mn-lt"/>
            </a:endParaRPr>
          </a:p>
        </p:txBody>
      </p:sp>
      <p:sp>
        <p:nvSpPr>
          <p:cNvPr id="7" name="Rectangle 3" descr="8. Να βρεθούν τα ονόματα των προμηθευτών που δε διαθέτουν το εξάρτημα P2.&#10;&#10;S, S#, MINUS SPJ WHERE P# ίσο με ‘P2’, S#,&#10;   JOIN S, S NAME.&#10;"/>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8. Να βρεθούν τα ονόματα των προμηθευτών που</a:t>
            </a:r>
            <a:r>
              <a:rPr lang="en-US" altLang="el-GR" sz="2800" dirty="0"/>
              <a:t> </a:t>
            </a:r>
            <a:r>
              <a:rPr lang="el-GR" altLang="el-GR" sz="2800" dirty="0"/>
              <a:t>δε διαθέτουν το εξάρτημα </a:t>
            </a:r>
            <a:r>
              <a:rPr lang="en-GB" altLang="el-GR" sz="2800" dirty="0"/>
              <a:t>P2</a:t>
            </a:r>
            <a:r>
              <a:rPr lang="el-GR" altLang="el-GR" sz="2800" dirty="0"/>
              <a:t>.</a:t>
            </a:r>
          </a:p>
          <a:p>
            <a:pPr marL="0" indent="0" algn="just">
              <a:buFont typeface="Wingdings" pitchFamily="2" charset="2"/>
              <a:buNone/>
            </a:pPr>
            <a:endParaRPr lang="en-GB" altLang="el-GR" sz="2800" dirty="0"/>
          </a:p>
          <a:p>
            <a:pPr marL="0" indent="0" algn="just">
              <a:buFont typeface="Wingdings" pitchFamily="2" charset="2"/>
              <a:buNone/>
            </a:pPr>
            <a:r>
              <a:rPr lang="en-GB" altLang="el-GR" sz="2800" dirty="0"/>
              <a:t>((S [S#] MINUS (SPJ WHERE P# = ‘P2’) [S#])</a:t>
            </a:r>
          </a:p>
          <a:p>
            <a:pPr marL="0" indent="0" algn="just">
              <a:buFont typeface="Wingdings" pitchFamily="2" charset="2"/>
              <a:buNone/>
            </a:pPr>
            <a:r>
              <a:rPr lang="en-GB" altLang="el-GR" sz="2800" dirty="0"/>
              <a:t>			JOIN S) [SNAME]</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62</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(9 </a:t>
            </a:r>
            <a:r>
              <a:rPr lang="el-GR" altLang="el-GR" dirty="0"/>
              <a:t>από 10)</a:t>
            </a:r>
            <a:endParaRPr lang="el-GR" dirty="0">
              <a:latin typeface="+mn-lt"/>
            </a:endParaRPr>
          </a:p>
        </p:txBody>
      </p:sp>
      <p:sp>
        <p:nvSpPr>
          <p:cNvPr id="7" name="Rectangle 3" descr="9. Να βρεθούν όλα τα ζεύγη κωδικών προμηθευτών που είναι τέτοια ώστε οι δύο προμηθευτές να έχουν κοινό τόπο (δηλαδή να έχουν έδρα την ίδια πόλη). &#10;&#10;S RENAME S#, AS FIRSTS#, FIRSTS#, CITY, &#10;JOIN, &#10;S RENAME S#, AS SECONDS#, SECONDS#, CITY,&#10;  WHERE FIRSTS# μικρότερο του SECONDS#, FIRSTS#, SECONDS#.&#10;"/>
          <p:cNvSpPr txBox="1">
            <a:spLocks noChangeArrowheads="1"/>
          </p:cNvSpPr>
          <p:nvPr/>
        </p:nvSpPr>
        <p:spPr>
          <a:xfrm>
            <a:off x="446856" y="1412776"/>
            <a:ext cx="8229600" cy="43204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9. Να βρεθούν όλα τα ζεύγη κωδικών προμηθευτών που είναι τέτοια ώστε οι δύο προμηθευτές να έχουν κοινό τόπο</a:t>
            </a:r>
            <a:r>
              <a:rPr lang="en-GB" altLang="el-GR" sz="2800" dirty="0"/>
              <a:t> (</a:t>
            </a:r>
            <a:r>
              <a:rPr lang="el-GR" altLang="el-GR" sz="2800" dirty="0"/>
              <a:t>δηλ. να έχουν έδρα την ίδια πόλη). </a:t>
            </a:r>
          </a:p>
          <a:p>
            <a:pPr marL="0" indent="0" algn="just">
              <a:buFont typeface="Wingdings" pitchFamily="2" charset="2"/>
              <a:buNone/>
            </a:pPr>
            <a:endParaRPr lang="el-GR" altLang="el-GR" sz="2800" dirty="0"/>
          </a:p>
          <a:p>
            <a:pPr marL="0" indent="0" algn="just">
              <a:buFont typeface="Wingdings" pitchFamily="2" charset="2"/>
              <a:buNone/>
            </a:pPr>
            <a:r>
              <a:rPr lang="el-GR" altLang="el-GR" sz="2800" dirty="0"/>
              <a:t>(((</a:t>
            </a:r>
            <a:r>
              <a:rPr lang="en-US" altLang="el-GR" sz="2800" dirty="0"/>
              <a:t>S RENAME S</a:t>
            </a:r>
            <a:r>
              <a:rPr lang="en-GB" altLang="el-GR" sz="2800" dirty="0"/>
              <a:t># AS FIRSTS#) [FIRST#, CITY] </a:t>
            </a:r>
          </a:p>
          <a:p>
            <a:pPr marL="0" indent="0" algn="just">
              <a:buFont typeface="Wingdings" pitchFamily="2" charset="2"/>
              <a:buNone/>
            </a:pPr>
            <a:r>
              <a:rPr lang="en-GB" altLang="el-GR" sz="2800" dirty="0"/>
              <a:t>JOIN </a:t>
            </a:r>
          </a:p>
          <a:p>
            <a:pPr marL="0" indent="0" algn="just">
              <a:buFont typeface="Wingdings" pitchFamily="2" charset="2"/>
              <a:buNone/>
            </a:pPr>
            <a:r>
              <a:rPr lang="en-GB" altLang="el-GR" sz="2800" dirty="0"/>
              <a:t>(S RENAME S# AS SECONDS#) [SECONDS#, CITY])</a:t>
            </a:r>
          </a:p>
          <a:p>
            <a:pPr marL="0" indent="0" algn="just">
              <a:buFont typeface="Wingdings" pitchFamily="2" charset="2"/>
              <a:buNone/>
            </a:pPr>
            <a:r>
              <a:rPr lang="en-GB" altLang="el-GR" sz="2800" dirty="0"/>
              <a:t>  WHERE FIRSTS#&lt;SECONDS#) [FIRSTS#, SECONDS#]</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63</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332483"/>
          </a:xfrm>
        </p:spPr>
        <p:txBody>
          <a:bodyPr>
            <a:noAutofit/>
          </a:bodyPr>
          <a:lstStyle/>
          <a:p>
            <a:r>
              <a:rPr lang="el-GR" altLang="el-GR" dirty="0"/>
              <a:t>Ασκήσεις (</a:t>
            </a:r>
            <a:r>
              <a:rPr lang="el-GR" altLang="el-GR" dirty="0" smtClean="0"/>
              <a:t>10 </a:t>
            </a:r>
            <a:r>
              <a:rPr lang="el-GR" altLang="el-GR" dirty="0"/>
              <a:t>από 10)</a:t>
            </a:r>
            <a:endParaRPr lang="el-GR" dirty="0">
              <a:latin typeface="+mn-lt"/>
            </a:endParaRPr>
          </a:p>
        </p:txBody>
      </p:sp>
      <p:sp>
        <p:nvSpPr>
          <p:cNvPr id="7" name="Rectangle 3" descr="10. Να βρεθούν όλα τα ζεύγη κωδικού προμηθευτή και κωδικού εξαρτήματος, που ο προμηθευτής δε διαθέτει αυτό το εξάρτημα. &#10;&#10;S TIMES P, S#, P#, MINUS SP, S#, P#.&#10;"/>
          <p:cNvSpPr txBox="1">
            <a:spLocks noChangeArrowheads="1"/>
          </p:cNvSpPr>
          <p:nvPr/>
        </p:nvSpPr>
        <p:spPr>
          <a:xfrm>
            <a:off x="446856"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a:t>10. Να βρεθούν όλα τα ζεύγη κωδικού προμηθευτή και κωδικού εξαρτήματος, που ο προμηθευτής δε διαθέτει αυτό το εξάρτημα. </a:t>
            </a:r>
          </a:p>
          <a:p>
            <a:pPr marL="0" indent="0" algn="just">
              <a:buFont typeface="Wingdings" pitchFamily="2" charset="2"/>
              <a:buNone/>
            </a:pPr>
            <a:endParaRPr lang="el-GR" altLang="el-GR" sz="2800" dirty="0"/>
          </a:p>
          <a:p>
            <a:pPr marL="0" indent="0" algn="just">
              <a:buFont typeface="Wingdings" pitchFamily="2" charset="2"/>
              <a:buNone/>
            </a:pPr>
            <a:r>
              <a:rPr lang="en-US" altLang="el-GR" sz="2800" dirty="0"/>
              <a:t>(S TIMES P) [S</a:t>
            </a:r>
            <a:r>
              <a:rPr lang="el-GR" altLang="el-GR" sz="2800" dirty="0"/>
              <a:t>#</a:t>
            </a:r>
            <a:r>
              <a:rPr lang="en-US" altLang="el-GR" sz="2800" dirty="0"/>
              <a:t>, P</a:t>
            </a:r>
            <a:r>
              <a:rPr lang="el-GR" altLang="el-GR" sz="2800" dirty="0"/>
              <a:t>#</a:t>
            </a:r>
            <a:r>
              <a:rPr lang="en-US" altLang="el-GR" sz="2800" dirty="0"/>
              <a:t>] MINUS SP [S</a:t>
            </a:r>
            <a:r>
              <a:rPr lang="el-GR" altLang="el-GR" sz="2800" dirty="0"/>
              <a:t>#</a:t>
            </a:r>
            <a:r>
              <a:rPr lang="en-US" altLang="el-GR" sz="2800" dirty="0"/>
              <a:t>, P</a:t>
            </a:r>
            <a:r>
              <a:rPr lang="el-GR" altLang="el-GR" sz="2800" dirty="0"/>
              <a:t>#</a:t>
            </a:r>
            <a:r>
              <a:rPr lang="en-US" altLang="el-GR" sz="2800" dirty="0"/>
              <a:t>]</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64</a:t>
            </a:fld>
            <a:endParaRPr lang="el-GR" dirty="0"/>
          </a:p>
        </p:txBody>
      </p:sp>
    </p:spTree>
    <p:custDataLst>
      <p:tags r:id="rId1"/>
    </p:custDataLst>
    <p:extLst>
      <p:ext uri="{BB962C8B-B14F-4D97-AF65-F5344CB8AC3E}">
        <p14:creationId xmlns:p14="http://schemas.microsoft.com/office/powerpoint/2010/main" val="524664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6632"/>
            <a:ext cx="9144000" cy="1296144"/>
          </a:xfrm>
        </p:spPr>
        <p:txBody>
          <a:bodyPr>
            <a:noAutofit/>
          </a:bodyPr>
          <a:lstStyle/>
          <a:p>
            <a:r>
              <a:rPr lang="el-GR" altLang="el-GR" dirty="0">
                <a:latin typeface="+mn-lt"/>
              </a:rPr>
              <a:t>Σχεσιακή ιδιότητα της κλειστότητας</a:t>
            </a:r>
            <a:endParaRPr lang="el-GR" dirty="0">
              <a:latin typeface="+mn-lt"/>
            </a:endParaRPr>
          </a:p>
        </p:txBody>
      </p:sp>
      <p:sp>
        <p:nvSpPr>
          <p:cNvPr id="21" name="Rectangle 5"/>
          <p:cNvSpPr txBox="1">
            <a:spLocks noChangeArrowheads="1"/>
          </p:cNvSpPr>
          <p:nvPr/>
        </p:nvSpPr>
        <p:spPr>
          <a:xfrm>
            <a:off x="467545" y="1844675"/>
            <a:ext cx="8219256" cy="33125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
            </a:pPr>
            <a:r>
              <a:rPr lang="el-GR" altLang="el-GR" sz="2800" dirty="0" smtClean="0"/>
              <a:t> Η έξοδος μιας σχεσιακής πράξης είναι μια άλλη σχέση. </a:t>
            </a:r>
          </a:p>
          <a:p>
            <a:pPr marL="457200" indent="-457200" algn="just">
              <a:buFont typeface="Wingdings" panose="05000000000000000000" pitchFamily="2" charset="2"/>
              <a:buChar char="§"/>
            </a:pPr>
            <a:endParaRPr lang="el-GR" altLang="el-GR" sz="2800" dirty="0" smtClean="0"/>
          </a:p>
          <a:p>
            <a:pPr marL="457200" indent="-457200" algn="just">
              <a:buFont typeface="Wingdings" panose="05000000000000000000" pitchFamily="2" charset="2"/>
              <a:buChar char="§"/>
            </a:pPr>
            <a:r>
              <a:rPr lang="el-GR" altLang="el-GR" sz="2800" dirty="0" smtClean="0"/>
              <a:t> Επειδή η έξοδος οποιασδήποτε πράξης είναι ένα αντικείμενο του ίδιου τύπου με την είσοδό της (είναι και τα δύο σχέσεις), η έξοδος μιας πράξης μπορεί να γίνει είσοδος για μια άλλη πράξη.</a:t>
            </a:r>
            <a:endParaRPr lang="el-GR" alt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60648"/>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Κανόνες κληρονομικότητας για τα ονόματα γνωρισμάτων</a:t>
            </a:r>
            <a:endParaRPr lang="el-GR" dirty="0">
              <a:latin typeface="+mn-lt"/>
            </a:endParaRPr>
          </a:p>
        </p:txBody>
      </p:sp>
      <p:sp>
        <p:nvSpPr>
          <p:cNvPr id="7" name="Content Placeholder 2"/>
          <p:cNvSpPr>
            <a:spLocks noGrp="1"/>
          </p:cNvSpPr>
          <p:nvPr>
            <p:ph idx="4294967295"/>
          </p:nvPr>
        </p:nvSpPr>
        <p:spPr>
          <a:xfrm>
            <a:off x="467545" y="2348880"/>
            <a:ext cx="8219256" cy="2160240"/>
          </a:xfrm>
        </p:spPr>
        <p:txBody>
          <a:bodyPr>
            <a:noAutofit/>
          </a:bodyPr>
          <a:lstStyle/>
          <a:p>
            <a:pPr marL="0" indent="0">
              <a:buFont typeface="Wingdings" pitchFamily="2" charset="2"/>
              <a:buNone/>
            </a:pPr>
            <a:r>
              <a:rPr lang="el-GR" altLang="el-GR" sz="2800" dirty="0"/>
              <a:t>Εξασφαλίζουν ότι αν ξέρουμε τα ονόματα των γνωρισμάτων της εισόδου οποιασδήποτε σχεσιακής πράξης θα μπορούμε να προβλέψουμε τα ονόματα των γνωρισμάτων της εξόδου αυτής της πράξης.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Τελεστής </a:t>
            </a:r>
            <a:r>
              <a:rPr lang="en-US" altLang="el-GR" dirty="0" smtClean="0">
                <a:latin typeface="+mn-lt"/>
              </a:rPr>
              <a:t>RENAME</a:t>
            </a:r>
            <a:endParaRPr lang="en-US" dirty="0">
              <a:latin typeface="+mn-lt"/>
            </a:endParaRPr>
          </a:p>
        </p:txBody>
      </p:sp>
      <p:sp>
        <p:nvSpPr>
          <p:cNvPr id="11" name="Rectangle 2"/>
          <p:cNvSpPr txBox="1">
            <a:spLocks noChangeArrowheads="1"/>
          </p:cNvSpPr>
          <p:nvPr/>
        </p:nvSpPr>
        <p:spPr>
          <a:xfrm>
            <a:off x="467545" y="1196752"/>
            <a:ext cx="8219256" cy="48974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altLang="el-GR" sz="2800" dirty="0" smtClean="0"/>
              <a:t>Ο τελεστής </a:t>
            </a:r>
            <a:r>
              <a:rPr lang="en-US" altLang="el-GR" sz="2800" dirty="0" smtClean="0"/>
              <a:t>RENAME</a:t>
            </a:r>
            <a:r>
              <a:rPr lang="el-GR" altLang="el-GR" sz="2800" dirty="0" smtClean="0"/>
              <a:t> παίρνει μια καθορισμένη σχέση και επιστρέφει ένα νέο αντίγραφο αυτής της σχέσης, στο οποίο έχει δοθεί  σε κάποια γνωρίσματα διαφορετικό όνομα.</a:t>
            </a:r>
          </a:p>
          <a:p>
            <a:pPr marL="0" indent="0" algn="just">
              <a:buFont typeface="Wingdings" pitchFamily="2" charset="2"/>
              <a:buNone/>
            </a:pPr>
            <a:endParaRPr lang="el-GR" altLang="el-GR" sz="2800" dirty="0" smtClean="0"/>
          </a:p>
          <a:p>
            <a:pPr marL="0" indent="0" algn="just">
              <a:buFont typeface="Wingdings" pitchFamily="2" charset="2"/>
              <a:buNone/>
            </a:pPr>
            <a:r>
              <a:rPr lang="el-GR" altLang="el-GR" sz="2800" dirty="0" smtClean="0"/>
              <a:t>Παράδειγμα:</a:t>
            </a:r>
          </a:p>
          <a:p>
            <a:pPr marL="0" indent="0" algn="just">
              <a:buFont typeface="Wingdings" pitchFamily="2" charset="2"/>
              <a:buNone/>
            </a:pPr>
            <a:r>
              <a:rPr lang="en-US" altLang="el-GR" sz="2800" dirty="0" smtClean="0"/>
              <a:t>S RENAME CITY AS SCITY</a:t>
            </a:r>
          </a:p>
          <a:p>
            <a:pPr marL="0" indent="0" algn="just">
              <a:buFont typeface="Wingdings" pitchFamily="2" charset="2"/>
              <a:buNone/>
            </a:pPr>
            <a:r>
              <a:rPr lang="el-GR" altLang="el-GR" sz="2800" dirty="0" smtClean="0"/>
              <a:t>Η παράσταση αυτή δίνει ως αποτέλεσμα μια σχέση που έχει τον ίδιο κορμό με τη σχέση </a:t>
            </a:r>
            <a:r>
              <a:rPr lang="en-US" altLang="el-GR" sz="2800" dirty="0" smtClean="0"/>
              <a:t>S</a:t>
            </a:r>
            <a:r>
              <a:rPr lang="el-GR" altLang="el-GR" sz="2800" dirty="0" smtClean="0"/>
              <a:t> αλλά το γνώρισμά της για την πόλη ονομάζεται </a:t>
            </a:r>
            <a:r>
              <a:rPr lang="en-US" altLang="el-GR" sz="2800" dirty="0" smtClean="0"/>
              <a:t>SCITY</a:t>
            </a:r>
            <a:r>
              <a:rPr lang="el-GR" altLang="el-GR" sz="2800" dirty="0" smtClean="0"/>
              <a:t>, αντί </a:t>
            </a:r>
            <a:r>
              <a:rPr lang="en-US" altLang="el-GR" sz="2800" dirty="0" smtClean="0"/>
              <a:t>CITY</a:t>
            </a:r>
            <a:r>
              <a:rPr lang="el-GR" altLang="el-GR" sz="2800" dirty="0" smtClean="0"/>
              <a:t>.</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Σχεσιακή Άλγεβρα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2:19: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TABLEHEADER" val="R0;"/>
  <p:tag name="ZHAW.ACCESSIBILITYADDIN.CONFIRMEDLANGUAGE" val="msoLanguageIDEnglishU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6,10,9,11,8,5,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11,5,9,"/>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6,8,9,5,4,"/>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6,8,9,5,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7,8,6,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10,11,6,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11,6,9,12,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8,6,7,5,3,"/>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11,10,12,7,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8,12,9,10,13,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20,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11,8,10,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6,8,9,5,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6,24,5,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6,8,9,10,11,12,13,5,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1,4,1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6,8,9,10,5,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88EAAED-EAD9-4E36-AF50-3C62161F711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5293</TotalTime>
  <Words>4359</Words>
  <Application>Microsoft Office PowerPoint</Application>
  <PresentationFormat>Προβολή στην οθόνη (4:3)</PresentationFormat>
  <Paragraphs>1080</Paragraphs>
  <Slides>65</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Θέμα του Office</vt:lpstr>
      <vt:lpstr>Βάσεις Δεδομένων I</vt:lpstr>
      <vt:lpstr>Άδειες Χρήσης</vt:lpstr>
      <vt:lpstr>Χρηματοδότηση </vt:lpstr>
      <vt:lpstr>Σκοποί  ενότητας</vt:lpstr>
      <vt:lpstr>Περιεχόμενα ενότητας</vt:lpstr>
      <vt:lpstr>Σχεσιακοί τελεστές</vt:lpstr>
      <vt:lpstr>Σχεσιακή ιδιότητα της κλειστότητας</vt:lpstr>
      <vt:lpstr>Κανόνες κληρονομικότητας για τα ονόματα γνωρισμάτων</vt:lpstr>
      <vt:lpstr>Τελεστής RENAME</vt:lpstr>
      <vt:lpstr>Πολλαπλή μετονομασία</vt:lpstr>
      <vt:lpstr>Μια σύνταξη για τη σχεσιακή άλγεβρα (1 από 2)</vt:lpstr>
      <vt:lpstr>Μια σύνταξη για τη σχεσιακή άλγεβρα (2 από 2)</vt:lpstr>
      <vt:lpstr>Άτυποι ορισμοί των σχεσιακών τελεστών (1 από 3)</vt:lpstr>
      <vt:lpstr>Άτυποι ορισμοί των σχεσιακών τελεστών (2 από 3)</vt:lpstr>
      <vt:lpstr>Άτυποι ορισμοί των σχεσιακών τελεστών (3 από 3)</vt:lpstr>
      <vt:lpstr>Συμβατότητα τύπου</vt:lpstr>
      <vt:lpstr>Ένωση</vt:lpstr>
      <vt:lpstr>Παράδειγμα Ένωσης</vt:lpstr>
      <vt:lpstr>Τομή</vt:lpstr>
      <vt:lpstr>Παράδειγμα Τομής</vt:lpstr>
      <vt:lpstr>Διαφορά</vt:lpstr>
      <vt:lpstr>Παράδειγμα Διαφοράς</vt:lpstr>
      <vt:lpstr>Καρτεσιανό γινόμενο</vt:lpstr>
      <vt:lpstr>Παράδειγμα Καρτεσιανού Γινομένου</vt:lpstr>
      <vt:lpstr>Ιδιότητες  Ένωσης, Τομής, Καρτεσιανού Γινομένου</vt:lpstr>
      <vt:lpstr>Περιορισμός (1 από 2)</vt:lpstr>
      <vt:lpstr>Περιορισμός (2 από 2)</vt:lpstr>
      <vt:lpstr>Η βάση δεδομένων προμηθευτών και εξαρτημάτων</vt:lpstr>
      <vt:lpstr>Παραδείγματα Περιορισμού</vt:lpstr>
      <vt:lpstr>Προβολή</vt:lpstr>
      <vt:lpstr>Παραδείγματα Προβολής</vt:lpstr>
      <vt:lpstr>Φυσική σύζευξη (1 από 2)</vt:lpstr>
      <vt:lpstr>Φυσική σύζευξη (2 από 2)</vt:lpstr>
      <vt:lpstr>Παράδειγμα Φυσικής Σύζευξης</vt:lpstr>
      <vt:lpstr>Ιδιότητες Φυσικής Σύζευξης</vt:lpstr>
      <vt:lpstr>Σύζευξη θ (1 από 2)</vt:lpstr>
      <vt:lpstr>Σύζευξη θ (2 από 2)</vt:lpstr>
      <vt:lpstr>Ισοσύζευξη</vt:lpstr>
      <vt:lpstr>Διαίρεση</vt:lpstr>
      <vt:lpstr>Παράδειγμα Διαίρεσης</vt:lpstr>
      <vt:lpstr>Άσκηση (1 από 3)</vt:lpstr>
      <vt:lpstr>Άσκηση (2 από 3)</vt:lpstr>
      <vt:lpstr>Άσκηση (3 από 3)</vt:lpstr>
      <vt:lpstr>Συγκεντρωτικές συναρτήσεις (aggregate functions)</vt:lpstr>
      <vt:lpstr>Πράξη Επέκτασης (EXTEND)</vt:lpstr>
      <vt:lpstr>Η σύνταξη του τελεστή EXTEND είναι ως εξής:</vt:lpstr>
      <vt:lpstr>Παραδείγματα Επέκτασης (1 από 3) </vt:lpstr>
      <vt:lpstr>Παραδείγματα Επέκτασης (2 από 3) </vt:lpstr>
      <vt:lpstr>Παραδείγματα Επέκτασης (3 από 3) </vt:lpstr>
      <vt:lpstr>Πράξη Σύνοψης (SUMMARIZE) </vt:lpstr>
      <vt:lpstr>Η βάση δεδομένων προμηθευτών και εξαρτημάτων</vt:lpstr>
      <vt:lpstr>Παραδείγματα Σύνοψης (1 από 3)</vt:lpstr>
      <vt:lpstr>Παραδείγματα Σύνοψης (2 από 3)</vt:lpstr>
      <vt:lpstr>Παραδείγματα Σύνοψης (3 από 3)</vt:lpstr>
      <vt:lpstr>Ασκήσεις (1 από 10)</vt:lpstr>
      <vt:lpstr>Ασκήσεις (2 από 10)</vt:lpstr>
      <vt:lpstr>Ασκήσεις (3 από 10)</vt:lpstr>
      <vt:lpstr>Ασκήσεις (4 από 10)</vt:lpstr>
      <vt:lpstr>Ασκήσεις (5 από 10)</vt:lpstr>
      <vt:lpstr>Ασκήσεις (6 από 10)</vt:lpstr>
      <vt:lpstr>Ασκήσεις (7 από 10)</vt:lpstr>
      <vt:lpstr>Ασκήσεις (8 από 10)</vt:lpstr>
      <vt:lpstr>Ασκήσεις (9 από 10)</vt:lpstr>
      <vt:lpstr>Ασκήσεις (10 από 10)</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Σχεσιακή Άλγεβρα</dc:title>
  <dc:creator>Γεωργία Γκαράνη</dc:creator>
  <cp:keywords>Βάσεις Δεδομένων, Σχεσιακή Άλγεβρα, Κλειστότητα, Τελεστής RENAME, Παραδοσιακές πράξεις συνόλων, Ειδικοί σχεσιακοί τελεστές, Πράξεις επέκτασης και σύνοψης, Ασκήσεις.</cp:keywords>
  <cp:lastModifiedBy>Alex</cp:lastModifiedBy>
  <cp:revision>413</cp:revision>
  <dcterms:created xsi:type="dcterms:W3CDTF">2012-09-06T09:03:05Z</dcterms:created>
  <dcterms:modified xsi:type="dcterms:W3CDTF">2014-02-14T10:19:17Z</dcterms:modified>
</cp:coreProperties>
</file>