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4" r:id="rId2"/>
    <p:sldId id="295" r:id="rId3"/>
    <p:sldId id="296" r:id="rId4"/>
    <p:sldId id="290" r:id="rId5"/>
    <p:sldId id="291" r:id="rId6"/>
    <p:sldId id="284" r:id="rId7"/>
    <p:sldId id="282" r:id="rId8"/>
    <p:sldId id="280" r:id="rId9"/>
    <p:sldId id="289" r:id="rId10"/>
    <p:sldId id="262" r:id="rId11"/>
    <p:sldId id="259" r:id="rId12"/>
    <p:sldId id="260" r:id="rId13"/>
    <p:sldId id="261" r:id="rId14"/>
    <p:sldId id="263" r:id="rId15"/>
    <p:sldId id="292" r:id="rId16"/>
    <p:sldId id="293" r:id="rId17"/>
    <p:sldId id="264" r:id="rId18"/>
    <p:sldId id="265" r:id="rId19"/>
    <p:sldId id="266" r:id="rId20"/>
    <p:sldId id="267" r:id="rId21"/>
    <p:sldId id="268" r:id="rId22"/>
    <p:sldId id="269" r:id="rId23"/>
    <p:sldId id="270" r:id="rId24"/>
    <p:sldId id="271" r:id="rId25"/>
    <p:sldId id="272" r:id="rId26"/>
    <p:sldId id="277" r:id="rId27"/>
    <p:sldId id="278" r:id="rId28"/>
    <p:sldId id="273" r:id="rId29"/>
    <p:sldId id="274" r:id="rId30"/>
    <p:sldId id="275" r:id="rId31"/>
    <p:sldId id="276" r:id="rId32"/>
    <p:sldId id="297" r:id="rId3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4" name="Ορθογώνιο 9"/>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Ορθογώνιο 10"/>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Ορθογώνιο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Τίτλος 7"/>
          <p:cNvSpPr>
            <a:spLocks noGrp="1"/>
          </p:cNvSpPr>
          <p:nvPr>
            <p:ph type="ctrTitle"/>
          </p:nvPr>
        </p:nvSpPr>
        <p:spPr>
          <a:xfrm>
            <a:off x="2362200" y="4038600"/>
            <a:ext cx="6477000" cy="1828800"/>
          </a:xfrm>
        </p:spPr>
        <p:txBody>
          <a:bodyPr anchor="b"/>
          <a:lstStyle>
            <a:lvl1pPr>
              <a:defRPr cap="all" baseline="0"/>
            </a:lvl1pPr>
          </a:lstStyle>
          <a:p>
            <a:r>
              <a:rPr lang="el-GR" smtClean="0"/>
              <a:t>Στυλ κύριου τίτλου</a:t>
            </a:r>
            <a:endParaRPr lang="en-US"/>
          </a:p>
        </p:txBody>
      </p:sp>
      <p:sp>
        <p:nvSpPr>
          <p:cNvPr id="9" name="Υπότιτλος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7" name="Θέση ημερομηνίας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l-GR"/>
          </a:p>
        </p:txBody>
      </p:sp>
      <p:sp>
        <p:nvSpPr>
          <p:cNvPr id="10" name="Θέση υποσέλιδου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l-GR"/>
          </a:p>
        </p:txBody>
      </p:sp>
      <p:sp>
        <p:nvSpPr>
          <p:cNvPr id="11" name="Θέση αριθμού διαφάνειας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2204CAFF-39DD-4650-A502-AD19B803BD94}"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endParaRPr lang="el-GR"/>
          </a:p>
        </p:txBody>
      </p:sp>
      <p:sp>
        <p:nvSpPr>
          <p:cNvPr id="5" name="Θέση υποσέλιδου 2"/>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22"/>
          <p:cNvSpPr>
            <a:spLocks noGrp="1"/>
          </p:cNvSpPr>
          <p:nvPr>
            <p:ph type="sldNum" sz="quarter" idx="12"/>
          </p:nvPr>
        </p:nvSpPr>
        <p:spPr/>
        <p:txBody>
          <a:bodyPr/>
          <a:lstStyle>
            <a:lvl1pPr>
              <a:defRPr/>
            </a:lvl1pPr>
          </a:lstStyle>
          <a:p>
            <a:pPr>
              <a:defRPr/>
            </a:pPr>
            <a:fld id="{6887B2AD-31EC-4313-960D-897904441016}"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4" name="Ορθογώνιο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Ορθογώνιο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Ορθογώνιο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Κατακόρυφος τίτλος 1"/>
          <p:cNvSpPr>
            <a:spLocks noGrp="1"/>
          </p:cNvSpPr>
          <p:nvPr>
            <p:ph type="title" orient="vert"/>
          </p:nvPr>
        </p:nvSpPr>
        <p:spPr>
          <a:xfrm>
            <a:off x="6553200" y="609600"/>
            <a:ext cx="2057400" cy="5516563"/>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457200" y="609600"/>
            <a:ext cx="5562600" cy="551656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3"/>
          <p:cNvSpPr>
            <a:spLocks noGrp="1"/>
          </p:cNvSpPr>
          <p:nvPr>
            <p:ph type="dt" sz="half" idx="10"/>
          </p:nvPr>
        </p:nvSpPr>
        <p:spPr>
          <a:xfrm>
            <a:off x="6553200" y="6248400"/>
            <a:ext cx="2209800" cy="365125"/>
          </a:xfrm>
        </p:spPr>
        <p:txBody>
          <a:bodyPr/>
          <a:lstStyle>
            <a:lvl1pPr>
              <a:defRPr/>
            </a:lvl1pPr>
          </a:lstStyle>
          <a:p>
            <a:pPr>
              <a:defRPr/>
            </a:pPr>
            <a:endParaRPr lang="el-GR"/>
          </a:p>
        </p:txBody>
      </p:sp>
      <p:sp>
        <p:nvSpPr>
          <p:cNvPr id="8" name="Θέση υποσέλιδου 4"/>
          <p:cNvSpPr>
            <a:spLocks noGrp="1"/>
          </p:cNvSpPr>
          <p:nvPr>
            <p:ph type="ftr" sz="quarter" idx="11"/>
          </p:nvPr>
        </p:nvSpPr>
        <p:spPr>
          <a:xfrm>
            <a:off x="457200" y="6248400"/>
            <a:ext cx="5573713" cy="365125"/>
          </a:xfrm>
        </p:spPr>
        <p:txBody>
          <a:bodyPr/>
          <a:lstStyle>
            <a:lvl1pPr>
              <a:defRPr/>
            </a:lvl1pPr>
          </a:lstStyle>
          <a:p>
            <a:pPr>
              <a:defRPr/>
            </a:pPr>
            <a:endParaRPr lang="el-GR"/>
          </a:p>
        </p:txBody>
      </p:sp>
      <p:sp>
        <p:nvSpPr>
          <p:cNvPr id="9" name="Θέση αριθμού διαφάνειας 5"/>
          <p:cNvSpPr>
            <a:spLocks noGrp="1"/>
          </p:cNvSpPr>
          <p:nvPr>
            <p:ph type="sldNum" sz="quarter" idx="12"/>
          </p:nvPr>
        </p:nvSpPr>
        <p:spPr>
          <a:xfrm rot="5400000">
            <a:off x="5989638" y="144462"/>
            <a:ext cx="533400" cy="244475"/>
          </a:xfrm>
        </p:spPr>
        <p:txBody>
          <a:bodyPr/>
          <a:lstStyle>
            <a:lvl1pPr>
              <a:defRPr/>
            </a:lvl1pPr>
          </a:lstStyle>
          <a:p>
            <a:pPr>
              <a:defRPr/>
            </a:pPr>
            <a:fld id="{15038B97-E93F-423E-B811-CC60109080CC}"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12648" y="228600"/>
            <a:ext cx="8153400" cy="990600"/>
          </a:xfrm>
        </p:spPr>
        <p:txBody>
          <a:bodyPr/>
          <a:lstStyle/>
          <a:p>
            <a:r>
              <a:rPr lang="el-GR" smtClean="0"/>
              <a:t>Στυλ κύριου τίτλου</a:t>
            </a:r>
            <a:endParaRPr lang="en-US"/>
          </a:p>
        </p:txBody>
      </p:sp>
      <p:sp>
        <p:nvSpPr>
          <p:cNvPr id="8" name="Θέση περιεχομένου 7"/>
          <p:cNvSpPr>
            <a:spLocks noGrp="1"/>
          </p:cNvSpPr>
          <p:nvPr>
            <p:ph sz="quarter" idx="1"/>
          </p:nvPr>
        </p:nvSpPr>
        <p:spPr>
          <a:xfrm>
            <a:off x="612648" y="1600200"/>
            <a:ext cx="8153400" cy="4495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endParaRPr lang="el-GR"/>
          </a:p>
        </p:txBody>
      </p:sp>
      <p:sp>
        <p:nvSpPr>
          <p:cNvPr id="5" name="Θέση υποσέλιδου 2"/>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22"/>
          <p:cNvSpPr>
            <a:spLocks noGrp="1"/>
          </p:cNvSpPr>
          <p:nvPr>
            <p:ph type="sldNum" sz="quarter" idx="12"/>
          </p:nvPr>
        </p:nvSpPr>
        <p:spPr/>
        <p:txBody>
          <a:bodyPr/>
          <a:lstStyle>
            <a:lvl1pPr>
              <a:defRPr/>
            </a:lvl1pPr>
          </a:lstStyle>
          <a:p>
            <a:pPr>
              <a:defRPr/>
            </a:pPr>
            <a:fld id="{E0CEE1E5-58A3-45DE-9621-692D6D0B65CE}"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4" name="Ορθογώνιο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Ορθογώνιο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Ορθογώνιο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Θέση κειμένου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2" name="Τίτλος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l-GR" smtClean="0"/>
              <a:t>Στυλ κύριου τίτλου</a:t>
            </a:r>
            <a:endParaRPr lang="en-US"/>
          </a:p>
        </p:txBody>
      </p:sp>
      <p:sp>
        <p:nvSpPr>
          <p:cNvPr id="7" name="Θέση ημερομηνίας 11"/>
          <p:cNvSpPr>
            <a:spLocks noGrp="1"/>
          </p:cNvSpPr>
          <p:nvPr>
            <p:ph type="dt" sz="half" idx="10"/>
          </p:nvPr>
        </p:nvSpPr>
        <p:spPr/>
        <p:txBody>
          <a:bodyPr/>
          <a:lstStyle>
            <a:lvl1pPr>
              <a:defRPr/>
            </a:lvl1pPr>
          </a:lstStyle>
          <a:p>
            <a:pPr>
              <a:defRPr/>
            </a:pPr>
            <a:endParaRPr lang="el-GR"/>
          </a:p>
        </p:txBody>
      </p:sp>
      <p:sp>
        <p:nvSpPr>
          <p:cNvPr id="8" name="Θέση αριθμού διαφάνειας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338F96F-B835-4E54-9BD7-4E4112585874}" type="slidenum">
              <a:rPr lang="el-GR"/>
              <a:pPr>
                <a:defRPr/>
              </a:pPr>
              <a:t>‹#›</a:t>
            </a:fld>
            <a:endParaRPr lang="el-GR"/>
          </a:p>
        </p:txBody>
      </p:sp>
      <p:sp>
        <p:nvSpPr>
          <p:cNvPr id="9" name="Θέση υποσέλιδου 13"/>
          <p:cNvSpPr>
            <a:spLocks noGrp="1"/>
          </p:cNvSpPr>
          <p:nvPr>
            <p:ph type="ftr" sz="quarter" idx="12"/>
          </p:nvPr>
        </p:nvSpPr>
        <p:spPr/>
        <p:txBody>
          <a:bodyPr/>
          <a:lstStyle>
            <a:lvl1pPr>
              <a:defRPr/>
            </a:lvl1pPr>
          </a:lstStyle>
          <a:p>
            <a:pPr>
              <a:defRPr/>
            </a:pP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9" name="Θέση περιεχομένου 8"/>
          <p:cNvSpPr>
            <a:spLocks noGrp="1"/>
          </p:cNvSpPr>
          <p:nvPr>
            <p:ph sz="quarter" idx="1"/>
          </p:nvPr>
        </p:nvSpPr>
        <p:spPr>
          <a:xfrm>
            <a:off x="609600" y="1589567"/>
            <a:ext cx="38862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Θέση περιεχομένου 10"/>
          <p:cNvSpPr>
            <a:spLocks noGrp="1"/>
          </p:cNvSpPr>
          <p:nvPr>
            <p:ph sz="quarter" idx="2"/>
          </p:nvPr>
        </p:nvSpPr>
        <p:spPr>
          <a:xfrm>
            <a:off x="4844901" y="1589567"/>
            <a:ext cx="38862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7"/>
          <p:cNvSpPr>
            <a:spLocks noGrp="1"/>
          </p:cNvSpPr>
          <p:nvPr>
            <p:ph type="dt" sz="half" idx="10"/>
          </p:nvPr>
        </p:nvSpPr>
        <p:spPr/>
        <p:txBody>
          <a:bodyPr rtlCol="0"/>
          <a:lstStyle>
            <a:lvl1pPr>
              <a:defRPr/>
            </a:lvl1pPr>
          </a:lstStyle>
          <a:p>
            <a:pPr>
              <a:defRPr/>
            </a:pPr>
            <a:endParaRPr lang="el-GR"/>
          </a:p>
        </p:txBody>
      </p:sp>
      <p:sp>
        <p:nvSpPr>
          <p:cNvPr id="6" name="Θέση αριθμού διαφάνειας 9"/>
          <p:cNvSpPr>
            <a:spLocks noGrp="1"/>
          </p:cNvSpPr>
          <p:nvPr>
            <p:ph type="sldNum" sz="quarter" idx="11"/>
          </p:nvPr>
        </p:nvSpPr>
        <p:spPr/>
        <p:txBody>
          <a:bodyPr rtlCol="0"/>
          <a:lstStyle>
            <a:lvl1pPr>
              <a:defRPr/>
            </a:lvl1pPr>
          </a:lstStyle>
          <a:p>
            <a:pPr>
              <a:defRPr/>
            </a:pPr>
            <a:fld id="{3DF6318A-C8F2-44BC-B16E-17CCDA26CDAE}" type="slidenum">
              <a:rPr lang="el-GR"/>
              <a:pPr>
                <a:defRPr/>
              </a:pPr>
              <a:t>‹#›</a:t>
            </a:fld>
            <a:endParaRPr lang="el-GR"/>
          </a:p>
        </p:txBody>
      </p:sp>
      <p:sp>
        <p:nvSpPr>
          <p:cNvPr id="7" name="Θέση υποσέλιδου 11"/>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533400" y="273050"/>
            <a:ext cx="8153400" cy="869950"/>
          </a:xfrm>
        </p:spPr>
        <p:txBody>
          <a:bodyPr/>
          <a:lstStyle>
            <a:lvl1pPr>
              <a:defRPr/>
            </a:lvl1pPr>
          </a:lstStyle>
          <a:p>
            <a:r>
              <a:rPr lang="el-GR" smtClean="0"/>
              <a:t>Στυλ κύριου τίτλου</a:t>
            </a:r>
            <a:endParaRPr lang="en-US"/>
          </a:p>
        </p:txBody>
      </p:sp>
      <p:sp>
        <p:nvSpPr>
          <p:cNvPr id="11" name="Θέση περιεχομένου 10"/>
          <p:cNvSpPr>
            <a:spLocks noGrp="1"/>
          </p:cNvSpPr>
          <p:nvPr>
            <p:ph sz="quarter" idx="2"/>
          </p:nvPr>
        </p:nvSpPr>
        <p:spPr>
          <a:xfrm>
            <a:off x="609600" y="2438400"/>
            <a:ext cx="3886200" cy="3581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Θέση περιεχομένου 12"/>
          <p:cNvSpPr>
            <a:spLocks noGrp="1"/>
          </p:cNvSpPr>
          <p:nvPr>
            <p:ph sz="quarter" idx="4"/>
          </p:nvPr>
        </p:nvSpPr>
        <p:spPr>
          <a:xfrm>
            <a:off x="4800600" y="2438400"/>
            <a:ext cx="3886200" cy="3581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6" name="Θέση κειμένου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l-GR" smtClean="0"/>
              <a:t>Στυλ υποδείγματος κειμένου</a:t>
            </a:r>
          </a:p>
        </p:txBody>
      </p:sp>
      <p:sp>
        <p:nvSpPr>
          <p:cNvPr id="15" name="Θέση κειμένου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l-GR" smtClean="0"/>
              <a:t>Στυλ υποδείγματος κειμένου</a:t>
            </a:r>
          </a:p>
        </p:txBody>
      </p:sp>
      <p:sp>
        <p:nvSpPr>
          <p:cNvPr id="7" name="Θέση ημερομηνίας 9"/>
          <p:cNvSpPr>
            <a:spLocks noGrp="1"/>
          </p:cNvSpPr>
          <p:nvPr>
            <p:ph type="dt" sz="half" idx="10"/>
          </p:nvPr>
        </p:nvSpPr>
        <p:spPr/>
        <p:txBody>
          <a:bodyPr rtlCol="0"/>
          <a:lstStyle>
            <a:lvl1pPr>
              <a:defRPr/>
            </a:lvl1pPr>
          </a:lstStyle>
          <a:p>
            <a:pPr>
              <a:defRPr/>
            </a:pPr>
            <a:endParaRPr lang="el-GR"/>
          </a:p>
        </p:txBody>
      </p:sp>
      <p:sp>
        <p:nvSpPr>
          <p:cNvPr id="8" name="Θέση αριθμού διαφάνειας 11"/>
          <p:cNvSpPr>
            <a:spLocks noGrp="1"/>
          </p:cNvSpPr>
          <p:nvPr>
            <p:ph type="sldNum" sz="quarter" idx="11"/>
          </p:nvPr>
        </p:nvSpPr>
        <p:spPr/>
        <p:txBody>
          <a:bodyPr rtlCol="0"/>
          <a:lstStyle>
            <a:lvl1pPr>
              <a:defRPr/>
            </a:lvl1pPr>
          </a:lstStyle>
          <a:p>
            <a:pPr>
              <a:defRPr/>
            </a:pPr>
            <a:fld id="{8FCF337F-1437-4747-B0E1-F4C562D0ACEC}" type="slidenum">
              <a:rPr lang="el-GR"/>
              <a:pPr>
                <a:defRPr/>
              </a:pPr>
              <a:t>‹#›</a:t>
            </a:fld>
            <a:endParaRPr lang="el-GR"/>
          </a:p>
        </p:txBody>
      </p:sp>
      <p:sp>
        <p:nvSpPr>
          <p:cNvPr id="9" name="Θέση υποσέλιδου 13"/>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13"/>
          <p:cNvSpPr>
            <a:spLocks noGrp="1"/>
          </p:cNvSpPr>
          <p:nvPr>
            <p:ph type="dt" sz="half" idx="10"/>
          </p:nvPr>
        </p:nvSpPr>
        <p:spPr/>
        <p:txBody>
          <a:bodyPr/>
          <a:lstStyle>
            <a:lvl1pPr>
              <a:defRPr/>
            </a:lvl1pPr>
          </a:lstStyle>
          <a:p>
            <a:pPr>
              <a:defRPr/>
            </a:pPr>
            <a:endParaRPr lang="el-GR"/>
          </a:p>
        </p:txBody>
      </p:sp>
      <p:sp>
        <p:nvSpPr>
          <p:cNvPr id="4" name="Θέση υποσέλιδου 2"/>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22"/>
          <p:cNvSpPr>
            <a:spLocks noGrp="1"/>
          </p:cNvSpPr>
          <p:nvPr>
            <p:ph type="sldNum" sz="quarter" idx="12"/>
          </p:nvPr>
        </p:nvSpPr>
        <p:spPr/>
        <p:txBody>
          <a:bodyPr/>
          <a:lstStyle>
            <a:lvl1pPr>
              <a:defRPr/>
            </a:lvl1pPr>
          </a:lstStyle>
          <a:p>
            <a:pPr>
              <a:defRPr/>
            </a:pPr>
            <a:fld id="{0BAD63F2-0865-4110-9FF1-DF7651846908}"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pPr>
              <a:defRPr/>
            </a:pPr>
            <a:endParaRPr lang="el-GR"/>
          </a:p>
        </p:txBody>
      </p:sp>
      <p:sp>
        <p:nvSpPr>
          <p:cNvPr id="3" name="Θέση υποσέλιδου 2"/>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4B79827-3DB2-4CA3-9255-2DEA2112227C}"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3050"/>
            <a:ext cx="8077200" cy="869950"/>
          </a:xfrm>
        </p:spPr>
        <p:txBody>
          <a:bodyPr/>
          <a:lstStyle>
            <a:lvl1pPr algn="l">
              <a:buNone/>
              <a:defRPr sz="4400" b="0"/>
            </a:lvl1pPr>
          </a:lstStyle>
          <a:p>
            <a:r>
              <a:rPr lang="el-GR" smtClean="0"/>
              <a:t>Στυλ κύριου τίτλου</a:t>
            </a:r>
            <a:endParaRPr lang="en-US"/>
          </a:p>
        </p:txBody>
      </p:sp>
      <p:sp>
        <p:nvSpPr>
          <p:cNvPr id="3" name="Θέση κειμένου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9" name="Θέση περιεχομένου 8"/>
          <p:cNvSpPr>
            <a:spLocks noGrp="1"/>
          </p:cNvSpPr>
          <p:nvPr>
            <p:ph sz="quarter" idx="1"/>
          </p:nvPr>
        </p:nvSpPr>
        <p:spPr>
          <a:xfrm>
            <a:off x="2362200" y="1752600"/>
            <a:ext cx="6400800" cy="44196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13"/>
          <p:cNvSpPr>
            <a:spLocks noGrp="1"/>
          </p:cNvSpPr>
          <p:nvPr>
            <p:ph type="dt" sz="half" idx="10"/>
          </p:nvPr>
        </p:nvSpPr>
        <p:spPr/>
        <p:txBody>
          <a:bodyPr/>
          <a:lstStyle>
            <a:lvl1pPr>
              <a:defRPr/>
            </a:lvl1pPr>
          </a:lstStyle>
          <a:p>
            <a:pPr>
              <a:defRPr/>
            </a:pPr>
            <a:endParaRPr lang="el-GR"/>
          </a:p>
        </p:txBody>
      </p:sp>
      <p:sp>
        <p:nvSpPr>
          <p:cNvPr id="6" name="Θέση υποσέλιδου 2"/>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22"/>
          <p:cNvSpPr>
            <a:spLocks noGrp="1"/>
          </p:cNvSpPr>
          <p:nvPr>
            <p:ph type="sldNum" sz="quarter" idx="12"/>
          </p:nvPr>
        </p:nvSpPr>
        <p:spPr/>
        <p:txBody>
          <a:bodyPr/>
          <a:lstStyle>
            <a:lvl1pPr>
              <a:defRPr/>
            </a:lvl1pPr>
          </a:lstStyle>
          <a:p>
            <a:pPr>
              <a:defRPr/>
            </a:pPr>
            <a:fld id="{0226BBC1-F96D-4EF6-9508-2F6761AB731F}"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5" name="Ορθογώνιο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Ορθογώνιο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Ορθογώνιο 11"/>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Ορθογώνιο 12"/>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Θέση κειμένου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l-GR" smtClean="0"/>
              <a:t>Στυλ υποδείγματος κειμένου</a:t>
            </a:r>
          </a:p>
        </p:txBody>
      </p:sp>
      <p:sp>
        <p:nvSpPr>
          <p:cNvPr id="2" name="Τίτλος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l-GR" smtClean="0"/>
              <a:t>Στυλ κύριου τίτλου</a:t>
            </a:r>
            <a:endParaRPr lang="en-US"/>
          </a:p>
        </p:txBody>
      </p:sp>
      <p:sp>
        <p:nvSpPr>
          <p:cNvPr id="3" name="Θέση εικόνας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Θέση ημερομηνίας 11"/>
          <p:cNvSpPr>
            <a:spLocks noGrp="1"/>
          </p:cNvSpPr>
          <p:nvPr>
            <p:ph type="dt" sz="half" idx="10"/>
          </p:nvPr>
        </p:nvSpPr>
        <p:spPr>
          <a:xfrm>
            <a:off x="6248400" y="6248400"/>
            <a:ext cx="2667000" cy="365125"/>
          </a:xfrm>
        </p:spPr>
        <p:txBody>
          <a:bodyPr rtlCol="0"/>
          <a:lstStyle>
            <a:lvl1pPr>
              <a:defRPr/>
            </a:lvl1pPr>
          </a:lstStyle>
          <a:p>
            <a:pPr>
              <a:defRPr/>
            </a:pPr>
            <a:endParaRPr lang="el-GR"/>
          </a:p>
        </p:txBody>
      </p:sp>
      <p:sp>
        <p:nvSpPr>
          <p:cNvPr id="10" name="Θέση αριθμού διαφάνειας 12"/>
          <p:cNvSpPr>
            <a:spLocks noGrp="1"/>
          </p:cNvSpPr>
          <p:nvPr>
            <p:ph type="sldNum" sz="quarter" idx="11"/>
          </p:nvPr>
        </p:nvSpPr>
        <p:spPr>
          <a:xfrm>
            <a:off x="0" y="4667250"/>
            <a:ext cx="1447800" cy="663575"/>
          </a:xfrm>
        </p:spPr>
        <p:txBody>
          <a:bodyPr rtlCol="0"/>
          <a:lstStyle>
            <a:lvl1pPr>
              <a:defRPr sz="2800"/>
            </a:lvl1pPr>
          </a:lstStyle>
          <a:p>
            <a:pPr>
              <a:defRPr/>
            </a:pPr>
            <a:fld id="{9BC5E9F7-FD06-4471-84A2-5C0A0C40E2C5}" type="slidenum">
              <a:rPr lang="el-GR"/>
              <a:pPr>
                <a:defRPr/>
              </a:pPr>
              <a:t>‹#›</a:t>
            </a:fld>
            <a:endParaRPr lang="el-GR"/>
          </a:p>
        </p:txBody>
      </p:sp>
      <p:sp>
        <p:nvSpPr>
          <p:cNvPr id="11" name="Θέση υποσέλιδου 13"/>
          <p:cNvSpPr>
            <a:spLocks noGrp="1"/>
          </p:cNvSpPr>
          <p:nvPr>
            <p:ph type="ftr" sz="quarter" idx="12"/>
          </p:nvPr>
        </p:nvSpPr>
        <p:spPr>
          <a:xfrm>
            <a:off x="1600200" y="6248400"/>
            <a:ext cx="4572000" cy="365125"/>
          </a:xfrm>
        </p:spPr>
        <p:txBody>
          <a:bodyPr rtlCol="0"/>
          <a:lstStyle>
            <a:lvl1pPr>
              <a:defRPr/>
            </a:lvl1pPr>
          </a:lstStyle>
          <a:p>
            <a:pPr>
              <a:defRPr/>
            </a:pPr>
            <a:endParaRPr lang="el-G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endParaRPr lang="en-US" altLang="el-GR" smtClean="0"/>
          </a:p>
        </p:txBody>
      </p:sp>
      <p:sp>
        <p:nvSpPr>
          <p:cNvPr id="1027" name="Θέση κειμένου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14" name="Θέση ημερομηνίας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defRPr>
            </a:lvl1pPr>
          </a:lstStyle>
          <a:p>
            <a:pPr>
              <a:defRPr/>
            </a:pPr>
            <a:endParaRPr lang="el-GR"/>
          </a:p>
        </p:txBody>
      </p:sp>
      <p:sp>
        <p:nvSpPr>
          <p:cNvPr id="3" name="Θέση υποσέλιδου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defRPr>
            </a:lvl1pPr>
          </a:lstStyle>
          <a:p>
            <a:pPr>
              <a:defRPr/>
            </a:pPr>
            <a:endParaRPr lang="el-GR"/>
          </a:p>
        </p:txBody>
      </p:sp>
      <p:sp>
        <p:nvSpPr>
          <p:cNvPr id="7" name="Ορθογώνιο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Ορθογώνιο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Ορθογώνιο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Θέση αριθμού διαφάνειας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latin typeface="Arial" charset="0"/>
              </a:defRPr>
            </a:lvl1pPr>
          </a:lstStyle>
          <a:p>
            <a:pPr>
              <a:defRPr/>
            </a:pPr>
            <a:fld id="{7FFF4AC6-9E4C-4CEF-A97F-1E812147647D}"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27" r:id="rId1"/>
    <p:sldLayoutId id="2147483823" r:id="rId2"/>
    <p:sldLayoutId id="2147483828" r:id="rId3"/>
    <p:sldLayoutId id="2147483829" r:id="rId4"/>
    <p:sldLayoutId id="2147483830" r:id="rId5"/>
    <p:sldLayoutId id="2147483824" r:id="rId6"/>
    <p:sldLayoutId id="2147483831" r:id="rId7"/>
    <p:sldLayoutId id="2147483825" r:id="rId8"/>
    <p:sldLayoutId id="2147483832" r:id="rId9"/>
    <p:sldLayoutId id="2147483826" r:id="rId10"/>
    <p:sldLayoutId id="2147483833"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 Θέση αριθμού διαφάνειας"/>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BC151E8E-B194-43AD-A24C-F7A0D103D1CA}" type="slidenum">
              <a:rPr lang="el-GR" smtClean="0">
                <a:latin typeface="Arial" pitchFamily="34" charset="0"/>
                <a:cs typeface="Arial" pitchFamily="34" charset="0"/>
              </a:rPr>
              <a:pPr>
                <a:defRPr/>
              </a:pPr>
              <a:t>1</a:t>
            </a:fld>
            <a:endParaRPr lang="el-GR" smtClean="0">
              <a:latin typeface="Arial" pitchFamily="34" charset="0"/>
              <a:cs typeface="Arial" pitchFamily="34" charset="0"/>
            </a:endParaRPr>
          </a:p>
        </p:txBody>
      </p:sp>
      <p:pic>
        <p:nvPicPr>
          <p:cNvPr id="9219" name="7 - Εικόνα" descr="Λογότυπο για Άδειες χρήσης Creative Commons BY-NC-ND"/>
          <p:cNvPicPr>
            <a:picLocks noChangeAspect="1"/>
          </p:cNvPicPr>
          <p:nvPr/>
        </p:nvPicPr>
        <p:blipFill>
          <a:blip r:embed="rId2"/>
          <a:srcRect/>
          <a:stretch>
            <a:fillRect/>
          </a:stretch>
        </p:blipFill>
        <p:spPr bwMode="auto">
          <a:xfrm>
            <a:off x="6858000" y="6072188"/>
            <a:ext cx="1581150" cy="554037"/>
          </a:xfrm>
          <a:prstGeom prst="rect">
            <a:avLst/>
          </a:prstGeom>
          <a:noFill/>
          <a:ln w="9525">
            <a:noFill/>
            <a:miter lim="800000"/>
            <a:headEnd/>
            <a:tailEnd/>
          </a:ln>
        </p:spPr>
      </p:pic>
      <p:pic>
        <p:nvPicPr>
          <p:cNvPr id="9220" name="9 - Εικόνα" descr="Περιγραφή: Λογότυπο-Κεντρικό Μητρώο Ελληνικών Ανοικτών Μαθημάτων"/>
          <p:cNvPicPr>
            <a:picLocks noChangeAspect="1" noChangeArrowheads="1"/>
          </p:cNvPicPr>
          <p:nvPr/>
        </p:nvPicPr>
        <p:blipFill>
          <a:blip r:embed="rId3"/>
          <a:srcRect/>
          <a:stretch>
            <a:fillRect/>
          </a:stretch>
        </p:blipFill>
        <p:spPr bwMode="auto">
          <a:xfrm>
            <a:off x="6715125" y="0"/>
            <a:ext cx="1285875" cy="1285875"/>
          </a:xfrm>
          <a:prstGeom prst="rect">
            <a:avLst/>
          </a:prstGeom>
          <a:noFill/>
          <a:ln w="9525">
            <a:noFill/>
            <a:miter lim="800000"/>
            <a:headEnd/>
            <a:tailEnd/>
          </a:ln>
        </p:spPr>
      </p:pic>
      <p:sp>
        <p:nvSpPr>
          <p:cNvPr id="14" name="Subtitle 2"/>
          <p:cNvSpPr txBox="1">
            <a:spLocks/>
          </p:cNvSpPr>
          <p:nvPr/>
        </p:nvSpPr>
        <p:spPr>
          <a:xfrm>
            <a:off x="928688" y="3071813"/>
            <a:ext cx="7239000" cy="1500187"/>
          </a:xfrm>
          <a:prstGeom prst="rect">
            <a:avLst/>
          </a:prstGeom>
        </p:spPr>
        <p:txBody>
          <a:bodyPr/>
          <a:lstStyle/>
          <a:p>
            <a:pPr marL="342900" indent="-342900" fontAlgn="auto">
              <a:spcBef>
                <a:spcPct val="20000"/>
              </a:spcBef>
              <a:spcAft>
                <a:spcPts val="0"/>
              </a:spcAft>
              <a:defRPr/>
            </a:pPr>
            <a:r>
              <a:rPr lang="el-GR" sz="2400" b="1" dirty="0">
                <a:latin typeface="+mn-lt"/>
              </a:rPr>
              <a:t>Ενότητα </a:t>
            </a:r>
            <a:r>
              <a:rPr lang="el-GR" sz="2400" b="1" dirty="0">
                <a:latin typeface="+mn-lt"/>
              </a:rPr>
              <a:t>6:</a:t>
            </a:r>
            <a:r>
              <a:rPr lang="en-US" sz="2400" dirty="0">
                <a:latin typeface="+mn-lt"/>
              </a:rPr>
              <a:t> </a:t>
            </a:r>
            <a:r>
              <a:rPr lang="el-GR" sz="2400" dirty="0">
                <a:latin typeface="+mn-lt"/>
              </a:rPr>
              <a:t>Διαπολιτισμική Εκπαίδευση στο Ελληνικό Σχολείο. Αναλυτικά Προγράμματα και Σχολικά Εγχειρίδια του Δημοτικού Σχολείου</a:t>
            </a:r>
          </a:p>
          <a:p>
            <a:pPr marL="342900" indent="-342900" fontAlgn="auto">
              <a:spcBef>
                <a:spcPct val="20000"/>
              </a:spcBef>
              <a:spcAft>
                <a:spcPts val="0"/>
              </a:spcAft>
              <a:defRPr/>
            </a:pPr>
            <a:endParaRPr lang="en-US" sz="2800" dirty="0">
              <a:latin typeface="+mn-lt"/>
            </a:endParaRPr>
          </a:p>
          <a:p>
            <a:pPr marL="342900" indent="-342900" fontAlgn="auto">
              <a:spcBef>
                <a:spcPct val="20000"/>
              </a:spcBef>
              <a:spcAft>
                <a:spcPts val="0"/>
              </a:spcAft>
              <a:defRPr/>
            </a:pPr>
            <a:r>
              <a:rPr lang="el-GR" sz="2400" b="1" dirty="0">
                <a:latin typeface="+mn-lt"/>
              </a:rPr>
              <a:t>Διδάσκων</a:t>
            </a:r>
            <a:r>
              <a:rPr lang="el-GR" sz="2400" b="1" dirty="0">
                <a:latin typeface="+mn-lt"/>
              </a:rPr>
              <a:t>:</a:t>
            </a:r>
            <a:r>
              <a:rPr lang="el-GR" sz="2400" dirty="0">
                <a:latin typeface="+mn-lt"/>
              </a:rPr>
              <a:t> Χρήστος </a:t>
            </a:r>
            <a:r>
              <a:rPr lang="el-GR" sz="2400" dirty="0" err="1">
                <a:latin typeface="+mn-lt"/>
              </a:rPr>
              <a:t>Γκόβαρης</a:t>
            </a:r>
            <a:endParaRPr lang="el-GR" sz="2400" dirty="0">
              <a:latin typeface="+mn-lt"/>
            </a:endParaRPr>
          </a:p>
          <a:p>
            <a:pPr marL="342900" indent="-342900" fontAlgn="auto">
              <a:spcBef>
                <a:spcPct val="20000"/>
              </a:spcBef>
              <a:spcAft>
                <a:spcPts val="0"/>
              </a:spcAft>
              <a:defRPr/>
            </a:pPr>
            <a:r>
              <a:rPr lang="el-GR" sz="2400" b="1" dirty="0">
                <a:latin typeface="+mn-lt"/>
              </a:rPr>
              <a:t>Τμήμα:</a:t>
            </a:r>
            <a:r>
              <a:rPr lang="el-GR" sz="2400" dirty="0">
                <a:latin typeface="+mn-lt"/>
              </a:rPr>
              <a:t> Παιδαγωγικό Δημοτικής Εκπαίδευσης</a:t>
            </a:r>
          </a:p>
          <a:p>
            <a:pPr marL="342900" indent="-342900" fontAlgn="auto">
              <a:spcBef>
                <a:spcPct val="20000"/>
              </a:spcBef>
              <a:spcAft>
                <a:spcPts val="0"/>
              </a:spcAft>
              <a:buFont typeface="Arial" panose="020B0604020202020204" pitchFamily="34" charset="0"/>
              <a:buChar char="•"/>
              <a:defRPr/>
            </a:pPr>
            <a:endParaRPr lang="en-US" sz="2800" dirty="0">
              <a:latin typeface="+mn-lt"/>
            </a:endParaRPr>
          </a:p>
        </p:txBody>
      </p:sp>
      <p:sp>
        <p:nvSpPr>
          <p:cNvPr id="16" name="Title 1"/>
          <p:cNvSpPr txBox="1">
            <a:spLocks/>
          </p:cNvSpPr>
          <p:nvPr/>
        </p:nvSpPr>
        <p:spPr>
          <a:xfrm>
            <a:off x="571500" y="1428750"/>
            <a:ext cx="7772400" cy="1470025"/>
          </a:xfrm>
          <a:prstGeom prst="rect">
            <a:avLst/>
          </a:prstGeom>
        </p:spPr>
        <p:txBody>
          <a:bodyPr anchor="ctr">
            <a:normAutofit/>
          </a:bodyPr>
          <a:lstStyle/>
          <a:p>
            <a:pPr algn="ctr" fontAlgn="auto">
              <a:spcAft>
                <a:spcPts val="0"/>
              </a:spcAft>
              <a:defRPr/>
            </a:pPr>
            <a:r>
              <a:rPr lang="el-GR" sz="4400" b="1" dirty="0">
                <a:latin typeface="+mj-lt"/>
                <a:ea typeface="+mj-ea"/>
                <a:cs typeface="+mj-cs"/>
              </a:rPr>
              <a:t>Διαπολιτισμική Εκπαίδευση – Θεωρία και Πράξη</a:t>
            </a:r>
            <a:endParaRPr lang="en-US" sz="4400" b="1" dirty="0">
              <a:latin typeface="+mj-lt"/>
              <a:ea typeface="+mj-ea"/>
              <a:cs typeface="+mj-cs"/>
            </a:endParaRPr>
          </a:p>
        </p:txBody>
      </p:sp>
      <p:pic>
        <p:nvPicPr>
          <p:cNvPr id="9223" name="Picture 1"/>
          <p:cNvPicPr>
            <a:picLocks noChangeAspect="1" noChangeArrowheads="1"/>
          </p:cNvPicPr>
          <p:nvPr/>
        </p:nvPicPr>
        <p:blipFill>
          <a:blip r:embed="rId4"/>
          <a:srcRect/>
          <a:stretch>
            <a:fillRect/>
          </a:stretch>
        </p:blipFill>
        <p:spPr bwMode="auto">
          <a:xfrm>
            <a:off x="1028700" y="0"/>
            <a:ext cx="4972050" cy="1071563"/>
          </a:xfrm>
          <a:prstGeom prst="rect">
            <a:avLst/>
          </a:prstGeom>
          <a:noFill/>
          <a:ln w="9525">
            <a:noFill/>
            <a:miter lim="800000"/>
            <a:headEnd/>
            <a:tailEnd/>
          </a:ln>
        </p:spPr>
      </p:pic>
      <p:pic>
        <p:nvPicPr>
          <p:cNvPr id="9224" name="18 - Εικόνα" descr="Περιγραφή: 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a:srcRect/>
          <a:stretch>
            <a:fillRect/>
          </a:stretch>
        </p:blipFill>
        <p:spPr bwMode="auto">
          <a:xfrm>
            <a:off x="2143125" y="5786438"/>
            <a:ext cx="4502150" cy="1071562"/>
          </a:xfrm>
          <a:prstGeom prst="rect">
            <a:avLst/>
          </a:prstGeom>
          <a:noFill/>
          <a:ln w="9525">
            <a:noFill/>
            <a:miter lim="800000"/>
            <a:headEnd/>
            <a:tailEnd/>
          </a:ln>
        </p:spPr>
      </p:pic>
      <p:pic>
        <p:nvPicPr>
          <p:cNvPr id="9225" name="19 - Εικόνα" descr="Περιγραφή: Λογότυπο GUnet."/>
          <p:cNvPicPr>
            <a:picLocks noChangeAspect="1" noChangeArrowheads="1"/>
          </p:cNvPicPr>
          <p:nvPr/>
        </p:nvPicPr>
        <p:blipFill>
          <a:blip r:embed="rId6"/>
          <a:srcRect/>
          <a:stretch>
            <a:fillRect/>
          </a:stretch>
        </p:blipFill>
        <p:spPr bwMode="auto">
          <a:xfrm>
            <a:off x="428625" y="5857875"/>
            <a:ext cx="1479550" cy="9286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775" y="228600"/>
            <a:ext cx="8153400" cy="990600"/>
          </a:xfrm>
        </p:spPr>
        <p:txBody>
          <a:bodyPr/>
          <a:lstStyle/>
          <a:p>
            <a:pPr eaLnBrk="1" hangingPunct="1"/>
            <a:r>
              <a:rPr lang="el-GR" altLang="el-GR" sz="3600" smtClean="0"/>
              <a:t>…Και σε επίπεδο Ευρωπαϊκής Ένωσης</a:t>
            </a:r>
          </a:p>
        </p:txBody>
      </p:sp>
      <p:sp>
        <p:nvSpPr>
          <p:cNvPr id="18435" name="Rectangle 3"/>
          <p:cNvSpPr>
            <a:spLocks noGrp="1" noChangeArrowheads="1"/>
          </p:cNvSpPr>
          <p:nvPr>
            <p:ph sz="quarter" idx="1"/>
          </p:nvPr>
        </p:nvSpPr>
        <p:spPr>
          <a:xfrm>
            <a:off x="179388" y="1916113"/>
            <a:ext cx="8229600" cy="4525962"/>
          </a:xfrm>
        </p:spPr>
        <p:txBody>
          <a:bodyPr/>
          <a:lstStyle/>
          <a:p>
            <a:pPr algn="just" eaLnBrk="1" hangingPunct="1">
              <a:buFont typeface="Wingdings" pitchFamily="2" charset="2"/>
              <a:buNone/>
            </a:pPr>
            <a:r>
              <a:rPr lang="el-GR" altLang="el-GR" smtClean="0"/>
              <a:t>Η Ευρωπαϊκή Ένωση αυτοπροσδιορίζεται σε μια σειρά επίσημων κειμένων της ως κοινότητα </a:t>
            </a:r>
            <a:r>
              <a:rPr lang="el-GR" altLang="el-GR" b="1" smtClean="0">
                <a:solidFill>
                  <a:srgbClr val="C00000"/>
                </a:solidFill>
              </a:rPr>
              <a:t>πολυγλωσσική και πολυπολιτισμική</a:t>
            </a:r>
            <a:r>
              <a:rPr lang="el-GR" altLang="el-GR" smtClean="0"/>
              <a:t>, ως </a:t>
            </a:r>
            <a:r>
              <a:rPr lang="el-GR" altLang="el-GR" b="1" smtClean="0"/>
              <a:t>«</a:t>
            </a:r>
            <a:r>
              <a:rPr lang="el-GR" altLang="el-GR" b="1" i="1" smtClean="0"/>
              <a:t>ένα κοινό σπίτι στο οποίο η πολυμορφία τιμάται και όπου οι πολλές μητρικές μας γλώσσες αποτελούν πηγή πλούτου και γέφυρα αλληλεγγύης και αλληλοκατανόησης</a:t>
            </a:r>
            <a:r>
              <a:rPr lang="el-GR" altLang="el-GR" b="1" smtClean="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l-GR" sz="2800" b="1" dirty="0" smtClean="0"/>
              <a:t>Οι οκτώ προτεινόμενες βασικές ικανότητες είναι οι εξής:</a:t>
            </a:r>
            <a:br>
              <a:rPr lang="el-GR" sz="2800" b="1" dirty="0" smtClean="0"/>
            </a:br>
            <a:endParaRPr lang="el-GR" sz="2800" b="1" dirty="0" smtClean="0"/>
          </a:p>
        </p:txBody>
      </p:sp>
      <p:sp>
        <p:nvSpPr>
          <p:cNvPr id="19459" name="Rectangle 3"/>
          <p:cNvSpPr>
            <a:spLocks noGrp="1" noChangeArrowheads="1"/>
          </p:cNvSpPr>
          <p:nvPr>
            <p:ph sz="quarter" idx="1"/>
          </p:nvPr>
        </p:nvSpPr>
        <p:spPr>
          <a:xfrm>
            <a:off x="612775" y="1600200"/>
            <a:ext cx="8153400" cy="4495800"/>
          </a:xfrm>
        </p:spPr>
        <p:txBody>
          <a:bodyPr/>
          <a:lstStyle/>
          <a:p>
            <a:pPr eaLnBrk="1" hangingPunct="1">
              <a:lnSpc>
                <a:spcPct val="80000"/>
              </a:lnSpc>
            </a:pPr>
            <a:r>
              <a:rPr lang="el-GR" altLang="el-GR" sz="2800" smtClean="0"/>
              <a:t>Επικοινωνία στη μητρική γλώσσα</a:t>
            </a:r>
          </a:p>
          <a:p>
            <a:pPr eaLnBrk="1" hangingPunct="1">
              <a:lnSpc>
                <a:spcPct val="80000"/>
              </a:lnSpc>
            </a:pPr>
            <a:r>
              <a:rPr lang="el-GR" altLang="el-GR" sz="2800" smtClean="0"/>
              <a:t>Επικοινωνία στις ξένες γλώσσες</a:t>
            </a:r>
          </a:p>
          <a:p>
            <a:pPr eaLnBrk="1" hangingPunct="1">
              <a:lnSpc>
                <a:spcPct val="80000"/>
              </a:lnSpc>
            </a:pPr>
            <a:r>
              <a:rPr lang="el-GR" altLang="el-GR" sz="2800" smtClean="0"/>
              <a:t>Μαθηματική ικανότητα και βασικές ικανότητες στην επιστήμη και την τεχνολογία</a:t>
            </a:r>
          </a:p>
          <a:p>
            <a:pPr eaLnBrk="1" hangingPunct="1">
              <a:lnSpc>
                <a:spcPct val="80000"/>
              </a:lnSpc>
            </a:pPr>
            <a:r>
              <a:rPr lang="el-GR" altLang="el-GR" sz="2800" smtClean="0"/>
              <a:t>Ψηφιακή ικανότητα</a:t>
            </a:r>
          </a:p>
          <a:p>
            <a:pPr eaLnBrk="1" hangingPunct="1">
              <a:lnSpc>
                <a:spcPct val="80000"/>
              </a:lnSpc>
            </a:pPr>
            <a:r>
              <a:rPr lang="el-GR" altLang="el-GR" sz="2800" smtClean="0"/>
              <a:t>Μεταγνωστικές ικανότητες (</a:t>
            </a:r>
            <a:r>
              <a:rPr lang="en-US" altLang="el-GR" sz="2800" smtClean="0"/>
              <a:t>Learning to learn</a:t>
            </a:r>
            <a:r>
              <a:rPr lang="el-GR" altLang="el-GR" sz="2800" smtClean="0"/>
              <a:t>)</a:t>
            </a:r>
          </a:p>
          <a:p>
            <a:pPr eaLnBrk="1" hangingPunct="1">
              <a:lnSpc>
                <a:spcPct val="80000"/>
              </a:lnSpc>
            </a:pPr>
            <a:r>
              <a:rPr lang="el-GR" altLang="el-GR" sz="2800" smtClean="0">
                <a:solidFill>
                  <a:schemeClr val="folHlink"/>
                </a:solidFill>
              </a:rPr>
              <a:t>Κοινωνικές ικανότητες και ικανότητες που σχετίζονται με την ιδιότητα του πολίτη</a:t>
            </a:r>
          </a:p>
          <a:p>
            <a:pPr eaLnBrk="1" hangingPunct="1">
              <a:lnSpc>
                <a:spcPct val="80000"/>
              </a:lnSpc>
            </a:pPr>
            <a:r>
              <a:rPr lang="el-GR" altLang="el-GR" sz="2800" smtClean="0"/>
              <a:t>Πρωτοβουλία και επιχειρηματικότητα </a:t>
            </a:r>
          </a:p>
          <a:p>
            <a:pPr eaLnBrk="1" hangingPunct="1">
              <a:lnSpc>
                <a:spcPct val="80000"/>
              </a:lnSpc>
            </a:pPr>
            <a:r>
              <a:rPr lang="el-GR" altLang="el-GR" sz="2800" b="1" smtClean="0">
                <a:solidFill>
                  <a:schemeClr val="accent2"/>
                </a:solidFill>
              </a:rPr>
              <a:t>Πολιτισμική συνείδηση και έκφραση</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2775" y="228600"/>
            <a:ext cx="8153400" cy="990600"/>
          </a:xfrm>
        </p:spPr>
        <p:txBody>
          <a:bodyPr/>
          <a:lstStyle/>
          <a:p>
            <a:pPr eaLnBrk="1" hangingPunct="1"/>
            <a:r>
              <a:rPr lang="el-GR" altLang="el-GR" smtClean="0"/>
              <a:t>Στάσεις</a:t>
            </a:r>
          </a:p>
        </p:txBody>
      </p:sp>
      <p:sp>
        <p:nvSpPr>
          <p:cNvPr id="20483" name="Rectangle 3"/>
          <p:cNvSpPr>
            <a:spLocks noGrp="1" noChangeArrowheads="1"/>
          </p:cNvSpPr>
          <p:nvPr>
            <p:ph sz="quarter" idx="1"/>
          </p:nvPr>
        </p:nvSpPr>
        <p:spPr>
          <a:xfrm>
            <a:off x="612775" y="1600200"/>
            <a:ext cx="8153400" cy="4495800"/>
          </a:xfrm>
        </p:spPr>
        <p:txBody>
          <a:bodyPr/>
          <a:lstStyle/>
          <a:p>
            <a:pPr algn="just" eaLnBrk="1" hangingPunct="1"/>
            <a:r>
              <a:rPr lang="el-GR" altLang="el-GR" sz="2800" b="1" smtClean="0">
                <a:solidFill>
                  <a:schemeClr val="hlink"/>
                </a:solidFill>
              </a:rPr>
              <a:t>Σεβασμός των ανθρωπίνων δικαιωμάτων</a:t>
            </a:r>
          </a:p>
          <a:p>
            <a:pPr algn="just" eaLnBrk="1" hangingPunct="1"/>
            <a:r>
              <a:rPr lang="el-GR" altLang="el-GR" smtClean="0"/>
              <a:t>Προθυμία συμμετοχής στη λήψη δημοκρατικών αποφάσεων σε όλα τα επίπεδα</a:t>
            </a:r>
          </a:p>
          <a:p>
            <a:pPr algn="just" eaLnBrk="1" hangingPunct="1"/>
            <a:r>
              <a:rPr lang="el-GR" altLang="el-GR" b="1" smtClean="0">
                <a:solidFill>
                  <a:schemeClr val="hlink"/>
                </a:solidFill>
              </a:rPr>
              <a:t>Εκδήλωση κατανόησης και σεβασμού για όλες τις κοινές αξίες που διασφαλίζουν την κοινωνική συνοχή</a:t>
            </a:r>
          </a:p>
          <a:p>
            <a:pPr algn="just" eaLnBrk="1" hangingPunct="1"/>
            <a:r>
              <a:rPr lang="el-GR" altLang="el-GR" smtClean="0"/>
              <a:t>Στήριξη της κοινωνικής πολυμορφίας και της βιώσιμης ανάπτυξης </a:t>
            </a:r>
            <a:endParaRPr lang="en-US" altLang="el-GR" smtClean="0"/>
          </a:p>
          <a:p>
            <a:pPr eaLnBrk="1" hangingPunct="1"/>
            <a:endParaRPr lang="el-GR" altLang="el-GR"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990600"/>
          </a:xfrm>
        </p:spPr>
        <p:txBody>
          <a:bodyPr/>
          <a:lstStyle/>
          <a:p>
            <a:pPr eaLnBrk="1" hangingPunct="1"/>
            <a:r>
              <a:rPr lang="el-GR" altLang="el-GR" smtClean="0"/>
              <a:t>Γνώσεις</a:t>
            </a:r>
          </a:p>
        </p:txBody>
      </p:sp>
      <p:sp>
        <p:nvSpPr>
          <p:cNvPr id="21507" name="Rectangle 3"/>
          <p:cNvSpPr>
            <a:spLocks noGrp="1" noChangeArrowheads="1"/>
          </p:cNvSpPr>
          <p:nvPr>
            <p:ph sz="quarter" idx="1"/>
          </p:nvPr>
        </p:nvSpPr>
        <p:spPr>
          <a:xfrm>
            <a:off x="612775" y="1600200"/>
            <a:ext cx="8153400" cy="4495800"/>
          </a:xfrm>
        </p:spPr>
        <p:txBody>
          <a:bodyPr/>
          <a:lstStyle/>
          <a:p>
            <a:pPr algn="just" eaLnBrk="1" hangingPunct="1">
              <a:lnSpc>
                <a:spcPct val="90000"/>
              </a:lnSpc>
            </a:pPr>
            <a:r>
              <a:rPr lang="el-GR" altLang="el-GR" b="1" smtClean="0">
                <a:solidFill>
                  <a:schemeClr val="hlink"/>
                </a:solidFill>
              </a:rPr>
              <a:t>Γνώσεις των εννοιών της δημοκρατίας, της δικαιοσύνης, της ισότητας, της ιδιότητας του ενεργού πολίτη και των δικαιωμάτων του πολίτη</a:t>
            </a:r>
          </a:p>
          <a:p>
            <a:pPr algn="just" eaLnBrk="1" hangingPunct="1">
              <a:lnSpc>
                <a:spcPct val="90000"/>
              </a:lnSpc>
            </a:pPr>
            <a:r>
              <a:rPr lang="el-GR" altLang="el-GR" smtClean="0"/>
              <a:t>Γνώση των γεγονότων της σύγχρονης εποχής</a:t>
            </a:r>
          </a:p>
          <a:p>
            <a:pPr algn="just" eaLnBrk="1" hangingPunct="1">
              <a:lnSpc>
                <a:spcPct val="90000"/>
              </a:lnSpc>
            </a:pPr>
            <a:r>
              <a:rPr lang="el-GR" altLang="el-GR" smtClean="0"/>
              <a:t>Γνώση των βασικών γεγονότων και τάσεων στην εθνική, ευρωπαϊκή και παγκόσμια ιστορία</a:t>
            </a:r>
          </a:p>
          <a:p>
            <a:pPr algn="just" eaLnBrk="1" hangingPunct="1">
              <a:lnSpc>
                <a:spcPct val="90000"/>
              </a:lnSpc>
            </a:pPr>
            <a:endParaRPr lang="el-GR" altLang="el-GR"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2775" y="228600"/>
            <a:ext cx="8153400" cy="990600"/>
          </a:xfrm>
        </p:spPr>
        <p:txBody>
          <a:bodyPr/>
          <a:lstStyle/>
          <a:p>
            <a:pPr eaLnBrk="1" hangingPunct="1"/>
            <a:r>
              <a:rPr lang="el-GR" altLang="el-GR" smtClean="0"/>
              <a:t>Διαπολιτισμική Ικανότητα</a:t>
            </a:r>
          </a:p>
        </p:txBody>
      </p:sp>
      <p:sp>
        <p:nvSpPr>
          <p:cNvPr id="22531" name="Rectangle 3"/>
          <p:cNvSpPr>
            <a:spLocks noGrp="1" noChangeArrowheads="1"/>
          </p:cNvSpPr>
          <p:nvPr>
            <p:ph sz="quarter" idx="1"/>
          </p:nvPr>
        </p:nvSpPr>
        <p:spPr>
          <a:xfrm>
            <a:off x="612775" y="1600200"/>
            <a:ext cx="8153400" cy="4495800"/>
          </a:xfrm>
        </p:spPr>
        <p:txBody>
          <a:bodyPr/>
          <a:lstStyle/>
          <a:p>
            <a:pPr eaLnBrk="1" hangingPunct="1"/>
            <a:r>
              <a:rPr lang="el-GR" altLang="el-GR" smtClean="0"/>
              <a:t>Η ανάπτυξη της διαπολιτισμικής ικανότητας ως βασικός στόχος της αγωγής</a:t>
            </a:r>
          </a:p>
          <a:p>
            <a:pPr eaLnBrk="1" hangingPunct="1"/>
            <a:endParaRPr lang="el-GR" altLang="el-GR" smtClean="0"/>
          </a:p>
          <a:p>
            <a:pPr lvl="1" eaLnBrk="1" hangingPunct="1"/>
            <a:r>
              <a:rPr lang="el-GR" altLang="el-GR" smtClean="0"/>
              <a:t>Ενσυναίσθηση</a:t>
            </a:r>
          </a:p>
          <a:p>
            <a:pPr lvl="1" eaLnBrk="1" hangingPunct="1"/>
            <a:r>
              <a:rPr lang="el-GR" altLang="el-GR" smtClean="0"/>
              <a:t>Ανοχή αμφισημιών</a:t>
            </a:r>
          </a:p>
          <a:p>
            <a:pPr lvl="1" eaLnBrk="1" hangingPunct="1"/>
            <a:r>
              <a:rPr lang="el-GR" altLang="el-GR" smtClean="0"/>
              <a:t>Κριτική στάση απέναντι στους κοινωνικούσ ρόλους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612775" y="228600"/>
            <a:ext cx="8153400" cy="990600"/>
          </a:xfrm>
        </p:spPr>
        <p:txBody>
          <a:bodyPr/>
          <a:lstStyle/>
          <a:p>
            <a:r>
              <a:rPr lang="el-GR" altLang="el-GR" sz="4000" smtClean="0"/>
              <a:t>Διαπολιτισμική Ικανότητα – Κριτικές επισημάνσεις</a:t>
            </a:r>
          </a:p>
        </p:txBody>
      </p:sp>
      <p:sp>
        <p:nvSpPr>
          <p:cNvPr id="23555" name="2 - Θέση περιεχομένου"/>
          <p:cNvSpPr>
            <a:spLocks noGrp="1"/>
          </p:cNvSpPr>
          <p:nvPr>
            <p:ph sz="quarter" idx="1"/>
          </p:nvPr>
        </p:nvSpPr>
        <p:spPr>
          <a:xfrm>
            <a:off x="612775" y="1600200"/>
            <a:ext cx="8153400" cy="4495800"/>
          </a:xfrm>
        </p:spPr>
        <p:txBody>
          <a:bodyPr/>
          <a:lstStyle/>
          <a:p>
            <a:pPr algn="just"/>
            <a:endParaRPr lang="el-GR" altLang="el-GR" smtClean="0"/>
          </a:p>
          <a:p>
            <a:pPr algn="just"/>
            <a:r>
              <a:rPr lang="el-GR" altLang="el-GR" smtClean="0"/>
              <a:t>Υιοθετείται η κυρίαρχη άποψη ότι η διαπολιτισμική ικανότητα συνιστά ατομικό γνώρισμα / ικανότητα</a:t>
            </a:r>
          </a:p>
          <a:p>
            <a:pPr lvl="1" algn="just"/>
            <a:endParaRPr lang="el-GR" altLang="el-GR" smtClean="0"/>
          </a:p>
          <a:p>
            <a:pPr lvl="1" algn="just"/>
            <a:r>
              <a:rPr lang="el-GR" altLang="el-GR" smtClean="0"/>
              <a:t>ικανότητα σύνθεσης γνώσεων και θετικών στάσεων απέναντι σε διαφορετικές πολιτισμικές νόρμες και συμπεριφορές.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612775" y="228600"/>
            <a:ext cx="8153400" cy="990600"/>
          </a:xfrm>
        </p:spPr>
        <p:txBody>
          <a:bodyPr/>
          <a:lstStyle/>
          <a:p>
            <a:r>
              <a:rPr lang="el-GR" altLang="el-GR" smtClean="0"/>
              <a:t>Διαπολιτισμική Ικανότητα – Κριτικές επισημάνσεις</a:t>
            </a:r>
          </a:p>
        </p:txBody>
      </p:sp>
      <p:sp>
        <p:nvSpPr>
          <p:cNvPr id="24579" name="2 - Θέση περιεχομένου"/>
          <p:cNvSpPr>
            <a:spLocks noGrp="1"/>
          </p:cNvSpPr>
          <p:nvPr>
            <p:ph sz="quarter" idx="1"/>
          </p:nvPr>
        </p:nvSpPr>
        <p:spPr>
          <a:xfrm>
            <a:off x="612775" y="1357313"/>
            <a:ext cx="8153400" cy="5500687"/>
          </a:xfrm>
        </p:spPr>
        <p:txBody>
          <a:bodyPr/>
          <a:lstStyle/>
          <a:p>
            <a:pPr algn="just"/>
            <a:r>
              <a:rPr lang="el-GR" altLang="el-GR" smtClean="0"/>
              <a:t>Κωδικοποιούνται κοινωνικά διαμεσολαβημένες διαδικασίες, όπως αυτές της διαπολιτισμικής συνάντησης και επικοινωνίας, ως διαπροσωπική υπόθεση, δηλαδή ως διαδικασία της οποίας η έκβαση εξαρτάται αποκλειστικά και μόνο από ατομικά γνωρίσματα.</a:t>
            </a:r>
          </a:p>
          <a:p>
            <a:pPr algn="just"/>
            <a:r>
              <a:rPr lang="el-GR" altLang="el-GR" smtClean="0"/>
              <a:t>Μπορούμε να ορίσουμε και να στηρίξουμε την ανάπτυξη της διαπολιτισμικής ικανότητας αγνοώντας μια σειρά από κοινωνικές συνθήκες που καθορίζουν τον «τόπο» της διαπολιτισμικής συνάντησης και επικοινωνίας; </a:t>
            </a:r>
          </a:p>
          <a:p>
            <a:pPr algn="just"/>
            <a:endParaRPr lang="el-GR" altLang="el-GR"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l-GR" sz="4000" dirty="0" smtClean="0"/>
              <a:t>Η διαπολιτισμική διάσταση των σχολικών εγχειριδίων</a:t>
            </a:r>
          </a:p>
        </p:txBody>
      </p:sp>
      <p:sp>
        <p:nvSpPr>
          <p:cNvPr id="25603" name="Rectangle 3"/>
          <p:cNvSpPr>
            <a:spLocks noGrp="1" noChangeArrowheads="1"/>
          </p:cNvSpPr>
          <p:nvPr>
            <p:ph sz="quarter" idx="1"/>
          </p:nvPr>
        </p:nvSpPr>
        <p:spPr>
          <a:xfrm>
            <a:off x="612775" y="1600200"/>
            <a:ext cx="8153400" cy="4495800"/>
          </a:xfrm>
        </p:spPr>
        <p:txBody>
          <a:bodyPr/>
          <a:lstStyle/>
          <a:p>
            <a:pPr eaLnBrk="1" hangingPunct="1">
              <a:lnSpc>
                <a:spcPct val="90000"/>
              </a:lnSpc>
              <a:buFont typeface="Wingdings" pitchFamily="2" charset="2"/>
              <a:buNone/>
            </a:pPr>
            <a:endParaRPr lang="el-GR" altLang="el-GR" smtClean="0"/>
          </a:p>
          <a:p>
            <a:pPr eaLnBrk="1" hangingPunct="1">
              <a:lnSpc>
                <a:spcPct val="90000"/>
              </a:lnSpc>
              <a:buFont typeface="Wingdings" pitchFamily="2" charset="2"/>
              <a:buNone/>
            </a:pPr>
            <a:endParaRPr lang="el-GR" altLang="el-GR" smtClean="0"/>
          </a:p>
          <a:p>
            <a:pPr eaLnBrk="1" hangingPunct="1">
              <a:lnSpc>
                <a:spcPct val="90000"/>
              </a:lnSpc>
              <a:buFont typeface="Wingdings" pitchFamily="2" charset="2"/>
              <a:buNone/>
            </a:pPr>
            <a:r>
              <a:rPr lang="el-GR" altLang="el-GR" smtClean="0"/>
              <a:t>Λόγω των νέων χαρακτηριστικών του κοινωνικού περιβάλλοντος (γλωσσική και πολιτισμική ποικιλομορφία) «</a:t>
            </a:r>
            <a:r>
              <a:rPr lang="el-GR" altLang="el-GR" b="1" i="1" smtClean="0">
                <a:solidFill>
                  <a:schemeClr val="hlink"/>
                </a:solidFill>
              </a:rPr>
              <a:t>πρέπει να ελαχιστοποιηθεί αφενός το πιθανό ενδεχόμενο της επιβολής ενός μονοδιάστατου πολιτισμικού μοντέλου και αφετέρου η ενίσχυση φαινομένων ξενοφοβίας και ρατσισμού</a:t>
            </a:r>
            <a:r>
              <a:rPr lang="el-GR" altLang="el-GR" smtClean="0"/>
              <a:t>» </a:t>
            </a:r>
          </a:p>
          <a:p>
            <a:pPr eaLnBrk="1" hangingPunct="1">
              <a:lnSpc>
                <a:spcPct val="90000"/>
              </a:lnSpc>
              <a:buFontTx/>
              <a:buNone/>
            </a:pPr>
            <a:endParaRPr lang="el-GR" altLang="el-G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2775" y="228600"/>
            <a:ext cx="8153400" cy="990600"/>
          </a:xfrm>
        </p:spPr>
        <p:txBody>
          <a:bodyPr/>
          <a:lstStyle/>
          <a:p>
            <a:pPr eaLnBrk="1" hangingPunct="1"/>
            <a:endParaRPr lang="el-GR" altLang="el-GR" smtClean="0"/>
          </a:p>
        </p:txBody>
      </p:sp>
      <p:sp>
        <p:nvSpPr>
          <p:cNvPr id="26627" name="Rectangle 3"/>
          <p:cNvSpPr>
            <a:spLocks noGrp="1" noChangeArrowheads="1"/>
          </p:cNvSpPr>
          <p:nvPr>
            <p:ph sz="quarter" idx="1"/>
          </p:nvPr>
        </p:nvSpPr>
        <p:spPr>
          <a:xfrm>
            <a:off x="612775" y="1600200"/>
            <a:ext cx="8153400" cy="4495800"/>
          </a:xfrm>
        </p:spPr>
        <p:txBody>
          <a:bodyPr/>
          <a:lstStyle/>
          <a:p>
            <a:pPr algn="just" eaLnBrk="1" hangingPunct="1">
              <a:lnSpc>
                <a:spcPct val="90000"/>
              </a:lnSpc>
            </a:pPr>
            <a:r>
              <a:rPr lang="el-GR" altLang="el-GR" sz="2800" smtClean="0"/>
              <a:t>Αναγνώριση της πολιτισμικής και γλωσσικής πολυμορφίας</a:t>
            </a:r>
          </a:p>
          <a:p>
            <a:pPr algn="just" eaLnBrk="1" hangingPunct="1">
              <a:lnSpc>
                <a:spcPct val="90000"/>
              </a:lnSpc>
              <a:buFontTx/>
              <a:buNone/>
            </a:pPr>
            <a:endParaRPr lang="el-GR" altLang="el-GR" sz="2800" smtClean="0"/>
          </a:p>
          <a:p>
            <a:pPr algn="just" eaLnBrk="1" hangingPunct="1">
              <a:lnSpc>
                <a:spcPct val="90000"/>
              </a:lnSpc>
            </a:pPr>
            <a:r>
              <a:rPr lang="el-GR" altLang="el-GR" sz="2800" smtClean="0"/>
              <a:t>Απομάκρυνση από το μοντέλο της αφομοίωσης</a:t>
            </a:r>
          </a:p>
          <a:p>
            <a:pPr algn="just" eaLnBrk="1" hangingPunct="1">
              <a:lnSpc>
                <a:spcPct val="90000"/>
              </a:lnSpc>
              <a:buFontTx/>
              <a:buNone/>
            </a:pPr>
            <a:endParaRPr lang="el-GR" altLang="el-GR" sz="2800" smtClean="0"/>
          </a:p>
          <a:p>
            <a:pPr algn="just" eaLnBrk="1" hangingPunct="1">
              <a:lnSpc>
                <a:spcPct val="90000"/>
              </a:lnSpc>
            </a:pPr>
            <a:r>
              <a:rPr lang="el-GR" altLang="el-GR" sz="2800" smtClean="0"/>
              <a:t>Αγωγή ενάντια στη ξενοφοβία και στο ρατσισμό</a:t>
            </a:r>
          </a:p>
          <a:p>
            <a:pPr algn="just" eaLnBrk="1" hangingPunct="1">
              <a:lnSpc>
                <a:spcPct val="90000"/>
              </a:lnSpc>
            </a:pPr>
            <a:endParaRPr lang="el-GR" altLang="el-GR" sz="2800" smtClean="0"/>
          </a:p>
          <a:p>
            <a:pPr algn="just" eaLnBrk="1" hangingPunct="1">
              <a:lnSpc>
                <a:spcPct val="90000"/>
              </a:lnSpc>
            </a:pPr>
            <a:r>
              <a:rPr lang="el-GR" altLang="el-GR" sz="2800" b="1" smtClean="0">
                <a:solidFill>
                  <a:schemeClr val="folHlink"/>
                </a:solidFill>
              </a:rPr>
              <a:t>Η διαπολιτισμικότητα αποτελεί βασικό στοιχείο των σκοπών διδασκαλίας όλων των μαθημάτων</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476250"/>
            <a:ext cx="8229600" cy="1143000"/>
          </a:xfrm>
        </p:spPr>
        <p:txBody>
          <a:bodyPr/>
          <a:lstStyle/>
          <a:p>
            <a:pPr eaLnBrk="1" hangingPunct="1"/>
            <a:r>
              <a:rPr lang="el-GR" altLang="el-GR" smtClean="0"/>
              <a:t>Παράδειγμα «Ελληνική Γλώσσα»</a:t>
            </a:r>
          </a:p>
        </p:txBody>
      </p:sp>
      <p:sp>
        <p:nvSpPr>
          <p:cNvPr id="27651" name="Rectangle 3"/>
          <p:cNvSpPr>
            <a:spLocks noGrp="1" noChangeArrowheads="1"/>
          </p:cNvSpPr>
          <p:nvPr>
            <p:ph sz="quarter" idx="1"/>
          </p:nvPr>
        </p:nvSpPr>
        <p:spPr>
          <a:xfrm>
            <a:off x="612775" y="1600200"/>
            <a:ext cx="8153400" cy="4495800"/>
          </a:xfrm>
        </p:spPr>
        <p:txBody>
          <a:bodyPr/>
          <a:lstStyle/>
          <a:p>
            <a:pPr eaLnBrk="1" hangingPunct="1"/>
            <a:endParaRPr lang="el-GR" altLang="el-GR" smtClean="0"/>
          </a:p>
          <a:p>
            <a:pPr algn="just" eaLnBrk="1" hangingPunct="1">
              <a:buFontTx/>
              <a:buNone/>
            </a:pPr>
            <a:r>
              <a:rPr lang="el-GR" altLang="el-GR" smtClean="0"/>
              <a:t>Οι μαθητές να κατανοήσουν «</a:t>
            </a:r>
            <a:r>
              <a:rPr lang="el-GR" altLang="el-GR" b="1" smtClean="0">
                <a:solidFill>
                  <a:schemeClr val="accent2"/>
                </a:solidFill>
              </a:rPr>
              <a:t>τη θέση που κατέχει η γλώσσα, γενικά, στον πολιτισμό ενός λαού, τη σημασία της για τα έθνη και να έρθει σε επαφή κα με γλωσσικής υφής πολιτισμικά στοιχεία άλλων λαών</a:t>
            </a:r>
            <a:r>
              <a:rPr lang="el-GR" altLang="el-GR" smtClean="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l-GR" b="1" smtClean="0"/>
              <a:t>Άδειες Χρήσης</a:t>
            </a:r>
            <a:endParaRPr lang="en-US" b="1" smtClean="0"/>
          </a:p>
        </p:txBody>
      </p:sp>
      <p:sp>
        <p:nvSpPr>
          <p:cNvPr id="10243" name="Content Placeholder 2"/>
          <p:cNvSpPr>
            <a:spLocks noGrp="1"/>
          </p:cNvSpPr>
          <p:nvPr>
            <p:ph idx="1"/>
          </p:nvPr>
        </p:nvSpPr>
        <p:spPr>
          <a:xfrm>
            <a:off x="612775" y="1600200"/>
            <a:ext cx="8153400" cy="4495800"/>
          </a:xfrm>
        </p:spPr>
        <p:txBody>
          <a:bodyPr/>
          <a:lstStyle/>
          <a:p>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r>
              <a:rPr lang="el-GR" sz="2800" smtClean="0"/>
              <a:t>Για εκπαιδευτικό υλικό, όπως εικόνες, που υπόκειται σε άλλου τύπου άδειας χρήσης, η άδεια χρήσης αναφέρεται ρητώς. </a:t>
            </a:r>
          </a:p>
          <a:p>
            <a:endParaRPr lang="en-US" sz="2800" smtClean="0"/>
          </a:p>
        </p:txBody>
      </p:sp>
      <p:pic>
        <p:nvPicPr>
          <p:cNvPr id="10244" name="7 - Εικόνα" descr="Λογότυπο για Άδειες χρήσης Creative Commons BY-NC-ND"/>
          <p:cNvPicPr>
            <a:picLocks noChangeAspect="1"/>
          </p:cNvPicPr>
          <p:nvPr/>
        </p:nvPicPr>
        <p:blipFill>
          <a:blip r:embed="rId2"/>
          <a:srcRect/>
          <a:stretch>
            <a:fillRect/>
          </a:stretch>
        </p:blipFill>
        <p:spPr bwMode="auto">
          <a:xfrm>
            <a:off x="3886200" y="4856163"/>
            <a:ext cx="1581150" cy="554037"/>
          </a:xfrm>
          <a:prstGeom prst="rect">
            <a:avLst/>
          </a:prstGeom>
          <a:noFill/>
          <a:ln w="9525">
            <a:noFill/>
            <a:miter lim="800000"/>
            <a:headEnd/>
            <a:tailEnd/>
          </a:ln>
        </p:spPr>
      </p:pic>
      <p:sp>
        <p:nvSpPr>
          <p:cNvPr id="11269"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68EEF634-D5DD-4374-B172-C8DAEC4540C3}" type="slidenum">
              <a:rPr lang="en-US" smtClean="0">
                <a:latin typeface="Arial" pitchFamily="34" charset="0"/>
              </a:rPr>
              <a:pPr>
                <a:defRPr/>
              </a:pPr>
              <a:t>2</a:t>
            </a:fld>
            <a:endParaRPr lang="en-US" smtClean="0">
              <a:latin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12775" y="228600"/>
            <a:ext cx="8153400" cy="990600"/>
          </a:xfrm>
        </p:spPr>
        <p:txBody>
          <a:bodyPr/>
          <a:lstStyle/>
          <a:p>
            <a:pPr eaLnBrk="1" hangingPunct="1"/>
            <a:r>
              <a:rPr lang="el-GR" altLang="el-GR" smtClean="0"/>
              <a:t>Παράδειγμα «Ιστορία»</a:t>
            </a:r>
          </a:p>
        </p:txBody>
      </p:sp>
      <p:sp>
        <p:nvSpPr>
          <p:cNvPr id="28675" name="Rectangle 3"/>
          <p:cNvSpPr>
            <a:spLocks noGrp="1" noChangeArrowheads="1"/>
          </p:cNvSpPr>
          <p:nvPr>
            <p:ph sz="quarter" idx="1"/>
          </p:nvPr>
        </p:nvSpPr>
        <p:spPr>
          <a:xfrm>
            <a:off x="612775" y="1600200"/>
            <a:ext cx="8153400" cy="4495800"/>
          </a:xfrm>
        </p:spPr>
        <p:txBody>
          <a:bodyPr/>
          <a:lstStyle/>
          <a:p>
            <a:pPr eaLnBrk="1" hangingPunct="1">
              <a:lnSpc>
                <a:spcPct val="90000"/>
              </a:lnSpc>
              <a:buFontTx/>
              <a:buNone/>
            </a:pPr>
            <a:r>
              <a:rPr lang="el-GR" altLang="el-GR" sz="2800" smtClean="0"/>
              <a:t>Οι μαθητές </a:t>
            </a:r>
          </a:p>
          <a:p>
            <a:pPr algn="just" eaLnBrk="1" hangingPunct="1">
              <a:lnSpc>
                <a:spcPct val="90000"/>
              </a:lnSpc>
            </a:pPr>
            <a:r>
              <a:rPr lang="el-GR" altLang="el-GR" sz="2800" smtClean="0"/>
              <a:t>«</a:t>
            </a:r>
            <a:r>
              <a:rPr lang="el-GR" altLang="el-GR" sz="2800" b="1" smtClean="0"/>
              <a:t>να </a:t>
            </a:r>
            <a:r>
              <a:rPr lang="el-GR" altLang="el-GR" sz="2800" b="1" smtClean="0">
                <a:solidFill>
                  <a:srgbClr val="FF0000"/>
                </a:solidFill>
              </a:rPr>
              <a:t>κατανοούν και να αποδέχονται τις πολιτισμικές, θρησκευτικές ή άλλες διαφοροποιήσεις ως θεμελιώδες δικαίωμα των ανθρώπων</a:t>
            </a:r>
            <a:r>
              <a:rPr lang="el-GR" altLang="el-GR" sz="2800" b="1" smtClean="0"/>
              <a:t> σε μια δημοκρατική κοινωνία και ως θετικό παράγοντας της εξέλιξής της</a:t>
            </a:r>
            <a:r>
              <a:rPr lang="el-GR" altLang="el-GR" sz="2800" smtClean="0"/>
              <a:t>»</a:t>
            </a:r>
          </a:p>
          <a:p>
            <a:pPr algn="just" eaLnBrk="1" hangingPunct="1">
              <a:lnSpc>
                <a:spcPct val="90000"/>
              </a:lnSpc>
            </a:pPr>
            <a:r>
              <a:rPr lang="el-GR" altLang="el-GR" sz="2800" smtClean="0"/>
              <a:t>«</a:t>
            </a:r>
            <a:r>
              <a:rPr lang="el-GR" altLang="el-GR" sz="2800" b="1" smtClean="0"/>
              <a:t>Να διαμορφώνουν υπεύθυνη στάση για τα κοινωνικά, τα πολιτισμικά, τα εθνικά, τα ευρωπαϊκά και τα παγκόσμια προβλήματα, στο βαθμό που αυτό είναι δυνατό»</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775" y="228600"/>
            <a:ext cx="8153400" cy="990600"/>
          </a:xfrm>
        </p:spPr>
        <p:txBody>
          <a:bodyPr/>
          <a:lstStyle/>
          <a:p>
            <a:pPr eaLnBrk="1" hangingPunct="1"/>
            <a:r>
              <a:rPr lang="el-GR" altLang="el-GR" smtClean="0"/>
              <a:t>Παράδειγμα: Κοινωνική και Πολιτική Αγωγή</a:t>
            </a:r>
          </a:p>
        </p:txBody>
      </p:sp>
      <p:sp>
        <p:nvSpPr>
          <p:cNvPr id="29699" name="Rectangle 3"/>
          <p:cNvSpPr>
            <a:spLocks noGrp="1" noChangeArrowheads="1"/>
          </p:cNvSpPr>
          <p:nvPr>
            <p:ph sz="quarter" idx="1"/>
          </p:nvPr>
        </p:nvSpPr>
        <p:spPr>
          <a:xfrm>
            <a:off x="612775" y="1600200"/>
            <a:ext cx="8153400" cy="4495800"/>
          </a:xfrm>
        </p:spPr>
        <p:txBody>
          <a:bodyPr/>
          <a:lstStyle/>
          <a:p>
            <a:pPr eaLnBrk="1" hangingPunct="1">
              <a:buFontTx/>
              <a:buNone/>
            </a:pPr>
            <a:r>
              <a:rPr lang="el-GR" altLang="el-GR" sz="2800" smtClean="0"/>
              <a:t>Σκοποί:</a:t>
            </a:r>
          </a:p>
          <a:p>
            <a:pPr algn="just" eaLnBrk="1" hangingPunct="1"/>
            <a:r>
              <a:rPr lang="el-GR" altLang="el-GR" sz="2800" b="1" smtClean="0">
                <a:solidFill>
                  <a:schemeClr val="folHlink"/>
                </a:solidFill>
              </a:rPr>
              <a:t>«Η ηθική ανάπτυξη, με την ενθάρρυνση των μαθητών ώστε να αξιολογούν με κριτικό πνεύμα ελευθερίας, ισότητας, δικαιοσύνης, ανθρωπίνων δικαιωμάτων, καθώς και των δικαιωμάτων και των υποχρεώσεών τους στην κοινωνία»</a:t>
            </a:r>
          </a:p>
          <a:p>
            <a:pPr algn="just" eaLnBrk="1" hangingPunct="1"/>
            <a:r>
              <a:rPr lang="el-GR" altLang="el-GR" sz="2800" b="1" smtClean="0">
                <a:solidFill>
                  <a:schemeClr val="folHlink"/>
                </a:solidFill>
              </a:rPr>
              <a:t>«Αποδοχή της διαφορετικότητας και του πλουραλισμού»</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2775" y="228600"/>
            <a:ext cx="8153400" cy="990600"/>
          </a:xfrm>
        </p:spPr>
        <p:txBody>
          <a:bodyPr/>
          <a:lstStyle/>
          <a:p>
            <a:pPr eaLnBrk="1" hangingPunct="1"/>
            <a:r>
              <a:rPr lang="el-GR" altLang="el-GR" smtClean="0"/>
              <a:t>Παράδειγμα: Εικαστικά</a:t>
            </a:r>
          </a:p>
        </p:txBody>
      </p:sp>
      <p:sp>
        <p:nvSpPr>
          <p:cNvPr id="30723" name="Rectangle 3"/>
          <p:cNvSpPr>
            <a:spLocks noGrp="1" noChangeArrowheads="1"/>
          </p:cNvSpPr>
          <p:nvPr>
            <p:ph sz="quarter" idx="1"/>
          </p:nvPr>
        </p:nvSpPr>
        <p:spPr>
          <a:xfrm>
            <a:off x="612775" y="1600200"/>
            <a:ext cx="8153400" cy="4495800"/>
          </a:xfrm>
        </p:spPr>
        <p:txBody>
          <a:bodyPr/>
          <a:lstStyle/>
          <a:p>
            <a:pPr eaLnBrk="1" hangingPunct="1">
              <a:buFontTx/>
              <a:buNone/>
            </a:pPr>
            <a:endParaRPr lang="el-GR" altLang="el-GR" smtClean="0"/>
          </a:p>
          <a:p>
            <a:pPr algn="just" eaLnBrk="1" hangingPunct="1">
              <a:buFontTx/>
              <a:buNone/>
            </a:pPr>
            <a:r>
              <a:rPr lang="el-GR" altLang="el-GR" smtClean="0"/>
              <a:t>Οι μαθητές να κατανοούν «</a:t>
            </a:r>
            <a:r>
              <a:rPr lang="el-GR" altLang="el-GR" b="1" smtClean="0">
                <a:solidFill>
                  <a:srgbClr val="7030A0"/>
                </a:solidFill>
              </a:rPr>
              <a:t>ότι τα έργα τέχνης εκφράζουν απόψεις, αξίες και ιδέες του πολιτισμού μας και άλλων πολιτισμών»</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2775" y="228600"/>
            <a:ext cx="8153400" cy="990600"/>
          </a:xfrm>
        </p:spPr>
        <p:txBody>
          <a:bodyPr/>
          <a:lstStyle/>
          <a:p>
            <a:pPr eaLnBrk="1" hangingPunct="1"/>
            <a:r>
              <a:rPr lang="el-GR" altLang="el-GR" smtClean="0"/>
              <a:t>Παράδειγμα: Θέατρο</a:t>
            </a:r>
          </a:p>
        </p:txBody>
      </p:sp>
      <p:sp>
        <p:nvSpPr>
          <p:cNvPr id="31747" name="Rectangle 3"/>
          <p:cNvSpPr>
            <a:spLocks noGrp="1" noChangeArrowheads="1"/>
          </p:cNvSpPr>
          <p:nvPr>
            <p:ph sz="quarter" idx="1"/>
          </p:nvPr>
        </p:nvSpPr>
        <p:spPr>
          <a:xfrm>
            <a:off x="612775" y="1600200"/>
            <a:ext cx="8153400" cy="4495800"/>
          </a:xfrm>
        </p:spPr>
        <p:txBody>
          <a:bodyPr/>
          <a:lstStyle/>
          <a:p>
            <a:pPr eaLnBrk="1" hangingPunct="1"/>
            <a:endParaRPr lang="el-GR" altLang="el-GR" smtClean="0"/>
          </a:p>
          <a:p>
            <a:pPr algn="just" eaLnBrk="1" hangingPunct="1">
              <a:buFontTx/>
              <a:buNone/>
            </a:pPr>
            <a:r>
              <a:rPr lang="el-GR" altLang="el-GR" smtClean="0"/>
              <a:t>Γνωριμία </a:t>
            </a:r>
            <a:r>
              <a:rPr lang="el-GR" altLang="el-GR" b="1" smtClean="0">
                <a:solidFill>
                  <a:schemeClr val="folHlink"/>
                </a:solidFill>
              </a:rPr>
              <a:t>«με άμεσο τρόπο με καλλιτεχνικά – πολιτιστικά επιτεύγματα τόσο της πατρίδας τόσο της πατρίδας τους όσο και των άλλων πολιτισμών»</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2775" y="228600"/>
            <a:ext cx="8153400" cy="990600"/>
          </a:xfrm>
        </p:spPr>
        <p:txBody>
          <a:bodyPr/>
          <a:lstStyle/>
          <a:p>
            <a:pPr eaLnBrk="1" hangingPunct="1"/>
            <a:r>
              <a:rPr lang="el-GR" altLang="el-GR" sz="4000" smtClean="0"/>
              <a:t>Αξιοποίηση των σχολικών εγχειριδίων</a:t>
            </a:r>
          </a:p>
        </p:txBody>
      </p:sp>
      <p:sp>
        <p:nvSpPr>
          <p:cNvPr id="32771" name="Rectangle 3"/>
          <p:cNvSpPr>
            <a:spLocks noGrp="1" noChangeArrowheads="1"/>
          </p:cNvSpPr>
          <p:nvPr>
            <p:ph sz="quarter" idx="1"/>
          </p:nvPr>
        </p:nvSpPr>
        <p:spPr>
          <a:xfrm>
            <a:off x="612775" y="1600200"/>
            <a:ext cx="8153400" cy="4495800"/>
          </a:xfrm>
        </p:spPr>
        <p:txBody>
          <a:bodyPr/>
          <a:lstStyle/>
          <a:p>
            <a:pPr algn="just" eaLnBrk="1" hangingPunct="1"/>
            <a:r>
              <a:rPr lang="el-GR" altLang="el-GR" sz="2800" smtClean="0"/>
              <a:t>Διερεύνηση και η αναγνώριση των </a:t>
            </a:r>
            <a:r>
              <a:rPr lang="el-GR" altLang="el-GR" sz="2800" b="1" smtClean="0"/>
              <a:t>κοινών</a:t>
            </a:r>
            <a:r>
              <a:rPr lang="el-GR" altLang="el-GR" sz="2800" smtClean="0"/>
              <a:t> και των </a:t>
            </a:r>
            <a:r>
              <a:rPr lang="el-GR" altLang="el-GR" sz="2800" b="1" smtClean="0"/>
              <a:t>διαφορετικών </a:t>
            </a:r>
            <a:r>
              <a:rPr lang="el-GR" altLang="el-GR" sz="2800" smtClean="0"/>
              <a:t>πολιτισμικών στοιχείων. </a:t>
            </a:r>
          </a:p>
          <a:p>
            <a:pPr algn="just" eaLnBrk="1" hangingPunct="1"/>
            <a:r>
              <a:rPr lang="el-GR" altLang="el-GR" sz="2800" smtClean="0"/>
              <a:t>Οικοδόμηση γνώσεων σχετικά με την </a:t>
            </a:r>
            <a:r>
              <a:rPr lang="el-GR" altLang="el-GR" sz="2800" b="1" smtClean="0"/>
              <a:t>ιστορική διάσταση της πολυπολιτισμικότητας</a:t>
            </a:r>
            <a:r>
              <a:rPr lang="el-GR" altLang="el-GR" sz="2800" smtClean="0"/>
              <a:t> στον τόπο μας (π.χ. μνημεία άλλων πολιτισμών, θρησκειών).</a:t>
            </a:r>
          </a:p>
          <a:p>
            <a:pPr algn="just" eaLnBrk="1" hangingPunct="1"/>
            <a:r>
              <a:rPr lang="el-GR" altLang="el-GR" sz="2800" smtClean="0"/>
              <a:t>Οικοδόμηση γνώσεων σχετικά με τις </a:t>
            </a:r>
            <a:r>
              <a:rPr lang="el-GR" altLang="el-GR" sz="2800" b="1" smtClean="0"/>
              <a:t>σύγχρονες αιτίες της πολυπολιτισμικότητας</a:t>
            </a:r>
            <a:r>
              <a:rPr lang="el-GR" altLang="el-GR" sz="2800" smtClean="0"/>
              <a:t>, όπως μετανάστευση και προσφυγιά.</a:t>
            </a:r>
          </a:p>
          <a:p>
            <a:pPr eaLnBrk="1" hangingPunct="1"/>
            <a:endParaRPr lang="el-GR" altLang="el-GR" sz="28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2775" y="228600"/>
            <a:ext cx="8153400" cy="990600"/>
          </a:xfrm>
        </p:spPr>
        <p:txBody>
          <a:bodyPr/>
          <a:lstStyle/>
          <a:p>
            <a:pPr eaLnBrk="1" hangingPunct="1"/>
            <a:r>
              <a:rPr lang="el-GR" altLang="el-GR" b="1" smtClean="0"/>
              <a:t>Παράδειγμα: Γ΄Δημοτικού</a:t>
            </a:r>
          </a:p>
        </p:txBody>
      </p:sp>
      <p:sp>
        <p:nvSpPr>
          <p:cNvPr id="33795" name="Rectangle 3"/>
          <p:cNvSpPr>
            <a:spLocks noGrp="1" noChangeArrowheads="1"/>
          </p:cNvSpPr>
          <p:nvPr>
            <p:ph sz="quarter" idx="1"/>
          </p:nvPr>
        </p:nvSpPr>
        <p:spPr>
          <a:xfrm>
            <a:off x="612775" y="1600200"/>
            <a:ext cx="8153400" cy="4495800"/>
          </a:xfrm>
        </p:spPr>
        <p:txBody>
          <a:bodyPr/>
          <a:lstStyle/>
          <a:p>
            <a:pPr algn="just" eaLnBrk="1" hangingPunct="1">
              <a:lnSpc>
                <a:spcPct val="90000"/>
              </a:lnSpc>
            </a:pPr>
            <a:endParaRPr lang="el-GR" altLang="el-GR" sz="2400" smtClean="0"/>
          </a:p>
          <a:p>
            <a:pPr algn="just" eaLnBrk="1" hangingPunct="1">
              <a:lnSpc>
                <a:spcPct val="90000"/>
              </a:lnSpc>
            </a:pPr>
            <a:r>
              <a:rPr lang="el-GR" altLang="el-GR" sz="2400" smtClean="0"/>
              <a:t>Αναγνώριση πολιτισμικών ομοιοτήτων ή πολιτισμικών διαφορών σε σχέση με κοινές ανθρώπινες ανάγκες.</a:t>
            </a:r>
          </a:p>
          <a:p>
            <a:pPr algn="just" eaLnBrk="1" hangingPunct="1">
              <a:lnSpc>
                <a:spcPct val="90000"/>
              </a:lnSpc>
            </a:pPr>
            <a:r>
              <a:rPr lang="el-GR" altLang="el-GR" sz="2400" smtClean="0"/>
              <a:t>Προσέγγιση πανανθρώπινων ζητημάτων και από τη σκοπιά ενός ξένου λογοτέχνη.</a:t>
            </a:r>
          </a:p>
          <a:p>
            <a:pPr algn="just" eaLnBrk="1" hangingPunct="1">
              <a:lnSpc>
                <a:spcPct val="90000"/>
              </a:lnSpc>
            </a:pPr>
            <a:r>
              <a:rPr lang="el-GR" altLang="el-GR" sz="2400" smtClean="0"/>
              <a:t>Οικοδόμηση γνώσεων για τον πλουραλιστικό χαρακτήρα του δικού μας πολιτισμού (ήθη, έθιμα και παραδόσεις σε διαφορετικές περιοχές της χώρας μας)</a:t>
            </a:r>
          </a:p>
          <a:p>
            <a:pPr algn="just" eaLnBrk="1" hangingPunct="1">
              <a:lnSpc>
                <a:spcPct val="90000"/>
              </a:lnSpc>
            </a:pPr>
            <a:r>
              <a:rPr lang="el-GR" altLang="el-GR" sz="2400" smtClean="0"/>
              <a:t>Εξοικείωση με μια δυναμική έννοια του πολιτισμού, γνωρίζοντας τις αλλαγές που επιτελέστηκαν στην κουλτούρα μας με την πάροδο του χρόνου.</a:t>
            </a:r>
          </a:p>
          <a:p>
            <a:pPr eaLnBrk="1" hangingPunct="1">
              <a:lnSpc>
                <a:spcPct val="90000"/>
              </a:lnSpc>
            </a:pPr>
            <a:endParaRPr lang="el-GR" altLang="el-GR" sz="2400" smtClean="0"/>
          </a:p>
          <a:p>
            <a:pPr eaLnBrk="1" hangingPunct="1">
              <a:lnSpc>
                <a:spcPct val="90000"/>
              </a:lnSpc>
            </a:pPr>
            <a:endParaRPr lang="el-GR" altLang="el-GR" sz="24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2775" y="228600"/>
            <a:ext cx="8153400" cy="990600"/>
          </a:xfrm>
        </p:spPr>
        <p:txBody>
          <a:bodyPr/>
          <a:lstStyle/>
          <a:p>
            <a:pPr eaLnBrk="1" hangingPunct="1"/>
            <a:r>
              <a:rPr lang="el-GR" altLang="el-GR" sz="4000" b="1" smtClean="0"/>
              <a:t>…Βιβλίο της Γλώσσας (2ο τεύχος)</a:t>
            </a:r>
          </a:p>
        </p:txBody>
      </p:sp>
      <p:sp>
        <p:nvSpPr>
          <p:cNvPr id="34819" name="Rectangle 3"/>
          <p:cNvSpPr>
            <a:spLocks noGrp="1" noChangeArrowheads="1"/>
          </p:cNvSpPr>
          <p:nvPr>
            <p:ph sz="quarter" idx="1"/>
          </p:nvPr>
        </p:nvSpPr>
        <p:spPr>
          <a:xfrm>
            <a:off x="612775" y="1600200"/>
            <a:ext cx="8153400" cy="4495800"/>
          </a:xfrm>
        </p:spPr>
        <p:txBody>
          <a:bodyPr/>
          <a:lstStyle/>
          <a:p>
            <a:pPr algn="just" eaLnBrk="1" hangingPunct="1">
              <a:buFont typeface="Symbol" pitchFamily="18" charset="2"/>
              <a:buChar char=""/>
            </a:pPr>
            <a:r>
              <a:rPr lang="el-GR" altLang="el-GR" b="1" smtClean="0"/>
              <a:t>«Το χαρούμενο λιβάδι».</a:t>
            </a:r>
            <a:r>
              <a:rPr lang="el-GR" altLang="el-GR" smtClean="0"/>
              <a:t> Βιωματική επεξεργασία συναισθημάτων, όπως αυτών της απόρριψης και της περιθωριοποίησης, και διερεύνηση / συζήτηση για τα κοινά που ενώνουν τους ανθρώπους, καθώς και για τα πλεονεκτήματα μιας πλουραλιστικής κοινωνίας.</a:t>
            </a:r>
          </a:p>
          <a:p>
            <a:pPr eaLnBrk="1" hangingPunct="1"/>
            <a:endParaRPr lang="el-GR" altLang="el-GR"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2775" y="228600"/>
            <a:ext cx="8153400" cy="990600"/>
          </a:xfrm>
        </p:spPr>
        <p:txBody>
          <a:bodyPr/>
          <a:lstStyle/>
          <a:p>
            <a:pPr eaLnBrk="1" hangingPunct="1"/>
            <a:r>
              <a:rPr lang="el-GR" altLang="el-GR" smtClean="0"/>
              <a:t>Παράδειγμα: ΣΤ΄Δημοτικού</a:t>
            </a:r>
          </a:p>
        </p:txBody>
      </p:sp>
      <p:sp>
        <p:nvSpPr>
          <p:cNvPr id="35843" name="Rectangle 3"/>
          <p:cNvSpPr>
            <a:spLocks noGrp="1" noChangeArrowheads="1"/>
          </p:cNvSpPr>
          <p:nvPr>
            <p:ph sz="quarter" idx="1"/>
          </p:nvPr>
        </p:nvSpPr>
        <p:spPr>
          <a:xfrm>
            <a:off x="612775" y="1600200"/>
            <a:ext cx="8153400" cy="4495800"/>
          </a:xfrm>
        </p:spPr>
        <p:txBody>
          <a:bodyPr/>
          <a:lstStyle/>
          <a:p>
            <a:pPr algn="just" eaLnBrk="1" hangingPunct="1">
              <a:lnSpc>
                <a:spcPct val="90000"/>
              </a:lnSpc>
              <a:buFont typeface="Symbol" pitchFamily="18" charset="2"/>
              <a:buChar char=""/>
            </a:pPr>
            <a:r>
              <a:rPr lang="el-GR" altLang="el-GR" sz="2800" b="1" smtClean="0"/>
              <a:t>Γλώσσα, 3ο τεύχος, ενότητα: Επιστήμη με άρωμα γυναίκας. </a:t>
            </a:r>
            <a:r>
              <a:rPr lang="el-GR" altLang="el-GR" sz="2800" smtClean="0"/>
              <a:t>Η ενότητα αυτή μπορεί, για παράδειγμα, να αξιοποιηθεί για τη θεματοποίηση μιας σειράς εννοιών - όπως αυτών του φύλου, της θρησκείας, της κοινωνικής θέσης, της εθνικότητας - οι οποίες διαδραματίζουν σημαντικό ρόλο στην αναπαραγωγή στερεοτύπων.</a:t>
            </a:r>
          </a:p>
          <a:p>
            <a:pPr algn="just" eaLnBrk="1" hangingPunct="1">
              <a:lnSpc>
                <a:spcPct val="90000"/>
              </a:lnSpc>
              <a:buFont typeface="Symbol" pitchFamily="18" charset="2"/>
              <a:buChar char=""/>
            </a:pPr>
            <a:r>
              <a:rPr lang="el-GR" altLang="el-GR" sz="2800" smtClean="0"/>
              <a:t>Βιωματική επεξεργασία των αρνητικών αποτελεσμάτων που έχουν τα στερεότυπα και οι προκαταλήψεις στην επικοινωνία.</a:t>
            </a:r>
          </a:p>
          <a:p>
            <a:pPr eaLnBrk="1" hangingPunct="1">
              <a:lnSpc>
                <a:spcPct val="90000"/>
              </a:lnSpc>
            </a:pPr>
            <a:endParaRPr lang="el-GR" altLang="el-GR" sz="28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2775" y="228600"/>
            <a:ext cx="8153400" cy="990600"/>
          </a:xfrm>
        </p:spPr>
        <p:txBody>
          <a:bodyPr/>
          <a:lstStyle/>
          <a:p>
            <a:pPr eaLnBrk="1" hangingPunct="1"/>
            <a:r>
              <a:rPr lang="el-GR" altLang="el-GR" sz="2800" b="1" smtClean="0"/>
              <a:t>Συμπεράσματα:</a:t>
            </a:r>
          </a:p>
        </p:txBody>
      </p:sp>
      <p:sp>
        <p:nvSpPr>
          <p:cNvPr id="36867" name="Rectangle 3"/>
          <p:cNvSpPr>
            <a:spLocks noGrp="1" noChangeArrowheads="1"/>
          </p:cNvSpPr>
          <p:nvPr>
            <p:ph sz="quarter" idx="1"/>
          </p:nvPr>
        </p:nvSpPr>
        <p:spPr>
          <a:xfrm>
            <a:off x="612775" y="1600200"/>
            <a:ext cx="8153400" cy="4495800"/>
          </a:xfrm>
        </p:spPr>
        <p:txBody>
          <a:bodyPr/>
          <a:lstStyle/>
          <a:p>
            <a:pPr eaLnBrk="1" hangingPunct="1">
              <a:lnSpc>
                <a:spcPct val="80000"/>
              </a:lnSpc>
              <a:buFont typeface="Wingdings" pitchFamily="2" charset="2"/>
              <a:buNone/>
            </a:pPr>
            <a:r>
              <a:rPr lang="el-GR" altLang="el-GR" sz="2800" b="1" smtClean="0"/>
              <a:t>Συνολικά, τα σχολικά εγχειρίδια παρέχουν πλήθος ευκαιριών ανάπτυξης της διαπολιτισμικής ικανότητας καθώς συμβάλλουν στη(ν):</a:t>
            </a:r>
          </a:p>
          <a:p>
            <a:pPr algn="just" eaLnBrk="1" hangingPunct="1">
              <a:lnSpc>
                <a:spcPct val="80000"/>
              </a:lnSpc>
              <a:buFont typeface="Wingdings" pitchFamily="2" charset="2"/>
              <a:buNone/>
            </a:pPr>
            <a:r>
              <a:rPr lang="el-GR" altLang="el-GR" sz="2800" smtClean="0">
                <a:solidFill>
                  <a:schemeClr val="folHlink"/>
                </a:solidFill>
              </a:rPr>
              <a:t>-διαμόρφωση ενός περιβάλλοντος μάθησης προσανατολισμένο στην υπέρβαση ενός μοντέλου ερμηνείας του κόσμου το οποίο στηρίζεται στη λογική του απόλυτου και ιδεολογικά φορτισμένου διαχωρισμού του «εγώ» από τον «άλλο»</a:t>
            </a:r>
          </a:p>
          <a:p>
            <a:pPr algn="just" eaLnBrk="1" hangingPunct="1">
              <a:lnSpc>
                <a:spcPct val="80000"/>
              </a:lnSpc>
              <a:buFont typeface="Wingdings" pitchFamily="2" charset="2"/>
              <a:buNone/>
            </a:pPr>
            <a:r>
              <a:rPr lang="el-GR" altLang="el-GR" sz="2800" smtClean="0">
                <a:solidFill>
                  <a:schemeClr val="folHlink"/>
                </a:solidFill>
              </a:rPr>
              <a:t>-θετική παρουσίαση του πολιτισμικού πλουραλισμού</a:t>
            </a:r>
          </a:p>
          <a:p>
            <a:pPr algn="just" eaLnBrk="1" hangingPunct="1">
              <a:lnSpc>
                <a:spcPct val="80000"/>
              </a:lnSpc>
              <a:buFont typeface="Wingdings" pitchFamily="2" charset="2"/>
              <a:buNone/>
            </a:pPr>
            <a:r>
              <a:rPr lang="el-GR" altLang="el-GR" sz="2800" smtClean="0">
                <a:solidFill>
                  <a:schemeClr val="folHlink"/>
                </a:solidFill>
              </a:rPr>
              <a:t>-κατανόηση της διαφορετικότητας ως κανόνα και όχι ως εξαίρεσης.</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l-GR" sz="2400" dirty="0" smtClean="0"/>
              <a:t/>
            </a:r>
            <a:br>
              <a:rPr lang="el-GR" sz="2400" dirty="0" smtClean="0"/>
            </a:br>
            <a:r>
              <a:rPr lang="el-GR" sz="3100" b="1" dirty="0" smtClean="0"/>
              <a:t>Ενδεικτικά κεφάλαια</a:t>
            </a:r>
            <a:br>
              <a:rPr lang="el-GR" sz="3100" b="1" dirty="0" smtClean="0"/>
            </a:br>
            <a:r>
              <a:rPr lang="el-GR" sz="3100" b="1" dirty="0" smtClean="0"/>
              <a:t>Β΄ Δημοτικού – Γλώσσα</a:t>
            </a:r>
            <a:br>
              <a:rPr lang="el-GR" sz="3100" b="1" dirty="0" smtClean="0"/>
            </a:br>
            <a:endParaRPr lang="el-GR" sz="4000" b="1" dirty="0" smtClean="0"/>
          </a:p>
        </p:txBody>
      </p:sp>
      <p:sp>
        <p:nvSpPr>
          <p:cNvPr id="37891" name="Rectangle 3"/>
          <p:cNvSpPr>
            <a:spLocks noGrp="1" noChangeArrowheads="1"/>
          </p:cNvSpPr>
          <p:nvPr>
            <p:ph sz="quarter" idx="1"/>
          </p:nvPr>
        </p:nvSpPr>
        <p:spPr>
          <a:xfrm>
            <a:off x="612775" y="1600200"/>
            <a:ext cx="8153400" cy="4495800"/>
          </a:xfrm>
        </p:spPr>
        <p:txBody>
          <a:bodyPr/>
          <a:lstStyle/>
          <a:p>
            <a:pPr eaLnBrk="1" hangingPunct="1"/>
            <a:endParaRPr lang="el-GR" altLang="el-GR" sz="2000" b="1" smtClean="0"/>
          </a:p>
          <a:p>
            <a:pPr eaLnBrk="1" hangingPunct="1"/>
            <a:endParaRPr lang="el-GR" altLang="el-GR" sz="2000" b="1" smtClean="0"/>
          </a:p>
          <a:p>
            <a:pPr eaLnBrk="1" hangingPunct="1"/>
            <a:r>
              <a:rPr lang="el-GR" altLang="el-GR" sz="2000" b="1" smtClean="0"/>
              <a:t>Ανθολόγιο: «Νανουρίσματα και ταχταρίσματα» </a:t>
            </a:r>
            <a:r>
              <a:rPr lang="el-GR" altLang="el-GR" sz="2000" smtClean="0"/>
              <a:t>Δυνατότητα ανακάλυψης κοινών και διαφορετικών πολιτισμικών στοιχείων μέσα από στοιχεία της λαϊκής παράδοσης. Ενδείκνυται η συνεργασία με τους γονείς όλων των παιδιών.</a:t>
            </a:r>
          </a:p>
          <a:p>
            <a:pPr eaLnBrk="1" hangingPunct="1"/>
            <a:endParaRPr lang="el-GR" altLang="el-GR" sz="2000" smtClean="0"/>
          </a:p>
          <a:p>
            <a:pPr eaLnBrk="1" hangingPunct="1"/>
            <a:r>
              <a:rPr lang="el-GR" altLang="el-GR" sz="2000" b="1" smtClean="0"/>
              <a:t>Ανθολόγιο: «Η σφυρίχτρα». </a:t>
            </a:r>
            <a:r>
              <a:rPr lang="el-GR" altLang="el-GR" sz="2000" smtClean="0"/>
              <a:t>Δυνατότητα γνωριμίας με λαϊκά παραμύθια από άλλες χώρες. Συζήτηση για τους κοινούς ήρωες των παραμυθιών.</a:t>
            </a:r>
          </a:p>
          <a:p>
            <a:pPr eaLnBrk="1" hangingPunct="1"/>
            <a:endParaRPr lang="el-GR" altLang="el-GR" sz="20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l-GR" b="1" smtClean="0"/>
              <a:t>Χρηματοδότηση</a:t>
            </a:r>
            <a:endParaRPr lang="en-US" b="1" smtClean="0"/>
          </a:p>
        </p:txBody>
      </p:sp>
      <p:sp>
        <p:nvSpPr>
          <p:cNvPr id="11267" name="Content Placeholder 2"/>
          <p:cNvSpPr>
            <a:spLocks noGrp="1"/>
          </p:cNvSpPr>
          <p:nvPr>
            <p:ph idx="1"/>
          </p:nvPr>
        </p:nvSpPr>
        <p:spPr>
          <a:xfrm>
            <a:off x="457200" y="1403350"/>
            <a:ext cx="8229600" cy="4525963"/>
          </a:xfrm>
        </p:spPr>
        <p:txBody>
          <a:bodyPr/>
          <a:lstStyle/>
          <a:p>
            <a:r>
              <a:rPr lang="el-GR" sz="2400" smtClean="0"/>
              <a:t>Το παρόν εκπαιδευτικό υλικό έχει αναπτυχθεί στα πλαίσια του εκπαιδευτικού έργου του διδάσκοντα.</a:t>
            </a:r>
            <a:endParaRPr lang="en-US" sz="2400" smtClean="0"/>
          </a:p>
          <a:p>
            <a:r>
              <a:rPr lang="el-GR" sz="2400" smtClean="0"/>
              <a:t>Το έργο «</a:t>
            </a:r>
            <a:r>
              <a:rPr lang="el-GR" sz="2400" b="1" smtClean="0"/>
              <a:t>Ανοικτά Ακαδημαϊκά Μαθήματα στο Πανεπιστήμιο Θεσσαλίας</a:t>
            </a:r>
            <a:r>
              <a:rPr lang="el-GR" sz="2400" smtClean="0"/>
              <a:t>» έχει χρηματοδοτήσει μόνο τη αναδιαμόρφωση του εκπαιδευτικού υλικού. </a:t>
            </a:r>
          </a:p>
          <a:p>
            <a:r>
              <a:rPr lang="el-GR" sz="24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n-US" sz="2400" smtClean="0"/>
          </a:p>
        </p:txBody>
      </p:sp>
      <p:pic>
        <p:nvPicPr>
          <p:cNvPr id="11268" name="Picture 3" descr="Λογότυπο Επιχειρησιακού Προγράμματος Εκπαίδευση και Δια βίου Μάθηση"/>
          <p:cNvPicPr>
            <a:picLocks noChangeAspect="1" noChangeArrowheads="1"/>
          </p:cNvPicPr>
          <p:nvPr/>
        </p:nvPicPr>
        <p:blipFill>
          <a:blip r:embed="rId2"/>
          <a:srcRect/>
          <a:stretch>
            <a:fillRect/>
          </a:stretch>
        </p:blipFill>
        <p:spPr bwMode="auto">
          <a:xfrm>
            <a:off x="1331913" y="5086350"/>
            <a:ext cx="6480175" cy="1543050"/>
          </a:xfrm>
          <a:prstGeom prst="rect">
            <a:avLst/>
          </a:prstGeom>
          <a:noFill/>
          <a:ln w="9525">
            <a:noFill/>
            <a:miter lim="800000"/>
            <a:headEnd/>
            <a:tailEnd/>
          </a:ln>
        </p:spPr>
      </p:pic>
      <p:sp>
        <p:nvSpPr>
          <p:cNvPr id="12293" name="Slide Number Placeholder 4"/>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E9A67470-7006-4FF7-B033-C28F2E3E99DF}" type="slidenum">
              <a:rPr lang="en-US" smtClean="0">
                <a:latin typeface="Arial" pitchFamily="34" charset="0"/>
              </a:rPr>
              <a:pPr>
                <a:defRPr/>
              </a:pPr>
              <a:t>3</a:t>
            </a:fld>
            <a:endParaRPr lang="en-US" smtClean="0">
              <a:latin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2775" y="228600"/>
            <a:ext cx="8153400" cy="990600"/>
          </a:xfrm>
        </p:spPr>
        <p:txBody>
          <a:bodyPr/>
          <a:lstStyle/>
          <a:p>
            <a:pPr eaLnBrk="1" hangingPunct="1"/>
            <a:r>
              <a:rPr lang="el-GR" altLang="el-GR" smtClean="0"/>
              <a:t>Μελέτη Περιβάλλοντος</a:t>
            </a:r>
          </a:p>
        </p:txBody>
      </p:sp>
      <p:sp>
        <p:nvSpPr>
          <p:cNvPr id="38915" name="Rectangle 3"/>
          <p:cNvSpPr>
            <a:spLocks noGrp="1" noChangeArrowheads="1"/>
          </p:cNvSpPr>
          <p:nvPr>
            <p:ph sz="quarter" idx="1"/>
          </p:nvPr>
        </p:nvSpPr>
        <p:spPr>
          <a:xfrm>
            <a:off x="612775" y="1600200"/>
            <a:ext cx="8153400" cy="4495800"/>
          </a:xfrm>
        </p:spPr>
        <p:txBody>
          <a:bodyPr/>
          <a:lstStyle/>
          <a:p>
            <a:pPr algn="just" eaLnBrk="1" hangingPunct="1"/>
            <a:r>
              <a:rPr lang="el-GR" altLang="el-GR" sz="2800" b="1" smtClean="0"/>
              <a:t>Κατοικίες και οικογένειες. </a:t>
            </a:r>
            <a:r>
              <a:rPr lang="el-GR" altLang="el-GR" sz="2800" smtClean="0"/>
              <a:t>Ευαισθητοποίηση στο θέμα της διαφορετικής καταγωγής. Δυνατότητα προσέγγισης της διαφορετικότητας σε ατομικό επίπεδο και αναγνώριση αυτής ως κανόνα και όχι ως εξαίρεσης.</a:t>
            </a:r>
            <a:endParaRPr lang="el-GR" altLang="el-GR" sz="2800" b="1" smtClean="0"/>
          </a:p>
          <a:p>
            <a:pPr algn="just" eaLnBrk="1" hangingPunct="1"/>
            <a:r>
              <a:rPr lang="el-GR" altLang="el-GR" sz="2800" b="1" smtClean="0"/>
              <a:t>Δικαίωμα στη ζωή.</a:t>
            </a:r>
            <a:r>
              <a:rPr lang="el-GR" altLang="el-GR" sz="2800" smtClean="0"/>
              <a:t> Ευαισθητοποίηση στις βασικές κοινές ανάγκες των ανθρώπων. Ο / Η εκπαιδευτικός θα μπορούσε να εργαστεί με τα παιδιά της τάξης του πάνω στο θέμα των ανθρωπίνων δικαιωμάτων.</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2775" y="228600"/>
            <a:ext cx="8153400" cy="990600"/>
          </a:xfrm>
        </p:spPr>
        <p:txBody>
          <a:bodyPr/>
          <a:lstStyle/>
          <a:p>
            <a:pPr eaLnBrk="1" hangingPunct="1"/>
            <a:r>
              <a:rPr lang="el-GR" altLang="el-GR" smtClean="0"/>
              <a:t>Ανθολόγιο</a:t>
            </a:r>
          </a:p>
        </p:txBody>
      </p:sp>
      <p:sp>
        <p:nvSpPr>
          <p:cNvPr id="39939" name="Rectangle 3"/>
          <p:cNvSpPr>
            <a:spLocks noGrp="1" noChangeArrowheads="1"/>
          </p:cNvSpPr>
          <p:nvPr>
            <p:ph sz="quarter" idx="1"/>
          </p:nvPr>
        </p:nvSpPr>
        <p:spPr>
          <a:xfrm>
            <a:off x="612775" y="1600200"/>
            <a:ext cx="8153400" cy="4495800"/>
          </a:xfrm>
        </p:spPr>
        <p:txBody>
          <a:bodyPr/>
          <a:lstStyle/>
          <a:p>
            <a:pPr eaLnBrk="1" hangingPunct="1">
              <a:lnSpc>
                <a:spcPct val="90000"/>
              </a:lnSpc>
            </a:pPr>
            <a:endParaRPr lang="el-GR" altLang="el-GR" sz="2400" smtClean="0"/>
          </a:p>
          <a:p>
            <a:pPr algn="just" eaLnBrk="1" hangingPunct="1">
              <a:lnSpc>
                <a:spcPct val="90000"/>
              </a:lnSpc>
            </a:pPr>
            <a:r>
              <a:rPr lang="el-GR" altLang="el-GR" sz="2400" b="1" smtClean="0"/>
              <a:t>Ανθολόγιο: «Ο Νορτνίν στην Εκκλησία». </a:t>
            </a:r>
            <a:r>
              <a:rPr lang="el-GR" altLang="el-GR" sz="2400" smtClean="0"/>
              <a:t>Το κεφάλαιο αυτό μπορεί να αξιοποιηθεί με στόχο την ευαισθητοποίηση των παιδιών στα θέματα της θρησκευτικότητας, ως πανανθρώπινου γνωρίσματος, της αξίας των άλλων θρησκειών και της ανάγκης διαλόγου μεταξύ των θρησκειών.</a:t>
            </a:r>
          </a:p>
          <a:p>
            <a:pPr algn="just" eaLnBrk="1" hangingPunct="1">
              <a:lnSpc>
                <a:spcPct val="90000"/>
              </a:lnSpc>
            </a:pPr>
            <a:r>
              <a:rPr lang="el-GR" altLang="el-GR" sz="2400" b="1" smtClean="0"/>
              <a:t>Ανθολόγιο: «Το περιβόλι του Σαμίχ»</a:t>
            </a:r>
            <a:r>
              <a:rPr lang="el-GR" altLang="el-GR" sz="2400" smtClean="0"/>
              <a:t>. Το κεφάλαιο μας δίνει τη δυνατότητα, μεταξύ άλλων, να συζητήσουμε για τα πιθανά εμπόδια στην επικοινωνία μας με διαφορετικούς ανθρώπους και να επισημάνουμε την αξία της διαπολιτισμικής επικοινωνίας στις μέρες μας (π.χ. βιωματική προσέγγιση με παιχνίδι ρόλων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375" y="1428750"/>
            <a:ext cx="6477000" cy="1828800"/>
          </a:xfrm>
        </p:spPr>
        <p:txBody>
          <a:bodyPr/>
          <a:lstStyle/>
          <a:p>
            <a:pPr>
              <a:defRPr/>
            </a:pPr>
            <a:r>
              <a:rPr lang="el-GR" b="1" dirty="0" smtClean="0"/>
              <a:t>Τελος Ενοτητας</a:t>
            </a:r>
            <a:endParaRPr lang="en-US" b="1" dirty="0"/>
          </a:p>
        </p:txBody>
      </p:sp>
      <p:sp>
        <p:nvSpPr>
          <p:cNvPr id="40963" name="Subtitle 2"/>
          <p:cNvSpPr>
            <a:spLocks noGrp="1"/>
          </p:cNvSpPr>
          <p:nvPr>
            <p:ph type="subTitle" idx="1"/>
          </p:nvPr>
        </p:nvSpPr>
        <p:spPr>
          <a:xfrm>
            <a:off x="3071813" y="4143375"/>
            <a:ext cx="5286375" cy="1071563"/>
          </a:xfrm>
        </p:spPr>
        <p:txBody>
          <a:bodyPr/>
          <a:lstStyle/>
          <a:p>
            <a:r>
              <a:rPr lang="el-GR" sz="2400" smtClean="0"/>
              <a:t>Επεξεργασία: Μεταξιώτης Γιώργος</a:t>
            </a:r>
            <a:endParaRPr lang="en-US" sz="2400" smtClean="0"/>
          </a:p>
        </p:txBody>
      </p:sp>
      <p:pic>
        <p:nvPicPr>
          <p:cNvPr id="40964" name="7 - Εικόνα" descr="Λογότυπο για Άδειες χρήσης Creative Commons"/>
          <p:cNvPicPr>
            <a:picLocks noChangeAspect="1"/>
          </p:cNvPicPr>
          <p:nvPr/>
        </p:nvPicPr>
        <p:blipFill>
          <a:blip r:embed="rId2"/>
          <a:srcRect/>
          <a:stretch>
            <a:fillRect/>
          </a:stretch>
        </p:blipFill>
        <p:spPr bwMode="auto">
          <a:xfrm>
            <a:off x="357188" y="6143625"/>
            <a:ext cx="1581150" cy="554038"/>
          </a:xfrm>
          <a:prstGeom prst="rect">
            <a:avLst/>
          </a:prstGeom>
          <a:noFill/>
          <a:ln w="9525">
            <a:noFill/>
            <a:miter lim="800000"/>
            <a:headEnd/>
            <a:tailEnd/>
          </a:ln>
        </p:spPr>
      </p:pic>
      <p:pic>
        <p:nvPicPr>
          <p:cNvPr id="40965" name="Picture 4"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3714750" y="6000750"/>
            <a:ext cx="3240088" cy="771525"/>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612775" y="228600"/>
            <a:ext cx="8153400" cy="990600"/>
          </a:xfrm>
        </p:spPr>
        <p:txBody>
          <a:bodyPr/>
          <a:lstStyle/>
          <a:p>
            <a:r>
              <a:rPr lang="el-GR" altLang="el-GR" smtClean="0"/>
              <a:t>Βασικές επισημάνσεις:</a:t>
            </a:r>
          </a:p>
        </p:txBody>
      </p:sp>
      <p:sp>
        <p:nvSpPr>
          <p:cNvPr id="12291" name="2 - Θέση περιεχομένου"/>
          <p:cNvSpPr>
            <a:spLocks noGrp="1"/>
          </p:cNvSpPr>
          <p:nvPr>
            <p:ph sz="quarter" idx="1"/>
          </p:nvPr>
        </p:nvSpPr>
        <p:spPr>
          <a:xfrm>
            <a:off x="612775" y="1600200"/>
            <a:ext cx="8153400" cy="4495800"/>
          </a:xfrm>
        </p:spPr>
        <p:txBody>
          <a:bodyPr/>
          <a:lstStyle/>
          <a:p>
            <a:pPr algn="just">
              <a:buFont typeface="Wingdings" pitchFamily="2" charset="2"/>
              <a:buChar char="v"/>
            </a:pPr>
            <a:r>
              <a:rPr lang="el-GR" altLang="el-GR" smtClean="0"/>
              <a:t>Τα Αναλυτικά Προγράμματα Σπουδών </a:t>
            </a:r>
            <a:r>
              <a:rPr lang="el-GR" altLang="el-GR" b="1" smtClean="0">
                <a:solidFill>
                  <a:srgbClr val="FF0000"/>
                </a:solidFill>
              </a:rPr>
              <a:t>διαδραματίζουν ένα ρυθμιστικό ρόλο </a:t>
            </a:r>
            <a:r>
              <a:rPr lang="el-GR" altLang="el-GR" smtClean="0"/>
              <a:t>στις διαδικασίες σχολικής μάθησης, </a:t>
            </a:r>
          </a:p>
          <a:p>
            <a:pPr lvl="1" algn="just">
              <a:buFont typeface="Wingdings" pitchFamily="2" charset="2"/>
              <a:buChar char="v"/>
            </a:pPr>
            <a:r>
              <a:rPr lang="el-GR" altLang="el-GR" smtClean="0"/>
              <a:t>Ορίζουν το σώμα εκείνων των γνώσεων το οποίο θεωρείται απαραίτητο για την πολιτισμική (ανα)παραγωγή ενός κοινωνικού συνόλου</a:t>
            </a:r>
          </a:p>
          <a:p>
            <a:pPr lvl="1" algn="just">
              <a:buFont typeface="Wingdings" pitchFamily="2" charset="2"/>
              <a:buChar char="v"/>
            </a:pPr>
            <a:r>
              <a:rPr lang="el-GR" altLang="el-GR" b="1" smtClean="0">
                <a:solidFill>
                  <a:srgbClr val="FF0000"/>
                </a:solidFill>
              </a:rPr>
              <a:t>υιοθετούν τον επιστημονικό λόγο </a:t>
            </a:r>
            <a:r>
              <a:rPr lang="el-GR" altLang="el-GR" smtClean="0"/>
              <a:t>- π.χ. τον διαπολιτισμικό λόγο - </a:t>
            </a:r>
            <a:r>
              <a:rPr lang="el-GR" altLang="el-GR" b="1" smtClean="0">
                <a:solidFill>
                  <a:srgbClr val="FF0000"/>
                </a:solidFill>
              </a:rPr>
              <a:t>επιλεκτικά,</a:t>
            </a:r>
            <a:r>
              <a:rPr lang="el-GR" altLang="el-GR" smtClean="0"/>
              <a:t> δηλαδή μέσα από τα φίλτρα μιας συγκεκριμένης θεσμικής λογικής και μιας συγκεκριμένης πολιτικής / ιδεολογικής θέσης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612775" y="228600"/>
            <a:ext cx="8153400" cy="990600"/>
          </a:xfrm>
        </p:spPr>
        <p:txBody>
          <a:bodyPr/>
          <a:lstStyle/>
          <a:p>
            <a:r>
              <a:rPr lang="el-GR" altLang="el-GR" smtClean="0"/>
              <a:t>Βασικά ερωτήματα:</a:t>
            </a:r>
          </a:p>
        </p:txBody>
      </p:sp>
      <p:sp>
        <p:nvSpPr>
          <p:cNvPr id="13315" name="2 - Θέση περιεχομένου"/>
          <p:cNvSpPr>
            <a:spLocks noGrp="1"/>
          </p:cNvSpPr>
          <p:nvPr>
            <p:ph sz="quarter" idx="1"/>
          </p:nvPr>
        </p:nvSpPr>
        <p:spPr>
          <a:xfrm>
            <a:off x="612775" y="1600200"/>
            <a:ext cx="8153400" cy="5257800"/>
          </a:xfrm>
        </p:spPr>
        <p:txBody>
          <a:bodyPr/>
          <a:lstStyle/>
          <a:p>
            <a:pPr algn="just"/>
            <a:r>
              <a:rPr lang="el-GR" altLang="el-GR" smtClean="0"/>
              <a:t>Γίνεται αναφορά στην έννοια της πολυπολιτισμικότητας ;</a:t>
            </a:r>
          </a:p>
          <a:p>
            <a:pPr algn="just"/>
            <a:r>
              <a:rPr lang="el-GR" altLang="el-GR" smtClean="0"/>
              <a:t>Πως ορίζονται οι πολιτισμικές διαφορές;</a:t>
            </a:r>
          </a:p>
          <a:p>
            <a:pPr algn="just"/>
            <a:r>
              <a:rPr lang="el-GR" altLang="el-GR" smtClean="0"/>
              <a:t>Ποια κατεύθυνση Διαπολιτισμικής Εκπαίδευσης και ποιο μοντέλο διαπολιτισμικής μάθησης υιοθετούν τα ΔΕΠΠΣ και ΑΠΣ;</a:t>
            </a:r>
          </a:p>
          <a:p>
            <a:pPr algn="just"/>
            <a:r>
              <a:rPr lang="el-GR" altLang="el-GR" smtClean="0"/>
              <a:t>Ποια η σχέση μεταξύ του πεδίου της διαπολιτισμικής μάθησης με τα άλλα πεδία μάθησης μέσα στα ΑΠΣ; </a:t>
            </a:r>
          </a:p>
          <a:p>
            <a:endParaRPr lang="el-GR" altLang="el-GR"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a:xfrm>
            <a:off x="612775" y="228600"/>
            <a:ext cx="8153400" cy="990600"/>
          </a:xfrm>
        </p:spPr>
        <p:txBody>
          <a:bodyPr/>
          <a:lstStyle/>
          <a:p>
            <a:pPr eaLnBrk="1" hangingPunct="1"/>
            <a:r>
              <a:rPr lang="el-GR" altLang="el-GR" smtClean="0"/>
              <a:t>Στόχοι στο ΔΕΠΠΣ</a:t>
            </a:r>
          </a:p>
        </p:txBody>
      </p:sp>
      <p:sp>
        <p:nvSpPr>
          <p:cNvPr id="14339" name="Θέση περιεχομένου 2"/>
          <p:cNvSpPr>
            <a:spLocks noGrp="1"/>
          </p:cNvSpPr>
          <p:nvPr>
            <p:ph sz="quarter" idx="1"/>
          </p:nvPr>
        </p:nvSpPr>
        <p:spPr>
          <a:xfrm>
            <a:off x="612775" y="1600200"/>
            <a:ext cx="8153400" cy="4495800"/>
          </a:xfrm>
        </p:spPr>
        <p:txBody>
          <a:bodyPr/>
          <a:lstStyle/>
          <a:p>
            <a:pPr algn="just" eaLnBrk="1" hangingPunct="1">
              <a:buFont typeface="Wingdings" pitchFamily="2" charset="2"/>
              <a:buNone/>
            </a:pPr>
            <a:endParaRPr lang="el-GR" altLang="el-GR" smtClean="0"/>
          </a:p>
          <a:p>
            <a:pPr algn="just" eaLnBrk="1" hangingPunct="1">
              <a:buFont typeface="Wingdings" pitchFamily="2" charset="2"/>
              <a:buNone/>
            </a:pPr>
            <a:r>
              <a:rPr lang="el-GR" altLang="el-GR" smtClean="0"/>
              <a:t>Λόγω των νέων χαρακτηριστικών του κοινωνικού περιβάλλοντος (γλωσσική και πολιτισμική ποικιλομορφία) «</a:t>
            </a:r>
            <a:r>
              <a:rPr lang="el-GR" altLang="el-GR" b="1" i="1" smtClean="0">
                <a:solidFill>
                  <a:schemeClr val="hlink"/>
                </a:solidFill>
              </a:rPr>
              <a:t>πρέπει να ελαχιστοποιηθεί αφενός το πιθανό ενδεχόμενο της επιβολής ενός μονοδιάστατου πολιτισμικού μοντέλου και αφετέρου η ενίσχυση φαινομένων ξενοφοβίας και ρατσισμού</a:t>
            </a:r>
            <a:r>
              <a:rPr lang="el-GR" altLang="el-GR" smtClean="0"/>
              <a:t>»  (ΔΕΠΠΣ, τ. Α΄)</a:t>
            </a:r>
          </a:p>
          <a:p>
            <a:pPr eaLnBrk="1" hangingPunct="1"/>
            <a:endParaRPr lang="el-GR" altLang="el-GR" smtClean="0"/>
          </a:p>
          <a:p>
            <a:pPr eaLnBrk="1" hangingPunct="1"/>
            <a:endParaRPr lang="el-GR" altLang="el-GR"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a:xfrm>
            <a:off x="612775" y="228600"/>
            <a:ext cx="8153400" cy="990600"/>
          </a:xfrm>
        </p:spPr>
        <p:txBody>
          <a:bodyPr/>
          <a:lstStyle/>
          <a:p>
            <a:pPr eaLnBrk="1" hangingPunct="1"/>
            <a:r>
              <a:rPr lang="el-GR" altLang="el-GR" smtClean="0"/>
              <a:t>Στόχοι στο ΔΕΠΠΣ</a:t>
            </a:r>
          </a:p>
        </p:txBody>
      </p:sp>
      <p:sp>
        <p:nvSpPr>
          <p:cNvPr id="3" name="Θέση περιεχομένου 2"/>
          <p:cNvSpPr>
            <a:spLocks noGrp="1"/>
          </p:cNvSpPr>
          <p:nvPr>
            <p:ph sz="quarter" idx="1"/>
          </p:nvPr>
        </p:nvSpPr>
        <p:spPr>
          <a:xfrm>
            <a:off x="612775" y="1600200"/>
            <a:ext cx="8153400" cy="4495800"/>
          </a:xfrm>
        </p:spPr>
        <p:txBody>
          <a:bodyPr>
            <a:normAutofit lnSpcReduction="10000"/>
          </a:bodyPr>
          <a:lstStyle/>
          <a:p>
            <a:pPr marL="320040" indent="-320040" algn="just" eaLnBrk="1" fontAlgn="auto" hangingPunct="1">
              <a:spcAft>
                <a:spcPts val="0"/>
              </a:spcAft>
              <a:buFont typeface="Wingdings"/>
              <a:buChar char=""/>
              <a:defRPr/>
            </a:pPr>
            <a:r>
              <a:rPr lang="el-GR" b="1" dirty="0" smtClean="0"/>
              <a:t>Εξασφάλιση ίσων ευκαιριών και δυνατοτήτων μάθησης για όλους τους μαθητές</a:t>
            </a:r>
            <a:r>
              <a:rPr lang="el-GR" dirty="0" smtClean="0"/>
              <a:t>: </a:t>
            </a:r>
          </a:p>
          <a:p>
            <a:pPr marL="320040" indent="-320040" algn="just" eaLnBrk="1" fontAlgn="auto" hangingPunct="1">
              <a:spcAft>
                <a:spcPts val="0"/>
              </a:spcAft>
              <a:buFont typeface="Wingdings" pitchFamily="2" charset="2"/>
              <a:buNone/>
              <a:defRPr/>
            </a:pPr>
            <a:r>
              <a:rPr lang="el-GR" b="1" i="1" dirty="0" smtClean="0">
                <a:solidFill>
                  <a:srgbClr val="00B050"/>
                </a:solidFill>
              </a:rPr>
              <a:t>«Η ισότητα στην παρεχόμενη σχολική εκπαίδευση πρέπει να εξασφαλίζεται για όλους τους μαθητές και ιδιαίτερα για αυτούς που ανήκουν σε ¨μειονότητες¨(…) Η εξασφάλιση ίσων ευκαιριών στη μάθηση δεν θα πρέπει να ερμηνεύεται ως σύνολο ομοιόμορφων εκπαιδευτικών παροχών που οδηγούν σε ομοιόμορφες διαδικασίες και συμπεριφορές»</a:t>
            </a:r>
            <a:r>
              <a:rPr lang="el-GR" dirty="0" smtClean="0">
                <a:solidFill>
                  <a:srgbClr val="00B050"/>
                </a:solidFill>
              </a:rPr>
              <a:t> (ΔΕΠΠΣ)</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a:xfrm>
            <a:off x="612775" y="228600"/>
            <a:ext cx="8153400" cy="990600"/>
          </a:xfrm>
        </p:spPr>
        <p:txBody>
          <a:bodyPr/>
          <a:lstStyle/>
          <a:p>
            <a:pPr eaLnBrk="1" hangingPunct="1"/>
            <a:r>
              <a:rPr lang="el-GR" altLang="el-GR" sz="4000" b="1" smtClean="0"/>
              <a:t>Στόχοι στο ΔΕΠΠΣ</a:t>
            </a:r>
          </a:p>
        </p:txBody>
      </p:sp>
      <p:sp>
        <p:nvSpPr>
          <p:cNvPr id="3" name="Θέση περιεχομένου 2"/>
          <p:cNvSpPr>
            <a:spLocks noGrp="1"/>
          </p:cNvSpPr>
          <p:nvPr>
            <p:ph sz="quarter" idx="1"/>
          </p:nvPr>
        </p:nvSpPr>
        <p:spPr>
          <a:xfrm>
            <a:off x="612775" y="1600200"/>
            <a:ext cx="8153400" cy="4495800"/>
          </a:xfrm>
        </p:spPr>
        <p:txBody>
          <a:bodyPr>
            <a:normAutofit fontScale="92500" lnSpcReduction="10000"/>
          </a:bodyPr>
          <a:lstStyle/>
          <a:p>
            <a:pPr marL="320040" indent="-320040" algn="just" eaLnBrk="1" fontAlgn="auto" hangingPunct="1">
              <a:spcAft>
                <a:spcPts val="0"/>
              </a:spcAft>
              <a:buFont typeface="Wingdings" pitchFamily="2" charset="2"/>
              <a:buNone/>
              <a:defRPr/>
            </a:pPr>
            <a:r>
              <a:rPr lang="el-GR" b="1" dirty="0" smtClean="0">
                <a:solidFill>
                  <a:srgbClr val="002060"/>
                </a:solidFill>
              </a:rPr>
              <a:t>Η ενίσχυση της πολιτισμικής και γλωσσικής ταυτότητας στο πλαίσιο μιας πολυπολιτισμικής κοινωνίας</a:t>
            </a:r>
            <a:r>
              <a:rPr lang="el-GR" dirty="0" smtClean="0"/>
              <a:t>:</a:t>
            </a:r>
            <a:r>
              <a:rPr lang="el-GR" dirty="0" smtClean="0">
                <a:solidFill>
                  <a:schemeClr val="accent1">
                    <a:lumMod val="75000"/>
                  </a:schemeClr>
                </a:solidFill>
              </a:rPr>
              <a:t> (…) η σύνθεση της ελληνικής κοινωνίας μεταβάλλεται συνεχώς (…) με αποτέλεσμα την αύξηση της πολιτισμικής ποικιλότητας, κατάστασης που μπορεί να θεωρηθεί υγιής υπό το πρίσμα της αναζωογόνησης των κυρίαρχων παραδόσεων (…) είναι απαραίτητα κάθε άτομο να μάθει να συμβιώνει με άλλους, σεβόμενο τον πολιτισμό και τη γλώσσα τους. </a:t>
            </a:r>
            <a:r>
              <a:rPr lang="el-GR" dirty="0" smtClean="0">
                <a:solidFill>
                  <a:srgbClr val="7030A0"/>
                </a:solidFill>
              </a:rPr>
              <a:t>Ταυτόχρονα, όμως, πρέπει να διατηρεί την εθνική και πολιτισμική του ταυτότητα </a:t>
            </a:r>
            <a:r>
              <a:rPr lang="el-GR" dirty="0" smtClean="0">
                <a:solidFill>
                  <a:schemeClr val="accent1">
                    <a:lumMod val="75000"/>
                  </a:schemeClr>
                </a:solidFill>
              </a:rPr>
              <a:t>(…) (ΔΕΠΠΣ)</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a:xfrm>
            <a:off x="612775" y="228600"/>
            <a:ext cx="8153400" cy="990600"/>
          </a:xfrm>
        </p:spPr>
        <p:txBody>
          <a:bodyPr/>
          <a:lstStyle/>
          <a:p>
            <a:pPr eaLnBrk="1" hangingPunct="1"/>
            <a:r>
              <a:rPr lang="el-GR" altLang="el-GR" b="1" smtClean="0"/>
              <a:t>Στόχοι στο ΔΕΠΠΣ</a:t>
            </a:r>
          </a:p>
        </p:txBody>
      </p:sp>
      <p:sp>
        <p:nvSpPr>
          <p:cNvPr id="17411" name="Θέση περιεχομένου 2"/>
          <p:cNvSpPr>
            <a:spLocks noGrp="1"/>
          </p:cNvSpPr>
          <p:nvPr>
            <p:ph sz="quarter" idx="1"/>
          </p:nvPr>
        </p:nvSpPr>
        <p:spPr>
          <a:xfrm>
            <a:off x="612775" y="1600200"/>
            <a:ext cx="8153400" cy="4495800"/>
          </a:xfrm>
        </p:spPr>
        <p:txBody>
          <a:bodyPr/>
          <a:lstStyle/>
          <a:p>
            <a:pPr algn="just" eaLnBrk="1" hangingPunct="1">
              <a:buFont typeface="Wingdings" pitchFamily="2" charset="2"/>
              <a:buNone/>
            </a:pPr>
            <a:r>
              <a:rPr lang="el-GR" altLang="el-GR" b="1" smtClean="0">
                <a:solidFill>
                  <a:srgbClr val="002060"/>
                </a:solidFill>
              </a:rPr>
              <a:t>Η ευαισθητοποίηση σε θέματα ανθρωπίνων δικαιωμάτων, παγκόσμιας ειρήνης και η διασφάλιση της ανθρώπινης αξιοπρέπειας: (…) </a:t>
            </a:r>
            <a:r>
              <a:rPr lang="el-GR" altLang="el-GR" smtClean="0">
                <a:solidFill>
                  <a:srgbClr val="002060"/>
                </a:solidFill>
              </a:rPr>
              <a:t>το σχολείο πρέπει να αποτελεί χώρο υποδειγματικής εφαρμογής των αρχών των ανθρωπίνων δικαιωμάτων (ΔΕΠΠΣ).</a:t>
            </a:r>
            <a:endParaRPr lang="el-GR" altLang="el-GR" b="1" smtClean="0">
              <a:solidFill>
                <a:srgbClr val="002060"/>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296</TotalTime>
  <Words>1590</Words>
  <Application>Microsoft Office PowerPoint</Application>
  <PresentationFormat>Προβολή στην οθόνη (4:3)</PresentationFormat>
  <Paragraphs>131</Paragraphs>
  <Slides>32</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32</vt:i4>
      </vt:variant>
    </vt:vector>
  </HeadingPairs>
  <TitlesOfParts>
    <vt:vector size="39" baseType="lpstr">
      <vt:lpstr>Arial</vt:lpstr>
      <vt:lpstr>Calibri</vt:lpstr>
      <vt:lpstr>Wingdings</vt:lpstr>
      <vt:lpstr>Wingdings 2</vt:lpstr>
      <vt:lpstr>Tw Cen MT</vt:lpstr>
      <vt:lpstr>Symbol</vt:lpstr>
      <vt:lpstr>Διάμεσος</vt:lpstr>
      <vt:lpstr>Διαφάνεια 1</vt:lpstr>
      <vt:lpstr>Άδειες Χρήσης</vt:lpstr>
      <vt:lpstr>Χρηματοδότηση</vt:lpstr>
      <vt:lpstr>Βασικές επισημάνσεις:</vt:lpstr>
      <vt:lpstr>Βασικά ερωτήματα:</vt:lpstr>
      <vt:lpstr>Στόχοι στο ΔΕΠΠΣ</vt:lpstr>
      <vt:lpstr>Στόχοι στο ΔΕΠΠΣ</vt:lpstr>
      <vt:lpstr>Στόχοι στο ΔΕΠΠΣ</vt:lpstr>
      <vt:lpstr>Στόχοι στο ΔΕΠΠΣ</vt:lpstr>
      <vt:lpstr>…Και σε επίπεδο Ευρωπαϊκής Ένωσης</vt:lpstr>
      <vt:lpstr>Οι οκτώ προτεινόμενες βασικές ικανότητες είναι οι εξής: </vt:lpstr>
      <vt:lpstr>Στάσεις</vt:lpstr>
      <vt:lpstr>Γνώσεις</vt:lpstr>
      <vt:lpstr>Διαπολιτισμική Ικανότητα</vt:lpstr>
      <vt:lpstr>Διαπολιτισμική Ικανότητα – Κριτικές επισημάνσεις</vt:lpstr>
      <vt:lpstr>Διαπολιτισμική Ικανότητα – Κριτικές επισημάνσεις</vt:lpstr>
      <vt:lpstr>Η διαπολιτισμική διάσταση των σχολικών εγχειριδίων</vt:lpstr>
      <vt:lpstr>Διαφάνεια 18</vt:lpstr>
      <vt:lpstr>Παράδειγμα «Ελληνική Γλώσσα»</vt:lpstr>
      <vt:lpstr>Παράδειγμα «Ιστορία»</vt:lpstr>
      <vt:lpstr>Παράδειγμα: Κοινωνική και Πολιτική Αγωγή</vt:lpstr>
      <vt:lpstr>Παράδειγμα: Εικαστικά</vt:lpstr>
      <vt:lpstr>Παράδειγμα: Θέατρο</vt:lpstr>
      <vt:lpstr>Αξιοποίηση των σχολικών εγχειριδίων</vt:lpstr>
      <vt:lpstr>Παράδειγμα: Γ΄Δημοτικού</vt:lpstr>
      <vt:lpstr>…Βιβλίο της Γλώσσας (2ο τεύχος)</vt:lpstr>
      <vt:lpstr>Παράδειγμα: ΣΤ΄Δημοτικού</vt:lpstr>
      <vt:lpstr>Συμπεράσματα:</vt:lpstr>
      <vt:lpstr> Ενδεικτικά κεφάλαια Β΄ Δημοτικού – Γλώσσα </vt:lpstr>
      <vt:lpstr>Μελέτη Περιβάλλοντος</vt:lpstr>
      <vt:lpstr>Ανθολόγιο</vt:lpstr>
      <vt:lpstr>Τελος Ενοτητας</vt:lpstr>
    </vt:vector>
  </TitlesOfParts>
  <Company>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Πολυπολιτισμική Κοινωνία</dc:title>
  <dc:creator>A</dc:creator>
  <cp:lastModifiedBy>gm</cp:lastModifiedBy>
  <cp:revision>37</cp:revision>
  <dcterms:created xsi:type="dcterms:W3CDTF">2007-12-04T17:04:29Z</dcterms:created>
  <dcterms:modified xsi:type="dcterms:W3CDTF">2015-02-10T11:34:07Z</dcterms:modified>
</cp:coreProperties>
</file>