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9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custDataLst>
    <p:tags r:id="rId30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  <a:srgbClr val="6600CC"/>
    <a:srgbClr val="0033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BD1667-3AFF-4CD3-AC62-18DAAB92E761}" type="datetimeFigureOut">
              <a:rPr lang="el-GR" smtClean="0"/>
              <a:t>7/11/2013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8695D-6A89-471F-9307-D9F654A2A3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20930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4D8BBA-E385-44AB-875E-30FB8133A108}" type="slidenum">
              <a:rPr lang="el-GR" smtClean="0">
                <a:solidFill>
                  <a:prstClr val="black"/>
                </a:solidFill>
              </a:rPr>
              <a:pPr/>
              <a:t>4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563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FAE94-C3B8-4221-B15A-A82B530C8A09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Διδακτική των Τεχνικών Μαθημάτων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90446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2AC3E-BAF8-40F6-B5DB-04807ED8E820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Διδακτική των Τεχνικών Μαθημάτων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7286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7D2C5-CC04-4501-9C1C-A6EF8B19C5A2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Διδακτική των Τεχνικών Μαθημάτων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1433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2858-0FA4-4C94-8C85-9B5B92B1BE3A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Διδακτική των Τεχνικών Μαθημάτων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0402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2C3EB-A789-44C7-A533-02771AAE651C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Διδακτική των Τεχνικών Μαθημάτων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22344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C8F6-3F67-42EB-A3E0-BA064CB84DE7}" type="datetime1">
              <a:rPr lang="el-GR" smtClean="0"/>
              <a:t>7/11/2013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Διδακτική των Τεχνικών Μαθημάτων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74232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9CCF0-8574-4ED5-8A47-9E17E2947ADF}" type="datetime1">
              <a:rPr lang="el-GR" smtClean="0"/>
              <a:t>7/11/2013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Διδακτική των Τεχνικών Μαθημάτων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8045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3711B-19E1-4EF6-8A09-2B32A45D7668}" type="datetime1">
              <a:rPr lang="el-GR" smtClean="0"/>
              <a:t>7/11/2013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Διδακτική των Τεχνικών Μαθημάτων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8832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536CE-C1C0-499D-A30D-D4CF958E3264}" type="datetime1">
              <a:rPr lang="el-GR" smtClean="0"/>
              <a:t>7/11/2013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Διδακτική των Τεχνικών Μαθημάτων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6447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91EC0-1154-47DB-8211-ED9BA71CC164}" type="datetime1">
              <a:rPr lang="el-GR" smtClean="0"/>
              <a:t>7/11/2013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Διδακτική των Τεχνικών Μαθημάτων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4401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2D1DE-6EDA-4F41-9035-A2381EB2DD33}" type="datetime1">
              <a:rPr lang="el-GR" smtClean="0"/>
              <a:t>7/11/2013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Διδακτική των Τεχνικών Μαθημάτων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5677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744F3-46A4-45A6-9F70-8B5E23852CFA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Διδακτική των Τεχνικών Μαθημάτων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1E586-0AC3-4073-8FCD-A6904AFB4C8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29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nc-nd/3.0/deed.el" TargetMode="Externa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slide" Target="slide17.xml"/><Relationship Id="rId5" Type="http://schemas.openxmlformats.org/officeDocument/2006/relationships/slide" Target="slide12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Εικόνα 1" descr="Λογότυπο Τεχνολογικό Εκπαιδευτικό Ίδρυμα Θεσσαλίας.">
            <a:hlinkClick r:id="rId3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22" y="461963"/>
            <a:ext cx="3456432" cy="114604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5576" y="1628801"/>
            <a:ext cx="7628012" cy="1152128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prstClr val="black"/>
                </a:solidFill>
              </a:rPr>
              <a:t>Διδακτική Πληροφορικής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type="subTitle" idx="1"/>
          </p:nvPr>
        </p:nvSpPr>
        <p:spPr>
          <a:xfrm>
            <a:off x="539552" y="2708920"/>
            <a:ext cx="8064896" cy="2948930"/>
          </a:xfrm>
        </p:spPr>
        <p:txBody>
          <a:bodyPr>
            <a:normAutofit fontScale="92500"/>
          </a:bodyPr>
          <a:lstStyle/>
          <a:p>
            <a:pPr lvl="0">
              <a:spcBef>
                <a:spcPts val="0"/>
              </a:spcBef>
              <a:defRPr/>
            </a:pPr>
            <a:r>
              <a:rPr lang="el-GR" sz="3000" b="1" dirty="0">
                <a:solidFill>
                  <a:prstClr val="black"/>
                </a:solidFill>
                <a:cs typeface="Arial" charset="0"/>
              </a:rPr>
              <a:t>Ενότητα </a:t>
            </a:r>
            <a:r>
              <a:rPr lang="el-GR" sz="3000" b="1" dirty="0" smtClean="0">
                <a:solidFill>
                  <a:prstClr val="black"/>
                </a:solidFill>
                <a:cs typeface="Arial" charset="0"/>
              </a:rPr>
              <a:t>1</a:t>
            </a:r>
            <a:r>
              <a:rPr lang="el-GR" sz="3000" b="1" dirty="0">
                <a:solidFill>
                  <a:prstClr val="black"/>
                </a:solidFill>
                <a:cs typeface="Arial" charset="0"/>
              </a:rPr>
              <a:t>1</a:t>
            </a:r>
            <a:r>
              <a:rPr lang="en-US" sz="3000" b="1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3000" b="1" dirty="0" smtClean="0">
                <a:solidFill>
                  <a:prstClr val="black"/>
                </a:solidFill>
                <a:cs typeface="Arial" charset="0"/>
              </a:rPr>
              <a:t> 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Διδακτική των Τεχνικών Μαθημάτων</a:t>
            </a:r>
            <a:r>
              <a:rPr lang="en-US" sz="3000" dirty="0" smtClean="0">
                <a:solidFill>
                  <a:prstClr val="black"/>
                </a:solidFill>
                <a:cs typeface="Arial" charset="0"/>
              </a:rPr>
              <a:t>. </a:t>
            </a:r>
            <a:endParaRPr lang="el-GR" sz="3000" dirty="0" smtClean="0">
              <a:solidFill>
                <a:prstClr val="black"/>
              </a:solidFill>
              <a:cs typeface="Arial" charset="0"/>
            </a:endParaRPr>
          </a:p>
          <a:p>
            <a:pPr lvl="3">
              <a:spcBef>
                <a:spcPts val="0"/>
              </a:spcBef>
              <a:spcAft>
                <a:spcPts val="1200"/>
              </a:spcAft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Η Πληροφορική στην Τεχνική Εκπαίδευση.</a:t>
            </a:r>
            <a:endParaRPr lang="el-GR" sz="3000" dirty="0">
              <a:solidFill>
                <a:prstClr val="black"/>
              </a:solidFill>
              <a:cs typeface="Arial" charset="0"/>
            </a:endParaRPr>
          </a:p>
          <a:p>
            <a:pPr lvl="0">
              <a:spcBef>
                <a:spcPts val="0"/>
              </a:spcBef>
              <a:defRPr/>
            </a:pPr>
            <a:r>
              <a:rPr lang="el-GR" sz="3000" dirty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3000" b="1" dirty="0">
                <a:solidFill>
                  <a:prstClr val="black"/>
                </a:solidFill>
                <a:cs typeface="Arial" charset="0"/>
              </a:rPr>
              <a:t>   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Διδάσκων: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Γεώργιος </a:t>
            </a:r>
            <a:r>
              <a:rPr lang="el-GR" sz="3000" dirty="0" err="1" smtClean="0">
                <a:solidFill>
                  <a:prstClr val="black"/>
                </a:solidFill>
                <a:cs typeface="Arial" charset="0"/>
              </a:rPr>
              <a:t>Σούλτης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, </a:t>
            </a:r>
          </a:p>
          <a:p>
            <a:pPr lvl="0">
              <a:spcBef>
                <a:spcPts val="0"/>
              </a:spcBef>
              <a:spcAft>
                <a:spcPts val="600"/>
              </a:spcAft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Επίκουρος Καθηγητής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.</a:t>
            </a:r>
          </a:p>
          <a:p>
            <a:pPr lvl="0">
              <a:spcBef>
                <a:spcPts val="0"/>
              </a:spcBef>
              <a:defRPr/>
            </a:pPr>
            <a:r>
              <a:rPr lang="el-GR" sz="3000" dirty="0">
                <a:solidFill>
                  <a:prstClr val="black"/>
                </a:solidFill>
                <a:cs typeface="Arial" charset="0"/>
              </a:rPr>
              <a:t>Τμήμα Μηχανικών Πληροφορικής, </a:t>
            </a:r>
            <a:endParaRPr lang="el-GR" sz="3000" dirty="0" smtClean="0">
              <a:solidFill>
                <a:prstClr val="black"/>
              </a:solidFill>
              <a:cs typeface="Arial" charset="0"/>
            </a:endParaRPr>
          </a:p>
          <a:p>
            <a:pPr lvl="0">
              <a:spcBef>
                <a:spcPts val="0"/>
              </a:spcBef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Τεχνολογικής 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Εκπαίδευσης. </a:t>
            </a:r>
            <a:endParaRPr lang="en-US" sz="3000" b="1" dirty="0">
              <a:solidFill>
                <a:prstClr val="black"/>
              </a:solidFill>
              <a:cs typeface="Arial" charset="0"/>
            </a:endParaRPr>
          </a:p>
          <a:p>
            <a:endParaRPr lang="el-GR" dirty="0"/>
          </a:p>
        </p:txBody>
      </p:sp>
      <p:pic>
        <p:nvPicPr>
          <p:cNvPr id="7" name="Εικόνα 2" descr="Λογότυπο για Άδειες χρήσης Creative Commons, B Y, NC, ND." title="Λογότυπο Creative Commons. 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2868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Η αποτυχία της Επαγγελματικής Εκπαίδευσης στην Ελλάδα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Η Επαγγελματική εκπαίδευση στην Ελλάδα σήμερα, είναι </a:t>
            </a:r>
            <a:r>
              <a:rPr lang="el-GR" altLang="el-GR" sz="2800" b="1" dirty="0" smtClean="0"/>
              <a:t>αποτυχημένη,</a:t>
            </a:r>
            <a:endParaRPr lang="el-GR" altLang="el-GR" sz="2800" dirty="0"/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l-GR" altLang="el-GR" b="1" dirty="0" smtClean="0">
                <a:solidFill>
                  <a:srgbClr val="C00000"/>
                </a:solidFill>
              </a:rPr>
              <a:t>οι λόγοι είναι</a:t>
            </a:r>
            <a:r>
              <a:rPr lang="en-US" altLang="el-GR" dirty="0" smtClean="0"/>
              <a:t>:</a:t>
            </a:r>
            <a:endParaRPr lang="el-GR" altLang="el-GR" dirty="0" smtClean="0"/>
          </a:p>
          <a:p>
            <a:pPr marL="914400" lvl="2" indent="0">
              <a:spcBef>
                <a:spcPts val="0"/>
              </a:spcBef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1.  </a:t>
            </a:r>
            <a:r>
              <a:rPr lang="el-GR" altLang="el-GR" dirty="0" smtClean="0"/>
              <a:t>Δεν είναι ικανή να δώσει στον νέο, τις πρακτικές </a:t>
            </a:r>
          </a:p>
          <a:p>
            <a:pPr marL="1371600" lvl="3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l-GR" altLang="el-GR" sz="2400" dirty="0" smtClean="0"/>
              <a:t>δεξιότητες που χρειάζονται στο επάγγελμα (στην πιάτσα).</a:t>
            </a:r>
          </a:p>
          <a:p>
            <a:pPr marL="914400" lvl="2" indent="0">
              <a:spcBef>
                <a:spcPts val="0"/>
              </a:spcBef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2.  </a:t>
            </a:r>
            <a:r>
              <a:rPr lang="el-GR" altLang="el-GR" dirty="0" smtClean="0"/>
              <a:t>Δεν έχει προσαρμοσθεί στις νέες εξελίξεις, που </a:t>
            </a:r>
          </a:p>
          <a:p>
            <a:pPr marL="1371600" lvl="3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l-GR" altLang="el-GR" sz="2400" dirty="0" smtClean="0"/>
              <a:t>προέρχονται από την τεχνολογία, και δεν τις παρακολουθεί.</a:t>
            </a:r>
          </a:p>
          <a:p>
            <a:pPr marL="914400" lvl="2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3.  </a:t>
            </a:r>
            <a:r>
              <a:rPr lang="el-GR" altLang="el-GR" dirty="0" smtClean="0"/>
              <a:t>Δεν υπάρχει επαγγελματικός προσανατολισμός.</a:t>
            </a:r>
          </a:p>
          <a:p>
            <a:pPr marL="914400" lvl="2" indent="0">
              <a:spcBef>
                <a:spcPts val="0"/>
              </a:spcBef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4.  </a:t>
            </a:r>
            <a:r>
              <a:rPr lang="el-GR" altLang="el-GR" dirty="0" smtClean="0"/>
              <a:t>Πάσχει από το σύνδρομο που πάσχει όλη η Ελλάδα, </a:t>
            </a:r>
          </a:p>
          <a:p>
            <a:pPr marL="1371600" lvl="3" indent="0">
              <a:spcBef>
                <a:spcPts val="0"/>
              </a:spcBef>
              <a:buNone/>
            </a:pPr>
            <a:r>
              <a:rPr lang="el-GR" altLang="el-GR" sz="2400" dirty="0" smtClean="0"/>
              <a:t>του «υπαλλήλου - εργάτη».</a:t>
            </a:r>
          </a:p>
          <a:p>
            <a:pPr marL="0" indent="0">
              <a:spcBef>
                <a:spcPts val="0"/>
              </a:spcBef>
              <a:buNone/>
            </a:pPr>
            <a:endParaRPr lang="el-GR" sz="24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Διδακτική των Τεχνικών Μαθημάτων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z="1400" smtClean="0">
                <a:solidFill>
                  <a:schemeClr val="tx1"/>
                </a:solidFill>
              </a:rPr>
              <a:t>10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3477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 smtClean="0"/>
              <a:t>Η προσπάθεια της πολιτείας και το </a:t>
            </a:r>
            <a:r>
              <a:rPr lang="el-GR" altLang="el-GR" b="1" i="1" dirty="0" smtClean="0"/>
              <a:t>όραμα</a:t>
            </a:r>
            <a:r>
              <a:rPr lang="el-GR" altLang="el-GR" b="1" dirty="0" smtClean="0"/>
              <a:t> των  Τ.Ε.Ε.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indent="-342000"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Νέα δομή (2 κύκλοι, και τα λοιπά).</a:t>
            </a:r>
          </a:p>
          <a:p>
            <a:pPr lvl="1" indent="-342000"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Νέες ειδικότητες οι οποίες αλλάζουν και προσαρμόζονται.</a:t>
            </a:r>
          </a:p>
          <a:p>
            <a:pPr lvl="1" indent="-342000"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Νέα προγράμματα σπουδών που προκύπτουν από το προφίλ</a:t>
            </a:r>
            <a:r>
              <a:rPr lang="en-US" altLang="el-GR" dirty="0" smtClean="0"/>
              <a:t> </a:t>
            </a:r>
            <a:r>
              <a:rPr lang="el-GR" altLang="el-GR" dirty="0" smtClean="0"/>
              <a:t>των πτυχιούχων.</a:t>
            </a:r>
          </a:p>
          <a:p>
            <a:pPr lvl="1" indent="-342000"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Νέα Βιβλία.</a:t>
            </a:r>
          </a:p>
          <a:p>
            <a:pPr lvl="1" indent="-342000"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Προσπάθεια ενίσχυσης της «Επιχειρηματικότητας».</a:t>
            </a:r>
          </a:p>
          <a:p>
            <a:pPr lvl="1" indent="-342000"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b="1" dirty="0" smtClean="0"/>
              <a:t>Νέες Εκπαιδευτικές Μέθοδοι</a:t>
            </a:r>
            <a:r>
              <a:rPr lang="el-GR" altLang="el-GR" dirty="0" smtClean="0"/>
              <a:t>.</a:t>
            </a:r>
          </a:p>
          <a:p>
            <a:endParaRPr lang="el-GR" sz="28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Διδακτική των Τεχνικών Μαθημάτων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z="1400" smtClean="0">
                <a:solidFill>
                  <a:schemeClr val="tx1"/>
                </a:solidFill>
              </a:rPr>
              <a:t>11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7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01267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Αρχές διδασκαλίας των Τεχνικών Μαθημάτων (1 από 5)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Η διδασκαλία ενός τεχνικού μαθήματος, πρέπει να έχει σαν απώτερο στόχο την απόκτηση γνώσεων, που θα χρειαστούν στο αντίστοιχο </a:t>
            </a:r>
            <a:r>
              <a:rPr lang="el-GR" altLang="el-GR" b="1" dirty="0" smtClean="0"/>
              <a:t>Επάγγελμα</a:t>
            </a:r>
            <a:r>
              <a:rPr lang="el-GR" altLang="el-GR" dirty="0" smtClean="0"/>
              <a:t>.</a:t>
            </a:r>
          </a:p>
          <a:p>
            <a:pPr>
              <a:spcBef>
                <a:spcPts val="0"/>
              </a:spcBef>
              <a:spcAft>
                <a:spcPts val="18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Κάθε τι που διδάσκουμε σε ένα τεχνικό μάθημα, πρέπει να το συνδέουμε με την </a:t>
            </a:r>
            <a:r>
              <a:rPr lang="el-GR" altLang="el-GR" b="1" dirty="0" smtClean="0"/>
              <a:t>πράξη</a:t>
            </a:r>
            <a:r>
              <a:rPr lang="el-GR" altLang="el-GR" dirty="0" smtClean="0"/>
              <a:t>. </a:t>
            </a:r>
            <a:endParaRPr lang="el-GR" altLang="el-GR" sz="2800" dirty="0" smtClean="0"/>
          </a:p>
          <a:p>
            <a:pPr lvl="1" indent="-342000">
              <a:lnSpc>
                <a:spcPct val="9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Wingdings" panose="05000000000000000000" pitchFamily="2" charset="2"/>
              <a:buChar char="Ø"/>
            </a:pPr>
            <a:r>
              <a:rPr lang="el-GR" altLang="el-GR" sz="2400" dirty="0" smtClean="0">
                <a:solidFill>
                  <a:srgbClr val="C00000"/>
                </a:solidFill>
              </a:rPr>
              <a:t>Ακόμα και την θεωρία που διδάσκουμε, πρέπει να την συνδέουμε με την πράξη</a:t>
            </a:r>
            <a:r>
              <a:rPr lang="el-GR" altLang="el-GR" sz="2400" dirty="0" smtClean="0"/>
              <a:t>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Διδακτική των Τεχνικών Μαθημάτων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z="1400" smtClean="0">
                <a:solidFill>
                  <a:schemeClr val="tx1"/>
                </a:solidFill>
              </a:rPr>
              <a:t>12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4132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Αρχές διδασκαλίας των Τεχνικών Μαθημάτων (2 από 5)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45259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Πρέπει να προετοιμάζουμε το μαθητή, για την αγορά εργασίας, μέσα από το κάθε μάθημα. </a:t>
            </a:r>
          </a:p>
          <a:p>
            <a:pPr lvl="2" indent="-342000">
              <a:spcBef>
                <a:spcPts val="0"/>
              </a:spcBef>
              <a:spcAft>
                <a:spcPts val="3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Να του δίνουμε πληροφορίες, τι μπορεί να κάνει στην αγορά εργασίας, λαμβάνοντας υπόψη κάθε κεφάλαιο του μαθήματος .</a:t>
            </a:r>
          </a:p>
          <a:p>
            <a:pPr lvl="2" indent="-342000">
              <a:spcBef>
                <a:spcPts val="0"/>
              </a:spcBef>
              <a:spcAft>
                <a:spcPts val="3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Να του πούμε πού μπορεί να βρει βοήθεια, για το συγκεκριμένο αντικείμενο, όταν βγει να δουλέψει και το χρειαστεί.</a:t>
            </a:r>
          </a:p>
          <a:p>
            <a:pPr lvl="2" indent="-342000">
              <a:spcBef>
                <a:spcPts val="0"/>
              </a:spcBef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Να απομυθοποιούμε την επαγγελματική πράξη.</a:t>
            </a:r>
          </a:p>
          <a:p>
            <a:endParaRPr lang="el-GR" sz="28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Διδακτική των Τεχνικών Μαθημάτων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z="1400" smtClean="0">
                <a:solidFill>
                  <a:schemeClr val="tx1"/>
                </a:solidFill>
              </a:rPr>
              <a:t>13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97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Αρχές διδασκαλίας των Τεχνικών Μαθημάτων (3 από 5)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Στην διδασκαλία ενός τεχνικού μαθήματος, πρέπει να ελκύουμε την προσοχή των μαθητών, χρησιμοποιώντας:</a:t>
            </a:r>
          </a:p>
          <a:p>
            <a:pPr marL="800100" lvl="2" indent="0">
              <a:spcBef>
                <a:spcPts val="0"/>
              </a:spcBef>
              <a:spcAft>
                <a:spcPts val="200"/>
              </a:spcAft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1.  </a:t>
            </a:r>
            <a:r>
              <a:rPr lang="el-GR" altLang="el-GR" dirty="0" smtClean="0"/>
              <a:t>Επιδείξεις υλικών, μελετών, εφαρμογών. </a:t>
            </a:r>
          </a:p>
          <a:p>
            <a:pPr marL="800100" lvl="2" indent="0">
              <a:spcBef>
                <a:spcPts val="0"/>
              </a:spcBef>
              <a:spcAft>
                <a:spcPts val="200"/>
              </a:spcAft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2.  </a:t>
            </a:r>
            <a:r>
              <a:rPr lang="el-GR" altLang="el-GR" dirty="0" smtClean="0"/>
              <a:t>Επισκέψεις.</a:t>
            </a:r>
          </a:p>
          <a:p>
            <a:pPr marL="800100" lvl="2" indent="0">
              <a:spcBef>
                <a:spcPts val="0"/>
              </a:spcBef>
              <a:spcAft>
                <a:spcPts val="200"/>
              </a:spcAft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3.  </a:t>
            </a:r>
            <a:r>
              <a:rPr lang="el-GR" altLang="el-GR" dirty="0" smtClean="0"/>
              <a:t>Προβολές βιντεοσκοπημένων εφαρμογών. </a:t>
            </a:r>
          </a:p>
          <a:p>
            <a:pPr marL="800100" lvl="2" indent="0">
              <a:spcBef>
                <a:spcPts val="0"/>
              </a:spcBef>
              <a:spcAft>
                <a:spcPts val="200"/>
              </a:spcAft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4.  </a:t>
            </a:r>
            <a:r>
              <a:rPr lang="el-GR" altLang="el-GR" dirty="0" smtClean="0"/>
              <a:t>Προσομοιώσεις στον υπολογιστή.</a:t>
            </a:r>
          </a:p>
          <a:p>
            <a:pPr marL="800100" lvl="2" indent="0">
              <a:spcBef>
                <a:spcPts val="0"/>
              </a:spcBef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5.  </a:t>
            </a:r>
            <a:r>
              <a:rPr lang="el-GR" altLang="el-GR" dirty="0" smtClean="0"/>
              <a:t>Ανάθεση εργασιών (βιβλιογραφικές - μελέτες, και τα </a:t>
            </a:r>
          </a:p>
          <a:p>
            <a:pPr marL="1257300" lvl="3" indent="0">
              <a:spcBef>
                <a:spcPts val="0"/>
              </a:spcBef>
              <a:spcAft>
                <a:spcPts val="200"/>
              </a:spcAft>
              <a:buNone/>
            </a:pPr>
            <a:r>
              <a:rPr lang="el-GR" altLang="el-GR" sz="2400" dirty="0" smtClean="0"/>
              <a:t>λοιπά), στους μαθητές.</a:t>
            </a:r>
            <a:r>
              <a:rPr lang="el-GR" altLang="el-GR" dirty="0" smtClean="0"/>
              <a:t> </a:t>
            </a:r>
          </a:p>
          <a:p>
            <a:pPr marL="800100" lvl="2" indent="0">
              <a:spcBef>
                <a:spcPts val="0"/>
              </a:spcBef>
              <a:spcAft>
                <a:spcPts val="200"/>
              </a:spcAft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6.  </a:t>
            </a:r>
            <a:r>
              <a:rPr lang="el-GR" altLang="el-GR" dirty="0" smtClean="0"/>
              <a:t>Ανάθεση κατασκευών στους μαθητές.</a:t>
            </a:r>
          </a:p>
          <a:p>
            <a:pPr marL="800100" lvl="2" indent="0">
              <a:spcBef>
                <a:spcPts val="0"/>
              </a:spcBef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7.  </a:t>
            </a:r>
            <a:r>
              <a:rPr lang="el-GR" altLang="el-GR" b="1" dirty="0" smtClean="0"/>
              <a:t>Εργαστήριο</a:t>
            </a:r>
            <a:r>
              <a:rPr lang="el-GR" altLang="el-GR" dirty="0" smtClean="0"/>
              <a:t>.</a:t>
            </a:r>
          </a:p>
          <a:p>
            <a:endParaRPr lang="el-GR" sz="24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Διδακτική των Τεχνικών Μαθημάτων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z="1400" smtClean="0">
                <a:solidFill>
                  <a:schemeClr val="tx1"/>
                </a:solidFill>
              </a:rPr>
              <a:t>14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459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tabLst>
                <a:tab pos="539750" algn="l"/>
              </a:tabLst>
            </a:pPr>
            <a:r>
              <a:rPr lang="el-GR" b="1" dirty="0" smtClean="0"/>
              <a:t>Αρχές διδασκαλίας των Τεχνικών Μαθημάτων (4 από 5)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Μέσα από την διδασκαλία κάθε τεχνικού μαθήματος, πρέπει να περνάμε τον </a:t>
            </a:r>
            <a:r>
              <a:rPr lang="el-GR" altLang="el-GR" sz="2800" b="1" dirty="0" smtClean="0"/>
              <a:t>Επαγγελματικό Προσανατολισμό.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Πρέπει συνεχώς, να προσπαθούμε να περάσουμε την ιδέα της </a:t>
            </a:r>
            <a:r>
              <a:rPr lang="el-GR" altLang="el-GR" sz="2800" b="1" dirty="0" smtClean="0"/>
              <a:t>Αυτοαπασχόλησης </a:t>
            </a:r>
            <a:r>
              <a:rPr lang="el-GR" altLang="el-GR" sz="2800" dirty="0" smtClean="0"/>
              <a:t>(Πνεύμα Επιχειρηματικότητας).</a:t>
            </a:r>
          </a:p>
          <a:p>
            <a:pPr marL="914400" lvl="2" indent="0">
              <a:spcBef>
                <a:spcPts val="0"/>
              </a:spcBef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1.  </a:t>
            </a:r>
            <a:r>
              <a:rPr lang="el-GR" altLang="el-GR" dirty="0" smtClean="0"/>
              <a:t>Να προσπαθούμε να δίνουμε πληροφορίες, πώς θα </a:t>
            </a:r>
          </a:p>
          <a:p>
            <a:pPr marL="1371600" lvl="3" indent="0">
              <a:spcBef>
                <a:spcPts val="0"/>
              </a:spcBef>
              <a:spcAft>
                <a:spcPts val="400"/>
              </a:spcAft>
              <a:buNone/>
            </a:pPr>
            <a:r>
              <a:rPr lang="el-GR" altLang="el-GR" sz="2400" dirty="0" smtClean="0"/>
              <a:t>ξεκινήσει το παιδί μία δική του δουλειά.</a:t>
            </a:r>
          </a:p>
          <a:p>
            <a:pPr marL="914400" lvl="2" indent="0">
              <a:spcBef>
                <a:spcPts val="0"/>
              </a:spcBef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2.  </a:t>
            </a:r>
            <a:r>
              <a:rPr lang="el-GR" altLang="el-GR" dirty="0" smtClean="0"/>
              <a:t>Να απομυθοποιήσουμε την ιστορία, του ανοίγω δική </a:t>
            </a:r>
          </a:p>
          <a:p>
            <a:pPr marL="1371600" lvl="3" indent="0">
              <a:spcBef>
                <a:spcPts val="0"/>
              </a:spcBef>
              <a:buNone/>
            </a:pPr>
            <a:r>
              <a:rPr lang="el-GR" altLang="el-GR" sz="2400" dirty="0" smtClean="0"/>
              <a:t>μου δουλειά.</a:t>
            </a:r>
          </a:p>
          <a:p>
            <a:endParaRPr lang="el-GR" sz="24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Διδακτική των Τεχνικών Μαθημάτων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z="1400" smtClean="0">
                <a:solidFill>
                  <a:schemeClr val="tx1"/>
                </a:solidFill>
              </a:rPr>
              <a:t>15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495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Αρχές διδασκαλίας των Τεχνικών Μαθημάτων (5 από 5)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8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altLang="el-GR" dirty="0" smtClean="0"/>
          </a:p>
          <a:p>
            <a:pPr>
              <a:spcBef>
                <a:spcPts val="0"/>
              </a:spcBef>
              <a:spcAft>
                <a:spcPts val="18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Προσπάθεια καλλιέργειας των δεξιοτήτων των μαθητών.</a:t>
            </a:r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Προσπάθεια ανακάλυψης κάποιων ταλέντων των μαθητών.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Διδακτική των Τεχνικών Μαθημάτων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z="1400" smtClean="0">
                <a:solidFill>
                  <a:schemeClr val="tx1"/>
                </a:solidFill>
              </a:rPr>
              <a:t>16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111201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Επιδείξεις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Επιδείξεις</a:t>
            </a:r>
            <a:r>
              <a:rPr lang="el-GR" altLang="el-GR" sz="2800" dirty="0"/>
              <a:t> </a:t>
            </a:r>
            <a:r>
              <a:rPr lang="el-GR" altLang="el-GR" sz="2800" dirty="0" smtClean="0"/>
              <a:t>πρόσθετου υλικού που σχετίζεται με το μάθημα μέσα στην τάξη.</a:t>
            </a:r>
          </a:p>
          <a:p>
            <a:pPr marL="800100" lvl="2" indent="0">
              <a:spcBef>
                <a:spcPts val="0"/>
              </a:spcBef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1.  </a:t>
            </a:r>
            <a:r>
              <a:rPr lang="el-GR" altLang="el-GR" dirty="0" smtClean="0"/>
              <a:t>Υλικά του εμπορίου (συλλογή από εταιρείες, παλιά </a:t>
            </a:r>
          </a:p>
          <a:p>
            <a:pPr marL="1257300" lvl="3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altLang="el-GR" sz="2400" dirty="0" smtClean="0"/>
              <a:t>από εργοστάσια).</a:t>
            </a:r>
          </a:p>
          <a:p>
            <a:pPr marL="800100" lvl="2" indent="0">
              <a:spcBef>
                <a:spcPts val="0"/>
              </a:spcBef>
              <a:buNone/>
            </a:pPr>
            <a:r>
              <a:rPr lang="en-US" altLang="el-GR" b="1" dirty="0" smtClean="0">
                <a:solidFill>
                  <a:srgbClr val="FF0066"/>
                </a:solidFill>
              </a:rPr>
              <a:t>2.  </a:t>
            </a:r>
            <a:r>
              <a:rPr lang="el-GR" altLang="el-GR" dirty="0" smtClean="0"/>
              <a:t>Προδιαγραφές υλικών, και φωτογραφίες από </a:t>
            </a:r>
            <a:endParaRPr lang="en-US" altLang="el-GR" dirty="0" smtClean="0"/>
          </a:p>
          <a:p>
            <a:pPr marL="1257300" lvl="3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altLang="el-GR" sz="2400" dirty="0" smtClean="0"/>
              <a:t>διαφημιστικά εταιρειών</a:t>
            </a:r>
            <a:r>
              <a:rPr lang="en-US" altLang="el-GR" sz="2400" dirty="0" smtClean="0"/>
              <a:t>.</a:t>
            </a:r>
            <a:endParaRPr lang="el-GR" altLang="el-GR" sz="2400" dirty="0" smtClean="0"/>
          </a:p>
          <a:p>
            <a:pPr marL="800100" lvl="2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el-GR" b="1" dirty="0" smtClean="0">
                <a:solidFill>
                  <a:srgbClr val="FF0066"/>
                </a:solidFill>
              </a:rPr>
              <a:t>3.  </a:t>
            </a:r>
            <a:r>
              <a:rPr lang="el-GR" altLang="el-GR" dirty="0" smtClean="0"/>
              <a:t>Επιδείξεις εγκαταστάσεων</a:t>
            </a:r>
            <a:r>
              <a:rPr lang="en-US" altLang="el-GR" dirty="0" smtClean="0"/>
              <a:t>.</a:t>
            </a:r>
            <a:r>
              <a:rPr lang="el-GR" altLang="el-GR" dirty="0" smtClean="0"/>
              <a:t> </a:t>
            </a:r>
          </a:p>
          <a:p>
            <a:pPr marL="800100" lvl="2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el-GR" b="1" dirty="0" smtClean="0">
                <a:solidFill>
                  <a:srgbClr val="FF0066"/>
                </a:solidFill>
              </a:rPr>
              <a:t>4.  </a:t>
            </a:r>
            <a:r>
              <a:rPr lang="el-GR" altLang="el-GR" dirty="0" smtClean="0"/>
              <a:t>Βιντεοταινίες (από εταιρίες)</a:t>
            </a:r>
            <a:r>
              <a:rPr lang="en-US" altLang="el-GR" dirty="0" smtClean="0"/>
              <a:t>.</a:t>
            </a:r>
            <a:endParaRPr lang="el-GR" altLang="el-GR" dirty="0" smtClean="0"/>
          </a:p>
          <a:p>
            <a:pPr marL="800100" lvl="2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el-GR" b="1" dirty="0" smtClean="0">
                <a:solidFill>
                  <a:srgbClr val="FF0066"/>
                </a:solidFill>
              </a:rPr>
              <a:t>5.  </a:t>
            </a:r>
            <a:r>
              <a:rPr lang="el-GR" altLang="el-GR" dirty="0" smtClean="0"/>
              <a:t>Αναφορές περιπτώσεων από την πράξη</a:t>
            </a:r>
            <a:r>
              <a:rPr lang="en-US" altLang="el-GR" dirty="0" smtClean="0"/>
              <a:t>.</a:t>
            </a:r>
            <a:r>
              <a:rPr lang="el-GR" altLang="el-GR" dirty="0" smtClean="0"/>
              <a:t> </a:t>
            </a:r>
          </a:p>
          <a:p>
            <a:pPr marL="800100" lvl="2" indent="0">
              <a:spcBef>
                <a:spcPts val="0"/>
              </a:spcBef>
              <a:buNone/>
            </a:pPr>
            <a:r>
              <a:rPr lang="en-US" altLang="el-GR" b="1" dirty="0" smtClean="0">
                <a:solidFill>
                  <a:srgbClr val="FF0066"/>
                </a:solidFill>
              </a:rPr>
              <a:t>6.  </a:t>
            </a:r>
            <a:r>
              <a:rPr lang="el-GR" altLang="el-GR" dirty="0" smtClean="0"/>
              <a:t>Συγκέντρωση υλικού από </a:t>
            </a:r>
            <a:r>
              <a:rPr lang="en-US" altLang="el-GR" dirty="0" smtClean="0"/>
              <a:t>Internet.</a:t>
            </a:r>
            <a:endParaRPr lang="el-GR" altLang="el-GR" dirty="0" smtClean="0"/>
          </a:p>
          <a:p>
            <a:pPr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sz="24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Διδακτική των Τεχνικών Μαθημάτων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z="1400" smtClean="0">
                <a:solidFill>
                  <a:schemeClr val="tx1"/>
                </a:solidFill>
              </a:rPr>
              <a:t>17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5074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 smtClean="0"/>
              <a:t>Ανάθεση εργασιών στους μαθητές στα πλαίσια του μαθήματος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altLang="el-GR" sz="2400" b="1" dirty="0" smtClean="0"/>
          </a:p>
          <a:p>
            <a:pPr>
              <a:spcBef>
                <a:spcPts val="0"/>
              </a:spcBef>
              <a:spcAft>
                <a:spcPts val="24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b="1" dirty="0" smtClean="0"/>
              <a:t>Μορφές εργασιών</a:t>
            </a:r>
            <a:r>
              <a:rPr lang="el-GR" altLang="el-GR" dirty="0" smtClean="0"/>
              <a:t>:</a:t>
            </a:r>
          </a:p>
          <a:p>
            <a:pPr lvl="2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Μελέτες.</a:t>
            </a:r>
          </a:p>
          <a:p>
            <a:pPr lvl="2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Βιβλιογραφικές εργασίες.</a:t>
            </a:r>
          </a:p>
          <a:p>
            <a:pPr lvl="2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altLang="el-GR" sz="2800" dirty="0"/>
              <a:t>M</a:t>
            </a:r>
            <a:r>
              <a:rPr lang="en-US" altLang="el-GR" sz="2800" dirty="0" smtClean="0"/>
              <a:t>ini </a:t>
            </a:r>
            <a:r>
              <a:rPr lang="el-GR" altLang="el-GR" sz="2800" dirty="0" smtClean="0"/>
              <a:t>έρευνες.</a:t>
            </a:r>
          </a:p>
          <a:p>
            <a:pPr lvl="2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Έρευνες αγοράς.</a:t>
            </a:r>
          </a:p>
          <a:p>
            <a:pPr lvl="2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Έρευνες σχετικές με το αντίστοιχο επάγγελμα.</a:t>
            </a:r>
          </a:p>
          <a:p>
            <a:pPr lvl="2" indent="-342000">
              <a:spcBef>
                <a:spcPts val="0"/>
              </a:spcBef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Ασκήσεις που απαιτούν λύση σε υπολογιστή.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Διδακτική των Τεχνικών Μαθημάτων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z="1400" smtClean="0">
                <a:solidFill>
                  <a:schemeClr val="tx1"/>
                </a:solidFill>
              </a:rPr>
              <a:t>18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9542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b="1" dirty="0" smtClean="0"/>
              <a:t>Οι εργασίες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24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dirty="0" smtClean="0"/>
              <a:t>Οι </a:t>
            </a:r>
            <a:r>
              <a:rPr lang="el-GR" b="1" dirty="0" smtClean="0"/>
              <a:t>εργασίες</a:t>
            </a:r>
            <a:r>
              <a:rPr lang="el-GR" dirty="0" smtClean="0"/>
              <a:t> που δίνονται πρέπει:</a:t>
            </a:r>
          </a:p>
          <a:p>
            <a:pPr lvl="2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Πρακτική κατεύθυνση.</a:t>
            </a:r>
          </a:p>
          <a:p>
            <a:pPr lvl="2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Προαιρετικές και όχι υποχρεωτικές.</a:t>
            </a:r>
          </a:p>
          <a:p>
            <a:pPr lvl="2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Αποσύνδεση από το βαθμό.</a:t>
            </a:r>
          </a:p>
          <a:p>
            <a:pPr lvl="2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Κατά ομάδες.</a:t>
            </a:r>
          </a:p>
          <a:p>
            <a:pPr lvl="2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Σαφείς οδηγίες (πού, τί, και πώς θα τα γράψουν).</a:t>
            </a:r>
          </a:p>
          <a:p>
            <a:pPr lvl="2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Παρουσίαση μέσα στην τάξη.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Διδακτική των Τεχνικών Μαθημάτων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z="1400" smtClean="0">
                <a:solidFill>
                  <a:schemeClr val="tx1"/>
                </a:solidFill>
              </a:rPr>
              <a:t>19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471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Άδειες χρήσης </a:t>
            </a:r>
            <a:endParaRPr lang="el-GR" dirty="0" smtClean="0"/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800" dirty="0" smtClean="0"/>
              <a:t>Το παρόν εκπαιδευτικό υλικό υπόκειται στην παρακάτω άδεια χρήσ</a:t>
            </a:r>
            <a:r>
              <a:rPr lang="el-GR" sz="2800" dirty="0"/>
              <a:t>η</a:t>
            </a:r>
            <a:r>
              <a:rPr lang="el-GR" sz="2800" dirty="0" smtClean="0"/>
              <a:t>ς </a:t>
            </a:r>
            <a:r>
              <a:rPr lang="en-US" sz="2800" dirty="0" smtClean="0"/>
              <a:t>Creative Commons</a:t>
            </a:r>
            <a:r>
              <a:rPr lang="el-GR" sz="2800" dirty="0" smtClean="0"/>
              <a:t> (</a:t>
            </a:r>
            <a:r>
              <a:rPr lang="en-US" sz="2800" dirty="0" smtClean="0"/>
              <a:t>C C)</a:t>
            </a:r>
            <a:r>
              <a:rPr lang="el-GR" sz="2800" dirty="0" smtClean="0"/>
              <a:t>: </a:t>
            </a:r>
            <a:r>
              <a:rPr lang="el-GR" sz="2400" b="1" dirty="0" smtClean="0"/>
              <a:t>Αναφορά δημιουργού</a:t>
            </a:r>
            <a:r>
              <a:rPr lang="en-US" sz="2400" b="1" dirty="0" smtClean="0"/>
              <a:t> (B</a:t>
            </a:r>
            <a:r>
              <a:rPr lang="el-GR" sz="2400" b="1" dirty="0" smtClean="0"/>
              <a:t> </a:t>
            </a:r>
            <a:r>
              <a:rPr lang="en-US" sz="2400" b="1" dirty="0" smtClean="0"/>
              <a:t>Y)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εμπορική χρήση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C)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τροποποίηση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D)</a:t>
            </a:r>
            <a:r>
              <a:rPr lang="el-GR" sz="2400" dirty="0"/>
              <a:t>,</a:t>
            </a:r>
            <a:r>
              <a:rPr lang="en-US" sz="2400" dirty="0" smtClean="0"/>
              <a:t> </a:t>
            </a:r>
            <a:r>
              <a:rPr lang="el-GR" sz="2400" b="1" dirty="0" smtClean="0"/>
              <a:t>3.0</a:t>
            </a:r>
            <a:r>
              <a:rPr lang="en-US" sz="2400" b="1" dirty="0" smtClean="0"/>
              <a:t>,</a:t>
            </a:r>
            <a:r>
              <a:rPr lang="el-GR" sz="2400" b="1" dirty="0" smtClean="0"/>
              <a:t> Μη εισαγόμενο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pPr eaLnBrk="1" hangingPunct="1"/>
            <a:r>
              <a:rPr lang="el-GR" sz="2800" dirty="0" smtClean="0"/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5" name="Εικόνα 1" descr="  Λογότυπο για Άδειες χρήσης Creative Commons, B Y, NC, ND. " title="Λογότυπο Άδειας Χρήσης. ">
            <a:hlinkClick r:id="rId3" tooltip="Μετάβαση στην Άδεια Χρήσης 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79838" y="5516563"/>
            <a:ext cx="1584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83039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Εργαστήριο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45259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Το εργαστήριο αποτελεί αναγκαία παράμετρο της Τεχνικής  Εκπαίδευσης.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Δεν γίνεται </a:t>
            </a:r>
            <a:r>
              <a:rPr lang="el-GR" altLang="el-GR" sz="2800" dirty="0" smtClean="0"/>
              <a:t>Τεχνική </a:t>
            </a:r>
            <a:r>
              <a:rPr lang="el-GR" altLang="el-GR" sz="2800" dirty="0"/>
              <a:t>Ε</a:t>
            </a:r>
            <a:r>
              <a:rPr lang="el-GR" altLang="el-GR" sz="2800" dirty="0" smtClean="0"/>
              <a:t>κπαίδευση </a:t>
            </a:r>
            <a:r>
              <a:rPr lang="el-GR" altLang="el-GR" sz="2800" dirty="0" smtClean="0"/>
              <a:t>χωρίς εργαστήριο.</a:t>
            </a:r>
          </a:p>
          <a:p>
            <a:pPr>
              <a:spcBef>
                <a:spcPts val="0"/>
              </a:spcBef>
              <a:spcAft>
                <a:spcPts val="3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Τα εργαστήρια προϋποθέτουν μέριμνα της πολιτείας. </a:t>
            </a:r>
            <a:endParaRPr lang="el-GR" altLang="el-GR" sz="2400" dirty="0" smtClean="0"/>
          </a:p>
          <a:p>
            <a:pPr algn="ctr">
              <a:spcBef>
                <a:spcPts val="0"/>
              </a:spcBef>
              <a:spcAft>
                <a:spcPts val="1200"/>
              </a:spcAft>
              <a:buFontTx/>
              <a:buNone/>
            </a:pPr>
            <a:r>
              <a:rPr lang="el-GR" altLang="el-GR" sz="2800" dirty="0" smtClean="0">
                <a:solidFill>
                  <a:srgbClr val="0033CC"/>
                </a:solidFill>
              </a:rPr>
              <a:t>Οργάνωση εργαστηρίου.</a:t>
            </a:r>
          </a:p>
          <a:p>
            <a:pPr algn="ctr">
              <a:spcBef>
                <a:spcPts val="0"/>
              </a:spcBef>
              <a:spcAft>
                <a:spcPts val="1200"/>
              </a:spcAft>
              <a:buFontTx/>
              <a:buNone/>
            </a:pPr>
            <a:r>
              <a:rPr lang="el-GR" altLang="el-GR" sz="2800" dirty="0" smtClean="0">
                <a:solidFill>
                  <a:srgbClr val="6600CC"/>
                </a:solidFill>
              </a:rPr>
              <a:t>Προσαρμογή και οργάνωση εργαστηριακού μαθήματος.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l-GR" altLang="el-GR" sz="2800" dirty="0" smtClean="0">
                <a:solidFill>
                  <a:srgbClr val="C00000"/>
                </a:solidFill>
              </a:rPr>
              <a:t>Μέθοδος διδασκαλίας εργαστηριακού μαθήματος.</a:t>
            </a:r>
          </a:p>
          <a:p>
            <a:endParaRPr lang="el-GR" sz="24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Διδακτική των Τεχνικών Μαθημάτων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z="1400" smtClean="0">
                <a:solidFill>
                  <a:schemeClr val="tx1"/>
                </a:solidFill>
              </a:rPr>
              <a:t>20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1011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Στόχοι ενός </a:t>
            </a:r>
            <a:br>
              <a:rPr lang="el-GR" b="1" dirty="0" smtClean="0"/>
            </a:br>
            <a:r>
              <a:rPr lang="el-GR" b="1" dirty="0" smtClean="0"/>
              <a:t>Εργαστηριακού Μαθήματος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None/>
            </a:pPr>
            <a:r>
              <a:rPr lang="el-GR" altLang="el-GR" b="1" dirty="0" smtClean="0">
                <a:solidFill>
                  <a:srgbClr val="9900CC"/>
                </a:solidFill>
              </a:rPr>
              <a:t>1.  </a:t>
            </a:r>
            <a:r>
              <a:rPr lang="el-GR" altLang="el-GR" dirty="0" smtClean="0"/>
              <a:t>Απόκτηση δεξιοτήτων.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None/>
            </a:pPr>
            <a:r>
              <a:rPr lang="el-GR" altLang="el-GR" b="1" dirty="0" smtClean="0">
                <a:solidFill>
                  <a:srgbClr val="9900CC"/>
                </a:solidFill>
              </a:rPr>
              <a:t>2.  </a:t>
            </a:r>
            <a:r>
              <a:rPr lang="el-GR" altLang="el-GR" dirty="0" smtClean="0"/>
              <a:t>Κατανόηση δύσκολων εννοιών από τη </a:t>
            </a:r>
          </a:p>
          <a:p>
            <a:pPr marL="400050" lvl="1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None/>
            </a:pPr>
            <a:r>
              <a:rPr lang="el-GR" altLang="el-GR" sz="3200" dirty="0" smtClean="0"/>
              <a:t>θεωρία, </a:t>
            </a:r>
            <a:r>
              <a:rPr lang="el-GR" altLang="el-GR" sz="3200" dirty="0" smtClean="0"/>
              <a:t>και </a:t>
            </a:r>
            <a:r>
              <a:rPr lang="el-GR" altLang="el-GR" sz="3200" dirty="0" smtClean="0"/>
              <a:t>απόδειξη της πρακτικής τους σημασίας.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None/>
            </a:pPr>
            <a:r>
              <a:rPr lang="el-GR" altLang="el-GR" b="1" dirty="0" smtClean="0">
                <a:solidFill>
                  <a:srgbClr val="9900CC"/>
                </a:solidFill>
              </a:rPr>
              <a:t>3.  </a:t>
            </a:r>
            <a:r>
              <a:rPr lang="el-GR" altLang="el-GR" dirty="0" smtClean="0"/>
              <a:t>Απομυθοποίηση κάποιων τεχνικών, </a:t>
            </a:r>
          </a:p>
          <a:p>
            <a:pPr marL="400050" lvl="1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None/>
            </a:pPr>
            <a:r>
              <a:rPr lang="el-GR" altLang="el-GR" sz="3200" dirty="0" smtClean="0"/>
              <a:t>συσκευών και τα λοιπά.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None/>
            </a:pPr>
            <a:r>
              <a:rPr lang="el-GR" altLang="el-GR" b="1" dirty="0" smtClean="0">
                <a:solidFill>
                  <a:srgbClr val="9900CC"/>
                </a:solidFill>
              </a:rPr>
              <a:t>4.  </a:t>
            </a:r>
            <a:r>
              <a:rPr lang="el-GR" altLang="el-GR" dirty="0" smtClean="0"/>
              <a:t>Προετοιμασία για το επάγγελμα.</a:t>
            </a:r>
          </a:p>
          <a:p>
            <a:pPr lvl="1" indent="-342000">
              <a:spcBef>
                <a:spcPts val="0"/>
              </a:spcBef>
              <a:buClr>
                <a:schemeClr val="tx1"/>
              </a:buClr>
              <a:buSzPct val="120000"/>
              <a:buFont typeface="Wingdings" panose="05000000000000000000" pitchFamily="2" charset="2"/>
              <a:buChar char="Ø"/>
            </a:pPr>
            <a:r>
              <a:rPr lang="el-GR" altLang="el-GR" sz="2400" dirty="0" smtClean="0">
                <a:solidFill>
                  <a:srgbClr val="C00000"/>
                </a:solidFill>
              </a:rPr>
              <a:t>Το εργαστηριακό μάθημα </a:t>
            </a:r>
            <a:r>
              <a:rPr lang="el-GR" altLang="el-GR" sz="2400" b="1" dirty="0" smtClean="0">
                <a:solidFill>
                  <a:srgbClr val="C00000"/>
                </a:solidFill>
              </a:rPr>
              <a:t>μπορεί,</a:t>
            </a:r>
            <a:r>
              <a:rPr lang="el-GR" altLang="el-GR" sz="2400" dirty="0" smtClean="0">
                <a:solidFill>
                  <a:srgbClr val="C00000"/>
                </a:solidFill>
              </a:rPr>
              <a:t> και </a:t>
            </a:r>
            <a:r>
              <a:rPr lang="el-GR" altLang="el-GR" sz="2400" b="1" dirty="0" smtClean="0">
                <a:solidFill>
                  <a:srgbClr val="C00000"/>
                </a:solidFill>
              </a:rPr>
              <a:t>πρέπει,</a:t>
            </a:r>
            <a:r>
              <a:rPr lang="el-GR" altLang="el-GR" sz="2400" dirty="0" smtClean="0">
                <a:solidFill>
                  <a:srgbClr val="C00000"/>
                </a:solidFill>
              </a:rPr>
              <a:t> να είναι ελκυστικό για τους μαθητές</a:t>
            </a:r>
            <a:r>
              <a:rPr lang="el-GR" altLang="el-GR" sz="2400" dirty="0" smtClean="0"/>
              <a:t>.</a:t>
            </a: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Διδακτική των Τεχνικών Μαθημάτων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z="1400" smtClean="0">
                <a:solidFill>
                  <a:schemeClr val="tx1"/>
                </a:solidFill>
              </a:rPr>
              <a:t>21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0288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Οργάνωση Εργαστηρίου </a:t>
            </a:r>
            <a:br>
              <a:rPr lang="el-GR" b="1" dirty="0" smtClean="0"/>
            </a:br>
            <a:r>
              <a:rPr lang="el-GR" sz="4000" b="1" dirty="0" smtClean="0"/>
              <a:t>(όταν δεν υπάρχει)</a:t>
            </a:r>
            <a:endParaRPr lang="el-GR" sz="40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4525963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Μελέτη του αναλυτικού προγράμματος.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Σχεδιασμός των εργαστηριακών ασκήσεων. </a:t>
            </a:r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Έρευνα για τον απαιτούμενο εξοπλισμό (έτοιμες εργαστηριακές από εταιρίες, σύνθεση δική μας).</a:t>
            </a:r>
          </a:p>
          <a:p>
            <a:pPr>
              <a:spcBef>
                <a:spcPts val="0"/>
              </a:spcBef>
              <a:spcAft>
                <a:spcPts val="4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Κατασκευή των εργαστηριακών πάγκων.</a:t>
            </a:r>
          </a:p>
          <a:p>
            <a:pPr lvl="1" indent="-342000">
              <a:spcBef>
                <a:spcPts val="0"/>
              </a:spcBef>
              <a:buClr>
                <a:schemeClr val="tx1"/>
              </a:buClr>
              <a:buSzPct val="120000"/>
              <a:buFont typeface="Wingdings" panose="05000000000000000000" pitchFamily="2" charset="2"/>
              <a:buChar char="Ø"/>
            </a:pPr>
            <a:r>
              <a:rPr lang="el-GR" altLang="el-GR" sz="2400" dirty="0" smtClean="0">
                <a:solidFill>
                  <a:srgbClr val="C00000"/>
                </a:solidFill>
              </a:rPr>
              <a:t>Πρέπει οι ασκήσεις να είναι κοντά στην επαγγελματική πράξη.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20000"/>
              <a:buFont typeface="Wingdings" panose="05000000000000000000" pitchFamily="2" charset="2"/>
              <a:buChar char="Ø"/>
            </a:pPr>
            <a:endParaRPr lang="el-GR" altLang="el-GR" dirty="0" smtClean="0"/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Διδακτική των Τεχνικών Μαθημάτων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z="1400" smtClean="0">
                <a:solidFill>
                  <a:schemeClr val="tx1"/>
                </a:solidFill>
              </a:rPr>
              <a:t>22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0400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 smtClean="0"/>
              <a:t>Προσαρμογή  Εργαστηρίου </a:t>
            </a:r>
            <a:br>
              <a:rPr lang="el-GR" altLang="el-GR" b="1" dirty="0" smtClean="0"/>
            </a:br>
            <a:r>
              <a:rPr lang="el-GR" altLang="el-GR" sz="4000" b="1" dirty="0" smtClean="0"/>
              <a:t>(όταν υπάρχει) 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n-US" altLang="el-GR" dirty="0" smtClean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Μελέτη του αναλυτικού προγράμματος.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Προσαρμογή των εργαστηριακών ασκήσεων στις δυνατότητες που έχουμε.</a:t>
            </a:r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Αυτοσχέδιες κατασκευές.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Διδακτική των Τεχνικών Μαθημάτων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z="1400" smtClean="0">
                <a:solidFill>
                  <a:schemeClr val="tx1"/>
                </a:solidFill>
              </a:rPr>
              <a:t>23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9990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/>
              <a:t>Οργάνωση  </a:t>
            </a:r>
            <a:r>
              <a:rPr lang="el-GR" altLang="el-GR" b="1" dirty="0" smtClean="0"/>
              <a:t>Εργαστηριακού μαθήματος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dirty="0"/>
              <a:t>Οι ασκήσεις δεν πρέπει να είναι </a:t>
            </a:r>
            <a:r>
              <a:rPr lang="el-GR" altLang="el-GR" sz="2400" b="1" dirty="0" smtClean="0"/>
              <a:t>τυποποιημένες</a:t>
            </a:r>
            <a:r>
              <a:rPr lang="el-GR" altLang="el-GR" sz="2400" dirty="0" smtClean="0"/>
              <a:t>, </a:t>
            </a:r>
            <a:r>
              <a:rPr lang="el-GR" altLang="el-GR" sz="2400" dirty="0"/>
              <a:t>αλλά να επιτρέπουν αυτενέργεια των μαθητών.</a:t>
            </a:r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dirty="0"/>
              <a:t>Να είναι </a:t>
            </a:r>
            <a:r>
              <a:rPr lang="el-GR" altLang="el-GR" sz="2400" dirty="0" smtClean="0"/>
              <a:t>επεκτάσιμες.</a:t>
            </a:r>
            <a:endParaRPr lang="el-GR" altLang="el-GR" sz="2400" dirty="0"/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dirty="0"/>
              <a:t>Οι εργαστηριακές ομάδες να είναι </a:t>
            </a:r>
            <a:r>
              <a:rPr lang="el-GR" altLang="el-GR" sz="2400" dirty="0" smtClean="0"/>
              <a:t>δύο ή τριών ατόμων.</a:t>
            </a:r>
            <a:endParaRPr lang="el-GR" altLang="el-GR" sz="2400" dirty="0"/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dirty="0"/>
              <a:t>Τα φύλλα έργου να έχουν τυποποιημένη </a:t>
            </a:r>
            <a:r>
              <a:rPr lang="el-GR" altLang="el-GR" sz="2400" dirty="0" smtClean="0"/>
              <a:t>μορφή.</a:t>
            </a:r>
            <a:endParaRPr lang="el-GR" altLang="el-GR" sz="2400" dirty="0"/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dirty="0"/>
              <a:t>Στα πρώτα μαθήματα δίνονται γενικές εργαστηριακές γνώσεις (τρόπος μετρήσεων, λογισμικό </a:t>
            </a:r>
            <a:r>
              <a:rPr lang="el-GR" altLang="el-GR" sz="2400" dirty="0" smtClean="0"/>
              <a:t>επεξεργασίας, και τα λοιπά).</a:t>
            </a:r>
            <a:endParaRPr lang="el-GR" altLang="el-GR" sz="2400" dirty="0"/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dirty="0"/>
              <a:t>Να δίνονται εργασίες πέραν των εργαστηριακών </a:t>
            </a:r>
            <a:r>
              <a:rPr lang="el-GR" altLang="el-GR" sz="2400" dirty="0" smtClean="0"/>
              <a:t>υποχρεώσεων.</a:t>
            </a:r>
            <a:endParaRPr lang="el-GR" altLang="el-GR" sz="2400" dirty="0"/>
          </a:p>
          <a:p>
            <a:pPr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400" b="1" dirty="0" smtClean="0"/>
              <a:t>Να δίνονται </a:t>
            </a:r>
            <a:r>
              <a:rPr lang="el-GR" altLang="el-GR" sz="2400" dirty="0"/>
              <a:t>κατασκευαστικές </a:t>
            </a:r>
            <a:r>
              <a:rPr lang="el-GR" altLang="el-GR" sz="2400" b="1" dirty="0" smtClean="0"/>
              <a:t>εργασίες </a:t>
            </a:r>
            <a:r>
              <a:rPr lang="el-GR" altLang="el-GR" sz="2400" dirty="0"/>
              <a:t>(προαιρετικά</a:t>
            </a:r>
            <a:r>
              <a:rPr lang="el-GR" altLang="el-GR" sz="2400" dirty="0" smtClean="0"/>
              <a:t>).</a:t>
            </a:r>
            <a:endParaRPr lang="el-GR" altLang="el-GR" sz="2400" dirty="0"/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Διδακτική των Τεχνικών Μαθημάτων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z="1400" smtClean="0">
                <a:solidFill>
                  <a:schemeClr val="tx1"/>
                </a:solidFill>
              </a:rPr>
              <a:t>24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5126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/>
              <a:t>Προσπάθειες ενίσχυσης της </a:t>
            </a:r>
            <a:r>
              <a:rPr lang="el-GR" altLang="el-GR" b="1" dirty="0" smtClean="0"/>
              <a:t>Επιχειρηματικότητας  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>
              <a:spcBef>
                <a:spcPts val="0"/>
              </a:spcBef>
              <a:buFontTx/>
              <a:buNone/>
            </a:pPr>
            <a:endParaRPr lang="el-GR" altLang="el-GR" sz="2000" b="1" dirty="0" smtClean="0">
              <a:solidFill>
                <a:srgbClr val="C00000"/>
              </a:solidFill>
            </a:endParaRPr>
          </a:p>
          <a:p>
            <a:pPr marL="0">
              <a:spcBef>
                <a:spcPts val="0"/>
              </a:spcBef>
              <a:spcAft>
                <a:spcPts val="1200"/>
              </a:spcAft>
              <a:buFontTx/>
              <a:buNone/>
            </a:pPr>
            <a:r>
              <a:rPr lang="el-GR" altLang="el-GR" b="1" dirty="0" smtClean="0">
                <a:solidFill>
                  <a:srgbClr val="C00000"/>
                </a:solidFill>
              </a:rPr>
              <a:t>Σε </a:t>
            </a:r>
            <a:r>
              <a:rPr lang="el-GR" altLang="el-GR" b="1" dirty="0">
                <a:solidFill>
                  <a:srgbClr val="C00000"/>
                </a:solidFill>
              </a:rPr>
              <a:t>κάθε μάθημα προσπαθούμε να </a:t>
            </a:r>
            <a:r>
              <a:rPr lang="el-GR" altLang="el-GR" b="1" dirty="0" smtClean="0">
                <a:solidFill>
                  <a:srgbClr val="C00000"/>
                </a:solidFill>
              </a:rPr>
              <a:t>δώσουμε πληροφορίες </a:t>
            </a:r>
            <a:r>
              <a:rPr lang="el-GR" altLang="el-GR" b="1" dirty="0">
                <a:solidFill>
                  <a:srgbClr val="C00000"/>
                </a:solidFill>
              </a:rPr>
              <a:t>στους μαθητές σχετικά με</a:t>
            </a:r>
            <a:r>
              <a:rPr lang="en-US" altLang="el-GR" dirty="0"/>
              <a:t>:</a:t>
            </a:r>
            <a:endParaRPr lang="el-GR" altLang="el-GR" dirty="0"/>
          </a:p>
          <a:p>
            <a:pPr lvl="2" indent="-342000"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Ποιο </a:t>
            </a:r>
            <a:r>
              <a:rPr lang="el-GR" altLang="el-GR" sz="2800" dirty="0"/>
              <a:t>δικό τους επάγγελμα μπορούν να κάνουν</a:t>
            </a:r>
            <a:r>
              <a:rPr lang="en-US" altLang="el-GR" sz="2800" dirty="0"/>
              <a:t> </a:t>
            </a:r>
            <a:r>
              <a:rPr lang="el-GR" altLang="el-GR" sz="2800" dirty="0"/>
              <a:t>στον τομέα που </a:t>
            </a:r>
            <a:r>
              <a:rPr lang="el-GR" altLang="el-GR" sz="2800" dirty="0" smtClean="0"/>
              <a:t>παρακολουθούν.</a:t>
            </a:r>
            <a:endParaRPr lang="el-GR" altLang="el-GR" sz="2800" dirty="0"/>
          </a:p>
          <a:p>
            <a:pPr lvl="2" indent="-342000"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Τί  </a:t>
            </a:r>
            <a:r>
              <a:rPr lang="el-GR" altLang="el-GR" sz="2800" dirty="0"/>
              <a:t>προοπτικές </a:t>
            </a:r>
            <a:r>
              <a:rPr lang="el-GR" altLang="el-GR" sz="2800" dirty="0" smtClean="0"/>
              <a:t>έχουν.</a:t>
            </a:r>
            <a:endParaRPr lang="el-GR" altLang="el-GR" sz="2800" dirty="0"/>
          </a:p>
          <a:p>
            <a:pPr lvl="2" indent="-342000"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Τί </a:t>
            </a:r>
            <a:r>
              <a:rPr lang="el-GR" altLang="el-GR" sz="2800" dirty="0"/>
              <a:t>ενέργειες χρειάζεται </a:t>
            </a:r>
            <a:r>
              <a:rPr lang="el-GR" altLang="el-GR" sz="2800" dirty="0" smtClean="0"/>
              <a:t>να κάνουν, </a:t>
            </a:r>
            <a:r>
              <a:rPr lang="el-GR" altLang="el-GR" sz="2800" dirty="0"/>
              <a:t>για να κάνουν ένα δικό τους επάγγελμα, </a:t>
            </a:r>
            <a:r>
              <a:rPr lang="el-GR" altLang="el-GR" sz="2800" dirty="0" smtClean="0"/>
              <a:t>μία </a:t>
            </a:r>
            <a:r>
              <a:rPr lang="el-GR" altLang="el-GR" sz="2800" dirty="0"/>
              <a:t>δική τους </a:t>
            </a:r>
            <a:r>
              <a:rPr lang="el-GR" altLang="el-GR" sz="2800" dirty="0" smtClean="0"/>
              <a:t>επιχείρηση.</a:t>
            </a:r>
            <a:endParaRPr lang="el-GR" altLang="el-GR" sz="2800" dirty="0"/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Διδακτική των Τεχνικών Μαθημάτων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z="1400" smtClean="0">
                <a:solidFill>
                  <a:schemeClr val="tx1"/>
                </a:solidFill>
              </a:rPr>
              <a:t>25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332668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Τέλος </a:t>
            </a:r>
            <a:r>
              <a:rPr lang="el-GR" b="1" dirty="0" smtClean="0"/>
              <a:t>ενδέκατης</a:t>
            </a:r>
            <a:r>
              <a:rPr lang="fi-FI" b="1" dirty="0" smtClean="0"/>
              <a:t> </a:t>
            </a:r>
            <a:r>
              <a:rPr lang="el-GR" b="1" dirty="0"/>
              <a:t>ε</a:t>
            </a:r>
            <a:r>
              <a:rPr lang="el-GR" b="1" dirty="0" smtClean="0"/>
              <a:t>νότητας</a:t>
            </a:r>
            <a:endParaRPr lang="el-GR" b="1" dirty="0"/>
          </a:p>
        </p:txBody>
      </p:sp>
      <p:pic>
        <p:nvPicPr>
          <p:cNvPr id="6" name="Εικόνα 1" descr="Λογότυπο για Άδειες χρήσης Creative Commons B Y, NC, ND." title="Λογότυπο Creative Commons.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 title="Λογότυπο Χρηματοδότησης.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321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Χρηματοδότηση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400" dirty="0" smtClean="0"/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400" dirty="0" smtClean="0"/>
              <a:t>.</a:t>
            </a:r>
            <a:r>
              <a:rPr lang="el-GR" sz="2400" dirty="0" smtClean="0"/>
              <a:t> </a:t>
            </a:r>
          </a:p>
          <a:p>
            <a:pPr eaLnBrk="1" hangingPunct="1"/>
            <a:r>
              <a:rPr lang="el-GR" sz="2400" dirty="0" smtClean="0"/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400" dirty="0" smtClean="0"/>
              <a:t>. </a:t>
            </a:r>
            <a:endParaRPr lang="el-GR" sz="2400" dirty="0" smtClean="0"/>
          </a:p>
        </p:txBody>
      </p:sp>
      <p:pic>
        <p:nvPicPr>
          <p:cNvPr id="6" name="Εικόνα 1" descr=" Λογότυπο Επιχειρησιακού Προγράμματος Εκπαίδευση και Δια βίου Μάθηση.   " title="Λογότυπο Χρηματοδότησης.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451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smtClean="0"/>
              <a:t>Σκοποί ενότητας </a:t>
            </a:r>
          </a:p>
        </p:txBody>
      </p:sp>
      <p:sp>
        <p:nvSpPr>
          <p:cNvPr id="512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75252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l-GR" sz="2800" dirty="0"/>
              <a:t>Να μάθουν να διακρίνουν τις ιδιαιτερότητες της </a:t>
            </a:r>
            <a:r>
              <a:rPr lang="el-GR" sz="2800" dirty="0" smtClean="0"/>
              <a:t>τεχνικής </a:t>
            </a:r>
            <a:r>
              <a:rPr lang="el-GR" sz="2800" dirty="0"/>
              <a:t>Ε</a:t>
            </a:r>
            <a:r>
              <a:rPr lang="el-GR" sz="2800" dirty="0" smtClean="0"/>
              <a:t>κπαίδευσης</a:t>
            </a:r>
            <a:r>
              <a:rPr lang="el-GR" sz="2800" dirty="0"/>
              <a:t>. Να μάθουν πως δομείται η Τεχνική </a:t>
            </a:r>
            <a:r>
              <a:rPr lang="el-GR" sz="2800" dirty="0" smtClean="0"/>
              <a:t>Εκπαίδευση </a:t>
            </a:r>
            <a:r>
              <a:rPr lang="el-GR" sz="2800" dirty="0"/>
              <a:t>στην Ελλάδα. </a:t>
            </a:r>
            <a:r>
              <a:rPr lang="el-GR" sz="2800" dirty="0" smtClean="0"/>
              <a:t>Να </a:t>
            </a:r>
            <a:r>
              <a:rPr lang="el-GR" sz="2800" dirty="0"/>
              <a:t>μάθουν τα βασικά στοιχεία της διδακτικής Τεχνικών μαθημάτων. Να μάθουν τις ιδιαιτερότητες της εργαστηριακής </a:t>
            </a:r>
            <a:r>
              <a:rPr lang="el-GR" sz="2800" dirty="0" smtClean="0"/>
              <a:t>Εκπαίδευσης</a:t>
            </a:r>
            <a:r>
              <a:rPr lang="el-GR" sz="2800" dirty="0"/>
              <a:t>. Θα ξέρουν τι διδάσκεται σχετικά με την πληροφορική στην Τεχνική Ε</a:t>
            </a:r>
            <a:r>
              <a:rPr lang="el-GR" sz="2800" dirty="0" smtClean="0"/>
              <a:t>κπαίδευση, </a:t>
            </a:r>
            <a:r>
              <a:rPr lang="el-GR" sz="2800" dirty="0"/>
              <a:t>τόσο στην Ελλάδα όσο </a:t>
            </a:r>
            <a:r>
              <a:rPr lang="el-GR" sz="2800" dirty="0" smtClean="0"/>
              <a:t>και </a:t>
            </a:r>
            <a:r>
              <a:rPr lang="el-GR" sz="2800" dirty="0"/>
              <a:t>διεθνώς. </a:t>
            </a:r>
            <a:r>
              <a:rPr lang="el-GR" sz="2800" dirty="0" smtClean="0"/>
              <a:t>Θα </a:t>
            </a:r>
            <a:r>
              <a:rPr lang="el-GR" sz="2800" dirty="0"/>
              <a:t>μπορούν να κρίνουν τα προγράμματα </a:t>
            </a:r>
            <a:r>
              <a:rPr lang="el-GR" sz="2800" dirty="0" smtClean="0"/>
              <a:t>σπουδών, </a:t>
            </a:r>
            <a:r>
              <a:rPr lang="el-GR" sz="2800" dirty="0"/>
              <a:t>και θα μάθουν να οργανώνουν ένα πρόγραμμα σπουδών. </a:t>
            </a:r>
            <a:endParaRPr lang="el-GR" sz="2800" dirty="0" smtClean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prstClr val="black"/>
                </a:solidFill>
              </a:rPr>
              <a:t>Διδακτική των Τεχνικών Μαθημάτων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6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Περιεχόμενα ενότητας</a:t>
            </a:r>
          </a:p>
        </p:txBody>
      </p:sp>
      <p:sp>
        <p:nvSpPr>
          <p:cNvPr id="4" name="Θέση περιεχομένου 1">
            <a:hlinkClick r:id="rId4" action="ppaction://hlinksldjump" tooltip="Μετάβαση στη Διαφάνεια 6"/>
          </p:cNvPr>
          <p:cNvSpPr/>
          <p:nvPr/>
        </p:nvSpPr>
        <p:spPr>
          <a:xfrm>
            <a:off x="809255" y="1906645"/>
            <a:ext cx="750716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>
                <a:solidFill>
                  <a:srgbClr val="0070C0"/>
                </a:solidFill>
              </a:rPr>
              <a:t>1)  </a:t>
            </a:r>
            <a:r>
              <a:rPr lang="el-GR" sz="2800" i="1" dirty="0" smtClean="0">
                <a:solidFill>
                  <a:srgbClr val="0070C0"/>
                </a:solidFill>
              </a:rPr>
              <a:t>Η Αρχική Επαγγελματική Εκπαίδευση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rId5" action="ppaction://hlinksldjump" tooltip="Μετάβαση στη Διαφάνεια 12"/>
          </p:cNvPr>
          <p:cNvSpPr/>
          <p:nvPr>
            <p:custDataLst>
              <p:tags r:id="rId2"/>
            </p:custDataLst>
          </p:nvPr>
        </p:nvSpPr>
        <p:spPr>
          <a:xfrm>
            <a:off x="809258" y="2685952"/>
            <a:ext cx="750715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i="1" dirty="0">
                <a:solidFill>
                  <a:srgbClr val="0070C0"/>
                </a:solidFill>
              </a:rPr>
              <a:t>2</a:t>
            </a:r>
            <a:r>
              <a:rPr lang="el-GR" sz="2800" i="1" dirty="0" smtClean="0">
                <a:solidFill>
                  <a:srgbClr val="0070C0"/>
                </a:solidFill>
              </a:rPr>
              <a:t>)  Αρχές Διδασκαλίας των Τεχνικών Μαθημάτων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7" name="Θέση περιεχομένου 3">
            <a:hlinkClick r:id="rId6" action="ppaction://hlinksldjump" tooltip="Μετάβαση στη Διαφάνεια 17"/>
          </p:cNvPr>
          <p:cNvSpPr/>
          <p:nvPr/>
        </p:nvSpPr>
        <p:spPr>
          <a:xfrm>
            <a:off x="809254" y="3429000"/>
            <a:ext cx="750716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>
                <a:solidFill>
                  <a:srgbClr val="0070C0"/>
                </a:solidFill>
              </a:rPr>
              <a:t>3</a:t>
            </a:r>
            <a:r>
              <a:rPr lang="el-GR" sz="2800" i="1" dirty="0" smtClean="0">
                <a:solidFill>
                  <a:srgbClr val="0070C0"/>
                </a:solidFill>
              </a:rPr>
              <a:t>)  Η Διδασκαλία Τεχνικών Μαθημάτων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3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prstClr val="black"/>
                </a:solidFill>
              </a:rPr>
              <a:t>Διδακτική των Τεχνικών Μαθημάτων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E728C-E611-4819-AE43-A6ECB79E445A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7459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 smtClean="0"/>
              <a:t>Η αποστολή της αρχικής Επαγγελματικής Εκπαίδευσης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Έχει σαν κύρια κατεύθυνση, την προετοιμασία των νέων, ώστε να είναι ικανοί να βγουν στο επάγγελμα. </a:t>
            </a:r>
            <a:br>
              <a:rPr lang="el-GR" altLang="el-GR" sz="2800" dirty="0" smtClean="0"/>
            </a:br>
            <a:r>
              <a:rPr lang="el-GR" altLang="el-GR" sz="2800" b="1" dirty="0"/>
              <a:t>Α</a:t>
            </a:r>
            <a:r>
              <a:rPr lang="el-GR" altLang="el-GR" sz="2800" b="1" dirty="0" smtClean="0"/>
              <a:t>λλά πρέπει να δίνει επίσης</a:t>
            </a:r>
            <a:r>
              <a:rPr lang="en-US" altLang="el-GR" sz="2800" dirty="0" smtClean="0"/>
              <a:t>:</a:t>
            </a:r>
            <a:endParaRPr lang="el-GR" altLang="el-GR" sz="2800" dirty="0" smtClean="0"/>
          </a:p>
          <a:p>
            <a:pPr lvl="2" indent="-342000"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Στέρεες και μετατρέψιμες γνώσεις.</a:t>
            </a:r>
          </a:p>
          <a:p>
            <a:pPr lvl="2" indent="-342000"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Ικανότητες Μάθησης.</a:t>
            </a:r>
          </a:p>
          <a:p>
            <a:pPr lvl="2" indent="-342000"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Ικανότητες προσαρμογής σε μη προβλέψιμες καταστάσεις.</a:t>
            </a:r>
          </a:p>
          <a:p>
            <a:pPr lvl="2" indent="-342000"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Ικανότητες αναζήτησης και επιλογής, της χρήσιμης πληροφορίας.</a:t>
            </a:r>
          </a:p>
          <a:p>
            <a:pPr lvl="2" indent="-342000">
              <a:spcBef>
                <a:spcPts val="0"/>
              </a:spcBef>
              <a:spcAft>
                <a:spcPts val="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/>
              <a:t>Δ</a:t>
            </a:r>
            <a:r>
              <a:rPr lang="el-GR" altLang="el-GR" dirty="0" smtClean="0"/>
              <a:t>εξιότητες στην ανάλυση και επίλυση προβλημάτων.</a:t>
            </a:r>
          </a:p>
          <a:p>
            <a:pPr lvl="2" indent="-342000">
              <a:spcBef>
                <a:spcPts val="0"/>
              </a:spcBef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Απόκτηση σφαιρικής και γενικής παιδείας.</a:t>
            </a:r>
          </a:p>
          <a:p>
            <a:endParaRPr lang="el-GR" altLang="el-GR" sz="2800" dirty="0" smtClean="0"/>
          </a:p>
          <a:p>
            <a:endParaRPr lang="el-GR" sz="28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Διδακτική των Τεχνικών Μαθημάτων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z="1400" smtClean="0">
                <a:solidFill>
                  <a:schemeClr val="tx1"/>
                </a:solidFill>
              </a:rPr>
              <a:t>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451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Διαφορές από την </a:t>
            </a:r>
            <a:br>
              <a:rPr lang="el-GR" b="1" dirty="0" smtClean="0"/>
            </a:br>
            <a:r>
              <a:rPr lang="el-GR" b="1" dirty="0" smtClean="0"/>
              <a:t>Γενική Εκπαίδευση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Η Αρχική Επαγγελματική Εκπαίδευση, διαφέρει από την Γενική Εκπαίδευση.</a:t>
            </a:r>
          </a:p>
          <a:p>
            <a:pPr lvl="1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dirty="0" smtClean="0"/>
              <a:t>Γενική Εκπαίδευση:</a:t>
            </a:r>
          </a:p>
          <a:p>
            <a:pPr marL="914400" lvl="2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1.  </a:t>
            </a:r>
            <a:r>
              <a:rPr lang="el-GR" altLang="el-GR" dirty="0" smtClean="0"/>
              <a:t>Προετοιμασία κυρίως για συνέχιση σπουδών.</a:t>
            </a:r>
          </a:p>
          <a:p>
            <a:pPr marL="914400" lvl="2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2.  </a:t>
            </a:r>
            <a:r>
              <a:rPr lang="el-GR" altLang="el-GR" dirty="0" smtClean="0"/>
              <a:t>Καλλιέργεια Σκέψης.</a:t>
            </a:r>
          </a:p>
          <a:p>
            <a:pPr marL="914400" lvl="2" indent="0">
              <a:spcBef>
                <a:spcPts val="0"/>
              </a:spcBef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3.  </a:t>
            </a:r>
            <a:r>
              <a:rPr lang="el-GR" altLang="el-GR" dirty="0" smtClean="0"/>
              <a:t>Απόκτηση εφοδίων για την κοινωνική και πολιτική </a:t>
            </a:r>
          </a:p>
          <a:p>
            <a:pPr marL="1371600" lvl="3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l-GR" altLang="el-GR" sz="2400" dirty="0"/>
              <a:t>ε</a:t>
            </a:r>
            <a:r>
              <a:rPr lang="el-GR" altLang="el-GR" sz="2400" dirty="0" smtClean="0"/>
              <a:t>νσωμάτωση.</a:t>
            </a:r>
          </a:p>
          <a:p>
            <a:pPr marL="914400" lvl="2" indent="0">
              <a:spcBef>
                <a:spcPts val="0"/>
              </a:spcBef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4.  </a:t>
            </a:r>
            <a:r>
              <a:rPr lang="el-GR" altLang="el-GR" dirty="0" smtClean="0"/>
              <a:t>Προετοιμασία για να προσπαθήσει να κατακτήσει το </a:t>
            </a:r>
          </a:p>
          <a:p>
            <a:pPr marL="1371600" lvl="3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l-GR" altLang="el-GR" sz="2400" dirty="0" smtClean="0"/>
              <a:t>επάγγελμα που θέλει.</a:t>
            </a:r>
          </a:p>
          <a:p>
            <a:pPr marL="914400" lvl="2" indent="0">
              <a:spcBef>
                <a:spcPts val="0"/>
              </a:spcBef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5.  </a:t>
            </a:r>
            <a:r>
              <a:rPr lang="el-GR" altLang="el-GR" dirty="0" smtClean="0"/>
              <a:t>Καλλιέργεια «κουλτούρας».</a:t>
            </a:r>
          </a:p>
          <a:p>
            <a:pPr lvl="2" indent="-342000">
              <a:spcBef>
                <a:spcPts val="0"/>
              </a:spcBef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Διδακτική των Τεχνικών Μαθημάτων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z="1400" smtClean="0">
                <a:solidFill>
                  <a:schemeClr val="tx1"/>
                </a:solidFill>
              </a:rPr>
              <a:t>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822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Διαφορές από την </a:t>
            </a:r>
            <a:br>
              <a:rPr lang="el-GR" b="1" dirty="0" smtClean="0"/>
            </a:br>
            <a:r>
              <a:rPr lang="el-GR" b="1" dirty="0" smtClean="0"/>
              <a:t>Επαγγελματική Κατάρτιση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Η Αρχική Επαγγελματική Εκπαίδευση, διαφέρει από την Επαγγελματική Κατάρτιση.</a:t>
            </a:r>
            <a:endParaRPr lang="el-GR" dirty="0" smtClean="0"/>
          </a:p>
          <a:p>
            <a:pPr lvl="1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dirty="0" smtClean="0"/>
              <a:t>Επαγγελματική Κατάρτιση:</a:t>
            </a:r>
          </a:p>
          <a:p>
            <a:pPr marL="914400" lvl="2" indent="0">
              <a:spcBef>
                <a:spcPts val="0"/>
              </a:spcBef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1.  </a:t>
            </a:r>
            <a:r>
              <a:rPr lang="el-GR" altLang="el-GR" dirty="0" smtClean="0"/>
              <a:t>Απόκτηση Δεξιοτήτων σε ένα πολύ στενό πρακτικό </a:t>
            </a:r>
          </a:p>
          <a:p>
            <a:pPr marL="1371600" lvl="3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l-GR" altLang="el-GR" sz="2400" dirty="0" smtClean="0"/>
              <a:t>αντικείμενο.</a:t>
            </a:r>
          </a:p>
          <a:p>
            <a:pPr marL="914400" lvl="2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2.  </a:t>
            </a:r>
            <a:r>
              <a:rPr lang="el-GR" altLang="el-GR" dirty="0" smtClean="0"/>
              <a:t>Απόκτηση πολύ στενών και εξειδικευμένων γνώσεων.</a:t>
            </a:r>
          </a:p>
          <a:p>
            <a:pPr marL="458100" indent="-457200"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Ø"/>
            </a:pPr>
            <a:r>
              <a:rPr lang="el-GR" sz="2800" dirty="0" smtClean="0"/>
              <a:t>Αρχική Επαγγελματική Κατάρτιση —&gt; ΙΕΚ.</a:t>
            </a:r>
          </a:p>
          <a:p>
            <a:pPr marL="458100" indent="-457200"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Ø"/>
            </a:pPr>
            <a:r>
              <a:rPr lang="el-GR" sz="2800" dirty="0" smtClean="0"/>
              <a:t>Συνεχιζόμενη Επαγγελματική Κατάρτιση —&gt; ΚΕΚ.</a:t>
            </a:r>
            <a:endParaRPr lang="el-GR" sz="28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Διδακτική των Τεχνικών Μαθημάτων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z="1400" smtClean="0">
                <a:solidFill>
                  <a:schemeClr val="tx1"/>
                </a:solidFill>
              </a:rPr>
              <a:t>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55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Η αναγκαιότητα της Επαγγελματικής Εκπαίδευσης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Η Επαγγελματική Εκπαίδευση στην Ελλάδα του σήμερα, είναι </a:t>
            </a:r>
            <a:r>
              <a:rPr lang="el-GR" altLang="el-GR" sz="2800" b="1" dirty="0" smtClean="0"/>
              <a:t>αναγκαία</a:t>
            </a:r>
            <a:r>
              <a:rPr lang="el-GR" altLang="el-GR" sz="2800" dirty="0"/>
              <a:t>,</a:t>
            </a:r>
            <a:endParaRPr lang="el-GR" altLang="el-GR" sz="2800" dirty="0" smtClean="0"/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l-GR" altLang="el-GR" b="1" dirty="0">
                <a:solidFill>
                  <a:srgbClr val="C00000"/>
                </a:solidFill>
              </a:rPr>
              <a:t>δ</a:t>
            </a:r>
            <a:r>
              <a:rPr lang="el-GR" altLang="el-GR" b="1" dirty="0" smtClean="0">
                <a:solidFill>
                  <a:srgbClr val="C00000"/>
                </a:solidFill>
              </a:rPr>
              <a:t>ιότι</a:t>
            </a:r>
            <a:r>
              <a:rPr lang="el-GR" altLang="el-GR" dirty="0" smtClean="0"/>
              <a:t>:</a:t>
            </a:r>
          </a:p>
          <a:p>
            <a:pPr marL="801000" lvl="2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1.  </a:t>
            </a:r>
            <a:r>
              <a:rPr lang="el-GR" altLang="el-GR" dirty="0" smtClean="0"/>
              <a:t>Όλοι οι νέοι στρέφονται στα ΑΕΙ⁄ΤΕΙ, με </a:t>
            </a:r>
          </a:p>
          <a:p>
            <a:pPr marL="1258200" lvl="3" indent="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None/>
            </a:pPr>
            <a:r>
              <a:rPr lang="el-GR" altLang="el-GR" sz="2400" dirty="0" smtClean="0"/>
              <a:t>αποτέλεσμα στη χώρα μας, να υπάρχει μεγάλος δείκτης ανεργίας στους πτυχιούχους, και έλλειψη στα τεχνικά επαγγέλματα.</a:t>
            </a:r>
          </a:p>
          <a:p>
            <a:pPr marL="801000" lvl="2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2.  </a:t>
            </a:r>
            <a:r>
              <a:rPr lang="el-GR" altLang="el-GR" dirty="0" smtClean="0"/>
              <a:t>Ο χάρτης των τεχνικών επαγγελμάτων αλλάζει </a:t>
            </a:r>
          </a:p>
          <a:p>
            <a:pPr marL="1258200" lvl="3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sz="2400" b="1" dirty="0" smtClean="0"/>
              <a:t>ραγδαία</a:t>
            </a:r>
            <a:r>
              <a:rPr lang="el-GR" altLang="el-GR" sz="2400" dirty="0" smtClean="0"/>
              <a:t>, λόγω των εξελίξεων στην Τεχνολογία.</a:t>
            </a:r>
          </a:p>
          <a:p>
            <a:pPr marL="0" indent="0">
              <a:spcBef>
                <a:spcPts val="0"/>
              </a:spcBef>
              <a:buNone/>
            </a:pPr>
            <a:endParaRPr lang="el-GR" sz="2800" dirty="0">
              <a:solidFill>
                <a:srgbClr val="C00000"/>
              </a:solidFill>
            </a:endParaRPr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Διδακτική των Τεχνικών Μαθημάτων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1E586-0AC3-4073-8FCD-A6904AFB4C8E}" type="slidenum">
              <a:rPr lang="el-GR" sz="1400" smtClean="0">
                <a:solidFill>
                  <a:schemeClr val="tx1"/>
                </a:solidFill>
              </a:rPr>
              <a:t>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0209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7/11/2013 7:18:16 π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6,7,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3,7,8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5,3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7,13,6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7,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i = " h t t p : / / w w w . w 3 . o r g / 2 0 0 1 / X M L S c h e m a - i n s t a n c e "   x m l n s : x s d = " h t t p : / / w w w . w 3 . o r g / 2 0 0 1 / X M L S c h e m a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3DD20AFB-0FF9-4743-A94E-7FDDD2CEFF1A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1430</Words>
  <Application>Microsoft Office PowerPoint</Application>
  <PresentationFormat>Προβολή στην οθόνη (4:3)</PresentationFormat>
  <Paragraphs>215</Paragraphs>
  <Slides>26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26</vt:i4>
      </vt:variant>
    </vt:vector>
  </HeadingPairs>
  <TitlesOfParts>
    <vt:vector size="27" baseType="lpstr">
      <vt:lpstr>Θέμα του Office</vt:lpstr>
      <vt:lpstr>Διδακτική Πληροφορικής</vt:lpstr>
      <vt:lpstr>Άδειες χρήσης </vt:lpstr>
      <vt:lpstr>Χρηματοδότηση </vt:lpstr>
      <vt:lpstr>Σκοποί ενότητας </vt:lpstr>
      <vt:lpstr>Περιεχόμενα ενότητας</vt:lpstr>
      <vt:lpstr>Η αποστολή της αρχικής Επαγγελματικής Εκπαίδευσης</vt:lpstr>
      <vt:lpstr>Διαφορές από την  Γενική Εκπαίδευση</vt:lpstr>
      <vt:lpstr>Διαφορές από την  Επαγγελματική Κατάρτιση</vt:lpstr>
      <vt:lpstr>Η αναγκαιότητα της Επαγγελματικής Εκπαίδευσης</vt:lpstr>
      <vt:lpstr>Η αποτυχία της Επαγγελματικής Εκπαίδευσης στην Ελλάδα</vt:lpstr>
      <vt:lpstr>Η προσπάθεια της πολιτείας και το όραμα των  Τ.Ε.Ε. </vt:lpstr>
      <vt:lpstr>Αρχές διδασκαλίας των Τεχνικών Μαθημάτων (1 από 5)</vt:lpstr>
      <vt:lpstr>Αρχές διδασκαλίας των Τεχνικών Μαθημάτων (2 από 5)</vt:lpstr>
      <vt:lpstr>Αρχές διδασκαλίας των Τεχνικών Μαθημάτων (3 από 5)</vt:lpstr>
      <vt:lpstr>Αρχές διδασκαλίας των Τεχνικών Μαθημάτων (4 από 5)</vt:lpstr>
      <vt:lpstr>Αρχές διδασκαλίας των Τεχνικών Μαθημάτων (5 από 5)</vt:lpstr>
      <vt:lpstr>Επιδείξεις</vt:lpstr>
      <vt:lpstr>Ανάθεση εργασιών στους μαθητές στα πλαίσια του μαθήματος </vt:lpstr>
      <vt:lpstr>Οι εργασίες</vt:lpstr>
      <vt:lpstr>Εργαστήριο</vt:lpstr>
      <vt:lpstr>Στόχοι ενός  Εργαστηριακού Μαθήματος</vt:lpstr>
      <vt:lpstr>Οργάνωση Εργαστηρίου  (όταν δεν υπάρχει)</vt:lpstr>
      <vt:lpstr>Προσαρμογή  Εργαστηρίου  (όταν υπάρχει)  </vt:lpstr>
      <vt:lpstr>Οργάνωση  Εργαστηριακού μαθήματος</vt:lpstr>
      <vt:lpstr>Προσπάθειες ενίσχυσης της Επιχειρηματικότητας  </vt:lpstr>
      <vt:lpstr>Τέλος ενδέκατης ενότητας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Διδακτική Πληροφορικής</dc:title>
  <dc:subject> Διδακτική των Τεχνικών Μαθημάτων. Η Πληροφορική στην Τεχνική Εκπαίδευση.</dc:subject>
  <dc:creator>Γεώργιος Σούλτης</dc:creator>
  <cp:keywords>Διδακτική πληροφορικής, διδακτική προγραμματισμού, Τεχνική εκπαίδευση</cp:keywords>
  <dc:description>Η ιδιαιτερότητα της Τεχνικής Εκπαίδευσης. Η δομή της τεχνικής Εκπαίδευσης στην Ελλάδα. Η εργαστηριακή Εκπαίδευση. Η  πληροφορική σαν αυτόνομο διδακτικό αντικείμενο στην Τεχνική Εκπαίδευση. Η διδακτική των εργαστηριακών μαθημάτων. Η διδακτική της πληροφορικής στην Τεχνική Εκπαίδευση. </dc:description>
  <cp:lastModifiedBy>Georgia</cp:lastModifiedBy>
  <cp:revision>63</cp:revision>
  <dcterms:created xsi:type="dcterms:W3CDTF">2013-10-18T08:46:35Z</dcterms:created>
  <dcterms:modified xsi:type="dcterms:W3CDTF">2013-11-07T17:15:09Z</dcterms:modified>
  <cp:category>Εκπαιδευτικό υλικό</cp:category>
  <cp:contentStatus>Τελικό</cp:contentStatus>
</cp:coreProperties>
</file>